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9728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023360"/>
            <a:ext cx="9144000" cy="112014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4" name="Shape 2"/>
          <p:cNvSpPr/>
          <p:nvPr/>
        </p:nvSpPr>
        <p:spPr>
          <a:xfrm>
            <a:off x="731520" y="2011680"/>
            <a:ext cx="54864" cy="1645920"/>
          </a:xfrm>
          <a:prstGeom prst="rect">
            <a:avLst/>
          </a:prstGeom>
          <a:solidFill>
            <a:srgbClr val="0D9488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1560" y="2148840"/>
            <a:ext cx="502920" cy="50292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828800" y="1828800"/>
            <a:ext cx="6400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契約書論点アラートツール</a:t>
            </a:r>
            <a:endParaRPr lang="en-US" sz="3200" dirty="0"/>
          </a:p>
        </p:txBody>
      </p:sp>
      <p:sp>
        <p:nvSpPr>
          <p:cNvPr id="7" name="Text 4"/>
          <p:cNvSpPr/>
          <p:nvPr/>
        </p:nvSpPr>
        <p:spPr>
          <a:xfrm>
            <a:off x="1828800" y="251460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Pro v3.0  利用マニュアル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1828800" y="3154680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一般PCユーザー向け  |  操作ガイド・結果の読み方・活用法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457200" y="425196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04 アラート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アラートと注意の読み方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10 / 14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12344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複数のチェック項目を横断的に評価し、重要な論点を強調表示します。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1691640"/>
            <a:ext cx="3931920" cy="20116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57200" y="1691640"/>
            <a:ext cx="3931920" cy="411480"/>
          </a:xfrm>
          <a:prstGeom prst="rect">
            <a:avLst/>
          </a:prstGeom>
          <a:solidFill>
            <a:srgbClr val="DC2626"/>
          </a:solidFill>
          <a:ln/>
        </p:spPr>
      </p:sp>
      <p:sp>
        <p:nvSpPr>
          <p:cNvPr id="10" name="Text 8"/>
          <p:cNvSpPr/>
          <p:nvPr/>
        </p:nvSpPr>
        <p:spPr>
          <a:xfrm>
            <a:off x="640080" y="1719072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⚠️ アラート（赤）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640080" y="2240280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C2626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No 判定の項目が含まれるとき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640080" y="2560320"/>
            <a:ext cx="3474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関連する条項が見つからなかった項目があります。契約書に追加すべき条項がないか、優先的に確認してください。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40080" y="3200400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対応例：条文例をコピーして修正案を作成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4754880" y="1691640"/>
            <a:ext cx="3931920" cy="20116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4754880" y="1691640"/>
            <a:ext cx="3931920" cy="411480"/>
          </a:xfrm>
          <a:prstGeom prst="rect">
            <a:avLst/>
          </a:prstGeom>
          <a:solidFill>
            <a:srgbClr val="CA8A04"/>
          </a:solidFill>
          <a:ln/>
        </p:spPr>
      </p:sp>
      <p:sp>
        <p:nvSpPr>
          <p:cNvPr id="16" name="Text 14"/>
          <p:cNvSpPr/>
          <p:nvPr/>
        </p:nvSpPr>
        <p:spPr>
          <a:xfrm>
            <a:off x="4937760" y="1719072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🟡 注意（黄）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937760" y="2240280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Review 判定の項目が含まれるとき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937760" y="2560320"/>
            <a:ext cx="3474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関連する記載はありますが、要件の充足に疑義があります。ジャンプ機能で該当箇所を確認し、記載内容が十分か検討してください。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4937760" y="3200400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対応例：本文を確認し、不足があれば条文を補強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457200" y="3931920"/>
            <a:ext cx="8229600" cy="7315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640080" y="3977640"/>
            <a:ext cx="1828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アラートの例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40080" y="4206240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「損害賠償責任の範囲」→ F1（損害賠償責任）とF2（賠償額上限）のいずれかがNoの場合に発火</a:t>
            </a:r>
            <a:endParaRPr lang="en-US" sz="900" dirty="0"/>
          </a:p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「契約類型の適正」→ A4, A7, A8 の偽装請負リスクに関連する項目がNoの場合に発火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05 活用法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Next Action（推奨アクション）の活用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11 / 14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12344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各チェック項目の判定結果に応じて、具体的な次のアクションが表示されます。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1691640"/>
            <a:ext cx="260604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57200" y="1691640"/>
            <a:ext cx="2606040" cy="347472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10" name="Text 8"/>
          <p:cNvSpPr/>
          <p:nvPr/>
        </p:nvSpPr>
        <p:spPr>
          <a:xfrm>
            <a:off x="594360" y="171907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C2626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❌ No の場合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594360" y="2194560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📋 次にやること: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4360" y="2468880"/>
            <a:ext cx="2286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• 報酬額または算定方法を明記</a:t>
            </a:r>
            <a:endParaRPr lang="en-US" sz="900" dirty="0"/>
          </a:p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• 契約書冒頭に条項を追加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548640" y="3246120"/>
            <a:ext cx="2423160" cy="457200"/>
          </a:xfrm>
          <a:prstGeom prst="rect">
            <a:avLst/>
          </a:prstGeom>
          <a:solidFill>
            <a:srgbClr val="F8FAFC"/>
          </a:solidFill>
          <a:ln/>
        </p:spPr>
      </p:sp>
      <p:sp>
        <p:nvSpPr>
          <p:cNvPr id="14" name="Text 12"/>
          <p:cNvSpPr/>
          <p:nvPr/>
        </p:nvSpPr>
        <p:spPr>
          <a:xfrm>
            <a:off x="640080" y="3273552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不足している条項の追加手順が示されます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3291840" y="1691640"/>
            <a:ext cx="260604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3291840" y="1691640"/>
            <a:ext cx="2606040" cy="347472"/>
          </a:xfrm>
          <a:prstGeom prst="rect">
            <a:avLst/>
          </a:prstGeom>
          <a:solidFill>
            <a:srgbClr val="FEFCE8"/>
          </a:solidFill>
          <a:ln/>
        </p:spPr>
      </p:sp>
      <p:sp>
        <p:nvSpPr>
          <p:cNvPr id="17" name="Text 15"/>
          <p:cNvSpPr/>
          <p:nvPr/>
        </p:nvSpPr>
        <p:spPr>
          <a:xfrm>
            <a:off x="3429000" y="171907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🟡 Review の場合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3429000" y="2194560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🔍 確認すべき点: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3429000" y="2468880"/>
            <a:ext cx="2286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• 再委託の条件が十分か確認</a:t>
            </a:r>
            <a:endParaRPr lang="en-US" sz="900" dirty="0"/>
          </a:p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• 否定表現の範囲を確認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3383280" y="3246120"/>
            <a:ext cx="2423160" cy="457200"/>
          </a:xfrm>
          <a:prstGeom prst="rect">
            <a:avLst/>
          </a:prstGeom>
          <a:solidFill>
            <a:srgbClr val="F8FAFC"/>
          </a:solidFill>
          <a:ln/>
        </p:spPr>
      </p:sp>
      <p:sp>
        <p:nvSpPr>
          <p:cNvPr id="21" name="Text 19"/>
          <p:cNvSpPr/>
          <p:nvPr/>
        </p:nvSpPr>
        <p:spPr>
          <a:xfrm>
            <a:off x="3474720" y="3273552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既存の記載内容の確認ポイントが示されます</a:t>
            </a:r>
            <a:endParaRPr lang="en-US" sz="800" dirty="0"/>
          </a:p>
        </p:txBody>
      </p:sp>
      <p:sp>
        <p:nvSpPr>
          <p:cNvPr id="22" name="Shape 20"/>
          <p:cNvSpPr/>
          <p:nvPr/>
        </p:nvSpPr>
        <p:spPr>
          <a:xfrm>
            <a:off x="6126480" y="1691640"/>
            <a:ext cx="260604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6126480" y="1691640"/>
            <a:ext cx="2606040" cy="347472"/>
          </a:xfrm>
          <a:prstGeom prst="rect">
            <a:avLst/>
          </a:prstGeom>
          <a:solidFill>
            <a:srgbClr val="F0FDF4"/>
          </a:solidFill>
          <a:ln/>
        </p:spPr>
      </p:sp>
      <p:sp>
        <p:nvSpPr>
          <p:cNvPr id="24" name="Text 22"/>
          <p:cNvSpPr/>
          <p:nvPr/>
        </p:nvSpPr>
        <p:spPr>
          <a:xfrm>
            <a:off x="6263640" y="171907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6A34A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✅ Yes の場合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6263640" y="2194560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✔ 確認チェック: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263640" y="2468880"/>
            <a:ext cx="2286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• 他の条項との整合性を確認</a:t>
            </a:r>
            <a:endParaRPr lang="en-US" sz="900" dirty="0"/>
          </a:p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• 実務運用との一致を確認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6217920" y="3246120"/>
            <a:ext cx="2423160" cy="457200"/>
          </a:xfrm>
          <a:prstGeom prst="rect">
            <a:avLst/>
          </a:prstGeom>
          <a:solidFill>
            <a:srgbClr val="F8FAFC"/>
          </a:solidFill>
          <a:ln/>
        </p:spPr>
      </p:sp>
      <p:sp>
        <p:nvSpPr>
          <p:cNvPr id="28" name="Text 26"/>
          <p:cNvSpPr/>
          <p:nvPr/>
        </p:nvSpPr>
        <p:spPr>
          <a:xfrm>
            <a:off x="6309360" y="3273552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記載済みでも確認すべき観点が示されます</a:t>
            </a:r>
            <a:endParaRPr lang="en-US" sz="800" dirty="0"/>
          </a:p>
        </p:txBody>
      </p:sp>
      <p:sp>
        <p:nvSpPr>
          <p:cNvPr id="29" name="Shape 27"/>
          <p:cNvSpPr/>
          <p:nvPr/>
        </p:nvSpPr>
        <p:spPr>
          <a:xfrm>
            <a:off x="457200" y="4160520"/>
            <a:ext cx="8229600" cy="457200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30" name="Shape 28"/>
          <p:cNvSpPr/>
          <p:nvPr/>
        </p:nvSpPr>
        <p:spPr>
          <a:xfrm>
            <a:off x="457200" y="4160520"/>
            <a:ext cx="54864" cy="457200"/>
          </a:xfrm>
          <a:prstGeom prst="rect">
            <a:avLst/>
          </a:prstGeom>
          <a:solidFill>
            <a:srgbClr val="DC2626"/>
          </a:solidFill>
          <a:ln/>
        </p:spPr>
      </p:sp>
      <p:sp>
        <p:nvSpPr>
          <p:cNvPr id="31" name="Text 29"/>
          <p:cNvSpPr/>
          <p:nvPr/>
        </p:nvSpPr>
        <p:spPr>
          <a:xfrm>
            <a:off x="685800" y="4187952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C2626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⚠ リスク表示：No / Review 判定時には、その条項が欠落・不十分な場合のリスクも表示されます。修正の優先度判断にご活用ください。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05 活用法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条文例（たたき台）の活用方法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12 / 14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12344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No / Review 判定の項目には、参考となる条文例が用意されています。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48640" y="1783080"/>
            <a:ext cx="411480" cy="41148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1188720" y="1691640"/>
            <a:ext cx="3840480" cy="5943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1371600" y="1719072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条文例を表示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1371600" y="196596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「▶ 条文例（たたき台）を表示」をクリックすると、折りたたみが展開されます。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548640" y="2560320"/>
            <a:ext cx="411480" cy="41148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14" name="Text 12"/>
          <p:cNvSpPr/>
          <p:nvPr/>
        </p:nvSpPr>
        <p:spPr>
          <a:xfrm>
            <a:off x="548640" y="25603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2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1188720" y="2468880"/>
            <a:ext cx="3840480" cy="5943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1371600" y="2496312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内容を確認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1371600" y="274320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【　】で囲まれた箇所は、自社の具体的な情報を入力する部分です。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548640" y="3337560"/>
            <a:ext cx="411480" cy="41148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19" name="Text 17"/>
          <p:cNvSpPr/>
          <p:nvPr/>
        </p:nvSpPr>
        <p:spPr>
          <a:xfrm>
            <a:off x="548640" y="333756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3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1188720" y="3246120"/>
            <a:ext cx="3840480" cy="5943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1371600" y="3273552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コピーして編集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1371600" y="352044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「📋 コピー」ボタンでクリップボードにコピーし、契約書に貼り付けて調整します。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5303520" y="1691640"/>
            <a:ext cx="3474720" cy="2606040"/>
          </a:xfrm>
          <a:prstGeom prst="rect">
            <a:avLst/>
          </a:prstGeom>
          <a:solidFill>
            <a:srgbClr val="FEFCE8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5303520" y="1691640"/>
            <a:ext cx="3474720" cy="347472"/>
          </a:xfrm>
          <a:prstGeom prst="rect">
            <a:avLst/>
          </a:prstGeom>
          <a:solidFill>
            <a:srgbClr val="CA8A04"/>
          </a:solidFill>
          <a:ln/>
        </p:spPr>
      </p:sp>
      <p:sp>
        <p:nvSpPr>
          <p:cNvPr id="25" name="Text 23"/>
          <p:cNvSpPr/>
          <p:nvPr/>
        </p:nvSpPr>
        <p:spPr>
          <a:xfrm>
            <a:off x="5303520" y="1719072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条文例のイメージ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5486400" y="2148840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92400E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※ 自社雛形に合わせて要調整</a:t>
            </a:r>
            <a:endParaRPr lang="en-US" sz="700" dirty="0"/>
          </a:p>
        </p:txBody>
      </p:sp>
      <p:sp>
        <p:nvSpPr>
          <p:cNvPr id="27" name="Text 25"/>
          <p:cNvSpPr/>
          <p:nvPr/>
        </p:nvSpPr>
        <p:spPr>
          <a:xfrm>
            <a:off x="5486400" y="2377440"/>
            <a:ext cx="310896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甲は乙に対し、本業務の対価として、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金【金額】円（消費税別途）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を支払うものとする。</a:t>
            </a:r>
            <a:endParaRPr lang="en-US" sz="850" dirty="0"/>
          </a:p>
          <a:p>
            <a:pPr indent="0" marL="0">
              <a:buNone/>
            </a:pP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甲は、乙から適正な請求書を受領した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月の翌月【末日】までに、乙指定の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銀行口座に振込送金する方法により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支払う。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457200" y="4160520"/>
            <a:ext cx="8229600" cy="502920"/>
          </a:xfrm>
          <a:prstGeom prst="rect">
            <a:avLst/>
          </a:prstGeom>
          <a:solidFill>
            <a:srgbClr val="FEFCE8"/>
          </a:solidFill>
          <a:ln/>
        </p:spPr>
      </p:sp>
      <p:sp>
        <p:nvSpPr>
          <p:cNvPr id="29" name="Shape 27"/>
          <p:cNvSpPr/>
          <p:nvPr/>
        </p:nvSpPr>
        <p:spPr>
          <a:xfrm>
            <a:off x="457200" y="4160520"/>
            <a:ext cx="54864" cy="502920"/>
          </a:xfrm>
          <a:prstGeom prst="rect">
            <a:avLst/>
          </a:prstGeom>
          <a:solidFill>
            <a:srgbClr val="CA8A04"/>
          </a:solidFill>
          <a:ln/>
        </p:spPr>
      </p:sp>
      <p:sp>
        <p:nvSpPr>
          <p:cNvPr id="30" name="Text 28"/>
          <p:cNvSpPr/>
          <p:nvPr/>
        </p:nvSpPr>
        <p:spPr>
          <a:xfrm>
            <a:off x="685800" y="4187952"/>
            <a:ext cx="7772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⚠ 条文例はあくまで参考（たたき台）です。自社の雛形・取引実態・法的要件に合わせて必ず調整してください。最終判断は専門家にご相談ください。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06 FAQ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よくあるご質問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13 / 14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457200" y="1280160"/>
            <a:ext cx="8229600" cy="713232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457200" y="1280160"/>
            <a:ext cx="54864" cy="713232"/>
          </a:xfrm>
          <a:prstGeom prst="rect">
            <a:avLst/>
          </a:prstGeom>
          <a:solidFill>
            <a:srgbClr val="0D9488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1325880"/>
            <a:ext cx="7772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Q. 契約書のデータは外部に送信されますか？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685800" y="1581912"/>
            <a:ext cx="7772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A. いいえ。完全オフラインで動作し、外部通信は一切行いません。契約書の内容はPC内のみで処理され、保存もされません。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57200" y="2148840"/>
            <a:ext cx="8229600" cy="713232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57200" y="2148840"/>
            <a:ext cx="54864" cy="713232"/>
          </a:xfrm>
          <a:prstGeom prst="rect">
            <a:avLst/>
          </a:prstGeom>
          <a:solidFill>
            <a:srgbClr val="0D9488"/>
          </a:solidFill>
          <a:ln/>
        </p:spPr>
      </p:sp>
      <p:sp>
        <p:nvSpPr>
          <p:cNvPr id="13" name="Text 11"/>
          <p:cNvSpPr/>
          <p:nvPr/>
        </p:nvSpPr>
        <p:spPr>
          <a:xfrm>
            <a:off x="685800" y="2194560"/>
            <a:ext cx="7772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Q. 判定が「No」でも、実際は条項があるケースはありますか？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685800" y="2450592"/>
            <a:ext cx="7772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A. はい。キーワードベースの判定のため、表現が異なる場合は検出できないことがあります。必ず目視での最終確認をお願いします。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457200" y="3017520"/>
            <a:ext cx="8229600" cy="713232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457200" y="3017520"/>
            <a:ext cx="54864" cy="713232"/>
          </a:xfrm>
          <a:prstGeom prst="rect">
            <a:avLst/>
          </a:prstGeom>
          <a:solidFill>
            <a:srgbClr val="0D9488"/>
          </a:solidFill>
          <a:ln/>
        </p:spPr>
      </p:sp>
      <p:sp>
        <p:nvSpPr>
          <p:cNvPr id="17" name="Text 15"/>
          <p:cNvSpPr/>
          <p:nvPr/>
        </p:nvSpPr>
        <p:spPr>
          <a:xfrm>
            <a:off x="685800" y="3063240"/>
            <a:ext cx="7772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Q. PDF形式の契約書は使えますか？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685800" y="3319272"/>
            <a:ext cx="7772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A. 現在は Word（.docx）形式のみ対応です。PDFの場合は、Wordに変換してからご利用ください。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457200" y="3886200"/>
            <a:ext cx="8229600" cy="713232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457200" y="3886200"/>
            <a:ext cx="54864" cy="713232"/>
          </a:xfrm>
          <a:prstGeom prst="rect">
            <a:avLst/>
          </a:prstGeom>
          <a:solidFill>
            <a:srgbClr val="0D9488"/>
          </a:solidFill>
          <a:ln/>
        </p:spPr>
      </p:sp>
      <p:sp>
        <p:nvSpPr>
          <p:cNvPr id="21" name="Text 19"/>
          <p:cNvSpPr/>
          <p:nvPr/>
        </p:nvSpPr>
        <p:spPr>
          <a:xfrm>
            <a:off x="685800" y="3931920"/>
            <a:ext cx="7772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Q. このツールの判定結果は法的効力がありますか？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685800" y="4187952"/>
            <a:ext cx="7772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A. いいえ。本ツールは論点整理の支援ツールであり、法的助言を提供するものではありません。最終判断は専門家にご確認ください。</a:t>
            </a:r>
            <a:endParaRPr lang="en-US" sz="9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F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206240"/>
            <a:ext cx="9144000" cy="937260"/>
          </a:xfrm>
          <a:prstGeom prst="rect">
            <a:avLst/>
          </a:prstGeom>
          <a:solidFill>
            <a:srgbClr val="1A2744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3360" y="1371600"/>
            <a:ext cx="548640" cy="54864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914400" y="20116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ご利用にあたって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1371600" y="2606040"/>
            <a:ext cx="6400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本ツールは契約書の論点整理を支援するものであり、法的助言を提供するものではありません。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判定結果は完全性・正確性を保証しません。最終判断は必ず専門家にご確認ください。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条文例（たたき台）は参考です。自社雛形・取引実態に合わせて必ず調整してください。</a:t>
            </a:r>
            <a:endParaRPr lang="en-US" sz="1100" dirty="0"/>
          </a:p>
        </p:txBody>
      </p:sp>
      <p:sp>
        <p:nvSpPr>
          <p:cNvPr id="7" name="Shape 4"/>
          <p:cNvSpPr/>
          <p:nvPr/>
        </p:nvSpPr>
        <p:spPr>
          <a:xfrm>
            <a:off x="3200400" y="3794760"/>
            <a:ext cx="2743200" cy="18288"/>
          </a:xfrm>
          <a:prstGeom prst="rect">
            <a:avLst/>
          </a:prstGeom>
          <a:solidFill>
            <a:srgbClr val="0D9488"/>
          </a:solidFill>
          <a:ln/>
        </p:spPr>
      </p:sp>
      <p:sp>
        <p:nvSpPr>
          <p:cNvPr id="8" name="Text 5"/>
          <p:cNvSpPr/>
          <p:nvPr/>
        </p:nvSpPr>
        <p:spPr>
          <a:xfrm>
            <a:off x="914400" y="434340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目次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マニュアルの構成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2 / 14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640080" y="1371600"/>
            <a:ext cx="365760" cy="36576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8" name="Text 6"/>
          <p:cNvSpPr/>
          <p:nvPr/>
        </p:nvSpPr>
        <p:spPr>
          <a:xfrm>
            <a:off x="640080" y="13716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188720" y="1353312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ツールの概要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1572768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特徴と対応する契約類型</a:t>
            </a:r>
            <a:endParaRPr lang="en-US" sz="1000" dirty="0"/>
          </a:p>
        </p:txBody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6720" y="1389888"/>
            <a:ext cx="292608" cy="292608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640080" y="1938528"/>
            <a:ext cx="365760" cy="36576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13" name="Text 10"/>
          <p:cNvSpPr/>
          <p:nvPr/>
        </p:nvSpPr>
        <p:spPr>
          <a:xfrm>
            <a:off x="640080" y="19385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02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1188720" y="192024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基本操作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1188720" y="2139696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起動からファイル選択、分析完了まで</a:t>
            </a:r>
            <a:endParaRPr lang="en-US" sz="1000" dirty="0"/>
          </a:p>
        </p:txBody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720" y="1956816"/>
            <a:ext cx="292608" cy="292608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640080" y="2505456"/>
            <a:ext cx="365760" cy="36576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18" name="Text 14"/>
          <p:cNvSpPr/>
          <p:nvPr/>
        </p:nvSpPr>
        <p:spPr>
          <a:xfrm>
            <a:off x="640080" y="250545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03</a:t>
            </a:r>
            <a:endParaRPr lang="en-US" sz="1100" dirty="0"/>
          </a:p>
        </p:txBody>
      </p:sp>
      <p:sp>
        <p:nvSpPr>
          <p:cNvPr id="19" name="Text 15"/>
          <p:cNvSpPr/>
          <p:nvPr/>
        </p:nvSpPr>
        <p:spPr>
          <a:xfrm>
            <a:off x="1188720" y="2487168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判定結果の読み方</a:t>
            </a:r>
            <a:endParaRPr lang="en-US" sz="1400" dirty="0"/>
          </a:p>
        </p:txBody>
      </p:sp>
      <p:sp>
        <p:nvSpPr>
          <p:cNvPr id="20" name="Text 16"/>
          <p:cNvSpPr/>
          <p:nvPr/>
        </p:nvSpPr>
        <p:spPr>
          <a:xfrm>
            <a:off x="1188720" y="2706624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Yes / Review / No の意味と確認ポイント</a:t>
            </a:r>
            <a:endParaRPr lang="en-US" sz="1000" dirty="0"/>
          </a:p>
        </p:txBody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720" y="2523744"/>
            <a:ext cx="292608" cy="292608"/>
          </a:xfrm>
          <a:prstGeom prst="rect">
            <a:avLst/>
          </a:prstGeom>
        </p:spPr>
      </p:pic>
      <p:sp>
        <p:nvSpPr>
          <p:cNvPr id="22" name="Shape 17"/>
          <p:cNvSpPr/>
          <p:nvPr/>
        </p:nvSpPr>
        <p:spPr>
          <a:xfrm>
            <a:off x="640080" y="3072384"/>
            <a:ext cx="365760" cy="36576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23" name="Text 18"/>
          <p:cNvSpPr/>
          <p:nvPr/>
        </p:nvSpPr>
        <p:spPr>
          <a:xfrm>
            <a:off x="640080" y="307238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04</a:t>
            </a:r>
            <a:endParaRPr lang="en-US" sz="1100" dirty="0"/>
          </a:p>
        </p:txBody>
      </p:sp>
      <p:sp>
        <p:nvSpPr>
          <p:cNvPr id="24" name="Text 19"/>
          <p:cNvSpPr/>
          <p:nvPr/>
        </p:nvSpPr>
        <p:spPr>
          <a:xfrm>
            <a:off x="1188720" y="3054096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アラートの読み方</a:t>
            </a:r>
            <a:endParaRPr lang="en-US" sz="1400" dirty="0"/>
          </a:p>
        </p:txBody>
      </p:sp>
      <p:sp>
        <p:nvSpPr>
          <p:cNvPr id="25" name="Text 20"/>
          <p:cNvSpPr/>
          <p:nvPr/>
        </p:nvSpPr>
        <p:spPr>
          <a:xfrm>
            <a:off x="1188720" y="327355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赤アラート・黄注意の見方</a:t>
            </a:r>
            <a:endParaRPr lang="en-US" sz="1000" dirty="0"/>
          </a:p>
        </p:txBody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6720" y="3090672"/>
            <a:ext cx="292608" cy="292608"/>
          </a:xfrm>
          <a:prstGeom prst="rect">
            <a:avLst/>
          </a:prstGeom>
        </p:spPr>
      </p:pic>
      <p:sp>
        <p:nvSpPr>
          <p:cNvPr id="27" name="Shape 21"/>
          <p:cNvSpPr/>
          <p:nvPr/>
        </p:nvSpPr>
        <p:spPr>
          <a:xfrm>
            <a:off x="640080" y="3639312"/>
            <a:ext cx="365760" cy="36576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28" name="Text 22"/>
          <p:cNvSpPr/>
          <p:nvPr/>
        </p:nvSpPr>
        <p:spPr>
          <a:xfrm>
            <a:off x="640080" y="363931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05</a:t>
            </a:r>
            <a:endParaRPr lang="en-US" sz="1100" dirty="0"/>
          </a:p>
        </p:txBody>
      </p:sp>
      <p:sp>
        <p:nvSpPr>
          <p:cNvPr id="29" name="Text 23"/>
          <p:cNvSpPr/>
          <p:nvPr/>
        </p:nvSpPr>
        <p:spPr>
          <a:xfrm>
            <a:off x="1188720" y="3621024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Next Action・条文例の活用</a:t>
            </a:r>
            <a:endParaRPr lang="en-US" sz="1400" dirty="0"/>
          </a:p>
        </p:txBody>
      </p:sp>
      <p:sp>
        <p:nvSpPr>
          <p:cNvPr id="30" name="Text 24"/>
          <p:cNvSpPr/>
          <p:nvPr/>
        </p:nvSpPr>
        <p:spPr>
          <a:xfrm>
            <a:off x="1188720" y="3840480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推奨アクションと条文テンプレートの使い方</a:t>
            </a:r>
            <a:endParaRPr lang="en-US" sz="1000" dirty="0"/>
          </a:p>
        </p:txBody>
      </p:sp>
      <p:pic>
        <p:nvPicPr>
          <p:cNvPr id="3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6720" y="3657600"/>
            <a:ext cx="292608" cy="292608"/>
          </a:xfrm>
          <a:prstGeom prst="rect">
            <a:avLst/>
          </a:prstGeom>
        </p:spPr>
      </p:pic>
      <p:sp>
        <p:nvSpPr>
          <p:cNvPr id="32" name="Shape 25"/>
          <p:cNvSpPr/>
          <p:nvPr/>
        </p:nvSpPr>
        <p:spPr>
          <a:xfrm>
            <a:off x="640080" y="4206240"/>
            <a:ext cx="365760" cy="36576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33" name="Text 26"/>
          <p:cNvSpPr/>
          <p:nvPr/>
        </p:nvSpPr>
        <p:spPr>
          <a:xfrm>
            <a:off x="640080" y="42062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06</a:t>
            </a:r>
            <a:endParaRPr lang="en-US" sz="1100" dirty="0"/>
          </a:p>
        </p:txBody>
      </p:sp>
      <p:sp>
        <p:nvSpPr>
          <p:cNvPr id="34" name="Text 27"/>
          <p:cNvSpPr/>
          <p:nvPr/>
        </p:nvSpPr>
        <p:spPr>
          <a:xfrm>
            <a:off x="1188720" y="4187952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よくあるご質問</a:t>
            </a:r>
            <a:endParaRPr lang="en-US" sz="1400" dirty="0"/>
          </a:p>
        </p:txBody>
      </p:sp>
      <p:sp>
        <p:nvSpPr>
          <p:cNvPr id="35" name="Text 28"/>
          <p:cNvSpPr/>
          <p:nvPr/>
        </p:nvSpPr>
        <p:spPr>
          <a:xfrm>
            <a:off x="1188720" y="4407408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利用上の注意点とヒント</a:t>
            </a:r>
            <a:endParaRPr lang="en-US" sz="1000" dirty="0"/>
          </a:p>
        </p:txBody>
      </p:sp>
      <p:pic>
        <p:nvPicPr>
          <p:cNvPr id="3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6720" y="4224528"/>
            <a:ext cx="292608" cy="2926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01 概要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契約書論点アラートツールとは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3 / 14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1280160"/>
            <a:ext cx="4114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Word形式（.docx）の契約書を読み込み、見落としがちな論点を自動で抽出・表示するツールです。法的判断は行わず「盲点の可視化」に特化しています。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57200" y="2331720"/>
            <a:ext cx="54864" cy="457200"/>
          </a:xfrm>
          <a:prstGeom prst="rect">
            <a:avLst/>
          </a:prstGeom>
          <a:solidFill>
            <a:srgbClr val="16A34A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233172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完全オフライン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85800" y="2560320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外部通信なし。セキュリティに敏感な環境でも安心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457200" y="2971800"/>
            <a:ext cx="54864" cy="457200"/>
          </a:xfrm>
          <a:prstGeom prst="rect">
            <a:avLst/>
          </a:prstGeom>
          <a:solidFill>
            <a:srgbClr val="0D9488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297180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インストール不要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685800" y="3200400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EXEファイル単体で動作。ダブルクリックで起動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57200" y="3611880"/>
            <a:ext cx="54864" cy="457200"/>
          </a:xfrm>
          <a:prstGeom prst="rect">
            <a:avLst/>
          </a:prstGeom>
          <a:solidFill>
            <a:srgbClr val="6366F1"/>
          </a:solidFill>
          <a:ln/>
        </p:spPr>
      </p:sp>
      <p:sp>
        <p:nvSpPr>
          <p:cNvPr id="15" name="Text 13"/>
          <p:cNvSpPr/>
          <p:nvPr/>
        </p:nvSpPr>
        <p:spPr>
          <a:xfrm>
            <a:off x="685800" y="361188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高速分析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85800" y="3840480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全項目の解析が数秒〜30秒以内に完了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5029200" y="1280160"/>
            <a:ext cx="3840480" cy="32004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5029200" y="1280160"/>
            <a:ext cx="3840480" cy="45720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19" name="Text 17"/>
          <p:cNvSpPr/>
          <p:nvPr/>
        </p:nvSpPr>
        <p:spPr>
          <a:xfrm>
            <a:off x="5029200" y="1280160"/>
            <a:ext cx="3840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対応する契約類型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5394960" y="2011680"/>
            <a:ext cx="502920" cy="502920"/>
          </a:xfrm>
          <a:prstGeom prst="ellipse">
            <a:avLst/>
          </a:prstGeom>
          <a:solidFill>
            <a:srgbClr val="CCFBF1"/>
          </a:solidFill>
          <a:ln/>
        </p:spPr>
      </p:sp>
      <p:sp>
        <p:nvSpPr>
          <p:cNvPr id="21" name="Text 19"/>
          <p:cNvSpPr/>
          <p:nvPr/>
        </p:nvSpPr>
        <p:spPr>
          <a:xfrm>
            <a:off x="5394960" y="20116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41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6080760" y="1965960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業務委託契約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080760" y="2240280"/>
            <a:ext cx="25603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全41項目（A〜H）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5394960" y="2743200"/>
            <a:ext cx="502920" cy="502920"/>
          </a:xfrm>
          <a:prstGeom prst="ellipse">
            <a:avLst/>
          </a:prstGeom>
          <a:solidFill>
            <a:srgbClr val="CCFBF1"/>
          </a:solidFill>
          <a:ln/>
        </p:spPr>
      </p:sp>
      <p:sp>
        <p:nvSpPr>
          <p:cNvPr id="25" name="Text 23"/>
          <p:cNvSpPr/>
          <p:nvPr/>
        </p:nvSpPr>
        <p:spPr>
          <a:xfrm>
            <a:off x="5394960" y="274320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14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6080760" y="2697480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NDA（秘密保持契約）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6080760" y="2971800"/>
            <a:ext cx="25603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全14項目（NA〜NG）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5394960" y="3474720"/>
            <a:ext cx="502920" cy="502920"/>
          </a:xfrm>
          <a:prstGeom prst="ellipse">
            <a:avLst/>
          </a:prstGeom>
          <a:solidFill>
            <a:srgbClr val="CCFBF1"/>
          </a:solidFill>
          <a:ln/>
        </p:spPr>
      </p:sp>
      <p:sp>
        <p:nvSpPr>
          <p:cNvPr id="29" name="Text 27"/>
          <p:cNvSpPr/>
          <p:nvPr/>
        </p:nvSpPr>
        <p:spPr>
          <a:xfrm>
            <a:off x="5394960" y="34747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13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6080760" y="3429000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売買契約・基本契約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6080760" y="3703320"/>
            <a:ext cx="25603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全13項目（SB〜SH）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02 基本操作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Step 1：ツールを起動する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4 / 14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457200" y="1325880"/>
            <a:ext cx="8229600" cy="13716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457200" y="1325880"/>
            <a:ext cx="54864" cy="1371600"/>
          </a:xfrm>
          <a:prstGeom prst="rect">
            <a:avLst/>
          </a:prstGeom>
          <a:solidFill>
            <a:srgbClr val="0D9488"/>
          </a:solidFill>
          <a:ln/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1554480"/>
            <a:ext cx="365760" cy="36576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25880" y="146304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起動方法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1325880" y="1828800"/>
            <a:ext cx="6858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「契約書論点アラートツール.exe」をダブルクリックするだけで起動します。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インストール作業は不要です。USBメモリからの実行も可能です。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457200" y="2926080"/>
            <a:ext cx="8229600" cy="1097280"/>
          </a:xfrm>
          <a:prstGeom prst="rect">
            <a:avLst/>
          </a:prstGeom>
          <a:solidFill>
            <a:srgbClr val="FEFCE8"/>
          </a:solidFill>
          <a:ln/>
        </p:spPr>
      </p:sp>
      <p:sp>
        <p:nvSpPr>
          <p:cNvPr id="13" name="Shape 10"/>
          <p:cNvSpPr/>
          <p:nvPr/>
        </p:nvSpPr>
        <p:spPr>
          <a:xfrm>
            <a:off x="457200" y="2926080"/>
            <a:ext cx="54864" cy="1097280"/>
          </a:xfrm>
          <a:prstGeom prst="rect">
            <a:avLst/>
          </a:prstGeom>
          <a:solidFill>
            <a:srgbClr val="CA8A04"/>
          </a:solidFill>
          <a:ln/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3090672"/>
            <a:ext cx="274320" cy="27432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1234440" y="301752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Windows Defender の警告が表示された場合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1234440" y="3337560"/>
            <a:ext cx="71323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「詳細情報」をクリック → 「実行」を選択してください。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これはインターネットからダウンロードしたファイルに表示される一般的な警告です。</a:t>
            </a:r>
            <a:endParaRPr lang="en-US" sz="1000" dirty="0"/>
          </a:p>
        </p:txBody>
      </p:sp>
      <p:sp>
        <p:nvSpPr>
          <p:cNvPr id="17" name="Text 13"/>
          <p:cNvSpPr/>
          <p:nvPr/>
        </p:nvSpPr>
        <p:spPr>
          <a:xfrm>
            <a:off x="457200" y="425196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動作環境：Windows 10 / 11（64bit推奨）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02 基本操作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Step 2：ファイルを開く・契約類型を選択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5 / 14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548640" y="1417320"/>
            <a:ext cx="411480" cy="41148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14173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1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1188720" y="1325880"/>
            <a:ext cx="7498080" cy="658368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1417320" y="1371600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「Wordファイルを開く」ボタンをクリック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1417320" y="1655064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画面左上の青いボタンをクリックすると、ファイル選択ダイアログが開きます。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548640" y="2286000"/>
            <a:ext cx="411480" cy="41148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228600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2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1188720" y="2194560"/>
            <a:ext cx="7498080" cy="658368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1417320" y="2240280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契約書ファイル（.docx）を選択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1417320" y="2523744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分析したいWord文書を選択します。対応形式は .docx のみです。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548640" y="3154680"/>
            <a:ext cx="411480" cy="41148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18" name="Text 16"/>
          <p:cNvSpPr/>
          <p:nvPr/>
        </p:nvSpPr>
        <p:spPr>
          <a:xfrm>
            <a:off x="548640" y="3154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3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1188720" y="3063240"/>
            <a:ext cx="7498080" cy="658368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1417320" y="3108960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契約類型をプルダウンから選択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1417320" y="3392424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「業務委託契約」「NDA」「売買契約」から契約の種類を選択します。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548640" y="4023360"/>
            <a:ext cx="411480" cy="411480"/>
          </a:xfrm>
          <a:prstGeom prst="ellipse">
            <a:avLst/>
          </a:prstGeom>
          <a:solidFill>
            <a:srgbClr val="0D9488"/>
          </a:solidFill>
          <a:ln/>
        </p:spPr>
      </p:sp>
      <p:sp>
        <p:nvSpPr>
          <p:cNvPr id="23" name="Text 21"/>
          <p:cNvSpPr/>
          <p:nvPr/>
        </p:nvSpPr>
        <p:spPr>
          <a:xfrm>
            <a:off x="548640" y="402336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4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1188720" y="3931920"/>
            <a:ext cx="7498080" cy="658368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1417320" y="3977640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自動で解析が開始されます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1417320" y="4261104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進捗バーが表示され、数秒〜30秒で解析が完了します。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02 基本操作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Step 3：画面の構成を確認する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6 / 14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457200" y="1371600"/>
            <a:ext cx="8229600" cy="411480"/>
          </a:xfrm>
          <a:prstGeom prst="rect">
            <a:avLst/>
          </a:prstGeom>
          <a:solidFill>
            <a:srgbClr val="0F1A2E"/>
          </a:solidFill>
          <a:ln/>
        </p:spPr>
      </p:sp>
      <p:sp>
        <p:nvSpPr>
          <p:cNvPr id="8" name="Text 6"/>
          <p:cNvSpPr/>
          <p:nvPr/>
        </p:nvSpPr>
        <p:spPr>
          <a:xfrm>
            <a:off x="640080" y="1389888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契約書論点アラートツール Pro v3.0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57200" y="1783080"/>
            <a:ext cx="8229600" cy="36576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0" name="Shape 8"/>
          <p:cNvSpPr/>
          <p:nvPr/>
        </p:nvSpPr>
        <p:spPr>
          <a:xfrm>
            <a:off x="640080" y="1856232"/>
            <a:ext cx="1371600" cy="219456"/>
          </a:xfrm>
          <a:prstGeom prst="rect">
            <a:avLst/>
          </a:prstGeom>
          <a:solidFill>
            <a:srgbClr val="3182CE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1856232"/>
            <a:ext cx="1371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Wordファイルを開く</a:t>
            </a:r>
            <a:endParaRPr lang="en-US" sz="700" dirty="0"/>
          </a:p>
        </p:txBody>
      </p:sp>
      <p:sp>
        <p:nvSpPr>
          <p:cNvPr id="12" name="Shape 10"/>
          <p:cNvSpPr/>
          <p:nvPr/>
        </p:nvSpPr>
        <p:spPr>
          <a:xfrm>
            <a:off x="457200" y="2148840"/>
            <a:ext cx="3474720" cy="2377440"/>
          </a:xfrm>
          <a:prstGeom prst="rect">
            <a:avLst/>
          </a:prstGeom>
          <a:solidFill>
            <a:srgbClr val="F7FAFC"/>
          </a:solidFill>
          <a:ln/>
        </p:spPr>
      </p:sp>
      <p:sp>
        <p:nvSpPr>
          <p:cNvPr id="13" name="Text 11"/>
          <p:cNvSpPr/>
          <p:nvPr/>
        </p:nvSpPr>
        <p:spPr>
          <a:xfrm>
            <a:off x="640080" y="228600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チェック結果パネル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640080" y="2651760"/>
            <a:ext cx="3108960" cy="320040"/>
          </a:xfrm>
          <a:prstGeom prst="rect">
            <a:avLst/>
          </a:prstGeom>
          <a:solidFill>
            <a:srgbClr val="F0FDF4"/>
          </a:solidFill>
          <a:ln/>
        </p:spPr>
      </p:sp>
      <p:sp>
        <p:nvSpPr>
          <p:cNvPr id="15" name="Text 13"/>
          <p:cNvSpPr/>
          <p:nvPr/>
        </p:nvSpPr>
        <p:spPr>
          <a:xfrm>
            <a:off x="777240" y="265176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✅ [A1] 契約当事者...</a:t>
            </a:r>
            <a:endParaRPr lang="en-US" sz="800" dirty="0"/>
          </a:p>
        </p:txBody>
      </p:sp>
      <p:sp>
        <p:nvSpPr>
          <p:cNvPr id="16" name="Shape 14"/>
          <p:cNvSpPr/>
          <p:nvPr/>
        </p:nvSpPr>
        <p:spPr>
          <a:xfrm>
            <a:off x="640080" y="3063240"/>
            <a:ext cx="3108960" cy="320040"/>
          </a:xfrm>
          <a:prstGeom prst="rect">
            <a:avLst/>
          </a:prstGeom>
          <a:solidFill>
            <a:srgbClr val="FEFCE8"/>
          </a:solidFill>
          <a:ln/>
        </p:spPr>
      </p:sp>
      <p:sp>
        <p:nvSpPr>
          <p:cNvPr id="17" name="Text 15"/>
          <p:cNvSpPr/>
          <p:nvPr/>
        </p:nvSpPr>
        <p:spPr>
          <a:xfrm>
            <a:off x="777240" y="306324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🟡 [B4] 再委託の可否...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640080" y="3474720"/>
            <a:ext cx="3108960" cy="320040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19" name="Text 17"/>
          <p:cNvSpPr/>
          <p:nvPr/>
        </p:nvSpPr>
        <p:spPr>
          <a:xfrm>
            <a:off x="777240" y="347472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❌ [F2] 損害賠償上限...</a:t>
            </a:r>
            <a:endParaRPr lang="en-US" sz="800" dirty="0"/>
          </a:p>
        </p:txBody>
      </p:sp>
      <p:sp>
        <p:nvSpPr>
          <p:cNvPr id="20" name="Shape 18"/>
          <p:cNvSpPr/>
          <p:nvPr/>
        </p:nvSpPr>
        <p:spPr>
          <a:xfrm>
            <a:off x="3931920" y="2148840"/>
            <a:ext cx="4754880" cy="237744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1" name="Text 19"/>
          <p:cNvSpPr/>
          <p:nvPr/>
        </p:nvSpPr>
        <p:spPr>
          <a:xfrm>
            <a:off x="4114800" y="2286000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契約書本文ビューア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4114800" y="2606040"/>
            <a:ext cx="4389120" cy="1645920"/>
          </a:xfrm>
          <a:prstGeom prst="rect">
            <a:avLst/>
          </a:prstGeom>
          <a:noFill/>
          <a:ln/>
        </p:spPr>
        <p:txBody>
          <a:bodyPr wrap="square" lIns="63500" tIns="63500" rIns="63500" bIns="6350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[1] 本文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甲（以下「委託者」という。）は、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乙（以下「受託者」という。）に対し、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以下の業務を委託し、乙はこれを...</a:t>
            </a:r>
            <a:endParaRPr lang="en-US" sz="750" dirty="0"/>
          </a:p>
          <a:p>
            <a:pPr indent="0" marL="0">
              <a:buNone/>
            </a:pP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[2] 本文</a:t>
            </a:r>
            <a:endParaRPr lang="en-US" sz="750" dirty="0"/>
          </a:p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第2条（業務内容）...</a:t>
            </a:r>
            <a:endParaRPr lang="en-US" sz="750" dirty="0"/>
          </a:p>
        </p:txBody>
      </p:sp>
      <p:sp>
        <p:nvSpPr>
          <p:cNvPr id="23" name="Shape 21"/>
          <p:cNvSpPr/>
          <p:nvPr/>
        </p:nvSpPr>
        <p:spPr>
          <a:xfrm>
            <a:off x="457200" y="4617720"/>
            <a:ext cx="3657600" cy="18288"/>
          </a:xfrm>
          <a:prstGeom prst="rect">
            <a:avLst/>
          </a:prstGeom>
          <a:solidFill>
            <a:srgbClr val="0D9488"/>
          </a:solidFill>
          <a:ln/>
        </p:spPr>
      </p:sp>
      <p:sp>
        <p:nvSpPr>
          <p:cNvPr id="24" name="Text 22"/>
          <p:cNvSpPr/>
          <p:nvPr/>
        </p:nvSpPr>
        <p:spPr>
          <a:xfrm>
            <a:off x="457200" y="466344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← チェック結果・アラート・条文例が表示されるエリア</a:t>
            </a:r>
            <a:endParaRPr lang="en-US" sz="800" dirty="0"/>
          </a:p>
        </p:txBody>
      </p:sp>
      <p:sp>
        <p:nvSpPr>
          <p:cNvPr id="25" name="Shape 23"/>
          <p:cNvSpPr/>
          <p:nvPr/>
        </p:nvSpPr>
        <p:spPr>
          <a:xfrm>
            <a:off x="5029200" y="4617720"/>
            <a:ext cx="3657600" cy="18288"/>
          </a:xfrm>
          <a:prstGeom prst="rect">
            <a:avLst/>
          </a:prstGeom>
          <a:solidFill>
            <a:srgbClr val="6366F1"/>
          </a:solidFill>
          <a:ln/>
        </p:spPr>
      </p:sp>
      <p:sp>
        <p:nvSpPr>
          <p:cNvPr id="26" name="Text 24"/>
          <p:cNvSpPr/>
          <p:nvPr/>
        </p:nvSpPr>
        <p:spPr>
          <a:xfrm>
            <a:off x="5029200" y="4663440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6366F1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← 契約書の本文。ジャンプ先がハイライト表示されます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03 判定結果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3つの判定結果の意味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7 / 14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457200" y="1371600"/>
            <a:ext cx="2606040" cy="3108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457200" y="1371600"/>
            <a:ext cx="2606040" cy="502920"/>
          </a:xfrm>
          <a:prstGeom prst="rect">
            <a:avLst/>
          </a:prstGeom>
          <a:solidFill>
            <a:srgbClr val="16A34A"/>
          </a:solidFill>
          <a:ln/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444752"/>
            <a:ext cx="320040" cy="32004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143000" y="141732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Yes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640080" y="2011680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34A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意味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640080" y="2212848"/>
            <a:ext cx="2194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該当する条項が見つかりました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640080" y="2788920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34A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推奨アクション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640080" y="299008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記載内容が十分か、目視で最終確認してください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594360" y="3657600"/>
            <a:ext cx="2331720" cy="502920"/>
          </a:xfrm>
          <a:prstGeom prst="rect">
            <a:avLst/>
          </a:prstGeom>
          <a:solidFill>
            <a:srgbClr val="F0FDF4"/>
          </a:solidFill>
          <a:ln/>
        </p:spPr>
      </p:sp>
      <p:sp>
        <p:nvSpPr>
          <p:cNvPr id="16" name="Text 13"/>
          <p:cNvSpPr/>
          <p:nvPr/>
        </p:nvSpPr>
        <p:spPr>
          <a:xfrm>
            <a:off x="685800" y="3703320"/>
            <a:ext cx="2148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例：「損害賠償」に関する条項が存在する</a:t>
            </a:r>
            <a:endParaRPr lang="en-US" sz="800" dirty="0"/>
          </a:p>
        </p:txBody>
      </p:sp>
      <p:sp>
        <p:nvSpPr>
          <p:cNvPr id="17" name="Shape 14"/>
          <p:cNvSpPr/>
          <p:nvPr/>
        </p:nvSpPr>
        <p:spPr>
          <a:xfrm>
            <a:off x="3291840" y="1371600"/>
            <a:ext cx="2606040" cy="3108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3291840" y="1371600"/>
            <a:ext cx="2606040" cy="502920"/>
          </a:xfrm>
          <a:prstGeom prst="rect">
            <a:avLst/>
          </a:prstGeom>
          <a:solidFill>
            <a:srgbClr val="CA8A04"/>
          </a:solidFill>
          <a:ln/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1444752"/>
            <a:ext cx="320040" cy="320040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3977640" y="141732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Review</a:t>
            </a:r>
            <a:endParaRPr lang="en-US" sz="2000" dirty="0"/>
          </a:p>
        </p:txBody>
      </p:sp>
      <p:sp>
        <p:nvSpPr>
          <p:cNvPr id="21" name="Text 17"/>
          <p:cNvSpPr/>
          <p:nvPr/>
        </p:nvSpPr>
        <p:spPr>
          <a:xfrm>
            <a:off x="3474720" y="2011680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意味</a:t>
            </a:r>
            <a:endParaRPr lang="en-US" sz="900" dirty="0"/>
          </a:p>
        </p:txBody>
      </p:sp>
      <p:sp>
        <p:nvSpPr>
          <p:cNvPr id="22" name="Text 18"/>
          <p:cNvSpPr/>
          <p:nvPr/>
        </p:nvSpPr>
        <p:spPr>
          <a:xfrm>
            <a:off x="3474720" y="2212848"/>
            <a:ext cx="2194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関連する記載はあるが、要件の充足は要確認</a:t>
            </a:r>
            <a:endParaRPr lang="en-US" sz="1000" dirty="0"/>
          </a:p>
        </p:txBody>
      </p:sp>
      <p:sp>
        <p:nvSpPr>
          <p:cNvPr id="23" name="Text 19"/>
          <p:cNvSpPr/>
          <p:nvPr/>
        </p:nvSpPr>
        <p:spPr>
          <a:xfrm>
            <a:off x="3474720" y="2788920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推奨アクション</a:t>
            </a:r>
            <a:endParaRPr lang="en-US" sz="900" dirty="0"/>
          </a:p>
        </p:txBody>
      </p:sp>
      <p:sp>
        <p:nvSpPr>
          <p:cNvPr id="24" name="Text 20"/>
          <p:cNvSpPr/>
          <p:nvPr/>
        </p:nvSpPr>
        <p:spPr>
          <a:xfrm>
            <a:off x="3474720" y="299008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該当箇所にジャンプして、記載内容の十分性を確認してください</a:t>
            </a:r>
            <a:endParaRPr lang="en-US" sz="1000" dirty="0"/>
          </a:p>
        </p:txBody>
      </p:sp>
      <p:sp>
        <p:nvSpPr>
          <p:cNvPr id="25" name="Shape 21"/>
          <p:cNvSpPr/>
          <p:nvPr/>
        </p:nvSpPr>
        <p:spPr>
          <a:xfrm>
            <a:off x="3429000" y="3657600"/>
            <a:ext cx="2331720" cy="502920"/>
          </a:xfrm>
          <a:prstGeom prst="rect">
            <a:avLst/>
          </a:prstGeom>
          <a:solidFill>
            <a:srgbClr val="FEFCE8"/>
          </a:solidFill>
          <a:ln/>
        </p:spPr>
      </p:sp>
      <p:sp>
        <p:nvSpPr>
          <p:cNvPr id="26" name="Text 22"/>
          <p:cNvSpPr/>
          <p:nvPr/>
        </p:nvSpPr>
        <p:spPr>
          <a:xfrm>
            <a:off x="3520440" y="3703320"/>
            <a:ext cx="2148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例：「再委託」の記載があるが、否定表現を含む</a:t>
            </a:r>
            <a:endParaRPr lang="en-US" sz="800" dirty="0"/>
          </a:p>
        </p:txBody>
      </p:sp>
      <p:sp>
        <p:nvSpPr>
          <p:cNvPr id="27" name="Shape 23"/>
          <p:cNvSpPr/>
          <p:nvPr/>
        </p:nvSpPr>
        <p:spPr>
          <a:xfrm>
            <a:off x="6126480" y="1371600"/>
            <a:ext cx="2606040" cy="3108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8" name="Shape 24"/>
          <p:cNvSpPr/>
          <p:nvPr/>
        </p:nvSpPr>
        <p:spPr>
          <a:xfrm>
            <a:off x="6126480" y="1371600"/>
            <a:ext cx="2606040" cy="502920"/>
          </a:xfrm>
          <a:prstGeom prst="rect">
            <a:avLst/>
          </a:prstGeom>
          <a:solidFill>
            <a:srgbClr val="DC2626"/>
          </a:solidFill>
          <a:ln/>
        </p:spPr>
      </p:sp>
      <p:pic>
        <p:nvPicPr>
          <p:cNvPr id="2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444752"/>
            <a:ext cx="320040" cy="320040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6812280" y="141732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No</a:t>
            </a:r>
            <a:endParaRPr lang="en-US" sz="2000" dirty="0"/>
          </a:p>
        </p:txBody>
      </p:sp>
      <p:sp>
        <p:nvSpPr>
          <p:cNvPr id="31" name="Text 26"/>
          <p:cNvSpPr/>
          <p:nvPr/>
        </p:nvSpPr>
        <p:spPr>
          <a:xfrm>
            <a:off x="6309360" y="2011680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DC2626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意味</a:t>
            </a:r>
            <a:endParaRPr lang="en-US" sz="900" dirty="0"/>
          </a:p>
        </p:txBody>
      </p:sp>
      <p:sp>
        <p:nvSpPr>
          <p:cNvPr id="32" name="Text 27"/>
          <p:cNvSpPr/>
          <p:nvPr/>
        </p:nvSpPr>
        <p:spPr>
          <a:xfrm>
            <a:off x="6309360" y="2212848"/>
            <a:ext cx="2194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関連する条項が見つかりませんでした</a:t>
            </a:r>
            <a:endParaRPr lang="en-US" sz="1000" dirty="0"/>
          </a:p>
        </p:txBody>
      </p:sp>
      <p:sp>
        <p:nvSpPr>
          <p:cNvPr id="33" name="Text 28"/>
          <p:cNvSpPr/>
          <p:nvPr/>
        </p:nvSpPr>
        <p:spPr>
          <a:xfrm>
            <a:off x="6309360" y="2788920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DC2626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推奨アクション</a:t>
            </a:r>
            <a:endParaRPr lang="en-US" sz="900" dirty="0"/>
          </a:p>
        </p:txBody>
      </p:sp>
      <p:sp>
        <p:nvSpPr>
          <p:cNvPr id="34" name="Text 29"/>
          <p:cNvSpPr/>
          <p:nvPr/>
        </p:nvSpPr>
        <p:spPr>
          <a:xfrm>
            <a:off x="6309360" y="299008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条項の追加を検討してください。Next Actionと条文例を参照</a:t>
            </a:r>
            <a:endParaRPr lang="en-US" sz="1000" dirty="0"/>
          </a:p>
        </p:txBody>
      </p:sp>
      <p:sp>
        <p:nvSpPr>
          <p:cNvPr id="35" name="Shape 30"/>
          <p:cNvSpPr/>
          <p:nvPr/>
        </p:nvSpPr>
        <p:spPr>
          <a:xfrm>
            <a:off x="6263640" y="3657600"/>
            <a:ext cx="2331720" cy="502920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36" name="Text 31"/>
          <p:cNvSpPr/>
          <p:nvPr/>
        </p:nvSpPr>
        <p:spPr>
          <a:xfrm>
            <a:off x="6355080" y="3703320"/>
            <a:ext cx="2148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例：「不可抗力条項」に関する記載がない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03 判定結果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結果カードの読み方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8 / 14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457200" y="1325880"/>
            <a:ext cx="5029200" cy="3200400"/>
          </a:xfrm>
          <a:prstGeom prst="rect">
            <a:avLst/>
          </a:prstGeom>
          <a:solidFill>
            <a:srgbClr val="FEFCE8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457200" y="1325880"/>
            <a:ext cx="54864" cy="3200400"/>
          </a:xfrm>
          <a:prstGeom prst="rect">
            <a:avLst/>
          </a:prstGeom>
          <a:solidFill>
            <a:srgbClr val="CA8A04"/>
          </a:solidFill>
          <a:ln/>
        </p:spPr>
      </p:sp>
      <p:sp>
        <p:nvSpPr>
          <p:cNvPr id="9" name="Text 7"/>
          <p:cNvSpPr/>
          <p:nvPr/>
        </p:nvSpPr>
        <p:spPr>
          <a:xfrm>
            <a:off x="731520" y="1417320"/>
            <a:ext cx="1828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[B4] 🟡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114800" y="1417320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366F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[SCORE:5]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731520" y="169164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再委託の可否は定められているか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1520" y="2011680"/>
            <a:ext cx="43891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→ 「再委託」あり、ただし例外・否定表現を含むため要確認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731520" y="2331720"/>
            <a:ext cx="4389120" cy="4572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2359152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🟡 スコア5≧4だが否定語あり → Review</a:t>
            </a:r>
            <a:endParaRPr lang="en-US" sz="800" dirty="0"/>
          </a:p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📊 best_score=5 must=[再委託] should=[禁止]</a:t>
            </a:r>
            <a:endParaRPr lang="en-US" sz="800" dirty="0"/>
          </a:p>
        </p:txBody>
      </p:sp>
      <p:sp>
        <p:nvSpPr>
          <p:cNvPr id="15" name="Text 13"/>
          <p:cNvSpPr/>
          <p:nvPr/>
        </p:nvSpPr>
        <p:spPr>
          <a:xfrm>
            <a:off x="731520" y="2880360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3182CE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  ↪ [第8条] ⚠否定語 へジャンプ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31520" y="3108960"/>
            <a:ext cx="43891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    「...再委託してはならない。ただし書面による...」</a:t>
            </a:r>
            <a:endParaRPr lang="en-US" sz="800" dirty="0"/>
          </a:p>
        </p:txBody>
      </p:sp>
      <p:sp>
        <p:nvSpPr>
          <p:cNvPr id="17" name="Shape 15"/>
          <p:cNvSpPr/>
          <p:nvPr/>
        </p:nvSpPr>
        <p:spPr>
          <a:xfrm>
            <a:off x="731520" y="3401568"/>
            <a:ext cx="4389120" cy="82296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8" name="Text 16"/>
          <p:cNvSpPr/>
          <p:nvPr/>
        </p:nvSpPr>
        <p:spPr>
          <a:xfrm>
            <a:off x="868680" y="3447288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🔍 確認すべき点: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68680" y="3657600"/>
            <a:ext cx="40233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  • 再委託の条件（書面承諾・範囲限定等）が十分か確認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868680" y="3931920"/>
            <a:ext cx="2743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3182CE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▶ 条文例（たたき台）を表示</a:t>
            </a:r>
            <a:endParaRPr lang="en-US" sz="800" dirty="0"/>
          </a:p>
        </p:txBody>
      </p:sp>
      <p:sp>
        <p:nvSpPr>
          <p:cNvPr id="21" name="Shape 19"/>
          <p:cNvSpPr/>
          <p:nvPr/>
        </p:nvSpPr>
        <p:spPr>
          <a:xfrm>
            <a:off x="5760720" y="146304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5852160" y="146304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① チェックID・判定アイコン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852160" y="162763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項目番号とYes/Review/Noのアイコン</a:t>
            </a:r>
            <a:endParaRPr lang="en-US" sz="750" dirty="0"/>
          </a:p>
        </p:txBody>
      </p:sp>
      <p:sp>
        <p:nvSpPr>
          <p:cNvPr id="24" name="Shape 22"/>
          <p:cNvSpPr/>
          <p:nvPr/>
        </p:nvSpPr>
        <p:spPr>
          <a:xfrm>
            <a:off x="5760720" y="169164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5852160" y="169164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② スコア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5852160" y="185623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マッチング精度の数値指標</a:t>
            </a:r>
            <a:endParaRPr lang="en-US" sz="750" dirty="0"/>
          </a:p>
        </p:txBody>
      </p:sp>
      <p:sp>
        <p:nvSpPr>
          <p:cNvPr id="27" name="Shape 25"/>
          <p:cNvSpPr/>
          <p:nvPr/>
        </p:nvSpPr>
        <p:spPr>
          <a:xfrm>
            <a:off x="5760720" y="201168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8" name="Text 26"/>
          <p:cNvSpPr/>
          <p:nvPr/>
        </p:nvSpPr>
        <p:spPr>
          <a:xfrm>
            <a:off x="5852160" y="201168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③ チェック項目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5852160" y="217627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確認対象の内容</a:t>
            </a:r>
            <a:endParaRPr lang="en-US" sz="750" dirty="0"/>
          </a:p>
        </p:txBody>
      </p:sp>
      <p:sp>
        <p:nvSpPr>
          <p:cNvPr id="30" name="Shape 28"/>
          <p:cNvSpPr/>
          <p:nvPr/>
        </p:nvSpPr>
        <p:spPr>
          <a:xfrm>
            <a:off x="5760720" y="233172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31" name="Text 29"/>
          <p:cNvSpPr/>
          <p:nvPr/>
        </p:nvSpPr>
        <p:spPr>
          <a:xfrm>
            <a:off x="5852160" y="233172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④ 判定理由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5852160" y="249631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なぜその判定になったかの説明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5760720" y="269748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34" name="Text 32"/>
          <p:cNvSpPr/>
          <p:nvPr/>
        </p:nvSpPr>
        <p:spPr>
          <a:xfrm>
            <a:off x="5852160" y="269748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⑤ 判定ログ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5852160" y="286207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キーワードマッチの詳細情報</a:t>
            </a:r>
            <a:endParaRPr lang="en-US" sz="750" dirty="0"/>
          </a:p>
        </p:txBody>
      </p:sp>
      <p:sp>
        <p:nvSpPr>
          <p:cNvPr id="36" name="Shape 34"/>
          <p:cNvSpPr/>
          <p:nvPr/>
        </p:nvSpPr>
        <p:spPr>
          <a:xfrm>
            <a:off x="5760720" y="301752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37" name="Text 35"/>
          <p:cNvSpPr/>
          <p:nvPr/>
        </p:nvSpPr>
        <p:spPr>
          <a:xfrm>
            <a:off x="5852160" y="301752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⑥ 証拠（ジャンプリンク）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5852160" y="318211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クリックで本文の該当箇所へ移動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5760720" y="342900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40" name="Text 38"/>
          <p:cNvSpPr/>
          <p:nvPr/>
        </p:nvSpPr>
        <p:spPr>
          <a:xfrm>
            <a:off x="5852160" y="342900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⑦ Next Action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5852160" y="359359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判定に応じた具体的なアクション</a:t>
            </a:r>
            <a:endParaRPr lang="en-US" sz="750" dirty="0"/>
          </a:p>
        </p:txBody>
      </p:sp>
      <p:sp>
        <p:nvSpPr>
          <p:cNvPr id="42" name="Shape 40"/>
          <p:cNvSpPr/>
          <p:nvPr/>
        </p:nvSpPr>
        <p:spPr>
          <a:xfrm>
            <a:off x="5760720" y="3886200"/>
            <a:ext cx="3017520" cy="320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43" name="Text 41"/>
          <p:cNvSpPr/>
          <p:nvPr/>
        </p:nvSpPr>
        <p:spPr>
          <a:xfrm>
            <a:off x="5852160" y="3886200"/>
            <a:ext cx="2743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⑧ 条文例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5852160" y="4050792"/>
            <a:ext cx="27432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No/Review時に参考条文を表示</a:t>
            </a:r>
            <a:endParaRPr lang="en-US" sz="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645920" cy="292608"/>
          </a:xfrm>
          <a:prstGeom prst="rect">
            <a:avLst>
              <a:gd name="adj" fmla="val 6250"/>
            </a:avLst>
          </a:prstGeom>
          <a:solidFill>
            <a:srgbClr val="0D9488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03 判定結果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スコアベース判定の仕組み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4754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Legal GPT編集部  |  legal-gpt.com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7315200" y="4754880"/>
            <a:ext cx="1371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9 / 14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12344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本ツールは、キーワードの重み付けスコアで判定しています。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57200" y="1645920"/>
            <a:ext cx="393192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57200" y="1645920"/>
            <a:ext cx="3931920" cy="36576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164592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スコア計算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94360" y="2148840"/>
            <a:ext cx="73152" cy="320040"/>
          </a:xfrm>
          <a:prstGeom prst="rect">
            <a:avLst/>
          </a:prstGeom>
          <a:solidFill>
            <a:srgbClr val="DC2626"/>
          </a:solidFill>
          <a:ln/>
        </p:spPr>
      </p:sp>
      <p:sp>
        <p:nvSpPr>
          <p:cNvPr id="12" name="Text 10"/>
          <p:cNvSpPr/>
          <p:nvPr/>
        </p:nvSpPr>
        <p:spPr>
          <a:xfrm>
            <a:off x="822960" y="2148840"/>
            <a:ext cx="1554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must（軸語）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2468880" y="2148840"/>
            <a:ext cx="822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DC2626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× 3点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22960" y="2331720"/>
            <a:ext cx="3200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契約の核心的キーワード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594360" y="2578608"/>
            <a:ext cx="73152" cy="320040"/>
          </a:xfrm>
          <a:prstGeom prst="rect">
            <a:avLst/>
          </a:prstGeom>
          <a:solidFill>
            <a:srgbClr val="CA8A04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2578608"/>
            <a:ext cx="1554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should（周辺語）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2468880" y="2578608"/>
            <a:ext cx="822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× 1点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822960" y="2761488"/>
            <a:ext cx="3200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関連性を補強するキーワード</a:t>
            </a:r>
            <a:endParaRPr lang="en-US" sz="800" dirty="0"/>
          </a:p>
        </p:txBody>
      </p:sp>
      <p:sp>
        <p:nvSpPr>
          <p:cNvPr id="19" name="Shape 17"/>
          <p:cNvSpPr/>
          <p:nvPr/>
        </p:nvSpPr>
        <p:spPr>
          <a:xfrm>
            <a:off x="594360" y="3008376"/>
            <a:ext cx="73152" cy="320040"/>
          </a:xfrm>
          <a:prstGeom prst="rect">
            <a:avLst/>
          </a:prstGeom>
          <a:solidFill>
            <a:srgbClr val="94A3B8"/>
          </a:solidFill>
          <a:ln/>
        </p:spPr>
      </p:sp>
      <p:sp>
        <p:nvSpPr>
          <p:cNvPr id="20" name="Text 18"/>
          <p:cNvSpPr/>
          <p:nvPr/>
        </p:nvSpPr>
        <p:spPr>
          <a:xfrm>
            <a:off x="822960" y="3008376"/>
            <a:ext cx="1554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exclude（除外語）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2468880" y="3008376"/>
            <a:ext cx="822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94A3B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→ スキップ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822960" y="3191256"/>
            <a:ext cx="3200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無関係な用例を排除</a:t>
            </a:r>
            <a:endParaRPr lang="en-US" sz="800" dirty="0"/>
          </a:p>
        </p:txBody>
      </p:sp>
      <p:sp>
        <p:nvSpPr>
          <p:cNvPr id="23" name="Shape 21"/>
          <p:cNvSpPr/>
          <p:nvPr/>
        </p:nvSpPr>
        <p:spPr>
          <a:xfrm>
            <a:off x="594360" y="3438144"/>
            <a:ext cx="73152" cy="320040"/>
          </a:xfrm>
          <a:prstGeom prst="rect">
            <a:avLst/>
          </a:prstGeom>
          <a:solidFill>
            <a:srgbClr val="6366F1"/>
          </a:solidFill>
          <a:ln/>
        </p:spPr>
      </p:sp>
      <p:sp>
        <p:nvSpPr>
          <p:cNvPr id="24" name="Text 22"/>
          <p:cNvSpPr/>
          <p:nvPr/>
        </p:nvSpPr>
        <p:spPr>
          <a:xfrm>
            <a:off x="822960" y="3438144"/>
            <a:ext cx="1554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negation（否定語）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2468880" y="3438144"/>
            <a:ext cx="822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366F1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→ 降格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822960" y="3621024"/>
            <a:ext cx="3200400" cy="137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Yes を Review に降格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4754880" y="1645920"/>
            <a:ext cx="393192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50800" dist="25400" dir="8100000">
              <a:srgbClr val="000000">
                <a:alpha val="10000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4754880" y="1645920"/>
            <a:ext cx="3931920" cy="36576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29" name="Text 27"/>
          <p:cNvSpPr/>
          <p:nvPr/>
        </p:nvSpPr>
        <p:spPr>
          <a:xfrm>
            <a:off x="4754880" y="164592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判定しきい値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4983480" y="2194560"/>
            <a:ext cx="3474720" cy="347472"/>
          </a:xfrm>
          <a:prstGeom prst="rect">
            <a:avLst/>
          </a:prstGeom>
          <a:solidFill>
            <a:srgbClr val="F0FDF4"/>
          </a:solidFill>
          <a:ln/>
        </p:spPr>
      </p:sp>
      <p:sp>
        <p:nvSpPr>
          <p:cNvPr id="31" name="Text 29"/>
          <p:cNvSpPr/>
          <p:nvPr/>
        </p:nvSpPr>
        <p:spPr>
          <a:xfrm>
            <a:off x="5074920" y="221284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4点以上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00800" y="2212848"/>
            <a:ext cx="7315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6A34A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Yes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7223760" y="221284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十分な証拠あり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4983480" y="2606040"/>
            <a:ext cx="3474720" cy="347472"/>
          </a:xfrm>
          <a:prstGeom prst="rect">
            <a:avLst/>
          </a:prstGeom>
          <a:solidFill>
            <a:srgbClr val="FEFCE8"/>
          </a:solidFill>
          <a:ln/>
        </p:spPr>
      </p:sp>
      <p:sp>
        <p:nvSpPr>
          <p:cNvPr id="35" name="Text 33"/>
          <p:cNvSpPr/>
          <p:nvPr/>
        </p:nvSpPr>
        <p:spPr>
          <a:xfrm>
            <a:off x="5074920" y="262432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4点以上</a:t>
            </a:r>
            <a:endParaRPr lang="en-US" sz="900" dirty="0"/>
          </a:p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+ 否定語あり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6400800" y="2624328"/>
            <a:ext cx="7315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Review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7223760" y="262432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証拠あるが要注意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4983480" y="3017520"/>
            <a:ext cx="3474720" cy="347472"/>
          </a:xfrm>
          <a:prstGeom prst="rect">
            <a:avLst/>
          </a:prstGeom>
          <a:solidFill>
            <a:srgbClr val="FEFCE8"/>
          </a:solidFill>
          <a:ln/>
        </p:spPr>
      </p:sp>
      <p:sp>
        <p:nvSpPr>
          <p:cNvPr id="39" name="Text 37"/>
          <p:cNvSpPr/>
          <p:nvPr/>
        </p:nvSpPr>
        <p:spPr>
          <a:xfrm>
            <a:off x="5074920" y="303580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2〜3点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6400800" y="3035808"/>
            <a:ext cx="7315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A8A04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Review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7223760" y="303580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部分的な証拠</a:t>
            </a:r>
            <a:endParaRPr lang="en-US" sz="900" dirty="0"/>
          </a:p>
        </p:txBody>
      </p:sp>
      <p:sp>
        <p:nvSpPr>
          <p:cNvPr id="42" name="Shape 40"/>
          <p:cNvSpPr/>
          <p:nvPr/>
        </p:nvSpPr>
        <p:spPr>
          <a:xfrm>
            <a:off x="4983480" y="3429000"/>
            <a:ext cx="3474720" cy="347472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43" name="Text 41"/>
          <p:cNvSpPr/>
          <p:nvPr/>
        </p:nvSpPr>
        <p:spPr>
          <a:xfrm>
            <a:off x="5074920" y="344728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0〜1点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6400800" y="3447288"/>
            <a:ext cx="7315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DC2626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No</a:t>
            </a:r>
            <a:endParaRPr lang="en-US" sz="1000" dirty="0"/>
          </a:p>
        </p:txBody>
      </p:sp>
      <p:sp>
        <p:nvSpPr>
          <p:cNvPr id="45" name="Text 43"/>
          <p:cNvSpPr/>
          <p:nvPr/>
        </p:nvSpPr>
        <p:spPr>
          <a:xfrm>
            <a:off x="7223760" y="3447288"/>
            <a:ext cx="11887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475569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証拠なし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457200" y="4160520"/>
            <a:ext cx="8229600" cy="411480"/>
          </a:xfrm>
          <a:prstGeom prst="rect">
            <a:avLst/>
          </a:prstGeom>
          <a:solidFill>
            <a:srgbClr val="CCFBF1"/>
          </a:solidFill>
          <a:ln/>
        </p:spPr>
      </p:sp>
      <p:sp>
        <p:nvSpPr>
          <p:cNvPr id="47" name="Text 45"/>
          <p:cNvSpPr/>
          <p:nvPr/>
        </p:nvSpPr>
        <p:spPr>
          <a:xfrm>
            <a:off x="640080" y="4187952"/>
            <a:ext cx="7772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D9488"/>
                </a:solidFill>
                <a:latin typeface="Meiryo UI" pitchFamily="34" charset="0"/>
                <a:ea typeface="Meiryo UI" pitchFamily="34" charset="-122"/>
                <a:cs typeface="Meiryo UI" pitchFamily="34" charset="-120"/>
              </a:rPr>
              <a:t>💡 スコアは参考値です。最終的な判断は必ず契約書本文を目視で確認してください。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契約書論点アラートツール 利用マニュアル</dc:title>
  <dc:subject>PptxGenJS Presentation</dc:subject>
  <dc:creator>Legal GPT編集部</dc:creator>
  <cp:lastModifiedBy>Legal GPT編集部</cp:lastModifiedBy>
  <cp:revision>1</cp:revision>
  <dcterms:created xsi:type="dcterms:W3CDTF">2026-02-20T02:36:43Z</dcterms:created>
  <dcterms:modified xsi:type="dcterms:W3CDTF">2026-02-20T02:36:43Z</dcterms:modified>
</cp:coreProperties>
</file>