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導入。研修名・回・対象・時間を確認。会社名／実施日／講師名は事前に記入。冒頭で『正解探しの研修ではなく、見つけたときの初動を身につける研修』と一言。</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『内部通報＝公益通報』ではない点を必ず区別。外部通報を一律禁止と説明しない。改正法（2026/12/1施行）は予定として軽く触れる程度。深掘りは第2・3回。</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全体像を1枚で。STEP0の安全確認を最初に置くのがポイント。社員に事故区分の確定や高度な判断は求めない。各ステップは次の数枚で詳説。</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安全が最優先。手続より人命。緊急連絡先は自社の値に差し替える。『記録より先に、まず安全』を強調。</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被害拡大防止は“権限の範囲で”が鍵。誤送信は自己判断で相手に連絡する前に相談。権限外操作はしない。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記録は『事実』中心。5W1Hの簡易版で十分。推測と事実を必ず分ける。次スライドでその分け方を練習。</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簡単なワーク：『あなたが見たのはどれ？』と問いかけ、見た事実／思ったこと／聞いた話を仕分けてもらう。事実中心に書く習慣づけ。</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通常報告が基本。専門窓口・内部通報は使い分け。上司が関係する場合の別経路を必ず案内。具体的窓口は自社スライドで。</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証拠保全＝“そのまま残す”。私物端末・個人クラウドへの転送は禁止（情報持出しになる）。整理・削除もNG。保存は担当部門の指示で。</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『よかれと思って』の落とし穴。特に証拠の私物端末転送・無断アクセス・SNS投稿・無条件の秘密約束・外部通報の一律禁止に注意。秘密は“必要な範囲で共有が必要なこともある”と説明。</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管理職は受け止め役。遅れを責めない、報復させない、抱え込まない。自分や上位者が関係する場合は別経路。単独で本格調査を始める前提にしない。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到達目標を6点で提示。『今日はこの6つができる状態を目指す』と宣言。細かい法律知識の暗記が目的ではないことを強調。</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質問：『報告しなくていい？』→受講者に問いかけ。想定回答『取消の成否が不確実＝むしろ早く報告』。個人情報の漏えいは法26条で一定の場合に委員会報告義務があるが、該当判断は社員ではなく担当部門。私的連絡で先回りしな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質問：『指示に従ってから相談？』→想定回答『従う前に相談』。上司が関係する場合の別経路を強調。改ざんの法的評価は社員に求めない。元データ保全。</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質問：『その場でSNSに上げては？』→想定回答『NG』。理由は守秘・信用毀損・対応の妨げ。安全最優先、権限の範囲で現場責任者へ、自社へ報告。撮影は現場ルール次第。</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5原則を声に出して確認。『迷ったら報告、ただし広げない』が全体を貫く合言葉。テスト前の総復習として使う。</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テストの構成を案内。所要5〜8分。『間違えても評価ではなく、理解の確認』と安心させる。回収後に解答解説スライド／資料で答え合わせ。</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最重要の自社カスタマイズ。研修前に必ず実際の窓口・連絡先・匿名可否・利用可能言語・派遣／委託先の利用可否を記入。配布資料にも同じ記入欄あり。</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締め。合言葉を全員で確認。相談先（P.25）を再案内。法的助言ではない旨を一言。研修記録（受講者・日時）の回収を忘れずに。</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つかみ。受講者に10〜15秒考えてもらう。挙手や指名はせず『心の中で』でよい。『今日はこの“迷い”にどう向き合うかを一緒に確認します』と次へ。</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コンプライアンス＝法令遵守に限定しないこと。ただし後のスライドで『法令違反と規程違反は法的効果が同じではない』点を必ず補足する。</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4区分を混同させない。特に『社内規程違反＝法令違反』と説明しないこと。社員に厳密な分類は求めず、迷ったら相談、が結論。</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自社業務に置き換えて1〜2例を口頭で補足するとよい。『どれも“気づいた人”がいたから止められる』と前向きに。</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早期報告の価値（被害防止・自浄・調査・再発防止）を伝えつつ、『全社員に包括的な法定義務がある』とは言わない。義務の根拠は職務・規程等で異なると明示。</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最重要メッセージのひとつ。『確証＝あなたの宿題ではない』。判断は担当部門、社員は相談・共有に集中。行動原則を声に出して読み上げる。</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4つの入口は競合せず使い分け。緊急時は安全確保が最優先。『通常報告と内部通報は二者択一ではない』と補足。具体的な窓口名は後半の自社スライドで埋める。</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image" Target="../media/image-18-9.png"/><Relationship Id="rId10" Type="http://schemas.openxmlformats.org/officeDocument/2006/relationships/image" Target="../media/image-18-10.png"/><Relationship Id="rId11" Type="http://schemas.openxmlformats.org/officeDocument/2006/relationships/image" Target="../media/image-18-11.png"/><Relationship Id="rId12" Type="http://schemas.openxmlformats.org/officeDocument/2006/relationships/slideLayout" Target="../slideLayouts/slideLayout1.xml"/><Relationship Id="rId1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image-22-1.pn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image-24-1.png"/><Relationship Id="rId2" Type="http://schemas.openxmlformats.org/officeDocument/2006/relationships/slideLayout" Target="../slideLayouts/slideLayout1.xml"/><Relationship Id="rId3"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image" Target="../media/image-25-1.png"/><Relationship Id="rId2" Type="http://schemas.openxmlformats.org/officeDocument/2006/relationships/image" Target="../media/image-25-2.png"/><Relationship Id="rId3" Type="http://schemas.openxmlformats.org/officeDocument/2006/relationships/image" Target="../media/image-25-3.png"/><Relationship Id="rId4" Type="http://schemas.openxmlformats.org/officeDocument/2006/relationships/image" Target="../media/image-25-4.png"/><Relationship Id="rId5" Type="http://schemas.openxmlformats.org/officeDocument/2006/relationships/image" Target="../media/image-25-5.png"/><Relationship Id="rId6" Type="http://schemas.openxmlformats.org/officeDocument/2006/relationships/image" Target="../media/image-25-6.png"/><Relationship Id="rId7" Type="http://schemas.openxmlformats.org/officeDocument/2006/relationships/slideLayout" Target="../slideLayouts/slideLayout1.xml"/><Relationship Id="rId8"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image-26-1.png"/><Relationship Id="rId2" Type="http://schemas.openxmlformats.org/officeDocument/2006/relationships/slideLayout" Target="../slideLayouts/slideLayout1.xml"/><Relationship Id="rId3"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314F"/>
        </a:solidFill>
      </p:bgPr>
    </p:bg>
    <p:spTree>
      <p:nvGrpSpPr>
        <p:cNvPr id="1" name=""/>
        <p:cNvGrpSpPr/>
        <p:nvPr/>
      </p:nvGrpSpPr>
      <p:grpSpPr>
        <a:xfrm>
          <a:off x="0" y="0"/>
          <a:ext cx="0" cy="0"/>
          <a:chOff x="0" y="0"/>
          <a:chExt cx="0" cy="0"/>
        </a:xfrm>
      </p:grpSpPr>
      <p:sp>
        <p:nvSpPr>
          <p:cNvPr id="2" name="Text 0"/>
          <p:cNvSpPr/>
          <p:nvPr/>
        </p:nvSpPr>
        <p:spPr>
          <a:xfrm>
            <a:off x="822960" y="777240"/>
            <a:ext cx="10515600" cy="365760"/>
          </a:xfrm>
          <a:prstGeom prst="rect">
            <a:avLst/>
          </a:prstGeom>
          <a:noFill/>
          <a:ln/>
        </p:spPr>
        <p:txBody>
          <a:bodyPr wrap="square" lIns="0" tIns="0" rIns="0" bIns="0" rtlCol="0" anchor="ctr"/>
          <a:lstStyle/>
          <a:p>
            <a:pPr indent="0" marL="0">
              <a:buNone/>
            </a:pPr>
            <a:r>
              <a:rPr lang="en-US" sz="1500" b="1" spc="200" kern="0" dirty="0">
                <a:solidFill>
                  <a:srgbClr val="B58A3A"/>
                </a:solidFill>
                <a:latin typeface="Noto Sans JP" pitchFamily="34" charset="0"/>
                <a:ea typeface="Noto Sans JP" pitchFamily="34" charset="-122"/>
                <a:cs typeface="Noto Sans JP" pitchFamily="34" charset="-120"/>
              </a:rPr>
              <a:t>法務・総務のための社内研修資料 20選</a:t>
            </a:r>
            <a:endParaRPr lang="en-US" sz="1500" dirty="0"/>
          </a:p>
        </p:txBody>
      </p:sp>
      <p:sp>
        <p:nvSpPr>
          <p:cNvPr id="3" name="Text 1"/>
          <p:cNvSpPr/>
          <p:nvPr/>
        </p:nvSpPr>
        <p:spPr>
          <a:xfrm>
            <a:off x="8595360" y="749808"/>
            <a:ext cx="2743200" cy="365760"/>
          </a:xfrm>
          <a:prstGeom prst="rect">
            <a:avLst/>
          </a:prstGeom>
          <a:noFill/>
          <a:ln/>
        </p:spPr>
        <p:txBody>
          <a:bodyPr wrap="square" lIns="0" tIns="0" rIns="0" bIns="0" rtlCol="0" anchor="ctr"/>
          <a:lstStyle/>
          <a:p>
            <a:pPr algn="r" indent="0" marL="0">
              <a:buNone/>
            </a:pPr>
            <a:r>
              <a:rPr lang="en-US" sz="1400" b="1" dirty="0">
                <a:solidFill>
                  <a:srgbClr val="B58A3A"/>
                </a:solidFill>
                <a:latin typeface="Noto Sans JP" pitchFamily="34" charset="0"/>
                <a:ea typeface="Noto Sans JP" pitchFamily="34" charset="-122"/>
                <a:cs typeface="Noto Sans JP" pitchFamily="34" charset="-120"/>
              </a:rPr>
              <a:t>Legal GPT</a:t>
            </a:r>
            <a:endParaRPr lang="en-US" sz="1400" dirty="0"/>
          </a:p>
        </p:txBody>
      </p:sp>
      <p:sp>
        <p:nvSpPr>
          <p:cNvPr id="4" name="Text 2"/>
          <p:cNvSpPr/>
          <p:nvPr/>
        </p:nvSpPr>
        <p:spPr>
          <a:xfrm>
            <a:off x="841248" y="1225296"/>
            <a:ext cx="3657600" cy="365760"/>
          </a:xfrm>
          <a:prstGeom prst="rect">
            <a:avLst/>
          </a:prstGeom>
          <a:noFill/>
          <a:ln/>
        </p:spPr>
        <p:txBody>
          <a:bodyPr wrap="square" lIns="0" tIns="0" rIns="0" bIns="0" rtlCol="0" anchor="ctr"/>
          <a:lstStyle/>
          <a:p>
            <a:pPr indent="0" marL="0">
              <a:buNone/>
            </a:pPr>
            <a:r>
              <a:rPr lang="en-US" sz="1600" b="1" dirty="0">
                <a:solidFill>
                  <a:srgbClr val="AFC0D2"/>
                </a:solidFill>
                <a:latin typeface="Noto Sans JP" pitchFamily="34" charset="0"/>
                <a:ea typeface="Noto Sans JP" pitchFamily="34" charset="-122"/>
                <a:cs typeface="Noto Sans JP" pitchFamily="34" charset="-120"/>
              </a:rPr>
              <a:t>第 1 回</a:t>
            </a:r>
            <a:endParaRPr lang="en-US" sz="1600" dirty="0"/>
          </a:p>
        </p:txBody>
      </p:sp>
      <p:sp>
        <p:nvSpPr>
          <p:cNvPr id="5" name="Text 3"/>
          <p:cNvSpPr/>
          <p:nvPr/>
        </p:nvSpPr>
        <p:spPr>
          <a:xfrm>
            <a:off x="822960" y="1783080"/>
            <a:ext cx="10515600" cy="1005840"/>
          </a:xfrm>
          <a:prstGeom prst="rect">
            <a:avLst/>
          </a:prstGeom>
          <a:noFill/>
          <a:ln/>
        </p:spPr>
        <p:txBody>
          <a:bodyPr wrap="square" lIns="0" tIns="0" rIns="0" bIns="0" rtlCol="0" anchor="ctr"/>
          <a:lstStyle/>
          <a:p>
            <a:pPr indent="0" marL="0">
              <a:buNone/>
            </a:pPr>
            <a:r>
              <a:rPr lang="en-US" sz="4800" b="1" dirty="0">
                <a:solidFill>
                  <a:srgbClr val="FFFFFF"/>
                </a:solidFill>
                <a:latin typeface="Noto Sans JP" pitchFamily="34" charset="0"/>
                <a:ea typeface="Noto Sans JP" pitchFamily="34" charset="-122"/>
                <a:cs typeface="Noto Sans JP" pitchFamily="34" charset="-120"/>
              </a:rPr>
              <a:t>コンプライアンス基礎研修</a:t>
            </a:r>
            <a:endParaRPr lang="en-US" sz="4800" dirty="0"/>
          </a:p>
        </p:txBody>
      </p:sp>
      <p:sp>
        <p:nvSpPr>
          <p:cNvPr id="6" name="Text 4"/>
          <p:cNvSpPr/>
          <p:nvPr/>
        </p:nvSpPr>
        <p:spPr>
          <a:xfrm>
            <a:off x="822960" y="2852928"/>
            <a:ext cx="10515600" cy="548640"/>
          </a:xfrm>
          <a:prstGeom prst="rect">
            <a:avLst/>
          </a:prstGeom>
          <a:noFill/>
          <a:ln/>
        </p:spPr>
        <p:txBody>
          <a:bodyPr wrap="square" lIns="0" tIns="0" rIns="0" bIns="0" rtlCol="0" anchor="ctr"/>
          <a:lstStyle/>
          <a:p>
            <a:pPr indent="0" marL="0">
              <a:buNone/>
            </a:pPr>
            <a:r>
              <a:rPr lang="en-US" sz="2400" dirty="0">
                <a:solidFill>
                  <a:srgbClr val="DCE5EE"/>
                </a:solidFill>
                <a:latin typeface="Noto Sans JP" pitchFamily="34" charset="0"/>
                <a:ea typeface="Noto Sans JP" pitchFamily="34" charset="-122"/>
                <a:cs typeface="Noto Sans JP" pitchFamily="34" charset="-120"/>
              </a:rPr>
              <a:t>違反・事故・不正を見つけたときの初動対応</a:t>
            </a:r>
            <a:endParaRPr lang="en-US" sz="2400" dirty="0"/>
          </a:p>
        </p:txBody>
      </p:sp>
      <p:sp>
        <p:nvSpPr>
          <p:cNvPr id="7" name="Shape 5"/>
          <p:cNvSpPr/>
          <p:nvPr/>
        </p:nvSpPr>
        <p:spPr>
          <a:xfrm>
            <a:off x="822960" y="3657600"/>
            <a:ext cx="3657600" cy="566928"/>
          </a:xfrm>
          <a:prstGeom prst="roundRect">
            <a:avLst>
              <a:gd name="adj" fmla="val 11290"/>
            </a:avLst>
          </a:prstGeom>
          <a:solidFill>
            <a:srgbClr val="243B53"/>
          </a:solidFill>
          <a:ln w="12700">
            <a:solidFill>
              <a:srgbClr val="243B53"/>
            </a:solidFill>
            <a:prstDash val="solid"/>
          </a:ln>
        </p:spPr>
      </p:sp>
      <p:sp>
        <p:nvSpPr>
          <p:cNvPr id="8" name="Text 6"/>
          <p:cNvSpPr/>
          <p:nvPr/>
        </p:nvSpPr>
        <p:spPr>
          <a:xfrm>
            <a:off x="822960" y="3657600"/>
            <a:ext cx="3657600" cy="566928"/>
          </a:xfrm>
          <a:prstGeom prst="rect">
            <a:avLst/>
          </a:prstGeom>
          <a:noFill/>
          <a:ln/>
        </p:spPr>
        <p:txBody>
          <a:bodyPr wrap="square" lIns="0" tIns="0" rIns="0" bIns="0" rtlCol="0" anchor="ctr"/>
          <a:lstStyle/>
          <a:p>
            <a:pPr algn="ctr" indent="0" marL="0">
              <a:buNone/>
            </a:pPr>
            <a:r>
              <a:rPr lang="en-US" sz="1500" b="1" dirty="0">
                <a:solidFill>
                  <a:srgbClr val="B58A3A"/>
                </a:solidFill>
                <a:latin typeface="Noto Sans JP" pitchFamily="34" charset="0"/>
                <a:ea typeface="Noto Sans JP" pitchFamily="34" charset="-122"/>
                <a:cs typeface="Noto Sans JP" pitchFamily="34" charset="-120"/>
              </a:rPr>
              <a:t>対象　</a:t>
            </a:r>
            <a:pPr algn="ctr" indent="0" marL="0">
              <a:buNone/>
            </a:pPr>
            <a:r>
              <a:rPr lang="en-US" sz="1500" dirty="0">
                <a:solidFill>
                  <a:srgbClr val="FFFFFF"/>
                </a:solidFill>
                <a:latin typeface="Noto Sans JP" pitchFamily="34" charset="0"/>
                <a:ea typeface="Noto Sans JP" pitchFamily="34" charset="-122"/>
                <a:cs typeface="Noto Sans JP" pitchFamily="34" charset="-120"/>
              </a:rPr>
              <a:t>全社員・管理職</a:t>
            </a:r>
            <a:endParaRPr lang="en-US" sz="1500" dirty="0"/>
          </a:p>
        </p:txBody>
      </p:sp>
      <p:sp>
        <p:nvSpPr>
          <p:cNvPr id="9" name="Shape 7"/>
          <p:cNvSpPr/>
          <p:nvPr/>
        </p:nvSpPr>
        <p:spPr>
          <a:xfrm>
            <a:off x="4617720" y="3657600"/>
            <a:ext cx="3657600" cy="566928"/>
          </a:xfrm>
          <a:prstGeom prst="roundRect">
            <a:avLst>
              <a:gd name="adj" fmla="val 11290"/>
            </a:avLst>
          </a:prstGeom>
          <a:solidFill>
            <a:srgbClr val="243B53"/>
          </a:solidFill>
          <a:ln w="12700">
            <a:solidFill>
              <a:srgbClr val="243B53"/>
            </a:solidFill>
            <a:prstDash val="solid"/>
          </a:ln>
        </p:spPr>
      </p:sp>
      <p:sp>
        <p:nvSpPr>
          <p:cNvPr id="10" name="Text 8"/>
          <p:cNvSpPr/>
          <p:nvPr/>
        </p:nvSpPr>
        <p:spPr>
          <a:xfrm>
            <a:off x="4617720" y="3657600"/>
            <a:ext cx="3657600" cy="566928"/>
          </a:xfrm>
          <a:prstGeom prst="rect">
            <a:avLst/>
          </a:prstGeom>
          <a:noFill/>
          <a:ln/>
        </p:spPr>
        <p:txBody>
          <a:bodyPr wrap="square" lIns="0" tIns="0" rIns="0" bIns="0" rtlCol="0" anchor="ctr"/>
          <a:lstStyle/>
          <a:p>
            <a:pPr algn="ctr" indent="0" marL="0">
              <a:buNone/>
            </a:pPr>
            <a:r>
              <a:rPr lang="en-US" sz="1500" b="1" dirty="0">
                <a:solidFill>
                  <a:srgbClr val="B58A3A"/>
                </a:solidFill>
                <a:latin typeface="Noto Sans JP" pitchFamily="34" charset="0"/>
                <a:ea typeface="Noto Sans JP" pitchFamily="34" charset="-122"/>
                <a:cs typeface="Noto Sans JP" pitchFamily="34" charset="-120"/>
              </a:rPr>
              <a:t>想定時間　</a:t>
            </a:r>
            <a:pPr algn="ctr" indent="0" marL="0">
              <a:buNone/>
            </a:pPr>
            <a:r>
              <a:rPr lang="en-US" sz="1500" dirty="0">
                <a:solidFill>
                  <a:srgbClr val="FFFFFF"/>
                </a:solidFill>
                <a:latin typeface="Noto Sans JP" pitchFamily="34" charset="0"/>
                <a:ea typeface="Noto Sans JP" pitchFamily="34" charset="-122"/>
                <a:cs typeface="Noto Sans JP" pitchFamily="34" charset="-120"/>
              </a:rPr>
              <a:t>35〜45分</a:t>
            </a:r>
            <a:endParaRPr lang="en-US" sz="1500" dirty="0"/>
          </a:p>
        </p:txBody>
      </p:sp>
      <p:sp>
        <p:nvSpPr>
          <p:cNvPr id="11" name="Shape 9"/>
          <p:cNvSpPr/>
          <p:nvPr/>
        </p:nvSpPr>
        <p:spPr>
          <a:xfrm>
            <a:off x="822960" y="4617720"/>
            <a:ext cx="10543032" cy="1325880"/>
          </a:xfrm>
          <a:prstGeom prst="roundRect">
            <a:avLst>
              <a:gd name="adj" fmla="val 4828"/>
            </a:avLst>
          </a:prstGeom>
          <a:solidFill>
            <a:srgbClr val="243B53"/>
          </a:solidFill>
          <a:ln w="12700">
            <a:solidFill>
              <a:srgbClr val="3A536B"/>
            </a:solidFill>
            <a:prstDash val="solid"/>
          </a:ln>
        </p:spPr>
      </p:sp>
      <p:sp>
        <p:nvSpPr>
          <p:cNvPr id="12" name="Text 10"/>
          <p:cNvSpPr/>
          <p:nvPr/>
        </p:nvSpPr>
        <p:spPr>
          <a:xfrm>
            <a:off x="1051560" y="4864608"/>
            <a:ext cx="1097280" cy="365760"/>
          </a:xfrm>
          <a:prstGeom prst="rect">
            <a:avLst/>
          </a:prstGeom>
          <a:noFill/>
          <a:ln/>
        </p:spPr>
        <p:txBody>
          <a:bodyPr wrap="square" lIns="0" tIns="0" rIns="0" bIns="0" rtlCol="0" anchor="ctr"/>
          <a:lstStyle/>
          <a:p>
            <a:pPr indent="0" marL="0">
              <a:buNone/>
            </a:pPr>
            <a:r>
              <a:rPr lang="en-US" sz="1400" dirty="0">
                <a:solidFill>
                  <a:srgbClr val="AFC0D2"/>
                </a:solidFill>
                <a:latin typeface="Noto Sans JP" pitchFamily="34" charset="0"/>
                <a:ea typeface="Noto Sans JP" pitchFamily="34" charset="-122"/>
                <a:cs typeface="Noto Sans JP" pitchFamily="34" charset="-120"/>
              </a:rPr>
              <a:t>会社名：</a:t>
            </a:r>
            <a:endParaRPr lang="en-US" sz="1400" dirty="0"/>
          </a:p>
        </p:txBody>
      </p:sp>
      <p:sp>
        <p:nvSpPr>
          <p:cNvPr id="13" name="Shape 11"/>
          <p:cNvSpPr/>
          <p:nvPr/>
        </p:nvSpPr>
        <p:spPr>
          <a:xfrm>
            <a:off x="2011680" y="5175504"/>
            <a:ext cx="2148840" cy="0"/>
          </a:xfrm>
          <a:prstGeom prst="line">
            <a:avLst/>
          </a:prstGeom>
          <a:noFill/>
          <a:ln w="12700">
            <a:solidFill>
              <a:srgbClr val="6E8399"/>
            </a:solidFill>
            <a:prstDash val="solid"/>
          </a:ln>
        </p:spPr>
      </p:sp>
      <p:sp>
        <p:nvSpPr>
          <p:cNvPr id="14" name="Text 12"/>
          <p:cNvSpPr/>
          <p:nvPr/>
        </p:nvSpPr>
        <p:spPr>
          <a:xfrm>
            <a:off x="4572000" y="4864608"/>
            <a:ext cx="1097280" cy="365760"/>
          </a:xfrm>
          <a:prstGeom prst="rect">
            <a:avLst/>
          </a:prstGeom>
          <a:noFill/>
          <a:ln/>
        </p:spPr>
        <p:txBody>
          <a:bodyPr wrap="square" lIns="0" tIns="0" rIns="0" bIns="0" rtlCol="0" anchor="ctr"/>
          <a:lstStyle/>
          <a:p>
            <a:pPr indent="0" marL="0">
              <a:buNone/>
            </a:pPr>
            <a:r>
              <a:rPr lang="en-US" sz="1400" dirty="0">
                <a:solidFill>
                  <a:srgbClr val="AFC0D2"/>
                </a:solidFill>
                <a:latin typeface="Noto Sans JP" pitchFamily="34" charset="0"/>
                <a:ea typeface="Noto Sans JP" pitchFamily="34" charset="-122"/>
                <a:cs typeface="Noto Sans JP" pitchFamily="34" charset="-120"/>
              </a:rPr>
              <a:t>実施日：</a:t>
            </a:r>
            <a:endParaRPr lang="en-US" sz="1400" dirty="0"/>
          </a:p>
        </p:txBody>
      </p:sp>
      <p:sp>
        <p:nvSpPr>
          <p:cNvPr id="15" name="Shape 13"/>
          <p:cNvSpPr/>
          <p:nvPr/>
        </p:nvSpPr>
        <p:spPr>
          <a:xfrm>
            <a:off x="5532120" y="5175504"/>
            <a:ext cx="2148840" cy="0"/>
          </a:xfrm>
          <a:prstGeom prst="line">
            <a:avLst/>
          </a:prstGeom>
          <a:noFill/>
          <a:ln w="12700">
            <a:solidFill>
              <a:srgbClr val="6E8399"/>
            </a:solidFill>
            <a:prstDash val="solid"/>
          </a:ln>
        </p:spPr>
      </p:sp>
      <p:sp>
        <p:nvSpPr>
          <p:cNvPr id="16" name="Text 14"/>
          <p:cNvSpPr/>
          <p:nvPr/>
        </p:nvSpPr>
        <p:spPr>
          <a:xfrm>
            <a:off x="8092440" y="4864608"/>
            <a:ext cx="1097280" cy="365760"/>
          </a:xfrm>
          <a:prstGeom prst="rect">
            <a:avLst/>
          </a:prstGeom>
          <a:noFill/>
          <a:ln/>
        </p:spPr>
        <p:txBody>
          <a:bodyPr wrap="square" lIns="0" tIns="0" rIns="0" bIns="0" rtlCol="0" anchor="ctr"/>
          <a:lstStyle/>
          <a:p>
            <a:pPr indent="0" marL="0">
              <a:buNone/>
            </a:pPr>
            <a:r>
              <a:rPr lang="en-US" sz="1400" dirty="0">
                <a:solidFill>
                  <a:srgbClr val="AFC0D2"/>
                </a:solidFill>
                <a:latin typeface="Noto Sans JP" pitchFamily="34" charset="0"/>
                <a:ea typeface="Noto Sans JP" pitchFamily="34" charset="-122"/>
                <a:cs typeface="Noto Sans JP" pitchFamily="34" charset="-120"/>
              </a:rPr>
              <a:t>講師名：</a:t>
            </a:r>
            <a:endParaRPr lang="en-US" sz="1400" dirty="0"/>
          </a:p>
        </p:txBody>
      </p:sp>
      <p:sp>
        <p:nvSpPr>
          <p:cNvPr id="17" name="Shape 15"/>
          <p:cNvSpPr/>
          <p:nvPr/>
        </p:nvSpPr>
        <p:spPr>
          <a:xfrm>
            <a:off x="9052560" y="5175504"/>
            <a:ext cx="2148840" cy="0"/>
          </a:xfrm>
          <a:prstGeom prst="line">
            <a:avLst/>
          </a:prstGeom>
          <a:noFill/>
          <a:ln w="12700">
            <a:solidFill>
              <a:srgbClr val="6E8399"/>
            </a:solidFill>
            <a:prstDash val="solid"/>
          </a:ln>
        </p:spPr>
      </p:sp>
      <p:sp>
        <p:nvSpPr>
          <p:cNvPr id="18" name="Text 16"/>
          <p:cNvSpPr/>
          <p:nvPr/>
        </p:nvSpPr>
        <p:spPr>
          <a:xfrm>
            <a:off x="1051560" y="5440680"/>
            <a:ext cx="9601200" cy="365760"/>
          </a:xfrm>
          <a:prstGeom prst="rect">
            <a:avLst/>
          </a:prstGeom>
          <a:noFill/>
          <a:ln/>
        </p:spPr>
        <p:txBody>
          <a:bodyPr wrap="square" lIns="0" tIns="0" rIns="0" bIns="0" rtlCol="0" anchor="ctr"/>
          <a:lstStyle/>
          <a:p>
            <a:pPr indent="0" marL="0">
              <a:buNone/>
            </a:pPr>
            <a:r>
              <a:rPr lang="en-US" sz="1150" dirty="0">
                <a:solidFill>
                  <a:srgbClr val="9DB0C2"/>
                </a:solidFill>
                <a:latin typeface="Noto Sans JP" pitchFamily="34" charset="0"/>
                <a:ea typeface="Noto Sans JP" pitchFamily="34" charset="-122"/>
                <a:cs typeface="Noto Sans JP" pitchFamily="34" charset="-120"/>
              </a:rPr>
              <a:t>※ 本資料は各社の規程・連絡先に合わせて編集してご利用ください。法令・制度の基準日：2026年6月18日</a:t>
            </a:r>
            <a:endParaRPr lang="en-US" sz="1150" dirty="0"/>
          </a:p>
        </p:txBody>
      </p:sp>
      <p:sp>
        <p:nvSpPr>
          <p:cNvPr id="20" name="Text 17"/>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混同しやすい論点</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「内部通報」と「公益通報」は、同じではない</a:t>
            </a:r>
            <a:endParaRPr lang="en-US" sz="3000" dirty="0"/>
          </a:p>
        </p:txBody>
      </p:sp>
      <p:sp>
        <p:nvSpPr>
          <p:cNvPr id="4" name="Shape 2"/>
          <p:cNvSpPr/>
          <p:nvPr/>
        </p:nvSpPr>
        <p:spPr>
          <a:xfrm>
            <a:off x="594360" y="1783080"/>
            <a:ext cx="5349240" cy="3611880"/>
          </a:xfrm>
          <a:prstGeom prst="roundRect">
            <a:avLst>
              <a:gd name="adj" fmla="val 177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Text 3"/>
          <p:cNvSpPr/>
          <p:nvPr/>
        </p:nvSpPr>
        <p:spPr>
          <a:xfrm>
            <a:off x="868680" y="1993392"/>
            <a:ext cx="4754880" cy="457200"/>
          </a:xfrm>
          <a:prstGeom prst="rect">
            <a:avLst/>
          </a:prstGeom>
          <a:noFill/>
          <a:ln/>
        </p:spPr>
        <p:txBody>
          <a:bodyPr wrap="square" lIns="0" tIns="0" rIns="0" bIns="0" rtlCol="0" anchor="ctr"/>
          <a:lstStyle/>
          <a:p>
            <a:pPr indent="0" marL="0">
              <a:buNone/>
            </a:pPr>
            <a:r>
              <a:rPr lang="en-US" sz="1800" b="1" dirty="0">
                <a:solidFill>
                  <a:srgbClr val="16314F"/>
                </a:solidFill>
                <a:latin typeface="Noto Sans JP" pitchFamily="34" charset="0"/>
                <a:ea typeface="Noto Sans JP" pitchFamily="34" charset="-122"/>
                <a:cs typeface="Noto Sans JP" pitchFamily="34" charset="-120"/>
              </a:rPr>
              <a:t>社内の内部通報</a:t>
            </a:r>
            <a:endParaRPr lang="en-US" sz="1800" dirty="0"/>
          </a:p>
        </p:txBody>
      </p:sp>
      <p:sp>
        <p:nvSpPr>
          <p:cNvPr id="6" name="Text 4"/>
          <p:cNvSpPr/>
          <p:nvPr/>
        </p:nvSpPr>
        <p:spPr>
          <a:xfrm>
            <a:off x="868680" y="2395728"/>
            <a:ext cx="4754880" cy="320040"/>
          </a:xfrm>
          <a:prstGeom prst="rect">
            <a:avLst/>
          </a:prstGeom>
          <a:noFill/>
          <a:ln/>
        </p:spPr>
        <p:txBody>
          <a:bodyPr wrap="square" lIns="0" tIns="0" rIns="0" bIns="0" rtlCol="0" anchor="ctr"/>
          <a:lstStyle/>
          <a:p>
            <a:pPr indent="0" marL="0">
              <a:buNone/>
            </a:pPr>
            <a:r>
              <a:rPr lang="en-US" sz="1250" dirty="0">
                <a:solidFill>
                  <a:srgbClr val="5B6B78"/>
                </a:solidFill>
                <a:latin typeface="Noto Sans JP" pitchFamily="34" charset="0"/>
                <a:ea typeface="Noto Sans JP" pitchFamily="34" charset="-122"/>
                <a:cs typeface="Noto Sans JP" pitchFamily="34" charset="-120"/>
              </a:rPr>
              <a:t>（各社の規程に基づく仕組み）</a:t>
            </a:r>
            <a:endParaRPr lang="en-US" sz="1250" dirty="0"/>
          </a:p>
        </p:txBody>
      </p:sp>
      <p:sp>
        <p:nvSpPr>
          <p:cNvPr id="7" name="Text 5"/>
          <p:cNvSpPr/>
          <p:nvPr/>
        </p:nvSpPr>
        <p:spPr>
          <a:xfrm>
            <a:off x="896112" y="2926080"/>
            <a:ext cx="4846320" cy="2286000"/>
          </a:xfrm>
          <a:prstGeom prst="rect">
            <a:avLst/>
          </a:prstGeom>
          <a:noFill/>
          <a:ln/>
        </p:spPr>
        <p:txBody>
          <a:bodyPr wrap="square" lIns="0" tIns="0" rIns="0" bIns="0" rtlCol="0" anchor="t"/>
          <a:lstStyle/>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会社が定めた窓口・ルールで受け付ける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対象や手続は会社ごとに設計できる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「気づき」「相談」レベルでも使える</a:t>
            </a:r>
            <a:endParaRPr lang="en-US" sz="1400" dirty="0"/>
          </a:p>
        </p:txBody>
      </p:sp>
      <p:sp>
        <p:nvSpPr>
          <p:cNvPr id="8" name="Shape 6"/>
          <p:cNvSpPr/>
          <p:nvPr/>
        </p:nvSpPr>
        <p:spPr>
          <a:xfrm>
            <a:off x="6199632" y="1783080"/>
            <a:ext cx="5394960" cy="3611880"/>
          </a:xfrm>
          <a:prstGeom prst="roundRect">
            <a:avLst>
              <a:gd name="adj" fmla="val 1772"/>
            </a:avLst>
          </a:prstGeom>
          <a:solidFill>
            <a:srgbClr val="EAEFF4"/>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9" name="Text 7"/>
          <p:cNvSpPr/>
          <p:nvPr/>
        </p:nvSpPr>
        <p:spPr>
          <a:xfrm>
            <a:off x="6473952" y="1993392"/>
            <a:ext cx="4846320" cy="457200"/>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公益通報者保護法の「公益通報」</a:t>
            </a:r>
            <a:endParaRPr lang="en-US" sz="1700" dirty="0"/>
          </a:p>
        </p:txBody>
      </p:sp>
      <p:sp>
        <p:nvSpPr>
          <p:cNvPr id="10" name="Text 8"/>
          <p:cNvSpPr/>
          <p:nvPr/>
        </p:nvSpPr>
        <p:spPr>
          <a:xfrm>
            <a:off x="6473952" y="2395728"/>
            <a:ext cx="4846320" cy="320040"/>
          </a:xfrm>
          <a:prstGeom prst="rect">
            <a:avLst/>
          </a:prstGeom>
          <a:noFill/>
          <a:ln/>
        </p:spPr>
        <p:txBody>
          <a:bodyPr wrap="square" lIns="0" tIns="0" rIns="0" bIns="0" rtlCol="0" anchor="ctr"/>
          <a:lstStyle/>
          <a:p>
            <a:pPr indent="0" marL="0">
              <a:buNone/>
            </a:pPr>
            <a:r>
              <a:rPr lang="en-US" sz="1250" dirty="0">
                <a:solidFill>
                  <a:srgbClr val="5B6B78"/>
                </a:solidFill>
                <a:latin typeface="Noto Sans JP" pitchFamily="34" charset="0"/>
                <a:ea typeface="Noto Sans JP" pitchFamily="34" charset="-122"/>
                <a:cs typeface="Noto Sans JP" pitchFamily="34" charset="-120"/>
              </a:rPr>
              <a:t>（法律で保護される通報。一定の要件あり）</a:t>
            </a:r>
            <a:endParaRPr lang="en-US" sz="1250" dirty="0"/>
          </a:p>
        </p:txBody>
      </p:sp>
      <p:sp>
        <p:nvSpPr>
          <p:cNvPr id="11" name="Text 9"/>
          <p:cNvSpPr/>
          <p:nvPr/>
        </p:nvSpPr>
        <p:spPr>
          <a:xfrm>
            <a:off x="6501384" y="2926080"/>
            <a:ext cx="4892040" cy="2286000"/>
          </a:xfrm>
          <a:prstGeom prst="rect">
            <a:avLst/>
          </a:prstGeom>
          <a:noFill/>
          <a:ln/>
        </p:spPr>
        <p:txBody>
          <a:bodyPr wrap="square" lIns="0" tIns="0" rIns="0" bIns="0" rtlCol="0" anchor="t"/>
          <a:lstStyle/>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対象は、約500の法律に規定する犯罪行為・過料対象行為、又は刑罰・過料につながる行為</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通報先（社内／行政機関／報道機関等）で保護要件が異なる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外部への通報も、要件を満たせば保護され得る</a:t>
            </a:r>
            <a:endParaRPr lang="en-US" sz="1400" dirty="0"/>
          </a:p>
        </p:txBody>
      </p:sp>
      <p:sp>
        <p:nvSpPr>
          <p:cNvPr id="12" name="Shape 10"/>
          <p:cNvSpPr/>
          <p:nvPr/>
        </p:nvSpPr>
        <p:spPr>
          <a:xfrm>
            <a:off x="594360" y="5504688"/>
            <a:ext cx="11000232" cy="603504"/>
          </a:xfrm>
          <a:prstGeom prst="roundRect">
            <a:avLst>
              <a:gd name="adj" fmla="val 10606"/>
            </a:avLst>
          </a:prstGeom>
          <a:solidFill>
            <a:srgbClr val="F5EEDD"/>
          </a:solidFill>
          <a:ln w="12700">
            <a:solidFill>
              <a:srgbClr val="F5EEDD"/>
            </a:solidFill>
            <a:prstDash val="solid"/>
          </a:ln>
        </p:spPr>
      </p:sp>
      <p:sp>
        <p:nvSpPr>
          <p:cNvPr id="13" name="Text 11"/>
          <p:cNvSpPr/>
          <p:nvPr/>
        </p:nvSpPr>
        <p:spPr>
          <a:xfrm>
            <a:off x="822960" y="5504688"/>
            <a:ext cx="10515600" cy="603504"/>
          </a:xfrm>
          <a:prstGeom prst="rect">
            <a:avLst/>
          </a:prstGeom>
          <a:noFill/>
          <a:ln/>
        </p:spPr>
        <p:txBody>
          <a:bodyPr wrap="square" lIns="0" tIns="0" rIns="0" bIns="0" rtlCol="0" anchor="ctr"/>
          <a:lstStyle/>
          <a:p>
            <a:pPr indent="0" marL="0">
              <a:lnSpc>
                <a:spcPts val="1500"/>
              </a:lnSpc>
              <a:buNone/>
            </a:pPr>
            <a:r>
              <a:rPr lang="en-US" sz="1250" b="1" dirty="0">
                <a:solidFill>
                  <a:srgbClr val="16314F"/>
                </a:solidFill>
                <a:latin typeface="Noto Sans JP" pitchFamily="34" charset="0"/>
                <a:ea typeface="Noto Sans JP" pitchFamily="34" charset="-122"/>
                <a:cs typeface="Noto Sans JP" pitchFamily="34" charset="-120"/>
              </a:rPr>
              <a:t>すべての社内相談・内部通報が、法律上の「公益通報」に当たるわけではありません。「外部通報は常に禁止」でもありません。詳しい要件は第2回・第3回で扱います。</a:t>
            </a:r>
            <a:endParaRPr lang="en-US" sz="1250" dirty="0"/>
          </a:p>
        </p:txBody>
      </p:sp>
      <p:sp>
        <p:nvSpPr>
          <p:cNvPr id="14" name="Text 12"/>
          <p:cNvSpPr/>
          <p:nvPr/>
        </p:nvSpPr>
        <p:spPr>
          <a:xfrm>
            <a:off x="594360" y="6172200"/>
            <a:ext cx="10972800" cy="274320"/>
          </a:xfrm>
          <a:prstGeom prst="rect">
            <a:avLst/>
          </a:prstGeom>
          <a:noFill/>
          <a:ln/>
        </p:spPr>
        <p:txBody>
          <a:bodyPr wrap="square" lIns="0" tIns="0" rIns="0" bIns="0" rtlCol="0" anchor="ctr"/>
          <a:lstStyle/>
          <a:p>
            <a:pPr indent="0" marL="0">
              <a:buNone/>
            </a:pPr>
            <a:r>
              <a:rPr lang="en-US" sz="1100" i="1" dirty="0">
                <a:solidFill>
                  <a:srgbClr val="5B6B78"/>
                </a:solidFill>
                <a:latin typeface="Noto Sans JP" pitchFamily="34" charset="0"/>
                <a:ea typeface="Noto Sans JP" pitchFamily="34" charset="-122"/>
                <a:cs typeface="Noto Sans JP" pitchFamily="34" charset="-120"/>
              </a:rPr>
              <a:t>出典：消費者庁「公益通報者保護制度」（2026年6月18日確認）。なお令和7年改正法は2026年12月1日施行予定（保護範囲の拡大等）。</a:t>
            </a:r>
            <a:endParaRPr lang="en-US" sz="1100" dirty="0"/>
          </a:p>
        </p:txBody>
      </p:sp>
      <p:sp>
        <p:nvSpPr>
          <p:cNvPr id="16"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全体像</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見つけたときの初動フロー</a:t>
            </a:r>
            <a:endParaRPr lang="en-US" sz="3000" dirty="0"/>
          </a:p>
        </p:txBody>
      </p:sp>
      <p:sp>
        <p:nvSpPr>
          <p:cNvPr id="4" name="Shape 2"/>
          <p:cNvSpPr/>
          <p:nvPr/>
        </p:nvSpPr>
        <p:spPr>
          <a:xfrm>
            <a:off x="3108960" y="1627632"/>
            <a:ext cx="5971032" cy="713232"/>
          </a:xfrm>
          <a:prstGeom prst="roundRect">
            <a:avLst>
              <a:gd name="adj" fmla="val 8974"/>
            </a:avLst>
          </a:prstGeom>
          <a:solidFill>
            <a:srgbClr val="16314F"/>
          </a:solidFill>
          <a:ln w="12700">
            <a:solidFill>
              <a:srgbClr val="16314F"/>
            </a:solidFill>
            <a:prstDash val="solid"/>
          </a:ln>
        </p:spPr>
      </p:sp>
      <p:sp>
        <p:nvSpPr>
          <p:cNvPr id="5" name="Text 3"/>
          <p:cNvSpPr/>
          <p:nvPr/>
        </p:nvSpPr>
        <p:spPr>
          <a:xfrm>
            <a:off x="3108960" y="1627632"/>
            <a:ext cx="5971032" cy="713232"/>
          </a:xfrm>
          <a:prstGeom prst="rect">
            <a:avLst/>
          </a:prstGeom>
          <a:noFill/>
          <a:ln/>
        </p:spPr>
        <p:txBody>
          <a:bodyPr wrap="square" lIns="0" tIns="0" rIns="0" bIns="0" rtlCol="0" anchor="ctr"/>
          <a:lstStyle/>
          <a:p>
            <a:pPr algn="ctr" indent="0" marL="0">
              <a:buNone/>
            </a:pPr>
            <a:r>
              <a:rPr lang="en-US" sz="1800" b="1" dirty="0">
                <a:solidFill>
                  <a:srgbClr val="B58A3A"/>
                </a:solidFill>
                <a:latin typeface="Noto Sans JP" pitchFamily="34" charset="0"/>
                <a:ea typeface="Noto Sans JP" pitchFamily="34" charset="-122"/>
                <a:cs typeface="Noto Sans JP" pitchFamily="34" charset="-120"/>
              </a:rPr>
              <a:t>STEP 0　</a:t>
            </a:r>
            <a:pPr algn="ctr" indent="0" marL="0">
              <a:buNone/>
            </a:pPr>
            <a:r>
              <a:rPr lang="en-US" sz="1800" b="1" dirty="0">
                <a:solidFill>
                  <a:srgbClr val="FFFFFF"/>
                </a:solidFill>
                <a:latin typeface="Noto Sans JP" pitchFamily="34" charset="0"/>
                <a:ea typeface="Noto Sans JP" pitchFamily="34" charset="-122"/>
                <a:cs typeface="Noto Sans JP" pitchFamily="34" charset="-120"/>
              </a:rPr>
              <a:t>生命・身体への危険があるか？</a:t>
            </a:r>
            <a:endParaRPr lang="en-US" sz="1800" dirty="0"/>
          </a:p>
        </p:txBody>
      </p:sp>
      <p:sp>
        <p:nvSpPr>
          <p:cNvPr id="6" name="Text 4"/>
          <p:cNvSpPr/>
          <p:nvPr/>
        </p:nvSpPr>
        <p:spPr>
          <a:xfrm>
            <a:off x="2560320" y="2395728"/>
            <a:ext cx="2743200" cy="365760"/>
          </a:xfrm>
          <a:prstGeom prst="rect">
            <a:avLst/>
          </a:prstGeom>
          <a:noFill/>
          <a:ln/>
        </p:spPr>
        <p:txBody>
          <a:bodyPr wrap="square" lIns="0" tIns="0" rIns="0" bIns="0" rtlCol="0" anchor="ctr"/>
          <a:lstStyle/>
          <a:p>
            <a:pPr algn="ctr" indent="0" marL="0">
              <a:buNone/>
            </a:pPr>
            <a:r>
              <a:rPr lang="en-US" sz="1800" b="1" dirty="0">
                <a:solidFill>
                  <a:srgbClr val="B42318"/>
                </a:solidFill>
                <a:latin typeface="Noto Sans JP" pitchFamily="34" charset="0"/>
                <a:ea typeface="Noto Sans JP" pitchFamily="34" charset="-122"/>
                <a:cs typeface="Noto Sans JP" pitchFamily="34" charset="-120"/>
              </a:rPr>
              <a:t>↓</a:t>
            </a:r>
            <a:endParaRPr lang="en-US" sz="1800" dirty="0"/>
          </a:p>
        </p:txBody>
      </p:sp>
      <p:sp>
        <p:nvSpPr>
          <p:cNvPr id="7" name="Text 5"/>
          <p:cNvSpPr/>
          <p:nvPr/>
        </p:nvSpPr>
        <p:spPr>
          <a:xfrm>
            <a:off x="6858000" y="2395728"/>
            <a:ext cx="2743200" cy="365760"/>
          </a:xfrm>
          <a:prstGeom prst="rect">
            <a:avLst/>
          </a:prstGeom>
          <a:noFill/>
          <a:ln/>
        </p:spPr>
        <p:txBody>
          <a:bodyPr wrap="square" lIns="0" tIns="0" rIns="0" bIns="0" rtlCol="0" anchor="ctr"/>
          <a:lstStyle/>
          <a:p>
            <a:pPr algn="ctr" indent="0" marL="0">
              <a:buNone/>
            </a:pPr>
            <a:r>
              <a:rPr lang="en-US" sz="1800" b="1" dirty="0">
                <a:solidFill>
                  <a:srgbClr val="16314F"/>
                </a:solidFill>
                <a:latin typeface="Noto Sans JP" pitchFamily="34" charset="0"/>
                <a:ea typeface="Noto Sans JP" pitchFamily="34" charset="-122"/>
                <a:cs typeface="Noto Sans JP" pitchFamily="34" charset="-120"/>
              </a:rPr>
              <a:t>↓</a:t>
            </a:r>
            <a:endParaRPr lang="en-US" sz="1800" dirty="0"/>
          </a:p>
        </p:txBody>
      </p:sp>
      <p:sp>
        <p:nvSpPr>
          <p:cNvPr id="8" name="Shape 6"/>
          <p:cNvSpPr/>
          <p:nvPr/>
        </p:nvSpPr>
        <p:spPr>
          <a:xfrm>
            <a:off x="868680" y="2788920"/>
            <a:ext cx="4892040" cy="868680"/>
          </a:xfrm>
          <a:prstGeom prst="roundRect">
            <a:avLst>
              <a:gd name="adj" fmla="val 7368"/>
            </a:avLst>
          </a:prstGeom>
          <a:solidFill>
            <a:srgbClr val="FAEEEC"/>
          </a:solidFill>
          <a:ln w="12700">
            <a:solidFill>
              <a:srgbClr val="E6C3BD"/>
            </a:solidFill>
            <a:prstDash val="solid"/>
          </a:ln>
        </p:spPr>
      </p:sp>
      <p:sp>
        <p:nvSpPr>
          <p:cNvPr id="9" name="Text 7"/>
          <p:cNvSpPr/>
          <p:nvPr/>
        </p:nvSpPr>
        <p:spPr>
          <a:xfrm>
            <a:off x="1051560" y="2788920"/>
            <a:ext cx="4572000" cy="868680"/>
          </a:xfrm>
          <a:prstGeom prst="rect">
            <a:avLst/>
          </a:prstGeom>
          <a:noFill/>
          <a:ln/>
        </p:spPr>
        <p:txBody>
          <a:bodyPr wrap="square" lIns="0" tIns="0" rIns="0" bIns="0" rtlCol="0" anchor="ctr"/>
          <a:lstStyle/>
          <a:p>
            <a:pPr indent="0" marL="0">
              <a:lnSpc>
                <a:spcPts val="1700"/>
              </a:lnSpc>
              <a:buNone/>
            </a:pPr>
            <a:r>
              <a:rPr lang="en-US" sz="1350" b="1" dirty="0">
                <a:solidFill>
                  <a:srgbClr val="B42318"/>
                </a:solidFill>
                <a:latin typeface="Noto Sans JP" pitchFamily="34" charset="0"/>
                <a:ea typeface="Noto Sans JP" pitchFamily="34" charset="-122"/>
                <a:cs typeface="Noto Sans JP" pitchFamily="34" charset="-120"/>
              </a:rPr>
              <a:t>「あり」　</a:t>
            </a:r>
            <a:pPr indent="0" marL="0">
              <a:lnSpc>
                <a:spcPts val="1700"/>
              </a:lnSpc>
              <a:buNone/>
            </a:pPr>
            <a:r>
              <a:rPr lang="en-US" sz="1350" b="1" dirty="0">
                <a:solidFill>
                  <a:srgbClr val="B42318"/>
                </a:solidFill>
                <a:latin typeface="Noto Sans JP" pitchFamily="34" charset="0"/>
                <a:ea typeface="Noto Sans JP" pitchFamily="34" charset="-122"/>
                <a:cs typeface="Noto Sans JP" pitchFamily="34" charset="-120"/>
              </a:rPr>
              <a:t>→ 安全確保・緊急連絡を最優先</a:t>
            </a:r>
            <a:endParaRPr lang="en-US" sz="1350" dirty="0"/>
          </a:p>
          <a:p>
            <a:pPr indent="0" marL="0">
              <a:lnSpc>
                <a:spcPts val="1700"/>
              </a:lnSpc>
              <a:buNone/>
            </a:pPr>
            <a:r>
              <a:rPr lang="en-US" sz="1350" dirty="0">
                <a:solidFill>
                  <a:srgbClr val="B42318"/>
                </a:solidFill>
                <a:latin typeface="Noto Sans JP" pitchFamily="34" charset="0"/>
                <a:ea typeface="Noto Sans JP" pitchFamily="34" charset="-122"/>
                <a:cs typeface="Noto Sans JP" pitchFamily="34" charset="-120"/>
              </a:rPr>
              <a:t>（119／110・社内の緊急連絡先へ）</a:t>
            </a:r>
            <a:endParaRPr lang="en-US" sz="1350" dirty="0"/>
          </a:p>
        </p:txBody>
      </p:sp>
      <p:sp>
        <p:nvSpPr>
          <p:cNvPr id="10" name="Shape 8"/>
          <p:cNvSpPr/>
          <p:nvPr/>
        </p:nvSpPr>
        <p:spPr>
          <a:xfrm>
            <a:off x="6428232" y="2788920"/>
            <a:ext cx="4892040" cy="868680"/>
          </a:xfrm>
          <a:prstGeom prst="roundRect">
            <a:avLst>
              <a:gd name="adj" fmla="val 7368"/>
            </a:avLst>
          </a:prstGeom>
          <a:solidFill>
            <a:srgbClr val="EAEFF4"/>
          </a:solidFill>
          <a:ln w="12700">
            <a:solidFill>
              <a:srgbClr val="C6D2DD"/>
            </a:solidFill>
            <a:prstDash val="solid"/>
          </a:ln>
        </p:spPr>
      </p:sp>
      <p:sp>
        <p:nvSpPr>
          <p:cNvPr id="11" name="Text 9"/>
          <p:cNvSpPr/>
          <p:nvPr/>
        </p:nvSpPr>
        <p:spPr>
          <a:xfrm>
            <a:off x="6611112" y="2788920"/>
            <a:ext cx="4572000" cy="868680"/>
          </a:xfrm>
          <a:prstGeom prst="rect">
            <a:avLst/>
          </a:prstGeom>
          <a:noFill/>
          <a:ln/>
        </p:spPr>
        <p:txBody>
          <a:bodyPr wrap="square" lIns="0" tIns="0" rIns="0" bIns="0" rtlCol="0" anchor="ctr"/>
          <a:lstStyle/>
          <a:p>
            <a:pPr indent="0" marL="0">
              <a:lnSpc>
                <a:spcPts val="1700"/>
              </a:lnSpc>
              <a:buNone/>
            </a:pPr>
            <a:r>
              <a:rPr lang="en-US" sz="1350" b="1" dirty="0">
                <a:solidFill>
                  <a:srgbClr val="16314F"/>
                </a:solidFill>
                <a:latin typeface="Noto Sans JP" pitchFamily="34" charset="0"/>
                <a:ea typeface="Noto Sans JP" pitchFamily="34" charset="-122"/>
                <a:cs typeface="Noto Sans JP" pitchFamily="34" charset="-120"/>
              </a:rPr>
              <a:t>「なし」／安全確保後　</a:t>
            </a:r>
            <a:pPr indent="0" marL="0">
              <a:lnSpc>
                <a:spcPts val="1700"/>
              </a:lnSpc>
              <a:buNone/>
            </a:pPr>
            <a:r>
              <a:rPr lang="en-US" sz="1350" b="1" dirty="0">
                <a:solidFill>
                  <a:srgbClr val="16314F"/>
                </a:solidFill>
                <a:latin typeface="Noto Sans JP" pitchFamily="34" charset="0"/>
                <a:ea typeface="Noto Sans JP" pitchFamily="34" charset="-122"/>
                <a:cs typeface="Noto Sans JP" pitchFamily="34" charset="-120"/>
              </a:rPr>
              <a:t>→ 落ち着いて初動フローへ</a:t>
            </a:r>
            <a:endParaRPr lang="en-US" sz="1350" dirty="0"/>
          </a:p>
        </p:txBody>
      </p:sp>
      <p:sp>
        <p:nvSpPr>
          <p:cNvPr id="12" name="Shape 10"/>
          <p:cNvSpPr/>
          <p:nvPr/>
        </p:nvSpPr>
        <p:spPr>
          <a:xfrm>
            <a:off x="594360" y="3977640"/>
            <a:ext cx="1975104" cy="914400"/>
          </a:xfrm>
          <a:prstGeom prst="roundRect">
            <a:avLst>
              <a:gd name="adj" fmla="val 7000"/>
            </a:avLst>
          </a:prstGeom>
          <a:solidFill>
            <a:srgbClr val="16314F"/>
          </a:solidFill>
          <a:ln w="12700">
            <a:solidFill>
              <a:srgbClr val="16314F"/>
            </a:solidFill>
            <a:prstDash val="solid"/>
          </a:ln>
        </p:spPr>
      </p:sp>
      <p:sp>
        <p:nvSpPr>
          <p:cNvPr id="13" name="Shape 11"/>
          <p:cNvSpPr/>
          <p:nvPr/>
        </p:nvSpPr>
        <p:spPr>
          <a:xfrm>
            <a:off x="758952" y="4224528"/>
            <a:ext cx="420624" cy="420624"/>
          </a:xfrm>
          <a:prstGeom prst="ellipse">
            <a:avLst/>
          </a:prstGeom>
          <a:solidFill>
            <a:srgbClr val="B58A3A"/>
          </a:solidFill>
          <a:ln/>
        </p:spPr>
      </p:sp>
      <p:sp>
        <p:nvSpPr>
          <p:cNvPr id="14" name="Text 12"/>
          <p:cNvSpPr/>
          <p:nvPr/>
        </p:nvSpPr>
        <p:spPr>
          <a:xfrm>
            <a:off x="758952" y="4224528"/>
            <a:ext cx="420624" cy="420624"/>
          </a:xfrm>
          <a:prstGeom prst="rect">
            <a:avLst/>
          </a:prstGeom>
          <a:noFill/>
          <a:ln/>
        </p:spPr>
        <p:txBody>
          <a:bodyPr wrap="square" lIns="0" tIns="0" rIns="0" bIns="0" rtlCol="0" anchor="ctr"/>
          <a:lstStyle/>
          <a:p>
            <a:pPr algn="ctr" indent="0" marL="0">
              <a:buNone/>
            </a:pPr>
            <a:r>
              <a:rPr lang="en-US" sz="1600" b="1" dirty="0">
                <a:solidFill>
                  <a:srgbClr val="16314F"/>
                </a:solidFill>
                <a:latin typeface="Noto Sans JP" pitchFamily="34" charset="0"/>
                <a:ea typeface="Noto Sans JP" pitchFamily="34" charset="-122"/>
                <a:cs typeface="Noto Sans JP" pitchFamily="34" charset="-120"/>
              </a:rPr>
              <a:t>1</a:t>
            </a:r>
            <a:endParaRPr lang="en-US" sz="1600" dirty="0"/>
          </a:p>
        </p:txBody>
      </p:sp>
      <p:sp>
        <p:nvSpPr>
          <p:cNvPr id="15" name="Text 13"/>
          <p:cNvSpPr/>
          <p:nvPr/>
        </p:nvSpPr>
        <p:spPr>
          <a:xfrm>
            <a:off x="1234440" y="3977640"/>
            <a:ext cx="1225296" cy="914400"/>
          </a:xfrm>
          <a:prstGeom prst="rect">
            <a:avLst/>
          </a:prstGeom>
          <a:noFill/>
          <a:ln/>
        </p:spPr>
        <p:txBody>
          <a:bodyPr wrap="square" lIns="0" tIns="0" rIns="0" bIns="0" rtlCol="0" anchor="ctr"/>
          <a:lstStyle/>
          <a:p>
            <a:pPr indent="0" marL="0">
              <a:lnSpc>
                <a:spcPts val="1600"/>
              </a:lnSpc>
              <a:buNone/>
            </a:pPr>
            <a:r>
              <a:rPr lang="en-US" sz="1400" b="1" dirty="0">
                <a:solidFill>
                  <a:srgbClr val="FFFFFF"/>
                </a:solidFill>
                <a:latin typeface="Noto Sans JP" pitchFamily="34" charset="0"/>
                <a:ea typeface="Noto Sans JP" pitchFamily="34" charset="-122"/>
                <a:cs typeface="Noto Sans JP" pitchFamily="34" charset="-120"/>
              </a:rPr>
              <a:t>安全確保</a:t>
            </a:r>
            <a:endParaRPr lang="en-US" sz="1400" dirty="0"/>
          </a:p>
        </p:txBody>
      </p:sp>
      <p:sp>
        <p:nvSpPr>
          <p:cNvPr id="16" name="Text 14"/>
          <p:cNvSpPr/>
          <p:nvPr/>
        </p:nvSpPr>
        <p:spPr>
          <a:xfrm>
            <a:off x="2551176" y="3977640"/>
            <a:ext cx="310896" cy="914400"/>
          </a:xfrm>
          <a:prstGeom prst="rect">
            <a:avLst/>
          </a:prstGeom>
          <a:noFill/>
          <a:ln/>
        </p:spPr>
        <p:txBody>
          <a:bodyPr wrap="square" lIns="0" tIns="0" rIns="0" bIns="0" rtlCol="0" anchor="ctr"/>
          <a:lstStyle/>
          <a:p>
            <a:pPr algn="ctr" indent="0" marL="0">
              <a:buNone/>
            </a:pPr>
            <a:r>
              <a:rPr lang="en-US" sz="1800" b="1" dirty="0">
                <a:solidFill>
                  <a:srgbClr val="B58A3A"/>
                </a:solidFill>
                <a:latin typeface="Noto Sans JP" pitchFamily="34" charset="0"/>
                <a:ea typeface="Noto Sans JP" pitchFamily="34" charset="-122"/>
                <a:cs typeface="Noto Sans JP" pitchFamily="34" charset="-120"/>
              </a:rPr>
              <a:t>→</a:t>
            </a:r>
            <a:endParaRPr lang="en-US" sz="1800" dirty="0"/>
          </a:p>
        </p:txBody>
      </p:sp>
      <p:sp>
        <p:nvSpPr>
          <p:cNvPr id="17" name="Shape 15"/>
          <p:cNvSpPr/>
          <p:nvPr/>
        </p:nvSpPr>
        <p:spPr>
          <a:xfrm>
            <a:off x="2843784" y="3977640"/>
            <a:ext cx="1975104" cy="914400"/>
          </a:xfrm>
          <a:prstGeom prst="roundRect">
            <a:avLst>
              <a:gd name="adj" fmla="val 7000"/>
            </a:avLst>
          </a:prstGeom>
          <a:solidFill>
            <a:srgbClr val="16314F"/>
          </a:solidFill>
          <a:ln w="12700">
            <a:solidFill>
              <a:srgbClr val="16314F"/>
            </a:solidFill>
            <a:prstDash val="solid"/>
          </a:ln>
        </p:spPr>
      </p:sp>
      <p:sp>
        <p:nvSpPr>
          <p:cNvPr id="18" name="Shape 16"/>
          <p:cNvSpPr/>
          <p:nvPr/>
        </p:nvSpPr>
        <p:spPr>
          <a:xfrm>
            <a:off x="3008376" y="4224528"/>
            <a:ext cx="420624" cy="420624"/>
          </a:xfrm>
          <a:prstGeom prst="ellipse">
            <a:avLst/>
          </a:prstGeom>
          <a:solidFill>
            <a:srgbClr val="B58A3A"/>
          </a:solidFill>
          <a:ln/>
        </p:spPr>
      </p:sp>
      <p:sp>
        <p:nvSpPr>
          <p:cNvPr id="19" name="Text 17"/>
          <p:cNvSpPr/>
          <p:nvPr/>
        </p:nvSpPr>
        <p:spPr>
          <a:xfrm>
            <a:off x="3008376" y="4224528"/>
            <a:ext cx="420624" cy="420624"/>
          </a:xfrm>
          <a:prstGeom prst="rect">
            <a:avLst/>
          </a:prstGeom>
          <a:noFill/>
          <a:ln/>
        </p:spPr>
        <p:txBody>
          <a:bodyPr wrap="square" lIns="0" tIns="0" rIns="0" bIns="0" rtlCol="0" anchor="ctr"/>
          <a:lstStyle/>
          <a:p>
            <a:pPr algn="ctr" indent="0" marL="0">
              <a:buNone/>
            </a:pPr>
            <a:r>
              <a:rPr lang="en-US" sz="1600" b="1" dirty="0">
                <a:solidFill>
                  <a:srgbClr val="16314F"/>
                </a:solidFill>
                <a:latin typeface="Noto Sans JP" pitchFamily="34" charset="0"/>
                <a:ea typeface="Noto Sans JP" pitchFamily="34" charset="-122"/>
                <a:cs typeface="Noto Sans JP" pitchFamily="34" charset="-120"/>
              </a:rPr>
              <a:t>2</a:t>
            </a:r>
            <a:endParaRPr lang="en-US" sz="1600" dirty="0"/>
          </a:p>
        </p:txBody>
      </p:sp>
      <p:sp>
        <p:nvSpPr>
          <p:cNvPr id="20" name="Text 18"/>
          <p:cNvSpPr/>
          <p:nvPr/>
        </p:nvSpPr>
        <p:spPr>
          <a:xfrm>
            <a:off x="3483864" y="3977640"/>
            <a:ext cx="1225296" cy="914400"/>
          </a:xfrm>
          <a:prstGeom prst="rect">
            <a:avLst/>
          </a:prstGeom>
          <a:noFill/>
          <a:ln/>
        </p:spPr>
        <p:txBody>
          <a:bodyPr wrap="square" lIns="0" tIns="0" rIns="0" bIns="0" rtlCol="0" anchor="ctr"/>
          <a:lstStyle/>
          <a:p>
            <a:pPr indent="0" marL="0">
              <a:lnSpc>
                <a:spcPts val="1600"/>
              </a:lnSpc>
              <a:buNone/>
            </a:pPr>
            <a:r>
              <a:rPr lang="en-US" sz="1400" b="1" dirty="0">
                <a:solidFill>
                  <a:srgbClr val="FFFFFF"/>
                </a:solidFill>
                <a:latin typeface="Noto Sans JP" pitchFamily="34" charset="0"/>
                <a:ea typeface="Noto Sans JP" pitchFamily="34" charset="-122"/>
                <a:cs typeface="Noto Sans JP" pitchFamily="34" charset="-120"/>
              </a:rPr>
              <a:t>拡大防止</a:t>
            </a:r>
            <a:endParaRPr lang="en-US" sz="1400" dirty="0"/>
          </a:p>
        </p:txBody>
      </p:sp>
      <p:sp>
        <p:nvSpPr>
          <p:cNvPr id="21" name="Text 19"/>
          <p:cNvSpPr/>
          <p:nvPr/>
        </p:nvSpPr>
        <p:spPr>
          <a:xfrm>
            <a:off x="4800600" y="3977640"/>
            <a:ext cx="310896" cy="914400"/>
          </a:xfrm>
          <a:prstGeom prst="rect">
            <a:avLst/>
          </a:prstGeom>
          <a:noFill/>
          <a:ln/>
        </p:spPr>
        <p:txBody>
          <a:bodyPr wrap="square" lIns="0" tIns="0" rIns="0" bIns="0" rtlCol="0" anchor="ctr"/>
          <a:lstStyle/>
          <a:p>
            <a:pPr algn="ctr" indent="0" marL="0">
              <a:buNone/>
            </a:pPr>
            <a:r>
              <a:rPr lang="en-US" sz="1800" b="1" dirty="0">
                <a:solidFill>
                  <a:srgbClr val="B58A3A"/>
                </a:solidFill>
                <a:latin typeface="Noto Sans JP" pitchFamily="34" charset="0"/>
                <a:ea typeface="Noto Sans JP" pitchFamily="34" charset="-122"/>
                <a:cs typeface="Noto Sans JP" pitchFamily="34" charset="-120"/>
              </a:rPr>
              <a:t>→</a:t>
            </a:r>
            <a:endParaRPr lang="en-US" sz="1800" dirty="0"/>
          </a:p>
        </p:txBody>
      </p:sp>
      <p:sp>
        <p:nvSpPr>
          <p:cNvPr id="22" name="Shape 20"/>
          <p:cNvSpPr/>
          <p:nvPr/>
        </p:nvSpPr>
        <p:spPr>
          <a:xfrm>
            <a:off x="5093208" y="3977640"/>
            <a:ext cx="1975104" cy="914400"/>
          </a:xfrm>
          <a:prstGeom prst="roundRect">
            <a:avLst>
              <a:gd name="adj" fmla="val 7000"/>
            </a:avLst>
          </a:prstGeom>
          <a:solidFill>
            <a:srgbClr val="16314F"/>
          </a:solidFill>
          <a:ln w="12700">
            <a:solidFill>
              <a:srgbClr val="16314F"/>
            </a:solidFill>
            <a:prstDash val="solid"/>
          </a:ln>
        </p:spPr>
      </p:sp>
      <p:sp>
        <p:nvSpPr>
          <p:cNvPr id="23" name="Shape 21"/>
          <p:cNvSpPr/>
          <p:nvPr/>
        </p:nvSpPr>
        <p:spPr>
          <a:xfrm>
            <a:off x="5257800" y="4224528"/>
            <a:ext cx="420624" cy="420624"/>
          </a:xfrm>
          <a:prstGeom prst="ellipse">
            <a:avLst/>
          </a:prstGeom>
          <a:solidFill>
            <a:srgbClr val="B58A3A"/>
          </a:solidFill>
          <a:ln/>
        </p:spPr>
      </p:sp>
      <p:sp>
        <p:nvSpPr>
          <p:cNvPr id="24" name="Text 22"/>
          <p:cNvSpPr/>
          <p:nvPr/>
        </p:nvSpPr>
        <p:spPr>
          <a:xfrm>
            <a:off x="5257800" y="4224528"/>
            <a:ext cx="420624" cy="420624"/>
          </a:xfrm>
          <a:prstGeom prst="rect">
            <a:avLst/>
          </a:prstGeom>
          <a:noFill/>
          <a:ln/>
        </p:spPr>
        <p:txBody>
          <a:bodyPr wrap="square" lIns="0" tIns="0" rIns="0" bIns="0" rtlCol="0" anchor="ctr"/>
          <a:lstStyle/>
          <a:p>
            <a:pPr algn="ctr" indent="0" marL="0">
              <a:buNone/>
            </a:pPr>
            <a:r>
              <a:rPr lang="en-US" sz="1600" b="1" dirty="0">
                <a:solidFill>
                  <a:srgbClr val="16314F"/>
                </a:solidFill>
                <a:latin typeface="Noto Sans JP" pitchFamily="34" charset="0"/>
                <a:ea typeface="Noto Sans JP" pitchFamily="34" charset="-122"/>
                <a:cs typeface="Noto Sans JP" pitchFamily="34" charset="-120"/>
              </a:rPr>
              <a:t>3</a:t>
            </a:r>
            <a:endParaRPr lang="en-US" sz="1600" dirty="0"/>
          </a:p>
        </p:txBody>
      </p:sp>
      <p:sp>
        <p:nvSpPr>
          <p:cNvPr id="25" name="Text 23"/>
          <p:cNvSpPr/>
          <p:nvPr/>
        </p:nvSpPr>
        <p:spPr>
          <a:xfrm>
            <a:off x="5733288" y="3977640"/>
            <a:ext cx="1225296" cy="914400"/>
          </a:xfrm>
          <a:prstGeom prst="rect">
            <a:avLst/>
          </a:prstGeom>
          <a:noFill/>
          <a:ln/>
        </p:spPr>
        <p:txBody>
          <a:bodyPr wrap="square" lIns="0" tIns="0" rIns="0" bIns="0" rtlCol="0" anchor="ctr"/>
          <a:lstStyle/>
          <a:p>
            <a:pPr indent="0" marL="0">
              <a:lnSpc>
                <a:spcPts val="1600"/>
              </a:lnSpc>
              <a:buNone/>
            </a:pPr>
            <a:r>
              <a:rPr lang="en-US" sz="1400" b="1" dirty="0">
                <a:solidFill>
                  <a:srgbClr val="FFFFFF"/>
                </a:solidFill>
                <a:latin typeface="Noto Sans JP" pitchFamily="34" charset="0"/>
                <a:ea typeface="Noto Sans JP" pitchFamily="34" charset="-122"/>
                <a:cs typeface="Noto Sans JP" pitchFamily="34" charset="-120"/>
              </a:rPr>
              <a:t>事実を記録</a:t>
            </a:r>
            <a:endParaRPr lang="en-US" sz="1400" dirty="0"/>
          </a:p>
        </p:txBody>
      </p:sp>
      <p:sp>
        <p:nvSpPr>
          <p:cNvPr id="26" name="Text 24"/>
          <p:cNvSpPr/>
          <p:nvPr/>
        </p:nvSpPr>
        <p:spPr>
          <a:xfrm>
            <a:off x="7050024" y="3977640"/>
            <a:ext cx="310896" cy="914400"/>
          </a:xfrm>
          <a:prstGeom prst="rect">
            <a:avLst/>
          </a:prstGeom>
          <a:noFill/>
          <a:ln/>
        </p:spPr>
        <p:txBody>
          <a:bodyPr wrap="square" lIns="0" tIns="0" rIns="0" bIns="0" rtlCol="0" anchor="ctr"/>
          <a:lstStyle/>
          <a:p>
            <a:pPr algn="ctr" indent="0" marL="0">
              <a:buNone/>
            </a:pPr>
            <a:r>
              <a:rPr lang="en-US" sz="1800" b="1" dirty="0">
                <a:solidFill>
                  <a:srgbClr val="B58A3A"/>
                </a:solidFill>
                <a:latin typeface="Noto Sans JP" pitchFamily="34" charset="0"/>
                <a:ea typeface="Noto Sans JP" pitchFamily="34" charset="-122"/>
                <a:cs typeface="Noto Sans JP" pitchFamily="34" charset="-120"/>
              </a:rPr>
              <a:t>→</a:t>
            </a:r>
            <a:endParaRPr lang="en-US" sz="1800" dirty="0"/>
          </a:p>
        </p:txBody>
      </p:sp>
      <p:sp>
        <p:nvSpPr>
          <p:cNvPr id="27" name="Shape 25"/>
          <p:cNvSpPr/>
          <p:nvPr/>
        </p:nvSpPr>
        <p:spPr>
          <a:xfrm>
            <a:off x="7342632" y="3977640"/>
            <a:ext cx="1975104" cy="914400"/>
          </a:xfrm>
          <a:prstGeom prst="roundRect">
            <a:avLst>
              <a:gd name="adj" fmla="val 7000"/>
            </a:avLst>
          </a:prstGeom>
          <a:solidFill>
            <a:srgbClr val="16314F"/>
          </a:solidFill>
          <a:ln w="12700">
            <a:solidFill>
              <a:srgbClr val="16314F"/>
            </a:solidFill>
            <a:prstDash val="solid"/>
          </a:ln>
        </p:spPr>
      </p:sp>
      <p:sp>
        <p:nvSpPr>
          <p:cNvPr id="28" name="Shape 26"/>
          <p:cNvSpPr/>
          <p:nvPr/>
        </p:nvSpPr>
        <p:spPr>
          <a:xfrm>
            <a:off x="7507224" y="4224528"/>
            <a:ext cx="420624" cy="420624"/>
          </a:xfrm>
          <a:prstGeom prst="ellipse">
            <a:avLst/>
          </a:prstGeom>
          <a:solidFill>
            <a:srgbClr val="B58A3A"/>
          </a:solidFill>
          <a:ln/>
        </p:spPr>
      </p:sp>
      <p:sp>
        <p:nvSpPr>
          <p:cNvPr id="29" name="Text 27"/>
          <p:cNvSpPr/>
          <p:nvPr/>
        </p:nvSpPr>
        <p:spPr>
          <a:xfrm>
            <a:off x="7507224" y="4224528"/>
            <a:ext cx="420624" cy="420624"/>
          </a:xfrm>
          <a:prstGeom prst="rect">
            <a:avLst/>
          </a:prstGeom>
          <a:noFill/>
          <a:ln/>
        </p:spPr>
        <p:txBody>
          <a:bodyPr wrap="square" lIns="0" tIns="0" rIns="0" bIns="0" rtlCol="0" anchor="ctr"/>
          <a:lstStyle/>
          <a:p>
            <a:pPr algn="ctr" indent="0" marL="0">
              <a:buNone/>
            </a:pPr>
            <a:r>
              <a:rPr lang="en-US" sz="1600" b="1" dirty="0">
                <a:solidFill>
                  <a:srgbClr val="16314F"/>
                </a:solidFill>
                <a:latin typeface="Noto Sans JP" pitchFamily="34" charset="0"/>
                <a:ea typeface="Noto Sans JP" pitchFamily="34" charset="-122"/>
                <a:cs typeface="Noto Sans JP" pitchFamily="34" charset="-120"/>
              </a:rPr>
              <a:t>4</a:t>
            </a:r>
            <a:endParaRPr lang="en-US" sz="1600" dirty="0"/>
          </a:p>
        </p:txBody>
      </p:sp>
      <p:sp>
        <p:nvSpPr>
          <p:cNvPr id="30" name="Text 28"/>
          <p:cNvSpPr/>
          <p:nvPr/>
        </p:nvSpPr>
        <p:spPr>
          <a:xfrm>
            <a:off x="7982712" y="3977640"/>
            <a:ext cx="1225296" cy="914400"/>
          </a:xfrm>
          <a:prstGeom prst="rect">
            <a:avLst/>
          </a:prstGeom>
          <a:noFill/>
          <a:ln/>
        </p:spPr>
        <p:txBody>
          <a:bodyPr wrap="square" lIns="0" tIns="0" rIns="0" bIns="0" rtlCol="0" anchor="ctr"/>
          <a:lstStyle/>
          <a:p>
            <a:pPr indent="0" marL="0">
              <a:lnSpc>
                <a:spcPts val="1600"/>
              </a:lnSpc>
              <a:buNone/>
            </a:pPr>
            <a:r>
              <a:rPr lang="en-US" sz="1400" b="1" dirty="0">
                <a:solidFill>
                  <a:srgbClr val="FFFFFF"/>
                </a:solidFill>
                <a:latin typeface="Noto Sans JP" pitchFamily="34" charset="0"/>
                <a:ea typeface="Noto Sans JP" pitchFamily="34" charset="-122"/>
                <a:cs typeface="Noto Sans JP" pitchFamily="34" charset="-120"/>
              </a:rPr>
              <a:t>報告先を選ぶ</a:t>
            </a:r>
            <a:endParaRPr lang="en-US" sz="1400" dirty="0"/>
          </a:p>
        </p:txBody>
      </p:sp>
      <p:sp>
        <p:nvSpPr>
          <p:cNvPr id="31" name="Text 29"/>
          <p:cNvSpPr/>
          <p:nvPr/>
        </p:nvSpPr>
        <p:spPr>
          <a:xfrm>
            <a:off x="9299448" y="3977640"/>
            <a:ext cx="310896" cy="914400"/>
          </a:xfrm>
          <a:prstGeom prst="rect">
            <a:avLst/>
          </a:prstGeom>
          <a:noFill/>
          <a:ln/>
        </p:spPr>
        <p:txBody>
          <a:bodyPr wrap="square" lIns="0" tIns="0" rIns="0" bIns="0" rtlCol="0" anchor="ctr"/>
          <a:lstStyle/>
          <a:p>
            <a:pPr algn="ctr" indent="0" marL="0">
              <a:buNone/>
            </a:pPr>
            <a:r>
              <a:rPr lang="en-US" sz="1800" b="1" dirty="0">
                <a:solidFill>
                  <a:srgbClr val="B58A3A"/>
                </a:solidFill>
                <a:latin typeface="Noto Sans JP" pitchFamily="34" charset="0"/>
                <a:ea typeface="Noto Sans JP" pitchFamily="34" charset="-122"/>
                <a:cs typeface="Noto Sans JP" pitchFamily="34" charset="-120"/>
              </a:rPr>
              <a:t>→</a:t>
            </a:r>
            <a:endParaRPr lang="en-US" sz="1800" dirty="0"/>
          </a:p>
        </p:txBody>
      </p:sp>
      <p:sp>
        <p:nvSpPr>
          <p:cNvPr id="32" name="Shape 30"/>
          <p:cNvSpPr/>
          <p:nvPr/>
        </p:nvSpPr>
        <p:spPr>
          <a:xfrm>
            <a:off x="9592056" y="3977640"/>
            <a:ext cx="1975104" cy="914400"/>
          </a:xfrm>
          <a:prstGeom prst="roundRect">
            <a:avLst>
              <a:gd name="adj" fmla="val 7000"/>
            </a:avLst>
          </a:prstGeom>
          <a:solidFill>
            <a:srgbClr val="16314F"/>
          </a:solidFill>
          <a:ln w="12700">
            <a:solidFill>
              <a:srgbClr val="16314F"/>
            </a:solidFill>
            <a:prstDash val="solid"/>
          </a:ln>
        </p:spPr>
      </p:sp>
      <p:sp>
        <p:nvSpPr>
          <p:cNvPr id="33" name="Shape 31"/>
          <p:cNvSpPr/>
          <p:nvPr/>
        </p:nvSpPr>
        <p:spPr>
          <a:xfrm>
            <a:off x="9756648" y="4224528"/>
            <a:ext cx="420624" cy="420624"/>
          </a:xfrm>
          <a:prstGeom prst="ellipse">
            <a:avLst/>
          </a:prstGeom>
          <a:solidFill>
            <a:srgbClr val="B58A3A"/>
          </a:solidFill>
          <a:ln/>
        </p:spPr>
      </p:sp>
      <p:sp>
        <p:nvSpPr>
          <p:cNvPr id="34" name="Text 32"/>
          <p:cNvSpPr/>
          <p:nvPr/>
        </p:nvSpPr>
        <p:spPr>
          <a:xfrm>
            <a:off x="9756648" y="4224528"/>
            <a:ext cx="420624" cy="420624"/>
          </a:xfrm>
          <a:prstGeom prst="rect">
            <a:avLst/>
          </a:prstGeom>
          <a:noFill/>
          <a:ln/>
        </p:spPr>
        <p:txBody>
          <a:bodyPr wrap="square" lIns="0" tIns="0" rIns="0" bIns="0" rtlCol="0" anchor="ctr"/>
          <a:lstStyle/>
          <a:p>
            <a:pPr algn="ctr" indent="0" marL="0">
              <a:buNone/>
            </a:pPr>
            <a:r>
              <a:rPr lang="en-US" sz="1600" b="1" dirty="0">
                <a:solidFill>
                  <a:srgbClr val="16314F"/>
                </a:solidFill>
                <a:latin typeface="Noto Sans JP" pitchFamily="34" charset="0"/>
                <a:ea typeface="Noto Sans JP" pitchFamily="34" charset="-122"/>
                <a:cs typeface="Noto Sans JP" pitchFamily="34" charset="-120"/>
              </a:rPr>
              <a:t>5</a:t>
            </a:r>
            <a:endParaRPr lang="en-US" sz="1600" dirty="0"/>
          </a:p>
        </p:txBody>
      </p:sp>
      <p:sp>
        <p:nvSpPr>
          <p:cNvPr id="35" name="Text 33"/>
          <p:cNvSpPr/>
          <p:nvPr/>
        </p:nvSpPr>
        <p:spPr>
          <a:xfrm>
            <a:off x="10232136" y="3977640"/>
            <a:ext cx="1225296" cy="914400"/>
          </a:xfrm>
          <a:prstGeom prst="rect">
            <a:avLst/>
          </a:prstGeom>
          <a:noFill/>
          <a:ln/>
        </p:spPr>
        <p:txBody>
          <a:bodyPr wrap="square" lIns="0" tIns="0" rIns="0" bIns="0" rtlCol="0" anchor="ctr"/>
          <a:lstStyle/>
          <a:p>
            <a:pPr indent="0" marL="0">
              <a:lnSpc>
                <a:spcPts val="1600"/>
              </a:lnSpc>
              <a:buNone/>
            </a:pPr>
            <a:r>
              <a:rPr lang="en-US" sz="1400" b="1" dirty="0">
                <a:solidFill>
                  <a:srgbClr val="FFFFFF"/>
                </a:solidFill>
                <a:latin typeface="Noto Sans JP" pitchFamily="34" charset="0"/>
                <a:ea typeface="Noto Sans JP" pitchFamily="34" charset="-122"/>
                <a:cs typeface="Noto Sans JP" pitchFamily="34" charset="-120"/>
              </a:rPr>
              <a:t>記録を保存</a:t>
            </a:r>
            <a:endParaRPr lang="en-US" sz="1400" dirty="0"/>
          </a:p>
        </p:txBody>
      </p:sp>
      <p:sp>
        <p:nvSpPr>
          <p:cNvPr id="36" name="Shape 34"/>
          <p:cNvSpPr/>
          <p:nvPr/>
        </p:nvSpPr>
        <p:spPr>
          <a:xfrm>
            <a:off x="594360" y="5230368"/>
            <a:ext cx="11000232" cy="749808"/>
          </a:xfrm>
          <a:prstGeom prst="roundRect">
            <a:avLst>
              <a:gd name="adj" fmla="val 8537"/>
            </a:avLst>
          </a:prstGeom>
          <a:solidFill>
            <a:srgbClr val="F5EEDD"/>
          </a:solidFill>
          <a:ln w="12700">
            <a:solidFill>
              <a:srgbClr val="F5EEDD"/>
            </a:solidFill>
            <a:prstDash val="solid"/>
          </a:ln>
        </p:spPr>
      </p:sp>
      <p:pic>
        <p:nvPicPr>
          <p:cNvPr id="37" name="Image 0" descr="preencoded.png">    </p:cNvPr>
          <p:cNvPicPr>
            <a:picLocks noChangeAspect="1"/>
          </p:cNvPicPr>
          <p:nvPr/>
        </p:nvPicPr>
        <p:blipFill>
          <a:blip r:embed="rId1"/>
          <a:stretch>
            <a:fillRect/>
          </a:stretch>
        </p:blipFill>
        <p:spPr>
          <a:xfrm>
            <a:off x="914400" y="5422392"/>
            <a:ext cx="384048" cy="384048"/>
          </a:xfrm>
          <a:prstGeom prst="rect">
            <a:avLst/>
          </a:prstGeom>
        </p:spPr>
      </p:pic>
      <p:sp>
        <p:nvSpPr>
          <p:cNvPr id="38" name="Text 35"/>
          <p:cNvSpPr/>
          <p:nvPr/>
        </p:nvSpPr>
        <p:spPr>
          <a:xfrm>
            <a:off x="1417320" y="5230368"/>
            <a:ext cx="9966960" cy="749808"/>
          </a:xfrm>
          <a:prstGeom prst="rect">
            <a:avLst/>
          </a:prstGeom>
          <a:noFill/>
          <a:ln/>
        </p:spPr>
        <p:txBody>
          <a:bodyPr wrap="square" lIns="0" tIns="0" rIns="0" bIns="0" rtlCol="0" anchor="ctr"/>
          <a:lstStyle/>
          <a:p>
            <a:pPr indent="0" marL="0">
              <a:buNone/>
            </a:pPr>
            <a:r>
              <a:rPr lang="en-US" sz="1500" b="1" dirty="0">
                <a:solidFill>
                  <a:srgbClr val="16314F"/>
                </a:solidFill>
                <a:latin typeface="Noto Sans JP" pitchFamily="34" charset="0"/>
                <a:ea typeface="Noto Sans JP" pitchFamily="34" charset="-122"/>
                <a:cs typeface="Noto Sans JP" pitchFamily="34" charset="-120"/>
              </a:rPr>
              <a:t>行動原則　「迷ったら報告する。ただし、関係者以外には広げない。」　— 高度な法的判断は不要です。</a:t>
            </a:r>
            <a:endParaRPr lang="en-US" sz="1500" dirty="0"/>
          </a:p>
        </p:txBody>
      </p:sp>
      <p:sp>
        <p:nvSpPr>
          <p:cNvPr id="40" name="Text 36"/>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ステップ 1 / 5</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ステップ1　生命・身体・安全を最優先する</a:t>
            </a:r>
            <a:endParaRPr lang="en-US" sz="3000" dirty="0"/>
          </a:p>
        </p:txBody>
      </p:sp>
      <p:sp>
        <p:nvSpPr>
          <p:cNvPr id="4" name="Shape 2"/>
          <p:cNvSpPr/>
          <p:nvPr/>
        </p:nvSpPr>
        <p:spPr>
          <a:xfrm>
            <a:off x="594360" y="1783080"/>
            <a:ext cx="896112" cy="896112"/>
          </a:xfrm>
          <a:prstGeom prst="ellipse">
            <a:avLst/>
          </a:prstGeom>
          <a:solidFill>
            <a:srgbClr val="B42318"/>
          </a:solidFill>
          <a:ln/>
        </p:spPr>
      </p:sp>
      <p:pic>
        <p:nvPicPr>
          <p:cNvPr id="5" name="Image 0" descr="preencoded.png">    </p:cNvPr>
          <p:cNvPicPr>
            <a:picLocks noChangeAspect="1"/>
          </p:cNvPicPr>
          <p:nvPr/>
        </p:nvPicPr>
        <p:blipFill>
          <a:blip r:embed="rId1"/>
          <a:stretch>
            <a:fillRect/>
          </a:stretch>
        </p:blipFill>
        <p:spPr>
          <a:xfrm>
            <a:off x="836310" y="2025030"/>
            <a:ext cx="412212" cy="412212"/>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けが・火災・危険な設備など、人の安全に関わるときは、ほかのどの手続よりも先に安全確保と緊急連絡を行います。</a:t>
            </a:r>
            <a:endParaRPr lang="en-US" sz="1650" dirty="0"/>
          </a:p>
        </p:txBody>
      </p:sp>
      <p:sp>
        <p:nvSpPr>
          <p:cNvPr id="7" name="Shape 4"/>
          <p:cNvSpPr/>
          <p:nvPr/>
        </p:nvSpPr>
        <p:spPr>
          <a:xfrm>
            <a:off x="594360" y="2971800"/>
            <a:ext cx="534924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すること</a:t>
            </a:r>
            <a:endParaRPr lang="en-US" sz="1600" dirty="0"/>
          </a:p>
        </p:txBody>
      </p:sp>
      <p:sp>
        <p:nvSpPr>
          <p:cNvPr id="11" name="Text 7"/>
          <p:cNvSpPr/>
          <p:nvPr/>
        </p:nvSpPr>
        <p:spPr>
          <a:xfrm>
            <a:off x="914400" y="3840480"/>
            <a:ext cx="484632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身の安全・周囲の安全を確保する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必要なら119／110、社内の緊急連絡先へ</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危険な場所・物に無理に近づかない</a:t>
            </a:r>
            <a:endParaRPr lang="en-US" sz="1400" dirty="0"/>
          </a:p>
        </p:txBody>
      </p:sp>
      <p:sp>
        <p:nvSpPr>
          <p:cNvPr id="12" name="Shape 8"/>
          <p:cNvSpPr/>
          <p:nvPr/>
        </p:nvSpPr>
        <p:spPr>
          <a:xfrm>
            <a:off x="6199632" y="2971800"/>
            <a:ext cx="539496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B42318"/>
          </a:solidFill>
          <a:ln/>
        </p:spPr>
      </p:sp>
      <p:sp>
        <p:nvSpPr>
          <p:cNvPr id="14" name="Text 10"/>
          <p:cNvSpPr/>
          <p:nvPr/>
        </p:nvSpPr>
        <p:spPr>
          <a:xfrm>
            <a:off x="6473952" y="3218688"/>
            <a:ext cx="457200" cy="457200"/>
          </a:xfrm>
          <a:prstGeom prst="rect">
            <a:avLst/>
          </a:prstGeom>
          <a:noFill/>
          <a:ln/>
        </p:spPr>
        <p:txBody>
          <a:bodyPr wrap="square" lIns="0" tIns="0" rIns="0" bIns="0" rtlCol="0" anchor="ctr"/>
          <a:lstStyle/>
          <a:p>
            <a:pPr algn="ctr" indent="0" marL="0">
              <a:buNone/>
            </a:pPr>
            <a:r>
              <a:rPr lang="en-US" sz="2200" b="1" dirty="0">
                <a:solidFill>
                  <a:srgbClr val="FFFFFF"/>
                </a:solidFill>
                <a:latin typeface="Noto Sans JP" pitchFamily="34" charset="0"/>
                <a:ea typeface="Noto Sans JP" pitchFamily="34" charset="-122"/>
                <a:cs typeface="Noto Sans JP" pitchFamily="34" charset="-120"/>
              </a:rPr>
              <a:t>×</a:t>
            </a:r>
            <a:endParaRPr lang="en-US" sz="2200" dirty="0"/>
          </a:p>
        </p:txBody>
      </p:sp>
      <p:sp>
        <p:nvSpPr>
          <p:cNvPr id="15" name="Text 11"/>
          <p:cNvSpPr/>
          <p:nvPr/>
        </p:nvSpPr>
        <p:spPr>
          <a:xfrm>
            <a:off x="7068312" y="3218688"/>
            <a:ext cx="411480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しないこと</a:t>
            </a:r>
            <a:endParaRPr lang="en-US" sz="1600" dirty="0"/>
          </a:p>
        </p:txBody>
      </p:sp>
      <p:sp>
        <p:nvSpPr>
          <p:cNvPr id="16" name="Text 12"/>
          <p:cNvSpPr/>
          <p:nvPr/>
        </p:nvSpPr>
        <p:spPr>
          <a:xfrm>
            <a:off x="6519672" y="3840480"/>
            <a:ext cx="489204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「報告の手順」を気にして対応を遅らせる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一人で危険な復旧・対処を抱え込む</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撮影や記録を、安全確保より優先する</a:t>
            </a:r>
            <a:endParaRPr lang="en-US" sz="1400" dirty="0"/>
          </a:p>
        </p:txBody>
      </p:sp>
      <p:sp>
        <p:nvSpPr>
          <p:cNvPr id="18"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ステップ 2 / 5</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ステップ2　権限の範囲で被害の拡大を防ぐ</a:t>
            </a:r>
            <a:endParaRPr lang="en-US" sz="3000" dirty="0"/>
          </a:p>
        </p:txBody>
      </p:sp>
      <p:sp>
        <p:nvSpPr>
          <p:cNvPr id="4" name="Shape 2"/>
          <p:cNvSpPr/>
          <p:nvPr/>
        </p:nvSpPr>
        <p:spPr>
          <a:xfrm>
            <a:off x="594360" y="1783080"/>
            <a:ext cx="896112" cy="896112"/>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36310" y="2025030"/>
            <a:ext cx="412212" cy="412212"/>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被害が続いている／広がりそうなときは、自分の権限と手順の範囲でできる「止める・隔離する」を行います。無理は禁物です。</a:t>
            </a:r>
            <a:endParaRPr lang="en-US" sz="1650" dirty="0"/>
          </a:p>
        </p:txBody>
      </p:sp>
      <p:sp>
        <p:nvSpPr>
          <p:cNvPr id="7" name="Shape 4"/>
          <p:cNvSpPr/>
          <p:nvPr/>
        </p:nvSpPr>
        <p:spPr>
          <a:xfrm>
            <a:off x="594360" y="2971800"/>
            <a:ext cx="534924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すること</a:t>
            </a:r>
            <a:endParaRPr lang="en-US" sz="1600" dirty="0"/>
          </a:p>
        </p:txBody>
      </p:sp>
      <p:sp>
        <p:nvSpPr>
          <p:cNvPr id="11" name="Text 7"/>
          <p:cNvSpPr/>
          <p:nvPr/>
        </p:nvSpPr>
        <p:spPr>
          <a:xfrm>
            <a:off x="914400" y="3840480"/>
            <a:ext cx="484632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自分の権限内で、安全に止められることを止める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誤送信なら送信取消や追送信の前にまず相談</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迷う操作は、担当部門の指示を待つ</a:t>
            </a:r>
            <a:endParaRPr lang="en-US" sz="1400" dirty="0"/>
          </a:p>
        </p:txBody>
      </p:sp>
      <p:sp>
        <p:nvSpPr>
          <p:cNvPr id="12" name="Shape 8"/>
          <p:cNvSpPr/>
          <p:nvPr/>
        </p:nvSpPr>
        <p:spPr>
          <a:xfrm>
            <a:off x="6199632" y="2971800"/>
            <a:ext cx="539496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B42318"/>
          </a:solidFill>
          <a:ln/>
        </p:spPr>
      </p:sp>
      <p:sp>
        <p:nvSpPr>
          <p:cNvPr id="14" name="Text 10"/>
          <p:cNvSpPr/>
          <p:nvPr/>
        </p:nvSpPr>
        <p:spPr>
          <a:xfrm>
            <a:off x="6473952" y="3218688"/>
            <a:ext cx="457200" cy="457200"/>
          </a:xfrm>
          <a:prstGeom prst="rect">
            <a:avLst/>
          </a:prstGeom>
          <a:noFill/>
          <a:ln/>
        </p:spPr>
        <p:txBody>
          <a:bodyPr wrap="square" lIns="0" tIns="0" rIns="0" bIns="0" rtlCol="0" anchor="ctr"/>
          <a:lstStyle/>
          <a:p>
            <a:pPr algn="ctr" indent="0" marL="0">
              <a:buNone/>
            </a:pPr>
            <a:r>
              <a:rPr lang="en-US" sz="2200" b="1" dirty="0">
                <a:solidFill>
                  <a:srgbClr val="FFFFFF"/>
                </a:solidFill>
                <a:latin typeface="Noto Sans JP" pitchFamily="34" charset="0"/>
                <a:ea typeface="Noto Sans JP" pitchFamily="34" charset="-122"/>
                <a:cs typeface="Noto Sans JP" pitchFamily="34" charset="-120"/>
              </a:rPr>
              <a:t>×</a:t>
            </a:r>
            <a:endParaRPr lang="en-US" sz="2200" dirty="0"/>
          </a:p>
        </p:txBody>
      </p:sp>
      <p:sp>
        <p:nvSpPr>
          <p:cNvPr id="15" name="Text 11"/>
          <p:cNvSpPr/>
          <p:nvPr/>
        </p:nvSpPr>
        <p:spPr>
          <a:xfrm>
            <a:off x="7068312" y="3218688"/>
            <a:ext cx="411480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しないこと</a:t>
            </a:r>
            <a:endParaRPr lang="en-US" sz="1600" dirty="0"/>
          </a:p>
        </p:txBody>
      </p:sp>
      <p:sp>
        <p:nvSpPr>
          <p:cNvPr id="16" name="Text 12"/>
          <p:cNvSpPr/>
          <p:nvPr/>
        </p:nvSpPr>
        <p:spPr>
          <a:xfrm>
            <a:off x="6519672" y="3840480"/>
            <a:ext cx="489204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権限のないシステムや他人のファイルに触る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独断で大きな操作（削除・公開停止等）を行う</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「自分で全部解決しよう」と抱え込む</a:t>
            </a:r>
            <a:endParaRPr lang="en-US" sz="1400" dirty="0"/>
          </a:p>
        </p:txBody>
      </p:sp>
      <p:sp>
        <p:nvSpPr>
          <p:cNvPr id="18"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ステップ 3 / 5</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ステップ3　確認できた事実を記録する</a:t>
            </a:r>
            <a:endParaRPr lang="en-US" sz="3000" dirty="0"/>
          </a:p>
        </p:txBody>
      </p:sp>
      <p:sp>
        <p:nvSpPr>
          <p:cNvPr id="4" name="Shape 2"/>
          <p:cNvSpPr/>
          <p:nvPr/>
        </p:nvSpPr>
        <p:spPr>
          <a:xfrm>
            <a:off x="594360" y="1783080"/>
            <a:ext cx="896112" cy="896112"/>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36310" y="2025030"/>
            <a:ext cx="412212" cy="412212"/>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記憶は薄れます。いつ・どこで・誰が・何を、の形で、確認できた事実をできる範囲でメモします。推測は分けて書きます。</a:t>
            </a:r>
            <a:endParaRPr lang="en-US" sz="1650" dirty="0"/>
          </a:p>
        </p:txBody>
      </p:sp>
      <p:sp>
        <p:nvSpPr>
          <p:cNvPr id="7" name="Shape 4"/>
          <p:cNvSpPr/>
          <p:nvPr/>
        </p:nvSpPr>
        <p:spPr>
          <a:xfrm>
            <a:off x="594360" y="2971800"/>
            <a:ext cx="534924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すること</a:t>
            </a:r>
            <a:endParaRPr lang="en-US" sz="1600" dirty="0"/>
          </a:p>
        </p:txBody>
      </p:sp>
      <p:sp>
        <p:nvSpPr>
          <p:cNvPr id="11" name="Text 7"/>
          <p:cNvSpPr/>
          <p:nvPr/>
        </p:nvSpPr>
        <p:spPr>
          <a:xfrm>
            <a:off x="914400" y="3840480"/>
            <a:ext cx="484632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いつ・どこで・誰が・何を、を簡潔にメモ</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見た事実と、聞いた話（伝聞）を分ける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自分のメモは安全な場所に控える</a:t>
            </a:r>
            <a:endParaRPr lang="en-US" sz="1400" dirty="0"/>
          </a:p>
        </p:txBody>
      </p:sp>
      <p:sp>
        <p:nvSpPr>
          <p:cNvPr id="12" name="Shape 8"/>
          <p:cNvSpPr/>
          <p:nvPr/>
        </p:nvSpPr>
        <p:spPr>
          <a:xfrm>
            <a:off x="6199632" y="2971800"/>
            <a:ext cx="539496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B42318"/>
          </a:solidFill>
          <a:ln/>
        </p:spPr>
      </p:sp>
      <p:sp>
        <p:nvSpPr>
          <p:cNvPr id="14" name="Text 10"/>
          <p:cNvSpPr/>
          <p:nvPr/>
        </p:nvSpPr>
        <p:spPr>
          <a:xfrm>
            <a:off x="6473952" y="3218688"/>
            <a:ext cx="457200" cy="457200"/>
          </a:xfrm>
          <a:prstGeom prst="rect">
            <a:avLst/>
          </a:prstGeom>
          <a:noFill/>
          <a:ln/>
        </p:spPr>
        <p:txBody>
          <a:bodyPr wrap="square" lIns="0" tIns="0" rIns="0" bIns="0" rtlCol="0" anchor="ctr"/>
          <a:lstStyle/>
          <a:p>
            <a:pPr algn="ctr" indent="0" marL="0">
              <a:buNone/>
            </a:pPr>
            <a:r>
              <a:rPr lang="en-US" sz="2200" b="1" dirty="0">
                <a:solidFill>
                  <a:srgbClr val="FFFFFF"/>
                </a:solidFill>
                <a:latin typeface="Noto Sans JP" pitchFamily="34" charset="0"/>
                <a:ea typeface="Noto Sans JP" pitchFamily="34" charset="-122"/>
                <a:cs typeface="Noto Sans JP" pitchFamily="34" charset="-120"/>
              </a:rPr>
              <a:t>×</a:t>
            </a:r>
            <a:endParaRPr lang="en-US" sz="2200" dirty="0"/>
          </a:p>
        </p:txBody>
      </p:sp>
      <p:sp>
        <p:nvSpPr>
          <p:cNvPr id="15" name="Text 11"/>
          <p:cNvSpPr/>
          <p:nvPr/>
        </p:nvSpPr>
        <p:spPr>
          <a:xfrm>
            <a:off x="7068312" y="3218688"/>
            <a:ext cx="411480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しないこと</a:t>
            </a:r>
            <a:endParaRPr lang="en-US" sz="1600" dirty="0"/>
          </a:p>
        </p:txBody>
      </p:sp>
      <p:sp>
        <p:nvSpPr>
          <p:cNvPr id="16" name="Text 12"/>
          <p:cNvSpPr/>
          <p:nvPr/>
        </p:nvSpPr>
        <p:spPr>
          <a:xfrm>
            <a:off x="6519672" y="3840480"/>
            <a:ext cx="489204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記憶だけに頼り、後回しにする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推測や評価を、事実のように書く</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他人の私物・端末を勝手に調べる</a:t>
            </a:r>
            <a:endParaRPr lang="en-US" sz="1400" dirty="0"/>
          </a:p>
        </p:txBody>
      </p:sp>
      <p:sp>
        <p:nvSpPr>
          <p:cNvPr id="18"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記録のコツ</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「事実」「推測」「伝聞」を分けて伝える</a:t>
            </a:r>
            <a:endParaRPr lang="en-US" sz="3000" dirty="0"/>
          </a:p>
        </p:txBody>
      </p:sp>
      <p:sp>
        <p:nvSpPr>
          <p:cNvPr id="4" name="Shape 2"/>
          <p:cNvSpPr/>
          <p:nvPr/>
        </p:nvSpPr>
        <p:spPr>
          <a:xfrm>
            <a:off x="594360" y="1783080"/>
            <a:ext cx="868680" cy="868680"/>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28904" y="2017624"/>
            <a:ext cx="399593" cy="399593"/>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200"/>
              </a:lnSpc>
              <a:buNone/>
            </a:pPr>
            <a:r>
              <a:rPr lang="en-US" sz="1600" dirty="0">
                <a:solidFill>
                  <a:srgbClr val="263238"/>
                </a:solidFill>
                <a:latin typeface="Noto Sans JP" pitchFamily="34" charset="0"/>
                <a:ea typeface="Noto Sans JP" pitchFamily="34" charset="-122"/>
                <a:cs typeface="Noto Sans JP" pitchFamily="34" charset="-120"/>
              </a:rPr>
              <a:t>同じ出来事でも、「見たこと」と「思ったこと」「聞いた話」は別物です。分けて伝えると、調査が正確になり、あなた自身も守られます。</a:t>
            </a:r>
            <a:endParaRPr lang="en-US" sz="1600" dirty="0"/>
          </a:p>
        </p:txBody>
      </p:sp>
      <p:sp>
        <p:nvSpPr>
          <p:cNvPr id="7" name="Shape 4"/>
          <p:cNvSpPr/>
          <p:nvPr/>
        </p:nvSpPr>
        <p:spPr>
          <a:xfrm>
            <a:off x="594360" y="3017520"/>
            <a:ext cx="11000232" cy="896112"/>
          </a:xfrm>
          <a:prstGeom prst="roundRect">
            <a:avLst>
              <a:gd name="adj" fmla="val 714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41248" y="3236976"/>
            <a:ext cx="457200" cy="457200"/>
          </a:xfrm>
          <a:prstGeom prst="ellipse">
            <a:avLst/>
          </a:prstGeom>
          <a:solidFill>
            <a:srgbClr val="2F7A55"/>
          </a:solidFill>
          <a:ln/>
        </p:spPr>
      </p:sp>
      <p:sp>
        <p:nvSpPr>
          <p:cNvPr id="9" name="Text 6"/>
          <p:cNvSpPr/>
          <p:nvPr/>
        </p:nvSpPr>
        <p:spPr>
          <a:xfrm>
            <a:off x="841248" y="3236976"/>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Noto Sans JP" pitchFamily="34" charset="0"/>
                <a:ea typeface="Noto Sans JP" pitchFamily="34" charset="-122"/>
                <a:cs typeface="Noto Sans JP" pitchFamily="34" charset="-120"/>
              </a:rPr>
              <a:t>事</a:t>
            </a:r>
            <a:endParaRPr lang="en-US" sz="1600" dirty="0"/>
          </a:p>
        </p:txBody>
      </p:sp>
      <p:sp>
        <p:nvSpPr>
          <p:cNvPr id="10" name="Text 7"/>
          <p:cNvSpPr/>
          <p:nvPr/>
        </p:nvSpPr>
        <p:spPr>
          <a:xfrm>
            <a:off x="1463040" y="3017520"/>
            <a:ext cx="1828800" cy="896112"/>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事実</a:t>
            </a:r>
            <a:endParaRPr lang="en-US" sz="1700" dirty="0"/>
          </a:p>
        </p:txBody>
      </p:sp>
      <p:sp>
        <p:nvSpPr>
          <p:cNvPr id="11" name="Text 8"/>
          <p:cNvSpPr/>
          <p:nvPr/>
        </p:nvSpPr>
        <p:spPr>
          <a:xfrm>
            <a:off x="3246120" y="3017520"/>
            <a:ext cx="2926080" cy="896112"/>
          </a:xfrm>
          <a:prstGeom prst="rect">
            <a:avLst/>
          </a:prstGeom>
          <a:noFill/>
          <a:ln/>
        </p:spPr>
        <p:txBody>
          <a:bodyPr wrap="square" lIns="0" tIns="0" rIns="0" bIns="0" rtlCol="0" anchor="ctr"/>
          <a:lstStyle/>
          <a:p>
            <a:pPr indent="0" marL="0">
              <a:lnSpc>
                <a:spcPts val="1600"/>
              </a:lnSpc>
              <a:buNone/>
            </a:pPr>
            <a:r>
              <a:rPr lang="en-US" sz="1350" dirty="0">
                <a:solidFill>
                  <a:srgbClr val="263238"/>
                </a:solidFill>
                <a:latin typeface="Noto Sans JP" pitchFamily="34" charset="0"/>
                <a:ea typeface="Noto Sans JP" pitchFamily="34" charset="-122"/>
                <a:cs typeface="Noto Sans JP" pitchFamily="34" charset="-120"/>
              </a:rPr>
              <a:t>自分が直接見聞きしたこと</a:t>
            </a:r>
            <a:endParaRPr lang="en-US" sz="1350" dirty="0"/>
          </a:p>
        </p:txBody>
      </p:sp>
      <p:sp>
        <p:nvSpPr>
          <p:cNvPr id="12" name="Shape 9"/>
          <p:cNvSpPr/>
          <p:nvPr/>
        </p:nvSpPr>
        <p:spPr>
          <a:xfrm>
            <a:off x="6309360" y="3182112"/>
            <a:ext cx="0" cy="566928"/>
          </a:xfrm>
          <a:prstGeom prst="line">
            <a:avLst/>
          </a:prstGeom>
          <a:noFill/>
          <a:ln w="12700">
            <a:solidFill>
              <a:srgbClr val="D7DEE5"/>
            </a:solidFill>
            <a:prstDash val="solid"/>
          </a:ln>
        </p:spPr>
      </p:sp>
      <p:sp>
        <p:nvSpPr>
          <p:cNvPr id="13" name="Text 10"/>
          <p:cNvSpPr/>
          <p:nvPr/>
        </p:nvSpPr>
        <p:spPr>
          <a:xfrm>
            <a:off x="6537960" y="3017520"/>
            <a:ext cx="4846320" cy="896112"/>
          </a:xfrm>
          <a:prstGeom prst="rect">
            <a:avLst/>
          </a:prstGeom>
          <a:noFill/>
          <a:ln/>
        </p:spPr>
        <p:txBody>
          <a:bodyPr wrap="square" lIns="0" tIns="0" rIns="0" bIns="0" rtlCol="0" anchor="ctr"/>
          <a:lstStyle/>
          <a:p>
            <a:pPr indent="0" marL="0">
              <a:lnSpc>
                <a:spcPts val="1600"/>
              </a:lnSpc>
              <a:buNone/>
            </a:pPr>
            <a:r>
              <a:rPr lang="en-US" sz="1300" i="1" dirty="0">
                <a:solidFill>
                  <a:srgbClr val="5B6B78"/>
                </a:solidFill>
                <a:latin typeface="Noto Sans JP" pitchFamily="34" charset="0"/>
                <a:ea typeface="Noto Sans JP" pitchFamily="34" charset="-122"/>
                <a:cs typeface="Noto Sans JP" pitchFamily="34" charset="-120"/>
              </a:rPr>
              <a:t>例：14:30、Aさんが資料の数字を書き換えていた</a:t>
            </a:r>
            <a:endParaRPr lang="en-US" sz="1300" dirty="0"/>
          </a:p>
        </p:txBody>
      </p:sp>
      <p:sp>
        <p:nvSpPr>
          <p:cNvPr id="14" name="Shape 11"/>
          <p:cNvSpPr/>
          <p:nvPr/>
        </p:nvSpPr>
        <p:spPr>
          <a:xfrm>
            <a:off x="594360" y="4059936"/>
            <a:ext cx="11000232" cy="896112"/>
          </a:xfrm>
          <a:prstGeom prst="roundRect">
            <a:avLst>
              <a:gd name="adj" fmla="val 714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5" name="Shape 12"/>
          <p:cNvSpPr/>
          <p:nvPr/>
        </p:nvSpPr>
        <p:spPr>
          <a:xfrm>
            <a:off x="841248" y="4279392"/>
            <a:ext cx="457200" cy="457200"/>
          </a:xfrm>
          <a:prstGeom prst="ellipse">
            <a:avLst/>
          </a:prstGeom>
          <a:solidFill>
            <a:srgbClr val="B58A3A"/>
          </a:solidFill>
          <a:ln/>
        </p:spPr>
      </p:sp>
      <p:sp>
        <p:nvSpPr>
          <p:cNvPr id="16" name="Text 13"/>
          <p:cNvSpPr/>
          <p:nvPr/>
        </p:nvSpPr>
        <p:spPr>
          <a:xfrm>
            <a:off x="841248" y="4279392"/>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Noto Sans JP" pitchFamily="34" charset="0"/>
                <a:ea typeface="Noto Sans JP" pitchFamily="34" charset="-122"/>
                <a:cs typeface="Noto Sans JP" pitchFamily="34" charset="-120"/>
              </a:rPr>
              <a:t>推</a:t>
            </a:r>
            <a:endParaRPr lang="en-US" sz="1600" dirty="0"/>
          </a:p>
        </p:txBody>
      </p:sp>
      <p:sp>
        <p:nvSpPr>
          <p:cNvPr id="17" name="Text 14"/>
          <p:cNvSpPr/>
          <p:nvPr/>
        </p:nvSpPr>
        <p:spPr>
          <a:xfrm>
            <a:off x="1463040" y="4059936"/>
            <a:ext cx="1828800" cy="896112"/>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推測・評価</a:t>
            </a:r>
            <a:endParaRPr lang="en-US" sz="1700" dirty="0"/>
          </a:p>
        </p:txBody>
      </p:sp>
      <p:sp>
        <p:nvSpPr>
          <p:cNvPr id="18" name="Text 15"/>
          <p:cNvSpPr/>
          <p:nvPr/>
        </p:nvSpPr>
        <p:spPr>
          <a:xfrm>
            <a:off x="3246120" y="4059936"/>
            <a:ext cx="2926080" cy="896112"/>
          </a:xfrm>
          <a:prstGeom prst="rect">
            <a:avLst/>
          </a:prstGeom>
          <a:noFill/>
          <a:ln/>
        </p:spPr>
        <p:txBody>
          <a:bodyPr wrap="square" lIns="0" tIns="0" rIns="0" bIns="0" rtlCol="0" anchor="ctr"/>
          <a:lstStyle/>
          <a:p>
            <a:pPr indent="0" marL="0">
              <a:lnSpc>
                <a:spcPts val="1600"/>
              </a:lnSpc>
              <a:buNone/>
            </a:pPr>
            <a:r>
              <a:rPr lang="en-US" sz="1350" dirty="0">
                <a:solidFill>
                  <a:srgbClr val="263238"/>
                </a:solidFill>
                <a:latin typeface="Noto Sans JP" pitchFamily="34" charset="0"/>
                <a:ea typeface="Noto Sans JP" pitchFamily="34" charset="-122"/>
                <a:cs typeface="Noto Sans JP" pitchFamily="34" charset="-120"/>
              </a:rPr>
              <a:t>自分の解釈・判断</a:t>
            </a:r>
            <a:endParaRPr lang="en-US" sz="1350" dirty="0"/>
          </a:p>
        </p:txBody>
      </p:sp>
      <p:sp>
        <p:nvSpPr>
          <p:cNvPr id="19" name="Shape 16"/>
          <p:cNvSpPr/>
          <p:nvPr/>
        </p:nvSpPr>
        <p:spPr>
          <a:xfrm>
            <a:off x="6309360" y="4224528"/>
            <a:ext cx="0" cy="566928"/>
          </a:xfrm>
          <a:prstGeom prst="line">
            <a:avLst/>
          </a:prstGeom>
          <a:noFill/>
          <a:ln w="12700">
            <a:solidFill>
              <a:srgbClr val="D7DEE5"/>
            </a:solidFill>
            <a:prstDash val="solid"/>
          </a:ln>
        </p:spPr>
      </p:sp>
      <p:sp>
        <p:nvSpPr>
          <p:cNvPr id="20" name="Text 17"/>
          <p:cNvSpPr/>
          <p:nvPr/>
        </p:nvSpPr>
        <p:spPr>
          <a:xfrm>
            <a:off x="6537960" y="4059936"/>
            <a:ext cx="4846320" cy="896112"/>
          </a:xfrm>
          <a:prstGeom prst="rect">
            <a:avLst/>
          </a:prstGeom>
          <a:noFill/>
          <a:ln/>
        </p:spPr>
        <p:txBody>
          <a:bodyPr wrap="square" lIns="0" tIns="0" rIns="0" bIns="0" rtlCol="0" anchor="ctr"/>
          <a:lstStyle/>
          <a:p>
            <a:pPr indent="0" marL="0">
              <a:lnSpc>
                <a:spcPts val="1600"/>
              </a:lnSpc>
              <a:buNone/>
            </a:pPr>
            <a:r>
              <a:rPr lang="en-US" sz="1300" i="1" dirty="0">
                <a:solidFill>
                  <a:srgbClr val="5B6B78"/>
                </a:solidFill>
                <a:latin typeface="Noto Sans JP" pitchFamily="34" charset="0"/>
                <a:ea typeface="Noto Sans JP" pitchFamily="34" charset="-122"/>
                <a:cs typeface="Noto Sans JP" pitchFamily="34" charset="-120"/>
              </a:rPr>
              <a:t>例：たぶん不正だと思う／よくないことだと感じた</a:t>
            </a:r>
            <a:endParaRPr lang="en-US" sz="1300" dirty="0"/>
          </a:p>
        </p:txBody>
      </p:sp>
      <p:sp>
        <p:nvSpPr>
          <p:cNvPr id="21" name="Shape 18"/>
          <p:cNvSpPr/>
          <p:nvPr/>
        </p:nvSpPr>
        <p:spPr>
          <a:xfrm>
            <a:off x="594360" y="5102352"/>
            <a:ext cx="11000232" cy="896112"/>
          </a:xfrm>
          <a:prstGeom prst="roundRect">
            <a:avLst>
              <a:gd name="adj" fmla="val 714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2" name="Shape 19"/>
          <p:cNvSpPr/>
          <p:nvPr/>
        </p:nvSpPr>
        <p:spPr>
          <a:xfrm>
            <a:off x="841248" y="5321808"/>
            <a:ext cx="457200" cy="457200"/>
          </a:xfrm>
          <a:prstGeom prst="ellipse">
            <a:avLst/>
          </a:prstGeom>
          <a:solidFill>
            <a:srgbClr val="243B53"/>
          </a:solidFill>
          <a:ln/>
        </p:spPr>
      </p:sp>
      <p:sp>
        <p:nvSpPr>
          <p:cNvPr id="23" name="Text 20"/>
          <p:cNvSpPr/>
          <p:nvPr/>
        </p:nvSpPr>
        <p:spPr>
          <a:xfrm>
            <a:off x="841248" y="5321808"/>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Noto Sans JP" pitchFamily="34" charset="0"/>
                <a:ea typeface="Noto Sans JP" pitchFamily="34" charset="-122"/>
                <a:cs typeface="Noto Sans JP" pitchFamily="34" charset="-120"/>
              </a:rPr>
              <a:t>伝</a:t>
            </a:r>
            <a:endParaRPr lang="en-US" sz="1600" dirty="0"/>
          </a:p>
        </p:txBody>
      </p:sp>
      <p:sp>
        <p:nvSpPr>
          <p:cNvPr id="24" name="Text 21"/>
          <p:cNvSpPr/>
          <p:nvPr/>
        </p:nvSpPr>
        <p:spPr>
          <a:xfrm>
            <a:off x="1463040" y="5102352"/>
            <a:ext cx="1828800" cy="896112"/>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伝聞</a:t>
            </a:r>
            <a:endParaRPr lang="en-US" sz="1700" dirty="0"/>
          </a:p>
        </p:txBody>
      </p:sp>
      <p:sp>
        <p:nvSpPr>
          <p:cNvPr id="25" name="Text 22"/>
          <p:cNvSpPr/>
          <p:nvPr/>
        </p:nvSpPr>
        <p:spPr>
          <a:xfrm>
            <a:off x="3246120" y="5102352"/>
            <a:ext cx="2926080" cy="896112"/>
          </a:xfrm>
          <a:prstGeom prst="rect">
            <a:avLst/>
          </a:prstGeom>
          <a:noFill/>
          <a:ln/>
        </p:spPr>
        <p:txBody>
          <a:bodyPr wrap="square" lIns="0" tIns="0" rIns="0" bIns="0" rtlCol="0" anchor="ctr"/>
          <a:lstStyle/>
          <a:p>
            <a:pPr indent="0" marL="0">
              <a:lnSpc>
                <a:spcPts val="1600"/>
              </a:lnSpc>
              <a:buNone/>
            </a:pPr>
            <a:r>
              <a:rPr lang="en-US" sz="1350" dirty="0">
                <a:solidFill>
                  <a:srgbClr val="263238"/>
                </a:solidFill>
                <a:latin typeface="Noto Sans JP" pitchFamily="34" charset="0"/>
                <a:ea typeface="Noto Sans JP" pitchFamily="34" charset="-122"/>
                <a:cs typeface="Noto Sans JP" pitchFamily="34" charset="-120"/>
              </a:rPr>
              <a:t>他人から聞いた話</a:t>
            </a:r>
            <a:endParaRPr lang="en-US" sz="1350" dirty="0"/>
          </a:p>
        </p:txBody>
      </p:sp>
      <p:sp>
        <p:nvSpPr>
          <p:cNvPr id="26" name="Shape 23"/>
          <p:cNvSpPr/>
          <p:nvPr/>
        </p:nvSpPr>
        <p:spPr>
          <a:xfrm>
            <a:off x="6309360" y="5266944"/>
            <a:ext cx="0" cy="566928"/>
          </a:xfrm>
          <a:prstGeom prst="line">
            <a:avLst/>
          </a:prstGeom>
          <a:noFill/>
          <a:ln w="12700">
            <a:solidFill>
              <a:srgbClr val="D7DEE5"/>
            </a:solidFill>
            <a:prstDash val="solid"/>
          </a:ln>
        </p:spPr>
      </p:sp>
      <p:sp>
        <p:nvSpPr>
          <p:cNvPr id="27" name="Text 24"/>
          <p:cNvSpPr/>
          <p:nvPr/>
        </p:nvSpPr>
        <p:spPr>
          <a:xfrm>
            <a:off x="6537960" y="5102352"/>
            <a:ext cx="4846320" cy="896112"/>
          </a:xfrm>
          <a:prstGeom prst="rect">
            <a:avLst/>
          </a:prstGeom>
          <a:noFill/>
          <a:ln/>
        </p:spPr>
        <p:txBody>
          <a:bodyPr wrap="square" lIns="0" tIns="0" rIns="0" bIns="0" rtlCol="0" anchor="ctr"/>
          <a:lstStyle/>
          <a:p>
            <a:pPr indent="0" marL="0">
              <a:lnSpc>
                <a:spcPts val="1600"/>
              </a:lnSpc>
              <a:buNone/>
            </a:pPr>
            <a:r>
              <a:rPr lang="en-US" sz="1300" i="1" dirty="0">
                <a:solidFill>
                  <a:srgbClr val="5B6B78"/>
                </a:solidFill>
                <a:latin typeface="Noto Sans JP" pitchFamily="34" charset="0"/>
                <a:ea typeface="Noto Sans JP" pitchFamily="34" charset="-122"/>
                <a:cs typeface="Noto Sans JP" pitchFamily="34" charset="-120"/>
              </a:rPr>
              <a:t>例：Bさんが「指示された」と言っていた</a:t>
            </a:r>
            <a:endParaRPr lang="en-US" sz="1300" dirty="0"/>
          </a:p>
        </p:txBody>
      </p:sp>
      <p:sp>
        <p:nvSpPr>
          <p:cNvPr id="29" name="Text 25"/>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ステップ 4 / 5</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ステップ4　適切な報告先を選ぶ</a:t>
            </a:r>
            <a:endParaRPr lang="en-US" sz="3000" dirty="0"/>
          </a:p>
        </p:txBody>
      </p:sp>
      <p:sp>
        <p:nvSpPr>
          <p:cNvPr id="4" name="Shape 2"/>
          <p:cNvSpPr/>
          <p:nvPr/>
        </p:nvSpPr>
        <p:spPr>
          <a:xfrm>
            <a:off x="594360" y="1783080"/>
            <a:ext cx="896112" cy="896112"/>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36310" y="2025030"/>
            <a:ext cx="412212" cy="412212"/>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まずは上司・主管部門への通常報告が基本。内容に応じて専門窓口や内部通報窓口を選び、言いにくいときは内部通報窓口も使えます。</a:t>
            </a:r>
            <a:endParaRPr lang="en-US" sz="1650" dirty="0"/>
          </a:p>
        </p:txBody>
      </p:sp>
      <p:sp>
        <p:nvSpPr>
          <p:cNvPr id="7" name="Shape 4"/>
          <p:cNvSpPr/>
          <p:nvPr/>
        </p:nvSpPr>
        <p:spPr>
          <a:xfrm>
            <a:off x="594360" y="2971800"/>
            <a:ext cx="534924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すること</a:t>
            </a:r>
            <a:endParaRPr lang="en-US" sz="1600" dirty="0"/>
          </a:p>
        </p:txBody>
      </p:sp>
      <p:sp>
        <p:nvSpPr>
          <p:cNvPr id="11" name="Text 7"/>
          <p:cNvSpPr/>
          <p:nvPr/>
        </p:nvSpPr>
        <p:spPr>
          <a:xfrm>
            <a:off x="914400" y="3840480"/>
            <a:ext cx="484632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まずは上司・主管部門に相談（通常報告）</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内容に応じて専門窓口（情報・個人情報・安全等）</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上司本人が関係するなら、別の窓口・上位者へ</a:t>
            </a:r>
            <a:endParaRPr lang="en-US" sz="1400" dirty="0"/>
          </a:p>
        </p:txBody>
      </p:sp>
      <p:sp>
        <p:nvSpPr>
          <p:cNvPr id="12" name="Shape 8"/>
          <p:cNvSpPr/>
          <p:nvPr/>
        </p:nvSpPr>
        <p:spPr>
          <a:xfrm>
            <a:off x="6199632" y="2971800"/>
            <a:ext cx="539496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B42318"/>
          </a:solidFill>
          <a:ln/>
        </p:spPr>
      </p:sp>
      <p:sp>
        <p:nvSpPr>
          <p:cNvPr id="14" name="Text 10"/>
          <p:cNvSpPr/>
          <p:nvPr/>
        </p:nvSpPr>
        <p:spPr>
          <a:xfrm>
            <a:off x="6473952" y="3218688"/>
            <a:ext cx="457200" cy="457200"/>
          </a:xfrm>
          <a:prstGeom prst="rect">
            <a:avLst/>
          </a:prstGeom>
          <a:noFill/>
          <a:ln/>
        </p:spPr>
        <p:txBody>
          <a:bodyPr wrap="square" lIns="0" tIns="0" rIns="0" bIns="0" rtlCol="0" anchor="ctr"/>
          <a:lstStyle/>
          <a:p>
            <a:pPr algn="ctr" indent="0" marL="0">
              <a:buNone/>
            </a:pPr>
            <a:r>
              <a:rPr lang="en-US" sz="2200" b="1" dirty="0">
                <a:solidFill>
                  <a:srgbClr val="FFFFFF"/>
                </a:solidFill>
                <a:latin typeface="Noto Sans JP" pitchFamily="34" charset="0"/>
                <a:ea typeface="Noto Sans JP" pitchFamily="34" charset="-122"/>
                <a:cs typeface="Noto Sans JP" pitchFamily="34" charset="-120"/>
              </a:rPr>
              <a:t>×</a:t>
            </a:r>
            <a:endParaRPr lang="en-US" sz="2200" dirty="0"/>
          </a:p>
        </p:txBody>
      </p:sp>
      <p:sp>
        <p:nvSpPr>
          <p:cNvPr id="15" name="Text 11"/>
          <p:cNvSpPr/>
          <p:nvPr/>
        </p:nvSpPr>
        <p:spPr>
          <a:xfrm>
            <a:off x="7068312" y="3218688"/>
            <a:ext cx="411480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しないこと</a:t>
            </a:r>
            <a:endParaRPr lang="en-US" sz="1600" dirty="0"/>
          </a:p>
        </p:txBody>
      </p:sp>
      <p:sp>
        <p:nvSpPr>
          <p:cNvPr id="16" name="Text 12"/>
          <p:cNvSpPr/>
          <p:nvPr/>
        </p:nvSpPr>
        <p:spPr>
          <a:xfrm>
            <a:off x="6519672" y="3840480"/>
            <a:ext cx="489204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「自分の上司だけ」で抱え込み、止める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誰にも言わず、自分の判断で外部に公表する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報告先を選べないからと、何もしない</a:t>
            </a:r>
            <a:endParaRPr lang="en-US" sz="1400" dirty="0"/>
          </a:p>
        </p:txBody>
      </p:sp>
      <p:sp>
        <p:nvSpPr>
          <p:cNvPr id="18"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ステップ 5 / 5</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ステップ5　記録・証拠を適切に保存する</a:t>
            </a:r>
            <a:endParaRPr lang="en-US" sz="3000" dirty="0"/>
          </a:p>
        </p:txBody>
      </p:sp>
      <p:sp>
        <p:nvSpPr>
          <p:cNvPr id="4" name="Shape 2"/>
          <p:cNvSpPr/>
          <p:nvPr/>
        </p:nvSpPr>
        <p:spPr>
          <a:xfrm>
            <a:off x="594360" y="1783080"/>
            <a:ext cx="896112" cy="896112"/>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36310" y="2025030"/>
            <a:ext cx="412212" cy="412212"/>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関係しそうなメール・データ・書類は「そのまま」残します。きれいにしようとして削除・整理してはいけません。保存方法は担当部門の指示に従います。</a:t>
            </a:r>
            <a:endParaRPr lang="en-US" sz="1650" dirty="0"/>
          </a:p>
        </p:txBody>
      </p:sp>
      <p:sp>
        <p:nvSpPr>
          <p:cNvPr id="7" name="Shape 4"/>
          <p:cNvSpPr/>
          <p:nvPr/>
        </p:nvSpPr>
        <p:spPr>
          <a:xfrm>
            <a:off x="594360" y="2971800"/>
            <a:ext cx="534924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すること</a:t>
            </a:r>
            <a:endParaRPr lang="en-US" sz="1600" dirty="0"/>
          </a:p>
        </p:txBody>
      </p:sp>
      <p:sp>
        <p:nvSpPr>
          <p:cNvPr id="11" name="Text 7"/>
          <p:cNvSpPr/>
          <p:nvPr/>
        </p:nvSpPr>
        <p:spPr>
          <a:xfrm>
            <a:off x="914400" y="3840480"/>
            <a:ext cx="484632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関係メール・データ・書類はそのまま保全</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保存方法は担当部門の指示に従う</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原本（元データ）の場所を控えておく</a:t>
            </a:r>
            <a:endParaRPr lang="en-US" sz="1400" dirty="0"/>
          </a:p>
        </p:txBody>
      </p:sp>
      <p:sp>
        <p:nvSpPr>
          <p:cNvPr id="12" name="Shape 8"/>
          <p:cNvSpPr/>
          <p:nvPr/>
        </p:nvSpPr>
        <p:spPr>
          <a:xfrm>
            <a:off x="6199632" y="2971800"/>
            <a:ext cx="5394960" cy="2743200"/>
          </a:xfrm>
          <a:prstGeom prst="roundRect">
            <a:avLst>
              <a:gd name="adj" fmla="val 233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B42318"/>
          </a:solidFill>
          <a:ln/>
        </p:spPr>
      </p:sp>
      <p:sp>
        <p:nvSpPr>
          <p:cNvPr id="14" name="Text 10"/>
          <p:cNvSpPr/>
          <p:nvPr/>
        </p:nvSpPr>
        <p:spPr>
          <a:xfrm>
            <a:off x="6473952" y="3218688"/>
            <a:ext cx="457200" cy="457200"/>
          </a:xfrm>
          <a:prstGeom prst="rect">
            <a:avLst/>
          </a:prstGeom>
          <a:noFill/>
          <a:ln/>
        </p:spPr>
        <p:txBody>
          <a:bodyPr wrap="square" lIns="0" tIns="0" rIns="0" bIns="0" rtlCol="0" anchor="ctr"/>
          <a:lstStyle/>
          <a:p>
            <a:pPr algn="ctr" indent="0" marL="0">
              <a:buNone/>
            </a:pPr>
            <a:r>
              <a:rPr lang="en-US" sz="2200" b="1" dirty="0">
                <a:solidFill>
                  <a:srgbClr val="FFFFFF"/>
                </a:solidFill>
                <a:latin typeface="Noto Sans JP" pitchFamily="34" charset="0"/>
                <a:ea typeface="Noto Sans JP" pitchFamily="34" charset="-122"/>
                <a:cs typeface="Noto Sans JP" pitchFamily="34" charset="-120"/>
              </a:rPr>
              <a:t>×</a:t>
            </a:r>
            <a:endParaRPr lang="en-US" sz="2200" dirty="0"/>
          </a:p>
        </p:txBody>
      </p:sp>
      <p:sp>
        <p:nvSpPr>
          <p:cNvPr id="15" name="Text 11"/>
          <p:cNvSpPr/>
          <p:nvPr/>
        </p:nvSpPr>
        <p:spPr>
          <a:xfrm>
            <a:off x="7068312" y="3218688"/>
            <a:ext cx="411480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しないこと</a:t>
            </a:r>
            <a:endParaRPr lang="en-US" sz="1600" dirty="0"/>
          </a:p>
        </p:txBody>
      </p:sp>
      <p:sp>
        <p:nvSpPr>
          <p:cNvPr id="16" name="Text 12"/>
          <p:cNvSpPr/>
          <p:nvPr/>
        </p:nvSpPr>
        <p:spPr>
          <a:xfrm>
            <a:off x="6519672" y="3840480"/>
            <a:ext cx="4892040" cy="173736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証拠を残すつもりで私用メール・個人クラウドへ送る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ファイル・ログ・書類を削除・改変・整理する</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権限のないシステムから無断で取得する</a:t>
            </a:r>
            <a:endParaRPr lang="en-US" sz="1400" dirty="0"/>
          </a:p>
        </p:txBody>
      </p:sp>
      <p:sp>
        <p:nvSpPr>
          <p:cNvPr id="18" name="Text 1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全体の注意</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やってはいけない行動</a:t>
            </a:r>
            <a:endParaRPr lang="en-US" sz="3000" dirty="0"/>
          </a:p>
        </p:txBody>
      </p:sp>
      <p:sp>
        <p:nvSpPr>
          <p:cNvPr id="4" name="Shape 2"/>
          <p:cNvSpPr/>
          <p:nvPr/>
        </p:nvSpPr>
        <p:spPr>
          <a:xfrm>
            <a:off x="594360" y="1755648"/>
            <a:ext cx="713232" cy="713232"/>
          </a:xfrm>
          <a:prstGeom prst="ellipse">
            <a:avLst/>
          </a:prstGeom>
          <a:solidFill>
            <a:srgbClr val="B42318"/>
          </a:solidFill>
          <a:ln/>
        </p:spPr>
      </p:sp>
      <p:pic>
        <p:nvPicPr>
          <p:cNvPr id="5" name="Image 0" descr="preencoded.png">    </p:cNvPr>
          <p:cNvPicPr>
            <a:picLocks noChangeAspect="1"/>
          </p:cNvPicPr>
          <p:nvPr/>
        </p:nvPicPr>
        <p:blipFill>
          <a:blip r:embed="rId1"/>
          <a:stretch>
            <a:fillRect/>
          </a:stretch>
        </p:blipFill>
        <p:spPr>
          <a:xfrm>
            <a:off x="786933" y="1948221"/>
            <a:ext cx="328087" cy="328087"/>
          </a:xfrm>
          <a:prstGeom prst="rect">
            <a:avLst/>
          </a:prstGeom>
        </p:spPr>
      </p:pic>
      <p:sp>
        <p:nvSpPr>
          <p:cNvPr id="6" name="Text 3"/>
          <p:cNvSpPr/>
          <p:nvPr/>
        </p:nvSpPr>
        <p:spPr>
          <a:xfrm>
            <a:off x="1554480" y="1737360"/>
            <a:ext cx="9829800" cy="777240"/>
          </a:xfrm>
          <a:prstGeom prst="rect">
            <a:avLst/>
          </a:prstGeom>
          <a:noFill/>
          <a:ln/>
        </p:spPr>
        <p:txBody>
          <a:bodyPr wrap="square" lIns="0" tIns="0" rIns="0" bIns="0" rtlCol="0" anchor="ctr"/>
          <a:lstStyle/>
          <a:p>
            <a:pPr indent="0" marL="0">
              <a:lnSpc>
                <a:spcPts val="2100"/>
              </a:lnSpc>
              <a:buNone/>
            </a:pPr>
            <a:r>
              <a:rPr lang="en-US" sz="1550" dirty="0">
                <a:solidFill>
                  <a:srgbClr val="263238"/>
                </a:solidFill>
                <a:latin typeface="Noto Sans JP" pitchFamily="34" charset="0"/>
                <a:ea typeface="Noto Sans JP" pitchFamily="34" charset="-122"/>
                <a:cs typeface="Noto Sans JP" pitchFamily="34" charset="-120"/>
              </a:rPr>
              <a:t>どれも「よかれと思って」起こりがちです。次の行動は、かえって事態を悪化させたり、あなた自身を不利にしたりします。</a:t>
            </a:r>
            <a:endParaRPr lang="en-US" sz="1550" dirty="0"/>
          </a:p>
        </p:txBody>
      </p:sp>
      <p:sp>
        <p:nvSpPr>
          <p:cNvPr id="7" name="Shape 4"/>
          <p:cNvSpPr/>
          <p:nvPr/>
        </p:nvSpPr>
        <p:spPr>
          <a:xfrm>
            <a:off x="594360" y="2697480"/>
            <a:ext cx="5349240" cy="512064"/>
          </a:xfrm>
          <a:prstGeom prst="roundRect">
            <a:avLst>
              <a:gd name="adj" fmla="val 12500"/>
            </a:avLst>
          </a:prstGeom>
          <a:solidFill>
            <a:srgbClr val="FFFFFF"/>
          </a:solidFill>
          <a:ln w="12700">
            <a:solidFill>
              <a:srgbClr val="D7DEE5"/>
            </a:solidFill>
            <a:prstDash val="solid"/>
          </a:ln>
        </p:spPr>
      </p:sp>
      <p:pic>
        <p:nvPicPr>
          <p:cNvPr id="8" name="Image 1" descr="preencoded.png">    </p:cNvPr>
          <p:cNvPicPr>
            <a:picLocks noChangeAspect="1"/>
          </p:cNvPicPr>
          <p:nvPr/>
        </p:nvPicPr>
        <p:blipFill>
          <a:blip r:embed="rId2"/>
          <a:stretch>
            <a:fillRect/>
          </a:stretch>
        </p:blipFill>
        <p:spPr>
          <a:xfrm>
            <a:off x="740664" y="2834640"/>
            <a:ext cx="237744" cy="237744"/>
          </a:xfrm>
          <a:prstGeom prst="rect">
            <a:avLst/>
          </a:prstGeom>
        </p:spPr>
      </p:pic>
      <p:sp>
        <p:nvSpPr>
          <p:cNvPr id="9" name="Text 5"/>
          <p:cNvSpPr/>
          <p:nvPr/>
        </p:nvSpPr>
        <p:spPr>
          <a:xfrm>
            <a:off x="1106424" y="2697480"/>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確証が得られるまで報告を待つ</a:t>
            </a:r>
            <a:endParaRPr lang="en-US" sz="1350" dirty="0"/>
          </a:p>
        </p:txBody>
      </p:sp>
      <p:sp>
        <p:nvSpPr>
          <p:cNvPr id="10" name="Shape 6"/>
          <p:cNvSpPr/>
          <p:nvPr/>
        </p:nvSpPr>
        <p:spPr>
          <a:xfrm>
            <a:off x="594360" y="3282696"/>
            <a:ext cx="5349240" cy="512064"/>
          </a:xfrm>
          <a:prstGeom prst="roundRect">
            <a:avLst>
              <a:gd name="adj" fmla="val 12500"/>
            </a:avLst>
          </a:prstGeom>
          <a:solidFill>
            <a:srgbClr val="FFFFFF"/>
          </a:solidFill>
          <a:ln w="12700">
            <a:solidFill>
              <a:srgbClr val="D7DEE5"/>
            </a:solidFill>
            <a:prstDash val="solid"/>
          </a:ln>
        </p:spPr>
      </p:sp>
      <p:pic>
        <p:nvPicPr>
          <p:cNvPr id="11" name="Image 2" descr="preencoded.png">    </p:cNvPr>
          <p:cNvPicPr>
            <a:picLocks noChangeAspect="1"/>
          </p:cNvPicPr>
          <p:nvPr/>
        </p:nvPicPr>
        <p:blipFill>
          <a:blip r:embed="rId3"/>
          <a:stretch>
            <a:fillRect/>
          </a:stretch>
        </p:blipFill>
        <p:spPr>
          <a:xfrm>
            <a:off x="740664" y="3419856"/>
            <a:ext cx="237744" cy="237744"/>
          </a:xfrm>
          <a:prstGeom prst="rect">
            <a:avLst/>
          </a:prstGeom>
        </p:spPr>
      </p:pic>
      <p:sp>
        <p:nvSpPr>
          <p:cNvPr id="12" name="Text 7"/>
          <p:cNvSpPr/>
          <p:nvPr/>
        </p:nvSpPr>
        <p:spPr>
          <a:xfrm>
            <a:off x="1106424" y="3282696"/>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メール・ログ・書類を削除／改変する</a:t>
            </a:r>
            <a:endParaRPr lang="en-US" sz="1350" dirty="0"/>
          </a:p>
        </p:txBody>
      </p:sp>
      <p:sp>
        <p:nvSpPr>
          <p:cNvPr id="13" name="Shape 8"/>
          <p:cNvSpPr/>
          <p:nvPr/>
        </p:nvSpPr>
        <p:spPr>
          <a:xfrm>
            <a:off x="594360" y="3867912"/>
            <a:ext cx="5349240" cy="512064"/>
          </a:xfrm>
          <a:prstGeom prst="roundRect">
            <a:avLst>
              <a:gd name="adj" fmla="val 12500"/>
            </a:avLst>
          </a:prstGeom>
          <a:solidFill>
            <a:srgbClr val="FFFFFF"/>
          </a:solidFill>
          <a:ln w="12700">
            <a:solidFill>
              <a:srgbClr val="D7DEE5"/>
            </a:solidFill>
            <a:prstDash val="solid"/>
          </a:ln>
        </p:spPr>
      </p:sp>
      <p:pic>
        <p:nvPicPr>
          <p:cNvPr id="14" name="Image 3" descr="preencoded.png">    </p:cNvPr>
          <p:cNvPicPr>
            <a:picLocks noChangeAspect="1"/>
          </p:cNvPicPr>
          <p:nvPr/>
        </p:nvPicPr>
        <p:blipFill>
          <a:blip r:embed="rId4"/>
          <a:stretch>
            <a:fillRect/>
          </a:stretch>
        </p:blipFill>
        <p:spPr>
          <a:xfrm>
            <a:off x="740664" y="4005072"/>
            <a:ext cx="237744" cy="237744"/>
          </a:xfrm>
          <a:prstGeom prst="rect">
            <a:avLst/>
          </a:prstGeom>
        </p:spPr>
      </p:pic>
      <p:sp>
        <p:nvSpPr>
          <p:cNvPr id="15" name="Text 9"/>
          <p:cNvSpPr/>
          <p:nvPr/>
        </p:nvSpPr>
        <p:spPr>
          <a:xfrm>
            <a:off x="1106424" y="3867912"/>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証拠目的で私用メール・個人クラウドへ送る</a:t>
            </a:r>
            <a:endParaRPr lang="en-US" sz="1350" dirty="0"/>
          </a:p>
        </p:txBody>
      </p:sp>
      <p:sp>
        <p:nvSpPr>
          <p:cNvPr id="16" name="Shape 10"/>
          <p:cNvSpPr/>
          <p:nvPr/>
        </p:nvSpPr>
        <p:spPr>
          <a:xfrm>
            <a:off x="594360" y="4453128"/>
            <a:ext cx="5349240" cy="512064"/>
          </a:xfrm>
          <a:prstGeom prst="roundRect">
            <a:avLst>
              <a:gd name="adj" fmla="val 12500"/>
            </a:avLst>
          </a:prstGeom>
          <a:solidFill>
            <a:srgbClr val="FFFFFF"/>
          </a:solidFill>
          <a:ln w="12700">
            <a:solidFill>
              <a:srgbClr val="D7DEE5"/>
            </a:solidFill>
            <a:prstDash val="solid"/>
          </a:ln>
        </p:spPr>
      </p:sp>
      <p:pic>
        <p:nvPicPr>
          <p:cNvPr id="17" name="Image 4" descr="preencoded.png">    </p:cNvPr>
          <p:cNvPicPr>
            <a:picLocks noChangeAspect="1"/>
          </p:cNvPicPr>
          <p:nvPr/>
        </p:nvPicPr>
        <p:blipFill>
          <a:blip r:embed="rId5"/>
          <a:stretch>
            <a:fillRect/>
          </a:stretch>
        </p:blipFill>
        <p:spPr>
          <a:xfrm>
            <a:off x="740664" y="4590288"/>
            <a:ext cx="237744" cy="237744"/>
          </a:xfrm>
          <a:prstGeom prst="rect">
            <a:avLst/>
          </a:prstGeom>
        </p:spPr>
      </p:pic>
      <p:sp>
        <p:nvSpPr>
          <p:cNvPr id="18" name="Text 11"/>
          <p:cNvSpPr/>
          <p:nvPr/>
        </p:nvSpPr>
        <p:spPr>
          <a:xfrm>
            <a:off x="1106424" y="4453128"/>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権限のないシステム・他人のファイルに触る</a:t>
            </a:r>
            <a:endParaRPr lang="en-US" sz="1350" dirty="0"/>
          </a:p>
        </p:txBody>
      </p:sp>
      <p:sp>
        <p:nvSpPr>
          <p:cNvPr id="19" name="Shape 12"/>
          <p:cNvSpPr/>
          <p:nvPr/>
        </p:nvSpPr>
        <p:spPr>
          <a:xfrm>
            <a:off x="594360" y="5038344"/>
            <a:ext cx="5349240" cy="512064"/>
          </a:xfrm>
          <a:prstGeom prst="roundRect">
            <a:avLst>
              <a:gd name="adj" fmla="val 12500"/>
            </a:avLst>
          </a:prstGeom>
          <a:solidFill>
            <a:srgbClr val="FFFFFF"/>
          </a:solidFill>
          <a:ln w="12700">
            <a:solidFill>
              <a:srgbClr val="D7DEE5"/>
            </a:solidFill>
            <a:prstDash val="solid"/>
          </a:ln>
        </p:spPr>
      </p:sp>
      <p:pic>
        <p:nvPicPr>
          <p:cNvPr id="20" name="Image 5" descr="preencoded.png">    </p:cNvPr>
          <p:cNvPicPr>
            <a:picLocks noChangeAspect="1"/>
          </p:cNvPicPr>
          <p:nvPr/>
        </p:nvPicPr>
        <p:blipFill>
          <a:blip r:embed="rId6"/>
          <a:stretch>
            <a:fillRect/>
          </a:stretch>
        </p:blipFill>
        <p:spPr>
          <a:xfrm>
            <a:off x="740664" y="5175504"/>
            <a:ext cx="237744" cy="237744"/>
          </a:xfrm>
          <a:prstGeom prst="rect">
            <a:avLst/>
          </a:prstGeom>
        </p:spPr>
      </p:pic>
      <p:sp>
        <p:nvSpPr>
          <p:cNvPr id="21" name="Text 13"/>
          <p:cNvSpPr/>
          <p:nvPr/>
        </p:nvSpPr>
        <p:spPr>
          <a:xfrm>
            <a:off x="1106424" y="5038344"/>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被疑者を独断で問い詰める</a:t>
            </a:r>
            <a:endParaRPr lang="en-US" sz="1350" dirty="0"/>
          </a:p>
        </p:txBody>
      </p:sp>
      <p:sp>
        <p:nvSpPr>
          <p:cNvPr id="22" name="Shape 14"/>
          <p:cNvSpPr/>
          <p:nvPr/>
        </p:nvSpPr>
        <p:spPr>
          <a:xfrm>
            <a:off x="6245352" y="2697480"/>
            <a:ext cx="5349240" cy="512064"/>
          </a:xfrm>
          <a:prstGeom prst="roundRect">
            <a:avLst>
              <a:gd name="adj" fmla="val 12500"/>
            </a:avLst>
          </a:prstGeom>
          <a:solidFill>
            <a:srgbClr val="FFFFFF"/>
          </a:solidFill>
          <a:ln w="12700">
            <a:solidFill>
              <a:srgbClr val="D7DEE5"/>
            </a:solidFill>
            <a:prstDash val="solid"/>
          </a:ln>
        </p:spPr>
      </p:sp>
      <p:pic>
        <p:nvPicPr>
          <p:cNvPr id="23" name="Image 6" descr="preencoded.png">    </p:cNvPr>
          <p:cNvPicPr>
            <a:picLocks noChangeAspect="1"/>
          </p:cNvPicPr>
          <p:nvPr/>
        </p:nvPicPr>
        <p:blipFill>
          <a:blip r:embed="rId7"/>
          <a:stretch>
            <a:fillRect/>
          </a:stretch>
        </p:blipFill>
        <p:spPr>
          <a:xfrm>
            <a:off x="6391656" y="2834640"/>
            <a:ext cx="237744" cy="237744"/>
          </a:xfrm>
          <a:prstGeom prst="rect">
            <a:avLst/>
          </a:prstGeom>
        </p:spPr>
      </p:pic>
      <p:sp>
        <p:nvSpPr>
          <p:cNvPr id="24" name="Text 15"/>
          <p:cNvSpPr/>
          <p:nvPr/>
        </p:nvSpPr>
        <p:spPr>
          <a:xfrm>
            <a:off x="6757416" y="2697480"/>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関係者以外へ言いふらす／SNSへ投稿する</a:t>
            </a:r>
            <a:endParaRPr lang="en-US" sz="1350" dirty="0"/>
          </a:p>
        </p:txBody>
      </p:sp>
      <p:sp>
        <p:nvSpPr>
          <p:cNvPr id="25" name="Shape 16"/>
          <p:cNvSpPr/>
          <p:nvPr/>
        </p:nvSpPr>
        <p:spPr>
          <a:xfrm>
            <a:off x="6245352" y="3282696"/>
            <a:ext cx="5349240" cy="512064"/>
          </a:xfrm>
          <a:prstGeom prst="roundRect">
            <a:avLst>
              <a:gd name="adj" fmla="val 12500"/>
            </a:avLst>
          </a:prstGeom>
          <a:solidFill>
            <a:srgbClr val="FFFFFF"/>
          </a:solidFill>
          <a:ln w="12700">
            <a:solidFill>
              <a:srgbClr val="D7DEE5"/>
            </a:solidFill>
            <a:prstDash val="solid"/>
          </a:ln>
        </p:spPr>
      </p:sp>
      <p:pic>
        <p:nvPicPr>
          <p:cNvPr id="26" name="Image 7" descr="preencoded.png">    </p:cNvPr>
          <p:cNvPicPr>
            <a:picLocks noChangeAspect="1"/>
          </p:cNvPicPr>
          <p:nvPr/>
        </p:nvPicPr>
        <p:blipFill>
          <a:blip r:embed="rId8"/>
          <a:stretch>
            <a:fillRect/>
          </a:stretch>
        </p:blipFill>
        <p:spPr>
          <a:xfrm>
            <a:off x="6391656" y="3419856"/>
            <a:ext cx="237744" cy="237744"/>
          </a:xfrm>
          <a:prstGeom prst="rect">
            <a:avLst/>
          </a:prstGeom>
        </p:spPr>
      </p:pic>
      <p:sp>
        <p:nvSpPr>
          <p:cNvPr id="27" name="Text 17"/>
          <p:cNvSpPr/>
          <p:nvPr/>
        </p:nvSpPr>
        <p:spPr>
          <a:xfrm>
            <a:off x="6757416" y="3282696"/>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会社を代表して顧客・行政・報道機関へ説明する</a:t>
            </a:r>
            <a:endParaRPr lang="en-US" sz="1350" dirty="0"/>
          </a:p>
        </p:txBody>
      </p:sp>
      <p:sp>
        <p:nvSpPr>
          <p:cNvPr id="28" name="Shape 18"/>
          <p:cNvSpPr/>
          <p:nvPr/>
        </p:nvSpPr>
        <p:spPr>
          <a:xfrm>
            <a:off x="6245352" y="3867912"/>
            <a:ext cx="5349240" cy="512064"/>
          </a:xfrm>
          <a:prstGeom prst="roundRect">
            <a:avLst>
              <a:gd name="adj" fmla="val 12500"/>
            </a:avLst>
          </a:prstGeom>
          <a:solidFill>
            <a:srgbClr val="FFFFFF"/>
          </a:solidFill>
          <a:ln w="12700">
            <a:solidFill>
              <a:srgbClr val="D7DEE5"/>
            </a:solidFill>
            <a:prstDash val="solid"/>
          </a:ln>
        </p:spPr>
      </p:sp>
      <p:pic>
        <p:nvPicPr>
          <p:cNvPr id="29" name="Image 8" descr="preencoded.png">    </p:cNvPr>
          <p:cNvPicPr>
            <a:picLocks noChangeAspect="1"/>
          </p:cNvPicPr>
          <p:nvPr/>
        </p:nvPicPr>
        <p:blipFill>
          <a:blip r:embed="rId9"/>
          <a:stretch>
            <a:fillRect/>
          </a:stretch>
        </p:blipFill>
        <p:spPr>
          <a:xfrm>
            <a:off x="6391656" y="4005072"/>
            <a:ext cx="237744" cy="237744"/>
          </a:xfrm>
          <a:prstGeom prst="rect">
            <a:avLst/>
          </a:prstGeom>
        </p:spPr>
      </p:pic>
      <p:sp>
        <p:nvSpPr>
          <p:cNvPr id="30" name="Text 19"/>
          <p:cNvSpPr/>
          <p:nvPr/>
        </p:nvSpPr>
        <p:spPr>
          <a:xfrm>
            <a:off x="6757416" y="3867912"/>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報告者を責める</a:t>
            </a:r>
            <a:endParaRPr lang="en-US" sz="1350" dirty="0"/>
          </a:p>
        </p:txBody>
      </p:sp>
      <p:sp>
        <p:nvSpPr>
          <p:cNvPr id="31" name="Shape 20"/>
          <p:cNvSpPr/>
          <p:nvPr/>
        </p:nvSpPr>
        <p:spPr>
          <a:xfrm>
            <a:off x="6245352" y="4453128"/>
            <a:ext cx="5349240" cy="512064"/>
          </a:xfrm>
          <a:prstGeom prst="roundRect">
            <a:avLst>
              <a:gd name="adj" fmla="val 12500"/>
            </a:avLst>
          </a:prstGeom>
          <a:solidFill>
            <a:srgbClr val="FFFFFF"/>
          </a:solidFill>
          <a:ln w="12700">
            <a:solidFill>
              <a:srgbClr val="D7DEE5"/>
            </a:solidFill>
            <a:prstDash val="solid"/>
          </a:ln>
        </p:spPr>
      </p:sp>
      <p:pic>
        <p:nvPicPr>
          <p:cNvPr id="32" name="Image 9" descr="preencoded.png">    </p:cNvPr>
          <p:cNvPicPr>
            <a:picLocks noChangeAspect="1"/>
          </p:cNvPicPr>
          <p:nvPr/>
        </p:nvPicPr>
        <p:blipFill>
          <a:blip r:embed="rId10"/>
          <a:stretch>
            <a:fillRect/>
          </a:stretch>
        </p:blipFill>
        <p:spPr>
          <a:xfrm>
            <a:off x="6391656" y="4590288"/>
            <a:ext cx="237744" cy="237744"/>
          </a:xfrm>
          <a:prstGeom prst="rect">
            <a:avLst/>
          </a:prstGeom>
        </p:spPr>
      </p:pic>
      <p:sp>
        <p:nvSpPr>
          <p:cNvPr id="33" name="Text 21"/>
          <p:cNvSpPr/>
          <p:nvPr/>
        </p:nvSpPr>
        <p:spPr>
          <a:xfrm>
            <a:off x="6757416" y="4453128"/>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「絶対に秘密にする」と無条件に約束する</a:t>
            </a:r>
            <a:endParaRPr lang="en-US" sz="1350" dirty="0"/>
          </a:p>
        </p:txBody>
      </p:sp>
      <p:sp>
        <p:nvSpPr>
          <p:cNvPr id="34" name="Shape 22"/>
          <p:cNvSpPr/>
          <p:nvPr/>
        </p:nvSpPr>
        <p:spPr>
          <a:xfrm>
            <a:off x="6245352" y="5038344"/>
            <a:ext cx="5349240" cy="512064"/>
          </a:xfrm>
          <a:prstGeom prst="roundRect">
            <a:avLst>
              <a:gd name="adj" fmla="val 12500"/>
            </a:avLst>
          </a:prstGeom>
          <a:solidFill>
            <a:srgbClr val="FFFFFF"/>
          </a:solidFill>
          <a:ln w="12700">
            <a:solidFill>
              <a:srgbClr val="D7DEE5"/>
            </a:solidFill>
            <a:prstDash val="solid"/>
          </a:ln>
        </p:spPr>
      </p:sp>
      <p:pic>
        <p:nvPicPr>
          <p:cNvPr id="35" name="Image 10" descr="preencoded.png">    </p:cNvPr>
          <p:cNvPicPr>
            <a:picLocks noChangeAspect="1"/>
          </p:cNvPicPr>
          <p:nvPr/>
        </p:nvPicPr>
        <p:blipFill>
          <a:blip r:embed="rId11"/>
          <a:stretch>
            <a:fillRect/>
          </a:stretch>
        </p:blipFill>
        <p:spPr>
          <a:xfrm>
            <a:off x="6391656" y="5175504"/>
            <a:ext cx="237744" cy="237744"/>
          </a:xfrm>
          <a:prstGeom prst="rect">
            <a:avLst/>
          </a:prstGeom>
        </p:spPr>
      </p:pic>
      <p:sp>
        <p:nvSpPr>
          <p:cNvPr id="36" name="Text 23"/>
          <p:cNvSpPr/>
          <p:nvPr/>
        </p:nvSpPr>
        <p:spPr>
          <a:xfrm>
            <a:off x="6757416" y="5038344"/>
            <a:ext cx="4709160" cy="512064"/>
          </a:xfrm>
          <a:prstGeom prst="rect">
            <a:avLst/>
          </a:prstGeom>
          <a:noFill/>
          <a:ln/>
        </p:spPr>
        <p:txBody>
          <a:bodyPr wrap="square" lIns="0" tIns="0" rIns="0" bIns="0" rtlCol="0" anchor="ctr"/>
          <a:lstStyle/>
          <a:p>
            <a:pPr indent="0" marL="0">
              <a:lnSpc>
                <a:spcPts val="1500"/>
              </a:lnSpc>
              <a:buNone/>
            </a:pPr>
            <a:r>
              <a:rPr lang="en-US" sz="1350" dirty="0">
                <a:solidFill>
                  <a:srgbClr val="263238"/>
                </a:solidFill>
                <a:latin typeface="Noto Sans JP" pitchFamily="34" charset="0"/>
                <a:ea typeface="Noto Sans JP" pitchFamily="34" charset="-122"/>
                <a:cs typeface="Noto Sans JP" pitchFamily="34" charset="-120"/>
              </a:rPr>
              <a:t>「外部通報は常に禁止」と思い込む</a:t>
            </a:r>
            <a:endParaRPr lang="en-US" sz="1350" dirty="0"/>
          </a:p>
        </p:txBody>
      </p:sp>
      <p:sp>
        <p:nvSpPr>
          <p:cNvPr id="38" name="Text 24"/>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管理職の初動</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報告を受けた管理職が、まずすること</a:t>
            </a:r>
            <a:endParaRPr lang="en-US" sz="3000" dirty="0"/>
          </a:p>
        </p:txBody>
      </p:sp>
      <p:sp>
        <p:nvSpPr>
          <p:cNvPr id="4" name="Shape 2"/>
          <p:cNvSpPr/>
          <p:nvPr/>
        </p:nvSpPr>
        <p:spPr>
          <a:xfrm>
            <a:off x="594360" y="1783080"/>
            <a:ext cx="868680" cy="868680"/>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28904" y="2017624"/>
            <a:ext cx="399593" cy="399593"/>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200"/>
              </a:lnSpc>
              <a:buNone/>
            </a:pPr>
            <a:r>
              <a:rPr lang="en-US" sz="1600" dirty="0">
                <a:solidFill>
                  <a:srgbClr val="263238"/>
                </a:solidFill>
                <a:latin typeface="Noto Sans JP" pitchFamily="34" charset="0"/>
                <a:ea typeface="Noto Sans JP" pitchFamily="34" charset="-122"/>
                <a:cs typeface="Noto Sans JP" pitchFamily="34" charset="-120"/>
              </a:rPr>
              <a:t>管理職の役割は「受け止めて、正しくつなぐ」こと。自分一人で本格的な調査・事情聴取・法的評価を始めることが前提ではありません。</a:t>
            </a:r>
            <a:endParaRPr lang="en-US" sz="1600" dirty="0"/>
          </a:p>
        </p:txBody>
      </p:sp>
      <p:sp>
        <p:nvSpPr>
          <p:cNvPr id="7" name="Shape 4"/>
          <p:cNvSpPr/>
          <p:nvPr/>
        </p:nvSpPr>
        <p:spPr>
          <a:xfrm>
            <a:off x="594360" y="2971800"/>
            <a:ext cx="5349240" cy="2788920"/>
          </a:xfrm>
          <a:prstGeom prst="roundRect">
            <a:avLst>
              <a:gd name="adj" fmla="val 2295"/>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68680" y="3218688"/>
            <a:ext cx="457200" cy="457200"/>
          </a:xfrm>
          <a:prstGeom prst="ellipse">
            <a:avLst/>
          </a:prstGeom>
          <a:solidFill>
            <a:srgbClr val="2F7A55"/>
          </a:solidFill>
          <a:ln/>
        </p:spPr>
      </p:sp>
      <p:pic>
        <p:nvPicPr>
          <p:cNvPr id="9" name="Image 1" descr="preencoded.png">    </p:cNvPr>
          <p:cNvPicPr>
            <a:picLocks noChangeAspect="1"/>
          </p:cNvPicPr>
          <p:nvPr/>
        </p:nvPicPr>
        <p:blipFill>
          <a:blip r:embed="rId2"/>
          <a:stretch>
            <a:fillRect/>
          </a:stretch>
        </p:blipFill>
        <p:spPr>
          <a:xfrm>
            <a:off x="987552" y="3337560"/>
            <a:ext cx="219456" cy="219456"/>
          </a:xfrm>
          <a:prstGeom prst="rect">
            <a:avLst/>
          </a:prstGeom>
        </p:spPr>
      </p:pic>
      <p:sp>
        <p:nvSpPr>
          <p:cNvPr id="10" name="Text 6"/>
          <p:cNvSpPr/>
          <p:nvPr/>
        </p:nvSpPr>
        <p:spPr>
          <a:xfrm>
            <a:off x="1463040" y="3218688"/>
            <a:ext cx="4114800" cy="457200"/>
          </a:xfrm>
          <a:prstGeom prst="rect">
            <a:avLst/>
          </a:prstGeom>
          <a:noFill/>
          <a:ln/>
        </p:spPr>
        <p:txBody>
          <a:bodyPr wrap="square" lIns="0" tIns="0" rIns="0" bIns="0" rtlCol="0" anchor="ctr"/>
          <a:lstStyle/>
          <a:p>
            <a:pPr indent="0" marL="0">
              <a:buNone/>
            </a:pPr>
            <a:r>
              <a:rPr lang="en-US" sz="1600" b="1" dirty="0">
                <a:solidFill>
                  <a:srgbClr val="2F7A55"/>
                </a:solidFill>
                <a:latin typeface="Noto Sans JP" pitchFamily="34" charset="0"/>
                <a:ea typeface="Noto Sans JP" pitchFamily="34" charset="-122"/>
                <a:cs typeface="Noto Sans JP" pitchFamily="34" charset="-120"/>
              </a:rPr>
              <a:t>まず行うこと</a:t>
            </a:r>
            <a:endParaRPr lang="en-US" sz="1600" dirty="0"/>
          </a:p>
        </p:txBody>
      </p:sp>
      <p:sp>
        <p:nvSpPr>
          <p:cNvPr id="11" name="Text 7"/>
          <p:cNvSpPr/>
          <p:nvPr/>
        </p:nvSpPr>
        <p:spPr>
          <a:xfrm>
            <a:off x="914400" y="3840480"/>
            <a:ext cx="4846320" cy="1828800"/>
          </a:xfrm>
          <a:prstGeom prst="rect">
            <a:avLst/>
          </a:prstGeom>
          <a:noFill/>
          <a:ln/>
        </p:spPr>
        <p:txBody>
          <a:bodyPr wrap="square" lIns="0" tIns="0" rIns="0" bIns="0" rtlCol="0" anchor="t"/>
          <a:lstStyle/>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遮らずに最後まで聞く／報告の遅れを責めない</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確認できた事実と推測を分けて整理する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受領日時・報告者・概要を記録する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速やかに関係部門へつなぐ（自分で結論を出さない）</a:t>
            </a:r>
            <a:endParaRPr lang="en-US" sz="1400" dirty="0"/>
          </a:p>
        </p:txBody>
      </p:sp>
      <p:sp>
        <p:nvSpPr>
          <p:cNvPr id="12" name="Shape 8"/>
          <p:cNvSpPr/>
          <p:nvPr/>
        </p:nvSpPr>
        <p:spPr>
          <a:xfrm>
            <a:off x="6199632" y="2971800"/>
            <a:ext cx="5394960" cy="2788920"/>
          </a:xfrm>
          <a:prstGeom prst="roundRect">
            <a:avLst>
              <a:gd name="adj" fmla="val 2295"/>
            </a:avLst>
          </a:prstGeom>
          <a:solidFill>
            <a:srgbClr val="EAEFF4"/>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6473952" y="3218688"/>
            <a:ext cx="457200" cy="457200"/>
          </a:xfrm>
          <a:prstGeom prst="ellipse">
            <a:avLst/>
          </a:prstGeom>
          <a:solidFill>
            <a:srgbClr val="16314F"/>
          </a:solidFill>
          <a:ln/>
        </p:spPr>
      </p:sp>
      <p:pic>
        <p:nvPicPr>
          <p:cNvPr id="14" name="Image 2" descr="preencoded.png">    </p:cNvPr>
          <p:cNvPicPr>
            <a:picLocks noChangeAspect="1"/>
          </p:cNvPicPr>
          <p:nvPr/>
        </p:nvPicPr>
        <p:blipFill>
          <a:blip r:embed="rId3"/>
          <a:stretch>
            <a:fillRect/>
          </a:stretch>
        </p:blipFill>
        <p:spPr>
          <a:xfrm>
            <a:off x="6592824" y="3337560"/>
            <a:ext cx="219456" cy="219456"/>
          </a:xfrm>
          <a:prstGeom prst="rect">
            <a:avLst/>
          </a:prstGeom>
        </p:spPr>
      </p:pic>
      <p:sp>
        <p:nvSpPr>
          <p:cNvPr id="15" name="Text 10"/>
          <p:cNvSpPr/>
          <p:nvPr/>
        </p:nvSpPr>
        <p:spPr>
          <a:xfrm>
            <a:off x="7068312" y="3218688"/>
            <a:ext cx="4297680"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特に気をつけること</a:t>
            </a:r>
            <a:endParaRPr lang="en-US" sz="1600" dirty="0"/>
          </a:p>
        </p:txBody>
      </p:sp>
      <p:sp>
        <p:nvSpPr>
          <p:cNvPr id="16" name="Text 11"/>
          <p:cNvSpPr/>
          <p:nvPr/>
        </p:nvSpPr>
        <p:spPr>
          <a:xfrm>
            <a:off x="6519672" y="3840480"/>
            <a:ext cx="4892040" cy="1828800"/>
          </a:xfrm>
          <a:prstGeom prst="rect">
            <a:avLst/>
          </a:prstGeom>
          <a:noFill/>
          <a:ln/>
        </p:spPr>
        <p:txBody>
          <a:bodyPr wrap="square" lIns="0" tIns="0" rIns="0" bIns="0" rtlCol="0" anchor="t"/>
          <a:lstStyle/>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必要以上に情報を広げない</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報告者・関係者への報復・不利益取扱いを防ぐ</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証拠保全は専門部門の指示を受ける</a:t>
            </a:r>
            <a:endParaRPr lang="en-US" sz="1400" dirty="0"/>
          </a:p>
          <a:p>
            <a:pPr marL="342900" indent="-342900">
              <a:lnSpc>
                <a:spcPts val="1800"/>
              </a:lnSpc>
              <a:spcAft>
                <a:spcPts val="1200"/>
              </a:spcAft>
              <a:buSzPct val="100000"/>
              <a:buChar char="•"/>
            </a:pPr>
            <a:r>
              <a:rPr lang="en-US" sz="1400" dirty="0">
                <a:solidFill>
                  <a:srgbClr val="263238"/>
                </a:solidFill>
                <a:latin typeface="Noto Sans JP" pitchFamily="34" charset="0"/>
                <a:ea typeface="Noto Sans JP" pitchFamily="34" charset="-122"/>
                <a:cs typeface="Noto Sans JP" pitchFamily="34" charset="-120"/>
              </a:rPr>
              <a:t>自分や上位者が関係するなら別経路へつなぐ</a:t>
            </a:r>
            <a:endParaRPr lang="en-US" sz="1400" dirty="0"/>
          </a:p>
        </p:txBody>
      </p:sp>
      <p:sp>
        <p:nvSpPr>
          <p:cNvPr id="18" name="Text 1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本日のゴール</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この研修が終わったら、できるようになること</a:t>
            </a:r>
            <a:endParaRPr lang="en-US" sz="3000" dirty="0"/>
          </a:p>
        </p:txBody>
      </p:sp>
      <p:sp>
        <p:nvSpPr>
          <p:cNvPr id="4" name="Shape 2"/>
          <p:cNvSpPr/>
          <p:nvPr/>
        </p:nvSpPr>
        <p:spPr>
          <a:xfrm>
            <a:off x="594360" y="1627632"/>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832104" y="1874520"/>
            <a:ext cx="475488" cy="475488"/>
          </a:xfrm>
          <a:prstGeom prst="ellipse">
            <a:avLst/>
          </a:prstGeom>
          <a:solidFill>
            <a:srgbClr val="16314F"/>
          </a:solidFill>
          <a:ln/>
        </p:spPr>
      </p:sp>
      <p:sp>
        <p:nvSpPr>
          <p:cNvPr id="6" name="Text 4"/>
          <p:cNvSpPr/>
          <p:nvPr/>
        </p:nvSpPr>
        <p:spPr>
          <a:xfrm>
            <a:off x="832104" y="1874520"/>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1</a:t>
            </a:r>
            <a:endParaRPr lang="en-US" sz="1800" dirty="0"/>
          </a:p>
        </p:txBody>
      </p:sp>
      <p:sp>
        <p:nvSpPr>
          <p:cNvPr id="7" name="Text 5"/>
          <p:cNvSpPr/>
          <p:nvPr/>
        </p:nvSpPr>
        <p:spPr>
          <a:xfrm>
            <a:off x="1490472" y="1792224"/>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「確証がない」を理由に抱え込まない</a:t>
            </a:r>
            <a:endParaRPr lang="en-US" sz="1600" dirty="0"/>
          </a:p>
        </p:txBody>
      </p:sp>
      <p:sp>
        <p:nvSpPr>
          <p:cNvPr id="8" name="Text 6"/>
          <p:cNvSpPr/>
          <p:nvPr/>
        </p:nvSpPr>
        <p:spPr>
          <a:xfrm>
            <a:off x="1490472" y="2231136"/>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白黒つける前でも、気づいた時点で相談・報告できる。</a:t>
            </a:r>
            <a:endParaRPr lang="en-US" sz="1300" dirty="0"/>
          </a:p>
        </p:txBody>
      </p:sp>
      <p:sp>
        <p:nvSpPr>
          <p:cNvPr id="9" name="Shape 7"/>
          <p:cNvSpPr/>
          <p:nvPr/>
        </p:nvSpPr>
        <p:spPr>
          <a:xfrm>
            <a:off x="6172200" y="1627632"/>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0" name="Shape 8"/>
          <p:cNvSpPr/>
          <p:nvPr/>
        </p:nvSpPr>
        <p:spPr>
          <a:xfrm>
            <a:off x="6409944" y="1874520"/>
            <a:ext cx="475488" cy="475488"/>
          </a:xfrm>
          <a:prstGeom prst="ellipse">
            <a:avLst/>
          </a:prstGeom>
          <a:solidFill>
            <a:srgbClr val="16314F"/>
          </a:solidFill>
          <a:ln/>
        </p:spPr>
      </p:sp>
      <p:sp>
        <p:nvSpPr>
          <p:cNvPr id="11" name="Text 9"/>
          <p:cNvSpPr/>
          <p:nvPr/>
        </p:nvSpPr>
        <p:spPr>
          <a:xfrm>
            <a:off x="6409944" y="1874520"/>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2</a:t>
            </a:r>
            <a:endParaRPr lang="en-US" sz="1800" dirty="0"/>
          </a:p>
        </p:txBody>
      </p:sp>
      <p:sp>
        <p:nvSpPr>
          <p:cNvPr id="12" name="Text 10"/>
          <p:cNvSpPr/>
          <p:nvPr/>
        </p:nvSpPr>
        <p:spPr>
          <a:xfrm>
            <a:off x="7068312" y="1792224"/>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事実・推測・伝聞を分けて伝えられる</a:t>
            </a:r>
            <a:endParaRPr lang="en-US" sz="1600" dirty="0"/>
          </a:p>
        </p:txBody>
      </p:sp>
      <p:sp>
        <p:nvSpPr>
          <p:cNvPr id="13" name="Text 11"/>
          <p:cNvSpPr/>
          <p:nvPr/>
        </p:nvSpPr>
        <p:spPr>
          <a:xfrm>
            <a:off x="7068312" y="2231136"/>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見たこと／聞いたこと／思ったことを区別して報告できる。</a:t>
            </a:r>
            <a:endParaRPr lang="en-US" sz="1300" dirty="0"/>
          </a:p>
        </p:txBody>
      </p:sp>
      <p:sp>
        <p:nvSpPr>
          <p:cNvPr id="14" name="Shape 12"/>
          <p:cNvSpPr/>
          <p:nvPr/>
        </p:nvSpPr>
        <p:spPr>
          <a:xfrm>
            <a:off x="594360" y="3127248"/>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5" name="Shape 13"/>
          <p:cNvSpPr/>
          <p:nvPr/>
        </p:nvSpPr>
        <p:spPr>
          <a:xfrm>
            <a:off x="832104" y="3374136"/>
            <a:ext cx="475488" cy="475488"/>
          </a:xfrm>
          <a:prstGeom prst="ellipse">
            <a:avLst/>
          </a:prstGeom>
          <a:solidFill>
            <a:srgbClr val="16314F"/>
          </a:solidFill>
          <a:ln/>
        </p:spPr>
      </p:sp>
      <p:sp>
        <p:nvSpPr>
          <p:cNvPr id="16" name="Text 14"/>
          <p:cNvSpPr/>
          <p:nvPr/>
        </p:nvSpPr>
        <p:spPr>
          <a:xfrm>
            <a:off x="832104" y="3374136"/>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3</a:t>
            </a:r>
            <a:endParaRPr lang="en-US" sz="1800" dirty="0"/>
          </a:p>
        </p:txBody>
      </p:sp>
      <p:sp>
        <p:nvSpPr>
          <p:cNvPr id="17" name="Text 15"/>
          <p:cNvSpPr/>
          <p:nvPr/>
        </p:nvSpPr>
        <p:spPr>
          <a:xfrm>
            <a:off x="1490472" y="3291840"/>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報告先を使い分けられる</a:t>
            </a:r>
            <a:endParaRPr lang="en-US" sz="1600" dirty="0"/>
          </a:p>
        </p:txBody>
      </p:sp>
      <p:sp>
        <p:nvSpPr>
          <p:cNvPr id="18" name="Text 16"/>
          <p:cNvSpPr/>
          <p:nvPr/>
        </p:nvSpPr>
        <p:spPr>
          <a:xfrm>
            <a:off x="1490472" y="3730752"/>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通常報告・専門窓口・内部通報・緊急連絡を状況で選べる。</a:t>
            </a:r>
            <a:endParaRPr lang="en-US" sz="1300" dirty="0"/>
          </a:p>
        </p:txBody>
      </p:sp>
      <p:sp>
        <p:nvSpPr>
          <p:cNvPr id="19" name="Shape 17"/>
          <p:cNvSpPr/>
          <p:nvPr/>
        </p:nvSpPr>
        <p:spPr>
          <a:xfrm>
            <a:off x="6172200" y="3127248"/>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0" name="Shape 18"/>
          <p:cNvSpPr/>
          <p:nvPr/>
        </p:nvSpPr>
        <p:spPr>
          <a:xfrm>
            <a:off x="6409944" y="3374136"/>
            <a:ext cx="475488" cy="475488"/>
          </a:xfrm>
          <a:prstGeom prst="ellipse">
            <a:avLst/>
          </a:prstGeom>
          <a:solidFill>
            <a:srgbClr val="16314F"/>
          </a:solidFill>
          <a:ln/>
        </p:spPr>
      </p:sp>
      <p:sp>
        <p:nvSpPr>
          <p:cNvPr id="21" name="Text 19"/>
          <p:cNvSpPr/>
          <p:nvPr/>
        </p:nvSpPr>
        <p:spPr>
          <a:xfrm>
            <a:off x="6409944" y="3374136"/>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4</a:t>
            </a:r>
            <a:endParaRPr lang="en-US" sz="1800" dirty="0"/>
          </a:p>
        </p:txBody>
      </p:sp>
      <p:sp>
        <p:nvSpPr>
          <p:cNvPr id="22" name="Text 20"/>
          <p:cNvSpPr/>
          <p:nvPr/>
        </p:nvSpPr>
        <p:spPr>
          <a:xfrm>
            <a:off x="7068312" y="3291840"/>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記録・証拠を壊さない／持ち出さない</a:t>
            </a:r>
            <a:endParaRPr lang="en-US" sz="1600" dirty="0"/>
          </a:p>
        </p:txBody>
      </p:sp>
      <p:sp>
        <p:nvSpPr>
          <p:cNvPr id="23" name="Text 21"/>
          <p:cNvSpPr/>
          <p:nvPr/>
        </p:nvSpPr>
        <p:spPr>
          <a:xfrm>
            <a:off x="7068312" y="3730752"/>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削除・改変や私物端末への転送をしない。</a:t>
            </a:r>
            <a:endParaRPr lang="en-US" sz="1300" dirty="0"/>
          </a:p>
        </p:txBody>
      </p:sp>
      <p:sp>
        <p:nvSpPr>
          <p:cNvPr id="24" name="Shape 22"/>
          <p:cNvSpPr/>
          <p:nvPr/>
        </p:nvSpPr>
        <p:spPr>
          <a:xfrm>
            <a:off x="594360" y="4626864"/>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5" name="Shape 23"/>
          <p:cNvSpPr/>
          <p:nvPr/>
        </p:nvSpPr>
        <p:spPr>
          <a:xfrm>
            <a:off x="832104" y="4873752"/>
            <a:ext cx="475488" cy="475488"/>
          </a:xfrm>
          <a:prstGeom prst="ellipse">
            <a:avLst/>
          </a:prstGeom>
          <a:solidFill>
            <a:srgbClr val="16314F"/>
          </a:solidFill>
          <a:ln/>
        </p:spPr>
      </p:sp>
      <p:sp>
        <p:nvSpPr>
          <p:cNvPr id="26" name="Text 24"/>
          <p:cNvSpPr/>
          <p:nvPr/>
        </p:nvSpPr>
        <p:spPr>
          <a:xfrm>
            <a:off x="832104" y="4873752"/>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5</a:t>
            </a:r>
            <a:endParaRPr lang="en-US" sz="1800" dirty="0"/>
          </a:p>
        </p:txBody>
      </p:sp>
      <p:sp>
        <p:nvSpPr>
          <p:cNvPr id="27" name="Text 25"/>
          <p:cNvSpPr/>
          <p:nvPr/>
        </p:nvSpPr>
        <p:spPr>
          <a:xfrm>
            <a:off x="1490472" y="4791456"/>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独断で動かない</a:t>
            </a:r>
            <a:endParaRPr lang="en-US" sz="1600" dirty="0"/>
          </a:p>
        </p:txBody>
      </p:sp>
      <p:sp>
        <p:nvSpPr>
          <p:cNvPr id="28" name="Text 26"/>
          <p:cNvSpPr/>
          <p:nvPr/>
        </p:nvSpPr>
        <p:spPr>
          <a:xfrm>
            <a:off x="1490472" y="5230368"/>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事情聴取・責任追及・外部公表を一人で始めない。</a:t>
            </a:r>
            <a:endParaRPr lang="en-US" sz="1300" dirty="0"/>
          </a:p>
        </p:txBody>
      </p:sp>
      <p:sp>
        <p:nvSpPr>
          <p:cNvPr id="29" name="Shape 27"/>
          <p:cNvSpPr/>
          <p:nvPr/>
        </p:nvSpPr>
        <p:spPr>
          <a:xfrm>
            <a:off x="6172200" y="4626864"/>
            <a:ext cx="5285232" cy="1298448"/>
          </a:xfrm>
          <a:prstGeom prst="roundRect">
            <a:avLst>
              <a:gd name="adj" fmla="val 493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30" name="Shape 28"/>
          <p:cNvSpPr/>
          <p:nvPr/>
        </p:nvSpPr>
        <p:spPr>
          <a:xfrm>
            <a:off x="6409944" y="4873752"/>
            <a:ext cx="475488" cy="475488"/>
          </a:xfrm>
          <a:prstGeom prst="ellipse">
            <a:avLst/>
          </a:prstGeom>
          <a:solidFill>
            <a:srgbClr val="16314F"/>
          </a:solidFill>
          <a:ln/>
        </p:spPr>
      </p:sp>
      <p:sp>
        <p:nvSpPr>
          <p:cNvPr id="31" name="Text 29"/>
          <p:cNvSpPr/>
          <p:nvPr/>
        </p:nvSpPr>
        <p:spPr>
          <a:xfrm>
            <a:off x="6409944" y="4873752"/>
            <a:ext cx="475488" cy="475488"/>
          </a:xfrm>
          <a:prstGeom prst="rect">
            <a:avLst/>
          </a:prstGeom>
          <a:noFill/>
          <a:ln/>
        </p:spPr>
        <p:txBody>
          <a:bodyPr wrap="square" lIns="0" tIns="0" rIns="0" bIns="0" rtlCol="0" anchor="ctr"/>
          <a:lstStyle/>
          <a:p>
            <a:pPr algn="ctr" indent="0" marL="0">
              <a:buNone/>
            </a:pPr>
            <a:r>
              <a:rPr lang="en-US" sz="1800" b="1" dirty="0">
                <a:solidFill>
                  <a:srgbClr val="FFFFFF"/>
                </a:solidFill>
                <a:latin typeface="Noto Sans JP" pitchFamily="34" charset="0"/>
                <a:ea typeface="Noto Sans JP" pitchFamily="34" charset="-122"/>
                <a:cs typeface="Noto Sans JP" pitchFamily="34" charset="-120"/>
              </a:rPr>
              <a:t>6</a:t>
            </a:r>
            <a:endParaRPr lang="en-US" sz="1800" dirty="0"/>
          </a:p>
        </p:txBody>
      </p:sp>
      <p:sp>
        <p:nvSpPr>
          <p:cNvPr id="32" name="Text 30"/>
          <p:cNvSpPr/>
          <p:nvPr/>
        </p:nvSpPr>
        <p:spPr>
          <a:xfrm>
            <a:off x="7068312" y="4791456"/>
            <a:ext cx="418795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危険があれば安全を最優先できる</a:t>
            </a:r>
            <a:endParaRPr lang="en-US" sz="1600" dirty="0"/>
          </a:p>
        </p:txBody>
      </p:sp>
      <p:sp>
        <p:nvSpPr>
          <p:cNvPr id="33" name="Text 31"/>
          <p:cNvSpPr/>
          <p:nvPr/>
        </p:nvSpPr>
        <p:spPr>
          <a:xfrm>
            <a:off x="7068312" y="5230368"/>
            <a:ext cx="4187952" cy="566928"/>
          </a:xfrm>
          <a:prstGeom prst="rect">
            <a:avLst/>
          </a:prstGeom>
          <a:noFill/>
          <a:ln/>
        </p:spPr>
        <p:txBody>
          <a:bodyPr wrap="square" lIns="0" tIns="0" rIns="0" bIns="0" rtlCol="0" anchor="t"/>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生命・身体への危険時は、安全確保と緊急連絡を先に。</a:t>
            </a:r>
            <a:endParaRPr lang="en-US" sz="1300" dirty="0"/>
          </a:p>
        </p:txBody>
      </p:sp>
      <p:sp>
        <p:nvSpPr>
          <p:cNvPr id="35" name="Text 3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CASE 01</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100"/>
              </a:lnSpc>
              <a:buNone/>
            </a:pPr>
            <a:r>
              <a:rPr lang="en-US" sz="2700" b="1" dirty="0">
                <a:solidFill>
                  <a:srgbClr val="16314F"/>
                </a:solidFill>
                <a:latin typeface="Noto Sans JP" pitchFamily="34" charset="0"/>
                <a:ea typeface="Noto Sans JP" pitchFamily="34" charset="-122"/>
                <a:cs typeface="Noto Sans JP" pitchFamily="34" charset="-120"/>
              </a:rPr>
              <a:t>ケース1　顧客情報を含むメールの誤送信</a:t>
            </a:r>
            <a:endParaRPr lang="en-US" sz="2700" dirty="0"/>
          </a:p>
        </p:txBody>
      </p:sp>
      <p:sp>
        <p:nvSpPr>
          <p:cNvPr id="4" name="Shape 2"/>
          <p:cNvSpPr/>
          <p:nvPr/>
        </p:nvSpPr>
        <p:spPr>
          <a:xfrm>
            <a:off x="594360" y="1783080"/>
            <a:ext cx="5349240" cy="4069080"/>
          </a:xfrm>
          <a:prstGeom prst="roundRect">
            <a:avLst>
              <a:gd name="adj" fmla="val 157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914400" y="2084832"/>
            <a:ext cx="676656" cy="676656"/>
          </a:xfrm>
          <a:prstGeom prst="ellipse">
            <a:avLst/>
          </a:prstGeom>
          <a:solidFill>
            <a:srgbClr val="B58A3A"/>
          </a:solidFill>
          <a:ln/>
        </p:spPr>
      </p:sp>
      <p:pic>
        <p:nvPicPr>
          <p:cNvPr id="6" name="Image 0" descr="preencoded.png">    </p:cNvPr>
          <p:cNvPicPr>
            <a:picLocks noChangeAspect="1"/>
          </p:cNvPicPr>
          <p:nvPr/>
        </p:nvPicPr>
        <p:blipFill>
          <a:blip r:embed="rId1"/>
          <a:stretch>
            <a:fillRect/>
          </a:stretch>
        </p:blipFill>
        <p:spPr>
          <a:xfrm>
            <a:off x="1097097" y="2267529"/>
            <a:ext cx="311262" cy="311262"/>
          </a:xfrm>
          <a:prstGeom prst="rect">
            <a:avLst/>
          </a:prstGeom>
        </p:spPr>
      </p:pic>
      <p:sp>
        <p:nvSpPr>
          <p:cNvPr id="7" name="Text 4"/>
          <p:cNvSpPr/>
          <p:nvPr/>
        </p:nvSpPr>
        <p:spPr>
          <a:xfrm>
            <a:off x="1737360" y="2103120"/>
            <a:ext cx="4023360"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状況</a:t>
            </a:r>
            <a:endParaRPr lang="en-US" sz="1600" dirty="0"/>
          </a:p>
        </p:txBody>
      </p:sp>
      <p:sp>
        <p:nvSpPr>
          <p:cNvPr id="8" name="Text 5"/>
          <p:cNvSpPr/>
          <p:nvPr/>
        </p:nvSpPr>
        <p:spPr>
          <a:xfrm>
            <a:off x="914400" y="2907792"/>
            <a:ext cx="4800600" cy="2834640"/>
          </a:xfrm>
          <a:prstGeom prst="rect">
            <a:avLst/>
          </a:prstGeom>
          <a:noFill/>
          <a:ln/>
        </p:spPr>
        <p:txBody>
          <a:bodyPr wrap="square" lIns="0" tIns="0" rIns="0" bIns="0" rtlCol="0" anchor="t"/>
          <a:lstStyle/>
          <a:p>
            <a:pPr indent="0" marL="0">
              <a:lnSpc>
                <a:spcPts val="2100"/>
              </a:lnSpc>
              <a:buNone/>
            </a:pPr>
            <a:r>
              <a:rPr lang="en-US" sz="1450" b="1" dirty="0">
                <a:solidFill>
                  <a:srgbClr val="263238"/>
                </a:solidFill>
                <a:latin typeface="Noto Sans JP" pitchFamily="34" charset="0"/>
                <a:ea typeface="Noto Sans JP" pitchFamily="34" charset="-122"/>
                <a:cs typeface="Noto Sans JP" pitchFamily="34" charset="-120"/>
              </a:rPr>
              <a:t>顧客情報の入ったファイルを、誤った宛先へ送ってしまった。</a:t>
            </a:r>
            <a:endParaRPr lang="en-US" sz="1450" dirty="0"/>
          </a:p>
          <a:p>
            <a:pPr indent="0" marL="0">
              <a:lnSpc>
                <a:spcPts val="2100"/>
              </a:lnSpc>
              <a:buNone/>
            </a:pPr>
            <a:r>
              <a:rPr lang="en-US" sz="1450" dirty="0">
                <a:solidFill>
                  <a:srgbClr val="263238"/>
                </a:solidFill>
                <a:latin typeface="Noto Sans JP" pitchFamily="34" charset="0"/>
                <a:ea typeface="Noto Sans JP" pitchFamily="34" charset="-122"/>
                <a:cs typeface="Noto Sans JP" pitchFamily="34" charset="-120"/>
              </a:rPr>
              <a:t>すぐ送信取消を試みたが、相手が開いたかは分からない。</a:t>
            </a:r>
            <a:endParaRPr lang="en-US" sz="1450" dirty="0"/>
          </a:p>
          <a:p>
            <a:pPr indent="0" marL="0">
              <a:lnSpc>
                <a:spcPts val="2100"/>
              </a:lnSpc>
              <a:buNone/>
            </a:pPr>
            <a:endParaRPr lang="en-US" sz="1450" dirty="0"/>
          </a:p>
          <a:p>
            <a:pPr indent="0" marL="0">
              <a:lnSpc>
                <a:spcPts val="2100"/>
              </a:lnSpc>
              <a:buNone/>
            </a:pPr>
            <a:r>
              <a:rPr lang="en-US" sz="1450" dirty="0">
                <a:solidFill>
                  <a:srgbClr val="263238"/>
                </a:solidFill>
                <a:latin typeface="Noto Sans JP" pitchFamily="34" charset="0"/>
                <a:ea typeface="Noto Sans JP" pitchFamily="34" charset="-122"/>
                <a:cs typeface="Noto Sans JP" pitchFamily="34" charset="-120"/>
              </a:rPr>
              <a:t>本人は「取り消せたかもしれないし、報告しなくてもいいかな」と考えている。</a:t>
            </a:r>
            <a:endParaRPr lang="en-US" sz="1450" dirty="0"/>
          </a:p>
        </p:txBody>
      </p:sp>
      <p:sp>
        <p:nvSpPr>
          <p:cNvPr id="9" name="Shape 6"/>
          <p:cNvSpPr/>
          <p:nvPr/>
        </p:nvSpPr>
        <p:spPr>
          <a:xfrm>
            <a:off x="6199632" y="1783080"/>
            <a:ext cx="5394960" cy="4069080"/>
          </a:xfrm>
          <a:prstGeom prst="roundRect">
            <a:avLst>
              <a:gd name="adj" fmla="val 1573"/>
            </a:avLst>
          </a:prstGeom>
          <a:solidFill>
            <a:srgbClr val="16314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0" name="Text 7"/>
          <p:cNvSpPr/>
          <p:nvPr/>
        </p:nvSpPr>
        <p:spPr>
          <a:xfrm>
            <a:off x="6473952" y="2029968"/>
            <a:ext cx="4846320" cy="41148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初動のポイント</a:t>
            </a:r>
            <a:endParaRPr lang="en-US" sz="1600" dirty="0"/>
          </a:p>
        </p:txBody>
      </p:sp>
      <p:sp>
        <p:nvSpPr>
          <p:cNvPr id="11" name="Text 8"/>
          <p:cNvSpPr/>
          <p:nvPr/>
        </p:nvSpPr>
        <p:spPr>
          <a:xfrm>
            <a:off x="6510528" y="2542032"/>
            <a:ext cx="4892040" cy="2331720"/>
          </a:xfrm>
          <a:prstGeom prst="rect">
            <a:avLst/>
          </a:prstGeom>
          <a:noFill/>
          <a:ln/>
        </p:spPr>
        <p:txBody>
          <a:bodyPr wrap="square" lIns="0" tIns="0" rIns="0" bIns="0" rtlCol="0" anchor="t"/>
          <a:lstStyle/>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「取り消せたかも」で終わらせず、すぐ上司へ報告</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相手への連絡は自己判断でせず、まず相談</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送信日時・宛先・添付内容など事実を記録</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情報セキュリティ／個人情報の担当窓口へつなぐ</a:t>
            </a:r>
            <a:endParaRPr lang="en-US" sz="1350" dirty="0"/>
          </a:p>
        </p:txBody>
      </p:sp>
      <p:sp>
        <p:nvSpPr>
          <p:cNvPr id="12" name="Shape 9"/>
          <p:cNvSpPr/>
          <p:nvPr/>
        </p:nvSpPr>
        <p:spPr>
          <a:xfrm>
            <a:off x="6455664" y="4956048"/>
            <a:ext cx="4937760" cy="822960"/>
          </a:xfrm>
          <a:prstGeom prst="roundRect">
            <a:avLst>
              <a:gd name="adj" fmla="val 7778"/>
            </a:avLst>
          </a:prstGeom>
          <a:solidFill>
            <a:srgbClr val="243B53"/>
          </a:solidFill>
          <a:ln w="12700">
            <a:solidFill>
              <a:srgbClr val="243B53"/>
            </a:solidFill>
            <a:prstDash val="solid"/>
          </a:ln>
        </p:spPr>
      </p:sp>
      <p:sp>
        <p:nvSpPr>
          <p:cNvPr id="13" name="Text 10"/>
          <p:cNvSpPr/>
          <p:nvPr/>
        </p:nvSpPr>
        <p:spPr>
          <a:xfrm>
            <a:off x="6638544" y="4956048"/>
            <a:ext cx="4572000" cy="822960"/>
          </a:xfrm>
          <a:prstGeom prst="rect">
            <a:avLst/>
          </a:prstGeom>
          <a:noFill/>
          <a:ln/>
        </p:spPr>
        <p:txBody>
          <a:bodyPr wrap="square" lIns="0" tIns="0" rIns="0" bIns="0" rtlCol="0" anchor="ctr"/>
          <a:lstStyle/>
          <a:p>
            <a:pPr indent="0" marL="0">
              <a:lnSpc>
                <a:spcPts val="1500"/>
              </a:lnSpc>
              <a:buNone/>
            </a:pPr>
            <a:r>
              <a:rPr lang="en-US" sz="1200" b="1" dirty="0">
                <a:solidFill>
                  <a:srgbClr val="B58A3A"/>
                </a:solidFill>
                <a:latin typeface="Noto Sans JP" pitchFamily="34" charset="0"/>
                <a:ea typeface="Noto Sans JP" pitchFamily="34" charset="-122"/>
                <a:cs typeface="Noto Sans JP" pitchFamily="34" charset="-120"/>
              </a:rPr>
              <a:t>前提で変わる点：</a:t>
            </a:r>
            <a:pPr indent="0" marL="0">
              <a:lnSpc>
                <a:spcPts val="1500"/>
              </a:lnSpc>
              <a:buNone/>
            </a:pPr>
            <a:r>
              <a:rPr lang="en-US" sz="1200" dirty="0">
                <a:solidFill>
                  <a:srgbClr val="DCE5EE"/>
                </a:solidFill>
                <a:latin typeface="Noto Sans JP" pitchFamily="34" charset="0"/>
                <a:ea typeface="Noto Sans JP" pitchFamily="34" charset="-122"/>
                <a:cs typeface="Noto Sans JP" pitchFamily="34" charset="-120"/>
              </a:rPr>
              <a:t>漏れた情報の内容・件数によっては、個人情報保護委員会への報告等が必要になる場合も。該当判断は担当部門に委ねる。</a:t>
            </a:r>
            <a:endParaRPr lang="en-US" sz="1200" dirty="0"/>
          </a:p>
        </p:txBody>
      </p:sp>
      <p:sp>
        <p:nvSpPr>
          <p:cNvPr id="15" name="Text 11"/>
          <p:cNvSpPr/>
          <p:nvPr/>
        </p:nvSpPr>
        <p:spPr>
          <a:xfrm>
            <a:off x="594360" y="6053328"/>
            <a:ext cx="10972800" cy="274320"/>
          </a:xfrm>
          <a:prstGeom prst="rect">
            <a:avLst/>
          </a:prstGeom>
          <a:noFill/>
          <a:ln/>
        </p:spPr>
        <p:txBody>
          <a:bodyPr wrap="square" lIns="0" tIns="0" rIns="0" bIns="0" rtlCol="0" anchor="ctr"/>
          <a:lstStyle/>
          <a:p>
            <a:pPr indent="0" marL="0">
              <a:buNone/>
            </a:pPr>
            <a:r>
              <a:rPr lang="en-US" sz="1100" i="1" dirty="0">
                <a:solidFill>
                  <a:srgbClr val="5B6B78"/>
                </a:solidFill>
                <a:latin typeface="Noto Sans JP" pitchFamily="34" charset="0"/>
                <a:ea typeface="Noto Sans JP" pitchFamily="34" charset="-122"/>
                <a:cs typeface="Noto Sans JP" pitchFamily="34" charset="-120"/>
              </a:rPr>
              <a:t>出典：個人情報保護委員会「漏えい等の対応とお役立ち資料」（2026年6月18日確認）。報告要否の判断は担当部門へ。</a:t>
            </a:r>
            <a:endParaRPr lang="en-US" sz="1100" dirty="0"/>
          </a:p>
        </p:txBody>
      </p:sp>
      <p:sp>
        <p:nvSpPr>
          <p:cNvPr id="16" name="Text 1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20</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CASE 02</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100"/>
              </a:lnSpc>
              <a:buNone/>
            </a:pPr>
            <a:r>
              <a:rPr lang="en-US" sz="2700" b="1" dirty="0">
                <a:solidFill>
                  <a:srgbClr val="16314F"/>
                </a:solidFill>
                <a:latin typeface="Noto Sans JP" pitchFamily="34" charset="0"/>
                <a:ea typeface="Noto Sans JP" pitchFamily="34" charset="-122"/>
                <a:cs typeface="Noto Sans JP" pitchFamily="34" charset="-120"/>
              </a:rPr>
              <a:t>ケース2　記録の書換えを求められた</a:t>
            </a:r>
            <a:endParaRPr lang="en-US" sz="2700" dirty="0"/>
          </a:p>
        </p:txBody>
      </p:sp>
      <p:sp>
        <p:nvSpPr>
          <p:cNvPr id="4" name="Shape 2"/>
          <p:cNvSpPr/>
          <p:nvPr/>
        </p:nvSpPr>
        <p:spPr>
          <a:xfrm>
            <a:off x="594360" y="1783080"/>
            <a:ext cx="5349240" cy="4069080"/>
          </a:xfrm>
          <a:prstGeom prst="roundRect">
            <a:avLst>
              <a:gd name="adj" fmla="val 157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914400" y="2084832"/>
            <a:ext cx="676656" cy="676656"/>
          </a:xfrm>
          <a:prstGeom prst="ellipse">
            <a:avLst/>
          </a:prstGeom>
          <a:solidFill>
            <a:srgbClr val="B58A3A"/>
          </a:solidFill>
          <a:ln/>
        </p:spPr>
      </p:sp>
      <p:pic>
        <p:nvPicPr>
          <p:cNvPr id="6" name="Image 0" descr="preencoded.png">    </p:cNvPr>
          <p:cNvPicPr>
            <a:picLocks noChangeAspect="1"/>
          </p:cNvPicPr>
          <p:nvPr/>
        </p:nvPicPr>
        <p:blipFill>
          <a:blip r:embed="rId1"/>
          <a:stretch>
            <a:fillRect/>
          </a:stretch>
        </p:blipFill>
        <p:spPr>
          <a:xfrm>
            <a:off x="1097097" y="2267529"/>
            <a:ext cx="311262" cy="311262"/>
          </a:xfrm>
          <a:prstGeom prst="rect">
            <a:avLst/>
          </a:prstGeom>
        </p:spPr>
      </p:pic>
      <p:sp>
        <p:nvSpPr>
          <p:cNvPr id="7" name="Text 4"/>
          <p:cNvSpPr/>
          <p:nvPr/>
        </p:nvSpPr>
        <p:spPr>
          <a:xfrm>
            <a:off x="1737360" y="2103120"/>
            <a:ext cx="4023360"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状況</a:t>
            </a:r>
            <a:endParaRPr lang="en-US" sz="1600" dirty="0"/>
          </a:p>
        </p:txBody>
      </p:sp>
      <p:sp>
        <p:nvSpPr>
          <p:cNvPr id="8" name="Text 5"/>
          <p:cNvSpPr/>
          <p:nvPr/>
        </p:nvSpPr>
        <p:spPr>
          <a:xfrm>
            <a:off x="914400" y="2907792"/>
            <a:ext cx="4800600" cy="2834640"/>
          </a:xfrm>
          <a:prstGeom prst="rect">
            <a:avLst/>
          </a:prstGeom>
          <a:noFill/>
          <a:ln/>
        </p:spPr>
        <p:txBody>
          <a:bodyPr wrap="square" lIns="0" tIns="0" rIns="0" bIns="0" rtlCol="0" anchor="t"/>
          <a:lstStyle/>
          <a:p>
            <a:pPr indent="0" marL="0">
              <a:lnSpc>
                <a:spcPts val="2100"/>
              </a:lnSpc>
              <a:buNone/>
            </a:pPr>
            <a:r>
              <a:rPr lang="en-US" sz="1450" b="1" dirty="0">
                <a:solidFill>
                  <a:srgbClr val="263238"/>
                </a:solidFill>
                <a:latin typeface="Noto Sans JP" pitchFamily="34" charset="0"/>
                <a:ea typeface="Noto Sans JP" pitchFamily="34" charset="-122"/>
                <a:cs typeface="Noto Sans JP" pitchFamily="34" charset="-120"/>
              </a:rPr>
              <a:t>上司から「数字が悪く見えるので、実施日を先月の日付にしておいて」と指示された。</a:t>
            </a:r>
            <a:endParaRPr lang="en-US" sz="1450" dirty="0"/>
          </a:p>
          <a:p>
            <a:pPr indent="0" marL="0">
              <a:lnSpc>
                <a:spcPts val="2100"/>
              </a:lnSpc>
              <a:buNone/>
            </a:pPr>
            <a:endParaRPr lang="en-US" sz="1450" dirty="0"/>
          </a:p>
          <a:p>
            <a:pPr indent="0" marL="0">
              <a:lnSpc>
                <a:spcPts val="2100"/>
              </a:lnSpc>
              <a:buNone/>
            </a:pPr>
            <a:r>
              <a:rPr lang="en-US" sz="1450" dirty="0">
                <a:solidFill>
                  <a:srgbClr val="263238"/>
                </a:solidFill>
                <a:latin typeface="Noto Sans JP" pitchFamily="34" charset="0"/>
                <a:ea typeface="Noto Sans JP" pitchFamily="34" charset="-122"/>
                <a:cs typeface="Noto Sans JP" pitchFamily="34" charset="-120"/>
              </a:rPr>
              <a:t>違法かどうか、自分では確信が持てない。指示に従うべきか迷っている。</a:t>
            </a:r>
            <a:endParaRPr lang="en-US" sz="1450" dirty="0"/>
          </a:p>
        </p:txBody>
      </p:sp>
      <p:sp>
        <p:nvSpPr>
          <p:cNvPr id="9" name="Shape 6"/>
          <p:cNvSpPr/>
          <p:nvPr/>
        </p:nvSpPr>
        <p:spPr>
          <a:xfrm>
            <a:off x="6199632" y="1783080"/>
            <a:ext cx="5394960" cy="4069080"/>
          </a:xfrm>
          <a:prstGeom prst="roundRect">
            <a:avLst>
              <a:gd name="adj" fmla="val 1573"/>
            </a:avLst>
          </a:prstGeom>
          <a:solidFill>
            <a:srgbClr val="16314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0" name="Text 7"/>
          <p:cNvSpPr/>
          <p:nvPr/>
        </p:nvSpPr>
        <p:spPr>
          <a:xfrm>
            <a:off x="6473952" y="2029968"/>
            <a:ext cx="4846320" cy="41148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初動のポイント</a:t>
            </a:r>
            <a:endParaRPr lang="en-US" sz="1600" dirty="0"/>
          </a:p>
        </p:txBody>
      </p:sp>
      <p:sp>
        <p:nvSpPr>
          <p:cNvPr id="11" name="Text 8"/>
          <p:cNvSpPr/>
          <p:nvPr/>
        </p:nvSpPr>
        <p:spPr>
          <a:xfrm>
            <a:off x="6510528" y="2542032"/>
            <a:ext cx="4892040" cy="2331720"/>
          </a:xfrm>
          <a:prstGeom prst="rect">
            <a:avLst/>
          </a:prstGeom>
          <a:noFill/>
          <a:ln/>
        </p:spPr>
        <p:txBody>
          <a:bodyPr wrap="square" lIns="0" tIns="0" rIns="0" bIns="0" rtlCol="0" anchor="t"/>
          <a:lstStyle/>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確証がなくても相談してよい（白黒つける前でOK）</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従う前に相談する（従ってからでは戻せない）</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上司本人が関係するため、別の窓口・上位者へ</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元データやメールはそのまま保全しておく</a:t>
            </a:r>
            <a:endParaRPr lang="en-US" sz="1350" dirty="0"/>
          </a:p>
        </p:txBody>
      </p:sp>
      <p:sp>
        <p:nvSpPr>
          <p:cNvPr id="12" name="Shape 9"/>
          <p:cNvSpPr/>
          <p:nvPr/>
        </p:nvSpPr>
        <p:spPr>
          <a:xfrm>
            <a:off x="6455664" y="4956048"/>
            <a:ext cx="4937760" cy="822960"/>
          </a:xfrm>
          <a:prstGeom prst="roundRect">
            <a:avLst>
              <a:gd name="adj" fmla="val 7778"/>
            </a:avLst>
          </a:prstGeom>
          <a:solidFill>
            <a:srgbClr val="243B53"/>
          </a:solidFill>
          <a:ln w="12700">
            <a:solidFill>
              <a:srgbClr val="243B53"/>
            </a:solidFill>
            <a:prstDash val="solid"/>
          </a:ln>
        </p:spPr>
      </p:sp>
      <p:sp>
        <p:nvSpPr>
          <p:cNvPr id="13" name="Text 10"/>
          <p:cNvSpPr/>
          <p:nvPr/>
        </p:nvSpPr>
        <p:spPr>
          <a:xfrm>
            <a:off x="6638544" y="4956048"/>
            <a:ext cx="4572000" cy="822960"/>
          </a:xfrm>
          <a:prstGeom prst="rect">
            <a:avLst/>
          </a:prstGeom>
          <a:noFill/>
          <a:ln/>
        </p:spPr>
        <p:txBody>
          <a:bodyPr wrap="square" lIns="0" tIns="0" rIns="0" bIns="0" rtlCol="0" anchor="ctr"/>
          <a:lstStyle/>
          <a:p>
            <a:pPr indent="0" marL="0">
              <a:lnSpc>
                <a:spcPts val="1500"/>
              </a:lnSpc>
              <a:buNone/>
            </a:pPr>
            <a:r>
              <a:rPr lang="en-US" sz="1200" b="1" dirty="0">
                <a:solidFill>
                  <a:srgbClr val="B58A3A"/>
                </a:solidFill>
                <a:latin typeface="Noto Sans JP" pitchFamily="34" charset="0"/>
                <a:ea typeface="Noto Sans JP" pitchFamily="34" charset="-122"/>
                <a:cs typeface="Noto Sans JP" pitchFamily="34" charset="-120"/>
              </a:rPr>
              <a:t>前提で変わる点：</a:t>
            </a:r>
            <a:pPr indent="0" marL="0">
              <a:lnSpc>
                <a:spcPts val="1500"/>
              </a:lnSpc>
              <a:buNone/>
            </a:pPr>
            <a:r>
              <a:rPr lang="en-US" sz="1200" dirty="0">
                <a:solidFill>
                  <a:srgbClr val="DCE5EE"/>
                </a:solidFill>
                <a:latin typeface="Noto Sans JP" pitchFamily="34" charset="0"/>
                <a:ea typeface="Noto Sans JP" pitchFamily="34" charset="-122"/>
                <a:cs typeface="Noto Sans JP" pitchFamily="34" charset="-120"/>
              </a:rPr>
              <a:t>事実関係・意図により評価は変わる。だからこそ社員が判断せず、担当部門に確認・相談する。</a:t>
            </a:r>
            <a:endParaRPr lang="en-US" sz="1200" dirty="0"/>
          </a:p>
        </p:txBody>
      </p:sp>
      <p:sp>
        <p:nvSpPr>
          <p:cNvPr id="15" name="Text 11"/>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21</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CASE 03</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100"/>
              </a:lnSpc>
              <a:buNone/>
            </a:pPr>
            <a:r>
              <a:rPr lang="en-US" sz="2700" b="1" dirty="0">
                <a:solidFill>
                  <a:srgbClr val="16314F"/>
                </a:solidFill>
                <a:latin typeface="Noto Sans JP" pitchFamily="34" charset="0"/>
                <a:ea typeface="Noto Sans JP" pitchFamily="34" charset="-122"/>
                <a:cs typeface="Noto Sans JP" pitchFamily="34" charset="-120"/>
              </a:rPr>
              <a:t>ケース3　取引先で安全上の危険を発見</a:t>
            </a:r>
            <a:endParaRPr lang="en-US" sz="2700" dirty="0"/>
          </a:p>
        </p:txBody>
      </p:sp>
      <p:sp>
        <p:nvSpPr>
          <p:cNvPr id="4" name="Shape 2"/>
          <p:cNvSpPr/>
          <p:nvPr/>
        </p:nvSpPr>
        <p:spPr>
          <a:xfrm>
            <a:off x="594360" y="1783080"/>
            <a:ext cx="5349240" cy="4069080"/>
          </a:xfrm>
          <a:prstGeom prst="roundRect">
            <a:avLst>
              <a:gd name="adj" fmla="val 157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914400" y="2084832"/>
            <a:ext cx="676656" cy="676656"/>
          </a:xfrm>
          <a:prstGeom prst="ellipse">
            <a:avLst/>
          </a:prstGeom>
          <a:solidFill>
            <a:srgbClr val="B58A3A"/>
          </a:solidFill>
          <a:ln/>
        </p:spPr>
      </p:sp>
      <p:pic>
        <p:nvPicPr>
          <p:cNvPr id="6" name="Image 0" descr="preencoded.png">    </p:cNvPr>
          <p:cNvPicPr>
            <a:picLocks noChangeAspect="1"/>
          </p:cNvPicPr>
          <p:nvPr/>
        </p:nvPicPr>
        <p:blipFill>
          <a:blip r:embed="rId1"/>
          <a:stretch>
            <a:fillRect/>
          </a:stretch>
        </p:blipFill>
        <p:spPr>
          <a:xfrm>
            <a:off x="1097097" y="2267529"/>
            <a:ext cx="311262" cy="311262"/>
          </a:xfrm>
          <a:prstGeom prst="rect">
            <a:avLst/>
          </a:prstGeom>
        </p:spPr>
      </p:pic>
      <p:sp>
        <p:nvSpPr>
          <p:cNvPr id="7" name="Text 4"/>
          <p:cNvSpPr/>
          <p:nvPr/>
        </p:nvSpPr>
        <p:spPr>
          <a:xfrm>
            <a:off x="1737360" y="2103120"/>
            <a:ext cx="4023360"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状況</a:t>
            </a:r>
            <a:endParaRPr lang="en-US" sz="1600" dirty="0"/>
          </a:p>
        </p:txBody>
      </p:sp>
      <p:sp>
        <p:nvSpPr>
          <p:cNvPr id="8" name="Text 5"/>
          <p:cNvSpPr/>
          <p:nvPr/>
        </p:nvSpPr>
        <p:spPr>
          <a:xfrm>
            <a:off x="914400" y="2907792"/>
            <a:ext cx="4800600" cy="2834640"/>
          </a:xfrm>
          <a:prstGeom prst="rect">
            <a:avLst/>
          </a:prstGeom>
          <a:noFill/>
          <a:ln/>
        </p:spPr>
        <p:txBody>
          <a:bodyPr wrap="square" lIns="0" tIns="0" rIns="0" bIns="0" rtlCol="0" anchor="t"/>
          <a:lstStyle/>
          <a:p>
            <a:pPr indent="0" marL="0">
              <a:lnSpc>
                <a:spcPts val="2100"/>
              </a:lnSpc>
              <a:buNone/>
            </a:pPr>
            <a:r>
              <a:rPr lang="en-US" sz="1450" b="1" dirty="0">
                <a:solidFill>
                  <a:srgbClr val="263238"/>
                </a:solidFill>
                <a:latin typeface="Noto Sans JP" pitchFamily="34" charset="0"/>
                <a:ea typeface="Noto Sans JP" pitchFamily="34" charset="-122"/>
                <a:cs typeface="Noto Sans JP" pitchFamily="34" charset="-120"/>
              </a:rPr>
              <a:t>取引先の現場で、安全設備の不備と思われる状態を見つけた。</a:t>
            </a:r>
            <a:endParaRPr lang="en-US" sz="1450" dirty="0"/>
          </a:p>
          <a:p>
            <a:pPr indent="0" marL="0">
              <a:lnSpc>
                <a:spcPts val="2100"/>
              </a:lnSpc>
              <a:buNone/>
            </a:pPr>
            <a:endParaRPr lang="en-US" sz="1450" dirty="0"/>
          </a:p>
          <a:p>
            <a:pPr indent="0" marL="0">
              <a:lnSpc>
                <a:spcPts val="2100"/>
              </a:lnSpc>
              <a:buNone/>
            </a:pPr>
            <a:r>
              <a:rPr lang="en-US" sz="1450" dirty="0">
                <a:solidFill>
                  <a:srgbClr val="263238"/>
                </a:solidFill>
                <a:latin typeface="Noto Sans JP" pitchFamily="34" charset="0"/>
                <a:ea typeface="Noto Sans JP" pitchFamily="34" charset="-122"/>
                <a:cs typeface="Noto Sans JP" pitchFamily="34" charset="-120"/>
              </a:rPr>
              <a:t>現場担当者は「いつものことだから問題ない」と言っている。</a:t>
            </a:r>
            <a:endParaRPr lang="en-US" sz="1450" dirty="0"/>
          </a:p>
        </p:txBody>
      </p:sp>
      <p:sp>
        <p:nvSpPr>
          <p:cNvPr id="9" name="Shape 6"/>
          <p:cNvSpPr/>
          <p:nvPr/>
        </p:nvSpPr>
        <p:spPr>
          <a:xfrm>
            <a:off x="6199632" y="1783080"/>
            <a:ext cx="5394960" cy="4069080"/>
          </a:xfrm>
          <a:prstGeom prst="roundRect">
            <a:avLst>
              <a:gd name="adj" fmla="val 1573"/>
            </a:avLst>
          </a:prstGeom>
          <a:solidFill>
            <a:srgbClr val="16314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0" name="Text 7"/>
          <p:cNvSpPr/>
          <p:nvPr/>
        </p:nvSpPr>
        <p:spPr>
          <a:xfrm>
            <a:off x="6473952" y="2029968"/>
            <a:ext cx="4846320" cy="41148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初動のポイント</a:t>
            </a:r>
            <a:endParaRPr lang="en-US" sz="1600" dirty="0"/>
          </a:p>
        </p:txBody>
      </p:sp>
      <p:sp>
        <p:nvSpPr>
          <p:cNvPr id="11" name="Text 8"/>
          <p:cNvSpPr/>
          <p:nvPr/>
        </p:nvSpPr>
        <p:spPr>
          <a:xfrm>
            <a:off x="6510528" y="2542032"/>
            <a:ext cx="4892040" cy="2331720"/>
          </a:xfrm>
          <a:prstGeom prst="rect">
            <a:avLst/>
          </a:prstGeom>
          <a:noFill/>
          <a:ln/>
        </p:spPr>
        <p:txBody>
          <a:bodyPr wrap="square" lIns="0" tIns="0" rIns="0" bIns="0" rtlCol="0" anchor="t"/>
          <a:lstStyle/>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まず生命・身体の安全を最優先に考える</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自分の権限の範囲で、現場責任者へ伝える</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自社にも速やかに報告する</a:t>
            </a:r>
            <a:endParaRPr lang="en-US" sz="1350" dirty="0"/>
          </a:p>
          <a:p>
            <a:pPr marL="342900" indent="-342900">
              <a:lnSpc>
                <a:spcPts val="1700"/>
              </a:lnSpc>
              <a:spcAft>
                <a:spcPts val="900"/>
              </a:spcAft>
              <a:buSzPct val="100000"/>
              <a:buChar char="•"/>
            </a:pPr>
            <a:r>
              <a:rPr lang="en-US" sz="1350" dirty="0">
                <a:solidFill>
                  <a:srgbClr val="FFFFFF"/>
                </a:solidFill>
                <a:latin typeface="Noto Sans JP" pitchFamily="34" charset="0"/>
                <a:ea typeface="Noto Sans JP" pitchFamily="34" charset="-122"/>
                <a:cs typeface="Noto Sans JP" pitchFamily="34" charset="-120"/>
              </a:rPr>
              <a:t>記録・写真は現場のルールと安全に配慮して</a:t>
            </a:r>
            <a:endParaRPr lang="en-US" sz="1350" dirty="0"/>
          </a:p>
        </p:txBody>
      </p:sp>
      <p:sp>
        <p:nvSpPr>
          <p:cNvPr id="12" name="Shape 9"/>
          <p:cNvSpPr/>
          <p:nvPr/>
        </p:nvSpPr>
        <p:spPr>
          <a:xfrm>
            <a:off x="6455664" y="4956048"/>
            <a:ext cx="4937760" cy="822960"/>
          </a:xfrm>
          <a:prstGeom prst="roundRect">
            <a:avLst>
              <a:gd name="adj" fmla="val 7778"/>
            </a:avLst>
          </a:prstGeom>
          <a:solidFill>
            <a:srgbClr val="243B53"/>
          </a:solidFill>
          <a:ln w="12700">
            <a:solidFill>
              <a:srgbClr val="243B53"/>
            </a:solidFill>
            <a:prstDash val="solid"/>
          </a:ln>
        </p:spPr>
      </p:sp>
      <p:sp>
        <p:nvSpPr>
          <p:cNvPr id="13" name="Text 10"/>
          <p:cNvSpPr/>
          <p:nvPr/>
        </p:nvSpPr>
        <p:spPr>
          <a:xfrm>
            <a:off x="6638544" y="4956048"/>
            <a:ext cx="4572000" cy="822960"/>
          </a:xfrm>
          <a:prstGeom prst="rect">
            <a:avLst/>
          </a:prstGeom>
          <a:noFill/>
          <a:ln/>
        </p:spPr>
        <p:txBody>
          <a:bodyPr wrap="square" lIns="0" tIns="0" rIns="0" bIns="0" rtlCol="0" anchor="ctr"/>
          <a:lstStyle/>
          <a:p>
            <a:pPr indent="0" marL="0">
              <a:lnSpc>
                <a:spcPts val="1500"/>
              </a:lnSpc>
              <a:buNone/>
            </a:pPr>
            <a:r>
              <a:rPr lang="en-US" sz="1200" b="1" dirty="0">
                <a:solidFill>
                  <a:srgbClr val="B58A3A"/>
                </a:solidFill>
                <a:latin typeface="Noto Sans JP" pitchFamily="34" charset="0"/>
                <a:ea typeface="Noto Sans JP" pitchFamily="34" charset="-122"/>
                <a:cs typeface="Noto Sans JP" pitchFamily="34" charset="-120"/>
              </a:rPr>
              <a:t>前提で変わる点：</a:t>
            </a:r>
            <a:pPr indent="0" marL="0">
              <a:lnSpc>
                <a:spcPts val="1500"/>
              </a:lnSpc>
              <a:buNone/>
            </a:pPr>
            <a:r>
              <a:rPr lang="en-US" sz="1200" dirty="0">
                <a:solidFill>
                  <a:srgbClr val="DCE5EE"/>
                </a:solidFill>
                <a:latin typeface="Noto Sans JP" pitchFamily="34" charset="0"/>
                <a:ea typeface="Noto Sans JP" pitchFamily="34" charset="-122"/>
                <a:cs typeface="Noto Sans JP" pitchFamily="34" charset="-120"/>
              </a:rPr>
              <a:t>撮影の可否は現場・契約のルールによる。独断のSNS投稿は不可（信用毀損・守秘・安全の問題）。</a:t>
            </a:r>
            <a:endParaRPr lang="en-US" sz="1200" dirty="0"/>
          </a:p>
        </p:txBody>
      </p:sp>
      <p:sp>
        <p:nvSpPr>
          <p:cNvPr id="15" name="Text 11"/>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22</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6314F"/>
        </a:solidFill>
      </p:bgPr>
    </p:bg>
    <p:spTree>
      <p:nvGrpSpPr>
        <p:cNvPr id="1" name=""/>
        <p:cNvGrpSpPr/>
        <p:nvPr/>
      </p:nvGrpSpPr>
      <p:grpSpPr>
        <a:xfrm>
          <a:off x="0" y="0"/>
          <a:ext cx="0" cy="0"/>
          <a:chOff x="0" y="0"/>
          <a:chExt cx="0" cy="0"/>
        </a:xfrm>
      </p:grpSpPr>
      <p:sp>
        <p:nvSpPr>
          <p:cNvPr id="2" name="Text 0"/>
          <p:cNvSpPr/>
          <p:nvPr/>
        </p:nvSpPr>
        <p:spPr>
          <a:xfrm>
            <a:off x="612648" y="457200"/>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まとめ</a:t>
            </a:r>
            <a:endParaRPr lang="en-US" sz="1300" dirty="0"/>
          </a:p>
        </p:txBody>
      </p:sp>
      <p:sp>
        <p:nvSpPr>
          <p:cNvPr id="3" name="Text 1"/>
          <p:cNvSpPr/>
          <p:nvPr/>
        </p:nvSpPr>
        <p:spPr>
          <a:xfrm>
            <a:off x="594360" y="786384"/>
            <a:ext cx="10972800" cy="640080"/>
          </a:xfrm>
          <a:prstGeom prst="rect">
            <a:avLst/>
          </a:prstGeom>
          <a:noFill/>
          <a:ln/>
        </p:spPr>
        <p:txBody>
          <a:bodyPr wrap="square" lIns="0" tIns="0" rIns="0" bIns="0" rtlCol="0" anchor="ctr"/>
          <a:lstStyle/>
          <a:p>
            <a:pPr indent="0" marL="0">
              <a:buNone/>
            </a:pPr>
            <a:r>
              <a:rPr lang="en-US" sz="3000" b="1" dirty="0">
                <a:solidFill>
                  <a:srgbClr val="FFFFFF"/>
                </a:solidFill>
                <a:latin typeface="Noto Sans JP" pitchFamily="34" charset="0"/>
                <a:ea typeface="Noto Sans JP" pitchFamily="34" charset="-122"/>
                <a:cs typeface="Noto Sans JP" pitchFamily="34" charset="-120"/>
              </a:rPr>
              <a:t>今日から実践する、5つの行動原則</a:t>
            </a:r>
            <a:endParaRPr lang="en-US" sz="3000" dirty="0"/>
          </a:p>
        </p:txBody>
      </p:sp>
      <p:sp>
        <p:nvSpPr>
          <p:cNvPr id="4" name="Shape 2"/>
          <p:cNvSpPr/>
          <p:nvPr/>
        </p:nvSpPr>
        <p:spPr>
          <a:xfrm>
            <a:off x="594360" y="1783080"/>
            <a:ext cx="11000232" cy="786384"/>
          </a:xfrm>
          <a:prstGeom prst="roundRect">
            <a:avLst>
              <a:gd name="adj" fmla="val 8140"/>
            </a:avLst>
          </a:prstGeom>
          <a:solidFill>
            <a:srgbClr val="243B53"/>
          </a:solidFill>
          <a:ln w="12700">
            <a:solidFill>
              <a:srgbClr val="243B53"/>
            </a:solidFill>
            <a:prstDash val="solid"/>
          </a:ln>
        </p:spPr>
      </p:sp>
      <p:sp>
        <p:nvSpPr>
          <p:cNvPr id="5" name="Shape 3"/>
          <p:cNvSpPr/>
          <p:nvPr/>
        </p:nvSpPr>
        <p:spPr>
          <a:xfrm>
            <a:off x="841248" y="1947672"/>
            <a:ext cx="457200" cy="457200"/>
          </a:xfrm>
          <a:prstGeom prst="ellipse">
            <a:avLst/>
          </a:prstGeom>
          <a:solidFill>
            <a:srgbClr val="B58A3A"/>
          </a:solidFill>
          <a:ln/>
        </p:spPr>
      </p:sp>
      <p:sp>
        <p:nvSpPr>
          <p:cNvPr id="6" name="Text 4"/>
          <p:cNvSpPr/>
          <p:nvPr/>
        </p:nvSpPr>
        <p:spPr>
          <a:xfrm>
            <a:off x="841248" y="1947672"/>
            <a:ext cx="457200" cy="457200"/>
          </a:xfrm>
          <a:prstGeom prst="rect">
            <a:avLst/>
          </a:prstGeom>
          <a:noFill/>
          <a:ln/>
        </p:spPr>
        <p:txBody>
          <a:bodyPr wrap="square" lIns="0" tIns="0" rIns="0" bIns="0" rtlCol="0" anchor="ctr"/>
          <a:lstStyle/>
          <a:p>
            <a:pPr algn="ctr" indent="0" marL="0">
              <a:buNone/>
            </a:pPr>
            <a:r>
              <a:rPr lang="en-US" sz="1700" b="1" dirty="0">
                <a:solidFill>
                  <a:srgbClr val="16314F"/>
                </a:solidFill>
                <a:latin typeface="Noto Sans JP" pitchFamily="34" charset="0"/>
                <a:ea typeface="Noto Sans JP" pitchFamily="34" charset="-122"/>
                <a:cs typeface="Noto Sans JP" pitchFamily="34" charset="-120"/>
              </a:rPr>
              <a:t>1</a:t>
            </a:r>
            <a:endParaRPr lang="en-US" sz="1700" dirty="0"/>
          </a:p>
        </p:txBody>
      </p:sp>
      <p:sp>
        <p:nvSpPr>
          <p:cNvPr id="7" name="Text 5"/>
          <p:cNvSpPr/>
          <p:nvPr/>
        </p:nvSpPr>
        <p:spPr>
          <a:xfrm>
            <a:off x="1481328" y="1783080"/>
            <a:ext cx="4663440" cy="786384"/>
          </a:xfrm>
          <a:prstGeom prst="rect">
            <a:avLst/>
          </a:prstGeom>
          <a:noFill/>
          <a:ln/>
        </p:spPr>
        <p:txBody>
          <a:bodyPr wrap="square" lIns="0" tIns="0" rIns="0" bIns="0" rtlCol="0" anchor="ctr"/>
          <a:lstStyle/>
          <a:p>
            <a:pPr indent="0" marL="0">
              <a:buNone/>
            </a:pPr>
            <a:r>
              <a:rPr lang="en-US" sz="1650" b="1" dirty="0">
                <a:solidFill>
                  <a:srgbClr val="FFFFFF"/>
                </a:solidFill>
                <a:latin typeface="Noto Sans JP" pitchFamily="34" charset="0"/>
                <a:ea typeface="Noto Sans JP" pitchFamily="34" charset="-122"/>
                <a:cs typeface="Noto Sans JP" pitchFamily="34" charset="-120"/>
              </a:rPr>
              <a:t>気づいたら、抱え込まない</a:t>
            </a:r>
            <a:endParaRPr lang="en-US" sz="1650" dirty="0"/>
          </a:p>
        </p:txBody>
      </p:sp>
      <p:sp>
        <p:nvSpPr>
          <p:cNvPr id="8" name="Shape 6"/>
          <p:cNvSpPr/>
          <p:nvPr/>
        </p:nvSpPr>
        <p:spPr>
          <a:xfrm>
            <a:off x="6263640" y="1929384"/>
            <a:ext cx="0" cy="493776"/>
          </a:xfrm>
          <a:prstGeom prst="line">
            <a:avLst/>
          </a:prstGeom>
          <a:noFill/>
          <a:ln w="12700">
            <a:solidFill>
              <a:srgbClr val="3A536B"/>
            </a:solidFill>
            <a:prstDash val="solid"/>
          </a:ln>
        </p:spPr>
      </p:sp>
      <p:sp>
        <p:nvSpPr>
          <p:cNvPr id="9" name="Text 7"/>
          <p:cNvSpPr/>
          <p:nvPr/>
        </p:nvSpPr>
        <p:spPr>
          <a:xfrm>
            <a:off x="6492240" y="1783080"/>
            <a:ext cx="4937760" cy="786384"/>
          </a:xfrm>
          <a:prstGeom prst="rect">
            <a:avLst/>
          </a:prstGeom>
          <a:noFill/>
          <a:ln/>
        </p:spPr>
        <p:txBody>
          <a:bodyPr wrap="square" lIns="0" tIns="0" rIns="0" bIns="0" rtlCol="0" anchor="ctr"/>
          <a:lstStyle/>
          <a:p>
            <a:pPr indent="0" marL="0">
              <a:lnSpc>
                <a:spcPts val="1700"/>
              </a:lnSpc>
              <a:buNone/>
            </a:pPr>
            <a:r>
              <a:rPr lang="en-US" sz="1400" dirty="0">
                <a:solidFill>
                  <a:srgbClr val="DCE5EE"/>
                </a:solidFill>
                <a:latin typeface="Noto Sans JP" pitchFamily="34" charset="0"/>
                <a:ea typeface="Noto Sans JP" pitchFamily="34" charset="-122"/>
                <a:cs typeface="Noto Sans JP" pitchFamily="34" charset="-120"/>
              </a:rPr>
              <a:t>確証がなくても、まず相談・報告。</a:t>
            </a:r>
            <a:endParaRPr lang="en-US" sz="1400" dirty="0"/>
          </a:p>
        </p:txBody>
      </p:sp>
      <p:sp>
        <p:nvSpPr>
          <p:cNvPr id="10" name="Shape 8"/>
          <p:cNvSpPr/>
          <p:nvPr/>
        </p:nvSpPr>
        <p:spPr>
          <a:xfrm>
            <a:off x="594360" y="2679192"/>
            <a:ext cx="11000232" cy="786384"/>
          </a:xfrm>
          <a:prstGeom prst="roundRect">
            <a:avLst>
              <a:gd name="adj" fmla="val 8140"/>
            </a:avLst>
          </a:prstGeom>
          <a:solidFill>
            <a:srgbClr val="243B53"/>
          </a:solidFill>
          <a:ln w="12700">
            <a:solidFill>
              <a:srgbClr val="243B53"/>
            </a:solidFill>
            <a:prstDash val="solid"/>
          </a:ln>
        </p:spPr>
      </p:sp>
      <p:sp>
        <p:nvSpPr>
          <p:cNvPr id="11" name="Shape 9"/>
          <p:cNvSpPr/>
          <p:nvPr/>
        </p:nvSpPr>
        <p:spPr>
          <a:xfrm>
            <a:off x="841248" y="2843784"/>
            <a:ext cx="457200" cy="457200"/>
          </a:xfrm>
          <a:prstGeom prst="ellipse">
            <a:avLst/>
          </a:prstGeom>
          <a:solidFill>
            <a:srgbClr val="B58A3A"/>
          </a:solidFill>
          <a:ln/>
        </p:spPr>
      </p:sp>
      <p:sp>
        <p:nvSpPr>
          <p:cNvPr id="12" name="Text 10"/>
          <p:cNvSpPr/>
          <p:nvPr/>
        </p:nvSpPr>
        <p:spPr>
          <a:xfrm>
            <a:off x="841248" y="2843784"/>
            <a:ext cx="457200" cy="457200"/>
          </a:xfrm>
          <a:prstGeom prst="rect">
            <a:avLst/>
          </a:prstGeom>
          <a:noFill/>
          <a:ln/>
        </p:spPr>
        <p:txBody>
          <a:bodyPr wrap="square" lIns="0" tIns="0" rIns="0" bIns="0" rtlCol="0" anchor="ctr"/>
          <a:lstStyle/>
          <a:p>
            <a:pPr algn="ctr" indent="0" marL="0">
              <a:buNone/>
            </a:pPr>
            <a:r>
              <a:rPr lang="en-US" sz="1700" b="1" dirty="0">
                <a:solidFill>
                  <a:srgbClr val="16314F"/>
                </a:solidFill>
                <a:latin typeface="Noto Sans JP" pitchFamily="34" charset="0"/>
                <a:ea typeface="Noto Sans JP" pitchFamily="34" charset="-122"/>
                <a:cs typeface="Noto Sans JP" pitchFamily="34" charset="-120"/>
              </a:rPr>
              <a:t>2</a:t>
            </a:r>
            <a:endParaRPr lang="en-US" sz="1700" dirty="0"/>
          </a:p>
        </p:txBody>
      </p:sp>
      <p:sp>
        <p:nvSpPr>
          <p:cNvPr id="13" name="Text 11"/>
          <p:cNvSpPr/>
          <p:nvPr/>
        </p:nvSpPr>
        <p:spPr>
          <a:xfrm>
            <a:off x="1481328" y="2679192"/>
            <a:ext cx="4663440" cy="786384"/>
          </a:xfrm>
          <a:prstGeom prst="rect">
            <a:avLst/>
          </a:prstGeom>
          <a:noFill/>
          <a:ln/>
        </p:spPr>
        <p:txBody>
          <a:bodyPr wrap="square" lIns="0" tIns="0" rIns="0" bIns="0" rtlCol="0" anchor="ctr"/>
          <a:lstStyle/>
          <a:p>
            <a:pPr indent="0" marL="0">
              <a:buNone/>
            </a:pPr>
            <a:r>
              <a:rPr lang="en-US" sz="1650" b="1" dirty="0">
                <a:solidFill>
                  <a:srgbClr val="FFFFFF"/>
                </a:solidFill>
                <a:latin typeface="Noto Sans JP" pitchFamily="34" charset="0"/>
                <a:ea typeface="Noto Sans JP" pitchFamily="34" charset="-122"/>
                <a:cs typeface="Noto Sans JP" pitchFamily="34" charset="-120"/>
              </a:rPr>
              <a:t>事実と推測を分けて伝える</a:t>
            </a:r>
            <a:endParaRPr lang="en-US" sz="1650" dirty="0"/>
          </a:p>
        </p:txBody>
      </p:sp>
      <p:sp>
        <p:nvSpPr>
          <p:cNvPr id="14" name="Shape 12"/>
          <p:cNvSpPr/>
          <p:nvPr/>
        </p:nvSpPr>
        <p:spPr>
          <a:xfrm>
            <a:off x="6263640" y="2825496"/>
            <a:ext cx="0" cy="493776"/>
          </a:xfrm>
          <a:prstGeom prst="line">
            <a:avLst/>
          </a:prstGeom>
          <a:noFill/>
          <a:ln w="12700">
            <a:solidFill>
              <a:srgbClr val="3A536B"/>
            </a:solidFill>
            <a:prstDash val="solid"/>
          </a:ln>
        </p:spPr>
      </p:sp>
      <p:sp>
        <p:nvSpPr>
          <p:cNvPr id="15" name="Text 13"/>
          <p:cNvSpPr/>
          <p:nvPr/>
        </p:nvSpPr>
        <p:spPr>
          <a:xfrm>
            <a:off x="6492240" y="2679192"/>
            <a:ext cx="4937760" cy="786384"/>
          </a:xfrm>
          <a:prstGeom prst="rect">
            <a:avLst/>
          </a:prstGeom>
          <a:noFill/>
          <a:ln/>
        </p:spPr>
        <p:txBody>
          <a:bodyPr wrap="square" lIns="0" tIns="0" rIns="0" bIns="0" rtlCol="0" anchor="ctr"/>
          <a:lstStyle/>
          <a:p>
            <a:pPr indent="0" marL="0">
              <a:lnSpc>
                <a:spcPts val="1700"/>
              </a:lnSpc>
              <a:buNone/>
            </a:pPr>
            <a:r>
              <a:rPr lang="en-US" sz="1400" dirty="0">
                <a:solidFill>
                  <a:srgbClr val="DCE5EE"/>
                </a:solidFill>
                <a:latin typeface="Noto Sans JP" pitchFamily="34" charset="0"/>
                <a:ea typeface="Noto Sans JP" pitchFamily="34" charset="-122"/>
                <a:cs typeface="Noto Sans JP" pitchFamily="34" charset="-120"/>
              </a:rPr>
              <a:t>見たこと・聞いたこと・思ったことを区別。</a:t>
            </a:r>
            <a:endParaRPr lang="en-US" sz="1400" dirty="0"/>
          </a:p>
        </p:txBody>
      </p:sp>
      <p:sp>
        <p:nvSpPr>
          <p:cNvPr id="16" name="Shape 14"/>
          <p:cNvSpPr/>
          <p:nvPr/>
        </p:nvSpPr>
        <p:spPr>
          <a:xfrm>
            <a:off x="594360" y="3575304"/>
            <a:ext cx="11000232" cy="786384"/>
          </a:xfrm>
          <a:prstGeom prst="roundRect">
            <a:avLst>
              <a:gd name="adj" fmla="val 8140"/>
            </a:avLst>
          </a:prstGeom>
          <a:solidFill>
            <a:srgbClr val="243B53"/>
          </a:solidFill>
          <a:ln w="12700">
            <a:solidFill>
              <a:srgbClr val="243B53"/>
            </a:solidFill>
            <a:prstDash val="solid"/>
          </a:ln>
        </p:spPr>
      </p:sp>
      <p:sp>
        <p:nvSpPr>
          <p:cNvPr id="17" name="Shape 15"/>
          <p:cNvSpPr/>
          <p:nvPr/>
        </p:nvSpPr>
        <p:spPr>
          <a:xfrm>
            <a:off x="841248" y="3739896"/>
            <a:ext cx="457200" cy="457200"/>
          </a:xfrm>
          <a:prstGeom prst="ellipse">
            <a:avLst/>
          </a:prstGeom>
          <a:solidFill>
            <a:srgbClr val="B58A3A"/>
          </a:solidFill>
          <a:ln/>
        </p:spPr>
      </p:sp>
      <p:sp>
        <p:nvSpPr>
          <p:cNvPr id="18" name="Text 16"/>
          <p:cNvSpPr/>
          <p:nvPr/>
        </p:nvSpPr>
        <p:spPr>
          <a:xfrm>
            <a:off x="841248" y="3739896"/>
            <a:ext cx="457200" cy="457200"/>
          </a:xfrm>
          <a:prstGeom prst="rect">
            <a:avLst/>
          </a:prstGeom>
          <a:noFill/>
          <a:ln/>
        </p:spPr>
        <p:txBody>
          <a:bodyPr wrap="square" lIns="0" tIns="0" rIns="0" bIns="0" rtlCol="0" anchor="ctr"/>
          <a:lstStyle/>
          <a:p>
            <a:pPr algn="ctr" indent="0" marL="0">
              <a:buNone/>
            </a:pPr>
            <a:r>
              <a:rPr lang="en-US" sz="1700" b="1" dirty="0">
                <a:solidFill>
                  <a:srgbClr val="16314F"/>
                </a:solidFill>
                <a:latin typeface="Noto Sans JP" pitchFamily="34" charset="0"/>
                <a:ea typeface="Noto Sans JP" pitchFamily="34" charset="-122"/>
                <a:cs typeface="Noto Sans JP" pitchFamily="34" charset="-120"/>
              </a:rPr>
              <a:t>3</a:t>
            </a:r>
            <a:endParaRPr lang="en-US" sz="1700" dirty="0"/>
          </a:p>
        </p:txBody>
      </p:sp>
      <p:sp>
        <p:nvSpPr>
          <p:cNvPr id="19" name="Text 17"/>
          <p:cNvSpPr/>
          <p:nvPr/>
        </p:nvSpPr>
        <p:spPr>
          <a:xfrm>
            <a:off x="1481328" y="3575304"/>
            <a:ext cx="4663440" cy="786384"/>
          </a:xfrm>
          <a:prstGeom prst="rect">
            <a:avLst/>
          </a:prstGeom>
          <a:noFill/>
          <a:ln/>
        </p:spPr>
        <p:txBody>
          <a:bodyPr wrap="square" lIns="0" tIns="0" rIns="0" bIns="0" rtlCol="0" anchor="ctr"/>
          <a:lstStyle/>
          <a:p>
            <a:pPr indent="0" marL="0">
              <a:buNone/>
            </a:pPr>
            <a:r>
              <a:rPr lang="en-US" sz="1650" b="1" dirty="0">
                <a:solidFill>
                  <a:srgbClr val="FFFFFF"/>
                </a:solidFill>
                <a:latin typeface="Noto Sans JP" pitchFamily="34" charset="0"/>
                <a:ea typeface="Noto Sans JP" pitchFamily="34" charset="-122"/>
                <a:cs typeface="Noto Sans JP" pitchFamily="34" charset="-120"/>
              </a:rPr>
              <a:t>報告先は状況で使い分ける</a:t>
            </a:r>
            <a:endParaRPr lang="en-US" sz="1650" dirty="0"/>
          </a:p>
        </p:txBody>
      </p:sp>
      <p:sp>
        <p:nvSpPr>
          <p:cNvPr id="20" name="Shape 18"/>
          <p:cNvSpPr/>
          <p:nvPr/>
        </p:nvSpPr>
        <p:spPr>
          <a:xfrm>
            <a:off x="6263640" y="3721608"/>
            <a:ext cx="0" cy="493776"/>
          </a:xfrm>
          <a:prstGeom prst="line">
            <a:avLst/>
          </a:prstGeom>
          <a:noFill/>
          <a:ln w="12700">
            <a:solidFill>
              <a:srgbClr val="3A536B"/>
            </a:solidFill>
            <a:prstDash val="solid"/>
          </a:ln>
        </p:spPr>
      </p:sp>
      <p:sp>
        <p:nvSpPr>
          <p:cNvPr id="21" name="Text 19"/>
          <p:cNvSpPr/>
          <p:nvPr/>
        </p:nvSpPr>
        <p:spPr>
          <a:xfrm>
            <a:off x="6492240" y="3575304"/>
            <a:ext cx="4937760" cy="786384"/>
          </a:xfrm>
          <a:prstGeom prst="rect">
            <a:avLst/>
          </a:prstGeom>
          <a:noFill/>
          <a:ln/>
        </p:spPr>
        <p:txBody>
          <a:bodyPr wrap="square" lIns="0" tIns="0" rIns="0" bIns="0" rtlCol="0" anchor="ctr"/>
          <a:lstStyle/>
          <a:p>
            <a:pPr indent="0" marL="0">
              <a:lnSpc>
                <a:spcPts val="1700"/>
              </a:lnSpc>
              <a:buNone/>
            </a:pPr>
            <a:r>
              <a:rPr lang="en-US" sz="1400" dirty="0">
                <a:solidFill>
                  <a:srgbClr val="DCE5EE"/>
                </a:solidFill>
                <a:latin typeface="Noto Sans JP" pitchFamily="34" charset="0"/>
                <a:ea typeface="Noto Sans JP" pitchFamily="34" charset="-122"/>
                <a:cs typeface="Noto Sans JP" pitchFamily="34" charset="-120"/>
              </a:rPr>
              <a:t>通常報告・専門窓口・内部通報・緊急連絡。</a:t>
            </a:r>
            <a:endParaRPr lang="en-US" sz="1400" dirty="0"/>
          </a:p>
        </p:txBody>
      </p:sp>
      <p:sp>
        <p:nvSpPr>
          <p:cNvPr id="22" name="Shape 20"/>
          <p:cNvSpPr/>
          <p:nvPr/>
        </p:nvSpPr>
        <p:spPr>
          <a:xfrm>
            <a:off x="594360" y="4471416"/>
            <a:ext cx="11000232" cy="786384"/>
          </a:xfrm>
          <a:prstGeom prst="roundRect">
            <a:avLst>
              <a:gd name="adj" fmla="val 8140"/>
            </a:avLst>
          </a:prstGeom>
          <a:solidFill>
            <a:srgbClr val="243B53"/>
          </a:solidFill>
          <a:ln w="12700">
            <a:solidFill>
              <a:srgbClr val="243B53"/>
            </a:solidFill>
            <a:prstDash val="solid"/>
          </a:ln>
        </p:spPr>
      </p:sp>
      <p:sp>
        <p:nvSpPr>
          <p:cNvPr id="23" name="Shape 21"/>
          <p:cNvSpPr/>
          <p:nvPr/>
        </p:nvSpPr>
        <p:spPr>
          <a:xfrm>
            <a:off x="841248" y="4636008"/>
            <a:ext cx="457200" cy="457200"/>
          </a:xfrm>
          <a:prstGeom prst="ellipse">
            <a:avLst/>
          </a:prstGeom>
          <a:solidFill>
            <a:srgbClr val="B58A3A"/>
          </a:solidFill>
          <a:ln/>
        </p:spPr>
      </p:sp>
      <p:sp>
        <p:nvSpPr>
          <p:cNvPr id="24" name="Text 22"/>
          <p:cNvSpPr/>
          <p:nvPr/>
        </p:nvSpPr>
        <p:spPr>
          <a:xfrm>
            <a:off x="841248" y="4636008"/>
            <a:ext cx="457200" cy="457200"/>
          </a:xfrm>
          <a:prstGeom prst="rect">
            <a:avLst/>
          </a:prstGeom>
          <a:noFill/>
          <a:ln/>
        </p:spPr>
        <p:txBody>
          <a:bodyPr wrap="square" lIns="0" tIns="0" rIns="0" bIns="0" rtlCol="0" anchor="ctr"/>
          <a:lstStyle/>
          <a:p>
            <a:pPr algn="ctr" indent="0" marL="0">
              <a:buNone/>
            </a:pPr>
            <a:r>
              <a:rPr lang="en-US" sz="1700" b="1" dirty="0">
                <a:solidFill>
                  <a:srgbClr val="16314F"/>
                </a:solidFill>
                <a:latin typeface="Noto Sans JP" pitchFamily="34" charset="0"/>
                <a:ea typeface="Noto Sans JP" pitchFamily="34" charset="-122"/>
                <a:cs typeface="Noto Sans JP" pitchFamily="34" charset="-120"/>
              </a:rPr>
              <a:t>4</a:t>
            </a:r>
            <a:endParaRPr lang="en-US" sz="1700" dirty="0"/>
          </a:p>
        </p:txBody>
      </p:sp>
      <p:sp>
        <p:nvSpPr>
          <p:cNvPr id="25" name="Text 23"/>
          <p:cNvSpPr/>
          <p:nvPr/>
        </p:nvSpPr>
        <p:spPr>
          <a:xfrm>
            <a:off x="1481328" y="4471416"/>
            <a:ext cx="4663440" cy="786384"/>
          </a:xfrm>
          <a:prstGeom prst="rect">
            <a:avLst/>
          </a:prstGeom>
          <a:noFill/>
          <a:ln/>
        </p:spPr>
        <p:txBody>
          <a:bodyPr wrap="square" lIns="0" tIns="0" rIns="0" bIns="0" rtlCol="0" anchor="ctr"/>
          <a:lstStyle/>
          <a:p>
            <a:pPr indent="0" marL="0">
              <a:buNone/>
            </a:pPr>
            <a:r>
              <a:rPr lang="en-US" sz="1650" b="1" dirty="0">
                <a:solidFill>
                  <a:srgbClr val="FFFFFF"/>
                </a:solidFill>
                <a:latin typeface="Noto Sans JP" pitchFamily="34" charset="0"/>
                <a:ea typeface="Noto Sans JP" pitchFamily="34" charset="-122"/>
                <a:cs typeface="Noto Sans JP" pitchFamily="34" charset="-120"/>
              </a:rPr>
              <a:t>記録・証拠は壊さない・持ち出さない</a:t>
            </a:r>
            <a:endParaRPr lang="en-US" sz="1650" dirty="0"/>
          </a:p>
        </p:txBody>
      </p:sp>
      <p:sp>
        <p:nvSpPr>
          <p:cNvPr id="26" name="Shape 24"/>
          <p:cNvSpPr/>
          <p:nvPr/>
        </p:nvSpPr>
        <p:spPr>
          <a:xfrm>
            <a:off x="6263640" y="4617720"/>
            <a:ext cx="0" cy="493776"/>
          </a:xfrm>
          <a:prstGeom prst="line">
            <a:avLst/>
          </a:prstGeom>
          <a:noFill/>
          <a:ln w="12700">
            <a:solidFill>
              <a:srgbClr val="3A536B"/>
            </a:solidFill>
            <a:prstDash val="solid"/>
          </a:ln>
        </p:spPr>
      </p:sp>
      <p:sp>
        <p:nvSpPr>
          <p:cNvPr id="27" name="Text 25"/>
          <p:cNvSpPr/>
          <p:nvPr/>
        </p:nvSpPr>
        <p:spPr>
          <a:xfrm>
            <a:off x="6492240" y="4471416"/>
            <a:ext cx="4937760" cy="786384"/>
          </a:xfrm>
          <a:prstGeom prst="rect">
            <a:avLst/>
          </a:prstGeom>
          <a:noFill/>
          <a:ln/>
        </p:spPr>
        <p:txBody>
          <a:bodyPr wrap="square" lIns="0" tIns="0" rIns="0" bIns="0" rtlCol="0" anchor="ctr"/>
          <a:lstStyle/>
          <a:p>
            <a:pPr indent="0" marL="0">
              <a:lnSpc>
                <a:spcPts val="1700"/>
              </a:lnSpc>
              <a:buNone/>
            </a:pPr>
            <a:r>
              <a:rPr lang="en-US" sz="1400" dirty="0">
                <a:solidFill>
                  <a:srgbClr val="DCE5EE"/>
                </a:solidFill>
                <a:latin typeface="Noto Sans JP" pitchFamily="34" charset="0"/>
                <a:ea typeface="Noto Sans JP" pitchFamily="34" charset="-122"/>
                <a:cs typeface="Noto Sans JP" pitchFamily="34" charset="-120"/>
              </a:rPr>
              <a:t>削除・改変・私物端末への転送はしない。</a:t>
            </a:r>
            <a:endParaRPr lang="en-US" sz="1400" dirty="0"/>
          </a:p>
        </p:txBody>
      </p:sp>
      <p:sp>
        <p:nvSpPr>
          <p:cNvPr id="28" name="Shape 26"/>
          <p:cNvSpPr/>
          <p:nvPr/>
        </p:nvSpPr>
        <p:spPr>
          <a:xfrm>
            <a:off x="594360" y="5367528"/>
            <a:ext cx="11000232" cy="786384"/>
          </a:xfrm>
          <a:prstGeom prst="roundRect">
            <a:avLst>
              <a:gd name="adj" fmla="val 8140"/>
            </a:avLst>
          </a:prstGeom>
          <a:solidFill>
            <a:srgbClr val="243B53"/>
          </a:solidFill>
          <a:ln w="12700">
            <a:solidFill>
              <a:srgbClr val="243B53"/>
            </a:solidFill>
            <a:prstDash val="solid"/>
          </a:ln>
        </p:spPr>
      </p:sp>
      <p:sp>
        <p:nvSpPr>
          <p:cNvPr id="29" name="Shape 27"/>
          <p:cNvSpPr/>
          <p:nvPr/>
        </p:nvSpPr>
        <p:spPr>
          <a:xfrm>
            <a:off x="841248" y="5532120"/>
            <a:ext cx="457200" cy="457200"/>
          </a:xfrm>
          <a:prstGeom prst="ellipse">
            <a:avLst/>
          </a:prstGeom>
          <a:solidFill>
            <a:srgbClr val="B58A3A"/>
          </a:solidFill>
          <a:ln/>
        </p:spPr>
      </p:sp>
      <p:sp>
        <p:nvSpPr>
          <p:cNvPr id="30" name="Text 28"/>
          <p:cNvSpPr/>
          <p:nvPr/>
        </p:nvSpPr>
        <p:spPr>
          <a:xfrm>
            <a:off x="841248" y="5532120"/>
            <a:ext cx="457200" cy="457200"/>
          </a:xfrm>
          <a:prstGeom prst="rect">
            <a:avLst/>
          </a:prstGeom>
          <a:noFill/>
          <a:ln/>
        </p:spPr>
        <p:txBody>
          <a:bodyPr wrap="square" lIns="0" tIns="0" rIns="0" bIns="0" rtlCol="0" anchor="ctr"/>
          <a:lstStyle/>
          <a:p>
            <a:pPr algn="ctr" indent="0" marL="0">
              <a:buNone/>
            </a:pPr>
            <a:r>
              <a:rPr lang="en-US" sz="1700" b="1" dirty="0">
                <a:solidFill>
                  <a:srgbClr val="16314F"/>
                </a:solidFill>
                <a:latin typeface="Noto Sans JP" pitchFamily="34" charset="0"/>
                <a:ea typeface="Noto Sans JP" pitchFamily="34" charset="-122"/>
                <a:cs typeface="Noto Sans JP" pitchFamily="34" charset="-120"/>
              </a:rPr>
              <a:t>5</a:t>
            </a:r>
            <a:endParaRPr lang="en-US" sz="1700" dirty="0"/>
          </a:p>
        </p:txBody>
      </p:sp>
      <p:sp>
        <p:nvSpPr>
          <p:cNvPr id="31" name="Text 29"/>
          <p:cNvSpPr/>
          <p:nvPr/>
        </p:nvSpPr>
        <p:spPr>
          <a:xfrm>
            <a:off x="1481328" y="5367528"/>
            <a:ext cx="4663440" cy="786384"/>
          </a:xfrm>
          <a:prstGeom prst="rect">
            <a:avLst/>
          </a:prstGeom>
          <a:noFill/>
          <a:ln/>
        </p:spPr>
        <p:txBody>
          <a:bodyPr wrap="square" lIns="0" tIns="0" rIns="0" bIns="0" rtlCol="0" anchor="ctr"/>
          <a:lstStyle/>
          <a:p>
            <a:pPr indent="0" marL="0">
              <a:buNone/>
            </a:pPr>
            <a:r>
              <a:rPr lang="en-US" sz="1650" b="1" dirty="0">
                <a:solidFill>
                  <a:srgbClr val="FFFFFF"/>
                </a:solidFill>
                <a:latin typeface="Noto Sans JP" pitchFamily="34" charset="0"/>
                <a:ea typeface="Noto Sans JP" pitchFamily="34" charset="-122"/>
                <a:cs typeface="Noto Sans JP" pitchFamily="34" charset="-120"/>
              </a:rPr>
              <a:t>独断で動かない／安全を最優先</a:t>
            </a:r>
            <a:endParaRPr lang="en-US" sz="1650" dirty="0"/>
          </a:p>
        </p:txBody>
      </p:sp>
      <p:sp>
        <p:nvSpPr>
          <p:cNvPr id="32" name="Shape 30"/>
          <p:cNvSpPr/>
          <p:nvPr/>
        </p:nvSpPr>
        <p:spPr>
          <a:xfrm>
            <a:off x="6263640" y="5513832"/>
            <a:ext cx="0" cy="493776"/>
          </a:xfrm>
          <a:prstGeom prst="line">
            <a:avLst/>
          </a:prstGeom>
          <a:noFill/>
          <a:ln w="12700">
            <a:solidFill>
              <a:srgbClr val="3A536B"/>
            </a:solidFill>
            <a:prstDash val="solid"/>
          </a:ln>
        </p:spPr>
      </p:sp>
      <p:sp>
        <p:nvSpPr>
          <p:cNvPr id="33" name="Text 31"/>
          <p:cNvSpPr/>
          <p:nvPr/>
        </p:nvSpPr>
        <p:spPr>
          <a:xfrm>
            <a:off x="6492240" y="5367528"/>
            <a:ext cx="4937760" cy="786384"/>
          </a:xfrm>
          <a:prstGeom prst="rect">
            <a:avLst/>
          </a:prstGeom>
          <a:noFill/>
          <a:ln/>
        </p:spPr>
        <p:txBody>
          <a:bodyPr wrap="square" lIns="0" tIns="0" rIns="0" bIns="0" rtlCol="0" anchor="ctr"/>
          <a:lstStyle/>
          <a:p>
            <a:pPr indent="0" marL="0">
              <a:lnSpc>
                <a:spcPts val="1700"/>
              </a:lnSpc>
              <a:buNone/>
            </a:pPr>
            <a:r>
              <a:rPr lang="en-US" sz="1400" dirty="0">
                <a:solidFill>
                  <a:srgbClr val="DCE5EE"/>
                </a:solidFill>
                <a:latin typeface="Noto Sans JP" pitchFamily="34" charset="0"/>
                <a:ea typeface="Noto Sans JP" pitchFamily="34" charset="-122"/>
                <a:cs typeface="Noto Sans JP" pitchFamily="34" charset="-120"/>
              </a:rPr>
              <a:t>調査・公表は一人でしない。危険時は安全確保。</a:t>
            </a:r>
            <a:endParaRPr lang="en-US" sz="1400" dirty="0"/>
          </a:p>
        </p:txBody>
      </p:sp>
      <p:sp>
        <p:nvSpPr>
          <p:cNvPr id="35" name="Text 3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23</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理解度チェック</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確認テストのご案内</a:t>
            </a:r>
            <a:endParaRPr lang="en-US" sz="3000" dirty="0"/>
          </a:p>
        </p:txBody>
      </p:sp>
      <p:sp>
        <p:nvSpPr>
          <p:cNvPr id="4" name="Shape 2"/>
          <p:cNvSpPr/>
          <p:nvPr/>
        </p:nvSpPr>
        <p:spPr>
          <a:xfrm>
            <a:off x="594360" y="1783080"/>
            <a:ext cx="868680" cy="868680"/>
          </a:xfrm>
          <a:prstGeom prst="ellipse">
            <a:avLst/>
          </a:prstGeom>
          <a:solidFill>
            <a:srgbClr val="B58A3A"/>
          </a:solidFill>
          <a:ln/>
        </p:spPr>
      </p:sp>
      <p:pic>
        <p:nvPicPr>
          <p:cNvPr id="5" name="Image 0" descr="preencoded.png">    </p:cNvPr>
          <p:cNvPicPr>
            <a:picLocks noChangeAspect="1"/>
          </p:cNvPicPr>
          <p:nvPr/>
        </p:nvPicPr>
        <p:blipFill>
          <a:blip r:embed="rId1"/>
          <a:stretch>
            <a:fillRect/>
          </a:stretch>
        </p:blipFill>
        <p:spPr>
          <a:xfrm>
            <a:off x="828904" y="2017624"/>
            <a:ext cx="399593" cy="399593"/>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650" dirty="0">
                <a:solidFill>
                  <a:srgbClr val="263238"/>
                </a:solidFill>
                <a:latin typeface="Noto Sans JP" pitchFamily="34" charset="0"/>
                <a:ea typeface="Noto Sans JP" pitchFamily="34" charset="-122"/>
                <a:cs typeface="Noto Sans JP" pitchFamily="34" charset="-120"/>
              </a:rPr>
              <a:t>最後に、全10問の確認テストに取り組みます。用語の暗記ではなく、「実際の場面でどう動くか」を確認する問題です。</a:t>
            </a:r>
            <a:endParaRPr lang="en-US" sz="1650" dirty="0"/>
          </a:p>
        </p:txBody>
      </p:sp>
      <p:sp>
        <p:nvSpPr>
          <p:cNvPr id="7" name="Shape 4"/>
          <p:cNvSpPr/>
          <p:nvPr/>
        </p:nvSpPr>
        <p:spPr>
          <a:xfrm>
            <a:off x="594360" y="3063240"/>
            <a:ext cx="3456432" cy="1783080"/>
          </a:xfrm>
          <a:prstGeom prst="roundRect">
            <a:avLst>
              <a:gd name="adj" fmla="val 359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Text 5"/>
          <p:cNvSpPr/>
          <p:nvPr/>
        </p:nvSpPr>
        <p:spPr>
          <a:xfrm>
            <a:off x="868680" y="3319272"/>
            <a:ext cx="2907792" cy="640080"/>
          </a:xfrm>
          <a:prstGeom prst="rect">
            <a:avLst/>
          </a:prstGeom>
          <a:noFill/>
          <a:ln/>
        </p:spPr>
        <p:txBody>
          <a:bodyPr wrap="square" lIns="0" tIns="0" rIns="0" bIns="0" rtlCol="0" anchor="ctr"/>
          <a:lstStyle/>
          <a:p>
            <a:pPr indent="0" marL="0">
              <a:buNone/>
            </a:pPr>
            <a:r>
              <a:rPr lang="en-US" sz="3400" b="1" dirty="0">
                <a:solidFill>
                  <a:srgbClr val="16314F"/>
                </a:solidFill>
                <a:latin typeface="Noto Sans JP" pitchFamily="34" charset="0"/>
                <a:ea typeface="Noto Sans JP" pitchFamily="34" charset="-122"/>
                <a:cs typeface="Noto Sans JP" pitchFamily="34" charset="-120"/>
              </a:rPr>
              <a:t>3問</a:t>
            </a:r>
            <a:endParaRPr lang="en-US" sz="3400" dirty="0"/>
          </a:p>
        </p:txBody>
      </p:sp>
      <p:sp>
        <p:nvSpPr>
          <p:cNvPr id="9" name="Text 6"/>
          <p:cNvSpPr/>
          <p:nvPr/>
        </p:nvSpPr>
        <p:spPr>
          <a:xfrm>
            <a:off x="868680" y="3995928"/>
            <a:ext cx="2907792" cy="36576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○×問題</a:t>
            </a:r>
            <a:endParaRPr lang="en-US" sz="1600" dirty="0"/>
          </a:p>
        </p:txBody>
      </p:sp>
      <p:sp>
        <p:nvSpPr>
          <p:cNvPr id="10" name="Text 7"/>
          <p:cNvSpPr/>
          <p:nvPr/>
        </p:nvSpPr>
        <p:spPr>
          <a:xfrm>
            <a:off x="868680" y="4361688"/>
            <a:ext cx="2907792" cy="365760"/>
          </a:xfrm>
          <a:prstGeom prst="rect">
            <a:avLst/>
          </a:prstGeom>
          <a:noFill/>
          <a:ln/>
        </p:spPr>
        <p:txBody>
          <a:bodyPr wrap="square" lIns="0" tIns="0" rIns="0" bIns="0" rtlCol="0" anchor="ctr"/>
          <a:lstStyle/>
          <a:p>
            <a:pPr indent="0" marL="0">
              <a:buNone/>
            </a:pPr>
            <a:r>
              <a:rPr lang="en-US" sz="1300" dirty="0">
                <a:solidFill>
                  <a:srgbClr val="263238"/>
                </a:solidFill>
                <a:latin typeface="Noto Sans JP" pitchFamily="34" charset="0"/>
                <a:ea typeface="Noto Sans JP" pitchFamily="34" charset="-122"/>
                <a:cs typeface="Noto Sans JP" pitchFamily="34" charset="-120"/>
              </a:rPr>
              <a:t>基本の考え方を確認</a:t>
            </a:r>
            <a:endParaRPr lang="en-US" sz="1300" dirty="0"/>
          </a:p>
        </p:txBody>
      </p:sp>
      <p:sp>
        <p:nvSpPr>
          <p:cNvPr id="11" name="Shape 8"/>
          <p:cNvSpPr/>
          <p:nvPr/>
        </p:nvSpPr>
        <p:spPr>
          <a:xfrm>
            <a:off x="4361688" y="3063240"/>
            <a:ext cx="3456432" cy="1783080"/>
          </a:xfrm>
          <a:prstGeom prst="roundRect">
            <a:avLst>
              <a:gd name="adj" fmla="val 359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2" name="Text 9"/>
          <p:cNvSpPr/>
          <p:nvPr/>
        </p:nvSpPr>
        <p:spPr>
          <a:xfrm>
            <a:off x="4636008" y="3319272"/>
            <a:ext cx="2907792" cy="640080"/>
          </a:xfrm>
          <a:prstGeom prst="rect">
            <a:avLst/>
          </a:prstGeom>
          <a:noFill/>
          <a:ln/>
        </p:spPr>
        <p:txBody>
          <a:bodyPr wrap="square" lIns="0" tIns="0" rIns="0" bIns="0" rtlCol="0" anchor="ctr"/>
          <a:lstStyle/>
          <a:p>
            <a:pPr indent="0" marL="0">
              <a:buNone/>
            </a:pPr>
            <a:r>
              <a:rPr lang="en-US" sz="3400" b="1" dirty="0">
                <a:solidFill>
                  <a:srgbClr val="16314F"/>
                </a:solidFill>
                <a:latin typeface="Noto Sans JP" pitchFamily="34" charset="0"/>
                <a:ea typeface="Noto Sans JP" pitchFamily="34" charset="-122"/>
                <a:cs typeface="Noto Sans JP" pitchFamily="34" charset="-120"/>
              </a:rPr>
              <a:t>4問</a:t>
            </a:r>
            <a:endParaRPr lang="en-US" sz="3400" dirty="0"/>
          </a:p>
        </p:txBody>
      </p:sp>
      <p:sp>
        <p:nvSpPr>
          <p:cNvPr id="13" name="Text 10"/>
          <p:cNvSpPr/>
          <p:nvPr/>
        </p:nvSpPr>
        <p:spPr>
          <a:xfrm>
            <a:off x="4636008" y="3995928"/>
            <a:ext cx="2907792" cy="36576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四肢択一</a:t>
            </a:r>
            <a:endParaRPr lang="en-US" sz="1600" dirty="0"/>
          </a:p>
        </p:txBody>
      </p:sp>
      <p:sp>
        <p:nvSpPr>
          <p:cNvPr id="14" name="Text 11"/>
          <p:cNvSpPr/>
          <p:nvPr/>
        </p:nvSpPr>
        <p:spPr>
          <a:xfrm>
            <a:off x="4636008" y="4361688"/>
            <a:ext cx="2907792" cy="365760"/>
          </a:xfrm>
          <a:prstGeom prst="rect">
            <a:avLst/>
          </a:prstGeom>
          <a:noFill/>
          <a:ln/>
        </p:spPr>
        <p:txBody>
          <a:bodyPr wrap="square" lIns="0" tIns="0" rIns="0" bIns="0" rtlCol="0" anchor="ctr"/>
          <a:lstStyle/>
          <a:p>
            <a:pPr indent="0" marL="0">
              <a:buNone/>
            </a:pPr>
            <a:r>
              <a:rPr lang="en-US" sz="1300" dirty="0">
                <a:solidFill>
                  <a:srgbClr val="263238"/>
                </a:solidFill>
                <a:latin typeface="Noto Sans JP" pitchFamily="34" charset="0"/>
                <a:ea typeface="Noto Sans JP" pitchFamily="34" charset="-122"/>
                <a:cs typeface="Noto Sans JP" pitchFamily="34" charset="-120"/>
              </a:rPr>
              <a:t>正しい初動を選ぶ</a:t>
            </a:r>
            <a:endParaRPr lang="en-US" sz="1300" dirty="0"/>
          </a:p>
        </p:txBody>
      </p:sp>
      <p:sp>
        <p:nvSpPr>
          <p:cNvPr id="15" name="Shape 12"/>
          <p:cNvSpPr/>
          <p:nvPr/>
        </p:nvSpPr>
        <p:spPr>
          <a:xfrm>
            <a:off x="8129016" y="3063240"/>
            <a:ext cx="3456432" cy="1783080"/>
          </a:xfrm>
          <a:prstGeom prst="roundRect">
            <a:avLst>
              <a:gd name="adj" fmla="val 3590"/>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6" name="Text 13"/>
          <p:cNvSpPr/>
          <p:nvPr/>
        </p:nvSpPr>
        <p:spPr>
          <a:xfrm>
            <a:off x="8403336" y="3319272"/>
            <a:ext cx="2907792" cy="640080"/>
          </a:xfrm>
          <a:prstGeom prst="rect">
            <a:avLst/>
          </a:prstGeom>
          <a:noFill/>
          <a:ln/>
        </p:spPr>
        <p:txBody>
          <a:bodyPr wrap="square" lIns="0" tIns="0" rIns="0" bIns="0" rtlCol="0" anchor="ctr"/>
          <a:lstStyle/>
          <a:p>
            <a:pPr indent="0" marL="0">
              <a:buNone/>
            </a:pPr>
            <a:r>
              <a:rPr lang="en-US" sz="3400" b="1" dirty="0">
                <a:solidFill>
                  <a:srgbClr val="16314F"/>
                </a:solidFill>
                <a:latin typeface="Noto Sans JP" pitchFamily="34" charset="0"/>
                <a:ea typeface="Noto Sans JP" pitchFamily="34" charset="-122"/>
                <a:cs typeface="Noto Sans JP" pitchFamily="34" charset="-120"/>
              </a:rPr>
              <a:t>3問</a:t>
            </a:r>
            <a:endParaRPr lang="en-US" sz="3400" dirty="0"/>
          </a:p>
        </p:txBody>
      </p:sp>
      <p:sp>
        <p:nvSpPr>
          <p:cNvPr id="17" name="Text 14"/>
          <p:cNvSpPr/>
          <p:nvPr/>
        </p:nvSpPr>
        <p:spPr>
          <a:xfrm>
            <a:off x="8403336" y="3995928"/>
            <a:ext cx="2907792" cy="36576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ケース判断</a:t>
            </a:r>
            <a:endParaRPr lang="en-US" sz="1600" dirty="0"/>
          </a:p>
        </p:txBody>
      </p:sp>
      <p:sp>
        <p:nvSpPr>
          <p:cNvPr id="18" name="Text 15"/>
          <p:cNvSpPr/>
          <p:nvPr/>
        </p:nvSpPr>
        <p:spPr>
          <a:xfrm>
            <a:off x="8403336" y="4361688"/>
            <a:ext cx="2907792" cy="365760"/>
          </a:xfrm>
          <a:prstGeom prst="rect">
            <a:avLst/>
          </a:prstGeom>
          <a:noFill/>
          <a:ln/>
        </p:spPr>
        <p:txBody>
          <a:bodyPr wrap="square" lIns="0" tIns="0" rIns="0" bIns="0" rtlCol="0" anchor="ctr"/>
          <a:lstStyle/>
          <a:p>
            <a:pPr indent="0" marL="0">
              <a:buNone/>
            </a:pPr>
            <a:r>
              <a:rPr lang="en-US" sz="1300" dirty="0">
                <a:solidFill>
                  <a:srgbClr val="263238"/>
                </a:solidFill>
                <a:latin typeface="Noto Sans JP" pitchFamily="34" charset="0"/>
                <a:ea typeface="Noto Sans JP" pitchFamily="34" charset="-122"/>
                <a:cs typeface="Noto Sans JP" pitchFamily="34" charset="-120"/>
              </a:rPr>
              <a:t>状況に応じた対応を判断</a:t>
            </a:r>
            <a:endParaRPr lang="en-US" sz="1300" dirty="0"/>
          </a:p>
        </p:txBody>
      </p:sp>
      <p:sp>
        <p:nvSpPr>
          <p:cNvPr id="19" name="Shape 16"/>
          <p:cNvSpPr/>
          <p:nvPr/>
        </p:nvSpPr>
        <p:spPr>
          <a:xfrm>
            <a:off x="594360" y="5120640"/>
            <a:ext cx="11000232" cy="658368"/>
          </a:xfrm>
          <a:prstGeom prst="roundRect">
            <a:avLst>
              <a:gd name="adj" fmla="val 9722"/>
            </a:avLst>
          </a:prstGeom>
          <a:solidFill>
            <a:srgbClr val="EAEFF4"/>
          </a:solidFill>
          <a:ln w="12700">
            <a:solidFill>
              <a:srgbClr val="EAEFF4"/>
            </a:solidFill>
            <a:prstDash val="solid"/>
          </a:ln>
        </p:spPr>
      </p:sp>
      <p:sp>
        <p:nvSpPr>
          <p:cNvPr id="20" name="Text 17"/>
          <p:cNvSpPr/>
          <p:nvPr/>
        </p:nvSpPr>
        <p:spPr>
          <a:xfrm>
            <a:off x="822960" y="5120640"/>
            <a:ext cx="10515600" cy="658368"/>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配布されたテスト用紙に記入してください。解答・解説は、提出後に講師から共有します。</a:t>
            </a:r>
            <a:endParaRPr lang="en-US" sz="1400" dirty="0"/>
          </a:p>
        </p:txBody>
      </p:sp>
      <p:sp>
        <p:nvSpPr>
          <p:cNvPr id="22" name="Text 18"/>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24</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自社の連絡先</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迷ったときの、あなたの会社の相談先</a:t>
            </a:r>
            <a:endParaRPr lang="en-US" sz="3000" dirty="0"/>
          </a:p>
        </p:txBody>
      </p:sp>
      <p:sp>
        <p:nvSpPr>
          <p:cNvPr id="4" name="Text 2"/>
          <p:cNvSpPr/>
          <p:nvPr/>
        </p:nvSpPr>
        <p:spPr>
          <a:xfrm>
            <a:off x="594360" y="1481328"/>
            <a:ext cx="10972800" cy="320040"/>
          </a:xfrm>
          <a:prstGeom prst="rect">
            <a:avLst/>
          </a:prstGeom>
          <a:noFill/>
          <a:ln/>
        </p:spPr>
        <p:txBody>
          <a:bodyPr wrap="square" lIns="0" tIns="0" rIns="0" bIns="0" rtlCol="0" anchor="ctr"/>
          <a:lstStyle/>
          <a:p>
            <a:pPr indent="0" marL="0">
              <a:buNone/>
            </a:pPr>
            <a:r>
              <a:rPr lang="en-US" sz="1250" i="1" dirty="0">
                <a:solidFill>
                  <a:srgbClr val="5B6B78"/>
                </a:solidFill>
                <a:latin typeface="Noto Sans JP" pitchFamily="34" charset="0"/>
                <a:ea typeface="Noto Sans JP" pitchFamily="34" charset="-122"/>
                <a:cs typeface="Noto Sans JP" pitchFamily="34" charset="-120"/>
              </a:rPr>
              <a:t>※ 以下は研修実施前に自社の情報へ差し替えてください（架空の連絡先は記載していません）。</a:t>
            </a:r>
            <a:endParaRPr lang="en-US" sz="1250" dirty="0"/>
          </a:p>
        </p:txBody>
      </p:sp>
      <p:sp>
        <p:nvSpPr>
          <p:cNvPr id="5" name="Shape 3"/>
          <p:cNvSpPr/>
          <p:nvPr/>
        </p:nvSpPr>
        <p:spPr>
          <a:xfrm>
            <a:off x="594360" y="1920240"/>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6" name="Shape 4"/>
          <p:cNvSpPr/>
          <p:nvPr/>
        </p:nvSpPr>
        <p:spPr>
          <a:xfrm>
            <a:off x="832104" y="2212848"/>
            <a:ext cx="493776" cy="493776"/>
          </a:xfrm>
          <a:prstGeom prst="ellipse">
            <a:avLst/>
          </a:prstGeom>
          <a:solidFill>
            <a:srgbClr val="16314F"/>
          </a:solidFill>
          <a:ln/>
        </p:spPr>
      </p:sp>
      <p:pic>
        <p:nvPicPr>
          <p:cNvPr id="7" name="Image 0" descr="preencoded.png">    </p:cNvPr>
          <p:cNvPicPr>
            <a:picLocks noChangeAspect="1"/>
          </p:cNvPicPr>
          <p:nvPr/>
        </p:nvPicPr>
        <p:blipFill>
          <a:blip r:embed="rId1"/>
          <a:stretch>
            <a:fillRect/>
          </a:stretch>
        </p:blipFill>
        <p:spPr>
          <a:xfrm>
            <a:off x="965424" y="2346168"/>
            <a:ext cx="227137" cy="227137"/>
          </a:xfrm>
          <a:prstGeom prst="rect">
            <a:avLst/>
          </a:prstGeom>
        </p:spPr>
      </p:pic>
      <p:sp>
        <p:nvSpPr>
          <p:cNvPr id="8" name="Text 5"/>
          <p:cNvSpPr/>
          <p:nvPr/>
        </p:nvSpPr>
        <p:spPr>
          <a:xfrm>
            <a:off x="1490472" y="2084832"/>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通常の報告先（上司・主管部門）</a:t>
            </a:r>
            <a:endParaRPr lang="en-US" sz="1400" dirty="0"/>
          </a:p>
        </p:txBody>
      </p:sp>
      <p:sp>
        <p:nvSpPr>
          <p:cNvPr id="9" name="Text 6"/>
          <p:cNvSpPr/>
          <p:nvPr/>
        </p:nvSpPr>
        <p:spPr>
          <a:xfrm>
            <a:off x="1490472" y="2505456"/>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10" name="Shape 7"/>
          <p:cNvSpPr/>
          <p:nvPr/>
        </p:nvSpPr>
        <p:spPr>
          <a:xfrm>
            <a:off x="1490472" y="2834640"/>
            <a:ext cx="4160520" cy="0"/>
          </a:xfrm>
          <a:prstGeom prst="line">
            <a:avLst/>
          </a:prstGeom>
          <a:noFill/>
          <a:ln w="12700">
            <a:solidFill>
              <a:srgbClr val="D7DEE5"/>
            </a:solidFill>
            <a:prstDash val="solid"/>
          </a:ln>
        </p:spPr>
      </p:sp>
      <p:sp>
        <p:nvSpPr>
          <p:cNvPr id="11" name="Shape 8"/>
          <p:cNvSpPr/>
          <p:nvPr/>
        </p:nvSpPr>
        <p:spPr>
          <a:xfrm>
            <a:off x="6245352" y="1920240"/>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2" name="Shape 9"/>
          <p:cNvSpPr/>
          <p:nvPr/>
        </p:nvSpPr>
        <p:spPr>
          <a:xfrm>
            <a:off x="6483096" y="2212848"/>
            <a:ext cx="493776" cy="493776"/>
          </a:xfrm>
          <a:prstGeom prst="ellipse">
            <a:avLst/>
          </a:prstGeom>
          <a:solidFill>
            <a:srgbClr val="16314F"/>
          </a:solidFill>
          <a:ln/>
        </p:spPr>
      </p:sp>
      <p:pic>
        <p:nvPicPr>
          <p:cNvPr id="13" name="Image 1" descr="preencoded.png">    </p:cNvPr>
          <p:cNvPicPr>
            <a:picLocks noChangeAspect="1"/>
          </p:cNvPicPr>
          <p:nvPr/>
        </p:nvPicPr>
        <p:blipFill>
          <a:blip r:embed="rId2"/>
          <a:stretch>
            <a:fillRect/>
          </a:stretch>
        </p:blipFill>
        <p:spPr>
          <a:xfrm>
            <a:off x="6616416" y="2346168"/>
            <a:ext cx="227137" cy="227137"/>
          </a:xfrm>
          <a:prstGeom prst="rect">
            <a:avLst/>
          </a:prstGeom>
        </p:spPr>
      </p:pic>
      <p:sp>
        <p:nvSpPr>
          <p:cNvPr id="14" name="Text 10"/>
          <p:cNvSpPr/>
          <p:nvPr/>
        </p:nvSpPr>
        <p:spPr>
          <a:xfrm>
            <a:off x="7141464" y="2084832"/>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コンプライアンス担当部門</a:t>
            </a:r>
            <a:endParaRPr lang="en-US" sz="1400" dirty="0"/>
          </a:p>
        </p:txBody>
      </p:sp>
      <p:sp>
        <p:nvSpPr>
          <p:cNvPr id="15" name="Text 11"/>
          <p:cNvSpPr/>
          <p:nvPr/>
        </p:nvSpPr>
        <p:spPr>
          <a:xfrm>
            <a:off x="7141464" y="2505456"/>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16" name="Shape 12"/>
          <p:cNvSpPr/>
          <p:nvPr/>
        </p:nvSpPr>
        <p:spPr>
          <a:xfrm>
            <a:off x="7141464" y="2834640"/>
            <a:ext cx="4160520" cy="0"/>
          </a:xfrm>
          <a:prstGeom prst="line">
            <a:avLst/>
          </a:prstGeom>
          <a:noFill/>
          <a:ln w="12700">
            <a:solidFill>
              <a:srgbClr val="D7DEE5"/>
            </a:solidFill>
            <a:prstDash val="solid"/>
          </a:ln>
        </p:spPr>
      </p:sp>
      <p:sp>
        <p:nvSpPr>
          <p:cNvPr id="17" name="Shape 13"/>
          <p:cNvSpPr/>
          <p:nvPr/>
        </p:nvSpPr>
        <p:spPr>
          <a:xfrm>
            <a:off x="594360" y="3145536"/>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8" name="Shape 14"/>
          <p:cNvSpPr/>
          <p:nvPr/>
        </p:nvSpPr>
        <p:spPr>
          <a:xfrm>
            <a:off x="832104" y="3438144"/>
            <a:ext cx="493776" cy="493776"/>
          </a:xfrm>
          <a:prstGeom prst="ellipse">
            <a:avLst/>
          </a:prstGeom>
          <a:solidFill>
            <a:srgbClr val="16314F"/>
          </a:solidFill>
          <a:ln/>
        </p:spPr>
      </p:sp>
      <p:pic>
        <p:nvPicPr>
          <p:cNvPr id="19" name="Image 2" descr="preencoded.png">    </p:cNvPr>
          <p:cNvPicPr>
            <a:picLocks noChangeAspect="1"/>
          </p:cNvPicPr>
          <p:nvPr/>
        </p:nvPicPr>
        <p:blipFill>
          <a:blip r:embed="rId3"/>
          <a:stretch>
            <a:fillRect/>
          </a:stretch>
        </p:blipFill>
        <p:spPr>
          <a:xfrm>
            <a:off x="965424" y="3571464"/>
            <a:ext cx="227137" cy="227137"/>
          </a:xfrm>
          <a:prstGeom prst="rect">
            <a:avLst/>
          </a:prstGeom>
        </p:spPr>
      </p:pic>
      <p:sp>
        <p:nvSpPr>
          <p:cNvPr id="20" name="Text 15"/>
          <p:cNvSpPr/>
          <p:nvPr/>
        </p:nvSpPr>
        <p:spPr>
          <a:xfrm>
            <a:off x="1490472" y="3310128"/>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内部通報窓口（匿名可否も明記）</a:t>
            </a:r>
            <a:endParaRPr lang="en-US" sz="1400" dirty="0"/>
          </a:p>
        </p:txBody>
      </p:sp>
      <p:sp>
        <p:nvSpPr>
          <p:cNvPr id="21" name="Text 16"/>
          <p:cNvSpPr/>
          <p:nvPr/>
        </p:nvSpPr>
        <p:spPr>
          <a:xfrm>
            <a:off x="1490472" y="3730752"/>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22" name="Shape 17"/>
          <p:cNvSpPr/>
          <p:nvPr/>
        </p:nvSpPr>
        <p:spPr>
          <a:xfrm>
            <a:off x="1490472" y="4059936"/>
            <a:ext cx="4160520" cy="0"/>
          </a:xfrm>
          <a:prstGeom prst="line">
            <a:avLst/>
          </a:prstGeom>
          <a:noFill/>
          <a:ln w="12700">
            <a:solidFill>
              <a:srgbClr val="D7DEE5"/>
            </a:solidFill>
            <a:prstDash val="solid"/>
          </a:ln>
        </p:spPr>
      </p:sp>
      <p:sp>
        <p:nvSpPr>
          <p:cNvPr id="23" name="Shape 18"/>
          <p:cNvSpPr/>
          <p:nvPr/>
        </p:nvSpPr>
        <p:spPr>
          <a:xfrm>
            <a:off x="6245352" y="3145536"/>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4" name="Shape 19"/>
          <p:cNvSpPr/>
          <p:nvPr/>
        </p:nvSpPr>
        <p:spPr>
          <a:xfrm>
            <a:off x="6483096" y="3438144"/>
            <a:ext cx="493776" cy="493776"/>
          </a:xfrm>
          <a:prstGeom prst="ellipse">
            <a:avLst/>
          </a:prstGeom>
          <a:solidFill>
            <a:srgbClr val="16314F"/>
          </a:solidFill>
          <a:ln/>
        </p:spPr>
      </p:sp>
      <p:pic>
        <p:nvPicPr>
          <p:cNvPr id="25" name="Image 3" descr="preencoded.png">    </p:cNvPr>
          <p:cNvPicPr>
            <a:picLocks noChangeAspect="1"/>
          </p:cNvPicPr>
          <p:nvPr/>
        </p:nvPicPr>
        <p:blipFill>
          <a:blip r:embed="rId4"/>
          <a:stretch>
            <a:fillRect/>
          </a:stretch>
        </p:blipFill>
        <p:spPr>
          <a:xfrm>
            <a:off x="6616416" y="3571464"/>
            <a:ext cx="227137" cy="227137"/>
          </a:xfrm>
          <a:prstGeom prst="rect">
            <a:avLst/>
          </a:prstGeom>
        </p:spPr>
      </p:pic>
      <p:sp>
        <p:nvSpPr>
          <p:cNvPr id="26" name="Text 20"/>
          <p:cNvSpPr/>
          <p:nvPr/>
        </p:nvSpPr>
        <p:spPr>
          <a:xfrm>
            <a:off x="7141464" y="3310128"/>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情報セキュリティ／個人情報の窓口</a:t>
            </a:r>
            <a:endParaRPr lang="en-US" sz="1400" dirty="0"/>
          </a:p>
        </p:txBody>
      </p:sp>
      <p:sp>
        <p:nvSpPr>
          <p:cNvPr id="27" name="Text 21"/>
          <p:cNvSpPr/>
          <p:nvPr/>
        </p:nvSpPr>
        <p:spPr>
          <a:xfrm>
            <a:off x="7141464" y="3730752"/>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28" name="Shape 22"/>
          <p:cNvSpPr/>
          <p:nvPr/>
        </p:nvSpPr>
        <p:spPr>
          <a:xfrm>
            <a:off x="7141464" y="4059936"/>
            <a:ext cx="4160520" cy="0"/>
          </a:xfrm>
          <a:prstGeom prst="line">
            <a:avLst/>
          </a:prstGeom>
          <a:noFill/>
          <a:ln w="12700">
            <a:solidFill>
              <a:srgbClr val="D7DEE5"/>
            </a:solidFill>
            <a:prstDash val="solid"/>
          </a:ln>
        </p:spPr>
      </p:sp>
      <p:sp>
        <p:nvSpPr>
          <p:cNvPr id="29" name="Shape 23"/>
          <p:cNvSpPr/>
          <p:nvPr/>
        </p:nvSpPr>
        <p:spPr>
          <a:xfrm>
            <a:off x="594360" y="4370832"/>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30" name="Shape 24"/>
          <p:cNvSpPr/>
          <p:nvPr/>
        </p:nvSpPr>
        <p:spPr>
          <a:xfrm>
            <a:off x="832104" y="4663440"/>
            <a:ext cx="493776" cy="493776"/>
          </a:xfrm>
          <a:prstGeom prst="ellipse">
            <a:avLst/>
          </a:prstGeom>
          <a:solidFill>
            <a:srgbClr val="16314F"/>
          </a:solidFill>
          <a:ln/>
        </p:spPr>
      </p:sp>
      <p:pic>
        <p:nvPicPr>
          <p:cNvPr id="31" name="Image 4" descr="preencoded.png">    </p:cNvPr>
          <p:cNvPicPr>
            <a:picLocks noChangeAspect="1"/>
          </p:cNvPicPr>
          <p:nvPr/>
        </p:nvPicPr>
        <p:blipFill>
          <a:blip r:embed="rId5"/>
          <a:stretch>
            <a:fillRect/>
          </a:stretch>
        </p:blipFill>
        <p:spPr>
          <a:xfrm>
            <a:off x="965424" y="4796760"/>
            <a:ext cx="227137" cy="227137"/>
          </a:xfrm>
          <a:prstGeom prst="rect">
            <a:avLst/>
          </a:prstGeom>
        </p:spPr>
      </p:pic>
      <p:sp>
        <p:nvSpPr>
          <p:cNvPr id="32" name="Text 25"/>
          <p:cNvSpPr/>
          <p:nvPr/>
        </p:nvSpPr>
        <p:spPr>
          <a:xfrm>
            <a:off x="1490472" y="4535424"/>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安全衛生・事故の連絡先</a:t>
            </a:r>
            <a:endParaRPr lang="en-US" sz="1400" dirty="0"/>
          </a:p>
        </p:txBody>
      </p:sp>
      <p:sp>
        <p:nvSpPr>
          <p:cNvPr id="33" name="Text 26"/>
          <p:cNvSpPr/>
          <p:nvPr/>
        </p:nvSpPr>
        <p:spPr>
          <a:xfrm>
            <a:off x="1490472" y="4956048"/>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34" name="Shape 27"/>
          <p:cNvSpPr/>
          <p:nvPr/>
        </p:nvSpPr>
        <p:spPr>
          <a:xfrm>
            <a:off x="1490472" y="5285232"/>
            <a:ext cx="4160520" cy="0"/>
          </a:xfrm>
          <a:prstGeom prst="line">
            <a:avLst/>
          </a:prstGeom>
          <a:noFill/>
          <a:ln w="12700">
            <a:solidFill>
              <a:srgbClr val="D7DEE5"/>
            </a:solidFill>
            <a:prstDash val="solid"/>
          </a:ln>
        </p:spPr>
      </p:sp>
      <p:sp>
        <p:nvSpPr>
          <p:cNvPr id="35" name="Shape 28"/>
          <p:cNvSpPr/>
          <p:nvPr/>
        </p:nvSpPr>
        <p:spPr>
          <a:xfrm>
            <a:off x="6245352" y="4370832"/>
            <a:ext cx="5349240" cy="1078992"/>
          </a:xfrm>
          <a:prstGeom prst="roundRect">
            <a:avLst>
              <a:gd name="adj" fmla="val 5932"/>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36" name="Shape 29"/>
          <p:cNvSpPr/>
          <p:nvPr/>
        </p:nvSpPr>
        <p:spPr>
          <a:xfrm>
            <a:off x="6483096" y="4663440"/>
            <a:ext cx="493776" cy="493776"/>
          </a:xfrm>
          <a:prstGeom prst="ellipse">
            <a:avLst/>
          </a:prstGeom>
          <a:solidFill>
            <a:srgbClr val="B42318"/>
          </a:solidFill>
          <a:ln/>
        </p:spPr>
      </p:sp>
      <p:pic>
        <p:nvPicPr>
          <p:cNvPr id="37" name="Image 5" descr="preencoded.png">    </p:cNvPr>
          <p:cNvPicPr>
            <a:picLocks noChangeAspect="1"/>
          </p:cNvPicPr>
          <p:nvPr/>
        </p:nvPicPr>
        <p:blipFill>
          <a:blip r:embed="rId6"/>
          <a:stretch>
            <a:fillRect/>
          </a:stretch>
        </p:blipFill>
        <p:spPr>
          <a:xfrm>
            <a:off x="6616416" y="4796760"/>
            <a:ext cx="227137" cy="227137"/>
          </a:xfrm>
          <a:prstGeom prst="rect">
            <a:avLst/>
          </a:prstGeom>
        </p:spPr>
      </p:pic>
      <p:sp>
        <p:nvSpPr>
          <p:cNvPr id="38" name="Text 30"/>
          <p:cNvSpPr/>
          <p:nvPr/>
        </p:nvSpPr>
        <p:spPr>
          <a:xfrm>
            <a:off x="7141464" y="4535424"/>
            <a:ext cx="4251960" cy="457200"/>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夜間・休日の緊急連絡先</a:t>
            </a:r>
            <a:endParaRPr lang="en-US" sz="1400" dirty="0"/>
          </a:p>
        </p:txBody>
      </p:sp>
      <p:sp>
        <p:nvSpPr>
          <p:cNvPr id="39" name="Text 31"/>
          <p:cNvSpPr/>
          <p:nvPr/>
        </p:nvSpPr>
        <p:spPr>
          <a:xfrm>
            <a:off x="7141464" y="4956048"/>
            <a:ext cx="4251960" cy="365760"/>
          </a:xfrm>
          <a:prstGeom prst="rect">
            <a:avLst/>
          </a:prstGeom>
          <a:noFill/>
          <a:ln/>
        </p:spPr>
        <p:txBody>
          <a:bodyPr wrap="square" lIns="0" tIns="0" rIns="0" bIns="0" rtlCol="0" anchor="ctr"/>
          <a:lstStyle/>
          <a:p>
            <a:pPr indent="0" marL="0">
              <a:buNone/>
            </a:pPr>
            <a:r>
              <a:rPr lang="en-US" sz="1350" i="1" dirty="0">
                <a:solidFill>
                  <a:srgbClr val="5B6B78"/>
                </a:solidFill>
                <a:latin typeface="Noto Sans JP" pitchFamily="34" charset="0"/>
                <a:ea typeface="Noto Sans JP" pitchFamily="34" charset="-122"/>
                <a:cs typeface="Noto Sans JP" pitchFamily="34" charset="-120"/>
              </a:rPr>
              <a:t>【要自社記入】</a:t>
            </a:r>
            <a:endParaRPr lang="en-US" sz="1350" dirty="0"/>
          </a:p>
        </p:txBody>
      </p:sp>
      <p:sp>
        <p:nvSpPr>
          <p:cNvPr id="40" name="Shape 32"/>
          <p:cNvSpPr/>
          <p:nvPr/>
        </p:nvSpPr>
        <p:spPr>
          <a:xfrm>
            <a:off x="7141464" y="5285232"/>
            <a:ext cx="4160520" cy="0"/>
          </a:xfrm>
          <a:prstGeom prst="line">
            <a:avLst/>
          </a:prstGeom>
          <a:noFill/>
          <a:ln w="12700">
            <a:solidFill>
              <a:srgbClr val="D7DEE5"/>
            </a:solidFill>
            <a:prstDash val="solid"/>
          </a:ln>
        </p:spPr>
      </p:sp>
      <p:sp>
        <p:nvSpPr>
          <p:cNvPr id="42" name="Text 33"/>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25</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6314F"/>
        </a:solidFill>
      </p:bgPr>
    </p:bg>
    <p:spTree>
      <p:nvGrpSpPr>
        <p:cNvPr id="1" name=""/>
        <p:cNvGrpSpPr/>
        <p:nvPr/>
      </p:nvGrpSpPr>
      <p:grpSpPr>
        <a:xfrm>
          <a:off x="0" y="0"/>
          <a:ext cx="0" cy="0"/>
          <a:chOff x="0" y="0"/>
          <a:chExt cx="0" cy="0"/>
        </a:xfrm>
      </p:grpSpPr>
      <p:sp>
        <p:nvSpPr>
          <p:cNvPr id="2" name="Shape 0"/>
          <p:cNvSpPr/>
          <p:nvPr/>
        </p:nvSpPr>
        <p:spPr>
          <a:xfrm>
            <a:off x="5733288" y="1371600"/>
            <a:ext cx="868680" cy="868680"/>
          </a:xfrm>
          <a:prstGeom prst="ellipse">
            <a:avLst/>
          </a:prstGeom>
          <a:solidFill>
            <a:srgbClr val="B58A3A"/>
          </a:solidFill>
          <a:ln/>
        </p:spPr>
      </p:sp>
      <p:pic>
        <p:nvPicPr>
          <p:cNvPr id="3" name="Image 0" descr="preencoded.png">    </p:cNvPr>
          <p:cNvPicPr>
            <a:picLocks noChangeAspect="1"/>
          </p:cNvPicPr>
          <p:nvPr/>
        </p:nvPicPr>
        <p:blipFill>
          <a:blip r:embed="rId1"/>
          <a:stretch>
            <a:fillRect/>
          </a:stretch>
        </p:blipFill>
        <p:spPr>
          <a:xfrm>
            <a:off x="5967832" y="1606144"/>
            <a:ext cx="399593" cy="399593"/>
          </a:xfrm>
          <a:prstGeom prst="rect">
            <a:avLst/>
          </a:prstGeom>
        </p:spPr>
      </p:pic>
      <p:sp>
        <p:nvSpPr>
          <p:cNvPr id="4" name="Text 1"/>
          <p:cNvSpPr/>
          <p:nvPr/>
        </p:nvSpPr>
        <p:spPr>
          <a:xfrm>
            <a:off x="914400" y="2514600"/>
            <a:ext cx="10360152"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Noto Sans JP" pitchFamily="34" charset="0"/>
                <a:ea typeface="Noto Sans JP" pitchFamily="34" charset="-122"/>
                <a:cs typeface="Noto Sans JP" pitchFamily="34" charset="-120"/>
              </a:rPr>
              <a:t>おつかれさまでした</a:t>
            </a:r>
            <a:endParaRPr lang="en-US" sz="3200" dirty="0"/>
          </a:p>
        </p:txBody>
      </p:sp>
      <p:sp>
        <p:nvSpPr>
          <p:cNvPr id="5" name="Text 2"/>
          <p:cNvSpPr/>
          <p:nvPr/>
        </p:nvSpPr>
        <p:spPr>
          <a:xfrm>
            <a:off x="914400" y="3337560"/>
            <a:ext cx="10360152" cy="548640"/>
          </a:xfrm>
          <a:prstGeom prst="rect">
            <a:avLst/>
          </a:prstGeom>
          <a:noFill/>
          <a:ln/>
        </p:spPr>
        <p:txBody>
          <a:bodyPr wrap="square" lIns="0" tIns="0" rIns="0" bIns="0" rtlCol="0" anchor="ctr"/>
          <a:lstStyle/>
          <a:p>
            <a:pPr algn="ctr" indent="0" marL="0">
              <a:buNone/>
            </a:pPr>
            <a:r>
              <a:rPr lang="en-US" sz="2200" b="1" dirty="0">
                <a:solidFill>
                  <a:srgbClr val="B58A3A"/>
                </a:solidFill>
                <a:latin typeface="Noto Sans JP" pitchFamily="34" charset="0"/>
                <a:ea typeface="Noto Sans JP" pitchFamily="34" charset="-122"/>
                <a:cs typeface="Noto Sans JP" pitchFamily="34" charset="-120"/>
              </a:rPr>
              <a:t>迷ったら報告する。ただし、関係者以外には広げない。</a:t>
            </a:r>
            <a:endParaRPr lang="en-US" sz="2200" dirty="0"/>
          </a:p>
        </p:txBody>
      </p:sp>
      <p:sp>
        <p:nvSpPr>
          <p:cNvPr id="6" name="Text 3"/>
          <p:cNvSpPr/>
          <p:nvPr/>
        </p:nvSpPr>
        <p:spPr>
          <a:xfrm>
            <a:off x="914400" y="4023360"/>
            <a:ext cx="10360152" cy="457200"/>
          </a:xfrm>
          <a:prstGeom prst="rect">
            <a:avLst/>
          </a:prstGeom>
          <a:noFill/>
          <a:ln/>
        </p:spPr>
        <p:txBody>
          <a:bodyPr wrap="square" lIns="0" tIns="0" rIns="0" bIns="0" rtlCol="0" anchor="ctr"/>
          <a:lstStyle/>
          <a:p>
            <a:pPr algn="ctr" indent="0" marL="0">
              <a:buNone/>
            </a:pPr>
            <a:r>
              <a:rPr lang="en-US" sz="1600" dirty="0">
                <a:solidFill>
                  <a:srgbClr val="DCE5EE"/>
                </a:solidFill>
                <a:latin typeface="Noto Sans JP" pitchFamily="34" charset="0"/>
                <a:ea typeface="Noto Sans JP" pitchFamily="34" charset="-122"/>
                <a:cs typeface="Noto Sans JP" pitchFamily="34" charset="-120"/>
              </a:rPr>
              <a:t>今日の「気づいたら、まず相談」を、明日からの職場で。</a:t>
            </a:r>
            <a:endParaRPr lang="en-US" sz="1600" dirty="0"/>
          </a:p>
        </p:txBody>
      </p:sp>
      <p:sp>
        <p:nvSpPr>
          <p:cNvPr id="7" name="Shape 4"/>
          <p:cNvSpPr/>
          <p:nvPr/>
        </p:nvSpPr>
        <p:spPr>
          <a:xfrm>
            <a:off x="3108960" y="4709160"/>
            <a:ext cx="5971032" cy="713232"/>
          </a:xfrm>
          <a:prstGeom prst="roundRect">
            <a:avLst>
              <a:gd name="adj" fmla="val 8974"/>
            </a:avLst>
          </a:prstGeom>
          <a:solidFill>
            <a:srgbClr val="243B53"/>
          </a:solidFill>
          <a:ln w="12700">
            <a:solidFill>
              <a:srgbClr val="243B53"/>
            </a:solidFill>
            <a:prstDash val="solid"/>
          </a:ln>
        </p:spPr>
      </p:sp>
      <p:sp>
        <p:nvSpPr>
          <p:cNvPr id="8" name="Text 5"/>
          <p:cNvSpPr/>
          <p:nvPr/>
        </p:nvSpPr>
        <p:spPr>
          <a:xfrm>
            <a:off x="3108960" y="4709160"/>
            <a:ext cx="5971032" cy="713232"/>
          </a:xfrm>
          <a:prstGeom prst="rect">
            <a:avLst/>
          </a:prstGeom>
          <a:noFill/>
          <a:ln/>
        </p:spPr>
        <p:txBody>
          <a:bodyPr wrap="square" lIns="0" tIns="0" rIns="0" bIns="0" rtlCol="0" anchor="ctr"/>
          <a:lstStyle/>
          <a:p>
            <a:pPr algn="ctr" indent="0" marL="0">
              <a:lnSpc>
                <a:spcPts val="1600"/>
              </a:lnSpc>
              <a:buNone/>
            </a:pPr>
            <a:r>
              <a:rPr lang="en-US" sz="1300" dirty="0">
                <a:solidFill>
                  <a:srgbClr val="FFFFFF"/>
                </a:solidFill>
                <a:latin typeface="Noto Sans JP" pitchFamily="34" charset="0"/>
                <a:ea typeface="Noto Sans JP" pitchFamily="34" charset="-122"/>
                <a:cs typeface="Noto Sans JP" pitchFamily="34" charset="-120"/>
              </a:rPr>
              <a:t>ご相談は、本資料P.25の自社窓口へ。安全に関わる緊急時は、安全確保を最優先に。</a:t>
            </a:r>
            <a:endParaRPr lang="en-US" sz="1300" dirty="0"/>
          </a:p>
        </p:txBody>
      </p:sp>
      <p:sp>
        <p:nvSpPr>
          <p:cNvPr id="9" name="Text 6"/>
          <p:cNvSpPr/>
          <p:nvPr/>
        </p:nvSpPr>
        <p:spPr>
          <a:xfrm>
            <a:off x="914400" y="5760720"/>
            <a:ext cx="10360152" cy="365760"/>
          </a:xfrm>
          <a:prstGeom prst="rect">
            <a:avLst/>
          </a:prstGeom>
          <a:noFill/>
          <a:ln/>
        </p:spPr>
        <p:txBody>
          <a:bodyPr wrap="square" lIns="0" tIns="0" rIns="0" bIns="0" rtlCol="0" anchor="ctr"/>
          <a:lstStyle/>
          <a:p>
            <a:pPr algn="ctr" indent="0" marL="0">
              <a:buNone/>
            </a:pPr>
            <a:r>
              <a:rPr lang="en-US" sz="1050" i="1" dirty="0">
                <a:solidFill>
                  <a:srgbClr val="9DB0C2"/>
                </a:solidFill>
                <a:latin typeface="Noto Sans JP" pitchFamily="34" charset="0"/>
                <a:ea typeface="Noto Sans JP" pitchFamily="34" charset="-122"/>
                <a:cs typeface="Noto Sans JP" pitchFamily="34" charset="-120"/>
              </a:rPr>
              <a:t>本資料は一般的な解説であり、個別の法的助言ではありません。具体的な対応は自社規程・担当部門・専門家にご確認ください。</a:t>
            </a:r>
            <a:endParaRPr lang="en-US" sz="1050" dirty="0"/>
          </a:p>
        </p:txBody>
      </p:sp>
      <p:sp>
        <p:nvSpPr>
          <p:cNvPr id="11" name="Text 7"/>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26</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まず、考えてみてください</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あなたなら、どうしますか？</a:t>
            </a:r>
            <a:endParaRPr lang="en-US" sz="3000" dirty="0"/>
          </a:p>
        </p:txBody>
      </p:sp>
      <p:sp>
        <p:nvSpPr>
          <p:cNvPr id="4" name="Shape 2"/>
          <p:cNvSpPr/>
          <p:nvPr/>
        </p:nvSpPr>
        <p:spPr>
          <a:xfrm>
            <a:off x="594360" y="1691640"/>
            <a:ext cx="6903720" cy="4160520"/>
          </a:xfrm>
          <a:prstGeom prst="roundRect">
            <a:avLst>
              <a:gd name="adj" fmla="val 1538"/>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914400" y="2011680"/>
            <a:ext cx="713232" cy="713232"/>
          </a:xfrm>
          <a:prstGeom prst="ellipse">
            <a:avLst/>
          </a:prstGeom>
          <a:solidFill>
            <a:srgbClr val="B58A3A"/>
          </a:solidFill>
          <a:ln/>
        </p:spPr>
      </p:sp>
      <p:pic>
        <p:nvPicPr>
          <p:cNvPr id="6" name="Image 0" descr="preencoded.png">    </p:cNvPr>
          <p:cNvPicPr>
            <a:picLocks noChangeAspect="1"/>
          </p:cNvPicPr>
          <p:nvPr/>
        </p:nvPicPr>
        <p:blipFill>
          <a:blip r:embed="rId1"/>
          <a:stretch>
            <a:fillRect/>
          </a:stretch>
        </p:blipFill>
        <p:spPr>
          <a:xfrm>
            <a:off x="1106973" y="2204253"/>
            <a:ext cx="328087" cy="328087"/>
          </a:xfrm>
          <a:prstGeom prst="rect">
            <a:avLst/>
          </a:prstGeom>
        </p:spPr>
      </p:pic>
      <p:sp>
        <p:nvSpPr>
          <p:cNvPr id="7" name="Text 4"/>
          <p:cNvSpPr/>
          <p:nvPr/>
        </p:nvSpPr>
        <p:spPr>
          <a:xfrm>
            <a:off x="1783080" y="2084832"/>
            <a:ext cx="5486400" cy="457200"/>
          </a:xfrm>
          <a:prstGeom prst="rect">
            <a:avLst/>
          </a:prstGeom>
          <a:noFill/>
          <a:ln/>
        </p:spPr>
        <p:txBody>
          <a:bodyPr wrap="square" lIns="0" tIns="0" rIns="0" bIns="0" rtlCol="0" anchor="ctr"/>
          <a:lstStyle/>
          <a:p>
            <a:pPr indent="0" marL="0">
              <a:buNone/>
            </a:pPr>
            <a:r>
              <a:rPr lang="en-US" sz="1800" b="1" dirty="0">
                <a:solidFill>
                  <a:srgbClr val="16314F"/>
                </a:solidFill>
                <a:latin typeface="Noto Sans JP" pitchFamily="34" charset="0"/>
                <a:ea typeface="Noto Sans JP" pitchFamily="34" charset="-122"/>
                <a:cs typeface="Noto Sans JP" pitchFamily="34" charset="-120"/>
              </a:rPr>
              <a:t>ある日の出来事</a:t>
            </a:r>
            <a:endParaRPr lang="en-US" sz="1800" dirty="0"/>
          </a:p>
        </p:txBody>
      </p:sp>
      <p:sp>
        <p:nvSpPr>
          <p:cNvPr id="8" name="Text 5"/>
          <p:cNvSpPr/>
          <p:nvPr/>
        </p:nvSpPr>
        <p:spPr>
          <a:xfrm>
            <a:off x="960120" y="2880360"/>
            <a:ext cx="6263640" cy="1554480"/>
          </a:xfrm>
          <a:prstGeom prst="rect">
            <a:avLst/>
          </a:prstGeom>
          <a:noFill/>
          <a:ln/>
        </p:spPr>
        <p:txBody>
          <a:bodyPr wrap="square" lIns="0" tIns="0" rIns="0" bIns="0" rtlCol="0" anchor="t"/>
          <a:lstStyle/>
          <a:p>
            <a:pPr indent="0" marL="0">
              <a:lnSpc>
                <a:spcPts val="2800"/>
              </a:lnSpc>
              <a:buNone/>
            </a:pPr>
            <a:r>
              <a:rPr lang="en-US" sz="1700" b="1" dirty="0">
                <a:solidFill>
                  <a:srgbClr val="263238"/>
                </a:solidFill>
                <a:latin typeface="Noto Sans JP" pitchFamily="34" charset="0"/>
                <a:ea typeface="Noto Sans JP" pitchFamily="34" charset="-122"/>
                <a:cs typeface="Noto Sans JP" pitchFamily="34" charset="-120"/>
              </a:rPr>
              <a:t>同僚の操作を、たまたま横で見ていた。</a:t>
            </a:r>
            <a:endParaRPr lang="en-US" sz="1700" dirty="0"/>
          </a:p>
          <a:p>
            <a:pPr indent="0" marL="0">
              <a:lnSpc>
                <a:spcPts val="2800"/>
              </a:lnSpc>
              <a:buNone/>
            </a:pPr>
            <a:r>
              <a:rPr lang="en-US" sz="1700" dirty="0">
                <a:solidFill>
                  <a:srgbClr val="263238"/>
                </a:solidFill>
                <a:latin typeface="Noto Sans JP" pitchFamily="34" charset="0"/>
                <a:ea typeface="Noto Sans JP" pitchFamily="34" charset="-122"/>
                <a:cs typeface="Noto Sans JP" pitchFamily="34" charset="-120"/>
              </a:rPr>
              <a:t>数字の入った社内資料を、提出前に少し直しているように見えた。</a:t>
            </a:r>
            <a:endParaRPr lang="en-US" sz="1700" dirty="0"/>
          </a:p>
          <a:p>
            <a:pPr indent="0" marL="0">
              <a:lnSpc>
                <a:spcPts val="2800"/>
              </a:lnSpc>
              <a:buNone/>
            </a:pPr>
            <a:r>
              <a:rPr lang="en-US" sz="1700" dirty="0">
                <a:solidFill>
                  <a:srgbClr val="263238"/>
                </a:solidFill>
                <a:latin typeface="Noto Sans JP" pitchFamily="34" charset="0"/>
                <a:ea typeface="Noto Sans JP" pitchFamily="34" charset="-122"/>
                <a:cs typeface="Noto Sans JP" pitchFamily="34" charset="-120"/>
              </a:rPr>
              <a:t>悪気はなさそうだし、勘違いかもしれない。</a:t>
            </a:r>
            <a:endParaRPr lang="en-US" sz="1700" dirty="0"/>
          </a:p>
          <a:p>
            <a:pPr indent="0" marL="0">
              <a:lnSpc>
                <a:spcPts val="2800"/>
              </a:lnSpc>
              <a:buNone/>
            </a:pPr>
            <a:r>
              <a:rPr lang="en-US" sz="1700" dirty="0">
                <a:solidFill>
                  <a:srgbClr val="263238"/>
                </a:solidFill>
                <a:latin typeface="Noto Sans JP" pitchFamily="34" charset="0"/>
                <a:ea typeface="Noto Sans JP" pitchFamily="34" charset="-122"/>
                <a:cs typeface="Noto Sans JP" pitchFamily="34" charset="-120"/>
              </a:rPr>
              <a:t>確かなことは分からないし、波風を立てたくない——。</a:t>
            </a:r>
            <a:endParaRPr lang="en-US" sz="1700" dirty="0"/>
          </a:p>
        </p:txBody>
      </p:sp>
      <p:sp>
        <p:nvSpPr>
          <p:cNvPr id="9" name="Shape 6"/>
          <p:cNvSpPr/>
          <p:nvPr/>
        </p:nvSpPr>
        <p:spPr>
          <a:xfrm>
            <a:off x="960120" y="4983480"/>
            <a:ext cx="6263640" cy="713232"/>
          </a:xfrm>
          <a:prstGeom prst="roundRect">
            <a:avLst>
              <a:gd name="adj" fmla="val 8974"/>
            </a:avLst>
          </a:prstGeom>
          <a:solidFill>
            <a:srgbClr val="EAEFF4"/>
          </a:solidFill>
          <a:ln w="12700">
            <a:solidFill>
              <a:srgbClr val="EAEFF4"/>
            </a:solidFill>
            <a:prstDash val="solid"/>
          </a:ln>
        </p:spPr>
      </p:sp>
      <p:sp>
        <p:nvSpPr>
          <p:cNvPr id="10" name="Text 7"/>
          <p:cNvSpPr/>
          <p:nvPr/>
        </p:nvSpPr>
        <p:spPr>
          <a:xfrm>
            <a:off x="1143000" y="4983480"/>
            <a:ext cx="5897880" cy="713232"/>
          </a:xfrm>
          <a:prstGeom prst="rect">
            <a:avLst/>
          </a:prstGeom>
          <a:noFill/>
          <a:ln/>
        </p:spPr>
        <p:txBody>
          <a:bodyPr wrap="square" lIns="0" tIns="0" rIns="0" bIns="0" rtlCol="0" anchor="ctr"/>
          <a:lstStyle/>
          <a:p>
            <a:pPr indent="0" marL="0">
              <a:buNone/>
            </a:pPr>
            <a:r>
              <a:rPr lang="en-US" sz="1500" b="1" dirty="0">
                <a:solidFill>
                  <a:srgbClr val="16314F"/>
                </a:solidFill>
                <a:latin typeface="Noto Sans JP" pitchFamily="34" charset="0"/>
                <a:ea typeface="Noto Sans JP" pitchFamily="34" charset="-122"/>
                <a:cs typeface="Noto Sans JP" pitchFamily="34" charset="-120"/>
              </a:rPr>
              <a:t>「確証がないから、黙っておこう」——これは正しい判断でしょうか？</a:t>
            </a:r>
            <a:endParaRPr lang="en-US" sz="1500" dirty="0"/>
          </a:p>
        </p:txBody>
      </p:sp>
      <p:sp>
        <p:nvSpPr>
          <p:cNvPr id="11" name="Shape 8"/>
          <p:cNvSpPr/>
          <p:nvPr/>
        </p:nvSpPr>
        <p:spPr>
          <a:xfrm>
            <a:off x="7726680" y="1691640"/>
            <a:ext cx="3657600" cy="4160520"/>
          </a:xfrm>
          <a:prstGeom prst="roundRect">
            <a:avLst>
              <a:gd name="adj" fmla="val 1750"/>
            </a:avLst>
          </a:prstGeom>
          <a:solidFill>
            <a:srgbClr val="16314F"/>
          </a:solidFill>
          <a:ln w="12700">
            <a:solidFill>
              <a:srgbClr val="16314F"/>
            </a:solidFill>
            <a:prstDash val="solid"/>
          </a:ln>
        </p:spPr>
      </p:sp>
      <p:sp>
        <p:nvSpPr>
          <p:cNvPr id="12" name="Text 9"/>
          <p:cNvSpPr/>
          <p:nvPr/>
        </p:nvSpPr>
        <p:spPr>
          <a:xfrm>
            <a:off x="8001000" y="1965960"/>
            <a:ext cx="3108960" cy="41148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今日のヒント</a:t>
            </a:r>
            <a:endParaRPr lang="en-US" sz="1600" dirty="0"/>
          </a:p>
        </p:txBody>
      </p:sp>
      <p:sp>
        <p:nvSpPr>
          <p:cNvPr id="13" name="Text 10"/>
          <p:cNvSpPr/>
          <p:nvPr/>
        </p:nvSpPr>
        <p:spPr>
          <a:xfrm>
            <a:off x="8001000" y="2514600"/>
            <a:ext cx="3108960" cy="2194560"/>
          </a:xfrm>
          <a:prstGeom prst="rect">
            <a:avLst/>
          </a:prstGeom>
          <a:noFill/>
          <a:ln/>
        </p:spPr>
        <p:txBody>
          <a:bodyPr wrap="square" lIns="0" tIns="0" rIns="0" bIns="0" rtlCol="0" anchor="t"/>
          <a:lstStyle/>
          <a:p>
            <a:pPr indent="0" marL="0">
              <a:lnSpc>
                <a:spcPts val="2200"/>
              </a:lnSpc>
              <a:buNone/>
            </a:pPr>
            <a:r>
              <a:rPr lang="en-US" sz="1500" dirty="0">
                <a:solidFill>
                  <a:srgbClr val="FFFFFF"/>
                </a:solidFill>
                <a:latin typeface="Noto Sans JP" pitchFamily="34" charset="0"/>
                <a:ea typeface="Noto Sans JP" pitchFamily="34" charset="-122"/>
                <a:cs typeface="Noto Sans JP" pitchFamily="34" charset="-120"/>
              </a:rPr>
              <a:t>あなたに「違法かどうかの判断」までは求められていません。</a:t>
            </a:r>
            <a:endParaRPr lang="en-US" sz="1500" dirty="0"/>
          </a:p>
          <a:p>
            <a:pPr indent="0" marL="0">
              <a:lnSpc>
                <a:spcPts val="2200"/>
              </a:lnSpc>
              <a:buNone/>
            </a:pPr>
            <a:endParaRPr lang="en-US" sz="1500" dirty="0"/>
          </a:p>
          <a:p>
            <a:pPr indent="0" marL="0">
              <a:lnSpc>
                <a:spcPts val="2200"/>
              </a:lnSpc>
              <a:buNone/>
            </a:pPr>
            <a:r>
              <a:rPr lang="en-US" sz="1500" dirty="0">
                <a:solidFill>
                  <a:srgbClr val="DCE5EE"/>
                </a:solidFill>
                <a:latin typeface="Noto Sans JP" pitchFamily="34" charset="0"/>
                <a:ea typeface="Noto Sans JP" pitchFamily="34" charset="-122"/>
                <a:cs typeface="Noto Sans JP" pitchFamily="34" charset="-120"/>
              </a:rPr>
              <a:t>求められているのは、</a:t>
            </a:r>
            <a:endParaRPr lang="en-US" sz="1500" dirty="0"/>
          </a:p>
          <a:p>
            <a:pPr indent="0" marL="0">
              <a:lnSpc>
                <a:spcPts val="2200"/>
              </a:lnSpc>
              <a:buNone/>
            </a:pPr>
            <a:r>
              <a:rPr lang="en-US" sz="1500" b="1" dirty="0">
                <a:solidFill>
                  <a:srgbClr val="FFFFFF"/>
                </a:solidFill>
                <a:latin typeface="Noto Sans JP" pitchFamily="34" charset="0"/>
                <a:ea typeface="Noto Sans JP" pitchFamily="34" charset="-122"/>
                <a:cs typeface="Noto Sans JP" pitchFamily="34" charset="-120"/>
              </a:rPr>
              <a:t>気づいたことを、適切な相手に、適切な形で伝えること。</a:t>
            </a:r>
            <a:endParaRPr lang="en-US" sz="1500" dirty="0"/>
          </a:p>
        </p:txBody>
      </p:sp>
      <p:sp>
        <p:nvSpPr>
          <p:cNvPr id="14" name="Text 11"/>
          <p:cNvSpPr/>
          <p:nvPr/>
        </p:nvSpPr>
        <p:spPr>
          <a:xfrm>
            <a:off x="8001000" y="5074920"/>
            <a:ext cx="3108960" cy="548640"/>
          </a:xfrm>
          <a:prstGeom prst="rect">
            <a:avLst/>
          </a:prstGeom>
          <a:noFill/>
          <a:ln/>
        </p:spPr>
        <p:txBody>
          <a:bodyPr wrap="square" lIns="0" tIns="0" rIns="0" bIns="0" rtlCol="0" anchor="ctr"/>
          <a:lstStyle/>
          <a:p>
            <a:pPr indent="0" marL="0">
              <a:buNone/>
            </a:pPr>
            <a:r>
              <a:rPr lang="en-US" sz="1700" b="1" dirty="0">
                <a:solidFill>
                  <a:srgbClr val="B58A3A"/>
                </a:solidFill>
                <a:latin typeface="Noto Sans JP" pitchFamily="34" charset="0"/>
                <a:ea typeface="Noto Sans JP" pitchFamily="34" charset="-122"/>
                <a:cs typeface="Noto Sans JP" pitchFamily="34" charset="-120"/>
              </a:rPr>
              <a:t>迷ったら、まず相談。</a:t>
            </a:r>
            <a:endParaRPr lang="en-US" sz="1700" dirty="0"/>
          </a:p>
        </p:txBody>
      </p:sp>
      <p:sp>
        <p:nvSpPr>
          <p:cNvPr id="16" name="Text 1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前提の確認</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コンプライアンスとは、「法律を守る」だけではない</a:t>
            </a:r>
            <a:endParaRPr lang="en-US" sz="3000" dirty="0"/>
          </a:p>
        </p:txBody>
      </p:sp>
      <p:sp>
        <p:nvSpPr>
          <p:cNvPr id="4" name="Shape 2"/>
          <p:cNvSpPr/>
          <p:nvPr/>
        </p:nvSpPr>
        <p:spPr>
          <a:xfrm>
            <a:off x="594360" y="1783080"/>
            <a:ext cx="914400" cy="914400"/>
          </a:xfrm>
          <a:prstGeom prst="ellipse">
            <a:avLst/>
          </a:prstGeom>
          <a:solidFill>
            <a:srgbClr val="16314F"/>
          </a:solidFill>
          <a:ln/>
        </p:spPr>
      </p:sp>
      <p:pic>
        <p:nvPicPr>
          <p:cNvPr id="5" name="Image 0" descr="preencoded.png">    </p:cNvPr>
          <p:cNvPicPr>
            <a:picLocks noChangeAspect="1"/>
          </p:cNvPicPr>
          <p:nvPr/>
        </p:nvPicPr>
        <p:blipFill>
          <a:blip r:embed="rId1"/>
          <a:stretch>
            <a:fillRect/>
          </a:stretch>
        </p:blipFill>
        <p:spPr>
          <a:xfrm>
            <a:off x="841248" y="2029968"/>
            <a:ext cx="420624" cy="420624"/>
          </a:xfrm>
          <a:prstGeom prst="rect">
            <a:avLst/>
          </a:prstGeom>
        </p:spPr>
      </p:pic>
      <p:sp>
        <p:nvSpPr>
          <p:cNvPr id="6" name="Text 3"/>
          <p:cNvSpPr/>
          <p:nvPr/>
        </p:nvSpPr>
        <p:spPr>
          <a:xfrm>
            <a:off x="1737360" y="1755648"/>
            <a:ext cx="9646920" cy="960120"/>
          </a:xfrm>
          <a:prstGeom prst="rect">
            <a:avLst/>
          </a:prstGeom>
          <a:noFill/>
          <a:ln/>
        </p:spPr>
        <p:txBody>
          <a:bodyPr wrap="square" lIns="0" tIns="0" rIns="0" bIns="0" rtlCol="0" anchor="ctr"/>
          <a:lstStyle/>
          <a:p>
            <a:pPr indent="0" marL="0">
              <a:lnSpc>
                <a:spcPts val="2400"/>
              </a:lnSpc>
              <a:buNone/>
            </a:pPr>
            <a:r>
              <a:rPr lang="en-US" sz="1700" dirty="0">
                <a:solidFill>
                  <a:srgbClr val="263238"/>
                </a:solidFill>
                <a:latin typeface="Noto Sans JP" pitchFamily="34" charset="0"/>
                <a:ea typeface="Noto Sans JP" pitchFamily="34" charset="-122"/>
                <a:cs typeface="Noto Sans JP" pitchFamily="34" charset="-120"/>
              </a:rPr>
              <a:t>コンプライアンスは、法令だけでなく、社内規程・契約・社会からの期待や企業倫理まで含めて、組織として「守るべきもの」を守ること。</a:t>
            </a:r>
            <a:endParaRPr lang="en-US" sz="1700" dirty="0"/>
          </a:p>
        </p:txBody>
      </p:sp>
      <p:sp>
        <p:nvSpPr>
          <p:cNvPr id="7" name="Shape 4"/>
          <p:cNvSpPr/>
          <p:nvPr/>
        </p:nvSpPr>
        <p:spPr>
          <a:xfrm>
            <a:off x="594360" y="3063240"/>
            <a:ext cx="3456432" cy="2148840"/>
          </a:xfrm>
          <a:prstGeom prst="roundRect">
            <a:avLst>
              <a:gd name="adj" fmla="val 297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886968" y="3374136"/>
            <a:ext cx="713232" cy="713232"/>
          </a:xfrm>
          <a:prstGeom prst="ellipse">
            <a:avLst/>
          </a:prstGeom>
          <a:solidFill>
            <a:srgbClr val="B58A3A"/>
          </a:solidFill>
          <a:ln/>
        </p:spPr>
      </p:sp>
      <p:pic>
        <p:nvPicPr>
          <p:cNvPr id="9" name="Image 1" descr="preencoded.png">    </p:cNvPr>
          <p:cNvPicPr>
            <a:picLocks noChangeAspect="1"/>
          </p:cNvPicPr>
          <p:nvPr/>
        </p:nvPicPr>
        <p:blipFill>
          <a:blip r:embed="rId2"/>
          <a:stretch>
            <a:fillRect/>
          </a:stretch>
        </p:blipFill>
        <p:spPr>
          <a:xfrm>
            <a:off x="1079541" y="3566709"/>
            <a:ext cx="328087" cy="328087"/>
          </a:xfrm>
          <a:prstGeom prst="rect">
            <a:avLst/>
          </a:prstGeom>
        </p:spPr>
      </p:pic>
      <p:sp>
        <p:nvSpPr>
          <p:cNvPr id="10" name="Text 6"/>
          <p:cNvSpPr/>
          <p:nvPr/>
        </p:nvSpPr>
        <p:spPr>
          <a:xfrm>
            <a:off x="868680" y="4233672"/>
            <a:ext cx="290779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法令・ルール</a:t>
            </a:r>
            <a:endParaRPr lang="en-US" sz="1600" dirty="0"/>
          </a:p>
        </p:txBody>
      </p:sp>
      <p:sp>
        <p:nvSpPr>
          <p:cNvPr id="11" name="Text 7"/>
          <p:cNvSpPr/>
          <p:nvPr/>
        </p:nvSpPr>
        <p:spPr>
          <a:xfrm>
            <a:off x="868680" y="4654296"/>
            <a:ext cx="2907792" cy="502920"/>
          </a:xfrm>
          <a:prstGeom prst="rect">
            <a:avLst/>
          </a:prstGeom>
          <a:noFill/>
          <a:ln/>
        </p:spPr>
        <p:txBody>
          <a:bodyPr wrap="square" lIns="0" tIns="0" rIns="0" bIns="0" rtlCol="0" anchor="ctr"/>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法律・政令・条例、業界規制など。</a:t>
            </a:r>
            <a:endParaRPr lang="en-US" sz="1300" dirty="0"/>
          </a:p>
        </p:txBody>
      </p:sp>
      <p:sp>
        <p:nvSpPr>
          <p:cNvPr id="12" name="Shape 8"/>
          <p:cNvSpPr/>
          <p:nvPr/>
        </p:nvSpPr>
        <p:spPr>
          <a:xfrm>
            <a:off x="4361688" y="3063240"/>
            <a:ext cx="3456432" cy="2148840"/>
          </a:xfrm>
          <a:prstGeom prst="roundRect">
            <a:avLst>
              <a:gd name="adj" fmla="val 297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4654296" y="3374136"/>
            <a:ext cx="713232" cy="713232"/>
          </a:xfrm>
          <a:prstGeom prst="ellipse">
            <a:avLst/>
          </a:prstGeom>
          <a:solidFill>
            <a:srgbClr val="B58A3A"/>
          </a:solidFill>
          <a:ln/>
        </p:spPr>
      </p:sp>
      <p:pic>
        <p:nvPicPr>
          <p:cNvPr id="14" name="Image 2" descr="preencoded.png">    </p:cNvPr>
          <p:cNvPicPr>
            <a:picLocks noChangeAspect="1"/>
          </p:cNvPicPr>
          <p:nvPr/>
        </p:nvPicPr>
        <p:blipFill>
          <a:blip r:embed="rId3"/>
          <a:stretch>
            <a:fillRect/>
          </a:stretch>
        </p:blipFill>
        <p:spPr>
          <a:xfrm>
            <a:off x="4846869" y="3566709"/>
            <a:ext cx="328087" cy="328087"/>
          </a:xfrm>
          <a:prstGeom prst="rect">
            <a:avLst/>
          </a:prstGeom>
        </p:spPr>
      </p:pic>
      <p:sp>
        <p:nvSpPr>
          <p:cNvPr id="15" name="Text 10"/>
          <p:cNvSpPr/>
          <p:nvPr/>
        </p:nvSpPr>
        <p:spPr>
          <a:xfrm>
            <a:off x="4636008" y="4233672"/>
            <a:ext cx="290779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社内規程・契約</a:t>
            </a:r>
            <a:endParaRPr lang="en-US" sz="1600" dirty="0"/>
          </a:p>
        </p:txBody>
      </p:sp>
      <p:sp>
        <p:nvSpPr>
          <p:cNvPr id="16" name="Text 11"/>
          <p:cNvSpPr/>
          <p:nvPr/>
        </p:nvSpPr>
        <p:spPr>
          <a:xfrm>
            <a:off x="4636008" y="4654296"/>
            <a:ext cx="2907792" cy="502920"/>
          </a:xfrm>
          <a:prstGeom prst="rect">
            <a:avLst/>
          </a:prstGeom>
          <a:noFill/>
          <a:ln/>
        </p:spPr>
        <p:txBody>
          <a:bodyPr wrap="square" lIns="0" tIns="0" rIns="0" bIns="0" rtlCol="0" anchor="ctr"/>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就業規則、各種規程、取引先との約束。</a:t>
            </a:r>
            <a:endParaRPr lang="en-US" sz="1300" dirty="0"/>
          </a:p>
        </p:txBody>
      </p:sp>
      <p:sp>
        <p:nvSpPr>
          <p:cNvPr id="17" name="Shape 12"/>
          <p:cNvSpPr/>
          <p:nvPr/>
        </p:nvSpPr>
        <p:spPr>
          <a:xfrm>
            <a:off x="8129016" y="3063240"/>
            <a:ext cx="3456432" cy="2148840"/>
          </a:xfrm>
          <a:prstGeom prst="roundRect">
            <a:avLst>
              <a:gd name="adj" fmla="val 297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8" name="Shape 13"/>
          <p:cNvSpPr/>
          <p:nvPr/>
        </p:nvSpPr>
        <p:spPr>
          <a:xfrm>
            <a:off x="8421624" y="3374136"/>
            <a:ext cx="713232" cy="713232"/>
          </a:xfrm>
          <a:prstGeom prst="ellipse">
            <a:avLst/>
          </a:prstGeom>
          <a:solidFill>
            <a:srgbClr val="B58A3A"/>
          </a:solidFill>
          <a:ln/>
        </p:spPr>
      </p:sp>
      <p:pic>
        <p:nvPicPr>
          <p:cNvPr id="19" name="Image 3" descr="preencoded.png">    </p:cNvPr>
          <p:cNvPicPr>
            <a:picLocks noChangeAspect="1"/>
          </p:cNvPicPr>
          <p:nvPr/>
        </p:nvPicPr>
        <p:blipFill>
          <a:blip r:embed="rId4"/>
          <a:stretch>
            <a:fillRect/>
          </a:stretch>
        </p:blipFill>
        <p:spPr>
          <a:xfrm>
            <a:off x="8614197" y="3566709"/>
            <a:ext cx="328087" cy="328087"/>
          </a:xfrm>
          <a:prstGeom prst="rect">
            <a:avLst/>
          </a:prstGeom>
        </p:spPr>
      </p:pic>
      <p:sp>
        <p:nvSpPr>
          <p:cNvPr id="20" name="Text 14"/>
          <p:cNvSpPr/>
          <p:nvPr/>
        </p:nvSpPr>
        <p:spPr>
          <a:xfrm>
            <a:off x="8403336" y="4233672"/>
            <a:ext cx="2907792" cy="457200"/>
          </a:xfrm>
          <a:prstGeom prst="rect">
            <a:avLst/>
          </a:prstGeom>
          <a:noFill/>
          <a:ln/>
        </p:spPr>
        <p:txBody>
          <a:bodyPr wrap="square" lIns="0" tIns="0" rIns="0" bIns="0" rtlCol="0" anchor="ctr"/>
          <a:lstStyle/>
          <a:p>
            <a:pPr indent="0" marL="0">
              <a:buNone/>
            </a:pPr>
            <a:r>
              <a:rPr lang="en-US" sz="1600" b="1" dirty="0">
                <a:solidFill>
                  <a:srgbClr val="16314F"/>
                </a:solidFill>
                <a:latin typeface="Noto Sans JP" pitchFamily="34" charset="0"/>
                <a:ea typeface="Noto Sans JP" pitchFamily="34" charset="-122"/>
                <a:cs typeface="Noto Sans JP" pitchFamily="34" charset="-120"/>
              </a:rPr>
              <a:t>企業倫理・社会的期待</a:t>
            </a:r>
            <a:endParaRPr lang="en-US" sz="1600" dirty="0"/>
          </a:p>
        </p:txBody>
      </p:sp>
      <p:sp>
        <p:nvSpPr>
          <p:cNvPr id="21" name="Text 15"/>
          <p:cNvSpPr/>
          <p:nvPr/>
        </p:nvSpPr>
        <p:spPr>
          <a:xfrm>
            <a:off x="8403336" y="4654296"/>
            <a:ext cx="2907792" cy="502920"/>
          </a:xfrm>
          <a:prstGeom prst="rect">
            <a:avLst/>
          </a:prstGeom>
          <a:noFill/>
          <a:ln/>
        </p:spPr>
        <p:txBody>
          <a:bodyPr wrap="square" lIns="0" tIns="0" rIns="0" bIns="0" rtlCol="0" anchor="ctr"/>
          <a:lstStyle/>
          <a:p>
            <a:pPr indent="0" marL="0">
              <a:lnSpc>
                <a:spcPts val="1600"/>
              </a:lnSpc>
              <a:buNone/>
            </a:pPr>
            <a:r>
              <a:rPr lang="en-US" sz="1300" dirty="0">
                <a:solidFill>
                  <a:srgbClr val="263238"/>
                </a:solidFill>
                <a:latin typeface="Noto Sans JP" pitchFamily="34" charset="0"/>
                <a:ea typeface="Noto Sans JP" pitchFamily="34" charset="-122"/>
                <a:cs typeface="Noto Sans JP" pitchFamily="34" charset="-120"/>
              </a:rPr>
              <a:t>公正さ、誠実さ、社会からの信頼。</a:t>
            </a:r>
            <a:endParaRPr lang="en-US" sz="1300" dirty="0"/>
          </a:p>
        </p:txBody>
      </p:sp>
      <p:sp>
        <p:nvSpPr>
          <p:cNvPr id="22" name="Text 16"/>
          <p:cNvSpPr/>
          <p:nvPr/>
        </p:nvSpPr>
        <p:spPr>
          <a:xfrm>
            <a:off x="594360" y="6053328"/>
            <a:ext cx="10972800" cy="274320"/>
          </a:xfrm>
          <a:prstGeom prst="rect">
            <a:avLst/>
          </a:prstGeom>
          <a:noFill/>
          <a:ln/>
        </p:spPr>
        <p:txBody>
          <a:bodyPr wrap="square" lIns="0" tIns="0" rIns="0" bIns="0" rtlCol="0" anchor="ctr"/>
          <a:lstStyle/>
          <a:p>
            <a:pPr indent="0" marL="0">
              <a:buNone/>
            </a:pPr>
            <a:r>
              <a:rPr lang="en-US" sz="1100" i="1" dirty="0">
                <a:solidFill>
                  <a:srgbClr val="5B6B78"/>
                </a:solidFill>
                <a:latin typeface="Noto Sans JP" pitchFamily="34" charset="0"/>
                <a:ea typeface="Noto Sans JP" pitchFamily="34" charset="-122"/>
                <a:cs typeface="Noto Sans JP" pitchFamily="34" charset="-120"/>
              </a:rPr>
              <a:t>出典：消費者庁「公益通報者保護制度」、公正取引委員会「企業向けコンプライアンスプログラムに関する独占禁止法上の指針」（いずれも2026年6月18日確認）の考え方を踏まえて整理。</a:t>
            </a:r>
            <a:endParaRPr lang="en-US" sz="1100" dirty="0"/>
          </a:p>
        </p:txBody>
      </p:sp>
      <p:sp>
        <p:nvSpPr>
          <p:cNvPr id="24" name="Text 17"/>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違いを知る</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「違反・問題」と一口に言っても、性質は違う</a:t>
            </a:r>
            <a:endParaRPr lang="en-US" sz="3000" dirty="0"/>
          </a:p>
        </p:txBody>
      </p:sp>
      <p:sp>
        <p:nvSpPr>
          <p:cNvPr id="4" name="Shape 2"/>
          <p:cNvSpPr/>
          <p:nvPr/>
        </p:nvSpPr>
        <p:spPr>
          <a:xfrm>
            <a:off x="594360" y="1783080"/>
            <a:ext cx="2606040" cy="306324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850392" y="2057400"/>
            <a:ext cx="457200" cy="457200"/>
          </a:xfrm>
          <a:prstGeom prst="ellipse">
            <a:avLst/>
          </a:prstGeom>
          <a:solidFill>
            <a:srgbClr val="16314F"/>
          </a:solidFill>
          <a:ln/>
        </p:spPr>
      </p:sp>
      <p:sp>
        <p:nvSpPr>
          <p:cNvPr id="6" name="Text 4"/>
          <p:cNvSpPr/>
          <p:nvPr/>
        </p:nvSpPr>
        <p:spPr>
          <a:xfrm>
            <a:off x="850392" y="2057400"/>
            <a:ext cx="457200" cy="457200"/>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1</a:t>
            </a:r>
            <a:endParaRPr lang="en-US" sz="1700" dirty="0"/>
          </a:p>
        </p:txBody>
      </p:sp>
      <p:sp>
        <p:nvSpPr>
          <p:cNvPr id="7" name="Text 5"/>
          <p:cNvSpPr/>
          <p:nvPr/>
        </p:nvSpPr>
        <p:spPr>
          <a:xfrm>
            <a:off x="1399032" y="2057400"/>
            <a:ext cx="1600200" cy="457200"/>
          </a:xfrm>
          <a:prstGeom prst="rect">
            <a:avLst/>
          </a:prstGeom>
          <a:noFill/>
          <a:ln/>
        </p:spPr>
        <p:txBody>
          <a:bodyPr wrap="square" lIns="0" tIns="0" rIns="0" bIns="0" rtlCol="0" anchor="ctr"/>
          <a:lstStyle/>
          <a:p>
            <a:pPr indent="0" marL="0">
              <a:buNone/>
            </a:pPr>
            <a:r>
              <a:rPr lang="en-US" sz="1650" b="1" dirty="0">
                <a:solidFill>
                  <a:srgbClr val="16314F"/>
                </a:solidFill>
                <a:latin typeface="Noto Sans JP" pitchFamily="34" charset="0"/>
                <a:ea typeface="Noto Sans JP" pitchFamily="34" charset="-122"/>
                <a:cs typeface="Noto Sans JP" pitchFamily="34" charset="-120"/>
              </a:rPr>
              <a:t>法令違反</a:t>
            </a:r>
            <a:endParaRPr lang="en-US" sz="1650" dirty="0"/>
          </a:p>
        </p:txBody>
      </p:sp>
      <p:sp>
        <p:nvSpPr>
          <p:cNvPr id="8" name="Shape 6"/>
          <p:cNvSpPr/>
          <p:nvPr/>
        </p:nvSpPr>
        <p:spPr>
          <a:xfrm>
            <a:off x="850392" y="2697480"/>
            <a:ext cx="2093976" cy="0"/>
          </a:xfrm>
          <a:prstGeom prst="line">
            <a:avLst/>
          </a:prstGeom>
          <a:noFill/>
          <a:ln w="12700">
            <a:solidFill>
              <a:srgbClr val="D7DEE5"/>
            </a:solidFill>
            <a:prstDash val="solid"/>
          </a:ln>
        </p:spPr>
      </p:sp>
      <p:sp>
        <p:nvSpPr>
          <p:cNvPr id="9" name="Text 7"/>
          <p:cNvSpPr/>
          <p:nvPr/>
        </p:nvSpPr>
        <p:spPr>
          <a:xfrm>
            <a:off x="850392" y="2807208"/>
            <a:ext cx="2093976" cy="868680"/>
          </a:xfrm>
          <a:prstGeom prst="rect">
            <a:avLst/>
          </a:prstGeom>
          <a:noFill/>
          <a:ln/>
        </p:spPr>
        <p:txBody>
          <a:bodyPr wrap="square" lIns="0" tIns="0" rIns="0" bIns="0" rtlCol="0" anchor="t"/>
          <a:lstStyle/>
          <a:p>
            <a:pPr indent="0" marL="0">
              <a:lnSpc>
                <a:spcPts val="1700"/>
              </a:lnSpc>
              <a:buNone/>
            </a:pPr>
            <a:r>
              <a:rPr lang="en-US" sz="1350" dirty="0">
                <a:solidFill>
                  <a:srgbClr val="263238"/>
                </a:solidFill>
                <a:latin typeface="Noto Sans JP" pitchFamily="34" charset="0"/>
                <a:ea typeface="Noto Sans JP" pitchFamily="34" charset="-122"/>
                <a:cs typeface="Noto Sans JP" pitchFamily="34" charset="-120"/>
              </a:rPr>
              <a:t>法律・規制に反する行為</a:t>
            </a:r>
            <a:endParaRPr lang="en-US" sz="1350" dirty="0"/>
          </a:p>
        </p:txBody>
      </p:sp>
      <p:sp>
        <p:nvSpPr>
          <p:cNvPr id="10" name="Shape 8"/>
          <p:cNvSpPr/>
          <p:nvPr/>
        </p:nvSpPr>
        <p:spPr>
          <a:xfrm>
            <a:off x="795528" y="3776472"/>
            <a:ext cx="2203704" cy="868680"/>
          </a:xfrm>
          <a:prstGeom prst="roundRect">
            <a:avLst>
              <a:gd name="adj" fmla="val 7368"/>
            </a:avLst>
          </a:prstGeom>
          <a:solidFill>
            <a:srgbClr val="EAEFF4"/>
          </a:solidFill>
          <a:ln w="12700">
            <a:solidFill>
              <a:srgbClr val="EAEFF4"/>
            </a:solidFill>
            <a:prstDash val="solid"/>
          </a:ln>
        </p:spPr>
      </p:sp>
      <p:sp>
        <p:nvSpPr>
          <p:cNvPr id="11" name="Text 9"/>
          <p:cNvSpPr/>
          <p:nvPr/>
        </p:nvSpPr>
        <p:spPr>
          <a:xfrm>
            <a:off x="923544" y="3813048"/>
            <a:ext cx="1965960" cy="804672"/>
          </a:xfrm>
          <a:prstGeom prst="rect">
            <a:avLst/>
          </a:prstGeom>
          <a:noFill/>
          <a:ln/>
        </p:spPr>
        <p:txBody>
          <a:bodyPr wrap="square" lIns="0" tIns="0" rIns="0" bIns="0" rtlCol="0" anchor="ctr"/>
          <a:lstStyle/>
          <a:p>
            <a:pPr indent="0" marL="0">
              <a:lnSpc>
                <a:spcPts val="1500"/>
              </a:lnSpc>
              <a:buNone/>
            </a:pPr>
            <a:r>
              <a:rPr lang="en-US" sz="1200" dirty="0">
                <a:solidFill>
                  <a:srgbClr val="16314F"/>
                </a:solidFill>
                <a:latin typeface="Noto Sans JP" pitchFamily="34" charset="0"/>
                <a:ea typeface="Noto Sans JP" pitchFamily="34" charset="-122"/>
                <a:cs typeface="Noto Sans JP" pitchFamily="34" charset="-120"/>
              </a:rPr>
              <a:t>→ 行政処分・刑事罰・課徴金などの可能性</a:t>
            </a:r>
            <a:endParaRPr lang="en-US" sz="1200" dirty="0"/>
          </a:p>
        </p:txBody>
      </p:sp>
      <p:sp>
        <p:nvSpPr>
          <p:cNvPr id="12" name="Shape 10"/>
          <p:cNvSpPr/>
          <p:nvPr/>
        </p:nvSpPr>
        <p:spPr>
          <a:xfrm>
            <a:off x="3438144" y="1783080"/>
            <a:ext cx="2606040" cy="306324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11"/>
          <p:cNvSpPr/>
          <p:nvPr/>
        </p:nvSpPr>
        <p:spPr>
          <a:xfrm>
            <a:off x="3694176" y="2057400"/>
            <a:ext cx="457200" cy="457200"/>
          </a:xfrm>
          <a:prstGeom prst="ellipse">
            <a:avLst/>
          </a:prstGeom>
          <a:solidFill>
            <a:srgbClr val="16314F"/>
          </a:solidFill>
          <a:ln/>
        </p:spPr>
      </p:sp>
      <p:sp>
        <p:nvSpPr>
          <p:cNvPr id="14" name="Text 12"/>
          <p:cNvSpPr/>
          <p:nvPr/>
        </p:nvSpPr>
        <p:spPr>
          <a:xfrm>
            <a:off x="3694176" y="2057400"/>
            <a:ext cx="457200" cy="457200"/>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2</a:t>
            </a:r>
            <a:endParaRPr lang="en-US" sz="1700" dirty="0"/>
          </a:p>
        </p:txBody>
      </p:sp>
      <p:sp>
        <p:nvSpPr>
          <p:cNvPr id="15" name="Text 13"/>
          <p:cNvSpPr/>
          <p:nvPr/>
        </p:nvSpPr>
        <p:spPr>
          <a:xfrm>
            <a:off x="4242816" y="2057400"/>
            <a:ext cx="1600200" cy="457200"/>
          </a:xfrm>
          <a:prstGeom prst="rect">
            <a:avLst/>
          </a:prstGeom>
          <a:noFill/>
          <a:ln/>
        </p:spPr>
        <p:txBody>
          <a:bodyPr wrap="square" lIns="0" tIns="0" rIns="0" bIns="0" rtlCol="0" anchor="ctr"/>
          <a:lstStyle/>
          <a:p>
            <a:pPr indent="0" marL="0">
              <a:buNone/>
            </a:pPr>
            <a:r>
              <a:rPr lang="en-US" sz="1650" b="1" dirty="0">
                <a:solidFill>
                  <a:srgbClr val="16314F"/>
                </a:solidFill>
                <a:latin typeface="Noto Sans JP" pitchFamily="34" charset="0"/>
                <a:ea typeface="Noto Sans JP" pitchFamily="34" charset="-122"/>
                <a:cs typeface="Noto Sans JP" pitchFamily="34" charset="-120"/>
              </a:rPr>
              <a:t>社内規程違反</a:t>
            </a:r>
            <a:endParaRPr lang="en-US" sz="1650" dirty="0"/>
          </a:p>
        </p:txBody>
      </p:sp>
      <p:sp>
        <p:nvSpPr>
          <p:cNvPr id="16" name="Shape 14"/>
          <p:cNvSpPr/>
          <p:nvPr/>
        </p:nvSpPr>
        <p:spPr>
          <a:xfrm>
            <a:off x="3694176" y="2697480"/>
            <a:ext cx="2093976" cy="0"/>
          </a:xfrm>
          <a:prstGeom prst="line">
            <a:avLst/>
          </a:prstGeom>
          <a:noFill/>
          <a:ln w="12700">
            <a:solidFill>
              <a:srgbClr val="D7DEE5"/>
            </a:solidFill>
            <a:prstDash val="solid"/>
          </a:ln>
        </p:spPr>
      </p:sp>
      <p:sp>
        <p:nvSpPr>
          <p:cNvPr id="17" name="Text 15"/>
          <p:cNvSpPr/>
          <p:nvPr/>
        </p:nvSpPr>
        <p:spPr>
          <a:xfrm>
            <a:off x="3694176" y="2807208"/>
            <a:ext cx="2093976" cy="868680"/>
          </a:xfrm>
          <a:prstGeom prst="rect">
            <a:avLst/>
          </a:prstGeom>
          <a:noFill/>
          <a:ln/>
        </p:spPr>
        <p:txBody>
          <a:bodyPr wrap="square" lIns="0" tIns="0" rIns="0" bIns="0" rtlCol="0" anchor="t"/>
          <a:lstStyle/>
          <a:p>
            <a:pPr indent="0" marL="0">
              <a:lnSpc>
                <a:spcPts val="1700"/>
              </a:lnSpc>
              <a:buNone/>
            </a:pPr>
            <a:r>
              <a:rPr lang="en-US" sz="1350" dirty="0">
                <a:solidFill>
                  <a:srgbClr val="263238"/>
                </a:solidFill>
                <a:latin typeface="Noto Sans JP" pitchFamily="34" charset="0"/>
                <a:ea typeface="Noto Sans JP" pitchFamily="34" charset="-122"/>
                <a:cs typeface="Noto Sans JP" pitchFamily="34" charset="-120"/>
              </a:rPr>
              <a:t>就業規則・社内ルールに反する行為</a:t>
            </a:r>
            <a:endParaRPr lang="en-US" sz="1350" dirty="0"/>
          </a:p>
        </p:txBody>
      </p:sp>
      <p:sp>
        <p:nvSpPr>
          <p:cNvPr id="18" name="Shape 16"/>
          <p:cNvSpPr/>
          <p:nvPr/>
        </p:nvSpPr>
        <p:spPr>
          <a:xfrm>
            <a:off x="3639312" y="3776472"/>
            <a:ext cx="2203704" cy="868680"/>
          </a:xfrm>
          <a:prstGeom prst="roundRect">
            <a:avLst>
              <a:gd name="adj" fmla="val 7368"/>
            </a:avLst>
          </a:prstGeom>
          <a:solidFill>
            <a:srgbClr val="EAEFF4"/>
          </a:solidFill>
          <a:ln w="12700">
            <a:solidFill>
              <a:srgbClr val="EAEFF4"/>
            </a:solidFill>
            <a:prstDash val="solid"/>
          </a:ln>
        </p:spPr>
      </p:sp>
      <p:sp>
        <p:nvSpPr>
          <p:cNvPr id="19" name="Text 17"/>
          <p:cNvSpPr/>
          <p:nvPr/>
        </p:nvSpPr>
        <p:spPr>
          <a:xfrm>
            <a:off x="3767328" y="3813048"/>
            <a:ext cx="1965960" cy="804672"/>
          </a:xfrm>
          <a:prstGeom prst="rect">
            <a:avLst/>
          </a:prstGeom>
          <a:noFill/>
          <a:ln/>
        </p:spPr>
        <p:txBody>
          <a:bodyPr wrap="square" lIns="0" tIns="0" rIns="0" bIns="0" rtlCol="0" anchor="ctr"/>
          <a:lstStyle/>
          <a:p>
            <a:pPr indent="0" marL="0">
              <a:lnSpc>
                <a:spcPts val="1500"/>
              </a:lnSpc>
              <a:buNone/>
            </a:pPr>
            <a:r>
              <a:rPr lang="en-US" sz="1200" dirty="0">
                <a:solidFill>
                  <a:srgbClr val="16314F"/>
                </a:solidFill>
                <a:latin typeface="Noto Sans JP" pitchFamily="34" charset="0"/>
                <a:ea typeface="Noto Sans JP" pitchFamily="34" charset="-122"/>
                <a:cs typeface="Noto Sans JP" pitchFamily="34" charset="-120"/>
              </a:rPr>
              <a:t>→ 社内処分の対象。ただちに法令違反とは限らない</a:t>
            </a:r>
            <a:endParaRPr lang="en-US" sz="1200" dirty="0"/>
          </a:p>
        </p:txBody>
      </p:sp>
      <p:sp>
        <p:nvSpPr>
          <p:cNvPr id="20" name="Shape 18"/>
          <p:cNvSpPr/>
          <p:nvPr/>
        </p:nvSpPr>
        <p:spPr>
          <a:xfrm>
            <a:off x="6281928" y="1783080"/>
            <a:ext cx="2606040" cy="306324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1" name="Shape 19"/>
          <p:cNvSpPr/>
          <p:nvPr/>
        </p:nvSpPr>
        <p:spPr>
          <a:xfrm>
            <a:off x="6537960" y="2057400"/>
            <a:ext cx="457200" cy="457200"/>
          </a:xfrm>
          <a:prstGeom prst="ellipse">
            <a:avLst/>
          </a:prstGeom>
          <a:solidFill>
            <a:srgbClr val="16314F"/>
          </a:solidFill>
          <a:ln/>
        </p:spPr>
      </p:sp>
      <p:sp>
        <p:nvSpPr>
          <p:cNvPr id="22" name="Text 20"/>
          <p:cNvSpPr/>
          <p:nvPr/>
        </p:nvSpPr>
        <p:spPr>
          <a:xfrm>
            <a:off x="6537960" y="2057400"/>
            <a:ext cx="457200" cy="457200"/>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3</a:t>
            </a:r>
            <a:endParaRPr lang="en-US" sz="1700" dirty="0"/>
          </a:p>
        </p:txBody>
      </p:sp>
      <p:sp>
        <p:nvSpPr>
          <p:cNvPr id="23" name="Text 21"/>
          <p:cNvSpPr/>
          <p:nvPr/>
        </p:nvSpPr>
        <p:spPr>
          <a:xfrm>
            <a:off x="7086600" y="2057400"/>
            <a:ext cx="1600200" cy="457200"/>
          </a:xfrm>
          <a:prstGeom prst="rect">
            <a:avLst/>
          </a:prstGeom>
          <a:noFill/>
          <a:ln/>
        </p:spPr>
        <p:txBody>
          <a:bodyPr wrap="square" lIns="0" tIns="0" rIns="0" bIns="0" rtlCol="0" anchor="ctr"/>
          <a:lstStyle/>
          <a:p>
            <a:pPr indent="0" marL="0">
              <a:buNone/>
            </a:pPr>
            <a:r>
              <a:rPr lang="en-US" sz="1650" b="1" dirty="0">
                <a:solidFill>
                  <a:srgbClr val="16314F"/>
                </a:solidFill>
                <a:latin typeface="Noto Sans JP" pitchFamily="34" charset="0"/>
                <a:ea typeface="Noto Sans JP" pitchFamily="34" charset="-122"/>
                <a:cs typeface="Noto Sans JP" pitchFamily="34" charset="-120"/>
              </a:rPr>
              <a:t>契約違反</a:t>
            </a:r>
            <a:endParaRPr lang="en-US" sz="1650" dirty="0"/>
          </a:p>
        </p:txBody>
      </p:sp>
      <p:sp>
        <p:nvSpPr>
          <p:cNvPr id="24" name="Shape 22"/>
          <p:cNvSpPr/>
          <p:nvPr/>
        </p:nvSpPr>
        <p:spPr>
          <a:xfrm>
            <a:off x="6537960" y="2697480"/>
            <a:ext cx="2093976" cy="0"/>
          </a:xfrm>
          <a:prstGeom prst="line">
            <a:avLst/>
          </a:prstGeom>
          <a:noFill/>
          <a:ln w="12700">
            <a:solidFill>
              <a:srgbClr val="D7DEE5"/>
            </a:solidFill>
            <a:prstDash val="solid"/>
          </a:ln>
        </p:spPr>
      </p:sp>
      <p:sp>
        <p:nvSpPr>
          <p:cNvPr id="25" name="Text 23"/>
          <p:cNvSpPr/>
          <p:nvPr/>
        </p:nvSpPr>
        <p:spPr>
          <a:xfrm>
            <a:off x="6537960" y="2807208"/>
            <a:ext cx="2093976" cy="868680"/>
          </a:xfrm>
          <a:prstGeom prst="rect">
            <a:avLst/>
          </a:prstGeom>
          <a:noFill/>
          <a:ln/>
        </p:spPr>
        <p:txBody>
          <a:bodyPr wrap="square" lIns="0" tIns="0" rIns="0" bIns="0" rtlCol="0" anchor="t"/>
          <a:lstStyle/>
          <a:p>
            <a:pPr indent="0" marL="0">
              <a:lnSpc>
                <a:spcPts val="1700"/>
              </a:lnSpc>
              <a:buNone/>
            </a:pPr>
            <a:r>
              <a:rPr lang="en-US" sz="1350" dirty="0">
                <a:solidFill>
                  <a:srgbClr val="263238"/>
                </a:solidFill>
                <a:latin typeface="Noto Sans JP" pitchFamily="34" charset="0"/>
                <a:ea typeface="Noto Sans JP" pitchFamily="34" charset="-122"/>
                <a:cs typeface="Noto Sans JP" pitchFamily="34" charset="-120"/>
              </a:rPr>
              <a:t>取引先等との契約に反する行為</a:t>
            </a:r>
            <a:endParaRPr lang="en-US" sz="1350" dirty="0"/>
          </a:p>
        </p:txBody>
      </p:sp>
      <p:sp>
        <p:nvSpPr>
          <p:cNvPr id="26" name="Shape 24"/>
          <p:cNvSpPr/>
          <p:nvPr/>
        </p:nvSpPr>
        <p:spPr>
          <a:xfrm>
            <a:off x="6483096" y="3776472"/>
            <a:ext cx="2203704" cy="868680"/>
          </a:xfrm>
          <a:prstGeom prst="roundRect">
            <a:avLst>
              <a:gd name="adj" fmla="val 7368"/>
            </a:avLst>
          </a:prstGeom>
          <a:solidFill>
            <a:srgbClr val="EAEFF4"/>
          </a:solidFill>
          <a:ln w="12700">
            <a:solidFill>
              <a:srgbClr val="EAEFF4"/>
            </a:solidFill>
            <a:prstDash val="solid"/>
          </a:ln>
        </p:spPr>
      </p:sp>
      <p:sp>
        <p:nvSpPr>
          <p:cNvPr id="27" name="Text 25"/>
          <p:cNvSpPr/>
          <p:nvPr/>
        </p:nvSpPr>
        <p:spPr>
          <a:xfrm>
            <a:off x="6611112" y="3813048"/>
            <a:ext cx="1965960" cy="804672"/>
          </a:xfrm>
          <a:prstGeom prst="rect">
            <a:avLst/>
          </a:prstGeom>
          <a:noFill/>
          <a:ln/>
        </p:spPr>
        <p:txBody>
          <a:bodyPr wrap="square" lIns="0" tIns="0" rIns="0" bIns="0" rtlCol="0" anchor="ctr"/>
          <a:lstStyle/>
          <a:p>
            <a:pPr indent="0" marL="0">
              <a:lnSpc>
                <a:spcPts val="1500"/>
              </a:lnSpc>
              <a:buNone/>
            </a:pPr>
            <a:r>
              <a:rPr lang="en-US" sz="1200" dirty="0">
                <a:solidFill>
                  <a:srgbClr val="16314F"/>
                </a:solidFill>
                <a:latin typeface="Noto Sans JP" pitchFamily="34" charset="0"/>
                <a:ea typeface="Noto Sans JP" pitchFamily="34" charset="-122"/>
                <a:cs typeface="Noto Sans JP" pitchFamily="34" charset="-120"/>
              </a:rPr>
              <a:t>→ 損害賠償・契約解除などの民事上の問題</a:t>
            </a:r>
            <a:endParaRPr lang="en-US" sz="1200" dirty="0"/>
          </a:p>
        </p:txBody>
      </p:sp>
      <p:sp>
        <p:nvSpPr>
          <p:cNvPr id="28" name="Shape 26"/>
          <p:cNvSpPr/>
          <p:nvPr/>
        </p:nvSpPr>
        <p:spPr>
          <a:xfrm>
            <a:off x="9125712" y="1783080"/>
            <a:ext cx="2606040" cy="306324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9" name="Shape 27"/>
          <p:cNvSpPr/>
          <p:nvPr/>
        </p:nvSpPr>
        <p:spPr>
          <a:xfrm>
            <a:off x="9381744" y="2057400"/>
            <a:ext cx="457200" cy="457200"/>
          </a:xfrm>
          <a:prstGeom prst="ellipse">
            <a:avLst/>
          </a:prstGeom>
          <a:solidFill>
            <a:srgbClr val="16314F"/>
          </a:solidFill>
          <a:ln/>
        </p:spPr>
      </p:sp>
      <p:sp>
        <p:nvSpPr>
          <p:cNvPr id="30" name="Text 28"/>
          <p:cNvSpPr/>
          <p:nvPr/>
        </p:nvSpPr>
        <p:spPr>
          <a:xfrm>
            <a:off x="9381744" y="2057400"/>
            <a:ext cx="457200" cy="457200"/>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4</a:t>
            </a:r>
            <a:endParaRPr lang="en-US" sz="1700" dirty="0"/>
          </a:p>
        </p:txBody>
      </p:sp>
      <p:sp>
        <p:nvSpPr>
          <p:cNvPr id="31" name="Text 29"/>
          <p:cNvSpPr/>
          <p:nvPr/>
        </p:nvSpPr>
        <p:spPr>
          <a:xfrm>
            <a:off x="9930384" y="2057400"/>
            <a:ext cx="1600200" cy="457200"/>
          </a:xfrm>
          <a:prstGeom prst="rect">
            <a:avLst/>
          </a:prstGeom>
          <a:noFill/>
          <a:ln/>
        </p:spPr>
        <p:txBody>
          <a:bodyPr wrap="square" lIns="0" tIns="0" rIns="0" bIns="0" rtlCol="0" anchor="ctr"/>
          <a:lstStyle/>
          <a:p>
            <a:pPr indent="0" marL="0">
              <a:buNone/>
            </a:pPr>
            <a:r>
              <a:rPr lang="en-US" sz="1650" b="1" dirty="0">
                <a:solidFill>
                  <a:srgbClr val="16314F"/>
                </a:solidFill>
                <a:latin typeface="Noto Sans JP" pitchFamily="34" charset="0"/>
                <a:ea typeface="Noto Sans JP" pitchFamily="34" charset="-122"/>
                <a:cs typeface="Noto Sans JP" pitchFamily="34" charset="-120"/>
              </a:rPr>
              <a:t>倫理上の問題</a:t>
            </a:r>
            <a:endParaRPr lang="en-US" sz="1650" dirty="0"/>
          </a:p>
        </p:txBody>
      </p:sp>
      <p:sp>
        <p:nvSpPr>
          <p:cNvPr id="32" name="Shape 30"/>
          <p:cNvSpPr/>
          <p:nvPr/>
        </p:nvSpPr>
        <p:spPr>
          <a:xfrm>
            <a:off x="9381744" y="2697480"/>
            <a:ext cx="2093976" cy="0"/>
          </a:xfrm>
          <a:prstGeom prst="line">
            <a:avLst/>
          </a:prstGeom>
          <a:noFill/>
          <a:ln w="12700">
            <a:solidFill>
              <a:srgbClr val="D7DEE5"/>
            </a:solidFill>
            <a:prstDash val="solid"/>
          </a:ln>
        </p:spPr>
      </p:sp>
      <p:sp>
        <p:nvSpPr>
          <p:cNvPr id="33" name="Text 31"/>
          <p:cNvSpPr/>
          <p:nvPr/>
        </p:nvSpPr>
        <p:spPr>
          <a:xfrm>
            <a:off x="9381744" y="2807208"/>
            <a:ext cx="2093976" cy="868680"/>
          </a:xfrm>
          <a:prstGeom prst="rect">
            <a:avLst/>
          </a:prstGeom>
          <a:noFill/>
          <a:ln/>
        </p:spPr>
        <p:txBody>
          <a:bodyPr wrap="square" lIns="0" tIns="0" rIns="0" bIns="0" rtlCol="0" anchor="t"/>
          <a:lstStyle/>
          <a:p>
            <a:pPr indent="0" marL="0">
              <a:lnSpc>
                <a:spcPts val="1700"/>
              </a:lnSpc>
              <a:buNone/>
            </a:pPr>
            <a:r>
              <a:rPr lang="en-US" sz="1350" dirty="0">
                <a:solidFill>
                  <a:srgbClr val="263238"/>
                </a:solidFill>
                <a:latin typeface="Noto Sans JP" pitchFamily="34" charset="0"/>
                <a:ea typeface="Noto Sans JP" pitchFamily="34" charset="-122"/>
                <a:cs typeface="Noto Sans JP" pitchFamily="34" charset="-120"/>
              </a:rPr>
              <a:t>違法ではないが不適切な行為</a:t>
            </a:r>
            <a:endParaRPr lang="en-US" sz="1350" dirty="0"/>
          </a:p>
        </p:txBody>
      </p:sp>
      <p:sp>
        <p:nvSpPr>
          <p:cNvPr id="34" name="Shape 32"/>
          <p:cNvSpPr/>
          <p:nvPr/>
        </p:nvSpPr>
        <p:spPr>
          <a:xfrm>
            <a:off x="9326880" y="3776472"/>
            <a:ext cx="2203704" cy="868680"/>
          </a:xfrm>
          <a:prstGeom prst="roundRect">
            <a:avLst>
              <a:gd name="adj" fmla="val 7368"/>
            </a:avLst>
          </a:prstGeom>
          <a:solidFill>
            <a:srgbClr val="EAEFF4"/>
          </a:solidFill>
          <a:ln w="12700">
            <a:solidFill>
              <a:srgbClr val="EAEFF4"/>
            </a:solidFill>
            <a:prstDash val="solid"/>
          </a:ln>
        </p:spPr>
      </p:sp>
      <p:sp>
        <p:nvSpPr>
          <p:cNvPr id="35" name="Text 33"/>
          <p:cNvSpPr/>
          <p:nvPr/>
        </p:nvSpPr>
        <p:spPr>
          <a:xfrm>
            <a:off x="9454896" y="3813048"/>
            <a:ext cx="1965960" cy="804672"/>
          </a:xfrm>
          <a:prstGeom prst="rect">
            <a:avLst/>
          </a:prstGeom>
          <a:noFill/>
          <a:ln/>
        </p:spPr>
        <p:txBody>
          <a:bodyPr wrap="square" lIns="0" tIns="0" rIns="0" bIns="0" rtlCol="0" anchor="ctr"/>
          <a:lstStyle/>
          <a:p>
            <a:pPr indent="0" marL="0">
              <a:lnSpc>
                <a:spcPts val="1500"/>
              </a:lnSpc>
              <a:buNone/>
            </a:pPr>
            <a:r>
              <a:rPr lang="en-US" sz="1200" dirty="0">
                <a:solidFill>
                  <a:srgbClr val="16314F"/>
                </a:solidFill>
                <a:latin typeface="Noto Sans JP" pitchFamily="34" charset="0"/>
                <a:ea typeface="Noto Sans JP" pitchFamily="34" charset="-122"/>
                <a:cs typeface="Noto Sans JP" pitchFamily="34" charset="-120"/>
              </a:rPr>
              <a:t>→ 信頼の低下。再発防止・指導の対象になり得る</a:t>
            </a:r>
            <a:endParaRPr lang="en-US" sz="1200" dirty="0"/>
          </a:p>
        </p:txBody>
      </p:sp>
      <p:sp>
        <p:nvSpPr>
          <p:cNvPr id="36" name="Shape 34"/>
          <p:cNvSpPr/>
          <p:nvPr/>
        </p:nvSpPr>
        <p:spPr>
          <a:xfrm>
            <a:off x="594360" y="5074920"/>
            <a:ext cx="11000232" cy="713232"/>
          </a:xfrm>
          <a:prstGeom prst="roundRect">
            <a:avLst>
              <a:gd name="adj" fmla="val 8974"/>
            </a:avLst>
          </a:prstGeom>
          <a:solidFill>
            <a:srgbClr val="F5EEDD"/>
          </a:solidFill>
          <a:ln w="12700">
            <a:solidFill>
              <a:srgbClr val="F5EEDD"/>
            </a:solidFill>
            <a:prstDash val="solid"/>
          </a:ln>
        </p:spPr>
      </p:sp>
      <p:pic>
        <p:nvPicPr>
          <p:cNvPr id="37" name="Image 0" descr="preencoded.png">    </p:cNvPr>
          <p:cNvPicPr>
            <a:picLocks noChangeAspect="1"/>
          </p:cNvPicPr>
          <p:nvPr/>
        </p:nvPicPr>
        <p:blipFill>
          <a:blip r:embed="rId1"/>
          <a:stretch>
            <a:fillRect/>
          </a:stretch>
        </p:blipFill>
        <p:spPr>
          <a:xfrm>
            <a:off x="841248" y="5248656"/>
            <a:ext cx="365760" cy="365760"/>
          </a:xfrm>
          <a:prstGeom prst="rect">
            <a:avLst/>
          </a:prstGeom>
        </p:spPr>
      </p:pic>
      <p:sp>
        <p:nvSpPr>
          <p:cNvPr id="38" name="Text 35"/>
          <p:cNvSpPr/>
          <p:nvPr/>
        </p:nvSpPr>
        <p:spPr>
          <a:xfrm>
            <a:off x="1325880" y="5074920"/>
            <a:ext cx="10058400" cy="713232"/>
          </a:xfrm>
          <a:prstGeom prst="rect">
            <a:avLst/>
          </a:prstGeom>
          <a:noFill/>
          <a:ln/>
        </p:spPr>
        <p:txBody>
          <a:bodyPr wrap="square" lIns="0" tIns="0" rIns="0" bIns="0" rtlCol="0" anchor="ctr"/>
          <a:lstStyle/>
          <a:p>
            <a:pPr indent="0" marL="0">
              <a:lnSpc>
                <a:spcPts val="1700"/>
              </a:lnSpc>
              <a:buNone/>
            </a:pPr>
            <a:r>
              <a:rPr lang="en-US" sz="1350" b="1" dirty="0">
                <a:solidFill>
                  <a:srgbClr val="16314F"/>
                </a:solidFill>
                <a:latin typeface="Noto Sans JP" pitchFamily="34" charset="0"/>
                <a:ea typeface="Noto Sans JP" pitchFamily="34" charset="-122"/>
                <a:cs typeface="Noto Sans JP" pitchFamily="34" charset="-120"/>
              </a:rPr>
              <a:t>どれも組織として対応が必要。ただし、同じ「違反」でも法的な効果は同じではありません。区分の確定は担当部門に任せ、社員は「気づいたら伝える」ことに集中します。</a:t>
            </a:r>
            <a:endParaRPr lang="en-US" sz="1350" dirty="0"/>
          </a:p>
        </p:txBody>
      </p:sp>
      <p:sp>
        <p:nvSpPr>
          <p:cNvPr id="40" name="Text 36"/>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身近な具体例</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「気づき」は、特別な事件とは限らない</a:t>
            </a:r>
            <a:endParaRPr lang="en-US" sz="3000" dirty="0"/>
          </a:p>
        </p:txBody>
      </p:sp>
      <p:sp>
        <p:nvSpPr>
          <p:cNvPr id="4" name="Shape 2"/>
          <p:cNvSpPr/>
          <p:nvPr/>
        </p:nvSpPr>
        <p:spPr>
          <a:xfrm>
            <a:off x="594360" y="1737360"/>
            <a:ext cx="3456432" cy="3154680"/>
          </a:xfrm>
          <a:prstGeom prst="roundRect">
            <a:avLst>
              <a:gd name="adj" fmla="val 202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868680" y="2029968"/>
            <a:ext cx="420624" cy="420624"/>
          </a:xfrm>
          <a:prstGeom prst="ellipse">
            <a:avLst/>
          </a:prstGeom>
          <a:solidFill>
            <a:srgbClr val="16314F"/>
          </a:solidFill>
          <a:ln/>
        </p:spPr>
      </p:sp>
      <p:sp>
        <p:nvSpPr>
          <p:cNvPr id="6" name="Text 4"/>
          <p:cNvSpPr/>
          <p:nvPr/>
        </p:nvSpPr>
        <p:spPr>
          <a:xfrm>
            <a:off x="868680" y="2029968"/>
            <a:ext cx="420624" cy="420624"/>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A</a:t>
            </a:r>
            <a:endParaRPr lang="en-US" sz="1700" dirty="0"/>
          </a:p>
        </p:txBody>
      </p:sp>
      <p:sp>
        <p:nvSpPr>
          <p:cNvPr id="7" name="Text 5"/>
          <p:cNvSpPr/>
          <p:nvPr/>
        </p:nvSpPr>
        <p:spPr>
          <a:xfrm>
            <a:off x="1417320" y="2029968"/>
            <a:ext cx="2450592" cy="420624"/>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事故・ミス</a:t>
            </a:r>
            <a:endParaRPr lang="en-US" sz="1700" dirty="0"/>
          </a:p>
        </p:txBody>
      </p:sp>
      <p:sp>
        <p:nvSpPr>
          <p:cNvPr id="8" name="Text 6"/>
          <p:cNvSpPr/>
          <p:nvPr/>
        </p:nvSpPr>
        <p:spPr>
          <a:xfrm>
            <a:off x="905256" y="2697480"/>
            <a:ext cx="2889504" cy="201168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メールやファイルの誤送信</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重要書類・USB・端末の紛失</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個人情報の取り違え・誤交付</a:t>
            </a:r>
            <a:endParaRPr lang="en-US" sz="1400" dirty="0"/>
          </a:p>
        </p:txBody>
      </p:sp>
      <p:sp>
        <p:nvSpPr>
          <p:cNvPr id="9" name="Shape 7"/>
          <p:cNvSpPr/>
          <p:nvPr/>
        </p:nvSpPr>
        <p:spPr>
          <a:xfrm>
            <a:off x="4361688" y="1737360"/>
            <a:ext cx="3456432" cy="3154680"/>
          </a:xfrm>
          <a:prstGeom prst="roundRect">
            <a:avLst>
              <a:gd name="adj" fmla="val 202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0" name="Shape 8"/>
          <p:cNvSpPr/>
          <p:nvPr/>
        </p:nvSpPr>
        <p:spPr>
          <a:xfrm>
            <a:off x="4636008" y="2029968"/>
            <a:ext cx="420624" cy="420624"/>
          </a:xfrm>
          <a:prstGeom prst="ellipse">
            <a:avLst/>
          </a:prstGeom>
          <a:solidFill>
            <a:srgbClr val="243B53"/>
          </a:solidFill>
          <a:ln/>
        </p:spPr>
      </p:sp>
      <p:sp>
        <p:nvSpPr>
          <p:cNvPr id="11" name="Text 9"/>
          <p:cNvSpPr/>
          <p:nvPr/>
        </p:nvSpPr>
        <p:spPr>
          <a:xfrm>
            <a:off x="4636008" y="2029968"/>
            <a:ext cx="420624" cy="420624"/>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B</a:t>
            </a:r>
            <a:endParaRPr lang="en-US" sz="1700" dirty="0"/>
          </a:p>
        </p:txBody>
      </p:sp>
      <p:sp>
        <p:nvSpPr>
          <p:cNvPr id="12" name="Text 10"/>
          <p:cNvSpPr/>
          <p:nvPr/>
        </p:nvSpPr>
        <p:spPr>
          <a:xfrm>
            <a:off x="5184648" y="2029968"/>
            <a:ext cx="2450592" cy="420624"/>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不正・不適切</a:t>
            </a:r>
            <a:endParaRPr lang="en-US" sz="1700" dirty="0"/>
          </a:p>
        </p:txBody>
      </p:sp>
      <p:sp>
        <p:nvSpPr>
          <p:cNvPr id="13" name="Text 11"/>
          <p:cNvSpPr/>
          <p:nvPr/>
        </p:nvSpPr>
        <p:spPr>
          <a:xfrm>
            <a:off x="4672584" y="2697480"/>
            <a:ext cx="2889504" cy="201168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記録・数字の書換えの示唆</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経費・カラ出張などの不審</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ハラスメントを思わせる言動</a:t>
            </a:r>
            <a:endParaRPr lang="en-US" sz="1400" dirty="0"/>
          </a:p>
        </p:txBody>
      </p:sp>
      <p:sp>
        <p:nvSpPr>
          <p:cNvPr id="14" name="Shape 12"/>
          <p:cNvSpPr/>
          <p:nvPr/>
        </p:nvSpPr>
        <p:spPr>
          <a:xfrm>
            <a:off x="8129016" y="1737360"/>
            <a:ext cx="3456432" cy="3154680"/>
          </a:xfrm>
          <a:prstGeom prst="roundRect">
            <a:avLst>
              <a:gd name="adj" fmla="val 2029"/>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5" name="Shape 13"/>
          <p:cNvSpPr/>
          <p:nvPr/>
        </p:nvSpPr>
        <p:spPr>
          <a:xfrm>
            <a:off x="8403336" y="2029968"/>
            <a:ext cx="420624" cy="420624"/>
          </a:xfrm>
          <a:prstGeom prst="ellipse">
            <a:avLst/>
          </a:prstGeom>
          <a:solidFill>
            <a:srgbClr val="B58A3A"/>
          </a:solidFill>
          <a:ln/>
        </p:spPr>
      </p:sp>
      <p:sp>
        <p:nvSpPr>
          <p:cNvPr id="16" name="Text 14"/>
          <p:cNvSpPr/>
          <p:nvPr/>
        </p:nvSpPr>
        <p:spPr>
          <a:xfrm>
            <a:off x="8403336" y="2029968"/>
            <a:ext cx="420624" cy="420624"/>
          </a:xfrm>
          <a:prstGeom prst="rect">
            <a:avLst/>
          </a:prstGeom>
          <a:noFill/>
          <a:ln/>
        </p:spPr>
        <p:txBody>
          <a:bodyPr wrap="square" lIns="0" tIns="0" rIns="0" bIns="0" rtlCol="0" anchor="ctr"/>
          <a:lstStyle/>
          <a:p>
            <a:pPr algn="ctr" indent="0" marL="0">
              <a:buNone/>
            </a:pPr>
            <a:r>
              <a:rPr lang="en-US" sz="1700" b="1" dirty="0">
                <a:solidFill>
                  <a:srgbClr val="FFFFFF"/>
                </a:solidFill>
                <a:latin typeface="Noto Sans JP" pitchFamily="34" charset="0"/>
                <a:ea typeface="Noto Sans JP" pitchFamily="34" charset="-122"/>
                <a:cs typeface="Noto Sans JP" pitchFamily="34" charset="-120"/>
              </a:rPr>
              <a:t>C</a:t>
            </a:r>
            <a:endParaRPr lang="en-US" sz="1700" dirty="0"/>
          </a:p>
        </p:txBody>
      </p:sp>
      <p:sp>
        <p:nvSpPr>
          <p:cNvPr id="17" name="Text 15"/>
          <p:cNvSpPr/>
          <p:nvPr/>
        </p:nvSpPr>
        <p:spPr>
          <a:xfrm>
            <a:off x="8951976" y="2029968"/>
            <a:ext cx="2450592" cy="420624"/>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違反の兆候</a:t>
            </a:r>
            <a:endParaRPr lang="en-US" sz="1700" dirty="0"/>
          </a:p>
        </p:txBody>
      </p:sp>
      <p:sp>
        <p:nvSpPr>
          <p:cNvPr id="18" name="Text 16"/>
          <p:cNvSpPr/>
          <p:nvPr/>
        </p:nvSpPr>
        <p:spPr>
          <a:xfrm>
            <a:off x="8439912" y="2697480"/>
            <a:ext cx="2889504" cy="2011680"/>
          </a:xfrm>
          <a:prstGeom prst="rect">
            <a:avLst/>
          </a:prstGeom>
          <a:noFill/>
          <a:ln/>
        </p:spPr>
        <p:txBody>
          <a:bodyPr wrap="square" lIns="0" tIns="0" rIns="0" bIns="0" rtlCol="0" anchor="t"/>
          <a:lstStyle/>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「いつものこと」とされる手抜き</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安全設備・点検の不備</a:t>
            </a:r>
            <a:endParaRPr lang="en-US" sz="1400" dirty="0"/>
          </a:p>
          <a:p>
            <a:pPr marL="342900" indent="-342900">
              <a:lnSpc>
                <a:spcPts val="1800"/>
              </a:lnSpc>
              <a:spcAft>
                <a:spcPts val="1000"/>
              </a:spcAft>
              <a:buSzPct val="100000"/>
              <a:buChar char="•"/>
            </a:pPr>
            <a:r>
              <a:rPr lang="en-US" sz="1400" dirty="0">
                <a:solidFill>
                  <a:srgbClr val="263238"/>
                </a:solidFill>
                <a:latin typeface="Noto Sans JP" pitchFamily="34" charset="0"/>
                <a:ea typeface="Noto Sans JP" pitchFamily="34" charset="-122"/>
                <a:cs typeface="Noto Sans JP" pitchFamily="34" charset="-120"/>
              </a:rPr>
              <a:t>取引先からの不審な要求</a:t>
            </a:r>
            <a:endParaRPr lang="en-US" sz="1400" dirty="0"/>
          </a:p>
        </p:txBody>
      </p:sp>
      <p:sp>
        <p:nvSpPr>
          <p:cNvPr id="19" name="Shape 17"/>
          <p:cNvSpPr/>
          <p:nvPr/>
        </p:nvSpPr>
        <p:spPr>
          <a:xfrm>
            <a:off x="594360" y="5102352"/>
            <a:ext cx="11000232" cy="658368"/>
          </a:xfrm>
          <a:prstGeom prst="roundRect">
            <a:avLst>
              <a:gd name="adj" fmla="val 9722"/>
            </a:avLst>
          </a:prstGeom>
          <a:solidFill>
            <a:srgbClr val="EAEFF4"/>
          </a:solidFill>
          <a:ln w="12700">
            <a:solidFill>
              <a:srgbClr val="EAEFF4"/>
            </a:solidFill>
            <a:prstDash val="solid"/>
          </a:ln>
        </p:spPr>
      </p:sp>
      <p:sp>
        <p:nvSpPr>
          <p:cNvPr id="20" name="Text 18"/>
          <p:cNvSpPr/>
          <p:nvPr/>
        </p:nvSpPr>
        <p:spPr>
          <a:xfrm>
            <a:off x="822960" y="5102352"/>
            <a:ext cx="10515600" cy="658368"/>
          </a:xfrm>
          <a:prstGeom prst="rect">
            <a:avLst/>
          </a:prstGeom>
          <a:noFill/>
          <a:ln/>
        </p:spPr>
        <p:txBody>
          <a:bodyPr wrap="square" lIns="0" tIns="0" rIns="0" bIns="0" rtlCol="0" anchor="ctr"/>
          <a:lstStyle/>
          <a:p>
            <a:pPr indent="0" marL="0">
              <a:buNone/>
            </a:pPr>
            <a:r>
              <a:rPr lang="en-US" sz="1400" b="1" dirty="0">
                <a:solidFill>
                  <a:srgbClr val="16314F"/>
                </a:solidFill>
                <a:latin typeface="Noto Sans JP" pitchFamily="34" charset="0"/>
                <a:ea typeface="Noto Sans JP" pitchFamily="34" charset="-122"/>
                <a:cs typeface="Noto Sans JP" pitchFamily="34" charset="-120"/>
              </a:rPr>
              <a:t>ポイント：大事件でなくても、「あれ？」と思った小さな違和感が、早期発見の入口になります。</a:t>
            </a:r>
            <a:endParaRPr lang="en-US" sz="1400" dirty="0"/>
          </a:p>
        </p:txBody>
      </p:sp>
      <p:sp>
        <p:nvSpPr>
          <p:cNvPr id="22" name="Text 19"/>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早く伝える意味</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なぜ「早く伝える」ことが大切なのか</a:t>
            </a:r>
            <a:endParaRPr lang="en-US" sz="3000" dirty="0"/>
          </a:p>
        </p:txBody>
      </p:sp>
      <p:sp>
        <p:nvSpPr>
          <p:cNvPr id="4" name="Shape 2"/>
          <p:cNvSpPr/>
          <p:nvPr/>
        </p:nvSpPr>
        <p:spPr>
          <a:xfrm>
            <a:off x="594360" y="1783080"/>
            <a:ext cx="868680" cy="868680"/>
          </a:xfrm>
          <a:prstGeom prst="ellipse">
            <a:avLst/>
          </a:prstGeom>
          <a:solidFill>
            <a:srgbClr val="B58A3A"/>
          </a:solidFill>
          <a:ln/>
        </p:spPr>
      </p:sp>
      <p:pic>
        <p:nvPicPr>
          <p:cNvPr id="5" name="Image 0" descr="preencoded.png">    </p:cNvPr>
          <p:cNvPicPr>
            <a:picLocks noChangeAspect="1"/>
          </p:cNvPicPr>
          <p:nvPr/>
        </p:nvPicPr>
        <p:blipFill>
          <a:blip r:embed="rId1"/>
          <a:stretch>
            <a:fillRect/>
          </a:stretch>
        </p:blipFill>
        <p:spPr>
          <a:xfrm>
            <a:off x="828904" y="2017624"/>
            <a:ext cx="399593" cy="399593"/>
          </a:xfrm>
          <a:prstGeom prst="rect">
            <a:avLst/>
          </a:prstGeom>
        </p:spPr>
      </p:pic>
      <p:sp>
        <p:nvSpPr>
          <p:cNvPr id="6" name="Text 3"/>
          <p:cNvSpPr/>
          <p:nvPr/>
        </p:nvSpPr>
        <p:spPr>
          <a:xfrm>
            <a:off x="1691640" y="1755648"/>
            <a:ext cx="9692640" cy="914400"/>
          </a:xfrm>
          <a:prstGeom prst="rect">
            <a:avLst/>
          </a:prstGeom>
          <a:noFill/>
          <a:ln/>
        </p:spPr>
        <p:txBody>
          <a:bodyPr wrap="square" lIns="0" tIns="0" rIns="0" bIns="0" rtlCol="0" anchor="ctr"/>
          <a:lstStyle/>
          <a:p>
            <a:pPr indent="0" marL="0">
              <a:lnSpc>
                <a:spcPts val="2300"/>
              </a:lnSpc>
              <a:buNone/>
            </a:pPr>
            <a:r>
              <a:rPr lang="en-US" sz="1700" dirty="0">
                <a:solidFill>
                  <a:srgbClr val="263238"/>
                </a:solidFill>
                <a:latin typeface="Noto Sans JP" pitchFamily="34" charset="0"/>
                <a:ea typeface="Noto Sans JP" pitchFamily="34" charset="-122"/>
                <a:cs typeface="Noto Sans JP" pitchFamily="34" charset="-120"/>
              </a:rPr>
              <a:t>報告は「犯人探し」ではありません。早く共有するほど、被害を小さくし、組織が自ら立て直す力（自浄作用）が働きます。</a:t>
            </a:r>
            <a:endParaRPr lang="en-US" sz="1700" dirty="0"/>
          </a:p>
        </p:txBody>
      </p:sp>
      <p:sp>
        <p:nvSpPr>
          <p:cNvPr id="7" name="Shape 4"/>
          <p:cNvSpPr/>
          <p:nvPr/>
        </p:nvSpPr>
        <p:spPr>
          <a:xfrm>
            <a:off x="594360" y="3017520"/>
            <a:ext cx="2606040" cy="1874520"/>
          </a:xfrm>
          <a:prstGeom prst="roundRect">
            <a:avLst>
              <a:gd name="adj" fmla="val 3415"/>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8" name="Shape 5"/>
          <p:cNvSpPr/>
          <p:nvPr/>
        </p:nvSpPr>
        <p:spPr>
          <a:xfrm>
            <a:off x="1568196" y="3255264"/>
            <a:ext cx="658368" cy="658368"/>
          </a:xfrm>
          <a:prstGeom prst="ellipse">
            <a:avLst/>
          </a:prstGeom>
          <a:solidFill>
            <a:srgbClr val="16314F"/>
          </a:solidFill>
          <a:ln/>
        </p:spPr>
      </p:sp>
      <p:pic>
        <p:nvPicPr>
          <p:cNvPr id="9" name="Image 1" descr="preencoded.png">    </p:cNvPr>
          <p:cNvPicPr>
            <a:picLocks noChangeAspect="1"/>
          </p:cNvPicPr>
          <p:nvPr/>
        </p:nvPicPr>
        <p:blipFill>
          <a:blip r:embed="rId2"/>
          <a:stretch>
            <a:fillRect/>
          </a:stretch>
        </p:blipFill>
        <p:spPr>
          <a:xfrm>
            <a:off x="1745955" y="3433023"/>
            <a:ext cx="302849" cy="302849"/>
          </a:xfrm>
          <a:prstGeom prst="rect">
            <a:avLst/>
          </a:prstGeom>
        </p:spPr>
      </p:pic>
      <p:sp>
        <p:nvSpPr>
          <p:cNvPr id="10" name="Text 6"/>
          <p:cNvSpPr/>
          <p:nvPr/>
        </p:nvSpPr>
        <p:spPr>
          <a:xfrm>
            <a:off x="758952" y="3968496"/>
            <a:ext cx="2276856" cy="411480"/>
          </a:xfrm>
          <a:prstGeom prst="rect">
            <a:avLst/>
          </a:prstGeom>
          <a:noFill/>
          <a:ln/>
        </p:spPr>
        <p:txBody>
          <a:bodyPr wrap="square" lIns="0" tIns="0" rIns="0" bIns="0" rtlCol="0" anchor="ctr"/>
          <a:lstStyle/>
          <a:p>
            <a:pPr algn="ctr" indent="0" marL="0">
              <a:buNone/>
            </a:pPr>
            <a:r>
              <a:rPr lang="en-US" sz="1450" b="1" dirty="0">
                <a:solidFill>
                  <a:srgbClr val="16314F"/>
                </a:solidFill>
                <a:latin typeface="Noto Sans JP" pitchFamily="34" charset="0"/>
                <a:ea typeface="Noto Sans JP" pitchFamily="34" charset="-122"/>
                <a:cs typeface="Noto Sans JP" pitchFamily="34" charset="-120"/>
              </a:rPr>
              <a:t>被害の拡大を防ぐ</a:t>
            </a:r>
            <a:endParaRPr lang="en-US" sz="1450" dirty="0"/>
          </a:p>
        </p:txBody>
      </p:sp>
      <p:sp>
        <p:nvSpPr>
          <p:cNvPr id="11" name="Text 7"/>
          <p:cNvSpPr/>
          <p:nvPr/>
        </p:nvSpPr>
        <p:spPr>
          <a:xfrm>
            <a:off x="758952" y="4352544"/>
            <a:ext cx="2276856" cy="502920"/>
          </a:xfrm>
          <a:prstGeom prst="rect">
            <a:avLst/>
          </a:prstGeom>
          <a:noFill/>
          <a:ln/>
        </p:spPr>
        <p:txBody>
          <a:bodyPr wrap="square" lIns="0" tIns="0" rIns="0" bIns="0" rtlCol="0" anchor="ctr"/>
          <a:lstStyle/>
          <a:p>
            <a:pPr algn="ctr" indent="0" marL="0">
              <a:lnSpc>
                <a:spcPts val="1500"/>
              </a:lnSpc>
              <a:buNone/>
            </a:pPr>
            <a:r>
              <a:rPr lang="en-US" sz="1250" dirty="0">
                <a:solidFill>
                  <a:srgbClr val="263238"/>
                </a:solidFill>
                <a:latin typeface="Noto Sans JP" pitchFamily="34" charset="0"/>
                <a:ea typeface="Noto Sans JP" pitchFamily="34" charset="-122"/>
                <a:cs typeface="Noto Sans JP" pitchFamily="34" charset="-120"/>
              </a:rPr>
              <a:t>早いほど、影響を最小限に抑えられる。</a:t>
            </a:r>
            <a:endParaRPr lang="en-US" sz="1250" dirty="0"/>
          </a:p>
        </p:txBody>
      </p:sp>
      <p:sp>
        <p:nvSpPr>
          <p:cNvPr id="12" name="Shape 8"/>
          <p:cNvSpPr/>
          <p:nvPr/>
        </p:nvSpPr>
        <p:spPr>
          <a:xfrm>
            <a:off x="3438144" y="3017520"/>
            <a:ext cx="2606040" cy="1874520"/>
          </a:xfrm>
          <a:prstGeom prst="roundRect">
            <a:avLst>
              <a:gd name="adj" fmla="val 3415"/>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3" name="Shape 9"/>
          <p:cNvSpPr/>
          <p:nvPr/>
        </p:nvSpPr>
        <p:spPr>
          <a:xfrm>
            <a:off x="4411980" y="3255264"/>
            <a:ext cx="658368" cy="658368"/>
          </a:xfrm>
          <a:prstGeom prst="ellipse">
            <a:avLst/>
          </a:prstGeom>
          <a:solidFill>
            <a:srgbClr val="16314F"/>
          </a:solidFill>
          <a:ln/>
        </p:spPr>
      </p:sp>
      <p:pic>
        <p:nvPicPr>
          <p:cNvPr id="14" name="Image 2" descr="preencoded.png">    </p:cNvPr>
          <p:cNvPicPr>
            <a:picLocks noChangeAspect="1"/>
          </p:cNvPicPr>
          <p:nvPr/>
        </p:nvPicPr>
        <p:blipFill>
          <a:blip r:embed="rId3"/>
          <a:stretch>
            <a:fillRect/>
          </a:stretch>
        </p:blipFill>
        <p:spPr>
          <a:xfrm>
            <a:off x="4589739" y="3433023"/>
            <a:ext cx="302849" cy="302849"/>
          </a:xfrm>
          <a:prstGeom prst="rect">
            <a:avLst/>
          </a:prstGeom>
        </p:spPr>
      </p:pic>
      <p:sp>
        <p:nvSpPr>
          <p:cNvPr id="15" name="Text 10"/>
          <p:cNvSpPr/>
          <p:nvPr/>
        </p:nvSpPr>
        <p:spPr>
          <a:xfrm>
            <a:off x="3602736" y="3968496"/>
            <a:ext cx="2276856" cy="411480"/>
          </a:xfrm>
          <a:prstGeom prst="rect">
            <a:avLst/>
          </a:prstGeom>
          <a:noFill/>
          <a:ln/>
        </p:spPr>
        <p:txBody>
          <a:bodyPr wrap="square" lIns="0" tIns="0" rIns="0" bIns="0" rtlCol="0" anchor="ctr"/>
          <a:lstStyle/>
          <a:p>
            <a:pPr algn="ctr" indent="0" marL="0">
              <a:buNone/>
            </a:pPr>
            <a:r>
              <a:rPr lang="en-US" sz="1450" b="1" dirty="0">
                <a:solidFill>
                  <a:srgbClr val="16314F"/>
                </a:solidFill>
                <a:latin typeface="Noto Sans JP" pitchFamily="34" charset="0"/>
                <a:ea typeface="Noto Sans JP" pitchFamily="34" charset="-122"/>
                <a:cs typeface="Noto Sans JP" pitchFamily="34" charset="-120"/>
              </a:rPr>
              <a:t>組織の自浄作用</a:t>
            </a:r>
            <a:endParaRPr lang="en-US" sz="1450" dirty="0"/>
          </a:p>
        </p:txBody>
      </p:sp>
      <p:sp>
        <p:nvSpPr>
          <p:cNvPr id="16" name="Text 11"/>
          <p:cNvSpPr/>
          <p:nvPr/>
        </p:nvSpPr>
        <p:spPr>
          <a:xfrm>
            <a:off x="3602736" y="4352544"/>
            <a:ext cx="2276856" cy="502920"/>
          </a:xfrm>
          <a:prstGeom prst="rect">
            <a:avLst/>
          </a:prstGeom>
          <a:noFill/>
          <a:ln/>
        </p:spPr>
        <p:txBody>
          <a:bodyPr wrap="square" lIns="0" tIns="0" rIns="0" bIns="0" rtlCol="0" anchor="ctr"/>
          <a:lstStyle/>
          <a:p>
            <a:pPr algn="ctr" indent="0" marL="0">
              <a:lnSpc>
                <a:spcPts val="1500"/>
              </a:lnSpc>
              <a:buNone/>
            </a:pPr>
            <a:r>
              <a:rPr lang="en-US" sz="1250" dirty="0">
                <a:solidFill>
                  <a:srgbClr val="263238"/>
                </a:solidFill>
                <a:latin typeface="Noto Sans JP" pitchFamily="34" charset="0"/>
                <a:ea typeface="Noto Sans JP" pitchFamily="34" charset="-122"/>
                <a:cs typeface="Noto Sans JP" pitchFamily="34" charset="-120"/>
              </a:rPr>
              <a:t>内部で気づき、内部で正す力が働く。</a:t>
            </a:r>
            <a:endParaRPr lang="en-US" sz="1250" dirty="0"/>
          </a:p>
        </p:txBody>
      </p:sp>
      <p:sp>
        <p:nvSpPr>
          <p:cNvPr id="17" name="Shape 12"/>
          <p:cNvSpPr/>
          <p:nvPr/>
        </p:nvSpPr>
        <p:spPr>
          <a:xfrm>
            <a:off x="6281928" y="3017520"/>
            <a:ext cx="2606040" cy="1874520"/>
          </a:xfrm>
          <a:prstGeom prst="roundRect">
            <a:avLst>
              <a:gd name="adj" fmla="val 3415"/>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8" name="Shape 13"/>
          <p:cNvSpPr/>
          <p:nvPr/>
        </p:nvSpPr>
        <p:spPr>
          <a:xfrm>
            <a:off x="7255764" y="3255264"/>
            <a:ext cx="658368" cy="658368"/>
          </a:xfrm>
          <a:prstGeom prst="ellipse">
            <a:avLst/>
          </a:prstGeom>
          <a:solidFill>
            <a:srgbClr val="16314F"/>
          </a:solidFill>
          <a:ln/>
        </p:spPr>
      </p:sp>
      <p:pic>
        <p:nvPicPr>
          <p:cNvPr id="19" name="Image 3" descr="preencoded.png">    </p:cNvPr>
          <p:cNvPicPr>
            <a:picLocks noChangeAspect="1"/>
          </p:cNvPicPr>
          <p:nvPr/>
        </p:nvPicPr>
        <p:blipFill>
          <a:blip r:embed="rId4"/>
          <a:stretch>
            <a:fillRect/>
          </a:stretch>
        </p:blipFill>
        <p:spPr>
          <a:xfrm>
            <a:off x="7433523" y="3433023"/>
            <a:ext cx="302849" cy="302849"/>
          </a:xfrm>
          <a:prstGeom prst="rect">
            <a:avLst/>
          </a:prstGeom>
        </p:spPr>
      </p:pic>
      <p:sp>
        <p:nvSpPr>
          <p:cNvPr id="20" name="Text 14"/>
          <p:cNvSpPr/>
          <p:nvPr/>
        </p:nvSpPr>
        <p:spPr>
          <a:xfrm>
            <a:off x="6446520" y="3968496"/>
            <a:ext cx="2276856" cy="411480"/>
          </a:xfrm>
          <a:prstGeom prst="rect">
            <a:avLst/>
          </a:prstGeom>
          <a:noFill/>
          <a:ln/>
        </p:spPr>
        <p:txBody>
          <a:bodyPr wrap="square" lIns="0" tIns="0" rIns="0" bIns="0" rtlCol="0" anchor="ctr"/>
          <a:lstStyle/>
          <a:p>
            <a:pPr algn="ctr" indent="0" marL="0">
              <a:buNone/>
            </a:pPr>
            <a:r>
              <a:rPr lang="en-US" sz="1450" b="1" dirty="0">
                <a:solidFill>
                  <a:srgbClr val="16314F"/>
                </a:solidFill>
                <a:latin typeface="Noto Sans JP" pitchFamily="34" charset="0"/>
                <a:ea typeface="Noto Sans JP" pitchFamily="34" charset="-122"/>
                <a:cs typeface="Noto Sans JP" pitchFamily="34" charset="-120"/>
              </a:rPr>
              <a:t>適切な調査につながる</a:t>
            </a:r>
            <a:endParaRPr lang="en-US" sz="1450" dirty="0"/>
          </a:p>
        </p:txBody>
      </p:sp>
      <p:sp>
        <p:nvSpPr>
          <p:cNvPr id="21" name="Text 15"/>
          <p:cNvSpPr/>
          <p:nvPr/>
        </p:nvSpPr>
        <p:spPr>
          <a:xfrm>
            <a:off x="6446520" y="4352544"/>
            <a:ext cx="2276856" cy="502920"/>
          </a:xfrm>
          <a:prstGeom prst="rect">
            <a:avLst/>
          </a:prstGeom>
          <a:noFill/>
          <a:ln/>
        </p:spPr>
        <p:txBody>
          <a:bodyPr wrap="square" lIns="0" tIns="0" rIns="0" bIns="0" rtlCol="0" anchor="ctr"/>
          <a:lstStyle/>
          <a:p>
            <a:pPr algn="ctr" indent="0" marL="0">
              <a:lnSpc>
                <a:spcPts val="1500"/>
              </a:lnSpc>
              <a:buNone/>
            </a:pPr>
            <a:r>
              <a:rPr lang="en-US" sz="1250" dirty="0">
                <a:solidFill>
                  <a:srgbClr val="263238"/>
                </a:solidFill>
                <a:latin typeface="Noto Sans JP" pitchFamily="34" charset="0"/>
                <a:ea typeface="Noto Sans JP" pitchFamily="34" charset="-122"/>
                <a:cs typeface="Noto Sans JP" pitchFamily="34" charset="-120"/>
              </a:rPr>
              <a:t>事実が新しいうちに正しく確認できる。</a:t>
            </a:r>
            <a:endParaRPr lang="en-US" sz="1250" dirty="0"/>
          </a:p>
        </p:txBody>
      </p:sp>
      <p:sp>
        <p:nvSpPr>
          <p:cNvPr id="22" name="Shape 16"/>
          <p:cNvSpPr/>
          <p:nvPr/>
        </p:nvSpPr>
        <p:spPr>
          <a:xfrm>
            <a:off x="9125712" y="3017520"/>
            <a:ext cx="2606040" cy="1874520"/>
          </a:xfrm>
          <a:prstGeom prst="roundRect">
            <a:avLst>
              <a:gd name="adj" fmla="val 3415"/>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3" name="Shape 17"/>
          <p:cNvSpPr/>
          <p:nvPr/>
        </p:nvSpPr>
        <p:spPr>
          <a:xfrm>
            <a:off x="10099548" y="3255264"/>
            <a:ext cx="658368" cy="658368"/>
          </a:xfrm>
          <a:prstGeom prst="ellipse">
            <a:avLst/>
          </a:prstGeom>
          <a:solidFill>
            <a:srgbClr val="16314F"/>
          </a:solidFill>
          <a:ln/>
        </p:spPr>
      </p:sp>
      <p:pic>
        <p:nvPicPr>
          <p:cNvPr id="24" name="Image 4" descr="preencoded.png">    </p:cNvPr>
          <p:cNvPicPr>
            <a:picLocks noChangeAspect="1"/>
          </p:cNvPicPr>
          <p:nvPr/>
        </p:nvPicPr>
        <p:blipFill>
          <a:blip r:embed="rId5"/>
          <a:stretch>
            <a:fillRect/>
          </a:stretch>
        </p:blipFill>
        <p:spPr>
          <a:xfrm>
            <a:off x="10277307" y="3433023"/>
            <a:ext cx="302849" cy="302849"/>
          </a:xfrm>
          <a:prstGeom prst="rect">
            <a:avLst/>
          </a:prstGeom>
        </p:spPr>
      </p:pic>
      <p:sp>
        <p:nvSpPr>
          <p:cNvPr id="25" name="Text 18"/>
          <p:cNvSpPr/>
          <p:nvPr/>
        </p:nvSpPr>
        <p:spPr>
          <a:xfrm>
            <a:off x="9290304" y="3968496"/>
            <a:ext cx="2276856" cy="411480"/>
          </a:xfrm>
          <a:prstGeom prst="rect">
            <a:avLst/>
          </a:prstGeom>
          <a:noFill/>
          <a:ln/>
        </p:spPr>
        <p:txBody>
          <a:bodyPr wrap="square" lIns="0" tIns="0" rIns="0" bIns="0" rtlCol="0" anchor="ctr"/>
          <a:lstStyle/>
          <a:p>
            <a:pPr algn="ctr" indent="0" marL="0">
              <a:buNone/>
            </a:pPr>
            <a:r>
              <a:rPr lang="en-US" sz="1450" b="1" dirty="0">
                <a:solidFill>
                  <a:srgbClr val="16314F"/>
                </a:solidFill>
                <a:latin typeface="Noto Sans JP" pitchFamily="34" charset="0"/>
                <a:ea typeface="Noto Sans JP" pitchFamily="34" charset="-122"/>
                <a:cs typeface="Noto Sans JP" pitchFamily="34" charset="-120"/>
              </a:rPr>
              <a:t>再発を防ぐ</a:t>
            </a:r>
            <a:endParaRPr lang="en-US" sz="1450" dirty="0"/>
          </a:p>
        </p:txBody>
      </p:sp>
      <p:sp>
        <p:nvSpPr>
          <p:cNvPr id="26" name="Text 19"/>
          <p:cNvSpPr/>
          <p:nvPr/>
        </p:nvSpPr>
        <p:spPr>
          <a:xfrm>
            <a:off x="9290304" y="4352544"/>
            <a:ext cx="2276856" cy="502920"/>
          </a:xfrm>
          <a:prstGeom prst="rect">
            <a:avLst/>
          </a:prstGeom>
          <a:noFill/>
          <a:ln/>
        </p:spPr>
        <p:txBody>
          <a:bodyPr wrap="square" lIns="0" tIns="0" rIns="0" bIns="0" rtlCol="0" anchor="ctr"/>
          <a:lstStyle/>
          <a:p>
            <a:pPr algn="ctr" indent="0" marL="0">
              <a:lnSpc>
                <a:spcPts val="1500"/>
              </a:lnSpc>
              <a:buNone/>
            </a:pPr>
            <a:r>
              <a:rPr lang="en-US" sz="1250" dirty="0">
                <a:solidFill>
                  <a:srgbClr val="263238"/>
                </a:solidFill>
                <a:latin typeface="Noto Sans JP" pitchFamily="34" charset="0"/>
                <a:ea typeface="Noto Sans JP" pitchFamily="34" charset="-122"/>
                <a:cs typeface="Noto Sans JP" pitchFamily="34" charset="-120"/>
              </a:rPr>
              <a:t>原因を学び、同じことを繰り返さない。</a:t>
            </a:r>
            <a:endParaRPr lang="en-US" sz="1250" dirty="0"/>
          </a:p>
        </p:txBody>
      </p:sp>
      <p:sp>
        <p:nvSpPr>
          <p:cNvPr id="27" name="Shape 20"/>
          <p:cNvSpPr/>
          <p:nvPr/>
        </p:nvSpPr>
        <p:spPr>
          <a:xfrm>
            <a:off x="594360" y="5120640"/>
            <a:ext cx="11000232" cy="658368"/>
          </a:xfrm>
          <a:prstGeom prst="roundRect">
            <a:avLst>
              <a:gd name="adj" fmla="val 9722"/>
            </a:avLst>
          </a:prstGeom>
          <a:solidFill>
            <a:srgbClr val="F5EEDD"/>
          </a:solidFill>
          <a:ln w="12700">
            <a:solidFill>
              <a:srgbClr val="F5EEDD"/>
            </a:solidFill>
            <a:prstDash val="solid"/>
          </a:ln>
        </p:spPr>
      </p:sp>
      <p:sp>
        <p:nvSpPr>
          <p:cNvPr id="28" name="Text 21"/>
          <p:cNvSpPr/>
          <p:nvPr/>
        </p:nvSpPr>
        <p:spPr>
          <a:xfrm>
            <a:off x="822960" y="5120640"/>
            <a:ext cx="10515600" cy="658368"/>
          </a:xfrm>
          <a:prstGeom prst="rect">
            <a:avLst/>
          </a:prstGeom>
          <a:noFill/>
          <a:ln/>
        </p:spPr>
        <p:txBody>
          <a:bodyPr wrap="square" lIns="0" tIns="0" rIns="0" bIns="0" rtlCol="0" anchor="ctr"/>
          <a:lstStyle/>
          <a:p>
            <a:pPr indent="0" marL="0">
              <a:lnSpc>
                <a:spcPts val="1500"/>
              </a:lnSpc>
              <a:buNone/>
            </a:pPr>
            <a:r>
              <a:rPr lang="en-US" sz="1250" b="1" dirty="0">
                <a:solidFill>
                  <a:srgbClr val="16314F"/>
                </a:solidFill>
                <a:latin typeface="Noto Sans JP" pitchFamily="34" charset="0"/>
                <a:ea typeface="Noto Sans JP" pitchFamily="34" charset="-122"/>
                <a:cs typeface="Noto Sans JP" pitchFamily="34" charset="-120"/>
              </a:rPr>
              <a:t>注意：「すべての出来事に、社員一人ひとりへの一律の“法的な報告義務”がある」という意味ではありません。報告の根拠は、職務・個別の法令・就業規則・社内規程などによって異なります。</a:t>
            </a:r>
            <a:endParaRPr lang="en-US" sz="1250" dirty="0"/>
          </a:p>
        </p:txBody>
      </p:sp>
      <p:sp>
        <p:nvSpPr>
          <p:cNvPr id="30" name="Text 22"/>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よくある誤解</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「確証がないから報告しない」は、危険な思い込み</a:t>
            </a:r>
            <a:endParaRPr lang="en-US" sz="3000" dirty="0"/>
          </a:p>
        </p:txBody>
      </p:sp>
      <p:sp>
        <p:nvSpPr>
          <p:cNvPr id="4" name="Shape 2"/>
          <p:cNvSpPr/>
          <p:nvPr/>
        </p:nvSpPr>
        <p:spPr>
          <a:xfrm>
            <a:off x="594360" y="1783080"/>
            <a:ext cx="5349240" cy="4069080"/>
          </a:xfrm>
          <a:prstGeom prst="roundRect">
            <a:avLst>
              <a:gd name="adj" fmla="val 1573"/>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914400" y="2084832"/>
            <a:ext cx="658368" cy="658368"/>
          </a:xfrm>
          <a:prstGeom prst="ellipse">
            <a:avLst/>
          </a:prstGeom>
          <a:solidFill>
            <a:srgbClr val="B42318"/>
          </a:solidFill>
          <a:ln/>
        </p:spPr>
      </p:sp>
      <p:pic>
        <p:nvPicPr>
          <p:cNvPr id="6" name="Image 0" descr="preencoded.png">    </p:cNvPr>
          <p:cNvPicPr>
            <a:picLocks noChangeAspect="1"/>
          </p:cNvPicPr>
          <p:nvPr/>
        </p:nvPicPr>
        <p:blipFill>
          <a:blip r:embed="rId1"/>
          <a:stretch>
            <a:fillRect/>
          </a:stretch>
        </p:blipFill>
        <p:spPr>
          <a:xfrm>
            <a:off x="1092159" y="2262591"/>
            <a:ext cx="302849" cy="302849"/>
          </a:xfrm>
          <a:prstGeom prst="rect">
            <a:avLst/>
          </a:prstGeom>
        </p:spPr>
      </p:pic>
      <p:sp>
        <p:nvSpPr>
          <p:cNvPr id="7" name="Text 4"/>
          <p:cNvSpPr/>
          <p:nvPr/>
        </p:nvSpPr>
        <p:spPr>
          <a:xfrm>
            <a:off x="1737360" y="2121408"/>
            <a:ext cx="4023360" cy="457200"/>
          </a:xfrm>
          <a:prstGeom prst="rect">
            <a:avLst/>
          </a:prstGeom>
          <a:noFill/>
          <a:ln/>
        </p:spPr>
        <p:txBody>
          <a:bodyPr wrap="square" lIns="0" tIns="0" rIns="0" bIns="0" rtlCol="0" anchor="ctr"/>
          <a:lstStyle/>
          <a:p>
            <a:pPr indent="0" marL="0">
              <a:buNone/>
            </a:pPr>
            <a:r>
              <a:rPr lang="en-US" sz="1600" b="1" dirty="0">
                <a:solidFill>
                  <a:srgbClr val="B42318"/>
                </a:solidFill>
                <a:latin typeface="Noto Sans JP" pitchFamily="34" charset="0"/>
                <a:ea typeface="Noto Sans JP" pitchFamily="34" charset="-122"/>
                <a:cs typeface="Noto Sans JP" pitchFamily="34" charset="-120"/>
              </a:rPr>
              <a:t>ありがちな考え方</a:t>
            </a:r>
            <a:endParaRPr lang="en-US" sz="1600" dirty="0"/>
          </a:p>
        </p:txBody>
      </p:sp>
      <p:sp>
        <p:nvSpPr>
          <p:cNvPr id="8" name="Text 5"/>
          <p:cNvSpPr/>
          <p:nvPr/>
        </p:nvSpPr>
        <p:spPr>
          <a:xfrm>
            <a:off x="914400" y="2926080"/>
            <a:ext cx="4754880" cy="1828800"/>
          </a:xfrm>
          <a:prstGeom prst="rect">
            <a:avLst/>
          </a:prstGeom>
          <a:noFill/>
          <a:ln/>
        </p:spPr>
        <p:txBody>
          <a:bodyPr wrap="square" lIns="0" tIns="0" rIns="0" bIns="0" rtlCol="0" anchor="t"/>
          <a:lstStyle/>
          <a:p>
            <a:pPr indent="0" marL="0">
              <a:lnSpc>
                <a:spcPts val="2600"/>
              </a:lnSpc>
              <a:buNone/>
            </a:pPr>
            <a:r>
              <a:rPr lang="en-US" sz="1600" b="1" dirty="0">
                <a:solidFill>
                  <a:srgbClr val="263238"/>
                </a:solidFill>
                <a:latin typeface="Noto Sans JP" pitchFamily="34" charset="0"/>
                <a:ea typeface="Noto Sans JP" pitchFamily="34" charset="-122"/>
                <a:cs typeface="Noto Sans JP" pitchFamily="34" charset="-120"/>
              </a:rPr>
              <a:t>「証拠がない」</a:t>
            </a:r>
            <a:endParaRPr lang="en-US" sz="1600" dirty="0"/>
          </a:p>
          <a:p>
            <a:pPr indent="0" marL="0">
              <a:lnSpc>
                <a:spcPts val="2600"/>
              </a:lnSpc>
              <a:buNone/>
            </a:pPr>
            <a:r>
              <a:rPr lang="en-US" sz="1600" b="1" dirty="0">
                <a:solidFill>
                  <a:srgbClr val="263238"/>
                </a:solidFill>
                <a:latin typeface="Noto Sans JP" pitchFamily="34" charset="0"/>
                <a:ea typeface="Noto Sans JP" pitchFamily="34" charset="-122"/>
                <a:cs typeface="Noto Sans JP" pitchFamily="34" charset="-120"/>
              </a:rPr>
              <a:t>「勘違いかもしれない」</a:t>
            </a:r>
            <a:endParaRPr lang="en-US" sz="1600" dirty="0"/>
          </a:p>
          <a:p>
            <a:pPr indent="0" marL="0">
              <a:lnSpc>
                <a:spcPts val="2600"/>
              </a:lnSpc>
              <a:buNone/>
            </a:pPr>
            <a:r>
              <a:rPr lang="en-US" sz="1600" b="1" dirty="0">
                <a:solidFill>
                  <a:srgbClr val="263238"/>
                </a:solidFill>
                <a:latin typeface="Noto Sans JP" pitchFamily="34" charset="0"/>
                <a:ea typeface="Noto Sans JP" pitchFamily="34" charset="-122"/>
                <a:cs typeface="Noto Sans JP" pitchFamily="34" charset="-120"/>
              </a:rPr>
              <a:t>「自分が言うことではない」</a:t>
            </a:r>
            <a:endParaRPr lang="en-US" sz="1600" dirty="0"/>
          </a:p>
          <a:p>
            <a:pPr indent="0" marL="0">
              <a:lnSpc>
                <a:spcPts val="2600"/>
              </a:lnSpc>
              <a:buNone/>
            </a:pPr>
            <a:endParaRPr lang="en-US" sz="1600" dirty="0"/>
          </a:p>
          <a:p>
            <a:pPr indent="0" marL="0">
              <a:lnSpc>
                <a:spcPts val="2600"/>
              </a:lnSpc>
              <a:buNone/>
            </a:pPr>
            <a:r>
              <a:rPr lang="en-US" sz="1600" dirty="0">
                <a:solidFill>
                  <a:srgbClr val="B42318"/>
                </a:solidFill>
                <a:latin typeface="Noto Sans JP" pitchFamily="34" charset="0"/>
                <a:ea typeface="Noto Sans JP" pitchFamily="34" charset="-122"/>
                <a:cs typeface="Noto Sans JP" pitchFamily="34" charset="-120"/>
              </a:rPr>
              <a:t>…だから、黙っておこう。</a:t>
            </a:r>
            <a:endParaRPr lang="en-US" sz="1600" dirty="0"/>
          </a:p>
        </p:txBody>
      </p:sp>
      <p:sp>
        <p:nvSpPr>
          <p:cNvPr id="9" name="Shape 6"/>
          <p:cNvSpPr/>
          <p:nvPr/>
        </p:nvSpPr>
        <p:spPr>
          <a:xfrm>
            <a:off x="914400" y="4983480"/>
            <a:ext cx="4709160" cy="713232"/>
          </a:xfrm>
          <a:prstGeom prst="roundRect">
            <a:avLst>
              <a:gd name="adj" fmla="val 8974"/>
            </a:avLst>
          </a:prstGeom>
          <a:solidFill>
            <a:srgbClr val="FAEEEC"/>
          </a:solidFill>
          <a:ln w="12700">
            <a:solidFill>
              <a:srgbClr val="FAEEEC"/>
            </a:solidFill>
            <a:prstDash val="solid"/>
          </a:ln>
        </p:spPr>
      </p:sp>
      <p:sp>
        <p:nvSpPr>
          <p:cNvPr id="10" name="Text 7"/>
          <p:cNvSpPr/>
          <p:nvPr/>
        </p:nvSpPr>
        <p:spPr>
          <a:xfrm>
            <a:off x="1078992" y="4983480"/>
            <a:ext cx="4389120" cy="713232"/>
          </a:xfrm>
          <a:prstGeom prst="rect">
            <a:avLst/>
          </a:prstGeom>
          <a:noFill/>
          <a:ln/>
        </p:spPr>
        <p:txBody>
          <a:bodyPr wrap="square" lIns="0" tIns="0" rIns="0" bIns="0" rtlCol="0" anchor="ctr"/>
          <a:lstStyle/>
          <a:p>
            <a:pPr indent="0" marL="0">
              <a:lnSpc>
                <a:spcPts val="1700"/>
              </a:lnSpc>
              <a:buNone/>
            </a:pPr>
            <a:r>
              <a:rPr lang="en-US" sz="1350" b="1" dirty="0">
                <a:solidFill>
                  <a:srgbClr val="B42318"/>
                </a:solidFill>
                <a:latin typeface="Noto Sans JP" pitchFamily="34" charset="0"/>
                <a:ea typeface="Noto Sans JP" pitchFamily="34" charset="-122"/>
                <a:cs typeface="Noto Sans JP" pitchFamily="34" charset="-120"/>
              </a:rPr>
              <a:t>→ 抱え込むほど、被害も対応の遅れも大きくなりがちです。</a:t>
            </a:r>
            <a:endParaRPr lang="en-US" sz="1350" dirty="0"/>
          </a:p>
        </p:txBody>
      </p:sp>
      <p:sp>
        <p:nvSpPr>
          <p:cNvPr id="11" name="Shape 8"/>
          <p:cNvSpPr/>
          <p:nvPr/>
        </p:nvSpPr>
        <p:spPr>
          <a:xfrm>
            <a:off x="6199632" y="1783080"/>
            <a:ext cx="5394960" cy="4069080"/>
          </a:xfrm>
          <a:prstGeom prst="roundRect">
            <a:avLst>
              <a:gd name="adj" fmla="val 1573"/>
            </a:avLst>
          </a:prstGeom>
          <a:solidFill>
            <a:srgbClr val="16314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2" name="Shape 9"/>
          <p:cNvSpPr/>
          <p:nvPr/>
        </p:nvSpPr>
        <p:spPr>
          <a:xfrm>
            <a:off x="6519672" y="2084832"/>
            <a:ext cx="658368" cy="658368"/>
          </a:xfrm>
          <a:prstGeom prst="ellipse">
            <a:avLst/>
          </a:prstGeom>
          <a:solidFill>
            <a:srgbClr val="2F7A55"/>
          </a:solidFill>
          <a:ln/>
        </p:spPr>
      </p:sp>
      <p:pic>
        <p:nvPicPr>
          <p:cNvPr id="13" name="Image 1" descr="preencoded.png">    </p:cNvPr>
          <p:cNvPicPr>
            <a:picLocks noChangeAspect="1"/>
          </p:cNvPicPr>
          <p:nvPr/>
        </p:nvPicPr>
        <p:blipFill>
          <a:blip r:embed="rId2"/>
          <a:stretch>
            <a:fillRect/>
          </a:stretch>
        </p:blipFill>
        <p:spPr>
          <a:xfrm>
            <a:off x="6684264" y="2249424"/>
            <a:ext cx="329184" cy="329184"/>
          </a:xfrm>
          <a:prstGeom prst="rect">
            <a:avLst/>
          </a:prstGeom>
        </p:spPr>
      </p:pic>
      <p:sp>
        <p:nvSpPr>
          <p:cNvPr id="14" name="Text 10"/>
          <p:cNvSpPr/>
          <p:nvPr/>
        </p:nvSpPr>
        <p:spPr>
          <a:xfrm>
            <a:off x="7360920" y="2121408"/>
            <a:ext cx="4023360" cy="457200"/>
          </a:xfrm>
          <a:prstGeom prst="rect">
            <a:avLst/>
          </a:prstGeom>
          <a:noFill/>
          <a:ln/>
        </p:spPr>
        <p:txBody>
          <a:bodyPr wrap="square" lIns="0" tIns="0" rIns="0" bIns="0" rtlCol="0" anchor="ctr"/>
          <a:lstStyle/>
          <a:p>
            <a:pPr indent="0" marL="0">
              <a:buNone/>
            </a:pPr>
            <a:r>
              <a:rPr lang="en-US" sz="1600" b="1" dirty="0">
                <a:solidFill>
                  <a:srgbClr val="B58A3A"/>
                </a:solidFill>
                <a:latin typeface="Noto Sans JP" pitchFamily="34" charset="0"/>
                <a:ea typeface="Noto Sans JP" pitchFamily="34" charset="-122"/>
                <a:cs typeface="Noto Sans JP" pitchFamily="34" charset="-120"/>
              </a:rPr>
              <a:t>正しい向き合い方</a:t>
            </a:r>
            <a:endParaRPr lang="en-US" sz="1600" dirty="0"/>
          </a:p>
        </p:txBody>
      </p:sp>
      <p:sp>
        <p:nvSpPr>
          <p:cNvPr id="15" name="Text 11"/>
          <p:cNvSpPr/>
          <p:nvPr/>
        </p:nvSpPr>
        <p:spPr>
          <a:xfrm>
            <a:off x="6537960" y="2926080"/>
            <a:ext cx="4892040" cy="1920240"/>
          </a:xfrm>
          <a:prstGeom prst="rect">
            <a:avLst/>
          </a:prstGeom>
          <a:noFill/>
          <a:ln/>
        </p:spPr>
        <p:txBody>
          <a:bodyPr wrap="square" lIns="0" tIns="0" rIns="0" bIns="0" rtlCol="0" anchor="t"/>
          <a:lstStyle/>
          <a:p>
            <a:pPr indent="0" marL="0">
              <a:lnSpc>
                <a:spcPts val="2100"/>
              </a:lnSpc>
              <a:buNone/>
            </a:pPr>
            <a:r>
              <a:rPr lang="en-US" sz="1500" dirty="0">
                <a:solidFill>
                  <a:srgbClr val="FFFFFF"/>
                </a:solidFill>
                <a:latin typeface="Noto Sans JP" pitchFamily="34" charset="0"/>
                <a:ea typeface="Noto Sans JP" pitchFamily="34" charset="-122"/>
                <a:cs typeface="Noto Sans JP" pitchFamily="34" charset="-120"/>
              </a:rPr>
              <a:t>確証は、あなたが用意するものではありません。</a:t>
            </a:r>
            <a:endParaRPr lang="en-US" sz="1500" dirty="0"/>
          </a:p>
          <a:p>
            <a:pPr indent="0" marL="0">
              <a:lnSpc>
                <a:spcPts val="2100"/>
              </a:lnSpc>
              <a:buNone/>
            </a:pPr>
            <a:endParaRPr lang="en-US" sz="1500" dirty="0"/>
          </a:p>
          <a:p>
            <a:pPr indent="0" marL="0">
              <a:lnSpc>
                <a:spcPts val="2100"/>
              </a:lnSpc>
              <a:buNone/>
            </a:pPr>
            <a:r>
              <a:rPr lang="en-US" sz="1500" dirty="0">
                <a:solidFill>
                  <a:srgbClr val="DCE5EE"/>
                </a:solidFill>
                <a:latin typeface="Noto Sans JP" pitchFamily="34" charset="0"/>
                <a:ea typeface="Noto Sans JP" pitchFamily="34" charset="-122"/>
                <a:cs typeface="Noto Sans JP" pitchFamily="34" charset="-120"/>
              </a:rPr>
              <a:t>違法かどうかの判断や調査は、担当部門の役割です。</a:t>
            </a:r>
            <a:endParaRPr lang="en-US" sz="1500" dirty="0"/>
          </a:p>
          <a:p>
            <a:pPr indent="0" marL="0">
              <a:lnSpc>
                <a:spcPts val="2100"/>
              </a:lnSpc>
              <a:buNone/>
            </a:pPr>
            <a:endParaRPr lang="en-US" sz="1500" dirty="0"/>
          </a:p>
          <a:p>
            <a:pPr indent="0" marL="0">
              <a:lnSpc>
                <a:spcPts val="2100"/>
              </a:lnSpc>
              <a:buNone/>
            </a:pPr>
            <a:r>
              <a:rPr lang="en-US" sz="1500" b="1" dirty="0">
                <a:solidFill>
                  <a:srgbClr val="FFFFFF"/>
                </a:solidFill>
                <a:latin typeface="Noto Sans JP" pitchFamily="34" charset="0"/>
                <a:ea typeface="Noto Sans JP" pitchFamily="34" charset="-122"/>
                <a:cs typeface="Noto Sans JP" pitchFamily="34" charset="-120"/>
              </a:rPr>
              <a:t>あなたの役割は、気づいたことを早めに「相談・共有」すること。</a:t>
            </a:r>
            <a:endParaRPr lang="en-US" sz="1500" dirty="0"/>
          </a:p>
        </p:txBody>
      </p:sp>
      <p:sp>
        <p:nvSpPr>
          <p:cNvPr id="16" name="Shape 12"/>
          <p:cNvSpPr/>
          <p:nvPr/>
        </p:nvSpPr>
        <p:spPr>
          <a:xfrm>
            <a:off x="6519672" y="4983480"/>
            <a:ext cx="4937760" cy="713232"/>
          </a:xfrm>
          <a:prstGeom prst="roundRect">
            <a:avLst>
              <a:gd name="adj" fmla="val 8974"/>
            </a:avLst>
          </a:prstGeom>
          <a:solidFill>
            <a:srgbClr val="243B53"/>
          </a:solidFill>
          <a:ln w="12700">
            <a:solidFill>
              <a:srgbClr val="243B53"/>
            </a:solidFill>
            <a:prstDash val="solid"/>
          </a:ln>
        </p:spPr>
      </p:sp>
      <p:sp>
        <p:nvSpPr>
          <p:cNvPr id="17" name="Text 13"/>
          <p:cNvSpPr/>
          <p:nvPr/>
        </p:nvSpPr>
        <p:spPr>
          <a:xfrm>
            <a:off x="6702552" y="4983480"/>
            <a:ext cx="4572000" cy="713232"/>
          </a:xfrm>
          <a:prstGeom prst="rect">
            <a:avLst/>
          </a:prstGeom>
          <a:noFill/>
          <a:ln/>
        </p:spPr>
        <p:txBody>
          <a:bodyPr wrap="square" lIns="0" tIns="0" rIns="0" bIns="0" rtlCol="0" anchor="ctr"/>
          <a:lstStyle/>
          <a:p>
            <a:pPr indent="0" marL="0">
              <a:lnSpc>
                <a:spcPts val="1700"/>
              </a:lnSpc>
              <a:buNone/>
            </a:pPr>
            <a:r>
              <a:rPr lang="en-US" sz="1400" b="1" dirty="0">
                <a:solidFill>
                  <a:srgbClr val="B58A3A"/>
                </a:solidFill>
                <a:latin typeface="Noto Sans JP" pitchFamily="34" charset="0"/>
                <a:ea typeface="Noto Sans JP" pitchFamily="34" charset="-122"/>
                <a:cs typeface="Noto Sans JP" pitchFamily="34" charset="-120"/>
              </a:rPr>
              <a:t>行動原則：迷ったら報告する。ただし、関係者以外には広げない。</a:t>
            </a:r>
            <a:endParaRPr lang="en-US" sz="1400" dirty="0"/>
          </a:p>
        </p:txBody>
      </p:sp>
      <p:sp>
        <p:nvSpPr>
          <p:cNvPr id="19" name="Text 14"/>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6F8FA"/>
        </a:solidFill>
      </p:bgPr>
    </p:bg>
    <p:spTree>
      <p:nvGrpSpPr>
        <p:cNvPr id="1" name=""/>
        <p:cNvGrpSpPr/>
        <p:nvPr/>
      </p:nvGrpSpPr>
      <p:grpSpPr>
        <a:xfrm>
          <a:off x="0" y="0"/>
          <a:ext cx="0" cy="0"/>
          <a:chOff x="0" y="0"/>
          <a:chExt cx="0" cy="0"/>
        </a:xfrm>
      </p:grpSpPr>
      <p:sp>
        <p:nvSpPr>
          <p:cNvPr id="2" name="Text 0"/>
          <p:cNvSpPr/>
          <p:nvPr/>
        </p:nvSpPr>
        <p:spPr>
          <a:xfrm>
            <a:off x="612648" y="384048"/>
            <a:ext cx="10515600" cy="292608"/>
          </a:xfrm>
          <a:prstGeom prst="rect">
            <a:avLst/>
          </a:prstGeom>
          <a:noFill/>
          <a:ln/>
        </p:spPr>
        <p:txBody>
          <a:bodyPr wrap="square" lIns="0" tIns="0" rIns="0" bIns="0" rtlCol="0" anchor="ctr"/>
          <a:lstStyle/>
          <a:p>
            <a:pPr indent="0" marL="0">
              <a:buNone/>
            </a:pPr>
            <a:r>
              <a:rPr lang="en-US" sz="1300" b="1" spc="200" kern="0" dirty="0">
                <a:solidFill>
                  <a:srgbClr val="B58A3A"/>
                </a:solidFill>
                <a:latin typeface="Noto Sans JP" pitchFamily="34" charset="0"/>
                <a:ea typeface="Noto Sans JP" pitchFamily="34" charset="-122"/>
                <a:cs typeface="Noto Sans JP" pitchFamily="34" charset="-120"/>
              </a:rPr>
              <a:t>報告先の使い分け</a:t>
            </a:r>
            <a:endParaRPr lang="en-US" sz="1300" dirty="0"/>
          </a:p>
        </p:txBody>
      </p:sp>
      <p:sp>
        <p:nvSpPr>
          <p:cNvPr id="3" name="Text 1"/>
          <p:cNvSpPr/>
          <p:nvPr/>
        </p:nvSpPr>
        <p:spPr>
          <a:xfrm>
            <a:off x="594360" y="676656"/>
            <a:ext cx="10972800" cy="868680"/>
          </a:xfrm>
          <a:prstGeom prst="rect">
            <a:avLst/>
          </a:prstGeom>
          <a:noFill/>
          <a:ln/>
        </p:spPr>
        <p:txBody>
          <a:bodyPr wrap="square" lIns="0" tIns="0" rIns="0" bIns="0" rtlCol="0" anchor="t"/>
          <a:lstStyle/>
          <a:p>
            <a:pPr indent="0" marL="0">
              <a:lnSpc>
                <a:spcPts val="3400"/>
              </a:lnSpc>
              <a:buNone/>
            </a:pPr>
            <a:r>
              <a:rPr lang="en-US" sz="3000" b="1" dirty="0">
                <a:solidFill>
                  <a:srgbClr val="16314F"/>
                </a:solidFill>
                <a:latin typeface="Noto Sans JP" pitchFamily="34" charset="0"/>
                <a:ea typeface="Noto Sans JP" pitchFamily="34" charset="-122"/>
                <a:cs typeface="Noto Sans JP" pitchFamily="34" charset="-120"/>
              </a:rPr>
              <a:t>どこに伝える？　4つの入口を知っておく</a:t>
            </a:r>
            <a:endParaRPr lang="en-US" sz="3000" dirty="0"/>
          </a:p>
        </p:txBody>
      </p:sp>
      <p:sp>
        <p:nvSpPr>
          <p:cNvPr id="4" name="Shape 2"/>
          <p:cNvSpPr/>
          <p:nvPr/>
        </p:nvSpPr>
        <p:spPr>
          <a:xfrm>
            <a:off x="594360" y="1783080"/>
            <a:ext cx="2606040" cy="301752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5" name="Shape 3"/>
          <p:cNvSpPr/>
          <p:nvPr/>
        </p:nvSpPr>
        <p:spPr>
          <a:xfrm>
            <a:off x="868680" y="2057400"/>
            <a:ext cx="676656" cy="676656"/>
          </a:xfrm>
          <a:prstGeom prst="ellipse">
            <a:avLst/>
          </a:prstGeom>
          <a:solidFill>
            <a:srgbClr val="16314F"/>
          </a:solidFill>
          <a:ln/>
        </p:spPr>
      </p:sp>
      <p:pic>
        <p:nvPicPr>
          <p:cNvPr id="6" name="Image 0" descr="preencoded.png">    </p:cNvPr>
          <p:cNvPicPr>
            <a:picLocks noChangeAspect="1"/>
          </p:cNvPicPr>
          <p:nvPr/>
        </p:nvPicPr>
        <p:blipFill>
          <a:blip r:embed="rId1"/>
          <a:stretch>
            <a:fillRect/>
          </a:stretch>
        </p:blipFill>
        <p:spPr>
          <a:xfrm>
            <a:off x="1051377" y="2240097"/>
            <a:ext cx="311262" cy="311262"/>
          </a:xfrm>
          <a:prstGeom prst="rect">
            <a:avLst/>
          </a:prstGeom>
        </p:spPr>
      </p:pic>
      <p:sp>
        <p:nvSpPr>
          <p:cNvPr id="7" name="Text 4"/>
          <p:cNvSpPr/>
          <p:nvPr/>
        </p:nvSpPr>
        <p:spPr>
          <a:xfrm>
            <a:off x="868680" y="2843784"/>
            <a:ext cx="2057400" cy="411480"/>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通常報告</a:t>
            </a:r>
            <a:endParaRPr lang="en-US" sz="1700" dirty="0"/>
          </a:p>
        </p:txBody>
      </p:sp>
      <p:sp>
        <p:nvSpPr>
          <p:cNvPr id="8" name="Shape 5"/>
          <p:cNvSpPr/>
          <p:nvPr/>
        </p:nvSpPr>
        <p:spPr>
          <a:xfrm>
            <a:off x="850392" y="3300984"/>
            <a:ext cx="2093976" cy="457200"/>
          </a:xfrm>
          <a:prstGeom prst="roundRect">
            <a:avLst>
              <a:gd name="adj" fmla="val 14000"/>
            </a:avLst>
          </a:prstGeom>
          <a:solidFill>
            <a:srgbClr val="EAEFF4"/>
          </a:solidFill>
          <a:ln w="12700">
            <a:solidFill>
              <a:srgbClr val="EAEFF4"/>
            </a:solidFill>
            <a:prstDash val="solid"/>
          </a:ln>
        </p:spPr>
      </p:sp>
      <p:sp>
        <p:nvSpPr>
          <p:cNvPr id="9" name="Text 6"/>
          <p:cNvSpPr/>
          <p:nvPr/>
        </p:nvSpPr>
        <p:spPr>
          <a:xfrm>
            <a:off x="850392" y="3300984"/>
            <a:ext cx="2093976" cy="457200"/>
          </a:xfrm>
          <a:prstGeom prst="rect">
            <a:avLst/>
          </a:prstGeom>
          <a:noFill/>
          <a:ln/>
        </p:spPr>
        <p:txBody>
          <a:bodyPr wrap="square" lIns="0" tIns="0" rIns="0" bIns="0" rtlCol="0" anchor="ctr"/>
          <a:lstStyle/>
          <a:p>
            <a:pPr algn="ctr" indent="0" marL="0">
              <a:buNone/>
            </a:pPr>
            <a:r>
              <a:rPr lang="en-US" sz="1300" b="1" dirty="0">
                <a:solidFill>
                  <a:srgbClr val="16314F"/>
                </a:solidFill>
                <a:latin typeface="Noto Sans JP" pitchFamily="34" charset="0"/>
                <a:ea typeface="Noto Sans JP" pitchFamily="34" charset="-122"/>
                <a:cs typeface="Noto Sans JP" pitchFamily="34" charset="-120"/>
              </a:rPr>
              <a:t>まずはここ</a:t>
            </a:r>
            <a:endParaRPr lang="en-US" sz="1300" dirty="0"/>
          </a:p>
        </p:txBody>
      </p:sp>
      <p:sp>
        <p:nvSpPr>
          <p:cNvPr id="10" name="Text 7"/>
          <p:cNvSpPr/>
          <p:nvPr/>
        </p:nvSpPr>
        <p:spPr>
          <a:xfrm>
            <a:off x="868680" y="3886200"/>
            <a:ext cx="2057400" cy="822960"/>
          </a:xfrm>
          <a:prstGeom prst="rect">
            <a:avLst/>
          </a:prstGeom>
          <a:noFill/>
          <a:ln/>
        </p:spPr>
        <p:txBody>
          <a:bodyPr wrap="square" lIns="0" tIns="0" rIns="0" bIns="0" rtlCol="0" anchor="t"/>
          <a:lstStyle/>
          <a:p>
            <a:pPr indent="0" marL="0">
              <a:lnSpc>
                <a:spcPts val="1600"/>
              </a:lnSpc>
              <a:buNone/>
            </a:pPr>
            <a:r>
              <a:rPr lang="en-US" sz="1250" dirty="0">
                <a:solidFill>
                  <a:srgbClr val="263238"/>
                </a:solidFill>
                <a:latin typeface="Noto Sans JP" pitchFamily="34" charset="0"/>
                <a:ea typeface="Noto Sans JP" pitchFamily="34" charset="-122"/>
                <a:cs typeface="Noto Sans JP" pitchFamily="34" charset="-120"/>
              </a:rPr>
              <a:t>上司・主管部門への業務上の報告・相談</a:t>
            </a:r>
            <a:endParaRPr lang="en-US" sz="1250" dirty="0"/>
          </a:p>
        </p:txBody>
      </p:sp>
      <p:sp>
        <p:nvSpPr>
          <p:cNvPr id="11" name="Shape 8"/>
          <p:cNvSpPr/>
          <p:nvPr/>
        </p:nvSpPr>
        <p:spPr>
          <a:xfrm>
            <a:off x="3438144" y="1783080"/>
            <a:ext cx="2606040" cy="301752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2" name="Shape 9"/>
          <p:cNvSpPr/>
          <p:nvPr/>
        </p:nvSpPr>
        <p:spPr>
          <a:xfrm>
            <a:off x="3712464" y="2057400"/>
            <a:ext cx="676656" cy="676656"/>
          </a:xfrm>
          <a:prstGeom prst="ellipse">
            <a:avLst/>
          </a:prstGeom>
          <a:solidFill>
            <a:srgbClr val="16314F"/>
          </a:solidFill>
          <a:ln/>
        </p:spPr>
      </p:sp>
      <p:pic>
        <p:nvPicPr>
          <p:cNvPr id="13" name="Image 1" descr="preencoded.png">    </p:cNvPr>
          <p:cNvPicPr>
            <a:picLocks noChangeAspect="1"/>
          </p:cNvPicPr>
          <p:nvPr/>
        </p:nvPicPr>
        <p:blipFill>
          <a:blip r:embed="rId2"/>
          <a:stretch>
            <a:fillRect/>
          </a:stretch>
        </p:blipFill>
        <p:spPr>
          <a:xfrm>
            <a:off x="3895161" y="2240097"/>
            <a:ext cx="311262" cy="311262"/>
          </a:xfrm>
          <a:prstGeom prst="rect">
            <a:avLst/>
          </a:prstGeom>
        </p:spPr>
      </p:pic>
      <p:sp>
        <p:nvSpPr>
          <p:cNvPr id="14" name="Text 10"/>
          <p:cNvSpPr/>
          <p:nvPr/>
        </p:nvSpPr>
        <p:spPr>
          <a:xfrm>
            <a:off x="3712464" y="2843784"/>
            <a:ext cx="2057400" cy="411480"/>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専門窓口</a:t>
            </a:r>
            <a:endParaRPr lang="en-US" sz="1700" dirty="0"/>
          </a:p>
        </p:txBody>
      </p:sp>
      <p:sp>
        <p:nvSpPr>
          <p:cNvPr id="15" name="Shape 11"/>
          <p:cNvSpPr/>
          <p:nvPr/>
        </p:nvSpPr>
        <p:spPr>
          <a:xfrm>
            <a:off x="3694176" y="3300984"/>
            <a:ext cx="2093976" cy="457200"/>
          </a:xfrm>
          <a:prstGeom prst="roundRect">
            <a:avLst>
              <a:gd name="adj" fmla="val 14000"/>
            </a:avLst>
          </a:prstGeom>
          <a:solidFill>
            <a:srgbClr val="EAEFF4"/>
          </a:solidFill>
          <a:ln w="12700">
            <a:solidFill>
              <a:srgbClr val="EAEFF4"/>
            </a:solidFill>
            <a:prstDash val="solid"/>
          </a:ln>
        </p:spPr>
      </p:sp>
      <p:sp>
        <p:nvSpPr>
          <p:cNvPr id="16" name="Text 12"/>
          <p:cNvSpPr/>
          <p:nvPr/>
        </p:nvSpPr>
        <p:spPr>
          <a:xfrm>
            <a:off x="3694176" y="3300984"/>
            <a:ext cx="2093976" cy="457200"/>
          </a:xfrm>
          <a:prstGeom prst="rect">
            <a:avLst/>
          </a:prstGeom>
          <a:noFill/>
          <a:ln/>
        </p:spPr>
        <p:txBody>
          <a:bodyPr wrap="square" lIns="0" tIns="0" rIns="0" bIns="0" rtlCol="0" anchor="ctr"/>
          <a:lstStyle/>
          <a:p>
            <a:pPr algn="ctr" indent="0" marL="0">
              <a:buNone/>
            </a:pPr>
            <a:r>
              <a:rPr lang="en-US" sz="1300" b="1" dirty="0">
                <a:solidFill>
                  <a:srgbClr val="16314F"/>
                </a:solidFill>
                <a:latin typeface="Noto Sans JP" pitchFamily="34" charset="0"/>
                <a:ea typeface="Noto Sans JP" pitchFamily="34" charset="-122"/>
                <a:cs typeface="Noto Sans JP" pitchFamily="34" charset="-120"/>
              </a:rPr>
              <a:t>内容に応じて</a:t>
            </a:r>
            <a:endParaRPr lang="en-US" sz="1300" dirty="0"/>
          </a:p>
        </p:txBody>
      </p:sp>
      <p:sp>
        <p:nvSpPr>
          <p:cNvPr id="17" name="Text 13"/>
          <p:cNvSpPr/>
          <p:nvPr/>
        </p:nvSpPr>
        <p:spPr>
          <a:xfrm>
            <a:off x="3712464" y="3886200"/>
            <a:ext cx="2057400" cy="822960"/>
          </a:xfrm>
          <a:prstGeom prst="rect">
            <a:avLst/>
          </a:prstGeom>
          <a:noFill/>
          <a:ln/>
        </p:spPr>
        <p:txBody>
          <a:bodyPr wrap="square" lIns="0" tIns="0" rIns="0" bIns="0" rtlCol="0" anchor="t"/>
          <a:lstStyle/>
          <a:p>
            <a:pPr indent="0" marL="0">
              <a:lnSpc>
                <a:spcPts val="1600"/>
              </a:lnSpc>
              <a:buNone/>
            </a:pPr>
            <a:r>
              <a:rPr lang="en-US" sz="1250" dirty="0">
                <a:solidFill>
                  <a:srgbClr val="263238"/>
                </a:solidFill>
                <a:latin typeface="Noto Sans JP" pitchFamily="34" charset="0"/>
                <a:ea typeface="Noto Sans JP" pitchFamily="34" charset="-122"/>
                <a:cs typeface="Noto Sans JP" pitchFamily="34" charset="-120"/>
              </a:rPr>
              <a:t>情報セキュリティ・個人情報・安全衛生など</a:t>
            </a:r>
            <a:endParaRPr lang="en-US" sz="1250" dirty="0"/>
          </a:p>
        </p:txBody>
      </p:sp>
      <p:sp>
        <p:nvSpPr>
          <p:cNvPr id="18" name="Shape 14"/>
          <p:cNvSpPr/>
          <p:nvPr/>
        </p:nvSpPr>
        <p:spPr>
          <a:xfrm>
            <a:off x="6281928" y="1783080"/>
            <a:ext cx="2606040" cy="3017520"/>
          </a:xfrm>
          <a:prstGeom prst="roundRect">
            <a:avLst>
              <a:gd name="adj" fmla="val 2456"/>
            </a:avLst>
          </a:prstGeom>
          <a:solidFill>
            <a:srgbClr val="FFFFFF"/>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19" name="Shape 15"/>
          <p:cNvSpPr/>
          <p:nvPr/>
        </p:nvSpPr>
        <p:spPr>
          <a:xfrm>
            <a:off x="6556248" y="2057400"/>
            <a:ext cx="676656" cy="676656"/>
          </a:xfrm>
          <a:prstGeom prst="ellipse">
            <a:avLst/>
          </a:prstGeom>
          <a:solidFill>
            <a:srgbClr val="16314F"/>
          </a:solidFill>
          <a:ln/>
        </p:spPr>
      </p:sp>
      <p:pic>
        <p:nvPicPr>
          <p:cNvPr id="20" name="Image 2" descr="preencoded.png">    </p:cNvPr>
          <p:cNvPicPr>
            <a:picLocks noChangeAspect="1"/>
          </p:cNvPicPr>
          <p:nvPr/>
        </p:nvPicPr>
        <p:blipFill>
          <a:blip r:embed="rId3"/>
          <a:stretch>
            <a:fillRect/>
          </a:stretch>
        </p:blipFill>
        <p:spPr>
          <a:xfrm>
            <a:off x="6738945" y="2240097"/>
            <a:ext cx="311262" cy="311262"/>
          </a:xfrm>
          <a:prstGeom prst="rect">
            <a:avLst/>
          </a:prstGeom>
        </p:spPr>
      </p:pic>
      <p:sp>
        <p:nvSpPr>
          <p:cNvPr id="21" name="Text 16"/>
          <p:cNvSpPr/>
          <p:nvPr/>
        </p:nvSpPr>
        <p:spPr>
          <a:xfrm>
            <a:off x="6556248" y="2843784"/>
            <a:ext cx="2057400" cy="411480"/>
          </a:xfrm>
          <a:prstGeom prst="rect">
            <a:avLst/>
          </a:prstGeom>
          <a:noFill/>
          <a:ln/>
        </p:spPr>
        <p:txBody>
          <a:bodyPr wrap="square" lIns="0" tIns="0" rIns="0" bIns="0" rtlCol="0" anchor="ctr"/>
          <a:lstStyle/>
          <a:p>
            <a:pPr indent="0" marL="0">
              <a:buNone/>
            </a:pPr>
            <a:r>
              <a:rPr lang="en-US" sz="1700" b="1" dirty="0">
                <a:solidFill>
                  <a:srgbClr val="16314F"/>
                </a:solidFill>
                <a:latin typeface="Noto Sans JP" pitchFamily="34" charset="0"/>
                <a:ea typeface="Noto Sans JP" pitchFamily="34" charset="-122"/>
                <a:cs typeface="Noto Sans JP" pitchFamily="34" charset="-120"/>
              </a:rPr>
              <a:t>内部通報窓口</a:t>
            </a:r>
            <a:endParaRPr lang="en-US" sz="1700" dirty="0"/>
          </a:p>
        </p:txBody>
      </p:sp>
      <p:sp>
        <p:nvSpPr>
          <p:cNvPr id="22" name="Shape 17"/>
          <p:cNvSpPr/>
          <p:nvPr/>
        </p:nvSpPr>
        <p:spPr>
          <a:xfrm>
            <a:off x="6537960" y="3300984"/>
            <a:ext cx="2093976" cy="457200"/>
          </a:xfrm>
          <a:prstGeom prst="roundRect">
            <a:avLst>
              <a:gd name="adj" fmla="val 14000"/>
            </a:avLst>
          </a:prstGeom>
          <a:solidFill>
            <a:srgbClr val="EAEFF4"/>
          </a:solidFill>
          <a:ln w="12700">
            <a:solidFill>
              <a:srgbClr val="EAEFF4"/>
            </a:solidFill>
            <a:prstDash val="solid"/>
          </a:ln>
        </p:spPr>
      </p:sp>
      <p:sp>
        <p:nvSpPr>
          <p:cNvPr id="23" name="Text 18"/>
          <p:cNvSpPr/>
          <p:nvPr/>
        </p:nvSpPr>
        <p:spPr>
          <a:xfrm>
            <a:off x="6537960" y="3300984"/>
            <a:ext cx="2093976" cy="457200"/>
          </a:xfrm>
          <a:prstGeom prst="rect">
            <a:avLst/>
          </a:prstGeom>
          <a:noFill/>
          <a:ln/>
        </p:spPr>
        <p:txBody>
          <a:bodyPr wrap="square" lIns="0" tIns="0" rIns="0" bIns="0" rtlCol="0" anchor="ctr"/>
          <a:lstStyle/>
          <a:p>
            <a:pPr algn="ctr" indent="0" marL="0">
              <a:buNone/>
            </a:pPr>
            <a:r>
              <a:rPr lang="en-US" sz="1300" b="1" dirty="0">
                <a:solidFill>
                  <a:srgbClr val="16314F"/>
                </a:solidFill>
                <a:latin typeface="Noto Sans JP" pitchFamily="34" charset="0"/>
                <a:ea typeface="Noto Sans JP" pitchFamily="34" charset="-122"/>
                <a:cs typeface="Noto Sans JP" pitchFamily="34" charset="-120"/>
              </a:rPr>
              <a:t>言いにくい時も</a:t>
            </a:r>
            <a:endParaRPr lang="en-US" sz="1300" dirty="0"/>
          </a:p>
        </p:txBody>
      </p:sp>
      <p:sp>
        <p:nvSpPr>
          <p:cNvPr id="24" name="Text 19"/>
          <p:cNvSpPr/>
          <p:nvPr/>
        </p:nvSpPr>
        <p:spPr>
          <a:xfrm>
            <a:off x="6556248" y="3886200"/>
            <a:ext cx="2057400" cy="822960"/>
          </a:xfrm>
          <a:prstGeom prst="rect">
            <a:avLst/>
          </a:prstGeom>
          <a:noFill/>
          <a:ln/>
        </p:spPr>
        <p:txBody>
          <a:bodyPr wrap="square" lIns="0" tIns="0" rIns="0" bIns="0" rtlCol="0" anchor="t"/>
          <a:lstStyle/>
          <a:p>
            <a:pPr indent="0" marL="0">
              <a:lnSpc>
                <a:spcPts val="1600"/>
              </a:lnSpc>
              <a:buNone/>
            </a:pPr>
            <a:r>
              <a:rPr lang="en-US" sz="1250" dirty="0">
                <a:solidFill>
                  <a:srgbClr val="263238"/>
                </a:solidFill>
                <a:latin typeface="Noto Sans JP" pitchFamily="34" charset="0"/>
                <a:ea typeface="Noto Sans JP" pitchFamily="34" charset="-122"/>
                <a:cs typeface="Noto Sans JP" pitchFamily="34" charset="-120"/>
              </a:rPr>
              <a:t>社内規程に基づく通報・相談（匿名可の場合あり）</a:t>
            </a:r>
            <a:endParaRPr lang="en-US" sz="1250" dirty="0"/>
          </a:p>
        </p:txBody>
      </p:sp>
      <p:sp>
        <p:nvSpPr>
          <p:cNvPr id="25" name="Shape 20"/>
          <p:cNvSpPr/>
          <p:nvPr/>
        </p:nvSpPr>
        <p:spPr>
          <a:xfrm>
            <a:off x="9125712" y="1783080"/>
            <a:ext cx="2606040" cy="3017520"/>
          </a:xfrm>
          <a:prstGeom prst="roundRect">
            <a:avLst>
              <a:gd name="adj" fmla="val 2456"/>
            </a:avLst>
          </a:prstGeom>
          <a:solidFill>
            <a:srgbClr val="FAEEEC"/>
          </a:solidFill>
          <a:ln w="12700">
            <a:solidFill>
              <a:srgbClr val="D7DEE5"/>
            </a:solidFill>
            <a:prstDash val="solid"/>
          </a:ln>
          <a:effectLst>
            <a:outerShdw sx="100000" sy="100000" kx="0" ky="0" algn="bl" rotWithShape="0" blurRad="88900" dist="38100" dir="5400000">
              <a:srgbClr val="000000">
                <a:alpha val="10000"/>
              </a:srgbClr>
            </a:outerShdw>
          </a:effectLst>
        </p:spPr>
      </p:sp>
      <p:sp>
        <p:nvSpPr>
          <p:cNvPr id="26" name="Shape 21"/>
          <p:cNvSpPr/>
          <p:nvPr/>
        </p:nvSpPr>
        <p:spPr>
          <a:xfrm>
            <a:off x="9400032" y="2057400"/>
            <a:ext cx="676656" cy="676656"/>
          </a:xfrm>
          <a:prstGeom prst="ellipse">
            <a:avLst/>
          </a:prstGeom>
          <a:solidFill>
            <a:srgbClr val="B42318"/>
          </a:solidFill>
          <a:ln/>
        </p:spPr>
      </p:sp>
      <p:pic>
        <p:nvPicPr>
          <p:cNvPr id="27" name="Image 3" descr="preencoded.png">    </p:cNvPr>
          <p:cNvPicPr>
            <a:picLocks noChangeAspect="1"/>
          </p:cNvPicPr>
          <p:nvPr/>
        </p:nvPicPr>
        <p:blipFill>
          <a:blip r:embed="rId4"/>
          <a:stretch>
            <a:fillRect/>
          </a:stretch>
        </p:blipFill>
        <p:spPr>
          <a:xfrm>
            <a:off x="9582729" y="2240097"/>
            <a:ext cx="311262" cy="311262"/>
          </a:xfrm>
          <a:prstGeom prst="rect">
            <a:avLst/>
          </a:prstGeom>
        </p:spPr>
      </p:pic>
      <p:sp>
        <p:nvSpPr>
          <p:cNvPr id="28" name="Text 22"/>
          <p:cNvSpPr/>
          <p:nvPr/>
        </p:nvSpPr>
        <p:spPr>
          <a:xfrm>
            <a:off x="9400032" y="2843784"/>
            <a:ext cx="2057400" cy="411480"/>
          </a:xfrm>
          <a:prstGeom prst="rect">
            <a:avLst/>
          </a:prstGeom>
          <a:noFill/>
          <a:ln/>
        </p:spPr>
        <p:txBody>
          <a:bodyPr wrap="square" lIns="0" tIns="0" rIns="0" bIns="0" rtlCol="0" anchor="ctr"/>
          <a:lstStyle/>
          <a:p>
            <a:pPr indent="0" marL="0">
              <a:buNone/>
            </a:pPr>
            <a:r>
              <a:rPr lang="en-US" sz="1700" b="1" dirty="0">
                <a:solidFill>
                  <a:srgbClr val="B42318"/>
                </a:solidFill>
                <a:latin typeface="Noto Sans JP" pitchFamily="34" charset="0"/>
                <a:ea typeface="Noto Sans JP" pitchFamily="34" charset="-122"/>
                <a:cs typeface="Noto Sans JP" pitchFamily="34" charset="-120"/>
              </a:rPr>
              <a:t>緊急連絡</a:t>
            </a:r>
            <a:endParaRPr lang="en-US" sz="1700" dirty="0"/>
          </a:p>
        </p:txBody>
      </p:sp>
      <p:sp>
        <p:nvSpPr>
          <p:cNvPr id="29" name="Shape 23"/>
          <p:cNvSpPr/>
          <p:nvPr/>
        </p:nvSpPr>
        <p:spPr>
          <a:xfrm>
            <a:off x="9381744" y="3300984"/>
            <a:ext cx="2093976" cy="457200"/>
          </a:xfrm>
          <a:prstGeom prst="roundRect">
            <a:avLst>
              <a:gd name="adj" fmla="val 14000"/>
            </a:avLst>
          </a:prstGeom>
          <a:solidFill>
            <a:srgbClr val="F3DAD6"/>
          </a:solidFill>
          <a:ln w="12700">
            <a:solidFill>
              <a:srgbClr val="F3DAD6"/>
            </a:solidFill>
            <a:prstDash val="solid"/>
          </a:ln>
        </p:spPr>
      </p:sp>
      <p:sp>
        <p:nvSpPr>
          <p:cNvPr id="30" name="Text 24"/>
          <p:cNvSpPr/>
          <p:nvPr/>
        </p:nvSpPr>
        <p:spPr>
          <a:xfrm>
            <a:off x="9381744" y="3300984"/>
            <a:ext cx="2093976" cy="457200"/>
          </a:xfrm>
          <a:prstGeom prst="rect">
            <a:avLst/>
          </a:prstGeom>
          <a:noFill/>
          <a:ln/>
        </p:spPr>
        <p:txBody>
          <a:bodyPr wrap="square" lIns="0" tIns="0" rIns="0" bIns="0" rtlCol="0" anchor="ctr"/>
          <a:lstStyle/>
          <a:p>
            <a:pPr algn="ctr" indent="0" marL="0">
              <a:buNone/>
            </a:pPr>
            <a:r>
              <a:rPr lang="en-US" sz="1300" b="1" dirty="0">
                <a:solidFill>
                  <a:srgbClr val="B42318"/>
                </a:solidFill>
                <a:latin typeface="Noto Sans JP" pitchFamily="34" charset="0"/>
                <a:ea typeface="Noto Sans JP" pitchFamily="34" charset="-122"/>
                <a:cs typeface="Noto Sans JP" pitchFamily="34" charset="-120"/>
              </a:rPr>
              <a:t>危険・重大時</a:t>
            </a:r>
            <a:endParaRPr lang="en-US" sz="1300" dirty="0"/>
          </a:p>
        </p:txBody>
      </p:sp>
      <p:sp>
        <p:nvSpPr>
          <p:cNvPr id="31" name="Text 25"/>
          <p:cNvSpPr/>
          <p:nvPr/>
        </p:nvSpPr>
        <p:spPr>
          <a:xfrm>
            <a:off x="9400032" y="3886200"/>
            <a:ext cx="2057400" cy="822960"/>
          </a:xfrm>
          <a:prstGeom prst="rect">
            <a:avLst/>
          </a:prstGeom>
          <a:noFill/>
          <a:ln/>
        </p:spPr>
        <p:txBody>
          <a:bodyPr wrap="square" lIns="0" tIns="0" rIns="0" bIns="0" rtlCol="0" anchor="t"/>
          <a:lstStyle/>
          <a:p>
            <a:pPr indent="0" marL="0">
              <a:lnSpc>
                <a:spcPts val="1600"/>
              </a:lnSpc>
              <a:buNone/>
            </a:pPr>
            <a:r>
              <a:rPr lang="en-US" sz="1250" dirty="0">
                <a:solidFill>
                  <a:srgbClr val="263238"/>
                </a:solidFill>
                <a:latin typeface="Noto Sans JP" pitchFamily="34" charset="0"/>
                <a:ea typeface="Noto Sans JP" pitchFamily="34" charset="-122"/>
                <a:cs typeface="Noto Sans JP" pitchFamily="34" charset="-120"/>
              </a:rPr>
              <a:t>生命・身体の危険、重大事故。安全確保を最優先</a:t>
            </a:r>
            <a:endParaRPr lang="en-US" sz="1250" dirty="0"/>
          </a:p>
        </p:txBody>
      </p:sp>
      <p:sp>
        <p:nvSpPr>
          <p:cNvPr id="32" name="Shape 26"/>
          <p:cNvSpPr/>
          <p:nvPr/>
        </p:nvSpPr>
        <p:spPr>
          <a:xfrm>
            <a:off x="594360" y="5102352"/>
            <a:ext cx="11000232" cy="658368"/>
          </a:xfrm>
          <a:prstGeom prst="roundRect">
            <a:avLst>
              <a:gd name="adj" fmla="val 9722"/>
            </a:avLst>
          </a:prstGeom>
          <a:solidFill>
            <a:srgbClr val="F5EEDD"/>
          </a:solidFill>
          <a:ln w="12700">
            <a:solidFill>
              <a:srgbClr val="F5EEDD"/>
            </a:solidFill>
            <a:prstDash val="solid"/>
          </a:ln>
        </p:spPr>
      </p:sp>
      <p:pic>
        <p:nvPicPr>
          <p:cNvPr id="33" name="Image 4" descr="preencoded.png">    </p:cNvPr>
          <p:cNvPicPr>
            <a:picLocks noChangeAspect="1"/>
          </p:cNvPicPr>
          <p:nvPr/>
        </p:nvPicPr>
        <p:blipFill>
          <a:blip r:embed="rId5"/>
          <a:stretch>
            <a:fillRect/>
          </a:stretch>
        </p:blipFill>
        <p:spPr>
          <a:xfrm>
            <a:off x="841248" y="5276088"/>
            <a:ext cx="347472" cy="347472"/>
          </a:xfrm>
          <a:prstGeom prst="rect">
            <a:avLst/>
          </a:prstGeom>
        </p:spPr>
      </p:pic>
      <p:sp>
        <p:nvSpPr>
          <p:cNvPr id="34" name="Text 27"/>
          <p:cNvSpPr/>
          <p:nvPr/>
        </p:nvSpPr>
        <p:spPr>
          <a:xfrm>
            <a:off x="1298448" y="5102352"/>
            <a:ext cx="10058400" cy="658368"/>
          </a:xfrm>
          <a:prstGeom prst="rect">
            <a:avLst/>
          </a:prstGeom>
          <a:noFill/>
          <a:ln/>
        </p:spPr>
        <p:txBody>
          <a:bodyPr wrap="square" lIns="0" tIns="0" rIns="0" bIns="0" rtlCol="0" anchor="ctr"/>
          <a:lstStyle/>
          <a:p>
            <a:pPr indent="0" marL="0">
              <a:lnSpc>
                <a:spcPts val="1700"/>
              </a:lnSpc>
              <a:buNone/>
            </a:pPr>
            <a:r>
              <a:rPr lang="en-US" sz="1350" b="1" dirty="0">
                <a:solidFill>
                  <a:srgbClr val="16314F"/>
                </a:solidFill>
                <a:latin typeface="Noto Sans JP" pitchFamily="34" charset="0"/>
                <a:ea typeface="Noto Sans JP" pitchFamily="34" charset="-122"/>
                <a:cs typeface="Noto Sans JP" pitchFamily="34" charset="-120"/>
              </a:rPr>
              <a:t>これらは“どれか一つ”ではありません。状況に応じて使い分け、重大・緊急なときは併用します。迷ったら、まず通常報告で相談を。</a:t>
            </a:r>
            <a:endParaRPr lang="en-US" sz="1350" dirty="0"/>
          </a:p>
        </p:txBody>
      </p:sp>
      <p:sp>
        <p:nvSpPr>
          <p:cNvPr id="36" name="Text 28"/>
          <p:cNvSpPr/>
          <p:nvPr/>
        </p:nvSpPr>
        <p:spPr>
          <a:xfrm>
            <a:off x="594360" y="6437376"/>
            <a:ext cx="11000232" cy="274320"/>
          </a:xfrm>
          <a:prstGeom prst="rect">
            <a:avLst/>
          </a:prstGeom>
          <a:noFill/>
          <a:ln/>
        </p:spPr>
        <p:txBody>
          <a:bodyPr wrap="square" lIns="0" tIns="0" rIns="0" bIns="0" rtlCol="0" anchor="ctr"/>
          <a:lstStyle/>
          <a:p>
            <a:pPr algn="l" indent="0" marL="0">
              <a:buNone/>
            </a:pPr>
            <a:r>
              <a:rPr lang="en-US" sz="1000" b="1" dirty="0">
                <a:solidFill>
                  <a:srgbClr val="B58A3A"/>
                </a:solidFill>
                <a:latin typeface="Noto Sans JP" pitchFamily="34" charset="0"/>
                <a:ea typeface="Noto Sans JP" pitchFamily="34" charset="-122"/>
                <a:cs typeface="Noto Sans JP" pitchFamily="34" charset="-120"/>
              </a:rPr>
              <a:t>Legal GPT</a:t>
            </a:r>
            <a:pPr algn="l" indent="0" marL="0">
              <a:buNone/>
            </a:pPr>
            <a:r>
              <a:rPr lang="en-US" sz="1000" dirty="0">
                <a:solidFill>
                  <a:srgbClr val="5B6B78"/>
                </a:solidFill>
                <a:latin typeface="Noto Sans JP" pitchFamily="34" charset="0"/>
                <a:ea typeface="Noto Sans JP" pitchFamily="34" charset="-122"/>
                <a:cs typeface="Noto Sans JP" pitchFamily="34" charset="-120"/>
              </a:rPr>
              <a:t>   ｜   第1回   ｜   </a:t>
            </a:r>
            <a:pPr algn="l" indent="0" marL="0">
              <a:buNone/>
            </a:pPr>
            <a:r>
              <a:rPr lang="en-US" sz="1000" dirty="0">
                <a:solidFill>
                  <a:srgbClr val="5B6B78"/>
                </a:solidFill>
                <a:latin typeface="Noto Sans JP" pitchFamily="34" charset="0"/>
                <a:ea typeface="Noto Sans JP" pitchFamily="34" charset="-122"/>
                <a:cs typeface="Noto Sans JP"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Legal GPT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コンプライアンス基礎研修</dc:title>
  <dc:subject>PptxGenJS Presentation</dc:subject>
  <dc:creator>Legal GPT</dc:creator>
  <cp:lastModifiedBy>Legal GPT</cp:lastModifiedBy>
  <cp:revision>1</cp:revision>
  <dcterms:created xsi:type="dcterms:W3CDTF">2026-06-18T04:37:47Z</dcterms:created>
  <dcterms:modified xsi:type="dcterms:W3CDTF">2026-06-18T04:37:47Z</dcterms:modified>
</cp:coreProperties>
</file>