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notesMasterIdLst>
    <p:notesMasterId r:id="rId38"/>
  </p:notesMasterIdLst>
  <p:sldSz cx="12191695" cy="6858000"/>
  <p:notesSz cx="6858000" cy="121916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導入。本研修は相談窓口担当者向けの専門研修ではなく、人を指導・評価・配置する管理職向け。『指導するか/しないか』ではなく『どう指導するか』を学ぶ場であることを最初に宣言する。基準日2026/6/18と、10/1適用の改正がある点を一言添える。</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4つの定番誤解を一気に否定。①不快=自動成立ではない②悪意がなくても成立③1回でも成立し得る④6類型は限定列挙ではない。受け手の主観だけでも、行為者の意図だけでも決まらない、が要点。</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対象範囲。職場＝業務遂行場所（出張先等も）。労働者＝非正規も含む。派遣は派遣先にも配慮・措置義務。さらに個人事業主・フリーランス・インターン・求職者への配慮も望ましい。</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6類型の俯瞰。①身体的攻撃②精神的攻撃③人間関係からの切り離し④過大な要求⑤過小な要求⑥個の侵害。次スライドから各類型を該当例/非該当例で比較する。</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①身体的攻撃②精神的攻撃。精神的攻撃の該当例には人格否定（SOGIへの侮辱含む）・長時間叱責・面前での威圧・複数人宛の罵倒メール。非該当例として、改善しない遅刻や重大な問題行動への一定程度強い注意。強い注意OK≠罵倒O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③人間関係からの切り離し。長期隔離・集団無視は該当例。短期集中研修や復帰前研修は非該当例。一時的・合理的か、嫌がらせ目的かが分岐点。後のケース4（仕事外し）にもつながる。</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④過大な要求。教育なしの到達不能目標＋叱責、私的雑用の強制は該当例。少し高い目標、繁忙期の合理的増量は非該当例。ケース3（達成困難目標＋長時間追及）に直結。</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⑤過小な要求。退職目的の単純作業、嫌がらせの仕事はずしは該当例。能力に応じた業務軽減は非該当例。健康配慮の軽減＝過小要求ではない。ケース4（仕事外し）とFAQ（健康配慮）に対応。</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⑥個の侵害。過度な監視・私物撮影に加え、SOGI・病歴・不妊治療等の機微情報の【アウティング（暴露）】が該当例。2026/10/1適用の改正で、開示の【禁止・強要】（カミングアウトの強要・禁止）も明記。本人了解を得た配慮目的の伝達は非該当例。</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6類型の限界を明示する重要スライド。限定列挙ではない／外形該当=確定ではない／類型外でも成立し得る。AIや表で機械的判定せず3要素に立ち返る。相談は『微妙な場合』も広く受ける。</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適正指導とパワハラを観点別に対比。決定的な違いは『目的』ではなく『手段』。行動に絞る/個別の場/事実ベース/簡潔/支援と記録。表は総合考慮の一要素であり、当てはめれば自動適法ではない点を必ず添える。</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到達目標の要約版（詳細20項目はハンドブック・台本）。『3要素で考える』『指導を止めない』『手段を選ぶ』『人格否定をしない』『記録と均衡』『独断で動かない』の6本柱。指導しないことが正解ではない、と強調。</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指導前5分チェック。目的/事実/場所・同席/相手の状況/自分の冷静さ。詰まる項目があれば止めて確認・相談。あくまで推奨実務であり法律上の判定表ではない（ツールキット書式Aに対応）。</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伝え方の型『事実→影響→期待行動→支援→確認』。人格でなく行動・事実に絞り、支援と期限をセットにするのがポイント。順序通り＝自動適法ではない、推奨実務である点を必ず補足。</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言い換えの実演。人格否定→行動・事実＋期限＋支援へ。『辞めろ』ではなく『役割と現状の差＋改善項目と期限』。公開叱責は個別の事実確認に置き換える。ツールキット書式Cに対応。</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公開/個別の使い分け。公の場で短く＝安全のための即時制止・全員への共通ルール周知。個別の場＝個人の事実確認・改善指導・処遇の説明。人前で恥をかかせる目的の叱責は原則NG。ケース2の安全制止と対比。</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メール・チャットも言動。記録が残る分リスクも残る。感情的な即時送信・深夜休日の追及・大量CC・連続メンション・1対1の長時間追及はNG。事実/必要な行動/期限を簡潔に、長い指導は面談で。ケース5に直結。</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目標設定は『求める水準』と『与える資源・支援』の均衡。教育・権限・時間・人員との釣り合いを欠くと過大要求に近づく。能力に応じた軽減は過小要求ではない。ケース3・FAQに対応。</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指導記録は支援目的の客観記録。記録すれば適法になるのではない。記録項目＝日時/場所/参加者/事実/本人説明/影響/改善と期限/支援/質問異議/次回確認/作成者。署名は有用だが必須ではない（ツールキット書式B）。</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感情的なときの停止ルール。怒りのまま続けると目的が攻撃にすり替わる。停止サイン＝自分が感情的/相手の強い苦痛/健康申告/自傷他害のおそれ/事実が争われる/懲戒・退職勧奨・ハラスメント申告。止めたら相談へ（書式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相談初動。管理職＝調査担当者ではない。DO＝遮らず聞く/緊急性確認/事実・伝聞・推測を分け記録/希望確認/最小限で窓口へ。DON'T＝その場で断定/行為者に独断連絡/人前で話させる/無条件の秘密約束/不利益取扱い。自分が指摘されたら反論せず相談（初動シート参照）。</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ケース1。注意は必要だが『向いていない』＝人格否定、朝礼で大声＝態様の相当性を欠く。個別の場で事実確認→原因→支援→期限へ。問題行動への強い注意はOKでも人格否定・見せしめはNG、を体感させる。</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つかみ。『何もしなければ安全』という誤解を最初に壊す。放置のコスト（品質・安全・他社員の負担・本人の成長阻害）と、過剰指導のコストの両方を提示。この研修は二者択一ではなく『どう指導するか』の研修だと位置づける。</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ケース2。安全確保のための即時制止は、大声でも必要・相当となり得る。人格否定がなく、事後に個別で再教育している点も適正。『大声＝即パワハラ』と短絡しない。スライド23の公開/個別と接続。</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ケース3。目標設定は業務だが、教育・支援なしの到達不能目標＋毎晩の長時間追及は過大要求・長時間労働へ。水準と資源・支援の均衡を見直し、段階的目標・教育・期限へ。スライド25の均衡と接続。</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ケース4（チャット）。共通ルールの周知が必要でも、個人特定＋能力否定＋公開の連続メンションは相当性を欠く。手順はチームへ、個別改善は個別の場で。チャットは記録が残る。スライド24と接続。</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ケース5（2026/10/1適用）。A：自由意思に反する自社商品の購入強要は3要素充足で該当し得る。ただし購入の依頼・紹介・本人の自由な意思による購入だけでは、直ちには該当しない。B：カミングアウトの強要・禁止は個の侵害の例。アウティング（暴露）と区別。いずれも2026/10/1適用の明確化事項。</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2026/10/1適用の改正まとめ。①商品買取り強要等（自爆営業）が3要素充足で該当。購入の依頼・紹介・本人の自由な意思による購入だけでは、直ちには該当せず。②カミングアウトの強要・禁止が個の侵害の例（アウティングと区別）。基準日2026/6/18では適用前。本教材は改正内容をあらかじめ反映していますが、10/1以降に使う場合は『適用前』表示・根拠条文番号・法令/制度基準日・最新の行政資料を確認し、必要な更新を行う。</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行動原則の総まとめ＋自社窓口の記入欄。架空の窓口は作らず、研修前に自社の正式名称・連絡先を記入する。実施ガイドの『要自社記入』項目と連動。</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締め。確認テストへの案内と持ち帰りメッセージ。最後に必ず『この研修だけで措置義務が全部果たせるわけではない』と添える。自社規程・窓口の確認を促す。</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『指導しないのが正解』という萎縮を否定するスライド。指針も適正な指導はパワハラに当たらないと明記。ただし目的の正しさと手段の相当性は別問題、という本研修の核を提示する。</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最重要スライド。3要素はAND条件（すべて必要）。①優越的関係②業務上必要かつ相当な範囲を超える③就業環境が害される。適正な指導は該当しない旨も明記。ここを正確に押さえれば、以降の判断がぶれない。</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3要素を順番に確認する思考プロセス。AIや管理職が一発で『パワハラ認定』するのではなく、要素を分解して検討する。最終判断は管理職単独で行わず、迷えば窓口・人事・法務へ。</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優越的関係＝上司に限らない。専門知識・経験を持つ同僚/部下、集団による行為も含む。『逆パワハラ』は俗称であり法律用語ではない点に注意。上司の言動が全部パワハラ、という誤解も否定。</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②の判断は単一要素では決まらない。目的・必要性・問題行動の有無/程度・態様・場所・時間・頻度・属性・心身の状況などの総合考慮。問題行動の程度と指導態様の『相対的関係』が鍵。強く注意できる＝人格否定OKではない。</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③の判断基準は『平均的な労働者の感じ方』。ただし本人の心身状況・受け止めも配慮。暴行や強い精神的苦痛は1回でも成立し得る。『本人が不快＝自動成立』『1回ならセーフ』は誤り。</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slideLayout" Target="../slideLayouts/slideLayout1.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image" Target="../media/image-22-2.png"/><Relationship Id="rId3" Type="http://schemas.openxmlformats.org/officeDocument/2006/relationships/image" Target="../media/image-22-3.png"/><Relationship Id="rId4" Type="http://schemas.openxmlformats.org/officeDocument/2006/relationships/image" Target="../media/image-22-4.png"/><Relationship Id="rId5" Type="http://schemas.openxmlformats.org/officeDocument/2006/relationships/image" Target="../media/image-22-5.png"/><Relationship Id="rId6" Type="http://schemas.openxmlformats.org/officeDocument/2006/relationships/image" Target="../media/image-22-6.png"/><Relationship Id="rId7" Type="http://schemas.openxmlformats.org/officeDocument/2006/relationships/image" Target="../media/image-22-7.png"/><Relationship Id="rId8" Type="http://schemas.openxmlformats.org/officeDocument/2006/relationships/image" Target="../media/image-22-8.png"/><Relationship Id="rId9" Type="http://schemas.openxmlformats.org/officeDocument/2006/relationships/image" Target="../media/image-22-9.png"/><Relationship Id="rId10" Type="http://schemas.openxmlformats.org/officeDocument/2006/relationships/image" Target="../media/image-22-10.png"/><Relationship Id="rId11" Type="http://schemas.openxmlformats.org/officeDocument/2006/relationships/slideLayout" Target="../slideLayouts/slideLayout1.xml"/><Relationship Id="rId1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image-24-1.png"/><Relationship Id="rId2" Type="http://schemas.openxmlformats.org/officeDocument/2006/relationships/image" Target="../media/image-24-2.png"/><Relationship Id="rId3" Type="http://schemas.openxmlformats.org/officeDocument/2006/relationships/image" Target="../media/image-24-3.png"/><Relationship Id="rId4" Type="http://schemas.openxmlformats.org/officeDocument/2006/relationships/slideLayout" Target="../slideLayouts/slideLayout1.xml"/><Relationship Id="rId5"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image-25-1.png"/><Relationship Id="rId2" Type="http://schemas.openxmlformats.org/officeDocument/2006/relationships/image" Target="../media/image-25-2.png"/><Relationship Id="rId3" Type="http://schemas.openxmlformats.org/officeDocument/2006/relationships/image" Target="../media/image-25-3.png"/><Relationship Id="rId4" Type="http://schemas.openxmlformats.org/officeDocument/2006/relationships/slideLayout" Target="../slideLayouts/slideLayout1.xml"/><Relationship Id="rId5"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image-26-1.png"/><Relationship Id="rId2" Type="http://schemas.openxmlformats.org/officeDocument/2006/relationships/image" Target="../media/image-26-2.png"/><Relationship Id="rId3" Type="http://schemas.openxmlformats.org/officeDocument/2006/relationships/image" Target="../media/image-26-3.png"/><Relationship Id="rId4" Type="http://schemas.openxmlformats.org/officeDocument/2006/relationships/image" Target="../media/image-26-4.png"/><Relationship Id="rId5" Type="http://schemas.openxmlformats.org/officeDocument/2006/relationships/image" Target="../media/image-26-5.png"/><Relationship Id="rId6" Type="http://schemas.openxmlformats.org/officeDocument/2006/relationships/image" Target="../media/image-26-6.png"/><Relationship Id="rId7" Type="http://schemas.openxmlformats.org/officeDocument/2006/relationships/image" Target="../media/image-26-7.png"/><Relationship Id="rId8" Type="http://schemas.openxmlformats.org/officeDocument/2006/relationships/image" Target="../media/image-26-8.png"/><Relationship Id="rId9" Type="http://schemas.openxmlformats.org/officeDocument/2006/relationships/image" Target="../media/image-26-9.png"/><Relationship Id="rId10" Type="http://schemas.openxmlformats.org/officeDocument/2006/relationships/image" Target="../media/image-26-10.png"/><Relationship Id="rId11" Type="http://schemas.openxmlformats.org/officeDocument/2006/relationships/slideLayout" Target="../slideLayouts/slideLayout1.xml"/><Relationship Id="rId1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image-27-1.png"/><Relationship Id="rId2" Type="http://schemas.openxmlformats.org/officeDocument/2006/relationships/image" Target="../media/image-27-2.png"/><Relationship Id="rId3" Type="http://schemas.openxmlformats.org/officeDocument/2006/relationships/image" Target="../media/image-27-3.png"/><Relationship Id="rId4" Type="http://schemas.openxmlformats.org/officeDocument/2006/relationships/image" Target="../media/image-27-4.png"/><Relationship Id="rId5" Type="http://schemas.openxmlformats.org/officeDocument/2006/relationships/image" Target="../media/image-27-5.png"/><Relationship Id="rId6" Type="http://schemas.openxmlformats.org/officeDocument/2006/relationships/image" Target="../media/image-27-6.png"/><Relationship Id="rId7" Type="http://schemas.openxmlformats.org/officeDocument/2006/relationships/image" Target="../media/image-27-7.png"/><Relationship Id="rId8" Type="http://schemas.openxmlformats.org/officeDocument/2006/relationships/slideLayout" Target="../slideLayouts/slideLayout1.xml"/><Relationship Id="rId9"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image" Target="../media/image-28-1.png"/><Relationship Id="rId2" Type="http://schemas.openxmlformats.org/officeDocument/2006/relationships/slideLayout" Target="../slideLayouts/slideLayout1.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image" Target="../media/image-29-1.png"/><Relationship Id="rId2" Type="http://schemas.openxmlformats.org/officeDocument/2006/relationships/image" Target="../media/image-29-2.png"/><Relationship Id="rId3" Type="http://schemas.openxmlformats.org/officeDocument/2006/relationships/image" Target="../media/image-29-3.png"/><Relationship Id="rId4" Type="http://schemas.openxmlformats.org/officeDocument/2006/relationships/image" Target="../media/image-29-4.png"/><Relationship Id="rId5" Type="http://schemas.openxmlformats.org/officeDocument/2006/relationships/image" Target="../media/image-29-5.png"/><Relationship Id="rId6" Type="http://schemas.openxmlformats.org/officeDocument/2006/relationships/image" Target="../media/image-29-6.png"/><Relationship Id="rId7" Type="http://schemas.openxmlformats.org/officeDocument/2006/relationships/image" Target="../media/image-29-7.png"/><Relationship Id="rId8" Type="http://schemas.openxmlformats.org/officeDocument/2006/relationships/slideLayout" Target="../slideLayouts/slideLayout1.xml"/><Relationship Id="rId9"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image" Target="../media/image-30-1.png"/><Relationship Id="rId2" Type="http://schemas.openxmlformats.org/officeDocument/2006/relationships/image" Target="../media/image-30-2.png"/><Relationship Id="rId3" Type="http://schemas.openxmlformats.org/officeDocument/2006/relationships/image" Target="../media/image-30-3.png"/><Relationship Id="rId4" Type="http://schemas.openxmlformats.org/officeDocument/2006/relationships/image" Target="../media/image-30-4.png"/><Relationship Id="rId5" Type="http://schemas.openxmlformats.org/officeDocument/2006/relationships/image" Target="../media/image-30-5.png"/><Relationship Id="rId6" Type="http://schemas.openxmlformats.org/officeDocument/2006/relationships/image" Target="../media/image-30-6.png"/><Relationship Id="rId7" Type="http://schemas.openxmlformats.org/officeDocument/2006/relationships/image" Target="../media/image-30-7.png"/><Relationship Id="rId8" Type="http://schemas.openxmlformats.org/officeDocument/2006/relationships/slideLayout" Target="../slideLayouts/slideLayout1.xml"/><Relationship Id="rId9"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image" Target="../media/image-31-1.png"/><Relationship Id="rId2" Type="http://schemas.openxmlformats.org/officeDocument/2006/relationships/image" Target="../media/image-31-2.png"/><Relationship Id="rId3" Type="http://schemas.openxmlformats.org/officeDocument/2006/relationships/image" Target="../media/image-31-3.png"/><Relationship Id="rId4" Type="http://schemas.openxmlformats.org/officeDocument/2006/relationships/image" Target="../media/image-31-4.png"/><Relationship Id="rId5" Type="http://schemas.openxmlformats.org/officeDocument/2006/relationships/image" Target="../media/image-31-5.png"/><Relationship Id="rId6" Type="http://schemas.openxmlformats.org/officeDocument/2006/relationships/image" Target="../media/image-31-6.png"/><Relationship Id="rId7" Type="http://schemas.openxmlformats.org/officeDocument/2006/relationships/image" Target="../media/image-31-7.png"/><Relationship Id="rId8" Type="http://schemas.openxmlformats.org/officeDocument/2006/relationships/slideLayout" Target="../slideLayouts/slideLayout1.xml"/><Relationship Id="rId9"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image" Target="../media/image-32-1.png"/><Relationship Id="rId2" Type="http://schemas.openxmlformats.org/officeDocument/2006/relationships/image" Target="../media/image-32-2.png"/><Relationship Id="rId3" Type="http://schemas.openxmlformats.org/officeDocument/2006/relationships/image" Target="../media/image-32-3.png"/><Relationship Id="rId4" Type="http://schemas.openxmlformats.org/officeDocument/2006/relationships/image" Target="../media/image-32-4.png"/><Relationship Id="rId5" Type="http://schemas.openxmlformats.org/officeDocument/2006/relationships/image" Target="../media/image-32-5.png"/><Relationship Id="rId6" Type="http://schemas.openxmlformats.org/officeDocument/2006/relationships/image" Target="../media/image-32-6.png"/><Relationship Id="rId7" Type="http://schemas.openxmlformats.org/officeDocument/2006/relationships/image" Target="../media/image-32-7.png"/><Relationship Id="rId8" Type="http://schemas.openxmlformats.org/officeDocument/2006/relationships/slideLayout" Target="../slideLayouts/slideLayout1.xml"/><Relationship Id="rId9"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image" Target="../media/image-33-1.png"/><Relationship Id="rId2" Type="http://schemas.openxmlformats.org/officeDocument/2006/relationships/image" Target="../media/image-33-2.png"/><Relationship Id="rId3" Type="http://schemas.openxmlformats.org/officeDocument/2006/relationships/image" Target="../media/image-33-3.png"/><Relationship Id="rId4" Type="http://schemas.openxmlformats.org/officeDocument/2006/relationships/image" Target="../media/image-33-4.png"/><Relationship Id="rId5" Type="http://schemas.openxmlformats.org/officeDocument/2006/relationships/image" Target="../media/image-33-5.png"/><Relationship Id="rId6" Type="http://schemas.openxmlformats.org/officeDocument/2006/relationships/image" Target="../media/image-33-6.png"/><Relationship Id="rId7" Type="http://schemas.openxmlformats.org/officeDocument/2006/relationships/image" Target="../media/image-33-7.png"/><Relationship Id="rId8" Type="http://schemas.openxmlformats.org/officeDocument/2006/relationships/slideLayout" Target="../slideLayouts/slideLayout1.xml"/><Relationship Id="rId9"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image" Target="../media/image-34-1.png"/><Relationship Id="rId2" Type="http://schemas.openxmlformats.org/officeDocument/2006/relationships/image" Target="../media/image-34-2.png"/><Relationship Id="rId3" Type="http://schemas.openxmlformats.org/officeDocument/2006/relationships/image" Target="../media/image-34-3.png"/><Relationship Id="rId4" Type="http://schemas.openxmlformats.org/officeDocument/2006/relationships/slideLayout" Target="../slideLayouts/slideLayout1.xml"/><Relationship Id="rId5"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image" Target="../media/image-35-1.png"/><Relationship Id="rId2" Type="http://schemas.openxmlformats.org/officeDocument/2006/relationships/image" Target="../media/image-35-2.png"/><Relationship Id="rId3" Type="http://schemas.openxmlformats.org/officeDocument/2006/relationships/image" Target="../media/image-35-3.png"/><Relationship Id="rId4" Type="http://schemas.openxmlformats.org/officeDocument/2006/relationships/image" Target="../media/image-35-4.png"/><Relationship Id="rId5" Type="http://schemas.openxmlformats.org/officeDocument/2006/relationships/image" Target="../media/image-35-5.png"/><Relationship Id="rId6" Type="http://schemas.openxmlformats.org/officeDocument/2006/relationships/image" Target="../media/image-35-6.png"/><Relationship Id="rId7" Type="http://schemas.openxmlformats.org/officeDocument/2006/relationships/image" Target="../media/image-35-7.png"/><Relationship Id="rId8" Type="http://schemas.openxmlformats.org/officeDocument/2006/relationships/slideLayout" Target="../slideLayouts/slideLayout1.xml"/><Relationship Id="rId9"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image" Target="../media/image-36-1.png"/><Relationship Id="rId2" Type="http://schemas.openxmlformats.org/officeDocument/2006/relationships/slideLayout" Target="../slideLayouts/slideLayout1.xml"/><Relationship Id="rId3"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6314F"/>
        </a:solidFill>
      </p:bgPr>
    </p:bg>
    <p:spTree>
      <p:nvGrpSpPr>
        <p:cNvPr id="1" name=""/>
        <p:cNvGrpSpPr/>
        <p:nvPr/>
      </p:nvGrpSpPr>
      <p:grpSpPr>
        <a:xfrm>
          <a:off x="0" y="0"/>
          <a:ext cx="0" cy="0"/>
          <a:chOff x="0" y="0"/>
          <a:chExt cx="0" cy="0"/>
        </a:xfrm>
      </p:grpSpPr>
      <p:sp>
        <p:nvSpPr>
          <p:cNvPr id="2" name="Shape 0"/>
          <p:cNvSpPr/>
          <p:nvPr/>
        </p:nvSpPr>
        <p:spPr>
          <a:xfrm>
            <a:off x="9784080" y="-1371600"/>
            <a:ext cx="4206240" cy="4206240"/>
          </a:xfrm>
          <a:prstGeom prst="ellipse">
            <a:avLst/>
          </a:prstGeom>
          <a:solidFill>
            <a:srgbClr val="243B53"/>
          </a:solidFill>
          <a:ln/>
        </p:spPr>
      </p:sp>
      <p:sp>
        <p:nvSpPr>
          <p:cNvPr id="3" name="Shape 1"/>
          <p:cNvSpPr/>
          <p:nvPr/>
        </p:nvSpPr>
        <p:spPr>
          <a:xfrm>
            <a:off x="-1463040" y="4572000"/>
            <a:ext cx="3840480" cy="3840480"/>
          </a:xfrm>
          <a:prstGeom prst="ellipse">
            <a:avLst/>
          </a:prstGeom>
          <a:solidFill>
            <a:srgbClr val="243B53"/>
          </a:solidFill>
          <a:ln/>
        </p:spPr>
      </p:sp>
      <p:sp>
        <p:nvSpPr>
          <p:cNvPr id="4" name="Text 2"/>
          <p:cNvSpPr/>
          <p:nvPr/>
        </p:nvSpPr>
        <p:spPr>
          <a:xfrm>
            <a:off x="502920" y="658368"/>
            <a:ext cx="11185855" cy="365760"/>
          </a:xfrm>
          <a:prstGeom prst="rect">
            <a:avLst/>
          </a:prstGeom>
          <a:noFill/>
          <a:ln/>
        </p:spPr>
        <p:txBody>
          <a:bodyPr wrap="square" lIns="0" tIns="0" rIns="0" bIns="0" rtlCol="0" anchor="ctr"/>
          <a:lstStyle/>
          <a:p>
            <a:pPr indent="0" marL="0">
              <a:buNone/>
            </a:pPr>
            <a:r>
              <a:rPr lang="en-US" sz="1400" b="1" spc="100" kern="0" dirty="0">
                <a:solidFill>
                  <a:srgbClr val="B58A3A"/>
                </a:solidFill>
                <a:latin typeface="Meiryo" pitchFamily="34" charset="0"/>
                <a:ea typeface="Meiryo" pitchFamily="34" charset="-122"/>
                <a:cs typeface="Meiryo" pitchFamily="34" charset="-120"/>
              </a:rPr>
              <a:t>法務・総務のための社内研修資料 20選</a:t>
            </a:r>
            <a:endParaRPr lang="en-US" sz="1400" dirty="0"/>
          </a:p>
        </p:txBody>
      </p:sp>
      <p:sp>
        <p:nvSpPr>
          <p:cNvPr id="5" name="Text 3"/>
          <p:cNvSpPr/>
          <p:nvPr/>
        </p:nvSpPr>
        <p:spPr>
          <a:xfrm>
            <a:off x="502920" y="1024128"/>
            <a:ext cx="11185855" cy="320040"/>
          </a:xfrm>
          <a:prstGeom prst="rect">
            <a:avLst/>
          </a:prstGeom>
          <a:noFill/>
          <a:ln/>
        </p:spPr>
        <p:txBody>
          <a:bodyPr wrap="square" lIns="0" tIns="0" rIns="0" bIns="0" rtlCol="0" anchor="ctr"/>
          <a:lstStyle/>
          <a:p>
            <a:pPr indent="0" marL="0">
              <a:buNone/>
            </a:pPr>
            <a:r>
              <a:rPr lang="en-US" sz="1150" dirty="0">
                <a:solidFill>
                  <a:srgbClr val="AFC0D2"/>
                </a:solidFill>
                <a:latin typeface="Meiryo" pitchFamily="34" charset="0"/>
                <a:ea typeface="Meiryo" pitchFamily="34" charset="-122"/>
                <a:cs typeface="Meiryo" pitchFamily="34" charset="-120"/>
              </a:rPr>
              <a:t>スライド・問題・解答・講師台本</a:t>
            </a:r>
            <a:endParaRPr lang="en-US" sz="1150" dirty="0"/>
          </a:p>
        </p:txBody>
      </p:sp>
      <p:sp>
        <p:nvSpPr>
          <p:cNvPr id="6" name="Shape 4"/>
          <p:cNvSpPr/>
          <p:nvPr/>
        </p:nvSpPr>
        <p:spPr>
          <a:xfrm>
            <a:off x="502920" y="1554480"/>
            <a:ext cx="1371600" cy="310896"/>
          </a:xfrm>
          <a:prstGeom prst="roundRect">
            <a:avLst>
              <a:gd name="adj" fmla="val 50000"/>
            </a:avLst>
          </a:prstGeom>
          <a:solidFill>
            <a:srgbClr val="B58A3A"/>
          </a:solidFill>
          <a:ln/>
        </p:spPr>
      </p:sp>
      <p:sp>
        <p:nvSpPr>
          <p:cNvPr id="7" name="Text 5"/>
          <p:cNvSpPr/>
          <p:nvPr/>
        </p:nvSpPr>
        <p:spPr>
          <a:xfrm>
            <a:off x="502920" y="1554480"/>
            <a:ext cx="1371600" cy="310896"/>
          </a:xfrm>
          <a:prstGeom prst="rect">
            <a:avLst/>
          </a:prstGeom>
          <a:noFill/>
          <a:ln/>
        </p:spPr>
        <p:txBody>
          <a:bodyPr wrap="square" lIns="0" tIns="0" rIns="0" bIns="0" rtlCol="0" anchor="ctr"/>
          <a:lstStyle/>
          <a:p>
            <a:pPr algn="ctr" indent="0" marL="0">
              <a:buNone/>
            </a:pPr>
            <a:r>
              <a:rPr lang="en-US" sz="1050" b="1" dirty="0">
                <a:solidFill>
                  <a:srgbClr val="16314F"/>
                </a:solidFill>
                <a:latin typeface="Meiryo" pitchFamily="34" charset="0"/>
                <a:ea typeface="Meiryo" pitchFamily="34" charset="-122"/>
                <a:cs typeface="Meiryo" pitchFamily="34" charset="-120"/>
              </a:rPr>
              <a:t>第 4 回</a:t>
            </a:r>
            <a:endParaRPr lang="en-US" sz="1050" dirty="0"/>
          </a:p>
        </p:txBody>
      </p:sp>
      <p:sp>
        <p:nvSpPr>
          <p:cNvPr id="8" name="Text 6"/>
          <p:cNvSpPr/>
          <p:nvPr/>
        </p:nvSpPr>
        <p:spPr>
          <a:xfrm>
            <a:off x="502920" y="2103120"/>
            <a:ext cx="11185855" cy="868680"/>
          </a:xfrm>
          <a:prstGeom prst="rect">
            <a:avLst/>
          </a:prstGeom>
          <a:noFill/>
          <a:ln/>
        </p:spPr>
        <p:txBody>
          <a:bodyPr wrap="square" lIns="0" tIns="0" rIns="0" bIns="0" rtlCol="0" anchor="ctr"/>
          <a:lstStyle/>
          <a:p>
            <a:pPr indent="0" marL="0">
              <a:buNone/>
            </a:pPr>
            <a:r>
              <a:rPr lang="en-US" sz="4600" b="1" dirty="0">
                <a:solidFill>
                  <a:srgbClr val="FFFFFF"/>
                </a:solidFill>
                <a:latin typeface="Meiryo" pitchFamily="34" charset="0"/>
                <a:ea typeface="Meiryo" pitchFamily="34" charset="-122"/>
                <a:cs typeface="Meiryo" pitchFamily="34" charset="-120"/>
              </a:rPr>
              <a:t>パワハラ研修資料</a:t>
            </a:r>
            <a:endParaRPr lang="en-US" sz="4600" dirty="0"/>
          </a:p>
        </p:txBody>
      </p:sp>
      <p:sp>
        <p:nvSpPr>
          <p:cNvPr id="9" name="Text 7"/>
          <p:cNvSpPr/>
          <p:nvPr/>
        </p:nvSpPr>
        <p:spPr>
          <a:xfrm>
            <a:off x="502920" y="3063240"/>
            <a:ext cx="11185855" cy="548640"/>
          </a:xfrm>
          <a:prstGeom prst="rect">
            <a:avLst/>
          </a:prstGeom>
          <a:noFill/>
          <a:ln/>
        </p:spPr>
        <p:txBody>
          <a:bodyPr wrap="square" lIns="0" tIns="0" rIns="0" bIns="0" rtlCol="0" anchor="ctr"/>
          <a:lstStyle/>
          <a:p>
            <a:pPr indent="0" marL="0">
              <a:buNone/>
            </a:pPr>
            <a:r>
              <a:rPr lang="en-US" sz="2300" dirty="0">
                <a:solidFill>
                  <a:srgbClr val="DCE6F0"/>
                </a:solidFill>
                <a:latin typeface="Meiryo" pitchFamily="34" charset="0"/>
                <a:ea typeface="Meiryo" pitchFamily="34" charset="-122"/>
                <a:cs typeface="Meiryo" pitchFamily="34" charset="-120"/>
              </a:rPr>
              <a:t>業務指導との違いをケースで学ぶ</a:t>
            </a:r>
            <a:endParaRPr lang="en-US" sz="2300" dirty="0"/>
          </a:p>
        </p:txBody>
      </p:sp>
      <p:sp>
        <p:nvSpPr>
          <p:cNvPr id="10" name="Shape 8"/>
          <p:cNvSpPr/>
          <p:nvPr/>
        </p:nvSpPr>
        <p:spPr>
          <a:xfrm>
            <a:off x="502920" y="4114800"/>
            <a:ext cx="457200" cy="457200"/>
          </a:xfrm>
          <a:prstGeom prst="ellipse">
            <a:avLst/>
          </a:prstGeom>
          <a:solidFill>
            <a:srgbClr val="B58A3A"/>
          </a:solidFill>
          <a:ln/>
        </p:spPr>
      </p:sp>
      <p:pic>
        <p:nvPicPr>
          <p:cNvPr id="11" name="Image 0" descr="preencoded.png">    </p:cNvPr>
          <p:cNvPicPr>
            <a:picLocks noChangeAspect="1"/>
          </p:cNvPicPr>
          <p:nvPr/>
        </p:nvPicPr>
        <p:blipFill>
          <a:blip r:embed="rId1"/>
          <a:stretch>
            <a:fillRect/>
          </a:stretch>
        </p:blipFill>
        <p:spPr>
          <a:xfrm>
            <a:off x="621792" y="4233672"/>
            <a:ext cx="219456" cy="219456"/>
          </a:xfrm>
          <a:prstGeom prst="rect">
            <a:avLst/>
          </a:prstGeom>
        </p:spPr>
      </p:pic>
      <p:sp>
        <p:nvSpPr>
          <p:cNvPr id="12" name="Text 9"/>
          <p:cNvSpPr/>
          <p:nvPr/>
        </p:nvSpPr>
        <p:spPr>
          <a:xfrm>
            <a:off x="1051560" y="4114800"/>
            <a:ext cx="4754880" cy="457200"/>
          </a:xfrm>
          <a:prstGeom prst="rect">
            <a:avLst/>
          </a:prstGeom>
          <a:noFill/>
          <a:ln/>
        </p:spPr>
        <p:txBody>
          <a:bodyPr wrap="square" lIns="0" tIns="0" rIns="0" bIns="0" rtlCol="0" anchor="ctr"/>
          <a:lstStyle/>
          <a:p>
            <a:pPr indent="0" marL="0">
              <a:buNone/>
            </a:pPr>
            <a:r>
              <a:rPr lang="en-US" sz="1350" b="1" dirty="0">
                <a:solidFill>
                  <a:srgbClr val="B58A3A"/>
                </a:solidFill>
                <a:latin typeface="Meiryo" pitchFamily="34" charset="0"/>
                <a:ea typeface="Meiryo" pitchFamily="34" charset="-122"/>
                <a:cs typeface="Meiryo" pitchFamily="34" charset="-120"/>
              </a:rPr>
              <a:t>対象　</a:t>
            </a:r>
            <a:pPr indent="0" marL="0">
              <a:buNone/>
            </a:pPr>
            <a:r>
              <a:rPr lang="en-US" sz="1350" dirty="0">
                <a:solidFill>
                  <a:srgbClr val="FFFFFF"/>
                </a:solidFill>
                <a:latin typeface="Meiryo" pitchFamily="34" charset="0"/>
                <a:ea typeface="Meiryo" pitchFamily="34" charset="-122"/>
                <a:cs typeface="Meiryo" pitchFamily="34" charset="-120"/>
              </a:rPr>
              <a:t>管理職・指導担当者</a:t>
            </a:r>
            <a:endParaRPr lang="en-US" sz="1350" dirty="0"/>
          </a:p>
        </p:txBody>
      </p:sp>
      <p:sp>
        <p:nvSpPr>
          <p:cNvPr id="13" name="Shape 10"/>
          <p:cNvSpPr/>
          <p:nvPr/>
        </p:nvSpPr>
        <p:spPr>
          <a:xfrm>
            <a:off x="6035040" y="4114800"/>
            <a:ext cx="457200" cy="457200"/>
          </a:xfrm>
          <a:prstGeom prst="ellipse">
            <a:avLst/>
          </a:prstGeom>
          <a:solidFill>
            <a:srgbClr val="B58A3A"/>
          </a:solidFill>
          <a:ln/>
        </p:spPr>
      </p:sp>
      <p:pic>
        <p:nvPicPr>
          <p:cNvPr id="14" name="Image 1" descr="preencoded.png">    </p:cNvPr>
          <p:cNvPicPr>
            <a:picLocks noChangeAspect="1"/>
          </p:cNvPicPr>
          <p:nvPr/>
        </p:nvPicPr>
        <p:blipFill>
          <a:blip r:embed="rId2"/>
          <a:stretch>
            <a:fillRect/>
          </a:stretch>
        </p:blipFill>
        <p:spPr>
          <a:xfrm>
            <a:off x="6153912" y="4233672"/>
            <a:ext cx="219456" cy="219456"/>
          </a:xfrm>
          <a:prstGeom prst="rect">
            <a:avLst/>
          </a:prstGeom>
        </p:spPr>
      </p:pic>
      <p:sp>
        <p:nvSpPr>
          <p:cNvPr id="15" name="Text 11"/>
          <p:cNvSpPr/>
          <p:nvPr/>
        </p:nvSpPr>
        <p:spPr>
          <a:xfrm>
            <a:off x="6629400" y="4114800"/>
            <a:ext cx="5120640" cy="457200"/>
          </a:xfrm>
          <a:prstGeom prst="rect">
            <a:avLst/>
          </a:prstGeom>
          <a:noFill/>
          <a:ln/>
        </p:spPr>
        <p:txBody>
          <a:bodyPr wrap="square" lIns="0" tIns="0" rIns="0" bIns="0" rtlCol="0" anchor="ctr"/>
          <a:lstStyle/>
          <a:p>
            <a:pPr indent="0" marL="0">
              <a:buNone/>
            </a:pPr>
            <a:r>
              <a:rPr lang="en-US" sz="1350" b="1" dirty="0">
                <a:solidFill>
                  <a:srgbClr val="B58A3A"/>
                </a:solidFill>
                <a:latin typeface="Meiryo" pitchFamily="34" charset="0"/>
                <a:ea typeface="Meiryo" pitchFamily="34" charset="-122"/>
                <a:cs typeface="Meiryo" pitchFamily="34" charset="-120"/>
              </a:rPr>
              <a:t>想定時間　</a:t>
            </a:r>
            <a:pPr indent="0" marL="0">
              <a:buNone/>
            </a:pPr>
            <a:r>
              <a:rPr lang="en-US" sz="1350" dirty="0">
                <a:solidFill>
                  <a:srgbClr val="FFFFFF"/>
                </a:solidFill>
                <a:latin typeface="Meiryo" pitchFamily="34" charset="0"/>
                <a:ea typeface="Meiryo" pitchFamily="34" charset="-122"/>
                <a:cs typeface="Meiryo" pitchFamily="34" charset="-120"/>
              </a:rPr>
              <a:t>50〜60分（討議追加で75〜90分）</a:t>
            </a:r>
            <a:endParaRPr lang="en-US" sz="1350" dirty="0"/>
          </a:p>
        </p:txBody>
      </p:sp>
      <p:sp>
        <p:nvSpPr>
          <p:cNvPr id="16" name="Shape 12"/>
          <p:cNvSpPr/>
          <p:nvPr/>
        </p:nvSpPr>
        <p:spPr>
          <a:xfrm>
            <a:off x="502920" y="4892040"/>
            <a:ext cx="11185855" cy="1051560"/>
          </a:xfrm>
          <a:prstGeom prst="roundRect">
            <a:avLst>
              <a:gd name="adj" fmla="val 6957"/>
            </a:avLst>
          </a:prstGeom>
          <a:solidFill>
            <a:srgbClr val="243B53"/>
          </a:solidFill>
          <a:ln/>
        </p:spPr>
      </p:sp>
      <p:sp>
        <p:nvSpPr>
          <p:cNvPr id="17" name="Text 13"/>
          <p:cNvSpPr/>
          <p:nvPr/>
        </p:nvSpPr>
        <p:spPr>
          <a:xfrm>
            <a:off x="731520" y="4983480"/>
            <a:ext cx="10728655" cy="868680"/>
          </a:xfrm>
          <a:prstGeom prst="rect">
            <a:avLst/>
          </a:prstGeom>
          <a:noFill/>
          <a:ln/>
        </p:spPr>
        <p:txBody>
          <a:bodyPr wrap="square" lIns="0" tIns="0" rIns="0" bIns="0" rtlCol="0" anchor="ctr"/>
          <a:lstStyle/>
          <a:p>
            <a:pPr indent="0" marL="0">
              <a:lnSpc>
                <a:spcPct val="105000"/>
              </a:lnSpc>
              <a:buNone/>
            </a:pPr>
            <a:r>
              <a:rPr lang="en-US" sz="1300" b="1" dirty="0">
                <a:solidFill>
                  <a:srgbClr val="FFFFFF"/>
                </a:solidFill>
                <a:latin typeface="Meiryo" pitchFamily="34" charset="0"/>
                <a:ea typeface="Meiryo" pitchFamily="34" charset="-122"/>
                <a:cs typeface="Meiryo" pitchFamily="34" charset="-120"/>
              </a:rPr>
              <a:t>法令・制度基準日：2026年6月18日</a:t>
            </a:r>
            <a:endParaRPr lang="en-US" sz="1300" dirty="0"/>
          </a:p>
          <a:p>
            <a:pPr indent="0" marL="0">
              <a:lnSpc>
                <a:spcPct val="105000"/>
              </a:lnSpc>
              <a:buNone/>
            </a:pPr>
            <a:r>
              <a:rPr lang="en-US" sz="1100" dirty="0">
                <a:solidFill>
                  <a:srgbClr val="C9D6E3"/>
                </a:solidFill>
                <a:latin typeface="Meiryo" pitchFamily="34" charset="0"/>
                <a:ea typeface="Meiryo" pitchFamily="34" charset="-122"/>
                <a:cs typeface="Meiryo" pitchFamily="34" charset="-120"/>
              </a:rPr>
              <a:t>本資料には【2026年10月1日適用】のパワーハラスメント防止指針改正（商品の買取り強要等／性的指向・ジェンダーアイデンティティ等のカミングアウトの強要・禁止）に関する説明を含みます。</a:t>
            </a:r>
            <a:endParaRPr lang="en-US" sz="1300" dirty="0"/>
          </a:p>
        </p:txBody>
      </p:sp>
      <p:sp>
        <p:nvSpPr>
          <p:cNvPr id="18" name="Text 14"/>
          <p:cNvSpPr/>
          <p:nvPr/>
        </p:nvSpPr>
        <p:spPr>
          <a:xfrm>
            <a:off x="502920" y="6053328"/>
            <a:ext cx="11185855" cy="320040"/>
          </a:xfrm>
          <a:prstGeom prst="rect">
            <a:avLst/>
          </a:prstGeom>
          <a:noFill/>
          <a:ln/>
        </p:spPr>
        <p:txBody>
          <a:bodyPr wrap="square" lIns="0" tIns="0" rIns="0" bIns="0" rtlCol="0" anchor="ctr"/>
          <a:lstStyle/>
          <a:p>
            <a:pPr indent="0" marL="0">
              <a:buNone/>
            </a:pPr>
            <a:r>
              <a:rPr lang="en-US" sz="1100" dirty="0">
                <a:solidFill>
                  <a:srgbClr val="9FB1C4"/>
                </a:solidFill>
                <a:latin typeface="Meiryo" pitchFamily="34" charset="0"/>
                <a:ea typeface="Meiryo" pitchFamily="34" charset="-122"/>
                <a:cs typeface="Meiryo" pitchFamily="34" charset="-120"/>
              </a:rPr>
              <a:t>会社名：＿＿＿＿＿＿＿＿　／　実施日：＿＿＿＿＿　／　講師：＿＿＿＿＿</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B42318"/>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MYTHS</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ありがちな4つの誤解</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10 / 36</a:t>
            </a:r>
            <a:endParaRPr lang="en-US" sz="900" dirty="0"/>
          </a:p>
        </p:txBody>
      </p:sp>
      <p:sp>
        <p:nvSpPr>
          <p:cNvPr id="8" name="Shape 5"/>
          <p:cNvSpPr/>
          <p:nvPr/>
        </p:nvSpPr>
        <p:spPr>
          <a:xfrm>
            <a:off x="502920" y="1554480"/>
            <a:ext cx="5364328" cy="1965960"/>
          </a:xfrm>
          <a:prstGeom prst="roundRect">
            <a:avLst>
              <a:gd name="adj" fmla="val 3721"/>
            </a:avLst>
          </a:prstGeom>
          <a:solidFill>
            <a:srgbClr val="FFFFFF"/>
          </a:solidFill>
          <a:ln/>
          <a:effectLst>
            <a:outerShdw sx="100000" sy="100000" kx="0" ky="0" algn="bl" rotWithShape="0" blurRad="88900" dist="38100" dir="5400000">
              <a:srgbClr val="9AA7B2">
                <a:alpha val="16000"/>
              </a:srgbClr>
            </a:outerShdw>
          </a:effectLst>
        </p:spPr>
      </p:sp>
      <p:pic>
        <p:nvPicPr>
          <p:cNvPr id="9" name="Image 1" descr="preencoded.png">    </p:cNvPr>
          <p:cNvPicPr>
            <a:picLocks noChangeAspect="1"/>
          </p:cNvPicPr>
          <p:nvPr/>
        </p:nvPicPr>
        <p:blipFill>
          <a:blip r:embed="rId2"/>
          <a:stretch>
            <a:fillRect/>
          </a:stretch>
        </p:blipFill>
        <p:spPr>
          <a:xfrm>
            <a:off x="758952" y="1810512"/>
            <a:ext cx="384048" cy="384048"/>
          </a:xfrm>
          <a:prstGeom prst="rect">
            <a:avLst/>
          </a:prstGeom>
        </p:spPr>
      </p:pic>
      <p:sp>
        <p:nvSpPr>
          <p:cNvPr id="10" name="Text 6"/>
          <p:cNvSpPr/>
          <p:nvPr/>
        </p:nvSpPr>
        <p:spPr>
          <a:xfrm>
            <a:off x="1280160" y="1755648"/>
            <a:ext cx="4358488" cy="868680"/>
          </a:xfrm>
          <a:prstGeom prst="rect">
            <a:avLst/>
          </a:prstGeom>
          <a:noFill/>
          <a:ln/>
        </p:spPr>
        <p:txBody>
          <a:bodyPr wrap="square" lIns="0" tIns="0" rIns="0" bIns="0" rtlCol="0" anchor="ctr"/>
          <a:lstStyle/>
          <a:p>
            <a:pPr indent="0" marL="0">
              <a:lnSpc>
                <a:spcPct val="100000"/>
              </a:lnSpc>
              <a:buNone/>
            </a:pPr>
            <a:r>
              <a:rPr lang="en-US" sz="1500" b="1" dirty="0">
                <a:solidFill>
                  <a:srgbClr val="B42318"/>
                </a:solidFill>
                <a:latin typeface="Meiryo" pitchFamily="34" charset="0"/>
                <a:ea typeface="Meiryo" pitchFamily="34" charset="-122"/>
                <a:cs typeface="Meiryo" pitchFamily="34" charset="-120"/>
              </a:rPr>
              <a:t>「本人が不快と言えば 自動的にパワハラ」</a:t>
            </a:r>
            <a:endParaRPr lang="en-US" sz="1500" dirty="0"/>
          </a:p>
        </p:txBody>
      </p:sp>
      <p:sp>
        <p:nvSpPr>
          <p:cNvPr id="11" name="Shape 7"/>
          <p:cNvSpPr/>
          <p:nvPr/>
        </p:nvSpPr>
        <p:spPr>
          <a:xfrm>
            <a:off x="758952" y="2670048"/>
            <a:ext cx="4852264" cy="0"/>
          </a:xfrm>
          <a:prstGeom prst="line">
            <a:avLst/>
          </a:prstGeom>
          <a:noFill/>
          <a:ln w="12700">
            <a:solidFill>
              <a:srgbClr val="DDE4EA"/>
            </a:solidFill>
            <a:prstDash val="solid"/>
          </a:ln>
        </p:spPr>
      </p:sp>
      <p:sp>
        <p:nvSpPr>
          <p:cNvPr id="12" name="Text 8"/>
          <p:cNvSpPr/>
          <p:nvPr/>
        </p:nvSpPr>
        <p:spPr>
          <a:xfrm>
            <a:off x="758952" y="2761488"/>
            <a:ext cx="4852264" cy="713232"/>
          </a:xfrm>
          <a:prstGeom prst="rect">
            <a:avLst/>
          </a:prstGeom>
          <a:noFill/>
          <a:ln/>
        </p:spPr>
        <p:txBody>
          <a:bodyPr wrap="square" lIns="0" tIns="0" rIns="0" bIns="0" rtlCol="0" anchor="t"/>
          <a:lstStyle/>
          <a:p>
            <a:pPr indent="0" marL="0">
              <a:lnSpc>
                <a:spcPct val="105000"/>
              </a:lnSpc>
              <a:buNone/>
            </a:pPr>
            <a:r>
              <a:rPr lang="en-US" sz="1200" b="1" dirty="0">
                <a:solidFill>
                  <a:srgbClr val="2F6B4F"/>
                </a:solidFill>
                <a:latin typeface="Meiryo" pitchFamily="34" charset="0"/>
                <a:ea typeface="Meiryo" pitchFamily="34" charset="-122"/>
                <a:cs typeface="Meiryo" pitchFamily="34" charset="-120"/>
              </a:rPr>
              <a:t>正しくは　</a:t>
            </a:r>
            <a:pPr indent="0" marL="0">
              <a:lnSpc>
                <a:spcPct val="105000"/>
              </a:lnSpc>
              <a:buNone/>
            </a:pPr>
            <a:r>
              <a:rPr lang="en-US" sz="1200" dirty="0">
                <a:solidFill>
                  <a:srgbClr val="263238"/>
                </a:solidFill>
                <a:latin typeface="Meiryo" pitchFamily="34" charset="0"/>
                <a:ea typeface="Meiryo" pitchFamily="34" charset="-122"/>
                <a:cs typeface="Meiryo" pitchFamily="34" charset="-120"/>
              </a:rPr>
              <a:t>判断は平均的な労働者の感じ方。受け手の主観だけでは決まらない（本人の状況には配慮）。</a:t>
            </a:r>
            <a:endParaRPr lang="en-US" sz="1200" dirty="0"/>
          </a:p>
        </p:txBody>
      </p:sp>
      <p:sp>
        <p:nvSpPr>
          <p:cNvPr id="13" name="Shape 9"/>
          <p:cNvSpPr/>
          <p:nvPr/>
        </p:nvSpPr>
        <p:spPr>
          <a:xfrm>
            <a:off x="6324448" y="1554480"/>
            <a:ext cx="5364328" cy="1965960"/>
          </a:xfrm>
          <a:prstGeom prst="roundRect">
            <a:avLst>
              <a:gd name="adj" fmla="val 3721"/>
            </a:avLst>
          </a:prstGeom>
          <a:solidFill>
            <a:srgbClr val="FFFFFF"/>
          </a:solidFill>
          <a:ln/>
          <a:effectLst>
            <a:outerShdw sx="100000" sy="100000" kx="0" ky="0" algn="bl" rotWithShape="0" blurRad="88900" dist="38100" dir="5400000">
              <a:srgbClr val="9AA7B2">
                <a:alpha val="16000"/>
              </a:srgbClr>
            </a:outerShdw>
          </a:effectLst>
        </p:spPr>
      </p:sp>
      <p:pic>
        <p:nvPicPr>
          <p:cNvPr id="14" name="Image 2" descr="preencoded.png">    </p:cNvPr>
          <p:cNvPicPr>
            <a:picLocks noChangeAspect="1"/>
          </p:cNvPicPr>
          <p:nvPr/>
        </p:nvPicPr>
        <p:blipFill>
          <a:blip r:embed="rId3"/>
          <a:stretch>
            <a:fillRect/>
          </a:stretch>
        </p:blipFill>
        <p:spPr>
          <a:xfrm>
            <a:off x="6580480" y="1810512"/>
            <a:ext cx="384048" cy="384048"/>
          </a:xfrm>
          <a:prstGeom prst="rect">
            <a:avLst/>
          </a:prstGeom>
        </p:spPr>
      </p:pic>
      <p:sp>
        <p:nvSpPr>
          <p:cNvPr id="15" name="Text 10"/>
          <p:cNvSpPr/>
          <p:nvPr/>
        </p:nvSpPr>
        <p:spPr>
          <a:xfrm>
            <a:off x="7101688" y="1755648"/>
            <a:ext cx="4358488" cy="868680"/>
          </a:xfrm>
          <a:prstGeom prst="rect">
            <a:avLst/>
          </a:prstGeom>
          <a:noFill/>
          <a:ln/>
        </p:spPr>
        <p:txBody>
          <a:bodyPr wrap="square" lIns="0" tIns="0" rIns="0" bIns="0" rtlCol="0" anchor="ctr"/>
          <a:lstStyle/>
          <a:p>
            <a:pPr indent="0" marL="0">
              <a:lnSpc>
                <a:spcPct val="100000"/>
              </a:lnSpc>
              <a:buNone/>
            </a:pPr>
            <a:r>
              <a:rPr lang="en-US" sz="1500" b="1" dirty="0">
                <a:solidFill>
                  <a:srgbClr val="B42318"/>
                </a:solidFill>
                <a:latin typeface="Meiryo" pitchFamily="34" charset="0"/>
                <a:ea typeface="Meiryo" pitchFamily="34" charset="-122"/>
                <a:cs typeface="Meiryo" pitchFamily="34" charset="-120"/>
              </a:rPr>
              <a:t>「悪気がなければ パワハラにならない」</a:t>
            </a:r>
            <a:endParaRPr lang="en-US" sz="1500" dirty="0"/>
          </a:p>
        </p:txBody>
      </p:sp>
      <p:sp>
        <p:nvSpPr>
          <p:cNvPr id="16" name="Shape 11"/>
          <p:cNvSpPr/>
          <p:nvPr/>
        </p:nvSpPr>
        <p:spPr>
          <a:xfrm>
            <a:off x="6580480" y="2670048"/>
            <a:ext cx="4852264" cy="0"/>
          </a:xfrm>
          <a:prstGeom prst="line">
            <a:avLst/>
          </a:prstGeom>
          <a:noFill/>
          <a:ln w="12700">
            <a:solidFill>
              <a:srgbClr val="DDE4EA"/>
            </a:solidFill>
            <a:prstDash val="solid"/>
          </a:ln>
        </p:spPr>
      </p:sp>
      <p:sp>
        <p:nvSpPr>
          <p:cNvPr id="17" name="Text 12"/>
          <p:cNvSpPr/>
          <p:nvPr/>
        </p:nvSpPr>
        <p:spPr>
          <a:xfrm>
            <a:off x="6580480" y="2761488"/>
            <a:ext cx="4852264" cy="713232"/>
          </a:xfrm>
          <a:prstGeom prst="rect">
            <a:avLst/>
          </a:prstGeom>
          <a:noFill/>
          <a:ln/>
        </p:spPr>
        <p:txBody>
          <a:bodyPr wrap="square" lIns="0" tIns="0" rIns="0" bIns="0" rtlCol="0" anchor="t"/>
          <a:lstStyle/>
          <a:p>
            <a:pPr indent="0" marL="0">
              <a:lnSpc>
                <a:spcPct val="105000"/>
              </a:lnSpc>
              <a:buNone/>
            </a:pPr>
            <a:r>
              <a:rPr lang="en-US" sz="1200" b="1" dirty="0">
                <a:solidFill>
                  <a:srgbClr val="2F6B4F"/>
                </a:solidFill>
                <a:latin typeface="Meiryo" pitchFamily="34" charset="0"/>
                <a:ea typeface="Meiryo" pitchFamily="34" charset="-122"/>
                <a:cs typeface="Meiryo" pitchFamily="34" charset="-120"/>
              </a:rPr>
              <a:t>正しくは　</a:t>
            </a:r>
            <a:pPr indent="0" marL="0">
              <a:lnSpc>
                <a:spcPct val="105000"/>
              </a:lnSpc>
              <a:buNone/>
            </a:pPr>
            <a:r>
              <a:rPr lang="en-US" sz="1200" dirty="0">
                <a:solidFill>
                  <a:srgbClr val="263238"/>
                </a:solidFill>
                <a:latin typeface="Meiryo" pitchFamily="34" charset="0"/>
                <a:ea typeface="Meiryo" pitchFamily="34" charset="-122"/>
                <a:cs typeface="Meiryo" pitchFamily="34" charset="-120"/>
              </a:rPr>
              <a:t>行為者に悪意・故意がなくても、3要素を満たせば成立し得る。</a:t>
            </a:r>
            <a:endParaRPr lang="en-US" sz="1200" dirty="0"/>
          </a:p>
        </p:txBody>
      </p:sp>
      <p:sp>
        <p:nvSpPr>
          <p:cNvPr id="18" name="Shape 13"/>
          <p:cNvSpPr/>
          <p:nvPr/>
        </p:nvSpPr>
        <p:spPr>
          <a:xfrm>
            <a:off x="502920" y="3794760"/>
            <a:ext cx="5364328" cy="1965960"/>
          </a:xfrm>
          <a:prstGeom prst="roundRect">
            <a:avLst>
              <a:gd name="adj" fmla="val 3721"/>
            </a:avLst>
          </a:prstGeom>
          <a:solidFill>
            <a:srgbClr val="FFFFFF"/>
          </a:solidFill>
          <a:ln/>
          <a:effectLst>
            <a:outerShdw sx="100000" sy="100000" kx="0" ky="0" algn="bl" rotWithShape="0" blurRad="88900" dist="38100" dir="5400000">
              <a:srgbClr val="9AA7B2">
                <a:alpha val="16000"/>
              </a:srgbClr>
            </a:outerShdw>
          </a:effectLst>
        </p:spPr>
      </p:sp>
      <p:pic>
        <p:nvPicPr>
          <p:cNvPr id="19" name="Image 3" descr="preencoded.png">    </p:cNvPr>
          <p:cNvPicPr>
            <a:picLocks noChangeAspect="1"/>
          </p:cNvPicPr>
          <p:nvPr/>
        </p:nvPicPr>
        <p:blipFill>
          <a:blip r:embed="rId4"/>
          <a:stretch>
            <a:fillRect/>
          </a:stretch>
        </p:blipFill>
        <p:spPr>
          <a:xfrm>
            <a:off x="758952" y="4050792"/>
            <a:ext cx="384048" cy="384048"/>
          </a:xfrm>
          <a:prstGeom prst="rect">
            <a:avLst/>
          </a:prstGeom>
        </p:spPr>
      </p:pic>
      <p:sp>
        <p:nvSpPr>
          <p:cNvPr id="20" name="Text 14"/>
          <p:cNvSpPr/>
          <p:nvPr/>
        </p:nvSpPr>
        <p:spPr>
          <a:xfrm>
            <a:off x="1280160" y="3995928"/>
            <a:ext cx="4358488" cy="868680"/>
          </a:xfrm>
          <a:prstGeom prst="rect">
            <a:avLst/>
          </a:prstGeom>
          <a:noFill/>
          <a:ln/>
        </p:spPr>
        <p:txBody>
          <a:bodyPr wrap="square" lIns="0" tIns="0" rIns="0" bIns="0" rtlCol="0" anchor="ctr"/>
          <a:lstStyle/>
          <a:p>
            <a:pPr indent="0" marL="0">
              <a:lnSpc>
                <a:spcPct val="100000"/>
              </a:lnSpc>
              <a:buNone/>
            </a:pPr>
            <a:r>
              <a:rPr lang="en-US" sz="1500" b="1" dirty="0">
                <a:solidFill>
                  <a:srgbClr val="B42318"/>
                </a:solidFill>
                <a:latin typeface="Meiryo" pitchFamily="34" charset="0"/>
                <a:ea typeface="Meiryo" pitchFamily="34" charset="-122"/>
                <a:cs typeface="Meiryo" pitchFamily="34" charset="-120"/>
              </a:rPr>
              <a:t>「1回だけなら パワハラにならない」</a:t>
            </a:r>
            <a:endParaRPr lang="en-US" sz="1500" dirty="0"/>
          </a:p>
        </p:txBody>
      </p:sp>
      <p:sp>
        <p:nvSpPr>
          <p:cNvPr id="21" name="Shape 15"/>
          <p:cNvSpPr/>
          <p:nvPr/>
        </p:nvSpPr>
        <p:spPr>
          <a:xfrm>
            <a:off x="758952" y="4910328"/>
            <a:ext cx="4852264" cy="0"/>
          </a:xfrm>
          <a:prstGeom prst="line">
            <a:avLst/>
          </a:prstGeom>
          <a:noFill/>
          <a:ln w="12700">
            <a:solidFill>
              <a:srgbClr val="DDE4EA"/>
            </a:solidFill>
            <a:prstDash val="solid"/>
          </a:ln>
        </p:spPr>
      </p:sp>
      <p:sp>
        <p:nvSpPr>
          <p:cNvPr id="22" name="Text 16"/>
          <p:cNvSpPr/>
          <p:nvPr/>
        </p:nvSpPr>
        <p:spPr>
          <a:xfrm>
            <a:off x="758952" y="5001768"/>
            <a:ext cx="4852264" cy="713232"/>
          </a:xfrm>
          <a:prstGeom prst="rect">
            <a:avLst/>
          </a:prstGeom>
          <a:noFill/>
          <a:ln/>
        </p:spPr>
        <p:txBody>
          <a:bodyPr wrap="square" lIns="0" tIns="0" rIns="0" bIns="0" rtlCol="0" anchor="t"/>
          <a:lstStyle/>
          <a:p>
            <a:pPr indent="0" marL="0">
              <a:lnSpc>
                <a:spcPct val="105000"/>
              </a:lnSpc>
              <a:buNone/>
            </a:pPr>
            <a:r>
              <a:rPr lang="en-US" sz="1200" b="1" dirty="0">
                <a:solidFill>
                  <a:srgbClr val="2F6B4F"/>
                </a:solidFill>
                <a:latin typeface="Meiryo" pitchFamily="34" charset="0"/>
                <a:ea typeface="Meiryo" pitchFamily="34" charset="-122"/>
                <a:cs typeface="Meiryo" pitchFamily="34" charset="-120"/>
              </a:rPr>
              <a:t>正しくは　</a:t>
            </a:r>
            <a:pPr indent="0" marL="0">
              <a:lnSpc>
                <a:spcPct val="105000"/>
              </a:lnSpc>
              <a:buNone/>
            </a:pPr>
            <a:r>
              <a:rPr lang="en-US" sz="1200" dirty="0">
                <a:solidFill>
                  <a:srgbClr val="263238"/>
                </a:solidFill>
                <a:latin typeface="Meiryo" pitchFamily="34" charset="0"/>
                <a:ea typeface="Meiryo" pitchFamily="34" charset="-122"/>
                <a:cs typeface="Meiryo" pitchFamily="34" charset="-120"/>
              </a:rPr>
              <a:t>暴行や強い精神的苦痛を与える言動は、1回でも就業環境を害する場合がある。</a:t>
            </a:r>
            <a:endParaRPr lang="en-US" sz="1200" dirty="0"/>
          </a:p>
        </p:txBody>
      </p:sp>
      <p:sp>
        <p:nvSpPr>
          <p:cNvPr id="23" name="Shape 17"/>
          <p:cNvSpPr/>
          <p:nvPr/>
        </p:nvSpPr>
        <p:spPr>
          <a:xfrm>
            <a:off x="6324448" y="3794760"/>
            <a:ext cx="5364328" cy="1965960"/>
          </a:xfrm>
          <a:prstGeom prst="roundRect">
            <a:avLst>
              <a:gd name="adj" fmla="val 3721"/>
            </a:avLst>
          </a:prstGeom>
          <a:solidFill>
            <a:srgbClr val="FFFFFF"/>
          </a:solidFill>
          <a:ln/>
          <a:effectLst>
            <a:outerShdw sx="100000" sy="100000" kx="0" ky="0" algn="bl" rotWithShape="0" blurRad="88900" dist="38100" dir="5400000">
              <a:srgbClr val="9AA7B2">
                <a:alpha val="16000"/>
              </a:srgbClr>
            </a:outerShdw>
          </a:effectLst>
        </p:spPr>
      </p:sp>
      <p:pic>
        <p:nvPicPr>
          <p:cNvPr id="24" name="Image 4" descr="preencoded.png">    </p:cNvPr>
          <p:cNvPicPr>
            <a:picLocks noChangeAspect="1"/>
          </p:cNvPicPr>
          <p:nvPr/>
        </p:nvPicPr>
        <p:blipFill>
          <a:blip r:embed="rId5"/>
          <a:stretch>
            <a:fillRect/>
          </a:stretch>
        </p:blipFill>
        <p:spPr>
          <a:xfrm>
            <a:off x="6580480" y="4050792"/>
            <a:ext cx="384048" cy="384048"/>
          </a:xfrm>
          <a:prstGeom prst="rect">
            <a:avLst/>
          </a:prstGeom>
        </p:spPr>
      </p:pic>
      <p:sp>
        <p:nvSpPr>
          <p:cNvPr id="25" name="Text 18"/>
          <p:cNvSpPr/>
          <p:nvPr/>
        </p:nvSpPr>
        <p:spPr>
          <a:xfrm>
            <a:off x="7101688" y="3995928"/>
            <a:ext cx="4358488" cy="868680"/>
          </a:xfrm>
          <a:prstGeom prst="rect">
            <a:avLst/>
          </a:prstGeom>
          <a:noFill/>
          <a:ln/>
        </p:spPr>
        <p:txBody>
          <a:bodyPr wrap="square" lIns="0" tIns="0" rIns="0" bIns="0" rtlCol="0" anchor="ctr"/>
          <a:lstStyle/>
          <a:p>
            <a:pPr indent="0" marL="0">
              <a:lnSpc>
                <a:spcPct val="100000"/>
              </a:lnSpc>
              <a:buNone/>
            </a:pPr>
            <a:r>
              <a:rPr lang="en-US" sz="1500" b="1" dirty="0">
                <a:solidFill>
                  <a:srgbClr val="B42318"/>
                </a:solidFill>
                <a:latin typeface="Meiryo" pitchFamily="34" charset="0"/>
                <a:ea typeface="Meiryo" pitchFamily="34" charset="-122"/>
                <a:cs typeface="Meiryo" pitchFamily="34" charset="-120"/>
              </a:rPr>
              <a:t>「6類型に入らなければ 絶対にパワハラではない」</a:t>
            </a:r>
            <a:endParaRPr lang="en-US" sz="1500" dirty="0"/>
          </a:p>
        </p:txBody>
      </p:sp>
      <p:sp>
        <p:nvSpPr>
          <p:cNvPr id="26" name="Shape 19"/>
          <p:cNvSpPr/>
          <p:nvPr/>
        </p:nvSpPr>
        <p:spPr>
          <a:xfrm>
            <a:off x="6580480" y="4910328"/>
            <a:ext cx="4852264" cy="0"/>
          </a:xfrm>
          <a:prstGeom prst="line">
            <a:avLst/>
          </a:prstGeom>
          <a:noFill/>
          <a:ln w="12700">
            <a:solidFill>
              <a:srgbClr val="DDE4EA"/>
            </a:solidFill>
            <a:prstDash val="solid"/>
          </a:ln>
        </p:spPr>
      </p:sp>
      <p:sp>
        <p:nvSpPr>
          <p:cNvPr id="27" name="Text 20"/>
          <p:cNvSpPr/>
          <p:nvPr/>
        </p:nvSpPr>
        <p:spPr>
          <a:xfrm>
            <a:off x="6580480" y="5001768"/>
            <a:ext cx="4852264" cy="713232"/>
          </a:xfrm>
          <a:prstGeom prst="rect">
            <a:avLst/>
          </a:prstGeom>
          <a:noFill/>
          <a:ln/>
        </p:spPr>
        <p:txBody>
          <a:bodyPr wrap="square" lIns="0" tIns="0" rIns="0" bIns="0" rtlCol="0" anchor="t"/>
          <a:lstStyle/>
          <a:p>
            <a:pPr indent="0" marL="0">
              <a:lnSpc>
                <a:spcPct val="105000"/>
              </a:lnSpc>
              <a:buNone/>
            </a:pPr>
            <a:r>
              <a:rPr lang="en-US" sz="1200" b="1" dirty="0">
                <a:solidFill>
                  <a:srgbClr val="2F6B4F"/>
                </a:solidFill>
                <a:latin typeface="Meiryo" pitchFamily="34" charset="0"/>
                <a:ea typeface="Meiryo" pitchFamily="34" charset="-122"/>
                <a:cs typeface="Meiryo" pitchFamily="34" charset="-120"/>
              </a:rPr>
              <a:t>正しくは　</a:t>
            </a:r>
            <a:pPr indent="0" marL="0">
              <a:lnSpc>
                <a:spcPct val="105000"/>
              </a:lnSpc>
              <a:buNone/>
            </a:pPr>
            <a:r>
              <a:rPr lang="en-US" sz="1200" dirty="0">
                <a:solidFill>
                  <a:srgbClr val="263238"/>
                </a:solidFill>
                <a:latin typeface="Meiryo" pitchFamily="34" charset="0"/>
                <a:ea typeface="Meiryo" pitchFamily="34" charset="-122"/>
                <a:cs typeface="Meiryo" pitchFamily="34" charset="-120"/>
              </a:rPr>
              <a:t>6類型は代表例であり限定列挙ではない。類型外でも3要素を満たせば成立し得る。</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SCOPE</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「職場」と「労働者」の範囲（派遣を含む）</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11 / 36</a:t>
            </a:r>
            <a:endParaRPr lang="en-US" sz="900" dirty="0"/>
          </a:p>
        </p:txBody>
      </p:sp>
      <p:sp>
        <p:nvSpPr>
          <p:cNvPr id="8" name="Shape 5"/>
          <p:cNvSpPr/>
          <p:nvPr/>
        </p:nvSpPr>
        <p:spPr>
          <a:xfrm>
            <a:off x="502920" y="1417320"/>
            <a:ext cx="5410048" cy="1920240"/>
          </a:xfrm>
          <a:prstGeom prst="roundRect">
            <a:avLst>
              <a:gd name="adj" fmla="val 3810"/>
            </a:avLst>
          </a:prstGeom>
          <a:solidFill>
            <a:srgbClr val="FFFFFF"/>
          </a:solidFill>
          <a:ln/>
          <a:effectLst>
            <a:outerShdw sx="100000" sy="100000" kx="0" ky="0" algn="bl" rotWithShape="0" blurRad="88900" dist="38100" dir="5400000">
              <a:srgbClr val="9AA7B2">
                <a:alpha val="16000"/>
              </a:srgbClr>
            </a:outerShdw>
          </a:effectLst>
        </p:spPr>
      </p:sp>
      <p:sp>
        <p:nvSpPr>
          <p:cNvPr id="9" name="Shape 6"/>
          <p:cNvSpPr/>
          <p:nvPr/>
        </p:nvSpPr>
        <p:spPr>
          <a:xfrm>
            <a:off x="758952" y="1655064"/>
            <a:ext cx="548640" cy="548640"/>
          </a:xfrm>
          <a:prstGeom prst="ellipse">
            <a:avLst/>
          </a:prstGeom>
          <a:solidFill>
            <a:srgbClr val="16314F"/>
          </a:solidFill>
          <a:ln/>
        </p:spPr>
      </p:sp>
      <p:pic>
        <p:nvPicPr>
          <p:cNvPr id="10" name="Image 1" descr="preencoded.png">    </p:cNvPr>
          <p:cNvPicPr>
            <a:picLocks noChangeAspect="1"/>
          </p:cNvPicPr>
          <p:nvPr/>
        </p:nvPicPr>
        <p:blipFill>
          <a:blip r:embed="rId2"/>
          <a:stretch>
            <a:fillRect/>
          </a:stretch>
        </p:blipFill>
        <p:spPr>
          <a:xfrm>
            <a:off x="901598" y="1797710"/>
            <a:ext cx="263347" cy="263347"/>
          </a:xfrm>
          <a:prstGeom prst="rect">
            <a:avLst/>
          </a:prstGeom>
        </p:spPr>
      </p:pic>
      <p:sp>
        <p:nvSpPr>
          <p:cNvPr id="11" name="Text 7"/>
          <p:cNvSpPr/>
          <p:nvPr/>
        </p:nvSpPr>
        <p:spPr>
          <a:xfrm>
            <a:off x="1399032" y="1655064"/>
            <a:ext cx="4312768" cy="548640"/>
          </a:xfrm>
          <a:prstGeom prst="rect">
            <a:avLst/>
          </a:prstGeom>
          <a:noFill/>
          <a:ln/>
        </p:spPr>
        <p:txBody>
          <a:bodyPr wrap="square" lIns="0" tIns="0" rIns="0" bIns="0" rtlCol="0" anchor="ctr"/>
          <a:lstStyle/>
          <a:p>
            <a:pPr indent="0" marL="0">
              <a:buNone/>
            </a:pPr>
            <a:r>
              <a:rPr lang="en-US" sz="1500" b="1" dirty="0">
                <a:solidFill>
                  <a:srgbClr val="16314F"/>
                </a:solidFill>
                <a:latin typeface="Meiryo" pitchFamily="34" charset="0"/>
                <a:ea typeface="Meiryo" pitchFamily="34" charset="-122"/>
                <a:cs typeface="Meiryo" pitchFamily="34" charset="-120"/>
              </a:rPr>
              <a:t>「職場」とは</a:t>
            </a:r>
            <a:endParaRPr lang="en-US" sz="1500" dirty="0"/>
          </a:p>
        </p:txBody>
      </p:sp>
      <p:sp>
        <p:nvSpPr>
          <p:cNvPr id="12" name="Text 8"/>
          <p:cNvSpPr/>
          <p:nvPr/>
        </p:nvSpPr>
        <p:spPr>
          <a:xfrm>
            <a:off x="777240" y="2286000"/>
            <a:ext cx="4861408" cy="960120"/>
          </a:xfrm>
          <a:prstGeom prst="rect">
            <a:avLst/>
          </a:prstGeom>
          <a:noFill/>
          <a:ln/>
        </p:spPr>
        <p:txBody>
          <a:bodyPr wrap="square" lIns="50800" tIns="50800" rIns="50800" bIns="50800" rtlCol="0" anchor="t"/>
          <a:lstStyle/>
          <a:p>
            <a:pPr algn="l" marL="177800" indent="-177800">
              <a:lnSpc>
                <a:spcPct val="100000"/>
              </a:lnSpc>
              <a:spcAft>
                <a:spcPts val="600"/>
              </a:spcAft>
              <a:buSzPct val="100000"/>
              <a:buChar char="•"/>
            </a:pPr>
            <a:r>
              <a:rPr lang="en-US" sz="1250" dirty="0">
                <a:solidFill>
                  <a:srgbClr val="263238"/>
                </a:solidFill>
                <a:latin typeface="Meiryo" pitchFamily="34" charset="0"/>
                <a:ea typeface="Meiryo" pitchFamily="34" charset="-122"/>
                <a:cs typeface="Meiryo" pitchFamily="34" charset="-120"/>
              </a:rPr>
              <a:t>労働者が業務を遂行する場所</a:t>
            </a:r>
            <a:endParaRPr lang="en-US" sz="1250" dirty="0"/>
          </a:p>
          <a:p>
            <a:pPr algn="l" marL="177800" indent="-177800">
              <a:lnSpc>
                <a:spcPct val="100000"/>
              </a:lnSpc>
              <a:spcAft>
                <a:spcPts val="600"/>
              </a:spcAft>
              <a:buSzPct val="100000"/>
              <a:buChar char="•"/>
            </a:pPr>
            <a:r>
              <a:rPr lang="en-US" sz="1250" dirty="0">
                <a:solidFill>
                  <a:srgbClr val="263238"/>
                </a:solidFill>
                <a:latin typeface="Meiryo" pitchFamily="34" charset="0"/>
                <a:ea typeface="Meiryo" pitchFamily="34" charset="-122"/>
                <a:cs typeface="Meiryo" pitchFamily="34" charset="-120"/>
              </a:rPr>
              <a:t>通常の勤務場所に限らない</a:t>
            </a:r>
            <a:endParaRPr lang="en-US" sz="1250" dirty="0"/>
          </a:p>
          <a:p>
            <a:pPr algn="l" marL="177800" indent="-177800">
              <a:lnSpc>
                <a:spcPct val="100000"/>
              </a:lnSpc>
              <a:spcAft>
                <a:spcPts val="600"/>
              </a:spcAft>
              <a:buSzPct val="100000"/>
              <a:buChar char="•"/>
            </a:pPr>
            <a:r>
              <a:rPr lang="en-US" sz="1250" dirty="0">
                <a:solidFill>
                  <a:srgbClr val="263238"/>
                </a:solidFill>
                <a:latin typeface="Meiryo" pitchFamily="34" charset="0"/>
                <a:ea typeface="Meiryo" pitchFamily="34" charset="-122"/>
                <a:cs typeface="Meiryo" pitchFamily="34" charset="-120"/>
              </a:rPr>
              <a:t>出張先・取引先・移動中・実質的に業務の延長といえる場も含まれ得る</a:t>
            </a:r>
            <a:endParaRPr lang="en-US" sz="1250" dirty="0"/>
          </a:p>
        </p:txBody>
      </p:sp>
      <p:sp>
        <p:nvSpPr>
          <p:cNvPr id="13" name="Shape 9"/>
          <p:cNvSpPr/>
          <p:nvPr/>
        </p:nvSpPr>
        <p:spPr>
          <a:xfrm>
            <a:off x="6278728" y="1417320"/>
            <a:ext cx="5410048" cy="1920240"/>
          </a:xfrm>
          <a:prstGeom prst="roundRect">
            <a:avLst>
              <a:gd name="adj" fmla="val 3810"/>
            </a:avLst>
          </a:prstGeom>
          <a:solidFill>
            <a:srgbClr val="FFFFFF"/>
          </a:solidFill>
          <a:ln/>
          <a:effectLst>
            <a:outerShdw sx="100000" sy="100000" kx="0" ky="0" algn="bl" rotWithShape="0" blurRad="88900" dist="38100" dir="5400000">
              <a:srgbClr val="9AA7B2">
                <a:alpha val="16000"/>
              </a:srgbClr>
            </a:outerShdw>
          </a:effectLst>
        </p:spPr>
      </p:sp>
      <p:sp>
        <p:nvSpPr>
          <p:cNvPr id="14" name="Shape 10"/>
          <p:cNvSpPr/>
          <p:nvPr/>
        </p:nvSpPr>
        <p:spPr>
          <a:xfrm>
            <a:off x="6534760" y="1655064"/>
            <a:ext cx="548640" cy="548640"/>
          </a:xfrm>
          <a:prstGeom prst="ellipse">
            <a:avLst/>
          </a:prstGeom>
          <a:solidFill>
            <a:srgbClr val="16314F"/>
          </a:solidFill>
          <a:ln/>
        </p:spPr>
      </p:sp>
      <p:pic>
        <p:nvPicPr>
          <p:cNvPr id="15" name="Image 2" descr="preencoded.png">    </p:cNvPr>
          <p:cNvPicPr>
            <a:picLocks noChangeAspect="1"/>
          </p:cNvPicPr>
          <p:nvPr/>
        </p:nvPicPr>
        <p:blipFill>
          <a:blip r:embed="rId3"/>
          <a:stretch>
            <a:fillRect/>
          </a:stretch>
        </p:blipFill>
        <p:spPr>
          <a:xfrm>
            <a:off x="6677406" y="1797710"/>
            <a:ext cx="263347" cy="263347"/>
          </a:xfrm>
          <a:prstGeom prst="rect">
            <a:avLst/>
          </a:prstGeom>
        </p:spPr>
      </p:pic>
      <p:sp>
        <p:nvSpPr>
          <p:cNvPr id="16" name="Text 11"/>
          <p:cNvSpPr/>
          <p:nvPr/>
        </p:nvSpPr>
        <p:spPr>
          <a:xfrm>
            <a:off x="7174840" y="1655064"/>
            <a:ext cx="4312768" cy="548640"/>
          </a:xfrm>
          <a:prstGeom prst="rect">
            <a:avLst/>
          </a:prstGeom>
          <a:noFill/>
          <a:ln/>
        </p:spPr>
        <p:txBody>
          <a:bodyPr wrap="square" lIns="0" tIns="0" rIns="0" bIns="0" rtlCol="0" anchor="ctr"/>
          <a:lstStyle/>
          <a:p>
            <a:pPr indent="0" marL="0">
              <a:buNone/>
            </a:pPr>
            <a:r>
              <a:rPr lang="en-US" sz="1500" b="1" dirty="0">
                <a:solidFill>
                  <a:srgbClr val="16314F"/>
                </a:solidFill>
                <a:latin typeface="Meiryo" pitchFamily="34" charset="0"/>
                <a:ea typeface="Meiryo" pitchFamily="34" charset="-122"/>
                <a:cs typeface="Meiryo" pitchFamily="34" charset="-120"/>
              </a:rPr>
              <a:t>「労働者」とは</a:t>
            </a:r>
            <a:endParaRPr lang="en-US" sz="1500" dirty="0"/>
          </a:p>
        </p:txBody>
      </p:sp>
      <p:sp>
        <p:nvSpPr>
          <p:cNvPr id="17" name="Text 12"/>
          <p:cNvSpPr/>
          <p:nvPr/>
        </p:nvSpPr>
        <p:spPr>
          <a:xfrm>
            <a:off x="6553048" y="2286000"/>
            <a:ext cx="4861408" cy="960120"/>
          </a:xfrm>
          <a:prstGeom prst="rect">
            <a:avLst/>
          </a:prstGeom>
          <a:noFill/>
          <a:ln/>
        </p:spPr>
        <p:txBody>
          <a:bodyPr wrap="square" lIns="50800" tIns="50800" rIns="50800" bIns="50800" rtlCol="0" anchor="t"/>
          <a:lstStyle/>
          <a:p>
            <a:pPr algn="l" marL="177800" indent="-177800">
              <a:lnSpc>
                <a:spcPct val="100000"/>
              </a:lnSpc>
              <a:spcAft>
                <a:spcPts val="600"/>
              </a:spcAft>
              <a:buSzPct val="100000"/>
              <a:buChar char="•"/>
            </a:pPr>
            <a:r>
              <a:rPr lang="en-US" sz="1250" dirty="0">
                <a:solidFill>
                  <a:srgbClr val="263238"/>
                </a:solidFill>
                <a:latin typeface="Meiryo" pitchFamily="34" charset="0"/>
                <a:ea typeface="Meiryo" pitchFamily="34" charset="-122"/>
                <a:cs typeface="Meiryo" pitchFamily="34" charset="-120"/>
              </a:rPr>
              <a:t>正社員に限らずパート・契約社員等の非正規も含む</a:t>
            </a:r>
            <a:endParaRPr lang="en-US" sz="1250" dirty="0"/>
          </a:p>
          <a:p>
            <a:pPr algn="l" marL="177800" indent="-177800">
              <a:lnSpc>
                <a:spcPct val="100000"/>
              </a:lnSpc>
              <a:spcAft>
                <a:spcPts val="600"/>
              </a:spcAft>
              <a:buSzPct val="100000"/>
              <a:buChar char="•"/>
            </a:pPr>
            <a:r>
              <a:rPr lang="en-US" sz="1250" dirty="0">
                <a:solidFill>
                  <a:srgbClr val="263238"/>
                </a:solidFill>
                <a:latin typeface="Meiryo" pitchFamily="34" charset="0"/>
                <a:ea typeface="Meiryo" pitchFamily="34" charset="-122"/>
                <a:cs typeface="Meiryo" pitchFamily="34" charset="-120"/>
              </a:rPr>
              <a:t>派遣労働者は、派遣先も自社の労働者と同様に配慮・措置が必要</a:t>
            </a:r>
            <a:endParaRPr lang="en-US" sz="1250" dirty="0"/>
          </a:p>
          <a:p>
            <a:pPr algn="l" marL="177800" indent="-177800">
              <a:lnSpc>
                <a:spcPct val="100000"/>
              </a:lnSpc>
              <a:spcAft>
                <a:spcPts val="600"/>
              </a:spcAft>
              <a:buSzPct val="100000"/>
              <a:buChar char="•"/>
            </a:pPr>
            <a:r>
              <a:rPr lang="en-US" sz="1250" dirty="0">
                <a:solidFill>
                  <a:srgbClr val="263238"/>
                </a:solidFill>
                <a:latin typeface="Meiryo" pitchFamily="34" charset="0"/>
                <a:ea typeface="Meiryo" pitchFamily="34" charset="-122"/>
                <a:cs typeface="Meiryo" pitchFamily="34" charset="-120"/>
              </a:rPr>
              <a:t>相談したこと等を理由とする不利益取扱いの禁止は派遣労働者も対象</a:t>
            </a:r>
            <a:endParaRPr lang="en-US" sz="1250" dirty="0"/>
          </a:p>
        </p:txBody>
      </p:sp>
      <p:sp>
        <p:nvSpPr>
          <p:cNvPr id="18" name="Shape 13"/>
          <p:cNvSpPr/>
          <p:nvPr/>
        </p:nvSpPr>
        <p:spPr>
          <a:xfrm>
            <a:off x="502920" y="3520440"/>
            <a:ext cx="11185855" cy="1600200"/>
          </a:xfrm>
          <a:prstGeom prst="roundRect">
            <a:avLst>
              <a:gd name="adj" fmla="val 4571"/>
            </a:avLst>
          </a:prstGeom>
          <a:solidFill>
            <a:srgbClr val="E5F0EF"/>
          </a:solidFill>
          <a:ln w="12700">
            <a:solidFill>
              <a:srgbClr val="DDE4EA"/>
            </a:solidFill>
            <a:prstDash val="solid"/>
          </a:ln>
        </p:spPr>
      </p:sp>
      <p:sp>
        <p:nvSpPr>
          <p:cNvPr id="19" name="Shape 14"/>
          <p:cNvSpPr/>
          <p:nvPr/>
        </p:nvSpPr>
        <p:spPr>
          <a:xfrm>
            <a:off x="777240" y="3730752"/>
            <a:ext cx="512064" cy="512064"/>
          </a:xfrm>
          <a:prstGeom prst="ellipse">
            <a:avLst/>
          </a:prstGeom>
          <a:solidFill>
            <a:srgbClr val="237A75"/>
          </a:solidFill>
          <a:ln/>
        </p:spPr>
      </p:sp>
      <p:pic>
        <p:nvPicPr>
          <p:cNvPr id="20" name="Image 3" descr="preencoded.png">    </p:cNvPr>
          <p:cNvPicPr>
            <a:picLocks noChangeAspect="1"/>
          </p:cNvPicPr>
          <p:nvPr/>
        </p:nvPicPr>
        <p:blipFill>
          <a:blip r:embed="rId4"/>
          <a:stretch>
            <a:fillRect/>
          </a:stretch>
        </p:blipFill>
        <p:spPr>
          <a:xfrm>
            <a:off x="910377" y="3863889"/>
            <a:ext cx="245791" cy="245791"/>
          </a:xfrm>
          <a:prstGeom prst="rect">
            <a:avLst/>
          </a:prstGeom>
        </p:spPr>
      </p:pic>
      <p:sp>
        <p:nvSpPr>
          <p:cNvPr id="21" name="Text 15"/>
          <p:cNvSpPr/>
          <p:nvPr/>
        </p:nvSpPr>
        <p:spPr>
          <a:xfrm>
            <a:off x="1399032" y="3730752"/>
            <a:ext cx="9997135" cy="512064"/>
          </a:xfrm>
          <a:prstGeom prst="rect">
            <a:avLst/>
          </a:prstGeom>
          <a:noFill/>
          <a:ln/>
        </p:spPr>
        <p:txBody>
          <a:bodyPr wrap="square" lIns="0" tIns="0" rIns="0" bIns="0" rtlCol="0" anchor="ctr"/>
          <a:lstStyle/>
          <a:p>
            <a:pPr indent="0" marL="0">
              <a:buNone/>
            </a:pPr>
            <a:r>
              <a:rPr lang="en-US" sz="1400" b="1" dirty="0">
                <a:solidFill>
                  <a:srgbClr val="237A75"/>
                </a:solidFill>
                <a:latin typeface="Meiryo" pitchFamily="34" charset="0"/>
                <a:ea typeface="Meiryo" pitchFamily="34" charset="-122"/>
                <a:cs typeface="Meiryo" pitchFamily="34" charset="-120"/>
              </a:rPr>
              <a:t>自社の労働者「以外」への配慮も望ましい</a:t>
            </a:r>
            <a:endParaRPr lang="en-US" sz="1400" dirty="0"/>
          </a:p>
        </p:txBody>
      </p:sp>
      <p:sp>
        <p:nvSpPr>
          <p:cNvPr id="22" name="Text 16"/>
          <p:cNvSpPr/>
          <p:nvPr/>
        </p:nvSpPr>
        <p:spPr>
          <a:xfrm>
            <a:off x="777240" y="4315968"/>
            <a:ext cx="10637215" cy="731520"/>
          </a:xfrm>
          <a:prstGeom prst="rect">
            <a:avLst/>
          </a:prstGeom>
          <a:noFill/>
          <a:ln/>
        </p:spPr>
        <p:txBody>
          <a:bodyPr wrap="square" lIns="0" tIns="0" rIns="0" bIns="0" rtlCol="0" anchor="t"/>
          <a:lstStyle/>
          <a:p>
            <a:pPr indent="0" marL="0">
              <a:lnSpc>
                <a:spcPct val="105000"/>
              </a:lnSpc>
              <a:buNone/>
            </a:pPr>
            <a:r>
              <a:rPr lang="en-US" sz="1250" dirty="0">
                <a:solidFill>
                  <a:srgbClr val="263238"/>
                </a:solidFill>
                <a:latin typeface="Meiryo" pitchFamily="34" charset="0"/>
                <a:ea typeface="Meiryo" pitchFamily="34" charset="-122"/>
                <a:cs typeface="Meiryo" pitchFamily="34" charset="-120"/>
              </a:rPr>
              <a:t>個人事業主・フリーランス・インターン生・就職活動中の学生など、雇用する労働者以外の者に対する言動についても、必要な注意を払うことが望ましいとされています（事業主・労働者双方の責務）。</a:t>
            </a:r>
            <a:endParaRPr lang="en-US" sz="1250" dirty="0"/>
          </a:p>
        </p:txBody>
      </p:sp>
      <p:sp>
        <p:nvSpPr>
          <p:cNvPr id="23" name="Text 17"/>
          <p:cNvSpPr/>
          <p:nvPr/>
        </p:nvSpPr>
        <p:spPr>
          <a:xfrm>
            <a:off x="502920" y="5175504"/>
            <a:ext cx="11185855" cy="274320"/>
          </a:xfrm>
          <a:prstGeom prst="rect">
            <a:avLst/>
          </a:prstGeom>
          <a:noFill/>
          <a:ln/>
        </p:spPr>
        <p:txBody>
          <a:bodyPr wrap="square" lIns="0" tIns="0" rIns="0" bIns="0" rtlCol="0" anchor="ctr"/>
          <a:lstStyle/>
          <a:p>
            <a:pPr algn="l" indent="0" marL="0">
              <a:buNone/>
            </a:pPr>
            <a:r>
              <a:rPr lang="en-US" sz="850" i="1" dirty="0">
                <a:solidFill>
                  <a:srgbClr val="5B6B7B"/>
                </a:solidFill>
                <a:latin typeface="Meiryo" pitchFamily="34" charset="0"/>
                <a:ea typeface="Meiryo" pitchFamily="34" charset="-122"/>
                <a:cs typeface="Meiryo" pitchFamily="34" charset="-120"/>
              </a:rPr>
              <a:t>出典：厚生労働省「パワーハラスメント防止指針」（2026年6月18日確認）</a:t>
            </a:r>
            <a:endParaRPr lang="en-US" sz="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SIX TYPES</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6類型の全体像</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12 / 36</a:t>
            </a:r>
            <a:endParaRPr lang="en-US" sz="900" dirty="0"/>
          </a:p>
        </p:txBody>
      </p:sp>
      <p:sp>
        <p:nvSpPr>
          <p:cNvPr id="8" name="Text 5"/>
          <p:cNvSpPr/>
          <p:nvPr/>
        </p:nvSpPr>
        <p:spPr>
          <a:xfrm>
            <a:off x="1325880" y="1170432"/>
            <a:ext cx="10271455" cy="320040"/>
          </a:xfrm>
          <a:prstGeom prst="rect">
            <a:avLst/>
          </a:prstGeom>
          <a:noFill/>
          <a:ln/>
        </p:spPr>
        <p:txBody>
          <a:bodyPr wrap="square" lIns="0" tIns="0" rIns="0" bIns="0" rtlCol="0" anchor="ctr"/>
          <a:lstStyle/>
          <a:p>
            <a:pPr indent="0" marL="0">
              <a:buNone/>
            </a:pPr>
            <a:r>
              <a:rPr lang="en-US" sz="1300" dirty="0">
                <a:solidFill>
                  <a:srgbClr val="5B6B7B"/>
                </a:solidFill>
                <a:latin typeface="Meiryo" pitchFamily="34" charset="0"/>
                <a:ea typeface="Meiryo" pitchFamily="34" charset="-122"/>
                <a:cs typeface="Meiryo" pitchFamily="34" charset="-120"/>
              </a:rPr>
              <a:t>代表的な言動を6つに整理したものです（次ページ以降で比較します）。</a:t>
            </a:r>
            <a:endParaRPr lang="en-US" sz="1300" dirty="0"/>
          </a:p>
        </p:txBody>
      </p:sp>
      <p:sp>
        <p:nvSpPr>
          <p:cNvPr id="9" name="Shape 6"/>
          <p:cNvSpPr/>
          <p:nvPr/>
        </p:nvSpPr>
        <p:spPr>
          <a:xfrm>
            <a:off x="502920" y="1627632"/>
            <a:ext cx="3423818" cy="1600200"/>
          </a:xfrm>
          <a:prstGeom prst="roundRect">
            <a:avLst>
              <a:gd name="adj" fmla="val 4571"/>
            </a:avLst>
          </a:prstGeom>
          <a:solidFill>
            <a:srgbClr val="FFFFFF"/>
          </a:solidFill>
          <a:ln/>
          <a:effectLst>
            <a:outerShdw sx="100000" sy="100000" kx="0" ky="0" algn="bl" rotWithShape="0" blurRad="88900" dist="38100" dir="5400000">
              <a:srgbClr val="9AA7B2">
                <a:alpha val="16000"/>
              </a:srgbClr>
            </a:outerShdw>
          </a:effectLst>
        </p:spPr>
      </p:sp>
      <p:sp>
        <p:nvSpPr>
          <p:cNvPr id="10" name="Shape 7"/>
          <p:cNvSpPr/>
          <p:nvPr/>
        </p:nvSpPr>
        <p:spPr>
          <a:xfrm>
            <a:off x="740664" y="1847088"/>
            <a:ext cx="512064" cy="512064"/>
          </a:xfrm>
          <a:prstGeom prst="ellipse">
            <a:avLst/>
          </a:prstGeom>
          <a:solidFill>
            <a:srgbClr val="16314F"/>
          </a:solidFill>
          <a:ln/>
        </p:spPr>
      </p:sp>
      <p:pic>
        <p:nvPicPr>
          <p:cNvPr id="11" name="Image 1" descr="preencoded.png">    </p:cNvPr>
          <p:cNvPicPr>
            <a:picLocks noChangeAspect="1"/>
          </p:cNvPicPr>
          <p:nvPr/>
        </p:nvPicPr>
        <p:blipFill>
          <a:blip r:embed="rId2"/>
          <a:stretch>
            <a:fillRect/>
          </a:stretch>
        </p:blipFill>
        <p:spPr>
          <a:xfrm>
            <a:off x="873801" y="1980225"/>
            <a:ext cx="245791" cy="245791"/>
          </a:xfrm>
          <a:prstGeom prst="rect">
            <a:avLst/>
          </a:prstGeom>
        </p:spPr>
      </p:pic>
      <p:sp>
        <p:nvSpPr>
          <p:cNvPr id="12" name="Text 8"/>
          <p:cNvSpPr/>
          <p:nvPr/>
        </p:nvSpPr>
        <p:spPr>
          <a:xfrm>
            <a:off x="3140354" y="1773936"/>
            <a:ext cx="640080" cy="548640"/>
          </a:xfrm>
          <a:prstGeom prst="rect">
            <a:avLst/>
          </a:prstGeom>
          <a:noFill/>
          <a:ln/>
        </p:spPr>
        <p:txBody>
          <a:bodyPr wrap="square" lIns="0" tIns="0" rIns="0" bIns="0" rtlCol="0" anchor="t"/>
          <a:lstStyle/>
          <a:p>
            <a:pPr algn="r" indent="0" marL="0">
              <a:buNone/>
            </a:pPr>
            <a:r>
              <a:rPr lang="en-US" sz="2600" b="1" dirty="0">
                <a:solidFill>
                  <a:srgbClr val="B58A3A"/>
                </a:solidFill>
                <a:latin typeface="Meiryo" pitchFamily="34" charset="0"/>
                <a:ea typeface="Meiryo" pitchFamily="34" charset="-122"/>
                <a:cs typeface="Meiryo" pitchFamily="34" charset="-120"/>
              </a:rPr>
              <a:t>①</a:t>
            </a:r>
            <a:endParaRPr lang="en-US" sz="2600" dirty="0"/>
          </a:p>
        </p:txBody>
      </p:sp>
      <p:sp>
        <p:nvSpPr>
          <p:cNvPr id="13" name="Text 9"/>
          <p:cNvSpPr/>
          <p:nvPr/>
        </p:nvSpPr>
        <p:spPr>
          <a:xfrm>
            <a:off x="740664" y="2432304"/>
            <a:ext cx="2966618" cy="457200"/>
          </a:xfrm>
          <a:prstGeom prst="rect">
            <a:avLst/>
          </a:prstGeom>
          <a:noFill/>
          <a:ln/>
        </p:spPr>
        <p:txBody>
          <a:bodyPr wrap="square" lIns="0" tIns="0" rIns="0" bIns="0" rtlCol="0" anchor="t"/>
          <a:lstStyle/>
          <a:p>
            <a:pPr indent="0" marL="0">
              <a:lnSpc>
                <a:spcPct val="95000"/>
              </a:lnSpc>
              <a:buNone/>
            </a:pPr>
            <a:r>
              <a:rPr lang="en-US" sz="1400" b="1" dirty="0">
                <a:solidFill>
                  <a:srgbClr val="16314F"/>
                </a:solidFill>
                <a:latin typeface="Meiryo" pitchFamily="34" charset="0"/>
                <a:ea typeface="Meiryo" pitchFamily="34" charset="-122"/>
                <a:cs typeface="Meiryo" pitchFamily="34" charset="-120"/>
              </a:rPr>
              <a:t>身体的な攻撃</a:t>
            </a:r>
            <a:endParaRPr lang="en-US" sz="1400" dirty="0"/>
          </a:p>
        </p:txBody>
      </p:sp>
      <p:sp>
        <p:nvSpPr>
          <p:cNvPr id="14" name="Text 10"/>
          <p:cNvSpPr/>
          <p:nvPr/>
        </p:nvSpPr>
        <p:spPr>
          <a:xfrm>
            <a:off x="740664" y="2834640"/>
            <a:ext cx="2966618" cy="347472"/>
          </a:xfrm>
          <a:prstGeom prst="rect">
            <a:avLst/>
          </a:prstGeom>
          <a:noFill/>
          <a:ln/>
        </p:spPr>
        <p:txBody>
          <a:bodyPr wrap="square" lIns="0" tIns="0" rIns="0" bIns="0" rtlCol="0" anchor="t"/>
          <a:lstStyle/>
          <a:p>
            <a:pPr indent="0" marL="0">
              <a:lnSpc>
                <a:spcPct val="95000"/>
              </a:lnSpc>
              <a:buNone/>
            </a:pPr>
            <a:r>
              <a:rPr lang="en-US" sz="1050" dirty="0">
                <a:solidFill>
                  <a:srgbClr val="263238"/>
                </a:solidFill>
                <a:latin typeface="Meiryo" pitchFamily="34" charset="0"/>
                <a:ea typeface="Meiryo" pitchFamily="34" charset="-122"/>
                <a:cs typeface="Meiryo" pitchFamily="34" charset="-120"/>
              </a:rPr>
              <a:t>暴行・傷害</a:t>
            </a:r>
            <a:endParaRPr lang="en-US" sz="1050" dirty="0"/>
          </a:p>
        </p:txBody>
      </p:sp>
      <p:sp>
        <p:nvSpPr>
          <p:cNvPr id="15" name="Shape 11"/>
          <p:cNvSpPr/>
          <p:nvPr/>
        </p:nvSpPr>
        <p:spPr>
          <a:xfrm>
            <a:off x="4383938" y="1627632"/>
            <a:ext cx="3423818" cy="1600200"/>
          </a:xfrm>
          <a:prstGeom prst="roundRect">
            <a:avLst>
              <a:gd name="adj" fmla="val 4571"/>
            </a:avLst>
          </a:prstGeom>
          <a:solidFill>
            <a:srgbClr val="FFFFFF"/>
          </a:solidFill>
          <a:ln/>
          <a:effectLst>
            <a:outerShdw sx="100000" sy="100000" kx="0" ky="0" algn="bl" rotWithShape="0" blurRad="88900" dist="38100" dir="5400000">
              <a:srgbClr val="9AA7B2">
                <a:alpha val="16000"/>
              </a:srgbClr>
            </a:outerShdw>
          </a:effectLst>
        </p:spPr>
      </p:sp>
      <p:sp>
        <p:nvSpPr>
          <p:cNvPr id="16" name="Shape 12"/>
          <p:cNvSpPr/>
          <p:nvPr/>
        </p:nvSpPr>
        <p:spPr>
          <a:xfrm>
            <a:off x="4621682" y="1847088"/>
            <a:ext cx="512064" cy="512064"/>
          </a:xfrm>
          <a:prstGeom prst="ellipse">
            <a:avLst/>
          </a:prstGeom>
          <a:solidFill>
            <a:srgbClr val="16314F"/>
          </a:solidFill>
          <a:ln/>
        </p:spPr>
      </p:sp>
      <p:pic>
        <p:nvPicPr>
          <p:cNvPr id="17" name="Image 2" descr="preencoded.png">    </p:cNvPr>
          <p:cNvPicPr>
            <a:picLocks noChangeAspect="1"/>
          </p:cNvPicPr>
          <p:nvPr/>
        </p:nvPicPr>
        <p:blipFill>
          <a:blip r:embed="rId3"/>
          <a:stretch>
            <a:fillRect/>
          </a:stretch>
        </p:blipFill>
        <p:spPr>
          <a:xfrm>
            <a:off x="4754819" y="1980225"/>
            <a:ext cx="245791" cy="245791"/>
          </a:xfrm>
          <a:prstGeom prst="rect">
            <a:avLst/>
          </a:prstGeom>
        </p:spPr>
      </p:pic>
      <p:sp>
        <p:nvSpPr>
          <p:cNvPr id="18" name="Text 13"/>
          <p:cNvSpPr/>
          <p:nvPr/>
        </p:nvSpPr>
        <p:spPr>
          <a:xfrm>
            <a:off x="7021373" y="1773936"/>
            <a:ext cx="640080" cy="548640"/>
          </a:xfrm>
          <a:prstGeom prst="rect">
            <a:avLst/>
          </a:prstGeom>
          <a:noFill/>
          <a:ln/>
        </p:spPr>
        <p:txBody>
          <a:bodyPr wrap="square" lIns="0" tIns="0" rIns="0" bIns="0" rtlCol="0" anchor="t"/>
          <a:lstStyle/>
          <a:p>
            <a:pPr algn="r" indent="0" marL="0">
              <a:buNone/>
            </a:pPr>
            <a:r>
              <a:rPr lang="en-US" sz="2600" b="1" dirty="0">
                <a:solidFill>
                  <a:srgbClr val="B58A3A"/>
                </a:solidFill>
                <a:latin typeface="Meiryo" pitchFamily="34" charset="0"/>
                <a:ea typeface="Meiryo" pitchFamily="34" charset="-122"/>
                <a:cs typeface="Meiryo" pitchFamily="34" charset="-120"/>
              </a:rPr>
              <a:t>②</a:t>
            </a:r>
            <a:endParaRPr lang="en-US" sz="2600" dirty="0"/>
          </a:p>
        </p:txBody>
      </p:sp>
      <p:sp>
        <p:nvSpPr>
          <p:cNvPr id="19" name="Text 14"/>
          <p:cNvSpPr/>
          <p:nvPr/>
        </p:nvSpPr>
        <p:spPr>
          <a:xfrm>
            <a:off x="4621682" y="2432304"/>
            <a:ext cx="2966618" cy="457200"/>
          </a:xfrm>
          <a:prstGeom prst="rect">
            <a:avLst/>
          </a:prstGeom>
          <a:noFill/>
          <a:ln/>
        </p:spPr>
        <p:txBody>
          <a:bodyPr wrap="square" lIns="0" tIns="0" rIns="0" bIns="0" rtlCol="0" anchor="t"/>
          <a:lstStyle/>
          <a:p>
            <a:pPr indent="0" marL="0">
              <a:lnSpc>
                <a:spcPct val="95000"/>
              </a:lnSpc>
              <a:buNone/>
            </a:pPr>
            <a:r>
              <a:rPr lang="en-US" sz="1400" b="1" dirty="0">
                <a:solidFill>
                  <a:srgbClr val="16314F"/>
                </a:solidFill>
                <a:latin typeface="Meiryo" pitchFamily="34" charset="0"/>
                <a:ea typeface="Meiryo" pitchFamily="34" charset="-122"/>
                <a:cs typeface="Meiryo" pitchFamily="34" charset="-120"/>
              </a:rPr>
              <a:t>精神的な攻撃</a:t>
            </a:r>
            <a:endParaRPr lang="en-US" sz="1400" dirty="0"/>
          </a:p>
        </p:txBody>
      </p:sp>
      <p:sp>
        <p:nvSpPr>
          <p:cNvPr id="20" name="Text 15"/>
          <p:cNvSpPr/>
          <p:nvPr/>
        </p:nvSpPr>
        <p:spPr>
          <a:xfrm>
            <a:off x="4621682" y="2834640"/>
            <a:ext cx="2966618" cy="347472"/>
          </a:xfrm>
          <a:prstGeom prst="rect">
            <a:avLst/>
          </a:prstGeom>
          <a:noFill/>
          <a:ln/>
        </p:spPr>
        <p:txBody>
          <a:bodyPr wrap="square" lIns="0" tIns="0" rIns="0" bIns="0" rtlCol="0" anchor="t"/>
          <a:lstStyle/>
          <a:p>
            <a:pPr indent="0" marL="0">
              <a:lnSpc>
                <a:spcPct val="95000"/>
              </a:lnSpc>
              <a:buNone/>
            </a:pPr>
            <a:r>
              <a:rPr lang="en-US" sz="1050" dirty="0">
                <a:solidFill>
                  <a:srgbClr val="263238"/>
                </a:solidFill>
                <a:latin typeface="Meiryo" pitchFamily="34" charset="0"/>
                <a:ea typeface="Meiryo" pitchFamily="34" charset="-122"/>
                <a:cs typeface="Meiryo" pitchFamily="34" charset="-120"/>
              </a:rPr>
              <a:t>脅迫・名誉毀損・侮辱・ひどい暴言</a:t>
            </a:r>
            <a:endParaRPr lang="en-US" sz="1050" dirty="0"/>
          </a:p>
        </p:txBody>
      </p:sp>
      <p:sp>
        <p:nvSpPr>
          <p:cNvPr id="21" name="Shape 16"/>
          <p:cNvSpPr/>
          <p:nvPr/>
        </p:nvSpPr>
        <p:spPr>
          <a:xfrm>
            <a:off x="8264957" y="1627632"/>
            <a:ext cx="3423818" cy="1600200"/>
          </a:xfrm>
          <a:prstGeom prst="roundRect">
            <a:avLst>
              <a:gd name="adj" fmla="val 4571"/>
            </a:avLst>
          </a:prstGeom>
          <a:solidFill>
            <a:srgbClr val="FFFFFF"/>
          </a:solidFill>
          <a:ln/>
          <a:effectLst>
            <a:outerShdw sx="100000" sy="100000" kx="0" ky="0" algn="bl" rotWithShape="0" blurRad="88900" dist="38100" dir="5400000">
              <a:srgbClr val="9AA7B2">
                <a:alpha val="16000"/>
              </a:srgbClr>
            </a:outerShdw>
          </a:effectLst>
        </p:spPr>
      </p:sp>
      <p:sp>
        <p:nvSpPr>
          <p:cNvPr id="22" name="Shape 17"/>
          <p:cNvSpPr/>
          <p:nvPr/>
        </p:nvSpPr>
        <p:spPr>
          <a:xfrm>
            <a:off x="8502701" y="1847088"/>
            <a:ext cx="512064" cy="512064"/>
          </a:xfrm>
          <a:prstGeom prst="ellipse">
            <a:avLst/>
          </a:prstGeom>
          <a:solidFill>
            <a:srgbClr val="16314F"/>
          </a:solidFill>
          <a:ln/>
        </p:spPr>
      </p:sp>
      <p:pic>
        <p:nvPicPr>
          <p:cNvPr id="23" name="Image 3" descr="preencoded.png">    </p:cNvPr>
          <p:cNvPicPr>
            <a:picLocks noChangeAspect="1"/>
          </p:cNvPicPr>
          <p:nvPr/>
        </p:nvPicPr>
        <p:blipFill>
          <a:blip r:embed="rId4"/>
          <a:stretch>
            <a:fillRect/>
          </a:stretch>
        </p:blipFill>
        <p:spPr>
          <a:xfrm>
            <a:off x="8635837" y="1980225"/>
            <a:ext cx="245791" cy="245791"/>
          </a:xfrm>
          <a:prstGeom prst="rect">
            <a:avLst/>
          </a:prstGeom>
        </p:spPr>
      </p:pic>
      <p:sp>
        <p:nvSpPr>
          <p:cNvPr id="24" name="Text 18"/>
          <p:cNvSpPr/>
          <p:nvPr/>
        </p:nvSpPr>
        <p:spPr>
          <a:xfrm>
            <a:off x="10902391" y="1773936"/>
            <a:ext cx="640080" cy="548640"/>
          </a:xfrm>
          <a:prstGeom prst="rect">
            <a:avLst/>
          </a:prstGeom>
          <a:noFill/>
          <a:ln/>
        </p:spPr>
        <p:txBody>
          <a:bodyPr wrap="square" lIns="0" tIns="0" rIns="0" bIns="0" rtlCol="0" anchor="t"/>
          <a:lstStyle/>
          <a:p>
            <a:pPr algn="r" indent="0" marL="0">
              <a:buNone/>
            </a:pPr>
            <a:r>
              <a:rPr lang="en-US" sz="2600" b="1" dirty="0">
                <a:solidFill>
                  <a:srgbClr val="B58A3A"/>
                </a:solidFill>
                <a:latin typeface="Meiryo" pitchFamily="34" charset="0"/>
                <a:ea typeface="Meiryo" pitchFamily="34" charset="-122"/>
                <a:cs typeface="Meiryo" pitchFamily="34" charset="-120"/>
              </a:rPr>
              <a:t>③</a:t>
            </a:r>
            <a:endParaRPr lang="en-US" sz="2600" dirty="0"/>
          </a:p>
        </p:txBody>
      </p:sp>
      <p:sp>
        <p:nvSpPr>
          <p:cNvPr id="25" name="Text 19"/>
          <p:cNvSpPr/>
          <p:nvPr/>
        </p:nvSpPr>
        <p:spPr>
          <a:xfrm>
            <a:off x="8502701" y="2432304"/>
            <a:ext cx="2966618" cy="457200"/>
          </a:xfrm>
          <a:prstGeom prst="rect">
            <a:avLst/>
          </a:prstGeom>
          <a:noFill/>
          <a:ln/>
        </p:spPr>
        <p:txBody>
          <a:bodyPr wrap="square" lIns="0" tIns="0" rIns="0" bIns="0" rtlCol="0" anchor="t"/>
          <a:lstStyle/>
          <a:p>
            <a:pPr indent="0" marL="0">
              <a:lnSpc>
                <a:spcPct val="95000"/>
              </a:lnSpc>
              <a:buNone/>
            </a:pPr>
            <a:r>
              <a:rPr lang="en-US" sz="1400" b="1" dirty="0">
                <a:solidFill>
                  <a:srgbClr val="16314F"/>
                </a:solidFill>
                <a:latin typeface="Meiryo" pitchFamily="34" charset="0"/>
                <a:ea typeface="Meiryo" pitchFamily="34" charset="-122"/>
                <a:cs typeface="Meiryo" pitchFamily="34" charset="-120"/>
              </a:rPr>
              <a:t>人間関係からの切り離し</a:t>
            </a:r>
            <a:endParaRPr lang="en-US" sz="1400" dirty="0"/>
          </a:p>
        </p:txBody>
      </p:sp>
      <p:sp>
        <p:nvSpPr>
          <p:cNvPr id="26" name="Text 20"/>
          <p:cNvSpPr/>
          <p:nvPr/>
        </p:nvSpPr>
        <p:spPr>
          <a:xfrm>
            <a:off x="8502701" y="2834640"/>
            <a:ext cx="2966618" cy="347472"/>
          </a:xfrm>
          <a:prstGeom prst="rect">
            <a:avLst/>
          </a:prstGeom>
          <a:noFill/>
          <a:ln/>
        </p:spPr>
        <p:txBody>
          <a:bodyPr wrap="square" lIns="0" tIns="0" rIns="0" bIns="0" rtlCol="0" anchor="t"/>
          <a:lstStyle/>
          <a:p>
            <a:pPr indent="0" marL="0">
              <a:lnSpc>
                <a:spcPct val="95000"/>
              </a:lnSpc>
              <a:buNone/>
            </a:pPr>
            <a:r>
              <a:rPr lang="en-US" sz="1050" dirty="0">
                <a:solidFill>
                  <a:srgbClr val="263238"/>
                </a:solidFill>
                <a:latin typeface="Meiryo" pitchFamily="34" charset="0"/>
                <a:ea typeface="Meiryo" pitchFamily="34" charset="-122"/>
                <a:cs typeface="Meiryo" pitchFamily="34" charset="-120"/>
              </a:rPr>
              <a:t>隔離・仲間外し・無視</a:t>
            </a:r>
            <a:endParaRPr lang="en-US" sz="1050" dirty="0"/>
          </a:p>
        </p:txBody>
      </p:sp>
      <p:sp>
        <p:nvSpPr>
          <p:cNvPr id="27" name="Shape 21"/>
          <p:cNvSpPr/>
          <p:nvPr/>
        </p:nvSpPr>
        <p:spPr>
          <a:xfrm>
            <a:off x="502920" y="3502152"/>
            <a:ext cx="3423818" cy="1600200"/>
          </a:xfrm>
          <a:prstGeom prst="roundRect">
            <a:avLst>
              <a:gd name="adj" fmla="val 4571"/>
            </a:avLst>
          </a:prstGeom>
          <a:solidFill>
            <a:srgbClr val="FFFFFF"/>
          </a:solidFill>
          <a:ln/>
          <a:effectLst>
            <a:outerShdw sx="100000" sy="100000" kx="0" ky="0" algn="bl" rotWithShape="0" blurRad="88900" dist="38100" dir="5400000">
              <a:srgbClr val="9AA7B2">
                <a:alpha val="16000"/>
              </a:srgbClr>
            </a:outerShdw>
          </a:effectLst>
        </p:spPr>
      </p:sp>
      <p:sp>
        <p:nvSpPr>
          <p:cNvPr id="28" name="Shape 22"/>
          <p:cNvSpPr/>
          <p:nvPr/>
        </p:nvSpPr>
        <p:spPr>
          <a:xfrm>
            <a:off x="740664" y="3721608"/>
            <a:ext cx="512064" cy="512064"/>
          </a:xfrm>
          <a:prstGeom prst="ellipse">
            <a:avLst/>
          </a:prstGeom>
          <a:solidFill>
            <a:srgbClr val="16314F"/>
          </a:solidFill>
          <a:ln/>
        </p:spPr>
      </p:sp>
      <p:pic>
        <p:nvPicPr>
          <p:cNvPr id="29" name="Image 4" descr="preencoded.png">    </p:cNvPr>
          <p:cNvPicPr>
            <a:picLocks noChangeAspect="1"/>
          </p:cNvPicPr>
          <p:nvPr/>
        </p:nvPicPr>
        <p:blipFill>
          <a:blip r:embed="rId5"/>
          <a:stretch>
            <a:fillRect/>
          </a:stretch>
        </p:blipFill>
        <p:spPr>
          <a:xfrm>
            <a:off x="873801" y="3854745"/>
            <a:ext cx="245791" cy="245791"/>
          </a:xfrm>
          <a:prstGeom prst="rect">
            <a:avLst/>
          </a:prstGeom>
        </p:spPr>
      </p:pic>
      <p:sp>
        <p:nvSpPr>
          <p:cNvPr id="30" name="Text 23"/>
          <p:cNvSpPr/>
          <p:nvPr/>
        </p:nvSpPr>
        <p:spPr>
          <a:xfrm>
            <a:off x="3140354" y="3648456"/>
            <a:ext cx="640080" cy="548640"/>
          </a:xfrm>
          <a:prstGeom prst="rect">
            <a:avLst/>
          </a:prstGeom>
          <a:noFill/>
          <a:ln/>
        </p:spPr>
        <p:txBody>
          <a:bodyPr wrap="square" lIns="0" tIns="0" rIns="0" bIns="0" rtlCol="0" anchor="t"/>
          <a:lstStyle/>
          <a:p>
            <a:pPr algn="r" indent="0" marL="0">
              <a:buNone/>
            </a:pPr>
            <a:r>
              <a:rPr lang="en-US" sz="2600" b="1" dirty="0">
                <a:solidFill>
                  <a:srgbClr val="B58A3A"/>
                </a:solidFill>
                <a:latin typeface="Meiryo" pitchFamily="34" charset="0"/>
                <a:ea typeface="Meiryo" pitchFamily="34" charset="-122"/>
                <a:cs typeface="Meiryo" pitchFamily="34" charset="-120"/>
              </a:rPr>
              <a:t>④</a:t>
            </a:r>
            <a:endParaRPr lang="en-US" sz="2600" dirty="0"/>
          </a:p>
        </p:txBody>
      </p:sp>
      <p:sp>
        <p:nvSpPr>
          <p:cNvPr id="31" name="Text 24"/>
          <p:cNvSpPr/>
          <p:nvPr/>
        </p:nvSpPr>
        <p:spPr>
          <a:xfrm>
            <a:off x="740664" y="4306824"/>
            <a:ext cx="2966618" cy="457200"/>
          </a:xfrm>
          <a:prstGeom prst="rect">
            <a:avLst/>
          </a:prstGeom>
          <a:noFill/>
          <a:ln/>
        </p:spPr>
        <p:txBody>
          <a:bodyPr wrap="square" lIns="0" tIns="0" rIns="0" bIns="0" rtlCol="0" anchor="t"/>
          <a:lstStyle/>
          <a:p>
            <a:pPr indent="0" marL="0">
              <a:lnSpc>
                <a:spcPct val="95000"/>
              </a:lnSpc>
              <a:buNone/>
            </a:pPr>
            <a:r>
              <a:rPr lang="en-US" sz="1400" b="1" dirty="0">
                <a:solidFill>
                  <a:srgbClr val="16314F"/>
                </a:solidFill>
                <a:latin typeface="Meiryo" pitchFamily="34" charset="0"/>
                <a:ea typeface="Meiryo" pitchFamily="34" charset="-122"/>
                <a:cs typeface="Meiryo" pitchFamily="34" charset="-120"/>
              </a:rPr>
              <a:t>過大な要求</a:t>
            </a:r>
            <a:endParaRPr lang="en-US" sz="1400" dirty="0"/>
          </a:p>
        </p:txBody>
      </p:sp>
      <p:sp>
        <p:nvSpPr>
          <p:cNvPr id="32" name="Text 25"/>
          <p:cNvSpPr/>
          <p:nvPr/>
        </p:nvSpPr>
        <p:spPr>
          <a:xfrm>
            <a:off x="740664" y="4709160"/>
            <a:ext cx="2966618" cy="347472"/>
          </a:xfrm>
          <a:prstGeom prst="rect">
            <a:avLst/>
          </a:prstGeom>
          <a:noFill/>
          <a:ln/>
        </p:spPr>
        <p:txBody>
          <a:bodyPr wrap="square" lIns="0" tIns="0" rIns="0" bIns="0" rtlCol="0" anchor="t"/>
          <a:lstStyle/>
          <a:p>
            <a:pPr indent="0" marL="0">
              <a:lnSpc>
                <a:spcPct val="95000"/>
              </a:lnSpc>
              <a:buNone/>
            </a:pPr>
            <a:r>
              <a:rPr lang="en-US" sz="1050" dirty="0">
                <a:solidFill>
                  <a:srgbClr val="263238"/>
                </a:solidFill>
                <a:latin typeface="Meiryo" pitchFamily="34" charset="0"/>
                <a:ea typeface="Meiryo" pitchFamily="34" charset="-122"/>
                <a:cs typeface="Meiryo" pitchFamily="34" charset="-120"/>
              </a:rPr>
              <a:t>不要・遂行不可能なことの強制、仕事の妨害</a:t>
            </a:r>
            <a:endParaRPr lang="en-US" sz="1050" dirty="0"/>
          </a:p>
        </p:txBody>
      </p:sp>
      <p:sp>
        <p:nvSpPr>
          <p:cNvPr id="33" name="Shape 26"/>
          <p:cNvSpPr/>
          <p:nvPr/>
        </p:nvSpPr>
        <p:spPr>
          <a:xfrm>
            <a:off x="4383938" y="3502152"/>
            <a:ext cx="3423818" cy="1600200"/>
          </a:xfrm>
          <a:prstGeom prst="roundRect">
            <a:avLst>
              <a:gd name="adj" fmla="val 4571"/>
            </a:avLst>
          </a:prstGeom>
          <a:solidFill>
            <a:srgbClr val="FFFFFF"/>
          </a:solidFill>
          <a:ln/>
          <a:effectLst>
            <a:outerShdw sx="100000" sy="100000" kx="0" ky="0" algn="bl" rotWithShape="0" blurRad="88900" dist="38100" dir="5400000">
              <a:srgbClr val="9AA7B2">
                <a:alpha val="16000"/>
              </a:srgbClr>
            </a:outerShdw>
          </a:effectLst>
        </p:spPr>
      </p:sp>
      <p:sp>
        <p:nvSpPr>
          <p:cNvPr id="34" name="Shape 27"/>
          <p:cNvSpPr/>
          <p:nvPr/>
        </p:nvSpPr>
        <p:spPr>
          <a:xfrm>
            <a:off x="4621682" y="3721608"/>
            <a:ext cx="512064" cy="512064"/>
          </a:xfrm>
          <a:prstGeom prst="ellipse">
            <a:avLst/>
          </a:prstGeom>
          <a:solidFill>
            <a:srgbClr val="16314F"/>
          </a:solidFill>
          <a:ln/>
        </p:spPr>
      </p:sp>
      <p:pic>
        <p:nvPicPr>
          <p:cNvPr id="35" name="Image 5" descr="preencoded.png">    </p:cNvPr>
          <p:cNvPicPr>
            <a:picLocks noChangeAspect="1"/>
          </p:cNvPicPr>
          <p:nvPr/>
        </p:nvPicPr>
        <p:blipFill>
          <a:blip r:embed="rId6"/>
          <a:stretch>
            <a:fillRect/>
          </a:stretch>
        </p:blipFill>
        <p:spPr>
          <a:xfrm>
            <a:off x="4754819" y="3854745"/>
            <a:ext cx="245791" cy="245791"/>
          </a:xfrm>
          <a:prstGeom prst="rect">
            <a:avLst/>
          </a:prstGeom>
        </p:spPr>
      </p:pic>
      <p:sp>
        <p:nvSpPr>
          <p:cNvPr id="36" name="Text 28"/>
          <p:cNvSpPr/>
          <p:nvPr/>
        </p:nvSpPr>
        <p:spPr>
          <a:xfrm>
            <a:off x="7021373" y="3648456"/>
            <a:ext cx="640080" cy="548640"/>
          </a:xfrm>
          <a:prstGeom prst="rect">
            <a:avLst/>
          </a:prstGeom>
          <a:noFill/>
          <a:ln/>
        </p:spPr>
        <p:txBody>
          <a:bodyPr wrap="square" lIns="0" tIns="0" rIns="0" bIns="0" rtlCol="0" anchor="t"/>
          <a:lstStyle/>
          <a:p>
            <a:pPr algn="r" indent="0" marL="0">
              <a:buNone/>
            </a:pPr>
            <a:r>
              <a:rPr lang="en-US" sz="2600" b="1" dirty="0">
                <a:solidFill>
                  <a:srgbClr val="B58A3A"/>
                </a:solidFill>
                <a:latin typeface="Meiryo" pitchFamily="34" charset="0"/>
                <a:ea typeface="Meiryo" pitchFamily="34" charset="-122"/>
                <a:cs typeface="Meiryo" pitchFamily="34" charset="-120"/>
              </a:rPr>
              <a:t>⑤</a:t>
            </a:r>
            <a:endParaRPr lang="en-US" sz="2600" dirty="0"/>
          </a:p>
        </p:txBody>
      </p:sp>
      <p:sp>
        <p:nvSpPr>
          <p:cNvPr id="37" name="Text 29"/>
          <p:cNvSpPr/>
          <p:nvPr/>
        </p:nvSpPr>
        <p:spPr>
          <a:xfrm>
            <a:off x="4621682" y="4306824"/>
            <a:ext cx="2966618" cy="457200"/>
          </a:xfrm>
          <a:prstGeom prst="rect">
            <a:avLst/>
          </a:prstGeom>
          <a:noFill/>
          <a:ln/>
        </p:spPr>
        <p:txBody>
          <a:bodyPr wrap="square" lIns="0" tIns="0" rIns="0" bIns="0" rtlCol="0" anchor="t"/>
          <a:lstStyle/>
          <a:p>
            <a:pPr indent="0" marL="0">
              <a:lnSpc>
                <a:spcPct val="95000"/>
              </a:lnSpc>
              <a:buNone/>
            </a:pPr>
            <a:r>
              <a:rPr lang="en-US" sz="1400" b="1" dirty="0">
                <a:solidFill>
                  <a:srgbClr val="16314F"/>
                </a:solidFill>
                <a:latin typeface="Meiryo" pitchFamily="34" charset="0"/>
                <a:ea typeface="Meiryo" pitchFamily="34" charset="-122"/>
                <a:cs typeface="Meiryo" pitchFamily="34" charset="-120"/>
              </a:rPr>
              <a:t>過小な要求</a:t>
            </a:r>
            <a:endParaRPr lang="en-US" sz="1400" dirty="0"/>
          </a:p>
        </p:txBody>
      </p:sp>
      <p:sp>
        <p:nvSpPr>
          <p:cNvPr id="38" name="Text 30"/>
          <p:cNvSpPr/>
          <p:nvPr/>
        </p:nvSpPr>
        <p:spPr>
          <a:xfrm>
            <a:off x="4621682" y="4709160"/>
            <a:ext cx="2966618" cy="347472"/>
          </a:xfrm>
          <a:prstGeom prst="rect">
            <a:avLst/>
          </a:prstGeom>
          <a:noFill/>
          <a:ln/>
        </p:spPr>
        <p:txBody>
          <a:bodyPr wrap="square" lIns="0" tIns="0" rIns="0" bIns="0" rtlCol="0" anchor="t"/>
          <a:lstStyle/>
          <a:p>
            <a:pPr indent="0" marL="0">
              <a:lnSpc>
                <a:spcPct val="95000"/>
              </a:lnSpc>
              <a:buNone/>
            </a:pPr>
            <a:r>
              <a:rPr lang="en-US" sz="1050" dirty="0">
                <a:solidFill>
                  <a:srgbClr val="263238"/>
                </a:solidFill>
                <a:latin typeface="Meiryo" pitchFamily="34" charset="0"/>
                <a:ea typeface="Meiryo" pitchFamily="34" charset="-122"/>
                <a:cs typeface="Meiryo" pitchFamily="34" charset="-120"/>
              </a:rPr>
              <a:t>能力・経験とかけ離れた低い仕事、仕事を与えない</a:t>
            </a:r>
            <a:endParaRPr lang="en-US" sz="1050" dirty="0"/>
          </a:p>
        </p:txBody>
      </p:sp>
      <p:sp>
        <p:nvSpPr>
          <p:cNvPr id="39" name="Shape 31"/>
          <p:cNvSpPr/>
          <p:nvPr/>
        </p:nvSpPr>
        <p:spPr>
          <a:xfrm>
            <a:off x="8264957" y="3502152"/>
            <a:ext cx="3423818" cy="1600200"/>
          </a:xfrm>
          <a:prstGeom prst="roundRect">
            <a:avLst>
              <a:gd name="adj" fmla="val 4571"/>
            </a:avLst>
          </a:prstGeom>
          <a:solidFill>
            <a:srgbClr val="FFFFFF"/>
          </a:solidFill>
          <a:ln/>
          <a:effectLst>
            <a:outerShdw sx="100000" sy="100000" kx="0" ky="0" algn="bl" rotWithShape="0" blurRad="88900" dist="38100" dir="5400000">
              <a:srgbClr val="9AA7B2">
                <a:alpha val="16000"/>
              </a:srgbClr>
            </a:outerShdw>
          </a:effectLst>
        </p:spPr>
      </p:sp>
      <p:sp>
        <p:nvSpPr>
          <p:cNvPr id="40" name="Shape 32"/>
          <p:cNvSpPr/>
          <p:nvPr/>
        </p:nvSpPr>
        <p:spPr>
          <a:xfrm>
            <a:off x="8502701" y="3721608"/>
            <a:ext cx="512064" cy="512064"/>
          </a:xfrm>
          <a:prstGeom prst="ellipse">
            <a:avLst/>
          </a:prstGeom>
          <a:solidFill>
            <a:srgbClr val="16314F"/>
          </a:solidFill>
          <a:ln/>
        </p:spPr>
      </p:sp>
      <p:pic>
        <p:nvPicPr>
          <p:cNvPr id="41" name="Image 6" descr="preencoded.png">    </p:cNvPr>
          <p:cNvPicPr>
            <a:picLocks noChangeAspect="1"/>
          </p:cNvPicPr>
          <p:nvPr/>
        </p:nvPicPr>
        <p:blipFill>
          <a:blip r:embed="rId7"/>
          <a:stretch>
            <a:fillRect/>
          </a:stretch>
        </p:blipFill>
        <p:spPr>
          <a:xfrm>
            <a:off x="8635837" y="3854745"/>
            <a:ext cx="245791" cy="245791"/>
          </a:xfrm>
          <a:prstGeom prst="rect">
            <a:avLst/>
          </a:prstGeom>
        </p:spPr>
      </p:pic>
      <p:sp>
        <p:nvSpPr>
          <p:cNvPr id="42" name="Text 33"/>
          <p:cNvSpPr/>
          <p:nvPr/>
        </p:nvSpPr>
        <p:spPr>
          <a:xfrm>
            <a:off x="10902391" y="3648456"/>
            <a:ext cx="640080" cy="548640"/>
          </a:xfrm>
          <a:prstGeom prst="rect">
            <a:avLst/>
          </a:prstGeom>
          <a:noFill/>
          <a:ln/>
        </p:spPr>
        <p:txBody>
          <a:bodyPr wrap="square" lIns="0" tIns="0" rIns="0" bIns="0" rtlCol="0" anchor="t"/>
          <a:lstStyle/>
          <a:p>
            <a:pPr algn="r" indent="0" marL="0">
              <a:buNone/>
            </a:pPr>
            <a:r>
              <a:rPr lang="en-US" sz="2600" b="1" dirty="0">
                <a:solidFill>
                  <a:srgbClr val="B58A3A"/>
                </a:solidFill>
                <a:latin typeface="Meiryo" pitchFamily="34" charset="0"/>
                <a:ea typeface="Meiryo" pitchFamily="34" charset="-122"/>
                <a:cs typeface="Meiryo" pitchFamily="34" charset="-120"/>
              </a:rPr>
              <a:t>⑥</a:t>
            </a:r>
            <a:endParaRPr lang="en-US" sz="2600" dirty="0"/>
          </a:p>
        </p:txBody>
      </p:sp>
      <p:sp>
        <p:nvSpPr>
          <p:cNvPr id="43" name="Text 34"/>
          <p:cNvSpPr/>
          <p:nvPr/>
        </p:nvSpPr>
        <p:spPr>
          <a:xfrm>
            <a:off x="8502701" y="4306824"/>
            <a:ext cx="2966618" cy="457200"/>
          </a:xfrm>
          <a:prstGeom prst="rect">
            <a:avLst/>
          </a:prstGeom>
          <a:noFill/>
          <a:ln/>
        </p:spPr>
        <p:txBody>
          <a:bodyPr wrap="square" lIns="0" tIns="0" rIns="0" bIns="0" rtlCol="0" anchor="t"/>
          <a:lstStyle/>
          <a:p>
            <a:pPr indent="0" marL="0">
              <a:lnSpc>
                <a:spcPct val="95000"/>
              </a:lnSpc>
              <a:buNone/>
            </a:pPr>
            <a:r>
              <a:rPr lang="en-US" sz="1400" b="1" dirty="0">
                <a:solidFill>
                  <a:srgbClr val="16314F"/>
                </a:solidFill>
                <a:latin typeface="Meiryo" pitchFamily="34" charset="0"/>
                <a:ea typeface="Meiryo" pitchFamily="34" charset="-122"/>
                <a:cs typeface="Meiryo" pitchFamily="34" charset="-120"/>
              </a:rPr>
              <a:t>個の侵害</a:t>
            </a:r>
            <a:endParaRPr lang="en-US" sz="1400" dirty="0"/>
          </a:p>
        </p:txBody>
      </p:sp>
      <p:sp>
        <p:nvSpPr>
          <p:cNvPr id="44" name="Text 35"/>
          <p:cNvSpPr/>
          <p:nvPr/>
        </p:nvSpPr>
        <p:spPr>
          <a:xfrm>
            <a:off x="8502701" y="4709160"/>
            <a:ext cx="2966618" cy="347472"/>
          </a:xfrm>
          <a:prstGeom prst="rect">
            <a:avLst/>
          </a:prstGeom>
          <a:noFill/>
          <a:ln/>
        </p:spPr>
        <p:txBody>
          <a:bodyPr wrap="square" lIns="0" tIns="0" rIns="0" bIns="0" rtlCol="0" anchor="t"/>
          <a:lstStyle/>
          <a:p>
            <a:pPr indent="0" marL="0">
              <a:lnSpc>
                <a:spcPct val="95000"/>
              </a:lnSpc>
              <a:buNone/>
            </a:pPr>
            <a:r>
              <a:rPr lang="en-US" sz="1050" dirty="0">
                <a:solidFill>
                  <a:srgbClr val="263238"/>
                </a:solidFill>
                <a:latin typeface="Meiryo" pitchFamily="34" charset="0"/>
                <a:ea typeface="Meiryo" pitchFamily="34" charset="-122"/>
                <a:cs typeface="Meiryo" pitchFamily="34" charset="-120"/>
              </a:rPr>
              <a:t>私的なことへの過度な立ち入り</a:t>
            </a:r>
            <a:endParaRPr lang="en-US" sz="10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SIX TYPES</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①身体的な攻撃／②精神的な攻撃</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13 / 36</a:t>
            </a:r>
            <a:endParaRPr lang="en-US" sz="900" dirty="0"/>
          </a:p>
        </p:txBody>
      </p:sp>
      <p:sp>
        <p:nvSpPr>
          <p:cNvPr id="8" name="Shape 5"/>
          <p:cNvSpPr/>
          <p:nvPr/>
        </p:nvSpPr>
        <p:spPr>
          <a:xfrm>
            <a:off x="502920" y="1371600"/>
            <a:ext cx="5391760" cy="3246120"/>
          </a:xfrm>
          <a:prstGeom prst="roundRect">
            <a:avLst>
              <a:gd name="adj" fmla="val 2254"/>
            </a:avLst>
          </a:prstGeom>
          <a:solidFill>
            <a:srgbClr val="FFFFFF"/>
          </a:solidFill>
          <a:ln/>
          <a:effectLst>
            <a:outerShdw sx="100000" sy="100000" kx="0" ky="0" algn="bl" rotWithShape="0" blurRad="88900" dist="38100" dir="5400000">
              <a:srgbClr val="9AA7B2">
                <a:alpha val="16000"/>
              </a:srgbClr>
            </a:outerShdw>
          </a:effectLst>
        </p:spPr>
      </p:sp>
      <p:sp>
        <p:nvSpPr>
          <p:cNvPr id="9" name="Shape 6"/>
          <p:cNvSpPr/>
          <p:nvPr/>
        </p:nvSpPr>
        <p:spPr>
          <a:xfrm>
            <a:off x="502920" y="1371600"/>
            <a:ext cx="5391760" cy="512064"/>
          </a:xfrm>
          <a:prstGeom prst="roundRect">
            <a:avLst>
              <a:gd name="adj" fmla="val 14286"/>
            </a:avLst>
          </a:prstGeom>
          <a:solidFill>
            <a:srgbClr val="B42318"/>
          </a:solidFill>
          <a:ln/>
        </p:spPr>
      </p:sp>
      <p:sp>
        <p:nvSpPr>
          <p:cNvPr id="10" name="Shape 7"/>
          <p:cNvSpPr/>
          <p:nvPr/>
        </p:nvSpPr>
        <p:spPr>
          <a:xfrm>
            <a:off x="502920" y="1627632"/>
            <a:ext cx="5391760" cy="256032"/>
          </a:xfrm>
          <a:prstGeom prst="rect">
            <a:avLst/>
          </a:prstGeom>
          <a:solidFill>
            <a:srgbClr val="B42318"/>
          </a:solidFill>
          <a:ln/>
        </p:spPr>
      </p:sp>
      <p:pic>
        <p:nvPicPr>
          <p:cNvPr id="11" name="Image 1" descr="preencoded.png">    </p:cNvPr>
          <p:cNvPicPr>
            <a:picLocks noChangeAspect="1"/>
          </p:cNvPicPr>
          <p:nvPr/>
        </p:nvPicPr>
        <p:blipFill>
          <a:blip r:embed="rId2"/>
          <a:stretch>
            <a:fillRect/>
          </a:stretch>
        </p:blipFill>
        <p:spPr>
          <a:xfrm>
            <a:off x="704088" y="1490472"/>
            <a:ext cx="274320" cy="274320"/>
          </a:xfrm>
          <a:prstGeom prst="rect">
            <a:avLst/>
          </a:prstGeom>
        </p:spPr>
      </p:pic>
      <p:sp>
        <p:nvSpPr>
          <p:cNvPr id="12" name="Text 8"/>
          <p:cNvSpPr/>
          <p:nvPr/>
        </p:nvSpPr>
        <p:spPr>
          <a:xfrm>
            <a:off x="1069848" y="1371600"/>
            <a:ext cx="4660240" cy="512064"/>
          </a:xfrm>
          <a:prstGeom prst="rect">
            <a:avLst/>
          </a:prstGeom>
          <a:noFill/>
          <a:ln/>
        </p:spPr>
        <p:txBody>
          <a:bodyPr wrap="square" lIns="0" tIns="0" rIns="0" bIns="0" rtlCol="0" anchor="ctr"/>
          <a:lstStyle/>
          <a:p>
            <a:pPr indent="0" marL="0">
              <a:buNone/>
            </a:pPr>
            <a:r>
              <a:rPr lang="en-US" sz="1350" b="1" dirty="0">
                <a:solidFill>
                  <a:srgbClr val="FFFFFF"/>
                </a:solidFill>
                <a:latin typeface="Meiryo" pitchFamily="34" charset="0"/>
                <a:ea typeface="Meiryo" pitchFamily="34" charset="-122"/>
                <a:cs typeface="Meiryo" pitchFamily="34" charset="-120"/>
              </a:rPr>
              <a:t>パワハラに該当し得る例</a:t>
            </a:r>
            <a:endParaRPr lang="en-US" sz="1350" dirty="0"/>
          </a:p>
        </p:txBody>
      </p:sp>
      <p:sp>
        <p:nvSpPr>
          <p:cNvPr id="13" name="Text 9"/>
          <p:cNvSpPr/>
          <p:nvPr/>
        </p:nvSpPr>
        <p:spPr>
          <a:xfrm>
            <a:off x="758952" y="2029968"/>
            <a:ext cx="4879696" cy="246888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殴打・足蹴りを行う／物を投げつける</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人格を否定する言動（性的指向・ジェンダーアイデンティティへの侮辱的言動を含む）</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必要以上に長時間にわたる厳しい叱責を繰り返す</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他の労働者の面前で大声の威圧的な叱責を繰り返す</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能力を否定し罵倒する内容のメール等を本人を含む複数人に送信</a:t>
            </a:r>
            <a:endParaRPr lang="en-US" sz="1250" dirty="0"/>
          </a:p>
        </p:txBody>
      </p:sp>
      <p:sp>
        <p:nvSpPr>
          <p:cNvPr id="14" name="Shape 10"/>
          <p:cNvSpPr/>
          <p:nvPr/>
        </p:nvSpPr>
        <p:spPr>
          <a:xfrm>
            <a:off x="6297016" y="1371600"/>
            <a:ext cx="5391760" cy="3246120"/>
          </a:xfrm>
          <a:prstGeom prst="roundRect">
            <a:avLst>
              <a:gd name="adj" fmla="val 2254"/>
            </a:avLst>
          </a:prstGeom>
          <a:solidFill>
            <a:srgbClr val="FFFFFF"/>
          </a:solidFill>
          <a:ln/>
          <a:effectLst>
            <a:outerShdw sx="100000" sy="100000" kx="0" ky="0" algn="bl" rotWithShape="0" blurRad="88900" dist="38100" dir="5400000">
              <a:srgbClr val="9AA7B2">
                <a:alpha val="16000"/>
              </a:srgbClr>
            </a:outerShdw>
          </a:effectLst>
        </p:spPr>
      </p:sp>
      <p:sp>
        <p:nvSpPr>
          <p:cNvPr id="15" name="Shape 11"/>
          <p:cNvSpPr/>
          <p:nvPr/>
        </p:nvSpPr>
        <p:spPr>
          <a:xfrm>
            <a:off x="6297016" y="1371600"/>
            <a:ext cx="5391760" cy="512064"/>
          </a:xfrm>
          <a:prstGeom prst="roundRect">
            <a:avLst>
              <a:gd name="adj" fmla="val 14286"/>
            </a:avLst>
          </a:prstGeom>
          <a:solidFill>
            <a:srgbClr val="2F6B4F"/>
          </a:solidFill>
          <a:ln/>
        </p:spPr>
      </p:sp>
      <p:sp>
        <p:nvSpPr>
          <p:cNvPr id="16" name="Shape 12"/>
          <p:cNvSpPr/>
          <p:nvPr/>
        </p:nvSpPr>
        <p:spPr>
          <a:xfrm>
            <a:off x="6297016" y="1627632"/>
            <a:ext cx="5391760" cy="256032"/>
          </a:xfrm>
          <a:prstGeom prst="rect">
            <a:avLst/>
          </a:prstGeom>
          <a:solidFill>
            <a:srgbClr val="2F6B4F"/>
          </a:solidFill>
          <a:ln/>
        </p:spPr>
      </p:sp>
      <p:pic>
        <p:nvPicPr>
          <p:cNvPr id="17" name="Image 2" descr="preencoded.png">    </p:cNvPr>
          <p:cNvPicPr>
            <a:picLocks noChangeAspect="1"/>
          </p:cNvPicPr>
          <p:nvPr/>
        </p:nvPicPr>
        <p:blipFill>
          <a:blip r:embed="rId3"/>
          <a:stretch>
            <a:fillRect/>
          </a:stretch>
        </p:blipFill>
        <p:spPr>
          <a:xfrm>
            <a:off x="6498184" y="1490472"/>
            <a:ext cx="274320" cy="274320"/>
          </a:xfrm>
          <a:prstGeom prst="rect">
            <a:avLst/>
          </a:prstGeom>
        </p:spPr>
      </p:pic>
      <p:sp>
        <p:nvSpPr>
          <p:cNvPr id="18" name="Text 13"/>
          <p:cNvSpPr/>
          <p:nvPr/>
        </p:nvSpPr>
        <p:spPr>
          <a:xfrm>
            <a:off x="6863944" y="1371600"/>
            <a:ext cx="4660240" cy="512064"/>
          </a:xfrm>
          <a:prstGeom prst="rect">
            <a:avLst/>
          </a:prstGeom>
          <a:noFill/>
          <a:ln/>
        </p:spPr>
        <p:txBody>
          <a:bodyPr wrap="square" lIns="0" tIns="0" rIns="0" bIns="0" rtlCol="0" anchor="ctr"/>
          <a:lstStyle/>
          <a:p>
            <a:pPr indent="0" marL="0">
              <a:buNone/>
            </a:pPr>
            <a:r>
              <a:rPr lang="en-US" sz="1350" b="1" dirty="0">
                <a:solidFill>
                  <a:srgbClr val="FFFFFF"/>
                </a:solidFill>
                <a:latin typeface="Meiryo" pitchFamily="34" charset="0"/>
                <a:ea typeface="Meiryo" pitchFamily="34" charset="-122"/>
                <a:cs typeface="Meiryo" pitchFamily="34" charset="-120"/>
              </a:rPr>
              <a:t>通常は該当しないと考えられる例</a:t>
            </a:r>
            <a:endParaRPr lang="en-US" sz="1350" dirty="0"/>
          </a:p>
        </p:txBody>
      </p:sp>
      <p:sp>
        <p:nvSpPr>
          <p:cNvPr id="19" name="Text 14"/>
          <p:cNvSpPr/>
          <p:nvPr/>
        </p:nvSpPr>
        <p:spPr>
          <a:xfrm>
            <a:off x="6553048" y="2029968"/>
            <a:ext cx="4879696" cy="246888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誤ってぶつかる</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遅刻など社会的ルールを欠き、再三注意しても改善しない労働者へ一定程度強く注意する</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業務の内容・性質に照らし重大な問題行動をした労働者へ一定程度強く注意する</a:t>
            </a:r>
            <a:endParaRPr lang="en-US" sz="1250" dirty="0"/>
          </a:p>
        </p:txBody>
      </p:sp>
      <p:sp>
        <p:nvSpPr>
          <p:cNvPr id="20" name="Shape 15"/>
          <p:cNvSpPr/>
          <p:nvPr/>
        </p:nvSpPr>
        <p:spPr>
          <a:xfrm>
            <a:off x="502920" y="4764024"/>
            <a:ext cx="11185855" cy="713232"/>
          </a:xfrm>
          <a:prstGeom prst="roundRect">
            <a:avLst>
              <a:gd name="adj" fmla="val 10256"/>
            </a:avLst>
          </a:prstGeom>
          <a:solidFill>
            <a:srgbClr val="F6EFE2"/>
          </a:solidFill>
          <a:ln w="12700">
            <a:solidFill>
              <a:srgbClr val="DDE4EA"/>
            </a:solidFill>
            <a:prstDash val="solid"/>
          </a:ln>
        </p:spPr>
      </p:sp>
      <p:sp>
        <p:nvSpPr>
          <p:cNvPr id="21" name="Text 16"/>
          <p:cNvSpPr/>
          <p:nvPr/>
        </p:nvSpPr>
        <p:spPr>
          <a:xfrm>
            <a:off x="777240" y="4764024"/>
            <a:ext cx="10637215" cy="713232"/>
          </a:xfrm>
          <a:prstGeom prst="rect">
            <a:avLst/>
          </a:prstGeom>
          <a:noFill/>
          <a:ln/>
        </p:spPr>
        <p:txBody>
          <a:bodyPr wrap="square" lIns="0" tIns="0" rIns="0" bIns="0" rtlCol="0" anchor="ctr"/>
          <a:lstStyle/>
          <a:p>
            <a:pPr indent="0" marL="0">
              <a:lnSpc>
                <a:spcPct val="102000"/>
              </a:lnSpc>
              <a:buNone/>
            </a:pPr>
            <a:r>
              <a:rPr lang="en-US" sz="1200" b="1" dirty="0">
                <a:solidFill>
                  <a:srgbClr val="B58A3A"/>
                </a:solidFill>
                <a:latin typeface="Meiryo" pitchFamily="34" charset="0"/>
                <a:ea typeface="Meiryo" pitchFamily="34" charset="-122"/>
                <a:cs typeface="Meiryo" pitchFamily="34" charset="-120"/>
              </a:rPr>
              <a:t>境界・注意　</a:t>
            </a:r>
            <a:pPr indent="0" marL="0">
              <a:lnSpc>
                <a:spcPct val="102000"/>
              </a:lnSpc>
              <a:buNone/>
            </a:pPr>
            <a:r>
              <a:rPr lang="en-US" sz="1200" dirty="0">
                <a:solidFill>
                  <a:srgbClr val="263238"/>
                </a:solidFill>
                <a:latin typeface="Meiryo" pitchFamily="34" charset="0"/>
                <a:ea typeface="Meiryo" pitchFamily="34" charset="-122"/>
                <a:cs typeface="Meiryo" pitchFamily="34" charset="-120"/>
              </a:rPr>
              <a:t>「一定程度強く注意できる」と「人格否定や長時間の罵倒が許される」は同じではありません。</a:t>
            </a:r>
            <a:endParaRPr lang="en-US" sz="1200" dirty="0"/>
          </a:p>
        </p:txBody>
      </p:sp>
      <p:sp>
        <p:nvSpPr>
          <p:cNvPr id="22" name="Text 17"/>
          <p:cNvSpPr/>
          <p:nvPr/>
        </p:nvSpPr>
        <p:spPr>
          <a:xfrm>
            <a:off x="502920" y="5550408"/>
            <a:ext cx="11185855" cy="274320"/>
          </a:xfrm>
          <a:prstGeom prst="rect">
            <a:avLst/>
          </a:prstGeom>
          <a:noFill/>
          <a:ln/>
        </p:spPr>
        <p:txBody>
          <a:bodyPr wrap="square" lIns="0" tIns="0" rIns="0" bIns="0" rtlCol="0" anchor="ctr"/>
          <a:lstStyle/>
          <a:p>
            <a:pPr algn="l" indent="0" marL="0">
              <a:buNone/>
            </a:pPr>
            <a:r>
              <a:rPr lang="en-US" sz="850" i="1" dirty="0">
                <a:solidFill>
                  <a:srgbClr val="5B6B7B"/>
                </a:solidFill>
                <a:latin typeface="Meiryo" pitchFamily="34" charset="0"/>
                <a:ea typeface="Meiryo" pitchFamily="34" charset="-122"/>
                <a:cs typeface="Meiryo" pitchFamily="34" charset="-120"/>
              </a:rPr>
              <a:t>出典：厚生労働省「パワーハラスメント防止指針」（2026年6月18日確認）</a:t>
            </a:r>
            <a:endParaRPr lang="en-US" sz="8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SIX TYPES</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③人間関係からの切り離し</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14 / 36</a:t>
            </a:r>
            <a:endParaRPr lang="en-US" sz="900" dirty="0"/>
          </a:p>
        </p:txBody>
      </p:sp>
      <p:sp>
        <p:nvSpPr>
          <p:cNvPr id="8" name="Shape 5"/>
          <p:cNvSpPr/>
          <p:nvPr/>
        </p:nvSpPr>
        <p:spPr>
          <a:xfrm>
            <a:off x="502920" y="1371600"/>
            <a:ext cx="5391760" cy="3246120"/>
          </a:xfrm>
          <a:prstGeom prst="roundRect">
            <a:avLst>
              <a:gd name="adj" fmla="val 2254"/>
            </a:avLst>
          </a:prstGeom>
          <a:solidFill>
            <a:srgbClr val="FFFFFF"/>
          </a:solidFill>
          <a:ln/>
          <a:effectLst>
            <a:outerShdw sx="100000" sy="100000" kx="0" ky="0" algn="bl" rotWithShape="0" blurRad="88900" dist="38100" dir="5400000">
              <a:srgbClr val="9AA7B2">
                <a:alpha val="16000"/>
              </a:srgbClr>
            </a:outerShdw>
          </a:effectLst>
        </p:spPr>
      </p:sp>
      <p:sp>
        <p:nvSpPr>
          <p:cNvPr id="9" name="Shape 6"/>
          <p:cNvSpPr/>
          <p:nvPr/>
        </p:nvSpPr>
        <p:spPr>
          <a:xfrm>
            <a:off x="502920" y="1371600"/>
            <a:ext cx="5391760" cy="512064"/>
          </a:xfrm>
          <a:prstGeom prst="roundRect">
            <a:avLst>
              <a:gd name="adj" fmla="val 14286"/>
            </a:avLst>
          </a:prstGeom>
          <a:solidFill>
            <a:srgbClr val="B42318"/>
          </a:solidFill>
          <a:ln/>
        </p:spPr>
      </p:sp>
      <p:sp>
        <p:nvSpPr>
          <p:cNvPr id="10" name="Shape 7"/>
          <p:cNvSpPr/>
          <p:nvPr/>
        </p:nvSpPr>
        <p:spPr>
          <a:xfrm>
            <a:off x="502920" y="1627632"/>
            <a:ext cx="5391760" cy="256032"/>
          </a:xfrm>
          <a:prstGeom prst="rect">
            <a:avLst/>
          </a:prstGeom>
          <a:solidFill>
            <a:srgbClr val="B42318"/>
          </a:solidFill>
          <a:ln/>
        </p:spPr>
      </p:sp>
      <p:pic>
        <p:nvPicPr>
          <p:cNvPr id="11" name="Image 1" descr="preencoded.png">    </p:cNvPr>
          <p:cNvPicPr>
            <a:picLocks noChangeAspect="1"/>
          </p:cNvPicPr>
          <p:nvPr/>
        </p:nvPicPr>
        <p:blipFill>
          <a:blip r:embed="rId2"/>
          <a:stretch>
            <a:fillRect/>
          </a:stretch>
        </p:blipFill>
        <p:spPr>
          <a:xfrm>
            <a:off x="704088" y="1490472"/>
            <a:ext cx="274320" cy="274320"/>
          </a:xfrm>
          <a:prstGeom prst="rect">
            <a:avLst/>
          </a:prstGeom>
        </p:spPr>
      </p:pic>
      <p:sp>
        <p:nvSpPr>
          <p:cNvPr id="12" name="Text 8"/>
          <p:cNvSpPr/>
          <p:nvPr/>
        </p:nvSpPr>
        <p:spPr>
          <a:xfrm>
            <a:off x="1069848" y="1371600"/>
            <a:ext cx="4660240" cy="512064"/>
          </a:xfrm>
          <a:prstGeom prst="rect">
            <a:avLst/>
          </a:prstGeom>
          <a:noFill/>
          <a:ln/>
        </p:spPr>
        <p:txBody>
          <a:bodyPr wrap="square" lIns="0" tIns="0" rIns="0" bIns="0" rtlCol="0" anchor="ctr"/>
          <a:lstStyle/>
          <a:p>
            <a:pPr indent="0" marL="0">
              <a:buNone/>
            </a:pPr>
            <a:r>
              <a:rPr lang="en-US" sz="1350" b="1" dirty="0">
                <a:solidFill>
                  <a:srgbClr val="FFFFFF"/>
                </a:solidFill>
                <a:latin typeface="Meiryo" pitchFamily="34" charset="0"/>
                <a:ea typeface="Meiryo" pitchFamily="34" charset="-122"/>
                <a:cs typeface="Meiryo" pitchFamily="34" charset="-120"/>
              </a:rPr>
              <a:t>パワハラに該当し得る例</a:t>
            </a:r>
            <a:endParaRPr lang="en-US" sz="1350" dirty="0"/>
          </a:p>
        </p:txBody>
      </p:sp>
      <p:sp>
        <p:nvSpPr>
          <p:cNvPr id="13" name="Text 9"/>
          <p:cNvSpPr/>
          <p:nvPr/>
        </p:nvSpPr>
        <p:spPr>
          <a:xfrm>
            <a:off x="758952" y="2029968"/>
            <a:ext cx="4879696" cy="246888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意に沿わない労働者を仕事から外し、長期間別室に隔離する／自宅研修させる</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一人の労働者を同僚が集団で無視し、職場で孤立させる</a:t>
            </a:r>
            <a:endParaRPr lang="en-US" sz="1250" dirty="0"/>
          </a:p>
        </p:txBody>
      </p:sp>
      <p:sp>
        <p:nvSpPr>
          <p:cNvPr id="14" name="Shape 10"/>
          <p:cNvSpPr/>
          <p:nvPr/>
        </p:nvSpPr>
        <p:spPr>
          <a:xfrm>
            <a:off x="6297016" y="1371600"/>
            <a:ext cx="5391760" cy="3246120"/>
          </a:xfrm>
          <a:prstGeom prst="roundRect">
            <a:avLst>
              <a:gd name="adj" fmla="val 2254"/>
            </a:avLst>
          </a:prstGeom>
          <a:solidFill>
            <a:srgbClr val="FFFFFF"/>
          </a:solidFill>
          <a:ln/>
          <a:effectLst>
            <a:outerShdw sx="100000" sy="100000" kx="0" ky="0" algn="bl" rotWithShape="0" blurRad="88900" dist="38100" dir="5400000">
              <a:srgbClr val="9AA7B2">
                <a:alpha val="16000"/>
              </a:srgbClr>
            </a:outerShdw>
          </a:effectLst>
        </p:spPr>
      </p:sp>
      <p:sp>
        <p:nvSpPr>
          <p:cNvPr id="15" name="Shape 11"/>
          <p:cNvSpPr/>
          <p:nvPr/>
        </p:nvSpPr>
        <p:spPr>
          <a:xfrm>
            <a:off x="6297016" y="1371600"/>
            <a:ext cx="5391760" cy="512064"/>
          </a:xfrm>
          <a:prstGeom prst="roundRect">
            <a:avLst>
              <a:gd name="adj" fmla="val 14286"/>
            </a:avLst>
          </a:prstGeom>
          <a:solidFill>
            <a:srgbClr val="2F6B4F"/>
          </a:solidFill>
          <a:ln/>
        </p:spPr>
      </p:sp>
      <p:sp>
        <p:nvSpPr>
          <p:cNvPr id="16" name="Shape 12"/>
          <p:cNvSpPr/>
          <p:nvPr/>
        </p:nvSpPr>
        <p:spPr>
          <a:xfrm>
            <a:off x="6297016" y="1627632"/>
            <a:ext cx="5391760" cy="256032"/>
          </a:xfrm>
          <a:prstGeom prst="rect">
            <a:avLst/>
          </a:prstGeom>
          <a:solidFill>
            <a:srgbClr val="2F6B4F"/>
          </a:solidFill>
          <a:ln/>
        </p:spPr>
      </p:sp>
      <p:pic>
        <p:nvPicPr>
          <p:cNvPr id="17" name="Image 2" descr="preencoded.png">    </p:cNvPr>
          <p:cNvPicPr>
            <a:picLocks noChangeAspect="1"/>
          </p:cNvPicPr>
          <p:nvPr/>
        </p:nvPicPr>
        <p:blipFill>
          <a:blip r:embed="rId3"/>
          <a:stretch>
            <a:fillRect/>
          </a:stretch>
        </p:blipFill>
        <p:spPr>
          <a:xfrm>
            <a:off x="6498184" y="1490472"/>
            <a:ext cx="274320" cy="274320"/>
          </a:xfrm>
          <a:prstGeom prst="rect">
            <a:avLst/>
          </a:prstGeom>
        </p:spPr>
      </p:pic>
      <p:sp>
        <p:nvSpPr>
          <p:cNvPr id="18" name="Text 13"/>
          <p:cNvSpPr/>
          <p:nvPr/>
        </p:nvSpPr>
        <p:spPr>
          <a:xfrm>
            <a:off x="6863944" y="1371600"/>
            <a:ext cx="4660240" cy="512064"/>
          </a:xfrm>
          <a:prstGeom prst="rect">
            <a:avLst/>
          </a:prstGeom>
          <a:noFill/>
          <a:ln/>
        </p:spPr>
        <p:txBody>
          <a:bodyPr wrap="square" lIns="0" tIns="0" rIns="0" bIns="0" rtlCol="0" anchor="ctr"/>
          <a:lstStyle/>
          <a:p>
            <a:pPr indent="0" marL="0">
              <a:buNone/>
            </a:pPr>
            <a:r>
              <a:rPr lang="en-US" sz="1350" b="1" dirty="0">
                <a:solidFill>
                  <a:srgbClr val="FFFFFF"/>
                </a:solidFill>
                <a:latin typeface="Meiryo" pitchFamily="34" charset="0"/>
                <a:ea typeface="Meiryo" pitchFamily="34" charset="-122"/>
                <a:cs typeface="Meiryo" pitchFamily="34" charset="-120"/>
              </a:rPr>
              <a:t>通常は該当しないと考えられる例</a:t>
            </a:r>
            <a:endParaRPr lang="en-US" sz="1350" dirty="0"/>
          </a:p>
        </p:txBody>
      </p:sp>
      <p:sp>
        <p:nvSpPr>
          <p:cNvPr id="19" name="Text 14"/>
          <p:cNvSpPr/>
          <p:nvPr/>
        </p:nvSpPr>
        <p:spPr>
          <a:xfrm>
            <a:off x="6553048" y="2029968"/>
            <a:ext cx="4879696" cy="246888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新規採用者の育成のため、短期間集中的に別室で研修等を実施する</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懲戒処分を受けた労働者を、通常業務に復帰させる前に一時的に別室で必要な研修を受けさせる</a:t>
            </a:r>
            <a:endParaRPr lang="en-US" sz="1250" dirty="0"/>
          </a:p>
        </p:txBody>
      </p:sp>
      <p:sp>
        <p:nvSpPr>
          <p:cNvPr id="20" name="Shape 15"/>
          <p:cNvSpPr/>
          <p:nvPr/>
        </p:nvSpPr>
        <p:spPr>
          <a:xfrm>
            <a:off x="502920" y="4764024"/>
            <a:ext cx="11185855" cy="713232"/>
          </a:xfrm>
          <a:prstGeom prst="roundRect">
            <a:avLst>
              <a:gd name="adj" fmla="val 10256"/>
            </a:avLst>
          </a:prstGeom>
          <a:solidFill>
            <a:srgbClr val="F6EFE2"/>
          </a:solidFill>
          <a:ln w="12700">
            <a:solidFill>
              <a:srgbClr val="DDE4EA"/>
            </a:solidFill>
            <a:prstDash val="solid"/>
          </a:ln>
        </p:spPr>
      </p:sp>
      <p:sp>
        <p:nvSpPr>
          <p:cNvPr id="21" name="Text 16"/>
          <p:cNvSpPr/>
          <p:nvPr/>
        </p:nvSpPr>
        <p:spPr>
          <a:xfrm>
            <a:off x="777240" y="4764024"/>
            <a:ext cx="10637215" cy="713232"/>
          </a:xfrm>
          <a:prstGeom prst="rect">
            <a:avLst/>
          </a:prstGeom>
          <a:noFill/>
          <a:ln/>
        </p:spPr>
        <p:txBody>
          <a:bodyPr wrap="square" lIns="0" tIns="0" rIns="0" bIns="0" rtlCol="0" anchor="ctr"/>
          <a:lstStyle/>
          <a:p>
            <a:pPr indent="0" marL="0">
              <a:lnSpc>
                <a:spcPct val="102000"/>
              </a:lnSpc>
              <a:buNone/>
            </a:pPr>
            <a:r>
              <a:rPr lang="en-US" sz="1200" b="1" dirty="0">
                <a:solidFill>
                  <a:srgbClr val="B58A3A"/>
                </a:solidFill>
                <a:latin typeface="Meiryo" pitchFamily="34" charset="0"/>
                <a:ea typeface="Meiryo" pitchFamily="34" charset="-122"/>
                <a:cs typeface="Meiryo" pitchFamily="34" charset="-120"/>
              </a:rPr>
              <a:t>境界・注意　</a:t>
            </a:r>
            <a:pPr indent="0" marL="0">
              <a:lnSpc>
                <a:spcPct val="102000"/>
              </a:lnSpc>
              <a:buNone/>
            </a:pPr>
            <a:r>
              <a:rPr lang="en-US" sz="1200" dirty="0">
                <a:solidFill>
                  <a:srgbClr val="263238"/>
                </a:solidFill>
                <a:latin typeface="Meiryo" pitchFamily="34" charset="0"/>
                <a:ea typeface="Meiryo" pitchFamily="34" charset="-122"/>
                <a:cs typeface="Meiryo" pitchFamily="34" charset="-120"/>
              </a:rPr>
              <a:t>「育成・復帰のための一時的・合理的な措置」か、「嫌がらせ・追い出し目的の隔離」かで判断が分かれます。</a:t>
            </a:r>
            <a:endParaRPr lang="en-US" sz="1200" dirty="0"/>
          </a:p>
        </p:txBody>
      </p:sp>
      <p:sp>
        <p:nvSpPr>
          <p:cNvPr id="22" name="Text 17"/>
          <p:cNvSpPr/>
          <p:nvPr/>
        </p:nvSpPr>
        <p:spPr>
          <a:xfrm>
            <a:off x="502920" y="5550408"/>
            <a:ext cx="11185855" cy="274320"/>
          </a:xfrm>
          <a:prstGeom prst="rect">
            <a:avLst/>
          </a:prstGeom>
          <a:noFill/>
          <a:ln/>
        </p:spPr>
        <p:txBody>
          <a:bodyPr wrap="square" lIns="0" tIns="0" rIns="0" bIns="0" rtlCol="0" anchor="ctr"/>
          <a:lstStyle/>
          <a:p>
            <a:pPr algn="l" indent="0" marL="0">
              <a:buNone/>
            </a:pPr>
            <a:r>
              <a:rPr lang="en-US" sz="850" i="1" dirty="0">
                <a:solidFill>
                  <a:srgbClr val="5B6B7B"/>
                </a:solidFill>
                <a:latin typeface="Meiryo" pitchFamily="34" charset="0"/>
                <a:ea typeface="Meiryo" pitchFamily="34" charset="-122"/>
                <a:cs typeface="Meiryo" pitchFamily="34" charset="-120"/>
              </a:rPr>
              <a:t>出典：厚生労働省「パワーハラスメント防止指針」（2026年6月18日確認）</a:t>
            </a:r>
            <a:endParaRPr lang="en-US" sz="8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SIX TYPES</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④過大な要求</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15 / 36</a:t>
            </a:r>
            <a:endParaRPr lang="en-US" sz="900" dirty="0"/>
          </a:p>
        </p:txBody>
      </p:sp>
      <p:sp>
        <p:nvSpPr>
          <p:cNvPr id="8" name="Shape 5"/>
          <p:cNvSpPr/>
          <p:nvPr/>
        </p:nvSpPr>
        <p:spPr>
          <a:xfrm>
            <a:off x="502920" y="1371600"/>
            <a:ext cx="5391760" cy="3246120"/>
          </a:xfrm>
          <a:prstGeom prst="roundRect">
            <a:avLst>
              <a:gd name="adj" fmla="val 2254"/>
            </a:avLst>
          </a:prstGeom>
          <a:solidFill>
            <a:srgbClr val="FFFFFF"/>
          </a:solidFill>
          <a:ln/>
          <a:effectLst>
            <a:outerShdw sx="100000" sy="100000" kx="0" ky="0" algn="bl" rotWithShape="0" blurRad="88900" dist="38100" dir="5400000">
              <a:srgbClr val="9AA7B2">
                <a:alpha val="16000"/>
              </a:srgbClr>
            </a:outerShdw>
          </a:effectLst>
        </p:spPr>
      </p:sp>
      <p:sp>
        <p:nvSpPr>
          <p:cNvPr id="9" name="Shape 6"/>
          <p:cNvSpPr/>
          <p:nvPr/>
        </p:nvSpPr>
        <p:spPr>
          <a:xfrm>
            <a:off x="502920" y="1371600"/>
            <a:ext cx="5391760" cy="512064"/>
          </a:xfrm>
          <a:prstGeom prst="roundRect">
            <a:avLst>
              <a:gd name="adj" fmla="val 14286"/>
            </a:avLst>
          </a:prstGeom>
          <a:solidFill>
            <a:srgbClr val="B42318"/>
          </a:solidFill>
          <a:ln/>
        </p:spPr>
      </p:sp>
      <p:sp>
        <p:nvSpPr>
          <p:cNvPr id="10" name="Shape 7"/>
          <p:cNvSpPr/>
          <p:nvPr/>
        </p:nvSpPr>
        <p:spPr>
          <a:xfrm>
            <a:off x="502920" y="1627632"/>
            <a:ext cx="5391760" cy="256032"/>
          </a:xfrm>
          <a:prstGeom prst="rect">
            <a:avLst/>
          </a:prstGeom>
          <a:solidFill>
            <a:srgbClr val="B42318"/>
          </a:solidFill>
          <a:ln/>
        </p:spPr>
      </p:sp>
      <p:pic>
        <p:nvPicPr>
          <p:cNvPr id="11" name="Image 1" descr="preencoded.png">    </p:cNvPr>
          <p:cNvPicPr>
            <a:picLocks noChangeAspect="1"/>
          </p:cNvPicPr>
          <p:nvPr/>
        </p:nvPicPr>
        <p:blipFill>
          <a:blip r:embed="rId2"/>
          <a:stretch>
            <a:fillRect/>
          </a:stretch>
        </p:blipFill>
        <p:spPr>
          <a:xfrm>
            <a:off x="704088" y="1490472"/>
            <a:ext cx="274320" cy="274320"/>
          </a:xfrm>
          <a:prstGeom prst="rect">
            <a:avLst/>
          </a:prstGeom>
        </p:spPr>
      </p:pic>
      <p:sp>
        <p:nvSpPr>
          <p:cNvPr id="12" name="Text 8"/>
          <p:cNvSpPr/>
          <p:nvPr/>
        </p:nvSpPr>
        <p:spPr>
          <a:xfrm>
            <a:off x="1069848" y="1371600"/>
            <a:ext cx="4660240" cy="512064"/>
          </a:xfrm>
          <a:prstGeom prst="rect">
            <a:avLst/>
          </a:prstGeom>
          <a:noFill/>
          <a:ln/>
        </p:spPr>
        <p:txBody>
          <a:bodyPr wrap="square" lIns="0" tIns="0" rIns="0" bIns="0" rtlCol="0" anchor="ctr"/>
          <a:lstStyle/>
          <a:p>
            <a:pPr indent="0" marL="0">
              <a:buNone/>
            </a:pPr>
            <a:r>
              <a:rPr lang="en-US" sz="1350" b="1" dirty="0">
                <a:solidFill>
                  <a:srgbClr val="FFFFFF"/>
                </a:solidFill>
                <a:latin typeface="Meiryo" pitchFamily="34" charset="0"/>
                <a:ea typeface="Meiryo" pitchFamily="34" charset="-122"/>
                <a:cs typeface="Meiryo" pitchFamily="34" charset="-120"/>
              </a:rPr>
              <a:t>パワハラに該当し得る例</a:t>
            </a:r>
            <a:endParaRPr lang="en-US" sz="1350" dirty="0"/>
          </a:p>
        </p:txBody>
      </p:sp>
      <p:sp>
        <p:nvSpPr>
          <p:cNvPr id="13" name="Text 9"/>
          <p:cNvSpPr/>
          <p:nvPr/>
        </p:nvSpPr>
        <p:spPr>
          <a:xfrm>
            <a:off x="758952" y="2029968"/>
            <a:ext cx="4879696" cy="246888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長期間、肉体的苦痛を伴う過酷な環境下で、業務に直接関係のない作業を命じる</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新卒採用者に必要な教育を行わないまま、到底対応できないレベルの業績目標を課し、未達を厳しく叱責する</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業務とは関係のない私的な雑用を強制的に行わせる</a:t>
            </a:r>
            <a:endParaRPr lang="en-US" sz="1250" dirty="0"/>
          </a:p>
        </p:txBody>
      </p:sp>
      <p:sp>
        <p:nvSpPr>
          <p:cNvPr id="14" name="Shape 10"/>
          <p:cNvSpPr/>
          <p:nvPr/>
        </p:nvSpPr>
        <p:spPr>
          <a:xfrm>
            <a:off x="6297016" y="1371600"/>
            <a:ext cx="5391760" cy="3246120"/>
          </a:xfrm>
          <a:prstGeom prst="roundRect">
            <a:avLst>
              <a:gd name="adj" fmla="val 2254"/>
            </a:avLst>
          </a:prstGeom>
          <a:solidFill>
            <a:srgbClr val="FFFFFF"/>
          </a:solidFill>
          <a:ln/>
          <a:effectLst>
            <a:outerShdw sx="100000" sy="100000" kx="0" ky="0" algn="bl" rotWithShape="0" blurRad="88900" dist="38100" dir="5400000">
              <a:srgbClr val="9AA7B2">
                <a:alpha val="16000"/>
              </a:srgbClr>
            </a:outerShdw>
          </a:effectLst>
        </p:spPr>
      </p:sp>
      <p:sp>
        <p:nvSpPr>
          <p:cNvPr id="15" name="Shape 11"/>
          <p:cNvSpPr/>
          <p:nvPr/>
        </p:nvSpPr>
        <p:spPr>
          <a:xfrm>
            <a:off x="6297016" y="1371600"/>
            <a:ext cx="5391760" cy="512064"/>
          </a:xfrm>
          <a:prstGeom prst="roundRect">
            <a:avLst>
              <a:gd name="adj" fmla="val 14286"/>
            </a:avLst>
          </a:prstGeom>
          <a:solidFill>
            <a:srgbClr val="2F6B4F"/>
          </a:solidFill>
          <a:ln/>
        </p:spPr>
      </p:sp>
      <p:sp>
        <p:nvSpPr>
          <p:cNvPr id="16" name="Shape 12"/>
          <p:cNvSpPr/>
          <p:nvPr/>
        </p:nvSpPr>
        <p:spPr>
          <a:xfrm>
            <a:off x="6297016" y="1627632"/>
            <a:ext cx="5391760" cy="256032"/>
          </a:xfrm>
          <a:prstGeom prst="rect">
            <a:avLst/>
          </a:prstGeom>
          <a:solidFill>
            <a:srgbClr val="2F6B4F"/>
          </a:solidFill>
          <a:ln/>
        </p:spPr>
      </p:sp>
      <p:pic>
        <p:nvPicPr>
          <p:cNvPr id="17" name="Image 2" descr="preencoded.png">    </p:cNvPr>
          <p:cNvPicPr>
            <a:picLocks noChangeAspect="1"/>
          </p:cNvPicPr>
          <p:nvPr/>
        </p:nvPicPr>
        <p:blipFill>
          <a:blip r:embed="rId3"/>
          <a:stretch>
            <a:fillRect/>
          </a:stretch>
        </p:blipFill>
        <p:spPr>
          <a:xfrm>
            <a:off x="6498184" y="1490472"/>
            <a:ext cx="274320" cy="274320"/>
          </a:xfrm>
          <a:prstGeom prst="rect">
            <a:avLst/>
          </a:prstGeom>
        </p:spPr>
      </p:pic>
      <p:sp>
        <p:nvSpPr>
          <p:cNvPr id="18" name="Text 13"/>
          <p:cNvSpPr/>
          <p:nvPr/>
        </p:nvSpPr>
        <p:spPr>
          <a:xfrm>
            <a:off x="6863944" y="1371600"/>
            <a:ext cx="4660240" cy="512064"/>
          </a:xfrm>
          <a:prstGeom prst="rect">
            <a:avLst/>
          </a:prstGeom>
          <a:noFill/>
          <a:ln/>
        </p:spPr>
        <p:txBody>
          <a:bodyPr wrap="square" lIns="0" tIns="0" rIns="0" bIns="0" rtlCol="0" anchor="ctr"/>
          <a:lstStyle/>
          <a:p>
            <a:pPr indent="0" marL="0">
              <a:buNone/>
            </a:pPr>
            <a:r>
              <a:rPr lang="en-US" sz="1350" b="1" dirty="0">
                <a:solidFill>
                  <a:srgbClr val="FFFFFF"/>
                </a:solidFill>
                <a:latin typeface="Meiryo" pitchFamily="34" charset="0"/>
                <a:ea typeface="Meiryo" pitchFamily="34" charset="-122"/>
                <a:cs typeface="Meiryo" pitchFamily="34" charset="-120"/>
              </a:rPr>
              <a:t>通常は該当しないと考えられる例</a:t>
            </a:r>
            <a:endParaRPr lang="en-US" sz="1350" dirty="0"/>
          </a:p>
        </p:txBody>
      </p:sp>
      <p:sp>
        <p:nvSpPr>
          <p:cNvPr id="19" name="Text 14"/>
          <p:cNvSpPr/>
          <p:nvPr/>
        </p:nvSpPr>
        <p:spPr>
          <a:xfrm>
            <a:off x="6553048" y="2029968"/>
            <a:ext cx="4879696" cy="246888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労働者を育成するため、現状より少し高いレベルの業務を任せる</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業務の繁忙期に、業務上の必要性から、通常時より一定程度多い業務処理を任せる</a:t>
            </a:r>
            <a:endParaRPr lang="en-US" sz="1250" dirty="0"/>
          </a:p>
        </p:txBody>
      </p:sp>
      <p:sp>
        <p:nvSpPr>
          <p:cNvPr id="20" name="Shape 15"/>
          <p:cNvSpPr/>
          <p:nvPr/>
        </p:nvSpPr>
        <p:spPr>
          <a:xfrm>
            <a:off x="502920" y="4764024"/>
            <a:ext cx="11185855" cy="713232"/>
          </a:xfrm>
          <a:prstGeom prst="roundRect">
            <a:avLst>
              <a:gd name="adj" fmla="val 10256"/>
            </a:avLst>
          </a:prstGeom>
          <a:solidFill>
            <a:srgbClr val="F6EFE2"/>
          </a:solidFill>
          <a:ln w="12700">
            <a:solidFill>
              <a:srgbClr val="DDE4EA"/>
            </a:solidFill>
            <a:prstDash val="solid"/>
          </a:ln>
        </p:spPr>
      </p:sp>
      <p:sp>
        <p:nvSpPr>
          <p:cNvPr id="21" name="Text 16"/>
          <p:cNvSpPr/>
          <p:nvPr/>
        </p:nvSpPr>
        <p:spPr>
          <a:xfrm>
            <a:off x="777240" y="4764024"/>
            <a:ext cx="10637215" cy="713232"/>
          </a:xfrm>
          <a:prstGeom prst="rect">
            <a:avLst/>
          </a:prstGeom>
          <a:noFill/>
          <a:ln/>
        </p:spPr>
        <p:txBody>
          <a:bodyPr wrap="square" lIns="0" tIns="0" rIns="0" bIns="0" rtlCol="0" anchor="ctr"/>
          <a:lstStyle/>
          <a:p>
            <a:pPr indent="0" marL="0">
              <a:lnSpc>
                <a:spcPct val="102000"/>
              </a:lnSpc>
              <a:buNone/>
            </a:pPr>
            <a:r>
              <a:rPr lang="en-US" sz="1200" b="1" dirty="0">
                <a:solidFill>
                  <a:srgbClr val="B58A3A"/>
                </a:solidFill>
                <a:latin typeface="Meiryo" pitchFamily="34" charset="0"/>
                <a:ea typeface="Meiryo" pitchFamily="34" charset="-122"/>
                <a:cs typeface="Meiryo" pitchFamily="34" charset="-120"/>
              </a:rPr>
              <a:t>境界・注意　</a:t>
            </a:r>
            <a:pPr indent="0" marL="0">
              <a:lnSpc>
                <a:spcPct val="102000"/>
              </a:lnSpc>
              <a:buNone/>
            </a:pPr>
            <a:r>
              <a:rPr lang="en-US" sz="1200" dirty="0">
                <a:solidFill>
                  <a:srgbClr val="263238"/>
                </a:solidFill>
                <a:latin typeface="Meiryo" pitchFamily="34" charset="0"/>
                <a:ea typeface="Meiryo" pitchFamily="34" charset="-122"/>
                <a:cs typeface="Meiryo" pitchFamily="34" charset="-120"/>
              </a:rPr>
              <a:t>「少し高い目標」「繁忙期の増量」は育成・必要性の範囲。教育なしの到達不能目標＋叱責は過大要求になり得ます。</a:t>
            </a:r>
            <a:endParaRPr lang="en-US" sz="1200" dirty="0"/>
          </a:p>
        </p:txBody>
      </p:sp>
      <p:sp>
        <p:nvSpPr>
          <p:cNvPr id="22" name="Text 17"/>
          <p:cNvSpPr/>
          <p:nvPr/>
        </p:nvSpPr>
        <p:spPr>
          <a:xfrm>
            <a:off x="502920" y="5550408"/>
            <a:ext cx="11185855" cy="274320"/>
          </a:xfrm>
          <a:prstGeom prst="rect">
            <a:avLst/>
          </a:prstGeom>
          <a:noFill/>
          <a:ln/>
        </p:spPr>
        <p:txBody>
          <a:bodyPr wrap="square" lIns="0" tIns="0" rIns="0" bIns="0" rtlCol="0" anchor="ctr"/>
          <a:lstStyle/>
          <a:p>
            <a:pPr algn="l" indent="0" marL="0">
              <a:buNone/>
            </a:pPr>
            <a:r>
              <a:rPr lang="en-US" sz="850" i="1" dirty="0">
                <a:solidFill>
                  <a:srgbClr val="5B6B7B"/>
                </a:solidFill>
                <a:latin typeface="Meiryo" pitchFamily="34" charset="0"/>
                <a:ea typeface="Meiryo" pitchFamily="34" charset="-122"/>
                <a:cs typeface="Meiryo" pitchFamily="34" charset="-120"/>
              </a:rPr>
              <a:t>出典：厚生労働省「パワーハラスメント防止指針」（2026年6月18日確認）</a:t>
            </a:r>
            <a:endParaRPr lang="en-US" sz="8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SIX TYPES</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⑤過小な要求</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16 / 36</a:t>
            </a:r>
            <a:endParaRPr lang="en-US" sz="900" dirty="0"/>
          </a:p>
        </p:txBody>
      </p:sp>
      <p:sp>
        <p:nvSpPr>
          <p:cNvPr id="8" name="Shape 5"/>
          <p:cNvSpPr/>
          <p:nvPr/>
        </p:nvSpPr>
        <p:spPr>
          <a:xfrm>
            <a:off x="502920" y="1371600"/>
            <a:ext cx="5391760" cy="3246120"/>
          </a:xfrm>
          <a:prstGeom prst="roundRect">
            <a:avLst>
              <a:gd name="adj" fmla="val 2254"/>
            </a:avLst>
          </a:prstGeom>
          <a:solidFill>
            <a:srgbClr val="FFFFFF"/>
          </a:solidFill>
          <a:ln/>
          <a:effectLst>
            <a:outerShdw sx="100000" sy="100000" kx="0" ky="0" algn="bl" rotWithShape="0" blurRad="88900" dist="38100" dir="5400000">
              <a:srgbClr val="9AA7B2">
                <a:alpha val="16000"/>
              </a:srgbClr>
            </a:outerShdw>
          </a:effectLst>
        </p:spPr>
      </p:sp>
      <p:sp>
        <p:nvSpPr>
          <p:cNvPr id="9" name="Shape 6"/>
          <p:cNvSpPr/>
          <p:nvPr/>
        </p:nvSpPr>
        <p:spPr>
          <a:xfrm>
            <a:off x="502920" y="1371600"/>
            <a:ext cx="5391760" cy="512064"/>
          </a:xfrm>
          <a:prstGeom prst="roundRect">
            <a:avLst>
              <a:gd name="adj" fmla="val 14286"/>
            </a:avLst>
          </a:prstGeom>
          <a:solidFill>
            <a:srgbClr val="B42318"/>
          </a:solidFill>
          <a:ln/>
        </p:spPr>
      </p:sp>
      <p:sp>
        <p:nvSpPr>
          <p:cNvPr id="10" name="Shape 7"/>
          <p:cNvSpPr/>
          <p:nvPr/>
        </p:nvSpPr>
        <p:spPr>
          <a:xfrm>
            <a:off x="502920" y="1627632"/>
            <a:ext cx="5391760" cy="256032"/>
          </a:xfrm>
          <a:prstGeom prst="rect">
            <a:avLst/>
          </a:prstGeom>
          <a:solidFill>
            <a:srgbClr val="B42318"/>
          </a:solidFill>
          <a:ln/>
        </p:spPr>
      </p:sp>
      <p:pic>
        <p:nvPicPr>
          <p:cNvPr id="11" name="Image 1" descr="preencoded.png">    </p:cNvPr>
          <p:cNvPicPr>
            <a:picLocks noChangeAspect="1"/>
          </p:cNvPicPr>
          <p:nvPr/>
        </p:nvPicPr>
        <p:blipFill>
          <a:blip r:embed="rId2"/>
          <a:stretch>
            <a:fillRect/>
          </a:stretch>
        </p:blipFill>
        <p:spPr>
          <a:xfrm>
            <a:off x="704088" y="1490472"/>
            <a:ext cx="274320" cy="274320"/>
          </a:xfrm>
          <a:prstGeom prst="rect">
            <a:avLst/>
          </a:prstGeom>
        </p:spPr>
      </p:pic>
      <p:sp>
        <p:nvSpPr>
          <p:cNvPr id="12" name="Text 8"/>
          <p:cNvSpPr/>
          <p:nvPr/>
        </p:nvSpPr>
        <p:spPr>
          <a:xfrm>
            <a:off x="1069848" y="1371600"/>
            <a:ext cx="4660240" cy="512064"/>
          </a:xfrm>
          <a:prstGeom prst="rect">
            <a:avLst/>
          </a:prstGeom>
          <a:noFill/>
          <a:ln/>
        </p:spPr>
        <p:txBody>
          <a:bodyPr wrap="square" lIns="0" tIns="0" rIns="0" bIns="0" rtlCol="0" anchor="ctr"/>
          <a:lstStyle/>
          <a:p>
            <a:pPr indent="0" marL="0">
              <a:buNone/>
            </a:pPr>
            <a:r>
              <a:rPr lang="en-US" sz="1350" b="1" dirty="0">
                <a:solidFill>
                  <a:srgbClr val="FFFFFF"/>
                </a:solidFill>
                <a:latin typeface="Meiryo" pitchFamily="34" charset="0"/>
                <a:ea typeface="Meiryo" pitchFamily="34" charset="-122"/>
                <a:cs typeface="Meiryo" pitchFamily="34" charset="-120"/>
              </a:rPr>
              <a:t>パワハラに該当し得る例</a:t>
            </a:r>
            <a:endParaRPr lang="en-US" sz="1350" dirty="0"/>
          </a:p>
        </p:txBody>
      </p:sp>
      <p:sp>
        <p:nvSpPr>
          <p:cNvPr id="13" name="Text 9"/>
          <p:cNvSpPr/>
          <p:nvPr/>
        </p:nvSpPr>
        <p:spPr>
          <a:xfrm>
            <a:off x="758952" y="2029968"/>
            <a:ext cx="4879696" cy="246888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管理職を退職させるため、誰でも遂行可能な業務を行わせる</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気にいらない労働者に、嫌がらせのために仕事を与えない</a:t>
            </a:r>
            <a:endParaRPr lang="en-US" sz="1250" dirty="0"/>
          </a:p>
        </p:txBody>
      </p:sp>
      <p:sp>
        <p:nvSpPr>
          <p:cNvPr id="14" name="Shape 10"/>
          <p:cNvSpPr/>
          <p:nvPr/>
        </p:nvSpPr>
        <p:spPr>
          <a:xfrm>
            <a:off x="6297016" y="1371600"/>
            <a:ext cx="5391760" cy="3246120"/>
          </a:xfrm>
          <a:prstGeom prst="roundRect">
            <a:avLst>
              <a:gd name="adj" fmla="val 2254"/>
            </a:avLst>
          </a:prstGeom>
          <a:solidFill>
            <a:srgbClr val="FFFFFF"/>
          </a:solidFill>
          <a:ln/>
          <a:effectLst>
            <a:outerShdw sx="100000" sy="100000" kx="0" ky="0" algn="bl" rotWithShape="0" blurRad="88900" dist="38100" dir="5400000">
              <a:srgbClr val="9AA7B2">
                <a:alpha val="16000"/>
              </a:srgbClr>
            </a:outerShdw>
          </a:effectLst>
        </p:spPr>
      </p:sp>
      <p:sp>
        <p:nvSpPr>
          <p:cNvPr id="15" name="Shape 11"/>
          <p:cNvSpPr/>
          <p:nvPr/>
        </p:nvSpPr>
        <p:spPr>
          <a:xfrm>
            <a:off x="6297016" y="1371600"/>
            <a:ext cx="5391760" cy="512064"/>
          </a:xfrm>
          <a:prstGeom prst="roundRect">
            <a:avLst>
              <a:gd name="adj" fmla="val 14286"/>
            </a:avLst>
          </a:prstGeom>
          <a:solidFill>
            <a:srgbClr val="2F6B4F"/>
          </a:solidFill>
          <a:ln/>
        </p:spPr>
      </p:sp>
      <p:sp>
        <p:nvSpPr>
          <p:cNvPr id="16" name="Shape 12"/>
          <p:cNvSpPr/>
          <p:nvPr/>
        </p:nvSpPr>
        <p:spPr>
          <a:xfrm>
            <a:off x="6297016" y="1627632"/>
            <a:ext cx="5391760" cy="256032"/>
          </a:xfrm>
          <a:prstGeom prst="rect">
            <a:avLst/>
          </a:prstGeom>
          <a:solidFill>
            <a:srgbClr val="2F6B4F"/>
          </a:solidFill>
          <a:ln/>
        </p:spPr>
      </p:sp>
      <p:pic>
        <p:nvPicPr>
          <p:cNvPr id="17" name="Image 2" descr="preencoded.png">    </p:cNvPr>
          <p:cNvPicPr>
            <a:picLocks noChangeAspect="1"/>
          </p:cNvPicPr>
          <p:nvPr/>
        </p:nvPicPr>
        <p:blipFill>
          <a:blip r:embed="rId3"/>
          <a:stretch>
            <a:fillRect/>
          </a:stretch>
        </p:blipFill>
        <p:spPr>
          <a:xfrm>
            <a:off x="6498184" y="1490472"/>
            <a:ext cx="274320" cy="274320"/>
          </a:xfrm>
          <a:prstGeom prst="rect">
            <a:avLst/>
          </a:prstGeom>
        </p:spPr>
      </p:pic>
      <p:sp>
        <p:nvSpPr>
          <p:cNvPr id="18" name="Text 13"/>
          <p:cNvSpPr/>
          <p:nvPr/>
        </p:nvSpPr>
        <p:spPr>
          <a:xfrm>
            <a:off x="6863944" y="1371600"/>
            <a:ext cx="4660240" cy="512064"/>
          </a:xfrm>
          <a:prstGeom prst="rect">
            <a:avLst/>
          </a:prstGeom>
          <a:noFill/>
          <a:ln/>
        </p:spPr>
        <p:txBody>
          <a:bodyPr wrap="square" lIns="0" tIns="0" rIns="0" bIns="0" rtlCol="0" anchor="ctr"/>
          <a:lstStyle/>
          <a:p>
            <a:pPr indent="0" marL="0">
              <a:buNone/>
            </a:pPr>
            <a:r>
              <a:rPr lang="en-US" sz="1350" b="1" dirty="0">
                <a:solidFill>
                  <a:srgbClr val="FFFFFF"/>
                </a:solidFill>
                <a:latin typeface="Meiryo" pitchFamily="34" charset="0"/>
                <a:ea typeface="Meiryo" pitchFamily="34" charset="-122"/>
                <a:cs typeface="Meiryo" pitchFamily="34" charset="-120"/>
              </a:rPr>
              <a:t>通常は該当しないと考えられる例</a:t>
            </a:r>
            <a:endParaRPr lang="en-US" sz="1350" dirty="0"/>
          </a:p>
        </p:txBody>
      </p:sp>
      <p:sp>
        <p:nvSpPr>
          <p:cNvPr id="19" name="Text 14"/>
          <p:cNvSpPr/>
          <p:nvPr/>
        </p:nvSpPr>
        <p:spPr>
          <a:xfrm>
            <a:off x="6553048" y="2029968"/>
            <a:ext cx="4879696" cy="246888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労働者の能力に応じて、一定程度、業務内容や業務量を軽減する</a:t>
            </a:r>
            <a:endParaRPr lang="en-US" sz="1250" dirty="0"/>
          </a:p>
        </p:txBody>
      </p:sp>
      <p:sp>
        <p:nvSpPr>
          <p:cNvPr id="20" name="Shape 15"/>
          <p:cNvSpPr/>
          <p:nvPr/>
        </p:nvSpPr>
        <p:spPr>
          <a:xfrm>
            <a:off x="502920" y="4764024"/>
            <a:ext cx="11185855" cy="713232"/>
          </a:xfrm>
          <a:prstGeom prst="roundRect">
            <a:avLst>
              <a:gd name="adj" fmla="val 10256"/>
            </a:avLst>
          </a:prstGeom>
          <a:solidFill>
            <a:srgbClr val="F6EFE2"/>
          </a:solidFill>
          <a:ln w="12700">
            <a:solidFill>
              <a:srgbClr val="DDE4EA"/>
            </a:solidFill>
            <a:prstDash val="solid"/>
          </a:ln>
        </p:spPr>
      </p:sp>
      <p:sp>
        <p:nvSpPr>
          <p:cNvPr id="21" name="Text 16"/>
          <p:cNvSpPr/>
          <p:nvPr/>
        </p:nvSpPr>
        <p:spPr>
          <a:xfrm>
            <a:off x="777240" y="4764024"/>
            <a:ext cx="10637215" cy="713232"/>
          </a:xfrm>
          <a:prstGeom prst="rect">
            <a:avLst/>
          </a:prstGeom>
          <a:noFill/>
          <a:ln/>
        </p:spPr>
        <p:txBody>
          <a:bodyPr wrap="square" lIns="0" tIns="0" rIns="0" bIns="0" rtlCol="0" anchor="ctr"/>
          <a:lstStyle/>
          <a:p>
            <a:pPr indent="0" marL="0">
              <a:lnSpc>
                <a:spcPct val="102000"/>
              </a:lnSpc>
              <a:buNone/>
            </a:pPr>
            <a:r>
              <a:rPr lang="en-US" sz="1200" b="1" dirty="0">
                <a:solidFill>
                  <a:srgbClr val="B58A3A"/>
                </a:solidFill>
                <a:latin typeface="Meiryo" pitchFamily="34" charset="0"/>
                <a:ea typeface="Meiryo" pitchFamily="34" charset="-122"/>
                <a:cs typeface="Meiryo" pitchFamily="34" charset="-120"/>
              </a:rPr>
              <a:t>境界・注意　</a:t>
            </a:r>
            <a:pPr indent="0" marL="0">
              <a:lnSpc>
                <a:spcPct val="102000"/>
              </a:lnSpc>
              <a:buNone/>
            </a:pPr>
            <a:r>
              <a:rPr lang="en-US" sz="1200" dirty="0">
                <a:solidFill>
                  <a:srgbClr val="263238"/>
                </a:solidFill>
                <a:latin typeface="Meiryo" pitchFamily="34" charset="0"/>
                <a:ea typeface="Meiryo" pitchFamily="34" charset="-122"/>
                <a:cs typeface="Meiryo" pitchFamily="34" charset="-120"/>
              </a:rPr>
              <a:t>健康上の配慮等で能力に応じて業務を軽減することは、ただちに過小要求にはなりません。目的・期間・復帰計画で判断します。</a:t>
            </a:r>
            <a:endParaRPr lang="en-US" sz="1200" dirty="0"/>
          </a:p>
        </p:txBody>
      </p:sp>
      <p:sp>
        <p:nvSpPr>
          <p:cNvPr id="22" name="Text 17"/>
          <p:cNvSpPr/>
          <p:nvPr/>
        </p:nvSpPr>
        <p:spPr>
          <a:xfrm>
            <a:off x="502920" y="5550408"/>
            <a:ext cx="11185855" cy="274320"/>
          </a:xfrm>
          <a:prstGeom prst="rect">
            <a:avLst/>
          </a:prstGeom>
          <a:noFill/>
          <a:ln/>
        </p:spPr>
        <p:txBody>
          <a:bodyPr wrap="square" lIns="0" tIns="0" rIns="0" bIns="0" rtlCol="0" anchor="ctr"/>
          <a:lstStyle/>
          <a:p>
            <a:pPr algn="l" indent="0" marL="0">
              <a:buNone/>
            </a:pPr>
            <a:r>
              <a:rPr lang="en-US" sz="850" i="1" dirty="0">
                <a:solidFill>
                  <a:srgbClr val="5B6B7B"/>
                </a:solidFill>
                <a:latin typeface="Meiryo" pitchFamily="34" charset="0"/>
                <a:ea typeface="Meiryo" pitchFamily="34" charset="-122"/>
                <a:cs typeface="Meiryo" pitchFamily="34" charset="-120"/>
              </a:rPr>
              <a:t>出典：厚生労働省「パワーハラスメント防止指針」（2026年6月18日確認）</a:t>
            </a:r>
            <a:endParaRPr lang="en-US" sz="8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2F6B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SIX TYPES</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⑥個の侵害（SOGI・カミングアウト）</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17 / 36</a:t>
            </a:r>
            <a:endParaRPr lang="en-US" sz="900" dirty="0"/>
          </a:p>
        </p:txBody>
      </p:sp>
      <p:sp>
        <p:nvSpPr>
          <p:cNvPr id="8" name="Shape 5"/>
          <p:cNvSpPr/>
          <p:nvPr/>
        </p:nvSpPr>
        <p:spPr>
          <a:xfrm>
            <a:off x="502920" y="1371600"/>
            <a:ext cx="5391760" cy="3246120"/>
          </a:xfrm>
          <a:prstGeom prst="roundRect">
            <a:avLst>
              <a:gd name="adj" fmla="val 2254"/>
            </a:avLst>
          </a:prstGeom>
          <a:solidFill>
            <a:srgbClr val="FFFFFF"/>
          </a:solidFill>
          <a:ln/>
          <a:effectLst>
            <a:outerShdw sx="100000" sy="100000" kx="0" ky="0" algn="bl" rotWithShape="0" blurRad="88900" dist="38100" dir="5400000">
              <a:srgbClr val="9AA7B2">
                <a:alpha val="16000"/>
              </a:srgbClr>
            </a:outerShdw>
          </a:effectLst>
        </p:spPr>
      </p:sp>
      <p:sp>
        <p:nvSpPr>
          <p:cNvPr id="9" name="Shape 6"/>
          <p:cNvSpPr/>
          <p:nvPr/>
        </p:nvSpPr>
        <p:spPr>
          <a:xfrm>
            <a:off x="502920" y="1371600"/>
            <a:ext cx="5391760" cy="512064"/>
          </a:xfrm>
          <a:prstGeom prst="roundRect">
            <a:avLst>
              <a:gd name="adj" fmla="val 14286"/>
            </a:avLst>
          </a:prstGeom>
          <a:solidFill>
            <a:srgbClr val="B42318"/>
          </a:solidFill>
          <a:ln/>
        </p:spPr>
      </p:sp>
      <p:sp>
        <p:nvSpPr>
          <p:cNvPr id="10" name="Shape 7"/>
          <p:cNvSpPr/>
          <p:nvPr/>
        </p:nvSpPr>
        <p:spPr>
          <a:xfrm>
            <a:off x="502920" y="1627632"/>
            <a:ext cx="5391760" cy="256032"/>
          </a:xfrm>
          <a:prstGeom prst="rect">
            <a:avLst/>
          </a:prstGeom>
          <a:solidFill>
            <a:srgbClr val="B42318"/>
          </a:solidFill>
          <a:ln/>
        </p:spPr>
      </p:sp>
      <p:pic>
        <p:nvPicPr>
          <p:cNvPr id="11" name="Image 1" descr="preencoded.png">    </p:cNvPr>
          <p:cNvPicPr>
            <a:picLocks noChangeAspect="1"/>
          </p:cNvPicPr>
          <p:nvPr/>
        </p:nvPicPr>
        <p:blipFill>
          <a:blip r:embed="rId2"/>
          <a:stretch>
            <a:fillRect/>
          </a:stretch>
        </p:blipFill>
        <p:spPr>
          <a:xfrm>
            <a:off x="704088" y="1490472"/>
            <a:ext cx="274320" cy="274320"/>
          </a:xfrm>
          <a:prstGeom prst="rect">
            <a:avLst/>
          </a:prstGeom>
        </p:spPr>
      </p:pic>
      <p:sp>
        <p:nvSpPr>
          <p:cNvPr id="12" name="Text 8"/>
          <p:cNvSpPr/>
          <p:nvPr/>
        </p:nvSpPr>
        <p:spPr>
          <a:xfrm>
            <a:off x="1069848" y="1371600"/>
            <a:ext cx="4660240" cy="512064"/>
          </a:xfrm>
          <a:prstGeom prst="rect">
            <a:avLst/>
          </a:prstGeom>
          <a:noFill/>
          <a:ln/>
        </p:spPr>
        <p:txBody>
          <a:bodyPr wrap="square" lIns="0" tIns="0" rIns="0" bIns="0" rtlCol="0" anchor="ctr"/>
          <a:lstStyle/>
          <a:p>
            <a:pPr indent="0" marL="0">
              <a:buNone/>
            </a:pPr>
            <a:r>
              <a:rPr lang="en-US" sz="1350" b="1" dirty="0">
                <a:solidFill>
                  <a:srgbClr val="FFFFFF"/>
                </a:solidFill>
                <a:latin typeface="Meiryo" pitchFamily="34" charset="0"/>
                <a:ea typeface="Meiryo" pitchFamily="34" charset="-122"/>
                <a:cs typeface="Meiryo" pitchFamily="34" charset="-120"/>
              </a:rPr>
              <a:t>パワハラに該当し得る例</a:t>
            </a:r>
            <a:endParaRPr lang="en-US" sz="1350" dirty="0"/>
          </a:p>
        </p:txBody>
      </p:sp>
      <p:sp>
        <p:nvSpPr>
          <p:cNvPr id="13" name="Text 9"/>
          <p:cNvSpPr/>
          <p:nvPr/>
        </p:nvSpPr>
        <p:spPr>
          <a:xfrm>
            <a:off x="758952" y="2029968"/>
            <a:ext cx="4879696" cy="246888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職場外でも継続的に監視する／私物を写真撮影する</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性的指向・ジェンダーアイデンティティ・病歴・不妊治療等の機微な個人情報を、本人の了解なく他の労働者に暴露する（アウティング）</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上記の機微情報について、本人が開示することを禁止する／強要する</a:t>
            </a:r>
            <a:endParaRPr lang="en-US" sz="1250" dirty="0"/>
          </a:p>
        </p:txBody>
      </p:sp>
      <p:sp>
        <p:nvSpPr>
          <p:cNvPr id="14" name="Shape 10"/>
          <p:cNvSpPr/>
          <p:nvPr/>
        </p:nvSpPr>
        <p:spPr>
          <a:xfrm>
            <a:off x="6297016" y="1371600"/>
            <a:ext cx="5391760" cy="3246120"/>
          </a:xfrm>
          <a:prstGeom prst="roundRect">
            <a:avLst>
              <a:gd name="adj" fmla="val 2254"/>
            </a:avLst>
          </a:prstGeom>
          <a:solidFill>
            <a:srgbClr val="FFFFFF"/>
          </a:solidFill>
          <a:ln/>
          <a:effectLst>
            <a:outerShdw sx="100000" sy="100000" kx="0" ky="0" algn="bl" rotWithShape="0" blurRad="88900" dist="38100" dir="5400000">
              <a:srgbClr val="9AA7B2">
                <a:alpha val="16000"/>
              </a:srgbClr>
            </a:outerShdw>
          </a:effectLst>
        </p:spPr>
      </p:sp>
      <p:sp>
        <p:nvSpPr>
          <p:cNvPr id="15" name="Shape 11"/>
          <p:cNvSpPr/>
          <p:nvPr/>
        </p:nvSpPr>
        <p:spPr>
          <a:xfrm>
            <a:off x="6297016" y="1371600"/>
            <a:ext cx="5391760" cy="512064"/>
          </a:xfrm>
          <a:prstGeom prst="roundRect">
            <a:avLst>
              <a:gd name="adj" fmla="val 14286"/>
            </a:avLst>
          </a:prstGeom>
          <a:solidFill>
            <a:srgbClr val="2F6B4F"/>
          </a:solidFill>
          <a:ln/>
        </p:spPr>
      </p:sp>
      <p:sp>
        <p:nvSpPr>
          <p:cNvPr id="16" name="Shape 12"/>
          <p:cNvSpPr/>
          <p:nvPr/>
        </p:nvSpPr>
        <p:spPr>
          <a:xfrm>
            <a:off x="6297016" y="1627632"/>
            <a:ext cx="5391760" cy="256032"/>
          </a:xfrm>
          <a:prstGeom prst="rect">
            <a:avLst/>
          </a:prstGeom>
          <a:solidFill>
            <a:srgbClr val="2F6B4F"/>
          </a:solidFill>
          <a:ln/>
        </p:spPr>
      </p:sp>
      <p:pic>
        <p:nvPicPr>
          <p:cNvPr id="17" name="Image 2" descr="preencoded.png">    </p:cNvPr>
          <p:cNvPicPr>
            <a:picLocks noChangeAspect="1"/>
          </p:cNvPicPr>
          <p:nvPr/>
        </p:nvPicPr>
        <p:blipFill>
          <a:blip r:embed="rId3"/>
          <a:stretch>
            <a:fillRect/>
          </a:stretch>
        </p:blipFill>
        <p:spPr>
          <a:xfrm>
            <a:off x="6498184" y="1490472"/>
            <a:ext cx="274320" cy="274320"/>
          </a:xfrm>
          <a:prstGeom prst="rect">
            <a:avLst/>
          </a:prstGeom>
        </p:spPr>
      </p:pic>
      <p:sp>
        <p:nvSpPr>
          <p:cNvPr id="18" name="Text 13"/>
          <p:cNvSpPr/>
          <p:nvPr/>
        </p:nvSpPr>
        <p:spPr>
          <a:xfrm>
            <a:off x="6863944" y="1371600"/>
            <a:ext cx="4660240" cy="512064"/>
          </a:xfrm>
          <a:prstGeom prst="rect">
            <a:avLst/>
          </a:prstGeom>
          <a:noFill/>
          <a:ln/>
        </p:spPr>
        <p:txBody>
          <a:bodyPr wrap="square" lIns="0" tIns="0" rIns="0" bIns="0" rtlCol="0" anchor="ctr"/>
          <a:lstStyle/>
          <a:p>
            <a:pPr indent="0" marL="0">
              <a:buNone/>
            </a:pPr>
            <a:r>
              <a:rPr lang="en-US" sz="1350" b="1" dirty="0">
                <a:solidFill>
                  <a:srgbClr val="FFFFFF"/>
                </a:solidFill>
                <a:latin typeface="Meiryo" pitchFamily="34" charset="0"/>
                <a:ea typeface="Meiryo" pitchFamily="34" charset="-122"/>
                <a:cs typeface="Meiryo" pitchFamily="34" charset="-120"/>
              </a:rPr>
              <a:t>通常は該当しないと考えられる例</a:t>
            </a:r>
            <a:endParaRPr lang="en-US" sz="1350" dirty="0"/>
          </a:p>
        </p:txBody>
      </p:sp>
      <p:sp>
        <p:nvSpPr>
          <p:cNvPr id="19" name="Text 14"/>
          <p:cNvSpPr/>
          <p:nvPr/>
        </p:nvSpPr>
        <p:spPr>
          <a:xfrm>
            <a:off x="6553048" y="2029968"/>
            <a:ext cx="4879696" cy="246888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労働者への配慮を目的に、家族の状況等をヒアリングする</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本人の了解を得て、配慮を目的として、機微な個人情報を必要な範囲で人事労務部門へ伝達し、配慮を促す（共有目的・共有範囲・共有先・本人への説明が適切であることが前提）</a:t>
            </a:r>
            <a:endParaRPr lang="en-US" sz="1250" dirty="0"/>
          </a:p>
        </p:txBody>
      </p:sp>
      <p:sp>
        <p:nvSpPr>
          <p:cNvPr id="20" name="Shape 15"/>
          <p:cNvSpPr/>
          <p:nvPr/>
        </p:nvSpPr>
        <p:spPr>
          <a:xfrm>
            <a:off x="502920" y="4764024"/>
            <a:ext cx="11185855" cy="713232"/>
          </a:xfrm>
          <a:prstGeom prst="roundRect">
            <a:avLst>
              <a:gd name="adj" fmla="val 10256"/>
            </a:avLst>
          </a:prstGeom>
          <a:solidFill>
            <a:srgbClr val="E5F0EF"/>
          </a:solidFill>
          <a:ln w="12700">
            <a:solidFill>
              <a:srgbClr val="DDE4EA"/>
            </a:solidFill>
            <a:prstDash val="solid"/>
          </a:ln>
        </p:spPr>
      </p:sp>
      <p:sp>
        <p:nvSpPr>
          <p:cNvPr id="21" name="Text 16"/>
          <p:cNvSpPr/>
          <p:nvPr/>
        </p:nvSpPr>
        <p:spPr>
          <a:xfrm>
            <a:off x="777240" y="4764024"/>
            <a:ext cx="10637215" cy="713232"/>
          </a:xfrm>
          <a:prstGeom prst="rect">
            <a:avLst/>
          </a:prstGeom>
          <a:noFill/>
          <a:ln/>
        </p:spPr>
        <p:txBody>
          <a:bodyPr wrap="square" lIns="0" tIns="0" rIns="0" bIns="0" rtlCol="0" anchor="ctr"/>
          <a:lstStyle/>
          <a:p>
            <a:pPr indent="0" marL="0">
              <a:lnSpc>
                <a:spcPct val="102000"/>
              </a:lnSpc>
              <a:buNone/>
            </a:pPr>
            <a:r>
              <a:rPr lang="en-US" sz="1200" b="1" dirty="0">
                <a:solidFill>
                  <a:srgbClr val="237A75"/>
                </a:solidFill>
                <a:latin typeface="Meiryo" pitchFamily="34" charset="0"/>
                <a:ea typeface="Meiryo" pitchFamily="34" charset="-122"/>
                <a:cs typeface="Meiryo" pitchFamily="34" charset="-120"/>
              </a:rPr>
              <a:t>【2026年10月1日適用】</a:t>
            </a:r>
            <a:pPr indent="0" marL="0">
              <a:lnSpc>
                <a:spcPct val="102000"/>
              </a:lnSpc>
              <a:buNone/>
            </a:pPr>
            <a:r>
              <a:rPr lang="en-US" sz="1200" dirty="0">
                <a:solidFill>
                  <a:srgbClr val="263238"/>
                </a:solidFill>
                <a:latin typeface="Meiryo" pitchFamily="34" charset="0"/>
                <a:ea typeface="Meiryo" pitchFamily="34" charset="-122"/>
                <a:cs typeface="Meiryo" pitchFamily="34" charset="-120"/>
              </a:rPr>
              <a:t>暴露（アウティング）に加え、開示の「禁止・強要」も個の侵害の例として明記されます。プライバシー保護の周知・啓発も必要です。</a:t>
            </a:r>
            <a:endParaRPr lang="en-US" sz="1200" dirty="0"/>
          </a:p>
        </p:txBody>
      </p:sp>
      <p:sp>
        <p:nvSpPr>
          <p:cNvPr id="22" name="Text 17"/>
          <p:cNvSpPr/>
          <p:nvPr/>
        </p:nvSpPr>
        <p:spPr>
          <a:xfrm>
            <a:off x="502920" y="5550408"/>
            <a:ext cx="11185855" cy="274320"/>
          </a:xfrm>
          <a:prstGeom prst="rect">
            <a:avLst/>
          </a:prstGeom>
          <a:noFill/>
          <a:ln/>
        </p:spPr>
        <p:txBody>
          <a:bodyPr wrap="square" lIns="0" tIns="0" rIns="0" bIns="0" rtlCol="0" anchor="ctr"/>
          <a:lstStyle/>
          <a:p>
            <a:pPr algn="l" indent="0" marL="0">
              <a:buNone/>
            </a:pPr>
            <a:r>
              <a:rPr lang="en-US" sz="850" i="1" dirty="0">
                <a:solidFill>
                  <a:srgbClr val="5B6B7B"/>
                </a:solidFill>
                <a:latin typeface="Meiryo" pitchFamily="34" charset="0"/>
                <a:ea typeface="Meiryo" pitchFamily="34" charset="-122"/>
                <a:cs typeface="Meiryo" pitchFamily="34" charset="-120"/>
              </a:rPr>
              <a:t>出典：厚生労働省「パワーハラスメント防止指針（令和8年10月1日適用）」</a:t>
            </a:r>
            <a:endParaRPr lang="en-US" sz="8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B58A3A"/>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CAUTION</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6類型は「限定列挙」でも「自動判定表」でもない</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18 / 36</a:t>
            </a:r>
            <a:endParaRPr lang="en-US" sz="900" dirty="0"/>
          </a:p>
        </p:txBody>
      </p:sp>
      <p:sp>
        <p:nvSpPr>
          <p:cNvPr id="8" name="Shape 5"/>
          <p:cNvSpPr/>
          <p:nvPr/>
        </p:nvSpPr>
        <p:spPr>
          <a:xfrm>
            <a:off x="502920" y="1554480"/>
            <a:ext cx="3423818" cy="2011680"/>
          </a:xfrm>
          <a:prstGeom prst="roundRect">
            <a:avLst>
              <a:gd name="adj" fmla="val 3636"/>
            </a:avLst>
          </a:prstGeom>
          <a:solidFill>
            <a:srgbClr val="FFFFFF"/>
          </a:solidFill>
          <a:ln/>
          <a:effectLst>
            <a:outerShdw sx="100000" sy="100000" kx="0" ky="0" algn="bl" rotWithShape="0" blurRad="88900" dist="38100" dir="5400000">
              <a:srgbClr val="9AA7B2">
                <a:alpha val="16000"/>
              </a:srgbClr>
            </a:outerShdw>
          </a:effectLst>
        </p:spPr>
      </p:sp>
      <p:sp>
        <p:nvSpPr>
          <p:cNvPr id="9" name="Shape 6"/>
          <p:cNvSpPr/>
          <p:nvPr/>
        </p:nvSpPr>
        <p:spPr>
          <a:xfrm>
            <a:off x="758952" y="1792224"/>
            <a:ext cx="566928" cy="566928"/>
          </a:xfrm>
          <a:prstGeom prst="ellipse">
            <a:avLst/>
          </a:prstGeom>
          <a:solidFill>
            <a:srgbClr val="B58A3A"/>
          </a:solidFill>
          <a:ln/>
        </p:spPr>
      </p:sp>
      <p:pic>
        <p:nvPicPr>
          <p:cNvPr id="10" name="Image 1" descr="preencoded.png">    </p:cNvPr>
          <p:cNvPicPr>
            <a:picLocks noChangeAspect="1"/>
          </p:cNvPicPr>
          <p:nvPr/>
        </p:nvPicPr>
        <p:blipFill>
          <a:blip r:embed="rId2"/>
          <a:stretch>
            <a:fillRect/>
          </a:stretch>
        </p:blipFill>
        <p:spPr>
          <a:xfrm>
            <a:off x="906353" y="1939625"/>
            <a:ext cx="272125" cy="272125"/>
          </a:xfrm>
          <a:prstGeom prst="rect">
            <a:avLst/>
          </a:prstGeom>
        </p:spPr>
      </p:pic>
      <p:sp>
        <p:nvSpPr>
          <p:cNvPr id="11" name="Text 7"/>
          <p:cNvSpPr/>
          <p:nvPr/>
        </p:nvSpPr>
        <p:spPr>
          <a:xfrm>
            <a:off x="740664" y="2468880"/>
            <a:ext cx="2966618" cy="502920"/>
          </a:xfrm>
          <a:prstGeom prst="rect">
            <a:avLst/>
          </a:prstGeom>
          <a:noFill/>
          <a:ln/>
        </p:spPr>
        <p:txBody>
          <a:bodyPr wrap="square" lIns="0" tIns="0" rIns="0" bIns="0" rtlCol="0" anchor="t"/>
          <a:lstStyle/>
          <a:p>
            <a:pPr indent="0" marL="0">
              <a:lnSpc>
                <a:spcPct val="95000"/>
              </a:lnSpc>
              <a:buNone/>
            </a:pPr>
            <a:r>
              <a:rPr lang="en-US" sz="1450" b="1" dirty="0">
                <a:solidFill>
                  <a:srgbClr val="16314F"/>
                </a:solidFill>
                <a:latin typeface="Meiryo" pitchFamily="34" charset="0"/>
                <a:ea typeface="Meiryo" pitchFamily="34" charset="-122"/>
                <a:cs typeface="Meiryo" pitchFamily="34" charset="-120"/>
              </a:rPr>
              <a:t>代表例にすぎない</a:t>
            </a:r>
            <a:endParaRPr lang="en-US" sz="1450" dirty="0"/>
          </a:p>
        </p:txBody>
      </p:sp>
      <p:sp>
        <p:nvSpPr>
          <p:cNvPr id="12" name="Text 8"/>
          <p:cNvSpPr/>
          <p:nvPr/>
        </p:nvSpPr>
        <p:spPr>
          <a:xfrm>
            <a:off x="740664" y="2926080"/>
            <a:ext cx="2966618" cy="594360"/>
          </a:xfrm>
          <a:prstGeom prst="rect">
            <a:avLst/>
          </a:prstGeom>
          <a:noFill/>
          <a:ln/>
        </p:spPr>
        <p:txBody>
          <a:bodyPr wrap="square" lIns="0" tIns="0" rIns="0" bIns="0" rtlCol="0" anchor="t"/>
          <a:lstStyle/>
          <a:p>
            <a:pPr indent="0" marL="0">
              <a:lnSpc>
                <a:spcPct val="105000"/>
              </a:lnSpc>
              <a:buNone/>
            </a:pPr>
            <a:r>
              <a:rPr lang="en-US" sz="1200" dirty="0">
                <a:solidFill>
                  <a:srgbClr val="263238"/>
                </a:solidFill>
                <a:latin typeface="Meiryo" pitchFamily="34" charset="0"/>
                <a:ea typeface="Meiryo" pitchFamily="34" charset="-122"/>
                <a:cs typeface="Meiryo" pitchFamily="34" charset="-120"/>
              </a:rPr>
              <a:t>6類型は代表的な言動を整理したもの。これがすべてではない（限定列挙ではない）。</a:t>
            </a:r>
            <a:endParaRPr lang="en-US" sz="1200" dirty="0"/>
          </a:p>
        </p:txBody>
      </p:sp>
      <p:sp>
        <p:nvSpPr>
          <p:cNvPr id="13" name="Shape 9"/>
          <p:cNvSpPr/>
          <p:nvPr/>
        </p:nvSpPr>
        <p:spPr>
          <a:xfrm>
            <a:off x="4383938" y="1554480"/>
            <a:ext cx="3423818" cy="2011680"/>
          </a:xfrm>
          <a:prstGeom prst="roundRect">
            <a:avLst>
              <a:gd name="adj" fmla="val 3636"/>
            </a:avLst>
          </a:prstGeom>
          <a:solidFill>
            <a:srgbClr val="FFFFFF"/>
          </a:solidFill>
          <a:ln/>
          <a:effectLst>
            <a:outerShdw sx="100000" sy="100000" kx="0" ky="0" algn="bl" rotWithShape="0" blurRad="88900" dist="38100" dir="5400000">
              <a:srgbClr val="9AA7B2">
                <a:alpha val="16000"/>
              </a:srgbClr>
            </a:outerShdw>
          </a:effectLst>
        </p:spPr>
      </p:sp>
      <p:sp>
        <p:nvSpPr>
          <p:cNvPr id="14" name="Shape 10"/>
          <p:cNvSpPr/>
          <p:nvPr/>
        </p:nvSpPr>
        <p:spPr>
          <a:xfrm>
            <a:off x="4639970" y="1792224"/>
            <a:ext cx="566928" cy="566928"/>
          </a:xfrm>
          <a:prstGeom prst="ellipse">
            <a:avLst/>
          </a:prstGeom>
          <a:solidFill>
            <a:srgbClr val="B58A3A"/>
          </a:solidFill>
          <a:ln/>
        </p:spPr>
      </p:sp>
      <p:pic>
        <p:nvPicPr>
          <p:cNvPr id="15" name="Image 2" descr="preencoded.png">    </p:cNvPr>
          <p:cNvPicPr>
            <a:picLocks noChangeAspect="1"/>
          </p:cNvPicPr>
          <p:nvPr/>
        </p:nvPicPr>
        <p:blipFill>
          <a:blip r:embed="rId3"/>
          <a:stretch>
            <a:fillRect/>
          </a:stretch>
        </p:blipFill>
        <p:spPr>
          <a:xfrm>
            <a:off x="4787372" y="1939625"/>
            <a:ext cx="272125" cy="272125"/>
          </a:xfrm>
          <a:prstGeom prst="rect">
            <a:avLst/>
          </a:prstGeom>
        </p:spPr>
      </p:pic>
      <p:sp>
        <p:nvSpPr>
          <p:cNvPr id="16" name="Text 11"/>
          <p:cNvSpPr/>
          <p:nvPr/>
        </p:nvSpPr>
        <p:spPr>
          <a:xfrm>
            <a:off x="4621682" y="2468880"/>
            <a:ext cx="2966618" cy="502920"/>
          </a:xfrm>
          <a:prstGeom prst="rect">
            <a:avLst/>
          </a:prstGeom>
          <a:noFill/>
          <a:ln/>
        </p:spPr>
        <p:txBody>
          <a:bodyPr wrap="square" lIns="0" tIns="0" rIns="0" bIns="0" rtlCol="0" anchor="t"/>
          <a:lstStyle/>
          <a:p>
            <a:pPr indent="0" marL="0">
              <a:lnSpc>
                <a:spcPct val="95000"/>
              </a:lnSpc>
              <a:buNone/>
            </a:pPr>
            <a:r>
              <a:rPr lang="en-US" sz="1450" b="1" dirty="0">
                <a:solidFill>
                  <a:srgbClr val="16314F"/>
                </a:solidFill>
                <a:latin typeface="Meiryo" pitchFamily="34" charset="0"/>
                <a:ea typeface="Meiryo" pitchFamily="34" charset="-122"/>
                <a:cs typeface="Meiryo" pitchFamily="34" charset="-120"/>
              </a:rPr>
              <a:t>外形だけでは決まらない</a:t>
            </a:r>
            <a:endParaRPr lang="en-US" sz="1450" dirty="0"/>
          </a:p>
        </p:txBody>
      </p:sp>
      <p:sp>
        <p:nvSpPr>
          <p:cNvPr id="17" name="Text 12"/>
          <p:cNvSpPr/>
          <p:nvPr/>
        </p:nvSpPr>
        <p:spPr>
          <a:xfrm>
            <a:off x="4621682" y="2926080"/>
            <a:ext cx="2966618" cy="594360"/>
          </a:xfrm>
          <a:prstGeom prst="rect">
            <a:avLst/>
          </a:prstGeom>
          <a:noFill/>
          <a:ln/>
        </p:spPr>
        <p:txBody>
          <a:bodyPr wrap="square" lIns="0" tIns="0" rIns="0" bIns="0" rtlCol="0" anchor="t"/>
          <a:lstStyle/>
          <a:p>
            <a:pPr indent="0" marL="0">
              <a:lnSpc>
                <a:spcPct val="105000"/>
              </a:lnSpc>
              <a:buNone/>
            </a:pPr>
            <a:r>
              <a:rPr lang="en-US" sz="1200" dirty="0">
                <a:solidFill>
                  <a:srgbClr val="263238"/>
                </a:solidFill>
                <a:latin typeface="Meiryo" pitchFamily="34" charset="0"/>
                <a:ea typeface="Meiryo" pitchFamily="34" charset="-122"/>
                <a:cs typeface="Meiryo" pitchFamily="34" charset="-120"/>
              </a:rPr>
              <a:t>類型に外形上あてはまるだけで、ただちにパワハラと確定しない。個別事情で判断が変わる。</a:t>
            </a:r>
            <a:endParaRPr lang="en-US" sz="1200" dirty="0"/>
          </a:p>
        </p:txBody>
      </p:sp>
      <p:sp>
        <p:nvSpPr>
          <p:cNvPr id="18" name="Shape 13"/>
          <p:cNvSpPr/>
          <p:nvPr/>
        </p:nvSpPr>
        <p:spPr>
          <a:xfrm>
            <a:off x="8264957" y="1554480"/>
            <a:ext cx="3423818" cy="2011680"/>
          </a:xfrm>
          <a:prstGeom prst="roundRect">
            <a:avLst>
              <a:gd name="adj" fmla="val 3636"/>
            </a:avLst>
          </a:prstGeom>
          <a:solidFill>
            <a:srgbClr val="FFFFFF"/>
          </a:solidFill>
          <a:ln/>
          <a:effectLst>
            <a:outerShdw sx="100000" sy="100000" kx="0" ky="0" algn="bl" rotWithShape="0" blurRad="88900" dist="38100" dir="5400000">
              <a:srgbClr val="9AA7B2">
                <a:alpha val="16000"/>
              </a:srgbClr>
            </a:outerShdw>
          </a:effectLst>
        </p:spPr>
      </p:sp>
      <p:sp>
        <p:nvSpPr>
          <p:cNvPr id="19" name="Shape 14"/>
          <p:cNvSpPr/>
          <p:nvPr/>
        </p:nvSpPr>
        <p:spPr>
          <a:xfrm>
            <a:off x="8520989" y="1792224"/>
            <a:ext cx="566928" cy="566928"/>
          </a:xfrm>
          <a:prstGeom prst="ellipse">
            <a:avLst/>
          </a:prstGeom>
          <a:solidFill>
            <a:srgbClr val="B58A3A"/>
          </a:solidFill>
          <a:ln/>
        </p:spPr>
      </p:sp>
      <p:pic>
        <p:nvPicPr>
          <p:cNvPr id="20" name="Image 3" descr="preencoded.png">    </p:cNvPr>
          <p:cNvPicPr>
            <a:picLocks noChangeAspect="1"/>
          </p:cNvPicPr>
          <p:nvPr/>
        </p:nvPicPr>
        <p:blipFill>
          <a:blip r:embed="rId4"/>
          <a:stretch>
            <a:fillRect/>
          </a:stretch>
        </p:blipFill>
        <p:spPr>
          <a:xfrm>
            <a:off x="8668390" y="1939625"/>
            <a:ext cx="272125" cy="272125"/>
          </a:xfrm>
          <a:prstGeom prst="rect">
            <a:avLst/>
          </a:prstGeom>
        </p:spPr>
      </p:pic>
      <p:sp>
        <p:nvSpPr>
          <p:cNvPr id="21" name="Text 15"/>
          <p:cNvSpPr/>
          <p:nvPr/>
        </p:nvSpPr>
        <p:spPr>
          <a:xfrm>
            <a:off x="8502701" y="2468880"/>
            <a:ext cx="2966618" cy="502920"/>
          </a:xfrm>
          <a:prstGeom prst="rect">
            <a:avLst/>
          </a:prstGeom>
          <a:noFill/>
          <a:ln/>
        </p:spPr>
        <p:txBody>
          <a:bodyPr wrap="square" lIns="0" tIns="0" rIns="0" bIns="0" rtlCol="0" anchor="t"/>
          <a:lstStyle/>
          <a:p>
            <a:pPr indent="0" marL="0">
              <a:lnSpc>
                <a:spcPct val="95000"/>
              </a:lnSpc>
              <a:buNone/>
            </a:pPr>
            <a:r>
              <a:rPr lang="en-US" sz="1450" b="1" dirty="0">
                <a:solidFill>
                  <a:srgbClr val="16314F"/>
                </a:solidFill>
                <a:latin typeface="Meiryo" pitchFamily="34" charset="0"/>
                <a:ea typeface="Meiryo" pitchFamily="34" charset="-122"/>
                <a:cs typeface="Meiryo" pitchFamily="34" charset="-120"/>
              </a:rPr>
              <a:t>類型外でも成立し得る</a:t>
            </a:r>
            <a:endParaRPr lang="en-US" sz="1450" dirty="0"/>
          </a:p>
        </p:txBody>
      </p:sp>
      <p:sp>
        <p:nvSpPr>
          <p:cNvPr id="22" name="Text 16"/>
          <p:cNvSpPr/>
          <p:nvPr/>
        </p:nvSpPr>
        <p:spPr>
          <a:xfrm>
            <a:off x="8502701" y="2926080"/>
            <a:ext cx="2966618" cy="594360"/>
          </a:xfrm>
          <a:prstGeom prst="rect">
            <a:avLst/>
          </a:prstGeom>
          <a:noFill/>
          <a:ln/>
        </p:spPr>
        <p:txBody>
          <a:bodyPr wrap="square" lIns="0" tIns="0" rIns="0" bIns="0" rtlCol="0" anchor="t"/>
          <a:lstStyle/>
          <a:p>
            <a:pPr indent="0" marL="0">
              <a:lnSpc>
                <a:spcPct val="105000"/>
              </a:lnSpc>
              <a:buNone/>
            </a:pPr>
            <a:r>
              <a:rPr lang="en-US" sz="1200" dirty="0">
                <a:solidFill>
                  <a:srgbClr val="263238"/>
                </a:solidFill>
                <a:latin typeface="Meiryo" pitchFamily="34" charset="0"/>
                <a:ea typeface="Meiryo" pitchFamily="34" charset="-122"/>
                <a:cs typeface="Meiryo" pitchFamily="34" charset="-120"/>
              </a:rPr>
              <a:t>6類型のどれにも入らない行為でも、3要素を満たせばパワハラになり得る。</a:t>
            </a:r>
            <a:endParaRPr lang="en-US" sz="1200" dirty="0"/>
          </a:p>
        </p:txBody>
      </p:sp>
      <p:sp>
        <p:nvSpPr>
          <p:cNvPr id="23" name="Shape 17"/>
          <p:cNvSpPr/>
          <p:nvPr/>
        </p:nvSpPr>
        <p:spPr>
          <a:xfrm>
            <a:off x="502920" y="3794760"/>
            <a:ext cx="11185855" cy="1325880"/>
          </a:xfrm>
          <a:prstGeom prst="roundRect">
            <a:avLst>
              <a:gd name="adj" fmla="val 5517"/>
            </a:avLst>
          </a:prstGeom>
          <a:solidFill>
            <a:srgbClr val="16314F"/>
          </a:solidFill>
          <a:ln/>
          <a:effectLst>
            <a:outerShdw sx="100000" sy="100000" kx="0" ky="0" algn="bl" rotWithShape="0" blurRad="88900" dist="38100" dir="5400000">
              <a:srgbClr val="9AA7B2">
                <a:alpha val="16000"/>
              </a:srgbClr>
            </a:outerShdw>
          </a:effectLst>
        </p:spPr>
      </p:sp>
      <p:sp>
        <p:nvSpPr>
          <p:cNvPr id="24" name="Text 18"/>
          <p:cNvSpPr/>
          <p:nvPr/>
        </p:nvSpPr>
        <p:spPr>
          <a:xfrm>
            <a:off x="822960" y="3931920"/>
            <a:ext cx="10545775" cy="411480"/>
          </a:xfrm>
          <a:prstGeom prst="rect">
            <a:avLst/>
          </a:prstGeom>
          <a:noFill/>
          <a:ln/>
        </p:spPr>
        <p:txBody>
          <a:bodyPr wrap="square" lIns="0" tIns="0" rIns="0" bIns="0" rtlCol="0" anchor="ctr"/>
          <a:lstStyle/>
          <a:p>
            <a:pPr indent="0" marL="0">
              <a:buNone/>
            </a:pPr>
            <a:r>
              <a:rPr lang="en-US" sz="1500" b="1" dirty="0">
                <a:solidFill>
                  <a:srgbClr val="B58A3A"/>
                </a:solidFill>
                <a:latin typeface="Meiryo" pitchFamily="34" charset="0"/>
                <a:ea typeface="Meiryo" pitchFamily="34" charset="-122"/>
                <a:cs typeface="Meiryo" pitchFamily="34" charset="-120"/>
              </a:rPr>
              <a:t>だからこそ「3要素」に立ち返る</a:t>
            </a:r>
            <a:endParaRPr lang="en-US" sz="1500" dirty="0"/>
          </a:p>
        </p:txBody>
      </p:sp>
      <p:sp>
        <p:nvSpPr>
          <p:cNvPr id="25" name="Text 19"/>
          <p:cNvSpPr/>
          <p:nvPr/>
        </p:nvSpPr>
        <p:spPr>
          <a:xfrm>
            <a:off x="822960" y="4370832"/>
            <a:ext cx="10545775" cy="713232"/>
          </a:xfrm>
          <a:prstGeom prst="rect">
            <a:avLst/>
          </a:prstGeom>
          <a:noFill/>
          <a:ln/>
        </p:spPr>
        <p:txBody>
          <a:bodyPr wrap="square" lIns="0" tIns="0" rIns="0" bIns="0" rtlCol="0" anchor="t"/>
          <a:lstStyle/>
          <a:p>
            <a:pPr indent="0" marL="0">
              <a:lnSpc>
                <a:spcPct val="108000"/>
              </a:lnSpc>
              <a:buNone/>
            </a:pPr>
            <a:r>
              <a:rPr lang="en-US" sz="1300" dirty="0">
                <a:solidFill>
                  <a:srgbClr val="FFFFFF"/>
                </a:solidFill>
                <a:latin typeface="Meiryo" pitchFamily="34" charset="0"/>
                <a:ea typeface="Meiryo" pitchFamily="34" charset="-122"/>
                <a:cs typeface="Meiryo" pitchFamily="34" charset="-120"/>
              </a:rPr>
              <a:t>類型表で機械的に判定するのではなく、①優越的関係②業務上必要かつ相当な範囲を超えたか③就業環境が害されるか、を総合的に確認する。相談があれば「該当するか微妙」な場合も広く受け止める。</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COMPARISON</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適正な指導とパワハラ──同じ「目的」、違う「手段」</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19 / 36</a:t>
            </a:r>
            <a:endParaRPr lang="en-US" sz="900" dirty="0"/>
          </a:p>
        </p:txBody>
      </p:sp>
      <p:sp>
        <p:nvSpPr>
          <p:cNvPr id="8" name="Shape 5"/>
          <p:cNvSpPr/>
          <p:nvPr/>
        </p:nvSpPr>
        <p:spPr>
          <a:xfrm>
            <a:off x="502920" y="1417320"/>
            <a:ext cx="1828800" cy="603504"/>
          </a:xfrm>
          <a:prstGeom prst="rect">
            <a:avLst/>
          </a:prstGeom>
          <a:solidFill>
            <a:srgbClr val="16314F"/>
          </a:solidFill>
          <a:ln w="19050">
            <a:solidFill>
              <a:srgbClr val="FFFFFF"/>
            </a:solidFill>
            <a:prstDash val="solid"/>
          </a:ln>
        </p:spPr>
      </p:sp>
      <p:sp>
        <p:nvSpPr>
          <p:cNvPr id="9" name="Text 6"/>
          <p:cNvSpPr/>
          <p:nvPr/>
        </p:nvSpPr>
        <p:spPr>
          <a:xfrm>
            <a:off x="612648" y="1417320"/>
            <a:ext cx="1609344" cy="603504"/>
          </a:xfrm>
          <a:prstGeom prst="rect">
            <a:avLst/>
          </a:prstGeom>
          <a:noFill/>
          <a:ln/>
        </p:spPr>
        <p:txBody>
          <a:bodyPr wrap="square" lIns="25400" tIns="25400" rIns="25400" bIns="25400" rtlCol="0" anchor="ctr"/>
          <a:lstStyle/>
          <a:p>
            <a:pPr algn="ctr" indent="0" marL="0">
              <a:lnSpc>
                <a:spcPct val="95000"/>
              </a:lnSpc>
              <a:buNone/>
            </a:pPr>
            <a:r>
              <a:rPr lang="en-US" sz="1300" b="1" dirty="0">
                <a:solidFill>
                  <a:srgbClr val="FFFFFF"/>
                </a:solidFill>
                <a:latin typeface="Meiryo" pitchFamily="34" charset="0"/>
                <a:ea typeface="Meiryo" pitchFamily="34" charset="-122"/>
                <a:cs typeface="Meiryo" pitchFamily="34" charset="-120"/>
              </a:rPr>
              <a:t>観点</a:t>
            </a:r>
            <a:endParaRPr lang="en-US" sz="1300" dirty="0"/>
          </a:p>
        </p:txBody>
      </p:sp>
      <p:sp>
        <p:nvSpPr>
          <p:cNvPr id="10" name="Shape 7"/>
          <p:cNvSpPr/>
          <p:nvPr/>
        </p:nvSpPr>
        <p:spPr>
          <a:xfrm>
            <a:off x="2331720" y="1417320"/>
            <a:ext cx="4678528" cy="603504"/>
          </a:xfrm>
          <a:prstGeom prst="rect">
            <a:avLst/>
          </a:prstGeom>
          <a:solidFill>
            <a:srgbClr val="16314F"/>
          </a:solidFill>
          <a:ln w="19050">
            <a:solidFill>
              <a:srgbClr val="FFFFFF"/>
            </a:solidFill>
            <a:prstDash val="solid"/>
          </a:ln>
        </p:spPr>
      </p:sp>
      <p:sp>
        <p:nvSpPr>
          <p:cNvPr id="11" name="Text 8"/>
          <p:cNvSpPr/>
          <p:nvPr/>
        </p:nvSpPr>
        <p:spPr>
          <a:xfrm>
            <a:off x="2441448" y="1417320"/>
            <a:ext cx="4459072" cy="603504"/>
          </a:xfrm>
          <a:prstGeom prst="rect">
            <a:avLst/>
          </a:prstGeom>
          <a:noFill/>
          <a:ln/>
        </p:spPr>
        <p:txBody>
          <a:bodyPr wrap="square" lIns="25400" tIns="25400" rIns="25400" bIns="25400" rtlCol="0" anchor="ctr"/>
          <a:lstStyle/>
          <a:p>
            <a:pPr algn="l" indent="0" marL="0">
              <a:lnSpc>
                <a:spcPct val="95000"/>
              </a:lnSpc>
              <a:buNone/>
            </a:pPr>
            <a:r>
              <a:rPr lang="en-US" sz="1300" b="1" dirty="0">
                <a:solidFill>
                  <a:srgbClr val="FFFFFF"/>
                </a:solidFill>
                <a:latin typeface="Meiryo" pitchFamily="34" charset="0"/>
                <a:ea typeface="Meiryo" pitchFamily="34" charset="-122"/>
                <a:cs typeface="Meiryo" pitchFamily="34" charset="-120"/>
              </a:rPr>
              <a:t>パワハラになりやすい</a:t>
            </a:r>
            <a:endParaRPr lang="en-US" sz="1300" dirty="0"/>
          </a:p>
        </p:txBody>
      </p:sp>
      <p:sp>
        <p:nvSpPr>
          <p:cNvPr id="12" name="Shape 9"/>
          <p:cNvSpPr/>
          <p:nvPr/>
        </p:nvSpPr>
        <p:spPr>
          <a:xfrm>
            <a:off x="7010248" y="1417320"/>
            <a:ext cx="4678528" cy="603504"/>
          </a:xfrm>
          <a:prstGeom prst="rect">
            <a:avLst/>
          </a:prstGeom>
          <a:solidFill>
            <a:srgbClr val="16314F"/>
          </a:solidFill>
          <a:ln w="19050">
            <a:solidFill>
              <a:srgbClr val="FFFFFF"/>
            </a:solidFill>
            <a:prstDash val="solid"/>
          </a:ln>
        </p:spPr>
      </p:sp>
      <p:sp>
        <p:nvSpPr>
          <p:cNvPr id="13" name="Text 10"/>
          <p:cNvSpPr/>
          <p:nvPr/>
        </p:nvSpPr>
        <p:spPr>
          <a:xfrm>
            <a:off x="7119976" y="1417320"/>
            <a:ext cx="4459072" cy="603504"/>
          </a:xfrm>
          <a:prstGeom prst="rect">
            <a:avLst/>
          </a:prstGeom>
          <a:noFill/>
          <a:ln/>
        </p:spPr>
        <p:txBody>
          <a:bodyPr wrap="square" lIns="25400" tIns="25400" rIns="25400" bIns="25400" rtlCol="0" anchor="ctr"/>
          <a:lstStyle/>
          <a:p>
            <a:pPr algn="l" indent="0" marL="0">
              <a:lnSpc>
                <a:spcPct val="95000"/>
              </a:lnSpc>
              <a:buNone/>
            </a:pPr>
            <a:r>
              <a:rPr lang="en-US" sz="1300" b="1" dirty="0">
                <a:solidFill>
                  <a:srgbClr val="FFFFFF"/>
                </a:solidFill>
                <a:latin typeface="Meiryo" pitchFamily="34" charset="0"/>
                <a:ea typeface="Meiryo" pitchFamily="34" charset="-122"/>
                <a:cs typeface="Meiryo" pitchFamily="34" charset="-120"/>
              </a:rPr>
              <a:t>適正な指導</a:t>
            </a:r>
            <a:endParaRPr lang="en-US" sz="1300" dirty="0"/>
          </a:p>
        </p:txBody>
      </p:sp>
      <p:sp>
        <p:nvSpPr>
          <p:cNvPr id="14" name="Shape 11"/>
          <p:cNvSpPr/>
          <p:nvPr/>
        </p:nvSpPr>
        <p:spPr>
          <a:xfrm>
            <a:off x="502920" y="2020824"/>
            <a:ext cx="1828800" cy="603504"/>
          </a:xfrm>
          <a:prstGeom prst="rect">
            <a:avLst/>
          </a:prstGeom>
          <a:solidFill>
            <a:srgbClr val="F6F8FA"/>
          </a:solidFill>
          <a:ln w="19050">
            <a:solidFill>
              <a:srgbClr val="FFFFFF"/>
            </a:solidFill>
            <a:prstDash val="solid"/>
          </a:ln>
        </p:spPr>
      </p:sp>
      <p:sp>
        <p:nvSpPr>
          <p:cNvPr id="15" name="Text 12"/>
          <p:cNvSpPr/>
          <p:nvPr/>
        </p:nvSpPr>
        <p:spPr>
          <a:xfrm>
            <a:off x="612648" y="2020824"/>
            <a:ext cx="1609344" cy="603504"/>
          </a:xfrm>
          <a:prstGeom prst="rect">
            <a:avLst/>
          </a:prstGeom>
          <a:noFill/>
          <a:ln/>
        </p:spPr>
        <p:txBody>
          <a:bodyPr wrap="square" lIns="25400" tIns="25400" rIns="25400" bIns="25400" rtlCol="0" anchor="ctr"/>
          <a:lstStyle/>
          <a:p>
            <a:pPr algn="ctr" indent="0" marL="0">
              <a:lnSpc>
                <a:spcPct val="95000"/>
              </a:lnSpc>
              <a:buNone/>
            </a:pPr>
            <a:r>
              <a:rPr lang="en-US" sz="1250" b="1" dirty="0">
                <a:solidFill>
                  <a:srgbClr val="16314F"/>
                </a:solidFill>
                <a:latin typeface="Meiryo" pitchFamily="34" charset="0"/>
                <a:ea typeface="Meiryo" pitchFamily="34" charset="-122"/>
                <a:cs typeface="Meiryo" pitchFamily="34" charset="-120"/>
              </a:rPr>
              <a:t>目的</a:t>
            </a:r>
            <a:endParaRPr lang="en-US" sz="1250" dirty="0"/>
          </a:p>
        </p:txBody>
      </p:sp>
      <p:sp>
        <p:nvSpPr>
          <p:cNvPr id="16" name="Shape 13"/>
          <p:cNvSpPr/>
          <p:nvPr/>
        </p:nvSpPr>
        <p:spPr>
          <a:xfrm>
            <a:off x="2331720" y="2020824"/>
            <a:ext cx="4678528" cy="603504"/>
          </a:xfrm>
          <a:prstGeom prst="rect">
            <a:avLst/>
          </a:prstGeom>
          <a:solidFill>
            <a:srgbClr val="FBEDEC"/>
          </a:solidFill>
          <a:ln w="19050">
            <a:solidFill>
              <a:srgbClr val="FFFFFF"/>
            </a:solidFill>
            <a:prstDash val="solid"/>
          </a:ln>
        </p:spPr>
      </p:sp>
      <p:sp>
        <p:nvSpPr>
          <p:cNvPr id="17" name="Text 14"/>
          <p:cNvSpPr/>
          <p:nvPr/>
        </p:nvSpPr>
        <p:spPr>
          <a:xfrm>
            <a:off x="2441448" y="2020824"/>
            <a:ext cx="4459072" cy="603504"/>
          </a:xfrm>
          <a:prstGeom prst="rect">
            <a:avLst/>
          </a:prstGeom>
          <a:noFill/>
          <a:ln/>
        </p:spPr>
        <p:txBody>
          <a:bodyPr wrap="square" lIns="25400" tIns="25400" rIns="25400" bIns="25400" rtlCol="0" anchor="ctr"/>
          <a:lstStyle/>
          <a:p>
            <a:pPr algn="l" indent="0" marL="0">
              <a:lnSpc>
                <a:spcPct val="95000"/>
              </a:lnSpc>
              <a:buNone/>
            </a:pPr>
            <a:r>
              <a:rPr lang="en-US" sz="1200" dirty="0">
                <a:solidFill>
                  <a:srgbClr val="B42318"/>
                </a:solidFill>
                <a:latin typeface="Meiryo" pitchFamily="34" charset="0"/>
                <a:ea typeface="Meiryo" pitchFamily="34" charset="-122"/>
                <a:cs typeface="Meiryo" pitchFamily="34" charset="-120"/>
              </a:rPr>
              <a:t>怒りの発散・見せしめ・人格攻撃</a:t>
            </a:r>
            <a:endParaRPr lang="en-US" sz="1200" dirty="0"/>
          </a:p>
        </p:txBody>
      </p:sp>
      <p:sp>
        <p:nvSpPr>
          <p:cNvPr id="18" name="Shape 15"/>
          <p:cNvSpPr/>
          <p:nvPr/>
        </p:nvSpPr>
        <p:spPr>
          <a:xfrm>
            <a:off x="7010248" y="2020824"/>
            <a:ext cx="4678528" cy="603504"/>
          </a:xfrm>
          <a:prstGeom prst="rect">
            <a:avLst/>
          </a:prstGeom>
          <a:solidFill>
            <a:srgbClr val="EAF1ED"/>
          </a:solidFill>
          <a:ln w="19050">
            <a:solidFill>
              <a:srgbClr val="FFFFFF"/>
            </a:solidFill>
            <a:prstDash val="solid"/>
          </a:ln>
        </p:spPr>
      </p:sp>
      <p:sp>
        <p:nvSpPr>
          <p:cNvPr id="19" name="Text 16"/>
          <p:cNvSpPr/>
          <p:nvPr/>
        </p:nvSpPr>
        <p:spPr>
          <a:xfrm>
            <a:off x="7119976" y="2020824"/>
            <a:ext cx="4459072" cy="603504"/>
          </a:xfrm>
          <a:prstGeom prst="rect">
            <a:avLst/>
          </a:prstGeom>
          <a:noFill/>
          <a:ln/>
        </p:spPr>
        <p:txBody>
          <a:bodyPr wrap="square" lIns="25400" tIns="25400" rIns="25400" bIns="25400" rtlCol="0" anchor="ctr"/>
          <a:lstStyle/>
          <a:p>
            <a:pPr algn="l" indent="0" marL="0">
              <a:lnSpc>
                <a:spcPct val="95000"/>
              </a:lnSpc>
              <a:buNone/>
            </a:pPr>
            <a:r>
              <a:rPr lang="en-US" sz="1200" dirty="0">
                <a:solidFill>
                  <a:srgbClr val="2F6B4F"/>
                </a:solidFill>
                <a:latin typeface="Meiryo" pitchFamily="34" charset="0"/>
                <a:ea typeface="Meiryo" pitchFamily="34" charset="-122"/>
                <a:cs typeface="Meiryo" pitchFamily="34" charset="-120"/>
              </a:rPr>
              <a:t>業務改善・育成・安全確保</a:t>
            </a:r>
            <a:endParaRPr lang="en-US" sz="1200" dirty="0"/>
          </a:p>
        </p:txBody>
      </p:sp>
      <p:sp>
        <p:nvSpPr>
          <p:cNvPr id="20" name="Shape 17"/>
          <p:cNvSpPr/>
          <p:nvPr/>
        </p:nvSpPr>
        <p:spPr>
          <a:xfrm>
            <a:off x="502920" y="2624328"/>
            <a:ext cx="1828800" cy="603504"/>
          </a:xfrm>
          <a:prstGeom prst="rect">
            <a:avLst/>
          </a:prstGeom>
          <a:solidFill>
            <a:srgbClr val="F6F8FA"/>
          </a:solidFill>
          <a:ln w="19050">
            <a:solidFill>
              <a:srgbClr val="FFFFFF"/>
            </a:solidFill>
            <a:prstDash val="solid"/>
          </a:ln>
        </p:spPr>
      </p:sp>
      <p:sp>
        <p:nvSpPr>
          <p:cNvPr id="21" name="Text 18"/>
          <p:cNvSpPr/>
          <p:nvPr/>
        </p:nvSpPr>
        <p:spPr>
          <a:xfrm>
            <a:off x="612648" y="2624328"/>
            <a:ext cx="1609344" cy="603504"/>
          </a:xfrm>
          <a:prstGeom prst="rect">
            <a:avLst/>
          </a:prstGeom>
          <a:noFill/>
          <a:ln/>
        </p:spPr>
        <p:txBody>
          <a:bodyPr wrap="square" lIns="25400" tIns="25400" rIns="25400" bIns="25400" rtlCol="0" anchor="ctr"/>
          <a:lstStyle/>
          <a:p>
            <a:pPr algn="ctr" indent="0" marL="0">
              <a:lnSpc>
                <a:spcPct val="95000"/>
              </a:lnSpc>
              <a:buNone/>
            </a:pPr>
            <a:r>
              <a:rPr lang="en-US" sz="1250" b="1" dirty="0">
                <a:solidFill>
                  <a:srgbClr val="16314F"/>
                </a:solidFill>
                <a:latin typeface="Meiryo" pitchFamily="34" charset="0"/>
                <a:ea typeface="Meiryo" pitchFamily="34" charset="-122"/>
                <a:cs typeface="Meiryo" pitchFamily="34" charset="-120"/>
              </a:rPr>
              <a:t>対象</a:t>
            </a:r>
            <a:endParaRPr lang="en-US" sz="1250" dirty="0"/>
          </a:p>
        </p:txBody>
      </p:sp>
      <p:sp>
        <p:nvSpPr>
          <p:cNvPr id="22" name="Shape 19"/>
          <p:cNvSpPr/>
          <p:nvPr/>
        </p:nvSpPr>
        <p:spPr>
          <a:xfrm>
            <a:off x="2331720" y="2624328"/>
            <a:ext cx="4678528" cy="603504"/>
          </a:xfrm>
          <a:prstGeom prst="rect">
            <a:avLst/>
          </a:prstGeom>
          <a:solidFill>
            <a:srgbClr val="FBEDEC"/>
          </a:solidFill>
          <a:ln w="19050">
            <a:solidFill>
              <a:srgbClr val="FFFFFF"/>
            </a:solidFill>
            <a:prstDash val="solid"/>
          </a:ln>
        </p:spPr>
      </p:sp>
      <p:sp>
        <p:nvSpPr>
          <p:cNvPr id="23" name="Text 20"/>
          <p:cNvSpPr/>
          <p:nvPr/>
        </p:nvSpPr>
        <p:spPr>
          <a:xfrm>
            <a:off x="2441448" y="2624328"/>
            <a:ext cx="4459072" cy="603504"/>
          </a:xfrm>
          <a:prstGeom prst="rect">
            <a:avLst/>
          </a:prstGeom>
          <a:noFill/>
          <a:ln/>
        </p:spPr>
        <p:txBody>
          <a:bodyPr wrap="square" lIns="25400" tIns="25400" rIns="25400" bIns="25400" rtlCol="0" anchor="ctr"/>
          <a:lstStyle/>
          <a:p>
            <a:pPr algn="l" indent="0" marL="0">
              <a:lnSpc>
                <a:spcPct val="95000"/>
              </a:lnSpc>
              <a:buNone/>
            </a:pPr>
            <a:r>
              <a:rPr lang="en-US" sz="1200" dirty="0">
                <a:solidFill>
                  <a:srgbClr val="B42318"/>
                </a:solidFill>
                <a:latin typeface="Meiryo" pitchFamily="34" charset="0"/>
                <a:ea typeface="Meiryo" pitchFamily="34" charset="-122"/>
                <a:cs typeface="Meiryo" pitchFamily="34" charset="-120"/>
              </a:rPr>
              <a:t>人格・性格・属性を責める</a:t>
            </a:r>
            <a:endParaRPr lang="en-US" sz="1200" dirty="0"/>
          </a:p>
        </p:txBody>
      </p:sp>
      <p:sp>
        <p:nvSpPr>
          <p:cNvPr id="24" name="Shape 21"/>
          <p:cNvSpPr/>
          <p:nvPr/>
        </p:nvSpPr>
        <p:spPr>
          <a:xfrm>
            <a:off x="7010248" y="2624328"/>
            <a:ext cx="4678528" cy="603504"/>
          </a:xfrm>
          <a:prstGeom prst="rect">
            <a:avLst/>
          </a:prstGeom>
          <a:solidFill>
            <a:srgbClr val="EAF1ED"/>
          </a:solidFill>
          <a:ln w="19050">
            <a:solidFill>
              <a:srgbClr val="FFFFFF"/>
            </a:solidFill>
            <a:prstDash val="solid"/>
          </a:ln>
        </p:spPr>
      </p:sp>
      <p:sp>
        <p:nvSpPr>
          <p:cNvPr id="25" name="Text 22"/>
          <p:cNvSpPr/>
          <p:nvPr/>
        </p:nvSpPr>
        <p:spPr>
          <a:xfrm>
            <a:off x="7119976" y="2624328"/>
            <a:ext cx="4459072" cy="603504"/>
          </a:xfrm>
          <a:prstGeom prst="rect">
            <a:avLst/>
          </a:prstGeom>
          <a:noFill/>
          <a:ln/>
        </p:spPr>
        <p:txBody>
          <a:bodyPr wrap="square" lIns="25400" tIns="25400" rIns="25400" bIns="25400" rtlCol="0" anchor="ctr"/>
          <a:lstStyle/>
          <a:p>
            <a:pPr algn="l" indent="0" marL="0">
              <a:lnSpc>
                <a:spcPct val="95000"/>
              </a:lnSpc>
              <a:buNone/>
            </a:pPr>
            <a:r>
              <a:rPr lang="en-US" sz="1200" dirty="0">
                <a:solidFill>
                  <a:srgbClr val="2F6B4F"/>
                </a:solidFill>
                <a:latin typeface="Meiryo" pitchFamily="34" charset="0"/>
                <a:ea typeface="Meiryo" pitchFamily="34" charset="-122"/>
                <a:cs typeface="Meiryo" pitchFamily="34" charset="-120"/>
              </a:rPr>
              <a:t>具体的な「行動・事実」に絞る</a:t>
            </a:r>
            <a:endParaRPr lang="en-US" sz="1200" dirty="0"/>
          </a:p>
        </p:txBody>
      </p:sp>
      <p:sp>
        <p:nvSpPr>
          <p:cNvPr id="26" name="Shape 23"/>
          <p:cNvSpPr/>
          <p:nvPr/>
        </p:nvSpPr>
        <p:spPr>
          <a:xfrm>
            <a:off x="502920" y="3227832"/>
            <a:ext cx="1828800" cy="603504"/>
          </a:xfrm>
          <a:prstGeom prst="rect">
            <a:avLst/>
          </a:prstGeom>
          <a:solidFill>
            <a:srgbClr val="F6F8FA"/>
          </a:solidFill>
          <a:ln w="19050">
            <a:solidFill>
              <a:srgbClr val="FFFFFF"/>
            </a:solidFill>
            <a:prstDash val="solid"/>
          </a:ln>
        </p:spPr>
      </p:sp>
      <p:sp>
        <p:nvSpPr>
          <p:cNvPr id="27" name="Text 24"/>
          <p:cNvSpPr/>
          <p:nvPr/>
        </p:nvSpPr>
        <p:spPr>
          <a:xfrm>
            <a:off x="612648" y="3227832"/>
            <a:ext cx="1609344" cy="603504"/>
          </a:xfrm>
          <a:prstGeom prst="rect">
            <a:avLst/>
          </a:prstGeom>
          <a:noFill/>
          <a:ln/>
        </p:spPr>
        <p:txBody>
          <a:bodyPr wrap="square" lIns="25400" tIns="25400" rIns="25400" bIns="25400" rtlCol="0" anchor="ctr"/>
          <a:lstStyle/>
          <a:p>
            <a:pPr algn="ctr" indent="0" marL="0">
              <a:lnSpc>
                <a:spcPct val="95000"/>
              </a:lnSpc>
              <a:buNone/>
            </a:pPr>
            <a:r>
              <a:rPr lang="en-US" sz="1250" b="1" dirty="0">
                <a:solidFill>
                  <a:srgbClr val="16314F"/>
                </a:solidFill>
                <a:latin typeface="Meiryo" pitchFamily="34" charset="0"/>
                <a:ea typeface="Meiryo" pitchFamily="34" charset="-122"/>
                <a:cs typeface="Meiryo" pitchFamily="34" charset="-120"/>
              </a:rPr>
              <a:t>場所</a:t>
            </a:r>
            <a:endParaRPr lang="en-US" sz="1250" dirty="0"/>
          </a:p>
        </p:txBody>
      </p:sp>
      <p:sp>
        <p:nvSpPr>
          <p:cNvPr id="28" name="Shape 25"/>
          <p:cNvSpPr/>
          <p:nvPr/>
        </p:nvSpPr>
        <p:spPr>
          <a:xfrm>
            <a:off x="2331720" y="3227832"/>
            <a:ext cx="4678528" cy="603504"/>
          </a:xfrm>
          <a:prstGeom prst="rect">
            <a:avLst/>
          </a:prstGeom>
          <a:solidFill>
            <a:srgbClr val="FBEDEC"/>
          </a:solidFill>
          <a:ln w="19050">
            <a:solidFill>
              <a:srgbClr val="FFFFFF"/>
            </a:solidFill>
            <a:prstDash val="solid"/>
          </a:ln>
        </p:spPr>
      </p:sp>
      <p:sp>
        <p:nvSpPr>
          <p:cNvPr id="29" name="Text 26"/>
          <p:cNvSpPr/>
          <p:nvPr/>
        </p:nvSpPr>
        <p:spPr>
          <a:xfrm>
            <a:off x="2441448" y="3227832"/>
            <a:ext cx="4459072" cy="603504"/>
          </a:xfrm>
          <a:prstGeom prst="rect">
            <a:avLst/>
          </a:prstGeom>
          <a:noFill/>
          <a:ln/>
        </p:spPr>
        <p:txBody>
          <a:bodyPr wrap="square" lIns="25400" tIns="25400" rIns="25400" bIns="25400" rtlCol="0" anchor="ctr"/>
          <a:lstStyle/>
          <a:p>
            <a:pPr algn="l" indent="0" marL="0">
              <a:lnSpc>
                <a:spcPct val="95000"/>
              </a:lnSpc>
              <a:buNone/>
            </a:pPr>
            <a:r>
              <a:rPr lang="en-US" sz="1200" dirty="0">
                <a:solidFill>
                  <a:srgbClr val="B42318"/>
                </a:solidFill>
                <a:latin typeface="Meiryo" pitchFamily="34" charset="0"/>
                <a:ea typeface="Meiryo" pitchFamily="34" charset="-122"/>
                <a:cs typeface="Meiryo" pitchFamily="34" charset="-120"/>
              </a:rPr>
              <a:t>全員の前で恥をかかせる</a:t>
            </a:r>
            <a:endParaRPr lang="en-US" sz="1200" dirty="0"/>
          </a:p>
        </p:txBody>
      </p:sp>
      <p:sp>
        <p:nvSpPr>
          <p:cNvPr id="30" name="Shape 27"/>
          <p:cNvSpPr/>
          <p:nvPr/>
        </p:nvSpPr>
        <p:spPr>
          <a:xfrm>
            <a:off x="7010248" y="3227832"/>
            <a:ext cx="4678528" cy="603504"/>
          </a:xfrm>
          <a:prstGeom prst="rect">
            <a:avLst/>
          </a:prstGeom>
          <a:solidFill>
            <a:srgbClr val="EAF1ED"/>
          </a:solidFill>
          <a:ln w="19050">
            <a:solidFill>
              <a:srgbClr val="FFFFFF"/>
            </a:solidFill>
            <a:prstDash val="solid"/>
          </a:ln>
        </p:spPr>
      </p:sp>
      <p:sp>
        <p:nvSpPr>
          <p:cNvPr id="31" name="Text 28"/>
          <p:cNvSpPr/>
          <p:nvPr/>
        </p:nvSpPr>
        <p:spPr>
          <a:xfrm>
            <a:off x="7119976" y="3227832"/>
            <a:ext cx="4459072" cy="603504"/>
          </a:xfrm>
          <a:prstGeom prst="rect">
            <a:avLst/>
          </a:prstGeom>
          <a:noFill/>
          <a:ln/>
        </p:spPr>
        <p:txBody>
          <a:bodyPr wrap="square" lIns="25400" tIns="25400" rIns="25400" bIns="25400" rtlCol="0" anchor="ctr"/>
          <a:lstStyle/>
          <a:p>
            <a:pPr algn="l" indent="0" marL="0">
              <a:lnSpc>
                <a:spcPct val="95000"/>
              </a:lnSpc>
              <a:buNone/>
            </a:pPr>
            <a:r>
              <a:rPr lang="en-US" sz="1200" dirty="0">
                <a:solidFill>
                  <a:srgbClr val="2F6B4F"/>
                </a:solidFill>
                <a:latin typeface="Meiryo" pitchFamily="34" charset="0"/>
                <a:ea typeface="Meiryo" pitchFamily="34" charset="-122"/>
                <a:cs typeface="Meiryo" pitchFamily="34" charset="-120"/>
              </a:rPr>
              <a:t>原則、個別の場で事実確認</a:t>
            </a:r>
            <a:endParaRPr lang="en-US" sz="1200" dirty="0"/>
          </a:p>
        </p:txBody>
      </p:sp>
      <p:sp>
        <p:nvSpPr>
          <p:cNvPr id="32" name="Shape 29"/>
          <p:cNvSpPr/>
          <p:nvPr/>
        </p:nvSpPr>
        <p:spPr>
          <a:xfrm>
            <a:off x="502920" y="3831336"/>
            <a:ext cx="1828800" cy="603504"/>
          </a:xfrm>
          <a:prstGeom prst="rect">
            <a:avLst/>
          </a:prstGeom>
          <a:solidFill>
            <a:srgbClr val="F6F8FA"/>
          </a:solidFill>
          <a:ln w="19050">
            <a:solidFill>
              <a:srgbClr val="FFFFFF"/>
            </a:solidFill>
            <a:prstDash val="solid"/>
          </a:ln>
        </p:spPr>
      </p:sp>
      <p:sp>
        <p:nvSpPr>
          <p:cNvPr id="33" name="Text 30"/>
          <p:cNvSpPr/>
          <p:nvPr/>
        </p:nvSpPr>
        <p:spPr>
          <a:xfrm>
            <a:off x="612648" y="3831336"/>
            <a:ext cx="1609344" cy="603504"/>
          </a:xfrm>
          <a:prstGeom prst="rect">
            <a:avLst/>
          </a:prstGeom>
          <a:noFill/>
          <a:ln/>
        </p:spPr>
        <p:txBody>
          <a:bodyPr wrap="square" lIns="25400" tIns="25400" rIns="25400" bIns="25400" rtlCol="0" anchor="ctr"/>
          <a:lstStyle/>
          <a:p>
            <a:pPr algn="ctr" indent="0" marL="0">
              <a:lnSpc>
                <a:spcPct val="95000"/>
              </a:lnSpc>
              <a:buNone/>
            </a:pPr>
            <a:r>
              <a:rPr lang="en-US" sz="1250" b="1" dirty="0">
                <a:solidFill>
                  <a:srgbClr val="16314F"/>
                </a:solidFill>
                <a:latin typeface="Meiryo" pitchFamily="34" charset="0"/>
                <a:ea typeface="Meiryo" pitchFamily="34" charset="-122"/>
                <a:cs typeface="Meiryo" pitchFamily="34" charset="-120"/>
              </a:rPr>
              <a:t>言葉</a:t>
            </a:r>
            <a:endParaRPr lang="en-US" sz="1250" dirty="0"/>
          </a:p>
        </p:txBody>
      </p:sp>
      <p:sp>
        <p:nvSpPr>
          <p:cNvPr id="34" name="Shape 31"/>
          <p:cNvSpPr/>
          <p:nvPr/>
        </p:nvSpPr>
        <p:spPr>
          <a:xfrm>
            <a:off x="2331720" y="3831336"/>
            <a:ext cx="4678528" cy="603504"/>
          </a:xfrm>
          <a:prstGeom prst="rect">
            <a:avLst/>
          </a:prstGeom>
          <a:solidFill>
            <a:srgbClr val="FBEDEC"/>
          </a:solidFill>
          <a:ln w="19050">
            <a:solidFill>
              <a:srgbClr val="FFFFFF"/>
            </a:solidFill>
            <a:prstDash val="solid"/>
          </a:ln>
        </p:spPr>
      </p:sp>
      <p:sp>
        <p:nvSpPr>
          <p:cNvPr id="35" name="Text 32"/>
          <p:cNvSpPr/>
          <p:nvPr/>
        </p:nvSpPr>
        <p:spPr>
          <a:xfrm>
            <a:off x="2441448" y="3831336"/>
            <a:ext cx="4459072" cy="603504"/>
          </a:xfrm>
          <a:prstGeom prst="rect">
            <a:avLst/>
          </a:prstGeom>
          <a:noFill/>
          <a:ln/>
        </p:spPr>
        <p:txBody>
          <a:bodyPr wrap="square" lIns="25400" tIns="25400" rIns="25400" bIns="25400" rtlCol="0" anchor="ctr"/>
          <a:lstStyle/>
          <a:p>
            <a:pPr algn="l" indent="0" marL="0">
              <a:lnSpc>
                <a:spcPct val="95000"/>
              </a:lnSpc>
              <a:buNone/>
            </a:pPr>
            <a:r>
              <a:rPr lang="en-US" sz="1200" dirty="0">
                <a:solidFill>
                  <a:srgbClr val="B42318"/>
                </a:solidFill>
                <a:latin typeface="Meiryo" pitchFamily="34" charset="0"/>
                <a:ea typeface="Meiryo" pitchFamily="34" charset="-122"/>
                <a:cs typeface="Meiryo" pitchFamily="34" charset="-120"/>
              </a:rPr>
              <a:t>罵倒・脅し・否定（駄目だ/辞めろ）</a:t>
            </a:r>
            <a:endParaRPr lang="en-US" sz="1200" dirty="0"/>
          </a:p>
        </p:txBody>
      </p:sp>
      <p:sp>
        <p:nvSpPr>
          <p:cNvPr id="36" name="Shape 33"/>
          <p:cNvSpPr/>
          <p:nvPr/>
        </p:nvSpPr>
        <p:spPr>
          <a:xfrm>
            <a:off x="7010248" y="3831336"/>
            <a:ext cx="4678528" cy="603504"/>
          </a:xfrm>
          <a:prstGeom prst="rect">
            <a:avLst/>
          </a:prstGeom>
          <a:solidFill>
            <a:srgbClr val="EAF1ED"/>
          </a:solidFill>
          <a:ln w="19050">
            <a:solidFill>
              <a:srgbClr val="FFFFFF"/>
            </a:solidFill>
            <a:prstDash val="solid"/>
          </a:ln>
        </p:spPr>
      </p:sp>
      <p:sp>
        <p:nvSpPr>
          <p:cNvPr id="37" name="Text 34"/>
          <p:cNvSpPr/>
          <p:nvPr/>
        </p:nvSpPr>
        <p:spPr>
          <a:xfrm>
            <a:off x="7119976" y="3831336"/>
            <a:ext cx="4459072" cy="603504"/>
          </a:xfrm>
          <a:prstGeom prst="rect">
            <a:avLst/>
          </a:prstGeom>
          <a:noFill/>
          <a:ln/>
        </p:spPr>
        <p:txBody>
          <a:bodyPr wrap="square" lIns="25400" tIns="25400" rIns="25400" bIns="25400" rtlCol="0" anchor="ctr"/>
          <a:lstStyle/>
          <a:p>
            <a:pPr algn="l" indent="0" marL="0">
              <a:lnSpc>
                <a:spcPct val="95000"/>
              </a:lnSpc>
              <a:buNone/>
            </a:pPr>
            <a:r>
              <a:rPr lang="en-US" sz="1200" dirty="0">
                <a:solidFill>
                  <a:srgbClr val="2F6B4F"/>
                </a:solidFill>
                <a:latin typeface="Meiryo" pitchFamily="34" charset="0"/>
                <a:ea typeface="Meiryo" pitchFamily="34" charset="-122"/>
                <a:cs typeface="Meiryo" pitchFamily="34" charset="-120"/>
              </a:rPr>
              <a:t>事実→影響→期待行動→支援</a:t>
            </a:r>
            <a:endParaRPr lang="en-US" sz="1200" dirty="0"/>
          </a:p>
        </p:txBody>
      </p:sp>
      <p:sp>
        <p:nvSpPr>
          <p:cNvPr id="38" name="Shape 35"/>
          <p:cNvSpPr/>
          <p:nvPr/>
        </p:nvSpPr>
        <p:spPr>
          <a:xfrm>
            <a:off x="502920" y="4434840"/>
            <a:ext cx="1828800" cy="603504"/>
          </a:xfrm>
          <a:prstGeom prst="rect">
            <a:avLst/>
          </a:prstGeom>
          <a:solidFill>
            <a:srgbClr val="F6F8FA"/>
          </a:solidFill>
          <a:ln w="19050">
            <a:solidFill>
              <a:srgbClr val="FFFFFF"/>
            </a:solidFill>
            <a:prstDash val="solid"/>
          </a:ln>
        </p:spPr>
      </p:sp>
      <p:sp>
        <p:nvSpPr>
          <p:cNvPr id="39" name="Text 36"/>
          <p:cNvSpPr/>
          <p:nvPr/>
        </p:nvSpPr>
        <p:spPr>
          <a:xfrm>
            <a:off x="612648" y="4434840"/>
            <a:ext cx="1609344" cy="603504"/>
          </a:xfrm>
          <a:prstGeom prst="rect">
            <a:avLst/>
          </a:prstGeom>
          <a:noFill/>
          <a:ln/>
        </p:spPr>
        <p:txBody>
          <a:bodyPr wrap="square" lIns="25400" tIns="25400" rIns="25400" bIns="25400" rtlCol="0" anchor="ctr"/>
          <a:lstStyle/>
          <a:p>
            <a:pPr algn="ctr" indent="0" marL="0">
              <a:lnSpc>
                <a:spcPct val="95000"/>
              </a:lnSpc>
              <a:buNone/>
            </a:pPr>
            <a:r>
              <a:rPr lang="en-US" sz="1250" b="1" dirty="0">
                <a:solidFill>
                  <a:srgbClr val="16314F"/>
                </a:solidFill>
                <a:latin typeface="Meiryo" pitchFamily="34" charset="0"/>
                <a:ea typeface="Meiryo" pitchFamily="34" charset="-122"/>
                <a:cs typeface="Meiryo" pitchFamily="34" charset="-120"/>
              </a:rPr>
              <a:t>時間・頻度</a:t>
            </a:r>
            <a:endParaRPr lang="en-US" sz="1250" dirty="0"/>
          </a:p>
        </p:txBody>
      </p:sp>
      <p:sp>
        <p:nvSpPr>
          <p:cNvPr id="40" name="Shape 37"/>
          <p:cNvSpPr/>
          <p:nvPr/>
        </p:nvSpPr>
        <p:spPr>
          <a:xfrm>
            <a:off x="2331720" y="4434840"/>
            <a:ext cx="4678528" cy="603504"/>
          </a:xfrm>
          <a:prstGeom prst="rect">
            <a:avLst/>
          </a:prstGeom>
          <a:solidFill>
            <a:srgbClr val="FBEDEC"/>
          </a:solidFill>
          <a:ln w="19050">
            <a:solidFill>
              <a:srgbClr val="FFFFFF"/>
            </a:solidFill>
            <a:prstDash val="solid"/>
          </a:ln>
        </p:spPr>
      </p:sp>
      <p:sp>
        <p:nvSpPr>
          <p:cNvPr id="41" name="Text 38"/>
          <p:cNvSpPr/>
          <p:nvPr/>
        </p:nvSpPr>
        <p:spPr>
          <a:xfrm>
            <a:off x="2441448" y="4434840"/>
            <a:ext cx="4459072" cy="603504"/>
          </a:xfrm>
          <a:prstGeom prst="rect">
            <a:avLst/>
          </a:prstGeom>
          <a:noFill/>
          <a:ln/>
        </p:spPr>
        <p:txBody>
          <a:bodyPr wrap="square" lIns="25400" tIns="25400" rIns="25400" bIns="25400" rtlCol="0" anchor="ctr"/>
          <a:lstStyle/>
          <a:p>
            <a:pPr algn="l" indent="0" marL="0">
              <a:lnSpc>
                <a:spcPct val="95000"/>
              </a:lnSpc>
              <a:buNone/>
            </a:pPr>
            <a:r>
              <a:rPr lang="en-US" sz="1200" dirty="0">
                <a:solidFill>
                  <a:srgbClr val="B42318"/>
                </a:solidFill>
                <a:latin typeface="Meiryo" pitchFamily="34" charset="0"/>
                <a:ea typeface="Meiryo" pitchFamily="34" charset="-122"/>
                <a:cs typeface="Meiryo" pitchFamily="34" charset="-120"/>
              </a:rPr>
              <a:t>長時間・執拗な繰り返し</a:t>
            </a:r>
            <a:endParaRPr lang="en-US" sz="1200" dirty="0"/>
          </a:p>
        </p:txBody>
      </p:sp>
      <p:sp>
        <p:nvSpPr>
          <p:cNvPr id="42" name="Shape 39"/>
          <p:cNvSpPr/>
          <p:nvPr/>
        </p:nvSpPr>
        <p:spPr>
          <a:xfrm>
            <a:off x="7010248" y="4434840"/>
            <a:ext cx="4678528" cy="603504"/>
          </a:xfrm>
          <a:prstGeom prst="rect">
            <a:avLst/>
          </a:prstGeom>
          <a:solidFill>
            <a:srgbClr val="EAF1ED"/>
          </a:solidFill>
          <a:ln w="19050">
            <a:solidFill>
              <a:srgbClr val="FFFFFF"/>
            </a:solidFill>
            <a:prstDash val="solid"/>
          </a:ln>
        </p:spPr>
      </p:sp>
      <p:sp>
        <p:nvSpPr>
          <p:cNvPr id="43" name="Text 40"/>
          <p:cNvSpPr/>
          <p:nvPr/>
        </p:nvSpPr>
        <p:spPr>
          <a:xfrm>
            <a:off x="7119976" y="4434840"/>
            <a:ext cx="4459072" cy="603504"/>
          </a:xfrm>
          <a:prstGeom prst="rect">
            <a:avLst/>
          </a:prstGeom>
          <a:noFill/>
          <a:ln/>
        </p:spPr>
        <p:txBody>
          <a:bodyPr wrap="square" lIns="25400" tIns="25400" rIns="25400" bIns="25400" rtlCol="0" anchor="ctr"/>
          <a:lstStyle/>
          <a:p>
            <a:pPr algn="l" indent="0" marL="0">
              <a:lnSpc>
                <a:spcPct val="95000"/>
              </a:lnSpc>
              <a:buNone/>
            </a:pPr>
            <a:r>
              <a:rPr lang="en-US" sz="1200" dirty="0">
                <a:solidFill>
                  <a:srgbClr val="2F6B4F"/>
                </a:solidFill>
                <a:latin typeface="Meiryo" pitchFamily="34" charset="0"/>
                <a:ea typeface="Meiryo" pitchFamily="34" charset="-122"/>
                <a:cs typeface="Meiryo" pitchFamily="34" charset="-120"/>
              </a:rPr>
              <a:t>簡潔・必要な範囲・期限を明示</a:t>
            </a:r>
            <a:endParaRPr lang="en-US" sz="1200" dirty="0"/>
          </a:p>
        </p:txBody>
      </p:sp>
      <p:sp>
        <p:nvSpPr>
          <p:cNvPr id="44" name="Shape 41"/>
          <p:cNvSpPr/>
          <p:nvPr/>
        </p:nvSpPr>
        <p:spPr>
          <a:xfrm>
            <a:off x="502920" y="5038344"/>
            <a:ext cx="1828800" cy="603504"/>
          </a:xfrm>
          <a:prstGeom prst="rect">
            <a:avLst/>
          </a:prstGeom>
          <a:solidFill>
            <a:srgbClr val="F6F8FA"/>
          </a:solidFill>
          <a:ln w="19050">
            <a:solidFill>
              <a:srgbClr val="FFFFFF"/>
            </a:solidFill>
            <a:prstDash val="solid"/>
          </a:ln>
        </p:spPr>
      </p:sp>
      <p:sp>
        <p:nvSpPr>
          <p:cNvPr id="45" name="Text 42"/>
          <p:cNvSpPr/>
          <p:nvPr/>
        </p:nvSpPr>
        <p:spPr>
          <a:xfrm>
            <a:off x="612648" y="5038344"/>
            <a:ext cx="1609344" cy="603504"/>
          </a:xfrm>
          <a:prstGeom prst="rect">
            <a:avLst/>
          </a:prstGeom>
          <a:noFill/>
          <a:ln/>
        </p:spPr>
        <p:txBody>
          <a:bodyPr wrap="square" lIns="25400" tIns="25400" rIns="25400" bIns="25400" rtlCol="0" anchor="ctr"/>
          <a:lstStyle/>
          <a:p>
            <a:pPr algn="ctr" indent="0" marL="0">
              <a:lnSpc>
                <a:spcPct val="95000"/>
              </a:lnSpc>
              <a:buNone/>
            </a:pPr>
            <a:r>
              <a:rPr lang="en-US" sz="1250" b="1" dirty="0">
                <a:solidFill>
                  <a:srgbClr val="16314F"/>
                </a:solidFill>
                <a:latin typeface="Meiryo" pitchFamily="34" charset="0"/>
                <a:ea typeface="Meiryo" pitchFamily="34" charset="-122"/>
                <a:cs typeface="Meiryo" pitchFamily="34" charset="-120"/>
              </a:rPr>
              <a:t>記録・支援</a:t>
            </a:r>
            <a:endParaRPr lang="en-US" sz="1250" dirty="0"/>
          </a:p>
        </p:txBody>
      </p:sp>
      <p:sp>
        <p:nvSpPr>
          <p:cNvPr id="46" name="Shape 43"/>
          <p:cNvSpPr/>
          <p:nvPr/>
        </p:nvSpPr>
        <p:spPr>
          <a:xfrm>
            <a:off x="2331720" y="5038344"/>
            <a:ext cx="4678528" cy="603504"/>
          </a:xfrm>
          <a:prstGeom prst="rect">
            <a:avLst/>
          </a:prstGeom>
          <a:solidFill>
            <a:srgbClr val="FBEDEC"/>
          </a:solidFill>
          <a:ln w="19050">
            <a:solidFill>
              <a:srgbClr val="FFFFFF"/>
            </a:solidFill>
            <a:prstDash val="solid"/>
          </a:ln>
        </p:spPr>
      </p:sp>
      <p:sp>
        <p:nvSpPr>
          <p:cNvPr id="47" name="Text 44"/>
          <p:cNvSpPr/>
          <p:nvPr/>
        </p:nvSpPr>
        <p:spPr>
          <a:xfrm>
            <a:off x="2441448" y="5038344"/>
            <a:ext cx="4459072" cy="603504"/>
          </a:xfrm>
          <a:prstGeom prst="rect">
            <a:avLst/>
          </a:prstGeom>
          <a:noFill/>
          <a:ln/>
        </p:spPr>
        <p:txBody>
          <a:bodyPr wrap="square" lIns="25400" tIns="25400" rIns="25400" bIns="25400" rtlCol="0" anchor="ctr"/>
          <a:lstStyle/>
          <a:p>
            <a:pPr algn="l" indent="0" marL="0">
              <a:lnSpc>
                <a:spcPct val="95000"/>
              </a:lnSpc>
              <a:buNone/>
            </a:pPr>
            <a:r>
              <a:rPr lang="en-US" sz="1200" dirty="0">
                <a:solidFill>
                  <a:srgbClr val="B42318"/>
                </a:solidFill>
                <a:latin typeface="Meiryo" pitchFamily="34" charset="0"/>
                <a:ea typeface="Meiryo" pitchFamily="34" charset="-122"/>
                <a:cs typeface="Meiryo" pitchFamily="34" charset="-120"/>
              </a:rPr>
              <a:t>恫喝の材料にする／支援なし</a:t>
            </a:r>
            <a:endParaRPr lang="en-US" sz="1200" dirty="0"/>
          </a:p>
        </p:txBody>
      </p:sp>
      <p:sp>
        <p:nvSpPr>
          <p:cNvPr id="48" name="Shape 45"/>
          <p:cNvSpPr/>
          <p:nvPr/>
        </p:nvSpPr>
        <p:spPr>
          <a:xfrm>
            <a:off x="7010248" y="5038344"/>
            <a:ext cx="4678528" cy="603504"/>
          </a:xfrm>
          <a:prstGeom prst="rect">
            <a:avLst/>
          </a:prstGeom>
          <a:solidFill>
            <a:srgbClr val="EAF1ED"/>
          </a:solidFill>
          <a:ln w="19050">
            <a:solidFill>
              <a:srgbClr val="FFFFFF"/>
            </a:solidFill>
            <a:prstDash val="solid"/>
          </a:ln>
        </p:spPr>
      </p:sp>
      <p:sp>
        <p:nvSpPr>
          <p:cNvPr id="49" name="Text 46"/>
          <p:cNvSpPr/>
          <p:nvPr/>
        </p:nvSpPr>
        <p:spPr>
          <a:xfrm>
            <a:off x="7119976" y="5038344"/>
            <a:ext cx="4459072" cy="603504"/>
          </a:xfrm>
          <a:prstGeom prst="rect">
            <a:avLst/>
          </a:prstGeom>
          <a:noFill/>
          <a:ln/>
        </p:spPr>
        <p:txBody>
          <a:bodyPr wrap="square" lIns="25400" tIns="25400" rIns="25400" bIns="25400" rtlCol="0" anchor="ctr"/>
          <a:lstStyle/>
          <a:p>
            <a:pPr algn="l" indent="0" marL="0">
              <a:lnSpc>
                <a:spcPct val="95000"/>
              </a:lnSpc>
              <a:buNone/>
            </a:pPr>
            <a:r>
              <a:rPr lang="en-US" sz="1200" dirty="0">
                <a:solidFill>
                  <a:srgbClr val="2F6B4F"/>
                </a:solidFill>
                <a:latin typeface="Meiryo" pitchFamily="34" charset="0"/>
                <a:ea typeface="Meiryo" pitchFamily="34" charset="-122"/>
                <a:cs typeface="Meiryo" pitchFamily="34" charset="-120"/>
              </a:rPr>
              <a:t>支援とセットで客観的に記録</a:t>
            </a:r>
            <a:endParaRPr lang="en-US" sz="1200" dirty="0"/>
          </a:p>
        </p:txBody>
      </p:sp>
      <p:sp>
        <p:nvSpPr>
          <p:cNvPr id="50" name="Text 47"/>
          <p:cNvSpPr/>
          <p:nvPr/>
        </p:nvSpPr>
        <p:spPr>
          <a:xfrm>
            <a:off x="502920" y="5751576"/>
            <a:ext cx="11185855" cy="320040"/>
          </a:xfrm>
          <a:prstGeom prst="rect">
            <a:avLst/>
          </a:prstGeom>
          <a:noFill/>
          <a:ln/>
        </p:spPr>
        <p:txBody>
          <a:bodyPr wrap="square" lIns="0" tIns="0" rIns="0" bIns="0" rtlCol="0" anchor="ctr"/>
          <a:lstStyle/>
          <a:p>
            <a:pPr indent="0" marL="0">
              <a:buNone/>
            </a:pPr>
            <a:r>
              <a:rPr lang="en-US" sz="1100" i="1" dirty="0">
                <a:solidFill>
                  <a:srgbClr val="5B6B7B"/>
                </a:solidFill>
                <a:latin typeface="Meiryo" pitchFamily="34" charset="0"/>
                <a:ea typeface="Meiryo" pitchFamily="34" charset="-122"/>
                <a:cs typeface="Meiryo" pitchFamily="34" charset="-120"/>
              </a:rPr>
              <a:t>※ どの観点も「総合考慮」の一要素です。表に当てはめれば自動で適法になるわけではありません。</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GOAL</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本日のゴール</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2 / 36</a:t>
            </a:r>
            <a:endParaRPr lang="en-US" sz="900" dirty="0"/>
          </a:p>
        </p:txBody>
      </p:sp>
      <p:sp>
        <p:nvSpPr>
          <p:cNvPr id="8" name="Text 5"/>
          <p:cNvSpPr/>
          <p:nvPr/>
        </p:nvSpPr>
        <p:spPr>
          <a:xfrm>
            <a:off x="1325880" y="1170432"/>
            <a:ext cx="10271455" cy="320040"/>
          </a:xfrm>
          <a:prstGeom prst="rect">
            <a:avLst/>
          </a:prstGeom>
          <a:noFill/>
          <a:ln/>
        </p:spPr>
        <p:txBody>
          <a:bodyPr wrap="square" lIns="0" tIns="0" rIns="0" bIns="0" rtlCol="0" anchor="ctr"/>
          <a:lstStyle/>
          <a:p>
            <a:pPr indent="0" marL="0">
              <a:buNone/>
            </a:pPr>
            <a:r>
              <a:rPr lang="en-US" sz="1300" dirty="0">
                <a:solidFill>
                  <a:srgbClr val="5B6B7B"/>
                </a:solidFill>
                <a:latin typeface="Meiryo" pitchFamily="34" charset="0"/>
                <a:ea typeface="Meiryo" pitchFamily="34" charset="-122"/>
                <a:cs typeface="Meiryo" pitchFamily="34" charset="-120"/>
              </a:rPr>
              <a:t>研修後、受講者が次の状態になることを目指します。</a:t>
            </a:r>
            <a:endParaRPr lang="en-US" sz="1300" dirty="0"/>
          </a:p>
        </p:txBody>
      </p:sp>
      <p:sp>
        <p:nvSpPr>
          <p:cNvPr id="9" name="Shape 6"/>
          <p:cNvSpPr/>
          <p:nvPr/>
        </p:nvSpPr>
        <p:spPr>
          <a:xfrm>
            <a:off x="502920" y="1627632"/>
            <a:ext cx="3423818" cy="1965960"/>
          </a:xfrm>
          <a:prstGeom prst="roundRect">
            <a:avLst>
              <a:gd name="adj" fmla="val 3721"/>
            </a:avLst>
          </a:prstGeom>
          <a:solidFill>
            <a:srgbClr val="FFFFFF"/>
          </a:solidFill>
          <a:ln/>
          <a:effectLst>
            <a:outerShdw sx="100000" sy="100000" kx="0" ky="0" algn="bl" rotWithShape="0" blurRad="88900" dist="38100" dir="5400000">
              <a:srgbClr val="9AA7B2">
                <a:alpha val="16000"/>
              </a:srgbClr>
            </a:outerShdw>
          </a:effectLst>
        </p:spPr>
      </p:sp>
      <p:sp>
        <p:nvSpPr>
          <p:cNvPr id="10" name="Shape 7"/>
          <p:cNvSpPr/>
          <p:nvPr/>
        </p:nvSpPr>
        <p:spPr>
          <a:xfrm>
            <a:off x="758952" y="1883664"/>
            <a:ext cx="603504" cy="603504"/>
          </a:xfrm>
          <a:prstGeom prst="ellipse">
            <a:avLst/>
          </a:prstGeom>
          <a:solidFill>
            <a:srgbClr val="16314F"/>
          </a:solidFill>
          <a:ln/>
        </p:spPr>
      </p:sp>
      <p:pic>
        <p:nvPicPr>
          <p:cNvPr id="11" name="Image 1" descr="preencoded.png">    </p:cNvPr>
          <p:cNvPicPr>
            <a:picLocks noChangeAspect="1"/>
          </p:cNvPicPr>
          <p:nvPr/>
        </p:nvPicPr>
        <p:blipFill>
          <a:blip r:embed="rId2"/>
          <a:stretch>
            <a:fillRect/>
          </a:stretch>
        </p:blipFill>
        <p:spPr>
          <a:xfrm>
            <a:off x="915863" y="2040575"/>
            <a:ext cx="289682" cy="289682"/>
          </a:xfrm>
          <a:prstGeom prst="rect">
            <a:avLst/>
          </a:prstGeom>
        </p:spPr>
      </p:pic>
      <p:sp>
        <p:nvSpPr>
          <p:cNvPr id="12" name="Text 8"/>
          <p:cNvSpPr/>
          <p:nvPr/>
        </p:nvSpPr>
        <p:spPr>
          <a:xfrm>
            <a:off x="1463040" y="1901952"/>
            <a:ext cx="2280818" cy="566928"/>
          </a:xfrm>
          <a:prstGeom prst="rect">
            <a:avLst/>
          </a:prstGeom>
          <a:noFill/>
          <a:ln/>
        </p:spPr>
        <p:txBody>
          <a:bodyPr wrap="square" lIns="0" tIns="0" rIns="0" bIns="0" rtlCol="0" anchor="ctr"/>
          <a:lstStyle/>
          <a:p>
            <a:pPr indent="0" marL="0">
              <a:buNone/>
            </a:pPr>
            <a:r>
              <a:rPr lang="en-US" sz="1500" b="1" dirty="0">
                <a:solidFill>
                  <a:srgbClr val="16314F"/>
                </a:solidFill>
                <a:latin typeface="Meiryo" pitchFamily="34" charset="0"/>
                <a:ea typeface="Meiryo" pitchFamily="34" charset="-122"/>
                <a:cs typeface="Meiryo" pitchFamily="34" charset="-120"/>
              </a:rPr>
              <a:t>3要素で考える</a:t>
            </a:r>
            <a:endParaRPr lang="en-US" sz="1500" dirty="0"/>
          </a:p>
        </p:txBody>
      </p:sp>
      <p:sp>
        <p:nvSpPr>
          <p:cNvPr id="13" name="Text 9"/>
          <p:cNvSpPr/>
          <p:nvPr/>
        </p:nvSpPr>
        <p:spPr>
          <a:xfrm>
            <a:off x="758952" y="2542032"/>
            <a:ext cx="2911754" cy="914400"/>
          </a:xfrm>
          <a:prstGeom prst="rect">
            <a:avLst/>
          </a:prstGeom>
          <a:noFill/>
          <a:ln/>
        </p:spPr>
        <p:txBody>
          <a:bodyPr wrap="square" lIns="0" tIns="0" rIns="0" bIns="0" rtlCol="0" anchor="t"/>
          <a:lstStyle/>
          <a:p>
            <a:pPr indent="0" marL="0">
              <a:lnSpc>
                <a:spcPct val="105000"/>
              </a:lnSpc>
              <a:buNone/>
            </a:pPr>
            <a:r>
              <a:rPr lang="en-US" sz="1200" dirty="0">
                <a:solidFill>
                  <a:srgbClr val="263238"/>
                </a:solidFill>
                <a:latin typeface="Meiryo" pitchFamily="34" charset="0"/>
                <a:ea typeface="Meiryo" pitchFamily="34" charset="-122"/>
                <a:cs typeface="Meiryo" pitchFamily="34" charset="-120"/>
              </a:rPr>
              <a:t>パワハラの3要素を一つずつ確認し、印象だけで結論を出さない</a:t>
            </a:r>
            <a:endParaRPr lang="en-US" sz="1200" dirty="0"/>
          </a:p>
        </p:txBody>
      </p:sp>
      <p:sp>
        <p:nvSpPr>
          <p:cNvPr id="14" name="Shape 10"/>
          <p:cNvSpPr/>
          <p:nvPr/>
        </p:nvSpPr>
        <p:spPr>
          <a:xfrm>
            <a:off x="4383938" y="1627632"/>
            <a:ext cx="3423818" cy="1965960"/>
          </a:xfrm>
          <a:prstGeom prst="roundRect">
            <a:avLst>
              <a:gd name="adj" fmla="val 3721"/>
            </a:avLst>
          </a:prstGeom>
          <a:solidFill>
            <a:srgbClr val="FFFFFF"/>
          </a:solidFill>
          <a:ln/>
          <a:effectLst>
            <a:outerShdw sx="100000" sy="100000" kx="0" ky="0" algn="bl" rotWithShape="0" blurRad="88900" dist="38100" dir="5400000">
              <a:srgbClr val="9AA7B2">
                <a:alpha val="16000"/>
              </a:srgbClr>
            </a:outerShdw>
          </a:effectLst>
        </p:spPr>
      </p:sp>
      <p:sp>
        <p:nvSpPr>
          <p:cNvPr id="15" name="Shape 11"/>
          <p:cNvSpPr/>
          <p:nvPr/>
        </p:nvSpPr>
        <p:spPr>
          <a:xfrm>
            <a:off x="4639970" y="1883664"/>
            <a:ext cx="603504" cy="603504"/>
          </a:xfrm>
          <a:prstGeom prst="ellipse">
            <a:avLst/>
          </a:prstGeom>
          <a:solidFill>
            <a:srgbClr val="2F6B4F"/>
          </a:solidFill>
          <a:ln/>
        </p:spPr>
      </p:sp>
      <p:pic>
        <p:nvPicPr>
          <p:cNvPr id="16" name="Image 2" descr="preencoded.png">    </p:cNvPr>
          <p:cNvPicPr>
            <a:picLocks noChangeAspect="1"/>
          </p:cNvPicPr>
          <p:nvPr/>
        </p:nvPicPr>
        <p:blipFill>
          <a:blip r:embed="rId3"/>
          <a:stretch>
            <a:fillRect/>
          </a:stretch>
        </p:blipFill>
        <p:spPr>
          <a:xfrm>
            <a:off x="4796881" y="2040575"/>
            <a:ext cx="289682" cy="289682"/>
          </a:xfrm>
          <a:prstGeom prst="rect">
            <a:avLst/>
          </a:prstGeom>
        </p:spPr>
      </p:pic>
      <p:sp>
        <p:nvSpPr>
          <p:cNvPr id="17" name="Text 12"/>
          <p:cNvSpPr/>
          <p:nvPr/>
        </p:nvSpPr>
        <p:spPr>
          <a:xfrm>
            <a:off x="5344058" y="1901952"/>
            <a:ext cx="2280818" cy="566928"/>
          </a:xfrm>
          <a:prstGeom prst="rect">
            <a:avLst/>
          </a:prstGeom>
          <a:noFill/>
          <a:ln/>
        </p:spPr>
        <p:txBody>
          <a:bodyPr wrap="square" lIns="0" tIns="0" rIns="0" bIns="0" rtlCol="0" anchor="ctr"/>
          <a:lstStyle/>
          <a:p>
            <a:pPr indent="0" marL="0">
              <a:buNone/>
            </a:pPr>
            <a:r>
              <a:rPr lang="en-US" sz="1500" b="1" dirty="0">
                <a:solidFill>
                  <a:srgbClr val="16314F"/>
                </a:solidFill>
                <a:latin typeface="Meiryo" pitchFamily="34" charset="0"/>
                <a:ea typeface="Meiryo" pitchFamily="34" charset="-122"/>
                <a:cs typeface="Meiryo" pitchFamily="34" charset="-120"/>
              </a:rPr>
              <a:t>指導を止めない</a:t>
            </a:r>
            <a:endParaRPr lang="en-US" sz="1500" dirty="0"/>
          </a:p>
        </p:txBody>
      </p:sp>
      <p:sp>
        <p:nvSpPr>
          <p:cNvPr id="18" name="Text 13"/>
          <p:cNvSpPr/>
          <p:nvPr/>
        </p:nvSpPr>
        <p:spPr>
          <a:xfrm>
            <a:off x="4639970" y="2542032"/>
            <a:ext cx="2911754" cy="914400"/>
          </a:xfrm>
          <a:prstGeom prst="rect">
            <a:avLst/>
          </a:prstGeom>
          <a:noFill/>
          <a:ln/>
        </p:spPr>
        <p:txBody>
          <a:bodyPr wrap="square" lIns="0" tIns="0" rIns="0" bIns="0" rtlCol="0" anchor="t"/>
          <a:lstStyle/>
          <a:p>
            <a:pPr indent="0" marL="0">
              <a:lnSpc>
                <a:spcPct val="105000"/>
              </a:lnSpc>
              <a:buNone/>
            </a:pPr>
            <a:r>
              <a:rPr lang="en-US" sz="1200" dirty="0">
                <a:solidFill>
                  <a:srgbClr val="263238"/>
                </a:solidFill>
                <a:latin typeface="Meiryo" pitchFamily="34" charset="0"/>
                <a:ea typeface="Meiryo" pitchFamily="34" charset="-122"/>
                <a:cs typeface="Meiryo" pitchFamily="34" charset="-120"/>
              </a:rPr>
              <a:t>適正な業務指導はパワハラではない。萎縮せず必要な指導を行える</a:t>
            </a:r>
            <a:endParaRPr lang="en-US" sz="1200" dirty="0"/>
          </a:p>
        </p:txBody>
      </p:sp>
      <p:sp>
        <p:nvSpPr>
          <p:cNvPr id="19" name="Shape 14"/>
          <p:cNvSpPr/>
          <p:nvPr/>
        </p:nvSpPr>
        <p:spPr>
          <a:xfrm>
            <a:off x="8264957" y="1627632"/>
            <a:ext cx="3423818" cy="1965960"/>
          </a:xfrm>
          <a:prstGeom prst="roundRect">
            <a:avLst>
              <a:gd name="adj" fmla="val 3721"/>
            </a:avLst>
          </a:prstGeom>
          <a:solidFill>
            <a:srgbClr val="FFFFFF"/>
          </a:solidFill>
          <a:ln/>
          <a:effectLst>
            <a:outerShdw sx="100000" sy="100000" kx="0" ky="0" algn="bl" rotWithShape="0" blurRad="88900" dist="38100" dir="5400000">
              <a:srgbClr val="9AA7B2">
                <a:alpha val="16000"/>
              </a:srgbClr>
            </a:outerShdw>
          </a:effectLst>
        </p:spPr>
      </p:sp>
      <p:sp>
        <p:nvSpPr>
          <p:cNvPr id="20" name="Shape 15"/>
          <p:cNvSpPr/>
          <p:nvPr/>
        </p:nvSpPr>
        <p:spPr>
          <a:xfrm>
            <a:off x="8520989" y="1883664"/>
            <a:ext cx="603504" cy="603504"/>
          </a:xfrm>
          <a:prstGeom prst="ellipse">
            <a:avLst/>
          </a:prstGeom>
          <a:solidFill>
            <a:srgbClr val="B58A3A"/>
          </a:solidFill>
          <a:ln/>
        </p:spPr>
      </p:sp>
      <p:pic>
        <p:nvPicPr>
          <p:cNvPr id="21" name="Image 3" descr="preencoded.png">    </p:cNvPr>
          <p:cNvPicPr>
            <a:picLocks noChangeAspect="1"/>
          </p:cNvPicPr>
          <p:nvPr/>
        </p:nvPicPr>
        <p:blipFill>
          <a:blip r:embed="rId4"/>
          <a:stretch>
            <a:fillRect/>
          </a:stretch>
        </p:blipFill>
        <p:spPr>
          <a:xfrm>
            <a:off x="8677900" y="2040575"/>
            <a:ext cx="289682" cy="289682"/>
          </a:xfrm>
          <a:prstGeom prst="rect">
            <a:avLst/>
          </a:prstGeom>
        </p:spPr>
      </p:pic>
      <p:sp>
        <p:nvSpPr>
          <p:cNvPr id="22" name="Text 16"/>
          <p:cNvSpPr/>
          <p:nvPr/>
        </p:nvSpPr>
        <p:spPr>
          <a:xfrm>
            <a:off x="9225077" y="1901952"/>
            <a:ext cx="2280818" cy="566928"/>
          </a:xfrm>
          <a:prstGeom prst="rect">
            <a:avLst/>
          </a:prstGeom>
          <a:noFill/>
          <a:ln/>
        </p:spPr>
        <p:txBody>
          <a:bodyPr wrap="square" lIns="0" tIns="0" rIns="0" bIns="0" rtlCol="0" anchor="ctr"/>
          <a:lstStyle/>
          <a:p>
            <a:pPr indent="0" marL="0">
              <a:buNone/>
            </a:pPr>
            <a:r>
              <a:rPr lang="en-US" sz="1500" b="1" dirty="0">
                <a:solidFill>
                  <a:srgbClr val="16314F"/>
                </a:solidFill>
                <a:latin typeface="Meiryo" pitchFamily="34" charset="0"/>
                <a:ea typeface="Meiryo" pitchFamily="34" charset="-122"/>
                <a:cs typeface="Meiryo" pitchFamily="34" charset="-120"/>
              </a:rPr>
              <a:t>手段を選ぶ</a:t>
            </a:r>
            <a:endParaRPr lang="en-US" sz="1500" dirty="0"/>
          </a:p>
        </p:txBody>
      </p:sp>
      <p:sp>
        <p:nvSpPr>
          <p:cNvPr id="23" name="Text 17"/>
          <p:cNvSpPr/>
          <p:nvPr/>
        </p:nvSpPr>
        <p:spPr>
          <a:xfrm>
            <a:off x="8520989" y="2542032"/>
            <a:ext cx="2911754" cy="914400"/>
          </a:xfrm>
          <a:prstGeom prst="rect">
            <a:avLst/>
          </a:prstGeom>
          <a:noFill/>
          <a:ln/>
        </p:spPr>
        <p:txBody>
          <a:bodyPr wrap="square" lIns="0" tIns="0" rIns="0" bIns="0" rtlCol="0" anchor="t"/>
          <a:lstStyle/>
          <a:p>
            <a:pPr indent="0" marL="0">
              <a:lnSpc>
                <a:spcPct val="105000"/>
              </a:lnSpc>
              <a:buNone/>
            </a:pPr>
            <a:r>
              <a:rPr lang="en-US" sz="1200" dirty="0">
                <a:solidFill>
                  <a:srgbClr val="263238"/>
                </a:solidFill>
                <a:latin typeface="Meiryo" pitchFamily="34" charset="0"/>
                <a:ea typeface="Meiryo" pitchFamily="34" charset="-122"/>
                <a:cs typeface="Meiryo" pitchFamily="34" charset="-120"/>
              </a:rPr>
              <a:t>同じ目的でも、場所・言葉・時間・頻度・公開性で線引きできる</a:t>
            </a:r>
            <a:endParaRPr lang="en-US" sz="1200" dirty="0"/>
          </a:p>
        </p:txBody>
      </p:sp>
      <p:sp>
        <p:nvSpPr>
          <p:cNvPr id="24" name="Shape 18"/>
          <p:cNvSpPr/>
          <p:nvPr/>
        </p:nvSpPr>
        <p:spPr>
          <a:xfrm>
            <a:off x="502920" y="3913632"/>
            <a:ext cx="3423818" cy="1965960"/>
          </a:xfrm>
          <a:prstGeom prst="roundRect">
            <a:avLst>
              <a:gd name="adj" fmla="val 3721"/>
            </a:avLst>
          </a:prstGeom>
          <a:solidFill>
            <a:srgbClr val="FFFFFF"/>
          </a:solidFill>
          <a:ln/>
          <a:effectLst>
            <a:outerShdw sx="100000" sy="100000" kx="0" ky="0" algn="bl" rotWithShape="0" blurRad="88900" dist="38100" dir="5400000">
              <a:srgbClr val="9AA7B2">
                <a:alpha val="16000"/>
              </a:srgbClr>
            </a:outerShdw>
          </a:effectLst>
        </p:spPr>
      </p:sp>
      <p:sp>
        <p:nvSpPr>
          <p:cNvPr id="25" name="Shape 19"/>
          <p:cNvSpPr/>
          <p:nvPr/>
        </p:nvSpPr>
        <p:spPr>
          <a:xfrm>
            <a:off x="758952" y="4169664"/>
            <a:ext cx="603504" cy="603504"/>
          </a:xfrm>
          <a:prstGeom prst="ellipse">
            <a:avLst/>
          </a:prstGeom>
          <a:solidFill>
            <a:srgbClr val="16314F"/>
          </a:solidFill>
          <a:ln/>
        </p:spPr>
      </p:sp>
      <p:pic>
        <p:nvPicPr>
          <p:cNvPr id="26" name="Image 4" descr="preencoded.png">    </p:cNvPr>
          <p:cNvPicPr>
            <a:picLocks noChangeAspect="1"/>
          </p:cNvPicPr>
          <p:nvPr/>
        </p:nvPicPr>
        <p:blipFill>
          <a:blip r:embed="rId5"/>
          <a:stretch>
            <a:fillRect/>
          </a:stretch>
        </p:blipFill>
        <p:spPr>
          <a:xfrm>
            <a:off x="915863" y="4326575"/>
            <a:ext cx="289682" cy="289682"/>
          </a:xfrm>
          <a:prstGeom prst="rect">
            <a:avLst/>
          </a:prstGeom>
        </p:spPr>
      </p:pic>
      <p:sp>
        <p:nvSpPr>
          <p:cNvPr id="27" name="Text 20"/>
          <p:cNvSpPr/>
          <p:nvPr/>
        </p:nvSpPr>
        <p:spPr>
          <a:xfrm>
            <a:off x="1463040" y="4187952"/>
            <a:ext cx="2280818" cy="566928"/>
          </a:xfrm>
          <a:prstGeom prst="rect">
            <a:avLst/>
          </a:prstGeom>
          <a:noFill/>
          <a:ln/>
        </p:spPr>
        <p:txBody>
          <a:bodyPr wrap="square" lIns="0" tIns="0" rIns="0" bIns="0" rtlCol="0" anchor="ctr"/>
          <a:lstStyle/>
          <a:p>
            <a:pPr indent="0" marL="0">
              <a:buNone/>
            </a:pPr>
            <a:r>
              <a:rPr lang="en-US" sz="1500" b="1" dirty="0">
                <a:solidFill>
                  <a:srgbClr val="16314F"/>
                </a:solidFill>
                <a:latin typeface="Meiryo" pitchFamily="34" charset="0"/>
                <a:ea typeface="Meiryo" pitchFamily="34" charset="-122"/>
                <a:cs typeface="Meiryo" pitchFamily="34" charset="-120"/>
              </a:rPr>
              <a:t>人格否定をしない</a:t>
            </a:r>
            <a:endParaRPr lang="en-US" sz="1500" dirty="0"/>
          </a:p>
        </p:txBody>
      </p:sp>
      <p:sp>
        <p:nvSpPr>
          <p:cNvPr id="28" name="Text 21"/>
          <p:cNvSpPr/>
          <p:nvPr/>
        </p:nvSpPr>
        <p:spPr>
          <a:xfrm>
            <a:off x="758952" y="4828032"/>
            <a:ext cx="2911754" cy="914400"/>
          </a:xfrm>
          <a:prstGeom prst="rect">
            <a:avLst/>
          </a:prstGeom>
          <a:noFill/>
          <a:ln/>
        </p:spPr>
        <p:txBody>
          <a:bodyPr wrap="square" lIns="0" tIns="0" rIns="0" bIns="0" rtlCol="0" anchor="t"/>
          <a:lstStyle/>
          <a:p>
            <a:pPr indent="0" marL="0">
              <a:lnSpc>
                <a:spcPct val="105000"/>
              </a:lnSpc>
              <a:buNone/>
            </a:pPr>
            <a:r>
              <a:rPr lang="en-US" sz="1200" dirty="0">
                <a:solidFill>
                  <a:srgbClr val="263238"/>
                </a:solidFill>
                <a:latin typeface="Meiryo" pitchFamily="34" charset="0"/>
                <a:ea typeface="Meiryo" pitchFamily="34" charset="-122"/>
                <a:cs typeface="Meiryo" pitchFamily="34" charset="-120"/>
              </a:rPr>
              <a:t>部下に問題行動があっても、人格を否定しない言い換えができる</a:t>
            </a:r>
            <a:endParaRPr lang="en-US" sz="1200" dirty="0"/>
          </a:p>
        </p:txBody>
      </p:sp>
      <p:sp>
        <p:nvSpPr>
          <p:cNvPr id="29" name="Shape 22"/>
          <p:cNvSpPr/>
          <p:nvPr/>
        </p:nvSpPr>
        <p:spPr>
          <a:xfrm>
            <a:off x="4383938" y="3913632"/>
            <a:ext cx="3423818" cy="1965960"/>
          </a:xfrm>
          <a:prstGeom prst="roundRect">
            <a:avLst>
              <a:gd name="adj" fmla="val 3721"/>
            </a:avLst>
          </a:prstGeom>
          <a:solidFill>
            <a:srgbClr val="FFFFFF"/>
          </a:solidFill>
          <a:ln/>
          <a:effectLst>
            <a:outerShdw sx="100000" sy="100000" kx="0" ky="0" algn="bl" rotWithShape="0" blurRad="88900" dist="38100" dir="5400000">
              <a:srgbClr val="9AA7B2">
                <a:alpha val="16000"/>
              </a:srgbClr>
            </a:outerShdw>
          </a:effectLst>
        </p:spPr>
      </p:sp>
      <p:sp>
        <p:nvSpPr>
          <p:cNvPr id="30" name="Shape 23"/>
          <p:cNvSpPr/>
          <p:nvPr/>
        </p:nvSpPr>
        <p:spPr>
          <a:xfrm>
            <a:off x="4639970" y="4169664"/>
            <a:ext cx="603504" cy="603504"/>
          </a:xfrm>
          <a:prstGeom prst="ellipse">
            <a:avLst/>
          </a:prstGeom>
          <a:solidFill>
            <a:srgbClr val="2F6B4F"/>
          </a:solidFill>
          <a:ln/>
        </p:spPr>
      </p:sp>
      <p:pic>
        <p:nvPicPr>
          <p:cNvPr id="31" name="Image 5" descr="preencoded.png">    </p:cNvPr>
          <p:cNvPicPr>
            <a:picLocks noChangeAspect="1"/>
          </p:cNvPicPr>
          <p:nvPr/>
        </p:nvPicPr>
        <p:blipFill>
          <a:blip r:embed="rId6"/>
          <a:stretch>
            <a:fillRect/>
          </a:stretch>
        </p:blipFill>
        <p:spPr>
          <a:xfrm>
            <a:off x="4796881" y="4326575"/>
            <a:ext cx="289682" cy="289682"/>
          </a:xfrm>
          <a:prstGeom prst="rect">
            <a:avLst/>
          </a:prstGeom>
        </p:spPr>
      </p:pic>
      <p:sp>
        <p:nvSpPr>
          <p:cNvPr id="32" name="Text 24"/>
          <p:cNvSpPr/>
          <p:nvPr/>
        </p:nvSpPr>
        <p:spPr>
          <a:xfrm>
            <a:off x="5344058" y="4187952"/>
            <a:ext cx="2280818" cy="566928"/>
          </a:xfrm>
          <a:prstGeom prst="rect">
            <a:avLst/>
          </a:prstGeom>
          <a:noFill/>
          <a:ln/>
        </p:spPr>
        <p:txBody>
          <a:bodyPr wrap="square" lIns="0" tIns="0" rIns="0" bIns="0" rtlCol="0" anchor="ctr"/>
          <a:lstStyle/>
          <a:p>
            <a:pPr indent="0" marL="0">
              <a:buNone/>
            </a:pPr>
            <a:r>
              <a:rPr lang="en-US" sz="1500" b="1" dirty="0">
                <a:solidFill>
                  <a:srgbClr val="16314F"/>
                </a:solidFill>
                <a:latin typeface="Meiryo" pitchFamily="34" charset="0"/>
                <a:ea typeface="Meiryo" pitchFamily="34" charset="-122"/>
                <a:cs typeface="Meiryo" pitchFamily="34" charset="-120"/>
              </a:rPr>
              <a:t>記録と均衡</a:t>
            </a:r>
            <a:endParaRPr lang="en-US" sz="1500" dirty="0"/>
          </a:p>
        </p:txBody>
      </p:sp>
      <p:sp>
        <p:nvSpPr>
          <p:cNvPr id="33" name="Text 25"/>
          <p:cNvSpPr/>
          <p:nvPr/>
        </p:nvSpPr>
        <p:spPr>
          <a:xfrm>
            <a:off x="4639970" y="4828032"/>
            <a:ext cx="2911754" cy="914400"/>
          </a:xfrm>
          <a:prstGeom prst="rect">
            <a:avLst/>
          </a:prstGeom>
          <a:noFill/>
          <a:ln/>
        </p:spPr>
        <p:txBody>
          <a:bodyPr wrap="square" lIns="0" tIns="0" rIns="0" bIns="0" rtlCol="0" anchor="t"/>
          <a:lstStyle/>
          <a:p>
            <a:pPr indent="0" marL="0">
              <a:lnSpc>
                <a:spcPct val="105000"/>
              </a:lnSpc>
              <a:buNone/>
            </a:pPr>
            <a:r>
              <a:rPr lang="en-US" sz="1200" dirty="0">
                <a:solidFill>
                  <a:srgbClr val="263238"/>
                </a:solidFill>
                <a:latin typeface="Meiryo" pitchFamily="34" charset="0"/>
                <a:ea typeface="Meiryo" pitchFamily="34" charset="-122"/>
                <a:cs typeface="Meiryo" pitchFamily="34" charset="-120"/>
              </a:rPr>
              <a:t>目標・業務量と教育・支援の均衡を確認し、記録を支援目的で残す</a:t>
            </a:r>
            <a:endParaRPr lang="en-US" sz="1200" dirty="0"/>
          </a:p>
        </p:txBody>
      </p:sp>
      <p:sp>
        <p:nvSpPr>
          <p:cNvPr id="34" name="Shape 26"/>
          <p:cNvSpPr/>
          <p:nvPr/>
        </p:nvSpPr>
        <p:spPr>
          <a:xfrm>
            <a:off x="8264957" y="3913632"/>
            <a:ext cx="3423818" cy="1965960"/>
          </a:xfrm>
          <a:prstGeom prst="roundRect">
            <a:avLst>
              <a:gd name="adj" fmla="val 3721"/>
            </a:avLst>
          </a:prstGeom>
          <a:solidFill>
            <a:srgbClr val="FFFFFF"/>
          </a:solidFill>
          <a:ln/>
          <a:effectLst>
            <a:outerShdw sx="100000" sy="100000" kx="0" ky="0" algn="bl" rotWithShape="0" blurRad="88900" dist="38100" dir="5400000">
              <a:srgbClr val="9AA7B2">
                <a:alpha val="16000"/>
              </a:srgbClr>
            </a:outerShdw>
          </a:effectLst>
        </p:spPr>
      </p:sp>
      <p:sp>
        <p:nvSpPr>
          <p:cNvPr id="35" name="Shape 27"/>
          <p:cNvSpPr/>
          <p:nvPr/>
        </p:nvSpPr>
        <p:spPr>
          <a:xfrm>
            <a:off x="8520989" y="4169664"/>
            <a:ext cx="603504" cy="603504"/>
          </a:xfrm>
          <a:prstGeom prst="ellipse">
            <a:avLst/>
          </a:prstGeom>
          <a:solidFill>
            <a:srgbClr val="B58A3A"/>
          </a:solidFill>
          <a:ln/>
        </p:spPr>
      </p:sp>
      <p:pic>
        <p:nvPicPr>
          <p:cNvPr id="36" name="Image 6" descr="preencoded.png">    </p:cNvPr>
          <p:cNvPicPr>
            <a:picLocks noChangeAspect="1"/>
          </p:cNvPicPr>
          <p:nvPr/>
        </p:nvPicPr>
        <p:blipFill>
          <a:blip r:embed="rId7"/>
          <a:stretch>
            <a:fillRect/>
          </a:stretch>
        </p:blipFill>
        <p:spPr>
          <a:xfrm>
            <a:off x="8677900" y="4326575"/>
            <a:ext cx="289682" cy="289682"/>
          </a:xfrm>
          <a:prstGeom prst="rect">
            <a:avLst/>
          </a:prstGeom>
        </p:spPr>
      </p:pic>
      <p:sp>
        <p:nvSpPr>
          <p:cNvPr id="37" name="Text 28"/>
          <p:cNvSpPr/>
          <p:nvPr/>
        </p:nvSpPr>
        <p:spPr>
          <a:xfrm>
            <a:off x="9225077" y="4187952"/>
            <a:ext cx="2280818" cy="566928"/>
          </a:xfrm>
          <a:prstGeom prst="rect">
            <a:avLst/>
          </a:prstGeom>
          <a:noFill/>
          <a:ln/>
        </p:spPr>
        <p:txBody>
          <a:bodyPr wrap="square" lIns="0" tIns="0" rIns="0" bIns="0" rtlCol="0" anchor="ctr"/>
          <a:lstStyle/>
          <a:p>
            <a:pPr indent="0" marL="0">
              <a:buNone/>
            </a:pPr>
            <a:r>
              <a:rPr lang="en-US" sz="1500" b="1" dirty="0">
                <a:solidFill>
                  <a:srgbClr val="16314F"/>
                </a:solidFill>
                <a:latin typeface="Meiryo" pitchFamily="34" charset="0"/>
                <a:ea typeface="Meiryo" pitchFamily="34" charset="-122"/>
                <a:cs typeface="Meiryo" pitchFamily="34" charset="-120"/>
              </a:rPr>
              <a:t>独断で動かない</a:t>
            </a:r>
            <a:endParaRPr lang="en-US" sz="1500" dirty="0"/>
          </a:p>
        </p:txBody>
      </p:sp>
      <p:sp>
        <p:nvSpPr>
          <p:cNvPr id="38" name="Text 29"/>
          <p:cNvSpPr/>
          <p:nvPr/>
        </p:nvSpPr>
        <p:spPr>
          <a:xfrm>
            <a:off x="8520989" y="4828032"/>
            <a:ext cx="2911754" cy="914400"/>
          </a:xfrm>
          <a:prstGeom prst="rect">
            <a:avLst/>
          </a:prstGeom>
          <a:noFill/>
          <a:ln/>
        </p:spPr>
        <p:txBody>
          <a:bodyPr wrap="square" lIns="0" tIns="0" rIns="0" bIns="0" rtlCol="0" anchor="t"/>
          <a:lstStyle/>
          <a:p>
            <a:pPr indent="0" marL="0">
              <a:lnSpc>
                <a:spcPct val="105000"/>
              </a:lnSpc>
              <a:buNone/>
            </a:pPr>
            <a:r>
              <a:rPr lang="en-US" sz="1200" dirty="0">
                <a:solidFill>
                  <a:srgbClr val="263238"/>
                </a:solidFill>
                <a:latin typeface="Meiryo" pitchFamily="34" charset="0"/>
                <a:ea typeface="Meiryo" pitchFamily="34" charset="-122"/>
                <a:cs typeface="Meiryo" pitchFamily="34" charset="-120"/>
              </a:rPr>
              <a:t>相談を受けたら独断で判断・調査せず、適切な窓口へつなげる</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BEFORE GUIDANCE</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指導の前の「5つの確認」（指導前5分チェック）</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20 / 36</a:t>
            </a:r>
            <a:endParaRPr lang="en-US" sz="900" dirty="0"/>
          </a:p>
        </p:txBody>
      </p:sp>
      <p:sp>
        <p:nvSpPr>
          <p:cNvPr id="8" name="Shape 5"/>
          <p:cNvSpPr/>
          <p:nvPr/>
        </p:nvSpPr>
        <p:spPr>
          <a:xfrm>
            <a:off x="502920" y="1600200"/>
            <a:ext cx="1944563" cy="2331720"/>
          </a:xfrm>
          <a:prstGeom prst="roundRect">
            <a:avLst>
              <a:gd name="adj" fmla="val 3762"/>
            </a:avLst>
          </a:prstGeom>
          <a:solidFill>
            <a:srgbClr val="FFFFFF"/>
          </a:solidFill>
          <a:ln/>
          <a:effectLst>
            <a:outerShdw sx="100000" sy="100000" kx="0" ky="0" algn="bl" rotWithShape="0" blurRad="88900" dist="38100" dir="5400000">
              <a:srgbClr val="9AA7B2">
                <a:alpha val="16000"/>
              </a:srgbClr>
            </a:outerShdw>
          </a:effectLst>
        </p:spPr>
      </p:sp>
      <p:sp>
        <p:nvSpPr>
          <p:cNvPr id="9" name="Shape 6"/>
          <p:cNvSpPr/>
          <p:nvPr/>
        </p:nvSpPr>
        <p:spPr>
          <a:xfrm>
            <a:off x="1182594" y="1819656"/>
            <a:ext cx="585216" cy="585216"/>
          </a:xfrm>
          <a:prstGeom prst="ellipse">
            <a:avLst/>
          </a:prstGeom>
          <a:solidFill>
            <a:srgbClr val="16314F"/>
          </a:solidFill>
          <a:ln/>
        </p:spPr>
      </p:sp>
      <p:sp>
        <p:nvSpPr>
          <p:cNvPr id="10" name="Text 7"/>
          <p:cNvSpPr/>
          <p:nvPr/>
        </p:nvSpPr>
        <p:spPr>
          <a:xfrm>
            <a:off x="1182594" y="1819656"/>
            <a:ext cx="585216" cy="585216"/>
          </a:xfrm>
          <a:prstGeom prst="rect">
            <a:avLst/>
          </a:prstGeom>
          <a:noFill/>
          <a:ln/>
        </p:spPr>
        <p:txBody>
          <a:bodyPr wrap="square" lIns="0" tIns="0" rIns="0" bIns="0" rtlCol="0" anchor="ctr"/>
          <a:lstStyle/>
          <a:p>
            <a:pPr algn="ctr" indent="0" marL="0">
              <a:buNone/>
            </a:pPr>
            <a:r>
              <a:rPr lang="en-US" sz="2200" b="1" dirty="0">
                <a:solidFill>
                  <a:srgbClr val="FFFFFF"/>
                </a:solidFill>
                <a:latin typeface="Meiryo" pitchFamily="34" charset="0"/>
                <a:ea typeface="Meiryo" pitchFamily="34" charset="-122"/>
                <a:cs typeface="Meiryo" pitchFamily="34" charset="-120"/>
              </a:rPr>
              <a:t>1</a:t>
            </a:r>
            <a:endParaRPr lang="en-US" sz="2200" dirty="0"/>
          </a:p>
        </p:txBody>
      </p:sp>
      <p:sp>
        <p:nvSpPr>
          <p:cNvPr id="11" name="Text 8"/>
          <p:cNvSpPr/>
          <p:nvPr/>
        </p:nvSpPr>
        <p:spPr>
          <a:xfrm>
            <a:off x="612648" y="2514600"/>
            <a:ext cx="1725107" cy="658368"/>
          </a:xfrm>
          <a:prstGeom prst="rect">
            <a:avLst/>
          </a:prstGeom>
          <a:noFill/>
          <a:ln/>
        </p:spPr>
        <p:txBody>
          <a:bodyPr wrap="square" lIns="0" tIns="0" rIns="0" bIns="0" rtlCol="0" anchor="t"/>
          <a:lstStyle/>
          <a:p>
            <a:pPr algn="ctr" indent="0" marL="0">
              <a:lnSpc>
                <a:spcPct val="95000"/>
              </a:lnSpc>
              <a:buNone/>
            </a:pPr>
            <a:r>
              <a:rPr lang="en-US" sz="1300" b="1" dirty="0">
                <a:solidFill>
                  <a:srgbClr val="16314F"/>
                </a:solidFill>
                <a:latin typeface="Meiryo" pitchFamily="34" charset="0"/>
                <a:ea typeface="Meiryo" pitchFamily="34" charset="-122"/>
                <a:cs typeface="Meiryo" pitchFamily="34" charset="-120"/>
              </a:rPr>
              <a:t>目的は何か</a:t>
            </a:r>
            <a:endParaRPr lang="en-US" sz="1300" dirty="0"/>
          </a:p>
        </p:txBody>
      </p:sp>
      <p:sp>
        <p:nvSpPr>
          <p:cNvPr id="12" name="Text 9"/>
          <p:cNvSpPr/>
          <p:nvPr/>
        </p:nvSpPr>
        <p:spPr>
          <a:xfrm>
            <a:off x="630936" y="3118104"/>
            <a:ext cx="1688531" cy="749808"/>
          </a:xfrm>
          <a:prstGeom prst="rect">
            <a:avLst/>
          </a:prstGeom>
          <a:noFill/>
          <a:ln/>
        </p:spPr>
        <p:txBody>
          <a:bodyPr wrap="square" lIns="0" tIns="0" rIns="0" bIns="0" rtlCol="0" anchor="t"/>
          <a:lstStyle/>
          <a:p>
            <a:pPr algn="ctr" indent="0" marL="0">
              <a:lnSpc>
                <a:spcPct val="102000"/>
              </a:lnSpc>
              <a:buNone/>
            </a:pPr>
            <a:r>
              <a:rPr lang="en-US" sz="1050" dirty="0">
                <a:solidFill>
                  <a:srgbClr val="263238"/>
                </a:solidFill>
                <a:latin typeface="Meiryo" pitchFamily="34" charset="0"/>
                <a:ea typeface="Meiryo" pitchFamily="34" charset="-122"/>
                <a:cs typeface="Meiryo" pitchFamily="34" charset="-120"/>
              </a:rPr>
              <a:t>業務改善・育成・安全か。怒りの発散になっていないか</a:t>
            </a:r>
            <a:endParaRPr lang="en-US" sz="1050" dirty="0"/>
          </a:p>
        </p:txBody>
      </p:sp>
      <p:sp>
        <p:nvSpPr>
          <p:cNvPr id="13" name="Shape 10"/>
          <p:cNvSpPr/>
          <p:nvPr/>
        </p:nvSpPr>
        <p:spPr>
          <a:xfrm>
            <a:off x="2813243" y="1600200"/>
            <a:ext cx="1944563" cy="2331720"/>
          </a:xfrm>
          <a:prstGeom prst="roundRect">
            <a:avLst>
              <a:gd name="adj" fmla="val 3762"/>
            </a:avLst>
          </a:prstGeom>
          <a:solidFill>
            <a:srgbClr val="FFFFFF"/>
          </a:solidFill>
          <a:ln/>
          <a:effectLst>
            <a:outerShdw sx="100000" sy="100000" kx="0" ky="0" algn="bl" rotWithShape="0" blurRad="88900" dist="38100" dir="5400000">
              <a:srgbClr val="9AA7B2">
                <a:alpha val="16000"/>
              </a:srgbClr>
            </a:outerShdw>
          </a:effectLst>
        </p:spPr>
      </p:sp>
      <p:sp>
        <p:nvSpPr>
          <p:cNvPr id="14" name="Shape 11"/>
          <p:cNvSpPr/>
          <p:nvPr/>
        </p:nvSpPr>
        <p:spPr>
          <a:xfrm>
            <a:off x="3492917" y="1819656"/>
            <a:ext cx="585216" cy="585216"/>
          </a:xfrm>
          <a:prstGeom prst="ellipse">
            <a:avLst/>
          </a:prstGeom>
          <a:solidFill>
            <a:srgbClr val="16314F"/>
          </a:solidFill>
          <a:ln/>
        </p:spPr>
      </p:sp>
      <p:sp>
        <p:nvSpPr>
          <p:cNvPr id="15" name="Text 12"/>
          <p:cNvSpPr/>
          <p:nvPr/>
        </p:nvSpPr>
        <p:spPr>
          <a:xfrm>
            <a:off x="3492917" y="1819656"/>
            <a:ext cx="585216" cy="585216"/>
          </a:xfrm>
          <a:prstGeom prst="rect">
            <a:avLst/>
          </a:prstGeom>
          <a:noFill/>
          <a:ln/>
        </p:spPr>
        <p:txBody>
          <a:bodyPr wrap="square" lIns="0" tIns="0" rIns="0" bIns="0" rtlCol="0" anchor="ctr"/>
          <a:lstStyle/>
          <a:p>
            <a:pPr algn="ctr" indent="0" marL="0">
              <a:buNone/>
            </a:pPr>
            <a:r>
              <a:rPr lang="en-US" sz="2200" b="1" dirty="0">
                <a:solidFill>
                  <a:srgbClr val="FFFFFF"/>
                </a:solidFill>
                <a:latin typeface="Meiryo" pitchFamily="34" charset="0"/>
                <a:ea typeface="Meiryo" pitchFamily="34" charset="-122"/>
                <a:cs typeface="Meiryo" pitchFamily="34" charset="-120"/>
              </a:rPr>
              <a:t>2</a:t>
            </a:r>
            <a:endParaRPr lang="en-US" sz="2200" dirty="0"/>
          </a:p>
        </p:txBody>
      </p:sp>
      <p:sp>
        <p:nvSpPr>
          <p:cNvPr id="16" name="Text 13"/>
          <p:cNvSpPr/>
          <p:nvPr/>
        </p:nvSpPr>
        <p:spPr>
          <a:xfrm>
            <a:off x="2922971" y="2514600"/>
            <a:ext cx="1725107" cy="658368"/>
          </a:xfrm>
          <a:prstGeom prst="rect">
            <a:avLst/>
          </a:prstGeom>
          <a:noFill/>
          <a:ln/>
        </p:spPr>
        <p:txBody>
          <a:bodyPr wrap="square" lIns="0" tIns="0" rIns="0" bIns="0" rtlCol="0" anchor="t"/>
          <a:lstStyle/>
          <a:p>
            <a:pPr algn="ctr" indent="0" marL="0">
              <a:lnSpc>
                <a:spcPct val="95000"/>
              </a:lnSpc>
              <a:buNone/>
            </a:pPr>
            <a:r>
              <a:rPr lang="en-US" sz="1300" b="1" dirty="0">
                <a:solidFill>
                  <a:srgbClr val="16314F"/>
                </a:solidFill>
                <a:latin typeface="Meiryo" pitchFamily="34" charset="0"/>
                <a:ea typeface="Meiryo" pitchFamily="34" charset="-122"/>
                <a:cs typeface="Meiryo" pitchFamily="34" charset="-120"/>
              </a:rPr>
              <a:t>事実は確認したか</a:t>
            </a:r>
            <a:endParaRPr lang="en-US" sz="1300" dirty="0"/>
          </a:p>
        </p:txBody>
      </p:sp>
      <p:sp>
        <p:nvSpPr>
          <p:cNvPr id="17" name="Text 14"/>
          <p:cNvSpPr/>
          <p:nvPr/>
        </p:nvSpPr>
        <p:spPr>
          <a:xfrm>
            <a:off x="2941259" y="3118104"/>
            <a:ext cx="1688531" cy="749808"/>
          </a:xfrm>
          <a:prstGeom prst="rect">
            <a:avLst/>
          </a:prstGeom>
          <a:noFill/>
          <a:ln/>
        </p:spPr>
        <p:txBody>
          <a:bodyPr wrap="square" lIns="0" tIns="0" rIns="0" bIns="0" rtlCol="0" anchor="t"/>
          <a:lstStyle/>
          <a:p>
            <a:pPr algn="ctr" indent="0" marL="0">
              <a:lnSpc>
                <a:spcPct val="102000"/>
              </a:lnSpc>
              <a:buNone/>
            </a:pPr>
            <a:r>
              <a:rPr lang="en-US" sz="1050" dirty="0">
                <a:solidFill>
                  <a:srgbClr val="263238"/>
                </a:solidFill>
                <a:latin typeface="Meiryo" pitchFamily="34" charset="0"/>
                <a:ea typeface="Meiryo" pitchFamily="34" charset="-122"/>
                <a:cs typeface="Meiryo" pitchFamily="34" charset="-120"/>
              </a:rPr>
              <a:t>推測・伝聞ではなく、確認できた具体的事実か</a:t>
            </a:r>
            <a:endParaRPr lang="en-US" sz="1050" dirty="0"/>
          </a:p>
        </p:txBody>
      </p:sp>
      <p:sp>
        <p:nvSpPr>
          <p:cNvPr id="18" name="Shape 15"/>
          <p:cNvSpPr/>
          <p:nvPr/>
        </p:nvSpPr>
        <p:spPr>
          <a:xfrm>
            <a:off x="5123566" y="1600200"/>
            <a:ext cx="1944563" cy="2331720"/>
          </a:xfrm>
          <a:prstGeom prst="roundRect">
            <a:avLst>
              <a:gd name="adj" fmla="val 3762"/>
            </a:avLst>
          </a:prstGeom>
          <a:solidFill>
            <a:srgbClr val="FFFFFF"/>
          </a:solidFill>
          <a:ln/>
          <a:effectLst>
            <a:outerShdw sx="100000" sy="100000" kx="0" ky="0" algn="bl" rotWithShape="0" blurRad="88900" dist="38100" dir="5400000">
              <a:srgbClr val="9AA7B2">
                <a:alpha val="16000"/>
              </a:srgbClr>
            </a:outerShdw>
          </a:effectLst>
        </p:spPr>
      </p:sp>
      <p:sp>
        <p:nvSpPr>
          <p:cNvPr id="19" name="Shape 16"/>
          <p:cNvSpPr/>
          <p:nvPr/>
        </p:nvSpPr>
        <p:spPr>
          <a:xfrm>
            <a:off x="5803240" y="1819656"/>
            <a:ext cx="585216" cy="585216"/>
          </a:xfrm>
          <a:prstGeom prst="ellipse">
            <a:avLst/>
          </a:prstGeom>
          <a:solidFill>
            <a:srgbClr val="16314F"/>
          </a:solidFill>
          <a:ln/>
        </p:spPr>
      </p:sp>
      <p:sp>
        <p:nvSpPr>
          <p:cNvPr id="20" name="Text 17"/>
          <p:cNvSpPr/>
          <p:nvPr/>
        </p:nvSpPr>
        <p:spPr>
          <a:xfrm>
            <a:off x="5803240" y="1819656"/>
            <a:ext cx="585216" cy="585216"/>
          </a:xfrm>
          <a:prstGeom prst="rect">
            <a:avLst/>
          </a:prstGeom>
          <a:noFill/>
          <a:ln/>
        </p:spPr>
        <p:txBody>
          <a:bodyPr wrap="square" lIns="0" tIns="0" rIns="0" bIns="0" rtlCol="0" anchor="ctr"/>
          <a:lstStyle/>
          <a:p>
            <a:pPr algn="ctr" indent="0" marL="0">
              <a:buNone/>
            </a:pPr>
            <a:r>
              <a:rPr lang="en-US" sz="2200" b="1" dirty="0">
                <a:solidFill>
                  <a:srgbClr val="FFFFFF"/>
                </a:solidFill>
                <a:latin typeface="Meiryo" pitchFamily="34" charset="0"/>
                <a:ea typeface="Meiryo" pitchFamily="34" charset="-122"/>
                <a:cs typeface="Meiryo" pitchFamily="34" charset="-120"/>
              </a:rPr>
              <a:t>3</a:t>
            </a:r>
            <a:endParaRPr lang="en-US" sz="2200" dirty="0"/>
          </a:p>
        </p:txBody>
      </p:sp>
      <p:sp>
        <p:nvSpPr>
          <p:cNvPr id="21" name="Text 18"/>
          <p:cNvSpPr/>
          <p:nvPr/>
        </p:nvSpPr>
        <p:spPr>
          <a:xfrm>
            <a:off x="5233294" y="2514600"/>
            <a:ext cx="1725107" cy="658368"/>
          </a:xfrm>
          <a:prstGeom prst="rect">
            <a:avLst/>
          </a:prstGeom>
          <a:noFill/>
          <a:ln/>
        </p:spPr>
        <p:txBody>
          <a:bodyPr wrap="square" lIns="0" tIns="0" rIns="0" bIns="0" rtlCol="0" anchor="t"/>
          <a:lstStyle/>
          <a:p>
            <a:pPr algn="ctr" indent="0" marL="0">
              <a:lnSpc>
                <a:spcPct val="95000"/>
              </a:lnSpc>
              <a:buNone/>
            </a:pPr>
            <a:r>
              <a:rPr lang="en-US" sz="1300" b="1" dirty="0">
                <a:solidFill>
                  <a:srgbClr val="16314F"/>
                </a:solidFill>
                <a:latin typeface="Meiryo" pitchFamily="34" charset="0"/>
                <a:ea typeface="Meiryo" pitchFamily="34" charset="-122"/>
                <a:cs typeface="Meiryo" pitchFamily="34" charset="-120"/>
              </a:rPr>
              <a:t>場所・同席は適切か</a:t>
            </a:r>
            <a:endParaRPr lang="en-US" sz="1300" dirty="0"/>
          </a:p>
        </p:txBody>
      </p:sp>
      <p:sp>
        <p:nvSpPr>
          <p:cNvPr id="22" name="Text 19"/>
          <p:cNvSpPr/>
          <p:nvPr/>
        </p:nvSpPr>
        <p:spPr>
          <a:xfrm>
            <a:off x="5251582" y="3118104"/>
            <a:ext cx="1688531" cy="749808"/>
          </a:xfrm>
          <a:prstGeom prst="rect">
            <a:avLst/>
          </a:prstGeom>
          <a:noFill/>
          <a:ln/>
        </p:spPr>
        <p:txBody>
          <a:bodyPr wrap="square" lIns="0" tIns="0" rIns="0" bIns="0" rtlCol="0" anchor="t"/>
          <a:lstStyle/>
          <a:p>
            <a:pPr algn="ctr" indent="0" marL="0">
              <a:lnSpc>
                <a:spcPct val="102000"/>
              </a:lnSpc>
              <a:buNone/>
            </a:pPr>
            <a:r>
              <a:rPr lang="en-US" sz="1050" dirty="0">
                <a:solidFill>
                  <a:srgbClr val="263238"/>
                </a:solidFill>
                <a:latin typeface="Meiryo" pitchFamily="34" charset="0"/>
                <a:ea typeface="Meiryo" pitchFamily="34" charset="-122"/>
                <a:cs typeface="Meiryo" pitchFamily="34" charset="-120"/>
              </a:rPr>
              <a:t>個別の場が必要か。同席者は要るか</a:t>
            </a:r>
            <a:endParaRPr lang="en-US" sz="1050" dirty="0"/>
          </a:p>
        </p:txBody>
      </p:sp>
      <p:sp>
        <p:nvSpPr>
          <p:cNvPr id="23" name="Shape 20"/>
          <p:cNvSpPr/>
          <p:nvPr/>
        </p:nvSpPr>
        <p:spPr>
          <a:xfrm>
            <a:off x="7433889" y="1600200"/>
            <a:ext cx="1944563" cy="2331720"/>
          </a:xfrm>
          <a:prstGeom prst="roundRect">
            <a:avLst>
              <a:gd name="adj" fmla="val 3762"/>
            </a:avLst>
          </a:prstGeom>
          <a:solidFill>
            <a:srgbClr val="FFFFFF"/>
          </a:solidFill>
          <a:ln/>
          <a:effectLst>
            <a:outerShdw sx="100000" sy="100000" kx="0" ky="0" algn="bl" rotWithShape="0" blurRad="88900" dist="38100" dir="5400000">
              <a:srgbClr val="9AA7B2">
                <a:alpha val="16000"/>
              </a:srgbClr>
            </a:outerShdw>
          </a:effectLst>
        </p:spPr>
      </p:sp>
      <p:sp>
        <p:nvSpPr>
          <p:cNvPr id="24" name="Shape 21"/>
          <p:cNvSpPr/>
          <p:nvPr/>
        </p:nvSpPr>
        <p:spPr>
          <a:xfrm>
            <a:off x="8113563" y="1819656"/>
            <a:ext cx="585216" cy="585216"/>
          </a:xfrm>
          <a:prstGeom prst="ellipse">
            <a:avLst/>
          </a:prstGeom>
          <a:solidFill>
            <a:srgbClr val="16314F"/>
          </a:solidFill>
          <a:ln/>
        </p:spPr>
      </p:sp>
      <p:sp>
        <p:nvSpPr>
          <p:cNvPr id="25" name="Text 22"/>
          <p:cNvSpPr/>
          <p:nvPr/>
        </p:nvSpPr>
        <p:spPr>
          <a:xfrm>
            <a:off x="8113563" y="1819656"/>
            <a:ext cx="585216" cy="585216"/>
          </a:xfrm>
          <a:prstGeom prst="rect">
            <a:avLst/>
          </a:prstGeom>
          <a:noFill/>
          <a:ln/>
        </p:spPr>
        <p:txBody>
          <a:bodyPr wrap="square" lIns="0" tIns="0" rIns="0" bIns="0" rtlCol="0" anchor="ctr"/>
          <a:lstStyle/>
          <a:p>
            <a:pPr algn="ctr" indent="0" marL="0">
              <a:buNone/>
            </a:pPr>
            <a:r>
              <a:rPr lang="en-US" sz="2200" b="1" dirty="0">
                <a:solidFill>
                  <a:srgbClr val="FFFFFF"/>
                </a:solidFill>
                <a:latin typeface="Meiryo" pitchFamily="34" charset="0"/>
                <a:ea typeface="Meiryo" pitchFamily="34" charset="-122"/>
                <a:cs typeface="Meiryo" pitchFamily="34" charset="-120"/>
              </a:rPr>
              <a:t>4</a:t>
            </a:r>
            <a:endParaRPr lang="en-US" sz="2200" dirty="0"/>
          </a:p>
        </p:txBody>
      </p:sp>
      <p:sp>
        <p:nvSpPr>
          <p:cNvPr id="26" name="Text 23"/>
          <p:cNvSpPr/>
          <p:nvPr/>
        </p:nvSpPr>
        <p:spPr>
          <a:xfrm>
            <a:off x="7543617" y="2514600"/>
            <a:ext cx="1725107" cy="658368"/>
          </a:xfrm>
          <a:prstGeom prst="rect">
            <a:avLst/>
          </a:prstGeom>
          <a:noFill/>
          <a:ln/>
        </p:spPr>
        <p:txBody>
          <a:bodyPr wrap="square" lIns="0" tIns="0" rIns="0" bIns="0" rtlCol="0" anchor="t"/>
          <a:lstStyle/>
          <a:p>
            <a:pPr algn="ctr" indent="0" marL="0">
              <a:lnSpc>
                <a:spcPct val="95000"/>
              </a:lnSpc>
              <a:buNone/>
            </a:pPr>
            <a:r>
              <a:rPr lang="en-US" sz="1300" b="1" dirty="0">
                <a:solidFill>
                  <a:srgbClr val="16314F"/>
                </a:solidFill>
                <a:latin typeface="Meiryo" pitchFamily="34" charset="0"/>
                <a:ea typeface="Meiryo" pitchFamily="34" charset="-122"/>
                <a:cs typeface="Meiryo" pitchFamily="34" charset="-120"/>
              </a:rPr>
              <a:t>相手の状況を考慮したか</a:t>
            </a:r>
            <a:endParaRPr lang="en-US" sz="1300" dirty="0"/>
          </a:p>
        </p:txBody>
      </p:sp>
      <p:sp>
        <p:nvSpPr>
          <p:cNvPr id="27" name="Text 24"/>
          <p:cNvSpPr/>
          <p:nvPr/>
        </p:nvSpPr>
        <p:spPr>
          <a:xfrm>
            <a:off x="7561905" y="3118104"/>
            <a:ext cx="1688531" cy="749808"/>
          </a:xfrm>
          <a:prstGeom prst="rect">
            <a:avLst/>
          </a:prstGeom>
          <a:noFill/>
          <a:ln/>
        </p:spPr>
        <p:txBody>
          <a:bodyPr wrap="square" lIns="0" tIns="0" rIns="0" bIns="0" rtlCol="0" anchor="t"/>
          <a:lstStyle/>
          <a:p>
            <a:pPr algn="ctr" indent="0" marL="0">
              <a:lnSpc>
                <a:spcPct val="102000"/>
              </a:lnSpc>
              <a:buNone/>
            </a:pPr>
            <a:r>
              <a:rPr lang="en-US" sz="1050" dirty="0">
                <a:solidFill>
                  <a:srgbClr val="263238"/>
                </a:solidFill>
                <a:latin typeface="Meiryo" pitchFamily="34" charset="0"/>
                <a:ea typeface="Meiryo" pitchFamily="34" charset="-122"/>
                <a:cs typeface="Meiryo" pitchFamily="34" charset="-120"/>
              </a:rPr>
              <a:t>経験・能力・年齢・心身の状況・国籍等</a:t>
            </a:r>
            <a:endParaRPr lang="en-US" sz="1050" dirty="0"/>
          </a:p>
        </p:txBody>
      </p:sp>
      <p:sp>
        <p:nvSpPr>
          <p:cNvPr id="28" name="Shape 25"/>
          <p:cNvSpPr/>
          <p:nvPr/>
        </p:nvSpPr>
        <p:spPr>
          <a:xfrm>
            <a:off x="9744212" y="1600200"/>
            <a:ext cx="1944563" cy="2331720"/>
          </a:xfrm>
          <a:prstGeom prst="roundRect">
            <a:avLst>
              <a:gd name="adj" fmla="val 3762"/>
            </a:avLst>
          </a:prstGeom>
          <a:solidFill>
            <a:srgbClr val="FFFFFF"/>
          </a:solidFill>
          <a:ln/>
          <a:effectLst>
            <a:outerShdw sx="100000" sy="100000" kx="0" ky="0" algn="bl" rotWithShape="0" blurRad="88900" dist="38100" dir="5400000">
              <a:srgbClr val="9AA7B2">
                <a:alpha val="16000"/>
              </a:srgbClr>
            </a:outerShdw>
          </a:effectLst>
        </p:spPr>
      </p:sp>
      <p:sp>
        <p:nvSpPr>
          <p:cNvPr id="29" name="Shape 26"/>
          <p:cNvSpPr/>
          <p:nvPr/>
        </p:nvSpPr>
        <p:spPr>
          <a:xfrm>
            <a:off x="10423886" y="1819656"/>
            <a:ext cx="585216" cy="585216"/>
          </a:xfrm>
          <a:prstGeom prst="ellipse">
            <a:avLst/>
          </a:prstGeom>
          <a:solidFill>
            <a:srgbClr val="B58A3A"/>
          </a:solidFill>
          <a:ln/>
        </p:spPr>
      </p:sp>
      <p:sp>
        <p:nvSpPr>
          <p:cNvPr id="30" name="Text 27"/>
          <p:cNvSpPr/>
          <p:nvPr/>
        </p:nvSpPr>
        <p:spPr>
          <a:xfrm>
            <a:off x="10423886" y="1819656"/>
            <a:ext cx="585216" cy="585216"/>
          </a:xfrm>
          <a:prstGeom prst="rect">
            <a:avLst/>
          </a:prstGeom>
          <a:noFill/>
          <a:ln/>
        </p:spPr>
        <p:txBody>
          <a:bodyPr wrap="square" lIns="0" tIns="0" rIns="0" bIns="0" rtlCol="0" anchor="ctr"/>
          <a:lstStyle/>
          <a:p>
            <a:pPr algn="ctr" indent="0" marL="0">
              <a:buNone/>
            </a:pPr>
            <a:r>
              <a:rPr lang="en-US" sz="2200" b="1" dirty="0">
                <a:solidFill>
                  <a:srgbClr val="FFFFFF"/>
                </a:solidFill>
                <a:latin typeface="Meiryo" pitchFamily="34" charset="0"/>
                <a:ea typeface="Meiryo" pitchFamily="34" charset="-122"/>
                <a:cs typeface="Meiryo" pitchFamily="34" charset="-120"/>
              </a:rPr>
              <a:t>5</a:t>
            </a:r>
            <a:endParaRPr lang="en-US" sz="2200" dirty="0"/>
          </a:p>
        </p:txBody>
      </p:sp>
      <p:sp>
        <p:nvSpPr>
          <p:cNvPr id="31" name="Text 28"/>
          <p:cNvSpPr/>
          <p:nvPr/>
        </p:nvSpPr>
        <p:spPr>
          <a:xfrm>
            <a:off x="9853940" y="2514600"/>
            <a:ext cx="1725107" cy="658368"/>
          </a:xfrm>
          <a:prstGeom prst="rect">
            <a:avLst/>
          </a:prstGeom>
          <a:noFill/>
          <a:ln/>
        </p:spPr>
        <p:txBody>
          <a:bodyPr wrap="square" lIns="0" tIns="0" rIns="0" bIns="0" rtlCol="0" anchor="t"/>
          <a:lstStyle/>
          <a:p>
            <a:pPr algn="ctr" indent="0" marL="0">
              <a:lnSpc>
                <a:spcPct val="95000"/>
              </a:lnSpc>
              <a:buNone/>
            </a:pPr>
            <a:r>
              <a:rPr lang="en-US" sz="1300" b="1" dirty="0">
                <a:solidFill>
                  <a:srgbClr val="16314F"/>
                </a:solidFill>
                <a:latin typeface="Meiryo" pitchFamily="34" charset="0"/>
                <a:ea typeface="Meiryo" pitchFamily="34" charset="-122"/>
                <a:cs typeface="Meiryo" pitchFamily="34" charset="-120"/>
              </a:rPr>
              <a:t>自分は冷静か</a:t>
            </a:r>
            <a:endParaRPr lang="en-US" sz="1300" dirty="0"/>
          </a:p>
        </p:txBody>
      </p:sp>
      <p:sp>
        <p:nvSpPr>
          <p:cNvPr id="32" name="Text 29"/>
          <p:cNvSpPr/>
          <p:nvPr/>
        </p:nvSpPr>
        <p:spPr>
          <a:xfrm>
            <a:off x="9872228" y="3118104"/>
            <a:ext cx="1688531" cy="749808"/>
          </a:xfrm>
          <a:prstGeom prst="rect">
            <a:avLst/>
          </a:prstGeom>
          <a:noFill/>
          <a:ln/>
        </p:spPr>
        <p:txBody>
          <a:bodyPr wrap="square" lIns="0" tIns="0" rIns="0" bIns="0" rtlCol="0" anchor="t"/>
          <a:lstStyle/>
          <a:p>
            <a:pPr algn="ctr" indent="0" marL="0">
              <a:lnSpc>
                <a:spcPct val="102000"/>
              </a:lnSpc>
              <a:buNone/>
            </a:pPr>
            <a:r>
              <a:rPr lang="en-US" sz="1050" dirty="0">
                <a:solidFill>
                  <a:srgbClr val="263238"/>
                </a:solidFill>
                <a:latin typeface="Meiryo" pitchFamily="34" charset="0"/>
                <a:ea typeface="Meiryo" pitchFamily="34" charset="-122"/>
                <a:cs typeface="Meiryo" pitchFamily="34" charset="-120"/>
              </a:rPr>
              <a:t>感情的になっていないか。事前に人事へ相談すべきか</a:t>
            </a:r>
            <a:endParaRPr lang="en-US" sz="1050" dirty="0"/>
          </a:p>
        </p:txBody>
      </p:sp>
      <p:sp>
        <p:nvSpPr>
          <p:cNvPr id="33" name="Shape 30"/>
          <p:cNvSpPr/>
          <p:nvPr/>
        </p:nvSpPr>
        <p:spPr>
          <a:xfrm>
            <a:off x="502920" y="4160520"/>
            <a:ext cx="11185855" cy="960120"/>
          </a:xfrm>
          <a:prstGeom prst="roundRect">
            <a:avLst>
              <a:gd name="adj" fmla="val 7619"/>
            </a:avLst>
          </a:prstGeom>
          <a:solidFill>
            <a:srgbClr val="EAF1ED"/>
          </a:solidFill>
          <a:ln w="12700">
            <a:solidFill>
              <a:srgbClr val="DDE4EA"/>
            </a:solidFill>
            <a:prstDash val="solid"/>
          </a:ln>
        </p:spPr>
      </p:sp>
      <p:sp>
        <p:nvSpPr>
          <p:cNvPr id="34" name="Text 31"/>
          <p:cNvSpPr/>
          <p:nvPr/>
        </p:nvSpPr>
        <p:spPr>
          <a:xfrm>
            <a:off x="777240" y="4160520"/>
            <a:ext cx="10637215" cy="960120"/>
          </a:xfrm>
          <a:prstGeom prst="rect">
            <a:avLst/>
          </a:prstGeom>
          <a:noFill/>
          <a:ln/>
        </p:spPr>
        <p:txBody>
          <a:bodyPr wrap="square" lIns="0" tIns="0" rIns="0" bIns="0" rtlCol="0" anchor="ctr"/>
          <a:lstStyle/>
          <a:p>
            <a:pPr indent="0" marL="0">
              <a:lnSpc>
                <a:spcPct val="105000"/>
              </a:lnSpc>
              <a:buNone/>
            </a:pPr>
            <a:r>
              <a:rPr lang="en-US" sz="1250" b="1" dirty="0">
                <a:solidFill>
                  <a:srgbClr val="2F6B4F"/>
                </a:solidFill>
                <a:latin typeface="Meiryo" pitchFamily="34" charset="0"/>
                <a:ea typeface="Meiryo" pitchFamily="34" charset="-122"/>
                <a:cs typeface="Meiryo" pitchFamily="34" charset="-120"/>
              </a:rPr>
              <a:t>5つすべてに答えられたら指導へ。　</a:t>
            </a:r>
            <a:pPr indent="0" marL="0">
              <a:lnSpc>
                <a:spcPct val="105000"/>
              </a:lnSpc>
              <a:buNone/>
            </a:pPr>
            <a:r>
              <a:rPr lang="en-US" sz="1250" dirty="0">
                <a:solidFill>
                  <a:srgbClr val="263238"/>
                </a:solidFill>
                <a:latin typeface="Meiryo" pitchFamily="34" charset="0"/>
                <a:ea typeface="Meiryo" pitchFamily="34" charset="-122"/>
                <a:cs typeface="Meiryo" pitchFamily="34" charset="-120"/>
              </a:rPr>
              <a:t>答えに詰まる項目があれば、いったん止めて確認・相談する。これは推奨実務であり、法律上の判定表ではありません（書式はツールキット参照）。</a:t>
            </a:r>
            <a:endParaRPr lang="en-US" sz="12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HOW TO DELIVER</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伝え方モデル：事実 → 影響 → 期待行動 → 支援 → 確認</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21 / 36</a:t>
            </a:r>
            <a:endParaRPr lang="en-US" sz="900" dirty="0"/>
          </a:p>
        </p:txBody>
      </p:sp>
      <p:sp>
        <p:nvSpPr>
          <p:cNvPr id="8" name="Shape 5"/>
          <p:cNvSpPr/>
          <p:nvPr/>
        </p:nvSpPr>
        <p:spPr>
          <a:xfrm>
            <a:off x="502920" y="1508760"/>
            <a:ext cx="2011680" cy="841248"/>
          </a:xfrm>
          <a:prstGeom prst="roundRect">
            <a:avLst>
              <a:gd name="adj" fmla="val 6522"/>
            </a:avLst>
          </a:prstGeom>
          <a:solidFill>
            <a:srgbClr val="16314F"/>
          </a:solidFill>
          <a:ln/>
        </p:spPr>
      </p:sp>
      <p:sp>
        <p:nvSpPr>
          <p:cNvPr id="9" name="Text 6"/>
          <p:cNvSpPr/>
          <p:nvPr/>
        </p:nvSpPr>
        <p:spPr>
          <a:xfrm>
            <a:off x="502920" y="1508760"/>
            <a:ext cx="2011680" cy="841248"/>
          </a:xfrm>
          <a:prstGeom prst="rect">
            <a:avLst/>
          </a:prstGeom>
          <a:noFill/>
          <a:ln/>
        </p:spPr>
        <p:txBody>
          <a:bodyPr wrap="square" lIns="0" tIns="0" rIns="0" bIns="0" rtlCol="0" anchor="ctr"/>
          <a:lstStyle/>
          <a:p>
            <a:pPr algn="ctr" indent="0" marL="0">
              <a:buNone/>
            </a:pPr>
            <a:r>
              <a:rPr lang="en-US" sz="1600" b="1" dirty="0">
                <a:solidFill>
                  <a:srgbClr val="FFFFFF"/>
                </a:solidFill>
                <a:latin typeface="Meiryo" pitchFamily="34" charset="0"/>
                <a:ea typeface="Meiryo" pitchFamily="34" charset="-122"/>
                <a:cs typeface="Meiryo" pitchFamily="34" charset="-120"/>
              </a:rPr>
              <a:t>1. 事実</a:t>
            </a:r>
            <a:endParaRPr lang="en-US" sz="1600" dirty="0"/>
          </a:p>
        </p:txBody>
      </p:sp>
      <p:sp>
        <p:nvSpPr>
          <p:cNvPr id="10" name="Shape 7"/>
          <p:cNvSpPr/>
          <p:nvPr/>
        </p:nvSpPr>
        <p:spPr>
          <a:xfrm>
            <a:off x="2697480" y="1508760"/>
            <a:ext cx="3657600" cy="841248"/>
          </a:xfrm>
          <a:prstGeom prst="roundRect">
            <a:avLst>
              <a:gd name="adj" fmla="val 8696"/>
            </a:avLst>
          </a:prstGeom>
          <a:solidFill>
            <a:srgbClr val="FFFFFF"/>
          </a:solidFill>
          <a:ln w="12700">
            <a:solidFill>
              <a:srgbClr val="DDE4EA"/>
            </a:solidFill>
            <a:prstDash val="solid"/>
          </a:ln>
        </p:spPr>
      </p:sp>
      <p:sp>
        <p:nvSpPr>
          <p:cNvPr id="11" name="Text 8"/>
          <p:cNvSpPr/>
          <p:nvPr/>
        </p:nvSpPr>
        <p:spPr>
          <a:xfrm>
            <a:off x="2834640" y="1508760"/>
            <a:ext cx="3383280" cy="841248"/>
          </a:xfrm>
          <a:prstGeom prst="rect">
            <a:avLst/>
          </a:prstGeom>
          <a:noFill/>
          <a:ln/>
        </p:spPr>
        <p:txBody>
          <a:bodyPr wrap="square" lIns="0" tIns="0" rIns="0" bIns="0" rtlCol="0" anchor="ctr"/>
          <a:lstStyle/>
          <a:p>
            <a:pPr indent="0" marL="0">
              <a:lnSpc>
                <a:spcPct val="100000"/>
              </a:lnSpc>
              <a:buNone/>
            </a:pPr>
            <a:r>
              <a:rPr lang="en-US" sz="1200" dirty="0">
                <a:solidFill>
                  <a:srgbClr val="263238"/>
                </a:solidFill>
                <a:latin typeface="Meiryo" pitchFamily="34" charset="0"/>
                <a:ea typeface="Meiryo" pitchFamily="34" charset="-122"/>
                <a:cs typeface="Meiryo" pitchFamily="34" charset="-120"/>
              </a:rPr>
              <a:t>評価や人格ではなく、確認できた事実を述べる</a:t>
            </a:r>
            <a:endParaRPr lang="en-US" sz="1200" dirty="0"/>
          </a:p>
        </p:txBody>
      </p:sp>
      <p:sp>
        <p:nvSpPr>
          <p:cNvPr id="12" name="Shape 9"/>
          <p:cNvSpPr/>
          <p:nvPr/>
        </p:nvSpPr>
        <p:spPr>
          <a:xfrm>
            <a:off x="6537960" y="1508760"/>
            <a:ext cx="5150815" cy="841248"/>
          </a:xfrm>
          <a:prstGeom prst="roundRect">
            <a:avLst>
              <a:gd name="adj" fmla="val 8696"/>
            </a:avLst>
          </a:prstGeom>
          <a:solidFill>
            <a:srgbClr val="EAF1ED"/>
          </a:solidFill>
          <a:ln w="12700">
            <a:solidFill>
              <a:srgbClr val="DDE4EA"/>
            </a:solidFill>
            <a:prstDash val="solid"/>
          </a:ln>
        </p:spPr>
      </p:sp>
      <p:sp>
        <p:nvSpPr>
          <p:cNvPr id="13" name="Text 10"/>
          <p:cNvSpPr/>
          <p:nvPr/>
        </p:nvSpPr>
        <p:spPr>
          <a:xfrm>
            <a:off x="6675120" y="1508760"/>
            <a:ext cx="4876495" cy="841248"/>
          </a:xfrm>
          <a:prstGeom prst="rect">
            <a:avLst/>
          </a:prstGeom>
          <a:noFill/>
          <a:ln/>
        </p:spPr>
        <p:txBody>
          <a:bodyPr wrap="square" lIns="0" tIns="0" rIns="0" bIns="0" rtlCol="0" anchor="ctr"/>
          <a:lstStyle/>
          <a:p>
            <a:pPr indent="0" marL="0">
              <a:lnSpc>
                <a:spcPct val="100000"/>
              </a:lnSpc>
              <a:buNone/>
            </a:pPr>
            <a:r>
              <a:rPr lang="en-US" sz="1200" b="1" dirty="0">
                <a:solidFill>
                  <a:srgbClr val="2F6B4F"/>
                </a:solidFill>
                <a:latin typeface="Meiryo" pitchFamily="34" charset="0"/>
                <a:ea typeface="Meiryo" pitchFamily="34" charset="-122"/>
                <a:cs typeface="Meiryo" pitchFamily="34" charset="-120"/>
              </a:rPr>
              <a:t>例　</a:t>
            </a:r>
            <a:pPr indent="0" marL="0">
              <a:lnSpc>
                <a:spcPct val="100000"/>
              </a:lnSpc>
              <a:buNone/>
            </a:pPr>
            <a:r>
              <a:rPr lang="en-US" sz="1200" i="1" dirty="0">
                <a:solidFill>
                  <a:srgbClr val="263238"/>
                </a:solidFill>
                <a:latin typeface="Meiryo" pitchFamily="34" charset="0"/>
                <a:ea typeface="Meiryo" pitchFamily="34" charset="-122"/>
                <a:cs typeface="Meiryo" pitchFamily="34" charset="-120"/>
              </a:rPr>
              <a:t>「昨日の報告書は、確認者欄が空欄でした」</a:t>
            </a:r>
            <a:endParaRPr lang="en-US" sz="1200" dirty="0"/>
          </a:p>
        </p:txBody>
      </p:sp>
      <p:sp>
        <p:nvSpPr>
          <p:cNvPr id="14" name="Shape 11"/>
          <p:cNvSpPr/>
          <p:nvPr/>
        </p:nvSpPr>
        <p:spPr>
          <a:xfrm>
            <a:off x="502920" y="2404872"/>
            <a:ext cx="2011680" cy="841248"/>
          </a:xfrm>
          <a:prstGeom prst="roundRect">
            <a:avLst>
              <a:gd name="adj" fmla="val 6522"/>
            </a:avLst>
          </a:prstGeom>
          <a:solidFill>
            <a:srgbClr val="243B53"/>
          </a:solidFill>
          <a:ln/>
        </p:spPr>
      </p:sp>
      <p:sp>
        <p:nvSpPr>
          <p:cNvPr id="15" name="Text 12"/>
          <p:cNvSpPr/>
          <p:nvPr/>
        </p:nvSpPr>
        <p:spPr>
          <a:xfrm>
            <a:off x="502920" y="2404872"/>
            <a:ext cx="2011680" cy="841248"/>
          </a:xfrm>
          <a:prstGeom prst="rect">
            <a:avLst/>
          </a:prstGeom>
          <a:noFill/>
          <a:ln/>
        </p:spPr>
        <p:txBody>
          <a:bodyPr wrap="square" lIns="0" tIns="0" rIns="0" bIns="0" rtlCol="0" anchor="ctr"/>
          <a:lstStyle/>
          <a:p>
            <a:pPr algn="ctr" indent="0" marL="0">
              <a:buNone/>
            </a:pPr>
            <a:r>
              <a:rPr lang="en-US" sz="1600" b="1" dirty="0">
                <a:solidFill>
                  <a:srgbClr val="FFFFFF"/>
                </a:solidFill>
                <a:latin typeface="Meiryo" pitchFamily="34" charset="0"/>
                <a:ea typeface="Meiryo" pitchFamily="34" charset="-122"/>
                <a:cs typeface="Meiryo" pitchFamily="34" charset="-120"/>
              </a:rPr>
              <a:t>2. 影響</a:t>
            </a:r>
            <a:endParaRPr lang="en-US" sz="1600" dirty="0"/>
          </a:p>
        </p:txBody>
      </p:sp>
      <p:sp>
        <p:nvSpPr>
          <p:cNvPr id="16" name="Shape 13"/>
          <p:cNvSpPr/>
          <p:nvPr/>
        </p:nvSpPr>
        <p:spPr>
          <a:xfrm>
            <a:off x="2697480" y="2404872"/>
            <a:ext cx="3657600" cy="841248"/>
          </a:xfrm>
          <a:prstGeom prst="roundRect">
            <a:avLst>
              <a:gd name="adj" fmla="val 8696"/>
            </a:avLst>
          </a:prstGeom>
          <a:solidFill>
            <a:srgbClr val="FFFFFF"/>
          </a:solidFill>
          <a:ln w="12700">
            <a:solidFill>
              <a:srgbClr val="DDE4EA"/>
            </a:solidFill>
            <a:prstDash val="solid"/>
          </a:ln>
        </p:spPr>
      </p:sp>
      <p:sp>
        <p:nvSpPr>
          <p:cNvPr id="17" name="Text 14"/>
          <p:cNvSpPr/>
          <p:nvPr/>
        </p:nvSpPr>
        <p:spPr>
          <a:xfrm>
            <a:off x="2834640" y="2404872"/>
            <a:ext cx="3383280" cy="841248"/>
          </a:xfrm>
          <a:prstGeom prst="rect">
            <a:avLst/>
          </a:prstGeom>
          <a:noFill/>
          <a:ln/>
        </p:spPr>
        <p:txBody>
          <a:bodyPr wrap="square" lIns="0" tIns="0" rIns="0" bIns="0" rtlCol="0" anchor="ctr"/>
          <a:lstStyle/>
          <a:p>
            <a:pPr indent="0" marL="0">
              <a:lnSpc>
                <a:spcPct val="100000"/>
              </a:lnSpc>
              <a:buNone/>
            </a:pPr>
            <a:r>
              <a:rPr lang="en-US" sz="1200" dirty="0">
                <a:solidFill>
                  <a:srgbClr val="263238"/>
                </a:solidFill>
                <a:latin typeface="Meiryo" pitchFamily="34" charset="0"/>
                <a:ea typeface="Meiryo" pitchFamily="34" charset="-122"/>
                <a:cs typeface="Meiryo" pitchFamily="34" charset="-120"/>
              </a:rPr>
              <a:t>業務・安全・顧客・他の社員への影響を説明</a:t>
            </a:r>
            <a:endParaRPr lang="en-US" sz="1200" dirty="0"/>
          </a:p>
        </p:txBody>
      </p:sp>
      <p:sp>
        <p:nvSpPr>
          <p:cNvPr id="18" name="Shape 15"/>
          <p:cNvSpPr/>
          <p:nvPr/>
        </p:nvSpPr>
        <p:spPr>
          <a:xfrm>
            <a:off x="6537960" y="2404872"/>
            <a:ext cx="5150815" cy="841248"/>
          </a:xfrm>
          <a:prstGeom prst="roundRect">
            <a:avLst>
              <a:gd name="adj" fmla="val 8696"/>
            </a:avLst>
          </a:prstGeom>
          <a:solidFill>
            <a:srgbClr val="EAF1ED"/>
          </a:solidFill>
          <a:ln w="12700">
            <a:solidFill>
              <a:srgbClr val="DDE4EA"/>
            </a:solidFill>
            <a:prstDash val="solid"/>
          </a:ln>
        </p:spPr>
      </p:sp>
      <p:sp>
        <p:nvSpPr>
          <p:cNvPr id="19" name="Text 16"/>
          <p:cNvSpPr/>
          <p:nvPr/>
        </p:nvSpPr>
        <p:spPr>
          <a:xfrm>
            <a:off x="6675120" y="2404872"/>
            <a:ext cx="4876495" cy="841248"/>
          </a:xfrm>
          <a:prstGeom prst="rect">
            <a:avLst/>
          </a:prstGeom>
          <a:noFill/>
          <a:ln/>
        </p:spPr>
        <p:txBody>
          <a:bodyPr wrap="square" lIns="0" tIns="0" rIns="0" bIns="0" rtlCol="0" anchor="ctr"/>
          <a:lstStyle/>
          <a:p>
            <a:pPr indent="0" marL="0">
              <a:lnSpc>
                <a:spcPct val="100000"/>
              </a:lnSpc>
              <a:buNone/>
            </a:pPr>
            <a:r>
              <a:rPr lang="en-US" sz="1200" b="1" dirty="0">
                <a:solidFill>
                  <a:srgbClr val="2F6B4F"/>
                </a:solidFill>
                <a:latin typeface="Meiryo" pitchFamily="34" charset="0"/>
                <a:ea typeface="Meiryo" pitchFamily="34" charset="-122"/>
                <a:cs typeface="Meiryo" pitchFamily="34" charset="-120"/>
              </a:rPr>
              <a:t>例　</a:t>
            </a:r>
            <a:pPr indent="0" marL="0">
              <a:lnSpc>
                <a:spcPct val="100000"/>
              </a:lnSpc>
              <a:buNone/>
            </a:pPr>
            <a:r>
              <a:rPr lang="en-US" sz="1200" i="1" dirty="0">
                <a:solidFill>
                  <a:srgbClr val="263238"/>
                </a:solidFill>
                <a:latin typeface="Meiryo" pitchFamily="34" charset="0"/>
                <a:ea typeface="Meiryo" pitchFamily="34" charset="-122"/>
                <a:cs typeface="Meiryo" pitchFamily="34" charset="-120"/>
              </a:rPr>
              <a:t>「承認状況が分からず、誤った提出につながります」</a:t>
            </a:r>
            <a:endParaRPr lang="en-US" sz="1200" dirty="0"/>
          </a:p>
        </p:txBody>
      </p:sp>
      <p:sp>
        <p:nvSpPr>
          <p:cNvPr id="20" name="Shape 17"/>
          <p:cNvSpPr/>
          <p:nvPr/>
        </p:nvSpPr>
        <p:spPr>
          <a:xfrm>
            <a:off x="502920" y="3300984"/>
            <a:ext cx="2011680" cy="841248"/>
          </a:xfrm>
          <a:prstGeom prst="roundRect">
            <a:avLst>
              <a:gd name="adj" fmla="val 6522"/>
            </a:avLst>
          </a:prstGeom>
          <a:solidFill>
            <a:srgbClr val="B58A3A"/>
          </a:solidFill>
          <a:ln/>
        </p:spPr>
      </p:sp>
      <p:sp>
        <p:nvSpPr>
          <p:cNvPr id="21" name="Text 18"/>
          <p:cNvSpPr/>
          <p:nvPr/>
        </p:nvSpPr>
        <p:spPr>
          <a:xfrm>
            <a:off x="502920" y="3300984"/>
            <a:ext cx="2011680" cy="841248"/>
          </a:xfrm>
          <a:prstGeom prst="rect">
            <a:avLst/>
          </a:prstGeom>
          <a:noFill/>
          <a:ln/>
        </p:spPr>
        <p:txBody>
          <a:bodyPr wrap="square" lIns="0" tIns="0" rIns="0" bIns="0" rtlCol="0" anchor="ctr"/>
          <a:lstStyle/>
          <a:p>
            <a:pPr algn="ctr" indent="0" marL="0">
              <a:buNone/>
            </a:pPr>
            <a:r>
              <a:rPr lang="en-US" sz="1600" b="1" dirty="0">
                <a:solidFill>
                  <a:srgbClr val="FFFFFF"/>
                </a:solidFill>
                <a:latin typeface="Meiryo" pitchFamily="34" charset="0"/>
                <a:ea typeface="Meiryo" pitchFamily="34" charset="-122"/>
                <a:cs typeface="Meiryo" pitchFamily="34" charset="-120"/>
              </a:rPr>
              <a:t>3. 期待行動</a:t>
            </a:r>
            <a:endParaRPr lang="en-US" sz="1600" dirty="0"/>
          </a:p>
        </p:txBody>
      </p:sp>
      <p:sp>
        <p:nvSpPr>
          <p:cNvPr id="22" name="Shape 19"/>
          <p:cNvSpPr/>
          <p:nvPr/>
        </p:nvSpPr>
        <p:spPr>
          <a:xfrm>
            <a:off x="2697480" y="3300984"/>
            <a:ext cx="3657600" cy="841248"/>
          </a:xfrm>
          <a:prstGeom prst="roundRect">
            <a:avLst>
              <a:gd name="adj" fmla="val 8696"/>
            </a:avLst>
          </a:prstGeom>
          <a:solidFill>
            <a:srgbClr val="FFFFFF"/>
          </a:solidFill>
          <a:ln w="12700">
            <a:solidFill>
              <a:srgbClr val="DDE4EA"/>
            </a:solidFill>
            <a:prstDash val="solid"/>
          </a:ln>
        </p:spPr>
      </p:sp>
      <p:sp>
        <p:nvSpPr>
          <p:cNvPr id="23" name="Text 20"/>
          <p:cNvSpPr/>
          <p:nvPr/>
        </p:nvSpPr>
        <p:spPr>
          <a:xfrm>
            <a:off x="2834640" y="3300984"/>
            <a:ext cx="3383280" cy="841248"/>
          </a:xfrm>
          <a:prstGeom prst="rect">
            <a:avLst/>
          </a:prstGeom>
          <a:noFill/>
          <a:ln/>
        </p:spPr>
        <p:txBody>
          <a:bodyPr wrap="square" lIns="0" tIns="0" rIns="0" bIns="0" rtlCol="0" anchor="ctr"/>
          <a:lstStyle/>
          <a:p>
            <a:pPr indent="0" marL="0">
              <a:lnSpc>
                <a:spcPct val="100000"/>
              </a:lnSpc>
              <a:buNone/>
            </a:pPr>
            <a:r>
              <a:rPr lang="en-US" sz="1200" dirty="0">
                <a:solidFill>
                  <a:srgbClr val="263238"/>
                </a:solidFill>
                <a:latin typeface="Meiryo" pitchFamily="34" charset="0"/>
                <a:ea typeface="Meiryo" pitchFamily="34" charset="-122"/>
                <a:cs typeface="Meiryo" pitchFamily="34" charset="-120"/>
              </a:rPr>
              <a:t>何をどう改善してほしいか具体化</a:t>
            </a:r>
            <a:endParaRPr lang="en-US" sz="1200" dirty="0"/>
          </a:p>
        </p:txBody>
      </p:sp>
      <p:sp>
        <p:nvSpPr>
          <p:cNvPr id="24" name="Shape 21"/>
          <p:cNvSpPr/>
          <p:nvPr/>
        </p:nvSpPr>
        <p:spPr>
          <a:xfrm>
            <a:off x="6537960" y="3300984"/>
            <a:ext cx="5150815" cy="841248"/>
          </a:xfrm>
          <a:prstGeom prst="roundRect">
            <a:avLst>
              <a:gd name="adj" fmla="val 8696"/>
            </a:avLst>
          </a:prstGeom>
          <a:solidFill>
            <a:srgbClr val="EAF1ED"/>
          </a:solidFill>
          <a:ln w="12700">
            <a:solidFill>
              <a:srgbClr val="DDE4EA"/>
            </a:solidFill>
            <a:prstDash val="solid"/>
          </a:ln>
        </p:spPr>
      </p:sp>
      <p:sp>
        <p:nvSpPr>
          <p:cNvPr id="25" name="Text 22"/>
          <p:cNvSpPr/>
          <p:nvPr/>
        </p:nvSpPr>
        <p:spPr>
          <a:xfrm>
            <a:off x="6675120" y="3300984"/>
            <a:ext cx="4876495" cy="841248"/>
          </a:xfrm>
          <a:prstGeom prst="rect">
            <a:avLst/>
          </a:prstGeom>
          <a:noFill/>
          <a:ln/>
        </p:spPr>
        <p:txBody>
          <a:bodyPr wrap="square" lIns="0" tIns="0" rIns="0" bIns="0" rtlCol="0" anchor="ctr"/>
          <a:lstStyle/>
          <a:p>
            <a:pPr indent="0" marL="0">
              <a:lnSpc>
                <a:spcPct val="100000"/>
              </a:lnSpc>
              <a:buNone/>
            </a:pPr>
            <a:r>
              <a:rPr lang="en-US" sz="1200" b="1" dirty="0">
                <a:solidFill>
                  <a:srgbClr val="2F6B4F"/>
                </a:solidFill>
                <a:latin typeface="Meiryo" pitchFamily="34" charset="0"/>
                <a:ea typeface="Meiryo" pitchFamily="34" charset="-122"/>
                <a:cs typeface="Meiryo" pitchFamily="34" charset="-120"/>
              </a:rPr>
              <a:t>例　</a:t>
            </a:r>
            <a:pPr indent="0" marL="0">
              <a:lnSpc>
                <a:spcPct val="100000"/>
              </a:lnSpc>
              <a:buNone/>
            </a:pPr>
            <a:r>
              <a:rPr lang="en-US" sz="1200" i="1" dirty="0">
                <a:solidFill>
                  <a:srgbClr val="263238"/>
                </a:solidFill>
                <a:latin typeface="Meiryo" pitchFamily="34" charset="0"/>
                <a:ea typeface="Meiryo" pitchFamily="34" charset="-122"/>
                <a:cs typeface="Meiryo" pitchFamily="34" charset="-120"/>
              </a:rPr>
              <a:t>「提出前にチェックリスト3番を確認してください」</a:t>
            </a:r>
            <a:endParaRPr lang="en-US" sz="1200" dirty="0"/>
          </a:p>
        </p:txBody>
      </p:sp>
      <p:sp>
        <p:nvSpPr>
          <p:cNvPr id="26" name="Shape 23"/>
          <p:cNvSpPr/>
          <p:nvPr/>
        </p:nvSpPr>
        <p:spPr>
          <a:xfrm>
            <a:off x="502920" y="4197096"/>
            <a:ext cx="2011680" cy="841248"/>
          </a:xfrm>
          <a:prstGeom prst="roundRect">
            <a:avLst>
              <a:gd name="adj" fmla="val 6522"/>
            </a:avLst>
          </a:prstGeom>
          <a:solidFill>
            <a:srgbClr val="2F6B4F"/>
          </a:solidFill>
          <a:ln/>
        </p:spPr>
      </p:sp>
      <p:sp>
        <p:nvSpPr>
          <p:cNvPr id="27" name="Text 24"/>
          <p:cNvSpPr/>
          <p:nvPr/>
        </p:nvSpPr>
        <p:spPr>
          <a:xfrm>
            <a:off x="502920" y="4197096"/>
            <a:ext cx="2011680" cy="841248"/>
          </a:xfrm>
          <a:prstGeom prst="rect">
            <a:avLst/>
          </a:prstGeom>
          <a:noFill/>
          <a:ln/>
        </p:spPr>
        <p:txBody>
          <a:bodyPr wrap="square" lIns="0" tIns="0" rIns="0" bIns="0" rtlCol="0" anchor="ctr"/>
          <a:lstStyle/>
          <a:p>
            <a:pPr algn="ctr" indent="0" marL="0">
              <a:buNone/>
            </a:pPr>
            <a:r>
              <a:rPr lang="en-US" sz="1600" b="1" dirty="0">
                <a:solidFill>
                  <a:srgbClr val="FFFFFF"/>
                </a:solidFill>
                <a:latin typeface="Meiryo" pitchFamily="34" charset="0"/>
                <a:ea typeface="Meiryo" pitchFamily="34" charset="-122"/>
                <a:cs typeface="Meiryo" pitchFamily="34" charset="-120"/>
              </a:rPr>
              <a:t>4. 支援</a:t>
            </a:r>
            <a:endParaRPr lang="en-US" sz="1600" dirty="0"/>
          </a:p>
        </p:txBody>
      </p:sp>
      <p:sp>
        <p:nvSpPr>
          <p:cNvPr id="28" name="Shape 25"/>
          <p:cNvSpPr/>
          <p:nvPr/>
        </p:nvSpPr>
        <p:spPr>
          <a:xfrm>
            <a:off x="2697480" y="4197096"/>
            <a:ext cx="3657600" cy="841248"/>
          </a:xfrm>
          <a:prstGeom prst="roundRect">
            <a:avLst>
              <a:gd name="adj" fmla="val 8696"/>
            </a:avLst>
          </a:prstGeom>
          <a:solidFill>
            <a:srgbClr val="FFFFFF"/>
          </a:solidFill>
          <a:ln w="12700">
            <a:solidFill>
              <a:srgbClr val="DDE4EA"/>
            </a:solidFill>
            <a:prstDash val="solid"/>
          </a:ln>
        </p:spPr>
      </p:sp>
      <p:sp>
        <p:nvSpPr>
          <p:cNvPr id="29" name="Text 26"/>
          <p:cNvSpPr/>
          <p:nvPr/>
        </p:nvSpPr>
        <p:spPr>
          <a:xfrm>
            <a:off x="2834640" y="4197096"/>
            <a:ext cx="3383280" cy="841248"/>
          </a:xfrm>
          <a:prstGeom prst="rect">
            <a:avLst/>
          </a:prstGeom>
          <a:noFill/>
          <a:ln/>
        </p:spPr>
        <p:txBody>
          <a:bodyPr wrap="square" lIns="0" tIns="0" rIns="0" bIns="0" rtlCol="0" anchor="ctr"/>
          <a:lstStyle/>
          <a:p>
            <a:pPr indent="0" marL="0">
              <a:lnSpc>
                <a:spcPct val="100000"/>
              </a:lnSpc>
              <a:buNone/>
            </a:pPr>
            <a:r>
              <a:rPr lang="en-US" sz="1200" dirty="0">
                <a:solidFill>
                  <a:srgbClr val="263238"/>
                </a:solidFill>
                <a:latin typeface="Meiryo" pitchFamily="34" charset="0"/>
                <a:ea typeface="Meiryo" pitchFamily="34" charset="-122"/>
                <a:cs typeface="Meiryo" pitchFamily="34" charset="-120"/>
              </a:rPr>
              <a:t>教育・同行・業務量調整など会社の支援を示す</a:t>
            </a:r>
            <a:endParaRPr lang="en-US" sz="1200" dirty="0"/>
          </a:p>
        </p:txBody>
      </p:sp>
      <p:sp>
        <p:nvSpPr>
          <p:cNvPr id="30" name="Shape 27"/>
          <p:cNvSpPr/>
          <p:nvPr/>
        </p:nvSpPr>
        <p:spPr>
          <a:xfrm>
            <a:off x="6537960" y="4197096"/>
            <a:ext cx="5150815" cy="841248"/>
          </a:xfrm>
          <a:prstGeom prst="roundRect">
            <a:avLst>
              <a:gd name="adj" fmla="val 8696"/>
            </a:avLst>
          </a:prstGeom>
          <a:solidFill>
            <a:srgbClr val="EAF1ED"/>
          </a:solidFill>
          <a:ln w="12700">
            <a:solidFill>
              <a:srgbClr val="DDE4EA"/>
            </a:solidFill>
            <a:prstDash val="solid"/>
          </a:ln>
        </p:spPr>
      </p:sp>
      <p:sp>
        <p:nvSpPr>
          <p:cNvPr id="31" name="Text 28"/>
          <p:cNvSpPr/>
          <p:nvPr/>
        </p:nvSpPr>
        <p:spPr>
          <a:xfrm>
            <a:off x="6675120" y="4197096"/>
            <a:ext cx="4876495" cy="841248"/>
          </a:xfrm>
          <a:prstGeom prst="rect">
            <a:avLst/>
          </a:prstGeom>
          <a:noFill/>
          <a:ln/>
        </p:spPr>
        <p:txBody>
          <a:bodyPr wrap="square" lIns="0" tIns="0" rIns="0" bIns="0" rtlCol="0" anchor="ctr"/>
          <a:lstStyle/>
          <a:p>
            <a:pPr indent="0" marL="0">
              <a:lnSpc>
                <a:spcPct val="100000"/>
              </a:lnSpc>
              <a:buNone/>
            </a:pPr>
            <a:r>
              <a:rPr lang="en-US" sz="1200" b="1" dirty="0">
                <a:solidFill>
                  <a:srgbClr val="2F6B4F"/>
                </a:solidFill>
                <a:latin typeface="Meiryo" pitchFamily="34" charset="0"/>
                <a:ea typeface="Meiryo" pitchFamily="34" charset="-122"/>
                <a:cs typeface="Meiryo" pitchFamily="34" charset="-120"/>
              </a:rPr>
              <a:t>例　</a:t>
            </a:r>
            <a:pPr indent="0" marL="0">
              <a:lnSpc>
                <a:spcPct val="100000"/>
              </a:lnSpc>
              <a:buNone/>
            </a:pPr>
            <a:r>
              <a:rPr lang="en-US" sz="1200" i="1" dirty="0">
                <a:solidFill>
                  <a:srgbClr val="263238"/>
                </a:solidFill>
                <a:latin typeface="Meiryo" pitchFamily="34" charset="0"/>
                <a:ea typeface="Meiryo" pitchFamily="34" charset="-122"/>
                <a:cs typeface="Meiryo" pitchFamily="34" charset="-120"/>
              </a:rPr>
              <a:t>「今日は一緒にチェックリストを確認します」</a:t>
            </a:r>
            <a:endParaRPr lang="en-US" sz="1200" dirty="0"/>
          </a:p>
        </p:txBody>
      </p:sp>
      <p:sp>
        <p:nvSpPr>
          <p:cNvPr id="32" name="Shape 29"/>
          <p:cNvSpPr/>
          <p:nvPr/>
        </p:nvSpPr>
        <p:spPr>
          <a:xfrm>
            <a:off x="502920" y="5093208"/>
            <a:ext cx="2011680" cy="841248"/>
          </a:xfrm>
          <a:prstGeom prst="roundRect">
            <a:avLst>
              <a:gd name="adj" fmla="val 6522"/>
            </a:avLst>
          </a:prstGeom>
          <a:solidFill>
            <a:srgbClr val="2F6B4F"/>
          </a:solidFill>
          <a:ln/>
        </p:spPr>
      </p:sp>
      <p:sp>
        <p:nvSpPr>
          <p:cNvPr id="33" name="Text 30"/>
          <p:cNvSpPr/>
          <p:nvPr/>
        </p:nvSpPr>
        <p:spPr>
          <a:xfrm>
            <a:off x="502920" y="5093208"/>
            <a:ext cx="2011680" cy="841248"/>
          </a:xfrm>
          <a:prstGeom prst="rect">
            <a:avLst/>
          </a:prstGeom>
          <a:noFill/>
          <a:ln/>
        </p:spPr>
        <p:txBody>
          <a:bodyPr wrap="square" lIns="0" tIns="0" rIns="0" bIns="0" rtlCol="0" anchor="ctr"/>
          <a:lstStyle/>
          <a:p>
            <a:pPr algn="ctr" indent="0" marL="0">
              <a:buNone/>
            </a:pPr>
            <a:r>
              <a:rPr lang="en-US" sz="1600" b="1" dirty="0">
                <a:solidFill>
                  <a:srgbClr val="FFFFFF"/>
                </a:solidFill>
                <a:latin typeface="Meiryo" pitchFamily="34" charset="0"/>
                <a:ea typeface="Meiryo" pitchFamily="34" charset="-122"/>
                <a:cs typeface="Meiryo" pitchFamily="34" charset="-120"/>
              </a:rPr>
              <a:t>5. 確認</a:t>
            </a:r>
            <a:endParaRPr lang="en-US" sz="1600" dirty="0"/>
          </a:p>
        </p:txBody>
      </p:sp>
      <p:sp>
        <p:nvSpPr>
          <p:cNvPr id="34" name="Shape 31"/>
          <p:cNvSpPr/>
          <p:nvPr/>
        </p:nvSpPr>
        <p:spPr>
          <a:xfrm>
            <a:off x="2697480" y="5093208"/>
            <a:ext cx="3657600" cy="841248"/>
          </a:xfrm>
          <a:prstGeom prst="roundRect">
            <a:avLst>
              <a:gd name="adj" fmla="val 8696"/>
            </a:avLst>
          </a:prstGeom>
          <a:solidFill>
            <a:srgbClr val="FFFFFF"/>
          </a:solidFill>
          <a:ln w="12700">
            <a:solidFill>
              <a:srgbClr val="DDE4EA"/>
            </a:solidFill>
            <a:prstDash val="solid"/>
          </a:ln>
        </p:spPr>
      </p:sp>
      <p:sp>
        <p:nvSpPr>
          <p:cNvPr id="35" name="Text 32"/>
          <p:cNvSpPr/>
          <p:nvPr/>
        </p:nvSpPr>
        <p:spPr>
          <a:xfrm>
            <a:off x="2834640" y="5093208"/>
            <a:ext cx="3383280" cy="841248"/>
          </a:xfrm>
          <a:prstGeom prst="rect">
            <a:avLst/>
          </a:prstGeom>
          <a:noFill/>
          <a:ln/>
        </p:spPr>
        <p:txBody>
          <a:bodyPr wrap="square" lIns="0" tIns="0" rIns="0" bIns="0" rtlCol="0" anchor="ctr"/>
          <a:lstStyle/>
          <a:p>
            <a:pPr indent="0" marL="0">
              <a:lnSpc>
                <a:spcPct val="100000"/>
              </a:lnSpc>
              <a:buNone/>
            </a:pPr>
            <a:r>
              <a:rPr lang="en-US" sz="1200" dirty="0">
                <a:solidFill>
                  <a:srgbClr val="263238"/>
                </a:solidFill>
                <a:latin typeface="Meiryo" pitchFamily="34" charset="0"/>
                <a:ea typeface="Meiryo" pitchFamily="34" charset="-122"/>
                <a:cs typeface="Meiryo" pitchFamily="34" charset="-120"/>
              </a:rPr>
              <a:t>期限と次回確認日を決める</a:t>
            </a:r>
            <a:endParaRPr lang="en-US" sz="1200" dirty="0"/>
          </a:p>
        </p:txBody>
      </p:sp>
      <p:sp>
        <p:nvSpPr>
          <p:cNvPr id="36" name="Shape 33"/>
          <p:cNvSpPr/>
          <p:nvPr/>
        </p:nvSpPr>
        <p:spPr>
          <a:xfrm>
            <a:off x="6537960" y="5093208"/>
            <a:ext cx="5150815" cy="841248"/>
          </a:xfrm>
          <a:prstGeom prst="roundRect">
            <a:avLst>
              <a:gd name="adj" fmla="val 8696"/>
            </a:avLst>
          </a:prstGeom>
          <a:solidFill>
            <a:srgbClr val="EAF1ED"/>
          </a:solidFill>
          <a:ln w="12700">
            <a:solidFill>
              <a:srgbClr val="DDE4EA"/>
            </a:solidFill>
            <a:prstDash val="solid"/>
          </a:ln>
        </p:spPr>
      </p:sp>
      <p:sp>
        <p:nvSpPr>
          <p:cNvPr id="37" name="Text 34"/>
          <p:cNvSpPr/>
          <p:nvPr/>
        </p:nvSpPr>
        <p:spPr>
          <a:xfrm>
            <a:off x="6675120" y="5093208"/>
            <a:ext cx="4876495" cy="841248"/>
          </a:xfrm>
          <a:prstGeom prst="rect">
            <a:avLst/>
          </a:prstGeom>
          <a:noFill/>
          <a:ln/>
        </p:spPr>
        <p:txBody>
          <a:bodyPr wrap="square" lIns="0" tIns="0" rIns="0" bIns="0" rtlCol="0" anchor="ctr"/>
          <a:lstStyle/>
          <a:p>
            <a:pPr indent="0" marL="0">
              <a:lnSpc>
                <a:spcPct val="100000"/>
              </a:lnSpc>
              <a:buNone/>
            </a:pPr>
            <a:r>
              <a:rPr lang="en-US" sz="1200" b="1" dirty="0">
                <a:solidFill>
                  <a:srgbClr val="2F6B4F"/>
                </a:solidFill>
                <a:latin typeface="Meiryo" pitchFamily="34" charset="0"/>
                <a:ea typeface="Meiryo" pitchFamily="34" charset="-122"/>
                <a:cs typeface="Meiryo" pitchFamily="34" charset="-120"/>
              </a:rPr>
              <a:t>例　</a:t>
            </a:r>
            <a:pPr indent="0" marL="0">
              <a:lnSpc>
                <a:spcPct val="100000"/>
              </a:lnSpc>
              <a:buNone/>
            </a:pPr>
            <a:r>
              <a:rPr lang="en-US" sz="1200" i="1" dirty="0">
                <a:solidFill>
                  <a:srgbClr val="263238"/>
                </a:solidFill>
                <a:latin typeface="Meiryo" pitchFamily="34" charset="0"/>
                <a:ea typeface="Meiryo" pitchFamily="34" charset="-122"/>
                <a:cs typeface="Meiryo" pitchFamily="34" charset="-120"/>
              </a:rPr>
              <a:t>「次回の提出時に改善できているか確認します」</a:t>
            </a:r>
            <a:endParaRPr lang="en-US" sz="1200" dirty="0"/>
          </a:p>
        </p:txBody>
      </p:sp>
      <p:sp>
        <p:nvSpPr>
          <p:cNvPr id="38" name="Text 35"/>
          <p:cNvSpPr/>
          <p:nvPr/>
        </p:nvSpPr>
        <p:spPr>
          <a:xfrm>
            <a:off x="502920" y="6025896"/>
            <a:ext cx="11185855" cy="292608"/>
          </a:xfrm>
          <a:prstGeom prst="rect">
            <a:avLst/>
          </a:prstGeom>
          <a:noFill/>
          <a:ln/>
        </p:spPr>
        <p:txBody>
          <a:bodyPr wrap="square" lIns="0" tIns="0" rIns="0" bIns="0" rtlCol="0" anchor="ctr"/>
          <a:lstStyle/>
          <a:p>
            <a:pPr indent="0" marL="0">
              <a:buNone/>
            </a:pPr>
            <a:r>
              <a:rPr lang="en-US" sz="1050" i="1" dirty="0">
                <a:solidFill>
                  <a:srgbClr val="5B6B7B"/>
                </a:solidFill>
                <a:latin typeface="Meiryo" pitchFamily="34" charset="0"/>
                <a:ea typeface="Meiryo" pitchFamily="34" charset="-122"/>
                <a:cs typeface="Meiryo" pitchFamily="34" charset="-120"/>
              </a:rPr>
              <a:t>※ この順序で話せば必ず適法になるわけではありません。推奨実務であり、個別事情では人事・法務への相談が必要です。</a:t>
            </a:r>
            <a:endParaRPr lang="en-US" sz="10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B58A3A"/>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REPHRASING</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言い換えの実例</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22 / 36</a:t>
            </a:r>
            <a:endParaRPr lang="en-US" sz="900" dirty="0"/>
          </a:p>
        </p:txBody>
      </p:sp>
      <p:sp>
        <p:nvSpPr>
          <p:cNvPr id="8" name="Shape 5"/>
          <p:cNvSpPr/>
          <p:nvPr/>
        </p:nvSpPr>
        <p:spPr>
          <a:xfrm>
            <a:off x="502920" y="1508760"/>
            <a:ext cx="5090008" cy="1325880"/>
          </a:xfrm>
          <a:prstGeom prst="roundRect">
            <a:avLst>
              <a:gd name="adj" fmla="val 5517"/>
            </a:avLst>
          </a:prstGeom>
          <a:solidFill>
            <a:srgbClr val="FBEDEC"/>
          </a:solidFill>
          <a:ln w="12700">
            <a:solidFill>
              <a:srgbClr val="DDE4EA"/>
            </a:solidFill>
            <a:prstDash val="solid"/>
          </a:ln>
        </p:spPr>
      </p:sp>
      <p:pic>
        <p:nvPicPr>
          <p:cNvPr id="9" name="Image 1" descr="preencoded.png">    </p:cNvPr>
          <p:cNvPicPr>
            <a:picLocks noChangeAspect="1"/>
          </p:cNvPicPr>
          <p:nvPr/>
        </p:nvPicPr>
        <p:blipFill>
          <a:blip r:embed="rId2"/>
          <a:stretch>
            <a:fillRect/>
          </a:stretch>
        </p:blipFill>
        <p:spPr>
          <a:xfrm>
            <a:off x="685800" y="1691640"/>
            <a:ext cx="329184" cy="329184"/>
          </a:xfrm>
          <a:prstGeom prst="rect">
            <a:avLst/>
          </a:prstGeom>
        </p:spPr>
      </p:pic>
      <p:sp>
        <p:nvSpPr>
          <p:cNvPr id="10" name="Text 6"/>
          <p:cNvSpPr/>
          <p:nvPr/>
        </p:nvSpPr>
        <p:spPr>
          <a:xfrm>
            <a:off x="1069848" y="1691640"/>
            <a:ext cx="914400" cy="329184"/>
          </a:xfrm>
          <a:prstGeom prst="rect">
            <a:avLst/>
          </a:prstGeom>
          <a:noFill/>
          <a:ln/>
        </p:spPr>
        <p:txBody>
          <a:bodyPr wrap="square" lIns="0" tIns="0" rIns="0" bIns="0" rtlCol="0" anchor="ctr"/>
          <a:lstStyle/>
          <a:p>
            <a:pPr indent="0" marL="0">
              <a:buNone/>
            </a:pPr>
            <a:r>
              <a:rPr lang="en-US" sz="1200" b="1" dirty="0">
                <a:solidFill>
                  <a:srgbClr val="B42318"/>
                </a:solidFill>
                <a:latin typeface="Meiryo" pitchFamily="34" charset="0"/>
                <a:ea typeface="Meiryo" pitchFamily="34" charset="-122"/>
                <a:cs typeface="Meiryo" pitchFamily="34" charset="-120"/>
              </a:rPr>
              <a:t>NG</a:t>
            </a:r>
            <a:endParaRPr lang="en-US" sz="1200" dirty="0"/>
          </a:p>
        </p:txBody>
      </p:sp>
      <p:sp>
        <p:nvSpPr>
          <p:cNvPr id="11" name="Text 7"/>
          <p:cNvSpPr/>
          <p:nvPr/>
        </p:nvSpPr>
        <p:spPr>
          <a:xfrm>
            <a:off x="704088" y="2057400"/>
            <a:ext cx="4678528" cy="685800"/>
          </a:xfrm>
          <a:prstGeom prst="rect">
            <a:avLst/>
          </a:prstGeom>
          <a:noFill/>
          <a:ln/>
        </p:spPr>
        <p:txBody>
          <a:bodyPr wrap="square" lIns="0" tIns="0" rIns="0" bIns="0" rtlCol="0" anchor="ctr"/>
          <a:lstStyle/>
          <a:p>
            <a:pPr indent="0" marL="0">
              <a:lnSpc>
                <a:spcPct val="105000"/>
              </a:lnSpc>
              <a:buNone/>
            </a:pPr>
            <a:r>
              <a:rPr lang="en-US" sz="1400" b="1" dirty="0">
                <a:solidFill>
                  <a:srgbClr val="263238"/>
                </a:solidFill>
                <a:latin typeface="Meiryo" pitchFamily="34" charset="0"/>
                <a:ea typeface="Meiryo" pitchFamily="34" charset="-122"/>
                <a:cs typeface="Meiryo" pitchFamily="34" charset="-120"/>
              </a:rPr>
              <a:t>「何度言ったら分かるんだ」</a:t>
            </a:r>
            <a:endParaRPr lang="en-US" sz="1400" dirty="0"/>
          </a:p>
        </p:txBody>
      </p:sp>
      <p:pic>
        <p:nvPicPr>
          <p:cNvPr id="12" name="Image 2" descr="preencoded.png">    </p:cNvPr>
          <p:cNvPicPr>
            <a:picLocks noChangeAspect="1"/>
          </p:cNvPicPr>
          <p:nvPr/>
        </p:nvPicPr>
        <p:blipFill>
          <a:blip r:embed="rId3"/>
          <a:stretch>
            <a:fillRect/>
          </a:stretch>
        </p:blipFill>
        <p:spPr>
          <a:xfrm>
            <a:off x="5208880" y="1970532"/>
            <a:ext cx="457200" cy="457200"/>
          </a:xfrm>
          <a:prstGeom prst="rect">
            <a:avLst/>
          </a:prstGeom>
        </p:spPr>
      </p:pic>
      <p:sp>
        <p:nvSpPr>
          <p:cNvPr id="13" name="Shape 8"/>
          <p:cNvSpPr/>
          <p:nvPr/>
        </p:nvSpPr>
        <p:spPr>
          <a:xfrm>
            <a:off x="6187288" y="1508760"/>
            <a:ext cx="4998568" cy="1325880"/>
          </a:xfrm>
          <a:prstGeom prst="roundRect">
            <a:avLst>
              <a:gd name="adj" fmla="val 5517"/>
            </a:avLst>
          </a:prstGeom>
          <a:solidFill>
            <a:srgbClr val="EAF1ED"/>
          </a:solidFill>
          <a:ln w="12700">
            <a:solidFill>
              <a:srgbClr val="DDE4EA"/>
            </a:solidFill>
            <a:prstDash val="solid"/>
          </a:ln>
        </p:spPr>
      </p:sp>
      <p:pic>
        <p:nvPicPr>
          <p:cNvPr id="14" name="Image 3" descr="preencoded.png">    </p:cNvPr>
          <p:cNvPicPr>
            <a:picLocks noChangeAspect="1"/>
          </p:cNvPicPr>
          <p:nvPr/>
        </p:nvPicPr>
        <p:blipFill>
          <a:blip r:embed="rId4"/>
          <a:stretch>
            <a:fillRect/>
          </a:stretch>
        </p:blipFill>
        <p:spPr>
          <a:xfrm>
            <a:off x="6370168" y="1691640"/>
            <a:ext cx="329184" cy="329184"/>
          </a:xfrm>
          <a:prstGeom prst="rect">
            <a:avLst/>
          </a:prstGeom>
        </p:spPr>
      </p:pic>
      <p:sp>
        <p:nvSpPr>
          <p:cNvPr id="15" name="Text 9"/>
          <p:cNvSpPr/>
          <p:nvPr/>
        </p:nvSpPr>
        <p:spPr>
          <a:xfrm>
            <a:off x="6754216" y="1691640"/>
            <a:ext cx="914400" cy="329184"/>
          </a:xfrm>
          <a:prstGeom prst="rect">
            <a:avLst/>
          </a:prstGeom>
          <a:noFill/>
          <a:ln/>
        </p:spPr>
        <p:txBody>
          <a:bodyPr wrap="square" lIns="0" tIns="0" rIns="0" bIns="0" rtlCol="0" anchor="ctr"/>
          <a:lstStyle/>
          <a:p>
            <a:pPr indent="0" marL="0">
              <a:buNone/>
            </a:pPr>
            <a:r>
              <a:rPr lang="en-US" sz="1200" b="1" dirty="0">
                <a:solidFill>
                  <a:srgbClr val="2F6B4F"/>
                </a:solidFill>
                <a:latin typeface="Meiryo" pitchFamily="34" charset="0"/>
                <a:ea typeface="Meiryo" pitchFamily="34" charset="-122"/>
                <a:cs typeface="Meiryo" pitchFamily="34" charset="-120"/>
              </a:rPr>
              <a:t>OK</a:t>
            </a:r>
            <a:endParaRPr lang="en-US" sz="1200" dirty="0"/>
          </a:p>
        </p:txBody>
      </p:sp>
      <p:sp>
        <p:nvSpPr>
          <p:cNvPr id="16" name="Text 10"/>
          <p:cNvSpPr/>
          <p:nvPr/>
        </p:nvSpPr>
        <p:spPr>
          <a:xfrm>
            <a:off x="6388456" y="2057400"/>
            <a:ext cx="4587088" cy="685800"/>
          </a:xfrm>
          <a:prstGeom prst="rect">
            <a:avLst/>
          </a:prstGeom>
          <a:noFill/>
          <a:ln/>
        </p:spPr>
        <p:txBody>
          <a:bodyPr wrap="square" lIns="0" tIns="0" rIns="0" bIns="0" rtlCol="0" anchor="ctr"/>
          <a:lstStyle/>
          <a:p>
            <a:pPr indent="0" marL="0">
              <a:lnSpc>
                <a:spcPct val="105000"/>
              </a:lnSpc>
              <a:buNone/>
            </a:pPr>
            <a:r>
              <a:rPr lang="en-US" sz="1300" dirty="0">
                <a:solidFill>
                  <a:srgbClr val="263238"/>
                </a:solidFill>
                <a:latin typeface="Meiryo" pitchFamily="34" charset="0"/>
                <a:ea typeface="Meiryo" pitchFamily="34" charset="-122"/>
                <a:cs typeface="Meiryo" pitchFamily="34" charset="-120"/>
              </a:rPr>
              <a:t>「今回確認された事実は〇〇です。次回から△△の手順で確認してください」</a:t>
            </a:r>
            <a:endParaRPr lang="en-US" sz="1300" dirty="0"/>
          </a:p>
        </p:txBody>
      </p:sp>
      <p:sp>
        <p:nvSpPr>
          <p:cNvPr id="17" name="Shape 11"/>
          <p:cNvSpPr/>
          <p:nvPr/>
        </p:nvSpPr>
        <p:spPr>
          <a:xfrm>
            <a:off x="502920" y="2944368"/>
            <a:ext cx="5090008" cy="1325880"/>
          </a:xfrm>
          <a:prstGeom prst="roundRect">
            <a:avLst>
              <a:gd name="adj" fmla="val 5517"/>
            </a:avLst>
          </a:prstGeom>
          <a:solidFill>
            <a:srgbClr val="FBEDEC"/>
          </a:solidFill>
          <a:ln w="12700">
            <a:solidFill>
              <a:srgbClr val="DDE4EA"/>
            </a:solidFill>
            <a:prstDash val="solid"/>
          </a:ln>
        </p:spPr>
      </p:sp>
      <p:pic>
        <p:nvPicPr>
          <p:cNvPr id="18" name="Image 4" descr="preencoded.png">    </p:cNvPr>
          <p:cNvPicPr>
            <a:picLocks noChangeAspect="1"/>
          </p:cNvPicPr>
          <p:nvPr/>
        </p:nvPicPr>
        <p:blipFill>
          <a:blip r:embed="rId5"/>
          <a:stretch>
            <a:fillRect/>
          </a:stretch>
        </p:blipFill>
        <p:spPr>
          <a:xfrm>
            <a:off x="685800" y="3127248"/>
            <a:ext cx="329184" cy="329184"/>
          </a:xfrm>
          <a:prstGeom prst="rect">
            <a:avLst/>
          </a:prstGeom>
        </p:spPr>
      </p:pic>
      <p:sp>
        <p:nvSpPr>
          <p:cNvPr id="19" name="Text 12"/>
          <p:cNvSpPr/>
          <p:nvPr/>
        </p:nvSpPr>
        <p:spPr>
          <a:xfrm>
            <a:off x="1069848" y="3127248"/>
            <a:ext cx="914400" cy="329184"/>
          </a:xfrm>
          <a:prstGeom prst="rect">
            <a:avLst/>
          </a:prstGeom>
          <a:noFill/>
          <a:ln/>
        </p:spPr>
        <p:txBody>
          <a:bodyPr wrap="square" lIns="0" tIns="0" rIns="0" bIns="0" rtlCol="0" anchor="ctr"/>
          <a:lstStyle/>
          <a:p>
            <a:pPr indent="0" marL="0">
              <a:buNone/>
            </a:pPr>
            <a:r>
              <a:rPr lang="en-US" sz="1200" b="1" dirty="0">
                <a:solidFill>
                  <a:srgbClr val="B42318"/>
                </a:solidFill>
                <a:latin typeface="Meiryo" pitchFamily="34" charset="0"/>
                <a:ea typeface="Meiryo" pitchFamily="34" charset="-122"/>
                <a:cs typeface="Meiryo" pitchFamily="34" charset="-120"/>
              </a:rPr>
              <a:t>NG</a:t>
            </a:r>
            <a:endParaRPr lang="en-US" sz="1200" dirty="0"/>
          </a:p>
        </p:txBody>
      </p:sp>
      <p:sp>
        <p:nvSpPr>
          <p:cNvPr id="20" name="Text 13"/>
          <p:cNvSpPr/>
          <p:nvPr/>
        </p:nvSpPr>
        <p:spPr>
          <a:xfrm>
            <a:off x="704088" y="3493008"/>
            <a:ext cx="4678528" cy="685800"/>
          </a:xfrm>
          <a:prstGeom prst="rect">
            <a:avLst/>
          </a:prstGeom>
          <a:noFill/>
          <a:ln/>
        </p:spPr>
        <p:txBody>
          <a:bodyPr wrap="square" lIns="0" tIns="0" rIns="0" bIns="0" rtlCol="0" anchor="ctr"/>
          <a:lstStyle/>
          <a:p>
            <a:pPr indent="0" marL="0">
              <a:lnSpc>
                <a:spcPct val="105000"/>
              </a:lnSpc>
              <a:buNone/>
            </a:pPr>
            <a:r>
              <a:rPr lang="en-US" sz="1400" b="1" dirty="0">
                <a:solidFill>
                  <a:srgbClr val="263238"/>
                </a:solidFill>
                <a:latin typeface="Meiryo" pitchFamily="34" charset="0"/>
                <a:ea typeface="Meiryo" pitchFamily="34" charset="-122"/>
                <a:cs typeface="Meiryo" pitchFamily="34" charset="-120"/>
              </a:rPr>
              <a:t>「君には能力がない」</a:t>
            </a:r>
            <a:endParaRPr lang="en-US" sz="1400" dirty="0"/>
          </a:p>
        </p:txBody>
      </p:sp>
      <p:pic>
        <p:nvPicPr>
          <p:cNvPr id="21" name="Image 5" descr="preencoded.png">    </p:cNvPr>
          <p:cNvPicPr>
            <a:picLocks noChangeAspect="1"/>
          </p:cNvPicPr>
          <p:nvPr/>
        </p:nvPicPr>
        <p:blipFill>
          <a:blip r:embed="rId6"/>
          <a:stretch>
            <a:fillRect/>
          </a:stretch>
        </p:blipFill>
        <p:spPr>
          <a:xfrm>
            <a:off x="5208880" y="3406140"/>
            <a:ext cx="457200" cy="457200"/>
          </a:xfrm>
          <a:prstGeom prst="rect">
            <a:avLst/>
          </a:prstGeom>
        </p:spPr>
      </p:pic>
      <p:sp>
        <p:nvSpPr>
          <p:cNvPr id="22" name="Shape 14"/>
          <p:cNvSpPr/>
          <p:nvPr/>
        </p:nvSpPr>
        <p:spPr>
          <a:xfrm>
            <a:off x="6187288" y="2944368"/>
            <a:ext cx="4998568" cy="1325880"/>
          </a:xfrm>
          <a:prstGeom prst="roundRect">
            <a:avLst>
              <a:gd name="adj" fmla="val 5517"/>
            </a:avLst>
          </a:prstGeom>
          <a:solidFill>
            <a:srgbClr val="EAF1ED"/>
          </a:solidFill>
          <a:ln w="12700">
            <a:solidFill>
              <a:srgbClr val="DDE4EA"/>
            </a:solidFill>
            <a:prstDash val="solid"/>
          </a:ln>
        </p:spPr>
      </p:sp>
      <p:pic>
        <p:nvPicPr>
          <p:cNvPr id="23" name="Image 6" descr="preencoded.png">    </p:cNvPr>
          <p:cNvPicPr>
            <a:picLocks noChangeAspect="1"/>
          </p:cNvPicPr>
          <p:nvPr/>
        </p:nvPicPr>
        <p:blipFill>
          <a:blip r:embed="rId7"/>
          <a:stretch>
            <a:fillRect/>
          </a:stretch>
        </p:blipFill>
        <p:spPr>
          <a:xfrm>
            <a:off x="6370168" y="3127248"/>
            <a:ext cx="329184" cy="329184"/>
          </a:xfrm>
          <a:prstGeom prst="rect">
            <a:avLst/>
          </a:prstGeom>
        </p:spPr>
      </p:pic>
      <p:sp>
        <p:nvSpPr>
          <p:cNvPr id="24" name="Text 15"/>
          <p:cNvSpPr/>
          <p:nvPr/>
        </p:nvSpPr>
        <p:spPr>
          <a:xfrm>
            <a:off x="6754216" y="3127248"/>
            <a:ext cx="914400" cy="329184"/>
          </a:xfrm>
          <a:prstGeom prst="rect">
            <a:avLst/>
          </a:prstGeom>
          <a:noFill/>
          <a:ln/>
        </p:spPr>
        <p:txBody>
          <a:bodyPr wrap="square" lIns="0" tIns="0" rIns="0" bIns="0" rtlCol="0" anchor="ctr"/>
          <a:lstStyle/>
          <a:p>
            <a:pPr indent="0" marL="0">
              <a:buNone/>
            </a:pPr>
            <a:r>
              <a:rPr lang="en-US" sz="1200" b="1" dirty="0">
                <a:solidFill>
                  <a:srgbClr val="2F6B4F"/>
                </a:solidFill>
                <a:latin typeface="Meiryo" pitchFamily="34" charset="0"/>
                <a:ea typeface="Meiryo" pitchFamily="34" charset="-122"/>
                <a:cs typeface="Meiryo" pitchFamily="34" charset="-120"/>
              </a:rPr>
              <a:t>OK</a:t>
            </a:r>
            <a:endParaRPr lang="en-US" sz="1200" dirty="0"/>
          </a:p>
        </p:txBody>
      </p:sp>
      <p:sp>
        <p:nvSpPr>
          <p:cNvPr id="25" name="Text 16"/>
          <p:cNvSpPr/>
          <p:nvPr/>
        </p:nvSpPr>
        <p:spPr>
          <a:xfrm>
            <a:off x="6388456" y="3493008"/>
            <a:ext cx="4587088" cy="685800"/>
          </a:xfrm>
          <a:prstGeom prst="rect">
            <a:avLst/>
          </a:prstGeom>
          <a:noFill/>
          <a:ln/>
        </p:spPr>
        <p:txBody>
          <a:bodyPr wrap="square" lIns="0" tIns="0" rIns="0" bIns="0" rtlCol="0" anchor="ctr"/>
          <a:lstStyle/>
          <a:p>
            <a:pPr indent="0" marL="0">
              <a:lnSpc>
                <a:spcPct val="105000"/>
              </a:lnSpc>
              <a:buNone/>
            </a:pPr>
            <a:r>
              <a:rPr lang="en-US" sz="1300" dirty="0">
                <a:solidFill>
                  <a:srgbClr val="263238"/>
                </a:solidFill>
                <a:latin typeface="Meiryo" pitchFamily="34" charset="0"/>
                <a:ea typeface="Meiryo" pitchFamily="34" charset="-122"/>
                <a:cs typeface="Meiryo" pitchFamily="34" charset="-120"/>
              </a:rPr>
              <a:t>「この業務では〇〇の理解が不足しています。△日までに研修と確認を行います」</a:t>
            </a:r>
            <a:endParaRPr lang="en-US" sz="1300" dirty="0"/>
          </a:p>
        </p:txBody>
      </p:sp>
      <p:sp>
        <p:nvSpPr>
          <p:cNvPr id="26" name="Shape 17"/>
          <p:cNvSpPr/>
          <p:nvPr/>
        </p:nvSpPr>
        <p:spPr>
          <a:xfrm>
            <a:off x="502920" y="4379976"/>
            <a:ext cx="5090008" cy="1325880"/>
          </a:xfrm>
          <a:prstGeom prst="roundRect">
            <a:avLst>
              <a:gd name="adj" fmla="val 5517"/>
            </a:avLst>
          </a:prstGeom>
          <a:solidFill>
            <a:srgbClr val="FBEDEC"/>
          </a:solidFill>
          <a:ln w="12700">
            <a:solidFill>
              <a:srgbClr val="DDE4EA"/>
            </a:solidFill>
            <a:prstDash val="solid"/>
          </a:ln>
        </p:spPr>
      </p:sp>
      <p:pic>
        <p:nvPicPr>
          <p:cNvPr id="27" name="Image 7" descr="preencoded.png">    </p:cNvPr>
          <p:cNvPicPr>
            <a:picLocks noChangeAspect="1"/>
          </p:cNvPicPr>
          <p:nvPr/>
        </p:nvPicPr>
        <p:blipFill>
          <a:blip r:embed="rId8"/>
          <a:stretch>
            <a:fillRect/>
          </a:stretch>
        </p:blipFill>
        <p:spPr>
          <a:xfrm>
            <a:off x="685800" y="4562856"/>
            <a:ext cx="329184" cy="329184"/>
          </a:xfrm>
          <a:prstGeom prst="rect">
            <a:avLst/>
          </a:prstGeom>
        </p:spPr>
      </p:pic>
      <p:sp>
        <p:nvSpPr>
          <p:cNvPr id="28" name="Text 18"/>
          <p:cNvSpPr/>
          <p:nvPr/>
        </p:nvSpPr>
        <p:spPr>
          <a:xfrm>
            <a:off x="1069848" y="4562856"/>
            <a:ext cx="914400" cy="329184"/>
          </a:xfrm>
          <a:prstGeom prst="rect">
            <a:avLst/>
          </a:prstGeom>
          <a:noFill/>
          <a:ln/>
        </p:spPr>
        <p:txBody>
          <a:bodyPr wrap="square" lIns="0" tIns="0" rIns="0" bIns="0" rtlCol="0" anchor="ctr"/>
          <a:lstStyle/>
          <a:p>
            <a:pPr indent="0" marL="0">
              <a:buNone/>
            </a:pPr>
            <a:r>
              <a:rPr lang="en-US" sz="1200" b="1" dirty="0">
                <a:solidFill>
                  <a:srgbClr val="B42318"/>
                </a:solidFill>
                <a:latin typeface="Meiryo" pitchFamily="34" charset="0"/>
                <a:ea typeface="Meiryo" pitchFamily="34" charset="-122"/>
                <a:cs typeface="Meiryo" pitchFamily="34" charset="-120"/>
              </a:rPr>
              <a:t>NG</a:t>
            </a:r>
            <a:endParaRPr lang="en-US" sz="1200" dirty="0"/>
          </a:p>
        </p:txBody>
      </p:sp>
      <p:sp>
        <p:nvSpPr>
          <p:cNvPr id="29" name="Text 19"/>
          <p:cNvSpPr/>
          <p:nvPr/>
        </p:nvSpPr>
        <p:spPr>
          <a:xfrm>
            <a:off x="704088" y="4928616"/>
            <a:ext cx="4678528" cy="685800"/>
          </a:xfrm>
          <a:prstGeom prst="rect">
            <a:avLst/>
          </a:prstGeom>
          <a:noFill/>
          <a:ln/>
        </p:spPr>
        <p:txBody>
          <a:bodyPr wrap="square" lIns="0" tIns="0" rIns="0" bIns="0" rtlCol="0" anchor="ctr"/>
          <a:lstStyle/>
          <a:p>
            <a:pPr indent="0" marL="0">
              <a:lnSpc>
                <a:spcPct val="105000"/>
              </a:lnSpc>
              <a:buNone/>
            </a:pPr>
            <a:r>
              <a:rPr lang="en-US" sz="1400" b="1" dirty="0">
                <a:solidFill>
                  <a:srgbClr val="263238"/>
                </a:solidFill>
                <a:latin typeface="Meiryo" pitchFamily="34" charset="0"/>
                <a:ea typeface="Meiryo" pitchFamily="34" charset="-122"/>
                <a:cs typeface="Meiryo" pitchFamily="34" charset="-120"/>
              </a:rPr>
              <a:t>「やる気がないなら辞めろ」</a:t>
            </a:r>
            <a:endParaRPr lang="en-US" sz="1400" dirty="0"/>
          </a:p>
        </p:txBody>
      </p:sp>
      <p:pic>
        <p:nvPicPr>
          <p:cNvPr id="30" name="Image 8" descr="preencoded.png">    </p:cNvPr>
          <p:cNvPicPr>
            <a:picLocks noChangeAspect="1"/>
          </p:cNvPicPr>
          <p:nvPr/>
        </p:nvPicPr>
        <p:blipFill>
          <a:blip r:embed="rId9"/>
          <a:stretch>
            <a:fillRect/>
          </a:stretch>
        </p:blipFill>
        <p:spPr>
          <a:xfrm>
            <a:off x="5208880" y="4841748"/>
            <a:ext cx="457200" cy="457200"/>
          </a:xfrm>
          <a:prstGeom prst="rect">
            <a:avLst/>
          </a:prstGeom>
        </p:spPr>
      </p:pic>
      <p:sp>
        <p:nvSpPr>
          <p:cNvPr id="31" name="Shape 20"/>
          <p:cNvSpPr/>
          <p:nvPr/>
        </p:nvSpPr>
        <p:spPr>
          <a:xfrm>
            <a:off x="6187288" y="4379976"/>
            <a:ext cx="4998568" cy="1325880"/>
          </a:xfrm>
          <a:prstGeom prst="roundRect">
            <a:avLst>
              <a:gd name="adj" fmla="val 5517"/>
            </a:avLst>
          </a:prstGeom>
          <a:solidFill>
            <a:srgbClr val="EAF1ED"/>
          </a:solidFill>
          <a:ln w="12700">
            <a:solidFill>
              <a:srgbClr val="DDE4EA"/>
            </a:solidFill>
            <a:prstDash val="solid"/>
          </a:ln>
        </p:spPr>
      </p:sp>
      <p:pic>
        <p:nvPicPr>
          <p:cNvPr id="32" name="Image 9" descr="preencoded.png">    </p:cNvPr>
          <p:cNvPicPr>
            <a:picLocks noChangeAspect="1"/>
          </p:cNvPicPr>
          <p:nvPr/>
        </p:nvPicPr>
        <p:blipFill>
          <a:blip r:embed="rId10"/>
          <a:stretch>
            <a:fillRect/>
          </a:stretch>
        </p:blipFill>
        <p:spPr>
          <a:xfrm>
            <a:off x="6370168" y="4562856"/>
            <a:ext cx="329184" cy="329184"/>
          </a:xfrm>
          <a:prstGeom prst="rect">
            <a:avLst/>
          </a:prstGeom>
        </p:spPr>
      </p:pic>
      <p:sp>
        <p:nvSpPr>
          <p:cNvPr id="33" name="Text 21"/>
          <p:cNvSpPr/>
          <p:nvPr/>
        </p:nvSpPr>
        <p:spPr>
          <a:xfrm>
            <a:off x="6754216" y="4562856"/>
            <a:ext cx="914400" cy="329184"/>
          </a:xfrm>
          <a:prstGeom prst="rect">
            <a:avLst/>
          </a:prstGeom>
          <a:noFill/>
          <a:ln/>
        </p:spPr>
        <p:txBody>
          <a:bodyPr wrap="square" lIns="0" tIns="0" rIns="0" bIns="0" rtlCol="0" anchor="ctr"/>
          <a:lstStyle/>
          <a:p>
            <a:pPr indent="0" marL="0">
              <a:buNone/>
            </a:pPr>
            <a:r>
              <a:rPr lang="en-US" sz="1200" b="1" dirty="0">
                <a:solidFill>
                  <a:srgbClr val="2F6B4F"/>
                </a:solidFill>
                <a:latin typeface="Meiryo" pitchFamily="34" charset="0"/>
                <a:ea typeface="Meiryo" pitchFamily="34" charset="-122"/>
                <a:cs typeface="Meiryo" pitchFamily="34" charset="-120"/>
              </a:rPr>
              <a:t>OK</a:t>
            </a:r>
            <a:endParaRPr lang="en-US" sz="1200" dirty="0"/>
          </a:p>
        </p:txBody>
      </p:sp>
      <p:sp>
        <p:nvSpPr>
          <p:cNvPr id="34" name="Text 22"/>
          <p:cNvSpPr/>
          <p:nvPr/>
        </p:nvSpPr>
        <p:spPr>
          <a:xfrm>
            <a:off x="6388456" y="4928616"/>
            <a:ext cx="4587088" cy="685800"/>
          </a:xfrm>
          <a:prstGeom prst="rect">
            <a:avLst/>
          </a:prstGeom>
          <a:noFill/>
          <a:ln/>
        </p:spPr>
        <p:txBody>
          <a:bodyPr wrap="square" lIns="0" tIns="0" rIns="0" bIns="0" rtlCol="0" anchor="ctr"/>
          <a:lstStyle/>
          <a:p>
            <a:pPr indent="0" marL="0">
              <a:lnSpc>
                <a:spcPct val="105000"/>
              </a:lnSpc>
              <a:buNone/>
            </a:pPr>
            <a:r>
              <a:rPr lang="en-US" sz="1300" dirty="0">
                <a:solidFill>
                  <a:srgbClr val="263238"/>
                </a:solidFill>
                <a:latin typeface="Meiryo" pitchFamily="34" charset="0"/>
                <a:ea typeface="Meiryo" pitchFamily="34" charset="-122"/>
                <a:cs typeface="Meiryo" pitchFamily="34" charset="-120"/>
              </a:rPr>
              <a:t>「期待する役割と現状に差があります。具体的な改善項目と期限を確認します」</a:t>
            </a:r>
            <a:endParaRPr lang="en-US" sz="1300" dirty="0"/>
          </a:p>
        </p:txBody>
      </p:sp>
      <p:sp>
        <p:nvSpPr>
          <p:cNvPr id="35" name="Text 23"/>
          <p:cNvSpPr/>
          <p:nvPr/>
        </p:nvSpPr>
        <p:spPr>
          <a:xfrm>
            <a:off x="502920" y="5815584"/>
            <a:ext cx="11185855" cy="365760"/>
          </a:xfrm>
          <a:prstGeom prst="rect">
            <a:avLst/>
          </a:prstGeom>
          <a:noFill/>
          <a:ln/>
        </p:spPr>
        <p:txBody>
          <a:bodyPr wrap="square" lIns="0" tIns="0" rIns="0" bIns="0" rtlCol="0" anchor="ctr"/>
          <a:lstStyle/>
          <a:p>
            <a:pPr indent="0" marL="0">
              <a:buNone/>
            </a:pPr>
            <a:r>
              <a:rPr lang="en-US" sz="1150" i="1" dirty="0">
                <a:solidFill>
                  <a:srgbClr val="5B6B7B"/>
                </a:solidFill>
                <a:latin typeface="Meiryo" pitchFamily="34" charset="0"/>
                <a:ea typeface="Meiryo" pitchFamily="34" charset="-122"/>
                <a:cs typeface="Meiryo" pitchFamily="34" charset="-120"/>
              </a:rPr>
              <a:t>「全員の前で説明しろ」→ 必要性がなければ個室で事実確認し、共有が必要な業務上の事項だけをチームへ伝える。</a:t>
            </a:r>
            <a:endParaRPr lang="en-US" sz="11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PUBLIC vs PRIVATE</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公開叱責と個別指導の使い分け</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23 / 36</a:t>
            </a:r>
            <a:endParaRPr lang="en-US" sz="900" dirty="0"/>
          </a:p>
        </p:txBody>
      </p:sp>
      <p:sp>
        <p:nvSpPr>
          <p:cNvPr id="8" name="Text 5"/>
          <p:cNvSpPr/>
          <p:nvPr/>
        </p:nvSpPr>
        <p:spPr>
          <a:xfrm>
            <a:off x="1325880" y="1170432"/>
            <a:ext cx="10271455" cy="320040"/>
          </a:xfrm>
          <a:prstGeom prst="rect">
            <a:avLst/>
          </a:prstGeom>
          <a:noFill/>
          <a:ln/>
        </p:spPr>
        <p:txBody>
          <a:bodyPr wrap="square" lIns="0" tIns="0" rIns="0" bIns="0" rtlCol="0" anchor="ctr"/>
          <a:lstStyle/>
          <a:p>
            <a:pPr indent="0" marL="0">
              <a:buNone/>
            </a:pPr>
            <a:r>
              <a:rPr lang="en-US" sz="1250" dirty="0">
                <a:solidFill>
                  <a:srgbClr val="5B6B7B"/>
                </a:solidFill>
                <a:latin typeface="Meiryo" pitchFamily="34" charset="0"/>
                <a:ea typeface="Meiryo" pitchFamily="34" charset="-122"/>
                <a:cs typeface="Meiryo" pitchFamily="34" charset="-120"/>
              </a:rPr>
              <a:t>「人前での指摘＝即パワハラ」ではありません。目的によって場を使い分けます。</a:t>
            </a:r>
            <a:endParaRPr lang="en-US" sz="1250" dirty="0"/>
          </a:p>
        </p:txBody>
      </p:sp>
      <p:sp>
        <p:nvSpPr>
          <p:cNvPr id="9" name="Shape 6"/>
          <p:cNvSpPr/>
          <p:nvPr/>
        </p:nvSpPr>
        <p:spPr>
          <a:xfrm>
            <a:off x="502920" y="1627632"/>
            <a:ext cx="5410048" cy="2743200"/>
          </a:xfrm>
          <a:prstGeom prst="roundRect">
            <a:avLst>
              <a:gd name="adj" fmla="val 2667"/>
            </a:avLst>
          </a:prstGeom>
          <a:solidFill>
            <a:srgbClr val="FFFFFF"/>
          </a:solidFill>
          <a:ln/>
          <a:effectLst>
            <a:outerShdw sx="100000" sy="100000" kx="0" ky="0" algn="bl" rotWithShape="0" blurRad="88900" dist="38100" dir="5400000">
              <a:srgbClr val="9AA7B2">
                <a:alpha val="16000"/>
              </a:srgbClr>
            </a:outerShdw>
          </a:effectLst>
        </p:spPr>
      </p:sp>
      <p:sp>
        <p:nvSpPr>
          <p:cNvPr id="10" name="Shape 7"/>
          <p:cNvSpPr/>
          <p:nvPr/>
        </p:nvSpPr>
        <p:spPr>
          <a:xfrm>
            <a:off x="502920" y="1627632"/>
            <a:ext cx="5410048" cy="512064"/>
          </a:xfrm>
          <a:prstGeom prst="roundRect">
            <a:avLst>
              <a:gd name="adj" fmla="val 14286"/>
            </a:avLst>
          </a:prstGeom>
          <a:solidFill>
            <a:srgbClr val="B58A3A"/>
          </a:solidFill>
          <a:ln/>
        </p:spPr>
      </p:sp>
      <p:sp>
        <p:nvSpPr>
          <p:cNvPr id="11" name="Shape 8"/>
          <p:cNvSpPr/>
          <p:nvPr/>
        </p:nvSpPr>
        <p:spPr>
          <a:xfrm>
            <a:off x="502920" y="1883664"/>
            <a:ext cx="5410048" cy="256032"/>
          </a:xfrm>
          <a:prstGeom prst="rect">
            <a:avLst/>
          </a:prstGeom>
          <a:solidFill>
            <a:srgbClr val="B58A3A"/>
          </a:solidFill>
          <a:ln/>
        </p:spPr>
      </p:sp>
      <p:sp>
        <p:nvSpPr>
          <p:cNvPr id="12" name="Text 9"/>
          <p:cNvSpPr/>
          <p:nvPr/>
        </p:nvSpPr>
        <p:spPr>
          <a:xfrm>
            <a:off x="731520" y="1627632"/>
            <a:ext cx="5044288" cy="512064"/>
          </a:xfrm>
          <a:prstGeom prst="rect">
            <a:avLst/>
          </a:prstGeom>
          <a:noFill/>
          <a:ln/>
        </p:spPr>
        <p:txBody>
          <a:bodyPr wrap="square" lIns="0" tIns="0" rIns="0" bIns="0" rtlCol="0" anchor="ctr"/>
          <a:lstStyle/>
          <a:p>
            <a:pPr indent="0" marL="0">
              <a:buNone/>
            </a:pPr>
            <a:r>
              <a:rPr lang="en-US" sz="1400" b="1" dirty="0">
                <a:solidFill>
                  <a:srgbClr val="FFFFFF"/>
                </a:solidFill>
                <a:latin typeface="Meiryo" pitchFamily="34" charset="0"/>
                <a:ea typeface="Meiryo" pitchFamily="34" charset="-122"/>
                <a:cs typeface="Meiryo" pitchFamily="34" charset="-120"/>
              </a:rPr>
              <a:t>公の場で「短く」伝えてよいこと</a:t>
            </a:r>
            <a:endParaRPr lang="en-US" sz="1400" dirty="0"/>
          </a:p>
        </p:txBody>
      </p:sp>
      <p:sp>
        <p:nvSpPr>
          <p:cNvPr id="13" name="Text 10"/>
          <p:cNvSpPr/>
          <p:nvPr/>
        </p:nvSpPr>
        <p:spPr>
          <a:xfrm>
            <a:off x="758952" y="2286000"/>
            <a:ext cx="4897984" cy="512064"/>
          </a:xfrm>
          <a:prstGeom prst="rect">
            <a:avLst/>
          </a:prstGeom>
          <a:noFill/>
          <a:ln/>
        </p:spPr>
        <p:txBody>
          <a:bodyPr wrap="square" lIns="0" tIns="0" rIns="0" bIns="0" rtlCol="0" anchor="ctr"/>
          <a:lstStyle/>
          <a:p>
            <a:pPr indent="0" marL="0">
              <a:buNone/>
            </a:pPr>
            <a:r>
              <a:rPr lang="en-US" sz="1250" b="1" dirty="0">
                <a:solidFill>
                  <a:srgbClr val="16314F"/>
                </a:solidFill>
                <a:latin typeface="Meiryo" pitchFamily="34" charset="0"/>
                <a:ea typeface="Meiryo" pitchFamily="34" charset="-122"/>
                <a:cs typeface="Meiryo" pitchFamily="34" charset="-120"/>
              </a:rPr>
              <a:t>その場で止めるべき安全行動</a:t>
            </a:r>
            <a:pPr indent="0" marL="0">
              <a:buNone/>
            </a:pPr>
            <a:r>
              <a:rPr lang="en-US" sz="1250" dirty="0">
                <a:solidFill>
                  <a:srgbClr val="263238"/>
                </a:solidFill>
                <a:latin typeface="Meiryo" pitchFamily="34" charset="0"/>
                <a:ea typeface="Meiryo" pitchFamily="34" charset="-122"/>
                <a:cs typeface="Meiryo" pitchFamily="34" charset="-120"/>
              </a:rPr>
              <a:t>　事故防止のための即時の制止</a:t>
            </a:r>
            <a:endParaRPr lang="en-US" sz="1250" dirty="0"/>
          </a:p>
        </p:txBody>
      </p:sp>
      <p:sp>
        <p:nvSpPr>
          <p:cNvPr id="14" name="Text 11"/>
          <p:cNvSpPr/>
          <p:nvPr/>
        </p:nvSpPr>
        <p:spPr>
          <a:xfrm>
            <a:off x="758952" y="2852928"/>
            <a:ext cx="4897984" cy="512064"/>
          </a:xfrm>
          <a:prstGeom prst="rect">
            <a:avLst/>
          </a:prstGeom>
          <a:noFill/>
          <a:ln/>
        </p:spPr>
        <p:txBody>
          <a:bodyPr wrap="square" lIns="0" tIns="0" rIns="0" bIns="0" rtlCol="0" anchor="ctr"/>
          <a:lstStyle/>
          <a:p>
            <a:pPr indent="0" marL="0">
              <a:buNone/>
            </a:pPr>
            <a:r>
              <a:rPr lang="en-US" sz="1250" b="1" dirty="0">
                <a:solidFill>
                  <a:srgbClr val="16314F"/>
                </a:solidFill>
                <a:latin typeface="Meiryo" pitchFamily="34" charset="0"/>
                <a:ea typeface="Meiryo" pitchFamily="34" charset="-122"/>
                <a:cs typeface="Meiryo" pitchFamily="34" charset="-120"/>
              </a:rPr>
              <a:t>全員へ伝える業務ルール</a:t>
            </a:r>
            <a:pPr indent="0" marL="0">
              <a:buNone/>
            </a:pPr>
            <a:r>
              <a:rPr lang="en-US" sz="1250" dirty="0">
                <a:solidFill>
                  <a:srgbClr val="263238"/>
                </a:solidFill>
                <a:latin typeface="Meiryo" pitchFamily="34" charset="0"/>
                <a:ea typeface="Meiryo" pitchFamily="34" charset="-122"/>
                <a:cs typeface="Meiryo" pitchFamily="34" charset="-120"/>
              </a:rPr>
              <a:t>　共通手順・方針の周知</a:t>
            </a:r>
            <a:endParaRPr lang="en-US" sz="1250" dirty="0"/>
          </a:p>
        </p:txBody>
      </p:sp>
      <p:sp>
        <p:nvSpPr>
          <p:cNvPr id="15" name="Text 12"/>
          <p:cNvSpPr/>
          <p:nvPr/>
        </p:nvSpPr>
        <p:spPr>
          <a:xfrm>
            <a:off x="758952" y="3456432"/>
            <a:ext cx="4897984" cy="822960"/>
          </a:xfrm>
          <a:prstGeom prst="rect">
            <a:avLst/>
          </a:prstGeom>
          <a:noFill/>
          <a:ln/>
        </p:spPr>
        <p:txBody>
          <a:bodyPr wrap="square" lIns="0" tIns="0" rIns="0" bIns="0" rtlCol="0" anchor="t"/>
          <a:lstStyle/>
          <a:p>
            <a:pPr indent="0" marL="0">
              <a:lnSpc>
                <a:spcPct val="105000"/>
              </a:lnSpc>
              <a:buNone/>
            </a:pPr>
            <a:r>
              <a:rPr lang="en-US" sz="1150" i="1" dirty="0">
                <a:solidFill>
                  <a:srgbClr val="B42318"/>
                </a:solidFill>
                <a:latin typeface="Meiryo" pitchFamily="34" charset="0"/>
                <a:ea typeface="Meiryo" pitchFamily="34" charset="-122"/>
                <a:cs typeface="Meiryo" pitchFamily="34" charset="-120"/>
              </a:rPr>
              <a:t>個人の責任追及・人格評価・詳細な叱責・恥をかかせる目的の発言は、原則ここではしない。</a:t>
            </a:r>
            <a:endParaRPr lang="en-US" sz="1150" dirty="0"/>
          </a:p>
        </p:txBody>
      </p:sp>
      <p:sp>
        <p:nvSpPr>
          <p:cNvPr id="16" name="Shape 13"/>
          <p:cNvSpPr/>
          <p:nvPr/>
        </p:nvSpPr>
        <p:spPr>
          <a:xfrm>
            <a:off x="6278728" y="1627632"/>
            <a:ext cx="5410048" cy="2743200"/>
          </a:xfrm>
          <a:prstGeom prst="roundRect">
            <a:avLst>
              <a:gd name="adj" fmla="val 2667"/>
            </a:avLst>
          </a:prstGeom>
          <a:solidFill>
            <a:srgbClr val="EAF1ED"/>
          </a:solidFill>
          <a:ln/>
          <a:effectLst>
            <a:outerShdw sx="100000" sy="100000" kx="0" ky="0" algn="bl" rotWithShape="0" blurRad="88900" dist="38100" dir="5400000">
              <a:srgbClr val="9AA7B2">
                <a:alpha val="16000"/>
              </a:srgbClr>
            </a:outerShdw>
          </a:effectLst>
        </p:spPr>
      </p:sp>
      <p:sp>
        <p:nvSpPr>
          <p:cNvPr id="17" name="Shape 14"/>
          <p:cNvSpPr/>
          <p:nvPr/>
        </p:nvSpPr>
        <p:spPr>
          <a:xfrm>
            <a:off x="6278728" y="1627632"/>
            <a:ext cx="5410048" cy="512064"/>
          </a:xfrm>
          <a:prstGeom prst="roundRect">
            <a:avLst>
              <a:gd name="adj" fmla="val 14286"/>
            </a:avLst>
          </a:prstGeom>
          <a:solidFill>
            <a:srgbClr val="2F6B4F"/>
          </a:solidFill>
          <a:ln/>
        </p:spPr>
      </p:sp>
      <p:sp>
        <p:nvSpPr>
          <p:cNvPr id="18" name="Shape 15"/>
          <p:cNvSpPr/>
          <p:nvPr/>
        </p:nvSpPr>
        <p:spPr>
          <a:xfrm>
            <a:off x="6278728" y="1883664"/>
            <a:ext cx="5410048" cy="256032"/>
          </a:xfrm>
          <a:prstGeom prst="rect">
            <a:avLst/>
          </a:prstGeom>
          <a:solidFill>
            <a:srgbClr val="2F6B4F"/>
          </a:solidFill>
          <a:ln/>
        </p:spPr>
      </p:sp>
      <p:sp>
        <p:nvSpPr>
          <p:cNvPr id="19" name="Text 16"/>
          <p:cNvSpPr/>
          <p:nvPr/>
        </p:nvSpPr>
        <p:spPr>
          <a:xfrm>
            <a:off x="6507328" y="1627632"/>
            <a:ext cx="5044288" cy="512064"/>
          </a:xfrm>
          <a:prstGeom prst="rect">
            <a:avLst/>
          </a:prstGeom>
          <a:noFill/>
          <a:ln/>
        </p:spPr>
        <p:txBody>
          <a:bodyPr wrap="square" lIns="0" tIns="0" rIns="0" bIns="0" rtlCol="0" anchor="ctr"/>
          <a:lstStyle/>
          <a:p>
            <a:pPr indent="0" marL="0">
              <a:buNone/>
            </a:pPr>
            <a:r>
              <a:rPr lang="en-US" sz="1400" b="1" dirty="0">
                <a:solidFill>
                  <a:srgbClr val="FFFFFF"/>
                </a:solidFill>
                <a:latin typeface="Meiryo" pitchFamily="34" charset="0"/>
                <a:ea typeface="Meiryo" pitchFamily="34" charset="-122"/>
                <a:cs typeface="Meiryo" pitchFamily="34" charset="-120"/>
              </a:rPr>
              <a:t>原則「個別の場」で行うこと</a:t>
            </a:r>
            <a:endParaRPr lang="en-US" sz="1400" dirty="0"/>
          </a:p>
        </p:txBody>
      </p:sp>
      <p:sp>
        <p:nvSpPr>
          <p:cNvPr id="20" name="Text 17"/>
          <p:cNvSpPr/>
          <p:nvPr/>
        </p:nvSpPr>
        <p:spPr>
          <a:xfrm>
            <a:off x="6534760" y="2304288"/>
            <a:ext cx="4897984" cy="2011680"/>
          </a:xfrm>
          <a:prstGeom prst="rect">
            <a:avLst/>
          </a:prstGeom>
          <a:noFill/>
          <a:ln/>
        </p:spPr>
        <p:txBody>
          <a:bodyPr wrap="square" lIns="50800" tIns="50800" rIns="50800" bIns="50800" rtlCol="0" anchor="t"/>
          <a:lstStyle/>
          <a:p>
            <a:pPr algn="l" marL="177800" indent="-177800">
              <a:lnSpc>
                <a:spcPct val="100000"/>
              </a:lnSpc>
              <a:spcAft>
                <a:spcPts val="900"/>
              </a:spcAft>
              <a:buSzPct val="100000"/>
              <a:buChar char="•"/>
            </a:pPr>
            <a:r>
              <a:rPr lang="en-US" sz="1250" dirty="0">
                <a:solidFill>
                  <a:srgbClr val="263238"/>
                </a:solidFill>
                <a:latin typeface="Meiryo" pitchFamily="34" charset="0"/>
                <a:ea typeface="Meiryo" pitchFamily="34" charset="-122"/>
                <a:cs typeface="Meiryo" pitchFamily="34" charset="-120"/>
              </a:rPr>
              <a:t>個人に対する事実確認（ミスの経緯のヒアリング）</a:t>
            </a:r>
            <a:endParaRPr lang="en-US" sz="1250" dirty="0"/>
          </a:p>
          <a:p>
            <a:pPr algn="l" marL="177800" indent="-177800">
              <a:lnSpc>
                <a:spcPct val="100000"/>
              </a:lnSpc>
              <a:spcAft>
                <a:spcPts val="900"/>
              </a:spcAft>
              <a:buSzPct val="100000"/>
              <a:buChar char="•"/>
            </a:pPr>
            <a:r>
              <a:rPr lang="en-US" sz="1250" dirty="0">
                <a:solidFill>
                  <a:srgbClr val="263238"/>
                </a:solidFill>
                <a:latin typeface="Meiryo" pitchFamily="34" charset="0"/>
                <a:ea typeface="Meiryo" pitchFamily="34" charset="-122"/>
                <a:cs typeface="Meiryo" pitchFamily="34" charset="-120"/>
              </a:rPr>
              <a:t>個人への改善指導（具体的な改善の依頼）</a:t>
            </a:r>
            <a:endParaRPr lang="en-US" sz="1250" dirty="0"/>
          </a:p>
          <a:p>
            <a:pPr algn="l" marL="177800" indent="-177800">
              <a:lnSpc>
                <a:spcPct val="100000"/>
              </a:lnSpc>
              <a:spcAft>
                <a:spcPts val="900"/>
              </a:spcAft>
              <a:buSzPct val="100000"/>
              <a:buChar char="•"/>
            </a:pPr>
            <a:r>
              <a:rPr lang="en-US" sz="1250" dirty="0">
                <a:solidFill>
                  <a:srgbClr val="263238"/>
                </a:solidFill>
                <a:latin typeface="Meiryo" pitchFamily="34" charset="0"/>
                <a:ea typeface="Meiryo" pitchFamily="34" charset="-122"/>
                <a:cs typeface="Meiryo" pitchFamily="34" charset="-120"/>
              </a:rPr>
              <a:t>懲戒・人事評価の説明（処遇に関わる説明）</a:t>
            </a:r>
            <a:endParaRPr lang="en-US" sz="12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EMAIL &amp; CHAT</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メール・チャットによる指導の注意</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24 / 36</a:t>
            </a:r>
            <a:endParaRPr lang="en-US" sz="900" dirty="0"/>
          </a:p>
        </p:txBody>
      </p:sp>
      <p:sp>
        <p:nvSpPr>
          <p:cNvPr id="8" name="Text 5"/>
          <p:cNvSpPr/>
          <p:nvPr/>
        </p:nvSpPr>
        <p:spPr>
          <a:xfrm>
            <a:off x="1325880" y="1170432"/>
            <a:ext cx="10271455" cy="320040"/>
          </a:xfrm>
          <a:prstGeom prst="rect">
            <a:avLst/>
          </a:prstGeom>
          <a:noFill/>
          <a:ln/>
        </p:spPr>
        <p:txBody>
          <a:bodyPr wrap="square" lIns="0" tIns="0" rIns="0" bIns="0" rtlCol="0" anchor="ctr"/>
          <a:lstStyle/>
          <a:p>
            <a:pPr indent="0" marL="0">
              <a:buNone/>
            </a:pPr>
            <a:r>
              <a:rPr lang="en-US" sz="1250" dirty="0">
                <a:solidFill>
                  <a:srgbClr val="5B6B7B"/>
                </a:solidFill>
                <a:latin typeface="Meiryo" pitchFamily="34" charset="0"/>
                <a:ea typeface="Meiryo" pitchFamily="34" charset="-122"/>
                <a:cs typeface="Meiryo" pitchFamily="34" charset="-120"/>
              </a:rPr>
              <a:t>メールやチャットも「言動」に含まれます。記録が残るため、不適切さも明確に残ります。</a:t>
            </a:r>
            <a:endParaRPr lang="en-US" sz="1250" dirty="0"/>
          </a:p>
        </p:txBody>
      </p:sp>
      <p:sp>
        <p:nvSpPr>
          <p:cNvPr id="9" name="Shape 6"/>
          <p:cNvSpPr/>
          <p:nvPr/>
        </p:nvSpPr>
        <p:spPr>
          <a:xfrm>
            <a:off x="502920" y="1627632"/>
            <a:ext cx="5410048" cy="2971800"/>
          </a:xfrm>
          <a:prstGeom prst="roundRect">
            <a:avLst>
              <a:gd name="adj" fmla="val 2462"/>
            </a:avLst>
          </a:prstGeom>
          <a:solidFill>
            <a:srgbClr val="FFFFFF"/>
          </a:solidFill>
          <a:ln/>
          <a:effectLst>
            <a:outerShdw sx="100000" sy="100000" kx="0" ky="0" algn="bl" rotWithShape="0" blurRad="88900" dist="38100" dir="5400000">
              <a:srgbClr val="9AA7B2">
                <a:alpha val="16000"/>
              </a:srgbClr>
            </a:outerShdw>
          </a:effectLst>
        </p:spPr>
      </p:sp>
      <p:sp>
        <p:nvSpPr>
          <p:cNvPr id="10" name="Shape 7"/>
          <p:cNvSpPr/>
          <p:nvPr/>
        </p:nvSpPr>
        <p:spPr>
          <a:xfrm>
            <a:off x="502920" y="1627632"/>
            <a:ext cx="5410048" cy="512064"/>
          </a:xfrm>
          <a:prstGeom prst="roundRect">
            <a:avLst>
              <a:gd name="adj" fmla="val 14286"/>
            </a:avLst>
          </a:prstGeom>
          <a:solidFill>
            <a:srgbClr val="B42318"/>
          </a:solidFill>
          <a:ln/>
        </p:spPr>
      </p:sp>
      <p:sp>
        <p:nvSpPr>
          <p:cNvPr id="11" name="Shape 8"/>
          <p:cNvSpPr/>
          <p:nvPr/>
        </p:nvSpPr>
        <p:spPr>
          <a:xfrm>
            <a:off x="502920" y="1883664"/>
            <a:ext cx="5410048" cy="256032"/>
          </a:xfrm>
          <a:prstGeom prst="rect">
            <a:avLst/>
          </a:prstGeom>
          <a:solidFill>
            <a:srgbClr val="B42318"/>
          </a:solidFill>
          <a:ln/>
        </p:spPr>
      </p:sp>
      <p:pic>
        <p:nvPicPr>
          <p:cNvPr id="12" name="Image 1" descr="preencoded.png">    </p:cNvPr>
          <p:cNvPicPr>
            <a:picLocks noChangeAspect="1"/>
          </p:cNvPicPr>
          <p:nvPr/>
        </p:nvPicPr>
        <p:blipFill>
          <a:blip r:embed="rId2"/>
          <a:stretch>
            <a:fillRect/>
          </a:stretch>
        </p:blipFill>
        <p:spPr>
          <a:xfrm>
            <a:off x="704088" y="1746504"/>
            <a:ext cx="274320" cy="274320"/>
          </a:xfrm>
          <a:prstGeom prst="rect">
            <a:avLst/>
          </a:prstGeom>
        </p:spPr>
      </p:pic>
      <p:sp>
        <p:nvSpPr>
          <p:cNvPr id="13" name="Text 9"/>
          <p:cNvSpPr/>
          <p:nvPr/>
        </p:nvSpPr>
        <p:spPr>
          <a:xfrm>
            <a:off x="1069848" y="1627632"/>
            <a:ext cx="4678528" cy="512064"/>
          </a:xfrm>
          <a:prstGeom prst="rect">
            <a:avLst/>
          </a:prstGeom>
          <a:noFill/>
          <a:ln/>
        </p:spPr>
        <p:txBody>
          <a:bodyPr wrap="square" lIns="0" tIns="0" rIns="0" bIns="0" rtlCol="0" anchor="ctr"/>
          <a:lstStyle/>
          <a:p>
            <a:pPr indent="0" marL="0">
              <a:buNone/>
            </a:pPr>
            <a:r>
              <a:rPr lang="en-US" sz="1400" b="1" dirty="0">
                <a:solidFill>
                  <a:srgbClr val="FFFFFF"/>
                </a:solidFill>
                <a:latin typeface="Meiryo" pitchFamily="34" charset="0"/>
                <a:ea typeface="Meiryo" pitchFamily="34" charset="-122"/>
                <a:cs typeface="Meiryo" pitchFamily="34" charset="-120"/>
              </a:rPr>
              <a:t>リスクになりやすい使い方</a:t>
            </a:r>
            <a:endParaRPr lang="en-US" sz="1400" dirty="0"/>
          </a:p>
        </p:txBody>
      </p:sp>
      <p:sp>
        <p:nvSpPr>
          <p:cNvPr id="14" name="Text 10"/>
          <p:cNvSpPr/>
          <p:nvPr/>
        </p:nvSpPr>
        <p:spPr>
          <a:xfrm>
            <a:off x="758952" y="2286000"/>
            <a:ext cx="4897984" cy="2194560"/>
          </a:xfrm>
          <a:prstGeom prst="rect">
            <a:avLst/>
          </a:prstGeom>
          <a:noFill/>
          <a:ln/>
        </p:spPr>
        <p:txBody>
          <a:bodyPr wrap="square" lIns="50800" tIns="50800" rIns="50800" bIns="50800" rtlCol="0" anchor="t"/>
          <a:lstStyle/>
          <a:p>
            <a:pPr algn="l" marL="177800" indent="-177800">
              <a:lnSpc>
                <a:spcPct val="100000"/>
              </a:lnSpc>
              <a:spcAft>
                <a:spcPts val="700"/>
              </a:spcAft>
              <a:buSzPct val="100000"/>
              <a:buChar char="•"/>
            </a:pPr>
            <a:r>
              <a:rPr lang="en-US" sz="1200" dirty="0">
                <a:solidFill>
                  <a:srgbClr val="263238"/>
                </a:solidFill>
                <a:latin typeface="Meiryo" pitchFamily="34" charset="0"/>
                <a:ea typeface="Meiryo" pitchFamily="34" charset="-122"/>
                <a:cs typeface="Meiryo" pitchFamily="34" charset="-120"/>
              </a:rPr>
              <a:t>感情的な文章を即時送信する</a:t>
            </a:r>
            <a:endParaRPr lang="en-US" sz="1200" dirty="0"/>
          </a:p>
          <a:p>
            <a:pPr algn="l" marL="177800" indent="-177800">
              <a:lnSpc>
                <a:spcPct val="100000"/>
              </a:lnSpc>
              <a:spcAft>
                <a:spcPts val="700"/>
              </a:spcAft>
              <a:buSzPct val="100000"/>
              <a:buChar char="•"/>
            </a:pPr>
            <a:r>
              <a:rPr lang="en-US" sz="1200" dirty="0">
                <a:solidFill>
                  <a:srgbClr val="263238"/>
                </a:solidFill>
                <a:latin typeface="Meiryo" pitchFamily="34" charset="0"/>
                <a:ea typeface="Meiryo" pitchFamily="34" charset="-122"/>
                <a:cs typeface="Meiryo" pitchFamily="34" charset="-120"/>
              </a:rPr>
              <a:t>深夜・休日に繰り返し追及する</a:t>
            </a:r>
            <a:endParaRPr lang="en-US" sz="1200" dirty="0"/>
          </a:p>
          <a:p>
            <a:pPr algn="l" marL="177800" indent="-177800">
              <a:lnSpc>
                <a:spcPct val="100000"/>
              </a:lnSpc>
              <a:spcAft>
                <a:spcPts val="700"/>
              </a:spcAft>
              <a:buSzPct val="100000"/>
              <a:buChar char="•"/>
            </a:pPr>
            <a:r>
              <a:rPr lang="en-US" sz="1200" dirty="0">
                <a:solidFill>
                  <a:srgbClr val="263238"/>
                </a:solidFill>
                <a:latin typeface="Meiryo" pitchFamily="34" charset="0"/>
                <a:ea typeface="Meiryo" pitchFamily="34" charset="-122"/>
                <a:cs typeface="Meiryo" pitchFamily="34" charset="-120"/>
              </a:rPr>
              <a:t>多数のCCを付ける</a:t>
            </a:r>
            <a:endParaRPr lang="en-US" sz="1200" dirty="0"/>
          </a:p>
          <a:p>
            <a:pPr algn="l" marL="177800" indent="-177800">
              <a:lnSpc>
                <a:spcPct val="100000"/>
              </a:lnSpc>
              <a:spcAft>
                <a:spcPts val="700"/>
              </a:spcAft>
              <a:buSzPct val="100000"/>
              <a:buChar char="•"/>
            </a:pPr>
            <a:r>
              <a:rPr lang="en-US" sz="1200" dirty="0">
                <a:solidFill>
                  <a:srgbClr val="263238"/>
                </a:solidFill>
                <a:latin typeface="Meiryo" pitchFamily="34" charset="0"/>
                <a:ea typeface="Meiryo" pitchFamily="34" charset="-122"/>
                <a:cs typeface="Meiryo" pitchFamily="34" charset="-120"/>
              </a:rPr>
              <a:t>能力・人格を否定する</a:t>
            </a:r>
            <a:endParaRPr lang="en-US" sz="1200" dirty="0"/>
          </a:p>
          <a:p>
            <a:pPr algn="l" marL="177800" indent="-177800">
              <a:lnSpc>
                <a:spcPct val="100000"/>
              </a:lnSpc>
              <a:spcAft>
                <a:spcPts val="700"/>
              </a:spcAft>
              <a:buSzPct val="100000"/>
              <a:buChar char="•"/>
            </a:pPr>
            <a:r>
              <a:rPr lang="en-US" sz="1200" dirty="0">
                <a:solidFill>
                  <a:srgbClr val="263238"/>
                </a:solidFill>
                <a:latin typeface="Meiryo" pitchFamily="34" charset="0"/>
                <a:ea typeface="Meiryo" pitchFamily="34" charset="-122"/>
                <a:cs typeface="Meiryo" pitchFamily="34" charset="-120"/>
              </a:rPr>
              <a:t>返信が来るまで連続送信／執拗なメンション</a:t>
            </a:r>
            <a:endParaRPr lang="en-US" sz="1200" dirty="0"/>
          </a:p>
          <a:p>
            <a:pPr algn="l" marL="177800" indent="-177800">
              <a:lnSpc>
                <a:spcPct val="100000"/>
              </a:lnSpc>
              <a:spcAft>
                <a:spcPts val="700"/>
              </a:spcAft>
              <a:buSzPct val="100000"/>
              <a:buChar char="•"/>
            </a:pPr>
            <a:r>
              <a:rPr lang="en-US" sz="1200" dirty="0">
                <a:solidFill>
                  <a:srgbClr val="263238"/>
                </a:solidFill>
                <a:latin typeface="Meiryo" pitchFamily="34" charset="0"/>
                <a:ea typeface="Meiryo" pitchFamily="34" charset="-122"/>
                <a:cs typeface="Meiryo" pitchFamily="34" charset="-120"/>
              </a:rPr>
              <a:t>オンライン会議で一人だけを長時間追及する</a:t>
            </a:r>
            <a:endParaRPr lang="en-US" sz="1200" dirty="0"/>
          </a:p>
        </p:txBody>
      </p:sp>
      <p:sp>
        <p:nvSpPr>
          <p:cNvPr id="15" name="Shape 11"/>
          <p:cNvSpPr/>
          <p:nvPr/>
        </p:nvSpPr>
        <p:spPr>
          <a:xfrm>
            <a:off x="6278728" y="1627632"/>
            <a:ext cx="5410048" cy="2971800"/>
          </a:xfrm>
          <a:prstGeom prst="roundRect">
            <a:avLst>
              <a:gd name="adj" fmla="val 2462"/>
            </a:avLst>
          </a:prstGeom>
          <a:solidFill>
            <a:srgbClr val="EAF1ED"/>
          </a:solidFill>
          <a:ln/>
          <a:effectLst>
            <a:outerShdw sx="100000" sy="100000" kx="0" ky="0" algn="bl" rotWithShape="0" blurRad="88900" dist="38100" dir="5400000">
              <a:srgbClr val="9AA7B2">
                <a:alpha val="16000"/>
              </a:srgbClr>
            </a:outerShdw>
          </a:effectLst>
        </p:spPr>
      </p:sp>
      <p:sp>
        <p:nvSpPr>
          <p:cNvPr id="16" name="Shape 12"/>
          <p:cNvSpPr/>
          <p:nvPr/>
        </p:nvSpPr>
        <p:spPr>
          <a:xfrm>
            <a:off x="6278728" y="1627632"/>
            <a:ext cx="5410048" cy="512064"/>
          </a:xfrm>
          <a:prstGeom prst="roundRect">
            <a:avLst>
              <a:gd name="adj" fmla="val 14286"/>
            </a:avLst>
          </a:prstGeom>
          <a:solidFill>
            <a:srgbClr val="2F6B4F"/>
          </a:solidFill>
          <a:ln/>
        </p:spPr>
      </p:sp>
      <p:sp>
        <p:nvSpPr>
          <p:cNvPr id="17" name="Shape 13"/>
          <p:cNvSpPr/>
          <p:nvPr/>
        </p:nvSpPr>
        <p:spPr>
          <a:xfrm>
            <a:off x="6278728" y="1883664"/>
            <a:ext cx="5410048" cy="256032"/>
          </a:xfrm>
          <a:prstGeom prst="rect">
            <a:avLst/>
          </a:prstGeom>
          <a:solidFill>
            <a:srgbClr val="2F6B4F"/>
          </a:solidFill>
          <a:ln/>
        </p:spPr>
      </p:sp>
      <p:pic>
        <p:nvPicPr>
          <p:cNvPr id="18" name="Image 2" descr="preencoded.png">    </p:cNvPr>
          <p:cNvPicPr>
            <a:picLocks noChangeAspect="1"/>
          </p:cNvPicPr>
          <p:nvPr/>
        </p:nvPicPr>
        <p:blipFill>
          <a:blip r:embed="rId3"/>
          <a:stretch>
            <a:fillRect/>
          </a:stretch>
        </p:blipFill>
        <p:spPr>
          <a:xfrm>
            <a:off x="6479896" y="1746504"/>
            <a:ext cx="274320" cy="274320"/>
          </a:xfrm>
          <a:prstGeom prst="rect">
            <a:avLst/>
          </a:prstGeom>
        </p:spPr>
      </p:pic>
      <p:sp>
        <p:nvSpPr>
          <p:cNvPr id="19" name="Text 14"/>
          <p:cNvSpPr/>
          <p:nvPr/>
        </p:nvSpPr>
        <p:spPr>
          <a:xfrm>
            <a:off x="6845656" y="1627632"/>
            <a:ext cx="4678528" cy="512064"/>
          </a:xfrm>
          <a:prstGeom prst="rect">
            <a:avLst/>
          </a:prstGeom>
          <a:noFill/>
          <a:ln/>
        </p:spPr>
        <p:txBody>
          <a:bodyPr wrap="square" lIns="0" tIns="0" rIns="0" bIns="0" rtlCol="0" anchor="ctr"/>
          <a:lstStyle/>
          <a:p>
            <a:pPr indent="0" marL="0">
              <a:buNone/>
            </a:pPr>
            <a:r>
              <a:rPr lang="en-US" sz="1400" b="1" dirty="0">
                <a:solidFill>
                  <a:srgbClr val="FFFFFF"/>
                </a:solidFill>
                <a:latin typeface="Meiryo" pitchFamily="34" charset="0"/>
                <a:ea typeface="Meiryo" pitchFamily="34" charset="-122"/>
                <a:cs typeface="Meiryo" pitchFamily="34" charset="-120"/>
              </a:rPr>
              <a:t>推奨する使い方</a:t>
            </a:r>
            <a:endParaRPr lang="en-US" sz="1400" dirty="0"/>
          </a:p>
        </p:txBody>
      </p:sp>
      <p:sp>
        <p:nvSpPr>
          <p:cNvPr id="20" name="Text 15"/>
          <p:cNvSpPr/>
          <p:nvPr/>
        </p:nvSpPr>
        <p:spPr>
          <a:xfrm>
            <a:off x="6534760" y="2286000"/>
            <a:ext cx="4897984" cy="2194560"/>
          </a:xfrm>
          <a:prstGeom prst="rect">
            <a:avLst/>
          </a:prstGeom>
          <a:noFill/>
          <a:ln/>
        </p:spPr>
        <p:txBody>
          <a:bodyPr wrap="square" lIns="50800" tIns="50800" rIns="50800" bIns="50800" rtlCol="0" anchor="t"/>
          <a:lstStyle/>
          <a:p>
            <a:pPr algn="l" marL="177800" indent="-177800">
              <a:lnSpc>
                <a:spcPct val="100000"/>
              </a:lnSpc>
              <a:spcAft>
                <a:spcPts val="700"/>
              </a:spcAft>
              <a:buSzPct val="100000"/>
              <a:buChar char="•"/>
            </a:pPr>
            <a:r>
              <a:rPr lang="en-US" sz="1200" dirty="0">
                <a:solidFill>
                  <a:srgbClr val="263238"/>
                </a:solidFill>
                <a:latin typeface="Meiryo" pitchFamily="34" charset="0"/>
                <a:ea typeface="Meiryo" pitchFamily="34" charset="-122"/>
                <a:cs typeface="Meiryo" pitchFamily="34" charset="-120"/>
              </a:rPr>
              <a:t>感情的なときは一旦保存し、送信しない</a:t>
            </a:r>
            <a:endParaRPr lang="en-US" sz="1200" dirty="0"/>
          </a:p>
          <a:p>
            <a:pPr algn="l" marL="177800" indent="-177800">
              <a:lnSpc>
                <a:spcPct val="100000"/>
              </a:lnSpc>
              <a:spcAft>
                <a:spcPts val="700"/>
              </a:spcAft>
              <a:buSzPct val="100000"/>
              <a:buChar char="•"/>
            </a:pPr>
            <a:r>
              <a:rPr lang="en-US" sz="1200" dirty="0">
                <a:solidFill>
                  <a:srgbClr val="263238"/>
                </a:solidFill>
                <a:latin typeface="Meiryo" pitchFamily="34" charset="0"/>
                <a:ea typeface="Meiryo" pitchFamily="34" charset="-122"/>
                <a:cs typeface="Meiryo" pitchFamily="34" charset="-120"/>
              </a:rPr>
              <a:t>事実・必要な行動・期限だけ簡潔に書く</a:t>
            </a:r>
            <a:endParaRPr lang="en-US" sz="1200" dirty="0"/>
          </a:p>
          <a:p>
            <a:pPr algn="l" marL="177800" indent="-177800">
              <a:lnSpc>
                <a:spcPct val="100000"/>
              </a:lnSpc>
              <a:spcAft>
                <a:spcPts val="700"/>
              </a:spcAft>
              <a:buSzPct val="100000"/>
              <a:buChar char="•"/>
            </a:pPr>
            <a:r>
              <a:rPr lang="en-US" sz="1200" dirty="0">
                <a:solidFill>
                  <a:srgbClr val="263238"/>
                </a:solidFill>
                <a:latin typeface="Meiryo" pitchFamily="34" charset="0"/>
                <a:ea typeface="Meiryo" pitchFamily="34" charset="-122"/>
                <a:cs typeface="Meiryo" pitchFamily="34" charset="-120"/>
              </a:rPr>
              <a:t>長い指導はメールで完結させず面談で説明</a:t>
            </a:r>
            <a:endParaRPr lang="en-US" sz="1200" dirty="0"/>
          </a:p>
          <a:p>
            <a:pPr algn="l" marL="177800" indent="-177800">
              <a:lnSpc>
                <a:spcPct val="100000"/>
              </a:lnSpc>
              <a:spcAft>
                <a:spcPts val="700"/>
              </a:spcAft>
              <a:buSzPct val="100000"/>
              <a:buChar char="•"/>
            </a:pPr>
            <a:r>
              <a:rPr lang="en-US" sz="1200" dirty="0">
                <a:solidFill>
                  <a:srgbClr val="263238"/>
                </a:solidFill>
                <a:latin typeface="Meiryo" pitchFamily="34" charset="0"/>
                <a:ea typeface="Meiryo" pitchFamily="34" charset="-122"/>
                <a:cs typeface="Meiryo" pitchFamily="34" charset="-120"/>
              </a:rPr>
              <a:t>CCは業務上必要な者に限定する</a:t>
            </a:r>
            <a:endParaRPr lang="en-US" sz="1200" dirty="0"/>
          </a:p>
          <a:p>
            <a:pPr algn="l" marL="177800" indent="-177800">
              <a:lnSpc>
                <a:spcPct val="100000"/>
              </a:lnSpc>
              <a:spcAft>
                <a:spcPts val="700"/>
              </a:spcAft>
              <a:buSzPct val="100000"/>
              <a:buChar char="•"/>
            </a:pPr>
            <a:r>
              <a:rPr lang="en-US" sz="1200" dirty="0">
                <a:solidFill>
                  <a:srgbClr val="263238"/>
                </a:solidFill>
                <a:latin typeface="Meiryo" pitchFamily="34" charset="0"/>
                <a:ea typeface="Meiryo" pitchFamily="34" charset="-122"/>
                <a:cs typeface="Meiryo" pitchFamily="34" charset="-120"/>
              </a:rPr>
              <a:t>緊急性がなければ深夜・休日の回答を求めない</a:t>
            </a:r>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BALANCE</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業務目標・業務量・教育・期限の「均衡」</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25 / 36</a:t>
            </a:r>
            <a:endParaRPr lang="en-US" sz="900" dirty="0"/>
          </a:p>
        </p:txBody>
      </p:sp>
      <p:sp>
        <p:nvSpPr>
          <p:cNvPr id="8" name="Text 5"/>
          <p:cNvSpPr/>
          <p:nvPr/>
        </p:nvSpPr>
        <p:spPr>
          <a:xfrm>
            <a:off x="1325880" y="1170432"/>
            <a:ext cx="10271455" cy="320040"/>
          </a:xfrm>
          <a:prstGeom prst="rect">
            <a:avLst/>
          </a:prstGeom>
          <a:noFill/>
          <a:ln/>
        </p:spPr>
        <p:txBody>
          <a:bodyPr wrap="square" lIns="0" tIns="0" rIns="0" bIns="0" rtlCol="0" anchor="ctr"/>
          <a:lstStyle/>
          <a:p>
            <a:pPr indent="0" marL="0">
              <a:buNone/>
            </a:pPr>
            <a:r>
              <a:rPr lang="en-US" sz="1250" dirty="0">
                <a:solidFill>
                  <a:srgbClr val="5B6B7B"/>
                </a:solidFill>
                <a:latin typeface="Meiryo" pitchFamily="34" charset="0"/>
                <a:ea typeface="Meiryo" pitchFamily="34" charset="-122"/>
                <a:cs typeface="Meiryo" pitchFamily="34" charset="-120"/>
              </a:rPr>
              <a:t>目標を設定するときは、求める水準と、与える資源・支援の釣り合いを確認します。</a:t>
            </a:r>
            <a:endParaRPr lang="en-US" sz="1250" dirty="0"/>
          </a:p>
        </p:txBody>
      </p:sp>
      <p:sp>
        <p:nvSpPr>
          <p:cNvPr id="9" name="Shape 6"/>
          <p:cNvSpPr/>
          <p:nvPr/>
        </p:nvSpPr>
        <p:spPr>
          <a:xfrm>
            <a:off x="502920" y="1645920"/>
            <a:ext cx="5410048" cy="2194560"/>
          </a:xfrm>
          <a:prstGeom prst="roundRect">
            <a:avLst>
              <a:gd name="adj" fmla="val 3333"/>
            </a:avLst>
          </a:prstGeom>
          <a:solidFill>
            <a:srgbClr val="F6EFE2"/>
          </a:solidFill>
          <a:ln w="12700">
            <a:solidFill>
              <a:srgbClr val="DDE4EA"/>
            </a:solidFill>
            <a:prstDash val="solid"/>
          </a:ln>
        </p:spPr>
      </p:sp>
      <p:sp>
        <p:nvSpPr>
          <p:cNvPr id="10" name="Shape 7"/>
          <p:cNvSpPr/>
          <p:nvPr/>
        </p:nvSpPr>
        <p:spPr>
          <a:xfrm>
            <a:off x="758952" y="1865376"/>
            <a:ext cx="512064" cy="512064"/>
          </a:xfrm>
          <a:prstGeom prst="ellipse">
            <a:avLst/>
          </a:prstGeom>
          <a:solidFill>
            <a:srgbClr val="B58A3A"/>
          </a:solidFill>
          <a:ln/>
        </p:spPr>
      </p:sp>
      <p:pic>
        <p:nvPicPr>
          <p:cNvPr id="11" name="Image 1" descr="preencoded.png">    </p:cNvPr>
          <p:cNvPicPr>
            <a:picLocks noChangeAspect="1"/>
          </p:cNvPicPr>
          <p:nvPr/>
        </p:nvPicPr>
        <p:blipFill>
          <a:blip r:embed="rId2"/>
          <a:stretch>
            <a:fillRect/>
          </a:stretch>
        </p:blipFill>
        <p:spPr>
          <a:xfrm>
            <a:off x="892089" y="1998513"/>
            <a:ext cx="245791" cy="245791"/>
          </a:xfrm>
          <a:prstGeom prst="rect">
            <a:avLst/>
          </a:prstGeom>
        </p:spPr>
      </p:pic>
      <p:sp>
        <p:nvSpPr>
          <p:cNvPr id="12" name="Text 8"/>
          <p:cNvSpPr/>
          <p:nvPr/>
        </p:nvSpPr>
        <p:spPr>
          <a:xfrm>
            <a:off x="1371600" y="1865376"/>
            <a:ext cx="4404208" cy="512064"/>
          </a:xfrm>
          <a:prstGeom prst="rect">
            <a:avLst/>
          </a:prstGeom>
          <a:noFill/>
          <a:ln/>
        </p:spPr>
        <p:txBody>
          <a:bodyPr wrap="square" lIns="0" tIns="0" rIns="0" bIns="0" rtlCol="0" anchor="ctr"/>
          <a:lstStyle/>
          <a:p>
            <a:pPr indent="0" marL="0">
              <a:buNone/>
            </a:pPr>
            <a:r>
              <a:rPr lang="en-US" sz="1400" b="1" dirty="0">
                <a:solidFill>
                  <a:srgbClr val="B58A3A"/>
                </a:solidFill>
                <a:latin typeface="Meiryo" pitchFamily="34" charset="0"/>
                <a:ea typeface="Meiryo" pitchFamily="34" charset="-122"/>
                <a:cs typeface="Meiryo" pitchFamily="34" charset="-120"/>
              </a:rPr>
              <a:t>求める水準</a:t>
            </a:r>
            <a:endParaRPr lang="en-US" sz="1400" dirty="0"/>
          </a:p>
        </p:txBody>
      </p:sp>
      <p:sp>
        <p:nvSpPr>
          <p:cNvPr id="13" name="Text 9"/>
          <p:cNvSpPr/>
          <p:nvPr/>
        </p:nvSpPr>
        <p:spPr>
          <a:xfrm>
            <a:off x="777240" y="2487168"/>
            <a:ext cx="4861408" cy="128016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業績・成果の目標</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業務量・締切</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品質・スピードの基準</a:t>
            </a:r>
            <a:endParaRPr lang="en-US" sz="1250" dirty="0"/>
          </a:p>
        </p:txBody>
      </p:sp>
      <p:sp>
        <p:nvSpPr>
          <p:cNvPr id="14" name="Text 10"/>
          <p:cNvSpPr/>
          <p:nvPr/>
        </p:nvSpPr>
        <p:spPr>
          <a:xfrm>
            <a:off x="5931256" y="2468880"/>
            <a:ext cx="420624" cy="548640"/>
          </a:xfrm>
          <a:prstGeom prst="rect">
            <a:avLst/>
          </a:prstGeom>
          <a:noFill/>
          <a:ln/>
        </p:spPr>
        <p:txBody>
          <a:bodyPr wrap="square" lIns="0" tIns="0" rIns="0" bIns="0" rtlCol="0" anchor="ctr"/>
          <a:lstStyle/>
          <a:p>
            <a:pPr algn="ctr" indent="0" marL="0">
              <a:buNone/>
            </a:pPr>
            <a:r>
              <a:rPr lang="en-US" sz="3000" b="1" dirty="0">
                <a:solidFill>
                  <a:srgbClr val="16314F"/>
                </a:solidFill>
                <a:latin typeface="Meiryo" pitchFamily="34" charset="0"/>
                <a:ea typeface="Meiryo" pitchFamily="34" charset="-122"/>
                <a:cs typeface="Meiryo" pitchFamily="34" charset="-120"/>
              </a:rPr>
              <a:t>＝</a:t>
            </a:r>
            <a:endParaRPr lang="en-US" sz="3000" dirty="0"/>
          </a:p>
        </p:txBody>
      </p:sp>
      <p:sp>
        <p:nvSpPr>
          <p:cNvPr id="15" name="Shape 11"/>
          <p:cNvSpPr/>
          <p:nvPr/>
        </p:nvSpPr>
        <p:spPr>
          <a:xfrm>
            <a:off x="6278728" y="1645920"/>
            <a:ext cx="5410048" cy="2194560"/>
          </a:xfrm>
          <a:prstGeom prst="roundRect">
            <a:avLst>
              <a:gd name="adj" fmla="val 3333"/>
            </a:avLst>
          </a:prstGeom>
          <a:solidFill>
            <a:srgbClr val="EAF1ED"/>
          </a:solidFill>
          <a:ln w="12700">
            <a:solidFill>
              <a:srgbClr val="DDE4EA"/>
            </a:solidFill>
            <a:prstDash val="solid"/>
          </a:ln>
        </p:spPr>
      </p:sp>
      <p:sp>
        <p:nvSpPr>
          <p:cNvPr id="16" name="Shape 12"/>
          <p:cNvSpPr/>
          <p:nvPr/>
        </p:nvSpPr>
        <p:spPr>
          <a:xfrm>
            <a:off x="6534760" y="1865376"/>
            <a:ext cx="512064" cy="512064"/>
          </a:xfrm>
          <a:prstGeom prst="ellipse">
            <a:avLst/>
          </a:prstGeom>
          <a:solidFill>
            <a:srgbClr val="2F6B4F"/>
          </a:solidFill>
          <a:ln/>
        </p:spPr>
      </p:sp>
      <p:pic>
        <p:nvPicPr>
          <p:cNvPr id="17" name="Image 2" descr="preencoded.png">    </p:cNvPr>
          <p:cNvPicPr>
            <a:picLocks noChangeAspect="1"/>
          </p:cNvPicPr>
          <p:nvPr/>
        </p:nvPicPr>
        <p:blipFill>
          <a:blip r:embed="rId3"/>
          <a:stretch>
            <a:fillRect/>
          </a:stretch>
        </p:blipFill>
        <p:spPr>
          <a:xfrm>
            <a:off x="6667896" y="1998513"/>
            <a:ext cx="245791" cy="245791"/>
          </a:xfrm>
          <a:prstGeom prst="rect">
            <a:avLst/>
          </a:prstGeom>
        </p:spPr>
      </p:pic>
      <p:sp>
        <p:nvSpPr>
          <p:cNvPr id="18" name="Text 13"/>
          <p:cNvSpPr/>
          <p:nvPr/>
        </p:nvSpPr>
        <p:spPr>
          <a:xfrm>
            <a:off x="7147408" y="1865376"/>
            <a:ext cx="4404208" cy="512064"/>
          </a:xfrm>
          <a:prstGeom prst="rect">
            <a:avLst/>
          </a:prstGeom>
          <a:noFill/>
          <a:ln/>
        </p:spPr>
        <p:txBody>
          <a:bodyPr wrap="square" lIns="0" tIns="0" rIns="0" bIns="0" rtlCol="0" anchor="ctr"/>
          <a:lstStyle/>
          <a:p>
            <a:pPr indent="0" marL="0">
              <a:buNone/>
            </a:pPr>
            <a:r>
              <a:rPr lang="en-US" sz="1400" b="1" dirty="0">
                <a:solidFill>
                  <a:srgbClr val="2F6B4F"/>
                </a:solidFill>
                <a:latin typeface="Meiryo" pitchFamily="34" charset="0"/>
                <a:ea typeface="Meiryo" pitchFamily="34" charset="-122"/>
                <a:cs typeface="Meiryo" pitchFamily="34" charset="-120"/>
              </a:rPr>
              <a:t>与える資源・支援</a:t>
            </a:r>
            <a:endParaRPr lang="en-US" sz="1400" dirty="0"/>
          </a:p>
        </p:txBody>
      </p:sp>
      <p:sp>
        <p:nvSpPr>
          <p:cNvPr id="19" name="Text 14"/>
          <p:cNvSpPr/>
          <p:nvPr/>
        </p:nvSpPr>
        <p:spPr>
          <a:xfrm>
            <a:off x="6553048" y="2487168"/>
            <a:ext cx="4861408" cy="128016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教育・OJT・マニュアル</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権限・人員・時間</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経験・能力に応じた配慮</a:t>
            </a:r>
            <a:endParaRPr lang="en-US" sz="1250" dirty="0"/>
          </a:p>
        </p:txBody>
      </p:sp>
      <p:sp>
        <p:nvSpPr>
          <p:cNvPr id="20" name="Shape 15"/>
          <p:cNvSpPr/>
          <p:nvPr/>
        </p:nvSpPr>
        <p:spPr>
          <a:xfrm>
            <a:off x="502920" y="4069080"/>
            <a:ext cx="11185855" cy="1051560"/>
          </a:xfrm>
          <a:prstGeom prst="roundRect">
            <a:avLst>
              <a:gd name="adj" fmla="val 6957"/>
            </a:avLst>
          </a:prstGeom>
          <a:solidFill>
            <a:srgbClr val="16314F"/>
          </a:solidFill>
          <a:ln/>
          <a:effectLst>
            <a:outerShdw sx="100000" sy="100000" kx="0" ky="0" algn="bl" rotWithShape="0" blurRad="88900" dist="38100" dir="5400000">
              <a:srgbClr val="9AA7B2">
                <a:alpha val="16000"/>
              </a:srgbClr>
            </a:outerShdw>
          </a:effectLst>
        </p:spPr>
      </p:sp>
      <p:sp>
        <p:nvSpPr>
          <p:cNvPr id="21" name="Text 16"/>
          <p:cNvSpPr/>
          <p:nvPr/>
        </p:nvSpPr>
        <p:spPr>
          <a:xfrm>
            <a:off x="777240" y="4069080"/>
            <a:ext cx="10637215" cy="1051560"/>
          </a:xfrm>
          <a:prstGeom prst="rect">
            <a:avLst/>
          </a:prstGeom>
          <a:noFill/>
          <a:ln/>
        </p:spPr>
        <p:txBody>
          <a:bodyPr wrap="square" lIns="0" tIns="0" rIns="0" bIns="0" rtlCol="0" anchor="ctr"/>
          <a:lstStyle/>
          <a:p>
            <a:pPr indent="0" marL="0">
              <a:lnSpc>
                <a:spcPct val="105000"/>
              </a:lnSpc>
              <a:buNone/>
            </a:pPr>
            <a:r>
              <a:rPr lang="en-US" sz="1250" b="1" dirty="0">
                <a:solidFill>
                  <a:srgbClr val="B58A3A"/>
                </a:solidFill>
                <a:latin typeface="Meiryo" pitchFamily="34" charset="0"/>
                <a:ea typeface="Meiryo" pitchFamily="34" charset="-122"/>
                <a:cs typeface="Meiryo" pitchFamily="34" charset="-120"/>
              </a:rPr>
              <a:t>均衡が崩れると過大要求に近づく：　</a:t>
            </a:r>
            <a:pPr indent="0" marL="0">
              <a:lnSpc>
                <a:spcPct val="105000"/>
              </a:lnSpc>
              <a:buNone/>
            </a:pPr>
            <a:r>
              <a:rPr lang="en-US" sz="1250" dirty="0">
                <a:solidFill>
                  <a:srgbClr val="FFFFFF"/>
                </a:solidFill>
                <a:latin typeface="Meiryo" pitchFamily="34" charset="0"/>
                <a:ea typeface="Meiryo" pitchFamily="34" charset="-122"/>
                <a:cs typeface="Meiryo" pitchFamily="34" charset="-120"/>
              </a:rPr>
              <a:t>経験半年の社員に、教育も補助者も付けず熟練者と同じ目標を課し、達成まで毎晩追及する──は過大な要求・長時間労働の問題に発展し得ます（ケース3）。一方、能力に応じた業務軽減は、ただちに過小要求にはなりません。</a:t>
            </a:r>
            <a:endParaRPr lang="en-US" sz="12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RECORDS</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指導記録の作り方──恫喝の道具ではなく支援の記録</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26 / 36</a:t>
            </a:r>
            <a:endParaRPr lang="en-US" sz="900" dirty="0"/>
          </a:p>
        </p:txBody>
      </p:sp>
      <p:sp>
        <p:nvSpPr>
          <p:cNvPr id="8" name="Shape 5"/>
          <p:cNvSpPr/>
          <p:nvPr/>
        </p:nvSpPr>
        <p:spPr>
          <a:xfrm>
            <a:off x="502920" y="1371600"/>
            <a:ext cx="11185855" cy="777240"/>
          </a:xfrm>
          <a:prstGeom prst="roundRect">
            <a:avLst>
              <a:gd name="adj" fmla="val 9412"/>
            </a:avLst>
          </a:prstGeom>
          <a:solidFill>
            <a:srgbClr val="16314F"/>
          </a:solidFill>
          <a:ln/>
          <a:effectLst>
            <a:outerShdw sx="100000" sy="100000" kx="0" ky="0" algn="bl" rotWithShape="0" blurRad="88900" dist="38100" dir="5400000">
              <a:srgbClr val="9AA7B2">
                <a:alpha val="16000"/>
              </a:srgbClr>
            </a:outerShdw>
          </a:effectLst>
        </p:spPr>
      </p:sp>
      <p:sp>
        <p:nvSpPr>
          <p:cNvPr id="9" name="Text 6"/>
          <p:cNvSpPr/>
          <p:nvPr/>
        </p:nvSpPr>
        <p:spPr>
          <a:xfrm>
            <a:off x="777240" y="1371600"/>
            <a:ext cx="10637215" cy="777240"/>
          </a:xfrm>
          <a:prstGeom prst="rect">
            <a:avLst/>
          </a:prstGeom>
          <a:noFill/>
          <a:ln/>
        </p:spPr>
        <p:txBody>
          <a:bodyPr wrap="square" lIns="0" tIns="0" rIns="0" bIns="0" rtlCol="0" anchor="ctr"/>
          <a:lstStyle/>
          <a:p>
            <a:pPr indent="0" marL="0">
              <a:buNone/>
            </a:pPr>
            <a:r>
              <a:rPr lang="en-US" sz="1350" b="1" dirty="0">
                <a:solidFill>
                  <a:srgbClr val="B58A3A"/>
                </a:solidFill>
                <a:latin typeface="Meiryo" pitchFamily="34" charset="0"/>
                <a:ea typeface="Meiryo" pitchFamily="34" charset="-122"/>
                <a:cs typeface="Meiryo" pitchFamily="34" charset="-120"/>
              </a:rPr>
              <a:t>原則：　</a:t>
            </a:r>
            <a:pPr indent="0" marL="0">
              <a:buNone/>
            </a:pPr>
            <a:r>
              <a:rPr lang="en-US" sz="1350" dirty="0">
                <a:solidFill>
                  <a:srgbClr val="FFFFFF"/>
                </a:solidFill>
                <a:latin typeface="Meiryo" pitchFamily="34" charset="0"/>
                <a:ea typeface="Meiryo" pitchFamily="34" charset="-122"/>
                <a:cs typeface="Meiryo" pitchFamily="34" charset="-120"/>
              </a:rPr>
              <a:t>記録を作れば言動が適法になるわけではありません。記録は、客観的な改善支援の記録として残します。</a:t>
            </a:r>
            <a:endParaRPr lang="en-US" sz="1350" dirty="0"/>
          </a:p>
        </p:txBody>
      </p:sp>
      <p:sp>
        <p:nvSpPr>
          <p:cNvPr id="10" name="Shape 7"/>
          <p:cNvSpPr/>
          <p:nvPr/>
        </p:nvSpPr>
        <p:spPr>
          <a:xfrm>
            <a:off x="502920" y="2377440"/>
            <a:ext cx="3484778" cy="566928"/>
          </a:xfrm>
          <a:prstGeom prst="roundRect">
            <a:avLst>
              <a:gd name="adj" fmla="val 12903"/>
            </a:avLst>
          </a:prstGeom>
          <a:solidFill>
            <a:srgbClr val="FFFFFF"/>
          </a:solidFill>
          <a:ln w="12700">
            <a:solidFill>
              <a:srgbClr val="DDE4EA"/>
            </a:solidFill>
            <a:prstDash val="solid"/>
          </a:ln>
        </p:spPr>
      </p:sp>
      <p:pic>
        <p:nvPicPr>
          <p:cNvPr id="11" name="Image 1" descr="preencoded.png">    </p:cNvPr>
          <p:cNvPicPr>
            <a:picLocks noChangeAspect="1"/>
          </p:cNvPicPr>
          <p:nvPr/>
        </p:nvPicPr>
        <p:blipFill>
          <a:blip r:embed="rId2"/>
          <a:stretch>
            <a:fillRect/>
          </a:stretch>
        </p:blipFill>
        <p:spPr>
          <a:xfrm>
            <a:off x="649224" y="2523744"/>
            <a:ext cx="274320" cy="274320"/>
          </a:xfrm>
          <a:prstGeom prst="rect">
            <a:avLst/>
          </a:prstGeom>
        </p:spPr>
      </p:pic>
      <p:sp>
        <p:nvSpPr>
          <p:cNvPr id="12" name="Text 8"/>
          <p:cNvSpPr/>
          <p:nvPr/>
        </p:nvSpPr>
        <p:spPr>
          <a:xfrm>
            <a:off x="1014984" y="2377440"/>
            <a:ext cx="2844698" cy="566928"/>
          </a:xfrm>
          <a:prstGeom prst="rect">
            <a:avLst/>
          </a:prstGeom>
          <a:noFill/>
          <a:ln/>
        </p:spPr>
        <p:txBody>
          <a:bodyPr wrap="square" lIns="0" tIns="0" rIns="0" bIns="0" rtlCol="0" anchor="ctr"/>
          <a:lstStyle/>
          <a:p>
            <a:pPr indent="0" marL="0">
              <a:lnSpc>
                <a:spcPct val="95000"/>
              </a:lnSpc>
              <a:buNone/>
            </a:pPr>
            <a:r>
              <a:rPr lang="en-US" sz="1200" dirty="0">
                <a:solidFill>
                  <a:srgbClr val="263238"/>
                </a:solidFill>
                <a:latin typeface="Meiryo" pitchFamily="34" charset="0"/>
                <a:ea typeface="Meiryo" pitchFamily="34" charset="-122"/>
                <a:cs typeface="Meiryo" pitchFamily="34" charset="-120"/>
              </a:rPr>
              <a:t>日時・場所・参加者</a:t>
            </a:r>
            <a:endParaRPr lang="en-US" sz="1200" dirty="0"/>
          </a:p>
        </p:txBody>
      </p:sp>
      <p:sp>
        <p:nvSpPr>
          <p:cNvPr id="13" name="Shape 9"/>
          <p:cNvSpPr/>
          <p:nvPr/>
        </p:nvSpPr>
        <p:spPr>
          <a:xfrm>
            <a:off x="4353458" y="2377440"/>
            <a:ext cx="3484778" cy="566928"/>
          </a:xfrm>
          <a:prstGeom prst="roundRect">
            <a:avLst>
              <a:gd name="adj" fmla="val 12903"/>
            </a:avLst>
          </a:prstGeom>
          <a:solidFill>
            <a:srgbClr val="FFFFFF"/>
          </a:solidFill>
          <a:ln w="12700">
            <a:solidFill>
              <a:srgbClr val="DDE4EA"/>
            </a:solidFill>
            <a:prstDash val="solid"/>
          </a:ln>
        </p:spPr>
      </p:sp>
      <p:pic>
        <p:nvPicPr>
          <p:cNvPr id="14" name="Image 2" descr="preencoded.png">    </p:cNvPr>
          <p:cNvPicPr>
            <a:picLocks noChangeAspect="1"/>
          </p:cNvPicPr>
          <p:nvPr/>
        </p:nvPicPr>
        <p:blipFill>
          <a:blip r:embed="rId3"/>
          <a:stretch>
            <a:fillRect/>
          </a:stretch>
        </p:blipFill>
        <p:spPr>
          <a:xfrm>
            <a:off x="4499762" y="2523744"/>
            <a:ext cx="274320" cy="274320"/>
          </a:xfrm>
          <a:prstGeom prst="rect">
            <a:avLst/>
          </a:prstGeom>
        </p:spPr>
      </p:pic>
      <p:sp>
        <p:nvSpPr>
          <p:cNvPr id="15" name="Text 10"/>
          <p:cNvSpPr/>
          <p:nvPr/>
        </p:nvSpPr>
        <p:spPr>
          <a:xfrm>
            <a:off x="4865522" y="2377440"/>
            <a:ext cx="2844698" cy="566928"/>
          </a:xfrm>
          <a:prstGeom prst="rect">
            <a:avLst/>
          </a:prstGeom>
          <a:noFill/>
          <a:ln/>
        </p:spPr>
        <p:txBody>
          <a:bodyPr wrap="square" lIns="0" tIns="0" rIns="0" bIns="0" rtlCol="0" anchor="ctr"/>
          <a:lstStyle/>
          <a:p>
            <a:pPr indent="0" marL="0">
              <a:lnSpc>
                <a:spcPct val="95000"/>
              </a:lnSpc>
              <a:buNone/>
            </a:pPr>
            <a:r>
              <a:rPr lang="en-US" sz="1200" dirty="0">
                <a:solidFill>
                  <a:srgbClr val="263238"/>
                </a:solidFill>
                <a:latin typeface="Meiryo" pitchFamily="34" charset="0"/>
                <a:ea typeface="Meiryo" pitchFamily="34" charset="-122"/>
                <a:cs typeface="Meiryo" pitchFamily="34" charset="-120"/>
              </a:rPr>
              <a:t>確認した事実</a:t>
            </a:r>
            <a:endParaRPr lang="en-US" sz="1200" dirty="0"/>
          </a:p>
        </p:txBody>
      </p:sp>
      <p:sp>
        <p:nvSpPr>
          <p:cNvPr id="16" name="Shape 11"/>
          <p:cNvSpPr/>
          <p:nvPr/>
        </p:nvSpPr>
        <p:spPr>
          <a:xfrm>
            <a:off x="8203997" y="2377440"/>
            <a:ext cx="3484778" cy="566928"/>
          </a:xfrm>
          <a:prstGeom prst="roundRect">
            <a:avLst>
              <a:gd name="adj" fmla="val 12903"/>
            </a:avLst>
          </a:prstGeom>
          <a:solidFill>
            <a:srgbClr val="FFFFFF"/>
          </a:solidFill>
          <a:ln w="12700">
            <a:solidFill>
              <a:srgbClr val="DDE4EA"/>
            </a:solidFill>
            <a:prstDash val="solid"/>
          </a:ln>
        </p:spPr>
      </p:sp>
      <p:pic>
        <p:nvPicPr>
          <p:cNvPr id="17" name="Image 3" descr="preencoded.png">    </p:cNvPr>
          <p:cNvPicPr>
            <a:picLocks noChangeAspect="1"/>
          </p:cNvPicPr>
          <p:nvPr/>
        </p:nvPicPr>
        <p:blipFill>
          <a:blip r:embed="rId4"/>
          <a:stretch>
            <a:fillRect/>
          </a:stretch>
        </p:blipFill>
        <p:spPr>
          <a:xfrm>
            <a:off x="8350301" y="2523744"/>
            <a:ext cx="274320" cy="274320"/>
          </a:xfrm>
          <a:prstGeom prst="rect">
            <a:avLst/>
          </a:prstGeom>
        </p:spPr>
      </p:pic>
      <p:sp>
        <p:nvSpPr>
          <p:cNvPr id="18" name="Text 12"/>
          <p:cNvSpPr/>
          <p:nvPr/>
        </p:nvSpPr>
        <p:spPr>
          <a:xfrm>
            <a:off x="8716061" y="2377440"/>
            <a:ext cx="2844698" cy="566928"/>
          </a:xfrm>
          <a:prstGeom prst="rect">
            <a:avLst/>
          </a:prstGeom>
          <a:noFill/>
          <a:ln/>
        </p:spPr>
        <p:txBody>
          <a:bodyPr wrap="square" lIns="0" tIns="0" rIns="0" bIns="0" rtlCol="0" anchor="ctr"/>
          <a:lstStyle/>
          <a:p>
            <a:pPr indent="0" marL="0">
              <a:lnSpc>
                <a:spcPct val="95000"/>
              </a:lnSpc>
              <a:buNone/>
            </a:pPr>
            <a:r>
              <a:rPr lang="en-US" sz="1200" dirty="0">
                <a:solidFill>
                  <a:srgbClr val="263238"/>
                </a:solidFill>
                <a:latin typeface="Meiryo" pitchFamily="34" charset="0"/>
                <a:ea typeface="Meiryo" pitchFamily="34" charset="-122"/>
                <a:cs typeface="Meiryo" pitchFamily="34" charset="-120"/>
              </a:rPr>
              <a:t>本人の説明</a:t>
            </a:r>
            <a:endParaRPr lang="en-US" sz="1200" dirty="0"/>
          </a:p>
        </p:txBody>
      </p:sp>
      <p:sp>
        <p:nvSpPr>
          <p:cNvPr id="19" name="Shape 13"/>
          <p:cNvSpPr/>
          <p:nvPr/>
        </p:nvSpPr>
        <p:spPr>
          <a:xfrm>
            <a:off x="502920" y="3145536"/>
            <a:ext cx="3484778" cy="566928"/>
          </a:xfrm>
          <a:prstGeom prst="roundRect">
            <a:avLst>
              <a:gd name="adj" fmla="val 12903"/>
            </a:avLst>
          </a:prstGeom>
          <a:solidFill>
            <a:srgbClr val="FFFFFF"/>
          </a:solidFill>
          <a:ln w="12700">
            <a:solidFill>
              <a:srgbClr val="DDE4EA"/>
            </a:solidFill>
            <a:prstDash val="solid"/>
          </a:ln>
        </p:spPr>
      </p:sp>
      <p:pic>
        <p:nvPicPr>
          <p:cNvPr id="20" name="Image 4" descr="preencoded.png">    </p:cNvPr>
          <p:cNvPicPr>
            <a:picLocks noChangeAspect="1"/>
          </p:cNvPicPr>
          <p:nvPr/>
        </p:nvPicPr>
        <p:blipFill>
          <a:blip r:embed="rId5"/>
          <a:stretch>
            <a:fillRect/>
          </a:stretch>
        </p:blipFill>
        <p:spPr>
          <a:xfrm>
            <a:off x="649224" y="3291840"/>
            <a:ext cx="274320" cy="274320"/>
          </a:xfrm>
          <a:prstGeom prst="rect">
            <a:avLst/>
          </a:prstGeom>
        </p:spPr>
      </p:pic>
      <p:sp>
        <p:nvSpPr>
          <p:cNvPr id="21" name="Text 14"/>
          <p:cNvSpPr/>
          <p:nvPr/>
        </p:nvSpPr>
        <p:spPr>
          <a:xfrm>
            <a:off x="1014984" y="3145536"/>
            <a:ext cx="2844698" cy="566928"/>
          </a:xfrm>
          <a:prstGeom prst="rect">
            <a:avLst/>
          </a:prstGeom>
          <a:noFill/>
          <a:ln/>
        </p:spPr>
        <p:txBody>
          <a:bodyPr wrap="square" lIns="0" tIns="0" rIns="0" bIns="0" rtlCol="0" anchor="ctr"/>
          <a:lstStyle/>
          <a:p>
            <a:pPr indent="0" marL="0">
              <a:lnSpc>
                <a:spcPct val="95000"/>
              </a:lnSpc>
              <a:buNone/>
            </a:pPr>
            <a:r>
              <a:rPr lang="en-US" sz="1200" dirty="0">
                <a:solidFill>
                  <a:srgbClr val="263238"/>
                </a:solidFill>
                <a:latin typeface="Meiryo" pitchFamily="34" charset="0"/>
                <a:ea typeface="Meiryo" pitchFamily="34" charset="-122"/>
                <a:cs typeface="Meiryo" pitchFamily="34" charset="-120"/>
              </a:rPr>
              <a:t>業務への影響</a:t>
            </a:r>
            <a:endParaRPr lang="en-US" sz="1200" dirty="0"/>
          </a:p>
        </p:txBody>
      </p:sp>
      <p:sp>
        <p:nvSpPr>
          <p:cNvPr id="22" name="Shape 15"/>
          <p:cNvSpPr/>
          <p:nvPr/>
        </p:nvSpPr>
        <p:spPr>
          <a:xfrm>
            <a:off x="4353458" y="3145536"/>
            <a:ext cx="3484778" cy="566928"/>
          </a:xfrm>
          <a:prstGeom prst="roundRect">
            <a:avLst>
              <a:gd name="adj" fmla="val 12903"/>
            </a:avLst>
          </a:prstGeom>
          <a:solidFill>
            <a:srgbClr val="FFFFFF"/>
          </a:solidFill>
          <a:ln w="12700">
            <a:solidFill>
              <a:srgbClr val="DDE4EA"/>
            </a:solidFill>
            <a:prstDash val="solid"/>
          </a:ln>
        </p:spPr>
      </p:sp>
      <p:pic>
        <p:nvPicPr>
          <p:cNvPr id="23" name="Image 5" descr="preencoded.png">    </p:cNvPr>
          <p:cNvPicPr>
            <a:picLocks noChangeAspect="1"/>
          </p:cNvPicPr>
          <p:nvPr/>
        </p:nvPicPr>
        <p:blipFill>
          <a:blip r:embed="rId6"/>
          <a:stretch>
            <a:fillRect/>
          </a:stretch>
        </p:blipFill>
        <p:spPr>
          <a:xfrm>
            <a:off x="4499762" y="3291840"/>
            <a:ext cx="274320" cy="274320"/>
          </a:xfrm>
          <a:prstGeom prst="rect">
            <a:avLst/>
          </a:prstGeom>
        </p:spPr>
      </p:pic>
      <p:sp>
        <p:nvSpPr>
          <p:cNvPr id="24" name="Text 16"/>
          <p:cNvSpPr/>
          <p:nvPr/>
        </p:nvSpPr>
        <p:spPr>
          <a:xfrm>
            <a:off x="4865522" y="3145536"/>
            <a:ext cx="2844698" cy="566928"/>
          </a:xfrm>
          <a:prstGeom prst="rect">
            <a:avLst/>
          </a:prstGeom>
          <a:noFill/>
          <a:ln/>
        </p:spPr>
        <p:txBody>
          <a:bodyPr wrap="square" lIns="0" tIns="0" rIns="0" bIns="0" rtlCol="0" anchor="ctr"/>
          <a:lstStyle/>
          <a:p>
            <a:pPr indent="0" marL="0">
              <a:lnSpc>
                <a:spcPct val="95000"/>
              </a:lnSpc>
              <a:buNone/>
            </a:pPr>
            <a:r>
              <a:rPr lang="en-US" sz="1200" dirty="0">
                <a:solidFill>
                  <a:srgbClr val="263238"/>
                </a:solidFill>
                <a:latin typeface="Meiryo" pitchFamily="34" charset="0"/>
                <a:ea typeface="Meiryo" pitchFamily="34" charset="-122"/>
                <a:cs typeface="Meiryo" pitchFamily="34" charset="-120"/>
              </a:rPr>
              <a:t>求めた改善と期限</a:t>
            </a:r>
            <a:endParaRPr lang="en-US" sz="1200" dirty="0"/>
          </a:p>
        </p:txBody>
      </p:sp>
      <p:sp>
        <p:nvSpPr>
          <p:cNvPr id="25" name="Shape 17"/>
          <p:cNvSpPr/>
          <p:nvPr/>
        </p:nvSpPr>
        <p:spPr>
          <a:xfrm>
            <a:off x="8203997" y="3145536"/>
            <a:ext cx="3484778" cy="566928"/>
          </a:xfrm>
          <a:prstGeom prst="roundRect">
            <a:avLst>
              <a:gd name="adj" fmla="val 12903"/>
            </a:avLst>
          </a:prstGeom>
          <a:solidFill>
            <a:srgbClr val="FFFFFF"/>
          </a:solidFill>
          <a:ln w="12700">
            <a:solidFill>
              <a:srgbClr val="DDE4EA"/>
            </a:solidFill>
            <a:prstDash val="solid"/>
          </a:ln>
        </p:spPr>
      </p:sp>
      <p:pic>
        <p:nvPicPr>
          <p:cNvPr id="26" name="Image 6" descr="preencoded.png">    </p:cNvPr>
          <p:cNvPicPr>
            <a:picLocks noChangeAspect="1"/>
          </p:cNvPicPr>
          <p:nvPr/>
        </p:nvPicPr>
        <p:blipFill>
          <a:blip r:embed="rId7"/>
          <a:stretch>
            <a:fillRect/>
          </a:stretch>
        </p:blipFill>
        <p:spPr>
          <a:xfrm>
            <a:off x="8350301" y="3291840"/>
            <a:ext cx="274320" cy="274320"/>
          </a:xfrm>
          <a:prstGeom prst="rect">
            <a:avLst/>
          </a:prstGeom>
        </p:spPr>
      </p:pic>
      <p:sp>
        <p:nvSpPr>
          <p:cNvPr id="27" name="Text 18"/>
          <p:cNvSpPr/>
          <p:nvPr/>
        </p:nvSpPr>
        <p:spPr>
          <a:xfrm>
            <a:off x="8716061" y="3145536"/>
            <a:ext cx="2844698" cy="566928"/>
          </a:xfrm>
          <a:prstGeom prst="rect">
            <a:avLst/>
          </a:prstGeom>
          <a:noFill/>
          <a:ln/>
        </p:spPr>
        <p:txBody>
          <a:bodyPr wrap="square" lIns="0" tIns="0" rIns="0" bIns="0" rtlCol="0" anchor="ctr"/>
          <a:lstStyle/>
          <a:p>
            <a:pPr indent="0" marL="0">
              <a:lnSpc>
                <a:spcPct val="95000"/>
              </a:lnSpc>
              <a:buNone/>
            </a:pPr>
            <a:r>
              <a:rPr lang="en-US" sz="1200" dirty="0">
                <a:solidFill>
                  <a:srgbClr val="263238"/>
                </a:solidFill>
                <a:latin typeface="Meiryo" pitchFamily="34" charset="0"/>
                <a:ea typeface="Meiryo" pitchFamily="34" charset="-122"/>
                <a:cs typeface="Meiryo" pitchFamily="34" charset="-120"/>
              </a:rPr>
              <a:t>会社・上司が提供する支援</a:t>
            </a:r>
            <a:endParaRPr lang="en-US" sz="1200" dirty="0"/>
          </a:p>
        </p:txBody>
      </p:sp>
      <p:sp>
        <p:nvSpPr>
          <p:cNvPr id="28" name="Shape 19"/>
          <p:cNvSpPr/>
          <p:nvPr/>
        </p:nvSpPr>
        <p:spPr>
          <a:xfrm>
            <a:off x="502920" y="3913632"/>
            <a:ext cx="3484778" cy="566928"/>
          </a:xfrm>
          <a:prstGeom prst="roundRect">
            <a:avLst>
              <a:gd name="adj" fmla="val 12903"/>
            </a:avLst>
          </a:prstGeom>
          <a:solidFill>
            <a:srgbClr val="FFFFFF"/>
          </a:solidFill>
          <a:ln w="12700">
            <a:solidFill>
              <a:srgbClr val="DDE4EA"/>
            </a:solidFill>
            <a:prstDash val="solid"/>
          </a:ln>
        </p:spPr>
      </p:sp>
      <p:pic>
        <p:nvPicPr>
          <p:cNvPr id="29" name="Image 7" descr="preencoded.png">    </p:cNvPr>
          <p:cNvPicPr>
            <a:picLocks noChangeAspect="1"/>
          </p:cNvPicPr>
          <p:nvPr/>
        </p:nvPicPr>
        <p:blipFill>
          <a:blip r:embed="rId8"/>
          <a:stretch>
            <a:fillRect/>
          </a:stretch>
        </p:blipFill>
        <p:spPr>
          <a:xfrm>
            <a:off x="649224" y="4059936"/>
            <a:ext cx="274320" cy="274320"/>
          </a:xfrm>
          <a:prstGeom prst="rect">
            <a:avLst/>
          </a:prstGeom>
        </p:spPr>
      </p:pic>
      <p:sp>
        <p:nvSpPr>
          <p:cNvPr id="30" name="Text 20"/>
          <p:cNvSpPr/>
          <p:nvPr/>
        </p:nvSpPr>
        <p:spPr>
          <a:xfrm>
            <a:off x="1014984" y="3913632"/>
            <a:ext cx="2844698" cy="566928"/>
          </a:xfrm>
          <a:prstGeom prst="rect">
            <a:avLst/>
          </a:prstGeom>
          <a:noFill/>
          <a:ln/>
        </p:spPr>
        <p:txBody>
          <a:bodyPr wrap="square" lIns="0" tIns="0" rIns="0" bIns="0" rtlCol="0" anchor="ctr"/>
          <a:lstStyle/>
          <a:p>
            <a:pPr indent="0" marL="0">
              <a:lnSpc>
                <a:spcPct val="95000"/>
              </a:lnSpc>
              <a:buNone/>
            </a:pPr>
            <a:r>
              <a:rPr lang="en-US" sz="1200" dirty="0">
                <a:solidFill>
                  <a:srgbClr val="263238"/>
                </a:solidFill>
                <a:latin typeface="Meiryo" pitchFamily="34" charset="0"/>
                <a:ea typeface="Meiryo" pitchFamily="34" charset="-122"/>
                <a:cs typeface="Meiryo" pitchFamily="34" charset="-120"/>
              </a:rPr>
              <a:t>本人からの質問・異議</a:t>
            </a:r>
            <a:endParaRPr lang="en-US" sz="1200" dirty="0"/>
          </a:p>
        </p:txBody>
      </p:sp>
      <p:sp>
        <p:nvSpPr>
          <p:cNvPr id="31" name="Shape 21"/>
          <p:cNvSpPr/>
          <p:nvPr/>
        </p:nvSpPr>
        <p:spPr>
          <a:xfrm>
            <a:off x="4353458" y="3913632"/>
            <a:ext cx="3484778" cy="566928"/>
          </a:xfrm>
          <a:prstGeom prst="roundRect">
            <a:avLst>
              <a:gd name="adj" fmla="val 12903"/>
            </a:avLst>
          </a:prstGeom>
          <a:solidFill>
            <a:srgbClr val="FFFFFF"/>
          </a:solidFill>
          <a:ln w="12700">
            <a:solidFill>
              <a:srgbClr val="DDE4EA"/>
            </a:solidFill>
            <a:prstDash val="solid"/>
          </a:ln>
        </p:spPr>
      </p:sp>
      <p:pic>
        <p:nvPicPr>
          <p:cNvPr id="32" name="Image 8" descr="preencoded.png">    </p:cNvPr>
          <p:cNvPicPr>
            <a:picLocks noChangeAspect="1"/>
          </p:cNvPicPr>
          <p:nvPr/>
        </p:nvPicPr>
        <p:blipFill>
          <a:blip r:embed="rId9"/>
          <a:stretch>
            <a:fillRect/>
          </a:stretch>
        </p:blipFill>
        <p:spPr>
          <a:xfrm>
            <a:off x="4499762" y="4059936"/>
            <a:ext cx="274320" cy="274320"/>
          </a:xfrm>
          <a:prstGeom prst="rect">
            <a:avLst/>
          </a:prstGeom>
        </p:spPr>
      </p:pic>
      <p:sp>
        <p:nvSpPr>
          <p:cNvPr id="33" name="Text 22"/>
          <p:cNvSpPr/>
          <p:nvPr/>
        </p:nvSpPr>
        <p:spPr>
          <a:xfrm>
            <a:off x="4865522" y="3913632"/>
            <a:ext cx="2844698" cy="566928"/>
          </a:xfrm>
          <a:prstGeom prst="rect">
            <a:avLst/>
          </a:prstGeom>
          <a:noFill/>
          <a:ln/>
        </p:spPr>
        <p:txBody>
          <a:bodyPr wrap="square" lIns="0" tIns="0" rIns="0" bIns="0" rtlCol="0" anchor="ctr"/>
          <a:lstStyle/>
          <a:p>
            <a:pPr indent="0" marL="0">
              <a:lnSpc>
                <a:spcPct val="95000"/>
              </a:lnSpc>
              <a:buNone/>
            </a:pPr>
            <a:r>
              <a:rPr lang="en-US" sz="1200" dirty="0">
                <a:solidFill>
                  <a:srgbClr val="263238"/>
                </a:solidFill>
                <a:latin typeface="Meiryo" pitchFamily="34" charset="0"/>
                <a:ea typeface="Meiryo" pitchFamily="34" charset="-122"/>
                <a:cs typeface="Meiryo" pitchFamily="34" charset="-120"/>
              </a:rPr>
              <a:t>次回確認日</a:t>
            </a:r>
            <a:endParaRPr lang="en-US" sz="1200" dirty="0"/>
          </a:p>
        </p:txBody>
      </p:sp>
      <p:sp>
        <p:nvSpPr>
          <p:cNvPr id="34" name="Shape 23"/>
          <p:cNvSpPr/>
          <p:nvPr/>
        </p:nvSpPr>
        <p:spPr>
          <a:xfrm>
            <a:off x="8203997" y="3913632"/>
            <a:ext cx="3484778" cy="566928"/>
          </a:xfrm>
          <a:prstGeom prst="roundRect">
            <a:avLst>
              <a:gd name="adj" fmla="val 12903"/>
            </a:avLst>
          </a:prstGeom>
          <a:solidFill>
            <a:srgbClr val="FFFFFF"/>
          </a:solidFill>
          <a:ln w="12700">
            <a:solidFill>
              <a:srgbClr val="DDE4EA"/>
            </a:solidFill>
            <a:prstDash val="solid"/>
          </a:ln>
        </p:spPr>
      </p:sp>
      <p:pic>
        <p:nvPicPr>
          <p:cNvPr id="35" name="Image 9" descr="preencoded.png">    </p:cNvPr>
          <p:cNvPicPr>
            <a:picLocks noChangeAspect="1"/>
          </p:cNvPicPr>
          <p:nvPr/>
        </p:nvPicPr>
        <p:blipFill>
          <a:blip r:embed="rId10"/>
          <a:stretch>
            <a:fillRect/>
          </a:stretch>
        </p:blipFill>
        <p:spPr>
          <a:xfrm>
            <a:off x="8350301" y="4059936"/>
            <a:ext cx="274320" cy="274320"/>
          </a:xfrm>
          <a:prstGeom prst="rect">
            <a:avLst/>
          </a:prstGeom>
        </p:spPr>
      </p:pic>
      <p:sp>
        <p:nvSpPr>
          <p:cNvPr id="36" name="Text 24"/>
          <p:cNvSpPr/>
          <p:nvPr/>
        </p:nvSpPr>
        <p:spPr>
          <a:xfrm>
            <a:off x="8716061" y="3913632"/>
            <a:ext cx="2844698" cy="566928"/>
          </a:xfrm>
          <a:prstGeom prst="rect">
            <a:avLst/>
          </a:prstGeom>
          <a:noFill/>
          <a:ln/>
        </p:spPr>
        <p:txBody>
          <a:bodyPr wrap="square" lIns="0" tIns="0" rIns="0" bIns="0" rtlCol="0" anchor="ctr"/>
          <a:lstStyle/>
          <a:p>
            <a:pPr indent="0" marL="0">
              <a:lnSpc>
                <a:spcPct val="95000"/>
              </a:lnSpc>
              <a:buNone/>
            </a:pPr>
            <a:r>
              <a:rPr lang="en-US" sz="1200" dirty="0">
                <a:solidFill>
                  <a:srgbClr val="263238"/>
                </a:solidFill>
                <a:latin typeface="Meiryo" pitchFamily="34" charset="0"/>
                <a:ea typeface="Meiryo" pitchFamily="34" charset="-122"/>
                <a:cs typeface="Meiryo" pitchFamily="34" charset="-120"/>
              </a:rPr>
              <a:t>記録作成者</a:t>
            </a:r>
            <a:endParaRPr lang="en-US" sz="1200" dirty="0"/>
          </a:p>
        </p:txBody>
      </p:sp>
      <p:sp>
        <p:nvSpPr>
          <p:cNvPr id="37" name="Shape 25"/>
          <p:cNvSpPr/>
          <p:nvPr/>
        </p:nvSpPr>
        <p:spPr>
          <a:xfrm>
            <a:off x="502920" y="4727448"/>
            <a:ext cx="11185855" cy="640080"/>
          </a:xfrm>
          <a:prstGeom prst="roundRect">
            <a:avLst>
              <a:gd name="adj" fmla="val 11429"/>
            </a:avLst>
          </a:prstGeom>
          <a:solidFill>
            <a:srgbClr val="F6EFE2"/>
          </a:solidFill>
          <a:ln w="12700">
            <a:solidFill>
              <a:srgbClr val="DDE4EA"/>
            </a:solidFill>
            <a:prstDash val="solid"/>
          </a:ln>
        </p:spPr>
      </p:sp>
      <p:sp>
        <p:nvSpPr>
          <p:cNvPr id="38" name="Text 26"/>
          <p:cNvSpPr/>
          <p:nvPr/>
        </p:nvSpPr>
        <p:spPr>
          <a:xfrm>
            <a:off x="777240" y="4727448"/>
            <a:ext cx="10637215" cy="640080"/>
          </a:xfrm>
          <a:prstGeom prst="rect">
            <a:avLst/>
          </a:prstGeom>
          <a:noFill/>
          <a:ln/>
        </p:spPr>
        <p:txBody>
          <a:bodyPr wrap="square" lIns="0" tIns="0" rIns="0" bIns="0" rtlCol="0" anchor="ctr"/>
          <a:lstStyle/>
          <a:p>
            <a:pPr indent="0" marL="0">
              <a:buNone/>
            </a:pPr>
            <a:r>
              <a:rPr lang="en-US" sz="1200" b="1" dirty="0">
                <a:solidFill>
                  <a:srgbClr val="B58A3A"/>
                </a:solidFill>
                <a:latin typeface="Meiryo" pitchFamily="34" charset="0"/>
                <a:ea typeface="Meiryo" pitchFamily="34" charset="-122"/>
                <a:cs typeface="Meiryo" pitchFamily="34" charset="-120"/>
              </a:rPr>
              <a:t>注意：　</a:t>
            </a:r>
            <a:pPr indent="0" marL="0">
              <a:buNone/>
            </a:pPr>
            <a:r>
              <a:rPr lang="en-US" sz="1200" dirty="0">
                <a:solidFill>
                  <a:srgbClr val="263238"/>
                </a:solidFill>
                <a:latin typeface="Meiryo" pitchFamily="34" charset="0"/>
                <a:ea typeface="Meiryo" pitchFamily="34" charset="-122"/>
                <a:cs typeface="Meiryo" pitchFamily="34" charset="-120"/>
              </a:rPr>
              <a:t>本人の署名（確認）は有用ですが、必須ではありません。署名を拒んでも記録自体は残せます。詳細はツールキット書式Bへ。</a:t>
            </a:r>
            <a:endParaRPr 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B42318"/>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STOP RULE</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自分が感情的になったとき──いったん止める</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27 / 36</a:t>
            </a:r>
            <a:endParaRPr lang="en-US" sz="900" dirty="0"/>
          </a:p>
        </p:txBody>
      </p:sp>
      <p:sp>
        <p:nvSpPr>
          <p:cNvPr id="8" name="Shape 5"/>
          <p:cNvSpPr/>
          <p:nvPr/>
        </p:nvSpPr>
        <p:spPr>
          <a:xfrm>
            <a:off x="502920" y="1417320"/>
            <a:ext cx="11185855" cy="914400"/>
          </a:xfrm>
          <a:prstGeom prst="roundRect">
            <a:avLst>
              <a:gd name="adj" fmla="val 8000"/>
            </a:avLst>
          </a:prstGeom>
          <a:solidFill>
            <a:srgbClr val="FBEDEC"/>
          </a:solidFill>
          <a:ln w="12700">
            <a:solidFill>
              <a:srgbClr val="DDE4EA"/>
            </a:solidFill>
            <a:prstDash val="solid"/>
          </a:ln>
        </p:spPr>
      </p:sp>
      <p:sp>
        <p:nvSpPr>
          <p:cNvPr id="9" name="Text 6"/>
          <p:cNvSpPr/>
          <p:nvPr/>
        </p:nvSpPr>
        <p:spPr>
          <a:xfrm>
            <a:off x="777240" y="1417320"/>
            <a:ext cx="10637215" cy="914400"/>
          </a:xfrm>
          <a:prstGeom prst="rect">
            <a:avLst/>
          </a:prstGeom>
          <a:noFill/>
          <a:ln/>
        </p:spPr>
        <p:txBody>
          <a:bodyPr wrap="square" lIns="0" tIns="0" rIns="0" bIns="0" rtlCol="0" anchor="ctr"/>
          <a:lstStyle/>
          <a:p>
            <a:pPr indent="0" marL="0">
              <a:lnSpc>
                <a:spcPct val="110000"/>
              </a:lnSpc>
              <a:buNone/>
            </a:pPr>
            <a:r>
              <a:rPr lang="en-US" sz="1400" dirty="0">
                <a:solidFill>
                  <a:srgbClr val="263238"/>
                </a:solidFill>
                <a:latin typeface="Meiryo" pitchFamily="34" charset="0"/>
                <a:ea typeface="Meiryo" pitchFamily="34" charset="-122"/>
                <a:cs typeface="Meiryo" pitchFamily="34" charset="-120"/>
              </a:rPr>
              <a:t>怒りのまま指導すると、目的が「改善」から「攻撃」へすり替わります。次のサインがあれば、その場の指導を一度止めます。</a:t>
            </a:r>
            <a:endParaRPr lang="en-US" sz="1400" dirty="0"/>
          </a:p>
        </p:txBody>
      </p:sp>
      <p:sp>
        <p:nvSpPr>
          <p:cNvPr id="10" name="Shape 7"/>
          <p:cNvSpPr/>
          <p:nvPr/>
        </p:nvSpPr>
        <p:spPr>
          <a:xfrm>
            <a:off x="502920" y="2514600"/>
            <a:ext cx="3484778" cy="868680"/>
          </a:xfrm>
          <a:prstGeom prst="roundRect">
            <a:avLst>
              <a:gd name="adj" fmla="val 8421"/>
            </a:avLst>
          </a:prstGeom>
          <a:solidFill>
            <a:srgbClr val="FFFFFF"/>
          </a:solidFill>
          <a:ln/>
          <a:effectLst>
            <a:outerShdw sx="100000" sy="100000" kx="0" ky="0" algn="bl" rotWithShape="0" blurRad="88900" dist="38100" dir="5400000">
              <a:srgbClr val="9AA7B2">
                <a:alpha val="16000"/>
              </a:srgbClr>
            </a:outerShdw>
          </a:effectLst>
        </p:spPr>
      </p:sp>
      <p:sp>
        <p:nvSpPr>
          <p:cNvPr id="11" name="Shape 8"/>
          <p:cNvSpPr/>
          <p:nvPr/>
        </p:nvSpPr>
        <p:spPr>
          <a:xfrm>
            <a:off x="685800" y="2711196"/>
            <a:ext cx="475488" cy="475488"/>
          </a:xfrm>
          <a:prstGeom prst="ellipse">
            <a:avLst/>
          </a:prstGeom>
          <a:solidFill>
            <a:srgbClr val="B42318"/>
          </a:solidFill>
          <a:ln/>
        </p:spPr>
      </p:sp>
      <p:pic>
        <p:nvPicPr>
          <p:cNvPr id="12" name="Image 1" descr="preencoded.png">    </p:cNvPr>
          <p:cNvPicPr>
            <a:picLocks noChangeAspect="1"/>
          </p:cNvPicPr>
          <p:nvPr/>
        </p:nvPicPr>
        <p:blipFill>
          <a:blip r:embed="rId2"/>
          <a:stretch>
            <a:fillRect/>
          </a:stretch>
        </p:blipFill>
        <p:spPr>
          <a:xfrm>
            <a:off x="809427" y="2834823"/>
            <a:ext cx="228234" cy="228234"/>
          </a:xfrm>
          <a:prstGeom prst="rect">
            <a:avLst/>
          </a:prstGeom>
        </p:spPr>
      </p:pic>
      <p:sp>
        <p:nvSpPr>
          <p:cNvPr id="13" name="Text 9"/>
          <p:cNvSpPr/>
          <p:nvPr/>
        </p:nvSpPr>
        <p:spPr>
          <a:xfrm>
            <a:off x="1252728" y="2514600"/>
            <a:ext cx="2570378" cy="868680"/>
          </a:xfrm>
          <a:prstGeom prst="rect">
            <a:avLst/>
          </a:prstGeom>
          <a:noFill/>
          <a:ln/>
        </p:spPr>
        <p:txBody>
          <a:bodyPr wrap="square" lIns="0" tIns="0" rIns="0" bIns="0" rtlCol="0" anchor="ctr"/>
          <a:lstStyle/>
          <a:p>
            <a:pPr indent="0" marL="0">
              <a:lnSpc>
                <a:spcPct val="98000"/>
              </a:lnSpc>
              <a:buNone/>
            </a:pPr>
            <a:r>
              <a:rPr lang="en-US" sz="1200" b="1" dirty="0">
                <a:solidFill>
                  <a:srgbClr val="16314F"/>
                </a:solidFill>
                <a:latin typeface="Meiryo" pitchFamily="34" charset="0"/>
                <a:ea typeface="Meiryo" pitchFamily="34" charset="-122"/>
                <a:cs typeface="Meiryo" pitchFamily="34" charset="-120"/>
              </a:rPr>
              <a:t>自分が感情的になっている</a:t>
            </a:r>
            <a:endParaRPr lang="en-US" sz="1200" dirty="0"/>
          </a:p>
        </p:txBody>
      </p:sp>
      <p:sp>
        <p:nvSpPr>
          <p:cNvPr id="14" name="Shape 10"/>
          <p:cNvSpPr/>
          <p:nvPr/>
        </p:nvSpPr>
        <p:spPr>
          <a:xfrm>
            <a:off x="4353458" y="2514600"/>
            <a:ext cx="3484778" cy="868680"/>
          </a:xfrm>
          <a:prstGeom prst="roundRect">
            <a:avLst>
              <a:gd name="adj" fmla="val 8421"/>
            </a:avLst>
          </a:prstGeom>
          <a:solidFill>
            <a:srgbClr val="FFFFFF"/>
          </a:solidFill>
          <a:ln/>
          <a:effectLst>
            <a:outerShdw sx="100000" sy="100000" kx="0" ky="0" algn="bl" rotWithShape="0" blurRad="88900" dist="38100" dir="5400000">
              <a:srgbClr val="9AA7B2">
                <a:alpha val="16000"/>
              </a:srgbClr>
            </a:outerShdw>
          </a:effectLst>
        </p:spPr>
      </p:sp>
      <p:sp>
        <p:nvSpPr>
          <p:cNvPr id="15" name="Shape 11"/>
          <p:cNvSpPr/>
          <p:nvPr/>
        </p:nvSpPr>
        <p:spPr>
          <a:xfrm>
            <a:off x="4536338" y="2711196"/>
            <a:ext cx="475488" cy="475488"/>
          </a:xfrm>
          <a:prstGeom prst="ellipse">
            <a:avLst/>
          </a:prstGeom>
          <a:solidFill>
            <a:srgbClr val="B42318"/>
          </a:solidFill>
          <a:ln/>
        </p:spPr>
      </p:sp>
      <p:pic>
        <p:nvPicPr>
          <p:cNvPr id="16" name="Image 2" descr="preencoded.png">    </p:cNvPr>
          <p:cNvPicPr>
            <a:picLocks noChangeAspect="1"/>
          </p:cNvPicPr>
          <p:nvPr/>
        </p:nvPicPr>
        <p:blipFill>
          <a:blip r:embed="rId3"/>
          <a:stretch>
            <a:fillRect/>
          </a:stretch>
        </p:blipFill>
        <p:spPr>
          <a:xfrm>
            <a:off x="4659965" y="2834823"/>
            <a:ext cx="228234" cy="228234"/>
          </a:xfrm>
          <a:prstGeom prst="rect">
            <a:avLst/>
          </a:prstGeom>
        </p:spPr>
      </p:pic>
      <p:sp>
        <p:nvSpPr>
          <p:cNvPr id="17" name="Text 12"/>
          <p:cNvSpPr/>
          <p:nvPr/>
        </p:nvSpPr>
        <p:spPr>
          <a:xfrm>
            <a:off x="5103266" y="2514600"/>
            <a:ext cx="2570378" cy="868680"/>
          </a:xfrm>
          <a:prstGeom prst="rect">
            <a:avLst/>
          </a:prstGeom>
          <a:noFill/>
          <a:ln/>
        </p:spPr>
        <p:txBody>
          <a:bodyPr wrap="square" lIns="0" tIns="0" rIns="0" bIns="0" rtlCol="0" anchor="ctr"/>
          <a:lstStyle/>
          <a:p>
            <a:pPr indent="0" marL="0">
              <a:lnSpc>
                <a:spcPct val="98000"/>
              </a:lnSpc>
              <a:buNone/>
            </a:pPr>
            <a:r>
              <a:rPr lang="en-US" sz="1200" b="1" dirty="0">
                <a:solidFill>
                  <a:srgbClr val="16314F"/>
                </a:solidFill>
                <a:latin typeface="Meiryo" pitchFamily="34" charset="0"/>
                <a:ea typeface="Meiryo" pitchFamily="34" charset="-122"/>
                <a:cs typeface="Meiryo" pitchFamily="34" charset="-120"/>
              </a:rPr>
              <a:t>相手に強い精神的・身体的苦痛のサイン</a:t>
            </a:r>
            <a:endParaRPr lang="en-US" sz="1200" dirty="0"/>
          </a:p>
        </p:txBody>
      </p:sp>
      <p:sp>
        <p:nvSpPr>
          <p:cNvPr id="18" name="Shape 13"/>
          <p:cNvSpPr/>
          <p:nvPr/>
        </p:nvSpPr>
        <p:spPr>
          <a:xfrm>
            <a:off x="8203997" y="2514600"/>
            <a:ext cx="3484778" cy="868680"/>
          </a:xfrm>
          <a:prstGeom prst="roundRect">
            <a:avLst>
              <a:gd name="adj" fmla="val 8421"/>
            </a:avLst>
          </a:prstGeom>
          <a:solidFill>
            <a:srgbClr val="FFFFFF"/>
          </a:solidFill>
          <a:ln/>
          <a:effectLst>
            <a:outerShdw sx="100000" sy="100000" kx="0" ky="0" algn="bl" rotWithShape="0" blurRad="88900" dist="38100" dir="5400000">
              <a:srgbClr val="9AA7B2">
                <a:alpha val="16000"/>
              </a:srgbClr>
            </a:outerShdw>
          </a:effectLst>
        </p:spPr>
      </p:sp>
      <p:sp>
        <p:nvSpPr>
          <p:cNvPr id="19" name="Shape 14"/>
          <p:cNvSpPr/>
          <p:nvPr/>
        </p:nvSpPr>
        <p:spPr>
          <a:xfrm>
            <a:off x="8386877" y="2711196"/>
            <a:ext cx="475488" cy="475488"/>
          </a:xfrm>
          <a:prstGeom prst="ellipse">
            <a:avLst/>
          </a:prstGeom>
          <a:solidFill>
            <a:srgbClr val="B42318"/>
          </a:solidFill>
          <a:ln/>
        </p:spPr>
      </p:sp>
      <p:pic>
        <p:nvPicPr>
          <p:cNvPr id="20" name="Image 3" descr="preencoded.png">    </p:cNvPr>
          <p:cNvPicPr>
            <a:picLocks noChangeAspect="1"/>
          </p:cNvPicPr>
          <p:nvPr/>
        </p:nvPicPr>
        <p:blipFill>
          <a:blip r:embed="rId4"/>
          <a:stretch>
            <a:fillRect/>
          </a:stretch>
        </p:blipFill>
        <p:spPr>
          <a:xfrm>
            <a:off x="8510504" y="2834823"/>
            <a:ext cx="228234" cy="228234"/>
          </a:xfrm>
          <a:prstGeom prst="rect">
            <a:avLst/>
          </a:prstGeom>
        </p:spPr>
      </p:pic>
      <p:sp>
        <p:nvSpPr>
          <p:cNvPr id="21" name="Text 15"/>
          <p:cNvSpPr/>
          <p:nvPr/>
        </p:nvSpPr>
        <p:spPr>
          <a:xfrm>
            <a:off x="8953805" y="2514600"/>
            <a:ext cx="2570378" cy="868680"/>
          </a:xfrm>
          <a:prstGeom prst="rect">
            <a:avLst/>
          </a:prstGeom>
          <a:noFill/>
          <a:ln/>
        </p:spPr>
        <p:txBody>
          <a:bodyPr wrap="square" lIns="0" tIns="0" rIns="0" bIns="0" rtlCol="0" anchor="ctr"/>
          <a:lstStyle/>
          <a:p>
            <a:pPr indent="0" marL="0">
              <a:lnSpc>
                <a:spcPct val="98000"/>
              </a:lnSpc>
              <a:buNone/>
            </a:pPr>
            <a:r>
              <a:rPr lang="en-US" sz="1200" b="1" dirty="0">
                <a:solidFill>
                  <a:srgbClr val="16314F"/>
                </a:solidFill>
                <a:latin typeface="Meiryo" pitchFamily="34" charset="0"/>
                <a:ea typeface="Meiryo" pitchFamily="34" charset="-122"/>
                <a:cs typeface="Meiryo" pitchFamily="34" charset="-120"/>
              </a:rPr>
              <a:t>健康問題の申告がある</a:t>
            </a:r>
            <a:endParaRPr lang="en-US" sz="1200" dirty="0"/>
          </a:p>
        </p:txBody>
      </p:sp>
      <p:sp>
        <p:nvSpPr>
          <p:cNvPr id="22" name="Shape 16"/>
          <p:cNvSpPr/>
          <p:nvPr/>
        </p:nvSpPr>
        <p:spPr>
          <a:xfrm>
            <a:off x="502920" y="3611880"/>
            <a:ext cx="3484778" cy="868680"/>
          </a:xfrm>
          <a:prstGeom prst="roundRect">
            <a:avLst>
              <a:gd name="adj" fmla="val 8421"/>
            </a:avLst>
          </a:prstGeom>
          <a:solidFill>
            <a:srgbClr val="FFFFFF"/>
          </a:solidFill>
          <a:ln/>
          <a:effectLst>
            <a:outerShdw sx="100000" sy="100000" kx="0" ky="0" algn="bl" rotWithShape="0" blurRad="88900" dist="38100" dir="5400000">
              <a:srgbClr val="9AA7B2">
                <a:alpha val="16000"/>
              </a:srgbClr>
            </a:outerShdw>
          </a:effectLst>
        </p:spPr>
      </p:sp>
      <p:sp>
        <p:nvSpPr>
          <p:cNvPr id="23" name="Shape 17"/>
          <p:cNvSpPr/>
          <p:nvPr/>
        </p:nvSpPr>
        <p:spPr>
          <a:xfrm>
            <a:off x="685800" y="3808476"/>
            <a:ext cx="475488" cy="475488"/>
          </a:xfrm>
          <a:prstGeom prst="ellipse">
            <a:avLst/>
          </a:prstGeom>
          <a:solidFill>
            <a:srgbClr val="B42318"/>
          </a:solidFill>
          <a:ln/>
        </p:spPr>
      </p:sp>
      <p:pic>
        <p:nvPicPr>
          <p:cNvPr id="24" name="Image 4" descr="preencoded.png">    </p:cNvPr>
          <p:cNvPicPr>
            <a:picLocks noChangeAspect="1"/>
          </p:cNvPicPr>
          <p:nvPr/>
        </p:nvPicPr>
        <p:blipFill>
          <a:blip r:embed="rId5"/>
          <a:stretch>
            <a:fillRect/>
          </a:stretch>
        </p:blipFill>
        <p:spPr>
          <a:xfrm>
            <a:off x="809427" y="3932103"/>
            <a:ext cx="228234" cy="228234"/>
          </a:xfrm>
          <a:prstGeom prst="rect">
            <a:avLst/>
          </a:prstGeom>
        </p:spPr>
      </p:pic>
      <p:sp>
        <p:nvSpPr>
          <p:cNvPr id="25" name="Text 18"/>
          <p:cNvSpPr/>
          <p:nvPr/>
        </p:nvSpPr>
        <p:spPr>
          <a:xfrm>
            <a:off x="1252728" y="3611880"/>
            <a:ext cx="2570378" cy="868680"/>
          </a:xfrm>
          <a:prstGeom prst="rect">
            <a:avLst/>
          </a:prstGeom>
          <a:noFill/>
          <a:ln/>
        </p:spPr>
        <p:txBody>
          <a:bodyPr wrap="square" lIns="0" tIns="0" rIns="0" bIns="0" rtlCol="0" anchor="ctr"/>
          <a:lstStyle/>
          <a:p>
            <a:pPr indent="0" marL="0">
              <a:lnSpc>
                <a:spcPct val="98000"/>
              </a:lnSpc>
              <a:buNone/>
            </a:pPr>
            <a:r>
              <a:rPr lang="en-US" sz="1200" b="1" dirty="0">
                <a:solidFill>
                  <a:srgbClr val="16314F"/>
                </a:solidFill>
                <a:latin typeface="Meiryo" pitchFamily="34" charset="0"/>
                <a:ea typeface="Meiryo" pitchFamily="34" charset="-122"/>
                <a:cs typeface="Meiryo" pitchFamily="34" charset="-120"/>
              </a:rPr>
              <a:t>自傷他害のおそれ</a:t>
            </a:r>
            <a:endParaRPr lang="en-US" sz="1200" dirty="0"/>
          </a:p>
        </p:txBody>
      </p:sp>
      <p:sp>
        <p:nvSpPr>
          <p:cNvPr id="26" name="Shape 19"/>
          <p:cNvSpPr/>
          <p:nvPr/>
        </p:nvSpPr>
        <p:spPr>
          <a:xfrm>
            <a:off x="4353458" y="3611880"/>
            <a:ext cx="3484778" cy="868680"/>
          </a:xfrm>
          <a:prstGeom prst="roundRect">
            <a:avLst>
              <a:gd name="adj" fmla="val 8421"/>
            </a:avLst>
          </a:prstGeom>
          <a:solidFill>
            <a:srgbClr val="FFFFFF"/>
          </a:solidFill>
          <a:ln/>
          <a:effectLst>
            <a:outerShdw sx="100000" sy="100000" kx="0" ky="0" algn="bl" rotWithShape="0" blurRad="88900" dist="38100" dir="5400000">
              <a:srgbClr val="9AA7B2">
                <a:alpha val="16000"/>
              </a:srgbClr>
            </a:outerShdw>
          </a:effectLst>
        </p:spPr>
      </p:sp>
      <p:sp>
        <p:nvSpPr>
          <p:cNvPr id="27" name="Shape 20"/>
          <p:cNvSpPr/>
          <p:nvPr/>
        </p:nvSpPr>
        <p:spPr>
          <a:xfrm>
            <a:off x="4536338" y="3808476"/>
            <a:ext cx="475488" cy="475488"/>
          </a:xfrm>
          <a:prstGeom prst="ellipse">
            <a:avLst/>
          </a:prstGeom>
          <a:solidFill>
            <a:srgbClr val="B42318"/>
          </a:solidFill>
          <a:ln/>
        </p:spPr>
      </p:sp>
      <p:pic>
        <p:nvPicPr>
          <p:cNvPr id="28" name="Image 5" descr="preencoded.png">    </p:cNvPr>
          <p:cNvPicPr>
            <a:picLocks noChangeAspect="1"/>
          </p:cNvPicPr>
          <p:nvPr/>
        </p:nvPicPr>
        <p:blipFill>
          <a:blip r:embed="rId6"/>
          <a:stretch>
            <a:fillRect/>
          </a:stretch>
        </p:blipFill>
        <p:spPr>
          <a:xfrm>
            <a:off x="4659965" y="3932103"/>
            <a:ext cx="228234" cy="228234"/>
          </a:xfrm>
          <a:prstGeom prst="rect">
            <a:avLst/>
          </a:prstGeom>
        </p:spPr>
      </p:pic>
      <p:sp>
        <p:nvSpPr>
          <p:cNvPr id="29" name="Text 21"/>
          <p:cNvSpPr/>
          <p:nvPr/>
        </p:nvSpPr>
        <p:spPr>
          <a:xfrm>
            <a:off x="5103266" y="3611880"/>
            <a:ext cx="2570378" cy="868680"/>
          </a:xfrm>
          <a:prstGeom prst="rect">
            <a:avLst/>
          </a:prstGeom>
          <a:noFill/>
          <a:ln/>
        </p:spPr>
        <p:txBody>
          <a:bodyPr wrap="square" lIns="0" tIns="0" rIns="0" bIns="0" rtlCol="0" anchor="ctr"/>
          <a:lstStyle/>
          <a:p>
            <a:pPr indent="0" marL="0">
              <a:lnSpc>
                <a:spcPct val="98000"/>
              </a:lnSpc>
              <a:buNone/>
            </a:pPr>
            <a:r>
              <a:rPr lang="en-US" sz="1200" b="1" dirty="0">
                <a:solidFill>
                  <a:srgbClr val="16314F"/>
                </a:solidFill>
                <a:latin typeface="Meiryo" pitchFamily="34" charset="0"/>
                <a:ea typeface="Meiryo" pitchFamily="34" charset="-122"/>
                <a:cs typeface="Meiryo" pitchFamily="34" charset="-120"/>
              </a:rPr>
              <a:t>事実関係が争われている</a:t>
            </a:r>
            <a:endParaRPr lang="en-US" sz="1200" dirty="0"/>
          </a:p>
        </p:txBody>
      </p:sp>
      <p:sp>
        <p:nvSpPr>
          <p:cNvPr id="30" name="Shape 22"/>
          <p:cNvSpPr/>
          <p:nvPr/>
        </p:nvSpPr>
        <p:spPr>
          <a:xfrm>
            <a:off x="8203997" y="3611880"/>
            <a:ext cx="3484778" cy="868680"/>
          </a:xfrm>
          <a:prstGeom prst="roundRect">
            <a:avLst>
              <a:gd name="adj" fmla="val 8421"/>
            </a:avLst>
          </a:prstGeom>
          <a:solidFill>
            <a:srgbClr val="FFFFFF"/>
          </a:solidFill>
          <a:ln/>
          <a:effectLst>
            <a:outerShdw sx="100000" sy="100000" kx="0" ky="0" algn="bl" rotWithShape="0" blurRad="88900" dist="38100" dir="5400000">
              <a:srgbClr val="9AA7B2">
                <a:alpha val="16000"/>
              </a:srgbClr>
            </a:outerShdw>
          </a:effectLst>
        </p:spPr>
      </p:sp>
      <p:sp>
        <p:nvSpPr>
          <p:cNvPr id="31" name="Shape 23"/>
          <p:cNvSpPr/>
          <p:nvPr/>
        </p:nvSpPr>
        <p:spPr>
          <a:xfrm>
            <a:off x="8386877" y="3808476"/>
            <a:ext cx="475488" cy="475488"/>
          </a:xfrm>
          <a:prstGeom prst="ellipse">
            <a:avLst/>
          </a:prstGeom>
          <a:solidFill>
            <a:srgbClr val="B42318"/>
          </a:solidFill>
          <a:ln/>
        </p:spPr>
      </p:sp>
      <p:pic>
        <p:nvPicPr>
          <p:cNvPr id="32" name="Image 6" descr="preencoded.png">    </p:cNvPr>
          <p:cNvPicPr>
            <a:picLocks noChangeAspect="1"/>
          </p:cNvPicPr>
          <p:nvPr/>
        </p:nvPicPr>
        <p:blipFill>
          <a:blip r:embed="rId7"/>
          <a:stretch>
            <a:fillRect/>
          </a:stretch>
        </p:blipFill>
        <p:spPr>
          <a:xfrm>
            <a:off x="8510504" y="3932103"/>
            <a:ext cx="228234" cy="228234"/>
          </a:xfrm>
          <a:prstGeom prst="rect">
            <a:avLst/>
          </a:prstGeom>
        </p:spPr>
      </p:pic>
      <p:sp>
        <p:nvSpPr>
          <p:cNvPr id="33" name="Text 24"/>
          <p:cNvSpPr/>
          <p:nvPr/>
        </p:nvSpPr>
        <p:spPr>
          <a:xfrm>
            <a:off x="8953805" y="3611880"/>
            <a:ext cx="2570378" cy="868680"/>
          </a:xfrm>
          <a:prstGeom prst="rect">
            <a:avLst/>
          </a:prstGeom>
          <a:noFill/>
          <a:ln/>
        </p:spPr>
        <p:txBody>
          <a:bodyPr wrap="square" lIns="0" tIns="0" rIns="0" bIns="0" rtlCol="0" anchor="ctr"/>
          <a:lstStyle/>
          <a:p>
            <a:pPr indent="0" marL="0">
              <a:lnSpc>
                <a:spcPct val="98000"/>
              </a:lnSpc>
              <a:buNone/>
            </a:pPr>
            <a:r>
              <a:rPr lang="en-US" sz="1200" b="1" dirty="0">
                <a:solidFill>
                  <a:srgbClr val="16314F"/>
                </a:solidFill>
                <a:latin typeface="Meiryo" pitchFamily="34" charset="0"/>
                <a:ea typeface="Meiryo" pitchFamily="34" charset="-122"/>
                <a:cs typeface="Meiryo" pitchFamily="34" charset="-120"/>
              </a:rPr>
              <a:t>懲戒・退職勧奨に関わる／ハラスメント申告が出た</a:t>
            </a:r>
            <a:endParaRPr lang="en-US" sz="1200" dirty="0"/>
          </a:p>
        </p:txBody>
      </p:sp>
      <p:sp>
        <p:nvSpPr>
          <p:cNvPr id="34" name="Shape 25"/>
          <p:cNvSpPr/>
          <p:nvPr/>
        </p:nvSpPr>
        <p:spPr>
          <a:xfrm>
            <a:off x="502920" y="4709160"/>
            <a:ext cx="11185855" cy="603504"/>
          </a:xfrm>
          <a:prstGeom prst="roundRect">
            <a:avLst>
              <a:gd name="adj" fmla="val 12121"/>
            </a:avLst>
          </a:prstGeom>
          <a:solidFill>
            <a:srgbClr val="16314F"/>
          </a:solidFill>
          <a:ln/>
          <a:effectLst>
            <a:outerShdw sx="100000" sy="100000" kx="0" ky="0" algn="bl" rotWithShape="0" blurRad="88900" dist="38100" dir="5400000">
              <a:srgbClr val="9AA7B2">
                <a:alpha val="16000"/>
              </a:srgbClr>
            </a:outerShdw>
          </a:effectLst>
        </p:spPr>
      </p:sp>
      <p:sp>
        <p:nvSpPr>
          <p:cNvPr id="35" name="Text 26"/>
          <p:cNvSpPr/>
          <p:nvPr/>
        </p:nvSpPr>
        <p:spPr>
          <a:xfrm>
            <a:off x="777240" y="4709160"/>
            <a:ext cx="10637215" cy="603504"/>
          </a:xfrm>
          <a:prstGeom prst="rect">
            <a:avLst/>
          </a:prstGeom>
          <a:noFill/>
          <a:ln/>
        </p:spPr>
        <p:txBody>
          <a:bodyPr wrap="square" lIns="0" tIns="0" rIns="0" bIns="0" rtlCol="0" anchor="ctr"/>
          <a:lstStyle/>
          <a:p>
            <a:pPr indent="0" marL="0">
              <a:buNone/>
            </a:pPr>
            <a:r>
              <a:rPr lang="en-US" sz="1250" b="1" dirty="0">
                <a:solidFill>
                  <a:srgbClr val="B58A3A"/>
                </a:solidFill>
                <a:latin typeface="Meiryo" pitchFamily="34" charset="0"/>
                <a:ea typeface="Meiryo" pitchFamily="34" charset="-122"/>
                <a:cs typeface="Meiryo" pitchFamily="34" charset="-120"/>
              </a:rPr>
              <a:t>止めたら：　</a:t>
            </a:r>
            <a:pPr indent="0" marL="0">
              <a:buNone/>
            </a:pPr>
            <a:r>
              <a:rPr lang="en-US" sz="1250" dirty="0">
                <a:solidFill>
                  <a:srgbClr val="FFFFFF"/>
                </a:solidFill>
                <a:latin typeface="Meiryo" pitchFamily="34" charset="0"/>
                <a:ea typeface="Meiryo" pitchFamily="34" charset="-122"/>
                <a:cs typeface="Meiryo" pitchFamily="34" charset="-120"/>
              </a:rPr>
              <a:t>時間・場所を改める／事実を整理する／人事・法務・産業保健へ相談する。詳細はツールキット書式Eへ。</a:t>
            </a:r>
            <a:endParaRPr lang="en-US" sz="12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WHEN CONSULTED</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相談を受けた管理職の初動──窓口へ「つなぐ」</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28 / 36</a:t>
            </a:r>
            <a:endParaRPr lang="en-US" sz="900" dirty="0"/>
          </a:p>
        </p:txBody>
      </p:sp>
      <p:sp>
        <p:nvSpPr>
          <p:cNvPr id="8" name="Text 5"/>
          <p:cNvSpPr/>
          <p:nvPr/>
        </p:nvSpPr>
        <p:spPr>
          <a:xfrm>
            <a:off x="1325880" y="1170432"/>
            <a:ext cx="10271455" cy="320040"/>
          </a:xfrm>
          <a:prstGeom prst="rect">
            <a:avLst/>
          </a:prstGeom>
          <a:noFill/>
          <a:ln/>
        </p:spPr>
        <p:txBody>
          <a:bodyPr wrap="square" lIns="0" tIns="0" rIns="0" bIns="0" rtlCol="0" anchor="ctr"/>
          <a:lstStyle/>
          <a:p>
            <a:pPr indent="0" marL="0">
              <a:buNone/>
            </a:pPr>
            <a:r>
              <a:rPr lang="en-US" sz="1250" dirty="0">
                <a:solidFill>
                  <a:srgbClr val="5B6B7B"/>
                </a:solidFill>
                <a:latin typeface="Meiryo" pitchFamily="34" charset="0"/>
                <a:ea typeface="Meiryo" pitchFamily="34" charset="-122"/>
                <a:cs typeface="Meiryo" pitchFamily="34" charset="-120"/>
              </a:rPr>
              <a:t>管理職は調査担当者とは限りません。独断で真偽を判断・調査しないことが原則です。</a:t>
            </a:r>
            <a:endParaRPr lang="en-US" sz="1250" dirty="0"/>
          </a:p>
        </p:txBody>
      </p:sp>
      <p:sp>
        <p:nvSpPr>
          <p:cNvPr id="9" name="Shape 6"/>
          <p:cNvSpPr/>
          <p:nvPr/>
        </p:nvSpPr>
        <p:spPr>
          <a:xfrm>
            <a:off x="502920" y="1627632"/>
            <a:ext cx="5410048" cy="2743200"/>
          </a:xfrm>
          <a:prstGeom prst="roundRect">
            <a:avLst>
              <a:gd name="adj" fmla="val 2667"/>
            </a:avLst>
          </a:prstGeom>
          <a:solidFill>
            <a:srgbClr val="EAF1ED"/>
          </a:solidFill>
          <a:ln/>
          <a:effectLst>
            <a:outerShdw sx="100000" sy="100000" kx="0" ky="0" algn="bl" rotWithShape="0" blurRad="88900" dist="38100" dir="5400000">
              <a:srgbClr val="9AA7B2">
                <a:alpha val="16000"/>
              </a:srgbClr>
            </a:outerShdw>
          </a:effectLst>
        </p:spPr>
      </p:sp>
      <p:sp>
        <p:nvSpPr>
          <p:cNvPr id="10" name="Shape 7"/>
          <p:cNvSpPr/>
          <p:nvPr/>
        </p:nvSpPr>
        <p:spPr>
          <a:xfrm>
            <a:off x="502920" y="1627632"/>
            <a:ext cx="5410048" cy="512064"/>
          </a:xfrm>
          <a:prstGeom prst="roundRect">
            <a:avLst>
              <a:gd name="adj" fmla="val 14286"/>
            </a:avLst>
          </a:prstGeom>
          <a:solidFill>
            <a:srgbClr val="2F6B4F"/>
          </a:solidFill>
          <a:ln/>
        </p:spPr>
      </p:sp>
      <p:sp>
        <p:nvSpPr>
          <p:cNvPr id="11" name="Shape 8"/>
          <p:cNvSpPr/>
          <p:nvPr/>
        </p:nvSpPr>
        <p:spPr>
          <a:xfrm>
            <a:off x="502920" y="1883664"/>
            <a:ext cx="5410048" cy="256032"/>
          </a:xfrm>
          <a:prstGeom prst="rect">
            <a:avLst/>
          </a:prstGeom>
          <a:solidFill>
            <a:srgbClr val="2F6B4F"/>
          </a:solidFill>
          <a:ln/>
        </p:spPr>
      </p:sp>
      <p:sp>
        <p:nvSpPr>
          <p:cNvPr id="12" name="Text 9"/>
          <p:cNvSpPr/>
          <p:nvPr/>
        </p:nvSpPr>
        <p:spPr>
          <a:xfrm>
            <a:off x="731520" y="1627632"/>
            <a:ext cx="5044288" cy="512064"/>
          </a:xfrm>
          <a:prstGeom prst="rect">
            <a:avLst/>
          </a:prstGeom>
          <a:noFill/>
          <a:ln/>
        </p:spPr>
        <p:txBody>
          <a:bodyPr wrap="square" lIns="0" tIns="0" rIns="0" bIns="0" rtlCol="0" anchor="ctr"/>
          <a:lstStyle/>
          <a:p>
            <a:pPr indent="0" marL="0">
              <a:buNone/>
            </a:pPr>
            <a:r>
              <a:rPr lang="en-US" sz="1400" b="1" dirty="0">
                <a:solidFill>
                  <a:srgbClr val="FFFFFF"/>
                </a:solidFill>
                <a:latin typeface="Meiryo" pitchFamily="34" charset="0"/>
                <a:ea typeface="Meiryo" pitchFamily="34" charset="-122"/>
                <a:cs typeface="Meiryo" pitchFamily="34" charset="-120"/>
              </a:rPr>
              <a:t>する（DO）</a:t>
            </a:r>
            <a:endParaRPr lang="en-US" sz="1400" dirty="0"/>
          </a:p>
        </p:txBody>
      </p:sp>
      <p:sp>
        <p:nvSpPr>
          <p:cNvPr id="13" name="Text 10"/>
          <p:cNvSpPr/>
          <p:nvPr/>
        </p:nvSpPr>
        <p:spPr>
          <a:xfrm>
            <a:off x="758952" y="2286000"/>
            <a:ext cx="4897984" cy="196596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話を遮らず聞く</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安全・健康上の緊急性を確認</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事実・伝聞・推測を分けて記録</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相談者の希望を確認</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必要最小限で窓口・人事へつなぐ</a:t>
            </a:r>
            <a:endParaRPr lang="en-US" sz="1250" dirty="0"/>
          </a:p>
        </p:txBody>
      </p:sp>
      <p:sp>
        <p:nvSpPr>
          <p:cNvPr id="14" name="Shape 11"/>
          <p:cNvSpPr/>
          <p:nvPr/>
        </p:nvSpPr>
        <p:spPr>
          <a:xfrm>
            <a:off x="6278728" y="1627632"/>
            <a:ext cx="5410048" cy="2743200"/>
          </a:xfrm>
          <a:prstGeom prst="roundRect">
            <a:avLst>
              <a:gd name="adj" fmla="val 2667"/>
            </a:avLst>
          </a:prstGeom>
          <a:solidFill>
            <a:srgbClr val="FBEDEC"/>
          </a:solidFill>
          <a:ln/>
          <a:effectLst>
            <a:outerShdw sx="100000" sy="100000" kx="0" ky="0" algn="bl" rotWithShape="0" blurRad="88900" dist="38100" dir="5400000">
              <a:srgbClr val="9AA7B2">
                <a:alpha val="16000"/>
              </a:srgbClr>
            </a:outerShdw>
          </a:effectLst>
        </p:spPr>
      </p:sp>
      <p:sp>
        <p:nvSpPr>
          <p:cNvPr id="15" name="Shape 12"/>
          <p:cNvSpPr/>
          <p:nvPr/>
        </p:nvSpPr>
        <p:spPr>
          <a:xfrm>
            <a:off x="6278728" y="1627632"/>
            <a:ext cx="5410048" cy="512064"/>
          </a:xfrm>
          <a:prstGeom prst="roundRect">
            <a:avLst>
              <a:gd name="adj" fmla="val 14286"/>
            </a:avLst>
          </a:prstGeom>
          <a:solidFill>
            <a:srgbClr val="B42318"/>
          </a:solidFill>
          <a:ln/>
        </p:spPr>
      </p:sp>
      <p:sp>
        <p:nvSpPr>
          <p:cNvPr id="16" name="Shape 13"/>
          <p:cNvSpPr/>
          <p:nvPr/>
        </p:nvSpPr>
        <p:spPr>
          <a:xfrm>
            <a:off x="6278728" y="1883664"/>
            <a:ext cx="5410048" cy="256032"/>
          </a:xfrm>
          <a:prstGeom prst="rect">
            <a:avLst/>
          </a:prstGeom>
          <a:solidFill>
            <a:srgbClr val="B42318"/>
          </a:solidFill>
          <a:ln/>
        </p:spPr>
      </p:sp>
      <p:sp>
        <p:nvSpPr>
          <p:cNvPr id="17" name="Text 14"/>
          <p:cNvSpPr/>
          <p:nvPr/>
        </p:nvSpPr>
        <p:spPr>
          <a:xfrm>
            <a:off x="6507328" y="1627632"/>
            <a:ext cx="5044288" cy="512064"/>
          </a:xfrm>
          <a:prstGeom prst="rect">
            <a:avLst/>
          </a:prstGeom>
          <a:noFill/>
          <a:ln/>
        </p:spPr>
        <p:txBody>
          <a:bodyPr wrap="square" lIns="0" tIns="0" rIns="0" bIns="0" rtlCol="0" anchor="ctr"/>
          <a:lstStyle/>
          <a:p>
            <a:pPr indent="0" marL="0">
              <a:buNone/>
            </a:pPr>
            <a:r>
              <a:rPr lang="en-US" sz="1400" b="1" dirty="0">
                <a:solidFill>
                  <a:srgbClr val="FFFFFF"/>
                </a:solidFill>
                <a:latin typeface="Meiryo" pitchFamily="34" charset="0"/>
                <a:ea typeface="Meiryo" pitchFamily="34" charset="-122"/>
                <a:cs typeface="Meiryo" pitchFamily="34" charset="-120"/>
              </a:rPr>
              <a:t>しない（DON'T）</a:t>
            </a:r>
            <a:endParaRPr lang="en-US" sz="1400" dirty="0"/>
          </a:p>
        </p:txBody>
      </p:sp>
      <p:sp>
        <p:nvSpPr>
          <p:cNvPr id="18" name="Text 15"/>
          <p:cNvSpPr/>
          <p:nvPr/>
        </p:nvSpPr>
        <p:spPr>
          <a:xfrm>
            <a:off x="6534760" y="2286000"/>
            <a:ext cx="4897984" cy="196596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その場で「パワハラだ／ではない」と断定</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行為者へ独断で連絡して問い詰める</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人前で詳しい話をさせる</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無条件の秘密保持を約束する</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相談を理由に不利益な取扱いをする</a:t>
            </a:r>
            <a:endParaRPr lang="en-US" sz="1250" dirty="0"/>
          </a:p>
        </p:txBody>
      </p:sp>
      <p:sp>
        <p:nvSpPr>
          <p:cNvPr id="19" name="Shape 16"/>
          <p:cNvSpPr/>
          <p:nvPr/>
        </p:nvSpPr>
        <p:spPr>
          <a:xfrm>
            <a:off x="502920" y="4526280"/>
            <a:ext cx="11185855" cy="603504"/>
          </a:xfrm>
          <a:prstGeom prst="roundRect">
            <a:avLst>
              <a:gd name="adj" fmla="val 12121"/>
            </a:avLst>
          </a:prstGeom>
          <a:solidFill>
            <a:srgbClr val="16314F"/>
          </a:solidFill>
          <a:ln/>
          <a:effectLst>
            <a:outerShdw sx="100000" sy="100000" kx="0" ky="0" algn="bl" rotWithShape="0" blurRad="88900" dist="38100" dir="5400000">
              <a:srgbClr val="9AA7B2">
                <a:alpha val="16000"/>
              </a:srgbClr>
            </a:outerShdw>
          </a:effectLst>
        </p:spPr>
      </p:sp>
      <p:sp>
        <p:nvSpPr>
          <p:cNvPr id="20" name="Text 17"/>
          <p:cNvSpPr/>
          <p:nvPr/>
        </p:nvSpPr>
        <p:spPr>
          <a:xfrm>
            <a:off x="777240" y="4526280"/>
            <a:ext cx="10637215" cy="603504"/>
          </a:xfrm>
          <a:prstGeom prst="rect">
            <a:avLst/>
          </a:prstGeom>
          <a:noFill/>
          <a:ln/>
        </p:spPr>
        <p:txBody>
          <a:bodyPr wrap="square" lIns="0" tIns="0" rIns="0" bIns="0" rtlCol="0" anchor="ctr"/>
          <a:lstStyle/>
          <a:p>
            <a:pPr indent="0" marL="0">
              <a:buNone/>
            </a:pPr>
            <a:r>
              <a:rPr lang="en-US" sz="1250" b="1" dirty="0">
                <a:solidFill>
                  <a:srgbClr val="B58A3A"/>
                </a:solidFill>
                <a:latin typeface="Meiryo" pitchFamily="34" charset="0"/>
                <a:ea typeface="Meiryo" pitchFamily="34" charset="-122"/>
                <a:cs typeface="Meiryo" pitchFamily="34" charset="-120"/>
              </a:rPr>
              <a:t>自分が行為者として指摘されたら：　</a:t>
            </a:r>
            <a:pPr indent="0" marL="0">
              <a:buNone/>
            </a:pPr>
            <a:r>
              <a:rPr lang="en-US" sz="1250" dirty="0">
                <a:solidFill>
                  <a:srgbClr val="FFFFFF"/>
                </a:solidFill>
                <a:latin typeface="Meiryo" pitchFamily="34" charset="0"/>
                <a:ea typeface="Meiryo" pitchFamily="34" charset="-122"/>
                <a:cs typeface="Meiryo" pitchFamily="34" charset="-120"/>
              </a:rPr>
              <a:t>反論を始めず、人事・法務へ相談する。生命・身体の危険があれば安全確保を最優先。</a:t>
            </a:r>
            <a:endParaRPr lang="en-US" sz="12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B58A3A"/>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CASE STUDY</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ケース1：繰り返すミスを全員の前で叱責</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29 / 36</a:t>
            </a:r>
            <a:endParaRPr lang="en-US" sz="900" dirty="0"/>
          </a:p>
        </p:txBody>
      </p:sp>
      <p:sp>
        <p:nvSpPr>
          <p:cNvPr id="8" name="Shape 5"/>
          <p:cNvSpPr/>
          <p:nvPr/>
        </p:nvSpPr>
        <p:spPr>
          <a:xfrm>
            <a:off x="502920" y="1325880"/>
            <a:ext cx="11185855" cy="1417320"/>
          </a:xfrm>
          <a:prstGeom prst="roundRect">
            <a:avLst>
              <a:gd name="adj" fmla="val 5161"/>
            </a:avLst>
          </a:prstGeom>
          <a:solidFill>
            <a:srgbClr val="16314F"/>
          </a:solidFill>
          <a:ln/>
          <a:effectLst>
            <a:outerShdw sx="100000" sy="100000" kx="0" ky="0" algn="bl" rotWithShape="0" blurRad="88900" dist="38100" dir="5400000">
              <a:srgbClr val="9AA7B2">
                <a:alpha val="16000"/>
              </a:srgbClr>
            </a:outerShdw>
          </a:effectLst>
        </p:spPr>
      </p:sp>
      <p:sp>
        <p:nvSpPr>
          <p:cNvPr id="9" name="Text 6"/>
          <p:cNvSpPr/>
          <p:nvPr/>
        </p:nvSpPr>
        <p:spPr>
          <a:xfrm>
            <a:off x="777240" y="1417320"/>
            <a:ext cx="1097280" cy="365760"/>
          </a:xfrm>
          <a:prstGeom prst="rect">
            <a:avLst/>
          </a:prstGeom>
          <a:noFill/>
          <a:ln/>
        </p:spPr>
        <p:txBody>
          <a:bodyPr wrap="square" lIns="0" tIns="0" rIns="0" bIns="0" rtlCol="0" anchor="ctr"/>
          <a:lstStyle/>
          <a:p>
            <a:pPr indent="0" marL="0">
              <a:buNone/>
            </a:pPr>
            <a:r>
              <a:rPr lang="en-US" sz="1300" b="1" dirty="0">
                <a:solidFill>
                  <a:srgbClr val="B58A3A"/>
                </a:solidFill>
                <a:latin typeface="Meiryo" pitchFamily="34" charset="0"/>
                <a:ea typeface="Meiryo" pitchFamily="34" charset="-122"/>
                <a:cs typeface="Meiryo" pitchFamily="34" charset="-120"/>
              </a:rPr>
              <a:t>状況</a:t>
            </a:r>
            <a:endParaRPr lang="en-US" sz="1300" dirty="0"/>
          </a:p>
        </p:txBody>
      </p:sp>
      <p:sp>
        <p:nvSpPr>
          <p:cNvPr id="10" name="Text 7"/>
          <p:cNvSpPr/>
          <p:nvPr/>
        </p:nvSpPr>
        <p:spPr>
          <a:xfrm>
            <a:off x="777240" y="1755648"/>
            <a:ext cx="10637215" cy="914400"/>
          </a:xfrm>
          <a:prstGeom prst="rect">
            <a:avLst/>
          </a:prstGeom>
          <a:noFill/>
          <a:ln/>
        </p:spPr>
        <p:txBody>
          <a:bodyPr wrap="square" lIns="0" tIns="0" rIns="0" bIns="0" rtlCol="0" anchor="t"/>
          <a:lstStyle/>
          <a:p>
            <a:pPr indent="0" marL="0">
              <a:lnSpc>
                <a:spcPct val="108000"/>
              </a:lnSpc>
              <a:buNone/>
            </a:pPr>
            <a:r>
              <a:rPr lang="en-US" sz="1350" dirty="0">
                <a:solidFill>
                  <a:srgbClr val="FFFFFF"/>
                </a:solidFill>
                <a:latin typeface="Meiryo" pitchFamily="34" charset="0"/>
                <a:ea typeface="Meiryo" pitchFamily="34" charset="-122"/>
                <a:cs typeface="Meiryo" pitchFamily="34" charset="-120"/>
              </a:rPr>
              <a:t>部下が同じ入力ミスを3回繰り返した。課長は朝礼で、全員の前で大声で「何度言っても分からない。君はこの仕事に向いていない」と叱責した。</a:t>
            </a:r>
            <a:endParaRPr lang="en-US" sz="1350" dirty="0"/>
          </a:p>
        </p:txBody>
      </p:sp>
      <p:sp>
        <p:nvSpPr>
          <p:cNvPr id="11" name="Text 8"/>
          <p:cNvSpPr/>
          <p:nvPr/>
        </p:nvSpPr>
        <p:spPr>
          <a:xfrm>
            <a:off x="502920" y="2926080"/>
            <a:ext cx="11185855" cy="320040"/>
          </a:xfrm>
          <a:prstGeom prst="rect">
            <a:avLst/>
          </a:prstGeom>
          <a:noFill/>
          <a:ln/>
        </p:spPr>
        <p:txBody>
          <a:bodyPr wrap="square" lIns="0" tIns="0" rIns="0" bIns="0" rtlCol="0" anchor="ctr"/>
          <a:lstStyle/>
          <a:p>
            <a:pPr indent="0" marL="0">
              <a:buNone/>
            </a:pPr>
            <a:r>
              <a:rPr lang="en-US" sz="1400" b="1" dirty="0">
                <a:solidFill>
                  <a:srgbClr val="16314F"/>
                </a:solidFill>
                <a:latin typeface="Meiryo" pitchFamily="34" charset="0"/>
                <a:ea typeface="Meiryo" pitchFamily="34" charset="-122"/>
                <a:cs typeface="Meiryo" pitchFamily="34" charset="-120"/>
              </a:rPr>
              <a:t>検討の視点</a:t>
            </a:r>
            <a:endParaRPr lang="en-US" sz="1400" dirty="0"/>
          </a:p>
        </p:txBody>
      </p:sp>
      <p:sp>
        <p:nvSpPr>
          <p:cNvPr id="12" name="Shape 9"/>
          <p:cNvSpPr/>
          <p:nvPr/>
        </p:nvSpPr>
        <p:spPr>
          <a:xfrm>
            <a:off x="502920" y="3291840"/>
            <a:ext cx="5410048" cy="512064"/>
          </a:xfrm>
          <a:prstGeom prst="roundRect">
            <a:avLst>
              <a:gd name="adj" fmla="val 14286"/>
            </a:avLst>
          </a:prstGeom>
          <a:solidFill>
            <a:srgbClr val="FFFFFF"/>
          </a:solidFill>
          <a:ln w="12700">
            <a:solidFill>
              <a:srgbClr val="DDE4EA"/>
            </a:solidFill>
            <a:prstDash val="solid"/>
          </a:ln>
        </p:spPr>
      </p:sp>
      <p:pic>
        <p:nvPicPr>
          <p:cNvPr id="13" name="Image 1" descr="preencoded.png">    </p:cNvPr>
          <p:cNvPicPr>
            <a:picLocks noChangeAspect="1"/>
          </p:cNvPicPr>
          <p:nvPr/>
        </p:nvPicPr>
        <p:blipFill>
          <a:blip r:embed="rId2"/>
          <a:stretch>
            <a:fillRect/>
          </a:stretch>
        </p:blipFill>
        <p:spPr>
          <a:xfrm>
            <a:off x="630936" y="3429000"/>
            <a:ext cx="237744" cy="237744"/>
          </a:xfrm>
          <a:prstGeom prst="rect">
            <a:avLst/>
          </a:prstGeom>
        </p:spPr>
      </p:pic>
      <p:sp>
        <p:nvSpPr>
          <p:cNvPr id="14" name="Text 10"/>
          <p:cNvSpPr/>
          <p:nvPr/>
        </p:nvSpPr>
        <p:spPr>
          <a:xfrm>
            <a:off x="960120" y="3291840"/>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業務指導の必要性</a:t>
            </a:r>
            <a:endParaRPr lang="en-US" sz="1150" dirty="0"/>
          </a:p>
        </p:txBody>
      </p:sp>
      <p:sp>
        <p:nvSpPr>
          <p:cNvPr id="15" name="Shape 11"/>
          <p:cNvSpPr/>
          <p:nvPr/>
        </p:nvSpPr>
        <p:spPr>
          <a:xfrm>
            <a:off x="6278728" y="3291840"/>
            <a:ext cx="5410048" cy="512064"/>
          </a:xfrm>
          <a:prstGeom prst="roundRect">
            <a:avLst>
              <a:gd name="adj" fmla="val 14286"/>
            </a:avLst>
          </a:prstGeom>
          <a:solidFill>
            <a:srgbClr val="FFFFFF"/>
          </a:solidFill>
          <a:ln w="12700">
            <a:solidFill>
              <a:srgbClr val="DDE4EA"/>
            </a:solidFill>
            <a:prstDash val="solid"/>
          </a:ln>
        </p:spPr>
      </p:sp>
      <p:pic>
        <p:nvPicPr>
          <p:cNvPr id="16" name="Image 2" descr="preencoded.png">    </p:cNvPr>
          <p:cNvPicPr>
            <a:picLocks noChangeAspect="1"/>
          </p:cNvPicPr>
          <p:nvPr/>
        </p:nvPicPr>
        <p:blipFill>
          <a:blip r:embed="rId3"/>
          <a:stretch>
            <a:fillRect/>
          </a:stretch>
        </p:blipFill>
        <p:spPr>
          <a:xfrm>
            <a:off x="6406744" y="3429000"/>
            <a:ext cx="237744" cy="237744"/>
          </a:xfrm>
          <a:prstGeom prst="rect">
            <a:avLst/>
          </a:prstGeom>
        </p:spPr>
      </p:pic>
      <p:sp>
        <p:nvSpPr>
          <p:cNvPr id="17" name="Text 12"/>
          <p:cNvSpPr/>
          <p:nvPr/>
        </p:nvSpPr>
        <p:spPr>
          <a:xfrm>
            <a:off x="6735928" y="3291840"/>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問題行動の内容・程度</a:t>
            </a:r>
            <a:endParaRPr lang="en-US" sz="1150" dirty="0"/>
          </a:p>
        </p:txBody>
      </p:sp>
      <p:sp>
        <p:nvSpPr>
          <p:cNvPr id="18" name="Shape 13"/>
          <p:cNvSpPr/>
          <p:nvPr/>
        </p:nvSpPr>
        <p:spPr>
          <a:xfrm>
            <a:off x="502920" y="3950208"/>
            <a:ext cx="5410048" cy="512064"/>
          </a:xfrm>
          <a:prstGeom prst="roundRect">
            <a:avLst>
              <a:gd name="adj" fmla="val 14286"/>
            </a:avLst>
          </a:prstGeom>
          <a:solidFill>
            <a:srgbClr val="FFFFFF"/>
          </a:solidFill>
          <a:ln w="12700">
            <a:solidFill>
              <a:srgbClr val="DDE4EA"/>
            </a:solidFill>
            <a:prstDash val="solid"/>
          </a:ln>
        </p:spPr>
      </p:sp>
      <p:pic>
        <p:nvPicPr>
          <p:cNvPr id="19" name="Image 3" descr="preencoded.png">    </p:cNvPr>
          <p:cNvPicPr>
            <a:picLocks noChangeAspect="1"/>
          </p:cNvPicPr>
          <p:nvPr/>
        </p:nvPicPr>
        <p:blipFill>
          <a:blip r:embed="rId4"/>
          <a:stretch>
            <a:fillRect/>
          </a:stretch>
        </p:blipFill>
        <p:spPr>
          <a:xfrm>
            <a:off x="630936" y="4087368"/>
            <a:ext cx="237744" cy="237744"/>
          </a:xfrm>
          <a:prstGeom prst="rect">
            <a:avLst/>
          </a:prstGeom>
        </p:spPr>
      </p:pic>
      <p:sp>
        <p:nvSpPr>
          <p:cNvPr id="20" name="Text 14"/>
          <p:cNvSpPr/>
          <p:nvPr/>
        </p:nvSpPr>
        <p:spPr>
          <a:xfrm>
            <a:off x="960120" y="3950208"/>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人格否定の有無</a:t>
            </a:r>
            <a:endParaRPr lang="en-US" sz="1150" dirty="0"/>
          </a:p>
        </p:txBody>
      </p:sp>
      <p:sp>
        <p:nvSpPr>
          <p:cNvPr id="21" name="Shape 15"/>
          <p:cNvSpPr/>
          <p:nvPr/>
        </p:nvSpPr>
        <p:spPr>
          <a:xfrm>
            <a:off x="6278728" y="3950208"/>
            <a:ext cx="5410048" cy="512064"/>
          </a:xfrm>
          <a:prstGeom prst="roundRect">
            <a:avLst>
              <a:gd name="adj" fmla="val 14286"/>
            </a:avLst>
          </a:prstGeom>
          <a:solidFill>
            <a:srgbClr val="FFFFFF"/>
          </a:solidFill>
          <a:ln w="12700">
            <a:solidFill>
              <a:srgbClr val="DDE4EA"/>
            </a:solidFill>
            <a:prstDash val="solid"/>
          </a:ln>
        </p:spPr>
      </p:sp>
      <p:pic>
        <p:nvPicPr>
          <p:cNvPr id="22" name="Image 4" descr="preencoded.png">    </p:cNvPr>
          <p:cNvPicPr>
            <a:picLocks noChangeAspect="1"/>
          </p:cNvPicPr>
          <p:nvPr/>
        </p:nvPicPr>
        <p:blipFill>
          <a:blip r:embed="rId5"/>
          <a:stretch>
            <a:fillRect/>
          </a:stretch>
        </p:blipFill>
        <p:spPr>
          <a:xfrm>
            <a:off x="6406744" y="4087368"/>
            <a:ext cx="237744" cy="237744"/>
          </a:xfrm>
          <a:prstGeom prst="rect">
            <a:avLst/>
          </a:prstGeom>
        </p:spPr>
      </p:pic>
      <p:sp>
        <p:nvSpPr>
          <p:cNvPr id="23" name="Text 16"/>
          <p:cNvSpPr/>
          <p:nvPr/>
        </p:nvSpPr>
        <p:spPr>
          <a:xfrm>
            <a:off x="6735928" y="3950208"/>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公開の必要性／声量</a:t>
            </a:r>
            <a:endParaRPr lang="en-US" sz="1150" dirty="0"/>
          </a:p>
        </p:txBody>
      </p:sp>
      <p:sp>
        <p:nvSpPr>
          <p:cNvPr id="24" name="Shape 17"/>
          <p:cNvSpPr/>
          <p:nvPr/>
        </p:nvSpPr>
        <p:spPr>
          <a:xfrm>
            <a:off x="502920" y="4608576"/>
            <a:ext cx="5410048" cy="512064"/>
          </a:xfrm>
          <a:prstGeom prst="roundRect">
            <a:avLst>
              <a:gd name="adj" fmla="val 14286"/>
            </a:avLst>
          </a:prstGeom>
          <a:solidFill>
            <a:srgbClr val="FFFFFF"/>
          </a:solidFill>
          <a:ln w="12700">
            <a:solidFill>
              <a:srgbClr val="DDE4EA"/>
            </a:solidFill>
            <a:prstDash val="solid"/>
          </a:ln>
        </p:spPr>
      </p:sp>
      <p:pic>
        <p:nvPicPr>
          <p:cNvPr id="25" name="Image 5" descr="preencoded.png">    </p:cNvPr>
          <p:cNvPicPr>
            <a:picLocks noChangeAspect="1"/>
          </p:cNvPicPr>
          <p:nvPr/>
        </p:nvPicPr>
        <p:blipFill>
          <a:blip r:embed="rId6"/>
          <a:stretch>
            <a:fillRect/>
          </a:stretch>
        </p:blipFill>
        <p:spPr>
          <a:xfrm>
            <a:off x="630936" y="4745736"/>
            <a:ext cx="237744" cy="237744"/>
          </a:xfrm>
          <a:prstGeom prst="rect">
            <a:avLst/>
          </a:prstGeom>
        </p:spPr>
      </p:pic>
      <p:sp>
        <p:nvSpPr>
          <p:cNvPr id="26" name="Text 18"/>
          <p:cNvSpPr/>
          <p:nvPr/>
        </p:nvSpPr>
        <p:spPr>
          <a:xfrm>
            <a:off x="960120" y="4608576"/>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言葉づかい／頻度</a:t>
            </a:r>
            <a:endParaRPr lang="en-US" sz="1150" dirty="0"/>
          </a:p>
        </p:txBody>
      </p:sp>
      <p:sp>
        <p:nvSpPr>
          <p:cNvPr id="27" name="Shape 19"/>
          <p:cNvSpPr/>
          <p:nvPr/>
        </p:nvSpPr>
        <p:spPr>
          <a:xfrm>
            <a:off x="6278728" y="4608576"/>
            <a:ext cx="5410048" cy="512064"/>
          </a:xfrm>
          <a:prstGeom prst="roundRect">
            <a:avLst>
              <a:gd name="adj" fmla="val 14286"/>
            </a:avLst>
          </a:prstGeom>
          <a:solidFill>
            <a:srgbClr val="FFFFFF"/>
          </a:solidFill>
          <a:ln w="12700">
            <a:solidFill>
              <a:srgbClr val="DDE4EA"/>
            </a:solidFill>
            <a:prstDash val="solid"/>
          </a:ln>
        </p:spPr>
      </p:sp>
      <p:pic>
        <p:nvPicPr>
          <p:cNvPr id="28" name="Image 6" descr="preencoded.png">    </p:cNvPr>
          <p:cNvPicPr>
            <a:picLocks noChangeAspect="1"/>
          </p:cNvPicPr>
          <p:nvPr/>
        </p:nvPicPr>
        <p:blipFill>
          <a:blip r:embed="rId7"/>
          <a:stretch>
            <a:fillRect/>
          </a:stretch>
        </p:blipFill>
        <p:spPr>
          <a:xfrm>
            <a:off x="6406744" y="4745736"/>
            <a:ext cx="237744" cy="237744"/>
          </a:xfrm>
          <a:prstGeom prst="rect">
            <a:avLst/>
          </a:prstGeom>
        </p:spPr>
      </p:pic>
      <p:sp>
        <p:nvSpPr>
          <p:cNvPr id="29" name="Text 20"/>
          <p:cNvSpPr/>
          <p:nvPr/>
        </p:nvSpPr>
        <p:spPr>
          <a:xfrm>
            <a:off x="6735928" y="4608576"/>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個別指導・教育体制への変更</a:t>
            </a:r>
            <a:endParaRPr lang="en-US" sz="1150" dirty="0"/>
          </a:p>
        </p:txBody>
      </p:sp>
      <p:sp>
        <p:nvSpPr>
          <p:cNvPr id="30" name="Shape 21"/>
          <p:cNvSpPr/>
          <p:nvPr/>
        </p:nvSpPr>
        <p:spPr>
          <a:xfrm>
            <a:off x="502920" y="5303520"/>
            <a:ext cx="11185855" cy="749808"/>
          </a:xfrm>
          <a:prstGeom prst="roundRect">
            <a:avLst>
              <a:gd name="adj" fmla="val 9756"/>
            </a:avLst>
          </a:prstGeom>
          <a:solidFill>
            <a:srgbClr val="EAF1ED"/>
          </a:solidFill>
          <a:ln w="12700">
            <a:solidFill>
              <a:srgbClr val="DDE4EA"/>
            </a:solidFill>
            <a:prstDash val="solid"/>
          </a:ln>
        </p:spPr>
      </p:sp>
      <p:sp>
        <p:nvSpPr>
          <p:cNvPr id="31" name="Text 22"/>
          <p:cNvSpPr/>
          <p:nvPr/>
        </p:nvSpPr>
        <p:spPr>
          <a:xfrm>
            <a:off x="777240" y="5303520"/>
            <a:ext cx="10637215" cy="749808"/>
          </a:xfrm>
          <a:prstGeom prst="rect">
            <a:avLst/>
          </a:prstGeom>
          <a:noFill/>
          <a:ln/>
        </p:spPr>
        <p:txBody>
          <a:bodyPr wrap="square" lIns="0" tIns="0" rIns="0" bIns="0" rtlCol="0" anchor="ctr"/>
          <a:lstStyle/>
          <a:p>
            <a:pPr indent="0" marL="0">
              <a:lnSpc>
                <a:spcPct val="105000"/>
              </a:lnSpc>
              <a:buNone/>
            </a:pPr>
            <a:r>
              <a:rPr lang="en-US" sz="1200" b="1" dirty="0">
                <a:solidFill>
                  <a:srgbClr val="2F6B4F"/>
                </a:solidFill>
                <a:latin typeface="Meiryo" pitchFamily="34" charset="0"/>
                <a:ea typeface="Meiryo" pitchFamily="34" charset="-122"/>
                <a:cs typeface="Meiryo" pitchFamily="34" charset="-120"/>
              </a:rPr>
              <a:t>考え方　</a:t>
            </a:r>
            <a:pPr indent="0" marL="0">
              <a:lnSpc>
                <a:spcPct val="105000"/>
              </a:lnSpc>
              <a:buNone/>
            </a:pPr>
            <a:r>
              <a:rPr lang="en-US" sz="1200" dirty="0">
                <a:solidFill>
                  <a:srgbClr val="263238"/>
                </a:solidFill>
                <a:latin typeface="Meiryo" pitchFamily="34" charset="0"/>
                <a:ea typeface="Meiryo" pitchFamily="34" charset="-122"/>
                <a:cs typeface="Meiryo" pitchFamily="34" charset="-120"/>
              </a:rPr>
              <a:t>ミスへの注意自体は必要。しかし「向いていない」は人格否定で、全員の前で大声という態様は相当性を欠きやすい。個別の場で事実を確認し、原因（手順・チェック体制）に踏み込み、再発防止の支援と期限を示すのが適正。「3回も繰り返す」事実への一定程度の注意は許されるが、人格否定・見せしめは別問題。</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B58A3A"/>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INTRODUCTION</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導入：何も言わなければ「安全」か？</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3 / 36</a:t>
            </a:r>
            <a:endParaRPr lang="en-US" sz="900" dirty="0"/>
          </a:p>
        </p:txBody>
      </p:sp>
      <p:sp>
        <p:nvSpPr>
          <p:cNvPr id="8" name="Shape 5"/>
          <p:cNvSpPr/>
          <p:nvPr/>
        </p:nvSpPr>
        <p:spPr>
          <a:xfrm>
            <a:off x="502920" y="1325880"/>
            <a:ext cx="11185855" cy="1463040"/>
          </a:xfrm>
          <a:prstGeom prst="roundRect">
            <a:avLst>
              <a:gd name="adj" fmla="val 5000"/>
            </a:avLst>
          </a:prstGeom>
          <a:solidFill>
            <a:srgbClr val="16314F"/>
          </a:solidFill>
          <a:ln/>
          <a:effectLst>
            <a:outerShdw sx="100000" sy="100000" kx="0" ky="0" algn="bl" rotWithShape="0" blurRad="88900" dist="38100" dir="5400000">
              <a:srgbClr val="9AA7B2">
                <a:alpha val="16000"/>
              </a:srgbClr>
            </a:outerShdw>
          </a:effectLst>
        </p:spPr>
      </p:sp>
      <p:sp>
        <p:nvSpPr>
          <p:cNvPr id="9" name="Text 6"/>
          <p:cNvSpPr/>
          <p:nvPr/>
        </p:nvSpPr>
        <p:spPr>
          <a:xfrm>
            <a:off x="822960" y="1463040"/>
            <a:ext cx="10545775" cy="548640"/>
          </a:xfrm>
          <a:prstGeom prst="rect">
            <a:avLst/>
          </a:prstGeom>
          <a:noFill/>
          <a:ln/>
        </p:spPr>
        <p:txBody>
          <a:bodyPr wrap="square" lIns="0" tIns="0" rIns="0" bIns="0" rtlCol="0" anchor="ctr"/>
          <a:lstStyle/>
          <a:p>
            <a:pPr indent="0" marL="0">
              <a:lnSpc>
                <a:spcPct val="105000"/>
              </a:lnSpc>
              <a:buNone/>
            </a:pPr>
            <a:r>
              <a:rPr lang="en-US" sz="1600" dirty="0">
                <a:solidFill>
                  <a:srgbClr val="FFFFFF"/>
                </a:solidFill>
                <a:latin typeface="Meiryo" pitchFamily="34" charset="0"/>
                <a:ea typeface="Meiryo" pitchFamily="34" charset="-122"/>
                <a:cs typeface="Meiryo" pitchFamily="34" charset="-120"/>
              </a:rPr>
              <a:t>「パワハラが怖い」「言い方を間違えたら訴えられる」──そう感じて、必要な指導をためらっていませんか。</a:t>
            </a:r>
            <a:endParaRPr lang="en-US" sz="1600" dirty="0"/>
          </a:p>
        </p:txBody>
      </p:sp>
      <p:sp>
        <p:nvSpPr>
          <p:cNvPr id="10" name="Text 7"/>
          <p:cNvSpPr/>
          <p:nvPr/>
        </p:nvSpPr>
        <p:spPr>
          <a:xfrm>
            <a:off x="822960" y="2057400"/>
            <a:ext cx="10545775" cy="594360"/>
          </a:xfrm>
          <a:prstGeom prst="rect">
            <a:avLst/>
          </a:prstGeom>
          <a:noFill/>
          <a:ln/>
        </p:spPr>
        <p:txBody>
          <a:bodyPr wrap="square" lIns="0" tIns="0" rIns="0" bIns="0" rtlCol="0" anchor="ctr"/>
          <a:lstStyle/>
          <a:p>
            <a:pPr indent="0" marL="0">
              <a:buNone/>
            </a:pPr>
            <a:r>
              <a:rPr lang="en-US" sz="1800" b="1" dirty="0">
                <a:solidFill>
                  <a:srgbClr val="B58A3A"/>
                </a:solidFill>
                <a:latin typeface="Meiryo" pitchFamily="34" charset="0"/>
                <a:ea typeface="Meiryo" pitchFamily="34" charset="-122"/>
                <a:cs typeface="Meiryo" pitchFamily="34" charset="-120"/>
              </a:rPr>
              <a:t>では、何も言わずに放置すれば「安全」なのでしょうか。</a:t>
            </a:r>
            <a:endParaRPr lang="en-US" sz="1800" dirty="0"/>
          </a:p>
        </p:txBody>
      </p:sp>
      <p:sp>
        <p:nvSpPr>
          <p:cNvPr id="11" name="Text 8"/>
          <p:cNvSpPr/>
          <p:nvPr/>
        </p:nvSpPr>
        <p:spPr>
          <a:xfrm>
            <a:off x="502920" y="3035808"/>
            <a:ext cx="11185855" cy="365760"/>
          </a:xfrm>
          <a:prstGeom prst="rect">
            <a:avLst/>
          </a:prstGeom>
          <a:noFill/>
          <a:ln/>
        </p:spPr>
        <p:txBody>
          <a:bodyPr wrap="square" lIns="0" tIns="0" rIns="0" bIns="0" rtlCol="0" anchor="ctr"/>
          <a:lstStyle/>
          <a:p>
            <a:pPr indent="0" marL="0">
              <a:buNone/>
            </a:pPr>
            <a:r>
              <a:rPr lang="en-US" sz="1500" b="1" dirty="0">
                <a:solidFill>
                  <a:srgbClr val="16314F"/>
                </a:solidFill>
                <a:latin typeface="Meiryo" pitchFamily="34" charset="0"/>
                <a:ea typeface="Meiryo" pitchFamily="34" charset="-122"/>
                <a:cs typeface="Meiryo" pitchFamily="34" charset="-120"/>
              </a:rPr>
              <a:t>答えは「いいえ」。指導を放棄しても、別の問題が生まれます。</a:t>
            </a:r>
            <a:endParaRPr lang="en-US" sz="1500" dirty="0"/>
          </a:p>
        </p:txBody>
      </p:sp>
      <p:sp>
        <p:nvSpPr>
          <p:cNvPr id="12" name="Shape 9"/>
          <p:cNvSpPr/>
          <p:nvPr/>
        </p:nvSpPr>
        <p:spPr>
          <a:xfrm>
            <a:off x="502920" y="3456432"/>
            <a:ext cx="3423818" cy="2468880"/>
          </a:xfrm>
          <a:prstGeom prst="roundRect">
            <a:avLst>
              <a:gd name="adj" fmla="val 2963"/>
            </a:avLst>
          </a:prstGeom>
          <a:solidFill>
            <a:srgbClr val="FFFFFF"/>
          </a:solidFill>
          <a:ln/>
          <a:effectLst>
            <a:outerShdw sx="100000" sy="100000" kx="0" ky="0" algn="bl" rotWithShape="0" blurRad="88900" dist="38100" dir="5400000">
              <a:srgbClr val="9AA7B2">
                <a:alpha val="16000"/>
              </a:srgbClr>
            </a:outerShdw>
          </a:effectLst>
        </p:spPr>
      </p:sp>
      <p:sp>
        <p:nvSpPr>
          <p:cNvPr id="13" name="Shape 10"/>
          <p:cNvSpPr/>
          <p:nvPr/>
        </p:nvSpPr>
        <p:spPr>
          <a:xfrm>
            <a:off x="731520" y="3675888"/>
            <a:ext cx="512064" cy="512064"/>
          </a:xfrm>
          <a:prstGeom prst="ellipse">
            <a:avLst/>
          </a:prstGeom>
          <a:solidFill>
            <a:srgbClr val="B42318"/>
          </a:solidFill>
          <a:ln/>
        </p:spPr>
      </p:sp>
      <p:pic>
        <p:nvPicPr>
          <p:cNvPr id="14" name="Image 1" descr="preencoded.png">    </p:cNvPr>
          <p:cNvPicPr>
            <a:picLocks noChangeAspect="1"/>
          </p:cNvPicPr>
          <p:nvPr/>
        </p:nvPicPr>
        <p:blipFill>
          <a:blip r:embed="rId2"/>
          <a:stretch>
            <a:fillRect/>
          </a:stretch>
        </p:blipFill>
        <p:spPr>
          <a:xfrm>
            <a:off x="864657" y="3809025"/>
            <a:ext cx="245791" cy="245791"/>
          </a:xfrm>
          <a:prstGeom prst="rect">
            <a:avLst/>
          </a:prstGeom>
        </p:spPr>
      </p:pic>
      <p:sp>
        <p:nvSpPr>
          <p:cNvPr id="15" name="Text 11"/>
          <p:cNvSpPr/>
          <p:nvPr/>
        </p:nvSpPr>
        <p:spPr>
          <a:xfrm>
            <a:off x="1325880" y="3675888"/>
            <a:ext cx="2417978" cy="512064"/>
          </a:xfrm>
          <a:prstGeom prst="rect">
            <a:avLst/>
          </a:prstGeom>
          <a:noFill/>
          <a:ln/>
        </p:spPr>
        <p:txBody>
          <a:bodyPr wrap="square" lIns="0" tIns="0" rIns="0" bIns="0" rtlCol="0" anchor="ctr"/>
          <a:lstStyle/>
          <a:p>
            <a:pPr indent="0" marL="0">
              <a:buNone/>
            </a:pPr>
            <a:r>
              <a:rPr lang="en-US" sz="1350" b="1" dirty="0">
                <a:solidFill>
                  <a:srgbClr val="B42318"/>
                </a:solidFill>
                <a:latin typeface="Meiryo" pitchFamily="34" charset="0"/>
                <a:ea typeface="Meiryo" pitchFamily="34" charset="-122"/>
                <a:cs typeface="Meiryo" pitchFamily="34" charset="-120"/>
              </a:rPr>
              <a:t>放置のリスク</a:t>
            </a:r>
            <a:endParaRPr lang="en-US" sz="1350" dirty="0"/>
          </a:p>
        </p:txBody>
      </p:sp>
      <p:sp>
        <p:nvSpPr>
          <p:cNvPr id="16" name="Text 12"/>
          <p:cNvSpPr/>
          <p:nvPr/>
        </p:nvSpPr>
        <p:spPr>
          <a:xfrm>
            <a:off x="731520" y="4297680"/>
            <a:ext cx="2966618" cy="1554480"/>
          </a:xfrm>
          <a:prstGeom prst="rect">
            <a:avLst/>
          </a:prstGeom>
          <a:noFill/>
          <a:ln/>
        </p:spPr>
        <p:txBody>
          <a:bodyPr wrap="square" lIns="50800" tIns="50800" rIns="50800" bIns="50800" rtlCol="0" anchor="t"/>
          <a:lstStyle/>
          <a:p>
            <a:pPr algn="l" marL="177800" indent="-177800">
              <a:lnSpc>
                <a:spcPct val="100000"/>
              </a:lnSpc>
              <a:spcAft>
                <a:spcPts val="400"/>
              </a:spcAft>
              <a:buSzPct val="100000"/>
              <a:buChar char="•"/>
            </a:pPr>
            <a:r>
              <a:rPr lang="en-US" sz="1150" dirty="0">
                <a:solidFill>
                  <a:srgbClr val="263238"/>
                </a:solidFill>
                <a:latin typeface="Meiryo" pitchFamily="34" charset="0"/>
                <a:ea typeface="Meiryo" pitchFamily="34" charset="-122"/>
                <a:cs typeface="Meiryo" pitchFamily="34" charset="-120"/>
              </a:rPr>
              <a:t>業務品質・安全の低下</a:t>
            </a:r>
            <a:endParaRPr lang="en-US" sz="1150" dirty="0"/>
          </a:p>
          <a:p>
            <a:pPr algn="l" marL="177800" indent="-177800">
              <a:lnSpc>
                <a:spcPct val="100000"/>
              </a:lnSpc>
              <a:spcAft>
                <a:spcPts val="400"/>
              </a:spcAft>
              <a:buSzPct val="100000"/>
              <a:buChar char="•"/>
            </a:pPr>
            <a:r>
              <a:rPr lang="en-US" sz="1150" dirty="0">
                <a:solidFill>
                  <a:srgbClr val="263238"/>
                </a:solidFill>
                <a:latin typeface="Meiryo" pitchFamily="34" charset="0"/>
                <a:ea typeface="Meiryo" pitchFamily="34" charset="-122"/>
                <a:cs typeface="Meiryo" pitchFamily="34" charset="-120"/>
              </a:rPr>
              <a:t>ミスや事故の見逃し</a:t>
            </a:r>
            <a:endParaRPr lang="en-US" sz="1150" dirty="0"/>
          </a:p>
          <a:p>
            <a:pPr algn="l" marL="177800" indent="-177800">
              <a:lnSpc>
                <a:spcPct val="100000"/>
              </a:lnSpc>
              <a:spcAft>
                <a:spcPts val="400"/>
              </a:spcAft>
              <a:buSzPct val="100000"/>
              <a:buChar char="•"/>
            </a:pPr>
            <a:r>
              <a:rPr lang="en-US" sz="1150" dirty="0">
                <a:solidFill>
                  <a:srgbClr val="263238"/>
                </a:solidFill>
                <a:latin typeface="Meiryo" pitchFamily="34" charset="0"/>
                <a:ea typeface="Meiryo" pitchFamily="34" charset="-122"/>
                <a:cs typeface="Meiryo" pitchFamily="34" charset="-120"/>
              </a:rPr>
              <a:t>他の社員へのしわ寄せ</a:t>
            </a:r>
            <a:endParaRPr lang="en-US" sz="1150" dirty="0"/>
          </a:p>
          <a:p>
            <a:pPr algn="l" marL="177800" indent="-177800">
              <a:lnSpc>
                <a:spcPct val="100000"/>
              </a:lnSpc>
              <a:spcAft>
                <a:spcPts val="400"/>
              </a:spcAft>
              <a:buSzPct val="100000"/>
              <a:buChar char="•"/>
            </a:pPr>
            <a:r>
              <a:rPr lang="en-US" sz="1150" dirty="0">
                <a:solidFill>
                  <a:srgbClr val="263238"/>
                </a:solidFill>
                <a:latin typeface="Meiryo" pitchFamily="34" charset="0"/>
                <a:ea typeface="Meiryo" pitchFamily="34" charset="-122"/>
                <a:cs typeface="Meiryo" pitchFamily="34" charset="-120"/>
              </a:rPr>
              <a:t>職場秩序の乱れ</a:t>
            </a:r>
            <a:endParaRPr lang="en-US" sz="1150" dirty="0"/>
          </a:p>
          <a:p>
            <a:pPr algn="l" marL="177800" indent="-177800">
              <a:lnSpc>
                <a:spcPct val="100000"/>
              </a:lnSpc>
              <a:spcAft>
                <a:spcPts val="400"/>
              </a:spcAft>
              <a:buSzPct val="100000"/>
              <a:buChar char="•"/>
            </a:pPr>
            <a:r>
              <a:rPr lang="en-US" sz="1150" dirty="0">
                <a:solidFill>
                  <a:srgbClr val="263238"/>
                </a:solidFill>
                <a:latin typeface="Meiryo" pitchFamily="34" charset="0"/>
                <a:ea typeface="Meiryo" pitchFamily="34" charset="-122"/>
                <a:cs typeface="Meiryo" pitchFamily="34" charset="-120"/>
              </a:rPr>
              <a:t>部下本人が成長できない</a:t>
            </a:r>
            <a:endParaRPr lang="en-US" sz="1150" dirty="0"/>
          </a:p>
        </p:txBody>
      </p:sp>
      <p:sp>
        <p:nvSpPr>
          <p:cNvPr id="17" name="Shape 13"/>
          <p:cNvSpPr/>
          <p:nvPr/>
        </p:nvSpPr>
        <p:spPr>
          <a:xfrm>
            <a:off x="4383938" y="3456432"/>
            <a:ext cx="3423818" cy="2468880"/>
          </a:xfrm>
          <a:prstGeom prst="roundRect">
            <a:avLst>
              <a:gd name="adj" fmla="val 2963"/>
            </a:avLst>
          </a:prstGeom>
          <a:solidFill>
            <a:srgbClr val="FFFFFF"/>
          </a:solidFill>
          <a:ln/>
          <a:effectLst>
            <a:outerShdw sx="100000" sy="100000" kx="0" ky="0" algn="bl" rotWithShape="0" blurRad="88900" dist="38100" dir="5400000">
              <a:srgbClr val="9AA7B2">
                <a:alpha val="16000"/>
              </a:srgbClr>
            </a:outerShdw>
          </a:effectLst>
        </p:spPr>
      </p:sp>
      <p:sp>
        <p:nvSpPr>
          <p:cNvPr id="18" name="Shape 14"/>
          <p:cNvSpPr/>
          <p:nvPr/>
        </p:nvSpPr>
        <p:spPr>
          <a:xfrm>
            <a:off x="4612538" y="3675888"/>
            <a:ext cx="512064" cy="512064"/>
          </a:xfrm>
          <a:prstGeom prst="ellipse">
            <a:avLst/>
          </a:prstGeom>
          <a:solidFill>
            <a:srgbClr val="B42318"/>
          </a:solidFill>
          <a:ln/>
        </p:spPr>
      </p:sp>
      <p:pic>
        <p:nvPicPr>
          <p:cNvPr id="19" name="Image 2" descr="preencoded.png">    </p:cNvPr>
          <p:cNvPicPr>
            <a:picLocks noChangeAspect="1"/>
          </p:cNvPicPr>
          <p:nvPr/>
        </p:nvPicPr>
        <p:blipFill>
          <a:blip r:embed="rId3"/>
          <a:stretch>
            <a:fillRect/>
          </a:stretch>
        </p:blipFill>
        <p:spPr>
          <a:xfrm>
            <a:off x="4745675" y="3809025"/>
            <a:ext cx="245791" cy="245791"/>
          </a:xfrm>
          <a:prstGeom prst="rect">
            <a:avLst/>
          </a:prstGeom>
        </p:spPr>
      </p:pic>
      <p:sp>
        <p:nvSpPr>
          <p:cNvPr id="20" name="Text 15"/>
          <p:cNvSpPr/>
          <p:nvPr/>
        </p:nvSpPr>
        <p:spPr>
          <a:xfrm>
            <a:off x="5206898" y="3675888"/>
            <a:ext cx="2417978" cy="512064"/>
          </a:xfrm>
          <a:prstGeom prst="rect">
            <a:avLst/>
          </a:prstGeom>
          <a:noFill/>
          <a:ln/>
        </p:spPr>
        <p:txBody>
          <a:bodyPr wrap="square" lIns="0" tIns="0" rIns="0" bIns="0" rtlCol="0" anchor="ctr"/>
          <a:lstStyle/>
          <a:p>
            <a:pPr indent="0" marL="0">
              <a:buNone/>
            </a:pPr>
            <a:r>
              <a:rPr lang="en-US" sz="1350" b="1" dirty="0">
                <a:solidFill>
                  <a:srgbClr val="B42318"/>
                </a:solidFill>
                <a:latin typeface="Meiryo" pitchFamily="34" charset="0"/>
                <a:ea typeface="Meiryo" pitchFamily="34" charset="-122"/>
                <a:cs typeface="Meiryo" pitchFamily="34" charset="-120"/>
              </a:rPr>
              <a:t>過剰・不当な指導のリスク</a:t>
            </a:r>
            <a:endParaRPr lang="en-US" sz="1350" dirty="0"/>
          </a:p>
        </p:txBody>
      </p:sp>
      <p:sp>
        <p:nvSpPr>
          <p:cNvPr id="21" name="Text 16"/>
          <p:cNvSpPr/>
          <p:nvPr/>
        </p:nvSpPr>
        <p:spPr>
          <a:xfrm>
            <a:off x="4612538" y="4297680"/>
            <a:ext cx="2966618" cy="1554480"/>
          </a:xfrm>
          <a:prstGeom prst="rect">
            <a:avLst/>
          </a:prstGeom>
          <a:noFill/>
          <a:ln/>
        </p:spPr>
        <p:txBody>
          <a:bodyPr wrap="square" lIns="50800" tIns="50800" rIns="50800" bIns="50800" rtlCol="0" anchor="t"/>
          <a:lstStyle/>
          <a:p>
            <a:pPr algn="l" marL="177800" indent="-177800">
              <a:lnSpc>
                <a:spcPct val="100000"/>
              </a:lnSpc>
              <a:spcAft>
                <a:spcPts val="400"/>
              </a:spcAft>
              <a:buSzPct val="100000"/>
              <a:buChar char="•"/>
            </a:pPr>
            <a:r>
              <a:rPr lang="en-US" sz="1150" dirty="0">
                <a:solidFill>
                  <a:srgbClr val="263238"/>
                </a:solidFill>
                <a:latin typeface="Meiryo" pitchFamily="34" charset="0"/>
                <a:ea typeface="Meiryo" pitchFamily="34" charset="-122"/>
                <a:cs typeface="Meiryo" pitchFamily="34" charset="-120"/>
              </a:rPr>
              <a:t>人格否定・罵倒</a:t>
            </a:r>
            <a:endParaRPr lang="en-US" sz="1150" dirty="0"/>
          </a:p>
          <a:p>
            <a:pPr algn="l" marL="177800" indent="-177800">
              <a:lnSpc>
                <a:spcPct val="100000"/>
              </a:lnSpc>
              <a:spcAft>
                <a:spcPts val="400"/>
              </a:spcAft>
              <a:buSzPct val="100000"/>
              <a:buChar char="•"/>
            </a:pPr>
            <a:r>
              <a:rPr lang="en-US" sz="1150" dirty="0">
                <a:solidFill>
                  <a:srgbClr val="263238"/>
                </a:solidFill>
                <a:latin typeface="Meiryo" pitchFamily="34" charset="0"/>
                <a:ea typeface="Meiryo" pitchFamily="34" charset="-122"/>
                <a:cs typeface="Meiryo" pitchFamily="34" charset="-120"/>
              </a:rPr>
              <a:t>公開の場での威圧</a:t>
            </a:r>
            <a:endParaRPr lang="en-US" sz="1150" dirty="0"/>
          </a:p>
          <a:p>
            <a:pPr algn="l" marL="177800" indent="-177800">
              <a:lnSpc>
                <a:spcPct val="100000"/>
              </a:lnSpc>
              <a:spcAft>
                <a:spcPts val="400"/>
              </a:spcAft>
              <a:buSzPct val="100000"/>
              <a:buChar char="•"/>
            </a:pPr>
            <a:r>
              <a:rPr lang="en-US" sz="1150" dirty="0">
                <a:solidFill>
                  <a:srgbClr val="263238"/>
                </a:solidFill>
                <a:latin typeface="Meiryo" pitchFamily="34" charset="0"/>
                <a:ea typeface="Meiryo" pitchFamily="34" charset="-122"/>
                <a:cs typeface="Meiryo" pitchFamily="34" charset="-120"/>
              </a:rPr>
              <a:t>長時間・過剰な繰り返し</a:t>
            </a:r>
            <a:endParaRPr lang="en-US" sz="1150" dirty="0"/>
          </a:p>
          <a:p>
            <a:pPr algn="l" marL="177800" indent="-177800">
              <a:lnSpc>
                <a:spcPct val="100000"/>
              </a:lnSpc>
              <a:spcAft>
                <a:spcPts val="400"/>
              </a:spcAft>
              <a:buSzPct val="100000"/>
              <a:buChar char="•"/>
            </a:pPr>
            <a:r>
              <a:rPr lang="en-US" sz="1150" dirty="0">
                <a:solidFill>
                  <a:srgbClr val="263238"/>
                </a:solidFill>
                <a:latin typeface="Meiryo" pitchFamily="34" charset="0"/>
                <a:ea typeface="Meiryo" pitchFamily="34" charset="-122"/>
                <a:cs typeface="Meiryo" pitchFamily="34" charset="-120"/>
              </a:rPr>
              <a:t>能力とかけ離れた要求</a:t>
            </a:r>
            <a:endParaRPr lang="en-US" sz="1150" dirty="0"/>
          </a:p>
          <a:p>
            <a:pPr algn="l" marL="177800" indent="-177800">
              <a:lnSpc>
                <a:spcPct val="100000"/>
              </a:lnSpc>
              <a:spcAft>
                <a:spcPts val="400"/>
              </a:spcAft>
              <a:buSzPct val="100000"/>
              <a:buChar char="•"/>
            </a:pPr>
            <a:r>
              <a:rPr lang="en-US" sz="1150" dirty="0">
                <a:solidFill>
                  <a:srgbClr val="263238"/>
                </a:solidFill>
                <a:latin typeface="Meiryo" pitchFamily="34" charset="0"/>
                <a:ea typeface="Meiryo" pitchFamily="34" charset="-122"/>
                <a:cs typeface="Meiryo" pitchFamily="34" charset="-120"/>
              </a:rPr>
              <a:t>仕事外し・追い出し</a:t>
            </a:r>
            <a:endParaRPr lang="en-US" sz="1150" dirty="0"/>
          </a:p>
        </p:txBody>
      </p:sp>
      <p:sp>
        <p:nvSpPr>
          <p:cNvPr id="22" name="Shape 17"/>
          <p:cNvSpPr/>
          <p:nvPr/>
        </p:nvSpPr>
        <p:spPr>
          <a:xfrm>
            <a:off x="8264957" y="3456432"/>
            <a:ext cx="3423818" cy="2468880"/>
          </a:xfrm>
          <a:prstGeom prst="roundRect">
            <a:avLst>
              <a:gd name="adj" fmla="val 2963"/>
            </a:avLst>
          </a:prstGeom>
          <a:solidFill>
            <a:srgbClr val="EAF1ED"/>
          </a:solidFill>
          <a:ln/>
          <a:effectLst>
            <a:outerShdw sx="100000" sy="100000" kx="0" ky="0" algn="bl" rotWithShape="0" blurRad="88900" dist="38100" dir="5400000">
              <a:srgbClr val="9AA7B2">
                <a:alpha val="16000"/>
              </a:srgbClr>
            </a:outerShdw>
          </a:effectLst>
        </p:spPr>
      </p:sp>
      <p:sp>
        <p:nvSpPr>
          <p:cNvPr id="23" name="Shape 18"/>
          <p:cNvSpPr/>
          <p:nvPr/>
        </p:nvSpPr>
        <p:spPr>
          <a:xfrm>
            <a:off x="8493557" y="3675888"/>
            <a:ext cx="512064" cy="512064"/>
          </a:xfrm>
          <a:prstGeom prst="ellipse">
            <a:avLst/>
          </a:prstGeom>
          <a:solidFill>
            <a:srgbClr val="2F6B4F"/>
          </a:solidFill>
          <a:ln/>
        </p:spPr>
      </p:sp>
      <p:pic>
        <p:nvPicPr>
          <p:cNvPr id="24" name="Image 3" descr="preencoded.png">    </p:cNvPr>
          <p:cNvPicPr>
            <a:picLocks noChangeAspect="1"/>
          </p:cNvPicPr>
          <p:nvPr/>
        </p:nvPicPr>
        <p:blipFill>
          <a:blip r:embed="rId4"/>
          <a:stretch>
            <a:fillRect/>
          </a:stretch>
        </p:blipFill>
        <p:spPr>
          <a:xfrm>
            <a:off x="8626693" y="3809025"/>
            <a:ext cx="245791" cy="245791"/>
          </a:xfrm>
          <a:prstGeom prst="rect">
            <a:avLst/>
          </a:prstGeom>
        </p:spPr>
      </p:pic>
      <p:sp>
        <p:nvSpPr>
          <p:cNvPr id="25" name="Text 19"/>
          <p:cNvSpPr/>
          <p:nvPr/>
        </p:nvSpPr>
        <p:spPr>
          <a:xfrm>
            <a:off x="9087917" y="3675888"/>
            <a:ext cx="2417978" cy="512064"/>
          </a:xfrm>
          <a:prstGeom prst="rect">
            <a:avLst/>
          </a:prstGeom>
          <a:noFill/>
          <a:ln/>
        </p:spPr>
        <p:txBody>
          <a:bodyPr wrap="square" lIns="0" tIns="0" rIns="0" bIns="0" rtlCol="0" anchor="ctr"/>
          <a:lstStyle/>
          <a:p>
            <a:pPr indent="0" marL="0">
              <a:buNone/>
            </a:pPr>
            <a:r>
              <a:rPr lang="en-US" sz="1350" b="1" dirty="0">
                <a:solidFill>
                  <a:srgbClr val="2F6B4F"/>
                </a:solidFill>
                <a:latin typeface="Meiryo" pitchFamily="34" charset="0"/>
                <a:ea typeface="Meiryo" pitchFamily="34" charset="-122"/>
                <a:cs typeface="Meiryo" pitchFamily="34" charset="-120"/>
              </a:rPr>
              <a:t>本研修が目指すもの</a:t>
            </a:r>
            <a:endParaRPr lang="en-US" sz="1350" dirty="0"/>
          </a:p>
        </p:txBody>
      </p:sp>
      <p:sp>
        <p:nvSpPr>
          <p:cNvPr id="26" name="Text 20"/>
          <p:cNvSpPr/>
          <p:nvPr/>
        </p:nvSpPr>
        <p:spPr>
          <a:xfrm>
            <a:off x="8493557" y="4297680"/>
            <a:ext cx="2966618" cy="1554480"/>
          </a:xfrm>
          <a:prstGeom prst="rect">
            <a:avLst/>
          </a:prstGeom>
          <a:noFill/>
          <a:ln/>
        </p:spPr>
        <p:txBody>
          <a:bodyPr wrap="square" lIns="50800" tIns="50800" rIns="50800" bIns="50800" rtlCol="0" anchor="t"/>
          <a:lstStyle/>
          <a:p>
            <a:pPr algn="l" marL="177800" indent="-177800">
              <a:lnSpc>
                <a:spcPct val="100000"/>
              </a:lnSpc>
              <a:spcAft>
                <a:spcPts val="400"/>
              </a:spcAft>
              <a:buSzPct val="100000"/>
              <a:buChar char="•"/>
            </a:pPr>
            <a:r>
              <a:rPr lang="en-US" sz="1150" dirty="0">
                <a:solidFill>
                  <a:srgbClr val="263238"/>
                </a:solidFill>
                <a:latin typeface="Meiryo" pitchFamily="34" charset="0"/>
                <a:ea typeface="Meiryo" pitchFamily="34" charset="-122"/>
                <a:cs typeface="Meiryo" pitchFamily="34" charset="-120"/>
              </a:rPr>
              <a:t>目的と手段を分けて考える</a:t>
            </a:r>
            <a:endParaRPr lang="en-US" sz="1150" dirty="0"/>
          </a:p>
          <a:p>
            <a:pPr algn="l" marL="177800" indent="-177800">
              <a:lnSpc>
                <a:spcPct val="100000"/>
              </a:lnSpc>
              <a:spcAft>
                <a:spcPts val="400"/>
              </a:spcAft>
              <a:buSzPct val="100000"/>
              <a:buChar char="•"/>
            </a:pPr>
            <a:r>
              <a:rPr lang="en-US" sz="1150" dirty="0">
                <a:solidFill>
                  <a:srgbClr val="263238"/>
                </a:solidFill>
                <a:latin typeface="Meiryo" pitchFamily="34" charset="0"/>
                <a:ea typeface="Meiryo" pitchFamily="34" charset="-122"/>
                <a:cs typeface="Meiryo" pitchFamily="34" charset="-120"/>
              </a:rPr>
              <a:t>適正な指導はためらわない</a:t>
            </a:r>
            <a:endParaRPr lang="en-US" sz="1150" dirty="0"/>
          </a:p>
          <a:p>
            <a:pPr algn="l" marL="177800" indent="-177800">
              <a:lnSpc>
                <a:spcPct val="100000"/>
              </a:lnSpc>
              <a:spcAft>
                <a:spcPts val="400"/>
              </a:spcAft>
              <a:buSzPct val="100000"/>
              <a:buChar char="•"/>
            </a:pPr>
            <a:r>
              <a:rPr lang="en-US" sz="1150" dirty="0">
                <a:solidFill>
                  <a:srgbClr val="263238"/>
                </a:solidFill>
                <a:latin typeface="Meiryo" pitchFamily="34" charset="0"/>
                <a:ea typeface="Meiryo" pitchFamily="34" charset="-122"/>
                <a:cs typeface="Meiryo" pitchFamily="34" charset="-120"/>
              </a:rPr>
              <a:t>場所・言葉・時間を選ぶ</a:t>
            </a:r>
            <a:endParaRPr lang="en-US" sz="1150" dirty="0"/>
          </a:p>
          <a:p>
            <a:pPr algn="l" marL="177800" indent="-177800">
              <a:lnSpc>
                <a:spcPct val="100000"/>
              </a:lnSpc>
              <a:spcAft>
                <a:spcPts val="400"/>
              </a:spcAft>
              <a:buSzPct val="100000"/>
              <a:buChar char="•"/>
            </a:pPr>
            <a:r>
              <a:rPr lang="en-US" sz="1150" dirty="0">
                <a:solidFill>
                  <a:srgbClr val="263238"/>
                </a:solidFill>
                <a:latin typeface="Meiryo" pitchFamily="34" charset="0"/>
                <a:ea typeface="Meiryo" pitchFamily="34" charset="-122"/>
                <a:cs typeface="Meiryo" pitchFamily="34" charset="-120"/>
              </a:rPr>
              <a:t>支援と記録をセットにする</a:t>
            </a:r>
            <a:endParaRPr lang="en-US" sz="1150" dirty="0"/>
          </a:p>
          <a:p>
            <a:pPr algn="l" marL="177800" indent="-177800">
              <a:lnSpc>
                <a:spcPct val="100000"/>
              </a:lnSpc>
              <a:spcAft>
                <a:spcPts val="400"/>
              </a:spcAft>
              <a:buSzPct val="100000"/>
              <a:buChar char="•"/>
            </a:pPr>
            <a:r>
              <a:rPr lang="en-US" sz="1150" dirty="0">
                <a:solidFill>
                  <a:srgbClr val="263238"/>
                </a:solidFill>
                <a:latin typeface="Meiryo" pitchFamily="34" charset="0"/>
                <a:ea typeface="Meiryo" pitchFamily="34" charset="-122"/>
                <a:cs typeface="Meiryo" pitchFamily="34" charset="-120"/>
              </a:rPr>
              <a:t>迷ったら窓口へつなぐ</a:t>
            </a:r>
            <a:endParaRPr lang="en-US" sz="11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B58A3A"/>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CASE STUDY</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ケース2：重大な安全違反をその場で強く制止</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30 / 36</a:t>
            </a:r>
            <a:endParaRPr lang="en-US" sz="900" dirty="0"/>
          </a:p>
        </p:txBody>
      </p:sp>
      <p:sp>
        <p:nvSpPr>
          <p:cNvPr id="8" name="Shape 5"/>
          <p:cNvSpPr/>
          <p:nvPr/>
        </p:nvSpPr>
        <p:spPr>
          <a:xfrm>
            <a:off x="502920" y="1325880"/>
            <a:ext cx="11185855" cy="1417320"/>
          </a:xfrm>
          <a:prstGeom prst="roundRect">
            <a:avLst>
              <a:gd name="adj" fmla="val 5161"/>
            </a:avLst>
          </a:prstGeom>
          <a:solidFill>
            <a:srgbClr val="16314F"/>
          </a:solidFill>
          <a:ln/>
          <a:effectLst>
            <a:outerShdw sx="100000" sy="100000" kx="0" ky="0" algn="bl" rotWithShape="0" blurRad="88900" dist="38100" dir="5400000">
              <a:srgbClr val="9AA7B2">
                <a:alpha val="16000"/>
              </a:srgbClr>
            </a:outerShdw>
          </a:effectLst>
        </p:spPr>
      </p:sp>
      <p:sp>
        <p:nvSpPr>
          <p:cNvPr id="9" name="Text 6"/>
          <p:cNvSpPr/>
          <p:nvPr/>
        </p:nvSpPr>
        <p:spPr>
          <a:xfrm>
            <a:off x="777240" y="1417320"/>
            <a:ext cx="1097280" cy="365760"/>
          </a:xfrm>
          <a:prstGeom prst="rect">
            <a:avLst/>
          </a:prstGeom>
          <a:noFill/>
          <a:ln/>
        </p:spPr>
        <p:txBody>
          <a:bodyPr wrap="square" lIns="0" tIns="0" rIns="0" bIns="0" rtlCol="0" anchor="ctr"/>
          <a:lstStyle/>
          <a:p>
            <a:pPr indent="0" marL="0">
              <a:buNone/>
            </a:pPr>
            <a:r>
              <a:rPr lang="en-US" sz="1300" b="1" dirty="0">
                <a:solidFill>
                  <a:srgbClr val="B58A3A"/>
                </a:solidFill>
                <a:latin typeface="Meiryo" pitchFamily="34" charset="0"/>
                <a:ea typeface="Meiryo" pitchFamily="34" charset="-122"/>
                <a:cs typeface="Meiryo" pitchFamily="34" charset="-120"/>
              </a:rPr>
              <a:t>状況</a:t>
            </a:r>
            <a:endParaRPr lang="en-US" sz="1300" dirty="0"/>
          </a:p>
        </p:txBody>
      </p:sp>
      <p:sp>
        <p:nvSpPr>
          <p:cNvPr id="10" name="Text 7"/>
          <p:cNvSpPr/>
          <p:nvPr/>
        </p:nvSpPr>
        <p:spPr>
          <a:xfrm>
            <a:off x="777240" y="1755648"/>
            <a:ext cx="10637215" cy="914400"/>
          </a:xfrm>
          <a:prstGeom prst="rect">
            <a:avLst/>
          </a:prstGeom>
          <a:noFill/>
          <a:ln/>
        </p:spPr>
        <p:txBody>
          <a:bodyPr wrap="square" lIns="0" tIns="0" rIns="0" bIns="0" rtlCol="0" anchor="t"/>
          <a:lstStyle/>
          <a:p>
            <a:pPr indent="0" marL="0">
              <a:lnSpc>
                <a:spcPct val="108000"/>
              </a:lnSpc>
              <a:buNone/>
            </a:pPr>
            <a:r>
              <a:rPr lang="en-US" sz="1350" dirty="0">
                <a:solidFill>
                  <a:srgbClr val="FFFFFF"/>
                </a:solidFill>
                <a:latin typeface="Meiryo" pitchFamily="34" charset="0"/>
                <a:ea typeface="Meiryo" pitchFamily="34" charset="-122"/>
                <a:cs typeface="Meiryo" pitchFamily="34" charset="-120"/>
              </a:rPr>
              <a:t>作業員が安全装置を外したまま機械を動かそうとした。現場責任者は大声で「今すぐ止めろ。機械から離れろ」と指示。その後、別室で理由を確認し再教育した。</a:t>
            </a:r>
            <a:endParaRPr lang="en-US" sz="1350" dirty="0"/>
          </a:p>
        </p:txBody>
      </p:sp>
      <p:sp>
        <p:nvSpPr>
          <p:cNvPr id="11" name="Text 8"/>
          <p:cNvSpPr/>
          <p:nvPr/>
        </p:nvSpPr>
        <p:spPr>
          <a:xfrm>
            <a:off x="502920" y="2926080"/>
            <a:ext cx="11185855" cy="320040"/>
          </a:xfrm>
          <a:prstGeom prst="rect">
            <a:avLst/>
          </a:prstGeom>
          <a:noFill/>
          <a:ln/>
        </p:spPr>
        <p:txBody>
          <a:bodyPr wrap="square" lIns="0" tIns="0" rIns="0" bIns="0" rtlCol="0" anchor="ctr"/>
          <a:lstStyle/>
          <a:p>
            <a:pPr indent="0" marL="0">
              <a:buNone/>
            </a:pPr>
            <a:r>
              <a:rPr lang="en-US" sz="1400" b="1" dirty="0">
                <a:solidFill>
                  <a:srgbClr val="16314F"/>
                </a:solidFill>
                <a:latin typeface="Meiryo" pitchFamily="34" charset="0"/>
                <a:ea typeface="Meiryo" pitchFamily="34" charset="-122"/>
                <a:cs typeface="Meiryo" pitchFamily="34" charset="-120"/>
              </a:rPr>
              <a:t>検討の視点</a:t>
            </a:r>
            <a:endParaRPr lang="en-US" sz="1400" dirty="0"/>
          </a:p>
        </p:txBody>
      </p:sp>
      <p:sp>
        <p:nvSpPr>
          <p:cNvPr id="12" name="Shape 9"/>
          <p:cNvSpPr/>
          <p:nvPr/>
        </p:nvSpPr>
        <p:spPr>
          <a:xfrm>
            <a:off x="502920" y="3291840"/>
            <a:ext cx="5410048" cy="512064"/>
          </a:xfrm>
          <a:prstGeom prst="roundRect">
            <a:avLst>
              <a:gd name="adj" fmla="val 14286"/>
            </a:avLst>
          </a:prstGeom>
          <a:solidFill>
            <a:srgbClr val="FFFFFF"/>
          </a:solidFill>
          <a:ln w="12700">
            <a:solidFill>
              <a:srgbClr val="DDE4EA"/>
            </a:solidFill>
            <a:prstDash val="solid"/>
          </a:ln>
        </p:spPr>
      </p:sp>
      <p:pic>
        <p:nvPicPr>
          <p:cNvPr id="13" name="Image 1" descr="preencoded.png">    </p:cNvPr>
          <p:cNvPicPr>
            <a:picLocks noChangeAspect="1"/>
          </p:cNvPicPr>
          <p:nvPr/>
        </p:nvPicPr>
        <p:blipFill>
          <a:blip r:embed="rId2"/>
          <a:stretch>
            <a:fillRect/>
          </a:stretch>
        </p:blipFill>
        <p:spPr>
          <a:xfrm>
            <a:off x="630936" y="3429000"/>
            <a:ext cx="237744" cy="237744"/>
          </a:xfrm>
          <a:prstGeom prst="rect">
            <a:avLst/>
          </a:prstGeom>
        </p:spPr>
      </p:pic>
      <p:sp>
        <p:nvSpPr>
          <p:cNvPr id="14" name="Text 10"/>
          <p:cNvSpPr/>
          <p:nvPr/>
        </p:nvSpPr>
        <p:spPr>
          <a:xfrm>
            <a:off x="960120" y="3291840"/>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生命・身体の安全</a:t>
            </a:r>
            <a:endParaRPr lang="en-US" sz="1150" dirty="0"/>
          </a:p>
        </p:txBody>
      </p:sp>
      <p:sp>
        <p:nvSpPr>
          <p:cNvPr id="15" name="Shape 11"/>
          <p:cNvSpPr/>
          <p:nvPr/>
        </p:nvSpPr>
        <p:spPr>
          <a:xfrm>
            <a:off x="6278728" y="3291840"/>
            <a:ext cx="5410048" cy="512064"/>
          </a:xfrm>
          <a:prstGeom prst="roundRect">
            <a:avLst>
              <a:gd name="adj" fmla="val 14286"/>
            </a:avLst>
          </a:prstGeom>
          <a:solidFill>
            <a:srgbClr val="FFFFFF"/>
          </a:solidFill>
          <a:ln w="12700">
            <a:solidFill>
              <a:srgbClr val="DDE4EA"/>
            </a:solidFill>
            <a:prstDash val="solid"/>
          </a:ln>
        </p:spPr>
      </p:sp>
      <p:pic>
        <p:nvPicPr>
          <p:cNvPr id="16" name="Image 2" descr="preencoded.png">    </p:cNvPr>
          <p:cNvPicPr>
            <a:picLocks noChangeAspect="1"/>
          </p:cNvPicPr>
          <p:nvPr/>
        </p:nvPicPr>
        <p:blipFill>
          <a:blip r:embed="rId3"/>
          <a:stretch>
            <a:fillRect/>
          </a:stretch>
        </p:blipFill>
        <p:spPr>
          <a:xfrm>
            <a:off x="6406744" y="3429000"/>
            <a:ext cx="237744" cy="237744"/>
          </a:xfrm>
          <a:prstGeom prst="rect">
            <a:avLst/>
          </a:prstGeom>
        </p:spPr>
      </p:pic>
      <p:sp>
        <p:nvSpPr>
          <p:cNvPr id="17" name="Text 12"/>
          <p:cNvSpPr/>
          <p:nvPr/>
        </p:nvSpPr>
        <p:spPr>
          <a:xfrm>
            <a:off x="6735928" y="3291840"/>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即時制止の必要性</a:t>
            </a:r>
            <a:endParaRPr lang="en-US" sz="1150" dirty="0"/>
          </a:p>
        </p:txBody>
      </p:sp>
      <p:sp>
        <p:nvSpPr>
          <p:cNvPr id="18" name="Shape 13"/>
          <p:cNvSpPr/>
          <p:nvPr/>
        </p:nvSpPr>
        <p:spPr>
          <a:xfrm>
            <a:off x="502920" y="3950208"/>
            <a:ext cx="5410048" cy="512064"/>
          </a:xfrm>
          <a:prstGeom prst="roundRect">
            <a:avLst>
              <a:gd name="adj" fmla="val 14286"/>
            </a:avLst>
          </a:prstGeom>
          <a:solidFill>
            <a:srgbClr val="FFFFFF"/>
          </a:solidFill>
          <a:ln w="12700">
            <a:solidFill>
              <a:srgbClr val="DDE4EA"/>
            </a:solidFill>
            <a:prstDash val="solid"/>
          </a:ln>
        </p:spPr>
      </p:sp>
      <p:pic>
        <p:nvPicPr>
          <p:cNvPr id="19" name="Image 3" descr="preencoded.png">    </p:cNvPr>
          <p:cNvPicPr>
            <a:picLocks noChangeAspect="1"/>
          </p:cNvPicPr>
          <p:nvPr/>
        </p:nvPicPr>
        <p:blipFill>
          <a:blip r:embed="rId4"/>
          <a:stretch>
            <a:fillRect/>
          </a:stretch>
        </p:blipFill>
        <p:spPr>
          <a:xfrm>
            <a:off x="630936" y="4087368"/>
            <a:ext cx="237744" cy="237744"/>
          </a:xfrm>
          <a:prstGeom prst="rect">
            <a:avLst/>
          </a:prstGeom>
        </p:spPr>
      </p:pic>
      <p:sp>
        <p:nvSpPr>
          <p:cNvPr id="20" name="Text 14"/>
          <p:cNvSpPr/>
          <p:nvPr/>
        </p:nvSpPr>
        <p:spPr>
          <a:xfrm>
            <a:off x="960120" y="3950208"/>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その場の声量の相当性</a:t>
            </a:r>
            <a:endParaRPr lang="en-US" sz="1150" dirty="0"/>
          </a:p>
        </p:txBody>
      </p:sp>
      <p:sp>
        <p:nvSpPr>
          <p:cNvPr id="21" name="Shape 15"/>
          <p:cNvSpPr/>
          <p:nvPr/>
        </p:nvSpPr>
        <p:spPr>
          <a:xfrm>
            <a:off x="6278728" y="3950208"/>
            <a:ext cx="5410048" cy="512064"/>
          </a:xfrm>
          <a:prstGeom prst="roundRect">
            <a:avLst>
              <a:gd name="adj" fmla="val 14286"/>
            </a:avLst>
          </a:prstGeom>
          <a:solidFill>
            <a:srgbClr val="FFFFFF"/>
          </a:solidFill>
          <a:ln w="12700">
            <a:solidFill>
              <a:srgbClr val="DDE4EA"/>
            </a:solidFill>
            <a:prstDash val="solid"/>
          </a:ln>
        </p:spPr>
      </p:sp>
      <p:pic>
        <p:nvPicPr>
          <p:cNvPr id="22" name="Image 4" descr="preencoded.png">    </p:cNvPr>
          <p:cNvPicPr>
            <a:picLocks noChangeAspect="1"/>
          </p:cNvPicPr>
          <p:nvPr/>
        </p:nvPicPr>
        <p:blipFill>
          <a:blip r:embed="rId5"/>
          <a:stretch>
            <a:fillRect/>
          </a:stretch>
        </p:blipFill>
        <p:spPr>
          <a:xfrm>
            <a:off x="6406744" y="4087368"/>
            <a:ext cx="237744" cy="237744"/>
          </a:xfrm>
          <a:prstGeom prst="rect">
            <a:avLst/>
          </a:prstGeom>
        </p:spPr>
      </p:pic>
      <p:sp>
        <p:nvSpPr>
          <p:cNvPr id="23" name="Text 16"/>
          <p:cNvSpPr/>
          <p:nvPr/>
        </p:nvSpPr>
        <p:spPr>
          <a:xfrm>
            <a:off x="6735928" y="3950208"/>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その後の個別説明</a:t>
            </a:r>
            <a:endParaRPr lang="en-US" sz="1150" dirty="0"/>
          </a:p>
        </p:txBody>
      </p:sp>
      <p:sp>
        <p:nvSpPr>
          <p:cNvPr id="24" name="Shape 17"/>
          <p:cNvSpPr/>
          <p:nvPr/>
        </p:nvSpPr>
        <p:spPr>
          <a:xfrm>
            <a:off x="502920" y="4608576"/>
            <a:ext cx="5410048" cy="512064"/>
          </a:xfrm>
          <a:prstGeom prst="roundRect">
            <a:avLst>
              <a:gd name="adj" fmla="val 14286"/>
            </a:avLst>
          </a:prstGeom>
          <a:solidFill>
            <a:srgbClr val="FFFFFF"/>
          </a:solidFill>
          <a:ln w="12700">
            <a:solidFill>
              <a:srgbClr val="DDE4EA"/>
            </a:solidFill>
            <a:prstDash val="solid"/>
          </a:ln>
        </p:spPr>
      </p:sp>
      <p:pic>
        <p:nvPicPr>
          <p:cNvPr id="25" name="Image 5" descr="preencoded.png">    </p:cNvPr>
          <p:cNvPicPr>
            <a:picLocks noChangeAspect="1"/>
          </p:cNvPicPr>
          <p:nvPr/>
        </p:nvPicPr>
        <p:blipFill>
          <a:blip r:embed="rId6"/>
          <a:stretch>
            <a:fillRect/>
          </a:stretch>
        </p:blipFill>
        <p:spPr>
          <a:xfrm>
            <a:off x="630936" y="4745736"/>
            <a:ext cx="237744" cy="237744"/>
          </a:xfrm>
          <a:prstGeom prst="rect">
            <a:avLst/>
          </a:prstGeom>
        </p:spPr>
      </p:pic>
      <p:sp>
        <p:nvSpPr>
          <p:cNvPr id="26" name="Text 18"/>
          <p:cNvSpPr/>
          <p:nvPr/>
        </p:nvSpPr>
        <p:spPr>
          <a:xfrm>
            <a:off x="960120" y="4608576"/>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人格否定の有無</a:t>
            </a:r>
            <a:endParaRPr lang="en-US" sz="1150" dirty="0"/>
          </a:p>
        </p:txBody>
      </p:sp>
      <p:sp>
        <p:nvSpPr>
          <p:cNvPr id="27" name="Shape 19"/>
          <p:cNvSpPr/>
          <p:nvPr/>
        </p:nvSpPr>
        <p:spPr>
          <a:xfrm>
            <a:off x="6278728" y="4608576"/>
            <a:ext cx="5410048" cy="512064"/>
          </a:xfrm>
          <a:prstGeom prst="roundRect">
            <a:avLst>
              <a:gd name="adj" fmla="val 14286"/>
            </a:avLst>
          </a:prstGeom>
          <a:solidFill>
            <a:srgbClr val="FFFFFF"/>
          </a:solidFill>
          <a:ln w="12700">
            <a:solidFill>
              <a:srgbClr val="DDE4EA"/>
            </a:solidFill>
            <a:prstDash val="solid"/>
          </a:ln>
        </p:spPr>
      </p:sp>
      <p:pic>
        <p:nvPicPr>
          <p:cNvPr id="28" name="Image 6" descr="preencoded.png">    </p:cNvPr>
          <p:cNvPicPr>
            <a:picLocks noChangeAspect="1"/>
          </p:cNvPicPr>
          <p:nvPr/>
        </p:nvPicPr>
        <p:blipFill>
          <a:blip r:embed="rId7"/>
          <a:stretch>
            <a:fillRect/>
          </a:stretch>
        </p:blipFill>
        <p:spPr>
          <a:xfrm>
            <a:off x="6406744" y="4745736"/>
            <a:ext cx="237744" cy="237744"/>
          </a:xfrm>
          <a:prstGeom prst="rect">
            <a:avLst/>
          </a:prstGeom>
        </p:spPr>
      </p:pic>
      <p:sp>
        <p:nvSpPr>
          <p:cNvPr id="29" name="Text 20"/>
          <p:cNvSpPr/>
          <p:nvPr/>
        </p:nvSpPr>
        <p:spPr>
          <a:xfrm>
            <a:off x="6735928" y="4608576"/>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必要かつ相当な範囲か</a:t>
            </a:r>
            <a:endParaRPr lang="en-US" sz="1150" dirty="0"/>
          </a:p>
        </p:txBody>
      </p:sp>
      <p:sp>
        <p:nvSpPr>
          <p:cNvPr id="30" name="Shape 21"/>
          <p:cNvSpPr/>
          <p:nvPr/>
        </p:nvSpPr>
        <p:spPr>
          <a:xfrm>
            <a:off x="502920" y="5303520"/>
            <a:ext cx="11185855" cy="749808"/>
          </a:xfrm>
          <a:prstGeom prst="roundRect">
            <a:avLst>
              <a:gd name="adj" fmla="val 9756"/>
            </a:avLst>
          </a:prstGeom>
          <a:solidFill>
            <a:srgbClr val="EAF1ED"/>
          </a:solidFill>
          <a:ln w="12700">
            <a:solidFill>
              <a:srgbClr val="DDE4EA"/>
            </a:solidFill>
            <a:prstDash val="solid"/>
          </a:ln>
        </p:spPr>
      </p:sp>
      <p:sp>
        <p:nvSpPr>
          <p:cNvPr id="31" name="Text 22"/>
          <p:cNvSpPr/>
          <p:nvPr/>
        </p:nvSpPr>
        <p:spPr>
          <a:xfrm>
            <a:off x="777240" y="5303520"/>
            <a:ext cx="10637215" cy="749808"/>
          </a:xfrm>
          <a:prstGeom prst="rect">
            <a:avLst/>
          </a:prstGeom>
          <a:noFill/>
          <a:ln/>
        </p:spPr>
        <p:txBody>
          <a:bodyPr wrap="square" lIns="0" tIns="0" rIns="0" bIns="0" rtlCol="0" anchor="ctr"/>
          <a:lstStyle/>
          <a:p>
            <a:pPr indent="0" marL="0">
              <a:lnSpc>
                <a:spcPct val="105000"/>
              </a:lnSpc>
              <a:buNone/>
            </a:pPr>
            <a:r>
              <a:rPr lang="en-US" sz="1200" b="1" dirty="0">
                <a:solidFill>
                  <a:srgbClr val="2F6B4F"/>
                </a:solidFill>
                <a:latin typeface="Meiryo" pitchFamily="34" charset="0"/>
                <a:ea typeface="Meiryo" pitchFamily="34" charset="-122"/>
                <a:cs typeface="Meiryo" pitchFamily="34" charset="-120"/>
              </a:rPr>
              <a:t>考え方　</a:t>
            </a:r>
            <a:pPr indent="0" marL="0">
              <a:lnSpc>
                <a:spcPct val="105000"/>
              </a:lnSpc>
              <a:buNone/>
            </a:pPr>
            <a:r>
              <a:rPr lang="en-US" sz="1200" dirty="0">
                <a:solidFill>
                  <a:srgbClr val="263238"/>
                </a:solidFill>
                <a:latin typeface="Meiryo" pitchFamily="34" charset="0"/>
                <a:ea typeface="Meiryo" pitchFamily="34" charset="-122"/>
                <a:cs typeface="Meiryo" pitchFamily="34" charset="-120"/>
              </a:rPr>
              <a:t>生命・身体の危険を避けるための即時の制止であり、大声も状況に照らして必要・相当といえる。人格否定はなく、その後に個別で理由確認・再教育を行っている点も適正。「大声だから即パワハラ」と短絡しないこと。場面（安全確保）と態様（人格否定の有無）を分けて評価する。</a:t>
            </a:r>
            <a:endParaRPr 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B58A3A"/>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CASE STUDY</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ケース3：達成困難な目標と長時間の追及</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31 / 36</a:t>
            </a:r>
            <a:endParaRPr lang="en-US" sz="900" dirty="0"/>
          </a:p>
        </p:txBody>
      </p:sp>
      <p:sp>
        <p:nvSpPr>
          <p:cNvPr id="8" name="Shape 5"/>
          <p:cNvSpPr/>
          <p:nvPr/>
        </p:nvSpPr>
        <p:spPr>
          <a:xfrm>
            <a:off x="502920" y="1325880"/>
            <a:ext cx="11185855" cy="1417320"/>
          </a:xfrm>
          <a:prstGeom prst="roundRect">
            <a:avLst>
              <a:gd name="adj" fmla="val 5161"/>
            </a:avLst>
          </a:prstGeom>
          <a:solidFill>
            <a:srgbClr val="16314F"/>
          </a:solidFill>
          <a:ln/>
          <a:effectLst>
            <a:outerShdw sx="100000" sy="100000" kx="0" ky="0" algn="bl" rotWithShape="0" blurRad="88900" dist="38100" dir="5400000">
              <a:srgbClr val="9AA7B2">
                <a:alpha val="16000"/>
              </a:srgbClr>
            </a:outerShdw>
          </a:effectLst>
        </p:spPr>
      </p:sp>
      <p:sp>
        <p:nvSpPr>
          <p:cNvPr id="9" name="Text 6"/>
          <p:cNvSpPr/>
          <p:nvPr/>
        </p:nvSpPr>
        <p:spPr>
          <a:xfrm>
            <a:off x="777240" y="1417320"/>
            <a:ext cx="1097280" cy="365760"/>
          </a:xfrm>
          <a:prstGeom prst="rect">
            <a:avLst/>
          </a:prstGeom>
          <a:noFill/>
          <a:ln/>
        </p:spPr>
        <p:txBody>
          <a:bodyPr wrap="square" lIns="0" tIns="0" rIns="0" bIns="0" rtlCol="0" anchor="ctr"/>
          <a:lstStyle/>
          <a:p>
            <a:pPr indent="0" marL="0">
              <a:buNone/>
            </a:pPr>
            <a:r>
              <a:rPr lang="en-US" sz="1300" b="1" dirty="0">
                <a:solidFill>
                  <a:srgbClr val="B58A3A"/>
                </a:solidFill>
                <a:latin typeface="Meiryo" pitchFamily="34" charset="0"/>
                <a:ea typeface="Meiryo" pitchFamily="34" charset="-122"/>
                <a:cs typeface="Meiryo" pitchFamily="34" charset="-120"/>
              </a:rPr>
              <a:t>状況</a:t>
            </a:r>
            <a:endParaRPr lang="en-US" sz="1300" dirty="0"/>
          </a:p>
        </p:txBody>
      </p:sp>
      <p:sp>
        <p:nvSpPr>
          <p:cNvPr id="10" name="Text 7"/>
          <p:cNvSpPr/>
          <p:nvPr/>
        </p:nvSpPr>
        <p:spPr>
          <a:xfrm>
            <a:off x="777240" y="1755648"/>
            <a:ext cx="10637215" cy="914400"/>
          </a:xfrm>
          <a:prstGeom prst="rect">
            <a:avLst/>
          </a:prstGeom>
          <a:noFill/>
          <a:ln/>
        </p:spPr>
        <p:txBody>
          <a:bodyPr wrap="square" lIns="0" tIns="0" rIns="0" bIns="0" rtlCol="0" anchor="t"/>
          <a:lstStyle/>
          <a:p>
            <a:pPr indent="0" marL="0">
              <a:lnSpc>
                <a:spcPct val="108000"/>
              </a:lnSpc>
              <a:buNone/>
            </a:pPr>
            <a:r>
              <a:rPr lang="en-US" sz="1350" dirty="0">
                <a:solidFill>
                  <a:srgbClr val="FFFFFF"/>
                </a:solidFill>
                <a:latin typeface="Meiryo" pitchFamily="34" charset="0"/>
                <a:ea typeface="Meiryo" pitchFamily="34" charset="-122"/>
                <a:cs typeface="Meiryo" pitchFamily="34" charset="-120"/>
              </a:rPr>
              <a:t>経験半年の社員に、教育も補助者も付けず熟練者と同じ売上目標を課した。毎晩1時間「達成するまで帰るな」と追及している。</a:t>
            </a:r>
            <a:endParaRPr lang="en-US" sz="1350" dirty="0"/>
          </a:p>
        </p:txBody>
      </p:sp>
      <p:sp>
        <p:nvSpPr>
          <p:cNvPr id="11" name="Text 8"/>
          <p:cNvSpPr/>
          <p:nvPr/>
        </p:nvSpPr>
        <p:spPr>
          <a:xfrm>
            <a:off x="502920" y="2926080"/>
            <a:ext cx="11185855" cy="320040"/>
          </a:xfrm>
          <a:prstGeom prst="rect">
            <a:avLst/>
          </a:prstGeom>
          <a:noFill/>
          <a:ln/>
        </p:spPr>
        <p:txBody>
          <a:bodyPr wrap="square" lIns="0" tIns="0" rIns="0" bIns="0" rtlCol="0" anchor="ctr"/>
          <a:lstStyle/>
          <a:p>
            <a:pPr indent="0" marL="0">
              <a:buNone/>
            </a:pPr>
            <a:r>
              <a:rPr lang="en-US" sz="1400" b="1" dirty="0">
                <a:solidFill>
                  <a:srgbClr val="16314F"/>
                </a:solidFill>
                <a:latin typeface="Meiryo" pitchFamily="34" charset="0"/>
                <a:ea typeface="Meiryo" pitchFamily="34" charset="-122"/>
                <a:cs typeface="Meiryo" pitchFamily="34" charset="-120"/>
              </a:rPr>
              <a:t>検討の視点</a:t>
            </a:r>
            <a:endParaRPr lang="en-US" sz="1400" dirty="0"/>
          </a:p>
        </p:txBody>
      </p:sp>
      <p:sp>
        <p:nvSpPr>
          <p:cNvPr id="12" name="Shape 9"/>
          <p:cNvSpPr/>
          <p:nvPr/>
        </p:nvSpPr>
        <p:spPr>
          <a:xfrm>
            <a:off x="502920" y="3291840"/>
            <a:ext cx="5410048" cy="512064"/>
          </a:xfrm>
          <a:prstGeom prst="roundRect">
            <a:avLst>
              <a:gd name="adj" fmla="val 14286"/>
            </a:avLst>
          </a:prstGeom>
          <a:solidFill>
            <a:srgbClr val="FFFFFF"/>
          </a:solidFill>
          <a:ln w="12700">
            <a:solidFill>
              <a:srgbClr val="DDE4EA"/>
            </a:solidFill>
            <a:prstDash val="solid"/>
          </a:ln>
        </p:spPr>
      </p:sp>
      <p:pic>
        <p:nvPicPr>
          <p:cNvPr id="13" name="Image 1" descr="preencoded.png">    </p:cNvPr>
          <p:cNvPicPr>
            <a:picLocks noChangeAspect="1"/>
          </p:cNvPicPr>
          <p:nvPr/>
        </p:nvPicPr>
        <p:blipFill>
          <a:blip r:embed="rId2"/>
          <a:stretch>
            <a:fillRect/>
          </a:stretch>
        </p:blipFill>
        <p:spPr>
          <a:xfrm>
            <a:off x="630936" y="3429000"/>
            <a:ext cx="237744" cy="237744"/>
          </a:xfrm>
          <a:prstGeom prst="rect">
            <a:avLst/>
          </a:prstGeom>
        </p:spPr>
      </p:pic>
      <p:sp>
        <p:nvSpPr>
          <p:cNvPr id="14" name="Text 10"/>
          <p:cNvSpPr/>
          <p:nvPr/>
        </p:nvSpPr>
        <p:spPr>
          <a:xfrm>
            <a:off x="960120" y="3291840"/>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目標の業務上の必要性</a:t>
            </a:r>
            <a:endParaRPr lang="en-US" sz="1150" dirty="0"/>
          </a:p>
        </p:txBody>
      </p:sp>
      <p:sp>
        <p:nvSpPr>
          <p:cNvPr id="15" name="Shape 11"/>
          <p:cNvSpPr/>
          <p:nvPr/>
        </p:nvSpPr>
        <p:spPr>
          <a:xfrm>
            <a:off x="6278728" y="3291840"/>
            <a:ext cx="5410048" cy="512064"/>
          </a:xfrm>
          <a:prstGeom prst="roundRect">
            <a:avLst>
              <a:gd name="adj" fmla="val 14286"/>
            </a:avLst>
          </a:prstGeom>
          <a:solidFill>
            <a:srgbClr val="FFFFFF"/>
          </a:solidFill>
          <a:ln w="12700">
            <a:solidFill>
              <a:srgbClr val="DDE4EA"/>
            </a:solidFill>
            <a:prstDash val="solid"/>
          </a:ln>
        </p:spPr>
      </p:sp>
      <p:pic>
        <p:nvPicPr>
          <p:cNvPr id="16" name="Image 2" descr="preencoded.png">    </p:cNvPr>
          <p:cNvPicPr>
            <a:picLocks noChangeAspect="1"/>
          </p:cNvPicPr>
          <p:nvPr/>
        </p:nvPicPr>
        <p:blipFill>
          <a:blip r:embed="rId3"/>
          <a:stretch>
            <a:fillRect/>
          </a:stretch>
        </p:blipFill>
        <p:spPr>
          <a:xfrm>
            <a:off x="6406744" y="3429000"/>
            <a:ext cx="237744" cy="237744"/>
          </a:xfrm>
          <a:prstGeom prst="rect">
            <a:avLst/>
          </a:prstGeom>
        </p:spPr>
      </p:pic>
      <p:sp>
        <p:nvSpPr>
          <p:cNvPr id="17" name="Text 12"/>
          <p:cNvSpPr/>
          <p:nvPr/>
        </p:nvSpPr>
        <p:spPr>
          <a:xfrm>
            <a:off x="6735928" y="3291840"/>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経験・教育・支援の有無</a:t>
            </a:r>
            <a:endParaRPr lang="en-US" sz="1150" dirty="0"/>
          </a:p>
        </p:txBody>
      </p:sp>
      <p:sp>
        <p:nvSpPr>
          <p:cNvPr id="18" name="Shape 13"/>
          <p:cNvSpPr/>
          <p:nvPr/>
        </p:nvSpPr>
        <p:spPr>
          <a:xfrm>
            <a:off x="502920" y="3950208"/>
            <a:ext cx="5410048" cy="512064"/>
          </a:xfrm>
          <a:prstGeom prst="roundRect">
            <a:avLst>
              <a:gd name="adj" fmla="val 14286"/>
            </a:avLst>
          </a:prstGeom>
          <a:solidFill>
            <a:srgbClr val="FFFFFF"/>
          </a:solidFill>
          <a:ln w="12700">
            <a:solidFill>
              <a:srgbClr val="DDE4EA"/>
            </a:solidFill>
            <a:prstDash val="solid"/>
          </a:ln>
        </p:spPr>
      </p:sp>
      <p:pic>
        <p:nvPicPr>
          <p:cNvPr id="19" name="Image 3" descr="preencoded.png">    </p:cNvPr>
          <p:cNvPicPr>
            <a:picLocks noChangeAspect="1"/>
          </p:cNvPicPr>
          <p:nvPr/>
        </p:nvPicPr>
        <p:blipFill>
          <a:blip r:embed="rId4"/>
          <a:stretch>
            <a:fillRect/>
          </a:stretch>
        </p:blipFill>
        <p:spPr>
          <a:xfrm>
            <a:off x="630936" y="4087368"/>
            <a:ext cx="237744" cy="237744"/>
          </a:xfrm>
          <a:prstGeom prst="rect">
            <a:avLst/>
          </a:prstGeom>
        </p:spPr>
      </p:pic>
      <p:sp>
        <p:nvSpPr>
          <p:cNvPr id="20" name="Text 14"/>
          <p:cNvSpPr/>
          <p:nvPr/>
        </p:nvSpPr>
        <p:spPr>
          <a:xfrm>
            <a:off x="960120" y="3950208"/>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目標水準の妥当性</a:t>
            </a:r>
            <a:endParaRPr lang="en-US" sz="1150" dirty="0"/>
          </a:p>
        </p:txBody>
      </p:sp>
      <p:sp>
        <p:nvSpPr>
          <p:cNvPr id="21" name="Shape 15"/>
          <p:cNvSpPr/>
          <p:nvPr/>
        </p:nvSpPr>
        <p:spPr>
          <a:xfrm>
            <a:off x="6278728" y="3950208"/>
            <a:ext cx="5410048" cy="512064"/>
          </a:xfrm>
          <a:prstGeom prst="roundRect">
            <a:avLst>
              <a:gd name="adj" fmla="val 14286"/>
            </a:avLst>
          </a:prstGeom>
          <a:solidFill>
            <a:srgbClr val="FFFFFF"/>
          </a:solidFill>
          <a:ln w="12700">
            <a:solidFill>
              <a:srgbClr val="DDE4EA"/>
            </a:solidFill>
            <a:prstDash val="solid"/>
          </a:ln>
        </p:spPr>
      </p:sp>
      <p:pic>
        <p:nvPicPr>
          <p:cNvPr id="22" name="Image 4" descr="preencoded.png">    </p:cNvPr>
          <p:cNvPicPr>
            <a:picLocks noChangeAspect="1"/>
          </p:cNvPicPr>
          <p:nvPr/>
        </p:nvPicPr>
        <p:blipFill>
          <a:blip r:embed="rId5"/>
          <a:stretch>
            <a:fillRect/>
          </a:stretch>
        </p:blipFill>
        <p:spPr>
          <a:xfrm>
            <a:off x="6406744" y="4087368"/>
            <a:ext cx="237744" cy="237744"/>
          </a:xfrm>
          <a:prstGeom prst="rect">
            <a:avLst/>
          </a:prstGeom>
        </p:spPr>
      </p:pic>
      <p:sp>
        <p:nvSpPr>
          <p:cNvPr id="23" name="Text 16"/>
          <p:cNvSpPr/>
          <p:nvPr/>
        </p:nvSpPr>
        <p:spPr>
          <a:xfrm>
            <a:off x="6735928" y="3950208"/>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時間・頻度</a:t>
            </a:r>
            <a:endParaRPr lang="en-US" sz="1150" dirty="0"/>
          </a:p>
        </p:txBody>
      </p:sp>
      <p:sp>
        <p:nvSpPr>
          <p:cNvPr id="24" name="Shape 17"/>
          <p:cNvSpPr/>
          <p:nvPr/>
        </p:nvSpPr>
        <p:spPr>
          <a:xfrm>
            <a:off x="502920" y="4608576"/>
            <a:ext cx="5410048" cy="512064"/>
          </a:xfrm>
          <a:prstGeom prst="roundRect">
            <a:avLst>
              <a:gd name="adj" fmla="val 14286"/>
            </a:avLst>
          </a:prstGeom>
          <a:solidFill>
            <a:srgbClr val="FFFFFF"/>
          </a:solidFill>
          <a:ln w="12700">
            <a:solidFill>
              <a:srgbClr val="DDE4EA"/>
            </a:solidFill>
            <a:prstDash val="solid"/>
          </a:ln>
        </p:spPr>
      </p:sp>
      <p:pic>
        <p:nvPicPr>
          <p:cNvPr id="25" name="Image 5" descr="preencoded.png">    </p:cNvPr>
          <p:cNvPicPr>
            <a:picLocks noChangeAspect="1"/>
          </p:cNvPicPr>
          <p:nvPr/>
        </p:nvPicPr>
        <p:blipFill>
          <a:blip r:embed="rId6"/>
          <a:stretch>
            <a:fillRect/>
          </a:stretch>
        </p:blipFill>
        <p:spPr>
          <a:xfrm>
            <a:off x="630936" y="4745736"/>
            <a:ext cx="237744" cy="237744"/>
          </a:xfrm>
          <a:prstGeom prst="rect">
            <a:avLst/>
          </a:prstGeom>
        </p:spPr>
      </p:pic>
      <p:sp>
        <p:nvSpPr>
          <p:cNvPr id="26" name="Text 18"/>
          <p:cNvSpPr/>
          <p:nvPr/>
        </p:nvSpPr>
        <p:spPr>
          <a:xfrm>
            <a:off x="960120" y="4608576"/>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長時間労働の問題</a:t>
            </a:r>
            <a:endParaRPr lang="en-US" sz="1150" dirty="0"/>
          </a:p>
        </p:txBody>
      </p:sp>
      <p:sp>
        <p:nvSpPr>
          <p:cNvPr id="27" name="Shape 19"/>
          <p:cNvSpPr/>
          <p:nvPr/>
        </p:nvSpPr>
        <p:spPr>
          <a:xfrm>
            <a:off x="6278728" y="4608576"/>
            <a:ext cx="5410048" cy="512064"/>
          </a:xfrm>
          <a:prstGeom prst="roundRect">
            <a:avLst>
              <a:gd name="adj" fmla="val 14286"/>
            </a:avLst>
          </a:prstGeom>
          <a:solidFill>
            <a:srgbClr val="FFFFFF"/>
          </a:solidFill>
          <a:ln w="12700">
            <a:solidFill>
              <a:srgbClr val="DDE4EA"/>
            </a:solidFill>
            <a:prstDash val="solid"/>
          </a:ln>
        </p:spPr>
      </p:sp>
      <p:pic>
        <p:nvPicPr>
          <p:cNvPr id="28" name="Image 6" descr="preencoded.png">    </p:cNvPr>
          <p:cNvPicPr>
            <a:picLocks noChangeAspect="1"/>
          </p:cNvPicPr>
          <p:nvPr/>
        </p:nvPicPr>
        <p:blipFill>
          <a:blip r:embed="rId7"/>
          <a:stretch>
            <a:fillRect/>
          </a:stretch>
        </p:blipFill>
        <p:spPr>
          <a:xfrm>
            <a:off x="6406744" y="4745736"/>
            <a:ext cx="237744" cy="237744"/>
          </a:xfrm>
          <a:prstGeom prst="rect">
            <a:avLst/>
          </a:prstGeom>
        </p:spPr>
      </p:pic>
      <p:sp>
        <p:nvSpPr>
          <p:cNvPr id="29" name="Text 20"/>
          <p:cNvSpPr/>
          <p:nvPr/>
        </p:nvSpPr>
        <p:spPr>
          <a:xfrm>
            <a:off x="6735928" y="4608576"/>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目標設定の見直し</a:t>
            </a:r>
            <a:endParaRPr lang="en-US" sz="1150" dirty="0"/>
          </a:p>
        </p:txBody>
      </p:sp>
      <p:sp>
        <p:nvSpPr>
          <p:cNvPr id="30" name="Shape 21"/>
          <p:cNvSpPr/>
          <p:nvPr/>
        </p:nvSpPr>
        <p:spPr>
          <a:xfrm>
            <a:off x="502920" y="5303520"/>
            <a:ext cx="11185855" cy="749808"/>
          </a:xfrm>
          <a:prstGeom prst="roundRect">
            <a:avLst>
              <a:gd name="adj" fmla="val 9756"/>
            </a:avLst>
          </a:prstGeom>
          <a:solidFill>
            <a:srgbClr val="EAF1ED"/>
          </a:solidFill>
          <a:ln w="12700">
            <a:solidFill>
              <a:srgbClr val="DDE4EA"/>
            </a:solidFill>
            <a:prstDash val="solid"/>
          </a:ln>
        </p:spPr>
      </p:sp>
      <p:sp>
        <p:nvSpPr>
          <p:cNvPr id="31" name="Text 22"/>
          <p:cNvSpPr/>
          <p:nvPr/>
        </p:nvSpPr>
        <p:spPr>
          <a:xfrm>
            <a:off x="777240" y="5303520"/>
            <a:ext cx="10637215" cy="749808"/>
          </a:xfrm>
          <a:prstGeom prst="rect">
            <a:avLst/>
          </a:prstGeom>
          <a:noFill/>
          <a:ln/>
        </p:spPr>
        <p:txBody>
          <a:bodyPr wrap="square" lIns="0" tIns="0" rIns="0" bIns="0" rtlCol="0" anchor="ctr"/>
          <a:lstStyle/>
          <a:p>
            <a:pPr indent="0" marL="0">
              <a:lnSpc>
                <a:spcPct val="105000"/>
              </a:lnSpc>
              <a:buNone/>
            </a:pPr>
            <a:r>
              <a:rPr lang="en-US" sz="1200" b="1" dirty="0">
                <a:solidFill>
                  <a:srgbClr val="2F6B4F"/>
                </a:solidFill>
                <a:latin typeface="Meiryo" pitchFamily="34" charset="0"/>
                <a:ea typeface="Meiryo" pitchFamily="34" charset="-122"/>
                <a:cs typeface="Meiryo" pitchFamily="34" charset="-120"/>
              </a:rPr>
              <a:t>考え方　</a:t>
            </a:r>
            <a:pPr indent="0" marL="0">
              <a:lnSpc>
                <a:spcPct val="105000"/>
              </a:lnSpc>
              <a:buNone/>
            </a:pPr>
            <a:r>
              <a:rPr lang="en-US" sz="1200" dirty="0">
                <a:solidFill>
                  <a:srgbClr val="263238"/>
                </a:solidFill>
                <a:latin typeface="Meiryo" pitchFamily="34" charset="0"/>
                <a:ea typeface="Meiryo" pitchFamily="34" charset="-122"/>
                <a:cs typeface="Meiryo" pitchFamily="34" charset="-120"/>
              </a:rPr>
              <a:t>目標設定自体は業務だが、経験・教育・支援を欠いたまま到達不能な水準を課し、毎晩長時間追及するのは過大な要求・長時間労働の問題に発展し得る。求める水準と与える資源・支援の均衡を見直し、段階的な目標・教育・期限を設定するのが適正。</a:t>
            </a:r>
            <a:endParaRPr lang="en-US"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B58A3A"/>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CASE STUDY</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ケース4：チャットで多数人へ叱責</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32 / 36</a:t>
            </a:r>
            <a:endParaRPr lang="en-US" sz="900" dirty="0"/>
          </a:p>
        </p:txBody>
      </p:sp>
      <p:sp>
        <p:nvSpPr>
          <p:cNvPr id="8" name="Shape 5"/>
          <p:cNvSpPr/>
          <p:nvPr/>
        </p:nvSpPr>
        <p:spPr>
          <a:xfrm>
            <a:off x="502920" y="1325880"/>
            <a:ext cx="11185855" cy="1417320"/>
          </a:xfrm>
          <a:prstGeom prst="roundRect">
            <a:avLst>
              <a:gd name="adj" fmla="val 5161"/>
            </a:avLst>
          </a:prstGeom>
          <a:solidFill>
            <a:srgbClr val="16314F"/>
          </a:solidFill>
          <a:ln/>
          <a:effectLst>
            <a:outerShdw sx="100000" sy="100000" kx="0" ky="0" algn="bl" rotWithShape="0" blurRad="88900" dist="38100" dir="5400000">
              <a:srgbClr val="9AA7B2">
                <a:alpha val="16000"/>
              </a:srgbClr>
            </a:outerShdw>
          </a:effectLst>
        </p:spPr>
      </p:sp>
      <p:sp>
        <p:nvSpPr>
          <p:cNvPr id="9" name="Text 6"/>
          <p:cNvSpPr/>
          <p:nvPr/>
        </p:nvSpPr>
        <p:spPr>
          <a:xfrm>
            <a:off x="777240" y="1417320"/>
            <a:ext cx="1097280" cy="365760"/>
          </a:xfrm>
          <a:prstGeom prst="rect">
            <a:avLst/>
          </a:prstGeom>
          <a:noFill/>
          <a:ln/>
        </p:spPr>
        <p:txBody>
          <a:bodyPr wrap="square" lIns="0" tIns="0" rIns="0" bIns="0" rtlCol="0" anchor="ctr"/>
          <a:lstStyle/>
          <a:p>
            <a:pPr indent="0" marL="0">
              <a:buNone/>
            </a:pPr>
            <a:r>
              <a:rPr lang="en-US" sz="1300" b="1" dirty="0">
                <a:solidFill>
                  <a:srgbClr val="B58A3A"/>
                </a:solidFill>
                <a:latin typeface="Meiryo" pitchFamily="34" charset="0"/>
                <a:ea typeface="Meiryo" pitchFamily="34" charset="-122"/>
                <a:cs typeface="Meiryo" pitchFamily="34" charset="-120"/>
              </a:rPr>
              <a:t>状況</a:t>
            </a:r>
            <a:endParaRPr lang="en-US" sz="1300" dirty="0"/>
          </a:p>
        </p:txBody>
      </p:sp>
      <p:sp>
        <p:nvSpPr>
          <p:cNvPr id="10" name="Text 7"/>
          <p:cNvSpPr/>
          <p:nvPr/>
        </p:nvSpPr>
        <p:spPr>
          <a:xfrm>
            <a:off x="777240" y="1755648"/>
            <a:ext cx="10637215" cy="914400"/>
          </a:xfrm>
          <a:prstGeom prst="rect">
            <a:avLst/>
          </a:prstGeom>
          <a:noFill/>
          <a:ln/>
        </p:spPr>
        <p:txBody>
          <a:bodyPr wrap="square" lIns="0" tIns="0" rIns="0" bIns="0" rtlCol="0" anchor="t"/>
          <a:lstStyle/>
          <a:p>
            <a:pPr indent="0" marL="0">
              <a:lnSpc>
                <a:spcPct val="108000"/>
              </a:lnSpc>
              <a:buNone/>
            </a:pPr>
            <a:r>
              <a:rPr lang="en-US" sz="1350" dirty="0">
                <a:solidFill>
                  <a:srgbClr val="FFFFFF"/>
                </a:solidFill>
                <a:latin typeface="Meiryo" pitchFamily="34" charset="0"/>
                <a:ea typeface="Meiryo" pitchFamily="34" charset="-122"/>
                <a:cs typeface="Meiryo" pitchFamily="34" charset="-120"/>
              </a:rPr>
              <a:t>管理職が、部下のミスを記載したチャットを部門全員が見るチャンネルへ投稿し「この程度もできない人がいるため、全員が迷惑している」と書いた。返信がないとして10回以上メンションした。</a:t>
            </a:r>
            <a:endParaRPr lang="en-US" sz="1350" dirty="0"/>
          </a:p>
        </p:txBody>
      </p:sp>
      <p:sp>
        <p:nvSpPr>
          <p:cNvPr id="11" name="Text 8"/>
          <p:cNvSpPr/>
          <p:nvPr/>
        </p:nvSpPr>
        <p:spPr>
          <a:xfrm>
            <a:off x="502920" y="2926080"/>
            <a:ext cx="11185855" cy="320040"/>
          </a:xfrm>
          <a:prstGeom prst="rect">
            <a:avLst/>
          </a:prstGeom>
          <a:noFill/>
          <a:ln/>
        </p:spPr>
        <p:txBody>
          <a:bodyPr wrap="square" lIns="0" tIns="0" rIns="0" bIns="0" rtlCol="0" anchor="ctr"/>
          <a:lstStyle/>
          <a:p>
            <a:pPr indent="0" marL="0">
              <a:buNone/>
            </a:pPr>
            <a:r>
              <a:rPr lang="en-US" sz="1400" b="1" dirty="0">
                <a:solidFill>
                  <a:srgbClr val="16314F"/>
                </a:solidFill>
                <a:latin typeface="Meiryo" pitchFamily="34" charset="0"/>
                <a:ea typeface="Meiryo" pitchFamily="34" charset="-122"/>
                <a:cs typeface="Meiryo" pitchFamily="34" charset="-120"/>
              </a:rPr>
              <a:t>検討の視点</a:t>
            </a:r>
            <a:endParaRPr lang="en-US" sz="1400" dirty="0"/>
          </a:p>
        </p:txBody>
      </p:sp>
      <p:sp>
        <p:nvSpPr>
          <p:cNvPr id="12" name="Shape 9"/>
          <p:cNvSpPr/>
          <p:nvPr/>
        </p:nvSpPr>
        <p:spPr>
          <a:xfrm>
            <a:off x="502920" y="3291840"/>
            <a:ext cx="5410048" cy="512064"/>
          </a:xfrm>
          <a:prstGeom prst="roundRect">
            <a:avLst>
              <a:gd name="adj" fmla="val 14286"/>
            </a:avLst>
          </a:prstGeom>
          <a:solidFill>
            <a:srgbClr val="FFFFFF"/>
          </a:solidFill>
          <a:ln w="12700">
            <a:solidFill>
              <a:srgbClr val="DDE4EA"/>
            </a:solidFill>
            <a:prstDash val="solid"/>
          </a:ln>
        </p:spPr>
      </p:sp>
      <p:pic>
        <p:nvPicPr>
          <p:cNvPr id="13" name="Image 1" descr="preencoded.png">    </p:cNvPr>
          <p:cNvPicPr>
            <a:picLocks noChangeAspect="1"/>
          </p:cNvPicPr>
          <p:nvPr/>
        </p:nvPicPr>
        <p:blipFill>
          <a:blip r:embed="rId2"/>
          <a:stretch>
            <a:fillRect/>
          </a:stretch>
        </p:blipFill>
        <p:spPr>
          <a:xfrm>
            <a:off x="630936" y="3429000"/>
            <a:ext cx="237744" cy="237744"/>
          </a:xfrm>
          <a:prstGeom prst="rect">
            <a:avLst/>
          </a:prstGeom>
        </p:spPr>
      </p:pic>
      <p:sp>
        <p:nvSpPr>
          <p:cNvPr id="14" name="Text 10"/>
          <p:cNvSpPr/>
          <p:nvPr/>
        </p:nvSpPr>
        <p:spPr>
          <a:xfrm>
            <a:off x="960120" y="3291840"/>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全員への周知の必要性</a:t>
            </a:r>
            <a:endParaRPr lang="en-US" sz="1150" dirty="0"/>
          </a:p>
        </p:txBody>
      </p:sp>
      <p:sp>
        <p:nvSpPr>
          <p:cNvPr id="15" name="Shape 11"/>
          <p:cNvSpPr/>
          <p:nvPr/>
        </p:nvSpPr>
        <p:spPr>
          <a:xfrm>
            <a:off x="6278728" y="3291840"/>
            <a:ext cx="5410048" cy="512064"/>
          </a:xfrm>
          <a:prstGeom prst="roundRect">
            <a:avLst>
              <a:gd name="adj" fmla="val 14286"/>
            </a:avLst>
          </a:prstGeom>
          <a:solidFill>
            <a:srgbClr val="FFFFFF"/>
          </a:solidFill>
          <a:ln w="12700">
            <a:solidFill>
              <a:srgbClr val="DDE4EA"/>
            </a:solidFill>
            <a:prstDash val="solid"/>
          </a:ln>
        </p:spPr>
      </p:sp>
      <p:pic>
        <p:nvPicPr>
          <p:cNvPr id="16" name="Image 2" descr="preencoded.png">    </p:cNvPr>
          <p:cNvPicPr>
            <a:picLocks noChangeAspect="1"/>
          </p:cNvPicPr>
          <p:nvPr/>
        </p:nvPicPr>
        <p:blipFill>
          <a:blip r:embed="rId3"/>
          <a:stretch>
            <a:fillRect/>
          </a:stretch>
        </p:blipFill>
        <p:spPr>
          <a:xfrm>
            <a:off x="6406744" y="3429000"/>
            <a:ext cx="237744" cy="237744"/>
          </a:xfrm>
          <a:prstGeom prst="rect">
            <a:avLst/>
          </a:prstGeom>
        </p:spPr>
      </p:pic>
      <p:sp>
        <p:nvSpPr>
          <p:cNvPr id="17" name="Text 12"/>
          <p:cNvSpPr/>
          <p:nvPr/>
        </p:nvSpPr>
        <p:spPr>
          <a:xfrm>
            <a:off x="6735928" y="3291840"/>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個人特定の必要性</a:t>
            </a:r>
            <a:endParaRPr lang="en-US" sz="1150" dirty="0"/>
          </a:p>
        </p:txBody>
      </p:sp>
      <p:sp>
        <p:nvSpPr>
          <p:cNvPr id="18" name="Shape 13"/>
          <p:cNvSpPr/>
          <p:nvPr/>
        </p:nvSpPr>
        <p:spPr>
          <a:xfrm>
            <a:off x="502920" y="3950208"/>
            <a:ext cx="5410048" cy="512064"/>
          </a:xfrm>
          <a:prstGeom prst="roundRect">
            <a:avLst>
              <a:gd name="adj" fmla="val 14286"/>
            </a:avLst>
          </a:prstGeom>
          <a:solidFill>
            <a:srgbClr val="FFFFFF"/>
          </a:solidFill>
          <a:ln w="12700">
            <a:solidFill>
              <a:srgbClr val="DDE4EA"/>
            </a:solidFill>
            <a:prstDash val="solid"/>
          </a:ln>
        </p:spPr>
      </p:sp>
      <p:pic>
        <p:nvPicPr>
          <p:cNvPr id="19" name="Image 3" descr="preencoded.png">    </p:cNvPr>
          <p:cNvPicPr>
            <a:picLocks noChangeAspect="1"/>
          </p:cNvPicPr>
          <p:nvPr/>
        </p:nvPicPr>
        <p:blipFill>
          <a:blip r:embed="rId4"/>
          <a:stretch>
            <a:fillRect/>
          </a:stretch>
        </p:blipFill>
        <p:spPr>
          <a:xfrm>
            <a:off x="630936" y="4087368"/>
            <a:ext cx="237744" cy="237744"/>
          </a:xfrm>
          <a:prstGeom prst="rect">
            <a:avLst/>
          </a:prstGeom>
        </p:spPr>
      </p:pic>
      <p:sp>
        <p:nvSpPr>
          <p:cNvPr id="20" name="Text 14"/>
          <p:cNvSpPr/>
          <p:nvPr/>
        </p:nvSpPr>
        <p:spPr>
          <a:xfrm>
            <a:off x="960120" y="3950208"/>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人格・能力の否定</a:t>
            </a:r>
            <a:endParaRPr lang="en-US" sz="1150" dirty="0"/>
          </a:p>
        </p:txBody>
      </p:sp>
      <p:sp>
        <p:nvSpPr>
          <p:cNvPr id="21" name="Shape 15"/>
          <p:cNvSpPr/>
          <p:nvPr/>
        </p:nvSpPr>
        <p:spPr>
          <a:xfrm>
            <a:off x="6278728" y="3950208"/>
            <a:ext cx="5410048" cy="512064"/>
          </a:xfrm>
          <a:prstGeom prst="roundRect">
            <a:avLst>
              <a:gd name="adj" fmla="val 14286"/>
            </a:avLst>
          </a:prstGeom>
          <a:solidFill>
            <a:srgbClr val="FFFFFF"/>
          </a:solidFill>
          <a:ln w="12700">
            <a:solidFill>
              <a:srgbClr val="DDE4EA"/>
            </a:solidFill>
            <a:prstDash val="solid"/>
          </a:ln>
        </p:spPr>
      </p:sp>
      <p:pic>
        <p:nvPicPr>
          <p:cNvPr id="22" name="Image 4" descr="preencoded.png">    </p:cNvPr>
          <p:cNvPicPr>
            <a:picLocks noChangeAspect="1"/>
          </p:cNvPicPr>
          <p:nvPr/>
        </p:nvPicPr>
        <p:blipFill>
          <a:blip r:embed="rId5"/>
          <a:stretch>
            <a:fillRect/>
          </a:stretch>
        </p:blipFill>
        <p:spPr>
          <a:xfrm>
            <a:off x="6406744" y="4087368"/>
            <a:ext cx="237744" cy="237744"/>
          </a:xfrm>
          <a:prstGeom prst="rect">
            <a:avLst/>
          </a:prstGeom>
        </p:spPr>
      </p:pic>
      <p:sp>
        <p:nvSpPr>
          <p:cNvPr id="23" name="Text 16"/>
          <p:cNvSpPr/>
          <p:nvPr/>
        </p:nvSpPr>
        <p:spPr>
          <a:xfrm>
            <a:off x="6735928" y="3950208"/>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頻度（連続メンション）</a:t>
            </a:r>
            <a:endParaRPr lang="en-US" sz="1150" dirty="0"/>
          </a:p>
        </p:txBody>
      </p:sp>
      <p:sp>
        <p:nvSpPr>
          <p:cNvPr id="24" name="Shape 17"/>
          <p:cNvSpPr/>
          <p:nvPr/>
        </p:nvSpPr>
        <p:spPr>
          <a:xfrm>
            <a:off x="502920" y="4608576"/>
            <a:ext cx="5410048" cy="512064"/>
          </a:xfrm>
          <a:prstGeom prst="roundRect">
            <a:avLst>
              <a:gd name="adj" fmla="val 14286"/>
            </a:avLst>
          </a:prstGeom>
          <a:solidFill>
            <a:srgbClr val="FFFFFF"/>
          </a:solidFill>
          <a:ln w="12700">
            <a:solidFill>
              <a:srgbClr val="DDE4EA"/>
            </a:solidFill>
            <a:prstDash val="solid"/>
          </a:ln>
        </p:spPr>
      </p:sp>
      <p:pic>
        <p:nvPicPr>
          <p:cNvPr id="25" name="Image 5" descr="preencoded.png">    </p:cNvPr>
          <p:cNvPicPr>
            <a:picLocks noChangeAspect="1"/>
          </p:cNvPicPr>
          <p:nvPr/>
        </p:nvPicPr>
        <p:blipFill>
          <a:blip r:embed="rId6"/>
          <a:stretch>
            <a:fillRect/>
          </a:stretch>
        </p:blipFill>
        <p:spPr>
          <a:xfrm>
            <a:off x="630936" y="4745736"/>
            <a:ext cx="237744" cy="237744"/>
          </a:xfrm>
          <a:prstGeom prst="rect">
            <a:avLst/>
          </a:prstGeom>
        </p:spPr>
      </p:pic>
      <p:sp>
        <p:nvSpPr>
          <p:cNvPr id="26" name="Text 18"/>
          <p:cNvSpPr/>
          <p:nvPr/>
        </p:nvSpPr>
        <p:spPr>
          <a:xfrm>
            <a:off x="960120" y="4608576"/>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公開性・記録性</a:t>
            </a:r>
            <a:endParaRPr lang="en-US" sz="1150" dirty="0"/>
          </a:p>
        </p:txBody>
      </p:sp>
      <p:sp>
        <p:nvSpPr>
          <p:cNvPr id="27" name="Shape 19"/>
          <p:cNvSpPr/>
          <p:nvPr/>
        </p:nvSpPr>
        <p:spPr>
          <a:xfrm>
            <a:off x="6278728" y="4608576"/>
            <a:ext cx="5410048" cy="512064"/>
          </a:xfrm>
          <a:prstGeom prst="roundRect">
            <a:avLst>
              <a:gd name="adj" fmla="val 14286"/>
            </a:avLst>
          </a:prstGeom>
          <a:solidFill>
            <a:srgbClr val="FFFFFF"/>
          </a:solidFill>
          <a:ln w="12700">
            <a:solidFill>
              <a:srgbClr val="DDE4EA"/>
            </a:solidFill>
            <a:prstDash val="solid"/>
          </a:ln>
        </p:spPr>
      </p:sp>
      <p:pic>
        <p:nvPicPr>
          <p:cNvPr id="28" name="Image 6" descr="preencoded.png">    </p:cNvPr>
          <p:cNvPicPr>
            <a:picLocks noChangeAspect="1"/>
          </p:cNvPicPr>
          <p:nvPr/>
        </p:nvPicPr>
        <p:blipFill>
          <a:blip r:embed="rId7"/>
          <a:stretch>
            <a:fillRect/>
          </a:stretch>
        </p:blipFill>
        <p:spPr>
          <a:xfrm>
            <a:off x="6406744" y="4745736"/>
            <a:ext cx="237744" cy="237744"/>
          </a:xfrm>
          <a:prstGeom prst="rect">
            <a:avLst/>
          </a:prstGeom>
        </p:spPr>
      </p:pic>
      <p:sp>
        <p:nvSpPr>
          <p:cNvPr id="29" name="Text 20"/>
          <p:cNvSpPr/>
          <p:nvPr/>
        </p:nvSpPr>
        <p:spPr>
          <a:xfrm>
            <a:off x="6735928" y="4608576"/>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個別指導への変更</a:t>
            </a:r>
            <a:endParaRPr lang="en-US" sz="1150" dirty="0"/>
          </a:p>
        </p:txBody>
      </p:sp>
      <p:sp>
        <p:nvSpPr>
          <p:cNvPr id="30" name="Shape 21"/>
          <p:cNvSpPr/>
          <p:nvPr/>
        </p:nvSpPr>
        <p:spPr>
          <a:xfrm>
            <a:off x="502920" y="5303520"/>
            <a:ext cx="11185855" cy="749808"/>
          </a:xfrm>
          <a:prstGeom prst="roundRect">
            <a:avLst>
              <a:gd name="adj" fmla="val 9756"/>
            </a:avLst>
          </a:prstGeom>
          <a:solidFill>
            <a:srgbClr val="EAF1ED"/>
          </a:solidFill>
          <a:ln w="12700">
            <a:solidFill>
              <a:srgbClr val="DDE4EA"/>
            </a:solidFill>
            <a:prstDash val="solid"/>
          </a:ln>
        </p:spPr>
      </p:sp>
      <p:sp>
        <p:nvSpPr>
          <p:cNvPr id="31" name="Text 22"/>
          <p:cNvSpPr/>
          <p:nvPr/>
        </p:nvSpPr>
        <p:spPr>
          <a:xfrm>
            <a:off x="777240" y="5303520"/>
            <a:ext cx="10637215" cy="749808"/>
          </a:xfrm>
          <a:prstGeom prst="rect">
            <a:avLst/>
          </a:prstGeom>
          <a:noFill/>
          <a:ln/>
        </p:spPr>
        <p:txBody>
          <a:bodyPr wrap="square" lIns="0" tIns="0" rIns="0" bIns="0" rtlCol="0" anchor="ctr"/>
          <a:lstStyle/>
          <a:p>
            <a:pPr indent="0" marL="0">
              <a:lnSpc>
                <a:spcPct val="105000"/>
              </a:lnSpc>
              <a:buNone/>
            </a:pPr>
            <a:r>
              <a:rPr lang="en-US" sz="1200" b="1" dirty="0">
                <a:solidFill>
                  <a:srgbClr val="2F6B4F"/>
                </a:solidFill>
                <a:latin typeface="Meiryo" pitchFamily="34" charset="0"/>
                <a:ea typeface="Meiryo" pitchFamily="34" charset="-122"/>
                <a:cs typeface="Meiryo" pitchFamily="34" charset="-120"/>
              </a:rPr>
              <a:t>考え方　</a:t>
            </a:r>
            <a:pPr indent="0" marL="0">
              <a:lnSpc>
                <a:spcPct val="105000"/>
              </a:lnSpc>
              <a:buNone/>
            </a:pPr>
            <a:r>
              <a:rPr lang="en-US" sz="1200" dirty="0">
                <a:solidFill>
                  <a:srgbClr val="263238"/>
                </a:solidFill>
                <a:latin typeface="Meiryo" pitchFamily="34" charset="0"/>
                <a:ea typeface="Meiryo" pitchFamily="34" charset="-122"/>
                <a:cs typeface="Meiryo" pitchFamily="34" charset="-120"/>
              </a:rPr>
              <a:t>全員に周知すべき業務ルールがあるとしても、個人を特定して能力を否定し、公開の場で繰り返しメンションする態様は相当性を欠きやすい。共通の手順は個人を特定せずチームへ周知し、個別の改善は本人と個別の場で。チャットは記録が残る分、不適切さも明確に残る点に注意。</a:t>
            </a:r>
            <a:endParaRPr 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237A75"/>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CASE STUDY</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ケース5：自社商品の購入強要／カミングアウトの強要・禁止</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33 / 36</a:t>
            </a:r>
            <a:endParaRPr lang="en-US" sz="900" dirty="0"/>
          </a:p>
        </p:txBody>
      </p:sp>
      <p:sp>
        <p:nvSpPr>
          <p:cNvPr id="8" name="Shape 5"/>
          <p:cNvSpPr/>
          <p:nvPr/>
        </p:nvSpPr>
        <p:spPr>
          <a:xfrm>
            <a:off x="9219895" y="438912"/>
            <a:ext cx="2468880" cy="310896"/>
          </a:xfrm>
          <a:prstGeom prst="roundRect">
            <a:avLst>
              <a:gd name="adj" fmla="val 50000"/>
            </a:avLst>
          </a:prstGeom>
          <a:solidFill>
            <a:srgbClr val="237A75"/>
          </a:solidFill>
          <a:ln/>
        </p:spPr>
      </p:sp>
      <p:sp>
        <p:nvSpPr>
          <p:cNvPr id="9" name="Text 6"/>
          <p:cNvSpPr/>
          <p:nvPr/>
        </p:nvSpPr>
        <p:spPr>
          <a:xfrm>
            <a:off x="9219895" y="438912"/>
            <a:ext cx="2468880" cy="310896"/>
          </a:xfrm>
          <a:prstGeom prst="rect">
            <a:avLst/>
          </a:prstGeom>
          <a:noFill/>
          <a:ln/>
        </p:spPr>
        <p:txBody>
          <a:bodyPr wrap="square" lIns="0" tIns="0" rIns="0" bIns="0" rtlCol="0" anchor="ctr"/>
          <a:lstStyle/>
          <a:p>
            <a:pPr algn="ctr" indent="0" marL="0">
              <a:buNone/>
            </a:pPr>
            <a:r>
              <a:rPr lang="en-US" sz="1050" b="1" dirty="0">
                <a:solidFill>
                  <a:srgbClr val="FFFFFF"/>
                </a:solidFill>
                <a:latin typeface="Meiryo" pitchFamily="34" charset="0"/>
                <a:ea typeface="Meiryo" pitchFamily="34" charset="-122"/>
                <a:cs typeface="Meiryo" pitchFamily="34" charset="-120"/>
              </a:rPr>
              <a:t>【2026年10月1日適用】</a:t>
            </a:r>
            <a:endParaRPr lang="en-US" sz="1050" dirty="0"/>
          </a:p>
        </p:txBody>
      </p:sp>
      <p:sp>
        <p:nvSpPr>
          <p:cNvPr id="10" name="Shape 7"/>
          <p:cNvSpPr/>
          <p:nvPr/>
        </p:nvSpPr>
        <p:spPr>
          <a:xfrm>
            <a:off x="502920" y="1325880"/>
            <a:ext cx="11185855" cy="1417320"/>
          </a:xfrm>
          <a:prstGeom prst="roundRect">
            <a:avLst>
              <a:gd name="adj" fmla="val 5161"/>
            </a:avLst>
          </a:prstGeom>
          <a:solidFill>
            <a:srgbClr val="16314F"/>
          </a:solidFill>
          <a:ln/>
          <a:effectLst>
            <a:outerShdw sx="100000" sy="100000" kx="0" ky="0" algn="bl" rotWithShape="0" blurRad="88900" dist="38100" dir="5400000">
              <a:srgbClr val="9AA7B2">
                <a:alpha val="16000"/>
              </a:srgbClr>
            </a:outerShdw>
          </a:effectLst>
        </p:spPr>
      </p:sp>
      <p:sp>
        <p:nvSpPr>
          <p:cNvPr id="11" name="Text 8"/>
          <p:cNvSpPr/>
          <p:nvPr/>
        </p:nvSpPr>
        <p:spPr>
          <a:xfrm>
            <a:off x="777240" y="1417320"/>
            <a:ext cx="1097280" cy="365760"/>
          </a:xfrm>
          <a:prstGeom prst="rect">
            <a:avLst/>
          </a:prstGeom>
          <a:noFill/>
          <a:ln/>
        </p:spPr>
        <p:txBody>
          <a:bodyPr wrap="square" lIns="0" tIns="0" rIns="0" bIns="0" rtlCol="0" anchor="ctr"/>
          <a:lstStyle/>
          <a:p>
            <a:pPr indent="0" marL="0">
              <a:buNone/>
            </a:pPr>
            <a:r>
              <a:rPr lang="en-US" sz="1300" b="1" dirty="0">
                <a:solidFill>
                  <a:srgbClr val="B58A3A"/>
                </a:solidFill>
                <a:latin typeface="Meiryo" pitchFamily="34" charset="0"/>
                <a:ea typeface="Meiryo" pitchFamily="34" charset="-122"/>
                <a:cs typeface="Meiryo" pitchFamily="34" charset="-120"/>
              </a:rPr>
              <a:t>状況</a:t>
            </a:r>
            <a:endParaRPr lang="en-US" sz="1300" dirty="0"/>
          </a:p>
        </p:txBody>
      </p:sp>
      <p:sp>
        <p:nvSpPr>
          <p:cNvPr id="12" name="Text 9"/>
          <p:cNvSpPr/>
          <p:nvPr/>
        </p:nvSpPr>
        <p:spPr>
          <a:xfrm>
            <a:off x="777240" y="1755648"/>
            <a:ext cx="10637215" cy="914400"/>
          </a:xfrm>
          <a:prstGeom prst="rect">
            <a:avLst/>
          </a:prstGeom>
          <a:noFill/>
          <a:ln/>
        </p:spPr>
        <p:txBody>
          <a:bodyPr wrap="square" lIns="0" tIns="0" rIns="0" bIns="0" rtlCol="0" anchor="t"/>
          <a:lstStyle/>
          <a:p>
            <a:pPr indent="0" marL="0">
              <a:lnSpc>
                <a:spcPct val="108000"/>
              </a:lnSpc>
              <a:buNone/>
            </a:pPr>
            <a:r>
              <a:rPr lang="en-US" sz="1350" dirty="0">
                <a:solidFill>
                  <a:srgbClr val="FFFFFF"/>
                </a:solidFill>
                <a:latin typeface="Meiryo" pitchFamily="34" charset="0"/>
                <a:ea typeface="Meiryo" pitchFamily="34" charset="-122"/>
                <a:cs typeface="Meiryo" pitchFamily="34" charset="-120"/>
              </a:rPr>
              <a:t>A：営業所長が部下へ「目標未達なら自腹で商品を買って数字を作れ。管理職を目指すなら当然だ」と繰り返し求めている。　B：上司が部下へ「理解を得るため性的指向を皆に話した方がよい」「逆に絶対に誰にも言うな」と指示している。</a:t>
            </a:r>
            <a:endParaRPr lang="en-US" sz="1350" dirty="0"/>
          </a:p>
        </p:txBody>
      </p:sp>
      <p:sp>
        <p:nvSpPr>
          <p:cNvPr id="13" name="Text 10"/>
          <p:cNvSpPr/>
          <p:nvPr/>
        </p:nvSpPr>
        <p:spPr>
          <a:xfrm>
            <a:off x="502920" y="2926080"/>
            <a:ext cx="11185855" cy="320040"/>
          </a:xfrm>
          <a:prstGeom prst="rect">
            <a:avLst/>
          </a:prstGeom>
          <a:noFill/>
          <a:ln/>
        </p:spPr>
        <p:txBody>
          <a:bodyPr wrap="square" lIns="0" tIns="0" rIns="0" bIns="0" rtlCol="0" anchor="ctr"/>
          <a:lstStyle/>
          <a:p>
            <a:pPr indent="0" marL="0">
              <a:buNone/>
            </a:pPr>
            <a:r>
              <a:rPr lang="en-US" sz="1400" b="1" dirty="0">
                <a:solidFill>
                  <a:srgbClr val="16314F"/>
                </a:solidFill>
                <a:latin typeface="Meiryo" pitchFamily="34" charset="0"/>
                <a:ea typeface="Meiryo" pitchFamily="34" charset="-122"/>
                <a:cs typeface="Meiryo" pitchFamily="34" charset="-120"/>
              </a:rPr>
              <a:t>検討の視点</a:t>
            </a:r>
            <a:endParaRPr lang="en-US" sz="1400" dirty="0"/>
          </a:p>
        </p:txBody>
      </p:sp>
      <p:sp>
        <p:nvSpPr>
          <p:cNvPr id="14" name="Shape 11"/>
          <p:cNvSpPr/>
          <p:nvPr/>
        </p:nvSpPr>
        <p:spPr>
          <a:xfrm>
            <a:off x="502920" y="3291840"/>
            <a:ext cx="5410048" cy="512064"/>
          </a:xfrm>
          <a:prstGeom prst="roundRect">
            <a:avLst>
              <a:gd name="adj" fmla="val 14286"/>
            </a:avLst>
          </a:prstGeom>
          <a:solidFill>
            <a:srgbClr val="FFFFFF"/>
          </a:solidFill>
          <a:ln w="12700">
            <a:solidFill>
              <a:srgbClr val="DDE4EA"/>
            </a:solidFill>
            <a:prstDash val="solid"/>
          </a:ln>
        </p:spPr>
      </p:sp>
      <p:pic>
        <p:nvPicPr>
          <p:cNvPr id="15" name="Image 1" descr="preencoded.png">    </p:cNvPr>
          <p:cNvPicPr>
            <a:picLocks noChangeAspect="1"/>
          </p:cNvPicPr>
          <p:nvPr/>
        </p:nvPicPr>
        <p:blipFill>
          <a:blip r:embed="rId2"/>
          <a:stretch>
            <a:fillRect/>
          </a:stretch>
        </p:blipFill>
        <p:spPr>
          <a:xfrm>
            <a:off x="630936" y="3429000"/>
            <a:ext cx="237744" cy="237744"/>
          </a:xfrm>
          <a:prstGeom prst="rect">
            <a:avLst/>
          </a:prstGeom>
        </p:spPr>
      </p:pic>
      <p:sp>
        <p:nvSpPr>
          <p:cNvPr id="16" name="Text 12"/>
          <p:cNvSpPr/>
          <p:nvPr/>
        </p:nvSpPr>
        <p:spPr>
          <a:xfrm>
            <a:off x="960120" y="3291840"/>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優越的関係</a:t>
            </a:r>
            <a:endParaRPr lang="en-US" sz="1150" dirty="0"/>
          </a:p>
        </p:txBody>
      </p:sp>
      <p:sp>
        <p:nvSpPr>
          <p:cNvPr id="17" name="Shape 13"/>
          <p:cNvSpPr/>
          <p:nvPr/>
        </p:nvSpPr>
        <p:spPr>
          <a:xfrm>
            <a:off x="6278728" y="3291840"/>
            <a:ext cx="5410048" cy="512064"/>
          </a:xfrm>
          <a:prstGeom prst="roundRect">
            <a:avLst>
              <a:gd name="adj" fmla="val 14286"/>
            </a:avLst>
          </a:prstGeom>
          <a:solidFill>
            <a:srgbClr val="FFFFFF"/>
          </a:solidFill>
          <a:ln w="12700">
            <a:solidFill>
              <a:srgbClr val="DDE4EA"/>
            </a:solidFill>
            <a:prstDash val="solid"/>
          </a:ln>
        </p:spPr>
      </p:sp>
      <p:pic>
        <p:nvPicPr>
          <p:cNvPr id="18" name="Image 2" descr="preencoded.png">    </p:cNvPr>
          <p:cNvPicPr>
            <a:picLocks noChangeAspect="1"/>
          </p:cNvPicPr>
          <p:nvPr/>
        </p:nvPicPr>
        <p:blipFill>
          <a:blip r:embed="rId3"/>
          <a:stretch>
            <a:fillRect/>
          </a:stretch>
        </p:blipFill>
        <p:spPr>
          <a:xfrm>
            <a:off x="6406744" y="3429000"/>
            <a:ext cx="237744" cy="237744"/>
          </a:xfrm>
          <a:prstGeom prst="rect">
            <a:avLst/>
          </a:prstGeom>
        </p:spPr>
      </p:pic>
      <p:sp>
        <p:nvSpPr>
          <p:cNvPr id="19" name="Text 14"/>
          <p:cNvSpPr/>
          <p:nvPr/>
        </p:nvSpPr>
        <p:spPr>
          <a:xfrm>
            <a:off x="6735928" y="3291840"/>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本人の自由意思</a:t>
            </a:r>
            <a:endParaRPr lang="en-US" sz="1150" dirty="0"/>
          </a:p>
        </p:txBody>
      </p:sp>
      <p:sp>
        <p:nvSpPr>
          <p:cNvPr id="20" name="Shape 15"/>
          <p:cNvSpPr/>
          <p:nvPr/>
        </p:nvSpPr>
        <p:spPr>
          <a:xfrm>
            <a:off x="502920" y="3950208"/>
            <a:ext cx="5410048" cy="512064"/>
          </a:xfrm>
          <a:prstGeom prst="roundRect">
            <a:avLst>
              <a:gd name="adj" fmla="val 14286"/>
            </a:avLst>
          </a:prstGeom>
          <a:solidFill>
            <a:srgbClr val="FFFFFF"/>
          </a:solidFill>
          <a:ln w="12700">
            <a:solidFill>
              <a:srgbClr val="DDE4EA"/>
            </a:solidFill>
            <a:prstDash val="solid"/>
          </a:ln>
        </p:spPr>
      </p:sp>
      <p:pic>
        <p:nvPicPr>
          <p:cNvPr id="21" name="Image 3" descr="preencoded.png">    </p:cNvPr>
          <p:cNvPicPr>
            <a:picLocks noChangeAspect="1"/>
          </p:cNvPicPr>
          <p:nvPr/>
        </p:nvPicPr>
        <p:blipFill>
          <a:blip r:embed="rId4"/>
          <a:stretch>
            <a:fillRect/>
          </a:stretch>
        </p:blipFill>
        <p:spPr>
          <a:xfrm>
            <a:off x="630936" y="4087368"/>
            <a:ext cx="237744" cy="237744"/>
          </a:xfrm>
          <a:prstGeom prst="rect">
            <a:avLst/>
          </a:prstGeom>
        </p:spPr>
      </p:pic>
      <p:sp>
        <p:nvSpPr>
          <p:cNvPr id="22" name="Text 16"/>
          <p:cNvSpPr/>
          <p:nvPr/>
        </p:nvSpPr>
        <p:spPr>
          <a:xfrm>
            <a:off x="960120" y="3950208"/>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業務上の必要性</a:t>
            </a:r>
            <a:endParaRPr lang="en-US" sz="1150" dirty="0"/>
          </a:p>
        </p:txBody>
      </p:sp>
      <p:sp>
        <p:nvSpPr>
          <p:cNvPr id="23" name="Shape 17"/>
          <p:cNvSpPr/>
          <p:nvPr/>
        </p:nvSpPr>
        <p:spPr>
          <a:xfrm>
            <a:off x="6278728" y="3950208"/>
            <a:ext cx="5410048" cy="512064"/>
          </a:xfrm>
          <a:prstGeom prst="roundRect">
            <a:avLst>
              <a:gd name="adj" fmla="val 14286"/>
            </a:avLst>
          </a:prstGeom>
          <a:solidFill>
            <a:srgbClr val="FFFFFF"/>
          </a:solidFill>
          <a:ln w="12700">
            <a:solidFill>
              <a:srgbClr val="DDE4EA"/>
            </a:solidFill>
            <a:prstDash val="solid"/>
          </a:ln>
        </p:spPr>
      </p:sp>
      <p:pic>
        <p:nvPicPr>
          <p:cNvPr id="24" name="Image 4" descr="preencoded.png">    </p:cNvPr>
          <p:cNvPicPr>
            <a:picLocks noChangeAspect="1"/>
          </p:cNvPicPr>
          <p:nvPr/>
        </p:nvPicPr>
        <p:blipFill>
          <a:blip r:embed="rId5"/>
          <a:stretch>
            <a:fillRect/>
          </a:stretch>
        </p:blipFill>
        <p:spPr>
          <a:xfrm>
            <a:off x="6406744" y="4087368"/>
            <a:ext cx="237744" cy="237744"/>
          </a:xfrm>
          <a:prstGeom prst="rect">
            <a:avLst/>
          </a:prstGeom>
        </p:spPr>
      </p:pic>
      <p:sp>
        <p:nvSpPr>
          <p:cNvPr id="25" name="Text 18"/>
          <p:cNvSpPr/>
          <p:nvPr/>
        </p:nvSpPr>
        <p:spPr>
          <a:xfrm>
            <a:off x="6735928" y="3950208"/>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就業環境への影響</a:t>
            </a:r>
            <a:endParaRPr lang="en-US" sz="1150" dirty="0"/>
          </a:p>
        </p:txBody>
      </p:sp>
      <p:sp>
        <p:nvSpPr>
          <p:cNvPr id="26" name="Shape 19"/>
          <p:cNvSpPr/>
          <p:nvPr/>
        </p:nvSpPr>
        <p:spPr>
          <a:xfrm>
            <a:off x="502920" y="4608576"/>
            <a:ext cx="5410048" cy="512064"/>
          </a:xfrm>
          <a:prstGeom prst="roundRect">
            <a:avLst>
              <a:gd name="adj" fmla="val 14286"/>
            </a:avLst>
          </a:prstGeom>
          <a:solidFill>
            <a:srgbClr val="FFFFFF"/>
          </a:solidFill>
          <a:ln w="12700">
            <a:solidFill>
              <a:srgbClr val="DDE4EA"/>
            </a:solidFill>
            <a:prstDash val="solid"/>
          </a:ln>
        </p:spPr>
      </p:sp>
      <p:pic>
        <p:nvPicPr>
          <p:cNvPr id="27" name="Image 5" descr="preencoded.png">    </p:cNvPr>
          <p:cNvPicPr>
            <a:picLocks noChangeAspect="1"/>
          </p:cNvPicPr>
          <p:nvPr/>
        </p:nvPicPr>
        <p:blipFill>
          <a:blip r:embed="rId6"/>
          <a:stretch>
            <a:fillRect/>
          </a:stretch>
        </p:blipFill>
        <p:spPr>
          <a:xfrm>
            <a:off x="630936" y="4745736"/>
            <a:ext cx="237744" cy="237744"/>
          </a:xfrm>
          <a:prstGeom prst="rect">
            <a:avLst/>
          </a:prstGeom>
        </p:spPr>
      </p:pic>
      <p:sp>
        <p:nvSpPr>
          <p:cNvPr id="28" name="Text 20"/>
          <p:cNvSpPr/>
          <p:nvPr/>
        </p:nvSpPr>
        <p:spPr>
          <a:xfrm>
            <a:off x="960120" y="4608576"/>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機微な個人情報</a:t>
            </a:r>
            <a:endParaRPr lang="en-US" sz="1150" dirty="0"/>
          </a:p>
        </p:txBody>
      </p:sp>
      <p:sp>
        <p:nvSpPr>
          <p:cNvPr id="29" name="Shape 21"/>
          <p:cNvSpPr/>
          <p:nvPr/>
        </p:nvSpPr>
        <p:spPr>
          <a:xfrm>
            <a:off x="6278728" y="4608576"/>
            <a:ext cx="5410048" cy="512064"/>
          </a:xfrm>
          <a:prstGeom prst="roundRect">
            <a:avLst>
              <a:gd name="adj" fmla="val 14286"/>
            </a:avLst>
          </a:prstGeom>
          <a:solidFill>
            <a:srgbClr val="FFFFFF"/>
          </a:solidFill>
          <a:ln w="12700">
            <a:solidFill>
              <a:srgbClr val="DDE4EA"/>
            </a:solidFill>
            <a:prstDash val="solid"/>
          </a:ln>
        </p:spPr>
      </p:sp>
      <p:pic>
        <p:nvPicPr>
          <p:cNvPr id="30" name="Image 6" descr="preencoded.png">    </p:cNvPr>
          <p:cNvPicPr>
            <a:picLocks noChangeAspect="1"/>
          </p:cNvPicPr>
          <p:nvPr/>
        </p:nvPicPr>
        <p:blipFill>
          <a:blip r:embed="rId7"/>
          <a:stretch>
            <a:fillRect/>
          </a:stretch>
        </p:blipFill>
        <p:spPr>
          <a:xfrm>
            <a:off x="6406744" y="4745736"/>
            <a:ext cx="237744" cy="237744"/>
          </a:xfrm>
          <a:prstGeom prst="rect">
            <a:avLst/>
          </a:prstGeom>
        </p:spPr>
      </p:pic>
      <p:sp>
        <p:nvSpPr>
          <p:cNvPr id="31" name="Text 22"/>
          <p:cNvSpPr/>
          <p:nvPr/>
        </p:nvSpPr>
        <p:spPr>
          <a:xfrm>
            <a:off x="6735928" y="4608576"/>
            <a:ext cx="4843120" cy="512064"/>
          </a:xfrm>
          <a:prstGeom prst="rect">
            <a:avLst/>
          </a:prstGeom>
          <a:noFill/>
          <a:ln/>
        </p:spPr>
        <p:txBody>
          <a:bodyPr wrap="square" lIns="0" tIns="0" rIns="0" bIns="0" rtlCol="0" anchor="ctr"/>
          <a:lstStyle/>
          <a:p>
            <a:pPr indent="0" marL="0">
              <a:lnSpc>
                <a:spcPct val="95000"/>
              </a:lnSpc>
              <a:buNone/>
            </a:pPr>
            <a:r>
              <a:rPr lang="en-US" sz="1150" dirty="0">
                <a:solidFill>
                  <a:srgbClr val="263238"/>
                </a:solidFill>
                <a:latin typeface="Meiryo" pitchFamily="34" charset="0"/>
                <a:ea typeface="Meiryo" pitchFamily="34" charset="-122"/>
                <a:cs typeface="Meiryo" pitchFamily="34" charset="-120"/>
              </a:rPr>
              <a:t>購入「依頼」と「強要」／暴露との違い</a:t>
            </a:r>
            <a:endParaRPr lang="en-US" sz="1150" dirty="0"/>
          </a:p>
        </p:txBody>
      </p:sp>
      <p:sp>
        <p:nvSpPr>
          <p:cNvPr id="32" name="Shape 23"/>
          <p:cNvSpPr/>
          <p:nvPr/>
        </p:nvSpPr>
        <p:spPr>
          <a:xfrm>
            <a:off x="502920" y="5303520"/>
            <a:ext cx="11185855" cy="749808"/>
          </a:xfrm>
          <a:prstGeom prst="roundRect">
            <a:avLst>
              <a:gd name="adj" fmla="val 9756"/>
            </a:avLst>
          </a:prstGeom>
          <a:solidFill>
            <a:srgbClr val="E5F0EF"/>
          </a:solidFill>
          <a:ln w="12700">
            <a:solidFill>
              <a:srgbClr val="DDE4EA"/>
            </a:solidFill>
            <a:prstDash val="solid"/>
          </a:ln>
        </p:spPr>
      </p:sp>
      <p:sp>
        <p:nvSpPr>
          <p:cNvPr id="33" name="Text 24"/>
          <p:cNvSpPr/>
          <p:nvPr/>
        </p:nvSpPr>
        <p:spPr>
          <a:xfrm>
            <a:off x="777240" y="5303520"/>
            <a:ext cx="10637215" cy="749808"/>
          </a:xfrm>
          <a:prstGeom prst="rect">
            <a:avLst/>
          </a:prstGeom>
          <a:noFill/>
          <a:ln/>
        </p:spPr>
        <p:txBody>
          <a:bodyPr wrap="square" lIns="0" tIns="0" rIns="0" bIns="0" rtlCol="0" anchor="ctr"/>
          <a:lstStyle/>
          <a:p>
            <a:pPr indent="0" marL="0">
              <a:lnSpc>
                <a:spcPct val="105000"/>
              </a:lnSpc>
              <a:buNone/>
            </a:pPr>
            <a:r>
              <a:rPr lang="en-US" sz="1200" b="1" dirty="0">
                <a:solidFill>
                  <a:srgbClr val="237A75"/>
                </a:solidFill>
                <a:latin typeface="Meiryo" pitchFamily="34" charset="0"/>
                <a:ea typeface="Meiryo" pitchFamily="34" charset="-122"/>
                <a:cs typeface="Meiryo" pitchFamily="34" charset="-120"/>
              </a:rPr>
              <a:t>考え方　</a:t>
            </a:r>
            <a:pPr indent="0" marL="0">
              <a:lnSpc>
                <a:spcPct val="105000"/>
              </a:lnSpc>
              <a:buNone/>
            </a:pPr>
            <a:r>
              <a:rPr lang="en-US" sz="1200" dirty="0">
                <a:solidFill>
                  <a:srgbClr val="263238"/>
                </a:solidFill>
                <a:latin typeface="Meiryo" pitchFamily="34" charset="0"/>
                <a:ea typeface="Meiryo" pitchFamily="34" charset="-122"/>
                <a:cs typeface="Meiryo" pitchFamily="34" charset="-120"/>
              </a:rPr>
              <a:t>A：本人の自由な意思に反して自社商品を購入させる行為（買取り強要等）は、3要素を満たせばパワハラに該当し得る。ただし、購入の依頼、商品・サービスの紹介又は本人の自由な意思による購入だけで、直ちにパワーハラスメントへ該当するわけではない。B：SOGI等のカミングアウトを強要する／禁止する行為は個の侵害の例として明記。本人の了解なく暴露する「アウティング」とは区別しつつ、いずれも避ける。</a:t>
            </a:r>
            <a:endParaRPr lang="en-US"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237A75"/>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Shape 1"/>
          <p:cNvSpPr/>
          <p:nvPr/>
        </p:nvSpPr>
        <p:spPr>
          <a:xfrm>
            <a:off x="9219895" y="457200"/>
            <a:ext cx="2468880" cy="310896"/>
          </a:xfrm>
          <a:prstGeom prst="roundRect">
            <a:avLst>
              <a:gd name="adj" fmla="val 50000"/>
            </a:avLst>
          </a:prstGeom>
          <a:solidFill>
            <a:srgbClr val="237A75"/>
          </a:solidFill>
          <a:ln/>
        </p:spPr>
      </p:sp>
      <p:sp>
        <p:nvSpPr>
          <p:cNvPr id="5" name="Text 2"/>
          <p:cNvSpPr/>
          <p:nvPr/>
        </p:nvSpPr>
        <p:spPr>
          <a:xfrm>
            <a:off x="9219895" y="457200"/>
            <a:ext cx="2468880" cy="310896"/>
          </a:xfrm>
          <a:prstGeom prst="rect">
            <a:avLst/>
          </a:prstGeom>
          <a:noFill/>
          <a:ln/>
        </p:spPr>
        <p:txBody>
          <a:bodyPr wrap="square" lIns="0" tIns="0" rIns="0" bIns="0" rtlCol="0" anchor="ctr"/>
          <a:lstStyle/>
          <a:p>
            <a:pPr algn="ctr" indent="0" marL="0">
              <a:buNone/>
            </a:pPr>
            <a:r>
              <a:rPr lang="en-US" sz="1050" b="1" dirty="0">
                <a:solidFill>
                  <a:srgbClr val="FFFFFF"/>
                </a:solidFill>
                <a:latin typeface="Meiryo" pitchFamily="34" charset="0"/>
                <a:ea typeface="Meiryo" pitchFamily="34" charset="-122"/>
                <a:cs typeface="Meiryo" pitchFamily="34" charset="-120"/>
              </a:rPr>
              <a:t>2026年10月1日 適用</a:t>
            </a:r>
            <a:endParaRPr lang="en-US" sz="1050" dirty="0"/>
          </a:p>
        </p:txBody>
      </p:sp>
      <p:sp>
        <p:nvSpPr>
          <p:cNvPr id="6" name="Text 3"/>
          <p:cNvSpPr/>
          <p:nvPr/>
        </p:nvSpPr>
        <p:spPr>
          <a:xfrm>
            <a:off x="1325880" y="292608"/>
            <a:ext cx="5486400" cy="274320"/>
          </a:xfrm>
          <a:prstGeom prst="rect">
            <a:avLst/>
          </a:prstGeom>
          <a:noFill/>
          <a:ln/>
        </p:spPr>
        <p:txBody>
          <a:bodyPr wrap="square" lIns="0" tIns="0" rIns="0" bIns="0" rtlCol="0" anchor="ctr"/>
          <a:lstStyle/>
          <a:p>
            <a:pPr indent="0" marL="0">
              <a:buNone/>
            </a:pPr>
            <a:r>
              <a:rPr lang="en-US" sz="1100" b="1" spc="100" kern="0" dirty="0">
                <a:solidFill>
                  <a:srgbClr val="237A75"/>
                </a:solidFill>
                <a:latin typeface="Meiryo" pitchFamily="34" charset="0"/>
                <a:ea typeface="Meiryo" pitchFamily="34" charset="-122"/>
                <a:cs typeface="Meiryo" pitchFamily="34" charset="-120"/>
              </a:rPr>
              <a:t>CHANGE</a:t>
            </a:r>
            <a:endParaRPr lang="en-US" sz="1100" dirty="0"/>
          </a:p>
        </p:txBody>
      </p:sp>
      <p:sp>
        <p:nvSpPr>
          <p:cNvPr id="7" name="Text 4"/>
          <p:cNvSpPr/>
          <p:nvPr/>
        </p:nvSpPr>
        <p:spPr>
          <a:xfrm>
            <a:off x="1325880" y="566928"/>
            <a:ext cx="7802575" cy="566928"/>
          </a:xfrm>
          <a:prstGeom prst="rect">
            <a:avLst/>
          </a:prstGeom>
          <a:noFill/>
          <a:ln/>
        </p:spPr>
        <p:txBody>
          <a:bodyPr wrap="square" lIns="0" tIns="0" rIns="0" bIns="0" rtlCol="0" anchor="ctr"/>
          <a:lstStyle/>
          <a:p>
            <a:pPr indent="0" marL="0">
              <a:buNone/>
            </a:pPr>
            <a:r>
              <a:rPr lang="en-US" sz="2200" b="1" dirty="0">
                <a:solidFill>
                  <a:srgbClr val="16314F"/>
                </a:solidFill>
                <a:latin typeface="Meiryo" pitchFamily="34" charset="0"/>
                <a:ea typeface="Meiryo" pitchFamily="34" charset="-122"/>
                <a:cs typeface="Meiryo" pitchFamily="34" charset="-120"/>
              </a:rPr>
              <a:t>【2026年10月1日適用】指針改正で明確化される主な事項</a:t>
            </a:r>
            <a:endParaRPr lang="en-US" sz="2200" dirty="0"/>
          </a:p>
        </p:txBody>
      </p:sp>
      <p:sp>
        <p:nvSpPr>
          <p:cNvPr id="8" name="Text 5"/>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9" name="Text 6"/>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34 / 36</a:t>
            </a:r>
            <a:endParaRPr lang="en-US" sz="900" dirty="0"/>
          </a:p>
        </p:txBody>
      </p:sp>
      <p:sp>
        <p:nvSpPr>
          <p:cNvPr id="10" name="Shape 7"/>
          <p:cNvSpPr/>
          <p:nvPr/>
        </p:nvSpPr>
        <p:spPr>
          <a:xfrm>
            <a:off x="502920" y="1417320"/>
            <a:ext cx="5410048" cy="2788920"/>
          </a:xfrm>
          <a:prstGeom prst="roundRect">
            <a:avLst>
              <a:gd name="adj" fmla="val 2623"/>
            </a:avLst>
          </a:prstGeom>
          <a:solidFill>
            <a:srgbClr val="E5F0EF"/>
          </a:solidFill>
          <a:ln/>
          <a:effectLst>
            <a:outerShdw sx="100000" sy="100000" kx="0" ky="0" algn="bl" rotWithShape="0" blurRad="88900" dist="38100" dir="5400000">
              <a:srgbClr val="9AA7B2">
                <a:alpha val="16000"/>
              </a:srgbClr>
            </a:outerShdw>
          </a:effectLst>
        </p:spPr>
      </p:sp>
      <p:sp>
        <p:nvSpPr>
          <p:cNvPr id="11" name="Shape 8"/>
          <p:cNvSpPr/>
          <p:nvPr/>
        </p:nvSpPr>
        <p:spPr>
          <a:xfrm>
            <a:off x="758952" y="1655064"/>
            <a:ext cx="548640" cy="548640"/>
          </a:xfrm>
          <a:prstGeom prst="ellipse">
            <a:avLst/>
          </a:prstGeom>
          <a:solidFill>
            <a:srgbClr val="237A75"/>
          </a:solidFill>
          <a:ln/>
        </p:spPr>
      </p:sp>
      <p:pic>
        <p:nvPicPr>
          <p:cNvPr id="12" name="Image 1" descr="preencoded.png">    </p:cNvPr>
          <p:cNvPicPr>
            <a:picLocks noChangeAspect="1"/>
          </p:cNvPicPr>
          <p:nvPr/>
        </p:nvPicPr>
        <p:blipFill>
          <a:blip r:embed="rId2"/>
          <a:stretch>
            <a:fillRect/>
          </a:stretch>
        </p:blipFill>
        <p:spPr>
          <a:xfrm>
            <a:off x="901598" y="1797710"/>
            <a:ext cx="263347" cy="263347"/>
          </a:xfrm>
          <a:prstGeom prst="rect">
            <a:avLst/>
          </a:prstGeom>
        </p:spPr>
      </p:pic>
      <p:sp>
        <p:nvSpPr>
          <p:cNvPr id="13" name="Text 9"/>
          <p:cNvSpPr/>
          <p:nvPr/>
        </p:nvSpPr>
        <p:spPr>
          <a:xfrm>
            <a:off x="1399032" y="1655064"/>
            <a:ext cx="4312768" cy="548640"/>
          </a:xfrm>
          <a:prstGeom prst="rect">
            <a:avLst/>
          </a:prstGeom>
          <a:noFill/>
          <a:ln/>
        </p:spPr>
        <p:txBody>
          <a:bodyPr wrap="square" lIns="0" tIns="0" rIns="0" bIns="0" rtlCol="0" anchor="ctr"/>
          <a:lstStyle/>
          <a:p>
            <a:pPr indent="0" marL="0">
              <a:lnSpc>
                <a:spcPct val="95000"/>
              </a:lnSpc>
              <a:buNone/>
            </a:pPr>
            <a:r>
              <a:rPr lang="en-US" sz="1450" b="1" dirty="0">
                <a:solidFill>
                  <a:srgbClr val="237A75"/>
                </a:solidFill>
                <a:latin typeface="Meiryo" pitchFamily="34" charset="0"/>
                <a:ea typeface="Meiryo" pitchFamily="34" charset="-122"/>
                <a:cs typeface="Meiryo" pitchFamily="34" charset="-120"/>
              </a:rPr>
              <a:t>① 商品の買取り強要等（自爆営業）</a:t>
            </a:r>
            <a:endParaRPr lang="en-US" sz="1450" dirty="0"/>
          </a:p>
        </p:txBody>
      </p:sp>
      <p:sp>
        <p:nvSpPr>
          <p:cNvPr id="14" name="Text 10"/>
          <p:cNvSpPr/>
          <p:nvPr/>
        </p:nvSpPr>
        <p:spPr>
          <a:xfrm>
            <a:off x="777240" y="2286000"/>
            <a:ext cx="4861408" cy="182880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労働者の自由な意思に反して自社の商品・サービスを購入させる行為に関連する言動</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3要素をすべて満たす場合はパワハラに該当</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ただし、購入の依頼・商品やサービスの紹介・本人の自由な意思による購入だけでは、直ちには該当しない</a:t>
            </a:r>
            <a:endParaRPr lang="en-US" sz="1250" dirty="0"/>
          </a:p>
        </p:txBody>
      </p:sp>
      <p:sp>
        <p:nvSpPr>
          <p:cNvPr id="15" name="Shape 11"/>
          <p:cNvSpPr/>
          <p:nvPr/>
        </p:nvSpPr>
        <p:spPr>
          <a:xfrm>
            <a:off x="6278728" y="1417320"/>
            <a:ext cx="5410048" cy="2788920"/>
          </a:xfrm>
          <a:prstGeom prst="roundRect">
            <a:avLst>
              <a:gd name="adj" fmla="val 2623"/>
            </a:avLst>
          </a:prstGeom>
          <a:solidFill>
            <a:srgbClr val="E5F0EF"/>
          </a:solidFill>
          <a:ln/>
          <a:effectLst>
            <a:outerShdw sx="100000" sy="100000" kx="0" ky="0" algn="bl" rotWithShape="0" blurRad="88900" dist="38100" dir="5400000">
              <a:srgbClr val="9AA7B2">
                <a:alpha val="16000"/>
              </a:srgbClr>
            </a:outerShdw>
          </a:effectLst>
        </p:spPr>
      </p:sp>
      <p:sp>
        <p:nvSpPr>
          <p:cNvPr id="16" name="Shape 12"/>
          <p:cNvSpPr/>
          <p:nvPr/>
        </p:nvSpPr>
        <p:spPr>
          <a:xfrm>
            <a:off x="6534760" y="1655064"/>
            <a:ext cx="548640" cy="548640"/>
          </a:xfrm>
          <a:prstGeom prst="ellipse">
            <a:avLst/>
          </a:prstGeom>
          <a:solidFill>
            <a:srgbClr val="237A75"/>
          </a:solidFill>
          <a:ln/>
        </p:spPr>
      </p:sp>
      <p:pic>
        <p:nvPicPr>
          <p:cNvPr id="17" name="Image 2" descr="preencoded.png">    </p:cNvPr>
          <p:cNvPicPr>
            <a:picLocks noChangeAspect="1"/>
          </p:cNvPicPr>
          <p:nvPr/>
        </p:nvPicPr>
        <p:blipFill>
          <a:blip r:embed="rId3"/>
          <a:stretch>
            <a:fillRect/>
          </a:stretch>
        </p:blipFill>
        <p:spPr>
          <a:xfrm>
            <a:off x="6677406" y="1797710"/>
            <a:ext cx="263347" cy="263347"/>
          </a:xfrm>
          <a:prstGeom prst="rect">
            <a:avLst/>
          </a:prstGeom>
        </p:spPr>
      </p:pic>
      <p:sp>
        <p:nvSpPr>
          <p:cNvPr id="18" name="Text 13"/>
          <p:cNvSpPr/>
          <p:nvPr/>
        </p:nvSpPr>
        <p:spPr>
          <a:xfrm>
            <a:off x="7174840" y="1655064"/>
            <a:ext cx="4312768" cy="548640"/>
          </a:xfrm>
          <a:prstGeom prst="rect">
            <a:avLst/>
          </a:prstGeom>
          <a:noFill/>
          <a:ln/>
        </p:spPr>
        <p:txBody>
          <a:bodyPr wrap="square" lIns="0" tIns="0" rIns="0" bIns="0" rtlCol="0" anchor="ctr"/>
          <a:lstStyle/>
          <a:p>
            <a:pPr indent="0" marL="0">
              <a:lnSpc>
                <a:spcPct val="95000"/>
              </a:lnSpc>
              <a:buNone/>
            </a:pPr>
            <a:r>
              <a:rPr lang="en-US" sz="1450" b="1" dirty="0">
                <a:solidFill>
                  <a:srgbClr val="237A75"/>
                </a:solidFill>
                <a:latin typeface="Meiryo" pitchFamily="34" charset="0"/>
                <a:ea typeface="Meiryo" pitchFamily="34" charset="-122"/>
                <a:cs typeface="Meiryo" pitchFamily="34" charset="-120"/>
              </a:rPr>
              <a:t>② カミングアウトの強要・禁止</a:t>
            </a:r>
            <a:endParaRPr lang="en-US" sz="1450" dirty="0"/>
          </a:p>
        </p:txBody>
      </p:sp>
      <p:sp>
        <p:nvSpPr>
          <p:cNvPr id="19" name="Text 14"/>
          <p:cNvSpPr/>
          <p:nvPr/>
        </p:nvSpPr>
        <p:spPr>
          <a:xfrm>
            <a:off x="6553048" y="2286000"/>
            <a:ext cx="4861408" cy="182880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性的指向・ジェンダーアイデンティティ等の機微情報の開示を強要／禁止する行為</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「個の侵害」の例として明記（暴露＝アウティングとは区別）</a:t>
            </a:r>
            <a:endParaRPr lang="en-US" sz="1250" dirty="0"/>
          </a:p>
          <a:p>
            <a:pPr algn="l" marL="177800" indent="-177800">
              <a:lnSpc>
                <a:spcPct val="100000"/>
              </a:lnSpc>
              <a:spcAft>
                <a:spcPts val="800"/>
              </a:spcAft>
              <a:buSzPct val="100000"/>
              <a:buChar char="•"/>
            </a:pPr>
            <a:r>
              <a:rPr lang="en-US" sz="1250" dirty="0">
                <a:solidFill>
                  <a:srgbClr val="263238"/>
                </a:solidFill>
                <a:latin typeface="Meiryo" pitchFamily="34" charset="0"/>
                <a:ea typeface="Meiryo" pitchFamily="34" charset="-122"/>
                <a:cs typeface="Meiryo" pitchFamily="34" charset="-120"/>
              </a:rPr>
              <a:t>本人の了解を得て、配慮を目的として、機微な個人情報を必要な範囲で人事労務部門へ伝達し配慮を促すことは、通常は該当しない（目的・範囲・共有先・本人への説明が適切であることが前提）</a:t>
            </a:r>
            <a:endParaRPr lang="en-US" sz="1250" dirty="0"/>
          </a:p>
        </p:txBody>
      </p:sp>
      <p:sp>
        <p:nvSpPr>
          <p:cNvPr id="20" name="Shape 15"/>
          <p:cNvSpPr/>
          <p:nvPr/>
        </p:nvSpPr>
        <p:spPr>
          <a:xfrm>
            <a:off x="502920" y="4343400"/>
            <a:ext cx="11185855" cy="777240"/>
          </a:xfrm>
          <a:prstGeom prst="roundRect">
            <a:avLst>
              <a:gd name="adj" fmla="val 9412"/>
            </a:avLst>
          </a:prstGeom>
          <a:solidFill>
            <a:srgbClr val="16314F"/>
          </a:solidFill>
          <a:ln/>
          <a:effectLst>
            <a:outerShdw sx="100000" sy="100000" kx="0" ky="0" algn="bl" rotWithShape="0" blurRad="88900" dist="38100" dir="5400000">
              <a:srgbClr val="9AA7B2">
                <a:alpha val="16000"/>
              </a:srgbClr>
            </a:outerShdw>
          </a:effectLst>
        </p:spPr>
      </p:sp>
      <p:sp>
        <p:nvSpPr>
          <p:cNvPr id="21" name="Text 16"/>
          <p:cNvSpPr/>
          <p:nvPr/>
        </p:nvSpPr>
        <p:spPr>
          <a:xfrm>
            <a:off x="777240" y="4343400"/>
            <a:ext cx="10637215" cy="777240"/>
          </a:xfrm>
          <a:prstGeom prst="rect">
            <a:avLst/>
          </a:prstGeom>
          <a:noFill/>
          <a:ln/>
        </p:spPr>
        <p:txBody>
          <a:bodyPr wrap="square" lIns="0" tIns="0" rIns="0" bIns="0" rtlCol="0" anchor="ctr"/>
          <a:lstStyle/>
          <a:p>
            <a:pPr indent="0" marL="0">
              <a:buNone/>
            </a:pPr>
            <a:r>
              <a:rPr lang="en-US" sz="1250" b="1" dirty="0">
                <a:solidFill>
                  <a:srgbClr val="B58A3A"/>
                </a:solidFill>
                <a:latin typeface="Meiryo" pitchFamily="34" charset="0"/>
                <a:ea typeface="Meiryo" pitchFamily="34" charset="-122"/>
                <a:cs typeface="Meiryo" pitchFamily="34" charset="-120"/>
              </a:rPr>
              <a:t>基準日との関係：　</a:t>
            </a:r>
            <a:pPr indent="0" marL="0">
              <a:buNone/>
            </a:pPr>
            <a:r>
              <a:rPr lang="en-US" sz="1250" dirty="0">
                <a:solidFill>
                  <a:srgbClr val="FFFFFF"/>
                </a:solidFill>
                <a:latin typeface="Meiryo" pitchFamily="34" charset="0"/>
                <a:ea typeface="Meiryo" pitchFamily="34" charset="-122"/>
                <a:cs typeface="Meiryo" pitchFamily="34" charset="-120"/>
              </a:rPr>
              <a:t>2026年6月18日時点では「適用前」。本教材は改正内容をあらかじめ反映していますが、2026年10月1日以降に使う場合は『適用前』表示・根拠条文番号・法令/制度基準日・最新の行政資料を確認し、必要な更新を行ってください。</a:t>
            </a:r>
            <a:endParaRPr lang="en-US" sz="1250" dirty="0"/>
          </a:p>
        </p:txBody>
      </p:sp>
      <p:sp>
        <p:nvSpPr>
          <p:cNvPr id="22" name="Text 17"/>
          <p:cNvSpPr/>
          <p:nvPr/>
        </p:nvSpPr>
        <p:spPr>
          <a:xfrm>
            <a:off x="502920" y="5193792"/>
            <a:ext cx="11185855" cy="274320"/>
          </a:xfrm>
          <a:prstGeom prst="rect">
            <a:avLst/>
          </a:prstGeom>
          <a:noFill/>
          <a:ln/>
        </p:spPr>
        <p:txBody>
          <a:bodyPr wrap="square" lIns="0" tIns="0" rIns="0" bIns="0" rtlCol="0" anchor="ctr"/>
          <a:lstStyle/>
          <a:p>
            <a:pPr algn="l" indent="0" marL="0">
              <a:buNone/>
            </a:pPr>
            <a:r>
              <a:rPr lang="en-US" sz="850" i="1" dirty="0">
                <a:solidFill>
                  <a:srgbClr val="5B6B7B"/>
                </a:solidFill>
                <a:latin typeface="Meiryo" pitchFamily="34" charset="0"/>
                <a:ea typeface="Meiryo" pitchFamily="34" charset="-122"/>
                <a:cs typeface="Meiryo" pitchFamily="34" charset="-120"/>
              </a:rPr>
              <a:t>出典：厚生労働省「パワーハラスメント防止指針（令和8年10月1日適用）」</a:t>
            </a:r>
            <a:endParaRPr lang="en-US" sz="85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PRINCIPLES</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管理職の行動原則・自社の相談窓口</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35 / 36</a:t>
            </a:r>
            <a:endParaRPr lang="en-US" sz="900" dirty="0"/>
          </a:p>
        </p:txBody>
      </p:sp>
      <p:sp>
        <p:nvSpPr>
          <p:cNvPr id="8" name="Shape 5"/>
          <p:cNvSpPr/>
          <p:nvPr/>
        </p:nvSpPr>
        <p:spPr>
          <a:xfrm>
            <a:off x="502920" y="1463040"/>
            <a:ext cx="5410048" cy="548640"/>
          </a:xfrm>
          <a:prstGeom prst="roundRect">
            <a:avLst>
              <a:gd name="adj" fmla="val 13333"/>
            </a:avLst>
          </a:prstGeom>
          <a:solidFill>
            <a:srgbClr val="FFFFFF"/>
          </a:solidFill>
          <a:ln w="12700">
            <a:solidFill>
              <a:srgbClr val="DDE4EA"/>
            </a:solidFill>
            <a:prstDash val="solid"/>
          </a:ln>
        </p:spPr>
      </p:sp>
      <p:pic>
        <p:nvPicPr>
          <p:cNvPr id="9" name="Image 1" descr="preencoded.png">    </p:cNvPr>
          <p:cNvPicPr>
            <a:picLocks noChangeAspect="1"/>
          </p:cNvPicPr>
          <p:nvPr/>
        </p:nvPicPr>
        <p:blipFill>
          <a:blip r:embed="rId2"/>
          <a:stretch>
            <a:fillRect/>
          </a:stretch>
        </p:blipFill>
        <p:spPr>
          <a:xfrm>
            <a:off x="649224" y="1600200"/>
            <a:ext cx="274320" cy="274320"/>
          </a:xfrm>
          <a:prstGeom prst="rect">
            <a:avLst/>
          </a:prstGeom>
        </p:spPr>
      </p:pic>
      <p:sp>
        <p:nvSpPr>
          <p:cNvPr id="10" name="Text 6"/>
          <p:cNvSpPr/>
          <p:nvPr/>
        </p:nvSpPr>
        <p:spPr>
          <a:xfrm>
            <a:off x="1014984" y="1463040"/>
            <a:ext cx="4769968" cy="548640"/>
          </a:xfrm>
          <a:prstGeom prst="rect">
            <a:avLst/>
          </a:prstGeom>
          <a:noFill/>
          <a:ln/>
        </p:spPr>
        <p:txBody>
          <a:bodyPr wrap="square" lIns="0" tIns="0" rIns="0" bIns="0" rtlCol="0" anchor="ctr"/>
          <a:lstStyle/>
          <a:p>
            <a:pPr indent="0" marL="0">
              <a:lnSpc>
                <a:spcPct val="95000"/>
              </a:lnSpc>
              <a:buNone/>
            </a:pPr>
            <a:r>
              <a:rPr lang="en-US" sz="1250" b="1" dirty="0">
                <a:solidFill>
                  <a:srgbClr val="16314F"/>
                </a:solidFill>
                <a:latin typeface="Meiryo" pitchFamily="34" charset="0"/>
                <a:ea typeface="Meiryo" pitchFamily="34" charset="-122"/>
                <a:cs typeface="Meiryo" pitchFamily="34" charset="-120"/>
              </a:rPr>
              <a:t>適正な指導はためらわない</a:t>
            </a:r>
            <a:endParaRPr lang="en-US" sz="1250" dirty="0"/>
          </a:p>
        </p:txBody>
      </p:sp>
      <p:sp>
        <p:nvSpPr>
          <p:cNvPr id="11" name="Shape 7"/>
          <p:cNvSpPr/>
          <p:nvPr/>
        </p:nvSpPr>
        <p:spPr>
          <a:xfrm>
            <a:off x="6278728" y="1463040"/>
            <a:ext cx="5410048" cy="548640"/>
          </a:xfrm>
          <a:prstGeom prst="roundRect">
            <a:avLst>
              <a:gd name="adj" fmla="val 13333"/>
            </a:avLst>
          </a:prstGeom>
          <a:solidFill>
            <a:srgbClr val="FFFFFF"/>
          </a:solidFill>
          <a:ln w="12700">
            <a:solidFill>
              <a:srgbClr val="DDE4EA"/>
            </a:solidFill>
            <a:prstDash val="solid"/>
          </a:ln>
        </p:spPr>
      </p:sp>
      <p:pic>
        <p:nvPicPr>
          <p:cNvPr id="12" name="Image 2" descr="preencoded.png">    </p:cNvPr>
          <p:cNvPicPr>
            <a:picLocks noChangeAspect="1"/>
          </p:cNvPicPr>
          <p:nvPr/>
        </p:nvPicPr>
        <p:blipFill>
          <a:blip r:embed="rId3"/>
          <a:stretch>
            <a:fillRect/>
          </a:stretch>
        </p:blipFill>
        <p:spPr>
          <a:xfrm>
            <a:off x="6425032" y="1600200"/>
            <a:ext cx="274320" cy="274320"/>
          </a:xfrm>
          <a:prstGeom prst="rect">
            <a:avLst/>
          </a:prstGeom>
        </p:spPr>
      </p:pic>
      <p:sp>
        <p:nvSpPr>
          <p:cNvPr id="13" name="Text 8"/>
          <p:cNvSpPr/>
          <p:nvPr/>
        </p:nvSpPr>
        <p:spPr>
          <a:xfrm>
            <a:off x="6790792" y="1463040"/>
            <a:ext cx="4769968" cy="548640"/>
          </a:xfrm>
          <a:prstGeom prst="rect">
            <a:avLst/>
          </a:prstGeom>
          <a:noFill/>
          <a:ln/>
        </p:spPr>
        <p:txBody>
          <a:bodyPr wrap="square" lIns="0" tIns="0" rIns="0" bIns="0" rtlCol="0" anchor="ctr"/>
          <a:lstStyle/>
          <a:p>
            <a:pPr indent="0" marL="0">
              <a:lnSpc>
                <a:spcPct val="95000"/>
              </a:lnSpc>
              <a:buNone/>
            </a:pPr>
            <a:r>
              <a:rPr lang="en-US" sz="1250" b="1" dirty="0">
                <a:solidFill>
                  <a:srgbClr val="16314F"/>
                </a:solidFill>
                <a:latin typeface="Meiryo" pitchFamily="34" charset="0"/>
                <a:ea typeface="Meiryo" pitchFamily="34" charset="-122"/>
                <a:cs typeface="Meiryo" pitchFamily="34" charset="-120"/>
              </a:rPr>
              <a:t>目的と手段（場所・言葉・時間）を分けて確認</a:t>
            </a:r>
            <a:endParaRPr lang="en-US" sz="1250" dirty="0"/>
          </a:p>
        </p:txBody>
      </p:sp>
      <p:sp>
        <p:nvSpPr>
          <p:cNvPr id="14" name="Shape 9"/>
          <p:cNvSpPr/>
          <p:nvPr/>
        </p:nvSpPr>
        <p:spPr>
          <a:xfrm>
            <a:off x="502920" y="2157984"/>
            <a:ext cx="5410048" cy="548640"/>
          </a:xfrm>
          <a:prstGeom prst="roundRect">
            <a:avLst>
              <a:gd name="adj" fmla="val 13333"/>
            </a:avLst>
          </a:prstGeom>
          <a:solidFill>
            <a:srgbClr val="FFFFFF"/>
          </a:solidFill>
          <a:ln w="12700">
            <a:solidFill>
              <a:srgbClr val="DDE4EA"/>
            </a:solidFill>
            <a:prstDash val="solid"/>
          </a:ln>
        </p:spPr>
      </p:sp>
      <p:pic>
        <p:nvPicPr>
          <p:cNvPr id="15" name="Image 3" descr="preencoded.png">    </p:cNvPr>
          <p:cNvPicPr>
            <a:picLocks noChangeAspect="1"/>
          </p:cNvPicPr>
          <p:nvPr/>
        </p:nvPicPr>
        <p:blipFill>
          <a:blip r:embed="rId4"/>
          <a:stretch>
            <a:fillRect/>
          </a:stretch>
        </p:blipFill>
        <p:spPr>
          <a:xfrm>
            <a:off x="649224" y="2295144"/>
            <a:ext cx="274320" cy="274320"/>
          </a:xfrm>
          <a:prstGeom prst="rect">
            <a:avLst/>
          </a:prstGeom>
        </p:spPr>
      </p:pic>
      <p:sp>
        <p:nvSpPr>
          <p:cNvPr id="16" name="Text 10"/>
          <p:cNvSpPr/>
          <p:nvPr/>
        </p:nvSpPr>
        <p:spPr>
          <a:xfrm>
            <a:off x="1014984" y="2157984"/>
            <a:ext cx="4769968" cy="548640"/>
          </a:xfrm>
          <a:prstGeom prst="rect">
            <a:avLst/>
          </a:prstGeom>
          <a:noFill/>
          <a:ln/>
        </p:spPr>
        <p:txBody>
          <a:bodyPr wrap="square" lIns="0" tIns="0" rIns="0" bIns="0" rtlCol="0" anchor="ctr"/>
          <a:lstStyle/>
          <a:p>
            <a:pPr indent="0" marL="0">
              <a:lnSpc>
                <a:spcPct val="95000"/>
              </a:lnSpc>
              <a:buNone/>
            </a:pPr>
            <a:r>
              <a:rPr lang="en-US" sz="1250" b="1" dirty="0">
                <a:solidFill>
                  <a:srgbClr val="16314F"/>
                </a:solidFill>
                <a:latin typeface="Meiryo" pitchFamily="34" charset="0"/>
                <a:ea typeface="Meiryo" pitchFamily="34" charset="-122"/>
                <a:cs typeface="Meiryo" pitchFamily="34" charset="-120"/>
              </a:rPr>
              <a:t>問題行動があっても人格否定はしない</a:t>
            </a:r>
            <a:endParaRPr lang="en-US" sz="1250" dirty="0"/>
          </a:p>
        </p:txBody>
      </p:sp>
      <p:sp>
        <p:nvSpPr>
          <p:cNvPr id="17" name="Shape 11"/>
          <p:cNvSpPr/>
          <p:nvPr/>
        </p:nvSpPr>
        <p:spPr>
          <a:xfrm>
            <a:off x="6278728" y="2157984"/>
            <a:ext cx="5410048" cy="548640"/>
          </a:xfrm>
          <a:prstGeom prst="roundRect">
            <a:avLst>
              <a:gd name="adj" fmla="val 13333"/>
            </a:avLst>
          </a:prstGeom>
          <a:solidFill>
            <a:srgbClr val="FFFFFF"/>
          </a:solidFill>
          <a:ln w="12700">
            <a:solidFill>
              <a:srgbClr val="DDE4EA"/>
            </a:solidFill>
            <a:prstDash val="solid"/>
          </a:ln>
        </p:spPr>
      </p:sp>
      <p:pic>
        <p:nvPicPr>
          <p:cNvPr id="18" name="Image 4" descr="preencoded.png">    </p:cNvPr>
          <p:cNvPicPr>
            <a:picLocks noChangeAspect="1"/>
          </p:cNvPicPr>
          <p:nvPr/>
        </p:nvPicPr>
        <p:blipFill>
          <a:blip r:embed="rId5"/>
          <a:stretch>
            <a:fillRect/>
          </a:stretch>
        </p:blipFill>
        <p:spPr>
          <a:xfrm>
            <a:off x="6425032" y="2295144"/>
            <a:ext cx="274320" cy="274320"/>
          </a:xfrm>
          <a:prstGeom prst="rect">
            <a:avLst/>
          </a:prstGeom>
        </p:spPr>
      </p:pic>
      <p:sp>
        <p:nvSpPr>
          <p:cNvPr id="19" name="Text 12"/>
          <p:cNvSpPr/>
          <p:nvPr/>
        </p:nvSpPr>
        <p:spPr>
          <a:xfrm>
            <a:off x="6790792" y="2157984"/>
            <a:ext cx="4769968" cy="548640"/>
          </a:xfrm>
          <a:prstGeom prst="rect">
            <a:avLst/>
          </a:prstGeom>
          <a:noFill/>
          <a:ln/>
        </p:spPr>
        <p:txBody>
          <a:bodyPr wrap="square" lIns="0" tIns="0" rIns="0" bIns="0" rtlCol="0" anchor="ctr"/>
          <a:lstStyle/>
          <a:p>
            <a:pPr indent="0" marL="0">
              <a:lnSpc>
                <a:spcPct val="95000"/>
              </a:lnSpc>
              <a:buNone/>
            </a:pPr>
            <a:r>
              <a:rPr lang="en-US" sz="1250" b="1" dirty="0">
                <a:solidFill>
                  <a:srgbClr val="16314F"/>
                </a:solidFill>
                <a:latin typeface="Meiryo" pitchFamily="34" charset="0"/>
                <a:ea typeface="Meiryo" pitchFamily="34" charset="-122"/>
                <a:cs typeface="Meiryo" pitchFamily="34" charset="-120"/>
              </a:rPr>
              <a:t>感情的なときは一度止める</a:t>
            </a:r>
            <a:endParaRPr lang="en-US" sz="1250" dirty="0"/>
          </a:p>
        </p:txBody>
      </p:sp>
      <p:sp>
        <p:nvSpPr>
          <p:cNvPr id="20" name="Shape 13"/>
          <p:cNvSpPr/>
          <p:nvPr/>
        </p:nvSpPr>
        <p:spPr>
          <a:xfrm>
            <a:off x="502920" y="2852928"/>
            <a:ext cx="5410048" cy="548640"/>
          </a:xfrm>
          <a:prstGeom prst="roundRect">
            <a:avLst>
              <a:gd name="adj" fmla="val 13333"/>
            </a:avLst>
          </a:prstGeom>
          <a:solidFill>
            <a:srgbClr val="FFFFFF"/>
          </a:solidFill>
          <a:ln w="12700">
            <a:solidFill>
              <a:srgbClr val="DDE4EA"/>
            </a:solidFill>
            <a:prstDash val="solid"/>
          </a:ln>
        </p:spPr>
      </p:sp>
      <p:pic>
        <p:nvPicPr>
          <p:cNvPr id="21" name="Image 5" descr="preencoded.png">    </p:cNvPr>
          <p:cNvPicPr>
            <a:picLocks noChangeAspect="1"/>
          </p:cNvPicPr>
          <p:nvPr/>
        </p:nvPicPr>
        <p:blipFill>
          <a:blip r:embed="rId6"/>
          <a:stretch>
            <a:fillRect/>
          </a:stretch>
        </p:blipFill>
        <p:spPr>
          <a:xfrm>
            <a:off x="649224" y="2990088"/>
            <a:ext cx="274320" cy="274320"/>
          </a:xfrm>
          <a:prstGeom prst="rect">
            <a:avLst/>
          </a:prstGeom>
        </p:spPr>
      </p:pic>
      <p:sp>
        <p:nvSpPr>
          <p:cNvPr id="22" name="Text 14"/>
          <p:cNvSpPr/>
          <p:nvPr/>
        </p:nvSpPr>
        <p:spPr>
          <a:xfrm>
            <a:off x="1014984" y="2852928"/>
            <a:ext cx="4769968" cy="548640"/>
          </a:xfrm>
          <a:prstGeom prst="rect">
            <a:avLst/>
          </a:prstGeom>
          <a:noFill/>
          <a:ln/>
        </p:spPr>
        <p:txBody>
          <a:bodyPr wrap="square" lIns="0" tIns="0" rIns="0" bIns="0" rtlCol="0" anchor="ctr"/>
          <a:lstStyle/>
          <a:p>
            <a:pPr indent="0" marL="0">
              <a:lnSpc>
                <a:spcPct val="95000"/>
              </a:lnSpc>
              <a:buNone/>
            </a:pPr>
            <a:r>
              <a:rPr lang="en-US" sz="1250" b="1" dirty="0">
                <a:solidFill>
                  <a:srgbClr val="16314F"/>
                </a:solidFill>
                <a:latin typeface="Meiryo" pitchFamily="34" charset="0"/>
                <a:ea typeface="Meiryo" pitchFamily="34" charset="-122"/>
                <a:cs typeface="Meiryo" pitchFamily="34" charset="-120"/>
              </a:rPr>
              <a:t>支援とセットで客観的に記録する</a:t>
            </a:r>
            <a:endParaRPr lang="en-US" sz="1250" dirty="0"/>
          </a:p>
        </p:txBody>
      </p:sp>
      <p:sp>
        <p:nvSpPr>
          <p:cNvPr id="23" name="Shape 15"/>
          <p:cNvSpPr/>
          <p:nvPr/>
        </p:nvSpPr>
        <p:spPr>
          <a:xfrm>
            <a:off x="6278728" y="2852928"/>
            <a:ext cx="5410048" cy="548640"/>
          </a:xfrm>
          <a:prstGeom prst="roundRect">
            <a:avLst>
              <a:gd name="adj" fmla="val 13333"/>
            </a:avLst>
          </a:prstGeom>
          <a:solidFill>
            <a:srgbClr val="FFFFFF"/>
          </a:solidFill>
          <a:ln w="12700">
            <a:solidFill>
              <a:srgbClr val="DDE4EA"/>
            </a:solidFill>
            <a:prstDash val="solid"/>
          </a:ln>
        </p:spPr>
      </p:sp>
      <p:pic>
        <p:nvPicPr>
          <p:cNvPr id="24" name="Image 6" descr="preencoded.png">    </p:cNvPr>
          <p:cNvPicPr>
            <a:picLocks noChangeAspect="1"/>
          </p:cNvPicPr>
          <p:nvPr/>
        </p:nvPicPr>
        <p:blipFill>
          <a:blip r:embed="rId7"/>
          <a:stretch>
            <a:fillRect/>
          </a:stretch>
        </p:blipFill>
        <p:spPr>
          <a:xfrm>
            <a:off x="6425032" y="2990088"/>
            <a:ext cx="274320" cy="274320"/>
          </a:xfrm>
          <a:prstGeom prst="rect">
            <a:avLst/>
          </a:prstGeom>
        </p:spPr>
      </p:pic>
      <p:sp>
        <p:nvSpPr>
          <p:cNvPr id="25" name="Text 16"/>
          <p:cNvSpPr/>
          <p:nvPr/>
        </p:nvSpPr>
        <p:spPr>
          <a:xfrm>
            <a:off x="6790792" y="2852928"/>
            <a:ext cx="4769968" cy="548640"/>
          </a:xfrm>
          <a:prstGeom prst="rect">
            <a:avLst/>
          </a:prstGeom>
          <a:noFill/>
          <a:ln/>
        </p:spPr>
        <p:txBody>
          <a:bodyPr wrap="square" lIns="0" tIns="0" rIns="0" bIns="0" rtlCol="0" anchor="ctr"/>
          <a:lstStyle/>
          <a:p>
            <a:pPr indent="0" marL="0">
              <a:lnSpc>
                <a:spcPct val="95000"/>
              </a:lnSpc>
              <a:buNone/>
            </a:pPr>
            <a:r>
              <a:rPr lang="en-US" sz="1250" b="1" dirty="0">
                <a:solidFill>
                  <a:srgbClr val="16314F"/>
                </a:solidFill>
                <a:latin typeface="Meiryo" pitchFamily="34" charset="0"/>
                <a:ea typeface="Meiryo" pitchFamily="34" charset="-122"/>
                <a:cs typeface="Meiryo" pitchFamily="34" charset="-120"/>
              </a:rPr>
              <a:t>相談は独断で判断せず窓口へつなぐ</a:t>
            </a:r>
            <a:endParaRPr lang="en-US" sz="1250" dirty="0"/>
          </a:p>
        </p:txBody>
      </p:sp>
      <p:sp>
        <p:nvSpPr>
          <p:cNvPr id="26" name="Shape 17"/>
          <p:cNvSpPr/>
          <p:nvPr/>
        </p:nvSpPr>
        <p:spPr>
          <a:xfrm>
            <a:off x="502920" y="3639312"/>
            <a:ext cx="11185855" cy="1417320"/>
          </a:xfrm>
          <a:prstGeom prst="roundRect">
            <a:avLst>
              <a:gd name="adj" fmla="val 5161"/>
            </a:avLst>
          </a:prstGeom>
          <a:solidFill>
            <a:srgbClr val="16314F"/>
          </a:solidFill>
          <a:ln/>
          <a:effectLst>
            <a:outerShdw sx="100000" sy="100000" kx="0" ky="0" algn="bl" rotWithShape="0" blurRad="88900" dist="38100" dir="5400000">
              <a:srgbClr val="9AA7B2">
                <a:alpha val="16000"/>
              </a:srgbClr>
            </a:outerShdw>
          </a:effectLst>
        </p:spPr>
      </p:sp>
      <p:sp>
        <p:nvSpPr>
          <p:cNvPr id="27" name="Text 18"/>
          <p:cNvSpPr/>
          <p:nvPr/>
        </p:nvSpPr>
        <p:spPr>
          <a:xfrm>
            <a:off x="777240" y="3749040"/>
            <a:ext cx="10637215" cy="365760"/>
          </a:xfrm>
          <a:prstGeom prst="rect">
            <a:avLst/>
          </a:prstGeom>
          <a:noFill/>
          <a:ln/>
        </p:spPr>
        <p:txBody>
          <a:bodyPr wrap="square" lIns="0" tIns="0" rIns="0" bIns="0" rtlCol="0" anchor="ctr"/>
          <a:lstStyle/>
          <a:p>
            <a:pPr indent="0" marL="0">
              <a:buNone/>
            </a:pPr>
            <a:r>
              <a:rPr lang="en-US" sz="1350" b="1" dirty="0">
                <a:solidFill>
                  <a:srgbClr val="B58A3A"/>
                </a:solidFill>
                <a:latin typeface="Meiryo" pitchFamily="34" charset="0"/>
                <a:ea typeface="Meiryo" pitchFamily="34" charset="-122"/>
                <a:cs typeface="Meiryo" pitchFamily="34" charset="-120"/>
              </a:rPr>
              <a:t>自社の相談・連絡先（研修前に必ず記入）</a:t>
            </a:r>
            <a:endParaRPr lang="en-US" sz="1350" dirty="0"/>
          </a:p>
        </p:txBody>
      </p:sp>
      <p:sp>
        <p:nvSpPr>
          <p:cNvPr id="28" name="Text 19"/>
          <p:cNvSpPr/>
          <p:nvPr/>
        </p:nvSpPr>
        <p:spPr>
          <a:xfrm>
            <a:off x="777240" y="4142232"/>
            <a:ext cx="10637215" cy="868680"/>
          </a:xfrm>
          <a:prstGeom prst="rect">
            <a:avLst/>
          </a:prstGeom>
          <a:noFill/>
          <a:ln/>
        </p:spPr>
        <p:txBody>
          <a:bodyPr wrap="square" lIns="0" tIns="0" rIns="0" bIns="0" rtlCol="0" anchor="t"/>
          <a:lstStyle/>
          <a:p>
            <a:pPr indent="0" marL="0">
              <a:lnSpc>
                <a:spcPct val="130000"/>
              </a:lnSpc>
              <a:buNone/>
            </a:pPr>
            <a:r>
              <a:rPr lang="en-US" sz="1250" dirty="0">
                <a:solidFill>
                  <a:srgbClr val="FFFFFF"/>
                </a:solidFill>
                <a:latin typeface="Meiryo" pitchFamily="34" charset="0"/>
                <a:ea typeface="Meiryo" pitchFamily="34" charset="-122"/>
                <a:cs typeface="Meiryo" pitchFamily="34" charset="-120"/>
              </a:rPr>
              <a:t>ハラスメント相談窓口：＿＿＿＿＿＿＿＿＿＿＿　　人事部門：＿＿＿＿＿＿＿＿＿</a:t>
            </a:r>
            <a:endParaRPr lang="en-US" sz="1250" dirty="0"/>
          </a:p>
          <a:p>
            <a:pPr indent="0" marL="0">
              <a:lnSpc>
                <a:spcPct val="130000"/>
              </a:lnSpc>
              <a:buNone/>
            </a:pPr>
            <a:r>
              <a:rPr lang="en-US" sz="1250" dirty="0">
                <a:solidFill>
                  <a:srgbClr val="FFFFFF"/>
                </a:solidFill>
                <a:latin typeface="Meiryo" pitchFamily="34" charset="0"/>
                <a:ea typeface="Meiryo" pitchFamily="34" charset="-122"/>
                <a:cs typeface="Meiryo" pitchFamily="34" charset="-120"/>
              </a:rPr>
              <a:t>法務・コンプライアンス：＿＿＿＿＿＿＿＿　　産業医・産業保健：＿＿＿＿＿＿＿</a:t>
            </a:r>
            <a:endParaRPr lang="en-US" sz="1250" dirty="0"/>
          </a:p>
          <a:p>
            <a:pPr indent="0" marL="0">
              <a:lnSpc>
                <a:spcPct val="130000"/>
              </a:lnSpc>
              <a:buNone/>
            </a:pPr>
            <a:r>
              <a:rPr lang="en-US" sz="1250" dirty="0">
                <a:solidFill>
                  <a:srgbClr val="FFFFFF"/>
                </a:solidFill>
                <a:latin typeface="Meiryo" pitchFamily="34" charset="0"/>
                <a:ea typeface="Meiryo" pitchFamily="34" charset="-122"/>
                <a:cs typeface="Meiryo" pitchFamily="34" charset="-120"/>
              </a:rPr>
              <a:t>緊急時連絡先：＿＿＿＿＿＿＿＿＿＿＿＿＿＿＿＿＿＿＿＿＿＿＿＿＿＿＿＿＿</a:t>
            </a:r>
            <a:endParaRPr lang="en-US" sz="125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16314F"/>
        </a:solidFill>
      </p:bgPr>
    </p:bg>
    <p:spTree>
      <p:nvGrpSpPr>
        <p:cNvPr id="1" name=""/>
        <p:cNvGrpSpPr/>
        <p:nvPr/>
      </p:nvGrpSpPr>
      <p:grpSpPr>
        <a:xfrm>
          <a:off x="0" y="0"/>
          <a:ext cx="0" cy="0"/>
          <a:chOff x="0" y="0"/>
          <a:chExt cx="0" cy="0"/>
        </a:xfrm>
      </p:grpSpPr>
      <p:sp>
        <p:nvSpPr>
          <p:cNvPr id="2" name="Shape 0"/>
          <p:cNvSpPr/>
          <p:nvPr/>
        </p:nvSpPr>
        <p:spPr>
          <a:xfrm>
            <a:off x="-1371600" y="-1463040"/>
            <a:ext cx="4023360" cy="4023360"/>
          </a:xfrm>
          <a:prstGeom prst="ellipse">
            <a:avLst/>
          </a:prstGeom>
          <a:solidFill>
            <a:srgbClr val="243B53"/>
          </a:solidFill>
          <a:ln/>
        </p:spPr>
      </p:sp>
      <p:sp>
        <p:nvSpPr>
          <p:cNvPr id="3" name="Shape 1"/>
          <p:cNvSpPr/>
          <p:nvPr/>
        </p:nvSpPr>
        <p:spPr>
          <a:xfrm>
            <a:off x="9692640" y="4297680"/>
            <a:ext cx="4023360" cy="4023360"/>
          </a:xfrm>
          <a:prstGeom prst="ellipse">
            <a:avLst/>
          </a:prstGeom>
          <a:solidFill>
            <a:srgbClr val="243B53"/>
          </a:solidFill>
          <a:ln/>
        </p:spPr>
      </p:sp>
      <p:sp>
        <p:nvSpPr>
          <p:cNvPr id="4" name="Shape 2"/>
          <p:cNvSpPr/>
          <p:nvPr/>
        </p:nvSpPr>
        <p:spPr>
          <a:xfrm>
            <a:off x="502920" y="640080"/>
            <a:ext cx="731520" cy="731520"/>
          </a:xfrm>
          <a:prstGeom prst="ellipse">
            <a:avLst/>
          </a:prstGeom>
          <a:solidFill>
            <a:srgbClr val="B58A3A"/>
          </a:solidFill>
          <a:ln/>
        </p:spPr>
      </p:sp>
      <p:pic>
        <p:nvPicPr>
          <p:cNvPr id="5" name="Image 0" descr="preencoded.png">    </p:cNvPr>
          <p:cNvPicPr>
            <a:picLocks noChangeAspect="1"/>
          </p:cNvPicPr>
          <p:nvPr/>
        </p:nvPicPr>
        <p:blipFill>
          <a:blip r:embed="rId1"/>
          <a:stretch>
            <a:fillRect/>
          </a:stretch>
        </p:blipFill>
        <p:spPr>
          <a:xfrm>
            <a:off x="693115" y="830275"/>
            <a:ext cx="351130" cy="351130"/>
          </a:xfrm>
          <a:prstGeom prst="rect">
            <a:avLst/>
          </a:prstGeom>
        </p:spPr>
      </p:pic>
      <p:sp>
        <p:nvSpPr>
          <p:cNvPr id="6" name="Text 3"/>
          <p:cNvSpPr/>
          <p:nvPr/>
        </p:nvSpPr>
        <p:spPr>
          <a:xfrm>
            <a:off x="502920" y="1554480"/>
            <a:ext cx="11185855" cy="731520"/>
          </a:xfrm>
          <a:prstGeom prst="rect">
            <a:avLst/>
          </a:prstGeom>
          <a:noFill/>
          <a:ln/>
        </p:spPr>
        <p:txBody>
          <a:bodyPr wrap="square" lIns="0" tIns="0" rIns="0" bIns="0" rtlCol="0" anchor="ctr"/>
          <a:lstStyle/>
          <a:p>
            <a:pPr indent="0" marL="0">
              <a:buNone/>
            </a:pPr>
            <a:r>
              <a:rPr lang="en-US" sz="3400" b="1" dirty="0">
                <a:solidFill>
                  <a:srgbClr val="FFFFFF"/>
                </a:solidFill>
                <a:latin typeface="Meiryo" pitchFamily="34" charset="0"/>
                <a:ea typeface="Meiryo" pitchFamily="34" charset="-122"/>
                <a:cs typeface="Meiryo" pitchFamily="34" charset="-120"/>
              </a:rPr>
              <a:t>確認テストのご案内</a:t>
            </a:r>
            <a:endParaRPr lang="en-US" sz="3400" dirty="0"/>
          </a:p>
        </p:txBody>
      </p:sp>
      <p:sp>
        <p:nvSpPr>
          <p:cNvPr id="7" name="Text 4"/>
          <p:cNvSpPr/>
          <p:nvPr/>
        </p:nvSpPr>
        <p:spPr>
          <a:xfrm>
            <a:off x="502920" y="2377440"/>
            <a:ext cx="11185855" cy="457200"/>
          </a:xfrm>
          <a:prstGeom prst="rect">
            <a:avLst/>
          </a:prstGeom>
          <a:noFill/>
          <a:ln/>
        </p:spPr>
        <p:txBody>
          <a:bodyPr wrap="square" lIns="0" tIns="0" rIns="0" bIns="0" rtlCol="0" anchor="ctr"/>
          <a:lstStyle/>
          <a:p>
            <a:pPr indent="0" marL="0">
              <a:lnSpc>
                <a:spcPct val="105000"/>
              </a:lnSpc>
              <a:buNone/>
            </a:pPr>
            <a:r>
              <a:rPr lang="en-US" sz="1600" dirty="0">
                <a:solidFill>
                  <a:srgbClr val="DCE6F0"/>
                </a:solidFill>
                <a:latin typeface="Meiryo" pitchFamily="34" charset="0"/>
                <a:ea typeface="Meiryo" pitchFamily="34" charset="-122"/>
                <a:cs typeface="Meiryo" pitchFamily="34" charset="-120"/>
              </a:rPr>
              <a:t>この後、全12問の確認テスト（○×3問・四肢択一4問・ケース判断5問）を実施します。</a:t>
            </a:r>
            <a:endParaRPr lang="en-US" sz="1600" dirty="0"/>
          </a:p>
        </p:txBody>
      </p:sp>
      <p:sp>
        <p:nvSpPr>
          <p:cNvPr id="8" name="Shape 5"/>
          <p:cNvSpPr/>
          <p:nvPr/>
        </p:nvSpPr>
        <p:spPr>
          <a:xfrm>
            <a:off x="502920" y="3063240"/>
            <a:ext cx="11185855" cy="1874520"/>
          </a:xfrm>
          <a:prstGeom prst="roundRect">
            <a:avLst>
              <a:gd name="adj" fmla="val 3902"/>
            </a:avLst>
          </a:prstGeom>
          <a:solidFill>
            <a:srgbClr val="243B53"/>
          </a:solidFill>
          <a:ln/>
        </p:spPr>
      </p:sp>
      <p:sp>
        <p:nvSpPr>
          <p:cNvPr id="9" name="Text 6"/>
          <p:cNvSpPr/>
          <p:nvPr/>
        </p:nvSpPr>
        <p:spPr>
          <a:xfrm>
            <a:off x="822960" y="3200400"/>
            <a:ext cx="10545775" cy="365760"/>
          </a:xfrm>
          <a:prstGeom prst="rect">
            <a:avLst/>
          </a:prstGeom>
          <a:noFill/>
          <a:ln/>
        </p:spPr>
        <p:txBody>
          <a:bodyPr wrap="square" lIns="0" tIns="0" rIns="0" bIns="0" rtlCol="0" anchor="ctr"/>
          <a:lstStyle/>
          <a:p>
            <a:pPr indent="0" marL="0">
              <a:buNone/>
            </a:pPr>
            <a:r>
              <a:rPr lang="en-US" sz="1500" b="1" dirty="0">
                <a:solidFill>
                  <a:srgbClr val="B58A3A"/>
                </a:solidFill>
                <a:latin typeface="Meiryo" pitchFamily="34" charset="0"/>
                <a:ea typeface="Meiryo" pitchFamily="34" charset="-122"/>
                <a:cs typeface="Meiryo" pitchFamily="34" charset="-120"/>
              </a:rPr>
              <a:t>今日の持ち帰り</a:t>
            </a:r>
            <a:endParaRPr lang="en-US" sz="1500" dirty="0"/>
          </a:p>
        </p:txBody>
      </p:sp>
      <p:sp>
        <p:nvSpPr>
          <p:cNvPr id="10" name="Text 7"/>
          <p:cNvSpPr/>
          <p:nvPr/>
        </p:nvSpPr>
        <p:spPr>
          <a:xfrm>
            <a:off x="868680" y="3611880"/>
            <a:ext cx="10454335" cy="1280160"/>
          </a:xfrm>
          <a:prstGeom prst="rect">
            <a:avLst/>
          </a:prstGeom>
          <a:noFill/>
          <a:ln/>
        </p:spPr>
        <p:txBody>
          <a:bodyPr wrap="square" lIns="50800" tIns="50800" rIns="50800" bIns="50800" rtlCol="0" anchor="t"/>
          <a:lstStyle/>
          <a:p>
            <a:pPr algn="l" marL="177800" indent="-177800">
              <a:lnSpc>
                <a:spcPct val="100000"/>
              </a:lnSpc>
              <a:spcAft>
                <a:spcPts val="500"/>
              </a:spcAft>
              <a:buSzPct val="100000"/>
              <a:buChar char="•"/>
            </a:pPr>
            <a:r>
              <a:rPr lang="en-US" sz="1350" dirty="0">
                <a:solidFill>
                  <a:srgbClr val="FFFFFF"/>
                </a:solidFill>
                <a:latin typeface="Meiryo" pitchFamily="34" charset="0"/>
                <a:ea typeface="Meiryo" pitchFamily="34" charset="-122"/>
                <a:cs typeface="Meiryo" pitchFamily="34" charset="-120"/>
              </a:rPr>
              <a:t>3要素はすべて必要</a:t>
            </a:r>
            <a:endParaRPr lang="en-US" sz="1350" dirty="0"/>
          </a:p>
          <a:p>
            <a:pPr algn="l" marL="177800" indent="-177800">
              <a:lnSpc>
                <a:spcPct val="100000"/>
              </a:lnSpc>
              <a:spcAft>
                <a:spcPts val="500"/>
              </a:spcAft>
              <a:buSzPct val="100000"/>
              <a:buChar char="•"/>
            </a:pPr>
            <a:r>
              <a:rPr lang="en-US" sz="1350" dirty="0">
                <a:solidFill>
                  <a:srgbClr val="FFFFFF"/>
                </a:solidFill>
                <a:latin typeface="Meiryo" pitchFamily="34" charset="0"/>
                <a:ea typeface="Meiryo" pitchFamily="34" charset="-122"/>
                <a:cs typeface="Meiryo" pitchFamily="34" charset="-120"/>
              </a:rPr>
              <a:t>適正な指導はためらわない</a:t>
            </a:r>
            <a:endParaRPr lang="en-US" sz="1350" dirty="0"/>
          </a:p>
          <a:p>
            <a:pPr algn="l" marL="177800" indent="-177800">
              <a:lnSpc>
                <a:spcPct val="100000"/>
              </a:lnSpc>
              <a:spcAft>
                <a:spcPts val="500"/>
              </a:spcAft>
              <a:buSzPct val="100000"/>
              <a:buChar char="•"/>
            </a:pPr>
            <a:r>
              <a:rPr lang="en-US" sz="1350" dirty="0">
                <a:solidFill>
                  <a:srgbClr val="FFFFFF"/>
                </a:solidFill>
                <a:latin typeface="Meiryo" pitchFamily="34" charset="0"/>
                <a:ea typeface="Meiryo" pitchFamily="34" charset="-122"/>
                <a:cs typeface="Meiryo" pitchFamily="34" charset="-120"/>
              </a:rPr>
              <a:t>人格否定はしない</a:t>
            </a:r>
            <a:endParaRPr lang="en-US" sz="1350" dirty="0"/>
          </a:p>
          <a:p>
            <a:pPr algn="l" marL="177800" indent="-177800">
              <a:lnSpc>
                <a:spcPct val="100000"/>
              </a:lnSpc>
              <a:spcAft>
                <a:spcPts val="500"/>
              </a:spcAft>
              <a:buSzPct val="100000"/>
              <a:buChar char="•"/>
            </a:pPr>
            <a:r>
              <a:rPr lang="en-US" sz="1350" dirty="0">
                <a:solidFill>
                  <a:srgbClr val="FFFFFF"/>
                </a:solidFill>
                <a:latin typeface="Meiryo" pitchFamily="34" charset="0"/>
                <a:ea typeface="Meiryo" pitchFamily="34" charset="-122"/>
                <a:cs typeface="Meiryo" pitchFamily="34" charset="-120"/>
              </a:rPr>
              <a:t>場所・言葉・時間・記録を意識</a:t>
            </a:r>
            <a:endParaRPr lang="en-US" sz="1350" dirty="0"/>
          </a:p>
          <a:p>
            <a:pPr algn="l" marL="177800" indent="-177800">
              <a:lnSpc>
                <a:spcPct val="100000"/>
              </a:lnSpc>
              <a:spcAft>
                <a:spcPts val="500"/>
              </a:spcAft>
              <a:buSzPct val="100000"/>
              <a:buChar char="•"/>
            </a:pPr>
            <a:r>
              <a:rPr lang="en-US" sz="1350" dirty="0">
                <a:solidFill>
                  <a:srgbClr val="FFFFFF"/>
                </a:solidFill>
                <a:latin typeface="Meiryo" pitchFamily="34" charset="0"/>
                <a:ea typeface="Meiryo" pitchFamily="34" charset="-122"/>
                <a:cs typeface="Meiryo" pitchFamily="34" charset="-120"/>
              </a:rPr>
              <a:t>相談は独断で判断せず窓口へ</a:t>
            </a:r>
            <a:endParaRPr lang="en-US" sz="1350" dirty="0"/>
          </a:p>
        </p:txBody>
      </p:sp>
      <p:sp>
        <p:nvSpPr>
          <p:cNvPr id="11" name="Text 8"/>
          <p:cNvSpPr/>
          <p:nvPr/>
        </p:nvSpPr>
        <p:spPr>
          <a:xfrm>
            <a:off x="502920" y="5074920"/>
            <a:ext cx="11185855" cy="640080"/>
          </a:xfrm>
          <a:prstGeom prst="rect">
            <a:avLst/>
          </a:prstGeom>
          <a:noFill/>
          <a:ln/>
        </p:spPr>
        <p:txBody>
          <a:bodyPr wrap="square" lIns="0" tIns="0" rIns="0" bIns="0" rtlCol="0" anchor="ctr"/>
          <a:lstStyle/>
          <a:p>
            <a:pPr indent="0" marL="0">
              <a:lnSpc>
                <a:spcPct val="110000"/>
              </a:lnSpc>
              <a:buNone/>
            </a:pPr>
            <a:r>
              <a:rPr lang="en-US" sz="1100" i="1" dirty="0">
                <a:solidFill>
                  <a:srgbClr val="9FB1C4"/>
                </a:solidFill>
                <a:latin typeface="Meiryo" pitchFamily="34" charset="0"/>
                <a:ea typeface="Meiryo" pitchFamily="34" charset="-122"/>
                <a:cs typeface="Meiryo" pitchFamily="34" charset="-120"/>
              </a:rPr>
              <a:t>本研修だけで事業主の措置義務がすべて履行されるわけではありません。自社規程・相談窓口の確認とあわせてご活用ください。</a:t>
            </a:r>
            <a:endParaRPr lang="en-US" sz="1100" dirty="0"/>
          </a:p>
        </p:txBody>
      </p:sp>
      <p:sp>
        <p:nvSpPr>
          <p:cNvPr id="12" name="Text 9"/>
          <p:cNvSpPr/>
          <p:nvPr/>
        </p:nvSpPr>
        <p:spPr>
          <a:xfrm>
            <a:off x="502920" y="6355080"/>
            <a:ext cx="11185855" cy="320040"/>
          </a:xfrm>
          <a:prstGeom prst="rect">
            <a:avLst/>
          </a:prstGeom>
          <a:noFill/>
          <a:ln/>
        </p:spPr>
        <p:txBody>
          <a:bodyPr wrap="square" lIns="0" tIns="0" rIns="0" bIns="0" rtlCol="0" anchor="ctr"/>
          <a:lstStyle/>
          <a:p>
            <a:pPr indent="0" marL="0">
              <a:buNone/>
            </a:pPr>
            <a:r>
              <a:rPr lang="en-US" sz="1000" b="1" dirty="0">
                <a:solidFill>
                  <a:srgbClr val="B58A3A"/>
                </a:solidFill>
                <a:latin typeface="Meiryo" pitchFamily="34" charset="0"/>
                <a:ea typeface="Meiryo" pitchFamily="34" charset="-122"/>
                <a:cs typeface="Meiryo" pitchFamily="34" charset="-120"/>
              </a:rPr>
              <a:t>Legal GPT</a:t>
            </a:r>
            <a:pPr indent="0" marL="0">
              <a:buNone/>
            </a:pPr>
            <a:r>
              <a:rPr lang="en-US" sz="1000" dirty="0">
                <a:solidFill>
                  <a:srgbClr val="9FB1C4"/>
                </a:solidFill>
                <a:latin typeface="Meiryo" pitchFamily="34" charset="0"/>
                <a:ea typeface="Meiryo" pitchFamily="34" charset="-122"/>
                <a:cs typeface="Meiryo" pitchFamily="34" charset="-120"/>
              </a:rPr>
              <a:t>　｜　第4回　パワハラ研修資料｜業務指導との違いをケースで学ぶ</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2F6B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WHY GUIDANCE MATTERS</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指導をためらうことも、マネジメントの問題</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4 / 36</a:t>
            </a:r>
            <a:endParaRPr lang="en-US" sz="900" dirty="0"/>
          </a:p>
        </p:txBody>
      </p:sp>
      <p:sp>
        <p:nvSpPr>
          <p:cNvPr id="8" name="Shape 5"/>
          <p:cNvSpPr/>
          <p:nvPr/>
        </p:nvSpPr>
        <p:spPr>
          <a:xfrm>
            <a:off x="502920" y="1325880"/>
            <a:ext cx="11185855" cy="868680"/>
          </a:xfrm>
          <a:prstGeom prst="roundRect">
            <a:avLst>
              <a:gd name="adj" fmla="val 8421"/>
            </a:avLst>
          </a:prstGeom>
          <a:solidFill>
            <a:srgbClr val="EAF1ED"/>
          </a:solidFill>
          <a:ln w="12700">
            <a:solidFill>
              <a:srgbClr val="DDE4EA"/>
            </a:solidFill>
            <a:prstDash val="solid"/>
          </a:ln>
        </p:spPr>
      </p:sp>
      <p:sp>
        <p:nvSpPr>
          <p:cNvPr id="9" name="Text 6"/>
          <p:cNvSpPr/>
          <p:nvPr/>
        </p:nvSpPr>
        <p:spPr>
          <a:xfrm>
            <a:off x="777240" y="1325880"/>
            <a:ext cx="10637215" cy="868680"/>
          </a:xfrm>
          <a:prstGeom prst="rect">
            <a:avLst/>
          </a:prstGeom>
          <a:noFill/>
          <a:ln/>
        </p:spPr>
        <p:txBody>
          <a:bodyPr wrap="square" lIns="0" tIns="0" rIns="0" bIns="0" rtlCol="0" anchor="ctr"/>
          <a:lstStyle/>
          <a:p>
            <a:pPr indent="0" marL="0">
              <a:lnSpc>
                <a:spcPct val="105000"/>
              </a:lnSpc>
              <a:buNone/>
            </a:pPr>
            <a:r>
              <a:rPr lang="en-US" sz="1450" b="1" dirty="0">
                <a:solidFill>
                  <a:srgbClr val="2F6B4F"/>
                </a:solidFill>
                <a:latin typeface="Meiryo" pitchFamily="34" charset="0"/>
                <a:ea typeface="Meiryo" pitchFamily="34" charset="-122"/>
                <a:cs typeface="Meiryo" pitchFamily="34" charset="-120"/>
              </a:rPr>
              <a:t>指針の前提：　</a:t>
            </a:r>
            <a:pPr indent="0" marL="0">
              <a:lnSpc>
                <a:spcPct val="105000"/>
              </a:lnSpc>
              <a:buNone/>
            </a:pPr>
            <a:r>
              <a:rPr lang="en-US" sz="1450" dirty="0">
                <a:solidFill>
                  <a:srgbClr val="263238"/>
                </a:solidFill>
                <a:latin typeface="Meiryo" pitchFamily="34" charset="0"/>
                <a:ea typeface="Meiryo" pitchFamily="34" charset="-122"/>
                <a:cs typeface="Meiryo" pitchFamily="34" charset="-120"/>
              </a:rPr>
              <a:t>客観的にみて、業務上必要かつ相当な範囲で行われる</a:t>
            </a:r>
            <a:pPr indent="0" marL="0">
              <a:lnSpc>
                <a:spcPct val="105000"/>
              </a:lnSpc>
              <a:buNone/>
            </a:pPr>
            <a:r>
              <a:rPr lang="en-US" sz="1450" b="1" dirty="0">
                <a:solidFill>
                  <a:srgbClr val="16314F"/>
                </a:solidFill>
                <a:latin typeface="Meiryo" pitchFamily="34" charset="0"/>
                <a:ea typeface="Meiryo" pitchFamily="34" charset="-122"/>
                <a:cs typeface="Meiryo" pitchFamily="34" charset="-120"/>
              </a:rPr>
              <a:t>適正な業務指示や指導は、パワーハラスメントに該当しません。</a:t>
            </a:r>
            <a:endParaRPr lang="en-US" sz="1450" dirty="0"/>
          </a:p>
        </p:txBody>
      </p:sp>
      <p:sp>
        <p:nvSpPr>
          <p:cNvPr id="10" name="Shape 7"/>
          <p:cNvSpPr/>
          <p:nvPr/>
        </p:nvSpPr>
        <p:spPr>
          <a:xfrm>
            <a:off x="502920" y="2432304"/>
            <a:ext cx="5364328" cy="3246120"/>
          </a:xfrm>
          <a:prstGeom prst="roundRect">
            <a:avLst>
              <a:gd name="adj" fmla="val 2254"/>
            </a:avLst>
          </a:prstGeom>
          <a:solidFill>
            <a:srgbClr val="FFFFFF"/>
          </a:solidFill>
          <a:ln/>
          <a:effectLst>
            <a:outerShdw sx="100000" sy="100000" kx="0" ky="0" algn="bl" rotWithShape="0" blurRad="88900" dist="38100" dir="5400000">
              <a:srgbClr val="9AA7B2">
                <a:alpha val="16000"/>
              </a:srgbClr>
            </a:outerShdw>
          </a:effectLst>
        </p:spPr>
      </p:sp>
      <p:sp>
        <p:nvSpPr>
          <p:cNvPr id="11" name="Shape 8"/>
          <p:cNvSpPr/>
          <p:nvPr/>
        </p:nvSpPr>
        <p:spPr>
          <a:xfrm>
            <a:off x="758952" y="2651760"/>
            <a:ext cx="548640" cy="548640"/>
          </a:xfrm>
          <a:prstGeom prst="ellipse">
            <a:avLst/>
          </a:prstGeom>
          <a:solidFill>
            <a:srgbClr val="2F6B4F"/>
          </a:solidFill>
          <a:ln/>
        </p:spPr>
      </p:sp>
      <p:pic>
        <p:nvPicPr>
          <p:cNvPr id="12" name="Image 1" descr="preencoded.png">    </p:cNvPr>
          <p:cNvPicPr>
            <a:picLocks noChangeAspect="1"/>
          </p:cNvPicPr>
          <p:nvPr/>
        </p:nvPicPr>
        <p:blipFill>
          <a:blip r:embed="rId2"/>
          <a:stretch>
            <a:fillRect/>
          </a:stretch>
        </p:blipFill>
        <p:spPr>
          <a:xfrm>
            <a:off x="901598" y="2794406"/>
            <a:ext cx="263347" cy="263347"/>
          </a:xfrm>
          <a:prstGeom prst="rect">
            <a:avLst/>
          </a:prstGeom>
        </p:spPr>
      </p:pic>
      <p:sp>
        <p:nvSpPr>
          <p:cNvPr id="13" name="Text 9"/>
          <p:cNvSpPr/>
          <p:nvPr/>
        </p:nvSpPr>
        <p:spPr>
          <a:xfrm>
            <a:off x="1417320" y="2651760"/>
            <a:ext cx="4221328" cy="548640"/>
          </a:xfrm>
          <a:prstGeom prst="rect">
            <a:avLst/>
          </a:prstGeom>
          <a:noFill/>
          <a:ln/>
        </p:spPr>
        <p:txBody>
          <a:bodyPr wrap="square" lIns="0" tIns="0" rIns="0" bIns="0" rtlCol="0" anchor="ctr"/>
          <a:lstStyle/>
          <a:p>
            <a:pPr indent="0" marL="0">
              <a:buNone/>
            </a:pPr>
            <a:r>
              <a:rPr lang="en-US" sz="1500" b="1" dirty="0">
                <a:solidFill>
                  <a:srgbClr val="2F6B4F"/>
                </a:solidFill>
                <a:latin typeface="Meiryo" pitchFamily="34" charset="0"/>
                <a:ea typeface="Meiryo" pitchFamily="34" charset="-122"/>
                <a:cs typeface="Meiryo" pitchFamily="34" charset="-120"/>
              </a:rPr>
              <a:t>指導は管理職の「役割」</a:t>
            </a:r>
            <a:endParaRPr lang="en-US" sz="1500" dirty="0"/>
          </a:p>
        </p:txBody>
      </p:sp>
      <p:sp>
        <p:nvSpPr>
          <p:cNvPr id="14" name="Text 10"/>
          <p:cNvSpPr/>
          <p:nvPr/>
        </p:nvSpPr>
        <p:spPr>
          <a:xfrm>
            <a:off x="777240" y="3310128"/>
            <a:ext cx="4815688" cy="228600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300" dirty="0">
                <a:solidFill>
                  <a:srgbClr val="263238"/>
                </a:solidFill>
                <a:latin typeface="Meiryo" pitchFamily="34" charset="0"/>
                <a:ea typeface="Meiryo" pitchFamily="34" charset="-122"/>
                <a:cs typeface="Meiryo" pitchFamily="34" charset="-120"/>
              </a:rPr>
              <a:t>適正な指導は、部下を守り、育てる行為</a:t>
            </a:r>
            <a:endParaRPr lang="en-US" sz="1300" dirty="0"/>
          </a:p>
          <a:p>
            <a:pPr algn="l" marL="177800" indent="-177800">
              <a:lnSpc>
                <a:spcPct val="100000"/>
              </a:lnSpc>
              <a:spcAft>
                <a:spcPts val="800"/>
              </a:spcAft>
              <a:buSzPct val="100000"/>
              <a:buChar char="•"/>
            </a:pPr>
            <a:r>
              <a:rPr lang="en-US" sz="1300" dirty="0">
                <a:solidFill>
                  <a:srgbClr val="263238"/>
                </a:solidFill>
                <a:latin typeface="Meiryo" pitchFamily="34" charset="0"/>
                <a:ea typeface="Meiryo" pitchFamily="34" charset="-122"/>
                <a:cs typeface="Meiryo" pitchFamily="34" charset="-120"/>
              </a:rPr>
              <a:t>安全・品質・顧客対応に直結する</a:t>
            </a:r>
            <a:endParaRPr lang="en-US" sz="1300" dirty="0"/>
          </a:p>
          <a:p>
            <a:pPr algn="l" marL="177800" indent="-177800">
              <a:lnSpc>
                <a:spcPct val="100000"/>
              </a:lnSpc>
              <a:spcAft>
                <a:spcPts val="800"/>
              </a:spcAft>
              <a:buSzPct val="100000"/>
              <a:buChar char="•"/>
            </a:pPr>
            <a:r>
              <a:rPr lang="en-US" sz="1300" dirty="0">
                <a:solidFill>
                  <a:srgbClr val="263238"/>
                </a:solidFill>
                <a:latin typeface="Meiryo" pitchFamily="34" charset="0"/>
                <a:ea typeface="Meiryo" pitchFamily="34" charset="-122"/>
                <a:cs typeface="Meiryo" pitchFamily="34" charset="-120"/>
              </a:rPr>
              <a:t>問題行動を放置すると、他の社員の不公平感・負担が増す</a:t>
            </a:r>
            <a:endParaRPr lang="en-US" sz="1300" dirty="0"/>
          </a:p>
          <a:p>
            <a:pPr algn="l" marL="177800" indent="-177800">
              <a:lnSpc>
                <a:spcPct val="100000"/>
              </a:lnSpc>
              <a:spcAft>
                <a:spcPts val="800"/>
              </a:spcAft>
              <a:buSzPct val="100000"/>
              <a:buChar char="•"/>
            </a:pPr>
            <a:r>
              <a:rPr lang="en-US" sz="1300" dirty="0">
                <a:solidFill>
                  <a:srgbClr val="263238"/>
                </a:solidFill>
                <a:latin typeface="Meiryo" pitchFamily="34" charset="0"/>
                <a:ea typeface="Meiryo" pitchFamily="34" charset="-122"/>
                <a:cs typeface="Meiryo" pitchFamily="34" charset="-120"/>
              </a:rPr>
              <a:t>遅刻・手順違反・重大な安全違反などには、一定程度強く注意してよい</a:t>
            </a:r>
            <a:endParaRPr lang="en-US" sz="1300" dirty="0"/>
          </a:p>
        </p:txBody>
      </p:sp>
      <p:sp>
        <p:nvSpPr>
          <p:cNvPr id="15" name="Shape 11"/>
          <p:cNvSpPr/>
          <p:nvPr/>
        </p:nvSpPr>
        <p:spPr>
          <a:xfrm>
            <a:off x="6324448" y="2432304"/>
            <a:ext cx="5364328" cy="3246120"/>
          </a:xfrm>
          <a:prstGeom prst="roundRect">
            <a:avLst>
              <a:gd name="adj" fmla="val 2254"/>
            </a:avLst>
          </a:prstGeom>
          <a:solidFill>
            <a:srgbClr val="F6EFE2"/>
          </a:solidFill>
          <a:ln/>
          <a:effectLst>
            <a:outerShdw sx="100000" sy="100000" kx="0" ky="0" algn="bl" rotWithShape="0" blurRad="88900" dist="38100" dir="5400000">
              <a:srgbClr val="9AA7B2">
                <a:alpha val="16000"/>
              </a:srgbClr>
            </a:outerShdw>
          </a:effectLst>
        </p:spPr>
      </p:sp>
      <p:sp>
        <p:nvSpPr>
          <p:cNvPr id="16" name="Shape 12"/>
          <p:cNvSpPr/>
          <p:nvPr/>
        </p:nvSpPr>
        <p:spPr>
          <a:xfrm>
            <a:off x="6580480" y="2651760"/>
            <a:ext cx="548640" cy="548640"/>
          </a:xfrm>
          <a:prstGeom prst="ellipse">
            <a:avLst/>
          </a:prstGeom>
          <a:solidFill>
            <a:srgbClr val="B58A3A"/>
          </a:solidFill>
          <a:ln/>
        </p:spPr>
      </p:sp>
      <p:pic>
        <p:nvPicPr>
          <p:cNvPr id="17" name="Image 2" descr="preencoded.png">    </p:cNvPr>
          <p:cNvPicPr>
            <a:picLocks noChangeAspect="1"/>
          </p:cNvPicPr>
          <p:nvPr/>
        </p:nvPicPr>
        <p:blipFill>
          <a:blip r:embed="rId3"/>
          <a:stretch>
            <a:fillRect/>
          </a:stretch>
        </p:blipFill>
        <p:spPr>
          <a:xfrm>
            <a:off x="6723126" y="2794406"/>
            <a:ext cx="263347" cy="263347"/>
          </a:xfrm>
          <a:prstGeom prst="rect">
            <a:avLst/>
          </a:prstGeom>
        </p:spPr>
      </p:pic>
      <p:sp>
        <p:nvSpPr>
          <p:cNvPr id="18" name="Text 13"/>
          <p:cNvSpPr/>
          <p:nvPr/>
        </p:nvSpPr>
        <p:spPr>
          <a:xfrm>
            <a:off x="7238848" y="2651760"/>
            <a:ext cx="4221328" cy="548640"/>
          </a:xfrm>
          <a:prstGeom prst="rect">
            <a:avLst/>
          </a:prstGeom>
          <a:noFill/>
          <a:ln/>
        </p:spPr>
        <p:txBody>
          <a:bodyPr wrap="square" lIns="0" tIns="0" rIns="0" bIns="0" rtlCol="0" anchor="ctr"/>
          <a:lstStyle/>
          <a:p>
            <a:pPr indent="0" marL="0">
              <a:buNone/>
            </a:pPr>
            <a:r>
              <a:rPr lang="en-US" sz="1500" b="1" dirty="0">
                <a:solidFill>
                  <a:srgbClr val="B58A3A"/>
                </a:solidFill>
                <a:latin typeface="Meiryo" pitchFamily="34" charset="0"/>
                <a:ea typeface="Meiryo" pitchFamily="34" charset="-122"/>
                <a:cs typeface="Meiryo" pitchFamily="34" charset="-120"/>
              </a:rPr>
              <a:t>「だから何でも許される」ではない</a:t>
            </a:r>
            <a:endParaRPr lang="en-US" sz="1500" dirty="0"/>
          </a:p>
        </p:txBody>
      </p:sp>
      <p:sp>
        <p:nvSpPr>
          <p:cNvPr id="19" name="Text 14"/>
          <p:cNvSpPr/>
          <p:nvPr/>
        </p:nvSpPr>
        <p:spPr>
          <a:xfrm>
            <a:off x="6598768" y="3310128"/>
            <a:ext cx="4815688" cy="2286000"/>
          </a:xfrm>
          <a:prstGeom prst="rect">
            <a:avLst/>
          </a:prstGeom>
          <a:noFill/>
          <a:ln/>
        </p:spPr>
        <p:txBody>
          <a:bodyPr wrap="square" lIns="50800" tIns="50800" rIns="50800" bIns="50800" rtlCol="0" anchor="t"/>
          <a:lstStyle/>
          <a:p>
            <a:pPr algn="l" marL="177800" indent="-177800">
              <a:lnSpc>
                <a:spcPct val="100000"/>
              </a:lnSpc>
              <a:spcAft>
                <a:spcPts val="800"/>
              </a:spcAft>
              <a:buSzPct val="100000"/>
              <a:buChar char="•"/>
            </a:pPr>
            <a:r>
              <a:rPr lang="en-US" sz="1300" dirty="0">
                <a:solidFill>
                  <a:srgbClr val="263238"/>
                </a:solidFill>
                <a:latin typeface="Meiryo" pitchFamily="34" charset="0"/>
                <a:ea typeface="Meiryo" pitchFamily="34" charset="-122"/>
                <a:cs typeface="Meiryo" pitchFamily="34" charset="-120"/>
              </a:rPr>
              <a:t>ただし「強く言える」＝「人格否定や長時間の罵倒が許される」ではない</a:t>
            </a:r>
            <a:endParaRPr lang="en-US" sz="1300" dirty="0"/>
          </a:p>
          <a:p>
            <a:pPr algn="l" marL="177800" indent="-177800">
              <a:lnSpc>
                <a:spcPct val="100000"/>
              </a:lnSpc>
              <a:spcAft>
                <a:spcPts val="800"/>
              </a:spcAft>
              <a:buSzPct val="100000"/>
              <a:buChar char="•"/>
            </a:pPr>
            <a:r>
              <a:rPr lang="en-US" sz="1300" dirty="0">
                <a:solidFill>
                  <a:srgbClr val="263238"/>
                </a:solidFill>
                <a:latin typeface="Meiryo" pitchFamily="34" charset="0"/>
                <a:ea typeface="Meiryo" pitchFamily="34" charset="-122"/>
                <a:cs typeface="Meiryo" pitchFamily="34" charset="-120"/>
              </a:rPr>
              <a:t>目的の正しさは、手段の正しさを保証しない</a:t>
            </a:r>
            <a:endParaRPr lang="en-US" sz="1300" dirty="0"/>
          </a:p>
          <a:p>
            <a:pPr algn="l" marL="177800" indent="-177800">
              <a:lnSpc>
                <a:spcPct val="100000"/>
              </a:lnSpc>
              <a:spcAft>
                <a:spcPts val="800"/>
              </a:spcAft>
              <a:buSzPct val="100000"/>
              <a:buChar char="•"/>
            </a:pPr>
            <a:r>
              <a:rPr lang="en-US" sz="1300" dirty="0">
                <a:solidFill>
                  <a:srgbClr val="263238"/>
                </a:solidFill>
                <a:latin typeface="Meiryo" pitchFamily="34" charset="0"/>
                <a:ea typeface="Meiryo" pitchFamily="34" charset="-122"/>
                <a:cs typeface="Meiryo" pitchFamily="34" charset="-120"/>
              </a:rPr>
              <a:t>強い注意が必要な場面ほど、場所・言葉・記録を意識する</a:t>
            </a:r>
            <a:endParaRPr lang="en-US" sz="1300" dirty="0"/>
          </a:p>
          <a:p>
            <a:pPr algn="l" marL="177800" indent="-177800">
              <a:lnSpc>
                <a:spcPct val="100000"/>
              </a:lnSpc>
              <a:spcAft>
                <a:spcPts val="800"/>
              </a:spcAft>
              <a:buSzPct val="100000"/>
              <a:buChar char="•"/>
            </a:pPr>
            <a:r>
              <a:rPr lang="en-US" sz="1300" dirty="0">
                <a:solidFill>
                  <a:srgbClr val="263238"/>
                </a:solidFill>
                <a:latin typeface="Meiryo" pitchFamily="34" charset="0"/>
                <a:ea typeface="Meiryo" pitchFamily="34" charset="-122"/>
                <a:cs typeface="Meiryo" pitchFamily="34" charset="-120"/>
              </a:rPr>
              <a:t>迷う場面は、止める・相談する・記録するの3点に立ち返る</a:t>
            </a:r>
            <a:endParaRPr lang="en-US" sz="1300" dirty="0"/>
          </a:p>
        </p:txBody>
      </p:sp>
      <p:sp>
        <p:nvSpPr>
          <p:cNvPr id="20" name="Text 15"/>
          <p:cNvSpPr/>
          <p:nvPr/>
        </p:nvSpPr>
        <p:spPr>
          <a:xfrm>
            <a:off x="502920" y="6089904"/>
            <a:ext cx="11185855" cy="274320"/>
          </a:xfrm>
          <a:prstGeom prst="rect">
            <a:avLst/>
          </a:prstGeom>
          <a:noFill/>
          <a:ln/>
        </p:spPr>
        <p:txBody>
          <a:bodyPr wrap="square" lIns="0" tIns="0" rIns="0" bIns="0" rtlCol="0" anchor="ctr"/>
          <a:lstStyle/>
          <a:p>
            <a:pPr algn="l" indent="0" marL="0">
              <a:buNone/>
            </a:pPr>
            <a:r>
              <a:rPr lang="en-US" sz="850" i="1" dirty="0">
                <a:solidFill>
                  <a:srgbClr val="5B6B7B"/>
                </a:solidFill>
                <a:latin typeface="Meiryo" pitchFamily="34" charset="0"/>
                <a:ea typeface="Meiryo" pitchFamily="34" charset="-122"/>
                <a:cs typeface="Meiryo" pitchFamily="34" charset="-120"/>
              </a:rPr>
              <a:t>出典：厚生労働省「パワーハラスメント防止指針」（令和2年厚生労働省告示第5号、2026年6月18日確認）</a:t>
            </a:r>
            <a:endParaRPr lang="en-US" sz="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DEFINITION</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パワーハラスメントの3要素</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5 / 36</a:t>
            </a:r>
            <a:endParaRPr lang="en-US" sz="900" dirty="0"/>
          </a:p>
        </p:txBody>
      </p:sp>
      <p:sp>
        <p:nvSpPr>
          <p:cNvPr id="8" name="Text 5"/>
          <p:cNvSpPr/>
          <p:nvPr/>
        </p:nvSpPr>
        <p:spPr>
          <a:xfrm>
            <a:off x="1325880" y="1170432"/>
            <a:ext cx="10271455" cy="320040"/>
          </a:xfrm>
          <a:prstGeom prst="rect">
            <a:avLst/>
          </a:prstGeom>
          <a:noFill/>
          <a:ln/>
        </p:spPr>
        <p:txBody>
          <a:bodyPr wrap="square" lIns="0" tIns="0" rIns="0" bIns="0" rtlCol="0" anchor="ctr"/>
          <a:lstStyle/>
          <a:p>
            <a:pPr indent="0" marL="0">
              <a:buNone/>
            </a:pPr>
            <a:r>
              <a:rPr lang="en-US" sz="1350" dirty="0">
                <a:solidFill>
                  <a:srgbClr val="5B6B7B"/>
                </a:solidFill>
                <a:latin typeface="Meiryo" pitchFamily="34" charset="0"/>
                <a:ea typeface="Meiryo" pitchFamily="34" charset="-122"/>
                <a:cs typeface="Meiryo" pitchFamily="34" charset="-120"/>
              </a:rPr>
              <a:t>職場のパワハラは、次の①〜③を「すべて」満たすものをいいます。</a:t>
            </a:r>
            <a:endParaRPr lang="en-US" sz="1350" dirty="0"/>
          </a:p>
        </p:txBody>
      </p:sp>
      <p:sp>
        <p:nvSpPr>
          <p:cNvPr id="9" name="Shape 6"/>
          <p:cNvSpPr/>
          <p:nvPr/>
        </p:nvSpPr>
        <p:spPr>
          <a:xfrm>
            <a:off x="502920" y="1627632"/>
            <a:ext cx="3301898" cy="2286000"/>
          </a:xfrm>
          <a:prstGeom prst="roundRect">
            <a:avLst>
              <a:gd name="adj" fmla="val 3200"/>
            </a:avLst>
          </a:prstGeom>
          <a:solidFill>
            <a:srgbClr val="FFFFFF"/>
          </a:solidFill>
          <a:ln/>
          <a:effectLst>
            <a:outerShdw sx="100000" sy="100000" kx="0" ky="0" algn="bl" rotWithShape="0" blurRad="88900" dist="38100" dir="5400000">
              <a:srgbClr val="9AA7B2">
                <a:alpha val="16000"/>
              </a:srgbClr>
            </a:outerShdw>
          </a:effectLst>
        </p:spPr>
      </p:sp>
      <p:sp>
        <p:nvSpPr>
          <p:cNvPr id="10" name="Text 7"/>
          <p:cNvSpPr/>
          <p:nvPr/>
        </p:nvSpPr>
        <p:spPr>
          <a:xfrm>
            <a:off x="685800" y="1792224"/>
            <a:ext cx="914400" cy="822960"/>
          </a:xfrm>
          <a:prstGeom prst="rect">
            <a:avLst/>
          </a:prstGeom>
          <a:noFill/>
          <a:ln/>
        </p:spPr>
        <p:txBody>
          <a:bodyPr wrap="square" lIns="0" tIns="0" rIns="0" bIns="0" rtlCol="0" anchor="ctr"/>
          <a:lstStyle/>
          <a:p>
            <a:pPr indent="0" marL="0">
              <a:buNone/>
            </a:pPr>
            <a:r>
              <a:rPr lang="en-US" sz="4200" b="1" dirty="0">
                <a:solidFill>
                  <a:srgbClr val="16314F"/>
                </a:solidFill>
                <a:latin typeface="Meiryo" pitchFamily="34" charset="0"/>
                <a:ea typeface="Meiryo" pitchFamily="34" charset="-122"/>
                <a:cs typeface="Meiryo" pitchFamily="34" charset="-120"/>
              </a:rPr>
              <a:t>①</a:t>
            </a:r>
            <a:endParaRPr lang="en-US" sz="4200" dirty="0"/>
          </a:p>
        </p:txBody>
      </p:sp>
      <p:sp>
        <p:nvSpPr>
          <p:cNvPr id="11" name="Text 8"/>
          <p:cNvSpPr/>
          <p:nvPr/>
        </p:nvSpPr>
        <p:spPr>
          <a:xfrm>
            <a:off x="731520" y="2587752"/>
            <a:ext cx="2844698" cy="731520"/>
          </a:xfrm>
          <a:prstGeom prst="rect">
            <a:avLst/>
          </a:prstGeom>
          <a:noFill/>
          <a:ln/>
        </p:spPr>
        <p:txBody>
          <a:bodyPr wrap="square" lIns="0" tIns="0" rIns="0" bIns="0" rtlCol="0" anchor="t"/>
          <a:lstStyle/>
          <a:p>
            <a:pPr indent="0" marL="0">
              <a:lnSpc>
                <a:spcPct val="100000"/>
              </a:lnSpc>
              <a:buNone/>
            </a:pPr>
            <a:r>
              <a:rPr lang="en-US" sz="1450" b="1" dirty="0">
                <a:solidFill>
                  <a:srgbClr val="16314F"/>
                </a:solidFill>
                <a:latin typeface="Meiryo" pitchFamily="34" charset="0"/>
                <a:ea typeface="Meiryo" pitchFamily="34" charset="-122"/>
                <a:cs typeface="Meiryo" pitchFamily="34" charset="-120"/>
              </a:rPr>
              <a:t>優越的な関係を背景とした言動</a:t>
            </a:r>
            <a:endParaRPr lang="en-US" sz="1450" dirty="0"/>
          </a:p>
        </p:txBody>
      </p:sp>
      <p:sp>
        <p:nvSpPr>
          <p:cNvPr id="12" name="Text 9"/>
          <p:cNvSpPr/>
          <p:nvPr/>
        </p:nvSpPr>
        <p:spPr>
          <a:xfrm>
            <a:off x="731520" y="3291840"/>
            <a:ext cx="2844698" cy="566928"/>
          </a:xfrm>
          <a:prstGeom prst="rect">
            <a:avLst/>
          </a:prstGeom>
          <a:noFill/>
          <a:ln/>
        </p:spPr>
        <p:txBody>
          <a:bodyPr wrap="square" lIns="0" tIns="0" rIns="0" bIns="0" rtlCol="0" anchor="t"/>
          <a:lstStyle/>
          <a:p>
            <a:pPr indent="0" marL="0">
              <a:lnSpc>
                <a:spcPct val="100000"/>
              </a:lnSpc>
              <a:buNone/>
            </a:pPr>
            <a:r>
              <a:rPr lang="en-US" sz="1150" dirty="0">
                <a:solidFill>
                  <a:srgbClr val="263238"/>
                </a:solidFill>
                <a:latin typeface="Meiryo" pitchFamily="34" charset="0"/>
                <a:ea typeface="Meiryo" pitchFamily="34" charset="-122"/>
                <a:cs typeface="Meiryo" pitchFamily="34" charset="-120"/>
              </a:rPr>
              <a:t>抵抗・拒絶できない蓋然性が高い関係を背景に行われる</a:t>
            </a:r>
            <a:endParaRPr lang="en-US" sz="1150" dirty="0"/>
          </a:p>
        </p:txBody>
      </p:sp>
      <p:sp>
        <p:nvSpPr>
          <p:cNvPr id="13" name="Text 10"/>
          <p:cNvSpPr/>
          <p:nvPr/>
        </p:nvSpPr>
        <p:spPr>
          <a:xfrm>
            <a:off x="3914546" y="2450592"/>
            <a:ext cx="420624" cy="548640"/>
          </a:xfrm>
          <a:prstGeom prst="rect">
            <a:avLst/>
          </a:prstGeom>
          <a:noFill/>
          <a:ln/>
        </p:spPr>
        <p:txBody>
          <a:bodyPr wrap="square" lIns="0" tIns="0" rIns="0" bIns="0" rtlCol="0" anchor="ctr"/>
          <a:lstStyle/>
          <a:p>
            <a:pPr algn="ctr" indent="0" marL="0">
              <a:buNone/>
            </a:pPr>
            <a:r>
              <a:rPr lang="en-US" sz="2600" b="1" dirty="0">
                <a:solidFill>
                  <a:srgbClr val="5B6B7B"/>
                </a:solidFill>
                <a:latin typeface="Meiryo" pitchFamily="34" charset="0"/>
                <a:ea typeface="Meiryo" pitchFamily="34" charset="-122"/>
                <a:cs typeface="Meiryo" pitchFamily="34" charset="-120"/>
              </a:rPr>
              <a:t>＋</a:t>
            </a:r>
            <a:endParaRPr lang="en-US" sz="2600" dirty="0"/>
          </a:p>
        </p:txBody>
      </p:sp>
      <p:sp>
        <p:nvSpPr>
          <p:cNvPr id="14" name="Shape 11"/>
          <p:cNvSpPr/>
          <p:nvPr/>
        </p:nvSpPr>
        <p:spPr>
          <a:xfrm>
            <a:off x="4444898" y="1627632"/>
            <a:ext cx="3301898" cy="2286000"/>
          </a:xfrm>
          <a:prstGeom prst="roundRect">
            <a:avLst>
              <a:gd name="adj" fmla="val 3200"/>
            </a:avLst>
          </a:prstGeom>
          <a:solidFill>
            <a:srgbClr val="FFFFFF"/>
          </a:solidFill>
          <a:ln/>
          <a:effectLst>
            <a:outerShdw sx="100000" sy="100000" kx="0" ky="0" algn="bl" rotWithShape="0" blurRad="88900" dist="38100" dir="5400000">
              <a:srgbClr val="9AA7B2">
                <a:alpha val="16000"/>
              </a:srgbClr>
            </a:outerShdw>
          </a:effectLst>
        </p:spPr>
      </p:sp>
      <p:sp>
        <p:nvSpPr>
          <p:cNvPr id="15" name="Text 12"/>
          <p:cNvSpPr/>
          <p:nvPr/>
        </p:nvSpPr>
        <p:spPr>
          <a:xfrm>
            <a:off x="4627778" y="1792224"/>
            <a:ext cx="914400" cy="822960"/>
          </a:xfrm>
          <a:prstGeom prst="rect">
            <a:avLst/>
          </a:prstGeom>
          <a:noFill/>
          <a:ln/>
        </p:spPr>
        <p:txBody>
          <a:bodyPr wrap="square" lIns="0" tIns="0" rIns="0" bIns="0" rtlCol="0" anchor="ctr"/>
          <a:lstStyle/>
          <a:p>
            <a:pPr indent="0" marL="0">
              <a:buNone/>
            </a:pPr>
            <a:r>
              <a:rPr lang="en-US" sz="4200" b="1" dirty="0">
                <a:solidFill>
                  <a:srgbClr val="B58A3A"/>
                </a:solidFill>
                <a:latin typeface="Meiryo" pitchFamily="34" charset="0"/>
                <a:ea typeface="Meiryo" pitchFamily="34" charset="-122"/>
                <a:cs typeface="Meiryo" pitchFamily="34" charset="-120"/>
              </a:rPr>
              <a:t>②</a:t>
            </a:r>
            <a:endParaRPr lang="en-US" sz="4200" dirty="0"/>
          </a:p>
        </p:txBody>
      </p:sp>
      <p:sp>
        <p:nvSpPr>
          <p:cNvPr id="16" name="Text 13"/>
          <p:cNvSpPr/>
          <p:nvPr/>
        </p:nvSpPr>
        <p:spPr>
          <a:xfrm>
            <a:off x="4673498" y="2587752"/>
            <a:ext cx="2844698" cy="731520"/>
          </a:xfrm>
          <a:prstGeom prst="rect">
            <a:avLst/>
          </a:prstGeom>
          <a:noFill/>
          <a:ln/>
        </p:spPr>
        <p:txBody>
          <a:bodyPr wrap="square" lIns="0" tIns="0" rIns="0" bIns="0" rtlCol="0" anchor="t"/>
          <a:lstStyle/>
          <a:p>
            <a:pPr indent="0" marL="0">
              <a:lnSpc>
                <a:spcPct val="100000"/>
              </a:lnSpc>
              <a:buNone/>
            </a:pPr>
            <a:r>
              <a:rPr lang="en-US" sz="1450" b="1" dirty="0">
                <a:solidFill>
                  <a:srgbClr val="16314F"/>
                </a:solidFill>
                <a:latin typeface="Meiryo" pitchFamily="34" charset="0"/>
                <a:ea typeface="Meiryo" pitchFamily="34" charset="-122"/>
                <a:cs typeface="Meiryo" pitchFamily="34" charset="-120"/>
              </a:rPr>
              <a:t>業務上必要かつ相当な範囲を超えた言動</a:t>
            </a:r>
            <a:endParaRPr lang="en-US" sz="1450" dirty="0"/>
          </a:p>
        </p:txBody>
      </p:sp>
      <p:sp>
        <p:nvSpPr>
          <p:cNvPr id="17" name="Text 14"/>
          <p:cNvSpPr/>
          <p:nvPr/>
        </p:nvSpPr>
        <p:spPr>
          <a:xfrm>
            <a:off x="4673498" y="3291840"/>
            <a:ext cx="2844698" cy="566928"/>
          </a:xfrm>
          <a:prstGeom prst="rect">
            <a:avLst/>
          </a:prstGeom>
          <a:noFill/>
          <a:ln/>
        </p:spPr>
        <p:txBody>
          <a:bodyPr wrap="square" lIns="0" tIns="0" rIns="0" bIns="0" rtlCol="0" anchor="t"/>
          <a:lstStyle/>
          <a:p>
            <a:pPr indent="0" marL="0">
              <a:lnSpc>
                <a:spcPct val="100000"/>
              </a:lnSpc>
              <a:buNone/>
            </a:pPr>
            <a:r>
              <a:rPr lang="en-US" sz="1150" dirty="0">
                <a:solidFill>
                  <a:srgbClr val="263238"/>
                </a:solidFill>
                <a:latin typeface="Meiryo" pitchFamily="34" charset="0"/>
                <a:ea typeface="Meiryo" pitchFamily="34" charset="-122"/>
                <a:cs typeface="Meiryo" pitchFamily="34" charset="-120"/>
              </a:rPr>
              <a:t>目的・必要性がない、または態様が相当でない</a:t>
            </a:r>
            <a:endParaRPr lang="en-US" sz="1150" dirty="0"/>
          </a:p>
        </p:txBody>
      </p:sp>
      <p:sp>
        <p:nvSpPr>
          <p:cNvPr id="18" name="Text 15"/>
          <p:cNvSpPr/>
          <p:nvPr/>
        </p:nvSpPr>
        <p:spPr>
          <a:xfrm>
            <a:off x="7856525" y="2450592"/>
            <a:ext cx="420624" cy="548640"/>
          </a:xfrm>
          <a:prstGeom prst="rect">
            <a:avLst/>
          </a:prstGeom>
          <a:noFill/>
          <a:ln/>
        </p:spPr>
        <p:txBody>
          <a:bodyPr wrap="square" lIns="0" tIns="0" rIns="0" bIns="0" rtlCol="0" anchor="ctr"/>
          <a:lstStyle/>
          <a:p>
            <a:pPr algn="ctr" indent="0" marL="0">
              <a:buNone/>
            </a:pPr>
            <a:r>
              <a:rPr lang="en-US" sz="2600" b="1" dirty="0">
                <a:solidFill>
                  <a:srgbClr val="5B6B7B"/>
                </a:solidFill>
                <a:latin typeface="Meiryo" pitchFamily="34" charset="0"/>
                <a:ea typeface="Meiryo" pitchFamily="34" charset="-122"/>
                <a:cs typeface="Meiryo" pitchFamily="34" charset="-120"/>
              </a:rPr>
              <a:t>＋</a:t>
            </a:r>
            <a:endParaRPr lang="en-US" sz="2600" dirty="0"/>
          </a:p>
        </p:txBody>
      </p:sp>
      <p:sp>
        <p:nvSpPr>
          <p:cNvPr id="19" name="Shape 16"/>
          <p:cNvSpPr/>
          <p:nvPr/>
        </p:nvSpPr>
        <p:spPr>
          <a:xfrm>
            <a:off x="8386877" y="1627632"/>
            <a:ext cx="3301898" cy="2286000"/>
          </a:xfrm>
          <a:prstGeom prst="roundRect">
            <a:avLst>
              <a:gd name="adj" fmla="val 3200"/>
            </a:avLst>
          </a:prstGeom>
          <a:solidFill>
            <a:srgbClr val="FFFFFF"/>
          </a:solidFill>
          <a:ln/>
          <a:effectLst>
            <a:outerShdw sx="100000" sy="100000" kx="0" ky="0" algn="bl" rotWithShape="0" blurRad="88900" dist="38100" dir="5400000">
              <a:srgbClr val="9AA7B2">
                <a:alpha val="16000"/>
              </a:srgbClr>
            </a:outerShdw>
          </a:effectLst>
        </p:spPr>
      </p:sp>
      <p:sp>
        <p:nvSpPr>
          <p:cNvPr id="20" name="Text 17"/>
          <p:cNvSpPr/>
          <p:nvPr/>
        </p:nvSpPr>
        <p:spPr>
          <a:xfrm>
            <a:off x="8569757" y="1792224"/>
            <a:ext cx="914400" cy="822960"/>
          </a:xfrm>
          <a:prstGeom prst="rect">
            <a:avLst/>
          </a:prstGeom>
          <a:noFill/>
          <a:ln/>
        </p:spPr>
        <p:txBody>
          <a:bodyPr wrap="square" lIns="0" tIns="0" rIns="0" bIns="0" rtlCol="0" anchor="ctr"/>
          <a:lstStyle/>
          <a:p>
            <a:pPr indent="0" marL="0">
              <a:buNone/>
            </a:pPr>
            <a:r>
              <a:rPr lang="en-US" sz="4200" b="1" dirty="0">
                <a:solidFill>
                  <a:srgbClr val="2F6B4F"/>
                </a:solidFill>
                <a:latin typeface="Meiryo" pitchFamily="34" charset="0"/>
                <a:ea typeface="Meiryo" pitchFamily="34" charset="-122"/>
                <a:cs typeface="Meiryo" pitchFamily="34" charset="-120"/>
              </a:rPr>
              <a:t>③</a:t>
            </a:r>
            <a:endParaRPr lang="en-US" sz="4200" dirty="0"/>
          </a:p>
        </p:txBody>
      </p:sp>
      <p:sp>
        <p:nvSpPr>
          <p:cNvPr id="21" name="Text 18"/>
          <p:cNvSpPr/>
          <p:nvPr/>
        </p:nvSpPr>
        <p:spPr>
          <a:xfrm>
            <a:off x="8615477" y="2587752"/>
            <a:ext cx="2844698" cy="731520"/>
          </a:xfrm>
          <a:prstGeom prst="rect">
            <a:avLst/>
          </a:prstGeom>
          <a:noFill/>
          <a:ln/>
        </p:spPr>
        <p:txBody>
          <a:bodyPr wrap="square" lIns="0" tIns="0" rIns="0" bIns="0" rtlCol="0" anchor="t"/>
          <a:lstStyle/>
          <a:p>
            <a:pPr indent="0" marL="0">
              <a:lnSpc>
                <a:spcPct val="100000"/>
              </a:lnSpc>
              <a:buNone/>
            </a:pPr>
            <a:r>
              <a:rPr lang="en-US" sz="1450" b="1" dirty="0">
                <a:solidFill>
                  <a:srgbClr val="16314F"/>
                </a:solidFill>
                <a:latin typeface="Meiryo" pitchFamily="34" charset="0"/>
                <a:ea typeface="Meiryo" pitchFamily="34" charset="-122"/>
                <a:cs typeface="Meiryo" pitchFamily="34" charset="-120"/>
              </a:rPr>
              <a:t>労働者の就業環境が害される言動</a:t>
            </a:r>
            <a:endParaRPr lang="en-US" sz="1450" dirty="0"/>
          </a:p>
        </p:txBody>
      </p:sp>
      <p:sp>
        <p:nvSpPr>
          <p:cNvPr id="22" name="Text 19"/>
          <p:cNvSpPr/>
          <p:nvPr/>
        </p:nvSpPr>
        <p:spPr>
          <a:xfrm>
            <a:off x="8615477" y="3291840"/>
            <a:ext cx="2844698" cy="566928"/>
          </a:xfrm>
          <a:prstGeom prst="rect">
            <a:avLst/>
          </a:prstGeom>
          <a:noFill/>
          <a:ln/>
        </p:spPr>
        <p:txBody>
          <a:bodyPr wrap="square" lIns="0" tIns="0" rIns="0" bIns="0" rtlCol="0" anchor="t"/>
          <a:lstStyle/>
          <a:p>
            <a:pPr indent="0" marL="0">
              <a:lnSpc>
                <a:spcPct val="100000"/>
              </a:lnSpc>
              <a:buNone/>
            </a:pPr>
            <a:r>
              <a:rPr lang="en-US" sz="1150" dirty="0">
                <a:solidFill>
                  <a:srgbClr val="263238"/>
                </a:solidFill>
                <a:latin typeface="Meiryo" pitchFamily="34" charset="0"/>
                <a:ea typeface="Meiryo" pitchFamily="34" charset="-122"/>
                <a:cs typeface="Meiryo" pitchFamily="34" charset="-120"/>
              </a:rPr>
              <a:t>看過できない程度の支障。判断は「平均的な労働者の感じ方」</a:t>
            </a:r>
            <a:endParaRPr lang="en-US" sz="1150" dirty="0"/>
          </a:p>
        </p:txBody>
      </p:sp>
      <p:sp>
        <p:nvSpPr>
          <p:cNvPr id="23" name="Shape 20"/>
          <p:cNvSpPr/>
          <p:nvPr/>
        </p:nvSpPr>
        <p:spPr>
          <a:xfrm>
            <a:off x="502920" y="4160520"/>
            <a:ext cx="11185855" cy="960120"/>
          </a:xfrm>
          <a:prstGeom prst="roundRect">
            <a:avLst>
              <a:gd name="adj" fmla="val 7619"/>
            </a:avLst>
          </a:prstGeom>
          <a:solidFill>
            <a:srgbClr val="16314F"/>
          </a:solidFill>
          <a:ln/>
          <a:effectLst>
            <a:outerShdw sx="100000" sy="100000" kx="0" ky="0" algn="bl" rotWithShape="0" blurRad="88900" dist="38100" dir="5400000">
              <a:srgbClr val="9AA7B2">
                <a:alpha val="16000"/>
              </a:srgbClr>
            </a:outerShdw>
          </a:effectLst>
        </p:spPr>
      </p:sp>
      <p:sp>
        <p:nvSpPr>
          <p:cNvPr id="24" name="Text 21"/>
          <p:cNvSpPr/>
          <p:nvPr/>
        </p:nvSpPr>
        <p:spPr>
          <a:xfrm>
            <a:off x="777240" y="4160520"/>
            <a:ext cx="10637215" cy="960120"/>
          </a:xfrm>
          <a:prstGeom prst="rect">
            <a:avLst/>
          </a:prstGeom>
          <a:noFill/>
          <a:ln/>
        </p:spPr>
        <p:txBody>
          <a:bodyPr wrap="square" lIns="0" tIns="0" rIns="0" bIns="0" rtlCol="0" anchor="ctr"/>
          <a:lstStyle/>
          <a:p>
            <a:pPr indent="0" marL="0">
              <a:lnSpc>
                <a:spcPct val="105000"/>
              </a:lnSpc>
              <a:buNone/>
            </a:pPr>
            <a:r>
              <a:rPr lang="en-US" sz="1450" b="1" dirty="0">
                <a:solidFill>
                  <a:srgbClr val="B58A3A"/>
                </a:solidFill>
                <a:latin typeface="Meiryo" pitchFamily="34" charset="0"/>
                <a:ea typeface="Meiryo" pitchFamily="34" charset="-122"/>
                <a:cs typeface="Meiryo" pitchFamily="34" charset="-120"/>
              </a:rPr>
              <a:t>3つすべてを満たして初めてパワハラ。　</a:t>
            </a:r>
            <a:pPr indent="0" marL="0">
              <a:lnSpc>
                <a:spcPct val="105000"/>
              </a:lnSpc>
              <a:buNone/>
            </a:pPr>
            <a:r>
              <a:rPr lang="en-US" sz="1450" dirty="0">
                <a:solidFill>
                  <a:srgbClr val="FFFFFF"/>
                </a:solidFill>
                <a:latin typeface="Meiryo" pitchFamily="34" charset="0"/>
                <a:ea typeface="Meiryo" pitchFamily="34" charset="-122"/>
                <a:cs typeface="Meiryo" pitchFamily="34" charset="-120"/>
              </a:rPr>
              <a:t>客観的にみて業務上必要かつ相当な範囲で行われる適正な業務指示・指導は、パワハラに該当しません。</a:t>
            </a:r>
            <a:endParaRPr lang="en-US" sz="1450" dirty="0"/>
          </a:p>
        </p:txBody>
      </p:sp>
      <p:sp>
        <p:nvSpPr>
          <p:cNvPr id="25" name="Text 22"/>
          <p:cNvSpPr/>
          <p:nvPr/>
        </p:nvSpPr>
        <p:spPr>
          <a:xfrm>
            <a:off x="502920" y="5230368"/>
            <a:ext cx="11185855" cy="274320"/>
          </a:xfrm>
          <a:prstGeom prst="rect">
            <a:avLst/>
          </a:prstGeom>
          <a:noFill/>
          <a:ln/>
        </p:spPr>
        <p:txBody>
          <a:bodyPr wrap="square" lIns="0" tIns="0" rIns="0" bIns="0" rtlCol="0" anchor="ctr"/>
          <a:lstStyle/>
          <a:p>
            <a:pPr algn="l" indent="0" marL="0">
              <a:buNone/>
            </a:pPr>
            <a:r>
              <a:rPr lang="en-US" sz="850" i="1" dirty="0">
                <a:solidFill>
                  <a:srgbClr val="5B6B7B"/>
                </a:solidFill>
                <a:latin typeface="Meiryo" pitchFamily="34" charset="0"/>
                <a:ea typeface="Meiryo" pitchFamily="34" charset="-122"/>
                <a:cs typeface="Meiryo" pitchFamily="34" charset="-120"/>
              </a:rPr>
              <a:t>出典：労働施策総合推進法（第30条の2）／厚生労働省「パワーハラスメント防止指針」（2026年6月18日確認）</a:t>
            </a:r>
            <a:endParaRPr lang="en-US" sz="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JUDGMENT FLOW</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3要素を「一つずつ」確認する</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6 / 36</a:t>
            </a:r>
            <a:endParaRPr lang="en-US" sz="900" dirty="0"/>
          </a:p>
        </p:txBody>
      </p:sp>
      <p:sp>
        <p:nvSpPr>
          <p:cNvPr id="8" name="Text 5"/>
          <p:cNvSpPr/>
          <p:nvPr/>
        </p:nvSpPr>
        <p:spPr>
          <a:xfrm>
            <a:off x="1325880" y="1170432"/>
            <a:ext cx="10271455" cy="320040"/>
          </a:xfrm>
          <a:prstGeom prst="rect">
            <a:avLst/>
          </a:prstGeom>
          <a:noFill/>
          <a:ln/>
        </p:spPr>
        <p:txBody>
          <a:bodyPr wrap="square" lIns="0" tIns="0" rIns="0" bIns="0" rtlCol="0" anchor="ctr"/>
          <a:lstStyle/>
          <a:p>
            <a:pPr indent="0" marL="0">
              <a:buNone/>
            </a:pPr>
            <a:r>
              <a:rPr lang="en-US" sz="1300" dirty="0">
                <a:solidFill>
                  <a:srgbClr val="5B6B7B"/>
                </a:solidFill>
                <a:latin typeface="Meiryo" pitchFamily="34" charset="0"/>
                <a:ea typeface="Meiryo" pitchFamily="34" charset="-122"/>
                <a:cs typeface="Meiryo" pitchFamily="34" charset="-120"/>
              </a:rPr>
              <a:t>印象で「パワハラだ／ではない」と決めず、①→②→③を順に確認します。</a:t>
            </a:r>
            <a:endParaRPr lang="en-US" sz="1300" dirty="0"/>
          </a:p>
        </p:txBody>
      </p:sp>
      <p:sp>
        <p:nvSpPr>
          <p:cNvPr id="9" name="Shape 6"/>
          <p:cNvSpPr/>
          <p:nvPr/>
        </p:nvSpPr>
        <p:spPr>
          <a:xfrm>
            <a:off x="502920" y="1645920"/>
            <a:ext cx="11185855" cy="1078992"/>
          </a:xfrm>
          <a:prstGeom prst="roundRect">
            <a:avLst>
              <a:gd name="adj" fmla="val 6780"/>
            </a:avLst>
          </a:prstGeom>
          <a:solidFill>
            <a:srgbClr val="FFFFFF"/>
          </a:solidFill>
          <a:ln/>
          <a:effectLst>
            <a:outerShdw sx="100000" sy="100000" kx="0" ky="0" algn="bl" rotWithShape="0" blurRad="88900" dist="38100" dir="5400000">
              <a:srgbClr val="9AA7B2">
                <a:alpha val="16000"/>
              </a:srgbClr>
            </a:outerShdw>
          </a:effectLst>
        </p:spPr>
      </p:sp>
      <p:sp>
        <p:nvSpPr>
          <p:cNvPr id="10" name="Shape 7"/>
          <p:cNvSpPr/>
          <p:nvPr/>
        </p:nvSpPr>
        <p:spPr>
          <a:xfrm>
            <a:off x="704088" y="1892808"/>
            <a:ext cx="585216" cy="585216"/>
          </a:xfrm>
          <a:prstGeom prst="ellipse">
            <a:avLst/>
          </a:prstGeom>
          <a:solidFill>
            <a:srgbClr val="16314F"/>
          </a:solidFill>
          <a:ln/>
        </p:spPr>
      </p:sp>
      <p:sp>
        <p:nvSpPr>
          <p:cNvPr id="11" name="Text 8"/>
          <p:cNvSpPr/>
          <p:nvPr/>
        </p:nvSpPr>
        <p:spPr>
          <a:xfrm>
            <a:off x="704088" y="1892808"/>
            <a:ext cx="585216" cy="585216"/>
          </a:xfrm>
          <a:prstGeom prst="rect">
            <a:avLst/>
          </a:prstGeom>
          <a:noFill/>
          <a:ln/>
        </p:spPr>
        <p:txBody>
          <a:bodyPr wrap="square" lIns="0" tIns="0" rIns="0" bIns="0" rtlCol="0" anchor="ctr"/>
          <a:lstStyle/>
          <a:p>
            <a:pPr algn="ctr" indent="0" marL="0">
              <a:buNone/>
            </a:pPr>
            <a:r>
              <a:rPr lang="en-US" sz="1400" b="1" dirty="0">
                <a:solidFill>
                  <a:srgbClr val="FFFFFF"/>
                </a:solidFill>
                <a:latin typeface="Meiryo" pitchFamily="34" charset="0"/>
                <a:ea typeface="Meiryo" pitchFamily="34" charset="-122"/>
                <a:cs typeface="Meiryo" pitchFamily="34" charset="-120"/>
              </a:rPr>
              <a:t>Q1</a:t>
            </a:r>
            <a:endParaRPr lang="en-US" sz="1400" dirty="0"/>
          </a:p>
        </p:txBody>
      </p:sp>
      <p:sp>
        <p:nvSpPr>
          <p:cNvPr id="12" name="Text 9"/>
          <p:cNvSpPr/>
          <p:nvPr/>
        </p:nvSpPr>
        <p:spPr>
          <a:xfrm>
            <a:off x="1463040" y="1792224"/>
            <a:ext cx="6583680" cy="457200"/>
          </a:xfrm>
          <a:prstGeom prst="rect">
            <a:avLst/>
          </a:prstGeom>
          <a:noFill/>
          <a:ln/>
        </p:spPr>
        <p:txBody>
          <a:bodyPr wrap="square" lIns="0" tIns="0" rIns="0" bIns="0" rtlCol="0" anchor="ctr"/>
          <a:lstStyle/>
          <a:p>
            <a:pPr indent="0" marL="0">
              <a:buNone/>
            </a:pPr>
            <a:r>
              <a:rPr lang="en-US" sz="1550" b="1" dirty="0">
                <a:solidFill>
                  <a:srgbClr val="16314F"/>
                </a:solidFill>
                <a:latin typeface="Meiryo" pitchFamily="34" charset="0"/>
                <a:ea typeface="Meiryo" pitchFamily="34" charset="-122"/>
                <a:cs typeface="Meiryo" pitchFamily="34" charset="-120"/>
              </a:rPr>
              <a:t>①優越的な関係を背景にした言動か</a:t>
            </a:r>
            <a:endParaRPr lang="en-US" sz="1550" dirty="0"/>
          </a:p>
        </p:txBody>
      </p:sp>
      <p:sp>
        <p:nvSpPr>
          <p:cNvPr id="13" name="Text 10"/>
          <p:cNvSpPr/>
          <p:nvPr/>
        </p:nvSpPr>
        <p:spPr>
          <a:xfrm>
            <a:off x="1463040" y="2212848"/>
            <a:ext cx="6583680" cy="384048"/>
          </a:xfrm>
          <a:prstGeom prst="rect">
            <a:avLst/>
          </a:prstGeom>
          <a:noFill/>
          <a:ln/>
        </p:spPr>
        <p:txBody>
          <a:bodyPr wrap="square" lIns="0" tIns="0" rIns="0" bIns="0" rtlCol="0" anchor="ctr"/>
          <a:lstStyle/>
          <a:p>
            <a:pPr indent="0" marL="0">
              <a:buNone/>
            </a:pPr>
            <a:r>
              <a:rPr lang="en-US" sz="1150" dirty="0">
                <a:solidFill>
                  <a:srgbClr val="263238"/>
                </a:solidFill>
                <a:latin typeface="Meiryo" pitchFamily="34" charset="0"/>
                <a:ea typeface="Meiryo" pitchFamily="34" charset="-122"/>
                <a:cs typeface="Meiryo" pitchFamily="34" charset="-120"/>
              </a:rPr>
              <a:t>上司に限らない。専門知識・経験、集団による行為も含む</a:t>
            </a:r>
            <a:endParaRPr lang="en-US" sz="1150" dirty="0"/>
          </a:p>
        </p:txBody>
      </p:sp>
      <p:sp>
        <p:nvSpPr>
          <p:cNvPr id="14" name="Shape 11"/>
          <p:cNvSpPr/>
          <p:nvPr/>
        </p:nvSpPr>
        <p:spPr>
          <a:xfrm>
            <a:off x="8321040" y="1892808"/>
            <a:ext cx="3154680" cy="585216"/>
          </a:xfrm>
          <a:prstGeom prst="roundRect">
            <a:avLst>
              <a:gd name="adj" fmla="val 15625"/>
            </a:avLst>
          </a:prstGeom>
          <a:solidFill>
            <a:srgbClr val="F6F8FA"/>
          </a:solidFill>
          <a:ln w="12700">
            <a:solidFill>
              <a:srgbClr val="DDE4EA"/>
            </a:solidFill>
            <a:prstDash val="solid"/>
          </a:ln>
        </p:spPr>
      </p:sp>
      <p:sp>
        <p:nvSpPr>
          <p:cNvPr id="15" name="Text 12"/>
          <p:cNvSpPr/>
          <p:nvPr/>
        </p:nvSpPr>
        <p:spPr>
          <a:xfrm>
            <a:off x="8412480" y="1892808"/>
            <a:ext cx="2971800" cy="585216"/>
          </a:xfrm>
          <a:prstGeom prst="rect">
            <a:avLst/>
          </a:prstGeom>
          <a:noFill/>
          <a:ln/>
        </p:spPr>
        <p:txBody>
          <a:bodyPr wrap="square" lIns="50800" tIns="50800" rIns="50800" bIns="50800" rtlCol="0" anchor="ctr"/>
          <a:lstStyle/>
          <a:p>
            <a:pPr algn="l" indent="0" marL="0">
              <a:lnSpc>
                <a:spcPct val="95000"/>
              </a:lnSpc>
              <a:buNone/>
            </a:pPr>
            <a:r>
              <a:rPr lang="en-US" sz="1050" dirty="0">
                <a:solidFill>
                  <a:srgbClr val="5B6B7B"/>
                </a:solidFill>
                <a:latin typeface="Meiryo" pitchFamily="34" charset="0"/>
                <a:ea typeface="Meiryo" pitchFamily="34" charset="-122"/>
                <a:cs typeface="Meiryo" pitchFamily="34" charset="-120"/>
              </a:rPr>
              <a:t>YES なら次へ → / NO なら該当しない方向</a:t>
            </a:r>
            <a:endParaRPr lang="en-US" sz="1050" dirty="0"/>
          </a:p>
        </p:txBody>
      </p:sp>
      <p:sp>
        <p:nvSpPr>
          <p:cNvPr id="16" name="Shape 13"/>
          <p:cNvSpPr/>
          <p:nvPr/>
        </p:nvSpPr>
        <p:spPr>
          <a:xfrm>
            <a:off x="502920" y="2980944"/>
            <a:ext cx="11185855" cy="1078992"/>
          </a:xfrm>
          <a:prstGeom prst="roundRect">
            <a:avLst>
              <a:gd name="adj" fmla="val 6780"/>
            </a:avLst>
          </a:prstGeom>
          <a:solidFill>
            <a:srgbClr val="FFFFFF"/>
          </a:solidFill>
          <a:ln/>
          <a:effectLst>
            <a:outerShdw sx="100000" sy="100000" kx="0" ky="0" algn="bl" rotWithShape="0" blurRad="88900" dist="38100" dir="5400000">
              <a:srgbClr val="9AA7B2">
                <a:alpha val="16000"/>
              </a:srgbClr>
            </a:outerShdw>
          </a:effectLst>
        </p:spPr>
      </p:sp>
      <p:sp>
        <p:nvSpPr>
          <p:cNvPr id="17" name="Shape 14"/>
          <p:cNvSpPr/>
          <p:nvPr/>
        </p:nvSpPr>
        <p:spPr>
          <a:xfrm>
            <a:off x="704088" y="3227832"/>
            <a:ext cx="585216" cy="585216"/>
          </a:xfrm>
          <a:prstGeom prst="ellipse">
            <a:avLst/>
          </a:prstGeom>
          <a:solidFill>
            <a:srgbClr val="B58A3A"/>
          </a:solidFill>
          <a:ln/>
        </p:spPr>
      </p:sp>
      <p:sp>
        <p:nvSpPr>
          <p:cNvPr id="18" name="Text 15"/>
          <p:cNvSpPr/>
          <p:nvPr/>
        </p:nvSpPr>
        <p:spPr>
          <a:xfrm>
            <a:off x="704088" y="3227832"/>
            <a:ext cx="585216" cy="585216"/>
          </a:xfrm>
          <a:prstGeom prst="rect">
            <a:avLst/>
          </a:prstGeom>
          <a:noFill/>
          <a:ln/>
        </p:spPr>
        <p:txBody>
          <a:bodyPr wrap="square" lIns="0" tIns="0" rIns="0" bIns="0" rtlCol="0" anchor="ctr"/>
          <a:lstStyle/>
          <a:p>
            <a:pPr algn="ctr" indent="0" marL="0">
              <a:buNone/>
            </a:pPr>
            <a:r>
              <a:rPr lang="en-US" sz="1400" b="1" dirty="0">
                <a:solidFill>
                  <a:srgbClr val="FFFFFF"/>
                </a:solidFill>
                <a:latin typeface="Meiryo" pitchFamily="34" charset="0"/>
                <a:ea typeface="Meiryo" pitchFamily="34" charset="-122"/>
                <a:cs typeface="Meiryo" pitchFamily="34" charset="-120"/>
              </a:rPr>
              <a:t>Q2</a:t>
            </a:r>
            <a:endParaRPr lang="en-US" sz="1400" dirty="0"/>
          </a:p>
        </p:txBody>
      </p:sp>
      <p:sp>
        <p:nvSpPr>
          <p:cNvPr id="19" name="Text 16"/>
          <p:cNvSpPr/>
          <p:nvPr/>
        </p:nvSpPr>
        <p:spPr>
          <a:xfrm>
            <a:off x="1463040" y="3127248"/>
            <a:ext cx="6583680" cy="457200"/>
          </a:xfrm>
          <a:prstGeom prst="rect">
            <a:avLst/>
          </a:prstGeom>
          <a:noFill/>
          <a:ln/>
        </p:spPr>
        <p:txBody>
          <a:bodyPr wrap="square" lIns="0" tIns="0" rIns="0" bIns="0" rtlCol="0" anchor="ctr"/>
          <a:lstStyle/>
          <a:p>
            <a:pPr indent="0" marL="0">
              <a:buNone/>
            </a:pPr>
            <a:r>
              <a:rPr lang="en-US" sz="1550" b="1" dirty="0">
                <a:solidFill>
                  <a:srgbClr val="16314F"/>
                </a:solidFill>
                <a:latin typeface="Meiryo" pitchFamily="34" charset="0"/>
                <a:ea typeface="Meiryo" pitchFamily="34" charset="-122"/>
                <a:cs typeface="Meiryo" pitchFamily="34" charset="-120"/>
              </a:rPr>
              <a:t>②業務上必要かつ相当な範囲を超えたか</a:t>
            </a:r>
            <a:endParaRPr lang="en-US" sz="1550" dirty="0"/>
          </a:p>
        </p:txBody>
      </p:sp>
      <p:sp>
        <p:nvSpPr>
          <p:cNvPr id="20" name="Text 17"/>
          <p:cNvSpPr/>
          <p:nvPr/>
        </p:nvSpPr>
        <p:spPr>
          <a:xfrm>
            <a:off x="1463040" y="3547872"/>
            <a:ext cx="6583680" cy="384048"/>
          </a:xfrm>
          <a:prstGeom prst="rect">
            <a:avLst/>
          </a:prstGeom>
          <a:noFill/>
          <a:ln/>
        </p:spPr>
        <p:txBody>
          <a:bodyPr wrap="square" lIns="0" tIns="0" rIns="0" bIns="0" rtlCol="0" anchor="ctr"/>
          <a:lstStyle/>
          <a:p>
            <a:pPr indent="0" marL="0">
              <a:buNone/>
            </a:pPr>
            <a:r>
              <a:rPr lang="en-US" sz="1150" dirty="0">
                <a:solidFill>
                  <a:srgbClr val="263238"/>
                </a:solidFill>
                <a:latin typeface="Meiryo" pitchFamily="34" charset="0"/>
                <a:ea typeface="Meiryo" pitchFamily="34" charset="-122"/>
                <a:cs typeface="Meiryo" pitchFamily="34" charset="-120"/>
              </a:rPr>
              <a:t>目的・必要性・態様・場所・時間・頻度などを総合考慮</a:t>
            </a:r>
            <a:endParaRPr lang="en-US" sz="1150" dirty="0"/>
          </a:p>
        </p:txBody>
      </p:sp>
      <p:sp>
        <p:nvSpPr>
          <p:cNvPr id="21" name="Shape 18"/>
          <p:cNvSpPr/>
          <p:nvPr/>
        </p:nvSpPr>
        <p:spPr>
          <a:xfrm>
            <a:off x="8321040" y="3227832"/>
            <a:ext cx="3154680" cy="585216"/>
          </a:xfrm>
          <a:prstGeom prst="roundRect">
            <a:avLst>
              <a:gd name="adj" fmla="val 15625"/>
            </a:avLst>
          </a:prstGeom>
          <a:solidFill>
            <a:srgbClr val="F6F8FA"/>
          </a:solidFill>
          <a:ln w="12700">
            <a:solidFill>
              <a:srgbClr val="DDE4EA"/>
            </a:solidFill>
            <a:prstDash val="solid"/>
          </a:ln>
        </p:spPr>
      </p:sp>
      <p:sp>
        <p:nvSpPr>
          <p:cNvPr id="22" name="Text 19"/>
          <p:cNvSpPr/>
          <p:nvPr/>
        </p:nvSpPr>
        <p:spPr>
          <a:xfrm>
            <a:off x="8412480" y="3227832"/>
            <a:ext cx="2971800" cy="585216"/>
          </a:xfrm>
          <a:prstGeom prst="rect">
            <a:avLst/>
          </a:prstGeom>
          <a:noFill/>
          <a:ln/>
        </p:spPr>
        <p:txBody>
          <a:bodyPr wrap="square" lIns="50800" tIns="50800" rIns="50800" bIns="50800" rtlCol="0" anchor="ctr"/>
          <a:lstStyle/>
          <a:p>
            <a:pPr algn="l" indent="0" marL="0">
              <a:lnSpc>
                <a:spcPct val="95000"/>
              </a:lnSpc>
              <a:buNone/>
            </a:pPr>
            <a:r>
              <a:rPr lang="en-US" sz="1050" dirty="0">
                <a:solidFill>
                  <a:srgbClr val="5B6B7B"/>
                </a:solidFill>
                <a:latin typeface="Meiryo" pitchFamily="34" charset="0"/>
                <a:ea typeface="Meiryo" pitchFamily="34" charset="-122"/>
                <a:cs typeface="Meiryo" pitchFamily="34" charset="-120"/>
              </a:rPr>
              <a:t>YES なら次へ → / NO なら該当しない方向</a:t>
            </a:r>
            <a:endParaRPr lang="en-US" sz="1050" dirty="0"/>
          </a:p>
        </p:txBody>
      </p:sp>
      <p:sp>
        <p:nvSpPr>
          <p:cNvPr id="23" name="Shape 20"/>
          <p:cNvSpPr/>
          <p:nvPr/>
        </p:nvSpPr>
        <p:spPr>
          <a:xfrm>
            <a:off x="502920" y="4315968"/>
            <a:ext cx="11185855" cy="1078992"/>
          </a:xfrm>
          <a:prstGeom prst="roundRect">
            <a:avLst>
              <a:gd name="adj" fmla="val 6780"/>
            </a:avLst>
          </a:prstGeom>
          <a:solidFill>
            <a:srgbClr val="FFFFFF"/>
          </a:solidFill>
          <a:ln/>
          <a:effectLst>
            <a:outerShdw sx="100000" sy="100000" kx="0" ky="0" algn="bl" rotWithShape="0" blurRad="88900" dist="38100" dir="5400000">
              <a:srgbClr val="9AA7B2">
                <a:alpha val="16000"/>
              </a:srgbClr>
            </a:outerShdw>
          </a:effectLst>
        </p:spPr>
      </p:sp>
      <p:sp>
        <p:nvSpPr>
          <p:cNvPr id="24" name="Shape 21"/>
          <p:cNvSpPr/>
          <p:nvPr/>
        </p:nvSpPr>
        <p:spPr>
          <a:xfrm>
            <a:off x="704088" y="4562856"/>
            <a:ext cx="585216" cy="585216"/>
          </a:xfrm>
          <a:prstGeom prst="ellipse">
            <a:avLst/>
          </a:prstGeom>
          <a:solidFill>
            <a:srgbClr val="2F6B4F"/>
          </a:solidFill>
          <a:ln/>
        </p:spPr>
      </p:sp>
      <p:sp>
        <p:nvSpPr>
          <p:cNvPr id="25" name="Text 22"/>
          <p:cNvSpPr/>
          <p:nvPr/>
        </p:nvSpPr>
        <p:spPr>
          <a:xfrm>
            <a:off x="704088" y="4562856"/>
            <a:ext cx="585216" cy="585216"/>
          </a:xfrm>
          <a:prstGeom prst="rect">
            <a:avLst/>
          </a:prstGeom>
          <a:noFill/>
          <a:ln/>
        </p:spPr>
        <p:txBody>
          <a:bodyPr wrap="square" lIns="0" tIns="0" rIns="0" bIns="0" rtlCol="0" anchor="ctr"/>
          <a:lstStyle/>
          <a:p>
            <a:pPr algn="ctr" indent="0" marL="0">
              <a:buNone/>
            </a:pPr>
            <a:r>
              <a:rPr lang="en-US" sz="1400" b="1" dirty="0">
                <a:solidFill>
                  <a:srgbClr val="FFFFFF"/>
                </a:solidFill>
                <a:latin typeface="Meiryo" pitchFamily="34" charset="0"/>
                <a:ea typeface="Meiryo" pitchFamily="34" charset="-122"/>
                <a:cs typeface="Meiryo" pitchFamily="34" charset="-120"/>
              </a:rPr>
              <a:t>Q3</a:t>
            </a:r>
            <a:endParaRPr lang="en-US" sz="1400" dirty="0"/>
          </a:p>
        </p:txBody>
      </p:sp>
      <p:sp>
        <p:nvSpPr>
          <p:cNvPr id="26" name="Text 23"/>
          <p:cNvSpPr/>
          <p:nvPr/>
        </p:nvSpPr>
        <p:spPr>
          <a:xfrm>
            <a:off x="1463040" y="4462272"/>
            <a:ext cx="6583680" cy="457200"/>
          </a:xfrm>
          <a:prstGeom prst="rect">
            <a:avLst/>
          </a:prstGeom>
          <a:noFill/>
          <a:ln/>
        </p:spPr>
        <p:txBody>
          <a:bodyPr wrap="square" lIns="0" tIns="0" rIns="0" bIns="0" rtlCol="0" anchor="ctr"/>
          <a:lstStyle/>
          <a:p>
            <a:pPr indent="0" marL="0">
              <a:buNone/>
            </a:pPr>
            <a:r>
              <a:rPr lang="en-US" sz="1550" b="1" dirty="0">
                <a:solidFill>
                  <a:srgbClr val="16314F"/>
                </a:solidFill>
                <a:latin typeface="Meiryo" pitchFamily="34" charset="0"/>
                <a:ea typeface="Meiryo" pitchFamily="34" charset="-122"/>
                <a:cs typeface="Meiryo" pitchFamily="34" charset="-120"/>
              </a:rPr>
              <a:t>③就業環境が害されたか</a:t>
            </a:r>
            <a:endParaRPr lang="en-US" sz="1550" dirty="0"/>
          </a:p>
        </p:txBody>
      </p:sp>
      <p:sp>
        <p:nvSpPr>
          <p:cNvPr id="27" name="Text 24"/>
          <p:cNvSpPr/>
          <p:nvPr/>
        </p:nvSpPr>
        <p:spPr>
          <a:xfrm>
            <a:off x="1463040" y="4882896"/>
            <a:ext cx="6583680" cy="384048"/>
          </a:xfrm>
          <a:prstGeom prst="rect">
            <a:avLst/>
          </a:prstGeom>
          <a:noFill/>
          <a:ln/>
        </p:spPr>
        <p:txBody>
          <a:bodyPr wrap="square" lIns="0" tIns="0" rIns="0" bIns="0" rtlCol="0" anchor="ctr"/>
          <a:lstStyle/>
          <a:p>
            <a:pPr indent="0" marL="0">
              <a:buNone/>
            </a:pPr>
            <a:r>
              <a:rPr lang="en-US" sz="1150" dirty="0">
                <a:solidFill>
                  <a:srgbClr val="263238"/>
                </a:solidFill>
                <a:latin typeface="Meiryo" pitchFamily="34" charset="0"/>
                <a:ea typeface="Meiryo" pitchFamily="34" charset="-122"/>
                <a:cs typeface="Meiryo" pitchFamily="34" charset="-120"/>
              </a:rPr>
              <a:t>平均的な労働者の感じ方を基準に、本人の状況にも配慮</a:t>
            </a:r>
            <a:endParaRPr lang="en-US" sz="1150" dirty="0"/>
          </a:p>
        </p:txBody>
      </p:sp>
      <p:sp>
        <p:nvSpPr>
          <p:cNvPr id="28" name="Shape 25"/>
          <p:cNvSpPr/>
          <p:nvPr/>
        </p:nvSpPr>
        <p:spPr>
          <a:xfrm>
            <a:off x="8321040" y="4562856"/>
            <a:ext cx="3154680" cy="585216"/>
          </a:xfrm>
          <a:prstGeom prst="roundRect">
            <a:avLst>
              <a:gd name="adj" fmla="val 15625"/>
            </a:avLst>
          </a:prstGeom>
          <a:solidFill>
            <a:srgbClr val="EAF1ED"/>
          </a:solidFill>
          <a:ln w="12700">
            <a:solidFill>
              <a:srgbClr val="DDE4EA"/>
            </a:solidFill>
            <a:prstDash val="solid"/>
          </a:ln>
        </p:spPr>
      </p:sp>
      <p:sp>
        <p:nvSpPr>
          <p:cNvPr id="29" name="Text 26"/>
          <p:cNvSpPr/>
          <p:nvPr/>
        </p:nvSpPr>
        <p:spPr>
          <a:xfrm>
            <a:off x="8412480" y="4562856"/>
            <a:ext cx="2971800" cy="585216"/>
          </a:xfrm>
          <a:prstGeom prst="rect">
            <a:avLst/>
          </a:prstGeom>
          <a:noFill/>
          <a:ln/>
        </p:spPr>
        <p:txBody>
          <a:bodyPr wrap="square" lIns="50800" tIns="50800" rIns="50800" bIns="50800" rtlCol="0" anchor="ctr"/>
          <a:lstStyle/>
          <a:p>
            <a:pPr algn="l" indent="0" marL="0">
              <a:lnSpc>
                <a:spcPct val="95000"/>
              </a:lnSpc>
              <a:buNone/>
            </a:pPr>
            <a:r>
              <a:rPr lang="en-US" sz="1050" b="1" dirty="0">
                <a:solidFill>
                  <a:srgbClr val="2F6B4F"/>
                </a:solidFill>
                <a:latin typeface="Meiryo" pitchFamily="34" charset="0"/>
                <a:ea typeface="Meiryo" pitchFamily="34" charset="-122"/>
                <a:cs typeface="Meiryo" pitchFamily="34" charset="-120"/>
              </a:rPr>
              <a:t>①②③すべてYES → パワハラの可能性</a:t>
            </a:r>
            <a:endParaRPr lang="en-US" sz="1050" dirty="0"/>
          </a:p>
        </p:txBody>
      </p:sp>
      <p:sp>
        <p:nvSpPr>
          <p:cNvPr id="30" name="Shape 27"/>
          <p:cNvSpPr/>
          <p:nvPr/>
        </p:nvSpPr>
        <p:spPr>
          <a:xfrm>
            <a:off x="502920" y="5650992"/>
            <a:ext cx="11185855" cy="603504"/>
          </a:xfrm>
          <a:prstGeom prst="roundRect">
            <a:avLst>
              <a:gd name="adj" fmla="val 12121"/>
            </a:avLst>
          </a:prstGeom>
          <a:solidFill>
            <a:srgbClr val="F6EFE2"/>
          </a:solidFill>
          <a:ln w="12700">
            <a:solidFill>
              <a:srgbClr val="DDE4EA"/>
            </a:solidFill>
            <a:prstDash val="solid"/>
          </a:ln>
        </p:spPr>
      </p:sp>
      <p:sp>
        <p:nvSpPr>
          <p:cNvPr id="31" name="Text 28"/>
          <p:cNvSpPr/>
          <p:nvPr/>
        </p:nvSpPr>
        <p:spPr>
          <a:xfrm>
            <a:off x="777240" y="5650992"/>
            <a:ext cx="10637215" cy="603504"/>
          </a:xfrm>
          <a:prstGeom prst="rect">
            <a:avLst/>
          </a:prstGeom>
          <a:noFill/>
          <a:ln/>
        </p:spPr>
        <p:txBody>
          <a:bodyPr wrap="square" lIns="0" tIns="0" rIns="0" bIns="0" rtlCol="0" anchor="ctr"/>
          <a:lstStyle/>
          <a:p>
            <a:pPr indent="0" marL="0">
              <a:buNone/>
            </a:pPr>
            <a:r>
              <a:rPr lang="en-US" sz="1250" b="1" dirty="0">
                <a:solidFill>
                  <a:srgbClr val="B58A3A"/>
                </a:solidFill>
                <a:latin typeface="Meiryo" pitchFamily="34" charset="0"/>
                <a:ea typeface="Meiryo" pitchFamily="34" charset="-122"/>
                <a:cs typeface="Meiryo" pitchFamily="34" charset="-120"/>
              </a:rPr>
              <a:t>迷ったら：　</a:t>
            </a:r>
            <a:pPr indent="0" marL="0">
              <a:buNone/>
            </a:pPr>
            <a:r>
              <a:rPr lang="en-US" sz="1250" dirty="0">
                <a:solidFill>
                  <a:srgbClr val="263238"/>
                </a:solidFill>
                <a:latin typeface="Meiryo" pitchFamily="34" charset="0"/>
                <a:ea typeface="Meiryo" pitchFamily="34" charset="-122"/>
                <a:cs typeface="Meiryo" pitchFamily="34" charset="-120"/>
              </a:rPr>
              <a:t>「止める・記録する・人事/法務へ相談する」。管理職が独断で最終判断をしないこと。</a:t>
            </a:r>
            <a:endParaRPr lang="en-US" sz="12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1631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ELEMENT 1</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①「優越的な関係」は上司だけではない</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7 / 36</a:t>
            </a:r>
            <a:endParaRPr lang="en-US" sz="900" dirty="0"/>
          </a:p>
        </p:txBody>
      </p:sp>
      <p:sp>
        <p:nvSpPr>
          <p:cNvPr id="8" name="Text 5"/>
          <p:cNvSpPr/>
          <p:nvPr/>
        </p:nvSpPr>
        <p:spPr>
          <a:xfrm>
            <a:off x="1325880" y="1170432"/>
            <a:ext cx="10271455" cy="365760"/>
          </a:xfrm>
          <a:prstGeom prst="rect">
            <a:avLst/>
          </a:prstGeom>
          <a:noFill/>
          <a:ln/>
        </p:spPr>
        <p:txBody>
          <a:bodyPr wrap="square" lIns="0" tIns="0" rIns="0" bIns="0" rtlCol="0" anchor="ctr"/>
          <a:lstStyle/>
          <a:p>
            <a:pPr indent="0" marL="0">
              <a:buNone/>
            </a:pPr>
            <a:r>
              <a:rPr lang="en-US" sz="1250" dirty="0">
                <a:solidFill>
                  <a:srgbClr val="5B6B7B"/>
                </a:solidFill>
                <a:latin typeface="Meiryo" pitchFamily="34" charset="0"/>
                <a:ea typeface="Meiryo" pitchFamily="34" charset="-122"/>
                <a:cs typeface="Meiryo" pitchFamily="34" charset="-120"/>
              </a:rPr>
              <a:t>当該言動を受ける側が、行為者に「抵抗・拒絶できない蓋然性が高い」関係が背景にあるかを見ます。</a:t>
            </a:r>
            <a:endParaRPr lang="en-US" sz="1250" dirty="0"/>
          </a:p>
        </p:txBody>
      </p:sp>
      <p:sp>
        <p:nvSpPr>
          <p:cNvPr id="9" name="Shape 6"/>
          <p:cNvSpPr/>
          <p:nvPr/>
        </p:nvSpPr>
        <p:spPr>
          <a:xfrm>
            <a:off x="502920" y="1664208"/>
            <a:ext cx="3423818" cy="1828800"/>
          </a:xfrm>
          <a:prstGeom prst="roundRect">
            <a:avLst>
              <a:gd name="adj" fmla="val 4000"/>
            </a:avLst>
          </a:prstGeom>
          <a:solidFill>
            <a:srgbClr val="FFFFFF"/>
          </a:solidFill>
          <a:ln/>
          <a:effectLst>
            <a:outerShdw sx="100000" sy="100000" kx="0" ky="0" algn="bl" rotWithShape="0" blurRad="88900" dist="38100" dir="5400000">
              <a:srgbClr val="9AA7B2">
                <a:alpha val="16000"/>
              </a:srgbClr>
            </a:outerShdw>
          </a:effectLst>
        </p:spPr>
      </p:sp>
      <p:sp>
        <p:nvSpPr>
          <p:cNvPr id="10" name="Shape 7"/>
          <p:cNvSpPr/>
          <p:nvPr/>
        </p:nvSpPr>
        <p:spPr>
          <a:xfrm>
            <a:off x="758952" y="1901952"/>
            <a:ext cx="548640" cy="548640"/>
          </a:xfrm>
          <a:prstGeom prst="ellipse">
            <a:avLst/>
          </a:prstGeom>
          <a:solidFill>
            <a:srgbClr val="16314F"/>
          </a:solidFill>
          <a:ln/>
        </p:spPr>
      </p:sp>
      <p:pic>
        <p:nvPicPr>
          <p:cNvPr id="11" name="Image 1" descr="preencoded.png">    </p:cNvPr>
          <p:cNvPicPr>
            <a:picLocks noChangeAspect="1"/>
          </p:cNvPicPr>
          <p:nvPr/>
        </p:nvPicPr>
        <p:blipFill>
          <a:blip r:embed="rId2"/>
          <a:stretch>
            <a:fillRect/>
          </a:stretch>
        </p:blipFill>
        <p:spPr>
          <a:xfrm>
            <a:off x="901598" y="2044598"/>
            <a:ext cx="263347" cy="263347"/>
          </a:xfrm>
          <a:prstGeom prst="rect">
            <a:avLst/>
          </a:prstGeom>
        </p:spPr>
      </p:pic>
      <p:sp>
        <p:nvSpPr>
          <p:cNvPr id="12" name="Text 8"/>
          <p:cNvSpPr/>
          <p:nvPr/>
        </p:nvSpPr>
        <p:spPr>
          <a:xfrm>
            <a:off x="731520" y="2542032"/>
            <a:ext cx="2966618" cy="502920"/>
          </a:xfrm>
          <a:prstGeom prst="rect">
            <a:avLst/>
          </a:prstGeom>
          <a:noFill/>
          <a:ln/>
        </p:spPr>
        <p:txBody>
          <a:bodyPr wrap="square" lIns="0" tIns="0" rIns="0" bIns="0" rtlCol="0" anchor="t"/>
          <a:lstStyle/>
          <a:p>
            <a:pPr indent="0" marL="0">
              <a:lnSpc>
                <a:spcPct val="95000"/>
              </a:lnSpc>
              <a:buNone/>
            </a:pPr>
            <a:r>
              <a:rPr lang="en-US" sz="1350" b="1" dirty="0">
                <a:solidFill>
                  <a:srgbClr val="16314F"/>
                </a:solidFill>
                <a:latin typeface="Meiryo" pitchFamily="34" charset="0"/>
                <a:ea typeface="Meiryo" pitchFamily="34" charset="-122"/>
                <a:cs typeface="Meiryo" pitchFamily="34" charset="-120"/>
              </a:rPr>
              <a:t>職務上の地位が上位の者</a:t>
            </a:r>
            <a:endParaRPr lang="en-US" sz="1350" dirty="0"/>
          </a:p>
        </p:txBody>
      </p:sp>
      <p:sp>
        <p:nvSpPr>
          <p:cNvPr id="13" name="Text 9"/>
          <p:cNvSpPr/>
          <p:nvPr/>
        </p:nvSpPr>
        <p:spPr>
          <a:xfrm>
            <a:off x="731520" y="2999232"/>
            <a:ext cx="2966618" cy="457200"/>
          </a:xfrm>
          <a:prstGeom prst="rect">
            <a:avLst/>
          </a:prstGeom>
          <a:noFill/>
          <a:ln/>
        </p:spPr>
        <p:txBody>
          <a:bodyPr wrap="square" lIns="0" tIns="0" rIns="0" bIns="0" rtlCol="0" anchor="t"/>
          <a:lstStyle/>
          <a:p>
            <a:pPr indent="0" marL="0">
              <a:lnSpc>
                <a:spcPct val="100000"/>
              </a:lnSpc>
              <a:buNone/>
            </a:pPr>
            <a:r>
              <a:rPr lang="en-US" sz="1100" dirty="0">
                <a:solidFill>
                  <a:srgbClr val="263238"/>
                </a:solidFill>
                <a:latin typeface="Meiryo" pitchFamily="34" charset="0"/>
                <a:ea typeface="Meiryo" pitchFamily="34" charset="-122"/>
                <a:cs typeface="Meiryo" pitchFamily="34" charset="-120"/>
              </a:rPr>
              <a:t>上司から部下が典型例</a:t>
            </a:r>
            <a:endParaRPr lang="en-US" sz="1100" dirty="0"/>
          </a:p>
        </p:txBody>
      </p:sp>
      <p:sp>
        <p:nvSpPr>
          <p:cNvPr id="14" name="Shape 10"/>
          <p:cNvSpPr/>
          <p:nvPr/>
        </p:nvSpPr>
        <p:spPr>
          <a:xfrm>
            <a:off x="4383938" y="1664208"/>
            <a:ext cx="3423818" cy="1828800"/>
          </a:xfrm>
          <a:prstGeom prst="roundRect">
            <a:avLst>
              <a:gd name="adj" fmla="val 4000"/>
            </a:avLst>
          </a:prstGeom>
          <a:solidFill>
            <a:srgbClr val="FFFFFF"/>
          </a:solidFill>
          <a:ln/>
          <a:effectLst>
            <a:outerShdw sx="100000" sy="100000" kx="0" ky="0" algn="bl" rotWithShape="0" blurRad="88900" dist="38100" dir="5400000">
              <a:srgbClr val="9AA7B2">
                <a:alpha val="16000"/>
              </a:srgbClr>
            </a:outerShdw>
          </a:effectLst>
        </p:spPr>
      </p:sp>
      <p:sp>
        <p:nvSpPr>
          <p:cNvPr id="15" name="Shape 11"/>
          <p:cNvSpPr/>
          <p:nvPr/>
        </p:nvSpPr>
        <p:spPr>
          <a:xfrm>
            <a:off x="4639970" y="1901952"/>
            <a:ext cx="548640" cy="548640"/>
          </a:xfrm>
          <a:prstGeom prst="ellipse">
            <a:avLst/>
          </a:prstGeom>
          <a:solidFill>
            <a:srgbClr val="16314F"/>
          </a:solidFill>
          <a:ln/>
        </p:spPr>
      </p:sp>
      <p:pic>
        <p:nvPicPr>
          <p:cNvPr id="16" name="Image 2" descr="preencoded.png">    </p:cNvPr>
          <p:cNvPicPr>
            <a:picLocks noChangeAspect="1"/>
          </p:cNvPicPr>
          <p:nvPr/>
        </p:nvPicPr>
        <p:blipFill>
          <a:blip r:embed="rId3"/>
          <a:stretch>
            <a:fillRect/>
          </a:stretch>
        </p:blipFill>
        <p:spPr>
          <a:xfrm>
            <a:off x="4782617" y="2044598"/>
            <a:ext cx="263347" cy="263347"/>
          </a:xfrm>
          <a:prstGeom prst="rect">
            <a:avLst/>
          </a:prstGeom>
        </p:spPr>
      </p:pic>
      <p:sp>
        <p:nvSpPr>
          <p:cNvPr id="17" name="Text 12"/>
          <p:cNvSpPr/>
          <p:nvPr/>
        </p:nvSpPr>
        <p:spPr>
          <a:xfrm>
            <a:off x="4612538" y="2542032"/>
            <a:ext cx="2966618" cy="502920"/>
          </a:xfrm>
          <a:prstGeom prst="rect">
            <a:avLst/>
          </a:prstGeom>
          <a:noFill/>
          <a:ln/>
        </p:spPr>
        <p:txBody>
          <a:bodyPr wrap="square" lIns="0" tIns="0" rIns="0" bIns="0" rtlCol="0" anchor="t"/>
          <a:lstStyle/>
          <a:p>
            <a:pPr indent="0" marL="0">
              <a:lnSpc>
                <a:spcPct val="95000"/>
              </a:lnSpc>
              <a:buNone/>
            </a:pPr>
            <a:r>
              <a:rPr lang="en-US" sz="1350" b="1" dirty="0">
                <a:solidFill>
                  <a:srgbClr val="16314F"/>
                </a:solidFill>
                <a:latin typeface="Meiryo" pitchFamily="34" charset="0"/>
                <a:ea typeface="Meiryo" pitchFamily="34" charset="-122"/>
                <a:cs typeface="Meiryo" pitchFamily="34" charset="-120"/>
              </a:rPr>
              <a:t>専門知識・経験を持つ同僚・部下</a:t>
            </a:r>
            <a:endParaRPr lang="en-US" sz="1350" dirty="0"/>
          </a:p>
        </p:txBody>
      </p:sp>
      <p:sp>
        <p:nvSpPr>
          <p:cNvPr id="18" name="Text 13"/>
          <p:cNvSpPr/>
          <p:nvPr/>
        </p:nvSpPr>
        <p:spPr>
          <a:xfrm>
            <a:off x="4612538" y="2999232"/>
            <a:ext cx="2966618" cy="457200"/>
          </a:xfrm>
          <a:prstGeom prst="rect">
            <a:avLst/>
          </a:prstGeom>
          <a:noFill/>
          <a:ln/>
        </p:spPr>
        <p:txBody>
          <a:bodyPr wrap="square" lIns="0" tIns="0" rIns="0" bIns="0" rtlCol="0" anchor="t"/>
          <a:lstStyle/>
          <a:p>
            <a:pPr indent="0" marL="0">
              <a:lnSpc>
                <a:spcPct val="100000"/>
              </a:lnSpc>
              <a:buNone/>
            </a:pPr>
            <a:r>
              <a:rPr lang="en-US" sz="1100" dirty="0">
                <a:solidFill>
                  <a:srgbClr val="263238"/>
                </a:solidFill>
                <a:latin typeface="Meiryo" pitchFamily="34" charset="0"/>
                <a:ea typeface="Meiryo" pitchFamily="34" charset="-122"/>
                <a:cs typeface="Meiryo" pitchFamily="34" charset="-120"/>
              </a:rPr>
              <a:t>協力を得なければ業務遂行が困難な場合</a:t>
            </a:r>
            <a:endParaRPr lang="en-US" sz="1100" dirty="0"/>
          </a:p>
        </p:txBody>
      </p:sp>
      <p:sp>
        <p:nvSpPr>
          <p:cNvPr id="19" name="Shape 14"/>
          <p:cNvSpPr/>
          <p:nvPr/>
        </p:nvSpPr>
        <p:spPr>
          <a:xfrm>
            <a:off x="8264957" y="1664208"/>
            <a:ext cx="3423818" cy="1828800"/>
          </a:xfrm>
          <a:prstGeom prst="roundRect">
            <a:avLst>
              <a:gd name="adj" fmla="val 4000"/>
            </a:avLst>
          </a:prstGeom>
          <a:solidFill>
            <a:srgbClr val="FFFFFF"/>
          </a:solidFill>
          <a:ln/>
          <a:effectLst>
            <a:outerShdw sx="100000" sy="100000" kx="0" ky="0" algn="bl" rotWithShape="0" blurRad="88900" dist="38100" dir="5400000">
              <a:srgbClr val="9AA7B2">
                <a:alpha val="16000"/>
              </a:srgbClr>
            </a:outerShdw>
          </a:effectLst>
        </p:spPr>
      </p:sp>
      <p:sp>
        <p:nvSpPr>
          <p:cNvPr id="20" name="Shape 15"/>
          <p:cNvSpPr/>
          <p:nvPr/>
        </p:nvSpPr>
        <p:spPr>
          <a:xfrm>
            <a:off x="8520989" y="1901952"/>
            <a:ext cx="548640" cy="548640"/>
          </a:xfrm>
          <a:prstGeom prst="ellipse">
            <a:avLst/>
          </a:prstGeom>
          <a:solidFill>
            <a:srgbClr val="16314F"/>
          </a:solidFill>
          <a:ln/>
        </p:spPr>
      </p:sp>
      <p:pic>
        <p:nvPicPr>
          <p:cNvPr id="21" name="Image 3" descr="preencoded.png">    </p:cNvPr>
          <p:cNvPicPr>
            <a:picLocks noChangeAspect="1"/>
          </p:cNvPicPr>
          <p:nvPr/>
        </p:nvPicPr>
        <p:blipFill>
          <a:blip r:embed="rId4"/>
          <a:stretch>
            <a:fillRect/>
          </a:stretch>
        </p:blipFill>
        <p:spPr>
          <a:xfrm>
            <a:off x="8663635" y="2044598"/>
            <a:ext cx="263347" cy="263347"/>
          </a:xfrm>
          <a:prstGeom prst="rect">
            <a:avLst/>
          </a:prstGeom>
        </p:spPr>
      </p:pic>
      <p:sp>
        <p:nvSpPr>
          <p:cNvPr id="22" name="Text 16"/>
          <p:cNvSpPr/>
          <p:nvPr/>
        </p:nvSpPr>
        <p:spPr>
          <a:xfrm>
            <a:off x="8493557" y="2542032"/>
            <a:ext cx="2966618" cy="502920"/>
          </a:xfrm>
          <a:prstGeom prst="rect">
            <a:avLst/>
          </a:prstGeom>
          <a:noFill/>
          <a:ln/>
        </p:spPr>
        <p:txBody>
          <a:bodyPr wrap="square" lIns="0" tIns="0" rIns="0" bIns="0" rtlCol="0" anchor="t"/>
          <a:lstStyle/>
          <a:p>
            <a:pPr indent="0" marL="0">
              <a:lnSpc>
                <a:spcPct val="95000"/>
              </a:lnSpc>
              <a:buNone/>
            </a:pPr>
            <a:r>
              <a:rPr lang="en-US" sz="1350" b="1" dirty="0">
                <a:solidFill>
                  <a:srgbClr val="16314F"/>
                </a:solidFill>
                <a:latin typeface="Meiryo" pitchFamily="34" charset="0"/>
                <a:ea typeface="Meiryo" pitchFamily="34" charset="-122"/>
                <a:cs typeface="Meiryo" pitchFamily="34" charset="-120"/>
              </a:rPr>
              <a:t>集団による行為</a:t>
            </a:r>
            <a:endParaRPr lang="en-US" sz="1350" dirty="0"/>
          </a:p>
        </p:txBody>
      </p:sp>
      <p:sp>
        <p:nvSpPr>
          <p:cNvPr id="23" name="Text 17"/>
          <p:cNvSpPr/>
          <p:nvPr/>
        </p:nvSpPr>
        <p:spPr>
          <a:xfrm>
            <a:off x="8493557" y="2999232"/>
            <a:ext cx="2966618" cy="457200"/>
          </a:xfrm>
          <a:prstGeom prst="rect">
            <a:avLst/>
          </a:prstGeom>
          <a:noFill/>
          <a:ln/>
        </p:spPr>
        <p:txBody>
          <a:bodyPr wrap="square" lIns="0" tIns="0" rIns="0" bIns="0" rtlCol="0" anchor="t"/>
          <a:lstStyle/>
          <a:p>
            <a:pPr indent="0" marL="0">
              <a:lnSpc>
                <a:spcPct val="100000"/>
              </a:lnSpc>
              <a:buNone/>
            </a:pPr>
            <a:r>
              <a:rPr lang="en-US" sz="1100" dirty="0">
                <a:solidFill>
                  <a:srgbClr val="263238"/>
                </a:solidFill>
                <a:latin typeface="Meiryo" pitchFamily="34" charset="0"/>
                <a:ea typeface="Meiryo" pitchFamily="34" charset="-122"/>
                <a:cs typeface="Meiryo" pitchFamily="34" charset="-120"/>
              </a:rPr>
              <a:t>同僚・部下からの集団で、抵抗・拒絶が困難なもの</a:t>
            </a:r>
            <a:endParaRPr lang="en-US" sz="1100" dirty="0"/>
          </a:p>
        </p:txBody>
      </p:sp>
      <p:sp>
        <p:nvSpPr>
          <p:cNvPr id="24" name="Shape 18"/>
          <p:cNvSpPr/>
          <p:nvPr/>
        </p:nvSpPr>
        <p:spPr>
          <a:xfrm>
            <a:off x="502920" y="3703320"/>
            <a:ext cx="11185855" cy="1463040"/>
          </a:xfrm>
          <a:prstGeom prst="roundRect">
            <a:avLst>
              <a:gd name="adj" fmla="val 5000"/>
            </a:avLst>
          </a:prstGeom>
          <a:solidFill>
            <a:srgbClr val="F6EFE2"/>
          </a:solidFill>
          <a:ln w="12700">
            <a:solidFill>
              <a:srgbClr val="DDE4EA"/>
            </a:solidFill>
            <a:prstDash val="solid"/>
          </a:ln>
        </p:spPr>
      </p:sp>
      <p:sp>
        <p:nvSpPr>
          <p:cNvPr id="25" name="Text 19"/>
          <p:cNvSpPr/>
          <p:nvPr/>
        </p:nvSpPr>
        <p:spPr>
          <a:xfrm>
            <a:off x="777240" y="3840480"/>
            <a:ext cx="10637215" cy="548640"/>
          </a:xfrm>
          <a:prstGeom prst="rect">
            <a:avLst/>
          </a:prstGeom>
          <a:noFill/>
          <a:ln/>
        </p:spPr>
        <p:txBody>
          <a:bodyPr wrap="square" lIns="0" tIns="0" rIns="0" bIns="0" rtlCol="0" anchor="t"/>
          <a:lstStyle/>
          <a:p>
            <a:pPr indent="0" marL="0">
              <a:lnSpc>
                <a:spcPct val="105000"/>
              </a:lnSpc>
              <a:buNone/>
            </a:pPr>
            <a:r>
              <a:rPr lang="en-US" sz="1400" b="1" dirty="0">
                <a:solidFill>
                  <a:srgbClr val="B58A3A"/>
                </a:solidFill>
                <a:latin typeface="Meiryo" pitchFamily="34" charset="0"/>
                <a:ea typeface="Meiryo" pitchFamily="34" charset="-122"/>
                <a:cs typeface="Meiryo" pitchFamily="34" charset="-120"/>
              </a:rPr>
              <a:t>いわゆる「逆パワハラ」　</a:t>
            </a:r>
            <a:pPr indent="0" marL="0">
              <a:lnSpc>
                <a:spcPct val="105000"/>
              </a:lnSpc>
              <a:buNone/>
            </a:pPr>
            <a:r>
              <a:rPr lang="en-US" sz="1300" dirty="0">
                <a:solidFill>
                  <a:srgbClr val="263238"/>
                </a:solidFill>
                <a:latin typeface="Meiryo" pitchFamily="34" charset="0"/>
                <a:ea typeface="Meiryo" pitchFamily="34" charset="-122"/>
                <a:cs typeface="Meiryo" pitchFamily="34" charset="-120"/>
              </a:rPr>
              <a:t>（部下から上司への言動）も成立し得ます。ただし「逆パワハラ」は俗称で、法律上の定義語ではありません。</a:t>
            </a:r>
            <a:endParaRPr lang="en-US" sz="1400" dirty="0"/>
          </a:p>
        </p:txBody>
      </p:sp>
      <p:sp>
        <p:nvSpPr>
          <p:cNvPr id="26" name="Text 20"/>
          <p:cNvSpPr/>
          <p:nvPr/>
        </p:nvSpPr>
        <p:spPr>
          <a:xfrm>
            <a:off x="777240" y="4407408"/>
            <a:ext cx="10637215" cy="640080"/>
          </a:xfrm>
          <a:prstGeom prst="rect">
            <a:avLst/>
          </a:prstGeom>
          <a:noFill/>
          <a:ln/>
        </p:spPr>
        <p:txBody>
          <a:bodyPr wrap="square" lIns="0" tIns="0" rIns="0" bIns="0" rtlCol="0" anchor="t"/>
          <a:lstStyle/>
          <a:p>
            <a:pPr indent="0" marL="0">
              <a:lnSpc>
                <a:spcPct val="105000"/>
              </a:lnSpc>
              <a:buNone/>
            </a:pPr>
            <a:r>
              <a:rPr lang="en-US" sz="1300" b="1" dirty="0">
                <a:solidFill>
                  <a:srgbClr val="B42318"/>
                </a:solidFill>
                <a:latin typeface="Meiryo" pitchFamily="34" charset="0"/>
                <a:ea typeface="Meiryo" pitchFamily="34" charset="-122"/>
                <a:cs typeface="Meiryo" pitchFamily="34" charset="-120"/>
              </a:rPr>
              <a:t>誤解の否定：　</a:t>
            </a:r>
            <a:pPr indent="0" marL="0">
              <a:lnSpc>
                <a:spcPct val="105000"/>
              </a:lnSpc>
              <a:buNone/>
            </a:pPr>
            <a:r>
              <a:rPr lang="en-US" sz="1300" dirty="0">
                <a:solidFill>
                  <a:srgbClr val="263238"/>
                </a:solidFill>
                <a:latin typeface="Meiryo" pitchFamily="34" charset="0"/>
                <a:ea typeface="Meiryo" pitchFamily="34" charset="-122"/>
                <a:cs typeface="Meiryo" pitchFamily="34" charset="-120"/>
              </a:rPr>
              <a:t>「上司の言動はすべてパワハラ」「部下から上司にはパワハラにならない」は、いずれも誤りです。</a:t>
            </a:r>
            <a:endParaRPr lang="en-US" sz="1300" dirty="0"/>
          </a:p>
        </p:txBody>
      </p:sp>
      <p:sp>
        <p:nvSpPr>
          <p:cNvPr id="27" name="Text 21"/>
          <p:cNvSpPr/>
          <p:nvPr/>
        </p:nvSpPr>
        <p:spPr>
          <a:xfrm>
            <a:off x="502920" y="5175504"/>
            <a:ext cx="11185855" cy="274320"/>
          </a:xfrm>
          <a:prstGeom prst="rect">
            <a:avLst/>
          </a:prstGeom>
          <a:noFill/>
          <a:ln/>
        </p:spPr>
        <p:txBody>
          <a:bodyPr wrap="square" lIns="0" tIns="0" rIns="0" bIns="0" rtlCol="0" anchor="ctr"/>
          <a:lstStyle/>
          <a:p>
            <a:pPr algn="l" indent="0" marL="0">
              <a:buNone/>
            </a:pPr>
            <a:r>
              <a:rPr lang="en-US" sz="850" i="1" dirty="0">
                <a:solidFill>
                  <a:srgbClr val="5B6B7B"/>
                </a:solidFill>
                <a:latin typeface="Meiryo" pitchFamily="34" charset="0"/>
                <a:ea typeface="Meiryo" pitchFamily="34" charset="-122"/>
                <a:cs typeface="Meiryo" pitchFamily="34" charset="-120"/>
              </a:rPr>
              <a:t>出典：厚生労働省「パワーハラスメント防止指針」（2026年6月18日確認）</a:t>
            </a:r>
            <a:endParaRPr lang="en-US" sz="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B58A3A"/>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ELEMENT 2</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②「業務上必要かつ相当な範囲を超えた」の判断要素</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8 / 36</a:t>
            </a:r>
            <a:endParaRPr lang="en-US" sz="900" dirty="0"/>
          </a:p>
        </p:txBody>
      </p:sp>
      <p:sp>
        <p:nvSpPr>
          <p:cNvPr id="8" name="Text 5"/>
          <p:cNvSpPr/>
          <p:nvPr/>
        </p:nvSpPr>
        <p:spPr>
          <a:xfrm>
            <a:off x="1325880" y="1170432"/>
            <a:ext cx="10271455" cy="320040"/>
          </a:xfrm>
          <a:prstGeom prst="rect">
            <a:avLst/>
          </a:prstGeom>
          <a:noFill/>
          <a:ln/>
        </p:spPr>
        <p:txBody>
          <a:bodyPr wrap="square" lIns="0" tIns="0" rIns="0" bIns="0" rtlCol="0" anchor="ctr"/>
          <a:lstStyle/>
          <a:p>
            <a:pPr indent="0" marL="0">
              <a:buNone/>
            </a:pPr>
            <a:r>
              <a:rPr lang="en-US" sz="1300" dirty="0">
                <a:solidFill>
                  <a:srgbClr val="5B6B7B"/>
                </a:solidFill>
                <a:latin typeface="Meiryo" pitchFamily="34" charset="0"/>
                <a:ea typeface="Meiryo" pitchFamily="34" charset="-122"/>
                <a:cs typeface="Meiryo" pitchFamily="34" charset="-120"/>
              </a:rPr>
              <a:t>一つの要素だけでなく、次を「総合的に」考慮します。</a:t>
            </a:r>
            <a:endParaRPr lang="en-US" sz="1300" dirty="0"/>
          </a:p>
        </p:txBody>
      </p:sp>
      <p:sp>
        <p:nvSpPr>
          <p:cNvPr id="9" name="Shape 6"/>
          <p:cNvSpPr/>
          <p:nvPr/>
        </p:nvSpPr>
        <p:spPr>
          <a:xfrm>
            <a:off x="502920" y="1600200"/>
            <a:ext cx="2017715" cy="566928"/>
          </a:xfrm>
          <a:prstGeom prst="roundRect">
            <a:avLst>
              <a:gd name="adj" fmla="val 12903"/>
            </a:avLst>
          </a:prstGeom>
          <a:solidFill>
            <a:srgbClr val="FFFFFF"/>
          </a:solidFill>
          <a:ln w="12700">
            <a:solidFill>
              <a:srgbClr val="DDE4EA"/>
            </a:solidFill>
            <a:prstDash val="solid"/>
          </a:ln>
        </p:spPr>
      </p:sp>
      <p:sp>
        <p:nvSpPr>
          <p:cNvPr id="10" name="Text 7"/>
          <p:cNvSpPr/>
          <p:nvPr/>
        </p:nvSpPr>
        <p:spPr>
          <a:xfrm>
            <a:off x="576072" y="1600200"/>
            <a:ext cx="1871411" cy="566928"/>
          </a:xfrm>
          <a:prstGeom prst="rect">
            <a:avLst/>
          </a:prstGeom>
          <a:noFill/>
          <a:ln/>
        </p:spPr>
        <p:txBody>
          <a:bodyPr wrap="square" lIns="25400" tIns="25400" rIns="25400" bIns="25400" rtlCol="0" anchor="ctr"/>
          <a:lstStyle/>
          <a:p>
            <a:pPr algn="ctr" indent="0" marL="0">
              <a:lnSpc>
                <a:spcPct val="92000"/>
              </a:lnSpc>
              <a:buNone/>
            </a:pPr>
            <a:r>
              <a:rPr lang="en-US" sz="1100" dirty="0">
                <a:solidFill>
                  <a:srgbClr val="263238"/>
                </a:solidFill>
                <a:latin typeface="Meiryo" pitchFamily="34" charset="0"/>
                <a:ea typeface="Meiryo" pitchFamily="34" charset="-122"/>
                <a:cs typeface="Meiryo" pitchFamily="34" charset="-120"/>
              </a:rPr>
              <a:t>言動の目的</a:t>
            </a:r>
            <a:endParaRPr lang="en-US" sz="1100" dirty="0"/>
          </a:p>
        </p:txBody>
      </p:sp>
      <p:sp>
        <p:nvSpPr>
          <p:cNvPr id="11" name="Shape 8"/>
          <p:cNvSpPr/>
          <p:nvPr/>
        </p:nvSpPr>
        <p:spPr>
          <a:xfrm>
            <a:off x="2794955" y="1600200"/>
            <a:ext cx="2017715" cy="566928"/>
          </a:xfrm>
          <a:prstGeom prst="roundRect">
            <a:avLst>
              <a:gd name="adj" fmla="val 12903"/>
            </a:avLst>
          </a:prstGeom>
          <a:solidFill>
            <a:srgbClr val="FFFFFF"/>
          </a:solidFill>
          <a:ln w="12700">
            <a:solidFill>
              <a:srgbClr val="DDE4EA"/>
            </a:solidFill>
            <a:prstDash val="solid"/>
          </a:ln>
        </p:spPr>
      </p:sp>
      <p:sp>
        <p:nvSpPr>
          <p:cNvPr id="12" name="Text 9"/>
          <p:cNvSpPr/>
          <p:nvPr/>
        </p:nvSpPr>
        <p:spPr>
          <a:xfrm>
            <a:off x="2868107" y="1600200"/>
            <a:ext cx="1871411" cy="566928"/>
          </a:xfrm>
          <a:prstGeom prst="rect">
            <a:avLst/>
          </a:prstGeom>
          <a:noFill/>
          <a:ln/>
        </p:spPr>
        <p:txBody>
          <a:bodyPr wrap="square" lIns="25400" tIns="25400" rIns="25400" bIns="25400" rtlCol="0" anchor="ctr"/>
          <a:lstStyle/>
          <a:p>
            <a:pPr algn="ctr" indent="0" marL="0">
              <a:lnSpc>
                <a:spcPct val="92000"/>
              </a:lnSpc>
              <a:buNone/>
            </a:pPr>
            <a:r>
              <a:rPr lang="en-US" sz="1100" dirty="0">
                <a:solidFill>
                  <a:srgbClr val="263238"/>
                </a:solidFill>
                <a:latin typeface="Meiryo" pitchFamily="34" charset="0"/>
                <a:ea typeface="Meiryo" pitchFamily="34" charset="-122"/>
                <a:cs typeface="Meiryo" pitchFamily="34" charset="-120"/>
              </a:rPr>
              <a:t>業務上の必要性</a:t>
            </a:r>
            <a:endParaRPr lang="en-US" sz="1100" dirty="0"/>
          </a:p>
        </p:txBody>
      </p:sp>
      <p:sp>
        <p:nvSpPr>
          <p:cNvPr id="13" name="Shape 10"/>
          <p:cNvSpPr/>
          <p:nvPr/>
        </p:nvSpPr>
        <p:spPr>
          <a:xfrm>
            <a:off x="5086990" y="1600200"/>
            <a:ext cx="2017715" cy="566928"/>
          </a:xfrm>
          <a:prstGeom prst="roundRect">
            <a:avLst>
              <a:gd name="adj" fmla="val 12903"/>
            </a:avLst>
          </a:prstGeom>
          <a:solidFill>
            <a:srgbClr val="FFFFFF"/>
          </a:solidFill>
          <a:ln w="12700">
            <a:solidFill>
              <a:srgbClr val="DDE4EA"/>
            </a:solidFill>
            <a:prstDash val="solid"/>
          </a:ln>
        </p:spPr>
      </p:sp>
      <p:sp>
        <p:nvSpPr>
          <p:cNvPr id="14" name="Text 11"/>
          <p:cNvSpPr/>
          <p:nvPr/>
        </p:nvSpPr>
        <p:spPr>
          <a:xfrm>
            <a:off x="5160142" y="1600200"/>
            <a:ext cx="1871411" cy="566928"/>
          </a:xfrm>
          <a:prstGeom prst="rect">
            <a:avLst/>
          </a:prstGeom>
          <a:noFill/>
          <a:ln/>
        </p:spPr>
        <p:txBody>
          <a:bodyPr wrap="square" lIns="25400" tIns="25400" rIns="25400" bIns="25400" rtlCol="0" anchor="ctr"/>
          <a:lstStyle/>
          <a:p>
            <a:pPr algn="ctr" indent="0" marL="0">
              <a:lnSpc>
                <a:spcPct val="92000"/>
              </a:lnSpc>
              <a:buNone/>
            </a:pPr>
            <a:r>
              <a:rPr lang="en-US" sz="1100" dirty="0">
                <a:solidFill>
                  <a:srgbClr val="263238"/>
                </a:solidFill>
                <a:latin typeface="Meiryo" pitchFamily="34" charset="0"/>
                <a:ea typeface="Meiryo" pitchFamily="34" charset="-122"/>
                <a:cs typeface="Meiryo" pitchFamily="34" charset="-120"/>
              </a:rPr>
              <a:t>部下の問題行動の有無・内容・程度</a:t>
            </a:r>
            <a:endParaRPr lang="en-US" sz="1100" dirty="0"/>
          </a:p>
        </p:txBody>
      </p:sp>
      <p:sp>
        <p:nvSpPr>
          <p:cNvPr id="15" name="Shape 12"/>
          <p:cNvSpPr/>
          <p:nvPr/>
        </p:nvSpPr>
        <p:spPr>
          <a:xfrm>
            <a:off x="7379025" y="1600200"/>
            <a:ext cx="2017715" cy="566928"/>
          </a:xfrm>
          <a:prstGeom prst="roundRect">
            <a:avLst>
              <a:gd name="adj" fmla="val 12903"/>
            </a:avLst>
          </a:prstGeom>
          <a:solidFill>
            <a:srgbClr val="FFFFFF"/>
          </a:solidFill>
          <a:ln w="12700">
            <a:solidFill>
              <a:srgbClr val="DDE4EA"/>
            </a:solidFill>
            <a:prstDash val="solid"/>
          </a:ln>
        </p:spPr>
      </p:sp>
      <p:sp>
        <p:nvSpPr>
          <p:cNvPr id="16" name="Text 13"/>
          <p:cNvSpPr/>
          <p:nvPr/>
        </p:nvSpPr>
        <p:spPr>
          <a:xfrm>
            <a:off x="7452177" y="1600200"/>
            <a:ext cx="1871411" cy="566928"/>
          </a:xfrm>
          <a:prstGeom prst="rect">
            <a:avLst/>
          </a:prstGeom>
          <a:noFill/>
          <a:ln/>
        </p:spPr>
        <p:txBody>
          <a:bodyPr wrap="square" lIns="25400" tIns="25400" rIns="25400" bIns="25400" rtlCol="0" anchor="ctr"/>
          <a:lstStyle/>
          <a:p>
            <a:pPr algn="ctr" indent="0" marL="0">
              <a:lnSpc>
                <a:spcPct val="92000"/>
              </a:lnSpc>
              <a:buNone/>
            </a:pPr>
            <a:r>
              <a:rPr lang="en-US" sz="1100" dirty="0">
                <a:solidFill>
                  <a:srgbClr val="263238"/>
                </a:solidFill>
                <a:latin typeface="Meiryo" pitchFamily="34" charset="0"/>
                <a:ea typeface="Meiryo" pitchFamily="34" charset="-122"/>
                <a:cs typeface="Meiryo" pitchFamily="34" charset="-120"/>
              </a:rPr>
              <a:t>業種・業態</a:t>
            </a:r>
            <a:endParaRPr lang="en-US" sz="1100" dirty="0"/>
          </a:p>
        </p:txBody>
      </p:sp>
      <p:sp>
        <p:nvSpPr>
          <p:cNvPr id="17" name="Shape 14"/>
          <p:cNvSpPr/>
          <p:nvPr/>
        </p:nvSpPr>
        <p:spPr>
          <a:xfrm>
            <a:off x="9671060" y="1600200"/>
            <a:ext cx="2017715" cy="566928"/>
          </a:xfrm>
          <a:prstGeom prst="roundRect">
            <a:avLst>
              <a:gd name="adj" fmla="val 12903"/>
            </a:avLst>
          </a:prstGeom>
          <a:solidFill>
            <a:srgbClr val="FFFFFF"/>
          </a:solidFill>
          <a:ln w="12700">
            <a:solidFill>
              <a:srgbClr val="DDE4EA"/>
            </a:solidFill>
            <a:prstDash val="solid"/>
          </a:ln>
        </p:spPr>
      </p:sp>
      <p:sp>
        <p:nvSpPr>
          <p:cNvPr id="18" name="Text 15"/>
          <p:cNvSpPr/>
          <p:nvPr/>
        </p:nvSpPr>
        <p:spPr>
          <a:xfrm>
            <a:off x="9744212" y="1600200"/>
            <a:ext cx="1871411" cy="566928"/>
          </a:xfrm>
          <a:prstGeom prst="rect">
            <a:avLst/>
          </a:prstGeom>
          <a:noFill/>
          <a:ln/>
        </p:spPr>
        <p:txBody>
          <a:bodyPr wrap="square" lIns="25400" tIns="25400" rIns="25400" bIns="25400" rtlCol="0" anchor="ctr"/>
          <a:lstStyle/>
          <a:p>
            <a:pPr algn="ctr" indent="0" marL="0">
              <a:lnSpc>
                <a:spcPct val="92000"/>
              </a:lnSpc>
              <a:buNone/>
            </a:pPr>
            <a:r>
              <a:rPr lang="en-US" sz="1100" dirty="0">
                <a:solidFill>
                  <a:srgbClr val="263238"/>
                </a:solidFill>
                <a:latin typeface="Meiryo" pitchFamily="34" charset="0"/>
                <a:ea typeface="Meiryo" pitchFamily="34" charset="-122"/>
                <a:cs typeface="Meiryo" pitchFamily="34" charset="-120"/>
              </a:rPr>
              <a:t>業務の内容・性質</a:t>
            </a:r>
            <a:endParaRPr lang="en-US" sz="1100" dirty="0"/>
          </a:p>
        </p:txBody>
      </p:sp>
      <p:sp>
        <p:nvSpPr>
          <p:cNvPr id="19" name="Shape 16"/>
          <p:cNvSpPr/>
          <p:nvPr/>
        </p:nvSpPr>
        <p:spPr>
          <a:xfrm>
            <a:off x="502920" y="2368296"/>
            <a:ext cx="2017715" cy="566928"/>
          </a:xfrm>
          <a:prstGeom prst="roundRect">
            <a:avLst>
              <a:gd name="adj" fmla="val 12903"/>
            </a:avLst>
          </a:prstGeom>
          <a:solidFill>
            <a:srgbClr val="FFFFFF"/>
          </a:solidFill>
          <a:ln w="12700">
            <a:solidFill>
              <a:srgbClr val="DDE4EA"/>
            </a:solidFill>
            <a:prstDash val="solid"/>
          </a:ln>
        </p:spPr>
      </p:sp>
      <p:sp>
        <p:nvSpPr>
          <p:cNvPr id="20" name="Text 17"/>
          <p:cNvSpPr/>
          <p:nvPr/>
        </p:nvSpPr>
        <p:spPr>
          <a:xfrm>
            <a:off x="576072" y="2368296"/>
            <a:ext cx="1871411" cy="566928"/>
          </a:xfrm>
          <a:prstGeom prst="rect">
            <a:avLst/>
          </a:prstGeom>
          <a:noFill/>
          <a:ln/>
        </p:spPr>
        <p:txBody>
          <a:bodyPr wrap="square" lIns="25400" tIns="25400" rIns="25400" bIns="25400" rtlCol="0" anchor="ctr"/>
          <a:lstStyle/>
          <a:p>
            <a:pPr algn="ctr" indent="0" marL="0">
              <a:lnSpc>
                <a:spcPct val="92000"/>
              </a:lnSpc>
              <a:buNone/>
            </a:pPr>
            <a:r>
              <a:rPr lang="en-US" sz="1100" dirty="0">
                <a:solidFill>
                  <a:srgbClr val="263238"/>
                </a:solidFill>
                <a:latin typeface="Meiryo" pitchFamily="34" charset="0"/>
                <a:ea typeface="Meiryo" pitchFamily="34" charset="-122"/>
                <a:cs typeface="Meiryo" pitchFamily="34" charset="-120"/>
              </a:rPr>
              <a:t>言動の態様</a:t>
            </a:r>
            <a:endParaRPr lang="en-US" sz="1100" dirty="0"/>
          </a:p>
        </p:txBody>
      </p:sp>
      <p:sp>
        <p:nvSpPr>
          <p:cNvPr id="21" name="Shape 18"/>
          <p:cNvSpPr/>
          <p:nvPr/>
        </p:nvSpPr>
        <p:spPr>
          <a:xfrm>
            <a:off x="2794955" y="2368296"/>
            <a:ext cx="2017715" cy="566928"/>
          </a:xfrm>
          <a:prstGeom prst="roundRect">
            <a:avLst>
              <a:gd name="adj" fmla="val 12903"/>
            </a:avLst>
          </a:prstGeom>
          <a:solidFill>
            <a:srgbClr val="FFFFFF"/>
          </a:solidFill>
          <a:ln w="12700">
            <a:solidFill>
              <a:srgbClr val="DDE4EA"/>
            </a:solidFill>
            <a:prstDash val="solid"/>
          </a:ln>
        </p:spPr>
      </p:sp>
      <p:sp>
        <p:nvSpPr>
          <p:cNvPr id="22" name="Text 19"/>
          <p:cNvSpPr/>
          <p:nvPr/>
        </p:nvSpPr>
        <p:spPr>
          <a:xfrm>
            <a:off x="2868107" y="2368296"/>
            <a:ext cx="1871411" cy="566928"/>
          </a:xfrm>
          <a:prstGeom prst="rect">
            <a:avLst/>
          </a:prstGeom>
          <a:noFill/>
          <a:ln/>
        </p:spPr>
        <p:txBody>
          <a:bodyPr wrap="square" lIns="25400" tIns="25400" rIns="25400" bIns="25400" rtlCol="0" anchor="ctr"/>
          <a:lstStyle/>
          <a:p>
            <a:pPr algn="ctr" indent="0" marL="0">
              <a:lnSpc>
                <a:spcPct val="92000"/>
              </a:lnSpc>
              <a:buNone/>
            </a:pPr>
            <a:r>
              <a:rPr lang="en-US" sz="1100" dirty="0">
                <a:solidFill>
                  <a:srgbClr val="263238"/>
                </a:solidFill>
                <a:latin typeface="Meiryo" pitchFamily="34" charset="0"/>
                <a:ea typeface="Meiryo" pitchFamily="34" charset="-122"/>
                <a:cs typeface="Meiryo" pitchFamily="34" charset="-120"/>
              </a:rPr>
              <a:t>場所</a:t>
            </a:r>
            <a:endParaRPr lang="en-US" sz="1100" dirty="0"/>
          </a:p>
        </p:txBody>
      </p:sp>
      <p:sp>
        <p:nvSpPr>
          <p:cNvPr id="23" name="Shape 20"/>
          <p:cNvSpPr/>
          <p:nvPr/>
        </p:nvSpPr>
        <p:spPr>
          <a:xfrm>
            <a:off x="5086990" y="2368296"/>
            <a:ext cx="2017715" cy="566928"/>
          </a:xfrm>
          <a:prstGeom prst="roundRect">
            <a:avLst>
              <a:gd name="adj" fmla="val 12903"/>
            </a:avLst>
          </a:prstGeom>
          <a:solidFill>
            <a:srgbClr val="FFFFFF"/>
          </a:solidFill>
          <a:ln w="12700">
            <a:solidFill>
              <a:srgbClr val="DDE4EA"/>
            </a:solidFill>
            <a:prstDash val="solid"/>
          </a:ln>
        </p:spPr>
      </p:sp>
      <p:sp>
        <p:nvSpPr>
          <p:cNvPr id="24" name="Text 21"/>
          <p:cNvSpPr/>
          <p:nvPr/>
        </p:nvSpPr>
        <p:spPr>
          <a:xfrm>
            <a:off x="5160142" y="2368296"/>
            <a:ext cx="1871411" cy="566928"/>
          </a:xfrm>
          <a:prstGeom prst="rect">
            <a:avLst/>
          </a:prstGeom>
          <a:noFill/>
          <a:ln/>
        </p:spPr>
        <p:txBody>
          <a:bodyPr wrap="square" lIns="25400" tIns="25400" rIns="25400" bIns="25400" rtlCol="0" anchor="ctr"/>
          <a:lstStyle/>
          <a:p>
            <a:pPr algn="ctr" indent="0" marL="0">
              <a:lnSpc>
                <a:spcPct val="92000"/>
              </a:lnSpc>
              <a:buNone/>
            </a:pPr>
            <a:r>
              <a:rPr lang="en-US" sz="1100" dirty="0">
                <a:solidFill>
                  <a:srgbClr val="263238"/>
                </a:solidFill>
                <a:latin typeface="Meiryo" pitchFamily="34" charset="0"/>
                <a:ea typeface="Meiryo" pitchFamily="34" charset="-122"/>
                <a:cs typeface="Meiryo" pitchFamily="34" charset="-120"/>
              </a:rPr>
              <a:t>時間</a:t>
            </a:r>
            <a:endParaRPr lang="en-US" sz="1100" dirty="0"/>
          </a:p>
        </p:txBody>
      </p:sp>
      <p:sp>
        <p:nvSpPr>
          <p:cNvPr id="25" name="Shape 22"/>
          <p:cNvSpPr/>
          <p:nvPr/>
        </p:nvSpPr>
        <p:spPr>
          <a:xfrm>
            <a:off x="7379025" y="2368296"/>
            <a:ext cx="2017715" cy="566928"/>
          </a:xfrm>
          <a:prstGeom prst="roundRect">
            <a:avLst>
              <a:gd name="adj" fmla="val 12903"/>
            </a:avLst>
          </a:prstGeom>
          <a:solidFill>
            <a:srgbClr val="FFFFFF"/>
          </a:solidFill>
          <a:ln w="12700">
            <a:solidFill>
              <a:srgbClr val="DDE4EA"/>
            </a:solidFill>
            <a:prstDash val="solid"/>
          </a:ln>
        </p:spPr>
      </p:sp>
      <p:sp>
        <p:nvSpPr>
          <p:cNvPr id="26" name="Text 23"/>
          <p:cNvSpPr/>
          <p:nvPr/>
        </p:nvSpPr>
        <p:spPr>
          <a:xfrm>
            <a:off x="7452177" y="2368296"/>
            <a:ext cx="1871411" cy="566928"/>
          </a:xfrm>
          <a:prstGeom prst="rect">
            <a:avLst/>
          </a:prstGeom>
          <a:noFill/>
          <a:ln/>
        </p:spPr>
        <p:txBody>
          <a:bodyPr wrap="square" lIns="25400" tIns="25400" rIns="25400" bIns="25400" rtlCol="0" anchor="ctr"/>
          <a:lstStyle/>
          <a:p>
            <a:pPr algn="ctr" indent="0" marL="0">
              <a:lnSpc>
                <a:spcPct val="92000"/>
              </a:lnSpc>
              <a:buNone/>
            </a:pPr>
            <a:r>
              <a:rPr lang="en-US" sz="1100" dirty="0">
                <a:solidFill>
                  <a:srgbClr val="263238"/>
                </a:solidFill>
                <a:latin typeface="Meiryo" pitchFamily="34" charset="0"/>
                <a:ea typeface="Meiryo" pitchFamily="34" charset="-122"/>
                <a:cs typeface="Meiryo" pitchFamily="34" charset="-120"/>
              </a:rPr>
              <a:t>頻度・継続性</a:t>
            </a:r>
            <a:endParaRPr lang="en-US" sz="1100" dirty="0"/>
          </a:p>
        </p:txBody>
      </p:sp>
      <p:sp>
        <p:nvSpPr>
          <p:cNvPr id="27" name="Shape 24"/>
          <p:cNvSpPr/>
          <p:nvPr/>
        </p:nvSpPr>
        <p:spPr>
          <a:xfrm>
            <a:off x="9671060" y="2368296"/>
            <a:ext cx="2017715" cy="566928"/>
          </a:xfrm>
          <a:prstGeom prst="roundRect">
            <a:avLst>
              <a:gd name="adj" fmla="val 12903"/>
            </a:avLst>
          </a:prstGeom>
          <a:solidFill>
            <a:srgbClr val="FFFFFF"/>
          </a:solidFill>
          <a:ln w="12700">
            <a:solidFill>
              <a:srgbClr val="DDE4EA"/>
            </a:solidFill>
            <a:prstDash val="solid"/>
          </a:ln>
        </p:spPr>
      </p:sp>
      <p:sp>
        <p:nvSpPr>
          <p:cNvPr id="28" name="Text 25"/>
          <p:cNvSpPr/>
          <p:nvPr/>
        </p:nvSpPr>
        <p:spPr>
          <a:xfrm>
            <a:off x="9744212" y="2368296"/>
            <a:ext cx="1871411" cy="566928"/>
          </a:xfrm>
          <a:prstGeom prst="rect">
            <a:avLst/>
          </a:prstGeom>
          <a:noFill/>
          <a:ln/>
        </p:spPr>
        <p:txBody>
          <a:bodyPr wrap="square" lIns="25400" tIns="25400" rIns="25400" bIns="25400" rtlCol="0" anchor="ctr"/>
          <a:lstStyle/>
          <a:p>
            <a:pPr algn="ctr" indent="0" marL="0">
              <a:lnSpc>
                <a:spcPct val="92000"/>
              </a:lnSpc>
              <a:buNone/>
            </a:pPr>
            <a:r>
              <a:rPr lang="en-US" sz="1100" dirty="0">
                <a:solidFill>
                  <a:srgbClr val="263238"/>
                </a:solidFill>
                <a:latin typeface="Meiryo" pitchFamily="34" charset="0"/>
                <a:ea typeface="Meiryo" pitchFamily="34" charset="-122"/>
                <a:cs typeface="Meiryo" pitchFamily="34" charset="-120"/>
              </a:rPr>
              <a:t>行為者の人数</a:t>
            </a:r>
            <a:endParaRPr lang="en-US" sz="1100" dirty="0"/>
          </a:p>
        </p:txBody>
      </p:sp>
      <p:sp>
        <p:nvSpPr>
          <p:cNvPr id="29" name="Shape 26"/>
          <p:cNvSpPr/>
          <p:nvPr/>
        </p:nvSpPr>
        <p:spPr>
          <a:xfrm>
            <a:off x="502920" y="3136392"/>
            <a:ext cx="2017715" cy="566928"/>
          </a:xfrm>
          <a:prstGeom prst="roundRect">
            <a:avLst>
              <a:gd name="adj" fmla="val 12903"/>
            </a:avLst>
          </a:prstGeom>
          <a:solidFill>
            <a:srgbClr val="FFFFFF"/>
          </a:solidFill>
          <a:ln w="12700">
            <a:solidFill>
              <a:srgbClr val="DDE4EA"/>
            </a:solidFill>
            <a:prstDash val="solid"/>
          </a:ln>
        </p:spPr>
      </p:sp>
      <p:sp>
        <p:nvSpPr>
          <p:cNvPr id="30" name="Text 27"/>
          <p:cNvSpPr/>
          <p:nvPr/>
        </p:nvSpPr>
        <p:spPr>
          <a:xfrm>
            <a:off x="576072" y="3136392"/>
            <a:ext cx="1871411" cy="566928"/>
          </a:xfrm>
          <a:prstGeom prst="rect">
            <a:avLst/>
          </a:prstGeom>
          <a:noFill/>
          <a:ln/>
        </p:spPr>
        <p:txBody>
          <a:bodyPr wrap="square" lIns="25400" tIns="25400" rIns="25400" bIns="25400" rtlCol="0" anchor="ctr"/>
          <a:lstStyle/>
          <a:p>
            <a:pPr algn="ctr" indent="0" marL="0">
              <a:lnSpc>
                <a:spcPct val="92000"/>
              </a:lnSpc>
              <a:buNone/>
            </a:pPr>
            <a:r>
              <a:rPr lang="en-US" sz="1100" dirty="0">
                <a:solidFill>
                  <a:srgbClr val="263238"/>
                </a:solidFill>
                <a:latin typeface="Meiryo" pitchFamily="34" charset="0"/>
                <a:ea typeface="Meiryo" pitchFamily="34" charset="-122"/>
                <a:cs typeface="Meiryo" pitchFamily="34" charset="-120"/>
              </a:rPr>
              <a:t>経験年数・能力・年齢</a:t>
            </a:r>
            <a:endParaRPr lang="en-US" sz="1100" dirty="0"/>
          </a:p>
        </p:txBody>
      </p:sp>
      <p:sp>
        <p:nvSpPr>
          <p:cNvPr id="31" name="Shape 28"/>
          <p:cNvSpPr/>
          <p:nvPr/>
        </p:nvSpPr>
        <p:spPr>
          <a:xfrm>
            <a:off x="2794955" y="3136392"/>
            <a:ext cx="2017715" cy="566928"/>
          </a:xfrm>
          <a:prstGeom prst="roundRect">
            <a:avLst>
              <a:gd name="adj" fmla="val 12903"/>
            </a:avLst>
          </a:prstGeom>
          <a:solidFill>
            <a:srgbClr val="FFFFFF"/>
          </a:solidFill>
          <a:ln w="12700">
            <a:solidFill>
              <a:srgbClr val="DDE4EA"/>
            </a:solidFill>
            <a:prstDash val="solid"/>
          </a:ln>
        </p:spPr>
      </p:sp>
      <p:sp>
        <p:nvSpPr>
          <p:cNvPr id="32" name="Text 29"/>
          <p:cNvSpPr/>
          <p:nvPr/>
        </p:nvSpPr>
        <p:spPr>
          <a:xfrm>
            <a:off x="2868107" y="3136392"/>
            <a:ext cx="1871411" cy="566928"/>
          </a:xfrm>
          <a:prstGeom prst="rect">
            <a:avLst/>
          </a:prstGeom>
          <a:noFill/>
          <a:ln/>
        </p:spPr>
        <p:txBody>
          <a:bodyPr wrap="square" lIns="25400" tIns="25400" rIns="25400" bIns="25400" rtlCol="0" anchor="ctr"/>
          <a:lstStyle/>
          <a:p>
            <a:pPr algn="ctr" indent="0" marL="0">
              <a:lnSpc>
                <a:spcPct val="92000"/>
              </a:lnSpc>
              <a:buNone/>
            </a:pPr>
            <a:r>
              <a:rPr lang="en-US" sz="1100" dirty="0">
                <a:solidFill>
                  <a:srgbClr val="263238"/>
                </a:solidFill>
                <a:latin typeface="Meiryo" pitchFamily="34" charset="0"/>
                <a:ea typeface="Meiryo" pitchFamily="34" charset="-122"/>
                <a:cs typeface="Meiryo" pitchFamily="34" charset="-120"/>
              </a:rPr>
              <a:t>外国人であること</a:t>
            </a:r>
            <a:endParaRPr lang="en-US" sz="1100" dirty="0"/>
          </a:p>
        </p:txBody>
      </p:sp>
      <p:sp>
        <p:nvSpPr>
          <p:cNvPr id="33" name="Shape 30"/>
          <p:cNvSpPr/>
          <p:nvPr/>
        </p:nvSpPr>
        <p:spPr>
          <a:xfrm>
            <a:off x="5086990" y="3136392"/>
            <a:ext cx="2017715" cy="566928"/>
          </a:xfrm>
          <a:prstGeom prst="roundRect">
            <a:avLst>
              <a:gd name="adj" fmla="val 12903"/>
            </a:avLst>
          </a:prstGeom>
          <a:solidFill>
            <a:srgbClr val="FFFFFF"/>
          </a:solidFill>
          <a:ln w="12700">
            <a:solidFill>
              <a:srgbClr val="DDE4EA"/>
            </a:solidFill>
            <a:prstDash val="solid"/>
          </a:ln>
        </p:spPr>
      </p:sp>
      <p:sp>
        <p:nvSpPr>
          <p:cNvPr id="34" name="Text 31"/>
          <p:cNvSpPr/>
          <p:nvPr/>
        </p:nvSpPr>
        <p:spPr>
          <a:xfrm>
            <a:off x="5160142" y="3136392"/>
            <a:ext cx="1871411" cy="566928"/>
          </a:xfrm>
          <a:prstGeom prst="rect">
            <a:avLst/>
          </a:prstGeom>
          <a:noFill/>
          <a:ln/>
        </p:spPr>
        <p:txBody>
          <a:bodyPr wrap="square" lIns="25400" tIns="25400" rIns="25400" bIns="25400" rtlCol="0" anchor="ctr"/>
          <a:lstStyle/>
          <a:p>
            <a:pPr algn="ctr" indent="0" marL="0">
              <a:lnSpc>
                <a:spcPct val="92000"/>
              </a:lnSpc>
              <a:buNone/>
            </a:pPr>
            <a:r>
              <a:rPr lang="en-US" sz="1100" dirty="0">
                <a:solidFill>
                  <a:srgbClr val="263238"/>
                </a:solidFill>
                <a:latin typeface="Meiryo" pitchFamily="34" charset="0"/>
                <a:ea typeface="Meiryo" pitchFamily="34" charset="-122"/>
                <a:cs typeface="Meiryo" pitchFamily="34" charset="-120"/>
              </a:rPr>
              <a:t>障害・疾患などの心身の状況</a:t>
            </a:r>
            <a:endParaRPr lang="en-US" sz="1100" dirty="0"/>
          </a:p>
        </p:txBody>
      </p:sp>
      <p:sp>
        <p:nvSpPr>
          <p:cNvPr id="35" name="Shape 32"/>
          <p:cNvSpPr/>
          <p:nvPr/>
        </p:nvSpPr>
        <p:spPr>
          <a:xfrm>
            <a:off x="7379025" y="3136392"/>
            <a:ext cx="2017715" cy="566928"/>
          </a:xfrm>
          <a:prstGeom prst="roundRect">
            <a:avLst>
              <a:gd name="adj" fmla="val 12903"/>
            </a:avLst>
          </a:prstGeom>
          <a:solidFill>
            <a:srgbClr val="FFFFFF"/>
          </a:solidFill>
          <a:ln w="12700">
            <a:solidFill>
              <a:srgbClr val="DDE4EA"/>
            </a:solidFill>
            <a:prstDash val="solid"/>
          </a:ln>
        </p:spPr>
      </p:sp>
      <p:sp>
        <p:nvSpPr>
          <p:cNvPr id="36" name="Text 33"/>
          <p:cNvSpPr/>
          <p:nvPr/>
        </p:nvSpPr>
        <p:spPr>
          <a:xfrm>
            <a:off x="7452177" y="3136392"/>
            <a:ext cx="1871411" cy="566928"/>
          </a:xfrm>
          <a:prstGeom prst="rect">
            <a:avLst/>
          </a:prstGeom>
          <a:noFill/>
          <a:ln/>
        </p:spPr>
        <p:txBody>
          <a:bodyPr wrap="square" lIns="25400" tIns="25400" rIns="25400" bIns="25400" rtlCol="0" anchor="ctr"/>
          <a:lstStyle/>
          <a:p>
            <a:pPr algn="ctr" indent="0" marL="0">
              <a:lnSpc>
                <a:spcPct val="92000"/>
              </a:lnSpc>
              <a:buNone/>
            </a:pPr>
            <a:r>
              <a:rPr lang="en-US" sz="1100" dirty="0">
                <a:solidFill>
                  <a:srgbClr val="263238"/>
                </a:solidFill>
                <a:latin typeface="Meiryo" pitchFamily="34" charset="0"/>
                <a:ea typeface="Meiryo" pitchFamily="34" charset="-122"/>
                <a:cs typeface="Meiryo" pitchFamily="34" charset="-120"/>
              </a:rPr>
              <a:t>行為者との関係性</a:t>
            </a:r>
            <a:endParaRPr lang="en-US" sz="1100" dirty="0"/>
          </a:p>
        </p:txBody>
      </p:sp>
      <p:sp>
        <p:nvSpPr>
          <p:cNvPr id="37" name="Shape 34"/>
          <p:cNvSpPr/>
          <p:nvPr/>
        </p:nvSpPr>
        <p:spPr>
          <a:xfrm>
            <a:off x="9671060" y="3136392"/>
            <a:ext cx="2017715" cy="566928"/>
          </a:xfrm>
          <a:prstGeom prst="roundRect">
            <a:avLst>
              <a:gd name="adj" fmla="val 12903"/>
            </a:avLst>
          </a:prstGeom>
          <a:solidFill>
            <a:srgbClr val="FFFFFF"/>
          </a:solidFill>
          <a:ln w="12700">
            <a:solidFill>
              <a:srgbClr val="DDE4EA"/>
            </a:solidFill>
            <a:prstDash val="solid"/>
          </a:ln>
        </p:spPr>
      </p:sp>
      <p:sp>
        <p:nvSpPr>
          <p:cNvPr id="38" name="Text 35"/>
          <p:cNvSpPr/>
          <p:nvPr/>
        </p:nvSpPr>
        <p:spPr>
          <a:xfrm>
            <a:off x="9744212" y="3136392"/>
            <a:ext cx="1871411" cy="566928"/>
          </a:xfrm>
          <a:prstGeom prst="rect">
            <a:avLst/>
          </a:prstGeom>
          <a:noFill/>
          <a:ln/>
        </p:spPr>
        <p:txBody>
          <a:bodyPr wrap="square" lIns="25400" tIns="25400" rIns="25400" bIns="25400" rtlCol="0" anchor="ctr"/>
          <a:lstStyle/>
          <a:p>
            <a:pPr algn="ctr" indent="0" marL="0">
              <a:lnSpc>
                <a:spcPct val="92000"/>
              </a:lnSpc>
              <a:buNone/>
            </a:pPr>
            <a:r>
              <a:rPr lang="en-US" sz="1100" dirty="0">
                <a:solidFill>
                  <a:srgbClr val="263238"/>
                </a:solidFill>
                <a:latin typeface="Meiryo" pitchFamily="34" charset="0"/>
                <a:ea typeface="Meiryo" pitchFamily="34" charset="-122"/>
                <a:cs typeface="Meiryo" pitchFamily="34" charset="-120"/>
              </a:rPr>
              <a:t>教育や支援の有無</a:t>
            </a:r>
            <a:endParaRPr lang="en-US" sz="1100" dirty="0"/>
          </a:p>
        </p:txBody>
      </p:sp>
      <p:sp>
        <p:nvSpPr>
          <p:cNvPr id="39" name="Shape 36"/>
          <p:cNvSpPr/>
          <p:nvPr/>
        </p:nvSpPr>
        <p:spPr>
          <a:xfrm>
            <a:off x="502920" y="3950208"/>
            <a:ext cx="11185855" cy="1078992"/>
          </a:xfrm>
          <a:prstGeom prst="roundRect">
            <a:avLst>
              <a:gd name="adj" fmla="val 6780"/>
            </a:avLst>
          </a:prstGeom>
          <a:solidFill>
            <a:srgbClr val="EAF1ED"/>
          </a:solidFill>
          <a:ln w="12700">
            <a:solidFill>
              <a:srgbClr val="DDE4EA"/>
            </a:solidFill>
            <a:prstDash val="solid"/>
          </a:ln>
        </p:spPr>
      </p:sp>
      <p:sp>
        <p:nvSpPr>
          <p:cNvPr id="40" name="Text 37"/>
          <p:cNvSpPr/>
          <p:nvPr/>
        </p:nvSpPr>
        <p:spPr>
          <a:xfrm>
            <a:off x="777240" y="3950208"/>
            <a:ext cx="10637215" cy="1078992"/>
          </a:xfrm>
          <a:prstGeom prst="rect">
            <a:avLst/>
          </a:prstGeom>
          <a:noFill/>
          <a:ln/>
        </p:spPr>
        <p:txBody>
          <a:bodyPr wrap="square" lIns="0" tIns="0" rIns="0" bIns="0" rtlCol="0" anchor="ctr"/>
          <a:lstStyle/>
          <a:p>
            <a:pPr indent="0" marL="0">
              <a:lnSpc>
                <a:spcPct val="105000"/>
              </a:lnSpc>
              <a:buNone/>
            </a:pPr>
            <a:r>
              <a:rPr lang="en-US" sz="1250" b="1" dirty="0">
                <a:solidFill>
                  <a:srgbClr val="2F6B4F"/>
                </a:solidFill>
                <a:latin typeface="Meiryo" pitchFamily="34" charset="0"/>
                <a:ea typeface="Meiryo" pitchFamily="34" charset="-122"/>
                <a:cs typeface="Meiryo" pitchFamily="34" charset="-120"/>
              </a:rPr>
              <a:t>ポイント：　</a:t>
            </a:r>
            <a:pPr indent="0" marL="0">
              <a:lnSpc>
                <a:spcPct val="105000"/>
              </a:lnSpc>
              <a:buNone/>
            </a:pPr>
            <a:r>
              <a:rPr lang="en-US" sz="1250" dirty="0">
                <a:solidFill>
                  <a:srgbClr val="263238"/>
                </a:solidFill>
                <a:latin typeface="Meiryo" pitchFamily="34" charset="0"/>
                <a:ea typeface="Meiryo" pitchFamily="34" charset="-122"/>
                <a:cs typeface="Meiryo" pitchFamily="34" charset="-120"/>
              </a:rPr>
              <a:t>部下に遅刻・手順違反・重大な安全違反などがあれば、一定程度強く注意することは適正となり得ます。問題行動の内容・程度と、それに対する指導の態様との「相対的な関係」が重要です。ただし、それを理由に人格否定・必要以上に長時間の叱責・見せしめ・罵倒が許されるわけではありません。</a:t>
            </a:r>
            <a:endParaRPr lang="en-US" sz="12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6F8FA"/>
        </a:solidFill>
      </p:bgPr>
    </p:bg>
    <p:spTree>
      <p:nvGrpSpPr>
        <p:cNvPr id="1" name=""/>
        <p:cNvGrpSpPr/>
        <p:nvPr/>
      </p:nvGrpSpPr>
      <p:grpSpPr>
        <a:xfrm>
          <a:off x="0" y="0"/>
          <a:ext cx="0" cy="0"/>
          <a:chOff x="0" y="0"/>
          <a:chExt cx="0" cy="0"/>
        </a:xfrm>
      </p:grpSpPr>
      <p:sp>
        <p:nvSpPr>
          <p:cNvPr id="2" name="Shape 0"/>
          <p:cNvSpPr/>
          <p:nvPr/>
        </p:nvSpPr>
        <p:spPr>
          <a:xfrm>
            <a:off x="502920" y="384048"/>
            <a:ext cx="658368" cy="658368"/>
          </a:xfrm>
          <a:prstGeom prst="ellipse">
            <a:avLst/>
          </a:prstGeom>
          <a:solidFill>
            <a:srgbClr val="2F6B4F"/>
          </a:solidFill>
          <a:ln/>
        </p:spPr>
      </p:sp>
      <p:pic>
        <p:nvPicPr>
          <p:cNvPr id="3" name="Image 0" descr="preencoded.png">    </p:cNvPr>
          <p:cNvPicPr>
            <a:picLocks noChangeAspect="1"/>
          </p:cNvPicPr>
          <p:nvPr/>
        </p:nvPicPr>
        <p:blipFill>
          <a:blip r:embed="rId1"/>
          <a:stretch>
            <a:fillRect/>
          </a:stretch>
        </p:blipFill>
        <p:spPr>
          <a:xfrm>
            <a:off x="674096" y="555224"/>
            <a:ext cx="316017" cy="316017"/>
          </a:xfrm>
          <a:prstGeom prst="rect">
            <a:avLst/>
          </a:prstGeom>
        </p:spPr>
      </p:pic>
      <p:sp>
        <p:nvSpPr>
          <p:cNvPr id="4" name="Text 1"/>
          <p:cNvSpPr/>
          <p:nvPr/>
        </p:nvSpPr>
        <p:spPr>
          <a:xfrm>
            <a:off x="1325880" y="292608"/>
            <a:ext cx="10271455" cy="274320"/>
          </a:xfrm>
          <a:prstGeom prst="rect">
            <a:avLst/>
          </a:prstGeom>
          <a:noFill/>
          <a:ln/>
        </p:spPr>
        <p:txBody>
          <a:bodyPr wrap="square" lIns="0" tIns="0" rIns="0" bIns="0" rtlCol="0" anchor="ctr"/>
          <a:lstStyle/>
          <a:p>
            <a:pPr indent="0" marL="0">
              <a:buNone/>
            </a:pPr>
            <a:r>
              <a:rPr lang="en-US" sz="1100" b="1" spc="100" kern="0" dirty="0">
                <a:solidFill>
                  <a:srgbClr val="B58A3A"/>
                </a:solidFill>
                <a:latin typeface="Meiryo" pitchFamily="34" charset="0"/>
                <a:ea typeface="Meiryo" pitchFamily="34" charset="-122"/>
                <a:cs typeface="Meiryo" pitchFamily="34" charset="-120"/>
              </a:rPr>
              <a:t>ELEMENT 3</a:t>
            </a:r>
            <a:endParaRPr lang="en-US" sz="1100" dirty="0"/>
          </a:p>
        </p:txBody>
      </p:sp>
      <p:sp>
        <p:nvSpPr>
          <p:cNvPr id="5" name="Text 2"/>
          <p:cNvSpPr/>
          <p:nvPr/>
        </p:nvSpPr>
        <p:spPr>
          <a:xfrm>
            <a:off x="1325880" y="566928"/>
            <a:ext cx="10271455" cy="566928"/>
          </a:xfrm>
          <a:prstGeom prst="rect">
            <a:avLst/>
          </a:prstGeom>
          <a:noFill/>
          <a:ln/>
        </p:spPr>
        <p:txBody>
          <a:bodyPr wrap="square" lIns="0" tIns="0" rIns="0" bIns="0" rtlCol="0" anchor="ctr"/>
          <a:lstStyle/>
          <a:p>
            <a:pPr indent="0" marL="0">
              <a:buNone/>
            </a:pPr>
            <a:r>
              <a:rPr lang="en-US" sz="2500" b="1" dirty="0">
                <a:solidFill>
                  <a:srgbClr val="16314F"/>
                </a:solidFill>
                <a:latin typeface="Meiryo" pitchFamily="34" charset="0"/>
                <a:ea typeface="Meiryo" pitchFamily="34" charset="-122"/>
                <a:cs typeface="Meiryo" pitchFamily="34" charset="-120"/>
              </a:rPr>
              <a:t>③「就業環境が害される」＝平均的な労働者の感じ方</a:t>
            </a:r>
            <a:endParaRPr lang="en-US" sz="2500" dirty="0"/>
          </a:p>
        </p:txBody>
      </p:sp>
      <p:sp>
        <p:nvSpPr>
          <p:cNvPr id="6" name="Text 3"/>
          <p:cNvSpPr/>
          <p:nvPr/>
        </p:nvSpPr>
        <p:spPr>
          <a:xfrm>
            <a:off x="502920" y="6455664"/>
            <a:ext cx="8686800" cy="292608"/>
          </a:xfrm>
          <a:prstGeom prst="rect">
            <a:avLst/>
          </a:prstGeom>
          <a:noFill/>
          <a:ln/>
        </p:spPr>
        <p:txBody>
          <a:bodyPr wrap="square" lIns="0" tIns="0" rIns="0" bIns="0" rtlCol="0" anchor="ctr"/>
          <a:lstStyle/>
          <a:p>
            <a:pPr algn="l" indent="0" marL="0">
              <a:buNone/>
            </a:pPr>
            <a:r>
              <a:rPr lang="en-US" sz="900" b="1" dirty="0">
                <a:solidFill>
                  <a:srgbClr val="B58A3A"/>
                </a:solidFill>
                <a:latin typeface="Meiryo" pitchFamily="34" charset="0"/>
                <a:ea typeface="Meiryo" pitchFamily="34" charset="-122"/>
                <a:cs typeface="Meiryo" pitchFamily="34" charset="-120"/>
              </a:rPr>
              <a:t>Legal GPT</a:t>
            </a:r>
            <a:pPr algn="l" indent="0" marL="0">
              <a:buNone/>
            </a:pPr>
            <a:r>
              <a:rPr lang="en-US" sz="900" dirty="0">
                <a:solidFill>
                  <a:srgbClr val="5B6B7B"/>
                </a:solidFill>
                <a:latin typeface="Meiryo" pitchFamily="34" charset="0"/>
                <a:ea typeface="Meiryo" pitchFamily="34" charset="-122"/>
                <a:cs typeface="Meiryo" pitchFamily="34" charset="-120"/>
              </a:rPr>
              <a:t>　｜　パワーハラスメント研修（管理職向け）</a:t>
            </a:r>
            <a:endParaRPr lang="en-US" sz="900" dirty="0"/>
          </a:p>
        </p:txBody>
      </p:sp>
      <p:sp>
        <p:nvSpPr>
          <p:cNvPr id="7" name="Text 4"/>
          <p:cNvSpPr/>
          <p:nvPr/>
        </p:nvSpPr>
        <p:spPr>
          <a:xfrm>
            <a:off x="8762695" y="6455664"/>
            <a:ext cx="2926080" cy="292608"/>
          </a:xfrm>
          <a:prstGeom prst="rect">
            <a:avLst/>
          </a:prstGeom>
          <a:noFill/>
          <a:ln/>
        </p:spPr>
        <p:txBody>
          <a:bodyPr wrap="square" lIns="0" tIns="0" rIns="0" bIns="0" rtlCol="0" anchor="ctr"/>
          <a:lstStyle/>
          <a:p>
            <a:pPr algn="r" indent="0" marL="0">
              <a:buNone/>
            </a:pPr>
            <a:r>
              <a:rPr lang="en-US" sz="900" dirty="0">
                <a:solidFill>
                  <a:srgbClr val="5B6B7B"/>
                </a:solidFill>
                <a:latin typeface="Meiryo" pitchFamily="34" charset="0"/>
                <a:ea typeface="Meiryo" pitchFamily="34" charset="-122"/>
                <a:cs typeface="Meiryo" pitchFamily="34" charset="-120"/>
              </a:rPr>
              <a:t>第4回　・　9 / 36</a:t>
            </a:r>
            <a:endParaRPr lang="en-US" sz="900" dirty="0"/>
          </a:p>
        </p:txBody>
      </p:sp>
      <p:sp>
        <p:nvSpPr>
          <p:cNvPr id="8" name="Shape 5"/>
          <p:cNvSpPr/>
          <p:nvPr/>
        </p:nvSpPr>
        <p:spPr>
          <a:xfrm>
            <a:off x="502920" y="1371600"/>
            <a:ext cx="11185855" cy="1234440"/>
          </a:xfrm>
          <a:prstGeom prst="roundRect">
            <a:avLst>
              <a:gd name="adj" fmla="val 5926"/>
            </a:avLst>
          </a:prstGeom>
          <a:solidFill>
            <a:srgbClr val="FFFFFF"/>
          </a:solidFill>
          <a:ln/>
          <a:effectLst>
            <a:outerShdw sx="100000" sy="100000" kx="0" ky="0" algn="bl" rotWithShape="0" blurRad="88900" dist="38100" dir="5400000">
              <a:srgbClr val="9AA7B2">
                <a:alpha val="16000"/>
              </a:srgbClr>
            </a:outerShdw>
          </a:effectLst>
        </p:spPr>
      </p:sp>
      <p:sp>
        <p:nvSpPr>
          <p:cNvPr id="9" name="Text 6"/>
          <p:cNvSpPr/>
          <p:nvPr/>
        </p:nvSpPr>
        <p:spPr>
          <a:xfrm>
            <a:off x="777240" y="1481328"/>
            <a:ext cx="10637215" cy="1051560"/>
          </a:xfrm>
          <a:prstGeom prst="rect">
            <a:avLst/>
          </a:prstGeom>
          <a:noFill/>
          <a:ln/>
        </p:spPr>
        <p:txBody>
          <a:bodyPr wrap="square" lIns="0" tIns="0" rIns="0" bIns="0" rtlCol="0" anchor="ctr"/>
          <a:lstStyle/>
          <a:p>
            <a:pPr indent="0" marL="0">
              <a:lnSpc>
                <a:spcPct val="110000"/>
              </a:lnSpc>
              <a:buNone/>
            </a:pPr>
            <a:r>
              <a:rPr lang="en-US" sz="1400" b="1" dirty="0">
                <a:solidFill>
                  <a:srgbClr val="2F6B4F"/>
                </a:solidFill>
                <a:latin typeface="Meiryo" pitchFamily="34" charset="0"/>
                <a:ea typeface="Meiryo" pitchFamily="34" charset="-122"/>
                <a:cs typeface="Meiryo" pitchFamily="34" charset="-120"/>
              </a:rPr>
              <a:t>基本の基準　</a:t>
            </a:r>
            <a:pPr indent="0" marL="0">
              <a:lnSpc>
                <a:spcPct val="110000"/>
              </a:lnSpc>
              <a:buNone/>
            </a:pPr>
            <a:r>
              <a:rPr lang="en-US" sz="1400" dirty="0">
                <a:solidFill>
                  <a:srgbClr val="263238"/>
                </a:solidFill>
                <a:latin typeface="Meiryo" pitchFamily="34" charset="0"/>
                <a:ea typeface="Meiryo" pitchFamily="34" charset="-122"/>
                <a:cs typeface="Meiryo" pitchFamily="34" charset="-120"/>
              </a:rPr>
              <a:t>同じ状況でその言動を受けた「社会一般の労働者」が、就業する上で看過できない程度の支障を感じるか。</a:t>
            </a:r>
            <a:endParaRPr lang="en-US" sz="1400" dirty="0"/>
          </a:p>
        </p:txBody>
      </p:sp>
      <p:sp>
        <p:nvSpPr>
          <p:cNvPr id="10" name="Shape 7"/>
          <p:cNvSpPr/>
          <p:nvPr/>
        </p:nvSpPr>
        <p:spPr>
          <a:xfrm>
            <a:off x="502920" y="2788920"/>
            <a:ext cx="5410048" cy="1417320"/>
          </a:xfrm>
          <a:prstGeom prst="roundRect">
            <a:avLst>
              <a:gd name="adj" fmla="val 5161"/>
            </a:avLst>
          </a:prstGeom>
          <a:solidFill>
            <a:srgbClr val="EAF1ED"/>
          </a:solidFill>
          <a:ln w="12700">
            <a:solidFill>
              <a:srgbClr val="DDE4EA"/>
            </a:solidFill>
            <a:prstDash val="solid"/>
          </a:ln>
        </p:spPr>
      </p:sp>
      <p:sp>
        <p:nvSpPr>
          <p:cNvPr id="11" name="Shape 8"/>
          <p:cNvSpPr/>
          <p:nvPr/>
        </p:nvSpPr>
        <p:spPr>
          <a:xfrm>
            <a:off x="731520" y="2990088"/>
            <a:ext cx="475488" cy="475488"/>
          </a:xfrm>
          <a:prstGeom prst="ellipse">
            <a:avLst/>
          </a:prstGeom>
          <a:solidFill>
            <a:srgbClr val="2F6B4F"/>
          </a:solidFill>
          <a:ln/>
        </p:spPr>
      </p:sp>
      <p:pic>
        <p:nvPicPr>
          <p:cNvPr id="12" name="Image 1" descr="preencoded.png">    </p:cNvPr>
          <p:cNvPicPr>
            <a:picLocks noChangeAspect="1"/>
          </p:cNvPicPr>
          <p:nvPr/>
        </p:nvPicPr>
        <p:blipFill>
          <a:blip r:embed="rId2"/>
          <a:stretch>
            <a:fillRect/>
          </a:stretch>
        </p:blipFill>
        <p:spPr>
          <a:xfrm>
            <a:off x="855147" y="3113715"/>
            <a:ext cx="228234" cy="228234"/>
          </a:xfrm>
          <a:prstGeom prst="rect">
            <a:avLst/>
          </a:prstGeom>
        </p:spPr>
      </p:pic>
      <p:sp>
        <p:nvSpPr>
          <p:cNvPr id="13" name="Text 9"/>
          <p:cNvSpPr/>
          <p:nvPr/>
        </p:nvSpPr>
        <p:spPr>
          <a:xfrm>
            <a:off x="1307592" y="2990088"/>
            <a:ext cx="4404208" cy="475488"/>
          </a:xfrm>
          <a:prstGeom prst="rect">
            <a:avLst/>
          </a:prstGeom>
          <a:noFill/>
          <a:ln/>
        </p:spPr>
        <p:txBody>
          <a:bodyPr wrap="square" lIns="0" tIns="0" rIns="0" bIns="0" rtlCol="0" anchor="ctr"/>
          <a:lstStyle/>
          <a:p>
            <a:pPr indent="0" marL="0">
              <a:buNone/>
            </a:pPr>
            <a:r>
              <a:rPr lang="en-US" sz="1350" b="1" dirty="0">
                <a:solidFill>
                  <a:srgbClr val="2F6B4F"/>
                </a:solidFill>
                <a:latin typeface="Meiryo" pitchFamily="34" charset="0"/>
                <a:ea typeface="Meiryo" pitchFamily="34" charset="-122"/>
                <a:cs typeface="Meiryo" pitchFamily="34" charset="-120"/>
              </a:rPr>
              <a:t>本人の状況にも配慮する</a:t>
            </a:r>
            <a:endParaRPr lang="en-US" sz="1350" dirty="0"/>
          </a:p>
        </p:txBody>
      </p:sp>
      <p:sp>
        <p:nvSpPr>
          <p:cNvPr id="14" name="Text 10"/>
          <p:cNvSpPr/>
          <p:nvPr/>
        </p:nvSpPr>
        <p:spPr>
          <a:xfrm>
            <a:off x="731520" y="3538728"/>
            <a:ext cx="4952848" cy="594360"/>
          </a:xfrm>
          <a:prstGeom prst="rect">
            <a:avLst/>
          </a:prstGeom>
          <a:noFill/>
          <a:ln/>
        </p:spPr>
        <p:txBody>
          <a:bodyPr wrap="square" lIns="0" tIns="0" rIns="0" bIns="0" rtlCol="0" anchor="t"/>
          <a:lstStyle/>
          <a:p>
            <a:pPr indent="0" marL="0">
              <a:lnSpc>
                <a:spcPct val="105000"/>
              </a:lnSpc>
              <a:buNone/>
            </a:pPr>
            <a:r>
              <a:rPr lang="en-US" sz="1200" dirty="0">
                <a:solidFill>
                  <a:srgbClr val="263238"/>
                </a:solidFill>
                <a:latin typeface="Meiryo" pitchFamily="34" charset="0"/>
                <a:ea typeface="Meiryo" pitchFamily="34" charset="-122"/>
                <a:cs typeface="Meiryo" pitchFamily="34" charset="-120"/>
              </a:rPr>
              <a:t>「平均的」を基準としつつ、相談者本人の心身の状態・受け止め・属性（経験、年齢、障害、疾患等）を無視してよいという意味ではない。</a:t>
            </a:r>
            <a:endParaRPr lang="en-US" sz="1200" dirty="0"/>
          </a:p>
        </p:txBody>
      </p:sp>
      <p:sp>
        <p:nvSpPr>
          <p:cNvPr id="15" name="Shape 11"/>
          <p:cNvSpPr/>
          <p:nvPr/>
        </p:nvSpPr>
        <p:spPr>
          <a:xfrm>
            <a:off x="6278728" y="2788920"/>
            <a:ext cx="5410048" cy="1417320"/>
          </a:xfrm>
          <a:prstGeom prst="roundRect">
            <a:avLst>
              <a:gd name="adj" fmla="val 5161"/>
            </a:avLst>
          </a:prstGeom>
          <a:solidFill>
            <a:srgbClr val="FBEDEC"/>
          </a:solidFill>
          <a:ln w="12700">
            <a:solidFill>
              <a:srgbClr val="DDE4EA"/>
            </a:solidFill>
            <a:prstDash val="solid"/>
          </a:ln>
        </p:spPr>
      </p:sp>
      <p:sp>
        <p:nvSpPr>
          <p:cNvPr id="16" name="Shape 12"/>
          <p:cNvSpPr/>
          <p:nvPr/>
        </p:nvSpPr>
        <p:spPr>
          <a:xfrm>
            <a:off x="6507328" y="2990088"/>
            <a:ext cx="475488" cy="475488"/>
          </a:xfrm>
          <a:prstGeom prst="ellipse">
            <a:avLst/>
          </a:prstGeom>
          <a:solidFill>
            <a:srgbClr val="B42318"/>
          </a:solidFill>
          <a:ln/>
        </p:spPr>
      </p:sp>
      <p:pic>
        <p:nvPicPr>
          <p:cNvPr id="17" name="Image 2" descr="preencoded.png">    </p:cNvPr>
          <p:cNvPicPr>
            <a:picLocks noChangeAspect="1"/>
          </p:cNvPicPr>
          <p:nvPr/>
        </p:nvPicPr>
        <p:blipFill>
          <a:blip r:embed="rId3"/>
          <a:stretch>
            <a:fillRect/>
          </a:stretch>
        </p:blipFill>
        <p:spPr>
          <a:xfrm>
            <a:off x="6630954" y="3113715"/>
            <a:ext cx="228234" cy="228234"/>
          </a:xfrm>
          <a:prstGeom prst="rect">
            <a:avLst/>
          </a:prstGeom>
        </p:spPr>
      </p:pic>
      <p:sp>
        <p:nvSpPr>
          <p:cNvPr id="18" name="Text 13"/>
          <p:cNvSpPr/>
          <p:nvPr/>
        </p:nvSpPr>
        <p:spPr>
          <a:xfrm>
            <a:off x="7083400" y="2990088"/>
            <a:ext cx="4404208" cy="475488"/>
          </a:xfrm>
          <a:prstGeom prst="rect">
            <a:avLst/>
          </a:prstGeom>
          <a:noFill/>
          <a:ln/>
        </p:spPr>
        <p:txBody>
          <a:bodyPr wrap="square" lIns="0" tIns="0" rIns="0" bIns="0" rtlCol="0" anchor="ctr"/>
          <a:lstStyle/>
          <a:p>
            <a:pPr indent="0" marL="0">
              <a:buNone/>
            </a:pPr>
            <a:r>
              <a:rPr lang="en-US" sz="1350" b="1" dirty="0">
                <a:solidFill>
                  <a:srgbClr val="B42318"/>
                </a:solidFill>
                <a:latin typeface="Meiryo" pitchFamily="34" charset="0"/>
                <a:ea typeface="Meiryo" pitchFamily="34" charset="-122"/>
                <a:cs typeface="Meiryo" pitchFamily="34" charset="-120"/>
              </a:rPr>
              <a:t>1回でも害し得る</a:t>
            </a:r>
            <a:endParaRPr lang="en-US" sz="1350" dirty="0"/>
          </a:p>
        </p:txBody>
      </p:sp>
      <p:sp>
        <p:nvSpPr>
          <p:cNvPr id="19" name="Text 14"/>
          <p:cNvSpPr/>
          <p:nvPr/>
        </p:nvSpPr>
        <p:spPr>
          <a:xfrm>
            <a:off x="6507328" y="3538728"/>
            <a:ext cx="4952848" cy="594360"/>
          </a:xfrm>
          <a:prstGeom prst="rect">
            <a:avLst/>
          </a:prstGeom>
          <a:noFill/>
          <a:ln/>
        </p:spPr>
        <p:txBody>
          <a:bodyPr wrap="square" lIns="0" tIns="0" rIns="0" bIns="0" rtlCol="0" anchor="t"/>
          <a:lstStyle/>
          <a:p>
            <a:pPr indent="0" marL="0">
              <a:lnSpc>
                <a:spcPct val="105000"/>
              </a:lnSpc>
              <a:buNone/>
            </a:pPr>
            <a:r>
              <a:rPr lang="en-US" sz="1200" dirty="0">
                <a:solidFill>
                  <a:srgbClr val="263238"/>
                </a:solidFill>
                <a:latin typeface="Meiryo" pitchFamily="34" charset="0"/>
                <a:ea typeface="Meiryo" pitchFamily="34" charset="-122"/>
                <a:cs typeface="Meiryo" pitchFamily="34" charset="-120"/>
              </a:rPr>
              <a:t>頻度・継続性は考慮されるが、暴行や強い精神的苦痛を与える言動は、たった1回でも就業環境を害する場合がある。</a:t>
            </a:r>
            <a:endParaRPr lang="en-US" sz="1200" dirty="0"/>
          </a:p>
        </p:txBody>
      </p:sp>
      <p:sp>
        <p:nvSpPr>
          <p:cNvPr id="20" name="Shape 15"/>
          <p:cNvSpPr/>
          <p:nvPr/>
        </p:nvSpPr>
        <p:spPr>
          <a:xfrm>
            <a:off x="502920" y="4370832"/>
            <a:ext cx="11185855" cy="777240"/>
          </a:xfrm>
          <a:prstGeom prst="roundRect">
            <a:avLst>
              <a:gd name="adj" fmla="val 9412"/>
            </a:avLst>
          </a:prstGeom>
          <a:solidFill>
            <a:srgbClr val="16314F"/>
          </a:solidFill>
          <a:ln/>
          <a:effectLst>
            <a:outerShdw sx="100000" sy="100000" kx="0" ky="0" algn="bl" rotWithShape="0" blurRad="88900" dist="38100" dir="5400000">
              <a:srgbClr val="9AA7B2">
                <a:alpha val="16000"/>
              </a:srgbClr>
            </a:outerShdw>
          </a:effectLst>
        </p:spPr>
      </p:sp>
      <p:sp>
        <p:nvSpPr>
          <p:cNvPr id="21" name="Text 16"/>
          <p:cNvSpPr/>
          <p:nvPr/>
        </p:nvSpPr>
        <p:spPr>
          <a:xfrm>
            <a:off x="777240" y="4370832"/>
            <a:ext cx="10637215" cy="777240"/>
          </a:xfrm>
          <a:prstGeom prst="rect">
            <a:avLst/>
          </a:prstGeom>
          <a:noFill/>
          <a:ln/>
        </p:spPr>
        <p:txBody>
          <a:bodyPr wrap="square" lIns="0" tIns="0" rIns="0" bIns="0" rtlCol="0" anchor="ctr"/>
          <a:lstStyle/>
          <a:p>
            <a:pPr indent="0" marL="0">
              <a:buNone/>
            </a:pPr>
            <a:r>
              <a:rPr lang="en-US" sz="1350" b="1" dirty="0">
                <a:solidFill>
                  <a:srgbClr val="B58A3A"/>
                </a:solidFill>
                <a:latin typeface="Meiryo" pitchFamily="34" charset="0"/>
                <a:ea typeface="Meiryo" pitchFamily="34" charset="-122"/>
                <a:cs typeface="Meiryo" pitchFamily="34" charset="-120"/>
              </a:rPr>
              <a:t>誤解の否定：　</a:t>
            </a:r>
            <a:pPr indent="0" marL="0">
              <a:buNone/>
            </a:pPr>
            <a:r>
              <a:rPr lang="en-US" sz="1350" dirty="0">
                <a:solidFill>
                  <a:srgbClr val="FFFFFF"/>
                </a:solidFill>
                <a:latin typeface="Meiryo" pitchFamily="34" charset="0"/>
                <a:ea typeface="Meiryo" pitchFamily="34" charset="-122"/>
                <a:cs typeface="Meiryo" pitchFamily="34" charset="-120"/>
              </a:rPr>
              <a:t>「本人が不快と言えば自動的に成立」「1回ならセーフ」は、いずれも誤りです。</a:t>
            </a:r>
            <a:endParaRPr lang="en-US" sz="1350" dirty="0"/>
          </a:p>
        </p:txBody>
      </p:sp>
      <p:sp>
        <p:nvSpPr>
          <p:cNvPr id="22" name="Text 17"/>
          <p:cNvSpPr/>
          <p:nvPr/>
        </p:nvSpPr>
        <p:spPr>
          <a:xfrm>
            <a:off x="502920" y="5193792"/>
            <a:ext cx="11185855" cy="274320"/>
          </a:xfrm>
          <a:prstGeom prst="rect">
            <a:avLst/>
          </a:prstGeom>
          <a:noFill/>
          <a:ln/>
        </p:spPr>
        <p:txBody>
          <a:bodyPr wrap="square" lIns="0" tIns="0" rIns="0" bIns="0" rtlCol="0" anchor="ctr"/>
          <a:lstStyle/>
          <a:p>
            <a:pPr algn="l" indent="0" marL="0">
              <a:buNone/>
            </a:pPr>
            <a:r>
              <a:rPr lang="en-US" sz="850" i="1" dirty="0">
                <a:solidFill>
                  <a:srgbClr val="5B6B7B"/>
                </a:solidFill>
                <a:latin typeface="Meiryo" pitchFamily="34" charset="0"/>
                <a:ea typeface="Meiryo" pitchFamily="34" charset="-122"/>
                <a:cs typeface="Meiryo" pitchFamily="34" charset="-120"/>
              </a:rPr>
              <a:t>出典：厚生労働省「パワーハラスメント防止指針」（2026年6月18日確認）</a:t>
            </a:r>
            <a:endParaRPr lang="en-US" sz="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36</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パワハラ研修資料｜業務指導との違いをケースで学ぶ</dc:title>
  <dc:subject>PptxGenJS Presentation</dc:subject>
  <dc:creator>Legal GPT</dc:creator>
  <cp:lastModifiedBy>Legal GPT</cp:lastModifiedBy>
  <cp:revision>1</cp:revision>
  <dcterms:created xsi:type="dcterms:W3CDTF">2026-06-19T01:20:44Z</dcterms:created>
  <dcterms:modified xsi:type="dcterms:W3CDTF">2026-06-19T01:20:44Z</dcterms:modified>
</cp:coreProperties>
</file>