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slideMasters/slideMaster21.xml" ContentType="application/vnd.openxmlformats-officedocument.presentationml.slideMaster+xml"/>
  <Override PartName="/ppt/slides/slide21.xml" ContentType="application/vnd.openxmlformats-officedocument.presentationml.slide+xml"/>
  <Override PartName="/ppt/slideMasters/slideMaster22.xml" ContentType="application/vnd.openxmlformats-officedocument.presentationml.slideMaster+xml"/>
  <Override PartName="/ppt/slides/slide22.xml" ContentType="application/vnd.openxmlformats-officedocument.presentationml.slide+xml"/>
  <Override PartName="/ppt/slideMasters/slideMaster23.xml" ContentType="application/vnd.openxmlformats-officedocument.presentationml.slideMaster+xml"/>
  <Override PartName="/ppt/slides/slide23.xml" ContentType="application/vnd.openxmlformats-officedocument.presentationml.slide+xml"/>
  <Override PartName="/ppt/slideMasters/slideMaster24.xml" ContentType="application/vnd.openxmlformats-officedocument.presentationml.slideMaster+xml"/>
  <Override PartName="/ppt/slides/slide24.xml" ContentType="application/vnd.openxmlformats-officedocument.presentationml.slide+xml"/>
  <Override PartName="/ppt/slideMasters/slideMaster25.xml" ContentType="application/vnd.openxmlformats-officedocument.presentationml.slideMaster+xml"/>
  <Override PartName="/ppt/slides/slide25.xml" ContentType="application/vnd.openxmlformats-officedocument.presentationml.slide+xml"/>
  <Override PartName="/ppt/slideMasters/slideMaster26.xml" ContentType="application/vnd.openxmlformats-officedocument.presentationml.slideMaster+xml"/>
  <Override PartName="/ppt/slides/slide26.xml" ContentType="application/vnd.openxmlformats-officedocument.presentationml.slide+xml"/>
  <Override PartName="/ppt/slideMasters/slideMaster27.xml" ContentType="application/vnd.openxmlformats-officedocument.presentationml.slideMaster+xml"/>
  <Override PartName="/ppt/slides/slide27.xml" ContentType="application/vnd.openxmlformats-officedocument.presentationml.slide+xml"/>
  <Override PartName="/ppt/slideMasters/slideMaster28.xml" ContentType="application/vnd.openxmlformats-officedocument.presentationml.slideMaster+xml"/>
  <Override PartName="/ppt/slides/slide28.xml" ContentType="application/vnd.openxmlformats-officedocument.presentationml.slide+xml"/>
  <Override PartName="/ppt/slideMasters/slideMaster29.xml" ContentType="application/vnd.openxmlformats-officedocument.presentationml.slideMaster+xml"/>
  <Override PartName="/ppt/slides/slide29.xml" ContentType="application/vnd.openxmlformats-officedocument.presentationml.slide+xml"/>
  <Override PartName="/ppt/slideMasters/slideMaster30.xml" ContentType="application/vnd.openxmlformats-officedocument.presentationml.slideMaster+xml"/>
  <Override PartName="/ppt/slides/slide30.xml" ContentType="application/vnd.openxmlformats-officedocument.presentationml.slide+xml"/>
  <Override PartName="/ppt/slideMasters/slideMaster31.xml" ContentType="application/vnd.openxmlformats-officedocument.presentationml.slideMaster+xml"/>
  <Override PartName="/ppt/slides/slide31.xml" ContentType="application/vnd.openxmlformats-officedocument.presentationml.slide+xml"/>
  <Override PartName="/ppt/slideMasters/slideMaster32.xml" ContentType="application/vnd.openxmlformats-officedocument.presentationml.slideMaster+xml"/>
  <Override PartName="/ppt/slides/slide32.xml" ContentType="application/vnd.openxmlformats-officedocument.presentationml.slide+xml"/>
  <Override PartName="/ppt/slideMasters/slideMaster33.xml" ContentType="application/vnd.openxmlformats-officedocument.presentationml.slideMaster+xml"/>
  <Override PartName="/ppt/slides/slide33.xml" ContentType="application/vnd.openxmlformats-officedocument.presentationml.slide+xml"/>
  <Override PartName="/ppt/slideMasters/slideMaster34.xml" ContentType="application/vnd.openxmlformats-officedocument.presentationml.slideMaster+xml"/>
  <Override PartName="/ppt/slides/slide34.xml" ContentType="application/vnd.openxmlformats-officedocument.presentationml.slide+xml"/>
  <Override PartName="/ppt/slideMasters/slideMaster35.xml" ContentType="application/vnd.openxmlformats-officedocument.presentationml.slideMaster+xml"/>
  <Override PartName="/ppt/slides/slide35.xml" ContentType="application/vnd.openxmlformats-officedocument.presentationml.slide+xml"/>
  <Override PartName="/ppt/slideMasters/slideMaster36.xml" ContentType="application/vnd.openxmlformats-officedocument.presentationml.slideMaster+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notesMasterIdLst>
    <p:notesMasterId r:id="rId38"/>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2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2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3.xml"/>
		</Relationships>
</file>

<file path=ppt/notesSlides/_rels/notesSlide2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4.xml"/>
		</Relationships>
</file>

<file path=ppt/notesSlides/_rels/notesSlide2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5.xml"/>
		</Relationships>
</file>

<file path=ppt/notesSlides/_rels/notesSlide2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6.xml"/>
		</Relationships>
</file>

<file path=ppt/notesSlides/_rels/notesSlide2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7.xml"/>
		</Relationships>
</file>

<file path=ppt/notesSlides/_rels/notesSlide2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8.xml"/>
		</Relationships>
</file>

<file path=ppt/notesSlides/_rels/notesSlide2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9.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3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0.xml"/>
		</Relationships>
</file>

<file path=ppt/notesSlides/_rels/notesSlide3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1.xml"/>
		</Relationships>
</file>

<file path=ppt/notesSlides/_rels/notesSlide3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2.xml"/>
		</Relationships>
</file>

<file path=ppt/notesSlides/_rels/notesSlide3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3.xml"/>
		</Relationships>
</file>

<file path=ppt/notesSlides/_rels/notesSlide3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4.xml"/>
		</Relationships>
</file>

<file path=ppt/notesSlides/_rels/notesSlide3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5.xml"/>
		</Relationships>
</file>

<file path=ppt/notesSlides/_rels/notesSlide3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6.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表紙。シリーズ第5回・セクハラ研修。対象は全社員＋管理職、45〜55分。法令基準日2026年6月18日。会社名・実施日・講師は自社で記入。2026年10月1日適用事項を含む旨を一言伝える。</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飲み会・出張。時間外=無関係でも飲み会=全部職場でもない。強制・身体接触・帰宅妨害は場所を問わず問題。</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SNS・チャット。私用端末・時間外でも問題になり得る場面を具体化。私的アカウントでも関係性・影響を確認。</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労働者の範囲。全雇用形態。派遣は派遣元だけでなく派遣先も措置（派遣法47条の2）。</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行為者。上司から部下『以外』も。男女双方、部下→上司もある。顧客等はまず自社へ相談（第7回）。</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同性間・SOGI。同性間でも成立、性的指向/性自認を問わない。アウティング（望まない暴露）に注意。機微情報。</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性的な発言の例。性別役割の言動は原因・背景になり得るが、全てが直ちに法的セクハラではない（次ページ）。</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性的な行動の例。刑法176条/177条・撮影罪に触れるが、個別の犯罪成立は断定しない。捜査機関・司法の判断。</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性別役割の言動の扱い。原因・背景／別の問題（差別・パワハラ）になり得る。全部セクハラと決めつけず、放置もしない。</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明確な拒否がない=同意ではない。背景に上下関係・恐怖・場を壊したくない心理。拒否は言葉に出るとは限らない。</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親しさ・過去の関係は現在の同意ではない。各行を一つずつ確認。</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到達目標を5点に圧縮。定義／境界判断／同意の誤解回避／第三者対応／相談初動。最後に『この研修だけで会社の措置義務が完了するわけではない』と必ず添える。</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一度でも重大になり得る。安全ラインは作らない。繰り返しで重くなる／一度でも重大、の両方。</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食事の誘い。一度=必ずセクハラではない。一方で上下関係・執拗・評価との結び付き等で問題化。安全基準を作らない。</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容姿等の発言。全部安全でも全部セクハラでもない。迷ったら私的領域に踏み込まないのが安全。</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飲み会の線引き。酔い・席順・二次会の強制、身体接触はNG。主催・上司側の配慮も。</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SNS送信前チェック。チェックリストは自動判定ではない点を明示。</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顧客・取引先からの言動。『受け流して』で放置しない。会社として対応。第7回カスハラと接続。</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第三者の行動。する/しないを対比。危険な直接介入は義務ではない。緊急時は安全優先。</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被害を受けた場合。自分を責めない、記録、削除しない、窓口・産業医へ。『必ずその場で拒否すべき』ではない。</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相談を受けた初動。窓口担当でなくても。責めない・確定しない・独断連絡しない・直接対決させない・無条件秘密保持しない・単独調査しない。</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相談・協力を理由とする不利益取扱いの禁止。相談者の主張だけで処分せず、否認だけで虚偽ともしない。公正・プライバシー。</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導入は答えを出さず問いだけ。『笑っていた＝同意』『はっきり断っていない＝OK』という直感を揺さぶる。詳細は後半のケースとスライド18・19で回収。</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ケース1：容姿・交際の公開コメント。視点を出させ、断定は避ける。望ましい代替表現も議論。</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ケース2：懇親会の身体接触と『酔っているから』。職務延長の宴会、笑い・離席は同意ではない、帰宅の安全。</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ケース3：私的SNSの繰り返しの誘い＋評価との結び付き。曖昧な拒否・返信なしの意味。</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ケース4：顧客からの誘いと上司の放置。顧客も行為者、会社対応、第7回。</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2026年10月1日：求職者等セクハラ／カスハラ義務化。全社員は求職者等への言動にも注意。詳細は第6回。現在施行中と区別。</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5つの行動原則で締め。相談窓口は自社で記入。</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確認テスト案内。暗記でなく判断力。迷ったら窓口へ。</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最大の誤解（上司→女性部下だけ）を冒頭で外す。同僚・部下・取引先・顧客、男女双方、同性間、性的指向・性自認を問わない、を明確に。</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均等法11条の定義。職場・労働者・性的な言動の3キーワード。11条は事業主への公法上の義務であり、ここから個別の損害賠償が自動的に決まるわけではない点に触れてよい。</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対価型。対応（拒否等）→不利益、の因果が核。不利益人事があっただけで直ちに対価型ではない、因果関係の確認が要る点を強調。</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環境型。就業環境が害され看過できない支障。一瞬不快=必ず成立ではない一方、身体接触・強要・重大発言は一度でも該当し得る、と両面を。</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比較表で整理。同じ言動が両類型・複数ハラに重なり得ることを補足。</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職場の範囲。出張・取引先・飲食店・オンライン・職務延長の宴会まで。ただし私生活すべてが職場ではない。法定の職場でなくても就業規則・民事刑事の問題はあり得る。</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slideLayout" Target="../slideLayouts/slideLayout1.xml"/><Relationship Id="rId8"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image" Target="../media/image-15-7.png"/><Relationship Id="rId8" Type="http://schemas.openxmlformats.org/officeDocument/2006/relationships/image" Target="../media/image-15-8.png"/><Relationship Id="rId9" Type="http://schemas.openxmlformats.org/officeDocument/2006/relationships/image" Target="../media/image-15-9.png"/><Relationship Id="rId10" Type="http://schemas.openxmlformats.org/officeDocument/2006/relationships/slideLayout" Target="../slideLayouts/slideLayout1.xml"/><Relationship Id="rId11"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image" Target="../media/image-16-7.png"/><Relationship Id="rId8" Type="http://schemas.openxmlformats.org/officeDocument/2006/relationships/image" Target="../media/image-16-8.png"/><Relationship Id="rId9" Type="http://schemas.openxmlformats.org/officeDocument/2006/relationships/slideLayout" Target="../slideLayouts/slideLayout1.xml"/><Relationship Id="rId10"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slideLayout" Target="../slideLayouts/slideLayout1.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image" Target="../media/image-21-1.png"/><Relationship Id="rId2" Type="http://schemas.openxmlformats.org/officeDocument/2006/relationships/image" Target="../media/image-21-2.png"/><Relationship Id="rId3" Type="http://schemas.openxmlformats.org/officeDocument/2006/relationships/image" Target="../media/image-21-3.png"/><Relationship Id="rId4" Type="http://schemas.openxmlformats.org/officeDocument/2006/relationships/slideLayout" Target="../slideLayouts/slideLayout1.xml"/><Relationship Id="rId5"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image" Target="../media/image-22-1.png"/><Relationship Id="rId2" Type="http://schemas.openxmlformats.org/officeDocument/2006/relationships/image" Target="../media/image-22-2.png"/><Relationship Id="rId3" Type="http://schemas.openxmlformats.org/officeDocument/2006/relationships/slideLayout" Target="../slideLayouts/slideLayout1.xml"/><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image" Target="../media/image-23-1.png"/><Relationship Id="rId2" Type="http://schemas.openxmlformats.org/officeDocument/2006/relationships/image" Target="../media/image-23-2.png"/><Relationship Id="rId3" Type="http://schemas.openxmlformats.org/officeDocument/2006/relationships/image" Target="../media/image-23-3.png"/><Relationship Id="rId4" Type="http://schemas.openxmlformats.org/officeDocument/2006/relationships/image" Target="../media/image-23-4.png"/><Relationship Id="rId5" Type="http://schemas.openxmlformats.org/officeDocument/2006/relationships/image" Target="../media/image-23-5.png"/><Relationship Id="rId6" Type="http://schemas.openxmlformats.org/officeDocument/2006/relationships/image" Target="../media/image-23-6.png"/><Relationship Id="rId7" Type="http://schemas.openxmlformats.org/officeDocument/2006/relationships/image" Target="../media/image-23-7.png"/><Relationship Id="rId8" Type="http://schemas.openxmlformats.org/officeDocument/2006/relationships/image" Target="../media/image-23-8.png"/><Relationship Id="rId9" Type="http://schemas.openxmlformats.org/officeDocument/2006/relationships/slideLayout" Target="../slideLayouts/slideLayout1.xml"/><Relationship Id="rId10"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image" Target="../media/image-24-1.png"/><Relationship Id="rId2" Type="http://schemas.openxmlformats.org/officeDocument/2006/relationships/slideLayout" Target="../slideLayouts/slideLayout1.xml"/><Relationship Id="rId3"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image" Target="../media/image-25-1.png"/><Relationship Id="rId2" Type="http://schemas.openxmlformats.org/officeDocument/2006/relationships/slideLayout" Target="../slideLayouts/slideLayout1.xml"/><Relationship Id="rId3"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image" Target="../media/image-26-1.png"/><Relationship Id="rId2" Type="http://schemas.openxmlformats.org/officeDocument/2006/relationships/image" Target="../media/image-26-2.png"/><Relationship Id="rId3" Type="http://schemas.openxmlformats.org/officeDocument/2006/relationships/image" Target="../media/image-26-3.png"/><Relationship Id="rId4" Type="http://schemas.openxmlformats.org/officeDocument/2006/relationships/slideLayout" Target="../slideLayouts/slideLayout1.xml"/><Relationship Id="rId5"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image" Target="../media/image-27-1.png"/><Relationship Id="rId2" Type="http://schemas.openxmlformats.org/officeDocument/2006/relationships/image" Target="../media/image-27-2.png"/><Relationship Id="rId3" Type="http://schemas.openxmlformats.org/officeDocument/2006/relationships/image" Target="../media/image-27-3.png"/><Relationship Id="rId4" Type="http://schemas.openxmlformats.org/officeDocument/2006/relationships/image" Target="../media/image-27-4.png"/><Relationship Id="rId5" Type="http://schemas.openxmlformats.org/officeDocument/2006/relationships/image" Target="../media/image-27-5.png"/><Relationship Id="rId6" Type="http://schemas.openxmlformats.org/officeDocument/2006/relationships/image" Target="../media/image-27-6.png"/><Relationship Id="rId7" Type="http://schemas.openxmlformats.org/officeDocument/2006/relationships/image" Target="../media/image-27-7.png"/><Relationship Id="rId8" Type="http://schemas.openxmlformats.org/officeDocument/2006/relationships/image" Target="../media/image-27-8.png"/><Relationship Id="rId9" Type="http://schemas.openxmlformats.org/officeDocument/2006/relationships/image" Target="../media/image-27-9.png"/><Relationship Id="rId10" Type="http://schemas.openxmlformats.org/officeDocument/2006/relationships/slideLayout" Target="../slideLayouts/slideLayout1.xml"/><Relationship Id="rId11"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image" Target="../media/image-28-1.png"/><Relationship Id="rId2" Type="http://schemas.openxmlformats.org/officeDocument/2006/relationships/image" Target="../media/image-28-2.png"/><Relationship Id="rId3" Type="http://schemas.openxmlformats.org/officeDocument/2006/relationships/image" Target="../media/image-28-3.png"/><Relationship Id="rId4" Type="http://schemas.openxmlformats.org/officeDocument/2006/relationships/slideLayout" Target="../slideLayouts/slideLayout1.xml"/><Relationship Id="rId5"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image" Target="../media/image-29-1.png"/><Relationship Id="rId2" Type="http://schemas.openxmlformats.org/officeDocument/2006/relationships/image" Target="../media/image-29-2.png"/><Relationship Id="rId3" Type="http://schemas.openxmlformats.org/officeDocument/2006/relationships/image" Target="../media/image-29-3.png"/><Relationship Id="rId4" Type="http://schemas.openxmlformats.org/officeDocument/2006/relationships/image" Target="../media/image-29-4.png"/><Relationship Id="rId5" Type="http://schemas.openxmlformats.org/officeDocument/2006/relationships/image" Target="../media/image-29-5.png"/><Relationship Id="rId6" Type="http://schemas.openxmlformats.org/officeDocument/2006/relationships/slideLayout" Target="../slideLayouts/slideLayout1.xml"/><Relationship Id="rId7"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1.xml"/><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image" Target="../media/image-30-1.png"/><Relationship Id="rId2" Type="http://schemas.openxmlformats.org/officeDocument/2006/relationships/slideLayout" Target="../slideLayouts/slideLayout1.xml"/><Relationship Id="rId3"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image" Target="../media/image-31-1.png"/><Relationship Id="rId2" Type="http://schemas.openxmlformats.org/officeDocument/2006/relationships/slideLayout" Target="../slideLayouts/slideLayout1.xml"/><Relationship Id="rId3"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image" Target="../media/image-32-1.png"/><Relationship Id="rId2" Type="http://schemas.openxmlformats.org/officeDocument/2006/relationships/slideLayout" Target="../slideLayouts/slideLayout1.xml"/><Relationship Id="rId3"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image" Target="../media/image-33-1.png"/><Relationship Id="rId2" Type="http://schemas.openxmlformats.org/officeDocument/2006/relationships/slideLayout" Target="../slideLayouts/slideLayout1.xml"/><Relationship Id="rId3"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image" Target="../media/image-34-1.png"/><Relationship Id="rId2" Type="http://schemas.openxmlformats.org/officeDocument/2006/relationships/image" Target="../media/image-34-2.png"/><Relationship Id="rId3" Type="http://schemas.openxmlformats.org/officeDocument/2006/relationships/slideLayout" Target="../slideLayouts/slideLayout1.xml"/><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image" Target="../media/image-35-1.png"/><Relationship Id="rId2" Type="http://schemas.openxmlformats.org/officeDocument/2006/relationships/image" Target="../media/image-35-2.png"/><Relationship Id="rId3" Type="http://schemas.openxmlformats.org/officeDocument/2006/relationships/slideLayout" Target="../slideLayouts/slideLayout1.xml"/><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image" Target="../media/image-36-1.png"/><Relationship Id="rId2" Type="http://schemas.openxmlformats.org/officeDocument/2006/relationships/slideLayout" Target="../slideLayouts/slideLayout1.xml"/><Relationship Id="rId3"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0" Type="http://schemas.openxmlformats.org/officeDocument/2006/relationships/slideLayout" Target="../slideLayouts/slideLayout1.xml"/><Relationship Id="rId11"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16314F"/>
        </a:solidFill>
      </p:bgPr>
    </p:bg>
    <p:spTree>
      <p:nvGrpSpPr>
        <p:cNvPr id="1" name=""/>
        <p:cNvGrpSpPr/>
        <p:nvPr/>
      </p:nvGrpSpPr>
      <p:grpSpPr>
        <a:xfrm>
          <a:off x="0" y="0"/>
          <a:ext cx="0" cy="0"/>
          <a:chOff x="0" y="0"/>
          <a:chExt cx="0" cy="0"/>
        </a:xfrm>
      </p:grpSpPr>
      <p:sp>
        <p:nvSpPr>
          <p:cNvPr id="2" name="Shape 0"/>
          <p:cNvSpPr/>
          <p:nvPr/>
        </p:nvSpPr>
        <p:spPr>
          <a:xfrm>
            <a:off x="7040880" y="-1371600"/>
            <a:ext cx="3840480" cy="3840480"/>
          </a:xfrm>
          <a:prstGeom prst="ellipse">
            <a:avLst/>
          </a:prstGeom>
          <a:solidFill>
            <a:srgbClr val="243B53"/>
          </a:solidFill>
          <a:ln/>
        </p:spPr>
      </p:sp>
      <p:sp>
        <p:nvSpPr>
          <p:cNvPr id="3" name="Shape 1"/>
          <p:cNvSpPr/>
          <p:nvPr/>
        </p:nvSpPr>
        <p:spPr>
          <a:xfrm>
            <a:off x="8138160" y="3200400"/>
            <a:ext cx="2743200" cy="2743200"/>
          </a:xfrm>
          <a:prstGeom prst="ellipse">
            <a:avLst/>
          </a:prstGeom>
          <a:solidFill>
            <a:srgbClr val="243B53"/>
          </a:solidFill>
          <a:ln/>
        </p:spPr>
      </p:sp>
      <p:sp>
        <p:nvSpPr>
          <p:cNvPr id="4" name="Text 2"/>
          <p:cNvSpPr/>
          <p:nvPr/>
        </p:nvSpPr>
        <p:spPr>
          <a:xfrm>
            <a:off x="640080" y="640080"/>
            <a:ext cx="7315200" cy="365760"/>
          </a:xfrm>
          <a:prstGeom prst="rect">
            <a:avLst/>
          </a:prstGeom>
          <a:noFill/>
          <a:ln/>
        </p:spPr>
        <p:txBody>
          <a:bodyPr wrap="square" rtlCol="0" anchor="ctr"/>
          <a:lstStyle/>
          <a:p>
            <a:pPr algn="l" indent="0" marL="0">
              <a:buNone/>
            </a:pPr>
            <a:r>
              <a:rPr lang="en-US" sz="1300" b="1" spc="100" kern="0" dirty="0">
                <a:solidFill>
                  <a:srgbClr val="B58A3A"/>
                </a:solidFill>
                <a:latin typeface="Meiryo" pitchFamily="34" charset="0"/>
                <a:ea typeface="Meiryo" pitchFamily="34" charset="-122"/>
                <a:cs typeface="Meiryo" pitchFamily="34" charset="-120"/>
              </a:rPr>
              <a:t>法務・総務のための社内研修資料20選</a:t>
            </a:r>
            <a:endParaRPr lang="en-US" sz="1300" dirty="0"/>
          </a:p>
        </p:txBody>
      </p:sp>
      <p:sp>
        <p:nvSpPr>
          <p:cNvPr id="5" name="Text 3"/>
          <p:cNvSpPr/>
          <p:nvPr/>
        </p:nvSpPr>
        <p:spPr>
          <a:xfrm>
            <a:off x="640080" y="1078992"/>
            <a:ext cx="2743200" cy="457200"/>
          </a:xfrm>
          <a:prstGeom prst="rect">
            <a:avLst/>
          </a:prstGeom>
          <a:noFill/>
          <a:ln/>
        </p:spPr>
        <p:txBody>
          <a:bodyPr wrap="square" rtlCol="0" anchor="ctr"/>
          <a:lstStyle/>
          <a:p>
            <a:pPr algn="l" indent="0" marL="0">
              <a:buNone/>
            </a:pPr>
            <a:r>
              <a:rPr lang="en-US" sz="1500" dirty="0">
                <a:solidFill>
                  <a:srgbClr val="C9D4E0"/>
                </a:solidFill>
                <a:latin typeface="Meiryo" pitchFamily="34" charset="0"/>
                <a:ea typeface="Meiryo" pitchFamily="34" charset="-122"/>
                <a:cs typeface="Meiryo" pitchFamily="34" charset="-120"/>
              </a:rPr>
              <a:t>第5回</a:t>
            </a:r>
            <a:endParaRPr lang="en-US" sz="1500" dirty="0"/>
          </a:p>
        </p:txBody>
      </p:sp>
      <p:sp>
        <p:nvSpPr>
          <p:cNvPr id="6" name="Text 4"/>
          <p:cNvSpPr/>
          <p:nvPr/>
        </p:nvSpPr>
        <p:spPr>
          <a:xfrm>
            <a:off x="640080" y="1517904"/>
            <a:ext cx="7863840" cy="868680"/>
          </a:xfrm>
          <a:prstGeom prst="rect">
            <a:avLst/>
          </a:prstGeom>
          <a:noFill/>
          <a:ln/>
        </p:spPr>
        <p:txBody>
          <a:bodyPr wrap="square" lIns="0" tIns="0" rIns="0" bIns="0" rtlCol="0" anchor="ctr"/>
          <a:lstStyle/>
          <a:p>
            <a:pPr algn="l" indent="0" marL="0">
              <a:buNone/>
            </a:pPr>
            <a:r>
              <a:rPr lang="en-US" sz="4300" b="1" dirty="0">
                <a:solidFill>
                  <a:srgbClr val="FFFFFF"/>
                </a:solidFill>
                <a:latin typeface="Meiryo" pitchFamily="34" charset="0"/>
                <a:ea typeface="Meiryo" pitchFamily="34" charset="-122"/>
                <a:cs typeface="Meiryo" pitchFamily="34" charset="-120"/>
              </a:rPr>
              <a:t>セクハラ研修資料</a:t>
            </a:r>
            <a:endParaRPr lang="en-US" sz="4300" dirty="0"/>
          </a:p>
        </p:txBody>
      </p:sp>
      <p:sp>
        <p:nvSpPr>
          <p:cNvPr id="7" name="Text 5"/>
          <p:cNvSpPr/>
          <p:nvPr/>
        </p:nvSpPr>
        <p:spPr>
          <a:xfrm>
            <a:off x="640080" y="2395728"/>
            <a:ext cx="7863840" cy="548640"/>
          </a:xfrm>
          <a:prstGeom prst="rect">
            <a:avLst/>
          </a:prstGeom>
          <a:noFill/>
          <a:ln/>
        </p:spPr>
        <p:txBody>
          <a:bodyPr wrap="square" lIns="0" tIns="0" rIns="0" bIns="0" rtlCol="0" anchor="ctr"/>
          <a:lstStyle/>
          <a:p>
            <a:pPr algn="l" indent="0" marL="0">
              <a:buNone/>
            </a:pPr>
            <a:r>
              <a:rPr lang="en-US" sz="2100" dirty="0">
                <a:solidFill>
                  <a:srgbClr val="E4EAF1"/>
                </a:solidFill>
                <a:latin typeface="Meiryo" pitchFamily="34" charset="0"/>
                <a:ea typeface="Meiryo" pitchFamily="34" charset="-122"/>
                <a:cs typeface="Meiryo" pitchFamily="34" charset="-120"/>
              </a:rPr>
              <a:t>職場・飲み会・SNSの境界事例</a:t>
            </a:r>
            <a:endParaRPr lang="en-US" sz="2100" dirty="0"/>
          </a:p>
        </p:txBody>
      </p:sp>
      <p:sp>
        <p:nvSpPr>
          <p:cNvPr id="8" name="Shape 6"/>
          <p:cNvSpPr/>
          <p:nvPr/>
        </p:nvSpPr>
        <p:spPr>
          <a:xfrm>
            <a:off x="640080" y="3200400"/>
            <a:ext cx="2468880" cy="310896"/>
          </a:xfrm>
          <a:prstGeom prst="roundRect">
            <a:avLst>
              <a:gd name="adj" fmla="val 50000"/>
            </a:avLst>
          </a:prstGeom>
          <a:solidFill>
            <a:srgbClr val="1F3A5C"/>
          </a:solidFill>
          <a:ln/>
        </p:spPr>
      </p:sp>
      <p:sp>
        <p:nvSpPr>
          <p:cNvPr id="9" name="Text 7"/>
          <p:cNvSpPr/>
          <p:nvPr/>
        </p:nvSpPr>
        <p:spPr>
          <a:xfrm>
            <a:off x="640080" y="3200400"/>
            <a:ext cx="2468880" cy="310896"/>
          </a:xfrm>
          <a:prstGeom prst="rect">
            <a:avLst/>
          </a:prstGeom>
          <a:noFill/>
          <a:ln/>
        </p:spPr>
        <p:txBody>
          <a:bodyPr wrap="square" lIns="0" tIns="0" rIns="0" bIns="0" rtlCol="0" anchor="ctr"/>
          <a:lstStyle/>
          <a:p>
            <a:pPr algn="ctr" indent="0" marL="0">
              <a:buNone/>
            </a:pPr>
            <a:r>
              <a:rPr lang="en-US" sz="1050" b="1" dirty="0">
                <a:solidFill>
                  <a:srgbClr val="E9EEF4"/>
                </a:solidFill>
                <a:latin typeface="Meiryo" pitchFamily="34" charset="0"/>
                <a:ea typeface="Meiryo" pitchFamily="34" charset="-122"/>
                <a:cs typeface="Meiryo" pitchFamily="34" charset="-120"/>
              </a:rPr>
              <a:t>対象：全社員・管理職</a:t>
            </a:r>
            <a:endParaRPr lang="en-US" sz="1050" dirty="0"/>
          </a:p>
        </p:txBody>
      </p:sp>
      <p:sp>
        <p:nvSpPr>
          <p:cNvPr id="10" name="Shape 8"/>
          <p:cNvSpPr/>
          <p:nvPr/>
        </p:nvSpPr>
        <p:spPr>
          <a:xfrm>
            <a:off x="3200400" y="3200400"/>
            <a:ext cx="2011680" cy="310896"/>
          </a:xfrm>
          <a:prstGeom prst="roundRect">
            <a:avLst>
              <a:gd name="adj" fmla="val 50000"/>
            </a:avLst>
          </a:prstGeom>
          <a:solidFill>
            <a:srgbClr val="1F3A5C"/>
          </a:solidFill>
          <a:ln/>
        </p:spPr>
      </p:sp>
      <p:sp>
        <p:nvSpPr>
          <p:cNvPr id="11" name="Text 9"/>
          <p:cNvSpPr/>
          <p:nvPr/>
        </p:nvSpPr>
        <p:spPr>
          <a:xfrm>
            <a:off x="3200400" y="3200400"/>
            <a:ext cx="2011680" cy="310896"/>
          </a:xfrm>
          <a:prstGeom prst="rect">
            <a:avLst/>
          </a:prstGeom>
          <a:noFill/>
          <a:ln/>
        </p:spPr>
        <p:txBody>
          <a:bodyPr wrap="square" lIns="0" tIns="0" rIns="0" bIns="0" rtlCol="0" anchor="ctr"/>
          <a:lstStyle/>
          <a:p>
            <a:pPr algn="ctr" indent="0" marL="0">
              <a:buNone/>
            </a:pPr>
            <a:r>
              <a:rPr lang="en-US" sz="1050" b="1" dirty="0">
                <a:solidFill>
                  <a:srgbClr val="E9EEF4"/>
                </a:solidFill>
                <a:latin typeface="Meiryo" pitchFamily="34" charset="0"/>
                <a:ea typeface="Meiryo" pitchFamily="34" charset="-122"/>
                <a:cs typeface="Meiryo" pitchFamily="34" charset="-120"/>
              </a:rPr>
              <a:t>想定時間：45〜55分</a:t>
            </a:r>
            <a:endParaRPr lang="en-US" sz="1050" dirty="0"/>
          </a:p>
        </p:txBody>
      </p:sp>
      <p:sp>
        <p:nvSpPr>
          <p:cNvPr id="12" name="Shape 10"/>
          <p:cNvSpPr/>
          <p:nvPr/>
        </p:nvSpPr>
        <p:spPr>
          <a:xfrm>
            <a:off x="5303520" y="3200400"/>
            <a:ext cx="3017520" cy="310896"/>
          </a:xfrm>
          <a:prstGeom prst="roundRect">
            <a:avLst>
              <a:gd name="adj" fmla="val 50000"/>
            </a:avLst>
          </a:prstGeom>
          <a:solidFill>
            <a:srgbClr val="1F3A5C"/>
          </a:solidFill>
          <a:ln/>
        </p:spPr>
      </p:sp>
      <p:sp>
        <p:nvSpPr>
          <p:cNvPr id="13" name="Text 11"/>
          <p:cNvSpPr/>
          <p:nvPr/>
        </p:nvSpPr>
        <p:spPr>
          <a:xfrm>
            <a:off x="5303520" y="3200400"/>
            <a:ext cx="3017520" cy="310896"/>
          </a:xfrm>
          <a:prstGeom prst="rect">
            <a:avLst/>
          </a:prstGeom>
          <a:noFill/>
          <a:ln/>
        </p:spPr>
        <p:txBody>
          <a:bodyPr wrap="square" lIns="0" tIns="0" rIns="0" bIns="0" rtlCol="0" anchor="ctr"/>
          <a:lstStyle/>
          <a:p>
            <a:pPr algn="ctr" indent="0" marL="0">
              <a:buNone/>
            </a:pPr>
            <a:r>
              <a:rPr lang="en-US" sz="1050" b="1" dirty="0">
                <a:solidFill>
                  <a:srgbClr val="E9EEF4"/>
                </a:solidFill>
                <a:latin typeface="Meiryo" pitchFamily="34" charset="0"/>
                <a:ea typeface="Meiryo" pitchFamily="34" charset="-122"/>
                <a:cs typeface="Meiryo" pitchFamily="34" charset="-120"/>
              </a:rPr>
              <a:t>法令・制度基準日：2026年6月18日</a:t>
            </a:r>
            <a:endParaRPr lang="en-US" sz="1050" dirty="0"/>
          </a:p>
        </p:txBody>
      </p:sp>
      <p:sp>
        <p:nvSpPr>
          <p:cNvPr id="14" name="Text 12"/>
          <p:cNvSpPr/>
          <p:nvPr/>
        </p:nvSpPr>
        <p:spPr>
          <a:xfrm>
            <a:off x="640080" y="3657600"/>
            <a:ext cx="7863840" cy="310896"/>
          </a:xfrm>
          <a:prstGeom prst="rect">
            <a:avLst/>
          </a:prstGeom>
          <a:noFill/>
          <a:ln/>
        </p:spPr>
        <p:txBody>
          <a:bodyPr wrap="square" rtlCol="0" anchor="ctr"/>
          <a:lstStyle/>
          <a:p>
            <a:pPr algn="l" indent="0" marL="0">
              <a:buNone/>
            </a:pPr>
            <a:r>
              <a:rPr lang="en-US" sz="1100" dirty="0">
                <a:solidFill>
                  <a:srgbClr val="C9D4E0"/>
                </a:solidFill>
                <a:latin typeface="Meiryo" pitchFamily="34" charset="0"/>
                <a:ea typeface="Meiryo" pitchFamily="34" charset="-122"/>
                <a:cs typeface="Meiryo" pitchFamily="34" charset="-120"/>
              </a:rPr>
              <a:t>※ 本資料には </a:t>
            </a:r>
            <a:pPr algn="l" indent="0" marL="0">
              <a:buNone/>
            </a:pPr>
            <a:r>
              <a:rPr lang="en-US" sz="1100" b="1" dirty="0">
                <a:solidFill>
                  <a:srgbClr val="8FD4CE"/>
                </a:solidFill>
                <a:latin typeface="Meiryo" pitchFamily="34" charset="0"/>
                <a:ea typeface="Meiryo" pitchFamily="34" charset="-122"/>
                <a:cs typeface="Meiryo" pitchFamily="34" charset="-120"/>
              </a:rPr>
              <a:t>2026年10月1日から適用される改正後の指針</a:t>
            </a:r>
            <a:pPr algn="l" indent="0" marL="0">
              <a:buNone/>
            </a:pPr>
            <a:r>
              <a:rPr lang="en-US" sz="1100" dirty="0">
                <a:solidFill>
                  <a:srgbClr val="C9D4E0"/>
                </a:solidFill>
                <a:latin typeface="Meiryo" pitchFamily="34" charset="0"/>
                <a:ea typeface="Meiryo" pitchFamily="34" charset="-122"/>
                <a:cs typeface="Meiryo" pitchFamily="34" charset="-120"/>
              </a:rPr>
              <a:t> に関する事項を含みます（区別して表示）。</a:t>
            </a:r>
            <a:endParaRPr lang="en-US" sz="1100" dirty="0"/>
          </a:p>
        </p:txBody>
      </p:sp>
      <p:sp>
        <p:nvSpPr>
          <p:cNvPr id="15" name="Text 13"/>
          <p:cNvSpPr/>
          <p:nvPr/>
        </p:nvSpPr>
        <p:spPr>
          <a:xfrm>
            <a:off x="640080" y="4160520"/>
            <a:ext cx="7863840" cy="310896"/>
          </a:xfrm>
          <a:prstGeom prst="rect">
            <a:avLst/>
          </a:prstGeom>
          <a:noFill/>
          <a:ln/>
        </p:spPr>
        <p:txBody>
          <a:bodyPr wrap="square" rtlCol="0" anchor="ctr"/>
          <a:lstStyle/>
          <a:p>
            <a:pPr algn="l" indent="0" marL="0">
              <a:buNone/>
            </a:pPr>
            <a:r>
              <a:rPr lang="en-US" sz="1100" dirty="0">
                <a:solidFill>
                  <a:srgbClr val="AEBCCD"/>
                </a:solidFill>
                <a:latin typeface="Meiryo" pitchFamily="34" charset="0"/>
                <a:ea typeface="Meiryo" pitchFamily="34" charset="-122"/>
                <a:cs typeface="Meiryo" pitchFamily="34" charset="-120"/>
              </a:rPr>
              <a:t>会社名：＿＿＿＿＿＿＿＿＿＿　　実施日：＿＿＿＿＿＿＿＿　　講師：＿＿＿＿＿＿＿＿</a:t>
            </a:r>
            <a:endParaRPr lang="en-US" sz="1100" dirty="0"/>
          </a:p>
        </p:txBody>
      </p:sp>
      <p:sp>
        <p:nvSpPr>
          <p:cNvPr id="16" name="Text 14"/>
          <p:cNvSpPr/>
          <p:nvPr/>
        </p:nvSpPr>
        <p:spPr>
          <a:xfrm>
            <a:off x="640080" y="4553712"/>
            <a:ext cx="2743200" cy="274320"/>
          </a:xfrm>
          <a:prstGeom prst="rect">
            <a:avLst/>
          </a:prstGeom>
          <a:noFill/>
          <a:ln/>
        </p:spPr>
        <p:txBody>
          <a:bodyPr wrap="square" rtlCol="0" anchor="ctr"/>
          <a:lstStyle/>
          <a:p>
            <a:pPr indent="0" marL="0">
              <a:buNone/>
            </a:pPr>
            <a:r>
              <a:rPr lang="en-US" sz="1100" b="1" dirty="0">
                <a:solidFill>
                  <a:srgbClr val="B58A3A"/>
                </a:solidFill>
                <a:latin typeface="Meiryo" pitchFamily="34" charset="0"/>
                <a:ea typeface="Meiryo" pitchFamily="34" charset="-122"/>
                <a:cs typeface="Meiryo" pitchFamily="34" charset="-120"/>
              </a:rPr>
              <a:t>Legal GPT</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6F8FA"/>
        </a:solidFill>
      </p:bgPr>
    </p:bg>
    <p:spTree>
      <p:nvGrpSpPr>
        <p:cNvPr id="1" name=""/>
        <p:cNvGrpSpPr/>
        <p:nvPr/>
      </p:nvGrpSpPr>
      <p:grpSpPr>
        <a:xfrm>
          <a:off x="0" y="0"/>
          <a:ext cx="0" cy="0"/>
          <a:chOff x="0" y="0"/>
          <a:chExt cx="0" cy="0"/>
        </a:xfrm>
      </p:grpSpPr>
      <p:sp>
        <p:nvSpPr>
          <p:cNvPr id="2" name="Text 0"/>
          <p:cNvSpPr/>
          <p:nvPr/>
        </p:nvSpPr>
        <p:spPr>
          <a:xfrm>
            <a:off x="502920" y="274320"/>
            <a:ext cx="8229600" cy="274320"/>
          </a:xfrm>
          <a:prstGeom prst="rect">
            <a:avLst/>
          </a:prstGeom>
          <a:noFill/>
          <a:ln/>
        </p:spPr>
        <p:txBody>
          <a:bodyPr wrap="square" rtlCol="0" anchor="ctr"/>
          <a:lstStyle/>
          <a:p>
            <a:pPr algn="l" indent="0" marL="0">
              <a:buNone/>
            </a:pPr>
            <a:r>
              <a:rPr lang="en-US" sz="1100" b="1" spc="150" kern="0" dirty="0">
                <a:solidFill>
                  <a:srgbClr val="B58A3A"/>
                </a:solidFill>
                <a:latin typeface="Meiryo" pitchFamily="34" charset="0"/>
                <a:ea typeface="Meiryo" pitchFamily="34" charset="-122"/>
                <a:cs typeface="Meiryo" pitchFamily="34" charset="-120"/>
              </a:rPr>
              <a:t>境界②</a:t>
            </a:r>
            <a:endParaRPr lang="en-US" sz="1100" dirty="0"/>
          </a:p>
        </p:txBody>
      </p:sp>
      <p:sp>
        <p:nvSpPr>
          <p:cNvPr id="3" name="Text 1"/>
          <p:cNvSpPr/>
          <p:nvPr/>
        </p:nvSpPr>
        <p:spPr>
          <a:xfrm>
            <a:off x="457200" y="530352"/>
            <a:ext cx="8229600" cy="566928"/>
          </a:xfrm>
          <a:prstGeom prst="rect">
            <a:avLst/>
          </a:prstGeom>
          <a:noFill/>
          <a:ln/>
        </p:spPr>
        <p:txBody>
          <a:bodyPr wrap="square" lIns="0" tIns="0" rIns="0" bIns="0" rtlCol="0" anchor="ctr"/>
          <a:lstStyle/>
          <a:p>
            <a:pPr algn="l" indent="0" marL="0">
              <a:buNone/>
            </a:pPr>
            <a:r>
              <a:rPr lang="en-US" sz="2700" b="1" dirty="0">
                <a:solidFill>
                  <a:srgbClr val="16314F"/>
                </a:solidFill>
                <a:latin typeface="Meiryo" pitchFamily="34" charset="0"/>
                <a:ea typeface="Meiryo" pitchFamily="34" charset="-122"/>
                <a:cs typeface="Meiryo" pitchFamily="34" charset="-120"/>
              </a:rPr>
              <a:t>飲み会・懇親会・出張・移動中</a:t>
            </a:r>
            <a:endParaRPr lang="en-US" sz="2700" dirty="0"/>
          </a:p>
        </p:txBody>
      </p:sp>
      <p:sp>
        <p:nvSpPr>
          <p:cNvPr id="4" name="Shape 2"/>
          <p:cNvSpPr/>
          <p:nvPr/>
        </p:nvSpPr>
        <p:spPr>
          <a:xfrm>
            <a:off x="7818120" y="457200"/>
            <a:ext cx="777240" cy="777240"/>
          </a:xfrm>
          <a:prstGeom prst="ellipse">
            <a:avLst/>
          </a:prstGeom>
          <a:solidFill>
            <a:srgbClr val="EAEEF3"/>
          </a:solidFill>
          <a:ln/>
          <a:effectLst>
            <a:outerShdw sx="100000" sy="100000" kx="0" ky="0" algn="bl" rotWithShape="0" blurRad="63500" dist="25400" dir="5400000">
              <a:srgbClr val="99A3AE">
                <a:alpha val="14000"/>
              </a:srgbClr>
            </a:outerShdw>
          </a:effectLst>
        </p:spPr>
      </p:sp>
      <p:pic>
        <p:nvPicPr>
          <p:cNvPr id="5" name="Image 0" descr="preencoded.png">    </p:cNvPr>
          <p:cNvPicPr>
            <a:picLocks noChangeAspect="1"/>
          </p:cNvPicPr>
          <p:nvPr/>
        </p:nvPicPr>
        <p:blipFill>
          <a:blip r:embed="rId1"/>
          <a:stretch>
            <a:fillRect/>
          </a:stretch>
        </p:blipFill>
        <p:spPr>
          <a:xfrm>
            <a:off x="8027975" y="667055"/>
            <a:ext cx="357530" cy="357530"/>
          </a:xfrm>
          <a:prstGeom prst="rect">
            <a:avLst/>
          </a:prstGeom>
        </p:spPr>
      </p:pic>
      <p:sp>
        <p:nvSpPr>
          <p:cNvPr id="6" name="Text 3"/>
          <p:cNvSpPr/>
          <p:nvPr/>
        </p:nvSpPr>
        <p:spPr>
          <a:xfrm>
            <a:off x="502920" y="1234440"/>
            <a:ext cx="7315200" cy="310896"/>
          </a:xfrm>
          <a:prstGeom prst="rect">
            <a:avLst/>
          </a:prstGeom>
          <a:noFill/>
          <a:ln/>
        </p:spPr>
        <p:txBody>
          <a:bodyPr wrap="square" rtlCol="0" anchor="ctr"/>
          <a:lstStyle/>
          <a:p>
            <a:pPr algn="l" indent="0" marL="0">
              <a:buNone/>
            </a:pPr>
            <a:r>
              <a:rPr lang="en-US" sz="1300" i="1" dirty="0">
                <a:solidFill>
                  <a:srgbClr val="657586"/>
                </a:solidFill>
                <a:latin typeface="Meiryo" pitchFamily="34" charset="0"/>
                <a:ea typeface="Meiryo" pitchFamily="34" charset="-122"/>
                <a:cs typeface="Meiryo" pitchFamily="34" charset="-120"/>
              </a:rPr>
              <a:t>「業務時間外＝必ず無関係」でも「飲み会＝すべて職場」でもありません。職務との関連で判断します。</a:t>
            </a:r>
            <a:endParaRPr lang="en-US" sz="1300" dirty="0"/>
          </a:p>
        </p:txBody>
      </p:sp>
      <p:sp>
        <p:nvSpPr>
          <p:cNvPr id="7" name="Shape 4"/>
          <p:cNvSpPr/>
          <p:nvPr/>
        </p:nvSpPr>
        <p:spPr>
          <a:xfrm>
            <a:off x="457200" y="1691640"/>
            <a:ext cx="4023360" cy="1965960"/>
          </a:xfrm>
          <a:prstGeom prst="roundRect">
            <a:avLst>
              <a:gd name="adj" fmla="val 3721"/>
            </a:avLst>
          </a:prstGeom>
          <a:solidFill>
            <a:srgbClr val="FBEEEC"/>
          </a:solidFill>
          <a:ln/>
        </p:spPr>
      </p:sp>
      <p:sp>
        <p:nvSpPr>
          <p:cNvPr id="8" name="Text 5"/>
          <p:cNvSpPr/>
          <p:nvPr/>
        </p:nvSpPr>
        <p:spPr>
          <a:xfrm>
            <a:off x="685800" y="1837944"/>
            <a:ext cx="3566160" cy="310896"/>
          </a:xfrm>
          <a:prstGeom prst="rect">
            <a:avLst/>
          </a:prstGeom>
          <a:noFill/>
          <a:ln/>
        </p:spPr>
        <p:txBody>
          <a:bodyPr wrap="square" lIns="0" tIns="0" rIns="0" bIns="0" rtlCol="0" anchor="ctr"/>
          <a:lstStyle/>
          <a:p>
            <a:pPr algn="l" indent="0" marL="0">
              <a:buNone/>
            </a:pPr>
            <a:r>
              <a:rPr lang="en-US" sz="1350" b="1" dirty="0">
                <a:solidFill>
                  <a:srgbClr val="B42318"/>
                </a:solidFill>
                <a:latin typeface="Meiryo" pitchFamily="34" charset="0"/>
                <a:ea typeface="Meiryo" pitchFamily="34" charset="-122"/>
                <a:cs typeface="Meiryo" pitchFamily="34" charset="-120"/>
              </a:rPr>
              <a:t>職務の延長に近い</a:t>
            </a:r>
            <a:endParaRPr lang="en-US" sz="1350" dirty="0"/>
          </a:p>
        </p:txBody>
      </p:sp>
      <p:sp>
        <p:nvSpPr>
          <p:cNvPr id="9" name="Text 6"/>
          <p:cNvSpPr/>
          <p:nvPr/>
        </p:nvSpPr>
        <p:spPr>
          <a:xfrm>
            <a:off x="713232" y="2221992"/>
            <a:ext cx="3566160" cy="402336"/>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・会社主催・上司が事実上参加を求める</a:t>
            </a:r>
            <a:endParaRPr lang="en-US" sz="1150" dirty="0"/>
          </a:p>
        </p:txBody>
      </p:sp>
      <p:sp>
        <p:nvSpPr>
          <p:cNvPr id="10" name="Text 7"/>
          <p:cNvSpPr/>
          <p:nvPr/>
        </p:nvSpPr>
        <p:spPr>
          <a:xfrm>
            <a:off x="713232" y="2642616"/>
            <a:ext cx="3566160" cy="402336"/>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・取引上の会合・接待の延長</a:t>
            </a:r>
            <a:endParaRPr lang="en-US" sz="1150" dirty="0"/>
          </a:p>
        </p:txBody>
      </p:sp>
      <p:sp>
        <p:nvSpPr>
          <p:cNvPr id="11" name="Text 8"/>
          <p:cNvSpPr/>
          <p:nvPr/>
        </p:nvSpPr>
        <p:spPr>
          <a:xfrm>
            <a:off x="713232" y="3063240"/>
            <a:ext cx="3566160" cy="402336"/>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・参加が評価や案件配分に影響しそうな場</a:t>
            </a:r>
            <a:endParaRPr lang="en-US" sz="1150" dirty="0"/>
          </a:p>
        </p:txBody>
      </p:sp>
      <p:sp>
        <p:nvSpPr>
          <p:cNvPr id="12" name="Shape 9"/>
          <p:cNvSpPr/>
          <p:nvPr/>
        </p:nvSpPr>
        <p:spPr>
          <a:xfrm>
            <a:off x="4663440" y="1691640"/>
            <a:ext cx="4023360" cy="1965960"/>
          </a:xfrm>
          <a:prstGeom prst="roundRect">
            <a:avLst>
              <a:gd name="adj" fmla="val 3721"/>
            </a:avLst>
          </a:prstGeom>
          <a:solidFill>
            <a:srgbClr val="FFFFFF"/>
          </a:solidFill>
          <a:ln w="12700">
            <a:solidFill>
              <a:srgbClr val="DCE2EA"/>
            </a:solidFill>
            <a:prstDash val="solid"/>
          </a:ln>
        </p:spPr>
      </p:sp>
      <p:sp>
        <p:nvSpPr>
          <p:cNvPr id="13" name="Text 10"/>
          <p:cNvSpPr/>
          <p:nvPr/>
        </p:nvSpPr>
        <p:spPr>
          <a:xfrm>
            <a:off x="4892040" y="1837944"/>
            <a:ext cx="3566160" cy="310896"/>
          </a:xfrm>
          <a:prstGeom prst="rect">
            <a:avLst/>
          </a:prstGeom>
          <a:noFill/>
          <a:ln/>
        </p:spPr>
        <p:txBody>
          <a:bodyPr wrap="square" lIns="0" tIns="0" rIns="0" bIns="0" rtlCol="0" anchor="ctr"/>
          <a:lstStyle/>
          <a:p>
            <a:pPr algn="l" indent="0" marL="0">
              <a:buNone/>
            </a:pPr>
            <a:r>
              <a:rPr lang="en-US" sz="1350" b="1" dirty="0">
                <a:solidFill>
                  <a:srgbClr val="16314F"/>
                </a:solidFill>
                <a:latin typeface="Meiryo" pitchFamily="34" charset="0"/>
                <a:ea typeface="Meiryo" pitchFamily="34" charset="-122"/>
                <a:cs typeface="Meiryo" pitchFamily="34" charset="-120"/>
              </a:rPr>
              <a:t>純粋に私的な集まり寄り</a:t>
            </a:r>
            <a:endParaRPr lang="en-US" sz="1350" dirty="0"/>
          </a:p>
        </p:txBody>
      </p:sp>
      <p:sp>
        <p:nvSpPr>
          <p:cNvPr id="14" name="Text 11"/>
          <p:cNvSpPr/>
          <p:nvPr/>
        </p:nvSpPr>
        <p:spPr>
          <a:xfrm>
            <a:off x="4919472" y="2221992"/>
            <a:ext cx="3566160" cy="402336"/>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・参加が完全に任意で私的</a:t>
            </a:r>
            <a:endParaRPr lang="en-US" sz="1150" dirty="0"/>
          </a:p>
        </p:txBody>
      </p:sp>
      <p:sp>
        <p:nvSpPr>
          <p:cNvPr id="15" name="Text 12"/>
          <p:cNvSpPr/>
          <p:nvPr/>
        </p:nvSpPr>
        <p:spPr>
          <a:xfrm>
            <a:off x="4919472" y="2642616"/>
            <a:ext cx="3566160" cy="402336"/>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・業務上の上下関係が働かない</a:t>
            </a:r>
            <a:endParaRPr lang="en-US" sz="1150" dirty="0"/>
          </a:p>
        </p:txBody>
      </p:sp>
      <p:sp>
        <p:nvSpPr>
          <p:cNvPr id="16" name="Text 13"/>
          <p:cNvSpPr/>
          <p:nvPr/>
        </p:nvSpPr>
        <p:spPr>
          <a:xfrm>
            <a:off x="4919472" y="3063240"/>
            <a:ext cx="3566160" cy="402336"/>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・会社・取引と切り離されている</a:t>
            </a:r>
            <a:endParaRPr lang="en-US" sz="1150" dirty="0"/>
          </a:p>
        </p:txBody>
      </p:sp>
      <p:sp>
        <p:nvSpPr>
          <p:cNvPr id="17" name="Shape 14"/>
          <p:cNvSpPr/>
          <p:nvPr/>
        </p:nvSpPr>
        <p:spPr>
          <a:xfrm>
            <a:off x="457200" y="3767328"/>
            <a:ext cx="8229600" cy="713232"/>
          </a:xfrm>
          <a:prstGeom prst="roundRect">
            <a:avLst>
              <a:gd name="adj" fmla="val 7692"/>
            </a:avLst>
          </a:prstGeom>
          <a:solidFill>
            <a:srgbClr val="EAF1ED"/>
          </a:solidFill>
          <a:ln/>
        </p:spPr>
      </p:sp>
      <p:pic>
        <p:nvPicPr>
          <p:cNvPr id="18" name="Image 1" descr="preencoded.png">    </p:cNvPr>
          <p:cNvPicPr>
            <a:picLocks noChangeAspect="1"/>
          </p:cNvPicPr>
          <p:nvPr/>
        </p:nvPicPr>
        <p:blipFill>
          <a:blip r:embed="rId2"/>
          <a:stretch>
            <a:fillRect/>
          </a:stretch>
        </p:blipFill>
        <p:spPr>
          <a:xfrm>
            <a:off x="658368" y="3931920"/>
            <a:ext cx="292608" cy="292608"/>
          </a:xfrm>
          <a:prstGeom prst="rect">
            <a:avLst/>
          </a:prstGeom>
        </p:spPr>
      </p:pic>
      <p:sp>
        <p:nvSpPr>
          <p:cNvPr id="19" name="Text 15"/>
          <p:cNvSpPr/>
          <p:nvPr/>
        </p:nvSpPr>
        <p:spPr>
          <a:xfrm>
            <a:off x="1051560" y="3785616"/>
            <a:ext cx="7498080" cy="676656"/>
          </a:xfrm>
          <a:prstGeom prst="rect">
            <a:avLst/>
          </a:prstGeom>
          <a:noFill/>
          <a:ln/>
        </p:spPr>
        <p:txBody>
          <a:bodyPr wrap="square" lIns="0" tIns="0" rIns="0" bIns="0" rtlCol="0" anchor="ctr"/>
          <a:lstStyle/>
          <a:p>
            <a:pPr algn="l" indent="0" marL="0">
              <a:buNone/>
            </a:pPr>
            <a:r>
              <a:rPr lang="en-US" sz="1150" b="1" dirty="0">
                <a:solidFill>
                  <a:srgbClr val="2F6B4F"/>
                </a:solidFill>
                <a:latin typeface="Meiryo" pitchFamily="34" charset="0"/>
                <a:ea typeface="Meiryo" pitchFamily="34" charset="-122"/>
                <a:cs typeface="Meiryo" pitchFamily="34" charset="-120"/>
              </a:rPr>
              <a:t>覚えておく：</a:t>
            </a:r>
            <a:pPr algn="l" indent="0" marL="0">
              <a:buNone/>
            </a:pPr>
            <a:r>
              <a:rPr lang="en-US" sz="1150" dirty="0">
                <a:solidFill>
                  <a:srgbClr val="263238"/>
                </a:solidFill>
                <a:latin typeface="Meiryo" pitchFamily="34" charset="0"/>
                <a:ea typeface="Meiryo" pitchFamily="34" charset="-122"/>
                <a:cs typeface="Meiryo" pitchFamily="34" charset="-120"/>
              </a:rPr>
              <a:t>飲酒・席順・二次会の強制、帰宅手段の妨げ、酔いを口実にした身体接触は、場所を問わず問題になります。</a:t>
            </a:r>
            <a:endParaRPr lang="en-US" sz="1150" dirty="0"/>
          </a:p>
        </p:txBody>
      </p:sp>
      <p:sp>
        <p:nvSpPr>
          <p:cNvPr id="20" name="Text 16"/>
          <p:cNvSpPr/>
          <p:nvPr/>
        </p:nvSpPr>
        <p:spPr>
          <a:xfrm>
            <a:off x="457200" y="4850892"/>
            <a:ext cx="6400800" cy="228600"/>
          </a:xfrm>
          <a:prstGeom prst="rect">
            <a:avLst/>
          </a:prstGeom>
          <a:noFill/>
          <a:ln/>
        </p:spPr>
        <p:txBody>
          <a:bodyPr wrap="square" rtlCol="0" anchor="ctr"/>
          <a:lstStyle/>
          <a:p>
            <a:pPr algn="l" indent="0" marL="0">
              <a:buNone/>
            </a:pPr>
            <a:r>
              <a:rPr lang="en-US" sz="850" dirty="0">
                <a:solidFill>
                  <a:srgbClr val="657586"/>
                </a:solidFill>
                <a:latin typeface="Meiryo" pitchFamily="34" charset="0"/>
                <a:ea typeface="Meiryo" pitchFamily="34" charset="-122"/>
                <a:cs typeface="Meiryo" pitchFamily="34" charset="-120"/>
              </a:rPr>
              <a:t>Legal GPT｜法務・総務のための社内研修資料20選（第5回）</a:t>
            </a:r>
            <a:endParaRPr lang="en-US" sz="850" dirty="0"/>
          </a:p>
        </p:txBody>
      </p:sp>
      <p:sp>
        <p:nvSpPr>
          <p:cNvPr id="21" name="Text 17"/>
          <p:cNvSpPr/>
          <p:nvPr/>
        </p:nvSpPr>
        <p:spPr>
          <a:xfrm>
            <a:off x="8321040" y="4850892"/>
            <a:ext cx="365760" cy="228600"/>
          </a:xfrm>
          <a:prstGeom prst="rect">
            <a:avLst/>
          </a:prstGeom>
          <a:noFill/>
          <a:ln/>
        </p:spPr>
        <p:txBody>
          <a:bodyPr wrap="square" rtlCol="0" anchor="ctr"/>
          <a:lstStyle/>
          <a:p>
            <a:pPr algn="r" indent="0" marL="0">
              <a:buNone/>
            </a:pPr>
            <a:r>
              <a:rPr lang="en-US" sz="900" dirty="0">
                <a:solidFill>
                  <a:srgbClr val="657586"/>
                </a:solidFill>
                <a:latin typeface="Meiryo" pitchFamily="34" charset="0"/>
                <a:ea typeface="Meiryo" pitchFamily="34" charset="-122"/>
                <a:cs typeface="Meiryo" pitchFamily="34" charset="-120"/>
              </a:rPr>
              <a:t>10</a:t>
            </a:r>
            <a:endParaRPr lang="en-US" sz="9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6F8FA"/>
        </a:solidFill>
      </p:bgPr>
    </p:bg>
    <p:spTree>
      <p:nvGrpSpPr>
        <p:cNvPr id="1" name=""/>
        <p:cNvGrpSpPr/>
        <p:nvPr/>
      </p:nvGrpSpPr>
      <p:grpSpPr>
        <a:xfrm>
          <a:off x="0" y="0"/>
          <a:ext cx="0" cy="0"/>
          <a:chOff x="0" y="0"/>
          <a:chExt cx="0" cy="0"/>
        </a:xfrm>
      </p:grpSpPr>
      <p:sp>
        <p:nvSpPr>
          <p:cNvPr id="2" name="Text 0"/>
          <p:cNvSpPr/>
          <p:nvPr/>
        </p:nvSpPr>
        <p:spPr>
          <a:xfrm>
            <a:off x="502920" y="274320"/>
            <a:ext cx="8229600" cy="274320"/>
          </a:xfrm>
          <a:prstGeom prst="rect">
            <a:avLst/>
          </a:prstGeom>
          <a:noFill/>
          <a:ln/>
        </p:spPr>
        <p:txBody>
          <a:bodyPr wrap="square" rtlCol="0" anchor="ctr"/>
          <a:lstStyle/>
          <a:p>
            <a:pPr algn="l" indent="0" marL="0">
              <a:buNone/>
            </a:pPr>
            <a:r>
              <a:rPr lang="en-US" sz="1100" b="1" spc="150" kern="0" dirty="0">
                <a:solidFill>
                  <a:srgbClr val="B58A3A"/>
                </a:solidFill>
                <a:latin typeface="Meiryo" pitchFamily="34" charset="0"/>
                <a:ea typeface="Meiryo" pitchFamily="34" charset="-122"/>
                <a:cs typeface="Meiryo" pitchFamily="34" charset="-120"/>
              </a:rPr>
              <a:t>境界③</a:t>
            </a:r>
            <a:endParaRPr lang="en-US" sz="1100" dirty="0"/>
          </a:p>
        </p:txBody>
      </p:sp>
      <p:sp>
        <p:nvSpPr>
          <p:cNvPr id="3" name="Text 1"/>
          <p:cNvSpPr/>
          <p:nvPr/>
        </p:nvSpPr>
        <p:spPr>
          <a:xfrm>
            <a:off x="457200" y="530352"/>
            <a:ext cx="8229600" cy="566928"/>
          </a:xfrm>
          <a:prstGeom prst="rect">
            <a:avLst/>
          </a:prstGeom>
          <a:noFill/>
          <a:ln/>
        </p:spPr>
        <p:txBody>
          <a:bodyPr wrap="square" lIns="0" tIns="0" rIns="0" bIns="0" rtlCol="0" anchor="ctr"/>
          <a:lstStyle/>
          <a:p>
            <a:pPr algn="l" indent="0" marL="0">
              <a:buNone/>
            </a:pPr>
            <a:r>
              <a:rPr lang="en-US" sz="2700" b="1" dirty="0">
                <a:solidFill>
                  <a:srgbClr val="16314F"/>
                </a:solidFill>
                <a:latin typeface="Meiryo" pitchFamily="34" charset="0"/>
                <a:ea typeface="Meiryo" pitchFamily="34" charset="-122"/>
                <a:cs typeface="Meiryo" pitchFamily="34" charset="-120"/>
              </a:rPr>
              <a:t>SNS・チャット・私的な連絡</a:t>
            </a:r>
            <a:endParaRPr lang="en-US" sz="2700" dirty="0"/>
          </a:p>
        </p:txBody>
      </p:sp>
      <p:sp>
        <p:nvSpPr>
          <p:cNvPr id="4" name="Shape 2"/>
          <p:cNvSpPr/>
          <p:nvPr/>
        </p:nvSpPr>
        <p:spPr>
          <a:xfrm>
            <a:off x="7818120" y="457200"/>
            <a:ext cx="777240" cy="777240"/>
          </a:xfrm>
          <a:prstGeom prst="ellipse">
            <a:avLst/>
          </a:prstGeom>
          <a:solidFill>
            <a:srgbClr val="EAEEF3"/>
          </a:solidFill>
          <a:ln/>
          <a:effectLst>
            <a:outerShdw sx="100000" sy="100000" kx="0" ky="0" algn="bl" rotWithShape="0" blurRad="63500" dist="25400" dir="5400000">
              <a:srgbClr val="99A3AE">
                <a:alpha val="14000"/>
              </a:srgbClr>
            </a:outerShdw>
          </a:effectLst>
        </p:spPr>
      </p:sp>
      <p:pic>
        <p:nvPicPr>
          <p:cNvPr id="5" name="Image 0" descr="preencoded.png">    </p:cNvPr>
          <p:cNvPicPr>
            <a:picLocks noChangeAspect="1"/>
          </p:cNvPicPr>
          <p:nvPr/>
        </p:nvPicPr>
        <p:blipFill>
          <a:blip r:embed="rId1"/>
          <a:stretch>
            <a:fillRect/>
          </a:stretch>
        </p:blipFill>
        <p:spPr>
          <a:xfrm>
            <a:off x="8027975" y="667055"/>
            <a:ext cx="357530" cy="357530"/>
          </a:xfrm>
          <a:prstGeom prst="rect">
            <a:avLst/>
          </a:prstGeom>
        </p:spPr>
      </p:pic>
      <p:sp>
        <p:nvSpPr>
          <p:cNvPr id="6" name="Shape 3"/>
          <p:cNvSpPr/>
          <p:nvPr/>
        </p:nvSpPr>
        <p:spPr>
          <a:xfrm>
            <a:off x="548640" y="1371600"/>
            <a:ext cx="3383280" cy="2743200"/>
          </a:xfrm>
          <a:prstGeom prst="roundRect">
            <a:avLst>
              <a:gd name="adj" fmla="val 4667"/>
            </a:avLst>
          </a:prstGeom>
          <a:solidFill>
            <a:srgbClr val="EDF1F6"/>
          </a:solidFill>
          <a:ln w="12700">
            <a:solidFill>
              <a:srgbClr val="DCE2EA"/>
            </a:solidFill>
            <a:prstDash val="solid"/>
          </a:ln>
          <a:effectLst>
            <a:outerShdw sx="100000" sy="100000" kx="0" ky="0" algn="bl" rotWithShape="0" blurRad="63500" dist="25400" dir="5400000">
              <a:srgbClr val="99A3AE">
                <a:alpha val="14000"/>
              </a:srgbClr>
            </a:outerShdw>
          </a:effectLst>
        </p:spPr>
      </p:sp>
      <p:sp>
        <p:nvSpPr>
          <p:cNvPr id="7" name="Text 4"/>
          <p:cNvSpPr/>
          <p:nvPr/>
        </p:nvSpPr>
        <p:spPr>
          <a:xfrm>
            <a:off x="731520" y="1481328"/>
            <a:ext cx="3017520" cy="237744"/>
          </a:xfrm>
          <a:prstGeom prst="rect">
            <a:avLst/>
          </a:prstGeom>
          <a:noFill/>
          <a:ln/>
        </p:spPr>
        <p:txBody>
          <a:bodyPr wrap="square" lIns="0" tIns="0" rIns="0" bIns="0" rtlCol="0" anchor="ctr"/>
          <a:lstStyle/>
          <a:p>
            <a:pPr algn="l" indent="0" marL="0">
              <a:buNone/>
            </a:pPr>
            <a:r>
              <a:rPr lang="en-US" sz="950" dirty="0">
                <a:solidFill>
                  <a:srgbClr val="657586"/>
                </a:solidFill>
                <a:latin typeface="Meiryo" pitchFamily="34" charset="0"/>
                <a:ea typeface="Meiryo" pitchFamily="34" charset="-122"/>
                <a:cs typeface="Meiryo" pitchFamily="34" charset="-120"/>
              </a:rPr>
              <a:t>22:40  ●●部 個別チャット</a:t>
            </a:r>
            <a:endParaRPr lang="en-US" sz="950" dirty="0"/>
          </a:p>
        </p:txBody>
      </p:sp>
      <p:sp>
        <p:nvSpPr>
          <p:cNvPr id="8" name="Shape 5"/>
          <p:cNvSpPr/>
          <p:nvPr/>
        </p:nvSpPr>
        <p:spPr>
          <a:xfrm>
            <a:off x="731520" y="1828800"/>
            <a:ext cx="2468880" cy="566928"/>
          </a:xfrm>
          <a:prstGeom prst="roundRect">
            <a:avLst>
              <a:gd name="adj" fmla="val 16129"/>
            </a:avLst>
          </a:prstGeom>
          <a:solidFill>
            <a:srgbClr val="FFFFFF"/>
          </a:solidFill>
          <a:ln/>
        </p:spPr>
      </p:sp>
      <p:sp>
        <p:nvSpPr>
          <p:cNvPr id="9" name="Text 6"/>
          <p:cNvSpPr/>
          <p:nvPr/>
        </p:nvSpPr>
        <p:spPr>
          <a:xfrm>
            <a:off x="841248" y="1865376"/>
            <a:ext cx="2286000" cy="493776"/>
          </a:xfrm>
          <a:prstGeom prst="rect">
            <a:avLst/>
          </a:prstGeom>
          <a:noFill/>
          <a:ln/>
        </p:spPr>
        <p:txBody>
          <a:bodyPr wrap="square" lIns="0" tIns="0" rIns="0" bIns="0" rtlCol="0" anchor="ctr"/>
          <a:lstStyle/>
          <a:p>
            <a:pPr algn="l" indent="0" marL="0">
              <a:buNone/>
            </a:pPr>
            <a:r>
              <a:rPr lang="en-US" sz="1050" dirty="0">
                <a:solidFill>
                  <a:srgbClr val="263238"/>
                </a:solidFill>
                <a:latin typeface="Meiryo" pitchFamily="34" charset="0"/>
                <a:ea typeface="Meiryo" pitchFamily="34" charset="-122"/>
                <a:cs typeface="Meiryo" pitchFamily="34" charset="-120"/>
              </a:rPr>
              <a:t>今日の服かわいかったね。彼氏いるの？</a:t>
            </a:r>
            <a:endParaRPr lang="en-US" sz="1050" dirty="0"/>
          </a:p>
        </p:txBody>
      </p:sp>
      <p:sp>
        <p:nvSpPr>
          <p:cNvPr id="10" name="Shape 7"/>
          <p:cNvSpPr/>
          <p:nvPr/>
        </p:nvSpPr>
        <p:spPr>
          <a:xfrm>
            <a:off x="731520" y="2487168"/>
            <a:ext cx="2286000" cy="457200"/>
          </a:xfrm>
          <a:prstGeom prst="roundRect">
            <a:avLst>
              <a:gd name="adj" fmla="val 20000"/>
            </a:avLst>
          </a:prstGeom>
          <a:solidFill>
            <a:srgbClr val="FFFFFF"/>
          </a:solidFill>
          <a:ln/>
        </p:spPr>
      </p:sp>
      <p:sp>
        <p:nvSpPr>
          <p:cNvPr id="11" name="Text 8"/>
          <p:cNvSpPr/>
          <p:nvPr/>
        </p:nvSpPr>
        <p:spPr>
          <a:xfrm>
            <a:off x="841248" y="2505456"/>
            <a:ext cx="2103120" cy="420624"/>
          </a:xfrm>
          <a:prstGeom prst="rect">
            <a:avLst/>
          </a:prstGeom>
          <a:noFill/>
          <a:ln/>
        </p:spPr>
        <p:txBody>
          <a:bodyPr wrap="square" lIns="0" tIns="0" rIns="0" bIns="0" rtlCol="0" anchor="ctr"/>
          <a:lstStyle/>
          <a:p>
            <a:pPr algn="l" indent="0" marL="0">
              <a:buNone/>
            </a:pPr>
            <a:r>
              <a:rPr lang="en-US" sz="1050" dirty="0">
                <a:solidFill>
                  <a:srgbClr val="263238"/>
                </a:solidFill>
                <a:latin typeface="Meiryo" pitchFamily="34" charset="0"/>
                <a:ea typeface="Meiryo" pitchFamily="34" charset="-122"/>
                <a:cs typeface="Meiryo" pitchFamily="34" charset="-120"/>
              </a:rPr>
              <a:t>今度ふたりで飲みに行こう</a:t>
            </a:r>
            <a:endParaRPr lang="en-US" sz="1050" dirty="0"/>
          </a:p>
        </p:txBody>
      </p:sp>
      <p:sp>
        <p:nvSpPr>
          <p:cNvPr id="12" name="Text 9"/>
          <p:cNvSpPr/>
          <p:nvPr/>
        </p:nvSpPr>
        <p:spPr>
          <a:xfrm>
            <a:off x="731520" y="3017520"/>
            <a:ext cx="2286000" cy="237744"/>
          </a:xfrm>
          <a:prstGeom prst="rect">
            <a:avLst/>
          </a:prstGeom>
          <a:noFill/>
          <a:ln/>
        </p:spPr>
        <p:txBody>
          <a:bodyPr wrap="square" lIns="0" tIns="0" rIns="0" bIns="0" rtlCol="0" anchor="ctr"/>
          <a:lstStyle/>
          <a:p>
            <a:pPr algn="l" indent="0" marL="0">
              <a:buNone/>
            </a:pPr>
            <a:r>
              <a:rPr lang="en-US" sz="950" i="1" dirty="0">
                <a:solidFill>
                  <a:srgbClr val="657586"/>
                </a:solidFill>
                <a:latin typeface="Meiryo" pitchFamily="34" charset="0"/>
                <a:ea typeface="Meiryo" pitchFamily="34" charset="-122"/>
                <a:cs typeface="Meiryo" pitchFamily="34" charset="-120"/>
              </a:rPr>
              <a:t>（返信なし）</a:t>
            </a:r>
            <a:endParaRPr lang="en-US" sz="950" dirty="0"/>
          </a:p>
        </p:txBody>
      </p:sp>
      <p:sp>
        <p:nvSpPr>
          <p:cNvPr id="13" name="Shape 10"/>
          <p:cNvSpPr/>
          <p:nvPr/>
        </p:nvSpPr>
        <p:spPr>
          <a:xfrm>
            <a:off x="731520" y="3310128"/>
            <a:ext cx="2651760" cy="457200"/>
          </a:xfrm>
          <a:prstGeom prst="roundRect">
            <a:avLst>
              <a:gd name="adj" fmla="val 20000"/>
            </a:avLst>
          </a:prstGeom>
          <a:solidFill>
            <a:srgbClr val="FFFFFF"/>
          </a:solidFill>
          <a:ln/>
        </p:spPr>
      </p:sp>
      <p:sp>
        <p:nvSpPr>
          <p:cNvPr id="14" name="Text 11"/>
          <p:cNvSpPr/>
          <p:nvPr/>
        </p:nvSpPr>
        <p:spPr>
          <a:xfrm>
            <a:off x="841248" y="3328416"/>
            <a:ext cx="2468880" cy="420624"/>
          </a:xfrm>
          <a:prstGeom prst="rect">
            <a:avLst/>
          </a:prstGeom>
          <a:noFill/>
          <a:ln/>
        </p:spPr>
        <p:txBody>
          <a:bodyPr wrap="square" lIns="0" tIns="0" rIns="0" bIns="0" rtlCol="0" anchor="ctr"/>
          <a:lstStyle/>
          <a:p>
            <a:pPr algn="l" indent="0" marL="0">
              <a:buNone/>
            </a:pPr>
            <a:r>
              <a:rPr lang="en-US" sz="1050" dirty="0">
                <a:solidFill>
                  <a:srgbClr val="B42318"/>
                </a:solidFill>
                <a:latin typeface="Meiryo" pitchFamily="34" charset="0"/>
                <a:ea typeface="Meiryo" pitchFamily="34" charset="-122"/>
                <a:cs typeface="Meiryo" pitchFamily="34" charset="-120"/>
              </a:rPr>
              <a:t>無視？　既読ついてるよね？</a:t>
            </a:r>
            <a:endParaRPr lang="en-US" sz="1050" dirty="0"/>
          </a:p>
        </p:txBody>
      </p:sp>
      <p:sp>
        <p:nvSpPr>
          <p:cNvPr id="15" name="Text 12"/>
          <p:cNvSpPr/>
          <p:nvPr/>
        </p:nvSpPr>
        <p:spPr>
          <a:xfrm>
            <a:off x="4206240" y="1371600"/>
            <a:ext cx="4480560" cy="310896"/>
          </a:xfrm>
          <a:prstGeom prst="rect">
            <a:avLst/>
          </a:prstGeom>
          <a:noFill/>
          <a:ln/>
        </p:spPr>
        <p:txBody>
          <a:bodyPr wrap="square" lIns="0" tIns="0" rIns="0" bIns="0" rtlCol="0" anchor="ctr"/>
          <a:lstStyle/>
          <a:p>
            <a:pPr algn="l" indent="0" marL="0">
              <a:buNone/>
            </a:pPr>
            <a:r>
              <a:rPr lang="en-US" sz="1300" b="1" dirty="0">
                <a:solidFill>
                  <a:srgbClr val="16314F"/>
                </a:solidFill>
                <a:latin typeface="Meiryo" pitchFamily="34" charset="0"/>
                <a:ea typeface="Meiryo" pitchFamily="34" charset="-122"/>
                <a:cs typeface="Meiryo" pitchFamily="34" charset="-120"/>
              </a:rPr>
              <a:t>私用端末・勤務時間外でも問題になり得る場面</a:t>
            </a:r>
            <a:endParaRPr lang="en-US" sz="1300" dirty="0"/>
          </a:p>
        </p:txBody>
      </p:sp>
      <p:pic>
        <p:nvPicPr>
          <p:cNvPr id="16" name="Image 1" descr="preencoded.png">    </p:cNvPr>
          <p:cNvPicPr>
            <a:picLocks noChangeAspect="1"/>
          </p:cNvPicPr>
          <p:nvPr/>
        </p:nvPicPr>
        <p:blipFill>
          <a:blip r:embed="rId2"/>
          <a:stretch>
            <a:fillRect/>
          </a:stretch>
        </p:blipFill>
        <p:spPr>
          <a:xfrm>
            <a:off x="4206240" y="1856232"/>
            <a:ext cx="237744" cy="237744"/>
          </a:xfrm>
          <a:prstGeom prst="rect">
            <a:avLst/>
          </a:prstGeom>
        </p:spPr>
      </p:pic>
      <p:sp>
        <p:nvSpPr>
          <p:cNvPr id="17" name="Text 13"/>
          <p:cNvSpPr/>
          <p:nvPr/>
        </p:nvSpPr>
        <p:spPr>
          <a:xfrm>
            <a:off x="4535424" y="1828800"/>
            <a:ext cx="4206240" cy="384048"/>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業務連絡から私的・性的な質問へ移る</a:t>
            </a:r>
            <a:endParaRPr lang="en-US" sz="1150" dirty="0"/>
          </a:p>
        </p:txBody>
      </p:sp>
      <p:pic>
        <p:nvPicPr>
          <p:cNvPr id="18" name="Image 2" descr="preencoded.png">    </p:cNvPr>
          <p:cNvPicPr>
            <a:picLocks noChangeAspect="1"/>
          </p:cNvPicPr>
          <p:nvPr/>
        </p:nvPicPr>
        <p:blipFill>
          <a:blip r:embed="rId3"/>
          <a:stretch>
            <a:fillRect/>
          </a:stretch>
        </p:blipFill>
        <p:spPr>
          <a:xfrm>
            <a:off x="4206240" y="2276856"/>
            <a:ext cx="237744" cy="237744"/>
          </a:xfrm>
          <a:prstGeom prst="rect">
            <a:avLst/>
          </a:prstGeom>
        </p:spPr>
      </p:pic>
      <p:sp>
        <p:nvSpPr>
          <p:cNvPr id="19" name="Text 14"/>
          <p:cNvSpPr/>
          <p:nvPr/>
        </p:nvSpPr>
        <p:spPr>
          <a:xfrm>
            <a:off x="4535424" y="2249424"/>
            <a:ext cx="4206240" cy="384048"/>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容姿・交際・性的指向を尋ねる、性的な画像を送る</a:t>
            </a:r>
            <a:endParaRPr lang="en-US" sz="1150" dirty="0"/>
          </a:p>
        </p:txBody>
      </p:sp>
      <p:pic>
        <p:nvPicPr>
          <p:cNvPr id="20" name="Image 3" descr="preencoded.png">    </p:cNvPr>
          <p:cNvPicPr>
            <a:picLocks noChangeAspect="1"/>
          </p:cNvPicPr>
          <p:nvPr/>
        </p:nvPicPr>
        <p:blipFill>
          <a:blip r:embed="rId4"/>
          <a:stretch>
            <a:fillRect/>
          </a:stretch>
        </p:blipFill>
        <p:spPr>
          <a:xfrm>
            <a:off x="4206240" y="2697480"/>
            <a:ext cx="237744" cy="237744"/>
          </a:xfrm>
          <a:prstGeom prst="rect">
            <a:avLst/>
          </a:prstGeom>
        </p:spPr>
      </p:pic>
      <p:sp>
        <p:nvSpPr>
          <p:cNvPr id="21" name="Text 15"/>
          <p:cNvSpPr/>
          <p:nvPr/>
        </p:nvSpPr>
        <p:spPr>
          <a:xfrm>
            <a:off x="4535424" y="2670048"/>
            <a:ext cx="4206240" cy="384048"/>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返信がないのに連続送信／深夜に繰り返す</a:t>
            </a:r>
            <a:endParaRPr lang="en-US" sz="1150" dirty="0"/>
          </a:p>
        </p:txBody>
      </p:sp>
      <p:pic>
        <p:nvPicPr>
          <p:cNvPr id="22" name="Image 4" descr="preencoded.png">    </p:cNvPr>
          <p:cNvPicPr>
            <a:picLocks noChangeAspect="1"/>
          </p:cNvPicPr>
          <p:nvPr/>
        </p:nvPicPr>
        <p:blipFill>
          <a:blip r:embed="rId5"/>
          <a:stretch>
            <a:fillRect/>
          </a:stretch>
        </p:blipFill>
        <p:spPr>
          <a:xfrm>
            <a:off x="4206240" y="3118104"/>
            <a:ext cx="237744" cy="237744"/>
          </a:xfrm>
          <a:prstGeom prst="rect">
            <a:avLst/>
          </a:prstGeom>
        </p:spPr>
      </p:pic>
      <p:sp>
        <p:nvSpPr>
          <p:cNvPr id="23" name="Text 16"/>
          <p:cNvSpPr/>
          <p:nvPr/>
        </p:nvSpPr>
        <p:spPr>
          <a:xfrm>
            <a:off x="4535424" y="3090672"/>
            <a:ext cx="4206240" cy="384048"/>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断りにくい上下関係を利用する</a:t>
            </a:r>
            <a:endParaRPr lang="en-US" sz="1150" dirty="0"/>
          </a:p>
        </p:txBody>
      </p:sp>
      <p:pic>
        <p:nvPicPr>
          <p:cNvPr id="24" name="Image 5" descr="preencoded.png">    </p:cNvPr>
          <p:cNvPicPr>
            <a:picLocks noChangeAspect="1"/>
          </p:cNvPicPr>
          <p:nvPr/>
        </p:nvPicPr>
        <p:blipFill>
          <a:blip r:embed="rId6"/>
          <a:stretch>
            <a:fillRect/>
          </a:stretch>
        </p:blipFill>
        <p:spPr>
          <a:xfrm>
            <a:off x="4206240" y="3538728"/>
            <a:ext cx="237744" cy="237744"/>
          </a:xfrm>
          <a:prstGeom prst="rect">
            <a:avLst/>
          </a:prstGeom>
        </p:spPr>
      </p:pic>
      <p:sp>
        <p:nvSpPr>
          <p:cNvPr id="25" name="Text 17"/>
          <p:cNvSpPr/>
          <p:nvPr/>
        </p:nvSpPr>
        <p:spPr>
          <a:xfrm>
            <a:off x="4535424" y="3511296"/>
            <a:ext cx="4206240" cy="384048"/>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スクショを第三者へ転送する</a:t>
            </a:r>
            <a:endParaRPr lang="en-US" sz="1150" dirty="0"/>
          </a:p>
        </p:txBody>
      </p:sp>
      <p:sp>
        <p:nvSpPr>
          <p:cNvPr id="26" name="Shape 18"/>
          <p:cNvSpPr/>
          <p:nvPr/>
        </p:nvSpPr>
        <p:spPr>
          <a:xfrm>
            <a:off x="4206240" y="3968496"/>
            <a:ext cx="4480560" cy="512064"/>
          </a:xfrm>
          <a:prstGeom prst="roundRect">
            <a:avLst>
              <a:gd name="adj" fmla="val 10714"/>
            </a:avLst>
          </a:prstGeom>
          <a:solidFill>
            <a:srgbClr val="EAEEF3"/>
          </a:solidFill>
          <a:ln/>
        </p:spPr>
      </p:sp>
      <p:sp>
        <p:nvSpPr>
          <p:cNvPr id="27" name="Text 19"/>
          <p:cNvSpPr/>
          <p:nvPr/>
        </p:nvSpPr>
        <p:spPr>
          <a:xfrm>
            <a:off x="4389120" y="3968496"/>
            <a:ext cx="4114800" cy="512064"/>
          </a:xfrm>
          <a:prstGeom prst="rect">
            <a:avLst/>
          </a:prstGeom>
          <a:noFill/>
          <a:ln/>
        </p:spPr>
        <p:txBody>
          <a:bodyPr wrap="square" lIns="0" tIns="0" rIns="0" bIns="0" rtlCol="0" anchor="ctr"/>
          <a:lstStyle/>
          <a:p>
            <a:pPr algn="l" indent="0" marL="0">
              <a:buNone/>
            </a:pPr>
            <a:r>
              <a:rPr lang="en-US" sz="1050" dirty="0">
                <a:solidFill>
                  <a:srgbClr val="243B53"/>
                </a:solidFill>
                <a:latin typeface="Meiryo" pitchFamily="34" charset="0"/>
                <a:ea typeface="Meiryo" pitchFamily="34" charset="-122"/>
                <a:cs typeface="Meiryo" pitchFamily="34" charset="-120"/>
              </a:rPr>
              <a:t>私的アカウントでも、業務上の関係・上下関係・職場への影響を確認します。</a:t>
            </a:r>
            <a:endParaRPr lang="en-US" sz="1050" dirty="0"/>
          </a:p>
        </p:txBody>
      </p:sp>
      <p:sp>
        <p:nvSpPr>
          <p:cNvPr id="28" name="Text 20"/>
          <p:cNvSpPr/>
          <p:nvPr/>
        </p:nvSpPr>
        <p:spPr>
          <a:xfrm>
            <a:off x="457200" y="4850892"/>
            <a:ext cx="6400800" cy="228600"/>
          </a:xfrm>
          <a:prstGeom prst="rect">
            <a:avLst/>
          </a:prstGeom>
          <a:noFill/>
          <a:ln/>
        </p:spPr>
        <p:txBody>
          <a:bodyPr wrap="square" rtlCol="0" anchor="ctr"/>
          <a:lstStyle/>
          <a:p>
            <a:pPr algn="l" indent="0" marL="0">
              <a:buNone/>
            </a:pPr>
            <a:r>
              <a:rPr lang="en-US" sz="850" dirty="0">
                <a:solidFill>
                  <a:srgbClr val="657586"/>
                </a:solidFill>
                <a:latin typeface="Meiryo" pitchFamily="34" charset="0"/>
                <a:ea typeface="Meiryo" pitchFamily="34" charset="-122"/>
                <a:cs typeface="Meiryo" pitchFamily="34" charset="-120"/>
              </a:rPr>
              <a:t>Legal GPT｜法務・総務のための社内研修資料20選（第5回）</a:t>
            </a:r>
            <a:endParaRPr lang="en-US" sz="850" dirty="0"/>
          </a:p>
        </p:txBody>
      </p:sp>
      <p:sp>
        <p:nvSpPr>
          <p:cNvPr id="29" name="Text 21"/>
          <p:cNvSpPr/>
          <p:nvPr/>
        </p:nvSpPr>
        <p:spPr>
          <a:xfrm>
            <a:off x="8321040" y="4850892"/>
            <a:ext cx="365760" cy="228600"/>
          </a:xfrm>
          <a:prstGeom prst="rect">
            <a:avLst/>
          </a:prstGeom>
          <a:noFill/>
          <a:ln/>
        </p:spPr>
        <p:txBody>
          <a:bodyPr wrap="square" rtlCol="0" anchor="ctr"/>
          <a:lstStyle/>
          <a:p>
            <a:pPr algn="r" indent="0" marL="0">
              <a:buNone/>
            </a:pPr>
            <a:r>
              <a:rPr lang="en-US" sz="900" dirty="0">
                <a:solidFill>
                  <a:srgbClr val="657586"/>
                </a:solidFill>
                <a:latin typeface="Meiryo" pitchFamily="34" charset="0"/>
                <a:ea typeface="Meiryo" pitchFamily="34" charset="-122"/>
                <a:cs typeface="Meiryo" pitchFamily="34" charset="-120"/>
              </a:rPr>
              <a:t>11</a:t>
            </a:r>
            <a:endParaRPr lang="en-US" sz="9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6F8FA"/>
        </a:solidFill>
      </p:bgPr>
    </p:bg>
    <p:spTree>
      <p:nvGrpSpPr>
        <p:cNvPr id="1" name=""/>
        <p:cNvGrpSpPr/>
        <p:nvPr/>
      </p:nvGrpSpPr>
      <p:grpSpPr>
        <a:xfrm>
          <a:off x="0" y="0"/>
          <a:ext cx="0" cy="0"/>
          <a:chOff x="0" y="0"/>
          <a:chExt cx="0" cy="0"/>
        </a:xfrm>
      </p:grpSpPr>
      <p:sp>
        <p:nvSpPr>
          <p:cNvPr id="2" name="Text 0"/>
          <p:cNvSpPr/>
          <p:nvPr/>
        </p:nvSpPr>
        <p:spPr>
          <a:xfrm>
            <a:off x="502920" y="274320"/>
            <a:ext cx="8229600" cy="274320"/>
          </a:xfrm>
          <a:prstGeom prst="rect">
            <a:avLst/>
          </a:prstGeom>
          <a:noFill/>
          <a:ln/>
        </p:spPr>
        <p:txBody>
          <a:bodyPr wrap="square" rtlCol="0" anchor="ctr"/>
          <a:lstStyle/>
          <a:p>
            <a:pPr algn="l" indent="0" marL="0">
              <a:buNone/>
            </a:pPr>
            <a:r>
              <a:rPr lang="en-US" sz="1100" b="1" spc="150" kern="0" dirty="0">
                <a:solidFill>
                  <a:srgbClr val="B58A3A"/>
                </a:solidFill>
                <a:latin typeface="Meiryo" pitchFamily="34" charset="0"/>
                <a:ea typeface="Meiryo" pitchFamily="34" charset="-122"/>
                <a:cs typeface="Meiryo" pitchFamily="34" charset="-120"/>
              </a:rPr>
              <a:t>対象範囲①</a:t>
            </a:r>
            <a:endParaRPr lang="en-US" sz="1100" dirty="0"/>
          </a:p>
        </p:txBody>
      </p:sp>
      <p:sp>
        <p:nvSpPr>
          <p:cNvPr id="3" name="Text 1"/>
          <p:cNvSpPr/>
          <p:nvPr/>
        </p:nvSpPr>
        <p:spPr>
          <a:xfrm>
            <a:off x="457200" y="530352"/>
            <a:ext cx="8229600" cy="566928"/>
          </a:xfrm>
          <a:prstGeom prst="rect">
            <a:avLst/>
          </a:prstGeom>
          <a:noFill/>
          <a:ln/>
        </p:spPr>
        <p:txBody>
          <a:bodyPr wrap="square" lIns="0" tIns="0" rIns="0" bIns="0" rtlCol="0" anchor="ctr"/>
          <a:lstStyle/>
          <a:p>
            <a:pPr algn="l" indent="0" marL="0">
              <a:buNone/>
            </a:pPr>
            <a:r>
              <a:rPr lang="en-US" sz="2700" b="1" dirty="0">
                <a:solidFill>
                  <a:srgbClr val="16314F"/>
                </a:solidFill>
                <a:latin typeface="Meiryo" pitchFamily="34" charset="0"/>
                <a:ea typeface="Meiryo" pitchFamily="34" charset="-122"/>
                <a:cs typeface="Meiryo" pitchFamily="34" charset="-120"/>
              </a:rPr>
              <a:t>守られる「労働者」とは</a:t>
            </a:r>
            <a:endParaRPr lang="en-US" sz="2700" dirty="0"/>
          </a:p>
        </p:txBody>
      </p:sp>
      <p:sp>
        <p:nvSpPr>
          <p:cNvPr id="4" name="Shape 2"/>
          <p:cNvSpPr/>
          <p:nvPr/>
        </p:nvSpPr>
        <p:spPr>
          <a:xfrm>
            <a:off x="7818120" y="457200"/>
            <a:ext cx="777240" cy="777240"/>
          </a:xfrm>
          <a:prstGeom prst="ellipse">
            <a:avLst/>
          </a:prstGeom>
          <a:solidFill>
            <a:srgbClr val="EAEEF3"/>
          </a:solidFill>
          <a:ln/>
          <a:effectLst>
            <a:outerShdw sx="100000" sy="100000" kx="0" ky="0" algn="bl" rotWithShape="0" blurRad="63500" dist="25400" dir="5400000">
              <a:srgbClr val="99A3AE">
                <a:alpha val="14000"/>
              </a:srgbClr>
            </a:outerShdw>
          </a:effectLst>
        </p:spPr>
      </p:sp>
      <p:pic>
        <p:nvPicPr>
          <p:cNvPr id="5" name="Image 0" descr="preencoded.png">    </p:cNvPr>
          <p:cNvPicPr>
            <a:picLocks noChangeAspect="1"/>
          </p:cNvPicPr>
          <p:nvPr/>
        </p:nvPicPr>
        <p:blipFill>
          <a:blip r:embed="rId1"/>
          <a:stretch>
            <a:fillRect/>
          </a:stretch>
        </p:blipFill>
        <p:spPr>
          <a:xfrm>
            <a:off x="8027975" y="667055"/>
            <a:ext cx="357530" cy="357530"/>
          </a:xfrm>
          <a:prstGeom prst="rect">
            <a:avLst/>
          </a:prstGeom>
        </p:spPr>
      </p:pic>
      <p:sp>
        <p:nvSpPr>
          <p:cNvPr id="6" name="Shape 3"/>
          <p:cNvSpPr/>
          <p:nvPr/>
        </p:nvSpPr>
        <p:spPr>
          <a:xfrm>
            <a:off x="502920" y="1417320"/>
            <a:ext cx="1271016" cy="457200"/>
          </a:xfrm>
          <a:prstGeom prst="roundRect">
            <a:avLst>
              <a:gd name="adj" fmla="val 20000"/>
            </a:avLst>
          </a:prstGeom>
          <a:solidFill>
            <a:srgbClr val="EAEEF3"/>
          </a:solidFill>
          <a:ln/>
        </p:spPr>
      </p:sp>
      <p:sp>
        <p:nvSpPr>
          <p:cNvPr id="7" name="Text 4"/>
          <p:cNvSpPr/>
          <p:nvPr/>
        </p:nvSpPr>
        <p:spPr>
          <a:xfrm>
            <a:off x="502920" y="1417320"/>
            <a:ext cx="1271016" cy="457200"/>
          </a:xfrm>
          <a:prstGeom prst="rect">
            <a:avLst/>
          </a:prstGeom>
          <a:noFill/>
          <a:ln/>
        </p:spPr>
        <p:txBody>
          <a:bodyPr wrap="square" lIns="0" tIns="0" rIns="0" bIns="0" rtlCol="0" anchor="ctr"/>
          <a:lstStyle/>
          <a:p>
            <a:pPr algn="ctr" indent="0" marL="0">
              <a:buNone/>
            </a:pPr>
            <a:r>
              <a:rPr lang="en-US" sz="1300" b="1" dirty="0">
                <a:solidFill>
                  <a:srgbClr val="16314F"/>
                </a:solidFill>
                <a:latin typeface="Meiryo" pitchFamily="34" charset="0"/>
                <a:ea typeface="Meiryo" pitchFamily="34" charset="-122"/>
                <a:cs typeface="Meiryo" pitchFamily="34" charset="-120"/>
              </a:rPr>
              <a:t>正社員</a:t>
            </a:r>
            <a:endParaRPr lang="en-US" sz="1300" dirty="0"/>
          </a:p>
        </p:txBody>
      </p:sp>
      <p:sp>
        <p:nvSpPr>
          <p:cNvPr id="8" name="Shape 5"/>
          <p:cNvSpPr/>
          <p:nvPr/>
        </p:nvSpPr>
        <p:spPr>
          <a:xfrm>
            <a:off x="1938528" y="1417320"/>
            <a:ext cx="1527048" cy="457200"/>
          </a:xfrm>
          <a:prstGeom prst="roundRect">
            <a:avLst>
              <a:gd name="adj" fmla="val 20000"/>
            </a:avLst>
          </a:prstGeom>
          <a:solidFill>
            <a:srgbClr val="EAEEF3"/>
          </a:solidFill>
          <a:ln/>
        </p:spPr>
      </p:sp>
      <p:sp>
        <p:nvSpPr>
          <p:cNvPr id="9" name="Text 6"/>
          <p:cNvSpPr/>
          <p:nvPr/>
        </p:nvSpPr>
        <p:spPr>
          <a:xfrm>
            <a:off x="1938528" y="1417320"/>
            <a:ext cx="1527048" cy="457200"/>
          </a:xfrm>
          <a:prstGeom prst="rect">
            <a:avLst/>
          </a:prstGeom>
          <a:noFill/>
          <a:ln/>
        </p:spPr>
        <p:txBody>
          <a:bodyPr wrap="square" lIns="0" tIns="0" rIns="0" bIns="0" rtlCol="0" anchor="ctr"/>
          <a:lstStyle/>
          <a:p>
            <a:pPr algn="ctr" indent="0" marL="0">
              <a:buNone/>
            </a:pPr>
            <a:r>
              <a:rPr lang="en-US" sz="1300" b="1" dirty="0">
                <a:solidFill>
                  <a:srgbClr val="16314F"/>
                </a:solidFill>
                <a:latin typeface="Meiryo" pitchFamily="34" charset="0"/>
                <a:ea typeface="Meiryo" pitchFamily="34" charset="-122"/>
                <a:cs typeface="Meiryo" pitchFamily="34" charset="-120"/>
              </a:rPr>
              <a:t>契約社員</a:t>
            </a:r>
            <a:endParaRPr lang="en-US" sz="1300" dirty="0"/>
          </a:p>
        </p:txBody>
      </p:sp>
      <p:sp>
        <p:nvSpPr>
          <p:cNvPr id="10" name="Shape 7"/>
          <p:cNvSpPr/>
          <p:nvPr/>
        </p:nvSpPr>
        <p:spPr>
          <a:xfrm>
            <a:off x="3630168" y="1417320"/>
            <a:ext cx="2807208" cy="457200"/>
          </a:xfrm>
          <a:prstGeom prst="roundRect">
            <a:avLst>
              <a:gd name="adj" fmla="val 20000"/>
            </a:avLst>
          </a:prstGeom>
          <a:solidFill>
            <a:srgbClr val="EAEEF3"/>
          </a:solidFill>
          <a:ln/>
        </p:spPr>
      </p:sp>
      <p:sp>
        <p:nvSpPr>
          <p:cNvPr id="11" name="Text 8"/>
          <p:cNvSpPr/>
          <p:nvPr/>
        </p:nvSpPr>
        <p:spPr>
          <a:xfrm>
            <a:off x="3630168" y="1417320"/>
            <a:ext cx="2807208" cy="457200"/>
          </a:xfrm>
          <a:prstGeom prst="rect">
            <a:avLst/>
          </a:prstGeom>
          <a:noFill/>
          <a:ln/>
        </p:spPr>
        <p:txBody>
          <a:bodyPr wrap="square" lIns="0" tIns="0" rIns="0" bIns="0" rtlCol="0" anchor="ctr"/>
          <a:lstStyle/>
          <a:p>
            <a:pPr algn="ctr" indent="0" marL="0">
              <a:buNone/>
            </a:pPr>
            <a:r>
              <a:rPr lang="en-US" sz="1300" b="1" dirty="0">
                <a:solidFill>
                  <a:srgbClr val="16314F"/>
                </a:solidFill>
                <a:latin typeface="Meiryo" pitchFamily="34" charset="0"/>
                <a:ea typeface="Meiryo" pitchFamily="34" charset="-122"/>
                <a:cs typeface="Meiryo" pitchFamily="34" charset="-120"/>
              </a:rPr>
              <a:t>パート・アルバイト</a:t>
            </a:r>
            <a:endParaRPr lang="en-US" sz="1300" dirty="0"/>
          </a:p>
        </p:txBody>
      </p:sp>
      <p:sp>
        <p:nvSpPr>
          <p:cNvPr id="12" name="Shape 9"/>
          <p:cNvSpPr/>
          <p:nvPr/>
        </p:nvSpPr>
        <p:spPr>
          <a:xfrm>
            <a:off x="6601968" y="1417320"/>
            <a:ext cx="1527048" cy="457200"/>
          </a:xfrm>
          <a:prstGeom prst="roundRect">
            <a:avLst>
              <a:gd name="adj" fmla="val 20000"/>
            </a:avLst>
          </a:prstGeom>
          <a:solidFill>
            <a:srgbClr val="EAEEF3"/>
          </a:solidFill>
          <a:ln/>
        </p:spPr>
      </p:sp>
      <p:sp>
        <p:nvSpPr>
          <p:cNvPr id="13" name="Text 10"/>
          <p:cNvSpPr/>
          <p:nvPr/>
        </p:nvSpPr>
        <p:spPr>
          <a:xfrm>
            <a:off x="6601968" y="1417320"/>
            <a:ext cx="1527048" cy="457200"/>
          </a:xfrm>
          <a:prstGeom prst="rect">
            <a:avLst/>
          </a:prstGeom>
          <a:noFill/>
          <a:ln/>
        </p:spPr>
        <p:txBody>
          <a:bodyPr wrap="square" lIns="0" tIns="0" rIns="0" bIns="0" rtlCol="0" anchor="ctr"/>
          <a:lstStyle/>
          <a:p>
            <a:pPr algn="ctr" indent="0" marL="0">
              <a:buNone/>
            </a:pPr>
            <a:r>
              <a:rPr lang="en-US" sz="1300" b="1" dirty="0">
                <a:solidFill>
                  <a:srgbClr val="16314F"/>
                </a:solidFill>
                <a:latin typeface="Meiryo" pitchFamily="34" charset="0"/>
                <a:ea typeface="Meiryo" pitchFamily="34" charset="-122"/>
                <a:cs typeface="Meiryo" pitchFamily="34" charset="-120"/>
              </a:rPr>
              <a:t>派遣社員</a:t>
            </a:r>
            <a:endParaRPr lang="en-US" sz="1300" dirty="0"/>
          </a:p>
        </p:txBody>
      </p:sp>
      <p:sp>
        <p:nvSpPr>
          <p:cNvPr id="14" name="Shape 11"/>
          <p:cNvSpPr/>
          <p:nvPr/>
        </p:nvSpPr>
        <p:spPr>
          <a:xfrm>
            <a:off x="502920" y="2039112"/>
            <a:ext cx="1527048" cy="457200"/>
          </a:xfrm>
          <a:prstGeom prst="roundRect">
            <a:avLst>
              <a:gd name="adj" fmla="val 20000"/>
            </a:avLst>
          </a:prstGeom>
          <a:solidFill>
            <a:srgbClr val="EAEEF3"/>
          </a:solidFill>
          <a:ln/>
        </p:spPr>
      </p:sp>
      <p:sp>
        <p:nvSpPr>
          <p:cNvPr id="15" name="Text 12"/>
          <p:cNvSpPr/>
          <p:nvPr/>
        </p:nvSpPr>
        <p:spPr>
          <a:xfrm>
            <a:off x="502920" y="2039112"/>
            <a:ext cx="1527048" cy="457200"/>
          </a:xfrm>
          <a:prstGeom prst="rect">
            <a:avLst/>
          </a:prstGeom>
          <a:noFill/>
          <a:ln/>
        </p:spPr>
        <p:txBody>
          <a:bodyPr wrap="square" lIns="0" tIns="0" rIns="0" bIns="0" rtlCol="0" anchor="ctr"/>
          <a:lstStyle/>
          <a:p>
            <a:pPr algn="ctr" indent="0" marL="0">
              <a:buNone/>
            </a:pPr>
            <a:r>
              <a:rPr lang="en-US" sz="1300" b="1" dirty="0">
                <a:solidFill>
                  <a:srgbClr val="16314F"/>
                </a:solidFill>
                <a:latin typeface="Meiryo" pitchFamily="34" charset="0"/>
                <a:ea typeface="Meiryo" pitchFamily="34" charset="-122"/>
                <a:cs typeface="Meiryo" pitchFamily="34" charset="-120"/>
              </a:rPr>
              <a:t>新入社員</a:t>
            </a:r>
            <a:endParaRPr lang="en-US" sz="1300" dirty="0"/>
          </a:p>
        </p:txBody>
      </p:sp>
      <p:sp>
        <p:nvSpPr>
          <p:cNvPr id="16" name="Shape 13"/>
          <p:cNvSpPr/>
          <p:nvPr/>
        </p:nvSpPr>
        <p:spPr>
          <a:xfrm>
            <a:off x="2194560" y="2039112"/>
            <a:ext cx="1271016" cy="457200"/>
          </a:xfrm>
          <a:prstGeom prst="roundRect">
            <a:avLst>
              <a:gd name="adj" fmla="val 20000"/>
            </a:avLst>
          </a:prstGeom>
          <a:solidFill>
            <a:srgbClr val="EAEEF3"/>
          </a:solidFill>
          <a:ln/>
        </p:spPr>
      </p:sp>
      <p:sp>
        <p:nvSpPr>
          <p:cNvPr id="17" name="Text 14"/>
          <p:cNvSpPr/>
          <p:nvPr/>
        </p:nvSpPr>
        <p:spPr>
          <a:xfrm>
            <a:off x="2194560" y="2039112"/>
            <a:ext cx="1271016" cy="457200"/>
          </a:xfrm>
          <a:prstGeom prst="rect">
            <a:avLst/>
          </a:prstGeom>
          <a:noFill/>
          <a:ln/>
        </p:spPr>
        <p:txBody>
          <a:bodyPr wrap="square" lIns="0" tIns="0" rIns="0" bIns="0" rtlCol="0" anchor="ctr"/>
          <a:lstStyle/>
          <a:p>
            <a:pPr algn="ctr" indent="0" marL="0">
              <a:buNone/>
            </a:pPr>
            <a:r>
              <a:rPr lang="en-US" sz="1300" b="1" dirty="0">
                <a:solidFill>
                  <a:srgbClr val="16314F"/>
                </a:solidFill>
                <a:latin typeface="Meiryo" pitchFamily="34" charset="0"/>
                <a:ea typeface="Meiryo" pitchFamily="34" charset="-122"/>
                <a:cs typeface="Meiryo" pitchFamily="34" charset="-120"/>
              </a:rPr>
              <a:t>出向者</a:t>
            </a:r>
            <a:endParaRPr lang="en-US" sz="1300" dirty="0"/>
          </a:p>
        </p:txBody>
      </p:sp>
      <p:sp>
        <p:nvSpPr>
          <p:cNvPr id="18" name="Shape 15"/>
          <p:cNvSpPr/>
          <p:nvPr/>
        </p:nvSpPr>
        <p:spPr>
          <a:xfrm>
            <a:off x="3630168" y="2039112"/>
            <a:ext cx="1271016" cy="457200"/>
          </a:xfrm>
          <a:prstGeom prst="roundRect">
            <a:avLst>
              <a:gd name="adj" fmla="val 20000"/>
            </a:avLst>
          </a:prstGeom>
          <a:solidFill>
            <a:srgbClr val="EAEEF3"/>
          </a:solidFill>
          <a:ln/>
        </p:spPr>
      </p:sp>
      <p:sp>
        <p:nvSpPr>
          <p:cNvPr id="19" name="Text 16"/>
          <p:cNvSpPr/>
          <p:nvPr/>
        </p:nvSpPr>
        <p:spPr>
          <a:xfrm>
            <a:off x="3630168" y="2039112"/>
            <a:ext cx="1271016" cy="457200"/>
          </a:xfrm>
          <a:prstGeom prst="rect">
            <a:avLst/>
          </a:prstGeom>
          <a:noFill/>
          <a:ln/>
        </p:spPr>
        <p:txBody>
          <a:bodyPr wrap="square" lIns="0" tIns="0" rIns="0" bIns="0" rtlCol="0" anchor="ctr"/>
          <a:lstStyle/>
          <a:p>
            <a:pPr algn="ctr" indent="0" marL="0">
              <a:buNone/>
            </a:pPr>
            <a:r>
              <a:rPr lang="en-US" sz="1300" b="1" dirty="0">
                <a:solidFill>
                  <a:srgbClr val="16314F"/>
                </a:solidFill>
                <a:latin typeface="Meiryo" pitchFamily="34" charset="0"/>
                <a:ea typeface="Meiryo" pitchFamily="34" charset="-122"/>
                <a:cs typeface="Meiryo" pitchFamily="34" charset="-120"/>
              </a:rPr>
              <a:t>管理職</a:t>
            </a:r>
            <a:endParaRPr lang="en-US" sz="1300" dirty="0"/>
          </a:p>
        </p:txBody>
      </p:sp>
      <p:sp>
        <p:nvSpPr>
          <p:cNvPr id="20" name="Text 17"/>
          <p:cNvSpPr/>
          <p:nvPr/>
        </p:nvSpPr>
        <p:spPr>
          <a:xfrm>
            <a:off x="502920" y="2606040"/>
            <a:ext cx="8229600" cy="310896"/>
          </a:xfrm>
          <a:prstGeom prst="rect">
            <a:avLst/>
          </a:prstGeom>
          <a:noFill/>
          <a:ln/>
        </p:spPr>
        <p:txBody>
          <a:bodyPr wrap="square" rtlCol="0" anchor="ctr"/>
          <a:lstStyle/>
          <a:p>
            <a:pPr algn="l" indent="0" marL="0">
              <a:buNone/>
            </a:pPr>
            <a:r>
              <a:rPr lang="en-US" sz="1300" dirty="0">
                <a:solidFill>
                  <a:srgbClr val="263238"/>
                </a:solidFill>
                <a:latin typeface="Meiryo" pitchFamily="34" charset="0"/>
                <a:ea typeface="Meiryo" pitchFamily="34" charset="-122"/>
                <a:cs typeface="Meiryo" pitchFamily="34" charset="-120"/>
              </a:rPr>
              <a:t>契約期間や労働時間にかかわらず、事業主が雇用するすべての労働者が対象です。</a:t>
            </a:r>
            <a:endParaRPr lang="en-US" sz="1300" dirty="0"/>
          </a:p>
        </p:txBody>
      </p:sp>
      <p:sp>
        <p:nvSpPr>
          <p:cNvPr id="21" name="Shape 18"/>
          <p:cNvSpPr/>
          <p:nvPr/>
        </p:nvSpPr>
        <p:spPr>
          <a:xfrm>
            <a:off x="457200" y="3063240"/>
            <a:ext cx="8229600" cy="960120"/>
          </a:xfrm>
          <a:prstGeom prst="roundRect">
            <a:avLst>
              <a:gd name="adj" fmla="val 7619"/>
            </a:avLst>
          </a:prstGeom>
          <a:solidFill>
            <a:srgbClr val="F6EFE2"/>
          </a:solidFill>
          <a:ln/>
        </p:spPr>
      </p:sp>
      <p:pic>
        <p:nvPicPr>
          <p:cNvPr id="22" name="Image 1" descr="preencoded.png">    </p:cNvPr>
          <p:cNvPicPr>
            <a:picLocks noChangeAspect="1"/>
          </p:cNvPicPr>
          <p:nvPr/>
        </p:nvPicPr>
        <p:blipFill>
          <a:blip r:embed="rId2"/>
          <a:stretch>
            <a:fillRect/>
          </a:stretch>
        </p:blipFill>
        <p:spPr>
          <a:xfrm>
            <a:off x="685800" y="3246120"/>
            <a:ext cx="365760" cy="365760"/>
          </a:xfrm>
          <a:prstGeom prst="rect">
            <a:avLst/>
          </a:prstGeom>
        </p:spPr>
      </p:pic>
      <p:sp>
        <p:nvSpPr>
          <p:cNvPr id="23" name="Text 19"/>
          <p:cNvSpPr/>
          <p:nvPr/>
        </p:nvSpPr>
        <p:spPr>
          <a:xfrm>
            <a:off x="1188720" y="3200400"/>
            <a:ext cx="7315200" cy="685800"/>
          </a:xfrm>
          <a:prstGeom prst="rect">
            <a:avLst/>
          </a:prstGeom>
          <a:noFill/>
          <a:ln/>
        </p:spPr>
        <p:txBody>
          <a:bodyPr wrap="square" lIns="0" tIns="0" rIns="0" bIns="0" rtlCol="0" anchor="ctr"/>
          <a:lstStyle/>
          <a:p>
            <a:pPr algn="l" indent="0" marL="0">
              <a:buNone/>
            </a:pPr>
            <a:r>
              <a:rPr lang="en-US" sz="1250" b="1" dirty="0">
                <a:solidFill>
                  <a:srgbClr val="16314F"/>
                </a:solidFill>
                <a:latin typeface="Meiryo" pitchFamily="34" charset="0"/>
                <a:ea typeface="Meiryo" pitchFamily="34" charset="-122"/>
                <a:cs typeface="Meiryo" pitchFamily="34" charset="-120"/>
              </a:rPr>
              <a:t>派遣労働者</a:t>
            </a:r>
            <a:pPr algn="l" indent="0" marL="0">
              <a:buNone/>
            </a:pPr>
            <a:r>
              <a:rPr lang="en-US" sz="1250" dirty="0">
                <a:solidFill>
                  <a:srgbClr val="263238"/>
                </a:solidFill>
                <a:latin typeface="Meiryo" pitchFamily="34" charset="0"/>
                <a:ea typeface="Meiryo" pitchFamily="34" charset="-122"/>
                <a:cs typeface="Meiryo" pitchFamily="34" charset="-120"/>
              </a:rPr>
              <a:t>については、派遣元だけでなく </a:t>
            </a:r>
            <a:pPr algn="l" indent="0" marL="0">
              <a:buNone/>
            </a:pPr>
            <a:r>
              <a:rPr lang="en-US" sz="1250" b="1" dirty="0">
                <a:solidFill>
                  <a:srgbClr val="16314F"/>
                </a:solidFill>
                <a:latin typeface="Meiryo" pitchFamily="34" charset="0"/>
                <a:ea typeface="Meiryo" pitchFamily="34" charset="-122"/>
                <a:cs typeface="Meiryo" pitchFamily="34" charset="-120"/>
              </a:rPr>
              <a:t>派遣先の事業主</a:t>
            </a:r>
            <a:pPr algn="l" indent="0" marL="0">
              <a:buNone/>
            </a:pPr>
            <a:r>
              <a:rPr lang="en-US" sz="1250" dirty="0">
                <a:solidFill>
                  <a:srgbClr val="263238"/>
                </a:solidFill>
                <a:latin typeface="Meiryo" pitchFamily="34" charset="0"/>
                <a:ea typeface="Meiryo" pitchFamily="34" charset="-122"/>
                <a:cs typeface="Meiryo" pitchFamily="34" charset="-120"/>
              </a:rPr>
              <a:t> も、自ら雇用する労働者と同様に取り扱う必要があります（労働者派遣法47条の2）。</a:t>
            </a:r>
            <a:endParaRPr lang="en-US" sz="1250" dirty="0"/>
          </a:p>
        </p:txBody>
      </p:sp>
      <p:sp>
        <p:nvSpPr>
          <p:cNvPr id="24" name="Text 20"/>
          <p:cNvSpPr/>
          <p:nvPr/>
        </p:nvSpPr>
        <p:spPr>
          <a:xfrm>
            <a:off x="457200" y="4576572"/>
            <a:ext cx="8229600" cy="219456"/>
          </a:xfrm>
          <a:prstGeom prst="rect">
            <a:avLst/>
          </a:prstGeom>
          <a:noFill/>
          <a:ln/>
        </p:spPr>
        <p:txBody>
          <a:bodyPr wrap="square" rtlCol="0" anchor="ctr"/>
          <a:lstStyle/>
          <a:p>
            <a:pPr algn="l" indent="0" marL="0">
              <a:buNone/>
            </a:pPr>
            <a:r>
              <a:rPr lang="en-US" sz="800" i="1" dirty="0">
                <a:solidFill>
                  <a:srgbClr val="657586"/>
                </a:solidFill>
                <a:latin typeface="Meiryo" pitchFamily="34" charset="0"/>
                <a:ea typeface="Meiryo" pitchFamily="34" charset="-122"/>
                <a:cs typeface="Meiryo" pitchFamily="34" charset="-120"/>
              </a:rPr>
              <a:t>出典：男女雇用機会均等法11条／労働者派遣法47条の2（2026年6月18日確認）</a:t>
            </a:r>
            <a:endParaRPr lang="en-US" sz="800" dirty="0"/>
          </a:p>
        </p:txBody>
      </p:sp>
      <p:sp>
        <p:nvSpPr>
          <p:cNvPr id="25" name="Text 21"/>
          <p:cNvSpPr/>
          <p:nvPr/>
        </p:nvSpPr>
        <p:spPr>
          <a:xfrm>
            <a:off x="457200" y="4850892"/>
            <a:ext cx="6400800" cy="228600"/>
          </a:xfrm>
          <a:prstGeom prst="rect">
            <a:avLst/>
          </a:prstGeom>
          <a:noFill/>
          <a:ln/>
        </p:spPr>
        <p:txBody>
          <a:bodyPr wrap="square" rtlCol="0" anchor="ctr"/>
          <a:lstStyle/>
          <a:p>
            <a:pPr algn="l" indent="0" marL="0">
              <a:buNone/>
            </a:pPr>
            <a:r>
              <a:rPr lang="en-US" sz="850" dirty="0">
                <a:solidFill>
                  <a:srgbClr val="657586"/>
                </a:solidFill>
                <a:latin typeface="Meiryo" pitchFamily="34" charset="0"/>
                <a:ea typeface="Meiryo" pitchFamily="34" charset="-122"/>
                <a:cs typeface="Meiryo" pitchFamily="34" charset="-120"/>
              </a:rPr>
              <a:t>Legal GPT｜法務・総務のための社内研修資料20選（第5回）</a:t>
            </a:r>
            <a:endParaRPr lang="en-US" sz="850" dirty="0"/>
          </a:p>
        </p:txBody>
      </p:sp>
      <p:sp>
        <p:nvSpPr>
          <p:cNvPr id="26" name="Text 22"/>
          <p:cNvSpPr/>
          <p:nvPr/>
        </p:nvSpPr>
        <p:spPr>
          <a:xfrm>
            <a:off x="8321040" y="4850892"/>
            <a:ext cx="365760" cy="228600"/>
          </a:xfrm>
          <a:prstGeom prst="rect">
            <a:avLst/>
          </a:prstGeom>
          <a:noFill/>
          <a:ln/>
        </p:spPr>
        <p:txBody>
          <a:bodyPr wrap="square" rtlCol="0" anchor="ctr"/>
          <a:lstStyle/>
          <a:p>
            <a:pPr algn="r" indent="0" marL="0">
              <a:buNone/>
            </a:pPr>
            <a:r>
              <a:rPr lang="en-US" sz="900" dirty="0">
                <a:solidFill>
                  <a:srgbClr val="657586"/>
                </a:solidFill>
                <a:latin typeface="Meiryo" pitchFamily="34" charset="0"/>
                <a:ea typeface="Meiryo" pitchFamily="34" charset="-122"/>
                <a:cs typeface="Meiryo" pitchFamily="34" charset="-120"/>
              </a:rPr>
              <a:t>12</a:t>
            </a:r>
            <a:endParaRPr lang="en-US" sz="9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6F8FA"/>
        </a:solidFill>
      </p:bgPr>
    </p:bg>
    <p:spTree>
      <p:nvGrpSpPr>
        <p:cNvPr id="1" name=""/>
        <p:cNvGrpSpPr/>
        <p:nvPr/>
      </p:nvGrpSpPr>
      <p:grpSpPr>
        <a:xfrm>
          <a:off x="0" y="0"/>
          <a:ext cx="0" cy="0"/>
          <a:chOff x="0" y="0"/>
          <a:chExt cx="0" cy="0"/>
        </a:xfrm>
      </p:grpSpPr>
      <p:sp>
        <p:nvSpPr>
          <p:cNvPr id="2" name="Text 0"/>
          <p:cNvSpPr/>
          <p:nvPr/>
        </p:nvSpPr>
        <p:spPr>
          <a:xfrm>
            <a:off x="502920" y="274320"/>
            <a:ext cx="8229600" cy="274320"/>
          </a:xfrm>
          <a:prstGeom prst="rect">
            <a:avLst/>
          </a:prstGeom>
          <a:noFill/>
          <a:ln/>
        </p:spPr>
        <p:txBody>
          <a:bodyPr wrap="square" rtlCol="0" anchor="ctr"/>
          <a:lstStyle/>
          <a:p>
            <a:pPr algn="l" indent="0" marL="0">
              <a:buNone/>
            </a:pPr>
            <a:r>
              <a:rPr lang="en-US" sz="1100" b="1" spc="150" kern="0" dirty="0">
                <a:solidFill>
                  <a:srgbClr val="B58A3A"/>
                </a:solidFill>
                <a:latin typeface="Meiryo" pitchFamily="34" charset="0"/>
                <a:ea typeface="Meiryo" pitchFamily="34" charset="-122"/>
                <a:cs typeface="Meiryo" pitchFamily="34" charset="-120"/>
              </a:rPr>
              <a:t>対象範囲②</a:t>
            </a:r>
            <a:endParaRPr lang="en-US" sz="1100" dirty="0"/>
          </a:p>
        </p:txBody>
      </p:sp>
      <p:sp>
        <p:nvSpPr>
          <p:cNvPr id="3" name="Text 1"/>
          <p:cNvSpPr/>
          <p:nvPr/>
        </p:nvSpPr>
        <p:spPr>
          <a:xfrm>
            <a:off x="457200" y="530352"/>
            <a:ext cx="8229600" cy="566928"/>
          </a:xfrm>
          <a:prstGeom prst="rect">
            <a:avLst/>
          </a:prstGeom>
          <a:noFill/>
          <a:ln/>
        </p:spPr>
        <p:txBody>
          <a:bodyPr wrap="square" lIns="0" tIns="0" rIns="0" bIns="0" rtlCol="0" anchor="ctr"/>
          <a:lstStyle/>
          <a:p>
            <a:pPr algn="l" indent="0" marL="0">
              <a:buNone/>
            </a:pPr>
            <a:r>
              <a:rPr lang="en-US" sz="2700" b="1" dirty="0">
                <a:solidFill>
                  <a:srgbClr val="16314F"/>
                </a:solidFill>
                <a:latin typeface="Meiryo" pitchFamily="34" charset="0"/>
                <a:ea typeface="Meiryo" pitchFamily="34" charset="-122"/>
                <a:cs typeface="Meiryo" pitchFamily="34" charset="-120"/>
              </a:rPr>
              <a:t>行為者になり得るのは誰か</a:t>
            </a:r>
            <a:endParaRPr lang="en-US" sz="2700" dirty="0"/>
          </a:p>
        </p:txBody>
      </p:sp>
      <p:sp>
        <p:nvSpPr>
          <p:cNvPr id="4" name="Shape 2"/>
          <p:cNvSpPr/>
          <p:nvPr/>
        </p:nvSpPr>
        <p:spPr>
          <a:xfrm>
            <a:off x="7818120" y="457200"/>
            <a:ext cx="777240" cy="777240"/>
          </a:xfrm>
          <a:prstGeom prst="ellipse">
            <a:avLst/>
          </a:prstGeom>
          <a:solidFill>
            <a:srgbClr val="EAEEF3"/>
          </a:solidFill>
          <a:ln/>
          <a:effectLst>
            <a:outerShdw sx="100000" sy="100000" kx="0" ky="0" algn="bl" rotWithShape="0" blurRad="63500" dist="25400" dir="5400000">
              <a:srgbClr val="99A3AE">
                <a:alpha val="14000"/>
              </a:srgbClr>
            </a:outerShdw>
          </a:effectLst>
        </p:spPr>
      </p:sp>
      <p:pic>
        <p:nvPicPr>
          <p:cNvPr id="5" name="Image 0" descr="preencoded.png">    </p:cNvPr>
          <p:cNvPicPr>
            <a:picLocks noChangeAspect="1"/>
          </p:cNvPicPr>
          <p:nvPr/>
        </p:nvPicPr>
        <p:blipFill>
          <a:blip r:embed="rId1"/>
          <a:stretch>
            <a:fillRect/>
          </a:stretch>
        </p:blipFill>
        <p:spPr>
          <a:xfrm>
            <a:off x="8027975" y="667055"/>
            <a:ext cx="357530" cy="357530"/>
          </a:xfrm>
          <a:prstGeom prst="rect">
            <a:avLst/>
          </a:prstGeom>
        </p:spPr>
      </p:pic>
      <p:sp>
        <p:nvSpPr>
          <p:cNvPr id="6" name="Shape 3"/>
          <p:cNvSpPr/>
          <p:nvPr/>
        </p:nvSpPr>
        <p:spPr>
          <a:xfrm>
            <a:off x="457200" y="1417320"/>
            <a:ext cx="2679192" cy="914400"/>
          </a:xfrm>
          <a:prstGeom prst="roundRect">
            <a:avLst>
              <a:gd name="adj" fmla="val 8000"/>
            </a:avLst>
          </a:prstGeom>
          <a:solidFill>
            <a:srgbClr val="F6F8FA"/>
          </a:solidFill>
          <a:ln w="12700">
            <a:solidFill>
              <a:srgbClr val="DCE2EA"/>
            </a:solidFill>
            <a:prstDash val="solid"/>
          </a:ln>
          <a:effectLst>
            <a:outerShdw sx="100000" sy="100000" kx="0" ky="0" algn="bl" rotWithShape="0" blurRad="63500" dist="25400" dir="5400000">
              <a:srgbClr val="99A3AE">
                <a:alpha val="14000"/>
              </a:srgbClr>
            </a:outerShdw>
          </a:effectLst>
        </p:spPr>
      </p:sp>
      <p:sp>
        <p:nvSpPr>
          <p:cNvPr id="7" name="Text 4"/>
          <p:cNvSpPr/>
          <p:nvPr/>
        </p:nvSpPr>
        <p:spPr>
          <a:xfrm>
            <a:off x="640080" y="1563624"/>
            <a:ext cx="2313432" cy="329184"/>
          </a:xfrm>
          <a:prstGeom prst="rect">
            <a:avLst/>
          </a:prstGeom>
          <a:noFill/>
          <a:ln/>
        </p:spPr>
        <p:txBody>
          <a:bodyPr wrap="square" lIns="0" tIns="0" rIns="0" bIns="0" rtlCol="0" anchor="ctr"/>
          <a:lstStyle/>
          <a:p>
            <a:pPr algn="l" indent="0" marL="0">
              <a:buNone/>
            </a:pPr>
            <a:r>
              <a:rPr lang="en-US" sz="1500" b="1" dirty="0">
                <a:solidFill>
                  <a:srgbClr val="16314F"/>
                </a:solidFill>
                <a:latin typeface="Meiryo" pitchFamily="34" charset="0"/>
                <a:ea typeface="Meiryo" pitchFamily="34" charset="-122"/>
                <a:cs typeface="Meiryo" pitchFamily="34" charset="-120"/>
              </a:rPr>
              <a:t>上司</a:t>
            </a:r>
            <a:endParaRPr lang="en-US" sz="1500" dirty="0"/>
          </a:p>
        </p:txBody>
      </p:sp>
      <p:sp>
        <p:nvSpPr>
          <p:cNvPr id="8" name="Text 5"/>
          <p:cNvSpPr/>
          <p:nvPr/>
        </p:nvSpPr>
        <p:spPr>
          <a:xfrm>
            <a:off x="640080" y="1911096"/>
            <a:ext cx="2313432" cy="310896"/>
          </a:xfrm>
          <a:prstGeom prst="rect">
            <a:avLst/>
          </a:prstGeom>
          <a:noFill/>
          <a:ln/>
        </p:spPr>
        <p:txBody>
          <a:bodyPr wrap="square" lIns="0" tIns="0" rIns="0" bIns="0" rtlCol="0" anchor="ctr"/>
          <a:lstStyle/>
          <a:p>
            <a:pPr algn="l" indent="0" marL="0">
              <a:buNone/>
            </a:pPr>
            <a:r>
              <a:rPr lang="en-US" sz="1100" dirty="0">
                <a:solidFill>
                  <a:srgbClr val="263238"/>
                </a:solidFill>
                <a:latin typeface="Meiryo" pitchFamily="34" charset="0"/>
                <a:ea typeface="Meiryo" pitchFamily="34" charset="-122"/>
                <a:cs typeface="Meiryo" pitchFamily="34" charset="-120"/>
              </a:rPr>
              <a:t>上司から部下へ</a:t>
            </a:r>
            <a:endParaRPr lang="en-US" sz="1100" dirty="0"/>
          </a:p>
        </p:txBody>
      </p:sp>
      <p:sp>
        <p:nvSpPr>
          <p:cNvPr id="9" name="Shape 6"/>
          <p:cNvSpPr/>
          <p:nvPr/>
        </p:nvSpPr>
        <p:spPr>
          <a:xfrm>
            <a:off x="3232404" y="1417320"/>
            <a:ext cx="2679192" cy="914400"/>
          </a:xfrm>
          <a:prstGeom prst="roundRect">
            <a:avLst>
              <a:gd name="adj" fmla="val 8000"/>
            </a:avLst>
          </a:prstGeom>
          <a:solidFill>
            <a:srgbClr val="F6F8FA"/>
          </a:solidFill>
          <a:ln w="12700">
            <a:solidFill>
              <a:srgbClr val="DCE2EA"/>
            </a:solidFill>
            <a:prstDash val="solid"/>
          </a:ln>
          <a:effectLst>
            <a:outerShdw sx="100000" sy="100000" kx="0" ky="0" algn="bl" rotWithShape="0" blurRad="63500" dist="25400" dir="5400000">
              <a:srgbClr val="99A3AE">
                <a:alpha val="14000"/>
              </a:srgbClr>
            </a:outerShdw>
          </a:effectLst>
        </p:spPr>
      </p:sp>
      <p:sp>
        <p:nvSpPr>
          <p:cNvPr id="10" name="Text 7"/>
          <p:cNvSpPr/>
          <p:nvPr/>
        </p:nvSpPr>
        <p:spPr>
          <a:xfrm>
            <a:off x="3415284" y="1563624"/>
            <a:ext cx="2313432" cy="329184"/>
          </a:xfrm>
          <a:prstGeom prst="rect">
            <a:avLst/>
          </a:prstGeom>
          <a:noFill/>
          <a:ln/>
        </p:spPr>
        <p:txBody>
          <a:bodyPr wrap="square" lIns="0" tIns="0" rIns="0" bIns="0" rtlCol="0" anchor="ctr"/>
          <a:lstStyle/>
          <a:p>
            <a:pPr algn="l" indent="0" marL="0">
              <a:buNone/>
            </a:pPr>
            <a:r>
              <a:rPr lang="en-US" sz="1500" b="1" dirty="0">
                <a:solidFill>
                  <a:srgbClr val="16314F"/>
                </a:solidFill>
                <a:latin typeface="Meiryo" pitchFamily="34" charset="0"/>
                <a:ea typeface="Meiryo" pitchFamily="34" charset="-122"/>
                <a:cs typeface="Meiryo" pitchFamily="34" charset="-120"/>
              </a:rPr>
              <a:t>同僚</a:t>
            </a:r>
            <a:endParaRPr lang="en-US" sz="1500" dirty="0"/>
          </a:p>
        </p:txBody>
      </p:sp>
      <p:sp>
        <p:nvSpPr>
          <p:cNvPr id="11" name="Text 8"/>
          <p:cNvSpPr/>
          <p:nvPr/>
        </p:nvSpPr>
        <p:spPr>
          <a:xfrm>
            <a:off x="3415284" y="1911096"/>
            <a:ext cx="2313432" cy="310896"/>
          </a:xfrm>
          <a:prstGeom prst="rect">
            <a:avLst/>
          </a:prstGeom>
          <a:noFill/>
          <a:ln/>
        </p:spPr>
        <p:txBody>
          <a:bodyPr wrap="square" lIns="0" tIns="0" rIns="0" bIns="0" rtlCol="0" anchor="ctr"/>
          <a:lstStyle/>
          <a:p>
            <a:pPr algn="l" indent="0" marL="0">
              <a:buNone/>
            </a:pPr>
            <a:r>
              <a:rPr lang="en-US" sz="1100" dirty="0">
                <a:solidFill>
                  <a:srgbClr val="263238"/>
                </a:solidFill>
                <a:latin typeface="Meiryo" pitchFamily="34" charset="0"/>
                <a:ea typeface="Meiryo" pitchFamily="34" charset="-122"/>
                <a:cs typeface="Meiryo" pitchFamily="34" charset="-120"/>
              </a:rPr>
              <a:t>同僚どうし</a:t>
            </a:r>
            <a:endParaRPr lang="en-US" sz="1100" dirty="0"/>
          </a:p>
        </p:txBody>
      </p:sp>
      <p:sp>
        <p:nvSpPr>
          <p:cNvPr id="12" name="Shape 9"/>
          <p:cNvSpPr/>
          <p:nvPr/>
        </p:nvSpPr>
        <p:spPr>
          <a:xfrm>
            <a:off x="6007608" y="1417320"/>
            <a:ext cx="2679192" cy="914400"/>
          </a:xfrm>
          <a:prstGeom prst="roundRect">
            <a:avLst>
              <a:gd name="adj" fmla="val 8000"/>
            </a:avLst>
          </a:prstGeom>
          <a:solidFill>
            <a:srgbClr val="F6F8FA"/>
          </a:solidFill>
          <a:ln w="12700">
            <a:solidFill>
              <a:srgbClr val="DCE2EA"/>
            </a:solidFill>
            <a:prstDash val="solid"/>
          </a:ln>
          <a:effectLst>
            <a:outerShdw sx="100000" sy="100000" kx="0" ky="0" algn="bl" rotWithShape="0" blurRad="63500" dist="25400" dir="5400000">
              <a:srgbClr val="99A3AE">
                <a:alpha val="14000"/>
              </a:srgbClr>
            </a:outerShdw>
          </a:effectLst>
        </p:spPr>
      </p:sp>
      <p:sp>
        <p:nvSpPr>
          <p:cNvPr id="13" name="Text 10"/>
          <p:cNvSpPr/>
          <p:nvPr/>
        </p:nvSpPr>
        <p:spPr>
          <a:xfrm>
            <a:off x="6190488" y="1563624"/>
            <a:ext cx="2313432" cy="329184"/>
          </a:xfrm>
          <a:prstGeom prst="rect">
            <a:avLst/>
          </a:prstGeom>
          <a:noFill/>
          <a:ln/>
        </p:spPr>
        <p:txBody>
          <a:bodyPr wrap="square" lIns="0" tIns="0" rIns="0" bIns="0" rtlCol="0" anchor="ctr"/>
          <a:lstStyle/>
          <a:p>
            <a:pPr algn="l" indent="0" marL="0">
              <a:buNone/>
            </a:pPr>
            <a:r>
              <a:rPr lang="en-US" sz="1500" b="1" dirty="0">
                <a:solidFill>
                  <a:srgbClr val="16314F"/>
                </a:solidFill>
                <a:latin typeface="Meiryo" pitchFamily="34" charset="0"/>
                <a:ea typeface="Meiryo" pitchFamily="34" charset="-122"/>
                <a:cs typeface="Meiryo" pitchFamily="34" charset="-120"/>
              </a:rPr>
              <a:t>部下</a:t>
            </a:r>
            <a:endParaRPr lang="en-US" sz="1500" dirty="0"/>
          </a:p>
        </p:txBody>
      </p:sp>
      <p:sp>
        <p:nvSpPr>
          <p:cNvPr id="14" name="Text 11"/>
          <p:cNvSpPr/>
          <p:nvPr/>
        </p:nvSpPr>
        <p:spPr>
          <a:xfrm>
            <a:off x="6190488" y="1911096"/>
            <a:ext cx="2313432" cy="310896"/>
          </a:xfrm>
          <a:prstGeom prst="rect">
            <a:avLst/>
          </a:prstGeom>
          <a:noFill/>
          <a:ln/>
        </p:spPr>
        <p:txBody>
          <a:bodyPr wrap="square" lIns="0" tIns="0" rIns="0" bIns="0" rtlCol="0" anchor="ctr"/>
          <a:lstStyle/>
          <a:p>
            <a:pPr algn="l" indent="0" marL="0">
              <a:buNone/>
            </a:pPr>
            <a:r>
              <a:rPr lang="en-US" sz="1100" dirty="0">
                <a:solidFill>
                  <a:srgbClr val="263238"/>
                </a:solidFill>
                <a:latin typeface="Meiryo" pitchFamily="34" charset="0"/>
                <a:ea typeface="Meiryo" pitchFamily="34" charset="-122"/>
                <a:cs typeface="Meiryo" pitchFamily="34" charset="-120"/>
              </a:rPr>
              <a:t>部下から上司へ</a:t>
            </a:r>
            <a:endParaRPr lang="en-US" sz="1100" dirty="0"/>
          </a:p>
        </p:txBody>
      </p:sp>
      <p:sp>
        <p:nvSpPr>
          <p:cNvPr id="15" name="Shape 12"/>
          <p:cNvSpPr/>
          <p:nvPr/>
        </p:nvSpPr>
        <p:spPr>
          <a:xfrm>
            <a:off x="457200" y="2478024"/>
            <a:ext cx="2679192" cy="914400"/>
          </a:xfrm>
          <a:prstGeom prst="roundRect">
            <a:avLst>
              <a:gd name="adj" fmla="val 8000"/>
            </a:avLst>
          </a:prstGeom>
          <a:solidFill>
            <a:srgbClr val="F6F8FA"/>
          </a:solidFill>
          <a:ln w="12700">
            <a:solidFill>
              <a:srgbClr val="DCE2EA"/>
            </a:solidFill>
            <a:prstDash val="solid"/>
          </a:ln>
          <a:effectLst>
            <a:outerShdw sx="100000" sy="100000" kx="0" ky="0" algn="bl" rotWithShape="0" blurRad="63500" dist="25400" dir="5400000">
              <a:srgbClr val="99A3AE">
                <a:alpha val="14000"/>
              </a:srgbClr>
            </a:outerShdw>
          </a:effectLst>
        </p:spPr>
      </p:sp>
      <p:sp>
        <p:nvSpPr>
          <p:cNvPr id="16" name="Text 13"/>
          <p:cNvSpPr/>
          <p:nvPr/>
        </p:nvSpPr>
        <p:spPr>
          <a:xfrm>
            <a:off x="640080" y="2624328"/>
            <a:ext cx="2313432" cy="329184"/>
          </a:xfrm>
          <a:prstGeom prst="rect">
            <a:avLst/>
          </a:prstGeom>
          <a:noFill/>
          <a:ln/>
        </p:spPr>
        <p:txBody>
          <a:bodyPr wrap="square" lIns="0" tIns="0" rIns="0" bIns="0" rtlCol="0" anchor="ctr"/>
          <a:lstStyle/>
          <a:p>
            <a:pPr algn="l" indent="0" marL="0">
              <a:buNone/>
            </a:pPr>
            <a:r>
              <a:rPr lang="en-US" sz="1500" b="1" dirty="0">
                <a:solidFill>
                  <a:srgbClr val="16314F"/>
                </a:solidFill>
                <a:latin typeface="Meiryo" pitchFamily="34" charset="0"/>
                <a:ea typeface="Meiryo" pitchFamily="34" charset="-122"/>
                <a:cs typeface="Meiryo" pitchFamily="34" charset="-120"/>
              </a:rPr>
              <a:t>取引先</a:t>
            </a:r>
            <a:endParaRPr lang="en-US" sz="1500" dirty="0"/>
          </a:p>
        </p:txBody>
      </p:sp>
      <p:sp>
        <p:nvSpPr>
          <p:cNvPr id="17" name="Text 14"/>
          <p:cNvSpPr/>
          <p:nvPr/>
        </p:nvSpPr>
        <p:spPr>
          <a:xfrm>
            <a:off x="640080" y="2971800"/>
            <a:ext cx="2313432" cy="310896"/>
          </a:xfrm>
          <a:prstGeom prst="rect">
            <a:avLst/>
          </a:prstGeom>
          <a:noFill/>
          <a:ln/>
        </p:spPr>
        <p:txBody>
          <a:bodyPr wrap="square" lIns="0" tIns="0" rIns="0" bIns="0" rtlCol="0" anchor="ctr"/>
          <a:lstStyle/>
          <a:p>
            <a:pPr algn="l" indent="0" marL="0">
              <a:buNone/>
            </a:pPr>
            <a:r>
              <a:rPr lang="en-US" sz="1100" dirty="0">
                <a:solidFill>
                  <a:srgbClr val="263238"/>
                </a:solidFill>
                <a:latin typeface="Meiryo" pitchFamily="34" charset="0"/>
                <a:ea typeface="Meiryo" pitchFamily="34" charset="-122"/>
                <a:cs typeface="Meiryo" pitchFamily="34" charset="-120"/>
              </a:rPr>
              <a:t>取引先担当者</a:t>
            </a:r>
            <a:endParaRPr lang="en-US" sz="1100" dirty="0"/>
          </a:p>
        </p:txBody>
      </p:sp>
      <p:sp>
        <p:nvSpPr>
          <p:cNvPr id="18" name="Shape 15"/>
          <p:cNvSpPr/>
          <p:nvPr/>
        </p:nvSpPr>
        <p:spPr>
          <a:xfrm>
            <a:off x="3232404" y="2478024"/>
            <a:ext cx="2679192" cy="914400"/>
          </a:xfrm>
          <a:prstGeom prst="roundRect">
            <a:avLst>
              <a:gd name="adj" fmla="val 8000"/>
            </a:avLst>
          </a:prstGeom>
          <a:solidFill>
            <a:srgbClr val="F6F8FA"/>
          </a:solidFill>
          <a:ln w="12700">
            <a:solidFill>
              <a:srgbClr val="DCE2EA"/>
            </a:solidFill>
            <a:prstDash val="solid"/>
          </a:ln>
          <a:effectLst>
            <a:outerShdw sx="100000" sy="100000" kx="0" ky="0" algn="bl" rotWithShape="0" blurRad="63500" dist="25400" dir="5400000">
              <a:srgbClr val="99A3AE">
                <a:alpha val="14000"/>
              </a:srgbClr>
            </a:outerShdw>
          </a:effectLst>
        </p:spPr>
      </p:sp>
      <p:sp>
        <p:nvSpPr>
          <p:cNvPr id="19" name="Text 16"/>
          <p:cNvSpPr/>
          <p:nvPr/>
        </p:nvSpPr>
        <p:spPr>
          <a:xfrm>
            <a:off x="3415284" y="2624328"/>
            <a:ext cx="2313432" cy="329184"/>
          </a:xfrm>
          <a:prstGeom prst="rect">
            <a:avLst/>
          </a:prstGeom>
          <a:noFill/>
          <a:ln/>
        </p:spPr>
        <p:txBody>
          <a:bodyPr wrap="square" lIns="0" tIns="0" rIns="0" bIns="0" rtlCol="0" anchor="ctr"/>
          <a:lstStyle/>
          <a:p>
            <a:pPr algn="l" indent="0" marL="0">
              <a:buNone/>
            </a:pPr>
            <a:r>
              <a:rPr lang="en-US" sz="1500" b="1" dirty="0">
                <a:solidFill>
                  <a:srgbClr val="16314F"/>
                </a:solidFill>
                <a:latin typeface="Meiryo" pitchFamily="34" charset="0"/>
                <a:ea typeface="Meiryo" pitchFamily="34" charset="-122"/>
                <a:cs typeface="Meiryo" pitchFamily="34" charset="-120"/>
              </a:rPr>
              <a:t>顧客・患者</a:t>
            </a:r>
            <a:endParaRPr lang="en-US" sz="1500" dirty="0"/>
          </a:p>
        </p:txBody>
      </p:sp>
      <p:sp>
        <p:nvSpPr>
          <p:cNvPr id="20" name="Text 17"/>
          <p:cNvSpPr/>
          <p:nvPr/>
        </p:nvSpPr>
        <p:spPr>
          <a:xfrm>
            <a:off x="3415284" y="2971800"/>
            <a:ext cx="2313432" cy="310896"/>
          </a:xfrm>
          <a:prstGeom prst="rect">
            <a:avLst/>
          </a:prstGeom>
          <a:noFill/>
          <a:ln/>
        </p:spPr>
        <p:txBody>
          <a:bodyPr wrap="square" lIns="0" tIns="0" rIns="0" bIns="0" rtlCol="0" anchor="ctr"/>
          <a:lstStyle/>
          <a:p>
            <a:pPr algn="l" indent="0" marL="0">
              <a:buNone/>
            </a:pPr>
            <a:r>
              <a:rPr lang="en-US" sz="1100" dirty="0">
                <a:solidFill>
                  <a:srgbClr val="263238"/>
                </a:solidFill>
                <a:latin typeface="Meiryo" pitchFamily="34" charset="0"/>
                <a:ea typeface="Meiryo" pitchFamily="34" charset="-122"/>
                <a:cs typeface="Meiryo" pitchFamily="34" charset="-120"/>
              </a:rPr>
              <a:t>顧客・患者・利用者</a:t>
            </a:r>
            <a:endParaRPr lang="en-US" sz="1100" dirty="0"/>
          </a:p>
        </p:txBody>
      </p:sp>
      <p:sp>
        <p:nvSpPr>
          <p:cNvPr id="21" name="Shape 18"/>
          <p:cNvSpPr/>
          <p:nvPr/>
        </p:nvSpPr>
        <p:spPr>
          <a:xfrm>
            <a:off x="6007608" y="2478024"/>
            <a:ext cx="2679192" cy="914400"/>
          </a:xfrm>
          <a:prstGeom prst="roundRect">
            <a:avLst>
              <a:gd name="adj" fmla="val 8000"/>
            </a:avLst>
          </a:prstGeom>
          <a:solidFill>
            <a:srgbClr val="F6F8FA"/>
          </a:solidFill>
          <a:ln w="12700">
            <a:solidFill>
              <a:srgbClr val="DCE2EA"/>
            </a:solidFill>
            <a:prstDash val="solid"/>
          </a:ln>
          <a:effectLst>
            <a:outerShdw sx="100000" sy="100000" kx="0" ky="0" algn="bl" rotWithShape="0" blurRad="63500" dist="25400" dir="5400000">
              <a:srgbClr val="99A3AE">
                <a:alpha val="14000"/>
              </a:srgbClr>
            </a:outerShdw>
          </a:effectLst>
        </p:spPr>
      </p:sp>
      <p:sp>
        <p:nvSpPr>
          <p:cNvPr id="22" name="Text 19"/>
          <p:cNvSpPr/>
          <p:nvPr/>
        </p:nvSpPr>
        <p:spPr>
          <a:xfrm>
            <a:off x="6190488" y="2624328"/>
            <a:ext cx="2313432" cy="329184"/>
          </a:xfrm>
          <a:prstGeom prst="rect">
            <a:avLst/>
          </a:prstGeom>
          <a:noFill/>
          <a:ln/>
        </p:spPr>
        <p:txBody>
          <a:bodyPr wrap="square" lIns="0" tIns="0" rIns="0" bIns="0" rtlCol="0" anchor="ctr"/>
          <a:lstStyle/>
          <a:p>
            <a:pPr algn="l" indent="0" marL="0">
              <a:buNone/>
            </a:pPr>
            <a:r>
              <a:rPr lang="en-US" sz="1500" b="1" dirty="0">
                <a:solidFill>
                  <a:srgbClr val="16314F"/>
                </a:solidFill>
                <a:latin typeface="Meiryo" pitchFamily="34" charset="0"/>
                <a:ea typeface="Meiryo" pitchFamily="34" charset="-122"/>
                <a:cs typeface="Meiryo" pitchFamily="34" charset="-120"/>
              </a:rPr>
              <a:t>生徒等</a:t>
            </a:r>
            <a:endParaRPr lang="en-US" sz="1500" dirty="0"/>
          </a:p>
        </p:txBody>
      </p:sp>
      <p:sp>
        <p:nvSpPr>
          <p:cNvPr id="23" name="Text 20"/>
          <p:cNvSpPr/>
          <p:nvPr/>
        </p:nvSpPr>
        <p:spPr>
          <a:xfrm>
            <a:off x="6190488" y="2971800"/>
            <a:ext cx="2313432" cy="310896"/>
          </a:xfrm>
          <a:prstGeom prst="rect">
            <a:avLst/>
          </a:prstGeom>
          <a:noFill/>
          <a:ln/>
        </p:spPr>
        <p:txBody>
          <a:bodyPr wrap="square" lIns="0" tIns="0" rIns="0" bIns="0" rtlCol="0" anchor="ctr"/>
          <a:lstStyle/>
          <a:p>
            <a:pPr algn="l" indent="0" marL="0">
              <a:buNone/>
            </a:pPr>
            <a:r>
              <a:rPr lang="en-US" sz="1100" dirty="0">
                <a:solidFill>
                  <a:srgbClr val="263238"/>
                </a:solidFill>
                <a:latin typeface="Meiryo" pitchFamily="34" charset="0"/>
                <a:ea typeface="Meiryo" pitchFamily="34" charset="-122"/>
                <a:cs typeface="Meiryo" pitchFamily="34" charset="-120"/>
              </a:rPr>
              <a:t>学校の生徒など</a:t>
            </a:r>
            <a:endParaRPr lang="en-US" sz="1100" dirty="0"/>
          </a:p>
        </p:txBody>
      </p:sp>
      <p:sp>
        <p:nvSpPr>
          <p:cNvPr id="24" name="Shape 21"/>
          <p:cNvSpPr/>
          <p:nvPr/>
        </p:nvSpPr>
        <p:spPr>
          <a:xfrm>
            <a:off x="457200" y="3584448"/>
            <a:ext cx="8229600" cy="896112"/>
          </a:xfrm>
          <a:prstGeom prst="roundRect">
            <a:avLst>
              <a:gd name="adj" fmla="val 8163"/>
            </a:avLst>
          </a:prstGeom>
          <a:solidFill>
            <a:srgbClr val="EAEEF3"/>
          </a:solidFill>
          <a:ln/>
        </p:spPr>
      </p:sp>
      <p:sp>
        <p:nvSpPr>
          <p:cNvPr id="25" name="Text 22"/>
          <p:cNvSpPr/>
          <p:nvPr/>
        </p:nvSpPr>
        <p:spPr>
          <a:xfrm>
            <a:off x="731520" y="3584448"/>
            <a:ext cx="7680960" cy="896112"/>
          </a:xfrm>
          <a:prstGeom prst="rect">
            <a:avLst/>
          </a:prstGeom>
          <a:noFill/>
          <a:ln/>
        </p:spPr>
        <p:txBody>
          <a:bodyPr wrap="square" lIns="0" tIns="0" rIns="0" bIns="0" rtlCol="0" anchor="ctr"/>
          <a:lstStyle/>
          <a:p>
            <a:pPr algn="l" indent="0" marL="0">
              <a:buNone/>
            </a:pPr>
            <a:r>
              <a:rPr lang="en-US" sz="1250" b="1" dirty="0">
                <a:solidFill>
                  <a:srgbClr val="16314F"/>
                </a:solidFill>
                <a:latin typeface="Meiryo" pitchFamily="34" charset="0"/>
                <a:ea typeface="Meiryo" pitchFamily="34" charset="-122"/>
                <a:cs typeface="Meiryo" pitchFamily="34" charset="-120"/>
              </a:rPr>
              <a:t>男性も女性も、行為者にも被害者にもなり得ます。</a:t>
            </a:r>
            <a:pPr algn="l" indent="0" marL="0">
              <a:buNone/>
            </a:pPr>
            <a:r>
              <a:rPr lang="en-US" sz="1250" dirty="0">
                <a:solidFill>
                  <a:srgbClr val="243B53"/>
                </a:solidFill>
                <a:latin typeface="Meiryo" pitchFamily="34" charset="0"/>
                <a:ea typeface="Meiryo" pitchFamily="34" charset="-122"/>
                <a:cs typeface="Meiryo" pitchFamily="34" charset="-120"/>
              </a:rPr>
              <a:t> 取引先・顧客等が行為者の場合も、まず自社へ相談できます（顧客等の対応は第7回で詳説）。</a:t>
            </a:r>
            <a:endParaRPr lang="en-US" sz="1250" dirty="0"/>
          </a:p>
        </p:txBody>
      </p:sp>
      <p:sp>
        <p:nvSpPr>
          <p:cNvPr id="26" name="Text 23"/>
          <p:cNvSpPr/>
          <p:nvPr/>
        </p:nvSpPr>
        <p:spPr>
          <a:xfrm>
            <a:off x="457200" y="4850892"/>
            <a:ext cx="6400800" cy="228600"/>
          </a:xfrm>
          <a:prstGeom prst="rect">
            <a:avLst/>
          </a:prstGeom>
          <a:noFill/>
          <a:ln/>
        </p:spPr>
        <p:txBody>
          <a:bodyPr wrap="square" rtlCol="0" anchor="ctr"/>
          <a:lstStyle/>
          <a:p>
            <a:pPr algn="l" indent="0" marL="0">
              <a:buNone/>
            </a:pPr>
            <a:r>
              <a:rPr lang="en-US" sz="850" dirty="0">
                <a:solidFill>
                  <a:srgbClr val="657586"/>
                </a:solidFill>
                <a:latin typeface="Meiryo" pitchFamily="34" charset="0"/>
                <a:ea typeface="Meiryo" pitchFamily="34" charset="-122"/>
                <a:cs typeface="Meiryo" pitchFamily="34" charset="-120"/>
              </a:rPr>
              <a:t>Legal GPT｜法務・総務のための社内研修資料20選（第5回）</a:t>
            </a:r>
            <a:endParaRPr lang="en-US" sz="850" dirty="0"/>
          </a:p>
        </p:txBody>
      </p:sp>
      <p:sp>
        <p:nvSpPr>
          <p:cNvPr id="27" name="Text 24"/>
          <p:cNvSpPr/>
          <p:nvPr/>
        </p:nvSpPr>
        <p:spPr>
          <a:xfrm>
            <a:off x="8321040" y="4850892"/>
            <a:ext cx="365760" cy="228600"/>
          </a:xfrm>
          <a:prstGeom prst="rect">
            <a:avLst/>
          </a:prstGeom>
          <a:noFill/>
          <a:ln/>
        </p:spPr>
        <p:txBody>
          <a:bodyPr wrap="square" rtlCol="0" anchor="ctr"/>
          <a:lstStyle/>
          <a:p>
            <a:pPr algn="r" indent="0" marL="0">
              <a:buNone/>
            </a:pPr>
            <a:r>
              <a:rPr lang="en-US" sz="900" dirty="0">
                <a:solidFill>
                  <a:srgbClr val="657586"/>
                </a:solidFill>
                <a:latin typeface="Meiryo" pitchFamily="34" charset="0"/>
                <a:ea typeface="Meiryo" pitchFamily="34" charset="-122"/>
                <a:cs typeface="Meiryo" pitchFamily="34" charset="-120"/>
              </a:rPr>
              <a:t>13</a:t>
            </a:r>
            <a:endParaRPr lang="en-US" sz="9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6F8FA"/>
        </a:solidFill>
      </p:bgPr>
    </p:bg>
    <p:spTree>
      <p:nvGrpSpPr>
        <p:cNvPr id="1" name=""/>
        <p:cNvGrpSpPr/>
        <p:nvPr/>
      </p:nvGrpSpPr>
      <p:grpSpPr>
        <a:xfrm>
          <a:off x="0" y="0"/>
          <a:ext cx="0" cy="0"/>
          <a:chOff x="0" y="0"/>
          <a:chExt cx="0" cy="0"/>
        </a:xfrm>
      </p:grpSpPr>
      <p:sp>
        <p:nvSpPr>
          <p:cNvPr id="2" name="Text 0"/>
          <p:cNvSpPr/>
          <p:nvPr/>
        </p:nvSpPr>
        <p:spPr>
          <a:xfrm>
            <a:off x="502920" y="274320"/>
            <a:ext cx="8229600" cy="274320"/>
          </a:xfrm>
          <a:prstGeom prst="rect">
            <a:avLst/>
          </a:prstGeom>
          <a:noFill/>
          <a:ln/>
        </p:spPr>
        <p:txBody>
          <a:bodyPr wrap="square" rtlCol="0" anchor="ctr"/>
          <a:lstStyle/>
          <a:p>
            <a:pPr algn="l" indent="0" marL="0">
              <a:buNone/>
            </a:pPr>
            <a:r>
              <a:rPr lang="en-US" sz="1100" b="1" spc="150" kern="0" dirty="0">
                <a:solidFill>
                  <a:srgbClr val="B58A3A"/>
                </a:solidFill>
                <a:latin typeface="Meiryo" pitchFamily="34" charset="0"/>
                <a:ea typeface="Meiryo" pitchFamily="34" charset="-122"/>
                <a:cs typeface="Meiryo" pitchFamily="34" charset="-120"/>
              </a:rPr>
              <a:t>対象範囲③</a:t>
            </a:r>
            <a:endParaRPr lang="en-US" sz="1100" dirty="0"/>
          </a:p>
        </p:txBody>
      </p:sp>
      <p:sp>
        <p:nvSpPr>
          <p:cNvPr id="3" name="Text 1"/>
          <p:cNvSpPr/>
          <p:nvPr/>
        </p:nvSpPr>
        <p:spPr>
          <a:xfrm>
            <a:off x="457200" y="530352"/>
            <a:ext cx="8229600" cy="566928"/>
          </a:xfrm>
          <a:prstGeom prst="rect">
            <a:avLst/>
          </a:prstGeom>
          <a:noFill/>
          <a:ln/>
        </p:spPr>
        <p:txBody>
          <a:bodyPr wrap="square" lIns="0" tIns="0" rIns="0" bIns="0" rtlCol="0" anchor="ctr"/>
          <a:lstStyle/>
          <a:p>
            <a:pPr algn="l" indent="0" marL="0">
              <a:buNone/>
            </a:pPr>
            <a:r>
              <a:rPr lang="en-US" sz="2700" b="1" dirty="0">
                <a:solidFill>
                  <a:srgbClr val="16314F"/>
                </a:solidFill>
                <a:latin typeface="Meiryo" pitchFamily="34" charset="0"/>
                <a:ea typeface="Meiryo" pitchFamily="34" charset="-122"/>
                <a:cs typeface="Meiryo" pitchFamily="34" charset="-120"/>
              </a:rPr>
              <a:t>同性間／性的指向・性自認</a:t>
            </a:r>
            <a:endParaRPr lang="en-US" sz="2700" dirty="0"/>
          </a:p>
        </p:txBody>
      </p:sp>
      <p:sp>
        <p:nvSpPr>
          <p:cNvPr id="4" name="Shape 2"/>
          <p:cNvSpPr/>
          <p:nvPr/>
        </p:nvSpPr>
        <p:spPr>
          <a:xfrm>
            <a:off x="7818120" y="457200"/>
            <a:ext cx="777240" cy="777240"/>
          </a:xfrm>
          <a:prstGeom prst="ellipse">
            <a:avLst/>
          </a:prstGeom>
          <a:solidFill>
            <a:srgbClr val="EAEEF3"/>
          </a:solidFill>
          <a:ln/>
          <a:effectLst>
            <a:outerShdw sx="100000" sy="100000" kx="0" ky="0" algn="bl" rotWithShape="0" blurRad="63500" dist="25400" dir="5400000">
              <a:srgbClr val="99A3AE">
                <a:alpha val="14000"/>
              </a:srgbClr>
            </a:outerShdw>
          </a:effectLst>
        </p:spPr>
      </p:sp>
      <p:pic>
        <p:nvPicPr>
          <p:cNvPr id="5" name="Image 0" descr="preencoded.png">    </p:cNvPr>
          <p:cNvPicPr>
            <a:picLocks noChangeAspect="1"/>
          </p:cNvPicPr>
          <p:nvPr/>
        </p:nvPicPr>
        <p:blipFill>
          <a:blip r:embed="rId1"/>
          <a:stretch>
            <a:fillRect/>
          </a:stretch>
        </p:blipFill>
        <p:spPr>
          <a:xfrm>
            <a:off x="8027975" y="667055"/>
            <a:ext cx="357530" cy="357530"/>
          </a:xfrm>
          <a:prstGeom prst="rect">
            <a:avLst/>
          </a:prstGeom>
        </p:spPr>
      </p:pic>
      <p:sp>
        <p:nvSpPr>
          <p:cNvPr id="6" name="Shape 3"/>
          <p:cNvSpPr/>
          <p:nvPr/>
        </p:nvSpPr>
        <p:spPr>
          <a:xfrm>
            <a:off x="457200" y="1371600"/>
            <a:ext cx="8229600" cy="841248"/>
          </a:xfrm>
          <a:prstGeom prst="roundRect">
            <a:avLst>
              <a:gd name="adj" fmla="val 8696"/>
            </a:avLst>
          </a:prstGeom>
          <a:solidFill>
            <a:srgbClr val="FFFFFF"/>
          </a:solidFill>
          <a:ln w="12700">
            <a:solidFill>
              <a:srgbClr val="DCE2EA"/>
            </a:solidFill>
            <a:prstDash val="solid"/>
          </a:ln>
          <a:effectLst>
            <a:outerShdw sx="100000" sy="100000" kx="0" ky="0" algn="bl" rotWithShape="0" blurRad="63500" dist="25400" dir="5400000">
              <a:srgbClr val="99A3AE">
                <a:alpha val="14000"/>
              </a:srgbClr>
            </a:outerShdw>
          </a:effectLst>
        </p:spPr>
      </p:sp>
      <p:sp>
        <p:nvSpPr>
          <p:cNvPr id="7" name="Shape 4"/>
          <p:cNvSpPr/>
          <p:nvPr/>
        </p:nvSpPr>
        <p:spPr>
          <a:xfrm>
            <a:off x="658368" y="1572768"/>
            <a:ext cx="438912" cy="438912"/>
          </a:xfrm>
          <a:prstGeom prst="ellipse">
            <a:avLst/>
          </a:prstGeom>
          <a:solidFill>
            <a:srgbClr val="EAF1ED"/>
          </a:solidFill>
          <a:ln/>
          <a:effectLst>
            <a:outerShdw sx="100000" sy="100000" kx="0" ky="0" algn="bl" rotWithShape="0" blurRad="63500" dist="25400" dir="5400000">
              <a:srgbClr val="99A3AE">
                <a:alpha val="14000"/>
              </a:srgbClr>
            </a:outerShdw>
          </a:effectLst>
        </p:spPr>
      </p:sp>
      <p:pic>
        <p:nvPicPr>
          <p:cNvPr id="8" name="Image 1" descr="preencoded.png">    </p:cNvPr>
          <p:cNvPicPr>
            <a:picLocks noChangeAspect="1"/>
          </p:cNvPicPr>
          <p:nvPr/>
        </p:nvPicPr>
        <p:blipFill>
          <a:blip r:embed="rId2"/>
          <a:stretch>
            <a:fillRect/>
          </a:stretch>
        </p:blipFill>
        <p:spPr>
          <a:xfrm>
            <a:off x="776874" y="1691274"/>
            <a:ext cx="201900" cy="201900"/>
          </a:xfrm>
          <a:prstGeom prst="rect">
            <a:avLst/>
          </a:prstGeom>
        </p:spPr>
      </p:pic>
      <p:sp>
        <p:nvSpPr>
          <p:cNvPr id="9" name="Text 5"/>
          <p:cNvSpPr/>
          <p:nvPr/>
        </p:nvSpPr>
        <p:spPr>
          <a:xfrm>
            <a:off x="1280160" y="1490472"/>
            <a:ext cx="7223760" cy="310896"/>
          </a:xfrm>
          <a:prstGeom prst="rect">
            <a:avLst/>
          </a:prstGeom>
          <a:noFill/>
          <a:ln/>
        </p:spPr>
        <p:txBody>
          <a:bodyPr wrap="square" lIns="0" tIns="0" rIns="0" bIns="0" rtlCol="0" anchor="ctr"/>
          <a:lstStyle/>
          <a:p>
            <a:pPr algn="l" indent="0" marL="0">
              <a:buNone/>
            </a:pPr>
            <a:r>
              <a:rPr lang="en-US" sz="1400" b="1" dirty="0">
                <a:solidFill>
                  <a:srgbClr val="16314F"/>
                </a:solidFill>
                <a:latin typeface="Meiryo" pitchFamily="34" charset="0"/>
                <a:ea typeface="Meiryo" pitchFamily="34" charset="-122"/>
                <a:cs typeface="Meiryo" pitchFamily="34" charset="-120"/>
              </a:rPr>
              <a:t>同性間でも成立する</a:t>
            </a:r>
            <a:endParaRPr lang="en-US" sz="1400" dirty="0"/>
          </a:p>
        </p:txBody>
      </p:sp>
      <p:sp>
        <p:nvSpPr>
          <p:cNvPr id="10" name="Text 6"/>
          <p:cNvSpPr/>
          <p:nvPr/>
        </p:nvSpPr>
        <p:spPr>
          <a:xfrm>
            <a:off x="1280160" y="1792224"/>
            <a:ext cx="7223760" cy="365760"/>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「男同士／女同士だから平気」という前提は誤り。同性に対する性的な言動もセクハラになる</a:t>
            </a:r>
            <a:endParaRPr lang="en-US" sz="1150" dirty="0"/>
          </a:p>
        </p:txBody>
      </p:sp>
      <p:sp>
        <p:nvSpPr>
          <p:cNvPr id="11" name="Shape 7"/>
          <p:cNvSpPr/>
          <p:nvPr/>
        </p:nvSpPr>
        <p:spPr>
          <a:xfrm>
            <a:off x="457200" y="2322576"/>
            <a:ext cx="8229600" cy="841248"/>
          </a:xfrm>
          <a:prstGeom prst="roundRect">
            <a:avLst>
              <a:gd name="adj" fmla="val 8696"/>
            </a:avLst>
          </a:prstGeom>
          <a:solidFill>
            <a:srgbClr val="FFFFFF"/>
          </a:solidFill>
          <a:ln w="12700">
            <a:solidFill>
              <a:srgbClr val="DCE2EA"/>
            </a:solidFill>
            <a:prstDash val="solid"/>
          </a:ln>
          <a:effectLst>
            <a:outerShdw sx="100000" sy="100000" kx="0" ky="0" algn="bl" rotWithShape="0" blurRad="63500" dist="25400" dir="5400000">
              <a:srgbClr val="99A3AE">
                <a:alpha val="14000"/>
              </a:srgbClr>
            </a:outerShdw>
          </a:effectLst>
        </p:spPr>
      </p:sp>
      <p:sp>
        <p:nvSpPr>
          <p:cNvPr id="12" name="Shape 8"/>
          <p:cNvSpPr/>
          <p:nvPr/>
        </p:nvSpPr>
        <p:spPr>
          <a:xfrm>
            <a:off x="658368" y="2523744"/>
            <a:ext cx="438912" cy="438912"/>
          </a:xfrm>
          <a:prstGeom prst="ellipse">
            <a:avLst/>
          </a:prstGeom>
          <a:solidFill>
            <a:srgbClr val="EAF1ED"/>
          </a:solidFill>
          <a:ln/>
          <a:effectLst>
            <a:outerShdw sx="100000" sy="100000" kx="0" ky="0" algn="bl" rotWithShape="0" blurRad="63500" dist="25400" dir="5400000">
              <a:srgbClr val="99A3AE">
                <a:alpha val="14000"/>
              </a:srgbClr>
            </a:outerShdw>
          </a:effectLst>
        </p:spPr>
      </p:sp>
      <p:pic>
        <p:nvPicPr>
          <p:cNvPr id="13" name="Image 2" descr="preencoded.png">    </p:cNvPr>
          <p:cNvPicPr>
            <a:picLocks noChangeAspect="1"/>
          </p:cNvPicPr>
          <p:nvPr/>
        </p:nvPicPr>
        <p:blipFill>
          <a:blip r:embed="rId3"/>
          <a:stretch>
            <a:fillRect/>
          </a:stretch>
        </p:blipFill>
        <p:spPr>
          <a:xfrm>
            <a:off x="776874" y="2642250"/>
            <a:ext cx="201900" cy="201900"/>
          </a:xfrm>
          <a:prstGeom prst="rect">
            <a:avLst/>
          </a:prstGeom>
        </p:spPr>
      </p:pic>
      <p:sp>
        <p:nvSpPr>
          <p:cNvPr id="14" name="Text 9"/>
          <p:cNvSpPr/>
          <p:nvPr/>
        </p:nvSpPr>
        <p:spPr>
          <a:xfrm>
            <a:off x="1280160" y="2441448"/>
            <a:ext cx="7223760" cy="310896"/>
          </a:xfrm>
          <a:prstGeom prst="rect">
            <a:avLst/>
          </a:prstGeom>
          <a:noFill/>
          <a:ln/>
        </p:spPr>
        <p:txBody>
          <a:bodyPr wrap="square" lIns="0" tIns="0" rIns="0" bIns="0" rtlCol="0" anchor="ctr"/>
          <a:lstStyle/>
          <a:p>
            <a:pPr algn="l" indent="0" marL="0">
              <a:buNone/>
            </a:pPr>
            <a:r>
              <a:rPr lang="en-US" sz="1400" b="1" dirty="0">
                <a:solidFill>
                  <a:srgbClr val="16314F"/>
                </a:solidFill>
                <a:latin typeface="Meiryo" pitchFamily="34" charset="0"/>
                <a:ea typeface="Meiryo" pitchFamily="34" charset="-122"/>
                <a:cs typeface="Meiryo" pitchFamily="34" charset="-120"/>
              </a:rPr>
              <a:t>性的指向・性自認は問わない</a:t>
            </a:r>
            <a:endParaRPr lang="en-US" sz="1400" dirty="0"/>
          </a:p>
        </p:txBody>
      </p:sp>
      <p:sp>
        <p:nvSpPr>
          <p:cNvPr id="15" name="Text 10"/>
          <p:cNvSpPr/>
          <p:nvPr/>
        </p:nvSpPr>
        <p:spPr>
          <a:xfrm>
            <a:off x="1280160" y="2743200"/>
            <a:ext cx="7223760" cy="365760"/>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被害者の性的指向や性自認にかかわらず、性的な言動はセクハラに該当し得る</a:t>
            </a:r>
            <a:endParaRPr lang="en-US" sz="1150" dirty="0"/>
          </a:p>
        </p:txBody>
      </p:sp>
      <p:sp>
        <p:nvSpPr>
          <p:cNvPr id="16" name="Shape 11"/>
          <p:cNvSpPr/>
          <p:nvPr/>
        </p:nvSpPr>
        <p:spPr>
          <a:xfrm>
            <a:off x="457200" y="3273552"/>
            <a:ext cx="8229600" cy="841248"/>
          </a:xfrm>
          <a:prstGeom prst="roundRect">
            <a:avLst>
              <a:gd name="adj" fmla="val 8696"/>
            </a:avLst>
          </a:prstGeom>
          <a:solidFill>
            <a:srgbClr val="FFFFFF"/>
          </a:solidFill>
          <a:ln w="12700">
            <a:solidFill>
              <a:srgbClr val="DCE2EA"/>
            </a:solidFill>
            <a:prstDash val="solid"/>
          </a:ln>
          <a:effectLst>
            <a:outerShdw sx="100000" sy="100000" kx="0" ky="0" algn="bl" rotWithShape="0" blurRad="63500" dist="25400" dir="5400000">
              <a:srgbClr val="99A3AE">
                <a:alpha val="14000"/>
              </a:srgbClr>
            </a:outerShdw>
          </a:effectLst>
        </p:spPr>
      </p:sp>
      <p:sp>
        <p:nvSpPr>
          <p:cNvPr id="17" name="Shape 12"/>
          <p:cNvSpPr/>
          <p:nvPr/>
        </p:nvSpPr>
        <p:spPr>
          <a:xfrm>
            <a:off x="658368" y="3474720"/>
            <a:ext cx="438912" cy="438912"/>
          </a:xfrm>
          <a:prstGeom prst="ellipse">
            <a:avLst/>
          </a:prstGeom>
          <a:solidFill>
            <a:srgbClr val="EAF1ED"/>
          </a:solidFill>
          <a:ln/>
          <a:effectLst>
            <a:outerShdw sx="100000" sy="100000" kx="0" ky="0" algn="bl" rotWithShape="0" blurRad="63500" dist="25400" dir="5400000">
              <a:srgbClr val="99A3AE">
                <a:alpha val="14000"/>
              </a:srgbClr>
            </a:outerShdw>
          </a:effectLst>
        </p:spPr>
      </p:sp>
      <p:pic>
        <p:nvPicPr>
          <p:cNvPr id="18" name="Image 3" descr="preencoded.png">    </p:cNvPr>
          <p:cNvPicPr>
            <a:picLocks noChangeAspect="1"/>
          </p:cNvPicPr>
          <p:nvPr/>
        </p:nvPicPr>
        <p:blipFill>
          <a:blip r:embed="rId4"/>
          <a:stretch>
            <a:fillRect/>
          </a:stretch>
        </p:blipFill>
        <p:spPr>
          <a:xfrm>
            <a:off x="776874" y="3593226"/>
            <a:ext cx="201900" cy="201900"/>
          </a:xfrm>
          <a:prstGeom prst="rect">
            <a:avLst/>
          </a:prstGeom>
        </p:spPr>
      </p:pic>
      <p:sp>
        <p:nvSpPr>
          <p:cNvPr id="19" name="Text 13"/>
          <p:cNvSpPr/>
          <p:nvPr/>
        </p:nvSpPr>
        <p:spPr>
          <a:xfrm>
            <a:off x="1280160" y="3392424"/>
            <a:ext cx="7223760" cy="310896"/>
          </a:xfrm>
          <a:prstGeom prst="rect">
            <a:avLst/>
          </a:prstGeom>
          <a:noFill/>
          <a:ln/>
        </p:spPr>
        <p:txBody>
          <a:bodyPr wrap="square" lIns="0" tIns="0" rIns="0" bIns="0" rtlCol="0" anchor="ctr"/>
          <a:lstStyle/>
          <a:p>
            <a:pPr algn="l" indent="0" marL="0">
              <a:buNone/>
            </a:pPr>
            <a:r>
              <a:rPr lang="en-US" sz="1400" b="1" dirty="0">
                <a:solidFill>
                  <a:srgbClr val="16314F"/>
                </a:solidFill>
                <a:latin typeface="Meiryo" pitchFamily="34" charset="0"/>
                <a:ea typeface="Meiryo" pitchFamily="34" charset="-122"/>
                <a:cs typeface="Meiryo" pitchFamily="34" charset="-120"/>
              </a:rPr>
              <a:t>アウティングはセクハラとは限らない</a:t>
            </a:r>
            <a:endParaRPr lang="en-US" sz="1400" dirty="0"/>
          </a:p>
        </p:txBody>
      </p:sp>
      <p:sp>
        <p:nvSpPr>
          <p:cNvPr id="20" name="Text 14"/>
          <p:cNvSpPr/>
          <p:nvPr/>
        </p:nvSpPr>
        <p:spPr>
          <a:xfrm>
            <a:off x="1280160" y="3694176"/>
            <a:ext cx="7223760" cy="365760"/>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本人の了解なく性的指向・性自認を暴露するアウティングは、パワハラの『個の侵害』やプライバシー侵害にもなり得る。類型を一律に決めつけず、内容・目的・態様・影響を確認する</a:t>
            </a:r>
            <a:endParaRPr lang="en-US" sz="1150" dirty="0"/>
          </a:p>
        </p:txBody>
      </p:sp>
      <p:sp>
        <p:nvSpPr>
          <p:cNvPr id="21" name="Text 15"/>
          <p:cNvSpPr/>
          <p:nvPr/>
        </p:nvSpPr>
        <p:spPr>
          <a:xfrm>
            <a:off x="457200" y="4576572"/>
            <a:ext cx="8229600" cy="219456"/>
          </a:xfrm>
          <a:prstGeom prst="rect">
            <a:avLst/>
          </a:prstGeom>
          <a:noFill/>
          <a:ln/>
        </p:spPr>
        <p:txBody>
          <a:bodyPr wrap="square" rtlCol="0" anchor="ctr"/>
          <a:lstStyle/>
          <a:p>
            <a:pPr algn="l" indent="0" marL="0">
              <a:buNone/>
            </a:pPr>
            <a:r>
              <a:rPr lang="en-US" sz="800" i="1" dirty="0">
                <a:solidFill>
                  <a:srgbClr val="657586"/>
                </a:solidFill>
                <a:latin typeface="Meiryo" pitchFamily="34" charset="0"/>
                <a:ea typeface="Meiryo" pitchFamily="34" charset="-122"/>
                <a:cs typeface="Meiryo" pitchFamily="34" charset="-120"/>
              </a:rPr>
              <a:t>出典：厚生労働省 職場におけるセクシュアルハラスメント防止指針（性的指向・性自認に関する規定／2026年6月18日確認）</a:t>
            </a:r>
            <a:endParaRPr lang="en-US" sz="800" dirty="0"/>
          </a:p>
        </p:txBody>
      </p:sp>
      <p:sp>
        <p:nvSpPr>
          <p:cNvPr id="22" name="Text 16"/>
          <p:cNvSpPr/>
          <p:nvPr/>
        </p:nvSpPr>
        <p:spPr>
          <a:xfrm>
            <a:off x="457200" y="4850892"/>
            <a:ext cx="6400800" cy="228600"/>
          </a:xfrm>
          <a:prstGeom prst="rect">
            <a:avLst/>
          </a:prstGeom>
          <a:noFill/>
          <a:ln/>
        </p:spPr>
        <p:txBody>
          <a:bodyPr wrap="square" rtlCol="0" anchor="ctr"/>
          <a:lstStyle/>
          <a:p>
            <a:pPr algn="l" indent="0" marL="0">
              <a:buNone/>
            </a:pPr>
            <a:r>
              <a:rPr lang="en-US" sz="850" dirty="0">
                <a:solidFill>
                  <a:srgbClr val="657586"/>
                </a:solidFill>
                <a:latin typeface="Meiryo" pitchFamily="34" charset="0"/>
                <a:ea typeface="Meiryo" pitchFamily="34" charset="-122"/>
                <a:cs typeface="Meiryo" pitchFamily="34" charset="-120"/>
              </a:rPr>
              <a:t>Legal GPT｜法務・総務のための社内研修資料20選（第5回）</a:t>
            </a:r>
            <a:endParaRPr lang="en-US" sz="850" dirty="0"/>
          </a:p>
        </p:txBody>
      </p:sp>
      <p:sp>
        <p:nvSpPr>
          <p:cNvPr id="23" name="Text 17"/>
          <p:cNvSpPr/>
          <p:nvPr/>
        </p:nvSpPr>
        <p:spPr>
          <a:xfrm>
            <a:off x="8321040" y="4850892"/>
            <a:ext cx="365760" cy="228600"/>
          </a:xfrm>
          <a:prstGeom prst="rect">
            <a:avLst/>
          </a:prstGeom>
          <a:noFill/>
          <a:ln/>
        </p:spPr>
        <p:txBody>
          <a:bodyPr wrap="square" rtlCol="0" anchor="ctr"/>
          <a:lstStyle/>
          <a:p>
            <a:pPr algn="r" indent="0" marL="0">
              <a:buNone/>
            </a:pPr>
            <a:r>
              <a:rPr lang="en-US" sz="900" dirty="0">
                <a:solidFill>
                  <a:srgbClr val="657586"/>
                </a:solidFill>
                <a:latin typeface="Meiryo" pitchFamily="34" charset="0"/>
                <a:ea typeface="Meiryo" pitchFamily="34" charset="-122"/>
                <a:cs typeface="Meiryo" pitchFamily="34" charset="-120"/>
              </a:rPr>
              <a:t>14</a:t>
            </a:r>
            <a:endParaRPr lang="en-US" sz="9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6F8FA"/>
        </a:solidFill>
      </p:bgPr>
    </p:bg>
    <p:spTree>
      <p:nvGrpSpPr>
        <p:cNvPr id="1" name=""/>
        <p:cNvGrpSpPr/>
        <p:nvPr/>
      </p:nvGrpSpPr>
      <p:grpSpPr>
        <a:xfrm>
          <a:off x="0" y="0"/>
          <a:ext cx="0" cy="0"/>
          <a:chOff x="0" y="0"/>
          <a:chExt cx="0" cy="0"/>
        </a:xfrm>
      </p:grpSpPr>
      <p:sp>
        <p:nvSpPr>
          <p:cNvPr id="2" name="Text 0"/>
          <p:cNvSpPr/>
          <p:nvPr/>
        </p:nvSpPr>
        <p:spPr>
          <a:xfrm>
            <a:off x="502920" y="274320"/>
            <a:ext cx="8229600" cy="274320"/>
          </a:xfrm>
          <a:prstGeom prst="rect">
            <a:avLst/>
          </a:prstGeom>
          <a:noFill/>
          <a:ln/>
        </p:spPr>
        <p:txBody>
          <a:bodyPr wrap="square" rtlCol="0" anchor="ctr"/>
          <a:lstStyle/>
          <a:p>
            <a:pPr algn="l" indent="0" marL="0">
              <a:buNone/>
            </a:pPr>
            <a:r>
              <a:rPr lang="en-US" sz="1100" b="1" spc="150" kern="0" dirty="0">
                <a:solidFill>
                  <a:srgbClr val="B58A3A"/>
                </a:solidFill>
                <a:latin typeface="Meiryo" pitchFamily="34" charset="0"/>
                <a:ea typeface="Meiryo" pitchFamily="34" charset="-122"/>
                <a:cs typeface="Meiryo" pitchFamily="34" charset="-120"/>
              </a:rPr>
              <a:t>性的な言動①</a:t>
            </a:r>
            <a:endParaRPr lang="en-US" sz="1100" dirty="0"/>
          </a:p>
        </p:txBody>
      </p:sp>
      <p:sp>
        <p:nvSpPr>
          <p:cNvPr id="3" name="Text 1"/>
          <p:cNvSpPr/>
          <p:nvPr/>
        </p:nvSpPr>
        <p:spPr>
          <a:xfrm>
            <a:off x="457200" y="530352"/>
            <a:ext cx="8229600" cy="566928"/>
          </a:xfrm>
          <a:prstGeom prst="rect">
            <a:avLst/>
          </a:prstGeom>
          <a:noFill/>
          <a:ln/>
        </p:spPr>
        <p:txBody>
          <a:bodyPr wrap="square" lIns="0" tIns="0" rIns="0" bIns="0" rtlCol="0" anchor="ctr"/>
          <a:lstStyle/>
          <a:p>
            <a:pPr algn="l" indent="0" marL="0">
              <a:buNone/>
            </a:pPr>
            <a:r>
              <a:rPr lang="en-US" sz="2700" b="1" dirty="0">
                <a:solidFill>
                  <a:srgbClr val="16314F"/>
                </a:solidFill>
                <a:latin typeface="Meiryo" pitchFamily="34" charset="0"/>
                <a:ea typeface="Meiryo" pitchFamily="34" charset="-122"/>
                <a:cs typeface="Meiryo" pitchFamily="34" charset="-120"/>
              </a:rPr>
              <a:t>性的な内容の「発言」</a:t>
            </a:r>
            <a:endParaRPr lang="en-US" sz="2700" dirty="0"/>
          </a:p>
        </p:txBody>
      </p:sp>
      <p:sp>
        <p:nvSpPr>
          <p:cNvPr id="4" name="Shape 2"/>
          <p:cNvSpPr/>
          <p:nvPr/>
        </p:nvSpPr>
        <p:spPr>
          <a:xfrm>
            <a:off x="7818120" y="457200"/>
            <a:ext cx="777240" cy="777240"/>
          </a:xfrm>
          <a:prstGeom prst="ellipse">
            <a:avLst/>
          </a:prstGeom>
          <a:solidFill>
            <a:srgbClr val="EAEEF3"/>
          </a:solidFill>
          <a:ln/>
          <a:effectLst>
            <a:outerShdw sx="100000" sy="100000" kx="0" ky="0" algn="bl" rotWithShape="0" blurRad="63500" dist="25400" dir="5400000">
              <a:srgbClr val="99A3AE">
                <a:alpha val="14000"/>
              </a:srgbClr>
            </a:outerShdw>
          </a:effectLst>
        </p:spPr>
      </p:sp>
      <p:pic>
        <p:nvPicPr>
          <p:cNvPr id="5" name="Image 0" descr="preencoded.png">    </p:cNvPr>
          <p:cNvPicPr>
            <a:picLocks noChangeAspect="1"/>
          </p:cNvPicPr>
          <p:nvPr/>
        </p:nvPicPr>
        <p:blipFill>
          <a:blip r:embed="rId1"/>
          <a:stretch>
            <a:fillRect/>
          </a:stretch>
        </p:blipFill>
        <p:spPr>
          <a:xfrm>
            <a:off x="8027975" y="667055"/>
            <a:ext cx="357530" cy="357530"/>
          </a:xfrm>
          <a:prstGeom prst="rect">
            <a:avLst/>
          </a:prstGeom>
        </p:spPr>
      </p:pic>
      <p:pic>
        <p:nvPicPr>
          <p:cNvPr id="6" name="Image 1" descr="preencoded.png">    </p:cNvPr>
          <p:cNvPicPr>
            <a:picLocks noChangeAspect="1"/>
          </p:cNvPicPr>
          <p:nvPr/>
        </p:nvPicPr>
        <p:blipFill>
          <a:blip r:embed="rId2"/>
          <a:stretch>
            <a:fillRect/>
          </a:stretch>
        </p:blipFill>
        <p:spPr>
          <a:xfrm>
            <a:off x="457200" y="1417320"/>
            <a:ext cx="237744" cy="237744"/>
          </a:xfrm>
          <a:prstGeom prst="rect">
            <a:avLst/>
          </a:prstGeom>
        </p:spPr>
      </p:pic>
      <p:sp>
        <p:nvSpPr>
          <p:cNvPr id="7" name="Text 3"/>
          <p:cNvSpPr/>
          <p:nvPr/>
        </p:nvSpPr>
        <p:spPr>
          <a:xfrm>
            <a:off x="786384" y="1371600"/>
            <a:ext cx="3657600" cy="420624"/>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性的な経験・交際相手・性生活を尋ねる</a:t>
            </a:r>
            <a:endParaRPr lang="en-US" sz="1150" dirty="0"/>
          </a:p>
        </p:txBody>
      </p:sp>
      <p:pic>
        <p:nvPicPr>
          <p:cNvPr id="8" name="Image 2" descr="preencoded.png">    </p:cNvPr>
          <p:cNvPicPr>
            <a:picLocks noChangeAspect="1"/>
          </p:cNvPicPr>
          <p:nvPr/>
        </p:nvPicPr>
        <p:blipFill>
          <a:blip r:embed="rId3"/>
          <a:stretch>
            <a:fillRect/>
          </a:stretch>
        </p:blipFill>
        <p:spPr>
          <a:xfrm>
            <a:off x="457200" y="1874520"/>
            <a:ext cx="237744" cy="237744"/>
          </a:xfrm>
          <a:prstGeom prst="rect">
            <a:avLst/>
          </a:prstGeom>
        </p:spPr>
      </p:pic>
      <p:sp>
        <p:nvSpPr>
          <p:cNvPr id="9" name="Text 4"/>
          <p:cNvSpPr/>
          <p:nvPr/>
        </p:nvSpPr>
        <p:spPr>
          <a:xfrm>
            <a:off x="786384" y="1828800"/>
            <a:ext cx="3657600" cy="420624"/>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性的な噂を流す／性的な冗談・からかい</a:t>
            </a:r>
            <a:endParaRPr lang="en-US" sz="1150" dirty="0"/>
          </a:p>
        </p:txBody>
      </p:sp>
      <p:pic>
        <p:nvPicPr>
          <p:cNvPr id="10" name="Image 3" descr="preencoded.png">    </p:cNvPr>
          <p:cNvPicPr>
            <a:picLocks noChangeAspect="1"/>
          </p:cNvPicPr>
          <p:nvPr/>
        </p:nvPicPr>
        <p:blipFill>
          <a:blip r:embed="rId4"/>
          <a:stretch>
            <a:fillRect/>
          </a:stretch>
        </p:blipFill>
        <p:spPr>
          <a:xfrm>
            <a:off x="457200" y="2331720"/>
            <a:ext cx="237744" cy="237744"/>
          </a:xfrm>
          <a:prstGeom prst="rect">
            <a:avLst/>
          </a:prstGeom>
        </p:spPr>
      </p:pic>
      <p:sp>
        <p:nvSpPr>
          <p:cNvPr id="11" name="Text 5"/>
          <p:cNvSpPr/>
          <p:nvPr/>
        </p:nvSpPr>
        <p:spPr>
          <a:xfrm>
            <a:off x="786384" y="2286000"/>
            <a:ext cx="3657600" cy="420624"/>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身体・体型への性的な評価</a:t>
            </a:r>
            <a:endParaRPr lang="en-US" sz="1150" dirty="0"/>
          </a:p>
        </p:txBody>
      </p:sp>
      <p:pic>
        <p:nvPicPr>
          <p:cNvPr id="12" name="Image 4" descr="preencoded.png">    </p:cNvPr>
          <p:cNvPicPr>
            <a:picLocks noChangeAspect="1"/>
          </p:cNvPicPr>
          <p:nvPr/>
        </p:nvPicPr>
        <p:blipFill>
          <a:blip r:embed="rId5"/>
          <a:stretch>
            <a:fillRect/>
          </a:stretch>
        </p:blipFill>
        <p:spPr>
          <a:xfrm>
            <a:off x="457200" y="2788920"/>
            <a:ext cx="237744" cy="237744"/>
          </a:xfrm>
          <a:prstGeom prst="rect">
            <a:avLst/>
          </a:prstGeom>
        </p:spPr>
      </p:pic>
      <p:sp>
        <p:nvSpPr>
          <p:cNvPr id="13" name="Text 6"/>
          <p:cNvSpPr/>
          <p:nvPr/>
        </p:nvSpPr>
        <p:spPr>
          <a:xfrm>
            <a:off x="786384" y="2743200"/>
            <a:ext cx="3657600" cy="420624"/>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食事・デートへの執拗な誘い</a:t>
            </a:r>
            <a:endParaRPr lang="en-US" sz="1150" dirty="0"/>
          </a:p>
        </p:txBody>
      </p:sp>
      <p:pic>
        <p:nvPicPr>
          <p:cNvPr id="14" name="Image 5" descr="preencoded.png">    </p:cNvPr>
          <p:cNvPicPr>
            <a:picLocks noChangeAspect="1"/>
          </p:cNvPicPr>
          <p:nvPr/>
        </p:nvPicPr>
        <p:blipFill>
          <a:blip r:embed="rId6"/>
          <a:stretch>
            <a:fillRect/>
          </a:stretch>
        </p:blipFill>
        <p:spPr>
          <a:xfrm>
            <a:off x="4663440" y="1417320"/>
            <a:ext cx="237744" cy="237744"/>
          </a:xfrm>
          <a:prstGeom prst="rect">
            <a:avLst/>
          </a:prstGeom>
        </p:spPr>
      </p:pic>
      <p:sp>
        <p:nvSpPr>
          <p:cNvPr id="15" name="Text 7"/>
          <p:cNvSpPr/>
          <p:nvPr/>
        </p:nvSpPr>
        <p:spPr>
          <a:xfrm>
            <a:off x="4992624" y="1371600"/>
            <a:ext cx="3657600" cy="420624"/>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自分の性的経験を繰り返し話す</a:t>
            </a:r>
            <a:endParaRPr lang="en-US" sz="1150" dirty="0"/>
          </a:p>
        </p:txBody>
      </p:sp>
      <p:pic>
        <p:nvPicPr>
          <p:cNvPr id="16" name="Image 6" descr="preencoded.png">    </p:cNvPr>
          <p:cNvPicPr>
            <a:picLocks noChangeAspect="1"/>
          </p:cNvPicPr>
          <p:nvPr/>
        </p:nvPicPr>
        <p:blipFill>
          <a:blip r:embed="rId7"/>
          <a:stretch>
            <a:fillRect/>
          </a:stretch>
        </p:blipFill>
        <p:spPr>
          <a:xfrm>
            <a:off x="4663440" y="1874520"/>
            <a:ext cx="237744" cy="237744"/>
          </a:xfrm>
          <a:prstGeom prst="rect">
            <a:avLst/>
          </a:prstGeom>
        </p:spPr>
      </p:pic>
      <p:sp>
        <p:nvSpPr>
          <p:cNvPr id="17" name="Text 8"/>
          <p:cNvSpPr/>
          <p:nvPr/>
        </p:nvSpPr>
        <p:spPr>
          <a:xfrm>
            <a:off x="4992624" y="1828800"/>
            <a:ext cx="3657600" cy="420624"/>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性的な画像・動画・リンクを送る</a:t>
            </a:r>
            <a:endParaRPr lang="en-US" sz="1150" dirty="0"/>
          </a:p>
        </p:txBody>
      </p:sp>
      <p:pic>
        <p:nvPicPr>
          <p:cNvPr id="18" name="Image 7" descr="preencoded.png">    </p:cNvPr>
          <p:cNvPicPr>
            <a:picLocks noChangeAspect="1"/>
          </p:cNvPicPr>
          <p:nvPr/>
        </p:nvPicPr>
        <p:blipFill>
          <a:blip r:embed="rId8"/>
          <a:stretch>
            <a:fillRect/>
          </a:stretch>
        </p:blipFill>
        <p:spPr>
          <a:xfrm>
            <a:off x="4663440" y="2331720"/>
            <a:ext cx="237744" cy="237744"/>
          </a:xfrm>
          <a:prstGeom prst="rect">
            <a:avLst/>
          </a:prstGeom>
        </p:spPr>
      </p:pic>
      <p:sp>
        <p:nvSpPr>
          <p:cNvPr id="19" name="Text 9"/>
          <p:cNvSpPr/>
          <p:nvPr/>
        </p:nvSpPr>
        <p:spPr>
          <a:xfrm>
            <a:off x="4992624" y="2286000"/>
            <a:ext cx="3657600" cy="420624"/>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性的指向・性自認への侮辱的発言</a:t>
            </a:r>
            <a:endParaRPr lang="en-US" sz="1150" dirty="0"/>
          </a:p>
        </p:txBody>
      </p:sp>
      <p:sp>
        <p:nvSpPr>
          <p:cNvPr id="20" name="Shape 10"/>
          <p:cNvSpPr/>
          <p:nvPr/>
        </p:nvSpPr>
        <p:spPr>
          <a:xfrm>
            <a:off x="457200" y="3657600"/>
            <a:ext cx="8229600" cy="822960"/>
          </a:xfrm>
          <a:prstGeom prst="roundRect">
            <a:avLst>
              <a:gd name="adj" fmla="val 8889"/>
            </a:avLst>
          </a:prstGeom>
          <a:solidFill>
            <a:srgbClr val="F6EFE2"/>
          </a:solidFill>
          <a:ln/>
        </p:spPr>
      </p:sp>
      <p:pic>
        <p:nvPicPr>
          <p:cNvPr id="21" name="Image 8" descr="preencoded.png">    </p:cNvPr>
          <p:cNvPicPr>
            <a:picLocks noChangeAspect="1"/>
          </p:cNvPicPr>
          <p:nvPr/>
        </p:nvPicPr>
        <p:blipFill>
          <a:blip r:embed="rId9"/>
          <a:stretch>
            <a:fillRect/>
          </a:stretch>
        </p:blipFill>
        <p:spPr>
          <a:xfrm>
            <a:off x="658368" y="3840480"/>
            <a:ext cx="329184" cy="329184"/>
          </a:xfrm>
          <a:prstGeom prst="rect">
            <a:avLst/>
          </a:prstGeom>
        </p:spPr>
      </p:pic>
      <p:sp>
        <p:nvSpPr>
          <p:cNvPr id="22" name="Text 11"/>
          <p:cNvSpPr/>
          <p:nvPr/>
        </p:nvSpPr>
        <p:spPr>
          <a:xfrm>
            <a:off x="1097280" y="3675888"/>
            <a:ext cx="7498080" cy="786384"/>
          </a:xfrm>
          <a:prstGeom prst="rect">
            <a:avLst/>
          </a:prstGeom>
          <a:noFill/>
          <a:ln/>
        </p:spPr>
        <p:txBody>
          <a:bodyPr wrap="square" lIns="0" tIns="0" rIns="0" bIns="0" rtlCol="0" anchor="ctr"/>
          <a:lstStyle/>
          <a:p>
            <a:pPr algn="l" indent="0" marL="0">
              <a:buNone/>
            </a:pPr>
            <a:r>
              <a:rPr lang="en-US" sz="1150" b="1" dirty="0">
                <a:solidFill>
                  <a:srgbClr val="16314F"/>
                </a:solidFill>
                <a:latin typeface="Meiryo" pitchFamily="34" charset="0"/>
                <a:ea typeface="Meiryo" pitchFamily="34" charset="-122"/>
                <a:cs typeface="Meiryo" pitchFamily="34" charset="-120"/>
              </a:rPr>
              <a:t>「男だから／女だから」など固定的な性別役割分担意識に基づく言動</a:t>
            </a:r>
            <a:pPr algn="l" indent="0" marL="0">
              <a:buNone/>
            </a:pPr>
            <a:r>
              <a:rPr lang="en-US" sz="1150" dirty="0">
                <a:solidFill>
                  <a:srgbClr val="263238"/>
                </a:solidFill>
                <a:latin typeface="Meiryo" pitchFamily="34" charset="0"/>
                <a:ea typeface="Meiryo" pitchFamily="34" charset="-122"/>
                <a:cs typeface="Meiryo" pitchFamily="34" charset="-120"/>
              </a:rPr>
              <a:t> は、セクハラの原因・背景になり得ます。すべてが直ちに法的なセクハラとは限らず、男女差別やパワハラ等の問題にもなり得ます（次ページ）。</a:t>
            </a:r>
            <a:endParaRPr lang="en-US" sz="1150" dirty="0"/>
          </a:p>
        </p:txBody>
      </p:sp>
      <p:sp>
        <p:nvSpPr>
          <p:cNvPr id="23" name="Text 12"/>
          <p:cNvSpPr/>
          <p:nvPr/>
        </p:nvSpPr>
        <p:spPr>
          <a:xfrm>
            <a:off x="457200" y="4576572"/>
            <a:ext cx="8229600" cy="219456"/>
          </a:xfrm>
          <a:prstGeom prst="rect">
            <a:avLst/>
          </a:prstGeom>
          <a:noFill/>
          <a:ln/>
        </p:spPr>
        <p:txBody>
          <a:bodyPr wrap="square" rtlCol="0" anchor="ctr"/>
          <a:lstStyle/>
          <a:p>
            <a:pPr algn="l" indent="0" marL="0">
              <a:buNone/>
            </a:pPr>
            <a:r>
              <a:rPr lang="en-US" sz="800" i="1" dirty="0">
                <a:solidFill>
                  <a:srgbClr val="657586"/>
                </a:solidFill>
                <a:latin typeface="Meiryo" pitchFamily="34" charset="0"/>
                <a:ea typeface="Meiryo" pitchFamily="34" charset="-122"/>
                <a:cs typeface="Meiryo" pitchFamily="34" charset="-120"/>
              </a:rPr>
              <a:t>出典：厚生労働省「あかるい職場応援団」性的な言動の例（2026年6月18日確認）</a:t>
            </a:r>
            <a:endParaRPr lang="en-US" sz="800" dirty="0"/>
          </a:p>
        </p:txBody>
      </p:sp>
      <p:sp>
        <p:nvSpPr>
          <p:cNvPr id="24" name="Text 13"/>
          <p:cNvSpPr/>
          <p:nvPr/>
        </p:nvSpPr>
        <p:spPr>
          <a:xfrm>
            <a:off x="457200" y="4850892"/>
            <a:ext cx="6400800" cy="228600"/>
          </a:xfrm>
          <a:prstGeom prst="rect">
            <a:avLst/>
          </a:prstGeom>
          <a:noFill/>
          <a:ln/>
        </p:spPr>
        <p:txBody>
          <a:bodyPr wrap="square" rtlCol="0" anchor="ctr"/>
          <a:lstStyle/>
          <a:p>
            <a:pPr algn="l" indent="0" marL="0">
              <a:buNone/>
            </a:pPr>
            <a:r>
              <a:rPr lang="en-US" sz="850" dirty="0">
                <a:solidFill>
                  <a:srgbClr val="657586"/>
                </a:solidFill>
                <a:latin typeface="Meiryo" pitchFamily="34" charset="0"/>
                <a:ea typeface="Meiryo" pitchFamily="34" charset="-122"/>
                <a:cs typeface="Meiryo" pitchFamily="34" charset="-120"/>
              </a:rPr>
              <a:t>Legal GPT｜法務・総務のための社内研修資料20選（第5回）</a:t>
            </a:r>
            <a:endParaRPr lang="en-US" sz="850" dirty="0"/>
          </a:p>
        </p:txBody>
      </p:sp>
      <p:sp>
        <p:nvSpPr>
          <p:cNvPr id="25" name="Text 14"/>
          <p:cNvSpPr/>
          <p:nvPr/>
        </p:nvSpPr>
        <p:spPr>
          <a:xfrm>
            <a:off x="8321040" y="4850892"/>
            <a:ext cx="365760" cy="228600"/>
          </a:xfrm>
          <a:prstGeom prst="rect">
            <a:avLst/>
          </a:prstGeom>
          <a:noFill/>
          <a:ln/>
        </p:spPr>
        <p:txBody>
          <a:bodyPr wrap="square" rtlCol="0" anchor="ctr"/>
          <a:lstStyle/>
          <a:p>
            <a:pPr algn="r" indent="0" marL="0">
              <a:buNone/>
            </a:pPr>
            <a:r>
              <a:rPr lang="en-US" sz="900" dirty="0">
                <a:solidFill>
                  <a:srgbClr val="657586"/>
                </a:solidFill>
                <a:latin typeface="Meiryo" pitchFamily="34" charset="0"/>
                <a:ea typeface="Meiryo" pitchFamily="34" charset="-122"/>
                <a:cs typeface="Meiryo" pitchFamily="34" charset="-120"/>
              </a:rPr>
              <a:t>15</a:t>
            </a:r>
            <a:endParaRPr lang="en-US" sz="9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6F8FA"/>
        </a:solidFill>
      </p:bgPr>
    </p:bg>
    <p:spTree>
      <p:nvGrpSpPr>
        <p:cNvPr id="1" name=""/>
        <p:cNvGrpSpPr/>
        <p:nvPr/>
      </p:nvGrpSpPr>
      <p:grpSpPr>
        <a:xfrm>
          <a:off x="0" y="0"/>
          <a:ext cx="0" cy="0"/>
          <a:chOff x="0" y="0"/>
          <a:chExt cx="0" cy="0"/>
        </a:xfrm>
      </p:grpSpPr>
      <p:sp>
        <p:nvSpPr>
          <p:cNvPr id="2" name="Text 0"/>
          <p:cNvSpPr/>
          <p:nvPr/>
        </p:nvSpPr>
        <p:spPr>
          <a:xfrm>
            <a:off x="502920" y="274320"/>
            <a:ext cx="8229600" cy="274320"/>
          </a:xfrm>
          <a:prstGeom prst="rect">
            <a:avLst/>
          </a:prstGeom>
          <a:noFill/>
          <a:ln/>
        </p:spPr>
        <p:txBody>
          <a:bodyPr wrap="square" rtlCol="0" anchor="ctr"/>
          <a:lstStyle/>
          <a:p>
            <a:pPr algn="l" indent="0" marL="0">
              <a:buNone/>
            </a:pPr>
            <a:r>
              <a:rPr lang="en-US" sz="1100" b="1" spc="150" kern="0" dirty="0">
                <a:solidFill>
                  <a:srgbClr val="B58A3A"/>
                </a:solidFill>
                <a:latin typeface="Meiryo" pitchFamily="34" charset="0"/>
                <a:ea typeface="Meiryo" pitchFamily="34" charset="-122"/>
                <a:cs typeface="Meiryo" pitchFamily="34" charset="-120"/>
              </a:rPr>
              <a:t>性的な言動②</a:t>
            </a:r>
            <a:endParaRPr lang="en-US" sz="1100" dirty="0"/>
          </a:p>
        </p:txBody>
      </p:sp>
      <p:sp>
        <p:nvSpPr>
          <p:cNvPr id="3" name="Text 1"/>
          <p:cNvSpPr/>
          <p:nvPr/>
        </p:nvSpPr>
        <p:spPr>
          <a:xfrm>
            <a:off x="457200" y="530352"/>
            <a:ext cx="8229600" cy="566928"/>
          </a:xfrm>
          <a:prstGeom prst="rect">
            <a:avLst/>
          </a:prstGeom>
          <a:noFill/>
          <a:ln/>
        </p:spPr>
        <p:txBody>
          <a:bodyPr wrap="square" lIns="0" tIns="0" rIns="0" bIns="0" rtlCol="0" anchor="ctr"/>
          <a:lstStyle/>
          <a:p>
            <a:pPr algn="l" indent="0" marL="0">
              <a:buNone/>
            </a:pPr>
            <a:r>
              <a:rPr lang="en-US" sz="2700" b="1" dirty="0">
                <a:solidFill>
                  <a:srgbClr val="16314F"/>
                </a:solidFill>
                <a:latin typeface="Meiryo" pitchFamily="34" charset="0"/>
                <a:ea typeface="Meiryo" pitchFamily="34" charset="-122"/>
                <a:cs typeface="Meiryo" pitchFamily="34" charset="-120"/>
              </a:rPr>
              <a:t>性的な「行動」</a:t>
            </a:r>
            <a:endParaRPr lang="en-US" sz="2700" dirty="0"/>
          </a:p>
        </p:txBody>
      </p:sp>
      <p:sp>
        <p:nvSpPr>
          <p:cNvPr id="4" name="Shape 2"/>
          <p:cNvSpPr/>
          <p:nvPr/>
        </p:nvSpPr>
        <p:spPr>
          <a:xfrm>
            <a:off x="7818120" y="457200"/>
            <a:ext cx="777240" cy="777240"/>
          </a:xfrm>
          <a:prstGeom prst="ellipse">
            <a:avLst/>
          </a:prstGeom>
          <a:solidFill>
            <a:srgbClr val="FBEEEC"/>
          </a:solidFill>
          <a:ln/>
          <a:effectLst>
            <a:outerShdw sx="100000" sy="100000" kx="0" ky="0" algn="bl" rotWithShape="0" blurRad="63500" dist="25400" dir="5400000">
              <a:srgbClr val="99A3AE">
                <a:alpha val="14000"/>
              </a:srgbClr>
            </a:outerShdw>
          </a:effectLst>
        </p:spPr>
      </p:sp>
      <p:pic>
        <p:nvPicPr>
          <p:cNvPr id="5" name="Image 0" descr="preencoded.png">    </p:cNvPr>
          <p:cNvPicPr>
            <a:picLocks noChangeAspect="1"/>
          </p:cNvPicPr>
          <p:nvPr/>
        </p:nvPicPr>
        <p:blipFill>
          <a:blip r:embed="rId1"/>
          <a:stretch>
            <a:fillRect/>
          </a:stretch>
        </p:blipFill>
        <p:spPr>
          <a:xfrm>
            <a:off x="8027975" y="667055"/>
            <a:ext cx="357530" cy="357530"/>
          </a:xfrm>
          <a:prstGeom prst="rect">
            <a:avLst/>
          </a:prstGeom>
        </p:spPr>
      </p:pic>
      <p:pic>
        <p:nvPicPr>
          <p:cNvPr id="6" name="Image 1" descr="preencoded.png">    </p:cNvPr>
          <p:cNvPicPr>
            <a:picLocks noChangeAspect="1"/>
          </p:cNvPicPr>
          <p:nvPr/>
        </p:nvPicPr>
        <p:blipFill>
          <a:blip r:embed="rId2"/>
          <a:stretch>
            <a:fillRect/>
          </a:stretch>
        </p:blipFill>
        <p:spPr>
          <a:xfrm>
            <a:off x="457200" y="1417320"/>
            <a:ext cx="237744" cy="237744"/>
          </a:xfrm>
          <a:prstGeom prst="rect">
            <a:avLst/>
          </a:prstGeom>
        </p:spPr>
      </p:pic>
      <p:sp>
        <p:nvSpPr>
          <p:cNvPr id="7" name="Text 3"/>
          <p:cNvSpPr/>
          <p:nvPr/>
        </p:nvSpPr>
        <p:spPr>
          <a:xfrm>
            <a:off x="786384" y="1371600"/>
            <a:ext cx="3931920" cy="420624"/>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必要なく身体に触れる／肩・腰等に繰り返し触れる</a:t>
            </a:r>
            <a:endParaRPr lang="en-US" sz="1150" dirty="0"/>
          </a:p>
        </p:txBody>
      </p:sp>
      <p:pic>
        <p:nvPicPr>
          <p:cNvPr id="8" name="Image 2" descr="preencoded.png">    </p:cNvPr>
          <p:cNvPicPr>
            <a:picLocks noChangeAspect="1"/>
          </p:cNvPicPr>
          <p:nvPr/>
        </p:nvPicPr>
        <p:blipFill>
          <a:blip r:embed="rId3"/>
          <a:stretch>
            <a:fillRect/>
          </a:stretch>
        </p:blipFill>
        <p:spPr>
          <a:xfrm>
            <a:off x="457200" y="1874520"/>
            <a:ext cx="237744" cy="237744"/>
          </a:xfrm>
          <a:prstGeom prst="rect">
            <a:avLst/>
          </a:prstGeom>
        </p:spPr>
      </p:pic>
      <p:sp>
        <p:nvSpPr>
          <p:cNvPr id="9" name="Text 4"/>
          <p:cNvSpPr/>
          <p:nvPr/>
        </p:nvSpPr>
        <p:spPr>
          <a:xfrm>
            <a:off x="786384" y="1828800"/>
            <a:ext cx="3931920" cy="420624"/>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抱きつく／隣に座ることを強制する</a:t>
            </a:r>
            <a:endParaRPr lang="en-US" sz="1150" dirty="0"/>
          </a:p>
        </p:txBody>
      </p:sp>
      <p:pic>
        <p:nvPicPr>
          <p:cNvPr id="10" name="Image 3" descr="preencoded.png">    </p:cNvPr>
          <p:cNvPicPr>
            <a:picLocks noChangeAspect="1"/>
          </p:cNvPicPr>
          <p:nvPr/>
        </p:nvPicPr>
        <p:blipFill>
          <a:blip r:embed="rId4"/>
          <a:stretch>
            <a:fillRect/>
          </a:stretch>
        </p:blipFill>
        <p:spPr>
          <a:xfrm>
            <a:off x="457200" y="2331720"/>
            <a:ext cx="237744" cy="237744"/>
          </a:xfrm>
          <a:prstGeom prst="rect">
            <a:avLst/>
          </a:prstGeom>
        </p:spPr>
      </p:pic>
      <p:sp>
        <p:nvSpPr>
          <p:cNvPr id="11" name="Text 5"/>
          <p:cNvSpPr/>
          <p:nvPr/>
        </p:nvSpPr>
        <p:spPr>
          <a:xfrm>
            <a:off x="786384" y="2286000"/>
            <a:ext cx="3931920" cy="420624"/>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帰宅を妨げる／飲酒を強要し距離を縮める</a:t>
            </a:r>
            <a:endParaRPr lang="en-US" sz="1150" dirty="0"/>
          </a:p>
        </p:txBody>
      </p:sp>
      <p:pic>
        <p:nvPicPr>
          <p:cNvPr id="12" name="Image 4" descr="preencoded.png">    </p:cNvPr>
          <p:cNvPicPr>
            <a:picLocks noChangeAspect="1"/>
          </p:cNvPicPr>
          <p:nvPr/>
        </p:nvPicPr>
        <p:blipFill>
          <a:blip r:embed="rId5"/>
          <a:stretch>
            <a:fillRect/>
          </a:stretch>
        </p:blipFill>
        <p:spPr>
          <a:xfrm>
            <a:off x="4663440" y="1417320"/>
            <a:ext cx="237744" cy="237744"/>
          </a:xfrm>
          <a:prstGeom prst="rect">
            <a:avLst/>
          </a:prstGeom>
        </p:spPr>
      </p:pic>
      <p:sp>
        <p:nvSpPr>
          <p:cNvPr id="13" name="Text 6"/>
          <p:cNvSpPr/>
          <p:nvPr/>
        </p:nvSpPr>
        <p:spPr>
          <a:xfrm>
            <a:off x="4992624" y="1371600"/>
            <a:ext cx="3931920" cy="420624"/>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わいせつな画像を配布・掲示する</a:t>
            </a:r>
            <a:endParaRPr lang="en-US" sz="1150" dirty="0"/>
          </a:p>
        </p:txBody>
      </p:sp>
      <p:pic>
        <p:nvPicPr>
          <p:cNvPr id="14" name="Image 5" descr="preencoded.png">    </p:cNvPr>
          <p:cNvPicPr>
            <a:picLocks noChangeAspect="1"/>
          </p:cNvPicPr>
          <p:nvPr/>
        </p:nvPicPr>
        <p:blipFill>
          <a:blip r:embed="rId6"/>
          <a:stretch>
            <a:fillRect/>
          </a:stretch>
        </p:blipFill>
        <p:spPr>
          <a:xfrm>
            <a:off x="4663440" y="1874520"/>
            <a:ext cx="237744" cy="237744"/>
          </a:xfrm>
          <a:prstGeom prst="rect">
            <a:avLst/>
          </a:prstGeom>
        </p:spPr>
      </p:pic>
      <p:sp>
        <p:nvSpPr>
          <p:cNvPr id="15" name="Text 7"/>
          <p:cNvSpPr/>
          <p:nvPr/>
        </p:nvSpPr>
        <p:spPr>
          <a:xfrm>
            <a:off x="4992624" y="1828800"/>
            <a:ext cx="3931920" cy="420624"/>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無断で性的な写真・動画を撮影・共有する</a:t>
            </a:r>
            <a:endParaRPr lang="en-US" sz="1150" dirty="0"/>
          </a:p>
        </p:txBody>
      </p:sp>
      <p:pic>
        <p:nvPicPr>
          <p:cNvPr id="16" name="Image 6" descr="preencoded.png">    </p:cNvPr>
          <p:cNvPicPr>
            <a:picLocks noChangeAspect="1"/>
          </p:cNvPicPr>
          <p:nvPr/>
        </p:nvPicPr>
        <p:blipFill>
          <a:blip r:embed="rId7"/>
          <a:stretch>
            <a:fillRect/>
          </a:stretch>
        </p:blipFill>
        <p:spPr>
          <a:xfrm>
            <a:off x="4663440" y="2331720"/>
            <a:ext cx="237744" cy="237744"/>
          </a:xfrm>
          <a:prstGeom prst="rect">
            <a:avLst/>
          </a:prstGeom>
        </p:spPr>
      </p:pic>
      <p:sp>
        <p:nvSpPr>
          <p:cNvPr id="17" name="Text 8"/>
          <p:cNvSpPr/>
          <p:nvPr/>
        </p:nvSpPr>
        <p:spPr>
          <a:xfrm>
            <a:off x="4992624" y="2286000"/>
            <a:ext cx="3931920" cy="420624"/>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性的な関係を強要する</a:t>
            </a:r>
            <a:endParaRPr lang="en-US" sz="1150" dirty="0"/>
          </a:p>
        </p:txBody>
      </p:sp>
      <p:sp>
        <p:nvSpPr>
          <p:cNvPr id="18" name="Shape 9"/>
          <p:cNvSpPr/>
          <p:nvPr/>
        </p:nvSpPr>
        <p:spPr>
          <a:xfrm>
            <a:off x="457200" y="2926080"/>
            <a:ext cx="8229600" cy="960120"/>
          </a:xfrm>
          <a:prstGeom prst="roundRect">
            <a:avLst>
              <a:gd name="adj" fmla="val 7619"/>
            </a:avLst>
          </a:prstGeom>
          <a:solidFill>
            <a:srgbClr val="FBEEEC"/>
          </a:solidFill>
          <a:ln/>
        </p:spPr>
      </p:sp>
      <p:pic>
        <p:nvPicPr>
          <p:cNvPr id="19" name="Image 7" descr="preencoded.png">    </p:cNvPr>
          <p:cNvPicPr>
            <a:picLocks noChangeAspect="1"/>
          </p:cNvPicPr>
          <p:nvPr/>
        </p:nvPicPr>
        <p:blipFill>
          <a:blip r:embed="rId8"/>
          <a:stretch>
            <a:fillRect/>
          </a:stretch>
        </p:blipFill>
        <p:spPr>
          <a:xfrm>
            <a:off x="658368" y="3108960"/>
            <a:ext cx="365760" cy="365760"/>
          </a:xfrm>
          <a:prstGeom prst="rect">
            <a:avLst/>
          </a:prstGeom>
        </p:spPr>
      </p:pic>
      <p:sp>
        <p:nvSpPr>
          <p:cNvPr id="20" name="Text 10"/>
          <p:cNvSpPr/>
          <p:nvPr/>
        </p:nvSpPr>
        <p:spPr>
          <a:xfrm>
            <a:off x="1143000" y="2980944"/>
            <a:ext cx="7406640" cy="868680"/>
          </a:xfrm>
          <a:prstGeom prst="rect">
            <a:avLst/>
          </a:prstGeom>
          <a:noFill/>
          <a:ln/>
        </p:spPr>
        <p:txBody>
          <a:bodyPr wrap="square" lIns="0" tIns="0" rIns="0" bIns="0" rtlCol="0" anchor="ctr"/>
          <a:lstStyle/>
          <a:p>
            <a:pPr algn="l" indent="0" marL="0">
              <a:buNone/>
            </a:pPr>
            <a:r>
              <a:rPr lang="en-US" sz="1150" b="1" dirty="0">
                <a:solidFill>
                  <a:srgbClr val="B42318"/>
                </a:solidFill>
                <a:latin typeface="Meiryo" pitchFamily="34" charset="0"/>
                <a:ea typeface="Meiryo" pitchFamily="34" charset="-122"/>
                <a:cs typeface="Meiryo" pitchFamily="34" charset="-120"/>
              </a:rPr>
              <a:t>刑事上の犯罪に当たり得る行為もあります。</a:t>
            </a:r>
            <a:pPr algn="l" indent="0" marL="0">
              <a:buNone/>
            </a:pPr>
            <a:r>
              <a:rPr lang="en-US" sz="1150" dirty="0">
                <a:solidFill>
                  <a:srgbClr val="263238"/>
                </a:solidFill>
                <a:latin typeface="Meiryo" pitchFamily="34" charset="0"/>
                <a:ea typeface="Meiryo" pitchFamily="34" charset="-122"/>
                <a:cs typeface="Meiryo" pitchFamily="34" charset="-120"/>
              </a:rPr>
              <a:t> 不同意わいせつ罪（刑法176条）・不同意性交等罪（刑法177条）、無断撮影・共有は性的姿態撮影等処罰法の対象となる場合があります。単なる社内マナー違反として扱いません。</a:t>
            </a:r>
            <a:endParaRPr lang="en-US" sz="1150" dirty="0"/>
          </a:p>
        </p:txBody>
      </p:sp>
      <p:sp>
        <p:nvSpPr>
          <p:cNvPr id="21" name="Text 11"/>
          <p:cNvSpPr/>
          <p:nvPr/>
        </p:nvSpPr>
        <p:spPr>
          <a:xfrm>
            <a:off x="502920" y="4023360"/>
            <a:ext cx="8229600" cy="237744"/>
          </a:xfrm>
          <a:prstGeom prst="rect">
            <a:avLst/>
          </a:prstGeom>
          <a:noFill/>
          <a:ln/>
        </p:spPr>
        <p:txBody>
          <a:bodyPr wrap="square" rtlCol="0" anchor="ctr"/>
          <a:lstStyle/>
          <a:p>
            <a:pPr algn="l" indent="0" marL="0">
              <a:buNone/>
            </a:pPr>
            <a:r>
              <a:rPr lang="en-US" sz="950" i="1" dirty="0">
                <a:solidFill>
                  <a:srgbClr val="657586"/>
                </a:solidFill>
                <a:latin typeface="Meiryo" pitchFamily="34" charset="0"/>
                <a:ea typeface="Meiryo" pitchFamily="34" charset="-122"/>
                <a:cs typeface="Meiryo" pitchFamily="34" charset="-120"/>
              </a:rPr>
              <a:t>※ 個別行為が犯罪に当たるかの最終判断は捜査機関・司法が行います。研修資料だけで断定しません。</a:t>
            </a:r>
            <a:endParaRPr lang="en-US" sz="950" dirty="0"/>
          </a:p>
        </p:txBody>
      </p:sp>
      <p:sp>
        <p:nvSpPr>
          <p:cNvPr id="22" name="Text 12"/>
          <p:cNvSpPr/>
          <p:nvPr/>
        </p:nvSpPr>
        <p:spPr>
          <a:xfrm>
            <a:off x="457200" y="4576572"/>
            <a:ext cx="8229600" cy="219456"/>
          </a:xfrm>
          <a:prstGeom prst="rect">
            <a:avLst/>
          </a:prstGeom>
          <a:noFill/>
          <a:ln/>
        </p:spPr>
        <p:txBody>
          <a:bodyPr wrap="square" rtlCol="0" anchor="ctr"/>
          <a:lstStyle/>
          <a:p>
            <a:pPr algn="l" indent="0" marL="0">
              <a:buNone/>
            </a:pPr>
            <a:r>
              <a:rPr lang="en-US" sz="800" i="1" dirty="0">
                <a:solidFill>
                  <a:srgbClr val="657586"/>
                </a:solidFill>
                <a:latin typeface="Meiryo" pitchFamily="34" charset="0"/>
                <a:ea typeface="Meiryo" pitchFamily="34" charset="-122"/>
                <a:cs typeface="Meiryo" pitchFamily="34" charset="-120"/>
              </a:rPr>
              <a:t>出典：刑法176条・177条（令和5年改正）／性的姿態撮影等処罰法（2026年6月18日確認）</a:t>
            </a:r>
            <a:endParaRPr lang="en-US" sz="800" dirty="0"/>
          </a:p>
        </p:txBody>
      </p:sp>
      <p:sp>
        <p:nvSpPr>
          <p:cNvPr id="23" name="Text 13"/>
          <p:cNvSpPr/>
          <p:nvPr/>
        </p:nvSpPr>
        <p:spPr>
          <a:xfrm>
            <a:off x="457200" y="4850892"/>
            <a:ext cx="6400800" cy="228600"/>
          </a:xfrm>
          <a:prstGeom prst="rect">
            <a:avLst/>
          </a:prstGeom>
          <a:noFill/>
          <a:ln/>
        </p:spPr>
        <p:txBody>
          <a:bodyPr wrap="square" rtlCol="0" anchor="ctr"/>
          <a:lstStyle/>
          <a:p>
            <a:pPr algn="l" indent="0" marL="0">
              <a:buNone/>
            </a:pPr>
            <a:r>
              <a:rPr lang="en-US" sz="850" dirty="0">
                <a:solidFill>
                  <a:srgbClr val="657586"/>
                </a:solidFill>
                <a:latin typeface="Meiryo" pitchFamily="34" charset="0"/>
                <a:ea typeface="Meiryo" pitchFamily="34" charset="-122"/>
                <a:cs typeface="Meiryo" pitchFamily="34" charset="-120"/>
              </a:rPr>
              <a:t>Legal GPT｜法務・総務のための社内研修資料20選（第5回）</a:t>
            </a:r>
            <a:endParaRPr lang="en-US" sz="850" dirty="0"/>
          </a:p>
        </p:txBody>
      </p:sp>
      <p:sp>
        <p:nvSpPr>
          <p:cNvPr id="24" name="Text 14"/>
          <p:cNvSpPr/>
          <p:nvPr/>
        </p:nvSpPr>
        <p:spPr>
          <a:xfrm>
            <a:off x="8321040" y="4850892"/>
            <a:ext cx="365760" cy="228600"/>
          </a:xfrm>
          <a:prstGeom prst="rect">
            <a:avLst/>
          </a:prstGeom>
          <a:noFill/>
          <a:ln/>
        </p:spPr>
        <p:txBody>
          <a:bodyPr wrap="square" rtlCol="0" anchor="ctr"/>
          <a:lstStyle/>
          <a:p>
            <a:pPr algn="r" indent="0" marL="0">
              <a:buNone/>
            </a:pPr>
            <a:r>
              <a:rPr lang="en-US" sz="900" dirty="0">
                <a:solidFill>
                  <a:srgbClr val="657586"/>
                </a:solidFill>
                <a:latin typeface="Meiryo" pitchFamily="34" charset="0"/>
                <a:ea typeface="Meiryo" pitchFamily="34" charset="-122"/>
                <a:cs typeface="Meiryo" pitchFamily="34" charset="-120"/>
              </a:rPr>
              <a:t>16</a:t>
            </a:r>
            <a:endParaRPr lang="en-US" sz="9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6F8FA"/>
        </a:solidFill>
      </p:bgPr>
    </p:bg>
    <p:spTree>
      <p:nvGrpSpPr>
        <p:cNvPr id="1" name=""/>
        <p:cNvGrpSpPr/>
        <p:nvPr/>
      </p:nvGrpSpPr>
      <p:grpSpPr>
        <a:xfrm>
          <a:off x="0" y="0"/>
          <a:ext cx="0" cy="0"/>
          <a:chOff x="0" y="0"/>
          <a:chExt cx="0" cy="0"/>
        </a:xfrm>
      </p:grpSpPr>
      <p:sp>
        <p:nvSpPr>
          <p:cNvPr id="2" name="Text 0"/>
          <p:cNvSpPr/>
          <p:nvPr/>
        </p:nvSpPr>
        <p:spPr>
          <a:xfrm>
            <a:off x="502920" y="274320"/>
            <a:ext cx="8229600" cy="274320"/>
          </a:xfrm>
          <a:prstGeom prst="rect">
            <a:avLst/>
          </a:prstGeom>
          <a:noFill/>
          <a:ln/>
        </p:spPr>
        <p:txBody>
          <a:bodyPr wrap="square" rtlCol="0" anchor="ctr"/>
          <a:lstStyle/>
          <a:p>
            <a:pPr algn="l" indent="0" marL="0">
              <a:buNone/>
            </a:pPr>
            <a:r>
              <a:rPr lang="en-US" sz="1100" b="1" spc="150" kern="0" dirty="0">
                <a:solidFill>
                  <a:srgbClr val="B58A3A"/>
                </a:solidFill>
                <a:latin typeface="Meiryo" pitchFamily="34" charset="0"/>
                <a:ea typeface="Meiryo" pitchFamily="34" charset="-122"/>
                <a:cs typeface="Meiryo" pitchFamily="34" charset="-120"/>
              </a:rPr>
              <a:t>見極め</a:t>
            </a:r>
            <a:endParaRPr lang="en-US" sz="1100" dirty="0"/>
          </a:p>
        </p:txBody>
      </p:sp>
      <p:sp>
        <p:nvSpPr>
          <p:cNvPr id="3" name="Text 1"/>
          <p:cNvSpPr/>
          <p:nvPr/>
        </p:nvSpPr>
        <p:spPr>
          <a:xfrm>
            <a:off x="457200" y="530352"/>
            <a:ext cx="8229600" cy="566928"/>
          </a:xfrm>
          <a:prstGeom prst="rect">
            <a:avLst/>
          </a:prstGeom>
          <a:noFill/>
          <a:ln/>
        </p:spPr>
        <p:txBody>
          <a:bodyPr wrap="square" lIns="0" tIns="0" rIns="0" bIns="0" rtlCol="0" anchor="ctr"/>
          <a:lstStyle/>
          <a:p>
            <a:pPr algn="l" indent="0" marL="0">
              <a:buNone/>
            </a:pPr>
            <a:r>
              <a:rPr lang="en-US" sz="2700" b="1" dirty="0">
                <a:solidFill>
                  <a:srgbClr val="16314F"/>
                </a:solidFill>
                <a:latin typeface="Meiryo" pitchFamily="34" charset="0"/>
                <a:ea typeface="Meiryo" pitchFamily="34" charset="-122"/>
                <a:cs typeface="Meiryo" pitchFamily="34" charset="-120"/>
              </a:rPr>
              <a:t>性別役割に基づく言動の扱い</a:t>
            </a:r>
            <a:endParaRPr lang="en-US" sz="2700" dirty="0"/>
          </a:p>
        </p:txBody>
      </p:sp>
      <p:sp>
        <p:nvSpPr>
          <p:cNvPr id="4" name="Shape 2"/>
          <p:cNvSpPr/>
          <p:nvPr/>
        </p:nvSpPr>
        <p:spPr>
          <a:xfrm>
            <a:off x="7818120" y="457200"/>
            <a:ext cx="777240" cy="777240"/>
          </a:xfrm>
          <a:prstGeom prst="ellipse">
            <a:avLst/>
          </a:prstGeom>
          <a:solidFill>
            <a:srgbClr val="EAEEF3"/>
          </a:solidFill>
          <a:ln/>
          <a:effectLst>
            <a:outerShdw sx="100000" sy="100000" kx="0" ky="0" algn="bl" rotWithShape="0" blurRad="63500" dist="25400" dir="5400000">
              <a:srgbClr val="99A3AE">
                <a:alpha val="14000"/>
              </a:srgbClr>
            </a:outerShdw>
          </a:effectLst>
        </p:spPr>
      </p:sp>
      <p:pic>
        <p:nvPicPr>
          <p:cNvPr id="5" name="Image 0" descr="preencoded.png">    </p:cNvPr>
          <p:cNvPicPr>
            <a:picLocks noChangeAspect="1"/>
          </p:cNvPicPr>
          <p:nvPr/>
        </p:nvPicPr>
        <p:blipFill>
          <a:blip r:embed="rId1"/>
          <a:stretch>
            <a:fillRect/>
          </a:stretch>
        </p:blipFill>
        <p:spPr>
          <a:xfrm>
            <a:off x="8027975" y="667055"/>
            <a:ext cx="357530" cy="357530"/>
          </a:xfrm>
          <a:prstGeom prst="rect">
            <a:avLst/>
          </a:prstGeom>
        </p:spPr>
      </p:pic>
      <p:sp>
        <p:nvSpPr>
          <p:cNvPr id="6" name="Text 3"/>
          <p:cNvSpPr/>
          <p:nvPr/>
        </p:nvSpPr>
        <p:spPr>
          <a:xfrm>
            <a:off x="502920" y="1234440"/>
            <a:ext cx="8229600" cy="310896"/>
          </a:xfrm>
          <a:prstGeom prst="rect">
            <a:avLst/>
          </a:prstGeom>
          <a:noFill/>
          <a:ln/>
        </p:spPr>
        <p:txBody>
          <a:bodyPr wrap="square" rtlCol="0" anchor="ctr"/>
          <a:lstStyle/>
          <a:p>
            <a:pPr algn="l" indent="0" marL="0">
              <a:buNone/>
            </a:pPr>
            <a:r>
              <a:rPr lang="en-US" sz="1300" i="1" dirty="0">
                <a:solidFill>
                  <a:srgbClr val="657586"/>
                </a:solidFill>
                <a:latin typeface="Meiryo" pitchFamily="34" charset="0"/>
                <a:ea typeface="Meiryo" pitchFamily="34" charset="-122"/>
                <a:cs typeface="Meiryo" pitchFamily="34" charset="-120"/>
              </a:rPr>
              <a:t>「お茶くみは女性」「力仕事は男性」「結婚したら家庭に入るべき」——こうした言動は…</a:t>
            </a:r>
            <a:endParaRPr lang="en-US" sz="1300" dirty="0"/>
          </a:p>
        </p:txBody>
      </p:sp>
      <p:sp>
        <p:nvSpPr>
          <p:cNvPr id="7" name="Shape 4"/>
          <p:cNvSpPr/>
          <p:nvPr/>
        </p:nvSpPr>
        <p:spPr>
          <a:xfrm>
            <a:off x="457200" y="1691640"/>
            <a:ext cx="4023360" cy="1371600"/>
          </a:xfrm>
          <a:prstGeom prst="roundRect">
            <a:avLst>
              <a:gd name="adj" fmla="val 5333"/>
            </a:avLst>
          </a:prstGeom>
          <a:solidFill>
            <a:srgbClr val="F6EFE2"/>
          </a:solidFill>
          <a:ln w="12700">
            <a:solidFill>
              <a:srgbClr val="DCE2EA"/>
            </a:solidFill>
            <a:prstDash val="solid"/>
          </a:ln>
          <a:effectLst>
            <a:outerShdw sx="100000" sy="100000" kx="0" ky="0" algn="bl" rotWithShape="0" blurRad="63500" dist="25400" dir="5400000">
              <a:srgbClr val="99A3AE">
                <a:alpha val="14000"/>
              </a:srgbClr>
            </a:outerShdw>
          </a:effectLst>
        </p:spPr>
      </p:sp>
      <p:sp>
        <p:nvSpPr>
          <p:cNvPr id="8" name="Text 5"/>
          <p:cNvSpPr/>
          <p:nvPr/>
        </p:nvSpPr>
        <p:spPr>
          <a:xfrm>
            <a:off x="640080" y="1828800"/>
            <a:ext cx="3657600" cy="310896"/>
          </a:xfrm>
          <a:prstGeom prst="rect">
            <a:avLst/>
          </a:prstGeom>
          <a:noFill/>
          <a:ln/>
        </p:spPr>
        <p:txBody>
          <a:bodyPr wrap="square" lIns="0" tIns="0" rIns="0" bIns="0" rtlCol="0" anchor="ctr"/>
          <a:lstStyle/>
          <a:p>
            <a:pPr algn="l" indent="0" marL="0">
              <a:buNone/>
            </a:pPr>
            <a:r>
              <a:rPr lang="en-US" sz="1350" b="1" dirty="0">
                <a:solidFill>
                  <a:srgbClr val="16314F"/>
                </a:solidFill>
                <a:latin typeface="Meiryo" pitchFamily="34" charset="0"/>
                <a:ea typeface="Meiryo" pitchFamily="34" charset="-122"/>
                <a:cs typeface="Meiryo" pitchFamily="34" charset="-120"/>
              </a:rPr>
              <a:t>セクハラの原因・背景になり得る</a:t>
            </a:r>
            <a:endParaRPr lang="en-US" sz="1350" dirty="0"/>
          </a:p>
        </p:txBody>
      </p:sp>
      <p:sp>
        <p:nvSpPr>
          <p:cNvPr id="9" name="Text 6"/>
          <p:cNvSpPr/>
          <p:nvPr/>
        </p:nvSpPr>
        <p:spPr>
          <a:xfrm>
            <a:off x="640080" y="2176272"/>
            <a:ext cx="3657600" cy="777240"/>
          </a:xfrm>
          <a:prstGeom prst="rect">
            <a:avLst/>
          </a:prstGeom>
          <a:noFill/>
          <a:ln/>
        </p:spPr>
        <p:txBody>
          <a:bodyPr wrap="square" lIns="0" tIns="0" rIns="0" bIns="0" rtlCol="0" anchor="t"/>
          <a:lstStyle/>
          <a:p>
            <a:pPr algn="l" indent="0" marL="0">
              <a:buNone/>
            </a:pPr>
            <a:r>
              <a:rPr lang="en-US" sz="1150" dirty="0">
                <a:solidFill>
                  <a:srgbClr val="263238"/>
                </a:solidFill>
                <a:latin typeface="Meiryo" pitchFamily="34" charset="0"/>
                <a:ea typeface="Meiryo" pitchFamily="34" charset="-122"/>
                <a:cs typeface="Meiryo" pitchFamily="34" charset="-120"/>
              </a:rPr>
              <a:t>職場の雰囲気を作り、性的な言動を起こしやすくする土壌になる。日頃から見直すことが大切。</a:t>
            </a:r>
            <a:endParaRPr lang="en-US" sz="1150" dirty="0"/>
          </a:p>
        </p:txBody>
      </p:sp>
      <p:sp>
        <p:nvSpPr>
          <p:cNvPr id="10" name="Shape 7"/>
          <p:cNvSpPr/>
          <p:nvPr/>
        </p:nvSpPr>
        <p:spPr>
          <a:xfrm>
            <a:off x="4663440" y="1691640"/>
            <a:ext cx="4023360" cy="1371600"/>
          </a:xfrm>
          <a:prstGeom prst="roundRect">
            <a:avLst>
              <a:gd name="adj" fmla="val 5333"/>
            </a:avLst>
          </a:prstGeom>
          <a:solidFill>
            <a:srgbClr val="EAEEF3"/>
          </a:solidFill>
          <a:ln/>
        </p:spPr>
      </p:sp>
      <p:sp>
        <p:nvSpPr>
          <p:cNvPr id="11" name="Text 8"/>
          <p:cNvSpPr/>
          <p:nvPr/>
        </p:nvSpPr>
        <p:spPr>
          <a:xfrm>
            <a:off x="4846320" y="1828800"/>
            <a:ext cx="3657600" cy="310896"/>
          </a:xfrm>
          <a:prstGeom prst="rect">
            <a:avLst/>
          </a:prstGeom>
          <a:noFill/>
          <a:ln/>
        </p:spPr>
        <p:txBody>
          <a:bodyPr wrap="square" lIns="0" tIns="0" rIns="0" bIns="0" rtlCol="0" anchor="ctr"/>
          <a:lstStyle/>
          <a:p>
            <a:pPr algn="l" indent="0" marL="0">
              <a:buNone/>
            </a:pPr>
            <a:r>
              <a:rPr lang="en-US" sz="1350" b="1" dirty="0">
                <a:solidFill>
                  <a:srgbClr val="16314F"/>
                </a:solidFill>
                <a:latin typeface="Meiryo" pitchFamily="34" charset="0"/>
                <a:ea typeface="Meiryo" pitchFamily="34" charset="-122"/>
                <a:cs typeface="Meiryo" pitchFamily="34" charset="-120"/>
              </a:rPr>
              <a:t>別の問題にもなり得る</a:t>
            </a:r>
            <a:endParaRPr lang="en-US" sz="1350" dirty="0"/>
          </a:p>
        </p:txBody>
      </p:sp>
      <p:sp>
        <p:nvSpPr>
          <p:cNvPr id="12" name="Text 9"/>
          <p:cNvSpPr/>
          <p:nvPr/>
        </p:nvSpPr>
        <p:spPr>
          <a:xfrm>
            <a:off x="4846320" y="2176272"/>
            <a:ext cx="3657600" cy="777240"/>
          </a:xfrm>
          <a:prstGeom prst="rect">
            <a:avLst/>
          </a:prstGeom>
          <a:noFill/>
          <a:ln/>
        </p:spPr>
        <p:txBody>
          <a:bodyPr wrap="square" lIns="0" tIns="0" rIns="0" bIns="0" rtlCol="0" anchor="t"/>
          <a:lstStyle/>
          <a:p>
            <a:pPr algn="l" indent="0" marL="0">
              <a:buNone/>
            </a:pPr>
            <a:r>
              <a:rPr lang="en-US" sz="1150" dirty="0">
                <a:solidFill>
                  <a:srgbClr val="243B53"/>
                </a:solidFill>
                <a:latin typeface="Meiryo" pitchFamily="34" charset="0"/>
                <a:ea typeface="Meiryo" pitchFamily="34" charset="-122"/>
                <a:cs typeface="Meiryo" pitchFamily="34" charset="-120"/>
              </a:rPr>
              <a:t>内容によっては男女差別、パワーハラスメント、人権上の問題など、別の枠組みで問題になることもある。</a:t>
            </a:r>
            <a:endParaRPr lang="en-US" sz="1150" dirty="0"/>
          </a:p>
        </p:txBody>
      </p:sp>
      <p:sp>
        <p:nvSpPr>
          <p:cNvPr id="13" name="Shape 10"/>
          <p:cNvSpPr/>
          <p:nvPr/>
        </p:nvSpPr>
        <p:spPr>
          <a:xfrm>
            <a:off x="457200" y="3246120"/>
            <a:ext cx="8229600" cy="960120"/>
          </a:xfrm>
          <a:prstGeom prst="roundRect">
            <a:avLst>
              <a:gd name="adj" fmla="val 7619"/>
            </a:avLst>
          </a:prstGeom>
          <a:solidFill>
            <a:srgbClr val="FFFFFF"/>
          </a:solidFill>
          <a:ln w="12700">
            <a:solidFill>
              <a:srgbClr val="DCE2EA"/>
            </a:solidFill>
            <a:prstDash val="solid"/>
          </a:ln>
        </p:spPr>
      </p:sp>
      <p:pic>
        <p:nvPicPr>
          <p:cNvPr id="14" name="Image 1" descr="preencoded.png">    </p:cNvPr>
          <p:cNvPicPr>
            <a:picLocks noChangeAspect="1"/>
          </p:cNvPicPr>
          <p:nvPr/>
        </p:nvPicPr>
        <p:blipFill>
          <a:blip r:embed="rId2"/>
          <a:stretch>
            <a:fillRect/>
          </a:stretch>
        </p:blipFill>
        <p:spPr>
          <a:xfrm>
            <a:off x="658368" y="3456432"/>
            <a:ext cx="365760" cy="365760"/>
          </a:xfrm>
          <a:prstGeom prst="rect">
            <a:avLst/>
          </a:prstGeom>
        </p:spPr>
      </p:pic>
      <p:sp>
        <p:nvSpPr>
          <p:cNvPr id="15" name="Text 11"/>
          <p:cNvSpPr/>
          <p:nvPr/>
        </p:nvSpPr>
        <p:spPr>
          <a:xfrm>
            <a:off x="1143000" y="3291840"/>
            <a:ext cx="7406640" cy="868680"/>
          </a:xfrm>
          <a:prstGeom prst="rect">
            <a:avLst/>
          </a:prstGeom>
          <a:noFill/>
          <a:ln/>
        </p:spPr>
        <p:txBody>
          <a:bodyPr wrap="square" lIns="0" tIns="0" rIns="0" bIns="0" rtlCol="0" anchor="ctr"/>
          <a:lstStyle/>
          <a:p>
            <a:pPr algn="l" indent="0" marL="0">
              <a:buNone/>
            </a:pPr>
            <a:r>
              <a:rPr lang="en-US" sz="1150" b="1" dirty="0">
                <a:solidFill>
                  <a:srgbClr val="16314F"/>
                </a:solidFill>
                <a:latin typeface="Meiryo" pitchFamily="34" charset="0"/>
                <a:ea typeface="Meiryo" pitchFamily="34" charset="-122"/>
                <a:cs typeface="Meiryo" pitchFamily="34" charset="-120"/>
              </a:rPr>
              <a:t>両側を誤らない：</a:t>
            </a:r>
            <a:pPr algn="l" indent="0" marL="0">
              <a:buNone/>
            </a:pPr>
            <a:r>
              <a:rPr lang="en-US" sz="1150" dirty="0">
                <a:solidFill>
                  <a:srgbClr val="263238"/>
                </a:solidFill>
                <a:latin typeface="Meiryo" pitchFamily="34" charset="0"/>
                <a:ea typeface="Meiryo" pitchFamily="34" charset="-122"/>
                <a:cs typeface="Meiryo" pitchFamily="34" charset="-120"/>
              </a:rPr>
              <a:t>性別役割に関する言動の すべてが直ちに法的なセクハラになるわけではありません。一方で「冗談」「昔からの慣習」として放置してよいわけでもありません。</a:t>
            </a:r>
            <a:endParaRPr lang="en-US" sz="1150" dirty="0"/>
          </a:p>
        </p:txBody>
      </p:sp>
      <p:sp>
        <p:nvSpPr>
          <p:cNvPr id="16" name="Text 12"/>
          <p:cNvSpPr/>
          <p:nvPr/>
        </p:nvSpPr>
        <p:spPr>
          <a:xfrm>
            <a:off x="457200" y="4850892"/>
            <a:ext cx="6400800" cy="228600"/>
          </a:xfrm>
          <a:prstGeom prst="rect">
            <a:avLst/>
          </a:prstGeom>
          <a:noFill/>
          <a:ln/>
        </p:spPr>
        <p:txBody>
          <a:bodyPr wrap="square" rtlCol="0" anchor="ctr"/>
          <a:lstStyle/>
          <a:p>
            <a:pPr algn="l" indent="0" marL="0">
              <a:buNone/>
            </a:pPr>
            <a:r>
              <a:rPr lang="en-US" sz="850" dirty="0">
                <a:solidFill>
                  <a:srgbClr val="657586"/>
                </a:solidFill>
                <a:latin typeface="Meiryo" pitchFamily="34" charset="0"/>
                <a:ea typeface="Meiryo" pitchFamily="34" charset="-122"/>
                <a:cs typeface="Meiryo" pitchFamily="34" charset="-120"/>
              </a:rPr>
              <a:t>Legal GPT｜法務・総務のための社内研修資料20選（第5回）</a:t>
            </a:r>
            <a:endParaRPr lang="en-US" sz="850" dirty="0"/>
          </a:p>
        </p:txBody>
      </p:sp>
      <p:sp>
        <p:nvSpPr>
          <p:cNvPr id="17" name="Text 13"/>
          <p:cNvSpPr/>
          <p:nvPr/>
        </p:nvSpPr>
        <p:spPr>
          <a:xfrm>
            <a:off x="8321040" y="4850892"/>
            <a:ext cx="365760" cy="228600"/>
          </a:xfrm>
          <a:prstGeom prst="rect">
            <a:avLst/>
          </a:prstGeom>
          <a:noFill/>
          <a:ln/>
        </p:spPr>
        <p:txBody>
          <a:bodyPr wrap="square" rtlCol="0" anchor="ctr"/>
          <a:lstStyle/>
          <a:p>
            <a:pPr algn="r" indent="0" marL="0">
              <a:buNone/>
            </a:pPr>
            <a:r>
              <a:rPr lang="en-US" sz="900" dirty="0">
                <a:solidFill>
                  <a:srgbClr val="657586"/>
                </a:solidFill>
                <a:latin typeface="Meiryo" pitchFamily="34" charset="0"/>
                <a:ea typeface="Meiryo" pitchFamily="34" charset="-122"/>
                <a:cs typeface="Meiryo" pitchFamily="34" charset="-120"/>
              </a:rPr>
              <a:t>17</a:t>
            </a:r>
            <a:endParaRPr lang="en-US" sz="9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6F8FA"/>
        </a:solidFill>
      </p:bgPr>
    </p:bg>
    <p:spTree>
      <p:nvGrpSpPr>
        <p:cNvPr id="1" name=""/>
        <p:cNvGrpSpPr/>
        <p:nvPr/>
      </p:nvGrpSpPr>
      <p:grpSpPr>
        <a:xfrm>
          <a:off x="0" y="0"/>
          <a:ext cx="0" cy="0"/>
          <a:chOff x="0" y="0"/>
          <a:chExt cx="0" cy="0"/>
        </a:xfrm>
      </p:grpSpPr>
      <p:sp>
        <p:nvSpPr>
          <p:cNvPr id="2" name="Text 0"/>
          <p:cNvSpPr/>
          <p:nvPr/>
        </p:nvSpPr>
        <p:spPr>
          <a:xfrm>
            <a:off x="502920" y="274320"/>
            <a:ext cx="8229600" cy="274320"/>
          </a:xfrm>
          <a:prstGeom prst="rect">
            <a:avLst/>
          </a:prstGeom>
          <a:noFill/>
          <a:ln/>
        </p:spPr>
        <p:txBody>
          <a:bodyPr wrap="square" rtlCol="0" anchor="ctr"/>
          <a:lstStyle/>
          <a:p>
            <a:pPr algn="l" indent="0" marL="0">
              <a:buNone/>
            </a:pPr>
            <a:r>
              <a:rPr lang="en-US" sz="1100" b="1" spc="150" kern="0" dirty="0">
                <a:solidFill>
                  <a:srgbClr val="B58A3A"/>
                </a:solidFill>
                <a:latin typeface="Meiryo" pitchFamily="34" charset="0"/>
                <a:ea typeface="Meiryo" pitchFamily="34" charset="-122"/>
                <a:cs typeface="Meiryo" pitchFamily="34" charset="-120"/>
              </a:rPr>
              <a:t>同意の誤解①</a:t>
            </a:r>
            <a:endParaRPr lang="en-US" sz="1100" dirty="0"/>
          </a:p>
        </p:txBody>
      </p:sp>
      <p:sp>
        <p:nvSpPr>
          <p:cNvPr id="3" name="Text 1"/>
          <p:cNvSpPr/>
          <p:nvPr/>
        </p:nvSpPr>
        <p:spPr>
          <a:xfrm>
            <a:off x="457200" y="530352"/>
            <a:ext cx="8229600" cy="566928"/>
          </a:xfrm>
          <a:prstGeom prst="rect">
            <a:avLst/>
          </a:prstGeom>
          <a:noFill/>
          <a:ln/>
        </p:spPr>
        <p:txBody>
          <a:bodyPr wrap="square" lIns="0" tIns="0" rIns="0" bIns="0" rtlCol="0" anchor="ctr"/>
          <a:lstStyle/>
          <a:p>
            <a:pPr algn="l" indent="0" marL="0">
              <a:buNone/>
            </a:pPr>
            <a:r>
              <a:rPr lang="en-US" sz="2700" b="1" dirty="0">
                <a:solidFill>
                  <a:srgbClr val="16314F"/>
                </a:solidFill>
                <a:latin typeface="Meiryo" pitchFamily="34" charset="0"/>
                <a:ea typeface="Meiryo" pitchFamily="34" charset="-122"/>
                <a:cs typeface="Meiryo" pitchFamily="34" charset="-120"/>
              </a:rPr>
              <a:t>「はっきり断られていない」≠ 同意</a:t>
            </a:r>
            <a:endParaRPr lang="en-US" sz="2700" dirty="0"/>
          </a:p>
        </p:txBody>
      </p:sp>
      <p:sp>
        <p:nvSpPr>
          <p:cNvPr id="4" name="Shape 2"/>
          <p:cNvSpPr/>
          <p:nvPr/>
        </p:nvSpPr>
        <p:spPr>
          <a:xfrm>
            <a:off x="7818120" y="457200"/>
            <a:ext cx="777240" cy="777240"/>
          </a:xfrm>
          <a:prstGeom prst="ellipse">
            <a:avLst/>
          </a:prstGeom>
          <a:solidFill>
            <a:srgbClr val="EAEEF3"/>
          </a:solidFill>
          <a:ln/>
          <a:effectLst>
            <a:outerShdw sx="100000" sy="100000" kx="0" ky="0" algn="bl" rotWithShape="0" blurRad="63500" dist="25400" dir="5400000">
              <a:srgbClr val="99A3AE">
                <a:alpha val="14000"/>
              </a:srgbClr>
            </a:outerShdw>
          </a:effectLst>
        </p:spPr>
      </p:sp>
      <p:pic>
        <p:nvPicPr>
          <p:cNvPr id="5" name="Image 0" descr="preencoded.png">    </p:cNvPr>
          <p:cNvPicPr>
            <a:picLocks noChangeAspect="1"/>
          </p:cNvPicPr>
          <p:nvPr/>
        </p:nvPicPr>
        <p:blipFill>
          <a:blip r:embed="rId1"/>
          <a:stretch>
            <a:fillRect/>
          </a:stretch>
        </p:blipFill>
        <p:spPr>
          <a:xfrm>
            <a:off x="8027975" y="667055"/>
            <a:ext cx="357530" cy="357530"/>
          </a:xfrm>
          <a:prstGeom prst="rect">
            <a:avLst/>
          </a:prstGeom>
        </p:spPr>
      </p:pic>
      <p:sp>
        <p:nvSpPr>
          <p:cNvPr id="6" name="Text 3"/>
          <p:cNvSpPr/>
          <p:nvPr/>
        </p:nvSpPr>
        <p:spPr>
          <a:xfrm>
            <a:off x="502920" y="1234440"/>
            <a:ext cx="8229600" cy="310896"/>
          </a:xfrm>
          <a:prstGeom prst="rect">
            <a:avLst/>
          </a:prstGeom>
          <a:noFill/>
          <a:ln/>
        </p:spPr>
        <p:txBody>
          <a:bodyPr wrap="square" rtlCol="0" anchor="ctr"/>
          <a:lstStyle/>
          <a:p>
            <a:pPr algn="l" indent="0" marL="0">
              <a:buNone/>
            </a:pPr>
            <a:r>
              <a:rPr lang="en-US" sz="1300" i="1" dirty="0">
                <a:solidFill>
                  <a:srgbClr val="657586"/>
                </a:solidFill>
                <a:latin typeface="Meiryo" pitchFamily="34" charset="0"/>
                <a:ea typeface="Meiryo" pitchFamily="34" charset="-122"/>
                <a:cs typeface="Meiryo" pitchFamily="34" charset="-120"/>
              </a:rPr>
              <a:t>法律上の表現は「労働者の意に反する性的な言動」。次の思い込みを手放してください。</a:t>
            </a:r>
            <a:endParaRPr lang="en-US" sz="1300" dirty="0"/>
          </a:p>
        </p:txBody>
      </p:sp>
      <p:pic>
        <p:nvPicPr>
          <p:cNvPr id="7" name="Image 1" descr="preencoded.png">    </p:cNvPr>
          <p:cNvPicPr>
            <a:picLocks noChangeAspect="1"/>
          </p:cNvPicPr>
          <p:nvPr/>
        </p:nvPicPr>
        <p:blipFill>
          <a:blip r:embed="rId2"/>
          <a:stretch>
            <a:fillRect/>
          </a:stretch>
        </p:blipFill>
        <p:spPr>
          <a:xfrm>
            <a:off x="548640" y="1728216"/>
            <a:ext cx="256032" cy="256032"/>
          </a:xfrm>
          <a:prstGeom prst="rect">
            <a:avLst/>
          </a:prstGeom>
        </p:spPr>
      </p:pic>
      <p:sp>
        <p:nvSpPr>
          <p:cNvPr id="8" name="Text 4"/>
          <p:cNvSpPr/>
          <p:nvPr/>
        </p:nvSpPr>
        <p:spPr>
          <a:xfrm>
            <a:off x="914400" y="1691640"/>
            <a:ext cx="7680960" cy="384048"/>
          </a:xfrm>
          <a:prstGeom prst="rect">
            <a:avLst/>
          </a:prstGeom>
          <a:noFill/>
          <a:ln/>
        </p:spPr>
        <p:txBody>
          <a:bodyPr wrap="square" lIns="0" tIns="0" rIns="0" bIns="0" rtlCol="0" anchor="ctr"/>
          <a:lstStyle/>
          <a:p>
            <a:pPr algn="l" indent="0" marL="0">
              <a:buNone/>
            </a:pPr>
            <a:r>
              <a:rPr lang="en-US" sz="1250" strike="sngStrike" dirty="0">
                <a:solidFill>
                  <a:srgbClr val="657586"/>
                </a:solidFill>
                <a:latin typeface="Meiryo" pitchFamily="34" charset="0"/>
                <a:ea typeface="Meiryo" pitchFamily="34" charset="-122"/>
                <a:cs typeface="Meiryo" pitchFamily="34" charset="-120"/>
              </a:rPr>
              <a:t>明確に「嫌だ」と言われなければ同意している</a:t>
            </a:r>
            <a:endParaRPr lang="en-US" sz="1250" dirty="0"/>
          </a:p>
        </p:txBody>
      </p:sp>
      <p:pic>
        <p:nvPicPr>
          <p:cNvPr id="9" name="Image 2" descr="preencoded.png">    </p:cNvPr>
          <p:cNvPicPr>
            <a:picLocks noChangeAspect="1"/>
          </p:cNvPicPr>
          <p:nvPr/>
        </p:nvPicPr>
        <p:blipFill>
          <a:blip r:embed="rId3"/>
          <a:stretch>
            <a:fillRect/>
          </a:stretch>
        </p:blipFill>
        <p:spPr>
          <a:xfrm>
            <a:off x="548640" y="2148840"/>
            <a:ext cx="256032" cy="256032"/>
          </a:xfrm>
          <a:prstGeom prst="rect">
            <a:avLst/>
          </a:prstGeom>
        </p:spPr>
      </p:pic>
      <p:sp>
        <p:nvSpPr>
          <p:cNvPr id="10" name="Text 5"/>
          <p:cNvSpPr/>
          <p:nvPr/>
        </p:nvSpPr>
        <p:spPr>
          <a:xfrm>
            <a:off x="914400" y="2112264"/>
            <a:ext cx="7680960" cy="384048"/>
          </a:xfrm>
          <a:prstGeom prst="rect">
            <a:avLst/>
          </a:prstGeom>
          <a:noFill/>
          <a:ln/>
        </p:spPr>
        <p:txBody>
          <a:bodyPr wrap="square" lIns="0" tIns="0" rIns="0" bIns="0" rtlCol="0" anchor="ctr"/>
          <a:lstStyle/>
          <a:p>
            <a:pPr algn="l" indent="0" marL="0">
              <a:buNone/>
            </a:pPr>
            <a:r>
              <a:rPr lang="en-US" sz="1250" strike="sngStrike" dirty="0">
                <a:solidFill>
                  <a:srgbClr val="657586"/>
                </a:solidFill>
                <a:latin typeface="Meiryo" pitchFamily="34" charset="0"/>
                <a:ea typeface="Meiryo" pitchFamily="34" charset="-122"/>
                <a:cs typeface="Meiryo" pitchFamily="34" charset="-120"/>
              </a:rPr>
              <a:t>笑っていたので楽しんでいた</a:t>
            </a:r>
            <a:endParaRPr lang="en-US" sz="1250" dirty="0"/>
          </a:p>
        </p:txBody>
      </p:sp>
      <p:pic>
        <p:nvPicPr>
          <p:cNvPr id="11" name="Image 3" descr="preencoded.png">    </p:cNvPr>
          <p:cNvPicPr>
            <a:picLocks noChangeAspect="1"/>
          </p:cNvPicPr>
          <p:nvPr/>
        </p:nvPicPr>
        <p:blipFill>
          <a:blip r:embed="rId4"/>
          <a:stretch>
            <a:fillRect/>
          </a:stretch>
        </p:blipFill>
        <p:spPr>
          <a:xfrm>
            <a:off x="548640" y="2569464"/>
            <a:ext cx="256032" cy="256032"/>
          </a:xfrm>
          <a:prstGeom prst="rect">
            <a:avLst/>
          </a:prstGeom>
        </p:spPr>
      </p:pic>
      <p:sp>
        <p:nvSpPr>
          <p:cNvPr id="12" name="Text 6"/>
          <p:cNvSpPr/>
          <p:nvPr/>
        </p:nvSpPr>
        <p:spPr>
          <a:xfrm>
            <a:off x="914400" y="2532888"/>
            <a:ext cx="7680960" cy="384048"/>
          </a:xfrm>
          <a:prstGeom prst="rect">
            <a:avLst/>
          </a:prstGeom>
          <a:noFill/>
          <a:ln/>
        </p:spPr>
        <p:txBody>
          <a:bodyPr wrap="square" lIns="0" tIns="0" rIns="0" bIns="0" rtlCol="0" anchor="ctr"/>
          <a:lstStyle/>
          <a:p>
            <a:pPr algn="l" indent="0" marL="0">
              <a:buNone/>
            </a:pPr>
            <a:r>
              <a:rPr lang="en-US" sz="1250" strike="sngStrike" dirty="0">
                <a:solidFill>
                  <a:srgbClr val="657586"/>
                </a:solidFill>
                <a:latin typeface="Meiryo" pitchFamily="34" charset="0"/>
                <a:ea typeface="Meiryo" pitchFamily="34" charset="-122"/>
                <a:cs typeface="Meiryo" pitchFamily="34" charset="-120"/>
              </a:rPr>
              <a:t>その場を離れなかったので問題ない</a:t>
            </a:r>
            <a:endParaRPr lang="en-US" sz="1250" dirty="0"/>
          </a:p>
        </p:txBody>
      </p:sp>
      <p:pic>
        <p:nvPicPr>
          <p:cNvPr id="13" name="Image 4" descr="preencoded.png">    </p:cNvPr>
          <p:cNvPicPr>
            <a:picLocks noChangeAspect="1"/>
          </p:cNvPicPr>
          <p:nvPr/>
        </p:nvPicPr>
        <p:blipFill>
          <a:blip r:embed="rId5"/>
          <a:stretch>
            <a:fillRect/>
          </a:stretch>
        </p:blipFill>
        <p:spPr>
          <a:xfrm>
            <a:off x="548640" y="2990088"/>
            <a:ext cx="256032" cy="256032"/>
          </a:xfrm>
          <a:prstGeom prst="rect">
            <a:avLst/>
          </a:prstGeom>
        </p:spPr>
      </p:pic>
      <p:sp>
        <p:nvSpPr>
          <p:cNvPr id="14" name="Text 7"/>
          <p:cNvSpPr/>
          <p:nvPr/>
        </p:nvSpPr>
        <p:spPr>
          <a:xfrm>
            <a:off x="914400" y="2953512"/>
            <a:ext cx="7680960" cy="384048"/>
          </a:xfrm>
          <a:prstGeom prst="rect">
            <a:avLst/>
          </a:prstGeom>
          <a:noFill/>
          <a:ln/>
        </p:spPr>
        <p:txBody>
          <a:bodyPr wrap="square" lIns="0" tIns="0" rIns="0" bIns="0" rtlCol="0" anchor="ctr"/>
          <a:lstStyle/>
          <a:p>
            <a:pPr algn="l" indent="0" marL="0">
              <a:buNone/>
            </a:pPr>
            <a:r>
              <a:rPr lang="en-US" sz="1250" strike="sngStrike" dirty="0">
                <a:solidFill>
                  <a:srgbClr val="657586"/>
                </a:solidFill>
                <a:latin typeface="Meiryo" pitchFamily="34" charset="0"/>
                <a:ea typeface="Meiryo" pitchFamily="34" charset="-122"/>
                <a:cs typeface="Meiryo" pitchFamily="34" charset="-120"/>
              </a:rPr>
              <a:t>飲み会に来たので身体接触にも同意している</a:t>
            </a:r>
            <a:endParaRPr lang="en-US" sz="1250" dirty="0"/>
          </a:p>
        </p:txBody>
      </p:sp>
      <p:sp>
        <p:nvSpPr>
          <p:cNvPr id="15" name="Shape 8"/>
          <p:cNvSpPr/>
          <p:nvPr/>
        </p:nvSpPr>
        <p:spPr>
          <a:xfrm>
            <a:off x="457200" y="3456432"/>
            <a:ext cx="8229600" cy="1024128"/>
          </a:xfrm>
          <a:prstGeom prst="roundRect">
            <a:avLst>
              <a:gd name="adj" fmla="val 7143"/>
            </a:avLst>
          </a:prstGeom>
          <a:solidFill>
            <a:srgbClr val="EAEEF3"/>
          </a:solidFill>
          <a:ln/>
        </p:spPr>
      </p:sp>
      <p:sp>
        <p:nvSpPr>
          <p:cNvPr id="16" name="Text 9"/>
          <p:cNvSpPr/>
          <p:nvPr/>
        </p:nvSpPr>
        <p:spPr>
          <a:xfrm>
            <a:off x="685800" y="3566160"/>
            <a:ext cx="7772400" cy="310896"/>
          </a:xfrm>
          <a:prstGeom prst="rect">
            <a:avLst/>
          </a:prstGeom>
          <a:noFill/>
          <a:ln/>
        </p:spPr>
        <p:txBody>
          <a:bodyPr wrap="square" lIns="0" tIns="0" rIns="0" bIns="0" rtlCol="0" anchor="ctr"/>
          <a:lstStyle/>
          <a:p>
            <a:pPr algn="l" indent="0" marL="0">
              <a:buNone/>
            </a:pPr>
            <a:r>
              <a:rPr lang="en-US" sz="1300" b="1" dirty="0">
                <a:solidFill>
                  <a:srgbClr val="16314F"/>
                </a:solidFill>
                <a:latin typeface="Meiryo" pitchFamily="34" charset="0"/>
                <a:ea typeface="Meiryo" pitchFamily="34" charset="-122"/>
                <a:cs typeface="Meiryo" pitchFamily="34" charset="-120"/>
              </a:rPr>
              <a:t>拒否や不快感が、はっきり言葉に出るとは限りません</a:t>
            </a:r>
            <a:endParaRPr lang="en-US" sz="1300" dirty="0"/>
          </a:p>
        </p:txBody>
      </p:sp>
      <p:sp>
        <p:nvSpPr>
          <p:cNvPr id="17" name="Text 10"/>
          <p:cNvSpPr/>
          <p:nvPr/>
        </p:nvSpPr>
        <p:spPr>
          <a:xfrm>
            <a:off x="685800" y="3895344"/>
            <a:ext cx="7863840" cy="548640"/>
          </a:xfrm>
          <a:prstGeom prst="rect">
            <a:avLst/>
          </a:prstGeom>
          <a:noFill/>
          <a:ln/>
        </p:spPr>
        <p:txBody>
          <a:bodyPr wrap="square" lIns="0" tIns="0" rIns="0" bIns="0" rtlCol="0" anchor="t"/>
          <a:lstStyle/>
          <a:p>
            <a:pPr algn="l" indent="0" marL="0">
              <a:buNone/>
            </a:pPr>
            <a:r>
              <a:rPr lang="en-US" sz="1150" dirty="0">
                <a:solidFill>
                  <a:srgbClr val="243B53"/>
                </a:solidFill>
                <a:latin typeface="Meiryo" pitchFamily="34" charset="0"/>
                <a:ea typeface="Meiryo" pitchFamily="34" charset="-122"/>
                <a:cs typeface="Meiryo" pitchFamily="34" charset="-120"/>
              </a:rPr>
              <a:t>上下関係・評価権限・取引上の立場、驚きや恐怖、その場を壊したくない心理、不利益を恐れる気持ちが背景にあります。笑って受け流すこともあります。</a:t>
            </a:r>
            <a:endParaRPr lang="en-US" sz="1150" dirty="0"/>
          </a:p>
        </p:txBody>
      </p:sp>
      <p:sp>
        <p:nvSpPr>
          <p:cNvPr id="18" name="Text 11"/>
          <p:cNvSpPr/>
          <p:nvPr/>
        </p:nvSpPr>
        <p:spPr>
          <a:xfrm>
            <a:off x="457200" y="4850892"/>
            <a:ext cx="6400800" cy="228600"/>
          </a:xfrm>
          <a:prstGeom prst="rect">
            <a:avLst/>
          </a:prstGeom>
          <a:noFill/>
          <a:ln/>
        </p:spPr>
        <p:txBody>
          <a:bodyPr wrap="square" rtlCol="0" anchor="ctr"/>
          <a:lstStyle/>
          <a:p>
            <a:pPr algn="l" indent="0" marL="0">
              <a:buNone/>
            </a:pPr>
            <a:r>
              <a:rPr lang="en-US" sz="850" dirty="0">
                <a:solidFill>
                  <a:srgbClr val="657586"/>
                </a:solidFill>
                <a:latin typeface="Meiryo" pitchFamily="34" charset="0"/>
                <a:ea typeface="Meiryo" pitchFamily="34" charset="-122"/>
                <a:cs typeface="Meiryo" pitchFamily="34" charset="-120"/>
              </a:rPr>
              <a:t>Legal GPT｜法務・総務のための社内研修資料20選（第5回）</a:t>
            </a:r>
            <a:endParaRPr lang="en-US" sz="850" dirty="0"/>
          </a:p>
        </p:txBody>
      </p:sp>
      <p:sp>
        <p:nvSpPr>
          <p:cNvPr id="19" name="Text 12"/>
          <p:cNvSpPr/>
          <p:nvPr/>
        </p:nvSpPr>
        <p:spPr>
          <a:xfrm>
            <a:off x="8321040" y="4850892"/>
            <a:ext cx="365760" cy="228600"/>
          </a:xfrm>
          <a:prstGeom prst="rect">
            <a:avLst/>
          </a:prstGeom>
          <a:noFill/>
          <a:ln/>
        </p:spPr>
        <p:txBody>
          <a:bodyPr wrap="square" rtlCol="0" anchor="ctr"/>
          <a:lstStyle/>
          <a:p>
            <a:pPr algn="r" indent="0" marL="0">
              <a:buNone/>
            </a:pPr>
            <a:r>
              <a:rPr lang="en-US" sz="900" dirty="0">
                <a:solidFill>
                  <a:srgbClr val="657586"/>
                </a:solidFill>
                <a:latin typeface="Meiryo" pitchFamily="34" charset="0"/>
                <a:ea typeface="Meiryo" pitchFamily="34" charset="-122"/>
                <a:cs typeface="Meiryo" pitchFamily="34" charset="-120"/>
              </a:rPr>
              <a:t>18</a:t>
            </a:r>
            <a:endParaRPr lang="en-US" sz="9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6F8FA"/>
        </a:solidFill>
      </p:bgPr>
    </p:bg>
    <p:spTree>
      <p:nvGrpSpPr>
        <p:cNvPr id="1" name=""/>
        <p:cNvGrpSpPr/>
        <p:nvPr/>
      </p:nvGrpSpPr>
      <p:grpSpPr>
        <a:xfrm>
          <a:off x="0" y="0"/>
          <a:ext cx="0" cy="0"/>
          <a:chOff x="0" y="0"/>
          <a:chExt cx="0" cy="0"/>
        </a:xfrm>
      </p:grpSpPr>
      <p:sp>
        <p:nvSpPr>
          <p:cNvPr id="2" name="Text 0"/>
          <p:cNvSpPr/>
          <p:nvPr/>
        </p:nvSpPr>
        <p:spPr>
          <a:xfrm>
            <a:off x="502920" y="274320"/>
            <a:ext cx="8229600" cy="274320"/>
          </a:xfrm>
          <a:prstGeom prst="rect">
            <a:avLst/>
          </a:prstGeom>
          <a:noFill/>
          <a:ln/>
        </p:spPr>
        <p:txBody>
          <a:bodyPr wrap="square" rtlCol="0" anchor="ctr"/>
          <a:lstStyle/>
          <a:p>
            <a:pPr algn="l" indent="0" marL="0">
              <a:buNone/>
            </a:pPr>
            <a:r>
              <a:rPr lang="en-US" sz="1100" b="1" spc="150" kern="0" dirty="0">
                <a:solidFill>
                  <a:srgbClr val="B58A3A"/>
                </a:solidFill>
                <a:latin typeface="Meiryo" pitchFamily="34" charset="0"/>
                <a:ea typeface="Meiryo" pitchFamily="34" charset="-122"/>
                <a:cs typeface="Meiryo" pitchFamily="34" charset="-120"/>
              </a:rPr>
              <a:t>同意の誤解②</a:t>
            </a:r>
            <a:endParaRPr lang="en-US" sz="1100" dirty="0"/>
          </a:p>
        </p:txBody>
      </p:sp>
      <p:sp>
        <p:nvSpPr>
          <p:cNvPr id="3" name="Text 1"/>
          <p:cNvSpPr/>
          <p:nvPr/>
        </p:nvSpPr>
        <p:spPr>
          <a:xfrm>
            <a:off x="457200" y="530352"/>
            <a:ext cx="8229600" cy="566928"/>
          </a:xfrm>
          <a:prstGeom prst="rect">
            <a:avLst/>
          </a:prstGeom>
          <a:noFill/>
          <a:ln/>
        </p:spPr>
        <p:txBody>
          <a:bodyPr wrap="square" lIns="0" tIns="0" rIns="0" bIns="0" rtlCol="0" anchor="ctr"/>
          <a:lstStyle/>
          <a:p>
            <a:pPr algn="l" indent="0" marL="0">
              <a:buNone/>
            </a:pPr>
            <a:r>
              <a:rPr lang="en-US" sz="2700" b="1" dirty="0">
                <a:solidFill>
                  <a:srgbClr val="16314F"/>
                </a:solidFill>
                <a:latin typeface="Meiryo" pitchFamily="34" charset="0"/>
                <a:ea typeface="Meiryo" pitchFamily="34" charset="-122"/>
                <a:cs typeface="Meiryo" pitchFamily="34" charset="-120"/>
              </a:rPr>
              <a:t>親しい関係と同意は別もの</a:t>
            </a:r>
            <a:endParaRPr lang="en-US" sz="2700" dirty="0"/>
          </a:p>
        </p:txBody>
      </p:sp>
      <p:sp>
        <p:nvSpPr>
          <p:cNvPr id="4" name="Shape 2"/>
          <p:cNvSpPr/>
          <p:nvPr/>
        </p:nvSpPr>
        <p:spPr>
          <a:xfrm>
            <a:off x="7818120" y="457200"/>
            <a:ext cx="777240" cy="777240"/>
          </a:xfrm>
          <a:prstGeom prst="ellipse">
            <a:avLst/>
          </a:prstGeom>
          <a:solidFill>
            <a:srgbClr val="EAEEF3"/>
          </a:solidFill>
          <a:ln/>
          <a:effectLst>
            <a:outerShdw sx="100000" sy="100000" kx="0" ky="0" algn="bl" rotWithShape="0" blurRad="63500" dist="25400" dir="5400000">
              <a:srgbClr val="99A3AE">
                <a:alpha val="14000"/>
              </a:srgbClr>
            </a:outerShdw>
          </a:effectLst>
        </p:spPr>
      </p:sp>
      <p:pic>
        <p:nvPicPr>
          <p:cNvPr id="5" name="Image 0" descr="preencoded.png">    </p:cNvPr>
          <p:cNvPicPr>
            <a:picLocks noChangeAspect="1"/>
          </p:cNvPicPr>
          <p:nvPr/>
        </p:nvPicPr>
        <p:blipFill>
          <a:blip r:embed="rId1"/>
          <a:stretch>
            <a:fillRect/>
          </a:stretch>
        </p:blipFill>
        <p:spPr>
          <a:xfrm>
            <a:off x="8027975" y="667055"/>
            <a:ext cx="357530" cy="357530"/>
          </a:xfrm>
          <a:prstGeom prst="rect">
            <a:avLst/>
          </a:prstGeom>
        </p:spPr>
      </p:pic>
      <p:sp>
        <p:nvSpPr>
          <p:cNvPr id="6" name="Shape 3"/>
          <p:cNvSpPr/>
          <p:nvPr/>
        </p:nvSpPr>
        <p:spPr>
          <a:xfrm>
            <a:off x="457200" y="1371600"/>
            <a:ext cx="8229600" cy="566928"/>
          </a:xfrm>
          <a:prstGeom prst="roundRect">
            <a:avLst>
              <a:gd name="adj" fmla="val 12903"/>
            </a:avLst>
          </a:prstGeom>
          <a:solidFill>
            <a:srgbClr val="FFFFFF"/>
          </a:solidFill>
          <a:ln w="12700">
            <a:solidFill>
              <a:srgbClr val="DCE2EA"/>
            </a:solidFill>
            <a:prstDash val="solid"/>
          </a:ln>
          <a:effectLst>
            <a:outerShdw sx="100000" sy="100000" kx="0" ky="0" algn="bl" rotWithShape="0" blurRad="63500" dist="25400" dir="5400000">
              <a:srgbClr val="99A3AE">
                <a:alpha val="14000"/>
              </a:srgbClr>
            </a:outerShdw>
          </a:effectLst>
        </p:spPr>
      </p:sp>
      <p:sp>
        <p:nvSpPr>
          <p:cNvPr id="7" name="Text 4"/>
          <p:cNvSpPr/>
          <p:nvPr/>
        </p:nvSpPr>
        <p:spPr>
          <a:xfrm>
            <a:off x="685800" y="1371600"/>
            <a:ext cx="3291840" cy="566928"/>
          </a:xfrm>
          <a:prstGeom prst="rect">
            <a:avLst/>
          </a:prstGeom>
          <a:noFill/>
          <a:ln/>
        </p:spPr>
        <p:txBody>
          <a:bodyPr wrap="square" lIns="0" tIns="0" rIns="0" bIns="0" rtlCol="0" anchor="ctr"/>
          <a:lstStyle/>
          <a:p>
            <a:pPr algn="l" indent="0" marL="0">
              <a:buNone/>
            </a:pPr>
            <a:r>
              <a:rPr lang="en-US" sz="1250" b="1" dirty="0">
                <a:solidFill>
                  <a:srgbClr val="16314F"/>
                </a:solidFill>
                <a:latin typeface="Meiryo" pitchFamily="34" charset="0"/>
                <a:ea typeface="Meiryo" pitchFamily="34" charset="-122"/>
                <a:cs typeface="Meiryo" pitchFamily="34" charset="-120"/>
              </a:rPr>
              <a:t>以前、食事に行った</a:t>
            </a:r>
            <a:endParaRPr lang="en-US" sz="1250" dirty="0"/>
          </a:p>
        </p:txBody>
      </p:sp>
      <p:sp>
        <p:nvSpPr>
          <p:cNvPr id="8" name="Text 5"/>
          <p:cNvSpPr/>
          <p:nvPr/>
        </p:nvSpPr>
        <p:spPr>
          <a:xfrm>
            <a:off x="4023360" y="1371600"/>
            <a:ext cx="4480560" cy="566928"/>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 今後も誘ってよい、という根拠にはならない</a:t>
            </a:r>
            <a:endParaRPr lang="en-US" sz="1150" dirty="0"/>
          </a:p>
        </p:txBody>
      </p:sp>
      <p:sp>
        <p:nvSpPr>
          <p:cNvPr id="9" name="Shape 6"/>
          <p:cNvSpPr/>
          <p:nvPr/>
        </p:nvSpPr>
        <p:spPr>
          <a:xfrm>
            <a:off x="457200" y="2011680"/>
            <a:ext cx="8229600" cy="566928"/>
          </a:xfrm>
          <a:prstGeom prst="roundRect">
            <a:avLst>
              <a:gd name="adj" fmla="val 12903"/>
            </a:avLst>
          </a:prstGeom>
          <a:solidFill>
            <a:srgbClr val="FFFFFF"/>
          </a:solidFill>
          <a:ln w="12700">
            <a:solidFill>
              <a:srgbClr val="DCE2EA"/>
            </a:solidFill>
            <a:prstDash val="solid"/>
          </a:ln>
          <a:effectLst>
            <a:outerShdw sx="100000" sy="100000" kx="0" ky="0" algn="bl" rotWithShape="0" blurRad="63500" dist="25400" dir="5400000">
              <a:srgbClr val="99A3AE">
                <a:alpha val="14000"/>
              </a:srgbClr>
            </a:outerShdw>
          </a:effectLst>
        </p:spPr>
      </p:sp>
      <p:sp>
        <p:nvSpPr>
          <p:cNvPr id="10" name="Text 7"/>
          <p:cNvSpPr/>
          <p:nvPr/>
        </p:nvSpPr>
        <p:spPr>
          <a:xfrm>
            <a:off x="685800" y="2011680"/>
            <a:ext cx="3291840" cy="566928"/>
          </a:xfrm>
          <a:prstGeom prst="rect">
            <a:avLst/>
          </a:prstGeom>
          <a:noFill/>
          <a:ln/>
        </p:spPr>
        <p:txBody>
          <a:bodyPr wrap="square" lIns="0" tIns="0" rIns="0" bIns="0" rtlCol="0" anchor="ctr"/>
          <a:lstStyle/>
          <a:p>
            <a:pPr algn="l" indent="0" marL="0">
              <a:buNone/>
            </a:pPr>
            <a:r>
              <a:rPr lang="en-US" sz="1250" b="1" dirty="0">
                <a:solidFill>
                  <a:srgbClr val="16314F"/>
                </a:solidFill>
                <a:latin typeface="Meiryo" pitchFamily="34" charset="0"/>
                <a:ea typeface="Meiryo" pitchFamily="34" charset="-122"/>
                <a:cs typeface="Meiryo" pitchFamily="34" charset="-120"/>
              </a:rPr>
              <a:t>SNSの友達申請を承認した</a:t>
            </a:r>
            <a:endParaRPr lang="en-US" sz="1250" dirty="0"/>
          </a:p>
        </p:txBody>
      </p:sp>
      <p:sp>
        <p:nvSpPr>
          <p:cNvPr id="11" name="Text 8"/>
          <p:cNvSpPr/>
          <p:nvPr/>
        </p:nvSpPr>
        <p:spPr>
          <a:xfrm>
            <a:off x="4023360" y="2011680"/>
            <a:ext cx="4480560" cy="566928"/>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 私的・性的なメッセージを歓迎している意味ではない</a:t>
            </a:r>
            <a:endParaRPr lang="en-US" sz="1150" dirty="0"/>
          </a:p>
        </p:txBody>
      </p:sp>
      <p:sp>
        <p:nvSpPr>
          <p:cNvPr id="12" name="Shape 9"/>
          <p:cNvSpPr/>
          <p:nvPr/>
        </p:nvSpPr>
        <p:spPr>
          <a:xfrm>
            <a:off x="457200" y="2651760"/>
            <a:ext cx="8229600" cy="566928"/>
          </a:xfrm>
          <a:prstGeom prst="roundRect">
            <a:avLst>
              <a:gd name="adj" fmla="val 12903"/>
            </a:avLst>
          </a:prstGeom>
          <a:solidFill>
            <a:srgbClr val="FFFFFF"/>
          </a:solidFill>
          <a:ln w="12700">
            <a:solidFill>
              <a:srgbClr val="DCE2EA"/>
            </a:solidFill>
            <a:prstDash val="solid"/>
          </a:ln>
          <a:effectLst>
            <a:outerShdw sx="100000" sy="100000" kx="0" ky="0" algn="bl" rotWithShape="0" blurRad="63500" dist="25400" dir="5400000">
              <a:srgbClr val="99A3AE">
                <a:alpha val="14000"/>
              </a:srgbClr>
            </a:outerShdw>
          </a:effectLst>
        </p:spPr>
      </p:sp>
      <p:sp>
        <p:nvSpPr>
          <p:cNvPr id="13" name="Text 10"/>
          <p:cNvSpPr/>
          <p:nvPr/>
        </p:nvSpPr>
        <p:spPr>
          <a:xfrm>
            <a:off x="685800" y="2651760"/>
            <a:ext cx="3291840" cy="566928"/>
          </a:xfrm>
          <a:prstGeom prst="rect">
            <a:avLst/>
          </a:prstGeom>
          <a:noFill/>
          <a:ln/>
        </p:spPr>
        <p:txBody>
          <a:bodyPr wrap="square" lIns="0" tIns="0" rIns="0" bIns="0" rtlCol="0" anchor="ctr"/>
          <a:lstStyle/>
          <a:p>
            <a:pPr algn="l" indent="0" marL="0">
              <a:buNone/>
            </a:pPr>
            <a:r>
              <a:rPr lang="en-US" sz="1250" b="1" dirty="0">
                <a:solidFill>
                  <a:srgbClr val="16314F"/>
                </a:solidFill>
                <a:latin typeface="Meiryo" pitchFamily="34" charset="0"/>
                <a:ea typeface="Meiryo" pitchFamily="34" charset="-122"/>
                <a:cs typeface="Meiryo" pitchFamily="34" charset="-120"/>
              </a:rPr>
              <a:t>過去に交際していた</a:t>
            </a:r>
            <a:endParaRPr lang="en-US" sz="1250" dirty="0"/>
          </a:p>
        </p:txBody>
      </p:sp>
      <p:sp>
        <p:nvSpPr>
          <p:cNvPr id="14" name="Text 11"/>
          <p:cNvSpPr/>
          <p:nvPr/>
        </p:nvSpPr>
        <p:spPr>
          <a:xfrm>
            <a:off x="4023360" y="2651760"/>
            <a:ext cx="4480560" cy="566928"/>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 職場で性的な発言をしてよい理由にならない</a:t>
            </a:r>
            <a:endParaRPr lang="en-US" sz="1150" dirty="0"/>
          </a:p>
        </p:txBody>
      </p:sp>
      <p:sp>
        <p:nvSpPr>
          <p:cNvPr id="15" name="Shape 12"/>
          <p:cNvSpPr/>
          <p:nvPr/>
        </p:nvSpPr>
        <p:spPr>
          <a:xfrm>
            <a:off x="457200" y="3291840"/>
            <a:ext cx="8229600" cy="566928"/>
          </a:xfrm>
          <a:prstGeom prst="roundRect">
            <a:avLst>
              <a:gd name="adj" fmla="val 12903"/>
            </a:avLst>
          </a:prstGeom>
          <a:solidFill>
            <a:srgbClr val="FFFFFF"/>
          </a:solidFill>
          <a:ln w="12700">
            <a:solidFill>
              <a:srgbClr val="DCE2EA"/>
            </a:solidFill>
            <a:prstDash val="solid"/>
          </a:ln>
          <a:effectLst>
            <a:outerShdw sx="100000" sy="100000" kx="0" ky="0" algn="bl" rotWithShape="0" blurRad="63500" dist="25400" dir="5400000">
              <a:srgbClr val="99A3AE">
                <a:alpha val="14000"/>
              </a:srgbClr>
            </a:outerShdw>
          </a:effectLst>
        </p:spPr>
      </p:sp>
      <p:sp>
        <p:nvSpPr>
          <p:cNvPr id="16" name="Text 13"/>
          <p:cNvSpPr/>
          <p:nvPr/>
        </p:nvSpPr>
        <p:spPr>
          <a:xfrm>
            <a:off x="685800" y="3291840"/>
            <a:ext cx="3291840" cy="566928"/>
          </a:xfrm>
          <a:prstGeom prst="rect">
            <a:avLst/>
          </a:prstGeom>
          <a:noFill/>
          <a:ln/>
        </p:spPr>
        <p:txBody>
          <a:bodyPr wrap="square" lIns="0" tIns="0" rIns="0" bIns="0" rtlCol="0" anchor="ctr"/>
          <a:lstStyle/>
          <a:p>
            <a:pPr algn="l" indent="0" marL="0">
              <a:buNone/>
            </a:pPr>
            <a:r>
              <a:rPr lang="en-US" sz="1250" b="1" dirty="0">
                <a:solidFill>
                  <a:srgbClr val="16314F"/>
                </a:solidFill>
                <a:latin typeface="Meiryo" pitchFamily="34" charset="0"/>
                <a:ea typeface="Meiryo" pitchFamily="34" charset="-122"/>
                <a:cs typeface="Meiryo" pitchFamily="34" charset="-120"/>
              </a:rPr>
              <a:t>普段から冗談を言い合う</a:t>
            </a:r>
            <a:endParaRPr lang="en-US" sz="1250" dirty="0"/>
          </a:p>
        </p:txBody>
      </p:sp>
      <p:sp>
        <p:nvSpPr>
          <p:cNvPr id="17" name="Text 14"/>
          <p:cNvSpPr/>
          <p:nvPr/>
        </p:nvSpPr>
        <p:spPr>
          <a:xfrm>
            <a:off x="4023360" y="3291840"/>
            <a:ext cx="4480560" cy="566928"/>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 性的な冗談まで許されるわけではない</a:t>
            </a:r>
            <a:endParaRPr lang="en-US" sz="1150" dirty="0"/>
          </a:p>
        </p:txBody>
      </p:sp>
      <p:sp>
        <p:nvSpPr>
          <p:cNvPr id="18" name="Shape 15"/>
          <p:cNvSpPr/>
          <p:nvPr/>
        </p:nvSpPr>
        <p:spPr>
          <a:xfrm>
            <a:off x="457200" y="3931920"/>
            <a:ext cx="8229600" cy="566928"/>
          </a:xfrm>
          <a:prstGeom prst="roundRect">
            <a:avLst>
              <a:gd name="adj" fmla="val 12903"/>
            </a:avLst>
          </a:prstGeom>
          <a:solidFill>
            <a:srgbClr val="FFFFFF"/>
          </a:solidFill>
          <a:ln w="12700">
            <a:solidFill>
              <a:srgbClr val="DCE2EA"/>
            </a:solidFill>
            <a:prstDash val="solid"/>
          </a:ln>
          <a:effectLst>
            <a:outerShdw sx="100000" sy="100000" kx="0" ky="0" algn="bl" rotWithShape="0" blurRad="63500" dist="25400" dir="5400000">
              <a:srgbClr val="99A3AE">
                <a:alpha val="14000"/>
              </a:srgbClr>
            </a:outerShdw>
          </a:effectLst>
        </p:spPr>
      </p:sp>
      <p:sp>
        <p:nvSpPr>
          <p:cNvPr id="19" name="Text 16"/>
          <p:cNvSpPr/>
          <p:nvPr/>
        </p:nvSpPr>
        <p:spPr>
          <a:xfrm>
            <a:off x="685800" y="3931920"/>
            <a:ext cx="3291840" cy="566928"/>
          </a:xfrm>
          <a:prstGeom prst="rect">
            <a:avLst/>
          </a:prstGeom>
          <a:noFill/>
          <a:ln/>
        </p:spPr>
        <p:txBody>
          <a:bodyPr wrap="square" lIns="0" tIns="0" rIns="0" bIns="0" rtlCol="0" anchor="ctr"/>
          <a:lstStyle/>
          <a:p>
            <a:pPr algn="l" indent="0" marL="0">
              <a:buNone/>
            </a:pPr>
            <a:r>
              <a:rPr lang="en-US" sz="1250" b="1" dirty="0">
                <a:solidFill>
                  <a:srgbClr val="16314F"/>
                </a:solidFill>
                <a:latin typeface="Meiryo" pitchFamily="34" charset="0"/>
                <a:ea typeface="Meiryo" pitchFamily="34" charset="-122"/>
                <a:cs typeface="Meiryo" pitchFamily="34" charset="-120"/>
              </a:rPr>
              <a:t>以前は応じてくれた</a:t>
            </a:r>
            <a:endParaRPr lang="en-US" sz="1250" dirty="0"/>
          </a:p>
        </p:txBody>
      </p:sp>
      <p:sp>
        <p:nvSpPr>
          <p:cNvPr id="20" name="Text 17"/>
          <p:cNvSpPr/>
          <p:nvPr/>
        </p:nvSpPr>
        <p:spPr>
          <a:xfrm>
            <a:off x="4023360" y="3931920"/>
            <a:ext cx="4480560" cy="566928"/>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 今この瞬間の同意とは別もの</a:t>
            </a:r>
            <a:endParaRPr lang="en-US" sz="1150" dirty="0"/>
          </a:p>
        </p:txBody>
      </p:sp>
      <p:sp>
        <p:nvSpPr>
          <p:cNvPr id="21" name="Text 18"/>
          <p:cNvSpPr/>
          <p:nvPr/>
        </p:nvSpPr>
        <p:spPr>
          <a:xfrm>
            <a:off x="457200" y="4850892"/>
            <a:ext cx="6400800" cy="228600"/>
          </a:xfrm>
          <a:prstGeom prst="rect">
            <a:avLst/>
          </a:prstGeom>
          <a:noFill/>
          <a:ln/>
        </p:spPr>
        <p:txBody>
          <a:bodyPr wrap="square" rtlCol="0" anchor="ctr"/>
          <a:lstStyle/>
          <a:p>
            <a:pPr algn="l" indent="0" marL="0">
              <a:buNone/>
            </a:pPr>
            <a:r>
              <a:rPr lang="en-US" sz="850" dirty="0">
                <a:solidFill>
                  <a:srgbClr val="657586"/>
                </a:solidFill>
                <a:latin typeface="Meiryo" pitchFamily="34" charset="0"/>
                <a:ea typeface="Meiryo" pitchFamily="34" charset="-122"/>
                <a:cs typeface="Meiryo" pitchFamily="34" charset="-120"/>
              </a:rPr>
              <a:t>Legal GPT｜法務・総務のための社内研修資料20選（第5回）</a:t>
            </a:r>
            <a:endParaRPr lang="en-US" sz="850" dirty="0"/>
          </a:p>
        </p:txBody>
      </p:sp>
      <p:sp>
        <p:nvSpPr>
          <p:cNvPr id="22" name="Text 19"/>
          <p:cNvSpPr/>
          <p:nvPr/>
        </p:nvSpPr>
        <p:spPr>
          <a:xfrm>
            <a:off x="8321040" y="4850892"/>
            <a:ext cx="365760" cy="228600"/>
          </a:xfrm>
          <a:prstGeom prst="rect">
            <a:avLst/>
          </a:prstGeom>
          <a:noFill/>
          <a:ln/>
        </p:spPr>
        <p:txBody>
          <a:bodyPr wrap="square" rtlCol="0" anchor="ctr"/>
          <a:lstStyle/>
          <a:p>
            <a:pPr algn="r" indent="0" marL="0">
              <a:buNone/>
            </a:pPr>
            <a:r>
              <a:rPr lang="en-US" sz="900" dirty="0">
                <a:solidFill>
                  <a:srgbClr val="657586"/>
                </a:solidFill>
                <a:latin typeface="Meiryo" pitchFamily="34" charset="0"/>
                <a:ea typeface="Meiryo" pitchFamily="34" charset="-122"/>
                <a:cs typeface="Meiryo" pitchFamily="34" charset="-120"/>
              </a:rPr>
              <a:t>19</a:t>
            </a:r>
            <a:endParaRPr lang="en-US" sz="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6F8FA"/>
        </a:solidFill>
      </p:bgPr>
    </p:bg>
    <p:spTree>
      <p:nvGrpSpPr>
        <p:cNvPr id="1" name=""/>
        <p:cNvGrpSpPr/>
        <p:nvPr/>
      </p:nvGrpSpPr>
      <p:grpSpPr>
        <a:xfrm>
          <a:off x="0" y="0"/>
          <a:ext cx="0" cy="0"/>
          <a:chOff x="0" y="0"/>
          <a:chExt cx="0" cy="0"/>
        </a:xfrm>
      </p:grpSpPr>
      <p:sp>
        <p:nvSpPr>
          <p:cNvPr id="2" name="Text 0"/>
          <p:cNvSpPr/>
          <p:nvPr/>
        </p:nvSpPr>
        <p:spPr>
          <a:xfrm>
            <a:off x="502920" y="274320"/>
            <a:ext cx="8229600" cy="274320"/>
          </a:xfrm>
          <a:prstGeom prst="rect">
            <a:avLst/>
          </a:prstGeom>
          <a:noFill/>
          <a:ln/>
        </p:spPr>
        <p:txBody>
          <a:bodyPr wrap="square" rtlCol="0" anchor="ctr"/>
          <a:lstStyle/>
          <a:p>
            <a:pPr algn="l" indent="0" marL="0">
              <a:buNone/>
            </a:pPr>
            <a:r>
              <a:rPr lang="en-US" sz="1100" b="1" spc="150" kern="0" dirty="0">
                <a:solidFill>
                  <a:srgbClr val="B58A3A"/>
                </a:solidFill>
                <a:latin typeface="Meiryo" pitchFamily="34" charset="0"/>
                <a:ea typeface="Meiryo" pitchFamily="34" charset="-122"/>
                <a:cs typeface="Meiryo" pitchFamily="34" charset="-120"/>
              </a:rPr>
              <a:t>本日のゴール</a:t>
            </a:r>
            <a:endParaRPr lang="en-US" sz="1100" dirty="0"/>
          </a:p>
        </p:txBody>
      </p:sp>
      <p:sp>
        <p:nvSpPr>
          <p:cNvPr id="3" name="Text 1"/>
          <p:cNvSpPr/>
          <p:nvPr/>
        </p:nvSpPr>
        <p:spPr>
          <a:xfrm>
            <a:off x="457200" y="530352"/>
            <a:ext cx="8229600" cy="566928"/>
          </a:xfrm>
          <a:prstGeom prst="rect">
            <a:avLst/>
          </a:prstGeom>
          <a:noFill/>
          <a:ln/>
        </p:spPr>
        <p:txBody>
          <a:bodyPr wrap="square" lIns="0" tIns="0" rIns="0" bIns="0" rtlCol="0" anchor="ctr"/>
          <a:lstStyle/>
          <a:p>
            <a:pPr algn="l" indent="0" marL="0">
              <a:buNone/>
            </a:pPr>
            <a:r>
              <a:rPr lang="en-US" sz="2700" b="1" dirty="0">
                <a:solidFill>
                  <a:srgbClr val="16314F"/>
                </a:solidFill>
                <a:latin typeface="Meiryo" pitchFamily="34" charset="0"/>
                <a:ea typeface="Meiryo" pitchFamily="34" charset="-122"/>
                <a:cs typeface="Meiryo" pitchFamily="34" charset="-120"/>
              </a:rPr>
              <a:t>研修後にとれる行動</a:t>
            </a:r>
            <a:endParaRPr lang="en-US" sz="2700" dirty="0"/>
          </a:p>
        </p:txBody>
      </p:sp>
      <p:sp>
        <p:nvSpPr>
          <p:cNvPr id="4" name="Shape 2"/>
          <p:cNvSpPr/>
          <p:nvPr/>
        </p:nvSpPr>
        <p:spPr>
          <a:xfrm>
            <a:off x="7818120" y="457200"/>
            <a:ext cx="777240" cy="777240"/>
          </a:xfrm>
          <a:prstGeom prst="ellipse">
            <a:avLst/>
          </a:prstGeom>
          <a:solidFill>
            <a:srgbClr val="16314F"/>
          </a:solidFill>
          <a:ln/>
          <a:effectLst>
            <a:outerShdw sx="100000" sy="100000" kx="0" ky="0" algn="bl" rotWithShape="0" blurRad="63500" dist="25400" dir="5400000">
              <a:srgbClr val="99A3AE">
                <a:alpha val="14000"/>
              </a:srgbClr>
            </a:outerShdw>
          </a:effectLst>
        </p:spPr>
      </p:sp>
      <p:pic>
        <p:nvPicPr>
          <p:cNvPr id="5" name="Image 0" descr="preencoded.png">    </p:cNvPr>
          <p:cNvPicPr>
            <a:picLocks noChangeAspect="1"/>
          </p:cNvPicPr>
          <p:nvPr/>
        </p:nvPicPr>
        <p:blipFill>
          <a:blip r:embed="rId1"/>
          <a:stretch>
            <a:fillRect/>
          </a:stretch>
        </p:blipFill>
        <p:spPr>
          <a:xfrm>
            <a:off x="8027975" y="667055"/>
            <a:ext cx="357530" cy="357530"/>
          </a:xfrm>
          <a:prstGeom prst="rect">
            <a:avLst/>
          </a:prstGeom>
        </p:spPr>
      </p:pic>
      <p:sp>
        <p:nvSpPr>
          <p:cNvPr id="6" name="Shape 3"/>
          <p:cNvSpPr/>
          <p:nvPr/>
        </p:nvSpPr>
        <p:spPr>
          <a:xfrm>
            <a:off x="457200" y="1298448"/>
            <a:ext cx="3977640" cy="1078992"/>
          </a:xfrm>
          <a:prstGeom prst="roundRect">
            <a:avLst>
              <a:gd name="adj" fmla="val 6780"/>
            </a:avLst>
          </a:prstGeom>
          <a:solidFill>
            <a:srgbClr val="FFFFFF"/>
          </a:solidFill>
          <a:ln w="12700">
            <a:solidFill>
              <a:srgbClr val="DCE2EA"/>
            </a:solidFill>
            <a:prstDash val="solid"/>
          </a:ln>
          <a:effectLst>
            <a:outerShdw sx="100000" sy="100000" kx="0" ky="0" algn="bl" rotWithShape="0" blurRad="63500" dist="25400" dir="5400000">
              <a:srgbClr val="99A3AE">
                <a:alpha val="14000"/>
              </a:srgbClr>
            </a:outerShdw>
          </a:effectLst>
        </p:spPr>
      </p:sp>
      <p:sp>
        <p:nvSpPr>
          <p:cNvPr id="7" name="Shape 4"/>
          <p:cNvSpPr/>
          <p:nvPr/>
        </p:nvSpPr>
        <p:spPr>
          <a:xfrm>
            <a:off x="640080" y="1499616"/>
            <a:ext cx="457200" cy="457200"/>
          </a:xfrm>
          <a:prstGeom prst="ellipse">
            <a:avLst/>
          </a:prstGeom>
          <a:solidFill>
            <a:srgbClr val="F6EFE2"/>
          </a:solidFill>
          <a:ln/>
        </p:spPr>
      </p:sp>
      <p:sp>
        <p:nvSpPr>
          <p:cNvPr id="8" name="Text 5"/>
          <p:cNvSpPr/>
          <p:nvPr/>
        </p:nvSpPr>
        <p:spPr>
          <a:xfrm>
            <a:off x="640080" y="1499616"/>
            <a:ext cx="457200" cy="457200"/>
          </a:xfrm>
          <a:prstGeom prst="rect">
            <a:avLst/>
          </a:prstGeom>
          <a:noFill/>
          <a:ln/>
        </p:spPr>
        <p:txBody>
          <a:bodyPr wrap="square" lIns="0" tIns="0" rIns="0" bIns="0" rtlCol="0" anchor="ctr"/>
          <a:lstStyle/>
          <a:p>
            <a:pPr algn="ctr" indent="0" marL="0">
              <a:buNone/>
            </a:pPr>
            <a:r>
              <a:rPr lang="en-US" sz="1800" b="1" dirty="0">
                <a:solidFill>
                  <a:srgbClr val="B58A3A"/>
                </a:solidFill>
                <a:latin typeface="Meiryo" pitchFamily="34" charset="0"/>
                <a:ea typeface="Meiryo" pitchFamily="34" charset="-122"/>
                <a:cs typeface="Meiryo" pitchFamily="34" charset="-120"/>
              </a:rPr>
              <a:t>1</a:t>
            </a:r>
            <a:endParaRPr lang="en-US" sz="1800" dirty="0"/>
          </a:p>
        </p:txBody>
      </p:sp>
      <p:sp>
        <p:nvSpPr>
          <p:cNvPr id="9" name="Text 6"/>
          <p:cNvSpPr/>
          <p:nvPr/>
        </p:nvSpPr>
        <p:spPr>
          <a:xfrm>
            <a:off x="1207008" y="1444752"/>
            <a:ext cx="3063240" cy="329184"/>
          </a:xfrm>
          <a:prstGeom prst="rect">
            <a:avLst/>
          </a:prstGeom>
          <a:noFill/>
          <a:ln/>
        </p:spPr>
        <p:txBody>
          <a:bodyPr wrap="square" lIns="0" tIns="0" rIns="0" bIns="0" rtlCol="0" anchor="ctr"/>
          <a:lstStyle/>
          <a:p>
            <a:pPr algn="l" indent="0" marL="0">
              <a:buNone/>
            </a:pPr>
            <a:r>
              <a:rPr lang="en-US" sz="1500" b="1" dirty="0">
                <a:solidFill>
                  <a:srgbClr val="16314F"/>
                </a:solidFill>
                <a:latin typeface="Meiryo" pitchFamily="34" charset="0"/>
                <a:ea typeface="Meiryo" pitchFamily="34" charset="-122"/>
                <a:cs typeface="Meiryo" pitchFamily="34" charset="-120"/>
              </a:rPr>
              <a:t>定義を説明できる</a:t>
            </a:r>
            <a:endParaRPr lang="en-US" sz="1500" dirty="0"/>
          </a:p>
        </p:txBody>
      </p:sp>
      <p:sp>
        <p:nvSpPr>
          <p:cNvPr id="10" name="Text 7"/>
          <p:cNvSpPr/>
          <p:nvPr/>
        </p:nvSpPr>
        <p:spPr>
          <a:xfrm>
            <a:off x="1207008" y="1755648"/>
            <a:ext cx="3063240" cy="530352"/>
          </a:xfrm>
          <a:prstGeom prst="rect">
            <a:avLst/>
          </a:prstGeom>
          <a:noFill/>
          <a:ln/>
        </p:spPr>
        <p:txBody>
          <a:bodyPr wrap="square" lIns="0" tIns="0" rIns="0" bIns="0" rtlCol="0" anchor="t"/>
          <a:lstStyle/>
          <a:p>
            <a:pPr algn="l" indent="0" marL="0">
              <a:buNone/>
            </a:pPr>
            <a:r>
              <a:rPr lang="en-US" sz="1150" dirty="0">
                <a:solidFill>
                  <a:srgbClr val="263238"/>
                </a:solidFill>
                <a:latin typeface="Meiryo" pitchFamily="34" charset="0"/>
                <a:ea typeface="Meiryo" pitchFamily="34" charset="-122"/>
                <a:cs typeface="Meiryo" pitchFamily="34" charset="-120"/>
              </a:rPr>
              <a:t>対価型・環境型、職場・労働者・行為者の範囲を理解する</a:t>
            </a:r>
            <a:endParaRPr lang="en-US" sz="1150" dirty="0"/>
          </a:p>
        </p:txBody>
      </p:sp>
      <p:sp>
        <p:nvSpPr>
          <p:cNvPr id="11" name="Shape 8"/>
          <p:cNvSpPr/>
          <p:nvPr/>
        </p:nvSpPr>
        <p:spPr>
          <a:xfrm>
            <a:off x="4709160" y="1298448"/>
            <a:ext cx="3977640" cy="1078992"/>
          </a:xfrm>
          <a:prstGeom prst="roundRect">
            <a:avLst>
              <a:gd name="adj" fmla="val 6780"/>
            </a:avLst>
          </a:prstGeom>
          <a:solidFill>
            <a:srgbClr val="FFFFFF"/>
          </a:solidFill>
          <a:ln w="12700">
            <a:solidFill>
              <a:srgbClr val="DCE2EA"/>
            </a:solidFill>
            <a:prstDash val="solid"/>
          </a:ln>
          <a:effectLst>
            <a:outerShdw sx="100000" sy="100000" kx="0" ky="0" algn="bl" rotWithShape="0" blurRad="63500" dist="25400" dir="5400000">
              <a:srgbClr val="99A3AE">
                <a:alpha val="14000"/>
              </a:srgbClr>
            </a:outerShdw>
          </a:effectLst>
        </p:spPr>
      </p:sp>
      <p:sp>
        <p:nvSpPr>
          <p:cNvPr id="12" name="Shape 9"/>
          <p:cNvSpPr/>
          <p:nvPr/>
        </p:nvSpPr>
        <p:spPr>
          <a:xfrm>
            <a:off x="4892040" y="1499616"/>
            <a:ext cx="457200" cy="457200"/>
          </a:xfrm>
          <a:prstGeom prst="ellipse">
            <a:avLst/>
          </a:prstGeom>
          <a:solidFill>
            <a:srgbClr val="F6EFE2"/>
          </a:solidFill>
          <a:ln/>
        </p:spPr>
      </p:sp>
      <p:sp>
        <p:nvSpPr>
          <p:cNvPr id="13" name="Text 10"/>
          <p:cNvSpPr/>
          <p:nvPr/>
        </p:nvSpPr>
        <p:spPr>
          <a:xfrm>
            <a:off x="4892040" y="1499616"/>
            <a:ext cx="457200" cy="457200"/>
          </a:xfrm>
          <a:prstGeom prst="rect">
            <a:avLst/>
          </a:prstGeom>
          <a:noFill/>
          <a:ln/>
        </p:spPr>
        <p:txBody>
          <a:bodyPr wrap="square" lIns="0" tIns="0" rIns="0" bIns="0" rtlCol="0" anchor="ctr"/>
          <a:lstStyle/>
          <a:p>
            <a:pPr algn="ctr" indent="0" marL="0">
              <a:buNone/>
            </a:pPr>
            <a:r>
              <a:rPr lang="en-US" sz="1800" b="1" dirty="0">
                <a:solidFill>
                  <a:srgbClr val="B58A3A"/>
                </a:solidFill>
                <a:latin typeface="Meiryo" pitchFamily="34" charset="0"/>
                <a:ea typeface="Meiryo" pitchFamily="34" charset="-122"/>
                <a:cs typeface="Meiryo" pitchFamily="34" charset="-120"/>
              </a:rPr>
              <a:t>2</a:t>
            </a:r>
            <a:endParaRPr lang="en-US" sz="1800" dirty="0"/>
          </a:p>
        </p:txBody>
      </p:sp>
      <p:sp>
        <p:nvSpPr>
          <p:cNvPr id="14" name="Text 11"/>
          <p:cNvSpPr/>
          <p:nvPr/>
        </p:nvSpPr>
        <p:spPr>
          <a:xfrm>
            <a:off x="5458968" y="1444752"/>
            <a:ext cx="3063240" cy="329184"/>
          </a:xfrm>
          <a:prstGeom prst="rect">
            <a:avLst/>
          </a:prstGeom>
          <a:noFill/>
          <a:ln/>
        </p:spPr>
        <p:txBody>
          <a:bodyPr wrap="square" lIns="0" tIns="0" rIns="0" bIns="0" rtlCol="0" anchor="ctr"/>
          <a:lstStyle/>
          <a:p>
            <a:pPr algn="l" indent="0" marL="0">
              <a:buNone/>
            </a:pPr>
            <a:r>
              <a:rPr lang="en-US" sz="1500" b="1" dirty="0">
                <a:solidFill>
                  <a:srgbClr val="16314F"/>
                </a:solidFill>
                <a:latin typeface="Meiryo" pitchFamily="34" charset="0"/>
                <a:ea typeface="Meiryo" pitchFamily="34" charset="-122"/>
                <a:cs typeface="Meiryo" pitchFamily="34" charset="-120"/>
              </a:rPr>
              <a:t>境界を判断できる</a:t>
            </a:r>
            <a:endParaRPr lang="en-US" sz="1500" dirty="0"/>
          </a:p>
        </p:txBody>
      </p:sp>
      <p:sp>
        <p:nvSpPr>
          <p:cNvPr id="15" name="Text 12"/>
          <p:cNvSpPr/>
          <p:nvPr/>
        </p:nvSpPr>
        <p:spPr>
          <a:xfrm>
            <a:off x="5458968" y="1755648"/>
            <a:ext cx="3063240" cy="530352"/>
          </a:xfrm>
          <a:prstGeom prst="rect">
            <a:avLst/>
          </a:prstGeom>
          <a:noFill/>
          <a:ln/>
        </p:spPr>
        <p:txBody>
          <a:bodyPr wrap="square" lIns="0" tIns="0" rIns="0" bIns="0" rtlCol="0" anchor="t"/>
          <a:lstStyle/>
          <a:p>
            <a:pPr algn="l" indent="0" marL="0">
              <a:buNone/>
            </a:pPr>
            <a:r>
              <a:rPr lang="en-US" sz="1150" dirty="0">
                <a:solidFill>
                  <a:srgbClr val="263238"/>
                </a:solidFill>
                <a:latin typeface="Meiryo" pitchFamily="34" charset="0"/>
                <a:ea typeface="Meiryo" pitchFamily="34" charset="-122"/>
                <a:cs typeface="Meiryo" pitchFamily="34" charset="-120"/>
              </a:rPr>
              <a:t>職場、飲み会、出張、SNS、私的連絡の線引きを総合的に考える</a:t>
            </a:r>
            <a:endParaRPr lang="en-US" sz="1150" dirty="0"/>
          </a:p>
        </p:txBody>
      </p:sp>
      <p:sp>
        <p:nvSpPr>
          <p:cNvPr id="16" name="Shape 13"/>
          <p:cNvSpPr/>
          <p:nvPr/>
        </p:nvSpPr>
        <p:spPr>
          <a:xfrm>
            <a:off x="457200" y="2542032"/>
            <a:ext cx="3977640" cy="1078992"/>
          </a:xfrm>
          <a:prstGeom prst="roundRect">
            <a:avLst>
              <a:gd name="adj" fmla="val 6780"/>
            </a:avLst>
          </a:prstGeom>
          <a:solidFill>
            <a:srgbClr val="FFFFFF"/>
          </a:solidFill>
          <a:ln w="12700">
            <a:solidFill>
              <a:srgbClr val="DCE2EA"/>
            </a:solidFill>
            <a:prstDash val="solid"/>
          </a:ln>
          <a:effectLst>
            <a:outerShdw sx="100000" sy="100000" kx="0" ky="0" algn="bl" rotWithShape="0" blurRad="63500" dist="25400" dir="5400000">
              <a:srgbClr val="99A3AE">
                <a:alpha val="14000"/>
              </a:srgbClr>
            </a:outerShdw>
          </a:effectLst>
        </p:spPr>
      </p:sp>
      <p:sp>
        <p:nvSpPr>
          <p:cNvPr id="17" name="Shape 14"/>
          <p:cNvSpPr/>
          <p:nvPr/>
        </p:nvSpPr>
        <p:spPr>
          <a:xfrm>
            <a:off x="640080" y="2743200"/>
            <a:ext cx="457200" cy="457200"/>
          </a:xfrm>
          <a:prstGeom prst="ellipse">
            <a:avLst/>
          </a:prstGeom>
          <a:solidFill>
            <a:srgbClr val="F6EFE2"/>
          </a:solidFill>
          <a:ln/>
        </p:spPr>
      </p:sp>
      <p:sp>
        <p:nvSpPr>
          <p:cNvPr id="18" name="Text 15"/>
          <p:cNvSpPr/>
          <p:nvPr/>
        </p:nvSpPr>
        <p:spPr>
          <a:xfrm>
            <a:off x="640080" y="2743200"/>
            <a:ext cx="457200" cy="457200"/>
          </a:xfrm>
          <a:prstGeom prst="rect">
            <a:avLst/>
          </a:prstGeom>
          <a:noFill/>
          <a:ln/>
        </p:spPr>
        <p:txBody>
          <a:bodyPr wrap="square" lIns="0" tIns="0" rIns="0" bIns="0" rtlCol="0" anchor="ctr"/>
          <a:lstStyle/>
          <a:p>
            <a:pPr algn="ctr" indent="0" marL="0">
              <a:buNone/>
            </a:pPr>
            <a:r>
              <a:rPr lang="en-US" sz="1800" b="1" dirty="0">
                <a:solidFill>
                  <a:srgbClr val="B58A3A"/>
                </a:solidFill>
                <a:latin typeface="Meiryo" pitchFamily="34" charset="0"/>
                <a:ea typeface="Meiryo" pitchFamily="34" charset="-122"/>
                <a:cs typeface="Meiryo" pitchFamily="34" charset="-120"/>
              </a:rPr>
              <a:t>3</a:t>
            </a:r>
            <a:endParaRPr lang="en-US" sz="1800" dirty="0"/>
          </a:p>
        </p:txBody>
      </p:sp>
      <p:sp>
        <p:nvSpPr>
          <p:cNvPr id="19" name="Text 16"/>
          <p:cNvSpPr/>
          <p:nvPr/>
        </p:nvSpPr>
        <p:spPr>
          <a:xfrm>
            <a:off x="1207008" y="2688336"/>
            <a:ext cx="3063240" cy="329184"/>
          </a:xfrm>
          <a:prstGeom prst="rect">
            <a:avLst/>
          </a:prstGeom>
          <a:noFill/>
          <a:ln/>
        </p:spPr>
        <p:txBody>
          <a:bodyPr wrap="square" lIns="0" tIns="0" rIns="0" bIns="0" rtlCol="0" anchor="ctr"/>
          <a:lstStyle/>
          <a:p>
            <a:pPr algn="l" indent="0" marL="0">
              <a:buNone/>
            </a:pPr>
            <a:r>
              <a:rPr lang="en-US" sz="1500" b="1" dirty="0">
                <a:solidFill>
                  <a:srgbClr val="16314F"/>
                </a:solidFill>
                <a:latin typeface="Meiryo" pitchFamily="34" charset="0"/>
                <a:ea typeface="Meiryo" pitchFamily="34" charset="-122"/>
                <a:cs typeface="Meiryo" pitchFamily="34" charset="-120"/>
              </a:rPr>
              <a:t>同意の誤解を避ける</a:t>
            </a:r>
            <a:endParaRPr lang="en-US" sz="1500" dirty="0"/>
          </a:p>
        </p:txBody>
      </p:sp>
      <p:sp>
        <p:nvSpPr>
          <p:cNvPr id="20" name="Text 17"/>
          <p:cNvSpPr/>
          <p:nvPr/>
        </p:nvSpPr>
        <p:spPr>
          <a:xfrm>
            <a:off x="1207008" y="2999232"/>
            <a:ext cx="3063240" cy="530352"/>
          </a:xfrm>
          <a:prstGeom prst="rect">
            <a:avLst/>
          </a:prstGeom>
          <a:noFill/>
          <a:ln/>
        </p:spPr>
        <p:txBody>
          <a:bodyPr wrap="square" lIns="0" tIns="0" rIns="0" bIns="0" rtlCol="0" anchor="t"/>
          <a:lstStyle/>
          <a:p>
            <a:pPr algn="l" indent="0" marL="0">
              <a:buNone/>
            </a:pPr>
            <a:r>
              <a:rPr lang="en-US" sz="1150" dirty="0">
                <a:solidFill>
                  <a:srgbClr val="263238"/>
                </a:solidFill>
                <a:latin typeface="Meiryo" pitchFamily="34" charset="0"/>
                <a:ea typeface="Meiryo" pitchFamily="34" charset="-122"/>
                <a:cs typeface="Meiryo" pitchFamily="34" charset="-120"/>
              </a:rPr>
              <a:t>明確な拒否がない＝同意 ではない。笑顔・沈黙・過去の親しさも同意ではない</a:t>
            </a:r>
            <a:endParaRPr lang="en-US" sz="1150" dirty="0"/>
          </a:p>
        </p:txBody>
      </p:sp>
      <p:sp>
        <p:nvSpPr>
          <p:cNvPr id="21" name="Shape 18"/>
          <p:cNvSpPr/>
          <p:nvPr/>
        </p:nvSpPr>
        <p:spPr>
          <a:xfrm>
            <a:off x="4709160" y="2542032"/>
            <a:ext cx="3977640" cy="1078992"/>
          </a:xfrm>
          <a:prstGeom prst="roundRect">
            <a:avLst>
              <a:gd name="adj" fmla="val 6780"/>
            </a:avLst>
          </a:prstGeom>
          <a:solidFill>
            <a:srgbClr val="FFFFFF"/>
          </a:solidFill>
          <a:ln w="12700">
            <a:solidFill>
              <a:srgbClr val="DCE2EA"/>
            </a:solidFill>
            <a:prstDash val="solid"/>
          </a:ln>
          <a:effectLst>
            <a:outerShdw sx="100000" sy="100000" kx="0" ky="0" algn="bl" rotWithShape="0" blurRad="63500" dist="25400" dir="5400000">
              <a:srgbClr val="99A3AE">
                <a:alpha val="14000"/>
              </a:srgbClr>
            </a:outerShdw>
          </a:effectLst>
        </p:spPr>
      </p:sp>
      <p:sp>
        <p:nvSpPr>
          <p:cNvPr id="22" name="Shape 19"/>
          <p:cNvSpPr/>
          <p:nvPr/>
        </p:nvSpPr>
        <p:spPr>
          <a:xfrm>
            <a:off x="4892040" y="2743200"/>
            <a:ext cx="457200" cy="457200"/>
          </a:xfrm>
          <a:prstGeom prst="ellipse">
            <a:avLst/>
          </a:prstGeom>
          <a:solidFill>
            <a:srgbClr val="F6EFE2"/>
          </a:solidFill>
          <a:ln/>
        </p:spPr>
      </p:sp>
      <p:sp>
        <p:nvSpPr>
          <p:cNvPr id="23" name="Text 20"/>
          <p:cNvSpPr/>
          <p:nvPr/>
        </p:nvSpPr>
        <p:spPr>
          <a:xfrm>
            <a:off x="4892040" y="2743200"/>
            <a:ext cx="457200" cy="457200"/>
          </a:xfrm>
          <a:prstGeom prst="rect">
            <a:avLst/>
          </a:prstGeom>
          <a:noFill/>
          <a:ln/>
        </p:spPr>
        <p:txBody>
          <a:bodyPr wrap="square" lIns="0" tIns="0" rIns="0" bIns="0" rtlCol="0" anchor="ctr"/>
          <a:lstStyle/>
          <a:p>
            <a:pPr algn="ctr" indent="0" marL="0">
              <a:buNone/>
            </a:pPr>
            <a:r>
              <a:rPr lang="en-US" sz="1800" b="1" dirty="0">
                <a:solidFill>
                  <a:srgbClr val="B58A3A"/>
                </a:solidFill>
                <a:latin typeface="Meiryo" pitchFamily="34" charset="0"/>
                <a:ea typeface="Meiryo" pitchFamily="34" charset="-122"/>
                <a:cs typeface="Meiryo" pitchFamily="34" charset="-120"/>
              </a:rPr>
              <a:t>4</a:t>
            </a:r>
            <a:endParaRPr lang="en-US" sz="1800" dirty="0"/>
          </a:p>
        </p:txBody>
      </p:sp>
      <p:sp>
        <p:nvSpPr>
          <p:cNvPr id="24" name="Text 21"/>
          <p:cNvSpPr/>
          <p:nvPr/>
        </p:nvSpPr>
        <p:spPr>
          <a:xfrm>
            <a:off x="5458968" y="2688336"/>
            <a:ext cx="3063240" cy="329184"/>
          </a:xfrm>
          <a:prstGeom prst="rect">
            <a:avLst/>
          </a:prstGeom>
          <a:noFill/>
          <a:ln/>
        </p:spPr>
        <p:txBody>
          <a:bodyPr wrap="square" lIns="0" tIns="0" rIns="0" bIns="0" rtlCol="0" anchor="ctr"/>
          <a:lstStyle/>
          <a:p>
            <a:pPr algn="l" indent="0" marL="0">
              <a:buNone/>
            </a:pPr>
            <a:r>
              <a:rPr lang="en-US" sz="1500" b="1" dirty="0">
                <a:solidFill>
                  <a:srgbClr val="16314F"/>
                </a:solidFill>
                <a:latin typeface="Meiryo" pitchFamily="34" charset="0"/>
                <a:ea typeface="Meiryo" pitchFamily="34" charset="-122"/>
                <a:cs typeface="Meiryo" pitchFamily="34" charset="-120"/>
              </a:rPr>
              <a:t>第三者として動ける</a:t>
            </a:r>
            <a:endParaRPr lang="en-US" sz="1500" dirty="0"/>
          </a:p>
        </p:txBody>
      </p:sp>
      <p:sp>
        <p:nvSpPr>
          <p:cNvPr id="25" name="Text 22"/>
          <p:cNvSpPr/>
          <p:nvPr/>
        </p:nvSpPr>
        <p:spPr>
          <a:xfrm>
            <a:off x="5458968" y="2999232"/>
            <a:ext cx="3063240" cy="530352"/>
          </a:xfrm>
          <a:prstGeom prst="rect">
            <a:avLst/>
          </a:prstGeom>
          <a:noFill/>
          <a:ln/>
        </p:spPr>
        <p:txBody>
          <a:bodyPr wrap="square" lIns="0" tIns="0" rIns="0" bIns="0" rtlCol="0" anchor="t"/>
          <a:lstStyle/>
          <a:p>
            <a:pPr algn="l" indent="0" marL="0">
              <a:buNone/>
            </a:pPr>
            <a:r>
              <a:rPr lang="en-US" sz="1150" dirty="0">
                <a:solidFill>
                  <a:srgbClr val="263238"/>
                </a:solidFill>
                <a:latin typeface="Meiryo" pitchFamily="34" charset="0"/>
                <a:ea typeface="Meiryo" pitchFamily="34" charset="-122"/>
                <a:cs typeface="Meiryo" pitchFamily="34" charset="-120"/>
              </a:rPr>
              <a:t>見聞きしたら噂を広げず、安全な範囲で止め、窓口へつなぐ</a:t>
            </a:r>
            <a:endParaRPr lang="en-US" sz="1150" dirty="0"/>
          </a:p>
        </p:txBody>
      </p:sp>
      <p:sp>
        <p:nvSpPr>
          <p:cNvPr id="26" name="Shape 23"/>
          <p:cNvSpPr/>
          <p:nvPr/>
        </p:nvSpPr>
        <p:spPr>
          <a:xfrm>
            <a:off x="457200" y="3785616"/>
            <a:ext cx="3977640" cy="1078992"/>
          </a:xfrm>
          <a:prstGeom prst="roundRect">
            <a:avLst>
              <a:gd name="adj" fmla="val 6780"/>
            </a:avLst>
          </a:prstGeom>
          <a:solidFill>
            <a:srgbClr val="FFFFFF"/>
          </a:solidFill>
          <a:ln w="12700">
            <a:solidFill>
              <a:srgbClr val="DCE2EA"/>
            </a:solidFill>
            <a:prstDash val="solid"/>
          </a:ln>
          <a:effectLst>
            <a:outerShdw sx="100000" sy="100000" kx="0" ky="0" algn="bl" rotWithShape="0" blurRad="63500" dist="25400" dir="5400000">
              <a:srgbClr val="99A3AE">
                <a:alpha val="14000"/>
              </a:srgbClr>
            </a:outerShdw>
          </a:effectLst>
        </p:spPr>
      </p:sp>
      <p:sp>
        <p:nvSpPr>
          <p:cNvPr id="27" name="Shape 24"/>
          <p:cNvSpPr/>
          <p:nvPr/>
        </p:nvSpPr>
        <p:spPr>
          <a:xfrm>
            <a:off x="640080" y="3986784"/>
            <a:ext cx="457200" cy="457200"/>
          </a:xfrm>
          <a:prstGeom prst="ellipse">
            <a:avLst/>
          </a:prstGeom>
          <a:solidFill>
            <a:srgbClr val="F6EFE2"/>
          </a:solidFill>
          <a:ln/>
        </p:spPr>
      </p:sp>
      <p:sp>
        <p:nvSpPr>
          <p:cNvPr id="28" name="Text 25"/>
          <p:cNvSpPr/>
          <p:nvPr/>
        </p:nvSpPr>
        <p:spPr>
          <a:xfrm>
            <a:off x="640080" y="3986784"/>
            <a:ext cx="457200" cy="457200"/>
          </a:xfrm>
          <a:prstGeom prst="rect">
            <a:avLst/>
          </a:prstGeom>
          <a:noFill/>
          <a:ln/>
        </p:spPr>
        <p:txBody>
          <a:bodyPr wrap="square" lIns="0" tIns="0" rIns="0" bIns="0" rtlCol="0" anchor="ctr"/>
          <a:lstStyle/>
          <a:p>
            <a:pPr algn="ctr" indent="0" marL="0">
              <a:buNone/>
            </a:pPr>
            <a:r>
              <a:rPr lang="en-US" sz="1800" b="1" dirty="0">
                <a:solidFill>
                  <a:srgbClr val="B58A3A"/>
                </a:solidFill>
                <a:latin typeface="Meiryo" pitchFamily="34" charset="0"/>
                <a:ea typeface="Meiryo" pitchFamily="34" charset="-122"/>
                <a:cs typeface="Meiryo" pitchFamily="34" charset="-120"/>
              </a:rPr>
              <a:t>5</a:t>
            </a:r>
            <a:endParaRPr lang="en-US" sz="1800" dirty="0"/>
          </a:p>
        </p:txBody>
      </p:sp>
      <p:sp>
        <p:nvSpPr>
          <p:cNvPr id="29" name="Text 26"/>
          <p:cNvSpPr/>
          <p:nvPr/>
        </p:nvSpPr>
        <p:spPr>
          <a:xfrm>
            <a:off x="1207008" y="3931920"/>
            <a:ext cx="3063240" cy="329184"/>
          </a:xfrm>
          <a:prstGeom prst="rect">
            <a:avLst/>
          </a:prstGeom>
          <a:noFill/>
          <a:ln/>
        </p:spPr>
        <p:txBody>
          <a:bodyPr wrap="square" lIns="0" tIns="0" rIns="0" bIns="0" rtlCol="0" anchor="ctr"/>
          <a:lstStyle/>
          <a:p>
            <a:pPr algn="l" indent="0" marL="0">
              <a:buNone/>
            </a:pPr>
            <a:r>
              <a:rPr lang="en-US" sz="1500" b="1" dirty="0">
                <a:solidFill>
                  <a:srgbClr val="16314F"/>
                </a:solidFill>
                <a:latin typeface="Meiryo" pitchFamily="34" charset="0"/>
                <a:ea typeface="Meiryo" pitchFamily="34" charset="-122"/>
                <a:cs typeface="Meiryo" pitchFamily="34" charset="-120"/>
              </a:rPr>
              <a:t>相談を適切に受ける</a:t>
            </a:r>
            <a:endParaRPr lang="en-US" sz="1500" dirty="0"/>
          </a:p>
        </p:txBody>
      </p:sp>
      <p:sp>
        <p:nvSpPr>
          <p:cNvPr id="30" name="Text 27"/>
          <p:cNvSpPr/>
          <p:nvPr/>
        </p:nvSpPr>
        <p:spPr>
          <a:xfrm>
            <a:off x="1207008" y="4242816"/>
            <a:ext cx="3063240" cy="530352"/>
          </a:xfrm>
          <a:prstGeom prst="rect">
            <a:avLst/>
          </a:prstGeom>
          <a:noFill/>
          <a:ln/>
        </p:spPr>
        <p:txBody>
          <a:bodyPr wrap="square" lIns="0" tIns="0" rIns="0" bIns="0" rtlCol="0" anchor="t"/>
          <a:lstStyle/>
          <a:p>
            <a:pPr algn="l" indent="0" marL="0">
              <a:buNone/>
            </a:pPr>
            <a:r>
              <a:rPr lang="en-US" sz="1150" dirty="0">
                <a:solidFill>
                  <a:srgbClr val="263238"/>
                </a:solidFill>
                <a:latin typeface="Meiryo" pitchFamily="34" charset="0"/>
                <a:ea typeface="Meiryo" pitchFamily="34" charset="-122"/>
                <a:cs typeface="Meiryo" pitchFamily="34" charset="-120"/>
              </a:rPr>
              <a:t>被害者を責めず聞き、独断で調査・対決させず、窓口へつなぐ</a:t>
            </a:r>
            <a:endParaRPr lang="en-US" sz="1150" dirty="0"/>
          </a:p>
        </p:txBody>
      </p:sp>
      <p:sp>
        <p:nvSpPr>
          <p:cNvPr id="31" name="Shape 28"/>
          <p:cNvSpPr/>
          <p:nvPr/>
        </p:nvSpPr>
        <p:spPr>
          <a:xfrm>
            <a:off x="4709160" y="3785616"/>
            <a:ext cx="3977640" cy="1078992"/>
          </a:xfrm>
          <a:prstGeom prst="roundRect">
            <a:avLst>
              <a:gd name="adj" fmla="val 6780"/>
            </a:avLst>
          </a:prstGeom>
          <a:solidFill>
            <a:srgbClr val="E7F2F1"/>
          </a:solidFill>
          <a:ln/>
        </p:spPr>
      </p:sp>
      <p:pic>
        <p:nvPicPr>
          <p:cNvPr id="32" name="Image 1" descr="preencoded.png">    </p:cNvPr>
          <p:cNvPicPr>
            <a:picLocks noChangeAspect="1"/>
          </p:cNvPicPr>
          <p:nvPr/>
        </p:nvPicPr>
        <p:blipFill>
          <a:blip r:embed="rId2"/>
          <a:stretch>
            <a:fillRect/>
          </a:stretch>
        </p:blipFill>
        <p:spPr>
          <a:xfrm>
            <a:off x="4910328" y="4023360"/>
            <a:ext cx="365760" cy="365760"/>
          </a:xfrm>
          <a:prstGeom prst="rect">
            <a:avLst/>
          </a:prstGeom>
        </p:spPr>
      </p:pic>
      <p:sp>
        <p:nvSpPr>
          <p:cNvPr id="33" name="Text 29"/>
          <p:cNvSpPr/>
          <p:nvPr/>
        </p:nvSpPr>
        <p:spPr>
          <a:xfrm>
            <a:off x="5394960" y="3913632"/>
            <a:ext cx="3063240" cy="822960"/>
          </a:xfrm>
          <a:prstGeom prst="rect">
            <a:avLst/>
          </a:prstGeom>
          <a:noFill/>
          <a:ln/>
        </p:spPr>
        <p:txBody>
          <a:bodyPr wrap="square" lIns="0" tIns="0" rIns="0" bIns="0" rtlCol="0" anchor="ctr"/>
          <a:lstStyle/>
          <a:p>
            <a:pPr algn="l" indent="0" marL="0">
              <a:buNone/>
            </a:pPr>
            <a:r>
              <a:rPr lang="en-US" sz="1100" dirty="0">
                <a:solidFill>
                  <a:srgbClr val="237A75"/>
                </a:solidFill>
                <a:latin typeface="Meiryo" pitchFamily="34" charset="0"/>
                <a:ea typeface="Meiryo" pitchFamily="34" charset="-122"/>
                <a:cs typeface="Meiryo" pitchFamily="34" charset="-120"/>
              </a:rPr>
              <a:t>この研修だけで会社の措置義務がすべて完了するわけではありません。最終的な判断は窓口・人事・専門家が行います。</a:t>
            </a:r>
            <a:endParaRPr lang="en-US" sz="1100" dirty="0"/>
          </a:p>
        </p:txBody>
      </p:sp>
      <p:sp>
        <p:nvSpPr>
          <p:cNvPr id="34" name="Text 30"/>
          <p:cNvSpPr/>
          <p:nvPr/>
        </p:nvSpPr>
        <p:spPr>
          <a:xfrm>
            <a:off x="457200" y="4850892"/>
            <a:ext cx="6400800" cy="228600"/>
          </a:xfrm>
          <a:prstGeom prst="rect">
            <a:avLst/>
          </a:prstGeom>
          <a:noFill/>
          <a:ln/>
        </p:spPr>
        <p:txBody>
          <a:bodyPr wrap="square" rtlCol="0" anchor="ctr"/>
          <a:lstStyle/>
          <a:p>
            <a:pPr algn="l" indent="0" marL="0">
              <a:buNone/>
            </a:pPr>
            <a:r>
              <a:rPr lang="en-US" sz="850" dirty="0">
                <a:solidFill>
                  <a:srgbClr val="657586"/>
                </a:solidFill>
                <a:latin typeface="Meiryo" pitchFamily="34" charset="0"/>
                <a:ea typeface="Meiryo" pitchFamily="34" charset="-122"/>
                <a:cs typeface="Meiryo" pitchFamily="34" charset="-120"/>
              </a:rPr>
              <a:t>Legal GPT｜法務・総務のための社内研修資料20選（第5回）</a:t>
            </a:r>
            <a:endParaRPr lang="en-US" sz="850" dirty="0"/>
          </a:p>
        </p:txBody>
      </p:sp>
      <p:sp>
        <p:nvSpPr>
          <p:cNvPr id="35" name="Text 31"/>
          <p:cNvSpPr/>
          <p:nvPr/>
        </p:nvSpPr>
        <p:spPr>
          <a:xfrm>
            <a:off x="8321040" y="4850892"/>
            <a:ext cx="365760" cy="228600"/>
          </a:xfrm>
          <a:prstGeom prst="rect">
            <a:avLst/>
          </a:prstGeom>
          <a:noFill/>
          <a:ln/>
        </p:spPr>
        <p:txBody>
          <a:bodyPr wrap="square" rtlCol="0" anchor="ctr"/>
          <a:lstStyle/>
          <a:p>
            <a:pPr algn="r" indent="0" marL="0">
              <a:buNone/>
            </a:pPr>
            <a:r>
              <a:rPr lang="en-US" sz="900" dirty="0">
                <a:solidFill>
                  <a:srgbClr val="657586"/>
                </a:solidFill>
                <a:latin typeface="Meiryo" pitchFamily="34" charset="0"/>
                <a:ea typeface="Meiryo" pitchFamily="34" charset="-122"/>
                <a:cs typeface="Meiryo" pitchFamily="34" charset="-120"/>
              </a:rPr>
              <a:t>2</a:t>
            </a:r>
            <a:endParaRPr lang="en-US" sz="9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6F8FA"/>
        </a:solidFill>
      </p:bgPr>
    </p:bg>
    <p:spTree>
      <p:nvGrpSpPr>
        <p:cNvPr id="1" name=""/>
        <p:cNvGrpSpPr/>
        <p:nvPr/>
      </p:nvGrpSpPr>
      <p:grpSpPr>
        <a:xfrm>
          <a:off x="0" y="0"/>
          <a:ext cx="0" cy="0"/>
          <a:chOff x="0" y="0"/>
          <a:chExt cx="0" cy="0"/>
        </a:xfrm>
      </p:grpSpPr>
      <p:sp>
        <p:nvSpPr>
          <p:cNvPr id="2" name="Text 0"/>
          <p:cNvSpPr/>
          <p:nvPr/>
        </p:nvSpPr>
        <p:spPr>
          <a:xfrm>
            <a:off x="502920" y="274320"/>
            <a:ext cx="8229600" cy="274320"/>
          </a:xfrm>
          <a:prstGeom prst="rect">
            <a:avLst/>
          </a:prstGeom>
          <a:noFill/>
          <a:ln/>
        </p:spPr>
        <p:txBody>
          <a:bodyPr wrap="square" rtlCol="0" anchor="ctr"/>
          <a:lstStyle/>
          <a:p>
            <a:pPr algn="l" indent="0" marL="0">
              <a:buNone/>
            </a:pPr>
            <a:r>
              <a:rPr lang="en-US" sz="1100" b="1" spc="150" kern="0" dirty="0">
                <a:solidFill>
                  <a:srgbClr val="B58A3A"/>
                </a:solidFill>
                <a:latin typeface="Meiryo" pitchFamily="34" charset="0"/>
                <a:ea typeface="Meiryo" pitchFamily="34" charset="-122"/>
                <a:cs typeface="Meiryo" pitchFamily="34" charset="-120"/>
              </a:rPr>
              <a:t>重さの判断</a:t>
            </a:r>
            <a:endParaRPr lang="en-US" sz="1100" dirty="0"/>
          </a:p>
        </p:txBody>
      </p:sp>
      <p:sp>
        <p:nvSpPr>
          <p:cNvPr id="3" name="Text 1"/>
          <p:cNvSpPr/>
          <p:nvPr/>
        </p:nvSpPr>
        <p:spPr>
          <a:xfrm>
            <a:off x="457200" y="530352"/>
            <a:ext cx="8229600" cy="566928"/>
          </a:xfrm>
          <a:prstGeom prst="rect">
            <a:avLst/>
          </a:prstGeom>
          <a:noFill/>
          <a:ln/>
        </p:spPr>
        <p:txBody>
          <a:bodyPr wrap="square" lIns="0" tIns="0" rIns="0" bIns="0" rtlCol="0" anchor="ctr"/>
          <a:lstStyle/>
          <a:p>
            <a:pPr algn="l" indent="0" marL="0">
              <a:buNone/>
            </a:pPr>
            <a:r>
              <a:rPr lang="en-US" sz="2700" b="1" dirty="0">
                <a:solidFill>
                  <a:srgbClr val="16314F"/>
                </a:solidFill>
                <a:latin typeface="Meiryo" pitchFamily="34" charset="0"/>
                <a:ea typeface="Meiryo" pitchFamily="34" charset="-122"/>
                <a:cs typeface="Meiryo" pitchFamily="34" charset="-120"/>
              </a:rPr>
              <a:t>一度の言動でも重大になり得る</a:t>
            </a:r>
            <a:endParaRPr lang="en-US" sz="2700" dirty="0"/>
          </a:p>
        </p:txBody>
      </p:sp>
      <p:sp>
        <p:nvSpPr>
          <p:cNvPr id="4" name="Shape 2"/>
          <p:cNvSpPr/>
          <p:nvPr/>
        </p:nvSpPr>
        <p:spPr>
          <a:xfrm>
            <a:off x="7818120" y="457200"/>
            <a:ext cx="777240" cy="777240"/>
          </a:xfrm>
          <a:prstGeom prst="ellipse">
            <a:avLst/>
          </a:prstGeom>
          <a:solidFill>
            <a:srgbClr val="FBEEEC"/>
          </a:solidFill>
          <a:ln/>
          <a:effectLst>
            <a:outerShdw sx="100000" sy="100000" kx="0" ky="0" algn="bl" rotWithShape="0" blurRad="63500" dist="25400" dir="5400000">
              <a:srgbClr val="99A3AE">
                <a:alpha val="14000"/>
              </a:srgbClr>
            </a:outerShdw>
          </a:effectLst>
        </p:spPr>
      </p:sp>
      <p:pic>
        <p:nvPicPr>
          <p:cNvPr id="5" name="Image 0" descr="preencoded.png">    </p:cNvPr>
          <p:cNvPicPr>
            <a:picLocks noChangeAspect="1"/>
          </p:cNvPicPr>
          <p:nvPr/>
        </p:nvPicPr>
        <p:blipFill>
          <a:blip r:embed="rId1"/>
          <a:stretch>
            <a:fillRect/>
          </a:stretch>
        </p:blipFill>
        <p:spPr>
          <a:xfrm>
            <a:off x="8027975" y="667055"/>
            <a:ext cx="357530" cy="357530"/>
          </a:xfrm>
          <a:prstGeom prst="rect">
            <a:avLst/>
          </a:prstGeom>
        </p:spPr>
      </p:pic>
      <p:sp>
        <p:nvSpPr>
          <p:cNvPr id="6" name="Text 3"/>
          <p:cNvSpPr/>
          <p:nvPr/>
        </p:nvSpPr>
        <p:spPr>
          <a:xfrm>
            <a:off x="502920" y="1234440"/>
            <a:ext cx="8229600" cy="310896"/>
          </a:xfrm>
          <a:prstGeom prst="rect">
            <a:avLst/>
          </a:prstGeom>
          <a:noFill/>
          <a:ln/>
        </p:spPr>
        <p:txBody>
          <a:bodyPr wrap="square" rtlCol="0" anchor="ctr"/>
          <a:lstStyle/>
          <a:p>
            <a:pPr algn="l" indent="0" marL="0">
              <a:buNone/>
            </a:pPr>
            <a:r>
              <a:rPr lang="en-US" sz="1300" i="1" dirty="0">
                <a:solidFill>
                  <a:srgbClr val="657586"/>
                </a:solidFill>
                <a:latin typeface="Meiryo" pitchFamily="34" charset="0"/>
                <a:ea typeface="Meiryo" pitchFamily="34" charset="-122"/>
                <a:cs typeface="Meiryo" pitchFamily="34" charset="-120"/>
              </a:rPr>
              <a:t>「一度なら必ず大丈夫」という安全ラインはありません。内容・態様・関係性で判断します。</a:t>
            </a:r>
            <a:endParaRPr lang="en-US" sz="1300" dirty="0"/>
          </a:p>
        </p:txBody>
      </p:sp>
      <p:sp>
        <p:nvSpPr>
          <p:cNvPr id="7" name="Shape 4"/>
          <p:cNvSpPr/>
          <p:nvPr/>
        </p:nvSpPr>
        <p:spPr>
          <a:xfrm>
            <a:off x="457200" y="1691640"/>
            <a:ext cx="4023360" cy="2103120"/>
          </a:xfrm>
          <a:prstGeom prst="roundRect">
            <a:avLst>
              <a:gd name="adj" fmla="val 3478"/>
            </a:avLst>
          </a:prstGeom>
          <a:solidFill>
            <a:srgbClr val="FFFFFF"/>
          </a:solidFill>
          <a:ln w="12700">
            <a:solidFill>
              <a:srgbClr val="DCE2EA"/>
            </a:solidFill>
            <a:prstDash val="solid"/>
          </a:ln>
          <a:effectLst>
            <a:outerShdw sx="100000" sy="100000" kx="0" ky="0" algn="bl" rotWithShape="0" blurRad="63500" dist="25400" dir="5400000">
              <a:srgbClr val="99A3AE">
                <a:alpha val="14000"/>
              </a:srgbClr>
            </a:outerShdw>
          </a:effectLst>
        </p:spPr>
      </p:sp>
      <p:sp>
        <p:nvSpPr>
          <p:cNvPr id="8" name="Text 5"/>
          <p:cNvSpPr/>
          <p:nvPr/>
        </p:nvSpPr>
        <p:spPr>
          <a:xfrm>
            <a:off x="658368" y="1847088"/>
            <a:ext cx="3657600" cy="310896"/>
          </a:xfrm>
          <a:prstGeom prst="rect">
            <a:avLst/>
          </a:prstGeom>
          <a:noFill/>
          <a:ln/>
        </p:spPr>
        <p:txBody>
          <a:bodyPr wrap="square" lIns="0" tIns="0" rIns="0" bIns="0" rtlCol="0" anchor="ctr"/>
          <a:lstStyle/>
          <a:p>
            <a:pPr algn="l" indent="0" marL="0">
              <a:buNone/>
            </a:pPr>
            <a:r>
              <a:rPr lang="en-US" sz="1350" b="1" dirty="0">
                <a:solidFill>
                  <a:srgbClr val="16314F"/>
                </a:solidFill>
                <a:latin typeface="Meiryo" pitchFamily="34" charset="0"/>
                <a:ea typeface="Meiryo" pitchFamily="34" charset="-122"/>
                <a:cs typeface="Meiryo" pitchFamily="34" charset="-120"/>
              </a:rPr>
              <a:t>繰り返し・継続で重くなる</a:t>
            </a:r>
            <a:endParaRPr lang="en-US" sz="1350" dirty="0"/>
          </a:p>
        </p:txBody>
      </p:sp>
      <p:sp>
        <p:nvSpPr>
          <p:cNvPr id="9" name="Text 6"/>
          <p:cNvSpPr/>
          <p:nvPr/>
        </p:nvSpPr>
        <p:spPr>
          <a:xfrm>
            <a:off x="685800" y="2249424"/>
            <a:ext cx="3657600" cy="402336"/>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・執拗な誘い・連続送信</a:t>
            </a:r>
            <a:endParaRPr lang="en-US" sz="1150" dirty="0"/>
          </a:p>
        </p:txBody>
      </p:sp>
      <p:sp>
        <p:nvSpPr>
          <p:cNvPr id="10" name="Text 7"/>
          <p:cNvSpPr/>
          <p:nvPr/>
        </p:nvSpPr>
        <p:spPr>
          <a:xfrm>
            <a:off x="685800" y="2670048"/>
            <a:ext cx="3657600" cy="402336"/>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・継続的な噂・からかい</a:t>
            </a:r>
            <a:endParaRPr lang="en-US" sz="1150" dirty="0"/>
          </a:p>
        </p:txBody>
      </p:sp>
      <p:sp>
        <p:nvSpPr>
          <p:cNvPr id="11" name="Text 8"/>
          <p:cNvSpPr/>
          <p:nvPr/>
        </p:nvSpPr>
        <p:spPr>
          <a:xfrm>
            <a:off x="685800" y="3090672"/>
            <a:ext cx="3657600" cy="402336"/>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・触られるかもという不安の継続</a:t>
            </a:r>
            <a:endParaRPr lang="en-US" sz="1150" dirty="0"/>
          </a:p>
        </p:txBody>
      </p:sp>
      <p:sp>
        <p:nvSpPr>
          <p:cNvPr id="12" name="Shape 9"/>
          <p:cNvSpPr/>
          <p:nvPr/>
        </p:nvSpPr>
        <p:spPr>
          <a:xfrm>
            <a:off x="4663440" y="1691640"/>
            <a:ext cx="4023360" cy="2103120"/>
          </a:xfrm>
          <a:prstGeom prst="roundRect">
            <a:avLst>
              <a:gd name="adj" fmla="val 3478"/>
            </a:avLst>
          </a:prstGeom>
          <a:solidFill>
            <a:srgbClr val="FBEEEC"/>
          </a:solidFill>
          <a:ln/>
        </p:spPr>
      </p:sp>
      <p:sp>
        <p:nvSpPr>
          <p:cNvPr id="13" name="Text 10"/>
          <p:cNvSpPr/>
          <p:nvPr/>
        </p:nvSpPr>
        <p:spPr>
          <a:xfrm>
            <a:off x="4864608" y="1847088"/>
            <a:ext cx="3657600" cy="310896"/>
          </a:xfrm>
          <a:prstGeom prst="rect">
            <a:avLst/>
          </a:prstGeom>
          <a:noFill/>
          <a:ln/>
        </p:spPr>
        <p:txBody>
          <a:bodyPr wrap="square" lIns="0" tIns="0" rIns="0" bIns="0" rtlCol="0" anchor="ctr"/>
          <a:lstStyle/>
          <a:p>
            <a:pPr algn="l" indent="0" marL="0">
              <a:buNone/>
            </a:pPr>
            <a:r>
              <a:rPr lang="en-US" sz="1350" b="1" dirty="0">
                <a:solidFill>
                  <a:srgbClr val="B42318"/>
                </a:solidFill>
                <a:latin typeface="Meiryo" pitchFamily="34" charset="0"/>
                <a:ea typeface="Meiryo" pitchFamily="34" charset="-122"/>
                <a:cs typeface="Meiryo" pitchFamily="34" charset="-120"/>
              </a:rPr>
              <a:t>一度でも重大になり得る</a:t>
            </a:r>
            <a:endParaRPr lang="en-US" sz="1350" dirty="0"/>
          </a:p>
        </p:txBody>
      </p:sp>
      <p:sp>
        <p:nvSpPr>
          <p:cNvPr id="14" name="Text 11"/>
          <p:cNvSpPr/>
          <p:nvPr/>
        </p:nvSpPr>
        <p:spPr>
          <a:xfrm>
            <a:off x="4892040" y="2249424"/>
            <a:ext cx="3657600" cy="402336"/>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・身体への不要な接触</a:t>
            </a:r>
            <a:endParaRPr lang="en-US" sz="1150" dirty="0"/>
          </a:p>
        </p:txBody>
      </p:sp>
      <p:sp>
        <p:nvSpPr>
          <p:cNvPr id="15" name="Text 12"/>
          <p:cNvSpPr/>
          <p:nvPr/>
        </p:nvSpPr>
        <p:spPr>
          <a:xfrm>
            <a:off x="4892040" y="2670048"/>
            <a:ext cx="3657600" cy="402336"/>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・性的な関係の強要</a:t>
            </a:r>
            <a:endParaRPr lang="en-US" sz="1150" dirty="0"/>
          </a:p>
        </p:txBody>
      </p:sp>
      <p:sp>
        <p:nvSpPr>
          <p:cNvPr id="16" name="Text 13"/>
          <p:cNvSpPr/>
          <p:nvPr/>
        </p:nvSpPr>
        <p:spPr>
          <a:xfrm>
            <a:off x="4892040" y="3090672"/>
            <a:ext cx="3657600" cy="402336"/>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・重大な性的発言・わいせつ画像の送付</a:t>
            </a:r>
            <a:endParaRPr lang="en-US" sz="1150" dirty="0"/>
          </a:p>
        </p:txBody>
      </p:sp>
      <p:sp>
        <p:nvSpPr>
          <p:cNvPr id="17" name="Text 14"/>
          <p:cNvSpPr/>
          <p:nvPr/>
        </p:nvSpPr>
        <p:spPr>
          <a:xfrm>
            <a:off x="4892040" y="3456432"/>
            <a:ext cx="3703320" cy="310896"/>
          </a:xfrm>
          <a:prstGeom prst="rect">
            <a:avLst/>
          </a:prstGeom>
          <a:noFill/>
          <a:ln/>
        </p:spPr>
        <p:txBody>
          <a:bodyPr wrap="square" lIns="0" tIns="0" rIns="0" bIns="0" rtlCol="0" anchor="t"/>
          <a:lstStyle/>
          <a:p>
            <a:pPr algn="l" indent="0" marL="0">
              <a:buNone/>
            </a:pPr>
            <a:r>
              <a:rPr lang="en-US" sz="1050" i="1" dirty="0">
                <a:solidFill>
                  <a:srgbClr val="B42318"/>
                </a:solidFill>
                <a:latin typeface="Meiryo" pitchFamily="34" charset="0"/>
                <a:ea typeface="Meiryo" pitchFamily="34" charset="-122"/>
                <a:cs typeface="Meiryo" pitchFamily="34" charset="-120"/>
              </a:rPr>
              <a:t>これらは一度でも、就業環境に看過できない支障を生じさせ、刑事上の問題にもなり得ます。</a:t>
            </a:r>
            <a:endParaRPr lang="en-US" sz="1050" dirty="0"/>
          </a:p>
        </p:txBody>
      </p:sp>
      <p:sp>
        <p:nvSpPr>
          <p:cNvPr id="18" name="Text 15"/>
          <p:cNvSpPr/>
          <p:nvPr/>
        </p:nvSpPr>
        <p:spPr>
          <a:xfrm>
            <a:off x="457200" y="4850892"/>
            <a:ext cx="6400800" cy="228600"/>
          </a:xfrm>
          <a:prstGeom prst="rect">
            <a:avLst/>
          </a:prstGeom>
          <a:noFill/>
          <a:ln/>
        </p:spPr>
        <p:txBody>
          <a:bodyPr wrap="square" rtlCol="0" anchor="ctr"/>
          <a:lstStyle/>
          <a:p>
            <a:pPr algn="l" indent="0" marL="0">
              <a:buNone/>
            </a:pPr>
            <a:r>
              <a:rPr lang="en-US" sz="850" dirty="0">
                <a:solidFill>
                  <a:srgbClr val="657586"/>
                </a:solidFill>
                <a:latin typeface="Meiryo" pitchFamily="34" charset="0"/>
                <a:ea typeface="Meiryo" pitchFamily="34" charset="-122"/>
                <a:cs typeface="Meiryo" pitchFamily="34" charset="-120"/>
              </a:rPr>
              <a:t>Legal GPT｜法務・総務のための社内研修資料20選（第5回）</a:t>
            </a:r>
            <a:endParaRPr lang="en-US" sz="850" dirty="0"/>
          </a:p>
        </p:txBody>
      </p:sp>
      <p:sp>
        <p:nvSpPr>
          <p:cNvPr id="19" name="Text 16"/>
          <p:cNvSpPr/>
          <p:nvPr/>
        </p:nvSpPr>
        <p:spPr>
          <a:xfrm>
            <a:off x="8321040" y="4850892"/>
            <a:ext cx="365760" cy="228600"/>
          </a:xfrm>
          <a:prstGeom prst="rect">
            <a:avLst/>
          </a:prstGeom>
          <a:noFill/>
          <a:ln/>
        </p:spPr>
        <p:txBody>
          <a:bodyPr wrap="square" rtlCol="0" anchor="ctr"/>
          <a:lstStyle/>
          <a:p>
            <a:pPr algn="r" indent="0" marL="0">
              <a:buNone/>
            </a:pPr>
            <a:r>
              <a:rPr lang="en-US" sz="900" dirty="0">
                <a:solidFill>
                  <a:srgbClr val="657586"/>
                </a:solidFill>
                <a:latin typeface="Meiryo" pitchFamily="34" charset="0"/>
                <a:ea typeface="Meiryo" pitchFamily="34" charset="-122"/>
                <a:cs typeface="Meiryo" pitchFamily="34" charset="-120"/>
              </a:rPr>
              <a:t>20</a:t>
            </a:r>
            <a:endParaRPr lang="en-US" sz="9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bg>
      <p:bgPr>
        <a:solidFill>
          <a:srgbClr val="F6F8FA"/>
        </a:solidFill>
      </p:bgPr>
    </p:bg>
    <p:spTree>
      <p:nvGrpSpPr>
        <p:cNvPr id="1" name=""/>
        <p:cNvGrpSpPr/>
        <p:nvPr/>
      </p:nvGrpSpPr>
      <p:grpSpPr>
        <a:xfrm>
          <a:off x="0" y="0"/>
          <a:ext cx="0" cy="0"/>
          <a:chOff x="0" y="0"/>
          <a:chExt cx="0" cy="0"/>
        </a:xfrm>
      </p:grpSpPr>
      <p:sp>
        <p:nvSpPr>
          <p:cNvPr id="2" name="Text 0"/>
          <p:cNvSpPr/>
          <p:nvPr/>
        </p:nvSpPr>
        <p:spPr>
          <a:xfrm>
            <a:off x="502920" y="274320"/>
            <a:ext cx="8229600" cy="274320"/>
          </a:xfrm>
          <a:prstGeom prst="rect">
            <a:avLst/>
          </a:prstGeom>
          <a:noFill/>
          <a:ln/>
        </p:spPr>
        <p:txBody>
          <a:bodyPr wrap="square" rtlCol="0" anchor="ctr"/>
          <a:lstStyle/>
          <a:p>
            <a:pPr algn="l" indent="0" marL="0">
              <a:buNone/>
            </a:pPr>
            <a:r>
              <a:rPr lang="en-US" sz="1100" b="1" spc="150" kern="0" dirty="0">
                <a:solidFill>
                  <a:srgbClr val="B58A3A"/>
                </a:solidFill>
                <a:latin typeface="Meiryo" pitchFamily="34" charset="0"/>
                <a:ea typeface="Meiryo" pitchFamily="34" charset="-122"/>
                <a:cs typeface="Meiryo" pitchFamily="34" charset="-120"/>
              </a:rPr>
              <a:t>境界④</a:t>
            </a:r>
            <a:endParaRPr lang="en-US" sz="1100" dirty="0"/>
          </a:p>
        </p:txBody>
      </p:sp>
      <p:sp>
        <p:nvSpPr>
          <p:cNvPr id="3" name="Text 1"/>
          <p:cNvSpPr/>
          <p:nvPr/>
        </p:nvSpPr>
        <p:spPr>
          <a:xfrm>
            <a:off x="457200" y="530352"/>
            <a:ext cx="8229600" cy="566928"/>
          </a:xfrm>
          <a:prstGeom prst="rect">
            <a:avLst/>
          </a:prstGeom>
          <a:noFill/>
          <a:ln/>
        </p:spPr>
        <p:txBody>
          <a:bodyPr wrap="square" lIns="0" tIns="0" rIns="0" bIns="0" rtlCol="0" anchor="ctr"/>
          <a:lstStyle/>
          <a:p>
            <a:pPr algn="l" indent="0" marL="0">
              <a:buNone/>
            </a:pPr>
            <a:r>
              <a:rPr lang="en-US" sz="2700" b="1" dirty="0">
                <a:solidFill>
                  <a:srgbClr val="16314F"/>
                </a:solidFill>
                <a:latin typeface="Meiryo" pitchFamily="34" charset="0"/>
                <a:ea typeface="Meiryo" pitchFamily="34" charset="-122"/>
                <a:cs typeface="Meiryo" pitchFamily="34" charset="-120"/>
              </a:rPr>
              <a:t>食事・デートへの誘い</a:t>
            </a:r>
            <a:endParaRPr lang="en-US" sz="2700" dirty="0"/>
          </a:p>
        </p:txBody>
      </p:sp>
      <p:sp>
        <p:nvSpPr>
          <p:cNvPr id="4" name="Shape 2"/>
          <p:cNvSpPr/>
          <p:nvPr/>
        </p:nvSpPr>
        <p:spPr>
          <a:xfrm>
            <a:off x="7818120" y="457200"/>
            <a:ext cx="777240" cy="777240"/>
          </a:xfrm>
          <a:prstGeom prst="ellipse">
            <a:avLst/>
          </a:prstGeom>
          <a:solidFill>
            <a:srgbClr val="EAEEF3"/>
          </a:solidFill>
          <a:ln/>
          <a:effectLst>
            <a:outerShdw sx="100000" sy="100000" kx="0" ky="0" algn="bl" rotWithShape="0" blurRad="63500" dist="25400" dir="5400000">
              <a:srgbClr val="99A3AE">
                <a:alpha val="14000"/>
              </a:srgbClr>
            </a:outerShdw>
          </a:effectLst>
        </p:spPr>
      </p:sp>
      <p:pic>
        <p:nvPicPr>
          <p:cNvPr id="5" name="Image 0" descr="preencoded.png">    </p:cNvPr>
          <p:cNvPicPr>
            <a:picLocks noChangeAspect="1"/>
          </p:cNvPicPr>
          <p:nvPr/>
        </p:nvPicPr>
        <p:blipFill>
          <a:blip r:embed="rId1"/>
          <a:stretch>
            <a:fillRect/>
          </a:stretch>
        </p:blipFill>
        <p:spPr>
          <a:xfrm>
            <a:off x="8027975" y="667055"/>
            <a:ext cx="357530" cy="357530"/>
          </a:xfrm>
          <a:prstGeom prst="rect">
            <a:avLst/>
          </a:prstGeom>
        </p:spPr>
      </p:pic>
      <p:sp>
        <p:nvSpPr>
          <p:cNvPr id="6" name="Shape 3"/>
          <p:cNvSpPr/>
          <p:nvPr/>
        </p:nvSpPr>
        <p:spPr>
          <a:xfrm>
            <a:off x="457200" y="1371600"/>
            <a:ext cx="4023360" cy="914400"/>
          </a:xfrm>
          <a:prstGeom prst="roundRect">
            <a:avLst>
              <a:gd name="adj" fmla="val 8000"/>
            </a:avLst>
          </a:prstGeom>
          <a:solidFill>
            <a:srgbClr val="EAF1ED"/>
          </a:solidFill>
          <a:ln w="12700">
            <a:solidFill>
              <a:srgbClr val="DCE2EA"/>
            </a:solidFill>
            <a:prstDash val="solid"/>
          </a:ln>
          <a:effectLst>
            <a:outerShdw sx="100000" sy="100000" kx="0" ky="0" algn="bl" rotWithShape="0" blurRad="63500" dist="25400" dir="5400000">
              <a:srgbClr val="99A3AE">
                <a:alpha val="14000"/>
              </a:srgbClr>
            </a:outerShdw>
          </a:effectLst>
        </p:spPr>
      </p:sp>
      <p:pic>
        <p:nvPicPr>
          <p:cNvPr id="7" name="Image 1" descr="preencoded.png">    </p:cNvPr>
          <p:cNvPicPr>
            <a:picLocks noChangeAspect="1"/>
          </p:cNvPicPr>
          <p:nvPr/>
        </p:nvPicPr>
        <p:blipFill>
          <a:blip r:embed="rId2"/>
          <a:stretch>
            <a:fillRect/>
          </a:stretch>
        </p:blipFill>
        <p:spPr>
          <a:xfrm>
            <a:off x="658368" y="1517904"/>
            <a:ext cx="292608" cy="292608"/>
          </a:xfrm>
          <a:prstGeom prst="rect">
            <a:avLst/>
          </a:prstGeom>
        </p:spPr>
      </p:pic>
      <p:sp>
        <p:nvSpPr>
          <p:cNvPr id="8" name="Text 4"/>
          <p:cNvSpPr/>
          <p:nvPr/>
        </p:nvSpPr>
        <p:spPr>
          <a:xfrm>
            <a:off x="1024128" y="1481328"/>
            <a:ext cx="3337560" cy="768096"/>
          </a:xfrm>
          <a:prstGeom prst="rect">
            <a:avLst/>
          </a:prstGeom>
          <a:noFill/>
          <a:ln/>
        </p:spPr>
        <p:txBody>
          <a:bodyPr wrap="square" lIns="0" tIns="0" rIns="0" bIns="0" rtlCol="0" anchor="ctr"/>
          <a:lstStyle/>
          <a:p>
            <a:pPr algn="l" indent="0" marL="0">
              <a:buNone/>
            </a:pPr>
            <a:r>
              <a:rPr lang="en-US" sz="1300" b="1" dirty="0">
                <a:solidFill>
                  <a:srgbClr val="2F6B4F"/>
                </a:solidFill>
                <a:latin typeface="Meiryo" pitchFamily="34" charset="0"/>
                <a:ea typeface="Meiryo" pitchFamily="34" charset="-122"/>
                <a:cs typeface="Meiryo" pitchFamily="34" charset="-120"/>
              </a:rPr>
              <a:t>一度の誘いが、直ちにセクハラとは限らない</a:t>
            </a:r>
            <a:endParaRPr lang="en-US" sz="1300" dirty="0"/>
          </a:p>
        </p:txBody>
      </p:sp>
      <p:sp>
        <p:nvSpPr>
          <p:cNvPr id="9" name="Shape 5"/>
          <p:cNvSpPr/>
          <p:nvPr/>
        </p:nvSpPr>
        <p:spPr>
          <a:xfrm>
            <a:off x="4663440" y="1371600"/>
            <a:ext cx="4023360" cy="914400"/>
          </a:xfrm>
          <a:prstGeom prst="roundRect">
            <a:avLst>
              <a:gd name="adj" fmla="val 8000"/>
            </a:avLst>
          </a:prstGeom>
          <a:solidFill>
            <a:srgbClr val="FBEEEC"/>
          </a:solidFill>
          <a:ln/>
        </p:spPr>
      </p:sp>
      <p:pic>
        <p:nvPicPr>
          <p:cNvPr id="10" name="Image 2" descr="preencoded.png">    </p:cNvPr>
          <p:cNvPicPr>
            <a:picLocks noChangeAspect="1"/>
          </p:cNvPicPr>
          <p:nvPr/>
        </p:nvPicPr>
        <p:blipFill>
          <a:blip r:embed="rId3"/>
          <a:stretch>
            <a:fillRect/>
          </a:stretch>
        </p:blipFill>
        <p:spPr>
          <a:xfrm>
            <a:off x="4864608" y="1517904"/>
            <a:ext cx="292608" cy="292608"/>
          </a:xfrm>
          <a:prstGeom prst="rect">
            <a:avLst/>
          </a:prstGeom>
        </p:spPr>
      </p:pic>
      <p:sp>
        <p:nvSpPr>
          <p:cNvPr id="11" name="Text 6"/>
          <p:cNvSpPr/>
          <p:nvPr/>
        </p:nvSpPr>
        <p:spPr>
          <a:xfrm>
            <a:off x="5230368" y="1481328"/>
            <a:ext cx="3337560" cy="768096"/>
          </a:xfrm>
          <a:prstGeom prst="rect">
            <a:avLst/>
          </a:prstGeom>
          <a:noFill/>
          <a:ln/>
        </p:spPr>
        <p:txBody>
          <a:bodyPr wrap="square" lIns="0" tIns="0" rIns="0" bIns="0" rtlCol="0" anchor="ctr"/>
          <a:lstStyle/>
          <a:p>
            <a:pPr algn="l" indent="0" marL="0">
              <a:buNone/>
            </a:pPr>
            <a:r>
              <a:rPr lang="en-US" sz="1300" b="1" dirty="0">
                <a:solidFill>
                  <a:srgbClr val="B42318"/>
                </a:solidFill>
                <a:latin typeface="Meiryo" pitchFamily="34" charset="0"/>
                <a:ea typeface="Meiryo" pitchFamily="34" charset="-122"/>
                <a:cs typeface="Meiryo" pitchFamily="34" charset="-120"/>
              </a:rPr>
              <a:t>一方、次の事情があると問題になりやすい</a:t>
            </a:r>
            <a:endParaRPr lang="en-US" sz="1300" dirty="0"/>
          </a:p>
        </p:txBody>
      </p:sp>
      <p:sp>
        <p:nvSpPr>
          <p:cNvPr id="12" name="Text 7"/>
          <p:cNvSpPr/>
          <p:nvPr/>
        </p:nvSpPr>
        <p:spPr>
          <a:xfrm>
            <a:off x="548640" y="2514600"/>
            <a:ext cx="4023360" cy="402336"/>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・上司・評価者・取引上優位な者からの誘い</a:t>
            </a:r>
            <a:endParaRPr lang="en-US" sz="1150" dirty="0"/>
          </a:p>
        </p:txBody>
      </p:sp>
      <p:sp>
        <p:nvSpPr>
          <p:cNvPr id="13" name="Text 8"/>
          <p:cNvSpPr/>
          <p:nvPr/>
        </p:nvSpPr>
        <p:spPr>
          <a:xfrm>
            <a:off x="548640" y="2935224"/>
            <a:ext cx="4023360" cy="402336"/>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・性的・交際目的が明確</a:t>
            </a:r>
            <a:endParaRPr lang="en-US" sz="1150" dirty="0"/>
          </a:p>
        </p:txBody>
      </p:sp>
      <p:sp>
        <p:nvSpPr>
          <p:cNvPr id="14" name="Text 9"/>
          <p:cNvSpPr/>
          <p:nvPr/>
        </p:nvSpPr>
        <p:spPr>
          <a:xfrm>
            <a:off x="548640" y="3355848"/>
            <a:ext cx="4023360" cy="402336"/>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・断られた・返信がないのに繰り返す／問い詰める</a:t>
            </a:r>
            <a:endParaRPr lang="en-US" sz="1150" dirty="0"/>
          </a:p>
        </p:txBody>
      </p:sp>
      <p:sp>
        <p:nvSpPr>
          <p:cNvPr id="15" name="Text 10"/>
          <p:cNvSpPr/>
          <p:nvPr/>
        </p:nvSpPr>
        <p:spPr>
          <a:xfrm>
            <a:off x="4754880" y="2514600"/>
            <a:ext cx="4023360" cy="402336"/>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・評価・案件・配置・昇進と結び付ける</a:t>
            </a:r>
            <a:endParaRPr lang="en-US" sz="1150" dirty="0"/>
          </a:p>
        </p:txBody>
      </p:sp>
      <p:sp>
        <p:nvSpPr>
          <p:cNvPr id="16" name="Text 11"/>
          <p:cNvSpPr/>
          <p:nvPr/>
        </p:nvSpPr>
        <p:spPr>
          <a:xfrm>
            <a:off x="4754880" y="2935224"/>
            <a:ext cx="4023360" cy="402336"/>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・二人きりや深夜・私的な場所を強制する</a:t>
            </a:r>
            <a:endParaRPr lang="en-US" sz="1150" dirty="0"/>
          </a:p>
        </p:txBody>
      </p:sp>
      <p:sp>
        <p:nvSpPr>
          <p:cNvPr id="17" name="Text 12"/>
          <p:cNvSpPr/>
          <p:nvPr/>
        </p:nvSpPr>
        <p:spPr>
          <a:xfrm>
            <a:off x="4754880" y="3355848"/>
            <a:ext cx="4023360" cy="402336"/>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・断った後に冷遇する／交際の噂を流す</a:t>
            </a:r>
            <a:endParaRPr lang="en-US" sz="1150" dirty="0"/>
          </a:p>
        </p:txBody>
      </p:sp>
      <p:sp>
        <p:nvSpPr>
          <p:cNvPr id="18" name="Shape 13"/>
          <p:cNvSpPr/>
          <p:nvPr/>
        </p:nvSpPr>
        <p:spPr>
          <a:xfrm>
            <a:off x="457200" y="3931920"/>
            <a:ext cx="8229600" cy="548640"/>
          </a:xfrm>
          <a:prstGeom prst="roundRect">
            <a:avLst>
              <a:gd name="adj" fmla="val 10000"/>
            </a:avLst>
          </a:prstGeom>
          <a:solidFill>
            <a:srgbClr val="F6EFE2"/>
          </a:solidFill>
          <a:ln/>
        </p:spPr>
      </p:sp>
      <p:sp>
        <p:nvSpPr>
          <p:cNvPr id="19" name="Text 14"/>
          <p:cNvSpPr/>
          <p:nvPr/>
        </p:nvSpPr>
        <p:spPr>
          <a:xfrm>
            <a:off x="640080" y="3931920"/>
            <a:ext cx="7863840" cy="548640"/>
          </a:xfrm>
          <a:prstGeom prst="rect">
            <a:avLst/>
          </a:prstGeom>
          <a:noFill/>
          <a:ln/>
        </p:spPr>
        <p:txBody>
          <a:bodyPr wrap="square" lIns="0" tIns="0" rIns="0" bIns="0" rtlCol="0" anchor="ctr"/>
          <a:lstStyle/>
          <a:p>
            <a:pPr algn="l" indent="0" marL="0">
              <a:buNone/>
            </a:pPr>
            <a:r>
              <a:rPr lang="en-US" sz="1150" b="1" dirty="0">
                <a:solidFill>
                  <a:srgbClr val="16314F"/>
                </a:solidFill>
                <a:latin typeface="Meiryo" pitchFamily="34" charset="0"/>
                <a:ea typeface="Meiryo" pitchFamily="34" charset="-122"/>
                <a:cs typeface="Meiryo" pitchFamily="34" charset="-120"/>
              </a:rPr>
              <a:t>「一度なら必ず問題ない」という基準を作らない。内容・関係性・態様によっては一度でも問題になります。</a:t>
            </a:r>
            <a:endParaRPr lang="en-US" sz="1150" dirty="0"/>
          </a:p>
        </p:txBody>
      </p:sp>
      <p:sp>
        <p:nvSpPr>
          <p:cNvPr id="20" name="Text 15"/>
          <p:cNvSpPr/>
          <p:nvPr/>
        </p:nvSpPr>
        <p:spPr>
          <a:xfrm>
            <a:off x="457200" y="4850892"/>
            <a:ext cx="6400800" cy="228600"/>
          </a:xfrm>
          <a:prstGeom prst="rect">
            <a:avLst/>
          </a:prstGeom>
          <a:noFill/>
          <a:ln/>
        </p:spPr>
        <p:txBody>
          <a:bodyPr wrap="square" rtlCol="0" anchor="ctr"/>
          <a:lstStyle/>
          <a:p>
            <a:pPr algn="l" indent="0" marL="0">
              <a:buNone/>
            </a:pPr>
            <a:r>
              <a:rPr lang="en-US" sz="850" dirty="0">
                <a:solidFill>
                  <a:srgbClr val="657586"/>
                </a:solidFill>
                <a:latin typeface="Meiryo" pitchFamily="34" charset="0"/>
                <a:ea typeface="Meiryo" pitchFamily="34" charset="-122"/>
                <a:cs typeface="Meiryo" pitchFamily="34" charset="-120"/>
              </a:rPr>
              <a:t>Legal GPT｜法務・総務のための社内研修資料20選（第5回）</a:t>
            </a:r>
            <a:endParaRPr lang="en-US" sz="850" dirty="0"/>
          </a:p>
        </p:txBody>
      </p:sp>
      <p:sp>
        <p:nvSpPr>
          <p:cNvPr id="21" name="Text 16"/>
          <p:cNvSpPr/>
          <p:nvPr/>
        </p:nvSpPr>
        <p:spPr>
          <a:xfrm>
            <a:off x="8321040" y="4850892"/>
            <a:ext cx="365760" cy="228600"/>
          </a:xfrm>
          <a:prstGeom prst="rect">
            <a:avLst/>
          </a:prstGeom>
          <a:noFill/>
          <a:ln/>
        </p:spPr>
        <p:txBody>
          <a:bodyPr wrap="square" rtlCol="0" anchor="ctr"/>
          <a:lstStyle/>
          <a:p>
            <a:pPr algn="r" indent="0" marL="0">
              <a:buNone/>
            </a:pPr>
            <a:r>
              <a:rPr lang="en-US" sz="900" dirty="0">
                <a:solidFill>
                  <a:srgbClr val="657586"/>
                </a:solidFill>
                <a:latin typeface="Meiryo" pitchFamily="34" charset="0"/>
                <a:ea typeface="Meiryo" pitchFamily="34" charset="-122"/>
                <a:cs typeface="Meiryo" pitchFamily="34" charset="-120"/>
              </a:rPr>
              <a:t>21</a:t>
            </a:r>
            <a:endParaRPr lang="en-US" sz="9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bg>
      <p:bgPr>
        <a:solidFill>
          <a:srgbClr val="F6F8FA"/>
        </a:solidFill>
      </p:bgPr>
    </p:bg>
    <p:spTree>
      <p:nvGrpSpPr>
        <p:cNvPr id="1" name=""/>
        <p:cNvGrpSpPr/>
        <p:nvPr/>
      </p:nvGrpSpPr>
      <p:grpSpPr>
        <a:xfrm>
          <a:off x="0" y="0"/>
          <a:ext cx="0" cy="0"/>
          <a:chOff x="0" y="0"/>
          <a:chExt cx="0" cy="0"/>
        </a:xfrm>
      </p:grpSpPr>
      <p:sp>
        <p:nvSpPr>
          <p:cNvPr id="2" name="Text 0"/>
          <p:cNvSpPr/>
          <p:nvPr/>
        </p:nvSpPr>
        <p:spPr>
          <a:xfrm>
            <a:off x="502920" y="274320"/>
            <a:ext cx="8229600" cy="274320"/>
          </a:xfrm>
          <a:prstGeom prst="rect">
            <a:avLst/>
          </a:prstGeom>
          <a:noFill/>
          <a:ln/>
        </p:spPr>
        <p:txBody>
          <a:bodyPr wrap="square" rtlCol="0" anchor="ctr"/>
          <a:lstStyle/>
          <a:p>
            <a:pPr algn="l" indent="0" marL="0">
              <a:buNone/>
            </a:pPr>
            <a:r>
              <a:rPr lang="en-US" sz="1100" b="1" spc="150" kern="0" dirty="0">
                <a:solidFill>
                  <a:srgbClr val="B58A3A"/>
                </a:solidFill>
                <a:latin typeface="Meiryo" pitchFamily="34" charset="0"/>
                <a:ea typeface="Meiryo" pitchFamily="34" charset="-122"/>
                <a:cs typeface="Meiryo" pitchFamily="34" charset="-120"/>
              </a:rPr>
              <a:t>境界⑤</a:t>
            </a:r>
            <a:endParaRPr lang="en-US" sz="1100" dirty="0"/>
          </a:p>
        </p:txBody>
      </p:sp>
      <p:sp>
        <p:nvSpPr>
          <p:cNvPr id="3" name="Text 1"/>
          <p:cNvSpPr/>
          <p:nvPr/>
        </p:nvSpPr>
        <p:spPr>
          <a:xfrm>
            <a:off x="457200" y="530352"/>
            <a:ext cx="8229600" cy="566928"/>
          </a:xfrm>
          <a:prstGeom prst="rect">
            <a:avLst/>
          </a:prstGeom>
          <a:noFill/>
          <a:ln/>
        </p:spPr>
        <p:txBody>
          <a:bodyPr wrap="square" lIns="0" tIns="0" rIns="0" bIns="0" rtlCol="0" anchor="ctr"/>
          <a:lstStyle/>
          <a:p>
            <a:pPr algn="l" indent="0" marL="0">
              <a:buNone/>
            </a:pPr>
            <a:r>
              <a:rPr lang="en-US" sz="2700" b="1" dirty="0">
                <a:solidFill>
                  <a:srgbClr val="16314F"/>
                </a:solidFill>
                <a:latin typeface="Meiryo" pitchFamily="34" charset="0"/>
                <a:ea typeface="Meiryo" pitchFamily="34" charset="-122"/>
                <a:cs typeface="Meiryo" pitchFamily="34" charset="-120"/>
              </a:rPr>
              <a:t>容姿・服装・交際・結婚への発言</a:t>
            </a:r>
            <a:endParaRPr lang="en-US" sz="2700" dirty="0"/>
          </a:p>
        </p:txBody>
      </p:sp>
      <p:sp>
        <p:nvSpPr>
          <p:cNvPr id="4" name="Shape 2"/>
          <p:cNvSpPr/>
          <p:nvPr/>
        </p:nvSpPr>
        <p:spPr>
          <a:xfrm>
            <a:off x="7818120" y="457200"/>
            <a:ext cx="777240" cy="777240"/>
          </a:xfrm>
          <a:prstGeom prst="ellipse">
            <a:avLst/>
          </a:prstGeom>
          <a:solidFill>
            <a:srgbClr val="EAEEF3"/>
          </a:solidFill>
          <a:ln/>
          <a:effectLst>
            <a:outerShdw sx="100000" sy="100000" kx="0" ky="0" algn="bl" rotWithShape="0" blurRad="63500" dist="25400" dir="5400000">
              <a:srgbClr val="99A3AE">
                <a:alpha val="14000"/>
              </a:srgbClr>
            </a:outerShdw>
          </a:effectLst>
        </p:spPr>
      </p:sp>
      <p:pic>
        <p:nvPicPr>
          <p:cNvPr id="5" name="Image 0" descr="preencoded.png">    </p:cNvPr>
          <p:cNvPicPr>
            <a:picLocks noChangeAspect="1"/>
          </p:cNvPicPr>
          <p:nvPr/>
        </p:nvPicPr>
        <p:blipFill>
          <a:blip r:embed="rId1"/>
          <a:stretch>
            <a:fillRect/>
          </a:stretch>
        </p:blipFill>
        <p:spPr>
          <a:xfrm>
            <a:off x="8027975" y="667055"/>
            <a:ext cx="357530" cy="357530"/>
          </a:xfrm>
          <a:prstGeom prst="rect">
            <a:avLst/>
          </a:prstGeom>
        </p:spPr>
      </p:pic>
      <p:sp>
        <p:nvSpPr>
          <p:cNvPr id="6" name="Shape 3"/>
          <p:cNvSpPr/>
          <p:nvPr/>
        </p:nvSpPr>
        <p:spPr>
          <a:xfrm>
            <a:off x="457200" y="1371600"/>
            <a:ext cx="4023360" cy="1371600"/>
          </a:xfrm>
          <a:prstGeom prst="roundRect">
            <a:avLst>
              <a:gd name="adj" fmla="val 5333"/>
            </a:avLst>
          </a:prstGeom>
          <a:solidFill>
            <a:srgbClr val="EAF1ED"/>
          </a:solidFill>
          <a:ln w="12700">
            <a:solidFill>
              <a:srgbClr val="DCE2EA"/>
            </a:solidFill>
            <a:prstDash val="solid"/>
          </a:ln>
          <a:effectLst>
            <a:outerShdw sx="100000" sy="100000" kx="0" ky="0" algn="bl" rotWithShape="0" blurRad="63500" dist="25400" dir="5400000">
              <a:srgbClr val="99A3AE">
                <a:alpha val="14000"/>
              </a:srgbClr>
            </a:outerShdw>
          </a:effectLst>
        </p:spPr>
      </p:sp>
      <p:sp>
        <p:nvSpPr>
          <p:cNvPr id="7" name="Text 4"/>
          <p:cNvSpPr/>
          <p:nvPr/>
        </p:nvSpPr>
        <p:spPr>
          <a:xfrm>
            <a:off x="658368" y="1499616"/>
            <a:ext cx="3657600" cy="292608"/>
          </a:xfrm>
          <a:prstGeom prst="rect">
            <a:avLst/>
          </a:prstGeom>
          <a:noFill/>
          <a:ln/>
        </p:spPr>
        <p:txBody>
          <a:bodyPr wrap="square" lIns="0" tIns="0" rIns="0" bIns="0" rtlCol="0" anchor="ctr"/>
          <a:lstStyle/>
          <a:p>
            <a:pPr algn="l" indent="0" marL="0">
              <a:buNone/>
            </a:pPr>
            <a:r>
              <a:rPr lang="en-US" sz="1300" b="1" dirty="0">
                <a:solidFill>
                  <a:srgbClr val="2F6B4F"/>
                </a:solidFill>
                <a:latin typeface="Meiryo" pitchFamily="34" charset="0"/>
                <a:ea typeface="Meiryo" pitchFamily="34" charset="-122"/>
                <a:cs typeface="Meiryo" pitchFamily="34" charset="-120"/>
              </a:rPr>
              <a:t>業務に即した中立的な声かけ</a:t>
            </a:r>
            <a:endParaRPr lang="en-US" sz="1300" dirty="0"/>
          </a:p>
        </p:txBody>
      </p:sp>
      <p:sp>
        <p:nvSpPr>
          <p:cNvPr id="8" name="Text 5"/>
          <p:cNvSpPr/>
          <p:nvPr/>
        </p:nvSpPr>
        <p:spPr>
          <a:xfrm>
            <a:off x="658368" y="1810512"/>
            <a:ext cx="3657600" cy="868680"/>
          </a:xfrm>
          <a:prstGeom prst="rect">
            <a:avLst/>
          </a:prstGeom>
          <a:noFill/>
          <a:ln/>
        </p:spPr>
        <p:txBody>
          <a:bodyPr wrap="square" lIns="0" tIns="0" rIns="0" bIns="0" rtlCol="0" anchor="t"/>
          <a:lstStyle/>
          <a:p>
            <a:pPr algn="l" indent="0" marL="0">
              <a:buNone/>
            </a:pPr>
            <a:r>
              <a:rPr lang="en-US" sz="1150" dirty="0">
                <a:solidFill>
                  <a:srgbClr val="263238"/>
                </a:solidFill>
                <a:latin typeface="Meiryo" pitchFamily="34" charset="0"/>
                <a:ea typeface="Meiryo" pitchFamily="34" charset="-122"/>
                <a:cs typeface="Meiryo" pitchFamily="34" charset="-120"/>
              </a:rPr>
              <a:t>「資料ありがとう、助かりました」「体調はどう？無理しないで」など、性や容姿に立ち入らない言葉。</a:t>
            </a:r>
            <a:endParaRPr lang="en-US" sz="1150" dirty="0"/>
          </a:p>
        </p:txBody>
      </p:sp>
      <p:sp>
        <p:nvSpPr>
          <p:cNvPr id="9" name="Shape 6"/>
          <p:cNvSpPr/>
          <p:nvPr/>
        </p:nvSpPr>
        <p:spPr>
          <a:xfrm>
            <a:off x="4663440" y="1371600"/>
            <a:ext cx="4023360" cy="1371600"/>
          </a:xfrm>
          <a:prstGeom prst="roundRect">
            <a:avLst>
              <a:gd name="adj" fmla="val 5333"/>
            </a:avLst>
          </a:prstGeom>
          <a:solidFill>
            <a:srgbClr val="FBEEEC"/>
          </a:solidFill>
          <a:ln/>
        </p:spPr>
      </p:sp>
      <p:sp>
        <p:nvSpPr>
          <p:cNvPr id="10" name="Text 7"/>
          <p:cNvSpPr/>
          <p:nvPr/>
        </p:nvSpPr>
        <p:spPr>
          <a:xfrm>
            <a:off x="4864608" y="1499616"/>
            <a:ext cx="3657600" cy="292608"/>
          </a:xfrm>
          <a:prstGeom prst="rect">
            <a:avLst/>
          </a:prstGeom>
          <a:noFill/>
          <a:ln/>
        </p:spPr>
        <p:txBody>
          <a:bodyPr wrap="square" lIns="0" tIns="0" rIns="0" bIns="0" rtlCol="0" anchor="ctr"/>
          <a:lstStyle/>
          <a:p>
            <a:pPr algn="l" indent="0" marL="0">
              <a:buNone/>
            </a:pPr>
            <a:r>
              <a:rPr lang="en-US" sz="1300" b="1" dirty="0">
                <a:solidFill>
                  <a:srgbClr val="B42318"/>
                </a:solidFill>
                <a:latin typeface="Meiryo" pitchFamily="34" charset="0"/>
                <a:ea typeface="Meiryo" pitchFamily="34" charset="-122"/>
                <a:cs typeface="Meiryo" pitchFamily="34" charset="-120"/>
              </a:rPr>
              <a:t>立ち入りやすく危うい発言</a:t>
            </a:r>
            <a:endParaRPr lang="en-US" sz="1300" dirty="0"/>
          </a:p>
        </p:txBody>
      </p:sp>
      <p:sp>
        <p:nvSpPr>
          <p:cNvPr id="11" name="Text 8"/>
          <p:cNvSpPr/>
          <p:nvPr/>
        </p:nvSpPr>
        <p:spPr>
          <a:xfrm>
            <a:off x="4864608" y="1810512"/>
            <a:ext cx="3657600" cy="868680"/>
          </a:xfrm>
          <a:prstGeom prst="rect">
            <a:avLst/>
          </a:prstGeom>
          <a:noFill/>
          <a:ln/>
        </p:spPr>
        <p:txBody>
          <a:bodyPr wrap="square" lIns="0" tIns="0" rIns="0" bIns="0" rtlCol="0" anchor="t"/>
          <a:lstStyle/>
          <a:p>
            <a:pPr algn="l" indent="0" marL="0">
              <a:buNone/>
            </a:pPr>
            <a:r>
              <a:rPr lang="en-US" sz="1150" dirty="0">
                <a:solidFill>
                  <a:srgbClr val="263238"/>
                </a:solidFill>
                <a:latin typeface="Meiryo" pitchFamily="34" charset="0"/>
                <a:ea typeface="Meiryo" pitchFamily="34" charset="-122"/>
                <a:cs typeface="Meiryo" pitchFamily="34" charset="-120"/>
              </a:rPr>
              <a:t>「きれいになった」「その服デート向き」「彼氏は？」「結婚は？子どもは？」など、容姿・交際・性に踏み込む発言。</a:t>
            </a:r>
            <a:endParaRPr lang="en-US" sz="1150" dirty="0"/>
          </a:p>
        </p:txBody>
      </p:sp>
      <p:sp>
        <p:nvSpPr>
          <p:cNvPr id="12" name="Shape 9"/>
          <p:cNvSpPr/>
          <p:nvPr/>
        </p:nvSpPr>
        <p:spPr>
          <a:xfrm>
            <a:off x="457200" y="2926080"/>
            <a:ext cx="8229600" cy="1280160"/>
          </a:xfrm>
          <a:prstGeom prst="roundRect">
            <a:avLst>
              <a:gd name="adj" fmla="val 5714"/>
            </a:avLst>
          </a:prstGeom>
          <a:solidFill>
            <a:srgbClr val="FFFFFF"/>
          </a:solidFill>
          <a:ln w="12700">
            <a:solidFill>
              <a:srgbClr val="DCE2EA"/>
            </a:solidFill>
            <a:prstDash val="solid"/>
          </a:ln>
        </p:spPr>
      </p:sp>
      <p:pic>
        <p:nvPicPr>
          <p:cNvPr id="13" name="Image 1" descr="preencoded.png">    </p:cNvPr>
          <p:cNvPicPr>
            <a:picLocks noChangeAspect="1"/>
          </p:cNvPicPr>
          <p:nvPr/>
        </p:nvPicPr>
        <p:blipFill>
          <a:blip r:embed="rId2"/>
          <a:stretch>
            <a:fillRect/>
          </a:stretch>
        </p:blipFill>
        <p:spPr>
          <a:xfrm>
            <a:off x="658368" y="3108960"/>
            <a:ext cx="365760" cy="365760"/>
          </a:xfrm>
          <a:prstGeom prst="rect">
            <a:avLst/>
          </a:prstGeom>
        </p:spPr>
      </p:pic>
      <p:sp>
        <p:nvSpPr>
          <p:cNvPr id="14" name="Text 10"/>
          <p:cNvSpPr/>
          <p:nvPr/>
        </p:nvSpPr>
        <p:spPr>
          <a:xfrm>
            <a:off x="1143000" y="3054096"/>
            <a:ext cx="7315200" cy="292608"/>
          </a:xfrm>
          <a:prstGeom prst="rect">
            <a:avLst/>
          </a:prstGeom>
          <a:noFill/>
          <a:ln/>
        </p:spPr>
        <p:txBody>
          <a:bodyPr wrap="square" lIns="0" tIns="0" rIns="0" bIns="0" rtlCol="0" anchor="ctr"/>
          <a:lstStyle/>
          <a:p>
            <a:pPr algn="l" indent="0" marL="0">
              <a:buNone/>
            </a:pPr>
            <a:r>
              <a:rPr lang="en-US" sz="1300" b="1" dirty="0">
                <a:solidFill>
                  <a:srgbClr val="16314F"/>
                </a:solidFill>
                <a:latin typeface="Meiryo" pitchFamily="34" charset="0"/>
                <a:ea typeface="Meiryo" pitchFamily="34" charset="-122"/>
                <a:cs typeface="Meiryo" pitchFamily="34" charset="-120"/>
              </a:rPr>
              <a:t>判断のヒント</a:t>
            </a:r>
            <a:endParaRPr lang="en-US" sz="1300" dirty="0"/>
          </a:p>
        </p:txBody>
      </p:sp>
      <p:sp>
        <p:nvSpPr>
          <p:cNvPr id="15" name="Text 11"/>
          <p:cNvSpPr/>
          <p:nvPr/>
        </p:nvSpPr>
        <p:spPr>
          <a:xfrm>
            <a:off x="1143000" y="3346704"/>
            <a:ext cx="7406640" cy="822960"/>
          </a:xfrm>
          <a:prstGeom prst="rect">
            <a:avLst/>
          </a:prstGeom>
          <a:noFill/>
          <a:ln/>
        </p:spPr>
        <p:txBody>
          <a:bodyPr wrap="square" lIns="0" tIns="0" rIns="0" bIns="0" rtlCol="0" anchor="t"/>
          <a:lstStyle/>
          <a:p>
            <a:pPr algn="l" indent="0" marL="0">
              <a:buNone/>
            </a:pPr>
            <a:r>
              <a:rPr lang="en-US" sz="1150" dirty="0">
                <a:solidFill>
                  <a:srgbClr val="263238"/>
                </a:solidFill>
                <a:latin typeface="Meiryo" pitchFamily="34" charset="0"/>
                <a:ea typeface="Meiryo" pitchFamily="34" charset="-122"/>
                <a:cs typeface="Meiryo" pitchFamily="34" charset="-120"/>
              </a:rPr>
              <a:t>容姿を褒める行為が「すべて安全」でも「すべてセクハラ」でもありません。業務上の必要性、相手との関係、公開性、繰り返し、相手の受け止めを踏まえます。迷ったら言わない・私的領域に踏み込まないのが安全です。</a:t>
            </a:r>
            <a:endParaRPr lang="en-US" sz="1150" dirty="0"/>
          </a:p>
        </p:txBody>
      </p:sp>
      <p:sp>
        <p:nvSpPr>
          <p:cNvPr id="16" name="Text 12"/>
          <p:cNvSpPr/>
          <p:nvPr/>
        </p:nvSpPr>
        <p:spPr>
          <a:xfrm>
            <a:off x="457200" y="4850892"/>
            <a:ext cx="6400800" cy="228600"/>
          </a:xfrm>
          <a:prstGeom prst="rect">
            <a:avLst/>
          </a:prstGeom>
          <a:noFill/>
          <a:ln/>
        </p:spPr>
        <p:txBody>
          <a:bodyPr wrap="square" rtlCol="0" anchor="ctr"/>
          <a:lstStyle/>
          <a:p>
            <a:pPr algn="l" indent="0" marL="0">
              <a:buNone/>
            </a:pPr>
            <a:r>
              <a:rPr lang="en-US" sz="850" dirty="0">
                <a:solidFill>
                  <a:srgbClr val="657586"/>
                </a:solidFill>
                <a:latin typeface="Meiryo" pitchFamily="34" charset="0"/>
                <a:ea typeface="Meiryo" pitchFamily="34" charset="-122"/>
                <a:cs typeface="Meiryo" pitchFamily="34" charset="-120"/>
              </a:rPr>
              <a:t>Legal GPT｜法務・総務のための社内研修資料20選（第5回）</a:t>
            </a:r>
            <a:endParaRPr lang="en-US" sz="850" dirty="0"/>
          </a:p>
        </p:txBody>
      </p:sp>
      <p:sp>
        <p:nvSpPr>
          <p:cNvPr id="17" name="Text 13"/>
          <p:cNvSpPr/>
          <p:nvPr/>
        </p:nvSpPr>
        <p:spPr>
          <a:xfrm>
            <a:off x="8321040" y="4850892"/>
            <a:ext cx="365760" cy="228600"/>
          </a:xfrm>
          <a:prstGeom prst="rect">
            <a:avLst/>
          </a:prstGeom>
          <a:noFill/>
          <a:ln/>
        </p:spPr>
        <p:txBody>
          <a:bodyPr wrap="square" rtlCol="0" anchor="ctr"/>
          <a:lstStyle/>
          <a:p>
            <a:pPr algn="r" indent="0" marL="0">
              <a:buNone/>
            </a:pPr>
            <a:r>
              <a:rPr lang="en-US" sz="900" dirty="0">
                <a:solidFill>
                  <a:srgbClr val="657586"/>
                </a:solidFill>
                <a:latin typeface="Meiryo" pitchFamily="34" charset="0"/>
                <a:ea typeface="Meiryo" pitchFamily="34" charset="-122"/>
                <a:cs typeface="Meiryo" pitchFamily="34" charset="-120"/>
              </a:rPr>
              <a:t>22</a:t>
            </a:r>
            <a:endParaRPr lang="en-US" sz="9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bg>
      <p:bgPr>
        <a:solidFill>
          <a:srgbClr val="F6F8FA"/>
        </a:solidFill>
      </p:bgPr>
    </p:bg>
    <p:spTree>
      <p:nvGrpSpPr>
        <p:cNvPr id="1" name=""/>
        <p:cNvGrpSpPr/>
        <p:nvPr/>
      </p:nvGrpSpPr>
      <p:grpSpPr>
        <a:xfrm>
          <a:off x="0" y="0"/>
          <a:ext cx="0" cy="0"/>
          <a:chOff x="0" y="0"/>
          <a:chExt cx="0" cy="0"/>
        </a:xfrm>
      </p:grpSpPr>
      <p:sp>
        <p:nvSpPr>
          <p:cNvPr id="2" name="Text 0"/>
          <p:cNvSpPr/>
          <p:nvPr/>
        </p:nvSpPr>
        <p:spPr>
          <a:xfrm>
            <a:off x="502920" y="274320"/>
            <a:ext cx="8229600" cy="274320"/>
          </a:xfrm>
          <a:prstGeom prst="rect">
            <a:avLst/>
          </a:prstGeom>
          <a:noFill/>
          <a:ln/>
        </p:spPr>
        <p:txBody>
          <a:bodyPr wrap="square" rtlCol="0" anchor="ctr"/>
          <a:lstStyle/>
          <a:p>
            <a:pPr algn="l" indent="0" marL="0">
              <a:buNone/>
            </a:pPr>
            <a:r>
              <a:rPr lang="en-US" sz="1100" b="1" spc="150" kern="0" dirty="0">
                <a:solidFill>
                  <a:srgbClr val="B58A3A"/>
                </a:solidFill>
                <a:latin typeface="Meiryo" pitchFamily="34" charset="0"/>
                <a:ea typeface="Meiryo" pitchFamily="34" charset="-122"/>
                <a:cs typeface="Meiryo" pitchFamily="34" charset="-120"/>
              </a:rPr>
              <a:t>境界⑥</a:t>
            </a:r>
            <a:endParaRPr lang="en-US" sz="1100" dirty="0"/>
          </a:p>
        </p:txBody>
      </p:sp>
      <p:sp>
        <p:nvSpPr>
          <p:cNvPr id="3" name="Text 1"/>
          <p:cNvSpPr/>
          <p:nvPr/>
        </p:nvSpPr>
        <p:spPr>
          <a:xfrm>
            <a:off x="457200" y="530352"/>
            <a:ext cx="8229600" cy="566928"/>
          </a:xfrm>
          <a:prstGeom prst="rect">
            <a:avLst/>
          </a:prstGeom>
          <a:noFill/>
          <a:ln/>
        </p:spPr>
        <p:txBody>
          <a:bodyPr wrap="square" lIns="0" tIns="0" rIns="0" bIns="0" rtlCol="0" anchor="ctr"/>
          <a:lstStyle/>
          <a:p>
            <a:pPr algn="l" indent="0" marL="0">
              <a:buNone/>
            </a:pPr>
            <a:r>
              <a:rPr lang="en-US" sz="2700" b="1" dirty="0">
                <a:solidFill>
                  <a:srgbClr val="16314F"/>
                </a:solidFill>
                <a:latin typeface="Meiryo" pitchFamily="34" charset="0"/>
                <a:ea typeface="Meiryo" pitchFamily="34" charset="-122"/>
                <a:cs typeface="Meiryo" pitchFamily="34" charset="-120"/>
              </a:rPr>
              <a:t>飲み会・懇親会での線引き</a:t>
            </a:r>
            <a:endParaRPr lang="en-US" sz="2700" dirty="0"/>
          </a:p>
        </p:txBody>
      </p:sp>
      <p:sp>
        <p:nvSpPr>
          <p:cNvPr id="4" name="Shape 2"/>
          <p:cNvSpPr/>
          <p:nvPr/>
        </p:nvSpPr>
        <p:spPr>
          <a:xfrm>
            <a:off x="7818120" y="457200"/>
            <a:ext cx="777240" cy="777240"/>
          </a:xfrm>
          <a:prstGeom prst="ellipse">
            <a:avLst/>
          </a:prstGeom>
          <a:solidFill>
            <a:srgbClr val="EAEEF3"/>
          </a:solidFill>
          <a:ln/>
          <a:effectLst>
            <a:outerShdw sx="100000" sy="100000" kx="0" ky="0" algn="bl" rotWithShape="0" blurRad="63500" dist="25400" dir="5400000">
              <a:srgbClr val="99A3AE">
                <a:alpha val="14000"/>
              </a:srgbClr>
            </a:outerShdw>
          </a:effectLst>
        </p:spPr>
      </p:sp>
      <p:pic>
        <p:nvPicPr>
          <p:cNvPr id="5" name="Image 0" descr="preencoded.png">    </p:cNvPr>
          <p:cNvPicPr>
            <a:picLocks noChangeAspect="1"/>
          </p:cNvPicPr>
          <p:nvPr/>
        </p:nvPicPr>
        <p:blipFill>
          <a:blip r:embed="rId1"/>
          <a:stretch>
            <a:fillRect/>
          </a:stretch>
        </p:blipFill>
        <p:spPr>
          <a:xfrm>
            <a:off x="8027975" y="667055"/>
            <a:ext cx="357530" cy="357530"/>
          </a:xfrm>
          <a:prstGeom prst="rect">
            <a:avLst/>
          </a:prstGeom>
        </p:spPr>
      </p:pic>
      <p:sp>
        <p:nvSpPr>
          <p:cNvPr id="6" name="Text 3"/>
          <p:cNvSpPr/>
          <p:nvPr/>
        </p:nvSpPr>
        <p:spPr>
          <a:xfrm>
            <a:off x="502920" y="1234440"/>
            <a:ext cx="8229600" cy="310896"/>
          </a:xfrm>
          <a:prstGeom prst="rect">
            <a:avLst/>
          </a:prstGeom>
          <a:noFill/>
          <a:ln/>
        </p:spPr>
        <p:txBody>
          <a:bodyPr wrap="square" rtlCol="0" anchor="ctr"/>
          <a:lstStyle/>
          <a:p>
            <a:pPr algn="l" indent="0" marL="0">
              <a:buNone/>
            </a:pPr>
            <a:r>
              <a:rPr lang="en-US" sz="1300" i="1" dirty="0">
                <a:solidFill>
                  <a:srgbClr val="657586"/>
                </a:solidFill>
                <a:latin typeface="Meiryo" pitchFamily="34" charset="0"/>
                <a:ea typeface="Meiryo" pitchFamily="34" charset="-122"/>
                <a:cs typeface="Meiryo" pitchFamily="34" charset="-120"/>
              </a:rPr>
              <a:t>「飲み会だから」「酔っていたから」は、境界を緩める理由になりません。</a:t>
            </a:r>
            <a:endParaRPr lang="en-US" sz="1300" dirty="0"/>
          </a:p>
        </p:txBody>
      </p:sp>
      <p:pic>
        <p:nvPicPr>
          <p:cNvPr id="7" name="Image 1" descr="preencoded.png">    </p:cNvPr>
          <p:cNvPicPr>
            <a:picLocks noChangeAspect="1"/>
          </p:cNvPicPr>
          <p:nvPr/>
        </p:nvPicPr>
        <p:blipFill>
          <a:blip r:embed="rId2"/>
          <a:stretch>
            <a:fillRect/>
          </a:stretch>
        </p:blipFill>
        <p:spPr>
          <a:xfrm>
            <a:off x="548640" y="1783080"/>
            <a:ext cx="237744" cy="237744"/>
          </a:xfrm>
          <a:prstGeom prst="rect">
            <a:avLst/>
          </a:prstGeom>
        </p:spPr>
      </p:pic>
      <p:sp>
        <p:nvSpPr>
          <p:cNvPr id="8" name="Text 4"/>
          <p:cNvSpPr/>
          <p:nvPr/>
        </p:nvSpPr>
        <p:spPr>
          <a:xfrm>
            <a:off x="877824" y="1737360"/>
            <a:ext cx="3931920" cy="420624"/>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参加・席順・飲酒・二次会を事実上強制する</a:t>
            </a:r>
            <a:endParaRPr lang="en-US" sz="1150" dirty="0"/>
          </a:p>
        </p:txBody>
      </p:sp>
      <p:pic>
        <p:nvPicPr>
          <p:cNvPr id="9" name="Image 2" descr="preencoded.png">    </p:cNvPr>
          <p:cNvPicPr>
            <a:picLocks noChangeAspect="1"/>
          </p:cNvPicPr>
          <p:nvPr/>
        </p:nvPicPr>
        <p:blipFill>
          <a:blip r:embed="rId3"/>
          <a:stretch>
            <a:fillRect/>
          </a:stretch>
        </p:blipFill>
        <p:spPr>
          <a:xfrm>
            <a:off x="548640" y="2240280"/>
            <a:ext cx="237744" cy="237744"/>
          </a:xfrm>
          <a:prstGeom prst="rect">
            <a:avLst/>
          </a:prstGeom>
        </p:spPr>
      </p:pic>
      <p:sp>
        <p:nvSpPr>
          <p:cNvPr id="10" name="Text 5"/>
          <p:cNvSpPr/>
          <p:nvPr/>
        </p:nvSpPr>
        <p:spPr>
          <a:xfrm>
            <a:off x="877824" y="2194560"/>
            <a:ext cx="3931920" cy="420624"/>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交際状況や性的経験を質問する</a:t>
            </a:r>
            <a:endParaRPr lang="en-US" sz="1150" dirty="0"/>
          </a:p>
        </p:txBody>
      </p:sp>
      <p:pic>
        <p:nvPicPr>
          <p:cNvPr id="11" name="Image 3" descr="preencoded.png">    </p:cNvPr>
          <p:cNvPicPr>
            <a:picLocks noChangeAspect="1"/>
          </p:cNvPicPr>
          <p:nvPr/>
        </p:nvPicPr>
        <p:blipFill>
          <a:blip r:embed="rId4"/>
          <a:stretch>
            <a:fillRect/>
          </a:stretch>
        </p:blipFill>
        <p:spPr>
          <a:xfrm>
            <a:off x="548640" y="2697480"/>
            <a:ext cx="237744" cy="237744"/>
          </a:xfrm>
          <a:prstGeom prst="rect">
            <a:avLst/>
          </a:prstGeom>
        </p:spPr>
      </p:pic>
      <p:sp>
        <p:nvSpPr>
          <p:cNvPr id="12" name="Text 6"/>
          <p:cNvSpPr/>
          <p:nvPr/>
        </p:nvSpPr>
        <p:spPr>
          <a:xfrm>
            <a:off x="877824" y="2651760"/>
            <a:ext cx="3931920" cy="420624"/>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肩・腰などに触れる／抱きつく</a:t>
            </a:r>
            <a:endParaRPr lang="en-US" sz="1150" dirty="0"/>
          </a:p>
        </p:txBody>
      </p:sp>
      <p:pic>
        <p:nvPicPr>
          <p:cNvPr id="13" name="Image 4" descr="preencoded.png">    </p:cNvPr>
          <p:cNvPicPr>
            <a:picLocks noChangeAspect="1"/>
          </p:cNvPicPr>
          <p:nvPr/>
        </p:nvPicPr>
        <p:blipFill>
          <a:blip r:embed="rId5"/>
          <a:stretch>
            <a:fillRect/>
          </a:stretch>
        </p:blipFill>
        <p:spPr>
          <a:xfrm>
            <a:off x="4754880" y="1783080"/>
            <a:ext cx="237744" cy="237744"/>
          </a:xfrm>
          <a:prstGeom prst="rect">
            <a:avLst/>
          </a:prstGeom>
        </p:spPr>
      </p:pic>
      <p:sp>
        <p:nvSpPr>
          <p:cNvPr id="14" name="Text 7"/>
          <p:cNvSpPr/>
          <p:nvPr/>
        </p:nvSpPr>
        <p:spPr>
          <a:xfrm>
            <a:off x="5084064" y="1737360"/>
            <a:ext cx="3931920" cy="420624"/>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酔いを口実に身体的距離を縮める</a:t>
            </a:r>
            <a:endParaRPr lang="en-US" sz="1150" dirty="0"/>
          </a:p>
        </p:txBody>
      </p:sp>
      <p:pic>
        <p:nvPicPr>
          <p:cNvPr id="15" name="Image 5" descr="preencoded.png">    </p:cNvPr>
          <p:cNvPicPr>
            <a:picLocks noChangeAspect="1"/>
          </p:cNvPicPr>
          <p:nvPr/>
        </p:nvPicPr>
        <p:blipFill>
          <a:blip r:embed="rId6"/>
          <a:stretch>
            <a:fillRect/>
          </a:stretch>
        </p:blipFill>
        <p:spPr>
          <a:xfrm>
            <a:off x="4754880" y="2240280"/>
            <a:ext cx="237744" cy="237744"/>
          </a:xfrm>
          <a:prstGeom prst="rect">
            <a:avLst/>
          </a:prstGeom>
        </p:spPr>
      </p:pic>
      <p:sp>
        <p:nvSpPr>
          <p:cNvPr id="16" name="Text 8"/>
          <p:cNvSpPr/>
          <p:nvPr/>
        </p:nvSpPr>
        <p:spPr>
          <a:xfrm>
            <a:off x="5084064" y="2194560"/>
            <a:ext cx="3931920" cy="420624"/>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帰宅手段を妨げる</a:t>
            </a:r>
            <a:endParaRPr lang="en-US" sz="1150" dirty="0"/>
          </a:p>
        </p:txBody>
      </p:sp>
      <p:pic>
        <p:nvPicPr>
          <p:cNvPr id="17" name="Image 6" descr="preencoded.png">    </p:cNvPr>
          <p:cNvPicPr>
            <a:picLocks noChangeAspect="1"/>
          </p:cNvPicPr>
          <p:nvPr/>
        </p:nvPicPr>
        <p:blipFill>
          <a:blip r:embed="rId7"/>
          <a:stretch>
            <a:fillRect/>
          </a:stretch>
        </p:blipFill>
        <p:spPr>
          <a:xfrm>
            <a:off x="4754880" y="2697480"/>
            <a:ext cx="237744" cy="237744"/>
          </a:xfrm>
          <a:prstGeom prst="rect">
            <a:avLst/>
          </a:prstGeom>
        </p:spPr>
      </p:pic>
      <p:sp>
        <p:nvSpPr>
          <p:cNvPr id="18" name="Text 9"/>
          <p:cNvSpPr/>
          <p:nvPr/>
        </p:nvSpPr>
        <p:spPr>
          <a:xfrm>
            <a:off x="5084064" y="2651760"/>
            <a:ext cx="3931920" cy="420624"/>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参加しないことを評価に響かせる</a:t>
            </a:r>
            <a:endParaRPr lang="en-US" sz="1150" dirty="0"/>
          </a:p>
        </p:txBody>
      </p:sp>
      <p:sp>
        <p:nvSpPr>
          <p:cNvPr id="19" name="Shape 10"/>
          <p:cNvSpPr/>
          <p:nvPr/>
        </p:nvSpPr>
        <p:spPr>
          <a:xfrm>
            <a:off x="457200" y="3611880"/>
            <a:ext cx="8229600" cy="868680"/>
          </a:xfrm>
          <a:prstGeom prst="roundRect">
            <a:avLst>
              <a:gd name="adj" fmla="val 8421"/>
            </a:avLst>
          </a:prstGeom>
          <a:solidFill>
            <a:srgbClr val="EAF1ED"/>
          </a:solidFill>
          <a:ln/>
        </p:spPr>
      </p:sp>
      <p:pic>
        <p:nvPicPr>
          <p:cNvPr id="20" name="Image 7" descr="preencoded.png">    </p:cNvPr>
          <p:cNvPicPr>
            <a:picLocks noChangeAspect="1"/>
          </p:cNvPicPr>
          <p:nvPr/>
        </p:nvPicPr>
        <p:blipFill>
          <a:blip r:embed="rId8"/>
          <a:stretch>
            <a:fillRect/>
          </a:stretch>
        </p:blipFill>
        <p:spPr>
          <a:xfrm>
            <a:off x="658368" y="3822192"/>
            <a:ext cx="329184" cy="329184"/>
          </a:xfrm>
          <a:prstGeom prst="rect">
            <a:avLst/>
          </a:prstGeom>
        </p:spPr>
      </p:pic>
      <p:sp>
        <p:nvSpPr>
          <p:cNvPr id="21" name="Text 11"/>
          <p:cNvSpPr/>
          <p:nvPr/>
        </p:nvSpPr>
        <p:spPr>
          <a:xfrm>
            <a:off x="1097280" y="3630168"/>
            <a:ext cx="7498080" cy="822960"/>
          </a:xfrm>
          <a:prstGeom prst="rect">
            <a:avLst/>
          </a:prstGeom>
          <a:noFill/>
          <a:ln/>
        </p:spPr>
        <p:txBody>
          <a:bodyPr wrap="square" lIns="0" tIns="0" rIns="0" bIns="0" rtlCol="0" anchor="ctr"/>
          <a:lstStyle/>
          <a:p>
            <a:pPr algn="l" indent="0" marL="0">
              <a:buNone/>
            </a:pPr>
            <a:r>
              <a:rPr lang="en-US" sz="1150" b="1" dirty="0">
                <a:solidFill>
                  <a:srgbClr val="2F6B4F"/>
                </a:solidFill>
                <a:latin typeface="Meiryo" pitchFamily="34" charset="0"/>
                <a:ea typeface="Meiryo" pitchFamily="34" charset="-122"/>
                <a:cs typeface="Meiryo" pitchFamily="34" charset="-120"/>
              </a:rPr>
              <a:t>主催・上司側の配慮：</a:t>
            </a:r>
            <a:pPr algn="l" indent="0" marL="0">
              <a:buNone/>
            </a:pPr>
            <a:r>
              <a:rPr lang="en-US" sz="1150" dirty="0">
                <a:solidFill>
                  <a:srgbClr val="263238"/>
                </a:solidFill>
                <a:latin typeface="Meiryo" pitchFamily="34" charset="0"/>
                <a:ea typeface="Meiryo" pitchFamily="34" charset="-122"/>
                <a:cs typeface="Meiryo" pitchFamily="34" charset="-120"/>
              </a:rPr>
              <a:t>参加は任意にする／飲酒を勧めない／帰宅に配慮する／一次会で帰れる空気をつくる。上司・取引上の立場を使わない。</a:t>
            </a:r>
            <a:endParaRPr lang="en-US" sz="1150" dirty="0"/>
          </a:p>
        </p:txBody>
      </p:sp>
      <p:sp>
        <p:nvSpPr>
          <p:cNvPr id="22" name="Text 12"/>
          <p:cNvSpPr/>
          <p:nvPr/>
        </p:nvSpPr>
        <p:spPr>
          <a:xfrm>
            <a:off x="457200" y="4850892"/>
            <a:ext cx="6400800" cy="228600"/>
          </a:xfrm>
          <a:prstGeom prst="rect">
            <a:avLst/>
          </a:prstGeom>
          <a:noFill/>
          <a:ln/>
        </p:spPr>
        <p:txBody>
          <a:bodyPr wrap="square" rtlCol="0" anchor="ctr"/>
          <a:lstStyle/>
          <a:p>
            <a:pPr algn="l" indent="0" marL="0">
              <a:buNone/>
            </a:pPr>
            <a:r>
              <a:rPr lang="en-US" sz="850" dirty="0">
                <a:solidFill>
                  <a:srgbClr val="657586"/>
                </a:solidFill>
                <a:latin typeface="Meiryo" pitchFamily="34" charset="0"/>
                <a:ea typeface="Meiryo" pitchFamily="34" charset="-122"/>
                <a:cs typeface="Meiryo" pitchFamily="34" charset="-120"/>
              </a:rPr>
              <a:t>Legal GPT｜法務・総務のための社内研修資料20選（第5回）</a:t>
            </a:r>
            <a:endParaRPr lang="en-US" sz="850" dirty="0"/>
          </a:p>
        </p:txBody>
      </p:sp>
      <p:sp>
        <p:nvSpPr>
          <p:cNvPr id="23" name="Text 13"/>
          <p:cNvSpPr/>
          <p:nvPr/>
        </p:nvSpPr>
        <p:spPr>
          <a:xfrm>
            <a:off x="8321040" y="4850892"/>
            <a:ext cx="365760" cy="228600"/>
          </a:xfrm>
          <a:prstGeom prst="rect">
            <a:avLst/>
          </a:prstGeom>
          <a:noFill/>
          <a:ln/>
        </p:spPr>
        <p:txBody>
          <a:bodyPr wrap="square" rtlCol="0" anchor="ctr"/>
          <a:lstStyle/>
          <a:p>
            <a:pPr algn="r" indent="0" marL="0">
              <a:buNone/>
            </a:pPr>
            <a:r>
              <a:rPr lang="en-US" sz="900" dirty="0">
                <a:solidFill>
                  <a:srgbClr val="657586"/>
                </a:solidFill>
                <a:latin typeface="Meiryo" pitchFamily="34" charset="0"/>
                <a:ea typeface="Meiryo" pitchFamily="34" charset="-122"/>
                <a:cs typeface="Meiryo" pitchFamily="34" charset="-120"/>
              </a:rPr>
              <a:t>23</a:t>
            </a:r>
            <a:endParaRPr lang="en-US" sz="9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bg>
      <p:bgPr>
        <a:solidFill>
          <a:srgbClr val="F6F8FA"/>
        </a:solidFill>
      </p:bgPr>
    </p:bg>
    <p:spTree>
      <p:nvGrpSpPr>
        <p:cNvPr id="1" name=""/>
        <p:cNvGrpSpPr/>
        <p:nvPr/>
      </p:nvGrpSpPr>
      <p:grpSpPr>
        <a:xfrm>
          <a:off x="0" y="0"/>
          <a:ext cx="0" cy="0"/>
          <a:chOff x="0" y="0"/>
          <a:chExt cx="0" cy="0"/>
        </a:xfrm>
      </p:grpSpPr>
      <p:sp>
        <p:nvSpPr>
          <p:cNvPr id="2" name="Text 0"/>
          <p:cNvSpPr/>
          <p:nvPr/>
        </p:nvSpPr>
        <p:spPr>
          <a:xfrm>
            <a:off x="502920" y="274320"/>
            <a:ext cx="8229600" cy="274320"/>
          </a:xfrm>
          <a:prstGeom prst="rect">
            <a:avLst/>
          </a:prstGeom>
          <a:noFill/>
          <a:ln/>
        </p:spPr>
        <p:txBody>
          <a:bodyPr wrap="square" rtlCol="0" anchor="ctr"/>
          <a:lstStyle/>
          <a:p>
            <a:pPr algn="l" indent="0" marL="0">
              <a:buNone/>
            </a:pPr>
            <a:r>
              <a:rPr lang="en-US" sz="1100" b="1" spc="150" kern="0" dirty="0">
                <a:solidFill>
                  <a:srgbClr val="B58A3A"/>
                </a:solidFill>
                <a:latin typeface="Meiryo" pitchFamily="34" charset="0"/>
                <a:ea typeface="Meiryo" pitchFamily="34" charset="-122"/>
                <a:cs typeface="Meiryo" pitchFamily="34" charset="-120"/>
              </a:rPr>
              <a:t>境界⑦</a:t>
            </a:r>
            <a:endParaRPr lang="en-US" sz="1100" dirty="0"/>
          </a:p>
        </p:txBody>
      </p:sp>
      <p:sp>
        <p:nvSpPr>
          <p:cNvPr id="3" name="Text 1"/>
          <p:cNvSpPr/>
          <p:nvPr/>
        </p:nvSpPr>
        <p:spPr>
          <a:xfrm>
            <a:off x="457200" y="530352"/>
            <a:ext cx="8229600" cy="566928"/>
          </a:xfrm>
          <a:prstGeom prst="rect">
            <a:avLst/>
          </a:prstGeom>
          <a:noFill/>
          <a:ln/>
        </p:spPr>
        <p:txBody>
          <a:bodyPr wrap="square" lIns="0" tIns="0" rIns="0" bIns="0" rtlCol="0" anchor="ctr"/>
          <a:lstStyle/>
          <a:p>
            <a:pPr algn="l" indent="0" marL="0">
              <a:buNone/>
            </a:pPr>
            <a:r>
              <a:rPr lang="en-US" sz="2700" b="1" dirty="0">
                <a:solidFill>
                  <a:srgbClr val="16314F"/>
                </a:solidFill>
                <a:latin typeface="Meiryo" pitchFamily="34" charset="0"/>
                <a:ea typeface="Meiryo" pitchFamily="34" charset="-122"/>
                <a:cs typeface="Meiryo" pitchFamily="34" charset="-120"/>
              </a:rPr>
              <a:t>SNS・DMでの送信前チェック</a:t>
            </a:r>
            <a:endParaRPr lang="en-US" sz="2700" dirty="0"/>
          </a:p>
        </p:txBody>
      </p:sp>
      <p:sp>
        <p:nvSpPr>
          <p:cNvPr id="4" name="Shape 2"/>
          <p:cNvSpPr/>
          <p:nvPr/>
        </p:nvSpPr>
        <p:spPr>
          <a:xfrm>
            <a:off x="7818120" y="457200"/>
            <a:ext cx="777240" cy="777240"/>
          </a:xfrm>
          <a:prstGeom prst="ellipse">
            <a:avLst/>
          </a:prstGeom>
          <a:solidFill>
            <a:srgbClr val="EAEEF3"/>
          </a:solidFill>
          <a:ln/>
          <a:effectLst>
            <a:outerShdw sx="100000" sy="100000" kx="0" ky="0" algn="bl" rotWithShape="0" blurRad="63500" dist="25400" dir="5400000">
              <a:srgbClr val="99A3AE">
                <a:alpha val="14000"/>
              </a:srgbClr>
            </a:outerShdw>
          </a:effectLst>
        </p:spPr>
      </p:sp>
      <p:pic>
        <p:nvPicPr>
          <p:cNvPr id="5" name="Image 0" descr="preencoded.png">    </p:cNvPr>
          <p:cNvPicPr>
            <a:picLocks noChangeAspect="1"/>
          </p:cNvPicPr>
          <p:nvPr/>
        </p:nvPicPr>
        <p:blipFill>
          <a:blip r:embed="rId1"/>
          <a:stretch>
            <a:fillRect/>
          </a:stretch>
        </p:blipFill>
        <p:spPr>
          <a:xfrm>
            <a:off x="8027975" y="667055"/>
            <a:ext cx="357530" cy="357530"/>
          </a:xfrm>
          <a:prstGeom prst="rect">
            <a:avLst/>
          </a:prstGeom>
        </p:spPr>
      </p:pic>
      <p:sp>
        <p:nvSpPr>
          <p:cNvPr id="6" name="Shape 3"/>
          <p:cNvSpPr/>
          <p:nvPr/>
        </p:nvSpPr>
        <p:spPr>
          <a:xfrm>
            <a:off x="548640" y="1408176"/>
            <a:ext cx="237744" cy="237744"/>
          </a:xfrm>
          <a:prstGeom prst="rect">
            <a:avLst/>
          </a:prstGeom>
          <a:solidFill>
            <a:srgbClr val="FFFFFF"/>
          </a:solidFill>
          <a:ln w="15240">
            <a:solidFill>
              <a:srgbClr val="16314F"/>
            </a:solidFill>
            <a:prstDash val="solid"/>
          </a:ln>
        </p:spPr>
      </p:sp>
      <p:sp>
        <p:nvSpPr>
          <p:cNvPr id="7" name="Text 4"/>
          <p:cNvSpPr/>
          <p:nvPr/>
        </p:nvSpPr>
        <p:spPr>
          <a:xfrm>
            <a:off x="914400" y="1371600"/>
            <a:ext cx="7680960" cy="365760"/>
          </a:xfrm>
          <a:prstGeom prst="rect">
            <a:avLst/>
          </a:prstGeom>
          <a:noFill/>
          <a:ln/>
        </p:spPr>
        <p:txBody>
          <a:bodyPr wrap="square" lIns="0" tIns="0" rIns="0" bIns="0" rtlCol="0" anchor="ctr"/>
          <a:lstStyle/>
          <a:p>
            <a:pPr algn="l" indent="0" marL="0">
              <a:buNone/>
            </a:pPr>
            <a:r>
              <a:rPr lang="en-US" sz="1200" dirty="0">
                <a:solidFill>
                  <a:srgbClr val="263238"/>
                </a:solidFill>
                <a:latin typeface="Meiryo" pitchFamily="34" charset="0"/>
                <a:ea typeface="Meiryo" pitchFamily="34" charset="-122"/>
                <a:cs typeface="Meiryo" pitchFamily="34" charset="-120"/>
              </a:rPr>
              <a:t>業務上必要な連絡か（勤務時間外に送る必要があるか）</a:t>
            </a:r>
            <a:endParaRPr lang="en-US" sz="1200" dirty="0"/>
          </a:p>
        </p:txBody>
      </p:sp>
      <p:sp>
        <p:nvSpPr>
          <p:cNvPr id="8" name="Shape 5"/>
          <p:cNvSpPr/>
          <p:nvPr/>
        </p:nvSpPr>
        <p:spPr>
          <a:xfrm>
            <a:off x="548640" y="1810512"/>
            <a:ext cx="237744" cy="237744"/>
          </a:xfrm>
          <a:prstGeom prst="rect">
            <a:avLst/>
          </a:prstGeom>
          <a:solidFill>
            <a:srgbClr val="FFFFFF"/>
          </a:solidFill>
          <a:ln w="15240">
            <a:solidFill>
              <a:srgbClr val="16314F"/>
            </a:solidFill>
            <a:prstDash val="solid"/>
          </a:ln>
        </p:spPr>
      </p:sp>
      <p:sp>
        <p:nvSpPr>
          <p:cNvPr id="9" name="Text 6"/>
          <p:cNvSpPr/>
          <p:nvPr/>
        </p:nvSpPr>
        <p:spPr>
          <a:xfrm>
            <a:off x="914400" y="1773936"/>
            <a:ext cx="7680960" cy="365760"/>
          </a:xfrm>
          <a:prstGeom prst="rect">
            <a:avLst/>
          </a:prstGeom>
          <a:noFill/>
          <a:ln/>
        </p:spPr>
        <p:txBody>
          <a:bodyPr wrap="square" lIns="0" tIns="0" rIns="0" bIns="0" rtlCol="0" anchor="ctr"/>
          <a:lstStyle/>
          <a:p>
            <a:pPr algn="l" indent="0" marL="0">
              <a:buNone/>
            </a:pPr>
            <a:r>
              <a:rPr lang="en-US" sz="1200" dirty="0">
                <a:solidFill>
                  <a:srgbClr val="263238"/>
                </a:solidFill>
                <a:latin typeface="Meiryo" pitchFamily="34" charset="0"/>
                <a:ea typeface="Meiryo" pitchFamily="34" charset="-122"/>
                <a:cs typeface="Meiryo" pitchFamily="34" charset="-120"/>
              </a:rPr>
              <a:t>個人的・性的な写真や画像を送っていないか</a:t>
            </a:r>
            <a:endParaRPr lang="en-US" sz="1200" dirty="0"/>
          </a:p>
        </p:txBody>
      </p:sp>
      <p:sp>
        <p:nvSpPr>
          <p:cNvPr id="10" name="Shape 7"/>
          <p:cNvSpPr/>
          <p:nvPr/>
        </p:nvSpPr>
        <p:spPr>
          <a:xfrm>
            <a:off x="548640" y="2212848"/>
            <a:ext cx="237744" cy="237744"/>
          </a:xfrm>
          <a:prstGeom prst="rect">
            <a:avLst/>
          </a:prstGeom>
          <a:solidFill>
            <a:srgbClr val="FFFFFF"/>
          </a:solidFill>
          <a:ln w="15240">
            <a:solidFill>
              <a:srgbClr val="16314F"/>
            </a:solidFill>
            <a:prstDash val="solid"/>
          </a:ln>
        </p:spPr>
      </p:sp>
      <p:sp>
        <p:nvSpPr>
          <p:cNvPr id="11" name="Text 8"/>
          <p:cNvSpPr/>
          <p:nvPr/>
        </p:nvSpPr>
        <p:spPr>
          <a:xfrm>
            <a:off x="914400" y="2176272"/>
            <a:ext cx="7680960" cy="365760"/>
          </a:xfrm>
          <a:prstGeom prst="rect">
            <a:avLst/>
          </a:prstGeom>
          <a:noFill/>
          <a:ln/>
        </p:spPr>
        <p:txBody>
          <a:bodyPr wrap="square" lIns="0" tIns="0" rIns="0" bIns="0" rtlCol="0" anchor="ctr"/>
          <a:lstStyle/>
          <a:p>
            <a:pPr algn="l" indent="0" marL="0">
              <a:buNone/>
            </a:pPr>
            <a:r>
              <a:rPr lang="en-US" sz="1200" dirty="0">
                <a:solidFill>
                  <a:srgbClr val="263238"/>
                </a:solidFill>
                <a:latin typeface="Meiryo" pitchFamily="34" charset="0"/>
                <a:ea typeface="Meiryo" pitchFamily="34" charset="-122"/>
                <a:cs typeface="Meiryo" pitchFamily="34" charset="-120"/>
              </a:rPr>
              <a:t>交際・容姿・性的指向などを尋ねていないか</a:t>
            </a:r>
            <a:endParaRPr lang="en-US" sz="1200" dirty="0"/>
          </a:p>
        </p:txBody>
      </p:sp>
      <p:sp>
        <p:nvSpPr>
          <p:cNvPr id="12" name="Shape 9"/>
          <p:cNvSpPr/>
          <p:nvPr/>
        </p:nvSpPr>
        <p:spPr>
          <a:xfrm>
            <a:off x="548640" y="2615184"/>
            <a:ext cx="237744" cy="237744"/>
          </a:xfrm>
          <a:prstGeom prst="rect">
            <a:avLst/>
          </a:prstGeom>
          <a:solidFill>
            <a:srgbClr val="FFFFFF"/>
          </a:solidFill>
          <a:ln w="15240">
            <a:solidFill>
              <a:srgbClr val="16314F"/>
            </a:solidFill>
            <a:prstDash val="solid"/>
          </a:ln>
        </p:spPr>
      </p:sp>
      <p:sp>
        <p:nvSpPr>
          <p:cNvPr id="13" name="Text 10"/>
          <p:cNvSpPr/>
          <p:nvPr/>
        </p:nvSpPr>
        <p:spPr>
          <a:xfrm>
            <a:off x="914400" y="2578608"/>
            <a:ext cx="7680960" cy="365760"/>
          </a:xfrm>
          <a:prstGeom prst="rect">
            <a:avLst/>
          </a:prstGeom>
          <a:noFill/>
          <a:ln/>
        </p:spPr>
        <p:txBody>
          <a:bodyPr wrap="square" lIns="0" tIns="0" rIns="0" bIns="0" rtlCol="0" anchor="ctr"/>
          <a:lstStyle/>
          <a:p>
            <a:pPr algn="l" indent="0" marL="0">
              <a:buNone/>
            </a:pPr>
            <a:r>
              <a:rPr lang="en-US" sz="1200" dirty="0">
                <a:solidFill>
                  <a:srgbClr val="263238"/>
                </a:solidFill>
                <a:latin typeface="Meiryo" pitchFamily="34" charset="0"/>
                <a:ea typeface="Meiryo" pitchFamily="34" charset="-122"/>
                <a:cs typeface="Meiryo" pitchFamily="34" charset="-120"/>
              </a:rPr>
              <a:t>返事がないのに繰り返し送っていないか</a:t>
            </a:r>
            <a:endParaRPr lang="en-US" sz="1200" dirty="0"/>
          </a:p>
        </p:txBody>
      </p:sp>
      <p:sp>
        <p:nvSpPr>
          <p:cNvPr id="14" name="Shape 11"/>
          <p:cNvSpPr/>
          <p:nvPr/>
        </p:nvSpPr>
        <p:spPr>
          <a:xfrm>
            <a:off x="548640" y="3017520"/>
            <a:ext cx="237744" cy="237744"/>
          </a:xfrm>
          <a:prstGeom prst="rect">
            <a:avLst/>
          </a:prstGeom>
          <a:solidFill>
            <a:srgbClr val="FFFFFF"/>
          </a:solidFill>
          <a:ln w="15240">
            <a:solidFill>
              <a:srgbClr val="16314F"/>
            </a:solidFill>
            <a:prstDash val="solid"/>
          </a:ln>
        </p:spPr>
      </p:sp>
      <p:sp>
        <p:nvSpPr>
          <p:cNvPr id="15" name="Text 12"/>
          <p:cNvSpPr/>
          <p:nvPr/>
        </p:nvSpPr>
        <p:spPr>
          <a:xfrm>
            <a:off x="914400" y="2980944"/>
            <a:ext cx="7680960" cy="365760"/>
          </a:xfrm>
          <a:prstGeom prst="rect">
            <a:avLst/>
          </a:prstGeom>
          <a:noFill/>
          <a:ln/>
        </p:spPr>
        <p:txBody>
          <a:bodyPr wrap="square" lIns="0" tIns="0" rIns="0" bIns="0" rtlCol="0" anchor="ctr"/>
          <a:lstStyle/>
          <a:p>
            <a:pPr algn="l" indent="0" marL="0">
              <a:buNone/>
            </a:pPr>
            <a:r>
              <a:rPr lang="en-US" sz="1200" dirty="0">
                <a:solidFill>
                  <a:srgbClr val="263238"/>
                </a:solidFill>
                <a:latin typeface="Meiryo" pitchFamily="34" charset="0"/>
                <a:ea typeface="Meiryo" pitchFamily="34" charset="-122"/>
                <a:cs typeface="Meiryo" pitchFamily="34" charset="-120"/>
              </a:rPr>
              <a:t>断りにくい関係を利用していないか</a:t>
            </a:r>
            <a:endParaRPr lang="en-US" sz="1200" dirty="0"/>
          </a:p>
        </p:txBody>
      </p:sp>
      <p:sp>
        <p:nvSpPr>
          <p:cNvPr id="16" name="Shape 13"/>
          <p:cNvSpPr/>
          <p:nvPr/>
        </p:nvSpPr>
        <p:spPr>
          <a:xfrm>
            <a:off x="548640" y="3419856"/>
            <a:ext cx="237744" cy="237744"/>
          </a:xfrm>
          <a:prstGeom prst="rect">
            <a:avLst/>
          </a:prstGeom>
          <a:solidFill>
            <a:srgbClr val="FFFFFF"/>
          </a:solidFill>
          <a:ln w="15240">
            <a:solidFill>
              <a:srgbClr val="16314F"/>
            </a:solidFill>
            <a:prstDash val="solid"/>
          </a:ln>
        </p:spPr>
      </p:sp>
      <p:sp>
        <p:nvSpPr>
          <p:cNvPr id="17" name="Text 14"/>
          <p:cNvSpPr/>
          <p:nvPr/>
        </p:nvSpPr>
        <p:spPr>
          <a:xfrm>
            <a:off x="914400" y="3383280"/>
            <a:ext cx="7680960" cy="365760"/>
          </a:xfrm>
          <a:prstGeom prst="rect">
            <a:avLst/>
          </a:prstGeom>
          <a:noFill/>
          <a:ln/>
        </p:spPr>
        <p:txBody>
          <a:bodyPr wrap="square" lIns="0" tIns="0" rIns="0" bIns="0" rtlCol="0" anchor="ctr"/>
          <a:lstStyle/>
          <a:p>
            <a:pPr algn="l" indent="0" marL="0">
              <a:buNone/>
            </a:pPr>
            <a:r>
              <a:rPr lang="en-US" sz="1200" dirty="0">
                <a:solidFill>
                  <a:srgbClr val="263238"/>
                </a:solidFill>
                <a:latin typeface="Meiryo" pitchFamily="34" charset="0"/>
                <a:ea typeface="Meiryo" pitchFamily="34" charset="-122"/>
                <a:cs typeface="Meiryo" pitchFamily="34" charset="-120"/>
              </a:rPr>
              <a:t>社内チャットと私的アカウントを混同していないか</a:t>
            </a:r>
            <a:endParaRPr lang="en-US" sz="1200" dirty="0"/>
          </a:p>
        </p:txBody>
      </p:sp>
      <p:sp>
        <p:nvSpPr>
          <p:cNvPr id="18" name="Shape 15"/>
          <p:cNvSpPr/>
          <p:nvPr/>
        </p:nvSpPr>
        <p:spPr>
          <a:xfrm>
            <a:off x="548640" y="3822192"/>
            <a:ext cx="237744" cy="237744"/>
          </a:xfrm>
          <a:prstGeom prst="rect">
            <a:avLst/>
          </a:prstGeom>
          <a:solidFill>
            <a:srgbClr val="FFFFFF"/>
          </a:solidFill>
          <a:ln w="15240">
            <a:solidFill>
              <a:srgbClr val="16314F"/>
            </a:solidFill>
            <a:prstDash val="solid"/>
          </a:ln>
        </p:spPr>
      </p:sp>
      <p:sp>
        <p:nvSpPr>
          <p:cNvPr id="19" name="Text 16"/>
          <p:cNvSpPr/>
          <p:nvPr/>
        </p:nvSpPr>
        <p:spPr>
          <a:xfrm>
            <a:off x="914400" y="3785616"/>
            <a:ext cx="7680960" cy="365760"/>
          </a:xfrm>
          <a:prstGeom prst="rect">
            <a:avLst/>
          </a:prstGeom>
          <a:noFill/>
          <a:ln/>
        </p:spPr>
        <p:txBody>
          <a:bodyPr wrap="square" lIns="0" tIns="0" rIns="0" bIns="0" rtlCol="0" anchor="ctr"/>
          <a:lstStyle/>
          <a:p>
            <a:pPr algn="l" indent="0" marL="0">
              <a:buNone/>
            </a:pPr>
            <a:r>
              <a:rPr lang="en-US" sz="1200" dirty="0">
                <a:solidFill>
                  <a:srgbClr val="263238"/>
                </a:solidFill>
                <a:latin typeface="Meiryo" pitchFamily="34" charset="0"/>
                <a:ea typeface="Meiryo" pitchFamily="34" charset="-122"/>
                <a:cs typeface="Meiryo" pitchFamily="34" charset="-120"/>
              </a:rPr>
              <a:t>スクショで第三者に見られても説明できるか</a:t>
            </a:r>
            <a:endParaRPr lang="en-US" sz="1200" dirty="0"/>
          </a:p>
        </p:txBody>
      </p:sp>
      <p:sp>
        <p:nvSpPr>
          <p:cNvPr id="20" name="Shape 17"/>
          <p:cNvSpPr/>
          <p:nvPr/>
        </p:nvSpPr>
        <p:spPr>
          <a:xfrm>
            <a:off x="457200" y="4224528"/>
            <a:ext cx="8229600" cy="274320"/>
          </a:xfrm>
          <a:prstGeom prst="roundRect">
            <a:avLst>
              <a:gd name="adj" fmla="val 16667"/>
            </a:avLst>
          </a:prstGeom>
          <a:solidFill>
            <a:srgbClr val="EAEEF3"/>
          </a:solidFill>
          <a:ln/>
        </p:spPr>
      </p:sp>
      <p:sp>
        <p:nvSpPr>
          <p:cNvPr id="21" name="Text 18"/>
          <p:cNvSpPr/>
          <p:nvPr/>
        </p:nvSpPr>
        <p:spPr>
          <a:xfrm>
            <a:off x="640080" y="4206240"/>
            <a:ext cx="7863840" cy="292608"/>
          </a:xfrm>
          <a:prstGeom prst="rect">
            <a:avLst/>
          </a:prstGeom>
          <a:noFill/>
          <a:ln/>
        </p:spPr>
        <p:txBody>
          <a:bodyPr wrap="square" lIns="0" tIns="0" rIns="0" bIns="0" rtlCol="0" anchor="ctr"/>
          <a:lstStyle/>
          <a:p>
            <a:pPr algn="l" indent="0" marL="0">
              <a:buNone/>
            </a:pPr>
            <a:r>
              <a:rPr lang="en-US" sz="1050" i="1" dirty="0">
                <a:solidFill>
                  <a:srgbClr val="243B53"/>
                </a:solidFill>
                <a:latin typeface="Meiryo" pitchFamily="34" charset="0"/>
                <a:ea typeface="Meiryo" pitchFamily="34" charset="-122"/>
                <a:cs typeface="Meiryo" pitchFamily="34" charset="-120"/>
              </a:rPr>
              <a:t>チェックに該当しなければ必ず適法、という自動判定ではありません。</a:t>
            </a:r>
            <a:endParaRPr lang="en-US" sz="1050" dirty="0"/>
          </a:p>
        </p:txBody>
      </p:sp>
      <p:sp>
        <p:nvSpPr>
          <p:cNvPr id="22" name="Text 19"/>
          <p:cNvSpPr/>
          <p:nvPr/>
        </p:nvSpPr>
        <p:spPr>
          <a:xfrm>
            <a:off x="457200" y="4850892"/>
            <a:ext cx="6400800" cy="228600"/>
          </a:xfrm>
          <a:prstGeom prst="rect">
            <a:avLst/>
          </a:prstGeom>
          <a:noFill/>
          <a:ln/>
        </p:spPr>
        <p:txBody>
          <a:bodyPr wrap="square" rtlCol="0" anchor="ctr"/>
          <a:lstStyle/>
          <a:p>
            <a:pPr algn="l" indent="0" marL="0">
              <a:buNone/>
            </a:pPr>
            <a:r>
              <a:rPr lang="en-US" sz="850" dirty="0">
                <a:solidFill>
                  <a:srgbClr val="657586"/>
                </a:solidFill>
                <a:latin typeface="Meiryo" pitchFamily="34" charset="0"/>
                <a:ea typeface="Meiryo" pitchFamily="34" charset="-122"/>
                <a:cs typeface="Meiryo" pitchFamily="34" charset="-120"/>
              </a:rPr>
              <a:t>Legal GPT｜法務・総務のための社内研修資料20選（第5回）</a:t>
            </a:r>
            <a:endParaRPr lang="en-US" sz="850" dirty="0"/>
          </a:p>
        </p:txBody>
      </p:sp>
      <p:sp>
        <p:nvSpPr>
          <p:cNvPr id="23" name="Text 20"/>
          <p:cNvSpPr/>
          <p:nvPr/>
        </p:nvSpPr>
        <p:spPr>
          <a:xfrm>
            <a:off x="8321040" y="4850892"/>
            <a:ext cx="365760" cy="228600"/>
          </a:xfrm>
          <a:prstGeom prst="rect">
            <a:avLst/>
          </a:prstGeom>
          <a:noFill/>
          <a:ln/>
        </p:spPr>
        <p:txBody>
          <a:bodyPr wrap="square" rtlCol="0" anchor="ctr"/>
          <a:lstStyle/>
          <a:p>
            <a:pPr algn="r" indent="0" marL="0">
              <a:buNone/>
            </a:pPr>
            <a:r>
              <a:rPr lang="en-US" sz="900" dirty="0">
                <a:solidFill>
                  <a:srgbClr val="657586"/>
                </a:solidFill>
                <a:latin typeface="Meiryo" pitchFamily="34" charset="0"/>
                <a:ea typeface="Meiryo" pitchFamily="34" charset="-122"/>
                <a:cs typeface="Meiryo" pitchFamily="34" charset="-120"/>
              </a:rPr>
              <a:t>24</a:t>
            </a:r>
            <a:endParaRPr lang="en-US" sz="9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5">
    <p:bg>
      <p:bgPr>
        <a:solidFill>
          <a:srgbClr val="F6F8FA"/>
        </a:solidFill>
      </p:bgPr>
    </p:bg>
    <p:spTree>
      <p:nvGrpSpPr>
        <p:cNvPr id="1" name=""/>
        <p:cNvGrpSpPr/>
        <p:nvPr/>
      </p:nvGrpSpPr>
      <p:grpSpPr>
        <a:xfrm>
          <a:off x="0" y="0"/>
          <a:ext cx="0" cy="0"/>
          <a:chOff x="0" y="0"/>
          <a:chExt cx="0" cy="0"/>
        </a:xfrm>
      </p:grpSpPr>
      <p:sp>
        <p:nvSpPr>
          <p:cNvPr id="2" name="Text 0"/>
          <p:cNvSpPr/>
          <p:nvPr/>
        </p:nvSpPr>
        <p:spPr>
          <a:xfrm>
            <a:off x="502920" y="274320"/>
            <a:ext cx="8229600" cy="274320"/>
          </a:xfrm>
          <a:prstGeom prst="rect">
            <a:avLst/>
          </a:prstGeom>
          <a:noFill/>
          <a:ln/>
        </p:spPr>
        <p:txBody>
          <a:bodyPr wrap="square" rtlCol="0" anchor="ctr"/>
          <a:lstStyle/>
          <a:p>
            <a:pPr algn="l" indent="0" marL="0">
              <a:buNone/>
            </a:pPr>
            <a:r>
              <a:rPr lang="en-US" sz="1100" b="1" spc="150" kern="0" dirty="0">
                <a:solidFill>
                  <a:srgbClr val="B58A3A"/>
                </a:solidFill>
                <a:latin typeface="Meiryo" pitchFamily="34" charset="0"/>
                <a:ea typeface="Meiryo" pitchFamily="34" charset="-122"/>
                <a:cs typeface="Meiryo" pitchFamily="34" charset="-120"/>
              </a:rPr>
              <a:t>境界⑧</a:t>
            </a:r>
            <a:endParaRPr lang="en-US" sz="1100" dirty="0"/>
          </a:p>
        </p:txBody>
      </p:sp>
      <p:sp>
        <p:nvSpPr>
          <p:cNvPr id="3" name="Text 1"/>
          <p:cNvSpPr/>
          <p:nvPr/>
        </p:nvSpPr>
        <p:spPr>
          <a:xfrm>
            <a:off x="457200" y="530352"/>
            <a:ext cx="8229600" cy="566928"/>
          </a:xfrm>
          <a:prstGeom prst="rect">
            <a:avLst/>
          </a:prstGeom>
          <a:noFill/>
          <a:ln/>
        </p:spPr>
        <p:txBody>
          <a:bodyPr wrap="square" lIns="0" tIns="0" rIns="0" bIns="0" rtlCol="0" anchor="ctr"/>
          <a:lstStyle/>
          <a:p>
            <a:pPr algn="l" indent="0" marL="0">
              <a:buNone/>
            </a:pPr>
            <a:r>
              <a:rPr lang="en-US" sz="2700" b="1" dirty="0">
                <a:solidFill>
                  <a:srgbClr val="16314F"/>
                </a:solidFill>
                <a:latin typeface="Meiryo" pitchFamily="34" charset="0"/>
                <a:ea typeface="Meiryo" pitchFamily="34" charset="-122"/>
                <a:cs typeface="Meiryo" pitchFamily="34" charset="-120"/>
              </a:rPr>
              <a:t>顧客・取引先等からの性的な言動</a:t>
            </a:r>
            <a:endParaRPr lang="en-US" sz="2700" dirty="0"/>
          </a:p>
        </p:txBody>
      </p:sp>
      <p:sp>
        <p:nvSpPr>
          <p:cNvPr id="4" name="Shape 2"/>
          <p:cNvSpPr/>
          <p:nvPr/>
        </p:nvSpPr>
        <p:spPr>
          <a:xfrm>
            <a:off x="7818120" y="457200"/>
            <a:ext cx="777240" cy="777240"/>
          </a:xfrm>
          <a:prstGeom prst="ellipse">
            <a:avLst/>
          </a:prstGeom>
          <a:solidFill>
            <a:srgbClr val="EAEEF3"/>
          </a:solidFill>
          <a:ln/>
          <a:effectLst>
            <a:outerShdw sx="100000" sy="100000" kx="0" ky="0" algn="bl" rotWithShape="0" blurRad="63500" dist="25400" dir="5400000">
              <a:srgbClr val="99A3AE">
                <a:alpha val="14000"/>
              </a:srgbClr>
            </a:outerShdw>
          </a:effectLst>
        </p:spPr>
      </p:sp>
      <p:pic>
        <p:nvPicPr>
          <p:cNvPr id="5" name="Image 0" descr="preencoded.png">    </p:cNvPr>
          <p:cNvPicPr>
            <a:picLocks noChangeAspect="1"/>
          </p:cNvPicPr>
          <p:nvPr/>
        </p:nvPicPr>
        <p:blipFill>
          <a:blip r:embed="rId1"/>
          <a:stretch>
            <a:fillRect/>
          </a:stretch>
        </p:blipFill>
        <p:spPr>
          <a:xfrm>
            <a:off x="8027975" y="667055"/>
            <a:ext cx="357530" cy="357530"/>
          </a:xfrm>
          <a:prstGeom prst="rect">
            <a:avLst/>
          </a:prstGeom>
        </p:spPr>
      </p:pic>
      <p:sp>
        <p:nvSpPr>
          <p:cNvPr id="6" name="Text 3"/>
          <p:cNvSpPr/>
          <p:nvPr/>
        </p:nvSpPr>
        <p:spPr>
          <a:xfrm>
            <a:off x="502920" y="1234440"/>
            <a:ext cx="8229600" cy="310896"/>
          </a:xfrm>
          <a:prstGeom prst="rect">
            <a:avLst/>
          </a:prstGeom>
          <a:noFill/>
          <a:ln/>
        </p:spPr>
        <p:txBody>
          <a:bodyPr wrap="square" rtlCol="0" anchor="ctr"/>
          <a:lstStyle/>
          <a:p>
            <a:pPr algn="l" indent="0" marL="0">
              <a:buNone/>
            </a:pPr>
            <a:r>
              <a:rPr lang="en-US" sz="1300" i="1" dirty="0">
                <a:solidFill>
                  <a:srgbClr val="657586"/>
                </a:solidFill>
                <a:latin typeface="Meiryo" pitchFamily="34" charset="0"/>
                <a:ea typeface="Meiryo" pitchFamily="34" charset="-122"/>
                <a:cs typeface="Meiryo" pitchFamily="34" charset="-120"/>
              </a:rPr>
              <a:t>行為者は社内の人だけではありません。取引先・顧客・患者なども行為者になり得ます。</a:t>
            </a:r>
            <a:endParaRPr lang="en-US" sz="1300" dirty="0"/>
          </a:p>
        </p:txBody>
      </p:sp>
      <p:sp>
        <p:nvSpPr>
          <p:cNvPr id="7" name="Shape 4"/>
          <p:cNvSpPr/>
          <p:nvPr/>
        </p:nvSpPr>
        <p:spPr>
          <a:xfrm>
            <a:off x="457200" y="1691640"/>
            <a:ext cx="4023360" cy="2057400"/>
          </a:xfrm>
          <a:prstGeom prst="roundRect">
            <a:avLst>
              <a:gd name="adj" fmla="val 3556"/>
            </a:avLst>
          </a:prstGeom>
          <a:solidFill>
            <a:srgbClr val="FFFFFF"/>
          </a:solidFill>
          <a:ln w="12700">
            <a:solidFill>
              <a:srgbClr val="DCE2EA"/>
            </a:solidFill>
            <a:prstDash val="solid"/>
          </a:ln>
          <a:effectLst>
            <a:outerShdw sx="100000" sy="100000" kx="0" ky="0" algn="bl" rotWithShape="0" blurRad="63500" dist="25400" dir="5400000">
              <a:srgbClr val="99A3AE">
                <a:alpha val="14000"/>
              </a:srgbClr>
            </a:outerShdw>
          </a:effectLst>
        </p:spPr>
      </p:sp>
      <p:sp>
        <p:nvSpPr>
          <p:cNvPr id="8" name="Text 5"/>
          <p:cNvSpPr/>
          <p:nvPr/>
        </p:nvSpPr>
        <p:spPr>
          <a:xfrm>
            <a:off x="658368" y="1828800"/>
            <a:ext cx="3657600" cy="292608"/>
          </a:xfrm>
          <a:prstGeom prst="rect">
            <a:avLst/>
          </a:prstGeom>
          <a:noFill/>
          <a:ln/>
        </p:spPr>
        <p:txBody>
          <a:bodyPr wrap="square" lIns="0" tIns="0" rIns="0" bIns="0" rtlCol="0" anchor="ctr"/>
          <a:lstStyle/>
          <a:p>
            <a:pPr algn="l" indent="0" marL="0">
              <a:buNone/>
            </a:pPr>
            <a:r>
              <a:rPr lang="en-US" sz="1300" b="1" dirty="0">
                <a:solidFill>
                  <a:srgbClr val="16314F"/>
                </a:solidFill>
                <a:latin typeface="Meiryo" pitchFamily="34" charset="0"/>
                <a:ea typeface="Meiryo" pitchFamily="34" charset="-122"/>
                <a:cs typeface="Meiryo" pitchFamily="34" charset="-120"/>
              </a:rPr>
              <a:t>起こりがちな場面</a:t>
            </a:r>
            <a:endParaRPr lang="en-US" sz="1300" dirty="0"/>
          </a:p>
        </p:txBody>
      </p:sp>
      <p:sp>
        <p:nvSpPr>
          <p:cNvPr id="9" name="Text 6"/>
          <p:cNvSpPr/>
          <p:nvPr/>
        </p:nvSpPr>
        <p:spPr>
          <a:xfrm>
            <a:off x="685800" y="2212848"/>
            <a:ext cx="3657600" cy="438912"/>
          </a:xfrm>
          <a:prstGeom prst="rect">
            <a:avLst/>
          </a:prstGeom>
          <a:noFill/>
          <a:ln/>
        </p:spPr>
        <p:txBody>
          <a:bodyPr wrap="square" lIns="0" tIns="0" rIns="0" bIns="0" rtlCol="0" anchor="t"/>
          <a:lstStyle/>
          <a:p>
            <a:pPr algn="l" indent="0" marL="0">
              <a:buNone/>
            </a:pPr>
            <a:r>
              <a:rPr lang="en-US" sz="1150" dirty="0">
                <a:solidFill>
                  <a:srgbClr val="263238"/>
                </a:solidFill>
                <a:latin typeface="Meiryo" pitchFamily="34" charset="0"/>
                <a:ea typeface="Meiryo" pitchFamily="34" charset="-122"/>
                <a:cs typeface="Meiryo" pitchFamily="34" charset="-120"/>
              </a:rPr>
              <a:t>・面談のたびに容姿を評価される</a:t>
            </a:r>
            <a:endParaRPr lang="en-US" sz="1150" dirty="0"/>
          </a:p>
        </p:txBody>
      </p:sp>
      <p:sp>
        <p:nvSpPr>
          <p:cNvPr id="10" name="Text 7"/>
          <p:cNvSpPr/>
          <p:nvPr/>
        </p:nvSpPr>
        <p:spPr>
          <a:xfrm>
            <a:off x="685800" y="2670048"/>
            <a:ext cx="3657600" cy="438912"/>
          </a:xfrm>
          <a:prstGeom prst="rect">
            <a:avLst/>
          </a:prstGeom>
          <a:noFill/>
          <a:ln/>
        </p:spPr>
        <p:txBody>
          <a:bodyPr wrap="square" lIns="0" tIns="0" rIns="0" bIns="0" rtlCol="0" anchor="t"/>
          <a:lstStyle/>
          <a:p>
            <a:pPr algn="l" indent="0" marL="0">
              <a:buNone/>
            </a:pPr>
            <a:r>
              <a:rPr lang="en-US" sz="1150" dirty="0">
                <a:solidFill>
                  <a:srgbClr val="263238"/>
                </a:solidFill>
                <a:latin typeface="Meiryo" pitchFamily="34" charset="0"/>
                <a:ea typeface="Meiryo" pitchFamily="34" charset="-122"/>
                <a:cs typeface="Meiryo" pitchFamily="34" charset="-120"/>
              </a:rPr>
              <a:t>・「飲みに行けば契約を考える」等の発言</a:t>
            </a:r>
            <a:endParaRPr lang="en-US" sz="1150" dirty="0"/>
          </a:p>
        </p:txBody>
      </p:sp>
      <p:sp>
        <p:nvSpPr>
          <p:cNvPr id="11" name="Text 8"/>
          <p:cNvSpPr/>
          <p:nvPr/>
        </p:nvSpPr>
        <p:spPr>
          <a:xfrm>
            <a:off x="685800" y="3127248"/>
            <a:ext cx="3657600" cy="438912"/>
          </a:xfrm>
          <a:prstGeom prst="rect">
            <a:avLst/>
          </a:prstGeom>
          <a:noFill/>
          <a:ln/>
        </p:spPr>
        <p:txBody>
          <a:bodyPr wrap="square" lIns="0" tIns="0" rIns="0" bIns="0" rtlCol="0" anchor="t"/>
          <a:lstStyle/>
          <a:p>
            <a:pPr algn="l" indent="0" marL="0">
              <a:buNone/>
            </a:pPr>
            <a:r>
              <a:rPr lang="en-US" sz="1150" dirty="0">
                <a:solidFill>
                  <a:srgbClr val="263238"/>
                </a:solidFill>
                <a:latin typeface="Meiryo" pitchFamily="34" charset="0"/>
                <a:ea typeface="Meiryo" pitchFamily="34" charset="-122"/>
                <a:cs typeface="Meiryo" pitchFamily="34" charset="-120"/>
              </a:rPr>
              <a:t>・取引条件と性的な誘いを結び付けられる</a:t>
            </a:r>
            <a:endParaRPr lang="en-US" sz="1150" dirty="0"/>
          </a:p>
        </p:txBody>
      </p:sp>
      <p:sp>
        <p:nvSpPr>
          <p:cNvPr id="12" name="Shape 9"/>
          <p:cNvSpPr/>
          <p:nvPr/>
        </p:nvSpPr>
        <p:spPr>
          <a:xfrm>
            <a:off x="4663440" y="1691640"/>
            <a:ext cx="4023360" cy="2057400"/>
          </a:xfrm>
          <a:prstGeom prst="roundRect">
            <a:avLst>
              <a:gd name="adj" fmla="val 3556"/>
            </a:avLst>
          </a:prstGeom>
          <a:solidFill>
            <a:srgbClr val="EAF1ED"/>
          </a:solidFill>
          <a:ln/>
        </p:spPr>
      </p:sp>
      <p:sp>
        <p:nvSpPr>
          <p:cNvPr id="13" name="Text 10"/>
          <p:cNvSpPr/>
          <p:nvPr/>
        </p:nvSpPr>
        <p:spPr>
          <a:xfrm>
            <a:off x="4864608" y="1828800"/>
            <a:ext cx="3657600" cy="292608"/>
          </a:xfrm>
          <a:prstGeom prst="rect">
            <a:avLst/>
          </a:prstGeom>
          <a:noFill/>
          <a:ln/>
        </p:spPr>
        <p:txBody>
          <a:bodyPr wrap="square" lIns="0" tIns="0" rIns="0" bIns="0" rtlCol="0" anchor="ctr"/>
          <a:lstStyle/>
          <a:p>
            <a:pPr algn="l" indent="0" marL="0">
              <a:buNone/>
            </a:pPr>
            <a:r>
              <a:rPr lang="en-US" sz="1300" b="1" dirty="0">
                <a:solidFill>
                  <a:srgbClr val="2F6B4F"/>
                </a:solidFill>
                <a:latin typeface="Meiryo" pitchFamily="34" charset="0"/>
                <a:ea typeface="Meiryo" pitchFamily="34" charset="-122"/>
                <a:cs typeface="Meiryo" pitchFamily="34" charset="-120"/>
              </a:rPr>
              <a:t>会社・本人がすべきこと</a:t>
            </a:r>
            <a:endParaRPr lang="en-US" sz="1300" dirty="0"/>
          </a:p>
        </p:txBody>
      </p:sp>
      <p:sp>
        <p:nvSpPr>
          <p:cNvPr id="14" name="Text 11"/>
          <p:cNvSpPr/>
          <p:nvPr/>
        </p:nvSpPr>
        <p:spPr>
          <a:xfrm>
            <a:off x="4892040" y="2212848"/>
            <a:ext cx="3657600" cy="347472"/>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・「うまく受け流して」で放置しない</a:t>
            </a:r>
            <a:endParaRPr lang="en-US" sz="1150" dirty="0"/>
          </a:p>
        </p:txBody>
      </p:sp>
      <p:sp>
        <p:nvSpPr>
          <p:cNvPr id="15" name="Text 12"/>
          <p:cNvSpPr/>
          <p:nvPr/>
        </p:nvSpPr>
        <p:spPr>
          <a:xfrm>
            <a:off x="4892040" y="2578608"/>
            <a:ext cx="3657600" cy="347472"/>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・まず自社の窓口・上司に相談する</a:t>
            </a:r>
            <a:endParaRPr lang="en-US" sz="1150" dirty="0"/>
          </a:p>
        </p:txBody>
      </p:sp>
      <p:sp>
        <p:nvSpPr>
          <p:cNvPr id="16" name="Text 13"/>
          <p:cNvSpPr/>
          <p:nvPr/>
        </p:nvSpPr>
        <p:spPr>
          <a:xfrm>
            <a:off x="4892040" y="2944368"/>
            <a:ext cx="3657600" cy="347472"/>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・労働者の安全と就業環境を優先する</a:t>
            </a:r>
            <a:endParaRPr lang="en-US" sz="1150" dirty="0"/>
          </a:p>
        </p:txBody>
      </p:sp>
      <p:sp>
        <p:nvSpPr>
          <p:cNvPr id="17" name="Text 14"/>
          <p:cNvSpPr/>
          <p:nvPr/>
        </p:nvSpPr>
        <p:spPr>
          <a:xfrm>
            <a:off x="4892040" y="3310128"/>
            <a:ext cx="3657600" cy="347472"/>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・取引先への申入れは会社として行う</a:t>
            </a:r>
            <a:endParaRPr lang="en-US" sz="1150" dirty="0"/>
          </a:p>
        </p:txBody>
      </p:sp>
      <p:sp>
        <p:nvSpPr>
          <p:cNvPr id="18" name="Shape 15"/>
          <p:cNvSpPr/>
          <p:nvPr/>
        </p:nvSpPr>
        <p:spPr>
          <a:xfrm>
            <a:off x="457200" y="3858768"/>
            <a:ext cx="8229600" cy="411480"/>
          </a:xfrm>
          <a:prstGeom prst="roundRect">
            <a:avLst>
              <a:gd name="adj" fmla="val 13333"/>
            </a:avLst>
          </a:prstGeom>
          <a:solidFill>
            <a:srgbClr val="E7F2F1"/>
          </a:solidFill>
          <a:ln/>
        </p:spPr>
      </p:sp>
      <p:sp>
        <p:nvSpPr>
          <p:cNvPr id="19" name="Text 16"/>
          <p:cNvSpPr/>
          <p:nvPr/>
        </p:nvSpPr>
        <p:spPr>
          <a:xfrm>
            <a:off x="640080" y="3840480"/>
            <a:ext cx="7863840" cy="411480"/>
          </a:xfrm>
          <a:prstGeom prst="rect">
            <a:avLst/>
          </a:prstGeom>
          <a:noFill/>
          <a:ln/>
        </p:spPr>
        <p:txBody>
          <a:bodyPr wrap="square" lIns="0" tIns="0" rIns="0" bIns="0" rtlCol="0" anchor="ctr"/>
          <a:lstStyle/>
          <a:p>
            <a:pPr algn="l" indent="0" marL="0">
              <a:buNone/>
            </a:pPr>
            <a:r>
              <a:rPr lang="en-US" sz="1050" dirty="0">
                <a:solidFill>
                  <a:srgbClr val="237A75"/>
                </a:solidFill>
                <a:latin typeface="Meiryo" pitchFamily="34" charset="0"/>
                <a:ea typeface="Meiryo" pitchFamily="34" charset="-122"/>
                <a:cs typeface="Meiryo" pitchFamily="34" charset="-120"/>
              </a:rPr>
              <a:t>カスタマーハラスメントと重なる部分があります。顧客対応の手順は第7回で詳しく扱います。</a:t>
            </a:r>
            <a:endParaRPr lang="en-US" sz="1050" dirty="0"/>
          </a:p>
        </p:txBody>
      </p:sp>
      <p:sp>
        <p:nvSpPr>
          <p:cNvPr id="20" name="Text 17"/>
          <p:cNvSpPr/>
          <p:nvPr/>
        </p:nvSpPr>
        <p:spPr>
          <a:xfrm>
            <a:off x="457200" y="4850892"/>
            <a:ext cx="6400800" cy="228600"/>
          </a:xfrm>
          <a:prstGeom prst="rect">
            <a:avLst/>
          </a:prstGeom>
          <a:noFill/>
          <a:ln/>
        </p:spPr>
        <p:txBody>
          <a:bodyPr wrap="square" rtlCol="0" anchor="ctr"/>
          <a:lstStyle/>
          <a:p>
            <a:pPr algn="l" indent="0" marL="0">
              <a:buNone/>
            </a:pPr>
            <a:r>
              <a:rPr lang="en-US" sz="850" dirty="0">
                <a:solidFill>
                  <a:srgbClr val="657586"/>
                </a:solidFill>
                <a:latin typeface="Meiryo" pitchFamily="34" charset="0"/>
                <a:ea typeface="Meiryo" pitchFamily="34" charset="-122"/>
                <a:cs typeface="Meiryo" pitchFamily="34" charset="-120"/>
              </a:rPr>
              <a:t>Legal GPT｜法務・総務のための社内研修資料20選（第5回）</a:t>
            </a:r>
            <a:endParaRPr lang="en-US" sz="850" dirty="0"/>
          </a:p>
        </p:txBody>
      </p:sp>
      <p:sp>
        <p:nvSpPr>
          <p:cNvPr id="21" name="Text 18"/>
          <p:cNvSpPr/>
          <p:nvPr/>
        </p:nvSpPr>
        <p:spPr>
          <a:xfrm>
            <a:off x="8321040" y="4850892"/>
            <a:ext cx="365760" cy="228600"/>
          </a:xfrm>
          <a:prstGeom prst="rect">
            <a:avLst/>
          </a:prstGeom>
          <a:noFill/>
          <a:ln/>
        </p:spPr>
        <p:txBody>
          <a:bodyPr wrap="square" rtlCol="0" anchor="ctr"/>
          <a:lstStyle/>
          <a:p>
            <a:pPr algn="r" indent="0" marL="0">
              <a:buNone/>
            </a:pPr>
            <a:r>
              <a:rPr lang="en-US" sz="900" dirty="0">
                <a:solidFill>
                  <a:srgbClr val="657586"/>
                </a:solidFill>
                <a:latin typeface="Meiryo" pitchFamily="34" charset="0"/>
                <a:ea typeface="Meiryo" pitchFamily="34" charset="-122"/>
                <a:cs typeface="Meiryo" pitchFamily="34" charset="-120"/>
              </a:rPr>
              <a:t>25</a:t>
            </a:r>
            <a:endParaRPr lang="en-US" sz="9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6">
    <p:bg>
      <p:bgPr>
        <a:solidFill>
          <a:srgbClr val="F6F8FA"/>
        </a:solidFill>
      </p:bgPr>
    </p:bg>
    <p:spTree>
      <p:nvGrpSpPr>
        <p:cNvPr id="1" name=""/>
        <p:cNvGrpSpPr/>
        <p:nvPr/>
      </p:nvGrpSpPr>
      <p:grpSpPr>
        <a:xfrm>
          <a:off x="0" y="0"/>
          <a:ext cx="0" cy="0"/>
          <a:chOff x="0" y="0"/>
          <a:chExt cx="0" cy="0"/>
        </a:xfrm>
      </p:grpSpPr>
      <p:sp>
        <p:nvSpPr>
          <p:cNvPr id="2" name="Text 0"/>
          <p:cNvSpPr/>
          <p:nvPr/>
        </p:nvSpPr>
        <p:spPr>
          <a:xfrm>
            <a:off x="502920" y="274320"/>
            <a:ext cx="8229600" cy="274320"/>
          </a:xfrm>
          <a:prstGeom prst="rect">
            <a:avLst/>
          </a:prstGeom>
          <a:noFill/>
          <a:ln/>
        </p:spPr>
        <p:txBody>
          <a:bodyPr wrap="square" rtlCol="0" anchor="ctr"/>
          <a:lstStyle/>
          <a:p>
            <a:pPr algn="l" indent="0" marL="0">
              <a:buNone/>
            </a:pPr>
            <a:r>
              <a:rPr lang="en-US" sz="1100" b="1" spc="150" kern="0" dirty="0">
                <a:solidFill>
                  <a:srgbClr val="B58A3A"/>
                </a:solidFill>
                <a:latin typeface="Meiryo" pitchFamily="34" charset="0"/>
                <a:ea typeface="Meiryo" pitchFamily="34" charset="-122"/>
                <a:cs typeface="Meiryo" pitchFamily="34" charset="-120"/>
              </a:rPr>
              <a:t>周囲の行動</a:t>
            </a:r>
            <a:endParaRPr lang="en-US" sz="1100" dirty="0"/>
          </a:p>
        </p:txBody>
      </p:sp>
      <p:sp>
        <p:nvSpPr>
          <p:cNvPr id="3" name="Text 1"/>
          <p:cNvSpPr/>
          <p:nvPr/>
        </p:nvSpPr>
        <p:spPr>
          <a:xfrm>
            <a:off x="457200" y="530352"/>
            <a:ext cx="8229600" cy="566928"/>
          </a:xfrm>
          <a:prstGeom prst="rect">
            <a:avLst/>
          </a:prstGeom>
          <a:noFill/>
          <a:ln/>
        </p:spPr>
        <p:txBody>
          <a:bodyPr wrap="square" lIns="0" tIns="0" rIns="0" bIns="0" rtlCol="0" anchor="ctr"/>
          <a:lstStyle/>
          <a:p>
            <a:pPr algn="l" indent="0" marL="0">
              <a:buNone/>
            </a:pPr>
            <a:r>
              <a:rPr lang="en-US" sz="2700" b="1" dirty="0">
                <a:solidFill>
                  <a:srgbClr val="16314F"/>
                </a:solidFill>
                <a:latin typeface="Meiryo" pitchFamily="34" charset="0"/>
                <a:ea typeface="Meiryo" pitchFamily="34" charset="-122"/>
                <a:cs typeface="Meiryo" pitchFamily="34" charset="-120"/>
              </a:rPr>
              <a:t>見聞きした第三者ができること</a:t>
            </a:r>
            <a:endParaRPr lang="en-US" sz="2700" dirty="0"/>
          </a:p>
        </p:txBody>
      </p:sp>
      <p:sp>
        <p:nvSpPr>
          <p:cNvPr id="4" name="Shape 2"/>
          <p:cNvSpPr/>
          <p:nvPr/>
        </p:nvSpPr>
        <p:spPr>
          <a:xfrm>
            <a:off x="7818120" y="457200"/>
            <a:ext cx="777240" cy="777240"/>
          </a:xfrm>
          <a:prstGeom prst="ellipse">
            <a:avLst/>
          </a:prstGeom>
          <a:solidFill>
            <a:srgbClr val="EAEEF3"/>
          </a:solidFill>
          <a:ln/>
          <a:effectLst>
            <a:outerShdw sx="100000" sy="100000" kx="0" ky="0" algn="bl" rotWithShape="0" blurRad="63500" dist="25400" dir="5400000">
              <a:srgbClr val="99A3AE">
                <a:alpha val="14000"/>
              </a:srgbClr>
            </a:outerShdw>
          </a:effectLst>
        </p:spPr>
      </p:sp>
      <p:pic>
        <p:nvPicPr>
          <p:cNvPr id="5" name="Image 0" descr="preencoded.png">    </p:cNvPr>
          <p:cNvPicPr>
            <a:picLocks noChangeAspect="1"/>
          </p:cNvPicPr>
          <p:nvPr/>
        </p:nvPicPr>
        <p:blipFill>
          <a:blip r:embed="rId1"/>
          <a:stretch>
            <a:fillRect/>
          </a:stretch>
        </p:blipFill>
        <p:spPr>
          <a:xfrm>
            <a:off x="8027975" y="667055"/>
            <a:ext cx="357530" cy="357530"/>
          </a:xfrm>
          <a:prstGeom prst="rect">
            <a:avLst/>
          </a:prstGeom>
        </p:spPr>
      </p:pic>
      <p:sp>
        <p:nvSpPr>
          <p:cNvPr id="6" name="Shape 3"/>
          <p:cNvSpPr/>
          <p:nvPr/>
        </p:nvSpPr>
        <p:spPr>
          <a:xfrm>
            <a:off x="457200" y="1371600"/>
            <a:ext cx="4206240" cy="2743200"/>
          </a:xfrm>
          <a:prstGeom prst="roundRect">
            <a:avLst>
              <a:gd name="adj" fmla="val 2667"/>
            </a:avLst>
          </a:prstGeom>
          <a:solidFill>
            <a:srgbClr val="EAF1ED"/>
          </a:solidFill>
          <a:ln w="12700">
            <a:solidFill>
              <a:srgbClr val="DCE2EA"/>
            </a:solidFill>
            <a:prstDash val="solid"/>
          </a:ln>
          <a:effectLst>
            <a:outerShdw sx="100000" sy="100000" kx="0" ky="0" algn="bl" rotWithShape="0" blurRad="63500" dist="25400" dir="5400000">
              <a:srgbClr val="99A3AE">
                <a:alpha val="14000"/>
              </a:srgbClr>
            </a:outerShdw>
          </a:effectLst>
        </p:spPr>
      </p:sp>
      <p:pic>
        <p:nvPicPr>
          <p:cNvPr id="7" name="Image 1" descr="preencoded.png">    </p:cNvPr>
          <p:cNvPicPr>
            <a:picLocks noChangeAspect="1"/>
          </p:cNvPicPr>
          <p:nvPr/>
        </p:nvPicPr>
        <p:blipFill>
          <a:blip r:embed="rId2"/>
          <a:stretch>
            <a:fillRect/>
          </a:stretch>
        </p:blipFill>
        <p:spPr>
          <a:xfrm>
            <a:off x="658368" y="1517904"/>
            <a:ext cx="310896" cy="310896"/>
          </a:xfrm>
          <a:prstGeom prst="rect">
            <a:avLst/>
          </a:prstGeom>
        </p:spPr>
      </p:pic>
      <p:sp>
        <p:nvSpPr>
          <p:cNvPr id="8" name="Text 4"/>
          <p:cNvSpPr/>
          <p:nvPr/>
        </p:nvSpPr>
        <p:spPr>
          <a:xfrm>
            <a:off x="1042416" y="1481328"/>
            <a:ext cx="2743200" cy="329184"/>
          </a:xfrm>
          <a:prstGeom prst="rect">
            <a:avLst/>
          </a:prstGeom>
          <a:noFill/>
          <a:ln/>
        </p:spPr>
        <p:txBody>
          <a:bodyPr wrap="square" lIns="0" tIns="0" rIns="0" bIns="0" rtlCol="0" anchor="ctr"/>
          <a:lstStyle/>
          <a:p>
            <a:pPr algn="l" indent="0" marL="0">
              <a:buNone/>
            </a:pPr>
            <a:r>
              <a:rPr lang="en-US" sz="1400" b="1" dirty="0">
                <a:solidFill>
                  <a:srgbClr val="2F6B4F"/>
                </a:solidFill>
                <a:latin typeface="Meiryo" pitchFamily="34" charset="0"/>
                <a:ea typeface="Meiryo" pitchFamily="34" charset="-122"/>
                <a:cs typeface="Meiryo" pitchFamily="34" charset="-120"/>
              </a:rPr>
              <a:t>する</a:t>
            </a:r>
            <a:endParaRPr lang="en-US" sz="1400" dirty="0"/>
          </a:p>
        </p:txBody>
      </p:sp>
      <p:sp>
        <p:nvSpPr>
          <p:cNvPr id="9" name="Text 5"/>
          <p:cNvSpPr/>
          <p:nvPr/>
        </p:nvSpPr>
        <p:spPr>
          <a:xfrm>
            <a:off x="685800" y="1920240"/>
            <a:ext cx="3840480" cy="457200"/>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・安全ならその場で「その話はやめましょう」と止める</a:t>
            </a:r>
            <a:endParaRPr lang="en-US" sz="1150" dirty="0"/>
          </a:p>
        </p:txBody>
      </p:sp>
      <p:sp>
        <p:nvSpPr>
          <p:cNvPr id="10" name="Text 6"/>
          <p:cNvSpPr/>
          <p:nvPr/>
        </p:nvSpPr>
        <p:spPr>
          <a:xfrm>
            <a:off x="685800" y="2395728"/>
            <a:ext cx="3840480" cy="457200"/>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・話題や場面を切り替える</a:t>
            </a:r>
            <a:endParaRPr lang="en-US" sz="1150" dirty="0"/>
          </a:p>
        </p:txBody>
      </p:sp>
      <p:sp>
        <p:nvSpPr>
          <p:cNvPr id="11" name="Text 7"/>
          <p:cNvSpPr/>
          <p:nvPr/>
        </p:nvSpPr>
        <p:spPr>
          <a:xfrm>
            <a:off x="685800" y="2871216"/>
            <a:ext cx="3840480" cy="457200"/>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・上司・人事・相談窓口へ助けを求める</a:t>
            </a:r>
            <a:endParaRPr lang="en-US" sz="1150" dirty="0"/>
          </a:p>
        </p:txBody>
      </p:sp>
      <p:sp>
        <p:nvSpPr>
          <p:cNvPr id="12" name="Text 8"/>
          <p:cNvSpPr/>
          <p:nvPr/>
        </p:nvSpPr>
        <p:spPr>
          <a:xfrm>
            <a:off x="685800" y="3346704"/>
            <a:ext cx="3840480" cy="457200"/>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・あとで本人に「大丈夫でしたか」と声をかける</a:t>
            </a:r>
            <a:endParaRPr lang="en-US" sz="1150" dirty="0"/>
          </a:p>
        </p:txBody>
      </p:sp>
      <p:sp>
        <p:nvSpPr>
          <p:cNvPr id="13" name="Text 9"/>
          <p:cNvSpPr/>
          <p:nvPr/>
        </p:nvSpPr>
        <p:spPr>
          <a:xfrm>
            <a:off x="685800" y="3822192"/>
            <a:ext cx="3840480" cy="457200"/>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・見聞きした事実を記録する</a:t>
            </a:r>
            <a:endParaRPr lang="en-US" sz="1150" dirty="0"/>
          </a:p>
        </p:txBody>
      </p:sp>
      <p:sp>
        <p:nvSpPr>
          <p:cNvPr id="14" name="Shape 10"/>
          <p:cNvSpPr/>
          <p:nvPr/>
        </p:nvSpPr>
        <p:spPr>
          <a:xfrm>
            <a:off x="4800600" y="1371600"/>
            <a:ext cx="3886200" cy="2743200"/>
          </a:xfrm>
          <a:prstGeom prst="roundRect">
            <a:avLst>
              <a:gd name="adj" fmla="val 2667"/>
            </a:avLst>
          </a:prstGeom>
          <a:solidFill>
            <a:srgbClr val="FBEEEC"/>
          </a:solidFill>
          <a:ln/>
        </p:spPr>
      </p:sp>
      <p:pic>
        <p:nvPicPr>
          <p:cNvPr id="15" name="Image 2" descr="preencoded.png">    </p:cNvPr>
          <p:cNvPicPr>
            <a:picLocks noChangeAspect="1"/>
          </p:cNvPicPr>
          <p:nvPr/>
        </p:nvPicPr>
        <p:blipFill>
          <a:blip r:embed="rId3"/>
          <a:stretch>
            <a:fillRect/>
          </a:stretch>
        </p:blipFill>
        <p:spPr>
          <a:xfrm>
            <a:off x="5001768" y="1517904"/>
            <a:ext cx="310896" cy="310896"/>
          </a:xfrm>
          <a:prstGeom prst="rect">
            <a:avLst/>
          </a:prstGeom>
        </p:spPr>
      </p:pic>
      <p:sp>
        <p:nvSpPr>
          <p:cNvPr id="16" name="Text 11"/>
          <p:cNvSpPr/>
          <p:nvPr/>
        </p:nvSpPr>
        <p:spPr>
          <a:xfrm>
            <a:off x="5385816" y="1481328"/>
            <a:ext cx="2743200" cy="329184"/>
          </a:xfrm>
          <a:prstGeom prst="rect">
            <a:avLst/>
          </a:prstGeom>
          <a:noFill/>
          <a:ln/>
        </p:spPr>
        <p:txBody>
          <a:bodyPr wrap="square" lIns="0" tIns="0" rIns="0" bIns="0" rtlCol="0" anchor="ctr"/>
          <a:lstStyle/>
          <a:p>
            <a:pPr algn="l" indent="0" marL="0">
              <a:buNone/>
            </a:pPr>
            <a:r>
              <a:rPr lang="en-US" sz="1400" b="1" dirty="0">
                <a:solidFill>
                  <a:srgbClr val="B42318"/>
                </a:solidFill>
                <a:latin typeface="Meiryo" pitchFamily="34" charset="0"/>
                <a:ea typeface="Meiryo" pitchFamily="34" charset="-122"/>
                <a:cs typeface="Meiryo" pitchFamily="34" charset="-120"/>
              </a:rPr>
              <a:t>しない</a:t>
            </a:r>
            <a:endParaRPr lang="en-US" sz="1400" dirty="0"/>
          </a:p>
        </p:txBody>
      </p:sp>
      <p:sp>
        <p:nvSpPr>
          <p:cNvPr id="17" name="Text 12"/>
          <p:cNvSpPr/>
          <p:nvPr/>
        </p:nvSpPr>
        <p:spPr>
          <a:xfrm>
            <a:off x="5029200" y="1920240"/>
            <a:ext cx="3520440" cy="493776"/>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・噂を広げる／面白がって共有する</a:t>
            </a:r>
            <a:endParaRPr lang="en-US" sz="1150" dirty="0"/>
          </a:p>
        </p:txBody>
      </p:sp>
      <p:sp>
        <p:nvSpPr>
          <p:cNvPr id="18" name="Text 13"/>
          <p:cNvSpPr/>
          <p:nvPr/>
        </p:nvSpPr>
        <p:spPr>
          <a:xfrm>
            <a:off x="5029200" y="2432304"/>
            <a:ext cx="3520440" cy="493776"/>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・本人の同意なく詳細を多数に話す</a:t>
            </a:r>
            <a:endParaRPr lang="en-US" sz="1150" dirty="0"/>
          </a:p>
        </p:txBody>
      </p:sp>
      <p:sp>
        <p:nvSpPr>
          <p:cNvPr id="19" name="Text 14"/>
          <p:cNvSpPr/>
          <p:nvPr/>
        </p:nvSpPr>
        <p:spPr>
          <a:xfrm>
            <a:off x="5029200" y="2944368"/>
            <a:ext cx="3520440" cy="493776"/>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・本人に行為者との対決を強制する</a:t>
            </a:r>
            <a:endParaRPr lang="en-US" sz="1150" dirty="0"/>
          </a:p>
        </p:txBody>
      </p:sp>
      <p:sp>
        <p:nvSpPr>
          <p:cNvPr id="20" name="Text 15"/>
          <p:cNvSpPr/>
          <p:nvPr/>
        </p:nvSpPr>
        <p:spPr>
          <a:xfrm>
            <a:off x="5029200" y="3456432"/>
            <a:ext cx="3520440" cy="493776"/>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・「気にしすぎ」と否定する</a:t>
            </a:r>
            <a:endParaRPr lang="en-US" sz="1150" dirty="0"/>
          </a:p>
        </p:txBody>
      </p:sp>
      <p:sp>
        <p:nvSpPr>
          <p:cNvPr id="21" name="Text 16"/>
          <p:cNvSpPr/>
          <p:nvPr/>
        </p:nvSpPr>
        <p:spPr>
          <a:xfrm>
            <a:off x="502920" y="4187952"/>
            <a:ext cx="8229600" cy="237744"/>
          </a:xfrm>
          <a:prstGeom prst="rect">
            <a:avLst/>
          </a:prstGeom>
          <a:noFill/>
          <a:ln/>
        </p:spPr>
        <p:txBody>
          <a:bodyPr wrap="square" rtlCol="0" anchor="ctr"/>
          <a:lstStyle/>
          <a:p>
            <a:pPr algn="l" indent="0" marL="0">
              <a:buNone/>
            </a:pPr>
            <a:r>
              <a:rPr lang="en-US" sz="950" i="1" dirty="0">
                <a:solidFill>
                  <a:srgbClr val="657586"/>
                </a:solidFill>
                <a:latin typeface="Meiryo" pitchFamily="34" charset="0"/>
                <a:ea typeface="Meiryo" pitchFamily="34" charset="-122"/>
                <a:cs typeface="Meiryo" pitchFamily="34" charset="-120"/>
              </a:rPr>
              <a:t>※ 危険な直接介入は義務ではありません。緊急時は自分と相手の安全確保を優先してください。</a:t>
            </a:r>
            <a:endParaRPr lang="en-US" sz="950" dirty="0"/>
          </a:p>
        </p:txBody>
      </p:sp>
      <p:sp>
        <p:nvSpPr>
          <p:cNvPr id="22" name="Text 17"/>
          <p:cNvSpPr/>
          <p:nvPr/>
        </p:nvSpPr>
        <p:spPr>
          <a:xfrm>
            <a:off x="457200" y="4850892"/>
            <a:ext cx="6400800" cy="228600"/>
          </a:xfrm>
          <a:prstGeom prst="rect">
            <a:avLst/>
          </a:prstGeom>
          <a:noFill/>
          <a:ln/>
        </p:spPr>
        <p:txBody>
          <a:bodyPr wrap="square" rtlCol="0" anchor="ctr"/>
          <a:lstStyle/>
          <a:p>
            <a:pPr algn="l" indent="0" marL="0">
              <a:buNone/>
            </a:pPr>
            <a:r>
              <a:rPr lang="en-US" sz="850" dirty="0">
                <a:solidFill>
                  <a:srgbClr val="657586"/>
                </a:solidFill>
                <a:latin typeface="Meiryo" pitchFamily="34" charset="0"/>
                <a:ea typeface="Meiryo" pitchFamily="34" charset="-122"/>
                <a:cs typeface="Meiryo" pitchFamily="34" charset="-120"/>
              </a:rPr>
              <a:t>Legal GPT｜法務・総務のための社内研修資料20選（第5回）</a:t>
            </a:r>
            <a:endParaRPr lang="en-US" sz="850" dirty="0"/>
          </a:p>
        </p:txBody>
      </p:sp>
      <p:sp>
        <p:nvSpPr>
          <p:cNvPr id="23" name="Text 18"/>
          <p:cNvSpPr/>
          <p:nvPr/>
        </p:nvSpPr>
        <p:spPr>
          <a:xfrm>
            <a:off x="8321040" y="4850892"/>
            <a:ext cx="365760" cy="228600"/>
          </a:xfrm>
          <a:prstGeom prst="rect">
            <a:avLst/>
          </a:prstGeom>
          <a:noFill/>
          <a:ln/>
        </p:spPr>
        <p:txBody>
          <a:bodyPr wrap="square" rtlCol="0" anchor="ctr"/>
          <a:lstStyle/>
          <a:p>
            <a:pPr algn="r" indent="0" marL="0">
              <a:buNone/>
            </a:pPr>
            <a:r>
              <a:rPr lang="en-US" sz="900" dirty="0">
                <a:solidFill>
                  <a:srgbClr val="657586"/>
                </a:solidFill>
                <a:latin typeface="Meiryo" pitchFamily="34" charset="0"/>
                <a:ea typeface="Meiryo" pitchFamily="34" charset="-122"/>
                <a:cs typeface="Meiryo" pitchFamily="34" charset="-120"/>
              </a:rPr>
              <a:t>26</a:t>
            </a:r>
            <a:endParaRPr lang="en-US" sz="9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27">
    <p:bg>
      <p:bgPr>
        <a:solidFill>
          <a:srgbClr val="F6F8FA"/>
        </a:solidFill>
      </p:bgPr>
    </p:bg>
    <p:spTree>
      <p:nvGrpSpPr>
        <p:cNvPr id="1" name=""/>
        <p:cNvGrpSpPr/>
        <p:nvPr/>
      </p:nvGrpSpPr>
      <p:grpSpPr>
        <a:xfrm>
          <a:off x="0" y="0"/>
          <a:ext cx="0" cy="0"/>
          <a:chOff x="0" y="0"/>
          <a:chExt cx="0" cy="0"/>
        </a:xfrm>
      </p:grpSpPr>
      <p:sp>
        <p:nvSpPr>
          <p:cNvPr id="2" name="Text 0"/>
          <p:cNvSpPr/>
          <p:nvPr/>
        </p:nvSpPr>
        <p:spPr>
          <a:xfrm>
            <a:off x="502920" y="274320"/>
            <a:ext cx="8229600" cy="274320"/>
          </a:xfrm>
          <a:prstGeom prst="rect">
            <a:avLst/>
          </a:prstGeom>
          <a:noFill/>
          <a:ln/>
        </p:spPr>
        <p:txBody>
          <a:bodyPr wrap="square" rtlCol="0" anchor="ctr"/>
          <a:lstStyle/>
          <a:p>
            <a:pPr algn="l" indent="0" marL="0">
              <a:buNone/>
            </a:pPr>
            <a:r>
              <a:rPr lang="en-US" sz="1100" b="1" spc="150" kern="0" dirty="0">
                <a:solidFill>
                  <a:srgbClr val="B58A3A"/>
                </a:solidFill>
                <a:latin typeface="Meiryo" pitchFamily="34" charset="0"/>
                <a:ea typeface="Meiryo" pitchFamily="34" charset="-122"/>
                <a:cs typeface="Meiryo" pitchFamily="34" charset="-120"/>
              </a:rPr>
              <a:t>もし自分が</a:t>
            </a:r>
            <a:endParaRPr lang="en-US" sz="1100" dirty="0"/>
          </a:p>
        </p:txBody>
      </p:sp>
      <p:sp>
        <p:nvSpPr>
          <p:cNvPr id="3" name="Text 1"/>
          <p:cNvSpPr/>
          <p:nvPr/>
        </p:nvSpPr>
        <p:spPr>
          <a:xfrm>
            <a:off x="457200" y="530352"/>
            <a:ext cx="8229600" cy="566928"/>
          </a:xfrm>
          <a:prstGeom prst="rect">
            <a:avLst/>
          </a:prstGeom>
          <a:noFill/>
          <a:ln/>
        </p:spPr>
        <p:txBody>
          <a:bodyPr wrap="square" lIns="0" tIns="0" rIns="0" bIns="0" rtlCol="0" anchor="ctr"/>
          <a:lstStyle/>
          <a:p>
            <a:pPr algn="l" indent="0" marL="0">
              <a:buNone/>
            </a:pPr>
            <a:r>
              <a:rPr lang="en-US" sz="2700" b="1" dirty="0">
                <a:solidFill>
                  <a:srgbClr val="16314F"/>
                </a:solidFill>
                <a:latin typeface="Meiryo" pitchFamily="34" charset="0"/>
                <a:ea typeface="Meiryo" pitchFamily="34" charset="-122"/>
                <a:cs typeface="Meiryo" pitchFamily="34" charset="-120"/>
              </a:rPr>
              <a:t>被害を受けた場合の選択肢</a:t>
            </a:r>
            <a:endParaRPr lang="en-US" sz="2700" dirty="0"/>
          </a:p>
        </p:txBody>
      </p:sp>
      <p:sp>
        <p:nvSpPr>
          <p:cNvPr id="4" name="Shape 2"/>
          <p:cNvSpPr/>
          <p:nvPr/>
        </p:nvSpPr>
        <p:spPr>
          <a:xfrm>
            <a:off x="7818120" y="457200"/>
            <a:ext cx="777240" cy="777240"/>
          </a:xfrm>
          <a:prstGeom prst="ellipse">
            <a:avLst/>
          </a:prstGeom>
          <a:solidFill>
            <a:srgbClr val="EAEEF3"/>
          </a:solidFill>
          <a:ln/>
          <a:effectLst>
            <a:outerShdw sx="100000" sy="100000" kx="0" ky="0" algn="bl" rotWithShape="0" blurRad="63500" dist="25400" dir="5400000">
              <a:srgbClr val="99A3AE">
                <a:alpha val="14000"/>
              </a:srgbClr>
            </a:outerShdw>
          </a:effectLst>
        </p:spPr>
      </p:sp>
      <p:pic>
        <p:nvPicPr>
          <p:cNvPr id="5" name="Image 0" descr="preencoded.png">    </p:cNvPr>
          <p:cNvPicPr>
            <a:picLocks noChangeAspect="1"/>
          </p:cNvPicPr>
          <p:nvPr/>
        </p:nvPicPr>
        <p:blipFill>
          <a:blip r:embed="rId1"/>
          <a:stretch>
            <a:fillRect/>
          </a:stretch>
        </p:blipFill>
        <p:spPr>
          <a:xfrm>
            <a:off x="8027975" y="667055"/>
            <a:ext cx="357530" cy="357530"/>
          </a:xfrm>
          <a:prstGeom prst="rect">
            <a:avLst/>
          </a:prstGeom>
        </p:spPr>
      </p:pic>
      <p:pic>
        <p:nvPicPr>
          <p:cNvPr id="6" name="Image 1" descr="preencoded.png">    </p:cNvPr>
          <p:cNvPicPr>
            <a:picLocks noChangeAspect="1"/>
          </p:cNvPicPr>
          <p:nvPr/>
        </p:nvPicPr>
        <p:blipFill>
          <a:blip r:embed="rId2"/>
          <a:stretch>
            <a:fillRect/>
          </a:stretch>
        </p:blipFill>
        <p:spPr>
          <a:xfrm>
            <a:off x="502920" y="1463040"/>
            <a:ext cx="256032" cy="256032"/>
          </a:xfrm>
          <a:prstGeom prst="rect">
            <a:avLst/>
          </a:prstGeom>
        </p:spPr>
      </p:pic>
      <p:sp>
        <p:nvSpPr>
          <p:cNvPr id="7" name="Text 3"/>
          <p:cNvSpPr/>
          <p:nvPr/>
        </p:nvSpPr>
        <p:spPr>
          <a:xfrm>
            <a:off x="868680" y="1417320"/>
            <a:ext cx="3749040" cy="457200"/>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自分に責任があるとは考えない</a:t>
            </a:r>
            <a:endParaRPr lang="en-US" sz="1150" dirty="0"/>
          </a:p>
        </p:txBody>
      </p:sp>
      <p:pic>
        <p:nvPicPr>
          <p:cNvPr id="8" name="Image 2" descr="preencoded.png">    </p:cNvPr>
          <p:cNvPicPr>
            <a:picLocks noChangeAspect="1"/>
          </p:cNvPicPr>
          <p:nvPr/>
        </p:nvPicPr>
        <p:blipFill>
          <a:blip r:embed="rId3"/>
          <a:stretch>
            <a:fillRect/>
          </a:stretch>
        </p:blipFill>
        <p:spPr>
          <a:xfrm>
            <a:off x="502920" y="1965960"/>
            <a:ext cx="256032" cy="256032"/>
          </a:xfrm>
          <a:prstGeom prst="rect">
            <a:avLst/>
          </a:prstGeom>
        </p:spPr>
      </p:pic>
      <p:sp>
        <p:nvSpPr>
          <p:cNvPr id="9" name="Text 4"/>
          <p:cNvSpPr/>
          <p:nvPr/>
        </p:nvSpPr>
        <p:spPr>
          <a:xfrm>
            <a:off x="868680" y="1920240"/>
            <a:ext cx="3749040" cy="457200"/>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安全で可能なら「やめてほしい」と伝えるのも選択肢の一つ</a:t>
            </a:r>
            <a:endParaRPr lang="en-US" sz="1150" dirty="0"/>
          </a:p>
        </p:txBody>
      </p:sp>
      <p:pic>
        <p:nvPicPr>
          <p:cNvPr id="10" name="Image 3" descr="preencoded.png">    </p:cNvPr>
          <p:cNvPicPr>
            <a:picLocks noChangeAspect="1"/>
          </p:cNvPicPr>
          <p:nvPr/>
        </p:nvPicPr>
        <p:blipFill>
          <a:blip r:embed="rId4"/>
          <a:stretch>
            <a:fillRect/>
          </a:stretch>
        </p:blipFill>
        <p:spPr>
          <a:xfrm>
            <a:off x="502920" y="2468880"/>
            <a:ext cx="256032" cy="256032"/>
          </a:xfrm>
          <a:prstGeom prst="rect">
            <a:avLst/>
          </a:prstGeom>
        </p:spPr>
      </p:pic>
      <p:sp>
        <p:nvSpPr>
          <p:cNvPr id="11" name="Text 5"/>
          <p:cNvSpPr/>
          <p:nvPr/>
        </p:nvSpPr>
        <p:spPr>
          <a:xfrm>
            <a:off x="868680" y="2423160"/>
            <a:ext cx="3749040" cy="457200"/>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はっきり拒否できなかったことを自分の責任にしない</a:t>
            </a:r>
            <a:endParaRPr lang="en-US" sz="1150" dirty="0"/>
          </a:p>
        </p:txBody>
      </p:sp>
      <p:pic>
        <p:nvPicPr>
          <p:cNvPr id="12" name="Image 4" descr="preencoded.png">    </p:cNvPr>
          <p:cNvPicPr>
            <a:picLocks noChangeAspect="1"/>
          </p:cNvPicPr>
          <p:nvPr/>
        </p:nvPicPr>
        <p:blipFill>
          <a:blip r:embed="rId5"/>
          <a:stretch>
            <a:fillRect/>
          </a:stretch>
        </p:blipFill>
        <p:spPr>
          <a:xfrm>
            <a:off x="502920" y="2971800"/>
            <a:ext cx="256032" cy="256032"/>
          </a:xfrm>
          <a:prstGeom prst="rect">
            <a:avLst/>
          </a:prstGeom>
        </p:spPr>
      </p:pic>
      <p:sp>
        <p:nvSpPr>
          <p:cNvPr id="13" name="Text 6"/>
          <p:cNvSpPr/>
          <p:nvPr/>
        </p:nvSpPr>
        <p:spPr>
          <a:xfrm>
            <a:off x="868680" y="2926080"/>
            <a:ext cx="3749040" cy="457200"/>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日時・場所・発言・メッセージ等を記録する</a:t>
            </a:r>
            <a:endParaRPr lang="en-US" sz="1150" dirty="0"/>
          </a:p>
        </p:txBody>
      </p:sp>
      <p:pic>
        <p:nvPicPr>
          <p:cNvPr id="14" name="Image 5" descr="preencoded.png">    </p:cNvPr>
          <p:cNvPicPr>
            <a:picLocks noChangeAspect="1"/>
          </p:cNvPicPr>
          <p:nvPr/>
        </p:nvPicPr>
        <p:blipFill>
          <a:blip r:embed="rId6"/>
          <a:stretch>
            <a:fillRect/>
          </a:stretch>
        </p:blipFill>
        <p:spPr>
          <a:xfrm>
            <a:off x="4663440" y="1463040"/>
            <a:ext cx="256032" cy="256032"/>
          </a:xfrm>
          <a:prstGeom prst="rect">
            <a:avLst/>
          </a:prstGeom>
        </p:spPr>
      </p:pic>
      <p:sp>
        <p:nvSpPr>
          <p:cNvPr id="15" name="Text 7"/>
          <p:cNvSpPr/>
          <p:nvPr/>
        </p:nvSpPr>
        <p:spPr>
          <a:xfrm>
            <a:off x="5029200" y="1417320"/>
            <a:ext cx="3749040" cy="457200"/>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メッセージ等を衝動的に削除しない</a:t>
            </a:r>
            <a:endParaRPr lang="en-US" sz="1150" dirty="0"/>
          </a:p>
        </p:txBody>
      </p:sp>
      <p:pic>
        <p:nvPicPr>
          <p:cNvPr id="16" name="Image 6" descr="preencoded.png">    </p:cNvPr>
          <p:cNvPicPr>
            <a:picLocks noChangeAspect="1"/>
          </p:cNvPicPr>
          <p:nvPr/>
        </p:nvPicPr>
        <p:blipFill>
          <a:blip r:embed="rId7"/>
          <a:stretch>
            <a:fillRect/>
          </a:stretch>
        </p:blipFill>
        <p:spPr>
          <a:xfrm>
            <a:off x="4663440" y="1965960"/>
            <a:ext cx="256032" cy="256032"/>
          </a:xfrm>
          <a:prstGeom prst="rect">
            <a:avLst/>
          </a:prstGeom>
        </p:spPr>
      </p:pic>
      <p:sp>
        <p:nvSpPr>
          <p:cNvPr id="17" name="Text 8"/>
          <p:cNvSpPr/>
          <p:nvPr/>
        </p:nvSpPr>
        <p:spPr>
          <a:xfrm>
            <a:off x="5029200" y="1920240"/>
            <a:ext cx="3749040" cy="457200"/>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信頼できる人・相談窓口へ相談する</a:t>
            </a:r>
            <a:endParaRPr lang="en-US" sz="1150" dirty="0"/>
          </a:p>
        </p:txBody>
      </p:sp>
      <p:pic>
        <p:nvPicPr>
          <p:cNvPr id="18" name="Image 7" descr="preencoded.png">    </p:cNvPr>
          <p:cNvPicPr>
            <a:picLocks noChangeAspect="1"/>
          </p:cNvPicPr>
          <p:nvPr/>
        </p:nvPicPr>
        <p:blipFill>
          <a:blip r:embed="rId8"/>
          <a:stretch>
            <a:fillRect/>
          </a:stretch>
        </p:blipFill>
        <p:spPr>
          <a:xfrm>
            <a:off x="4663440" y="2468880"/>
            <a:ext cx="256032" cy="256032"/>
          </a:xfrm>
          <a:prstGeom prst="rect">
            <a:avLst/>
          </a:prstGeom>
        </p:spPr>
      </p:pic>
      <p:sp>
        <p:nvSpPr>
          <p:cNvPr id="19" name="Text 9"/>
          <p:cNvSpPr/>
          <p:nvPr/>
        </p:nvSpPr>
        <p:spPr>
          <a:xfrm>
            <a:off x="5029200" y="2423160"/>
            <a:ext cx="3749040" cy="457200"/>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心身の不調があれば産業医・医療機関へ</a:t>
            </a:r>
            <a:endParaRPr lang="en-US" sz="1150" dirty="0"/>
          </a:p>
        </p:txBody>
      </p:sp>
      <p:sp>
        <p:nvSpPr>
          <p:cNvPr id="20" name="Shape 10"/>
          <p:cNvSpPr/>
          <p:nvPr/>
        </p:nvSpPr>
        <p:spPr>
          <a:xfrm>
            <a:off x="457200" y="3767328"/>
            <a:ext cx="8229600" cy="713232"/>
          </a:xfrm>
          <a:prstGeom prst="roundRect">
            <a:avLst>
              <a:gd name="adj" fmla="val 10256"/>
            </a:avLst>
          </a:prstGeom>
          <a:solidFill>
            <a:srgbClr val="FBEEEC"/>
          </a:solidFill>
          <a:ln/>
        </p:spPr>
      </p:sp>
      <p:pic>
        <p:nvPicPr>
          <p:cNvPr id="21" name="Image 8" descr="preencoded.png">    </p:cNvPr>
          <p:cNvPicPr>
            <a:picLocks noChangeAspect="1"/>
          </p:cNvPicPr>
          <p:nvPr/>
        </p:nvPicPr>
        <p:blipFill>
          <a:blip r:embed="rId9"/>
          <a:stretch>
            <a:fillRect/>
          </a:stretch>
        </p:blipFill>
        <p:spPr>
          <a:xfrm>
            <a:off x="658368" y="3931920"/>
            <a:ext cx="329184" cy="329184"/>
          </a:xfrm>
          <a:prstGeom prst="rect">
            <a:avLst/>
          </a:prstGeom>
        </p:spPr>
      </p:pic>
      <p:sp>
        <p:nvSpPr>
          <p:cNvPr id="22" name="Text 11"/>
          <p:cNvSpPr/>
          <p:nvPr/>
        </p:nvSpPr>
        <p:spPr>
          <a:xfrm>
            <a:off x="1097280" y="3785616"/>
            <a:ext cx="7498080" cy="676656"/>
          </a:xfrm>
          <a:prstGeom prst="rect">
            <a:avLst/>
          </a:prstGeom>
          <a:noFill/>
          <a:ln/>
        </p:spPr>
        <p:txBody>
          <a:bodyPr wrap="square" lIns="0" tIns="0" rIns="0" bIns="0" rtlCol="0" anchor="ctr"/>
          <a:lstStyle/>
          <a:p>
            <a:pPr algn="l" indent="0" marL="0">
              <a:buNone/>
            </a:pPr>
            <a:r>
              <a:rPr lang="en-US" sz="1150" b="1" dirty="0">
                <a:solidFill>
                  <a:srgbClr val="B42318"/>
                </a:solidFill>
                <a:latin typeface="Meiryo" pitchFamily="34" charset="0"/>
                <a:ea typeface="Meiryo" pitchFamily="34" charset="-122"/>
                <a:cs typeface="Meiryo" pitchFamily="34" charset="-120"/>
              </a:rPr>
              <a:t>「被害者は必ずその場で明確に拒否すべき」ではありません。</a:t>
            </a:r>
            <a:pPr algn="l" indent="0" marL="0">
              <a:buNone/>
            </a:pPr>
            <a:r>
              <a:rPr lang="en-US" sz="1150" dirty="0">
                <a:solidFill>
                  <a:srgbClr val="263238"/>
                </a:solidFill>
                <a:latin typeface="Meiryo" pitchFamily="34" charset="0"/>
                <a:ea typeface="Meiryo" pitchFamily="34" charset="-122"/>
                <a:cs typeface="Meiryo" pitchFamily="34" charset="-120"/>
              </a:rPr>
              <a:t> 生命・身体の危険があれば安全な場所へ移動し、必要な緊急連絡を行ってください。</a:t>
            </a:r>
            <a:endParaRPr lang="en-US" sz="1150" dirty="0"/>
          </a:p>
        </p:txBody>
      </p:sp>
      <p:sp>
        <p:nvSpPr>
          <p:cNvPr id="23" name="Text 12"/>
          <p:cNvSpPr/>
          <p:nvPr/>
        </p:nvSpPr>
        <p:spPr>
          <a:xfrm>
            <a:off x="457200" y="4850892"/>
            <a:ext cx="6400800" cy="228600"/>
          </a:xfrm>
          <a:prstGeom prst="rect">
            <a:avLst/>
          </a:prstGeom>
          <a:noFill/>
          <a:ln/>
        </p:spPr>
        <p:txBody>
          <a:bodyPr wrap="square" rtlCol="0" anchor="ctr"/>
          <a:lstStyle/>
          <a:p>
            <a:pPr algn="l" indent="0" marL="0">
              <a:buNone/>
            </a:pPr>
            <a:r>
              <a:rPr lang="en-US" sz="850" dirty="0">
                <a:solidFill>
                  <a:srgbClr val="657586"/>
                </a:solidFill>
                <a:latin typeface="Meiryo" pitchFamily="34" charset="0"/>
                <a:ea typeface="Meiryo" pitchFamily="34" charset="-122"/>
                <a:cs typeface="Meiryo" pitchFamily="34" charset="-120"/>
              </a:rPr>
              <a:t>Legal GPT｜法務・総務のための社内研修資料20選（第5回）</a:t>
            </a:r>
            <a:endParaRPr lang="en-US" sz="850" dirty="0"/>
          </a:p>
        </p:txBody>
      </p:sp>
      <p:sp>
        <p:nvSpPr>
          <p:cNvPr id="24" name="Text 13"/>
          <p:cNvSpPr/>
          <p:nvPr/>
        </p:nvSpPr>
        <p:spPr>
          <a:xfrm>
            <a:off x="8321040" y="4850892"/>
            <a:ext cx="365760" cy="228600"/>
          </a:xfrm>
          <a:prstGeom prst="rect">
            <a:avLst/>
          </a:prstGeom>
          <a:noFill/>
          <a:ln/>
        </p:spPr>
        <p:txBody>
          <a:bodyPr wrap="square" rtlCol="0" anchor="ctr"/>
          <a:lstStyle/>
          <a:p>
            <a:pPr algn="r" indent="0" marL="0">
              <a:buNone/>
            </a:pPr>
            <a:r>
              <a:rPr lang="en-US" sz="900" dirty="0">
                <a:solidFill>
                  <a:srgbClr val="657586"/>
                </a:solidFill>
                <a:latin typeface="Meiryo" pitchFamily="34" charset="0"/>
                <a:ea typeface="Meiryo" pitchFamily="34" charset="-122"/>
                <a:cs typeface="Meiryo" pitchFamily="34" charset="-120"/>
              </a:rPr>
              <a:t>27</a:t>
            </a:r>
            <a:endParaRPr lang="en-US" sz="9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28">
    <p:bg>
      <p:bgPr>
        <a:solidFill>
          <a:srgbClr val="F6F8FA"/>
        </a:solidFill>
      </p:bgPr>
    </p:bg>
    <p:spTree>
      <p:nvGrpSpPr>
        <p:cNvPr id="1" name=""/>
        <p:cNvGrpSpPr/>
        <p:nvPr/>
      </p:nvGrpSpPr>
      <p:grpSpPr>
        <a:xfrm>
          <a:off x="0" y="0"/>
          <a:ext cx="0" cy="0"/>
          <a:chOff x="0" y="0"/>
          <a:chExt cx="0" cy="0"/>
        </a:xfrm>
      </p:grpSpPr>
      <p:sp>
        <p:nvSpPr>
          <p:cNvPr id="2" name="Text 0"/>
          <p:cNvSpPr/>
          <p:nvPr/>
        </p:nvSpPr>
        <p:spPr>
          <a:xfrm>
            <a:off x="502920" y="274320"/>
            <a:ext cx="8229600" cy="274320"/>
          </a:xfrm>
          <a:prstGeom prst="rect">
            <a:avLst/>
          </a:prstGeom>
          <a:noFill/>
          <a:ln/>
        </p:spPr>
        <p:txBody>
          <a:bodyPr wrap="square" rtlCol="0" anchor="ctr"/>
          <a:lstStyle/>
          <a:p>
            <a:pPr algn="l" indent="0" marL="0">
              <a:buNone/>
            </a:pPr>
            <a:r>
              <a:rPr lang="en-US" sz="1100" b="1" spc="150" kern="0" dirty="0">
                <a:solidFill>
                  <a:srgbClr val="B58A3A"/>
                </a:solidFill>
                <a:latin typeface="Meiryo" pitchFamily="34" charset="0"/>
                <a:ea typeface="Meiryo" pitchFamily="34" charset="-122"/>
                <a:cs typeface="Meiryo" pitchFamily="34" charset="-120"/>
              </a:rPr>
              <a:t>相談を受けたら</a:t>
            </a:r>
            <a:endParaRPr lang="en-US" sz="1100" dirty="0"/>
          </a:p>
        </p:txBody>
      </p:sp>
      <p:sp>
        <p:nvSpPr>
          <p:cNvPr id="3" name="Text 1"/>
          <p:cNvSpPr/>
          <p:nvPr/>
        </p:nvSpPr>
        <p:spPr>
          <a:xfrm>
            <a:off x="457200" y="530352"/>
            <a:ext cx="8229600" cy="566928"/>
          </a:xfrm>
          <a:prstGeom prst="rect">
            <a:avLst/>
          </a:prstGeom>
          <a:noFill/>
          <a:ln/>
        </p:spPr>
        <p:txBody>
          <a:bodyPr wrap="square" lIns="0" tIns="0" rIns="0" bIns="0" rtlCol="0" anchor="ctr"/>
          <a:lstStyle/>
          <a:p>
            <a:pPr algn="l" indent="0" marL="0">
              <a:buNone/>
            </a:pPr>
            <a:r>
              <a:rPr lang="en-US" sz="2700" b="1" dirty="0">
                <a:solidFill>
                  <a:srgbClr val="16314F"/>
                </a:solidFill>
                <a:latin typeface="Meiryo" pitchFamily="34" charset="0"/>
                <a:ea typeface="Meiryo" pitchFamily="34" charset="-122"/>
                <a:cs typeface="Meiryo" pitchFamily="34" charset="-120"/>
              </a:rPr>
              <a:t>同僚・上司の初動（窓口担当でなくても）</a:t>
            </a:r>
            <a:endParaRPr lang="en-US" sz="2700" dirty="0"/>
          </a:p>
        </p:txBody>
      </p:sp>
      <p:sp>
        <p:nvSpPr>
          <p:cNvPr id="4" name="Shape 2"/>
          <p:cNvSpPr/>
          <p:nvPr/>
        </p:nvSpPr>
        <p:spPr>
          <a:xfrm>
            <a:off x="7818120" y="457200"/>
            <a:ext cx="777240" cy="777240"/>
          </a:xfrm>
          <a:prstGeom prst="ellipse">
            <a:avLst/>
          </a:prstGeom>
          <a:solidFill>
            <a:srgbClr val="EAEEF3"/>
          </a:solidFill>
          <a:ln/>
          <a:effectLst>
            <a:outerShdw sx="100000" sy="100000" kx="0" ky="0" algn="bl" rotWithShape="0" blurRad="63500" dist="25400" dir="5400000">
              <a:srgbClr val="99A3AE">
                <a:alpha val="14000"/>
              </a:srgbClr>
            </a:outerShdw>
          </a:effectLst>
        </p:spPr>
      </p:sp>
      <p:pic>
        <p:nvPicPr>
          <p:cNvPr id="5" name="Image 0" descr="preencoded.png">    </p:cNvPr>
          <p:cNvPicPr>
            <a:picLocks noChangeAspect="1"/>
          </p:cNvPicPr>
          <p:nvPr/>
        </p:nvPicPr>
        <p:blipFill>
          <a:blip r:embed="rId1"/>
          <a:stretch>
            <a:fillRect/>
          </a:stretch>
        </p:blipFill>
        <p:spPr>
          <a:xfrm>
            <a:off x="8027975" y="667055"/>
            <a:ext cx="357530" cy="357530"/>
          </a:xfrm>
          <a:prstGeom prst="rect">
            <a:avLst/>
          </a:prstGeom>
        </p:spPr>
      </p:pic>
      <p:sp>
        <p:nvSpPr>
          <p:cNvPr id="6" name="Shape 3"/>
          <p:cNvSpPr/>
          <p:nvPr/>
        </p:nvSpPr>
        <p:spPr>
          <a:xfrm>
            <a:off x="457200" y="1371600"/>
            <a:ext cx="3931920" cy="2743200"/>
          </a:xfrm>
          <a:prstGeom prst="roundRect">
            <a:avLst>
              <a:gd name="adj" fmla="val 2667"/>
            </a:avLst>
          </a:prstGeom>
          <a:solidFill>
            <a:srgbClr val="EAF1ED"/>
          </a:solidFill>
          <a:ln w="12700">
            <a:solidFill>
              <a:srgbClr val="DCE2EA"/>
            </a:solidFill>
            <a:prstDash val="solid"/>
          </a:ln>
          <a:effectLst>
            <a:outerShdw sx="100000" sy="100000" kx="0" ky="0" algn="bl" rotWithShape="0" blurRad="63500" dist="25400" dir="5400000">
              <a:srgbClr val="99A3AE">
                <a:alpha val="14000"/>
              </a:srgbClr>
            </a:outerShdw>
          </a:effectLst>
        </p:spPr>
      </p:sp>
      <p:pic>
        <p:nvPicPr>
          <p:cNvPr id="7" name="Image 1" descr="preencoded.png">    </p:cNvPr>
          <p:cNvPicPr>
            <a:picLocks noChangeAspect="1"/>
          </p:cNvPicPr>
          <p:nvPr/>
        </p:nvPicPr>
        <p:blipFill>
          <a:blip r:embed="rId2"/>
          <a:stretch>
            <a:fillRect/>
          </a:stretch>
        </p:blipFill>
        <p:spPr>
          <a:xfrm>
            <a:off x="658368" y="1517904"/>
            <a:ext cx="292608" cy="292608"/>
          </a:xfrm>
          <a:prstGeom prst="rect">
            <a:avLst/>
          </a:prstGeom>
        </p:spPr>
      </p:pic>
      <p:sp>
        <p:nvSpPr>
          <p:cNvPr id="8" name="Text 4"/>
          <p:cNvSpPr/>
          <p:nvPr/>
        </p:nvSpPr>
        <p:spPr>
          <a:xfrm>
            <a:off x="1024128" y="1481328"/>
            <a:ext cx="2743200" cy="329184"/>
          </a:xfrm>
          <a:prstGeom prst="rect">
            <a:avLst/>
          </a:prstGeom>
          <a:noFill/>
          <a:ln/>
        </p:spPr>
        <p:txBody>
          <a:bodyPr wrap="square" lIns="0" tIns="0" rIns="0" bIns="0" rtlCol="0" anchor="ctr"/>
          <a:lstStyle/>
          <a:p>
            <a:pPr algn="l" indent="0" marL="0">
              <a:buNone/>
            </a:pPr>
            <a:r>
              <a:rPr lang="en-US" sz="1400" b="1" dirty="0">
                <a:solidFill>
                  <a:srgbClr val="2F6B4F"/>
                </a:solidFill>
                <a:latin typeface="Meiryo" pitchFamily="34" charset="0"/>
                <a:ea typeface="Meiryo" pitchFamily="34" charset="-122"/>
                <a:cs typeface="Meiryo" pitchFamily="34" charset="-120"/>
              </a:rPr>
              <a:t>する</a:t>
            </a:r>
            <a:endParaRPr lang="en-US" sz="1400" dirty="0"/>
          </a:p>
        </p:txBody>
      </p:sp>
      <p:sp>
        <p:nvSpPr>
          <p:cNvPr id="9" name="Text 5"/>
          <p:cNvSpPr/>
          <p:nvPr/>
        </p:nvSpPr>
        <p:spPr>
          <a:xfrm>
            <a:off x="685800" y="1956816"/>
            <a:ext cx="3566160" cy="512064"/>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・話を遮らずに聞く</a:t>
            </a:r>
            <a:endParaRPr lang="en-US" sz="1150" dirty="0"/>
          </a:p>
        </p:txBody>
      </p:sp>
      <p:sp>
        <p:nvSpPr>
          <p:cNvPr id="10" name="Text 6"/>
          <p:cNvSpPr/>
          <p:nvPr/>
        </p:nvSpPr>
        <p:spPr>
          <a:xfrm>
            <a:off x="685800" y="2505456"/>
            <a:ext cx="3566160" cy="512064"/>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・安全・健康上の緊急性を確認する</a:t>
            </a:r>
            <a:endParaRPr lang="en-US" sz="1150" dirty="0"/>
          </a:p>
        </p:txBody>
      </p:sp>
      <p:sp>
        <p:nvSpPr>
          <p:cNvPr id="11" name="Text 7"/>
          <p:cNvSpPr/>
          <p:nvPr/>
        </p:nvSpPr>
        <p:spPr>
          <a:xfrm>
            <a:off x="685800" y="3054096"/>
            <a:ext cx="3566160" cy="512064"/>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・事実・伝聞・推測を分けて記録する</a:t>
            </a:r>
            <a:endParaRPr lang="en-US" sz="1150" dirty="0"/>
          </a:p>
        </p:txBody>
      </p:sp>
      <p:sp>
        <p:nvSpPr>
          <p:cNvPr id="12" name="Text 8"/>
          <p:cNvSpPr/>
          <p:nvPr/>
        </p:nvSpPr>
        <p:spPr>
          <a:xfrm>
            <a:off x="685800" y="3602736"/>
            <a:ext cx="3566160" cy="512064"/>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・必要最小限の範囲で正式な窓口へつなぐ</a:t>
            </a:r>
            <a:endParaRPr lang="en-US" sz="1150" dirty="0"/>
          </a:p>
        </p:txBody>
      </p:sp>
      <p:sp>
        <p:nvSpPr>
          <p:cNvPr id="13" name="Shape 9"/>
          <p:cNvSpPr/>
          <p:nvPr/>
        </p:nvSpPr>
        <p:spPr>
          <a:xfrm>
            <a:off x="4526280" y="1371600"/>
            <a:ext cx="4160520" cy="2743200"/>
          </a:xfrm>
          <a:prstGeom prst="roundRect">
            <a:avLst>
              <a:gd name="adj" fmla="val 2667"/>
            </a:avLst>
          </a:prstGeom>
          <a:solidFill>
            <a:srgbClr val="FBEEEC"/>
          </a:solidFill>
          <a:ln/>
        </p:spPr>
      </p:sp>
      <p:pic>
        <p:nvPicPr>
          <p:cNvPr id="14" name="Image 2" descr="preencoded.png">    </p:cNvPr>
          <p:cNvPicPr>
            <a:picLocks noChangeAspect="1"/>
          </p:cNvPicPr>
          <p:nvPr/>
        </p:nvPicPr>
        <p:blipFill>
          <a:blip r:embed="rId3"/>
          <a:stretch>
            <a:fillRect/>
          </a:stretch>
        </p:blipFill>
        <p:spPr>
          <a:xfrm>
            <a:off x="4727448" y="1517904"/>
            <a:ext cx="292608" cy="292608"/>
          </a:xfrm>
          <a:prstGeom prst="rect">
            <a:avLst/>
          </a:prstGeom>
        </p:spPr>
      </p:pic>
      <p:sp>
        <p:nvSpPr>
          <p:cNvPr id="15" name="Text 10"/>
          <p:cNvSpPr/>
          <p:nvPr/>
        </p:nvSpPr>
        <p:spPr>
          <a:xfrm>
            <a:off x="5093208" y="1481328"/>
            <a:ext cx="2743200" cy="329184"/>
          </a:xfrm>
          <a:prstGeom prst="rect">
            <a:avLst/>
          </a:prstGeom>
          <a:noFill/>
          <a:ln/>
        </p:spPr>
        <p:txBody>
          <a:bodyPr wrap="square" lIns="0" tIns="0" rIns="0" bIns="0" rtlCol="0" anchor="ctr"/>
          <a:lstStyle/>
          <a:p>
            <a:pPr algn="l" indent="0" marL="0">
              <a:buNone/>
            </a:pPr>
            <a:r>
              <a:rPr lang="en-US" sz="1400" b="1" dirty="0">
                <a:solidFill>
                  <a:srgbClr val="B42318"/>
                </a:solidFill>
                <a:latin typeface="Meiryo" pitchFamily="34" charset="0"/>
                <a:ea typeface="Meiryo" pitchFamily="34" charset="-122"/>
                <a:cs typeface="Meiryo" pitchFamily="34" charset="-120"/>
              </a:rPr>
              <a:t>しない</a:t>
            </a:r>
            <a:endParaRPr lang="en-US" sz="1400" dirty="0"/>
          </a:p>
        </p:txBody>
      </p:sp>
      <p:sp>
        <p:nvSpPr>
          <p:cNvPr id="16" name="Text 11"/>
          <p:cNvSpPr/>
          <p:nvPr/>
        </p:nvSpPr>
        <p:spPr>
          <a:xfrm>
            <a:off x="4754880" y="1883664"/>
            <a:ext cx="3794760" cy="347472"/>
          </a:xfrm>
          <a:prstGeom prst="rect">
            <a:avLst/>
          </a:prstGeom>
          <a:noFill/>
          <a:ln/>
        </p:spPr>
        <p:txBody>
          <a:bodyPr wrap="square" lIns="0" tIns="0" rIns="0" bIns="0" rtlCol="0" anchor="ctr"/>
          <a:lstStyle/>
          <a:p>
            <a:pPr algn="l" indent="0" marL="0">
              <a:buNone/>
            </a:pPr>
            <a:r>
              <a:rPr lang="en-US" sz="1100" dirty="0">
                <a:solidFill>
                  <a:srgbClr val="263238"/>
                </a:solidFill>
                <a:latin typeface="Meiryo" pitchFamily="34" charset="0"/>
                <a:ea typeface="Meiryo" pitchFamily="34" charset="-122"/>
                <a:cs typeface="Meiryo" pitchFamily="34" charset="-120"/>
              </a:rPr>
              <a:t>・「なぜ断らなかったの」と責める</a:t>
            </a:r>
            <a:endParaRPr lang="en-US" sz="1100" dirty="0"/>
          </a:p>
        </p:txBody>
      </p:sp>
      <p:sp>
        <p:nvSpPr>
          <p:cNvPr id="17" name="Text 12"/>
          <p:cNvSpPr/>
          <p:nvPr/>
        </p:nvSpPr>
        <p:spPr>
          <a:xfrm>
            <a:off x="4754880" y="2249424"/>
            <a:ext cx="3794760" cy="347472"/>
          </a:xfrm>
          <a:prstGeom prst="rect">
            <a:avLst/>
          </a:prstGeom>
          <a:noFill/>
          <a:ln/>
        </p:spPr>
        <p:txBody>
          <a:bodyPr wrap="square" lIns="0" tIns="0" rIns="0" bIns="0" rtlCol="0" anchor="ctr"/>
          <a:lstStyle/>
          <a:p>
            <a:pPr algn="l" indent="0" marL="0">
              <a:buNone/>
            </a:pPr>
            <a:r>
              <a:rPr lang="en-US" sz="1100" dirty="0">
                <a:solidFill>
                  <a:srgbClr val="263238"/>
                </a:solidFill>
                <a:latin typeface="Meiryo" pitchFamily="34" charset="0"/>
                <a:ea typeface="Meiryo" pitchFamily="34" charset="-122"/>
                <a:cs typeface="Meiryo" pitchFamily="34" charset="-120"/>
              </a:rPr>
              <a:t>・服装・飲酒・親しさを本人の責任にする</a:t>
            </a:r>
            <a:endParaRPr lang="en-US" sz="1100" dirty="0"/>
          </a:p>
        </p:txBody>
      </p:sp>
      <p:sp>
        <p:nvSpPr>
          <p:cNvPr id="18" name="Text 13"/>
          <p:cNvSpPr/>
          <p:nvPr/>
        </p:nvSpPr>
        <p:spPr>
          <a:xfrm>
            <a:off x="4754880" y="2615184"/>
            <a:ext cx="3794760" cy="347472"/>
          </a:xfrm>
          <a:prstGeom prst="rect">
            <a:avLst/>
          </a:prstGeom>
          <a:noFill/>
          <a:ln/>
        </p:spPr>
        <p:txBody>
          <a:bodyPr wrap="square" lIns="0" tIns="0" rIns="0" bIns="0" rtlCol="0" anchor="ctr"/>
          <a:lstStyle/>
          <a:p>
            <a:pPr algn="l" indent="0" marL="0">
              <a:buNone/>
            </a:pPr>
            <a:r>
              <a:rPr lang="en-US" sz="1100" dirty="0">
                <a:solidFill>
                  <a:srgbClr val="263238"/>
                </a:solidFill>
                <a:latin typeface="Meiryo" pitchFamily="34" charset="0"/>
                <a:ea typeface="Meiryo" pitchFamily="34" charset="-122"/>
                <a:cs typeface="Meiryo" pitchFamily="34" charset="-120"/>
              </a:rPr>
              <a:t>・その場で該当性を確定する／逆に否定する</a:t>
            </a:r>
            <a:endParaRPr lang="en-US" sz="1100" dirty="0"/>
          </a:p>
        </p:txBody>
      </p:sp>
      <p:sp>
        <p:nvSpPr>
          <p:cNvPr id="19" name="Text 14"/>
          <p:cNvSpPr/>
          <p:nvPr/>
        </p:nvSpPr>
        <p:spPr>
          <a:xfrm>
            <a:off x="4754880" y="2980944"/>
            <a:ext cx="3794760" cy="347472"/>
          </a:xfrm>
          <a:prstGeom prst="rect">
            <a:avLst/>
          </a:prstGeom>
          <a:noFill/>
          <a:ln/>
        </p:spPr>
        <p:txBody>
          <a:bodyPr wrap="square" lIns="0" tIns="0" rIns="0" bIns="0" rtlCol="0" anchor="ctr"/>
          <a:lstStyle/>
          <a:p>
            <a:pPr algn="l" indent="0" marL="0">
              <a:buNone/>
            </a:pPr>
            <a:r>
              <a:rPr lang="en-US" sz="1100" dirty="0">
                <a:solidFill>
                  <a:srgbClr val="263238"/>
                </a:solidFill>
                <a:latin typeface="Meiryo" pitchFamily="34" charset="0"/>
                <a:ea typeface="Meiryo" pitchFamily="34" charset="-122"/>
                <a:cs typeface="Meiryo" pitchFamily="34" charset="-120"/>
              </a:rPr>
              <a:t>・行為者へ独断で連絡し問い詰める</a:t>
            </a:r>
            <a:endParaRPr lang="en-US" sz="1100" dirty="0"/>
          </a:p>
        </p:txBody>
      </p:sp>
      <p:sp>
        <p:nvSpPr>
          <p:cNvPr id="20" name="Text 15"/>
          <p:cNvSpPr/>
          <p:nvPr/>
        </p:nvSpPr>
        <p:spPr>
          <a:xfrm>
            <a:off x="4754880" y="3346704"/>
            <a:ext cx="3794760" cy="347472"/>
          </a:xfrm>
          <a:prstGeom prst="rect">
            <a:avLst/>
          </a:prstGeom>
          <a:noFill/>
          <a:ln/>
        </p:spPr>
        <p:txBody>
          <a:bodyPr wrap="square" lIns="0" tIns="0" rIns="0" bIns="0" rtlCol="0" anchor="ctr"/>
          <a:lstStyle/>
          <a:p>
            <a:pPr algn="l" indent="0" marL="0">
              <a:buNone/>
            </a:pPr>
            <a:r>
              <a:rPr lang="en-US" sz="1100" dirty="0">
                <a:solidFill>
                  <a:srgbClr val="263238"/>
                </a:solidFill>
                <a:latin typeface="Meiryo" pitchFamily="34" charset="0"/>
                <a:ea typeface="Meiryo" pitchFamily="34" charset="-122"/>
                <a:cs typeface="Meiryo" pitchFamily="34" charset="-120"/>
              </a:rPr>
              <a:t>・本人に直接対決を求める</a:t>
            </a:r>
            <a:endParaRPr lang="en-US" sz="1100" dirty="0"/>
          </a:p>
        </p:txBody>
      </p:sp>
      <p:sp>
        <p:nvSpPr>
          <p:cNvPr id="21" name="Text 16"/>
          <p:cNvSpPr/>
          <p:nvPr/>
        </p:nvSpPr>
        <p:spPr>
          <a:xfrm>
            <a:off x="4754880" y="3712464"/>
            <a:ext cx="3794760" cy="347472"/>
          </a:xfrm>
          <a:prstGeom prst="rect">
            <a:avLst/>
          </a:prstGeom>
          <a:noFill/>
          <a:ln/>
        </p:spPr>
        <p:txBody>
          <a:bodyPr wrap="square" lIns="0" tIns="0" rIns="0" bIns="0" rtlCol="0" anchor="ctr"/>
          <a:lstStyle/>
          <a:p>
            <a:pPr algn="l" indent="0" marL="0">
              <a:buNone/>
            </a:pPr>
            <a:r>
              <a:rPr lang="en-US" sz="1100" dirty="0">
                <a:solidFill>
                  <a:srgbClr val="263238"/>
                </a:solidFill>
                <a:latin typeface="Meiryo" pitchFamily="34" charset="0"/>
                <a:ea typeface="Meiryo" pitchFamily="34" charset="-122"/>
                <a:cs typeface="Meiryo" pitchFamily="34" charset="-120"/>
              </a:rPr>
              <a:t>・無条件の秘密保持を約束する</a:t>
            </a:r>
            <a:endParaRPr lang="en-US" sz="1100" dirty="0"/>
          </a:p>
        </p:txBody>
      </p:sp>
      <p:sp>
        <p:nvSpPr>
          <p:cNvPr id="22" name="Text 17"/>
          <p:cNvSpPr/>
          <p:nvPr/>
        </p:nvSpPr>
        <p:spPr>
          <a:xfrm>
            <a:off x="4754880" y="4078224"/>
            <a:ext cx="3794760" cy="347472"/>
          </a:xfrm>
          <a:prstGeom prst="rect">
            <a:avLst/>
          </a:prstGeom>
          <a:noFill/>
          <a:ln/>
        </p:spPr>
        <p:txBody>
          <a:bodyPr wrap="square" lIns="0" tIns="0" rIns="0" bIns="0" rtlCol="0" anchor="ctr"/>
          <a:lstStyle/>
          <a:p>
            <a:pPr algn="l" indent="0" marL="0">
              <a:buNone/>
            </a:pPr>
            <a:r>
              <a:rPr lang="en-US" sz="1100" dirty="0">
                <a:solidFill>
                  <a:srgbClr val="263238"/>
                </a:solidFill>
                <a:latin typeface="Meiryo" pitchFamily="34" charset="0"/>
                <a:ea typeface="Meiryo" pitchFamily="34" charset="-122"/>
                <a:cs typeface="Meiryo" pitchFamily="34" charset="-120"/>
              </a:rPr>
              <a:t>・自分だけで本格調査・懲戒判断を始める</a:t>
            </a:r>
            <a:endParaRPr lang="en-US" sz="1100" dirty="0"/>
          </a:p>
        </p:txBody>
      </p:sp>
      <p:sp>
        <p:nvSpPr>
          <p:cNvPr id="23" name="Text 18"/>
          <p:cNvSpPr/>
          <p:nvPr/>
        </p:nvSpPr>
        <p:spPr>
          <a:xfrm>
            <a:off x="457200" y="4576572"/>
            <a:ext cx="8229600" cy="219456"/>
          </a:xfrm>
          <a:prstGeom prst="rect">
            <a:avLst/>
          </a:prstGeom>
          <a:noFill/>
          <a:ln/>
        </p:spPr>
        <p:txBody>
          <a:bodyPr wrap="square" rtlCol="0" anchor="ctr"/>
          <a:lstStyle/>
          <a:p>
            <a:pPr algn="l" indent="0" marL="0">
              <a:buNone/>
            </a:pPr>
            <a:r>
              <a:rPr lang="en-US" sz="800" i="1" dirty="0">
                <a:solidFill>
                  <a:srgbClr val="657586"/>
                </a:solidFill>
                <a:latin typeface="Meiryo" pitchFamily="34" charset="0"/>
                <a:ea typeface="Meiryo" pitchFamily="34" charset="-122"/>
                <a:cs typeface="Meiryo" pitchFamily="34" charset="-120"/>
              </a:rPr>
              <a:t>生命・身体の危険や重大な被害の継続があるときは、本人の安全のため専門部署へつなぎます。</a:t>
            </a:r>
            <a:endParaRPr lang="en-US" sz="800" dirty="0"/>
          </a:p>
        </p:txBody>
      </p:sp>
      <p:sp>
        <p:nvSpPr>
          <p:cNvPr id="24" name="Text 19"/>
          <p:cNvSpPr/>
          <p:nvPr/>
        </p:nvSpPr>
        <p:spPr>
          <a:xfrm>
            <a:off x="457200" y="4850892"/>
            <a:ext cx="6400800" cy="228600"/>
          </a:xfrm>
          <a:prstGeom prst="rect">
            <a:avLst/>
          </a:prstGeom>
          <a:noFill/>
          <a:ln/>
        </p:spPr>
        <p:txBody>
          <a:bodyPr wrap="square" rtlCol="0" anchor="ctr"/>
          <a:lstStyle/>
          <a:p>
            <a:pPr algn="l" indent="0" marL="0">
              <a:buNone/>
            </a:pPr>
            <a:r>
              <a:rPr lang="en-US" sz="850" dirty="0">
                <a:solidFill>
                  <a:srgbClr val="657586"/>
                </a:solidFill>
                <a:latin typeface="Meiryo" pitchFamily="34" charset="0"/>
                <a:ea typeface="Meiryo" pitchFamily="34" charset="-122"/>
                <a:cs typeface="Meiryo" pitchFamily="34" charset="-120"/>
              </a:rPr>
              <a:t>Legal GPT｜法務・総務のための社内研修資料20選（第5回）</a:t>
            </a:r>
            <a:endParaRPr lang="en-US" sz="850" dirty="0"/>
          </a:p>
        </p:txBody>
      </p:sp>
      <p:sp>
        <p:nvSpPr>
          <p:cNvPr id="25" name="Text 20"/>
          <p:cNvSpPr/>
          <p:nvPr/>
        </p:nvSpPr>
        <p:spPr>
          <a:xfrm>
            <a:off x="8321040" y="4850892"/>
            <a:ext cx="365760" cy="228600"/>
          </a:xfrm>
          <a:prstGeom prst="rect">
            <a:avLst/>
          </a:prstGeom>
          <a:noFill/>
          <a:ln/>
        </p:spPr>
        <p:txBody>
          <a:bodyPr wrap="square" rtlCol="0" anchor="ctr"/>
          <a:lstStyle/>
          <a:p>
            <a:pPr algn="r" indent="0" marL="0">
              <a:buNone/>
            </a:pPr>
            <a:r>
              <a:rPr lang="en-US" sz="900" dirty="0">
                <a:solidFill>
                  <a:srgbClr val="657586"/>
                </a:solidFill>
                <a:latin typeface="Meiryo" pitchFamily="34" charset="0"/>
                <a:ea typeface="Meiryo" pitchFamily="34" charset="-122"/>
                <a:cs typeface="Meiryo" pitchFamily="34" charset="-120"/>
              </a:rPr>
              <a:t>28</a:t>
            </a:r>
            <a:endParaRPr lang="en-US" sz="9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29">
    <p:bg>
      <p:bgPr>
        <a:solidFill>
          <a:srgbClr val="F6F8FA"/>
        </a:solidFill>
      </p:bgPr>
    </p:bg>
    <p:spTree>
      <p:nvGrpSpPr>
        <p:cNvPr id="1" name=""/>
        <p:cNvGrpSpPr/>
        <p:nvPr/>
      </p:nvGrpSpPr>
      <p:grpSpPr>
        <a:xfrm>
          <a:off x="0" y="0"/>
          <a:ext cx="0" cy="0"/>
          <a:chOff x="0" y="0"/>
          <a:chExt cx="0" cy="0"/>
        </a:xfrm>
      </p:grpSpPr>
      <p:sp>
        <p:nvSpPr>
          <p:cNvPr id="2" name="Text 0"/>
          <p:cNvSpPr/>
          <p:nvPr/>
        </p:nvSpPr>
        <p:spPr>
          <a:xfrm>
            <a:off x="502920" y="274320"/>
            <a:ext cx="8229600" cy="274320"/>
          </a:xfrm>
          <a:prstGeom prst="rect">
            <a:avLst/>
          </a:prstGeom>
          <a:noFill/>
          <a:ln/>
        </p:spPr>
        <p:txBody>
          <a:bodyPr wrap="square" rtlCol="0" anchor="ctr"/>
          <a:lstStyle/>
          <a:p>
            <a:pPr algn="l" indent="0" marL="0">
              <a:buNone/>
            </a:pPr>
            <a:r>
              <a:rPr lang="en-US" sz="1100" b="1" spc="150" kern="0" dirty="0">
                <a:solidFill>
                  <a:srgbClr val="B58A3A"/>
                </a:solidFill>
                <a:latin typeface="Meiryo" pitchFamily="34" charset="0"/>
                <a:ea typeface="Meiryo" pitchFamily="34" charset="-122"/>
                <a:cs typeface="Meiryo" pitchFamily="34" charset="-120"/>
              </a:rPr>
              <a:t>守られること</a:t>
            </a:r>
            <a:endParaRPr lang="en-US" sz="1100" dirty="0"/>
          </a:p>
        </p:txBody>
      </p:sp>
      <p:sp>
        <p:nvSpPr>
          <p:cNvPr id="3" name="Text 1"/>
          <p:cNvSpPr/>
          <p:nvPr/>
        </p:nvSpPr>
        <p:spPr>
          <a:xfrm>
            <a:off x="457200" y="530352"/>
            <a:ext cx="8229600" cy="566928"/>
          </a:xfrm>
          <a:prstGeom prst="rect">
            <a:avLst/>
          </a:prstGeom>
          <a:noFill/>
          <a:ln/>
        </p:spPr>
        <p:txBody>
          <a:bodyPr wrap="square" lIns="0" tIns="0" rIns="0" bIns="0" rtlCol="0" anchor="ctr"/>
          <a:lstStyle/>
          <a:p>
            <a:pPr algn="l" indent="0" marL="0">
              <a:buNone/>
            </a:pPr>
            <a:r>
              <a:rPr lang="en-US" sz="2700" b="1" dirty="0">
                <a:solidFill>
                  <a:srgbClr val="16314F"/>
                </a:solidFill>
                <a:latin typeface="Meiryo" pitchFamily="34" charset="0"/>
                <a:ea typeface="Meiryo" pitchFamily="34" charset="-122"/>
                <a:cs typeface="Meiryo" pitchFamily="34" charset="-120"/>
              </a:rPr>
              <a:t>相談等を理由とする不利益取扱いの禁止</a:t>
            </a:r>
            <a:endParaRPr lang="en-US" sz="2700" dirty="0"/>
          </a:p>
        </p:txBody>
      </p:sp>
      <p:sp>
        <p:nvSpPr>
          <p:cNvPr id="4" name="Shape 2"/>
          <p:cNvSpPr/>
          <p:nvPr/>
        </p:nvSpPr>
        <p:spPr>
          <a:xfrm>
            <a:off x="7818120" y="457200"/>
            <a:ext cx="777240" cy="777240"/>
          </a:xfrm>
          <a:prstGeom prst="ellipse">
            <a:avLst/>
          </a:prstGeom>
          <a:solidFill>
            <a:srgbClr val="EAEEF3"/>
          </a:solidFill>
          <a:ln/>
          <a:effectLst>
            <a:outerShdw sx="100000" sy="100000" kx="0" ky="0" algn="bl" rotWithShape="0" blurRad="63500" dist="25400" dir="5400000">
              <a:srgbClr val="99A3AE">
                <a:alpha val="14000"/>
              </a:srgbClr>
            </a:outerShdw>
          </a:effectLst>
        </p:spPr>
      </p:sp>
      <p:pic>
        <p:nvPicPr>
          <p:cNvPr id="5" name="Image 0" descr="preencoded.png">    </p:cNvPr>
          <p:cNvPicPr>
            <a:picLocks noChangeAspect="1"/>
          </p:cNvPicPr>
          <p:nvPr/>
        </p:nvPicPr>
        <p:blipFill>
          <a:blip r:embed="rId1"/>
          <a:stretch>
            <a:fillRect/>
          </a:stretch>
        </p:blipFill>
        <p:spPr>
          <a:xfrm>
            <a:off x="8027975" y="667055"/>
            <a:ext cx="357530" cy="357530"/>
          </a:xfrm>
          <a:prstGeom prst="rect">
            <a:avLst/>
          </a:prstGeom>
        </p:spPr>
      </p:pic>
      <p:sp>
        <p:nvSpPr>
          <p:cNvPr id="6" name="Shape 3"/>
          <p:cNvSpPr/>
          <p:nvPr/>
        </p:nvSpPr>
        <p:spPr>
          <a:xfrm>
            <a:off x="457200" y="1371600"/>
            <a:ext cx="8229600" cy="914400"/>
          </a:xfrm>
          <a:prstGeom prst="roundRect">
            <a:avLst>
              <a:gd name="adj" fmla="val 8000"/>
            </a:avLst>
          </a:prstGeom>
          <a:solidFill>
            <a:srgbClr val="16314F"/>
          </a:solidFill>
          <a:ln/>
        </p:spPr>
      </p:sp>
      <p:sp>
        <p:nvSpPr>
          <p:cNvPr id="7" name="Text 4"/>
          <p:cNvSpPr/>
          <p:nvPr/>
        </p:nvSpPr>
        <p:spPr>
          <a:xfrm>
            <a:off x="777240" y="1444752"/>
            <a:ext cx="7589520" cy="768096"/>
          </a:xfrm>
          <a:prstGeom prst="rect">
            <a:avLst/>
          </a:prstGeom>
          <a:noFill/>
          <a:ln/>
        </p:spPr>
        <p:txBody>
          <a:bodyPr wrap="square" lIns="0" tIns="0" rIns="0" bIns="0" rtlCol="0" anchor="ctr"/>
          <a:lstStyle/>
          <a:p>
            <a:pPr algn="l" indent="0" marL="0">
              <a:buNone/>
            </a:pPr>
            <a:r>
              <a:rPr lang="en-US" sz="1500" b="1" dirty="0">
                <a:solidFill>
                  <a:srgbClr val="FFFFFF"/>
                </a:solidFill>
                <a:latin typeface="Meiryo" pitchFamily="34" charset="0"/>
                <a:ea typeface="Meiryo" pitchFamily="34" charset="-122"/>
                <a:cs typeface="Meiryo" pitchFamily="34" charset="-120"/>
              </a:rPr>
              <a:t>相談したこと、事実確認に協力したことなどを理由に、解雇その他の不利益な取扱いをしてはなりません。</a:t>
            </a:r>
            <a:endParaRPr lang="en-US" sz="1500" dirty="0"/>
          </a:p>
        </p:txBody>
      </p:sp>
      <p:pic>
        <p:nvPicPr>
          <p:cNvPr id="8" name="Image 1" descr="preencoded.png">    </p:cNvPr>
          <p:cNvPicPr>
            <a:picLocks noChangeAspect="1"/>
          </p:cNvPicPr>
          <p:nvPr/>
        </p:nvPicPr>
        <p:blipFill>
          <a:blip r:embed="rId2"/>
          <a:stretch>
            <a:fillRect/>
          </a:stretch>
        </p:blipFill>
        <p:spPr>
          <a:xfrm>
            <a:off x="548640" y="2551176"/>
            <a:ext cx="256032" cy="256032"/>
          </a:xfrm>
          <a:prstGeom prst="rect">
            <a:avLst/>
          </a:prstGeom>
        </p:spPr>
      </p:pic>
      <p:sp>
        <p:nvSpPr>
          <p:cNvPr id="9" name="Text 5"/>
          <p:cNvSpPr/>
          <p:nvPr/>
        </p:nvSpPr>
        <p:spPr>
          <a:xfrm>
            <a:off x="914400" y="2514600"/>
            <a:ext cx="7680960" cy="384048"/>
          </a:xfrm>
          <a:prstGeom prst="rect">
            <a:avLst/>
          </a:prstGeom>
          <a:noFill/>
          <a:ln/>
        </p:spPr>
        <p:txBody>
          <a:bodyPr wrap="square" lIns="0" tIns="0" rIns="0" bIns="0" rtlCol="0" anchor="ctr"/>
          <a:lstStyle/>
          <a:p>
            <a:pPr algn="l" indent="0" marL="0">
              <a:buNone/>
            </a:pPr>
            <a:r>
              <a:rPr lang="en-US" sz="1200" dirty="0">
                <a:solidFill>
                  <a:srgbClr val="263238"/>
                </a:solidFill>
                <a:latin typeface="Meiryo" pitchFamily="34" charset="0"/>
                <a:ea typeface="Meiryo" pitchFamily="34" charset="-122"/>
                <a:cs typeface="Meiryo" pitchFamily="34" charset="-120"/>
              </a:rPr>
              <a:t>相談者・協力者・行為者とされた人、いずれの人権にも配慮する</a:t>
            </a:r>
            <a:endParaRPr lang="en-US" sz="1200" dirty="0"/>
          </a:p>
        </p:txBody>
      </p:sp>
      <p:pic>
        <p:nvPicPr>
          <p:cNvPr id="10" name="Image 2" descr="preencoded.png">    </p:cNvPr>
          <p:cNvPicPr>
            <a:picLocks noChangeAspect="1"/>
          </p:cNvPicPr>
          <p:nvPr/>
        </p:nvPicPr>
        <p:blipFill>
          <a:blip r:embed="rId3"/>
          <a:stretch>
            <a:fillRect/>
          </a:stretch>
        </p:blipFill>
        <p:spPr>
          <a:xfrm>
            <a:off x="548640" y="2971800"/>
            <a:ext cx="256032" cy="256032"/>
          </a:xfrm>
          <a:prstGeom prst="rect">
            <a:avLst/>
          </a:prstGeom>
        </p:spPr>
      </p:pic>
      <p:sp>
        <p:nvSpPr>
          <p:cNvPr id="11" name="Text 6"/>
          <p:cNvSpPr/>
          <p:nvPr/>
        </p:nvSpPr>
        <p:spPr>
          <a:xfrm>
            <a:off x="914400" y="2935224"/>
            <a:ext cx="7680960" cy="384048"/>
          </a:xfrm>
          <a:prstGeom prst="rect">
            <a:avLst/>
          </a:prstGeom>
          <a:noFill/>
          <a:ln/>
        </p:spPr>
        <p:txBody>
          <a:bodyPr wrap="square" lIns="0" tIns="0" rIns="0" bIns="0" rtlCol="0" anchor="ctr"/>
          <a:lstStyle/>
          <a:p>
            <a:pPr algn="l" indent="0" marL="0">
              <a:buNone/>
            </a:pPr>
            <a:r>
              <a:rPr lang="en-US" sz="1200" dirty="0">
                <a:solidFill>
                  <a:srgbClr val="263238"/>
                </a:solidFill>
                <a:latin typeface="Meiryo" pitchFamily="34" charset="0"/>
                <a:ea typeface="Meiryo" pitchFamily="34" charset="-122"/>
                <a:cs typeface="Meiryo" pitchFamily="34" charset="-120"/>
              </a:rPr>
              <a:t>相談者の主張だけで直ちに行為者を処分するものではない</a:t>
            </a:r>
            <a:endParaRPr lang="en-US" sz="1200" dirty="0"/>
          </a:p>
        </p:txBody>
      </p:sp>
      <p:pic>
        <p:nvPicPr>
          <p:cNvPr id="12" name="Image 3" descr="preencoded.png">    </p:cNvPr>
          <p:cNvPicPr>
            <a:picLocks noChangeAspect="1"/>
          </p:cNvPicPr>
          <p:nvPr/>
        </p:nvPicPr>
        <p:blipFill>
          <a:blip r:embed="rId4"/>
          <a:stretch>
            <a:fillRect/>
          </a:stretch>
        </p:blipFill>
        <p:spPr>
          <a:xfrm>
            <a:off x="548640" y="3392424"/>
            <a:ext cx="256032" cy="256032"/>
          </a:xfrm>
          <a:prstGeom prst="rect">
            <a:avLst/>
          </a:prstGeom>
        </p:spPr>
      </p:pic>
      <p:sp>
        <p:nvSpPr>
          <p:cNvPr id="13" name="Text 7"/>
          <p:cNvSpPr/>
          <p:nvPr/>
        </p:nvSpPr>
        <p:spPr>
          <a:xfrm>
            <a:off x="914400" y="3355848"/>
            <a:ext cx="7680960" cy="384048"/>
          </a:xfrm>
          <a:prstGeom prst="rect">
            <a:avLst/>
          </a:prstGeom>
          <a:noFill/>
          <a:ln/>
        </p:spPr>
        <p:txBody>
          <a:bodyPr wrap="square" lIns="0" tIns="0" rIns="0" bIns="0" rtlCol="0" anchor="ctr"/>
          <a:lstStyle/>
          <a:p>
            <a:pPr algn="l" indent="0" marL="0">
              <a:buNone/>
            </a:pPr>
            <a:r>
              <a:rPr lang="en-US" sz="1200" dirty="0">
                <a:solidFill>
                  <a:srgbClr val="263238"/>
                </a:solidFill>
                <a:latin typeface="Meiryo" pitchFamily="34" charset="0"/>
                <a:ea typeface="Meiryo" pitchFamily="34" charset="-122"/>
                <a:cs typeface="Meiryo" pitchFamily="34" charset="-120"/>
              </a:rPr>
              <a:t>行為者の否認だけで相談を虚偽と判断するものでもない</a:t>
            </a:r>
            <a:endParaRPr lang="en-US" sz="1200" dirty="0"/>
          </a:p>
        </p:txBody>
      </p:sp>
      <p:pic>
        <p:nvPicPr>
          <p:cNvPr id="14" name="Image 4" descr="preencoded.png">    </p:cNvPr>
          <p:cNvPicPr>
            <a:picLocks noChangeAspect="1"/>
          </p:cNvPicPr>
          <p:nvPr/>
        </p:nvPicPr>
        <p:blipFill>
          <a:blip r:embed="rId5"/>
          <a:stretch>
            <a:fillRect/>
          </a:stretch>
        </p:blipFill>
        <p:spPr>
          <a:xfrm>
            <a:off x="548640" y="3813048"/>
            <a:ext cx="256032" cy="256032"/>
          </a:xfrm>
          <a:prstGeom prst="rect">
            <a:avLst/>
          </a:prstGeom>
        </p:spPr>
      </p:pic>
      <p:sp>
        <p:nvSpPr>
          <p:cNvPr id="15" name="Text 8"/>
          <p:cNvSpPr/>
          <p:nvPr/>
        </p:nvSpPr>
        <p:spPr>
          <a:xfrm>
            <a:off x="914400" y="3776472"/>
            <a:ext cx="7680960" cy="384048"/>
          </a:xfrm>
          <a:prstGeom prst="rect">
            <a:avLst/>
          </a:prstGeom>
          <a:noFill/>
          <a:ln/>
        </p:spPr>
        <p:txBody>
          <a:bodyPr wrap="square" lIns="0" tIns="0" rIns="0" bIns="0" rtlCol="0" anchor="ctr"/>
          <a:lstStyle/>
          <a:p>
            <a:pPr algn="l" indent="0" marL="0">
              <a:buNone/>
            </a:pPr>
            <a:r>
              <a:rPr lang="en-US" sz="1200" dirty="0">
                <a:solidFill>
                  <a:srgbClr val="263238"/>
                </a:solidFill>
                <a:latin typeface="Meiryo" pitchFamily="34" charset="0"/>
                <a:ea typeface="Meiryo" pitchFamily="34" charset="-122"/>
                <a:cs typeface="Meiryo" pitchFamily="34" charset="-120"/>
              </a:rPr>
              <a:t>事実確認は公正に。プライバシーと機微情報を守る</a:t>
            </a:r>
            <a:endParaRPr lang="en-US" sz="1200" dirty="0"/>
          </a:p>
        </p:txBody>
      </p:sp>
      <p:sp>
        <p:nvSpPr>
          <p:cNvPr id="16" name="Text 9"/>
          <p:cNvSpPr/>
          <p:nvPr/>
        </p:nvSpPr>
        <p:spPr>
          <a:xfrm>
            <a:off x="457200" y="4576572"/>
            <a:ext cx="8229600" cy="219456"/>
          </a:xfrm>
          <a:prstGeom prst="rect">
            <a:avLst/>
          </a:prstGeom>
          <a:noFill/>
          <a:ln/>
        </p:spPr>
        <p:txBody>
          <a:bodyPr wrap="square" rtlCol="0" anchor="ctr"/>
          <a:lstStyle/>
          <a:p>
            <a:pPr algn="l" indent="0" marL="0">
              <a:buNone/>
            </a:pPr>
            <a:r>
              <a:rPr lang="en-US" sz="800" i="1" dirty="0">
                <a:solidFill>
                  <a:srgbClr val="657586"/>
                </a:solidFill>
                <a:latin typeface="Meiryo" pitchFamily="34" charset="0"/>
                <a:ea typeface="Meiryo" pitchFamily="34" charset="-122"/>
                <a:cs typeface="Meiryo" pitchFamily="34" charset="-120"/>
              </a:rPr>
              <a:t>出典：厚生労働省 職場におけるセクシュアルハラスメント防止指針（不利益取扱いの禁止／2026年6月18日確認）</a:t>
            </a:r>
            <a:endParaRPr lang="en-US" sz="800" dirty="0"/>
          </a:p>
        </p:txBody>
      </p:sp>
      <p:sp>
        <p:nvSpPr>
          <p:cNvPr id="17" name="Text 10"/>
          <p:cNvSpPr/>
          <p:nvPr/>
        </p:nvSpPr>
        <p:spPr>
          <a:xfrm>
            <a:off x="457200" y="4850892"/>
            <a:ext cx="6400800" cy="228600"/>
          </a:xfrm>
          <a:prstGeom prst="rect">
            <a:avLst/>
          </a:prstGeom>
          <a:noFill/>
          <a:ln/>
        </p:spPr>
        <p:txBody>
          <a:bodyPr wrap="square" rtlCol="0" anchor="ctr"/>
          <a:lstStyle/>
          <a:p>
            <a:pPr algn="l" indent="0" marL="0">
              <a:buNone/>
            </a:pPr>
            <a:r>
              <a:rPr lang="en-US" sz="850" dirty="0">
                <a:solidFill>
                  <a:srgbClr val="657586"/>
                </a:solidFill>
                <a:latin typeface="Meiryo" pitchFamily="34" charset="0"/>
                <a:ea typeface="Meiryo" pitchFamily="34" charset="-122"/>
                <a:cs typeface="Meiryo" pitchFamily="34" charset="-120"/>
              </a:rPr>
              <a:t>Legal GPT｜法務・総務のための社内研修資料20選（第5回）</a:t>
            </a:r>
            <a:endParaRPr lang="en-US" sz="850" dirty="0"/>
          </a:p>
        </p:txBody>
      </p:sp>
      <p:sp>
        <p:nvSpPr>
          <p:cNvPr id="18" name="Text 11"/>
          <p:cNvSpPr/>
          <p:nvPr/>
        </p:nvSpPr>
        <p:spPr>
          <a:xfrm>
            <a:off x="8321040" y="4850892"/>
            <a:ext cx="365760" cy="228600"/>
          </a:xfrm>
          <a:prstGeom prst="rect">
            <a:avLst/>
          </a:prstGeom>
          <a:noFill/>
          <a:ln/>
        </p:spPr>
        <p:txBody>
          <a:bodyPr wrap="square" rtlCol="0" anchor="ctr"/>
          <a:lstStyle/>
          <a:p>
            <a:pPr algn="r" indent="0" marL="0">
              <a:buNone/>
            </a:pPr>
            <a:r>
              <a:rPr lang="en-US" sz="900" dirty="0">
                <a:solidFill>
                  <a:srgbClr val="657586"/>
                </a:solidFill>
                <a:latin typeface="Meiryo" pitchFamily="34" charset="0"/>
                <a:ea typeface="Meiryo" pitchFamily="34" charset="-122"/>
                <a:cs typeface="Meiryo" pitchFamily="34" charset="-120"/>
              </a:rPr>
              <a:t>29</a:t>
            </a:r>
            <a:endParaRPr lang="en-US" sz="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6F8FA"/>
        </a:solidFill>
      </p:bgPr>
    </p:bg>
    <p:spTree>
      <p:nvGrpSpPr>
        <p:cNvPr id="1" name=""/>
        <p:cNvGrpSpPr/>
        <p:nvPr/>
      </p:nvGrpSpPr>
      <p:grpSpPr>
        <a:xfrm>
          <a:off x="0" y="0"/>
          <a:ext cx="0" cy="0"/>
          <a:chOff x="0" y="0"/>
          <a:chExt cx="0" cy="0"/>
        </a:xfrm>
      </p:grpSpPr>
      <p:sp>
        <p:nvSpPr>
          <p:cNvPr id="2" name="Text 0"/>
          <p:cNvSpPr/>
          <p:nvPr/>
        </p:nvSpPr>
        <p:spPr>
          <a:xfrm>
            <a:off x="502920" y="274320"/>
            <a:ext cx="8229600" cy="274320"/>
          </a:xfrm>
          <a:prstGeom prst="rect">
            <a:avLst/>
          </a:prstGeom>
          <a:noFill/>
          <a:ln/>
        </p:spPr>
        <p:txBody>
          <a:bodyPr wrap="square" rtlCol="0" anchor="ctr"/>
          <a:lstStyle/>
          <a:p>
            <a:pPr algn="l" indent="0" marL="0">
              <a:buNone/>
            </a:pPr>
            <a:r>
              <a:rPr lang="en-US" sz="1100" b="1" spc="150" kern="0" dirty="0">
                <a:solidFill>
                  <a:srgbClr val="B58A3A"/>
                </a:solidFill>
                <a:latin typeface="Meiryo" pitchFamily="34" charset="0"/>
                <a:ea typeface="Meiryo" pitchFamily="34" charset="-122"/>
                <a:cs typeface="Meiryo" pitchFamily="34" charset="-120"/>
              </a:rPr>
              <a:t>導入</a:t>
            </a:r>
            <a:endParaRPr lang="en-US" sz="1100" dirty="0"/>
          </a:p>
        </p:txBody>
      </p:sp>
      <p:sp>
        <p:nvSpPr>
          <p:cNvPr id="3" name="Text 1"/>
          <p:cNvSpPr/>
          <p:nvPr/>
        </p:nvSpPr>
        <p:spPr>
          <a:xfrm>
            <a:off x="457200" y="530352"/>
            <a:ext cx="8229600" cy="566928"/>
          </a:xfrm>
          <a:prstGeom prst="rect">
            <a:avLst/>
          </a:prstGeom>
          <a:noFill/>
          <a:ln/>
        </p:spPr>
        <p:txBody>
          <a:bodyPr wrap="square" lIns="0" tIns="0" rIns="0" bIns="0" rtlCol="0" anchor="ctr"/>
          <a:lstStyle/>
          <a:p>
            <a:pPr algn="l" indent="0" marL="0">
              <a:buNone/>
            </a:pPr>
            <a:r>
              <a:rPr lang="en-US" sz="2700" b="1" dirty="0">
                <a:solidFill>
                  <a:srgbClr val="16314F"/>
                </a:solidFill>
                <a:latin typeface="Meiryo" pitchFamily="34" charset="0"/>
                <a:ea typeface="Meiryo" pitchFamily="34" charset="-122"/>
                <a:cs typeface="Meiryo" pitchFamily="34" charset="-120"/>
              </a:rPr>
              <a:t>この発言、どう思いますか？</a:t>
            </a:r>
            <a:endParaRPr lang="en-US" sz="2700" dirty="0"/>
          </a:p>
        </p:txBody>
      </p:sp>
      <p:sp>
        <p:nvSpPr>
          <p:cNvPr id="4" name="Shape 2"/>
          <p:cNvSpPr/>
          <p:nvPr/>
        </p:nvSpPr>
        <p:spPr>
          <a:xfrm>
            <a:off x="7818120" y="457200"/>
            <a:ext cx="777240" cy="777240"/>
          </a:xfrm>
          <a:prstGeom prst="ellipse">
            <a:avLst/>
          </a:prstGeom>
          <a:solidFill>
            <a:srgbClr val="16314F"/>
          </a:solidFill>
          <a:ln/>
          <a:effectLst>
            <a:outerShdw sx="100000" sy="100000" kx="0" ky="0" algn="bl" rotWithShape="0" blurRad="63500" dist="25400" dir="5400000">
              <a:srgbClr val="99A3AE">
                <a:alpha val="14000"/>
              </a:srgbClr>
            </a:outerShdw>
          </a:effectLst>
        </p:spPr>
      </p:sp>
      <p:pic>
        <p:nvPicPr>
          <p:cNvPr id="5" name="Image 0" descr="preencoded.png">    </p:cNvPr>
          <p:cNvPicPr>
            <a:picLocks noChangeAspect="1"/>
          </p:cNvPicPr>
          <p:nvPr/>
        </p:nvPicPr>
        <p:blipFill>
          <a:blip r:embed="rId1"/>
          <a:stretch>
            <a:fillRect/>
          </a:stretch>
        </p:blipFill>
        <p:spPr>
          <a:xfrm>
            <a:off x="8027975" y="667055"/>
            <a:ext cx="357530" cy="357530"/>
          </a:xfrm>
          <a:prstGeom prst="rect">
            <a:avLst/>
          </a:prstGeom>
        </p:spPr>
      </p:pic>
      <p:sp>
        <p:nvSpPr>
          <p:cNvPr id="6" name="Text 3"/>
          <p:cNvSpPr/>
          <p:nvPr/>
        </p:nvSpPr>
        <p:spPr>
          <a:xfrm>
            <a:off x="502920" y="1234440"/>
            <a:ext cx="8229600" cy="274320"/>
          </a:xfrm>
          <a:prstGeom prst="rect">
            <a:avLst/>
          </a:prstGeom>
          <a:noFill/>
          <a:ln/>
        </p:spPr>
        <p:txBody>
          <a:bodyPr wrap="square" rtlCol="0" anchor="ctr"/>
          <a:lstStyle/>
          <a:p>
            <a:pPr algn="l" indent="0" marL="0">
              <a:buNone/>
            </a:pPr>
            <a:r>
              <a:rPr lang="en-US" sz="1300" i="1" dirty="0">
                <a:solidFill>
                  <a:srgbClr val="657586"/>
                </a:solidFill>
                <a:latin typeface="Meiryo" pitchFamily="34" charset="0"/>
                <a:ea typeface="Meiryo" pitchFamily="34" charset="-122"/>
                <a:cs typeface="Meiryo" pitchFamily="34" charset="-120"/>
              </a:rPr>
              <a:t>部署の打合せ後、複数の同僚がいる場で——</a:t>
            </a:r>
            <a:endParaRPr lang="en-US" sz="1300" dirty="0"/>
          </a:p>
        </p:txBody>
      </p:sp>
      <p:sp>
        <p:nvSpPr>
          <p:cNvPr id="7" name="Shape 4"/>
          <p:cNvSpPr/>
          <p:nvPr/>
        </p:nvSpPr>
        <p:spPr>
          <a:xfrm>
            <a:off x="548640" y="1627632"/>
            <a:ext cx="5120640" cy="786384"/>
          </a:xfrm>
          <a:prstGeom prst="roundRect">
            <a:avLst>
              <a:gd name="adj" fmla="val 13953"/>
            </a:avLst>
          </a:prstGeom>
          <a:solidFill>
            <a:srgbClr val="FFFFFF"/>
          </a:solidFill>
          <a:ln w="12700">
            <a:solidFill>
              <a:srgbClr val="DCE2EA"/>
            </a:solidFill>
            <a:prstDash val="solid"/>
          </a:ln>
          <a:effectLst>
            <a:outerShdw sx="100000" sy="100000" kx="0" ky="0" algn="bl" rotWithShape="0" blurRad="63500" dist="25400" dir="5400000">
              <a:srgbClr val="99A3AE">
                <a:alpha val="14000"/>
              </a:srgbClr>
            </a:outerShdw>
          </a:effectLst>
        </p:spPr>
      </p:sp>
      <p:sp>
        <p:nvSpPr>
          <p:cNvPr id="8" name="Text 5"/>
          <p:cNvSpPr/>
          <p:nvPr/>
        </p:nvSpPr>
        <p:spPr>
          <a:xfrm>
            <a:off x="777240" y="1719072"/>
            <a:ext cx="4663440" cy="603504"/>
          </a:xfrm>
          <a:prstGeom prst="rect">
            <a:avLst/>
          </a:prstGeom>
          <a:noFill/>
          <a:ln/>
        </p:spPr>
        <p:txBody>
          <a:bodyPr wrap="square" lIns="0" tIns="0" rIns="0" bIns="0" rtlCol="0" anchor="ctr"/>
          <a:lstStyle/>
          <a:p>
            <a:pPr algn="l" indent="0" marL="0">
              <a:buNone/>
            </a:pPr>
            <a:r>
              <a:rPr lang="en-US" sz="1450" b="1" dirty="0">
                <a:solidFill>
                  <a:srgbClr val="16314F"/>
                </a:solidFill>
                <a:latin typeface="Meiryo" pitchFamily="34" charset="0"/>
                <a:ea typeface="Meiryo" pitchFamily="34" charset="-122"/>
                <a:cs typeface="Meiryo" pitchFamily="34" charset="-120"/>
              </a:rPr>
              <a:t>「最近きれいになったね。恋人でもできた？</a:t>
            </a:r>
            <a:endParaRPr lang="en-US" sz="1450" dirty="0"/>
          </a:p>
          <a:p>
            <a:pPr algn="l" indent="0" marL="0">
              <a:buNone/>
            </a:pPr>
            <a:r>
              <a:rPr lang="en-US" sz="1450" b="1" dirty="0">
                <a:solidFill>
                  <a:srgbClr val="16314F"/>
                </a:solidFill>
                <a:latin typeface="Meiryo" pitchFamily="34" charset="0"/>
                <a:ea typeface="Meiryo" pitchFamily="34" charset="-122"/>
                <a:cs typeface="Meiryo" pitchFamily="34" charset="-120"/>
              </a:rPr>
              <a:t>その服、デート向きじゃない？」</a:t>
            </a:r>
            <a:endParaRPr lang="en-US" sz="1450" dirty="0"/>
          </a:p>
        </p:txBody>
      </p:sp>
      <p:sp>
        <p:nvSpPr>
          <p:cNvPr id="9" name="Text 6"/>
          <p:cNvSpPr/>
          <p:nvPr/>
        </p:nvSpPr>
        <p:spPr>
          <a:xfrm>
            <a:off x="640080" y="2432304"/>
            <a:ext cx="3657600" cy="237744"/>
          </a:xfrm>
          <a:prstGeom prst="rect">
            <a:avLst/>
          </a:prstGeom>
          <a:noFill/>
          <a:ln/>
        </p:spPr>
        <p:txBody>
          <a:bodyPr wrap="square" rtlCol="0" anchor="ctr"/>
          <a:lstStyle/>
          <a:p>
            <a:pPr indent="0" marL="0">
              <a:buNone/>
            </a:pPr>
            <a:r>
              <a:rPr lang="en-US" sz="1000" dirty="0">
                <a:solidFill>
                  <a:srgbClr val="657586"/>
                </a:solidFill>
                <a:latin typeface="Meiryo" pitchFamily="34" charset="0"/>
                <a:ea typeface="Meiryo" pitchFamily="34" charset="-122"/>
                <a:cs typeface="Meiryo" pitchFamily="34" charset="-120"/>
              </a:rPr>
              <a:t>上司（複数の前で、たびたび）</a:t>
            </a:r>
            <a:endParaRPr lang="en-US" sz="1000" dirty="0"/>
          </a:p>
        </p:txBody>
      </p:sp>
      <p:sp>
        <p:nvSpPr>
          <p:cNvPr id="10" name="Shape 7"/>
          <p:cNvSpPr/>
          <p:nvPr/>
        </p:nvSpPr>
        <p:spPr>
          <a:xfrm>
            <a:off x="3474720" y="2697480"/>
            <a:ext cx="5120640" cy="640080"/>
          </a:xfrm>
          <a:prstGeom prst="roundRect">
            <a:avLst>
              <a:gd name="adj" fmla="val 17143"/>
            </a:avLst>
          </a:prstGeom>
          <a:solidFill>
            <a:srgbClr val="EAEEF3"/>
          </a:solidFill>
          <a:ln/>
        </p:spPr>
      </p:sp>
      <p:sp>
        <p:nvSpPr>
          <p:cNvPr id="11" name="Text 8"/>
          <p:cNvSpPr/>
          <p:nvPr/>
        </p:nvSpPr>
        <p:spPr>
          <a:xfrm>
            <a:off x="3703320" y="2770632"/>
            <a:ext cx="4663440" cy="493776"/>
          </a:xfrm>
          <a:prstGeom prst="rect">
            <a:avLst/>
          </a:prstGeom>
          <a:noFill/>
          <a:ln/>
        </p:spPr>
        <p:txBody>
          <a:bodyPr wrap="square" lIns="0" tIns="0" rIns="0" bIns="0" rtlCol="0" anchor="ctr"/>
          <a:lstStyle/>
          <a:p>
            <a:pPr algn="l" indent="0" marL="0">
              <a:buNone/>
            </a:pPr>
            <a:r>
              <a:rPr lang="en-US" sz="1350" i="1" dirty="0">
                <a:solidFill>
                  <a:srgbClr val="243B53"/>
                </a:solidFill>
                <a:latin typeface="Meiryo" pitchFamily="34" charset="0"/>
                <a:ea typeface="Meiryo" pitchFamily="34" charset="-122"/>
                <a:cs typeface="Meiryo" pitchFamily="34" charset="-120"/>
              </a:rPr>
              <a:t>（部下は笑ってその場をやり過ごした）</a:t>
            </a:r>
            <a:endParaRPr lang="en-US" sz="1350" dirty="0"/>
          </a:p>
        </p:txBody>
      </p:sp>
      <p:sp>
        <p:nvSpPr>
          <p:cNvPr id="12" name="Text 9"/>
          <p:cNvSpPr/>
          <p:nvPr/>
        </p:nvSpPr>
        <p:spPr>
          <a:xfrm>
            <a:off x="7772400" y="3355848"/>
            <a:ext cx="777240" cy="219456"/>
          </a:xfrm>
          <a:prstGeom prst="rect">
            <a:avLst/>
          </a:prstGeom>
          <a:noFill/>
          <a:ln/>
        </p:spPr>
        <p:txBody>
          <a:bodyPr wrap="square" rtlCol="0" anchor="ctr"/>
          <a:lstStyle/>
          <a:p>
            <a:pPr algn="r" indent="0" marL="0">
              <a:buNone/>
            </a:pPr>
            <a:r>
              <a:rPr lang="en-US" sz="1000" dirty="0">
                <a:solidFill>
                  <a:srgbClr val="657586"/>
                </a:solidFill>
                <a:latin typeface="Meiryo" pitchFamily="34" charset="0"/>
                <a:ea typeface="Meiryo" pitchFamily="34" charset="-122"/>
                <a:cs typeface="Meiryo" pitchFamily="34" charset="-120"/>
              </a:rPr>
              <a:t>部下</a:t>
            </a:r>
            <a:endParaRPr lang="en-US" sz="1000" dirty="0"/>
          </a:p>
        </p:txBody>
      </p:sp>
      <p:sp>
        <p:nvSpPr>
          <p:cNvPr id="13" name="Shape 10"/>
          <p:cNvSpPr/>
          <p:nvPr/>
        </p:nvSpPr>
        <p:spPr>
          <a:xfrm>
            <a:off x="548640" y="3611880"/>
            <a:ext cx="8046720" cy="868680"/>
          </a:xfrm>
          <a:prstGeom prst="roundRect">
            <a:avLst>
              <a:gd name="adj" fmla="val 8421"/>
            </a:avLst>
          </a:prstGeom>
          <a:solidFill>
            <a:srgbClr val="F6EFE2"/>
          </a:solidFill>
          <a:ln/>
        </p:spPr>
      </p:sp>
      <p:pic>
        <p:nvPicPr>
          <p:cNvPr id="14" name="Image 1" descr="preencoded.png">    </p:cNvPr>
          <p:cNvPicPr>
            <a:picLocks noChangeAspect="1"/>
          </p:cNvPicPr>
          <p:nvPr/>
        </p:nvPicPr>
        <p:blipFill>
          <a:blip r:embed="rId2"/>
          <a:stretch>
            <a:fillRect/>
          </a:stretch>
        </p:blipFill>
        <p:spPr>
          <a:xfrm>
            <a:off x="777240" y="3822192"/>
            <a:ext cx="457200" cy="457200"/>
          </a:xfrm>
          <a:prstGeom prst="rect">
            <a:avLst/>
          </a:prstGeom>
        </p:spPr>
      </p:pic>
      <p:sp>
        <p:nvSpPr>
          <p:cNvPr id="15" name="Text 11"/>
          <p:cNvSpPr/>
          <p:nvPr/>
        </p:nvSpPr>
        <p:spPr>
          <a:xfrm>
            <a:off x="1371600" y="3639312"/>
            <a:ext cx="7040880" cy="822960"/>
          </a:xfrm>
          <a:prstGeom prst="rect">
            <a:avLst/>
          </a:prstGeom>
          <a:noFill/>
          <a:ln/>
        </p:spPr>
        <p:txBody>
          <a:bodyPr wrap="square" lIns="0" tIns="0" rIns="0" bIns="0" rtlCol="0" anchor="ctr"/>
          <a:lstStyle/>
          <a:p>
            <a:pPr algn="l" indent="0" marL="0">
              <a:buNone/>
            </a:pPr>
            <a:r>
              <a:rPr lang="en-US" sz="1300" b="1" dirty="0">
                <a:solidFill>
                  <a:srgbClr val="16314F"/>
                </a:solidFill>
                <a:latin typeface="Meiryo" pitchFamily="34" charset="0"/>
                <a:ea typeface="Meiryo" pitchFamily="34" charset="-122"/>
                <a:cs typeface="Meiryo" pitchFamily="34" charset="-120"/>
              </a:rPr>
              <a:t>問い：</a:t>
            </a:r>
            <a:pPr algn="l" indent="0" marL="0">
              <a:buNone/>
            </a:pPr>
            <a:r>
              <a:rPr lang="en-US" sz="1300" dirty="0">
                <a:solidFill>
                  <a:srgbClr val="263238"/>
                </a:solidFill>
                <a:latin typeface="Meiryo" pitchFamily="34" charset="0"/>
                <a:ea typeface="Meiryo" pitchFamily="34" charset="-122"/>
                <a:cs typeface="Meiryo" pitchFamily="34" charset="-120"/>
              </a:rPr>
              <a:t>「相手が笑っていた」「はっきり断っていない」なら問題ない？　容姿や交際にふれる発言は、どこから問題になる？</a:t>
            </a:r>
            <a:endParaRPr lang="en-US" sz="1300" dirty="0"/>
          </a:p>
        </p:txBody>
      </p:sp>
      <p:sp>
        <p:nvSpPr>
          <p:cNvPr id="16" name="Text 12"/>
          <p:cNvSpPr/>
          <p:nvPr/>
        </p:nvSpPr>
        <p:spPr>
          <a:xfrm>
            <a:off x="457200" y="4850892"/>
            <a:ext cx="6400800" cy="228600"/>
          </a:xfrm>
          <a:prstGeom prst="rect">
            <a:avLst/>
          </a:prstGeom>
          <a:noFill/>
          <a:ln/>
        </p:spPr>
        <p:txBody>
          <a:bodyPr wrap="square" rtlCol="0" anchor="ctr"/>
          <a:lstStyle/>
          <a:p>
            <a:pPr algn="l" indent="0" marL="0">
              <a:buNone/>
            </a:pPr>
            <a:r>
              <a:rPr lang="en-US" sz="850" dirty="0">
                <a:solidFill>
                  <a:srgbClr val="657586"/>
                </a:solidFill>
                <a:latin typeface="Meiryo" pitchFamily="34" charset="0"/>
                <a:ea typeface="Meiryo" pitchFamily="34" charset="-122"/>
                <a:cs typeface="Meiryo" pitchFamily="34" charset="-120"/>
              </a:rPr>
              <a:t>Legal GPT｜法務・総務のための社内研修資料20選（第5回）</a:t>
            </a:r>
            <a:endParaRPr lang="en-US" sz="850" dirty="0"/>
          </a:p>
        </p:txBody>
      </p:sp>
      <p:sp>
        <p:nvSpPr>
          <p:cNvPr id="17" name="Text 13"/>
          <p:cNvSpPr/>
          <p:nvPr/>
        </p:nvSpPr>
        <p:spPr>
          <a:xfrm>
            <a:off x="8321040" y="4850892"/>
            <a:ext cx="365760" cy="228600"/>
          </a:xfrm>
          <a:prstGeom prst="rect">
            <a:avLst/>
          </a:prstGeom>
          <a:noFill/>
          <a:ln/>
        </p:spPr>
        <p:txBody>
          <a:bodyPr wrap="square" rtlCol="0" anchor="ctr"/>
          <a:lstStyle/>
          <a:p>
            <a:pPr algn="r" indent="0" marL="0">
              <a:buNone/>
            </a:pPr>
            <a:r>
              <a:rPr lang="en-US" sz="900" dirty="0">
                <a:solidFill>
                  <a:srgbClr val="657586"/>
                </a:solidFill>
                <a:latin typeface="Meiryo" pitchFamily="34" charset="0"/>
                <a:ea typeface="Meiryo" pitchFamily="34" charset="-122"/>
                <a:cs typeface="Meiryo" pitchFamily="34" charset="-120"/>
              </a:rPr>
              <a:t>3</a:t>
            </a:r>
            <a:endParaRPr lang="en-US" sz="9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 30">
    <p:bg>
      <p:bgPr>
        <a:solidFill>
          <a:srgbClr val="F6F8FA"/>
        </a:solidFill>
      </p:bgPr>
    </p:bg>
    <p:spTree>
      <p:nvGrpSpPr>
        <p:cNvPr id="1" name=""/>
        <p:cNvGrpSpPr/>
        <p:nvPr/>
      </p:nvGrpSpPr>
      <p:grpSpPr>
        <a:xfrm>
          <a:off x="0" y="0"/>
          <a:ext cx="0" cy="0"/>
          <a:chOff x="0" y="0"/>
          <a:chExt cx="0" cy="0"/>
        </a:xfrm>
      </p:grpSpPr>
      <p:sp>
        <p:nvSpPr>
          <p:cNvPr id="2" name="Text 0"/>
          <p:cNvSpPr/>
          <p:nvPr/>
        </p:nvSpPr>
        <p:spPr>
          <a:xfrm>
            <a:off x="502920" y="274320"/>
            <a:ext cx="8229600" cy="274320"/>
          </a:xfrm>
          <a:prstGeom prst="rect">
            <a:avLst/>
          </a:prstGeom>
          <a:noFill/>
          <a:ln/>
        </p:spPr>
        <p:txBody>
          <a:bodyPr wrap="square" rtlCol="0" anchor="ctr"/>
          <a:lstStyle/>
          <a:p>
            <a:pPr algn="l" indent="0" marL="0">
              <a:buNone/>
            </a:pPr>
            <a:r>
              <a:rPr lang="en-US" sz="1100" b="1" spc="150" kern="0" dirty="0">
                <a:solidFill>
                  <a:srgbClr val="B58A3A"/>
                </a:solidFill>
                <a:latin typeface="Meiryo" pitchFamily="34" charset="0"/>
                <a:ea typeface="Meiryo" pitchFamily="34" charset="-122"/>
                <a:cs typeface="Meiryo" pitchFamily="34" charset="-120"/>
              </a:rPr>
              <a:t>ケーススタディ 1｜容姿・交際の発言</a:t>
            </a:r>
            <a:endParaRPr lang="en-US" sz="1100" dirty="0"/>
          </a:p>
        </p:txBody>
      </p:sp>
      <p:sp>
        <p:nvSpPr>
          <p:cNvPr id="3" name="Text 1"/>
          <p:cNvSpPr/>
          <p:nvPr/>
        </p:nvSpPr>
        <p:spPr>
          <a:xfrm>
            <a:off x="457200" y="530352"/>
            <a:ext cx="8229600" cy="566928"/>
          </a:xfrm>
          <a:prstGeom prst="rect">
            <a:avLst/>
          </a:prstGeom>
          <a:noFill/>
          <a:ln/>
        </p:spPr>
        <p:txBody>
          <a:bodyPr wrap="square" lIns="0" tIns="0" rIns="0" bIns="0" rtlCol="0" anchor="ctr"/>
          <a:lstStyle/>
          <a:p>
            <a:pPr algn="l" indent="0" marL="0">
              <a:buNone/>
            </a:pPr>
            <a:r>
              <a:rPr lang="en-US" sz="2500" b="1" dirty="0">
                <a:solidFill>
                  <a:srgbClr val="16314F"/>
                </a:solidFill>
                <a:latin typeface="Meiryo" pitchFamily="34" charset="0"/>
                <a:ea typeface="Meiryo" pitchFamily="34" charset="-122"/>
                <a:cs typeface="Meiryo" pitchFamily="34" charset="-120"/>
              </a:rPr>
              <a:t>複数の前での容姿・交際コメント</a:t>
            </a:r>
            <a:endParaRPr lang="en-US" sz="2500" dirty="0"/>
          </a:p>
        </p:txBody>
      </p:sp>
      <p:sp>
        <p:nvSpPr>
          <p:cNvPr id="4" name="Shape 2"/>
          <p:cNvSpPr/>
          <p:nvPr/>
        </p:nvSpPr>
        <p:spPr>
          <a:xfrm>
            <a:off x="7818120" y="457200"/>
            <a:ext cx="777240" cy="777240"/>
          </a:xfrm>
          <a:prstGeom prst="ellipse">
            <a:avLst/>
          </a:prstGeom>
          <a:solidFill>
            <a:srgbClr val="EAEEF3"/>
          </a:solidFill>
          <a:ln/>
          <a:effectLst>
            <a:outerShdw sx="100000" sy="100000" kx="0" ky="0" algn="bl" rotWithShape="0" blurRad="63500" dist="25400" dir="5400000">
              <a:srgbClr val="99A3AE">
                <a:alpha val="14000"/>
              </a:srgbClr>
            </a:outerShdw>
          </a:effectLst>
        </p:spPr>
      </p:sp>
      <p:pic>
        <p:nvPicPr>
          <p:cNvPr id="5" name="Image 0" descr="preencoded.png">    </p:cNvPr>
          <p:cNvPicPr>
            <a:picLocks noChangeAspect="1"/>
          </p:cNvPicPr>
          <p:nvPr/>
        </p:nvPicPr>
        <p:blipFill>
          <a:blip r:embed="rId1"/>
          <a:stretch>
            <a:fillRect/>
          </a:stretch>
        </p:blipFill>
        <p:spPr>
          <a:xfrm>
            <a:off x="8027975" y="667055"/>
            <a:ext cx="357530" cy="357530"/>
          </a:xfrm>
          <a:prstGeom prst="rect">
            <a:avLst/>
          </a:prstGeom>
        </p:spPr>
      </p:pic>
      <p:sp>
        <p:nvSpPr>
          <p:cNvPr id="6" name="Shape 3"/>
          <p:cNvSpPr/>
          <p:nvPr/>
        </p:nvSpPr>
        <p:spPr>
          <a:xfrm>
            <a:off x="457200" y="1371600"/>
            <a:ext cx="5074920" cy="2743200"/>
          </a:xfrm>
          <a:prstGeom prst="roundRect">
            <a:avLst>
              <a:gd name="adj" fmla="val 2667"/>
            </a:avLst>
          </a:prstGeom>
          <a:solidFill>
            <a:srgbClr val="FFFFFF"/>
          </a:solidFill>
          <a:ln w="12700">
            <a:solidFill>
              <a:srgbClr val="DCE2EA"/>
            </a:solidFill>
            <a:prstDash val="solid"/>
          </a:ln>
          <a:effectLst>
            <a:outerShdw sx="100000" sy="100000" kx="0" ky="0" algn="bl" rotWithShape="0" blurRad="63500" dist="25400" dir="5400000">
              <a:srgbClr val="99A3AE">
                <a:alpha val="14000"/>
              </a:srgbClr>
            </a:outerShdw>
          </a:effectLst>
        </p:spPr>
      </p:sp>
      <p:sp>
        <p:nvSpPr>
          <p:cNvPr id="7" name="Text 4"/>
          <p:cNvSpPr/>
          <p:nvPr/>
        </p:nvSpPr>
        <p:spPr>
          <a:xfrm>
            <a:off x="658368" y="1481328"/>
            <a:ext cx="2743200" cy="274320"/>
          </a:xfrm>
          <a:prstGeom prst="rect">
            <a:avLst/>
          </a:prstGeom>
          <a:noFill/>
          <a:ln/>
        </p:spPr>
        <p:txBody>
          <a:bodyPr wrap="square" lIns="0" tIns="0" rIns="0" bIns="0" rtlCol="0" anchor="ctr"/>
          <a:lstStyle/>
          <a:p>
            <a:pPr algn="l" indent="0" marL="0">
              <a:buNone/>
            </a:pPr>
            <a:r>
              <a:rPr lang="en-US" sz="1200" b="1" dirty="0">
                <a:solidFill>
                  <a:srgbClr val="B58A3A"/>
                </a:solidFill>
                <a:latin typeface="Meiryo" pitchFamily="34" charset="0"/>
                <a:ea typeface="Meiryo" pitchFamily="34" charset="-122"/>
                <a:cs typeface="Meiryo" pitchFamily="34" charset="-120"/>
              </a:rPr>
              <a:t>状況</a:t>
            </a:r>
            <a:endParaRPr lang="en-US" sz="1200" dirty="0"/>
          </a:p>
        </p:txBody>
      </p:sp>
      <p:sp>
        <p:nvSpPr>
          <p:cNvPr id="8" name="Text 5"/>
          <p:cNvSpPr/>
          <p:nvPr/>
        </p:nvSpPr>
        <p:spPr>
          <a:xfrm>
            <a:off x="658368" y="1792224"/>
            <a:ext cx="4663440" cy="457200"/>
          </a:xfrm>
          <a:prstGeom prst="rect">
            <a:avLst/>
          </a:prstGeom>
          <a:noFill/>
          <a:ln/>
        </p:spPr>
        <p:txBody>
          <a:bodyPr wrap="square" lIns="0" tIns="0" rIns="0" bIns="0" rtlCol="0" anchor="t"/>
          <a:lstStyle/>
          <a:p>
            <a:pPr algn="l" indent="0" marL="0">
              <a:buNone/>
            </a:pPr>
            <a:r>
              <a:rPr lang="en-US" sz="1200" dirty="0">
                <a:solidFill>
                  <a:srgbClr val="263238"/>
                </a:solidFill>
                <a:latin typeface="Meiryo" pitchFamily="34" charset="0"/>
                <a:ea typeface="Meiryo" pitchFamily="34" charset="-122"/>
                <a:cs typeface="Meiryo" pitchFamily="34" charset="-120"/>
              </a:rPr>
              <a:t>上司が部下に、複数の同僚がいる前で繰り返し——</a:t>
            </a:r>
            <a:endParaRPr lang="en-US" sz="1200" dirty="0"/>
          </a:p>
        </p:txBody>
      </p:sp>
      <p:sp>
        <p:nvSpPr>
          <p:cNvPr id="9" name="Text 6"/>
          <p:cNvSpPr/>
          <p:nvPr/>
        </p:nvSpPr>
        <p:spPr>
          <a:xfrm>
            <a:off x="658368" y="2487168"/>
            <a:ext cx="4663440" cy="457200"/>
          </a:xfrm>
          <a:prstGeom prst="rect">
            <a:avLst/>
          </a:prstGeom>
          <a:noFill/>
          <a:ln/>
        </p:spPr>
        <p:txBody>
          <a:bodyPr wrap="square" lIns="0" tIns="0" rIns="0" bIns="0" rtlCol="0" anchor="t"/>
          <a:lstStyle/>
          <a:p>
            <a:pPr algn="l" indent="0" marL="0">
              <a:buNone/>
            </a:pPr>
            <a:r>
              <a:rPr lang="en-US" sz="1200" dirty="0">
                <a:solidFill>
                  <a:srgbClr val="263238"/>
                </a:solidFill>
                <a:latin typeface="Meiryo" pitchFamily="34" charset="0"/>
                <a:ea typeface="Meiryo" pitchFamily="34" charset="-122"/>
                <a:cs typeface="Meiryo" pitchFamily="34" charset="-120"/>
              </a:rPr>
              <a:t>「最近きれいになったね。恋人できた？」</a:t>
            </a:r>
            <a:endParaRPr lang="en-US" sz="1200" dirty="0"/>
          </a:p>
        </p:txBody>
      </p:sp>
      <p:sp>
        <p:nvSpPr>
          <p:cNvPr id="10" name="Text 7"/>
          <p:cNvSpPr/>
          <p:nvPr/>
        </p:nvSpPr>
        <p:spPr>
          <a:xfrm>
            <a:off x="658368" y="2926080"/>
            <a:ext cx="4663440" cy="457200"/>
          </a:xfrm>
          <a:prstGeom prst="rect">
            <a:avLst/>
          </a:prstGeom>
          <a:noFill/>
          <a:ln/>
        </p:spPr>
        <p:txBody>
          <a:bodyPr wrap="square" lIns="0" tIns="0" rIns="0" bIns="0" rtlCol="0" anchor="t"/>
          <a:lstStyle/>
          <a:p>
            <a:pPr algn="l" indent="0" marL="0">
              <a:buNone/>
            </a:pPr>
            <a:r>
              <a:rPr lang="en-US" sz="1200" dirty="0">
                <a:solidFill>
                  <a:srgbClr val="263238"/>
                </a:solidFill>
                <a:latin typeface="Meiryo" pitchFamily="34" charset="0"/>
                <a:ea typeface="Meiryo" pitchFamily="34" charset="-122"/>
                <a:cs typeface="Meiryo" pitchFamily="34" charset="-120"/>
              </a:rPr>
              <a:t>「その服はデート向きだね」と発言。</a:t>
            </a:r>
            <a:endParaRPr lang="en-US" sz="1200" dirty="0"/>
          </a:p>
        </p:txBody>
      </p:sp>
      <p:sp>
        <p:nvSpPr>
          <p:cNvPr id="11" name="Text 8"/>
          <p:cNvSpPr/>
          <p:nvPr/>
        </p:nvSpPr>
        <p:spPr>
          <a:xfrm>
            <a:off x="658368" y="3364992"/>
            <a:ext cx="4663440" cy="457200"/>
          </a:xfrm>
          <a:prstGeom prst="rect">
            <a:avLst/>
          </a:prstGeom>
          <a:noFill/>
          <a:ln/>
        </p:spPr>
        <p:txBody>
          <a:bodyPr wrap="square" lIns="0" tIns="0" rIns="0" bIns="0" rtlCol="0" anchor="t"/>
          <a:lstStyle/>
          <a:p>
            <a:pPr algn="l" indent="0" marL="0">
              <a:buNone/>
            </a:pPr>
            <a:r>
              <a:rPr lang="en-US" sz="1200" dirty="0">
                <a:solidFill>
                  <a:srgbClr val="263238"/>
                </a:solidFill>
                <a:latin typeface="Meiryo" pitchFamily="34" charset="0"/>
                <a:ea typeface="Meiryo" pitchFamily="34" charset="-122"/>
                <a:cs typeface="Meiryo" pitchFamily="34" charset="-120"/>
              </a:rPr>
              <a:t>部下は笑ってやり過ごしている。</a:t>
            </a:r>
            <a:endParaRPr lang="en-US" sz="1200" dirty="0"/>
          </a:p>
        </p:txBody>
      </p:sp>
      <p:sp>
        <p:nvSpPr>
          <p:cNvPr id="12" name="Shape 9"/>
          <p:cNvSpPr/>
          <p:nvPr/>
        </p:nvSpPr>
        <p:spPr>
          <a:xfrm>
            <a:off x="5669280" y="1371600"/>
            <a:ext cx="3017520" cy="2743200"/>
          </a:xfrm>
          <a:prstGeom prst="roundRect">
            <a:avLst>
              <a:gd name="adj" fmla="val 2667"/>
            </a:avLst>
          </a:prstGeom>
          <a:solidFill>
            <a:srgbClr val="EAEEF3"/>
          </a:solidFill>
          <a:ln/>
        </p:spPr>
      </p:sp>
      <p:sp>
        <p:nvSpPr>
          <p:cNvPr id="13" name="Text 10"/>
          <p:cNvSpPr/>
          <p:nvPr/>
        </p:nvSpPr>
        <p:spPr>
          <a:xfrm>
            <a:off x="5852160" y="1481328"/>
            <a:ext cx="2743200" cy="274320"/>
          </a:xfrm>
          <a:prstGeom prst="rect">
            <a:avLst/>
          </a:prstGeom>
          <a:noFill/>
          <a:ln/>
        </p:spPr>
        <p:txBody>
          <a:bodyPr wrap="square" lIns="0" tIns="0" rIns="0" bIns="0" rtlCol="0" anchor="ctr"/>
          <a:lstStyle/>
          <a:p>
            <a:pPr algn="l" indent="0" marL="0">
              <a:buNone/>
            </a:pPr>
            <a:r>
              <a:rPr lang="en-US" sz="1200" b="1" dirty="0">
                <a:solidFill>
                  <a:srgbClr val="16314F"/>
                </a:solidFill>
                <a:latin typeface="Meiryo" pitchFamily="34" charset="0"/>
                <a:ea typeface="Meiryo" pitchFamily="34" charset="-122"/>
                <a:cs typeface="Meiryo" pitchFamily="34" charset="-120"/>
              </a:rPr>
              <a:t>検討の視点</a:t>
            </a:r>
            <a:endParaRPr lang="en-US" sz="1200" dirty="0"/>
          </a:p>
        </p:txBody>
      </p:sp>
      <p:sp>
        <p:nvSpPr>
          <p:cNvPr id="14" name="Text 11"/>
          <p:cNvSpPr/>
          <p:nvPr/>
        </p:nvSpPr>
        <p:spPr>
          <a:xfrm>
            <a:off x="5852160" y="1810512"/>
            <a:ext cx="2697480" cy="402336"/>
          </a:xfrm>
          <a:prstGeom prst="rect">
            <a:avLst/>
          </a:prstGeom>
          <a:noFill/>
          <a:ln/>
        </p:spPr>
        <p:txBody>
          <a:bodyPr wrap="square" lIns="0" tIns="0" rIns="0" bIns="0" rtlCol="0" anchor="ctr"/>
          <a:lstStyle/>
          <a:p>
            <a:pPr algn="l" indent="0" marL="0">
              <a:buNone/>
            </a:pPr>
            <a:r>
              <a:rPr lang="en-US" sz="1100" dirty="0">
                <a:solidFill>
                  <a:srgbClr val="243B53"/>
                </a:solidFill>
                <a:latin typeface="Meiryo" pitchFamily="34" charset="0"/>
                <a:ea typeface="Meiryo" pitchFamily="34" charset="-122"/>
                <a:cs typeface="Meiryo" pitchFamily="34" charset="-120"/>
              </a:rPr>
              <a:t>・容姿・交際への立ち入り</a:t>
            </a:r>
            <a:endParaRPr lang="en-US" sz="1100" dirty="0"/>
          </a:p>
        </p:txBody>
      </p:sp>
      <p:sp>
        <p:nvSpPr>
          <p:cNvPr id="15" name="Text 12"/>
          <p:cNvSpPr/>
          <p:nvPr/>
        </p:nvSpPr>
        <p:spPr>
          <a:xfrm>
            <a:off x="5852160" y="2231136"/>
            <a:ext cx="2697480" cy="402336"/>
          </a:xfrm>
          <a:prstGeom prst="rect">
            <a:avLst/>
          </a:prstGeom>
          <a:noFill/>
          <a:ln/>
        </p:spPr>
        <p:txBody>
          <a:bodyPr wrap="square" lIns="0" tIns="0" rIns="0" bIns="0" rtlCol="0" anchor="ctr"/>
          <a:lstStyle/>
          <a:p>
            <a:pPr algn="l" indent="0" marL="0">
              <a:buNone/>
            </a:pPr>
            <a:r>
              <a:rPr lang="en-US" sz="1100" dirty="0">
                <a:solidFill>
                  <a:srgbClr val="243B53"/>
                </a:solidFill>
                <a:latin typeface="Meiryo" pitchFamily="34" charset="0"/>
                <a:ea typeface="Meiryo" pitchFamily="34" charset="-122"/>
                <a:cs typeface="Meiryo" pitchFamily="34" charset="-120"/>
              </a:rPr>
              <a:t>・公開性・繰り返し</a:t>
            </a:r>
            <a:endParaRPr lang="en-US" sz="1100" dirty="0"/>
          </a:p>
        </p:txBody>
      </p:sp>
      <p:sp>
        <p:nvSpPr>
          <p:cNvPr id="16" name="Text 13"/>
          <p:cNvSpPr/>
          <p:nvPr/>
        </p:nvSpPr>
        <p:spPr>
          <a:xfrm>
            <a:off x="5852160" y="2651760"/>
            <a:ext cx="2697480" cy="402336"/>
          </a:xfrm>
          <a:prstGeom prst="rect">
            <a:avLst/>
          </a:prstGeom>
          <a:noFill/>
          <a:ln/>
        </p:spPr>
        <p:txBody>
          <a:bodyPr wrap="square" lIns="0" tIns="0" rIns="0" bIns="0" rtlCol="0" anchor="ctr"/>
          <a:lstStyle/>
          <a:p>
            <a:pPr algn="l" indent="0" marL="0">
              <a:buNone/>
            </a:pPr>
            <a:r>
              <a:rPr lang="en-US" sz="1100" dirty="0">
                <a:solidFill>
                  <a:srgbClr val="243B53"/>
                </a:solidFill>
                <a:latin typeface="Meiryo" pitchFamily="34" charset="0"/>
                <a:ea typeface="Meiryo" pitchFamily="34" charset="-122"/>
                <a:cs typeface="Meiryo" pitchFamily="34" charset="-120"/>
              </a:rPr>
              <a:t>・上下関係</a:t>
            </a:r>
            <a:endParaRPr lang="en-US" sz="1100" dirty="0"/>
          </a:p>
        </p:txBody>
      </p:sp>
      <p:sp>
        <p:nvSpPr>
          <p:cNvPr id="17" name="Text 14"/>
          <p:cNvSpPr/>
          <p:nvPr/>
        </p:nvSpPr>
        <p:spPr>
          <a:xfrm>
            <a:off x="5852160" y="3072384"/>
            <a:ext cx="2697480" cy="402336"/>
          </a:xfrm>
          <a:prstGeom prst="rect">
            <a:avLst/>
          </a:prstGeom>
          <a:noFill/>
          <a:ln/>
        </p:spPr>
        <p:txBody>
          <a:bodyPr wrap="square" lIns="0" tIns="0" rIns="0" bIns="0" rtlCol="0" anchor="ctr"/>
          <a:lstStyle/>
          <a:p>
            <a:pPr algn="l" indent="0" marL="0">
              <a:buNone/>
            </a:pPr>
            <a:r>
              <a:rPr lang="en-US" sz="1100" dirty="0">
                <a:solidFill>
                  <a:srgbClr val="243B53"/>
                </a:solidFill>
                <a:latin typeface="Meiryo" pitchFamily="34" charset="0"/>
                <a:ea typeface="Meiryo" pitchFamily="34" charset="-122"/>
                <a:cs typeface="Meiryo" pitchFamily="34" charset="-120"/>
              </a:rPr>
              <a:t>・笑っていた＝同意ではない</a:t>
            </a:r>
            <a:endParaRPr lang="en-US" sz="1100" dirty="0"/>
          </a:p>
        </p:txBody>
      </p:sp>
      <p:sp>
        <p:nvSpPr>
          <p:cNvPr id="18" name="Text 15"/>
          <p:cNvSpPr/>
          <p:nvPr/>
        </p:nvSpPr>
        <p:spPr>
          <a:xfrm>
            <a:off x="5852160" y="3493008"/>
            <a:ext cx="2697480" cy="402336"/>
          </a:xfrm>
          <a:prstGeom prst="rect">
            <a:avLst/>
          </a:prstGeom>
          <a:noFill/>
          <a:ln/>
        </p:spPr>
        <p:txBody>
          <a:bodyPr wrap="square" lIns="0" tIns="0" rIns="0" bIns="0" rtlCol="0" anchor="ctr"/>
          <a:lstStyle/>
          <a:p>
            <a:pPr algn="l" indent="0" marL="0">
              <a:buNone/>
            </a:pPr>
            <a:r>
              <a:rPr lang="en-US" sz="1100" dirty="0">
                <a:solidFill>
                  <a:srgbClr val="243B53"/>
                </a:solidFill>
                <a:latin typeface="Meiryo" pitchFamily="34" charset="0"/>
                <a:ea typeface="Meiryo" pitchFamily="34" charset="-122"/>
                <a:cs typeface="Meiryo" pitchFamily="34" charset="-120"/>
              </a:rPr>
              <a:t>・業務上の必要性</a:t>
            </a:r>
            <a:endParaRPr lang="en-US" sz="1100" dirty="0"/>
          </a:p>
        </p:txBody>
      </p:sp>
      <p:sp>
        <p:nvSpPr>
          <p:cNvPr id="19" name="Text 16"/>
          <p:cNvSpPr/>
          <p:nvPr/>
        </p:nvSpPr>
        <p:spPr>
          <a:xfrm>
            <a:off x="457200" y="4850892"/>
            <a:ext cx="6400800" cy="228600"/>
          </a:xfrm>
          <a:prstGeom prst="rect">
            <a:avLst/>
          </a:prstGeom>
          <a:noFill/>
          <a:ln/>
        </p:spPr>
        <p:txBody>
          <a:bodyPr wrap="square" rtlCol="0" anchor="ctr"/>
          <a:lstStyle/>
          <a:p>
            <a:pPr algn="l" indent="0" marL="0">
              <a:buNone/>
            </a:pPr>
            <a:r>
              <a:rPr lang="en-US" sz="850" dirty="0">
                <a:solidFill>
                  <a:srgbClr val="657586"/>
                </a:solidFill>
                <a:latin typeface="Meiryo" pitchFamily="34" charset="0"/>
                <a:ea typeface="Meiryo" pitchFamily="34" charset="-122"/>
                <a:cs typeface="Meiryo" pitchFamily="34" charset="-120"/>
              </a:rPr>
              <a:t>Legal GPT｜法務・総務のための社内研修資料20選（第5回）</a:t>
            </a:r>
            <a:endParaRPr lang="en-US" sz="850" dirty="0"/>
          </a:p>
        </p:txBody>
      </p:sp>
      <p:sp>
        <p:nvSpPr>
          <p:cNvPr id="20" name="Text 17"/>
          <p:cNvSpPr/>
          <p:nvPr/>
        </p:nvSpPr>
        <p:spPr>
          <a:xfrm>
            <a:off x="8321040" y="4850892"/>
            <a:ext cx="365760" cy="228600"/>
          </a:xfrm>
          <a:prstGeom prst="rect">
            <a:avLst/>
          </a:prstGeom>
          <a:noFill/>
          <a:ln/>
        </p:spPr>
        <p:txBody>
          <a:bodyPr wrap="square" rtlCol="0" anchor="ctr"/>
          <a:lstStyle/>
          <a:p>
            <a:pPr algn="r" indent="0" marL="0">
              <a:buNone/>
            </a:pPr>
            <a:r>
              <a:rPr lang="en-US" sz="900" dirty="0">
                <a:solidFill>
                  <a:srgbClr val="657586"/>
                </a:solidFill>
                <a:latin typeface="Meiryo" pitchFamily="34" charset="0"/>
                <a:ea typeface="Meiryo" pitchFamily="34" charset="-122"/>
                <a:cs typeface="Meiryo" pitchFamily="34" charset="-120"/>
              </a:rPr>
              <a:t>30</a:t>
            </a:r>
            <a:endParaRPr lang="en-US" sz="9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 31">
    <p:bg>
      <p:bgPr>
        <a:solidFill>
          <a:srgbClr val="F6F8FA"/>
        </a:solidFill>
      </p:bgPr>
    </p:bg>
    <p:spTree>
      <p:nvGrpSpPr>
        <p:cNvPr id="1" name=""/>
        <p:cNvGrpSpPr/>
        <p:nvPr/>
      </p:nvGrpSpPr>
      <p:grpSpPr>
        <a:xfrm>
          <a:off x="0" y="0"/>
          <a:ext cx="0" cy="0"/>
          <a:chOff x="0" y="0"/>
          <a:chExt cx="0" cy="0"/>
        </a:xfrm>
      </p:grpSpPr>
      <p:sp>
        <p:nvSpPr>
          <p:cNvPr id="2" name="Text 0"/>
          <p:cNvSpPr/>
          <p:nvPr/>
        </p:nvSpPr>
        <p:spPr>
          <a:xfrm>
            <a:off x="502920" y="274320"/>
            <a:ext cx="8229600" cy="274320"/>
          </a:xfrm>
          <a:prstGeom prst="rect">
            <a:avLst/>
          </a:prstGeom>
          <a:noFill/>
          <a:ln/>
        </p:spPr>
        <p:txBody>
          <a:bodyPr wrap="square" rtlCol="0" anchor="ctr"/>
          <a:lstStyle/>
          <a:p>
            <a:pPr algn="l" indent="0" marL="0">
              <a:buNone/>
            </a:pPr>
            <a:r>
              <a:rPr lang="en-US" sz="1100" b="1" spc="150" kern="0" dirty="0">
                <a:solidFill>
                  <a:srgbClr val="B58A3A"/>
                </a:solidFill>
                <a:latin typeface="Meiryo" pitchFamily="34" charset="0"/>
                <a:ea typeface="Meiryo" pitchFamily="34" charset="-122"/>
                <a:cs typeface="Meiryo" pitchFamily="34" charset="-120"/>
              </a:rPr>
              <a:t>ケーススタディ 2｜懇親会での身体接触</a:t>
            </a:r>
            <a:endParaRPr lang="en-US" sz="1100" dirty="0"/>
          </a:p>
        </p:txBody>
      </p:sp>
      <p:sp>
        <p:nvSpPr>
          <p:cNvPr id="3" name="Text 1"/>
          <p:cNvSpPr/>
          <p:nvPr/>
        </p:nvSpPr>
        <p:spPr>
          <a:xfrm>
            <a:off x="457200" y="530352"/>
            <a:ext cx="8229600" cy="566928"/>
          </a:xfrm>
          <a:prstGeom prst="rect">
            <a:avLst/>
          </a:prstGeom>
          <a:noFill/>
          <a:ln/>
        </p:spPr>
        <p:txBody>
          <a:bodyPr wrap="square" lIns="0" tIns="0" rIns="0" bIns="0" rtlCol="0" anchor="ctr"/>
          <a:lstStyle/>
          <a:p>
            <a:pPr algn="l" indent="0" marL="0">
              <a:buNone/>
            </a:pPr>
            <a:r>
              <a:rPr lang="en-US" sz="2500" b="1" dirty="0">
                <a:solidFill>
                  <a:srgbClr val="16314F"/>
                </a:solidFill>
                <a:latin typeface="Meiryo" pitchFamily="34" charset="0"/>
                <a:ea typeface="Meiryo" pitchFamily="34" charset="-122"/>
                <a:cs typeface="Meiryo" pitchFamily="34" charset="-120"/>
              </a:rPr>
              <a:t>会社の懇親会での接触と『酔っているから』</a:t>
            </a:r>
            <a:endParaRPr lang="en-US" sz="2500" dirty="0"/>
          </a:p>
        </p:txBody>
      </p:sp>
      <p:sp>
        <p:nvSpPr>
          <p:cNvPr id="4" name="Shape 2"/>
          <p:cNvSpPr/>
          <p:nvPr/>
        </p:nvSpPr>
        <p:spPr>
          <a:xfrm>
            <a:off x="7818120" y="457200"/>
            <a:ext cx="777240" cy="777240"/>
          </a:xfrm>
          <a:prstGeom prst="ellipse">
            <a:avLst/>
          </a:prstGeom>
          <a:solidFill>
            <a:srgbClr val="EAEEF3"/>
          </a:solidFill>
          <a:ln/>
          <a:effectLst>
            <a:outerShdw sx="100000" sy="100000" kx="0" ky="0" algn="bl" rotWithShape="0" blurRad="63500" dist="25400" dir="5400000">
              <a:srgbClr val="99A3AE">
                <a:alpha val="14000"/>
              </a:srgbClr>
            </a:outerShdw>
          </a:effectLst>
        </p:spPr>
      </p:sp>
      <p:pic>
        <p:nvPicPr>
          <p:cNvPr id="5" name="Image 0" descr="preencoded.png">    </p:cNvPr>
          <p:cNvPicPr>
            <a:picLocks noChangeAspect="1"/>
          </p:cNvPicPr>
          <p:nvPr/>
        </p:nvPicPr>
        <p:blipFill>
          <a:blip r:embed="rId1"/>
          <a:stretch>
            <a:fillRect/>
          </a:stretch>
        </p:blipFill>
        <p:spPr>
          <a:xfrm>
            <a:off x="8027975" y="667055"/>
            <a:ext cx="357530" cy="357530"/>
          </a:xfrm>
          <a:prstGeom prst="rect">
            <a:avLst/>
          </a:prstGeom>
        </p:spPr>
      </p:pic>
      <p:sp>
        <p:nvSpPr>
          <p:cNvPr id="6" name="Shape 3"/>
          <p:cNvSpPr/>
          <p:nvPr/>
        </p:nvSpPr>
        <p:spPr>
          <a:xfrm>
            <a:off x="457200" y="1371600"/>
            <a:ext cx="5074920" cy="2743200"/>
          </a:xfrm>
          <a:prstGeom prst="roundRect">
            <a:avLst>
              <a:gd name="adj" fmla="val 2667"/>
            </a:avLst>
          </a:prstGeom>
          <a:solidFill>
            <a:srgbClr val="FFFFFF"/>
          </a:solidFill>
          <a:ln w="12700">
            <a:solidFill>
              <a:srgbClr val="DCE2EA"/>
            </a:solidFill>
            <a:prstDash val="solid"/>
          </a:ln>
          <a:effectLst>
            <a:outerShdw sx="100000" sy="100000" kx="0" ky="0" algn="bl" rotWithShape="0" blurRad="63500" dist="25400" dir="5400000">
              <a:srgbClr val="99A3AE">
                <a:alpha val="14000"/>
              </a:srgbClr>
            </a:outerShdw>
          </a:effectLst>
        </p:spPr>
      </p:sp>
      <p:sp>
        <p:nvSpPr>
          <p:cNvPr id="7" name="Text 4"/>
          <p:cNvSpPr/>
          <p:nvPr/>
        </p:nvSpPr>
        <p:spPr>
          <a:xfrm>
            <a:off x="658368" y="1481328"/>
            <a:ext cx="2743200" cy="274320"/>
          </a:xfrm>
          <a:prstGeom prst="rect">
            <a:avLst/>
          </a:prstGeom>
          <a:noFill/>
          <a:ln/>
        </p:spPr>
        <p:txBody>
          <a:bodyPr wrap="square" lIns="0" tIns="0" rIns="0" bIns="0" rtlCol="0" anchor="ctr"/>
          <a:lstStyle/>
          <a:p>
            <a:pPr algn="l" indent="0" marL="0">
              <a:buNone/>
            </a:pPr>
            <a:r>
              <a:rPr lang="en-US" sz="1200" b="1" dirty="0">
                <a:solidFill>
                  <a:srgbClr val="B58A3A"/>
                </a:solidFill>
                <a:latin typeface="Meiryo" pitchFamily="34" charset="0"/>
                <a:ea typeface="Meiryo" pitchFamily="34" charset="-122"/>
                <a:cs typeface="Meiryo" pitchFamily="34" charset="-120"/>
              </a:rPr>
              <a:t>状況</a:t>
            </a:r>
            <a:endParaRPr lang="en-US" sz="1200" dirty="0"/>
          </a:p>
        </p:txBody>
      </p:sp>
      <p:sp>
        <p:nvSpPr>
          <p:cNvPr id="8" name="Text 5"/>
          <p:cNvSpPr/>
          <p:nvPr/>
        </p:nvSpPr>
        <p:spPr>
          <a:xfrm>
            <a:off x="658368" y="1792224"/>
            <a:ext cx="4663440" cy="457200"/>
          </a:xfrm>
          <a:prstGeom prst="rect">
            <a:avLst/>
          </a:prstGeom>
          <a:noFill/>
          <a:ln/>
        </p:spPr>
        <p:txBody>
          <a:bodyPr wrap="square" lIns="0" tIns="0" rIns="0" bIns="0" rtlCol="0" anchor="t"/>
          <a:lstStyle/>
          <a:p>
            <a:pPr algn="l" indent="0" marL="0">
              <a:buNone/>
            </a:pPr>
            <a:r>
              <a:rPr lang="en-US" sz="1200" dirty="0">
                <a:solidFill>
                  <a:srgbClr val="263238"/>
                </a:solidFill>
                <a:latin typeface="Meiryo" pitchFamily="34" charset="0"/>
                <a:ea typeface="Meiryo" pitchFamily="34" charset="-122"/>
                <a:cs typeface="Meiryo" pitchFamily="34" charset="-120"/>
              </a:rPr>
              <a:t>会社主催の懇親会で、課長が部下の肩や</a:t>
            </a:r>
            <a:endParaRPr lang="en-US" sz="1200" dirty="0"/>
          </a:p>
        </p:txBody>
      </p:sp>
      <p:sp>
        <p:nvSpPr>
          <p:cNvPr id="9" name="Text 6"/>
          <p:cNvSpPr/>
          <p:nvPr/>
        </p:nvSpPr>
        <p:spPr>
          <a:xfrm>
            <a:off x="658368" y="2231136"/>
            <a:ext cx="4663440" cy="457200"/>
          </a:xfrm>
          <a:prstGeom prst="rect">
            <a:avLst/>
          </a:prstGeom>
          <a:noFill/>
          <a:ln/>
        </p:spPr>
        <p:txBody>
          <a:bodyPr wrap="square" lIns="0" tIns="0" rIns="0" bIns="0" rtlCol="0" anchor="t"/>
          <a:lstStyle/>
          <a:p>
            <a:pPr algn="l" indent="0" marL="0">
              <a:buNone/>
            </a:pPr>
            <a:r>
              <a:rPr lang="en-US" sz="1200" dirty="0">
                <a:solidFill>
                  <a:srgbClr val="263238"/>
                </a:solidFill>
                <a:latin typeface="Meiryo" pitchFamily="34" charset="0"/>
                <a:ea typeface="Meiryo" pitchFamily="34" charset="-122"/>
                <a:cs typeface="Meiryo" pitchFamily="34" charset="-120"/>
              </a:rPr>
              <a:t>腰に繰り返し触れ、「酔っているから</a:t>
            </a:r>
            <a:endParaRPr lang="en-US" sz="1200" dirty="0"/>
          </a:p>
        </p:txBody>
      </p:sp>
      <p:sp>
        <p:nvSpPr>
          <p:cNvPr id="10" name="Text 7"/>
          <p:cNvSpPr/>
          <p:nvPr/>
        </p:nvSpPr>
        <p:spPr>
          <a:xfrm>
            <a:off x="658368" y="2670048"/>
            <a:ext cx="4663440" cy="457200"/>
          </a:xfrm>
          <a:prstGeom prst="rect">
            <a:avLst/>
          </a:prstGeom>
          <a:noFill/>
          <a:ln/>
        </p:spPr>
        <p:txBody>
          <a:bodyPr wrap="square" lIns="0" tIns="0" rIns="0" bIns="0" rtlCol="0" anchor="t"/>
          <a:lstStyle/>
          <a:p>
            <a:pPr algn="l" indent="0" marL="0">
              <a:buNone/>
            </a:pPr>
            <a:r>
              <a:rPr lang="en-US" sz="1200" dirty="0">
                <a:solidFill>
                  <a:srgbClr val="263238"/>
                </a:solidFill>
                <a:latin typeface="Meiryo" pitchFamily="34" charset="0"/>
                <a:ea typeface="Meiryo" pitchFamily="34" charset="-122"/>
                <a:cs typeface="Meiryo" pitchFamily="34" charset="-120"/>
              </a:rPr>
              <a:t>気にしないで」と話した。</a:t>
            </a:r>
            <a:endParaRPr lang="en-US" sz="1200" dirty="0"/>
          </a:p>
        </p:txBody>
      </p:sp>
      <p:sp>
        <p:nvSpPr>
          <p:cNvPr id="11" name="Text 8"/>
          <p:cNvSpPr/>
          <p:nvPr/>
        </p:nvSpPr>
        <p:spPr>
          <a:xfrm>
            <a:off x="658368" y="3108960"/>
            <a:ext cx="4663440" cy="457200"/>
          </a:xfrm>
          <a:prstGeom prst="rect">
            <a:avLst/>
          </a:prstGeom>
          <a:noFill/>
          <a:ln/>
        </p:spPr>
        <p:txBody>
          <a:bodyPr wrap="square" lIns="0" tIns="0" rIns="0" bIns="0" rtlCol="0" anchor="t"/>
          <a:lstStyle/>
          <a:p>
            <a:pPr algn="l" indent="0" marL="0">
              <a:buNone/>
            </a:pPr>
            <a:r>
              <a:rPr lang="en-US" sz="1200" dirty="0">
                <a:solidFill>
                  <a:srgbClr val="263238"/>
                </a:solidFill>
                <a:latin typeface="Meiryo" pitchFamily="34" charset="0"/>
                <a:ea typeface="Meiryo" pitchFamily="34" charset="-122"/>
                <a:cs typeface="Meiryo" pitchFamily="34" charset="-120"/>
              </a:rPr>
              <a:t>部下は笑ってその場を離れた。</a:t>
            </a:r>
            <a:endParaRPr lang="en-US" sz="1200" dirty="0"/>
          </a:p>
        </p:txBody>
      </p:sp>
      <p:sp>
        <p:nvSpPr>
          <p:cNvPr id="12" name="Shape 9"/>
          <p:cNvSpPr/>
          <p:nvPr/>
        </p:nvSpPr>
        <p:spPr>
          <a:xfrm>
            <a:off x="5669280" y="1371600"/>
            <a:ext cx="3017520" cy="2743200"/>
          </a:xfrm>
          <a:prstGeom prst="roundRect">
            <a:avLst>
              <a:gd name="adj" fmla="val 2667"/>
            </a:avLst>
          </a:prstGeom>
          <a:solidFill>
            <a:srgbClr val="EAEEF3"/>
          </a:solidFill>
          <a:ln/>
        </p:spPr>
      </p:sp>
      <p:sp>
        <p:nvSpPr>
          <p:cNvPr id="13" name="Text 10"/>
          <p:cNvSpPr/>
          <p:nvPr/>
        </p:nvSpPr>
        <p:spPr>
          <a:xfrm>
            <a:off x="5852160" y="1481328"/>
            <a:ext cx="2743200" cy="274320"/>
          </a:xfrm>
          <a:prstGeom prst="rect">
            <a:avLst/>
          </a:prstGeom>
          <a:noFill/>
          <a:ln/>
        </p:spPr>
        <p:txBody>
          <a:bodyPr wrap="square" lIns="0" tIns="0" rIns="0" bIns="0" rtlCol="0" anchor="ctr"/>
          <a:lstStyle/>
          <a:p>
            <a:pPr algn="l" indent="0" marL="0">
              <a:buNone/>
            </a:pPr>
            <a:r>
              <a:rPr lang="en-US" sz="1200" b="1" dirty="0">
                <a:solidFill>
                  <a:srgbClr val="16314F"/>
                </a:solidFill>
                <a:latin typeface="Meiryo" pitchFamily="34" charset="0"/>
                <a:ea typeface="Meiryo" pitchFamily="34" charset="-122"/>
                <a:cs typeface="Meiryo" pitchFamily="34" charset="-120"/>
              </a:rPr>
              <a:t>検討の視点</a:t>
            </a:r>
            <a:endParaRPr lang="en-US" sz="1200" dirty="0"/>
          </a:p>
        </p:txBody>
      </p:sp>
      <p:sp>
        <p:nvSpPr>
          <p:cNvPr id="14" name="Text 11"/>
          <p:cNvSpPr/>
          <p:nvPr/>
        </p:nvSpPr>
        <p:spPr>
          <a:xfrm>
            <a:off x="5852160" y="1810512"/>
            <a:ext cx="2697480" cy="402336"/>
          </a:xfrm>
          <a:prstGeom prst="rect">
            <a:avLst/>
          </a:prstGeom>
          <a:noFill/>
          <a:ln/>
        </p:spPr>
        <p:txBody>
          <a:bodyPr wrap="square" lIns="0" tIns="0" rIns="0" bIns="0" rtlCol="0" anchor="ctr"/>
          <a:lstStyle/>
          <a:p>
            <a:pPr algn="l" indent="0" marL="0">
              <a:buNone/>
            </a:pPr>
            <a:r>
              <a:rPr lang="en-US" sz="1100" dirty="0">
                <a:solidFill>
                  <a:srgbClr val="243B53"/>
                </a:solidFill>
                <a:latin typeface="Meiryo" pitchFamily="34" charset="0"/>
                <a:ea typeface="Meiryo" pitchFamily="34" charset="-122"/>
                <a:cs typeface="Meiryo" pitchFamily="34" charset="-120"/>
              </a:rPr>
              <a:t>・職務の延長といえる宴会</a:t>
            </a:r>
            <a:endParaRPr lang="en-US" sz="1100" dirty="0"/>
          </a:p>
        </p:txBody>
      </p:sp>
      <p:sp>
        <p:nvSpPr>
          <p:cNvPr id="15" name="Text 12"/>
          <p:cNvSpPr/>
          <p:nvPr/>
        </p:nvSpPr>
        <p:spPr>
          <a:xfrm>
            <a:off x="5852160" y="2231136"/>
            <a:ext cx="2697480" cy="402336"/>
          </a:xfrm>
          <a:prstGeom prst="rect">
            <a:avLst/>
          </a:prstGeom>
          <a:noFill/>
          <a:ln/>
        </p:spPr>
        <p:txBody>
          <a:bodyPr wrap="square" lIns="0" tIns="0" rIns="0" bIns="0" rtlCol="0" anchor="ctr"/>
          <a:lstStyle/>
          <a:p>
            <a:pPr algn="l" indent="0" marL="0">
              <a:buNone/>
            </a:pPr>
            <a:r>
              <a:rPr lang="en-US" sz="1100" dirty="0">
                <a:solidFill>
                  <a:srgbClr val="243B53"/>
                </a:solidFill>
                <a:latin typeface="Meiryo" pitchFamily="34" charset="0"/>
                <a:ea typeface="Meiryo" pitchFamily="34" charset="-122"/>
                <a:cs typeface="Meiryo" pitchFamily="34" charset="-120"/>
              </a:rPr>
              <a:t>・不要な身体接触</a:t>
            </a:r>
            <a:endParaRPr lang="en-US" sz="1100" dirty="0"/>
          </a:p>
        </p:txBody>
      </p:sp>
      <p:sp>
        <p:nvSpPr>
          <p:cNvPr id="16" name="Text 13"/>
          <p:cNvSpPr/>
          <p:nvPr/>
        </p:nvSpPr>
        <p:spPr>
          <a:xfrm>
            <a:off x="5852160" y="2651760"/>
            <a:ext cx="2697480" cy="402336"/>
          </a:xfrm>
          <a:prstGeom prst="rect">
            <a:avLst/>
          </a:prstGeom>
          <a:noFill/>
          <a:ln/>
        </p:spPr>
        <p:txBody>
          <a:bodyPr wrap="square" lIns="0" tIns="0" rIns="0" bIns="0" rtlCol="0" anchor="ctr"/>
          <a:lstStyle/>
          <a:p>
            <a:pPr algn="l" indent="0" marL="0">
              <a:buNone/>
            </a:pPr>
            <a:r>
              <a:rPr lang="en-US" sz="1100" dirty="0">
                <a:solidFill>
                  <a:srgbClr val="243B53"/>
                </a:solidFill>
                <a:latin typeface="Meiryo" pitchFamily="34" charset="0"/>
                <a:ea typeface="Meiryo" pitchFamily="34" charset="-122"/>
                <a:cs typeface="Meiryo" pitchFamily="34" charset="-120"/>
              </a:rPr>
              <a:t>・明確な拒否がない</a:t>
            </a:r>
            <a:endParaRPr lang="en-US" sz="1100" dirty="0"/>
          </a:p>
        </p:txBody>
      </p:sp>
      <p:sp>
        <p:nvSpPr>
          <p:cNvPr id="17" name="Text 14"/>
          <p:cNvSpPr/>
          <p:nvPr/>
        </p:nvSpPr>
        <p:spPr>
          <a:xfrm>
            <a:off x="5852160" y="3072384"/>
            <a:ext cx="2697480" cy="402336"/>
          </a:xfrm>
          <a:prstGeom prst="rect">
            <a:avLst/>
          </a:prstGeom>
          <a:noFill/>
          <a:ln/>
        </p:spPr>
        <p:txBody>
          <a:bodyPr wrap="square" lIns="0" tIns="0" rIns="0" bIns="0" rtlCol="0" anchor="ctr"/>
          <a:lstStyle/>
          <a:p>
            <a:pPr algn="l" indent="0" marL="0">
              <a:buNone/>
            </a:pPr>
            <a:r>
              <a:rPr lang="en-US" sz="1100" dirty="0">
                <a:solidFill>
                  <a:srgbClr val="243B53"/>
                </a:solidFill>
                <a:latin typeface="Meiryo" pitchFamily="34" charset="0"/>
                <a:ea typeface="Meiryo" pitchFamily="34" charset="-122"/>
                <a:cs typeface="Meiryo" pitchFamily="34" charset="-120"/>
              </a:rPr>
              <a:t>・笑い・離席の評価</a:t>
            </a:r>
            <a:endParaRPr lang="en-US" sz="1100" dirty="0"/>
          </a:p>
        </p:txBody>
      </p:sp>
      <p:sp>
        <p:nvSpPr>
          <p:cNvPr id="18" name="Text 15"/>
          <p:cNvSpPr/>
          <p:nvPr/>
        </p:nvSpPr>
        <p:spPr>
          <a:xfrm>
            <a:off x="5852160" y="3493008"/>
            <a:ext cx="2697480" cy="402336"/>
          </a:xfrm>
          <a:prstGeom prst="rect">
            <a:avLst/>
          </a:prstGeom>
          <a:noFill/>
          <a:ln/>
        </p:spPr>
        <p:txBody>
          <a:bodyPr wrap="square" lIns="0" tIns="0" rIns="0" bIns="0" rtlCol="0" anchor="ctr"/>
          <a:lstStyle/>
          <a:p>
            <a:pPr algn="l" indent="0" marL="0">
              <a:buNone/>
            </a:pPr>
            <a:r>
              <a:rPr lang="en-US" sz="1100" dirty="0">
                <a:solidFill>
                  <a:srgbClr val="243B53"/>
                </a:solidFill>
                <a:latin typeface="Meiryo" pitchFamily="34" charset="0"/>
                <a:ea typeface="Meiryo" pitchFamily="34" charset="-122"/>
                <a:cs typeface="Meiryo" pitchFamily="34" charset="-120"/>
              </a:rPr>
              <a:t>・帰宅時の安全確保</a:t>
            </a:r>
            <a:endParaRPr lang="en-US" sz="1100" dirty="0"/>
          </a:p>
        </p:txBody>
      </p:sp>
      <p:sp>
        <p:nvSpPr>
          <p:cNvPr id="19" name="Text 16"/>
          <p:cNvSpPr/>
          <p:nvPr/>
        </p:nvSpPr>
        <p:spPr>
          <a:xfrm>
            <a:off x="457200" y="4850892"/>
            <a:ext cx="6400800" cy="228600"/>
          </a:xfrm>
          <a:prstGeom prst="rect">
            <a:avLst/>
          </a:prstGeom>
          <a:noFill/>
          <a:ln/>
        </p:spPr>
        <p:txBody>
          <a:bodyPr wrap="square" rtlCol="0" anchor="ctr"/>
          <a:lstStyle/>
          <a:p>
            <a:pPr algn="l" indent="0" marL="0">
              <a:buNone/>
            </a:pPr>
            <a:r>
              <a:rPr lang="en-US" sz="850" dirty="0">
                <a:solidFill>
                  <a:srgbClr val="657586"/>
                </a:solidFill>
                <a:latin typeface="Meiryo" pitchFamily="34" charset="0"/>
                <a:ea typeface="Meiryo" pitchFamily="34" charset="-122"/>
                <a:cs typeface="Meiryo" pitchFamily="34" charset="-120"/>
              </a:rPr>
              <a:t>Legal GPT｜法務・総務のための社内研修資料20選（第5回）</a:t>
            </a:r>
            <a:endParaRPr lang="en-US" sz="850" dirty="0"/>
          </a:p>
        </p:txBody>
      </p:sp>
      <p:sp>
        <p:nvSpPr>
          <p:cNvPr id="20" name="Text 17"/>
          <p:cNvSpPr/>
          <p:nvPr/>
        </p:nvSpPr>
        <p:spPr>
          <a:xfrm>
            <a:off x="8321040" y="4850892"/>
            <a:ext cx="365760" cy="228600"/>
          </a:xfrm>
          <a:prstGeom prst="rect">
            <a:avLst/>
          </a:prstGeom>
          <a:noFill/>
          <a:ln/>
        </p:spPr>
        <p:txBody>
          <a:bodyPr wrap="square" rtlCol="0" anchor="ctr"/>
          <a:lstStyle/>
          <a:p>
            <a:pPr algn="r" indent="0" marL="0">
              <a:buNone/>
            </a:pPr>
            <a:r>
              <a:rPr lang="en-US" sz="900" dirty="0">
                <a:solidFill>
                  <a:srgbClr val="657586"/>
                </a:solidFill>
                <a:latin typeface="Meiryo" pitchFamily="34" charset="0"/>
                <a:ea typeface="Meiryo" pitchFamily="34" charset="-122"/>
                <a:cs typeface="Meiryo" pitchFamily="34" charset="-120"/>
              </a:rPr>
              <a:t>31</a:t>
            </a:r>
            <a:endParaRPr lang="en-US" sz="9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 32">
    <p:bg>
      <p:bgPr>
        <a:solidFill>
          <a:srgbClr val="F6F8FA"/>
        </a:solidFill>
      </p:bgPr>
    </p:bg>
    <p:spTree>
      <p:nvGrpSpPr>
        <p:cNvPr id="1" name=""/>
        <p:cNvGrpSpPr/>
        <p:nvPr/>
      </p:nvGrpSpPr>
      <p:grpSpPr>
        <a:xfrm>
          <a:off x="0" y="0"/>
          <a:ext cx="0" cy="0"/>
          <a:chOff x="0" y="0"/>
          <a:chExt cx="0" cy="0"/>
        </a:xfrm>
      </p:grpSpPr>
      <p:sp>
        <p:nvSpPr>
          <p:cNvPr id="2" name="Text 0"/>
          <p:cNvSpPr/>
          <p:nvPr/>
        </p:nvSpPr>
        <p:spPr>
          <a:xfrm>
            <a:off x="502920" y="274320"/>
            <a:ext cx="8229600" cy="274320"/>
          </a:xfrm>
          <a:prstGeom prst="rect">
            <a:avLst/>
          </a:prstGeom>
          <a:noFill/>
          <a:ln/>
        </p:spPr>
        <p:txBody>
          <a:bodyPr wrap="square" rtlCol="0" anchor="ctr"/>
          <a:lstStyle/>
          <a:p>
            <a:pPr algn="l" indent="0" marL="0">
              <a:buNone/>
            </a:pPr>
            <a:r>
              <a:rPr lang="en-US" sz="1100" b="1" spc="150" kern="0" dirty="0">
                <a:solidFill>
                  <a:srgbClr val="B58A3A"/>
                </a:solidFill>
                <a:latin typeface="Meiryo" pitchFamily="34" charset="0"/>
                <a:ea typeface="Meiryo" pitchFamily="34" charset="-122"/>
                <a:cs typeface="Meiryo" pitchFamily="34" charset="-120"/>
              </a:rPr>
              <a:t>ケーススタディ 3｜SNSでの食事の誘い</a:t>
            </a:r>
            <a:endParaRPr lang="en-US" sz="1100" dirty="0"/>
          </a:p>
        </p:txBody>
      </p:sp>
      <p:sp>
        <p:nvSpPr>
          <p:cNvPr id="3" name="Text 1"/>
          <p:cNvSpPr/>
          <p:nvPr/>
        </p:nvSpPr>
        <p:spPr>
          <a:xfrm>
            <a:off x="457200" y="530352"/>
            <a:ext cx="8229600" cy="566928"/>
          </a:xfrm>
          <a:prstGeom prst="rect">
            <a:avLst/>
          </a:prstGeom>
          <a:noFill/>
          <a:ln/>
        </p:spPr>
        <p:txBody>
          <a:bodyPr wrap="square" lIns="0" tIns="0" rIns="0" bIns="0" rtlCol="0" anchor="ctr"/>
          <a:lstStyle/>
          <a:p>
            <a:pPr algn="l" indent="0" marL="0">
              <a:buNone/>
            </a:pPr>
            <a:r>
              <a:rPr lang="en-US" sz="2500" b="1" dirty="0">
                <a:solidFill>
                  <a:srgbClr val="16314F"/>
                </a:solidFill>
                <a:latin typeface="Meiryo" pitchFamily="34" charset="0"/>
                <a:ea typeface="Meiryo" pitchFamily="34" charset="-122"/>
                <a:cs typeface="Meiryo" pitchFamily="34" charset="-120"/>
              </a:rPr>
              <a:t>私的SNSへの繰り返しの誘い</a:t>
            </a:r>
            <a:endParaRPr lang="en-US" sz="2500" dirty="0"/>
          </a:p>
        </p:txBody>
      </p:sp>
      <p:sp>
        <p:nvSpPr>
          <p:cNvPr id="4" name="Shape 2"/>
          <p:cNvSpPr/>
          <p:nvPr/>
        </p:nvSpPr>
        <p:spPr>
          <a:xfrm>
            <a:off x="7818120" y="457200"/>
            <a:ext cx="777240" cy="777240"/>
          </a:xfrm>
          <a:prstGeom prst="ellipse">
            <a:avLst/>
          </a:prstGeom>
          <a:solidFill>
            <a:srgbClr val="EAEEF3"/>
          </a:solidFill>
          <a:ln/>
          <a:effectLst>
            <a:outerShdw sx="100000" sy="100000" kx="0" ky="0" algn="bl" rotWithShape="0" blurRad="63500" dist="25400" dir="5400000">
              <a:srgbClr val="99A3AE">
                <a:alpha val="14000"/>
              </a:srgbClr>
            </a:outerShdw>
          </a:effectLst>
        </p:spPr>
      </p:sp>
      <p:pic>
        <p:nvPicPr>
          <p:cNvPr id="5" name="Image 0" descr="preencoded.png">    </p:cNvPr>
          <p:cNvPicPr>
            <a:picLocks noChangeAspect="1"/>
          </p:cNvPicPr>
          <p:nvPr/>
        </p:nvPicPr>
        <p:blipFill>
          <a:blip r:embed="rId1"/>
          <a:stretch>
            <a:fillRect/>
          </a:stretch>
        </p:blipFill>
        <p:spPr>
          <a:xfrm>
            <a:off x="8027975" y="667055"/>
            <a:ext cx="357530" cy="357530"/>
          </a:xfrm>
          <a:prstGeom prst="rect">
            <a:avLst/>
          </a:prstGeom>
        </p:spPr>
      </p:pic>
      <p:sp>
        <p:nvSpPr>
          <p:cNvPr id="6" name="Shape 3"/>
          <p:cNvSpPr/>
          <p:nvPr/>
        </p:nvSpPr>
        <p:spPr>
          <a:xfrm>
            <a:off x="457200" y="1371600"/>
            <a:ext cx="5074920" cy="2743200"/>
          </a:xfrm>
          <a:prstGeom prst="roundRect">
            <a:avLst>
              <a:gd name="adj" fmla="val 2667"/>
            </a:avLst>
          </a:prstGeom>
          <a:solidFill>
            <a:srgbClr val="FFFFFF"/>
          </a:solidFill>
          <a:ln w="12700">
            <a:solidFill>
              <a:srgbClr val="DCE2EA"/>
            </a:solidFill>
            <a:prstDash val="solid"/>
          </a:ln>
          <a:effectLst>
            <a:outerShdw sx="100000" sy="100000" kx="0" ky="0" algn="bl" rotWithShape="0" blurRad="63500" dist="25400" dir="5400000">
              <a:srgbClr val="99A3AE">
                <a:alpha val="14000"/>
              </a:srgbClr>
            </a:outerShdw>
          </a:effectLst>
        </p:spPr>
      </p:sp>
      <p:sp>
        <p:nvSpPr>
          <p:cNvPr id="7" name="Text 4"/>
          <p:cNvSpPr/>
          <p:nvPr/>
        </p:nvSpPr>
        <p:spPr>
          <a:xfrm>
            <a:off x="658368" y="1481328"/>
            <a:ext cx="2743200" cy="274320"/>
          </a:xfrm>
          <a:prstGeom prst="rect">
            <a:avLst/>
          </a:prstGeom>
          <a:noFill/>
          <a:ln/>
        </p:spPr>
        <p:txBody>
          <a:bodyPr wrap="square" lIns="0" tIns="0" rIns="0" bIns="0" rtlCol="0" anchor="ctr"/>
          <a:lstStyle/>
          <a:p>
            <a:pPr algn="l" indent="0" marL="0">
              <a:buNone/>
            </a:pPr>
            <a:r>
              <a:rPr lang="en-US" sz="1200" b="1" dirty="0">
                <a:solidFill>
                  <a:srgbClr val="B58A3A"/>
                </a:solidFill>
                <a:latin typeface="Meiryo" pitchFamily="34" charset="0"/>
                <a:ea typeface="Meiryo" pitchFamily="34" charset="-122"/>
                <a:cs typeface="Meiryo" pitchFamily="34" charset="-120"/>
              </a:rPr>
              <a:t>状況</a:t>
            </a:r>
            <a:endParaRPr lang="en-US" sz="1200" dirty="0"/>
          </a:p>
        </p:txBody>
      </p:sp>
      <p:sp>
        <p:nvSpPr>
          <p:cNvPr id="8" name="Text 5"/>
          <p:cNvSpPr/>
          <p:nvPr/>
        </p:nvSpPr>
        <p:spPr>
          <a:xfrm>
            <a:off x="658368" y="1792224"/>
            <a:ext cx="4663440" cy="457200"/>
          </a:xfrm>
          <a:prstGeom prst="rect">
            <a:avLst/>
          </a:prstGeom>
          <a:noFill/>
          <a:ln/>
        </p:spPr>
        <p:txBody>
          <a:bodyPr wrap="square" lIns="0" tIns="0" rIns="0" bIns="0" rtlCol="0" anchor="t"/>
          <a:lstStyle/>
          <a:p>
            <a:pPr algn="l" indent="0" marL="0">
              <a:buNone/>
            </a:pPr>
            <a:r>
              <a:rPr lang="en-US" sz="1200" dirty="0">
                <a:solidFill>
                  <a:srgbClr val="263238"/>
                </a:solidFill>
                <a:latin typeface="Meiryo" pitchFamily="34" charset="0"/>
                <a:ea typeface="Meiryo" pitchFamily="34" charset="-122"/>
                <a:cs typeface="Meiryo" pitchFamily="34" charset="-120"/>
              </a:rPr>
              <a:t>管理職が部下の私的SNSに食事の誘いを送付。</a:t>
            </a:r>
            <a:endParaRPr lang="en-US" sz="1200" dirty="0"/>
          </a:p>
        </p:txBody>
      </p:sp>
      <p:sp>
        <p:nvSpPr>
          <p:cNvPr id="9" name="Text 6"/>
          <p:cNvSpPr/>
          <p:nvPr/>
        </p:nvSpPr>
        <p:spPr>
          <a:xfrm>
            <a:off x="658368" y="2231136"/>
            <a:ext cx="4663440" cy="457200"/>
          </a:xfrm>
          <a:prstGeom prst="rect">
            <a:avLst/>
          </a:prstGeom>
          <a:noFill/>
          <a:ln/>
        </p:spPr>
        <p:txBody>
          <a:bodyPr wrap="square" lIns="0" tIns="0" rIns="0" bIns="0" rtlCol="0" anchor="t"/>
          <a:lstStyle/>
          <a:p>
            <a:pPr algn="l" indent="0" marL="0">
              <a:buNone/>
            </a:pPr>
            <a:r>
              <a:rPr lang="en-US" sz="1200" dirty="0">
                <a:solidFill>
                  <a:srgbClr val="263238"/>
                </a:solidFill>
                <a:latin typeface="Meiryo" pitchFamily="34" charset="0"/>
                <a:ea typeface="Meiryo" pitchFamily="34" charset="-122"/>
                <a:cs typeface="Meiryo" pitchFamily="34" charset="-120"/>
              </a:rPr>
              <a:t>部下は一度「最近忙しくて難しいです」と</a:t>
            </a:r>
            <a:endParaRPr lang="en-US" sz="1200" dirty="0"/>
          </a:p>
        </p:txBody>
      </p:sp>
      <p:sp>
        <p:nvSpPr>
          <p:cNvPr id="10" name="Text 7"/>
          <p:cNvSpPr/>
          <p:nvPr/>
        </p:nvSpPr>
        <p:spPr>
          <a:xfrm>
            <a:off x="658368" y="2670048"/>
            <a:ext cx="4663440" cy="457200"/>
          </a:xfrm>
          <a:prstGeom prst="rect">
            <a:avLst/>
          </a:prstGeom>
          <a:noFill/>
          <a:ln/>
        </p:spPr>
        <p:txBody>
          <a:bodyPr wrap="square" lIns="0" tIns="0" rIns="0" bIns="0" rtlCol="0" anchor="t"/>
          <a:lstStyle/>
          <a:p>
            <a:pPr algn="l" indent="0" marL="0">
              <a:buNone/>
            </a:pPr>
            <a:r>
              <a:rPr lang="en-US" sz="1200" dirty="0">
                <a:solidFill>
                  <a:srgbClr val="263238"/>
                </a:solidFill>
                <a:latin typeface="Meiryo" pitchFamily="34" charset="0"/>
                <a:ea typeface="Meiryo" pitchFamily="34" charset="-122"/>
                <a:cs typeface="Meiryo" pitchFamily="34" charset="-120"/>
              </a:rPr>
              <a:t>返信したが、その後も毎週誘いが続く。</a:t>
            </a:r>
            <a:endParaRPr lang="en-US" sz="1200" dirty="0"/>
          </a:p>
        </p:txBody>
      </p:sp>
      <p:sp>
        <p:nvSpPr>
          <p:cNvPr id="11" name="Text 8"/>
          <p:cNvSpPr/>
          <p:nvPr/>
        </p:nvSpPr>
        <p:spPr>
          <a:xfrm>
            <a:off x="658368" y="3108960"/>
            <a:ext cx="4663440" cy="457200"/>
          </a:xfrm>
          <a:prstGeom prst="rect">
            <a:avLst/>
          </a:prstGeom>
          <a:noFill/>
          <a:ln/>
        </p:spPr>
        <p:txBody>
          <a:bodyPr wrap="square" lIns="0" tIns="0" rIns="0" bIns="0" rtlCol="0" anchor="t"/>
          <a:lstStyle/>
          <a:p>
            <a:pPr algn="l" indent="0" marL="0">
              <a:buNone/>
            </a:pPr>
            <a:r>
              <a:rPr lang="en-US" sz="1200" dirty="0">
                <a:solidFill>
                  <a:srgbClr val="263238"/>
                </a:solidFill>
                <a:latin typeface="Meiryo" pitchFamily="34" charset="0"/>
                <a:ea typeface="Meiryo" pitchFamily="34" charset="-122"/>
                <a:cs typeface="Meiryo" pitchFamily="34" charset="-120"/>
              </a:rPr>
              <a:t>「評価面談ではゆっくり話せないから」とも。</a:t>
            </a:r>
            <a:endParaRPr lang="en-US" sz="1200" dirty="0"/>
          </a:p>
        </p:txBody>
      </p:sp>
      <p:sp>
        <p:nvSpPr>
          <p:cNvPr id="12" name="Shape 9"/>
          <p:cNvSpPr/>
          <p:nvPr/>
        </p:nvSpPr>
        <p:spPr>
          <a:xfrm>
            <a:off x="5669280" y="1371600"/>
            <a:ext cx="3017520" cy="2743200"/>
          </a:xfrm>
          <a:prstGeom prst="roundRect">
            <a:avLst>
              <a:gd name="adj" fmla="val 2667"/>
            </a:avLst>
          </a:prstGeom>
          <a:solidFill>
            <a:srgbClr val="EAEEF3"/>
          </a:solidFill>
          <a:ln/>
        </p:spPr>
      </p:sp>
      <p:sp>
        <p:nvSpPr>
          <p:cNvPr id="13" name="Text 10"/>
          <p:cNvSpPr/>
          <p:nvPr/>
        </p:nvSpPr>
        <p:spPr>
          <a:xfrm>
            <a:off x="5852160" y="1481328"/>
            <a:ext cx="2743200" cy="274320"/>
          </a:xfrm>
          <a:prstGeom prst="rect">
            <a:avLst/>
          </a:prstGeom>
          <a:noFill/>
          <a:ln/>
        </p:spPr>
        <p:txBody>
          <a:bodyPr wrap="square" lIns="0" tIns="0" rIns="0" bIns="0" rtlCol="0" anchor="ctr"/>
          <a:lstStyle/>
          <a:p>
            <a:pPr algn="l" indent="0" marL="0">
              <a:buNone/>
            </a:pPr>
            <a:r>
              <a:rPr lang="en-US" sz="1200" b="1" dirty="0">
                <a:solidFill>
                  <a:srgbClr val="16314F"/>
                </a:solidFill>
                <a:latin typeface="Meiryo" pitchFamily="34" charset="0"/>
                <a:ea typeface="Meiryo" pitchFamily="34" charset="-122"/>
                <a:cs typeface="Meiryo" pitchFamily="34" charset="-120"/>
              </a:rPr>
              <a:t>検討の視点</a:t>
            </a:r>
            <a:endParaRPr lang="en-US" sz="1200" dirty="0"/>
          </a:p>
        </p:txBody>
      </p:sp>
      <p:sp>
        <p:nvSpPr>
          <p:cNvPr id="14" name="Text 11"/>
          <p:cNvSpPr/>
          <p:nvPr/>
        </p:nvSpPr>
        <p:spPr>
          <a:xfrm>
            <a:off x="5852160" y="1810512"/>
            <a:ext cx="2697480" cy="402336"/>
          </a:xfrm>
          <a:prstGeom prst="rect">
            <a:avLst/>
          </a:prstGeom>
          <a:noFill/>
          <a:ln/>
        </p:spPr>
        <p:txBody>
          <a:bodyPr wrap="square" lIns="0" tIns="0" rIns="0" bIns="0" rtlCol="0" anchor="ctr"/>
          <a:lstStyle/>
          <a:p>
            <a:pPr algn="l" indent="0" marL="0">
              <a:buNone/>
            </a:pPr>
            <a:r>
              <a:rPr lang="en-US" sz="1100" dirty="0">
                <a:solidFill>
                  <a:srgbClr val="243B53"/>
                </a:solidFill>
                <a:latin typeface="Meiryo" pitchFamily="34" charset="0"/>
                <a:ea typeface="Meiryo" pitchFamily="34" charset="-122"/>
                <a:cs typeface="Meiryo" pitchFamily="34" charset="-120"/>
              </a:rPr>
              <a:t>・私的アカウント</a:t>
            </a:r>
            <a:endParaRPr lang="en-US" sz="1100" dirty="0"/>
          </a:p>
        </p:txBody>
      </p:sp>
      <p:sp>
        <p:nvSpPr>
          <p:cNvPr id="15" name="Text 12"/>
          <p:cNvSpPr/>
          <p:nvPr/>
        </p:nvSpPr>
        <p:spPr>
          <a:xfrm>
            <a:off x="5852160" y="2231136"/>
            <a:ext cx="2697480" cy="402336"/>
          </a:xfrm>
          <a:prstGeom prst="rect">
            <a:avLst/>
          </a:prstGeom>
          <a:noFill/>
          <a:ln/>
        </p:spPr>
        <p:txBody>
          <a:bodyPr wrap="square" lIns="0" tIns="0" rIns="0" bIns="0" rtlCol="0" anchor="ctr"/>
          <a:lstStyle/>
          <a:p>
            <a:pPr algn="l" indent="0" marL="0">
              <a:buNone/>
            </a:pPr>
            <a:r>
              <a:rPr lang="en-US" sz="1100" dirty="0">
                <a:solidFill>
                  <a:srgbClr val="243B53"/>
                </a:solidFill>
                <a:latin typeface="Meiryo" pitchFamily="34" charset="0"/>
                <a:ea typeface="Meiryo" pitchFamily="34" charset="-122"/>
                <a:cs typeface="Meiryo" pitchFamily="34" charset="-120"/>
              </a:rPr>
              <a:t>・業務上の上下関係</a:t>
            </a:r>
            <a:endParaRPr lang="en-US" sz="1100" dirty="0"/>
          </a:p>
        </p:txBody>
      </p:sp>
      <p:sp>
        <p:nvSpPr>
          <p:cNvPr id="16" name="Text 13"/>
          <p:cNvSpPr/>
          <p:nvPr/>
        </p:nvSpPr>
        <p:spPr>
          <a:xfrm>
            <a:off x="5852160" y="2651760"/>
            <a:ext cx="2697480" cy="402336"/>
          </a:xfrm>
          <a:prstGeom prst="rect">
            <a:avLst/>
          </a:prstGeom>
          <a:noFill/>
          <a:ln/>
        </p:spPr>
        <p:txBody>
          <a:bodyPr wrap="square" lIns="0" tIns="0" rIns="0" bIns="0" rtlCol="0" anchor="ctr"/>
          <a:lstStyle/>
          <a:p>
            <a:pPr algn="l" indent="0" marL="0">
              <a:buNone/>
            </a:pPr>
            <a:r>
              <a:rPr lang="en-US" sz="1100" dirty="0">
                <a:solidFill>
                  <a:srgbClr val="243B53"/>
                </a:solidFill>
                <a:latin typeface="Meiryo" pitchFamily="34" charset="0"/>
                <a:ea typeface="Meiryo" pitchFamily="34" charset="-122"/>
                <a:cs typeface="Meiryo" pitchFamily="34" charset="-120"/>
              </a:rPr>
              <a:t>・曖昧な拒否・返信なし</a:t>
            </a:r>
            <a:endParaRPr lang="en-US" sz="1100" dirty="0"/>
          </a:p>
        </p:txBody>
      </p:sp>
      <p:sp>
        <p:nvSpPr>
          <p:cNvPr id="17" name="Text 14"/>
          <p:cNvSpPr/>
          <p:nvPr/>
        </p:nvSpPr>
        <p:spPr>
          <a:xfrm>
            <a:off x="5852160" y="3072384"/>
            <a:ext cx="2697480" cy="402336"/>
          </a:xfrm>
          <a:prstGeom prst="rect">
            <a:avLst/>
          </a:prstGeom>
          <a:noFill/>
          <a:ln/>
        </p:spPr>
        <p:txBody>
          <a:bodyPr wrap="square" lIns="0" tIns="0" rIns="0" bIns="0" rtlCol="0" anchor="ctr"/>
          <a:lstStyle/>
          <a:p>
            <a:pPr algn="l" indent="0" marL="0">
              <a:buNone/>
            </a:pPr>
            <a:r>
              <a:rPr lang="en-US" sz="1100" dirty="0">
                <a:solidFill>
                  <a:srgbClr val="243B53"/>
                </a:solidFill>
                <a:latin typeface="Meiryo" pitchFamily="34" charset="0"/>
                <a:ea typeface="Meiryo" pitchFamily="34" charset="-122"/>
                <a:cs typeface="Meiryo" pitchFamily="34" charset="-120"/>
              </a:rPr>
              <a:t>・繰り返し</a:t>
            </a:r>
            <a:endParaRPr lang="en-US" sz="1100" dirty="0"/>
          </a:p>
        </p:txBody>
      </p:sp>
      <p:sp>
        <p:nvSpPr>
          <p:cNvPr id="18" name="Text 15"/>
          <p:cNvSpPr/>
          <p:nvPr/>
        </p:nvSpPr>
        <p:spPr>
          <a:xfrm>
            <a:off x="5852160" y="3493008"/>
            <a:ext cx="2697480" cy="402336"/>
          </a:xfrm>
          <a:prstGeom prst="rect">
            <a:avLst/>
          </a:prstGeom>
          <a:noFill/>
          <a:ln/>
        </p:spPr>
        <p:txBody>
          <a:bodyPr wrap="square" lIns="0" tIns="0" rIns="0" bIns="0" rtlCol="0" anchor="ctr"/>
          <a:lstStyle/>
          <a:p>
            <a:pPr algn="l" indent="0" marL="0">
              <a:buNone/>
            </a:pPr>
            <a:r>
              <a:rPr lang="en-US" sz="1100" dirty="0">
                <a:solidFill>
                  <a:srgbClr val="243B53"/>
                </a:solidFill>
                <a:latin typeface="Meiryo" pitchFamily="34" charset="0"/>
                <a:ea typeface="Meiryo" pitchFamily="34" charset="-122"/>
                <a:cs typeface="Meiryo" pitchFamily="34" charset="-120"/>
              </a:rPr>
              <a:t>・評価との結び付き</a:t>
            </a:r>
            <a:endParaRPr lang="en-US" sz="1100" dirty="0"/>
          </a:p>
        </p:txBody>
      </p:sp>
      <p:sp>
        <p:nvSpPr>
          <p:cNvPr id="19" name="Text 16"/>
          <p:cNvSpPr/>
          <p:nvPr/>
        </p:nvSpPr>
        <p:spPr>
          <a:xfrm>
            <a:off x="457200" y="4850892"/>
            <a:ext cx="6400800" cy="228600"/>
          </a:xfrm>
          <a:prstGeom prst="rect">
            <a:avLst/>
          </a:prstGeom>
          <a:noFill/>
          <a:ln/>
        </p:spPr>
        <p:txBody>
          <a:bodyPr wrap="square" rtlCol="0" anchor="ctr"/>
          <a:lstStyle/>
          <a:p>
            <a:pPr algn="l" indent="0" marL="0">
              <a:buNone/>
            </a:pPr>
            <a:r>
              <a:rPr lang="en-US" sz="850" dirty="0">
                <a:solidFill>
                  <a:srgbClr val="657586"/>
                </a:solidFill>
                <a:latin typeface="Meiryo" pitchFamily="34" charset="0"/>
                <a:ea typeface="Meiryo" pitchFamily="34" charset="-122"/>
                <a:cs typeface="Meiryo" pitchFamily="34" charset="-120"/>
              </a:rPr>
              <a:t>Legal GPT｜法務・総務のための社内研修資料20選（第5回）</a:t>
            </a:r>
            <a:endParaRPr lang="en-US" sz="850" dirty="0"/>
          </a:p>
        </p:txBody>
      </p:sp>
      <p:sp>
        <p:nvSpPr>
          <p:cNvPr id="20" name="Text 17"/>
          <p:cNvSpPr/>
          <p:nvPr/>
        </p:nvSpPr>
        <p:spPr>
          <a:xfrm>
            <a:off x="8321040" y="4850892"/>
            <a:ext cx="365760" cy="228600"/>
          </a:xfrm>
          <a:prstGeom prst="rect">
            <a:avLst/>
          </a:prstGeom>
          <a:noFill/>
          <a:ln/>
        </p:spPr>
        <p:txBody>
          <a:bodyPr wrap="square" rtlCol="0" anchor="ctr"/>
          <a:lstStyle/>
          <a:p>
            <a:pPr algn="r" indent="0" marL="0">
              <a:buNone/>
            </a:pPr>
            <a:r>
              <a:rPr lang="en-US" sz="900" dirty="0">
                <a:solidFill>
                  <a:srgbClr val="657586"/>
                </a:solidFill>
                <a:latin typeface="Meiryo" pitchFamily="34" charset="0"/>
                <a:ea typeface="Meiryo" pitchFamily="34" charset="-122"/>
                <a:cs typeface="Meiryo" pitchFamily="34" charset="-120"/>
              </a:rPr>
              <a:t>32</a:t>
            </a:r>
            <a:endParaRPr lang="en-US" sz="9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 33">
    <p:bg>
      <p:bgPr>
        <a:solidFill>
          <a:srgbClr val="F6F8FA"/>
        </a:solidFill>
      </p:bgPr>
    </p:bg>
    <p:spTree>
      <p:nvGrpSpPr>
        <p:cNvPr id="1" name=""/>
        <p:cNvGrpSpPr/>
        <p:nvPr/>
      </p:nvGrpSpPr>
      <p:grpSpPr>
        <a:xfrm>
          <a:off x="0" y="0"/>
          <a:ext cx="0" cy="0"/>
          <a:chOff x="0" y="0"/>
          <a:chExt cx="0" cy="0"/>
        </a:xfrm>
      </p:grpSpPr>
      <p:sp>
        <p:nvSpPr>
          <p:cNvPr id="2" name="Text 0"/>
          <p:cNvSpPr/>
          <p:nvPr/>
        </p:nvSpPr>
        <p:spPr>
          <a:xfrm>
            <a:off x="502920" y="274320"/>
            <a:ext cx="8229600" cy="274320"/>
          </a:xfrm>
          <a:prstGeom prst="rect">
            <a:avLst/>
          </a:prstGeom>
          <a:noFill/>
          <a:ln/>
        </p:spPr>
        <p:txBody>
          <a:bodyPr wrap="square" rtlCol="0" anchor="ctr"/>
          <a:lstStyle/>
          <a:p>
            <a:pPr algn="l" indent="0" marL="0">
              <a:buNone/>
            </a:pPr>
            <a:r>
              <a:rPr lang="en-US" sz="1100" b="1" spc="150" kern="0" dirty="0">
                <a:solidFill>
                  <a:srgbClr val="B58A3A"/>
                </a:solidFill>
                <a:latin typeface="Meiryo" pitchFamily="34" charset="0"/>
                <a:ea typeface="Meiryo" pitchFamily="34" charset="-122"/>
                <a:cs typeface="Meiryo" pitchFamily="34" charset="-120"/>
              </a:rPr>
              <a:t>ケーススタディ 4｜顧客からの性的発言</a:t>
            </a:r>
            <a:endParaRPr lang="en-US" sz="1100" dirty="0"/>
          </a:p>
        </p:txBody>
      </p:sp>
      <p:sp>
        <p:nvSpPr>
          <p:cNvPr id="3" name="Text 1"/>
          <p:cNvSpPr/>
          <p:nvPr/>
        </p:nvSpPr>
        <p:spPr>
          <a:xfrm>
            <a:off x="457200" y="530352"/>
            <a:ext cx="8229600" cy="566928"/>
          </a:xfrm>
          <a:prstGeom prst="rect">
            <a:avLst/>
          </a:prstGeom>
          <a:noFill/>
          <a:ln/>
        </p:spPr>
        <p:txBody>
          <a:bodyPr wrap="square" lIns="0" tIns="0" rIns="0" bIns="0" rtlCol="0" anchor="ctr"/>
          <a:lstStyle/>
          <a:p>
            <a:pPr algn="l" indent="0" marL="0">
              <a:buNone/>
            </a:pPr>
            <a:r>
              <a:rPr lang="en-US" sz="2500" b="1" dirty="0">
                <a:solidFill>
                  <a:srgbClr val="16314F"/>
                </a:solidFill>
                <a:latin typeface="Meiryo" pitchFamily="34" charset="0"/>
                <a:ea typeface="Meiryo" pitchFamily="34" charset="-122"/>
                <a:cs typeface="Meiryo" pitchFamily="34" charset="-120"/>
              </a:rPr>
              <a:t>取引先からの誘いと『受け流して』</a:t>
            </a:r>
            <a:endParaRPr lang="en-US" sz="2500" dirty="0"/>
          </a:p>
        </p:txBody>
      </p:sp>
      <p:sp>
        <p:nvSpPr>
          <p:cNvPr id="4" name="Shape 2"/>
          <p:cNvSpPr/>
          <p:nvPr/>
        </p:nvSpPr>
        <p:spPr>
          <a:xfrm>
            <a:off x="7818120" y="457200"/>
            <a:ext cx="777240" cy="777240"/>
          </a:xfrm>
          <a:prstGeom prst="ellipse">
            <a:avLst/>
          </a:prstGeom>
          <a:solidFill>
            <a:srgbClr val="EAEEF3"/>
          </a:solidFill>
          <a:ln/>
          <a:effectLst>
            <a:outerShdw sx="100000" sy="100000" kx="0" ky="0" algn="bl" rotWithShape="0" blurRad="63500" dist="25400" dir="5400000">
              <a:srgbClr val="99A3AE">
                <a:alpha val="14000"/>
              </a:srgbClr>
            </a:outerShdw>
          </a:effectLst>
        </p:spPr>
      </p:sp>
      <p:pic>
        <p:nvPicPr>
          <p:cNvPr id="5" name="Image 0" descr="preencoded.png">    </p:cNvPr>
          <p:cNvPicPr>
            <a:picLocks noChangeAspect="1"/>
          </p:cNvPicPr>
          <p:nvPr/>
        </p:nvPicPr>
        <p:blipFill>
          <a:blip r:embed="rId1"/>
          <a:stretch>
            <a:fillRect/>
          </a:stretch>
        </p:blipFill>
        <p:spPr>
          <a:xfrm>
            <a:off x="8027975" y="667055"/>
            <a:ext cx="357530" cy="357530"/>
          </a:xfrm>
          <a:prstGeom prst="rect">
            <a:avLst/>
          </a:prstGeom>
        </p:spPr>
      </p:pic>
      <p:sp>
        <p:nvSpPr>
          <p:cNvPr id="6" name="Shape 3"/>
          <p:cNvSpPr/>
          <p:nvPr/>
        </p:nvSpPr>
        <p:spPr>
          <a:xfrm>
            <a:off x="457200" y="1371600"/>
            <a:ext cx="5074920" cy="2743200"/>
          </a:xfrm>
          <a:prstGeom prst="roundRect">
            <a:avLst>
              <a:gd name="adj" fmla="val 2667"/>
            </a:avLst>
          </a:prstGeom>
          <a:solidFill>
            <a:srgbClr val="FFFFFF"/>
          </a:solidFill>
          <a:ln w="12700">
            <a:solidFill>
              <a:srgbClr val="DCE2EA"/>
            </a:solidFill>
            <a:prstDash val="solid"/>
          </a:ln>
          <a:effectLst>
            <a:outerShdw sx="100000" sy="100000" kx="0" ky="0" algn="bl" rotWithShape="0" blurRad="63500" dist="25400" dir="5400000">
              <a:srgbClr val="99A3AE">
                <a:alpha val="14000"/>
              </a:srgbClr>
            </a:outerShdw>
          </a:effectLst>
        </p:spPr>
      </p:sp>
      <p:sp>
        <p:nvSpPr>
          <p:cNvPr id="7" name="Text 4"/>
          <p:cNvSpPr/>
          <p:nvPr/>
        </p:nvSpPr>
        <p:spPr>
          <a:xfrm>
            <a:off x="658368" y="1481328"/>
            <a:ext cx="2743200" cy="274320"/>
          </a:xfrm>
          <a:prstGeom prst="rect">
            <a:avLst/>
          </a:prstGeom>
          <a:noFill/>
          <a:ln/>
        </p:spPr>
        <p:txBody>
          <a:bodyPr wrap="square" lIns="0" tIns="0" rIns="0" bIns="0" rtlCol="0" anchor="ctr"/>
          <a:lstStyle/>
          <a:p>
            <a:pPr algn="l" indent="0" marL="0">
              <a:buNone/>
            </a:pPr>
            <a:r>
              <a:rPr lang="en-US" sz="1200" b="1" dirty="0">
                <a:solidFill>
                  <a:srgbClr val="B58A3A"/>
                </a:solidFill>
                <a:latin typeface="Meiryo" pitchFamily="34" charset="0"/>
                <a:ea typeface="Meiryo" pitchFamily="34" charset="-122"/>
                <a:cs typeface="Meiryo" pitchFamily="34" charset="-120"/>
              </a:rPr>
              <a:t>状況</a:t>
            </a:r>
            <a:endParaRPr lang="en-US" sz="1200" dirty="0"/>
          </a:p>
        </p:txBody>
      </p:sp>
      <p:sp>
        <p:nvSpPr>
          <p:cNvPr id="8" name="Text 5"/>
          <p:cNvSpPr/>
          <p:nvPr/>
        </p:nvSpPr>
        <p:spPr>
          <a:xfrm>
            <a:off x="658368" y="1792224"/>
            <a:ext cx="4663440" cy="457200"/>
          </a:xfrm>
          <a:prstGeom prst="rect">
            <a:avLst/>
          </a:prstGeom>
          <a:noFill/>
          <a:ln/>
        </p:spPr>
        <p:txBody>
          <a:bodyPr wrap="square" lIns="0" tIns="0" rIns="0" bIns="0" rtlCol="0" anchor="t"/>
          <a:lstStyle/>
          <a:p>
            <a:pPr algn="l" indent="0" marL="0">
              <a:buNone/>
            </a:pPr>
            <a:r>
              <a:rPr lang="en-US" sz="1200" dirty="0">
                <a:solidFill>
                  <a:srgbClr val="263238"/>
                </a:solidFill>
                <a:latin typeface="Meiryo" pitchFamily="34" charset="0"/>
                <a:ea typeface="Meiryo" pitchFamily="34" charset="-122"/>
                <a:cs typeface="Meiryo" pitchFamily="34" charset="-120"/>
              </a:rPr>
              <a:t>取引先担当者が女性営業に、面談のたびに</a:t>
            </a:r>
            <a:endParaRPr lang="en-US" sz="1200" dirty="0"/>
          </a:p>
        </p:txBody>
      </p:sp>
      <p:sp>
        <p:nvSpPr>
          <p:cNvPr id="9" name="Text 6"/>
          <p:cNvSpPr/>
          <p:nvPr/>
        </p:nvSpPr>
        <p:spPr>
          <a:xfrm>
            <a:off x="658368" y="2231136"/>
            <a:ext cx="4663440" cy="457200"/>
          </a:xfrm>
          <a:prstGeom prst="rect">
            <a:avLst/>
          </a:prstGeom>
          <a:noFill/>
          <a:ln/>
        </p:spPr>
        <p:txBody>
          <a:bodyPr wrap="square" lIns="0" tIns="0" rIns="0" bIns="0" rtlCol="0" anchor="t"/>
          <a:lstStyle/>
          <a:p>
            <a:pPr algn="l" indent="0" marL="0">
              <a:buNone/>
            </a:pPr>
            <a:r>
              <a:rPr lang="en-US" sz="1200" dirty="0">
                <a:solidFill>
                  <a:srgbClr val="263238"/>
                </a:solidFill>
                <a:latin typeface="Meiryo" pitchFamily="34" charset="0"/>
                <a:ea typeface="Meiryo" pitchFamily="34" charset="-122"/>
                <a:cs typeface="Meiryo" pitchFamily="34" charset="-120"/>
              </a:rPr>
              <a:t>容姿を評価し「二人で飲みに行けば契約を</a:t>
            </a:r>
            <a:endParaRPr lang="en-US" sz="1200" dirty="0"/>
          </a:p>
        </p:txBody>
      </p:sp>
      <p:sp>
        <p:nvSpPr>
          <p:cNvPr id="10" name="Text 7"/>
          <p:cNvSpPr/>
          <p:nvPr/>
        </p:nvSpPr>
        <p:spPr>
          <a:xfrm>
            <a:off x="658368" y="2670048"/>
            <a:ext cx="4663440" cy="457200"/>
          </a:xfrm>
          <a:prstGeom prst="rect">
            <a:avLst/>
          </a:prstGeom>
          <a:noFill/>
          <a:ln/>
        </p:spPr>
        <p:txBody>
          <a:bodyPr wrap="square" lIns="0" tIns="0" rIns="0" bIns="0" rtlCol="0" anchor="t"/>
          <a:lstStyle/>
          <a:p>
            <a:pPr algn="l" indent="0" marL="0">
              <a:buNone/>
            </a:pPr>
            <a:r>
              <a:rPr lang="en-US" sz="1200" dirty="0">
                <a:solidFill>
                  <a:srgbClr val="263238"/>
                </a:solidFill>
                <a:latin typeface="Meiryo" pitchFamily="34" charset="0"/>
                <a:ea typeface="Meiryo" pitchFamily="34" charset="-122"/>
                <a:cs typeface="Meiryo" pitchFamily="34" charset="-120"/>
              </a:rPr>
              <a:t>考える」と発言。社内の上司は「大事な顧客</a:t>
            </a:r>
            <a:endParaRPr lang="en-US" sz="1200" dirty="0"/>
          </a:p>
        </p:txBody>
      </p:sp>
      <p:sp>
        <p:nvSpPr>
          <p:cNvPr id="11" name="Text 8"/>
          <p:cNvSpPr/>
          <p:nvPr/>
        </p:nvSpPr>
        <p:spPr>
          <a:xfrm>
            <a:off x="658368" y="3108960"/>
            <a:ext cx="4663440" cy="457200"/>
          </a:xfrm>
          <a:prstGeom prst="rect">
            <a:avLst/>
          </a:prstGeom>
          <a:noFill/>
          <a:ln/>
        </p:spPr>
        <p:txBody>
          <a:bodyPr wrap="square" lIns="0" tIns="0" rIns="0" bIns="0" rtlCol="0" anchor="t"/>
          <a:lstStyle/>
          <a:p>
            <a:pPr algn="l" indent="0" marL="0">
              <a:buNone/>
            </a:pPr>
            <a:r>
              <a:rPr lang="en-US" sz="1200" dirty="0">
                <a:solidFill>
                  <a:srgbClr val="263238"/>
                </a:solidFill>
                <a:latin typeface="Meiryo" pitchFamily="34" charset="0"/>
                <a:ea typeface="Meiryo" pitchFamily="34" charset="-122"/>
                <a:cs typeface="Meiryo" pitchFamily="34" charset="-120"/>
              </a:rPr>
              <a:t>だからうまく受け流して」と伝えた。</a:t>
            </a:r>
            <a:endParaRPr lang="en-US" sz="1200" dirty="0"/>
          </a:p>
        </p:txBody>
      </p:sp>
      <p:sp>
        <p:nvSpPr>
          <p:cNvPr id="12" name="Shape 9"/>
          <p:cNvSpPr/>
          <p:nvPr/>
        </p:nvSpPr>
        <p:spPr>
          <a:xfrm>
            <a:off x="5669280" y="1371600"/>
            <a:ext cx="3017520" cy="2743200"/>
          </a:xfrm>
          <a:prstGeom prst="roundRect">
            <a:avLst>
              <a:gd name="adj" fmla="val 2667"/>
            </a:avLst>
          </a:prstGeom>
          <a:solidFill>
            <a:srgbClr val="EAEEF3"/>
          </a:solidFill>
          <a:ln/>
        </p:spPr>
      </p:sp>
      <p:sp>
        <p:nvSpPr>
          <p:cNvPr id="13" name="Text 10"/>
          <p:cNvSpPr/>
          <p:nvPr/>
        </p:nvSpPr>
        <p:spPr>
          <a:xfrm>
            <a:off x="5852160" y="1481328"/>
            <a:ext cx="2743200" cy="274320"/>
          </a:xfrm>
          <a:prstGeom prst="rect">
            <a:avLst/>
          </a:prstGeom>
          <a:noFill/>
          <a:ln/>
        </p:spPr>
        <p:txBody>
          <a:bodyPr wrap="square" lIns="0" tIns="0" rIns="0" bIns="0" rtlCol="0" anchor="ctr"/>
          <a:lstStyle/>
          <a:p>
            <a:pPr algn="l" indent="0" marL="0">
              <a:buNone/>
            </a:pPr>
            <a:r>
              <a:rPr lang="en-US" sz="1200" b="1" dirty="0">
                <a:solidFill>
                  <a:srgbClr val="16314F"/>
                </a:solidFill>
                <a:latin typeface="Meiryo" pitchFamily="34" charset="0"/>
                <a:ea typeface="Meiryo" pitchFamily="34" charset="-122"/>
                <a:cs typeface="Meiryo" pitchFamily="34" charset="-120"/>
              </a:rPr>
              <a:t>検討の視点</a:t>
            </a:r>
            <a:endParaRPr lang="en-US" sz="1200" dirty="0"/>
          </a:p>
        </p:txBody>
      </p:sp>
      <p:sp>
        <p:nvSpPr>
          <p:cNvPr id="14" name="Text 11"/>
          <p:cNvSpPr/>
          <p:nvPr/>
        </p:nvSpPr>
        <p:spPr>
          <a:xfrm>
            <a:off x="5852160" y="1810512"/>
            <a:ext cx="2697480" cy="402336"/>
          </a:xfrm>
          <a:prstGeom prst="rect">
            <a:avLst/>
          </a:prstGeom>
          <a:noFill/>
          <a:ln/>
        </p:spPr>
        <p:txBody>
          <a:bodyPr wrap="square" lIns="0" tIns="0" rIns="0" bIns="0" rtlCol="0" anchor="ctr"/>
          <a:lstStyle/>
          <a:p>
            <a:pPr algn="l" indent="0" marL="0">
              <a:buNone/>
            </a:pPr>
            <a:r>
              <a:rPr lang="en-US" sz="1100" dirty="0">
                <a:solidFill>
                  <a:srgbClr val="243B53"/>
                </a:solidFill>
                <a:latin typeface="Meiryo" pitchFamily="34" charset="0"/>
                <a:ea typeface="Meiryo" pitchFamily="34" charset="-122"/>
                <a:cs typeface="Meiryo" pitchFamily="34" charset="-120"/>
              </a:rPr>
              <a:t>・顧客も行為者になり得る</a:t>
            </a:r>
            <a:endParaRPr lang="en-US" sz="1100" dirty="0"/>
          </a:p>
        </p:txBody>
      </p:sp>
      <p:sp>
        <p:nvSpPr>
          <p:cNvPr id="15" name="Text 12"/>
          <p:cNvSpPr/>
          <p:nvPr/>
        </p:nvSpPr>
        <p:spPr>
          <a:xfrm>
            <a:off x="5852160" y="2231136"/>
            <a:ext cx="2697480" cy="402336"/>
          </a:xfrm>
          <a:prstGeom prst="rect">
            <a:avLst/>
          </a:prstGeom>
          <a:noFill/>
          <a:ln/>
        </p:spPr>
        <p:txBody>
          <a:bodyPr wrap="square" lIns="0" tIns="0" rIns="0" bIns="0" rtlCol="0" anchor="ctr"/>
          <a:lstStyle/>
          <a:p>
            <a:pPr algn="l" indent="0" marL="0">
              <a:buNone/>
            </a:pPr>
            <a:r>
              <a:rPr lang="en-US" sz="1100" dirty="0">
                <a:solidFill>
                  <a:srgbClr val="243B53"/>
                </a:solidFill>
                <a:latin typeface="Meiryo" pitchFamily="34" charset="0"/>
                <a:ea typeface="Meiryo" pitchFamily="34" charset="-122"/>
                <a:cs typeface="Meiryo" pitchFamily="34" charset="-120"/>
              </a:rPr>
              <a:t>・取引条件と性的な誘い</a:t>
            </a:r>
            <a:endParaRPr lang="en-US" sz="1100" dirty="0"/>
          </a:p>
        </p:txBody>
      </p:sp>
      <p:sp>
        <p:nvSpPr>
          <p:cNvPr id="16" name="Text 13"/>
          <p:cNvSpPr/>
          <p:nvPr/>
        </p:nvSpPr>
        <p:spPr>
          <a:xfrm>
            <a:off x="5852160" y="2651760"/>
            <a:ext cx="2697480" cy="402336"/>
          </a:xfrm>
          <a:prstGeom prst="rect">
            <a:avLst/>
          </a:prstGeom>
          <a:noFill/>
          <a:ln/>
        </p:spPr>
        <p:txBody>
          <a:bodyPr wrap="square" lIns="0" tIns="0" rIns="0" bIns="0" rtlCol="0" anchor="ctr"/>
          <a:lstStyle/>
          <a:p>
            <a:pPr algn="l" indent="0" marL="0">
              <a:buNone/>
            </a:pPr>
            <a:r>
              <a:rPr lang="en-US" sz="1100" dirty="0">
                <a:solidFill>
                  <a:srgbClr val="243B53"/>
                </a:solidFill>
                <a:latin typeface="Meiryo" pitchFamily="34" charset="0"/>
                <a:ea typeface="Meiryo" pitchFamily="34" charset="-122"/>
                <a:cs typeface="Meiryo" pitchFamily="34" charset="-120"/>
              </a:rPr>
              <a:t>・上司が放置してよいか</a:t>
            </a:r>
            <a:endParaRPr lang="en-US" sz="1100" dirty="0"/>
          </a:p>
        </p:txBody>
      </p:sp>
      <p:sp>
        <p:nvSpPr>
          <p:cNvPr id="17" name="Text 14"/>
          <p:cNvSpPr/>
          <p:nvPr/>
        </p:nvSpPr>
        <p:spPr>
          <a:xfrm>
            <a:off x="5852160" y="3072384"/>
            <a:ext cx="2697480" cy="402336"/>
          </a:xfrm>
          <a:prstGeom prst="rect">
            <a:avLst/>
          </a:prstGeom>
          <a:noFill/>
          <a:ln/>
        </p:spPr>
        <p:txBody>
          <a:bodyPr wrap="square" lIns="0" tIns="0" rIns="0" bIns="0" rtlCol="0" anchor="ctr"/>
          <a:lstStyle/>
          <a:p>
            <a:pPr algn="l" indent="0" marL="0">
              <a:buNone/>
            </a:pPr>
            <a:r>
              <a:rPr lang="en-US" sz="1100" dirty="0">
                <a:solidFill>
                  <a:srgbClr val="243B53"/>
                </a:solidFill>
                <a:latin typeface="Meiryo" pitchFamily="34" charset="0"/>
                <a:ea typeface="Meiryo" pitchFamily="34" charset="-122"/>
                <a:cs typeface="Meiryo" pitchFamily="34" charset="-120"/>
              </a:rPr>
              <a:t>・本人の安全・就業環境</a:t>
            </a:r>
            <a:endParaRPr lang="en-US" sz="1100" dirty="0"/>
          </a:p>
        </p:txBody>
      </p:sp>
      <p:sp>
        <p:nvSpPr>
          <p:cNvPr id="18" name="Text 15"/>
          <p:cNvSpPr/>
          <p:nvPr/>
        </p:nvSpPr>
        <p:spPr>
          <a:xfrm>
            <a:off x="5852160" y="3493008"/>
            <a:ext cx="2697480" cy="402336"/>
          </a:xfrm>
          <a:prstGeom prst="rect">
            <a:avLst/>
          </a:prstGeom>
          <a:noFill/>
          <a:ln/>
        </p:spPr>
        <p:txBody>
          <a:bodyPr wrap="square" lIns="0" tIns="0" rIns="0" bIns="0" rtlCol="0" anchor="ctr"/>
          <a:lstStyle/>
          <a:p>
            <a:pPr algn="l" indent="0" marL="0">
              <a:buNone/>
            </a:pPr>
            <a:r>
              <a:rPr lang="en-US" sz="1100" dirty="0">
                <a:solidFill>
                  <a:srgbClr val="243B53"/>
                </a:solidFill>
                <a:latin typeface="Meiryo" pitchFamily="34" charset="0"/>
                <a:ea typeface="Meiryo" pitchFamily="34" charset="-122"/>
                <a:cs typeface="Meiryo" pitchFamily="34" charset="-120"/>
              </a:rPr>
              <a:t>・自社へ相談（第7回）</a:t>
            </a:r>
            <a:endParaRPr lang="en-US" sz="1100" dirty="0"/>
          </a:p>
        </p:txBody>
      </p:sp>
      <p:sp>
        <p:nvSpPr>
          <p:cNvPr id="19" name="Text 16"/>
          <p:cNvSpPr/>
          <p:nvPr/>
        </p:nvSpPr>
        <p:spPr>
          <a:xfrm>
            <a:off x="457200" y="4850892"/>
            <a:ext cx="6400800" cy="228600"/>
          </a:xfrm>
          <a:prstGeom prst="rect">
            <a:avLst/>
          </a:prstGeom>
          <a:noFill/>
          <a:ln/>
        </p:spPr>
        <p:txBody>
          <a:bodyPr wrap="square" rtlCol="0" anchor="ctr"/>
          <a:lstStyle/>
          <a:p>
            <a:pPr algn="l" indent="0" marL="0">
              <a:buNone/>
            </a:pPr>
            <a:r>
              <a:rPr lang="en-US" sz="850" dirty="0">
                <a:solidFill>
                  <a:srgbClr val="657586"/>
                </a:solidFill>
                <a:latin typeface="Meiryo" pitchFamily="34" charset="0"/>
                <a:ea typeface="Meiryo" pitchFamily="34" charset="-122"/>
                <a:cs typeface="Meiryo" pitchFamily="34" charset="-120"/>
              </a:rPr>
              <a:t>Legal GPT｜法務・総務のための社内研修資料20選（第5回）</a:t>
            </a:r>
            <a:endParaRPr lang="en-US" sz="850" dirty="0"/>
          </a:p>
        </p:txBody>
      </p:sp>
      <p:sp>
        <p:nvSpPr>
          <p:cNvPr id="20" name="Text 17"/>
          <p:cNvSpPr/>
          <p:nvPr/>
        </p:nvSpPr>
        <p:spPr>
          <a:xfrm>
            <a:off x="8321040" y="4850892"/>
            <a:ext cx="365760" cy="228600"/>
          </a:xfrm>
          <a:prstGeom prst="rect">
            <a:avLst/>
          </a:prstGeom>
          <a:noFill/>
          <a:ln/>
        </p:spPr>
        <p:txBody>
          <a:bodyPr wrap="square" rtlCol="0" anchor="ctr"/>
          <a:lstStyle/>
          <a:p>
            <a:pPr algn="r" indent="0" marL="0">
              <a:buNone/>
            </a:pPr>
            <a:r>
              <a:rPr lang="en-US" sz="900" dirty="0">
                <a:solidFill>
                  <a:srgbClr val="657586"/>
                </a:solidFill>
                <a:latin typeface="Meiryo" pitchFamily="34" charset="0"/>
                <a:ea typeface="Meiryo" pitchFamily="34" charset="-122"/>
                <a:cs typeface="Meiryo" pitchFamily="34" charset="-120"/>
              </a:rPr>
              <a:t>33</a:t>
            </a:r>
            <a:endParaRPr lang="en-US" sz="9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 34">
    <p:bg>
      <p:bgPr>
        <a:solidFill>
          <a:srgbClr val="F6F8FA"/>
        </a:solidFill>
      </p:bgPr>
    </p:bg>
    <p:spTree>
      <p:nvGrpSpPr>
        <p:cNvPr id="1" name=""/>
        <p:cNvGrpSpPr/>
        <p:nvPr/>
      </p:nvGrpSpPr>
      <p:grpSpPr>
        <a:xfrm>
          <a:off x="0" y="0"/>
          <a:ext cx="0" cy="0"/>
          <a:chOff x="0" y="0"/>
          <a:chExt cx="0" cy="0"/>
        </a:xfrm>
      </p:grpSpPr>
      <p:sp>
        <p:nvSpPr>
          <p:cNvPr id="2" name="Text 0"/>
          <p:cNvSpPr/>
          <p:nvPr/>
        </p:nvSpPr>
        <p:spPr>
          <a:xfrm>
            <a:off x="502920" y="274320"/>
            <a:ext cx="8229600" cy="274320"/>
          </a:xfrm>
          <a:prstGeom prst="rect">
            <a:avLst/>
          </a:prstGeom>
          <a:noFill/>
          <a:ln/>
        </p:spPr>
        <p:txBody>
          <a:bodyPr wrap="square" rtlCol="0" anchor="ctr"/>
          <a:lstStyle/>
          <a:p>
            <a:pPr algn="l" indent="0" marL="0">
              <a:buNone/>
            </a:pPr>
            <a:r>
              <a:rPr lang="en-US" sz="1100" b="1" spc="150" kern="0" dirty="0">
                <a:solidFill>
                  <a:srgbClr val="237A75"/>
                </a:solidFill>
                <a:latin typeface="Meiryo" pitchFamily="34" charset="0"/>
                <a:ea typeface="Meiryo" pitchFamily="34" charset="-122"/>
                <a:cs typeface="Meiryo" pitchFamily="34" charset="-120"/>
              </a:rPr>
              <a:t>次回予告・制度の動き</a:t>
            </a:r>
            <a:endParaRPr lang="en-US" sz="1100" dirty="0"/>
          </a:p>
        </p:txBody>
      </p:sp>
      <p:sp>
        <p:nvSpPr>
          <p:cNvPr id="3" name="Text 1"/>
          <p:cNvSpPr/>
          <p:nvPr/>
        </p:nvSpPr>
        <p:spPr>
          <a:xfrm>
            <a:off x="457200" y="530352"/>
            <a:ext cx="7955280" cy="566928"/>
          </a:xfrm>
          <a:prstGeom prst="rect">
            <a:avLst/>
          </a:prstGeom>
          <a:noFill/>
          <a:ln/>
        </p:spPr>
        <p:txBody>
          <a:bodyPr wrap="square" lIns="0" tIns="0" rIns="0" bIns="0" rtlCol="0" anchor="ctr"/>
          <a:lstStyle/>
          <a:p>
            <a:pPr algn="l" indent="0" marL="0">
              <a:buNone/>
            </a:pPr>
            <a:r>
              <a:rPr lang="en-US" sz="2500" b="1" dirty="0">
                <a:solidFill>
                  <a:srgbClr val="16314F"/>
                </a:solidFill>
                <a:latin typeface="Meiryo" pitchFamily="34" charset="0"/>
                <a:ea typeface="Meiryo" pitchFamily="34" charset="-122"/>
                <a:cs typeface="Meiryo" pitchFamily="34" charset="-120"/>
              </a:rPr>
              <a:t>2026年10月1日からの改正と第6回への接続</a:t>
            </a:r>
            <a:endParaRPr lang="en-US" sz="2500" dirty="0"/>
          </a:p>
        </p:txBody>
      </p:sp>
      <p:sp>
        <p:nvSpPr>
          <p:cNvPr id="4" name="Shape 2"/>
          <p:cNvSpPr/>
          <p:nvPr/>
        </p:nvSpPr>
        <p:spPr>
          <a:xfrm>
            <a:off x="7818120" y="457200"/>
            <a:ext cx="777240" cy="777240"/>
          </a:xfrm>
          <a:prstGeom prst="ellipse">
            <a:avLst/>
          </a:prstGeom>
          <a:solidFill>
            <a:srgbClr val="E7F2F1"/>
          </a:solidFill>
          <a:ln/>
          <a:effectLst>
            <a:outerShdw sx="100000" sy="100000" kx="0" ky="0" algn="bl" rotWithShape="0" blurRad="63500" dist="25400" dir="5400000">
              <a:srgbClr val="99A3AE">
                <a:alpha val="14000"/>
              </a:srgbClr>
            </a:outerShdw>
          </a:effectLst>
        </p:spPr>
      </p:sp>
      <p:pic>
        <p:nvPicPr>
          <p:cNvPr id="5" name="Image 0" descr="preencoded.png">    </p:cNvPr>
          <p:cNvPicPr>
            <a:picLocks noChangeAspect="1"/>
          </p:cNvPicPr>
          <p:nvPr/>
        </p:nvPicPr>
        <p:blipFill>
          <a:blip r:embed="rId1"/>
          <a:stretch>
            <a:fillRect/>
          </a:stretch>
        </p:blipFill>
        <p:spPr>
          <a:xfrm>
            <a:off x="8027975" y="667055"/>
            <a:ext cx="357530" cy="357530"/>
          </a:xfrm>
          <a:prstGeom prst="rect">
            <a:avLst/>
          </a:prstGeom>
        </p:spPr>
      </p:pic>
      <p:sp>
        <p:nvSpPr>
          <p:cNvPr id="6" name="Shape 3"/>
          <p:cNvSpPr/>
          <p:nvPr/>
        </p:nvSpPr>
        <p:spPr>
          <a:xfrm>
            <a:off x="457200" y="1371600"/>
            <a:ext cx="4023360" cy="1874520"/>
          </a:xfrm>
          <a:prstGeom prst="roundRect">
            <a:avLst>
              <a:gd name="adj" fmla="val 3902"/>
            </a:avLst>
          </a:prstGeom>
          <a:solidFill>
            <a:srgbClr val="FFFFFF"/>
          </a:solidFill>
          <a:ln w="12700">
            <a:solidFill>
              <a:srgbClr val="DCE2EA"/>
            </a:solidFill>
            <a:prstDash val="solid"/>
          </a:ln>
          <a:effectLst>
            <a:outerShdw sx="100000" sy="100000" kx="0" ky="0" algn="bl" rotWithShape="0" blurRad="63500" dist="25400" dir="5400000">
              <a:srgbClr val="99A3AE">
                <a:alpha val="14000"/>
              </a:srgbClr>
            </a:outerShdw>
          </a:effectLst>
        </p:spPr>
      </p:sp>
      <p:sp>
        <p:nvSpPr>
          <p:cNvPr id="7" name="Shape 4"/>
          <p:cNvSpPr/>
          <p:nvPr/>
        </p:nvSpPr>
        <p:spPr>
          <a:xfrm>
            <a:off x="658368" y="1517904"/>
            <a:ext cx="1737360" cy="310896"/>
          </a:xfrm>
          <a:prstGeom prst="roundRect">
            <a:avLst>
              <a:gd name="adj" fmla="val 50000"/>
            </a:avLst>
          </a:prstGeom>
          <a:solidFill>
            <a:srgbClr val="16314F"/>
          </a:solidFill>
          <a:ln/>
        </p:spPr>
      </p:sp>
      <p:sp>
        <p:nvSpPr>
          <p:cNvPr id="8" name="Text 5"/>
          <p:cNvSpPr/>
          <p:nvPr/>
        </p:nvSpPr>
        <p:spPr>
          <a:xfrm>
            <a:off x="658368" y="1517904"/>
            <a:ext cx="1737360" cy="310896"/>
          </a:xfrm>
          <a:prstGeom prst="rect">
            <a:avLst/>
          </a:prstGeom>
          <a:noFill/>
          <a:ln/>
        </p:spPr>
        <p:txBody>
          <a:bodyPr wrap="square" lIns="0" tIns="0" rIns="0" bIns="0" rtlCol="0" anchor="ctr"/>
          <a:lstStyle/>
          <a:p>
            <a:pPr algn="ctr" indent="0" marL="0">
              <a:buNone/>
            </a:pPr>
            <a:r>
              <a:rPr lang="en-US" sz="1050" b="1" dirty="0">
                <a:solidFill>
                  <a:srgbClr val="FFFFFF"/>
                </a:solidFill>
                <a:latin typeface="Meiryo" pitchFamily="34" charset="0"/>
                <a:ea typeface="Meiryo" pitchFamily="34" charset="-122"/>
                <a:cs typeface="Meiryo" pitchFamily="34" charset="-120"/>
              </a:rPr>
              <a:t>現在施行中</a:t>
            </a:r>
            <a:endParaRPr lang="en-US" sz="1050" dirty="0"/>
          </a:p>
        </p:txBody>
      </p:sp>
      <p:sp>
        <p:nvSpPr>
          <p:cNvPr id="9" name="Text 6"/>
          <p:cNvSpPr/>
          <p:nvPr/>
        </p:nvSpPr>
        <p:spPr>
          <a:xfrm>
            <a:off x="658368" y="1938528"/>
            <a:ext cx="3657600" cy="292608"/>
          </a:xfrm>
          <a:prstGeom prst="rect">
            <a:avLst/>
          </a:prstGeom>
          <a:noFill/>
          <a:ln/>
        </p:spPr>
        <p:txBody>
          <a:bodyPr wrap="square" lIns="0" tIns="0" rIns="0" bIns="0" rtlCol="0" anchor="ctr"/>
          <a:lstStyle/>
          <a:p>
            <a:pPr algn="l" indent="0" marL="0">
              <a:buNone/>
            </a:pPr>
            <a:r>
              <a:rPr lang="en-US" sz="1300" b="1" dirty="0">
                <a:solidFill>
                  <a:srgbClr val="16314F"/>
                </a:solidFill>
                <a:latin typeface="Meiryo" pitchFamily="34" charset="0"/>
                <a:ea typeface="Meiryo" pitchFamily="34" charset="-122"/>
                <a:cs typeface="Meiryo" pitchFamily="34" charset="-120"/>
              </a:rPr>
              <a:t>職場のセクハラ防止措置義務</a:t>
            </a:r>
            <a:endParaRPr lang="en-US" sz="1300" dirty="0"/>
          </a:p>
        </p:txBody>
      </p:sp>
      <p:sp>
        <p:nvSpPr>
          <p:cNvPr id="10" name="Text 7"/>
          <p:cNvSpPr/>
          <p:nvPr/>
        </p:nvSpPr>
        <p:spPr>
          <a:xfrm>
            <a:off x="658368" y="2249424"/>
            <a:ext cx="3657600" cy="914400"/>
          </a:xfrm>
          <a:prstGeom prst="rect">
            <a:avLst/>
          </a:prstGeom>
          <a:noFill/>
          <a:ln/>
        </p:spPr>
        <p:txBody>
          <a:bodyPr wrap="square" lIns="0" tIns="0" rIns="0" bIns="0" rtlCol="0" anchor="t"/>
          <a:lstStyle/>
          <a:p>
            <a:pPr algn="l" indent="0" marL="0">
              <a:buNone/>
            </a:pPr>
            <a:r>
              <a:rPr lang="en-US" sz="1150" dirty="0">
                <a:solidFill>
                  <a:srgbClr val="263238"/>
                </a:solidFill>
                <a:latin typeface="Meiryo" pitchFamily="34" charset="0"/>
                <a:ea typeface="Meiryo" pitchFamily="34" charset="-122"/>
                <a:cs typeface="Meiryo" pitchFamily="34" charset="-120"/>
              </a:rPr>
              <a:t>男女雇用機会均等法11条に基づき、雇用するすべての労働者に対するセクハラ防止措置が、すでに全事業主の義務です。</a:t>
            </a:r>
            <a:endParaRPr lang="en-US" sz="1150" dirty="0"/>
          </a:p>
        </p:txBody>
      </p:sp>
      <p:sp>
        <p:nvSpPr>
          <p:cNvPr id="11" name="Shape 8"/>
          <p:cNvSpPr/>
          <p:nvPr/>
        </p:nvSpPr>
        <p:spPr>
          <a:xfrm>
            <a:off x="4663440" y="1371600"/>
            <a:ext cx="4023360" cy="1874520"/>
          </a:xfrm>
          <a:prstGeom prst="roundRect">
            <a:avLst>
              <a:gd name="adj" fmla="val 3902"/>
            </a:avLst>
          </a:prstGeom>
          <a:solidFill>
            <a:srgbClr val="E7F2F1"/>
          </a:solidFill>
          <a:ln/>
        </p:spPr>
      </p:sp>
      <p:sp>
        <p:nvSpPr>
          <p:cNvPr id="12" name="Shape 9"/>
          <p:cNvSpPr/>
          <p:nvPr/>
        </p:nvSpPr>
        <p:spPr>
          <a:xfrm>
            <a:off x="4864608" y="1517904"/>
            <a:ext cx="2286000" cy="310896"/>
          </a:xfrm>
          <a:prstGeom prst="roundRect">
            <a:avLst>
              <a:gd name="adj" fmla="val 50000"/>
            </a:avLst>
          </a:prstGeom>
          <a:solidFill>
            <a:srgbClr val="237A75"/>
          </a:solidFill>
          <a:ln/>
        </p:spPr>
      </p:sp>
      <p:sp>
        <p:nvSpPr>
          <p:cNvPr id="13" name="Text 10"/>
          <p:cNvSpPr/>
          <p:nvPr/>
        </p:nvSpPr>
        <p:spPr>
          <a:xfrm>
            <a:off x="4864608" y="1517904"/>
            <a:ext cx="2286000" cy="310896"/>
          </a:xfrm>
          <a:prstGeom prst="rect">
            <a:avLst/>
          </a:prstGeom>
          <a:noFill/>
          <a:ln/>
        </p:spPr>
        <p:txBody>
          <a:bodyPr wrap="square" lIns="0" tIns="0" rIns="0" bIns="0" rtlCol="0" anchor="ctr"/>
          <a:lstStyle/>
          <a:p>
            <a:pPr algn="ctr" indent="0" marL="0">
              <a:buNone/>
            </a:pPr>
            <a:r>
              <a:rPr lang="en-US" sz="1050" b="1" dirty="0">
                <a:solidFill>
                  <a:srgbClr val="FFFFFF"/>
                </a:solidFill>
                <a:latin typeface="Meiryo" pitchFamily="34" charset="0"/>
                <a:ea typeface="Meiryo" pitchFamily="34" charset="-122"/>
                <a:cs typeface="Meiryo" pitchFamily="34" charset="-120"/>
              </a:rPr>
              <a:t>2026年10月1日適用</a:t>
            </a:r>
            <a:endParaRPr lang="en-US" sz="1050" dirty="0"/>
          </a:p>
        </p:txBody>
      </p:sp>
      <p:sp>
        <p:nvSpPr>
          <p:cNvPr id="14" name="Text 11"/>
          <p:cNvSpPr/>
          <p:nvPr/>
        </p:nvSpPr>
        <p:spPr>
          <a:xfrm>
            <a:off x="4864608" y="1938528"/>
            <a:ext cx="3657600" cy="292608"/>
          </a:xfrm>
          <a:prstGeom prst="rect">
            <a:avLst/>
          </a:prstGeom>
          <a:noFill/>
          <a:ln/>
        </p:spPr>
        <p:txBody>
          <a:bodyPr wrap="square" lIns="0" tIns="0" rIns="0" bIns="0" rtlCol="0" anchor="ctr"/>
          <a:lstStyle/>
          <a:p>
            <a:pPr algn="l" indent="0" marL="0">
              <a:buNone/>
            </a:pPr>
            <a:r>
              <a:rPr lang="en-US" sz="1300" b="1" dirty="0">
                <a:solidFill>
                  <a:srgbClr val="237A75"/>
                </a:solidFill>
                <a:latin typeface="Meiryo" pitchFamily="34" charset="0"/>
                <a:ea typeface="Meiryo" pitchFamily="34" charset="-122"/>
                <a:cs typeface="Meiryo" pitchFamily="34" charset="-120"/>
              </a:rPr>
              <a:t>義務の対象となる場面が拡張</a:t>
            </a:r>
            <a:endParaRPr lang="en-US" sz="1300" dirty="0"/>
          </a:p>
        </p:txBody>
      </p:sp>
      <p:sp>
        <p:nvSpPr>
          <p:cNvPr id="15" name="Text 12"/>
          <p:cNvSpPr/>
          <p:nvPr/>
        </p:nvSpPr>
        <p:spPr>
          <a:xfrm>
            <a:off x="4864608" y="2249424"/>
            <a:ext cx="3657600" cy="914400"/>
          </a:xfrm>
          <a:prstGeom prst="rect">
            <a:avLst/>
          </a:prstGeom>
          <a:noFill/>
          <a:ln/>
        </p:spPr>
        <p:txBody>
          <a:bodyPr wrap="square" lIns="0" tIns="0" rIns="0" bIns="0" rtlCol="0" anchor="t"/>
          <a:lstStyle/>
          <a:p>
            <a:pPr algn="l" indent="0" marL="0">
              <a:buNone/>
            </a:pPr>
            <a:r>
              <a:rPr lang="en-US" sz="1100" dirty="0">
                <a:solidFill>
                  <a:srgbClr val="243B53"/>
                </a:solidFill>
                <a:latin typeface="Meiryo" pitchFamily="34" charset="0"/>
                <a:ea typeface="Meiryo" pitchFamily="34" charset="-122"/>
                <a:cs typeface="Meiryo" pitchFamily="34" charset="-120"/>
              </a:rPr>
              <a:t>現在の職場セクハラ防止措置義務に加えて、①求職者等の求職活動等に関するセクハラ防止措置が別途義務化（改正均等法）、②カスタマーハラスメント対策が義務化（改正労働施策総合推進法）。求職者等は『労働者』への単純な追加ではない。</a:t>
            </a:r>
            <a:endParaRPr lang="en-US" sz="1100" dirty="0"/>
          </a:p>
        </p:txBody>
      </p:sp>
      <p:sp>
        <p:nvSpPr>
          <p:cNvPr id="16" name="Shape 13"/>
          <p:cNvSpPr/>
          <p:nvPr/>
        </p:nvSpPr>
        <p:spPr>
          <a:xfrm>
            <a:off x="457200" y="3383280"/>
            <a:ext cx="8229600" cy="841248"/>
          </a:xfrm>
          <a:prstGeom prst="roundRect">
            <a:avLst>
              <a:gd name="adj" fmla="val 8696"/>
            </a:avLst>
          </a:prstGeom>
          <a:solidFill>
            <a:srgbClr val="16314F"/>
          </a:solidFill>
          <a:ln/>
        </p:spPr>
      </p:sp>
      <p:pic>
        <p:nvPicPr>
          <p:cNvPr id="17" name="Image 1" descr="preencoded.png">    </p:cNvPr>
          <p:cNvPicPr>
            <a:picLocks noChangeAspect="1"/>
          </p:cNvPicPr>
          <p:nvPr/>
        </p:nvPicPr>
        <p:blipFill>
          <a:blip r:embed="rId2"/>
          <a:stretch>
            <a:fillRect/>
          </a:stretch>
        </p:blipFill>
        <p:spPr>
          <a:xfrm>
            <a:off x="658368" y="3611880"/>
            <a:ext cx="365760" cy="365760"/>
          </a:xfrm>
          <a:prstGeom prst="rect">
            <a:avLst/>
          </a:prstGeom>
        </p:spPr>
      </p:pic>
      <p:sp>
        <p:nvSpPr>
          <p:cNvPr id="18" name="Text 14"/>
          <p:cNvSpPr/>
          <p:nvPr/>
        </p:nvSpPr>
        <p:spPr>
          <a:xfrm>
            <a:off x="1143000" y="3419856"/>
            <a:ext cx="7406640" cy="768096"/>
          </a:xfrm>
          <a:prstGeom prst="rect">
            <a:avLst/>
          </a:prstGeom>
          <a:noFill/>
          <a:ln/>
        </p:spPr>
        <p:txBody>
          <a:bodyPr wrap="square" lIns="0" tIns="0" rIns="0" bIns="0" rtlCol="0" anchor="ctr"/>
          <a:lstStyle/>
          <a:p>
            <a:pPr algn="l" indent="0" marL="0">
              <a:buNone/>
            </a:pPr>
            <a:r>
              <a:rPr lang="en-US" sz="1200" b="1" dirty="0">
                <a:solidFill>
                  <a:srgbClr val="B58A3A"/>
                </a:solidFill>
                <a:latin typeface="Meiryo" pitchFamily="34" charset="0"/>
                <a:ea typeface="Meiryo" pitchFamily="34" charset="-122"/>
                <a:cs typeface="Meiryo" pitchFamily="34" charset="-120"/>
              </a:rPr>
              <a:t>全社員への意味：</a:t>
            </a:r>
            <a:pPr algn="l" indent="0" marL="0">
              <a:buNone/>
            </a:pPr>
            <a:r>
              <a:rPr lang="en-US" sz="1200" dirty="0">
                <a:solidFill>
                  <a:srgbClr val="FFFFFF"/>
                </a:solidFill>
                <a:latin typeface="Meiryo" pitchFamily="34" charset="0"/>
                <a:ea typeface="Meiryo" pitchFamily="34" charset="-122"/>
                <a:cs typeface="Meiryo" pitchFamily="34" charset="-120"/>
              </a:rPr>
              <a:t>2026年10月1日以降は、就活生・インターン・OB/OG訪問の相手など </a:t>
            </a:r>
            <a:pPr algn="l" indent="0" marL="0">
              <a:buNone/>
            </a:pPr>
            <a:r>
              <a:rPr lang="en-US" sz="1200" b="1" dirty="0">
                <a:solidFill>
                  <a:srgbClr val="FFFFFF"/>
                </a:solidFill>
                <a:latin typeface="Meiryo" pitchFamily="34" charset="0"/>
                <a:ea typeface="Meiryo" pitchFamily="34" charset="-122"/>
                <a:cs typeface="Meiryo" pitchFamily="34" charset="-120"/>
              </a:rPr>
              <a:t>求職者等への言動</a:t>
            </a:r>
            <a:pPr algn="l" indent="0" marL="0">
              <a:buNone/>
            </a:pPr>
            <a:r>
              <a:rPr lang="en-US" sz="1200" dirty="0">
                <a:solidFill>
                  <a:srgbClr val="FFFFFF"/>
                </a:solidFill>
                <a:latin typeface="Meiryo" pitchFamily="34" charset="0"/>
                <a:ea typeface="Meiryo" pitchFamily="34" charset="-122"/>
                <a:cs typeface="Meiryo" pitchFamily="34" charset="-120"/>
              </a:rPr>
              <a:t> にも注意が必要です。採用・面接・インターンの具体策は</a:t>
            </a:r>
            <a:pPr algn="l" indent="0" marL="0">
              <a:buNone/>
            </a:pPr>
            <a:r>
              <a:rPr lang="en-US" sz="1200" b="1" dirty="0">
                <a:solidFill>
                  <a:srgbClr val="B58A3A"/>
                </a:solidFill>
                <a:latin typeface="Meiryo" pitchFamily="34" charset="0"/>
                <a:ea typeface="Meiryo" pitchFamily="34" charset="-122"/>
                <a:cs typeface="Meiryo" pitchFamily="34" charset="-120"/>
              </a:rPr>
              <a:t>第6回</a:t>
            </a:r>
            <a:pPr algn="l" indent="0" marL="0">
              <a:buNone/>
            </a:pPr>
            <a:r>
              <a:rPr lang="en-US" sz="1200" dirty="0">
                <a:solidFill>
                  <a:srgbClr val="FFFFFF"/>
                </a:solidFill>
                <a:latin typeface="Meiryo" pitchFamily="34" charset="0"/>
                <a:ea typeface="Meiryo" pitchFamily="34" charset="-122"/>
                <a:cs typeface="Meiryo" pitchFamily="34" charset="-120"/>
              </a:rPr>
              <a:t>で詳しく扱います。</a:t>
            </a:r>
            <a:endParaRPr lang="en-US" sz="1200" dirty="0"/>
          </a:p>
        </p:txBody>
      </p:sp>
      <p:sp>
        <p:nvSpPr>
          <p:cNvPr id="19" name="Text 15"/>
          <p:cNvSpPr/>
          <p:nvPr/>
        </p:nvSpPr>
        <p:spPr>
          <a:xfrm>
            <a:off x="457200" y="4576572"/>
            <a:ext cx="8229600" cy="219456"/>
          </a:xfrm>
          <a:prstGeom prst="rect">
            <a:avLst/>
          </a:prstGeom>
          <a:noFill/>
          <a:ln/>
        </p:spPr>
        <p:txBody>
          <a:bodyPr wrap="square" rtlCol="0" anchor="ctr"/>
          <a:lstStyle/>
          <a:p>
            <a:pPr algn="l" indent="0" marL="0">
              <a:buNone/>
            </a:pPr>
            <a:r>
              <a:rPr lang="en-US" sz="800" i="1" dirty="0">
                <a:solidFill>
                  <a:srgbClr val="657586"/>
                </a:solidFill>
                <a:latin typeface="Meiryo" pitchFamily="34" charset="0"/>
                <a:ea typeface="Meiryo" pitchFamily="34" charset="-122"/>
                <a:cs typeface="Meiryo" pitchFamily="34" charset="-120"/>
              </a:rPr>
              <a:t>出典：令和7年改正 労働施策総合推進法・男女雇用機会均等法（令和7年法律第63号）／厚生労働省告示（2026年6月18日確認）</a:t>
            </a:r>
            <a:endParaRPr lang="en-US" sz="800" dirty="0"/>
          </a:p>
        </p:txBody>
      </p:sp>
      <p:sp>
        <p:nvSpPr>
          <p:cNvPr id="20" name="Text 16"/>
          <p:cNvSpPr/>
          <p:nvPr/>
        </p:nvSpPr>
        <p:spPr>
          <a:xfrm>
            <a:off x="457200" y="4850892"/>
            <a:ext cx="6400800" cy="228600"/>
          </a:xfrm>
          <a:prstGeom prst="rect">
            <a:avLst/>
          </a:prstGeom>
          <a:noFill/>
          <a:ln/>
        </p:spPr>
        <p:txBody>
          <a:bodyPr wrap="square" rtlCol="0" anchor="ctr"/>
          <a:lstStyle/>
          <a:p>
            <a:pPr algn="l" indent="0" marL="0">
              <a:buNone/>
            </a:pPr>
            <a:r>
              <a:rPr lang="en-US" sz="850" dirty="0">
                <a:solidFill>
                  <a:srgbClr val="657586"/>
                </a:solidFill>
                <a:latin typeface="Meiryo" pitchFamily="34" charset="0"/>
                <a:ea typeface="Meiryo" pitchFamily="34" charset="-122"/>
                <a:cs typeface="Meiryo" pitchFamily="34" charset="-120"/>
              </a:rPr>
              <a:t>Legal GPT｜法務・総務のための社内研修資料20選（第5回）</a:t>
            </a:r>
            <a:endParaRPr lang="en-US" sz="850" dirty="0"/>
          </a:p>
        </p:txBody>
      </p:sp>
      <p:sp>
        <p:nvSpPr>
          <p:cNvPr id="21" name="Text 17"/>
          <p:cNvSpPr/>
          <p:nvPr/>
        </p:nvSpPr>
        <p:spPr>
          <a:xfrm>
            <a:off x="8321040" y="4850892"/>
            <a:ext cx="365760" cy="228600"/>
          </a:xfrm>
          <a:prstGeom prst="rect">
            <a:avLst/>
          </a:prstGeom>
          <a:noFill/>
          <a:ln/>
        </p:spPr>
        <p:txBody>
          <a:bodyPr wrap="square" rtlCol="0" anchor="ctr"/>
          <a:lstStyle/>
          <a:p>
            <a:pPr algn="r" indent="0" marL="0">
              <a:buNone/>
            </a:pPr>
            <a:r>
              <a:rPr lang="en-US" sz="900" dirty="0">
                <a:solidFill>
                  <a:srgbClr val="657586"/>
                </a:solidFill>
                <a:latin typeface="Meiryo" pitchFamily="34" charset="0"/>
                <a:ea typeface="Meiryo" pitchFamily="34" charset="-122"/>
                <a:cs typeface="Meiryo" pitchFamily="34" charset="-120"/>
              </a:rPr>
              <a:t>34</a:t>
            </a:r>
            <a:endParaRPr lang="en-US" sz="9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 35">
    <p:bg>
      <p:bgPr>
        <a:solidFill>
          <a:srgbClr val="F6F8FA"/>
        </a:solidFill>
      </p:bgPr>
    </p:bg>
    <p:spTree>
      <p:nvGrpSpPr>
        <p:cNvPr id="1" name=""/>
        <p:cNvGrpSpPr/>
        <p:nvPr/>
      </p:nvGrpSpPr>
      <p:grpSpPr>
        <a:xfrm>
          <a:off x="0" y="0"/>
          <a:ext cx="0" cy="0"/>
          <a:chOff x="0" y="0"/>
          <a:chExt cx="0" cy="0"/>
        </a:xfrm>
      </p:grpSpPr>
      <p:sp>
        <p:nvSpPr>
          <p:cNvPr id="2" name="Text 0"/>
          <p:cNvSpPr/>
          <p:nvPr/>
        </p:nvSpPr>
        <p:spPr>
          <a:xfrm>
            <a:off x="502920" y="274320"/>
            <a:ext cx="8229600" cy="274320"/>
          </a:xfrm>
          <a:prstGeom prst="rect">
            <a:avLst/>
          </a:prstGeom>
          <a:noFill/>
          <a:ln/>
        </p:spPr>
        <p:txBody>
          <a:bodyPr wrap="square" rtlCol="0" anchor="ctr"/>
          <a:lstStyle/>
          <a:p>
            <a:pPr algn="l" indent="0" marL="0">
              <a:buNone/>
            </a:pPr>
            <a:r>
              <a:rPr lang="en-US" sz="1100" b="1" spc="150" kern="0" dirty="0">
                <a:solidFill>
                  <a:srgbClr val="B58A3A"/>
                </a:solidFill>
                <a:latin typeface="Meiryo" pitchFamily="34" charset="0"/>
                <a:ea typeface="Meiryo" pitchFamily="34" charset="-122"/>
                <a:cs typeface="Meiryo" pitchFamily="34" charset="-120"/>
              </a:rPr>
              <a:t>まとめ</a:t>
            </a:r>
            <a:endParaRPr lang="en-US" sz="1100" dirty="0"/>
          </a:p>
        </p:txBody>
      </p:sp>
      <p:sp>
        <p:nvSpPr>
          <p:cNvPr id="3" name="Text 1"/>
          <p:cNvSpPr/>
          <p:nvPr/>
        </p:nvSpPr>
        <p:spPr>
          <a:xfrm>
            <a:off x="457200" y="530352"/>
            <a:ext cx="8229600" cy="566928"/>
          </a:xfrm>
          <a:prstGeom prst="rect">
            <a:avLst/>
          </a:prstGeom>
          <a:noFill/>
          <a:ln/>
        </p:spPr>
        <p:txBody>
          <a:bodyPr wrap="square" lIns="0" tIns="0" rIns="0" bIns="0" rtlCol="0" anchor="ctr"/>
          <a:lstStyle/>
          <a:p>
            <a:pPr algn="l" indent="0" marL="0">
              <a:buNone/>
            </a:pPr>
            <a:r>
              <a:rPr lang="en-US" sz="2700" b="1" dirty="0">
                <a:solidFill>
                  <a:srgbClr val="16314F"/>
                </a:solidFill>
                <a:latin typeface="Meiryo" pitchFamily="34" charset="0"/>
                <a:ea typeface="Meiryo" pitchFamily="34" charset="-122"/>
                <a:cs typeface="Meiryo" pitchFamily="34" charset="-120"/>
              </a:rPr>
              <a:t>全社員が守る5つの行動原則</a:t>
            </a:r>
            <a:endParaRPr lang="en-US" sz="2700" dirty="0"/>
          </a:p>
        </p:txBody>
      </p:sp>
      <p:sp>
        <p:nvSpPr>
          <p:cNvPr id="4" name="Shape 2"/>
          <p:cNvSpPr/>
          <p:nvPr/>
        </p:nvSpPr>
        <p:spPr>
          <a:xfrm>
            <a:off x="7818120" y="457200"/>
            <a:ext cx="777240" cy="777240"/>
          </a:xfrm>
          <a:prstGeom prst="ellipse">
            <a:avLst/>
          </a:prstGeom>
          <a:solidFill>
            <a:srgbClr val="EAEEF3"/>
          </a:solidFill>
          <a:ln/>
          <a:effectLst>
            <a:outerShdw sx="100000" sy="100000" kx="0" ky="0" algn="bl" rotWithShape="0" blurRad="63500" dist="25400" dir="5400000">
              <a:srgbClr val="99A3AE">
                <a:alpha val="14000"/>
              </a:srgbClr>
            </a:outerShdw>
          </a:effectLst>
        </p:spPr>
      </p:sp>
      <p:pic>
        <p:nvPicPr>
          <p:cNvPr id="5" name="Image 0" descr="preencoded.png">    </p:cNvPr>
          <p:cNvPicPr>
            <a:picLocks noChangeAspect="1"/>
          </p:cNvPicPr>
          <p:nvPr/>
        </p:nvPicPr>
        <p:blipFill>
          <a:blip r:embed="rId1"/>
          <a:stretch>
            <a:fillRect/>
          </a:stretch>
        </p:blipFill>
        <p:spPr>
          <a:xfrm>
            <a:off x="8027975" y="667055"/>
            <a:ext cx="357530" cy="357530"/>
          </a:xfrm>
          <a:prstGeom prst="rect">
            <a:avLst/>
          </a:prstGeom>
        </p:spPr>
      </p:pic>
      <p:sp>
        <p:nvSpPr>
          <p:cNvPr id="6" name="Shape 3"/>
          <p:cNvSpPr/>
          <p:nvPr/>
        </p:nvSpPr>
        <p:spPr>
          <a:xfrm>
            <a:off x="548640" y="1325880"/>
            <a:ext cx="384048" cy="384048"/>
          </a:xfrm>
          <a:prstGeom prst="ellipse">
            <a:avLst/>
          </a:prstGeom>
          <a:solidFill>
            <a:srgbClr val="16314F"/>
          </a:solidFill>
          <a:ln/>
        </p:spPr>
      </p:sp>
      <p:sp>
        <p:nvSpPr>
          <p:cNvPr id="7" name="Text 4"/>
          <p:cNvSpPr/>
          <p:nvPr/>
        </p:nvSpPr>
        <p:spPr>
          <a:xfrm>
            <a:off x="548640" y="1325880"/>
            <a:ext cx="384048" cy="384048"/>
          </a:xfrm>
          <a:prstGeom prst="rect">
            <a:avLst/>
          </a:prstGeom>
          <a:noFill/>
          <a:ln/>
        </p:spPr>
        <p:txBody>
          <a:bodyPr wrap="square" lIns="0" tIns="0" rIns="0" bIns="0" rtlCol="0" anchor="ctr"/>
          <a:lstStyle/>
          <a:p>
            <a:pPr algn="ctr" indent="0" marL="0">
              <a:buNone/>
            </a:pPr>
            <a:r>
              <a:rPr lang="en-US" sz="1500" b="1" dirty="0">
                <a:solidFill>
                  <a:srgbClr val="FFFFFF"/>
                </a:solidFill>
                <a:latin typeface="Meiryo" pitchFamily="34" charset="0"/>
                <a:ea typeface="Meiryo" pitchFamily="34" charset="-122"/>
                <a:cs typeface="Meiryo" pitchFamily="34" charset="-120"/>
              </a:rPr>
              <a:t>1</a:t>
            </a:r>
            <a:endParaRPr lang="en-US" sz="1500" dirty="0"/>
          </a:p>
        </p:txBody>
      </p:sp>
      <p:sp>
        <p:nvSpPr>
          <p:cNvPr id="8" name="Text 5"/>
          <p:cNvSpPr/>
          <p:nvPr/>
        </p:nvSpPr>
        <p:spPr>
          <a:xfrm>
            <a:off x="1078992" y="1298448"/>
            <a:ext cx="7498080" cy="438912"/>
          </a:xfrm>
          <a:prstGeom prst="rect">
            <a:avLst/>
          </a:prstGeom>
          <a:noFill/>
          <a:ln/>
        </p:spPr>
        <p:txBody>
          <a:bodyPr wrap="square" lIns="0" tIns="0" rIns="0" bIns="0" rtlCol="0" anchor="ctr"/>
          <a:lstStyle/>
          <a:p>
            <a:pPr algn="l" indent="0" marL="0">
              <a:buNone/>
            </a:pPr>
            <a:r>
              <a:rPr lang="en-US" sz="1250" dirty="0">
                <a:solidFill>
                  <a:srgbClr val="263238"/>
                </a:solidFill>
                <a:latin typeface="Meiryo" pitchFamily="34" charset="0"/>
                <a:ea typeface="Meiryo" pitchFamily="34" charset="-122"/>
                <a:cs typeface="Meiryo" pitchFamily="34" charset="-120"/>
              </a:rPr>
              <a:t>相手の立場で考え、性・容姿・私生活に不用意に立ち入らない</a:t>
            </a:r>
            <a:endParaRPr lang="en-US" sz="1250" dirty="0"/>
          </a:p>
        </p:txBody>
      </p:sp>
      <p:sp>
        <p:nvSpPr>
          <p:cNvPr id="9" name="Shape 6"/>
          <p:cNvSpPr/>
          <p:nvPr/>
        </p:nvSpPr>
        <p:spPr>
          <a:xfrm>
            <a:off x="548640" y="1828800"/>
            <a:ext cx="384048" cy="384048"/>
          </a:xfrm>
          <a:prstGeom prst="ellipse">
            <a:avLst/>
          </a:prstGeom>
          <a:solidFill>
            <a:srgbClr val="16314F"/>
          </a:solidFill>
          <a:ln/>
        </p:spPr>
      </p:sp>
      <p:sp>
        <p:nvSpPr>
          <p:cNvPr id="10" name="Text 7"/>
          <p:cNvSpPr/>
          <p:nvPr/>
        </p:nvSpPr>
        <p:spPr>
          <a:xfrm>
            <a:off x="548640" y="1828800"/>
            <a:ext cx="384048" cy="384048"/>
          </a:xfrm>
          <a:prstGeom prst="rect">
            <a:avLst/>
          </a:prstGeom>
          <a:noFill/>
          <a:ln/>
        </p:spPr>
        <p:txBody>
          <a:bodyPr wrap="square" lIns="0" tIns="0" rIns="0" bIns="0" rtlCol="0" anchor="ctr"/>
          <a:lstStyle/>
          <a:p>
            <a:pPr algn="ctr" indent="0" marL="0">
              <a:buNone/>
            </a:pPr>
            <a:r>
              <a:rPr lang="en-US" sz="1500" b="1" dirty="0">
                <a:solidFill>
                  <a:srgbClr val="FFFFFF"/>
                </a:solidFill>
                <a:latin typeface="Meiryo" pitchFamily="34" charset="0"/>
                <a:ea typeface="Meiryo" pitchFamily="34" charset="-122"/>
                <a:cs typeface="Meiryo" pitchFamily="34" charset="-120"/>
              </a:rPr>
              <a:t>2</a:t>
            </a:r>
            <a:endParaRPr lang="en-US" sz="1500" dirty="0"/>
          </a:p>
        </p:txBody>
      </p:sp>
      <p:sp>
        <p:nvSpPr>
          <p:cNvPr id="11" name="Text 8"/>
          <p:cNvSpPr/>
          <p:nvPr/>
        </p:nvSpPr>
        <p:spPr>
          <a:xfrm>
            <a:off x="1078992" y="1801368"/>
            <a:ext cx="7498080" cy="438912"/>
          </a:xfrm>
          <a:prstGeom prst="rect">
            <a:avLst/>
          </a:prstGeom>
          <a:noFill/>
          <a:ln/>
        </p:spPr>
        <p:txBody>
          <a:bodyPr wrap="square" lIns="0" tIns="0" rIns="0" bIns="0" rtlCol="0" anchor="ctr"/>
          <a:lstStyle/>
          <a:p>
            <a:pPr algn="l" indent="0" marL="0">
              <a:buNone/>
            </a:pPr>
            <a:r>
              <a:rPr lang="en-US" sz="1250" dirty="0">
                <a:solidFill>
                  <a:srgbClr val="263238"/>
                </a:solidFill>
                <a:latin typeface="Meiryo" pitchFamily="34" charset="0"/>
                <a:ea typeface="Meiryo" pitchFamily="34" charset="-122"/>
                <a:cs typeface="Meiryo" pitchFamily="34" charset="-120"/>
              </a:rPr>
              <a:t>明確な拒否がなくても、笑顔・沈黙・過去の親しさを同意としない</a:t>
            </a:r>
            <a:endParaRPr lang="en-US" sz="1250" dirty="0"/>
          </a:p>
        </p:txBody>
      </p:sp>
      <p:sp>
        <p:nvSpPr>
          <p:cNvPr id="12" name="Shape 9"/>
          <p:cNvSpPr/>
          <p:nvPr/>
        </p:nvSpPr>
        <p:spPr>
          <a:xfrm>
            <a:off x="548640" y="2331720"/>
            <a:ext cx="384048" cy="384048"/>
          </a:xfrm>
          <a:prstGeom prst="ellipse">
            <a:avLst/>
          </a:prstGeom>
          <a:solidFill>
            <a:srgbClr val="16314F"/>
          </a:solidFill>
          <a:ln/>
        </p:spPr>
      </p:sp>
      <p:sp>
        <p:nvSpPr>
          <p:cNvPr id="13" name="Text 10"/>
          <p:cNvSpPr/>
          <p:nvPr/>
        </p:nvSpPr>
        <p:spPr>
          <a:xfrm>
            <a:off x="548640" y="2331720"/>
            <a:ext cx="384048" cy="384048"/>
          </a:xfrm>
          <a:prstGeom prst="rect">
            <a:avLst/>
          </a:prstGeom>
          <a:noFill/>
          <a:ln/>
        </p:spPr>
        <p:txBody>
          <a:bodyPr wrap="square" lIns="0" tIns="0" rIns="0" bIns="0" rtlCol="0" anchor="ctr"/>
          <a:lstStyle/>
          <a:p>
            <a:pPr algn="ctr" indent="0" marL="0">
              <a:buNone/>
            </a:pPr>
            <a:r>
              <a:rPr lang="en-US" sz="1500" b="1" dirty="0">
                <a:solidFill>
                  <a:srgbClr val="FFFFFF"/>
                </a:solidFill>
                <a:latin typeface="Meiryo" pitchFamily="34" charset="0"/>
                <a:ea typeface="Meiryo" pitchFamily="34" charset="-122"/>
                <a:cs typeface="Meiryo" pitchFamily="34" charset="-120"/>
              </a:rPr>
              <a:t>3</a:t>
            </a:r>
            <a:endParaRPr lang="en-US" sz="1500" dirty="0"/>
          </a:p>
        </p:txBody>
      </p:sp>
      <p:sp>
        <p:nvSpPr>
          <p:cNvPr id="14" name="Text 11"/>
          <p:cNvSpPr/>
          <p:nvPr/>
        </p:nvSpPr>
        <p:spPr>
          <a:xfrm>
            <a:off x="1078992" y="2304288"/>
            <a:ext cx="7498080" cy="438912"/>
          </a:xfrm>
          <a:prstGeom prst="rect">
            <a:avLst/>
          </a:prstGeom>
          <a:noFill/>
          <a:ln/>
        </p:spPr>
        <p:txBody>
          <a:bodyPr wrap="square" lIns="0" tIns="0" rIns="0" bIns="0" rtlCol="0" anchor="ctr"/>
          <a:lstStyle/>
          <a:p>
            <a:pPr algn="l" indent="0" marL="0">
              <a:buNone/>
            </a:pPr>
            <a:r>
              <a:rPr lang="en-US" sz="1250" dirty="0">
                <a:solidFill>
                  <a:srgbClr val="263238"/>
                </a:solidFill>
                <a:latin typeface="Meiryo" pitchFamily="34" charset="0"/>
                <a:ea typeface="Meiryo" pitchFamily="34" charset="-122"/>
                <a:cs typeface="Meiryo" pitchFamily="34" charset="-120"/>
              </a:rPr>
              <a:t>職場・飲み会・SNSの線を、職務との関連で総合的に考える</a:t>
            </a:r>
            <a:endParaRPr lang="en-US" sz="1250" dirty="0"/>
          </a:p>
        </p:txBody>
      </p:sp>
      <p:sp>
        <p:nvSpPr>
          <p:cNvPr id="15" name="Shape 12"/>
          <p:cNvSpPr/>
          <p:nvPr/>
        </p:nvSpPr>
        <p:spPr>
          <a:xfrm>
            <a:off x="548640" y="2834640"/>
            <a:ext cx="384048" cy="384048"/>
          </a:xfrm>
          <a:prstGeom prst="ellipse">
            <a:avLst/>
          </a:prstGeom>
          <a:solidFill>
            <a:srgbClr val="16314F"/>
          </a:solidFill>
          <a:ln/>
        </p:spPr>
      </p:sp>
      <p:sp>
        <p:nvSpPr>
          <p:cNvPr id="16" name="Text 13"/>
          <p:cNvSpPr/>
          <p:nvPr/>
        </p:nvSpPr>
        <p:spPr>
          <a:xfrm>
            <a:off x="548640" y="2834640"/>
            <a:ext cx="384048" cy="384048"/>
          </a:xfrm>
          <a:prstGeom prst="rect">
            <a:avLst/>
          </a:prstGeom>
          <a:noFill/>
          <a:ln/>
        </p:spPr>
        <p:txBody>
          <a:bodyPr wrap="square" lIns="0" tIns="0" rIns="0" bIns="0" rtlCol="0" anchor="ctr"/>
          <a:lstStyle/>
          <a:p>
            <a:pPr algn="ctr" indent="0" marL="0">
              <a:buNone/>
            </a:pPr>
            <a:r>
              <a:rPr lang="en-US" sz="1500" b="1" dirty="0">
                <a:solidFill>
                  <a:srgbClr val="FFFFFF"/>
                </a:solidFill>
                <a:latin typeface="Meiryo" pitchFamily="34" charset="0"/>
                <a:ea typeface="Meiryo" pitchFamily="34" charset="-122"/>
                <a:cs typeface="Meiryo" pitchFamily="34" charset="-120"/>
              </a:rPr>
              <a:t>4</a:t>
            </a:r>
            <a:endParaRPr lang="en-US" sz="1500" dirty="0"/>
          </a:p>
        </p:txBody>
      </p:sp>
      <p:sp>
        <p:nvSpPr>
          <p:cNvPr id="17" name="Text 14"/>
          <p:cNvSpPr/>
          <p:nvPr/>
        </p:nvSpPr>
        <p:spPr>
          <a:xfrm>
            <a:off x="1078992" y="2807208"/>
            <a:ext cx="7498080" cy="438912"/>
          </a:xfrm>
          <a:prstGeom prst="rect">
            <a:avLst/>
          </a:prstGeom>
          <a:noFill/>
          <a:ln/>
        </p:spPr>
        <p:txBody>
          <a:bodyPr wrap="square" lIns="0" tIns="0" rIns="0" bIns="0" rtlCol="0" anchor="ctr"/>
          <a:lstStyle/>
          <a:p>
            <a:pPr algn="l" indent="0" marL="0">
              <a:buNone/>
            </a:pPr>
            <a:r>
              <a:rPr lang="en-US" sz="1250" dirty="0">
                <a:solidFill>
                  <a:srgbClr val="263238"/>
                </a:solidFill>
                <a:latin typeface="Meiryo" pitchFamily="34" charset="0"/>
                <a:ea typeface="Meiryo" pitchFamily="34" charset="-122"/>
                <a:cs typeface="Meiryo" pitchFamily="34" charset="-120"/>
              </a:rPr>
              <a:t>見聞きしたら噂を広げず、安全な範囲で止め、窓口へつなぐ</a:t>
            </a:r>
            <a:endParaRPr lang="en-US" sz="1250" dirty="0"/>
          </a:p>
        </p:txBody>
      </p:sp>
      <p:sp>
        <p:nvSpPr>
          <p:cNvPr id="18" name="Shape 15"/>
          <p:cNvSpPr/>
          <p:nvPr/>
        </p:nvSpPr>
        <p:spPr>
          <a:xfrm>
            <a:off x="548640" y="3337560"/>
            <a:ext cx="384048" cy="384048"/>
          </a:xfrm>
          <a:prstGeom prst="ellipse">
            <a:avLst/>
          </a:prstGeom>
          <a:solidFill>
            <a:srgbClr val="16314F"/>
          </a:solidFill>
          <a:ln/>
        </p:spPr>
      </p:sp>
      <p:sp>
        <p:nvSpPr>
          <p:cNvPr id="19" name="Text 16"/>
          <p:cNvSpPr/>
          <p:nvPr/>
        </p:nvSpPr>
        <p:spPr>
          <a:xfrm>
            <a:off x="548640" y="3337560"/>
            <a:ext cx="384048" cy="384048"/>
          </a:xfrm>
          <a:prstGeom prst="rect">
            <a:avLst/>
          </a:prstGeom>
          <a:noFill/>
          <a:ln/>
        </p:spPr>
        <p:txBody>
          <a:bodyPr wrap="square" lIns="0" tIns="0" rIns="0" bIns="0" rtlCol="0" anchor="ctr"/>
          <a:lstStyle/>
          <a:p>
            <a:pPr algn="ctr" indent="0" marL="0">
              <a:buNone/>
            </a:pPr>
            <a:r>
              <a:rPr lang="en-US" sz="1500" b="1" dirty="0">
                <a:solidFill>
                  <a:srgbClr val="FFFFFF"/>
                </a:solidFill>
                <a:latin typeface="Meiryo" pitchFamily="34" charset="0"/>
                <a:ea typeface="Meiryo" pitchFamily="34" charset="-122"/>
                <a:cs typeface="Meiryo" pitchFamily="34" charset="-120"/>
              </a:rPr>
              <a:t>5</a:t>
            </a:r>
            <a:endParaRPr lang="en-US" sz="1500" dirty="0"/>
          </a:p>
        </p:txBody>
      </p:sp>
      <p:sp>
        <p:nvSpPr>
          <p:cNvPr id="20" name="Text 17"/>
          <p:cNvSpPr/>
          <p:nvPr/>
        </p:nvSpPr>
        <p:spPr>
          <a:xfrm>
            <a:off x="1078992" y="3310128"/>
            <a:ext cx="7498080" cy="438912"/>
          </a:xfrm>
          <a:prstGeom prst="rect">
            <a:avLst/>
          </a:prstGeom>
          <a:noFill/>
          <a:ln/>
        </p:spPr>
        <p:txBody>
          <a:bodyPr wrap="square" lIns="0" tIns="0" rIns="0" bIns="0" rtlCol="0" anchor="ctr"/>
          <a:lstStyle/>
          <a:p>
            <a:pPr algn="l" indent="0" marL="0">
              <a:buNone/>
            </a:pPr>
            <a:r>
              <a:rPr lang="en-US" sz="1250" dirty="0">
                <a:solidFill>
                  <a:srgbClr val="263238"/>
                </a:solidFill>
                <a:latin typeface="Meiryo" pitchFamily="34" charset="0"/>
                <a:ea typeface="Meiryo" pitchFamily="34" charset="-122"/>
                <a:cs typeface="Meiryo" pitchFamily="34" charset="-120"/>
              </a:rPr>
              <a:t>相談を受けたら責めずに聞き、独断で調査・対決させず窓口へ</a:t>
            </a:r>
            <a:endParaRPr lang="en-US" sz="1250" dirty="0"/>
          </a:p>
        </p:txBody>
      </p:sp>
      <p:sp>
        <p:nvSpPr>
          <p:cNvPr id="21" name="Shape 18"/>
          <p:cNvSpPr/>
          <p:nvPr/>
        </p:nvSpPr>
        <p:spPr>
          <a:xfrm>
            <a:off x="457200" y="3886200"/>
            <a:ext cx="8229600" cy="603504"/>
          </a:xfrm>
          <a:prstGeom prst="roundRect">
            <a:avLst>
              <a:gd name="adj" fmla="val 12121"/>
            </a:avLst>
          </a:prstGeom>
          <a:solidFill>
            <a:srgbClr val="F6EFE2"/>
          </a:solidFill>
          <a:ln/>
        </p:spPr>
      </p:sp>
      <p:pic>
        <p:nvPicPr>
          <p:cNvPr id="22" name="Image 1" descr="preencoded.png">    </p:cNvPr>
          <p:cNvPicPr>
            <a:picLocks noChangeAspect="1"/>
          </p:cNvPicPr>
          <p:nvPr/>
        </p:nvPicPr>
        <p:blipFill>
          <a:blip r:embed="rId2"/>
          <a:stretch>
            <a:fillRect/>
          </a:stretch>
        </p:blipFill>
        <p:spPr>
          <a:xfrm>
            <a:off x="658368" y="4041648"/>
            <a:ext cx="310896" cy="310896"/>
          </a:xfrm>
          <a:prstGeom prst="rect">
            <a:avLst/>
          </a:prstGeom>
        </p:spPr>
      </p:pic>
      <p:sp>
        <p:nvSpPr>
          <p:cNvPr id="23" name="Text 19"/>
          <p:cNvSpPr/>
          <p:nvPr/>
        </p:nvSpPr>
        <p:spPr>
          <a:xfrm>
            <a:off x="1097280" y="3886200"/>
            <a:ext cx="7498080" cy="603504"/>
          </a:xfrm>
          <a:prstGeom prst="rect">
            <a:avLst/>
          </a:prstGeom>
          <a:noFill/>
          <a:ln/>
        </p:spPr>
        <p:txBody>
          <a:bodyPr wrap="square" lIns="0" tIns="0" rIns="0" bIns="0" rtlCol="0" anchor="ctr"/>
          <a:lstStyle/>
          <a:p>
            <a:pPr algn="l" indent="0" marL="0">
              <a:buNone/>
            </a:pPr>
            <a:r>
              <a:rPr lang="en-US" sz="1150" b="1" dirty="0">
                <a:solidFill>
                  <a:srgbClr val="16314F"/>
                </a:solidFill>
                <a:latin typeface="Meiryo" pitchFamily="34" charset="0"/>
                <a:ea typeface="Meiryo" pitchFamily="34" charset="-122"/>
                <a:cs typeface="Meiryo" pitchFamily="34" charset="-120"/>
              </a:rPr>
              <a:t>【要自社記入：ハラスメント相談窓口】</a:t>
            </a:r>
            <a:pPr algn="l" indent="0" marL="0">
              <a:buNone/>
            </a:pPr>
            <a:r>
              <a:rPr lang="en-US" sz="1150" dirty="0">
                <a:solidFill>
                  <a:srgbClr val="263238"/>
                </a:solidFill>
                <a:latin typeface="Meiryo" pitchFamily="34" charset="0"/>
                <a:ea typeface="Meiryo" pitchFamily="34" charset="-122"/>
                <a:cs typeface="Meiryo" pitchFamily="34" charset="-120"/>
              </a:rPr>
              <a:t>　社内＿＿＿＿＿＿　社外＿＿＿＿＿＿　緊急時＿＿＿＿＿＿</a:t>
            </a:r>
            <a:endParaRPr lang="en-US" sz="1150" dirty="0"/>
          </a:p>
        </p:txBody>
      </p:sp>
      <p:sp>
        <p:nvSpPr>
          <p:cNvPr id="24" name="Text 20"/>
          <p:cNvSpPr/>
          <p:nvPr/>
        </p:nvSpPr>
        <p:spPr>
          <a:xfrm>
            <a:off x="457200" y="4850892"/>
            <a:ext cx="6400800" cy="228600"/>
          </a:xfrm>
          <a:prstGeom prst="rect">
            <a:avLst/>
          </a:prstGeom>
          <a:noFill/>
          <a:ln/>
        </p:spPr>
        <p:txBody>
          <a:bodyPr wrap="square" rtlCol="0" anchor="ctr"/>
          <a:lstStyle/>
          <a:p>
            <a:pPr algn="l" indent="0" marL="0">
              <a:buNone/>
            </a:pPr>
            <a:r>
              <a:rPr lang="en-US" sz="850" dirty="0">
                <a:solidFill>
                  <a:srgbClr val="657586"/>
                </a:solidFill>
                <a:latin typeface="Meiryo" pitchFamily="34" charset="0"/>
                <a:ea typeface="Meiryo" pitchFamily="34" charset="-122"/>
                <a:cs typeface="Meiryo" pitchFamily="34" charset="-120"/>
              </a:rPr>
              <a:t>Legal GPT｜法務・総務のための社内研修資料20選（第5回）</a:t>
            </a:r>
            <a:endParaRPr lang="en-US" sz="850" dirty="0"/>
          </a:p>
        </p:txBody>
      </p:sp>
      <p:sp>
        <p:nvSpPr>
          <p:cNvPr id="25" name="Text 21"/>
          <p:cNvSpPr/>
          <p:nvPr/>
        </p:nvSpPr>
        <p:spPr>
          <a:xfrm>
            <a:off x="8321040" y="4850892"/>
            <a:ext cx="365760" cy="228600"/>
          </a:xfrm>
          <a:prstGeom prst="rect">
            <a:avLst/>
          </a:prstGeom>
          <a:noFill/>
          <a:ln/>
        </p:spPr>
        <p:txBody>
          <a:bodyPr wrap="square" rtlCol="0" anchor="ctr"/>
          <a:lstStyle/>
          <a:p>
            <a:pPr algn="r" indent="0" marL="0">
              <a:buNone/>
            </a:pPr>
            <a:r>
              <a:rPr lang="en-US" sz="900" dirty="0">
                <a:solidFill>
                  <a:srgbClr val="657586"/>
                </a:solidFill>
                <a:latin typeface="Meiryo" pitchFamily="34" charset="0"/>
                <a:ea typeface="Meiryo" pitchFamily="34" charset="-122"/>
                <a:cs typeface="Meiryo" pitchFamily="34" charset="-120"/>
              </a:rPr>
              <a:t>35</a:t>
            </a:r>
            <a:endParaRPr lang="en-US" sz="9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 36">
    <p:bg>
      <p:bgPr>
        <a:solidFill>
          <a:srgbClr val="16314F"/>
        </a:solidFill>
      </p:bgPr>
    </p:bg>
    <p:spTree>
      <p:nvGrpSpPr>
        <p:cNvPr id="1" name=""/>
        <p:cNvGrpSpPr/>
        <p:nvPr/>
      </p:nvGrpSpPr>
      <p:grpSpPr>
        <a:xfrm>
          <a:off x="0" y="0"/>
          <a:ext cx="0" cy="0"/>
          <a:chOff x="0" y="0"/>
          <a:chExt cx="0" cy="0"/>
        </a:xfrm>
      </p:grpSpPr>
      <p:sp>
        <p:nvSpPr>
          <p:cNvPr id="2" name="Shape 0"/>
          <p:cNvSpPr/>
          <p:nvPr/>
        </p:nvSpPr>
        <p:spPr>
          <a:xfrm>
            <a:off x="-1188720" y="3108960"/>
            <a:ext cx="3291840" cy="3291840"/>
          </a:xfrm>
          <a:prstGeom prst="ellipse">
            <a:avLst/>
          </a:prstGeom>
          <a:solidFill>
            <a:srgbClr val="243B53"/>
          </a:solidFill>
          <a:ln/>
        </p:spPr>
      </p:sp>
      <p:sp>
        <p:nvSpPr>
          <p:cNvPr id="3" name="Shape 1"/>
          <p:cNvSpPr/>
          <p:nvPr/>
        </p:nvSpPr>
        <p:spPr>
          <a:xfrm>
            <a:off x="7680960" y="-1097280"/>
            <a:ext cx="2926080" cy="2926080"/>
          </a:xfrm>
          <a:prstGeom prst="ellipse">
            <a:avLst/>
          </a:prstGeom>
          <a:solidFill>
            <a:srgbClr val="243B53"/>
          </a:solidFill>
          <a:ln/>
        </p:spPr>
      </p:sp>
      <p:sp>
        <p:nvSpPr>
          <p:cNvPr id="4" name="Shape 2"/>
          <p:cNvSpPr/>
          <p:nvPr/>
        </p:nvSpPr>
        <p:spPr>
          <a:xfrm>
            <a:off x="4160520" y="868680"/>
            <a:ext cx="868680" cy="868680"/>
          </a:xfrm>
          <a:prstGeom prst="ellipse">
            <a:avLst/>
          </a:prstGeom>
          <a:solidFill>
            <a:srgbClr val="1F3A5C"/>
          </a:solidFill>
          <a:ln/>
          <a:effectLst>
            <a:outerShdw sx="100000" sy="100000" kx="0" ky="0" algn="bl" rotWithShape="0" blurRad="63500" dist="25400" dir="5400000">
              <a:srgbClr val="99A3AE">
                <a:alpha val="14000"/>
              </a:srgbClr>
            </a:outerShdw>
          </a:effectLst>
        </p:spPr>
      </p:sp>
      <p:pic>
        <p:nvPicPr>
          <p:cNvPr id="5" name="Image 0" descr="preencoded.png">    </p:cNvPr>
          <p:cNvPicPr>
            <a:picLocks noChangeAspect="1"/>
          </p:cNvPicPr>
          <p:nvPr/>
        </p:nvPicPr>
        <p:blipFill>
          <a:blip r:embed="rId1"/>
          <a:stretch>
            <a:fillRect/>
          </a:stretch>
        </p:blipFill>
        <p:spPr>
          <a:xfrm>
            <a:off x="4395064" y="1103224"/>
            <a:ext cx="399593" cy="399593"/>
          </a:xfrm>
          <a:prstGeom prst="rect">
            <a:avLst/>
          </a:prstGeom>
        </p:spPr>
      </p:pic>
      <p:sp>
        <p:nvSpPr>
          <p:cNvPr id="6" name="Text 3"/>
          <p:cNvSpPr/>
          <p:nvPr/>
        </p:nvSpPr>
        <p:spPr>
          <a:xfrm>
            <a:off x="457200" y="1874520"/>
            <a:ext cx="8229600" cy="548640"/>
          </a:xfrm>
          <a:prstGeom prst="rect">
            <a:avLst/>
          </a:prstGeom>
          <a:noFill/>
          <a:ln/>
        </p:spPr>
        <p:txBody>
          <a:bodyPr wrap="square" lIns="0" tIns="0" rIns="0" bIns="0" rtlCol="0" anchor="ctr"/>
          <a:lstStyle/>
          <a:p>
            <a:pPr algn="ctr" indent="0" marL="0">
              <a:buNone/>
            </a:pPr>
            <a:r>
              <a:rPr lang="en-US" sz="3000" b="1" dirty="0">
                <a:solidFill>
                  <a:srgbClr val="FFFFFF"/>
                </a:solidFill>
                <a:latin typeface="Meiryo" pitchFamily="34" charset="0"/>
                <a:ea typeface="Meiryo" pitchFamily="34" charset="-122"/>
                <a:cs typeface="Meiryo" pitchFamily="34" charset="-120"/>
              </a:rPr>
              <a:t>確認テストのご案内</a:t>
            </a:r>
            <a:endParaRPr lang="en-US" sz="3000" dirty="0"/>
          </a:p>
        </p:txBody>
      </p:sp>
      <p:sp>
        <p:nvSpPr>
          <p:cNvPr id="7" name="Text 4"/>
          <p:cNvSpPr/>
          <p:nvPr/>
        </p:nvSpPr>
        <p:spPr>
          <a:xfrm>
            <a:off x="914400" y="2514600"/>
            <a:ext cx="7315200" cy="365760"/>
          </a:xfrm>
          <a:prstGeom prst="rect">
            <a:avLst/>
          </a:prstGeom>
          <a:noFill/>
          <a:ln/>
        </p:spPr>
        <p:txBody>
          <a:bodyPr wrap="square" rtlCol="0" anchor="ctr"/>
          <a:lstStyle/>
          <a:p>
            <a:pPr algn="ctr" indent="0" marL="0">
              <a:buNone/>
            </a:pPr>
            <a:r>
              <a:rPr lang="en-US" sz="1400" dirty="0">
                <a:solidFill>
                  <a:srgbClr val="E4EAF1"/>
                </a:solidFill>
                <a:latin typeface="Meiryo" pitchFamily="34" charset="0"/>
                <a:ea typeface="Meiryo" pitchFamily="34" charset="-122"/>
                <a:cs typeface="Meiryo" pitchFamily="34" charset="-120"/>
              </a:rPr>
              <a:t>このあと、全12問の確認テスト（○×・四肢択一・ケース判断）に取り組みます。</a:t>
            </a:r>
            <a:endParaRPr lang="en-US" sz="1400" dirty="0"/>
          </a:p>
        </p:txBody>
      </p:sp>
      <p:sp>
        <p:nvSpPr>
          <p:cNvPr id="8" name="Text 5"/>
          <p:cNvSpPr/>
          <p:nvPr/>
        </p:nvSpPr>
        <p:spPr>
          <a:xfrm>
            <a:off x="1097280" y="2926080"/>
            <a:ext cx="6949440" cy="548640"/>
          </a:xfrm>
          <a:prstGeom prst="rect">
            <a:avLst/>
          </a:prstGeom>
          <a:noFill/>
          <a:ln/>
        </p:spPr>
        <p:txBody>
          <a:bodyPr wrap="square" rtlCol="0" anchor="ctr"/>
          <a:lstStyle/>
          <a:p>
            <a:pPr algn="ctr" indent="0" marL="0">
              <a:buNone/>
            </a:pPr>
            <a:r>
              <a:rPr lang="en-US" sz="1200" dirty="0">
                <a:solidFill>
                  <a:srgbClr val="C9D4E0"/>
                </a:solidFill>
                <a:latin typeface="Meiryo" pitchFamily="34" charset="0"/>
                <a:ea typeface="Meiryo" pitchFamily="34" charset="-122"/>
                <a:cs typeface="Meiryo" pitchFamily="34" charset="-120"/>
              </a:rPr>
              <a:t>正解は用語の暗記ではなく、「何が問題か」「直ちに止めるべき行動」「確認すべき事情」「窓口へのつなぎ方」を判断できることです。</a:t>
            </a:r>
            <a:endParaRPr lang="en-US" sz="1200" dirty="0"/>
          </a:p>
        </p:txBody>
      </p:sp>
      <p:sp>
        <p:nvSpPr>
          <p:cNvPr id="9" name="Shape 6"/>
          <p:cNvSpPr/>
          <p:nvPr/>
        </p:nvSpPr>
        <p:spPr>
          <a:xfrm>
            <a:off x="2788920" y="3703320"/>
            <a:ext cx="3566160" cy="310896"/>
          </a:xfrm>
          <a:prstGeom prst="roundRect">
            <a:avLst>
              <a:gd name="adj" fmla="val 50000"/>
            </a:avLst>
          </a:prstGeom>
          <a:solidFill>
            <a:srgbClr val="B58A3A"/>
          </a:solidFill>
          <a:ln/>
        </p:spPr>
      </p:sp>
      <p:sp>
        <p:nvSpPr>
          <p:cNvPr id="10" name="Text 7"/>
          <p:cNvSpPr/>
          <p:nvPr/>
        </p:nvSpPr>
        <p:spPr>
          <a:xfrm>
            <a:off x="2788920" y="3703320"/>
            <a:ext cx="3566160" cy="310896"/>
          </a:xfrm>
          <a:prstGeom prst="rect">
            <a:avLst/>
          </a:prstGeom>
          <a:noFill/>
          <a:ln/>
        </p:spPr>
        <p:txBody>
          <a:bodyPr wrap="square" lIns="0" tIns="0" rIns="0" bIns="0" rtlCol="0" anchor="ctr"/>
          <a:lstStyle/>
          <a:p>
            <a:pPr algn="ctr" indent="0" marL="0">
              <a:buNone/>
            </a:pPr>
            <a:r>
              <a:rPr lang="en-US" sz="1050" b="1" dirty="0">
                <a:solidFill>
                  <a:srgbClr val="16314F"/>
                </a:solidFill>
                <a:latin typeface="Meiryo" pitchFamily="34" charset="0"/>
                <a:ea typeface="Meiryo" pitchFamily="34" charset="-122"/>
                <a:cs typeface="Meiryo" pitchFamily="34" charset="-120"/>
              </a:rPr>
              <a:t>迷ったら ひとりで抱えず 相談窓口へ</a:t>
            </a:r>
            <a:endParaRPr lang="en-US" sz="1050" dirty="0"/>
          </a:p>
        </p:txBody>
      </p:sp>
      <p:sp>
        <p:nvSpPr>
          <p:cNvPr id="11" name="Text 8"/>
          <p:cNvSpPr/>
          <p:nvPr/>
        </p:nvSpPr>
        <p:spPr>
          <a:xfrm>
            <a:off x="457200" y="4526280"/>
            <a:ext cx="8229600" cy="274320"/>
          </a:xfrm>
          <a:prstGeom prst="rect">
            <a:avLst/>
          </a:prstGeom>
          <a:noFill/>
          <a:ln/>
        </p:spPr>
        <p:txBody>
          <a:bodyPr wrap="square" rtlCol="0" anchor="ctr"/>
          <a:lstStyle/>
          <a:p>
            <a:pPr algn="ctr" indent="0" marL="0">
              <a:buNone/>
            </a:pPr>
            <a:r>
              <a:rPr lang="en-US" sz="1050" dirty="0">
                <a:solidFill>
                  <a:srgbClr val="AEBCCD"/>
                </a:solidFill>
                <a:latin typeface="Meiryo" pitchFamily="34" charset="0"/>
                <a:ea typeface="Meiryo" pitchFamily="34" charset="-122"/>
                <a:cs typeface="Meiryo" pitchFamily="34" charset="-120"/>
              </a:rPr>
              <a:t>Legal GPT｜セクハラ研修資料（第5回）</a:t>
            </a:r>
            <a:endParaRPr lang="en-US" sz="10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6F8FA"/>
        </a:solidFill>
      </p:bgPr>
    </p:bg>
    <p:spTree>
      <p:nvGrpSpPr>
        <p:cNvPr id="1" name=""/>
        <p:cNvGrpSpPr/>
        <p:nvPr/>
      </p:nvGrpSpPr>
      <p:grpSpPr>
        <a:xfrm>
          <a:off x="0" y="0"/>
          <a:ext cx="0" cy="0"/>
          <a:chOff x="0" y="0"/>
          <a:chExt cx="0" cy="0"/>
        </a:xfrm>
      </p:grpSpPr>
      <p:sp>
        <p:nvSpPr>
          <p:cNvPr id="2" name="Text 0"/>
          <p:cNvSpPr/>
          <p:nvPr/>
        </p:nvSpPr>
        <p:spPr>
          <a:xfrm>
            <a:off x="502920" y="274320"/>
            <a:ext cx="8229600" cy="274320"/>
          </a:xfrm>
          <a:prstGeom prst="rect">
            <a:avLst/>
          </a:prstGeom>
          <a:noFill/>
          <a:ln/>
        </p:spPr>
        <p:txBody>
          <a:bodyPr wrap="square" rtlCol="0" anchor="ctr"/>
          <a:lstStyle/>
          <a:p>
            <a:pPr algn="l" indent="0" marL="0">
              <a:buNone/>
            </a:pPr>
            <a:r>
              <a:rPr lang="en-US" sz="1100" b="1" spc="150" kern="0" dirty="0">
                <a:solidFill>
                  <a:srgbClr val="B58A3A"/>
                </a:solidFill>
                <a:latin typeface="Meiryo" pitchFamily="34" charset="0"/>
                <a:ea typeface="Meiryo" pitchFamily="34" charset="-122"/>
                <a:cs typeface="Meiryo" pitchFamily="34" charset="-120"/>
              </a:rPr>
              <a:t>出発点</a:t>
            </a:r>
            <a:endParaRPr lang="en-US" sz="1100" dirty="0"/>
          </a:p>
        </p:txBody>
      </p:sp>
      <p:sp>
        <p:nvSpPr>
          <p:cNvPr id="3" name="Text 1"/>
          <p:cNvSpPr/>
          <p:nvPr/>
        </p:nvSpPr>
        <p:spPr>
          <a:xfrm>
            <a:off x="457200" y="530352"/>
            <a:ext cx="8229600" cy="566928"/>
          </a:xfrm>
          <a:prstGeom prst="rect">
            <a:avLst/>
          </a:prstGeom>
          <a:noFill/>
          <a:ln/>
        </p:spPr>
        <p:txBody>
          <a:bodyPr wrap="square" lIns="0" tIns="0" rIns="0" bIns="0" rtlCol="0" anchor="ctr"/>
          <a:lstStyle/>
          <a:p>
            <a:pPr algn="l" indent="0" marL="0">
              <a:buNone/>
            </a:pPr>
            <a:r>
              <a:rPr lang="en-US" sz="2700" b="1" dirty="0">
                <a:solidFill>
                  <a:srgbClr val="16314F"/>
                </a:solidFill>
                <a:latin typeface="Meiryo" pitchFamily="34" charset="0"/>
                <a:ea typeface="Meiryo" pitchFamily="34" charset="-122"/>
                <a:cs typeface="Meiryo" pitchFamily="34" charset="-120"/>
              </a:rPr>
              <a:t>「上司から女性部下へ」だけではありません</a:t>
            </a:r>
            <a:endParaRPr lang="en-US" sz="2700" dirty="0"/>
          </a:p>
        </p:txBody>
      </p:sp>
      <p:sp>
        <p:nvSpPr>
          <p:cNvPr id="4" name="Shape 2"/>
          <p:cNvSpPr/>
          <p:nvPr/>
        </p:nvSpPr>
        <p:spPr>
          <a:xfrm>
            <a:off x="7818120" y="457200"/>
            <a:ext cx="777240" cy="777240"/>
          </a:xfrm>
          <a:prstGeom prst="ellipse">
            <a:avLst/>
          </a:prstGeom>
          <a:solidFill>
            <a:srgbClr val="16314F"/>
          </a:solidFill>
          <a:ln/>
          <a:effectLst>
            <a:outerShdw sx="100000" sy="100000" kx="0" ky="0" algn="bl" rotWithShape="0" blurRad="63500" dist="25400" dir="5400000">
              <a:srgbClr val="99A3AE">
                <a:alpha val="14000"/>
              </a:srgbClr>
            </a:outerShdw>
          </a:effectLst>
        </p:spPr>
      </p:sp>
      <p:pic>
        <p:nvPicPr>
          <p:cNvPr id="5" name="Image 0" descr="preencoded.png">    </p:cNvPr>
          <p:cNvPicPr>
            <a:picLocks noChangeAspect="1"/>
          </p:cNvPicPr>
          <p:nvPr/>
        </p:nvPicPr>
        <p:blipFill>
          <a:blip r:embed="rId1"/>
          <a:stretch>
            <a:fillRect/>
          </a:stretch>
        </p:blipFill>
        <p:spPr>
          <a:xfrm>
            <a:off x="8027975" y="667055"/>
            <a:ext cx="357530" cy="357530"/>
          </a:xfrm>
          <a:prstGeom prst="rect">
            <a:avLst/>
          </a:prstGeom>
        </p:spPr>
      </p:pic>
      <p:sp>
        <p:nvSpPr>
          <p:cNvPr id="6" name="Shape 3"/>
          <p:cNvSpPr/>
          <p:nvPr/>
        </p:nvSpPr>
        <p:spPr>
          <a:xfrm>
            <a:off x="457200" y="1325880"/>
            <a:ext cx="3977640" cy="1417320"/>
          </a:xfrm>
          <a:prstGeom prst="roundRect">
            <a:avLst>
              <a:gd name="adj" fmla="val 5161"/>
            </a:avLst>
          </a:prstGeom>
          <a:solidFill>
            <a:srgbClr val="FFFFFF"/>
          </a:solidFill>
          <a:ln w="12700">
            <a:solidFill>
              <a:srgbClr val="DCE2EA"/>
            </a:solidFill>
            <a:prstDash val="solid"/>
          </a:ln>
          <a:effectLst>
            <a:outerShdw sx="100000" sy="100000" kx="0" ky="0" algn="bl" rotWithShape="0" blurRad="63500" dist="25400" dir="5400000">
              <a:srgbClr val="99A3AE">
                <a:alpha val="14000"/>
              </a:srgbClr>
            </a:outerShdw>
          </a:effectLst>
        </p:spPr>
      </p:sp>
      <p:pic>
        <p:nvPicPr>
          <p:cNvPr id="7" name="Image 1" descr="preencoded.png">    </p:cNvPr>
          <p:cNvPicPr>
            <a:picLocks noChangeAspect="1"/>
          </p:cNvPicPr>
          <p:nvPr/>
        </p:nvPicPr>
        <p:blipFill>
          <a:blip r:embed="rId2"/>
          <a:stretch>
            <a:fillRect/>
          </a:stretch>
        </p:blipFill>
        <p:spPr>
          <a:xfrm>
            <a:off x="685800" y="1545336"/>
            <a:ext cx="310896" cy="310896"/>
          </a:xfrm>
          <a:prstGeom prst="rect">
            <a:avLst/>
          </a:prstGeom>
        </p:spPr>
      </p:pic>
      <p:sp>
        <p:nvSpPr>
          <p:cNvPr id="8" name="Text 4"/>
          <p:cNvSpPr/>
          <p:nvPr/>
        </p:nvSpPr>
        <p:spPr>
          <a:xfrm>
            <a:off x="1115568" y="1508760"/>
            <a:ext cx="3063240" cy="384048"/>
          </a:xfrm>
          <a:prstGeom prst="rect">
            <a:avLst/>
          </a:prstGeom>
          <a:noFill/>
          <a:ln/>
        </p:spPr>
        <p:txBody>
          <a:bodyPr wrap="square" lIns="0" tIns="0" rIns="0" bIns="0" rtlCol="0" anchor="ctr"/>
          <a:lstStyle/>
          <a:p>
            <a:pPr algn="l" indent="0" marL="0">
              <a:buNone/>
            </a:pPr>
            <a:r>
              <a:rPr lang="en-US" sz="1500" b="1" strike="sngStrike" dirty="0">
                <a:solidFill>
                  <a:srgbClr val="657586"/>
                </a:solidFill>
                <a:latin typeface="Meiryo" pitchFamily="34" charset="0"/>
                <a:ea typeface="Meiryo" pitchFamily="34" charset="-122"/>
                <a:cs typeface="Meiryo" pitchFamily="34" charset="-120"/>
              </a:rPr>
              <a:t>上司から部下だけ？</a:t>
            </a:r>
            <a:endParaRPr lang="en-US" sz="1500" dirty="0"/>
          </a:p>
        </p:txBody>
      </p:sp>
      <p:pic>
        <p:nvPicPr>
          <p:cNvPr id="9" name="Image 2" descr="preencoded.png">    </p:cNvPr>
          <p:cNvPicPr>
            <a:picLocks noChangeAspect="1"/>
          </p:cNvPicPr>
          <p:nvPr/>
        </p:nvPicPr>
        <p:blipFill>
          <a:blip r:embed="rId3"/>
          <a:stretch>
            <a:fillRect/>
          </a:stretch>
        </p:blipFill>
        <p:spPr>
          <a:xfrm>
            <a:off x="685800" y="2039112"/>
            <a:ext cx="310896" cy="310896"/>
          </a:xfrm>
          <a:prstGeom prst="rect">
            <a:avLst/>
          </a:prstGeom>
        </p:spPr>
      </p:pic>
      <p:sp>
        <p:nvSpPr>
          <p:cNvPr id="10" name="Text 5"/>
          <p:cNvSpPr/>
          <p:nvPr/>
        </p:nvSpPr>
        <p:spPr>
          <a:xfrm>
            <a:off x="1115568" y="1965960"/>
            <a:ext cx="3108960" cy="658368"/>
          </a:xfrm>
          <a:prstGeom prst="rect">
            <a:avLst/>
          </a:prstGeom>
          <a:noFill/>
          <a:ln/>
        </p:spPr>
        <p:txBody>
          <a:bodyPr wrap="square" lIns="0" tIns="0" rIns="0" bIns="0" rtlCol="0" anchor="t"/>
          <a:lstStyle/>
          <a:p>
            <a:pPr algn="l" indent="0" marL="0">
              <a:buNone/>
            </a:pPr>
            <a:r>
              <a:rPr lang="en-US" sz="1300" dirty="0">
                <a:solidFill>
                  <a:srgbClr val="263238"/>
                </a:solidFill>
                <a:latin typeface="Meiryo" pitchFamily="34" charset="0"/>
                <a:ea typeface="Meiryo" pitchFamily="34" charset="-122"/>
                <a:cs typeface="Meiryo" pitchFamily="34" charset="-120"/>
              </a:rPr>
              <a:t>同僚・部下・取引先・顧客・患者なども行為者になり得る</a:t>
            </a:r>
            <a:endParaRPr lang="en-US" sz="1300" dirty="0"/>
          </a:p>
        </p:txBody>
      </p:sp>
      <p:sp>
        <p:nvSpPr>
          <p:cNvPr id="11" name="Shape 6"/>
          <p:cNvSpPr/>
          <p:nvPr/>
        </p:nvSpPr>
        <p:spPr>
          <a:xfrm>
            <a:off x="4709160" y="1325880"/>
            <a:ext cx="3977640" cy="1417320"/>
          </a:xfrm>
          <a:prstGeom prst="roundRect">
            <a:avLst>
              <a:gd name="adj" fmla="val 5161"/>
            </a:avLst>
          </a:prstGeom>
          <a:solidFill>
            <a:srgbClr val="FFFFFF"/>
          </a:solidFill>
          <a:ln w="12700">
            <a:solidFill>
              <a:srgbClr val="DCE2EA"/>
            </a:solidFill>
            <a:prstDash val="solid"/>
          </a:ln>
          <a:effectLst>
            <a:outerShdw sx="100000" sy="100000" kx="0" ky="0" algn="bl" rotWithShape="0" blurRad="63500" dist="25400" dir="5400000">
              <a:srgbClr val="99A3AE">
                <a:alpha val="14000"/>
              </a:srgbClr>
            </a:outerShdw>
          </a:effectLst>
        </p:spPr>
      </p:sp>
      <p:pic>
        <p:nvPicPr>
          <p:cNvPr id="12" name="Image 3" descr="preencoded.png">    </p:cNvPr>
          <p:cNvPicPr>
            <a:picLocks noChangeAspect="1"/>
          </p:cNvPicPr>
          <p:nvPr/>
        </p:nvPicPr>
        <p:blipFill>
          <a:blip r:embed="rId4"/>
          <a:stretch>
            <a:fillRect/>
          </a:stretch>
        </p:blipFill>
        <p:spPr>
          <a:xfrm>
            <a:off x="4937760" y="1545336"/>
            <a:ext cx="310896" cy="310896"/>
          </a:xfrm>
          <a:prstGeom prst="rect">
            <a:avLst/>
          </a:prstGeom>
        </p:spPr>
      </p:pic>
      <p:sp>
        <p:nvSpPr>
          <p:cNvPr id="13" name="Text 7"/>
          <p:cNvSpPr/>
          <p:nvPr/>
        </p:nvSpPr>
        <p:spPr>
          <a:xfrm>
            <a:off x="5367528" y="1508760"/>
            <a:ext cx="3063240" cy="384048"/>
          </a:xfrm>
          <a:prstGeom prst="rect">
            <a:avLst/>
          </a:prstGeom>
          <a:noFill/>
          <a:ln/>
        </p:spPr>
        <p:txBody>
          <a:bodyPr wrap="square" lIns="0" tIns="0" rIns="0" bIns="0" rtlCol="0" anchor="ctr"/>
          <a:lstStyle/>
          <a:p>
            <a:pPr algn="l" indent="0" marL="0">
              <a:buNone/>
            </a:pPr>
            <a:r>
              <a:rPr lang="en-US" sz="1500" b="1" strike="sngStrike" dirty="0">
                <a:solidFill>
                  <a:srgbClr val="657586"/>
                </a:solidFill>
                <a:latin typeface="Meiryo" pitchFamily="34" charset="0"/>
                <a:ea typeface="Meiryo" pitchFamily="34" charset="-122"/>
                <a:cs typeface="Meiryo" pitchFamily="34" charset="-120"/>
              </a:rPr>
              <a:t>男性→女性だけ？</a:t>
            </a:r>
            <a:endParaRPr lang="en-US" sz="1500" dirty="0"/>
          </a:p>
        </p:txBody>
      </p:sp>
      <p:pic>
        <p:nvPicPr>
          <p:cNvPr id="14" name="Image 4" descr="preencoded.png">    </p:cNvPr>
          <p:cNvPicPr>
            <a:picLocks noChangeAspect="1"/>
          </p:cNvPicPr>
          <p:nvPr/>
        </p:nvPicPr>
        <p:blipFill>
          <a:blip r:embed="rId5"/>
          <a:stretch>
            <a:fillRect/>
          </a:stretch>
        </p:blipFill>
        <p:spPr>
          <a:xfrm>
            <a:off x="4937760" y="2039112"/>
            <a:ext cx="310896" cy="310896"/>
          </a:xfrm>
          <a:prstGeom prst="rect">
            <a:avLst/>
          </a:prstGeom>
        </p:spPr>
      </p:pic>
      <p:sp>
        <p:nvSpPr>
          <p:cNvPr id="15" name="Text 8"/>
          <p:cNvSpPr/>
          <p:nvPr/>
        </p:nvSpPr>
        <p:spPr>
          <a:xfrm>
            <a:off x="5367528" y="1965960"/>
            <a:ext cx="3108960" cy="658368"/>
          </a:xfrm>
          <a:prstGeom prst="rect">
            <a:avLst/>
          </a:prstGeom>
          <a:noFill/>
          <a:ln/>
        </p:spPr>
        <p:txBody>
          <a:bodyPr wrap="square" lIns="0" tIns="0" rIns="0" bIns="0" rtlCol="0" anchor="t"/>
          <a:lstStyle/>
          <a:p>
            <a:pPr algn="l" indent="0" marL="0">
              <a:buNone/>
            </a:pPr>
            <a:r>
              <a:rPr lang="en-US" sz="1300" dirty="0">
                <a:solidFill>
                  <a:srgbClr val="263238"/>
                </a:solidFill>
                <a:latin typeface="Meiryo" pitchFamily="34" charset="0"/>
                <a:ea typeface="Meiryo" pitchFamily="34" charset="-122"/>
                <a:cs typeface="Meiryo" pitchFamily="34" charset="-120"/>
              </a:rPr>
              <a:t>男性も女性も、行為者にも被害者にもなり得る</a:t>
            </a:r>
            <a:endParaRPr lang="en-US" sz="1300" dirty="0"/>
          </a:p>
        </p:txBody>
      </p:sp>
      <p:sp>
        <p:nvSpPr>
          <p:cNvPr id="16" name="Shape 9"/>
          <p:cNvSpPr/>
          <p:nvPr/>
        </p:nvSpPr>
        <p:spPr>
          <a:xfrm>
            <a:off x="457200" y="2944368"/>
            <a:ext cx="3977640" cy="1417320"/>
          </a:xfrm>
          <a:prstGeom prst="roundRect">
            <a:avLst>
              <a:gd name="adj" fmla="val 5161"/>
            </a:avLst>
          </a:prstGeom>
          <a:solidFill>
            <a:srgbClr val="FFFFFF"/>
          </a:solidFill>
          <a:ln w="12700">
            <a:solidFill>
              <a:srgbClr val="DCE2EA"/>
            </a:solidFill>
            <a:prstDash val="solid"/>
          </a:ln>
          <a:effectLst>
            <a:outerShdw sx="100000" sy="100000" kx="0" ky="0" algn="bl" rotWithShape="0" blurRad="63500" dist="25400" dir="5400000">
              <a:srgbClr val="99A3AE">
                <a:alpha val="14000"/>
              </a:srgbClr>
            </a:outerShdw>
          </a:effectLst>
        </p:spPr>
      </p:sp>
      <p:pic>
        <p:nvPicPr>
          <p:cNvPr id="17" name="Image 5" descr="preencoded.png">    </p:cNvPr>
          <p:cNvPicPr>
            <a:picLocks noChangeAspect="1"/>
          </p:cNvPicPr>
          <p:nvPr/>
        </p:nvPicPr>
        <p:blipFill>
          <a:blip r:embed="rId6"/>
          <a:stretch>
            <a:fillRect/>
          </a:stretch>
        </p:blipFill>
        <p:spPr>
          <a:xfrm>
            <a:off x="685800" y="3163824"/>
            <a:ext cx="310896" cy="310896"/>
          </a:xfrm>
          <a:prstGeom prst="rect">
            <a:avLst/>
          </a:prstGeom>
        </p:spPr>
      </p:pic>
      <p:sp>
        <p:nvSpPr>
          <p:cNvPr id="18" name="Text 10"/>
          <p:cNvSpPr/>
          <p:nvPr/>
        </p:nvSpPr>
        <p:spPr>
          <a:xfrm>
            <a:off x="1115568" y="3127248"/>
            <a:ext cx="3063240" cy="384048"/>
          </a:xfrm>
          <a:prstGeom prst="rect">
            <a:avLst/>
          </a:prstGeom>
          <a:noFill/>
          <a:ln/>
        </p:spPr>
        <p:txBody>
          <a:bodyPr wrap="square" lIns="0" tIns="0" rIns="0" bIns="0" rtlCol="0" anchor="ctr"/>
          <a:lstStyle/>
          <a:p>
            <a:pPr algn="l" indent="0" marL="0">
              <a:buNone/>
            </a:pPr>
            <a:r>
              <a:rPr lang="en-US" sz="1500" b="1" strike="sngStrike" dirty="0">
                <a:solidFill>
                  <a:srgbClr val="657586"/>
                </a:solidFill>
                <a:latin typeface="Meiryo" pitchFamily="34" charset="0"/>
                <a:ea typeface="Meiryo" pitchFamily="34" charset="-122"/>
                <a:cs typeface="Meiryo" pitchFamily="34" charset="-120"/>
              </a:rPr>
              <a:t>異性間だけ？</a:t>
            </a:r>
            <a:endParaRPr lang="en-US" sz="1500" dirty="0"/>
          </a:p>
        </p:txBody>
      </p:sp>
      <p:pic>
        <p:nvPicPr>
          <p:cNvPr id="19" name="Image 6" descr="preencoded.png">    </p:cNvPr>
          <p:cNvPicPr>
            <a:picLocks noChangeAspect="1"/>
          </p:cNvPicPr>
          <p:nvPr/>
        </p:nvPicPr>
        <p:blipFill>
          <a:blip r:embed="rId7"/>
          <a:stretch>
            <a:fillRect/>
          </a:stretch>
        </p:blipFill>
        <p:spPr>
          <a:xfrm>
            <a:off x="685800" y="3657600"/>
            <a:ext cx="310896" cy="310896"/>
          </a:xfrm>
          <a:prstGeom prst="rect">
            <a:avLst/>
          </a:prstGeom>
        </p:spPr>
      </p:pic>
      <p:sp>
        <p:nvSpPr>
          <p:cNvPr id="20" name="Text 11"/>
          <p:cNvSpPr/>
          <p:nvPr/>
        </p:nvSpPr>
        <p:spPr>
          <a:xfrm>
            <a:off x="1115568" y="3584448"/>
            <a:ext cx="3108960" cy="658368"/>
          </a:xfrm>
          <a:prstGeom prst="rect">
            <a:avLst/>
          </a:prstGeom>
          <a:noFill/>
          <a:ln/>
        </p:spPr>
        <p:txBody>
          <a:bodyPr wrap="square" lIns="0" tIns="0" rIns="0" bIns="0" rtlCol="0" anchor="t"/>
          <a:lstStyle/>
          <a:p>
            <a:pPr algn="l" indent="0" marL="0">
              <a:buNone/>
            </a:pPr>
            <a:r>
              <a:rPr lang="en-US" sz="1300" dirty="0">
                <a:solidFill>
                  <a:srgbClr val="263238"/>
                </a:solidFill>
                <a:latin typeface="Meiryo" pitchFamily="34" charset="0"/>
                <a:ea typeface="Meiryo" pitchFamily="34" charset="-122"/>
                <a:cs typeface="Meiryo" pitchFamily="34" charset="-120"/>
              </a:rPr>
              <a:t>同性に対する性的な言動もセクハラになる</a:t>
            </a:r>
            <a:endParaRPr lang="en-US" sz="1300" dirty="0"/>
          </a:p>
        </p:txBody>
      </p:sp>
      <p:sp>
        <p:nvSpPr>
          <p:cNvPr id="21" name="Shape 12"/>
          <p:cNvSpPr/>
          <p:nvPr/>
        </p:nvSpPr>
        <p:spPr>
          <a:xfrm>
            <a:off x="4709160" y="2944368"/>
            <a:ext cx="3977640" cy="1417320"/>
          </a:xfrm>
          <a:prstGeom prst="roundRect">
            <a:avLst>
              <a:gd name="adj" fmla="val 5161"/>
            </a:avLst>
          </a:prstGeom>
          <a:solidFill>
            <a:srgbClr val="FFFFFF"/>
          </a:solidFill>
          <a:ln w="12700">
            <a:solidFill>
              <a:srgbClr val="DCE2EA"/>
            </a:solidFill>
            <a:prstDash val="solid"/>
          </a:ln>
          <a:effectLst>
            <a:outerShdw sx="100000" sy="100000" kx="0" ky="0" algn="bl" rotWithShape="0" blurRad="63500" dist="25400" dir="5400000">
              <a:srgbClr val="99A3AE">
                <a:alpha val="14000"/>
              </a:srgbClr>
            </a:outerShdw>
          </a:effectLst>
        </p:spPr>
      </p:sp>
      <p:pic>
        <p:nvPicPr>
          <p:cNvPr id="22" name="Image 7" descr="preencoded.png">    </p:cNvPr>
          <p:cNvPicPr>
            <a:picLocks noChangeAspect="1"/>
          </p:cNvPicPr>
          <p:nvPr/>
        </p:nvPicPr>
        <p:blipFill>
          <a:blip r:embed="rId8"/>
          <a:stretch>
            <a:fillRect/>
          </a:stretch>
        </p:blipFill>
        <p:spPr>
          <a:xfrm>
            <a:off x="4937760" y="3163824"/>
            <a:ext cx="310896" cy="310896"/>
          </a:xfrm>
          <a:prstGeom prst="rect">
            <a:avLst/>
          </a:prstGeom>
        </p:spPr>
      </p:pic>
      <p:sp>
        <p:nvSpPr>
          <p:cNvPr id="23" name="Text 13"/>
          <p:cNvSpPr/>
          <p:nvPr/>
        </p:nvSpPr>
        <p:spPr>
          <a:xfrm>
            <a:off x="5367528" y="3127248"/>
            <a:ext cx="3063240" cy="384048"/>
          </a:xfrm>
          <a:prstGeom prst="rect">
            <a:avLst/>
          </a:prstGeom>
          <a:noFill/>
          <a:ln/>
        </p:spPr>
        <p:txBody>
          <a:bodyPr wrap="square" lIns="0" tIns="0" rIns="0" bIns="0" rtlCol="0" anchor="ctr"/>
          <a:lstStyle/>
          <a:p>
            <a:pPr algn="l" indent="0" marL="0">
              <a:buNone/>
            </a:pPr>
            <a:r>
              <a:rPr lang="en-US" sz="1500" b="1" strike="sngStrike" dirty="0">
                <a:solidFill>
                  <a:srgbClr val="657586"/>
                </a:solidFill>
                <a:latin typeface="Meiryo" pitchFamily="34" charset="0"/>
                <a:ea typeface="Meiryo" pitchFamily="34" charset="-122"/>
                <a:cs typeface="Meiryo" pitchFamily="34" charset="-120"/>
              </a:rPr>
              <a:t>性的指向で変わる？</a:t>
            </a:r>
            <a:endParaRPr lang="en-US" sz="1500" dirty="0"/>
          </a:p>
        </p:txBody>
      </p:sp>
      <p:pic>
        <p:nvPicPr>
          <p:cNvPr id="24" name="Image 8" descr="preencoded.png">    </p:cNvPr>
          <p:cNvPicPr>
            <a:picLocks noChangeAspect="1"/>
          </p:cNvPicPr>
          <p:nvPr/>
        </p:nvPicPr>
        <p:blipFill>
          <a:blip r:embed="rId9"/>
          <a:stretch>
            <a:fillRect/>
          </a:stretch>
        </p:blipFill>
        <p:spPr>
          <a:xfrm>
            <a:off x="4937760" y="3657600"/>
            <a:ext cx="310896" cy="310896"/>
          </a:xfrm>
          <a:prstGeom prst="rect">
            <a:avLst/>
          </a:prstGeom>
        </p:spPr>
      </p:pic>
      <p:sp>
        <p:nvSpPr>
          <p:cNvPr id="25" name="Text 14"/>
          <p:cNvSpPr/>
          <p:nvPr/>
        </p:nvSpPr>
        <p:spPr>
          <a:xfrm>
            <a:off x="5367528" y="3584448"/>
            <a:ext cx="3108960" cy="658368"/>
          </a:xfrm>
          <a:prstGeom prst="rect">
            <a:avLst/>
          </a:prstGeom>
          <a:noFill/>
          <a:ln/>
        </p:spPr>
        <p:txBody>
          <a:bodyPr wrap="square" lIns="0" tIns="0" rIns="0" bIns="0" rtlCol="0" anchor="t"/>
          <a:lstStyle/>
          <a:p>
            <a:pPr algn="l" indent="0" marL="0">
              <a:buNone/>
            </a:pPr>
            <a:r>
              <a:rPr lang="en-US" sz="1300" dirty="0">
                <a:solidFill>
                  <a:srgbClr val="263238"/>
                </a:solidFill>
                <a:latin typeface="Meiryo" pitchFamily="34" charset="0"/>
                <a:ea typeface="Meiryo" pitchFamily="34" charset="-122"/>
                <a:cs typeface="Meiryo" pitchFamily="34" charset="-120"/>
              </a:rPr>
              <a:t>被害者の性的指向・性自認にかかわらず対象になり得る</a:t>
            </a:r>
            <a:endParaRPr lang="en-US" sz="1300" dirty="0"/>
          </a:p>
        </p:txBody>
      </p:sp>
      <p:sp>
        <p:nvSpPr>
          <p:cNvPr id="26" name="Text 15"/>
          <p:cNvSpPr/>
          <p:nvPr/>
        </p:nvSpPr>
        <p:spPr>
          <a:xfrm>
            <a:off x="457200" y="4576572"/>
            <a:ext cx="8229600" cy="219456"/>
          </a:xfrm>
          <a:prstGeom prst="rect">
            <a:avLst/>
          </a:prstGeom>
          <a:noFill/>
          <a:ln/>
        </p:spPr>
        <p:txBody>
          <a:bodyPr wrap="square" rtlCol="0" anchor="ctr"/>
          <a:lstStyle/>
          <a:p>
            <a:pPr algn="l" indent="0" marL="0">
              <a:buNone/>
            </a:pPr>
            <a:r>
              <a:rPr lang="en-US" sz="800" i="1" dirty="0">
                <a:solidFill>
                  <a:srgbClr val="657586"/>
                </a:solidFill>
                <a:latin typeface="Meiryo" pitchFamily="34" charset="0"/>
                <a:ea typeface="Meiryo" pitchFamily="34" charset="-122"/>
                <a:cs typeface="Meiryo" pitchFamily="34" charset="-120"/>
              </a:rPr>
              <a:t>出典：厚生労働省「あかるい職場応援団」セクシュアルハラスメントとは（2026年6月18日確認）</a:t>
            </a:r>
            <a:endParaRPr lang="en-US" sz="800" dirty="0"/>
          </a:p>
        </p:txBody>
      </p:sp>
      <p:sp>
        <p:nvSpPr>
          <p:cNvPr id="27" name="Text 16"/>
          <p:cNvSpPr/>
          <p:nvPr/>
        </p:nvSpPr>
        <p:spPr>
          <a:xfrm>
            <a:off x="457200" y="4850892"/>
            <a:ext cx="6400800" cy="228600"/>
          </a:xfrm>
          <a:prstGeom prst="rect">
            <a:avLst/>
          </a:prstGeom>
          <a:noFill/>
          <a:ln/>
        </p:spPr>
        <p:txBody>
          <a:bodyPr wrap="square" rtlCol="0" anchor="ctr"/>
          <a:lstStyle/>
          <a:p>
            <a:pPr algn="l" indent="0" marL="0">
              <a:buNone/>
            </a:pPr>
            <a:r>
              <a:rPr lang="en-US" sz="850" dirty="0">
                <a:solidFill>
                  <a:srgbClr val="657586"/>
                </a:solidFill>
                <a:latin typeface="Meiryo" pitchFamily="34" charset="0"/>
                <a:ea typeface="Meiryo" pitchFamily="34" charset="-122"/>
                <a:cs typeface="Meiryo" pitchFamily="34" charset="-120"/>
              </a:rPr>
              <a:t>Legal GPT｜法務・総務のための社内研修資料20選（第5回）</a:t>
            </a:r>
            <a:endParaRPr lang="en-US" sz="850" dirty="0"/>
          </a:p>
        </p:txBody>
      </p:sp>
      <p:sp>
        <p:nvSpPr>
          <p:cNvPr id="28" name="Text 17"/>
          <p:cNvSpPr/>
          <p:nvPr/>
        </p:nvSpPr>
        <p:spPr>
          <a:xfrm>
            <a:off x="8321040" y="4850892"/>
            <a:ext cx="365760" cy="228600"/>
          </a:xfrm>
          <a:prstGeom prst="rect">
            <a:avLst/>
          </a:prstGeom>
          <a:noFill/>
          <a:ln/>
        </p:spPr>
        <p:txBody>
          <a:bodyPr wrap="square" rtlCol="0" anchor="ctr"/>
          <a:lstStyle/>
          <a:p>
            <a:pPr algn="r" indent="0" marL="0">
              <a:buNone/>
            </a:pPr>
            <a:r>
              <a:rPr lang="en-US" sz="900" dirty="0">
                <a:solidFill>
                  <a:srgbClr val="657586"/>
                </a:solidFill>
                <a:latin typeface="Meiryo" pitchFamily="34" charset="0"/>
                <a:ea typeface="Meiryo" pitchFamily="34" charset="-122"/>
                <a:cs typeface="Meiryo" pitchFamily="34" charset="-120"/>
              </a:rPr>
              <a:t>4</a:t>
            </a:r>
            <a:endParaRPr lang="en-US" sz="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6F8FA"/>
        </a:solidFill>
      </p:bgPr>
    </p:bg>
    <p:spTree>
      <p:nvGrpSpPr>
        <p:cNvPr id="1" name=""/>
        <p:cNvGrpSpPr/>
        <p:nvPr/>
      </p:nvGrpSpPr>
      <p:grpSpPr>
        <a:xfrm>
          <a:off x="0" y="0"/>
          <a:ext cx="0" cy="0"/>
          <a:chOff x="0" y="0"/>
          <a:chExt cx="0" cy="0"/>
        </a:xfrm>
      </p:grpSpPr>
      <p:sp>
        <p:nvSpPr>
          <p:cNvPr id="2" name="Text 0"/>
          <p:cNvSpPr/>
          <p:nvPr/>
        </p:nvSpPr>
        <p:spPr>
          <a:xfrm>
            <a:off x="502920" y="274320"/>
            <a:ext cx="8229600" cy="274320"/>
          </a:xfrm>
          <a:prstGeom prst="rect">
            <a:avLst/>
          </a:prstGeom>
          <a:noFill/>
          <a:ln/>
        </p:spPr>
        <p:txBody>
          <a:bodyPr wrap="square" rtlCol="0" anchor="ctr"/>
          <a:lstStyle/>
          <a:p>
            <a:pPr algn="l" indent="0" marL="0">
              <a:buNone/>
            </a:pPr>
            <a:r>
              <a:rPr lang="en-US" sz="1100" b="1" spc="150" kern="0" dirty="0">
                <a:solidFill>
                  <a:srgbClr val="B58A3A"/>
                </a:solidFill>
                <a:latin typeface="Meiryo" pitchFamily="34" charset="0"/>
                <a:ea typeface="Meiryo" pitchFamily="34" charset="-122"/>
                <a:cs typeface="Meiryo" pitchFamily="34" charset="-120"/>
              </a:rPr>
              <a:t>法的定義</a:t>
            </a:r>
            <a:endParaRPr lang="en-US" sz="1100" dirty="0"/>
          </a:p>
        </p:txBody>
      </p:sp>
      <p:sp>
        <p:nvSpPr>
          <p:cNvPr id="3" name="Text 1"/>
          <p:cNvSpPr/>
          <p:nvPr/>
        </p:nvSpPr>
        <p:spPr>
          <a:xfrm>
            <a:off x="457200" y="530352"/>
            <a:ext cx="8229600" cy="566928"/>
          </a:xfrm>
          <a:prstGeom prst="rect">
            <a:avLst/>
          </a:prstGeom>
          <a:noFill/>
          <a:ln/>
        </p:spPr>
        <p:txBody>
          <a:bodyPr wrap="square" lIns="0" tIns="0" rIns="0" bIns="0" rtlCol="0" anchor="ctr"/>
          <a:lstStyle/>
          <a:p>
            <a:pPr algn="l" indent="0" marL="0">
              <a:buNone/>
            </a:pPr>
            <a:r>
              <a:rPr lang="en-US" sz="2700" b="1" dirty="0">
                <a:solidFill>
                  <a:srgbClr val="16314F"/>
                </a:solidFill>
                <a:latin typeface="Meiryo" pitchFamily="34" charset="0"/>
                <a:ea typeface="Meiryo" pitchFamily="34" charset="-122"/>
                <a:cs typeface="Meiryo" pitchFamily="34" charset="-120"/>
              </a:rPr>
              <a:t>職場のセクシュアルハラスメントとは</a:t>
            </a:r>
            <a:endParaRPr lang="en-US" sz="2700" dirty="0"/>
          </a:p>
        </p:txBody>
      </p:sp>
      <p:sp>
        <p:nvSpPr>
          <p:cNvPr id="4" name="Shape 2"/>
          <p:cNvSpPr/>
          <p:nvPr/>
        </p:nvSpPr>
        <p:spPr>
          <a:xfrm>
            <a:off x="7818120" y="457200"/>
            <a:ext cx="777240" cy="777240"/>
          </a:xfrm>
          <a:prstGeom prst="ellipse">
            <a:avLst/>
          </a:prstGeom>
          <a:solidFill>
            <a:srgbClr val="16314F"/>
          </a:solidFill>
          <a:ln/>
          <a:effectLst>
            <a:outerShdw sx="100000" sy="100000" kx="0" ky="0" algn="bl" rotWithShape="0" blurRad="63500" dist="25400" dir="5400000">
              <a:srgbClr val="99A3AE">
                <a:alpha val="14000"/>
              </a:srgbClr>
            </a:outerShdw>
          </a:effectLst>
        </p:spPr>
      </p:sp>
      <p:pic>
        <p:nvPicPr>
          <p:cNvPr id="5" name="Image 0" descr="preencoded.png">    </p:cNvPr>
          <p:cNvPicPr>
            <a:picLocks noChangeAspect="1"/>
          </p:cNvPicPr>
          <p:nvPr/>
        </p:nvPicPr>
        <p:blipFill>
          <a:blip r:embed="rId1"/>
          <a:stretch>
            <a:fillRect/>
          </a:stretch>
        </p:blipFill>
        <p:spPr>
          <a:xfrm>
            <a:off x="8027975" y="667055"/>
            <a:ext cx="357530" cy="357530"/>
          </a:xfrm>
          <a:prstGeom prst="rect">
            <a:avLst/>
          </a:prstGeom>
        </p:spPr>
      </p:pic>
      <p:sp>
        <p:nvSpPr>
          <p:cNvPr id="6" name="Shape 3"/>
          <p:cNvSpPr/>
          <p:nvPr/>
        </p:nvSpPr>
        <p:spPr>
          <a:xfrm>
            <a:off x="457200" y="1280160"/>
            <a:ext cx="8229600" cy="1097280"/>
          </a:xfrm>
          <a:prstGeom prst="roundRect">
            <a:avLst>
              <a:gd name="adj" fmla="val 6667"/>
            </a:avLst>
          </a:prstGeom>
          <a:solidFill>
            <a:srgbClr val="16314F"/>
          </a:solidFill>
          <a:ln/>
        </p:spPr>
      </p:sp>
      <p:sp>
        <p:nvSpPr>
          <p:cNvPr id="7" name="Text 4"/>
          <p:cNvSpPr/>
          <p:nvPr/>
        </p:nvSpPr>
        <p:spPr>
          <a:xfrm>
            <a:off x="777240" y="1371600"/>
            <a:ext cx="7589520" cy="914400"/>
          </a:xfrm>
          <a:prstGeom prst="rect">
            <a:avLst/>
          </a:prstGeom>
          <a:noFill/>
          <a:ln/>
        </p:spPr>
        <p:txBody>
          <a:bodyPr wrap="square" lIns="0" tIns="0" rIns="0" bIns="0" rtlCol="0" anchor="ctr"/>
          <a:lstStyle/>
          <a:p>
            <a:pPr algn="l" indent="0" marL="0">
              <a:lnSpc>
                <a:spcPct val="115000"/>
              </a:lnSpc>
              <a:buNone/>
            </a:pPr>
            <a:r>
              <a:rPr lang="en-US" sz="1650" b="1" dirty="0">
                <a:solidFill>
                  <a:srgbClr val="B58A3A"/>
                </a:solidFill>
                <a:latin typeface="Meiryo" pitchFamily="34" charset="0"/>
                <a:ea typeface="Meiryo" pitchFamily="34" charset="-122"/>
                <a:cs typeface="Meiryo" pitchFamily="34" charset="-120"/>
              </a:rPr>
              <a:t>「職場」</a:t>
            </a:r>
            <a:pPr algn="l" indent="0" marL="0">
              <a:lnSpc>
                <a:spcPct val="115000"/>
              </a:lnSpc>
              <a:buNone/>
            </a:pPr>
            <a:r>
              <a:rPr lang="en-US" sz="1650" dirty="0">
                <a:solidFill>
                  <a:srgbClr val="FFFFFF"/>
                </a:solidFill>
                <a:latin typeface="Meiryo" pitchFamily="34" charset="0"/>
                <a:ea typeface="Meiryo" pitchFamily="34" charset="-122"/>
                <a:cs typeface="Meiryo" pitchFamily="34" charset="-120"/>
              </a:rPr>
              <a:t>において行われる</a:t>
            </a:r>
            <a:pPr algn="l" indent="0" marL="0">
              <a:lnSpc>
                <a:spcPct val="115000"/>
              </a:lnSpc>
              <a:buNone/>
            </a:pPr>
            <a:r>
              <a:rPr lang="en-US" sz="1650" b="1" dirty="0">
                <a:solidFill>
                  <a:srgbClr val="B58A3A"/>
                </a:solidFill>
                <a:latin typeface="Meiryo" pitchFamily="34" charset="0"/>
                <a:ea typeface="Meiryo" pitchFamily="34" charset="-122"/>
                <a:cs typeface="Meiryo" pitchFamily="34" charset="-120"/>
              </a:rPr>
              <a:t>「労働者」の意に反する</a:t>
            </a:r>
            <a:pPr algn="l" indent="0" marL="0">
              <a:lnSpc>
                <a:spcPct val="115000"/>
              </a:lnSpc>
              <a:buNone/>
            </a:pPr>
            <a:r>
              <a:rPr lang="en-US" sz="1650" b="1" dirty="0">
                <a:solidFill>
                  <a:srgbClr val="B58A3A"/>
                </a:solidFill>
                <a:latin typeface="Meiryo" pitchFamily="34" charset="0"/>
                <a:ea typeface="Meiryo" pitchFamily="34" charset="-122"/>
                <a:cs typeface="Meiryo" pitchFamily="34" charset="-120"/>
              </a:rPr>
              <a:t>「性的な言動」</a:t>
            </a:r>
            <a:pPr algn="l" indent="0" marL="0">
              <a:lnSpc>
                <a:spcPct val="115000"/>
              </a:lnSpc>
              <a:buNone/>
            </a:pPr>
            <a:r>
              <a:rPr lang="en-US" sz="1650" dirty="0">
                <a:solidFill>
                  <a:srgbClr val="FFFFFF"/>
                </a:solidFill>
                <a:latin typeface="Meiryo" pitchFamily="34" charset="0"/>
                <a:ea typeface="Meiryo" pitchFamily="34" charset="-122"/>
                <a:cs typeface="Meiryo" pitchFamily="34" charset="-120"/>
              </a:rPr>
              <a:t>により、労働者が </a:t>
            </a:r>
            <a:pPr algn="l" indent="0" marL="0">
              <a:lnSpc>
                <a:spcPct val="115000"/>
              </a:lnSpc>
              <a:buNone/>
            </a:pPr>
            <a:r>
              <a:rPr lang="en-US" sz="1650" b="1" dirty="0">
                <a:solidFill>
                  <a:srgbClr val="FFFFFF"/>
                </a:solidFill>
                <a:latin typeface="Meiryo" pitchFamily="34" charset="0"/>
                <a:ea typeface="Meiryo" pitchFamily="34" charset="-122"/>
                <a:cs typeface="Meiryo" pitchFamily="34" charset="-120"/>
              </a:rPr>
              <a:t>労働条件で不利益を受ける</a:t>
            </a:r>
            <a:pPr algn="l" indent="0" marL="0">
              <a:lnSpc>
                <a:spcPct val="115000"/>
              </a:lnSpc>
              <a:buNone/>
            </a:pPr>
            <a:r>
              <a:rPr lang="en-US" sz="1650" dirty="0">
                <a:solidFill>
                  <a:srgbClr val="FFFFFF"/>
                </a:solidFill>
                <a:latin typeface="Meiryo" pitchFamily="34" charset="0"/>
                <a:ea typeface="Meiryo" pitchFamily="34" charset="-122"/>
                <a:cs typeface="Meiryo" pitchFamily="34" charset="-120"/>
              </a:rPr>
              <a:t>、又は </a:t>
            </a:r>
            <a:pPr algn="l" indent="0" marL="0">
              <a:lnSpc>
                <a:spcPct val="115000"/>
              </a:lnSpc>
              <a:buNone/>
            </a:pPr>
            <a:r>
              <a:rPr lang="en-US" sz="1650" b="1" dirty="0">
                <a:solidFill>
                  <a:srgbClr val="FFFFFF"/>
                </a:solidFill>
                <a:latin typeface="Meiryo" pitchFamily="34" charset="0"/>
                <a:ea typeface="Meiryo" pitchFamily="34" charset="-122"/>
                <a:cs typeface="Meiryo" pitchFamily="34" charset="-120"/>
              </a:rPr>
              <a:t>就業環境が害される</a:t>
            </a:r>
            <a:pPr algn="l" indent="0" marL="0">
              <a:lnSpc>
                <a:spcPct val="115000"/>
              </a:lnSpc>
              <a:buNone/>
            </a:pPr>
            <a:r>
              <a:rPr lang="en-US" sz="1650" dirty="0">
                <a:solidFill>
                  <a:srgbClr val="FFFFFF"/>
                </a:solidFill>
                <a:latin typeface="Meiryo" pitchFamily="34" charset="0"/>
                <a:ea typeface="Meiryo" pitchFamily="34" charset="-122"/>
                <a:cs typeface="Meiryo" pitchFamily="34" charset="-120"/>
              </a:rPr>
              <a:t> こと。</a:t>
            </a:r>
            <a:endParaRPr lang="en-US" sz="1650" dirty="0"/>
          </a:p>
        </p:txBody>
      </p:sp>
      <p:sp>
        <p:nvSpPr>
          <p:cNvPr id="8" name="Shape 5"/>
          <p:cNvSpPr/>
          <p:nvPr/>
        </p:nvSpPr>
        <p:spPr>
          <a:xfrm>
            <a:off x="457200" y="2578608"/>
            <a:ext cx="2679192" cy="1143000"/>
          </a:xfrm>
          <a:prstGeom prst="roundRect">
            <a:avLst>
              <a:gd name="adj" fmla="val 6400"/>
            </a:avLst>
          </a:prstGeom>
          <a:solidFill>
            <a:srgbClr val="F6F8FA"/>
          </a:solidFill>
          <a:ln w="12700">
            <a:solidFill>
              <a:srgbClr val="DCE2EA"/>
            </a:solidFill>
            <a:prstDash val="solid"/>
          </a:ln>
          <a:effectLst>
            <a:outerShdw sx="100000" sy="100000" kx="0" ky="0" algn="bl" rotWithShape="0" blurRad="63500" dist="25400" dir="5400000">
              <a:srgbClr val="99A3AE">
                <a:alpha val="14000"/>
              </a:srgbClr>
            </a:outerShdw>
          </a:effectLst>
        </p:spPr>
      </p:sp>
      <p:sp>
        <p:nvSpPr>
          <p:cNvPr id="9" name="Shape 6"/>
          <p:cNvSpPr/>
          <p:nvPr/>
        </p:nvSpPr>
        <p:spPr>
          <a:xfrm>
            <a:off x="1522476" y="2724912"/>
            <a:ext cx="548640" cy="548640"/>
          </a:xfrm>
          <a:prstGeom prst="ellipse">
            <a:avLst/>
          </a:prstGeom>
          <a:solidFill>
            <a:srgbClr val="EAEEF3"/>
          </a:solidFill>
          <a:ln/>
          <a:effectLst>
            <a:outerShdw sx="100000" sy="100000" kx="0" ky="0" algn="bl" rotWithShape="0" blurRad="63500" dist="25400" dir="5400000">
              <a:srgbClr val="99A3AE">
                <a:alpha val="14000"/>
              </a:srgbClr>
            </a:outerShdw>
          </a:effectLst>
        </p:spPr>
      </p:sp>
      <p:pic>
        <p:nvPicPr>
          <p:cNvPr id="10" name="Image 1" descr="preencoded.png">    </p:cNvPr>
          <p:cNvPicPr>
            <a:picLocks noChangeAspect="1"/>
          </p:cNvPicPr>
          <p:nvPr/>
        </p:nvPicPr>
        <p:blipFill>
          <a:blip r:embed="rId2"/>
          <a:stretch>
            <a:fillRect/>
          </a:stretch>
        </p:blipFill>
        <p:spPr>
          <a:xfrm>
            <a:off x="1670609" y="2873045"/>
            <a:ext cx="252374" cy="252374"/>
          </a:xfrm>
          <a:prstGeom prst="rect">
            <a:avLst/>
          </a:prstGeom>
        </p:spPr>
      </p:pic>
      <p:sp>
        <p:nvSpPr>
          <p:cNvPr id="11" name="Text 7"/>
          <p:cNvSpPr/>
          <p:nvPr/>
        </p:nvSpPr>
        <p:spPr>
          <a:xfrm>
            <a:off x="548640" y="3255264"/>
            <a:ext cx="2496312" cy="274320"/>
          </a:xfrm>
          <a:prstGeom prst="rect">
            <a:avLst/>
          </a:prstGeom>
          <a:noFill/>
          <a:ln/>
        </p:spPr>
        <p:txBody>
          <a:bodyPr wrap="square" lIns="0" tIns="0" rIns="0" bIns="0" rtlCol="0" anchor="ctr"/>
          <a:lstStyle/>
          <a:p>
            <a:pPr algn="ctr" indent="0" marL="0">
              <a:buNone/>
            </a:pPr>
            <a:r>
              <a:rPr lang="en-US" sz="1400" b="1" dirty="0">
                <a:solidFill>
                  <a:srgbClr val="16314F"/>
                </a:solidFill>
                <a:latin typeface="Meiryo" pitchFamily="34" charset="0"/>
                <a:ea typeface="Meiryo" pitchFamily="34" charset="-122"/>
                <a:cs typeface="Meiryo" pitchFamily="34" charset="-120"/>
              </a:rPr>
              <a:t>「職場」</a:t>
            </a:r>
            <a:endParaRPr lang="en-US" sz="1400" dirty="0"/>
          </a:p>
        </p:txBody>
      </p:sp>
      <p:sp>
        <p:nvSpPr>
          <p:cNvPr id="12" name="Text 8"/>
          <p:cNvSpPr/>
          <p:nvPr/>
        </p:nvSpPr>
        <p:spPr>
          <a:xfrm>
            <a:off x="548640" y="3493008"/>
            <a:ext cx="2496312" cy="219456"/>
          </a:xfrm>
          <a:prstGeom prst="rect">
            <a:avLst/>
          </a:prstGeom>
          <a:noFill/>
          <a:ln/>
        </p:spPr>
        <p:txBody>
          <a:bodyPr wrap="square" lIns="0" tIns="0" rIns="0" bIns="0" rtlCol="0" anchor="ctr"/>
          <a:lstStyle/>
          <a:p>
            <a:pPr algn="ctr" indent="0" marL="0">
              <a:buNone/>
            </a:pPr>
            <a:r>
              <a:rPr lang="en-US" sz="1050" dirty="0">
                <a:solidFill>
                  <a:srgbClr val="263238"/>
                </a:solidFill>
                <a:latin typeface="Meiryo" pitchFamily="34" charset="0"/>
                <a:ea typeface="Meiryo" pitchFamily="34" charset="-122"/>
                <a:cs typeface="Meiryo" pitchFamily="34" charset="-120"/>
              </a:rPr>
              <a:t>通常の勤務地に限らない（後述）</a:t>
            </a:r>
            <a:endParaRPr lang="en-US" sz="1050" dirty="0"/>
          </a:p>
        </p:txBody>
      </p:sp>
      <p:sp>
        <p:nvSpPr>
          <p:cNvPr id="13" name="Shape 9"/>
          <p:cNvSpPr/>
          <p:nvPr/>
        </p:nvSpPr>
        <p:spPr>
          <a:xfrm>
            <a:off x="3232404" y="2578608"/>
            <a:ext cx="2679192" cy="1143000"/>
          </a:xfrm>
          <a:prstGeom prst="roundRect">
            <a:avLst>
              <a:gd name="adj" fmla="val 6400"/>
            </a:avLst>
          </a:prstGeom>
          <a:solidFill>
            <a:srgbClr val="F6F8FA"/>
          </a:solidFill>
          <a:ln w="12700">
            <a:solidFill>
              <a:srgbClr val="DCE2EA"/>
            </a:solidFill>
            <a:prstDash val="solid"/>
          </a:ln>
          <a:effectLst>
            <a:outerShdw sx="100000" sy="100000" kx="0" ky="0" algn="bl" rotWithShape="0" blurRad="63500" dist="25400" dir="5400000">
              <a:srgbClr val="99A3AE">
                <a:alpha val="14000"/>
              </a:srgbClr>
            </a:outerShdw>
          </a:effectLst>
        </p:spPr>
      </p:sp>
      <p:sp>
        <p:nvSpPr>
          <p:cNvPr id="14" name="Shape 10"/>
          <p:cNvSpPr/>
          <p:nvPr/>
        </p:nvSpPr>
        <p:spPr>
          <a:xfrm>
            <a:off x="4297680" y="2724912"/>
            <a:ext cx="548640" cy="548640"/>
          </a:xfrm>
          <a:prstGeom prst="ellipse">
            <a:avLst/>
          </a:prstGeom>
          <a:solidFill>
            <a:srgbClr val="EAEEF3"/>
          </a:solidFill>
          <a:ln/>
          <a:effectLst>
            <a:outerShdw sx="100000" sy="100000" kx="0" ky="0" algn="bl" rotWithShape="0" blurRad="63500" dist="25400" dir="5400000">
              <a:srgbClr val="99A3AE">
                <a:alpha val="14000"/>
              </a:srgbClr>
            </a:outerShdw>
          </a:effectLst>
        </p:spPr>
      </p:sp>
      <p:pic>
        <p:nvPicPr>
          <p:cNvPr id="15" name="Image 2" descr="preencoded.png">    </p:cNvPr>
          <p:cNvPicPr>
            <a:picLocks noChangeAspect="1"/>
          </p:cNvPicPr>
          <p:nvPr/>
        </p:nvPicPr>
        <p:blipFill>
          <a:blip r:embed="rId3"/>
          <a:stretch>
            <a:fillRect/>
          </a:stretch>
        </p:blipFill>
        <p:spPr>
          <a:xfrm>
            <a:off x="4445813" y="2873045"/>
            <a:ext cx="252374" cy="252374"/>
          </a:xfrm>
          <a:prstGeom prst="rect">
            <a:avLst/>
          </a:prstGeom>
        </p:spPr>
      </p:pic>
      <p:sp>
        <p:nvSpPr>
          <p:cNvPr id="16" name="Text 11"/>
          <p:cNvSpPr/>
          <p:nvPr/>
        </p:nvSpPr>
        <p:spPr>
          <a:xfrm>
            <a:off x="3323844" y="3255264"/>
            <a:ext cx="2496312" cy="274320"/>
          </a:xfrm>
          <a:prstGeom prst="rect">
            <a:avLst/>
          </a:prstGeom>
          <a:noFill/>
          <a:ln/>
        </p:spPr>
        <p:txBody>
          <a:bodyPr wrap="square" lIns="0" tIns="0" rIns="0" bIns="0" rtlCol="0" anchor="ctr"/>
          <a:lstStyle/>
          <a:p>
            <a:pPr algn="ctr" indent="0" marL="0">
              <a:buNone/>
            </a:pPr>
            <a:r>
              <a:rPr lang="en-US" sz="1400" b="1" dirty="0">
                <a:solidFill>
                  <a:srgbClr val="16314F"/>
                </a:solidFill>
                <a:latin typeface="Meiryo" pitchFamily="34" charset="0"/>
                <a:ea typeface="Meiryo" pitchFamily="34" charset="-122"/>
                <a:cs typeface="Meiryo" pitchFamily="34" charset="-120"/>
              </a:rPr>
              <a:t>「労働者」</a:t>
            </a:r>
            <a:endParaRPr lang="en-US" sz="1400" dirty="0"/>
          </a:p>
        </p:txBody>
      </p:sp>
      <p:sp>
        <p:nvSpPr>
          <p:cNvPr id="17" name="Text 12"/>
          <p:cNvSpPr/>
          <p:nvPr/>
        </p:nvSpPr>
        <p:spPr>
          <a:xfrm>
            <a:off x="3323844" y="3493008"/>
            <a:ext cx="2496312" cy="219456"/>
          </a:xfrm>
          <a:prstGeom prst="rect">
            <a:avLst/>
          </a:prstGeom>
          <a:noFill/>
          <a:ln/>
        </p:spPr>
        <p:txBody>
          <a:bodyPr wrap="square" lIns="0" tIns="0" rIns="0" bIns="0" rtlCol="0" anchor="ctr"/>
          <a:lstStyle/>
          <a:p>
            <a:pPr algn="ctr" indent="0" marL="0">
              <a:buNone/>
            </a:pPr>
            <a:r>
              <a:rPr lang="en-US" sz="1050" dirty="0">
                <a:solidFill>
                  <a:srgbClr val="263238"/>
                </a:solidFill>
                <a:latin typeface="Meiryo" pitchFamily="34" charset="0"/>
                <a:ea typeface="Meiryo" pitchFamily="34" charset="-122"/>
                <a:cs typeface="Meiryo" pitchFamily="34" charset="-120"/>
              </a:rPr>
              <a:t>雇用するすべての労働者</a:t>
            </a:r>
            <a:endParaRPr lang="en-US" sz="1050" dirty="0"/>
          </a:p>
        </p:txBody>
      </p:sp>
      <p:sp>
        <p:nvSpPr>
          <p:cNvPr id="18" name="Shape 13"/>
          <p:cNvSpPr/>
          <p:nvPr/>
        </p:nvSpPr>
        <p:spPr>
          <a:xfrm>
            <a:off x="6007608" y="2578608"/>
            <a:ext cx="2679192" cy="1143000"/>
          </a:xfrm>
          <a:prstGeom prst="roundRect">
            <a:avLst>
              <a:gd name="adj" fmla="val 6400"/>
            </a:avLst>
          </a:prstGeom>
          <a:solidFill>
            <a:srgbClr val="F6F8FA"/>
          </a:solidFill>
          <a:ln w="12700">
            <a:solidFill>
              <a:srgbClr val="DCE2EA"/>
            </a:solidFill>
            <a:prstDash val="solid"/>
          </a:ln>
          <a:effectLst>
            <a:outerShdw sx="100000" sy="100000" kx="0" ky="0" algn="bl" rotWithShape="0" blurRad="63500" dist="25400" dir="5400000">
              <a:srgbClr val="99A3AE">
                <a:alpha val="14000"/>
              </a:srgbClr>
            </a:outerShdw>
          </a:effectLst>
        </p:spPr>
      </p:sp>
      <p:sp>
        <p:nvSpPr>
          <p:cNvPr id="19" name="Shape 14"/>
          <p:cNvSpPr/>
          <p:nvPr/>
        </p:nvSpPr>
        <p:spPr>
          <a:xfrm>
            <a:off x="7072884" y="2724912"/>
            <a:ext cx="548640" cy="548640"/>
          </a:xfrm>
          <a:prstGeom prst="ellipse">
            <a:avLst/>
          </a:prstGeom>
          <a:solidFill>
            <a:srgbClr val="EAEEF3"/>
          </a:solidFill>
          <a:ln/>
          <a:effectLst>
            <a:outerShdw sx="100000" sy="100000" kx="0" ky="0" algn="bl" rotWithShape="0" blurRad="63500" dist="25400" dir="5400000">
              <a:srgbClr val="99A3AE">
                <a:alpha val="14000"/>
              </a:srgbClr>
            </a:outerShdw>
          </a:effectLst>
        </p:spPr>
      </p:sp>
      <p:pic>
        <p:nvPicPr>
          <p:cNvPr id="20" name="Image 3" descr="preencoded.png">    </p:cNvPr>
          <p:cNvPicPr>
            <a:picLocks noChangeAspect="1"/>
          </p:cNvPicPr>
          <p:nvPr/>
        </p:nvPicPr>
        <p:blipFill>
          <a:blip r:embed="rId4"/>
          <a:stretch>
            <a:fillRect/>
          </a:stretch>
        </p:blipFill>
        <p:spPr>
          <a:xfrm>
            <a:off x="7221017" y="2873045"/>
            <a:ext cx="252374" cy="252374"/>
          </a:xfrm>
          <a:prstGeom prst="rect">
            <a:avLst/>
          </a:prstGeom>
        </p:spPr>
      </p:pic>
      <p:sp>
        <p:nvSpPr>
          <p:cNvPr id="21" name="Text 15"/>
          <p:cNvSpPr/>
          <p:nvPr/>
        </p:nvSpPr>
        <p:spPr>
          <a:xfrm>
            <a:off x="6099048" y="3255264"/>
            <a:ext cx="2496312" cy="274320"/>
          </a:xfrm>
          <a:prstGeom prst="rect">
            <a:avLst/>
          </a:prstGeom>
          <a:noFill/>
          <a:ln/>
        </p:spPr>
        <p:txBody>
          <a:bodyPr wrap="square" lIns="0" tIns="0" rIns="0" bIns="0" rtlCol="0" anchor="ctr"/>
          <a:lstStyle/>
          <a:p>
            <a:pPr algn="ctr" indent="0" marL="0">
              <a:buNone/>
            </a:pPr>
            <a:r>
              <a:rPr lang="en-US" sz="1400" b="1" dirty="0">
                <a:solidFill>
                  <a:srgbClr val="16314F"/>
                </a:solidFill>
                <a:latin typeface="Meiryo" pitchFamily="34" charset="0"/>
                <a:ea typeface="Meiryo" pitchFamily="34" charset="-122"/>
                <a:cs typeface="Meiryo" pitchFamily="34" charset="-120"/>
              </a:rPr>
              <a:t>「性的な言動」</a:t>
            </a:r>
            <a:endParaRPr lang="en-US" sz="1400" dirty="0"/>
          </a:p>
        </p:txBody>
      </p:sp>
      <p:sp>
        <p:nvSpPr>
          <p:cNvPr id="22" name="Text 16"/>
          <p:cNvSpPr/>
          <p:nvPr/>
        </p:nvSpPr>
        <p:spPr>
          <a:xfrm>
            <a:off x="6099048" y="3493008"/>
            <a:ext cx="2496312" cy="219456"/>
          </a:xfrm>
          <a:prstGeom prst="rect">
            <a:avLst/>
          </a:prstGeom>
          <a:noFill/>
          <a:ln/>
        </p:spPr>
        <p:txBody>
          <a:bodyPr wrap="square" lIns="0" tIns="0" rIns="0" bIns="0" rtlCol="0" anchor="ctr"/>
          <a:lstStyle/>
          <a:p>
            <a:pPr algn="ctr" indent="0" marL="0">
              <a:buNone/>
            </a:pPr>
            <a:r>
              <a:rPr lang="en-US" sz="1050" dirty="0">
                <a:solidFill>
                  <a:srgbClr val="263238"/>
                </a:solidFill>
                <a:latin typeface="Meiryo" pitchFamily="34" charset="0"/>
                <a:ea typeface="Meiryo" pitchFamily="34" charset="-122"/>
                <a:cs typeface="Meiryo" pitchFamily="34" charset="-120"/>
              </a:rPr>
              <a:t>発言＋行動の両方</a:t>
            </a:r>
            <a:endParaRPr lang="en-US" sz="1050" dirty="0"/>
          </a:p>
        </p:txBody>
      </p:sp>
      <p:sp>
        <p:nvSpPr>
          <p:cNvPr id="23" name="Text 17"/>
          <p:cNvSpPr/>
          <p:nvPr/>
        </p:nvSpPr>
        <p:spPr>
          <a:xfrm>
            <a:off x="457200" y="3840480"/>
            <a:ext cx="8229600" cy="310896"/>
          </a:xfrm>
          <a:prstGeom prst="rect">
            <a:avLst/>
          </a:prstGeom>
          <a:noFill/>
          <a:ln/>
        </p:spPr>
        <p:txBody>
          <a:bodyPr wrap="square" rtlCol="0" anchor="ctr"/>
          <a:lstStyle/>
          <a:p>
            <a:pPr algn="l" indent="0" marL="0">
              <a:buNone/>
            </a:pPr>
            <a:r>
              <a:rPr lang="en-US" sz="1150" b="1" dirty="0">
                <a:solidFill>
                  <a:srgbClr val="16314F"/>
                </a:solidFill>
                <a:latin typeface="Meiryo" pitchFamily="34" charset="0"/>
                <a:ea typeface="Meiryo" pitchFamily="34" charset="-122"/>
                <a:cs typeface="Meiryo" pitchFamily="34" charset="-120"/>
              </a:rPr>
              <a:t>根拠：</a:t>
            </a:r>
            <a:pPr algn="l" indent="0" marL="0">
              <a:buNone/>
            </a:pPr>
            <a:r>
              <a:rPr lang="en-US" sz="1150" dirty="0">
                <a:solidFill>
                  <a:srgbClr val="263238"/>
                </a:solidFill>
                <a:latin typeface="Meiryo" pitchFamily="34" charset="0"/>
                <a:ea typeface="Meiryo" pitchFamily="34" charset="-122"/>
                <a:cs typeface="Meiryo" pitchFamily="34" charset="-120"/>
              </a:rPr>
              <a:t>男女雇用機会均等法 第11条（事業主の防止措置義務）。同条は事業主に課された公法上の義務です。</a:t>
            </a:r>
            <a:endParaRPr lang="en-US" sz="1150" dirty="0"/>
          </a:p>
        </p:txBody>
      </p:sp>
      <p:sp>
        <p:nvSpPr>
          <p:cNvPr id="24" name="Text 18"/>
          <p:cNvSpPr/>
          <p:nvPr/>
        </p:nvSpPr>
        <p:spPr>
          <a:xfrm>
            <a:off x="457200" y="4576572"/>
            <a:ext cx="8229600" cy="219456"/>
          </a:xfrm>
          <a:prstGeom prst="rect">
            <a:avLst/>
          </a:prstGeom>
          <a:noFill/>
          <a:ln/>
        </p:spPr>
        <p:txBody>
          <a:bodyPr wrap="square" rtlCol="0" anchor="ctr"/>
          <a:lstStyle/>
          <a:p>
            <a:pPr algn="l" indent="0" marL="0">
              <a:buNone/>
            </a:pPr>
            <a:r>
              <a:rPr lang="en-US" sz="800" i="1" dirty="0">
                <a:solidFill>
                  <a:srgbClr val="657586"/>
                </a:solidFill>
                <a:latin typeface="Meiryo" pitchFamily="34" charset="0"/>
                <a:ea typeface="Meiryo" pitchFamily="34" charset="-122"/>
                <a:cs typeface="Meiryo" pitchFamily="34" charset="-120"/>
              </a:rPr>
              <a:t>出典：男女雇用機会均等法11条／厚生労働省 職場におけるセクシュアルハラスメント防止指針（2026年6月18日確認）</a:t>
            </a:r>
            <a:endParaRPr lang="en-US" sz="800" dirty="0"/>
          </a:p>
        </p:txBody>
      </p:sp>
      <p:sp>
        <p:nvSpPr>
          <p:cNvPr id="25" name="Text 19"/>
          <p:cNvSpPr/>
          <p:nvPr/>
        </p:nvSpPr>
        <p:spPr>
          <a:xfrm>
            <a:off x="457200" y="4850892"/>
            <a:ext cx="6400800" cy="228600"/>
          </a:xfrm>
          <a:prstGeom prst="rect">
            <a:avLst/>
          </a:prstGeom>
          <a:noFill/>
          <a:ln/>
        </p:spPr>
        <p:txBody>
          <a:bodyPr wrap="square" rtlCol="0" anchor="ctr"/>
          <a:lstStyle/>
          <a:p>
            <a:pPr algn="l" indent="0" marL="0">
              <a:buNone/>
            </a:pPr>
            <a:r>
              <a:rPr lang="en-US" sz="850" dirty="0">
                <a:solidFill>
                  <a:srgbClr val="657586"/>
                </a:solidFill>
                <a:latin typeface="Meiryo" pitchFamily="34" charset="0"/>
                <a:ea typeface="Meiryo" pitchFamily="34" charset="-122"/>
                <a:cs typeface="Meiryo" pitchFamily="34" charset="-120"/>
              </a:rPr>
              <a:t>Legal GPT｜法務・総務のための社内研修資料20選（第5回）</a:t>
            </a:r>
            <a:endParaRPr lang="en-US" sz="850" dirty="0"/>
          </a:p>
        </p:txBody>
      </p:sp>
      <p:sp>
        <p:nvSpPr>
          <p:cNvPr id="26" name="Text 20"/>
          <p:cNvSpPr/>
          <p:nvPr/>
        </p:nvSpPr>
        <p:spPr>
          <a:xfrm>
            <a:off x="8321040" y="4850892"/>
            <a:ext cx="365760" cy="228600"/>
          </a:xfrm>
          <a:prstGeom prst="rect">
            <a:avLst/>
          </a:prstGeom>
          <a:noFill/>
          <a:ln/>
        </p:spPr>
        <p:txBody>
          <a:bodyPr wrap="square" rtlCol="0" anchor="ctr"/>
          <a:lstStyle/>
          <a:p>
            <a:pPr algn="r" indent="0" marL="0">
              <a:buNone/>
            </a:pPr>
            <a:r>
              <a:rPr lang="en-US" sz="900" dirty="0">
                <a:solidFill>
                  <a:srgbClr val="657586"/>
                </a:solidFill>
                <a:latin typeface="Meiryo" pitchFamily="34" charset="0"/>
                <a:ea typeface="Meiryo" pitchFamily="34" charset="-122"/>
                <a:cs typeface="Meiryo" pitchFamily="34" charset="-120"/>
              </a:rPr>
              <a:t>5</a:t>
            </a:r>
            <a:endParaRPr lang="en-US" sz="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6F8FA"/>
        </a:solidFill>
      </p:bgPr>
    </p:bg>
    <p:spTree>
      <p:nvGrpSpPr>
        <p:cNvPr id="1" name=""/>
        <p:cNvGrpSpPr/>
        <p:nvPr/>
      </p:nvGrpSpPr>
      <p:grpSpPr>
        <a:xfrm>
          <a:off x="0" y="0"/>
          <a:ext cx="0" cy="0"/>
          <a:chOff x="0" y="0"/>
          <a:chExt cx="0" cy="0"/>
        </a:xfrm>
      </p:grpSpPr>
      <p:sp>
        <p:nvSpPr>
          <p:cNvPr id="2" name="Text 0"/>
          <p:cNvSpPr/>
          <p:nvPr/>
        </p:nvSpPr>
        <p:spPr>
          <a:xfrm>
            <a:off x="502920" y="274320"/>
            <a:ext cx="8229600" cy="274320"/>
          </a:xfrm>
          <a:prstGeom prst="rect">
            <a:avLst/>
          </a:prstGeom>
          <a:noFill/>
          <a:ln/>
        </p:spPr>
        <p:txBody>
          <a:bodyPr wrap="square" rtlCol="0" anchor="ctr"/>
          <a:lstStyle/>
          <a:p>
            <a:pPr algn="l" indent="0" marL="0">
              <a:buNone/>
            </a:pPr>
            <a:r>
              <a:rPr lang="en-US" sz="1100" b="1" spc="150" kern="0" dirty="0">
                <a:solidFill>
                  <a:srgbClr val="B58A3A"/>
                </a:solidFill>
                <a:latin typeface="Meiryo" pitchFamily="34" charset="0"/>
                <a:ea typeface="Meiryo" pitchFamily="34" charset="-122"/>
                <a:cs typeface="Meiryo" pitchFamily="34" charset="-120"/>
              </a:rPr>
              <a:t>類型① 対価型</a:t>
            </a:r>
            <a:endParaRPr lang="en-US" sz="1100" dirty="0"/>
          </a:p>
        </p:txBody>
      </p:sp>
      <p:sp>
        <p:nvSpPr>
          <p:cNvPr id="3" name="Text 1"/>
          <p:cNvSpPr/>
          <p:nvPr/>
        </p:nvSpPr>
        <p:spPr>
          <a:xfrm>
            <a:off x="457200" y="530352"/>
            <a:ext cx="8229600" cy="566928"/>
          </a:xfrm>
          <a:prstGeom prst="rect">
            <a:avLst/>
          </a:prstGeom>
          <a:noFill/>
          <a:ln/>
        </p:spPr>
        <p:txBody>
          <a:bodyPr wrap="square" lIns="0" tIns="0" rIns="0" bIns="0" rtlCol="0" anchor="ctr"/>
          <a:lstStyle/>
          <a:p>
            <a:pPr algn="l" indent="0" marL="0">
              <a:buNone/>
            </a:pPr>
            <a:r>
              <a:rPr lang="en-US" sz="2700" b="1" dirty="0">
                <a:solidFill>
                  <a:srgbClr val="16314F"/>
                </a:solidFill>
                <a:latin typeface="Meiryo" pitchFamily="34" charset="0"/>
                <a:ea typeface="Meiryo" pitchFamily="34" charset="-122"/>
                <a:cs typeface="Meiryo" pitchFamily="34" charset="-120"/>
              </a:rPr>
              <a:t>性的な言動への対応で不利益</a:t>
            </a:r>
            <a:endParaRPr lang="en-US" sz="2700" dirty="0"/>
          </a:p>
        </p:txBody>
      </p:sp>
      <p:sp>
        <p:nvSpPr>
          <p:cNvPr id="4" name="Shape 2"/>
          <p:cNvSpPr/>
          <p:nvPr/>
        </p:nvSpPr>
        <p:spPr>
          <a:xfrm>
            <a:off x="7818120" y="457200"/>
            <a:ext cx="777240" cy="777240"/>
          </a:xfrm>
          <a:prstGeom prst="ellipse">
            <a:avLst/>
          </a:prstGeom>
          <a:solidFill>
            <a:srgbClr val="FBEEEC"/>
          </a:solidFill>
          <a:ln/>
          <a:effectLst>
            <a:outerShdw sx="100000" sy="100000" kx="0" ky="0" algn="bl" rotWithShape="0" blurRad="63500" dist="25400" dir="5400000">
              <a:srgbClr val="99A3AE">
                <a:alpha val="14000"/>
              </a:srgbClr>
            </a:outerShdw>
          </a:effectLst>
        </p:spPr>
      </p:sp>
      <p:pic>
        <p:nvPicPr>
          <p:cNvPr id="5" name="Image 0" descr="preencoded.png">    </p:cNvPr>
          <p:cNvPicPr>
            <a:picLocks noChangeAspect="1"/>
          </p:cNvPicPr>
          <p:nvPr/>
        </p:nvPicPr>
        <p:blipFill>
          <a:blip r:embed="rId1"/>
          <a:stretch>
            <a:fillRect/>
          </a:stretch>
        </p:blipFill>
        <p:spPr>
          <a:xfrm>
            <a:off x="8027975" y="667055"/>
            <a:ext cx="357530" cy="357530"/>
          </a:xfrm>
          <a:prstGeom prst="rect">
            <a:avLst/>
          </a:prstGeom>
        </p:spPr>
      </p:pic>
      <p:sp>
        <p:nvSpPr>
          <p:cNvPr id="6" name="Shape 3"/>
          <p:cNvSpPr/>
          <p:nvPr/>
        </p:nvSpPr>
        <p:spPr>
          <a:xfrm>
            <a:off x="457200" y="1298448"/>
            <a:ext cx="8229600" cy="786384"/>
          </a:xfrm>
          <a:prstGeom prst="roundRect">
            <a:avLst>
              <a:gd name="adj" fmla="val 9302"/>
            </a:avLst>
          </a:prstGeom>
          <a:solidFill>
            <a:srgbClr val="FBEEEC"/>
          </a:solidFill>
          <a:ln/>
        </p:spPr>
      </p:sp>
      <p:sp>
        <p:nvSpPr>
          <p:cNvPr id="7" name="Text 4"/>
          <p:cNvSpPr/>
          <p:nvPr/>
        </p:nvSpPr>
        <p:spPr>
          <a:xfrm>
            <a:off x="731520" y="1371600"/>
            <a:ext cx="7680960" cy="640080"/>
          </a:xfrm>
          <a:prstGeom prst="rect">
            <a:avLst/>
          </a:prstGeom>
          <a:noFill/>
          <a:ln/>
        </p:spPr>
        <p:txBody>
          <a:bodyPr wrap="square" lIns="0" tIns="0" rIns="0" bIns="0" rtlCol="0" anchor="ctr"/>
          <a:lstStyle/>
          <a:p>
            <a:pPr algn="l" indent="0" marL="0">
              <a:buNone/>
            </a:pPr>
            <a:r>
              <a:rPr lang="en-US" sz="1350" dirty="0">
                <a:solidFill>
                  <a:srgbClr val="263238"/>
                </a:solidFill>
                <a:latin typeface="Meiryo" pitchFamily="34" charset="0"/>
                <a:ea typeface="Meiryo" pitchFamily="34" charset="-122"/>
                <a:cs typeface="Meiryo" pitchFamily="34" charset="-120"/>
              </a:rPr>
              <a:t>性的な言動に対する拒否・抵抗・抗議などの対応をしたことを理由に、解雇・降格・減給・契約更新拒否・不利益な配置転換などの労働条件上の不利益を受けること。</a:t>
            </a:r>
            <a:endParaRPr lang="en-US" sz="1350" dirty="0"/>
          </a:p>
        </p:txBody>
      </p:sp>
      <p:sp>
        <p:nvSpPr>
          <p:cNvPr id="8" name="Text 5"/>
          <p:cNvSpPr/>
          <p:nvPr/>
        </p:nvSpPr>
        <p:spPr>
          <a:xfrm>
            <a:off x="502920" y="2240280"/>
            <a:ext cx="2743200" cy="274320"/>
          </a:xfrm>
          <a:prstGeom prst="rect">
            <a:avLst/>
          </a:prstGeom>
          <a:noFill/>
          <a:ln/>
        </p:spPr>
        <p:txBody>
          <a:bodyPr wrap="square" rtlCol="0" anchor="ctr"/>
          <a:lstStyle/>
          <a:p>
            <a:pPr indent="0" marL="0">
              <a:buNone/>
            </a:pPr>
            <a:r>
              <a:rPr lang="en-US" sz="1300" b="1" dirty="0">
                <a:solidFill>
                  <a:srgbClr val="16314F"/>
                </a:solidFill>
                <a:latin typeface="Meiryo" pitchFamily="34" charset="0"/>
                <a:ea typeface="Meiryo" pitchFamily="34" charset="-122"/>
                <a:cs typeface="Meiryo" pitchFamily="34" charset="-120"/>
              </a:rPr>
              <a:t>典型例</a:t>
            </a:r>
            <a:endParaRPr lang="en-US" sz="1300" dirty="0"/>
          </a:p>
        </p:txBody>
      </p:sp>
      <p:pic>
        <p:nvPicPr>
          <p:cNvPr id="9" name="Image 1" descr="preencoded.png">    </p:cNvPr>
          <p:cNvPicPr>
            <a:picLocks noChangeAspect="1"/>
          </p:cNvPicPr>
          <p:nvPr/>
        </p:nvPicPr>
        <p:blipFill>
          <a:blip r:embed="rId2"/>
          <a:stretch>
            <a:fillRect/>
          </a:stretch>
        </p:blipFill>
        <p:spPr>
          <a:xfrm>
            <a:off x="548640" y="2615184"/>
            <a:ext cx="256032" cy="256032"/>
          </a:xfrm>
          <a:prstGeom prst="rect">
            <a:avLst/>
          </a:prstGeom>
        </p:spPr>
      </p:pic>
      <p:sp>
        <p:nvSpPr>
          <p:cNvPr id="10" name="Text 6"/>
          <p:cNvSpPr/>
          <p:nvPr/>
        </p:nvSpPr>
        <p:spPr>
          <a:xfrm>
            <a:off x="914400" y="2578608"/>
            <a:ext cx="7680960" cy="384048"/>
          </a:xfrm>
          <a:prstGeom prst="rect">
            <a:avLst/>
          </a:prstGeom>
          <a:noFill/>
          <a:ln/>
        </p:spPr>
        <p:txBody>
          <a:bodyPr wrap="square" lIns="0" tIns="0" rIns="0" bIns="0" rtlCol="0" anchor="ctr"/>
          <a:lstStyle/>
          <a:p>
            <a:pPr algn="l" indent="0" marL="0">
              <a:buNone/>
            </a:pPr>
            <a:r>
              <a:rPr lang="en-US" sz="1250" dirty="0">
                <a:solidFill>
                  <a:srgbClr val="263238"/>
                </a:solidFill>
                <a:latin typeface="Meiryo" pitchFamily="34" charset="0"/>
                <a:ea typeface="Meiryo" pitchFamily="34" charset="-122"/>
                <a:cs typeface="Meiryo" pitchFamily="34" charset="-120"/>
              </a:rPr>
              <a:t>交際・性的関係の要求を断ったことを理由に評価を下げる／解雇する</a:t>
            </a:r>
            <a:endParaRPr lang="en-US" sz="1250" dirty="0"/>
          </a:p>
        </p:txBody>
      </p:sp>
      <p:pic>
        <p:nvPicPr>
          <p:cNvPr id="11" name="Image 2" descr="preencoded.png">    </p:cNvPr>
          <p:cNvPicPr>
            <a:picLocks noChangeAspect="1"/>
          </p:cNvPicPr>
          <p:nvPr/>
        </p:nvPicPr>
        <p:blipFill>
          <a:blip r:embed="rId3"/>
          <a:stretch>
            <a:fillRect/>
          </a:stretch>
        </p:blipFill>
        <p:spPr>
          <a:xfrm>
            <a:off x="548640" y="3072384"/>
            <a:ext cx="256032" cy="256032"/>
          </a:xfrm>
          <a:prstGeom prst="rect">
            <a:avLst/>
          </a:prstGeom>
        </p:spPr>
      </p:pic>
      <p:sp>
        <p:nvSpPr>
          <p:cNvPr id="12" name="Text 7"/>
          <p:cNvSpPr/>
          <p:nvPr/>
        </p:nvSpPr>
        <p:spPr>
          <a:xfrm>
            <a:off x="914400" y="3035808"/>
            <a:ext cx="7680960" cy="384048"/>
          </a:xfrm>
          <a:prstGeom prst="rect">
            <a:avLst/>
          </a:prstGeom>
          <a:noFill/>
          <a:ln/>
        </p:spPr>
        <p:txBody>
          <a:bodyPr wrap="square" lIns="0" tIns="0" rIns="0" bIns="0" rtlCol="0" anchor="ctr"/>
          <a:lstStyle/>
          <a:p>
            <a:pPr algn="l" indent="0" marL="0">
              <a:buNone/>
            </a:pPr>
            <a:r>
              <a:rPr lang="en-US" sz="1250" dirty="0">
                <a:solidFill>
                  <a:srgbClr val="263238"/>
                </a:solidFill>
                <a:latin typeface="Meiryo" pitchFamily="34" charset="0"/>
                <a:ea typeface="Meiryo" pitchFamily="34" charset="-122"/>
                <a:cs typeface="Meiryo" pitchFamily="34" charset="-120"/>
              </a:rPr>
              <a:t>出張中の車中で身体を触られ、抵抗したため遠方の事業所へ配置転換</a:t>
            </a:r>
            <a:endParaRPr lang="en-US" sz="1250" dirty="0"/>
          </a:p>
        </p:txBody>
      </p:sp>
      <p:pic>
        <p:nvPicPr>
          <p:cNvPr id="13" name="Image 3" descr="preencoded.png">    </p:cNvPr>
          <p:cNvPicPr>
            <a:picLocks noChangeAspect="1"/>
          </p:cNvPicPr>
          <p:nvPr/>
        </p:nvPicPr>
        <p:blipFill>
          <a:blip r:embed="rId4"/>
          <a:stretch>
            <a:fillRect/>
          </a:stretch>
        </p:blipFill>
        <p:spPr>
          <a:xfrm>
            <a:off x="548640" y="3529584"/>
            <a:ext cx="256032" cy="256032"/>
          </a:xfrm>
          <a:prstGeom prst="rect">
            <a:avLst/>
          </a:prstGeom>
        </p:spPr>
      </p:pic>
      <p:sp>
        <p:nvSpPr>
          <p:cNvPr id="14" name="Text 8"/>
          <p:cNvSpPr/>
          <p:nvPr/>
        </p:nvSpPr>
        <p:spPr>
          <a:xfrm>
            <a:off x="914400" y="3493008"/>
            <a:ext cx="7680960" cy="384048"/>
          </a:xfrm>
          <a:prstGeom prst="rect">
            <a:avLst/>
          </a:prstGeom>
          <a:noFill/>
          <a:ln/>
        </p:spPr>
        <p:txBody>
          <a:bodyPr wrap="square" lIns="0" tIns="0" rIns="0" bIns="0" rtlCol="0" anchor="ctr"/>
          <a:lstStyle/>
          <a:p>
            <a:pPr algn="l" indent="0" marL="0">
              <a:buNone/>
            </a:pPr>
            <a:r>
              <a:rPr lang="en-US" sz="1250" dirty="0">
                <a:solidFill>
                  <a:srgbClr val="263238"/>
                </a:solidFill>
                <a:latin typeface="Meiryo" pitchFamily="34" charset="0"/>
                <a:ea typeface="Meiryo" pitchFamily="34" charset="-122"/>
                <a:cs typeface="Meiryo" pitchFamily="34" charset="-120"/>
              </a:rPr>
              <a:t>性的な発言へ抗議したことを理由に昇進・昇格の対象から外す</a:t>
            </a:r>
            <a:endParaRPr lang="en-US" sz="1250" dirty="0"/>
          </a:p>
        </p:txBody>
      </p:sp>
      <p:sp>
        <p:nvSpPr>
          <p:cNvPr id="15" name="Shape 9"/>
          <p:cNvSpPr/>
          <p:nvPr/>
        </p:nvSpPr>
        <p:spPr>
          <a:xfrm>
            <a:off x="457200" y="4005072"/>
            <a:ext cx="8229600" cy="502920"/>
          </a:xfrm>
          <a:prstGeom prst="roundRect">
            <a:avLst>
              <a:gd name="adj" fmla="val 10909"/>
            </a:avLst>
          </a:prstGeom>
          <a:solidFill>
            <a:srgbClr val="F6EFE2"/>
          </a:solidFill>
          <a:ln/>
        </p:spPr>
      </p:sp>
      <p:pic>
        <p:nvPicPr>
          <p:cNvPr id="16" name="Image 4" descr="preencoded.png">    </p:cNvPr>
          <p:cNvPicPr>
            <a:picLocks noChangeAspect="1"/>
          </p:cNvPicPr>
          <p:nvPr/>
        </p:nvPicPr>
        <p:blipFill>
          <a:blip r:embed="rId5"/>
          <a:stretch>
            <a:fillRect/>
          </a:stretch>
        </p:blipFill>
        <p:spPr>
          <a:xfrm>
            <a:off x="640080" y="4114800"/>
            <a:ext cx="292608" cy="292608"/>
          </a:xfrm>
          <a:prstGeom prst="rect">
            <a:avLst/>
          </a:prstGeom>
        </p:spPr>
      </p:pic>
      <p:sp>
        <p:nvSpPr>
          <p:cNvPr id="17" name="Text 10"/>
          <p:cNvSpPr/>
          <p:nvPr/>
        </p:nvSpPr>
        <p:spPr>
          <a:xfrm>
            <a:off x="1051560" y="4023360"/>
            <a:ext cx="7498080" cy="457200"/>
          </a:xfrm>
          <a:prstGeom prst="rect">
            <a:avLst/>
          </a:prstGeom>
          <a:noFill/>
          <a:ln/>
        </p:spPr>
        <p:txBody>
          <a:bodyPr wrap="square" lIns="0" tIns="0" rIns="0" bIns="0" rtlCol="0" anchor="ctr"/>
          <a:lstStyle/>
          <a:p>
            <a:pPr algn="l" indent="0" marL="0">
              <a:buNone/>
            </a:pPr>
            <a:r>
              <a:rPr lang="en-US" sz="1150" b="1" dirty="0">
                <a:solidFill>
                  <a:srgbClr val="16314F"/>
                </a:solidFill>
                <a:latin typeface="Meiryo" pitchFamily="34" charset="0"/>
                <a:ea typeface="Meiryo" pitchFamily="34" charset="-122"/>
                <a:cs typeface="Meiryo" pitchFamily="34" charset="-120"/>
              </a:rPr>
              <a:t>注意：</a:t>
            </a:r>
            <a:pPr algn="l" indent="0" marL="0">
              <a:buNone/>
            </a:pPr>
            <a:r>
              <a:rPr lang="en-US" sz="1150" dirty="0">
                <a:solidFill>
                  <a:srgbClr val="263238"/>
                </a:solidFill>
                <a:latin typeface="Meiryo" pitchFamily="34" charset="0"/>
                <a:ea typeface="Meiryo" pitchFamily="34" charset="-122"/>
                <a:cs typeface="Meiryo" pitchFamily="34" charset="-120"/>
              </a:rPr>
              <a:t>不利益な人事措置があっただけで直ちに対価型と断定せず、性的な言動への対応との因果関係を確認します。</a:t>
            </a:r>
            <a:endParaRPr lang="en-US" sz="1150" dirty="0"/>
          </a:p>
        </p:txBody>
      </p:sp>
      <p:sp>
        <p:nvSpPr>
          <p:cNvPr id="18" name="Text 11"/>
          <p:cNvSpPr/>
          <p:nvPr/>
        </p:nvSpPr>
        <p:spPr>
          <a:xfrm>
            <a:off x="457200" y="4576572"/>
            <a:ext cx="8229600" cy="219456"/>
          </a:xfrm>
          <a:prstGeom prst="rect">
            <a:avLst/>
          </a:prstGeom>
          <a:noFill/>
          <a:ln/>
        </p:spPr>
        <p:txBody>
          <a:bodyPr wrap="square" rtlCol="0" anchor="ctr"/>
          <a:lstStyle/>
          <a:p>
            <a:pPr algn="l" indent="0" marL="0">
              <a:buNone/>
            </a:pPr>
            <a:r>
              <a:rPr lang="en-US" sz="800" i="1" dirty="0">
                <a:solidFill>
                  <a:srgbClr val="657586"/>
                </a:solidFill>
                <a:latin typeface="Meiryo" pitchFamily="34" charset="0"/>
                <a:ea typeface="Meiryo" pitchFamily="34" charset="-122"/>
                <a:cs typeface="Meiryo" pitchFamily="34" charset="-120"/>
              </a:rPr>
              <a:t>出典：厚生労働省「あかるい職場応援団」セクシュアルハラスメントの類型（2026年6月18日確認）</a:t>
            </a:r>
            <a:endParaRPr lang="en-US" sz="800" dirty="0"/>
          </a:p>
        </p:txBody>
      </p:sp>
      <p:sp>
        <p:nvSpPr>
          <p:cNvPr id="19" name="Text 12"/>
          <p:cNvSpPr/>
          <p:nvPr/>
        </p:nvSpPr>
        <p:spPr>
          <a:xfrm>
            <a:off x="457200" y="4850892"/>
            <a:ext cx="6400800" cy="228600"/>
          </a:xfrm>
          <a:prstGeom prst="rect">
            <a:avLst/>
          </a:prstGeom>
          <a:noFill/>
          <a:ln/>
        </p:spPr>
        <p:txBody>
          <a:bodyPr wrap="square" rtlCol="0" anchor="ctr"/>
          <a:lstStyle/>
          <a:p>
            <a:pPr algn="l" indent="0" marL="0">
              <a:buNone/>
            </a:pPr>
            <a:r>
              <a:rPr lang="en-US" sz="850" dirty="0">
                <a:solidFill>
                  <a:srgbClr val="657586"/>
                </a:solidFill>
                <a:latin typeface="Meiryo" pitchFamily="34" charset="0"/>
                <a:ea typeface="Meiryo" pitchFamily="34" charset="-122"/>
                <a:cs typeface="Meiryo" pitchFamily="34" charset="-120"/>
              </a:rPr>
              <a:t>Legal GPT｜法務・総務のための社内研修資料20選（第5回）</a:t>
            </a:r>
            <a:endParaRPr lang="en-US" sz="850" dirty="0"/>
          </a:p>
        </p:txBody>
      </p:sp>
      <p:sp>
        <p:nvSpPr>
          <p:cNvPr id="20" name="Text 13"/>
          <p:cNvSpPr/>
          <p:nvPr/>
        </p:nvSpPr>
        <p:spPr>
          <a:xfrm>
            <a:off x="8321040" y="4850892"/>
            <a:ext cx="365760" cy="228600"/>
          </a:xfrm>
          <a:prstGeom prst="rect">
            <a:avLst/>
          </a:prstGeom>
          <a:noFill/>
          <a:ln/>
        </p:spPr>
        <p:txBody>
          <a:bodyPr wrap="square" rtlCol="0" anchor="ctr"/>
          <a:lstStyle/>
          <a:p>
            <a:pPr algn="r" indent="0" marL="0">
              <a:buNone/>
            </a:pPr>
            <a:r>
              <a:rPr lang="en-US" sz="900" dirty="0">
                <a:solidFill>
                  <a:srgbClr val="657586"/>
                </a:solidFill>
                <a:latin typeface="Meiryo" pitchFamily="34" charset="0"/>
                <a:ea typeface="Meiryo" pitchFamily="34" charset="-122"/>
                <a:cs typeface="Meiryo" pitchFamily="34" charset="-120"/>
              </a:rPr>
              <a:t>6</a:t>
            </a:r>
            <a:endParaRPr lang="en-US" sz="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6F8FA"/>
        </a:solidFill>
      </p:bgPr>
    </p:bg>
    <p:spTree>
      <p:nvGrpSpPr>
        <p:cNvPr id="1" name=""/>
        <p:cNvGrpSpPr/>
        <p:nvPr/>
      </p:nvGrpSpPr>
      <p:grpSpPr>
        <a:xfrm>
          <a:off x="0" y="0"/>
          <a:ext cx="0" cy="0"/>
          <a:chOff x="0" y="0"/>
          <a:chExt cx="0" cy="0"/>
        </a:xfrm>
      </p:grpSpPr>
      <p:sp>
        <p:nvSpPr>
          <p:cNvPr id="2" name="Text 0"/>
          <p:cNvSpPr/>
          <p:nvPr/>
        </p:nvSpPr>
        <p:spPr>
          <a:xfrm>
            <a:off x="502920" y="274320"/>
            <a:ext cx="8229600" cy="274320"/>
          </a:xfrm>
          <a:prstGeom prst="rect">
            <a:avLst/>
          </a:prstGeom>
          <a:noFill/>
          <a:ln/>
        </p:spPr>
        <p:txBody>
          <a:bodyPr wrap="square" rtlCol="0" anchor="ctr"/>
          <a:lstStyle/>
          <a:p>
            <a:pPr algn="l" indent="0" marL="0">
              <a:buNone/>
            </a:pPr>
            <a:r>
              <a:rPr lang="en-US" sz="1100" b="1" spc="150" kern="0" dirty="0">
                <a:solidFill>
                  <a:srgbClr val="B58A3A"/>
                </a:solidFill>
                <a:latin typeface="Meiryo" pitchFamily="34" charset="0"/>
                <a:ea typeface="Meiryo" pitchFamily="34" charset="-122"/>
                <a:cs typeface="Meiryo" pitchFamily="34" charset="-120"/>
              </a:rPr>
              <a:t>類型② 環境型</a:t>
            </a:r>
            <a:endParaRPr lang="en-US" sz="1100" dirty="0"/>
          </a:p>
        </p:txBody>
      </p:sp>
      <p:sp>
        <p:nvSpPr>
          <p:cNvPr id="3" name="Text 1"/>
          <p:cNvSpPr/>
          <p:nvPr/>
        </p:nvSpPr>
        <p:spPr>
          <a:xfrm>
            <a:off x="457200" y="530352"/>
            <a:ext cx="8229600" cy="566928"/>
          </a:xfrm>
          <a:prstGeom prst="rect">
            <a:avLst/>
          </a:prstGeom>
          <a:noFill/>
          <a:ln/>
        </p:spPr>
        <p:txBody>
          <a:bodyPr wrap="square" lIns="0" tIns="0" rIns="0" bIns="0" rtlCol="0" anchor="ctr"/>
          <a:lstStyle/>
          <a:p>
            <a:pPr algn="l" indent="0" marL="0">
              <a:buNone/>
            </a:pPr>
            <a:r>
              <a:rPr lang="en-US" sz="2700" b="1" dirty="0">
                <a:solidFill>
                  <a:srgbClr val="16314F"/>
                </a:solidFill>
                <a:latin typeface="Meiryo" pitchFamily="34" charset="0"/>
                <a:ea typeface="Meiryo" pitchFamily="34" charset="-122"/>
                <a:cs typeface="Meiryo" pitchFamily="34" charset="-120"/>
              </a:rPr>
              <a:t>性的な言動で就業環境が害される</a:t>
            </a:r>
            <a:endParaRPr lang="en-US" sz="2700" dirty="0"/>
          </a:p>
        </p:txBody>
      </p:sp>
      <p:sp>
        <p:nvSpPr>
          <p:cNvPr id="4" name="Shape 2"/>
          <p:cNvSpPr/>
          <p:nvPr/>
        </p:nvSpPr>
        <p:spPr>
          <a:xfrm>
            <a:off x="7818120" y="457200"/>
            <a:ext cx="777240" cy="777240"/>
          </a:xfrm>
          <a:prstGeom prst="ellipse">
            <a:avLst/>
          </a:prstGeom>
          <a:solidFill>
            <a:srgbClr val="EAEEF3"/>
          </a:solidFill>
          <a:ln/>
          <a:effectLst>
            <a:outerShdw sx="100000" sy="100000" kx="0" ky="0" algn="bl" rotWithShape="0" blurRad="63500" dist="25400" dir="5400000">
              <a:srgbClr val="99A3AE">
                <a:alpha val="14000"/>
              </a:srgbClr>
            </a:outerShdw>
          </a:effectLst>
        </p:spPr>
      </p:sp>
      <p:pic>
        <p:nvPicPr>
          <p:cNvPr id="5" name="Image 0" descr="preencoded.png">    </p:cNvPr>
          <p:cNvPicPr>
            <a:picLocks noChangeAspect="1"/>
          </p:cNvPicPr>
          <p:nvPr/>
        </p:nvPicPr>
        <p:blipFill>
          <a:blip r:embed="rId1"/>
          <a:stretch>
            <a:fillRect/>
          </a:stretch>
        </p:blipFill>
        <p:spPr>
          <a:xfrm>
            <a:off x="8027975" y="667055"/>
            <a:ext cx="357530" cy="357530"/>
          </a:xfrm>
          <a:prstGeom prst="rect">
            <a:avLst/>
          </a:prstGeom>
        </p:spPr>
      </p:pic>
      <p:sp>
        <p:nvSpPr>
          <p:cNvPr id="6" name="Shape 3"/>
          <p:cNvSpPr/>
          <p:nvPr/>
        </p:nvSpPr>
        <p:spPr>
          <a:xfrm>
            <a:off x="457200" y="1298448"/>
            <a:ext cx="8229600" cy="786384"/>
          </a:xfrm>
          <a:prstGeom prst="roundRect">
            <a:avLst>
              <a:gd name="adj" fmla="val 9302"/>
            </a:avLst>
          </a:prstGeom>
          <a:solidFill>
            <a:srgbClr val="EAEEF3"/>
          </a:solidFill>
          <a:ln/>
        </p:spPr>
      </p:sp>
      <p:sp>
        <p:nvSpPr>
          <p:cNvPr id="7" name="Text 4"/>
          <p:cNvSpPr/>
          <p:nvPr/>
        </p:nvSpPr>
        <p:spPr>
          <a:xfrm>
            <a:off x="731520" y="1371600"/>
            <a:ext cx="7680960" cy="640080"/>
          </a:xfrm>
          <a:prstGeom prst="rect">
            <a:avLst/>
          </a:prstGeom>
          <a:noFill/>
          <a:ln/>
        </p:spPr>
        <p:txBody>
          <a:bodyPr wrap="square" lIns="0" tIns="0" rIns="0" bIns="0" rtlCol="0" anchor="ctr"/>
          <a:lstStyle/>
          <a:p>
            <a:pPr algn="l" indent="0" marL="0">
              <a:buNone/>
            </a:pPr>
            <a:r>
              <a:rPr lang="en-US" sz="1350" dirty="0">
                <a:solidFill>
                  <a:srgbClr val="263238"/>
                </a:solidFill>
                <a:latin typeface="Meiryo" pitchFamily="34" charset="0"/>
                <a:ea typeface="Meiryo" pitchFamily="34" charset="-122"/>
                <a:cs typeface="Meiryo" pitchFamily="34" charset="-120"/>
              </a:rPr>
              <a:t>性的な言動により就業環境が不快なものとなり、能力発揮に重大な悪影響が生じるなど、就業するうえで看過できない程度の支障が生じること。</a:t>
            </a:r>
            <a:endParaRPr lang="en-US" sz="1350" dirty="0"/>
          </a:p>
        </p:txBody>
      </p:sp>
      <p:sp>
        <p:nvSpPr>
          <p:cNvPr id="8" name="Text 5"/>
          <p:cNvSpPr/>
          <p:nvPr/>
        </p:nvSpPr>
        <p:spPr>
          <a:xfrm>
            <a:off x="502920" y="2240280"/>
            <a:ext cx="2743200" cy="274320"/>
          </a:xfrm>
          <a:prstGeom prst="rect">
            <a:avLst/>
          </a:prstGeom>
          <a:noFill/>
          <a:ln/>
        </p:spPr>
        <p:txBody>
          <a:bodyPr wrap="square" rtlCol="0" anchor="ctr"/>
          <a:lstStyle/>
          <a:p>
            <a:pPr indent="0" marL="0">
              <a:buNone/>
            </a:pPr>
            <a:r>
              <a:rPr lang="en-US" sz="1300" b="1" dirty="0">
                <a:solidFill>
                  <a:srgbClr val="16314F"/>
                </a:solidFill>
                <a:latin typeface="Meiryo" pitchFamily="34" charset="0"/>
                <a:ea typeface="Meiryo" pitchFamily="34" charset="-122"/>
                <a:cs typeface="Meiryo" pitchFamily="34" charset="-120"/>
              </a:rPr>
              <a:t>典型例</a:t>
            </a:r>
            <a:endParaRPr lang="en-US" sz="1300" dirty="0"/>
          </a:p>
        </p:txBody>
      </p:sp>
      <p:pic>
        <p:nvPicPr>
          <p:cNvPr id="9" name="Image 1" descr="preencoded.png">    </p:cNvPr>
          <p:cNvPicPr>
            <a:picLocks noChangeAspect="1"/>
          </p:cNvPicPr>
          <p:nvPr/>
        </p:nvPicPr>
        <p:blipFill>
          <a:blip r:embed="rId2"/>
          <a:stretch>
            <a:fillRect/>
          </a:stretch>
        </p:blipFill>
        <p:spPr>
          <a:xfrm>
            <a:off x="548640" y="2615184"/>
            <a:ext cx="256032" cy="256032"/>
          </a:xfrm>
          <a:prstGeom prst="rect">
            <a:avLst/>
          </a:prstGeom>
        </p:spPr>
      </p:pic>
      <p:sp>
        <p:nvSpPr>
          <p:cNvPr id="10" name="Text 6"/>
          <p:cNvSpPr/>
          <p:nvPr/>
        </p:nvSpPr>
        <p:spPr>
          <a:xfrm>
            <a:off x="914400" y="2578608"/>
            <a:ext cx="7680960" cy="384048"/>
          </a:xfrm>
          <a:prstGeom prst="rect">
            <a:avLst/>
          </a:prstGeom>
          <a:noFill/>
          <a:ln/>
        </p:spPr>
        <p:txBody>
          <a:bodyPr wrap="square" lIns="0" tIns="0" rIns="0" bIns="0" rtlCol="0" anchor="ctr"/>
          <a:lstStyle/>
          <a:p>
            <a:pPr algn="l" indent="0" marL="0">
              <a:buNone/>
            </a:pPr>
            <a:r>
              <a:rPr lang="en-US" sz="1250" dirty="0">
                <a:solidFill>
                  <a:srgbClr val="263238"/>
                </a:solidFill>
                <a:latin typeface="Meiryo" pitchFamily="34" charset="0"/>
                <a:ea typeface="Meiryo" pitchFamily="34" charset="-122"/>
                <a:cs typeface="Meiryo" pitchFamily="34" charset="-120"/>
              </a:rPr>
              <a:t>不要な身体接触を繰り返され、また触られるかと思うと仕事が手につかない</a:t>
            </a:r>
            <a:endParaRPr lang="en-US" sz="1250" dirty="0"/>
          </a:p>
        </p:txBody>
      </p:sp>
      <p:pic>
        <p:nvPicPr>
          <p:cNvPr id="11" name="Image 2" descr="preencoded.png">    </p:cNvPr>
          <p:cNvPicPr>
            <a:picLocks noChangeAspect="1"/>
          </p:cNvPicPr>
          <p:nvPr/>
        </p:nvPicPr>
        <p:blipFill>
          <a:blip r:embed="rId3"/>
          <a:stretch>
            <a:fillRect/>
          </a:stretch>
        </p:blipFill>
        <p:spPr>
          <a:xfrm>
            <a:off x="548640" y="3072384"/>
            <a:ext cx="256032" cy="256032"/>
          </a:xfrm>
          <a:prstGeom prst="rect">
            <a:avLst/>
          </a:prstGeom>
        </p:spPr>
      </p:pic>
      <p:sp>
        <p:nvSpPr>
          <p:cNvPr id="12" name="Text 7"/>
          <p:cNvSpPr/>
          <p:nvPr/>
        </p:nvSpPr>
        <p:spPr>
          <a:xfrm>
            <a:off x="914400" y="3035808"/>
            <a:ext cx="7680960" cy="384048"/>
          </a:xfrm>
          <a:prstGeom prst="rect">
            <a:avLst/>
          </a:prstGeom>
          <a:noFill/>
          <a:ln/>
        </p:spPr>
        <p:txBody>
          <a:bodyPr wrap="square" lIns="0" tIns="0" rIns="0" bIns="0" rtlCol="0" anchor="ctr"/>
          <a:lstStyle/>
          <a:p>
            <a:pPr algn="l" indent="0" marL="0">
              <a:buNone/>
            </a:pPr>
            <a:r>
              <a:rPr lang="en-US" sz="1250" dirty="0">
                <a:solidFill>
                  <a:srgbClr val="263238"/>
                </a:solidFill>
                <a:latin typeface="Meiryo" pitchFamily="34" charset="0"/>
                <a:ea typeface="Meiryo" pitchFamily="34" charset="-122"/>
                <a:cs typeface="Meiryo" pitchFamily="34" charset="-120"/>
              </a:rPr>
              <a:t>性的な噂を意図的・継続的に流され、苦痛で業務に集中できない</a:t>
            </a:r>
            <a:endParaRPr lang="en-US" sz="1250" dirty="0"/>
          </a:p>
        </p:txBody>
      </p:sp>
      <p:pic>
        <p:nvPicPr>
          <p:cNvPr id="13" name="Image 3" descr="preencoded.png">    </p:cNvPr>
          <p:cNvPicPr>
            <a:picLocks noChangeAspect="1"/>
          </p:cNvPicPr>
          <p:nvPr/>
        </p:nvPicPr>
        <p:blipFill>
          <a:blip r:embed="rId4"/>
          <a:stretch>
            <a:fillRect/>
          </a:stretch>
        </p:blipFill>
        <p:spPr>
          <a:xfrm>
            <a:off x="548640" y="3529584"/>
            <a:ext cx="256032" cy="256032"/>
          </a:xfrm>
          <a:prstGeom prst="rect">
            <a:avLst/>
          </a:prstGeom>
        </p:spPr>
      </p:pic>
      <p:sp>
        <p:nvSpPr>
          <p:cNvPr id="14" name="Text 8"/>
          <p:cNvSpPr/>
          <p:nvPr/>
        </p:nvSpPr>
        <p:spPr>
          <a:xfrm>
            <a:off x="914400" y="3493008"/>
            <a:ext cx="7680960" cy="384048"/>
          </a:xfrm>
          <a:prstGeom prst="rect">
            <a:avLst/>
          </a:prstGeom>
          <a:noFill/>
          <a:ln/>
        </p:spPr>
        <p:txBody>
          <a:bodyPr wrap="square" lIns="0" tIns="0" rIns="0" bIns="0" rtlCol="0" anchor="ctr"/>
          <a:lstStyle/>
          <a:p>
            <a:pPr algn="l" indent="0" marL="0">
              <a:buNone/>
            </a:pPr>
            <a:r>
              <a:rPr lang="en-US" sz="1250" dirty="0">
                <a:solidFill>
                  <a:srgbClr val="263238"/>
                </a:solidFill>
                <a:latin typeface="Meiryo" pitchFamily="34" charset="0"/>
                <a:ea typeface="Meiryo" pitchFamily="34" charset="-122"/>
                <a:cs typeface="Meiryo" pitchFamily="34" charset="-120"/>
              </a:rPr>
              <a:t>性的な画像等が掲示・共有され、就業環境が害される</a:t>
            </a:r>
            <a:endParaRPr lang="en-US" sz="1250" dirty="0"/>
          </a:p>
        </p:txBody>
      </p:sp>
      <p:sp>
        <p:nvSpPr>
          <p:cNvPr id="15" name="Shape 9"/>
          <p:cNvSpPr/>
          <p:nvPr/>
        </p:nvSpPr>
        <p:spPr>
          <a:xfrm>
            <a:off x="457200" y="4005072"/>
            <a:ext cx="8229600" cy="502920"/>
          </a:xfrm>
          <a:prstGeom prst="roundRect">
            <a:avLst>
              <a:gd name="adj" fmla="val 10909"/>
            </a:avLst>
          </a:prstGeom>
          <a:solidFill>
            <a:srgbClr val="F6EFE2"/>
          </a:solidFill>
          <a:ln/>
        </p:spPr>
      </p:sp>
      <p:pic>
        <p:nvPicPr>
          <p:cNvPr id="16" name="Image 4" descr="preencoded.png">    </p:cNvPr>
          <p:cNvPicPr>
            <a:picLocks noChangeAspect="1"/>
          </p:cNvPicPr>
          <p:nvPr/>
        </p:nvPicPr>
        <p:blipFill>
          <a:blip r:embed="rId5"/>
          <a:stretch>
            <a:fillRect/>
          </a:stretch>
        </p:blipFill>
        <p:spPr>
          <a:xfrm>
            <a:off x="640080" y="4114800"/>
            <a:ext cx="292608" cy="292608"/>
          </a:xfrm>
          <a:prstGeom prst="rect">
            <a:avLst/>
          </a:prstGeom>
        </p:spPr>
      </p:pic>
      <p:sp>
        <p:nvSpPr>
          <p:cNvPr id="17" name="Text 10"/>
          <p:cNvSpPr/>
          <p:nvPr/>
        </p:nvSpPr>
        <p:spPr>
          <a:xfrm>
            <a:off x="1051560" y="4023360"/>
            <a:ext cx="7498080" cy="457200"/>
          </a:xfrm>
          <a:prstGeom prst="rect">
            <a:avLst/>
          </a:prstGeom>
          <a:noFill/>
          <a:ln/>
        </p:spPr>
        <p:txBody>
          <a:bodyPr wrap="square" lIns="0" tIns="0" rIns="0" bIns="0" rtlCol="0" anchor="ctr"/>
          <a:lstStyle/>
          <a:p>
            <a:pPr algn="l" indent="0" marL="0">
              <a:buNone/>
            </a:pPr>
            <a:r>
              <a:rPr lang="en-US" sz="1150" b="1" dirty="0">
                <a:solidFill>
                  <a:srgbClr val="16314F"/>
                </a:solidFill>
                <a:latin typeface="Meiryo" pitchFamily="34" charset="0"/>
                <a:ea typeface="Meiryo" pitchFamily="34" charset="-122"/>
                <a:cs typeface="Meiryo" pitchFamily="34" charset="-120"/>
              </a:rPr>
              <a:t>注意：</a:t>
            </a:r>
            <a:pPr algn="l" indent="0" marL="0">
              <a:buNone/>
            </a:pPr>
            <a:r>
              <a:rPr lang="en-US" sz="1150" dirty="0">
                <a:solidFill>
                  <a:srgbClr val="263238"/>
                </a:solidFill>
                <a:latin typeface="Meiryo" pitchFamily="34" charset="0"/>
                <a:ea typeface="Meiryo" pitchFamily="34" charset="-122"/>
                <a:cs typeface="Meiryo" pitchFamily="34" charset="-120"/>
              </a:rPr>
              <a:t>一瞬不快だった事実だけで必ず成立とは限らない一方、身体接触・性的関係の強要・重大な発言は一度でも支障を生じさせ得ます。</a:t>
            </a:r>
            <a:endParaRPr lang="en-US" sz="1150" dirty="0"/>
          </a:p>
        </p:txBody>
      </p:sp>
      <p:sp>
        <p:nvSpPr>
          <p:cNvPr id="18" name="Text 11"/>
          <p:cNvSpPr/>
          <p:nvPr/>
        </p:nvSpPr>
        <p:spPr>
          <a:xfrm>
            <a:off x="457200" y="4576572"/>
            <a:ext cx="8229600" cy="219456"/>
          </a:xfrm>
          <a:prstGeom prst="rect">
            <a:avLst/>
          </a:prstGeom>
          <a:noFill/>
          <a:ln/>
        </p:spPr>
        <p:txBody>
          <a:bodyPr wrap="square" rtlCol="0" anchor="ctr"/>
          <a:lstStyle/>
          <a:p>
            <a:pPr algn="l" indent="0" marL="0">
              <a:buNone/>
            </a:pPr>
            <a:r>
              <a:rPr lang="en-US" sz="800" i="1" dirty="0">
                <a:solidFill>
                  <a:srgbClr val="657586"/>
                </a:solidFill>
                <a:latin typeface="Meiryo" pitchFamily="34" charset="0"/>
                <a:ea typeface="Meiryo" pitchFamily="34" charset="-122"/>
                <a:cs typeface="Meiryo" pitchFamily="34" charset="-120"/>
              </a:rPr>
              <a:t>出典：厚生労働省「あかるい職場応援団」セクシュアルハラスメントの類型（2026年6月18日確認）</a:t>
            </a:r>
            <a:endParaRPr lang="en-US" sz="800" dirty="0"/>
          </a:p>
        </p:txBody>
      </p:sp>
      <p:sp>
        <p:nvSpPr>
          <p:cNvPr id="19" name="Text 12"/>
          <p:cNvSpPr/>
          <p:nvPr/>
        </p:nvSpPr>
        <p:spPr>
          <a:xfrm>
            <a:off x="457200" y="4850892"/>
            <a:ext cx="6400800" cy="228600"/>
          </a:xfrm>
          <a:prstGeom prst="rect">
            <a:avLst/>
          </a:prstGeom>
          <a:noFill/>
          <a:ln/>
        </p:spPr>
        <p:txBody>
          <a:bodyPr wrap="square" rtlCol="0" anchor="ctr"/>
          <a:lstStyle/>
          <a:p>
            <a:pPr algn="l" indent="0" marL="0">
              <a:buNone/>
            </a:pPr>
            <a:r>
              <a:rPr lang="en-US" sz="850" dirty="0">
                <a:solidFill>
                  <a:srgbClr val="657586"/>
                </a:solidFill>
                <a:latin typeface="Meiryo" pitchFamily="34" charset="0"/>
                <a:ea typeface="Meiryo" pitchFamily="34" charset="-122"/>
                <a:cs typeface="Meiryo" pitchFamily="34" charset="-120"/>
              </a:rPr>
              <a:t>Legal GPT｜法務・総務のための社内研修資料20選（第5回）</a:t>
            </a:r>
            <a:endParaRPr lang="en-US" sz="850" dirty="0"/>
          </a:p>
        </p:txBody>
      </p:sp>
      <p:sp>
        <p:nvSpPr>
          <p:cNvPr id="20" name="Text 13"/>
          <p:cNvSpPr/>
          <p:nvPr/>
        </p:nvSpPr>
        <p:spPr>
          <a:xfrm>
            <a:off x="8321040" y="4850892"/>
            <a:ext cx="365760" cy="228600"/>
          </a:xfrm>
          <a:prstGeom prst="rect">
            <a:avLst/>
          </a:prstGeom>
          <a:noFill/>
          <a:ln/>
        </p:spPr>
        <p:txBody>
          <a:bodyPr wrap="square" rtlCol="0" anchor="ctr"/>
          <a:lstStyle/>
          <a:p>
            <a:pPr algn="r" indent="0" marL="0">
              <a:buNone/>
            </a:pPr>
            <a:r>
              <a:rPr lang="en-US" sz="900" dirty="0">
                <a:solidFill>
                  <a:srgbClr val="657586"/>
                </a:solidFill>
                <a:latin typeface="Meiryo" pitchFamily="34" charset="0"/>
                <a:ea typeface="Meiryo" pitchFamily="34" charset="-122"/>
                <a:cs typeface="Meiryo" pitchFamily="34" charset="-120"/>
              </a:rPr>
              <a:t>7</a:t>
            </a:r>
            <a:endParaRPr lang="en-US" sz="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6F8FA"/>
        </a:solidFill>
      </p:bgPr>
    </p:bg>
    <p:spTree>
      <p:nvGrpSpPr>
        <p:cNvPr id="1" name=""/>
        <p:cNvGrpSpPr/>
        <p:nvPr/>
      </p:nvGrpSpPr>
      <p:grpSpPr>
        <a:xfrm>
          <a:off x="0" y="0"/>
          <a:ext cx="0" cy="0"/>
          <a:chOff x="0" y="0"/>
          <a:chExt cx="0" cy="0"/>
        </a:xfrm>
      </p:grpSpPr>
      <p:sp>
        <p:nvSpPr>
          <p:cNvPr id="2" name="Text 0"/>
          <p:cNvSpPr/>
          <p:nvPr/>
        </p:nvSpPr>
        <p:spPr>
          <a:xfrm>
            <a:off x="502920" y="274320"/>
            <a:ext cx="8229600" cy="274320"/>
          </a:xfrm>
          <a:prstGeom prst="rect">
            <a:avLst/>
          </a:prstGeom>
          <a:noFill/>
          <a:ln/>
        </p:spPr>
        <p:txBody>
          <a:bodyPr wrap="square" rtlCol="0" anchor="ctr"/>
          <a:lstStyle/>
          <a:p>
            <a:pPr algn="l" indent="0" marL="0">
              <a:buNone/>
            </a:pPr>
            <a:r>
              <a:rPr lang="en-US" sz="1100" b="1" spc="150" kern="0" dirty="0">
                <a:solidFill>
                  <a:srgbClr val="B58A3A"/>
                </a:solidFill>
                <a:latin typeface="Meiryo" pitchFamily="34" charset="0"/>
                <a:ea typeface="Meiryo" pitchFamily="34" charset="-122"/>
                <a:cs typeface="Meiryo" pitchFamily="34" charset="-120"/>
              </a:rPr>
              <a:t>整理</a:t>
            </a:r>
            <a:endParaRPr lang="en-US" sz="1100" dirty="0"/>
          </a:p>
        </p:txBody>
      </p:sp>
      <p:sp>
        <p:nvSpPr>
          <p:cNvPr id="3" name="Text 1"/>
          <p:cNvSpPr/>
          <p:nvPr/>
        </p:nvSpPr>
        <p:spPr>
          <a:xfrm>
            <a:off x="457200" y="530352"/>
            <a:ext cx="8229600" cy="566928"/>
          </a:xfrm>
          <a:prstGeom prst="rect">
            <a:avLst/>
          </a:prstGeom>
          <a:noFill/>
          <a:ln/>
        </p:spPr>
        <p:txBody>
          <a:bodyPr wrap="square" lIns="0" tIns="0" rIns="0" bIns="0" rtlCol="0" anchor="ctr"/>
          <a:lstStyle/>
          <a:p>
            <a:pPr algn="l" indent="0" marL="0">
              <a:buNone/>
            </a:pPr>
            <a:r>
              <a:rPr lang="en-US" sz="2700" b="1" dirty="0">
                <a:solidFill>
                  <a:srgbClr val="16314F"/>
                </a:solidFill>
                <a:latin typeface="Meiryo" pitchFamily="34" charset="0"/>
                <a:ea typeface="Meiryo" pitchFamily="34" charset="-122"/>
                <a:cs typeface="Meiryo" pitchFamily="34" charset="-120"/>
              </a:rPr>
              <a:t>対価型と環境型の違い</a:t>
            </a:r>
            <a:endParaRPr lang="en-US" sz="2700" dirty="0"/>
          </a:p>
        </p:txBody>
      </p:sp>
      <p:sp>
        <p:nvSpPr>
          <p:cNvPr id="4" name="Shape 2"/>
          <p:cNvSpPr/>
          <p:nvPr/>
        </p:nvSpPr>
        <p:spPr>
          <a:xfrm>
            <a:off x="7818120" y="457200"/>
            <a:ext cx="777240" cy="777240"/>
          </a:xfrm>
          <a:prstGeom prst="ellipse">
            <a:avLst/>
          </a:prstGeom>
          <a:solidFill>
            <a:srgbClr val="16314F"/>
          </a:solidFill>
          <a:ln/>
          <a:effectLst>
            <a:outerShdw sx="100000" sy="100000" kx="0" ky="0" algn="bl" rotWithShape="0" blurRad="63500" dist="25400" dir="5400000">
              <a:srgbClr val="99A3AE">
                <a:alpha val="14000"/>
              </a:srgbClr>
            </a:outerShdw>
          </a:effectLst>
        </p:spPr>
      </p:sp>
      <p:pic>
        <p:nvPicPr>
          <p:cNvPr id="5" name="Image 0" descr="preencoded.png">    </p:cNvPr>
          <p:cNvPicPr>
            <a:picLocks noChangeAspect="1"/>
          </p:cNvPicPr>
          <p:nvPr/>
        </p:nvPicPr>
        <p:blipFill>
          <a:blip r:embed="rId1"/>
          <a:stretch>
            <a:fillRect/>
          </a:stretch>
        </p:blipFill>
        <p:spPr>
          <a:xfrm>
            <a:off x="8027975" y="667055"/>
            <a:ext cx="357530" cy="357530"/>
          </a:xfrm>
          <a:prstGeom prst="rect">
            <a:avLst/>
          </a:prstGeom>
        </p:spPr>
      </p:pic>
      <p:graphicFrame>
        <p:nvGraphicFramePr>
          <p:cNvPr id="9" name="Table 0"/>
          <p:cNvGraphicFramePr>
            <a:graphicFrameLocks noGrp="1"/>
          </p:cNvGraphicFramePr>
          <p:nvPr>
            <p:extLst>
              <p:ext uri="{D42A27DB-BD31-4B8C-83A1-F6EECF244321}">
                <p14:modId xmlns:p14="http://schemas.microsoft.com/office/powerpoint/2010/main" val="1579011935"/>
              </p:ext>
            </p:extLst>
          </p:nvPr>
        </p:nvGraphicFramePr>
        <p:xfrm>
          <a:off x="457200" y="1371600"/>
          <a:ext cx="8229600" cy="914400"/>
        </p:xfrm>
        <a:graphic>
          <a:graphicData uri="http://schemas.openxmlformats.org/drawingml/2006/table">
            <a:tbl>
              <a:tblPr/>
              <a:tblGrid>
                <a:gridCol w="1554480"/>
                <a:gridCol w="3337560"/>
                <a:gridCol w="3337560"/>
              </a:tblGrid>
              <a:tr h="411480">
                <a:tc>
                  <a:txBody>
                    <a:bodyPr/>
                    <a:lstStyle/>
                    <a:p>
                      <a:pPr algn="l" indent="0" marL="0">
                        <a:buNone/>
                      </a:pPr>
                      <a:r>
                        <a:rPr lang="en-US" sz="1300" b="1" dirty="0">
                          <a:solidFill>
                            <a:srgbClr val="FFFFFF"/>
                          </a:solidFill>
                          <a:latin typeface="Meiryo" pitchFamily="34" charset="0"/>
                          <a:ea typeface="Meiryo" pitchFamily="34" charset="-122"/>
                          <a:cs typeface="Meiryo" pitchFamily="34" charset="-120"/>
                        </a:rPr>
                        <a:t>観点</a:t>
                      </a:r>
                      <a:endParaRPr lang="en-US" sz="1300" dirty="0">
                        <a:latin typeface="Meiryo" charset="0"/>
                        <a:ea typeface="Meiryo" charset="0"/>
                        <a:cs typeface="Meiryo" charset="0"/>
                      </a:endParaRPr>
                    </a:p>
                  </a:txBody>
                  <a:tcPr marL="76200" marR="76200" marT="38100" marB="38100" anchor="ctr">
                    <a:lnL w="12700" cap="flat" cmpd="sng" algn="ctr">
                      <a:solidFill>
                        <a:srgbClr val="DCE2EA"/>
                      </a:solidFill>
                      <a:prstDash val="solid"/>
                      <a:round/>
                      <a:headEnd type="none" w="med" len="med"/>
                      <a:tailEnd type="none" w="med" len="med"/>
                    </a:lnL>
                    <a:lnR w="12700" cap="flat" cmpd="sng" algn="ctr">
                      <a:solidFill>
                        <a:srgbClr val="DCE2EA"/>
                      </a:solidFill>
                      <a:prstDash val="solid"/>
                      <a:round/>
                      <a:headEnd type="none" w="med" len="med"/>
                      <a:tailEnd type="none" w="med" len="med"/>
                    </a:lnR>
                    <a:lnT w="12700" cap="flat" cmpd="sng" algn="ctr">
                      <a:solidFill>
                        <a:srgbClr val="DCE2EA"/>
                      </a:solidFill>
                      <a:prstDash val="solid"/>
                      <a:round/>
                      <a:headEnd type="none" w="med" len="med"/>
                      <a:tailEnd type="none" w="med" len="med"/>
                    </a:lnT>
                    <a:lnB w="12700" cap="flat" cmpd="sng" algn="ctr">
                      <a:solidFill>
                        <a:srgbClr val="DCE2EA"/>
                      </a:solidFill>
                      <a:prstDash val="solid"/>
                      <a:round/>
                      <a:headEnd type="none" w="med" len="med"/>
                      <a:tailEnd type="none" w="med" len="med"/>
                    </a:lnB>
                    <a:solidFill>
                      <a:srgbClr val="16314F"/>
                    </a:solidFill>
                  </a:tcPr>
                </a:tc>
                <a:tc>
                  <a:txBody>
                    <a:bodyPr/>
                    <a:lstStyle/>
                    <a:p>
                      <a:pPr algn="l" indent="0" marL="0">
                        <a:buNone/>
                      </a:pPr>
                      <a:r>
                        <a:rPr lang="en-US" sz="1300" b="1" dirty="0">
                          <a:solidFill>
                            <a:srgbClr val="FFFFFF"/>
                          </a:solidFill>
                          <a:latin typeface="Meiryo" pitchFamily="34" charset="0"/>
                          <a:ea typeface="Meiryo" pitchFamily="34" charset="-122"/>
                          <a:cs typeface="Meiryo" pitchFamily="34" charset="-120"/>
                        </a:rPr>
                        <a:t>対価型</a:t>
                      </a:r>
                      <a:endParaRPr lang="en-US" sz="1300" dirty="0">
                        <a:latin typeface="Meiryo" charset="0"/>
                        <a:ea typeface="Meiryo" charset="0"/>
                        <a:cs typeface="Meiryo" charset="0"/>
                      </a:endParaRPr>
                    </a:p>
                  </a:txBody>
                  <a:tcPr marL="76200" marR="76200" marT="38100" marB="38100" anchor="ctr">
                    <a:lnL w="12700" cap="flat" cmpd="sng" algn="ctr">
                      <a:solidFill>
                        <a:srgbClr val="DCE2EA"/>
                      </a:solidFill>
                      <a:prstDash val="solid"/>
                      <a:round/>
                      <a:headEnd type="none" w="med" len="med"/>
                      <a:tailEnd type="none" w="med" len="med"/>
                    </a:lnL>
                    <a:lnR w="12700" cap="flat" cmpd="sng" algn="ctr">
                      <a:solidFill>
                        <a:srgbClr val="DCE2EA"/>
                      </a:solidFill>
                      <a:prstDash val="solid"/>
                      <a:round/>
                      <a:headEnd type="none" w="med" len="med"/>
                      <a:tailEnd type="none" w="med" len="med"/>
                    </a:lnR>
                    <a:lnT w="12700" cap="flat" cmpd="sng" algn="ctr">
                      <a:solidFill>
                        <a:srgbClr val="DCE2EA"/>
                      </a:solidFill>
                      <a:prstDash val="solid"/>
                      <a:round/>
                      <a:headEnd type="none" w="med" len="med"/>
                      <a:tailEnd type="none" w="med" len="med"/>
                    </a:lnT>
                    <a:lnB w="12700" cap="flat" cmpd="sng" algn="ctr">
                      <a:solidFill>
                        <a:srgbClr val="DCE2EA"/>
                      </a:solidFill>
                      <a:prstDash val="solid"/>
                      <a:round/>
                      <a:headEnd type="none" w="med" len="med"/>
                      <a:tailEnd type="none" w="med" len="med"/>
                    </a:lnB>
                    <a:solidFill>
                      <a:srgbClr val="16314F"/>
                    </a:solidFill>
                  </a:tcPr>
                </a:tc>
                <a:tc>
                  <a:txBody>
                    <a:bodyPr/>
                    <a:lstStyle/>
                    <a:p>
                      <a:pPr algn="l" indent="0" marL="0">
                        <a:buNone/>
                      </a:pPr>
                      <a:r>
                        <a:rPr lang="en-US" sz="1300" b="1" dirty="0">
                          <a:solidFill>
                            <a:srgbClr val="FFFFFF"/>
                          </a:solidFill>
                          <a:latin typeface="Meiryo" pitchFamily="34" charset="0"/>
                          <a:ea typeface="Meiryo" pitchFamily="34" charset="-122"/>
                          <a:cs typeface="Meiryo" pitchFamily="34" charset="-120"/>
                        </a:rPr>
                        <a:t>環境型</a:t>
                      </a:r>
                      <a:endParaRPr lang="en-US" sz="1300" dirty="0">
                        <a:latin typeface="Meiryo" charset="0"/>
                        <a:ea typeface="Meiryo" charset="0"/>
                        <a:cs typeface="Meiryo" charset="0"/>
                      </a:endParaRPr>
                    </a:p>
                  </a:txBody>
                  <a:tcPr marL="76200" marR="76200" marT="38100" marB="38100" anchor="ctr">
                    <a:lnL w="12700" cap="flat" cmpd="sng" algn="ctr">
                      <a:solidFill>
                        <a:srgbClr val="DCE2EA"/>
                      </a:solidFill>
                      <a:prstDash val="solid"/>
                      <a:round/>
                      <a:headEnd type="none" w="med" len="med"/>
                      <a:tailEnd type="none" w="med" len="med"/>
                    </a:lnL>
                    <a:lnR w="12700" cap="flat" cmpd="sng" algn="ctr">
                      <a:solidFill>
                        <a:srgbClr val="DCE2EA"/>
                      </a:solidFill>
                      <a:prstDash val="solid"/>
                      <a:round/>
                      <a:headEnd type="none" w="med" len="med"/>
                      <a:tailEnd type="none" w="med" len="med"/>
                    </a:lnR>
                    <a:lnT w="12700" cap="flat" cmpd="sng" algn="ctr">
                      <a:solidFill>
                        <a:srgbClr val="DCE2EA"/>
                      </a:solidFill>
                      <a:prstDash val="solid"/>
                      <a:round/>
                      <a:headEnd type="none" w="med" len="med"/>
                      <a:tailEnd type="none" w="med" len="med"/>
                    </a:lnT>
                    <a:lnB w="12700" cap="flat" cmpd="sng" algn="ctr">
                      <a:solidFill>
                        <a:srgbClr val="DCE2EA"/>
                      </a:solidFill>
                      <a:prstDash val="solid"/>
                      <a:round/>
                      <a:headEnd type="none" w="med" len="med"/>
                      <a:tailEnd type="none" w="med" len="med"/>
                    </a:lnB>
                    <a:solidFill>
                      <a:srgbClr val="16314F"/>
                    </a:solidFill>
                  </a:tcPr>
                </a:tc>
              </a:tr>
              <a:tr h="640080">
                <a:tc>
                  <a:txBody>
                    <a:bodyPr/>
                    <a:lstStyle/>
                    <a:p>
                      <a:pPr algn="l" indent="0" marL="0">
                        <a:buNone/>
                      </a:pPr>
                      <a:r>
                        <a:rPr lang="en-US" sz="1150" b="1" dirty="0">
                          <a:solidFill>
                            <a:srgbClr val="16314F"/>
                          </a:solidFill>
                          <a:latin typeface="Meiryo" pitchFamily="34" charset="0"/>
                          <a:ea typeface="Meiryo" pitchFamily="34" charset="-122"/>
                          <a:cs typeface="Meiryo" pitchFamily="34" charset="-120"/>
                        </a:rPr>
                        <a:t>何が起きる</a:t>
                      </a:r>
                      <a:endParaRPr lang="en-US" sz="1150" dirty="0">
                        <a:latin typeface="Meiryo" charset="0"/>
                        <a:ea typeface="Meiryo" charset="0"/>
                        <a:cs typeface="Meiryo" charset="0"/>
                      </a:endParaRPr>
                    </a:p>
                  </a:txBody>
                  <a:tcPr marL="76200" marR="76200" marT="38100" marB="38100" anchor="ctr">
                    <a:lnL w="12700" cap="flat" cmpd="sng" algn="ctr">
                      <a:solidFill>
                        <a:srgbClr val="DCE2EA"/>
                      </a:solidFill>
                      <a:prstDash val="solid"/>
                      <a:round/>
                      <a:headEnd type="none" w="med" len="med"/>
                      <a:tailEnd type="none" w="med" len="med"/>
                    </a:lnL>
                    <a:lnR w="12700" cap="flat" cmpd="sng" algn="ctr">
                      <a:solidFill>
                        <a:srgbClr val="DCE2EA"/>
                      </a:solidFill>
                      <a:prstDash val="solid"/>
                      <a:round/>
                      <a:headEnd type="none" w="med" len="med"/>
                      <a:tailEnd type="none" w="med" len="med"/>
                    </a:lnR>
                    <a:lnT w="12700" cap="flat" cmpd="sng" algn="ctr">
                      <a:solidFill>
                        <a:srgbClr val="DCE2EA"/>
                      </a:solidFill>
                      <a:prstDash val="solid"/>
                      <a:round/>
                      <a:headEnd type="none" w="med" len="med"/>
                      <a:tailEnd type="none" w="med" len="med"/>
                    </a:lnT>
                    <a:lnB w="12700" cap="flat" cmpd="sng" algn="ctr">
                      <a:solidFill>
                        <a:srgbClr val="DCE2EA"/>
                      </a:solidFill>
                      <a:prstDash val="solid"/>
                      <a:round/>
                      <a:headEnd type="none" w="med" len="med"/>
                      <a:tailEnd type="none" w="med" len="med"/>
                    </a:lnB>
                    <a:solidFill>
                      <a:srgbClr val="F1F4F8"/>
                    </a:solidFill>
                  </a:tcPr>
                </a:tc>
                <a:tc>
                  <a:txBody>
                    <a:bodyPr/>
                    <a:lstStyle/>
                    <a:p>
                      <a:pPr algn="l" indent="0" marL="0">
                        <a:buNone/>
                      </a:pPr>
                      <a:r>
                        <a:rPr lang="en-US" sz="1150" dirty="0">
                          <a:solidFill>
                            <a:srgbClr val="263238"/>
                          </a:solidFill>
                          <a:latin typeface="Meiryo" pitchFamily="34" charset="0"/>
                          <a:ea typeface="Meiryo" pitchFamily="34" charset="-122"/>
                          <a:cs typeface="Meiryo" pitchFamily="34" charset="-120"/>
                        </a:rPr>
                        <a:t>性的言動への対応を理由に労働条件上の不利益</a:t>
                      </a:r>
                      <a:endParaRPr lang="en-US" sz="1150" dirty="0">
                        <a:latin typeface="Meiryo" charset="0"/>
                        <a:ea typeface="Meiryo" charset="0"/>
                        <a:cs typeface="Meiryo" charset="0"/>
                      </a:endParaRPr>
                    </a:p>
                  </a:txBody>
                  <a:tcPr marL="76200" marR="76200" marT="38100" marB="38100" anchor="ctr">
                    <a:lnL w="12700" cap="flat" cmpd="sng" algn="ctr">
                      <a:solidFill>
                        <a:srgbClr val="DCE2EA"/>
                      </a:solidFill>
                      <a:prstDash val="solid"/>
                      <a:round/>
                      <a:headEnd type="none" w="med" len="med"/>
                      <a:tailEnd type="none" w="med" len="med"/>
                    </a:lnL>
                    <a:lnR w="12700" cap="flat" cmpd="sng" algn="ctr">
                      <a:solidFill>
                        <a:srgbClr val="DCE2EA"/>
                      </a:solidFill>
                      <a:prstDash val="solid"/>
                      <a:round/>
                      <a:headEnd type="none" w="med" len="med"/>
                      <a:tailEnd type="none" w="med" len="med"/>
                    </a:lnR>
                    <a:lnT w="12700" cap="flat" cmpd="sng" algn="ctr">
                      <a:solidFill>
                        <a:srgbClr val="DCE2EA"/>
                      </a:solidFill>
                      <a:prstDash val="solid"/>
                      <a:round/>
                      <a:headEnd type="none" w="med" len="med"/>
                      <a:tailEnd type="none" w="med" len="med"/>
                    </a:lnT>
                    <a:lnB w="12700" cap="flat" cmpd="sng" algn="ctr">
                      <a:solidFill>
                        <a:srgbClr val="DCE2EA"/>
                      </a:solidFill>
                      <a:prstDash val="solid"/>
                      <a:round/>
                      <a:headEnd type="none" w="med" len="med"/>
                      <a:tailEnd type="none" w="med" len="med"/>
                    </a:lnB>
                    <a:solidFill>
                      <a:srgbClr val="F1F4F8"/>
                    </a:solidFill>
                  </a:tcPr>
                </a:tc>
                <a:tc>
                  <a:txBody>
                    <a:bodyPr/>
                    <a:lstStyle/>
                    <a:p>
                      <a:pPr algn="l" indent="0" marL="0">
                        <a:buNone/>
                      </a:pPr>
                      <a:r>
                        <a:rPr lang="en-US" sz="1150" dirty="0">
                          <a:solidFill>
                            <a:srgbClr val="263238"/>
                          </a:solidFill>
                          <a:latin typeface="Meiryo" pitchFamily="34" charset="0"/>
                          <a:ea typeface="Meiryo" pitchFamily="34" charset="-122"/>
                          <a:cs typeface="Meiryo" pitchFamily="34" charset="-120"/>
                        </a:rPr>
                        <a:t>性的言動で就業環境が害され支障が生じる</a:t>
                      </a:r>
                      <a:endParaRPr lang="en-US" sz="1150" dirty="0">
                        <a:latin typeface="Meiryo" charset="0"/>
                        <a:ea typeface="Meiryo" charset="0"/>
                        <a:cs typeface="Meiryo" charset="0"/>
                      </a:endParaRPr>
                    </a:p>
                  </a:txBody>
                  <a:tcPr marL="76200" marR="76200" marT="38100" marB="38100" anchor="ctr">
                    <a:lnL w="12700" cap="flat" cmpd="sng" algn="ctr">
                      <a:solidFill>
                        <a:srgbClr val="DCE2EA"/>
                      </a:solidFill>
                      <a:prstDash val="solid"/>
                      <a:round/>
                      <a:headEnd type="none" w="med" len="med"/>
                      <a:tailEnd type="none" w="med" len="med"/>
                    </a:lnL>
                    <a:lnR w="12700" cap="flat" cmpd="sng" algn="ctr">
                      <a:solidFill>
                        <a:srgbClr val="DCE2EA"/>
                      </a:solidFill>
                      <a:prstDash val="solid"/>
                      <a:round/>
                      <a:headEnd type="none" w="med" len="med"/>
                      <a:tailEnd type="none" w="med" len="med"/>
                    </a:lnR>
                    <a:lnT w="12700" cap="flat" cmpd="sng" algn="ctr">
                      <a:solidFill>
                        <a:srgbClr val="DCE2EA"/>
                      </a:solidFill>
                      <a:prstDash val="solid"/>
                      <a:round/>
                      <a:headEnd type="none" w="med" len="med"/>
                      <a:tailEnd type="none" w="med" len="med"/>
                    </a:lnT>
                    <a:lnB w="12700" cap="flat" cmpd="sng" algn="ctr">
                      <a:solidFill>
                        <a:srgbClr val="DCE2EA"/>
                      </a:solidFill>
                      <a:prstDash val="solid"/>
                      <a:round/>
                      <a:headEnd type="none" w="med" len="med"/>
                      <a:tailEnd type="none" w="med" len="med"/>
                    </a:lnB>
                    <a:solidFill>
                      <a:srgbClr val="F1F4F8"/>
                    </a:solidFill>
                  </a:tcPr>
                </a:tc>
              </a:tr>
              <a:tr h="640080">
                <a:tc>
                  <a:txBody>
                    <a:bodyPr/>
                    <a:lstStyle/>
                    <a:p>
                      <a:pPr algn="l" indent="0" marL="0">
                        <a:buNone/>
                      </a:pPr>
                      <a:r>
                        <a:rPr lang="en-US" sz="1150" b="1" dirty="0">
                          <a:solidFill>
                            <a:srgbClr val="16314F"/>
                          </a:solidFill>
                          <a:latin typeface="Meiryo" pitchFamily="34" charset="0"/>
                          <a:ea typeface="Meiryo" pitchFamily="34" charset="-122"/>
                          <a:cs typeface="Meiryo" pitchFamily="34" charset="-120"/>
                        </a:rPr>
                        <a:t>キーワード</a:t>
                      </a:r>
                      <a:endParaRPr lang="en-US" sz="1150" dirty="0">
                        <a:latin typeface="Meiryo" charset="0"/>
                        <a:ea typeface="Meiryo" charset="0"/>
                        <a:cs typeface="Meiryo" charset="0"/>
                      </a:endParaRPr>
                    </a:p>
                  </a:txBody>
                  <a:tcPr marL="76200" marR="76200" marT="38100" marB="38100" anchor="ctr">
                    <a:lnL w="12700" cap="flat" cmpd="sng" algn="ctr">
                      <a:solidFill>
                        <a:srgbClr val="DCE2EA"/>
                      </a:solidFill>
                      <a:prstDash val="solid"/>
                      <a:round/>
                      <a:headEnd type="none" w="med" len="med"/>
                      <a:tailEnd type="none" w="med" len="med"/>
                    </a:lnL>
                    <a:lnR w="12700" cap="flat" cmpd="sng" algn="ctr">
                      <a:solidFill>
                        <a:srgbClr val="DCE2EA"/>
                      </a:solidFill>
                      <a:prstDash val="solid"/>
                      <a:round/>
                      <a:headEnd type="none" w="med" len="med"/>
                      <a:tailEnd type="none" w="med" len="med"/>
                    </a:lnR>
                    <a:lnT w="12700" cap="flat" cmpd="sng" algn="ctr">
                      <a:solidFill>
                        <a:srgbClr val="DCE2EA"/>
                      </a:solidFill>
                      <a:prstDash val="solid"/>
                      <a:round/>
                      <a:headEnd type="none" w="med" len="med"/>
                      <a:tailEnd type="none" w="med" len="med"/>
                    </a:lnT>
                    <a:lnB w="12700" cap="flat" cmpd="sng" algn="ctr">
                      <a:solidFill>
                        <a:srgbClr val="DCE2EA"/>
                      </a:solidFill>
                      <a:prstDash val="solid"/>
                      <a:round/>
                      <a:headEnd type="none" w="med" len="med"/>
                      <a:tailEnd type="none" w="med" len="med"/>
                    </a:lnB>
                    <a:solidFill>
                      <a:srgbClr val="FFFFFF"/>
                    </a:solidFill>
                  </a:tcPr>
                </a:tc>
                <a:tc>
                  <a:txBody>
                    <a:bodyPr/>
                    <a:lstStyle/>
                    <a:p>
                      <a:pPr algn="l" indent="0" marL="0">
                        <a:buNone/>
                      </a:pPr>
                      <a:r>
                        <a:rPr lang="en-US" sz="1150" dirty="0">
                          <a:solidFill>
                            <a:srgbClr val="263238"/>
                          </a:solidFill>
                          <a:latin typeface="Meiryo" pitchFamily="34" charset="0"/>
                          <a:ea typeface="Meiryo" pitchFamily="34" charset="-122"/>
                          <a:cs typeface="Meiryo" pitchFamily="34" charset="-120"/>
                        </a:rPr>
                        <a:t>解雇・降格・減給・配置転換・更新拒否</a:t>
                      </a:r>
                      <a:endParaRPr lang="en-US" sz="1150" dirty="0">
                        <a:latin typeface="Meiryo" charset="0"/>
                        <a:ea typeface="Meiryo" charset="0"/>
                        <a:cs typeface="Meiryo" charset="0"/>
                      </a:endParaRPr>
                    </a:p>
                  </a:txBody>
                  <a:tcPr marL="76200" marR="76200" marT="38100" marB="38100" anchor="ctr">
                    <a:lnL w="12700" cap="flat" cmpd="sng" algn="ctr">
                      <a:solidFill>
                        <a:srgbClr val="DCE2EA"/>
                      </a:solidFill>
                      <a:prstDash val="solid"/>
                      <a:round/>
                      <a:headEnd type="none" w="med" len="med"/>
                      <a:tailEnd type="none" w="med" len="med"/>
                    </a:lnL>
                    <a:lnR w="12700" cap="flat" cmpd="sng" algn="ctr">
                      <a:solidFill>
                        <a:srgbClr val="DCE2EA"/>
                      </a:solidFill>
                      <a:prstDash val="solid"/>
                      <a:round/>
                      <a:headEnd type="none" w="med" len="med"/>
                      <a:tailEnd type="none" w="med" len="med"/>
                    </a:lnR>
                    <a:lnT w="12700" cap="flat" cmpd="sng" algn="ctr">
                      <a:solidFill>
                        <a:srgbClr val="DCE2EA"/>
                      </a:solidFill>
                      <a:prstDash val="solid"/>
                      <a:round/>
                      <a:headEnd type="none" w="med" len="med"/>
                      <a:tailEnd type="none" w="med" len="med"/>
                    </a:lnT>
                    <a:lnB w="12700" cap="flat" cmpd="sng" algn="ctr">
                      <a:solidFill>
                        <a:srgbClr val="DCE2EA"/>
                      </a:solidFill>
                      <a:prstDash val="solid"/>
                      <a:round/>
                      <a:headEnd type="none" w="med" len="med"/>
                      <a:tailEnd type="none" w="med" len="med"/>
                    </a:lnB>
                    <a:solidFill>
                      <a:srgbClr val="FFFFFF"/>
                    </a:solidFill>
                  </a:tcPr>
                </a:tc>
                <a:tc>
                  <a:txBody>
                    <a:bodyPr/>
                    <a:lstStyle/>
                    <a:p>
                      <a:pPr algn="l" indent="0" marL="0">
                        <a:buNone/>
                      </a:pPr>
                      <a:r>
                        <a:rPr lang="en-US" sz="1150" dirty="0">
                          <a:solidFill>
                            <a:srgbClr val="263238"/>
                          </a:solidFill>
                          <a:latin typeface="Meiryo" pitchFamily="34" charset="0"/>
                          <a:ea typeface="Meiryo" pitchFamily="34" charset="-122"/>
                          <a:cs typeface="Meiryo" pitchFamily="34" charset="-120"/>
                        </a:rPr>
                        <a:t>就業意欲低下・集中困難・看過できない支障</a:t>
                      </a:r>
                      <a:endParaRPr lang="en-US" sz="1150" dirty="0">
                        <a:latin typeface="Meiryo" charset="0"/>
                        <a:ea typeface="Meiryo" charset="0"/>
                        <a:cs typeface="Meiryo" charset="0"/>
                      </a:endParaRPr>
                    </a:p>
                  </a:txBody>
                  <a:tcPr marL="76200" marR="76200" marT="38100" marB="38100" anchor="ctr">
                    <a:lnL w="12700" cap="flat" cmpd="sng" algn="ctr">
                      <a:solidFill>
                        <a:srgbClr val="DCE2EA"/>
                      </a:solidFill>
                      <a:prstDash val="solid"/>
                      <a:round/>
                      <a:headEnd type="none" w="med" len="med"/>
                      <a:tailEnd type="none" w="med" len="med"/>
                    </a:lnL>
                    <a:lnR w="12700" cap="flat" cmpd="sng" algn="ctr">
                      <a:solidFill>
                        <a:srgbClr val="DCE2EA"/>
                      </a:solidFill>
                      <a:prstDash val="solid"/>
                      <a:round/>
                      <a:headEnd type="none" w="med" len="med"/>
                      <a:tailEnd type="none" w="med" len="med"/>
                    </a:lnR>
                    <a:lnT w="12700" cap="flat" cmpd="sng" algn="ctr">
                      <a:solidFill>
                        <a:srgbClr val="DCE2EA"/>
                      </a:solidFill>
                      <a:prstDash val="solid"/>
                      <a:round/>
                      <a:headEnd type="none" w="med" len="med"/>
                      <a:tailEnd type="none" w="med" len="med"/>
                    </a:lnT>
                    <a:lnB w="12700" cap="flat" cmpd="sng" algn="ctr">
                      <a:solidFill>
                        <a:srgbClr val="DCE2EA"/>
                      </a:solidFill>
                      <a:prstDash val="solid"/>
                      <a:round/>
                      <a:headEnd type="none" w="med" len="med"/>
                      <a:tailEnd type="none" w="med" len="med"/>
                    </a:lnB>
                    <a:solidFill>
                      <a:srgbClr val="FFFFFF"/>
                    </a:solidFill>
                  </a:tcPr>
                </a:tc>
              </a:tr>
              <a:tr h="603504">
                <a:tc>
                  <a:txBody>
                    <a:bodyPr/>
                    <a:lstStyle/>
                    <a:p>
                      <a:pPr algn="l" indent="0" marL="0">
                        <a:buNone/>
                      </a:pPr>
                      <a:r>
                        <a:rPr lang="en-US" sz="1150" b="1" dirty="0">
                          <a:solidFill>
                            <a:srgbClr val="16314F"/>
                          </a:solidFill>
                          <a:latin typeface="Meiryo" pitchFamily="34" charset="0"/>
                          <a:ea typeface="Meiryo" pitchFamily="34" charset="-122"/>
                          <a:cs typeface="Meiryo" pitchFamily="34" charset="-120"/>
                        </a:rPr>
                        <a:t>確認する点</a:t>
                      </a:r>
                      <a:endParaRPr lang="en-US" sz="1150" dirty="0">
                        <a:latin typeface="Meiryo" charset="0"/>
                        <a:ea typeface="Meiryo" charset="0"/>
                        <a:cs typeface="Meiryo" charset="0"/>
                      </a:endParaRPr>
                    </a:p>
                  </a:txBody>
                  <a:tcPr marL="76200" marR="76200" marT="38100" marB="38100" anchor="ctr">
                    <a:lnL w="12700" cap="flat" cmpd="sng" algn="ctr">
                      <a:solidFill>
                        <a:srgbClr val="DCE2EA"/>
                      </a:solidFill>
                      <a:prstDash val="solid"/>
                      <a:round/>
                      <a:headEnd type="none" w="med" len="med"/>
                      <a:tailEnd type="none" w="med" len="med"/>
                    </a:lnL>
                    <a:lnR w="12700" cap="flat" cmpd="sng" algn="ctr">
                      <a:solidFill>
                        <a:srgbClr val="DCE2EA"/>
                      </a:solidFill>
                      <a:prstDash val="solid"/>
                      <a:round/>
                      <a:headEnd type="none" w="med" len="med"/>
                      <a:tailEnd type="none" w="med" len="med"/>
                    </a:lnR>
                    <a:lnT w="12700" cap="flat" cmpd="sng" algn="ctr">
                      <a:solidFill>
                        <a:srgbClr val="DCE2EA"/>
                      </a:solidFill>
                      <a:prstDash val="solid"/>
                      <a:round/>
                      <a:headEnd type="none" w="med" len="med"/>
                      <a:tailEnd type="none" w="med" len="med"/>
                    </a:lnT>
                    <a:lnB w="12700" cap="flat" cmpd="sng" algn="ctr">
                      <a:solidFill>
                        <a:srgbClr val="DCE2EA"/>
                      </a:solidFill>
                      <a:prstDash val="solid"/>
                      <a:round/>
                      <a:headEnd type="none" w="med" len="med"/>
                      <a:tailEnd type="none" w="med" len="med"/>
                    </a:lnB>
                    <a:solidFill>
                      <a:srgbClr val="F1F4F8"/>
                    </a:solidFill>
                  </a:tcPr>
                </a:tc>
                <a:tc>
                  <a:txBody>
                    <a:bodyPr/>
                    <a:lstStyle/>
                    <a:p>
                      <a:pPr algn="l" indent="0" marL="0">
                        <a:buNone/>
                      </a:pPr>
                      <a:r>
                        <a:rPr lang="en-US" sz="1150" dirty="0">
                          <a:solidFill>
                            <a:srgbClr val="263238"/>
                          </a:solidFill>
                          <a:latin typeface="Meiryo" pitchFamily="34" charset="0"/>
                          <a:ea typeface="Meiryo" pitchFamily="34" charset="-122"/>
                          <a:cs typeface="Meiryo" pitchFamily="34" charset="-120"/>
                        </a:rPr>
                        <a:t>対応と不利益の因果関係</a:t>
                      </a:r>
                      <a:endParaRPr lang="en-US" sz="1150" dirty="0">
                        <a:latin typeface="Meiryo" charset="0"/>
                        <a:ea typeface="Meiryo" charset="0"/>
                        <a:cs typeface="Meiryo" charset="0"/>
                      </a:endParaRPr>
                    </a:p>
                  </a:txBody>
                  <a:tcPr marL="76200" marR="76200" marT="38100" marB="38100" anchor="ctr">
                    <a:lnL w="12700" cap="flat" cmpd="sng" algn="ctr">
                      <a:solidFill>
                        <a:srgbClr val="DCE2EA"/>
                      </a:solidFill>
                      <a:prstDash val="solid"/>
                      <a:round/>
                      <a:headEnd type="none" w="med" len="med"/>
                      <a:tailEnd type="none" w="med" len="med"/>
                    </a:lnL>
                    <a:lnR w="12700" cap="flat" cmpd="sng" algn="ctr">
                      <a:solidFill>
                        <a:srgbClr val="DCE2EA"/>
                      </a:solidFill>
                      <a:prstDash val="solid"/>
                      <a:round/>
                      <a:headEnd type="none" w="med" len="med"/>
                      <a:tailEnd type="none" w="med" len="med"/>
                    </a:lnR>
                    <a:lnT w="12700" cap="flat" cmpd="sng" algn="ctr">
                      <a:solidFill>
                        <a:srgbClr val="DCE2EA"/>
                      </a:solidFill>
                      <a:prstDash val="solid"/>
                      <a:round/>
                      <a:headEnd type="none" w="med" len="med"/>
                      <a:tailEnd type="none" w="med" len="med"/>
                    </a:lnT>
                    <a:lnB w="12700" cap="flat" cmpd="sng" algn="ctr">
                      <a:solidFill>
                        <a:srgbClr val="DCE2EA"/>
                      </a:solidFill>
                      <a:prstDash val="solid"/>
                      <a:round/>
                      <a:headEnd type="none" w="med" len="med"/>
                      <a:tailEnd type="none" w="med" len="med"/>
                    </a:lnB>
                    <a:solidFill>
                      <a:srgbClr val="F1F4F8"/>
                    </a:solidFill>
                  </a:tcPr>
                </a:tc>
                <a:tc>
                  <a:txBody>
                    <a:bodyPr/>
                    <a:lstStyle/>
                    <a:p>
                      <a:pPr algn="l" indent="0" marL="0">
                        <a:buNone/>
                      </a:pPr>
                      <a:r>
                        <a:rPr lang="en-US" sz="1150" dirty="0">
                          <a:solidFill>
                            <a:srgbClr val="263238"/>
                          </a:solidFill>
                          <a:latin typeface="Meiryo" pitchFamily="34" charset="0"/>
                          <a:ea typeface="Meiryo" pitchFamily="34" charset="-122"/>
                          <a:cs typeface="Meiryo" pitchFamily="34" charset="-120"/>
                        </a:rPr>
                        <a:t>内容・場所・関係・頻度・継続性の総合評価</a:t>
                      </a:r>
                      <a:endParaRPr lang="en-US" sz="1150" dirty="0">
                        <a:latin typeface="Meiryo" charset="0"/>
                        <a:ea typeface="Meiryo" charset="0"/>
                        <a:cs typeface="Meiryo" charset="0"/>
                      </a:endParaRPr>
                    </a:p>
                  </a:txBody>
                  <a:tcPr marL="76200" marR="76200" marT="38100" marB="38100" anchor="ctr">
                    <a:lnL w="12700" cap="flat" cmpd="sng" algn="ctr">
                      <a:solidFill>
                        <a:srgbClr val="DCE2EA"/>
                      </a:solidFill>
                      <a:prstDash val="solid"/>
                      <a:round/>
                      <a:headEnd type="none" w="med" len="med"/>
                      <a:tailEnd type="none" w="med" len="med"/>
                    </a:lnL>
                    <a:lnR w="12700" cap="flat" cmpd="sng" algn="ctr">
                      <a:solidFill>
                        <a:srgbClr val="DCE2EA"/>
                      </a:solidFill>
                      <a:prstDash val="solid"/>
                      <a:round/>
                      <a:headEnd type="none" w="med" len="med"/>
                      <a:tailEnd type="none" w="med" len="med"/>
                    </a:lnR>
                    <a:lnT w="12700" cap="flat" cmpd="sng" algn="ctr">
                      <a:solidFill>
                        <a:srgbClr val="DCE2EA"/>
                      </a:solidFill>
                      <a:prstDash val="solid"/>
                      <a:round/>
                      <a:headEnd type="none" w="med" len="med"/>
                      <a:tailEnd type="none" w="med" len="med"/>
                    </a:lnT>
                    <a:lnB w="12700" cap="flat" cmpd="sng" algn="ctr">
                      <a:solidFill>
                        <a:srgbClr val="DCE2EA"/>
                      </a:solidFill>
                      <a:prstDash val="solid"/>
                      <a:round/>
                      <a:headEnd type="none" w="med" len="med"/>
                      <a:tailEnd type="none" w="med" len="med"/>
                    </a:lnB>
                    <a:solidFill>
                      <a:srgbClr val="F1F4F8"/>
                    </a:solidFill>
                  </a:tcPr>
                </a:tc>
              </a:tr>
              <a:tr h="640080">
                <a:tc>
                  <a:txBody>
                    <a:bodyPr/>
                    <a:lstStyle/>
                    <a:p>
                      <a:pPr algn="l" indent="0" marL="0">
                        <a:buNone/>
                      </a:pPr>
                      <a:r>
                        <a:rPr lang="en-US" sz="1150" b="1" dirty="0">
                          <a:solidFill>
                            <a:srgbClr val="16314F"/>
                          </a:solidFill>
                          <a:latin typeface="Meiryo" pitchFamily="34" charset="0"/>
                          <a:ea typeface="Meiryo" pitchFamily="34" charset="-122"/>
                          <a:cs typeface="Meiryo" pitchFamily="34" charset="-120"/>
                        </a:rPr>
                        <a:t>一度でも</a:t>
                      </a:r>
                      <a:endParaRPr lang="en-US" sz="1150" dirty="0">
                        <a:latin typeface="Meiryo" charset="0"/>
                        <a:ea typeface="Meiryo" charset="0"/>
                        <a:cs typeface="Meiryo" charset="0"/>
                      </a:endParaRPr>
                    </a:p>
                  </a:txBody>
                  <a:tcPr marL="76200" marR="76200" marT="38100" marB="38100" anchor="ctr">
                    <a:lnL w="12700" cap="flat" cmpd="sng" algn="ctr">
                      <a:solidFill>
                        <a:srgbClr val="DCE2EA"/>
                      </a:solidFill>
                      <a:prstDash val="solid"/>
                      <a:round/>
                      <a:headEnd type="none" w="med" len="med"/>
                      <a:tailEnd type="none" w="med" len="med"/>
                    </a:lnL>
                    <a:lnR w="12700" cap="flat" cmpd="sng" algn="ctr">
                      <a:solidFill>
                        <a:srgbClr val="DCE2EA"/>
                      </a:solidFill>
                      <a:prstDash val="solid"/>
                      <a:round/>
                      <a:headEnd type="none" w="med" len="med"/>
                      <a:tailEnd type="none" w="med" len="med"/>
                    </a:lnR>
                    <a:lnT w="12700" cap="flat" cmpd="sng" algn="ctr">
                      <a:solidFill>
                        <a:srgbClr val="DCE2EA"/>
                      </a:solidFill>
                      <a:prstDash val="solid"/>
                      <a:round/>
                      <a:headEnd type="none" w="med" len="med"/>
                      <a:tailEnd type="none" w="med" len="med"/>
                    </a:lnT>
                    <a:lnB w="12700" cap="flat" cmpd="sng" algn="ctr">
                      <a:solidFill>
                        <a:srgbClr val="DCE2EA"/>
                      </a:solidFill>
                      <a:prstDash val="solid"/>
                      <a:round/>
                      <a:headEnd type="none" w="med" len="med"/>
                      <a:tailEnd type="none" w="med" len="med"/>
                    </a:lnB>
                    <a:solidFill>
                      <a:srgbClr val="FFFFFF"/>
                    </a:solidFill>
                  </a:tcPr>
                </a:tc>
                <a:tc>
                  <a:txBody>
                    <a:bodyPr/>
                    <a:lstStyle/>
                    <a:p>
                      <a:pPr algn="l" indent="0" marL="0">
                        <a:buNone/>
                      </a:pPr>
                      <a:r>
                        <a:rPr lang="en-US" sz="1150" dirty="0">
                          <a:solidFill>
                            <a:srgbClr val="263238"/>
                          </a:solidFill>
                          <a:latin typeface="Meiryo" pitchFamily="34" charset="0"/>
                          <a:ea typeface="Meiryo" pitchFamily="34" charset="-122"/>
                          <a:cs typeface="Meiryo" pitchFamily="34" charset="-120"/>
                        </a:rPr>
                        <a:t>関係の利用・強要なら重大化</a:t>
                      </a:r>
                      <a:endParaRPr lang="en-US" sz="1150" dirty="0">
                        <a:latin typeface="Meiryo" charset="0"/>
                        <a:ea typeface="Meiryo" charset="0"/>
                        <a:cs typeface="Meiryo" charset="0"/>
                      </a:endParaRPr>
                    </a:p>
                  </a:txBody>
                  <a:tcPr marL="76200" marR="76200" marT="38100" marB="38100" anchor="ctr">
                    <a:lnL w="12700" cap="flat" cmpd="sng" algn="ctr">
                      <a:solidFill>
                        <a:srgbClr val="DCE2EA"/>
                      </a:solidFill>
                      <a:prstDash val="solid"/>
                      <a:round/>
                      <a:headEnd type="none" w="med" len="med"/>
                      <a:tailEnd type="none" w="med" len="med"/>
                    </a:lnL>
                    <a:lnR w="12700" cap="flat" cmpd="sng" algn="ctr">
                      <a:solidFill>
                        <a:srgbClr val="DCE2EA"/>
                      </a:solidFill>
                      <a:prstDash val="solid"/>
                      <a:round/>
                      <a:headEnd type="none" w="med" len="med"/>
                      <a:tailEnd type="none" w="med" len="med"/>
                    </a:lnR>
                    <a:lnT w="12700" cap="flat" cmpd="sng" algn="ctr">
                      <a:solidFill>
                        <a:srgbClr val="DCE2EA"/>
                      </a:solidFill>
                      <a:prstDash val="solid"/>
                      <a:round/>
                      <a:headEnd type="none" w="med" len="med"/>
                      <a:tailEnd type="none" w="med" len="med"/>
                    </a:lnT>
                    <a:lnB w="12700" cap="flat" cmpd="sng" algn="ctr">
                      <a:solidFill>
                        <a:srgbClr val="DCE2EA"/>
                      </a:solidFill>
                      <a:prstDash val="solid"/>
                      <a:round/>
                      <a:headEnd type="none" w="med" len="med"/>
                      <a:tailEnd type="none" w="med" len="med"/>
                    </a:lnB>
                    <a:solidFill>
                      <a:srgbClr val="FFFFFF"/>
                    </a:solidFill>
                  </a:tcPr>
                </a:tc>
                <a:tc>
                  <a:txBody>
                    <a:bodyPr/>
                    <a:lstStyle/>
                    <a:p>
                      <a:pPr algn="l" indent="0" marL="0">
                        <a:buNone/>
                      </a:pPr>
                      <a:r>
                        <a:rPr lang="en-US" sz="1150" dirty="0">
                          <a:solidFill>
                            <a:srgbClr val="263238"/>
                          </a:solidFill>
                          <a:latin typeface="Meiryo" pitchFamily="34" charset="0"/>
                          <a:ea typeface="Meiryo" pitchFamily="34" charset="-122"/>
                          <a:cs typeface="Meiryo" pitchFamily="34" charset="-120"/>
                        </a:rPr>
                        <a:t>身体接触・強要・重大発言は一度でも該当し得る</a:t>
                      </a:r>
                      <a:endParaRPr lang="en-US" sz="1150" dirty="0">
                        <a:latin typeface="Meiryo" charset="0"/>
                        <a:ea typeface="Meiryo" charset="0"/>
                        <a:cs typeface="Meiryo" charset="0"/>
                      </a:endParaRPr>
                    </a:p>
                  </a:txBody>
                  <a:tcPr marL="76200" marR="76200" marT="38100" marB="38100" anchor="ctr">
                    <a:lnL w="12700" cap="flat" cmpd="sng" algn="ctr">
                      <a:solidFill>
                        <a:srgbClr val="DCE2EA"/>
                      </a:solidFill>
                      <a:prstDash val="solid"/>
                      <a:round/>
                      <a:headEnd type="none" w="med" len="med"/>
                      <a:tailEnd type="none" w="med" len="med"/>
                    </a:lnL>
                    <a:lnR w="12700" cap="flat" cmpd="sng" algn="ctr">
                      <a:solidFill>
                        <a:srgbClr val="DCE2EA"/>
                      </a:solidFill>
                      <a:prstDash val="solid"/>
                      <a:round/>
                      <a:headEnd type="none" w="med" len="med"/>
                      <a:tailEnd type="none" w="med" len="med"/>
                    </a:lnR>
                    <a:lnT w="12700" cap="flat" cmpd="sng" algn="ctr">
                      <a:solidFill>
                        <a:srgbClr val="DCE2EA"/>
                      </a:solidFill>
                      <a:prstDash val="solid"/>
                      <a:round/>
                      <a:headEnd type="none" w="med" len="med"/>
                      <a:tailEnd type="none" w="med" len="med"/>
                    </a:lnT>
                    <a:lnB w="12700" cap="flat" cmpd="sng" algn="ctr">
                      <a:solidFill>
                        <a:srgbClr val="DCE2EA"/>
                      </a:solidFill>
                      <a:prstDash val="solid"/>
                      <a:round/>
                      <a:headEnd type="none" w="med" len="med"/>
                      <a:tailEnd type="none" w="med" len="med"/>
                    </a:lnB>
                    <a:solidFill>
                      <a:srgbClr val="FFFFFF"/>
                    </a:solidFill>
                  </a:tcPr>
                </a:tc>
              </a:tr>
            </a:tbl>
          </a:graphicData>
        </a:graphic>
      </p:graphicFrame>
      <p:sp>
        <p:nvSpPr>
          <p:cNvPr id="7" name="Shape 3"/>
          <p:cNvSpPr/>
          <p:nvPr/>
        </p:nvSpPr>
        <p:spPr>
          <a:xfrm>
            <a:off x="457200" y="4160520"/>
            <a:ext cx="8229600" cy="384048"/>
          </a:xfrm>
          <a:prstGeom prst="roundRect">
            <a:avLst>
              <a:gd name="adj" fmla="val 14286"/>
            </a:avLst>
          </a:prstGeom>
          <a:solidFill>
            <a:srgbClr val="F6EFE2"/>
          </a:solidFill>
          <a:ln/>
        </p:spPr>
      </p:sp>
      <p:sp>
        <p:nvSpPr>
          <p:cNvPr id="8" name="Text 4"/>
          <p:cNvSpPr/>
          <p:nvPr/>
        </p:nvSpPr>
        <p:spPr>
          <a:xfrm>
            <a:off x="640080" y="4160520"/>
            <a:ext cx="7863840" cy="384048"/>
          </a:xfrm>
          <a:prstGeom prst="rect">
            <a:avLst/>
          </a:prstGeom>
          <a:noFill/>
          <a:ln/>
        </p:spPr>
        <p:txBody>
          <a:bodyPr wrap="square" lIns="0" tIns="0" rIns="0" bIns="0" rtlCol="0" anchor="ctr"/>
          <a:lstStyle/>
          <a:p>
            <a:pPr algn="l" indent="0" marL="0">
              <a:buNone/>
            </a:pPr>
            <a:r>
              <a:rPr lang="en-US" sz="1100" dirty="0">
                <a:solidFill>
                  <a:srgbClr val="16314F"/>
                </a:solidFill>
                <a:latin typeface="Meiryo" pitchFamily="34" charset="0"/>
                <a:ea typeface="Meiryo" pitchFamily="34" charset="-122"/>
                <a:cs typeface="Meiryo" pitchFamily="34" charset="-120"/>
              </a:rPr>
              <a:t>同じ言動が両方に当たることも、複数のハラスメントに重なることもあります。</a:t>
            </a:r>
            <a:endParaRPr lang="en-US" sz="1100" dirty="0"/>
          </a:p>
        </p:txBody>
      </p:sp>
      <p:sp>
        <p:nvSpPr>
          <p:cNvPr id="9" name="Text 5"/>
          <p:cNvSpPr/>
          <p:nvPr/>
        </p:nvSpPr>
        <p:spPr>
          <a:xfrm>
            <a:off x="457200" y="4850892"/>
            <a:ext cx="6400800" cy="228600"/>
          </a:xfrm>
          <a:prstGeom prst="rect">
            <a:avLst/>
          </a:prstGeom>
          <a:noFill/>
          <a:ln/>
        </p:spPr>
        <p:txBody>
          <a:bodyPr wrap="square" rtlCol="0" anchor="ctr"/>
          <a:lstStyle/>
          <a:p>
            <a:pPr algn="l" indent="0" marL="0">
              <a:buNone/>
            </a:pPr>
            <a:r>
              <a:rPr lang="en-US" sz="850" dirty="0">
                <a:solidFill>
                  <a:srgbClr val="657586"/>
                </a:solidFill>
                <a:latin typeface="Meiryo" pitchFamily="34" charset="0"/>
                <a:ea typeface="Meiryo" pitchFamily="34" charset="-122"/>
                <a:cs typeface="Meiryo" pitchFamily="34" charset="-120"/>
              </a:rPr>
              <a:t>Legal GPT｜法務・総務のための社内研修資料20選（第5回）</a:t>
            </a:r>
            <a:endParaRPr lang="en-US" sz="850" dirty="0"/>
          </a:p>
        </p:txBody>
      </p:sp>
      <p:sp>
        <p:nvSpPr>
          <p:cNvPr id="10" name="Text 6"/>
          <p:cNvSpPr/>
          <p:nvPr/>
        </p:nvSpPr>
        <p:spPr>
          <a:xfrm>
            <a:off x="8321040" y="4850892"/>
            <a:ext cx="365760" cy="228600"/>
          </a:xfrm>
          <a:prstGeom prst="rect">
            <a:avLst/>
          </a:prstGeom>
          <a:noFill/>
          <a:ln/>
        </p:spPr>
        <p:txBody>
          <a:bodyPr wrap="square" rtlCol="0" anchor="ctr"/>
          <a:lstStyle/>
          <a:p>
            <a:pPr algn="r" indent="0" marL="0">
              <a:buNone/>
            </a:pPr>
            <a:r>
              <a:rPr lang="en-US" sz="900" dirty="0">
                <a:solidFill>
                  <a:srgbClr val="657586"/>
                </a:solidFill>
                <a:latin typeface="Meiryo" pitchFamily="34" charset="0"/>
                <a:ea typeface="Meiryo" pitchFamily="34" charset="-122"/>
                <a:cs typeface="Meiryo" pitchFamily="34" charset="-120"/>
              </a:rPr>
              <a:t>8</a:t>
            </a:r>
            <a:endParaRPr lang="en-US" sz="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6F8FA"/>
        </a:solidFill>
      </p:bgPr>
    </p:bg>
    <p:spTree>
      <p:nvGrpSpPr>
        <p:cNvPr id="1" name=""/>
        <p:cNvGrpSpPr/>
        <p:nvPr/>
      </p:nvGrpSpPr>
      <p:grpSpPr>
        <a:xfrm>
          <a:off x="0" y="0"/>
          <a:ext cx="0" cy="0"/>
          <a:chOff x="0" y="0"/>
          <a:chExt cx="0" cy="0"/>
        </a:xfrm>
      </p:grpSpPr>
      <p:sp>
        <p:nvSpPr>
          <p:cNvPr id="2" name="Text 0"/>
          <p:cNvSpPr/>
          <p:nvPr/>
        </p:nvSpPr>
        <p:spPr>
          <a:xfrm>
            <a:off x="502920" y="274320"/>
            <a:ext cx="8229600" cy="274320"/>
          </a:xfrm>
          <a:prstGeom prst="rect">
            <a:avLst/>
          </a:prstGeom>
          <a:noFill/>
          <a:ln/>
        </p:spPr>
        <p:txBody>
          <a:bodyPr wrap="square" rtlCol="0" anchor="ctr"/>
          <a:lstStyle/>
          <a:p>
            <a:pPr algn="l" indent="0" marL="0">
              <a:buNone/>
            </a:pPr>
            <a:r>
              <a:rPr lang="en-US" sz="1100" b="1" spc="150" kern="0" dirty="0">
                <a:solidFill>
                  <a:srgbClr val="B58A3A"/>
                </a:solidFill>
                <a:latin typeface="Meiryo" pitchFamily="34" charset="0"/>
                <a:ea typeface="Meiryo" pitchFamily="34" charset="-122"/>
                <a:cs typeface="Meiryo" pitchFamily="34" charset="-120"/>
              </a:rPr>
              <a:t>境界①</a:t>
            </a:r>
            <a:endParaRPr lang="en-US" sz="1100" dirty="0"/>
          </a:p>
        </p:txBody>
      </p:sp>
      <p:sp>
        <p:nvSpPr>
          <p:cNvPr id="3" name="Text 1"/>
          <p:cNvSpPr/>
          <p:nvPr/>
        </p:nvSpPr>
        <p:spPr>
          <a:xfrm>
            <a:off x="457200" y="530352"/>
            <a:ext cx="8229600" cy="566928"/>
          </a:xfrm>
          <a:prstGeom prst="rect">
            <a:avLst/>
          </a:prstGeom>
          <a:noFill/>
          <a:ln/>
        </p:spPr>
        <p:txBody>
          <a:bodyPr wrap="square" lIns="0" tIns="0" rIns="0" bIns="0" rtlCol="0" anchor="ctr"/>
          <a:lstStyle/>
          <a:p>
            <a:pPr algn="l" indent="0" marL="0">
              <a:buNone/>
            </a:pPr>
            <a:r>
              <a:rPr lang="en-US" sz="2700" b="1" dirty="0">
                <a:solidFill>
                  <a:srgbClr val="16314F"/>
                </a:solidFill>
                <a:latin typeface="Meiryo" pitchFamily="34" charset="0"/>
                <a:ea typeface="Meiryo" pitchFamily="34" charset="-122"/>
                <a:cs typeface="Meiryo" pitchFamily="34" charset="-120"/>
              </a:rPr>
              <a:t>「職場」は勤務地だけではない</a:t>
            </a:r>
            <a:endParaRPr lang="en-US" sz="2700" dirty="0"/>
          </a:p>
        </p:txBody>
      </p:sp>
      <p:sp>
        <p:nvSpPr>
          <p:cNvPr id="4" name="Shape 2"/>
          <p:cNvSpPr/>
          <p:nvPr/>
        </p:nvSpPr>
        <p:spPr>
          <a:xfrm>
            <a:off x="7818120" y="457200"/>
            <a:ext cx="777240" cy="777240"/>
          </a:xfrm>
          <a:prstGeom prst="ellipse">
            <a:avLst/>
          </a:prstGeom>
          <a:solidFill>
            <a:srgbClr val="EAEEF3"/>
          </a:solidFill>
          <a:ln/>
          <a:effectLst>
            <a:outerShdw sx="100000" sy="100000" kx="0" ky="0" algn="bl" rotWithShape="0" blurRad="63500" dist="25400" dir="5400000">
              <a:srgbClr val="99A3AE">
                <a:alpha val="14000"/>
              </a:srgbClr>
            </a:outerShdw>
          </a:effectLst>
        </p:spPr>
      </p:sp>
      <p:pic>
        <p:nvPicPr>
          <p:cNvPr id="5" name="Image 0" descr="preencoded.png">    </p:cNvPr>
          <p:cNvPicPr>
            <a:picLocks noChangeAspect="1"/>
          </p:cNvPicPr>
          <p:nvPr/>
        </p:nvPicPr>
        <p:blipFill>
          <a:blip r:embed="rId1"/>
          <a:stretch>
            <a:fillRect/>
          </a:stretch>
        </p:blipFill>
        <p:spPr>
          <a:xfrm>
            <a:off x="8027975" y="667055"/>
            <a:ext cx="357530" cy="357530"/>
          </a:xfrm>
          <a:prstGeom prst="rect">
            <a:avLst/>
          </a:prstGeom>
        </p:spPr>
      </p:pic>
      <p:sp>
        <p:nvSpPr>
          <p:cNvPr id="6" name="Shape 3"/>
          <p:cNvSpPr/>
          <p:nvPr/>
        </p:nvSpPr>
        <p:spPr>
          <a:xfrm>
            <a:off x="457200" y="1325880"/>
            <a:ext cx="4069080" cy="2331720"/>
          </a:xfrm>
          <a:prstGeom prst="roundRect">
            <a:avLst>
              <a:gd name="adj" fmla="val 3137"/>
            </a:avLst>
          </a:prstGeom>
          <a:solidFill>
            <a:srgbClr val="FFFFFF"/>
          </a:solidFill>
          <a:ln w="12700">
            <a:solidFill>
              <a:srgbClr val="DCE2EA"/>
            </a:solidFill>
            <a:prstDash val="solid"/>
          </a:ln>
          <a:effectLst>
            <a:outerShdw sx="100000" sy="100000" kx="0" ky="0" algn="bl" rotWithShape="0" blurRad="63500" dist="25400" dir="5400000">
              <a:srgbClr val="99A3AE">
                <a:alpha val="14000"/>
              </a:srgbClr>
            </a:outerShdw>
          </a:effectLst>
        </p:spPr>
      </p:sp>
      <p:pic>
        <p:nvPicPr>
          <p:cNvPr id="7" name="Image 1" descr="preencoded.png">    </p:cNvPr>
          <p:cNvPicPr>
            <a:picLocks noChangeAspect="1"/>
          </p:cNvPicPr>
          <p:nvPr/>
        </p:nvPicPr>
        <p:blipFill>
          <a:blip r:embed="rId2"/>
          <a:stretch>
            <a:fillRect/>
          </a:stretch>
        </p:blipFill>
        <p:spPr>
          <a:xfrm>
            <a:off x="658368" y="1481328"/>
            <a:ext cx="292608" cy="292608"/>
          </a:xfrm>
          <a:prstGeom prst="rect">
            <a:avLst/>
          </a:prstGeom>
        </p:spPr>
      </p:pic>
      <p:sp>
        <p:nvSpPr>
          <p:cNvPr id="8" name="Text 4"/>
          <p:cNvSpPr/>
          <p:nvPr/>
        </p:nvSpPr>
        <p:spPr>
          <a:xfrm>
            <a:off x="1005840" y="1463040"/>
            <a:ext cx="3291840" cy="310896"/>
          </a:xfrm>
          <a:prstGeom prst="rect">
            <a:avLst/>
          </a:prstGeom>
          <a:noFill/>
          <a:ln/>
        </p:spPr>
        <p:txBody>
          <a:bodyPr wrap="square" lIns="0" tIns="0" rIns="0" bIns="0" rtlCol="0" anchor="ctr"/>
          <a:lstStyle/>
          <a:p>
            <a:pPr algn="l" indent="0" marL="0">
              <a:buNone/>
            </a:pPr>
            <a:r>
              <a:rPr lang="en-US" sz="1400" b="1" dirty="0">
                <a:solidFill>
                  <a:srgbClr val="2F6B4F"/>
                </a:solidFill>
                <a:latin typeface="Meiryo" pitchFamily="34" charset="0"/>
                <a:ea typeface="Meiryo" pitchFamily="34" charset="-122"/>
                <a:cs typeface="Meiryo" pitchFamily="34" charset="-120"/>
              </a:rPr>
              <a:t>職場になり得る</a:t>
            </a:r>
            <a:endParaRPr lang="en-US" sz="1400" dirty="0"/>
          </a:p>
        </p:txBody>
      </p:sp>
      <p:sp>
        <p:nvSpPr>
          <p:cNvPr id="9" name="Text 5"/>
          <p:cNvSpPr/>
          <p:nvPr/>
        </p:nvSpPr>
        <p:spPr>
          <a:xfrm>
            <a:off x="685800" y="1874520"/>
            <a:ext cx="3703320" cy="310896"/>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・出張先・取引先・顧客宅</a:t>
            </a:r>
            <a:endParaRPr lang="en-US" sz="1150" dirty="0"/>
          </a:p>
        </p:txBody>
      </p:sp>
      <p:sp>
        <p:nvSpPr>
          <p:cNvPr id="10" name="Text 6"/>
          <p:cNvSpPr/>
          <p:nvPr/>
        </p:nvSpPr>
        <p:spPr>
          <a:xfrm>
            <a:off x="685800" y="2203704"/>
            <a:ext cx="3703320" cy="310896"/>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・業務上の打合せを行う飲食店・移動中の車内</a:t>
            </a:r>
            <a:endParaRPr lang="en-US" sz="1150" dirty="0"/>
          </a:p>
        </p:txBody>
      </p:sp>
      <p:sp>
        <p:nvSpPr>
          <p:cNvPr id="11" name="Text 7"/>
          <p:cNvSpPr/>
          <p:nvPr/>
        </p:nvSpPr>
        <p:spPr>
          <a:xfrm>
            <a:off x="685800" y="2532888"/>
            <a:ext cx="3703320" cy="310896"/>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・オンライン会議・在宅勤務中の業務連絡</a:t>
            </a:r>
            <a:endParaRPr lang="en-US" sz="1150" dirty="0"/>
          </a:p>
        </p:txBody>
      </p:sp>
      <p:sp>
        <p:nvSpPr>
          <p:cNvPr id="12" name="Text 8"/>
          <p:cNvSpPr/>
          <p:nvPr/>
        </p:nvSpPr>
        <p:spPr>
          <a:xfrm>
            <a:off x="685800" y="2862072"/>
            <a:ext cx="3703320" cy="310896"/>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・実質的に職務の延長といえる宴会・懇親会・社員旅行</a:t>
            </a:r>
            <a:endParaRPr lang="en-US" sz="1150" dirty="0"/>
          </a:p>
        </p:txBody>
      </p:sp>
      <p:sp>
        <p:nvSpPr>
          <p:cNvPr id="13" name="Text 9"/>
          <p:cNvSpPr/>
          <p:nvPr/>
        </p:nvSpPr>
        <p:spPr>
          <a:xfrm>
            <a:off x="685800" y="3191256"/>
            <a:ext cx="3703320" cy="310896"/>
          </a:xfrm>
          <a:prstGeom prst="rect">
            <a:avLst/>
          </a:prstGeom>
          <a:noFill/>
          <a:ln/>
        </p:spPr>
        <p:txBody>
          <a:bodyPr wrap="square" lIns="0" tIns="0" rIns="0" bIns="0" rtlCol="0" anchor="ctr"/>
          <a:lstStyle/>
          <a:p>
            <a:pPr algn="l" indent="0" marL="0">
              <a:buNone/>
            </a:pPr>
            <a:r>
              <a:rPr lang="en-US" sz="1150" dirty="0">
                <a:solidFill>
                  <a:srgbClr val="263238"/>
                </a:solidFill>
                <a:latin typeface="Meiryo" pitchFamily="34" charset="0"/>
                <a:ea typeface="Meiryo" pitchFamily="34" charset="-122"/>
                <a:cs typeface="Meiryo" pitchFamily="34" charset="-120"/>
              </a:rPr>
              <a:t>・会社や上司が事実上参加を求める二次会</a:t>
            </a:r>
            <a:endParaRPr lang="en-US" sz="1150" dirty="0"/>
          </a:p>
        </p:txBody>
      </p:sp>
      <p:sp>
        <p:nvSpPr>
          <p:cNvPr id="14" name="Shape 10"/>
          <p:cNvSpPr/>
          <p:nvPr/>
        </p:nvSpPr>
        <p:spPr>
          <a:xfrm>
            <a:off x="4617720" y="1325880"/>
            <a:ext cx="4069080" cy="2331720"/>
          </a:xfrm>
          <a:prstGeom prst="roundRect">
            <a:avLst>
              <a:gd name="adj" fmla="val 3137"/>
            </a:avLst>
          </a:prstGeom>
          <a:solidFill>
            <a:srgbClr val="EAEEF3"/>
          </a:solidFill>
          <a:ln/>
        </p:spPr>
      </p:sp>
      <p:pic>
        <p:nvPicPr>
          <p:cNvPr id="15" name="Image 2" descr="preencoded.png">    </p:cNvPr>
          <p:cNvPicPr>
            <a:picLocks noChangeAspect="1"/>
          </p:cNvPicPr>
          <p:nvPr/>
        </p:nvPicPr>
        <p:blipFill>
          <a:blip r:embed="rId3"/>
          <a:stretch>
            <a:fillRect/>
          </a:stretch>
        </p:blipFill>
        <p:spPr>
          <a:xfrm>
            <a:off x="4818888" y="1481328"/>
            <a:ext cx="292608" cy="292608"/>
          </a:xfrm>
          <a:prstGeom prst="rect">
            <a:avLst/>
          </a:prstGeom>
        </p:spPr>
      </p:pic>
      <p:sp>
        <p:nvSpPr>
          <p:cNvPr id="16" name="Text 11"/>
          <p:cNvSpPr/>
          <p:nvPr/>
        </p:nvSpPr>
        <p:spPr>
          <a:xfrm>
            <a:off x="5166360" y="1463040"/>
            <a:ext cx="3291840" cy="310896"/>
          </a:xfrm>
          <a:prstGeom prst="rect">
            <a:avLst/>
          </a:prstGeom>
          <a:noFill/>
          <a:ln/>
        </p:spPr>
        <p:txBody>
          <a:bodyPr wrap="square" lIns="0" tIns="0" rIns="0" bIns="0" rtlCol="0" anchor="ctr"/>
          <a:lstStyle/>
          <a:p>
            <a:pPr algn="l" indent="0" marL="0">
              <a:buNone/>
            </a:pPr>
            <a:r>
              <a:rPr lang="en-US" sz="1400" b="1" dirty="0">
                <a:solidFill>
                  <a:srgbClr val="16314F"/>
                </a:solidFill>
                <a:latin typeface="Meiryo" pitchFamily="34" charset="0"/>
                <a:ea typeface="Meiryo" pitchFamily="34" charset="-122"/>
                <a:cs typeface="Meiryo" pitchFamily="34" charset="-120"/>
              </a:rPr>
              <a:t>総合的に確認する要素</a:t>
            </a:r>
            <a:endParaRPr lang="en-US" sz="1400" dirty="0"/>
          </a:p>
        </p:txBody>
      </p:sp>
      <p:sp>
        <p:nvSpPr>
          <p:cNvPr id="17" name="Text 12"/>
          <p:cNvSpPr/>
          <p:nvPr/>
        </p:nvSpPr>
        <p:spPr>
          <a:xfrm>
            <a:off x="4846320" y="1920240"/>
            <a:ext cx="3657600" cy="365760"/>
          </a:xfrm>
          <a:prstGeom prst="rect">
            <a:avLst/>
          </a:prstGeom>
          <a:noFill/>
          <a:ln/>
        </p:spPr>
        <p:txBody>
          <a:bodyPr wrap="square" lIns="0" tIns="0" rIns="0" bIns="0" rtlCol="0" anchor="ctr"/>
          <a:lstStyle/>
          <a:p>
            <a:pPr algn="l" indent="0" marL="0">
              <a:buNone/>
            </a:pPr>
            <a:r>
              <a:rPr lang="en-US" sz="1150" dirty="0">
                <a:solidFill>
                  <a:srgbClr val="243B53"/>
                </a:solidFill>
                <a:latin typeface="Meiryo" pitchFamily="34" charset="0"/>
                <a:ea typeface="Meiryo" pitchFamily="34" charset="-122"/>
                <a:cs typeface="Meiryo" pitchFamily="34" charset="-120"/>
              </a:rPr>
              <a:t>・参加の目的・参加者・任意性</a:t>
            </a:r>
            <a:endParaRPr lang="en-US" sz="1150" dirty="0"/>
          </a:p>
        </p:txBody>
      </p:sp>
      <p:sp>
        <p:nvSpPr>
          <p:cNvPr id="18" name="Text 13"/>
          <p:cNvSpPr/>
          <p:nvPr/>
        </p:nvSpPr>
        <p:spPr>
          <a:xfrm>
            <a:off x="4846320" y="2304288"/>
            <a:ext cx="3657600" cy="365760"/>
          </a:xfrm>
          <a:prstGeom prst="rect">
            <a:avLst/>
          </a:prstGeom>
          <a:noFill/>
          <a:ln/>
        </p:spPr>
        <p:txBody>
          <a:bodyPr wrap="square" lIns="0" tIns="0" rIns="0" bIns="0" rtlCol="0" anchor="ctr"/>
          <a:lstStyle/>
          <a:p>
            <a:pPr algn="l" indent="0" marL="0">
              <a:buNone/>
            </a:pPr>
            <a:r>
              <a:rPr lang="en-US" sz="1150" dirty="0">
                <a:solidFill>
                  <a:srgbClr val="243B53"/>
                </a:solidFill>
                <a:latin typeface="Meiryo" pitchFamily="34" charset="0"/>
                <a:ea typeface="Meiryo" pitchFamily="34" charset="-122"/>
                <a:cs typeface="Meiryo" pitchFamily="34" charset="-120"/>
              </a:rPr>
              <a:t>・上司や会社からの参加要請の有無</a:t>
            </a:r>
            <a:endParaRPr lang="en-US" sz="1150" dirty="0"/>
          </a:p>
        </p:txBody>
      </p:sp>
      <p:sp>
        <p:nvSpPr>
          <p:cNvPr id="19" name="Text 14"/>
          <p:cNvSpPr/>
          <p:nvPr/>
        </p:nvSpPr>
        <p:spPr>
          <a:xfrm>
            <a:off x="4846320" y="2688336"/>
            <a:ext cx="3657600" cy="365760"/>
          </a:xfrm>
          <a:prstGeom prst="rect">
            <a:avLst/>
          </a:prstGeom>
          <a:noFill/>
          <a:ln/>
        </p:spPr>
        <p:txBody>
          <a:bodyPr wrap="square" lIns="0" tIns="0" rIns="0" bIns="0" rtlCol="0" anchor="ctr"/>
          <a:lstStyle/>
          <a:p>
            <a:pPr algn="l" indent="0" marL="0">
              <a:buNone/>
            </a:pPr>
            <a:r>
              <a:rPr lang="en-US" sz="1150" dirty="0">
                <a:solidFill>
                  <a:srgbClr val="243B53"/>
                </a:solidFill>
                <a:latin typeface="Meiryo" pitchFamily="34" charset="0"/>
                <a:ea typeface="Meiryo" pitchFamily="34" charset="-122"/>
                <a:cs typeface="Meiryo" pitchFamily="34" charset="-120"/>
              </a:rPr>
              <a:t>・業務上の関係・経費負担・時間と場所</a:t>
            </a:r>
            <a:endParaRPr lang="en-US" sz="1150" dirty="0"/>
          </a:p>
        </p:txBody>
      </p:sp>
      <p:sp>
        <p:nvSpPr>
          <p:cNvPr id="20" name="Text 15"/>
          <p:cNvSpPr/>
          <p:nvPr/>
        </p:nvSpPr>
        <p:spPr>
          <a:xfrm>
            <a:off x="4846320" y="3072384"/>
            <a:ext cx="3657600" cy="365760"/>
          </a:xfrm>
          <a:prstGeom prst="rect">
            <a:avLst/>
          </a:prstGeom>
          <a:noFill/>
          <a:ln/>
        </p:spPr>
        <p:txBody>
          <a:bodyPr wrap="square" lIns="0" tIns="0" rIns="0" bIns="0" rtlCol="0" anchor="ctr"/>
          <a:lstStyle/>
          <a:p>
            <a:pPr algn="l" indent="0" marL="0">
              <a:buNone/>
            </a:pPr>
            <a:r>
              <a:rPr lang="en-US" sz="1150" dirty="0">
                <a:solidFill>
                  <a:srgbClr val="243B53"/>
                </a:solidFill>
                <a:latin typeface="Meiryo" pitchFamily="34" charset="0"/>
                <a:ea typeface="Meiryo" pitchFamily="34" charset="-122"/>
                <a:cs typeface="Meiryo" pitchFamily="34" charset="-120"/>
              </a:rPr>
              <a:t>・業務関係への影響、不参加が評価に響くか</a:t>
            </a:r>
            <a:endParaRPr lang="en-US" sz="1150" dirty="0"/>
          </a:p>
        </p:txBody>
      </p:sp>
      <p:sp>
        <p:nvSpPr>
          <p:cNvPr id="21" name="Shape 16"/>
          <p:cNvSpPr/>
          <p:nvPr/>
        </p:nvSpPr>
        <p:spPr>
          <a:xfrm>
            <a:off x="457200" y="3767328"/>
            <a:ext cx="8229600" cy="713232"/>
          </a:xfrm>
          <a:prstGeom prst="roundRect">
            <a:avLst>
              <a:gd name="adj" fmla="val 7692"/>
            </a:avLst>
          </a:prstGeom>
          <a:solidFill>
            <a:srgbClr val="F6EFE2"/>
          </a:solidFill>
          <a:ln/>
        </p:spPr>
      </p:sp>
      <p:pic>
        <p:nvPicPr>
          <p:cNvPr id="22" name="Image 3" descr="preencoded.png">    </p:cNvPr>
          <p:cNvPicPr>
            <a:picLocks noChangeAspect="1"/>
          </p:cNvPicPr>
          <p:nvPr/>
        </p:nvPicPr>
        <p:blipFill>
          <a:blip r:embed="rId4"/>
          <a:stretch>
            <a:fillRect/>
          </a:stretch>
        </p:blipFill>
        <p:spPr>
          <a:xfrm>
            <a:off x="640080" y="3931920"/>
            <a:ext cx="310896" cy="310896"/>
          </a:xfrm>
          <a:prstGeom prst="rect">
            <a:avLst/>
          </a:prstGeom>
        </p:spPr>
      </p:pic>
      <p:sp>
        <p:nvSpPr>
          <p:cNvPr id="23" name="Text 17"/>
          <p:cNvSpPr/>
          <p:nvPr/>
        </p:nvSpPr>
        <p:spPr>
          <a:xfrm>
            <a:off x="1051560" y="3785616"/>
            <a:ext cx="7498080" cy="676656"/>
          </a:xfrm>
          <a:prstGeom prst="rect">
            <a:avLst/>
          </a:prstGeom>
          <a:noFill/>
          <a:ln/>
        </p:spPr>
        <p:txBody>
          <a:bodyPr wrap="square" lIns="0" tIns="0" rIns="0" bIns="0" rtlCol="0" anchor="ctr"/>
          <a:lstStyle/>
          <a:p>
            <a:pPr algn="l" indent="0" marL="0">
              <a:buNone/>
            </a:pPr>
            <a:r>
              <a:rPr lang="en-US" sz="1150" b="1" dirty="0">
                <a:solidFill>
                  <a:srgbClr val="16314F"/>
                </a:solidFill>
                <a:latin typeface="Meiryo" pitchFamily="34" charset="0"/>
                <a:ea typeface="Meiryo" pitchFamily="34" charset="-122"/>
                <a:cs typeface="Meiryo" pitchFamily="34" charset="-120"/>
              </a:rPr>
              <a:t>両側を誤らない：</a:t>
            </a:r>
            <a:pPr algn="l" indent="0" marL="0">
              <a:buNone/>
            </a:pPr>
            <a:r>
              <a:rPr lang="en-US" sz="1150" dirty="0">
                <a:solidFill>
                  <a:srgbClr val="263238"/>
                </a:solidFill>
                <a:latin typeface="Meiryo" pitchFamily="34" charset="0"/>
                <a:ea typeface="Meiryo" pitchFamily="34" charset="-122"/>
                <a:cs typeface="Meiryo" pitchFamily="34" charset="-120"/>
              </a:rPr>
              <a:t>私生活上のすべての交流が法律上の「職場」になるわけではありません。ただし法定の職場でなくても、就業規則違反や民事・刑事の問題になり得ます。</a:t>
            </a:r>
            <a:endParaRPr lang="en-US" sz="1150" dirty="0"/>
          </a:p>
        </p:txBody>
      </p:sp>
      <p:sp>
        <p:nvSpPr>
          <p:cNvPr id="24" name="Text 18"/>
          <p:cNvSpPr/>
          <p:nvPr/>
        </p:nvSpPr>
        <p:spPr>
          <a:xfrm>
            <a:off x="457200" y="4576572"/>
            <a:ext cx="8229600" cy="219456"/>
          </a:xfrm>
          <a:prstGeom prst="rect">
            <a:avLst/>
          </a:prstGeom>
          <a:noFill/>
          <a:ln/>
        </p:spPr>
        <p:txBody>
          <a:bodyPr wrap="square" rtlCol="0" anchor="ctr"/>
          <a:lstStyle/>
          <a:p>
            <a:pPr algn="l" indent="0" marL="0">
              <a:buNone/>
            </a:pPr>
            <a:r>
              <a:rPr lang="en-US" sz="800" i="1" dirty="0">
                <a:solidFill>
                  <a:srgbClr val="657586"/>
                </a:solidFill>
                <a:latin typeface="Meiryo" pitchFamily="34" charset="0"/>
                <a:ea typeface="Meiryo" pitchFamily="34" charset="-122"/>
                <a:cs typeface="Meiryo" pitchFamily="34" charset="-120"/>
              </a:rPr>
              <a:t>出典：厚生労働省 職場におけるセクシュアルハラスメント防止指針（2026年6月18日確認）</a:t>
            </a:r>
            <a:endParaRPr lang="en-US" sz="800" dirty="0"/>
          </a:p>
        </p:txBody>
      </p:sp>
      <p:sp>
        <p:nvSpPr>
          <p:cNvPr id="25" name="Text 19"/>
          <p:cNvSpPr/>
          <p:nvPr/>
        </p:nvSpPr>
        <p:spPr>
          <a:xfrm>
            <a:off x="457200" y="4850892"/>
            <a:ext cx="6400800" cy="228600"/>
          </a:xfrm>
          <a:prstGeom prst="rect">
            <a:avLst/>
          </a:prstGeom>
          <a:noFill/>
          <a:ln/>
        </p:spPr>
        <p:txBody>
          <a:bodyPr wrap="square" rtlCol="0" anchor="ctr"/>
          <a:lstStyle/>
          <a:p>
            <a:pPr algn="l" indent="0" marL="0">
              <a:buNone/>
            </a:pPr>
            <a:r>
              <a:rPr lang="en-US" sz="850" dirty="0">
                <a:solidFill>
                  <a:srgbClr val="657586"/>
                </a:solidFill>
                <a:latin typeface="Meiryo" pitchFamily="34" charset="0"/>
                <a:ea typeface="Meiryo" pitchFamily="34" charset="-122"/>
                <a:cs typeface="Meiryo" pitchFamily="34" charset="-120"/>
              </a:rPr>
              <a:t>Legal GPT｜法務・総務のための社内研修資料20選（第5回）</a:t>
            </a:r>
            <a:endParaRPr lang="en-US" sz="850" dirty="0"/>
          </a:p>
        </p:txBody>
      </p:sp>
      <p:sp>
        <p:nvSpPr>
          <p:cNvPr id="26" name="Text 20"/>
          <p:cNvSpPr/>
          <p:nvPr/>
        </p:nvSpPr>
        <p:spPr>
          <a:xfrm>
            <a:off x="8321040" y="4850892"/>
            <a:ext cx="365760" cy="228600"/>
          </a:xfrm>
          <a:prstGeom prst="rect">
            <a:avLst/>
          </a:prstGeom>
          <a:noFill/>
          <a:ln/>
        </p:spPr>
        <p:txBody>
          <a:bodyPr wrap="square" rtlCol="0" anchor="ctr"/>
          <a:lstStyle/>
          <a:p>
            <a:pPr algn="r" indent="0" marL="0">
              <a:buNone/>
            </a:pPr>
            <a:r>
              <a:rPr lang="en-US" sz="900" dirty="0">
                <a:solidFill>
                  <a:srgbClr val="657586"/>
                </a:solidFill>
                <a:latin typeface="Meiryo" pitchFamily="34" charset="0"/>
                <a:ea typeface="Meiryo" pitchFamily="34" charset="-122"/>
                <a:cs typeface="Meiryo" pitchFamily="34" charset="-120"/>
              </a:rPr>
              <a:t>9</a:t>
            </a:r>
            <a:endParaRPr lang="en-US" sz="9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36</Slides>
  <Notes>36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36</vt:i4>
      </vt:variant>
    </vt:vector>
  </HeadingPairs>
  <TitlesOfParts>
    <vt:vector size="39"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セクハラ研修資料｜職場・飲み会・SNSの境界事例</dc:title>
  <dc:subject>PptxGenJS Presentation</dc:subject>
  <dc:creator>Legal GPT</dc:creator>
  <cp:lastModifiedBy>Legal GPT</cp:lastModifiedBy>
  <cp:revision>1</cp:revision>
  <dcterms:created xsi:type="dcterms:W3CDTF">2026-06-19T03:37:53Z</dcterms:created>
  <dcterms:modified xsi:type="dcterms:W3CDTF">2026-06-19T03:37:53Z</dcterms:modified>
</cp:coreProperties>
</file>