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notesMasterIdLst>
    <p:notesMasterId r:id="rId4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表紙。シリーズ第6回。対象・所要時間・基準日(2026/6/18=施行前)・施行日(2026/10/1)を確認。詳細台本は別Word。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行為者。雇用する労働者が中心(非正規含む)。役員・委託先は自社規程で広くカバー(推奨)。誤説明に注意。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定義。阻害・重大な悪影響・看過できない支障。同性間・SOGI・沈黙=同意でない等の要点。</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同性間・SOGI。侮辱的言動やアウティングへの配慮は望ましい取組。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典型例(イ〜ヘ)。共通点は求職活動等の阻害。意図の有無だけで判断しない。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面接の性的質問。性的事実関係を尋ねること自体が問題。意図では正当化されない。標準化で防ぐ。</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区別。セクハラ/性差別/公正採用選考/プライバシー。一括りにしない。結婚・出産質問は性差別側。</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言い換え。目的(勤務時間・勤務地・継続意思・配慮)別に全員同条件で確認。私的・性的質問は避ける。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執拗な誘い。1回→断り→反復で重大化。沈黙=同意でない。一度ならOKと考えない。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私的SNS。法律で一律禁止ではない。指針は手段の指定を例示。自社ルールで制限できる。区別が要点。</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面談ルール。時間・場所・体制・手段・飲酒。全国一律の必須(2名/夜間禁止/飲食禁止)ではない。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本日のゴール。到達目標の要約。区別・ルール遵守・相談分離・プライバシーの4本柱を予告。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社員訪問・OB/OG。求職活動等に含まれ得る。承認・届出・公認/私的の区分・報告ルール。</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リクルーター。会社経由・時間場所・誘い禁止・影響の示唆禁止・記録引継ぎ・報告。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インターン。受入前の取り決め。評価権限を背景にした誘いや雑用扱いをしない。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実習。評価と指導の分離意識・接触・閉鎖空間・連絡・相談・受入先の研修。</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内々定後。全私的交流が当然に該当ではない。会社の関与・参加実質を確認。懇親会の備え。</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義務①方針。禁止・対処方針を就業規則等へ。背景(性別役割分担)周知・研修。施行2026/10/1。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周知。労働者だけでなく求職者等にも、採用サイト等でルール・窓口・自社方針を周知。</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義務②相談体制。窓口設置・周知・柔軟対応・連携・マニュアル・研修。</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人事に相談しにくい配慮。人事以外/外部窓口は『考えられる』例。人事不可でも全社必須でもない。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広い受け止め。発生のおそれ・微妙な場合も対応。相談者の受け止めに配慮。</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導入ケース。説明会での身体接触。意図の有無ではなく『求職活動等の阻害』で考えることを引き出す。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分離。相談を採否評価に使わない。アクセス権分離。必ず採用/必ず違法とは言わない。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義務③事実確認。双方→第三者→記録→選考と切分け。一方の主張/否認だけで断定しない。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事後対応。被害者配慮(引き離し・謝罪・健康・辞退強要禁止)/行為者措置(懲戒等)。全件懲戒ではない。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再発防止。確認できなくても方針再周知・研修。報復の疑いを避ける記録保存。</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義務④プライバシー/不利益取扱い禁止。禁止の対象は『労働者』。採否は自社方針で補う。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ケース1。私的SNS・深夜・執拗。連絡手段ルールと担当変更、相談での受け止め。</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ケース2。OB/OG訪問で関係要求。公認/私的の区分・訪問ルール・社員措置。</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ケース3。インターン×評価権限。指導者変更・評価と私的関係の分離。</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ケース4。大学連携・本人の意向・匿名予備確認・二次被害防止・選考分離。</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まとめ。5原則＋自社窓口[要記入]＋確認テスト案内。本研修だけで措置義務を全て満たすわけではない。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断りにくさの構造。採否・評価・情報の差。だからこそ会社の事前ルールと相談の仕組みが要、と結ぶ。</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義務化の全体像。公布→指針→施行の時系列と4本柱。色凡例(赤=禁止/金=義務/紺=実施例/緑=望ましい/ティール=施行)を示す。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第5話との違い。雇用関係の有無・根拠・場面・着目点。第5話の対価型/環境型を機械的に持ち込まない。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求職者等の範囲。学生だけではない。中途・障害者・外国人・再雇用、実習生も含み得る。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求職活動等の範囲。面接室の外・オンラインも。ただしあらゆる私的交流が自動的に該当はしない。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SNS・オンライン。私的アカウント・深夜連投・写真要求のリスク。会社手段への限定が備え。</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640080" y="566928"/>
            <a:ext cx="182880" cy="182880"/>
          </a:xfrm>
          <a:prstGeom prst="roundRect">
            <a:avLst>
              <a:gd name="adj" fmla="val 15000"/>
            </a:avLst>
          </a:prstGeom>
          <a:solidFill>
            <a:srgbClr val="B58A3A"/>
          </a:solidFill>
          <a:ln/>
        </p:spPr>
      </p:sp>
      <p:sp>
        <p:nvSpPr>
          <p:cNvPr id="3" name="Text 1"/>
          <p:cNvSpPr/>
          <p:nvPr/>
        </p:nvSpPr>
        <p:spPr>
          <a:xfrm>
            <a:off x="914400" y="530352"/>
            <a:ext cx="7315200" cy="274320"/>
          </a:xfrm>
          <a:prstGeom prst="rect">
            <a:avLst/>
          </a:prstGeom>
          <a:noFill/>
          <a:ln/>
        </p:spPr>
        <p:txBody>
          <a:bodyPr wrap="square" lIns="0" tIns="0" rIns="0" bIns="0" rtlCol="0" anchor="ctr"/>
          <a:lstStyle/>
          <a:p>
            <a:pPr indent="0" marL="0">
              <a:buNone/>
            </a:pPr>
            <a:r>
              <a:rPr lang="en-US" sz="1300" b="1" spc="100" kern="0" dirty="0">
                <a:solidFill>
                  <a:srgbClr val="B58A3A"/>
                </a:solidFill>
                <a:latin typeface="Meiryo" pitchFamily="34" charset="0"/>
                <a:ea typeface="Meiryo" pitchFamily="34" charset="-122"/>
                <a:cs typeface="Meiryo" pitchFamily="34" charset="-120"/>
              </a:rPr>
              <a:t>法務・総務のための社内研修資料20選</a:t>
            </a:r>
            <a:endParaRPr lang="en-US" sz="1300" dirty="0"/>
          </a:p>
        </p:txBody>
      </p:sp>
      <p:sp>
        <p:nvSpPr>
          <p:cNvPr id="4" name="Text 2"/>
          <p:cNvSpPr/>
          <p:nvPr/>
        </p:nvSpPr>
        <p:spPr>
          <a:xfrm>
            <a:off x="640080" y="960120"/>
            <a:ext cx="2743200" cy="365760"/>
          </a:xfrm>
          <a:prstGeom prst="rect">
            <a:avLst/>
          </a:prstGeom>
          <a:noFill/>
          <a:ln/>
        </p:spPr>
        <p:txBody>
          <a:bodyPr wrap="square" lIns="0" tIns="0" rIns="0" bIns="0" rtlCol="0" anchor="ctr"/>
          <a:lstStyle/>
          <a:p>
            <a:pPr indent="0" marL="0">
              <a:buNone/>
            </a:pPr>
            <a:r>
              <a:rPr lang="en-US" sz="1500" b="1" dirty="0">
                <a:solidFill>
                  <a:srgbClr val="AEB9C6"/>
                </a:solidFill>
                <a:latin typeface="Meiryo" pitchFamily="34" charset="0"/>
                <a:ea typeface="Meiryo" pitchFamily="34" charset="-122"/>
                <a:cs typeface="Meiryo" pitchFamily="34" charset="-120"/>
              </a:rPr>
              <a:t>第6回</a:t>
            </a:r>
            <a:endParaRPr lang="en-US" sz="1500" dirty="0"/>
          </a:p>
        </p:txBody>
      </p:sp>
      <p:sp>
        <p:nvSpPr>
          <p:cNvPr id="5" name="Text 3"/>
          <p:cNvSpPr/>
          <p:nvPr/>
        </p:nvSpPr>
        <p:spPr>
          <a:xfrm>
            <a:off x="621792" y="1371600"/>
            <a:ext cx="8321040" cy="1371600"/>
          </a:xfrm>
          <a:prstGeom prst="rect">
            <a:avLst/>
          </a:prstGeom>
          <a:noFill/>
          <a:ln/>
        </p:spPr>
        <p:txBody>
          <a:bodyPr wrap="square" lIns="0" tIns="0" rIns="0" bIns="0" rtlCol="0" anchor="ctr"/>
          <a:lstStyle/>
          <a:p>
            <a:pPr indent="0" marL="0">
              <a:lnSpc>
                <a:spcPct val="110000"/>
              </a:lnSpc>
              <a:buNone/>
            </a:pPr>
            <a:r>
              <a:rPr lang="en-US" sz="3000" b="1" dirty="0">
                <a:solidFill>
                  <a:srgbClr val="FFFFFF"/>
                </a:solidFill>
                <a:latin typeface="Meiryo" pitchFamily="34" charset="0"/>
                <a:ea typeface="Meiryo" pitchFamily="34" charset="-122"/>
                <a:cs typeface="Meiryo" pitchFamily="34" charset="-120"/>
              </a:rPr>
              <a:t>求職者等セクハラ研修資料</a:t>
            </a:r>
            <a:endParaRPr lang="en-US" sz="3000" dirty="0"/>
          </a:p>
          <a:p>
            <a:pPr indent="0" marL="0">
              <a:lnSpc>
                <a:spcPct val="110000"/>
              </a:lnSpc>
              <a:buNone/>
            </a:pPr>
            <a:r>
              <a:rPr lang="en-US" sz="3000" b="1" dirty="0">
                <a:solidFill>
                  <a:srgbClr val="FFFFFF"/>
                </a:solidFill>
                <a:latin typeface="Meiryo" pitchFamily="34" charset="0"/>
                <a:ea typeface="Meiryo" pitchFamily="34" charset="-122"/>
                <a:cs typeface="Meiryo" pitchFamily="34" charset="-120"/>
              </a:rPr>
              <a:t>採用・インターン・OB・OG訪問の注意点</a:t>
            </a:r>
            <a:endParaRPr lang="en-US" sz="3000" dirty="0"/>
          </a:p>
        </p:txBody>
      </p:sp>
      <p:sp>
        <p:nvSpPr>
          <p:cNvPr id="6" name="Shape 4"/>
          <p:cNvSpPr/>
          <p:nvPr/>
        </p:nvSpPr>
        <p:spPr>
          <a:xfrm>
            <a:off x="621792" y="2907792"/>
            <a:ext cx="7900416" cy="1097280"/>
          </a:xfrm>
          <a:prstGeom prst="roundRect">
            <a:avLst>
              <a:gd name="adj" fmla="val 5000"/>
            </a:avLst>
          </a:prstGeom>
          <a:solidFill>
            <a:srgbClr val="243B53"/>
          </a:solidFill>
          <a:ln w="12700">
            <a:solidFill>
              <a:srgbClr val="243B53"/>
            </a:solidFill>
            <a:prstDash val="solid"/>
          </a:ln>
        </p:spPr>
      </p:sp>
      <p:sp>
        <p:nvSpPr>
          <p:cNvPr id="7" name="Text 5"/>
          <p:cNvSpPr/>
          <p:nvPr/>
        </p:nvSpPr>
        <p:spPr>
          <a:xfrm>
            <a:off x="841248" y="3017520"/>
            <a:ext cx="7498080" cy="365760"/>
          </a:xfrm>
          <a:prstGeom prst="rect">
            <a:avLst/>
          </a:prstGeom>
          <a:noFill/>
          <a:ln/>
        </p:spPr>
        <p:txBody>
          <a:bodyPr wrap="square" lIns="0" tIns="0" rIns="0" bIns="0" rtlCol="0" anchor="ctr"/>
          <a:lstStyle/>
          <a:p>
            <a:pPr indent="0" marL="0">
              <a:buNone/>
            </a:pPr>
            <a:r>
              <a:rPr lang="en-US" sz="1300" b="1" dirty="0">
                <a:solidFill>
                  <a:srgbClr val="B58A3A"/>
                </a:solidFill>
                <a:latin typeface="Meiryo" pitchFamily="34" charset="0"/>
                <a:ea typeface="Meiryo" pitchFamily="34" charset="-122"/>
                <a:cs typeface="Meiryo" pitchFamily="34" charset="-120"/>
              </a:rPr>
              <a:t>対象　</a:t>
            </a:r>
            <a:pPr indent="0" marL="0">
              <a:buNone/>
            </a:pPr>
            <a:r>
              <a:rPr lang="en-US" sz="1300" dirty="0">
                <a:solidFill>
                  <a:srgbClr val="E7ECF2"/>
                </a:solidFill>
                <a:latin typeface="Meiryo" pitchFamily="34" charset="0"/>
                <a:ea typeface="Meiryo" pitchFamily="34" charset="-122"/>
                <a:cs typeface="Meiryo" pitchFamily="34" charset="-120"/>
              </a:rPr>
              <a:t>採用担当者・面接官・リクルーター・インターン受入／実習指導担当者・OB・OG訪問対応社員・役員 等</a:t>
            </a:r>
            <a:endParaRPr lang="en-US" sz="1300" dirty="0"/>
          </a:p>
        </p:txBody>
      </p:sp>
      <p:sp>
        <p:nvSpPr>
          <p:cNvPr id="8" name="Text 6"/>
          <p:cNvSpPr/>
          <p:nvPr/>
        </p:nvSpPr>
        <p:spPr>
          <a:xfrm>
            <a:off x="841248" y="3401568"/>
            <a:ext cx="7498080" cy="566928"/>
          </a:xfrm>
          <a:prstGeom prst="rect">
            <a:avLst/>
          </a:prstGeom>
          <a:noFill/>
          <a:ln/>
        </p:spPr>
        <p:txBody>
          <a:bodyPr wrap="square" lIns="0" tIns="0" rIns="0" bIns="0" rtlCol="0" anchor="t"/>
          <a:lstStyle/>
          <a:p>
            <a:pPr indent="0" marL="0">
              <a:lnSpc>
                <a:spcPct val="110000"/>
              </a:lnSpc>
              <a:buNone/>
            </a:pPr>
            <a:r>
              <a:rPr lang="en-US" sz="1250" b="1" dirty="0">
                <a:solidFill>
                  <a:srgbClr val="B58A3A"/>
                </a:solidFill>
                <a:latin typeface="Meiryo" pitchFamily="34" charset="0"/>
                <a:ea typeface="Meiryo" pitchFamily="34" charset="-122"/>
                <a:cs typeface="Meiryo" pitchFamily="34" charset="-120"/>
              </a:rPr>
              <a:t>想定時間　</a:t>
            </a:r>
            <a:pPr indent="0" marL="0">
              <a:lnSpc>
                <a:spcPct val="110000"/>
              </a:lnSpc>
              <a:buNone/>
            </a:pPr>
            <a:r>
              <a:rPr lang="en-US" sz="1250" dirty="0">
                <a:solidFill>
                  <a:srgbClr val="E7ECF2"/>
                </a:solidFill>
                <a:latin typeface="Meiryo" pitchFamily="34" charset="0"/>
                <a:ea typeface="Meiryo" pitchFamily="34" charset="-122"/>
                <a:cs typeface="Meiryo" pitchFamily="34" charset="-120"/>
              </a:rPr>
              <a:t>55〜65分（ケース討議・ロールプレイ付なら80〜90分）</a:t>
            </a:r>
            <a:endParaRPr lang="en-US" sz="1250" dirty="0"/>
          </a:p>
          <a:p>
            <a:pPr indent="0" marL="0">
              <a:lnSpc>
                <a:spcPct val="110000"/>
              </a:lnSpc>
              <a:buNone/>
            </a:pPr>
            <a:r>
              <a:rPr lang="en-US" sz="1250" b="1" dirty="0">
                <a:solidFill>
                  <a:srgbClr val="B58A3A"/>
                </a:solidFill>
                <a:latin typeface="Meiryo" pitchFamily="34" charset="0"/>
                <a:ea typeface="Meiryo" pitchFamily="34" charset="-122"/>
                <a:cs typeface="Meiryo" pitchFamily="34" charset="-120"/>
              </a:rPr>
              <a:t>法令・制度基準日　</a:t>
            </a:r>
            <a:pPr indent="0" marL="0">
              <a:lnSpc>
                <a:spcPct val="110000"/>
              </a:lnSpc>
              <a:buNone/>
            </a:pPr>
            <a:r>
              <a:rPr lang="en-US" sz="1250" dirty="0">
                <a:solidFill>
                  <a:srgbClr val="E7ECF2"/>
                </a:solidFill>
                <a:latin typeface="Meiryo" pitchFamily="34" charset="0"/>
                <a:ea typeface="Meiryo" pitchFamily="34" charset="-122"/>
                <a:cs typeface="Meiryo" pitchFamily="34" charset="-120"/>
              </a:rPr>
              <a:t>2026年6月18日（施行前）　／　</a:t>
            </a:r>
            <a:pPr indent="0" marL="0">
              <a:lnSpc>
                <a:spcPct val="110000"/>
              </a:lnSpc>
              <a:buNone/>
            </a:pPr>
            <a:r>
              <a:rPr lang="en-US" sz="1250" b="1" dirty="0">
                <a:solidFill>
                  <a:srgbClr val="7FD8D0"/>
                </a:solidFill>
                <a:latin typeface="Meiryo" pitchFamily="34" charset="0"/>
                <a:ea typeface="Meiryo" pitchFamily="34" charset="-122"/>
                <a:cs typeface="Meiryo" pitchFamily="34" charset="-120"/>
              </a:rPr>
              <a:t>施行　</a:t>
            </a:r>
            <a:pPr indent="0" marL="0">
              <a:lnSpc>
                <a:spcPct val="110000"/>
              </a:lnSpc>
              <a:buNone/>
            </a:pPr>
            <a:r>
              <a:rPr lang="en-US" sz="1250" dirty="0">
                <a:solidFill>
                  <a:srgbClr val="7FD8D0"/>
                </a:solidFill>
                <a:latin typeface="Meiryo" pitchFamily="34" charset="0"/>
                <a:ea typeface="Meiryo" pitchFamily="34" charset="-122"/>
                <a:cs typeface="Meiryo" pitchFamily="34" charset="-120"/>
              </a:rPr>
              <a:t>2026年10月1日（求職者等セクハラ防止措置 義務化）</a:t>
            </a:r>
            <a:endParaRPr lang="en-US" sz="1250" dirty="0"/>
          </a:p>
        </p:txBody>
      </p:sp>
      <p:sp>
        <p:nvSpPr>
          <p:cNvPr id="9" name="Text 7"/>
          <p:cNvSpPr/>
          <p:nvPr/>
        </p:nvSpPr>
        <p:spPr>
          <a:xfrm>
            <a:off x="640080" y="4224528"/>
            <a:ext cx="8229600" cy="274320"/>
          </a:xfrm>
          <a:prstGeom prst="rect">
            <a:avLst/>
          </a:prstGeom>
          <a:noFill/>
          <a:ln/>
        </p:spPr>
        <p:txBody>
          <a:bodyPr wrap="square" lIns="0" tIns="0" rIns="0" bIns="0" rtlCol="0" anchor="ctr"/>
          <a:lstStyle/>
          <a:p>
            <a:pPr indent="0" marL="0">
              <a:buNone/>
            </a:pPr>
            <a:r>
              <a:rPr lang="en-US" sz="1200" dirty="0">
                <a:solidFill>
                  <a:srgbClr val="9AA6B4"/>
                </a:solidFill>
                <a:latin typeface="Meiryo" pitchFamily="34" charset="0"/>
                <a:ea typeface="Meiryo" pitchFamily="34" charset="-122"/>
                <a:cs typeface="Meiryo" pitchFamily="34" charset="-120"/>
              </a:rPr>
              <a:t>会社名：</a:t>
            </a:r>
            <a:pPr indent="0" marL="0">
              <a:buNone/>
            </a:pPr>
            <a:r>
              <a:rPr lang="en-US" sz="1200" dirty="0">
                <a:solidFill>
                  <a:srgbClr val="6E7B8A"/>
                </a:solidFill>
                <a:latin typeface="Meiryo" pitchFamily="34" charset="0"/>
                <a:ea typeface="Meiryo" pitchFamily="34" charset="-122"/>
                <a:cs typeface="Meiryo" pitchFamily="34" charset="-120"/>
              </a:rPr>
              <a:t>［要記入］　　</a:t>
            </a:r>
            <a:pPr indent="0" marL="0">
              <a:buNone/>
            </a:pPr>
            <a:r>
              <a:rPr lang="en-US" sz="1200" dirty="0">
                <a:solidFill>
                  <a:srgbClr val="9AA6B4"/>
                </a:solidFill>
                <a:latin typeface="Meiryo" pitchFamily="34" charset="0"/>
                <a:ea typeface="Meiryo" pitchFamily="34" charset="-122"/>
                <a:cs typeface="Meiryo" pitchFamily="34" charset="-120"/>
              </a:rPr>
              <a:t>実施日：</a:t>
            </a:r>
            <a:pPr indent="0" marL="0">
              <a:buNone/>
            </a:pPr>
            <a:r>
              <a:rPr lang="en-US" sz="1200" dirty="0">
                <a:solidFill>
                  <a:srgbClr val="6E7B8A"/>
                </a:solidFill>
                <a:latin typeface="Meiryo" pitchFamily="34" charset="0"/>
                <a:ea typeface="Meiryo" pitchFamily="34" charset="-122"/>
                <a:cs typeface="Meiryo" pitchFamily="34" charset="-120"/>
              </a:rPr>
              <a:t>［要記入］　　</a:t>
            </a:r>
            <a:pPr indent="0" marL="0">
              <a:buNone/>
            </a:pPr>
            <a:r>
              <a:rPr lang="en-US" sz="1200" dirty="0">
                <a:solidFill>
                  <a:srgbClr val="9AA6B4"/>
                </a:solidFill>
                <a:latin typeface="Meiryo" pitchFamily="34" charset="0"/>
                <a:ea typeface="Meiryo" pitchFamily="34" charset="-122"/>
                <a:cs typeface="Meiryo" pitchFamily="34" charset="-120"/>
              </a:rPr>
              <a:t>講師：</a:t>
            </a:r>
            <a:pPr indent="0" marL="0">
              <a:buNone/>
            </a:pPr>
            <a:r>
              <a:rPr lang="en-US" sz="1200" dirty="0">
                <a:solidFill>
                  <a:srgbClr val="6E7B8A"/>
                </a:solidFill>
                <a:latin typeface="Meiryo" pitchFamily="34" charset="0"/>
                <a:ea typeface="Meiryo" pitchFamily="34" charset="-122"/>
                <a:cs typeface="Meiryo" pitchFamily="34" charset="-120"/>
              </a:rPr>
              <a:t>［要記入］</a:t>
            </a:r>
            <a:endParaRPr lang="en-US" sz="1200" dirty="0"/>
          </a:p>
        </p:txBody>
      </p:sp>
      <p:sp>
        <p:nvSpPr>
          <p:cNvPr id="10" name="Text 8"/>
          <p:cNvSpPr/>
          <p:nvPr/>
        </p:nvSpPr>
        <p:spPr>
          <a:xfrm>
            <a:off x="640080" y="4572000"/>
            <a:ext cx="8229600" cy="411480"/>
          </a:xfrm>
          <a:prstGeom prst="rect">
            <a:avLst/>
          </a:prstGeom>
          <a:noFill/>
          <a:ln/>
        </p:spPr>
        <p:txBody>
          <a:bodyPr wrap="square" lIns="0" tIns="0" rIns="0" bIns="0" rtlCol="0" anchor="ctr"/>
          <a:lstStyle/>
          <a:p>
            <a:pPr indent="0" marL="0">
              <a:lnSpc>
                <a:spcPct val="105000"/>
              </a:lnSpc>
              <a:buNone/>
            </a:pPr>
            <a:r>
              <a:rPr lang="en-US" sz="950" dirty="0">
                <a:solidFill>
                  <a:srgbClr val="8E9AA8"/>
                </a:solidFill>
                <a:latin typeface="Meiryo" pitchFamily="34" charset="0"/>
                <a:ea typeface="Meiryo" pitchFamily="34" charset="-122"/>
                <a:cs typeface="Meiryo" pitchFamily="34" charset="-120"/>
              </a:rPr>
              <a:t>本資料は厚生労働省の一次資料（改正男女雇用機会均等法／令和8年厚生労働省告示第52号 等）に基づく研修用資料です。最終的な該当性判断・法的助言ではありません。</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SCOPE ｜ 行為者</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行為者となり得るのは「雇用する労働者」</a:t>
            </a:r>
            <a:endParaRPr lang="en-US" sz="2600" dirty="0"/>
          </a:p>
        </p:txBody>
      </p:sp>
      <p:sp>
        <p:nvSpPr>
          <p:cNvPr id="5" name="Shape 3"/>
          <p:cNvSpPr/>
          <p:nvPr/>
        </p:nvSpPr>
        <p:spPr>
          <a:xfrm>
            <a:off x="457200" y="1371600"/>
            <a:ext cx="4114800" cy="2788920"/>
          </a:xfrm>
          <a:prstGeom prst="roundRect">
            <a:avLst>
              <a:gd name="adj" fmla="val 1967"/>
            </a:avLst>
          </a:prstGeom>
          <a:solidFill>
            <a:srgbClr val="E9EEF3"/>
          </a:solidFill>
          <a:ln w="12700">
            <a:solidFill>
              <a:srgbClr val="C5D0DC"/>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481328"/>
            <a:ext cx="36576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法令上の措置義務の中心</a:t>
            </a:r>
            <a:endParaRPr lang="en-US" sz="1250" dirty="0"/>
          </a:p>
        </p:txBody>
      </p:sp>
      <p:sp>
        <p:nvSpPr>
          <p:cNvPr id="7" name="Text 5"/>
          <p:cNvSpPr/>
          <p:nvPr/>
        </p:nvSpPr>
        <p:spPr>
          <a:xfrm>
            <a:off x="658368" y="1792224"/>
            <a:ext cx="3703320" cy="2286000"/>
          </a:xfrm>
          <a:prstGeom prst="rect">
            <a:avLst/>
          </a:prstGeom>
          <a:noFill/>
          <a:ln/>
        </p:spPr>
        <p:txBody>
          <a:bodyPr wrap="square" lIns="0" tIns="0" rIns="0" bIns="0" rtlCol="0" anchor="t"/>
          <a:lstStyle/>
          <a:p>
            <a:pPr marL="177800" indent="-177800">
              <a:lnSpc>
                <a:spcPct val="104000"/>
              </a:lnSpc>
              <a:spcAft>
                <a:spcPts val="1000"/>
              </a:spcAft>
              <a:buSzPct val="100000"/>
              <a:buChar char="•"/>
            </a:pPr>
            <a:r>
              <a:rPr lang="en-US" sz="1250" dirty="0">
                <a:solidFill>
                  <a:srgbClr val="263238"/>
                </a:solidFill>
                <a:latin typeface="Meiryo" pitchFamily="34" charset="0"/>
                <a:ea typeface="Meiryo" pitchFamily="34" charset="-122"/>
                <a:cs typeface="Meiryo" pitchFamily="34" charset="-120"/>
              </a:rPr>
              <a:t>事業主が雇用する労働者による性的な言動</a:t>
            </a:r>
            <a:endParaRPr lang="en-US" sz="1250" dirty="0"/>
          </a:p>
          <a:p>
            <a:pPr marL="177800" indent="-177800">
              <a:lnSpc>
                <a:spcPct val="104000"/>
              </a:lnSpc>
              <a:spcAft>
                <a:spcPts val="1000"/>
              </a:spcAft>
              <a:buSzPct val="100000"/>
              <a:buChar char="•"/>
            </a:pPr>
            <a:r>
              <a:rPr lang="en-US" sz="1250" dirty="0">
                <a:solidFill>
                  <a:srgbClr val="263238"/>
                </a:solidFill>
                <a:latin typeface="Meiryo" pitchFamily="34" charset="0"/>
                <a:ea typeface="Meiryo" pitchFamily="34" charset="-122"/>
                <a:cs typeface="Meiryo" pitchFamily="34" charset="-120"/>
              </a:rPr>
              <a:t>正社員だけでなく、パート・契約社員など非正規雇用の労働者も含む</a:t>
            </a:r>
            <a:endParaRPr lang="en-US" sz="1250" dirty="0"/>
          </a:p>
          <a:p>
            <a:pPr marL="177800" indent="-177800">
              <a:lnSpc>
                <a:spcPct val="104000"/>
              </a:lnSpc>
              <a:spcAft>
                <a:spcPts val="1000"/>
              </a:spcAft>
              <a:buSzPct val="100000"/>
              <a:buChar char="•"/>
            </a:pPr>
            <a:r>
              <a:rPr lang="en-US" sz="1250" dirty="0">
                <a:solidFill>
                  <a:srgbClr val="263238"/>
                </a:solidFill>
                <a:latin typeface="Meiryo" pitchFamily="34" charset="0"/>
                <a:ea typeface="Meiryo" pitchFamily="34" charset="-122"/>
                <a:cs typeface="Meiryo" pitchFamily="34" charset="-120"/>
              </a:rPr>
              <a:t>派遣労働者を関与させる場合は、派遣元・派遣先の役割と自社ルールを確認</a:t>
            </a:r>
            <a:endParaRPr lang="en-US" sz="1250" dirty="0"/>
          </a:p>
        </p:txBody>
      </p:sp>
      <p:sp>
        <p:nvSpPr>
          <p:cNvPr id="8" name="Shape 6"/>
          <p:cNvSpPr/>
          <p:nvPr/>
        </p:nvSpPr>
        <p:spPr>
          <a:xfrm>
            <a:off x="4754880" y="1371600"/>
            <a:ext cx="3931920" cy="2788920"/>
          </a:xfrm>
          <a:prstGeom prst="roundRect">
            <a:avLst>
              <a:gd name="adj" fmla="val 1967"/>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9" name="Text 7"/>
          <p:cNvSpPr/>
          <p:nvPr/>
        </p:nvSpPr>
        <p:spPr>
          <a:xfrm>
            <a:off x="4956048" y="1481328"/>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自社規程では広くカバー（推奨実務）</a:t>
            </a:r>
            <a:endParaRPr lang="en-US" sz="1250" dirty="0"/>
          </a:p>
        </p:txBody>
      </p:sp>
      <p:sp>
        <p:nvSpPr>
          <p:cNvPr id="10" name="Text 8"/>
          <p:cNvSpPr/>
          <p:nvPr/>
        </p:nvSpPr>
        <p:spPr>
          <a:xfrm>
            <a:off x="4956048" y="1792224"/>
            <a:ext cx="3520440" cy="2286000"/>
          </a:xfrm>
          <a:prstGeom prst="rect">
            <a:avLst/>
          </a:prstGeom>
          <a:noFill/>
          <a:ln/>
        </p:spPr>
        <p:txBody>
          <a:bodyPr wrap="square" lIns="0" tIns="0" rIns="0" bIns="0" rtlCol="0" anchor="t"/>
          <a:lstStyle/>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役員・代表者による性的な言動も重大な問題として禁止・対応対象に</a:t>
            </a:r>
            <a:endParaRPr lang="en-US" sz="1200" dirty="0"/>
          </a:p>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採用活動に関与する委託先（採用代行・リクルーター等）も対象に</a:t>
            </a:r>
            <a:endParaRPr lang="en-US" sz="1200" dirty="0"/>
          </a:p>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「正式な担当者でなくても」会社が関与する訪問・面談はルールの対象</a:t>
            </a:r>
            <a:endParaRPr lang="en-US" sz="1200" dirty="0"/>
          </a:p>
        </p:txBody>
      </p:sp>
      <p:sp>
        <p:nvSpPr>
          <p:cNvPr id="11" name="Shape 9"/>
          <p:cNvSpPr/>
          <p:nvPr/>
        </p:nvSpPr>
        <p:spPr>
          <a:xfrm>
            <a:off x="457200" y="4261104"/>
            <a:ext cx="8229600" cy="566928"/>
          </a:xfrm>
          <a:prstGeom prst="roundRect">
            <a:avLst>
              <a:gd name="adj" fmla="val 9677"/>
            </a:avLst>
          </a:prstGeom>
          <a:solidFill>
            <a:srgbClr val="FBEBE9"/>
          </a:solidFill>
          <a:ln w="12700">
            <a:solidFill>
              <a:srgbClr val="EBC9C5"/>
            </a:solidFill>
            <a:prstDash val="solid"/>
          </a:ln>
          <a:effectLst>
            <a:outerShdw sx="100000" sy="100000" kx="0" ky="0" algn="bl" rotWithShape="0" blurRad="88900" dist="38100" dir="5400000">
              <a:srgbClr val="000000">
                <a:alpha val="12000"/>
              </a:srgbClr>
            </a:outerShdw>
          </a:effectLst>
        </p:spPr>
      </p:sp>
      <p:sp>
        <p:nvSpPr>
          <p:cNvPr id="12" name="Text 10"/>
          <p:cNvSpPr/>
          <p:nvPr/>
        </p:nvSpPr>
        <p:spPr>
          <a:xfrm>
            <a:off x="658368" y="4261104"/>
            <a:ext cx="7863840" cy="566928"/>
          </a:xfrm>
          <a:prstGeom prst="rect">
            <a:avLst/>
          </a:prstGeom>
          <a:noFill/>
          <a:ln/>
        </p:spPr>
        <p:txBody>
          <a:bodyPr wrap="square" lIns="0" tIns="0" rIns="0" bIns="0" rtlCol="0" anchor="ctr"/>
          <a:lstStyle/>
          <a:p>
            <a:pPr indent="0" marL="0">
              <a:buNone/>
            </a:pPr>
            <a:r>
              <a:rPr lang="en-US" sz="1150" b="1" dirty="0">
                <a:solidFill>
                  <a:srgbClr val="B42318"/>
                </a:solidFill>
                <a:latin typeface="Meiryo" pitchFamily="34" charset="0"/>
                <a:ea typeface="Meiryo" pitchFamily="34" charset="-122"/>
                <a:cs typeface="Meiryo" pitchFamily="34" charset="-120"/>
              </a:rPr>
              <a:t>× こう説明しない：</a:t>
            </a:r>
            <a:pPr indent="0" marL="0">
              <a:buNone/>
            </a:pPr>
            <a:r>
              <a:rPr lang="en-US" sz="1150" dirty="0">
                <a:solidFill>
                  <a:srgbClr val="263238"/>
                </a:solidFill>
                <a:latin typeface="Meiryo" pitchFamily="34" charset="0"/>
                <a:ea typeface="Meiryo" pitchFamily="34" charset="-122"/>
                <a:cs typeface="Meiryo" pitchFamily="34" charset="-120"/>
              </a:rPr>
              <a:t>「役員なら対象外」「正社員以外は対象外」「正式な担当でなければ無関係」</a:t>
            </a:r>
            <a:endParaRPr lang="en-US" sz="1150" dirty="0"/>
          </a:p>
        </p:txBody>
      </p:sp>
      <p:sp>
        <p:nvSpPr>
          <p:cNvPr id="13" name="Text 11"/>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4" name="Text 12"/>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DEFINITION ｜ 定義</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求職者等セクハラとは</a:t>
            </a:r>
            <a:endParaRPr lang="en-US" sz="2600" dirty="0"/>
          </a:p>
        </p:txBody>
      </p:sp>
      <p:sp>
        <p:nvSpPr>
          <p:cNvPr id="5" name="Shape 3"/>
          <p:cNvSpPr/>
          <p:nvPr/>
        </p:nvSpPr>
        <p:spPr>
          <a:xfrm>
            <a:off x="457200" y="1371600"/>
            <a:ext cx="8229600" cy="1371600"/>
          </a:xfrm>
          <a:prstGeom prst="roundRect">
            <a:avLst>
              <a:gd name="adj" fmla="val 4000"/>
            </a:avLst>
          </a:prstGeom>
          <a:solidFill>
            <a:srgbClr val="16314F"/>
          </a:solidFill>
          <a:ln w="12700">
            <a:solidFill>
              <a:srgbClr val="16314F"/>
            </a:solidFill>
            <a:prstDash val="solid"/>
          </a:ln>
        </p:spPr>
      </p:sp>
      <p:sp>
        <p:nvSpPr>
          <p:cNvPr id="6" name="Text 4"/>
          <p:cNvSpPr/>
          <p:nvPr/>
        </p:nvSpPr>
        <p:spPr>
          <a:xfrm>
            <a:off x="731520" y="1517904"/>
            <a:ext cx="7680960" cy="457200"/>
          </a:xfrm>
          <a:prstGeom prst="rect">
            <a:avLst/>
          </a:prstGeom>
          <a:noFill/>
          <a:ln/>
        </p:spPr>
        <p:txBody>
          <a:bodyPr wrap="square" lIns="0" tIns="0" rIns="0" bIns="0" rtlCol="0" anchor="ctr"/>
          <a:lstStyle/>
          <a:p>
            <a:pPr indent="0" marL="0">
              <a:lnSpc>
                <a:spcPct val="105000"/>
              </a:lnSpc>
              <a:buNone/>
            </a:pPr>
            <a:r>
              <a:rPr lang="en-US" sz="1600" b="1" dirty="0">
                <a:solidFill>
                  <a:srgbClr val="FFFFFF"/>
                </a:solidFill>
                <a:latin typeface="Meiryo" pitchFamily="34" charset="0"/>
                <a:ea typeface="Meiryo" pitchFamily="34" charset="-122"/>
                <a:cs typeface="Meiryo" pitchFamily="34" charset="-120"/>
              </a:rPr>
              <a:t>事業主が雇用する労働者による性的な言動により、求職者等の求職活動等が阻害されるもの</a:t>
            </a:r>
            <a:endParaRPr lang="en-US" sz="1600" dirty="0"/>
          </a:p>
        </p:txBody>
      </p:sp>
      <p:sp>
        <p:nvSpPr>
          <p:cNvPr id="7" name="Text 5"/>
          <p:cNvSpPr/>
          <p:nvPr/>
        </p:nvSpPr>
        <p:spPr>
          <a:xfrm>
            <a:off x="731520" y="2029968"/>
            <a:ext cx="7680960" cy="640080"/>
          </a:xfrm>
          <a:prstGeom prst="rect">
            <a:avLst/>
          </a:prstGeom>
          <a:noFill/>
          <a:ln/>
        </p:spPr>
        <p:txBody>
          <a:bodyPr wrap="square" lIns="0" tIns="0" rIns="0" bIns="0" rtlCol="0" anchor="t"/>
          <a:lstStyle/>
          <a:p>
            <a:pPr indent="0" marL="0">
              <a:lnSpc>
                <a:spcPct val="110000"/>
              </a:lnSpc>
              <a:buNone/>
            </a:pPr>
            <a:r>
              <a:rPr lang="en-US" sz="1250" dirty="0">
                <a:solidFill>
                  <a:srgbClr val="D9E0E8"/>
                </a:solidFill>
                <a:latin typeface="Meiryo" pitchFamily="34" charset="0"/>
                <a:ea typeface="Meiryo" pitchFamily="34" charset="-122"/>
                <a:cs typeface="Meiryo" pitchFamily="34" charset="-120"/>
              </a:rPr>
              <a:t>（指針）求職者等の意に反する性的な言動により求職活動等が阻害され、能力の発揮に重大な悪影響が生じる等、求職活動等を行う上で看過できない程度の支障が生じること</a:t>
            </a:r>
            <a:endParaRPr lang="en-US" sz="1250" dirty="0"/>
          </a:p>
        </p:txBody>
      </p:sp>
      <p:sp>
        <p:nvSpPr>
          <p:cNvPr id="8" name="Shape 6"/>
          <p:cNvSpPr/>
          <p:nvPr/>
        </p:nvSpPr>
        <p:spPr>
          <a:xfrm>
            <a:off x="457200" y="2852928"/>
            <a:ext cx="2679192"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9" name="Shape 7"/>
          <p:cNvSpPr/>
          <p:nvPr/>
        </p:nvSpPr>
        <p:spPr>
          <a:xfrm>
            <a:off x="603504" y="2999232"/>
            <a:ext cx="118872" cy="118872"/>
          </a:xfrm>
          <a:prstGeom prst="ellipse">
            <a:avLst/>
          </a:prstGeom>
          <a:solidFill>
            <a:srgbClr val="B58A3A"/>
          </a:solidFill>
          <a:ln/>
        </p:spPr>
      </p:sp>
      <p:sp>
        <p:nvSpPr>
          <p:cNvPr id="10" name="Text 8"/>
          <p:cNvSpPr/>
          <p:nvPr/>
        </p:nvSpPr>
        <p:spPr>
          <a:xfrm>
            <a:off x="603504" y="3163824"/>
            <a:ext cx="2404872" cy="438912"/>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同性に対する言動も含まれる</a:t>
            </a:r>
            <a:endParaRPr lang="en-US" sz="1100" dirty="0"/>
          </a:p>
        </p:txBody>
      </p:sp>
      <p:sp>
        <p:nvSpPr>
          <p:cNvPr id="11" name="Shape 9"/>
          <p:cNvSpPr/>
          <p:nvPr/>
        </p:nvSpPr>
        <p:spPr>
          <a:xfrm>
            <a:off x="3255264" y="2852928"/>
            <a:ext cx="2679192"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2" name="Shape 10"/>
          <p:cNvSpPr/>
          <p:nvPr/>
        </p:nvSpPr>
        <p:spPr>
          <a:xfrm>
            <a:off x="3401568" y="2999232"/>
            <a:ext cx="118872" cy="118872"/>
          </a:xfrm>
          <a:prstGeom prst="ellipse">
            <a:avLst/>
          </a:prstGeom>
          <a:solidFill>
            <a:srgbClr val="B58A3A"/>
          </a:solidFill>
          <a:ln/>
        </p:spPr>
      </p:sp>
      <p:sp>
        <p:nvSpPr>
          <p:cNvPr id="13" name="Text 11"/>
          <p:cNvSpPr/>
          <p:nvPr/>
        </p:nvSpPr>
        <p:spPr>
          <a:xfrm>
            <a:off x="3401568" y="3163824"/>
            <a:ext cx="2404872" cy="438912"/>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性的指向・ジェンダーアイデンティティを問わない</a:t>
            </a:r>
            <a:endParaRPr lang="en-US" sz="1100" dirty="0"/>
          </a:p>
        </p:txBody>
      </p:sp>
      <p:sp>
        <p:nvSpPr>
          <p:cNvPr id="14" name="Shape 12"/>
          <p:cNvSpPr/>
          <p:nvPr/>
        </p:nvSpPr>
        <p:spPr>
          <a:xfrm>
            <a:off x="6053328" y="2852928"/>
            <a:ext cx="2679192"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5" name="Shape 13"/>
          <p:cNvSpPr/>
          <p:nvPr/>
        </p:nvSpPr>
        <p:spPr>
          <a:xfrm>
            <a:off x="6199632" y="2999232"/>
            <a:ext cx="118872" cy="118872"/>
          </a:xfrm>
          <a:prstGeom prst="ellipse">
            <a:avLst/>
          </a:prstGeom>
          <a:solidFill>
            <a:srgbClr val="B58A3A"/>
          </a:solidFill>
          <a:ln/>
        </p:spPr>
      </p:sp>
      <p:sp>
        <p:nvSpPr>
          <p:cNvPr id="16" name="Text 14"/>
          <p:cNvSpPr/>
          <p:nvPr/>
        </p:nvSpPr>
        <p:spPr>
          <a:xfrm>
            <a:off x="6199632" y="3163824"/>
            <a:ext cx="2404872" cy="438912"/>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男性も女性も被害者・行為者になり得る</a:t>
            </a:r>
            <a:endParaRPr lang="en-US" sz="1100" dirty="0"/>
          </a:p>
        </p:txBody>
      </p:sp>
      <p:sp>
        <p:nvSpPr>
          <p:cNvPr id="17" name="Shape 15"/>
          <p:cNvSpPr/>
          <p:nvPr/>
        </p:nvSpPr>
        <p:spPr>
          <a:xfrm>
            <a:off x="457200" y="3749040"/>
            <a:ext cx="2679192"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8" name="Shape 16"/>
          <p:cNvSpPr/>
          <p:nvPr/>
        </p:nvSpPr>
        <p:spPr>
          <a:xfrm>
            <a:off x="603504" y="3895344"/>
            <a:ext cx="118872" cy="118872"/>
          </a:xfrm>
          <a:prstGeom prst="ellipse">
            <a:avLst/>
          </a:prstGeom>
          <a:solidFill>
            <a:srgbClr val="B58A3A"/>
          </a:solidFill>
          <a:ln/>
        </p:spPr>
      </p:sp>
      <p:sp>
        <p:nvSpPr>
          <p:cNvPr id="19" name="Text 17"/>
          <p:cNvSpPr/>
          <p:nvPr/>
        </p:nvSpPr>
        <p:spPr>
          <a:xfrm>
            <a:off x="603504" y="4059936"/>
            <a:ext cx="2404872" cy="438912"/>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明確に拒否できなかった＝同意 と決めつけない</a:t>
            </a:r>
            <a:endParaRPr lang="en-US" sz="1100" dirty="0"/>
          </a:p>
        </p:txBody>
      </p:sp>
      <p:sp>
        <p:nvSpPr>
          <p:cNvPr id="20" name="Shape 18"/>
          <p:cNvSpPr/>
          <p:nvPr/>
        </p:nvSpPr>
        <p:spPr>
          <a:xfrm>
            <a:off x="3255264" y="3749040"/>
            <a:ext cx="2679192"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1" name="Shape 19"/>
          <p:cNvSpPr/>
          <p:nvPr/>
        </p:nvSpPr>
        <p:spPr>
          <a:xfrm>
            <a:off x="3401568" y="3895344"/>
            <a:ext cx="118872" cy="118872"/>
          </a:xfrm>
          <a:prstGeom prst="ellipse">
            <a:avLst/>
          </a:prstGeom>
          <a:solidFill>
            <a:srgbClr val="B58A3A"/>
          </a:solidFill>
          <a:ln/>
        </p:spPr>
      </p:sp>
      <p:sp>
        <p:nvSpPr>
          <p:cNvPr id="22" name="Text 20"/>
          <p:cNvSpPr/>
          <p:nvPr/>
        </p:nvSpPr>
        <p:spPr>
          <a:xfrm>
            <a:off x="3401568" y="4059936"/>
            <a:ext cx="2404872" cy="438912"/>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一度の身体接触・関係の要求でも重大な支障になり得る</a:t>
            </a:r>
            <a:endParaRPr lang="en-US" sz="1100" dirty="0"/>
          </a:p>
        </p:txBody>
      </p:sp>
      <p:sp>
        <p:nvSpPr>
          <p:cNvPr id="23" name="Shape 21"/>
          <p:cNvSpPr/>
          <p:nvPr/>
        </p:nvSpPr>
        <p:spPr>
          <a:xfrm>
            <a:off x="6053328" y="3749040"/>
            <a:ext cx="2679192"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4" name="Shape 22"/>
          <p:cNvSpPr/>
          <p:nvPr/>
        </p:nvSpPr>
        <p:spPr>
          <a:xfrm>
            <a:off x="6199632" y="3895344"/>
            <a:ext cx="118872" cy="118872"/>
          </a:xfrm>
          <a:prstGeom prst="ellipse">
            <a:avLst/>
          </a:prstGeom>
          <a:solidFill>
            <a:srgbClr val="B58A3A"/>
          </a:solidFill>
          <a:ln/>
        </p:spPr>
      </p:sp>
      <p:sp>
        <p:nvSpPr>
          <p:cNvPr id="25" name="Text 23"/>
          <p:cNvSpPr/>
          <p:nvPr/>
        </p:nvSpPr>
        <p:spPr>
          <a:xfrm>
            <a:off x="6199632" y="4059936"/>
            <a:ext cx="2404872" cy="438912"/>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継続的な性的冗談・執拗な食事の誘い等も問題になる</a:t>
            </a:r>
            <a:endParaRPr lang="en-US" sz="1100" dirty="0"/>
          </a:p>
        </p:txBody>
      </p:sp>
      <p:sp>
        <p:nvSpPr>
          <p:cNvPr id="26" name="Text 24"/>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27" name="Text 25"/>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DEFINITION ｜ 対象の広さ</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同性間も、性的指向・性自認にかかわらず対象</a:t>
            </a:r>
            <a:endParaRPr lang="en-US" sz="2600" dirty="0"/>
          </a:p>
        </p:txBody>
      </p:sp>
      <p:sp>
        <p:nvSpPr>
          <p:cNvPr id="5" name="Text 3"/>
          <p:cNvSpPr/>
          <p:nvPr/>
        </p:nvSpPr>
        <p:spPr>
          <a:xfrm>
            <a:off x="457200" y="1417320"/>
            <a:ext cx="8229600" cy="1371600"/>
          </a:xfrm>
          <a:prstGeom prst="rect">
            <a:avLst/>
          </a:prstGeom>
          <a:noFill/>
          <a:ln/>
        </p:spPr>
        <p:txBody>
          <a:bodyPr wrap="square" lIns="0" tIns="0" rIns="0" bIns="0" rtlCol="0" anchor="t"/>
          <a:lstStyle/>
          <a:p>
            <a:pPr marL="177800" indent="-177800">
              <a:lnSpc>
                <a:spcPct val="104000"/>
              </a:lnSpc>
              <a:spcAft>
                <a:spcPts val="1100"/>
              </a:spcAft>
              <a:buSzPct val="100000"/>
              <a:buChar char="•"/>
            </a:pPr>
            <a:r>
              <a:rPr lang="en-US" sz="1700" dirty="0">
                <a:solidFill>
                  <a:srgbClr val="263238"/>
                </a:solidFill>
                <a:latin typeface="Meiryo" pitchFamily="34" charset="0"/>
                <a:ea typeface="Meiryo" pitchFamily="34" charset="-122"/>
                <a:cs typeface="Meiryo" pitchFamily="34" charset="-120"/>
              </a:rPr>
              <a:t>求職者等セクハラには「同性に対するもの」も含まれる。</a:t>
            </a:r>
            <a:endParaRPr lang="en-US" sz="1700" dirty="0"/>
          </a:p>
          <a:p>
            <a:pPr marL="177800" indent="-177800">
              <a:lnSpc>
                <a:spcPct val="104000"/>
              </a:lnSpc>
              <a:spcAft>
                <a:spcPts val="1100"/>
              </a:spcAft>
              <a:buSzPct val="100000"/>
              <a:buChar char="•"/>
            </a:pPr>
            <a:r>
              <a:rPr lang="en-US" sz="1700" dirty="0">
                <a:solidFill>
                  <a:srgbClr val="263238"/>
                </a:solidFill>
                <a:latin typeface="Meiryo" pitchFamily="34" charset="0"/>
                <a:ea typeface="Meiryo" pitchFamily="34" charset="-122"/>
                <a:cs typeface="Meiryo" pitchFamily="34" charset="-120"/>
              </a:rPr>
              <a:t>被害を受けた者の性的指向・ジェンダーアイデンティティにかかわらず、本指針の対象となる。</a:t>
            </a:r>
            <a:endParaRPr lang="en-US" sz="1700" dirty="0"/>
          </a:p>
          <a:p>
            <a:pPr marL="177800" indent="-177800">
              <a:lnSpc>
                <a:spcPct val="104000"/>
              </a:lnSpc>
              <a:spcAft>
                <a:spcPts val="1100"/>
              </a:spcAft>
              <a:buSzPct val="100000"/>
              <a:buChar char="•"/>
            </a:pPr>
            <a:r>
              <a:rPr lang="en-US" sz="1700" dirty="0">
                <a:solidFill>
                  <a:srgbClr val="263238"/>
                </a:solidFill>
                <a:latin typeface="Meiryo" pitchFamily="34" charset="0"/>
                <a:ea typeface="Meiryo" pitchFamily="34" charset="-122"/>
                <a:cs typeface="Meiryo" pitchFamily="34" charset="-120"/>
              </a:rPr>
              <a:t>男性が被害者、女性が行為者という場合もある。立場や性別で「あり得ない」と決めつけない。</a:t>
            </a:r>
            <a:endParaRPr lang="en-US" sz="1700" dirty="0"/>
          </a:p>
        </p:txBody>
      </p:sp>
      <p:sp>
        <p:nvSpPr>
          <p:cNvPr id="6" name="Shape 4"/>
          <p:cNvSpPr/>
          <p:nvPr/>
        </p:nvSpPr>
        <p:spPr>
          <a:xfrm>
            <a:off x="457200" y="2971800"/>
            <a:ext cx="8229600" cy="1417320"/>
          </a:xfrm>
          <a:prstGeom prst="roundRect">
            <a:avLst>
              <a:gd name="adj" fmla="val 3871"/>
            </a:avLst>
          </a:prstGeom>
          <a:solidFill>
            <a:srgbClr val="E5F1F0"/>
          </a:solidFill>
          <a:ln w="12700">
            <a:solidFill>
              <a:srgbClr val="BFE0DC"/>
            </a:solidFill>
            <a:prstDash val="solid"/>
          </a:ln>
          <a:effectLst>
            <a:outerShdw sx="100000" sy="100000" kx="0" ky="0" algn="bl" rotWithShape="0" blurRad="88900" dist="38100" dir="5400000">
              <a:srgbClr val="000000">
                <a:alpha val="12000"/>
              </a:srgbClr>
            </a:outerShdw>
          </a:effectLst>
        </p:spPr>
      </p:sp>
      <p:sp>
        <p:nvSpPr>
          <p:cNvPr id="7" name="Text 5"/>
          <p:cNvSpPr/>
          <p:nvPr/>
        </p:nvSpPr>
        <p:spPr>
          <a:xfrm>
            <a:off x="658368" y="3090672"/>
            <a:ext cx="7863840" cy="274320"/>
          </a:xfrm>
          <a:prstGeom prst="rect">
            <a:avLst/>
          </a:prstGeom>
          <a:noFill/>
          <a:ln/>
        </p:spPr>
        <p:txBody>
          <a:bodyPr wrap="square" lIns="0" tIns="0" rIns="0" bIns="0" rtlCol="0" anchor="ctr"/>
          <a:lstStyle/>
          <a:p>
            <a:pPr indent="0" marL="0">
              <a:buNone/>
            </a:pPr>
            <a:r>
              <a:rPr lang="en-US" sz="1300" b="1" dirty="0">
                <a:solidFill>
                  <a:srgbClr val="237A75"/>
                </a:solidFill>
                <a:latin typeface="Meiryo" pitchFamily="34" charset="0"/>
                <a:ea typeface="Meiryo" pitchFamily="34" charset="-122"/>
                <a:cs typeface="Meiryo" pitchFamily="34" charset="-120"/>
              </a:rPr>
              <a:t>【望ましい取組】SOGIに関する言動への配慮</a:t>
            </a:r>
            <a:endParaRPr lang="en-US" sz="1300" dirty="0"/>
          </a:p>
        </p:txBody>
      </p:sp>
      <p:sp>
        <p:nvSpPr>
          <p:cNvPr id="8" name="Text 6"/>
          <p:cNvSpPr/>
          <p:nvPr/>
        </p:nvSpPr>
        <p:spPr>
          <a:xfrm>
            <a:off x="658368" y="3401568"/>
            <a:ext cx="7863840" cy="960120"/>
          </a:xfrm>
          <a:prstGeom prst="rect">
            <a:avLst/>
          </a:prstGeom>
          <a:noFill/>
          <a:ln/>
        </p:spPr>
        <p:txBody>
          <a:bodyPr wrap="square" lIns="0" tIns="0" rIns="0" bIns="0" rtlCol="0" anchor="t"/>
          <a:lstStyle/>
          <a:p>
            <a:pPr marL="177800" indent="-177800">
              <a:lnSpc>
                <a:spcPct val="104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性的指向・ジェンダーアイデンティティに関する侮辱的な言動を行わない。</a:t>
            </a:r>
            <a:endParaRPr lang="en-US" sz="1150" dirty="0"/>
          </a:p>
          <a:p>
            <a:pPr marL="177800" indent="-177800">
              <a:lnSpc>
                <a:spcPct val="104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本人の了解を得ずに機微な個人情報（性的指向・性自認等）を暴露しない／開示を強要・禁止しない（アウティングの防止）。</a:t>
            </a:r>
            <a:endParaRPr lang="en-US" sz="1150" dirty="0"/>
          </a:p>
          <a:p>
            <a:pPr marL="177800" indent="-177800">
              <a:lnSpc>
                <a:spcPct val="104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これらは指針上「必要に応じて適切に対応するよう努めることが望ましい」とされる取組。</a:t>
            </a:r>
            <a:endParaRPr lang="en-US" sz="1150" dirty="0"/>
          </a:p>
        </p:txBody>
      </p:sp>
      <p:sp>
        <p:nvSpPr>
          <p:cNvPr id="9" name="Text 7"/>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0" name="Text 8"/>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EXAMPLES ｜ 指針の典型例</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指針が挙げる典型例（イ〜ヘ）</a:t>
            </a:r>
            <a:endParaRPr lang="en-US" sz="2600" dirty="0"/>
          </a:p>
        </p:txBody>
      </p:sp>
      <p:sp>
        <p:nvSpPr>
          <p:cNvPr id="5" name="Shape 3"/>
          <p:cNvSpPr/>
          <p:nvPr/>
        </p:nvSpPr>
        <p:spPr>
          <a:xfrm>
            <a:off x="457200" y="1371600"/>
            <a:ext cx="2679192" cy="1371600"/>
          </a:xfrm>
          <a:prstGeom prst="roundRect">
            <a:avLst>
              <a:gd name="adj" fmla="val 400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Shape 4"/>
          <p:cNvSpPr/>
          <p:nvPr/>
        </p:nvSpPr>
        <p:spPr>
          <a:xfrm>
            <a:off x="603504" y="1517904"/>
            <a:ext cx="310896" cy="274320"/>
          </a:xfrm>
          <a:prstGeom prst="roundRect">
            <a:avLst>
              <a:gd name="adj" fmla="val 16667"/>
            </a:avLst>
          </a:prstGeom>
          <a:solidFill>
            <a:srgbClr val="FBEBE9"/>
          </a:solidFill>
          <a:ln w="12700">
            <a:solidFill>
              <a:srgbClr val="B42318"/>
            </a:solidFill>
            <a:prstDash val="solid"/>
          </a:ln>
        </p:spPr>
      </p:sp>
      <p:sp>
        <p:nvSpPr>
          <p:cNvPr id="7" name="Text 5"/>
          <p:cNvSpPr/>
          <p:nvPr/>
        </p:nvSpPr>
        <p:spPr>
          <a:xfrm>
            <a:off x="603504" y="1517904"/>
            <a:ext cx="310896" cy="274320"/>
          </a:xfrm>
          <a:prstGeom prst="rect">
            <a:avLst/>
          </a:prstGeom>
          <a:noFill/>
          <a:ln/>
        </p:spPr>
        <p:txBody>
          <a:bodyPr wrap="square" lIns="0" tIns="0" rIns="0" bIns="0" rtlCol="0" anchor="ctr"/>
          <a:lstStyle/>
          <a:p>
            <a:pPr algn="ctr" indent="0" marL="0">
              <a:buNone/>
            </a:pPr>
            <a:r>
              <a:rPr lang="en-US" sz="1300" b="1" dirty="0">
                <a:solidFill>
                  <a:srgbClr val="B42318"/>
                </a:solidFill>
                <a:latin typeface="Meiryo" pitchFamily="34" charset="0"/>
                <a:ea typeface="Meiryo" pitchFamily="34" charset="-122"/>
                <a:cs typeface="Meiryo" pitchFamily="34" charset="-120"/>
              </a:rPr>
              <a:t>イ</a:t>
            </a:r>
            <a:endParaRPr lang="en-US" sz="1300" dirty="0"/>
          </a:p>
        </p:txBody>
      </p:sp>
      <p:sp>
        <p:nvSpPr>
          <p:cNvPr id="8" name="Text 6"/>
          <p:cNvSpPr/>
          <p:nvPr/>
        </p:nvSpPr>
        <p:spPr>
          <a:xfrm>
            <a:off x="1005840" y="1508760"/>
            <a:ext cx="2002536" cy="29260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説明会で身体に接触</a:t>
            </a:r>
            <a:endParaRPr lang="en-US" sz="1250" dirty="0"/>
          </a:p>
        </p:txBody>
      </p:sp>
      <p:sp>
        <p:nvSpPr>
          <p:cNvPr id="9" name="Text 7"/>
          <p:cNvSpPr/>
          <p:nvPr/>
        </p:nvSpPr>
        <p:spPr>
          <a:xfrm>
            <a:off x="621792" y="1883664"/>
            <a:ext cx="2368296" cy="786384"/>
          </a:xfrm>
          <a:prstGeom prst="rect">
            <a:avLst/>
          </a:prstGeom>
          <a:noFill/>
          <a:ln/>
        </p:spPr>
        <p:txBody>
          <a:bodyPr wrap="square" lIns="0" tIns="0" rIns="0" bIns="0" rtlCol="0" anchor="t"/>
          <a:lstStyle/>
          <a:p>
            <a:pPr indent="0" marL="0">
              <a:lnSpc>
                <a:spcPct val="106000"/>
              </a:lnSpc>
              <a:buNone/>
            </a:pPr>
            <a:r>
              <a:rPr lang="en-US" sz="1100" dirty="0">
                <a:solidFill>
                  <a:srgbClr val="263238"/>
                </a:solidFill>
                <a:latin typeface="Meiryo" pitchFamily="34" charset="0"/>
                <a:ea typeface="Meiryo" pitchFamily="34" charset="-122"/>
                <a:cs typeface="Meiryo" pitchFamily="34" charset="-120"/>
              </a:rPr>
              <a:t>少人数の説明会で腰・胸等に触れ、意欲が低下</a:t>
            </a:r>
            <a:endParaRPr lang="en-US" sz="1100" dirty="0"/>
          </a:p>
        </p:txBody>
      </p:sp>
      <p:sp>
        <p:nvSpPr>
          <p:cNvPr id="10" name="Shape 8"/>
          <p:cNvSpPr/>
          <p:nvPr/>
        </p:nvSpPr>
        <p:spPr>
          <a:xfrm>
            <a:off x="3255264" y="1371600"/>
            <a:ext cx="2679192" cy="1371600"/>
          </a:xfrm>
          <a:prstGeom prst="roundRect">
            <a:avLst>
              <a:gd name="adj" fmla="val 400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1" name="Shape 9"/>
          <p:cNvSpPr/>
          <p:nvPr/>
        </p:nvSpPr>
        <p:spPr>
          <a:xfrm>
            <a:off x="3401568" y="1517904"/>
            <a:ext cx="310896" cy="274320"/>
          </a:xfrm>
          <a:prstGeom prst="roundRect">
            <a:avLst>
              <a:gd name="adj" fmla="val 16667"/>
            </a:avLst>
          </a:prstGeom>
          <a:solidFill>
            <a:srgbClr val="FBEBE9"/>
          </a:solidFill>
          <a:ln w="12700">
            <a:solidFill>
              <a:srgbClr val="B42318"/>
            </a:solidFill>
            <a:prstDash val="solid"/>
          </a:ln>
        </p:spPr>
      </p:sp>
      <p:sp>
        <p:nvSpPr>
          <p:cNvPr id="12" name="Text 10"/>
          <p:cNvSpPr/>
          <p:nvPr/>
        </p:nvSpPr>
        <p:spPr>
          <a:xfrm>
            <a:off x="3401568" y="1517904"/>
            <a:ext cx="310896" cy="274320"/>
          </a:xfrm>
          <a:prstGeom prst="rect">
            <a:avLst/>
          </a:prstGeom>
          <a:noFill/>
          <a:ln/>
        </p:spPr>
        <p:txBody>
          <a:bodyPr wrap="square" lIns="0" tIns="0" rIns="0" bIns="0" rtlCol="0" anchor="ctr"/>
          <a:lstStyle/>
          <a:p>
            <a:pPr algn="ctr" indent="0" marL="0">
              <a:buNone/>
            </a:pPr>
            <a:r>
              <a:rPr lang="en-US" sz="1300" b="1" dirty="0">
                <a:solidFill>
                  <a:srgbClr val="B42318"/>
                </a:solidFill>
                <a:latin typeface="Meiryo" pitchFamily="34" charset="0"/>
                <a:ea typeface="Meiryo" pitchFamily="34" charset="-122"/>
                <a:cs typeface="Meiryo" pitchFamily="34" charset="-120"/>
              </a:rPr>
              <a:t>ロ</a:t>
            </a:r>
            <a:endParaRPr lang="en-US" sz="1300" dirty="0"/>
          </a:p>
        </p:txBody>
      </p:sp>
      <p:sp>
        <p:nvSpPr>
          <p:cNvPr id="13" name="Text 11"/>
          <p:cNvSpPr/>
          <p:nvPr/>
        </p:nvSpPr>
        <p:spPr>
          <a:xfrm>
            <a:off x="3803904" y="1508760"/>
            <a:ext cx="2002536" cy="29260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インターンで性的な冗談</a:t>
            </a:r>
            <a:endParaRPr lang="en-US" sz="1250" dirty="0"/>
          </a:p>
        </p:txBody>
      </p:sp>
      <p:sp>
        <p:nvSpPr>
          <p:cNvPr id="14" name="Text 12"/>
          <p:cNvSpPr/>
          <p:nvPr/>
        </p:nvSpPr>
        <p:spPr>
          <a:xfrm>
            <a:off x="3419856" y="1883664"/>
            <a:ext cx="2368296" cy="786384"/>
          </a:xfrm>
          <a:prstGeom prst="rect">
            <a:avLst/>
          </a:prstGeom>
          <a:noFill/>
          <a:ln/>
        </p:spPr>
        <p:txBody>
          <a:bodyPr wrap="square" lIns="0" tIns="0" rIns="0" bIns="0" rtlCol="0" anchor="t"/>
          <a:lstStyle/>
          <a:p>
            <a:pPr indent="0" marL="0">
              <a:lnSpc>
                <a:spcPct val="106000"/>
              </a:lnSpc>
              <a:buNone/>
            </a:pPr>
            <a:r>
              <a:rPr lang="en-US" sz="1100" dirty="0">
                <a:solidFill>
                  <a:srgbClr val="263238"/>
                </a:solidFill>
                <a:latin typeface="Meiryo" pitchFamily="34" charset="0"/>
                <a:ea typeface="Meiryo" pitchFamily="34" charset="-122"/>
                <a:cs typeface="Meiryo" pitchFamily="34" charset="-120"/>
              </a:rPr>
              <a:t>意図的・継続的なからかいで活動が手につかない</a:t>
            </a:r>
            <a:endParaRPr lang="en-US" sz="1100" dirty="0"/>
          </a:p>
        </p:txBody>
      </p:sp>
      <p:sp>
        <p:nvSpPr>
          <p:cNvPr id="15" name="Shape 13"/>
          <p:cNvSpPr/>
          <p:nvPr/>
        </p:nvSpPr>
        <p:spPr>
          <a:xfrm>
            <a:off x="6053328" y="1371600"/>
            <a:ext cx="2679192" cy="1371600"/>
          </a:xfrm>
          <a:prstGeom prst="roundRect">
            <a:avLst>
              <a:gd name="adj" fmla="val 400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6" name="Shape 14"/>
          <p:cNvSpPr/>
          <p:nvPr/>
        </p:nvSpPr>
        <p:spPr>
          <a:xfrm>
            <a:off x="6199632" y="1517904"/>
            <a:ext cx="310896" cy="274320"/>
          </a:xfrm>
          <a:prstGeom prst="roundRect">
            <a:avLst>
              <a:gd name="adj" fmla="val 16667"/>
            </a:avLst>
          </a:prstGeom>
          <a:solidFill>
            <a:srgbClr val="FBEBE9"/>
          </a:solidFill>
          <a:ln w="12700">
            <a:solidFill>
              <a:srgbClr val="B42318"/>
            </a:solidFill>
            <a:prstDash val="solid"/>
          </a:ln>
        </p:spPr>
      </p:sp>
      <p:sp>
        <p:nvSpPr>
          <p:cNvPr id="17" name="Text 15"/>
          <p:cNvSpPr/>
          <p:nvPr/>
        </p:nvSpPr>
        <p:spPr>
          <a:xfrm>
            <a:off x="6199632" y="1517904"/>
            <a:ext cx="310896" cy="274320"/>
          </a:xfrm>
          <a:prstGeom prst="rect">
            <a:avLst/>
          </a:prstGeom>
          <a:noFill/>
          <a:ln/>
        </p:spPr>
        <p:txBody>
          <a:bodyPr wrap="square" lIns="0" tIns="0" rIns="0" bIns="0" rtlCol="0" anchor="ctr"/>
          <a:lstStyle/>
          <a:p>
            <a:pPr algn="ctr" indent="0" marL="0">
              <a:buNone/>
            </a:pPr>
            <a:r>
              <a:rPr lang="en-US" sz="1300" b="1" dirty="0">
                <a:solidFill>
                  <a:srgbClr val="B42318"/>
                </a:solidFill>
                <a:latin typeface="Meiryo" pitchFamily="34" charset="0"/>
                <a:ea typeface="Meiryo" pitchFamily="34" charset="-122"/>
                <a:cs typeface="Meiryo" pitchFamily="34" charset="-120"/>
              </a:rPr>
              <a:t>ハ</a:t>
            </a:r>
            <a:endParaRPr lang="en-US" sz="1300" dirty="0"/>
          </a:p>
        </p:txBody>
      </p:sp>
      <p:sp>
        <p:nvSpPr>
          <p:cNvPr id="18" name="Text 16"/>
          <p:cNvSpPr/>
          <p:nvPr/>
        </p:nvSpPr>
        <p:spPr>
          <a:xfrm>
            <a:off x="6601968" y="1508760"/>
            <a:ext cx="2002536" cy="29260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性的なポスター・画面表示</a:t>
            </a:r>
            <a:endParaRPr lang="en-US" sz="1250" dirty="0"/>
          </a:p>
        </p:txBody>
      </p:sp>
      <p:sp>
        <p:nvSpPr>
          <p:cNvPr id="19" name="Text 17"/>
          <p:cNvSpPr/>
          <p:nvPr/>
        </p:nvSpPr>
        <p:spPr>
          <a:xfrm>
            <a:off x="6217920" y="1883664"/>
            <a:ext cx="2368296" cy="786384"/>
          </a:xfrm>
          <a:prstGeom prst="rect">
            <a:avLst/>
          </a:prstGeom>
          <a:noFill/>
          <a:ln/>
        </p:spPr>
        <p:txBody>
          <a:bodyPr wrap="square" lIns="0" tIns="0" rIns="0" bIns="0" rtlCol="0" anchor="t"/>
          <a:lstStyle/>
          <a:p>
            <a:pPr indent="0" marL="0">
              <a:lnSpc>
                <a:spcPct val="106000"/>
              </a:lnSpc>
              <a:buNone/>
            </a:pPr>
            <a:r>
              <a:rPr lang="en-US" sz="1100" dirty="0">
                <a:solidFill>
                  <a:srgbClr val="263238"/>
                </a:solidFill>
                <a:latin typeface="Meiryo" pitchFamily="34" charset="0"/>
                <a:ea typeface="Meiryo" pitchFamily="34" charset="-122"/>
                <a:cs typeface="Meiryo" pitchFamily="34" charset="-120"/>
              </a:rPr>
              <a:t>インターン環境での掲示・表示で活動が手につかない</a:t>
            </a:r>
            <a:endParaRPr lang="en-US" sz="1100" dirty="0"/>
          </a:p>
        </p:txBody>
      </p:sp>
      <p:sp>
        <p:nvSpPr>
          <p:cNvPr id="20" name="Shape 18"/>
          <p:cNvSpPr/>
          <p:nvPr/>
        </p:nvSpPr>
        <p:spPr>
          <a:xfrm>
            <a:off x="457200" y="2889504"/>
            <a:ext cx="2679192" cy="1371600"/>
          </a:xfrm>
          <a:prstGeom prst="roundRect">
            <a:avLst>
              <a:gd name="adj" fmla="val 400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1" name="Shape 19"/>
          <p:cNvSpPr/>
          <p:nvPr/>
        </p:nvSpPr>
        <p:spPr>
          <a:xfrm>
            <a:off x="603504" y="3035808"/>
            <a:ext cx="310896" cy="274320"/>
          </a:xfrm>
          <a:prstGeom prst="roundRect">
            <a:avLst>
              <a:gd name="adj" fmla="val 16667"/>
            </a:avLst>
          </a:prstGeom>
          <a:solidFill>
            <a:srgbClr val="FBEBE9"/>
          </a:solidFill>
          <a:ln w="12700">
            <a:solidFill>
              <a:srgbClr val="B42318"/>
            </a:solidFill>
            <a:prstDash val="solid"/>
          </a:ln>
        </p:spPr>
      </p:sp>
      <p:sp>
        <p:nvSpPr>
          <p:cNvPr id="22" name="Text 20"/>
          <p:cNvSpPr/>
          <p:nvPr/>
        </p:nvSpPr>
        <p:spPr>
          <a:xfrm>
            <a:off x="603504" y="3035808"/>
            <a:ext cx="310896" cy="274320"/>
          </a:xfrm>
          <a:prstGeom prst="rect">
            <a:avLst/>
          </a:prstGeom>
          <a:noFill/>
          <a:ln/>
        </p:spPr>
        <p:txBody>
          <a:bodyPr wrap="square" lIns="0" tIns="0" rIns="0" bIns="0" rtlCol="0" anchor="ctr"/>
          <a:lstStyle/>
          <a:p>
            <a:pPr algn="ctr" indent="0" marL="0">
              <a:buNone/>
            </a:pPr>
            <a:r>
              <a:rPr lang="en-US" sz="1300" b="1" dirty="0">
                <a:solidFill>
                  <a:srgbClr val="B42318"/>
                </a:solidFill>
                <a:latin typeface="Meiryo" pitchFamily="34" charset="0"/>
                <a:ea typeface="Meiryo" pitchFamily="34" charset="-122"/>
                <a:cs typeface="Meiryo" pitchFamily="34" charset="-120"/>
              </a:rPr>
              <a:t>ニ</a:t>
            </a:r>
            <a:endParaRPr lang="en-US" sz="1300" dirty="0"/>
          </a:p>
        </p:txBody>
      </p:sp>
      <p:sp>
        <p:nvSpPr>
          <p:cNvPr id="23" name="Text 21"/>
          <p:cNvSpPr/>
          <p:nvPr/>
        </p:nvSpPr>
        <p:spPr>
          <a:xfrm>
            <a:off x="1005840" y="3026664"/>
            <a:ext cx="2002536" cy="29260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面接で性的な質問</a:t>
            </a:r>
            <a:endParaRPr lang="en-US" sz="1250" dirty="0"/>
          </a:p>
        </p:txBody>
      </p:sp>
      <p:sp>
        <p:nvSpPr>
          <p:cNvPr id="24" name="Text 22"/>
          <p:cNvSpPr/>
          <p:nvPr/>
        </p:nvSpPr>
        <p:spPr>
          <a:xfrm>
            <a:off x="621792" y="3401568"/>
            <a:ext cx="2368296" cy="786384"/>
          </a:xfrm>
          <a:prstGeom prst="rect">
            <a:avLst/>
          </a:prstGeom>
          <a:noFill/>
          <a:ln/>
        </p:spPr>
        <p:txBody>
          <a:bodyPr wrap="square" lIns="0" tIns="0" rIns="0" bIns="0" rtlCol="0" anchor="t"/>
          <a:lstStyle/>
          <a:p>
            <a:pPr indent="0" marL="0">
              <a:lnSpc>
                <a:spcPct val="106000"/>
              </a:lnSpc>
              <a:buNone/>
            </a:pPr>
            <a:r>
              <a:rPr lang="en-US" sz="1100" dirty="0">
                <a:solidFill>
                  <a:srgbClr val="263238"/>
                </a:solidFill>
                <a:latin typeface="Meiryo" pitchFamily="34" charset="0"/>
                <a:ea typeface="Meiryo" pitchFamily="34" charset="-122"/>
                <a:cs typeface="Meiryo" pitchFamily="34" charset="-120"/>
              </a:rPr>
              <a:t>面接官から性的な事実関係を問われ、意欲が低下</a:t>
            </a:r>
            <a:endParaRPr lang="en-US" sz="1100" dirty="0"/>
          </a:p>
        </p:txBody>
      </p:sp>
      <p:sp>
        <p:nvSpPr>
          <p:cNvPr id="25" name="Shape 23"/>
          <p:cNvSpPr/>
          <p:nvPr/>
        </p:nvSpPr>
        <p:spPr>
          <a:xfrm>
            <a:off x="3255264" y="2889504"/>
            <a:ext cx="2679192" cy="1371600"/>
          </a:xfrm>
          <a:prstGeom prst="roundRect">
            <a:avLst>
              <a:gd name="adj" fmla="val 400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6" name="Shape 24"/>
          <p:cNvSpPr/>
          <p:nvPr/>
        </p:nvSpPr>
        <p:spPr>
          <a:xfrm>
            <a:off x="3401568" y="3035808"/>
            <a:ext cx="310896" cy="274320"/>
          </a:xfrm>
          <a:prstGeom prst="roundRect">
            <a:avLst>
              <a:gd name="adj" fmla="val 16667"/>
            </a:avLst>
          </a:prstGeom>
          <a:solidFill>
            <a:srgbClr val="FBEBE9"/>
          </a:solidFill>
          <a:ln w="12700">
            <a:solidFill>
              <a:srgbClr val="B42318"/>
            </a:solidFill>
            <a:prstDash val="solid"/>
          </a:ln>
        </p:spPr>
      </p:sp>
      <p:sp>
        <p:nvSpPr>
          <p:cNvPr id="27" name="Text 25"/>
          <p:cNvSpPr/>
          <p:nvPr/>
        </p:nvSpPr>
        <p:spPr>
          <a:xfrm>
            <a:off x="3401568" y="3035808"/>
            <a:ext cx="310896" cy="274320"/>
          </a:xfrm>
          <a:prstGeom prst="rect">
            <a:avLst/>
          </a:prstGeom>
          <a:noFill/>
          <a:ln/>
        </p:spPr>
        <p:txBody>
          <a:bodyPr wrap="square" lIns="0" tIns="0" rIns="0" bIns="0" rtlCol="0" anchor="ctr"/>
          <a:lstStyle/>
          <a:p>
            <a:pPr algn="ctr" indent="0" marL="0">
              <a:buNone/>
            </a:pPr>
            <a:r>
              <a:rPr lang="en-US" sz="1300" b="1" dirty="0">
                <a:solidFill>
                  <a:srgbClr val="B42318"/>
                </a:solidFill>
                <a:latin typeface="Meiryo" pitchFamily="34" charset="0"/>
                <a:ea typeface="Meiryo" pitchFamily="34" charset="-122"/>
                <a:cs typeface="Meiryo" pitchFamily="34" charset="-120"/>
              </a:rPr>
              <a:t>ホ</a:t>
            </a:r>
            <a:endParaRPr lang="en-US" sz="1300" dirty="0"/>
          </a:p>
        </p:txBody>
      </p:sp>
      <p:sp>
        <p:nvSpPr>
          <p:cNvPr id="28" name="Text 26"/>
          <p:cNvSpPr/>
          <p:nvPr/>
        </p:nvSpPr>
        <p:spPr>
          <a:xfrm>
            <a:off x="3803904" y="3026664"/>
            <a:ext cx="2002536" cy="29260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社員訪問で関係を要求</a:t>
            </a:r>
            <a:endParaRPr lang="en-US" sz="1250" dirty="0"/>
          </a:p>
        </p:txBody>
      </p:sp>
      <p:sp>
        <p:nvSpPr>
          <p:cNvPr id="29" name="Text 27"/>
          <p:cNvSpPr/>
          <p:nvPr/>
        </p:nvSpPr>
        <p:spPr>
          <a:xfrm>
            <a:off x="3419856" y="3401568"/>
            <a:ext cx="2368296" cy="786384"/>
          </a:xfrm>
          <a:prstGeom prst="rect">
            <a:avLst/>
          </a:prstGeom>
          <a:noFill/>
          <a:ln/>
        </p:spPr>
        <p:txBody>
          <a:bodyPr wrap="square" lIns="0" tIns="0" rIns="0" bIns="0" rtlCol="0" anchor="t"/>
          <a:lstStyle/>
          <a:p>
            <a:pPr indent="0" marL="0">
              <a:lnSpc>
                <a:spcPct val="106000"/>
              </a:lnSpc>
              <a:buNone/>
            </a:pPr>
            <a:r>
              <a:rPr lang="en-US" sz="1100" dirty="0">
                <a:solidFill>
                  <a:srgbClr val="263238"/>
                </a:solidFill>
                <a:latin typeface="Meiryo" pitchFamily="34" charset="0"/>
                <a:ea typeface="Meiryo" pitchFamily="34" charset="-122"/>
                <a:cs typeface="Meiryo" pitchFamily="34" charset="-120"/>
              </a:rPr>
              <a:t>訪問先の社員に性的な関係を求められ、意欲が低下</a:t>
            </a:r>
            <a:endParaRPr lang="en-US" sz="1100" dirty="0"/>
          </a:p>
        </p:txBody>
      </p:sp>
      <p:sp>
        <p:nvSpPr>
          <p:cNvPr id="30" name="Shape 28"/>
          <p:cNvSpPr/>
          <p:nvPr/>
        </p:nvSpPr>
        <p:spPr>
          <a:xfrm>
            <a:off x="6053328" y="2889504"/>
            <a:ext cx="2679192" cy="1371600"/>
          </a:xfrm>
          <a:prstGeom prst="roundRect">
            <a:avLst>
              <a:gd name="adj" fmla="val 400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31" name="Shape 29"/>
          <p:cNvSpPr/>
          <p:nvPr/>
        </p:nvSpPr>
        <p:spPr>
          <a:xfrm>
            <a:off x="6199632" y="3035808"/>
            <a:ext cx="310896" cy="274320"/>
          </a:xfrm>
          <a:prstGeom prst="roundRect">
            <a:avLst>
              <a:gd name="adj" fmla="val 16667"/>
            </a:avLst>
          </a:prstGeom>
          <a:solidFill>
            <a:srgbClr val="FBEBE9"/>
          </a:solidFill>
          <a:ln w="12700">
            <a:solidFill>
              <a:srgbClr val="B42318"/>
            </a:solidFill>
            <a:prstDash val="solid"/>
          </a:ln>
        </p:spPr>
      </p:sp>
      <p:sp>
        <p:nvSpPr>
          <p:cNvPr id="32" name="Text 30"/>
          <p:cNvSpPr/>
          <p:nvPr/>
        </p:nvSpPr>
        <p:spPr>
          <a:xfrm>
            <a:off x="6199632" y="3035808"/>
            <a:ext cx="310896" cy="274320"/>
          </a:xfrm>
          <a:prstGeom prst="rect">
            <a:avLst/>
          </a:prstGeom>
          <a:noFill/>
          <a:ln/>
        </p:spPr>
        <p:txBody>
          <a:bodyPr wrap="square" lIns="0" tIns="0" rIns="0" bIns="0" rtlCol="0" anchor="ctr"/>
          <a:lstStyle/>
          <a:p>
            <a:pPr algn="ctr" indent="0" marL="0">
              <a:buNone/>
            </a:pPr>
            <a:r>
              <a:rPr lang="en-US" sz="1300" b="1" dirty="0">
                <a:solidFill>
                  <a:srgbClr val="B42318"/>
                </a:solidFill>
                <a:latin typeface="Meiryo" pitchFamily="34" charset="0"/>
                <a:ea typeface="Meiryo" pitchFamily="34" charset="-122"/>
                <a:cs typeface="Meiryo" pitchFamily="34" charset="-120"/>
              </a:rPr>
              <a:t>ヘ</a:t>
            </a:r>
            <a:endParaRPr lang="en-US" sz="1300" dirty="0"/>
          </a:p>
        </p:txBody>
      </p:sp>
      <p:sp>
        <p:nvSpPr>
          <p:cNvPr id="33" name="Text 31"/>
          <p:cNvSpPr/>
          <p:nvPr/>
        </p:nvSpPr>
        <p:spPr>
          <a:xfrm>
            <a:off x="6601968" y="3026664"/>
            <a:ext cx="2002536" cy="29260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執拗な私的食事の誘い</a:t>
            </a:r>
            <a:endParaRPr lang="en-US" sz="1250" dirty="0"/>
          </a:p>
        </p:txBody>
      </p:sp>
      <p:sp>
        <p:nvSpPr>
          <p:cNvPr id="34" name="Text 32"/>
          <p:cNvSpPr/>
          <p:nvPr/>
        </p:nvSpPr>
        <p:spPr>
          <a:xfrm>
            <a:off x="6217920" y="3401568"/>
            <a:ext cx="2368296" cy="786384"/>
          </a:xfrm>
          <a:prstGeom prst="rect">
            <a:avLst/>
          </a:prstGeom>
          <a:noFill/>
          <a:ln/>
        </p:spPr>
        <p:txBody>
          <a:bodyPr wrap="square" lIns="0" tIns="0" rIns="0" bIns="0" rtlCol="0" anchor="t"/>
          <a:lstStyle/>
          <a:p>
            <a:pPr indent="0" marL="0">
              <a:lnSpc>
                <a:spcPct val="106000"/>
              </a:lnSpc>
              <a:buNone/>
            </a:pPr>
            <a:r>
              <a:rPr lang="en-US" sz="1100" dirty="0">
                <a:solidFill>
                  <a:srgbClr val="263238"/>
                </a:solidFill>
                <a:latin typeface="Meiryo" pitchFamily="34" charset="0"/>
                <a:ea typeface="Meiryo" pitchFamily="34" charset="-122"/>
                <a:cs typeface="Meiryo" pitchFamily="34" charset="-120"/>
              </a:rPr>
              <a:t>インターン中に繰り返し食事に誘われ、意欲が低下</a:t>
            </a:r>
            <a:endParaRPr lang="en-US" sz="1100" dirty="0"/>
          </a:p>
        </p:txBody>
      </p:sp>
      <p:sp>
        <p:nvSpPr>
          <p:cNvPr id="35" name="Text 33"/>
          <p:cNvSpPr/>
          <p:nvPr/>
        </p:nvSpPr>
        <p:spPr>
          <a:xfrm>
            <a:off x="457200" y="4572000"/>
            <a:ext cx="8229600" cy="274320"/>
          </a:xfrm>
          <a:prstGeom prst="rect">
            <a:avLst/>
          </a:prstGeom>
          <a:noFill/>
          <a:ln/>
        </p:spPr>
        <p:txBody>
          <a:bodyPr wrap="square" lIns="0" tIns="0" rIns="0" bIns="0" rtlCol="0" anchor="ctr"/>
          <a:lstStyle/>
          <a:p>
            <a:pPr indent="0" marL="0">
              <a:buNone/>
            </a:pPr>
            <a:r>
              <a:rPr lang="en-US" sz="1050" i="1" dirty="0">
                <a:solidFill>
                  <a:srgbClr val="6B7785"/>
                </a:solidFill>
                <a:latin typeface="Meiryo" pitchFamily="34" charset="0"/>
                <a:ea typeface="Meiryo" pitchFamily="34" charset="-122"/>
                <a:cs typeface="Meiryo" pitchFamily="34" charset="-120"/>
              </a:rPr>
              <a:t>※ いずれも「求職活動等の意欲・活動が阻害される」点が共通。意図の有無だけで判断しない。</a:t>
            </a:r>
            <a:endParaRPr lang="en-US" sz="1050" dirty="0"/>
          </a:p>
        </p:txBody>
      </p:sp>
      <p:sp>
        <p:nvSpPr>
          <p:cNvPr id="36" name="Text 34"/>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37" name="Text 35"/>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INTERVIEW ｜ 面接</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面接での「性的な質問」をしない</a:t>
            </a:r>
            <a:endParaRPr lang="en-US" sz="2600" dirty="0"/>
          </a:p>
        </p:txBody>
      </p:sp>
      <p:sp>
        <p:nvSpPr>
          <p:cNvPr id="5" name="Shape 3"/>
          <p:cNvSpPr/>
          <p:nvPr/>
        </p:nvSpPr>
        <p:spPr>
          <a:xfrm>
            <a:off x="457200" y="1371600"/>
            <a:ext cx="4114800" cy="3017520"/>
          </a:xfrm>
          <a:prstGeom prst="roundRect">
            <a:avLst>
              <a:gd name="adj" fmla="val 1818"/>
            </a:avLst>
          </a:prstGeom>
          <a:solidFill>
            <a:srgbClr val="FBEBE9"/>
          </a:solidFill>
          <a:ln w="12700">
            <a:solidFill>
              <a:srgbClr val="EBC9C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499616"/>
            <a:ext cx="374904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求職者等セクハラとなり得る質問</a:t>
            </a:r>
            <a:endParaRPr lang="en-US" sz="1250" dirty="0"/>
          </a:p>
        </p:txBody>
      </p:sp>
      <p:sp>
        <p:nvSpPr>
          <p:cNvPr id="7" name="Text 5"/>
          <p:cNvSpPr/>
          <p:nvPr/>
        </p:nvSpPr>
        <p:spPr>
          <a:xfrm>
            <a:off x="658368" y="1810512"/>
            <a:ext cx="3703320" cy="2560320"/>
          </a:xfrm>
          <a:prstGeom prst="rect">
            <a:avLst/>
          </a:prstGeom>
          <a:noFill/>
          <a:ln/>
        </p:spPr>
        <p:txBody>
          <a:bodyPr wrap="square" lIns="0" tIns="0" rIns="0" bIns="0" rtlCol="0" anchor="t"/>
          <a:lstStyle/>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恋人はいますか／交際相手と同居していますか</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性的経験・性生活に関すること</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恋愛対象は男性ですか、女性ですか（SOGIの詮索）</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その体型で制服は着られますか</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今日はデートの予定がありますか</a:t>
            </a:r>
            <a:endParaRPr lang="en-US" sz="1200" dirty="0"/>
          </a:p>
        </p:txBody>
      </p:sp>
      <p:sp>
        <p:nvSpPr>
          <p:cNvPr id="8" name="Shape 6"/>
          <p:cNvSpPr/>
          <p:nvPr/>
        </p:nvSpPr>
        <p:spPr>
          <a:xfrm>
            <a:off x="4754880" y="1371600"/>
            <a:ext cx="3931920" cy="3017520"/>
          </a:xfrm>
          <a:prstGeom prst="roundRect">
            <a:avLst>
              <a:gd name="adj" fmla="val 181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9" name="Text 7"/>
          <p:cNvSpPr/>
          <p:nvPr/>
        </p:nvSpPr>
        <p:spPr>
          <a:xfrm>
            <a:off x="4956048" y="1499616"/>
            <a:ext cx="36576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考え方</a:t>
            </a:r>
            <a:endParaRPr lang="en-US" sz="1250" dirty="0"/>
          </a:p>
        </p:txBody>
      </p:sp>
      <p:sp>
        <p:nvSpPr>
          <p:cNvPr id="10" name="Text 8"/>
          <p:cNvSpPr/>
          <p:nvPr/>
        </p:nvSpPr>
        <p:spPr>
          <a:xfrm>
            <a:off x="4956048" y="1810512"/>
            <a:ext cx="3520440" cy="2560320"/>
          </a:xfrm>
          <a:prstGeom prst="rect">
            <a:avLst/>
          </a:prstGeom>
          <a:noFill/>
          <a:ln/>
        </p:spPr>
        <p:txBody>
          <a:bodyPr wrap="square" lIns="0" tIns="0" rIns="0" bIns="0" rtlCol="0" anchor="t"/>
          <a:lstStyle/>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性的な事実関係を尋ねること自体が「性的な言動」に当たり得る。</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「営業適性のため」等の意図があっても正当化されない。</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適性・能力／労働条件の確認に必要のない私的・性的な質問はしない。</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アドリブを防ぐため、質問項目・評価基準・記録様式を標準化する。</a:t>
            </a:r>
            <a:endParaRPr lang="en-US" sz="1200" dirty="0"/>
          </a:p>
        </p:txBody>
      </p:sp>
      <p:sp>
        <p:nvSpPr>
          <p:cNvPr id="11" name="Text 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2" name="Text 1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DISTINCTION ｜ 区別</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「セクハラ」「採用差別」「不適切質問」を区別する</a:t>
            </a:r>
            <a:endParaRPr lang="en-US" sz="2600" dirty="0"/>
          </a:p>
        </p:txBody>
      </p:sp>
      <p:sp>
        <p:nvSpPr>
          <p:cNvPr id="5" name="Shape 3"/>
          <p:cNvSpPr/>
          <p:nvPr/>
        </p:nvSpPr>
        <p:spPr>
          <a:xfrm>
            <a:off x="457200" y="1417320"/>
            <a:ext cx="4069080" cy="1298448"/>
          </a:xfrm>
          <a:prstGeom prst="roundRect">
            <a:avLst>
              <a:gd name="adj" fmla="val 4225"/>
            </a:avLst>
          </a:prstGeom>
          <a:solidFill>
            <a:srgbClr val="FBEBE9"/>
          </a:solidFill>
          <a:ln w="12700">
            <a:solidFill>
              <a:srgbClr val="EBC9C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21792" y="1545336"/>
            <a:ext cx="3739896" cy="310896"/>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①求職者等セクハラ</a:t>
            </a:r>
            <a:endParaRPr lang="en-US" sz="1350" dirty="0"/>
          </a:p>
        </p:txBody>
      </p:sp>
      <p:sp>
        <p:nvSpPr>
          <p:cNvPr id="7" name="Text 5"/>
          <p:cNvSpPr/>
          <p:nvPr/>
        </p:nvSpPr>
        <p:spPr>
          <a:xfrm>
            <a:off x="621792" y="1874520"/>
            <a:ext cx="3739896" cy="502920"/>
          </a:xfrm>
          <a:prstGeom prst="rect">
            <a:avLst/>
          </a:prstGeom>
          <a:noFill/>
          <a:ln/>
        </p:spPr>
        <p:txBody>
          <a:bodyPr wrap="square" lIns="0" tIns="0" rIns="0" bIns="0" rtlCol="0" anchor="t"/>
          <a:lstStyle/>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性的な言動（性的経験・関係の要求・不要な身体接触 等）</a:t>
            </a:r>
            <a:endParaRPr lang="en-US" sz="1150" dirty="0"/>
          </a:p>
        </p:txBody>
      </p:sp>
      <p:sp>
        <p:nvSpPr>
          <p:cNvPr id="8" name="Shape 6"/>
          <p:cNvSpPr/>
          <p:nvPr/>
        </p:nvSpPr>
        <p:spPr>
          <a:xfrm>
            <a:off x="621792" y="2368296"/>
            <a:ext cx="1115568" cy="274320"/>
          </a:xfrm>
          <a:prstGeom prst="roundRect">
            <a:avLst>
              <a:gd name="adj" fmla="val 16667"/>
            </a:avLst>
          </a:prstGeom>
          <a:solidFill>
            <a:srgbClr val="FBEBE9"/>
          </a:solidFill>
          <a:ln w="12700">
            <a:solidFill>
              <a:srgbClr val="B42318"/>
            </a:solidFill>
            <a:prstDash val="solid"/>
          </a:ln>
        </p:spPr>
      </p:sp>
      <p:sp>
        <p:nvSpPr>
          <p:cNvPr id="9" name="Text 7"/>
          <p:cNvSpPr/>
          <p:nvPr/>
        </p:nvSpPr>
        <p:spPr>
          <a:xfrm>
            <a:off x="621792" y="2368296"/>
            <a:ext cx="1115568" cy="274320"/>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告示52号</a:t>
            </a:r>
            <a:endParaRPr lang="en-US" sz="1100" dirty="0"/>
          </a:p>
        </p:txBody>
      </p:sp>
      <p:sp>
        <p:nvSpPr>
          <p:cNvPr id="10" name="Shape 8"/>
          <p:cNvSpPr/>
          <p:nvPr/>
        </p:nvSpPr>
        <p:spPr>
          <a:xfrm>
            <a:off x="4654296" y="1417320"/>
            <a:ext cx="4069080" cy="1298448"/>
          </a:xfrm>
          <a:prstGeom prst="roundRect">
            <a:avLst>
              <a:gd name="adj" fmla="val 4225"/>
            </a:avLst>
          </a:prstGeom>
          <a:solidFill>
            <a:srgbClr val="E9EEF3"/>
          </a:solidFill>
          <a:ln w="12700">
            <a:solidFill>
              <a:srgbClr val="C5D0DC"/>
            </a:solidFill>
            <a:prstDash val="solid"/>
          </a:ln>
          <a:effectLst>
            <a:outerShdw sx="100000" sy="100000" kx="0" ky="0" algn="bl" rotWithShape="0" blurRad="88900" dist="38100" dir="5400000">
              <a:srgbClr val="000000">
                <a:alpha val="12000"/>
              </a:srgbClr>
            </a:outerShdw>
          </a:effectLst>
        </p:spPr>
      </p:sp>
      <p:sp>
        <p:nvSpPr>
          <p:cNvPr id="11" name="Text 9"/>
          <p:cNvSpPr/>
          <p:nvPr/>
        </p:nvSpPr>
        <p:spPr>
          <a:xfrm>
            <a:off x="4818888" y="1545336"/>
            <a:ext cx="3739896" cy="310896"/>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②性別を理由とする差別</a:t>
            </a:r>
            <a:endParaRPr lang="en-US" sz="1350" dirty="0"/>
          </a:p>
        </p:txBody>
      </p:sp>
      <p:sp>
        <p:nvSpPr>
          <p:cNvPr id="12" name="Text 10"/>
          <p:cNvSpPr/>
          <p:nvPr/>
        </p:nvSpPr>
        <p:spPr>
          <a:xfrm>
            <a:off x="4818888" y="1874520"/>
            <a:ext cx="3739896" cy="502920"/>
          </a:xfrm>
          <a:prstGeom prst="rect">
            <a:avLst/>
          </a:prstGeom>
          <a:noFill/>
          <a:ln/>
        </p:spPr>
        <p:txBody>
          <a:bodyPr wrap="square" lIns="0" tIns="0" rIns="0" bIns="0" rtlCol="0" anchor="t"/>
          <a:lstStyle/>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女性だけに結婚・出産後の就業を問う等（均等法の募集・採用）</a:t>
            </a:r>
            <a:endParaRPr lang="en-US" sz="1150" dirty="0"/>
          </a:p>
        </p:txBody>
      </p:sp>
      <p:sp>
        <p:nvSpPr>
          <p:cNvPr id="13" name="Shape 11"/>
          <p:cNvSpPr/>
          <p:nvPr/>
        </p:nvSpPr>
        <p:spPr>
          <a:xfrm>
            <a:off x="4818888" y="2368296"/>
            <a:ext cx="822960" cy="274320"/>
          </a:xfrm>
          <a:prstGeom prst="roundRect">
            <a:avLst>
              <a:gd name="adj" fmla="val 16667"/>
            </a:avLst>
          </a:prstGeom>
          <a:solidFill>
            <a:srgbClr val="E9EEF3"/>
          </a:solidFill>
          <a:ln w="12700">
            <a:solidFill>
              <a:srgbClr val="16314F"/>
            </a:solidFill>
            <a:prstDash val="solid"/>
          </a:ln>
        </p:spPr>
      </p:sp>
      <p:sp>
        <p:nvSpPr>
          <p:cNvPr id="14" name="Text 12"/>
          <p:cNvSpPr/>
          <p:nvPr/>
        </p:nvSpPr>
        <p:spPr>
          <a:xfrm>
            <a:off x="4818888" y="2368296"/>
            <a:ext cx="822960" cy="274320"/>
          </a:xfrm>
          <a:prstGeom prst="rect">
            <a:avLst/>
          </a:prstGeom>
          <a:noFill/>
          <a:ln/>
        </p:spPr>
        <p:txBody>
          <a:bodyPr wrap="square" lIns="0" tIns="0" rIns="0" bIns="0"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均等法</a:t>
            </a:r>
            <a:endParaRPr lang="en-US" sz="1100" dirty="0"/>
          </a:p>
        </p:txBody>
      </p:sp>
      <p:sp>
        <p:nvSpPr>
          <p:cNvPr id="15" name="Shape 13"/>
          <p:cNvSpPr/>
          <p:nvPr/>
        </p:nvSpPr>
        <p:spPr>
          <a:xfrm>
            <a:off x="457200" y="2843784"/>
            <a:ext cx="4069080" cy="1298448"/>
          </a:xfrm>
          <a:prstGeom prst="roundRect">
            <a:avLst>
              <a:gd name="adj" fmla="val 4225"/>
            </a:avLst>
          </a:prstGeom>
          <a:solidFill>
            <a:srgbClr val="F6F0E2"/>
          </a:solidFill>
          <a:ln w="12700">
            <a:solidFill>
              <a:srgbClr val="E4D7B5"/>
            </a:solidFill>
            <a:prstDash val="solid"/>
          </a:ln>
          <a:effectLst>
            <a:outerShdw sx="100000" sy="100000" kx="0" ky="0" algn="bl" rotWithShape="0" blurRad="88900" dist="38100" dir="5400000">
              <a:srgbClr val="000000">
                <a:alpha val="12000"/>
              </a:srgbClr>
            </a:outerShdw>
          </a:effectLst>
        </p:spPr>
      </p:sp>
      <p:sp>
        <p:nvSpPr>
          <p:cNvPr id="16" name="Text 14"/>
          <p:cNvSpPr/>
          <p:nvPr/>
        </p:nvSpPr>
        <p:spPr>
          <a:xfrm>
            <a:off x="621792" y="2971800"/>
            <a:ext cx="3739896" cy="310896"/>
          </a:xfrm>
          <a:prstGeom prst="rect">
            <a:avLst/>
          </a:prstGeom>
          <a:noFill/>
          <a:ln/>
        </p:spPr>
        <p:txBody>
          <a:bodyPr wrap="square" lIns="0" tIns="0" rIns="0" bIns="0" rtlCol="0" anchor="ctr"/>
          <a:lstStyle/>
          <a:p>
            <a:pPr indent="0" marL="0">
              <a:buNone/>
            </a:pPr>
            <a:r>
              <a:rPr lang="en-US" sz="1350" b="1" dirty="0">
                <a:solidFill>
                  <a:srgbClr val="B58A3A"/>
                </a:solidFill>
                <a:latin typeface="Meiryo" pitchFamily="34" charset="0"/>
                <a:ea typeface="Meiryo" pitchFamily="34" charset="-122"/>
                <a:cs typeface="Meiryo" pitchFamily="34" charset="-120"/>
              </a:rPr>
              <a:t>③公正採用選考・個人情報</a:t>
            </a:r>
            <a:endParaRPr lang="en-US" sz="1350" dirty="0"/>
          </a:p>
        </p:txBody>
      </p:sp>
      <p:sp>
        <p:nvSpPr>
          <p:cNvPr id="17" name="Text 15"/>
          <p:cNvSpPr/>
          <p:nvPr/>
        </p:nvSpPr>
        <p:spPr>
          <a:xfrm>
            <a:off x="621792" y="3300984"/>
            <a:ext cx="3739896" cy="502920"/>
          </a:xfrm>
          <a:prstGeom prst="rect">
            <a:avLst/>
          </a:prstGeom>
          <a:noFill/>
          <a:ln/>
        </p:spPr>
        <p:txBody>
          <a:bodyPr wrap="square" lIns="0" tIns="0" rIns="0" bIns="0" rtlCol="0" anchor="t"/>
          <a:lstStyle/>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本籍・家族・宗教・支持政党など適性能力と無関係な事項の把握</a:t>
            </a:r>
            <a:endParaRPr lang="en-US" sz="1150" dirty="0"/>
          </a:p>
        </p:txBody>
      </p:sp>
      <p:sp>
        <p:nvSpPr>
          <p:cNvPr id="18" name="Shape 16"/>
          <p:cNvSpPr/>
          <p:nvPr/>
        </p:nvSpPr>
        <p:spPr>
          <a:xfrm>
            <a:off x="621792" y="3794760"/>
            <a:ext cx="1554480" cy="274320"/>
          </a:xfrm>
          <a:prstGeom prst="roundRect">
            <a:avLst>
              <a:gd name="adj" fmla="val 16667"/>
            </a:avLst>
          </a:prstGeom>
          <a:solidFill>
            <a:srgbClr val="F6F0E2"/>
          </a:solidFill>
          <a:ln w="12700">
            <a:solidFill>
              <a:srgbClr val="B58A3A"/>
            </a:solidFill>
            <a:prstDash val="solid"/>
          </a:ln>
        </p:spPr>
      </p:sp>
      <p:sp>
        <p:nvSpPr>
          <p:cNvPr id="19" name="Text 17"/>
          <p:cNvSpPr/>
          <p:nvPr/>
        </p:nvSpPr>
        <p:spPr>
          <a:xfrm>
            <a:off x="621792" y="3794760"/>
            <a:ext cx="1554480" cy="274320"/>
          </a:xfrm>
          <a:prstGeom prst="rect">
            <a:avLst/>
          </a:prstGeom>
          <a:noFill/>
          <a:ln/>
        </p:spPr>
        <p:txBody>
          <a:bodyPr wrap="square" lIns="0" tIns="0" rIns="0" bIns="0" rtlCol="0" anchor="ctr"/>
          <a:lstStyle/>
          <a:p>
            <a:pPr algn="ctr" indent="0" marL="0">
              <a:buNone/>
            </a:pPr>
            <a:r>
              <a:rPr lang="en-US" sz="1100" b="1" dirty="0">
                <a:solidFill>
                  <a:srgbClr val="6B5320"/>
                </a:solidFill>
                <a:latin typeface="Meiryo" pitchFamily="34" charset="0"/>
                <a:ea typeface="Meiryo" pitchFamily="34" charset="-122"/>
                <a:cs typeface="Meiryo" pitchFamily="34" charset="-120"/>
              </a:rPr>
              <a:t>職安法/公正採用</a:t>
            </a:r>
            <a:endParaRPr lang="en-US" sz="1100" dirty="0"/>
          </a:p>
        </p:txBody>
      </p:sp>
      <p:sp>
        <p:nvSpPr>
          <p:cNvPr id="20" name="Shape 18"/>
          <p:cNvSpPr/>
          <p:nvPr/>
        </p:nvSpPr>
        <p:spPr>
          <a:xfrm>
            <a:off x="4654296" y="2843784"/>
            <a:ext cx="4069080" cy="1298448"/>
          </a:xfrm>
          <a:prstGeom prst="roundRect">
            <a:avLst>
              <a:gd name="adj" fmla="val 4225"/>
            </a:avLst>
          </a:prstGeom>
          <a:solidFill>
            <a:srgbClr val="E5F1F0"/>
          </a:solidFill>
          <a:ln w="12700">
            <a:solidFill>
              <a:srgbClr val="BFE0DC"/>
            </a:solidFill>
            <a:prstDash val="solid"/>
          </a:ln>
          <a:effectLst>
            <a:outerShdw sx="100000" sy="100000" kx="0" ky="0" algn="bl" rotWithShape="0" blurRad="88900" dist="38100" dir="5400000">
              <a:srgbClr val="000000">
                <a:alpha val="12000"/>
              </a:srgbClr>
            </a:outerShdw>
          </a:effectLst>
        </p:spPr>
      </p:sp>
      <p:sp>
        <p:nvSpPr>
          <p:cNvPr id="21" name="Text 19"/>
          <p:cNvSpPr/>
          <p:nvPr/>
        </p:nvSpPr>
        <p:spPr>
          <a:xfrm>
            <a:off x="4818888" y="2971800"/>
            <a:ext cx="3739896" cy="310896"/>
          </a:xfrm>
          <a:prstGeom prst="rect">
            <a:avLst/>
          </a:prstGeom>
          <a:noFill/>
          <a:ln/>
        </p:spPr>
        <p:txBody>
          <a:bodyPr wrap="square" lIns="0" tIns="0" rIns="0" bIns="0" rtlCol="0" anchor="ctr"/>
          <a:lstStyle/>
          <a:p>
            <a:pPr indent="0" marL="0">
              <a:buNone/>
            </a:pPr>
            <a:r>
              <a:rPr lang="en-US" sz="1350" b="1" dirty="0">
                <a:solidFill>
                  <a:srgbClr val="237A75"/>
                </a:solidFill>
                <a:latin typeface="Meiryo" pitchFamily="34" charset="0"/>
                <a:ea typeface="Meiryo" pitchFamily="34" charset="-122"/>
                <a:cs typeface="Meiryo" pitchFamily="34" charset="-120"/>
              </a:rPr>
              <a:t>④プライバシー／SOGI 等</a:t>
            </a:r>
            <a:endParaRPr lang="en-US" sz="1350" dirty="0"/>
          </a:p>
        </p:txBody>
      </p:sp>
      <p:sp>
        <p:nvSpPr>
          <p:cNvPr id="22" name="Text 20"/>
          <p:cNvSpPr/>
          <p:nvPr/>
        </p:nvSpPr>
        <p:spPr>
          <a:xfrm>
            <a:off x="4818888" y="3300984"/>
            <a:ext cx="3739896" cy="502920"/>
          </a:xfrm>
          <a:prstGeom prst="rect">
            <a:avLst/>
          </a:prstGeom>
          <a:noFill/>
          <a:ln/>
        </p:spPr>
        <p:txBody>
          <a:bodyPr wrap="square" lIns="0" tIns="0" rIns="0" bIns="0" rtlCol="0" anchor="t"/>
          <a:lstStyle/>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私生活の過度な詮索、機微情報の暴露 等</a:t>
            </a:r>
            <a:endParaRPr lang="en-US" sz="1150" dirty="0"/>
          </a:p>
        </p:txBody>
      </p:sp>
      <p:sp>
        <p:nvSpPr>
          <p:cNvPr id="23" name="Shape 21"/>
          <p:cNvSpPr/>
          <p:nvPr/>
        </p:nvSpPr>
        <p:spPr>
          <a:xfrm>
            <a:off x="4818888" y="3794760"/>
            <a:ext cx="1261872" cy="274320"/>
          </a:xfrm>
          <a:prstGeom prst="roundRect">
            <a:avLst>
              <a:gd name="adj" fmla="val 16667"/>
            </a:avLst>
          </a:prstGeom>
          <a:solidFill>
            <a:srgbClr val="E5F1F0"/>
          </a:solidFill>
          <a:ln w="12700">
            <a:solidFill>
              <a:srgbClr val="237A75"/>
            </a:solidFill>
            <a:prstDash val="solid"/>
          </a:ln>
        </p:spPr>
      </p:sp>
      <p:sp>
        <p:nvSpPr>
          <p:cNvPr id="24" name="Text 22"/>
          <p:cNvSpPr/>
          <p:nvPr/>
        </p:nvSpPr>
        <p:spPr>
          <a:xfrm>
            <a:off x="4818888" y="3794760"/>
            <a:ext cx="1261872" cy="274320"/>
          </a:xfrm>
          <a:prstGeom prst="rect">
            <a:avLst/>
          </a:prstGeom>
          <a:noFill/>
          <a:ln/>
        </p:spPr>
        <p:txBody>
          <a:bodyPr wrap="square" lIns="0" tIns="0" rIns="0" bIns="0" rtlCol="0" anchor="ctr"/>
          <a:lstStyle/>
          <a:p>
            <a:pPr algn="ctr" indent="0" marL="0">
              <a:buNone/>
            </a:pPr>
            <a:r>
              <a:rPr lang="en-US" sz="1100" b="1" dirty="0">
                <a:solidFill>
                  <a:srgbClr val="237A75"/>
                </a:solidFill>
                <a:latin typeface="Meiryo" pitchFamily="34" charset="0"/>
                <a:ea typeface="Meiryo" pitchFamily="34" charset="-122"/>
                <a:cs typeface="Meiryo" pitchFamily="34" charset="-120"/>
              </a:rPr>
              <a:t>望ましい対応</a:t>
            </a:r>
            <a:endParaRPr lang="en-US" sz="1100" dirty="0"/>
          </a:p>
        </p:txBody>
      </p:sp>
      <p:sp>
        <p:nvSpPr>
          <p:cNvPr id="25" name="Text 23"/>
          <p:cNvSpPr/>
          <p:nvPr/>
        </p:nvSpPr>
        <p:spPr>
          <a:xfrm>
            <a:off x="457200" y="4572000"/>
            <a:ext cx="8229600" cy="27432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 すべての不適切質問を一括して「セクハラ」と分類しない。②結婚・出産の質問は性差別／公正採用選考の問題として扱う。</a:t>
            </a:r>
            <a:endParaRPr lang="en-US" sz="1050" dirty="0"/>
          </a:p>
        </p:txBody>
      </p:sp>
      <p:sp>
        <p:nvSpPr>
          <p:cNvPr id="26" name="Text 24"/>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27" name="Text 25"/>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INTERVIEW ｜ 言い換え</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確認したい目的別に「適切な質問」へ言い換える</a:t>
            </a:r>
            <a:endParaRPr lang="en-US" sz="26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417320"/>
          <a:ext cx="8229600" cy="914400"/>
        </p:xfrm>
        <a:graphic>
          <a:graphicData uri="http://schemas.openxmlformats.org/drawingml/2006/table">
            <a:tbl>
              <a:tblPr/>
              <a:tblGrid>
                <a:gridCol w="2468880"/>
                <a:gridCol w="1828800"/>
                <a:gridCol w="3931920"/>
              </a:tblGrid>
              <a:tr h="347472">
                <a:tc>
                  <a:txBody>
                    <a:bodyPr/>
                    <a:lstStyle/>
                    <a:p>
                      <a:pPr algn="l" indent="0" marL="0">
                        <a:buNone/>
                      </a:pPr>
                      <a:r>
                        <a:rPr lang="en-US" sz="1200" b="1" dirty="0">
                          <a:solidFill>
                            <a:srgbClr val="FFFFFF"/>
                          </a:solidFill>
                          <a:latin typeface="Meiryo" pitchFamily="34" charset="0"/>
                          <a:ea typeface="Meiryo" pitchFamily="34" charset="-122"/>
                          <a:cs typeface="Meiryo" pitchFamily="34" charset="-120"/>
                        </a:rPr>
                        <a:t>避けたい質問</a:t>
                      </a:r>
                      <a:endParaRPr lang="en-US" sz="120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16314F"/>
                    </a:solidFill>
                  </a:tcPr>
                </a:tc>
                <a:tc>
                  <a:txBody>
                    <a:bodyPr/>
                    <a:lstStyle/>
                    <a:p>
                      <a:pPr algn="l" indent="0" marL="0">
                        <a:buNone/>
                      </a:pPr>
                      <a:r>
                        <a:rPr lang="en-US" sz="1200" b="1" dirty="0">
                          <a:solidFill>
                            <a:srgbClr val="FFFFFF"/>
                          </a:solidFill>
                          <a:latin typeface="Meiryo" pitchFamily="34" charset="0"/>
                          <a:ea typeface="Meiryo" pitchFamily="34" charset="-122"/>
                          <a:cs typeface="Meiryo" pitchFamily="34" charset="-120"/>
                        </a:rPr>
                        <a:t>確認したい目的</a:t>
                      </a:r>
                      <a:endParaRPr lang="en-US" sz="120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16314F"/>
                    </a:solidFill>
                  </a:tcPr>
                </a:tc>
                <a:tc>
                  <a:txBody>
                    <a:bodyPr/>
                    <a:lstStyle/>
                    <a:p>
                      <a:pPr algn="l" indent="0" marL="0">
                        <a:buNone/>
                      </a:pPr>
                      <a:r>
                        <a:rPr lang="en-US" sz="1200" b="1" dirty="0">
                          <a:solidFill>
                            <a:srgbClr val="FFFFFF"/>
                          </a:solidFill>
                          <a:latin typeface="Meiryo" pitchFamily="34" charset="0"/>
                          <a:ea typeface="Meiryo" pitchFamily="34" charset="-122"/>
                          <a:cs typeface="Meiryo" pitchFamily="34" charset="-120"/>
                        </a:rPr>
                        <a:t>適切な質問（全員に同条件で）</a:t>
                      </a:r>
                      <a:endParaRPr lang="en-US" sz="120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16314F"/>
                    </a:solidFill>
                  </a:tcPr>
                </a:tc>
              </a:tr>
              <a:tr h="512064">
                <a:tc>
                  <a:txBody>
                    <a:bodyPr/>
                    <a:lstStyle/>
                    <a:p>
                      <a:pPr algn="l" indent="0" marL="0">
                        <a:buNone/>
                      </a:pPr>
                      <a:r>
                        <a:rPr lang="en-US" sz="1080" dirty="0">
                          <a:solidFill>
                            <a:srgbClr val="B42318"/>
                          </a:solidFill>
                          <a:latin typeface="Meiryo" pitchFamily="34" charset="0"/>
                          <a:ea typeface="Meiryo" pitchFamily="34" charset="-122"/>
                          <a:cs typeface="Meiryo" pitchFamily="34" charset="-120"/>
                        </a:rPr>
                        <a:t>結婚・出産の予定はありますか</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BEBE9"/>
                    </a:solidFill>
                  </a:tcPr>
                </a:tc>
                <a:tc>
                  <a:txBody>
                    <a:bodyPr/>
                    <a:lstStyle/>
                    <a:p>
                      <a:pPr algn="l" indent="0" marL="0">
                        <a:buNone/>
                      </a:pPr>
                      <a:r>
                        <a:rPr lang="en-US" sz="1080" dirty="0">
                          <a:solidFill>
                            <a:srgbClr val="263238"/>
                          </a:solidFill>
                          <a:latin typeface="Meiryo" pitchFamily="34" charset="0"/>
                          <a:ea typeface="Meiryo" pitchFamily="34" charset="-122"/>
                          <a:cs typeface="Meiryo" pitchFamily="34" charset="-120"/>
                        </a:rPr>
                        <a:t>継続して働く意思</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FFFFF"/>
                    </a:solidFill>
                  </a:tcPr>
                </a:tc>
                <a:tc>
                  <a:txBody>
                    <a:bodyPr/>
                    <a:lstStyle/>
                    <a:p>
                      <a:pPr algn="l" indent="0" marL="0">
                        <a:buNone/>
                      </a:pPr>
                      <a:r>
                        <a:rPr lang="en-US" sz="1080" dirty="0">
                          <a:solidFill>
                            <a:srgbClr val="263238"/>
                          </a:solidFill>
                          <a:latin typeface="Meiryo" pitchFamily="34" charset="0"/>
                          <a:ea typeface="Meiryo" pitchFamily="34" charset="-122"/>
                          <a:cs typeface="Meiryo" pitchFamily="34" charset="-120"/>
                        </a:rPr>
                        <a:t>当社でどんな仕事に取り組みたいですか／今後伸ばしたい力は</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9F1EC"/>
                    </a:solidFill>
                  </a:tcPr>
                </a:tc>
              </a:tr>
              <a:tr h="603504">
                <a:tc>
                  <a:txBody>
                    <a:bodyPr/>
                    <a:lstStyle/>
                    <a:p>
                      <a:pPr algn="l" indent="0" marL="0">
                        <a:buNone/>
                      </a:pPr>
                      <a:r>
                        <a:rPr lang="en-US" sz="1080" dirty="0">
                          <a:solidFill>
                            <a:srgbClr val="B42318"/>
                          </a:solidFill>
                          <a:latin typeface="Meiryo" pitchFamily="34" charset="0"/>
                          <a:ea typeface="Meiryo" pitchFamily="34" charset="-122"/>
                          <a:cs typeface="Meiryo" pitchFamily="34" charset="-120"/>
                        </a:rPr>
                        <a:t>（女性だけに）出産後も働きますか</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BEBE9"/>
                    </a:solidFill>
                  </a:tcPr>
                </a:tc>
                <a:tc>
                  <a:txBody>
                    <a:bodyPr/>
                    <a:lstStyle/>
                    <a:p>
                      <a:pPr algn="l" indent="0" marL="0">
                        <a:buNone/>
                      </a:pPr>
                      <a:r>
                        <a:rPr lang="en-US" sz="1080" dirty="0">
                          <a:solidFill>
                            <a:srgbClr val="263238"/>
                          </a:solidFill>
                          <a:latin typeface="Meiryo" pitchFamily="34" charset="0"/>
                          <a:ea typeface="Meiryo" pitchFamily="34" charset="-122"/>
                          <a:cs typeface="Meiryo" pitchFamily="34" charset="-120"/>
                        </a:rPr>
                        <a:t>勤務時間・勤務地の条件</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FFFFF"/>
                    </a:solidFill>
                  </a:tcPr>
                </a:tc>
                <a:tc>
                  <a:txBody>
                    <a:bodyPr/>
                    <a:lstStyle/>
                    <a:p>
                      <a:pPr algn="l" indent="0" marL="0">
                        <a:buNone/>
                      </a:pPr>
                      <a:r>
                        <a:rPr lang="en-US" sz="1080" dirty="0">
                          <a:solidFill>
                            <a:srgbClr val="263238"/>
                          </a:solidFill>
                          <a:latin typeface="Meiryo" pitchFamily="34" charset="0"/>
                          <a:ea typeface="Meiryo" pitchFamily="34" charset="-122"/>
                          <a:cs typeface="Meiryo" pitchFamily="34" charset="-120"/>
                        </a:rPr>
                        <a:t>本職種は○時〜○時です。勤務可能ですか／全国転勤の可能性があります</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9F1EC"/>
                    </a:solidFill>
                  </a:tcPr>
                </a:tc>
              </a:tr>
              <a:tr h="384048">
                <a:tc>
                  <a:txBody>
                    <a:bodyPr/>
                    <a:lstStyle/>
                    <a:p>
                      <a:pPr algn="l" indent="0" marL="0">
                        <a:buNone/>
                      </a:pPr>
                      <a:r>
                        <a:rPr lang="en-US" sz="1080" dirty="0">
                          <a:solidFill>
                            <a:srgbClr val="B42318"/>
                          </a:solidFill>
                          <a:latin typeface="Meiryo" pitchFamily="34" charset="0"/>
                          <a:ea typeface="Meiryo" pitchFamily="34" charset="-122"/>
                          <a:cs typeface="Meiryo" pitchFamily="34" charset="-120"/>
                        </a:rPr>
                        <a:t>家族は何の仕事をしていますか</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BEBE9"/>
                    </a:solidFill>
                  </a:tcPr>
                </a:tc>
                <a:tc>
                  <a:txBody>
                    <a:bodyPr/>
                    <a:lstStyle/>
                    <a:p>
                      <a:pPr algn="l" indent="0" marL="0">
                        <a:buNone/>
                      </a:pPr>
                      <a:r>
                        <a:rPr lang="en-US" sz="1080" dirty="0">
                          <a:solidFill>
                            <a:srgbClr val="263238"/>
                          </a:solidFill>
                          <a:latin typeface="Meiryo" pitchFamily="34" charset="0"/>
                          <a:ea typeface="Meiryo" pitchFamily="34" charset="-122"/>
                          <a:cs typeface="Meiryo" pitchFamily="34" charset="-120"/>
                        </a:rPr>
                        <a:t>— 把握しない</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FFFFF"/>
                    </a:solidFill>
                  </a:tcPr>
                </a:tc>
                <a:tc>
                  <a:txBody>
                    <a:bodyPr/>
                    <a:lstStyle/>
                    <a:p>
                      <a:pPr algn="l" indent="0" marL="0">
                        <a:buNone/>
                      </a:pPr>
                      <a:r>
                        <a:rPr lang="en-US" sz="1080" dirty="0">
                          <a:solidFill>
                            <a:srgbClr val="263238"/>
                          </a:solidFill>
                          <a:latin typeface="Meiryo" pitchFamily="34" charset="0"/>
                          <a:ea typeface="Meiryo" pitchFamily="34" charset="-122"/>
                          <a:cs typeface="Meiryo" pitchFamily="34" charset="-120"/>
                        </a:rPr>
                        <a:t>（適性・能力と無関係。質問しない）</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9F1EC"/>
                    </a:solidFill>
                  </a:tcPr>
                </a:tc>
              </a:tr>
              <a:tr h="384048">
                <a:tc>
                  <a:txBody>
                    <a:bodyPr/>
                    <a:lstStyle/>
                    <a:p>
                      <a:pPr algn="l" indent="0" marL="0">
                        <a:buNone/>
                      </a:pPr>
                      <a:r>
                        <a:rPr lang="en-US" sz="1080" dirty="0">
                          <a:solidFill>
                            <a:srgbClr val="B42318"/>
                          </a:solidFill>
                          <a:latin typeface="Meiryo" pitchFamily="34" charset="0"/>
                          <a:ea typeface="Meiryo" pitchFamily="34" charset="-122"/>
                          <a:cs typeface="Meiryo" pitchFamily="34" charset="-120"/>
                        </a:rPr>
                        <a:t>宗教・支持政党は</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BEBE9"/>
                    </a:solidFill>
                  </a:tcPr>
                </a:tc>
                <a:tc>
                  <a:txBody>
                    <a:bodyPr/>
                    <a:lstStyle/>
                    <a:p>
                      <a:pPr algn="l" indent="0" marL="0">
                        <a:buNone/>
                      </a:pPr>
                      <a:r>
                        <a:rPr lang="en-US" sz="1080" dirty="0">
                          <a:solidFill>
                            <a:srgbClr val="263238"/>
                          </a:solidFill>
                          <a:latin typeface="Meiryo" pitchFamily="34" charset="0"/>
                          <a:ea typeface="Meiryo" pitchFamily="34" charset="-122"/>
                          <a:cs typeface="Meiryo" pitchFamily="34" charset="-120"/>
                        </a:rPr>
                        <a:t>— 把握しない</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FFFFF"/>
                    </a:solidFill>
                  </a:tcPr>
                </a:tc>
                <a:tc>
                  <a:txBody>
                    <a:bodyPr/>
                    <a:lstStyle/>
                    <a:p>
                      <a:pPr algn="l" indent="0" marL="0">
                        <a:buNone/>
                      </a:pPr>
                      <a:r>
                        <a:rPr lang="en-US" sz="1080" dirty="0">
                          <a:solidFill>
                            <a:srgbClr val="263238"/>
                          </a:solidFill>
                          <a:latin typeface="Meiryo" pitchFamily="34" charset="0"/>
                          <a:ea typeface="Meiryo" pitchFamily="34" charset="-122"/>
                          <a:cs typeface="Meiryo" pitchFamily="34" charset="-120"/>
                        </a:rPr>
                        <a:t>（本来自由であるべき事項。質問しない）</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9F1EC"/>
                    </a:solidFill>
                  </a:tcPr>
                </a:tc>
              </a:tr>
              <a:tr h="658368">
                <a:tc>
                  <a:txBody>
                    <a:bodyPr/>
                    <a:lstStyle/>
                    <a:p>
                      <a:pPr algn="l" indent="0" marL="0">
                        <a:buNone/>
                      </a:pPr>
                      <a:r>
                        <a:rPr lang="en-US" sz="1080" dirty="0">
                          <a:solidFill>
                            <a:srgbClr val="B42318"/>
                          </a:solidFill>
                          <a:latin typeface="Meiryo" pitchFamily="34" charset="0"/>
                          <a:ea typeface="Meiryo" pitchFamily="34" charset="-122"/>
                          <a:cs typeface="Meiryo" pitchFamily="34" charset="-120"/>
                        </a:rPr>
                        <a:t>持病はありますか（一律に）</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BEBE9"/>
                    </a:solidFill>
                  </a:tcPr>
                </a:tc>
                <a:tc>
                  <a:txBody>
                    <a:bodyPr/>
                    <a:lstStyle/>
                    <a:p>
                      <a:pPr algn="l" indent="0" marL="0">
                        <a:buNone/>
                      </a:pPr>
                      <a:r>
                        <a:rPr lang="en-US" sz="1080" dirty="0">
                          <a:solidFill>
                            <a:srgbClr val="263238"/>
                          </a:solidFill>
                          <a:latin typeface="Meiryo" pitchFamily="34" charset="0"/>
                          <a:ea typeface="Meiryo" pitchFamily="34" charset="-122"/>
                          <a:cs typeface="Meiryo" pitchFamily="34" charset="-120"/>
                        </a:rPr>
                        <a:t>必要な配慮の有無</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FFFFF"/>
                    </a:solidFill>
                  </a:tcPr>
                </a:tc>
                <a:tc>
                  <a:txBody>
                    <a:bodyPr/>
                    <a:lstStyle/>
                    <a:p>
                      <a:pPr algn="l" indent="0" marL="0">
                        <a:buNone/>
                      </a:pPr>
                      <a:r>
                        <a:rPr lang="en-US" sz="1080" dirty="0">
                          <a:solidFill>
                            <a:srgbClr val="263238"/>
                          </a:solidFill>
                          <a:latin typeface="Meiryo" pitchFamily="34" charset="0"/>
                          <a:ea typeface="Meiryo" pitchFamily="34" charset="-122"/>
                          <a:cs typeface="Meiryo" pitchFamily="34" charset="-120"/>
                        </a:rPr>
                        <a:t>必要性・時期・方法・取扱範囲を人事/法務と確認。全員一律に私的な病歴は尋ねない</a:t>
                      </a:r>
                      <a:endParaRPr lang="en-US" sz="108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9F1EC"/>
                    </a:solidFill>
                  </a:tcPr>
                </a:tc>
              </a:tr>
            </a:tbl>
          </a:graphicData>
        </a:graphic>
      </p:graphicFrame>
      <p:sp>
        <p:nvSpPr>
          <p:cNvPr id="6" name="Text 3"/>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7" name="Text 4"/>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CONDUCT ｜ 誘い</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食事・デートへの執拗な誘いを避ける</a:t>
            </a:r>
            <a:endParaRPr lang="en-US" sz="2600" dirty="0"/>
          </a:p>
        </p:txBody>
      </p:sp>
      <p:sp>
        <p:nvSpPr>
          <p:cNvPr id="5" name="Shape 3"/>
          <p:cNvSpPr/>
          <p:nvPr/>
        </p:nvSpPr>
        <p:spPr>
          <a:xfrm>
            <a:off x="457200" y="1417320"/>
            <a:ext cx="2542032" cy="1371600"/>
          </a:xfrm>
          <a:prstGeom prst="roundRect">
            <a:avLst>
              <a:gd name="adj" fmla="val 400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21792" y="1554480"/>
            <a:ext cx="2240280" cy="274320"/>
          </a:xfrm>
          <a:prstGeom prst="rect">
            <a:avLst/>
          </a:prstGeom>
          <a:noFill/>
          <a:ln/>
        </p:spPr>
        <p:txBody>
          <a:bodyPr wrap="square" lIns="0" tIns="0" rIns="0" bIns="0" rtlCol="0" anchor="ctr"/>
          <a:lstStyle/>
          <a:p>
            <a:pPr indent="0" marL="0">
              <a:buNone/>
            </a:pPr>
            <a:r>
              <a:rPr lang="en-US" sz="1200" b="1" dirty="0">
                <a:solidFill>
                  <a:srgbClr val="16314F"/>
                </a:solidFill>
                <a:latin typeface="Meiryo" pitchFamily="34" charset="0"/>
                <a:ea typeface="Meiryo" pitchFamily="34" charset="-122"/>
                <a:cs typeface="Meiryo" pitchFamily="34" charset="-120"/>
              </a:rPr>
              <a:t>1回の業務上の声かけ</a:t>
            </a:r>
            <a:endParaRPr lang="en-US" sz="1200" dirty="0"/>
          </a:p>
        </p:txBody>
      </p:sp>
      <p:sp>
        <p:nvSpPr>
          <p:cNvPr id="7" name="Text 5"/>
          <p:cNvSpPr/>
          <p:nvPr/>
        </p:nvSpPr>
        <p:spPr>
          <a:xfrm>
            <a:off x="621792" y="1874520"/>
            <a:ext cx="2240280" cy="822960"/>
          </a:xfrm>
          <a:prstGeom prst="rect">
            <a:avLst/>
          </a:prstGeom>
          <a:noFill/>
          <a:ln/>
        </p:spPr>
        <p:txBody>
          <a:bodyPr wrap="square" lIns="0" tIns="0" rIns="0" bIns="0" rtlCol="0" anchor="t"/>
          <a:lstStyle/>
          <a:p>
            <a:pPr indent="0" marL="0">
              <a:lnSpc>
                <a:spcPct val="105000"/>
              </a:lnSpc>
              <a:buNone/>
            </a:pPr>
            <a:r>
              <a:rPr lang="en-US" sz="1100" dirty="0">
                <a:solidFill>
                  <a:srgbClr val="263238"/>
                </a:solidFill>
                <a:latin typeface="Meiryo" pitchFamily="34" charset="0"/>
                <a:ea typeface="Meiryo" pitchFamily="34" charset="-122"/>
                <a:cs typeface="Meiryo" pitchFamily="34" charset="-120"/>
              </a:rPr>
              <a:t>直ちに違法とは限らないが、相手の立場・場面に配慮</a:t>
            </a:r>
            <a:endParaRPr lang="en-US" sz="1100" dirty="0"/>
          </a:p>
        </p:txBody>
      </p:sp>
      <p:sp>
        <p:nvSpPr>
          <p:cNvPr id="8" name="Shape 6"/>
          <p:cNvSpPr/>
          <p:nvPr/>
        </p:nvSpPr>
        <p:spPr>
          <a:xfrm>
            <a:off x="3063240" y="1993392"/>
            <a:ext cx="411480" cy="237744"/>
          </a:xfrm>
          <a:prstGeom prst="rightArrow">
            <a:avLst/>
          </a:prstGeom>
          <a:solidFill>
            <a:srgbClr val="B58A3A"/>
          </a:solidFill>
          <a:ln/>
        </p:spPr>
      </p:sp>
      <p:sp>
        <p:nvSpPr>
          <p:cNvPr id="9" name="Shape 7"/>
          <p:cNvSpPr/>
          <p:nvPr/>
        </p:nvSpPr>
        <p:spPr>
          <a:xfrm>
            <a:off x="3529584" y="1417320"/>
            <a:ext cx="2542032" cy="1371600"/>
          </a:xfrm>
          <a:prstGeom prst="roundRect">
            <a:avLst>
              <a:gd name="adj" fmla="val 4000"/>
            </a:avLst>
          </a:prstGeom>
          <a:solidFill>
            <a:srgbClr val="F6F0E2"/>
          </a:solidFill>
          <a:ln w="12700">
            <a:solidFill>
              <a:srgbClr val="E4D7B5"/>
            </a:solidFill>
            <a:prstDash val="solid"/>
          </a:ln>
          <a:effectLst>
            <a:outerShdw sx="100000" sy="100000" kx="0" ky="0" algn="bl" rotWithShape="0" blurRad="88900" dist="38100" dir="5400000">
              <a:srgbClr val="000000">
                <a:alpha val="12000"/>
              </a:srgbClr>
            </a:outerShdw>
          </a:effectLst>
        </p:spPr>
      </p:sp>
      <p:sp>
        <p:nvSpPr>
          <p:cNvPr id="10" name="Text 8"/>
          <p:cNvSpPr/>
          <p:nvPr/>
        </p:nvSpPr>
        <p:spPr>
          <a:xfrm>
            <a:off x="3694176" y="1554480"/>
            <a:ext cx="2240280" cy="274320"/>
          </a:xfrm>
          <a:prstGeom prst="rect">
            <a:avLst/>
          </a:prstGeom>
          <a:noFill/>
          <a:ln/>
        </p:spPr>
        <p:txBody>
          <a:bodyPr wrap="square" lIns="0" tIns="0" rIns="0" bIns="0" rtlCol="0" anchor="ctr"/>
          <a:lstStyle/>
          <a:p>
            <a:pPr indent="0" marL="0">
              <a:buNone/>
            </a:pPr>
            <a:r>
              <a:rPr lang="en-US" sz="1200" b="1" dirty="0">
                <a:solidFill>
                  <a:srgbClr val="6B5320"/>
                </a:solidFill>
                <a:latin typeface="Meiryo" pitchFamily="34" charset="0"/>
                <a:ea typeface="Meiryo" pitchFamily="34" charset="-122"/>
                <a:cs typeface="Meiryo" pitchFamily="34" charset="-120"/>
              </a:rPr>
              <a:t>断られた／返信がない</a:t>
            </a:r>
            <a:endParaRPr lang="en-US" sz="1200" dirty="0"/>
          </a:p>
        </p:txBody>
      </p:sp>
      <p:sp>
        <p:nvSpPr>
          <p:cNvPr id="11" name="Text 9"/>
          <p:cNvSpPr/>
          <p:nvPr/>
        </p:nvSpPr>
        <p:spPr>
          <a:xfrm>
            <a:off x="3694176" y="1874520"/>
            <a:ext cx="2240280" cy="822960"/>
          </a:xfrm>
          <a:prstGeom prst="rect">
            <a:avLst/>
          </a:prstGeom>
          <a:noFill/>
          <a:ln/>
        </p:spPr>
        <p:txBody>
          <a:bodyPr wrap="square" lIns="0" tIns="0" rIns="0" bIns="0" rtlCol="0" anchor="t"/>
          <a:lstStyle/>
          <a:p>
            <a:pPr indent="0" marL="0">
              <a:lnSpc>
                <a:spcPct val="105000"/>
              </a:lnSpc>
              <a:buNone/>
            </a:pPr>
            <a:r>
              <a:rPr lang="en-US" sz="1100" dirty="0">
                <a:solidFill>
                  <a:srgbClr val="263238"/>
                </a:solidFill>
                <a:latin typeface="Meiryo" pitchFamily="34" charset="0"/>
                <a:ea typeface="Meiryo" pitchFamily="34" charset="-122"/>
                <a:cs typeface="Meiryo" pitchFamily="34" charset="-120"/>
              </a:rPr>
              <a:t>相手は採否を恐れて断りにくい。沈黙＝同意ではない</a:t>
            </a:r>
            <a:endParaRPr lang="en-US" sz="1100" dirty="0"/>
          </a:p>
        </p:txBody>
      </p:sp>
      <p:sp>
        <p:nvSpPr>
          <p:cNvPr id="12" name="Shape 10"/>
          <p:cNvSpPr/>
          <p:nvPr/>
        </p:nvSpPr>
        <p:spPr>
          <a:xfrm>
            <a:off x="6135624" y="1993392"/>
            <a:ext cx="411480" cy="237744"/>
          </a:xfrm>
          <a:prstGeom prst="rightArrow">
            <a:avLst/>
          </a:prstGeom>
          <a:solidFill>
            <a:srgbClr val="B58A3A"/>
          </a:solidFill>
          <a:ln/>
        </p:spPr>
      </p:sp>
      <p:sp>
        <p:nvSpPr>
          <p:cNvPr id="13" name="Shape 11"/>
          <p:cNvSpPr/>
          <p:nvPr/>
        </p:nvSpPr>
        <p:spPr>
          <a:xfrm>
            <a:off x="6601968" y="1417320"/>
            <a:ext cx="2084832" cy="1371600"/>
          </a:xfrm>
          <a:prstGeom prst="roundRect">
            <a:avLst>
              <a:gd name="adj" fmla="val 4000"/>
            </a:avLst>
          </a:prstGeom>
          <a:solidFill>
            <a:srgbClr val="FBEBE9"/>
          </a:solidFill>
          <a:ln w="12700">
            <a:solidFill>
              <a:srgbClr val="EBC9C5"/>
            </a:solidFill>
            <a:prstDash val="solid"/>
          </a:ln>
          <a:effectLst>
            <a:outerShdw sx="100000" sy="100000" kx="0" ky="0" algn="bl" rotWithShape="0" blurRad="88900" dist="38100" dir="5400000">
              <a:srgbClr val="000000">
                <a:alpha val="12000"/>
              </a:srgbClr>
            </a:outerShdw>
          </a:effectLst>
        </p:spPr>
      </p:sp>
      <p:sp>
        <p:nvSpPr>
          <p:cNvPr id="14" name="Text 12"/>
          <p:cNvSpPr/>
          <p:nvPr/>
        </p:nvSpPr>
        <p:spPr>
          <a:xfrm>
            <a:off x="6766560" y="1554480"/>
            <a:ext cx="1783080" cy="274320"/>
          </a:xfrm>
          <a:prstGeom prst="rect">
            <a:avLst/>
          </a:prstGeom>
          <a:noFill/>
          <a:ln/>
        </p:spPr>
        <p:txBody>
          <a:bodyPr wrap="square" lIns="0" tIns="0" rIns="0" bIns="0" rtlCol="0" anchor="ctr"/>
          <a:lstStyle/>
          <a:p>
            <a:pPr indent="0" marL="0">
              <a:buNone/>
            </a:pPr>
            <a:r>
              <a:rPr lang="en-US" sz="1200" b="1" dirty="0">
                <a:solidFill>
                  <a:srgbClr val="B42318"/>
                </a:solidFill>
                <a:latin typeface="Meiryo" pitchFamily="34" charset="0"/>
                <a:ea typeface="Meiryo" pitchFamily="34" charset="-122"/>
                <a:cs typeface="Meiryo" pitchFamily="34" charset="-120"/>
              </a:rPr>
              <a:t>執拗に繰り返す</a:t>
            </a:r>
            <a:endParaRPr lang="en-US" sz="1200" dirty="0"/>
          </a:p>
        </p:txBody>
      </p:sp>
      <p:sp>
        <p:nvSpPr>
          <p:cNvPr id="15" name="Text 13"/>
          <p:cNvSpPr/>
          <p:nvPr/>
        </p:nvSpPr>
        <p:spPr>
          <a:xfrm>
            <a:off x="6766560" y="1874520"/>
            <a:ext cx="1783080" cy="822960"/>
          </a:xfrm>
          <a:prstGeom prst="rect">
            <a:avLst/>
          </a:prstGeom>
          <a:noFill/>
          <a:ln/>
        </p:spPr>
        <p:txBody>
          <a:bodyPr wrap="square" lIns="0" tIns="0" rIns="0" bIns="0" rtlCol="0" anchor="t"/>
          <a:lstStyle/>
          <a:p>
            <a:pPr indent="0" marL="0">
              <a:lnSpc>
                <a:spcPct val="105000"/>
              </a:lnSpc>
              <a:buNone/>
            </a:pPr>
            <a:r>
              <a:rPr lang="en-US" sz="1100" dirty="0">
                <a:solidFill>
                  <a:srgbClr val="263238"/>
                </a:solidFill>
                <a:latin typeface="Meiryo" pitchFamily="34" charset="0"/>
                <a:ea typeface="Meiryo" pitchFamily="34" charset="-122"/>
                <a:cs typeface="Meiryo" pitchFamily="34" charset="-120"/>
              </a:rPr>
              <a:t>深夜の連投・私的な誘いの反復は重大な支障に</a:t>
            </a:r>
            <a:endParaRPr lang="en-US" sz="1100" dirty="0"/>
          </a:p>
        </p:txBody>
      </p:sp>
      <p:sp>
        <p:nvSpPr>
          <p:cNvPr id="16" name="Shape 14"/>
          <p:cNvSpPr/>
          <p:nvPr/>
        </p:nvSpPr>
        <p:spPr>
          <a:xfrm>
            <a:off x="457200" y="2971800"/>
            <a:ext cx="8229600" cy="1417320"/>
          </a:xfrm>
          <a:prstGeom prst="roundRect">
            <a:avLst>
              <a:gd name="adj" fmla="val 3871"/>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7" name="Text 15"/>
          <p:cNvSpPr/>
          <p:nvPr/>
        </p:nvSpPr>
        <p:spPr>
          <a:xfrm>
            <a:off x="658368" y="3090672"/>
            <a:ext cx="36576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実務のポイント</a:t>
            </a:r>
            <a:endParaRPr lang="en-US" sz="1300" dirty="0"/>
          </a:p>
        </p:txBody>
      </p:sp>
      <p:sp>
        <p:nvSpPr>
          <p:cNvPr id="18" name="Text 16"/>
          <p:cNvSpPr/>
          <p:nvPr/>
        </p:nvSpPr>
        <p:spPr>
          <a:xfrm>
            <a:off x="658368" y="3401568"/>
            <a:ext cx="7863840" cy="960120"/>
          </a:xfrm>
          <a:prstGeom prst="rect">
            <a:avLst/>
          </a:prstGeom>
          <a:noFill/>
          <a:ln/>
        </p:spPr>
        <p:txBody>
          <a:bodyPr wrap="square" lIns="0" tIns="0" rIns="0" bIns="0" rtlCol="0" anchor="t"/>
          <a:lstStyle/>
          <a:p>
            <a:pPr indent="0" marL="0">
              <a:lnSpc>
                <a:spcPct val="105000"/>
              </a:lnSpc>
              <a:buNone/>
            </a:pPr>
            <a:r>
              <a:rPr lang="en-US" sz="1200" b="1" dirty="0">
                <a:solidFill>
                  <a:srgbClr val="2F6B4F"/>
                </a:solidFill>
                <a:latin typeface="Meiryo" pitchFamily="34" charset="0"/>
                <a:ea typeface="Meiryo" pitchFamily="34" charset="-122"/>
                <a:cs typeface="Meiryo" pitchFamily="34" charset="-120"/>
              </a:rPr>
              <a:t>○ </a:t>
            </a:r>
            <a:pPr indent="0" marL="0">
              <a:lnSpc>
                <a:spcPct val="105000"/>
              </a:lnSpc>
              <a:spcAft>
                <a:spcPts val="700"/>
              </a:spcAft>
              <a:buNone/>
            </a:pPr>
            <a:r>
              <a:rPr lang="en-US" sz="1200" dirty="0">
                <a:solidFill>
                  <a:srgbClr val="263238"/>
                </a:solidFill>
                <a:latin typeface="Meiryo" pitchFamily="34" charset="0"/>
                <a:ea typeface="Meiryo" pitchFamily="34" charset="-122"/>
                <a:cs typeface="Meiryo" pitchFamily="34" charset="-120"/>
              </a:rPr>
              <a:t>私的な食事・飲酒への誘いは控える。業務上の会食も会社ルール（時間・場所・複数名）に従う。</a:t>
            </a:r>
            <a:endParaRPr lang="en-US" sz="1200" dirty="0"/>
          </a:p>
          <a:p>
            <a:pPr indent="0" marL="0">
              <a:lnSpc>
                <a:spcPct val="105000"/>
              </a:lnSpc>
              <a:buNone/>
            </a:pPr>
            <a:r>
              <a:rPr lang="en-US" sz="1200" b="1" dirty="0">
                <a:solidFill>
                  <a:srgbClr val="2F6B4F"/>
                </a:solidFill>
                <a:latin typeface="Meiryo" pitchFamily="34" charset="0"/>
                <a:ea typeface="Meiryo" pitchFamily="34" charset="-122"/>
                <a:cs typeface="Meiryo" pitchFamily="34" charset="-120"/>
              </a:rPr>
              <a:t>○ </a:t>
            </a:r>
            <a:pPr indent="0" marL="0">
              <a:lnSpc>
                <a:spcPct val="105000"/>
              </a:lnSpc>
              <a:spcAft>
                <a:spcPts val="700"/>
              </a:spcAft>
              <a:buNone/>
            </a:pPr>
            <a:r>
              <a:rPr lang="en-US" sz="1200" dirty="0">
                <a:solidFill>
                  <a:srgbClr val="263238"/>
                </a:solidFill>
                <a:latin typeface="Meiryo" pitchFamily="34" charset="0"/>
                <a:ea typeface="Meiryo" pitchFamily="34" charset="-122"/>
                <a:cs typeface="Meiryo" pitchFamily="34" charset="-120"/>
              </a:rPr>
              <a:t>断られたら繰り返さない。評価や採否をほのめかして誘わない。</a:t>
            </a:r>
            <a:endParaRPr lang="en-US" sz="1200" dirty="0"/>
          </a:p>
          <a:p>
            <a:pPr indent="0" marL="0">
              <a:lnSpc>
                <a:spcPct val="105000"/>
              </a:lnSpc>
              <a:buNone/>
            </a:pPr>
            <a:r>
              <a:rPr lang="en-US" sz="1200" b="1" dirty="0">
                <a:solidFill>
                  <a:srgbClr val="B42318"/>
                </a:solidFill>
                <a:latin typeface="Meiryo" pitchFamily="34" charset="0"/>
                <a:ea typeface="Meiryo" pitchFamily="34" charset="-122"/>
                <a:cs typeface="Meiryo" pitchFamily="34" charset="-120"/>
              </a:rPr>
              <a:t>× </a:t>
            </a:r>
            <a:pPr indent="0" marL="0">
              <a:lnSpc>
                <a:spcPct val="105000"/>
              </a:lnSpc>
              <a:spcAft>
                <a:spcPts val="700"/>
              </a:spcAft>
              <a:buNone/>
            </a:pPr>
            <a:r>
              <a:rPr lang="en-US" sz="1200" dirty="0">
                <a:solidFill>
                  <a:srgbClr val="263238"/>
                </a:solidFill>
                <a:latin typeface="Meiryo" pitchFamily="34" charset="0"/>
                <a:ea typeface="Meiryo" pitchFamily="34" charset="-122"/>
                <a:cs typeface="Meiryo" pitchFamily="34" charset="-120"/>
              </a:rPr>
              <a:t>「一度だけなら必ず安全」「断られていないからOK」とは考えない。</a:t>
            </a:r>
            <a:endParaRPr lang="en-US" sz="1200" dirty="0"/>
          </a:p>
        </p:txBody>
      </p:sp>
      <p:sp>
        <p:nvSpPr>
          <p:cNvPr id="19" name="Text 17"/>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20" name="Text 18"/>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CONDUCT ｜ 連絡手段</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私的SNS・個人連絡先の利用ルール</a:t>
            </a:r>
            <a:endParaRPr lang="en-US" sz="2600" dirty="0"/>
          </a:p>
        </p:txBody>
      </p:sp>
      <p:sp>
        <p:nvSpPr>
          <p:cNvPr id="5" name="Shape 3"/>
          <p:cNvSpPr/>
          <p:nvPr/>
        </p:nvSpPr>
        <p:spPr>
          <a:xfrm>
            <a:off x="457200" y="1371600"/>
            <a:ext cx="4114800" cy="3017520"/>
          </a:xfrm>
          <a:prstGeom prst="roundRect">
            <a:avLst>
              <a:gd name="adj" fmla="val 1818"/>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499616"/>
            <a:ext cx="374904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会社が定める連絡手段で</a:t>
            </a:r>
            <a:endParaRPr lang="en-US" sz="1250" dirty="0"/>
          </a:p>
        </p:txBody>
      </p:sp>
      <p:sp>
        <p:nvSpPr>
          <p:cNvPr id="7" name="Text 5"/>
          <p:cNvSpPr/>
          <p:nvPr/>
        </p:nvSpPr>
        <p:spPr>
          <a:xfrm>
            <a:off x="658368" y="1810512"/>
            <a:ext cx="3703320" cy="2560320"/>
          </a:xfrm>
          <a:prstGeom prst="rect">
            <a:avLst/>
          </a:prstGeom>
          <a:noFill/>
          <a:ln/>
        </p:spPr>
        <p:txBody>
          <a:bodyPr wrap="square" lIns="0" tIns="0" rIns="0" bIns="0" rtlCol="0" anchor="t"/>
          <a:lstStyle/>
          <a:p>
            <a:pPr marL="177800" indent="-177800">
              <a:lnSpc>
                <a:spcPct val="104000"/>
              </a:lnSpc>
              <a:spcAft>
                <a:spcPts val="1200"/>
              </a:spcAft>
              <a:buSzPct val="100000"/>
              <a:buChar char="•"/>
            </a:pPr>
            <a:r>
              <a:rPr lang="en-US" sz="1200" dirty="0">
                <a:solidFill>
                  <a:srgbClr val="263238"/>
                </a:solidFill>
                <a:latin typeface="Meiryo" pitchFamily="34" charset="0"/>
                <a:ea typeface="Meiryo" pitchFamily="34" charset="-122"/>
                <a:cs typeface="Meiryo" pitchFamily="34" charset="-120"/>
              </a:rPr>
              <a:t>会社メール／採用管理システム／会社指定チャット・SNS を使う</a:t>
            </a:r>
            <a:endParaRPr lang="en-US" sz="1200" dirty="0"/>
          </a:p>
          <a:p>
            <a:pPr marL="177800" indent="-177800">
              <a:lnSpc>
                <a:spcPct val="104000"/>
              </a:lnSpc>
              <a:spcAft>
                <a:spcPts val="1200"/>
              </a:spcAft>
              <a:buSzPct val="100000"/>
              <a:buChar char="•"/>
            </a:pPr>
            <a:r>
              <a:rPr lang="en-US" sz="1200" dirty="0">
                <a:solidFill>
                  <a:srgbClr val="263238"/>
                </a:solidFill>
                <a:latin typeface="Meiryo" pitchFamily="34" charset="0"/>
                <a:ea typeface="Meiryo" pitchFamily="34" charset="-122"/>
                <a:cs typeface="Meiryo" pitchFamily="34" charset="-120"/>
              </a:rPr>
              <a:t>個人携帯番号・私的SNSの利用は会社ルールで禁止または制限</a:t>
            </a:r>
            <a:endParaRPr lang="en-US" sz="1200" dirty="0"/>
          </a:p>
          <a:p>
            <a:pPr marL="177800" indent="-177800">
              <a:lnSpc>
                <a:spcPct val="104000"/>
              </a:lnSpc>
              <a:spcAft>
                <a:spcPts val="1200"/>
              </a:spcAft>
              <a:buSzPct val="100000"/>
              <a:buChar char="•"/>
            </a:pPr>
            <a:r>
              <a:rPr lang="en-US" sz="1200" dirty="0">
                <a:solidFill>
                  <a:srgbClr val="263238"/>
                </a:solidFill>
                <a:latin typeface="Meiryo" pitchFamily="34" charset="0"/>
                <a:ea typeface="Meiryo" pitchFamily="34" charset="-122"/>
                <a:cs typeface="Meiryo" pitchFamily="34" charset="-120"/>
              </a:rPr>
              <a:t>メッセージを保存し、担当者変更時はアクセスを引継ぎ・停止</a:t>
            </a:r>
            <a:endParaRPr lang="en-US" sz="1200" dirty="0"/>
          </a:p>
        </p:txBody>
      </p:sp>
      <p:sp>
        <p:nvSpPr>
          <p:cNvPr id="8" name="Shape 6"/>
          <p:cNvSpPr/>
          <p:nvPr/>
        </p:nvSpPr>
        <p:spPr>
          <a:xfrm>
            <a:off x="4754880" y="1371600"/>
            <a:ext cx="3931920" cy="3017520"/>
          </a:xfrm>
          <a:prstGeom prst="roundRect">
            <a:avLst>
              <a:gd name="adj" fmla="val 181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9" name="Text 7"/>
          <p:cNvSpPr/>
          <p:nvPr/>
        </p:nvSpPr>
        <p:spPr>
          <a:xfrm>
            <a:off x="4956048" y="1499616"/>
            <a:ext cx="36576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ここを誤解しない</a:t>
            </a:r>
            <a:endParaRPr lang="en-US" sz="1250" dirty="0"/>
          </a:p>
        </p:txBody>
      </p:sp>
      <p:sp>
        <p:nvSpPr>
          <p:cNvPr id="10" name="Text 8"/>
          <p:cNvSpPr/>
          <p:nvPr/>
        </p:nvSpPr>
        <p:spPr>
          <a:xfrm>
            <a:off x="4956048" y="1810512"/>
            <a:ext cx="3520440" cy="2560320"/>
          </a:xfrm>
          <a:prstGeom prst="rect">
            <a:avLst/>
          </a:prstGeom>
          <a:noFill/>
          <a:ln/>
        </p:spPr>
        <p:txBody>
          <a:bodyPr wrap="square" lIns="0" tIns="0" rIns="0" bIns="0" rtlCol="0" anchor="t"/>
          <a:lstStyle/>
          <a:p>
            <a:pPr indent="0" marL="0">
              <a:lnSpc>
                <a:spcPct val="106000"/>
              </a:lnSpc>
              <a:buNone/>
            </a:pPr>
            <a:r>
              <a:rPr lang="en-US" sz="1150" b="1" dirty="0">
                <a:solidFill>
                  <a:srgbClr val="B42318"/>
                </a:solidFill>
                <a:latin typeface="Meiryo" pitchFamily="34" charset="0"/>
                <a:ea typeface="Meiryo" pitchFamily="34" charset="-122"/>
                <a:cs typeface="Meiryo" pitchFamily="34" charset="-120"/>
              </a:rPr>
              <a:t>× </a:t>
            </a:r>
            <a:pPr indent="0" marL="0">
              <a:lnSpc>
                <a:spcPct val="106000"/>
              </a:lnSpc>
              <a:spcAft>
                <a:spcPts val="900"/>
              </a:spcAft>
              <a:buNone/>
            </a:pPr>
            <a:r>
              <a:rPr lang="en-US" sz="1150" dirty="0">
                <a:solidFill>
                  <a:srgbClr val="263238"/>
                </a:solidFill>
                <a:latin typeface="Meiryo" pitchFamily="34" charset="0"/>
                <a:ea typeface="Meiryo" pitchFamily="34" charset="-122"/>
                <a:cs typeface="Meiryo" pitchFamily="34" charset="-120"/>
              </a:rPr>
              <a:t>「私的SNSの利用は法律で一律に禁止」ではない。</a:t>
            </a:r>
            <a:endParaRPr lang="en-US" sz="1150" dirty="0"/>
          </a:p>
          <a:p>
            <a:pPr indent="0" marL="0">
              <a:lnSpc>
                <a:spcPct val="106000"/>
              </a:lnSpc>
              <a:buNone/>
            </a:pPr>
            <a:r>
              <a:rPr lang="en-US" sz="1150" b="1" dirty="0">
                <a:solidFill>
                  <a:srgbClr val="2F6B4F"/>
                </a:solidFill>
                <a:latin typeface="Meiryo" pitchFamily="34" charset="0"/>
                <a:ea typeface="Meiryo" pitchFamily="34" charset="-122"/>
                <a:cs typeface="Meiryo" pitchFamily="34" charset="-120"/>
              </a:rPr>
              <a:t>○ </a:t>
            </a:r>
            <a:pPr indent="0" marL="0">
              <a:lnSpc>
                <a:spcPct val="106000"/>
              </a:lnSpc>
              <a:spcAft>
                <a:spcPts val="900"/>
              </a:spcAft>
              <a:buNone/>
            </a:pPr>
            <a:r>
              <a:rPr lang="en-US" sz="1150" dirty="0">
                <a:solidFill>
                  <a:srgbClr val="263238"/>
                </a:solidFill>
                <a:latin typeface="Meiryo" pitchFamily="34" charset="0"/>
                <a:ea typeface="Meiryo" pitchFamily="34" charset="-122"/>
                <a:cs typeface="Meiryo" pitchFamily="34" charset="-120"/>
              </a:rPr>
              <a:t>面談時間・場所・実施体制・使うSNSの種類を会社が定めることが指針上例示されている。</a:t>
            </a:r>
            <a:endParaRPr lang="en-US" sz="1150" dirty="0"/>
          </a:p>
          <a:p>
            <a:pPr indent="0" marL="0">
              <a:lnSpc>
                <a:spcPct val="106000"/>
              </a:lnSpc>
              <a:buNone/>
            </a:pPr>
            <a:r>
              <a:rPr lang="en-US" sz="1150" b="1" dirty="0">
                <a:solidFill>
                  <a:srgbClr val="2F6B4F"/>
                </a:solidFill>
                <a:latin typeface="Meiryo" pitchFamily="34" charset="0"/>
                <a:ea typeface="Meiryo" pitchFamily="34" charset="-122"/>
                <a:cs typeface="Meiryo" pitchFamily="34" charset="-120"/>
              </a:rPr>
              <a:t>○ </a:t>
            </a:r>
            <a:pPr indent="0" marL="0">
              <a:lnSpc>
                <a:spcPct val="106000"/>
              </a:lnSpc>
              <a:spcAft>
                <a:spcPts val="900"/>
              </a:spcAft>
              <a:buNone/>
            </a:pPr>
            <a:r>
              <a:rPr lang="en-US" sz="1150" dirty="0">
                <a:solidFill>
                  <a:srgbClr val="263238"/>
                </a:solidFill>
                <a:latin typeface="Meiryo" pitchFamily="34" charset="0"/>
                <a:ea typeface="Meiryo" pitchFamily="34" charset="-122"/>
                <a:cs typeface="Meiryo" pitchFamily="34" charset="-120"/>
              </a:rPr>
              <a:t>その枠組みの中で、自社が具体的な連絡ルールを定め、私的連絡を禁止・制限できる。</a:t>
            </a:r>
            <a:endParaRPr lang="en-US" sz="1150" dirty="0"/>
          </a:p>
          <a:p>
            <a:pPr indent="0" marL="0">
              <a:lnSpc>
                <a:spcPct val="106000"/>
              </a:lnSpc>
              <a:buNone/>
            </a:pPr>
            <a:r>
              <a:rPr lang="en-US" sz="1150" b="1" dirty="0">
                <a:solidFill>
                  <a:srgbClr val="B58A3A"/>
                </a:solidFill>
                <a:latin typeface="Meiryo" pitchFamily="34" charset="0"/>
                <a:ea typeface="Meiryo" pitchFamily="34" charset="-122"/>
                <a:cs typeface="Meiryo" pitchFamily="34" charset="-120"/>
              </a:rPr>
              <a:t>→ </a:t>
            </a:r>
            <a:pPr indent="0" marL="0">
              <a:lnSpc>
                <a:spcPct val="106000"/>
              </a:lnSpc>
              <a:spcAft>
                <a:spcPts val="900"/>
              </a:spcAft>
              <a:buNone/>
            </a:pPr>
            <a:r>
              <a:rPr lang="en-US" sz="1150" dirty="0">
                <a:solidFill>
                  <a:srgbClr val="263238"/>
                </a:solidFill>
                <a:latin typeface="Meiryo" pitchFamily="34" charset="0"/>
                <a:ea typeface="Meiryo" pitchFamily="34" charset="-122"/>
                <a:cs typeface="Meiryo" pitchFamily="34" charset="-120"/>
              </a:rPr>
              <a:t>「指針の実施例」と「自社の具体ルール」を区別する。</a:t>
            </a:r>
            <a:endParaRPr lang="en-US" sz="1150" dirty="0"/>
          </a:p>
        </p:txBody>
      </p:sp>
      <p:sp>
        <p:nvSpPr>
          <p:cNvPr id="11" name="Text 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2" name="Text 1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RULES ｜ 面談ルール</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面談の時間・場所・実施体制を事前に決める</a:t>
            </a:r>
            <a:endParaRPr lang="en-US" sz="2600" dirty="0"/>
          </a:p>
        </p:txBody>
      </p:sp>
      <p:sp>
        <p:nvSpPr>
          <p:cNvPr id="5" name="Shape 3"/>
          <p:cNvSpPr/>
          <p:nvPr/>
        </p:nvSpPr>
        <p:spPr>
          <a:xfrm>
            <a:off x="457200" y="1170432"/>
            <a:ext cx="4023360" cy="274320"/>
          </a:xfrm>
          <a:prstGeom prst="roundRect">
            <a:avLst>
              <a:gd name="adj" fmla="val 16667"/>
            </a:avLst>
          </a:prstGeom>
          <a:solidFill>
            <a:srgbClr val="E9EEF3"/>
          </a:solidFill>
          <a:ln w="12700">
            <a:solidFill>
              <a:srgbClr val="16314F"/>
            </a:solidFill>
            <a:prstDash val="solid"/>
          </a:ln>
        </p:spPr>
      </p:sp>
      <p:sp>
        <p:nvSpPr>
          <p:cNvPr id="6" name="Text 4"/>
          <p:cNvSpPr/>
          <p:nvPr/>
        </p:nvSpPr>
        <p:spPr>
          <a:xfrm>
            <a:off x="457200" y="1170432"/>
            <a:ext cx="4023360" cy="274320"/>
          </a:xfrm>
          <a:prstGeom prst="rect">
            <a:avLst/>
          </a:prstGeom>
          <a:noFill/>
          <a:ln/>
        </p:spPr>
        <p:txBody>
          <a:bodyPr wrap="square" lIns="0" tIns="0" rIns="0" bIns="0"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指針の実施例（自社でリスクに応じ具体化）</a:t>
            </a:r>
            <a:endParaRPr lang="en-US" sz="1100" dirty="0"/>
          </a:p>
        </p:txBody>
      </p:sp>
      <p:sp>
        <p:nvSpPr>
          <p:cNvPr id="7" name="Shape 5"/>
          <p:cNvSpPr/>
          <p:nvPr/>
        </p:nvSpPr>
        <p:spPr>
          <a:xfrm>
            <a:off x="457200" y="1591056"/>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8" name="Shape 6"/>
          <p:cNvSpPr/>
          <p:nvPr/>
        </p:nvSpPr>
        <p:spPr>
          <a:xfrm>
            <a:off x="603504" y="1773936"/>
            <a:ext cx="914400" cy="420624"/>
          </a:xfrm>
          <a:prstGeom prst="roundRect">
            <a:avLst>
              <a:gd name="adj" fmla="val 10870"/>
            </a:avLst>
          </a:prstGeom>
          <a:solidFill>
            <a:srgbClr val="E9EEF3"/>
          </a:solidFill>
          <a:ln/>
        </p:spPr>
      </p:sp>
      <p:sp>
        <p:nvSpPr>
          <p:cNvPr id="9" name="Text 7"/>
          <p:cNvSpPr/>
          <p:nvPr/>
        </p:nvSpPr>
        <p:spPr>
          <a:xfrm>
            <a:off x="603504" y="1773936"/>
            <a:ext cx="914400" cy="420624"/>
          </a:xfrm>
          <a:prstGeom prst="rect">
            <a:avLst/>
          </a:prstGeom>
          <a:noFill/>
          <a:ln/>
        </p:spPr>
        <p:txBody>
          <a:bodyPr wrap="square" lIns="0" tIns="0" rIns="0" bIns="0" rtlCol="0" anchor="ctr"/>
          <a:lstStyle/>
          <a:p>
            <a:pPr algn="ctr" indent="0" marL="0">
              <a:buNone/>
            </a:pPr>
            <a:r>
              <a:rPr lang="en-US" sz="1200" b="1" dirty="0">
                <a:solidFill>
                  <a:srgbClr val="16314F"/>
                </a:solidFill>
                <a:latin typeface="Meiryo" pitchFamily="34" charset="0"/>
                <a:ea typeface="Meiryo" pitchFamily="34" charset="-122"/>
                <a:cs typeface="Meiryo" pitchFamily="34" charset="-120"/>
              </a:rPr>
              <a:t>時間帯</a:t>
            </a:r>
            <a:endParaRPr lang="en-US" sz="1200" dirty="0"/>
          </a:p>
        </p:txBody>
      </p:sp>
      <p:sp>
        <p:nvSpPr>
          <p:cNvPr id="10" name="Text 8"/>
          <p:cNvSpPr/>
          <p:nvPr/>
        </p:nvSpPr>
        <p:spPr>
          <a:xfrm>
            <a:off x="1627632" y="1700784"/>
            <a:ext cx="2752344" cy="585216"/>
          </a:xfrm>
          <a:prstGeom prst="rect">
            <a:avLst/>
          </a:prstGeom>
          <a:noFill/>
          <a:ln/>
        </p:spPr>
        <p:txBody>
          <a:bodyPr wrap="square" lIns="0" tIns="0" rIns="0" bIns="0" rtlCol="0" anchor="ctr"/>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会社が認める時間帯を指定（深夜の個別面談を避ける）</a:t>
            </a:r>
            <a:endParaRPr lang="en-US" sz="1150" dirty="0"/>
          </a:p>
        </p:txBody>
      </p:sp>
      <p:sp>
        <p:nvSpPr>
          <p:cNvPr id="11" name="Shape 9"/>
          <p:cNvSpPr/>
          <p:nvPr/>
        </p:nvSpPr>
        <p:spPr>
          <a:xfrm>
            <a:off x="4654296" y="1591056"/>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2" name="Shape 10"/>
          <p:cNvSpPr/>
          <p:nvPr/>
        </p:nvSpPr>
        <p:spPr>
          <a:xfrm>
            <a:off x="4800600" y="1773936"/>
            <a:ext cx="914400" cy="420624"/>
          </a:xfrm>
          <a:prstGeom prst="roundRect">
            <a:avLst>
              <a:gd name="adj" fmla="val 10870"/>
            </a:avLst>
          </a:prstGeom>
          <a:solidFill>
            <a:srgbClr val="E9EEF3"/>
          </a:solidFill>
          <a:ln/>
        </p:spPr>
      </p:sp>
      <p:sp>
        <p:nvSpPr>
          <p:cNvPr id="13" name="Text 11"/>
          <p:cNvSpPr/>
          <p:nvPr/>
        </p:nvSpPr>
        <p:spPr>
          <a:xfrm>
            <a:off x="4800600" y="1773936"/>
            <a:ext cx="914400" cy="420624"/>
          </a:xfrm>
          <a:prstGeom prst="rect">
            <a:avLst/>
          </a:prstGeom>
          <a:noFill/>
          <a:ln/>
        </p:spPr>
        <p:txBody>
          <a:bodyPr wrap="square" lIns="0" tIns="0" rIns="0" bIns="0" rtlCol="0" anchor="ctr"/>
          <a:lstStyle/>
          <a:p>
            <a:pPr algn="ctr" indent="0" marL="0">
              <a:buNone/>
            </a:pPr>
            <a:r>
              <a:rPr lang="en-US" sz="1200" b="1" dirty="0">
                <a:solidFill>
                  <a:srgbClr val="16314F"/>
                </a:solidFill>
                <a:latin typeface="Meiryo" pitchFamily="34" charset="0"/>
                <a:ea typeface="Meiryo" pitchFamily="34" charset="-122"/>
                <a:cs typeface="Meiryo" pitchFamily="34" charset="-120"/>
              </a:rPr>
              <a:t>場所</a:t>
            </a:r>
            <a:endParaRPr lang="en-US" sz="1200" dirty="0"/>
          </a:p>
        </p:txBody>
      </p:sp>
      <p:sp>
        <p:nvSpPr>
          <p:cNvPr id="14" name="Text 12"/>
          <p:cNvSpPr/>
          <p:nvPr/>
        </p:nvSpPr>
        <p:spPr>
          <a:xfrm>
            <a:off x="5824728" y="1700784"/>
            <a:ext cx="2752344" cy="585216"/>
          </a:xfrm>
          <a:prstGeom prst="rect">
            <a:avLst/>
          </a:prstGeom>
          <a:noFill/>
          <a:ln/>
        </p:spPr>
        <p:txBody>
          <a:bodyPr wrap="square" lIns="0" tIns="0" rIns="0" bIns="0" rtlCol="0" anchor="ctr"/>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会社が認める場所で（私的な場所・密室を避ける）</a:t>
            </a:r>
            <a:endParaRPr lang="en-US" sz="1150" dirty="0"/>
          </a:p>
        </p:txBody>
      </p:sp>
      <p:sp>
        <p:nvSpPr>
          <p:cNvPr id="15" name="Shape 13"/>
          <p:cNvSpPr/>
          <p:nvPr/>
        </p:nvSpPr>
        <p:spPr>
          <a:xfrm>
            <a:off x="457200" y="2468880"/>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6" name="Shape 14"/>
          <p:cNvSpPr/>
          <p:nvPr/>
        </p:nvSpPr>
        <p:spPr>
          <a:xfrm>
            <a:off x="603504" y="2651760"/>
            <a:ext cx="914400" cy="420624"/>
          </a:xfrm>
          <a:prstGeom prst="roundRect">
            <a:avLst>
              <a:gd name="adj" fmla="val 10870"/>
            </a:avLst>
          </a:prstGeom>
          <a:solidFill>
            <a:srgbClr val="E9EEF3"/>
          </a:solidFill>
          <a:ln/>
        </p:spPr>
      </p:sp>
      <p:sp>
        <p:nvSpPr>
          <p:cNvPr id="17" name="Text 15"/>
          <p:cNvSpPr/>
          <p:nvPr/>
        </p:nvSpPr>
        <p:spPr>
          <a:xfrm>
            <a:off x="603504" y="2651760"/>
            <a:ext cx="914400" cy="420624"/>
          </a:xfrm>
          <a:prstGeom prst="rect">
            <a:avLst/>
          </a:prstGeom>
          <a:noFill/>
          <a:ln/>
        </p:spPr>
        <p:txBody>
          <a:bodyPr wrap="square" lIns="0" tIns="0" rIns="0" bIns="0" rtlCol="0" anchor="ctr"/>
          <a:lstStyle/>
          <a:p>
            <a:pPr algn="ctr" indent="0" marL="0">
              <a:buNone/>
            </a:pPr>
            <a:r>
              <a:rPr lang="en-US" sz="1200" b="1" dirty="0">
                <a:solidFill>
                  <a:srgbClr val="16314F"/>
                </a:solidFill>
                <a:latin typeface="Meiryo" pitchFamily="34" charset="0"/>
                <a:ea typeface="Meiryo" pitchFamily="34" charset="-122"/>
                <a:cs typeface="Meiryo" pitchFamily="34" charset="-120"/>
              </a:rPr>
              <a:t>実施体制</a:t>
            </a:r>
            <a:endParaRPr lang="en-US" sz="1200" dirty="0"/>
          </a:p>
        </p:txBody>
      </p:sp>
      <p:sp>
        <p:nvSpPr>
          <p:cNvPr id="18" name="Text 16"/>
          <p:cNvSpPr/>
          <p:nvPr/>
        </p:nvSpPr>
        <p:spPr>
          <a:xfrm>
            <a:off x="1627632" y="2578608"/>
            <a:ext cx="2752344" cy="585216"/>
          </a:xfrm>
          <a:prstGeom prst="rect">
            <a:avLst/>
          </a:prstGeom>
          <a:noFill/>
          <a:ln/>
        </p:spPr>
        <p:txBody>
          <a:bodyPr wrap="square" lIns="0" tIns="0" rIns="0" bIns="0" rtlCol="0" anchor="ctr"/>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必要に応じ複数名で対応。記録方法を決める</a:t>
            </a:r>
            <a:endParaRPr lang="en-US" sz="1150" dirty="0"/>
          </a:p>
        </p:txBody>
      </p:sp>
      <p:sp>
        <p:nvSpPr>
          <p:cNvPr id="19" name="Shape 17"/>
          <p:cNvSpPr/>
          <p:nvPr/>
        </p:nvSpPr>
        <p:spPr>
          <a:xfrm>
            <a:off x="4654296" y="2468880"/>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0" name="Shape 18"/>
          <p:cNvSpPr/>
          <p:nvPr/>
        </p:nvSpPr>
        <p:spPr>
          <a:xfrm>
            <a:off x="4800600" y="2651760"/>
            <a:ext cx="914400" cy="420624"/>
          </a:xfrm>
          <a:prstGeom prst="roundRect">
            <a:avLst>
              <a:gd name="adj" fmla="val 10870"/>
            </a:avLst>
          </a:prstGeom>
          <a:solidFill>
            <a:srgbClr val="E9EEF3"/>
          </a:solidFill>
          <a:ln/>
        </p:spPr>
      </p:sp>
      <p:sp>
        <p:nvSpPr>
          <p:cNvPr id="21" name="Text 19"/>
          <p:cNvSpPr/>
          <p:nvPr/>
        </p:nvSpPr>
        <p:spPr>
          <a:xfrm>
            <a:off x="4800600" y="2651760"/>
            <a:ext cx="914400" cy="420624"/>
          </a:xfrm>
          <a:prstGeom prst="rect">
            <a:avLst/>
          </a:prstGeom>
          <a:noFill/>
          <a:ln/>
        </p:spPr>
        <p:txBody>
          <a:bodyPr wrap="square" lIns="0" tIns="0" rIns="0" bIns="0" rtlCol="0" anchor="ctr"/>
          <a:lstStyle/>
          <a:p>
            <a:pPr algn="ctr" indent="0" marL="0">
              <a:buNone/>
            </a:pPr>
            <a:r>
              <a:rPr lang="en-US" sz="1200" b="1" dirty="0">
                <a:solidFill>
                  <a:srgbClr val="16314F"/>
                </a:solidFill>
                <a:latin typeface="Meiryo" pitchFamily="34" charset="0"/>
                <a:ea typeface="Meiryo" pitchFamily="34" charset="-122"/>
                <a:cs typeface="Meiryo" pitchFamily="34" charset="-120"/>
              </a:rPr>
              <a:t>オンライン</a:t>
            </a:r>
            <a:endParaRPr lang="en-US" sz="1200" dirty="0"/>
          </a:p>
        </p:txBody>
      </p:sp>
      <p:sp>
        <p:nvSpPr>
          <p:cNvPr id="22" name="Text 20"/>
          <p:cNvSpPr/>
          <p:nvPr/>
        </p:nvSpPr>
        <p:spPr>
          <a:xfrm>
            <a:off x="5824728" y="2578608"/>
            <a:ext cx="2752344" cy="585216"/>
          </a:xfrm>
          <a:prstGeom prst="rect">
            <a:avLst/>
          </a:prstGeom>
          <a:noFill/>
          <a:ln/>
        </p:spPr>
        <p:txBody>
          <a:bodyPr wrap="square" lIns="0" tIns="0" rIns="0" bIns="0" rtlCol="0" anchor="ctr"/>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利用可否・録画/記録・背景や私生活への言及防止</a:t>
            </a:r>
            <a:endParaRPr lang="en-US" sz="1150" dirty="0"/>
          </a:p>
        </p:txBody>
      </p:sp>
      <p:sp>
        <p:nvSpPr>
          <p:cNvPr id="23" name="Shape 21"/>
          <p:cNvSpPr/>
          <p:nvPr/>
        </p:nvSpPr>
        <p:spPr>
          <a:xfrm>
            <a:off x="457200" y="3346704"/>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4" name="Shape 22"/>
          <p:cNvSpPr/>
          <p:nvPr/>
        </p:nvSpPr>
        <p:spPr>
          <a:xfrm>
            <a:off x="603504" y="3529584"/>
            <a:ext cx="914400" cy="420624"/>
          </a:xfrm>
          <a:prstGeom prst="roundRect">
            <a:avLst>
              <a:gd name="adj" fmla="val 10870"/>
            </a:avLst>
          </a:prstGeom>
          <a:solidFill>
            <a:srgbClr val="E9EEF3"/>
          </a:solidFill>
          <a:ln/>
        </p:spPr>
      </p:sp>
      <p:sp>
        <p:nvSpPr>
          <p:cNvPr id="25" name="Text 23"/>
          <p:cNvSpPr/>
          <p:nvPr/>
        </p:nvSpPr>
        <p:spPr>
          <a:xfrm>
            <a:off x="603504" y="3529584"/>
            <a:ext cx="914400" cy="420624"/>
          </a:xfrm>
          <a:prstGeom prst="rect">
            <a:avLst/>
          </a:prstGeom>
          <a:noFill/>
          <a:ln/>
        </p:spPr>
        <p:txBody>
          <a:bodyPr wrap="square" lIns="0" tIns="0" rIns="0" bIns="0" rtlCol="0" anchor="ctr"/>
          <a:lstStyle/>
          <a:p>
            <a:pPr algn="ctr" indent="0" marL="0">
              <a:buNone/>
            </a:pPr>
            <a:r>
              <a:rPr lang="en-US" sz="1200" b="1" dirty="0">
                <a:solidFill>
                  <a:srgbClr val="16314F"/>
                </a:solidFill>
                <a:latin typeface="Meiryo" pitchFamily="34" charset="0"/>
                <a:ea typeface="Meiryo" pitchFamily="34" charset="-122"/>
                <a:cs typeface="Meiryo" pitchFamily="34" charset="-120"/>
              </a:rPr>
              <a:t>連絡手段</a:t>
            </a:r>
            <a:endParaRPr lang="en-US" sz="1200" dirty="0"/>
          </a:p>
        </p:txBody>
      </p:sp>
      <p:sp>
        <p:nvSpPr>
          <p:cNvPr id="26" name="Text 24"/>
          <p:cNvSpPr/>
          <p:nvPr/>
        </p:nvSpPr>
        <p:spPr>
          <a:xfrm>
            <a:off x="1627632" y="3456432"/>
            <a:ext cx="2752344" cy="585216"/>
          </a:xfrm>
          <a:prstGeom prst="rect">
            <a:avLst/>
          </a:prstGeom>
          <a:noFill/>
          <a:ln/>
        </p:spPr>
        <p:txBody>
          <a:bodyPr wrap="square" lIns="0" tIns="0" rIns="0" bIns="0" rtlCol="0" anchor="ctr"/>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やり取りに用いるSNS・システムの種類を指定</a:t>
            </a:r>
            <a:endParaRPr lang="en-US" sz="1150" dirty="0"/>
          </a:p>
        </p:txBody>
      </p:sp>
      <p:sp>
        <p:nvSpPr>
          <p:cNvPr id="27" name="Shape 25"/>
          <p:cNvSpPr/>
          <p:nvPr/>
        </p:nvSpPr>
        <p:spPr>
          <a:xfrm>
            <a:off x="4654296" y="3346704"/>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8" name="Shape 26"/>
          <p:cNvSpPr/>
          <p:nvPr/>
        </p:nvSpPr>
        <p:spPr>
          <a:xfrm>
            <a:off x="4800600" y="3529584"/>
            <a:ext cx="914400" cy="420624"/>
          </a:xfrm>
          <a:prstGeom prst="roundRect">
            <a:avLst>
              <a:gd name="adj" fmla="val 10870"/>
            </a:avLst>
          </a:prstGeom>
          <a:solidFill>
            <a:srgbClr val="E9EEF3"/>
          </a:solidFill>
          <a:ln/>
        </p:spPr>
      </p:sp>
      <p:sp>
        <p:nvSpPr>
          <p:cNvPr id="29" name="Text 27"/>
          <p:cNvSpPr/>
          <p:nvPr/>
        </p:nvSpPr>
        <p:spPr>
          <a:xfrm>
            <a:off x="4800600" y="3529584"/>
            <a:ext cx="914400" cy="420624"/>
          </a:xfrm>
          <a:prstGeom prst="rect">
            <a:avLst/>
          </a:prstGeom>
          <a:noFill/>
          <a:ln/>
        </p:spPr>
        <p:txBody>
          <a:bodyPr wrap="square" lIns="0" tIns="0" rIns="0" bIns="0" rtlCol="0" anchor="ctr"/>
          <a:lstStyle/>
          <a:p>
            <a:pPr algn="ctr" indent="0" marL="0">
              <a:buNone/>
            </a:pPr>
            <a:r>
              <a:rPr lang="en-US" sz="1200" b="1" dirty="0">
                <a:solidFill>
                  <a:srgbClr val="16314F"/>
                </a:solidFill>
                <a:latin typeface="Meiryo" pitchFamily="34" charset="0"/>
                <a:ea typeface="Meiryo" pitchFamily="34" charset="-122"/>
                <a:cs typeface="Meiryo" pitchFamily="34" charset="-120"/>
              </a:rPr>
              <a:t>飲酒</a:t>
            </a:r>
            <a:endParaRPr lang="en-US" sz="1200" dirty="0"/>
          </a:p>
        </p:txBody>
      </p:sp>
      <p:sp>
        <p:nvSpPr>
          <p:cNvPr id="30" name="Text 28"/>
          <p:cNvSpPr/>
          <p:nvPr/>
        </p:nvSpPr>
        <p:spPr>
          <a:xfrm>
            <a:off x="5824728" y="3456432"/>
            <a:ext cx="2752344" cy="585216"/>
          </a:xfrm>
          <a:prstGeom prst="rect">
            <a:avLst/>
          </a:prstGeom>
          <a:noFill/>
          <a:ln/>
        </p:spPr>
        <p:txBody>
          <a:bodyPr wrap="square" lIns="0" tIns="0" rIns="0" bIns="0" rtlCol="0" anchor="ctr"/>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飲酒を伴う面談の可否・制限をあらかじめ定める</a:t>
            </a:r>
            <a:endParaRPr lang="en-US" sz="1150" dirty="0"/>
          </a:p>
        </p:txBody>
      </p:sp>
      <p:sp>
        <p:nvSpPr>
          <p:cNvPr id="31" name="Shape 29"/>
          <p:cNvSpPr/>
          <p:nvPr/>
        </p:nvSpPr>
        <p:spPr>
          <a:xfrm>
            <a:off x="457200" y="4261104"/>
            <a:ext cx="8229600" cy="566928"/>
          </a:xfrm>
          <a:prstGeom prst="roundRect">
            <a:avLst>
              <a:gd name="adj" fmla="val 9677"/>
            </a:avLst>
          </a:prstGeom>
          <a:solidFill>
            <a:srgbClr val="FBEBE9"/>
          </a:solidFill>
          <a:ln w="12700">
            <a:solidFill>
              <a:srgbClr val="EBC9C5"/>
            </a:solidFill>
            <a:prstDash val="solid"/>
          </a:ln>
          <a:effectLst>
            <a:outerShdw sx="100000" sy="100000" kx="0" ky="0" algn="bl" rotWithShape="0" blurRad="88900" dist="38100" dir="5400000">
              <a:srgbClr val="000000">
                <a:alpha val="12000"/>
              </a:srgbClr>
            </a:outerShdw>
          </a:effectLst>
        </p:spPr>
      </p:sp>
      <p:sp>
        <p:nvSpPr>
          <p:cNvPr id="32" name="Text 30"/>
          <p:cNvSpPr/>
          <p:nvPr/>
        </p:nvSpPr>
        <p:spPr>
          <a:xfrm>
            <a:off x="658368" y="4261104"/>
            <a:ext cx="7863840" cy="566928"/>
          </a:xfrm>
          <a:prstGeom prst="rect">
            <a:avLst/>
          </a:prstGeom>
          <a:noFill/>
          <a:ln/>
        </p:spPr>
        <p:txBody>
          <a:bodyPr wrap="square" lIns="0" tIns="0" rIns="0" bIns="0" rtlCol="0" anchor="ctr"/>
          <a:lstStyle/>
          <a:p>
            <a:pPr indent="0" marL="0">
              <a:lnSpc>
                <a:spcPct val="100000"/>
              </a:lnSpc>
              <a:buNone/>
            </a:pPr>
            <a:r>
              <a:rPr lang="en-US" sz="1100" b="1" dirty="0">
                <a:solidFill>
                  <a:srgbClr val="B42318"/>
                </a:solidFill>
                <a:latin typeface="Meiryo" pitchFamily="34" charset="0"/>
                <a:ea typeface="Meiryo" pitchFamily="34" charset="-122"/>
                <a:cs typeface="Meiryo" pitchFamily="34" charset="-120"/>
              </a:rPr>
              <a:t>× </a:t>
            </a:r>
            <a:pPr indent="0" marL="0">
              <a:lnSpc>
                <a:spcPct val="100000"/>
              </a:lnSpc>
              <a:buNone/>
            </a:pPr>
            <a:r>
              <a:rPr lang="en-US" sz="1100" dirty="0">
                <a:solidFill>
                  <a:srgbClr val="263238"/>
                </a:solidFill>
                <a:latin typeface="Meiryo" pitchFamily="34" charset="0"/>
                <a:ea typeface="Meiryo" pitchFamily="34" charset="-122"/>
                <a:cs typeface="Meiryo" pitchFamily="34" charset="-120"/>
              </a:rPr>
              <a:t>「2名以上は必須」「夜間面談は全面禁止」「飲食店は全て禁止」と全国一律で定められているわけではない（自社が具体化するルール）。</a:t>
            </a:r>
            <a:endParaRPr lang="en-US" sz="1100" dirty="0"/>
          </a:p>
        </p:txBody>
      </p:sp>
      <p:sp>
        <p:nvSpPr>
          <p:cNvPr id="33" name="Text 31"/>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34" name="Text 32"/>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GOAL ｜ 本日のゴール</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この研修が終わったら、できるようになること</a:t>
            </a:r>
            <a:endParaRPr lang="en-US" sz="2600" dirty="0"/>
          </a:p>
        </p:txBody>
      </p:sp>
      <p:sp>
        <p:nvSpPr>
          <p:cNvPr id="5" name="Shape 3"/>
          <p:cNvSpPr/>
          <p:nvPr/>
        </p:nvSpPr>
        <p:spPr>
          <a:xfrm>
            <a:off x="457200" y="1371600"/>
            <a:ext cx="2679192" cy="1572768"/>
          </a:xfrm>
          <a:prstGeom prst="roundRect">
            <a:avLst>
              <a:gd name="adj" fmla="val 348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Shape 4"/>
          <p:cNvSpPr/>
          <p:nvPr/>
        </p:nvSpPr>
        <p:spPr>
          <a:xfrm>
            <a:off x="621792" y="1536192"/>
            <a:ext cx="384048" cy="384048"/>
          </a:xfrm>
          <a:prstGeom prst="ellipse">
            <a:avLst/>
          </a:prstGeom>
          <a:solidFill>
            <a:srgbClr val="16314F"/>
          </a:solidFill>
          <a:ln/>
        </p:spPr>
      </p:sp>
      <p:sp>
        <p:nvSpPr>
          <p:cNvPr id="7" name="Text 5"/>
          <p:cNvSpPr/>
          <p:nvPr/>
        </p:nvSpPr>
        <p:spPr>
          <a:xfrm>
            <a:off x="621792" y="1536192"/>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1</a:t>
            </a:r>
            <a:endParaRPr lang="en-US" sz="1500" dirty="0"/>
          </a:p>
        </p:txBody>
      </p:sp>
      <p:sp>
        <p:nvSpPr>
          <p:cNvPr id="8" name="Text 6"/>
          <p:cNvSpPr/>
          <p:nvPr/>
        </p:nvSpPr>
        <p:spPr>
          <a:xfrm>
            <a:off x="1115568" y="1499616"/>
            <a:ext cx="1892808" cy="603504"/>
          </a:xfrm>
          <a:prstGeom prst="rect">
            <a:avLst/>
          </a:prstGeom>
          <a:noFill/>
          <a:ln/>
        </p:spPr>
        <p:txBody>
          <a:bodyPr wrap="square" lIns="0" tIns="0" rIns="0" bIns="0" rtlCol="0" anchor="t"/>
          <a:lstStyle/>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求職者等・求職活動等の</a:t>
            </a:r>
            <a:endParaRPr lang="en-US" sz="1300" dirty="0"/>
          </a:p>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範囲を説明できる</a:t>
            </a:r>
            <a:endParaRPr lang="en-US" sz="1300" dirty="0"/>
          </a:p>
        </p:txBody>
      </p:sp>
      <p:sp>
        <p:nvSpPr>
          <p:cNvPr id="9" name="Text 7"/>
          <p:cNvSpPr/>
          <p:nvPr/>
        </p:nvSpPr>
        <p:spPr>
          <a:xfrm>
            <a:off x="640080" y="2176272"/>
            <a:ext cx="2331720" cy="658368"/>
          </a:xfrm>
          <a:prstGeom prst="rect">
            <a:avLst/>
          </a:prstGeom>
          <a:noFill/>
          <a:ln/>
        </p:spPr>
        <p:txBody>
          <a:bodyPr wrap="square" lIns="0" tIns="0" rIns="0" bIns="0" rtlCol="0" anchor="t"/>
          <a:lstStyle/>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面接だけでなく説明会・社員訪問・OB/OG訪問・インターン・実習・SNSも対象</a:t>
            </a:r>
            <a:endParaRPr lang="en-US" sz="1150" dirty="0"/>
          </a:p>
        </p:txBody>
      </p:sp>
      <p:sp>
        <p:nvSpPr>
          <p:cNvPr id="10" name="Shape 8"/>
          <p:cNvSpPr/>
          <p:nvPr/>
        </p:nvSpPr>
        <p:spPr>
          <a:xfrm>
            <a:off x="3255264" y="1371600"/>
            <a:ext cx="2679192" cy="1572768"/>
          </a:xfrm>
          <a:prstGeom prst="roundRect">
            <a:avLst>
              <a:gd name="adj" fmla="val 348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1" name="Shape 9"/>
          <p:cNvSpPr/>
          <p:nvPr/>
        </p:nvSpPr>
        <p:spPr>
          <a:xfrm>
            <a:off x="3419856" y="1536192"/>
            <a:ext cx="384048" cy="384048"/>
          </a:xfrm>
          <a:prstGeom prst="ellipse">
            <a:avLst/>
          </a:prstGeom>
          <a:solidFill>
            <a:srgbClr val="16314F"/>
          </a:solidFill>
          <a:ln/>
        </p:spPr>
      </p:sp>
      <p:sp>
        <p:nvSpPr>
          <p:cNvPr id="12" name="Text 10"/>
          <p:cNvSpPr/>
          <p:nvPr/>
        </p:nvSpPr>
        <p:spPr>
          <a:xfrm>
            <a:off x="3419856" y="1536192"/>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2</a:t>
            </a:r>
            <a:endParaRPr lang="en-US" sz="1500" dirty="0"/>
          </a:p>
        </p:txBody>
      </p:sp>
      <p:sp>
        <p:nvSpPr>
          <p:cNvPr id="13" name="Text 11"/>
          <p:cNvSpPr/>
          <p:nvPr/>
        </p:nvSpPr>
        <p:spPr>
          <a:xfrm>
            <a:off x="3913632" y="1499616"/>
            <a:ext cx="1892808" cy="603504"/>
          </a:xfrm>
          <a:prstGeom prst="rect">
            <a:avLst/>
          </a:prstGeom>
          <a:noFill/>
          <a:ln/>
        </p:spPr>
        <p:txBody>
          <a:bodyPr wrap="square" lIns="0" tIns="0" rIns="0" bIns="0" rtlCol="0" anchor="t"/>
          <a:lstStyle/>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求職者等セクハラと</a:t>
            </a:r>
            <a:endParaRPr lang="en-US" sz="1300" dirty="0"/>
          </a:p>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別の問題を区別できる</a:t>
            </a:r>
            <a:endParaRPr lang="en-US" sz="1300" dirty="0"/>
          </a:p>
        </p:txBody>
      </p:sp>
      <p:sp>
        <p:nvSpPr>
          <p:cNvPr id="14" name="Text 12"/>
          <p:cNvSpPr/>
          <p:nvPr/>
        </p:nvSpPr>
        <p:spPr>
          <a:xfrm>
            <a:off x="3438144" y="2176272"/>
            <a:ext cx="2331720" cy="658368"/>
          </a:xfrm>
          <a:prstGeom prst="rect">
            <a:avLst/>
          </a:prstGeom>
          <a:noFill/>
          <a:ln/>
        </p:spPr>
        <p:txBody>
          <a:bodyPr wrap="square" lIns="0" tIns="0" rIns="0" bIns="0" rtlCol="0" anchor="t"/>
          <a:lstStyle/>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職場セクハラ／性差別／公正採用選考上の問題を切り分ける</a:t>
            </a:r>
            <a:endParaRPr lang="en-US" sz="1150" dirty="0"/>
          </a:p>
        </p:txBody>
      </p:sp>
      <p:sp>
        <p:nvSpPr>
          <p:cNvPr id="15" name="Shape 13"/>
          <p:cNvSpPr/>
          <p:nvPr/>
        </p:nvSpPr>
        <p:spPr>
          <a:xfrm>
            <a:off x="6053328" y="1371600"/>
            <a:ext cx="2679192" cy="1572768"/>
          </a:xfrm>
          <a:prstGeom prst="roundRect">
            <a:avLst>
              <a:gd name="adj" fmla="val 348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6" name="Shape 14"/>
          <p:cNvSpPr/>
          <p:nvPr/>
        </p:nvSpPr>
        <p:spPr>
          <a:xfrm>
            <a:off x="6217920" y="1536192"/>
            <a:ext cx="384048" cy="384048"/>
          </a:xfrm>
          <a:prstGeom prst="ellipse">
            <a:avLst/>
          </a:prstGeom>
          <a:solidFill>
            <a:srgbClr val="16314F"/>
          </a:solidFill>
          <a:ln/>
        </p:spPr>
      </p:sp>
      <p:sp>
        <p:nvSpPr>
          <p:cNvPr id="17" name="Text 15"/>
          <p:cNvSpPr/>
          <p:nvPr/>
        </p:nvSpPr>
        <p:spPr>
          <a:xfrm>
            <a:off x="6217920" y="1536192"/>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3</a:t>
            </a:r>
            <a:endParaRPr lang="en-US" sz="1500" dirty="0"/>
          </a:p>
        </p:txBody>
      </p:sp>
      <p:sp>
        <p:nvSpPr>
          <p:cNvPr id="18" name="Text 16"/>
          <p:cNvSpPr/>
          <p:nvPr/>
        </p:nvSpPr>
        <p:spPr>
          <a:xfrm>
            <a:off x="6711696" y="1499616"/>
            <a:ext cx="1892808" cy="603504"/>
          </a:xfrm>
          <a:prstGeom prst="rect">
            <a:avLst/>
          </a:prstGeom>
          <a:noFill/>
          <a:ln/>
        </p:spPr>
        <p:txBody>
          <a:bodyPr wrap="square" lIns="0" tIns="0" rIns="0" bIns="0" rtlCol="0" anchor="t"/>
          <a:lstStyle/>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不適切な私的・性的な</a:t>
            </a:r>
            <a:endParaRPr lang="en-US" sz="1300" dirty="0"/>
          </a:p>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質問をしない</a:t>
            </a:r>
            <a:endParaRPr lang="en-US" sz="1300" dirty="0"/>
          </a:p>
        </p:txBody>
      </p:sp>
      <p:sp>
        <p:nvSpPr>
          <p:cNvPr id="19" name="Text 17"/>
          <p:cNvSpPr/>
          <p:nvPr/>
        </p:nvSpPr>
        <p:spPr>
          <a:xfrm>
            <a:off x="6236208" y="2176272"/>
            <a:ext cx="2331720" cy="658368"/>
          </a:xfrm>
          <a:prstGeom prst="rect">
            <a:avLst/>
          </a:prstGeom>
          <a:noFill/>
          <a:ln/>
        </p:spPr>
        <p:txBody>
          <a:bodyPr wrap="square" lIns="0" tIns="0" rIns="0" bIns="0" rtlCol="0" anchor="t"/>
          <a:lstStyle/>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適性・能力と労働条件の確認に必要のない質問を避ける</a:t>
            </a:r>
            <a:endParaRPr lang="en-US" sz="1150" dirty="0"/>
          </a:p>
        </p:txBody>
      </p:sp>
      <p:sp>
        <p:nvSpPr>
          <p:cNvPr id="20" name="Shape 18"/>
          <p:cNvSpPr/>
          <p:nvPr/>
        </p:nvSpPr>
        <p:spPr>
          <a:xfrm>
            <a:off x="457200" y="3108960"/>
            <a:ext cx="2679192" cy="1572768"/>
          </a:xfrm>
          <a:prstGeom prst="roundRect">
            <a:avLst>
              <a:gd name="adj" fmla="val 348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1" name="Shape 19"/>
          <p:cNvSpPr/>
          <p:nvPr/>
        </p:nvSpPr>
        <p:spPr>
          <a:xfrm>
            <a:off x="621792" y="3273552"/>
            <a:ext cx="384048" cy="384048"/>
          </a:xfrm>
          <a:prstGeom prst="ellipse">
            <a:avLst/>
          </a:prstGeom>
          <a:solidFill>
            <a:srgbClr val="16314F"/>
          </a:solidFill>
          <a:ln/>
        </p:spPr>
      </p:sp>
      <p:sp>
        <p:nvSpPr>
          <p:cNvPr id="22" name="Text 20"/>
          <p:cNvSpPr/>
          <p:nvPr/>
        </p:nvSpPr>
        <p:spPr>
          <a:xfrm>
            <a:off x="621792" y="3273552"/>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4</a:t>
            </a:r>
            <a:endParaRPr lang="en-US" sz="1500" dirty="0"/>
          </a:p>
        </p:txBody>
      </p:sp>
      <p:sp>
        <p:nvSpPr>
          <p:cNvPr id="23" name="Text 21"/>
          <p:cNvSpPr/>
          <p:nvPr/>
        </p:nvSpPr>
        <p:spPr>
          <a:xfrm>
            <a:off x="1115568" y="3236976"/>
            <a:ext cx="1892808" cy="603504"/>
          </a:xfrm>
          <a:prstGeom prst="rect">
            <a:avLst/>
          </a:prstGeom>
          <a:noFill/>
          <a:ln/>
        </p:spPr>
        <p:txBody>
          <a:bodyPr wrap="square" lIns="0" tIns="0" rIns="0" bIns="0" rtlCol="0" anchor="t"/>
          <a:lstStyle/>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面談・連絡の自社ルールを</a:t>
            </a:r>
            <a:endParaRPr lang="en-US" sz="1300" dirty="0"/>
          </a:p>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守る</a:t>
            </a:r>
            <a:endParaRPr lang="en-US" sz="1300" dirty="0"/>
          </a:p>
        </p:txBody>
      </p:sp>
      <p:sp>
        <p:nvSpPr>
          <p:cNvPr id="24" name="Text 22"/>
          <p:cNvSpPr/>
          <p:nvPr/>
        </p:nvSpPr>
        <p:spPr>
          <a:xfrm>
            <a:off x="640080" y="3913632"/>
            <a:ext cx="2331720" cy="658368"/>
          </a:xfrm>
          <a:prstGeom prst="rect">
            <a:avLst/>
          </a:prstGeom>
          <a:noFill/>
          <a:ln/>
        </p:spPr>
        <p:txBody>
          <a:bodyPr wrap="square" lIns="0" tIns="0" rIns="0" bIns="0" rtlCol="0" anchor="t"/>
          <a:lstStyle/>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時間・場所・実施体制・連絡手段（SNS等）を会社の定めに従う</a:t>
            </a:r>
            <a:endParaRPr lang="en-US" sz="1150" dirty="0"/>
          </a:p>
        </p:txBody>
      </p:sp>
      <p:sp>
        <p:nvSpPr>
          <p:cNvPr id="25" name="Shape 23"/>
          <p:cNvSpPr/>
          <p:nvPr/>
        </p:nvSpPr>
        <p:spPr>
          <a:xfrm>
            <a:off x="3255264" y="3108960"/>
            <a:ext cx="2679192" cy="1572768"/>
          </a:xfrm>
          <a:prstGeom prst="roundRect">
            <a:avLst>
              <a:gd name="adj" fmla="val 348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6" name="Shape 24"/>
          <p:cNvSpPr/>
          <p:nvPr/>
        </p:nvSpPr>
        <p:spPr>
          <a:xfrm>
            <a:off x="3419856" y="3273552"/>
            <a:ext cx="384048" cy="384048"/>
          </a:xfrm>
          <a:prstGeom prst="ellipse">
            <a:avLst/>
          </a:prstGeom>
          <a:solidFill>
            <a:srgbClr val="16314F"/>
          </a:solidFill>
          <a:ln/>
        </p:spPr>
      </p:sp>
      <p:sp>
        <p:nvSpPr>
          <p:cNvPr id="27" name="Text 25"/>
          <p:cNvSpPr/>
          <p:nvPr/>
        </p:nvSpPr>
        <p:spPr>
          <a:xfrm>
            <a:off x="3419856" y="3273552"/>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5</a:t>
            </a:r>
            <a:endParaRPr lang="en-US" sz="1500" dirty="0"/>
          </a:p>
        </p:txBody>
      </p:sp>
      <p:sp>
        <p:nvSpPr>
          <p:cNvPr id="28" name="Text 26"/>
          <p:cNvSpPr/>
          <p:nvPr/>
        </p:nvSpPr>
        <p:spPr>
          <a:xfrm>
            <a:off x="3913632" y="3236976"/>
            <a:ext cx="1892808" cy="603504"/>
          </a:xfrm>
          <a:prstGeom prst="rect">
            <a:avLst/>
          </a:prstGeom>
          <a:noFill/>
          <a:ln/>
        </p:spPr>
        <p:txBody>
          <a:bodyPr wrap="square" lIns="0" tIns="0" rIns="0" bIns="0" rtlCol="0" anchor="t"/>
          <a:lstStyle/>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相談を受けたら</a:t>
            </a:r>
            <a:endParaRPr lang="en-US" sz="1300" dirty="0"/>
          </a:p>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抱え込まない</a:t>
            </a:r>
            <a:endParaRPr lang="en-US" sz="1300" dirty="0"/>
          </a:p>
        </p:txBody>
      </p:sp>
      <p:sp>
        <p:nvSpPr>
          <p:cNvPr id="29" name="Text 27"/>
          <p:cNvSpPr/>
          <p:nvPr/>
        </p:nvSpPr>
        <p:spPr>
          <a:xfrm>
            <a:off x="3438144" y="3913632"/>
            <a:ext cx="2331720" cy="658368"/>
          </a:xfrm>
          <a:prstGeom prst="rect">
            <a:avLst/>
          </a:prstGeom>
          <a:noFill/>
          <a:ln/>
        </p:spPr>
        <p:txBody>
          <a:bodyPr wrap="square" lIns="0" tIns="0" rIns="0" bIns="0" rtlCol="0" anchor="t"/>
          <a:lstStyle/>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相談と採否判断を分け、適切な窓口へエスカレーションする</a:t>
            </a:r>
            <a:endParaRPr lang="en-US" sz="1150" dirty="0"/>
          </a:p>
        </p:txBody>
      </p:sp>
      <p:sp>
        <p:nvSpPr>
          <p:cNvPr id="30" name="Shape 28"/>
          <p:cNvSpPr/>
          <p:nvPr/>
        </p:nvSpPr>
        <p:spPr>
          <a:xfrm>
            <a:off x="6053328" y="3108960"/>
            <a:ext cx="2679192" cy="1572768"/>
          </a:xfrm>
          <a:prstGeom prst="roundRect">
            <a:avLst>
              <a:gd name="adj" fmla="val 348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31" name="Shape 29"/>
          <p:cNvSpPr/>
          <p:nvPr/>
        </p:nvSpPr>
        <p:spPr>
          <a:xfrm>
            <a:off x="6217920" y="3273552"/>
            <a:ext cx="384048" cy="384048"/>
          </a:xfrm>
          <a:prstGeom prst="ellipse">
            <a:avLst/>
          </a:prstGeom>
          <a:solidFill>
            <a:srgbClr val="16314F"/>
          </a:solidFill>
          <a:ln/>
        </p:spPr>
      </p:sp>
      <p:sp>
        <p:nvSpPr>
          <p:cNvPr id="32" name="Text 30"/>
          <p:cNvSpPr/>
          <p:nvPr/>
        </p:nvSpPr>
        <p:spPr>
          <a:xfrm>
            <a:off x="6217920" y="3273552"/>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6</a:t>
            </a:r>
            <a:endParaRPr lang="en-US" sz="1500" dirty="0"/>
          </a:p>
        </p:txBody>
      </p:sp>
      <p:sp>
        <p:nvSpPr>
          <p:cNvPr id="33" name="Text 31"/>
          <p:cNvSpPr/>
          <p:nvPr/>
        </p:nvSpPr>
        <p:spPr>
          <a:xfrm>
            <a:off x="6711696" y="3236976"/>
            <a:ext cx="1892808" cy="603504"/>
          </a:xfrm>
          <a:prstGeom prst="rect">
            <a:avLst/>
          </a:prstGeom>
          <a:noFill/>
          <a:ln/>
        </p:spPr>
        <p:txBody>
          <a:bodyPr wrap="square" lIns="0" tIns="0" rIns="0" bIns="0" rtlCol="0" anchor="t"/>
          <a:lstStyle/>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相談者等の</a:t>
            </a:r>
            <a:endParaRPr lang="en-US" sz="1300" dirty="0"/>
          </a:p>
          <a:p>
            <a:pPr indent="0" marL="0">
              <a:lnSpc>
                <a:spcPct val="102000"/>
              </a:lnSpc>
              <a:buNone/>
            </a:pPr>
            <a:r>
              <a:rPr lang="en-US" sz="1300" b="1" dirty="0">
                <a:solidFill>
                  <a:srgbClr val="16314F"/>
                </a:solidFill>
                <a:latin typeface="Meiryo" pitchFamily="34" charset="0"/>
                <a:ea typeface="Meiryo" pitchFamily="34" charset="-122"/>
                <a:cs typeface="Meiryo" pitchFamily="34" charset="-120"/>
              </a:rPr>
              <a:t>プライバシーを守る</a:t>
            </a:r>
            <a:endParaRPr lang="en-US" sz="1300" dirty="0"/>
          </a:p>
        </p:txBody>
      </p:sp>
      <p:sp>
        <p:nvSpPr>
          <p:cNvPr id="34" name="Text 32"/>
          <p:cNvSpPr/>
          <p:nvPr/>
        </p:nvSpPr>
        <p:spPr>
          <a:xfrm>
            <a:off x="6236208" y="3913632"/>
            <a:ext cx="2331720" cy="658368"/>
          </a:xfrm>
          <a:prstGeom prst="rect">
            <a:avLst/>
          </a:prstGeom>
          <a:noFill/>
          <a:ln/>
        </p:spPr>
        <p:txBody>
          <a:bodyPr wrap="square" lIns="0" tIns="0" rIns="0" bIns="0" rtlCol="0" anchor="t"/>
          <a:lstStyle/>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事実確認・事後対応を通じて秘密と不利益取扱い防止を徹底する</a:t>
            </a:r>
            <a:endParaRPr lang="en-US" sz="1150" dirty="0"/>
          </a:p>
        </p:txBody>
      </p:sp>
      <p:sp>
        <p:nvSpPr>
          <p:cNvPr id="35" name="Text 33"/>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36" name="Text 34"/>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SCENE ｜ 社員訪問・OB/OG訪問</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社員訪問・OB・OG訪問の注意点</a:t>
            </a:r>
            <a:endParaRPr lang="en-US" sz="2600" dirty="0"/>
          </a:p>
        </p:txBody>
      </p:sp>
      <p:sp>
        <p:nvSpPr>
          <p:cNvPr id="5" name="Text 3"/>
          <p:cNvSpPr/>
          <p:nvPr/>
        </p:nvSpPr>
        <p:spPr>
          <a:xfrm>
            <a:off x="457200" y="1371600"/>
            <a:ext cx="8229600" cy="45720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400" dirty="0">
                <a:solidFill>
                  <a:srgbClr val="263238"/>
                </a:solidFill>
                <a:latin typeface="Meiryo" pitchFamily="34" charset="0"/>
                <a:ea typeface="Meiryo" pitchFamily="34" charset="-122"/>
                <a:cs typeface="Meiryo" pitchFamily="34" charset="-120"/>
              </a:rPr>
              <a:t>「労働者への訪問」は求職活動等に含まれ得る。会社公認か私的訪問かを確認する。</a:t>
            </a:r>
            <a:endParaRPr lang="en-US" sz="1400" dirty="0"/>
          </a:p>
        </p:txBody>
      </p:sp>
      <p:sp>
        <p:nvSpPr>
          <p:cNvPr id="6" name="Shape 4"/>
          <p:cNvSpPr/>
          <p:nvPr/>
        </p:nvSpPr>
        <p:spPr>
          <a:xfrm>
            <a:off x="457200" y="1874520"/>
            <a:ext cx="4114800" cy="2514600"/>
          </a:xfrm>
          <a:prstGeom prst="roundRect">
            <a:avLst>
              <a:gd name="adj" fmla="val 2182"/>
            </a:avLst>
          </a:prstGeom>
          <a:solidFill>
            <a:srgbClr val="FBEBE9"/>
          </a:solidFill>
          <a:ln w="12700">
            <a:solidFill>
              <a:srgbClr val="EBC9C5"/>
            </a:solidFill>
            <a:prstDash val="solid"/>
          </a:ln>
          <a:effectLst>
            <a:outerShdw sx="100000" sy="100000" kx="0" ky="0" algn="bl" rotWithShape="0" blurRad="88900" dist="38100" dir="5400000">
              <a:srgbClr val="000000">
                <a:alpha val="12000"/>
              </a:srgbClr>
            </a:outerShdw>
          </a:effectLst>
        </p:spPr>
      </p:sp>
      <p:sp>
        <p:nvSpPr>
          <p:cNvPr id="7" name="Text 5"/>
          <p:cNvSpPr/>
          <p:nvPr/>
        </p:nvSpPr>
        <p:spPr>
          <a:xfrm>
            <a:off x="658368" y="1993392"/>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立場を利用しない</a:t>
            </a:r>
            <a:endParaRPr lang="en-US" sz="1250" dirty="0"/>
          </a:p>
        </p:txBody>
      </p:sp>
      <p:sp>
        <p:nvSpPr>
          <p:cNvPr id="8" name="Text 6"/>
          <p:cNvSpPr/>
          <p:nvPr/>
        </p:nvSpPr>
        <p:spPr>
          <a:xfrm>
            <a:off x="658368" y="2304288"/>
            <a:ext cx="3703320" cy="2057400"/>
          </a:xfrm>
          <a:prstGeom prst="rect">
            <a:avLst/>
          </a:prstGeom>
          <a:noFill/>
          <a:ln/>
        </p:spPr>
        <p:txBody>
          <a:bodyPr wrap="square" lIns="0" tIns="0" rIns="0" bIns="0" rtlCol="0" anchor="t"/>
          <a:lstStyle/>
          <a:p>
            <a:pPr marL="177800" indent="-177800">
              <a:lnSpc>
                <a:spcPct val="104000"/>
              </a:lnSpc>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「採用担当に推薦できる」と採否への影響をほのめかさない</a:t>
            </a:r>
            <a:endParaRPr lang="en-US" sz="1150" dirty="0"/>
          </a:p>
          <a:p>
            <a:pPr marL="177800" indent="-177800">
              <a:lnSpc>
                <a:spcPct val="104000"/>
              </a:lnSpc>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推薦の見返りに個人的・性的な関係を求めない</a:t>
            </a:r>
            <a:endParaRPr lang="en-US" sz="1150" dirty="0"/>
          </a:p>
          <a:p>
            <a:pPr marL="177800" indent="-177800">
              <a:lnSpc>
                <a:spcPct val="104000"/>
              </a:lnSpc>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ホテル・自宅・個室へ誘わない／私的SNSへ移行しない</a:t>
            </a:r>
            <a:endParaRPr lang="en-US" sz="1150" dirty="0"/>
          </a:p>
          <a:p>
            <a:pPr marL="177800" indent="-177800">
              <a:lnSpc>
                <a:spcPct val="104000"/>
              </a:lnSpc>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連絡先・写真・相談内容を私的に保存しない</a:t>
            </a:r>
            <a:endParaRPr lang="en-US" sz="1150" dirty="0"/>
          </a:p>
        </p:txBody>
      </p:sp>
      <p:sp>
        <p:nvSpPr>
          <p:cNvPr id="9" name="Shape 7"/>
          <p:cNvSpPr/>
          <p:nvPr/>
        </p:nvSpPr>
        <p:spPr>
          <a:xfrm>
            <a:off x="4754880" y="1874520"/>
            <a:ext cx="3931920" cy="2514600"/>
          </a:xfrm>
          <a:prstGeom prst="roundRect">
            <a:avLst>
              <a:gd name="adj" fmla="val 2182"/>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10" name="Text 8"/>
          <p:cNvSpPr/>
          <p:nvPr/>
        </p:nvSpPr>
        <p:spPr>
          <a:xfrm>
            <a:off x="4956048" y="1993392"/>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会社の備え</a:t>
            </a:r>
            <a:endParaRPr lang="en-US" sz="1250" dirty="0"/>
          </a:p>
        </p:txBody>
      </p:sp>
      <p:sp>
        <p:nvSpPr>
          <p:cNvPr id="11" name="Text 9"/>
          <p:cNvSpPr/>
          <p:nvPr/>
        </p:nvSpPr>
        <p:spPr>
          <a:xfrm>
            <a:off x="4956048" y="2304288"/>
            <a:ext cx="3520440" cy="2057400"/>
          </a:xfrm>
          <a:prstGeom prst="rect">
            <a:avLst/>
          </a:prstGeom>
          <a:noFill/>
          <a:ln/>
        </p:spPr>
        <p:txBody>
          <a:bodyPr wrap="square" lIns="0" tIns="0" rIns="0" bIns="0" rtlCol="0" anchor="t"/>
          <a:lstStyle/>
          <a:p>
            <a:pPr marL="177800" indent="-177800">
              <a:lnSpc>
                <a:spcPct val="104000"/>
              </a:lnSpc>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社員訪問・OB/OG訪問の承認・届出ルールを定める</a:t>
            </a:r>
            <a:endParaRPr lang="en-US" sz="1150" dirty="0"/>
          </a:p>
          <a:p>
            <a:pPr marL="177800" indent="-177800">
              <a:lnSpc>
                <a:spcPct val="104000"/>
              </a:lnSpc>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会社公認/私的訪問の区分、同席者、面談後報告を明確化</a:t>
            </a:r>
            <a:endParaRPr lang="en-US" sz="1150" dirty="0"/>
          </a:p>
          <a:p>
            <a:pPr marL="177800" indent="-177800">
              <a:lnSpc>
                <a:spcPct val="104000"/>
              </a:lnSpc>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対応社員へ禁止事項と相談経路を周知する</a:t>
            </a:r>
            <a:endParaRPr lang="en-US" sz="1150" dirty="0"/>
          </a:p>
          <a:p>
            <a:pPr marL="177800" indent="-177800">
              <a:lnSpc>
                <a:spcPct val="104000"/>
              </a:lnSpc>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求職者等にも留意事項・相談窓口を案内する</a:t>
            </a:r>
            <a:endParaRPr lang="en-US" sz="1150" dirty="0"/>
          </a:p>
        </p:txBody>
      </p:sp>
      <p:sp>
        <p:nvSpPr>
          <p:cNvPr id="12" name="Text 10"/>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3" name="Text 11"/>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SCENE ｜ リクルーター</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リクルーター面談の注意点</a:t>
            </a:r>
            <a:endParaRPr lang="en-US" sz="2600" dirty="0"/>
          </a:p>
        </p:txBody>
      </p:sp>
      <p:sp>
        <p:nvSpPr>
          <p:cNvPr id="5" name="Shape 3"/>
          <p:cNvSpPr/>
          <p:nvPr/>
        </p:nvSpPr>
        <p:spPr>
          <a:xfrm>
            <a:off x="457200" y="1417320"/>
            <a:ext cx="4069080" cy="850392"/>
          </a:xfrm>
          <a:prstGeom prst="roundRect">
            <a:avLst>
              <a:gd name="adj" fmla="val 6452"/>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Shape 4"/>
          <p:cNvSpPr/>
          <p:nvPr/>
        </p:nvSpPr>
        <p:spPr>
          <a:xfrm>
            <a:off x="621792" y="1783080"/>
            <a:ext cx="118872" cy="118872"/>
          </a:xfrm>
          <a:prstGeom prst="ellipse">
            <a:avLst/>
          </a:prstGeom>
          <a:solidFill>
            <a:srgbClr val="B58A3A"/>
          </a:solidFill>
          <a:ln/>
        </p:spPr>
      </p:sp>
      <p:sp>
        <p:nvSpPr>
          <p:cNvPr id="7" name="Text 5"/>
          <p:cNvSpPr/>
          <p:nvPr/>
        </p:nvSpPr>
        <p:spPr>
          <a:xfrm>
            <a:off x="603504" y="1508760"/>
            <a:ext cx="37947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連絡は会社経由</a:t>
            </a:r>
            <a:endParaRPr lang="en-US" sz="1300" dirty="0"/>
          </a:p>
        </p:txBody>
      </p:sp>
      <p:sp>
        <p:nvSpPr>
          <p:cNvPr id="8" name="Text 6"/>
          <p:cNvSpPr/>
          <p:nvPr/>
        </p:nvSpPr>
        <p:spPr>
          <a:xfrm>
            <a:off x="822960" y="1746504"/>
            <a:ext cx="3557016" cy="475488"/>
          </a:xfrm>
          <a:prstGeom prst="rect">
            <a:avLst/>
          </a:prstGeom>
          <a:noFill/>
          <a:ln/>
        </p:spPr>
        <p:txBody>
          <a:bodyPr wrap="square" lIns="0" tIns="0" rIns="0" bIns="0" rtlCol="0" anchor="t"/>
          <a:lstStyle/>
          <a:p>
            <a:pPr indent="0" marL="0">
              <a:lnSpc>
                <a:spcPct val="104000"/>
              </a:lnSpc>
              <a:buNone/>
            </a:pPr>
            <a:r>
              <a:rPr lang="en-US" sz="1100" dirty="0">
                <a:solidFill>
                  <a:srgbClr val="263238"/>
                </a:solidFill>
                <a:latin typeface="Meiryo" pitchFamily="34" charset="0"/>
                <a:ea typeface="Meiryo" pitchFamily="34" charset="-122"/>
                <a:cs typeface="Meiryo" pitchFamily="34" charset="-120"/>
              </a:rPr>
              <a:t>会社のシステム・指定手段で連絡。私的SNS・個人番号に切り替えない</a:t>
            </a:r>
            <a:endParaRPr lang="en-US" sz="1100" dirty="0"/>
          </a:p>
        </p:txBody>
      </p:sp>
      <p:sp>
        <p:nvSpPr>
          <p:cNvPr id="9" name="Shape 7"/>
          <p:cNvSpPr/>
          <p:nvPr/>
        </p:nvSpPr>
        <p:spPr>
          <a:xfrm>
            <a:off x="4654296" y="1417320"/>
            <a:ext cx="4069080" cy="850392"/>
          </a:xfrm>
          <a:prstGeom prst="roundRect">
            <a:avLst>
              <a:gd name="adj" fmla="val 6452"/>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0" name="Shape 8"/>
          <p:cNvSpPr/>
          <p:nvPr/>
        </p:nvSpPr>
        <p:spPr>
          <a:xfrm>
            <a:off x="4818888" y="1783080"/>
            <a:ext cx="118872" cy="118872"/>
          </a:xfrm>
          <a:prstGeom prst="ellipse">
            <a:avLst/>
          </a:prstGeom>
          <a:solidFill>
            <a:srgbClr val="B58A3A"/>
          </a:solidFill>
          <a:ln/>
        </p:spPr>
      </p:sp>
      <p:sp>
        <p:nvSpPr>
          <p:cNvPr id="11" name="Text 9"/>
          <p:cNvSpPr/>
          <p:nvPr/>
        </p:nvSpPr>
        <p:spPr>
          <a:xfrm>
            <a:off x="4800600" y="1508760"/>
            <a:ext cx="37947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時間・場所</a:t>
            </a:r>
            <a:endParaRPr lang="en-US" sz="1300" dirty="0"/>
          </a:p>
        </p:txBody>
      </p:sp>
      <p:sp>
        <p:nvSpPr>
          <p:cNvPr id="12" name="Text 10"/>
          <p:cNvSpPr/>
          <p:nvPr/>
        </p:nvSpPr>
        <p:spPr>
          <a:xfrm>
            <a:off x="5020056" y="1746504"/>
            <a:ext cx="3557016" cy="475488"/>
          </a:xfrm>
          <a:prstGeom prst="rect">
            <a:avLst/>
          </a:prstGeom>
          <a:noFill/>
          <a:ln/>
        </p:spPr>
        <p:txBody>
          <a:bodyPr wrap="square" lIns="0" tIns="0" rIns="0" bIns="0" rtlCol="0" anchor="t"/>
          <a:lstStyle/>
          <a:p>
            <a:pPr indent="0" marL="0">
              <a:lnSpc>
                <a:spcPct val="104000"/>
              </a:lnSpc>
              <a:buNone/>
            </a:pPr>
            <a:r>
              <a:rPr lang="en-US" sz="1100" dirty="0">
                <a:solidFill>
                  <a:srgbClr val="263238"/>
                </a:solidFill>
                <a:latin typeface="Meiryo" pitchFamily="34" charset="0"/>
                <a:ea typeface="Meiryo" pitchFamily="34" charset="-122"/>
                <a:cs typeface="Meiryo" pitchFamily="34" charset="-120"/>
              </a:rPr>
              <a:t>会社ルールに沿った時間帯・場所で。深夜・私的な場所を避ける</a:t>
            </a:r>
            <a:endParaRPr lang="en-US" sz="1100" dirty="0"/>
          </a:p>
        </p:txBody>
      </p:sp>
      <p:sp>
        <p:nvSpPr>
          <p:cNvPr id="13" name="Shape 11"/>
          <p:cNvSpPr/>
          <p:nvPr/>
        </p:nvSpPr>
        <p:spPr>
          <a:xfrm>
            <a:off x="457200" y="2359152"/>
            <a:ext cx="4069080" cy="850392"/>
          </a:xfrm>
          <a:prstGeom prst="roundRect">
            <a:avLst>
              <a:gd name="adj" fmla="val 6452"/>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4" name="Shape 12"/>
          <p:cNvSpPr/>
          <p:nvPr/>
        </p:nvSpPr>
        <p:spPr>
          <a:xfrm>
            <a:off x="621792" y="2724912"/>
            <a:ext cx="118872" cy="118872"/>
          </a:xfrm>
          <a:prstGeom prst="ellipse">
            <a:avLst/>
          </a:prstGeom>
          <a:solidFill>
            <a:srgbClr val="B58A3A"/>
          </a:solidFill>
          <a:ln/>
        </p:spPr>
      </p:sp>
      <p:sp>
        <p:nvSpPr>
          <p:cNvPr id="15" name="Text 13"/>
          <p:cNvSpPr/>
          <p:nvPr/>
        </p:nvSpPr>
        <p:spPr>
          <a:xfrm>
            <a:off x="603504" y="2450592"/>
            <a:ext cx="37947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飲酒・食事</a:t>
            </a:r>
            <a:endParaRPr lang="en-US" sz="1300" dirty="0"/>
          </a:p>
        </p:txBody>
      </p:sp>
      <p:sp>
        <p:nvSpPr>
          <p:cNvPr id="16" name="Text 14"/>
          <p:cNvSpPr/>
          <p:nvPr/>
        </p:nvSpPr>
        <p:spPr>
          <a:xfrm>
            <a:off x="822960" y="2688336"/>
            <a:ext cx="3557016" cy="475488"/>
          </a:xfrm>
          <a:prstGeom prst="rect">
            <a:avLst/>
          </a:prstGeom>
          <a:noFill/>
          <a:ln/>
        </p:spPr>
        <p:txBody>
          <a:bodyPr wrap="square" lIns="0" tIns="0" rIns="0" bIns="0" rtlCol="0" anchor="t"/>
          <a:lstStyle/>
          <a:p>
            <a:pPr indent="0" marL="0">
              <a:lnSpc>
                <a:spcPct val="104000"/>
              </a:lnSpc>
              <a:buNone/>
            </a:pPr>
            <a:r>
              <a:rPr lang="en-US" sz="1100" dirty="0">
                <a:solidFill>
                  <a:srgbClr val="263238"/>
                </a:solidFill>
                <a:latin typeface="Meiryo" pitchFamily="34" charset="0"/>
                <a:ea typeface="Meiryo" pitchFamily="34" charset="-122"/>
                <a:cs typeface="Meiryo" pitchFamily="34" charset="-120"/>
              </a:rPr>
              <a:t>選考相談を口実にした飲酒・私的な食事の誘いをしない</a:t>
            </a:r>
            <a:endParaRPr lang="en-US" sz="1100" dirty="0"/>
          </a:p>
        </p:txBody>
      </p:sp>
      <p:sp>
        <p:nvSpPr>
          <p:cNvPr id="17" name="Shape 15"/>
          <p:cNvSpPr/>
          <p:nvPr/>
        </p:nvSpPr>
        <p:spPr>
          <a:xfrm>
            <a:off x="4654296" y="2359152"/>
            <a:ext cx="4069080" cy="850392"/>
          </a:xfrm>
          <a:prstGeom prst="roundRect">
            <a:avLst>
              <a:gd name="adj" fmla="val 6452"/>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8" name="Shape 16"/>
          <p:cNvSpPr/>
          <p:nvPr/>
        </p:nvSpPr>
        <p:spPr>
          <a:xfrm>
            <a:off x="4818888" y="2724912"/>
            <a:ext cx="118872" cy="118872"/>
          </a:xfrm>
          <a:prstGeom prst="ellipse">
            <a:avLst/>
          </a:prstGeom>
          <a:solidFill>
            <a:srgbClr val="B58A3A"/>
          </a:solidFill>
          <a:ln/>
        </p:spPr>
      </p:sp>
      <p:sp>
        <p:nvSpPr>
          <p:cNvPr id="19" name="Text 17"/>
          <p:cNvSpPr/>
          <p:nvPr/>
        </p:nvSpPr>
        <p:spPr>
          <a:xfrm>
            <a:off x="4800600" y="2450592"/>
            <a:ext cx="37947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選考への影響</a:t>
            </a:r>
            <a:endParaRPr lang="en-US" sz="1300" dirty="0"/>
          </a:p>
        </p:txBody>
      </p:sp>
      <p:sp>
        <p:nvSpPr>
          <p:cNvPr id="20" name="Text 18"/>
          <p:cNvSpPr/>
          <p:nvPr/>
        </p:nvSpPr>
        <p:spPr>
          <a:xfrm>
            <a:off x="5020056" y="2688336"/>
            <a:ext cx="3557016" cy="475488"/>
          </a:xfrm>
          <a:prstGeom prst="rect">
            <a:avLst/>
          </a:prstGeom>
          <a:noFill/>
          <a:ln/>
        </p:spPr>
        <p:txBody>
          <a:bodyPr wrap="square" lIns="0" tIns="0" rIns="0" bIns="0" rtlCol="0" anchor="t"/>
          <a:lstStyle/>
          <a:p>
            <a:pPr indent="0" marL="0">
              <a:lnSpc>
                <a:spcPct val="104000"/>
              </a:lnSpc>
              <a:buNone/>
            </a:pPr>
            <a:r>
              <a:rPr lang="en-US" sz="1100" dirty="0">
                <a:solidFill>
                  <a:srgbClr val="263238"/>
                </a:solidFill>
                <a:latin typeface="Meiryo" pitchFamily="34" charset="0"/>
                <a:ea typeface="Meiryo" pitchFamily="34" charset="-122"/>
                <a:cs typeface="Meiryo" pitchFamily="34" charset="-120"/>
              </a:rPr>
              <a:t>「自分が推せる」等、採否への影響をほのめかさない</a:t>
            </a:r>
            <a:endParaRPr lang="en-US" sz="1100" dirty="0"/>
          </a:p>
        </p:txBody>
      </p:sp>
      <p:sp>
        <p:nvSpPr>
          <p:cNvPr id="21" name="Shape 19"/>
          <p:cNvSpPr/>
          <p:nvPr/>
        </p:nvSpPr>
        <p:spPr>
          <a:xfrm>
            <a:off x="457200" y="3300984"/>
            <a:ext cx="4069080" cy="850392"/>
          </a:xfrm>
          <a:prstGeom prst="roundRect">
            <a:avLst>
              <a:gd name="adj" fmla="val 6452"/>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2" name="Shape 20"/>
          <p:cNvSpPr/>
          <p:nvPr/>
        </p:nvSpPr>
        <p:spPr>
          <a:xfrm>
            <a:off x="621792" y="3666744"/>
            <a:ext cx="118872" cy="118872"/>
          </a:xfrm>
          <a:prstGeom prst="ellipse">
            <a:avLst/>
          </a:prstGeom>
          <a:solidFill>
            <a:srgbClr val="B58A3A"/>
          </a:solidFill>
          <a:ln/>
        </p:spPr>
      </p:sp>
      <p:sp>
        <p:nvSpPr>
          <p:cNvPr id="23" name="Text 21"/>
          <p:cNvSpPr/>
          <p:nvPr/>
        </p:nvSpPr>
        <p:spPr>
          <a:xfrm>
            <a:off x="603504" y="3392424"/>
            <a:ext cx="37947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記録と引継ぎ</a:t>
            </a:r>
            <a:endParaRPr lang="en-US" sz="1300" dirty="0"/>
          </a:p>
        </p:txBody>
      </p:sp>
      <p:sp>
        <p:nvSpPr>
          <p:cNvPr id="24" name="Text 22"/>
          <p:cNvSpPr/>
          <p:nvPr/>
        </p:nvSpPr>
        <p:spPr>
          <a:xfrm>
            <a:off x="822960" y="3630168"/>
            <a:ext cx="3557016" cy="475488"/>
          </a:xfrm>
          <a:prstGeom prst="rect">
            <a:avLst/>
          </a:prstGeom>
          <a:noFill/>
          <a:ln/>
        </p:spPr>
        <p:txBody>
          <a:bodyPr wrap="square" lIns="0" tIns="0" rIns="0" bIns="0" rtlCol="0" anchor="t"/>
          <a:lstStyle/>
          <a:p>
            <a:pPr indent="0" marL="0">
              <a:lnSpc>
                <a:spcPct val="104000"/>
              </a:lnSpc>
              <a:buNone/>
            </a:pPr>
            <a:r>
              <a:rPr lang="en-US" sz="1100" dirty="0">
                <a:solidFill>
                  <a:srgbClr val="263238"/>
                </a:solidFill>
                <a:latin typeface="Meiryo" pitchFamily="34" charset="0"/>
                <a:ea typeface="Meiryo" pitchFamily="34" charset="-122"/>
                <a:cs typeface="Meiryo" pitchFamily="34" charset="-120"/>
              </a:rPr>
              <a:t>やり取りを会社で記録。担当変更時はアクセスを停止・引継ぎ</a:t>
            </a:r>
            <a:endParaRPr lang="en-US" sz="1100" dirty="0"/>
          </a:p>
        </p:txBody>
      </p:sp>
      <p:sp>
        <p:nvSpPr>
          <p:cNvPr id="25" name="Shape 23"/>
          <p:cNvSpPr/>
          <p:nvPr/>
        </p:nvSpPr>
        <p:spPr>
          <a:xfrm>
            <a:off x="4654296" y="3300984"/>
            <a:ext cx="4069080" cy="850392"/>
          </a:xfrm>
          <a:prstGeom prst="roundRect">
            <a:avLst>
              <a:gd name="adj" fmla="val 6452"/>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6" name="Shape 24"/>
          <p:cNvSpPr/>
          <p:nvPr/>
        </p:nvSpPr>
        <p:spPr>
          <a:xfrm>
            <a:off x="4818888" y="3666744"/>
            <a:ext cx="118872" cy="118872"/>
          </a:xfrm>
          <a:prstGeom prst="ellipse">
            <a:avLst/>
          </a:prstGeom>
          <a:solidFill>
            <a:srgbClr val="B58A3A"/>
          </a:solidFill>
          <a:ln/>
        </p:spPr>
      </p:sp>
      <p:sp>
        <p:nvSpPr>
          <p:cNvPr id="27" name="Text 25"/>
          <p:cNvSpPr/>
          <p:nvPr/>
        </p:nvSpPr>
        <p:spPr>
          <a:xfrm>
            <a:off x="4800600" y="3392424"/>
            <a:ext cx="37947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問題時の経路</a:t>
            </a:r>
            <a:endParaRPr lang="en-US" sz="1300" dirty="0"/>
          </a:p>
        </p:txBody>
      </p:sp>
      <p:sp>
        <p:nvSpPr>
          <p:cNvPr id="28" name="Text 26"/>
          <p:cNvSpPr/>
          <p:nvPr/>
        </p:nvSpPr>
        <p:spPr>
          <a:xfrm>
            <a:off x="5020056" y="3630168"/>
            <a:ext cx="3557016" cy="475488"/>
          </a:xfrm>
          <a:prstGeom prst="rect">
            <a:avLst/>
          </a:prstGeom>
          <a:noFill/>
          <a:ln/>
        </p:spPr>
        <p:txBody>
          <a:bodyPr wrap="square" lIns="0" tIns="0" rIns="0" bIns="0" rtlCol="0" anchor="t"/>
          <a:lstStyle/>
          <a:p>
            <a:pPr indent="0" marL="0">
              <a:lnSpc>
                <a:spcPct val="104000"/>
              </a:lnSpc>
              <a:buNone/>
            </a:pPr>
            <a:r>
              <a:rPr lang="en-US" sz="1100" dirty="0">
                <a:solidFill>
                  <a:srgbClr val="263238"/>
                </a:solidFill>
                <a:latin typeface="Meiryo" pitchFamily="34" charset="0"/>
                <a:ea typeface="Meiryo" pitchFamily="34" charset="-122"/>
                <a:cs typeface="Meiryo" pitchFamily="34" charset="-120"/>
              </a:rPr>
              <a:t>見聞きした問題は会社へ報告。噂として共有しない</a:t>
            </a:r>
            <a:endParaRPr lang="en-US" sz="1100" dirty="0"/>
          </a:p>
        </p:txBody>
      </p:sp>
      <p:sp>
        <p:nvSpPr>
          <p:cNvPr id="29" name="Text 27"/>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30" name="Text 28"/>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21</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SCENE ｜ インターン</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インターンシップの注意点</a:t>
            </a:r>
            <a:endParaRPr lang="en-US" sz="2600" dirty="0"/>
          </a:p>
        </p:txBody>
      </p:sp>
      <p:sp>
        <p:nvSpPr>
          <p:cNvPr id="5" name="Shape 3"/>
          <p:cNvSpPr/>
          <p:nvPr/>
        </p:nvSpPr>
        <p:spPr>
          <a:xfrm>
            <a:off x="457200" y="1371600"/>
            <a:ext cx="4114800" cy="3017520"/>
          </a:xfrm>
          <a:prstGeom prst="roundRect">
            <a:avLst>
              <a:gd name="adj" fmla="val 181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499616"/>
            <a:ext cx="36576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受入れ前に決めておく</a:t>
            </a:r>
            <a:endParaRPr lang="en-US" sz="1250" dirty="0"/>
          </a:p>
        </p:txBody>
      </p:sp>
      <p:sp>
        <p:nvSpPr>
          <p:cNvPr id="7" name="Text 5"/>
          <p:cNvSpPr/>
          <p:nvPr/>
        </p:nvSpPr>
        <p:spPr>
          <a:xfrm>
            <a:off x="658368" y="1810512"/>
            <a:ext cx="3703320" cy="256032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受入責任者・指導担当者・活動内容・実施時間・休憩</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更衣・宿泊の有無、飲み会・懇親会の有無とルール</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個別連絡のルール（会社手段に限定）</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相談窓口・緊急連絡先の周知</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指導担当者への研修、参加者へのルール周知</a:t>
            </a:r>
            <a:endParaRPr lang="en-US" sz="1150" dirty="0"/>
          </a:p>
        </p:txBody>
      </p:sp>
      <p:sp>
        <p:nvSpPr>
          <p:cNvPr id="8" name="Shape 6"/>
          <p:cNvSpPr/>
          <p:nvPr/>
        </p:nvSpPr>
        <p:spPr>
          <a:xfrm>
            <a:off x="4754880" y="1371600"/>
            <a:ext cx="3931920" cy="3017520"/>
          </a:xfrm>
          <a:prstGeom prst="roundRect">
            <a:avLst>
              <a:gd name="adj" fmla="val 1818"/>
            </a:avLst>
          </a:prstGeom>
          <a:solidFill>
            <a:srgbClr val="FBEBE9"/>
          </a:solidFill>
          <a:ln w="12700">
            <a:solidFill>
              <a:srgbClr val="EBC9C5"/>
            </a:solidFill>
            <a:prstDash val="solid"/>
          </a:ln>
          <a:effectLst>
            <a:outerShdw sx="100000" sy="100000" kx="0" ky="0" algn="bl" rotWithShape="0" blurRad="88900" dist="38100" dir="5400000">
              <a:srgbClr val="000000">
                <a:alpha val="12000"/>
              </a:srgbClr>
            </a:outerShdw>
          </a:effectLst>
        </p:spPr>
      </p:sp>
      <p:sp>
        <p:nvSpPr>
          <p:cNvPr id="9" name="Text 7"/>
          <p:cNvSpPr/>
          <p:nvPr/>
        </p:nvSpPr>
        <p:spPr>
          <a:xfrm>
            <a:off x="4956048" y="1499616"/>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評価権限を背景にしない</a:t>
            </a:r>
            <a:endParaRPr lang="en-US" sz="1250" dirty="0"/>
          </a:p>
        </p:txBody>
      </p:sp>
      <p:sp>
        <p:nvSpPr>
          <p:cNvPr id="10" name="Text 8"/>
          <p:cNvSpPr/>
          <p:nvPr/>
        </p:nvSpPr>
        <p:spPr>
          <a:xfrm>
            <a:off x="4956048" y="1810512"/>
            <a:ext cx="3520440" cy="256032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参加者を執拗に私的な食事・飲酒に誘わない</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「評価を書くのは私」等、評価をほのめかして私的関係を迫らない</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不要な身体接触をしない</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実習生・インターン生を雑用係・私的な世話役として扱わない</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求職者等として尊重し、社員と同様に対応する</a:t>
            </a:r>
            <a:endParaRPr lang="en-US" sz="1150" dirty="0"/>
          </a:p>
        </p:txBody>
      </p:sp>
      <p:sp>
        <p:nvSpPr>
          <p:cNvPr id="11" name="Text 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2" name="Text 1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22</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SCENE ｜ 実習</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教育実習・看護実習その他の実習</a:t>
            </a:r>
            <a:endParaRPr lang="en-US" sz="2600" dirty="0"/>
          </a:p>
        </p:txBody>
      </p:sp>
      <p:sp>
        <p:nvSpPr>
          <p:cNvPr id="5" name="Text 3"/>
          <p:cNvSpPr/>
          <p:nvPr/>
        </p:nvSpPr>
        <p:spPr>
          <a:xfrm>
            <a:off x="457200" y="1371600"/>
            <a:ext cx="8229600" cy="45720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400" dirty="0">
                <a:solidFill>
                  <a:srgbClr val="263238"/>
                </a:solidFill>
                <a:latin typeface="Meiryo" pitchFamily="34" charset="0"/>
                <a:ea typeface="Meiryo" pitchFamily="34" charset="-122"/>
                <a:cs typeface="Meiryo" pitchFamily="34" charset="-120"/>
              </a:rPr>
              <a:t>教育実習・看護実習等を受ける者も「求職者等」に含まれ得る。指導担当者の言動が問題になり得る。</a:t>
            </a:r>
            <a:endParaRPr lang="en-US" sz="1400" dirty="0"/>
          </a:p>
        </p:txBody>
      </p:sp>
      <p:sp>
        <p:nvSpPr>
          <p:cNvPr id="6" name="Shape 4"/>
          <p:cNvSpPr/>
          <p:nvPr/>
        </p:nvSpPr>
        <p:spPr>
          <a:xfrm>
            <a:off x="457200" y="1847088"/>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7" name="Shape 5"/>
          <p:cNvSpPr/>
          <p:nvPr/>
        </p:nvSpPr>
        <p:spPr>
          <a:xfrm>
            <a:off x="621792" y="2176272"/>
            <a:ext cx="118872" cy="118872"/>
          </a:xfrm>
          <a:prstGeom prst="ellipse">
            <a:avLst/>
          </a:prstGeom>
          <a:solidFill>
            <a:srgbClr val="B58A3A"/>
          </a:solidFill>
          <a:ln/>
        </p:spPr>
      </p:sp>
      <p:sp>
        <p:nvSpPr>
          <p:cNvPr id="8" name="Text 6"/>
          <p:cNvSpPr/>
          <p:nvPr/>
        </p:nvSpPr>
        <p:spPr>
          <a:xfrm>
            <a:off x="603504" y="1938528"/>
            <a:ext cx="379476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評価と指導の分離意識</a:t>
            </a:r>
            <a:endParaRPr lang="en-US" sz="1250" dirty="0"/>
          </a:p>
        </p:txBody>
      </p:sp>
      <p:sp>
        <p:nvSpPr>
          <p:cNvPr id="9" name="Text 7"/>
          <p:cNvSpPr/>
          <p:nvPr/>
        </p:nvSpPr>
        <p:spPr>
          <a:xfrm>
            <a:off x="822960" y="2176272"/>
            <a:ext cx="3557016" cy="420624"/>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指導・評価の立場を背景に、私的・性的な関係を求めない</a:t>
            </a:r>
            <a:endParaRPr lang="en-US" sz="1100" dirty="0"/>
          </a:p>
        </p:txBody>
      </p:sp>
      <p:sp>
        <p:nvSpPr>
          <p:cNvPr id="10" name="Shape 8"/>
          <p:cNvSpPr/>
          <p:nvPr/>
        </p:nvSpPr>
        <p:spPr>
          <a:xfrm>
            <a:off x="4654296" y="1847088"/>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1" name="Shape 9"/>
          <p:cNvSpPr/>
          <p:nvPr/>
        </p:nvSpPr>
        <p:spPr>
          <a:xfrm>
            <a:off x="4818888" y="2176272"/>
            <a:ext cx="118872" cy="118872"/>
          </a:xfrm>
          <a:prstGeom prst="ellipse">
            <a:avLst/>
          </a:prstGeom>
          <a:solidFill>
            <a:srgbClr val="B58A3A"/>
          </a:solidFill>
          <a:ln/>
        </p:spPr>
      </p:sp>
      <p:sp>
        <p:nvSpPr>
          <p:cNvPr id="12" name="Text 10"/>
          <p:cNvSpPr/>
          <p:nvPr/>
        </p:nvSpPr>
        <p:spPr>
          <a:xfrm>
            <a:off x="4800600" y="1938528"/>
            <a:ext cx="379476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接触・距離感</a:t>
            </a:r>
            <a:endParaRPr lang="en-US" sz="1250" dirty="0"/>
          </a:p>
        </p:txBody>
      </p:sp>
      <p:sp>
        <p:nvSpPr>
          <p:cNvPr id="13" name="Text 11"/>
          <p:cNvSpPr/>
          <p:nvPr/>
        </p:nvSpPr>
        <p:spPr>
          <a:xfrm>
            <a:off x="5020056" y="2176272"/>
            <a:ext cx="3557016" cy="420624"/>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技術指導に必要のない不要な身体接触をしない</a:t>
            </a:r>
            <a:endParaRPr lang="en-US" sz="1100" dirty="0"/>
          </a:p>
        </p:txBody>
      </p:sp>
      <p:sp>
        <p:nvSpPr>
          <p:cNvPr id="14" name="Shape 12"/>
          <p:cNvSpPr/>
          <p:nvPr/>
        </p:nvSpPr>
        <p:spPr>
          <a:xfrm>
            <a:off x="457200" y="2724912"/>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5" name="Shape 13"/>
          <p:cNvSpPr/>
          <p:nvPr/>
        </p:nvSpPr>
        <p:spPr>
          <a:xfrm>
            <a:off x="621792" y="3054096"/>
            <a:ext cx="118872" cy="118872"/>
          </a:xfrm>
          <a:prstGeom prst="ellipse">
            <a:avLst/>
          </a:prstGeom>
          <a:solidFill>
            <a:srgbClr val="B58A3A"/>
          </a:solidFill>
          <a:ln/>
        </p:spPr>
      </p:sp>
      <p:sp>
        <p:nvSpPr>
          <p:cNvPr id="16" name="Text 14"/>
          <p:cNvSpPr/>
          <p:nvPr/>
        </p:nvSpPr>
        <p:spPr>
          <a:xfrm>
            <a:off x="603504" y="2816352"/>
            <a:ext cx="379476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長時間・閉鎖空間</a:t>
            </a:r>
            <a:endParaRPr lang="en-US" sz="1250" dirty="0"/>
          </a:p>
        </p:txBody>
      </p:sp>
      <p:sp>
        <p:nvSpPr>
          <p:cNvPr id="17" name="Text 15"/>
          <p:cNvSpPr/>
          <p:nvPr/>
        </p:nvSpPr>
        <p:spPr>
          <a:xfrm>
            <a:off x="822960" y="3054096"/>
            <a:ext cx="3557016" cy="420624"/>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二人きり・深夜・宿泊を伴う場面のルールを定める</a:t>
            </a:r>
            <a:endParaRPr lang="en-US" sz="1100" dirty="0"/>
          </a:p>
        </p:txBody>
      </p:sp>
      <p:sp>
        <p:nvSpPr>
          <p:cNvPr id="18" name="Shape 16"/>
          <p:cNvSpPr/>
          <p:nvPr/>
        </p:nvSpPr>
        <p:spPr>
          <a:xfrm>
            <a:off x="4654296" y="2724912"/>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9" name="Shape 17"/>
          <p:cNvSpPr/>
          <p:nvPr/>
        </p:nvSpPr>
        <p:spPr>
          <a:xfrm>
            <a:off x="4818888" y="3054096"/>
            <a:ext cx="118872" cy="118872"/>
          </a:xfrm>
          <a:prstGeom prst="ellipse">
            <a:avLst/>
          </a:prstGeom>
          <a:solidFill>
            <a:srgbClr val="B58A3A"/>
          </a:solidFill>
          <a:ln/>
        </p:spPr>
      </p:sp>
      <p:sp>
        <p:nvSpPr>
          <p:cNvPr id="20" name="Text 18"/>
          <p:cNvSpPr/>
          <p:nvPr/>
        </p:nvSpPr>
        <p:spPr>
          <a:xfrm>
            <a:off x="4800600" y="2816352"/>
            <a:ext cx="379476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連絡手段</a:t>
            </a:r>
            <a:endParaRPr lang="en-US" sz="1250" dirty="0"/>
          </a:p>
        </p:txBody>
      </p:sp>
      <p:sp>
        <p:nvSpPr>
          <p:cNvPr id="21" name="Text 19"/>
          <p:cNvSpPr/>
          <p:nvPr/>
        </p:nvSpPr>
        <p:spPr>
          <a:xfrm>
            <a:off x="5020056" y="3054096"/>
            <a:ext cx="3557016" cy="420624"/>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個別の私的連絡を避け、会社・受入先の手段に限定</a:t>
            </a:r>
            <a:endParaRPr lang="en-US" sz="1100" dirty="0"/>
          </a:p>
        </p:txBody>
      </p:sp>
      <p:sp>
        <p:nvSpPr>
          <p:cNvPr id="22" name="Shape 20"/>
          <p:cNvSpPr/>
          <p:nvPr/>
        </p:nvSpPr>
        <p:spPr>
          <a:xfrm>
            <a:off x="457200" y="3602736"/>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3" name="Shape 21"/>
          <p:cNvSpPr/>
          <p:nvPr/>
        </p:nvSpPr>
        <p:spPr>
          <a:xfrm>
            <a:off x="621792" y="3931920"/>
            <a:ext cx="118872" cy="118872"/>
          </a:xfrm>
          <a:prstGeom prst="ellipse">
            <a:avLst/>
          </a:prstGeom>
          <a:solidFill>
            <a:srgbClr val="B58A3A"/>
          </a:solidFill>
          <a:ln/>
        </p:spPr>
      </p:sp>
      <p:sp>
        <p:nvSpPr>
          <p:cNvPr id="24" name="Text 22"/>
          <p:cNvSpPr/>
          <p:nvPr/>
        </p:nvSpPr>
        <p:spPr>
          <a:xfrm>
            <a:off x="603504" y="3694176"/>
            <a:ext cx="379476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相談経路</a:t>
            </a:r>
            <a:endParaRPr lang="en-US" sz="1250" dirty="0"/>
          </a:p>
        </p:txBody>
      </p:sp>
      <p:sp>
        <p:nvSpPr>
          <p:cNvPr id="25" name="Text 23"/>
          <p:cNvSpPr/>
          <p:nvPr/>
        </p:nvSpPr>
        <p:spPr>
          <a:xfrm>
            <a:off x="822960" y="3931920"/>
            <a:ext cx="3557016" cy="420624"/>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実習生が相談できる窓口と、学校との連携窓口を用意</a:t>
            </a:r>
            <a:endParaRPr lang="en-US" sz="1100" dirty="0"/>
          </a:p>
        </p:txBody>
      </p:sp>
      <p:sp>
        <p:nvSpPr>
          <p:cNvPr id="26" name="Shape 24"/>
          <p:cNvSpPr/>
          <p:nvPr/>
        </p:nvSpPr>
        <p:spPr>
          <a:xfrm>
            <a:off x="4654296" y="3602736"/>
            <a:ext cx="4069080" cy="786384"/>
          </a:xfrm>
          <a:prstGeom prst="roundRect">
            <a:avLst>
              <a:gd name="adj" fmla="val 6977"/>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7" name="Shape 25"/>
          <p:cNvSpPr/>
          <p:nvPr/>
        </p:nvSpPr>
        <p:spPr>
          <a:xfrm>
            <a:off x="4818888" y="3931920"/>
            <a:ext cx="118872" cy="118872"/>
          </a:xfrm>
          <a:prstGeom prst="ellipse">
            <a:avLst/>
          </a:prstGeom>
          <a:solidFill>
            <a:srgbClr val="B58A3A"/>
          </a:solidFill>
          <a:ln/>
        </p:spPr>
      </p:sp>
      <p:sp>
        <p:nvSpPr>
          <p:cNvPr id="28" name="Text 26"/>
          <p:cNvSpPr/>
          <p:nvPr/>
        </p:nvSpPr>
        <p:spPr>
          <a:xfrm>
            <a:off x="4800600" y="3694176"/>
            <a:ext cx="379476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受入先の責任</a:t>
            </a:r>
            <a:endParaRPr lang="en-US" sz="1250" dirty="0"/>
          </a:p>
        </p:txBody>
      </p:sp>
      <p:sp>
        <p:nvSpPr>
          <p:cNvPr id="29" name="Text 27"/>
          <p:cNvSpPr/>
          <p:nvPr/>
        </p:nvSpPr>
        <p:spPr>
          <a:xfrm>
            <a:off x="5020056" y="3931920"/>
            <a:ext cx="3557016" cy="420624"/>
          </a:xfrm>
          <a:prstGeom prst="rect">
            <a:avLst/>
          </a:prstGeom>
          <a:noFill/>
          <a:ln/>
        </p:spPr>
        <p:txBody>
          <a:bodyPr wrap="square" lIns="0" tIns="0" rIns="0" bIns="0" rtlCol="0" anchor="t"/>
          <a:lstStyle/>
          <a:p>
            <a:pPr indent="0" marL="0">
              <a:lnSpc>
                <a:spcPct val="103000"/>
              </a:lnSpc>
              <a:buNone/>
            </a:pPr>
            <a:r>
              <a:rPr lang="en-US" sz="1100" dirty="0">
                <a:solidFill>
                  <a:srgbClr val="263238"/>
                </a:solidFill>
                <a:latin typeface="Meiryo" pitchFamily="34" charset="0"/>
                <a:ea typeface="Meiryo" pitchFamily="34" charset="-122"/>
                <a:cs typeface="Meiryo" pitchFamily="34" charset="-120"/>
              </a:rPr>
              <a:t>受入担当者・指導者へ研修し、ルールを共有する</a:t>
            </a:r>
            <a:endParaRPr lang="en-US" sz="1100" dirty="0"/>
          </a:p>
        </p:txBody>
      </p:sp>
      <p:sp>
        <p:nvSpPr>
          <p:cNvPr id="30" name="Text 28"/>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31" name="Text 29"/>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23</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SCENE ｜ 内々定後</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内々定・内定後、入社前の交流</a:t>
            </a:r>
            <a:endParaRPr lang="en-US" sz="2600" dirty="0"/>
          </a:p>
        </p:txBody>
      </p:sp>
      <p:sp>
        <p:nvSpPr>
          <p:cNvPr id="5" name="Shape 3"/>
          <p:cNvSpPr/>
          <p:nvPr/>
        </p:nvSpPr>
        <p:spPr>
          <a:xfrm>
            <a:off x="457200" y="1371600"/>
            <a:ext cx="8229600" cy="914400"/>
          </a:xfrm>
          <a:prstGeom prst="roundRect">
            <a:avLst>
              <a:gd name="adj" fmla="val 6000"/>
            </a:avLst>
          </a:prstGeom>
          <a:solidFill>
            <a:srgbClr val="F6F0E2"/>
          </a:solidFill>
          <a:ln w="12700">
            <a:solidFill>
              <a:srgbClr val="E4D7B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463040"/>
            <a:ext cx="7863840" cy="749808"/>
          </a:xfrm>
          <a:prstGeom prst="rect">
            <a:avLst/>
          </a:prstGeom>
          <a:noFill/>
          <a:ln/>
        </p:spPr>
        <p:txBody>
          <a:bodyPr wrap="square" lIns="0" tIns="0" rIns="0" bIns="0" rtlCol="0" anchor="ctr"/>
          <a:lstStyle/>
          <a:p>
            <a:pPr indent="0" marL="0">
              <a:lnSpc>
                <a:spcPct val="110000"/>
              </a:lnSpc>
              <a:buNone/>
            </a:pPr>
            <a:r>
              <a:rPr lang="en-US" sz="1200" b="1" dirty="0">
                <a:solidFill>
                  <a:srgbClr val="6B5320"/>
                </a:solidFill>
                <a:latin typeface="Meiryo" pitchFamily="34" charset="0"/>
                <a:ea typeface="Meiryo" pitchFamily="34" charset="-122"/>
                <a:cs typeface="Meiryo" pitchFamily="34" charset="-120"/>
              </a:rPr>
              <a:t>確認しよう：</a:t>
            </a:r>
            <a:pPr indent="0" marL="0">
              <a:lnSpc>
                <a:spcPct val="110000"/>
              </a:lnSpc>
              <a:buNone/>
            </a:pPr>
            <a:r>
              <a:rPr lang="en-US" sz="1200" dirty="0">
                <a:solidFill>
                  <a:srgbClr val="263238"/>
                </a:solidFill>
                <a:latin typeface="Meiryo" pitchFamily="34" charset="0"/>
                <a:ea typeface="Meiryo" pitchFamily="34" charset="-122"/>
                <a:cs typeface="Meiryo" pitchFamily="34" charset="-120"/>
              </a:rPr>
              <a:t>内々定・内定後の「すべての私的交流」が当然に法律上の求職活動等になるわけではない。</a:t>
            </a:r>
            <a:endParaRPr lang="en-US" sz="1200" dirty="0"/>
          </a:p>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採用活動との関連・会社の関与・社員の立場・目的・入社判断への影響等を確認する。</a:t>
            </a:r>
            <a:endParaRPr lang="en-US" sz="1200" dirty="0"/>
          </a:p>
        </p:txBody>
      </p:sp>
      <p:sp>
        <p:nvSpPr>
          <p:cNvPr id="7" name="Shape 5"/>
          <p:cNvSpPr/>
          <p:nvPr/>
        </p:nvSpPr>
        <p:spPr>
          <a:xfrm>
            <a:off x="457200" y="2432304"/>
            <a:ext cx="4114800" cy="1956816"/>
          </a:xfrm>
          <a:prstGeom prst="roundRect">
            <a:avLst>
              <a:gd name="adj" fmla="val 2804"/>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8" name="Text 6"/>
          <p:cNvSpPr/>
          <p:nvPr/>
        </p:nvSpPr>
        <p:spPr>
          <a:xfrm>
            <a:off x="658368" y="2542032"/>
            <a:ext cx="36576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懇親会・二次会の留意点</a:t>
            </a:r>
            <a:endParaRPr lang="en-US" sz="1250" dirty="0"/>
          </a:p>
        </p:txBody>
      </p:sp>
      <p:sp>
        <p:nvSpPr>
          <p:cNvPr id="9" name="Text 7"/>
          <p:cNvSpPr/>
          <p:nvPr/>
        </p:nvSpPr>
        <p:spPr>
          <a:xfrm>
            <a:off x="658368" y="2852928"/>
            <a:ext cx="3703320" cy="150876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採用担当が参加を勧め費用を会社負担→会社の関与が認められやすい</a:t>
            </a:r>
            <a:endParaRPr lang="en-US" sz="1100" dirty="0"/>
          </a:p>
          <a:p>
            <a:pPr marL="177800" indent="-177800">
              <a:lnSpc>
                <a:spcPct val="104000"/>
              </a:lnSpc>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「任意・会社は無関係」と形式で済ませない</a:t>
            </a:r>
            <a:endParaRPr lang="en-US" sz="1100" dirty="0"/>
          </a:p>
          <a:p>
            <a:pPr marL="177800" indent="-177800">
              <a:lnSpc>
                <a:spcPct val="104000"/>
              </a:lnSpc>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不要な身体接触・性的な発言をしない</a:t>
            </a:r>
            <a:endParaRPr lang="en-US" sz="1100" dirty="0"/>
          </a:p>
          <a:p>
            <a:pPr marL="177800" indent="-177800">
              <a:lnSpc>
                <a:spcPct val="104000"/>
              </a:lnSpc>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内々定後も相手は拒否しにくいことに配慮</a:t>
            </a:r>
            <a:endParaRPr lang="en-US" sz="1100" dirty="0"/>
          </a:p>
        </p:txBody>
      </p:sp>
      <p:sp>
        <p:nvSpPr>
          <p:cNvPr id="10" name="Shape 8"/>
          <p:cNvSpPr/>
          <p:nvPr/>
        </p:nvSpPr>
        <p:spPr>
          <a:xfrm>
            <a:off x="4754880" y="2432304"/>
            <a:ext cx="3931920" cy="1956816"/>
          </a:xfrm>
          <a:prstGeom prst="roundRect">
            <a:avLst>
              <a:gd name="adj" fmla="val 2804"/>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11" name="Text 9"/>
          <p:cNvSpPr/>
          <p:nvPr/>
        </p:nvSpPr>
        <p:spPr>
          <a:xfrm>
            <a:off x="4956048" y="2542032"/>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会社の備え</a:t>
            </a:r>
            <a:endParaRPr lang="en-US" sz="1250" dirty="0"/>
          </a:p>
        </p:txBody>
      </p:sp>
      <p:sp>
        <p:nvSpPr>
          <p:cNvPr id="12" name="Text 10"/>
          <p:cNvSpPr/>
          <p:nvPr/>
        </p:nvSpPr>
        <p:spPr>
          <a:xfrm>
            <a:off x="4956048" y="2852928"/>
            <a:ext cx="3520440" cy="150876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内定者懇親会・二次会のルールを定める</a:t>
            </a:r>
            <a:endParaRPr lang="en-US" sz="1100" dirty="0"/>
          </a:p>
          <a:p>
            <a:pPr marL="177800" indent="-177800">
              <a:lnSpc>
                <a:spcPct val="104000"/>
              </a:lnSpc>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採用担当者の役割と同席のあり方を明確化</a:t>
            </a:r>
            <a:endParaRPr lang="en-US" sz="1100" dirty="0"/>
          </a:p>
          <a:p>
            <a:pPr marL="177800" indent="-177800">
              <a:lnSpc>
                <a:spcPct val="104000"/>
              </a:lnSpc>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相談窓口を内定者にも案内する</a:t>
            </a:r>
            <a:endParaRPr lang="en-US" sz="1100" dirty="0"/>
          </a:p>
          <a:p>
            <a:pPr marL="177800" indent="-177800">
              <a:lnSpc>
                <a:spcPct val="104000"/>
              </a:lnSpc>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問題時の連絡先を共有する</a:t>
            </a:r>
            <a:endParaRPr lang="en-US" sz="1100" dirty="0"/>
          </a:p>
        </p:txBody>
      </p:sp>
      <p:sp>
        <p:nvSpPr>
          <p:cNvPr id="13" name="Text 11"/>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4" name="Text 12"/>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24</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MEASURES ｜ 義務①</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会社の禁止方針・対処方針を定めて周知する</a:t>
            </a:r>
            <a:endParaRPr lang="en-US" sz="2600" dirty="0"/>
          </a:p>
        </p:txBody>
      </p:sp>
      <p:sp>
        <p:nvSpPr>
          <p:cNvPr id="5" name="Shape 3"/>
          <p:cNvSpPr/>
          <p:nvPr/>
        </p:nvSpPr>
        <p:spPr>
          <a:xfrm>
            <a:off x="457200" y="1170432"/>
            <a:ext cx="1554480" cy="274320"/>
          </a:xfrm>
          <a:prstGeom prst="roundRect">
            <a:avLst>
              <a:gd name="adj" fmla="val 16667"/>
            </a:avLst>
          </a:prstGeom>
          <a:solidFill>
            <a:srgbClr val="F6F0E2"/>
          </a:solidFill>
          <a:ln w="12700">
            <a:solidFill>
              <a:srgbClr val="B58A3A"/>
            </a:solidFill>
            <a:prstDash val="solid"/>
          </a:ln>
        </p:spPr>
      </p:sp>
      <p:sp>
        <p:nvSpPr>
          <p:cNvPr id="6" name="Text 4"/>
          <p:cNvSpPr/>
          <p:nvPr/>
        </p:nvSpPr>
        <p:spPr>
          <a:xfrm>
            <a:off x="457200" y="1170432"/>
            <a:ext cx="1554480" cy="274320"/>
          </a:xfrm>
          <a:prstGeom prst="rect">
            <a:avLst/>
          </a:prstGeom>
          <a:noFill/>
          <a:ln/>
        </p:spPr>
        <p:txBody>
          <a:bodyPr wrap="square" lIns="0" tIns="0" rIns="0" bIns="0" rtlCol="0" anchor="ctr"/>
          <a:lstStyle/>
          <a:p>
            <a:pPr algn="ctr" indent="0" marL="0">
              <a:buNone/>
            </a:pPr>
            <a:r>
              <a:rPr lang="en-US" sz="1100" b="1" dirty="0">
                <a:solidFill>
                  <a:srgbClr val="6B5320"/>
                </a:solidFill>
                <a:latin typeface="Meiryo" pitchFamily="34" charset="0"/>
                <a:ea typeface="Meiryo" pitchFamily="34" charset="-122"/>
                <a:cs typeface="Meiryo" pitchFamily="34" charset="-120"/>
              </a:rPr>
              <a:t>法令上の義務</a:t>
            </a:r>
            <a:endParaRPr lang="en-US" sz="1100" dirty="0"/>
          </a:p>
        </p:txBody>
      </p:sp>
      <p:sp>
        <p:nvSpPr>
          <p:cNvPr id="7" name="Shape 5"/>
          <p:cNvSpPr/>
          <p:nvPr/>
        </p:nvSpPr>
        <p:spPr>
          <a:xfrm>
            <a:off x="2121408" y="1170432"/>
            <a:ext cx="1920240" cy="274320"/>
          </a:xfrm>
          <a:prstGeom prst="roundRect">
            <a:avLst>
              <a:gd name="adj" fmla="val 16667"/>
            </a:avLst>
          </a:prstGeom>
          <a:solidFill>
            <a:srgbClr val="E5F1F0"/>
          </a:solidFill>
          <a:ln w="12700">
            <a:solidFill>
              <a:srgbClr val="237A75"/>
            </a:solidFill>
            <a:prstDash val="solid"/>
          </a:ln>
        </p:spPr>
      </p:sp>
      <p:sp>
        <p:nvSpPr>
          <p:cNvPr id="8" name="Text 6"/>
          <p:cNvSpPr/>
          <p:nvPr/>
        </p:nvSpPr>
        <p:spPr>
          <a:xfrm>
            <a:off x="2121408" y="1170432"/>
            <a:ext cx="1920240" cy="274320"/>
          </a:xfrm>
          <a:prstGeom prst="rect">
            <a:avLst/>
          </a:prstGeom>
          <a:noFill/>
          <a:ln/>
        </p:spPr>
        <p:txBody>
          <a:bodyPr wrap="square" lIns="0" tIns="0" rIns="0" bIns="0" rtlCol="0" anchor="ctr"/>
          <a:lstStyle/>
          <a:p>
            <a:pPr algn="ctr" indent="0" marL="0">
              <a:buNone/>
            </a:pPr>
            <a:r>
              <a:rPr lang="en-US" sz="1100" b="1" dirty="0">
                <a:solidFill>
                  <a:srgbClr val="237A75"/>
                </a:solidFill>
                <a:latin typeface="Meiryo" pitchFamily="34" charset="0"/>
                <a:ea typeface="Meiryo" pitchFamily="34" charset="-122"/>
                <a:cs typeface="Meiryo" pitchFamily="34" charset="-120"/>
              </a:rPr>
              <a:t>施行：2026/10/1</a:t>
            </a:r>
            <a:endParaRPr lang="en-US" sz="1100" dirty="0"/>
          </a:p>
        </p:txBody>
      </p:sp>
      <p:sp>
        <p:nvSpPr>
          <p:cNvPr id="9" name="Shape 7"/>
          <p:cNvSpPr/>
          <p:nvPr/>
        </p:nvSpPr>
        <p:spPr>
          <a:xfrm>
            <a:off x="457200" y="1591056"/>
            <a:ext cx="4069080" cy="1280160"/>
          </a:xfrm>
          <a:prstGeom prst="roundRect">
            <a:avLst>
              <a:gd name="adj" fmla="val 4286"/>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0" name="Shape 8"/>
          <p:cNvSpPr/>
          <p:nvPr/>
        </p:nvSpPr>
        <p:spPr>
          <a:xfrm>
            <a:off x="603504" y="1737360"/>
            <a:ext cx="347472" cy="347472"/>
          </a:xfrm>
          <a:prstGeom prst="ellipse">
            <a:avLst/>
          </a:prstGeom>
          <a:solidFill>
            <a:srgbClr val="B58A3A"/>
          </a:solidFill>
          <a:ln/>
        </p:spPr>
      </p:sp>
      <p:sp>
        <p:nvSpPr>
          <p:cNvPr id="11" name="Text 9"/>
          <p:cNvSpPr/>
          <p:nvPr/>
        </p:nvSpPr>
        <p:spPr>
          <a:xfrm>
            <a:off x="603504" y="1737360"/>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1</a:t>
            </a:r>
            <a:endParaRPr lang="en-US" sz="1200" dirty="0"/>
          </a:p>
        </p:txBody>
      </p:sp>
      <p:sp>
        <p:nvSpPr>
          <p:cNvPr id="12" name="Text 10"/>
          <p:cNvSpPr/>
          <p:nvPr/>
        </p:nvSpPr>
        <p:spPr>
          <a:xfrm>
            <a:off x="1042416" y="1737360"/>
            <a:ext cx="3337560" cy="36576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禁止方針の明確化</a:t>
            </a:r>
            <a:endParaRPr lang="en-US" sz="1300" dirty="0"/>
          </a:p>
        </p:txBody>
      </p:sp>
      <p:sp>
        <p:nvSpPr>
          <p:cNvPr id="13" name="Text 11"/>
          <p:cNvSpPr/>
          <p:nvPr/>
        </p:nvSpPr>
        <p:spPr>
          <a:xfrm>
            <a:off x="621792" y="2157984"/>
            <a:ext cx="3758184" cy="658368"/>
          </a:xfrm>
          <a:prstGeom prst="rect">
            <a:avLst/>
          </a:prstGeom>
          <a:noFill/>
          <a:ln/>
        </p:spPr>
        <p:txBody>
          <a:bodyPr wrap="square" lIns="0" tIns="0" rIns="0" bIns="0" rtlCol="0" anchor="t"/>
          <a:lstStyle/>
          <a:p>
            <a:pPr indent="0" marL="0">
              <a:lnSpc>
                <a:spcPct val="105000"/>
              </a:lnSpc>
              <a:buNone/>
            </a:pPr>
            <a:r>
              <a:rPr lang="en-US" sz="1100" dirty="0">
                <a:solidFill>
                  <a:srgbClr val="263238"/>
                </a:solidFill>
                <a:latin typeface="Meiryo" pitchFamily="34" charset="0"/>
                <a:ea typeface="Meiryo" pitchFamily="34" charset="-122"/>
                <a:cs typeface="Meiryo" pitchFamily="34" charset="-120"/>
              </a:rPr>
              <a:t>求職者等セクハラの内容と「行ってはならない」旨を就業規則等に定め、管理監督者を含む労働者へ周知・啓発</a:t>
            </a:r>
            <a:endParaRPr lang="en-US" sz="1100" dirty="0"/>
          </a:p>
        </p:txBody>
      </p:sp>
      <p:sp>
        <p:nvSpPr>
          <p:cNvPr id="14" name="Shape 12"/>
          <p:cNvSpPr/>
          <p:nvPr/>
        </p:nvSpPr>
        <p:spPr>
          <a:xfrm>
            <a:off x="4654296" y="1591056"/>
            <a:ext cx="4069080" cy="1280160"/>
          </a:xfrm>
          <a:prstGeom prst="roundRect">
            <a:avLst>
              <a:gd name="adj" fmla="val 4286"/>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5" name="Shape 13"/>
          <p:cNvSpPr/>
          <p:nvPr/>
        </p:nvSpPr>
        <p:spPr>
          <a:xfrm>
            <a:off x="4800600" y="1737360"/>
            <a:ext cx="347472" cy="347472"/>
          </a:xfrm>
          <a:prstGeom prst="ellipse">
            <a:avLst/>
          </a:prstGeom>
          <a:solidFill>
            <a:srgbClr val="B58A3A"/>
          </a:solidFill>
          <a:ln/>
        </p:spPr>
      </p:sp>
      <p:sp>
        <p:nvSpPr>
          <p:cNvPr id="16" name="Text 14"/>
          <p:cNvSpPr/>
          <p:nvPr/>
        </p:nvSpPr>
        <p:spPr>
          <a:xfrm>
            <a:off x="4800600" y="1737360"/>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2</a:t>
            </a:r>
            <a:endParaRPr lang="en-US" sz="1200" dirty="0"/>
          </a:p>
        </p:txBody>
      </p:sp>
      <p:sp>
        <p:nvSpPr>
          <p:cNvPr id="17" name="Text 15"/>
          <p:cNvSpPr/>
          <p:nvPr/>
        </p:nvSpPr>
        <p:spPr>
          <a:xfrm>
            <a:off x="5239512" y="1737360"/>
            <a:ext cx="3337560" cy="36576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対処方針の明確化</a:t>
            </a:r>
            <a:endParaRPr lang="en-US" sz="1300" dirty="0"/>
          </a:p>
        </p:txBody>
      </p:sp>
      <p:sp>
        <p:nvSpPr>
          <p:cNvPr id="18" name="Text 16"/>
          <p:cNvSpPr/>
          <p:nvPr/>
        </p:nvSpPr>
        <p:spPr>
          <a:xfrm>
            <a:off x="4818888" y="2157984"/>
            <a:ext cx="3758184" cy="658368"/>
          </a:xfrm>
          <a:prstGeom prst="rect">
            <a:avLst/>
          </a:prstGeom>
          <a:noFill/>
          <a:ln/>
        </p:spPr>
        <p:txBody>
          <a:bodyPr wrap="square" lIns="0" tIns="0" rIns="0" bIns="0" rtlCol="0" anchor="t"/>
          <a:lstStyle/>
          <a:p>
            <a:pPr indent="0" marL="0">
              <a:lnSpc>
                <a:spcPct val="105000"/>
              </a:lnSpc>
              <a:buNone/>
            </a:pPr>
            <a:r>
              <a:rPr lang="en-US" sz="1100" dirty="0">
                <a:solidFill>
                  <a:srgbClr val="263238"/>
                </a:solidFill>
                <a:latin typeface="Meiryo" pitchFamily="34" charset="0"/>
                <a:ea typeface="Meiryo" pitchFamily="34" charset="-122"/>
                <a:cs typeface="Meiryo" pitchFamily="34" charset="-120"/>
              </a:rPr>
              <a:t>性的な言動を行った者へ厳正に対処する旨・対処内容（懲戒規定）を規程に定め周知</a:t>
            </a:r>
            <a:endParaRPr lang="en-US" sz="1100" dirty="0"/>
          </a:p>
        </p:txBody>
      </p:sp>
      <p:sp>
        <p:nvSpPr>
          <p:cNvPr id="19" name="Shape 17"/>
          <p:cNvSpPr/>
          <p:nvPr/>
        </p:nvSpPr>
        <p:spPr>
          <a:xfrm>
            <a:off x="457200" y="2980944"/>
            <a:ext cx="4069080" cy="1280160"/>
          </a:xfrm>
          <a:prstGeom prst="roundRect">
            <a:avLst>
              <a:gd name="adj" fmla="val 4286"/>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0" name="Shape 18"/>
          <p:cNvSpPr/>
          <p:nvPr/>
        </p:nvSpPr>
        <p:spPr>
          <a:xfrm>
            <a:off x="603504" y="3127248"/>
            <a:ext cx="347472" cy="347472"/>
          </a:xfrm>
          <a:prstGeom prst="ellipse">
            <a:avLst/>
          </a:prstGeom>
          <a:solidFill>
            <a:srgbClr val="B58A3A"/>
          </a:solidFill>
          <a:ln/>
        </p:spPr>
      </p:sp>
      <p:sp>
        <p:nvSpPr>
          <p:cNvPr id="21" name="Text 19"/>
          <p:cNvSpPr/>
          <p:nvPr/>
        </p:nvSpPr>
        <p:spPr>
          <a:xfrm>
            <a:off x="603504" y="3127248"/>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3</a:t>
            </a:r>
            <a:endParaRPr lang="en-US" sz="1200" dirty="0"/>
          </a:p>
        </p:txBody>
      </p:sp>
      <p:sp>
        <p:nvSpPr>
          <p:cNvPr id="22" name="Text 20"/>
          <p:cNvSpPr/>
          <p:nvPr/>
        </p:nvSpPr>
        <p:spPr>
          <a:xfrm>
            <a:off x="1042416" y="3127248"/>
            <a:ext cx="3337560" cy="36576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原因・背景の周知</a:t>
            </a:r>
            <a:endParaRPr lang="en-US" sz="1300" dirty="0"/>
          </a:p>
        </p:txBody>
      </p:sp>
      <p:sp>
        <p:nvSpPr>
          <p:cNvPr id="23" name="Text 21"/>
          <p:cNvSpPr/>
          <p:nvPr/>
        </p:nvSpPr>
        <p:spPr>
          <a:xfrm>
            <a:off x="621792" y="3547872"/>
            <a:ext cx="3758184" cy="658368"/>
          </a:xfrm>
          <a:prstGeom prst="rect">
            <a:avLst/>
          </a:prstGeom>
          <a:noFill/>
          <a:ln/>
        </p:spPr>
        <p:txBody>
          <a:bodyPr wrap="square" lIns="0" tIns="0" rIns="0" bIns="0" rtlCol="0" anchor="t"/>
          <a:lstStyle/>
          <a:p>
            <a:pPr indent="0" marL="0">
              <a:lnSpc>
                <a:spcPct val="105000"/>
              </a:lnSpc>
              <a:buNone/>
            </a:pPr>
            <a:r>
              <a:rPr lang="en-US" sz="1100" dirty="0">
                <a:solidFill>
                  <a:srgbClr val="263238"/>
                </a:solidFill>
                <a:latin typeface="Meiryo" pitchFamily="34" charset="0"/>
                <a:ea typeface="Meiryo" pitchFamily="34" charset="-122"/>
                <a:cs typeface="Meiryo" pitchFamily="34" charset="-120"/>
              </a:rPr>
              <a:t>性別役割分担意識に基づく言動が原因・背景になり得ることも周知</a:t>
            </a:r>
            <a:endParaRPr lang="en-US" sz="1100" dirty="0"/>
          </a:p>
        </p:txBody>
      </p:sp>
      <p:sp>
        <p:nvSpPr>
          <p:cNvPr id="24" name="Shape 22"/>
          <p:cNvSpPr/>
          <p:nvPr/>
        </p:nvSpPr>
        <p:spPr>
          <a:xfrm>
            <a:off x="4654296" y="2980944"/>
            <a:ext cx="4069080" cy="1280160"/>
          </a:xfrm>
          <a:prstGeom prst="roundRect">
            <a:avLst>
              <a:gd name="adj" fmla="val 4286"/>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5" name="Shape 23"/>
          <p:cNvSpPr/>
          <p:nvPr/>
        </p:nvSpPr>
        <p:spPr>
          <a:xfrm>
            <a:off x="4800600" y="3127248"/>
            <a:ext cx="347472" cy="347472"/>
          </a:xfrm>
          <a:prstGeom prst="ellipse">
            <a:avLst/>
          </a:prstGeom>
          <a:solidFill>
            <a:srgbClr val="B58A3A"/>
          </a:solidFill>
          <a:ln/>
        </p:spPr>
      </p:sp>
      <p:sp>
        <p:nvSpPr>
          <p:cNvPr id="26" name="Text 24"/>
          <p:cNvSpPr/>
          <p:nvPr/>
        </p:nvSpPr>
        <p:spPr>
          <a:xfrm>
            <a:off x="4800600" y="3127248"/>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4</a:t>
            </a:r>
            <a:endParaRPr lang="en-US" sz="1200" dirty="0"/>
          </a:p>
        </p:txBody>
      </p:sp>
      <p:sp>
        <p:nvSpPr>
          <p:cNvPr id="27" name="Text 25"/>
          <p:cNvSpPr/>
          <p:nvPr/>
        </p:nvSpPr>
        <p:spPr>
          <a:xfrm>
            <a:off x="5239512" y="3127248"/>
            <a:ext cx="3337560" cy="36576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研修等の実施</a:t>
            </a:r>
            <a:endParaRPr lang="en-US" sz="1300" dirty="0"/>
          </a:p>
        </p:txBody>
      </p:sp>
      <p:sp>
        <p:nvSpPr>
          <p:cNvPr id="28" name="Text 26"/>
          <p:cNvSpPr/>
          <p:nvPr/>
        </p:nvSpPr>
        <p:spPr>
          <a:xfrm>
            <a:off x="4818888" y="3547872"/>
            <a:ext cx="3758184" cy="658368"/>
          </a:xfrm>
          <a:prstGeom prst="rect">
            <a:avLst/>
          </a:prstGeom>
          <a:noFill/>
          <a:ln/>
        </p:spPr>
        <p:txBody>
          <a:bodyPr wrap="square" lIns="0" tIns="0" rIns="0" bIns="0" rtlCol="0" anchor="t"/>
          <a:lstStyle/>
          <a:p>
            <a:pPr indent="0" marL="0">
              <a:lnSpc>
                <a:spcPct val="105000"/>
              </a:lnSpc>
              <a:buNone/>
            </a:pPr>
            <a:r>
              <a:rPr lang="en-US" sz="1100" dirty="0">
                <a:solidFill>
                  <a:srgbClr val="263238"/>
                </a:solidFill>
                <a:latin typeface="Meiryo" pitchFamily="34" charset="0"/>
                <a:ea typeface="Meiryo" pitchFamily="34" charset="-122"/>
                <a:cs typeface="Meiryo" pitchFamily="34" charset="-120"/>
              </a:rPr>
              <a:t>労働者向けの研修・講習等を実施する（本研修もその一つ）</a:t>
            </a:r>
            <a:endParaRPr lang="en-US" sz="1100" dirty="0"/>
          </a:p>
        </p:txBody>
      </p:sp>
      <p:sp>
        <p:nvSpPr>
          <p:cNvPr id="29" name="Text 27"/>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30" name="Text 28"/>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25</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MEASURES ｜ 周知</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ルールと窓口を「求職者等にも」知らせる</a:t>
            </a:r>
            <a:endParaRPr lang="en-US" sz="2600" dirty="0"/>
          </a:p>
        </p:txBody>
      </p:sp>
      <p:sp>
        <p:nvSpPr>
          <p:cNvPr id="5" name="Shape 3"/>
          <p:cNvSpPr/>
          <p:nvPr/>
        </p:nvSpPr>
        <p:spPr>
          <a:xfrm>
            <a:off x="457200" y="1417320"/>
            <a:ext cx="4114800" cy="2971800"/>
          </a:xfrm>
          <a:prstGeom prst="roundRect">
            <a:avLst>
              <a:gd name="adj" fmla="val 1846"/>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536192"/>
            <a:ext cx="36576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労働者へ</a:t>
            </a:r>
            <a:endParaRPr lang="en-US" sz="1300" dirty="0"/>
          </a:p>
        </p:txBody>
      </p:sp>
      <p:sp>
        <p:nvSpPr>
          <p:cNvPr id="7" name="Text 5"/>
          <p:cNvSpPr/>
          <p:nvPr/>
        </p:nvSpPr>
        <p:spPr>
          <a:xfrm>
            <a:off x="658368" y="1847088"/>
            <a:ext cx="3703320" cy="2514600"/>
          </a:xfrm>
          <a:prstGeom prst="rect">
            <a:avLst/>
          </a:prstGeom>
          <a:noFill/>
          <a:ln/>
        </p:spPr>
        <p:txBody>
          <a:bodyPr wrap="square" lIns="0" tIns="0" rIns="0" bIns="0" rtlCol="0" anchor="t"/>
          <a:lstStyle/>
          <a:p>
            <a:pPr marL="177800" indent="-177800">
              <a:lnSpc>
                <a:spcPct val="104000"/>
              </a:lnSpc>
              <a:spcAft>
                <a:spcPts val="1200"/>
              </a:spcAft>
              <a:buSzPct val="100000"/>
              <a:buChar char="•"/>
            </a:pPr>
            <a:r>
              <a:rPr lang="en-US" sz="1200" dirty="0">
                <a:solidFill>
                  <a:srgbClr val="263238"/>
                </a:solidFill>
                <a:latin typeface="Meiryo" pitchFamily="34" charset="0"/>
                <a:ea typeface="Meiryo" pitchFamily="34" charset="-122"/>
                <a:cs typeface="Meiryo" pitchFamily="34" charset="-120"/>
              </a:rPr>
              <a:t>面談時間・場所・実施体制・使うSNSの種類など面談ルールを定め、研修・講習で周知</a:t>
            </a:r>
            <a:endParaRPr lang="en-US" sz="1200" dirty="0"/>
          </a:p>
          <a:p>
            <a:pPr marL="177800" indent="-177800">
              <a:lnSpc>
                <a:spcPct val="104000"/>
              </a:lnSpc>
              <a:spcAft>
                <a:spcPts val="1200"/>
              </a:spcAft>
              <a:buSzPct val="100000"/>
              <a:buChar char="•"/>
            </a:pPr>
            <a:r>
              <a:rPr lang="en-US" sz="1200" dirty="0">
                <a:solidFill>
                  <a:srgbClr val="263238"/>
                </a:solidFill>
                <a:latin typeface="Meiryo" pitchFamily="34" charset="0"/>
                <a:ea typeface="Meiryo" pitchFamily="34" charset="-122"/>
                <a:cs typeface="Meiryo" pitchFamily="34" charset="-120"/>
              </a:rPr>
              <a:t>求職活動等以外の場面でも、求職者等への言動に注意するよう併せて周知することも考えられる</a:t>
            </a:r>
            <a:endParaRPr lang="en-US" sz="1200" dirty="0"/>
          </a:p>
        </p:txBody>
      </p:sp>
      <p:sp>
        <p:nvSpPr>
          <p:cNvPr id="8" name="Shape 6"/>
          <p:cNvSpPr/>
          <p:nvPr/>
        </p:nvSpPr>
        <p:spPr>
          <a:xfrm>
            <a:off x="4754880" y="1417320"/>
            <a:ext cx="3931920" cy="2971800"/>
          </a:xfrm>
          <a:prstGeom prst="roundRect">
            <a:avLst>
              <a:gd name="adj" fmla="val 1846"/>
            </a:avLst>
          </a:prstGeom>
          <a:solidFill>
            <a:srgbClr val="E5F1F0"/>
          </a:solidFill>
          <a:ln w="12700">
            <a:solidFill>
              <a:srgbClr val="BFE0DC"/>
            </a:solidFill>
            <a:prstDash val="solid"/>
          </a:ln>
          <a:effectLst>
            <a:outerShdw sx="100000" sy="100000" kx="0" ky="0" algn="bl" rotWithShape="0" blurRad="88900" dist="38100" dir="5400000">
              <a:srgbClr val="000000">
                <a:alpha val="12000"/>
              </a:srgbClr>
            </a:outerShdw>
          </a:effectLst>
        </p:spPr>
      </p:sp>
      <p:sp>
        <p:nvSpPr>
          <p:cNvPr id="9" name="Text 7"/>
          <p:cNvSpPr/>
          <p:nvPr/>
        </p:nvSpPr>
        <p:spPr>
          <a:xfrm>
            <a:off x="4956048" y="1536192"/>
            <a:ext cx="3657600" cy="274320"/>
          </a:xfrm>
          <a:prstGeom prst="rect">
            <a:avLst/>
          </a:prstGeom>
          <a:noFill/>
          <a:ln/>
        </p:spPr>
        <p:txBody>
          <a:bodyPr wrap="square" lIns="0" tIns="0" rIns="0" bIns="0" rtlCol="0" anchor="ctr"/>
          <a:lstStyle/>
          <a:p>
            <a:pPr indent="0" marL="0">
              <a:buNone/>
            </a:pPr>
            <a:r>
              <a:rPr lang="en-US" sz="1300" b="1" dirty="0">
                <a:solidFill>
                  <a:srgbClr val="237A75"/>
                </a:solidFill>
                <a:latin typeface="Meiryo" pitchFamily="34" charset="0"/>
                <a:ea typeface="Meiryo" pitchFamily="34" charset="-122"/>
                <a:cs typeface="Meiryo" pitchFamily="34" charset="-120"/>
              </a:rPr>
              <a:t>求職者等へ</a:t>
            </a:r>
            <a:endParaRPr lang="en-US" sz="1300" dirty="0"/>
          </a:p>
        </p:txBody>
      </p:sp>
      <p:sp>
        <p:nvSpPr>
          <p:cNvPr id="10" name="Text 8"/>
          <p:cNvSpPr/>
          <p:nvPr/>
        </p:nvSpPr>
        <p:spPr>
          <a:xfrm>
            <a:off x="4956048" y="1847088"/>
            <a:ext cx="3520440" cy="2514600"/>
          </a:xfrm>
          <a:prstGeom prst="rect">
            <a:avLst/>
          </a:prstGeom>
          <a:noFill/>
          <a:ln/>
        </p:spPr>
        <p:txBody>
          <a:bodyPr wrap="square" lIns="0" tIns="0" rIns="0" bIns="0" rtlCol="0" anchor="t"/>
          <a:lstStyle/>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面談等に関する留意事項を、採用サイト・ホームページ・パンフレット・事前案内等で周知</a:t>
            </a:r>
            <a:endParaRPr lang="en-US" sz="1200" dirty="0"/>
          </a:p>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会社の禁止方針、相談窓口・相談方法を分かる形で示す</a:t>
            </a:r>
            <a:endParaRPr lang="en-US" sz="1200" dirty="0"/>
          </a:p>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相談したことを採否上不利益に扱わない自社方針も併せて伝える（実効性の確保）</a:t>
            </a:r>
            <a:endParaRPr lang="en-US" sz="1200" dirty="0"/>
          </a:p>
        </p:txBody>
      </p:sp>
      <p:sp>
        <p:nvSpPr>
          <p:cNvPr id="11" name="Text 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2" name="Text 1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26</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MEASURES ｜ 義務②</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相談（苦情を含む）に応じる体制を整える</a:t>
            </a:r>
            <a:endParaRPr lang="en-US" sz="2600" dirty="0"/>
          </a:p>
        </p:txBody>
      </p:sp>
      <p:sp>
        <p:nvSpPr>
          <p:cNvPr id="5" name="Shape 3"/>
          <p:cNvSpPr/>
          <p:nvPr/>
        </p:nvSpPr>
        <p:spPr>
          <a:xfrm>
            <a:off x="457200" y="1170432"/>
            <a:ext cx="1554480" cy="274320"/>
          </a:xfrm>
          <a:prstGeom prst="roundRect">
            <a:avLst>
              <a:gd name="adj" fmla="val 16667"/>
            </a:avLst>
          </a:prstGeom>
          <a:solidFill>
            <a:srgbClr val="F6F0E2"/>
          </a:solidFill>
          <a:ln w="12700">
            <a:solidFill>
              <a:srgbClr val="B58A3A"/>
            </a:solidFill>
            <a:prstDash val="solid"/>
          </a:ln>
        </p:spPr>
      </p:sp>
      <p:sp>
        <p:nvSpPr>
          <p:cNvPr id="6" name="Text 4"/>
          <p:cNvSpPr/>
          <p:nvPr/>
        </p:nvSpPr>
        <p:spPr>
          <a:xfrm>
            <a:off x="457200" y="1170432"/>
            <a:ext cx="1554480" cy="274320"/>
          </a:xfrm>
          <a:prstGeom prst="rect">
            <a:avLst/>
          </a:prstGeom>
          <a:noFill/>
          <a:ln/>
        </p:spPr>
        <p:txBody>
          <a:bodyPr wrap="square" lIns="0" tIns="0" rIns="0" bIns="0" rtlCol="0" anchor="ctr"/>
          <a:lstStyle/>
          <a:p>
            <a:pPr algn="ctr" indent="0" marL="0">
              <a:buNone/>
            </a:pPr>
            <a:r>
              <a:rPr lang="en-US" sz="1100" b="1" dirty="0">
                <a:solidFill>
                  <a:srgbClr val="6B5320"/>
                </a:solidFill>
                <a:latin typeface="Meiryo" pitchFamily="34" charset="0"/>
                <a:ea typeface="Meiryo" pitchFamily="34" charset="-122"/>
                <a:cs typeface="Meiryo" pitchFamily="34" charset="-120"/>
              </a:rPr>
              <a:t>法令上の義務</a:t>
            </a:r>
            <a:endParaRPr lang="en-US" sz="1100" dirty="0"/>
          </a:p>
        </p:txBody>
      </p:sp>
      <p:sp>
        <p:nvSpPr>
          <p:cNvPr id="7" name="Shape 5"/>
          <p:cNvSpPr/>
          <p:nvPr/>
        </p:nvSpPr>
        <p:spPr>
          <a:xfrm>
            <a:off x="457200" y="1572768"/>
            <a:ext cx="2679192" cy="1298448"/>
          </a:xfrm>
          <a:prstGeom prst="roundRect">
            <a:avLst>
              <a:gd name="adj" fmla="val 4225"/>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8" name="Shape 6"/>
          <p:cNvSpPr/>
          <p:nvPr/>
        </p:nvSpPr>
        <p:spPr>
          <a:xfrm>
            <a:off x="603504" y="1719072"/>
            <a:ext cx="329184" cy="329184"/>
          </a:xfrm>
          <a:prstGeom prst="ellipse">
            <a:avLst/>
          </a:prstGeom>
          <a:solidFill>
            <a:srgbClr val="B58A3A"/>
          </a:solidFill>
          <a:ln/>
        </p:spPr>
      </p:sp>
      <p:sp>
        <p:nvSpPr>
          <p:cNvPr id="9" name="Text 7"/>
          <p:cNvSpPr/>
          <p:nvPr/>
        </p:nvSpPr>
        <p:spPr>
          <a:xfrm>
            <a:off x="603504" y="1719072"/>
            <a:ext cx="329184" cy="329184"/>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1</a:t>
            </a:r>
            <a:endParaRPr lang="en-US" sz="1200" dirty="0"/>
          </a:p>
        </p:txBody>
      </p:sp>
      <p:sp>
        <p:nvSpPr>
          <p:cNvPr id="10" name="Text 8"/>
          <p:cNvSpPr/>
          <p:nvPr/>
        </p:nvSpPr>
        <p:spPr>
          <a:xfrm>
            <a:off x="603504" y="2103120"/>
            <a:ext cx="2404872" cy="292608"/>
          </a:xfrm>
          <a:prstGeom prst="rect">
            <a:avLst/>
          </a:prstGeom>
          <a:noFill/>
          <a:ln/>
        </p:spPr>
        <p:txBody>
          <a:bodyPr wrap="square" lIns="0" tIns="0" rIns="0" bIns="0" rtlCol="0" anchor="t"/>
          <a:lstStyle/>
          <a:p>
            <a:pPr indent="0" marL="0">
              <a:lnSpc>
                <a:spcPct val="100000"/>
              </a:lnSpc>
              <a:buNone/>
            </a:pPr>
            <a:r>
              <a:rPr lang="en-US" sz="1200" b="1" dirty="0">
                <a:solidFill>
                  <a:srgbClr val="16314F"/>
                </a:solidFill>
                <a:latin typeface="Meiryo" pitchFamily="34" charset="0"/>
                <a:ea typeface="Meiryo" pitchFamily="34" charset="-122"/>
                <a:cs typeface="Meiryo" pitchFamily="34" charset="-120"/>
              </a:rPr>
              <a:t>窓口をあらかじめ定める</a:t>
            </a:r>
            <a:endParaRPr lang="en-US" sz="1200" dirty="0"/>
          </a:p>
        </p:txBody>
      </p:sp>
      <p:sp>
        <p:nvSpPr>
          <p:cNvPr id="11" name="Text 9"/>
          <p:cNvSpPr/>
          <p:nvPr/>
        </p:nvSpPr>
        <p:spPr>
          <a:xfrm>
            <a:off x="603504" y="2414016"/>
            <a:ext cx="2404872" cy="402336"/>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相談担当者・制度を用意し、外部機関への委託も可</a:t>
            </a:r>
            <a:endParaRPr lang="en-US" sz="1050" dirty="0"/>
          </a:p>
        </p:txBody>
      </p:sp>
      <p:sp>
        <p:nvSpPr>
          <p:cNvPr id="12" name="Shape 10"/>
          <p:cNvSpPr/>
          <p:nvPr/>
        </p:nvSpPr>
        <p:spPr>
          <a:xfrm>
            <a:off x="3255264" y="1572768"/>
            <a:ext cx="2679192" cy="1298448"/>
          </a:xfrm>
          <a:prstGeom prst="roundRect">
            <a:avLst>
              <a:gd name="adj" fmla="val 4225"/>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3" name="Shape 11"/>
          <p:cNvSpPr/>
          <p:nvPr/>
        </p:nvSpPr>
        <p:spPr>
          <a:xfrm>
            <a:off x="3401568" y="1719072"/>
            <a:ext cx="329184" cy="329184"/>
          </a:xfrm>
          <a:prstGeom prst="ellipse">
            <a:avLst/>
          </a:prstGeom>
          <a:solidFill>
            <a:srgbClr val="B58A3A"/>
          </a:solidFill>
          <a:ln/>
        </p:spPr>
      </p:sp>
      <p:sp>
        <p:nvSpPr>
          <p:cNvPr id="14" name="Text 12"/>
          <p:cNvSpPr/>
          <p:nvPr/>
        </p:nvSpPr>
        <p:spPr>
          <a:xfrm>
            <a:off x="3401568" y="1719072"/>
            <a:ext cx="329184" cy="329184"/>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2</a:t>
            </a:r>
            <a:endParaRPr lang="en-US" sz="1200" dirty="0"/>
          </a:p>
        </p:txBody>
      </p:sp>
      <p:sp>
        <p:nvSpPr>
          <p:cNvPr id="15" name="Text 13"/>
          <p:cNvSpPr/>
          <p:nvPr/>
        </p:nvSpPr>
        <p:spPr>
          <a:xfrm>
            <a:off x="3401568" y="2103120"/>
            <a:ext cx="2404872" cy="292608"/>
          </a:xfrm>
          <a:prstGeom prst="rect">
            <a:avLst/>
          </a:prstGeom>
          <a:noFill/>
          <a:ln/>
        </p:spPr>
        <p:txBody>
          <a:bodyPr wrap="square" lIns="0" tIns="0" rIns="0" bIns="0" rtlCol="0" anchor="t"/>
          <a:lstStyle/>
          <a:p>
            <a:pPr indent="0" marL="0">
              <a:lnSpc>
                <a:spcPct val="100000"/>
              </a:lnSpc>
              <a:buNone/>
            </a:pPr>
            <a:r>
              <a:rPr lang="en-US" sz="1200" b="1" dirty="0">
                <a:solidFill>
                  <a:srgbClr val="16314F"/>
                </a:solidFill>
                <a:latin typeface="Meiryo" pitchFamily="34" charset="0"/>
                <a:ea typeface="Meiryo" pitchFamily="34" charset="-122"/>
                <a:cs typeface="Meiryo" pitchFamily="34" charset="-120"/>
              </a:rPr>
              <a:t>求職者等に周知</a:t>
            </a:r>
            <a:endParaRPr lang="en-US" sz="1200" dirty="0"/>
          </a:p>
        </p:txBody>
      </p:sp>
      <p:sp>
        <p:nvSpPr>
          <p:cNvPr id="16" name="Text 14"/>
          <p:cNvSpPr/>
          <p:nvPr/>
        </p:nvSpPr>
        <p:spPr>
          <a:xfrm>
            <a:off x="3401568" y="2414016"/>
            <a:ext cx="2404872" cy="402336"/>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パンフレット・ホームページ等で相談窓口を知らせる</a:t>
            </a:r>
            <a:endParaRPr lang="en-US" sz="1050" dirty="0"/>
          </a:p>
        </p:txBody>
      </p:sp>
      <p:sp>
        <p:nvSpPr>
          <p:cNvPr id="17" name="Shape 15"/>
          <p:cNvSpPr/>
          <p:nvPr/>
        </p:nvSpPr>
        <p:spPr>
          <a:xfrm>
            <a:off x="6053328" y="1572768"/>
            <a:ext cx="2679192" cy="1298448"/>
          </a:xfrm>
          <a:prstGeom prst="roundRect">
            <a:avLst>
              <a:gd name="adj" fmla="val 4225"/>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8" name="Shape 16"/>
          <p:cNvSpPr/>
          <p:nvPr/>
        </p:nvSpPr>
        <p:spPr>
          <a:xfrm>
            <a:off x="6199632" y="1719072"/>
            <a:ext cx="329184" cy="329184"/>
          </a:xfrm>
          <a:prstGeom prst="ellipse">
            <a:avLst/>
          </a:prstGeom>
          <a:solidFill>
            <a:srgbClr val="B58A3A"/>
          </a:solidFill>
          <a:ln/>
        </p:spPr>
      </p:sp>
      <p:sp>
        <p:nvSpPr>
          <p:cNvPr id="19" name="Text 17"/>
          <p:cNvSpPr/>
          <p:nvPr/>
        </p:nvSpPr>
        <p:spPr>
          <a:xfrm>
            <a:off x="6199632" y="1719072"/>
            <a:ext cx="329184" cy="329184"/>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3</a:t>
            </a:r>
            <a:endParaRPr lang="en-US" sz="1200" dirty="0"/>
          </a:p>
        </p:txBody>
      </p:sp>
      <p:sp>
        <p:nvSpPr>
          <p:cNvPr id="20" name="Text 18"/>
          <p:cNvSpPr/>
          <p:nvPr/>
        </p:nvSpPr>
        <p:spPr>
          <a:xfrm>
            <a:off x="6199632" y="2103120"/>
            <a:ext cx="2404872" cy="292608"/>
          </a:xfrm>
          <a:prstGeom prst="rect">
            <a:avLst/>
          </a:prstGeom>
          <a:noFill/>
          <a:ln/>
        </p:spPr>
        <p:txBody>
          <a:bodyPr wrap="square" lIns="0" tIns="0" rIns="0" bIns="0" rtlCol="0" anchor="t"/>
          <a:lstStyle/>
          <a:p>
            <a:pPr indent="0" marL="0">
              <a:lnSpc>
                <a:spcPct val="100000"/>
              </a:lnSpc>
              <a:buNone/>
            </a:pPr>
            <a:r>
              <a:rPr lang="en-US" sz="1200" b="1" dirty="0">
                <a:solidFill>
                  <a:srgbClr val="16314F"/>
                </a:solidFill>
                <a:latin typeface="Meiryo" pitchFamily="34" charset="0"/>
                <a:ea typeface="Meiryo" pitchFamily="34" charset="-122"/>
                <a:cs typeface="Meiryo" pitchFamily="34" charset="-120"/>
              </a:rPr>
              <a:t>柔軟・適切に対応</a:t>
            </a:r>
            <a:endParaRPr lang="en-US" sz="1200" dirty="0"/>
          </a:p>
        </p:txBody>
      </p:sp>
      <p:sp>
        <p:nvSpPr>
          <p:cNvPr id="21" name="Text 19"/>
          <p:cNvSpPr/>
          <p:nvPr/>
        </p:nvSpPr>
        <p:spPr>
          <a:xfrm>
            <a:off x="6199632" y="2414016"/>
            <a:ext cx="2404872" cy="402336"/>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内容・状況に応じて適切に対応できるようにする</a:t>
            </a:r>
            <a:endParaRPr lang="en-US" sz="1050" dirty="0"/>
          </a:p>
        </p:txBody>
      </p:sp>
      <p:sp>
        <p:nvSpPr>
          <p:cNvPr id="22" name="Shape 20"/>
          <p:cNvSpPr/>
          <p:nvPr/>
        </p:nvSpPr>
        <p:spPr>
          <a:xfrm>
            <a:off x="457200" y="2990088"/>
            <a:ext cx="2679192" cy="1298448"/>
          </a:xfrm>
          <a:prstGeom prst="roundRect">
            <a:avLst>
              <a:gd name="adj" fmla="val 4225"/>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3" name="Shape 21"/>
          <p:cNvSpPr/>
          <p:nvPr/>
        </p:nvSpPr>
        <p:spPr>
          <a:xfrm>
            <a:off x="603504" y="3136392"/>
            <a:ext cx="329184" cy="329184"/>
          </a:xfrm>
          <a:prstGeom prst="ellipse">
            <a:avLst/>
          </a:prstGeom>
          <a:solidFill>
            <a:srgbClr val="B58A3A"/>
          </a:solidFill>
          <a:ln/>
        </p:spPr>
      </p:sp>
      <p:sp>
        <p:nvSpPr>
          <p:cNvPr id="24" name="Text 22"/>
          <p:cNvSpPr/>
          <p:nvPr/>
        </p:nvSpPr>
        <p:spPr>
          <a:xfrm>
            <a:off x="603504" y="3136392"/>
            <a:ext cx="329184" cy="329184"/>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4</a:t>
            </a:r>
            <a:endParaRPr lang="en-US" sz="1200" dirty="0"/>
          </a:p>
        </p:txBody>
      </p:sp>
      <p:sp>
        <p:nvSpPr>
          <p:cNvPr id="25" name="Text 23"/>
          <p:cNvSpPr/>
          <p:nvPr/>
        </p:nvSpPr>
        <p:spPr>
          <a:xfrm>
            <a:off x="603504" y="3520440"/>
            <a:ext cx="2404872" cy="292608"/>
          </a:xfrm>
          <a:prstGeom prst="rect">
            <a:avLst/>
          </a:prstGeom>
          <a:noFill/>
          <a:ln/>
        </p:spPr>
        <p:txBody>
          <a:bodyPr wrap="square" lIns="0" tIns="0" rIns="0" bIns="0" rtlCol="0" anchor="t"/>
          <a:lstStyle/>
          <a:p>
            <a:pPr indent="0" marL="0">
              <a:lnSpc>
                <a:spcPct val="100000"/>
              </a:lnSpc>
              <a:buNone/>
            </a:pPr>
            <a:r>
              <a:rPr lang="en-US" sz="1200" b="1" dirty="0">
                <a:solidFill>
                  <a:srgbClr val="16314F"/>
                </a:solidFill>
                <a:latin typeface="Meiryo" pitchFamily="34" charset="0"/>
                <a:ea typeface="Meiryo" pitchFamily="34" charset="-122"/>
                <a:cs typeface="Meiryo" pitchFamily="34" charset="-120"/>
              </a:rPr>
              <a:t>連携の仕組み</a:t>
            </a:r>
            <a:endParaRPr lang="en-US" sz="1200" dirty="0"/>
          </a:p>
        </p:txBody>
      </p:sp>
      <p:sp>
        <p:nvSpPr>
          <p:cNvPr id="26" name="Text 24"/>
          <p:cNvSpPr/>
          <p:nvPr/>
        </p:nvSpPr>
        <p:spPr>
          <a:xfrm>
            <a:off x="603504" y="3831336"/>
            <a:ext cx="2404872" cy="402336"/>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相談窓口担当者と人事部門が連携できる仕組み</a:t>
            </a:r>
            <a:endParaRPr lang="en-US" sz="1050" dirty="0"/>
          </a:p>
        </p:txBody>
      </p:sp>
      <p:sp>
        <p:nvSpPr>
          <p:cNvPr id="27" name="Shape 25"/>
          <p:cNvSpPr/>
          <p:nvPr/>
        </p:nvSpPr>
        <p:spPr>
          <a:xfrm>
            <a:off x="3255264" y="2990088"/>
            <a:ext cx="2679192" cy="1298448"/>
          </a:xfrm>
          <a:prstGeom prst="roundRect">
            <a:avLst>
              <a:gd name="adj" fmla="val 4225"/>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8" name="Shape 26"/>
          <p:cNvSpPr/>
          <p:nvPr/>
        </p:nvSpPr>
        <p:spPr>
          <a:xfrm>
            <a:off x="3401568" y="3136392"/>
            <a:ext cx="329184" cy="329184"/>
          </a:xfrm>
          <a:prstGeom prst="ellipse">
            <a:avLst/>
          </a:prstGeom>
          <a:solidFill>
            <a:srgbClr val="B58A3A"/>
          </a:solidFill>
          <a:ln/>
        </p:spPr>
      </p:sp>
      <p:sp>
        <p:nvSpPr>
          <p:cNvPr id="29" name="Text 27"/>
          <p:cNvSpPr/>
          <p:nvPr/>
        </p:nvSpPr>
        <p:spPr>
          <a:xfrm>
            <a:off x="3401568" y="3136392"/>
            <a:ext cx="329184" cy="329184"/>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5</a:t>
            </a:r>
            <a:endParaRPr lang="en-US" sz="1200" dirty="0"/>
          </a:p>
        </p:txBody>
      </p:sp>
      <p:sp>
        <p:nvSpPr>
          <p:cNvPr id="30" name="Text 28"/>
          <p:cNvSpPr/>
          <p:nvPr/>
        </p:nvSpPr>
        <p:spPr>
          <a:xfrm>
            <a:off x="3401568" y="3520440"/>
            <a:ext cx="2404872" cy="292608"/>
          </a:xfrm>
          <a:prstGeom prst="rect">
            <a:avLst/>
          </a:prstGeom>
          <a:noFill/>
          <a:ln/>
        </p:spPr>
        <p:txBody>
          <a:bodyPr wrap="square" lIns="0" tIns="0" rIns="0" bIns="0" rtlCol="0" anchor="t"/>
          <a:lstStyle/>
          <a:p>
            <a:pPr indent="0" marL="0">
              <a:lnSpc>
                <a:spcPct val="100000"/>
              </a:lnSpc>
              <a:buNone/>
            </a:pPr>
            <a:r>
              <a:rPr lang="en-US" sz="1200" b="1" dirty="0">
                <a:solidFill>
                  <a:srgbClr val="16314F"/>
                </a:solidFill>
                <a:latin typeface="Meiryo" pitchFamily="34" charset="0"/>
                <a:ea typeface="Meiryo" pitchFamily="34" charset="-122"/>
                <a:cs typeface="Meiryo" pitchFamily="34" charset="-120"/>
              </a:rPr>
              <a:t>マニュアル整備</a:t>
            </a:r>
            <a:endParaRPr lang="en-US" sz="1200" dirty="0"/>
          </a:p>
        </p:txBody>
      </p:sp>
      <p:sp>
        <p:nvSpPr>
          <p:cNvPr id="31" name="Text 29"/>
          <p:cNvSpPr/>
          <p:nvPr/>
        </p:nvSpPr>
        <p:spPr>
          <a:xfrm>
            <a:off x="3401568" y="3831336"/>
            <a:ext cx="2404872" cy="402336"/>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あらかじめ留意点をまとめたマニュアルに基づき対応</a:t>
            </a:r>
            <a:endParaRPr lang="en-US" sz="1050" dirty="0"/>
          </a:p>
        </p:txBody>
      </p:sp>
      <p:sp>
        <p:nvSpPr>
          <p:cNvPr id="32" name="Shape 30"/>
          <p:cNvSpPr/>
          <p:nvPr/>
        </p:nvSpPr>
        <p:spPr>
          <a:xfrm>
            <a:off x="6053328" y="2990088"/>
            <a:ext cx="2679192" cy="1298448"/>
          </a:xfrm>
          <a:prstGeom prst="roundRect">
            <a:avLst>
              <a:gd name="adj" fmla="val 4225"/>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33" name="Shape 31"/>
          <p:cNvSpPr/>
          <p:nvPr/>
        </p:nvSpPr>
        <p:spPr>
          <a:xfrm>
            <a:off x="6199632" y="3136392"/>
            <a:ext cx="329184" cy="329184"/>
          </a:xfrm>
          <a:prstGeom prst="ellipse">
            <a:avLst/>
          </a:prstGeom>
          <a:solidFill>
            <a:srgbClr val="B58A3A"/>
          </a:solidFill>
          <a:ln/>
        </p:spPr>
      </p:sp>
      <p:sp>
        <p:nvSpPr>
          <p:cNvPr id="34" name="Text 32"/>
          <p:cNvSpPr/>
          <p:nvPr/>
        </p:nvSpPr>
        <p:spPr>
          <a:xfrm>
            <a:off x="6199632" y="3136392"/>
            <a:ext cx="329184" cy="329184"/>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6</a:t>
            </a:r>
            <a:endParaRPr lang="en-US" sz="1200" dirty="0"/>
          </a:p>
        </p:txBody>
      </p:sp>
      <p:sp>
        <p:nvSpPr>
          <p:cNvPr id="35" name="Text 33"/>
          <p:cNvSpPr/>
          <p:nvPr/>
        </p:nvSpPr>
        <p:spPr>
          <a:xfrm>
            <a:off x="6199632" y="3520440"/>
            <a:ext cx="2404872" cy="292608"/>
          </a:xfrm>
          <a:prstGeom prst="rect">
            <a:avLst/>
          </a:prstGeom>
          <a:noFill/>
          <a:ln/>
        </p:spPr>
        <p:txBody>
          <a:bodyPr wrap="square" lIns="0" tIns="0" rIns="0" bIns="0" rtlCol="0" anchor="t"/>
          <a:lstStyle/>
          <a:p>
            <a:pPr indent="0" marL="0">
              <a:lnSpc>
                <a:spcPct val="100000"/>
              </a:lnSpc>
              <a:buNone/>
            </a:pPr>
            <a:r>
              <a:rPr lang="en-US" sz="1200" b="1" dirty="0">
                <a:solidFill>
                  <a:srgbClr val="16314F"/>
                </a:solidFill>
                <a:latin typeface="Meiryo" pitchFamily="34" charset="0"/>
                <a:ea typeface="Meiryo" pitchFamily="34" charset="-122"/>
                <a:cs typeface="Meiryo" pitchFamily="34" charset="-120"/>
              </a:rPr>
              <a:t>担当者研修</a:t>
            </a:r>
            <a:endParaRPr lang="en-US" sz="1200" dirty="0"/>
          </a:p>
        </p:txBody>
      </p:sp>
      <p:sp>
        <p:nvSpPr>
          <p:cNvPr id="36" name="Text 34"/>
          <p:cNvSpPr/>
          <p:nvPr/>
        </p:nvSpPr>
        <p:spPr>
          <a:xfrm>
            <a:off x="6199632" y="3831336"/>
            <a:ext cx="2404872" cy="402336"/>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相談を受けた場合の対応について研修を行う</a:t>
            </a:r>
            <a:endParaRPr lang="en-US" sz="1050" dirty="0"/>
          </a:p>
        </p:txBody>
      </p:sp>
      <p:sp>
        <p:nvSpPr>
          <p:cNvPr id="37" name="Text 35"/>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38" name="Text 36"/>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27</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MEASURES ｜ 相談しやすさ</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人事に相談しにくい場合への配慮</a:t>
            </a:r>
            <a:endParaRPr lang="en-US" sz="2600" dirty="0"/>
          </a:p>
        </p:txBody>
      </p:sp>
      <p:sp>
        <p:nvSpPr>
          <p:cNvPr id="5" name="Shape 3"/>
          <p:cNvSpPr/>
          <p:nvPr/>
        </p:nvSpPr>
        <p:spPr>
          <a:xfrm>
            <a:off x="457200" y="1417320"/>
            <a:ext cx="8229600" cy="1005840"/>
          </a:xfrm>
          <a:prstGeom prst="roundRect">
            <a:avLst>
              <a:gd name="adj" fmla="val 5455"/>
            </a:avLst>
          </a:prstGeom>
          <a:solidFill>
            <a:srgbClr val="E9EEF3"/>
          </a:solidFill>
          <a:ln w="12700">
            <a:solidFill>
              <a:srgbClr val="C5D0DC"/>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481328"/>
            <a:ext cx="7863840" cy="877824"/>
          </a:xfrm>
          <a:prstGeom prst="rect">
            <a:avLst/>
          </a:prstGeom>
          <a:noFill/>
          <a:ln/>
        </p:spPr>
        <p:txBody>
          <a:bodyPr wrap="square" lIns="0" tIns="0" rIns="0" bIns="0" rtlCol="0" anchor="ctr"/>
          <a:lstStyle/>
          <a:p>
            <a:pPr indent="0" marL="0">
              <a:lnSpc>
                <a:spcPct val="115000"/>
              </a:lnSpc>
              <a:buNone/>
            </a:pPr>
            <a:r>
              <a:rPr lang="en-US" sz="1300" b="1" dirty="0">
                <a:solidFill>
                  <a:srgbClr val="16314F"/>
                </a:solidFill>
                <a:latin typeface="Meiryo" pitchFamily="34" charset="0"/>
                <a:ea typeface="Meiryo" pitchFamily="34" charset="-122"/>
                <a:cs typeface="Meiryo" pitchFamily="34" charset="-120"/>
              </a:rPr>
              <a:t>指針の例：</a:t>
            </a:r>
            <a:pPr indent="0" marL="0">
              <a:lnSpc>
                <a:spcPct val="115000"/>
              </a:lnSpc>
              <a:buNone/>
            </a:pPr>
            <a:r>
              <a:rPr lang="en-US" sz="1300" dirty="0">
                <a:solidFill>
                  <a:srgbClr val="263238"/>
                </a:solidFill>
                <a:latin typeface="Meiryo" pitchFamily="34" charset="0"/>
                <a:ea typeface="Meiryo" pitchFamily="34" charset="-122"/>
                <a:cs typeface="Meiryo" pitchFamily="34" charset="-120"/>
              </a:rPr>
              <a:t>求職者等は人事担当者への相談をためらうことも想定されるため、</a:t>
            </a:r>
            <a:pPr indent="0" marL="0">
              <a:lnSpc>
                <a:spcPct val="115000"/>
              </a:lnSpc>
              <a:buNone/>
            </a:pPr>
            <a:r>
              <a:rPr lang="en-US" sz="1300" b="1" dirty="0">
                <a:solidFill>
                  <a:srgbClr val="263238"/>
                </a:solidFill>
                <a:latin typeface="Meiryo" pitchFamily="34" charset="0"/>
                <a:ea typeface="Meiryo" pitchFamily="34" charset="-122"/>
                <a:cs typeface="Meiryo" pitchFamily="34" charset="-120"/>
              </a:rPr>
              <a:t>相談窓口の担当者として人事担当者以外の者を指定することも考えられる。</a:t>
            </a:r>
            <a:endParaRPr lang="en-US" sz="1300" dirty="0"/>
          </a:p>
        </p:txBody>
      </p:sp>
      <p:sp>
        <p:nvSpPr>
          <p:cNvPr id="7" name="Shape 5"/>
          <p:cNvSpPr/>
          <p:nvPr/>
        </p:nvSpPr>
        <p:spPr>
          <a:xfrm>
            <a:off x="457200" y="2587752"/>
            <a:ext cx="4069080" cy="1801368"/>
          </a:xfrm>
          <a:prstGeom prst="roundRect">
            <a:avLst>
              <a:gd name="adj" fmla="val 3046"/>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8" name="Text 6"/>
          <p:cNvSpPr/>
          <p:nvPr/>
        </p:nvSpPr>
        <p:spPr>
          <a:xfrm>
            <a:off x="658368" y="2697480"/>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検討できる選択肢</a:t>
            </a:r>
            <a:endParaRPr lang="en-US" sz="1250" dirty="0"/>
          </a:p>
        </p:txBody>
      </p:sp>
      <p:sp>
        <p:nvSpPr>
          <p:cNvPr id="9" name="Text 7"/>
          <p:cNvSpPr/>
          <p:nvPr/>
        </p:nvSpPr>
        <p:spPr>
          <a:xfrm>
            <a:off x="658368" y="3008376"/>
            <a:ext cx="3657600" cy="1371600"/>
          </a:xfrm>
          <a:prstGeom prst="rect">
            <a:avLst/>
          </a:prstGeom>
          <a:noFill/>
          <a:ln/>
        </p:spPr>
        <p:txBody>
          <a:bodyPr wrap="square" lIns="0" tIns="0" rIns="0" bIns="0" rtlCol="0" anchor="t"/>
          <a:lstStyle/>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人事以外の担当者を相談窓口に置く</a:t>
            </a:r>
            <a:endParaRPr lang="en-US" sz="1200" dirty="0"/>
          </a:p>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外部窓口（社労士・弁護士等）に委託する</a:t>
            </a:r>
            <a:endParaRPr lang="en-US" sz="1200" dirty="0"/>
          </a:p>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匿名・社外からも相談できる経路を用意する</a:t>
            </a:r>
            <a:endParaRPr lang="en-US" sz="1200" dirty="0"/>
          </a:p>
        </p:txBody>
      </p:sp>
      <p:sp>
        <p:nvSpPr>
          <p:cNvPr id="10" name="Shape 8"/>
          <p:cNvSpPr/>
          <p:nvPr/>
        </p:nvSpPr>
        <p:spPr>
          <a:xfrm>
            <a:off x="4617720" y="2587752"/>
            <a:ext cx="4069080" cy="1801368"/>
          </a:xfrm>
          <a:prstGeom prst="roundRect">
            <a:avLst>
              <a:gd name="adj" fmla="val 3046"/>
            </a:avLst>
          </a:prstGeom>
          <a:solidFill>
            <a:srgbClr val="FBEBE9"/>
          </a:solidFill>
          <a:ln w="12700">
            <a:solidFill>
              <a:srgbClr val="EBC9C5"/>
            </a:solidFill>
            <a:prstDash val="solid"/>
          </a:ln>
          <a:effectLst>
            <a:outerShdw sx="100000" sy="100000" kx="0" ky="0" algn="bl" rotWithShape="0" blurRad="88900" dist="38100" dir="5400000">
              <a:srgbClr val="000000">
                <a:alpha val="12000"/>
              </a:srgbClr>
            </a:outerShdw>
          </a:effectLst>
        </p:spPr>
      </p:sp>
      <p:sp>
        <p:nvSpPr>
          <p:cNvPr id="11" name="Text 9"/>
          <p:cNvSpPr/>
          <p:nvPr/>
        </p:nvSpPr>
        <p:spPr>
          <a:xfrm>
            <a:off x="4818888" y="2697480"/>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誤解しない</a:t>
            </a:r>
            <a:endParaRPr lang="en-US" sz="1250" dirty="0"/>
          </a:p>
        </p:txBody>
      </p:sp>
      <p:sp>
        <p:nvSpPr>
          <p:cNvPr id="12" name="Text 10"/>
          <p:cNvSpPr/>
          <p:nvPr/>
        </p:nvSpPr>
        <p:spPr>
          <a:xfrm>
            <a:off x="4818888" y="3008376"/>
            <a:ext cx="3657600" cy="1371600"/>
          </a:xfrm>
          <a:prstGeom prst="rect">
            <a:avLst/>
          </a:prstGeom>
          <a:noFill/>
          <a:ln/>
        </p:spPr>
        <p:txBody>
          <a:bodyPr wrap="square" lIns="0" tIns="0" rIns="0" bIns="0" rtlCol="0" anchor="t"/>
          <a:lstStyle/>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「人事を相談窓口にしてはいけない」わけではない</a:t>
            </a:r>
            <a:endParaRPr lang="en-US" sz="1200" dirty="0"/>
          </a:p>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「人事以外の窓口が全社一律で必須」というわけでもない</a:t>
            </a:r>
            <a:endParaRPr lang="en-US" sz="1200" dirty="0"/>
          </a:p>
          <a:p>
            <a:pPr marL="177800" indent="-177800">
              <a:lnSpc>
                <a:spcPct val="104000"/>
              </a:lnSpc>
              <a:spcAft>
                <a:spcPts val="1000"/>
              </a:spcAft>
              <a:buSzPct val="100000"/>
              <a:buChar char="•"/>
            </a:pPr>
            <a:r>
              <a:rPr lang="en-US" sz="1200" dirty="0">
                <a:solidFill>
                  <a:srgbClr val="263238"/>
                </a:solidFill>
                <a:latin typeface="Meiryo" pitchFamily="34" charset="0"/>
                <a:ea typeface="Meiryo" pitchFamily="34" charset="-122"/>
                <a:cs typeface="Meiryo" pitchFamily="34" charset="-120"/>
              </a:rPr>
              <a:t>自社の規模・リスクに応じて設計する</a:t>
            </a:r>
            <a:endParaRPr lang="en-US" sz="1200" dirty="0"/>
          </a:p>
        </p:txBody>
      </p:sp>
      <p:sp>
        <p:nvSpPr>
          <p:cNvPr id="13" name="Text 11"/>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4" name="Text 12"/>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28</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MEASURES ｜ 受け止め方</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「微妙な相談」も広く受け止める</a:t>
            </a:r>
            <a:endParaRPr lang="en-US" sz="2600" dirty="0"/>
          </a:p>
        </p:txBody>
      </p:sp>
      <p:sp>
        <p:nvSpPr>
          <p:cNvPr id="5" name="Text 3"/>
          <p:cNvSpPr/>
          <p:nvPr/>
        </p:nvSpPr>
        <p:spPr>
          <a:xfrm>
            <a:off x="457200" y="1417320"/>
            <a:ext cx="8229600" cy="1463040"/>
          </a:xfrm>
          <a:prstGeom prst="rect">
            <a:avLst/>
          </a:prstGeom>
          <a:noFill/>
          <a:ln/>
        </p:spPr>
        <p:txBody>
          <a:bodyPr wrap="square" lIns="0" tIns="0" rIns="0" bIns="0" rtlCol="0" anchor="t"/>
          <a:lstStyle/>
          <a:p>
            <a:pPr marL="177800" indent="-177800">
              <a:lnSpc>
                <a:spcPct val="104000"/>
              </a:lnSpc>
              <a:spcAft>
                <a:spcPts val="1100"/>
              </a:spcAft>
              <a:buSzPct val="100000"/>
              <a:buChar char="•"/>
            </a:pPr>
            <a:r>
              <a:rPr lang="en-US" sz="1600" dirty="0">
                <a:solidFill>
                  <a:srgbClr val="263238"/>
                </a:solidFill>
                <a:latin typeface="Meiryo" pitchFamily="34" charset="0"/>
                <a:ea typeface="Meiryo" pitchFamily="34" charset="-122"/>
                <a:cs typeface="Meiryo" pitchFamily="34" charset="-120"/>
              </a:rPr>
              <a:t>現に発生している場合だけでなく、発生のおそれがある場合も対象。</a:t>
            </a:r>
            <a:endParaRPr lang="en-US" sz="1600" dirty="0"/>
          </a:p>
          <a:p>
            <a:pPr marL="177800" indent="-177800">
              <a:lnSpc>
                <a:spcPct val="104000"/>
              </a:lnSpc>
              <a:spcAft>
                <a:spcPts val="1100"/>
              </a:spcAft>
              <a:buSzPct val="100000"/>
              <a:buChar char="•"/>
            </a:pPr>
            <a:r>
              <a:rPr lang="en-US" sz="1600" dirty="0">
                <a:solidFill>
                  <a:srgbClr val="263238"/>
                </a:solidFill>
                <a:latin typeface="Meiryo" pitchFamily="34" charset="0"/>
                <a:ea typeface="Meiryo" pitchFamily="34" charset="-122"/>
                <a:cs typeface="Meiryo" pitchFamily="34" charset="-120"/>
              </a:rPr>
              <a:t>求職者等セクハラに該当するか微妙な場合でも、広く相談に対応し適切に対応する。</a:t>
            </a:r>
            <a:endParaRPr lang="en-US" sz="1600" dirty="0"/>
          </a:p>
          <a:p>
            <a:pPr marL="177800" indent="-177800">
              <a:lnSpc>
                <a:spcPct val="104000"/>
              </a:lnSpc>
              <a:spcAft>
                <a:spcPts val="1100"/>
              </a:spcAft>
              <a:buSzPct val="100000"/>
              <a:buChar char="•"/>
            </a:pPr>
            <a:r>
              <a:rPr lang="en-US" sz="1600" dirty="0">
                <a:solidFill>
                  <a:srgbClr val="263238"/>
                </a:solidFill>
                <a:latin typeface="Meiryo" pitchFamily="34" charset="0"/>
                <a:ea typeface="Meiryo" pitchFamily="34" charset="-122"/>
                <a:cs typeface="Meiryo" pitchFamily="34" charset="-120"/>
              </a:rPr>
              <a:t>放置すれば求職活動等を阻害するおそれがある場合や、性別役割分担意識が背景の場合も含む。</a:t>
            </a:r>
            <a:endParaRPr lang="en-US" sz="1600" dirty="0"/>
          </a:p>
        </p:txBody>
      </p:sp>
      <p:sp>
        <p:nvSpPr>
          <p:cNvPr id="6" name="Shape 4"/>
          <p:cNvSpPr/>
          <p:nvPr/>
        </p:nvSpPr>
        <p:spPr>
          <a:xfrm>
            <a:off x="457200" y="3017520"/>
            <a:ext cx="8229600" cy="1371600"/>
          </a:xfrm>
          <a:prstGeom prst="roundRect">
            <a:avLst>
              <a:gd name="adj" fmla="val 4000"/>
            </a:avLst>
          </a:prstGeom>
          <a:solidFill>
            <a:srgbClr val="E5F1F0"/>
          </a:solidFill>
          <a:ln w="12700">
            <a:solidFill>
              <a:srgbClr val="BFE0DC"/>
            </a:solidFill>
            <a:prstDash val="solid"/>
          </a:ln>
          <a:effectLst>
            <a:outerShdw sx="100000" sy="100000" kx="0" ky="0" algn="bl" rotWithShape="0" blurRad="88900" dist="38100" dir="5400000">
              <a:srgbClr val="000000">
                <a:alpha val="12000"/>
              </a:srgbClr>
            </a:outerShdw>
          </a:effectLst>
        </p:spPr>
      </p:sp>
      <p:sp>
        <p:nvSpPr>
          <p:cNvPr id="7" name="Text 5"/>
          <p:cNvSpPr/>
          <p:nvPr/>
        </p:nvSpPr>
        <p:spPr>
          <a:xfrm>
            <a:off x="658368" y="3127248"/>
            <a:ext cx="3657600" cy="274320"/>
          </a:xfrm>
          <a:prstGeom prst="rect">
            <a:avLst/>
          </a:prstGeom>
          <a:noFill/>
          <a:ln/>
        </p:spPr>
        <p:txBody>
          <a:bodyPr wrap="square" lIns="0" tIns="0" rIns="0" bIns="0" rtlCol="0" anchor="ctr"/>
          <a:lstStyle/>
          <a:p>
            <a:pPr indent="0" marL="0">
              <a:buNone/>
            </a:pPr>
            <a:r>
              <a:rPr lang="en-US" sz="1300" b="1" dirty="0">
                <a:solidFill>
                  <a:srgbClr val="237A75"/>
                </a:solidFill>
                <a:latin typeface="Meiryo" pitchFamily="34" charset="0"/>
                <a:ea typeface="Meiryo" pitchFamily="34" charset="-122"/>
                <a:cs typeface="Meiryo" pitchFamily="34" charset="-120"/>
              </a:rPr>
              <a:t>相談者への配慮</a:t>
            </a:r>
            <a:endParaRPr lang="en-US" sz="1300" dirty="0"/>
          </a:p>
        </p:txBody>
      </p:sp>
      <p:sp>
        <p:nvSpPr>
          <p:cNvPr id="8" name="Text 6"/>
          <p:cNvSpPr/>
          <p:nvPr/>
        </p:nvSpPr>
        <p:spPr>
          <a:xfrm>
            <a:off x="658368" y="3438144"/>
            <a:ext cx="7863840" cy="91440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被害者が萎縮して相談をためらう例もある。相談者の心身の状況や、言動を受けた際の受け止め（認識）に配慮する。</a:t>
            </a:r>
            <a:endParaRPr lang="en-US" sz="1150" dirty="0"/>
          </a:p>
          <a:p>
            <a:pPr marL="177800" indent="-177800">
              <a:lnSpc>
                <a:spcPct val="104000"/>
              </a:lnSpc>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「法的にセクハラと確定した相談だけ受け付ければよい」とは考えない。匿名・境界事例も門前払いしない。</a:t>
            </a:r>
            <a:endParaRPr lang="en-US" sz="1150" dirty="0"/>
          </a:p>
        </p:txBody>
      </p:sp>
      <p:sp>
        <p:nvSpPr>
          <p:cNvPr id="9" name="Text 7"/>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0" name="Text 8"/>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29</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OPENING ｜ 導入ケース</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まず、この場面を考えてみましょう</a:t>
            </a:r>
            <a:endParaRPr lang="en-US" sz="2600" dirty="0"/>
          </a:p>
        </p:txBody>
      </p:sp>
      <p:sp>
        <p:nvSpPr>
          <p:cNvPr id="5" name="Shape 3"/>
          <p:cNvSpPr/>
          <p:nvPr/>
        </p:nvSpPr>
        <p:spPr>
          <a:xfrm>
            <a:off x="457200" y="1371600"/>
            <a:ext cx="5074920" cy="3017520"/>
          </a:xfrm>
          <a:prstGeom prst="roundRect">
            <a:avLst>
              <a:gd name="adj" fmla="val 181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85800" y="1517904"/>
            <a:ext cx="1097280" cy="256032"/>
          </a:xfrm>
          <a:prstGeom prst="rect">
            <a:avLst/>
          </a:prstGeom>
          <a:noFill/>
          <a:ln/>
        </p:spPr>
        <p:txBody>
          <a:bodyPr wrap="square" lIns="0" tIns="0" rIns="0" bIns="0" rtlCol="0" anchor="ctr"/>
          <a:lstStyle/>
          <a:p>
            <a:pPr indent="0" marL="0">
              <a:buNone/>
            </a:pPr>
            <a:r>
              <a:rPr lang="en-US" sz="1100" b="1" spc="100" kern="0" dirty="0">
                <a:solidFill>
                  <a:srgbClr val="B58A3A"/>
                </a:solidFill>
                <a:latin typeface="Meiryo" pitchFamily="34" charset="0"/>
                <a:ea typeface="Meiryo" pitchFamily="34" charset="-122"/>
                <a:cs typeface="Meiryo" pitchFamily="34" charset="-120"/>
              </a:rPr>
              <a:t>CASE</a:t>
            </a:r>
            <a:endParaRPr lang="en-US" sz="1100" dirty="0"/>
          </a:p>
        </p:txBody>
      </p:sp>
      <p:sp>
        <p:nvSpPr>
          <p:cNvPr id="7" name="Text 5"/>
          <p:cNvSpPr/>
          <p:nvPr/>
        </p:nvSpPr>
        <p:spPr>
          <a:xfrm>
            <a:off x="685800" y="1783080"/>
            <a:ext cx="4572000" cy="310896"/>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少人数の会社説明会にて</a:t>
            </a:r>
            <a:endParaRPr lang="en-US" sz="1600" dirty="0"/>
          </a:p>
        </p:txBody>
      </p:sp>
      <p:sp>
        <p:nvSpPr>
          <p:cNvPr id="8" name="Text 6"/>
          <p:cNvSpPr/>
          <p:nvPr/>
        </p:nvSpPr>
        <p:spPr>
          <a:xfrm>
            <a:off x="685800" y="2157984"/>
            <a:ext cx="4663440" cy="2103120"/>
          </a:xfrm>
          <a:prstGeom prst="rect">
            <a:avLst/>
          </a:prstGeom>
          <a:noFill/>
          <a:ln/>
        </p:spPr>
        <p:txBody>
          <a:bodyPr wrap="square" lIns="0" tIns="0" rIns="0" bIns="0" rtlCol="0" anchor="t"/>
          <a:lstStyle/>
          <a:p>
            <a:pPr marL="177800" indent="-177800">
              <a:lnSpc>
                <a:spcPct val="112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学生向けの少人数説明会の歓談中、社員が複数の参加者の肩や腰に「緊張しないで」と触れた。</a:t>
            </a:r>
            <a:endParaRPr lang="en-US" sz="1350" dirty="0"/>
          </a:p>
          <a:p>
            <a:pPr marL="177800" indent="-177800">
              <a:lnSpc>
                <a:spcPct val="112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ある参加者は強い不快感を覚え、その後の質疑に集中できず、志望度が下がってしまった。</a:t>
            </a:r>
            <a:endParaRPr lang="en-US" sz="1350" dirty="0"/>
          </a:p>
          <a:p>
            <a:pPr marL="177800" indent="-177800">
              <a:lnSpc>
                <a:spcPct val="112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社員に性的な意図はなく「場を和ませただけ」と話している。</a:t>
            </a:r>
            <a:endParaRPr lang="en-US" sz="1350" dirty="0"/>
          </a:p>
        </p:txBody>
      </p:sp>
      <p:sp>
        <p:nvSpPr>
          <p:cNvPr id="9" name="Shape 7"/>
          <p:cNvSpPr/>
          <p:nvPr/>
        </p:nvSpPr>
        <p:spPr>
          <a:xfrm>
            <a:off x="5715000" y="1371600"/>
            <a:ext cx="2971800" cy="3017520"/>
          </a:xfrm>
          <a:prstGeom prst="roundRect">
            <a:avLst>
              <a:gd name="adj" fmla="val 1846"/>
            </a:avLst>
          </a:prstGeom>
          <a:solidFill>
            <a:srgbClr val="E9EEF3"/>
          </a:solidFill>
          <a:ln w="12700">
            <a:solidFill>
              <a:srgbClr val="C5D0DC"/>
            </a:solidFill>
            <a:prstDash val="solid"/>
          </a:ln>
          <a:effectLst>
            <a:outerShdw sx="100000" sy="100000" kx="0" ky="0" algn="bl" rotWithShape="0" blurRad="88900" dist="38100" dir="5400000">
              <a:srgbClr val="000000">
                <a:alpha val="12000"/>
              </a:srgbClr>
            </a:outerShdw>
          </a:effectLst>
        </p:spPr>
      </p:sp>
      <p:sp>
        <p:nvSpPr>
          <p:cNvPr id="10" name="Text 8"/>
          <p:cNvSpPr/>
          <p:nvPr/>
        </p:nvSpPr>
        <p:spPr>
          <a:xfrm>
            <a:off x="5943600" y="1517904"/>
            <a:ext cx="256032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問い</a:t>
            </a:r>
            <a:endParaRPr lang="en-US" sz="1300" dirty="0"/>
          </a:p>
        </p:txBody>
      </p:sp>
      <p:sp>
        <p:nvSpPr>
          <p:cNvPr id="11" name="Text 9"/>
          <p:cNvSpPr/>
          <p:nvPr/>
        </p:nvSpPr>
        <p:spPr>
          <a:xfrm>
            <a:off x="5943600" y="1874520"/>
            <a:ext cx="2542032" cy="2468880"/>
          </a:xfrm>
          <a:prstGeom prst="rect">
            <a:avLst/>
          </a:prstGeom>
          <a:noFill/>
          <a:ln/>
        </p:spPr>
        <p:txBody>
          <a:bodyPr wrap="square" lIns="0" tIns="0" rIns="0" bIns="0" rtlCol="0" anchor="t"/>
          <a:lstStyle/>
          <a:p>
            <a:pPr marL="177800" indent="-177800">
              <a:lnSpc>
                <a:spcPct val="104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これは「求職者等」「求職活動等」に当たる？</a:t>
            </a:r>
            <a:endParaRPr lang="en-US" sz="1250" dirty="0"/>
          </a:p>
          <a:p>
            <a:pPr marL="177800" indent="-177800">
              <a:lnSpc>
                <a:spcPct val="104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社員に性的意図がなければ問題なし？</a:t>
            </a:r>
            <a:endParaRPr lang="en-US" sz="1250" dirty="0"/>
          </a:p>
          <a:p>
            <a:pPr marL="177800" indent="-177800">
              <a:lnSpc>
                <a:spcPct val="104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「触れただけ」なら軽い話？</a:t>
            </a:r>
            <a:endParaRPr lang="en-US" sz="1250" dirty="0"/>
          </a:p>
          <a:p>
            <a:pPr marL="177800" indent="-177800">
              <a:lnSpc>
                <a:spcPct val="104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会社が事前に決めておけたことは？</a:t>
            </a:r>
            <a:endParaRPr lang="en-US" sz="1250" dirty="0"/>
          </a:p>
        </p:txBody>
      </p:sp>
      <p:sp>
        <p:nvSpPr>
          <p:cNvPr id="12" name="Text 10"/>
          <p:cNvSpPr/>
          <p:nvPr/>
        </p:nvSpPr>
        <p:spPr>
          <a:xfrm>
            <a:off x="457200" y="4498848"/>
            <a:ext cx="8229600" cy="274320"/>
          </a:xfrm>
          <a:prstGeom prst="rect">
            <a:avLst/>
          </a:prstGeom>
          <a:noFill/>
          <a:ln/>
        </p:spPr>
        <p:txBody>
          <a:bodyPr wrap="square" lIns="0" tIns="0" rIns="0" bIns="0" rtlCol="0" anchor="ctr"/>
          <a:lstStyle/>
          <a:p>
            <a:pPr indent="0" marL="0">
              <a:buNone/>
            </a:pPr>
            <a:r>
              <a:rPr lang="en-US" sz="950" i="1" dirty="0">
                <a:solidFill>
                  <a:srgbClr val="6B7785"/>
                </a:solidFill>
                <a:latin typeface="Meiryo" pitchFamily="34" charset="0"/>
                <a:ea typeface="Meiryo" pitchFamily="34" charset="-122"/>
                <a:cs typeface="Meiryo" pitchFamily="34" charset="-120"/>
              </a:rPr>
              <a:t>※指針の典型例：少人数の説明会で労働者が腰・胸等に触れ、求職活動等の意欲が低下する例が挙げられています。</a:t>
            </a:r>
            <a:endParaRPr lang="en-US" sz="950" dirty="0"/>
          </a:p>
        </p:txBody>
      </p:sp>
      <p:sp>
        <p:nvSpPr>
          <p:cNvPr id="13" name="Text 11"/>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4" name="Text 12"/>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3</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KEY ｜ 分離</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相談対応と採否判断を「分ける」</a:t>
            </a:r>
            <a:endParaRPr lang="en-US" sz="2600" dirty="0"/>
          </a:p>
        </p:txBody>
      </p:sp>
      <p:sp>
        <p:nvSpPr>
          <p:cNvPr id="5" name="Shape 3"/>
          <p:cNvSpPr/>
          <p:nvPr/>
        </p:nvSpPr>
        <p:spPr>
          <a:xfrm>
            <a:off x="457200" y="1170432"/>
            <a:ext cx="3840480" cy="274320"/>
          </a:xfrm>
          <a:prstGeom prst="roundRect">
            <a:avLst>
              <a:gd name="adj" fmla="val 16667"/>
            </a:avLst>
          </a:prstGeom>
          <a:solidFill>
            <a:srgbClr val="E9F1EC"/>
          </a:solidFill>
          <a:ln w="12700">
            <a:solidFill>
              <a:srgbClr val="2F6B4F"/>
            </a:solidFill>
            <a:prstDash val="solid"/>
          </a:ln>
        </p:spPr>
      </p:sp>
      <p:sp>
        <p:nvSpPr>
          <p:cNvPr id="6" name="Text 4"/>
          <p:cNvSpPr/>
          <p:nvPr/>
        </p:nvSpPr>
        <p:spPr>
          <a:xfrm>
            <a:off x="457200" y="1170432"/>
            <a:ext cx="3840480" cy="274320"/>
          </a:xfrm>
          <a:prstGeom prst="rect">
            <a:avLst/>
          </a:prstGeom>
          <a:noFill/>
          <a:ln/>
        </p:spPr>
        <p:txBody>
          <a:bodyPr wrap="square" lIns="0" tIns="0" rIns="0" bIns="0" rtlCol="0" anchor="ctr"/>
          <a:lstStyle/>
          <a:p>
            <a:pPr algn="ctr" indent="0" marL="0">
              <a:buNone/>
            </a:pPr>
            <a:r>
              <a:rPr lang="en-US" sz="1100" b="1" dirty="0">
                <a:solidFill>
                  <a:srgbClr val="2F6B4F"/>
                </a:solidFill>
                <a:latin typeface="Meiryo" pitchFamily="34" charset="0"/>
                <a:ea typeface="Meiryo" pitchFamily="34" charset="-122"/>
                <a:cs typeface="Meiryo" pitchFamily="34" charset="-120"/>
              </a:rPr>
              <a:t>推奨実務（実効性・公正な選考の確保）</a:t>
            </a:r>
            <a:endParaRPr lang="en-US" sz="1100" dirty="0"/>
          </a:p>
        </p:txBody>
      </p:sp>
      <p:sp>
        <p:nvSpPr>
          <p:cNvPr id="7" name="Shape 5"/>
          <p:cNvSpPr/>
          <p:nvPr/>
        </p:nvSpPr>
        <p:spPr>
          <a:xfrm>
            <a:off x="457200" y="1572768"/>
            <a:ext cx="4114800" cy="2816352"/>
          </a:xfrm>
          <a:prstGeom prst="roundRect">
            <a:avLst>
              <a:gd name="adj" fmla="val 1948"/>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8" name="Text 6"/>
          <p:cNvSpPr/>
          <p:nvPr/>
        </p:nvSpPr>
        <p:spPr>
          <a:xfrm>
            <a:off x="658368" y="1682496"/>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分離のために</a:t>
            </a:r>
            <a:endParaRPr lang="en-US" sz="1250" dirty="0"/>
          </a:p>
        </p:txBody>
      </p:sp>
      <p:sp>
        <p:nvSpPr>
          <p:cNvPr id="9" name="Text 7"/>
          <p:cNvSpPr/>
          <p:nvPr/>
        </p:nvSpPr>
        <p:spPr>
          <a:xfrm>
            <a:off x="658368" y="1883664"/>
            <a:ext cx="3703320" cy="246888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相談したこと自体を採否評価に使わない</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相談内容を採用面接官へ必要なく共有しない</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行為者が採用判断に関与している場合は除外・担当変更</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相談担当者と採用判断者のアクセス権を分ける</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採否理由を客観的に記録・保存する</a:t>
            </a:r>
            <a:endParaRPr lang="en-US" sz="1150" dirty="0"/>
          </a:p>
        </p:txBody>
      </p:sp>
      <p:sp>
        <p:nvSpPr>
          <p:cNvPr id="10" name="Shape 8"/>
          <p:cNvSpPr/>
          <p:nvPr/>
        </p:nvSpPr>
        <p:spPr>
          <a:xfrm>
            <a:off x="4754880" y="1572768"/>
            <a:ext cx="3931920" cy="2816352"/>
          </a:xfrm>
          <a:prstGeom prst="roundRect">
            <a:avLst>
              <a:gd name="adj" fmla="val 1948"/>
            </a:avLst>
          </a:prstGeom>
          <a:solidFill>
            <a:srgbClr val="FBEBE9"/>
          </a:solidFill>
          <a:ln w="12700">
            <a:solidFill>
              <a:srgbClr val="EBC9C5"/>
            </a:solidFill>
            <a:prstDash val="solid"/>
          </a:ln>
          <a:effectLst>
            <a:outerShdw sx="100000" sy="100000" kx="0" ky="0" algn="bl" rotWithShape="0" blurRad="88900" dist="38100" dir="5400000">
              <a:srgbClr val="000000">
                <a:alpha val="12000"/>
              </a:srgbClr>
            </a:outerShdw>
          </a:effectLst>
        </p:spPr>
      </p:sp>
      <p:sp>
        <p:nvSpPr>
          <p:cNvPr id="11" name="Text 9"/>
          <p:cNvSpPr/>
          <p:nvPr/>
        </p:nvSpPr>
        <p:spPr>
          <a:xfrm>
            <a:off x="4956048" y="1682496"/>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こう言わない</a:t>
            </a:r>
            <a:endParaRPr lang="en-US" sz="1250" dirty="0"/>
          </a:p>
        </p:txBody>
      </p:sp>
      <p:sp>
        <p:nvSpPr>
          <p:cNvPr id="12" name="Text 10"/>
          <p:cNvSpPr/>
          <p:nvPr/>
        </p:nvSpPr>
        <p:spPr>
          <a:xfrm>
            <a:off x="4956048" y="1883664"/>
            <a:ext cx="3520440" cy="137160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「相談した応募者は必ず採用しなければならない」</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「不採用にすると必ず違法になる」</a:t>
            </a:r>
            <a:endParaRPr lang="en-US" sz="1150" dirty="0"/>
          </a:p>
          <a:p>
            <a:pPr marL="177800" indent="-177800">
              <a:lnSpc>
                <a:spcPct val="104000"/>
              </a:lnSpc>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相談者に選考辞退を勧めて処理する</a:t>
            </a:r>
            <a:endParaRPr lang="en-US" sz="1150" dirty="0"/>
          </a:p>
        </p:txBody>
      </p:sp>
      <p:sp>
        <p:nvSpPr>
          <p:cNvPr id="13" name="Shape 11"/>
          <p:cNvSpPr/>
          <p:nvPr/>
        </p:nvSpPr>
        <p:spPr>
          <a:xfrm>
            <a:off x="4754880" y="3246120"/>
            <a:ext cx="3931920" cy="1143000"/>
          </a:xfrm>
          <a:prstGeom prst="roundRect">
            <a:avLst>
              <a:gd name="adj" fmla="val 480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4" name="Text 12"/>
          <p:cNvSpPr/>
          <p:nvPr/>
        </p:nvSpPr>
        <p:spPr>
          <a:xfrm>
            <a:off x="4956048" y="3346704"/>
            <a:ext cx="3566160" cy="914400"/>
          </a:xfrm>
          <a:prstGeom prst="rect">
            <a:avLst/>
          </a:prstGeom>
          <a:noFill/>
          <a:ln/>
        </p:spPr>
        <p:txBody>
          <a:bodyPr wrap="square" lIns="0" tIns="0" rIns="0" bIns="0" rtlCol="0" anchor="ctr"/>
          <a:lstStyle/>
          <a:p>
            <a:pPr indent="0" marL="0">
              <a:lnSpc>
                <a:spcPct val="108000"/>
              </a:lnSpc>
              <a:buNone/>
            </a:pPr>
            <a:r>
              <a:rPr lang="en-US" sz="1150" b="1" dirty="0">
                <a:solidFill>
                  <a:srgbClr val="16314F"/>
                </a:solidFill>
                <a:latin typeface="Meiryo" pitchFamily="34" charset="0"/>
                <a:ea typeface="Meiryo" pitchFamily="34" charset="-122"/>
                <a:cs typeface="Meiryo" pitchFamily="34" charset="-120"/>
              </a:rPr>
              <a:t>原則：</a:t>
            </a:r>
            <a:pPr indent="0" marL="0">
              <a:lnSpc>
                <a:spcPct val="108000"/>
              </a:lnSpc>
              <a:buNone/>
            </a:pPr>
            <a:r>
              <a:rPr lang="en-US" sz="1150" dirty="0">
                <a:solidFill>
                  <a:srgbClr val="263238"/>
                </a:solidFill>
                <a:latin typeface="Meiryo" pitchFamily="34" charset="0"/>
                <a:ea typeface="Meiryo" pitchFamily="34" charset="-122"/>
                <a:cs typeface="Meiryo" pitchFamily="34" charset="-120"/>
              </a:rPr>
              <a:t>適性・能力と客観的な選考基準に基づく採否判断を、相談対応とは切り分ける。</a:t>
            </a:r>
            <a:endParaRPr lang="en-US" sz="1150" dirty="0"/>
          </a:p>
        </p:txBody>
      </p:sp>
      <p:sp>
        <p:nvSpPr>
          <p:cNvPr id="15" name="Text 13"/>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6" name="Text 14"/>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30</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MEASURES ｜ 義務③</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事後の迅速・正確な事実確認</a:t>
            </a:r>
            <a:endParaRPr lang="en-US" sz="2600" dirty="0"/>
          </a:p>
        </p:txBody>
      </p:sp>
      <p:sp>
        <p:nvSpPr>
          <p:cNvPr id="5" name="Shape 3"/>
          <p:cNvSpPr/>
          <p:nvPr/>
        </p:nvSpPr>
        <p:spPr>
          <a:xfrm>
            <a:off x="457200" y="1170432"/>
            <a:ext cx="1554480" cy="274320"/>
          </a:xfrm>
          <a:prstGeom prst="roundRect">
            <a:avLst>
              <a:gd name="adj" fmla="val 16667"/>
            </a:avLst>
          </a:prstGeom>
          <a:solidFill>
            <a:srgbClr val="F6F0E2"/>
          </a:solidFill>
          <a:ln w="12700">
            <a:solidFill>
              <a:srgbClr val="B58A3A"/>
            </a:solidFill>
            <a:prstDash val="solid"/>
          </a:ln>
        </p:spPr>
      </p:sp>
      <p:sp>
        <p:nvSpPr>
          <p:cNvPr id="6" name="Text 4"/>
          <p:cNvSpPr/>
          <p:nvPr/>
        </p:nvSpPr>
        <p:spPr>
          <a:xfrm>
            <a:off x="457200" y="1170432"/>
            <a:ext cx="1554480" cy="274320"/>
          </a:xfrm>
          <a:prstGeom prst="rect">
            <a:avLst/>
          </a:prstGeom>
          <a:noFill/>
          <a:ln/>
        </p:spPr>
        <p:txBody>
          <a:bodyPr wrap="square" lIns="0" tIns="0" rIns="0" bIns="0" rtlCol="0" anchor="ctr"/>
          <a:lstStyle/>
          <a:p>
            <a:pPr algn="ctr" indent="0" marL="0">
              <a:buNone/>
            </a:pPr>
            <a:r>
              <a:rPr lang="en-US" sz="1100" b="1" dirty="0">
                <a:solidFill>
                  <a:srgbClr val="6B5320"/>
                </a:solidFill>
                <a:latin typeface="Meiryo" pitchFamily="34" charset="0"/>
                <a:ea typeface="Meiryo" pitchFamily="34" charset="-122"/>
                <a:cs typeface="Meiryo" pitchFamily="34" charset="-120"/>
              </a:rPr>
              <a:t>法令上の義務</a:t>
            </a:r>
            <a:endParaRPr lang="en-US" sz="1100" dirty="0"/>
          </a:p>
        </p:txBody>
      </p:sp>
      <p:sp>
        <p:nvSpPr>
          <p:cNvPr id="7" name="Shape 5"/>
          <p:cNvSpPr/>
          <p:nvPr/>
        </p:nvSpPr>
        <p:spPr>
          <a:xfrm>
            <a:off x="457200" y="1572768"/>
            <a:ext cx="1993392" cy="1417320"/>
          </a:xfrm>
          <a:prstGeom prst="roundRect">
            <a:avLst>
              <a:gd name="adj" fmla="val 3871"/>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8" name="Text 6"/>
          <p:cNvSpPr/>
          <p:nvPr/>
        </p:nvSpPr>
        <p:spPr>
          <a:xfrm>
            <a:off x="585216" y="1682496"/>
            <a:ext cx="640080" cy="457200"/>
          </a:xfrm>
          <a:prstGeom prst="rect">
            <a:avLst/>
          </a:prstGeom>
          <a:noFill/>
          <a:ln/>
        </p:spPr>
        <p:txBody>
          <a:bodyPr wrap="square" lIns="0" tIns="0" rIns="0" bIns="0" rtlCol="0" anchor="ctr"/>
          <a:lstStyle/>
          <a:p>
            <a:pPr indent="0" marL="0">
              <a:buNone/>
            </a:pPr>
            <a:r>
              <a:rPr lang="en-US" sz="2400" b="1" dirty="0">
                <a:solidFill>
                  <a:srgbClr val="B58A3A"/>
                </a:solidFill>
                <a:latin typeface="Meiryo" pitchFamily="34" charset="0"/>
                <a:ea typeface="Meiryo" pitchFamily="34" charset="-122"/>
                <a:cs typeface="Meiryo" pitchFamily="34" charset="-120"/>
              </a:rPr>
              <a:t>①</a:t>
            </a:r>
            <a:endParaRPr lang="en-US" sz="2400" dirty="0"/>
          </a:p>
        </p:txBody>
      </p:sp>
      <p:sp>
        <p:nvSpPr>
          <p:cNvPr id="9" name="Text 7"/>
          <p:cNvSpPr/>
          <p:nvPr/>
        </p:nvSpPr>
        <p:spPr>
          <a:xfrm>
            <a:off x="585216" y="2139696"/>
            <a:ext cx="1755648" cy="365760"/>
          </a:xfrm>
          <a:prstGeom prst="rect">
            <a:avLst/>
          </a:prstGeom>
          <a:noFill/>
          <a:ln/>
        </p:spPr>
        <p:txBody>
          <a:bodyPr wrap="square" lIns="0" tIns="0" rIns="0" bIns="0" rtlCol="0" anchor="t"/>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双方から確認</a:t>
            </a:r>
            <a:endParaRPr lang="en-US" sz="1250" dirty="0"/>
          </a:p>
        </p:txBody>
      </p:sp>
      <p:sp>
        <p:nvSpPr>
          <p:cNvPr id="10" name="Text 8"/>
          <p:cNvSpPr/>
          <p:nvPr/>
        </p:nvSpPr>
        <p:spPr>
          <a:xfrm>
            <a:off x="585216" y="2487168"/>
            <a:ext cx="1755648" cy="457200"/>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相談者と行為者の双方から事実関係を確認</a:t>
            </a:r>
            <a:endParaRPr lang="en-US" sz="1050" dirty="0"/>
          </a:p>
        </p:txBody>
      </p:sp>
      <p:sp>
        <p:nvSpPr>
          <p:cNvPr id="11" name="Shape 9"/>
          <p:cNvSpPr/>
          <p:nvPr/>
        </p:nvSpPr>
        <p:spPr>
          <a:xfrm>
            <a:off x="2532888" y="1572768"/>
            <a:ext cx="1993392" cy="1417320"/>
          </a:xfrm>
          <a:prstGeom prst="roundRect">
            <a:avLst>
              <a:gd name="adj" fmla="val 3871"/>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2" name="Text 10"/>
          <p:cNvSpPr/>
          <p:nvPr/>
        </p:nvSpPr>
        <p:spPr>
          <a:xfrm>
            <a:off x="2660904" y="1682496"/>
            <a:ext cx="640080" cy="457200"/>
          </a:xfrm>
          <a:prstGeom prst="rect">
            <a:avLst/>
          </a:prstGeom>
          <a:noFill/>
          <a:ln/>
        </p:spPr>
        <p:txBody>
          <a:bodyPr wrap="square" lIns="0" tIns="0" rIns="0" bIns="0" rtlCol="0" anchor="ctr"/>
          <a:lstStyle/>
          <a:p>
            <a:pPr indent="0" marL="0">
              <a:buNone/>
            </a:pPr>
            <a:r>
              <a:rPr lang="en-US" sz="2400" b="1" dirty="0">
                <a:solidFill>
                  <a:srgbClr val="B58A3A"/>
                </a:solidFill>
                <a:latin typeface="Meiryo" pitchFamily="34" charset="0"/>
                <a:ea typeface="Meiryo" pitchFamily="34" charset="-122"/>
                <a:cs typeface="Meiryo" pitchFamily="34" charset="-120"/>
              </a:rPr>
              <a:t>②</a:t>
            </a:r>
            <a:endParaRPr lang="en-US" sz="2400" dirty="0"/>
          </a:p>
        </p:txBody>
      </p:sp>
      <p:sp>
        <p:nvSpPr>
          <p:cNvPr id="13" name="Text 11"/>
          <p:cNvSpPr/>
          <p:nvPr/>
        </p:nvSpPr>
        <p:spPr>
          <a:xfrm>
            <a:off x="2660904" y="2139696"/>
            <a:ext cx="1755648" cy="365760"/>
          </a:xfrm>
          <a:prstGeom prst="rect">
            <a:avLst/>
          </a:prstGeom>
          <a:noFill/>
          <a:ln/>
        </p:spPr>
        <p:txBody>
          <a:bodyPr wrap="square" lIns="0" tIns="0" rIns="0" bIns="0" rtlCol="0" anchor="t"/>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第三者聴取</a:t>
            </a:r>
            <a:endParaRPr lang="en-US" sz="1250" dirty="0"/>
          </a:p>
        </p:txBody>
      </p:sp>
      <p:sp>
        <p:nvSpPr>
          <p:cNvPr id="14" name="Text 12"/>
          <p:cNvSpPr/>
          <p:nvPr/>
        </p:nvSpPr>
        <p:spPr>
          <a:xfrm>
            <a:off x="2660904" y="2487168"/>
            <a:ext cx="1755648" cy="457200"/>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主張が一致せず確認困難なら第三者からも聴取</a:t>
            </a:r>
            <a:endParaRPr lang="en-US" sz="1050" dirty="0"/>
          </a:p>
        </p:txBody>
      </p:sp>
      <p:sp>
        <p:nvSpPr>
          <p:cNvPr id="15" name="Shape 13"/>
          <p:cNvSpPr/>
          <p:nvPr/>
        </p:nvSpPr>
        <p:spPr>
          <a:xfrm>
            <a:off x="4608576" y="1572768"/>
            <a:ext cx="1993392" cy="1417320"/>
          </a:xfrm>
          <a:prstGeom prst="roundRect">
            <a:avLst>
              <a:gd name="adj" fmla="val 3871"/>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6" name="Text 14"/>
          <p:cNvSpPr/>
          <p:nvPr/>
        </p:nvSpPr>
        <p:spPr>
          <a:xfrm>
            <a:off x="4736592" y="1682496"/>
            <a:ext cx="640080" cy="457200"/>
          </a:xfrm>
          <a:prstGeom prst="rect">
            <a:avLst/>
          </a:prstGeom>
          <a:noFill/>
          <a:ln/>
        </p:spPr>
        <p:txBody>
          <a:bodyPr wrap="square" lIns="0" tIns="0" rIns="0" bIns="0" rtlCol="0" anchor="ctr"/>
          <a:lstStyle/>
          <a:p>
            <a:pPr indent="0" marL="0">
              <a:buNone/>
            </a:pPr>
            <a:r>
              <a:rPr lang="en-US" sz="2400" b="1" dirty="0">
                <a:solidFill>
                  <a:srgbClr val="B58A3A"/>
                </a:solidFill>
                <a:latin typeface="Meiryo" pitchFamily="34" charset="0"/>
                <a:ea typeface="Meiryo" pitchFamily="34" charset="-122"/>
                <a:cs typeface="Meiryo" pitchFamily="34" charset="-120"/>
              </a:rPr>
              <a:t>③</a:t>
            </a:r>
            <a:endParaRPr lang="en-US" sz="2400" dirty="0"/>
          </a:p>
        </p:txBody>
      </p:sp>
      <p:sp>
        <p:nvSpPr>
          <p:cNvPr id="17" name="Text 15"/>
          <p:cNvSpPr/>
          <p:nvPr/>
        </p:nvSpPr>
        <p:spPr>
          <a:xfrm>
            <a:off x="4736592" y="2139696"/>
            <a:ext cx="1755648" cy="365760"/>
          </a:xfrm>
          <a:prstGeom prst="rect">
            <a:avLst/>
          </a:prstGeom>
          <a:noFill/>
          <a:ln/>
        </p:spPr>
        <p:txBody>
          <a:bodyPr wrap="square" lIns="0" tIns="0" rIns="0" bIns="0" rtlCol="0" anchor="t"/>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記録の確認</a:t>
            </a:r>
            <a:endParaRPr lang="en-US" sz="1250" dirty="0"/>
          </a:p>
        </p:txBody>
      </p:sp>
      <p:sp>
        <p:nvSpPr>
          <p:cNvPr id="18" name="Text 16"/>
          <p:cNvSpPr/>
          <p:nvPr/>
        </p:nvSpPr>
        <p:spPr>
          <a:xfrm>
            <a:off x="4736592" y="2487168"/>
            <a:ext cx="1755648" cy="457200"/>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メール・SNS・面談記録・入退館記録等を確認</a:t>
            </a:r>
            <a:endParaRPr lang="en-US" sz="1050" dirty="0"/>
          </a:p>
        </p:txBody>
      </p:sp>
      <p:sp>
        <p:nvSpPr>
          <p:cNvPr id="19" name="Shape 17"/>
          <p:cNvSpPr/>
          <p:nvPr/>
        </p:nvSpPr>
        <p:spPr>
          <a:xfrm>
            <a:off x="6684264" y="1572768"/>
            <a:ext cx="1993392" cy="1417320"/>
          </a:xfrm>
          <a:prstGeom prst="roundRect">
            <a:avLst>
              <a:gd name="adj" fmla="val 3871"/>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0" name="Text 18"/>
          <p:cNvSpPr/>
          <p:nvPr/>
        </p:nvSpPr>
        <p:spPr>
          <a:xfrm>
            <a:off x="6812280" y="1682496"/>
            <a:ext cx="640080" cy="457200"/>
          </a:xfrm>
          <a:prstGeom prst="rect">
            <a:avLst/>
          </a:prstGeom>
          <a:noFill/>
          <a:ln/>
        </p:spPr>
        <p:txBody>
          <a:bodyPr wrap="square" lIns="0" tIns="0" rIns="0" bIns="0" rtlCol="0" anchor="ctr"/>
          <a:lstStyle/>
          <a:p>
            <a:pPr indent="0" marL="0">
              <a:buNone/>
            </a:pPr>
            <a:r>
              <a:rPr lang="en-US" sz="2400" b="1" dirty="0">
                <a:solidFill>
                  <a:srgbClr val="B58A3A"/>
                </a:solidFill>
                <a:latin typeface="Meiryo" pitchFamily="34" charset="0"/>
                <a:ea typeface="Meiryo" pitchFamily="34" charset="-122"/>
                <a:cs typeface="Meiryo" pitchFamily="34" charset="-120"/>
              </a:rPr>
              <a:t>④</a:t>
            </a:r>
            <a:endParaRPr lang="en-US" sz="2400" dirty="0"/>
          </a:p>
        </p:txBody>
      </p:sp>
      <p:sp>
        <p:nvSpPr>
          <p:cNvPr id="21" name="Text 19"/>
          <p:cNvSpPr/>
          <p:nvPr/>
        </p:nvSpPr>
        <p:spPr>
          <a:xfrm>
            <a:off x="6812280" y="2139696"/>
            <a:ext cx="1755648" cy="365760"/>
          </a:xfrm>
          <a:prstGeom prst="rect">
            <a:avLst/>
          </a:prstGeom>
          <a:noFill/>
          <a:ln/>
        </p:spPr>
        <p:txBody>
          <a:bodyPr wrap="square" lIns="0" tIns="0" rIns="0" bIns="0" rtlCol="0" anchor="t"/>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選考と切分け</a:t>
            </a:r>
            <a:endParaRPr lang="en-US" sz="1250" dirty="0"/>
          </a:p>
        </p:txBody>
      </p:sp>
      <p:sp>
        <p:nvSpPr>
          <p:cNvPr id="22" name="Text 20"/>
          <p:cNvSpPr/>
          <p:nvPr/>
        </p:nvSpPr>
        <p:spPr>
          <a:xfrm>
            <a:off x="6812280" y="2487168"/>
            <a:ext cx="1755648" cy="457200"/>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事実確認は採否判断と切り分けて行う</a:t>
            </a:r>
            <a:endParaRPr lang="en-US" sz="1050" dirty="0"/>
          </a:p>
        </p:txBody>
      </p:sp>
      <p:sp>
        <p:nvSpPr>
          <p:cNvPr id="23" name="Shape 21"/>
          <p:cNvSpPr/>
          <p:nvPr/>
        </p:nvSpPr>
        <p:spPr>
          <a:xfrm>
            <a:off x="457200" y="3200400"/>
            <a:ext cx="8229600" cy="1188720"/>
          </a:xfrm>
          <a:prstGeom prst="roundRect">
            <a:avLst>
              <a:gd name="adj" fmla="val 4615"/>
            </a:avLst>
          </a:prstGeom>
          <a:solidFill>
            <a:srgbClr val="F6F0E2"/>
          </a:solidFill>
          <a:ln w="12700">
            <a:solidFill>
              <a:srgbClr val="E4D7B5"/>
            </a:solidFill>
            <a:prstDash val="solid"/>
          </a:ln>
          <a:effectLst>
            <a:outerShdw sx="100000" sy="100000" kx="0" ky="0" algn="bl" rotWithShape="0" blurRad="88900" dist="38100" dir="5400000">
              <a:srgbClr val="000000">
                <a:alpha val="12000"/>
              </a:srgbClr>
            </a:outerShdw>
          </a:effectLst>
        </p:spPr>
      </p:sp>
      <p:sp>
        <p:nvSpPr>
          <p:cNvPr id="24" name="Text 22"/>
          <p:cNvSpPr/>
          <p:nvPr/>
        </p:nvSpPr>
        <p:spPr>
          <a:xfrm>
            <a:off x="658368" y="3310128"/>
            <a:ext cx="7863840" cy="274320"/>
          </a:xfrm>
          <a:prstGeom prst="rect">
            <a:avLst/>
          </a:prstGeom>
          <a:noFill/>
          <a:ln/>
        </p:spPr>
        <p:txBody>
          <a:bodyPr wrap="square" lIns="0" tIns="0" rIns="0" bIns="0" rtlCol="0" anchor="ctr"/>
          <a:lstStyle/>
          <a:p>
            <a:pPr indent="0" marL="0">
              <a:buNone/>
            </a:pPr>
            <a:r>
              <a:rPr lang="en-US" sz="1250" b="1" dirty="0">
                <a:solidFill>
                  <a:srgbClr val="6B5320"/>
                </a:solidFill>
                <a:latin typeface="Meiryo" pitchFamily="34" charset="0"/>
                <a:ea typeface="Meiryo" pitchFamily="34" charset="-122"/>
                <a:cs typeface="Meiryo" pitchFamily="34" charset="-120"/>
              </a:rPr>
              <a:t>バランスのとれた事実認定</a:t>
            </a:r>
            <a:endParaRPr lang="en-US" sz="1250" dirty="0"/>
          </a:p>
        </p:txBody>
      </p:sp>
      <p:sp>
        <p:nvSpPr>
          <p:cNvPr id="25" name="Text 23"/>
          <p:cNvSpPr/>
          <p:nvPr/>
        </p:nvSpPr>
        <p:spPr>
          <a:xfrm>
            <a:off x="658368" y="3602736"/>
            <a:ext cx="7863840" cy="749808"/>
          </a:xfrm>
          <a:prstGeom prst="rect">
            <a:avLst/>
          </a:prstGeom>
          <a:noFill/>
          <a:ln/>
        </p:spPr>
        <p:txBody>
          <a:bodyPr wrap="square" lIns="0" tIns="0" rIns="0" bIns="0" rtlCol="0" anchor="t"/>
          <a:lstStyle/>
          <a:p>
            <a:pPr marL="177800" indent="-177800">
              <a:lnSpc>
                <a:spcPct val="104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相談者の主張だけで行為者を一方的に処分しない。行為者の否認だけで相談を虚偽と決めつけない。</a:t>
            </a:r>
            <a:endParaRPr lang="en-US" sz="1150" dirty="0"/>
          </a:p>
          <a:p>
            <a:pPr marL="177800" indent="-177800">
              <a:lnSpc>
                <a:spcPct val="104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相談者の心身の状況・受け止めに配慮しつつ、確認が困難な場合は調停など中立な第三者機関の活用も検討。</a:t>
            </a:r>
            <a:endParaRPr lang="en-US" sz="1150" dirty="0"/>
          </a:p>
        </p:txBody>
      </p:sp>
      <p:sp>
        <p:nvSpPr>
          <p:cNvPr id="26" name="Text 24"/>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27" name="Text 25"/>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31</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MEASURES ｜ 事後対応</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被害者への配慮／行為者への措置</a:t>
            </a:r>
            <a:endParaRPr lang="en-US" sz="2600" dirty="0"/>
          </a:p>
        </p:txBody>
      </p:sp>
      <p:sp>
        <p:nvSpPr>
          <p:cNvPr id="5" name="Shape 3"/>
          <p:cNvSpPr/>
          <p:nvPr/>
        </p:nvSpPr>
        <p:spPr>
          <a:xfrm>
            <a:off x="457200" y="1417320"/>
            <a:ext cx="4114800" cy="2971800"/>
          </a:xfrm>
          <a:prstGeom prst="roundRect">
            <a:avLst>
              <a:gd name="adj" fmla="val 1846"/>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536192"/>
            <a:ext cx="374904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被害者への配慮（事実確認できた場合）</a:t>
            </a:r>
            <a:endParaRPr lang="en-US" sz="1250" dirty="0"/>
          </a:p>
        </p:txBody>
      </p:sp>
      <p:sp>
        <p:nvSpPr>
          <p:cNvPr id="7" name="Text 5"/>
          <p:cNvSpPr/>
          <p:nvPr/>
        </p:nvSpPr>
        <p:spPr>
          <a:xfrm>
            <a:off x="658368" y="1847088"/>
            <a:ext cx="3703320" cy="2514600"/>
          </a:xfrm>
          <a:prstGeom prst="rect">
            <a:avLst/>
          </a:prstGeom>
          <a:noFill/>
          <a:ln/>
        </p:spPr>
        <p:txBody>
          <a:bodyPr wrap="square" lIns="0" tIns="0" rIns="0" bIns="0" rtlCol="0" anchor="t"/>
          <a:lstStyle/>
          <a:p>
            <a:pPr marL="177800" indent="-177800">
              <a:lnSpc>
                <a:spcPct val="104000"/>
              </a:lnSpc>
              <a:spcAft>
                <a:spcPts val="1000"/>
              </a:spcAft>
              <a:buSzPct val="100000"/>
              <a:buChar char="•"/>
            </a:pPr>
            <a:r>
              <a:rPr lang="en-US" sz="1150" dirty="0">
                <a:solidFill>
                  <a:srgbClr val="263238"/>
                </a:solidFill>
                <a:latin typeface="Meiryo" pitchFamily="34" charset="0"/>
                <a:ea typeface="Meiryo" pitchFamily="34" charset="-122"/>
                <a:cs typeface="Meiryo" pitchFamily="34" charset="-120"/>
              </a:rPr>
              <a:t>行為者との引き離し（面接官・担当者・実習先の変更等）</a:t>
            </a:r>
            <a:endParaRPr lang="en-US" sz="1150" dirty="0"/>
          </a:p>
          <a:p>
            <a:pPr marL="177800" indent="-177800">
              <a:lnSpc>
                <a:spcPct val="104000"/>
              </a:lnSpc>
              <a:spcAft>
                <a:spcPts val="1000"/>
              </a:spcAft>
              <a:buSzPct val="100000"/>
              <a:buChar char="•"/>
            </a:pPr>
            <a:r>
              <a:rPr lang="en-US" sz="1150" dirty="0">
                <a:solidFill>
                  <a:srgbClr val="263238"/>
                </a:solidFill>
                <a:latin typeface="Meiryo" pitchFamily="34" charset="0"/>
                <a:ea typeface="Meiryo" pitchFamily="34" charset="-122"/>
                <a:cs typeface="Meiryo" pitchFamily="34" charset="-120"/>
              </a:rPr>
              <a:t>行為者の謝罪（必要に応じ）</a:t>
            </a:r>
            <a:endParaRPr lang="en-US" sz="1150" dirty="0"/>
          </a:p>
          <a:p>
            <a:pPr marL="177800" indent="-177800">
              <a:lnSpc>
                <a:spcPct val="104000"/>
              </a:lnSpc>
              <a:spcAft>
                <a:spcPts val="1000"/>
              </a:spcAft>
              <a:buSzPct val="100000"/>
              <a:buChar char="•"/>
            </a:pPr>
            <a:r>
              <a:rPr lang="en-US" sz="1150" dirty="0">
                <a:solidFill>
                  <a:srgbClr val="263238"/>
                </a:solidFill>
                <a:latin typeface="Meiryo" pitchFamily="34" charset="0"/>
                <a:ea typeface="Meiryo" pitchFamily="34" charset="-122"/>
                <a:cs typeface="Meiryo" pitchFamily="34" charset="-120"/>
              </a:rPr>
              <a:t>人事担当者等による相談対応・健康面の配慮</a:t>
            </a:r>
            <a:endParaRPr lang="en-US" sz="1150" dirty="0"/>
          </a:p>
          <a:p>
            <a:pPr marL="177800" indent="-177800">
              <a:lnSpc>
                <a:spcPct val="104000"/>
              </a:lnSpc>
              <a:spcAft>
                <a:spcPts val="1000"/>
              </a:spcAft>
              <a:buSzPct val="100000"/>
              <a:buChar char="•"/>
            </a:pPr>
            <a:r>
              <a:rPr lang="en-US" sz="1150" dirty="0">
                <a:solidFill>
                  <a:srgbClr val="263238"/>
                </a:solidFill>
                <a:latin typeface="Meiryo" pitchFamily="34" charset="0"/>
                <a:ea typeface="Meiryo" pitchFamily="34" charset="-122"/>
                <a:cs typeface="Meiryo" pitchFamily="34" charset="-120"/>
              </a:rPr>
              <a:t>選考継続の意思を確認し、辞退を強要しない</a:t>
            </a:r>
            <a:endParaRPr lang="en-US" sz="1150" dirty="0"/>
          </a:p>
        </p:txBody>
      </p:sp>
      <p:sp>
        <p:nvSpPr>
          <p:cNvPr id="8" name="Shape 6"/>
          <p:cNvSpPr/>
          <p:nvPr/>
        </p:nvSpPr>
        <p:spPr>
          <a:xfrm>
            <a:off x="4754880" y="1417320"/>
            <a:ext cx="3931920" cy="2971800"/>
          </a:xfrm>
          <a:prstGeom prst="roundRect">
            <a:avLst>
              <a:gd name="adj" fmla="val 1846"/>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9" name="Text 7"/>
          <p:cNvSpPr/>
          <p:nvPr/>
        </p:nvSpPr>
        <p:spPr>
          <a:xfrm>
            <a:off x="4956048" y="1536192"/>
            <a:ext cx="36576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行為者への措置（事実確認できた場合）</a:t>
            </a:r>
            <a:endParaRPr lang="en-US" sz="1250" dirty="0"/>
          </a:p>
        </p:txBody>
      </p:sp>
      <p:sp>
        <p:nvSpPr>
          <p:cNvPr id="10" name="Text 8"/>
          <p:cNvSpPr/>
          <p:nvPr/>
        </p:nvSpPr>
        <p:spPr>
          <a:xfrm>
            <a:off x="4956048" y="1847088"/>
            <a:ext cx="3520440" cy="2514600"/>
          </a:xfrm>
          <a:prstGeom prst="rect">
            <a:avLst/>
          </a:prstGeom>
          <a:noFill/>
          <a:ln/>
        </p:spPr>
        <p:txBody>
          <a:bodyPr wrap="square" lIns="0" tIns="0" rIns="0" bIns="0" rtlCol="0" anchor="t"/>
          <a:lstStyle/>
          <a:p>
            <a:pPr marL="177800" indent="-177800">
              <a:lnSpc>
                <a:spcPct val="104000"/>
              </a:lnSpc>
              <a:spcAft>
                <a:spcPts val="1000"/>
              </a:spcAft>
              <a:buSzPct val="100000"/>
              <a:buChar char="•"/>
            </a:pPr>
            <a:r>
              <a:rPr lang="en-US" sz="1150" dirty="0">
                <a:solidFill>
                  <a:srgbClr val="263238"/>
                </a:solidFill>
                <a:latin typeface="Meiryo" pitchFamily="34" charset="0"/>
                <a:ea typeface="Meiryo" pitchFamily="34" charset="-122"/>
                <a:cs typeface="Meiryo" pitchFamily="34" charset="-120"/>
              </a:rPr>
              <a:t>就業規則等の規定に基づく懲戒その他の措置</a:t>
            </a:r>
            <a:endParaRPr lang="en-US" sz="1150" dirty="0"/>
          </a:p>
          <a:p>
            <a:pPr marL="177800" indent="-177800">
              <a:lnSpc>
                <a:spcPct val="104000"/>
              </a:lnSpc>
              <a:spcAft>
                <a:spcPts val="1000"/>
              </a:spcAft>
              <a:buSzPct val="100000"/>
              <a:buChar char="•"/>
            </a:pPr>
            <a:r>
              <a:rPr lang="en-US" sz="1150" dirty="0">
                <a:solidFill>
                  <a:srgbClr val="263238"/>
                </a:solidFill>
                <a:latin typeface="Meiryo" pitchFamily="34" charset="0"/>
                <a:ea typeface="Meiryo" pitchFamily="34" charset="-122"/>
                <a:cs typeface="Meiryo" pitchFamily="34" charset="-120"/>
              </a:rPr>
              <a:t>引き離し・謝罪等を事案に応じて検討</a:t>
            </a:r>
            <a:endParaRPr lang="en-US" sz="1150" dirty="0"/>
          </a:p>
          <a:p>
            <a:pPr marL="177800" indent="-177800">
              <a:lnSpc>
                <a:spcPct val="104000"/>
              </a:lnSpc>
              <a:spcAft>
                <a:spcPts val="1000"/>
              </a:spcAft>
              <a:buSzPct val="100000"/>
              <a:buChar char="•"/>
            </a:pPr>
            <a:r>
              <a:rPr lang="en-US" sz="1150" dirty="0">
                <a:solidFill>
                  <a:srgbClr val="263238"/>
                </a:solidFill>
                <a:latin typeface="Meiryo" pitchFamily="34" charset="0"/>
                <a:ea typeface="Meiryo" pitchFamily="34" charset="-122"/>
                <a:cs typeface="Meiryo" pitchFamily="34" charset="-120"/>
              </a:rPr>
              <a:t>調停等の解決案に従った措置</a:t>
            </a:r>
            <a:endParaRPr lang="en-US" sz="1150" dirty="0"/>
          </a:p>
          <a:p>
            <a:pPr marL="177800" indent="-177800">
              <a:lnSpc>
                <a:spcPct val="104000"/>
              </a:lnSpc>
              <a:spcAft>
                <a:spcPts val="1000"/>
              </a:spcAft>
              <a:buSzPct val="100000"/>
              <a:buChar char="•"/>
            </a:pPr>
            <a:r>
              <a:rPr lang="en-US" sz="1150" dirty="0">
                <a:solidFill>
                  <a:srgbClr val="263238"/>
                </a:solidFill>
                <a:latin typeface="Meiryo" pitchFamily="34" charset="0"/>
                <a:ea typeface="Meiryo" pitchFamily="34" charset="-122"/>
                <a:cs typeface="Meiryo" pitchFamily="34" charset="-120"/>
              </a:rPr>
              <a:t>（注）すべての事案で懲戒・謝罪が必要というわけではない</a:t>
            </a:r>
            <a:endParaRPr lang="en-US" sz="1150" dirty="0"/>
          </a:p>
        </p:txBody>
      </p:sp>
      <p:sp>
        <p:nvSpPr>
          <p:cNvPr id="11" name="Text 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2" name="Text 1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32</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MEASURES ｜ 再発防止</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再発防止と「確認できなかった場合」</a:t>
            </a:r>
            <a:endParaRPr lang="en-US" sz="2600" dirty="0"/>
          </a:p>
        </p:txBody>
      </p:sp>
      <p:sp>
        <p:nvSpPr>
          <p:cNvPr id="5" name="Shape 3"/>
          <p:cNvSpPr/>
          <p:nvPr/>
        </p:nvSpPr>
        <p:spPr>
          <a:xfrm>
            <a:off x="457200" y="1417320"/>
            <a:ext cx="4114800" cy="2971800"/>
          </a:xfrm>
          <a:prstGeom prst="roundRect">
            <a:avLst>
              <a:gd name="adj" fmla="val 1846"/>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536192"/>
            <a:ext cx="36576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再発防止に向けた措置</a:t>
            </a:r>
            <a:endParaRPr lang="en-US" sz="1250" dirty="0"/>
          </a:p>
        </p:txBody>
      </p:sp>
      <p:sp>
        <p:nvSpPr>
          <p:cNvPr id="7" name="Text 5"/>
          <p:cNvSpPr/>
          <p:nvPr/>
        </p:nvSpPr>
        <p:spPr>
          <a:xfrm>
            <a:off x="658368" y="1847088"/>
            <a:ext cx="3703320" cy="2514600"/>
          </a:xfrm>
          <a:prstGeom prst="rect">
            <a:avLst/>
          </a:prstGeom>
          <a:noFill/>
          <a:ln/>
        </p:spPr>
        <p:txBody>
          <a:bodyPr wrap="square" lIns="0" tIns="0" rIns="0" bIns="0" rtlCol="0" anchor="t"/>
          <a:lstStyle/>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禁止方針・対処方針を改めて周知・啓発する</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研修・講習等を改めて実施する</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規程・採用活動ルールを見直す</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相談記録を適切に保管する</a:t>
            </a:r>
            <a:endParaRPr lang="en-US" sz="1200" dirty="0"/>
          </a:p>
        </p:txBody>
      </p:sp>
      <p:sp>
        <p:nvSpPr>
          <p:cNvPr id="8" name="Shape 6"/>
          <p:cNvSpPr/>
          <p:nvPr/>
        </p:nvSpPr>
        <p:spPr>
          <a:xfrm>
            <a:off x="4754880" y="1417320"/>
            <a:ext cx="3931920" cy="2971800"/>
          </a:xfrm>
          <a:prstGeom prst="roundRect">
            <a:avLst>
              <a:gd name="adj" fmla="val 1846"/>
            </a:avLst>
          </a:prstGeom>
          <a:solidFill>
            <a:srgbClr val="E5F1F0"/>
          </a:solidFill>
          <a:ln w="12700">
            <a:solidFill>
              <a:srgbClr val="BFE0DC"/>
            </a:solidFill>
            <a:prstDash val="solid"/>
          </a:ln>
          <a:effectLst>
            <a:outerShdw sx="100000" sy="100000" kx="0" ky="0" algn="bl" rotWithShape="0" blurRad="88900" dist="38100" dir="5400000">
              <a:srgbClr val="000000">
                <a:alpha val="12000"/>
              </a:srgbClr>
            </a:outerShdw>
          </a:effectLst>
        </p:spPr>
      </p:sp>
      <p:sp>
        <p:nvSpPr>
          <p:cNvPr id="9" name="Text 7"/>
          <p:cNvSpPr/>
          <p:nvPr/>
        </p:nvSpPr>
        <p:spPr>
          <a:xfrm>
            <a:off x="4956048" y="1536192"/>
            <a:ext cx="3657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事実が確認できなかった場合も</a:t>
            </a:r>
            <a:endParaRPr lang="en-US" sz="1250" dirty="0"/>
          </a:p>
        </p:txBody>
      </p:sp>
      <p:sp>
        <p:nvSpPr>
          <p:cNvPr id="10" name="Text 8"/>
          <p:cNvSpPr/>
          <p:nvPr/>
        </p:nvSpPr>
        <p:spPr>
          <a:xfrm>
            <a:off x="4956048" y="1847088"/>
            <a:ext cx="3520440" cy="2468880"/>
          </a:xfrm>
          <a:prstGeom prst="rect">
            <a:avLst/>
          </a:prstGeom>
          <a:noFill/>
          <a:ln/>
        </p:spPr>
        <p:txBody>
          <a:bodyPr wrap="square" lIns="0" tIns="0" rIns="0" bIns="0" rtlCol="0" anchor="t"/>
          <a:lstStyle/>
          <a:p>
            <a:pPr indent="0" marL="0">
              <a:lnSpc>
                <a:spcPct val="106000"/>
              </a:lnSpc>
              <a:buNone/>
            </a:pPr>
            <a:r>
              <a:rPr lang="en-US" sz="1150" b="1" dirty="0">
                <a:solidFill>
                  <a:srgbClr val="2F6B4F"/>
                </a:solidFill>
                <a:latin typeface="Meiryo" pitchFamily="34" charset="0"/>
                <a:ea typeface="Meiryo" pitchFamily="34" charset="-122"/>
                <a:cs typeface="Meiryo" pitchFamily="34" charset="-120"/>
              </a:rPr>
              <a:t>○ </a:t>
            </a:r>
            <a:pPr indent="0" marL="0">
              <a:lnSpc>
                <a:spcPct val="106000"/>
              </a:lnSpc>
              <a:spcAft>
                <a:spcPts val="1100"/>
              </a:spcAft>
              <a:buNone/>
            </a:pPr>
            <a:r>
              <a:rPr lang="en-US" sz="1150" dirty="0">
                <a:solidFill>
                  <a:srgbClr val="263238"/>
                </a:solidFill>
                <a:latin typeface="Meiryo" pitchFamily="34" charset="0"/>
                <a:ea typeface="Meiryo" pitchFamily="34" charset="-122"/>
                <a:cs typeface="Meiryo" pitchFamily="34" charset="-120"/>
              </a:rPr>
              <a:t>方針の再周知・研修等、再発防止に向けた措置を同様に講ずる。</a:t>
            </a:r>
            <a:endParaRPr lang="en-US" sz="1150" dirty="0"/>
          </a:p>
          <a:p>
            <a:pPr indent="0" marL="0">
              <a:lnSpc>
                <a:spcPct val="106000"/>
              </a:lnSpc>
              <a:buNone/>
            </a:pPr>
            <a:r>
              <a:rPr lang="en-US" sz="1150" b="1" dirty="0">
                <a:solidFill>
                  <a:srgbClr val="B42318"/>
                </a:solidFill>
                <a:latin typeface="Meiryo" pitchFamily="34" charset="0"/>
                <a:ea typeface="Meiryo" pitchFamily="34" charset="-122"/>
                <a:cs typeface="Meiryo" pitchFamily="34" charset="-120"/>
              </a:rPr>
              <a:t>× </a:t>
            </a:r>
            <a:pPr indent="0" marL="0">
              <a:lnSpc>
                <a:spcPct val="106000"/>
              </a:lnSpc>
              <a:spcAft>
                <a:spcPts val="1100"/>
              </a:spcAft>
              <a:buNone/>
            </a:pPr>
            <a:r>
              <a:rPr lang="en-US" sz="1150" dirty="0">
                <a:solidFill>
                  <a:srgbClr val="263238"/>
                </a:solidFill>
                <a:latin typeface="Meiryo" pitchFamily="34" charset="0"/>
                <a:ea typeface="Meiryo" pitchFamily="34" charset="-122"/>
                <a:cs typeface="Meiryo" pitchFamily="34" charset="-120"/>
              </a:rPr>
              <a:t>「確認できなかったから何もしなくてよい」とは考えない。</a:t>
            </a:r>
            <a:endParaRPr lang="en-US" sz="1150" dirty="0"/>
          </a:p>
          <a:p>
            <a:pPr indent="0" marL="0">
              <a:lnSpc>
                <a:spcPct val="106000"/>
              </a:lnSpc>
              <a:buNone/>
            </a:pPr>
            <a:r>
              <a:rPr lang="en-US" sz="1150" b="1" dirty="0">
                <a:solidFill>
                  <a:srgbClr val="2F6B4F"/>
                </a:solidFill>
                <a:latin typeface="Meiryo" pitchFamily="34" charset="0"/>
                <a:ea typeface="Meiryo" pitchFamily="34" charset="-122"/>
                <a:cs typeface="Meiryo" pitchFamily="34" charset="-120"/>
              </a:rPr>
              <a:t>○ </a:t>
            </a:r>
            <a:pPr indent="0" marL="0">
              <a:lnSpc>
                <a:spcPct val="106000"/>
              </a:lnSpc>
              <a:spcAft>
                <a:spcPts val="1100"/>
              </a:spcAft>
              <a:buNone/>
            </a:pPr>
            <a:r>
              <a:rPr lang="en-US" sz="1150" dirty="0">
                <a:solidFill>
                  <a:srgbClr val="263238"/>
                </a:solidFill>
                <a:latin typeface="Meiryo" pitchFamily="34" charset="0"/>
                <a:ea typeface="Meiryo" pitchFamily="34" charset="-122"/>
                <a:cs typeface="Meiryo" pitchFamily="34" charset="-120"/>
              </a:rPr>
              <a:t>相談への報復との疑いが生じないよう、選考記録を客観的に保存する。</a:t>
            </a:r>
            <a:endParaRPr lang="en-US" sz="1150" dirty="0"/>
          </a:p>
        </p:txBody>
      </p:sp>
      <p:sp>
        <p:nvSpPr>
          <p:cNvPr id="11" name="Text 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2" name="Text 1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33</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MEASURES ｜ 義務④</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プライバシー保護・不利益取扱い禁止</a:t>
            </a:r>
            <a:endParaRPr lang="en-US" sz="2600" dirty="0"/>
          </a:p>
        </p:txBody>
      </p:sp>
      <p:sp>
        <p:nvSpPr>
          <p:cNvPr id="5" name="Shape 3"/>
          <p:cNvSpPr/>
          <p:nvPr/>
        </p:nvSpPr>
        <p:spPr>
          <a:xfrm>
            <a:off x="457200" y="1170432"/>
            <a:ext cx="1554480" cy="274320"/>
          </a:xfrm>
          <a:prstGeom prst="roundRect">
            <a:avLst>
              <a:gd name="adj" fmla="val 16667"/>
            </a:avLst>
          </a:prstGeom>
          <a:solidFill>
            <a:srgbClr val="F6F0E2"/>
          </a:solidFill>
          <a:ln w="12700">
            <a:solidFill>
              <a:srgbClr val="B58A3A"/>
            </a:solidFill>
            <a:prstDash val="solid"/>
          </a:ln>
        </p:spPr>
      </p:sp>
      <p:sp>
        <p:nvSpPr>
          <p:cNvPr id="6" name="Text 4"/>
          <p:cNvSpPr/>
          <p:nvPr/>
        </p:nvSpPr>
        <p:spPr>
          <a:xfrm>
            <a:off x="457200" y="1170432"/>
            <a:ext cx="1554480" cy="274320"/>
          </a:xfrm>
          <a:prstGeom prst="rect">
            <a:avLst/>
          </a:prstGeom>
          <a:noFill/>
          <a:ln/>
        </p:spPr>
        <p:txBody>
          <a:bodyPr wrap="square" lIns="0" tIns="0" rIns="0" bIns="0" rtlCol="0" anchor="ctr"/>
          <a:lstStyle/>
          <a:p>
            <a:pPr algn="ctr" indent="0" marL="0">
              <a:buNone/>
            </a:pPr>
            <a:r>
              <a:rPr lang="en-US" sz="1100" b="1" dirty="0">
                <a:solidFill>
                  <a:srgbClr val="6B5320"/>
                </a:solidFill>
                <a:latin typeface="Meiryo" pitchFamily="34" charset="0"/>
                <a:ea typeface="Meiryo" pitchFamily="34" charset="-122"/>
                <a:cs typeface="Meiryo" pitchFamily="34" charset="-120"/>
              </a:rPr>
              <a:t>法令上の義務</a:t>
            </a:r>
            <a:endParaRPr lang="en-US" sz="1100" dirty="0"/>
          </a:p>
        </p:txBody>
      </p:sp>
      <p:sp>
        <p:nvSpPr>
          <p:cNvPr id="7" name="Shape 5"/>
          <p:cNvSpPr/>
          <p:nvPr/>
        </p:nvSpPr>
        <p:spPr>
          <a:xfrm>
            <a:off x="457200" y="1572768"/>
            <a:ext cx="4114800" cy="2816352"/>
          </a:xfrm>
          <a:prstGeom prst="roundRect">
            <a:avLst>
              <a:gd name="adj" fmla="val 1948"/>
            </a:avLst>
          </a:prstGeom>
          <a:solidFill>
            <a:srgbClr val="E9EEF3"/>
          </a:solidFill>
          <a:ln w="12700">
            <a:solidFill>
              <a:srgbClr val="C5D0DC"/>
            </a:solidFill>
            <a:prstDash val="solid"/>
          </a:ln>
          <a:effectLst>
            <a:outerShdw sx="100000" sy="100000" kx="0" ky="0" algn="bl" rotWithShape="0" blurRad="88900" dist="38100" dir="5400000">
              <a:srgbClr val="000000">
                <a:alpha val="12000"/>
              </a:srgbClr>
            </a:outerShdw>
          </a:effectLst>
        </p:spPr>
      </p:sp>
      <p:sp>
        <p:nvSpPr>
          <p:cNvPr id="8" name="Text 6"/>
          <p:cNvSpPr/>
          <p:nvPr/>
        </p:nvSpPr>
        <p:spPr>
          <a:xfrm>
            <a:off x="658368" y="1682496"/>
            <a:ext cx="36576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プライバシーの保護</a:t>
            </a:r>
            <a:endParaRPr lang="en-US" sz="1250" dirty="0"/>
          </a:p>
        </p:txBody>
      </p:sp>
      <p:sp>
        <p:nvSpPr>
          <p:cNvPr id="9" name="Text 7"/>
          <p:cNvSpPr/>
          <p:nvPr/>
        </p:nvSpPr>
        <p:spPr>
          <a:xfrm>
            <a:off x="658368" y="1993392"/>
            <a:ext cx="3703320" cy="2286000"/>
          </a:xfrm>
          <a:prstGeom prst="rect">
            <a:avLst/>
          </a:prstGeom>
          <a:noFill/>
          <a:ln/>
        </p:spPr>
        <p:txBody>
          <a:bodyPr wrap="square" lIns="0" tIns="0" rIns="0" bIns="0" rtlCol="0" anchor="t"/>
          <a:lstStyle/>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相談者・行為者等の情報はプライバシーに属する</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保護のためのマニュアルを定め、担当者を研修する</a:t>
            </a:r>
            <a:endParaRPr lang="en-US" sz="1200" dirty="0"/>
          </a:p>
          <a:p>
            <a:pPr marL="177800" indent="-177800">
              <a:lnSpc>
                <a:spcPct val="104000"/>
              </a:lnSpc>
              <a:spcAft>
                <a:spcPts val="1100"/>
              </a:spcAft>
              <a:buSzPct val="100000"/>
              <a:buChar char="•"/>
            </a:pPr>
            <a:r>
              <a:rPr lang="en-US" sz="1200" dirty="0">
                <a:solidFill>
                  <a:srgbClr val="263238"/>
                </a:solidFill>
                <a:latin typeface="Meiryo" pitchFamily="34" charset="0"/>
                <a:ea typeface="Meiryo" pitchFamily="34" charset="-122"/>
                <a:cs typeface="Meiryo" pitchFamily="34" charset="-120"/>
              </a:rPr>
              <a:t>保護措置を講じている旨を労働者・求職者等へ周知する</a:t>
            </a:r>
            <a:endParaRPr lang="en-US" sz="1200" dirty="0"/>
          </a:p>
        </p:txBody>
      </p:sp>
      <p:sp>
        <p:nvSpPr>
          <p:cNvPr id="10" name="Shape 8"/>
          <p:cNvSpPr/>
          <p:nvPr/>
        </p:nvSpPr>
        <p:spPr>
          <a:xfrm>
            <a:off x="4754880" y="1572768"/>
            <a:ext cx="3931920" cy="2816352"/>
          </a:xfrm>
          <a:prstGeom prst="roundRect">
            <a:avLst>
              <a:gd name="adj" fmla="val 194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1" name="Text 9"/>
          <p:cNvSpPr/>
          <p:nvPr/>
        </p:nvSpPr>
        <p:spPr>
          <a:xfrm>
            <a:off x="4956048" y="1682496"/>
            <a:ext cx="36576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不利益取扱いの禁止（対象に注意）</a:t>
            </a:r>
            <a:endParaRPr lang="en-US" sz="1250" dirty="0"/>
          </a:p>
        </p:txBody>
      </p:sp>
      <p:sp>
        <p:nvSpPr>
          <p:cNvPr id="12" name="Text 10"/>
          <p:cNvSpPr/>
          <p:nvPr/>
        </p:nvSpPr>
        <p:spPr>
          <a:xfrm>
            <a:off x="4956048" y="1993392"/>
            <a:ext cx="3520440" cy="2331720"/>
          </a:xfrm>
          <a:prstGeom prst="rect">
            <a:avLst/>
          </a:prstGeom>
          <a:noFill/>
          <a:ln/>
        </p:spPr>
        <p:txBody>
          <a:bodyPr wrap="square" lIns="0" tIns="0" rIns="0" bIns="0" rtlCol="0" anchor="t"/>
          <a:lstStyle/>
          <a:p>
            <a:pPr indent="0" marL="0">
              <a:lnSpc>
                <a:spcPct val="106000"/>
              </a:lnSpc>
              <a:buNone/>
            </a:pPr>
            <a:r>
              <a:rPr lang="en-US" sz="1100" b="1" dirty="0">
                <a:solidFill>
                  <a:srgbClr val="B58A3A"/>
                </a:solidFill>
                <a:latin typeface="Meiryo" pitchFamily="34" charset="0"/>
                <a:ea typeface="Meiryo" pitchFamily="34" charset="-122"/>
                <a:cs typeface="Meiryo" pitchFamily="34" charset="-120"/>
              </a:rPr>
              <a:t>法：</a:t>
            </a:r>
            <a:pPr indent="0" marL="0">
              <a:lnSpc>
                <a:spcPct val="106000"/>
              </a:lnSpc>
              <a:spcAft>
                <a:spcPts val="1000"/>
              </a:spcAft>
              <a:buNone/>
            </a:pPr>
            <a:r>
              <a:rPr lang="en-US" sz="1100" dirty="0">
                <a:solidFill>
                  <a:srgbClr val="263238"/>
                </a:solidFill>
                <a:latin typeface="Meiryo" pitchFamily="34" charset="0"/>
                <a:ea typeface="Meiryo" pitchFamily="34" charset="-122"/>
                <a:cs typeface="Meiryo" pitchFamily="34" charset="-120"/>
              </a:rPr>
              <a:t>労働者が事実確認等に協力したこと等を理由に、解雇その他の不利益な取扱いをしてはならない（規程に定め周知）。</a:t>
            </a:r>
            <a:endParaRPr lang="en-US" sz="1100" dirty="0"/>
          </a:p>
          <a:p>
            <a:pPr indent="0" marL="0">
              <a:lnSpc>
                <a:spcPct val="106000"/>
              </a:lnSpc>
              <a:buNone/>
            </a:pPr>
            <a:r>
              <a:rPr lang="en-US" sz="1100" b="1" dirty="0">
                <a:solidFill>
                  <a:srgbClr val="B42318"/>
                </a:solidFill>
                <a:latin typeface="Meiryo" pitchFamily="34" charset="0"/>
                <a:ea typeface="Meiryo" pitchFamily="34" charset="-122"/>
                <a:cs typeface="Meiryo" pitchFamily="34" charset="-120"/>
              </a:rPr>
              <a:t>注意：</a:t>
            </a:r>
            <a:pPr indent="0" marL="0">
              <a:lnSpc>
                <a:spcPct val="106000"/>
              </a:lnSpc>
              <a:spcAft>
                <a:spcPts val="1000"/>
              </a:spcAft>
              <a:buNone/>
            </a:pPr>
            <a:r>
              <a:rPr lang="en-US" sz="1100" dirty="0">
                <a:solidFill>
                  <a:srgbClr val="263238"/>
                </a:solidFill>
                <a:latin typeface="Meiryo" pitchFamily="34" charset="0"/>
                <a:ea typeface="Meiryo" pitchFamily="34" charset="-122"/>
                <a:cs typeface="Meiryo" pitchFamily="34" charset="-120"/>
              </a:rPr>
              <a:t>この法の禁止は「労働者」が対象。求職者本人の採否を直接規定するものではない。</a:t>
            </a:r>
            <a:endParaRPr lang="en-US" sz="1100" dirty="0"/>
          </a:p>
          <a:p>
            <a:pPr indent="0" marL="0">
              <a:lnSpc>
                <a:spcPct val="106000"/>
              </a:lnSpc>
              <a:buNone/>
            </a:pPr>
            <a:r>
              <a:rPr lang="en-US" sz="1100" b="1" dirty="0">
                <a:solidFill>
                  <a:srgbClr val="2F6B4F"/>
                </a:solidFill>
                <a:latin typeface="Meiryo" pitchFamily="34" charset="0"/>
                <a:ea typeface="Meiryo" pitchFamily="34" charset="-122"/>
                <a:cs typeface="Meiryo" pitchFamily="34" charset="-120"/>
              </a:rPr>
              <a:t>推奨：</a:t>
            </a:r>
            <a:pPr indent="0" marL="0">
              <a:lnSpc>
                <a:spcPct val="106000"/>
              </a:lnSpc>
              <a:spcAft>
                <a:spcPts val="1000"/>
              </a:spcAft>
              <a:buNone/>
            </a:pPr>
            <a:r>
              <a:rPr lang="en-US" sz="1100" dirty="0">
                <a:solidFill>
                  <a:srgbClr val="263238"/>
                </a:solidFill>
                <a:latin typeface="Meiryo" pitchFamily="34" charset="0"/>
                <a:ea typeface="Meiryo" pitchFamily="34" charset="-122"/>
                <a:cs typeface="Meiryo" pitchFamily="34" charset="-120"/>
              </a:rPr>
              <a:t>求職者等が相談したことを採否上不利益に扱わない自社方針を定める。</a:t>
            </a:r>
            <a:endParaRPr lang="en-US" sz="1100" dirty="0"/>
          </a:p>
        </p:txBody>
      </p:sp>
      <p:sp>
        <p:nvSpPr>
          <p:cNvPr id="13" name="Text 11"/>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14" name="Text 12"/>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34</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CASE STUDY ｜ ケース1</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400" b="1" dirty="0">
                <a:solidFill>
                  <a:srgbClr val="16314F"/>
                </a:solidFill>
                <a:latin typeface="Meiryo" pitchFamily="34" charset="0"/>
                <a:ea typeface="Meiryo" pitchFamily="34" charset="-122"/>
                <a:cs typeface="Meiryo" pitchFamily="34" charset="-120"/>
              </a:rPr>
              <a:t>リクルーターからの私的SNS・深夜連絡</a:t>
            </a:r>
            <a:endParaRPr lang="en-US" sz="2400" dirty="0"/>
          </a:p>
        </p:txBody>
      </p:sp>
      <p:sp>
        <p:nvSpPr>
          <p:cNvPr id="5" name="Shape 3"/>
          <p:cNvSpPr/>
          <p:nvPr/>
        </p:nvSpPr>
        <p:spPr>
          <a:xfrm>
            <a:off x="457200" y="1371600"/>
            <a:ext cx="4892040" cy="3017520"/>
          </a:xfrm>
          <a:prstGeom prst="roundRect">
            <a:avLst>
              <a:gd name="adj" fmla="val 181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499616"/>
            <a:ext cx="1828800" cy="237744"/>
          </a:xfrm>
          <a:prstGeom prst="rect">
            <a:avLst/>
          </a:prstGeom>
          <a:noFill/>
          <a:ln/>
        </p:spPr>
        <p:txBody>
          <a:bodyPr wrap="square" lIns="0" tIns="0" rIns="0" bIns="0" rtlCol="0" anchor="ctr"/>
          <a:lstStyle/>
          <a:p>
            <a:pPr indent="0" marL="0">
              <a:buNone/>
            </a:pPr>
            <a:r>
              <a:rPr lang="en-US" sz="1100" b="1" spc="100" kern="0" dirty="0">
                <a:solidFill>
                  <a:srgbClr val="B58A3A"/>
                </a:solidFill>
                <a:latin typeface="Meiryo" pitchFamily="34" charset="0"/>
                <a:ea typeface="Meiryo" pitchFamily="34" charset="-122"/>
                <a:cs typeface="Meiryo" pitchFamily="34" charset="-120"/>
              </a:rPr>
              <a:t>CASE 3</a:t>
            </a:r>
            <a:endParaRPr lang="en-US" sz="1100" dirty="0"/>
          </a:p>
        </p:txBody>
      </p:sp>
      <p:sp>
        <p:nvSpPr>
          <p:cNvPr id="7" name="Text 5"/>
          <p:cNvSpPr/>
          <p:nvPr/>
        </p:nvSpPr>
        <p:spPr>
          <a:xfrm>
            <a:off x="658368" y="1737360"/>
            <a:ext cx="4480560" cy="457200"/>
          </a:xfrm>
          <a:prstGeom prst="rect">
            <a:avLst/>
          </a:prstGeom>
          <a:noFill/>
          <a:ln/>
        </p:spPr>
        <p:txBody>
          <a:bodyPr wrap="square" lIns="0" tIns="0" rIns="0" bIns="0" rtlCol="0" anchor="t"/>
          <a:lstStyle/>
          <a:p>
            <a:pPr indent="0" marL="0">
              <a:lnSpc>
                <a:spcPct val="102000"/>
              </a:lnSpc>
              <a:buNone/>
            </a:pPr>
            <a:r>
              <a:rPr lang="en-US" sz="1450" b="1" dirty="0">
                <a:solidFill>
                  <a:srgbClr val="16314F"/>
                </a:solidFill>
                <a:latin typeface="Meiryo" pitchFamily="34" charset="0"/>
                <a:ea typeface="Meiryo" pitchFamily="34" charset="-122"/>
                <a:cs typeface="Meiryo" pitchFamily="34" charset="-120"/>
              </a:rPr>
              <a:t>リクルーターの夜の誘い</a:t>
            </a:r>
            <a:endParaRPr lang="en-US" sz="1450" dirty="0"/>
          </a:p>
        </p:txBody>
      </p:sp>
      <p:sp>
        <p:nvSpPr>
          <p:cNvPr id="8" name="Text 6"/>
          <p:cNvSpPr/>
          <p:nvPr/>
        </p:nvSpPr>
        <p:spPr>
          <a:xfrm>
            <a:off x="658368" y="2249424"/>
            <a:ext cx="4526280" cy="2057400"/>
          </a:xfrm>
          <a:prstGeom prst="rect">
            <a:avLst/>
          </a:prstGeom>
          <a:noFill/>
          <a:ln/>
        </p:spPr>
        <p:txBody>
          <a:bodyPr wrap="square" lIns="0" tIns="0" rIns="0" bIns="0" rtlCol="0" anchor="t"/>
          <a:lstStyle/>
          <a:p>
            <a:pPr marL="177800" indent="-177800">
              <a:lnSpc>
                <a:spcPct val="110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社員リクルーターが応募者へ、会社の連絡システムではなく私的SNSで連絡。</a:t>
            </a:r>
            <a:endParaRPr lang="en-US" sz="1250" dirty="0"/>
          </a:p>
          <a:p>
            <a:pPr marL="177800" indent="-177800">
              <a:lnSpc>
                <a:spcPct val="110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「選考の相談に乗るので今夜二人で飲みに行こう」と誘った。</a:t>
            </a:r>
            <a:endParaRPr lang="en-US" sz="1250" dirty="0"/>
          </a:p>
          <a:p>
            <a:pPr marL="177800" indent="-177800">
              <a:lnSpc>
                <a:spcPct val="110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返信がないため、深夜に複数回メッセージを送った。</a:t>
            </a:r>
            <a:endParaRPr lang="en-US" sz="1250" dirty="0"/>
          </a:p>
        </p:txBody>
      </p:sp>
      <p:sp>
        <p:nvSpPr>
          <p:cNvPr id="9" name="Shape 7"/>
          <p:cNvSpPr/>
          <p:nvPr/>
        </p:nvSpPr>
        <p:spPr>
          <a:xfrm>
            <a:off x="5532120" y="1371600"/>
            <a:ext cx="3154680" cy="1517904"/>
          </a:xfrm>
          <a:prstGeom prst="roundRect">
            <a:avLst>
              <a:gd name="adj" fmla="val 3614"/>
            </a:avLst>
          </a:prstGeom>
          <a:solidFill>
            <a:srgbClr val="E9EEF3"/>
          </a:solidFill>
          <a:ln w="12700">
            <a:solidFill>
              <a:srgbClr val="C5D0DC"/>
            </a:solidFill>
            <a:prstDash val="solid"/>
          </a:ln>
          <a:effectLst>
            <a:outerShdw sx="100000" sy="100000" kx="0" ky="0" algn="bl" rotWithShape="0" blurRad="88900" dist="38100" dir="5400000">
              <a:srgbClr val="000000">
                <a:alpha val="12000"/>
              </a:srgbClr>
            </a:outerShdw>
          </a:effectLst>
        </p:spPr>
      </p:sp>
      <p:sp>
        <p:nvSpPr>
          <p:cNvPr id="10" name="Text 8"/>
          <p:cNvSpPr/>
          <p:nvPr/>
        </p:nvSpPr>
        <p:spPr>
          <a:xfrm>
            <a:off x="5733288" y="1481328"/>
            <a:ext cx="2743200" cy="237744"/>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論点</a:t>
            </a:r>
            <a:endParaRPr lang="en-US" sz="1250" dirty="0"/>
          </a:p>
        </p:txBody>
      </p:sp>
      <p:sp>
        <p:nvSpPr>
          <p:cNvPr id="11" name="Text 9"/>
          <p:cNvSpPr/>
          <p:nvPr/>
        </p:nvSpPr>
        <p:spPr>
          <a:xfrm>
            <a:off x="5733288" y="1755648"/>
            <a:ext cx="2788920" cy="109728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SNSを介した連絡も求職活動等に含まれ得る</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私的アカウント・夜間・飲酒・執拗な誘い</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選考への影響をほのめかしていないか</a:t>
            </a:r>
            <a:endParaRPr lang="en-US" sz="1100" dirty="0"/>
          </a:p>
        </p:txBody>
      </p:sp>
      <p:sp>
        <p:nvSpPr>
          <p:cNvPr id="12" name="Shape 10"/>
          <p:cNvSpPr/>
          <p:nvPr/>
        </p:nvSpPr>
        <p:spPr>
          <a:xfrm>
            <a:off x="5532120" y="2999232"/>
            <a:ext cx="3154680" cy="1389888"/>
          </a:xfrm>
          <a:prstGeom prst="roundRect">
            <a:avLst>
              <a:gd name="adj" fmla="val 3947"/>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13" name="Text 11"/>
          <p:cNvSpPr/>
          <p:nvPr/>
        </p:nvSpPr>
        <p:spPr>
          <a:xfrm>
            <a:off x="5733288" y="3108960"/>
            <a:ext cx="2743200" cy="237744"/>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実務対応</a:t>
            </a:r>
            <a:endParaRPr lang="en-US" sz="1250" dirty="0"/>
          </a:p>
        </p:txBody>
      </p:sp>
      <p:sp>
        <p:nvSpPr>
          <p:cNvPr id="14" name="Text 12"/>
          <p:cNvSpPr/>
          <p:nvPr/>
        </p:nvSpPr>
        <p:spPr>
          <a:xfrm>
            <a:off x="5733288" y="3383280"/>
            <a:ext cx="2788920" cy="96012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連絡は会社手段に限定するルールを徹底</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担当者の変更・接触回避を検討</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相談窓口で受け止め、記録を確認</a:t>
            </a:r>
            <a:endParaRPr lang="en-US" sz="1100" dirty="0"/>
          </a:p>
        </p:txBody>
      </p:sp>
      <p:sp>
        <p:nvSpPr>
          <p:cNvPr id="15" name="Shape 13"/>
          <p:cNvSpPr/>
          <p:nvPr/>
        </p:nvSpPr>
        <p:spPr>
          <a:xfrm>
            <a:off x="457200" y="4498848"/>
            <a:ext cx="1371600" cy="274320"/>
          </a:xfrm>
          <a:prstGeom prst="roundRect">
            <a:avLst>
              <a:gd name="adj" fmla="val 16667"/>
            </a:avLst>
          </a:prstGeom>
          <a:solidFill>
            <a:srgbClr val="FBEBE9"/>
          </a:solidFill>
          <a:ln w="12700">
            <a:solidFill>
              <a:srgbClr val="B42318"/>
            </a:solidFill>
            <a:prstDash val="solid"/>
          </a:ln>
        </p:spPr>
      </p:sp>
      <p:sp>
        <p:nvSpPr>
          <p:cNvPr id="16" name="Text 14"/>
          <p:cNvSpPr/>
          <p:nvPr/>
        </p:nvSpPr>
        <p:spPr>
          <a:xfrm>
            <a:off x="457200" y="4498848"/>
            <a:ext cx="1371600" cy="274320"/>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私的SNS</a:t>
            </a:r>
            <a:endParaRPr lang="en-US" sz="1100" dirty="0"/>
          </a:p>
        </p:txBody>
      </p:sp>
      <p:sp>
        <p:nvSpPr>
          <p:cNvPr id="17" name="Shape 15"/>
          <p:cNvSpPr/>
          <p:nvPr/>
        </p:nvSpPr>
        <p:spPr>
          <a:xfrm>
            <a:off x="1938528" y="4498848"/>
            <a:ext cx="1737360" cy="274320"/>
          </a:xfrm>
          <a:prstGeom prst="roundRect">
            <a:avLst>
              <a:gd name="adj" fmla="val 16667"/>
            </a:avLst>
          </a:prstGeom>
          <a:solidFill>
            <a:srgbClr val="FBEBE9"/>
          </a:solidFill>
          <a:ln w="12700">
            <a:solidFill>
              <a:srgbClr val="B42318"/>
            </a:solidFill>
            <a:prstDash val="solid"/>
          </a:ln>
        </p:spPr>
      </p:sp>
      <p:sp>
        <p:nvSpPr>
          <p:cNvPr id="18" name="Text 16"/>
          <p:cNvSpPr/>
          <p:nvPr/>
        </p:nvSpPr>
        <p:spPr>
          <a:xfrm>
            <a:off x="1938528" y="4498848"/>
            <a:ext cx="1737360" cy="274320"/>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夜間・執拗</a:t>
            </a:r>
            <a:endParaRPr lang="en-US" sz="1100" dirty="0"/>
          </a:p>
        </p:txBody>
      </p:sp>
      <p:sp>
        <p:nvSpPr>
          <p:cNvPr id="19" name="Shape 17"/>
          <p:cNvSpPr/>
          <p:nvPr/>
        </p:nvSpPr>
        <p:spPr>
          <a:xfrm>
            <a:off x="3785616" y="4498848"/>
            <a:ext cx="1920240" cy="274320"/>
          </a:xfrm>
          <a:prstGeom prst="roundRect">
            <a:avLst>
              <a:gd name="adj" fmla="val 16667"/>
            </a:avLst>
          </a:prstGeom>
          <a:solidFill>
            <a:srgbClr val="E9EEF3"/>
          </a:solidFill>
          <a:ln w="12700">
            <a:solidFill>
              <a:srgbClr val="16314F"/>
            </a:solidFill>
            <a:prstDash val="solid"/>
          </a:ln>
        </p:spPr>
      </p:sp>
      <p:sp>
        <p:nvSpPr>
          <p:cNvPr id="20" name="Text 18"/>
          <p:cNvSpPr/>
          <p:nvPr/>
        </p:nvSpPr>
        <p:spPr>
          <a:xfrm>
            <a:off x="3785616" y="4498848"/>
            <a:ext cx="1920240" cy="274320"/>
          </a:xfrm>
          <a:prstGeom prst="rect">
            <a:avLst/>
          </a:prstGeom>
          <a:noFill/>
          <a:ln/>
        </p:spPr>
        <p:txBody>
          <a:bodyPr wrap="square" lIns="0" tIns="0" rIns="0" bIns="0"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連絡手段ルール</a:t>
            </a:r>
            <a:endParaRPr lang="en-US" sz="1100" dirty="0"/>
          </a:p>
        </p:txBody>
      </p:sp>
      <p:sp>
        <p:nvSpPr>
          <p:cNvPr id="21" name="Text 1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22" name="Text 2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35</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CASE STUDY ｜ ケース2</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400" b="1" dirty="0">
                <a:solidFill>
                  <a:srgbClr val="16314F"/>
                </a:solidFill>
                <a:latin typeface="Meiryo" pitchFamily="34" charset="0"/>
                <a:ea typeface="Meiryo" pitchFamily="34" charset="-122"/>
                <a:cs typeface="Meiryo" pitchFamily="34" charset="-120"/>
              </a:rPr>
              <a:t>OB・OG訪問で性的な関係を要求</a:t>
            </a:r>
            <a:endParaRPr lang="en-US" sz="2400" dirty="0"/>
          </a:p>
        </p:txBody>
      </p:sp>
      <p:sp>
        <p:nvSpPr>
          <p:cNvPr id="5" name="Shape 3"/>
          <p:cNvSpPr/>
          <p:nvPr/>
        </p:nvSpPr>
        <p:spPr>
          <a:xfrm>
            <a:off x="457200" y="1371600"/>
            <a:ext cx="4892040" cy="3017520"/>
          </a:xfrm>
          <a:prstGeom prst="roundRect">
            <a:avLst>
              <a:gd name="adj" fmla="val 181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499616"/>
            <a:ext cx="1828800" cy="237744"/>
          </a:xfrm>
          <a:prstGeom prst="rect">
            <a:avLst/>
          </a:prstGeom>
          <a:noFill/>
          <a:ln/>
        </p:spPr>
        <p:txBody>
          <a:bodyPr wrap="square" lIns="0" tIns="0" rIns="0" bIns="0" rtlCol="0" anchor="ctr"/>
          <a:lstStyle/>
          <a:p>
            <a:pPr indent="0" marL="0">
              <a:buNone/>
            </a:pPr>
            <a:r>
              <a:rPr lang="en-US" sz="1100" b="1" spc="100" kern="0" dirty="0">
                <a:solidFill>
                  <a:srgbClr val="B58A3A"/>
                </a:solidFill>
                <a:latin typeface="Meiryo" pitchFamily="34" charset="0"/>
                <a:ea typeface="Meiryo" pitchFamily="34" charset="-122"/>
                <a:cs typeface="Meiryo" pitchFamily="34" charset="-120"/>
              </a:rPr>
              <a:t>CASE 4</a:t>
            </a:r>
            <a:endParaRPr lang="en-US" sz="1100" dirty="0"/>
          </a:p>
        </p:txBody>
      </p:sp>
      <p:sp>
        <p:nvSpPr>
          <p:cNvPr id="7" name="Text 5"/>
          <p:cNvSpPr/>
          <p:nvPr/>
        </p:nvSpPr>
        <p:spPr>
          <a:xfrm>
            <a:off x="658368" y="1737360"/>
            <a:ext cx="4480560" cy="457200"/>
          </a:xfrm>
          <a:prstGeom prst="rect">
            <a:avLst/>
          </a:prstGeom>
          <a:noFill/>
          <a:ln/>
        </p:spPr>
        <p:txBody>
          <a:bodyPr wrap="square" lIns="0" tIns="0" rIns="0" bIns="0" rtlCol="0" anchor="t"/>
          <a:lstStyle/>
          <a:p>
            <a:pPr indent="0" marL="0">
              <a:lnSpc>
                <a:spcPct val="102000"/>
              </a:lnSpc>
              <a:buNone/>
            </a:pPr>
            <a:r>
              <a:rPr lang="en-US" sz="1450" b="1" dirty="0">
                <a:solidFill>
                  <a:srgbClr val="16314F"/>
                </a:solidFill>
                <a:latin typeface="Meiryo" pitchFamily="34" charset="0"/>
                <a:ea typeface="Meiryo" pitchFamily="34" charset="-122"/>
                <a:cs typeface="Meiryo" pitchFamily="34" charset="-120"/>
              </a:rPr>
              <a:t>推薦をちらつかせた要求</a:t>
            </a:r>
            <a:endParaRPr lang="en-US" sz="1450" dirty="0"/>
          </a:p>
        </p:txBody>
      </p:sp>
      <p:sp>
        <p:nvSpPr>
          <p:cNvPr id="8" name="Text 6"/>
          <p:cNvSpPr/>
          <p:nvPr/>
        </p:nvSpPr>
        <p:spPr>
          <a:xfrm>
            <a:off x="658368" y="2249424"/>
            <a:ext cx="4526280" cy="2057400"/>
          </a:xfrm>
          <a:prstGeom prst="rect">
            <a:avLst/>
          </a:prstGeom>
          <a:noFill/>
          <a:ln/>
        </p:spPr>
        <p:txBody>
          <a:bodyPr wrap="square" lIns="0" tIns="0" rIns="0" bIns="0" rtlCol="0" anchor="t"/>
          <a:lstStyle/>
          <a:p>
            <a:pPr marL="177800" indent="-177800">
              <a:lnSpc>
                <a:spcPct val="110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OB・OG訪問に応じた社員が、</a:t>
            </a:r>
            <a:endParaRPr lang="en-US" sz="1250" dirty="0"/>
          </a:p>
          <a:p>
            <a:pPr marL="177800" indent="-177800">
              <a:lnSpc>
                <a:spcPct val="110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「採用担当へ推薦できる」「その代わり、もっと個人的な関係になりたい」と求めた。</a:t>
            </a:r>
            <a:endParaRPr lang="en-US" sz="1250" dirty="0"/>
          </a:p>
          <a:p>
            <a:pPr marL="177800" indent="-177800">
              <a:lnSpc>
                <a:spcPct val="110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会社公認の訪問か私的な訪問かははっきりしない。</a:t>
            </a:r>
            <a:endParaRPr lang="en-US" sz="1250" dirty="0"/>
          </a:p>
        </p:txBody>
      </p:sp>
      <p:sp>
        <p:nvSpPr>
          <p:cNvPr id="9" name="Shape 7"/>
          <p:cNvSpPr/>
          <p:nvPr/>
        </p:nvSpPr>
        <p:spPr>
          <a:xfrm>
            <a:off x="5532120" y="1371600"/>
            <a:ext cx="3154680" cy="1517904"/>
          </a:xfrm>
          <a:prstGeom prst="roundRect">
            <a:avLst>
              <a:gd name="adj" fmla="val 3614"/>
            </a:avLst>
          </a:prstGeom>
          <a:solidFill>
            <a:srgbClr val="E9EEF3"/>
          </a:solidFill>
          <a:ln w="12700">
            <a:solidFill>
              <a:srgbClr val="C5D0DC"/>
            </a:solidFill>
            <a:prstDash val="solid"/>
          </a:ln>
          <a:effectLst>
            <a:outerShdw sx="100000" sy="100000" kx="0" ky="0" algn="bl" rotWithShape="0" blurRad="88900" dist="38100" dir="5400000">
              <a:srgbClr val="000000">
                <a:alpha val="12000"/>
              </a:srgbClr>
            </a:outerShdw>
          </a:effectLst>
        </p:spPr>
      </p:sp>
      <p:sp>
        <p:nvSpPr>
          <p:cNvPr id="10" name="Text 8"/>
          <p:cNvSpPr/>
          <p:nvPr/>
        </p:nvSpPr>
        <p:spPr>
          <a:xfrm>
            <a:off x="5733288" y="1481328"/>
            <a:ext cx="2743200" cy="237744"/>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論点</a:t>
            </a:r>
            <a:endParaRPr lang="en-US" sz="1250" dirty="0"/>
          </a:p>
        </p:txBody>
      </p:sp>
      <p:sp>
        <p:nvSpPr>
          <p:cNvPr id="11" name="Text 9"/>
          <p:cNvSpPr/>
          <p:nvPr/>
        </p:nvSpPr>
        <p:spPr>
          <a:xfrm>
            <a:off x="5733288" y="1755648"/>
            <a:ext cx="2788920" cy="109728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社員訪問も求職活動等に含まれ得る</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推薦権限の有無・採否への影響の示唆</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性的な関係の要求は重大な支障に</a:t>
            </a:r>
            <a:endParaRPr lang="en-US" sz="1100" dirty="0"/>
          </a:p>
        </p:txBody>
      </p:sp>
      <p:sp>
        <p:nvSpPr>
          <p:cNvPr id="12" name="Shape 10"/>
          <p:cNvSpPr/>
          <p:nvPr/>
        </p:nvSpPr>
        <p:spPr>
          <a:xfrm>
            <a:off x="5532120" y="2999232"/>
            <a:ext cx="3154680" cy="1389888"/>
          </a:xfrm>
          <a:prstGeom prst="roundRect">
            <a:avLst>
              <a:gd name="adj" fmla="val 3947"/>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13" name="Text 11"/>
          <p:cNvSpPr/>
          <p:nvPr/>
        </p:nvSpPr>
        <p:spPr>
          <a:xfrm>
            <a:off x="5733288" y="3108960"/>
            <a:ext cx="2743200" cy="237744"/>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実務対応</a:t>
            </a:r>
            <a:endParaRPr lang="en-US" sz="1250" dirty="0"/>
          </a:p>
        </p:txBody>
      </p:sp>
      <p:sp>
        <p:nvSpPr>
          <p:cNvPr id="14" name="Text 12"/>
          <p:cNvSpPr/>
          <p:nvPr/>
        </p:nvSpPr>
        <p:spPr>
          <a:xfrm>
            <a:off x="5733288" y="3383280"/>
            <a:ext cx="2788920" cy="96012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会社公認/私的の区分と訪問ルールを確認</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相談経路で受け止め、社員への措置を検討</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プライバシーに配慮して事実確認</a:t>
            </a:r>
            <a:endParaRPr lang="en-US" sz="1100" dirty="0"/>
          </a:p>
        </p:txBody>
      </p:sp>
      <p:sp>
        <p:nvSpPr>
          <p:cNvPr id="15" name="Shape 13"/>
          <p:cNvSpPr/>
          <p:nvPr/>
        </p:nvSpPr>
        <p:spPr>
          <a:xfrm>
            <a:off x="457200" y="4498848"/>
            <a:ext cx="1371600" cy="274320"/>
          </a:xfrm>
          <a:prstGeom prst="roundRect">
            <a:avLst>
              <a:gd name="adj" fmla="val 16667"/>
            </a:avLst>
          </a:prstGeom>
          <a:solidFill>
            <a:srgbClr val="E9EEF3"/>
          </a:solidFill>
          <a:ln w="12700">
            <a:solidFill>
              <a:srgbClr val="16314F"/>
            </a:solidFill>
            <a:prstDash val="solid"/>
          </a:ln>
        </p:spPr>
      </p:sp>
      <p:sp>
        <p:nvSpPr>
          <p:cNvPr id="16" name="Text 14"/>
          <p:cNvSpPr/>
          <p:nvPr/>
        </p:nvSpPr>
        <p:spPr>
          <a:xfrm>
            <a:off x="457200" y="4498848"/>
            <a:ext cx="1371600" cy="274320"/>
          </a:xfrm>
          <a:prstGeom prst="rect">
            <a:avLst/>
          </a:prstGeom>
          <a:noFill/>
          <a:ln/>
        </p:spPr>
        <p:txBody>
          <a:bodyPr wrap="square" lIns="0" tIns="0" rIns="0" bIns="0"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社員訪問</a:t>
            </a:r>
            <a:endParaRPr lang="en-US" sz="1100" dirty="0"/>
          </a:p>
        </p:txBody>
      </p:sp>
      <p:sp>
        <p:nvSpPr>
          <p:cNvPr id="17" name="Shape 15"/>
          <p:cNvSpPr/>
          <p:nvPr/>
        </p:nvSpPr>
        <p:spPr>
          <a:xfrm>
            <a:off x="1938528" y="4498848"/>
            <a:ext cx="1554480" cy="274320"/>
          </a:xfrm>
          <a:prstGeom prst="roundRect">
            <a:avLst>
              <a:gd name="adj" fmla="val 16667"/>
            </a:avLst>
          </a:prstGeom>
          <a:solidFill>
            <a:srgbClr val="FBEBE9"/>
          </a:solidFill>
          <a:ln w="12700">
            <a:solidFill>
              <a:srgbClr val="B42318"/>
            </a:solidFill>
            <a:prstDash val="solid"/>
          </a:ln>
        </p:spPr>
      </p:sp>
      <p:sp>
        <p:nvSpPr>
          <p:cNvPr id="18" name="Text 16"/>
          <p:cNvSpPr/>
          <p:nvPr/>
        </p:nvSpPr>
        <p:spPr>
          <a:xfrm>
            <a:off x="1938528" y="4498848"/>
            <a:ext cx="1554480" cy="274320"/>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関係の要求</a:t>
            </a:r>
            <a:endParaRPr lang="en-US" sz="1100" dirty="0"/>
          </a:p>
        </p:txBody>
      </p:sp>
      <p:sp>
        <p:nvSpPr>
          <p:cNvPr id="19" name="Shape 17"/>
          <p:cNvSpPr/>
          <p:nvPr/>
        </p:nvSpPr>
        <p:spPr>
          <a:xfrm>
            <a:off x="3602736" y="4498848"/>
            <a:ext cx="1554480" cy="274320"/>
          </a:xfrm>
          <a:prstGeom prst="roundRect">
            <a:avLst>
              <a:gd name="adj" fmla="val 16667"/>
            </a:avLst>
          </a:prstGeom>
          <a:solidFill>
            <a:srgbClr val="E9EEF3"/>
          </a:solidFill>
          <a:ln w="12700">
            <a:solidFill>
              <a:srgbClr val="16314F"/>
            </a:solidFill>
            <a:prstDash val="solid"/>
          </a:ln>
        </p:spPr>
      </p:sp>
      <p:sp>
        <p:nvSpPr>
          <p:cNvPr id="20" name="Text 18"/>
          <p:cNvSpPr/>
          <p:nvPr/>
        </p:nvSpPr>
        <p:spPr>
          <a:xfrm>
            <a:off x="3602736" y="4498848"/>
            <a:ext cx="1554480" cy="274320"/>
          </a:xfrm>
          <a:prstGeom prst="rect">
            <a:avLst/>
          </a:prstGeom>
          <a:noFill/>
          <a:ln/>
        </p:spPr>
        <p:txBody>
          <a:bodyPr wrap="square" lIns="0" tIns="0" rIns="0" bIns="0"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訪問ルール</a:t>
            </a:r>
            <a:endParaRPr lang="en-US" sz="1100" dirty="0"/>
          </a:p>
        </p:txBody>
      </p:sp>
      <p:sp>
        <p:nvSpPr>
          <p:cNvPr id="21" name="Text 1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22" name="Text 2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36</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CASE STUDY ｜ ケース3</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400" b="1" dirty="0">
                <a:solidFill>
                  <a:srgbClr val="16314F"/>
                </a:solidFill>
                <a:latin typeface="Meiryo" pitchFamily="34" charset="0"/>
                <a:ea typeface="Meiryo" pitchFamily="34" charset="-122"/>
                <a:cs typeface="Meiryo" pitchFamily="34" charset="-120"/>
              </a:rPr>
              <a:t>インターン生を執拗に食事へ誘う</a:t>
            </a:r>
            <a:endParaRPr lang="en-US" sz="2400" dirty="0"/>
          </a:p>
        </p:txBody>
      </p:sp>
      <p:sp>
        <p:nvSpPr>
          <p:cNvPr id="5" name="Shape 3"/>
          <p:cNvSpPr/>
          <p:nvPr/>
        </p:nvSpPr>
        <p:spPr>
          <a:xfrm>
            <a:off x="457200" y="1371600"/>
            <a:ext cx="4892040" cy="3017520"/>
          </a:xfrm>
          <a:prstGeom prst="roundRect">
            <a:avLst>
              <a:gd name="adj" fmla="val 181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499616"/>
            <a:ext cx="1828800" cy="237744"/>
          </a:xfrm>
          <a:prstGeom prst="rect">
            <a:avLst/>
          </a:prstGeom>
          <a:noFill/>
          <a:ln/>
        </p:spPr>
        <p:txBody>
          <a:bodyPr wrap="square" lIns="0" tIns="0" rIns="0" bIns="0" rtlCol="0" anchor="ctr"/>
          <a:lstStyle/>
          <a:p>
            <a:pPr indent="0" marL="0">
              <a:buNone/>
            </a:pPr>
            <a:r>
              <a:rPr lang="en-US" sz="1100" b="1" spc="100" kern="0" dirty="0">
                <a:solidFill>
                  <a:srgbClr val="B58A3A"/>
                </a:solidFill>
                <a:latin typeface="Meiryo" pitchFamily="34" charset="0"/>
                <a:ea typeface="Meiryo" pitchFamily="34" charset="-122"/>
                <a:cs typeface="Meiryo" pitchFamily="34" charset="-120"/>
              </a:rPr>
              <a:t>CASE 5</a:t>
            </a:r>
            <a:endParaRPr lang="en-US" sz="1100" dirty="0"/>
          </a:p>
        </p:txBody>
      </p:sp>
      <p:sp>
        <p:nvSpPr>
          <p:cNvPr id="7" name="Text 5"/>
          <p:cNvSpPr/>
          <p:nvPr/>
        </p:nvSpPr>
        <p:spPr>
          <a:xfrm>
            <a:off x="658368" y="1737360"/>
            <a:ext cx="4480560" cy="457200"/>
          </a:xfrm>
          <a:prstGeom prst="rect">
            <a:avLst/>
          </a:prstGeom>
          <a:noFill/>
          <a:ln/>
        </p:spPr>
        <p:txBody>
          <a:bodyPr wrap="square" lIns="0" tIns="0" rIns="0" bIns="0" rtlCol="0" anchor="t"/>
          <a:lstStyle/>
          <a:p>
            <a:pPr indent="0" marL="0">
              <a:lnSpc>
                <a:spcPct val="102000"/>
              </a:lnSpc>
              <a:buNone/>
            </a:pPr>
            <a:r>
              <a:rPr lang="en-US" sz="1450" b="1" dirty="0">
                <a:solidFill>
                  <a:srgbClr val="16314F"/>
                </a:solidFill>
                <a:latin typeface="Meiryo" pitchFamily="34" charset="0"/>
                <a:ea typeface="Meiryo" pitchFamily="34" charset="-122"/>
                <a:cs typeface="Meiryo" pitchFamily="34" charset="-120"/>
              </a:rPr>
              <a:t>評価権限を背景にした誘い</a:t>
            </a:r>
            <a:endParaRPr lang="en-US" sz="1450" dirty="0"/>
          </a:p>
        </p:txBody>
      </p:sp>
      <p:sp>
        <p:nvSpPr>
          <p:cNvPr id="8" name="Text 6"/>
          <p:cNvSpPr/>
          <p:nvPr/>
        </p:nvSpPr>
        <p:spPr>
          <a:xfrm>
            <a:off x="658368" y="2249424"/>
            <a:ext cx="4526280" cy="2057400"/>
          </a:xfrm>
          <a:prstGeom prst="rect">
            <a:avLst/>
          </a:prstGeom>
          <a:noFill/>
          <a:ln/>
        </p:spPr>
        <p:txBody>
          <a:bodyPr wrap="square" lIns="0" tIns="0" rIns="0" bIns="0" rtlCol="0" anchor="t"/>
          <a:lstStyle/>
          <a:p>
            <a:pPr marL="177800" indent="-177800">
              <a:lnSpc>
                <a:spcPct val="110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インターン指導担当者が、毎日業務後に二人で食事へ行くよう誘う。</a:t>
            </a:r>
            <a:endParaRPr lang="en-US" sz="1250" dirty="0"/>
          </a:p>
          <a:p>
            <a:pPr marL="177800" indent="-177800">
              <a:lnSpc>
                <a:spcPct val="110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参加者が断ると「評価を書くのは私だから、もう少し積極性を見せた方がよい」と述べた。</a:t>
            </a:r>
            <a:endParaRPr lang="en-US" sz="1250" dirty="0"/>
          </a:p>
        </p:txBody>
      </p:sp>
      <p:sp>
        <p:nvSpPr>
          <p:cNvPr id="9" name="Shape 7"/>
          <p:cNvSpPr/>
          <p:nvPr/>
        </p:nvSpPr>
        <p:spPr>
          <a:xfrm>
            <a:off x="5532120" y="1371600"/>
            <a:ext cx="3154680" cy="1517904"/>
          </a:xfrm>
          <a:prstGeom prst="roundRect">
            <a:avLst>
              <a:gd name="adj" fmla="val 3614"/>
            </a:avLst>
          </a:prstGeom>
          <a:solidFill>
            <a:srgbClr val="E9EEF3"/>
          </a:solidFill>
          <a:ln w="12700">
            <a:solidFill>
              <a:srgbClr val="C5D0DC"/>
            </a:solidFill>
            <a:prstDash val="solid"/>
          </a:ln>
          <a:effectLst>
            <a:outerShdw sx="100000" sy="100000" kx="0" ky="0" algn="bl" rotWithShape="0" blurRad="88900" dist="38100" dir="5400000">
              <a:srgbClr val="000000">
                <a:alpha val="12000"/>
              </a:srgbClr>
            </a:outerShdw>
          </a:effectLst>
        </p:spPr>
      </p:sp>
      <p:sp>
        <p:nvSpPr>
          <p:cNvPr id="10" name="Text 8"/>
          <p:cNvSpPr/>
          <p:nvPr/>
        </p:nvSpPr>
        <p:spPr>
          <a:xfrm>
            <a:off x="5733288" y="1481328"/>
            <a:ext cx="2743200" cy="237744"/>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論点</a:t>
            </a:r>
            <a:endParaRPr lang="en-US" sz="1250" dirty="0"/>
          </a:p>
        </p:txBody>
      </p:sp>
      <p:sp>
        <p:nvSpPr>
          <p:cNvPr id="11" name="Text 9"/>
          <p:cNvSpPr/>
          <p:nvPr/>
        </p:nvSpPr>
        <p:spPr>
          <a:xfrm>
            <a:off x="5733288" y="1755648"/>
            <a:ext cx="2788920" cy="109728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求職者等（インターン参加者）に当たる</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執拗な私的食事の誘い・評価権限</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拒否しにくさへの配慮</a:t>
            </a:r>
            <a:endParaRPr lang="en-US" sz="1100" dirty="0"/>
          </a:p>
        </p:txBody>
      </p:sp>
      <p:sp>
        <p:nvSpPr>
          <p:cNvPr id="12" name="Shape 10"/>
          <p:cNvSpPr/>
          <p:nvPr/>
        </p:nvSpPr>
        <p:spPr>
          <a:xfrm>
            <a:off x="5532120" y="2999232"/>
            <a:ext cx="3154680" cy="1389888"/>
          </a:xfrm>
          <a:prstGeom prst="roundRect">
            <a:avLst>
              <a:gd name="adj" fmla="val 3947"/>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13" name="Text 11"/>
          <p:cNvSpPr/>
          <p:nvPr/>
        </p:nvSpPr>
        <p:spPr>
          <a:xfrm>
            <a:off x="5733288" y="3108960"/>
            <a:ext cx="2743200" cy="237744"/>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実務対応</a:t>
            </a:r>
            <a:endParaRPr lang="en-US" sz="1250" dirty="0"/>
          </a:p>
        </p:txBody>
      </p:sp>
      <p:sp>
        <p:nvSpPr>
          <p:cNvPr id="14" name="Text 12"/>
          <p:cNvSpPr/>
          <p:nvPr/>
        </p:nvSpPr>
        <p:spPr>
          <a:xfrm>
            <a:off x="5733288" y="3383280"/>
            <a:ext cx="2788920" cy="96012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指導担当者の変更・接触回避を検討</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評価と私的関係を結びつけない</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相談窓口で受け止め、配慮措置</a:t>
            </a:r>
            <a:endParaRPr lang="en-US" sz="1100" dirty="0"/>
          </a:p>
        </p:txBody>
      </p:sp>
      <p:sp>
        <p:nvSpPr>
          <p:cNvPr id="15" name="Shape 13"/>
          <p:cNvSpPr/>
          <p:nvPr/>
        </p:nvSpPr>
        <p:spPr>
          <a:xfrm>
            <a:off x="457200" y="4498848"/>
            <a:ext cx="1371600" cy="274320"/>
          </a:xfrm>
          <a:prstGeom prst="roundRect">
            <a:avLst>
              <a:gd name="adj" fmla="val 16667"/>
            </a:avLst>
          </a:prstGeom>
          <a:solidFill>
            <a:srgbClr val="E9EEF3"/>
          </a:solidFill>
          <a:ln w="12700">
            <a:solidFill>
              <a:srgbClr val="16314F"/>
            </a:solidFill>
            <a:prstDash val="solid"/>
          </a:ln>
        </p:spPr>
      </p:sp>
      <p:sp>
        <p:nvSpPr>
          <p:cNvPr id="16" name="Text 14"/>
          <p:cNvSpPr/>
          <p:nvPr/>
        </p:nvSpPr>
        <p:spPr>
          <a:xfrm>
            <a:off x="457200" y="4498848"/>
            <a:ext cx="1371600" cy="274320"/>
          </a:xfrm>
          <a:prstGeom prst="rect">
            <a:avLst/>
          </a:prstGeom>
          <a:noFill/>
          <a:ln/>
        </p:spPr>
        <p:txBody>
          <a:bodyPr wrap="square" lIns="0" tIns="0" rIns="0" bIns="0"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インターン</a:t>
            </a:r>
            <a:endParaRPr lang="en-US" sz="1100" dirty="0"/>
          </a:p>
        </p:txBody>
      </p:sp>
      <p:sp>
        <p:nvSpPr>
          <p:cNvPr id="17" name="Shape 15"/>
          <p:cNvSpPr/>
          <p:nvPr/>
        </p:nvSpPr>
        <p:spPr>
          <a:xfrm>
            <a:off x="1938528" y="4498848"/>
            <a:ext cx="1554480" cy="274320"/>
          </a:xfrm>
          <a:prstGeom prst="roundRect">
            <a:avLst>
              <a:gd name="adj" fmla="val 16667"/>
            </a:avLst>
          </a:prstGeom>
          <a:solidFill>
            <a:srgbClr val="FBEBE9"/>
          </a:solidFill>
          <a:ln w="12700">
            <a:solidFill>
              <a:srgbClr val="B42318"/>
            </a:solidFill>
            <a:prstDash val="solid"/>
          </a:ln>
        </p:spPr>
      </p:sp>
      <p:sp>
        <p:nvSpPr>
          <p:cNvPr id="18" name="Text 16"/>
          <p:cNvSpPr/>
          <p:nvPr/>
        </p:nvSpPr>
        <p:spPr>
          <a:xfrm>
            <a:off x="1938528" y="4498848"/>
            <a:ext cx="1554480" cy="274320"/>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評価権限</a:t>
            </a:r>
            <a:endParaRPr lang="en-US" sz="1100" dirty="0"/>
          </a:p>
        </p:txBody>
      </p:sp>
      <p:sp>
        <p:nvSpPr>
          <p:cNvPr id="19" name="Shape 17"/>
          <p:cNvSpPr/>
          <p:nvPr/>
        </p:nvSpPr>
        <p:spPr>
          <a:xfrm>
            <a:off x="3602736" y="4498848"/>
            <a:ext cx="1737360" cy="274320"/>
          </a:xfrm>
          <a:prstGeom prst="roundRect">
            <a:avLst>
              <a:gd name="adj" fmla="val 16667"/>
            </a:avLst>
          </a:prstGeom>
          <a:solidFill>
            <a:srgbClr val="FBEBE9"/>
          </a:solidFill>
          <a:ln w="12700">
            <a:solidFill>
              <a:srgbClr val="B42318"/>
            </a:solidFill>
            <a:prstDash val="solid"/>
          </a:ln>
        </p:spPr>
      </p:sp>
      <p:sp>
        <p:nvSpPr>
          <p:cNvPr id="20" name="Text 18"/>
          <p:cNvSpPr/>
          <p:nvPr/>
        </p:nvSpPr>
        <p:spPr>
          <a:xfrm>
            <a:off x="3602736" y="4498848"/>
            <a:ext cx="1737360" cy="274320"/>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執拗な誘い</a:t>
            </a:r>
            <a:endParaRPr lang="en-US" sz="1100" dirty="0"/>
          </a:p>
        </p:txBody>
      </p:sp>
      <p:sp>
        <p:nvSpPr>
          <p:cNvPr id="21" name="Text 1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22" name="Text 2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37</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CASE STUDY ｜ ケース4</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400" b="1" dirty="0">
                <a:solidFill>
                  <a:srgbClr val="16314F"/>
                </a:solidFill>
                <a:latin typeface="Meiryo" pitchFamily="34" charset="0"/>
                <a:ea typeface="Meiryo" pitchFamily="34" charset="-122"/>
                <a:cs typeface="Meiryo" pitchFamily="34" charset="-120"/>
              </a:rPr>
              <a:t>大学のキャリアセンターからの情報提供</a:t>
            </a:r>
            <a:endParaRPr lang="en-US" sz="2400" dirty="0"/>
          </a:p>
        </p:txBody>
      </p:sp>
      <p:sp>
        <p:nvSpPr>
          <p:cNvPr id="5" name="Shape 3"/>
          <p:cNvSpPr/>
          <p:nvPr/>
        </p:nvSpPr>
        <p:spPr>
          <a:xfrm>
            <a:off x="457200" y="1371600"/>
            <a:ext cx="4892040" cy="3017520"/>
          </a:xfrm>
          <a:prstGeom prst="roundRect">
            <a:avLst>
              <a:gd name="adj" fmla="val 181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499616"/>
            <a:ext cx="1828800" cy="237744"/>
          </a:xfrm>
          <a:prstGeom prst="rect">
            <a:avLst/>
          </a:prstGeom>
          <a:noFill/>
          <a:ln/>
        </p:spPr>
        <p:txBody>
          <a:bodyPr wrap="square" lIns="0" tIns="0" rIns="0" bIns="0" rtlCol="0" anchor="ctr"/>
          <a:lstStyle/>
          <a:p>
            <a:pPr indent="0" marL="0">
              <a:buNone/>
            </a:pPr>
            <a:r>
              <a:rPr lang="en-US" sz="1100" b="1" spc="100" kern="0" dirty="0">
                <a:solidFill>
                  <a:srgbClr val="B58A3A"/>
                </a:solidFill>
                <a:latin typeface="Meiryo" pitchFamily="34" charset="0"/>
                <a:ea typeface="Meiryo" pitchFamily="34" charset="-122"/>
                <a:cs typeface="Meiryo" pitchFamily="34" charset="-120"/>
              </a:rPr>
              <a:t>CASE 8</a:t>
            </a:r>
            <a:endParaRPr lang="en-US" sz="1100" dirty="0"/>
          </a:p>
        </p:txBody>
      </p:sp>
      <p:sp>
        <p:nvSpPr>
          <p:cNvPr id="7" name="Text 5"/>
          <p:cNvSpPr/>
          <p:nvPr/>
        </p:nvSpPr>
        <p:spPr>
          <a:xfrm>
            <a:off x="658368" y="1737360"/>
            <a:ext cx="4480560" cy="457200"/>
          </a:xfrm>
          <a:prstGeom prst="rect">
            <a:avLst/>
          </a:prstGeom>
          <a:noFill/>
          <a:ln/>
        </p:spPr>
        <p:txBody>
          <a:bodyPr wrap="square" lIns="0" tIns="0" rIns="0" bIns="0" rtlCol="0" anchor="t"/>
          <a:lstStyle/>
          <a:p>
            <a:pPr indent="0" marL="0">
              <a:lnSpc>
                <a:spcPct val="102000"/>
              </a:lnSpc>
              <a:buNone/>
            </a:pPr>
            <a:r>
              <a:rPr lang="en-US" sz="1450" b="1" dirty="0">
                <a:solidFill>
                  <a:srgbClr val="16314F"/>
                </a:solidFill>
                <a:latin typeface="Meiryo" pitchFamily="34" charset="0"/>
                <a:ea typeface="Meiryo" pitchFamily="34" charset="-122"/>
                <a:cs typeface="Meiryo" pitchFamily="34" charset="-120"/>
              </a:rPr>
              <a:t>本人が氏名開示に迷うケース</a:t>
            </a:r>
            <a:endParaRPr lang="en-US" sz="1450" dirty="0"/>
          </a:p>
        </p:txBody>
      </p:sp>
      <p:sp>
        <p:nvSpPr>
          <p:cNvPr id="8" name="Text 6"/>
          <p:cNvSpPr/>
          <p:nvPr/>
        </p:nvSpPr>
        <p:spPr>
          <a:xfrm>
            <a:off x="658368" y="2249424"/>
            <a:ext cx="4526280" cy="2057400"/>
          </a:xfrm>
          <a:prstGeom prst="rect">
            <a:avLst/>
          </a:prstGeom>
          <a:noFill/>
          <a:ln/>
        </p:spPr>
        <p:txBody>
          <a:bodyPr wrap="square" lIns="0" tIns="0" rIns="0" bIns="0" rtlCol="0" anchor="t"/>
          <a:lstStyle/>
          <a:p>
            <a:pPr marL="177800" indent="-177800">
              <a:lnSpc>
                <a:spcPct val="110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大学のキャリアセンターから「貴社社員とのOB訪問で、学生が性的な発言を受けたと相談している」と連絡。</a:t>
            </a:r>
            <a:endParaRPr lang="en-US" sz="1250" dirty="0"/>
          </a:p>
          <a:p>
            <a:pPr marL="177800" indent="-177800">
              <a:lnSpc>
                <a:spcPct val="110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学生本人は会社への氏名開示に迷っている。</a:t>
            </a:r>
            <a:endParaRPr lang="en-US" sz="1250" dirty="0"/>
          </a:p>
        </p:txBody>
      </p:sp>
      <p:sp>
        <p:nvSpPr>
          <p:cNvPr id="9" name="Shape 7"/>
          <p:cNvSpPr/>
          <p:nvPr/>
        </p:nvSpPr>
        <p:spPr>
          <a:xfrm>
            <a:off x="5532120" y="1371600"/>
            <a:ext cx="3154680" cy="1517904"/>
          </a:xfrm>
          <a:prstGeom prst="roundRect">
            <a:avLst>
              <a:gd name="adj" fmla="val 3614"/>
            </a:avLst>
          </a:prstGeom>
          <a:solidFill>
            <a:srgbClr val="E9EEF3"/>
          </a:solidFill>
          <a:ln w="12700">
            <a:solidFill>
              <a:srgbClr val="C5D0DC"/>
            </a:solidFill>
            <a:prstDash val="solid"/>
          </a:ln>
          <a:effectLst>
            <a:outerShdw sx="100000" sy="100000" kx="0" ky="0" algn="bl" rotWithShape="0" blurRad="88900" dist="38100" dir="5400000">
              <a:srgbClr val="000000">
                <a:alpha val="12000"/>
              </a:srgbClr>
            </a:outerShdw>
          </a:effectLst>
        </p:spPr>
      </p:sp>
      <p:sp>
        <p:nvSpPr>
          <p:cNvPr id="10" name="Text 8"/>
          <p:cNvSpPr/>
          <p:nvPr/>
        </p:nvSpPr>
        <p:spPr>
          <a:xfrm>
            <a:off x="5733288" y="1481328"/>
            <a:ext cx="2743200" cy="237744"/>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論点</a:t>
            </a:r>
            <a:endParaRPr lang="en-US" sz="1250" dirty="0"/>
          </a:p>
        </p:txBody>
      </p:sp>
      <p:sp>
        <p:nvSpPr>
          <p:cNvPr id="11" name="Text 9"/>
          <p:cNvSpPr/>
          <p:nvPr/>
        </p:nvSpPr>
        <p:spPr>
          <a:xfrm>
            <a:off x="5733288" y="1755648"/>
            <a:ext cx="2788920" cy="109728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教育機関との連携（望ましい取組）</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本人の意向・プライバシーの尊重</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匿名情報でできる予備確認</a:t>
            </a:r>
            <a:endParaRPr lang="en-US" sz="1100" dirty="0"/>
          </a:p>
        </p:txBody>
      </p:sp>
      <p:sp>
        <p:nvSpPr>
          <p:cNvPr id="12" name="Shape 10"/>
          <p:cNvSpPr/>
          <p:nvPr/>
        </p:nvSpPr>
        <p:spPr>
          <a:xfrm>
            <a:off x="5532120" y="2999232"/>
            <a:ext cx="3154680" cy="1389888"/>
          </a:xfrm>
          <a:prstGeom prst="roundRect">
            <a:avLst>
              <a:gd name="adj" fmla="val 3947"/>
            </a:avLst>
          </a:prstGeom>
          <a:solidFill>
            <a:srgbClr val="E9F1EC"/>
          </a:solidFill>
          <a:ln w="12700">
            <a:solidFill>
              <a:srgbClr val="BFD8C8"/>
            </a:solidFill>
            <a:prstDash val="solid"/>
          </a:ln>
          <a:effectLst>
            <a:outerShdw sx="100000" sy="100000" kx="0" ky="0" algn="bl" rotWithShape="0" blurRad="88900" dist="38100" dir="5400000">
              <a:srgbClr val="000000">
                <a:alpha val="12000"/>
              </a:srgbClr>
            </a:outerShdw>
          </a:effectLst>
        </p:spPr>
      </p:sp>
      <p:sp>
        <p:nvSpPr>
          <p:cNvPr id="13" name="Text 11"/>
          <p:cNvSpPr/>
          <p:nvPr/>
        </p:nvSpPr>
        <p:spPr>
          <a:xfrm>
            <a:off x="5733288" y="3108960"/>
            <a:ext cx="2743200" cy="237744"/>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実務対応</a:t>
            </a:r>
            <a:endParaRPr lang="en-US" sz="1250" dirty="0"/>
          </a:p>
        </p:txBody>
      </p:sp>
      <p:sp>
        <p:nvSpPr>
          <p:cNvPr id="14" name="Text 12"/>
          <p:cNvSpPr/>
          <p:nvPr/>
        </p:nvSpPr>
        <p:spPr>
          <a:xfrm>
            <a:off x="5733288" y="3383280"/>
            <a:ext cx="2788920" cy="96012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連携して適切に対応する</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氏名なしでも社員側の予備確認・注意喚起</a:t>
            </a:r>
            <a:endParaRPr lang="en-US" sz="1100" dirty="0"/>
          </a:p>
          <a:p>
            <a:pPr marL="177800" indent="-177800">
              <a:lnSpc>
                <a:spcPct val="104000"/>
              </a:lnSpc>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二次被害防止と選考情報の分離</a:t>
            </a:r>
            <a:endParaRPr lang="en-US" sz="1100" dirty="0"/>
          </a:p>
        </p:txBody>
      </p:sp>
      <p:sp>
        <p:nvSpPr>
          <p:cNvPr id="15" name="Shape 13"/>
          <p:cNvSpPr/>
          <p:nvPr/>
        </p:nvSpPr>
        <p:spPr>
          <a:xfrm>
            <a:off x="457200" y="4498848"/>
            <a:ext cx="1463040" cy="274320"/>
          </a:xfrm>
          <a:prstGeom prst="roundRect">
            <a:avLst>
              <a:gd name="adj" fmla="val 16667"/>
            </a:avLst>
          </a:prstGeom>
          <a:solidFill>
            <a:srgbClr val="E9F1EC"/>
          </a:solidFill>
          <a:ln w="12700">
            <a:solidFill>
              <a:srgbClr val="2F6B4F"/>
            </a:solidFill>
            <a:prstDash val="solid"/>
          </a:ln>
        </p:spPr>
      </p:sp>
      <p:sp>
        <p:nvSpPr>
          <p:cNvPr id="16" name="Text 14"/>
          <p:cNvSpPr/>
          <p:nvPr/>
        </p:nvSpPr>
        <p:spPr>
          <a:xfrm>
            <a:off x="457200" y="4498848"/>
            <a:ext cx="1463040" cy="274320"/>
          </a:xfrm>
          <a:prstGeom prst="rect">
            <a:avLst/>
          </a:prstGeom>
          <a:noFill/>
          <a:ln/>
        </p:spPr>
        <p:txBody>
          <a:bodyPr wrap="square" lIns="0" tIns="0" rIns="0" bIns="0" rtlCol="0" anchor="ctr"/>
          <a:lstStyle/>
          <a:p>
            <a:pPr algn="ctr" indent="0" marL="0">
              <a:buNone/>
            </a:pPr>
            <a:r>
              <a:rPr lang="en-US" sz="1100" b="1" dirty="0">
                <a:solidFill>
                  <a:srgbClr val="2F6B4F"/>
                </a:solidFill>
                <a:latin typeface="Meiryo" pitchFamily="34" charset="0"/>
                <a:ea typeface="Meiryo" pitchFamily="34" charset="-122"/>
                <a:cs typeface="Meiryo" pitchFamily="34" charset="-120"/>
              </a:rPr>
              <a:t>大学連携</a:t>
            </a:r>
            <a:endParaRPr lang="en-US" sz="1100" dirty="0"/>
          </a:p>
        </p:txBody>
      </p:sp>
      <p:sp>
        <p:nvSpPr>
          <p:cNvPr id="17" name="Shape 15"/>
          <p:cNvSpPr/>
          <p:nvPr/>
        </p:nvSpPr>
        <p:spPr>
          <a:xfrm>
            <a:off x="2029968" y="4498848"/>
            <a:ext cx="1463040" cy="274320"/>
          </a:xfrm>
          <a:prstGeom prst="roundRect">
            <a:avLst>
              <a:gd name="adj" fmla="val 16667"/>
            </a:avLst>
          </a:prstGeom>
          <a:solidFill>
            <a:srgbClr val="E9EEF3"/>
          </a:solidFill>
          <a:ln w="12700">
            <a:solidFill>
              <a:srgbClr val="16314F"/>
            </a:solidFill>
            <a:prstDash val="solid"/>
          </a:ln>
        </p:spPr>
      </p:sp>
      <p:sp>
        <p:nvSpPr>
          <p:cNvPr id="18" name="Text 16"/>
          <p:cNvSpPr/>
          <p:nvPr/>
        </p:nvSpPr>
        <p:spPr>
          <a:xfrm>
            <a:off x="2029968" y="4498848"/>
            <a:ext cx="1463040" cy="274320"/>
          </a:xfrm>
          <a:prstGeom prst="rect">
            <a:avLst/>
          </a:prstGeom>
          <a:noFill/>
          <a:ln/>
        </p:spPr>
        <p:txBody>
          <a:bodyPr wrap="square" lIns="0" tIns="0" rIns="0" bIns="0"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匿名相談</a:t>
            </a:r>
            <a:endParaRPr lang="en-US" sz="1100" dirty="0"/>
          </a:p>
        </p:txBody>
      </p:sp>
      <p:sp>
        <p:nvSpPr>
          <p:cNvPr id="19" name="Shape 17"/>
          <p:cNvSpPr/>
          <p:nvPr/>
        </p:nvSpPr>
        <p:spPr>
          <a:xfrm>
            <a:off x="3602736" y="4498848"/>
            <a:ext cx="1920240" cy="274320"/>
          </a:xfrm>
          <a:prstGeom prst="roundRect">
            <a:avLst>
              <a:gd name="adj" fmla="val 16667"/>
            </a:avLst>
          </a:prstGeom>
          <a:solidFill>
            <a:srgbClr val="E9EEF3"/>
          </a:solidFill>
          <a:ln w="12700">
            <a:solidFill>
              <a:srgbClr val="16314F"/>
            </a:solidFill>
            <a:prstDash val="solid"/>
          </a:ln>
        </p:spPr>
      </p:sp>
      <p:sp>
        <p:nvSpPr>
          <p:cNvPr id="20" name="Text 18"/>
          <p:cNvSpPr/>
          <p:nvPr/>
        </p:nvSpPr>
        <p:spPr>
          <a:xfrm>
            <a:off x="3602736" y="4498848"/>
            <a:ext cx="1920240" cy="274320"/>
          </a:xfrm>
          <a:prstGeom prst="rect">
            <a:avLst/>
          </a:prstGeom>
          <a:noFill/>
          <a:ln/>
        </p:spPr>
        <p:txBody>
          <a:bodyPr wrap="square" lIns="0" tIns="0" rIns="0" bIns="0"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二次被害防止</a:t>
            </a:r>
            <a:endParaRPr lang="en-US" sz="1100" dirty="0"/>
          </a:p>
        </p:txBody>
      </p:sp>
      <p:sp>
        <p:nvSpPr>
          <p:cNvPr id="21" name="Text 1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22" name="Text 2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38</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457200" y="457200"/>
            <a:ext cx="164592" cy="164592"/>
          </a:xfrm>
          <a:prstGeom prst="roundRect">
            <a:avLst>
              <a:gd name="adj" fmla="val 16667"/>
            </a:avLst>
          </a:prstGeom>
          <a:solidFill>
            <a:srgbClr val="B58A3A"/>
          </a:solidFill>
          <a:ln/>
        </p:spPr>
      </p:sp>
      <p:sp>
        <p:nvSpPr>
          <p:cNvPr id="3" name="Text 1"/>
          <p:cNvSpPr/>
          <p:nvPr/>
        </p:nvSpPr>
        <p:spPr>
          <a:xfrm>
            <a:off x="713232" y="429768"/>
            <a:ext cx="7315200" cy="237744"/>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SUMMARY ｜ 行動原則</a:t>
            </a:r>
            <a:endParaRPr lang="en-US" sz="1200" dirty="0"/>
          </a:p>
        </p:txBody>
      </p:sp>
      <p:sp>
        <p:nvSpPr>
          <p:cNvPr id="4" name="Text 2"/>
          <p:cNvSpPr/>
          <p:nvPr/>
        </p:nvSpPr>
        <p:spPr>
          <a:xfrm>
            <a:off x="457200" y="713232"/>
            <a:ext cx="8229600" cy="457200"/>
          </a:xfrm>
          <a:prstGeom prst="rect">
            <a:avLst/>
          </a:prstGeom>
          <a:noFill/>
          <a:ln/>
        </p:spPr>
        <p:txBody>
          <a:bodyPr wrap="square" lIns="0" tIns="0" rIns="0" bIns="0" rtlCol="0" anchor="ctr"/>
          <a:lstStyle/>
          <a:p>
            <a:pPr indent="0" marL="0">
              <a:buNone/>
            </a:pPr>
            <a:r>
              <a:rPr lang="en-US" sz="2600" b="1" dirty="0">
                <a:solidFill>
                  <a:srgbClr val="FFFFFF"/>
                </a:solidFill>
                <a:latin typeface="Meiryo" pitchFamily="34" charset="0"/>
                <a:ea typeface="Meiryo" pitchFamily="34" charset="-122"/>
                <a:cs typeface="Meiryo" pitchFamily="34" charset="-120"/>
              </a:rPr>
              <a:t>今日から実践する5つの原則</a:t>
            </a:r>
            <a:endParaRPr lang="en-US" sz="2600" dirty="0"/>
          </a:p>
        </p:txBody>
      </p:sp>
      <p:sp>
        <p:nvSpPr>
          <p:cNvPr id="5" name="Shape 3"/>
          <p:cNvSpPr/>
          <p:nvPr/>
        </p:nvSpPr>
        <p:spPr>
          <a:xfrm>
            <a:off x="502920" y="1325880"/>
            <a:ext cx="347472" cy="347472"/>
          </a:xfrm>
          <a:prstGeom prst="ellipse">
            <a:avLst/>
          </a:prstGeom>
          <a:solidFill>
            <a:srgbClr val="B58A3A"/>
          </a:solidFill>
          <a:ln/>
        </p:spPr>
      </p:sp>
      <p:sp>
        <p:nvSpPr>
          <p:cNvPr id="6" name="Text 4"/>
          <p:cNvSpPr/>
          <p:nvPr/>
        </p:nvSpPr>
        <p:spPr>
          <a:xfrm>
            <a:off x="502920" y="1325880"/>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1</a:t>
            </a:r>
            <a:endParaRPr lang="en-US" sz="1200" dirty="0"/>
          </a:p>
        </p:txBody>
      </p:sp>
      <p:sp>
        <p:nvSpPr>
          <p:cNvPr id="7" name="Text 5"/>
          <p:cNvSpPr/>
          <p:nvPr/>
        </p:nvSpPr>
        <p:spPr>
          <a:xfrm>
            <a:off x="960120" y="1298448"/>
            <a:ext cx="5212080" cy="402336"/>
          </a:xfrm>
          <a:prstGeom prst="rect">
            <a:avLst/>
          </a:prstGeom>
          <a:noFill/>
          <a:ln/>
        </p:spPr>
        <p:txBody>
          <a:bodyPr wrap="square" lIns="0" tIns="0" rIns="0" bIns="0" rtlCol="0" anchor="ctr"/>
          <a:lstStyle/>
          <a:p>
            <a:pPr indent="0" marL="0">
              <a:lnSpc>
                <a:spcPct val="100000"/>
              </a:lnSpc>
              <a:buNone/>
            </a:pPr>
            <a:r>
              <a:rPr lang="en-US" sz="1350" dirty="0">
                <a:solidFill>
                  <a:srgbClr val="EAF0F6"/>
                </a:solidFill>
                <a:latin typeface="Meiryo" pitchFamily="34" charset="0"/>
                <a:ea typeface="Meiryo" pitchFamily="34" charset="-122"/>
                <a:cs typeface="Meiryo" pitchFamily="34" charset="-120"/>
              </a:rPr>
              <a:t>適性・能力／労働条件に必要のない私的・性的な質問はしない</a:t>
            </a:r>
            <a:endParaRPr lang="en-US" sz="1350" dirty="0"/>
          </a:p>
        </p:txBody>
      </p:sp>
      <p:sp>
        <p:nvSpPr>
          <p:cNvPr id="8" name="Shape 6"/>
          <p:cNvSpPr/>
          <p:nvPr/>
        </p:nvSpPr>
        <p:spPr>
          <a:xfrm>
            <a:off x="502920" y="1801368"/>
            <a:ext cx="347472" cy="347472"/>
          </a:xfrm>
          <a:prstGeom prst="ellipse">
            <a:avLst/>
          </a:prstGeom>
          <a:solidFill>
            <a:srgbClr val="B58A3A"/>
          </a:solidFill>
          <a:ln/>
        </p:spPr>
      </p:sp>
      <p:sp>
        <p:nvSpPr>
          <p:cNvPr id="9" name="Text 7"/>
          <p:cNvSpPr/>
          <p:nvPr/>
        </p:nvSpPr>
        <p:spPr>
          <a:xfrm>
            <a:off x="502920" y="1801368"/>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2</a:t>
            </a:r>
            <a:endParaRPr lang="en-US" sz="1200" dirty="0"/>
          </a:p>
        </p:txBody>
      </p:sp>
      <p:sp>
        <p:nvSpPr>
          <p:cNvPr id="10" name="Text 8"/>
          <p:cNvSpPr/>
          <p:nvPr/>
        </p:nvSpPr>
        <p:spPr>
          <a:xfrm>
            <a:off x="960120" y="1773936"/>
            <a:ext cx="5212080" cy="402336"/>
          </a:xfrm>
          <a:prstGeom prst="rect">
            <a:avLst/>
          </a:prstGeom>
          <a:noFill/>
          <a:ln/>
        </p:spPr>
        <p:txBody>
          <a:bodyPr wrap="square" lIns="0" tIns="0" rIns="0" bIns="0" rtlCol="0" anchor="ctr"/>
          <a:lstStyle/>
          <a:p>
            <a:pPr indent="0" marL="0">
              <a:lnSpc>
                <a:spcPct val="100000"/>
              </a:lnSpc>
              <a:buNone/>
            </a:pPr>
            <a:r>
              <a:rPr lang="en-US" sz="1350" dirty="0">
                <a:solidFill>
                  <a:srgbClr val="EAF0F6"/>
                </a:solidFill>
                <a:latin typeface="Meiryo" pitchFamily="34" charset="0"/>
                <a:ea typeface="Meiryo" pitchFamily="34" charset="-122"/>
                <a:cs typeface="Meiryo" pitchFamily="34" charset="-120"/>
              </a:rPr>
              <a:t>面談・連絡は会社のルール（時間・場所・体制・手段）に従う</a:t>
            </a:r>
            <a:endParaRPr lang="en-US" sz="1350" dirty="0"/>
          </a:p>
        </p:txBody>
      </p:sp>
      <p:sp>
        <p:nvSpPr>
          <p:cNvPr id="11" name="Shape 9"/>
          <p:cNvSpPr/>
          <p:nvPr/>
        </p:nvSpPr>
        <p:spPr>
          <a:xfrm>
            <a:off x="502920" y="2276856"/>
            <a:ext cx="347472" cy="347472"/>
          </a:xfrm>
          <a:prstGeom prst="ellipse">
            <a:avLst/>
          </a:prstGeom>
          <a:solidFill>
            <a:srgbClr val="B58A3A"/>
          </a:solidFill>
          <a:ln/>
        </p:spPr>
      </p:sp>
      <p:sp>
        <p:nvSpPr>
          <p:cNvPr id="12" name="Text 10"/>
          <p:cNvSpPr/>
          <p:nvPr/>
        </p:nvSpPr>
        <p:spPr>
          <a:xfrm>
            <a:off x="502920" y="2276856"/>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3</a:t>
            </a:r>
            <a:endParaRPr lang="en-US" sz="1200" dirty="0"/>
          </a:p>
        </p:txBody>
      </p:sp>
      <p:sp>
        <p:nvSpPr>
          <p:cNvPr id="13" name="Text 11"/>
          <p:cNvSpPr/>
          <p:nvPr/>
        </p:nvSpPr>
        <p:spPr>
          <a:xfrm>
            <a:off x="960120" y="2249424"/>
            <a:ext cx="5212080" cy="402336"/>
          </a:xfrm>
          <a:prstGeom prst="rect">
            <a:avLst/>
          </a:prstGeom>
          <a:noFill/>
          <a:ln/>
        </p:spPr>
        <p:txBody>
          <a:bodyPr wrap="square" lIns="0" tIns="0" rIns="0" bIns="0" rtlCol="0" anchor="ctr"/>
          <a:lstStyle/>
          <a:p>
            <a:pPr indent="0" marL="0">
              <a:lnSpc>
                <a:spcPct val="100000"/>
              </a:lnSpc>
              <a:buNone/>
            </a:pPr>
            <a:r>
              <a:rPr lang="en-US" sz="1350" dirty="0">
                <a:solidFill>
                  <a:srgbClr val="EAF0F6"/>
                </a:solidFill>
                <a:latin typeface="Meiryo" pitchFamily="34" charset="0"/>
                <a:ea typeface="Meiryo" pitchFamily="34" charset="-122"/>
                <a:cs typeface="Meiryo" pitchFamily="34" charset="-120"/>
              </a:rPr>
              <a:t>立場・評価・推薦をちらつかせて私的・性的な関係を求めない</a:t>
            </a:r>
            <a:endParaRPr lang="en-US" sz="1350" dirty="0"/>
          </a:p>
        </p:txBody>
      </p:sp>
      <p:sp>
        <p:nvSpPr>
          <p:cNvPr id="14" name="Shape 12"/>
          <p:cNvSpPr/>
          <p:nvPr/>
        </p:nvSpPr>
        <p:spPr>
          <a:xfrm>
            <a:off x="502920" y="2752344"/>
            <a:ext cx="347472" cy="347472"/>
          </a:xfrm>
          <a:prstGeom prst="ellipse">
            <a:avLst/>
          </a:prstGeom>
          <a:solidFill>
            <a:srgbClr val="B58A3A"/>
          </a:solidFill>
          <a:ln/>
        </p:spPr>
      </p:sp>
      <p:sp>
        <p:nvSpPr>
          <p:cNvPr id="15" name="Text 13"/>
          <p:cNvSpPr/>
          <p:nvPr/>
        </p:nvSpPr>
        <p:spPr>
          <a:xfrm>
            <a:off x="502920" y="2752344"/>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4</a:t>
            </a:r>
            <a:endParaRPr lang="en-US" sz="1200" dirty="0"/>
          </a:p>
        </p:txBody>
      </p:sp>
      <p:sp>
        <p:nvSpPr>
          <p:cNvPr id="16" name="Text 14"/>
          <p:cNvSpPr/>
          <p:nvPr/>
        </p:nvSpPr>
        <p:spPr>
          <a:xfrm>
            <a:off x="960120" y="2724912"/>
            <a:ext cx="5212080" cy="402336"/>
          </a:xfrm>
          <a:prstGeom prst="rect">
            <a:avLst/>
          </a:prstGeom>
          <a:noFill/>
          <a:ln/>
        </p:spPr>
        <p:txBody>
          <a:bodyPr wrap="square" lIns="0" tIns="0" rIns="0" bIns="0" rtlCol="0" anchor="ctr"/>
          <a:lstStyle/>
          <a:p>
            <a:pPr indent="0" marL="0">
              <a:lnSpc>
                <a:spcPct val="100000"/>
              </a:lnSpc>
              <a:buNone/>
            </a:pPr>
            <a:r>
              <a:rPr lang="en-US" sz="1350" dirty="0">
                <a:solidFill>
                  <a:srgbClr val="EAF0F6"/>
                </a:solidFill>
                <a:latin typeface="Meiryo" pitchFamily="34" charset="0"/>
                <a:ea typeface="Meiryo" pitchFamily="34" charset="-122"/>
                <a:cs typeface="Meiryo" pitchFamily="34" charset="-120"/>
              </a:rPr>
              <a:t>相談は抱え込まず、採否判断と分けて適切な窓口へつなぐ</a:t>
            </a:r>
            <a:endParaRPr lang="en-US" sz="1350" dirty="0"/>
          </a:p>
        </p:txBody>
      </p:sp>
      <p:sp>
        <p:nvSpPr>
          <p:cNvPr id="17" name="Shape 15"/>
          <p:cNvSpPr/>
          <p:nvPr/>
        </p:nvSpPr>
        <p:spPr>
          <a:xfrm>
            <a:off x="502920" y="3227832"/>
            <a:ext cx="347472" cy="347472"/>
          </a:xfrm>
          <a:prstGeom prst="ellipse">
            <a:avLst/>
          </a:prstGeom>
          <a:solidFill>
            <a:srgbClr val="B58A3A"/>
          </a:solidFill>
          <a:ln/>
        </p:spPr>
      </p:sp>
      <p:sp>
        <p:nvSpPr>
          <p:cNvPr id="18" name="Text 16"/>
          <p:cNvSpPr/>
          <p:nvPr/>
        </p:nvSpPr>
        <p:spPr>
          <a:xfrm>
            <a:off x="502920" y="3227832"/>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5</a:t>
            </a:r>
            <a:endParaRPr lang="en-US" sz="1200" dirty="0"/>
          </a:p>
        </p:txBody>
      </p:sp>
      <p:sp>
        <p:nvSpPr>
          <p:cNvPr id="19" name="Text 17"/>
          <p:cNvSpPr/>
          <p:nvPr/>
        </p:nvSpPr>
        <p:spPr>
          <a:xfrm>
            <a:off x="960120" y="3200400"/>
            <a:ext cx="5212080" cy="402336"/>
          </a:xfrm>
          <a:prstGeom prst="rect">
            <a:avLst/>
          </a:prstGeom>
          <a:noFill/>
          <a:ln/>
        </p:spPr>
        <p:txBody>
          <a:bodyPr wrap="square" lIns="0" tIns="0" rIns="0" bIns="0" rtlCol="0" anchor="ctr"/>
          <a:lstStyle/>
          <a:p>
            <a:pPr indent="0" marL="0">
              <a:lnSpc>
                <a:spcPct val="100000"/>
              </a:lnSpc>
              <a:buNone/>
            </a:pPr>
            <a:r>
              <a:rPr lang="en-US" sz="1350" dirty="0">
                <a:solidFill>
                  <a:srgbClr val="EAF0F6"/>
                </a:solidFill>
                <a:latin typeface="Meiryo" pitchFamily="34" charset="0"/>
                <a:ea typeface="Meiryo" pitchFamily="34" charset="-122"/>
                <a:cs typeface="Meiryo" pitchFamily="34" charset="-120"/>
              </a:rPr>
              <a:t>相談者等のプライバシーを守り、協力した労働者を不利益に扱わない</a:t>
            </a:r>
            <a:endParaRPr lang="en-US" sz="1350" dirty="0"/>
          </a:p>
        </p:txBody>
      </p:sp>
      <p:sp>
        <p:nvSpPr>
          <p:cNvPr id="20" name="Shape 18"/>
          <p:cNvSpPr/>
          <p:nvPr/>
        </p:nvSpPr>
        <p:spPr>
          <a:xfrm>
            <a:off x="6355080" y="1280160"/>
            <a:ext cx="2331720" cy="1417320"/>
          </a:xfrm>
          <a:prstGeom prst="roundRect">
            <a:avLst>
              <a:gd name="adj" fmla="val 3871"/>
            </a:avLst>
          </a:prstGeom>
          <a:solidFill>
            <a:srgbClr val="243B53"/>
          </a:solidFill>
          <a:ln w="12700">
            <a:solidFill>
              <a:srgbClr val="243B53"/>
            </a:solidFill>
            <a:prstDash val="solid"/>
          </a:ln>
        </p:spPr>
      </p:sp>
      <p:sp>
        <p:nvSpPr>
          <p:cNvPr id="21" name="Text 19"/>
          <p:cNvSpPr/>
          <p:nvPr/>
        </p:nvSpPr>
        <p:spPr>
          <a:xfrm>
            <a:off x="6537960" y="1371600"/>
            <a:ext cx="2011680" cy="27432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自社の相談窓口</a:t>
            </a:r>
            <a:endParaRPr lang="en-US" sz="1200" dirty="0"/>
          </a:p>
        </p:txBody>
      </p:sp>
      <p:sp>
        <p:nvSpPr>
          <p:cNvPr id="22" name="Text 20"/>
          <p:cNvSpPr/>
          <p:nvPr/>
        </p:nvSpPr>
        <p:spPr>
          <a:xfrm>
            <a:off x="6537960" y="1664208"/>
            <a:ext cx="2011680" cy="960120"/>
          </a:xfrm>
          <a:prstGeom prst="rect">
            <a:avLst/>
          </a:prstGeom>
          <a:noFill/>
          <a:ln/>
        </p:spPr>
        <p:txBody>
          <a:bodyPr wrap="square" lIns="0" tIns="0" rIns="0" bIns="0" rtlCol="0" anchor="t"/>
          <a:lstStyle/>
          <a:p>
            <a:pPr indent="0" marL="0">
              <a:lnSpc>
                <a:spcPct val="120000"/>
              </a:lnSpc>
              <a:buNone/>
            </a:pPr>
            <a:r>
              <a:rPr lang="en-US" sz="1000" dirty="0">
                <a:solidFill>
                  <a:srgbClr val="CBD5E0"/>
                </a:solidFill>
                <a:latin typeface="Meiryo" pitchFamily="34" charset="0"/>
                <a:ea typeface="Meiryo" pitchFamily="34" charset="-122"/>
                <a:cs typeface="Meiryo" pitchFamily="34" charset="-120"/>
              </a:rPr>
              <a:t>【要記入：求職者等向け相談窓口】</a:t>
            </a:r>
            <a:endParaRPr lang="en-US" sz="1000" dirty="0"/>
          </a:p>
          <a:p>
            <a:pPr indent="0" marL="0">
              <a:lnSpc>
                <a:spcPct val="120000"/>
              </a:lnSpc>
              <a:buNone/>
            </a:pPr>
            <a:r>
              <a:rPr lang="en-US" sz="1000" dirty="0">
                <a:solidFill>
                  <a:srgbClr val="CBD5E0"/>
                </a:solidFill>
                <a:latin typeface="Meiryo" pitchFamily="34" charset="0"/>
                <a:ea typeface="Meiryo" pitchFamily="34" charset="-122"/>
                <a:cs typeface="Meiryo" pitchFamily="34" charset="-120"/>
              </a:rPr>
              <a:t>【要記入：担当者向け相談窓口】</a:t>
            </a:r>
            <a:endParaRPr lang="en-US" sz="1000" dirty="0"/>
          </a:p>
          <a:p>
            <a:pPr indent="0" marL="0">
              <a:lnSpc>
                <a:spcPct val="120000"/>
              </a:lnSpc>
              <a:buNone/>
            </a:pPr>
            <a:r>
              <a:rPr lang="en-US" sz="1000" dirty="0">
                <a:solidFill>
                  <a:srgbClr val="CBD5E0"/>
                </a:solidFill>
                <a:latin typeface="Meiryo" pitchFamily="34" charset="0"/>
                <a:ea typeface="Meiryo" pitchFamily="34" charset="-122"/>
                <a:cs typeface="Meiryo" pitchFamily="34" charset="-120"/>
              </a:rPr>
              <a:t>【要記入：緊急連絡先】</a:t>
            </a:r>
            <a:endParaRPr lang="en-US" sz="1000" dirty="0"/>
          </a:p>
        </p:txBody>
      </p:sp>
      <p:sp>
        <p:nvSpPr>
          <p:cNvPr id="23" name="Shape 21"/>
          <p:cNvSpPr/>
          <p:nvPr/>
        </p:nvSpPr>
        <p:spPr>
          <a:xfrm>
            <a:off x="6355080" y="2834640"/>
            <a:ext cx="2331720" cy="1280160"/>
          </a:xfrm>
          <a:prstGeom prst="roundRect">
            <a:avLst>
              <a:gd name="adj" fmla="val 4286"/>
            </a:avLst>
          </a:prstGeom>
          <a:solidFill>
            <a:srgbClr val="243B53"/>
          </a:solidFill>
          <a:ln w="12700">
            <a:solidFill>
              <a:srgbClr val="243B53"/>
            </a:solidFill>
            <a:prstDash val="solid"/>
          </a:ln>
        </p:spPr>
      </p:sp>
      <p:sp>
        <p:nvSpPr>
          <p:cNvPr id="24" name="Text 22"/>
          <p:cNvSpPr/>
          <p:nvPr/>
        </p:nvSpPr>
        <p:spPr>
          <a:xfrm>
            <a:off x="6537960" y="2926080"/>
            <a:ext cx="2011680" cy="27432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確認テスト</a:t>
            </a:r>
            <a:endParaRPr lang="en-US" sz="1200" dirty="0"/>
          </a:p>
        </p:txBody>
      </p:sp>
      <p:sp>
        <p:nvSpPr>
          <p:cNvPr id="25" name="Text 23"/>
          <p:cNvSpPr/>
          <p:nvPr/>
        </p:nvSpPr>
        <p:spPr>
          <a:xfrm>
            <a:off x="6537960" y="3200400"/>
            <a:ext cx="2011680" cy="822960"/>
          </a:xfrm>
          <a:prstGeom prst="rect">
            <a:avLst/>
          </a:prstGeom>
          <a:noFill/>
          <a:ln/>
        </p:spPr>
        <p:txBody>
          <a:bodyPr wrap="square" lIns="0" tIns="0" rIns="0" bIns="0" rtlCol="0" anchor="t"/>
          <a:lstStyle/>
          <a:p>
            <a:pPr indent="0" marL="0">
              <a:lnSpc>
                <a:spcPct val="110000"/>
              </a:lnSpc>
              <a:buNone/>
            </a:pPr>
            <a:r>
              <a:rPr lang="en-US" sz="1050" dirty="0">
                <a:solidFill>
                  <a:srgbClr val="CBD5E0"/>
                </a:solidFill>
                <a:latin typeface="Meiryo" pitchFamily="34" charset="0"/>
                <a:ea typeface="Meiryo" pitchFamily="34" charset="-122"/>
                <a:cs typeface="Meiryo" pitchFamily="34" charset="-120"/>
              </a:rPr>
              <a:t>この後、全12問の確認テストに取り組みます（○×3／四肢択一4／ケース判断5）。</a:t>
            </a:r>
            <a:endParaRPr lang="en-US" sz="1050" dirty="0"/>
          </a:p>
        </p:txBody>
      </p:sp>
      <p:sp>
        <p:nvSpPr>
          <p:cNvPr id="26" name="Text 24"/>
          <p:cNvSpPr/>
          <p:nvPr/>
        </p:nvSpPr>
        <p:spPr>
          <a:xfrm>
            <a:off x="457200" y="4572000"/>
            <a:ext cx="8229600" cy="411480"/>
          </a:xfrm>
          <a:prstGeom prst="rect">
            <a:avLst/>
          </a:prstGeom>
          <a:noFill/>
          <a:ln/>
        </p:spPr>
        <p:txBody>
          <a:bodyPr wrap="square" lIns="0" tIns="0" rIns="0" bIns="0" rtlCol="0" anchor="ctr"/>
          <a:lstStyle/>
          <a:p>
            <a:pPr indent="0" marL="0">
              <a:lnSpc>
                <a:spcPct val="105000"/>
              </a:lnSpc>
              <a:buNone/>
            </a:pPr>
            <a:r>
              <a:rPr lang="en-US" sz="950" dirty="0">
                <a:solidFill>
                  <a:srgbClr val="8E9AA8"/>
                </a:solidFill>
                <a:latin typeface="Meiryo" pitchFamily="34" charset="0"/>
                <a:ea typeface="Meiryo" pitchFamily="34" charset="-122"/>
                <a:cs typeface="Meiryo" pitchFamily="34" charset="-120"/>
              </a:rPr>
              <a:t>本研修は厚生労働省の一次資料に基づく研修用資料です。本研修の受講だけで事業主の措置義務を全て履行できるわけではありません。最終的な該当性判断・法的助言ではありません。</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BACKGROUND ｜ 構造の理解</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なぜ求職者等は「断りにくい・相談しにくい」のか</a:t>
            </a:r>
            <a:endParaRPr lang="en-US" sz="2600" dirty="0"/>
          </a:p>
        </p:txBody>
      </p:sp>
      <p:sp>
        <p:nvSpPr>
          <p:cNvPr id="5" name="Shape 3"/>
          <p:cNvSpPr/>
          <p:nvPr/>
        </p:nvSpPr>
        <p:spPr>
          <a:xfrm>
            <a:off x="457200" y="1371600"/>
            <a:ext cx="4069080" cy="877824"/>
          </a:xfrm>
          <a:prstGeom prst="roundRect">
            <a:avLst>
              <a:gd name="adj" fmla="val 625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Shape 4"/>
          <p:cNvSpPr/>
          <p:nvPr/>
        </p:nvSpPr>
        <p:spPr>
          <a:xfrm>
            <a:off x="621792" y="1627632"/>
            <a:ext cx="118872" cy="118872"/>
          </a:xfrm>
          <a:prstGeom prst="ellipse">
            <a:avLst/>
          </a:prstGeom>
          <a:solidFill>
            <a:srgbClr val="B58A3A"/>
          </a:solidFill>
          <a:ln/>
        </p:spPr>
      </p:sp>
      <p:sp>
        <p:nvSpPr>
          <p:cNvPr id="7" name="Text 5"/>
          <p:cNvSpPr/>
          <p:nvPr/>
        </p:nvSpPr>
        <p:spPr>
          <a:xfrm>
            <a:off x="841248" y="1490472"/>
            <a:ext cx="3520440" cy="29260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採否を握られている</a:t>
            </a:r>
            <a:endParaRPr lang="en-US" sz="1400" dirty="0"/>
          </a:p>
        </p:txBody>
      </p:sp>
      <p:sp>
        <p:nvSpPr>
          <p:cNvPr id="8" name="Text 6"/>
          <p:cNvSpPr/>
          <p:nvPr/>
        </p:nvSpPr>
        <p:spPr>
          <a:xfrm>
            <a:off x="841248" y="1783080"/>
            <a:ext cx="3520440" cy="420624"/>
          </a:xfrm>
          <a:prstGeom prst="rect">
            <a:avLst/>
          </a:prstGeom>
          <a:noFill/>
          <a:ln/>
        </p:spPr>
        <p:txBody>
          <a:bodyPr wrap="square" lIns="0" tIns="0" rIns="0" bIns="0" rtlCol="0" anchor="t"/>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採用・内定・配属を左右されるかもしれず、その場で拒否しにくい</a:t>
            </a:r>
            <a:endParaRPr lang="en-US" sz="1150" dirty="0"/>
          </a:p>
        </p:txBody>
      </p:sp>
      <p:sp>
        <p:nvSpPr>
          <p:cNvPr id="9" name="Shape 7"/>
          <p:cNvSpPr/>
          <p:nvPr/>
        </p:nvSpPr>
        <p:spPr>
          <a:xfrm>
            <a:off x="4654296" y="1371600"/>
            <a:ext cx="4069080" cy="877824"/>
          </a:xfrm>
          <a:prstGeom prst="roundRect">
            <a:avLst>
              <a:gd name="adj" fmla="val 625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0" name="Shape 8"/>
          <p:cNvSpPr/>
          <p:nvPr/>
        </p:nvSpPr>
        <p:spPr>
          <a:xfrm>
            <a:off x="4818888" y="1627632"/>
            <a:ext cx="118872" cy="118872"/>
          </a:xfrm>
          <a:prstGeom prst="ellipse">
            <a:avLst/>
          </a:prstGeom>
          <a:solidFill>
            <a:srgbClr val="B58A3A"/>
          </a:solidFill>
          <a:ln/>
        </p:spPr>
      </p:sp>
      <p:sp>
        <p:nvSpPr>
          <p:cNvPr id="11" name="Text 9"/>
          <p:cNvSpPr/>
          <p:nvPr/>
        </p:nvSpPr>
        <p:spPr>
          <a:xfrm>
            <a:off x="5038344" y="1490472"/>
            <a:ext cx="3520440" cy="29260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立場・情報の差</a:t>
            </a:r>
            <a:endParaRPr lang="en-US" sz="1400" dirty="0"/>
          </a:p>
        </p:txBody>
      </p:sp>
      <p:sp>
        <p:nvSpPr>
          <p:cNvPr id="12" name="Text 10"/>
          <p:cNvSpPr/>
          <p:nvPr/>
        </p:nvSpPr>
        <p:spPr>
          <a:xfrm>
            <a:off x="5038344" y="1783080"/>
            <a:ext cx="3520440" cy="420624"/>
          </a:xfrm>
          <a:prstGeom prst="rect">
            <a:avLst/>
          </a:prstGeom>
          <a:noFill/>
          <a:ln/>
        </p:spPr>
        <p:txBody>
          <a:bodyPr wrap="square" lIns="0" tIns="0" rIns="0" bIns="0" rtlCol="0" anchor="t"/>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会社や社員の方が立場・情報で優位。対等に交渉しにくい</a:t>
            </a:r>
            <a:endParaRPr lang="en-US" sz="1150" dirty="0"/>
          </a:p>
        </p:txBody>
      </p:sp>
      <p:sp>
        <p:nvSpPr>
          <p:cNvPr id="13" name="Shape 11"/>
          <p:cNvSpPr/>
          <p:nvPr/>
        </p:nvSpPr>
        <p:spPr>
          <a:xfrm>
            <a:off x="457200" y="2368296"/>
            <a:ext cx="4069080" cy="877824"/>
          </a:xfrm>
          <a:prstGeom prst="roundRect">
            <a:avLst>
              <a:gd name="adj" fmla="val 625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4" name="Shape 12"/>
          <p:cNvSpPr/>
          <p:nvPr/>
        </p:nvSpPr>
        <p:spPr>
          <a:xfrm>
            <a:off x="621792" y="2624328"/>
            <a:ext cx="118872" cy="118872"/>
          </a:xfrm>
          <a:prstGeom prst="ellipse">
            <a:avLst/>
          </a:prstGeom>
          <a:solidFill>
            <a:srgbClr val="B58A3A"/>
          </a:solidFill>
          <a:ln/>
        </p:spPr>
      </p:sp>
      <p:sp>
        <p:nvSpPr>
          <p:cNvPr id="15" name="Text 13"/>
          <p:cNvSpPr/>
          <p:nvPr/>
        </p:nvSpPr>
        <p:spPr>
          <a:xfrm>
            <a:off x="841248" y="2487168"/>
            <a:ext cx="3520440" cy="29260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評価される不安</a:t>
            </a:r>
            <a:endParaRPr lang="en-US" sz="1400" dirty="0"/>
          </a:p>
        </p:txBody>
      </p:sp>
      <p:sp>
        <p:nvSpPr>
          <p:cNvPr id="16" name="Text 14"/>
          <p:cNvSpPr/>
          <p:nvPr/>
        </p:nvSpPr>
        <p:spPr>
          <a:xfrm>
            <a:off x="841248" y="2779776"/>
            <a:ext cx="3520440" cy="420624"/>
          </a:xfrm>
          <a:prstGeom prst="rect">
            <a:avLst/>
          </a:prstGeom>
          <a:noFill/>
          <a:ln/>
        </p:spPr>
        <p:txBody>
          <a:bodyPr wrap="square" lIns="0" tIns="0" rIns="0" bIns="0" rtlCol="0" anchor="t"/>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実習・インターンでは指導者が評価者。低評価を恐れて我慢しがち</a:t>
            </a:r>
            <a:endParaRPr lang="en-US" sz="1150" dirty="0"/>
          </a:p>
        </p:txBody>
      </p:sp>
      <p:sp>
        <p:nvSpPr>
          <p:cNvPr id="17" name="Shape 15"/>
          <p:cNvSpPr/>
          <p:nvPr/>
        </p:nvSpPr>
        <p:spPr>
          <a:xfrm>
            <a:off x="4654296" y="2368296"/>
            <a:ext cx="4069080" cy="877824"/>
          </a:xfrm>
          <a:prstGeom prst="roundRect">
            <a:avLst>
              <a:gd name="adj" fmla="val 625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8" name="Shape 16"/>
          <p:cNvSpPr/>
          <p:nvPr/>
        </p:nvSpPr>
        <p:spPr>
          <a:xfrm>
            <a:off x="4818888" y="2624328"/>
            <a:ext cx="118872" cy="118872"/>
          </a:xfrm>
          <a:prstGeom prst="ellipse">
            <a:avLst/>
          </a:prstGeom>
          <a:solidFill>
            <a:srgbClr val="B58A3A"/>
          </a:solidFill>
          <a:ln/>
        </p:spPr>
      </p:sp>
      <p:sp>
        <p:nvSpPr>
          <p:cNvPr id="19" name="Text 17"/>
          <p:cNvSpPr/>
          <p:nvPr/>
        </p:nvSpPr>
        <p:spPr>
          <a:xfrm>
            <a:off x="5038344" y="2487168"/>
            <a:ext cx="3520440" cy="29260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相談先が分からない</a:t>
            </a:r>
            <a:endParaRPr lang="en-US" sz="1400" dirty="0"/>
          </a:p>
        </p:txBody>
      </p:sp>
      <p:sp>
        <p:nvSpPr>
          <p:cNvPr id="20" name="Text 18"/>
          <p:cNvSpPr/>
          <p:nvPr/>
        </p:nvSpPr>
        <p:spPr>
          <a:xfrm>
            <a:off x="5038344" y="2779776"/>
            <a:ext cx="3520440" cy="420624"/>
          </a:xfrm>
          <a:prstGeom prst="rect">
            <a:avLst/>
          </a:prstGeom>
          <a:noFill/>
          <a:ln/>
        </p:spPr>
        <p:txBody>
          <a:bodyPr wrap="square" lIns="0" tIns="0" rIns="0" bIns="0" rtlCol="0" anchor="t"/>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学外の応募者は社内に知り合いがおらず、どこに相談してよいか不明</a:t>
            </a:r>
            <a:endParaRPr lang="en-US" sz="1150" dirty="0"/>
          </a:p>
        </p:txBody>
      </p:sp>
      <p:sp>
        <p:nvSpPr>
          <p:cNvPr id="21" name="Shape 19"/>
          <p:cNvSpPr/>
          <p:nvPr/>
        </p:nvSpPr>
        <p:spPr>
          <a:xfrm>
            <a:off x="457200" y="3364992"/>
            <a:ext cx="4069080" cy="877824"/>
          </a:xfrm>
          <a:prstGeom prst="roundRect">
            <a:avLst>
              <a:gd name="adj" fmla="val 625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2" name="Shape 20"/>
          <p:cNvSpPr/>
          <p:nvPr/>
        </p:nvSpPr>
        <p:spPr>
          <a:xfrm>
            <a:off x="621792" y="3621024"/>
            <a:ext cx="118872" cy="118872"/>
          </a:xfrm>
          <a:prstGeom prst="ellipse">
            <a:avLst/>
          </a:prstGeom>
          <a:solidFill>
            <a:srgbClr val="B58A3A"/>
          </a:solidFill>
          <a:ln/>
        </p:spPr>
      </p:sp>
      <p:sp>
        <p:nvSpPr>
          <p:cNvPr id="23" name="Text 21"/>
          <p:cNvSpPr/>
          <p:nvPr/>
        </p:nvSpPr>
        <p:spPr>
          <a:xfrm>
            <a:off x="841248" y="3483864"/>
            <a:ext cx="3520440" cy="29260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「自分のせい」と思う</a:t>
            </a:r>
            <a:endParaRPr lang="en-US" sz="1400" dirty="0"/>
          </a:p>
        </p:txBody>
      </p:sp>
      <p:sp>
        <p:nvSpPr>
          <p:cNvPr id="24" name="Text 22"/>
          <p:cNvSpPr/>
          <p:nvPr/>
        </p:nvSpPr>
        <p:spPr>
          <a:xfrm>
            <a:off x="841248" y="3776472"/>
            <a:ext cx="3520440" cy="420624"/>
          </a:xfrm>
          <a:prstGeom prst="rect">
            <a:avLst/>
          </a:prstGeom>
          <a:noFill/>
          <a:ln/>
        </p:spPr>
        <p:txBody>
          <a:bodyPr wrap="square" lIns="0" tIns="0" rIns="0" bIns="0" rtlCol="0" anchor="t"/>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明確に拒否できなかったことを「同意した」と誤解されないか不安になる</a:t>
            </a:r>
            <a:endParaRPr lang="en-US" sz="1150" dirty="0"/>
          </a:p>
        </p:txBody>
      </p:sp>
      <p:sp>
        <p:nvSpPr>
          <p:cNvPr id="25" name="Shape 23"/>
          <p:cNvSpPr/>
          <p:nvPr/>
        </p:nvSpPr>
        <p:spPr>
          <a:xfrm>
            <a:off x="4654296" y="3364992"/>
            <a:ext cx="4069080" cy="877824"/>
          </a:xfrm>
          <a:prstGeom prst="roundRect">
            <a:avLst>
              <a:gd name="adj" fmla="val 6250"/>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6" name="Shape 24"/>
          <p:cNvSpPr/>
          <p:nvPr/>
        </p:nvSpPr>
        <p:spPr>
          <a:xfrm>
            <a:off x="4818888" y="3621024"/>
            <a:ext cx="118872" cy="118872"/>
          </a:xfrm>
          <a:prstGeom prst="ellipse">
            <a:avLst/>
          </a:prstGeom>
          <a:solidFill>
            <a:srgbClr val="B58A3A"/>
          </a:solidFill>
          <a:ln/>
        </p:spPr>
      </p:sp>
      <p:sp>
        <p:nvSpPr>
          <p:cNvPr id="27" name="Text 25"/>
          <p:cNvSpPr/>
          <p:nvPr/>
        </p:nvSpPr>
        <p:spPr>
          <a:xfrm>
            <a:off x="5038344" y="3483864"/>
            <a:ext cx="3520440" cy="29260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不利益への恐れ</a:t>
            </a:r>
            <a:endParaRPr lang="en-US" sz="1400" dirty="0"/>
          </a:p>
        </p:txBody>
      </p:sp>
      <p:sp>
        <p:nvSpPr>
          <p:cNvPr id="28" name="Text 26"/>
          <p:cNvSpPr/>
          <p:nvPr/>
        </p:nvSpPr>
        <p:spPr>
          <a:xfrm>
            <a:off x="5038344" y="3776472"/>
            <a:ext cx="3520440" cy="420624"/>
          </a:xfrm>
          <a:prstGeom prst="rect">
            <a:avLst/>
          </a:prstGeom>
          <a:noFill/>
          <a:ln/>
        </p:spPr>
        <p:txBody>
          <a:bodyPr wrap="square" lIns="0" tIns="0" rIns="0" bIns="0" rtlCol="0" anchor="t"/>
          <a:lstStyle/>
          <a:p>
            <a:pPr indent="0" marL="0">
              <a:lnSpc>
                <a:spcPct val="104000"/>
              </a:lnSpc>
              <a:buNone/>
            </a:pPr>
            <a:r>
              <a:rPr lang="en-US" sz="1150" dirty="0">
                <a:solidFill>
                  <a:srgbClr val="263238"/>
                </a:solidFill>
                <a:latin typeface="Meiryo" pitchFamily="34" charset="0"/>
                <a:ea typeface="Meiryo" pitchFamily="34" charset="-122"/>
                <a:cs typeface="Meiryo" pitchFamily="34" charset="-120"/>
              </a:rPr>
              <a:t>相談したら不採用になるのではと考え、声を上げづらい</a:t>
            </a:r>
            <a:endParaRPr lang="en-US" sz="1150" dirty="0"/>
          </a:p>
        </p:txBody>
      </p:sp>
      <p:sp>
        <p:nvSpPr>
          <p:cNvPr id="29" name="Text 27"/>
          <p:cNvSpPr/>
          <p:nvPr/>
        </p:nvSpPr>
        <p:spPr>
          <a:xfrm>
            <a:off x="457200" y="4590288"/>
            <a:ext cx="8229600" cy="274320"/>
          </a:xfrm>
          <a:prstGeom prst="rect">
            <a:avLst/>
          </a:prstGeom>
          <a:noFill/>
          <a:ln/>
        </p:spPr>
        <p:txBody>
          <a:bodyPr wrap="square" lIns="0" tIns="0" rIns="0" bIns="0" rtlCol="0" anchor="ctr"/>
          <a:lstStyle/>
          <a:p>
            <a:pPr indent="0" marL="0">
              <a:buNone/>
            </a:pPr>
            <a:r>
              <a:rPr lang="en-US" sz="1200" b="1" dirty="0">
                <a:solidFill>
                  <a:srgbClr val="16314F"/>
                </a:solidFill>
                <a:latin typeface="Meiryo" pitchFamily="34" charset="0"/>
                <a:ea typeface="Meiryo" pitchFamily="34" charset="-122"/>
                <a:cs typeface="Meiryo" pitchFamily="34" charset="-120"/>
              </a:rPr>
              <a:t>→ だからこそ、会社が「事前ルール」と「相談の仕組み」を用意することが防止のカギになります。</a:t>
            </a:r>
            <a:endParaRPr lang="en-US" sz="1200" dirty="0"/>
          </a:p>
        </p:txBody>
      </p:sp>
      <p:sp>
        <p:nvSpPr>
          <p:cNvPr id="30" name="Text 28"/>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31" name="Text 29"/>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LAW ｜ 義務化の全体像</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2026年10月1日から、何が義務になるのか</a:t>
            </a:r>
            <a:endParaRPr lang="en-US" sz="2600" dirty="0"/>
          </a:p>
        </p:txBody>
      </p:sp>
      <p:sp>
        <p:nvSpPr>
          <p:cNvPr id="5" name="Shape 3"/>
          <p:cNvSpPr/>
          <p:nvPr/>
        </p:nvSpPr>
        <p:spPr>
          <a:xfrm>
            <a:off x="457200" y="1371600"/>
            <a:ext cx="8229600" cy="868680"/>
          </a:xfrm>
          <a:prstGeom prst="roundRect">
            <a:avLst>
              <a:gd name="adj" fmla="val 6316"/>
            </a:avLst>
          </a:prstGeom>
          <a:solidFill>
            <a:srgbClr val="E5F1F0"/>
          </a:solidFill>
          <a:ln w="12700">
            <a:solidFill>
              <a:srgbClr val="BFE0DC"/>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85800" y="1481328"/>
            <a:ext cx="2194560" cy="640080"/>
          </a:xfrm>
          <a:prstGeom prst="rect">
            <a:avLst/>
          </a:prstGeom>
          <a:noFill/>
          <a:ln/>
        </p:spPr>
        <p:txBody>
          <a:bodyPr wrap="square" lIns="0" tIns="0" rIns="0" bIns="0" rtlCol="0" anchor="ctr"/>
          <a:lstStyle/>
          <a:p>
            <a:pPr algn="ctr" indent="0" marL="0">
              <a:lnSpc>
                <a:spcPct val="105000"/>
              </a:lnSpc>
              <a:buNone/>
            </a:pPr>
            <a:r>
              <a:rPr lang="en-US" sz="1150" b="1" dirty="0">
                <a:solidFill>
                  <a:srgbClr val="237A75"/>
                </a:solidFill>
                <a:latin typeface="Meiryo" pitchFamily="34" charset="0"/>
                <a:ea typeface="Meiryo" pitchFamily="34" charset="-122"/>
                <a:cs typeface="Meiryo" pitchFamily="34" charset="-120"/>
              </a:rPr>
              <a:t>2025/6/11 公布</a:t>
            </a:r>
            <a:pPr algn="ctr" indent="0" marL="0">
              <a:lnSpc>
                <a:spcPct val="105000"/>
              </a:lnSpc>
              <a:buNone/>
            </a:pPr>
            <a:r>
              <a:rPr lang="en-US" sz="1150" dirty="0">
                <a:solidFill>
                  <a:srgbClr val="263238"/>
                </a:solidFill>
                <a:latin typeface="Meiryo" pitchFamily="34" charset="0"/>
                <a:ea typeface="Meiryo" pitchFamily="34" charset="-122"/>
                <a:cs typeface="Meiryo" pitchFamily="34" charset="-120"/>
              </a:rPr>
              <a:t>（令和7年法律第63号）</a:t>
            </a:r>
            <a:endParaRPr lang="en-US" sz="1150" dirty="0"/>
          </a:p>
        </p:txBody>
      </p:sp>
      <p:sp>
        <p:nvSpPr>
          <p:cNvPr id="7" name="Shape 5"/>
          <p:cNvSpPr/>
          <p:nvPr/>
        </p:nvSpPr>
        <p:spPr>
          <a:xfrm>
            <a:off x="2907792" y="1627632"/>
            <a:ext cx="457200" cy="237744"/>
          </a:xfrm>
          <a:prstGeom prst="rightArrow">
            <a:avLst/>
          </a:prstGeom>
          <a:solidFill>
            <a:srgbClr val="B58A3A"/>
          </a:solidFill>
          <a:ln/>
        </p:spPr>
      </p:sp>
      <p:sp>
        <p:nvSpPr>
          <p:cNvPr id="8" name="Text 6"/>
          <p:cNvSpPr/>
          <p:nvPr/>
        </p:nvSpPr>
        <p:spPr>
          <a:xfrm>
            <a:off x="3429000" y="1481328"/>
            <a:ext cx="2286000" cy="640080"/>
          </a:xfrm>
          <a:prstGeom prst="rect">
            <a:avLst/>
          </a:prstGeom>
          <a:noFill/>
          <a:ln/>
        </p:spPr>
        <p:txBody>
          <a:bodyPr wrap="square" lIns="0" tIns="0" rIns="0" bIns="0" rtlCol="0" anchor="ctr"/>
          <a:lstStyle/>
          <a:p>
            <a:pPr algn="ctr" indent="0" marL="0">
              <a:lnSpc>
                <a:spcPct val="105000"/>
              </a:lnSpc>
              <a:buNone/>
            </a:pPr>
            <a:r>
              <a:rPr lang="en-US" sz="1150" b="1" dirty="0">
                <a:solidFill>
                  <a:srgbClr val="237A75"/>
                </a:solidFill>
                <a:latin typeface="Meiryo" pitchFamily="34" charset="0"/>
                <a:ea typeface="Meiryo" pitchFamily="34" charset="-122"/>
                <a:cs typeface="Meiryo" pitchFamily="34" charset="-120"/>
              </a:rPr>
              <a:t>2026/2/26 指針告示</a:t>
            </a:r>
            <a:pPr algn="ctr" indent="0" marL="0">
              <a:lnSpc>
                <a:spcPct val="105000"/>
              </a:lnSpc>
              <a:buNone/>
            </a:pPr>
            <a:r>
              <a:rPr lang="en-US" sz="1150" dirty="0">
                <a:solidFill>
                  <a:srgbClr val="263238"/>
                </a:solidFill>
                <a:latin typeface="Meiryo" pitchFamily="34" charset="0"/>
                <a:ea typeface="Meiryo" pitchFamily="34" charset="-122"/>
                <a:cs typeface="Meiryo" pitchFamily="34" charset="-120"/>
              </a:rPr>
              <a:t>（厚労省告示第52号）</a:t>
            </a:r>
            <a:endParaRPr lang="en-US" sz="1150" dirty="0"/>
          </a:p>
        </p:txBody>
      </p:sp>
      <p:sp>
        <p:nvSpPr>
          <p:cNvPr id="9" name="Shape 7"/>
          <p:cNvSpPr/>
          <p:nvPr/>
        </p:nvSpPr>
        <p:spPr>
          <a:xfrm>
            <a:off x="5760720" y="1627632"/>
            <a:ext cx="457200" cy="237744"/>
          </a:xfrm>
          <a:prstGeom prst="rightArrow">
            <a:avLst/>
          </a:prstGeom>
          <a:solidFill>
            <a:srgbClr val="B58A3A"/>
          </a:solidFill>
          <a:ln/>
        </p:spPr>
      </p:sp>
      <p:sp>
        <p:nvSpPr>
          <p:cNvPr id="10" name="Shape 8"/>
          <p:cNvSpPr/>
          <p:nvPr/>
        </p:nvSpPr>
        <p:spPr>
          <a:xfrm>
            <a:off x="6355080" y="1463040"/>
            <a:ext cx="2148840" cy="685800"/>
          </a:xfrm>
          <a:prstGeom prst="roundRect">
            <a:avLst>
              <a:gd name="adj" fmla="val 8000"/>
            </a:avLst>
          </a:prstGeom>
          <a:solidFill>
            <a:srgbClr val="237A75"/>
          </a:solidFill>
          <a:ln/>
        </p:spPr>
      </p:sp>
      <p:sp>
        <p:nvSpPr>
          <p:cNvPr id="11" name="Text 9"/>
          <p:cNvSpPr/>
          <p:nvPr/>
        </p:nvSpPr>
        <p:spPr>
          <a:xfrm>
            <a:off x="6355080" y="1463040"/>
            <a:ext cx="2148840" cy="685800"/>
          </a:xfrm>
          <a:prstGeom prst="rect">
            <a:avLst/>
          </a:prstGeom>
          <a:noFill/>
          <a:ln/>
        </p:spPr>
        <p:txBody>
          <a:bodyPr wrap="square" lIns="0" tIns="0" rIns="0" bIns="0" rtlCol="0" anchor="ctr"/>
          <a:lstStyle/>
          <a:p>
            <a:pPr algn="ctr" indent="0" marL="0">
              <a:lnSpc>
                <a:spcPct val="100000"/>
              </a:lnSpc>
              <a:buNone/>
            </a:pPr>
            <a:r>
              <a:rPr lang="en-US" sz="1200" b="1" dirty="0">
                <a:solidFill>
                  <a:srgbClr val="FFFFFF"/>
                </a:solidFill>
                <a:latin typeface="Meiryo" pitchFamily="34" charset="0"/>
                <a:ea typeface="Meiryo" pitchFamily="34" charset="-122"/>
                <a:cs typeface="Meiryo" pitchFamily="34" charset="-120"/>
              </a:rPr>
              <a:t>2026/10/1 施行</a:t>
            </a:r>
            <a:endParaRPr lang="en-US" sz="1200" dirty="0"/>
          </a:p>
          <a:p>
            <a:pPr algn="ctr" indent="0" marL="0">
              <a:lnSpc>
                <a:spcPct val="100000"/>
              </a:lnSpc>
              <a:buNone/>
            </a:pPr>
            <a:r>
              <a:rPr lang="en-US" sz="1200" dirty="0">
                <a:solidFill>
                  <a:srgbClr val="DDF1EF"/>
                </a:solidFill>
                <a:latin typeface="Meiryo" pitchFamily="34" charset="0"/>
                <a:ea typeface="Meiryo" pitchFamily="34" charset="-122"/>
                <a:cs typeface="Meiryo" pitchFamily="34" charset="-120"/>
              </a:rPr>
              <a:t>防止措置が義務に</a:t>
            </a:r>
            <a:endParaRPr lang="en-US" sz="1200" dirty="0"/>
          </a:p>
        </p:txBody>
      </p:sp>
      <p:sp>
        <p:nvSpPr>
          <p:cNvPr id="12" name="Text 10"/>
          <p:cNvSpPr/>
          <p:nvPr/>
        </p:nvSpPr>
        <p:spPr>
          <a:xfrm>
            <a:off x="457200" y="2395728"/>
            <a:ext cx="8229600" cy="27432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事業主が講ずべき措置（4本柱・義務）</a:t>
            </a:r>
            <a:endParaRPr lang="en-US" sz="1400" dirty="0"/>
          </a:p>
        </p:txBody>
      </p:sp>
      <p:sp>
        <p:nvSpPr>
          <p:cNvPr id="13" name="Shape 11"/>
          <p:cNvSpPr/>
          <p:nvPr/>
        </p:nvSpPr>
        <p:spPr>
          <a:xfrm>
            <a:off x="457200" y="2724912"/>
            <a:ext cx="1993392" cy="1481328"/>
          </a:xfrm>
          <a:prstGeom prst="roundRect">
            <a:avLst>
              <a:gd name="adj" fmla="val 3704"/>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4" name="Text 12"/>
          <p:cNvSpPr/>
          <p:nvPr/>
        </p:nvSpPr>
        <p:spPr>
          <a:xfrm>
            <a:off x="566928" y="2816352"/>
            <a:ext cx="640080" cy="457200"/>
          </a:xfrm>
          <a:prstGeom prst="rect">
            <a:avLst/>
          </a:prstGeom>
          <a:noFill/>
          <a:ln/>
        </p:spPr>
        <p:txBody>
          <a:bodyPr wrap="square" lIns="0" tIns="0" rIns="0" bIns="0" rtlCol="0" anchor="ctr"/>
          <a:lstStyle/>
          <a:p>
            <a:pPr indent="0" marL="0">
              <a:buNone/>
            </a:pPr>
            <a:r>
              <a:rPr lang="en-US" sz="2400" b="1" dirty="0">
                <a:solidFill>
                  <a:srgbClr val="B58A3A"/>
                </a:solidFill>
                <a:latin typeface="Meiryo" pitchFamily="34" charset="0"/>
                <a:ea typeface="Meiryo" pitchFamily="34" charset="-122"/>
                <a:cs typeface="Meiryo" pitchFamily="34" charset="-120"/>
              </a:rPr>
              <a:t>①</a:t>
            </a:r>
            <a:endParaRPr lang="en-US" sz="2400" dirty="0"/>
          </a:p>
        </p:txBody>
      </p:sp>
      <p:sp>
        <p:nvSpPr>
          <p:cNvPr id="15" name="Text 13"/>
          <p:cNvSpPr/>
          <p:nvPr/>
        </p:nvSpPr>
        <p:spPr>
          <a:xfrm>
            <a:off x="585216" y="3273552"/>
            <a:ext cx="1755648" cy="457200"/>
          </a:xfrm>
          <a:prstGeom prst="rect">
            <a:avLst/>
          </a:prstGeom>
          <a:noFill/>
          <a:ln/>
        </p:spPr>
        <p:txBody>
          <a:bodyPr wrap="square" lIns="0" tIns="0" rIns="0" bIns="0" rtlCol="0" anchor="t"/>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方針の明確化と周知・啓発</a:t>
            </a:r>
            <a:endParaRPr lang="en-US" sz="1250" dirty="0"/>
          </a:p>
        </p:txBody>
      </p:sp>
      <p:sp>
        <p:nvSpPr>
          <p:cNvPr id="16" name="Text 14"/>
          <p:cNvSpPr/>
          <p:nvPr/>
        </p:nvSpPr>
        <p:spPr>
          <a:xfrm>
            <a:off x="585216" y="3694176"/>
            <a:ext cx="1755648" cy="457200"/>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禁止方針・対処方針を就業規則等に定め、求職活動等のルールも明確化</a:t>
            </a:r>
            <a:endParaRPr lang="en-US" sz="1050" dirty="0"/>
          </a:p>
        </p:txBody>
      </p:sp>
      <p:sp>
        <p:nvSpPr>
          <p:cNvPr id="17" name="Shape 15"/>
          <p:cNvSpPr/>
          <p:nvPr/>
        </p:nvSpPr>
        <p:spPr>
          <a:xfrm>
            <a:off x="2532888" y="2724912"/>
            <a:ext cx="1993392" cy="1481328"/>
          </a:xfrm>
          <a:prstGeom prst="roundRect">
            <a:avLst>
              <a:gd name="adj" fmla="val 3704"/>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8" name="Text 16"/>
          <p:cNvSpPr/>
          <p:nvPr/>
        </p:nvSpPr>
        <p:spPr>
          <a:xfrm>
            <a:off x="2642616" y="2816352"/>
            <a:ext cx="640080" cy="457200"/>
          </a:xfrm>
          <a:prstGeom prst="rect">
            <a:avLst/>
          </a:prstGeom>
          <a:noFill/>
          <a:ln/>
        </p:spPr>
        <p:txBody>
          <a:bodyPr wrap="square" lIns="0" tIns="0" rIns="0" bIns="0" rtlCol="0" anchor="ctr"/>
          <a:lstStyle/>
          <a:p>
            <a:pPr indent="0" marL="0">
              <a:buNone/>
            </a:pPr>
            <a:r>
              <a:rPr lang="en-US" sz="2400" b="1" dirty="0">
                <a:solidFill>
                  <a:srgbClr val="B58A3A"/>
                </a:solidFill>
                <a:latin typeface="Meiryo" pitchFamily="34" charset="0"/>
                <a:ea typeface="Meiryo" pitchFamily="34" charset="-122"/>
                <a:cs typeface="Meiryo" pitchFamily="34" charset="-120"/>
              </a:rPr>
              <a:t>②</a:t>
            </a:r>
            <a:endParaRPr lang="en-US" sz="2400" dirty="0"/>
          </a:p>
        </p:txBody>
      </p:sp>
      <p:sp>
        <p:nvSpPr>
          <p:cNvPr id="19" name="Text 17"/>
          <p:cNvSpPr/>
          <p:nvPr/>
        </p:nvSpPr>
        <p:spPr>
          <a:xfrm>
            <a:off x="2660904" y="3273552"/>
            <a:ext cx="1755648" cy="457200"/>
          </a:xfrm>
          <a:prstGeom prst="rect">
            <a:avLst/>
          </a:prstGeom>
          <a:noFill/>
          <a:ln/>
        </p:spPr>
        <p:txBody>
          <a:bodyPr wrap="square" lIns="0" tIns="0" rIns="0" bIns="0" rtlCol="0" anchor="t"/>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相談体制の整備</a:t>
            </a:r>
            <a:endParaRPr lang="en-US" sz="1250" dirty="0"/>
          </a:p>
        </p:txBody>
      </p:sp>
      <p:sp>
        <p:nvSpPr>
          <p:cNvPr id="20" name="Text 18"/>
          <p:cNvSpPr/>
          <p:nvPr/>
        </p:nvSpPr>
        <p:spPr>
          <a:xfrm>
            <a:off x="2660904" y="3694176"/>
            <a:ext cx="1755648" cy="457200"/>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相談窓口を定め、求職者等に周知。柔軟・適切に対応できる体制</a:t>
            </a:r>
            <a:endParaRPr lang="en-US" sz="1050" dirty="0"/>
          </a:p>
        </p:txBody>
      </p:sp>
      <p:sp>
        <p:nvSpPr>
          <p:cNvPr id="21" name="Shape 19"/>
          <p:cNvSpPr/>
          <p:nvPr/>
        </p:nvSpPr>
        <p:spPr>
          <a:xfrm>
            <a:off x="4608576" y="2724912"/>
            <a:ext cx="1993392" cy="1481328"/>
          </a:xfrm>
          <a:prstGeom prst="roundRect">
            <a:avLst>
              <a:gd name="adj" fmla="val 3704"/>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2" name="Text 20"/>
          <p:cNvSpPr/>
          <p:nvPr/>
        </p:nvSpPr>
        <p:spPr>
          <a:xfrm>
            <a:off x="4718304" y="2816352"/>
            <a:ext cx="640080" cy="457200"/>
          </a:xfrm>
          <a:prstGeom prst="rect">
            <a:avLst/>
          </a:prstGeom>
          <a:noFill/>
          <a:ln/>
        </p:spPr>
        <p:txBody>
          <a:bodyPr wrap="square" lIns="0" tIns="0" rIns="0" bIns="0" rtlCol="0" anchor="ctr"/>
          <a:lstStyle/>
          <a:p>
            <a:pPr indent="0" marL="0">
              <a:buNone/>
            </a:pPr>
            <a:r>
              <a:rPr lang="en-US" sz="2400" b="1" dirty="0">
                <a:solidFill>
                  <a:srgbClr val="B58A3A"/>
                </a:solidFill>
                <a:latin typeface="Meiryo" pitchFamily="34" charset="0"/>
                <a:ea typeface="Meiryo" pitchFamily="34" charset="-122"/>
                <a:cs typeface="Meiryo" pitchFamily="34" charset="-120"/>
              </a:rPr>
              <a:t>③</a:t>
            </a:r>
            <a:endParaRPr lang="en-US" sz="2400" dirty="0"/>
          </a:p>
        </p:txBody>
      </p:sp>
      <p:sp>
        <p:nvSpPr>
          <p:cNvPr id="23" name="Text 21"/>
          <p:cNvSpPr/>
          <p:nvPr/>
        </p:nvSpPr>
        <p:spPr>
          <a:xfrm>
            <a:off x="4736592" y="3273552"/>
            <a:ext cx="1755648" cy="457200"/>
          </a:xfrm>
          <a:prstGeom prst="rect">
            <a:avLst/>
          </a:prstGeom>
          <a:noFill/>
          <a:ln/>
        </p:spPr>
        <p:txBody>
          <a:bodyPr wrap="square" lIns="0" tIns="0" rIns="0" bIns="0" rtlCol="0" anchor="t"/>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事後の迅速・適切な対応</a:t>
            </a:r>
            <a:endParaRPr lang="en-US" sz="1250" dirty="0"/>
          </a:p>
        </p:txBody>
      </p:sp>
      <p:sp>
        <p:nvSpPr>
          <p:cNvPr id="24" name="Text 22"/>
          <p:cNvSpPr/>
          <p:nvPr/>
        </p:nvSpPr>
        <p:spPr>
          <a:xfrm>
            <a:off x="4736592" y="3694176"/>
            <a:ext cx="1755648" cy="457200"/>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事実確認・被害者配慮・行為者措置・再発防止</a:t>
            </a:r>
            <a:endParaRPr lang="en-US" sz="1050" dirty="0"/>
          </a:p>
        </p:txBody>
      </p:sp>
      <p:sp>
        <p:nvSpPr>
          <p:cNvPr id="25" name="Shape 23"/>
          <p:cNvSpPr/>
          <p:nvPr/>
        </p:nvSpPr>
        <p:spPr>
          <a:xfrm>
            <a:off x="6684264" y="2724912"/>
            <a:ext cx="1993392" cy="1481328"/>
          </a:xfrm>
          <a:prstGeom prst="roundRect">
            <a:avLst>
              <a:gd name="adj" fmla="val 3704"/>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6" name="Text 24"/>
          <p:cNvSpPr/>
          <p:nvPr/>
        </p:nvSpPr>
        <p:spPr>
          <a:xfrm>
            <a:off x="6793992" y="2816352"/>
            <a:ext cx="640080" cy="457200"/>
          </a:xfrm>
          <a:prstGeom prst="rect">
            <a:avLst/>
          </a:prstGeom>
          <a:noFill/>
          <a:ln/>
        </p:spPr>
        <p:txBody>
          <a:bodyPr wrap="square" lIns="0" tIns="0" rIns="0" bIns="0" rtlCol="0" anchor="ctr"/>
          <a:lstStyle/>
          <a:p>
            <a:pPr indent="0" marL="0">
              <a:buNone/>
            </a:pPr>
            <a:r>
              <a:rPr lang="en-US" sz="2400" b="1" dirty="0">
                <a:solidFill>
                  <a:srgbClr val="B58A3A"/>
                </a:solidFill>
                <a:latin typeface="Meiryo" pitchFamily="34" charset="0"/>
                <a:ea typeface="Meiryo" pitchFamily="34" charset="-122"/>
                <a:cs typeface="Meiryo" pitchFamily="34" charset="-120"/>
              </a:rPr>
              <a:t>④</a:t>
            </a:r>
            <a:endParaRPr lang="en-US" sz="2400" dirty="0"/>
          </a:p>
        </p:txBody>
      </p:sp>
      <p:sp>
        <p:nvSpPr>
          <p:cNvPr id="27" name="Text 25"/>
          <p:cNvSpPr/>
          <p:nvPr/>
        </p:nvSpPr>
        <p:spPr>
          <a:xfrm>
            <a:off x="6812280" y="3273552"/>
            <a:ext cx="1755648" cy="457200"/>
          </a:xfrm>
          <a:prstGeom prst="rect">
            <a:avLst/>
          </a:prstGeom>
          <a:noFill/>
          <a:ln/>
        </p:spPr>
        <p:txBody>
          <a:bodyPr wrap="square" lIns="0" tIns="0" rIns="0" bIns="0" rtlCol="0" anchor="t"/>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併せて講ずべき措置</a:t>
            </a:r>
            <a:endParaRPr lang="en-US" sz="1250" dirty="0"/>
          </a:p>
        </p:txBody>
      </p:sp>
      <p:sp>
        <p:nvSpPr>
          <p:cNvPr id="28" name="Text 26"/>
          <p:cNvSpPr/>
          <p:nvPr/>
        </p:nvSpPr>
        <p:spPr>
          <a:xfrm>
            <a:off x="6812280" y="3694176"/>
            <a:ext cx="1755648" cy="457200"/>
          </a:xfrm>
          <a:prstGeom prst="rect">
            <a:avLst/>
          </a:prstGeom>
          <a:noFill/>
          <a:ln/>
        </p:spPr>
        <p:txBody>
          <a:bodyPr wrap="square" lIns="0" tIns="0" rIns="0" bIns="0" rtlCol="0" anchor="t"/>
          <a:lstStyle/>
          <a:p>
            <a:pPr indent="0" marL="0">
              <a:lnSpc>
                <a:spcPct val="103000"/>
              </a:lnSpc>
              <a:buNone/>
            </a:pPr>
            <a:r>
              <a:rPr lang="en-US" sz="1050" dirty="0">
                <a:solidFill>
                  <a:srgbClr val="263238"/>
                </a:solidFill>
                <a:latin typeface="Meiryo" pitchFamily="34" charset="0"/>
                <a:ea typeface="Meiryo" pitchFamily="34" charset="-122"/>
                <a:cs typeface="Meiryo" pitchFamily="34" charset="-120"/>
              </a:rPr>
              <a:t>プライバシー保護／（労働者の）不利益取扱い禁止</a:t>
            </a:r>
            <a:endParaRPr lang="en-US" sz="1050" dirty="0"/>
          </a:p>
        </p:txBody>
      </p:sp>
      <p:sp>
        <p:nvSpPr>
          <p:cNvPr id="29" name="Text 27"/>
          <p:cNvSpPr/>
          <p:nvPr/>
        </p:nvSpPr>
        <p:spPr>
          <a:xfrm>
            <a:off x="457200" y="4261104"/>
            <a:ext cx="8229600" cy="274320"/>
          </a:xfrm>
          <a:prstGeom prst="rect">
            <a:avLst/>
          </a:prstGeom>
          <a:noFill/>
          <a:ln/>
        </p:spPr>
        <p:txBody>
          <a:bodyPr wrap="square" lIns="0" tIns="0" rIns="0" bIns="0" rtlCol="0" anchor="ctr"/>
          <a:lstStyle/>
          <a:p>
            <a:pPr indent="0" marL="0">
              <a:buNone/>
            </a:pPr>
            <a:r>
              <a:rPr lang="en-US" sz="1050" b="1" dirty="0">
                <a:solidFill>
                  <a:srgbClr val="237A75"/>
                </a:solidFill>
                <a:latin typeface="Meiryo" pitchFamily="34" charset="0"/>
                <a:ea typeface="Meiryo" pitchFamily="34" charset="-122"/>
                <a:cs typeface="Meiryo" pitchFamily="34" charset="-120"/>
              </a:rPr>
              <a:t>基準日（2026/6/18）時点では施行前。施行後にそのまま使えるよう、本資料は措置義務を中心に設計しています。</a:t>
            </a:r>
            <a:endParaRPr lang="en-US" sz="1050" dirty="0"/>
          </a:p>
        </p:txBody>
      </p:sp>
      <p:sp>
        <p:nvSpPr>
          <p:cNvPr id="30" name="Shape 28"/>
          <p:cNvSpPr/>
          <p:nvPr/>
        </p:nvSpPr>
        <p:spPr>
          <a:xfrm>
            <a:off x="457200" y="4562856"/>
            <a:ext cx="914400" cy="274320"/>
          </a:xfrm>
          <a:prstGeom prst="roundRect">
            <a:avLst>
              <a:gd name="adj" fmla="val 16667"/>
            </a:avLst>
          </a:prstGeom>
          <a:solidFill>
            <a:srgbClr val="FBEBE9"/>
          </a:solidFill>
          <a:ln w="12700">
            <a:solidFill>
              <a:srgbClr val="B42318"/>
            </a:solidFill>
            <a:prstDash val="solid"/>
          </a:ln>
        </p:spPr>
      </p:sp>
      <p:sp>
        <p:nvSpPr>
          <p:cNvPr id="31" name="Text 29"/>
          <p:cNvSpPr/>
          <p:nvPr/>
        </p:nvSpPr>
        <p:spPr>
          <a:xfrm>
            <a:off x="457200" y="4562856"/>
            <a:ext cx="914400" cy="274320"/>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赤＝禁止</a:t>
            </a:r>
            <a:endParaRPr lang="en-US" sz="1100" dirty="0"/>
          </a:p>
        </p:txBody>
      </p:sp>
      <p:sp>
        <p:nvSpPr>
          <p:cNvPr id="32" name="Shape 30"/>
          <p:cNvSpPr/>
          <p:nvPr/>
        </p:nvSpPr>
        <p:spPr>
          <a:xfrm>
            <a:off x="1463040" y="4562856"/>
            <a:ext cx="914400" cy="274320"/>
          </a:xfrm>
          <a:prstGeom prst="roundRect">
            <a:avLst>
              <a:gd name="adj" fmla="val 16667"/>
            </a:avLst>
          </a:prstGeom>
          <a:solidFill>
            <a:srgbClr val="F6F0E2"/>
          </a:solidFill>
          <a:ln w="12700">
            <a:solidFill>
              <a:srgbClr val="B58A3A"/>
            </a:solidFill>
            <a:prstDash val="solid"/>
          </a:ln>
        </p:spPr>
      </p:sp>
      <p:sp>
        <p:nvSpPr>
          <p:cNvPr id="33" name="Text 31"/>
          <p:cNvSpPr/>
          <p:nvPr/>
        </p:nvSpPr>
        <p:spPr>
          <a:xfrm>
            <a:off x="1463040" y="4562856"/>
            <a:ext cx="914400" cy="274320"/>
          </a:xfrm>
          <a:prstGeom prst="rect">
            <a:avLst/>
          </a:prstGeom>
          <a:noFill/>
          <a:ln/>
        </p:spPr>
        <p:txBody>
          <a:bodyPr wrap="square" lIns="0" tIns="0" rIns="0" bIns="0" rtlCol="0" anchor="ctr"/>
          <a:lstStyle/>
          <a:p>
            <a:pPr algn="ctr" indent="0" marL="0">
              <a:buNone/>
            </a:pPr>
            <a:r>
              <a:rPr lang="en-US" sz="1100" b="1" dirty="0">
                <a:solidFill>
                  <a:srgbClr val="6B5320"/>
                </a:solidFill>
                <a:latin typeface="Meiryo" pitchFamily="34" charset="0"/>
                <a:ea typeface="Meiryo" pitchFamily="34" charset="-122"/>
                <a:cs typeface="Meiryo" pitchFamily="34" charset="-120"/>
              </a:rPr>
              <a:t>金＝義務</a:t>
            </a:r>
            <a:endParaRPr lang="en-US" sz="1100" dirty="0"/>
          </a:p>
        </p:txBody>
      </p:sp>
      <p:sp>
        <p:nvSpPr>
          <p:cNvPr id="34" name="Shape 32"/>
          <p:cNvSpPr/>
          <p:nvPr/>
        </p:nvSpPr>
        <p:spPr>
          <a:xfrm>
            <a:off x="2468880" y="4562856"/>
            <a:ext cx="1554480" cy="274320"/>
          </a:xfrm>
          <a:prstGeom prst="roundRect">
            <a:avLst>
              <a:gd name="adj" fmla="val 16667"/>
            </a:avLst>
          </a:prstGeom>
          <a:solidFill>
            <a:srgbClr val="E9EEF3"/>
          </a:solidFill>
          <a:ln w="12700">
            <a:solidFill>
              <a:srgbClr val="16314F"/>
            </a:solidFill>
            <a:prstDash val="solid"/>
          </a:ln>
        </p:spPr>
      </p:sp>
      <p:sp>
        <p:nvSpPr>
          <p:cNvPr id="35" name="Text 33"/>
          <p:cNvSpPr/>
          <p:nvPr/>
        </p:nvSpPr>
        <p:spPr>
          <a:xfrm>
            <a:off x="2468880" y="4562856"/>
            <a:ext cx="1554480" cy="274320"/>
          </a:xfrm>
          <a:prstGeom prst="rect">
            <a:avLst/>
          </a:prstGeom>
          <a:noFill/>
          <a:ln/>
        </p:spPr>
        <p:txBody>
          <a:bodyPr wrap="square" lIns="0" tIns="0" rIns="0" bIns="0"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紺＝指針の実施例</a:t>
            </a:r>
            <a:endParaRPr lang="en-US" sz="1100" dirty="0"/>
          </a:p>
        </p:txBody>
      </p:sp>
      <p:sp>
        <p:nvSpPr>
          <p:cNvPr id="36" name="Shape 34"/>
          <p:cNvSpPr/>
          <p:nvPr/>
        </p:nvSpPr>
        <p:spPr>
          <a:xfrm>
            <a:off x="4114800" y="4562856"/>
            <a:ext cx="1417320" cy="274320"/>
          </a:xfrm>
          <a:prstGeom prst="roundRect">
            <a:avLst>
              <a:gd name="adj" fmla="val 16667"/>
            </a:avLst>
          </a:prstGeom>
          <a:solidFill>
            <a:srgbClr val="E9F1EC"/>
          </a:solidFill>
          <a:ln w="12700">
            <a:solidFill>
              <a:srgbClr val="2F6B4F"/>
            </a:solidFill>
            <a:prstDash val="solid"/>
          </a:ln>
        </p:spPr>
      </p:sp>
      <p:sp>
        <p:nvSpPr>
          <p:cNvPr id="37" name="Text 35"/>
          <p:cNvSpPr/>
          <p:nvPr/>
        </p:nvSpPr>
        <p:spPr>
          <a:xfrm>
            <a:off x="4114800" y="4562856"/>
            <a:ext cx="1417320" cy="274320"/>
          </a:xfrm>
          <a:prstGeom prst="rect">
            <a:avLst/>
          </a:prstGeom>
          <a:noFill/>
          <a:ln/>
        </p:spPr>
        <p:txBody>
          <a:bodyPr wrap="square" lIns="0" tIns="0" rIns="0" bIns="0" rtlCol="0" anchor="ctr"/>
          <a:lstStyle/>
          <a:p>
            <a:pPr algn="ctr" indent="0" marL="0">
              <a:buNone/>
            </a:pPr>
            <a:r>
              <a:rPr lang="en-US" sz="1100" b="1" dirty="0">
                <a:solidFill>
                  <a:srgbClr val="2F6B4F"/>
                </a:solidFill>
                <a:latin typeface="Meiryo" pitchFamily="34" charset="0"/>
                <a:ea typeface="Meiryo" pitchFamily="34" charset="-122"/>
                <a:cs typeface="Meiryo" pitchFamily="34" charset="-120"/>
              </a:rPr>
              <a:t>緑＝望ましい取組</a:t>
            </a:r>
            <a:endParaRPr lang="en-US" sz="1100" dirty="0"/>
          </a:p>
        </p:txBody>
      </p:sp>
      <p:sp>
        <p:nvSpPr>
          <p:cNvPr id="38" name="Shape 36"/>
          <p:cNvSpPr/>
          <p:nvPr/>
        </p:nvSpPr>
        <p:spPr>
          <a:xfrm>
            <a:off x="5623560" y="4562856"/>
            <a:ext cx="2606040" cy="274320"/>
          </a:xfrm>
          <a:prstGeom prst="roundRect">
            <a:avLst>
              <a:gd name="adj" fmla="val 16667"/>
            </a:avLst>
          </a:prstGeom>
          <a:solidFill>
            <a:srgbClr val="E5F1F0"/>
          </a:solidFill>
          <a:ln w="12700">
            <a:solidFill>
              <a:srgbClr val="237A75"/>
            </a:solidFill>
            <a:prstDash val="solid"/>
          </a:ln>
        </p:spPr>
      </p:sp>
      <p:sp>
        <p:nvSpPr>
          <p:cNvPr id="39" name="Text 37"/>
          <p:cNvSpPr/>
          <p:nvPr/>
        </p:nvSpPr>
        <p:spPr>
          <a:xfrm>
            <a:off x="5623560" y="4562856"/>
            <a:ext cx="2606040" cy="274320"/>
          </a:xfrm>
          <a:prstGeom prst="rect">
            <a:avLst/>
          </a:prstGeom>
          <a:noFill/>
          <a:ln/>
        </p:spPr>
        <p:txBody>
          <a:bodyPr wrap="square" lIns="0" tIns="0" rIns="0" bIns="0" rtlCol="0" anchor="ctr"/>
          <a:lstStyle/>
          <a:p>
            <a:pPr algn="ctr" indent="0" marL="0">
              <a:buNone/>
            </a:pPr>
            <a:r>
              <a:rPr lang="en-US" sz="1100" b="1" dirty="0">
                <a:solidFill>
                  <a:srgbClr val="237A75"/>
                </a:solidFill>
                <a:latin typeface="Meiryo" pitchFamily="34" charset="0"/>
                <a:ea typeface="Meiryo" pitchFamily="34" charset="-122"/>
                <a:cs typeface="Meiryo" pitchFamily="34" charset="-120"/>
              </a:rPr>
              <a:t>ティール＝施行事項（2026/10/1）</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SCOPE ｜ 第5話との違い</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「職場セクハラ（第5話）」と「求職者等セクハラ（本研修）」</a:t>
            </a:r>
            <a:endParaRPr lang="en-US" sz="26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457200" y="1417320"/>
          <a:ext cx="8229600" cy="914400"/>
        </p:xfrm>
        <a:graphic>
          <a:graphicData uri="http://schemas.openxmlformats.org/drawingml/2006/table">
            <a:tbl>
              <a:tblPr/>
              <a:tblGrid>
                <a:gridCol w="1371600"/>
                <a:gridCol w="3108960"/>
                <a:gridCol w="3749040"/>
              </a:tblGrid>
              <a:tr h="365760">
                <a:tc>
                  <a:txBody>
                    <a:bodyPr/>
                    <a:lstStyle/>
                    <a:p>
                      <a:pPr algn="ctr" indent="0" marL="0">
                        <a:buNone/>
                      </a:pPr>
                      <a:r>
                        <a:rPr lang="en-US" sz="1250" b="1" dirty="0">
                          <a:solidFill>
                            <a:srgbClr val="FFFFFF"/>
                          </a:solidFill>
                          <a:latin typeface="Meiryo" pitchFamily="34" charset="0"/>
                          <a:ea typeface="Meiryo" pitchFamily="34" charset="-122"/>
                          <a:cs typeface="Meiryo" pitchFamily="34" charset="-120"/>
                        </a:rPr>
                        <a:t>観点</a:t>
                      </a:r>
                      <a:endParaRPr lang="en-US" sz="12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16314F"/>
                    </a:solidFill>
                  </a:tcPr>
                </a:tc>
                <a:tc>
                  <a:txBody>
                    <a:bodyPr/>
                    <a:lstStyle/>
                    <a:p>
                      <a:pPr algn="ctr" indent="0" marL="0">
                        <a:buNone/>
                      </a:pPr>
                      <a:r>
                        <a:rPr lang="en-US" sz="1250" b="1" dirty="0">
                          <a:solidFill>
                            <a:srgbClr val="FFFFFF"/>
                          </a:solidFill>
                          <a:latin typeface="Meiryo" pitchFamily="34" charset="0"/>
                          <a:ea typeface="Meiryo" pitchFamily="34" charset="-122"/>
                          <a:cs typeface="Meiryo" pitchFamily="34" charset="-120"/>
                        </a:rPr>
                        <a:t>第5話：職場セクハラ</a:t>
                      </a:r>
                      <a:endParaRPr lang="en-US" sz="12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16314F"/>
                    </a:solidFill>
                  </a:tcPr>
                </a:tc>
                <a:tc>
                  <a:txBody>
                    <a:bodyPr/>
                    <a:lstStyle/>
                    <a:p>
                      <a:pPr algn="ctr" indent="0" marL="0">
                        <a:buNone/>
                      </a:pPr>
                      <a:r>
                        <a:rPr lang="en-US" sz="1250" b="1" dirty="0">
                          <a:solidFill>
                            <a:srgbClr val="FFFFFF"/>
                          </a:solidFill>
                          <a:latin typeface="Meiryo" pitchFamily="34" charset="0"/>
                          <a:ea typeface="Meiryo" pitchFamily="34" charset="-122"/>
                          <a:cs typeface="Meiryo" pitchFamily="34" charset="-120"/>
                        </a:rPr>
                        <a:t>第6話：求職者等セクハラ</a:t>
                      </a:r>
                      <a:endParaRPr lang="en-US" sz="12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16314F"/>
                    </a:solidFill>
                  </a:tcPr>
                </a:tc>
              </a:tr>
              <a:tr h="475488">
                <a:tc>
                  <a:txBody>
                    <a:bodyPr/>
                    <a:lstStyle/>
                    <a:p>
                      <a:pPr algn="l" indent="0" marL="0">
                        <a:buNone/>
                      </a:pPr>
                      <a:r>
                        <a:rPr lang="en-US" sz="1150" b="1" dirty="0">
                          <a:solidFill>
                            <a:srgbClr val="263238"/>
                          </a:solidFill>
                          <a:latin typeface="Meiryo" pitchFamily="34" charset="0"/>
                          <a:ea typeface="Meiryo" pitchFamily="34" charset="-122"/>
                          <a:cs typeface="Meiryo" pitchFamily="34" charset="-120"/>
                        </a:rPr>
                        <a:t>対象者</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9EEF3"/>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雇用関係にある労働者</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雇用関係にない求職者等（応募者・実習生 等）</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5F1F0"/>
                    </a:solidFill>
                  </a:tcPr>
                </a:tc>
              </a:tr>
              <a:tr h="475488">
                <a:tc>
                  <a:txBody>
                    <a:bodyPr/>
                    <a:lstStyle/>
                    <a:p>
                      <a:pPr algn="l" indent="0" marL="0">
                        <a:buNone/>
                      </a:pPr>
                      <a:r>
                        <a:rPr lang="en-US" sz="1150" b="1" dirty="0">
                          <a:solidFill>
                            <a:srgbClr val="263238"/>
                          </a:solidFill>
                          <a:latin typeface="Meiryo" pitchFamily="34" charset="0"/>
                          <a:ea typeface="Meiryo" pitchFamily="34" charset="-122"/>
                          <a:cs typeface="Meiryo" pitchFamily="34" charset="-120"/>
                        </a:rPr>
                        <a:t>根拠の中心</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9EEF3"/>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均等法（職場のセクハラ防止）</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改正均等法 第13条 ＋ 告示第52号（2026/10/1）</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5F1F0"/>
                    </a:solidFill>
                  </a:tcPr>
                </a:tc>
              </a:tr>
              <a:tr h="603504">
                <a:tc>
                  <a:txBody>
                    <a:bodyPr/>
                    <a:lstStyle/>
                    <a:p>
                      <a:pPr algn="l" indent="0" marL="0">
                        <a:buNone/>
                      </a:pPr>
                      <a:r>
                        <a:rPr lang="en-US" sz="1150" b="1" dirty="0">
                          <a:solidFill>
                            <a:srgbClr val="263238"/>
                          </a:solidFill>
                          <a:latin typeface="Meiryo" pitchFamily="34" charset="0"/>
                          <a:ea typeface="Meiryo" pitchFamily="34" charset="-122"/>
                          <a:cs typeface="Meiryo" pitchFamily="34" charset="-120"/>
                        </a:rPr>
                        <a:t>場面</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9EEF3"/>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職場・出張・宴会・社内SNS 等</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面接・説明会・社員訪問・OB/OG訪問・インターン・実習・オンライン</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5F1F0"/>
                    </a:solidFill>
                  </a:tcPr>
                </a:tc>
              </a:tr>
              <a:tr h="603504">
                <a:tc>
                  <a:txBody>
                    <a:bodyPr/>
                    <a:lstStyle/>
                    <a:p>
                      <a:pPr algn="l" indent="0" marL="0">
                        <a:buNone/>
                      </a:pPr>
                      <a:r>
                        <a:rPr lang="en-US" sz="1150" b="1" dirty="0">
                          <a:solidFill>
                            <a:srgbClr val="263238"/>
                          </a:solidFill>
                          <a:latin typeface="Meiryo" pitchFamily="34" charset="0"/>
                          <a:ea typeface="Meiryo" pitchFamily="34" charset="-122"/>
                          <a:cs typeface="Meiryo" pitchFamily="34" charset="-120"/>
                        </a:rPr>
                        <a:t>着目点</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9EEF3"/>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対価型・環境型の就業環境</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求職活動等の阻害・能力発揮への重大な悪影響・看過できない支障</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5F1F0"/>
                    </a:solidFill>
                  </a:tcPr>
                </a:tc>
              </a:tr>
              <a:tr h="548640">
                <a:tc>
                  <a:txBody>
                    <a:bodyPr/>
                    <a:lstStyle/>
                    <a:p>
                      <a:pPr algn="l" indent="0" marL="0">
                        <a:buNone/>
                      </a:pPr>
                      <a:r>
                        <a:rPr lang="en-US" sz="1150" b="1" dirty="0">
                          <a:solidFill>
                            <a:srgbClr val="263238"/>
                          </a:solidFill>
                          <a:latin typeface="Meiryo" pitchFamily="34" charset="0"/>
                          <a:ea typeface="Meiryo" pitchFamily="34" charset="-122"/>
                          <a:cs typeface="Meiryo" pitchFamily="34" charset="-120"/>
                        </a:rPr>
                        <a:t>断りにくさ</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9EEF3"/>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上司部下等の力関係</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採否・内定・評価への影響を恐れ、より拒否しにくい</a:t>
                      </a:r>
                      <a:endParaRPr lang="en-US" sz="1150" dirty="0">
                        <a:latin typeface="Meiryo" charset="0"/>
                        <a:ea typeface="Meiryo" charset="0"/>
                        <a:cs typeface="Meiryo" charset="0"/>
                      </a:endParaRPr>
                    </a:p>
                  </a:txBody>
                  <a:tcPr marL="63500" marR="63500" marT="38100" marB="38100" anchor="ctr">
                    <a:lnL w="6350" cap="flat" cmpd="sng" algn="ctr">
                      <a:solidFill>
                        <a:srgbClr val="D9DFE5"/>
                      </a:solidFill>
                      <a:prstDash val="solid"/>
                      <a:round/>
                      <a:headEnd type="none" w="med" len="med"/>
                      <a:tailEnd type="none" w="med" len="med"/>
                    </a:lnL>
                    <a:lnR w="6350" cap="flat" cmpd="sng" algn="ctr">
                      <a:solidFill>
                        <a:srgbClr val="D9DFE5"/>
                      </a:solidFill>
                      <a:prstDash val="solid"/>
                      <a:round/>
                      <a:headEnd type="none" w="med" len="med"/>
                      <a:tailEnd type="none" w="med" len="med"/>
                    </a:lnR>
                    <a:lnT w="6350" cap="flat" cmpd="sng" algn="ctr">
                      <a:solidFill>
                        <a:srgbClr val="D9DFE5"/>
                      </a:solidFill>
                      <a:prstDash val="solid"/>
                      <a:round/>
                      <a:headEnd type="none" w="med" len="med"/>
                      <a:tailEnd type="none" w="med" len="med"/>
                    </a:lnT>
                    <a:lnB w="6350" cap="flat" cmpd="sng" algn="ctr">
                      <a:solidFill>
                        <a:srgbClr val="D9DFE5"/>
                      </a:solidFill>
                      <a:prstDash val="solid"/>
                      <a:round/>
                      <a:headEnd type="none" w="med" len="med"/>
                      <a:tailEnd type="none" w="med" len="med"/>
                    </a:lnB>
                    <a:solidFill>
                      <a:srgbClr val="E5F1F0"/>
                    </a:solidFill>
                  </a:tcPr>
                </a:tc>
              </a:tr>
            </a:tbl>
          </a:graphicData>
        </a:graphic>
      </p:graphicFrame>
      <p:sp>
        <p:nvSpPr>
          <p:cNvPr id="6" name="Text 3"/>
          <p:cNvSpPr/>
          <p:nvPr/>
        </p:nvSpPr>
        <p:spPr>
          <a:xfrm>
            <a:off x="457200" y="4572000"/>
            <a:ext cx="8229600" cy="274320"/>
          </a:xfrm>
          <a:prstGeom prst="rect">
            <a:avLst/>
          </a:prstGeom>
          <a:noFill/>
          <a:ln/>
        </p:spPr>
        <p:txBody>
          <a:bodyPr wrap="square" lIns="0" tIns="0" rIns="0" bIns="0" rtlCol="0" anchor="ctr"/>
          <a:lstStyle/>
          <a:p>
            <a:pPr indent="0" marL="0">
              <a:buNone/>
            </a:pPr>
            <a:r>
              <a:rPr lang="en-US" sz="1050" i="1" dirty="0">
                <a:solidFill>
                  <a:srgbClr val="6B7785"/>
                </a:solidFill>
                <a:latin typeface="Meiryo" pitchFamily="34" charset="0"/>
                <a:ea typeface="Meiryo" pitchFamily="34" charset="-122"/>
                <a:cs typeface="Meiryo" pitchFamily="34" charset="-120"/>
              </a:rPr>
              <a:t>※ 第5話の研修を機械的に流用しない。採用特有の「権限差・情報管理・面談ルール・相談経路・事後対応」を中心に学びます。</a:t>
            </a:r>
            <a:endParaRPr lang="en-US" sz="1050" dirty="0"/>
          </a:p>
        </p:txBody>
      </p:sp>
      <p:sp>
        <p:nvSpPr>
          <p:cNvPr id="7" name="Text 4"/>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8" name="Text 5"/>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SCOPE ｜ 対象者</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「求職者等」とは — 学生だけではない</a:t>
            </a:r>
            <a:endParaRPr lang="en-US" sz="2600" dirty="0"/>
          </a:p>
        </p:txBody>
      </p:sp>
      <p:sp>
        <p:nvSpPr>
          <p:cNvPr id="5" name="Shape 3"/>
          <p:cNvSpPr/>
          <p:nvPr/>
        </p:nvSpPr>
        <p:spPr>
          <a:xfrm>
            <a:off x="457200" y="1371600"/>
            <a:ext cx="8229600" cy="603504"/>
          </a:xfrm>
          <a:prstGeom prst="roundRect">
            <a:avLst>
              <a:gd name="adj" fmla="val 9091"/>
            </a:avLst>
          </a:prstGeom>
          <a:solidFill>
            <a:srgbClr val="E5F1F0"/>
          </a:solidFill>
          <a:ln w="12700">
            <a:solidFill>
              <a:srgbClr val="BFE0DC"/>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58368" y="1371600"/>
            <a:ext cx="7863840" cy="603504"/>
          </a:xfrm>
          <a:prstGeom prst="rect">
            <a:avLst/>
          </a:prstGeom>
          <a:noFill/>
          <a:ln/>
        </p:spPr>
        <p:txBody>
          <a:bodyPr wrap="square" lIns="0" tIns="0" rIns="0" bIns="0" rtlCol="0" anchor="ctr"/>
          <a:lstStyle/>
          <a:p>
            <a:pPr indent="0" marL="0">
              <a:lnSpc>
                <a:spcPct val="105000"/>
              </a:lnSpc>
              <a:buNone/>
            </a:pPr>
            <a:r>
              <a:rPr lang="en-US" sz="1250" b="1" dirty="0">
                <a:solidFill>
                  <a:srgbClr val="237A75"/>
                </a:solidFill>
                <a:latin typeface="Meiryo" pitchFamily="34" charset="0"/>
                <a:ea typeface="Meiryo" pitchFamily="34" charset="-122"/>
                <a:cs typeface="Meiryo" pitchFamily="34" charset="-120"/>
              </a:rPr>
              <a:t>定義　</a:t>
            </a:r>
            <a:pPr indent="0" marL="0">
              <a:lnSpc>
                <a:spcPct val="105000"/>
              </a:lnSpc>
              <a:buNone/>
            </a:pPr>
            <a:r>
              <a:rPr lang="en-US" sz="1250" dirty="0">
                <a:solidFill>
                  <a:srgbClr val="263238"/>
                </a:solidFill>
                <a:latin typeface="Meiryo" pitchFamily="34" charset="0"/>
                <a:ea typeface="Meiryo" pitchFamily="34" charset="-122"/>
                <a:cs typeface="Meiryo" pitchFamily="34" charset="-120"/>
              </a:rPr>
              <a:t>求職者、および求職者に類する者（採用に資する活動への参加者、教育実習・看護実習その他の実習を受ける者）</a:t>
            </a:r>
            <a:endParaRPr lang="en-US" sz="1250" dirty="0"/>
          </a:p>
        </p:txBody>
      </p:sp>
      <p:sp>
        <p:nvSpPr>
          <p:cNvPr id="7" name="Shape 5"/>
          <p:cNvSpPr/>
          <p:nvPr/>
        </p:nvSpPr>
        <p:spPr>
          <a:xfrm>
            <a:off x="457200" y="2139696"/>
            <a:ext cx="4069080" cy="758952"/>
          </a:xfrm>
          <a:prstGeom prst="roundRect">
            <a:avLst>
              <a:gd name="adj" fmla="val 7229"/>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8" name="Shape 6"/>
          <p:cNvSpPr/>
          <p:nvPr/>
        </p:nvSpPr>
        <p:spPr>
          <a:xfrm>
            <a:off x="621792" y="2340864"/>
            <a:ext cx="109728" cy="109728"/>
          </a:xfrm>
          <a:prstGeom prst="ellipse">
            <a:avLst/>
          </a:prstGeom>
          <a:solidFill>
            <a:srgbClr val="B58A3A"/>
          </a:solidFill>
          <a:ln/>
        </p:spPr>
      </p:sp>
      <p:sp>
        <p:nvSpPr>
          <p:cNvPr id="9" name="Text 7"/>
          <p:cNvSpPr/>
          <p:nvPr/>
        </p:nvSpPr>
        <p:spPr>
          <a:xfrm>
            <a:off x="822960" y="2231136"/>
            <a:ext cx="35661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求人へ応募する求職者</a:t>
            </a:r>
            <a:endParaRPr lang="en-US" sz="1300" dirty="0"/>
          </a:p>
        </p:txBody>
      </p:sp>
      <p:sp>
        <p:nvSpPr>
          <p:cNvPr id="10" name="Text 8"/>
          <p:cNvSpPr/>
          <p:nvPr/>
        </p:nvSpPr>
        <p:spPr>
          <a:xfrm>
            <a:off x="822960" y="2505456"/>
            <a:ext cx="3566160" cy="347472"/>
          </a:xfrm>
          <a:prstGeom prst="rect">
            <a:avLst/>
          </a:prstGeom>
          <a:noFill/>
          <a:ln/>
        </p:spPr>
        <p:txBody>
          <a:bodyPr wrap="square" lIns="0" tIns="0" rIns="0" bIns="0" rtlCol="0" anchor="t"/>
          <a:lstStyle/>
          <a:p>
            <a:pPr indent="0" marL="0">
              <a:lnSpc>
                <a:spcPct val="102000"/>
              </a:lnSpc>
              <a:buNone/>
            </a:pPr>
            <a:r>
              <a:rPr lang="en-US" sz="1100" dirty="0">
                <a:solidFill>
                  <a:srgbClr val="263238"/>
                </a:solidFill>
                <a:latin typeface="Meiryo" pitchFamily="34" charset="0"/>
                <a:ea typeface="Meiryo" pitchFamily="34" charset="-122"/>
                <a:cs typeface="Meiryo" pitchFamily="34" charset="-120"/>
              </a:rPr>
              <a:t>新卒・中途・障害者・外国人・再雇用 等を広く含む</a:t>
            </a:r>
            <a:endParaRPr lang="en-US" sz="1100" dirty="0"/>
          </a:p>
        </p:txBody>
      </p:sp>
      <p:sp>
        <p:nvSpPr>
          <p:cNvPr id="11" name="Shape 9"/>
          <p:cNvSpPr/>
          <p:nvPr/>
        </p:nvSpPr>
        <p:spPr>
          <a:xfrm>
            <a:off x="4654296" y="2139696"/>
            <a:ext cx="4069080" cy="758952"/>
          </a:xfrm>
          <a:prstGeom prst="roundRect">
            <a:avLst>
              <a:gd name="adj" fmla="val 7229"/>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2" name="Shape 10"/>
          <p:cNvSpPr/>
          <p:nvPr/>
        </p:nvSpPr>
        <p:spPr>
          <a:xfrm>
            <a:off x="4818888" y="2340864"/>
            <a:ext cx="109728" cy="109728"/>
          </a:xfrm>
          <a:prstGeom prst="ellipse">
            <a:avLst/>
          </a:prstGeom>
          <a:solidFill>
            <a:srgbClr val="B58A3A"/>
          </a:solidFill>
          <a:ln/>
        </p:spPr>
      </p:sp>
      <p:sp>
        <p:nvSpPr>
          <p:cNvPr id="13" name="Text 11"/>
          <p:cNvSpPr/>
          <p:nvPr/>
        </p:nvSpPr>
        <p:spPr>
          <a:xfrm>
            <a:off x="5020056" y="2231136"/>
            <a:ext cx="35661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採用に資する活動の参加者</a:t>
            </a:r>
            <a:endParaRPr lang="en-US" sz="1300" dirty="0"/>
          </a:p>
        </p:txBody>
      </p:sp>
      <p:sp>
        <p:nvSpPr>
          <p:cNvPr id="14" name="Text 12"/>
          <p:cNvSpPr/>
          <p:nvPr/>
        </p:nvSpPr>
        <p:spPr>
          <a:xfrm>
            <a:off x="5020056" y="2505456"/>
            <a:ext cx="3566160" cy="347472"/>
          </a:xfrm>
          <a:prstGeom prst="rect">
            <a:avLst/>
          </a:prstGeom>
          <a:noFill/>
          <a:ln/>
        </p:spPr>
        <p:txBody>
          <a:bodyPr wrap="square" lIns="0" tIns="0" rIns="0" bIns="0" rtlCol="0" anchor="t"/>
          <a:lstStyle/>
          <a:p>
            <a:pPr indent="0" marL="0">
              <a:lnSpc>
                <a:spcPct val="102000"/>
              </a:lnSpc>
              <a:buNone/>
            </a:pPr>
            <a:r>
              <a:rPr lang="en-US" sz="1100" dirty="0">
                <a:solidFill>
                  <a:srgbClr val="263238"/>
                </a:solidFill>
                <a:latin typeface="Meiryo" pitchFamily="34" charset="0"/>
                <a:ea typeface="Meiryo" pitchFamily="34" charset="-122"/>
                <a:cs typeface="Meiryo" pitchFamily="34" charset="-120"/>
              </a:rPr>
              <a:t>会社説明会・採用イベント・社員訪問・OB/OG訪問 等</a:t>
            </a:r>
            <a:endParaRPr lang="en-US" sz="1100" dirty="0"/>
          </a:p>
        </p:txBody>
      </p:sp>
      <p:sp>
        <p:nvSpPr>
          <p:cNvPr id="15" name="Shape 13"/>
          <p:cNvSpPr/>
          <p:nvPr/>
        </p:nvSpPr>
        <p:spPr>
          <a:xfrm>
            <a:off x="457200" y="2990088"/>
            <a:ext cx="4069080" cy="758952"/>
          </a:xfrm>
          <a:prstGeom prst="roundRect">
            <a:avLst>
              <a:gd name="adj" fmla="val 7229"/>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6" name="Shape 14"/>
          <p:cNvSpPr/>
          <p:nvPr/>
        </p:nvSpPr>
        <p:spPr>
          <a:xfrm>
            <a:off x="621792" y="3191256"/>
            <a:ext cx="109728" cy="109728"/>
          </a:xfrm>
          <a:prstGeom prst="ellipse">
            <a:avLst/>
          </a:prstGeom>
          <a:solidFill>
            <a:srgbClr val="B58A3A"/>
          </a:solidFill>
          <a:ln/>
        </p:spPr>
      </p:sp>
      <p:sp>
        <p:nvSpPr>
          <p:cNvPr id="17" name="Text 15"/>
          <p:cNvSpPr/>
          <p:nvPr/>
        </p:nvSpPr>
        <p:spPr>
          <a:xfrm>
            <a:off x="822960" y="3081528"/>
            <a:ext cx="35661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インターンシップ参加者</a:t>
            </a:r>
            <a:endParaRPr lang="en-US" sz="1300" dirty="0"/>
          </a:p>
        </p:txBody>
      </p:sp>
      <p:sp>
        <p:nvSpPr>
          <p:cNvPr id="18" name="Text 16"/>
          <p:cNvSpPr/>
          <p:nvPr/>
        </p:nvSpPr>
        <p:spPr>
          <a:xfrm>
            <a:off x="822960" y="3355848"/>
            <a:ext cx="3566160" cy="347472"/>
          </a:xfrm>
          <a:prstGeom prst="rect">
            <a:avLst/>
          </a:prstGeom>
          <a:noFill/>
          <a:ln/>
        </p:spPr>
        <p:txBody>
          <a:bodyPr wrap="square" lIns="0" tIns="0" rIns="0" bIns="0" rtlCol="0" anchor="t"/>
          <a:lstStyle/>
          <a:p>
            <a:pPr indent="0" marL="0">
              <a:lnSpc>
                <a:spcPct val="102000"/>
              </a:lnSpc>
              <a:buNone/>
            </a:pPr>
            <a:r>
              <a:rPr lang="en-US" sz="1100" dirty="0">
                <a:solidFill>
                  <a:srgbClr val="263238"/>
                </a:solidFill>
                <a:latin typeface="Meiryo" pitchFamily="34" charset="0"/>
                <a:ea typeface="Meiryo" pitchFamily="34" charset="-122"/>
                <a:cs typeface="Meiryo" pitchFamily="34" charset="-120"/>
              </a:rPr>
              <a:t>就業体験中の学生・社会人も対象</a:t>
            </a:r>
            <a:endParaRPr lang="en-US" sz="1100" dirty="0"/>
          </a:p>
        </p:txBody>
      </p:sp>
      <p:sp>
        <p:nvSpPr>
          <p:cNvPr id="19" name="Shape 17"/>
          <p:cNvSpPr/>
          <p:nvPr/>
        </p:nvSpPr>
        <p:spPr>
          <a:xfrm>
            <a:off x="4654296" y="2990088"/>
            <a:ext cx="4069080" cy="758952"/>
          </a:xfrm>
          <a:prstGeom prst="roundRect">
            <a:avLst>
              <a:gd name="adj" fmla="val 7229"/>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0" name="Shape 18"/>
          <p:cNvSpPr/>
          <p:nvPr/>
        </p:nvSpPr>
        <p:spPr>
          <a:xfrm>
            <a:off x="4818888" y="3191256"/>
            <a:ext cx="109728" cy="109728"/>
          </a:xfrm>
          <a:prstGeom prst="ellipse">
            <a:avLst/>
          </a:prstGeom>
          <a:solidFill>
            <a:srgbClr val="B58A3A"/>
          </a:solidFill>
          <a:ln/>
        </p:spPr>
      </p:sp>
      <p:sp>
        <p:nvSpPr>
          <p:cNvPr id="21" name="Text 19"/>
          <p:cNvSpPr/>
          <p:nvPr/>
        </p:nvSpPr>
        <p:spPr>
          <a:xfrm>
            <a:off x="5020056" y="3081528"/>
            <a:ext cx="35661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教育実習を受ける者</a:t>
            </a:r>
            <a:endParaRPr lang="en-US" sz="1300" dirty="0"/>
          </a:p>
        </p:txBody>
      </p:sp>
      <p:sp>
        <p:nvSpPr>
          <p:cNvPr id="22" name="Text 20"/>
          <p:cNvSpPr/>
          <p:nvPr/>
        </p:nvSpPr>
        <p:spPr>
          <a:xfrm>
            <a:off x="5020056" y="3355848"/>
            <a:ext cx="3566160" cy="347472"/>
          </a:xfrm>
          <a:prstGeom prst="rect">
            <a:avLst/>
          </a:prstGeom>
          <a:noFill/>
          <a:ln/>
        </p:spPr>
        <p:txBody>
          <a:bodyPr wrap="square" lIns="0" tIns="0" rIns="0" bIns="0" rtlCol="0" anchor="t"/>
          <a:lstStyle/>
          <a:p>
            <a:pPr indent="0" marL="0">
              <a:lnSpc>
                <a:spcPct val="102000"/>
              </a:lnSpc>
              <a:buNone/>
            </a:pPr>
            <a:r>
              <a:rPr lang="en-US" sz="1100" dirty="0">
                <a:solidFill>
                  <a:srgbClr val="263238"/>
                </a:solidFill>
                <a:latin typeface="Meiryo" pitchFamily="34" charset="0"/>
                <a:ea typeface="Meiryo" pitchFamily="34" charset="-122"/>
                <a:cs typeface="Meiryo" pitchFamily="34" charset="-120"/>
              </a:rPr>
              <a:t>受入先の社員による言動が問題になり得る</a:t>
            </a:r>
            <a:endParaRPr lang="en-US" sz="1100" dirty="0"/>
          </a:p>
        </p:txBody>
      </p:sp>
      <p:sp>
        <p:nvSpPr>
          <p:cNvPr id="23" name="Shape 21"/>
          <p:cNvSpPr/>
          <p:nvPr/>
        </p:nvSpPr>
        <p:spPr>
          <a:xfrm>
            <a:off x="457200" y="3840480"/>
            <a:ext cx="4069080" cy="758952"/>
          </a:xfrm>
          <a:prstGeom prst="roundRect">
            <a:avLst>
              <a:gd name="adj" fmla="val 7229"/>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4" name="Shape 22"/>
          <p:cNvSpPr/>
          <p:nvPr/>
        </p:nvSpPr>
        <p:spPr>
          <a:xfrm>
            <a:off x="621792" y="4041648"/>
            <a:ext cx="109728" cy="109728"/>
          </a:xfrm>
          <a:prstGeom prst="ellipse">
            <a:avLst/>
          </a:prstGeom>
          <a:solidFill>
            <a:srgbClr val="B58A3A"/>
          </a:solidFill>
          <a:ln/>
        </p:spPr>
      </p:sp>
      <p:sp>
        <p:nvSpPr>
          <p:cNvPr id="25" name="Text 23"/>
          <p:cNvSpPr/>
          <p:nvPr/>
        </p:nvSpPr>
        <p:spPr>
          <a:xfrm>
            <a:off x="822960" y="3931920"/>
            <a:ext cx="35661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看護実習その他の実習を受ける者</a:t>
            </a:r>
            <a:endParaRPr lang="en-US" sz="1300" dirty="0"/>
          </a:p>
        </p:txBody>
      </p:sp>
      <p:sp>
        <p:nvSpPr>
          <p:cNvPr id="26" name="Text 24"/>
          <p:cNvSpPr/>
          <p:nvPr/>
        </p:nvSpPr>
        <p:spPr>
          <a:xfrm>
            <a:off x="822960" y="4206240"/>
            <a:ext cx="3566160" cy="347472"/>
          </a:xfrm>
          <a:prstGeom prst="rect">
            <a:avLst/>
          </a:prstGeom>
          <a:noFill/>
          <a:ln/>
        </p:spPr>
        <p:txBody>
          <a:bodyPr wrap="square" lIns="0" tIns="0" rIns="0" bIns="0" rtlCol="0" anchor="t"/>
          <a:lstStyle/>
          <a:p>
            <a:pPr indent="0" marL="0">
              <a:lnSpc>
                <a:spcPct val="102000"/>
              </a:lnSpc>
              <a:buNone/>
            </a:pPr>
            <a:r>
              <a:rPr lang="en-US" sz="1100" dirty="0">
                <a:solidFill>
                  <a:srgbClr val="263238"/>
                </a:solidFill>
                <a:latin typeface="Meiryo" pitchFamily="34" charset="0"/>
                <a:ea typeface="Meiryo" pitchFamily="34" charset="-122"/>
                <a:cs typeface="Meiryo" pitchFamily="34" charset="-120"/>
              </a:rPr>
              <a:t>実習生も「求職者等」として尊重する</a:t>
            </a:r>
            <a:endParaRPr lang="en-US" sz="1100" dirty="0"/>
          </a:p>
        </p:txBody>
      </p:sp>
      <p:sp>
        <p:nvSpPr>
          <p:cNvPr id="27" name="Shape 25"/>
          <p:cNvSpPr/>
          <p:nvPr/>
        </p:nvSpPr>
        <p:spPr>
          <a:xfrm>
            <a:off x="4654296" y="3840480"/>
            <a:ext cx="4069080" cy="758952"/>
          </a:xfrm>
          <a:prstGeom prst="roundRect">
            <a:avLst>
              <a:gd name="adj" fmla="val 7229"/>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8" name="Shape 26"/>
          <p:cNvSpPr/>
          <p:nvPr/>
        </p:nvSpPr>
        <p:spPr>
          <a:xfrm>
            <a:off x="4818888" y="4041648"/>
            <a:ext cx="109728" cy="109728"/>
          </a:xfrm>
          <a:prstGeom prst="ellipse">
            <a:avLst/>
          </a:prstGeom>
          <a:solidFill>
            <a:srgbClr val="B58A3A"/>
          </a:solidFill>
          <a:ln/>
        </p:spPr>
      </p:sp>
      <p:sp>
        <p:nvSpPr>
          <p:cNvPr id="29" name="Text 27"/>
          <p:cNvSpPr/>
          <p:nvPr/>
        </p:nvSpPr>
        <p:spPr>
          <a:xfrm>
            <a:off x="5020056" y="3931920"/>
            <a:ext cx="356616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新卒に限らない</a:t>
            </a:r>
            <a:endParaRPr lang="en-US" sz="1300" dirty="0"/>
          </a:p>
        </p:txBody>
      </p:sp>
      <p:sp>
        <p:nvSpPr>
          <p:cNvPr id="30" name="Text 28"/>
          <p:cNvSpPr/>
          <p:nvPr/>
        </p:nvSpPr>
        <p:spPr>
          <a:xfrm>
            <a:off x="5020056" y="4206240"/>
            <a:ext cx="3566160" cy="347472"/>
          </a:xfrm>
          <a:prstGeom prst="rect">
            <a:avLst/>
          </a:prstGeom>
          <a:noFill/>
          <a:ln/>
        </p:spPr>
        <p:txBody>
          <a:bodyPr wrap="square" lIns="0" tIns="0" rIns="0" bIns="0" rtlCol="0" anchor="t"/>
          <a:lstStyle/>
          <a:p>
            <a:pPr indent="0" marL="0">
              <a:lnSpc>
                <a:spcPct val="102000"/>
              </a:lnSpc>
              <a:buNone/>
            </a:pPr>
            <a:r>
              <a:rPr lang="en-US" sz="1100" dirty="0">
                <a:solidFill>
                  <a:srgbClr val="263238"/>
                </a:solidFill>
                <a:latin typeface="Meiryo" pitchFamily="34" charset="0"/>
                <a:ea typeface="Meiryo" pitchFamily="34" charset="-122"/>
                <a:cs typeface="Meiryo" pitchFamily="34" charset="-120"/>
              </a:rPr>
              <a:t>中途・障害者採用・外国人採用・再雇用の応募者も含み得る</a:t>
            </a:r>
            <a:endParaRPr lang="en-US" sz="1100" dirty="0"/>
          </a:p>
        </p:txBody>
      </p:sp>
      <p:sp>
        <p:nvSpPr>
          <p:cNvPr id="31" name="Shape 29"/>
          <p:cNvSpPr/>
          <p:nvPr/>
        </p:nvSpPr>
        <p:spPr>
          <a:xfrm>
            <a:off x="457200" y="4572000"/>
            <a:ext cx="2926080" cy="274320"/>
          </a:xfrm>
          <a:prstGeom prst="roundRect">
            <a:avLst>
              <a:gd name="adj" fmla="val 16667"/>
            </a:avLst>
          </a:prstGeom>
          <a:solidFill>
            <a:srgbClr val="FBEBE9"/>
          </a:solidFill>
          <a:ln w="12700">
            <a:solidFill>
              <a:srgbClr val="B42318"/>
            </a:solidFill>
            <a:prstDash val="solid"/>
          </a:ln>
        </p:spPr>
      </p:sp>
      <p:sp>
        <p:nvSpPr>
          <p:cNvPr id="32" name="Text 30"/>
          <p:cNvSpPr/>
          <p:nvPr/>
        </p:nvSpPr>
        <p:spPr>
          <a:xfrm>
            <a:off x="457200" y="4572000"/>
            <a:ext cx="2926080" cy="274320"/>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「学生だけが対象」と説明しない</a:t>
            </a:r>
            <a:endParaRPr lang="en-US" sz="1100" dirty="0"/>
          </a:p>
        </p:txBody>
      </p:sp>
      <p:sp>
        <p:nvSpPr>
          <p:cNvPr id="33" name="Text 31"/>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34" name="Text 32"/>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SCOPE ｜ 場面</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「求職活動等」とは — 面接室の外にも広がる</a:t>
            </a:r>
            <a:endParaRPr lang="en-US" sz="2600" dirty="0"/>
          </a:p>
        </p:txBody>
      </p:sp>
      <p:sp>
        <p:nvSpPr>
          <p:cNvPr id="5" name="Shape 3"/>
          <p:cNvSpPr/>
          <p:nvPr/>
        </p:nvSpPr>
        <p:spPr>
          <a:xfrm>
            <a:off x="457200" y="1371600"/>
            <a:ext cx="2679192" cy="676656"/>
          </a:xfrm>
          <a:prstGeom prst="roundRect">
            <a:avLst>
              <a:gd name="adj" fmla="val 810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Shape 4"/>
          <p:cNvSpPr/>
          <p:nvPr/>
        </p:nvSpPr>
        <p:spPr>
          <a:xfrm>
            <a:off x="603504" y="1554480"/>
            <a:ext cx="310896" cy="310896"/>
          </a:xfrm>
          <a:prstGeom prst="ellipse">
            <a:avLst/>
          </a:prstGeom>
          <a:solidFill>
            <a:srgbClr val="243B53"/>
          </a:solidFill>
          <a:ln/>
        </p:spPr>
      </p:sp>
      <p:sp>
        <p:nvSpPr>
          <p:cNvPr id="7" name="Text 5"/>
          <p:cNvSpPr/>
          <p:nvPr/>
        </p:nvSpPr>
        <p:spPr>
          <a:xfrm>
            <a:off x="603504" y="155448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1</a:t>
            </a:r>
            <a:endParaRPr lang="en-US" sz="1200" dirty="0"/>
          </a:p>
        </p:txBody>
      </p:sp>
      <p:sp>
        <p:nvSpPr>
          <p:cNvPr id="8" name="Text 6"/>
          <p:cNvSpPr/>
          <p:nvPr/>
        </p:nvSpPr>
        <p:spPr>
          <a:xfrm>
            <a:off x="1005840" y="1426464"/>
            <a:ext cx="2020824" cy="566928"/>
          </a:xfrm>
          <a:prstGeom prst="rect">
            <a:avLst/>
          </a:prstGeom>
          <a:noFill/>
          <a:ln/>
        </p:spPr>
        <p:txBody>
          <a:bodyPr wrap="square" lIns="0" tIns="0" rIns="0" bIns="0" rtlCol="0" anchor="ctr"/>
          <a:lstStyle/>
          <a:p>
            <a:pPr indent="0" marL="0">
              <a:lnSpc>
                <a:spcPct val="102000"/>
              </a:lnSpc>
              <a:buNone/>
            </a:pPr>
            <a:r>
              <a:rPr lang="en-US" sz="1200" b="1" dirty="0">
                <a:solidFill>
                  <a:srgbClr val="16314F"/>
                </a:solidFill>
                <a:latin typeface="Meiryo" pitchFamily="34" charset="0"/>
                <a:ea typeface="Meiryo" pitchFamily="34" charset="-122"/>
                <a:cs typeface="Meiryo" pitchFamily="34" charset="-120"/>
              </a:rPr>
              <a:t>採用面接への参加</a:t>
            </a:r>
            <a:endParaRPr lang="en-US" sz="1200" dirty="0"/>
          </a:p>
        </p:txBody>
      </p:sp>
      <p:sp>
        <p:nvSpPr>
          <p:cNvPr id="9" name="Shape 7"/>
          <p:cNvSpPr/>
          <p:nvPr/>
        </p:nvSpPr>
        <p:spPr>
          <a:xfrm>
            <a:off x="3255264" y="1371600"/>
            <a:ext cx="2679192" cy="676656"/>
          </a:xfrm>
          <a:prstGeom prst="roundRect">
            <a:avLst>
              <a:gd name="adj" fmla="val 810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0" name="Shape 8"/>
          <p:cNvSpPr/>
          <p:nvPr/>
        </p:nvSpPr>
        <p:spPr>
          <a:xfrm>
            <a:off x="3401568" y="1554480"/>
            <a:ext cx="310896" cy="310896"/>
          </a:xfrm>
          <a:prstGeom prst="ellipse">
            <a:avLst/>
          </a:prstGeom>
          <a:solidFill>
            <a:srgbClr val="243B53"/>
          </a:solidFill>
          <a:ln/>
        </p:spPr>
      </p:sp>
      <p:sp>
        <p:nvSpPr>
          <p:cNvPr id="11" name="Text 9"/>
          <p:cNvSpPr/>
          <p:nvPr/>
        </p:nvSpPr>
        <p:spPr>
          <a:xfrm>
            <a:off x="3401568" y="155448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2</a:t>
            </a:r>
            <a:endParaRPr lang="en-US" sz="1200" dirty="0"/>
          </a:p>
        </p:txBody>
      </p:sp>
      <p:sp>
        <p:nvSpPr>
          <p:cNvPr id="12" name="Text 10"/>
          <p:cNvSpPr/>
          <p:nvPr/>
        </p:nvSpPr>
        <p:spPr>
          <a:xfrm>
            <a:off x="3803904" y="1426464"/>
            <a:ext cx="2020824" cy="566928"/>
          </a:xfrm>
          <a:prstGeom prst="rect">
            <a:avLst/>
          </a:prstGeom>
          <a:noFill/>
          <a:ln/>
        </p:spPr>
        <p:txBody>
          <a:bodyPr wrap="square" lIns="0" tIns="0" rIns="0" bIns="0" rtlCol="0" anchor="ctr"/>
          <a:lstStyle/>
          <a:p>
            <a:pPr indent="0" marL="0">
              <a:lnSpc>
                <a:spcPct val="102000"/>
              </a:lnSpc>
              <a:buNone/>
            </a:pPr>
            <a:r>
              <a:rPr lang="en-US" sz="1200" b="1" dirty="0">
                <a:solidFill>
                  <a:srgbClr val="16314F"/>
                </a:solidFill>
                <a:latin typeface="Meiryo" pitchFamily="34" charset="0"/>
                <a:ea typeface="Meiryo" pitchFamily="34" charset="-122"/>
                <a:cs typeface="Meiryo" pitchFamily="34" charset="-120"/>
              </a:rPr>
              <a:t>会社説明会への参加</a:t>
            </a:r>
            <a:endParaRPr lang="en-US" sz="1200" dirty="0"/>
          </a:p>
        </p:txBody>
      </p:sp>
      <p:sp>
        <p:nvSpPr>
          <p:cNvPr id="13" name="Shape 11"/>
          <p:cNvSpPr/>
          <p:nvPr/>
        </p:nvSpPr>
        <p:spPr>
          <a:xfrm>
            <a:off x="6053328" y="1371600"/>
            <a:ext cx="2679192" cy="676656"/>
          </a:xfrm>
          <a:prstGeom prst="roundRect">
            <a:avLst>
              <a:gd name="adj" fmla="val 810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4" name="Shape 12"/>
          <p:cNvSpPr/>
          <p:nvPr/>
        </p:nvSpPr>
        <p:spPr>
          <a:xfrm>
            <a:off x="6199632" y="1554480"/>
            <a:ext cx="310896" cy="310896"/>
          </a:xfrm>
          <a:prstGeom prst="ellipse">
            <a:avLst/>
          </a:prstGeom>
          <a:solidFill>
            <a:srgbClr val="243B53"/>
          </a:solidFill>
          <a:ln/>
        </p:spPr>
      </p:sp>
      <p:sp>
        <p:nvSpPr>
          <p:cNvPr id="15" name="Text 13"/>
          <p:cNvSpPr/>
          <p:nvPr/>
        </p:nvSpPr>
        <p:spPr>
          <a:xfrm>
            <a:off x="6199632" y="155448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3</a:t>
            </a:r>
            <a:endParaRPr lang="en-US" sz="1200" dirty="0"/>
          </a:p>
        </p:txBody>
      </p:sp>
      <p:sp>
        <p:nvSpPr>
          <p:cNvPr id="16" name="Text 14"/>
          <p:cNvSpPr/>
          <p:nvPr/>
        </p:nvSpPr>
        <p:spPr>
          <a:xfrm>
            <a:off x="6601968" y="1426464"/>
            <a:ext cx="2020824" cy="566928"/>
          </a:xfrm>
          <a:prstGeom prst="rect">
            <a:avLst/>
          </a:prstGeom>
          <a:noFill/>
          <a:ln/>
        </p:spPr>
        <p:txBody>
          <a:bodyPr wrap="square" lIns="0" tIns="0" rIns="0" bIns="0" rtlCol="0" anchor="ctr"/>
          <a:lstStyle/>
          <a:p>
            <a:pPr indent="0" marL="0">
              <a:lnSpc>
                <a:spcPct val="102000"/>
              </a:lnSpc>
              <a:buNone/>
            </a:pPr>
            <a:r>
              <a:rPr lang="en-US" sz="1200" b="1" dirty="0">
                <a:solidFill>
                  <a:srgbClr val="16314F"/>
                </a:solidFill>
                <a:latin typeface="Meiryo" pitchFamily="34" charset="0"/>
                <a:ea typeface="Meiryo" pitchFamily="34" charset="-122"/>
                <a:cs typeface="Meiryo" pitchFamily="34" charset="-120"/>
              </a:rPr>
              <a:t>採用イベント</a:t>
            </a:r>
            <a:endParaRPr lang="en-US" sz="1200" dirty="0"/>
          </a:p>
        </p:txBody>
      </p:sp>
      <p:sp>
        <p:nvSpPr>
          <p:cNvPr id="17" name="Shape 15"/>
          <p:cNvSpPr/>
          <p:nvPr/>
        </p:nvSpPr>
        <p:spPr>
          <a:xfrm>
            <a:off x="457200" y="2167128"/>
            <a:ext cx="2679192" cy="676656"/>
          </a:xfrm>
          <a:prstGeom prst="roundRect">
            <a:avLst>
              <a:gd name="adj" fmla="val 810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18" name="Shape 16"/>
          <p:cNvSpPr/>
          <p:nvPr/>
        </p:nvSpPr>
        <p:spPr>
          <a:xfrm>
            <a:off x="603504" y="2350008"/>
            <a:ext cx="310896" cy="310896"/>
          </a:xfrm>
          <a:prstGeom prst="ellipse">
            <a:avLst/>
          </a:prstGeom>
          <a:solidFill>
            <a:srgbClr val="243B53"/>
          </a:solidFill>
          <a:ln/>
        </p:spPr>
      </p:sp>
      <p:sp>
        <p:nvSpPr>
          <p:cNvPr id="19" name="Text 17"/>
          <p:cNvSpPr/>
          <p:nvPr/>
        </p:nvSpPr>
        <p:spPr>
          <a:xfrm>
            <a:off x="603504" y="2350008"/>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4</a:t>
            </a:r>
            <a:endParaRPr lang="en-US" sz="1200" dirty="0"/>
          </a:p>
        </p:txBody>
      </p:sp>
      <p:sp>
        <p:nvSpPr>
          <p:cNvPr id="20" name="Text 18"/>
          <p:cNvSpPr/>
          <p:nvPr/>
        </p:nvSpPr>
        <p:spPr>
          <a:xfrm>
            <a:off x="1005840" y="2221992"/>
            <a:ext cx="2020824" cy="566928"/>
          </a:xfrm>
          <a:prstGeom prst="rect">
            <a:avLst/>
          </a:prstGeom>
          <a:noFill/>
          <a:ln/>
        </p:spPr>
        <p:txBody>
          <a:bodyPr wrap="square" lIns="0" tIns="0" rIns="0" bIns="0" rtlCol="0" anchor="ctr"/>
          <a:lstStyle/>
          <a:p>
            <a:pPr indent="0" marL="0">
              <a:lnSpc>
                <a:spcPct val="102000"/>
              </a:lnSpc>
              <a:buNone/>
            </a:pPr>
            <a:r>
              <a:rPr lang="en-US" sz="1200" b="1" dirty="0">
                <a:solidFill>
                  <a:srgbClr val="16314F"/>
                </a:solidFill>
                <a:latin typeface="Meiryo" pitchFamily="34" charset="0"/>
                <a:ea typeface="Meiryo" pitchFamily="34" charset="-122"/>
                <a:cs typeface="Meiryo" pitchFamily="34" charset="-120"/>
              </a:rPr>
              <a:t>社員（労働者）への訪問</a:t>
            </a:r>
            <a:endParaRPr lang="en-US" sz="1200" dirty="0"/>
          </a:p>
        </p:txBody>
      </p:sp>
      <p:sp>
        <p:nvSpPr>
          <p:cNvPr id="21" name="Shape 19"/>
          <p:cNvSpPr/>
          <p:nvPr/>
        </p:nvSpPr>
        <p:spPr>
          <a:xfrm>
            <a:off x="3255264" y="2167128"/>
            <a:ext cx="2679192" cy="676656"/>
          </a:xfrm>
          <a:prstGeom prst="roundRect">
            <a:avLst>
              <a:gd name="adj" fmla="val 810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2" name="Shape 20"/>
          <p:cNvSpPr/>
          <p:nvPr/>
        </p:nvSpPr>
        <p:spPr>
          <a:xfrm>
            <a:off x="3401568" y="2350008"/>
            <a:ext cx="310896" cy="310896"/>
          </a:xfrm>
          <a:prstGeom prst="ellipse">
            <a:avLst/>
          </a:prstGeom>
          <a:solidFill>
            <a:srgbClr val="243B53"/>
          </a:solidFill>
          <a:ln/>
        </p:spPr>
      </p:sp>
      <p:sp>
        <p:nvSpPr>
          <p:cNvPr id="23" name="Text 21"/>
          <p:cNvSpPr/>
          <p:nvPr/>
        </p:nvSpPr>
        <p:spPr>
          <a:xfrm>
            <a:off x="3401568" y="2350008"/>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5</a:t>
            </a:r>
            <a:endParaRPr lang="en-US" sz="1200" dirty="0"/>
          </a:p>
        </p:txBody>
      </p:sp>
      <p:sp>
        <p:nvSpPr>
          <p:cNvPr id="24" name="Text 22"/>
          <p:cNvSpPr/>
          <p:nvPr/>
        </p:nvSpPr>
        <p:spPr>
          <a:xfrm>
            <a:off x="3803904" y="2221992"/>
            <a:ext cx="2020824" cy="566928"/>
          </a:xfrm>
          <a:prstGeom prst="rect">
            <a:avLst/>
          </a:prstGeom>
          <a:noFill/>
          <a:ln/>
        </p:spPr>
        <p:txBody>
          <a:bodyPr wrap="square" lIns="0" tIns="0" rIns="0" bIns="0" rtlCol="0" anchor="ctr"/>
          <a:lstStyle/>
          <a:p>
            <a:pPr indent="0" marL="0">
              <a:lnSpc>
                <a:spcPct val="102000"/>
              </a:lnSpc>
              <a:buNone/>
            </a:pPr>
            <a:r>
              <a:rPr lang="en-US" sz="1200" b="1" dirty="0">
                <a:solidFill>
                  <a:srgbClr val="16314F"/>
                </a:solidFill>
                <a:latin typeface="Meiryo" pitchFamily="34" charset="0"/>
                <a:ea typeface="Meiryo" pitchFamily="34" charset="-122"/>
                <a:cs typeface="Meiryo" pitchFamily="34" charset="-120"/>
              </a:rPr>
              <a:t>OB・OG訪問</a:t>
            </a:r>
            <a:endParaRPr lang="en-US" sz="1200" dirty="0"/>
          </a:p>
        </p:txBody>
      </p:sp>
      <p:sp>
        <p:nvSpPr>
          <p:cNvPr id="25" name="Shape 23"/>
          <p:cNvSpPr/>
          <p:nvPr/>
        </p:nvSpPr>
        <p:spPr>
          <a:xfrm>
            <a:off x="6053328" y="2167128"/>
            <a:ext cx="2679192" cy="676656"/>
          </a:xfrm>
          <a:prstGeom prst="roundRect">
            <a:avLst>
              <a:gd name="adj" fmla="val 810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6" name="Shape 24"/>
          <p:cNvSpPr/>
          <p:nvPr/>
        </p:nvSpPr>
        <p:spPr>
          <a:xfrm>
            <a:off x="6199632" y="2350008"/>
            <a:ext cx="310896" cy="310896"/>
          </a:xfrm>
          <a:prstGeom prst="ellipse">
            <a:avLst/>
          </a:prstGeom>
          <a:solidFill>
            <a:srgbClr val="243B53"/>
          </a:solidFill>
          <a:ln/>
        </p:spPr>
      </p:sp>
      <p:sp>
        <p:nvSpPr>
          <p:cNvPr id="27" name="Text 25"/>
          <p:cNvSpPr/>
          <p:nvPr/>
        </p:nvSpPr>
        <p:spPr>
          <a:xfrm>
            <a:off x="6199632" y="2350008"/>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6</a:t>
            </a:r>
            <a:endParaRPr lang="en-US" sz="1200" dirty="0"/>
          </a:p>
        </p:txBody>
      </p:sp>
      <p:sp>
        <p:nvSpPr>
          <p:cNvPr id="28" name="Text 26"/>
          <p:cNvSpPr/>
          <p:nvPr/>
        </p:nvSpPr>
        <p:spPr>
          <a:xfrm>
            <a:off x="6601968" y="2221992"/>
            <a:ext cx="2020824" cy="566928"/>
          </a:xfrm>
          <a:prstGeom prst="rect">
            <a:avLst/>
          </a:prstGeom>
          <a:noFill/>
          <a:ln/>
        </p:spPr>
        <p:txBody>
          <a:bodyPr wrap="square" lIns="0" tIns="0" rIns="0" bIns="0" rtlCol="0" anchor="ctr"/>
          <a:lstStyle/>
          <a:p>
            <a:pPr indent="0" marL="0">
              <a:lnSpc>
                <a:spcPct val="102000"/>
              </a:lnSpc>
              <a:buNone/>
            </a:pPr>
            <a:r>
              <a:rPr lang="en-US" sz="1200" b="1" dirty="0">
                <a:solidFill>
                  <a:srgbClr val="16314F"/>
                </a:solidFill>
                <a:latin typeface="Meiryo" pitchFamily="34" charset="0"/>
                <a:ea typeface="Meiryo" pitchFamily="34" charset="-122"/>
                <a:cs typeface="Meiryo" pitchFamily="34" charset="-120"/>
              </a:rPr>
              <a:t>リクルーター面談</a:t>
            </a:r>
            <a:endParaRPr lang="en-US" sz="1200" dirty="0"/>
          </a:p>
        </p:txBody>
      </p:sp>
      <p:sp>
        <p:nvSpPr>
          <p:cNvPr id="29" name="Shape 27"/>
          <p:cNvSpPr/>
          <p:nvPr/>
        </p:nvSpPr>
        <p:spPr>
          <a:xfrm>
            <a:off x="457200" y="2962656"/>
            <a:ext cx="2679192" cy="676656"/>
          </a:xfrm>
          <a:prstGeom prst="roundRect">
            <a:avLst>
              <a:gd name="adj" fmla="val 810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30" name="Shape 28"/>
          <p:cNvSpPr/>
          <p:nvPr/>
        </p:nvSpPr>
        <p:spPr>
          <a:xfrm>
            <a:off x="603504" y="3145536"/>
            <a:ext cx="310896" cy="310896"/>
          </a:xfrm>
          <a:prstGeom prst="ellipse">
            <a:avLst/>
          </a:prstGeom>
          <a:solidFill>
            <a:srgbClr val="243B53"/>
          </a:solidFill>
          <a:ln/>
        </p:spPr>
      </p:sp>
      <p:sp>
        <p:nvSpPr>
          <p:cNvPr id="31" name="Text 29"/>
          <p:cNvSpPr/>
          <p:nvPr/>
        </p:nvSpPr>
        <p:spPr>
          <a:xfrm>
            <a:off x="603504" y="3145536"/>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7</a:t>
            </a:r>
            <a:endParaRPr lang="en-US" sz="1200" dirty="0"/>
          </a:p>
        </p:txBody>
      </p:sp>
      <p:sp>
        <p:nvSpPr>
          <p:cNvPr id="32" name="Text 30"/>
          <p:cNvSpPr/>
          <p:nvPr/>
        </p:nvSpPr>
        <p:spPr>
          <a:xfrm>
            <a:off x="1005840" y="3017520"/>
            <a:ext cx="2020824" cy="566928"/>
          </a:xfrm>
          <a:prstGeom prst="rect">
            <a:avLst/>
          </a:prstGeom>
          <a:noFill/>
          <a:ln/>
        </p:spPr>
        <p:txBody>
          <a:bodyPr wrap="square" lIns="0" tIns="0" rIns="0" bIns="0" rtlCol="0" anchor="ctr"/>
          <a:lstStyle/>
          <a:p>
            <a:pPr indent="0" marL="0">
              <a:lnSpc>
                <a:spcPct val="102000"/>
              </a:lnSpc>
              <a:buNone/>
            </a:pPr>
            <a:r>
              <a:rPr lang="en-US" sz="1200" b="1" dirty="0">
                <a:solidFill>
                  <a:srgbClr val="16314F"/>
                </a:solidFill>
                <a:latin typeface="Meiryo" pitchFamily="34" charset="0"/>
                <a:ea typeface="Meiryo" pitchFamily="34" charset="-122"/>
                <a:cs typeface="Meiryo" pitchFamily="34" charset="-120"/>
              </a:rPr>
              <a:t>インターンシップへの参加</a:t>
            </a:r>
            <a:endParaRPr lang="en-US" sz="1200" dirty="0"/>
          </a:p>
        </p:txBody>
      </p:sp>
      <p:sp>
        <p:nvSpPr>
          <p:cNvPr id="33" name="Shape 31"/>
          <p:cNvSpPr/>
          <p:nvPr/>
        </p:nvSpPr>
        <p:spPr>
          <a:xfrm>
            <a:off x="3255264" y="2962656"/>
            <a:ext cx="2679192" cy="676656"/>
          </a:xfrm>
          <a:prstGeom prst="roundRect">
            <a:avLst>
              <a:gd name="adj" fmla="val 810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34" name="Shape 32"/>
          <p:cNvSpPr/>
          <p:nvPr/>
        </p:nvSpPr>
        <p:spPr>
          <a:xfrm>
            <a:off x="3401568" y="3145536"/>
            <a:ext cx="310896" cy="310896"/>
          </a:xfrm>
          <a:prstGeom prst="ellipse">
            <a:avLst/>
          </a:prstGeom>
          <a:solidFill>
            <a:srgbClr val="243B53"/>
          </a:solidFill>
          <a:ln/>
        </p:spPr>
      </p:sp>
      <p:sp>
        <p:nvSpPr>
          <p:cNvPr id="35" name="Text 33"/>
          <p:cNvSpPr/>
          <p:nvPr/>
        </p:nvSpPr>
        <p:spPr>
          <a:xfrm>
            <a:off x="3401568" y="3145536"/>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8</a:t>
            </a:r>
            <a:endParaRPr lang="en-US" sz="1200" dirty="0"/>
          </a:p>
        </p:txBody>
      </p:sp>
      <p:sp>
        <p:nvSpPr>
          <p:cNvPr id="36" name="Text 34"/>
          <p:cNvSpPr/>
          <p:nvPr/>
        </p:nvSpPr>
        <p:spPr>
          <a:xfrm>
            <a:off x="3803904" y="3017520"/>
            <a:ext cx="2020824" cy="566928"/>
          </a:xfrm>
          <a:prstGeom prst="rect">
            <a:avLst/>
          </a:prstGeom>
          <a:noFill/>
          <a:ln/>
        </p:spPr>
        <p:txBody>
          <a:bodyPr wrap="square" lIns="0" tIns="0" rIns="0" bIns="0" rtlCol="0" anchor="ctr"/>
          <a:lstStyle/>
          <a:p>
            <a:pPr indent="0" marL="0">
              <a:lnSpc>
                <a:spcPct val="102000"/>
              </a:lnSpc>
              <a:buNone/>
            </a:pPr>
            <a:r>
              <a:rPr lang="en-US" sz="1200" b="1" dirty="0">
                <a:solidFill>
                  <a:srgbClr val="16314F"/>
                </a:solidFill>
                <a:latin typeface="Meiryo" pitchFamily="34" charset="0"/>
                <a:ea typeface="Meiryo" pitchFamily="34" charset="-122"/>
                <a:cs typeface="Meiryo" pitchFamily="34" charset="-120"/>
              </a:rPr>
              <a:t>教育実習・看護実習等の受講</a:t>
            </a:r>
            <a:endParaRPr lang="en-US" sz="1200" dirty="0"/>
          </a:p>
        </p:txBody>
      </p:sp>
      <p:sp>
        <p:nvSpPr>
          <p:cNvPr id="37" name="Shape 35"/>
          <p:cNvSpPr/>
          <p:nvPr/>
        </p:nvSpPr>
        <p:spPr>
          <a:xfrm>
            <a:off x="6053328" y="2962656"/>
            <a:ext cx="2679192" cy="676656"/>
          </a:xfrm>
          <a:prstGeom prst="roundRect">
            <a:avLst>
              <a:gd name="adj" fmla="val 810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38" name="Shape 36"/>
          <p:cNvSpPr/>
          <p:nvPr/>
        </p:nvSpPr>
        <p:spPr>
          <a:xfrm>
            <a:off x="6199632" y="3145536"/>
            <a:ext cx="310896" cy="310896"/>
          </a:xfrm>
          <a:prstGeom prst="ellipse">
            <a:avLst/>
          </a:prstGeom>
          <a:solidFill>
            <a:srgbClr val="243B53"/>
          </a:solidFill>
          <a:ln/>
        </p:spPr>
      </p:sp>
      <p:sp>
        <p:nvSpPr>
          <p:cNvPr id="39" name="Text 37"/>
          <p:cNvSpPr/>
          <p:nvPr/>
        </p:nvSpPr>
        <p:spPr>
          <a:xfrm>
            <a:off x="6199632" y="3145536"/>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9</a:t>
            </a:r>
            <a:endParaRPr lang="en-US" sz="1200" dirty="0"/>
          </a:p>
        </p:txBody>
      </p:sp>
      <p:sp>
        <p:nvSpPr>
          <p:cNvPr id="40" name="Text 38"/>
          <p:cNvSpPr/>
          <p:nvPr/>
        </p:nvSpPr>
        <p:spPr>
          <a:xfrm>
            <a:off x="6601968" y="3017520"/>
            <a:ext cx="2020824" cy="566928"/>
          </a:xfrm>
          <a:prstGeom prst="rect">
            <a:avLst/>
          </a:prstGeom>
          <a:noFill/>
          <a:ln/>
        </p:spPr>
        <p:txBody>
          <a:bodyPr wrap="square" lIns="0" tIns="0" rIns="0" bIns="0" rtlCol="0" anchor="ctr"/>
          <a:lstStyle/>
          <a:p>
            <a:pPr indent="0" marL="0">
              <a:lnSpc>
                <a:spcPct val="102000"/>
              </a:lnSpc>
              <a:buNone/>
            </a:pPr>
            <a:r>
              <a:rPr lang="en-US" sz="1200" b="1" dirty="0">
                <a:solidFill>
                  <a:srgbClr val="16314F"/>
                </a:solidFill>
                <a:latin typeface="Meiryo" pitchFamily="34" charset="0"/>
                <a:ea typeface="Meiryo" pitchFamily="34" charset="-122"/>
                <a:cs typeface="Meiryo" pitchFamily="34" charset="-120"/>
              </a:rPr>
              <a:t>SNS等オンラインを介した面談・連絡・交流</a:t>
            </a:r>
            <a:endParaRPr lang="en-US" sz="1200" dirty="0"/>
          </a:p>
        </p:txBody>
      </p:sp>
      <p:sp>
        <p:nvSpPr>
          <p:cNvPr id="41" name="Shape 39"/>
          <p:cNvSpPr/>
          <p:nvPr/>
        </p:nvSpPr>
        <p:spPr>
          <a:xfrm>
            <a:off x="457200" y="3776472"/>
            <a:ext cx="4069080" cy="786384"/>
          </a:xfrm>
          <a:prstGeom prst="roundRect">
            <a:avLst>
              <a:gd name="adj" fmla="val 6977"/>
            </a:avLst>
          </a:prstGeom>
          <a:solidFill>
            <a:srgbClr val="E5F1F0"/>
          </a:solidFill>
          <a:ln w="12700">
            <a:solidFill>
              <a:srgbClr val="BFE0DC"/>
            </a:solidFill>
            <a:prstDash val="solid"/>
          </a:ln>
          <a:effectLst>
            <a:outerShdw sx="100000" sy="100000" kx="0" ky="0" algn="bl" rotWithShape="0" blurRad="88900" dist="38100" dir="5400000">
              <a:srgbClr val="000000">
                <a:alpha val="12000"/>
              </a:srgbClr>
            </a:outerShdw>
          </a:effectLst>
        </p:spPr>
      </p:sp>
      <p:sp>
        <p:nvSpPr>
          <p:cNvPr id="42" name="Text 40"/>
          <p:cNvSpPr/>
          <p:nvPr/>
        </p:nvSpPr>
        <p:spPr>
          <a:xfrm>
            <a:off x="640080" y="3858768"/>
            <a:ext cx="3749040" cy="640080"/>
          </a:xfrm>
          <a:prstGeom prst="rect">
            <a:avLst/>
          </a:prstGeom>
          <a:noFill/>
          <a:ln/>
        </p:spPr>
        <p:txBody>
          <a:bodyPr wrap="square" lIns="0" tIns="0" rIns="0" bIns="0" rtlCol="0" anchor="ctr"/>
          <a:lstStyle/>
          <a:p>
            <a:pPr indent="0" marL="0">
              <a:lnSpc>
                <a:spcPct val="105000"/>
              </a:lnSpc>
              <a:buNone/>
            </a:pPr>
            <a:r>
              <a:rPr lang="en-US" sz="1150" b="1" dirty="0">
                <a:solidFill>
                  <a:srgbClr val="237A75"/>
                </a:solidFill>
                <a:latin typeface="Meiryo" pitchFamily="34" charset="0"/>
                <a:ea typeface="Meiryo" pitchFamily="34" charset="-122"/>
                <a:cs typeface="Meiryo" pitchFamily="34" charset="-120"/>
              </a:rPr>
              <a:t>○ </a:t>
            </a:r>
            <a:pPr indent="0" marL="0">
              <a:lnSpc>
                <a:spcPct val="105000"/>
              </a:lnSpc>
              <a:buNone/>
            </a:pPr>
            <a:r>
              <a:rPr lang="en-US" sz="1150" b="1" dirty="0">
                <a:solidFill>
                  <a:srgbClr val="237A75"/>
                </a:solidFill>
                <a:latin typeface="Meiryo" pitchFamily="34" charset="0"/>
                <a:ea typeface="Meiryo" pitchFamily="34" charset="-122"/>
                <a:cs typeface="Meiryo" pitchFamily="34" charset="-120"/>
              </a:rPr>
              <a:t>会社施設内に限られない。</a:t>
            </a:r>
            <a:endParaRPr lang="en-US" sz="1150" dirty="0"/>
          </a:p>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通常の就業場所以外・オンラインも含まれ得る。</a:t>
            </a:r>
            <a:endParaRPr lang="en-US" sz="1150" dirty="0"/>
          </a:p>
        </p:txBody>
      </p:sp>
      <p:sp>
        <p:nvSpPr>
          <p:cNvPr id="43" name="Shape 41"/>
          <p:cNvSpPr/>
          <p:nvPr/>
        </p:nvSpPr>
        <p:spPr>
          <a:xfrm>
            <a:off x="4617720" y="3776472"/>
            <a:ext cx="4069080" cy="786384"/>
          </a:xfrm>
          <a:prstGeom prst="roundRect">
            <a:avLst>
              <a:gd name="adj" fmla="val 6977"/>
            </a:avLst>
          </a:prstGeom>
          <a:solidFill>
            <a:srgbClr val="FBEBE9"/>
          </a:solidFill>
          <a:ln w="12700">
            <a:solidFill>
              <a:srgbClr val="EBC9C5"/>
            </a:solidFill>
            <a:prstDash val="solid"/>
          </a:ln>
          <a:effectLst>
            <a:outerShdw sx="100000" sy="100000" kx="0" ky="0" algn="bl" rotWithShape="0" blurRad="88900" dist="38100" dir="5400000">
              <a:srgbClr val="000000">
                <a:alpha val="12000"/>
              </a:srgbClr>
            </a:outerShdw>
          </a:effectLst>
        </p:spPr>
      </p:sp>
      <p:sp>
        <p:nvSpPr>
          <p:cNvPr id="44" name="Text 42"/>
          <p:cNvSpPr/>
          <p:nvPr/>
        </p:nvSpPr>
        <p:spPr>
          <a:xfrm>
            <a:off x="4800600" y="3858768"/>
            <a:ext cx="3749040" cy="640080"/>
          </a:xfrm>
          <a:prstGeom prst="rect">
            <a:avLst/>
          </a:prstGeom>
          <a:noFill/>
          <a:ln/>
        </p:spPr>
        <p:txBody>
          <a:bodyPr wrap="square" lIns="0" tIns="0" rIns="0" bIns="0" rtlCol="0" anchor="ctr"/>
          <a:lstStyle/>
          <a:p>
            <a:pPr indent="0" marL="0">
              <a:lnSpc>
                <a:spcPct val="105000"/>
              </a:lnSpc>
              <a:buNone/>
            </a:pPr>
            <a:r>
              <a:rPr lang="en-US" sz="1150" b="1" dirty="0">
                <a:solidFill>
                  <a:srgbClr val="B42318"/>
                </a:solidFill>
                <a:latin typeface="Meiryo" pitchFamily="34" charset="0"/>
                <a:ea typeface="Meiryo" pitchFamily="34" charset="-122"/>
                <a:cs typeface="Meiryo" pitchFamily="34" charset="-120"/>
              </a:rPr>
              <a:t>× </a:t>
            </a:r>
            <a:pPr indent="0" marL="0">
              <a:lnSpc>
                <a:spcPct val="105000"/>
              </a:lnSpc>
              <a:buNone/>
            </a:pPr>
            <a:r>
              <a:rPr lang="en-US" sz="1150" b="1" dirty="0">
                <a:solidFill>
                  <a:srgbClr val="B42318"/>
                </a:solidFill>
                <a:latin typeface="Meiryo" pitchFamily="34" charset="0"/>
                <a:ea typeface="Meiryo" pitchFamily="34" charset="-122"/>
                <a:cs typeface="Meiryo" pitchFamily="34" charset="-120"/>
              </a:rPr>
              <a:t>社員と求職者の「あらゆる私的交流」が</a:t>
            </a:r>
            <a:endParaRPr lang="en-US" sz="1150" dirty="0"/>
          </a:p>
          <a:p>
            <a:pPr indent="0" marL="0">
              <a:lnSpc>
                <a:spcPct val="105000"/>
              </a:lnSpc>
              <a:buNone/>
            </a:pPr>
            <a:r>
              <a:rPr lang="en-US" sz="1150" dirty="0">
                <a:solidFill>
                  <a:srgbClr val="263238"/>
                </a:solidFill>
                <a:latin typeface="Meiryo" pitchFamily="34" charset="0"/>
                <a:ea typeface="Meiryo" pitchFamily="34" charset="-122"/>
                <a:cs typeface="Meiryo" pitchFamily="34" charset="-120"/>
              </a:rPr>
              <a:t>自動的に求職活動等になるわけではない。会社の関与・目的等を確認。</a:t>
            </a:r>
            <a:endParaRPr lang="en-US" sz="1150" dirty="0"/>
          </a:p>
        </p:txBody>
      </p:sp>
      <p:sp>
        <p:nvSpPr>
          <p:cNvPr id="45" name="Text 43"/>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46" name="Text 44"/>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01752"/>
            <a:ext cx="155448" cy="155448"/>
          </a:xfrm>
          <a:prstGeom prst="roundRect">
            <a:avLst>
              <a:gd name="adj" fmla="val 17647"/>
            </a:avLst>
          </a:prstGeom>
          <a:solidFill>
            <a:srgbClr val="B58A3A"/>
          </a:solidFill>
          <a:ln/>
        </p:spPr>
      </p:sp>
      <p:sp>
        <p:nvSpPr>
          <p:cNvPr id="3" name="Text 1"/>
          <p:cNvSpPr/>
          <p:nvPr/>
        </p:nvSpPr>
        <p:spPr>
          <a:xfrm>
            <a:off x="713232" y="274320"/>
            <a:ext cx="7955280" cy="219456"/>
          </a:xfrm>
          <a:prstGeom prst="rect">
            <a:avLst/>
          </a:prstGeom>
          <a:noFill/>
          <a:ln/>
        </p:spPr>
        <p:txBody>
          <a:bodyPr wrap="square" lIns="0" tIns="0" rIns="0" bIns="0" rtlCol="0" anchor="ctr"/>
          <a:lstStyle/>
          <a:p>
            <a:pPr algn="l" indent="0" marL="0">
              <a:buNone/>
            </a:pPr>
            <a:r>
              <a:rPr lang="en-US" sz="1100" b="1" spc="100" kern="0" dirty="0">
                <a:solidFill>
                  <a:srgbClr val="B58A3A"/>
                </a:solidFill>
                <a:latin typeface="Meiryo" pitchFamily="34" charset="0"/>
                <a:ea typeface="Meiryo" pitchFamily="34" charset="-122"/>
                <a:cs typeface="Meiryo" pitchFamily="34" charset="-120"/>
              </a:rPr>
              <a:t>SCOPE ｜ オンライン</a:t>
            </a:r>
            <a:endParaRPr lang="en-US" sz="1100" dirty="0"/>
          </a:p>
        </p:txBody>
      </p:sp>
      <p:sp>
        <p:nvSpPr>
          <p:cNvPr id="4" name="Text 2"/>
          <p:cNvSpPr/>
          <p:nvPr/>
        </p:nvSpPr>
        <p:spPr>
          <a:xfrm>
            <a:off x="457200" y="566928"/>
            <a:ext cx="8229600" cy="640080"/>
          </a:xfrm>
          <a:prstGeom prst="rect">
            <a:avLst/>
          </a:prstGeom>
          <a:noFill/>
          <a:ln/>
        </p:spPr>
        <p:txBody>
          <a:bodyPr wrap="square" lIns="0" tIns="0" rIns="0" bIns="0" rtlCol="0" anchor="t"/>
          <a:lstStyle/>
          <a:p>
            <a:pPr algn="l" indent="0" marL="0">
              <a:lnSpc>
                <a:spcPct val="102000"/>
              </a:lnSpc>
              <a:buNone/>
            </a:pPr>
            <a:r>
              <a:rPr lang="en-US" sz="2600" b="1" dirty="0">
                <a:solidFill>
                  <a:srgbClr val="16314F"/>
                </a:solidFill>
                <a:latin typeface="Meiryo" pitchFamily="34" charset="0"/>
                <a:ea typeface="Meiryo" pitchFamily="34" charset="-122"/>
                <a:cs typeface="Meiryo" pitchFamily="34" charset="-120"/>
              </a:rPr>
              <a:t>SNS・オンラインのやり取りも対象になり得る</a:t>
            </a:r>
            <a:endParaRPr lang="en-US" sz="2600" dirty="0"/>
          </a:p>
        </p:txBody>
      </p:sp>
      <p:sp>
        <p:nvSpPr>
          <p:cNvPr id="5" name="Shape 3"/>
          <p:cNvSpPr/>
          <p:nvPr/>
        </p:nvSpPr>
        <p:spPr>
          <a:xfrm>
            <a:off x="457200" y="1371600"/>
            <a:ext cx="3931920" cy="3017520"/>
          </a:xfrm>
          <a:prstGeom prst="roundRect">
            <a:avLst>
              <a:gd name="adj" fmla="val 1818"/>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6" name="Text 4"/>
          <p:cNvSpPr/>
          <p:nvPr/>
        </p:nvSpPr>
        <p:spPr>
          <a:xfrm>
            <a:off x="640080" y="1499616"/>
            <a:ext cx="3657600" cy="274320"/>
          </a:xfrm>
          <a:prstGeom prst="rect">
            <a:avLst/>
          </a:prstGeom>
          <a:noFill/>
          <a:ln/>
        </p:spPr>
        <p:txBody>
          <a:bodyPr wrap="square" lIns="0" tIns="0" rIns="0" bIns="0" rtlCol="0" anchor="ctr"/>
          <a:lstStyle/>
          <a:p>
            <a:pPr indent="0" marL="0">
              <a:buNone/>
            </a:pPr>
            <a:r>
              <a:rPr lang="en-US" sz="1200" b="1" dirty="0">
                <a:solidFill>
                  <a:srgbClr val="16314F"/>
                </a:solidFill>
                <a:latin typeface="Meiryo" pitchFamily="34" charset="0"/>
                <a:ea typeface="Meiryo" pitchFamily="34" charset="-122"/>
                <a:cs typeface="Meiryo" pitchFamily="34" charset="-120"/>
              </a:rPr>
              <a:t>例：リクルーターからの私的メッセージ</a:t>
            </a:r>
            <a:endParaRPr lang="en-US" sz="1200" dirty="0"/>
          </a:p>
        </p:txBody>
      </p:sp>
      <p:sp>
        <p:nvSpPr>
          <p:cNvPr id="7" name="Shape 5"/>
          <p:cNvSpPr/>
          <p:nvPr/>
        </p:nvSpPr>
        <p:spPr>
          <a:xfrm>
            <a:off x="640080" y="1874520"/>
            <a:ext cx="3108960" cy="457200"/>
          </a:xfrm>
          <a:prstGeom prst="roundRect">
            <a:avLst>
              <a:gd name="adj" fmla="val 16000"/>
            </a:avLst>
          </a:prstGeom>
          <a:solidFill>
            <a:srgbClr val="EEF1F4"/>
          </a:solidFill>
          <a:ln/>
        </p:spPr>
      </p:sp>
      <p:sp>
        <p:nvSpPr>
          <p:cNvPr id="8" name="Text 6"/>
          <p:cNvSpPr/>
          <p:nvPr/>
        </p:nvSpPr>
        <p:spPr>
          <a:xfrm>
            <a:off x="749808" y="1920240"/>
            <a:ext cx="2889504" cy="365760"/>
          </a:xfrm>
          <a:prstGeom prst="rect">
            <a:avLst/>
          </a:prstGeom>
          <a:noFill/>
          <a:ln/>
        </p:spPr>
        <p:txBody>
          <a:bodyPr wrap="square" lIns="0" tIns="0" rIns="0" bIns="0" rtlCol="0" anchor="ctr"/>
          <a:lstStyle/>
          <a:p>
            <a:pPr algn="l" indent="0" marL="0">
              <a:lnSpc>
                <a:spcPct val="100000"/>
              </a:lnSpc>
              <a:buNone/>
            </a:pPr>
            <a:r>
              <a:rPr lang="en-US" sz="1050" dirty="0">
                <a:solidFill>
                  <a:srgbClr val="263238"/>
                </a:solidFill>
                <a:latin typeface="Meiryo" pitchFamily="34" charset="0"/>
                <a:ea typeface="Meiryo" pitchFamily="34" charset="-122"/>
                <a:cs typeface="Meiryo" pitchFamily="34" charset="-120"/>
              </a:rPr>
              <a:t>会社の選考、相談に乗りますよ</a:t>
            </a:r>
            <a:endParaRPr lang="en-US" sz="1050" dirty="0"/>
          </a:p>
        </p:txBody>
      </p:sp>
      <p:sp>
        <p:nvSpPr>
          <p:cNvPr id="9" name="Shape 7"/>
          <p:cNvSpPr/>
          <p:nvPr/>
        </p:nvSpPr>
        <p:spPr>
          <a:xfrm>
            <a:off x="868680" y="2395728"/>
            <a:ext cx="2880360" cy="457200"/>
          </a:xfrm>
          <a:prstGeom prst="roundRect">
            <a:avLst>
              <a:gd name="adj" fmla="val 16000"/>
            </a:avLst>
          </a:prstGeom>
          <a:solidFill>
            <a:srgbClr val="DCE6F2"/>
          </a:solidFill>
          <a:ln/>
        </p:spPr>
      </p:sp>
      <p:sp>
        <p:nvSpPr>
          <p:cNvPr id="10" name="Text 8"/>
          <p:cNvSpPr/>
          <p:nvPr/>
        </p:nvSpPr>
        <p:spPr>
          <a:xfrm>
            <a:off x="978408" y="2441448"/>
            <a:ext cx="2660904" cy="365760"/>
          </a:xfrm>
          <a:prstGeom prst="rect">
            <a:avLst/>
          </a:prstGeom>
          <a:noFill/>
          <a:ln/>
        </p:spPr>
        <p:txBody>
          <a:bodyPr wrap="square" lIns="0" tIns="0" rIns="0" bIns="0" rtlCol="0" anchor="ctr"/>
          <a:lstStyle/>
          <a:p>
            <a:pPr algn="l" indent="0" marL="0">
              <a:lnSpc>
                <a:spcPct val="100000"/>
              </a:lnSpc>
              <a:buNone/>
            </a:pPr>
            <a:r>
              <a:rPr lang="en-US" sz="1050" dirty="0">
                <a:solidFill>
                  <a:srgbClr val="243B53"/>
                </a:solidFill>
                <a:latin typeface="Meiryo" pitchFamily="34" charset="0"/>
                <a:ea typeface="Meiryo" pitchFamily="34" charset="-122"/>
                <a:cs typeface="Meiryo" pitchFamily="34" charset="-120"/>
              </a:rPr>
              <a:t>ありがとうございます</a:t>
            </a:r>
            <a:endParaRPr lang="en-US" sz="1050" dirty="0"/>
          </a:p>
        </p:txBody>
      </p:sp>
      <p:sp>
        <p:nvSpPr>
          <p:cNvPr id="11" name="Shape 9"/>
          <p:cNvSpPr/>
          <p:nvPr/>
        </p:nvSpPr>
        <p:spPr>
          <a:xfrm>
            <a:off x="640080" y="2916936"/>
            <a:ext cx="3383280" cy="566928"/>
          </a:xfrm>
          <a:prstGeom prst="roundRect">
            <a:avLst>
              <a:gd name="adj" fmla="val 12903"/>
            </a:avLst>
          </a:prstGeom>
          <a:solidFill>
            <a:srgbClr val="FBEBE9"/>
          </a:solidFill>
          <a:ln/>
        </p:spPr>
      </p:sp>
      <p:sp>
        <p:nvSpPr>
          <p:cNvPr id="12" name="Text 10"/>
          <p:cNvSpPr/>
          <p:nvPr/>
        </p:nvSpPr>
        <p:spPr>
          <a:xfrm>
            <a:off x="749808" y="2962656"/>
            <a:ext cx="3163824" cy="475488"/>
          </a:xfrm>
          <a:prstGeom prst="rect">
            <a:avLst/>
          </a:prstGeom>
          <a:noFill/>
          <a:ln/>
        </p:spPr>
        <p:txBody>
          <a:bodyPr wrap="square" lIns="0" tIns="0" rIns="0" bIns="0" rtlCol="0" anchor="ctr"/>
          <a:lstStyle/>
          <a:p>
            <a:pPr algn="l" indent="0" marL="0">
              <a:lnSpc>
                <a:spcPct val="100000"/>
              </a:lnSpc>
              <a:buNone/>
            </a:pPr>
            <a:r>
              <a:rPr lang="en-US" sz="1050" dirty="0">
                <a:solidFill>
                  <a:srgbClr val="B42318"/>
                </a:solidFill>
                <a:latin typeface="Meiryo" pitchFamily="34" charset="0"/>
                <a:ea typeface="Meiryo" pitchFamily="34" charset="-122"/>
                <a:cs typeface="Meiryo" pitchFamily="34" charset="-120"/>
              </a:rPr>
              <a:t>今夜、二人で飲みに行きませんか？返信ないけど…（深夜に連投）</a:t>
            </a:r>
            <a:endParaRPr lang="en-US" sz="1050" dirty="0"/>
          </a:p>
        </p:txBody>
      </p:sp>
      <p:sp>
        <p:nvSpPr>
          <p:cNvPr id="13" name="Text 11"/>
          <p:cNvSpPr/>
          <p:nvPr/>
        </p:nvSpPr>
        <p:spPr>
          <a:xfrm>
            <a:off x="640080" y="3529584"/>
            <a:ext cx="3383280" cy="219456"/>
          </a:xfrm>
          <a:prstGeom prst="rect">
            <a:avLst/>
          </a:prstGeom>
          <a:noFill/>
          <a:ln/>
        </p:spPr>
        <p:txBody>
          <a:bodyPr wrap="square" lIns="0" tIns="0" rIns="0" bIns="0" rtlCol="0" anchor="ctr"/>
          <a:lstStyle/>
          <a:p>
            <a:pPr indent="0" marL="0">
              <a:buNone/>
            </a:pPr>
            <a:r>
              <a:rPr lang="en-US" sz="950" i="1" dirty="0">
                <a:solidFill>
                  <a:srgbClr val="6B7785"/>
                </a:solidFill>
                <a:latin typeface="Meiryo" pitchFamily="34" charset="0"/>
                <a:ea typeface="Meiryo" pitchFamily="34" charset="-122"/>
                <a:cs typeface="Meiryo" pitchFamily="34" charset="-120"/>
              </a:rPr>
              <a:t>23:48 / 翌0:14 / 0:31</a:t>
            </a:r>
            <a:endParaRPr lang="en-US" sz="950" dirty="0"/>
          </a:p>
        </p:txBody>
      </p:sp>
      <p:sp>
        <p:nvSpPr>
          <p:cNvPr id="14" name="Shape 12"/>
          <p:cNvSpPr/>
          <p:nvPr/>
        </p:nvSpPr>
        <p:spPr>
          <a:xfrm>
            <a:off x="868680" y="3803904"/>
            <a:ext cx="2880360" cy="457200"/>
          </a:xfrm>
          <a:prstGeom prst="roundRect">
            <a:avLst>
              <a:gd name="adj" fmla="val 16000"/>
            </a:avLst>
          </a:prstGeom>
          <a:solidFill>
            <a:srgbClr val="DCE6F2"/>
          </a:solidFill>
          <a:ln/>
        </p:spPr>
      </p:sp>
      <p:sp>
        <p:nvSpPr>
          <p:cNvPr id="15" name="Text 13"/>
          <p:cNvSpPr/>
          <p:nvPr/>
        </p:nvSpPr>
        <p:spPr>
          <a:xfrm>
            <a:off x="978408" y="3849624"/>
            <a:ext cx="2660904" cy="365760"/>
          </a:xfrm>
          <a:prstGeom prst="rect">
            <a:avLst/>
          </a:prstGeom>
          <a:noFill/>
          <a:ln/>
        </p:spPr>
        <p:txBody>
          <a:bodyPr wrap="square" lIns="0" tIns="0" rIns="0" bIns="0" rtlCol="0" anchor="ctr"/>
          <a:lstStyle/>
          <a:p>
            <a:pPr algn="l" indent="0" marL="0">
              <a:lnSpc>
                <a:spcPct val="100000"/>
              </a:lnSpc>
              <a:buNone/>
            </a:pPr>
            <a:r>
              <a:rPr lang="en-US" sz="1050" dirty="0">
                <a:solidFill>
                  <a:srgbClr val="6B7785"/>
                </a:solidFill>
                <a:latin typeface="Meiryo" pitchFamily="34" charset="0"/>
                <a:ea typeface="Meiryo" pitchFamily="34" charset="-122"/>
                <a:cs typeface="Meiryo" pitchFamily="34" charset="-120"/>
              </a:rPr>
              <a:t>…（既読をつけられない）</a:t>
            </a:r>
            <a:endParaRPr lang="en-US" sz="1050" dirty="0"/>
          </a:p>
        </p:txBody>
      </p:sp>
      <p:sp>
        <p:nvSpPr>
          <p:cNvPr id="16" name="Shape 14"/>
          <p:cNvSpPr/>
          <p:nvPr/>
        </p:nvSpPr>
        <p:spPr>
          <a:xfrm>
            <a:off x="4572000" y="1371600"/>
            <a:ext cx="4114800" cy="3017520"/>
          </a:xfrm>
          <a:prstGeom prst="roundRect">
            <a:avLst>
              <a:gd name="adj" fmla="val 1818"/>
            </a:avLst>
          </a:prstGeom>
          <a:solidFill>
            <a:srgbClr val="E9EEF3"/>
          </a:solidFill>
          <a:ln w="12700">
            <a:solidFill>
              <a:srgbClr val="C5D0DC"/>
            </a:solidFill>
            <a:prstDash val="solid"/>
          </a:ln>
          <a:effectLst>
            <a:outerShdw sx="100000" sy="100000" kx="0" ky="0" algn="bl" rotWithShape="0" blurRad="88900" dist="38100" dir="5400000">
              <a:srgbClr val="000000">
                <a:alpha val="12000"/>
              </a:srgbClr>
            </a:outerShdw>
          </a:effectLst>
        </p:spPr>
      </p:sp>
      <p:sp>
        <p:nvSpPr>
          <p:cNvPr id="17" name="Text 15"/>
          <p:cNvSpPr/>
          <p:nvPr/>
        </p:nvSpPr>
        <p:spPr>
          <a:xfrm>
            <a:off x="4773168" y="1499616"/>
            <a:ext cx="36576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ここに注意</a:t>
            </a:r>
            <a:endParaRPr lang="en-US" sz="1300" dirty="0"/>
          </a:p>
        </p:txBody>
      </p:sp>
      <p:sp>
        <p:nvSpPr>
          <p:cNvPr id="18" name="Text 16"/>
          <p:cNvSpPr/>
          <p:nvPr/>
        </p:nvSpPr>
        <p:spPr>
          <a:xfrm>
            <a:off x="4773168" y="1810512"/>
            <a:ext cx="3703320" cy="1828800"/>
          </a:xfrm>
          <a:prstGeom prst="rect">
            <a:avLst/>
          </a:prstGeom>
          <a:noFill/>
          <a:ln/>
        </p:spPr>
        <p:txBody>
          <a:bodyPr wrap="square" lIns="0" tIns="0" rIns="0" bIns="0" rtlCol="0" anchor="t"/>
          <a:lstStyle/>
          <a:p>
            <a:pPr marL="177800" indent="-177800">
              <a:lnSpc>
                <a:spcPct val="104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私的アカウント・個人連絡先での連絡も「求職活動等」に含まれ得る</a:t>
            </a:r>
            <a:endParaRPr lang="en-US" sz="1200" dirty="0"/>
          </a:p>
          <a:p>
            <a:pPr marL="177800" indent="-177800">
              <a:lnSpc>
                <a:spcPct val="104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オンライン面談中の容姿・私生活への言及、写真の要求も性的な言動になり得る</a:t>
            </a:r>
            <a:endParaRPr lang="en-US" sz="1200" dirty="0"/>
          </a:p>
          <a:p>
            <a:pPr marL="177800" indent="-177800">
              <a:lnSpc>
                <a:spcPct val="104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深夜・執拗な連投、二人だけの誘いはリスクが高い</a:t>
            </a:r>
            <a:endParaRPr lang="en-US" sz="1200" dirty="0"/>
          </a:p>
          <a:p>
            <a:pPr marL="177800" indent="-177800">
              <a:lnSpc>
                <a:spcPct val="104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「対面でない＝対象外」ではない</a:t>
            </a:r>
            <a:endParaRPr lang="en-US" sz="1200" dirty="0"/>
          </a:p>
        </p:txBody>
      </p:sp>
      <p:sp>
        <p:nvSpPr>
          <p:cNvPr id="19" name="Shape 17"/>
          <p:cNvSpPr/>
          <p:nvPr/>
        </p:nvSpPr>
        <p:spPr>
          <a:xfrm>
            <a:off x="4572000" y="3611880"/>
            <a:ext cx="4114800" cy="777240"/>
          </a:xfrm>
          <a:prstGeom prst="roundRect">
            <a:avLst>
              <a:gd name="adj" fmla="val 7059"/>
            </a:avLst>
          </a:prstGeom>
          <a:solidFill>
            <a:srgbClr val="FFFFFF"/>
          </a:solidFill>
          <a:ln w="12700">
            <a:solidFill>
              <a:srgbClr val="D9DFE5"/>
            </a:solidFill>
            <a:prstDash val="solid"/>
          </a:ln>
          <a:effectLst>
            <a:outerShdw sx="100000" sy="100000" kx="0" ky="0" algn="bl" rotWithShape="0" blurRad="88900" dist="38100" dir="5400000">
              <a:srgbClr val="000000">
                <a:alpha val="12000"/>
              </a:srgbClr>
            </a:outerShdw>
          </a:effectLst>
        </p:spPr>
      </p:sp>
      <p:sp>
        <p:nvSpPr>
          <p:cNvPr id="20" name="Text 18"/>
          <p:cNvSpPr/>
          <p:nvPr/>
        </p:nvSpPr>
        <p:spPr>
          <a:xfrm>
            <a:off x="4773168" y="3694176"/>
            <a:ext cx="3703320" cy="621792"/>
          </a:xfrm>
          <a:prstGeom prst="rect">
            <a:avLst/>
          </a:prstGeom>
          <a:noFill/>
          <a:ln/>
        </p:spPr>
        <p:txBody>
          <a:bodyPr wrap="square" lIns="0" tIns="0" rIns="0" bIns="0" rtlCol="0" anchor="ctr"/>
          <a:lstStyle/>
          <a:p>
            <a:pPr indent="0" marL="0">
              <a:lnSpc>
                <a:spcPct val="105000"/>
              </a:lnSpc>
              <a:buNone/>
            </a:pPr>
            <a:r>
              <a:rPr lang="en-US" sz="1100" b="1" dirty="0">
                <a:solidFill>
                  <a:srgbClr val="B58A3A"/>
                </a:solidFill>
                <a:latin typeface="Meiryo" pitchFamily="34" charset="0"/>
                <a:ea typeface="Meiryo" pitchFamily="34" charset="-122"/>
                <a:cs typeface="Meiryo" pitchFamily="34" charset="-120"/>
              </a:rPr>
              <a:t>会社の備え：</a:t>
            </a:r>
            <a:pPr indent="0" marL="0">
              <a:lnSpc>
                <a:spcPct val="105000"/>
              </a:lnSpc>
              <a:buNone/>
            </a:pPr>
            <a:r>
              <a:rPr lang="en-US" sz="1100" dirty="0">
                <a:solidFill>
                  <a:srgbClr val="263238"/>
                </a:solidFill>
                <a:latin typeface="Meiryo" pitchFamily="34" charset="0"/>
                <a:ea typeface="Meiryo" pitchFamily="34" charset="-122"/>
                <a:cs typeface="Meiryo" pitchFamily="34" charset="-120"/>
              </a:rPr>
              <a:t>連絡は会社指定の手段に限定し、私的SNSの利用ルールをあらかじめ定める（指針の実施例）。</a:t>
            </a:r>
            <a:endParaRPr lang="en-US" sz="1100" dirty="0"/>
          </a:p>
        </p:txBody>
      </p:sp>
      <p:sp>
        <p:nvSpPr>
          <p:cNvPr id="21" name="Text 19"/>
          <p:cNvSpPr/>
          <p:nvPr/>
        </p:nvSpPr>
        <p:spPr>
          <a:xfrm>
            <a:off x="457200" y="4828032"/>
            <a:ext cx="6949440" cy="219456"/>
          </a:xfrm>
          <a:prstGeom prst="rect">
            <a:avLst/>
          </a:prstGeom>
          <a:noFill/>
          <a:ln/>
        </p:spPr>
        <p:txBody>
          <a:bodyPr wrap="square" lIns="0" tIns="0" rIns="0" bIns="0" rtlCol="0" anchor="ctr"/>
          <a:lstStyle/>
          <a:p>
            <a:pPr algn="l" indent="0" marL="0">
              <a:buNone/>
            </a:pPr>
            <a:r>
              <a:rPr lang="en-US" sz="900" dirty="0">
                <a:solidFill>
                  <a:srgbClr val="6B7785"/>
                </a:solidFill>
                <a:latin typeface="Meiryo" pitchFamily="34" charset="0"/>
                <a:ea typeface="Meiryo" pitchFamily="34" charset="-122"/>
                <a:cs typeface="Meiryo" pitchFamily="34" charset="-120"/>
              </a:rPr>
              <a:t>Legal GPT ｜ 法務・総務のための社内研修資料20選　第6回</a:t>
            </a:r>
            <a:endParaRPr lang="en-US" sz="900" dirty="0"/>
          </a:p>
        </p:txBody>
      </p:sp>
      <p:sp>
        <p:nvSpPr>
          <p:cNvPr id="22" name="Text 20"/>
          <p:cNvSpPr/>
          <p:nvPr/>
        </p:nvSpPr>
        <p:spPr>
          <a:xfrm>
            <a:off x="8275320" y="4828032"/>
            <a:ext cx="411480" cy="219456"/>
          </a:xfrm>
          <a:prstGeom prst="rect">
            <a:avLst/>
          </a:prstGeom>
          <a:noFill/>
          <a:ln/>
        </p:spPr>
        <p:txBody>
          <a:bodyPr wrap="square" lIns="0" tIns="0" rIns="0" bIns="0" rtlCol="0" anchor="ctr"/>
          <a:lstStyle/>
          <a:p>
            <a:pPr algn="r" indent="0" marL="0">
              <a:buNone/>
            </a:pPr>
            <a:r>
              <a:rPr lang="en-US" sz="900" dirty="0">
                <a:solidFill>
                  <a:srgbClr val="6B7785"/>
                </a:solidFill>
                <a:latin typeface="Meiryo" pitchFamily="34" charset="0"/>
                <a:ea typeface="Meiryo" pitchFamily="34" charset="-122"/>
                <a:cs typeface="Meiryo"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39</Slides>
  <Notes>39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求職者等セクハラ研修資料｜採用・インターン・OB・OG訪問の注意点</dc:title>
  <dc:subject>PptxGenJS Presentation</dc:subject>
  <dc:creator>Legal GPT</dc:creator>
  <cp:lastModifiedBy>Legal GPT</cp:lastModifiedBy>
  <cp:revision>1</cp:revision>
  <dcterms:created xsi:type="dcterms:W3CDTF">2026-06-18T14:56:52Z</dcterms:created>
  <dcterms:modified xsi:type="dcterms:W3CDTF">2026-06-18T14:56:52Z</dcterms:modified>
</cp:coreProperties>
</file>