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notesMasterIdLst>
    <p:notesMasterId r:id="rId4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表紙。シリーズ第7回・カスハラ研修であること、対象・所要時間・法令基準日(2026年6月18日・施行前)・施行日(2026年10月1日)を確認。会社名・実施日・講師名は記入欄。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最重要スライド。正当な苦情とカスハラを左右で対比。苦情自体は悪ではない。決めつけ(声が大きい/障害者の配慮要求=カスハラ)を否定する。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判断視点①要求内容の相当性。理由のない/契約超過/対応困難/不当賠償。通常範囲の返金交換等は正当。内容が相当でも態様で該当し得ると橋渡し。</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判断視点②手段・態様の相当性。身体的/精神的/威圧/継続執拗/拘束。総合考慮要素(目的・経緯・業態・頻度・関係性等)に触れる。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就業環境が害される=看過できない程度の支障。基準は『平均的な労働者の感じ方』。我慢の問題ではない、恐怖・体調不良は重要サイン、と現場意味を補足。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重要スライド。合理的配慮の求め自体はカスハラではない(障害者差別解消法2024年4月義務化)。配慮は『属性』、カスハラは『行為』に注目。両立が原則。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暴力・脅迫・物損。犯罪に当たり得る。安全確保を最優先。打切り・警察は独断にしない点も触れる。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暴言・人格否定・土下座強要は精神的攻撃。お詫びすべき点は伝えつつ強要には応じない。記録とメンタルケア。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長時間拘束・居座り・不退去。時間と打切りの基準が鍵。論点限定・複数名・退去要請・(自社ルールで)警察相談。</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過剰返金・契約外要求は『内容』型。できる/できない/確認を分けて伝える。BtoBの圧力・担当変更要求は法務相談へ。</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SNS示唆・晒し・無断撮影。脅迫・名誉毀損に当たり得る。撮影中止依頼・記録・(自社ルールで)警察。『録音撮影SNS全て違法』は誤り。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本日のゴールを宣言。『区別する／分けて確認する／一人にしない／記録する／安全最優先／両立する』の6点を最初に共有し、研修全体の見取り図を持たせる。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性的要求・プライバシー・SOGI。応じない・担当変更・複数名・記録。第5話のセクハラ論点とも重なる点に言及。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初期対応の基本姿勢。クレーマー扱いしない。安全→傾聴→内容と態様の切分け→自社確認→できる範囲説明→一人で抱えない。両立の心構えを再確認。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できる/確認/できないの3分類で伝える。曖昧に約束しない。迷えばその場で決めず相談してよい、を全員で共有。</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記録・録音・証拠保全。記録項目を確認。録音撮影は自社ルールに従う、個人情報保護法遵守。一律禁止の説明は不正確。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複数名対応とエスカレーション。一人にしないは指針の柱。4段階で上げる。エスカレーション先は要自社記入。</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対応打切りの判断。目安を確認。現場の独断では決めない=自社ルールと緊急性・安全で判断。ただし差し迫った危険時は安全最優先。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退去要請・警備・警察相談は威圧の道具ではなく安全と法的対応のため。禁句(一律の威圧表現)に注意。</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従業員の安全確保と事後フォロー。引き離し・交代・ケア・記録・不利益取扱い禁止。責めない・孤立させない。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顧客対応の改善と再発防止。発端に自社の不備がある場合も。改善と再発防止の両輪で。</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措置の全体像。5つの柱・10項目の義務(全事業主)。協力の努力義務にも触れ、次ページ以降で各柱を解説と予告。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導入ケース。正解を急がず、同じ場面に正当な部分とカスハラ部分が混在することに気づかせる。手は挙げさせる程度でよい。詳細は後半で回収。</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措置の柱①方針の明確化・周知。項目1-2。実施例(社内共有)は指針上の例、表現・方法は自社確認。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措置の柱②相談体制。項目3-4。窓口を定め周知、発生のおそれも対象、連携・マニュアル・研修。不利益取扱い禁止は柱⑤で。</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措置の柱③事後対応。項目5-7。事実確認(配慮・個人情報保護)・被害者配慮・再発防止。犯罪は警察、法的手続は弁護士連携。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措置の柱④抑止(項目8)と柱⑤併せて(項目9-10)。通報・警告・出入禁止/プライバシー保護・不利益取扱い禁止。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望ましい取組。消費者・障害特性の理解、業種別資料、顧客等への周知、孤立防止。ステレオタイプにしないことが前提。</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ケース1店舗・土下座。正当(改善要求)とカスハラ(威圧・土下座強要)を切り分け。安全確保・店長警備・記録・退去要請・(ルールで)警察。</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ケース2電話・長時間拘束。時間/終話基準、論点限定、複数名・上長、脅迫は記録・(ルールで)警察、メンタルケア。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ケース3合理的配慮と威圧。配慮の求めは正当(属性)、威圧・無断撮影は別判断(行為)。建設的対話と安全確保の両立、専門部署連携。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ケース4自社に落ち度。非は率直に謝罪・補償、一方で深夜架電・プライバシー要求は切分け、窓口一本化、記録・再発防止。</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現場の行動原則5点を再掲。要自社記入(相談窓口・エスカレーション先・警備警察弁護士ルート)を必ず埋めるよう案内。</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なぜ必要か。27.9%の数字と、発端に自社の不備がある場合も多い点をセットで。『従業員を守る』『対応の質』『法的義務』の3軸で動機づけ。</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確認テスト案内とまとめ。施行後に使う際の更新手順。研修だけ/資料だけ/AIだけで完結しない、個別は自社規程と専門家へ、で締める。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施行スケジュール。2026年6月18日は施行前、10月1日が義務化。表示ルール(義務/実施例/望ましい/施行/自社確認)を予告する。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第5・6話との違い。『誰から誰への言動か』で整理。本研修は顧客等→労働者。性的言動は第5話と重なるが本研修は従業員保護中心、採用関係は第6話、と線引き。</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3要素。すべて満たす必要があることを強調。苦情の全てがカスハラではない、社会通念上許容範囲の申入れは正当、という最重要メッセージをここで明示。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顧客等の範囲。購入者だけでなく潜在顧客・取引先・利用者の家族・近隣住民・オンラインの相手も含まれ得る。『取引先はカスハラにならない』は誤り。</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職場と経路。対面に限らず電話・メール・SNS・撮影も対象。『ネット上ではカスハラにならない』は誤り、と釘を刺す。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slideLayout" Target="../slideLayouts/slideLayout1.xml"/><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slideLayout" Target="../slideLayouts/slideLayout1.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slideLayout" Target="../slideLayouts/slideLayout1.xml"/><Relationship Id="rId8"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4.png"/><Relationship Id="rId5" Type="http://schemas.openxmlformats.org/officeDocument/2006/relationships/image" Target="../media/image-29-5.png"/><Relationship Id="rId6" Type="http://schemas.openxmlformats.org/officeDocument/2006/relationships/slideLayout" Target="../slideLayouts/slideLayout1.xml"/><Relationship Id="rId7"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image" Target="../media/image-34-4.png"/><Relationship Id="rId5" Type="http://schemas.openxmlformats.org/officeDocument/2006/relationships/slideLayout" Target="../slideLayouts/slideLayout1.xml"/><Relationship Id="rId6"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image" Target="../media/image-39-2.png"/><Relationship Id="rId3" Type="http://schemas.openxmlformats.org/officeDocument/2006/relationships/image" Target="../media/image-39-3.png"/><Relationship Id="rId4" Type="http://schemas.openxmlformats.org/officeDocument/2006/relationships/image" Target="../media/image-39-4.png"/><Relationship Id="rId5" Type="http://schemas.openxmlformats.org/officeDocument/2006/relationships/image" Target="../media/image-39-5.png"/><Relationship Id="rId6" Type="http://schemas.openxmlformats.org/officeDocument/2006/relationships/slideLayout" Target="../slideLayouts/slideLayout1.xml"/><Relationship Id="rId7"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image" Target="../media/image-40-1.png"/><Relationship Id="rId2" Type="http://schemas.openxmlformats.org/officeDocument/2006/relationships/image" Target="../media/image-40-2.png"/><Relationship Id="rId3" Type="http://schemas.openxmlformats.org/officeDocument/2006/relationships/slideLayout" Target="../slideLayouts/slideLayout1.xml"/><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502920" y="640080"/>
            <a:ext cx="11185855" cy="365760"/>
          </a:xfrm>
          <a:prstGeom prst="rect">
            <a:avLst/>
          </a:prstGeom>
          <a:noFill/>
          <a:ln/>
        </p:spPr>
        <p:txBody>
          <a:bodyPr wrap="square" rtlCol="0" anchor="ctr"/>
          <a:lstStyle/>
          <a:p>
            <a:pPr algn="l" indent="0" marL="0">
              <a:buNone/>
            </a:pPr>
            <a:r>
              <a:rPr lang="en-US" sz="1500" spc="200" kern="0" dirty="0">
                <a:solidFill>
                  <a:srgbClr val="B58A3A"/>
                </a:solidFill>
                <a:latin typeface="Meiryo" pitchFamily="34" charset="0"/>
                <a:ea typeface="Meiryo" pitchFamily="34" charset="-122"/>
                <a:cs typeface="Meiryo" pitchFamily="34" charset="-120"/>
              </a:rPr>
              <a:t>法務・総務のための社内研修資料20選</a:t>
            </a:r>
            <a:endParaRPr lang="en-US" sz="1500" dirty="0"/>
          </a:p>
        </p:txBody>
      </p:sp>
      <p:sp>
        <p:nvSpPr>
          <p:cNvPr id="3" name="Text 1"/>
          <p:cNvSpPr/>
          <p:nvPr/>
        </p:nvSpPr>
        <p:spPr>
          <a:xfrm>
            <a:off x="502920" y="969264"/>
            <a:ext cx="11185855" cy="320040"/>
          </a:xfrm>
          <a:prstGeom prst="rect">
            <a:avLst/>
          </a:prstGeom>
          <a:noFill/>
          <a:ln/>
        </p:spPr>
        <p:txBody>
          <a:bodyPr wrap="square" rtlCol="0" anchor="ctr"/>
          <a:lstStyle/>
          <a:p>
            <a:pPr algn="l" indent="0" marL="0">
              <a:buNone/>
            </a:pPr>
            <a:r>
              <a:rPr lang="en-US" sz="1200" dirty="0">
                <a:solidFill>
                  <a:srgbClr val="AEBDCB"/>
                </a:solidFill>
                <a:latin typeface="Meiryo" pitchFamily="34" charset="0"/>
                <a:ea typeface="Meiryo" pitchFamily="34" charset="-122"/>
                <a:cs typeface="Meiryo" pitchFamily="34" charset="-120"/>
              </a:rPr>
              <a:t>スライド・問題・解答・講師台本</a:t>
            </a:r>
            <a:endParaRPr lang="en-US" sz="1200" dirty="0"/>
          </a:p>
        </p:txBody>
      </p:sp>
      <p:sp>
        <p:nvSpPr>
          <p:cNvPr id="4" name="Text 2"/>
          <p:cNvSpPr/>
          <p:nvPr/>
        </p:nvSpPr>
        <p:spPr>
          <a:xfrm>
            <a:off x="502920" y="1554480"/>
            <a:ext cx="2743200" cy="548640"/>
          </a:xfrm>
          <a:prstGeom prst="rect">
            <a:avLst/>
          </a:prstGeom>
          <a:noFill/>
          <a:ln/>
        </p:spPr>
        <p:txBody>
          <a:bodyPr wrap="square" lIns="0" tIns="0" rIns="0" bIns="0" rtlCol="0" anchor="ctr"/>
          <a:lstStyle/>
          <a:p>
            <a:pPr algn="l" indent="0" marL="0">
              <a:buNone/>
            </a:pPr>
            <a:r>
              <a:rPr lang="en-US" sz="2200" b="1" dirty="0">
                <a:solidFill>
                  <a:srgbClr val="FFFFFF"/>
                </a:solidFill>
                <a:latin typeface="Meiryo" pitchFamily="34" charset="0"/>
                <a:ea typeface="Meiryo" pitchFamily="34" charset="-122"/>
                <a:cs typeface="Meiryo" pitchFamily="34" charset="-120"/>
              </a:rPr>
              <a:t>第7回</a:t>
            </a:r>
            <a:endParaRPr lang="en-US" sz="2200" dirty="0"/>
          </a:p>
        </p:txBody>
      </p:sp>
      <p:sp>
        <p:nvSpPr>
          <p:cNvPr id="5" name="Text 3"/>
          <p:cNvSpPr/>
          <p:nvPr/>
        </p:nvSpPr>
        <p:spPr>
          <a:xfrm>
            <a:off x="502920" y="2057400"/>
            <a:ext cx="11185855" cy="1371600"/>
          </a:xfrm>
          <a:prstGeom prst="rect">
            <a:avLst/>
          </a:prstGeom>
          <a:noFill/>
          <a:ln/>
        </p:spPr>
        <p:txBody>
          <a:bodyPr wrap="square" lIns="0" tIns="0" rIns="0" bIns="0" rtlCol="0" anchor="ctr"/>
          <a:lstStyle/>
          <a:p>
            <a:pPr algn="l" indent="0" marL="0">
              <a:lnSpc>
                <a:spcPct val="105000"/>
              </a:lnSpc>
              <a:buNone/>
            </a:pPr>
            <a:r>
              <a:rPr lang="en-US" sz="4000" b="1" dirty="0">
                <a:solidFill>
                  <a:srgbClr val="FFFFFF"/>
                </a:solidFill>
                <a:latin typeface="Meiryo" pitchFamily="34" charset="0"/>
                <a:ea typeface="Meiryo" pitchFamily="34" charset="-122"/>
                <a:cs typeface="Meiryo" pitchFamily="34" charset="-120"/>
              </a:rPr>
              <a:t>カスタマーハラスメント研修資料</a:t>
            </a:r>
            <a:endParaRPr lang="en-US" sz="4000" dirty="0"/>
          </a:p>
          <a:p>
            <a:pPr algn="l" indent="0" marL="0">
              <a:lnSpc>
                <a:spcPct val="105000"/>
              </a:lnSpc>
              <a:buNone/>
            </a:pPr>
            <a:r>
              <a:rPr lang="en-US" sz="2400" b="1" dirty="0">
                <a:solidFill>
                  <a:srgbClr val="DCE4EC"/>
                </a:solidFill>
                <a:latin typeface="Meiryo" pitchFamily="34" charset="0"/>
                <a:ea typeface="Meiryo" pitchFamily="34" charset="-122"/>
                <a:cs typeface="Meiryo" pitchFamily="34" charset="-120"/>
              </a:rPr>
              <a:t>正当な苦情との違いと対応手順</a:t>
            </a:r>
            <a:endParaRPr lang="en-US" sz="4000" dirty="0"/>
          </a:p>
        </p:txBody>
      </p:sp>
      <p:sp>
        <p:nvSpPr>
          <p:cNvPr id="6" name="Shape 4"/>
          <p:cNvSpPr/>
          <p:nvPr/>
        </p:nvSpPr>
        <p:spPr>
          <a:xfrm>
            <a:off x="502920" y="3611880"/>
            <a:ext cx="6126480" cy="457200"/>
          </a:xfrm>
          <a:prstGeom prst="roundRect">
            <a:avLst>
              <a:gd name="adj" fmla="val 16000"/>
            </a:avLst>
          </a:prstGeom>
          <a:solidFill>
            <a:srgbClr val="237A75"/>
          </a:solidFill>
          <a:ln/>
        </p:spPr>
      </p:sp>
      <p:sp>
        <p:nvSpPr>
          <p:cNvPr id="7" name="Text 5"/>
          <p:cNvSpPr/>
          <p:nvPr/>
        </p:nvSpPr>
        <p:spPr>
          <a:xfrm>
            <a:off x="502920" y="3611880"/>
            <a:ext cx="6126480" cy="457200"/>
          </a:xfrm>
          <a:prstGeom prst="rect">
            <a:avLst/>
          </a:prstGeom>
          <a:noFill/>
          <a:ln/>
        </p:spPr>
        <p:txBody>
          <a:bodyPr wrap="square" lIns="0" tIns="0" rIns="0" bIns="0" rtlCol="0" anchor="ctr"/>
          <a:lstStyle/>
          <a:p>
            <a:pPr algn="ctr" indent="0" marL="0">
              <a:buNone/>
            </a:pPr>
            <a:r>
              <a:rPr lang="en-US" sz="1350" b="1" dirty="0">
                <a:solidFill>
                  <a:srgbClr val="FFFFFF"/>
                </a:solidFill>
                <a:latin typeface="Meiryo" pitchFamily="34" charset="0"/>
                <a:ea typeface="Meiryo" pitchFamily="34" charset="-122"/>
                <a:cs typeface="Meiryo" pitchFamily="34" charset="-120"/>
              </a:rPr>
              <a:t>2026年10月1日施行 ｜ 改正労働施策総合推進法・告示第51号 対応</a:t>
            </a:r>
            <a:endParaRPr lang="en-US" sz="1350" dirty="0"/>
          </a:p>
        </p:txBody>
      </p:sp>
      <p:sp>
        <p:nvSpPr>
          <p:cNvPr id="8" name="Shape 6"/>
          <p:cNvSpPr/>
          <p:nvPr/>
        </p:nvSpPr>
        <p:spPr>
          <a:xfrm>
            <a:off x="502920" y="4389120"/>
            <a:ext cx="3545738" cy="1005840"/>
          </a:xfrm>
          <a:prstGeom prst="roundRect">
            <a:avLst>
              <a:gd name="adj" fmla="val 5455"/>
            </a:avLst>
          </a:prstGeom>
          <a:solidFill>
            <a:srgbClr val="243B53"/>
          </a:solidFill>
          <a:ln w="12700">
            <a:solidFill>
              <a:srgbClr val="33506E"/>
            </a:solidFill>
            <a:prstDash val="solid"/>
          </a:ln>
        </p:spPr>
      </p:sp>
      <p:sp>
        <p:nvSpPr>
          <p:cNvPr id="9" name="Text 7"/>
          <p:cNvSpPr/>
          <p:nvPr/>
        </p:nvSpPr>
        <p:spPr>
          <a:xfrm>
            <a:off x="685800" y="4517136"/>
            <a:ext cx="3179978" cy="292608"/>
          </a:xfrm>
          <a:prstGeom prst="rect">
            <a:avLst/>
          </a:prstGeom>
          <a:noFill/>
          <a:ln/>
        </p:spPr>
        <p:txBody>
          <a:bodyPr wrap="square" lIns="0" tIns="0" rIns="0" bIns="0" rtlCol="0" anchor="ctr"/>
          <a:lstStyle/>
          <a:p>
            <a:pPr algn="l" indent="0" marL="0">
              <a:buNone/>
            </a:pPr>
            <a:r>
              <a:rPr lang="en-US" sz="1150" b="1" dirty="0">
                <a:solidFill>
                  <a:srgbClr val="B58A3A"/>
                </a:solidFill>
                <a:latin typeface="Meiryo" pitchFamily="34" charset="0"/>
                <a:ea typeface="Meiryo" pitchFamily="34" charset="-122"/>
                <a:cs typeface="Meiryo" pitchFamily="34" charset="-120"/>
              </a:rPr>
              <a:t>対象</a:t>
            </a:r>
            <a:endParaRPr lang="en-US" sz="1150" dirty="0"/>
          </a:p>
        </p:txBody>
      </p:sp>
      <p:sp>
        <p:nvSpPr>
          <p:cNvPr id="10" name="Text 8"/>
          <p:cNvSpPr/>
          <p:nvPr/>
        </p:nvSpPr>
        <p:spPr>
          <a:xfrm>
            <a:off x="685800" y="4791456"/>
            <a:ext cx="3179978" cy="512064"/>
          </a:xfrm>
          <a:prstGeom prst="rect">
            <a:avLst/>
          </a:prstGeom>
          <a:noFill/>
          <a:ln/>
        </p:spPr>
        <p:txBody>
          <a:bodyPr wrap="square" lIns="0" tIns="0" rIns="0" bIns="0" rtlCol="0" anchor="t"/>
          <a:lstStyle/>
          <a:p>
            <a:pPr algn="l" indent="0" marL="0">
              <a:buNone/>
            </a:pPr>
            <a:r>
              <a:rPr lang="en-US" sz="1300" dirty="0">
                <a:solidFill>
                  <a:srgbClr val="FFFFFF"/>
                </a:solidFill>
                <a:latin typeface="Meiryo" pitchFamily="34" charset="0"/>
                <a:ea typeface="Meiryo" pitchFamily="34" charset="-122"/>
                <a:cs typeface="Meiryo" pitchFamily="34" charset="-120"/>
              </a:rPr>
              <a:t>顧客対応担当者・管理職・法務総務等</a:t>
            </a:r>
            <a:endParaRPr lang="en-US" sz="1300" dirty="0"/>
          </a:p>
        </p:txBody>
      </p:sp>
      <p:sp>
        <p:nvSpPr>
          <p:cNvPr id="11" name="Shape 9"/>
          <p:cNvSpPr/>
          <p:nvPr/>
        </p:nvSpPr>
        <p:spPr>
          <a:xfrm>
            <a:off x="4322978" y="4389120"/>
            <a:ext cx="3545738" cy="1005840"/>
          </a:xfrm>
          <a:prstGeom prst="roundRect">
            <a:avLst>
              <a:gd name="adj" fmla="val 5455"/>
            </a:avLst>
          </a:prstGeom>
          <a:solidFill>
            <a:srgbClr val="243B53"/>
          </a:solidFill>
          <a:ln w="12700">
            <a:solidFill>
              <a:srgbClr val="33506E"/>
            </a:solidFill>
            <a:prstDash val="solid"/>
          </a:ln>
        </p:spPr>
      </p:sp>
      <p:sp>
        <p:nvSpPr>
          <p:cNvPr id="12" name="Text 10"/>
          <p:cNvSpPr/>
          <p:nvPr/>
        </p:nvSpPr>
        <p:spPr>
          <a:xfrm>
            <a:off x="4505858" y="4517136"/>
            <a:ext cx="3179978" cy="292608"/>
          </a:xfrm>
          <a:prstGeom prst="rect">
            <a:avLst/>
          </a:prstGeom>
          <a:noFill/>
          <a:ln/>
        </p:spPr>
        <p:txBody>
          <a:bodyPr wrap="square" lIns="0" tIns="0" rIns="0" bIns="0" rtlCol="0" anchor="ctr"/>
          <a:lstStyle/>
          <a:p>
            <a:pPr algn="l" indent="0" marL="0">
              <a:buNone/>
            </a:pPr>
            <a:r>
              <a:rPr lang="en-US" sz="1150" b="1" dirty="0">
                <a:solidFill>
                  <a:srgbClr val="B58A3A"/>
                </a:solidFill>
                <a:latin typeface="Meiryo" pitchFamily="34" charset="0"/>
                <a:ea typeface="Meiryo" pitchFamily="34" charset="-122"/>
                <a:cs typeface="Meiryo" pitchFamily="34" charset="-120"/>
              </a:rPr>
              <a:t>想定時間</a:t>
            </a:r>
            <a:endParaRPr lang="en-US" sz="1150" dirty="0"/>
          </a:p>
        </p:txBody>
      </p:sp>
      <p:sp>
        <p:nvSpPr>
          <p:cNvPr id="13" name="Text 11"/>
          <p:cNvSpPr/>
          <p:nvPr/>
        </p:nvSpPr>
        <p:spPr>
          <a:xfrm>
            <a:off x="4505858" y="4791456"/>
            <a:ext cx="3179978" cy="512064"/>
          </a:xfrm>
          <a:prstGeom prst="rect">
            <a:avLst/>
          </a:prstGeom>
          <a:noFill/>
          <a:ln/>
        </p:spPr>
        <p:txBody>
          <a:bodyPr wrap="square" lIns="0" tIns="0" rIns="0" bIns="0" rtlCol="0" anchor="t"/>
          <a:lstStyle/>
          <a:p>
            <a:pPr algn="l" indent="0" marL="0">
              <a:buNone/>
            </a:pPr>
            <a:r>
              <a:rPr lang="en-US" sz="1300" dirty="0">
                <a:solidFill>
                  <a:srgbClr val="FFFFFF"/>
                </a:solidFill>
                <a:latin typeface="Meiryo" pitchFamily="34" charset="0"/>
                <a:ea typeface="Meiryo" pitchFamily="34" charset="-122"/>
                <a:cs typeface="Meiryo" pitchFamily="34" charset="-120"/>
              </a:rPr>
              <a:t>55〜65分（演習で80〜90分）</a:t>
            </a:r>
            <a:endParaRPr lang="en-US" sz="1300" dirty="0"/>
          </a:p>
        </p:txBody>
      </p:sp>
      <p:sp>
        <p:nvSpPr>
          <p:cNvPr id="14" name="Shape 12"/>
          <p:cNvSpPr/>
          <p:nvPr/>
        </p:nvSpPr>
        <p:spPr>
          <a:xfrm>
            <a:off x="8143037" y="4389120"/>
            <a:ext cx="3545738" cy="1005840"/>
          </a:xfrm>
          <a:prstGeom prst="roundRect">
            <a:avLst>
              <a:gd name="adj" fmla="val 5455"/>
            </a:avLst>
          </a:prstGeom>
          <a:solidFill>
            <a:srgbClr val="243B53"/>
          </a:solidFill>
          <a:ln w="12700">
            <a:solidFill>
              <a:srgbClr val="33506E"/>
            </a:solidFill>
            <a:prstDash val="solid"/>
          </a:ln>
        </p:spPr>
      </p:sp>
      <p:sp>
        <p:nvSpPr>
          <p:cNvPr id="15" name="Text 13"/>
          <p:cNvSpPr/>
          <p:nvPr/>
        </p:nvSpPr>
        <p:spPr>
          <a:xfrm>
            <a:off x="8325917" y="4517136"/>
            <a:ext cx="3179978" cy="292608"/>
          </a:xfrm>
          <a:prstGeom prst="rect">
            <a:avLst/>
          </a:prstGeom>
          <a:noFill/>
          <a:ln/>
        </p:spPr>
        <p:txBody>
          <a:bodyPr wrap="square" lIns="0" tIns="0" rIns="0" bIns="0" rtlCol="0" anchor="ctr"/>
          <a:lstStyle/>
          <a:p>
            <a:pPr algn="l" indent="0" marL="0">
              <a:buNone/>
            </a:pPr>
            <a:r>
              <a:rPr lang="en-US" sz="1150" b="1" dirty="0">
                <a:solidFill>
                  <a:srgbClr val="B58A3A"/>
                </a:solidFill>
                <a:latin typeface="Meiryo" pitchFamily="34" charset="0"/>
                <a:ea typeface="Meiryo" pitchFamily="34" charset="-122"/>
                <a:cs typeface="Meiryo" pitchFamily="34" charset="-120"/>
              </a:rPr>
              <a:t>法令・制度基準日</a:t>
            </a:r>
            <a:endParaRPr lang="en-US" sz="1150" dirty="0"/>
          </a:p>
        </p:txBody>
      </p:sp>
      <p:sp>
        <p:nvSpPr>
          <p:cNvPr id="16" name="Text 14"/>
          <p:cNvSpPr/>
          <p:nvPr/>
        </p:nvSpPr>
        <p:spPr>
          <a:xfrm>
            <a:off x="8325917" y="4791456"/>
            <a:ext cx="3179978" cy="512064"/>
          </a:xfrm>
          <a:prstGeom prst="rect">
            <a:avLst/>
          </a:prstGeom>
          <a:noFill/>
          <a:ln/>
        </p:spPr>
        <p:txBody>
          <a:bodyPr wrap="square" lIns="0" tIns="0" rIns="0" bIns="0" rtlCol="0" anchor="t"/>
          <a:lstStyle/>
          <a:p>
            <a:pPr algn="l" indent="0" marL="0">
              <a:buNone/>
            </a:pPr>
            <a:r>
              <a:rPr lang="en-US" sz="1300" dirty="0">
                <a:solidFill>
                  <a:srgbClr val="FFFFFF"/>
                </a:solidFill>
                <a:latin typeface="Meiryo" pitchFamily="34" charset="0"/>
                <a:ea typeface="Meiryo" pitchFamily="34" charset="-122"/>
                <a:cs typeface="Meiryo" pitchFamily="34" charset="-120"/>
              </a:rPr>
              <a:t>2026年6月18日（施行前）</a:t>
            </a:r>
            <a:endParaRPr lang="en-US" sz="1300" dirty="0"/>
          </a:p>
        </p:txBody>
      </p:sp>
      <p:sp>
        <p:nvSpPr>
          <p:cNvPr id="17" name="Text 15"/>
          <p:cNvSpPr/>
          <p:nvPr/>
        </p:nvSpPr>
        <p:spPr>
          <a:xfrm>
            <a:off x="502920" y="5715000"/>
            <a:ext cx="11185855" cy="365760"/>
          </a:xfrm>
          <a:prstGeom prst="rect">
            <a:avLst/>
          </a:prstGeom>
          <a:noFill/>
          <a:ln/>
        </p:spPr>
        <p:txBody>
          <a:bodyPr wrap="square" rtlCol="0" anchor="ctr"/>
          <a:lstStyle/>
          <a:p>
            <a:pPr algn="l" indent="0" marL="0">
              <a:buNone/>
            </a:pPr>
            <a:r>
              <a:rPr lang="en-US" sz="1200" dirty="0">
                <a:solidFill>
                  <a:srgbClr val="AEBDCB"/>
                </a:solidFill>
                <a:latin typeface="Meiryo" pitchFamily="34" charset="0"/>
                <a:ea typeface="Meiryo" pitchFamily="34" charset="-122"/>
                <a:cs typeface="Meiryo" pitchFamily="34" charset="-120"/>
              </a:rPr>
              <a:t>会社名：　　　　　　　　　　　　　　／　実施日：　　　　　　　　　　　／　講師：　　　　　　　　　　　</a:t>
            </a:r>
            <a:endParaRPr lang="en-US" sz="1200" dirty="0"/>
          </a:p>
        </p:txBody>
      </p:sp>
      <p:sp>
        <p:nvSpPr>
          <p:cNvPr id="18" name="Text 16"/>
          <p:cNvSpPr/>
          <p:nvPr/>
        </p:nvSpPr>
        <p:spPr>
          <a:xfrm>
            <a:off x="502920" y="6199632"/>
            <a:ext cx="11185855" cy="365760"/>
          </a:xfrm>
          <a:prstGeom prst="rect">
            <a:avLst/>
          </a:prstGeom>
          <a:noFill/>
          <a:ln/>
        </p:spPr>
        <p:txBody>
          <a:bodyPr wrap="square" rtlCol="0" anchor="ctr"/>
          <a:lstStyle/>
          <a:p>
            <a:pPr algn="l" indent="0" marL="0">
              <a:buNone/>
            </a:pPr>
            <a:r>
              <a:rPr lang="en-US" sz="1000" dirty="0">
                <a:solidFill>
                  <a:srgbClr val="7F8FA0"/>
                </a:solidFill>
                <a:latin typeface="Meiryo" pitchFamily="34" charset="0"/>
                <a:ea typeface="Meiryo" pitchFamily="34" charset="-122"/>
                <a:cs typeface="Meiryo" pitchFamily="34" charset="-120"/>
              </a:rPr>
              <a:t>本資料は厚生労働省の一次資料に基づく研修用教材です。最終的な判断は自社規程・専門家への相談により行ってください。</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F6EEDD"/>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最重要テーマ</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正当な苦情とカスハラの違い</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苦情そのものは問題ではありません。正当なクレームは業務改善やサービス向上につながる大切な声です。</a:t>
            </a:r>
            <a:endParaRPr lang="en-US" sz="1350" dirty="0"/>
          </a:p>
        </p:txBody>
      </p:sp>
      <p:sp>
        <p:nvSpPr>
          <p:cNvPr id="6" name="Shape 4"/>
          <p:cNvSpPr/>
          <p:nvPr/>
        </p:nvSpPr>
        <p:spPr>
          <a:xfrm>
            <a:off x="502920" y="2048256"/>
            <a:ext cx="5428336" cy="3246120"/>
          </a:xfrm>
          <a:prstGeom prst="roundRect">
            <a:avLst>
              <a:gd name="adj" fmla="val 1972"/>
            </a:avLst>
          </a:prstGeom>
          <a:solidFill>
            <a:srgbClr val="E7F0EA"/>
          </a:solidFill>
          <a:ln w="12700">
            <a:solidFill>
              <a:srgbClr val="B2CDBD"/>
            </a:solidFill>
            <a:prstDash val="solid"/>
          </a:ln>
        </p:spPr>
      </p:sp>
      <p:sp>
        <p:nvSpPr>
          <p:cNvPr id="7" name="Shape 5"/>
          <p:cNvSpPr/>
          <p:nvPr/>
        </p:nvSpPr>
        <p:spPr>
          <a:xfrm>
            <a:off x="704088" y="2231136"/>
            <a:ext cx="566928" cy="566928"/>
          </a:xfrm>
          <a:prstGeom prst="ellipse">
            <a:avLst/>
          </a:prstGeom>
          <a:solidFill>
            <a:srgbClr val="FFFFFF"/>
          </a:solidFill>
          <a:ln w="15875">
            <a:solidFill>
              <a:srgbClr val="2F6B4F"/>
            </a:solidFill>
            <a:prstDash val="solid"/>
          </a:ln>
        </p:spPr>
      </p:sp>
      <p:pic>
        <p:nvPicPr>
          <p:cNvPr id="8" name="Image 0" descr="preencoded.png">    </p:cNvPr>
          <p:cNvPicPr>
            <a:picLocks noChangeAspect="1"/>
          </p:cNvPicPr>
          <p:nvPr/>
        </p:nvPicPr>
        <p:blipFill>
          <a:blip r:embed="rId1"/>
          <a:stretch>
            <a:fillRect/>
          </a:stretch>
        </p:blipFill>
        <p:spPr>
          <a:xfrm>
            <a:off x="851489" y="2378537"/>
            <a:ext cx="272125" cy="272125"/>
          </a:xfrm>
          <a:prstGeom prst="rect">
            <a:avLst/>
          </a:prstGeom>
        </p:spPr>
      </p:pic>
      <p:sp>
        <p:nvSpPr>
          <p:cNvPr id="9" name="Text 6"/>
          <p:cNvSpPr/>
          <p:nvPr/>
        </p:nvSpPr>
        <p:spPr>
          <a:xfrm>
            <a:off x="1325880" y="2249424"/>
            <a:ext cx="4422496" cy="530352"/>
          </a:xfrm>
          <a:prstGeom prst="rect">
            <a:avLst/>
          </a:prstGeom>
          <a:noFill/>
          <a:ln/>
        </p:spPr>
        <p:txBody>
          <a:bodyPr wrap="square" lIns="0" tIns="0" rIns="0" bIns="0" rtlCol="0" anchor="ctr"/>
          <a:lstStyle/>
          <a:p>
            <a:pPr indent="0" marL="0">
              <a:buNone/>
            </a:pPr>
            <a:r>
              <a:rPr lang="en-US" sz="1550" b="1" dirty="0">
                <a:solidFill>
                  <a:srgbClr val="2F6B4F"/>
                </a:solidFill>
                <a:latin typeface="Meiryo" pitchFamily="34" charset="0"/>
                <a:ea typeface="Meiryo" pitchFamily="34" charset="-122"/>
                <a:cs typeface="Meiryo" pitchFamily="34" charset="-120"/>
              </a:rPr>
              <a:t>正当な苦情・要望（カスハラではない）</a:t>
            </a:r>
            <a:endParaRPr lang="en-US" sz="1550" dirty="0"/>
          </a:p>
        </p:txBody>
      </p:sp>
      <p:sp>
        <p:nvSpPr>
          <p:cNvPr id="10" name="Text 7"/>
          <p:cNvSpPr/>
          <p:nvPr/>
        </p:nvSpPr>
        <p:spPr>
          <a:xfrm>
            <a:off x="777240" y="2871216"/>
            <a:ext cx="4879696" cy="2286000"/>
          </a:xfrm>
          <a:prstGeom prst="rect">
            <a:avLst/>
          </a:prstGeom>
          <a:noFill/>
          <a:ln/>
        </p:spPr>
        <p:txBody>
          <a:bodyPr wrap="square" lIns="0" tIns="0" rIns="0" bIns="0" rtlCol="0" anchor="t"/>
          <a:lstStyle/>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・商品・サービスの不具合の説明を求める</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・契約内容に沿った履行を求める</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・通常想定される範囲の返金・交換・修理・謝罪</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・従業員の不適切対応について改善を求める</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・サービス改善のために意見を伝える</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・障害者が差別的取扱いをしないよう求める</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・社会的障壁の除去（合理的配慮）を申し出る</a:t>
            </a:r>
            <a:endParaRPr lang="en-US" sz="1300" dirty="0"/>
          </a:p>
        </p:txBody>
      </p:sp>
      <p:sp>
        <p:nvSpPr>
          <p:cNvPr id="11" name="Shape 8"/>
          <p:cNvSpPr/>
          <p:nvPr/>
        </p:nvSpPr>
        <p:spPr>
          <a:xfrm>
            <a:off x="6260440" y="2048256"/>
            <a:ext cx="5428336" cy="3246120"/>
          </a:xfrm>
          <a:prstGeom prst="roundRect">
            <a:avLst>
              <a:gd name="adj" fmla="val 1972"/>
            </a:avLst>
          </a:prstGeom>
          <a:solidFill>
            <a:srgbClr val="FBEBE9"/>
          </a:solidFill>
          <a:ln w="12700">
            <a:solidFill>
              <a:srgbClr val="E7B7B1"/>
            </a:solidFill>
            <a:prstDash val="solid"/>
          </a:ln>
        </p:spPr>
      </p:sp>
      <p:sp>
        <p:nvSpPr>
          <p:cNvPr id="12" name="Shape 9"/>
          <p:cNvSpPr/>
          <p:nvPr/>
        </p:nvSpPr>
        <p:spPr>
          <a:xfrm>
            <a:off x="6461608" y="2231136"/>
            <a:ext cx="566928" cy="566928"/>
          </a:xfrm>
          <a:prstGeom prst="ellipse">
            <a:avLst/>
          </a:prstGeom>
          <a:solidFill>
            <a:srgbClr val="FFFFFF"/>
          </a:solidFill>
          <a:ln w="15875">
            <a:solidFill>
              <a:srgbClr val="B42318"/>
            </a:solidFill>
            <a:prstDash val="solid"/>
          </a:ln>
        </p:spPr>
      </p:sp>
      <p:pic>
        <p:nvPicPr>
          <p:cNvPr id="13" name="Image 1" descr="preencoded.png">    </p:cNvPr>
          <p:cNvPicPr>
            <a:picLocks noChangeAspect="1"/>
          </p:cNvPicPr>
          <p:nvPr/>
        </p:nvPicPr>
        <p:blipFill>
          <a:blip r:embed="rId2"/>
          <a:stretch>
            <a:fillRect/>
          </a:stretch>
        </p:blipFill>
        <p:spPr>
          <a:xfrm>
            <a:off x="6609009" y="2378537"/>
            <a:ext cx="272125" cy="272125"/>
          </a:xfrm>
          <a:prstGeom prst="rect">
            <a:avLst/>
          </a:prstGeom>
        </p:spPr>
      </p:pic>
      <p:sp>
        <p:nvSpPr>
          <p:cNvPr id="14" name="Text 10"/>
          <p:cNvSpPr/>
          <p:nvPr/>
        </p:nvSpPr>
        <p:spPr>
          <a:xfrm>
            <a:off x="7083400" y="2249424"/>
            <a:ext cx="4422496" cy="530352"/>
          </a:xfrm>
          <a:prstGeom prst="rect">
            <a:avLst/>
          </a:prstGeom>
          <a:noFill/>
          <a:ln/>
        </p:spPr>
        <p:txBody>
          <a:bodyPr wrap="square" lIns="0" tIns="0" rIns="0" bIns="0" rtlCol="0" anchor="ctr"/>
          <a:lstStyle/>
          <a:p>
            <a:pPr indent="0" marL="0">
              <a:buNone/>
            </a:pPr>
            <a:r>
              <a:rPr lang="en-US" sz="1550" b="1" dirty="0">
                <a:solidFill>
                  <a:srgbClr val="B42318"/>
                </a:solidFill>
                <a:latin typeface="Meiryo" pitchFamily="34" charset="0"/>
                <a:ea typeface="Meiryo" pitchFamily="34" charset="-122"/>
                <a:cs typeface="Meiryo" pitchFamily="34" charset="-120"/>
              </a:rPr>
              <a:t>カスハラに当たり得る（内容 か 手段・態様）</a:t>
            </a:r>
            <a:endParaRPr lang="en-US" sz="1550" dirty="0"/>
          </a:p>
        </p:txBody>
      </p:sp>
      <p:sp>
        <p:nvSpPr>
          <p:cNvPr id="15" name="Text 11"/>
          <p:cNvSpPr/>
          <p:nvPr/>
        </p:nvSpPr>
        <p:spPr>
          <a:xfrm>
            <a:off x="6534760" y="2871216"/>
            <a:ext cx="4879696" cy="2286000"/>
          </a:xfrm>
          <a:prstGeom prst="rect">
            <a:avLst/>
          </a:prstGeom>
          <a:noFill/>
          <a:ln/>
        </p:spPr>
        <p:txBody>
          <a:bodyPr wrap="square" lIns="0" tIns="0" rIns="0" bIns="0" rtlCol="0" anchor="t"/>
          <a:lstStyle/>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・商品・サービスと無関係／理由のない要求</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・契約を著しく超えるサービス・減額の要求</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・対応が著しく困難・不可能な要求、不当な賠償</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・暴行・物を投げる／脅迫・侮辱・暴言・人格否定</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・土下座の強要、大声での威圧</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・長時間の居座り・電話拘束・不退去</a:t>
            </a:r>
            <a:endParaRPr lang="en-US" sz="1300" dirty="0"/>
          </a:p>
          <a:p>
            <a:pPr algn="l" indent="0" marL="0">
              <a:lnSpc>
                <a:spcPct val="122000"/>
              </a:lnSpc>
              <a:buNone/>
            </a:pPr>
            <a:r>
              <a:rPr lang="en-US" sz="1300" dirty="0">
                <a:solidFill>
                  <a:srgbClr val="263238"/>
                </a:solidFill>
                <a:latin typeface="Meiryo" pitchFamily="34" charset="0"/>
                <a:ea typeface="Meiryo" pitchFamily="34" charset="-122"/>
                <a:cs typeface="Meiryo" pitchFamily="34" charset="-120"/>
              </a:rPr>
              <a:t>・SNS投稿の示唆・晒し・無断撮影、性的要求</a:t>
            </a:r>
            <a:endParaRPr lang="en-US" sz="1300" dirty="0"/>
          </a:p>
        </p:txBody>
      </p:sp>
      <p:sp>
        <p:nvSpPr>
          <p:cNvPr id="16" name="Shape 12"/>
          <p:cNvSpPr/>
          <p:nvPr/>
        </p:nvSpPr>
        <p:spPr>
          <a:xfrm>
            <a:off x="502920" y="5458968"/>
            <a:ext cx="11185855" cy="548640"/>
          </a:xfrm>
          <a:prstGeom prst="roundRect">
            <a:avLst>
              <a:gd name="adj" fmla="val 11667"/>
            </a:avLst>
          </a:prstGeom>
          <a:solidFill>
            <a:srgbClr val="EAEEF3"/>
          </a:solidFill>
          <a:ln w="12700">
            <a:solidFill>
              <a:srgbClr val="C3CDD9"/>
            </a:solidFill>
            <a:prstDash val="solid"/>
          </a:ln>
        </p:spPr>
      </p:sp>
      <p:sp>
        <p:nvSpPr>
          <p:cNvPr id="17" name="Text 13"/>
          <p:cNvSpPr/>
          <p:nvPr/>
        </p:nvSpPr>
        <p:spPr>
          <a:xfrm>
            <a:off x="731520" y="5458968"/>
            <a:ext cx="10728655" cy="548640"/>
          </a:xfrm>
          <a:prstGeom prst="rect">
            <a:avLst/>
          </a:prstGeom>
          <a:noFill/>
          <a:ln/>
        </p:spPr>
        <p:txBody>
          <a:bodyPr wrap="square" lIns="0" tIns="0" rIns="0" bIns="0" rtlCol="0" anchor="ctr"/>
          <a:lstStyle/>
          <a:p>
            <a:pPr algn="l" indent="0" marL="0">
              <a:buNone/>
            </a:pPr>
            <a:r>
              <a:rPr lang="en-US" sz="1200" b="1" dirty="0">
                <a:solidFill>
                  <a:srgbClr val="B42318"/>
                </a:solidFill>
                <a:latin typeface="Meiryo" pitchFamily="34" charset="0"/>
                <a:ea typeface="Meiryo" pitchFamily="34" charset="-122"/>
                <a:cs typeface="Meiryo" pitchFamily="34" charset="-120"/>
              </a:rPr>
              <a:t>やってはいけない決めつけ：</a:t>
            </a:r>
            <a:pPr algn="l" indent="0" marL="0">
              <a:buNone/>
            </a:pPr>
            <a:r>
              <a:rPr lang="en-US" sz="1200" dirty="0">
                <a:solidFill>
                  <a:srgbClr val="263238"/>
                </a:solidFill>
                <a:latin typeface="Meiryo" pitchFamily="34" charset="0"/>
                <a:ea typeface="Meiryo" pitchFamily="34" charset="-122"/>
                <a:cs typeface="Meiryo" pitchFamily="34" charset="-120"/>
              </a:rPr>
              <a:t>「苦情を言う客はカスハラ」「声が大きければカスハラ」「障害者の配慮要求はカスハラ」── これらは誤りです。</a:t>
            </a:r>
            <a:endParaRPr lang="en-US" sz="1200" dirty="0"/>
          </a:p>
        </p:txBody>
      </p:sp>
      <p:sp>
        <p:nvSpPr>
          <p:cNvPr id="18"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9"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E3F0EF"/>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判断の視点 ①</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要求の「内容」の相当性</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400" dirty="0">
                <a:solidFill>
                  <a:srgbClr val="5C6B7A"/>
                </a:solidFill>
                <a:latin typeface="Meiryo" pitchFamily="34" charset="0"/>
                <a:ea typeface="Meiryo" pitchFamily="34" charset="-122"/>
                <a:cs typeface="Meiryo" pitchFamily="34" charset="-120"/>
              </a:rPr>
              <a:t>まず、要求の中身が契約内容等に照らして相当か（妥当か）を確認します。</a:t>
            </a:r>
            <a:endParaRPr lang="en-US" sz="1400" dirty="0"/>
          </a:p>
        </p:txBody>
      </p:sp>
      <p:sp>
        <p:nvSpPr>
          <p:cNvPr id="6" name="Shape 4"/>
          <p:cNvSpPr/>
          <p:nvPr/>
        </p:nvSpPr>
        <p:spPr>
          <a:xfrm>
            <a:off x="502920" y="2048256"/>
            <a:ext cx="5437480" cy="1097280"/>
          </a:xfrm>
          <a:prstGeom prst="roundRect">
            <a:avLst>
              <a:gd name="adj" fmla="val 5833"/>
            </a:avLst>
          </a:prstGeom>
          <a:solidFill>
            <a:srgbClr val="F6F8FA"/>
          </a:solidFill>
          <a:ln w="12700">
            <a:solidFill>
              <a:srgbClr val="D5DCE4"/>
            </a:solidFill>
            <a:prstDash val="solid"/>
          </a:ln>
        </p:spPr>
      </p:sp>
      <p:sp>
        <p:nvSpPr>
          <p:cNvPr id="7" name="Shape 5"/>
          <p:cNvSpPr/>
          <p:nvPr/>
        </p:nvSpPr>
        <p:spPr>
          <a:xfrm>
            <a:off x="704088" y="2304288"/>
            <a:ext cx="585216" cy="585216"/>
          </a:xfrm>
          <a:prstGeom prst="ellipse">
            <a:avLst/>
          </a:prstGeom>
          <a:solidFill>
            <a:srgbClr val="FFFFFF"/>
          </a:solidFill>
          <a:ln w="15875">
            <a:solidFill>
              <a:srgbClr val="B42318"/>
            </a:solidFill>
            <a:prstDash val="solid"/>
          </a:ln>
        </p:spPr>
      </p:sp>
      <p:pic>
        <p:nvPicPr>
          <p:cNvPr id="8" name="Image 0" descr="preencoded.png">    </p:cNvPr>
          <p:cNvPicPr>
            <a:picLocks noChangeAspect="1"/>
          </p:cNvPicPr>
          <p:nvPr/>
        </p:nvPicPr>
        <p:blipFill>
          <a:blip r:embed="rId1"/>
          <a:stretch>
            <a:fillRect/>
          </a:stretch>
        </p:blipFill>
        <p:spPr>
          <a:xfrm>
            <a:off x="856244" y="2456444"/>
            <a:ext cx="280904" cy="280904"/>
          </a:xfrm>
          <a:prstGeom prst="rect">
            <a:avLst/>
          </a:prstGeom>
        </p:spPr>
      </p:pic>
      <p:sp>
        <p:nvSpPr>
          <p:cNvPr id="9" name="Text 6"/>
          <p:cNvSpPr/>
          <p:nvPr/>
        </p:nvSpPr>
        <p:spPr>
          <a:xfrm>
            <a:off x="1435608" y="2212848"/>
            <a:ext cx="434020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理由のない／無関係な要求</a:t>
            </a:r>
            <a:endParaRPr lang="en-US" sz="1500" dirty="0"/>
          </a:p>
        </p:txBody>
      </p:sp>
      <p:sp>
        <p:nvSpPr>
          <p:cNvPr id="10" name="Text 7"/>
          <p:cNvSpPr/>
          <p:nvPr/>
        </p:nvSpPr>
        <p:spPr>
          <a:xfrm>
            <a:off x="1435608" y="2551176"/>
            <a:ext cx="4340200" cy="5029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性的な要求や、労働者のプライバシーに関わる要求をする</a:t>
            </a:r>
            <a:endParaRPr lang="en-US" sz="1250" dirty="0"/>
          </a:p>
        </p:txBody>
      </p:sp>
      <p:sp>
        <p:nvSpPr>
          <p:cNvPr id="11" name="Shape 8"/>
          <p:cNvSpPr/>
          <p:nvPr/>
        </p:nvSpPr>
        <p:spPr>
          <a:xfrm>
            <a:off x="6251296" y="2048256"/>
            <a:ext cx="5437480" cy="1097280"/>
          </a:xfrm>
          <a:prstGeom prst="roundRect">
            <a:avLst>
              <a:gd name="adj" fmla="val 5833"/>
            </a:avLst>
          </a:prstGeom>
          <a:solidFill>
            <a:srgbClr val="F6F8FA"/>
          </a:solidFill>
          <a:ln w="12700">
            <a:solidFill>
              <a:srgbClr val="D5DCE4"/>
            </a:solidFill>
            <a:prstDash val="solid"/>
          </a:ln>
        </p:spPr>
      </p:sp>
      <p:sp>
        <p:nvSpPr>
          <p:cNvPr id="12" name="Shape 9"/>
          <p:cNvSpPr/>
          <p:nvPr/>
        </p:nvSpPr>
        <p:spPr>
          <a:xfrm>
            <a:off x="6452464" y="2304288"/>
            <a:ext cx="585216" cy="585216"/>
          </a:xfrm>
          <a:prstGeom prst="ellipse">
            <a:avLst/>
          </a:prstGeom>
          <a:solidFill>
            <a:srgbClr val="FFFFFF"/>
          </a:solidFill>
          <a:ln w="15875">
            <a:solidFill>
              <a:srgbClr val="B42318"/>
            </a:solidFill>
            <a:prstDash val="solid"/>
          </a:ln>
        </p:spPr>
      </p:sp>
      <p:pic>
        <p:nvPicPr>
          <p:cNvPr id="13" name="Image 1" descr="preencoded.png">    </p:cNvPr>
          <p:cNvPicPr>
            <a:picLocks noChangeAspect="1"/>
          </p:cNvPicPr>
          <p:nvPr/>
        </p:nvPicPr>
        <p:blipFill>
          <a:blip r:embed="rId2"/>
          <a:stretch>
            <a:fillRect/>
          </a:stretch>
        </p:blipFill>
        <p:spPr>
          <a:xfrm>
            <a:off x="6604620" y="2456444"/>
            <a:ext cx="280904" cy="280904"/>
          </a:xfrm>
          <a:prstGeom prst="rect">
            <a:avLst/>
          </a:prstGeom>
        </p:spPr>
      </p:pic>
      <p:sp>
        <p:nvSpPr>
          <p:cNvPr id="14" name="Text 10"/>
          <p:cNvSpPr/>
          <p:nvPr/>
        </p:nvSpPr>
        <p:spPr>
          <a:xfrm>
            <a:off x="7183984" y="2212848"/>
            <a:ext cx="434020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契約を著しく超える要求</a:t>
            </a:r>
            <a:endParaRPr lang="en-US" sz="1500" dirty="0"/>
          </a:p>
        </p:txBody>
      </p:sp>
      <p:sp>
        <p:nvSpPr>
          <p:cNvPr id="15" name="Text 11"/>
          <p:cNvSpPr/>
          <p:nvPr/>
        </p:nvSpPr>
        <p:spPr>
          <a:xfrm>
            <a:off x="7183984" y="2551176"/>
            <a:ext cx="4340200" cy="5029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契約で想定するサービスを著しく超える提供を求める</a:t>
            </a:r>
            <a:endParaRPr lang="en-US" sz="1250" dirty="0"/>
          </a:p>
        </p:txBody>
      </p:sp>
      <p:sp>
        <p:nvSpPr>
          <p:cNvPr id="16" name="Shape 12"/>
          <p:cNvSpPr/>
          <p:nvPr/>
        </p:nvSpPr>
        <p:spPr>
          <a:xfrm>
            <a:off x="502920" y="3346704"/>
            <a:ext cx="5437480" cy="1097280"/>
          </a:xfrm>
          <a:prstGeom prst="roundRect">
            <a:avLst>
              <a:gd name="adj" fmla="val 5833"/>
            </a:avLst>
          </a:prstGeom>
          <a:solidFill>
            <a:srgbClr val="F6F8FA"/>
          </a:solidFill>
          <a:ln w="12700">
            <a:solidFill>
              <a:srgbClr val="D5DCE4"/>
            </a:solidFill>
            <a:prstDash val="solid"/>
          </a:ln>
        </p:spPr>
      </p:sp>
      <p:sp>
        <p:nvSpPr>
          <p:cNvPr id="17" name="Shape 13"/>
          <p:cNvSpPr/>
          <p:nvPr/>
        </p:nvSpPr>
        <p:spPr>
          <a:xfrm>
            <a:off x="704088" y="3602736"/>
            <a:ext cx="585216" cy="585216"/>
          </a:xfrm>
          <a:prstGeom prst="ellipse">
            <a:avLst/>
          </a:prstGeom>
          <a:solidFill>
            <a:srgbClr val="FFFFFF"/>
          </a:solidFill>
          <a:ln w="15875">
            <a:solidFill>
              <a:srgbClr val="B42318"/>
            </a:solidFill>
            <a:prstDash val="solid"/>
          </a:ln>
        </p:spPr>
      </p:sp>
      <p:pic>
        <p:nvPicPr>
          <p:cNvPr id="18" name="Image 2" descr="preencoded.png">    </p:cNvPr>
          <p:cNvPicPr>
            <a:picLocks noChangeAspect="1"/>
          </p:cNvPicPr>
          <p:nvPr/>
        </p:nvPicPr>
        <p:blipFill>
          <a:blip r:embed="rId3"/>
          <a:stretch>
            <a:fillRect/>
          </a:stretch>
        </p:blipFill>
        <p:spPr>
          <a:xfrm>
            <a:off x="856244" y="3754892"/>
            <a:ext cx="280904" cy="280904"/>
          </a:xfrm>
          <a:prstGeom prst="rect">
            <a:avLst/>
          </a:prstGeom>
        </p:spPr>
      </p:pic>
      <p:sp>
        <p:nvSpPr>
          <p:cNvPr id="19" name="Text 14"/>
          <p:cNvSpPr/>
          <p:nvPr/>
        </p:nvSpPr>
        <p:spPr>
          <a:xfrm>
            <a:off x="1435608" y="3511296"/>
            <a:ext cx="434020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対応が著しく困難・不可能な要求</a:t>
            </a:r>
            <a:endParaRPr lang="en-US" sz="1500" dirty="0"/>
          </a:p>
        </p:txBody>
      </p:sp>
      <p:sp>
        <p:nvSpPr>
          <p:cNvPr id="20" name="Text 15"/>
          <p:cNvSpPr/>
          <p:nvPr/>
        </p:nvSpPr>
        <p:spPr>
          <a:xfrm>
            <a:off x="1435608" y="3849624"/>
            <a:ext cx="4340200" cy="5029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契約金額の著しい減額を要求する</a:t>
            </a:r>
            <a:endParaRPr lang="en-US" sz="1250" dirty="0"/>
          </a:p>
        </p:txBody>
      </p:sp>
      <p:sp>
        <p:nvSpPr>
          <p:cNvPr id="21" name="Shape 16"/>
          <p:cNvSpPr/>
          <p:nvPr/>
        </p:nvSpPr>
        <p:spPr>
          <a:xfrm>
            <a:off x="6251296" y="3346704"/>
            <a:ext cx="5437480" cy="1097280"/>
          </a:xfrm>
          <a:prstGeom prst="roundRect">
            <a:avLst>
              <a:gd name="adj" fmla="val 5833"/>
            </a:avLst>
          </a:prstGeom>
          <a:solidFill>
            <a:srgbClr val="F6F8FA"/>
          </a:solidFill>
          <a:ln w="12700">
            <a:solidFill>
              <a:srgbClr val="D5DCE4"/>
            </a:solidFill>
            <a:prstDash val="solid"/>
          </a:ln>
        </p:spPr>
      </p:sp>
      <p:sp>
        <p:nvSpPr>
          <p:cNvPr id="22" name="Shape 17"/>
          <p:cNvSpPr/>
          <p:nvPr/>
        </p:nvSpPr>
        <p:spPr>
          <a:xfrm>
            <a:off x="6452464" y="3602736"/>
            <a:ext cx="585216" cy="585216"/>
          </a:xfrm>
          <a:prstGeom prst="ellipse">
            <a:avLst/>
          </a:prstGeom>
          <a:solidFill>
            <a:srgbClr val="FFFFFF"/>
          </a:solidFill>
          <a:ln w="15875">
            <a:solidFill>
              <a:srgbClr val="B42318"/>
            </a:solidFill>
            <a:prstDash val="solid"/>
          </a:ln>
        </p:spPr>
      </p:sp>
      <p:pic>
        <p:nvPicPr>
          <p:cNvPr id="23" name="Image 3" descr="preencoded.png">    </p:cNvPr>
          <p:cNvPicPr>
            <a:picLocks noChangeAspect="1"/>
          </p:cNvPicPr>
          <p:nvPr/>
        </p:nvPicPr>
        <p:blipFill>
          <a:blip r:embed="rId4"/>
          <a:stretch>
            <a:fillRect/>
          </a:stretch>
        </p:blipFill>
        <p:spPr>
          <a:xfrm>
            <a:off x="6604620" y="3754892"/>
            <a:ext cx="280904" cy="280904"/>
          </a:xfrm>
          <a:prstGeom prst="rect">
            <a:avLst/>
          </a:prstGeom>
        </p:spPr>
      </p:pic>
      <p:sp>
        <p:nvSpPr>
          <p:cNvPr id="24" name="Text 18"/>
          <p:cNvSpPr/>
          <p:nvPr/>
        </p:nvSpPr>
        <p:spPr>
          <a:xfrm>
            <a:off x="7183984" y="3511296"/>
            <a:ext cx="434020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不当な損害賠償要求</a:t>
            </a:r>
            <a:endParaRPr lang="en-US" sz="1500" dirty="0"/>
          </a:p>
        </p:txBody>
      </p:sp>
      <p:sp>
        <p:nvSpPr>
          <p:cNvPr id="25" name="Text 19"/>
          <p:cNvSpPr/>
          <p:nvPr/>
        </p:nvSpPr>
        <p:spPr>
          <a:xfrm>
            <a:off x="7183984" y="3849624"/>
            <a:ext cx="4340200" cy="5029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商品・サービスと無関係の不当な賠償を要求する</a:t>
            </a:r>
            <a:endParaRPr lang="en-US" sz="1250" dirty="0"/>
          </a:p>
        </p:txBody>
      </p:sp>
      <p:sp>
        <p:nvSpPr>
          <p:cNvPr id="26" name="Shape 20"/>
          <p:cNvSpPr/>
          <p:nvPr/>
        </p:nvSpPr>
        <p:spPr>
          <a:xfrm>
            <a:off x="502920" y="4663440"/>
            <a:ext cx="11185855" cy="640080"/>
          </a:xfrm>
          <a:prstGeom prst="roundRect">
            <a:avLst>
              <a:gd name="adj" fmla="val 10000"/>
            </a:avLst>
          </a:prstGeom>
          <a:solidFill>
            <a:srgbClr val="F6EEDD"/>
          </a:solidFill>
          <a:ln w="12700">
            <a:solidFill>
              <a:srgbClr val="E0CB9E"/>
            </a:solidFill>
            <a:prstDash val="solid"/>
          </a:ln>
        </p:spPr>
      </p:sp>
      <p:sp>
        <p:nvSpPr>
          <p:cNvPr id="27" name="Text 21"/>
          <p:cNvSpPr/>
          <p:nvPr/>
        </p:nvSpPr>
        <p:spPr>
          <a:xfrm>
            <a:off x="731520" y="4663440"/>
            <a:ext cx="10728655" cy="640080"/>
          </a:xfrm>
          <a:prstGeom prst="rect">
            <a:avLst/>
          </a:prstGeom>
          <a:noFill/>
          <a:ln/>
        </p:spPr>
        <p:txBody>
          <a:bodyPr wrap="square" lIns="0" tIns="0" rIns="0" bIns="0" rtlCol="0" anchor="ctr"/>
          <a:lstStyle/>
          <a:p>
            <a:pPr indent="0" marL="0">
              <a:buNone/>
            </a:pPr>
            <a:r>
              <a:rPr lang="en-US" sz="1250" b="1" dirty="0">
                <a:solidFill>
                  <a:srgbClr val="B58A3A"/>
                </a:solidFill>
                <a:latin typeface="Meiryo" pitchFamily="34" charset="0"/>
                <a:ea typeface="Meiryo" pitchFamily="34" charset="-122"/>
                <a:cs typeface="Meiryo" pitchFamily="34" charset="-120"/>
              </a:rPr>
              <a:t>ただし：</a:t>
            </a:r>
            <a:pPr indent="0" marL="0">
              <a:buNone/>
            </a:pPr>
            <a:r>
              <a:rPr lang="en-US" sz="1250" dirty="0">
                <a:solidFill>
                  <a:srgbClr val="263238"/>
                </a:solidFill>
                <a:latin typeface="Meiryo" pitchFamily="34" charset="0"/>
                <a:ea typeface="Meiryo" pitchFamily="34" charset="-122"/>
                <a:cs typeface="Meiryo" pitchFamily="34" charset="-120"/>
              </a:rPr>
              <a:t>通常想定される範囲の返金・交換・修理・謝罪・説明の要求は</a:t>
            </a:r>
            <a:pPr indent="0" marL="0">
              <a:buNone/>
            </a:pPr>
            <a:r>
              <a:rPr lang="en-US" sz="1250" b="1" dirty="0">
                <a:solidFill>
                  <a:srgbClr val="2F6B4F"/>
                </a:solidFill>
                <a:latin typeface="Meiryo" pitchFamily="34" charset="0"/>
                <a:ea typeface="Meiryo" pitchFamily="34" charset="-122"/>
                <a:cs typeface="Meiryo" pitchFamily="34" charset="-120"/>
              </a:rPr>
              <a:t>正当</a:t>
            </a:r>
            <a:pPr indent="0" marL="0">
              <a:buNone/>
            </a:pPr>
            <a:r>
              <a:rPr lang="en-US" sz="1250" dirty="0">
                <a:solidFill>
                  <a:srgbClr val="263238"/>
                </a:solidFill>
                <a:latin typeface="Meiryo" pitchFamily="34" charset="0"/>
                <a:ea typeface="Meiryo" pitchFamily="34" charset="-122"/>
                <a:cs typeface="Meiryo" pitchFamily="34" charset="-120"/>
              </a:rPr>
              <a:t>です。内容が相当でも、次の「手段・態様」が不相当ならカスハラに当たり得ます。</a:t>
            </a:r>
            <a:endParaRPr lang="en-US" sz="1250" dirty="0"/>
          </a:p>
        </p:txBody>
      </p:sp>
      <p:sp>
        <p:nvSpPr>
          <p:cNvPr id="28" name="Text 2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9" name="Text 2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E3F0EF"/>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判断の視点 ②</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要求の「手段・態様」の相当性</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内容が正当でも、伝え方（手段・態様）が社会通念上許容される範囲を超えればカスハラに当たり得ます。</a:t>
            </a:r>
            <a:endParaRPr lang="en-US" sz="1350" dirty="0"/>
          </a:p>
        </p:txBody>
      </p:sp>
      <p:sp>
        <p:nvSpPr>
          <p:cNvPr id="6" name="Shape 4"/>
          <p:cNvSpPr/>
          <p:nvPr/>
        </p:nvSpPr>
        <p:spPr>
          <a:xfrm>
            <a:off x="502920" y="2048256"/>
            <a:ext cx="3545738" cy="1170432"/>
          </a:xfrm>
          <a:prstGeom prst="roundRect">
            <a:avLst>
              <a:gd name="adj" fmla="val 5469"/>
            </a:avLst>
          </a:prstGeom>
          <a:solidFill>
            <a:srgbClr val="FBEBE9"/>
          </a:solidFill>
          <a:ln w="12700">
            <a:solidFill>
              <a:srgbClr val="E7B7B1"/>
            </a:solidFill>
            <a:prstDash val="solid"/>
          </a:ln>
        </p:spPr>
      </p:sp>
      <p:sp>
        <p:nvSpPr>
          <p:cNvPr id="7" name="Shape 5"/>
          <p:cNvSpPr/>
          <p:nvPr/>
        </p:nvSpPr>
        <p:spPr>
          <a:xfrm>
            <a:off x="2001469" y="2194560"/>
            <a:ext cx="548640" cy="548640"/>
          </a:xfrm>
          <a:prstGeom prst="ellipse">
            <a:avLst/>
          </a:prstGeom>
          <a:solidFill>
            <a:srgbClr val="FFFFFF"/>
          </a:solidFill>
          <a:ln w="15875">
            <a:solidFill>
              <a:srgbClr val="B42318"/>
            </a:solidFill>
            <a:prstDash val="solid"/>
          </a:ln>
        </p:spPr>
      </p:sp>
      <p:pic>
        <p:nvPicPr>
          <p:cNvPr id="8" name="Image 0" descr="preencoded.png">    </p:cNvPr>
          <p:cNvPicPr>
            <a:picLocks noChangeAspect="1"/>
          </p:cNvPicPr>
          <p:nvPr/>
        </p:nvPicPr>
        <p:blipFill>
          <a:blip r:embed="rId1"/>
          <a:stretch>
            <a:fillRect/>
          </a:stretch>
        </p:blipFill>
        <p:spPr>
          <a:xfrm>
            <a:off x="2144116" y="2337206"/>
            <a:ext cx="263347" cy="263347"/>
          </a:xfrm>
          <a:prstGeom prst="rect">
            <a:avLst/>
          </a:prstGeom>
        </p:spPr>
      </p:pic>
      <p:sp>
        <p:nvSpPr>
          <p:cNvPr id="9" name="Text 6"/>
          <p:cNvSpPr/>
          <p:nvPr/>
        </p:nvSpPr>
        <p:spPr>
          <a:xfrm>
            <a:off x="612648" y="27614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身体的な攻撃</a:t>
            </a:r>
            <a:endParaRPr lang="en-US" sz="1400" dirty="0"/>
          </a:p>
        </p:txBody>
      </p:sp>
      <p:sp>
        <p:nvSpPr>
          <p:cNvPr id="10" name="Text 7"/>
          <p:cNvSpPr/>
          <p:nvPr/>
        </p:nvSpPr>
        <p:spPr>
          <a:xfrm>
            <a:off x="630936" y="30175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暴行・傷害。物を投げつける等</a:t>
            </a:r>
            <a:endParaRPr lang="en-US" sz="1050" dirty="0"/>
          </a:p>
        </p:txBody>
      </p:sp>
      <p:sp>
        <p:nvSpPr>
          <p:cNvPr id="11" name="Shape 8"/>
          <p:cNvSpPr/>
          <p:nvPr/>
        </p:nvSpPr>
        <p:spPr>
          <a:xfrm>
            <a:off x="4322978" y="2048256"/>
            <a:ext cx="3545738" cy="1170432"/>
          </a:xfrm>
          <a:prstGeom prst="roundRect">
            <a:avLst>
              <a:gd name="adj" fmla="val 5469"/>
            </a:avLst>
          </a:prstGeom>
          <a:solidFill>
            <a:srgbClr val="FBEBE9"/>
          </a:solidFill>
          <a:ln w="12700">
            <a:solidFill>
              <a:srgbClr val="E7B7B1"/>
            </a:solidFill>
            <a:prstDash val="solid"/>
          </a:ln>
        </p:spPr>
      </p:sp>
      <p:sp>
        <p:nvSpPr>
          <p:cNvPr id="12" name="Shape 9"/>
          <p:cNvSpPr/>
          <p:nvPr/>
        </p:nvSpPr>
        <p:spPr>
          <a:xfrm>
            <a:off x="5821528" y="2194560"/>
            <a:ext cx="548640" cy="548640"/>
          </a:xfrm>
          <a:prstGeom prst="ellipse">
            <a:avLst/>
          </a:prstGeom>
          <a:solidFill>
            <a:srgbClr val="FFFFFF"/>
          </a:solidFill>
          <a:ln w="15875">
            <a:solidFill>
              <a:srgbClr val="B42318"/>
            </a:solidFill>
            <a:prstDash val="solid"/>
          </a:ln>
        </p:spPr>
      </p:sp>
      <p:pic>
        <p:nvPicPr>
          <p:cNvPr id="13" name="Image 1" descr="preencoded.png">    </p:cNvPr>
          <p:cNvPicPr>
            <a:picLocks noChangeAspect="1"/>
          </p:cNvPicPr>
          <p:nvPr/>
        </p:nvPicPr>
        <p:blipFill>
          <a:blip r:embed="rId2"/>
          <a:stretch>
            <a:fillRect/>
          </a:stretch>
        </p:blipFill>
        <p:spPr>
          <a:xfrm>
            <a:off x="5964174" y="2337206"/>
            <a:ext cx="263347" cy="263347"/>
          </a:xfrm>
          <a:prstGeom prst="rect">
            <a:avLst/>
          </a:prstGeom>
        </p:spPr>
      </p:pic>
      <p:sp>
        <p:nvSpPr>
          <p:cNvPr id="14" name="Text 10"/>
          <p:cNvSpPr/>
          <p:nvPr/>
        </p:nvSpPr>
        <p:spPr>
          <a:xfrm>
            <a:off x="4432706" y="27614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精神的な攻撃</a:t>
            </a:r>
            <a:endParaRPr lang="en-US" sz="1400" dirty="0"/>
          </a:p>
        </p:txBody>
      </p:sp>
      <p:sp>
        <p:nvSpPr>
          <p:cNvPr id="15" name="Text 11"/>
          <p:cNvSpPr/>
          <p:nvPr/>
        </p:nvSpPr>
        <p:spPr>
          <a:xfrm>
            <a:off x="4450994" y="30175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脅迫・中傷・名誉毀損・侮辱・暴言・土下座強要</a:t>
            </a:r>
            <a:endParaRPr lang="en-US" sz="1050" dirty="0"/>
          </a:p>
        </p:txBody>
      </p:sp>
      <p:sp>
        <p:nvSpPr>
          <p:cNvPr id="16" name="Shape 12"/>
          <p:cNvSpPr/>
          <p:nvPr/>
        </p:nvSpPr>
        <p:spPr>
          <a:xfrm>
            <a:off x="8143037" y="2048256"/>
            <a:ext cx="3545738" cy="1170432"/>
          </a:xfrm>
          <a:prstGeom prst="roundRect">
            <a:avLst>
              <a:gd name="adj" fmla="val 5469"/>
            </a:avLst>
          </a:prstGeom>
          <a:solidFill>
            <a:srgbClr val="FBEBE9"/>
          </a:solidFill>
          <a:ln w="12700">
            <a:solidFill>
              <a:srgbClr val="E7B7B1"/>
            </a:solidFill>
            <a:prstDash val="solid"/>
          </a:ln>
        </p:spPr>
      </p:sp>
      <p:sp>
        <p:nvSpPr>
          <p:cNvPr id="17" name="Shape 13"/>
          <p:cNvSpPr/>
          <p:nvPr/>
        </p:nvSpPr>
        <p:spPr>
          <a:xfrm>
            <a:off x="9641586" y="2194560"/>
            <a:ext cx="548640" cy="548640"/>
          </a:xfrm>
          <a:prstGeom prst="ellipse">
            <a:avLst/>
          </a:prstGeom>
          <a:solidFill>
            <a:srgbClr val="FFFFFF"/>
          </a:solidFill>
          <a:ln w="15875">
            <a:solidFill>
              <a:srgbClr val="B42318"/>
            </a:solidFill>
            <a:prstDash val="solid"/>
          </a:ln>
        </p:spPr>
      </p:sp>
      <p:pic>
        <p:nvPicPr>
          <p:cNvPr id="18" name="Image 2" descr="preencoded.png">    </p:cNvPr>
          <p:cNvPicPr>
            <a:picLocks noChangeAspect="1"/>
          </p:cNvPicPr>
          <p:nvPr/>
        </p:nvPicPr>
        <p:blipFill>
          <a:blip r:embed="rId3"/>
          <a:stretch>
            <a:fillRect/>
          </a:stretch>
        </p:blipFill>
        <p:spPr>
          <a:xfrm>
            <a:off x="9784232" y="2337206"/>
            <a:ext cx="263347" cy="263347"/>
          </a:xfrm>
          <a:prstGeom prst="rect">
            <a:avLst/>
          </a:prstGeom>
        </p:spPr>
      </p:pic>
      <p:sp>
        <p:nvSpPr>
          <p:cNvPr id="19" name="Text 14"/>
          <p:cNvSpPr/>
          <p:nvPr/>
        </p:nvSpPr>
        <p:spPr>
          <a:xfrm>
            <a:off x="8252765" y="27614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威圧的な言動</a:t>
            </a:r>
            <a:endParaRPr lang="en-US" sz="1400" dirty="0"/>
          </a:p>
        </p:txBody>
      </p:sp>
      <p:sp>
        <p:nvSpPr>
          <p:cNvPr id="20" name="Text 15"/>
          <p:cNvSpPr/>
          <p:nvPr/>
        </p:nvSpPr>
        <p:spPr>
          <a:xfrm>
            <a:off x="8271053" y="30175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大声をあげて労働者や周囲を威圧する</a:t>
            </a:r>
            <a:endParaRPr lang="en-US" sz="1050" dirty="0"/>
          </a:p>
        </p:txBody>
      </p:sp>
      <p:sp>
        <p:nvSpPr>
          <p:cNvPr id="21" name="Shape 16"/>
          <p:cNvSpPr/>
          <p:nvPr/>
        </p:nvSpPr>
        <p:spPr>
          <a:xfrm>
            <a:off x="502920" y="3419856"/>
            <a:ext cx="3545738" cy="1170432"/>
          </a:xfrm>
          <a:prstGeom prst="roundRect">
            <a:avLst>
              <a:gd name="adj" fmla="val 5469"/>
            </a:avLst>
          </a:prstGeom>
          <a:solidFill>
            <a:srgbClr val="FBEBE9"/>
          </a:solidFill>
          <a:ln w="12700">
            <a:solidFill>
              <a:srgbClr val="E7B7B1"/>
            </a:solidFill>
            <a:prstDash val="solid"/>
          </a:ln>
        </p:spPr>
      </p:sp>
      <p:sp>
        <p:nvSpPr>
          <p:cNvPr id="22" name="Shape 17"/>
          <p:cNvSpPr/>
          <p:nvPr/>
        </p:nvSpPr>
        <p:spPr>
          <a:xfrm>
            <a:off x="2001469" y="3566160"/>
            <a:ext cx="548640" cy="548640"/>
          </a:xfrm>
          <a:prstGeom prst="ellipse">
            <a:avLst/>
          </a:prstGeom>
          <a:solidFill>
            <a:srgbClr val="FFFFFF"/>
          </a:solidFill>
          <a:ln w="15875">
            <a:solidFill>
              <a:srgbClr val="B42318"/>
            </a:solidFill>
            <a:prstDash val="solid"/>
          </a:ln>
        </p:spPr>
      </p:sp>
      <p:pic>
        <p:nvPicPr>
          <p:cNvPr id="23" name="Image 3" descr="preencoded.png">    </p:cNvPr>
          <p:cNvPicPr>
            <a:picLocks noChangeAspect="1"/>
          </p:cNvPicPr>
          <p:nvPr/>
        </p:nvPicPr>
        <p:blipFill>
          <a:blip r:embed="rId4"/>
          <a:stretch>
            <a:fillRect/>
          </a:stretch>
        </p:blipFill>
        <p:spPr>
          <a:xfrm>
            <a:off x="2144116" y="3708806"/>
            <a:ext cx="263347" cy="263347"/>
          </a:xfrm>
          <a:prstGeom prst="rect">
            <a:avLst/>
          </a:prstGeom>
        </p:spPr>
      </p:pic>
      <p:sp>
        <p:nvSpPr>
          <p:cNvPr id="24" name="Text 18"/>
          <p:cNvSpPr/>
          <p:nvPr/>
        </p:nvSpPr>
        <p:spPr>
          <a:xfrm>
            <a:off x="612648" y="41330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継続的・執拗な言動</a:t>
            </a:r>
            <a:endParaRPr lang="en-US" sz="1400" dirty="0"/>
          </a:p>
        </p:txBody>
      </p:sp>
      <p:sp>
        <p:nvSpPr>
          <p:cNvPr id="25" name="Text 19"/>
          <p:cNvSpPr/>
          <p:nvPr/>
        </p:nvSpPr>
        <p:spPr>
          <a:xfrm>
            <a:off x="630936" y="43891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同様のメール等を執拗に繰り返し送る</a:t>
            </a:r>
            <a:endParaRPr lang="en-US" sz="1050" dirty="0"/>
          </a:p>
        </p:txBody>
      </p:sp>
      <p:sp>
        <p:nvSpPr>
          <p:cNvPr id="26" name="Shape 20"/>
          <p:cNvSpPr/>
          <p:nvPr/>
        </p:nvSpPr>
        <p:spPr>
          <a:xfrm>
            <a:off x="4322978" y="3419856"/>
            <a:ext cx="3545738" cy="1170432"/>
          </a:xfrm>
          <a:prstGeom prst="roundRect">
            <a:avLst>
              <a:gd name="adj" fmla="val 5469"/>
            </a:avLst>
          </a:prstGeom>
          <a:solidFill>
            <a:srgbClr val="FBEBE9"/>
          </a:solidFill>
          <a:ln w="12700">
            <a:solidFill>
              <a:srgbClr val="E7B7B1"/>
            </a:solidFill>
            <a:prstDash val="solid"/>
          </a:ln>
        </p:spPr>
      </p:sp>
      <p:sp>
        <p:nvSpPr>
          <p:cNvPr id="27" name="Shape 21"/>
          <p:cNvSpPr/>
          <p:nvPr/>
        </p:nvSpPr>
        <p:spPr>
          <a:xfrm>
            <a:off x="5821528" y="3566160"/>
            <a:ext cx="548640" cy="548640"/>
          </a:xfrm>
          <a:prstGeom prst="ellipse">
            <a:avLst/>
          </a:prstGeom>
          <a:solidFill>
            <a:srgbClr val="FFFFFF"/>
          </a:solidFill>
          <a:ln w="15875">
            <a:solidFill>
              <a:srgbClr val="B42318"/>
            </a:solidFill>
            <a:prstDash val="solid"/>
          </a:ln>
        </p:spPr>
      </p:sp>
      <p:pic>
        <p:nvPicPr>
          <p:cNvPr id="28" name="Image 4" descr="preencoded.png">    </p:cNvPr>
          <p:cNvPicPr>
            <a:picLocks noChangeAspect="1"/>
          </p:cNvPicPr>
          <p:nvPr/>
        </p:nvPicPr>
        <p:blipFill>
          <a:blip r:embed="rId5"/>
          <a:stretch>
            <a:fillRect/>
          </a:stretch>
        </p:blipFill>
        <p:spPr>
          <a:xfrm>
            <a:off x="5964174" y="3708806"/>
            <a:ext cx="263347" cy="263347"/>
          </a:xfrm>
          <a:prstGeom prst="rect">
            <a:avLst/>
          </a:prstGeom>
        </p:spPr>
      </p:pic>
      <p:sp>
        <p:nvSpPr>
          <p:cNvPr id="29" name="Text 22"/>
          <p:cNvSpPr/>
          <p:nvPr/>
        </p:nvSpPr>
        <p:spPr>
          <a:xfrm>
            <a:off x="4432706" y="41330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拘束的な言動</a:t>
            </a:r>
            <a:endParaRPr lang="en-US" sz="1400" dirty="0"/>
          </a:p>
        </p:txBody>
      </p:sp>
      <p:sp>
        <p:nvSpPr>
          <p:cNvPr id="30" name="Text 23"/>
          <p:cNvSpPr/>
          <p:nvPr/>
        </p:nvSpPr>
        <p:spPr>
          <a:xfrm>
            <a:off x="4450994" y="43891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長時間の居座り・電話拘束、不退去・監禁</a:t>
            </a:r>
            <a:endParaRPr lang="en-US" sz="1050" dirty="0"/>
          </a:p>
        </p:txBody>
      </p:sp>
      <p:sp>
        <p:nvSpPr>
          <p:cNvPr id="31" name="Shape 24"/>
          <p:cNvSpPr/>
          <p:nvPr/>
        </p:nvSpPr>
        <p:spPr>
          <a:xfrm>
            <a:off x="8143037" y="3419856"/>
            <a:ext cx="3545738" cy="1170432"/>
          </a:xfrm>
          <a:prstGeom prst="roundRect">
            <a:avLst>
              <a:gd name="adj" fmla="val 5469"/>
            </a:avLst>
          </a:prstGeom>
          <a:solidFill>
            <a:srgbClr val="FBEBE9"/>
          </a:solidFill>
          <a:ln w="12700">
            <a:solidFill>
              <a:srgbClr val="E7B7B1"/>
            </a:solidFill>
            <a:prstDash val="solid"/>
          </a:ln>
        </p:spPr>
      </p:sp>
      <p:sp>
        <p:nvSpPr>
          <p:cNvPr id="32" name="Shape 25"/>
          <p:cNvSpPr/>
          <p:nvPr/>
        </p:nvSpPr>
        <p:spPr>
          <a:xfrm>
            <a:off x="9641586" y="3566160"/>
            <a:ext cx="548640" cy="548640"/>
          </a:xfrm>
          <a:prstGeom prst="ellipse">
            <a:avLst/>
          </a:prstGeom>
          <a:solidFill>
            <a:srgbClr val="FFFFFF"/>
          </a:solidFill>
          <a:ln w="15875">
            <a:solidFill>
              <a:srgbClr val="B42318"/>
            </a:solidFill>
            <a:prstDash val="solid"/>
          </a:ln>
        </p:spPr>
      </p:sp>
      <p:pic>
        <p:nvPicPr>
          <p:cNvPr id="33" name="Image 5" descr="preencoded.png">    </p:cNvPr>
          <p:cNvPicPr>
            <a:picLocks noChangeAspect="1"/>
          </p:cNvPicPr>
          <p:nvPr/>
        </p:nvPicPr>
        <p:blipFill>
          <a:blip r:embed="rId6"/>
          <a:stretch>
            <a:fillRect/>
          </a:stretch>
        </p:blipFill>
        <p:spPr>
          <a:xfrm>
            <a:off x="9784232" y="3708806"/>
            <a:ext cx="263347" cy="263347"/>
          </a:xfrm>
          <a:prstGeom prst="rect">
            <a:avLst/>
          </a:prstGeom>
        </p:spPr>
      </p:pic>
      <p:sp>
        <p:nvSpPr>
          <p:cNvPr id="34" name="Text 26"/>
          <p:cNvSpPr/>
          <p:nvPr/>
        </p:nvSpPr>
        <p:spPr>
          <a:xfrm>
            <a:off x="8252765" y="4133088"/>
            <a:ext cx="3326282" cy="274320"/>
          </a:xfrm>
          <a:prstGeom prst="rect">
            <a:avLst/>
          </a:prstGeom>
          <a:noFill/>
          <a:ln/>
        </p:spPr>
        <p:txBody>
          <a:bodyPr wrap="square" lIns="0" tIns="0" rIns="0" bIns="0" rtlCol="0" anchor="ctr"/>
          <a:lstStyle/>
          <a:p>
            <a:pPr algn="ctr" indent="0" marL="0">
              <a:buNone/>
            </a:pPr>
            <a:r>
              <a:rPr lang="en-US" sz="1400" b="1" dirty="0">
                <a:solidFill>
                  <a:srgbClr val="B42318"/>
                </a:solidFill>
                <a:latin typeface="Meiryo" pitchFamily="34" charset="0"/>
                <a:ea typeface="Meiryo" pitchFamily="34" charset="-122"/>
                <a:cs typeface="Meiryo" pitchFamily="34" charset="-120"/>
              </a:rPr>
              <a:t>撮影・投稿による威圧</a:t>
            </a:r>
            <a:endParaRPr lang="en-US" sz="1400" dirty="0"/>
          </a:p>
        </p:txBody>
      </p:sp>
      <p:sp>
        <p:nvSpPr>
          <p:cNvPr id="35" name="Text 27"/>
          <p:cNvSpPr/>
          <p:nvPr/>
        </p:nvSpPr>
        <p:spPr>
          <a:xfrm>
            <a:off x="8271053" y="4389120"/>
            <a:ext cx="3289706" cy="182880"/>
          </a:xfrm>
          <a:prstGeom prst="rect">
            <a:avLst/>
          </a:prstGeom>
          <a:noFill/>
          <a:ln/>
        </p:spPr>
        <p:txBody>
          <a:bodyPr wrap="square" lIns="0" tIns="0" rIns="0" bIns="0" rtlCol="0" anchor="t"/>
          <a:lstStyle/>
          <a:p>
            <a:pPr algn="ctr" indent="0" marL="0">
              <a:buNone/>
            </a:pPr>
            <a:r>
              <a:rPr lang="en-US" sz="1050" dirty="0">
                <a:solidFill>
                  <a:srgbClr val="263238"/>
                </a:solidFill>
                <a:latin typeface="Meiryo" pitchFamily="34" charset="0"/>
                <a:ea typeface="Meiryo" pitchFamily="34" charset="-122"/>
                <a:cs typeface="Meiryo" pitchFamily="34" charset="-120"/>
              </a:rPr>
              <a:t>無断撮影、SNS投稿の示唆で脅す</a:t>
            </a:r>
            <a:endParaRPr lang="en-US" sz="1050" dirty="0"/>
          </a:p>
        </p:txBody>
      </p:sp>
      <p:sp>
        <p:nvSpPr>
          <p:cNvPr id="36" name="Shape 28"/>
          <p:cNvSpPr/>
          <p:nvPr/>
        </p:nvSpPr>
        <p:spPr>
          <a:xfrm>
            <a:off x="502920" y="4809744"/>
            <a:ext cx="11185855" cy="566928"/>
          </a:xfrm>
          <a:prstGeom prst="roundRect">
            <a:avLst>
              <a:gd name="adj" fmla="val 11290"/>
            </a:avLst>
          </a:prstGeom>
          <a:solidFill>
            <a:srgbClr val="EAEEF3"/>
          </a:solidFill>
          <a:ln w="12700">
            <a:solidFill>
              <a:srgbClr val="C3CDD9"/>
            </a:solidFill>
            <a:prstDash val="solid"/>
          </a:ln>
        </p:spPr>
      </p:sp>
      <p:sp>
        <p:nvSpPr>
          <p:cNvPr id="37" name="Text 29"/>
          <p:cNvSpPr/>
          <p:nvPr/>
        </p:nvSpPr>
        <p:spPr>
          <a:xfrm>
            <a:off x="731520" y="4809744"/>
            <a:ext cx="10728655" cy="566928"/>
          </a:xfrm>
          <a:prstGeom prst="rect">
            <a:avLst/>
          </a:prstGeom>
          <a:noFill/>
          <a:ln/>
        </p:spPr>
        <p:txBody>
          <a:bodyPr wrap="square" lIns="0" tIns="0" rIns="0" bIns="0" rtlCol="0" anchor="ctr"/>
          <a:lstStyle/>
          <a:p>
            <a:pPr indent="0" marL="0">
              <a:buNone/>
            </a:pPr>
            <a:r>
              <a:rPr lang="en-US" sz="1200" b="1" dirty="0">
                <a:solidFill>
                  <a:srgbClr val="16314F"/>
                </a:solidFill>
                <a:latin typeface="Meiryo" pitchFamily="34" charset="0"/>
                <a:ea typeface="Meiryo" pitchFamily="34" charset="-122"/>
                <a:cs typeface="Meiryo" pitchFamily="34" charset="-120"/>
              </a:rPr>
              <a:t>総合的に判断：</a:t>
            </a:r>
            <a:pPr indent="0" marL="0">
              <a:buNone/>
            </a:pPr>
            <a:r>
              <a:rPr lang="en-US" sz="1200" dirty="0">
                <a:solidFill>
                  <a:srgbClr val="263238"/>
                </a:solidFill>
                <a:latin typeface="Meiryo" pitchFamily="34" charset="0"/>
                <a:ea typeface="Meiryo" pitchFamily="34" charset="-122"/>
                <a:cs typeface="Meiryo" pitchFamily="34" charset="-120"/>
              </a:rPr>
              <a:t>言動の目的、経緯・状況、業種・業態、態様・頻度・継続性、労働者の状況、行為者との関係性等を総合考慮します。</a:t>
            </a:r>
            <a:endParaRPr lang="en-US" sz="1200" dirty="0"/>
          </a:p>
        </p:txBody>
      </p:sp>
      <p:sp>
        <p:nvSpPr>
          <p:cNvPr id="38" name="Text 3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9" name="Text 3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051560" cy="310896"/>
          </a:xfrm>
          <a:prstGeom prst="roundRect">
            <a:avLst>
              <a:gd name="adj" fmla="val 17647"/>
            </a:avLst>
          </a:prstGeom>
          <a:solidFill>
            <a:srgbClr val="E3F0EF"/>
          </a:solidFill>
          <a:ln/>
        </p:spPr>
      </p:sp>
      <p:sp>
        <p:nvSpPr>
          <p:cNvPr id="3" name="Text 1"/>
          <p:cNvSpPr/>
          <p:nvPr/>
        </p:nvSpPr>
        <p:spPr>
          <a:xfrm>
            <a:off x="502920" y="420624"/>
            <a:ext cx="105156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3要素の③</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「就業環境が害される」とは</a:t>
            </a:r>
            <a:endParaRPr lang="en-US" sz="2800" dirty="0"/>
          </a:p>
        </p:txBody>
      </p:sp>
      <p:sp>
        <p:nvSpPr>
          <p:cNvPr id="5" name="Shape 3"/>
          <p:cNvSpPr/>
          <p:nvPr/>
        </p:nvSpPr>
        <p:spPr>
          <a:xfrm>
            <a:off x="502920" y="1591056"/>
            <a:ext cx="11185855" cy="1234440"/>
          </a:xfrm>
          <a:prstGeom prst="roundRect">
            <a:avLst>
              <a:gd name="adj" fmla="val 5185"/>
            </a:avLst>
          </a:prstGeom>
          <a:solidFill>
            <a:srgbClr val="E3F0EF"/>
          </a:solidFill>
          <a:ln w="12700">
            <a:solidFill>
              <a:srgbClr val="A9D2CE"/>
            </a:solidFill>
            <a:prstDash val="solid"/>
          </a:ln>
        </p:spPr>
      </p:sp>
      <p:sp>
        <p:nvSpPr>
          <p:cNvPr id="6" name="Shape 4"/>
          <p:cNvSpPr/>
          <p:nvPr/>
        </p:nvSpPr>
        <p:spPr>
          <a:xfrm>
            <a:off x="758952" y="1901952"/>
            <a:ext cx="640080" cy="640080"/>
          </a:xfrm>
          <a:prstGeom prst="ellipse">
            <a:avLst/>
          </a:prstGeom>
          <a:solidFill>
            <a:srgbClr val="FFFFFF"/>
          </a:solidFill>
          <a:ln w="15875">
            <a:solidFill>
              <a:srgbClr val="237A75"/>
            </a:solidFill>
            <a:prstDash val="solid"/>
          </a:ln>
        </p:spPr>
      </p:sp>
      <p:pic>
        <p:nvPicPr>
          <p:cNvPr id="7" name="Image 0" descr="preencoded.png">    </p:cNvPr>
          <p:cNvPicPr>
            <a:picLocks noChangeAspect="1"/>
          </p:cNvPicPr>
          <p:nvPr/>
        </p:nvPicPr>
        <p:blipFill>
          <a:blip r:embed="rId1"/>
          <a:stretch>
            <a:fillRect/>
          </a:stretch>
        </p:blipFill>
        <p:spPr>
          <a:xfrm>
            <a:off x="925373" y="2068373"/>
            <a:ext cx="307238" cy="307238"/>
          </a:xfrm>
          <a:prstGeom prst="rect">
            <a:avLst/>
          </a:prstGeom>
        </p:spPr>
      </p:pic>
      <p:sp>
        <p:nvSpPr>
          <p:cNvPr id="8" name="Text 5"/>
          <p:cNvSpPr/>
          <p:nvPr/>
        </p:nvSpPr>
        <p:spPr>
          <a:xfrm>
            <a:off x="1554480" y="1737360"/>
            <a:ext cx="9905695" cy="914400"/>
          </a:xfrm>
          <a:prstGeom prst="rect">
            <a:avLst/>
          </a:prstGeom>
          <a:noFill/>
          <a:ln/>
        </p:spPr>
        <p:txBody>
          <a:bodyPr wrap="square" lIns="0" tIns="0" rIns="0" bIns="0" rtlCol="0" anchor="ctr"/>
          <a:lstStyle/>
          <a:p>
            <a:pPr indent="0" marL="0">
              <a:lnSpc>
                <a:spcPct val="112000"/>
              </a:lnSpc>
              <a:buNone/>
            </a:pPr>
            <a:r>
              <a:rPr lang="en-US" sz="1500" dirty="0">
                <a:solidFill>
                  <a:srgbClr val="263238"/>
                </a:solidFill>
                <a:latin typeface="Meiryo" pitchFamily="34" charset="0"/>
                <a:ea typeface="Meiryo" pitchFamily="34" charset="-122"/>
                <a:cs typeface="Meiryo" pitchFamily="34" charset="-120"/>
              </a:rPr>
              <a:t>顧客等の言動により、労働者が身体的・精神的に苦痛を受け、就業環境が不快なものとなり、能力発揮に重大な悪影響が生じる等、就業する上で看過できない程度の支障が生じることをいいます。</a:t>
            </a:r>
            <a:endParaRPr lang="en-US" sz="1500" dirty="0"/>
          </a:p>
        </p:txBody>
      </p:sp>
      <p:sp>
        <p:nvSpPr>
          <p:cNvPr id="9" name="Shape 6"/>
          <p:cNvSpPr/>
          <p:nvPr/>
        </p:nvSpPr>
        <p:spPr>
          <a:xfrm>
            <a:off x="502920" y="3054096"/>
            <a:ext cx="5428336" cy="2331720"/>
          </a:xfrm>
          <a:prstGeom prst="roundRect">
            <a:avLst>
              <a:gd name="adj" fmla="val 2745"/>
            </a:avLst>
          </a:prstGeom>
          <a:solidFill>
            <a:srgbClr val="F6F8FA"/>
          </a:solidFill>
          <a:ln w="12700">
            <a:solidFill>
              <a:srgbClr val="D5DCE4"/>
            </a:solidFill>
            <a:prstDash val="solid"/>
          </a:ln>
        </p:spPr>
      </p:sp>
      <p:sp>
        <p:nvSpPr>
          <p:cNvPr id="10" name="Text 7"/>
          <p:cNvSpPr/>
          <p:nvPr/>
        </p:nvSpPr>
        <p:spPr>
          <a:xfrm>
            <a:off x="731520" y="3200400"/>
            <a:ext cx="4971136"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判断の基準</a:t>
            </a:r>
            <a:endParaRPr lang="en-US" sz="1450" dirty="0"/>
          </a:p>
        </p:txBody>
      </p:sp>
      <p:sp>
        <p:nvSpPr>
          <p:cNvPr id="11" name="Text 8"/>
          <p:cNvSpPr/>
          <p:nvPr/>
        </p:nvSpPr>
        <p:spPr>
          <a:xfrm>
            <a:off x="777240" y="3584448"/>
            <a:ext cx="4879696" cy="1691640"/>
          </a:xfrm>
          <a:prstGeom prst="rect">
            <a:avLst/>
          </a:prstGeom>
          <a:noFill/>
          <a:ln/>
        </p:spPr>
        <p:txBody>
          <a:bodyPr wrap="square" lIns="0" tIns="0" rIns="0" bIns="0" rtlCol="0" anchor="t"/>
          <a:lstStyle/>
          <a:p>
            <a:pPr indent="0" marL="0">
              <a:lnSpc>
                <a:spcPct val="114000"/>
              </a:lnSpc>
              <a:buNone/>
            </a:pPr>
            <a:r>
              <a:rPr lang="en-US" sz="1300" b="1" dirty="0">
                <a:solidFill>
                  <a:srgbClr val="237A75"/>
                </a:solidFill>
                <a:latin typeface="Meiryo" pitchFamily="34" charset="0"/>
                <a:ea typeface="Meiryo" pitchFamily="34" charset="-122"/>
                <a:cs typeface="Meiryo" pitchFamily="34" charset="-120"/>
              </a:rPr>
              <a:t>「平均的な労働者の感じ方」</a:t>
            </a:r>
            <a:endParaRPr lang="en-US" sz="1300" dirty="0"/>
          </a:p>
          <a:p>
            <a:pPr indent="0" marL="0">
              <a:lnSpc>
                <a:spcPct val="114000"/>
              </a:lnSpc>
              <a:buNone/>
            </a:pPr>
            <a:r>
              <a:rPr lang="en-US" sz="1300" dirty="0">
                <a:solidFill>
                  <a:srgbClr val="263238"/>
                </a:solidFill>
                <a:latin typeface="Meiryo" pitchFamily="34" charset="0"/>
                <a:ea typeface="Meiryo" pitchFamily="34" charset="-122"/>
                <a:cs typeface="Meiryo" pitchFamily="34" charset="-120"/>
              </a:rPr>
              <a:t>同様の状況で同じ言動を受けた場合に、社会一般の労働者が、就業する上で看過できない程度の支障が生じたと感じるかどうかを基準とします。</a:t>
            </a:r>
            <a:endParaRPr lang="en-US" sz="1300" dirty="0"/>
          </a:p>
          <a:p>
            <a:pPr indent="0" marL="0">
              <a:lnSpc>
                <a:spcPct val="114000"/>
              </a:lnSpc>
              <a:buNone/>
            </a:pPr>
            <a:endParaRPr lang="en-US" sz="1300" dirty="0"/>
          </a:p>
          <a:p>
            <a:pPr indent="0" marL="0">
              <a:lnSpc>
                <a:spcPct val="114000"/>
              </a:lnSpc>
              <a:buNone/>
            </a:pPr>
            <a:r>
              <a:rPr lang="en-US" sz="1300" dirty="0">
                <a:solidFill>
                  <a:srgbClr val="263238"/>
                </a:solidFill>
                <a:latin typeface="Meiryo" pitchFamily="34" charset="0"/>
                <a:ea typeface="Meiryo" pitchFamily="34" charset="-122"/>
                <a:cs typeface="Meiryo" pitchFamily="34" charset="-120"/>
              </a:rPr>
              <a:t>特定の人が極端に過敏／鈍感かどうかではなく、客観的に見て判断します。</a:t>
            </a:r>
            <a:endParaRPr lang="en-US" sz="1300" dirty="0"/>
          </a:p>
        </p:txBody>
      </p:sp>
      <p:sp>
        <p:nvSpPr>
          <p:cNvPr id="12" name="Shape 9"/>
          <p:cNvSpPr/>
          <p:nvPr/>
        </p:nvSpPr>
        <p:spPr>
          <a:xfrm>
            <a:off x="6260440" y="3054096"/>
            <a:ext cx="5428336" cy="2331720"/>
          </a:xfrm>
          <a:prstGeom prst="roundRect">
            <a:avLst>
              <a:gd name="adj" fmla="val 2745"/>
            </a:avLst>
          </a:prstGeom>
          <a:solidFill>
            <a:srgbClr val="EAEEF3"/>
          </a:solidFill>
          <a:ln w="12700">
            <a:solidFill>
              <a:srgbClr val="C3CDD9"/>
            </a:solidFill>
            <a:prstDash val="solid"/>
          </a:ln>
        </p:spPr>
      </p:sp>
      <p:sp>
        <p:nvSpPr>
          <p:cNvPr id="13" name="Text 10"/>
          <p:cNvSpPr/>
          <p:nvPr/>
        </p:nvSpPr>
        <p:spPr>
          <a:xfrm>
            <a:off x="6489040" y="3200400"/>
            <a:ext cx="4971136"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現場での意味</a:t>
            </a:r>
            <a:endParaRPr lang="en-US" sz="1450" dirty="0"/>
          </a:p>
        </p:txBody>
      </p:sp>
      <p:sp>
        <p:nvSpPr>
          <p:cNvPr id="14" name="Text 11"/>
          <p:cNvSpPr/>
          <p:nvPr/>
        </p:nvSpPr>
        <p:spPr>
          <a:xfrm>
            <a:off x="6534760" y="3584448"/>
            <a:ext cx="4879696" cy="1691640"/>
          </a:xfrm>
          <a:prstGeom prst="rect">
            <a:avLst/>
          </a:prstGeom>
          <a:noFill/>
          <a:ln/>
        </p:spPr>
        <p:txBody>
          <a:bodyPr wrap="square" lIns="0" tIns="0" rIns="0" bIns="0" rtlCol="0" anchor="t"/>
          <a:lstStyle/>
          <a:p>
            <a:pPr indent="0" marL="0">
              <a:lnSpc>
                <a:spcPct val="132000"/>
              </a:lnSpc>
              <a:buNone/>
            </a:pPr>
            <a:r>
              <a:rPr lang="en-US" sz="1350" dirty="0">
                <a:solidFill>
                  <a:srgbClr val="263238"/>
                </a:solidFill>
                <a:latin typeface="Meiryo" pitchFamily="34" charset="0"/>
                <a:ea typeface="Meiryo" pitchFamily="34" charset="-122"/>
                <a:cs typeface="Meiryo" pitchFamily="34" charset="-120"/>
              </a:rPr>
              <a:t>・「我慢すればよい」という問題ではない</a:t>
            </a:r>
            <a:endParaRPr lang="en-US" sz="1350" dirty="0"/>
          </a:p>
          <a:p>
            <a:pPr indent="0" marL="0">
              <a:lnSpc>
                <a:spcPct val="132000"/>
              </a:lnSpc>
              <a:buNone/>
            </a:pPr>
            <a:r>
              <a:rPr lang="en-US" sz="1350" dirty="0">
                <a:solidFill>
                  <a:srgbClr val="263238"/>
                </a:solidFill>
                <a:latin typeface="Meiryo" pitchFamily="34" charset="0"/>
                <a:ea typeface="Meiryo" pitchFamily="34" charset="-122"/>
                <a:cs typeface="Meiryo" pitchFamily="34" charset="-120"/>
              </a:rPr>
              <a:t>・強い恐怖・体調不良の訴えは重要なサイン</a:t>
            </a:r>
            <a:endParaRPr lang="en-US" sz="1350" dirty="0"/>
          </a:p>
          <a:p>
            <a:pPr indent="0" marL="0">
              <a:lnSpc>
                <a:spcPct val="132000"/>
              </a:lnSpc>
              <a:buNone/>
            </a:pPr>
            <a:r>
              <a:rPr lang="en-US" sz="1350" dirty="0">
                <a:solidFill>
                  <a:srgbClr val="263238"/>
                </a:solidFill>
                <a:latin typeface="Meiryo" pitchFamily="34" charset="0"/>
                <a:ea typeface="Meiryo" pitchFamily="34" charset="-122"/>
                <a:cs typeface="Meiryo" pitchFamily="34" charset="-120"/>
              </a:rPr>
              <a:t>・継続・反復により支障が深まることがある</a:t>
            </a:r>
            <a:endParaRPr lang="en-US" sz="1350" dirty="0"/>
          </a:p>
          <a:p>
            <a:pPr indent="0" marL="0">
              <a:lnSpc>
                <a:spcPct val="132000"/>
              </a:lnSpc>
              <a:buNone/>
            </a:pPr>
            <a:r>
              <a:rPr lang="en-US" sz="1350" dirty="0">
                <a:solidFill>
                  <a:srgbClr val="263238"/>
                </a:solidFill>
                <a:latin typeface="Meiryo" pitchFamily="34" charset="0"/>
                <a:ea typeface="Meiryo" pitchFamily="34" charset="-122"/>
                <a:cs typeface="Meiryo" pitchFamily="34" charset="-120"/>
              </a:rPr>
              <a:t>・一人で抱え込ませず、組織で受け止める</a:t>
            </a:r>
            <a:endParaRPr lang="en-US" sz="13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517904" cy="310896"/>
          </a:xfrm>
          <a:prstGeom prst="roundRect">
            <a:avLst>
              <a:gd name="adj" fmla="val 17647"/>
            </a:avLst>
          </a:prstGeom>
          <a:solidFill>
            <a:srgbClr val="E7F0EA"/>
          </a:solidFill>
          <a:ln/>
        </p:spPr>
      </p:sp>
      <p:sp>
        <p:nvSpPr>
          <p:cNvPr id="3" name="Text 1"/>
          <p:cNvSpPr/>
          <p:nvPr/>
        </p:nvSpPr>
        <p:spPr>
          <a:xfrm>
            <a:off x="502920" y="420624"/>
            <a:ext cx="1517904" cy="310896"/>
          </a:xfrm>
          <a:prstGeom prst="rect">
            <a:avLst/>
          </a:prstGeom>
          <a:noFill/>
          <a:ln/>
        </p:spPr>
        <p:txBody>
          <a:bodyPr wrap="square" lIns="0" tIns="0" rIns="0" bIns="0" rtlCol="0" anchor="ctr"/>
          <a:lstStyle/>
          <a:p>
            <a:pPr algn="ctr" indent="0" marL="0">
              <a:buNone/>
            </a:pPr>
            <a:r>
              <a:rPr lang="en-US" sz="1150" b="1" dirty="0">
                <a:solidFill>
                  <a:srgbClr val="2F6B4F"/>
                </a:solidFill>
                <a:latin typeface="Meiryo" pitchFamily="34" charset="0"/>
                <a:ea typeface="Meiryo" pitchFamily="34" charset="-122"/>
                <a:cs typeface="Meiryo" pitchFamily="34" charset="-120"/>
              </a:rPr>
              <a:t>正当な権利の尊重</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合理的配慮の求めとの区別</a:t>
            </a:r>
            <a:endParaRPr lang="en-US" sz="2800" dirty="0"/>
          </a:p>
        </p:txBody>
      </p:sp>
      <p:sp>
        <p:nvSpPr>
          <p:cNvPr id="5" name="Shape 3"/>
          <p:cNvSpPr/>
          <p:nvPr/>
        </p:nvSpPr>
        <p:spPr>
          <a:xfrm>
            <a:off x="502920" y="1591056"/>
            <a:ext cx="11185855" cy="914400"/>
          </a:xfrm>
          <a:prstGeom prst="roundRect">
            <a:avLst>
              <a:gd name="adj" fmla="val 7000"/>
            </a:avLst>
          </a:prstGeom>
          <a:solidFill>
            <a:srgbClr val="E7F0EA"/>
          </a:solidFill>
          <a:ln w="12700">
            <a:solidFill>
              <a:srgbClr val="B2CDBD"/>
            </a:solidFill>
            <a:prstDash val="solid"/>
          </a:ln>
        </p:spPr>
      </p:sp>
      <p:sp>
        <p:nvSpPr>
          <p:cNvPr id="6" name="Shape 4"/>
          <p:cNvSpPr/>
          <p:nvPr/>
        </p:nvSpPr>
        <p:spPr>
          <a:xfrm>
            <a:off x="731520" y="1755648"/>
            <a:ext cx="566928" cy="566928"/>
          </a:xfrm>
          <a:prstGeom prst="ellipse">
            <a:avLst/>
          </a:prstGeom>
          <a:solidFill>
            <a:srgbClr val="FFFFFF"/>
          </a:solidFill>
          <a:ln w="15875">
            <a:solidFill>
              <a:srgbClr val="237A75"/>
            </a:solidFill>
            <a:prstDash val="solid"/>
          </a:ln>
        </p:spPr>
      </p:sp>
      <p:pic>
        <p:nvPicPr>
          <p:cNvPr id="7" name="Image 0" descr="preencoded.png">    </p:cNvPr>
          <p:cNvPicPr>
            <a:picLocks noChangeAspect="1"/>
          </p:cNvPicPr>
          <p:nvPr/>
        </p:nvPicPr>
        <p:blipFill>
          <a:blip r:embed="rId1"/>
          <a:stretch>
            <a:fillRect/>
          </a:stretch>
        </p:blipFill>
        <p:spPr>
          <a:xfrm>
            <a:off x="878921" y="1903049"/>
            <a:ext cx="272125" cy="272125"/>
          </a:xfrm>
          <a:prstGeom prst="rect">
            <a:avLst/>
          </a:prstGeom>
        </p:spPr>
      </p:pic>
      <p:sp>
        <p:nvSpPr>
          <p:cNvPr id="8" name="Text 5"/>
          <p:cNvSpPr/>
          <p:nvPr/>
        </p:nvSpPr>
        <p:spPr>
          <a:xfrm>
            <a:off x="1371600" y="1719072"/>
            <a:ext cx="10088575" cy="676656"/>
          </a:xfrm>
          <a:prstGeom prst="rect">
            <a:avLst/>
          </a:prstGeom>
          <a:noFill/>
          <a:ln/>
        </p:spPr>
        <p:txBody>
          <a:bodyPr wrap="square" lIns="0" tIns="0" rIns="0" bIns="0" rtlCol="0" anchor="ctr"/>
          <a:lstStyle/>
          <a:p>
            <a:pPr indent="0" marL="0">
              <a:lnSpc>
                <a:spcPct val="108000"/>
              </a:lnSpc>
              <a:buNone/>
            </a:pPr>
            <a:r>
              <a:rPr lang="en-US" sz="1400" b="1" dirty="0">
                <a:solidFill>
                  <a:srgbClr val="2F6B4F"/>
                </a:solidFill>
                <a:latin typeface="Meiryo" pitchFamily="34" charset="0"/>
                <a:ea typeface="Meiryo" pitchFamily="34" charset="-122"/>
                <a:cs typeface="Meiryo" pitchFamily="34" charset="-120"/>
              </a:rPr>
              <a:t>障害者差別解消法（2024年4月から事業者も義務化）</a:t>
            </a:r>
            <a:pPr indent="0" marL="0">
              <a:lnSpc>
                <a:spcPct val="108000"/>
              </a:lnSpc>
              <a:buNone/>
            </a:pPr>
            <a:r>
              <a:rPr lang="en-US" sz="1400" dirty="0">
                <a:solidFill>
                  <a:srgbClr val="263238"/>
                </a:solidFill>
                <a:latin typeface="Meiryo" pitchFamily="34" charset="0"/>
                <a:ea typeface="Meiryo" pitchFamily="34" charset="-122"/>
                <a:cs typeface="Meiryo" pitchFamily="34" charset="-120"/>
              </a:rPr>
              <a:t>に基づき、不当な差別的取扱いをしないこと・社会的障壁の除去（合理的配慮）を求めること</a:t>
            </a:r>
            <a:pPr indent="0" marL="0">
              <a:lnSpc>
                <a:spcPct val="108000"/>
              </a:lnSpc>
              <a:buNone/>
            </a:pPr>
            <a:r>
              <a:rPr lang="en-US" sz="1400" b="1" dirty="0">
                <a:solidFill>
                  <a:srgbClr val="263238"/>
                </a:solidFill>
                <a:latin typeface="Meiryo" pitchFamily="34" charset="0"/>
                <a:ea typeface="Meiryo" pitchFamily="34" charset="-122"/>
                <a:cs typeface="Meiryo" pitchFamily="34" charset="-120"/>
              </a:rPr>
              <a:t>自体はカスハラではありません。</a:t>
            </a:r>
            <a:endParaRPr lang="en-US" sz="1400" dirty="0"/>
          </a:p>
        </p:txBody>
      </p:sp>
      <p:sp>
        <p:nvSpPr>
          <p:cNvPr id="9" name="Shape 6"/>
          <p:cNvSpPr/>
          <p:nvPr/>
        </p:nvSpPr>
        <p:spPr>
          <a:xfrm>
            <a:off x="502920" y="2734056"/>
            <a:ext cx="5428336" cy="1874520"/>
          </a:xfrm>
          <a:prstGeom prst="roundRect">
            <a:avLst>
              <a:gd name="adj" fmla="val 3415"/>
            </a:avLst>
          </a:prstGeom>
          <a:solidFill>
            <a:srgbClr val="F6F8FA"/>
          </a:solidFill>
          <a:ln w="12700">
            <a:solidFill>
              <a:srgbClr val="D5DCE4"/>
            </a:solidFill>
            <a:prstDash val="solid"/>
          </a:ln>
        </p:spPr>
      </p:sp>
      <p:sp>
        <p:nvSpPr>
          <p:cNvPr id="10" name="Shape 7"/>
          <p:cNvSpPr/>
          <p:nvPr/>
        </p:nvSpPr>
        <p:spPr>
          <a:xfrm>
            <a:off x="731520" y="2898648"/>
            <a:ext cx="1828800" cy="310896"/>
          </a:xfrm>
          <a:prstGeom prst="roundRect">
            <a:avLst>
              <a:gd name="adj" fmla="val 17647"/>
            </a:avLst>
          </a:prstGeom>
          <a:solidFill>
            <a:srgbClr val="2F6B4F"/>
          </a:solidFill>
          <a:ln/>
        </p:spPr>
      </p:sp>
      <p:sp>
        <p:nvSpPr>
          <p:cNvPr id="11" name="Text 8"/>
          <p:cNvSpPr/>
          <p:nvPr/>
        </p:nvSpPr>
        <p:spPr>
          <a:xfrm>
            <a:off x="731520" y="2898648"/>
            <a:ext cx="182880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合理的配慮の場面</a:t>
            </a:r>
            <a:endParaRPr lang="en-US" sz="1150" dirty="0"/>
          </a:p>
        </p:txBody>
      </p:sp>
      <p:sp>
        <p:nvSpPr>
          <p:cNvPr id="12" name="Text 9"/>
          <p:cNvSpPr/>
          <p:nvPr/>
        </p:nvSpPr>
        <p:spPr>
          <a:xfrm>
            <a:off x="731520" y="3300984"/>
            <a:ext cx="4971136" cy="329184"/>
          </a:xfrm>
          <a:prstGeom prst="rect">
            <a:avLst/>
          </a:prstGeom>
          <a:noFill/>
          <a:ln/>
        </p:spPr>
        <p:txBody>
          <a:bodyPr wrap="square" lIns="0" tIns="0" rIns="0" bIns="0" rtlCol="0" anchor="ctr"/>
          <a:lstStyle/>
          <a:p>
            <a:pPr indent="0" marL="0">
              <a:buNone/>
            </a:pPr>
            <a:r>
              <a:rPr lang="en-US" sz="1550" b="1" dirty="0">
                <a:solidFill>
                  <a:srgbClr val="2F6B4F"/>
                </a:solidFill>
                <a:latin typeface="Meiryo" pitchFamily="34" charset="0"/>
                <a:ea typeface="Meiryo" pitchFamily="34" charset="-122"/>
                <a:cs typeface="Meiryo" pitchFamily="34" charset="-120"/>
              </a:rPr>
              <a:t>顧客の「属性」に注目</a:t>
            </a:r>
            <a:endParaRPr lang="en-US" sz="1550" dirty="0"/>
          </a:p>
        </p:txBody>
      </p:sp>
      <p:sp>
        <p:nvSpPr>
          <p:cNvPr id="13" name="Text 10"/>
          <p:cNvSpPr/>
          <p:nvPr/>
        </p:nvSpPr>
        <p:spPr>
          <a:xfrm>
            <a:off x="777240" y="3666744"/>
            <a:ext cx="4879696" cy="868680"/>
          </a:xfrm>
          <a:prstGeom prst="rect">
            <a:avLst/>
          </a:prstGeom>
          <a:noFill/>
          <a:ln/>
        </p:spPr>
        <p:txBody>
          <a:bodyPr wrap="square" lIns="0" tIns="0" rIns="0" bIns="0" rtlCol="0" anchor="t"/>
          <a:lstStyle/>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・筆談、読み上げ、車椅子スペースの確保 等</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・「建設的対話」で代替手段を一緒に探す</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・過重な負担なら別の対応を丁寧に提案する</a:t>
            </a:r>
            <a:endParaRPr lang="en-US" sz="1250" dirty="0"/>
          </a:p>
        </p:txBody>
      </p:sp>
      <p:sp>
        <p:nvSpPr>
          <p:cNvPr id="14" name="Shape 11"/>
          <p:cNvSpPr/>
          <p:nvPr/>
        </p:nvSpPr>
        <p:spPr>
          <a:xfrm>
            <a:off x="6260440" y="2734056"/>
            <a:ext cx="5428336" cy="1874520"/>
          </a:xfrm>
          <a:prstGeom prst="roundRect">
            <a:avLst>
              <a:gd name="adj" fmla="val 3415"/>
            </a:avLst>
          </a:prstGeom>
          <a:solidFill>
            <a:srgbClr val="F6F8FA"/>
          </a:solidFill>
          <a:ln w="12700">
            <a:solidFill>
              <a:srgbClr val="D5DCE4"/>
            </a:solidFill>
            <a:prstDash val="solid"/>
          </a:ln>
        </p:spPr>
      </p:sp>
      <p:sp>
        <p:nvSpPr>
          <p:cNvPr id="15" name="Shape 12"/>
          <p:cNvSpPr/>
          <p:nvPr/>
        </p:nvSpPr>
        <p:spPr>
          <a:xfrm>
            <a:off x="6489040" y="2898648"/>
            <a:ext cx="1828800" cy="310896"/>
          </a:xfrm>
          <a:prstGeom prst="roundRect">
            <a:avLst>
              <a:gd name="adj" fmla="val 17647"/>
            </a:avLst>
          </a:prstGeom>
          <a:solidFill>
            <a:srgbClr val="16314F"/>
          </a:solidFill>
          <a:ln/>
        </p:spPr>
      </p:sp>
      <p:sp>
        <p:nvSpPr>
          <p:cNvPr id="16" name="Text 13"/>
          <p:cNvSpPr/>
          <p:nvPr/>
        </p:nvSpPr>
        <p:spPr>
          <a:xfrm>
            <a:off x="6489040" y="2898648"/>
            <a:ext cx="182880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カスハラの判断</a:t>
            </a:r>
            <a:endParaRPr lang="en-US" sz="1150" dirty="0"/>
          </a:p>
        </p:txBody>
      </p:sp>
      <p:sp>
        <p:nvSpPr>
          <p:cNvPr id="17" name="Text 14"/>
          <p:cNvSpPr/>
          <p:nvPr/>
        </p:nvSpPr>
        <p:spPr>
          <a:xfrm>
            <a:off x="6489040" y="3300984"/>
            <a:ext cx="4971136" cy="329184"/>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顧客の「行為」に注目</a:t>
            </a:r>
            <a:endParaRPr lang="en-US" sz="1550" dirty="0"/>
          </a:p>
        </p:txBody>
      </p:sp>
      <p:sp>
        <p:nvSpPr>
          <p:cNvPr id="18" name="Text 15"/>
          <p:cNvSpPr/>
          <p:nvPr/>
        </p:nvSpPr>
        <p:spPr>
          <a:xfrm>
            <a:off x="6534760" y="3666744"/>
            <a:ext cx="4879696" cy="868680"/>
          </a:xfrm>
          <a:prstGeom prst="rect">
            <a:avLst/>
          </a:prstGeom>
          <a:noFill/>
          <a:ln/>
        </p:spPr>
        <p:txBody>
          <a:bodyPr wrap="square" lIns="0" tIns="0" rIns="0" bIns="0" rtlCol="0" anchor="t"/>
          <a:lstStyle/>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・暴言・脅迫・長時間拘束・性的要求等の「行為」</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・属性ではなく、就業環境を害しているかで判断</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・疾患の有無は該当性の判断に持ち込まない</a:t>
            </a:r>
            <a:endParaRPr lang="en-US" sz="1250" dirty="0"/>
          </a:p>
        </p:txBody>
      </p:sp>
      <p:sp>
        <p:nvSpPr>
          <p:cNvPr id="19" name="Shape 16"/>
          <p:cNvSpPr/>
          <p:nvPr/>
        </p:nvSpPr>
        <p:spPr>
          <a:xfrm>
            <a:off x="502920" y="4791456"/>
            <a:ext cx="11185855" cy="868680"/>
          </a:xfrm>
          <a:prstGeom prst="roundRect">
            <a:avLst>
              <a:gd name="adj" fmla="val 7368"/>
            </a:avLst>
          </a:prstGeom>
          <a:solidFill>
            <a:srgbClr val="FBEBE9"/>
          </a:solidFill>
          <a:ln w="12700">
            <a:solidFill>
              <a:srgbClr val="E7B7B1"/>
            </a:solidFill>
            <a:prstDash val="solid"/>
          </a:ln>
        </p:spPr>
      </p:sp>
      <p:sp>
        <p:nvSpPr>
          <p:cNvPr id="20" name="Shape 17"/>
          <p:cNvSpPr/>
          <p:nvPr/>
        </p:nvSpPr>
        <p:spPr>
          <a:xfrm>
            <a:off x="704088" y="4928616"/>
            <a:ext cx="548640" cy="548640"/>
          </a:xfrm>
          <a:prstGeom prst="ellipse">
            <a:avLst/>
          </a:prstGeom>
          <a:solidFill>
            <a:srgbClr val="FFFFFF"/>
          </a:solidFill>
          <a:ln w="15875">
            <a:solidFill>
              <a:srgbClr val="B42318"/>
            </a:solidFill>
            <a:prstDash val="solid"/>
          </a:ln>
        </p:spPr>
      </p:sp>
      <p:pic>
        <p:nvPicPr>
          <p:cNvPr id="21" name="Image 1" descr="preencoded.png">    </p:cNvPr>
          <p:cNvPicPr>
            <a:picLocks noChangeAspect="1"/>
          </p:cNvPicPr>
          <p:nvPr/>
        </p:nvPicPr>
        <p:blipFill>
          <a:blip r:embed="rId2"/>
          <a:stretch>
            <a:fillRect/>
          </a:stretch>
        </p:blipFill>
        <p:spPr>
          <a:xfrm>
            <a:off x="846734" y="5071262"/>
            <a:ext cx="263347" cy="263347"/>
          </a:xfrm>
          <a:prstGeom prst="rect">
            <a:avLst/>
          </a:prstGeom>
        </p:spPr>
      </p:pic>
      <p:sp>
        <p:nvSpPr>
          <p:cNvPr id="22" name="Text 18"/>
          <p:cNvSpPr/>
          <p:nvPr/>
        </p:nvSpPr>
        <p:spPr>
          <a:xfrm>
            <a:off x="1371600" y="4791456"/>
            <a:ext cx="10088575" cy="868680"/>
          </a:xfrm>
          <a:prstGeom prst="rect">
            <a:avLst/>
          </a:prstGeom>
          <a:noFill/>
          <a:ln/>
        </p:spPr>
        <p:txBody>
          <a:bodyPr wrap="square" lIns="0" tIns="0" rIns="0" bIns="0" rtlCol="0" anchor="ctr"/>
          <a:lstStyle/>
          <a:p>
            <a:pPr indent="0" marL="0">
              <a:lnSpc>
                <a:spcPct val="106000"/>
              </a:lnSpc>
              <a:buNone/>
            </a:pPr>
            <a:r>
              <a:rPr lang="en-US" sz="1250" b="1" dirty="0">
                <a:solidFill>
                  <a:srgbClr val="B42318"/>
                </a:solidFill>
                <a:latin typeface="Meiryo" pitchFamily="34" charset="0"/>
                <a:ea typeface="Meiryo" pitchFamily="34" charset="-122"/>
                <a:cs typeface="Meiryo" pitchFamily="34" charset="-120"/>
              </a:rPr>
              <a:t>両立が原則：</a:t>
            </a:r>
            <a:pPr indent="0" marL="0">
              <a:lnSpc>
                <a:spcPct val="106000"/>
              </a:lnSpc>
              <a:buNone/>
            </a:pPr>
            <a:r>
              <a:rPr lang="en-US" sz="1250" dirty="0">
                <a:solidFill>
                  <a:srgbClr val="263238"/>
                </a:solidFill>
                <a:latin typeface="Meiryo" pitchFamily="34" charset="0"/>
                <a:ea typeface="Meiryo" pitchFamily="34" charset="-122"/>
                <a:cs typeface="Meiryo" pitchFamily="34" charset="-120"/>
              </a:rPr>
              <a:t>障害・認知症・高齢・病気等があっても、暴力・脅迫・長時間拘束・性的要求等が当然に許されるわけではありません。</a:t>
            </a:r>
            <a:pPr indent="0" marL="0">
              <a:lnSpc>
                <a:spcPct val="106000"/>
              </a:lnSpc>
              <a:buNone/>
            </a:pPr>
            <a:r>
              <a:rPr lang="en-US" sz="1250" dirty="0">
                <a:solidFill>
                  <a:srgbClr val="263238"/>
                </a:solidFill>
                <a:latin typeface="Meiryo" pitchFamily="34" charset="0"/>
                <a:ea typeface="Meiryo" pitchFamily="34" charset="-122"/>
                <a:cs typeface="Meiryo" pitchFamily="34" charset="-120"/>
              </a:rPr>
              <a:t>差別防止と従業員の安全確保を両立し、対応困難なときは一人で抱え込まず上長・専門部署・警備・警察等につなぎます。</a:t>
            </a:r>
            <a:endParaRPr lang="en-US" sz="1250" dirty="0"/>
          </a:p>
        </p:txBody>
      </p:sp>
      <p:sp>
        <p:nvSpPr>
          <p:cNvPr id="23" name="Text 19"/>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4" name="Text 20"/>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BEBE9"/>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対応中止・警察相談</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暴力・脅迫・物損</a:t>
            </a:r>
            <a:endParaRPr lang="en-US" sz="2800" dirty="0"/>
          </a:p>
        </p:txBody>
      </p:sp>
      <p:sp>
        <p:nvSpPr>
          <p:cNvPr id="5" name="Shape 3"/>
          <p:cNvSpPr/>
          <p:nvPr/>
        </p:nvSpPr>
        <p:spPr>
          <a:xfrm>
            <a:off x="502920" y="1591056"/>
            <a:ext cx="76562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71990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具体例（指針上の例。限定列挙ではありません）</a:t>
            </a:r>
            <a:endParaRPr lang="en-US" sz="1300" dirty="0"/>
          </a:p>
        </p:txBody>
      </p:sp>
      <p:sp>
        <p:nvSpPr>
          <p:cNvPr id="7" name="Text 5"/>
          <p:cNvSpPr/>
          <p:nvPr/>
        </p:nvSpPr>
        <p:spPr>
          <a:xfrm>
            <a:off x="777240" y="2103120"/>
            <a:ext cx="7153351" cy="3118104"/>
          </a:xfrm>
          <a:prstGeom prst="rect">
            <a:avLst/>
          </a:prstGeom>
          <a:noFill/>
          <a:ln/>
        </p:spPr>
        <p:txBody>
          <a:bodyPr wrap="square" lIns="0" tIns="0" rIns="0" bIns="0" rtlCol="0" anchor="t"/>
          <a:lstStyle/>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暴行・傷害（殴る、突き飛ばす、わざとぶつかる）</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物を投げつける、わざと壊す（器物損壊）</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「殺すぞ」「会社に乗り込む」等の脅迫</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刃物等の危険物を示す、危害を加える素振り</a:t>
            </a:r>
            <a:endParaRPr lang="en-US" sz="1350" dirty="0"/>
          </a:p>
        </p:txBody>
      </p:sp>
      <p:sp>
        <p:nvSpPr>
          <p:cNvPr id="8" name="Shape 6"/>
          <p:cNvSpPr/>
          <p:nvPr/>
        </p:nvSpPr>
        <p:spPr>
          <a:xfrm>
            <a:off x="8488375" y="1591056"/>
            <a:ext cx="3200400" cy="3758184"/>
          </a:xfrm>
          <a:prstGeom prst="roundRect">
            <a:avLst>
              <a:gd name="adj" fmla="val 2000"/>
            </a:avLst>
          </a:prstGeom>
          <a:solidFill>
            <a:srgbClr val="FBEBE9"/>
          </a:solidFill>
          <a:ln w="12700">
            <a:solidFill>
              <a:srgbClr val="E7B7B1"/>
            </a:solidFill>
            <a:prstDash val="solid"/>
          </a:ln>
        </p:spPr>
      </p:sp>
      <p:sp>
        <p:nvSpPr>
          <p:cNvPr id="9" name="Shape 7"/>
          <p:cNvSpPr/>
          <p:nvPr/>
        </p:nvSpPr>
        <p:spPr>
          <a:xfrm>
            <a:off x="9539935" y="1956816"/>
            <a:ext cx="1097280" cy="1097280"/>
          </a:xfrm>
          <a:prstGeom prst="ellipse">
            <a:avLst/>
          </a:prstGeom>
          <a:solidFill>
            <a:srgbClr val="FFFFFF"/>
          </a:solidFill>
          <a:ln w="15875">
            <a:solidFill>
              <a:srgbClr val="B42318"/>
            </a:solidFill>
            <a:prstDash val="solid"/>
          </a:ln>
        </p:spPr>
      </p:sp>
      <p:pic>
        <p:nvPicPr>
          <p:cNvPr id="10" name="Image 0" descr="preencoded.png">    </p:cNvPr>
          <p:cNvPicPr>
            <a:picLocks noChangeAspect="1"/>
          </p:cNvPicPr>
          <p:nvPr/>
        </p:nvPicPr>
        <p:blipFill>
          <a:blip r:embed="rId1"/>
          <a:stretch>
            <a:fillRect/>
          </a:stretch>
        </p:blipFill>
        <p:spPr>
          <a:xfrm>
            <a:off x="9825228" y="2242109"/>
            <a:ext cx="526694" cy="526694"/>
          </a:xfrm>
          <a:prstGeom prst="rect">
            <a:avLst/>
          </a:prstGeom>
        </p:spPr>
      </p:pic>
      <p:sp>
        <p:nvSpPr>
          <p:cNvPr id="11" name="Text 8"/>
          <p:cNvSpPr/>
          <p:nvPr/>
        </p:nvSpPr>
        <p:spPr>
          <a:xfrm>
            <a:off x="8716975" y="3282696"/>
            <a:ext cx="2743200" cy="1929384"/>
          </a:xfrm>
          <a:prstGeom prst="rect">
            <a:avLst/>
          </a:prstGeom>
          <a:noFill/>
          <a:ln/>
        </p:spPr>
        <p:txBody>
          <a:bodyPr wrap="square" lIns="0" tIns="0" rIns="0" bIns="0" rtlCol="0" anchor="t"/>
          <a:lstStyle/>
          <a:p>
            <a:pPr algn="ctr" indent="0" marL="0">
              <a:lnSpc>
                <a:spcPct val="112000"/>
              </a:lnSpc>
              <a:buNone/>
            </a:pPr>
            <a:r>
              <a:rPr lang="en-US" sz="1300" dirty="0">
                <a:solidFill>
                  <a:srgbClr val="263238"/>
                </a:solidFill>
                <a:latin typeface="Meiryo" pitchFamily="34" charset="0"/>
                <a:ea typeface="Meiryo" pitchFamily="34" charset="-122"/>
                <a:cs typeface="Meiryo" pitchFamily="34" charset="-120"/>
              </a:rPr>
              <a:t>犯罪に該当し得る行為です。何よりまず身の安全の確保を最優先します。</a:t>
            </a:r>
            <a:endParaRPr lang="en-US" sz="1300" dirty="0"/>
          </a:p>
        </p:txBody>
      </p:sp>
      <p:sp>
        <p:nvSpPr>
          <p:cNvPr id="12" name="Shape 9"/>
          <p:cNvSpPr/>
          <p:nvPr/>
        </p:nvSpPr>
        <p:spPr>
          <a:xfrm>
            <a:off x="502920" y="5532120"/>
            <a:ext cx="11185855" cy="868680"/>
          </a:xfrm>
          <a:prstGeom prst="roundRect">
            <a:avLst>
              <a:gd name="adj" fmla="val 7368"/>
            </a:avLst>
          </a:prstGeom>
          <a:solidFill>
            <a:srgbClr val="FBEBE9"/>
          </a:solidFill>
          <a:ln w="12700">
            <a:solidFill>
              <a:srgbClr val="E7B7B1"/>
            </a:solidFill>
            <a:prstDash val="solid"/>
          </a:ln>
        </p:spPr>
      </p:sp>
      <p:sp>
        <p:nvSpPr>
          <p:cNvPr id="13" name="Text 10"/>
          <p:cNvSpPr/>
          <p:nvPr/>
        </p:nvSpPr>
        <p:spPr>
          <a:xfrm>
            <a:off x="731520" y="5660136"/>
            <a:ext cx="2926080" cy="292608"/>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対応の要点</a:t>
            </a:r>
            <a:endParaRPr lang="en-US" sz="1250" dirty="0"/>
          </a:p>
        </p:txBody>
      </p:sp>
      <p:sp>
        <p:nvSpPr>
          <p:cNvPr id="14" name="Text 11"/>
          <p:cNvSpPr/>
          <p:nvPr/>
        </p:nvSpPr>
        <p:spPr>
          <a:xfrm>
            <a:off x="731520" y="5934456"/>
            <a:ext cx="10728655" cy="411480"/>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安全確保 → その場を離れる／応援要請 → 上長・警備へ連絡 → 自社ルールと緊急性に応じて警察へ相談・通報。暴行・脅迫・器物損壊は犯罪に当たり得ます（最終判断は独断にしない）。</a:t>
            </a:r>
            <a:endParaRPr lang="en-US" sz="12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FBEBE9"/>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精神的な攻撃</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暴言・人格否定・土下座強要</a:t>
            </a:r>
            <a:endParaRPr lang="en-US" sz="2800" dirty="0"/>
          </a:p>
        </p:txBody>
      </p:sp>
      <p:sp>
        <p:nvSpPr>
          <p:cNvPr id="5" name="Shape 3"/>
          <p:cNvSpPr/>
          <p:nvPr/>
        </p:nvSpPr>
        <p:spPr>
          <a:xfrm>
            <a:off x="502920" y="1591056"/>
            <a:ext cx="76562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71990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具体例（指針上の例。限定列挙ではありません）</a:t>
            </a:r>
            <a:endParaRPr lang="en-US" sz="1300" dirty="0"/>
          </a:p>
        </p:txBody>
      </p:sp>
      <p:sp>
        <p:nvSpPr>
          <p:cNvPr id="7" name="Text 5"/>
          <p:cNvSpPr/>
          <p:nvPr/>
        </p:nvSpPr>
        <p:spPr>
          <a:xfrm>
            <a:off x="777240" y="2103120"/>
            <a:ext cx="7153351" cy="3118104"/>
          </a:xfrm>
          <a:prstGeom prst="rect">
            <a:avLst/>
          </a:prstGeom>
          <a:noFill/>
          <a:ln/>
        </p:spPr>
        <p:txBody>
          <a:bodyPr wrap="square" lIns="0" tIns="0" rIns="0" bIns="0" rtlCol="0" anchor="t"/>
          <a:lstStyle/>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「無能」「馬鹿」等の侮辱・人格否定</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名誉を傷つける発言、繰り返しの叱責</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謝罪として土下座を強要する</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家族や容姿等への侮辱、差別的発言</a:t>
            </a:r>
            <a:endParaRPr lang="en-US" sz="1350" dirty="0"/>
          </a:p>
        </p:txBody>
      </p:sp>
      <p:sp>
        <p:nvSpPr>
          <p:cNvPr id="8" name="Shape 6"/>
          <p:cNvSpPr/>
          <p:nvPr/>
        </p:nvSpPr>
        <p:spPr>
          <a:xfrm>
            <a:off x="8488375" y="1591056"/>
            <a:ext cx="3200400" cy="3758184"/>
          </a:xfrm>
          <a:prstGeom prst="roundRect">
            <a:avLst>
              <a:gd name="adj" fmla="val 2000"/>
            </a:avLst>
          </a:prstGeom>
          <a:solidFill>
            <a:srgbClr val="FBEBE9"/>
          </a:solidFill>
          <a:ln w="12700">
            <a:solidFill>
              <a:srgbClr val="E7B7B1"/>
            </a:solidFill>
            <a:prstDash val="solid"/>
          </a:ln>
        </p:spPr>
      </p:sp>
      <p:sp>
        <p:nvSpPr>
          <p:cNvPr id="9" name="Shape 7"/>
          <p:cNvSpPr/>
          <p:nvPr/>
        </p:nvSpPr>
        <p:spPr>
          <a:xfrm>
            <a:off x="9539935" y="1956816"/>
            <a:ext cx="1097280" cy="1097280"/>
          </a:xfrm>
          <a:prstGeom prst="ellipse">
            <a:avLst/>
          </a:prstGeom>
          <a:solidFill>
            <a:srgbClr val="FFFFFF"/>
          </a:solidFill>
          <a:ln w="15875">
            <a:solidFill>
              <a:srgbClr val="B42318"/>
            </a:solidFill>
            <a:prstDash val="solid"/>
          </a:ln>
        </p:spPr>
      </p:sp>
      <p:pic>
        <p:nvPicPr>
          <p:cNvPr id="10" name="Image 0" descr="preencoded.png">    </p:cNvPr>
          <p:cNvPicPr>
            <a:picLocks noChangeAspect="1"/>
          </p:cNvPicPr>
          <p:nvPr/>
        </p:nvPicPr>
        <p:blipFill>
          <a:blip r:embed="rId1"/>
          <a:stretch>
            <a:fillRect/>
          </a:stretch>
        </p:blipFill>
        <p:spPr>
          <a:xfrm>
            <a:off x="9825228" y="2242109"/>
            <a:ext cx="526694" cy="526694"/>
          </a:xfrm>
          <a:prstGeom prst="rect">
            <a:avLst/>
          </a:prstGeom>
        </p:spPr>
      </p:pic>
      <p:sp>
        <p:nvSpPr>
          <p:cNvPr id="11" name="Text 8"/>
          <p:cNvSpPr/>
          <p:nvPr/>
        </p:nvSpPr>
        <p:spPr>
          <a:xfrm>
            <a:off x="8716975" y="3282696"/>
            <a:ext cx="2743200" cy="1929384"/>
          </a:xfrm>
          <a:prstGeom prst="rect">
            <a:avLst/>
          </a:prstGeom>
          <a:noFill/>
          <a:ln/>
        </p:spPr>
        <p:txBody>
          <a:bodyPr wrap="square" lIns="0" tIns="0" rIns="0" bIns="0" rtlCol="0" anchor="t"/>
          <a:lstStyle/>
          <a:p>
            <a:pPr algn="ctr" indent="0" marL="0">
              <a:lnSpc>
                <a:spcPct val="112000"/>
              </a:lnSpc>
              <a:buNone/>
            </a:pPr>
            <a:r>
              <a:rPr lang="en-US" sz="1300" dirty="0">
                <a:solidFill>
                  <a:srgbClr val="263238"/>
                </a:solidFill>
                <a:latin typeface="Meiryo" pitchFamily="34" charset="0"/>
                <a:ea typeface="Meiryo" pitchFamily="34" charset="-122"/>
                <a:cs typeface="Meiryo" pitchFamily="34" charset="-120"/>
              </a:rPr>
              <a:t>精神的な攻撃に当たり得ます。担当者の尊厳と心身を守ることが必要です。</a:t>
            </a:r>
            <a:endParaRPr lang="en-US" sz="1300" dirty="0"/>
          </a:p>
        </p:txBody>
      </p:sp>
      <p:sp>
        <p:nvSpPr>
          <p:cNvPr id="12" name="Shape 9"/>
          <p:cNvSpPr/>
          <p:nvPr/>
        </p:nvSpPr>
        <p:spPr>
          <a:xfrm>
            <a:off x="502920" y="5532120"/>
            <a:ext cx="11185855" cy="868680"/>
          </a:xfrm>
          <a:prstGeom prst="roundRect">
            <a:avLst>
              <a:gd name="adj" fmla="val 7368"/>
            </a:avLst>
          </a:prstGeom>
          <a:solidFill>
            <a:srgbClr val="EAEEF3"/>
          </a:solidFill>
          <a:ln w="12700">
            <a:solidFill>
              <a:srgbClr val="C3CDD9"/>
            </a:solidFill>
            <a:prstDash val="solid"/>
          </a:ln>
        </p:spPr>
      </p:sp>
      <p:sp>
        <p:nvSpPr>
          <p:cNvPr id="13" name="Text 10"/>
          <p:cNvSpPr/>
          <p:nvPr/>
        </p:nvSpPr>
        <p:spPr>
          <a:xfrm>
            <a:off x="731520" y="5660136"/>
            <a:ext cx="2926080"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対応の要点</a:t>
            </a:r>
            <a:endParaRPr lang="en-US" sz="1250" dirty="0"/>
          </a:p>
        </p:txBody>
      </p:sp>
      <p:sp>
        <p:nvSpPr>
          <p:cNvPr id="14" name="Text 11"/>
          <p:cNvSpPr/>
          <p:nvPr/>
        </p:nvSpPr>
        <p:spPr>
          <a:xfrm>
            <a:off x="731520" y="5934456"/>
            <a:ext cx="10728655" cy="411480"/>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事実とお詫びすべき点は伝えつつ、人格否定・土下座の強要には応じない。発言内容を記録し、複数名対応・上長対応へ。担当者のメンタルケアを忘れない。</a:t>
            </a:r>
            <a:endParaRPr lang="en-US" sz="12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FBEBE9"/>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拘束的な言動</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長時間拘束・居座り・不退去</a:t>
            </a:r>
            <a:endParaRPr lang="en-US" sz="2800" dirty="0"/>
          </a:p>
        </p:txBody>
      </p:sp>
      <p:sp>
        <p:nvSpPr>
          <p:cNvPr id="5" name="Shape 3"/>
          <p:cNvSpPr/>
          <p:nvPr/>
        </p:nvSpPr>
        <p:spPr>
          <a:xfrm>
            <a:off x="502920" y="1591056"/>
            <a:ext cx="76562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71990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具体例（指針上の例。限定列挙ではありません）</a:t>
            </a:r>
            <a:endParaRPr lang="en-US" sz="1300" dirty="0"/>
          </a:p>
        </p:txBody>
      </p:sp>
      <p:sp>
        <p:nvSpPr>
          <p:cNvPr id="7" name="Text 5"/>
          <p:cNvSpPr/>
          <p:nvPr/>
        </p:nvSpPr>
        <p:spPr>
          <a:xfrm>
            <a:off x="777240" y="2103120"/>
            <a:ext cx="7153351" cy="3118104"/>
          </a:xfrm>
          <a:prstGeom prst="rect">
            <a:avLst/>
          </a:prstGeom>
          <a:noFill/>
          <a:ln/>
        </p:spPr>
        <p:txBody>
          <a:bodyPr wrap="square" lIns="0" tIns="0" rIns="0" bIns="0" rtlCol="0" anchor="t"/>
          <a:lstStyle/>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長時間の居座り、電話で長時間拘束する</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退去を求めても帰らない（不退去）</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閉店後も居座る、職員を取り囲む</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同じ要求・質問を執拗に繰り返す</a:t>
            </a:r>
            <a:endParaRPr lang="en-US" sz="1350" dirty="0"/>
          </a:p>
        </p:txBody>
      </p:sp>
      <p:sp>
        <p:nvSpPr>
          <p:cNvPr id="8" name="Shape 6"/>
          <p:cNvSpPr/>
          <p:nvPr/>
        </p:nvSpPr>
        <p:spPr>
          <a:xfrm>
            <a:off x="8488375" y="1591056"/>
            <a:ext cx="3200400" cy="3758184"/>
          </a:xfrm>
          <a:prstGeom prst="roundRect">
            <a:avLst>
              <a:gd name="adj" fmla="val 2000"/>
            </a:avLst>
          </a:prstGeom>
          <a:solidFill>
            <a:srgbClr val="FBEBE9"/>
          </a:solidFill>
          <a:ln w="12700">
            <a:solidFill>
              <a:srgbClr val="E7B7B1"/>
            </a:solidFill>
            <a:prstDash val="solid"/>
          </a:ln>
        </p:spPr>
      </p:sp>
      <p:sp>
        <p:nvSpPr>
          <p:cNvPr id="9" name="Shape 7"/>
          <p:cNvSpPr/>
          <p:nvPr/>
        </p:nvSpPr>
        <p:spPr>
          <a:xfrm>
            <a:off x="9539935" y="1956816"/>
            <a:ext cx="1097280" cy="1097280"/>
          </a:xfrm>
          <a:prstGeom prst="ellipse">
            <a:avLst/>
          </a:prstGeom>
          <a:solidFill>
            <a:srgbClr val="FFFFFF"/>
          </a:solidFill>
          <a:ln w="15875">
            <a:solidFill>
              <a:srgbClr val="B42318"/>
            </a:solidFill>
            <a:prstDash val="solid"/>
          </a:ln>
        </p:spPr>
      </p:sp>
      <p:pic>
        <p:nvPicPr>
          <p:cNvPr id="10" name="Image 0" descr="preencoded.png">    </p:cNvPr>
          <p:cNvPicPr>
            <a:picLocks noChangeAspect="1"/>
          </p:cNvPicPr>
          <p:nvPr/>
        </p:nvPicPr>
        <p:blipFill>
          <a:blip r:embed="rId1"/>
          <a:stretch>
            <a:fillRect/>
          </a:stretch>
        </p:blipFill>
        <p:spPr>
          <a:xfrm>
            <a:off x="9825228" y="2242109"/>
            <a:ext cx="526694" cy="526694"/>
          </a:xfrm>
          <a:prstGeom prst="rect">
            <a:avLst/>
          </a:prstGeom>
        </p:spPr>
      </p:pic>
      <p:sp>
        <p:nvSpPr>
          <p:cNvPr id="11" name="Text 8"/>
          <p:cNvSpPr/>
          <p:nvPr/>
        </p:nvSpPr>
        <p:spPr>
          <a:xfrm>
            <a:off x="8716975" y="3282696"/>
            <a:ext cx="2743200" cy="1929384"/>
          </a:xfrm>
          <a:prstGeom prst="rect">
            <a:avLst/>
          </a:prstGeom>
          <a:noFill/>
          <a:ln/>
        </p:spPr>
        <p:txBody>
          <a:bodyPr wrap="square" lIns="0" tIns="0" rIns="0" bIns="0" rtlCol="0" anchor="t"/>
          <a:lstStyle/>
          <a:p>
            <a:pPr algn="ctr" indent="0" marL="0">
              <a:lnSpc>
                <a:spcPct val="112000"/>
              </a:lnSpc>
              <a:buNone/>
            </a:pPr>
            <a:r>
              <a:rPr lang="en-US" sz="1300" dirty="0">
                <a:solidFill>
                  <a:srgbClr val="263238"/>
                </a:solidFill>
                <a:latin typeface="Meiryo" pitchFamily="34" charset="0"/>
                <a:ea typeface="Meiryo" pitchFamily="34" charset="-122"/>
                <a:cs typeface="Meiryo" pitchFamily="34" charset="-120"/>
              </a:rPr>
              <a:t>時間と人手を奪い、他のお客様にも影響します。時間と打切りの基準が重要です。</a:t>
            </a:r>
            <a:endParaRPr lang="en-US" sz="1300" dirty="0"/>
          </a:p>
        </p:txBody>
      </p:sp>
      <p:sp>
        <p:nvSpPr>
          <p:cNvPr id="12" name="Shape 9"/>
          <p:cNvSpPr/>
          <p:nvPr/>
        </p:nvSpPr>
        <p:spPr>
          <a:xfrm>
            <a:off x="502920" y="5532120"/>
            <a:ext cx="11185855" cy="868680"/>
          </a:xfrm>
          <a:prstGeom prst="roundRect">
            <a:avLst>
              <a:gd name="adj" fmla="val 7368"/>
            </a:avLst>
          </a:prstGeom>
          <a:solidFill>
            <a:srgbClr val="EAEEF3"/>
          </a:solidFill>
          <a:ln w="12700">
            <a:solidFill>
              <a:srgbClr val="C3CDD9"/>
            </a:solidFill>
            <a:prstDash val="solid"/>
          </a:ln>
        </p:spPr>
      </p:sp>
      <p:sp>
        <p:nvSpPr>
          <p:cNvPr id="13" name="Text 10"/>
          <p:cNvSpPr/>
          <p:nvPr/>
        </p:nvSpPr>
        <p:spPr>
          <a:xfrm>
            <a:off x="731520" y="5660136"/>
            <a:ext cx="2926080"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対応の要点</a:t>
            </a:r>
            <a:endParaRPr lang="en-US" sz="1250" dirty="0"/>
          </a:p>
        </p:txBody>
      </p:sp>
      <p:sp>
        <p:nvSpPr>
          <p:cNvPr id="14" name="Text 11"/>
          <p:cNvSpPr/>
          <p:nvPr/>
        </p:nvSpPr>
        <p:spPr>
          <a:xfrm>
            <a:off x="731520" y="5934456"/>
            <a:ext cx="10728655" cy="411480"/>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対応時間の目安・打切りの基準をあらかじめ定める。要求内容を特定して論点を限定し、複数名・上長へ。不退去が続く場合は退去要請、自社ルールに従い警備・警察相談を検討。</a:t>
            </a:r>
            <a:endParaRPr lang="en-US" sz="12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517904" cy="310896"/>
          </a:xfrm>
          <a:prstGeom prst="roundRect">
            <a:avLst>
              <a:gd name="adj" fmla="val 17647"/>
            </a:avLst>
          </a:prstGeom>
          <a:solidFill>
            <a:srgbClr val="EAEEF3"/>
          </a:solidFill>
          <a:ln/>
        </p:spPr>
      </p:sp>
      <p:sp>
        <p:nvSpPr>
          <p:cNvPr id="3" name="Text 1"/>
          <p:cNvSpPr/>
          <p:nvPr/>
        </p:nvSpPr>
        <p:spPr>
          <a:xfrm>
            <a:off x="502920" y="420624"/>
            <a:ext cx="1517904"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要求内容の相当性</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過剰な返金・契約外サービス要求</a:t>
            </a:r>
            <a:endParaRPr lang="en-US" sz="2800" dirty="0"/>
          </a:p>
        </p:txBody>
      </p:sp>
      <p:sp>
        <p:nvSpPr>
          <p:cNvPr id="5" name="Shape 3"/>
          <p:cNvSpPr/>
          <p:nvPr/>
        </p:nvSpPr>
        <p:spPr>
          <a:xfrm>
            <a:off x="502920" y="1591056"/>
            <a:ext cx="76562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71990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具体例（指針上の例。限定列挙ではありません）</a:t>
            </a:r>
            <a:endParaRPr lang="en-US" sz="1300" dirty="0"/>
          </a:p>
        </p:txBody>
      </p:sp>
      <p:sp>
        <p:nvSpPr>
          <p:cNvPr id="7" name="Text 5"/>
          <p:cNvSpPr/>
          <p:nvPr/>
        </p:nvSpPr>
        <p:spPr>
          <a:xfrm>
            <a:off x="777240" y="2103120"/>
            <a:ext cx="7153351" cy="3118104"/>
          </a:xfrm>
          <a:prstGeom prst="rect">
            <a:avLst/>
          </a:prstGeom>
          <a:noFill/>
          <a:ln/>
        </p:spPr>
        <p:txBody>
          <a:bodyPr wrap="square" lIns="0" tIns="0" rIns="0" bIns="0" rtlCol="0" anchor="t"/>
          <a:lstStyle/>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契約金額の著しい減額・過剰な返金の要求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契約に含まれない作業の無償・即時対応の要求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特別扱い・他の顧客と異なる優遇の要求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「取引を切る」「担当を外せ」等の取引上の圧力（BtoB）</a:t>
            </a:r>
            <a:endParaRPr lang="en-US" sz="1350" dirty="0"/>
          </a:p>
        </p:txBody>
      </p:sp>
      <p:sp>
        <p:nvSpPr>
          <p:cNvPr id="8" name="Shape 6"/>
          <p:cNvSpPr/>
          <p:nvPr/>
        </p:nvSpPr>
        <p:spPr>
          <a:xfrm>
            <a:off x="8488375" y="1591056"/>
            <a:ext cx="3200400" cy="3758184"/>
          </a:xfrm>
          <a:prstGeom prst="roundRect">
            <a:avLst>
              <a:gd name="adj" fmla="val 2000"/>
            </a:avLst>
          </a:prstGeom>
          <a:solidFill>
            <a:srgbClr val="EAEEF3"/>
          </a:solidFill>
          <a:ln w="12700">
            <a:solidFill>
              <a:srgbClr val="C3CDD9"/>
            </a:solidFill>
            <a:prstDash val="solid"/>
          </a:ln>
        </p:spPr>
      </p:sp>
      <p:sp>
        <p:nvSpPr>
          <p:cNvPr id="9" name="Shape 7"/>
          <p:cNvSpPr/>
          <p:nvPr/>
        </p:nvSpPr>
        <p:spPr>
          <a:xfrm>
            <a:off x="9539935" y="1956816"/>
            <a:ext cx="1097280" cy="1097280"/>
          </a:xfrm>
          <a:prstGeom prst="ellipse">
            <a:avLst/>
          </a:prstGeom>
          <a:solidFill>
            <a:srgbClr val="FFFFFF"/>
          </a:solidFill>
          <a:ln w="15875">
            <a:solidFill>
              <a:srgbClr val="16314F"/>
            </a:solidFill>
            <a:prstDash val="solid"/>
          </a:ln>
        </p:spPr>
      </p:sp>
      <p:pic>
        <p:nvPicPr>
          <p:cNvPr id="10" name="Image 0" descr="preencoded.png">    </p:cNvPr>
          <p:cNvPicPr>
            <a:picLocks noChangeAspect="1"/>
          </p:cNvPicPr>
          <p:nvPr/>
        </p:nvPicPr>
        <p:blipFill>
          <a:blip r:embed="rId1"/>
          <a:stretch>
            <a:fillRect/>
          </a:stretch>
        </p:blipFill>
        <p:spPr>
          <a:xfrm>
            <a:off x="9825228" y="2242109"/>
            <a:ext cx="526694" cy="526694"/>
          </a:xfrm>
          <a:prstGeom prst="rect">
            <a:avLst/>
          </a:prstGeom>
        </p:spPr>
      </p:pic>
      <p:sp>
        <p:nvSpPr>
          <p:cNvPr id="11" name="Text 8"/>
          <p:cNvSpPr/>
          <p:nvPr/>
        </p:nvSpPr>
        <p:spPr>
          <a:xfrm>
            <a:off x="8716975" y="3282696"/>
            <a:ext cx="2743200" cy="1929384"/>
          </a:xfrm>
          <a:prstGeom prst="rect">
            <a:avLst/>
          </a:prstGeom>
          <a:noFill/>
          <a:ln/>
        </p:spPr>
        <p:txBody>
          <a:bodyPr wrap="square" lIns="0" tIns="0" rIns="0" bIns="0" rtlCol="0" anchor="t"/>
          <a:lstStyle/>
          <a:p>
            <a:pPr algn="ctr" indent="0" marL="0">
              <a:lnSpc>
                <a:spcPct val="112000"/>
              </a:lnSpc>
              <a:buNone/>
            </a:pPr>
            <a:r>
              <a:rPr lang="en-US" sz="1300" dirty="0">
                <a:solidFill>
                  <a:srgbClr val="263238"/>
                </a:solidFill>
                <a:latin typeface="Meiryo" pitchFamily="34" charset="0"/>
                <a:ea typeface="Meiryo" pitchFamily="34" charset="-122"/>
                <a:cs typeface="Meiryo" pitchFamily="34" charset="-120"/>
              </a:rPr>
              <a:t>要求の「内容」が相当か（妥当か）をまず確認します。取引先も顧客等に含まれ得ます。</a:t>
            </a:r>
            <a:endParaRPr lang="en-US" sz="1300" dirty="0"/>
          </a:p>
        </p:txBody>
      </p:sp>
      <p:sp>
        <p:nvSpPr>
          <p:cNvPr id="12" name="Shape 9"/>
          <p:cNvSpPr/>
          <p:nvPr/>
        </p:nvSpPr>
        <p:spPr>
          <a:xfrm>
            <a:off x="502920" y="5532120"/>
            <a:ext cx="11185855" cy="868680"/>
          </a:xfrm>
          <a:prstGeom prst="roundRect">
            <a:avLst>
              <a:gd name="adj" fmla="val 7368"/>
            </a:avLst>
          </a:prstGeom>
          <a:solidFill>
            <a:srgbClr val="F6EEDD"/>
          </a:solidFill>
          <a:ln w="12700">
            <a:solidFill>
              <a:srgbClr val="E0CB9E"/>
            </a:solidFill>
            <a:prstDash val="solid"/>
          </a:ln>
        </p:spPr>
      </p:sp>
      <p:sp>
        <p:nvSpPr>
          <p:cNvPr id="13" name="Text 10"/>
          <p:cNvSpPr/>
          <p:nvPr/>
        </p:nvSpPr>
        <p:spPr>
          <a:xfrm>
            <a:off x="731520" y="5660136"/>
            <a:ext cx="2926080" cy="292608"/>
          </a:xfrm>
          <a:prstGeom prst="rect">
            <a:avLst/>
          </a:prstGeom>
          <a:noFill/>
          <a:ln/>
        </p:spPr>
        <p:txBody>
          <a:bodyPr wrap="square" lIns="0" tIns="0" rIns="0" bIns="0" rtlCol="0" anchor="ctr"/>
          <a:lstStyle/>
          <a:p>
            <a:pPr indent="0" marL="0">
              <a:buNone/>
            </a:pPr>
            <a:r>
              <a:rPr lang="en-US" sz="1250" b="1" dirty="0">
                <a:solidFill>
                  <a:srgbClr val="B58A3A"/>
                </a:solidFill>
                <a:latin typeface="Meiryo" pitchFamily="34" charset="0"/>
                <a:ea typeface="Meiryo" pitchFamily="34" charset="-122"/>
                <a:cs typeface="Meiryo" pitchFamily="34" charset="-120"/>
              </a:rPr>
              <a:t>対応の要点</a:t>
            </a:r>
            <a:endParaRPr lang="en-US" sz="1250" dirty="0"/>
          </a:p>
        </p:txBody>
      </p:sp>
      <p:sp>
        <p:nvSpPr>
          <p:cNvPr id="14" name="Text 11"/>
          <p:cNvSpPr/>
          <p:nvPr/>
        </p:nvSpPr>
        <p:spPr>
          <a:xfrm>
            <a:off x="731520" y="5934456"/>
            <a:ext cx="10728655" cy="411480"/>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対応できること・できないこと・確認が必要なことを分けて伝える。契約・約款・基準に照らして相当性を確認。BtoBの過大要求や担当者変更の圧力は、営業判断と従業員保護の両面から法務へ相談。</a:t>
            </a:r>
            <a:endParaRPr lang="en-US" sz="12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BEBE9"/>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脅迫・プライバシー</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SNS投稿示唆・晒し・無断撮影</a:t>
            </a:r>
            <a:endParaRPr lang="en-US" sz="2800" dirty="0"/>
          </a:p>
        </p:txBody>
      </p:sp>
      <p:sp>
        <p:nvSpPr>
          <p:cNvPr id="5" name="Shape 3"/>
          <p:cNvSpPr/>
          <p:nvPr/>
        </p:nvSpPr>
        <p:spPr>
          <a:xfrm>
            <a:off x="502920" y="1591056"/>
            <a:ext cx="71990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67418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a:t>
            </a:r>
            <a:endParaRPr lang="en-US" sz="1300" dirty="0"/>
          </a:p>
        </p:txBody>
      </p:sp>
      <p:sp>
        <p:nvSpPr>
          <p:cNvPr id="7" name="Text 5"/>
          <p:cNvSpPr/>
          <p:nvPr/>
        </p:nvSpPr>
        <p:spPr>
          <a:xfrm>
            <a:off x="777240" y="2103120"/>
            <a:ext cx="6696151" cy="3118104"/>
          </a:xfrm>
          <a:prstGeom prst="rect">
            <a:avLst/>
          </a:prstGeom>
          <a:noFill/>
          <a:ln/>
        </p:spPr>
        <p:txBody>
          <a:bodyPr wrap="square" lIns="0" tIns="0" rIns="0" bIns="0" rtlCol="0" anchor="t"/>
          <a:lstStyle/>
          <a:p>
            <a:pPr marL="177800" indent="-177800">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SNSへ悪評を投稿することをほのめかして脅す</a:t>
            </a:r>
            <a:endParaRPr lang="en-US" sz="1350" dirty="0"/>
          </a:p>
          <a:p>
            <a:pPr marL="177800" indent="-177800">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担当者の名札・顔を無断で撮影する</a:t>
            </a:r>
            <a:endParaRPr lang="en-US" sz="1350" dirty="0"/>
          </a:p>
          <a:p>
            <a:pPr marL="177800" indent="-177800">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個人名・顔写真を「拡散する」と示唆する</a:t>
            </a:r>
            <a:endParaRPr lang="en-US" sz="1350" dirty="0"/>
          </a:p>
          <a:p>
            <a:pPr marL="177800" indent="-177800">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労働者の個人情報・プライバシーを晒す</a:t>
            </a:r>
            <a:endParaRPr lang="en-US" sz="1350" dirty="0"/>
          </a:p>
          <a:p>
            <a:pPr marL="177800" indent="-177800">
              <a:spcAft>
                <a:spcPts val="600"/>
              </a:spcAft>
              <a:buSzPct val="100000"/>
              <a:buChar char="•"/>
            </a:pPr>
            <a:r>
              <a:rPr lang="en-US" sz="1350" dirty="0">
                <a:solidFill>
                  <a:srgbClr val="263238"/>
                </a:solidFill>
                <a:latin typeface="Meiryo" pitchFamily="34" charset="0"/>
                <a:ea typeface="Meiryo" pitchFamily="34" charset="-122"/>
                <a:cs typeface="Meiryo" pitchFamily="34" charset="-120"/>
              </a:rPr>
              <a:t>無断録音・撮影した内容を不適切に使用する</a:t>
            </a:r>
            <a:endParaRPr lang="en-US" sz="1350" dirty="0"/>
          </a:p>
        </p:txBody>
      </p:sp>
      <p:sp>
        <p:nvSpPr>
          <p:cNvPr id="8" name="Shape 6"/>
          <p:cNvSpPr/>
          <p:nvPr/>
        </p:nvSpPr>
        <p:spPr>
          <a:xfrm>
            <a:off x="8031175" y="1591056"/>
            <a:ext cx="3657600" cy="3758184"/>
          </a:xfrm>
          <a:prstGeom prst="roundRect">
            <a:avLst>
              <a:gd name="adj" fmla="val 1750"/>
            </a:avLst>
          </a:prstGeom>
          <a:solidFill>
            <a:srgbClr val="FBEBE9"/>
          </a:solidFill>
          <a:ln w="12700">
            <a:solidFill>
              <a:srgbClr val="E7B7B1"/>
            </a:solidFill>
            <a:prstDash val="solid"/>
          </a:ln>
        </p:spPr>
      </p:sp>
      <p:sp>
        <p:nvSpPr>
          <p:cNvPr id="9" name="Shape 7"/>
          <p:cNvSpPr/>
          <p:nvPr/>
        </p:nvSpPr>
        <p:spPr>
          <a:xfrm>
            <a:off x="8305495" y="1911096"/>
            <a:ext cx="3108960" cy="1417320"/>
          </a:xfrm>
          <a:prstGeom prst="roundRect">
            <a:avLst>
              <a:gd name="adj" fmla="val 4516"/>
            </a:avLst>
          </a:prstGeom>
          <a:solidFill>
            <a:srgbClr val="FFFFFF"/>
          </a:solidFill>
          <a:ln w="12700">
            <a:solidFill>
              <a:srgbClr val="E7B7B1"/>
            </a:solidFill>
            <a:prstDash val="solid"/>
          </a:ln>
        </p:spPr>
      </p:sp>
      <p:sp>
        <p:nvSpPr>
          <p:cNvPr id="10" name="Shape 8"/>
          <p:cNvSpPr/>
          <p:nvPr/>
        </p:nvSpPr>
        <p:spPr>
          <a:xfrm>
            <a:off x="8488375" y="2093976"/>
            <a:ext cx="457200" cy="457200"/>
          </a:xfrm>
          <a:prstGeom prst="ellipse">
            <a:avLst/>
          </a:prstGeom>
          <a:solidFill>
            <a:srgbClr val="E7B7B1"/>
          </a:solidFill>
          <a:ln/>
        </p:spPr>
      </p:sp>
      <p:sp>
        <p:nvSpPr>
          <p:cNvPr id="11" name="Text 9"/>
          <p:cNvSpPr/>
          <p:nvPr/>
        </p:nvSpPr>
        <p:spPr>
          <a:xfrm>
            <a:off x="9037015" y="2093976"/>
            <a:ext cx="2377440" cy="256032"/>
          </a:xfrm>
          <a:prstGeom prst="rect">
            <a:avLst/>
          </a:prstGeom>
          <a:noFill/>
          <a:ln/>
        </p:spPr>
        <p:txBody>
          <a:bodyPr wrap="square" lIns="0" tIns="0" rIns="0" bIns="0" rtlCol="0" anchor="ctr"/>
          <a:lstStyle/>
          <a:p>
            <a:pPr indent="0" marL="0">
              <a:buNone/>
            </a:pPr>
            <a:r>
              <a:rPr lang="en-US" sz="1100" b="1" dirty="0">
                <a:solidFill>
                  <a:srgbClr val="16314F"/>
                </a:solidFill>
                <a:latin typeface="Meiryo" pitchFamily="34" charset="0"/>
                <a:ea typeface="Meiryo" pitchFamily="34" charset="-122"/>
                <a:cs typeface="Meiryo" pitchFamily="34" charset="-120"/>
              </a:rPr>
              <a:t>@user</a:t>
            </a:r>
            <a:endParaRPr lang="en-US" sz="1100" dirty="0"/>
          </a:p>
        </p:txBody>
      </p:sp>
      <p:sp>
        <p:nvSpPr>
          <p:cNvPr id="12" name="Text 10"/>
          <p:cNvSpPr/>
          <p:nvPr/>
        </p:nvSpPr>
        <p:spPr>
          <a:xfrm>
            <a:off x="8488375" y="2615184"/>
            <a:ext cx="2743200" cy="640080"/>
          </a:xfrm>
          <a:prstGeom prst="rect">
            <a:avLst/>
          </a:prstGeom>
          <a:noFill/>
          <a:ln/>
        </p:spPr>
        <p:txBody>
          <a:bodyPr wrap="square" lIns="0" tIns="0" rIns="0" bIns="0" rtlCol="0" anchor="t"/>
          <a:lstStyle/>
          <a:p>
            <a:pPr indent="0" marL="0">
              <a:lnSpc>
                <a:spcPct val="105000"/>
              </a:lnSpc>
              <a:buNone/>
            </a:pPr>
            <a:r>
              <a:rPr lang="en-US" sz="1200" i="1" dirty="0">
                <a:solidFill>
                  <a:srgbClr val="B42318"/>
                </a:solidFill>
                <a:latin typeface="Meiryo" pitchFamily="34" charset="0"/>
                <a:ea typeface="Meiryo" pitchFamily="34" charset="-122"/>
                <a:cs typeface="Meiryo" pitchFamily="34" charset="-120"/>
              </a:rPr>
              <a:t>「この店員、対応が最悪。顔と名前を晒します」</a:t>
            </a:r>
            <a:endParaRPr lang="en-US" sz="1200" dirty="0"/>
          </a:p>
        </p:txBody>
      </p:sp>
      <p:sp>
        <p:nvSpPr>
          <p:cNvPr id="13" name="Text 11"/>
          <p:cNvSpPr/>
          <p:nvPr/>
        </p:nvSpPr>
        <p:spPr>
          <a:xfrm>
            <a:off x="8305495" y="3511296"/>
            <a:ext cx="3108960" cy="1700784"/>
          </a:xfrm>
          <a:prstGeom prst="rect">
            <a:avLst/>
          </a:prstGeom>
          <a:noFill/>
          <a:ln/>
        </p:spPr>
        <p:txBody>
          <a:bodyPr wrap="square" lIns="0" tIns="0" rIns="0" bIns="0" rtlCol="0" anchor="t"/>
          <a:lstStyle/>
          <a:p>
            <a:pPr algn="ctr" indent="0" marL="0">
              <a:lnSpc>
                <a:spcPct val="112000"/>
              </a:lnSpc>
              <a:buNone/>
            </a:pPr>
            <a:r>
              <a:rPr lang="en-US" sz="1250" dirty="0">
                <a:solidFill>
                  <a:srgbClr val="263238"/>
                </a:solidFill>
                <a:latin typeface="Meiryo" pitchFamily="34" charset="0"/>
                <a:ea typeface="Meiryo" pitchFamily="34" charset="-122"/>
                <a:cs typeface="Meiryo" pitchFamily="34" charset="-120"/>
              </a:rPr>
              <a:t>こうした示唆は脅迫・名誉毀損に当たり得ます。担当者は強い恐怖を感じます。</a:t>
            </a:r>
            <a:endParaRPr lang="en-US" sz="1250" dirty="0"/>
          </a:p>
        </p:txBody>
      </p:sp>
      <p:sp>
        <p:nvSpPr>
          <p:cNvPr id="14" name="Shape 12"/>
          <p:cNvSpPr/>
          <p:nvPr/>
        </p:nvSpPr>
        <p:spPr>
          <a:xfrm>
            <a:off x="502920" y="5532120"/>
            <a:ext cx="11185855" cy="868680"/>
          </a:xfrm>
          <a:prstGeom prst="roundRect">
            <a:avLst>
              <a:gd name="adj" fmla="val 7368"/>
            </a:avLst>
          </a:prstGeom>
          <a:solidFill>
            <a:srgbClr val="EAEEF3"/>
          </a:solidFill>
          <a:ln w="12700">
            <a:solidFill>
              <a:srgbClr val="C3CDD9"/>
            </a:solidFill>
            <a:prstDash val="solid"/>
          </a:ln>
        </p:spPr>
      </p:sp>
      <p:sp>
        <p:nvSpPr>
          <p:cNvPr id="15" name="Text 13"/>
          <p:cNvSpPr/>
          <p:nvPr/>
        </p:nvSpPr>
        <p:spPr>
          <a:xfrm>
            <a:off x="731520" y="5660136"/>
            <a:ext cx="2743200"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対応の要点</a:t>
            </a:r>
            <a:endParaRPr lang="en-US" sz="1250" dirty="0"/>
          </a:p>
        </p:txBody>
      </p:sp>
      <p:sp>
        <p:nvSpPr>
          <p:cNvPr id="16" name="Text 14"/>
          <p:cNvSpPr/>
          <p:nvPr/>
        </p:nvSpPr>
        <p:spPr>
          <a:xfrm>
            <a:off x="731520" y="5934456"/>
            <a:ext cx="10728655" cy="411480"/>
          </a:xfrm>
          <a:prstGeom prst="rect">
            <a:avLst/>
          </a:prstGeom>
          <a:noFill/>
          <a:ln/>
        </p:spPr>
        <p:txBody>
          <a:bodyPr wrap="square" lIns="0" tIns="0" rIns="0" bIns="0" rtlCol="0" anchor="t"/>
          <a:lstStyle/>
          <a:p>
            <a:pPr indent="0" marL="0">
              <a:lnSpc>
                <a:spcPct val="104000"/>
              </a:lnSpc>
              <a:buNone/>
            </a:pPr>
            <a:r>
              <a:rPr lang="en-US" sz="1200" dirty="0">
                <a:solidFill>
                  <a:srgbClr val="263238"/>
                </a:solidFill>
                <a:latin typeface="Meiryo" pitchFamily="34" charset="0"/>
                <a:ea typeface="Meiryo" pitchFamily="34" charset="-122"/>
                <a:cs typeface="Meiryo" pitchFamily="34" charset="-120"/>
              </a:rPr>
              <a:t>冷静に撮影の中止を依頼する／投稿・撮影の事実と発言を記録・証拠保全する／名札表示の運用や個人情報保護のルールを確認する／脅迫・名誉毀損が疑われる場合は自社ルールに従い警察・弁護士へ相談する。「録音・撮影・SNS投稿は全て違法」という説明は誤りです。</a:t>
            </a:r>
            <a:endParaRPr lang="en-US" sz="1200" dirty="0"/>
          </a:p>
        </p:txBody>
      </p:sp>
      <p:sp>
        <p:nvSpPr>
          <p:cNvPr id="17" name="Text 15"/>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8" name="Text 16"/>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F6EEDD"/>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研修のねらい</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本日のゴール</a:t>
            </a:r>
            <a:endParaRPr lang="en-US" sz="2800" dirty="0"/>
          </a:p>
        </p:txBody>
      </p:sp>
      <p:sp>
        <p:nvSpPr>
          <p:cNvPr id="5" name="Text 3"/>
          <p:cNvSpPr/>
          <p:nvPr/>
        </p:nvSpPr>
        <p:spPr>
          <a:xfrm>
            <a:off x="502920" y="1545336"/>
            <a:ext cx="11185855" cy="329184"/>
          </a:xfrm>
          <a:prstGeom prst="rect">
            <a:avLst/>
          </a:prstGeom>
          <a:noFill/>
          <a:ln/>
        </p:spPr>
        <p:txBody>
          <a:bodyPr wrap="square" lIns="0" tIns="0" rIns="0" bIns="0" rtlCol="0" anchor="ctr"/>
          <a:lstStyle/>
          <a:p>
            <a:pPr algn="l" indent="0" marL="0">
              <a:buNone/>
            </a:pPr>
            <a:r>
              <a:rPr lang="en-US" sz="1400" dirty="0">
                <a:solidFill>
                  <a:srgbClr val="5C6B7A"/>
                </a:solidFill>
                <a:latin typeface="Meiryo" pitchFamily="34" charset="0"/>
                <a:ea typeface="Meiryo" pitchFamily="34" charset="-122"/>
                <a:cs typeface="Meiryo" pitchFamily="34" charset="-120"/>
              </a:rPr>
              <a:t>受講後、次の状態を目指します。</a:t>
            </a:r>
            <a:endParaRPr lang="en-US" sz="1400" dirty="0"/>
          </a:p>
        </p:txBody>
      </p:sp>
      <p:sp>
        <p:nvSpPr>
          <p:cNvPr id="6" name="Shape 4"/>
          <p:cNvSpPr/>
          <p:nvPr/>
        </p:nvSpPr>
        <p:spPr>
          <a:xfrm>
            <a:off x="502920" y="1975104"/>
            <a:ext cx="5428336" cy="1078992"/>
          </a:xfrm>
          <a:prstGeom prst="roundRect">
            <a:avLst>
              <a:gd name="adj" fmla="val 5932"/>
            </a:avLst>
          </a:prstGeom>
          <a:solidFill>
            <a:srgbClr val="F6F8FA"/>
          </a:solidFill>
          <a:ln w="12700">
            <a:solidFill>
              <a:srgbClr val="D5DCE4"/>
            </a:solidFill>
            <a:prstDash val="solid"/>
          </a:ln>
        </p:spPr>
      </p:sp>
      <p:sp>
        <p:nvSpPr>
          <p:cNvPr id="7" name="Shape 5"/>
          <p:cNvSpPr/>
          <p:nvPr/>
        </p:nvSpPr>
        <p:spPr>
          <a:xfrm>
            <a:off x="704088" y="2212848"/>
            <a:ext cx="603504" cy="603504"/>
          </a:xfrm>
          <a:prstGeom prst="ellipse">
            <a:avLst/>
          </a:prstGeom>
          <a:solidFill>
            <a:srgbClr val="FFFFFF"/>
          </a:solidFill>
          <a:ln w="15875">
            <a:solidFill>
              <a:srgbClr val="B58A3A"/>
            </a:solidFill>
            <a:prstDash val="solid"/>
          </a:ln>
        </p:spPr>
      </p:sp>
      <p:pic>
        <p:nvPicPr>
          <p:cNvPr id="8" name="Image 0" descr="preencoded.png">    </p:cNvPr>
          <p:cNvPicPr>
            <a:picLocks noChangeAspect="1"/>
          </p:cNvPicPr>
          <p:nvPr/>
        </p:nvPicPr>
        <p:blipFill>
          <a:blip r:embed="rId1"/>
          <a:stretch>
            <a:fillRect/>
          </a:stretch>
        </p:blipFill>
        <p:spPr>
          <a:xfrm>
            <a:off x="860999" y="2369759"/>
            <a:ext cx="289682" cy="289682"/>
          </a:xfrm>
          <a:prstGeom prst="rect">
            <a:avLst/>
          </a:prstGeom>
        </p:spPr>
      </p:pic>
      <p:sp>
        <p:nvSpPr>
          <p:cNvPr id="9" name="Text 6"/>
          <p:cNvSpPr/>
          <p:nvPr/>
        </p:nvSpPr>
        <p:spPr>
          <a:xfrm>
            <a:off x="1463040" y="215798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区別する</a:t>
            </a:r>
            <a:endParaRPr lang="en-US" sz="1650" dirty="0"/>
          </a:p>
        </p:txBody>
      </p:sp>
      <p:sp>
        <p:nvSpPr>
          <p:cNvPr id="10" name="Text 7"/>
          <p:cNvSpPr/>
          <p:nvPr/>
        </p:nvSpPr>
        <p:spPr>
          <a:xfrm>
            <a:off x="1463040" y="247802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正当な苦情・要望／合理的配慮の求めと、カスタマーハラスメントを切り分けて判断できる</a:t>
            </a:r>
            <a:endParaRPr lang="en-US" sz="1250" dirty="0"/>
          </a:p>
        </p:txBody>
      </p:sp>
      <p:sp>
        <p:nvSpPr>
          <p:cNvPr id="11" name="Shape 8"/>
          <p:cNvSpPr/>
          <p:nvPr/>
        </p:nvSpPr>
        <p:spPr>
          <a:xfrm>
            <a:off x="6260440" y="1975104"/>
            <a:ext cx="5428336" cy="1078992"/>
          </a:xfrm>
          <a:prstGeom prst="roundRect">
            <a:avLst>
              <a:gd name="adj" fmla="val 5932"/>
            </a:avLst>
          </a:prstGeom>
          <a:solidFill>
            <a:srgbClr val="F6F8FA"/>
          </a:solidFill>
          <a:ln w="12700">
            <a:solidFill>
              <a:srgbClr val="D5DCE4"/>
            </a:solidFill>
            <a:prstDash val="solid"/>
          </a:ln>
        </p:spPr>
      </p:sp>
      <p:sp>
        <p:nvSpPr>
          <p:cNvPr id="12" name="Shape 9"/>
          <p:cNvSpPr/>
          <p:nvPr/>
        </p:nvSpPr>
        <p:spPr>
          <a:xfrm>
            <a:off x="6461608" y="2212848"/>
            <a:ext cx="603504" cy="603504"/>
          </a:xfrm>
          <a:prstGeom prst="ellipse">
            <a:avLst/>
          </a:prstGeom>
          <a:solidFill>
            <a:srgbClr val="FFFFFF"/>
          </a:solidFill>
          <a:ln w="15875">
            <a:solidFill>
              <a:srgbClr val="B58A3A"/>
            </a:solidFill>
            <a:prstDash val="solid"/>
          </a:ln>
        </p:spPr>
      </p:sp>
      <p:pic>
        <p:nvPicPr>
          <p:cNvPr id="13" name="Image 1" descr="preencoded.png">    </p:cNvPr>
          <p:cNvPicPr>
            <a:picLocks noChangeAspect="1"/>
          </p:cNvPicPr>
          <p:nvPr/>
        </p:nvPicPr>
        <p:blipFill>
          <a:blip r:embed="rId2"/>
          <a:stretch>
            <a:fillRect/>
          </a:stretch>
        </p:blipFill>
        <p:spPr>
          <a:xfrm>
            <a:off x="6618519" y="2369759"/>
            <a:ext cx="289682" cy="289682"/>
          </a:xfrm>
          <a:prstGeom prst="rect">
            <a:avLst/>
          </a:prstGeom>
        </p:spPr>
      </p:pic>
      <p:sp>
        <p:nvSpPr>
          <p:cNvPr id="14" name="Text 10"/>
          <p:cNvSpPr/>
          <p:nvPr/>
        </p:nvSpPr>
        <p:spPr>
          <a:xfrm>
            <a:off x="7220560" y="215798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分けて確認する</a:t>
            </a:r>
            <a:endParaRPr lang="en-US" sz="1650" dirty="0"/>
          </a:p>
        </p:txBody>
      </p:sp>
      <p:sp>
        <p:nvSpPr>
          <p:cNvPr id="15" name="Text 11"/>
          <p:cNvSpPr/>
          <p:nvPr/>
        </p:nvSpPr>
        <p:spPr>
          <a:xfrm>
            <a:off x="7220560" y="247802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要求の「内容」と、要求を実現する「手段・態様」を分けて確認できる</a:t>
            </a:r>
            <a:endParaRPr lang="en-US" sz="1250" dirty="0"/>
          </a:p>
        </p:txBody>
      </p:sp>
      <p:sp>
        <p:nvSpPr>
          <p:cNvPr id="16" name="Shape 12"/>
          <p:cNvSpPr/>
          <p:nvPr/>
        </p:nvSpPr>
        <p:spPr>
          <a:xfrm>
            <a:off x="502920" y="3255264"/>
            <a:ext cx="5428336" cy="1078992"/>
          </a:xfrm>
          <a:prstGeom prst="roundRect">
            <a:avLst>
              <a:gd name="adj" fmla="val 5932"/>
            </a:avLst>
          </a:prstGeom>
          <a:solidFill>
            <a:srgbClr val="F6F8FA"/>
          </a:solidFill>
          <a:ln w="12700">
            <a:solidFill>
              <a:srgbClr val="D5DCE4"/>
            </a:solidFill>
            <a:prstDash val="solid"/>
          </a:ln>
        </p:spPr>
      </p:sp>
      <p:sp>
        <p:nvSpPr>
          <p:cNvPr id="17" name="Shape 13"/>
          <p:cNvSpPr/>
          <p:nvPr/>
        </p:nvSpPr>
        <p:spPr>
          <a:xfrm>
            <a:off x="704088" y="3493008"/>
            <a:ext cx="603504" cy="603504"/>
          </a:xfrm>
          <a:prstGeom prst="ellipse">
            <a:avLst/>
          </a:prstGeom>
          <a:solidFill>
            <a:srgbClr val="FFFFFF"/>
          </a:solidFill>
          <a:ln w="15875">
            <a:solidFill>
              <a:srgbClr val="B58A3A"/>
            </a:solidFill>
            <a:prstDash val="solid"/>
          </a:ln>
        </p:spPr>
      </p:sp>
      <p:pic>
        <p:nvPicPr>
          <p:cNvPr id="18" name="Image 2" descr="preencoded.png">    </p:cNvPr>
          <p:cNvPicPr>
            <a:picLocks noChangeAspect="1"/>
          </p:cNvPicPr>
          <p:nvPr/>
        </p:nvPicPr>
        <p:blipFill>
          <a:blip r:embed="rId3"/>
          <a:stretch>
            <a:fillRect/>
          </a:stretch>
        </p:blipFill>
        <p:spPr>
          <a:xfrm>
            <a:off x="860999" y="3649919"/>
            <a:ext cx="289682" cy="289682"/>
          </a:xfrm>
          <a:prstGeom prst="rect">
            <a:avLst/>
          </a:prstGeom>
        </p:spPr>
      </p:pic>
      <p:sp>
        <p:nvSpPr>
          <p:cNvPr id="19" name="Text 14"/>
          <p:cNvSpPr/>
          <p:nvPr/>
        </p:nvSpPr>
        <p:spPr>
          <a:xfrm>
            <a:off x="1463040" y="343814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一人にしない</a:t>
            </a:r>
            <a:endParaRPr lang="en-US" sz="1650" dirty="0"/>
          </a:p>
        </p:txBody>
      </p:sp>
      <p:sp>
        <p:nvSpPr>
          <p:cNvPr id="20" name="Text 15"/>
          <p:cNvSpPr/>
          <p:nvPr/>
        </p:nvSpPr>
        <p:spPr>
          <a:xfrm>
            <a:off x="1463040" y="375818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複数名対応へ切り替え、上長・関係部署へエスカレーションできる</a:t>
            </a:r>
            <a:endParaRPr lang="en-US" sz="1250" dirty="0"/>
          </a:p>
        </p:txBody>
      </p:sp>
      <p:sp>
        <p:nvSpPr>
          <p:cNvPr id="21" name="Shape 16"/>
          <p:cNvSpPr/>
          <p:nvPr/>
        </p:nvSpPr>
        <p:spPr>
          <a:xfrm>
            <a:off x="6260440" y="3255264"/>
            <a:ext cx="5428336" cy="1078992"/>
          </a:xfrm>
          <a:prstGeom prst="roundRect">
            <a:avLst>
              <a:gd name="adj" fmla="val 5932"/>
            </a:avLst>
          </a:prstGeom>
          <a:solidFill>
            <a:srgbClr val="F6F8FA"/>
          </a:solidFill>
          <a:ln w="12700">
            <a:solidFill>
              <a:srgbClr val="D5DCE4"/>
            </a:solidFill>
            <a:prstDash val="solid"/>
          </a:ln>
        </p:spPr>
      </p:sp>
      <p:sp>
        <p:nvSpPr>
          <p:cNvPr id="22" name="Shape 17"/>
          <p:cNvSpPr/>
          <p:nvPr/>
        </p:nvSpPr>
        <p:spPr>
          <a:xfrm>
            <a:off x="6461608" y="3493008"/>
            <a:ext cx="603504" cy="603504"/>
          </a:xfrm>
          <a:prstGeom prst="ellipse">
            <a:avLst/>
          </a:prstGeom>
          <a:solidFill>
            <a:srgbClr val="FFFFFF"/>
          </a:solidFill>
          <a:ln w="15875">
            <a:solidFill>
              <a:srgbClr val="B58A3A"/>
            </a:solidFill>
            <a:prstDash val="solid"/>
          </a:ln>
        </p:spPr>
      </p:sp>
      <p:pic>
        <p:nvPicPr>
          <p:cNvPr id="23" name="Image 3" descr="preencoded.png">    </p:cNvPr>
          <p:cNvPicPr>
            <a:picLocks noChangeAspect="1"/>
          </p:cNvPicPr>
          <p:nvPr/>
        </p:nvPicPr>
        <p:blipFill>
          <a:blip r:embed="rId4"/>
          <a:stretch>
            <a:fillRect/>
          </a:stretch>
        </p:blipFill>
        <p:spPr>
          <a:xfrm>
            <a:off x="6618519" y="3649919"/>
            <a:ext cx="289682" cy="289682"/>
          </a:xfrm>
          <a:prstGeom prst="rect">
            <a:avLst/>
          </a:prstGeom>
        </p:spPr>
      </p:pic>
      <p:sp>
        <p:nvSpPr>
          <p:cNvPr id="24" name="Text 18"/>
          <p:cNvSpPr/>
          <p:nvPr/>
        </p:nvSpPr>
        <p:spPr>
          <a:xfrm>
            <a:off x="7220560" y="343814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記録する</a:t>
            </a:r>
            <a:endParaRPr lang="en-US" sz="1650" dirty="0"/>
          </a:p>
        </p:txBody>
      </p:sp>
      <p:sp>
        <p:nvSpPr>
          <p:cNvPr id="25" name="Text 19"/>
          <p:cNvSpPr/>
          <p:nvPr/>
        </p:nvSpPr>
        <p:spPr>
          <a:xfrm>
            <a:off x="7220560" y="375818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暴言・脅迫・長時間拘束等を自社ルールに従い記録・証拠保全できる</a:t>
            </a:r>
            <a:endParaRPr lang="en-US" sz="1250" dirty="0"/>
          </a:p>
        </p:txBody>
      </p:sp>
      <p:sp>
        <p:nvSpPr>
          <p:cNvPr id="26" name="Shape 20"/>
          <p:cNvSpPr/>
          <p:nvPr/>
        </p:nvSpPr>
        <p:spPr>
          <a:xfrm>
            <a:off x="502920" y="4535424"/>
            <a:ext cx="5428336" cy="1078992"/>
          </a:xfrm>
          <a:prstGeom prst="roundRect">
            <a:avLst>
              <a:gd name="adj" fmla="val 5932"/>
            </a:avLst>
          </a:prstGeom>
          <a:solidFill>
            <a:srgbClr val="F6F8FA"/>
          </a:solidFill>
          <a:ln w="12700">
            <a:solidFill>
              <a:srgbClr val="D5DCE4"/>
            </a:solidFill>
            <a:prstDash val="solid"/>
          </a:ln>
        </p:spPr>
      </p:sp>
      <p:sp>
        <p:nvSpPr>
          <p:cNvPr id="27" name="Shape 21"/>
          <p:cNvSpPr/>
          <p:nvPr/>
        </p:nvSpPr>
        <p:spPr>
          <a:xfrm>
            <a:off x="704088" y="4773168"/>
            <a:ext cx="603504" cy="603504"/>
          </a:xfrm>
          <a:prstGeom prst="ellipse">
            <a:avLst/>
          </a:prstGeom>
          <a:solidFill>
            <a:srgbClr val="FFFFFF"/>
          </a:solidFill>
          <a:ln w="15875">
            <a:solidFill>
              <a:srgbClr val="B58A3A"/>
            </a:solidFill>
            <a:prstDash val="solid"/>
          </a:ln>
        </p:spPr>
      </p:sp>
      <p:pic>
        <p:nvPicPr>
          <p:cNvPr id="28" name="Image 4" descr="preencoded.png">    </p:cNvPr>
          <p:cNvPicPr>
            <a:picLocks noChangeAspect="1"/>
          </p:cNvPicPr>
          <p:nvPr/>
        </p:nvPicPr>
        <p:blipFill>
          <a:blip r:embed="rId5"/>
          <a:stretch>
            <a:fillRect/>
          </a:stretch>
        </p:blipFill>
        <p:spPr>
          <a:xfrm>
            <a:off x="860999" y="4930079"/>
            <a:ext cx="289682" cy="289682"/>
          </a:xfrm>
          <a:prstGeom prst="rect">
            <a:avLst/>
          </a:prstGeom>
        </p:spPr>
      </p:pic>
      <p:sp>
        <p:nvSpPr>
          <p:cNvPr id="29" name="Text 22"/>
          <p:cNvSpPr/>
          <p:nvPr/>
        </p:nvSpPr>
        <p:spPr>
          <a:xfrm>
            <a:off x="1463040" y="471830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安全を最優先する</a:t>
            </a:r>
            <a:endParaRPr lang="en-US" sz="1650" dirty="0"/>
          </a:p>
        </p:txBody>
      </p:sp>
      <p:sp>
        <p:nvSpPr>
          <p:cNvPr id="30" name="Text 23"/>
          <p:cNvSpPr/>
          <p:nvPr/>
        </p:nvSpPr>
        <p:spPr>
          <a:xfrm>
            <a:off x="1463040" y="503834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対応打切り・退去要請・警察相談を、自社ルールと緊急性に基づき判断できる</a:t>
            </a:r>
            <a:endParaRPr lang="en-US" sz="1250" dirty="0"/>
          </a:p>
        </p:txBody>
      </p:sp>
      <p:sp>
        <p:nvSpPr>
          <p:cNvPr id="31" name="Shape 24"/>
          <p:cNvSpPr/>
          <p:nvPr/>
        </p:nvSpPr>
        <p:spPr>
          <a:xfrm>
            <a:off x="6260440" y="4535424"/>
            <a:ext cx="5428336" cy="1078992"/>
          </a:xfrm>
          <a:prstGeom prst="roundRect">
            <a:avLst>
              <a:gd name="adj" fmla="val 5932"/>
            </a:avLst>
          </a:prstGeom>
          <a:solidFill>
            <a:srgbClr val="F6F8FA"/>
          </a:solidFill>
          <a:ln w="12700">
            <a:solidFill>
              <a:srgbClr val="D5DCE4"/>
            </a:solidFill>
            <a:prstDash val="solid"/>
          </a:ln>
        </p:spPr>
      </p:sp>
      <p:sp>
        <p:nvSpPr>
          <p:cNvPr id="32" name="Shape 25"/>
          <p:cNvSpPr/>
          <p:nvPr/>
        </p:nvSpPr>
        <p:spPr>
          <a:xfrm>
            <a:off x="6461608" y="4773168"/>
            <a:ext cx="603504" cy="603504"/>
          </a:xfrm>
          <a:prstGeom prst="ellipse">
            <a:avLst/>
          </a:prstGeom>
          <a:solidFill>
            <a:srgbClr val="FFFFFF"/>
          </a:solidFill>
          <a:ln w="15875">
            <a:solidFill>
              <a:srgbClr val="B58A3A"/>
            </a:solidFill>
            <a:prstDash val="solid"/>
          </a:ln>
        </p:spPr>
      </p:sp>
      <p:pic>
        <p:nvPicPr>
          <p:cNvPr id="33" name="Image 5" descr="preencoded.png">    </p:cNvPr>
          <p:cNvPicPr>
            <a:picLocks noChangeAspect="1"/>
          </p:cNvPicPr>
          <p:nvPr/>
        </p:nvPicPr>
        <p:blipFill>
          <a:blip r:embed="rId6"/>
          <a:stretch>
            <a:fillRect/>
          </a:stretch>
        </p:blipFill>
        <p:spPr>
          <a:xfrm>
            <a:off x="6618519" y="4930079"/>
            <a:ext cx="289682" cy="289682"/>
          </a:xfrm>
          <a:prstGeom prst="rect">
            <a:avLst/>
          </a:prstGeom>
        </p:spPr>
      </p:pic>
      <p:sp>
        <p:nvSpPr>
          <p:cNvPr id="34" name="Text 26"/>
          <p:cNvSpPr/>
          <p:nvPr/>
        </p:nvSpPr>
        <p:spPr>
          <a:xfrm>
            <a:off x="7220560" y="4718304"/>
            <a:ext cx="4285336" cy="329184"/>
          </a:xfrm>
          <a:prstGeom prst="rect">
            <a:avLst/>
          </a:prstGeom>
          <a:noFill/>
          <a:ln/>
        </p:spPr>
        <p:txBody>
          <a:bodyPr wrap="square" lIns="0" tIns="0" rIns="0" bIns="0" rtlCol="0" anchor="ctr"/>
          <a:lstStyle/>
          <a:p>
            <a:pPr algn="l" indent="0" marL="0">
              <a:buNone/>
            </a:pPr>
            <a:r>
              <a:rPr lang="en-US" sz="1650" b="1" dirty="0">
                <a:solidFill>
                  <a:srgbClr val="16314F"/>
                </a:solidFill>
                <a:latin typeface="Meiryo" pitchFamily="34" charset="0"/>
                <a:ea typeface="Meiryo" pitchFamily="34" charset="-122"/>
                <a:cs typeface="Meiryo" pitchFamily="34" charset="-120"/>
              </a:rPr>
              <a:t>両立する</a:t>
            </a:r>
            <a:endParaRPr lang="en-US" sz="1650" dirty="0"/>
          </a:p>
        </p:txBody>
      </p:sp>
      <p:sp>
        <p:nvSpPr>
          <p:cNvPr id="35" name="Text 27"/>
          <p:cNvSpPr/>
          <p:nvPr/>
        </p:nvSpPr>
        <p:spPr>
          <a:xfrm>
            <a:off x="7220560" y="5038344"/>
            <a:ext cx="4285336" cy="502920"/>
          </a:xfrm>
          <a:prstGeom prst="rect">
            <a:avLst/>
          </a:prstGeom>
          <a:noFill/>
          <a:ln/>
        </p:spPr>
        <p:txBody>
          <a:bodyPr wrap="square" lIns="0" tIns="0" rIns="0" bIns="0" rtlCol="0" anchor="t"/>
          <a:lstStyle/>
          <a:p>
            <a:pPr algn="l" indent="0" marL="0">
              <a:lnSpc>
                <a:spcPct val="100000"/>
              </a:lnSpc>
              <a:buNone/>
            </a:pPr>
            <a:r>
              <a:rPr lang="en-US" sz="1250" dirty="0">
                <a:solidFill>
                  <a:srgbClr val="263238"/>
                </a:solidFill>
                <a:latin typeface="Meiryo" pitchFamily="34" charset="0"/>
                <a:ea typeface="Meiryo" pitchFamily="34" charset="-122"/>
                <a:cs typeface="Meiryo" pitchFamily="34" charset="-120"/>
              </a:rPr>
              <a:t>顧客対応の改善と従業員保護を両立し、相談者を不利益に扱わない</a:t>
            </a:r>
            <a:endParaRPr lang="en-US" sz="1250" dirty="0"/>
          </a:p>
        </p:txBody>
      </p:sp>
      <p:sp>
        <p:nvSpPr>
          <p:cNvPr id="36" name="Text 28"/>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7" name="Text 29"/>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828800" cy="310896"/>
          </a:xfrm>
          <a:prstGeom prst="roundRect">
            <a:avLst>
              <a:gd name="adj" fmla="val 17647"/>
            </a:avLst>
          </a:prstGeom>
          <a:solidFill>
            <a:srgbClr val="FBEBE9"/>
          </a:solidFill>
          <a:ln/>
        </p:spPr>
      </p:sp>
      <p:sp>
        <p:nvSpPr>
          <p:cNvPr id="3" name="Text 1"/>
          <p:cNvSpPr/>
          <p:nvPr/>
        </p:nvSpPr>
        <p:spPr>
          <a:xfrm>
            <a:off x="502920" y="420624"/>
            <a:ext cx="1828800"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顧客等からの性的言動</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性的要求・プライバシー要求・SOGI</a:t>
            </a:r>
            <a:endParaRPr lang="en-US" sz="2800" dirty="0"/>
          </a:p>
        </p:txBody>
      </p:sp>
      <p:sp>
        <p:nvSpPr>
          <p:cNvPr id="5" name="Shape 3"/>
          <p:cNvSpPr/>
          <p:nvPr/>
        </p:nvSpPr>
        <p:spPr>
          <a:xfrm>
            <a:off x="502920" y="1591056"/>
            <a:ext cx="7656271" cy="3758184"/>
          </a:xfrm>
          <a:prstGeom prst="roundRect">
            <a:avLst>
              <a:gd name="adj" fmla="val 1703"/>
            </a:avLst>
          </a:prstGeom>
          <a:solidFill>
            <a:srgbClr val="F6F8FA"/>
          </a:solidFill>
          <a:ln w="12700">
            <a:solidFill>
              <a:srgbClr val="D5DCE4"/>
            </a:solidFill>
            <a:prstDash val="solid"/>
          </a:ln>
        </p:spPr>
      </p:sp>
      <p:sp>
        <p:nvSpPr>
          <p:cNvPr id="6" name="Text 4"/>
          <p:cNvSpPr/>
          <p:nvPr/>
        </p:nvSpPr>
        <p:spPr>
          <a:xfrm>
            <a:off x="731520" y="1737360"/>
            <a:ext cx="7199071"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具体例（指針上の例。限定列挙ではありません）</a:t>
            </a:r>
            <a:endParaRPr lang="en-US" sz="1300" dirty="0"/>
          </a:p>
        </p:txBody>
      </p:sp>
      <p:sp>
        <p:nvSpPr>
          <p:cNvPr id="7" name="Text 5"/>
          <p:cNvSpPr/>
          <p:nvPr/>
        </p:nvSpPr>
        <p:spPr>
          <a:xfrm>
            <a:off x="777240" y="2103120"/>
            <a:ext cx="7153351" cy="3118104"/>
          </a:xfrm>
          <a:prstGeom prst="rect">
            <a:avLst/>
          </a:prstGeom>
          <a:noFill/>
          <a:ln/>
        </p:spPr>
        <p:txBody>
          <a:bodyPr wrap="square" lIns="0" tIns="0" rIns="0" bIns="0" rtlCol="0" anchor="t"/>
          <a:lstStyle/>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「個人的に会って」「連絡先を教えて」等の私的・性的要求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契約・取引と結び付けた性的な要求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労働者のプライバシーに関わる要求</a:t>
            </a:r>
            <a:endParaRPr lang="en-US" sz="1350" dirty="0"/>
          </a:p>
          <a:p>
            <a:pPr algn="l" marL="177800" indent="-177800">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性的指向・性自認（SOGI）を本人の了解なく暴露する</a:t>
            </a:r>
            <a:endParaRPr lang="en-US" sz="1350" dirty="0"/>
          </a:p>
        </p:txBody>
      </p:sp>
      <p:sp>
        <p:nvSpPr>
          <p:cNvPr id="8" name="Shape 6"/>
          <p:cNvSpPr/>
          <p:nvPr/>
        </p:nvSpPr>
        <p:spPr>
          <a:xfrm>
            <a:off x="8488375" y="1591056"/>
            <a:ext cx="3200400" cy="3758184"/>
          </a:xfrm>
          <a:prstGeom prst="roundRect">
            <a:avLst>
              <a:gd name="adj" fmla="val 2000"/>
            </a:avLst>
          </a:prstGeom>
          <a:solidFill>
            <a:srgbClr val="FBEBE9"/>
          </a:solidFill>
          <a:ln w="12700">
            <a:solidFill>
              <a:srgbClr val="E7B7B1"/>
            </a:solidFill>
            <a:prstDash val="solid"/>
          </a:ln>
        </p:spPr>
      </p:sp>
      <p:sp>
        <p:nvSpPr>
          <p:cNvPr id="9" name="Shape 7"/>
          <p:cNvSpPr/>
          <p:nvPr/>
        </p:nvSpPr>
        <p:spPr>
          <a:xfrm>
            <a:off x="9539935" y="1956816"/>
            <a:ext cx="1097280" cy="1097280"/>
          </a:xfrm>
          <a:prstGeom prst="ellipse">
            <a:avLst/>
          </a:prstGeom>
          <a:solidFill>
            <a:srgbClr val="FFFFFF"/>
          </a:solidFill>
          <a:ln w="15875">
            <a:solidFill>
              <a:srgbClr val="B42318"/>
            </a:solidFill>
            <a:prstDash val="solid"/>
          </a:ln>
        </p:spPr>
      </p:sp>
      <p:pic>
        <p:nvPicPr>
          <p:cNvPr id="10" name="Image 0" descr="preencoded.png">    </p:cNvPr>
          <p:cNvPicPr>
            <a:picLocks noChangeAspect="1"/>
          </p:cNvPicPr>
          <p:nvPr/>
        </p:nvPicPr>
        <p:blipFill>
          <a:blip r:embed="rId1"/>
          <a:stretch>
            <a:fillRect/>
          </a:stretch>
        </p:blipFill>
        <p:spPr>
          <a:xfrm>
            <a:off x="9825228" y="2242109"/>
            <a:ext cx="526694" cy="526694"/>
          </a:xfrm>
          <a:prstGeom prst="rect">
            <a:avLst/>
          </a:prstGeom>
        </p:spPr>
      </p:pic>
      <p:sp>
        <p:nvSpPr>
          <p:cNvPr id="11" name="Text 8"/>
          <p:cNvSpPr/>
          <p:nvPr/>
        </p:nvSpPr>
        <p:spPr>
          <a:xfrm>
            <a:off x="8716975" y="3282696"/>
            <a:ext cx="2743200" cy="1929384"/>
          </a:xfrm>
          <a:prstGeom prst="rect">
            <a:avLst/>
          </a:prstGeom>
          <a:noFill/>
          <a:ln/>
        </p:spPr>
        <p:txBody>
          <a:bodyPr wrap="square" lIns="0" tIns="0" rIns="0" bIns="0" rtlCol="0" anchor="t"/>
          <a:lstStyle/>
          <a:p>
            <a:pPr algn="ctr" indent="0" marL="0">
              <a:lnSpc>
                <a:spcPct val="112000"/>
              </a:lnSpc>
              <a:buNone/>
            </a:pPr>
            <a:r>
              <a:rPr lang="en-US" sz="1300" dirty="0">
                <a:solidFill>
                  <a:srgbClr val="263238"/>
                </a:solidFill>
                <a:latin typeface="Meiryo" pitchFamily="34" charset="0"/>
                <a:ea typeface="Meiryo" pitchFamily="34" charset="-122"/>
                <a:cs typeface="Meiryo" pitchFamily="34" charset="-120"/>
              </a:rPr>
              <a:t>顧客等からの性的言動は、内容によっては第5話の論点とも重なります。</a:t>
            </a:r>
            <a:endParaRPr lang="en-US" sz="1300" dirty="0"/>
          </a:p>
        </p:txBody>
      </p:sp>
      <p:sp>
        <p:nvSpPr>
          <p:cNvPr id="12" name="Shape 9"/>
          <p:cNvSpPr/>
          <p:nvPr/>
        </p:nvSpPr>
        <p:spPr>
          <a:xfrm>
            <a:off x="502920" y="5532120"/>
            <a:ext cx="11185855" cy="868680"/>
          </a:xfrm>
          <a:prstGeom prst="roundRect">
            <a:avLst>
              <a:gd name="adj" fmla="val 7368"/>
            </a:avLst>
          </a:prstGeom>
          <a:solidFill>
            <a:srgbClr val="EAEEF3"/>
          </a:solidFill>
          <a:ln w="12700">
            <a:solidFill>
              <a:srgbClr val="C3CDD9"/>
            </a:solidFill>
            <a:prstDash val="solid"/>
          </a:ln>
        </p:spPr>
      </p:sp>
      <p:sp>
        <p:nvSpPr>
          <p:cNvPr id="13" name="Text 10"/>
          <p:cNvSpPr/>
          <p:nvPr/>
        </p:nvSpPr>
        <p:spPr>
          <a:xfrm>
            <a:off x="731520" y="5660136"/>
            <a:ext cx="2926080" cy="292608"/>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対応の要点</a:t>
            </a:r>
            <a:endParaRPr lang="en-US" sz="1250" dirty="0"/>
          </a:p>
        </p:txBody>
      </p:sp>
      <p:sp>
        <p:nvSpPr>
          <p:cNvPr id="14" name="Text 11"/>
          <p:cNvSpPr/>
          <p:nvPr/>
        </p:nvSpPr>
        <p:spPr>
          <a:xfrm>
            <a:off x="731520" y="5934456"/>
            <a:ext cx="10728655" cy="411480"/>
          </a:xfrm>
          <a:prstGeom prst="rect">
            <a:avLst/>
          </a:prstGeom>
          <a:noFill/>
          <a:ln/>
        </p:spPr>
        <p:txBody>
          <a:bodyPr wrap="square" lIns="0" tIns="0" rIns="0" bIns="0" rtlCol="0" anchor="t"/>
          <a:lstStyle/>
          <a:p>
            <a:pPr algn="l" indent="0" marL="0">
              <a:lnSpc>
                <a:spcPct val="105000"/>
              </a:lnSpc>
              <a:buNone/>
            </a:pPr>
            <a:r>
              <a:rPr lang="en-US" sz="1250" dirty="0">
                <a:solidFill>
                  <a:srgbClr val="263238"/>
                </a:solidFill>
                <a:latin typeface="Meiryo" pitchFamily="34" charset="0"/>
                <a:ea typeface="Meiryo" pitchFamily="34" charset="-122"/>
                <a:cs typeface="Meiryo" pitchFamily="34" charset="-120"/>
              </a:rPr>
              <a:t>私的・性的な要求には応じない。担当者の変更・複数名対応、上長対応へ。発言を記録し、従業員保護を最優先。SOGI等の機微情報を本人の了解なく共有・暴露しない（第5話のセクハラ論点も参照）。</a:t>
            </a:r>
            <a:endParaRPr lang="en-US" sz="1250" dirty="0"/>
          </a:p>
        </p:txBody>
      </p:sp>
      <p:sp>
        <p:nvSpPr>
          <p:cNvPr id="15"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517904" cy="310896"/>
          </a:xfrm>
          <a:prstGeom prst="roundRect">
            <a:avLst>
              <a:gd name="adj" fmla="val 17647"/>
            </a:avLst>
          </a:prstGeom>
          <a:solidFill>
            <a:srgbClr val="F6EEDD"/>
          </a:solidFill>
          <a:ln/>
        </p:spPr>
      </p:sp>
      <p:sp>
        <p:nvSpPr>
          <p:cNvPr id="3" name="Text 1"/>
          <p:cNvSpPr/>
          <p:nvPr/>
        </p:nvSpPr>
        <p:spPr>
          <a:xfrm>
            <a:off x="502920" y="420624"/>
            <a:ext cx="1517904"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ここから対応の話</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初期対応の基本姿勢</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初期対応の質が、その後の展開を大きく左右します。顧客等を「クレーマー扱い」しないことが出発点です。</a:t>
            </a:r>
            <a:endParaRPr lang="en-US" sz="1350" dirty="0"/>
          </a:p>
        </p:txBody>
      </p:sp>
      <p:sp>
        <p:nvSpPr>
          <p:cNvPr id="6" name="Shape 4"/>
          <p:cNvSpPr/>
          <p:nvPr/>
        </p:nvSpPr>
        <p:spPr>
          <a:xfrm>
            <a:off x="502920" y="2048256"/>
            <a:ext cx="3545738" cy="1115568"/>
          </a:xfrm>
          <a:prstGeom prst="roundRect">
            <a:avLst>
              <a:gd name="adj" fmla="val 5738"/>
            </a:avLst>
          </a:prstGeom>
          <a:solidFill>
            <a:srgbClr val="F6F8FA"/>
          </a:solidFill>
          <a:ln w="12700">
            <a:solidFill>
              <a:srgbClr val="D5DCE4"/>
            </a:solidFill>
            <a:prstDash val="solid"/>
          </a:ln>
        </p:spPr>
      </p:sp>
      <p:sp>
        <p:nvSpPr>
          <p:cNvPr id="7" name="Shape 5"/>
          <p:cNvSpPr/>
          <p:nvPr/>
        </p:nvSpPr>
        <p:spPr>
          <a:xfrm>
            <a:off x="685800" y="2304288"/>
            <a:ext cx="603504" cy="603504"/>
          </a:xfrm>
          <a:prstGeom prst="ellipse">
            <a:avLst/>
          </a:prstGeom>
          <a:solidFill>
            <a:srgbClr val="FFFFFF"/>
          </a:solidFill>
          <a:ln w="15875">
            <a:solidFill>
              <a:srgbClr val="B58A3A"/>
            </a:solidFill>
            <a:prstDash val="solid"/>
          </a:ln>
        </p:spPr>
      </p:sp>
      <p:pic>
        <p:nvPicPr>
          <p:cNvPr id="8" name="Image 0" descr="preencoded.png">    </p:cNvPr>
          <p:cNvPicPr>
            <a:picLocks noChangeAspect="1"/>
          </p:cNvPicPr>
          <p:nvPr/>
        </p:nvPicPr>
        <p:blipFill>
          <a:blip r:embed="rId1"/>
          <a:stretch>
            <a:fillRect/>
          </a:stretch>
        </p:blipFill>
        <p:spPr>
          <a:xfrm>
            <a:off x="842711" y="2461199"/>
            <a:ext cx="289682" cy="289682"/>
          </a:xfrm>
          <a:prstGeom prst="rect">
            <a:avLst/>
          </a:prstGeom>
        </p:spPr>
      </p:pic>
      <p:sp>
        <p:nvSpPr>
          <p:cNvPr id="9" name="Text 6"/>
          <p:cNvSpPr/>
          <p:nvPr/>
        </p:nvSpPr>
        <p:spPr>
          <a:xfrm>
            <a:off x="1417320" y="221284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安全を確認</a:t>
            </a:r>
            <a:endParaRPr lang="en-US" sz="1450" dirty="0"/>
          </a:p>
        </p:txBody>
      </p:sp>
      <p:sp>
        <p:nvSpPr>
          <p:cNvPr id="10" name="Text 7"/>
          <p:cNvSpPr/>
          <p:nvPr/>
        </p:nvSpPr>
        <p:spPr>
          <a:xfrm>
            <a:off x="1417320" y="256032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まず自分と周囲の安全を確認する</a:t>
            </a:r>
            <a:endParaRPr lang="en-US" sz="1200" dirty="0"/>
          </a:p>
        </p:txBody>
      </p:sp>
      <p:sp>
        <p:nvSpPr>
          <p:cNvPr id="11" name="Shape 8"/>
          <p:cNvSpPr/>
          <p:nvPr/>
        </p:nvSpPr>
        <p:spPr>
          <a:xfrm>
            <a:off x="4322978" y="2048256"/>
            <a:ext cx="3545738" cy="1115568"/>
          </a:xfrm>
          <a:prstGeom prst="roundRect">
            <a:avLst>
              <a:gd name="adj" fmla="val 5738"/>
            </a:avLst>
          </a:prstGeom>
          <a:solidFill>
            <a:srgbClr val="F6F8FA"/>
          </a:solidFill>
          <a:ln w="12700">
            <a:solidFill>
              <a:srgbClr val="D5DCE4"/>
            </a:solidFill>
            <a:prstDash val="solid"/>
          </a:ln>
        </p:spPr>
      </p:sp>
      <p:sp>
        <p:nvSpPr>
          <p:cNvPr id="12" name="Shape 9"/>
          <p:cNvSpPr/>
          <p:nvPr/>
        </p:nvSpPr>
        <p:spPr>
          <a:xfrm>
            <a:off x="4505858" y="2304288"/>
            <a:ext cx="603504" cy="603504"/>
          </a:xfrm>
          <a:prstGeom prst="ellipse">
            <a:avLst/>
          </a:prstGeom>
          <a:solidFill>
            <a:srgbClr val="FFFFFF"/>
          </a:solidFill>
          <a:ln w="15875">
            <a:solidFill>
              <a:srgbClr val="B58A3A"/>
            </a:solidFill>
            <a:prstDash val="solid"/>
          </a:ln>
        </p:spPr>
      </p:sp>
      <p:pic>
        <p:nvPicPr>
          <p:cNvPr id="13" name="Image 1" descr="preencoded.png">    </p:cNvPr>
          <p:cNvPicPr>
            <a:picLocks noChangeAspect="1"/>
          </p:cNvPicPr>
          <p:nvPr/>
        </p:nvPicPr>
        <p:blipFill>
          <a:blip r:embed="rId2"/>
          <a:stretch>
            <a:fillRect/>
          </a:stretch>
        </p:blipFill>
        <p:spPr>
          <a:xfrm>
            <a:off x="4662769" y="2461199"/>
            <a:ext cx="289682" cy="289682"/>
          </a:xfrm>
          <a:prstGeom prst="rect">
            <a:avLst/>
          </a:prstGeom>
        </p:spPr>
      </p:pic>
      <p:sp>
        <p:nvSpPr>
          <p:cNvPr id="14" name="Text 10"/>
          <p:cNvSpPr/>
          <p:nvPr/>
        </p:nvSpPr>
        <p:spPr>
          <a:xfrm>
            <a:off x="5237378" y="221284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主張を遮らず聴く</a:t>
            </a:r>
            <a:endParaRPr lang="en-US" sz="1450" dirty="0"/>
          </a:p>
        </p:txBody>
      </p:sp>
      <p:sp>
        <p:nvSpPr>
          <p:cNvPr id="15" name="Text 11"/>
          <p:cNvSpPr/>
          <p:nvPr/>
        </p:nvSpPr>
        <p:spPr>
          <a:xfrm>
            <a:off x="5237378" y="256032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まずは話を聴き、事実を把握する</a:t>
            </a:r>
            <a:endParaRPr lang="en-US" sz="1200" dirty="0"/>
          </a:p>
        </p:txBody>
      </p:sp>
      <p:sp>
        <p:nvSpPr>
          <p:cNvPr id="16" name="Shape 12"/>
          <p:cNvSpPr/>
          <p:nvPr/>
        </p:nvSpPr>
        <p:spPr>
          <a:xfrm>
            <a:off x="8143037" y="2048256"/>
            <a:ext cx="3545738" cy="1115568"/>
          </a:xfrm>
          <a:prstGeom prst="roundRect">
            <a:avLst>
              <a:gd name="adj" fmla="val 5738"/>
            </a:avLst>
          </a:prstGeom>
          <a:solidFill>
            <a:srgbClr val="F6F8FA"/>
          </a:solidFill>
          <a:ln w="12700">
            <a:solidFill>
              <a:srgbClr val="D5DCE4"/>
            </a:solidFill>
            <a:prstDash val="solid"/>
          </a:ln>
        </p:spPr>
      </p:sp>
      <p:sp>
        <p:nvSpPr>
          <p:cNvPr id="17" name="Shape 13"/>
          <p:cNvSpPr/>
          <p:nvPr/>
        </p:nvSpPr>
        <p:spPr>
          <a:xfrm>
            <a:off x="8325917" y="2304288"/>
            <a:ext cx="603504" cy="603504"/>
          </a:xfrm>
          <a:prstGeom prst="ellipse">
            <a:avLst/>
          </a:prstGeom>
          <a:solidFill>
            <a:srgbClr val="FFFFFF"/>
          </a:solidFill>
          <a:ln w="15875">
            <a:solidFill>
              <a:srgbClr val="B58A3A"/>
            </a:solidFill>
            <a:prstDash val="solid"/>
          </a:ln>
        </p:spPr>
      </p:sp>
      <p:pic>
        <p:nvPicPr>
          <p:cNvPr id="18" name="Image 2" descr="preencoded.png">    </p:cNvPr>
          <p:cNvPicPr>
            <a:picLocks noChangeAspect="1"/>
          </p:cNvPicPr>
          <p:nvPr/>
        </p:nvPicPr>
        <p:blipFill>
          <a:blip r:embed="rId3"/>
          <a:stretch>
            <a:fillRect/>
          </a:stretch>
        </p:blipFill>
        <p:spPr>
          <a:xfrm>
            <a:off x="8482828" y="2461199"/>
            <a:ext cx="289682" cy="289682"/>
          </a:xfrm>
          <a:prstGeom prst="rect">
            <a:avLst/>
          </a:prstGeom>
        </p:spPr>
      </p:pic>
      <p:sp>
        <p:nvSpPr>
          <p:cNvPr id="19" name="Text 14"/>
          <p:cNvSpPr/>
          <p:nvPr/>
        </p:nvSpPr>
        <p:spPr>
          <a:xfrm>
            <a:off x="9057437" y="221284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内容と態様を分ける</a:t>
            </a:r>
            <a:endParaRPr lang="en-US" sz="1450" dirty="0"/>
          </a:p>
        </p:txBody>
      </p:sp>
      <p:sp>
        <p:nvSpPr>
          <p:cNvPr id="20" name="Text 15"/>
          <p:cNvSpPr/>
          <p:nvPr/>
        </p:nvSpPr>
        <p:spPr>
          <a:xfrm>
            <a:off x="9057437" y="256032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要求の内容と、手段・態様を分けて確認</a:t>
            </a:r>
            <a:endParaRPr lang="en-US" sz="1200" dirty="0"/>
          </a:p>
        </p:txBody>
      </p:sp>
      <p:sp>
        <p:nvSpPr>
          <p:cNvPr id="21" name="Shape 16"/>
          <p:cNvSpPr/>
          <p:nvPr/>
        </p:nvSpPr>
        <p:spPr>
          <a:xfrm>
            <a:off x="502920" y="3364992"/>
            <a:ext cx="3545738" cy="1115568"/>
          </a:xfrm>
          <a:prstGeom prst="roundRect">
            <a:avLst>
              <a:gd name="adj" fmla="val 5738"/>
            </a:avLst>
          </a:prstGeom>
          <a:solidFill>
            <a:srgbClr val="F6F8FA"/>
          </a:solidFill>
          <a:ln w="12700">
            <a:solidFill>
              <a:srgbClr val="D5DCE4"/>
            </a:solidFill>
            <a:prstDash val="solid"/>
          </a:ln>
        </p:spPr>
      </p:sp>
      <p:sp>
        <p:nvSpPr>
          <p:cNvPr id="22" name="Shape 17"/>
          <p:cNvSpPr/>
          <p:nvPr/>
        </p:nvSpPr>
        <p:spPr>
          <a:xfrm>
            <a:off x="685800" y="3621024"/>
            <a:ext cx="603504" cy="603504"/>
          </a:xfrm>
          <a:prstGeom prst="ellipse">
            <a:avLst/>
          </a:prstGeom>
          <a:solidFill>
            <a:srgbClr val="FFFFFF"/>
          </a:solidFill>
          <a:ln w="15875">
            <a:solidFill>
              <a:srgbClr val="B58A3A"/>
            </a:solidFill>
            <a:prstDash val="solid"/>
          </a:ln>
        </p:spPr>
      </p:sp>
      <p:pic>
        <p:nvPicPr>
          <p:cNvPr id="23" name="Image 3" descr="preencoded.png">    </p:cNvPr>
          <p:cNvPicPr>
            <a:picLocks noChangeAspect="1"/>
          </p:cNvPicPr>
          <p:nvPr/>
        </p:nvPicPr>
        <p:blipFill>
          <a:blip r:embed="rId4"/>
          <a:stretch>
            <a:fillRect/>
          </a:stretch>
        </p:blipFill>
        <p:spPr>
          <a:xfrm>
            <a:off x="842711" y="3777935"/>
            <a:ext cx="289682" cy="289682"/>
          </a:xfrm>
          <a:prstGeom prst="rect">
            <a:avLst/>
          </a:prstGeom>
        </p:spPr>
      </p:pic>
      <p:sp>
        <p:nvSpPr>
          <p:cNvPr id="24" name="Text 18"/>
          <p:cNvSpPr/>
          <p:nvPr/>
        </p:nvSpPr>
        <p:spPr>
          <a:xfrm>
            <a:off x="1417320" y="352958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自社側も確認</a:t>
            </a:r>
            <a:endParaRPr lang="en-US" sz="1450" dirty="0"/>
          </a:p>
        </p:txBody>
      </p:sp>
      <p:sp>
        <p:nvSpPr>
          <p:cNvPr id="25" name="Text 19"/>
          <p:cNvSpPr/>
          <p:nvPr/>
        </p:nvSpPr>
        <p:spPr>
          <a:xfrm>
            <a:off x="1417320" y="387705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自社・対応に不備がなかったか確認する</a:t>
            </a:r>
            <a:endParaRPr lang="en-US" sz="1200" dirty="0"/>
          </a:p>
        </p:txBody>
      </p:sp>
      <p:sp>
        <p:nvSpPr>
          <p:cNvPr id="26" name="Shape 20"/>
          <p:cNvSpPr/>
          <p:nvPr/>
        </p:nvSpPr>
        <p:spPr>
          <a:xfrm>
            <a:off x="4322978" y="3364992"/>
            <a:ext cx="3545738" cy="1115568"/>
          </a:xfrm>
          <a:prstGeom prst="roundRect">
            <a:avLst>
              <a:gd name="adj" fmla="val 5738"/>
            </a:avLst>
          </a:prstGeom>
          <a:solidFill>
            <a:srgbClr val="F6F8FA"/>
          </a:solidFill>
          <a:ln w="12700">
            <a:solidFill>
              <a:srgbClr val="D5DCE4"/>
            </a:solidFill>
            <a:prstDash val="solid"/>
          </a:ln>
        </p:spPr>
      </p:sp>
      <p:sp>
        <p:nvSpPr>
          <p:cNvPr id="27" name="Shape 21"/>
          <p:cNvSpPr/>
          <p:nvPr/>
        </p:nvSpPr>
        <p:spPr>
          <a:xfrm>
            <a:off x="4505858" y="3621024"/>
            <a:ext cx="603504" cy="603504"/>
          </a:xfrm>
          <a:prstGeom prst="ellipse">
            <a:avLst/>
          </a:prstGeom>
          <a:solidFill>
            <a:srgbClr val="FFFFFF"/>
          </a:solidFill>
          <a:ln w="15875">
            <a:solidFill>
              <a:srgbClr val="B58A3A"/>
            </a:solidFill>
            <a:prstDash val="solid"/>
          </a:ln>
        </p:spPr>
      </p:sp>
      <p:pic>
        <p:nvPicPr>
          <p:cNvPr id="28" name="Image 4" descr="preencoded.png">    </p:cNvPr>
          <p:cNvPicPr>
            <a:picLocks noChangeAspect="1"/>
          </p:cNvPicPr>
          <p:nvPr/>
        </p:nvPicPr>
        <p:blipFill>
          <a:blip r:embed="rId5"/>
          <a:stretch>
            <a:fillRect/>
          </a:stretch>
        </p:blipFill>
        <p:spPr>
          <a:xfrm>
            <a:off x="4662769" y="3777935"/>
            <a:ext cx="289682" cy="289682"/>
          </a:xfrm>
          <a:prstGeom prst="rect">
            <a:avLst/>
          </a:prstGeom>
        </p:spPr>
      </p:pic>
      <p:sp>
        <p:nvSpPr>
          <p:cNvPr id="29" name="Text 22"/>
          <p:cNvSpPr/>
          <p:nvPr/>
        </p:nvSpPr>
        <p:spPr>
          <a:xfrm>
            <a:off x="5237378" y="352958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できる範囲を説明</a:t>
            </a:r>
            <a:endParaRPr lang="en-US" sz="1450" dirty="0"/>
          </a:p>
        </p:txBody>
      </p:sp>
      <p:sp>
        <p:nvSpPr>
          <p:cNvPr id="30" name="Text 23"/>
          <p:cNvSpPr/>
          <p:nvPr/>
        </p:nvSpPr>
        <p:spPr>
          <a:xfrm>
            <a:off x="5237378" y="387705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対応可能な範囲を、誠実に・具体的に伝える</a:t>
            </a:r>
            <a:endParaRPr lang="en-US" sz="1200" dirty="0"/>
          </a:p>
        </p:txBody>
      </p:sp>
      <p:sp>
        <p:nvSpPr>
          <p:cNvPr id="31" name="Shape 24"/>
          <p:cNvSpPr/>
          <p:nvPr/>
        </p:nvSpPr>
        <p:spPr>
          <a:xfrm>
            <a:off x="8143037" y="3364992"/>
            <a:ext cx="3545738" cy="1115568"/>
          </a:xfrm>
          <a:prstGeom prst="roundRect">
            <a:avLst>
              <a:gd name="adj" fmla="val 5738"/>
            </a:avLst>
          </a:prstGeom>
          <a:solidFill>
            <a:srgbClr val="F6F8FA"/>
          </a:solidFill>
          <a:ln w="12700">
            <a:solidFill>
              <a:srgbClr val="D5DCE4"/>
            </a:solidFill>
            <a:prstDash val="solid"/>
          </a:ln>
        </p:spPr>
      </p:sp>
      <p:sp>
        <p:nvSpPr>
          <p:cNvPr id="32" name="Shape 25"/>
          <p:cNvSpPr/>
          <p:nvPr/>
        </p:nvSpPr>
        <p:spPr>
          <a:xfrm>
            <a:off x="8325917" y="3621024"/>
            <a:ext cx="603504" cy="603504"/>
          </a:xfrm>
          <a:prstGeom prst="ellipse">
            <a:avLst/>
          </a:prstGeom>
          <a:solidFill>
            <a:srgbClr val="FFFFFF"/>
          </a:solidFill>
          <a:ln w="15875">
            <a:solidFill>
              <a:srgbClr val="B58A3A"/>
            </a:solidFill>
            <a:prstDash val="solid"/>
          </a:ln>
        </p:spPr>
      </p:sp>
      <p:pic>
        <p:nvPicPr>
          <p:cNvPr id="33" name="Image 5" descr="preencoded.png">    </p:cNvPr>
          <p:cNvPicPr>
            <a:picLocks noChangeAspect="1"/>
          </p:cNvPicPr>
          <p:nvPr/>
        </p:nvPicPr>
        <p:blipFill>
          <a:blip r:embed="rId6"/>
          <a:stretch>
            <a:fillRect/>
          </a:stretch>
        </p:blipFill>
        <p:spPr>
          <a:xfrm>
            <a:off x="8482828" y="3777935"/>
            <a:ext cx="289682" cy="289682"/>
          </a:xfrm>
          <a:prstGeom prst="rect">
            <a:avLst/>
          </a:prstGeom>
        </p:spPr>
      </p:pic>
      <p:sp>
        <p:nvSpPr>
          <p:cNvPr id="34" name="Text 26"/>
          <p:cNvSpPr/>
          <p:nvPr/>
        </p:nvSpPr>
        <p:spPr>
          <a:xfrm>
            <a:off x="9057437" y="352958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一人で抱えない</a:t>
            </a:r>
            <a:endParaRPr lang="en-US" sz="1450" dirty="0"/>
          </a:p>
        </p:txBody>
      </p:sp>
      <p:sp>
        <p:nvSpPr>
          <p:cNvPr id="35" name="Text 27"/>
          <p:cNvSpPr/>
          <p:nvPr/>
        </p:nvSpPr>
        <p:spPr>
          <a:xfrm>
            <a:off x="9057437" y="387705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困難なら複数名・上長へ。記録を残す</a:t>
            </a:r>
            <a:endParaRPr lang="en-US" sz="1200" dirty="0"/>
          </a:p>
        </p:txBody>
      </p:sp>
      <p:sp>
        <p:nvSpPr>
          <p:cNvPr id="36" name="Shape 28"/>
          <p:cNvSpPr/>
          <p:nvPr/>
        </p:nvSpPr>
        <p:spPr>
          <a:xfrm>
            <a:off x="502920" y="4700016"/>
            <a:ext cx="11185855" cy="548640"/>
          </a:xfrm>
          <a:prstGeom prst="roundRect">
            <a:avLst>
              <a:gd name="adj" fmla="val 11667"/>
            </a:avLst>
          </a:prstGeom>
          <a:solidFill>
            <a:srgbClr val="E7F0EA"/>
          </a:solidFill>
          <a:ln w="12700">
            <a:solidFill>
              <a:srgbClr val="B2CDBD"/>
            </a:solidFill>
            <a:prstDash val="solid"/>
          </a:ln>
        </p:spPr>
      </p:sp>
      <p:sp>
        <p:nvSpPr>
          <p:cNvPr id="37" name="Text 29"/>
          <p:cNvSpPr/>
          <p:nvPr/>
        </p:nvSpPr>
        <p:spPr>
          <a:xfrm>
            <a:off x="731520" y="4700016"/>
            <a:ext cx="10728655" cy="54864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心構え：</a:t>
            </a:r>
            <a:pPr indent="0" marL="0">
              <a:buNone/>
            </a:pPr>
            <a:r>
              <a:rPr lang="en-US" sz="1250" dirty="0">
                <a:solidFill>
                  <a:srgbClr val="263238"/>
                </a:solidFill>
                <a:latin typeface="Meiryo" pitchFamily="34" charset="0"/>
                <a:ea typeface="Meiryo" pitchFamily="34" charset="-122"/>
                <a:cs typeface="Meiryo" pitchFamily="34" charset="-120"/>
              </a:rPr>
              <a:t>顧客を一律に悪者にしない／従業員に我慢を強いない。正当な苦情には誠実に、迷惑行為には毅然と。この両立が基本です。</a:t>
            </a:r>
            <a:endParaRPr lang="en-US" sz="1250" dirty="0"/>
          </a:p>
        </p:txBody>
      </p:sp>
      <p:sp>
        <p:nvSpPr>
          <p:cNvPr id="38" name="Text 3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9" name="Text 3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740664" cy="310896"/>
          </a:xfrm>
          <a:prstGeom prst="roundRect">
            <a:avLst>
              <a:gd name="adj" fmla="val 17647"/>
            </a:avLst>
          </a:prstGeom>
          <a:solidFill>
            <a:srgbClr val="EAEEF3"/>
          </a:solidFill>
          <a:ln/>
        </p:spPr>
      </p:sp>
      <p:sp>
        <p:nvSpPr>
          <p:cNvPr id="3" name="Text 1"/>
          <p:cNvSpPr/>
          <p:nvPr/>
        </p:nvSpPr>
        <p:spPr>
          <a:xfrm>
            <a:off x="502920" y="420624"/>
            <a:ext cx="740664"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伝え方</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「できること・できないこと」を分けて伝える</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顧客の主張を頭から否定せず、事実確認と対応可能な範囲を、3つに分けて落ち着いて伝えます。</a:t>
            </a:r>
            <a:endParaRPr lang="en-US" sz="1350" dirty="0"/>
          </a:p>
        </p:txBody>
      </p:sp>
      <p:sp>
        <p:nvSpPr>
          <p:cNvPr id="6" name="Shape 4"/>
          <p:cNvSpPr/>
          <p:nvPr/>
        </p:nvSpPr>
        <p:spPr>
          <a:xfrm>
            <a:off x="502920" y="2048256"/>
            <a:ext cx="3521354" cy="2194560"/>
          </a:xfrm>
          <a:prstGeom prst="roundRect">
            <a:avLst>
              <a:gd name="adj" fmla="val 2917"/>
            </a:avLst>
          </a:prstGeom>
          <a:solidFill>
            <a:srgbClr val="E7F0EA"/>
          </a:solidFill>
          <a:ln w="12700">
            <a:solidFill>
              <a:srgbClr val="B2CDBD"/>
            </a:solidFill>
            <a:prstDash val="solid"/>
          </a:ln>
        </p:spPr>
      </p:sp>
      <p:sp>
        <p:nvSpPr>
          <p:cNvPr id="7" name="Shape 5"/>
          <p:cNvSpPr/>
          <p:nvPr/>
        </p:nvSpPr>
        <p:spPr>
          <a:xfrm>
            <a:off x="1925269" y="2304288"/>
            <a:ext cx="676656" cy="676656"/>
          </a:xfrm>
          <a:prstGeom prst="ellipse">
            <a:avLst/>
          </a:prstGeom>
          <a:solidFill>
            <a:srgbClr val="FFFFFF"/>
          </a:solidFill>
          <a:ln w="15875">
            <a:solidFill>
              <a:srgbClr val="2F6B4F"/>
            </a:solidFill>
            <a:prstDash val="solid"/>
          </a:ln>
        </p:spPr>
      </p:sp>
      <p:pic>
        <p:nvPicPr>
          <p:cNvPr id="8" name="Image 0" descr="preencoded.png">    </p:cNvPr>
          <p:cNvPicPr>
            <a:picLocks noChangeAspect="1"/>
          </p:cNvPicPr>
          <p:nvPr/>
        </p:nvPicPr>
        <p:blipFill>
          <a:blip r:embed="rId1"/>
          <a:stretch>
            <a:fillRect/>
          </a:stretch>
        </p:blipFill>
        <p:spPr>
          <a:xfrm>
            <a:off x="2101200" y="2480219"/>
            <a:ext cx="324795" cy="324795"/>
          </a:xfrm>
          <a:prstGeom prst="rect">
            <a:avLst/>
          </a:prstGeom>
        </p:spPr>
      </p:pic>
      <p:sp>
        <p:nvSpPr>
          <p:cNvPr id="9" name="Text 6"/>
          <p:cNvSpPr/>
          <p:nvPr/>
        </p:nvSpPr>
        <p:spPr>
          <a:xfrm>
            <a:off x="685800" y="3072384"/>
            <a:ext cx="3155594" cy="365760"/>
          </a:xfrm>
          <a:prstGeom prst="rect">
            <a:avLst/>
          </a:prstGeom>
          <a:noFill/>
          <a:ln/>
        </p:spPr>
        <p:txBody>
          <a:bodyPr wrap="square" lIns="0" tIns="0" rIns="0" bIns="0" rtlCol="0" anchor="ctr"/>
          <a:lstStyle/>
          <a:p>
            <a:pPr algn="ctr" indent="0" marL="0">
              <a:buNone/>
            </a:pPr>
            <a:r>
              <a:rPr lang="en-US" sz="1700" b="1" dirty="0">
                <a:solidFill>
                  <a:srgbClr val="2F6B4F"/>
                </a:solidFill>
                <a:latin typeface="Meiryo" pitchFamily="34" charset="0"/>
                <a:ea typeface="Meiryo" pitchFamily="34" charset="-122"/>
                <a:cs typeface="Meiryo" pitchFamily="34" charset="-120"/>
              </a:rPr>
              <a:t>できること</a:t>
            </a:r>
            <a:endParaRPr lang="en-US" sz="1700" dirty="0"/>
          </a:p>
        </p:txBody>
      </p:sp>
      <p:sp>
        <p:nvSpPr>
          <p:cNvPr id="10" name="Text 7"/>
          <p:cNvSpPr/>
          <p:nvPr/>
        </p:nvSpPr>
        <p:spPr>
          <a:xfrm>
            <a:off x="731520" y="3465576"/>
            <a:ext cx="3064154" cy="731520"/>
          </a:xfrm>
          <a:prstGeom prst="rect">
            <a:avLst/>
          </a:prstGeom>
          <a:noFill/>
          <a:ln/>
        </p:spPr>
        <p:txBody>
          <a:bodyPr wrap="square" lIns="0" tIns="0" rIns="0" bIns="0" rtlCol="0" anchor="t"/>
          <a:lstStyle/>
          <a:p>
            <a:pPr algn="ctr" indent="0" marL="0">
              <a:lnSpc>
                <a:spcPct val="110000"/>
              </a:lnSpc>
              <a:buNone/>
            </a:pPr>
            <a:r>
              <a:rPr lang="en-US" sz="1300" dirty="0">
                <a:solidFill>
                  <a:srgbClr val="263238"/>
                </a:solidFill>
                <a:latin typeface="Meiryo" pitchFamily="34" charset="0"/>
                <a:ea typeface="Meiryo" pitchFamily="34" charset="-122"/>
                <a:cs typeface="Meiryo" pitchFamily="34" charset="-120"/>
              </a:rPr>
              <a:t>契約・基準に沿って対応できることを、具体的に伝える</a:t>
            </a:r>
            <a:endParaRPr lang="en-US" sz="1300" dirty="0"/>
          </a:p>
        </p:txBody>
      </p:sp>
      <p:sp>
        <p:nvSpPr>
          <p:cNvPr id="11" name="Shape 8"/>
          <p:cNvSpPr/>
          <p:nvPr/>
        </p:nvSpPr>
        <p:spPr>
          <a:xfrm>
            <a:off x="4335170" y="2048256"/>
            <a:ext cx="3521354" cy="2194560"/>
          </a:xfrm>
          <a:prstGeom prst="roundRect">
            <a:avLst>
              <a:gd name="adj" fmla="val 2917"/>
            </a:avLst>
          </a:prstGeom>
          <a:solidFill>
            <a:srgbClr val="F6EEDD"/>
          </a:solidFill>
          <a:ln w="12700">
            <a:solidFill>
              <a:srgbClr val="E0CB9E"/>
            </a:solidFill>
            <a:prstDash val="solid"/>
          </a:ln>
        </p:spPr>
      </p:sp>
      <p:sp>
        <p:nvSpPr>
          <p:cNvPr id="12" name="Shape 9"/>
          <p:cNvSpPr/>
          <p:nvPr/>
        </p:nvSpPr>
        <p:spPr>
          <a:xfrm>
            <a:off x="5757520" y="2304288"/>
            <a:ext cx="676656" cy="676656"/>
          </a:xfrm>
          <a:prstGeom prst="ellipse">
            <a:avLst/>
          </a:prstGeom>
          <a:solidFill>
            <a:srgbClr val="FFFFFF"/>
          </a:solidFill>
          <a:ln w="15875">
            <a:solidFill>
              <a:srgbClr val="B58A3A"/>
            </a:solidFill>
            <a:prstDash val="solid"/>
          </a:ln>
        </p:spPr>
      </p:sp>
      <p:pic>
        <p:nvPicPr>
          <p:cNvPr id="13" name="Image 1" descr="preencoded.png">    </p:cNvPr>
          <p:cNvPicPr>
            <a:picLocks noChangeAspect="1"/>
          </p:cNvPicPr>
          <p:nvPr/>
        </p:nvPicPr>
        <p:blipFill>
          <a:blip r:embed="rId2"/>
          <a:stretch>
            <a:fillRect/>
          </a:stretch>
        </p:blipFill>
        <p:spPr>
          <a:xfrm>
            <a:off x="5933450" y="2480219"/>
            <a:ext cx="324795" cy="324795"/>
          </a:xfrm>
          <a:prstGeom prst="rect">
            <a:avLst/>
          </a:prstGeom>
        </p:spPr>
      </p:pic>
      <p:sp>
        <p:nvSpPr>
          <p:cNvPr id="14" name="Text 10"/>
          <p:cNvSpPr/>
          <p:nvPr/>
        </p:nvSpPr>
        <p:spPr>
          <a:xfrm>
            <a:off x="4518050" y="3072384"/>
            <a:ext cx="3155594" cy="365760"/>
          </a:xfrm>
          <a:prstGeom prst="rect">
            <a:avLst/>
          </a:prstGeom>
          <a:noFill/>
          <a:ln/>
        </p:spPr>
        <p:txBody>
          <a:bodyPr wrap="square" lIns="0" tIns="0" rIns="0" bIns="0" rtlCol="0" anchor="ctr"/>
          <a:lstStyle/>
          <a:p>
            <a:pPr algn="ctr" indent="0" marL="0">
              <a:buNone/>
            </a:pPr>
            <a:r>
              <a:rPr lang="en-US" sz="1700" b="1" dirty="0">
                <a:solidFill>
                  <a:srgbClr val="B58A3A"/>
                </a:solidFill>
                <a:latin typeface="Meiryo" pitchFamily="34" charset="0"/>
                <a:ea typeface="Meiryo" pitchFamily="34" charset="-122"/>
                <a:cs typeface="Meiryo" pitchFamily="34" charset="-120"/>
              </a:rPr>
              <a:t>確認が必要なこと</a:t>
            </a:r>
            <a:endParaRPr lang="en-US" sz="1700" dirty="0"/>
          </a:p>
        </p:txBody>
      </p:sp>
      <p:sp>
        <p:nvSpPr>
          <p:cNvPr id="15" name="Text 11"/>
          <p:cNvSpPr/>
          <p:nvPr/>
        </p:nvSpPr>
        <p:spPr>
          <a:xfrm>
            <a:off x="4563770" y="3465576"/>
            <a:ext cx="3064154" cy="731520"/>
          </a:xfrm>
          <a:prstGeom prst="rect">
            <a:avLst/>
          </a:prstGeom>
          <a:noFill/>
          <a:ln/>
        </p:spPr>
        <p:txBody>
          <a:bodyPr wrap="square" lIns="0" tIns="0" rIns="0" bIns="0" rtlCol="0" anchor="t"/>
          <a:lstStyle/>
          <a:p>
            <a:pPr algn="ctr" indent="0" marL="0">
              <a:lnSpc>
                <a:spcPct val="110000"/>
              </a:lnSpc>
              <a:buNone/>
            </a:pPr>
            <a:r>
              <a:rPr lang="en-US" sz="1300" dirty="0">
                <a:solidFill>
                  <a:srgbClr val="263238"/>
                </a:solidFill>
                <a:latin typeface="Meiryo" pitchFamily="34" charset="0"/>
                <a:ea typeface="Meiryo" pitchFamily="34" charset="-122"/>
                <a:cs typeface="Meiryo" pitchFamily="34" charset="-120"/>
              </a:rPr>
              <a:t>その場で答えられないことは、持ち帰り・確認の段取りを伝える</a:t>
            </a:r>
            <a:endParaRPr lang="en-US" sz="1300" dirty="0"/>
          </a:p>
        </p:txBody>
      </p:sp>
      <p:sp>
        <p:nvSpPr>
          <p:cNvPr id="16" name="Shape 12"/>
          <p:cNvSpPr/>
          <p:nvPr/>
        </p:nvSpPr>
        <p:spPr>
          <a:xfrm>
            <a:off x="8167421" y="2048256"/>
            <a:ext cx="3521354" cy="2194560"/>
          </a:xfrm>
          <a:prstGeom prst="roundRect">
            <a:avLst>
              <a:gd name="adj" fmla="val 2917"/>
            </a:avLst>
          </a:prstGeom>
          <a:solidFill>
            <a:srgbClr val="FBEBE9"/>
          </a:solidFill>
          <a:ln w="12700">
            <a:solidFill>
              <a:srgbClr val="E7B7B1"/>
            </a:solidFill>
            <a:prstDash val="solid"/>
          </a:ln>
        </p:spPr>
      </p:sp>
      <p:sp>
        <p:nvSpPr>
          <p:cNvPr id="17" name="Shape 13"/>
          <p:cNvSpPr/>
          <p:nvPr/>
        </p:nvSpPr>
        <p:spPr>
          <a:xfrm>
            <a:off x="9589770" y="2304288"/>
            <a:ext cx="676656" cy="676656"/>
          </a:xfrm>
          <a:prstGeom prst="ellipse">
            <a:avLst/>
          </a:prstGeom>
          <a:solidFill>
            <a:srgbClr val="FFFFFF"/>
          </a:solidFill>
          <a:ln w="15875">
            <a:solidFill>
              <a:srgbClr val="B42318"/>
            </a:solidFill>
            <a:prstDash val="solid"/>
          </a:ln>
        </p:spPr>
      </p:sp>
      <p:pic>
        <p:nvPicPr>
          <p:cNvPr id="18" name="Image 2" descr="preencoded.png">    </p:cNvPr>
          <p:cNvPicPr>
            <a:picLocks noChangeAspect="1"/>
          </p:cNvPicPr>
          <p:nvPr/>
        </p:nvPicPr>
        <p:blipFill>
          <a:blip r:embed="rId3"/>
          <a:stretch>
            <a:fillRect/>
          </a:stretch>
        </p:blipFill>
        <p:spPr>
          <a:xfrm>
            <a:off x="9765701" y="2480219"/>
            <a:ext cx="324795" cy="324795"/>
          </a:xfrm>
          <a:prstGeom prst="rect">
            <a:avLst/>
          </a:prstGeom>
        </p:spPr>
      </p:pic>
      <p:sp>
        <p:nvSpPr>
          <p:cNvPr id="19" name="Text 14"/>
          <p:cNvSpPr/>
          <p:nvPr/>
        </p:nvSpPr>
        <p:spPr>
          <a:xfrm>
            <a:off x="8350301" y="3072384"/>
            <a:ext cx="3155594" cy="365760"/>
          </a:xfrm>
          <a:prstGeom prst="rect">
            <a:avLst/>
          </a:prstGeom>
          <a:noFill/>
          <a:ln/>
        </p:spPr>
        <p:txBody>
          <a:bodyPr wrap="square" lIns="0" tIns="0" rIns="0" bIns="0" rtlCol="0" anchor="ctr"/>
          <a:lstStyle/>
          <a:p>
            <a:pPr algn="ctr" indent="0" marL="0">
              <a:buNone/>
            </a:pPr>
            <a:r>
              <a:rPr lang="en-US" sz="1700" b="1" dirty="0">
                <a:solidFill>
                  <a:srgbClr val="B42318"/>
                </a:solidFill>
                <a:latin typeface="Meiryo" pitchFamily="34" charset="0"/>
                <a:ea typeface="Meiryo" pitchFamily="34" charset="-122"/>
                <a:cs typeface="Meiryo" pitchFamily="34" charset="-120"/>
              </a:rPr>
              <a:t>できないこと</a:t>
            </a:r>
            <a:endParaRPr lang="en-US" sz="1700" dirty="0"/>
          </a:p>
        </p:txBody>
      </p:sp>
      <p:sp>
        <p:nvSpPr>
          <p:cNvPr id="20" name="Text 15"/>
          <p:cNvSpPr/>
          <p:nvPr/>
        </p:nvSpPr>
        <p:spPr>
          <a:xfrm>
            <a:off x="8396021" y="3465576"/>
            <a:ext cx="3064154" cy="731520"/>
          </a:xfrm>
          <a:prstGeom prst="rect">
            <a:avLst/>
          </a:prstGeom>
          <a:noFill/>
          <a:ln/>
        </p:spPr>
        <p:txBody>
          <a:bodyPr wrap="square" lIns="0" tIns="0" rIns="0" bIns="0" rtlCol="0" anchor="t"/>
          <a:lstStyle/>
          <a:p>
            <a:pPr algn="ctr" indent="0" marL="0">
              <a:lnSpc>
                <a:spcPct val="110000"/>
              </a:lnSpc>
              <a:buNone/>
            </a:pPr>
            <a:r>
              <a:rPr lang="en-US" sz="1300" dirty="0">
                <a:solidFill>
                  <a:srgbClr val="263238"/>
                </a:solidFill>
                <a:latin typeface="Meiryo" pitchFamily="34" charset="0"/>
                <a:ea typeface="Meiryo" pitchFamily="34" charset="-122"/>
                <a:cs typeface="Meiryo" pitchFamily="34" charset="-120"/>
              </a:rPr>
              <a:t>契約外・不当な要求には、理由を添えて『できない』と伝える</a:t>
            </a:r>
            <a:endParaRPr lang="en-US" sz="1300" dirty="0"/>
          </a:p>
        </p:txBody>
      </p:sp>
      <p:sp>
        <p:nvSpPr>
          <p:cNvPr id="21" name="Shape 16"/>
          <p:cNvSpPr/>
          <p:nvPr/>
        </p:nvSpPr>
        <p:spPr>
          <a:xfrm>
            <a:off x="502920" y="4425696"/>
            <a:ext cx="11185855" cy="822960"/>
          </a:xfrm>
          <a:prstGeom prst="roundRect">
            <a:avLst>
              <a:gd name="adj" fmla="val 7778"/>
            </a:avLst>
          </a:prstGeom>
          <a:solidFill>
            <a:srgbClr val="F6F8FA"/>
          </a:solidFill>
          <a:ln w="12700">
            <a:solidFill>
              <a:srgbClr val="D5DCE4"/>
            </a:solidFill>
            <a:prstDash val="solid"/>
          </a:ln>
        </p:spPr>
      </p:sp>
      <p:sp>
        <p:nvSpPr>
          <p:cNvPr id="22" name="Shape 17"/>
          <p:cNvSpPr/>
          <p:nvPr/>
        </p:nvSpPr>
        <p:spPr>
          <a:xfrm>
            <a:off x="704088" y="4553712"/>
            <a:ext cx="548640" cy="548640"/>
          </a:xfrm>
          <a:prstGeom prst="ellipse">
            <a:avLst/>
          </a:prstGeom>
          <a:solidFill>
            <a:srgbClr val="FFFFFF"/>
          </a:solidFill>
          <a:ln w="15875">
            <a:solidFill>
              <a:srgbClr val="16314F"/>
            </a:solidFill>
            <a:prstDash val="solid"/>
          </a:ln>
        </p:spPr>
      </p:sp>
      <p:pic>
        <p:nvPicPr>
          <p:cNvPr id="23" name="Image 3" descr="preencoded.png">    </p:cNvPr>
          <p:cNvPicPr>
            <a:picLocks noChangeAspect="1"/>
          </p:cNvPicPr>
          <p:nvPr/>
        </p:nvPicPr>
        <p:blipFill>
          <a:blip r:embed="rId4"/>
          <a:stretch>
            <a:fillRect/>
          </a:stretch>
        </p:blipFill>
        <p:spPr>
          <a:xfrm>
            <a:off x="846734" y="4696358"/>
            <a:ext cx="263347" cy="263347"/>
          </a:xfrm>
          <a:prstGeom prst="rect">
            <a:avLst/>
          </a:prstGeom>
        </p:spPr>
      </p:pic>
      <p:sp>
        <p:nvSpPr>
          <p:cNvPr id="24" name="Text 18"/>
          <p:cNvSpPr/>
          <p:nvPr/>
        </p:nvSpPr>
        <p:spPr>
          <a:xfrm>
            <a:off x="1371600" y="4425696"/>
            <a:ext cx="10088575" cy="822960"/>
          </a:xfrm>
          <a:prstGeom prst="rect">
            <a:avLst/>
          </a:prstGeom>
          <a:noFill/>
          <a:ln/>
        </p:spPr>
        <p:txBody>
          <a:bodyPr wrap="square" lIns="0" tIns="0" rIns="0" bIns="0" rtlCol="0" anchor="ctr"/>
          <a:lstStyle/>
          <a:p>
            <a:pPr indent="0" marL="0">
              <a:lnSpc>
                <a:spcPct val="106000"/>
              </a:lnSpc>
              <a:buNone/>
            </a:pPr>
            <a:r>
              <a:rPr lang="en-US" sz="1250" dirty="0">
                <a:solidFill>
                  <a:srgbClr val="263238"/>
                </a:solidFill>
                <a:latin typeface="Meiryo" pitchFamily="34" charset="0"/>
                <a:ea typeface="Meiryo" pitchFamily="34" charset="-122"/>
                <a:cs typeface="Meiryo" pitchFamily="34" charset="-120"/>
              </a:rPr>
              <a:t>言い切れない要求を曖昧に約束しないことが、後のトラブルを防ぎます。判断に迷うときは、その場で決めず上長・関係部署に相談してよい、と全員で共有しておきましょう。</a:t>
            </a:r>
            <a:endParaRPr lang="en-US" sz="1250" dirty="0"/>
          </a:p>
        </p:txBody>
      </p:sp>
      <p:sp>
        <p:nvSpPr>
          <p:cNvPr id="25" name="Text 19"/>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6" name="Text 20"/>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051560" cy="310896"/>
          </a:xfrm>
          <a:prstGeom prst="roundRect">
            <a:avLst>
              <a:gd name="adj" fmla="val 17647"/>
            </a:avLst>
          </a:prstGeom>
          <a:solidFill>
            <a:srgbClr val="EAEEF3"/>
          </a:solidFill>
          <a:ln/>
        </p:spPr>
      </p:sp>
      <p:sp>
        <p:nvSpPr>
          <p:cNvPr id="3" name="Text 1"/>
          <p:cNvSpPr/>
          <p:nvPr/>
        </p:nvSpPr>
        <p:spPr>
          <a:xfrm>
            <a:off x="502920" y="420624"/>
            <a:ext cx="1051560"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事実を残す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記録・録音・証拠保全</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記録は、事実関係の確認・被害者保護・再発防止の土台です。自社ルールに従って残します。</a:t>
            </a:r>
            <a:endParaRPr lang="en-US" sz="1350" dirty="0"/>
          </a:p>
        </p:txBody>
      </p:sp>
      <p:sp>
        <p:nvSpPr>
          <p:cNvPr id="6" name="Shape 4"/>
          <p:cNvSpPr/>
          <p:nvPr/>
        </p:nvSpPr>
        <p:spPr>
          <a:xfrm>
            <a:off x="502920" y="2048256"/>
            <a:ext cx="5428336" cy="3108960"/>
          </a:xfrm>
          <a:prstGeom prst="roundRect">
            <a:avLst>
              <a:gd name="adj" fmla="val 2059"/>
            </a:avLst>
          </a:prstGeom>
          <a:solidFill>
            <a:srgbClr val="F6F8FA"/>
          </a:solidFill>
          <a:ln w="12700">
            <a:solidFill>
              <a:srgbClr val="D5DCE4"/>
            </a:solidFill>
            <a:prstDash val="solid"/>
          </a:ln>
        </p:spPr>
      </p:sp>
      <p:sp>
        <p:nvSpPr>
          <p:cNvPr id="7" name="Text 5"/>
          <p:cNvSpPr/>
          <p:nvPr/>
        </p:nvSpPr>
        <p:spPr>
          <a:xfrm>
            <a:off x="731520" y="2194560"/>
            <a:ext cx="4971136"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何を記録するか</a:t>
            </a:r>
            <a:endParaRPr lang="en-US" sz="1450" dirty="0"/>
          </a:p>
        </p:txBody>
      </p:sp>
      <p:sp>
        <p:nvSpPr>
          <p:cNvPr id="8" name="Text 6"/>
          <p:cNvSpPr/>
          <p:nvPr/>
        </p:nvSpPr>
        <p:spPr>
          <a:xfrm>
            <a:off x="777240" y="2578608"/>
            <a:ext cx="4879696" cy="2514600"/>
          </a:xfrm>
          <a:prstGeom prst="rect">
            <a:avLst/>
          </a:prstGeom>
          <a:noFill/>
          <a:ln/>
        </p:spPr>
        <p:txBody>
          <a:bodyPr wrap="square" lIns="0" tIns="0" rIns="0" bIns="0" rtlCol="0" anchor="t"/>
          <a:lstStyle/>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・日時・場所・対応方法・担当者・同席者</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・要求内容と、その根拠</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・自社側の事実確認の結果</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・言動の態様（暴言・脅迫・拘束・撮影等）</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・対応時間／安全上の懸念</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・録音・メール・チャット・監視カメラ等の資料</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・従業員の心身への影響、対応した内容</a:t>
            </a:r>
            <a:endParaRPr lang="en-US" sz="1250" dirty="0"/>
          </a:p>
        </p:txBody>
      </p:sp>
      <p:sp>
        <p:nvSpPr>
          <p:cNvPr id="9" name="Shape 7"/>
          <p:cNvSpPr/>
          <p:nvPr/>
        </p:nvSpPr>
        <p:spPr>
          <a:xfrm>
            <a:off x="6260440" y="2048256"/>
            <a:ext cx="5428336" cy="3108960"/>
          </a:xfrm>
          <a:prstGeom prst="roundRect">
            <a:avLst>
              <a:gd name="adj" fmla="val 2059"/>
            </a:avLst>
          </a:prstGeom>
          <a:solidFill>
            <a:srgbClr val="F6EEDD"/>
          </a:solidFill>
          <a:ln w="12700">
            <a:solidFill>
              <a:srgbClr val="E0CB9E"/>
            </a:solidFill>
            <a:prstDash val="solid"/>
          </a:ln>
        </p:spPr>
      </p:sp>
      <p:sp>
        <p:nvSpPr>
          <p:cNvPr id="10" name="Text 8"/>
          <p:cNvSpPr/>
          <p:nvPr/>
        </p:nvSpPr>
        <p:spPr>
          <a:xfrm>
            <a:off x="6489040" y="2194560"/>
            <a:ext cx="4971136" cy="310896"/>
          </a:xfrm>
          <a:prstGeom prst="rect">
            <a:avLst/>
          </a:prstGeom>
          <a:noFill/>
          <a:ln/>
        </p:spPr>
        <p:txBody>
          <a:bodyPr wrap="square" lIns="0" tIns="0" rIns="0" bIns="0" rtlCol="0" anchor="ctr"/>
          <a:lstStyle/>
          <a:p>
            <a:pPr indent="0" marL="0">
              <a:buNone/>
            </a:pPr>
            <a:r>
              <a:rPr lang="en-US" sz="1450" b="1" dirty="0">
                <a:solidFill>
                  <a:srgbClr val="B58A3A"/>
                </a:solidFill>
                <a:latin typeface="Meiryo" pitchFamily="34" charset="0"/>
                <a:ea typeface="Meiryo" pitchFamily="34" charset="-122"/>
                <a:cs typeface="Meiryo" pitchFamily="34" charset="-120"/>
              </a:rPr>
              <a:t>録音・撮影の扱い（自社ルールに従う）</a:t>
            </a:r>
            <a:endParaRPr lang="en-US" sz="1450" dirty="0"/>
          </a:p>
        </p:txBody>
      </p:sp>
      <p:sp>
        <p:nvSpPr>
          <p:cNvPr id="11" name="Text 9"/>
          <p:cNvSpPr/>
          <p:nvPr/>
        </p:nvSpPr>
        <p:spPr>
          <a:xfrm>
            <a:off x="6534760" y="2578608"/>
            <a:ext cx="4879696" cy="1828800"/>
          </a:xfrm>
          <a:prstGeom prst="rect">
            <a:avLst/>
          </a:prstGeom>
          <a:noFill/>
          <a:ln/>
        </p:spPr>
        <p:txBody>
          <a:bodyPr wrap="square" lIns="0" tIns="0" rIns="0" bIns="0" rtlCol="0" anchor="t"/>
          <a:lstStyle/>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・録音・録画・通話記録は自社ルールに従って行う</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・電話冒頭の録音案内など、定めた手順を守る</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・客観的な証拠（録音・録画等）は事実確認に有用</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・個人情報保護法等の法令を遵守して扱う</a:t>
            </a:r>
            <a:endParaRPr lang="en-US" sz="1250" dirty="0"/>
          </a:p>
          <a:p>
            <a:pPr indent="0" marL="0">
              <a:lnSpc>
                <a:spcPct val="118000"/>
              </a:lnSpc>
              <a:buNone/>
            </a:pPr>
            <a:r>
              <a:rPr lang="en-US" sz="1250" dirty="0">
                <a:solidFill>
                  <a:srgbClr val="263238"/>
                </a:solidFill>
                <a:latin typeface="Meiryo" pitchFamily="34" charset="0"/>
                <a:ea typeface="Meiryo" pitchFamily="34" charset="-122"/>
                <a:cs typeface="Meiryo" pitchFamily="34" charset="-120"/>
              </a:rPr>
              <a:t>・取得した情報の保管場所・アクセス権を管理する</a:t>
            </a:r>
            <a:endParaRPr lang="en-US" sz="1250" dirty="0"/>
          </a:p>
        </p:txBody>
      </p:sp>
      <p:sp>
        <p:nvSpPr>
          <p:cNvPr id="12" name="Shape 10"/>
          <p:cNvSpPr/>
          <p:nvPr/>
        </p:nvSpPr>
        <p:spPr>
          <a:xfrm>
            <a:off x="6489040" y="4379976"/>
            <a:ext cx="4971136" cy="658368"/>
          </a:xfrm>
          <a:prstGeom prst="roundRect">
            <a:avLst>
              <a:gd name="adj" fmla="val 9722"/>
            </a:avLst>
          </a:prstGeom>
          <a:solidFill>
            <a:srgbClr val="FFFFFF"/>
          </a:solidFill>
          <a:ln w="12700">
            <a:solidFill>
              <a:srgbClr val="E0CB9E"/>
            </a:solidFill>
            <a:prstDash val="solid"/>
          </a:ln>
        </p:spPr>
      </p:sp>
      <p:sp>
        <p:nvSpPr>
          <p:cNvPr id="13" name="Text 11"/>
          <p:cNvSpPr/>
          <p:nvPr/>
        </p:nvSpPr>
        <p:spPr>
          <a:xfrm>
            <a:off x="6626200" y="4379976"/>
            <a:ext cx="4696816" cy="658368"/>
          </a:xfrm>
          <a:prstGeom prst="rect">
            <a:avLst/>
          </a:prstGeom>
          <a:noFill/>
          <a:ln/>
        </p:spPr>
        <p:txBody>
          <a:bodyPr wrap="square" lIns="0" tIns="0" rIns="0" bIns="0" rtlCol="0" anchor="ctr"/>
          <a:lstStyle/>
          <a:p>
            <a:pPr indent="0" marL="0">
              <a:lnSpc>
                <a:spcPct val="105000"/>
              </a:lnSpc>
              <a:buNone/>
            </a:pPr>
            <a:r>
              <a:rPr lang="en-US" sz="1150" i="1" dirty="0">
                <a:solidFill>
                  <a:srgbClr val="16314F"/>
                </a:solidFill>
                <a:latin typeface="Meiryo" pitchFamily="34" charset="0"/>
                <a:ea typeface="Meiryo" pitchFamily="34" charset="-122"/>
                <a:cs typeface="Meiryo" pitchFamily="34" charset="-120"/>
              </a:rPr>
              <a:t>「法律により全ての録音を禁止します」のような一律の説明は不正確です。自社の方針・案内に沿って対応します。</a:t>
            </a:r>
            <a:endParaRPr lang="en-US" sz="1150" dirty="0"/>
          </a:p>
        </p:txBody>
      </p:sp>
      <p:sp>
        <p:nvSpPr>
          <p:cNvPr id="14" name="Text 1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5" name="Text 1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EAEEF3"/>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一人にしない</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複数名対応とエスカレーション</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「可能な限り一人で対応させない」ことは、指針が示す対処の柱です。早めに人を増やし、上へ上げます。</a:t>
            </a:r>
            <a:endParaRPr lang="en-US" sz="1350" dirty="0"/>
          </a:p>
        </p:txBody>
      </p:sp>
      <p:sp>
        <p:nvSpPr>
          <p:cNvPr id="6" name="Shape 4"/>
          <p:cNvSpPr/>
          <p:nvPr/>
        </p:nvSpPr>
        <p:spPr>
          <a:xfrm>
            <a:off x="502920" y="2093976"/>
            <a:ext cx="2590724" cy="2103120"/>
          </a:xfrm>
          <a:prstGeom prst="roundRect">
            <a:avLst>
              <a:gd name="adj" fmla="val 3043"/>
            </a:avLst>
          </a:prstGeom>
          <a:solidFill>
            <a:srgbClr val="EAEEF3"/>
          </a:solidFill>
          <a:ln w="12700">
            <a:solidFill>
              <a:srgbClr val="C3CDD9"/>
            </a:solidFill>
            <a:prstDash val="solid"/>
          </a:ln>
        </p:spPr>
      </p:sp>
      <p:sp>
        <p:nvSpPr>
          <p:cNvPr id="7" name="Shape 5"/>
          <p:cNvSpPr/>
          <p:nvPr/>
        </p:nvSpPr>
        <p:spPr>
          <a:xfrm>
            <a:off x="1478242" y="2322576"/>
            <a:ext cx="640080" cy="640080"/>
          </a:xfrm>
          <a:prstGeom prst="ellipse">
            <a:avLst/>
          </a:prstGeom>
          <a:solidFill>
            <a:srgbClr val="16314F"/>
          </a:solidFill>
          <a:ln/>
        </p:spPr>
      </p:sp>
      <p:sp>
        <p:nvSpPr>
          <p:cNvPr id="8" name="Text 6"/>
          <p:cNvSpPr/>
          <p:nvPr/>
        </p:nvSpPr>
        <p:spPr>
          <a:xfrm>
            <a:off x="1478242" y="2322576"/>
            <a:ext cx="640080" cy="640080"/>
          </a:xfrm>
          <a:prstGeom prst="rect">
            <a:avLst/>
          </a:prstGeom>
          <a:noFill/>
          <a:ln/>
        </p:spPr>
        <p:txBody>
          <a:bodyPr wrap="square" lIns="0" tIns="0" rIns="0" bIns="0" rtlCol="0" anchor="ctr"/>
          <a:lstStyle/>
          <a:p>
            <a:pPr algn="ctr" indent="0" marL="0">
              <a:buNone/>
            </a:pPr>
            <a:r>
              <a:rPr lang="en-US" sz="2600" b="1" dirty="0">
                <a:solidFill>
                  <a:srgbClr val="B58A3A"/>
                </a:solidFill>
                <a:latin typeface="Meiryo" pitchFamily="34" charset="0"/>
                <a:ea typeface="Meiryo" pitchFamily="34" charset="-122"/>
                <a:cs typeface="Meiryo" pitchFamily="34" charset="-120"/>
              </a:rPr>
              <a:t>1</a:t>
            </a:r>
            <a:endParaRPr lang="en-US" sz="2600" dirty="0"/>
          </a:p>
        </p:txBody>
      </p:sp>
      <p:sp>
        <p:nvSpPr>
          <p:cNvPr id="9" name="Text 7"/>
          <p:cNvSpPr/>
          <p:nvPr/>
        </p:nvSpPr>
        <p:spPr>
          <a:xfrm>
            <a:off x="640080" y="3054096"/>
            <a:ext cx="2316404" cy="566928"/>
          </a:xfrm>
          <a:prstGeom prst="rect">
            <a:avLst/>
          </a:prstGeom>
          <a:noFill/>
          <a:ln/>
        </p:spPr>
        <p:txBody>
          <a:bodyPr wrap="square" lIns="0" tIns="0" rIns="0" bIns="0" rtlCol="0" anchor="ctr"/>
          <a:lstStyle/>
          <a:p>
            <a:pPr algn="ctr" indent="0" marL="0">
              <a:lnSpc>
                <a:spcPct val="102000"/>
              </a:lnSpc>
              <a:buNone/>
            </a:pPr>
            <a:r>
              <a:rPr lang="en-US" sz="1400" b="1" dirty="0">
                <a:solidFill>
                  <a:srgbClr val="16314F"/>
                </a:solidFill>
                <a:latin typeface="Meiryo" pitchFamily="34" charset="0"/>
                <a:ea typeface="Meiryo" pitchFamily="34" charset="-122"/>
                <a:cs typeface="Meiryo" pitchFamily="34" charset="-120"/>
              </a:rPr>
              <a:t>現場担当者</a:t>
            </a:r>
            <a:endParaRPr lang="en-US" sz="1400" dirty="0"/>
          </a:p>
        </p:txBody>
      </p:sp>
      <p:sp>
        <p:nvSpPr>
          <p:cNvPr id="10" name="Text 8"/>
          <p:cNvSpPr/>
          <p:nvPr/>
        </p:nvSpPr>
        <p:spPr>
          <a:xfrm>
            <a:off x="667512" y="3630168"/>
            <a:ext cx="2261540" cy="502920"/>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安全確認・初期対応・記録の開始</a:t>
            </a:r>
            <a:endParaRPr lang="en-US" sz="1150" dirty="0"/>
          </a:p>
        </p:txBody>
      </p:sp>
      <p:pic>
        <p:nvPicPr>
          <p:cNvPr id="11" name="Image 0" descr="preencoded.png">    </p:cNvPr>
          <p:cNvPicPr>
            <a:picLocks noChangeAspect="1"/>
          </p:cNvPicPr>
          <p:nvPr/>
        </p:nvPicPr>
        <p:blipFill>
          <a:blip r:embed="rId1"/>
          <a:stretch>
            <a:fillRect/>
          </a:stretch>
        </p:blipFill>
        <p:spPr>
          <a:xfrm>
            <a:off x="3130220" y="2505456"/>
            <a:ext cx="201168" cy="201168"/>
          </a:xfrm>
          <a:prstGeom prst="rect">
            <a:avLst/>
          </a:prstGeom>
        </p:spPr>
      </p:pic>
      <p:sp>
        <p:nvSpPr>
          <p:cNvPr id="12" name="Shape 9"/>
          <p:cNvSpPr/>
          <p:nvPr/>
        </p:nvSpPr>
        <p:spPr>
          <a:xfrm>
            <a:off x="3367964" y="2093976"/>
            <a:ext cx="2590724" cy="2103120"/>
          </a:xfrm>
          <a:prstGeom prst="roundRect">
            <a:avLst>
              <a:gd name="adj" fmla="val 3043"/>
            </a:avLst>
          </a:prstGeom>
          <a:solidFill>
            <a:srgbClr val="EAEEF3"/>
          </a:solidFill>
          <a:ln w="12700">
            <a:solidFill>
              <a:srgbClr val="C3CDD9"/>
            </a:solidFill>
            <a:prstDash val="solid"/>
          </a:ln>
        </p:spPr>
      </p:sp>
      <p:sp>
        <p:nvSpPr>
          <p:cNvPr id="13" name="Shape 10"/>
          <p:cNvSpPr/>
          <p:nvPr/>
        </p:nvSpPr>
        <p:spPr>
          <a:xfrm>
            <a:off x="4343286" y="2322576"/>
            <a:ext cx="640080" cy="640080"/>
          </a:xfrm>
          <a:prstGeom prst="ellipse">
            <a:avLst/>
          </a:prstGeom>
          <a:solidFill>
            <a:srgbClr val="16314F"/>
          </a:solidFill>
          <a:ln/>
        </p:spPr>
      </p:sp>
      <p:sp>
        <p:nvSpPr>
          <p:cNvPr id="14" name="Text 11"/>
          <p:cNvSpPr/>
          <p:nvPr/>
        </p:nvSpPr>
        <p:spPr>
          <a:xfrm>
            <a:off x="4343286" y="2322576"/>
            <a:ext cx="640080" cy="640080"/>
          </a:xfrm>
          <a:prstGeom prst="rect">
            <a:avLst/>
          </a:prstGeom>
          <a:noFill/>
          <a:ln/>
        </p:spPr>
        <p:txBody>
          <a:bodyPr wrap="square" lIns="0" tIns="0" rIns="0" bIns="0" rtlCol="0" anchor="ctr"/>
          <a:lstStyle/>
          <a:p>
            <a:pPr algn="ctr" indent="0" marL="0">
              <a:buNone/>
            </a:pPr>
            <a:r>
              <a:rPr lang="en-US" sz="2600" b="1" dirty="0">
                <a:solidFill>
                  <a:srgbClr val="B58A3A"/>
                </a:solidFill>
                <a:latin typeface="Meiryo" pitchFamily="34" charset="0"/>
                <a:ea typeface="Meiryo" pitchFamily="34" charset="-122"/>
                <a:cs typeface="Meiryo" pitchFamily="34" charset="-120"/>
              </a:rPr>
              <a:t>2</a:t>
            </a:r>
            <a:endParaRPr lang="en-US" sz="2600" dirty="0"/>
          </a:p>
        </p:txBody>
      </p:sp>
      <p:sp>
        <p:nvSpPr>
          <p:cNvPr id="15" name="Text 12"/>
          <p:cNvSpPr/>
          <p:nvPr/>
        </p:nvSpPr>
        <p:spPr>
          <a:xfrm>
            <a:off x="3505124" y="3054096"/>
            <a:ext cx="2316404" cy="566928"/>
          </a:xfrm>
          <a:prstGeom prst="rect">
            <a:avLst/>
          </a:prstGeom>
          <a:noFill/>
          <a:ln/>
        </p:spPr>
        <p:txBody>
          <a:bodyPr wrap="square" lIns="0" tIns="0" rIns="0" bIns="0" rtlCol="0" anchor="ctr"/>
          <a:lstStyle/>
          <a:p>
            <a:pPr algn="ctr" indent="0" marL="0">
              <a:lnSpc>
                <a:spcPct val="102000"/>
              </a:lnSpc>
              <a:buNone/>
            </a:pPr>
            <a:r>
              <a:rPr lang="en-US" sz="1400" b="1" dirty="0">
                <a:solidFill>
                  <a:srgbClr val="16314F"/>
                </a:solidFill>
                <a:latin typeface="Meiryo" pitchFamily="34" charset="0"/>
                <a:ea typeface="Meiryo" pitchFamily="34" charset="-122"/>
                <a:cs typeface="Meiryo" pitchFamily="34" charset="-120"/>
              </a:rPr>
              <a:t>複数名／SV・店長</a:t>
            </a:r>
            <a:endParaRPr lang="en-US" sz="1400" dirty="0"/>
          </a:p>
        </p:txBody>
      </p:sp>
      <p:sp>
        <p:nvSpPr>
          <p:cNvPr id="16" name="Text 13"/>
          <p:cNvSpPr/>
          <p:nvPr/>
        </p:nvSpPr>
        <p:spPr>
          <a:xfrm>
            <a:off x="3532556" y="3630168"/>
            <a:ext cx="2261540" cy="502920"/>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対応を交代・同席。方針の指示を仰ぐ</a:t>
            </a:r>
            <a:endParaRPr lang="en-US" sz="1150" dirty="0"/>
          </a:p>
        </p:txBody>
      </p:sp>
      <p:pic>
        <p:nvPicPr>
          <p:cNvPr id="17" name="Image 1" descr="preencoded.png">    </p:cNvPr>
          <p:cNvPicPr>
            <a:picLocks noChangeAspect="1"/>
          </p:cNvPicPr>
          <p:nvPr/>
        </p:nvPicPr>
        <p:blipFill>
          <a:blip r:embed="rId2"/>
          <a:stretch>
            <a:fillRect/>
          </a:stretch>
        </p:blipFill>
        <p:spPr>
          <a:xfrm>
            <a:off x="5995264" y="2505456"/>
            <a:ext cx="201168" cy="201168"/>
          </a:xfrm>
          <a:prstGeom prst="rect">
            <a:avLst/>
          </a:prstGeom>
        </p:spPr>
      </p:pic>
      <p:sp>
        <p:nvSpPr>
          <p:cNvPr id="18" name="Shape 14"/>
          <p:cNvSpPr/>
          <p:nvPr/>
        </p:nvSpPr>
        <p:spPr>
          <a:xfrm>
            <a:off x="6233008" y="2093976"/>
            <a:ext cx="2590724" cy="2103120"/>
          </a:xfrm>
          <a:prstGeom prst="roundRect">
            <a:avLst>
              <a:gd name="adj" fmla="val 3043"/>
            </a:avLst>
          </a:prstGeom>
          <a:solidFill>
            <a:srgbClr val="EAEEF3"/>
          </a:solidFill>
          <a:ln w="12700">
            <a:solidFill>
              <a:srgbClr val="C3CDD9"/>
            </a:solidFill>
            <a:prstDash val="solid"/>
          </a:ln>
        </p:spPr>
      </p:sp>
      <p:sp>
        <p:nvSpPr>
          <p:cNvPr id="19" name="Shape 15"/>
          <p:cNvSpPr/>
          <p:nvPr/>
        </p:nvSpPr>
        <p:spPr>
          <a:xfrm>
            <a:off x="7208330" y="2322576"/>
            <a:ext cx="640080" cy="640080"/>
          </a:xfrm>
          <a:prstGeom prst="ellipse">
            <a:avLst/>
          </a:prstGeom>
          <a:solidFill>
            <a:srgbClr val="16314F"/>
          </a:solidFill>
          <a:ln/>
        </p:spPr>
      </p:sp>
      <p:sp>
        <p:nvSpPr>
          <p:cNvPr id="20" name="Text 16"/>
          <p:cNvSpPr/>
          <p:nvPr/>
        </p:nvSpPr>
        <p:spPr>
          <a:xfrm>
            <a:off x="7208330" y="2322576"/>
            <a:ext cx="640080" cy="640080"/>
          </a:xfrm>
          <a:prstGeom prst="rect">
            <a:avLst/>
          </a:prstGeom>
          <a:noFill/>
          <a:ln/>
        </p:spPr>
        <p:txBody>
          <a:bodyPr wrap="square" lIns="0" tIns="0" rIns="0" bIns="0" rtlCol="0" anchor="ctr"/>
          <a:lstStyle/>
          <a:p>
            <a:pPr algn="ctr" indent="0" marL="0">
              <a:buNone/>
            </a:pPr>
            <a:r>
              <a:rPr lang="en-US" sz="2600" b="1" dirty="0">
                <a:solidFill>
                  <a:srgbClr val="B58A3A"/>
                </a:solidFill>
                <a:latin typeface="Meiryo" pitchFamily="34" charset="0"/>
                <a:ea typeface="Meiryo" pitchFamily="34" charset="-122"/>
                <a:cs typeface="Meiryo" pitchFamily="34" charset="-120"/>
              </a:rPr>
              <a:t>3</a:t>
            </a:r>
            <a:endParaRPr lang="en-US" sz="2600" dirty="0"/>
          </a:p>
        </p:txBody>
      </p:sp>
      <p:sp>
        <p:nvSpPr>
          <p:cNvPr id="21" name="Text 17"/>
          <p:cNvSpPr/>
          <p:nvPr/>
        </p:nvSpPr>
        <p:spPr>
          <a:xfrm>
            <a:off x="6370168" y="3054096"/>
            <a:ext cx="2316404" cy="566928"/>
          </a:xfrm>
          <a:prstGeom prst="rect">
            <a:avLst/>
          </a:prstGeom>
          <a:noFill/>
          <a:ln/>
        </p:spPr>
        <p:txBody>
          <a:bodyPr wrap="square" lIns="0" tIns="0" rIns="0" bIns="0" rtlCol="0" anchor="ctr"/>
          <a:lstStyle/>
          <a:p>
            <a:pPr algn="ctr" indent="0" marL="0">
              <a:lnSpc>
                <a:spcPct val="102000"/>
              </a:lnSpc>
              <a:buNone/>
            </a:pPr>
            <a:r>
              <a:rPr lang="en-US" sz="1400" b="1" dirty="0">
                <a:solidFill>
                  <a:srgbClr val="16314F"/>
                </a:solidFill>
                <a:latin typeface="Meiryo" pitchFamily="34" charset="0"/>
                <a:ea typeface="Meiryo" pitchFamily="34" charset="-122"/>
                <a:cs typeface="Meiryo" pitchFamily="34" charset="-120"/>
              </a:rPr>
              <a:t>本部・人事・法務・総務</a:t>
            </a:r>
            <a:endParaRPr lang="en-US" sz="1400" dirty="0"/>
          </a:p>
        </p:txBody>
      </p:sp>
      <p:sp>
        <p:nvSpPr>
          <p:cNvPr id="22" name="Text 18"/>
          <p:cNvSpPr/>
          <p:nvPr/>
        </p:nvSpPr>
        <p:spPr>
          <a:xfrm>
            <a:off x="6397600" y="3630168"/>
            <a:ext cx="2261540" cy="502920"/>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情報共有し、対応方針・法的対応を検討</a:t>
            </a:r>
            <a:endParaRPr lang="en-US" sz="1150" dirty="0"/>
          </a:p>
        </p:txBody>
      </p:sp>
      <p:pic>
        <p:nvPicPr>
          <p:cNvPr id="23" name="Image 2" descr="preencoded.png">    </p:cNvPr>
          <p:cNvPicPr>
            <a:picLocks noChangeAspect="1"/>
          </p:cNvPicPr>
          <p:nvPr/>
        </p:nvPicPr>
        <p:blipFill>
          <a:blip r:embed="rId3"/>
          <a:stretch>
            <a:fillRect/>
          </a:stretch>
        </p:blipFill>
        <p:spPr>
          <a:xfrm>
            <a:off x="8860307" y="2505456"/>
            <a:ext cx="201168" cy="201168"/>
          </a:xfrm>
          <a:prstGeom prst="rect">
            <a:avLst/>
          </a:prstGeom>
        </p:spPr>
      </p:pic>
      <p:sp>
        <p:nvSpPr>
          <p:cNvPr id="24" name="Shape 19"/>
          <p:cNvSpPr/>
          <p:nvPr/>
        </p:nvSpPr>
        <p:spPr>
          <a:xfrm>
            <a:off x="9098051" y="2093976"/>
            <a:ext cx="2590724" cy="2103120"/>
          </a:xfrm>
          <a:prstGeom prst="roundRect">
            <a:avLst>
              <a:gd name="adj" fmla="val 3043"/>
            </a:avLst>
          </a:prstGeom>
          <a:solidFill>
            <a:srgbClr val="FBEBE9"/>
          </a:solidFill>
          <a:ln w="12700">
            <a:solidFill>
              <a:srgbClr val="E7B7B1"/>
            </a:solidFill>
            <a:prstDash val="solid"/>
          </a:ln>
        </p:spPr>
      </p:sp>
      <p:sp>
        <p:nvSpPr>
          <p:cNvPr id="25" name="Shape 20"/>
          <p:cNvSpPr/>
          <p:nvPr/>
        </p:nvSpPr>
        <p:spPr>
          <a:xfrm>
            <a:off x="10073373" y="2322576"/>
            <a:ext cx="640080" cy="640080"/>
          </a:xfrm>
          <a:prstGeom prst="ellipse">
            <a:avLst/>
          </a:prstGeom>
          <a:solidFill>
            <a:srgbClr val="B42318"/>
          </a:solidFill>
          <a:ln/>
        </p:spPr>
      </p:sp>
      <p:sp>
        <p:nvSpPr>
          <p:cNvPr id="26" name="Text 21"/>
          <p:cNvSpPr/>
          <p:nvPr/>
        </p:nvSpPr>
        <p:spPr>
          <a:xfrm>
            <a:off x="10073373" y="2322576"/>
            <a:ext cx="640080" cy="640080"/>
          </a:xfrm>
          <a:prstGeom prst="rect">
            <a:avLst/>
          </a:prstGeom>
          <a:noFill/>
          <a:ln/>
        </p:spPr>
        <p:txBody>
          <a:bodyPr wrap="square" lIns="0" tIns="0" rIns="0" bIns="0" rtlCol="0" anchor="ctr"/>
          <a:lstStyle/>
          <a:p>
            <a:pPr algn="ctr" indent="0" marL="0">
              <a:buNone/>
            </a:pPr>
            <a:r>
              <a:rPr lang="en-US" sz="2600" b="1" dirty="0">
                <a:solidFill>
                  <a:srgbClr val="FFFFFF"/>
                </a:solidFill>
                <a:latin typeface="Meiryo" pitchFamily="34" charset="0"/>
                <a:ea typeface="Meiryo" pitchFamily="34" charset="-122"/>
                <a:cs typeface="Meiryo" pitchFamily="34" charset="-120"/>
              </a:rPr>
              <a:t>4</a:t>
            </a:r>
            <a:endParaRPr lang="en-US" sz="2600" dirty="0"/>
          </a:p>
        </p:txBody>
      </p:sp>
      <p:sp>
        <p:nvSpPr>
          <p:cNvPr id="27" name="Text 22"/>
          <p:cNvSpPr/>
          <p:nvPr/>
        </p:nvSpPr>
        <p:spPr>
          <a:xfrm>
            <a:off x="9235211" y="3054096"/>
            <a:ext cx="2316404" cy="566928"/>
          </a:xfrm>
          <a:prstGeom prst="rect">
            <a:avLst/>
          </a:prstGeom>
          <a:noFill/>
          <a:ln/>
        </p:spPr>
        <p:txBody>
          <a:bodyPr wrap="square" lIns="0" tIns="0" rIns="0" bIns="0" rtlCol="0" anchor="ctr"/>
          <a:lstStyle/>
          <a:p>
            <a:pPr algn="ctr" indent="0" marL="0">
              <a:lnSpc>
                <a:spcPct val="102000"/>
              </a:lnSpc>
              <a:buNone/>
            </a:pPr>
            <a:r>
              <a:rPr lang="en-US" sz="1400" b="1" dirty="0">
                <a:solidFill>
                  <a:srgbClr val="B42318"/>
                </a:solidFill>
                <a:latin typeface="Meiryo" pitchFamily="34" charset="0"/>
                <a:ea typeface="Meiryo" pitchFamily="34" charset="-122"/>
                <a:cs typeface="Meiryo" pitchFamily="34" charset="-120"/>
              </a:rPr>
              <a:t>警備・危機管理／警察・弁護士</a:t>
            </a:r>
            <a:endParaRPr lang="en-US" sz="1400" dirty="0"/>
          </a:p>
        </p:txBody>
      </p:sp>
      <p:sp>
        <p:nvSpPr>
          <p:cNvPr id="28" name="Text 23"/>
          <p:cNvSpPr/>
          <p:nvPr/>
        </p:nvSpPr>
        <p:spPr>
          <a:xfrm>
            <a:off x="9262643" y="3630168"/>
            <a:ext cx="2261540" cy="502920"/>
          </a:xfrm>
          <a:prstGeom prst="rect">
            <a:avLst/>
          </a:prstGeom>
          <a:noFill/>
          <a:ln/>
        </p:spPr>
        <p:txBody>
          <a:bodyPr wrap="square" lIns="0" tIns="0" rIns="0" bIns="0" rtlCol="0" anchor="t"/>
          <a:lstStyle/>
          <a:p>
            <a:pPr algn="ctr" indent="0" marL="0">
              <a:lnSpc>
                <a:spcPct val="105000"/>
              </a:lnSpc>
              <a:buNone/>
            </a:pPr>
            <a:r>
              <a:rPr lang="en-US" sz="1150" dirty="0">
                <a:solidFill>
                  <a:srgbClr val="263238"/>
                </a:solidFill>
                <a:latin typeface="Meiryo" pitchFamily="34" charset="0"/>
                <a:ea typeface="Meiryo" pitchFamily="34" charset="-122"/>
                <a:cs typeface="Meiryo" pitchFamily="34" charset="-120"/>
              </a:rPr>
              <a:t>緊急性・自社ルールに応じて連携・相談</a:t>
            </a:r>
            <a:endParaRPr lang="en-US" sz="1150" dirty="0"/>
          </a:p>
        </p:txBody>
      </p:sp>
      <p:sp>
        <p:nvSpPr>
          <p:cNvPr id="29" name="Shape 24"/>
          <p:cNvSpPr/>
          <p:nvPr/>
        </p:nvSpPr>
        <p:spPr>
          <a:xfrm>
            <a:off x="502920" y="4379976"/>
            <a:ext cx="11185855" cy="566928"/>
          </a:xfrm>
          <a:prstGeom prst="roundRect">
            <a:avLst>
              <a:gd name="adj" fmla="val 11290"/>
            </a:avLst>
          </a:prstGeom>
          <a:solidFill>
            <a:srgbClr val="F6EEDD"/>
          </a:solidFill>
          <a:ln w="12700">
            <a:solidFill>
              <a:srgbClr val="E0CB9E"/>
            </a:solidFill>
            <a:prstDash val="solid"/>
          </a:ln>
        </p:spPr>
      </p:sp>
      <p:sp>
        <p:nvSpPr>
          <p:cNvPr id="30" name="Text 25"/>
          <p:cNvSpPr/>
          <p:nvPr/>
        </p:nvSpPr>
        <p:spPr>
          <a:xfrm>
            <a:off x="731520" y="4379976"/>
            <a:ext cx="10728655" cy="566928"/>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【要自社記入】</a:t>
            </a:r>
            <a:pPr indent="0" marL="0">
              <a:buNone/>
            </a:pPr>
            <a:r>
              <a:rPr lang="en-US" sz="1200" dirty="0">
                <a:solidFill>
                  <a:srgbClr val="263238"/>
                </a:solidFill>
                <a:latin typeface="Meiryo" pitchFamily="34" charset="0"/>
                <a:ea typeface="Meiryo" pitchFamily="34" charset="-122"/>
                <a:cs typeface="Meiryo" pitchFamily="34" charset="-120"/>
              </a:rPr>
              <a:t>自社のエスカレーション先（SV・店長／本部／人事・法務・総務／警備・危機管理）と連絡手順を、研修前に確認・記入してください。</a:t>
            </a:r>
            <a:endParaRPr lang="en-US" sz="1200" dirty="0"/>
          </a:p>
        </p:txBody>
      </p:sp>
      <p:sp>
        <p:nvSpPr>
          <p:cNvPr id="31" name="Text 26"/>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2" name="Text 27"/>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FBEBE9"/>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毅然とした対応</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対応打切りの判断</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正当な苦情には誠実に対応しつつ、迷惑行為が続く場合は、対応を保留・終了することができます。</a:t>
            </a:r>
            <a:endParaRPr lang="en-US" sz="1350" dirty="0"/>
          </a:p>
        </p:txBody>
      </p:sp>
      <p:sp>
        <p:nvSpPr>
          <p:cNvPr id="6" name="Shape 4"/>
          <p:cNvSpPr/>
          <p:nvPr/>
        </p:nvSpPr>
        <p:spPr>
          <a:xfrm>
            <a:off x="502920" y="2048256"/>
            <a:ext cx="5428336" cy="3063240"/>
          </a:xfrm>
          <a:prstGeom prst="roundRect">
            <a:avLst>
              <a:gd name="adj" fmla="val 2090"/>
            </a:avLst>
          </a:prstGeom>
          <a:solidFill>
            <a:srgbClr val="FBEBE9"/>
          </a:solidFill>
          <a:ln w="12700">
            <a:solidFill>
              <a:srgbClr val="E7B7B1"/>
            </a:solidFill>
            <a:prstDash val="solid"/>
          </a:ln>
        </p:spPr>
      </p:sp>
      <p:sp>
        <p:nvSpPr>
          <p:cNvPr id="7" name="Text 5"/>
          <p:cNvSpPr/>
          <p:nvPr/>
        </p:nvSpPr>
        <p:spPr>
          <a:xfrm>
            <a:off x="731520" y="2194560"/>
            <a:ext cx="4971136"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打切り・退去要請・警察相談を検討する目安</a:t>
            </a:r>
            <a:endParaRPr lang="en-US" sz="1350" dirty="0"/>
          </a:p>
        </p:txBody>
      </p:sp>
      <p:sp>
        <p:nvSpPr>
          <p:cNvPr id="8" name="Text 6"/>
          <p:cNvSpPr/>
          <p:nvPr/>
        </p:nvSpPr>
        <p:spPr>
          <a:xfrm>
            <a:off x="777240" y="2578608"/>
            <a:ext cx="4879696" cy="2468880"/>
          </a:xfrm>
          <a:prstGeom prst="rect">
            <a:avLst/>
          </a:prstGeom>
          <a:noFill/>
          <a:ln/>
        </p:spPr>
        <p:txBody>
          <a:bodyPr wrap="square" lIns="0" tIns="0" rIns="0" bIns="0" rtlCol="0" anchor="t"/>
          <a:lstStyle/>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・暴力・身体への危険、脅迫、物損、土下座強要</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・長時間拘束・不退去（退去要請後も帰らない）</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・性的要求・プライバシー侵害要求・個人情報の晒し</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・無断撮影・盗撮、SNS悪評投稿の示唆による脅し</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・業務に重大な支障、他の顧客・利用者への危険</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・従業員が強い恐怖・体調不良を訴えている</a:t>
            </a:r>
            <a:endParaRPr lang="en-US" sz="1250" dirty="0"/>
          </a:p>
        </p:txBody>
      </p:sp>
      <p:sp>
        <p:nvSpPr>
          <p:cNvPr id="9" name="Shape 7"/>
          <p:cNvSpPr/>
          <p:nvPr/>
        </p:nvSpPr>
        <p:spPr>
          <a:xfrm>
            <a:off x="6260440" y="2048256"/>
            <a:ext cx="5428336" cy="3063240"/>
          </a:xfrm>
          <a:prstGeom prst="roundRect">
            <a:avLst>
              <a:gd name="adj" fmla="val 2090"/>
            </a:avLst>
          </a:prstGeom>
          <a:solidFill>
            <a:srgbClr val="EAEEF3"/>
          </a:solidFill>
          <a:ln w="12700">
            <a:solidFill>
              <a:srgbClr val="C3CDD9"/>
            </a:solidFill>
            <a:prstDash val="solid"/>
          </a:ln>
        </p:spPr>
      </p:sp>
      <p:sp>
        <p:nvSpPr>
          <p:cNvPr id="10" name="Text 8"/>
          <p:cNvSpPr/>
          <p:nvPr/>
        </p:nvSpPr>
        <p:spPr>
          <a:xfrm>
            <a:off x="6489040" y="2194560"/>
            <a:ext cx="4971136"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判断のしかた</a:t>
            </a:r>
            <a:endParaRPr lang="en-US" sz="1350" dirty="0"/>
          </a:p>
        </p:txBody>
      </p:sp>
      <p:sp>
        <p:nvSpPr>
          <p:cNvPr id="11" name="Text 9"/>
          <p:cNvSpPr/>
          <p:nvPr/>
        </p:nvSpPr>
        <p:spPr>
          <a:xfrm>
            <a:off x="6534760" y="2578608"/>
            <a:ext cx="4879696" cy="2468880"/>
          </a:xfrm>
          <a:prstGeom prst="rect">
            <a:avLst/>
          </a:prstGeom>
          <a:noFill/>
          <a:ln/>
        </p:spPr>
        <p:txBody>
          <a:bodyPr wrap="square" lIns="0" tIns="0" rIns="0" bIns="0" rtlCol="0" anchor="t"/>
          <a:lstStyle/>
          <a:p>
            <a:pPr indent="0" marL="0">
              <a:lnSpc>
                <a:spcPct val="114000"/>
              </a:lnSpc>
              <a:buNone/>
            </a:pPr>
            <a:r>
              <a:rPr lang="en-US" sz="1250" b="1" dirty="0">
                <a:solidFill>
                  <a:srgbClr val="B42318"/>
                </a:solidFill>
                <a:latin typeface="Meiryo" pitchFamily="34" charset="0"/>
                <a:ea typeface="Meiryo" pitchFamily="34" charset="-122"/>
                <a:cs typeface="Meiryo" pitchFamily="34" charset="-120"/>
              </a:rPr>
              <a:t>現場担当者の独断では決めません。</a:t>
            </a:r>
            <a:endParaRPr lang="en-US" sz="1250" dirty="0"/>
          </a:p>
          <a:p>
            <a:pPr indent="0" marL="0">
              <a:lnSpc>
                <a:spcPct val="114000"/>
              </a:lnSpc>
              <a:buNone/>
            </a:pPr>
            <a:r>
              <a:rPr lang="en-US" sz="1250" dirty="0">
                <a:solidFill>
                  <a:srgbClr val="263238"/>
                </a:solidFill>
                <a:latin typeface="Meiryo" pitchFamily="34" charset="0"/>
                <a:ea typeface="Meiryo" pitchFamily="34" charset="-122"/>
                <a:cs typeface="Meiryo" pitchFamily="34" charset="-120"/>
              </a:rPr>
              <a:t>自社ルールと緊急性・安全確保に応じて、上長・本部・関係部署と連携して判断します。</a:t>
            </a:r>
            <a:endParaRPr lang="en-US" sz="1250" dirty="0"/>
          </a:p>
          <a:p>
            <a:pPr indent="0" marL="0">
              <a:lnSpc>
                <a:spcPct val="114000"/>
              </a:lnSpc>
              <a:buNone/>
            </a:pPr>
            <a:endParaRPr lang="en-US" sz="1250" dirty="0"/>
          </a:p>
          <a:p>
            <a:pPr indent="0" marL="0">
              <a:lnSpc>
                <a:spcPct val="114000"/>
              </a:lnSpc>
              <a:buNone/>
            </a:pPr>
            <a:r>
              <a:rPr lang="en-US" sz="1250" dirty="0">
                <a:solidFill>
                  <a:srgbClr val="263238"/>
                </a:solidFill>
                <a:latin typeface="Meiryo" pitchFamily="34" charset="0"/>
                <a:ea typeface="Meiryo" pitchFamily="34" charset="-122"/>
                <a:cs typeface="Meiryo" pitchFamily="34" charset="-120"/>
              </a:rPr>
              <a:t>ただし、身体への差し迫った危険があるときは、安全確保を最優先し、ためらわず助けを求めてください。</a:t>
            </a:r>
            <a:endParaRPr lang="en-US" sz="1250" dirty="0"/>
          </a:p>
          <a:p>
            <a:pPr indent="0" marL="0">
              <a:lnSpc>
                <a:spcPct val="114000"/>
              </a:lnSpc>
              <a:buNone/>
            </a:pPr>
            <a:endParaRPr lang="en-US" sz="1250" dirty="0"/>
          </a:p>
          <a:p>
            <a:pPr indent="0" marL="0">
              <a:lnSpc>
                <a:spcPct val="114000"/>
              </a:lnSpc>
              <a:buNone/>
            </a:pPr>
            <a:r>
              <a:rPr lang="en-US" sz="1250" dirty="0">
                <a:solidFill>
                  <a:srgbClr val="263238"/>
                </a:solidFill>
                <a:latin typeface="Meiryo" pitchFamily="34" charset="0"/>
                <a:ea typeface="Meiryo" pitchFamily="34" charset="-122"/>
                <a:cs typeface="Meiryo" pitchFamily="34" charset="-120"/>
              </a:rPr>
              <a:t>対応を終える際も、できること・できないことを伝え、記録を残します。</a:t>
            </a:r>
            <a:endParaRPr lang="en-US" sz="1250" dirty="0"/>
          </a:p>
        </p:txBody>
      </p:sp>
      <p:sp>
        <p:nvSpPr>
          <p:cNvPr id="12" name="Text 1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3" name="Text 1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517904" cy="310896"/>
          </a:xfrm>
          <a:prstGeom prst="roundRect">
            <a:avLst>
              <a:gd name="adj" fmla="val 17647"/>
            </a:avLst>
          </a:prstGeom>
          <a:solidFill>
            <a:srgbClr val="FBEBE9"/>
          </a:solidFill>
          <a:ln/>
        </p:spPr>
      </p:sp>
      <p:sp>
        <p:nvSpPr>
          <p:cNvPr id="3" name="Text 1"/>
          <p:cNvSpPr/>
          <p:nvPr/>
        </p:nvSpPr>
        <p:spPr>
          <a:xfrm>
            <a:off x="502920" y="420624"/>
            <a:ext cx="1517904" cy="310896"/>
          </a:xfrm>
          <a:prstGeom prst="rect">
            <a:avLst/>
          </a:prstGeom>
          <a:noFill/>
          <a:ln/>
        </p:spPr>
        <p:txBody>
          <a:bodyPr wrap="square" lIns="0" tIns="0" rIns="0" bIns="0" rtlCol="0" anchor="ctr"/>
          <a:lstStyle/>
          <a:p>
            <a:pPr algn="ctr" indent="0" marL="0">
              <a:buNone/>
            </a:pPr>
            <a:r>
              <a:rPr lang="en-US" sz="1150" b="1" dirty="0">
                <a:solidFill>
                  <a:srgbClr val="B42318"/>
                </a:solidFill>
                <a:latin typeface="Meiryo" pitchFamily="34" charset="0"/>
                <a:ea typeface="Meiryo" pitchFamily="34" charset="-122"/>
                <a:cs typeface="Meiryo" pitchFamily="34" charset="-120"/>
              </a:rPr>
              <a:t>安全のための手段</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退去要請・警備・警察相談</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これらは顧客を「威圧する道具」ではなく、従業員の安全確保と法的対応のための手段です。</a:t>
            </a:r>
            <a:endParaRPr lang="en-US" sz="1350" dirty="0"/>
          </a:p>
        </p:txBody>
      </p:sp>
      <p:sp>
        <p:nvSpPr>
          <p:cNvPr id="6" name="Shape 4"/>
          <p:cNvSpPr/>
          <p:nvPr/>
        </p:nvSpPr>
        <p:spPr>
          <a:xfrm>
            <a:off x="502920" y="2048256"/>
            <a:ext cx="3521354" cy="2423160"/>
          </a:xfrm>
          <a:prstGeom prst="roundRect">
            <a:avLst>
              <a:gd name="adj" fmla="val 2642"/>
            </a:avLst>
          </a:prstGeom>
          <a:solidFill>
            <a:srgbClr val="EAEEF3"/>
          </a:solidFill>
          <a:ln w="12700">
            <a:solidFill>
              <a:srgbClr val="C3CDD9"/>
            </a:solidFill>
            <a:prstDash val="solid"/>
          </a:ln>
        </p:spPr>
      </p:sp>
      <p:sp>
        <p:nvSpPr>
          <p:cNvPr id="7" name="Shape 5"/>
          <p:cNvSpPr/>
          <p:nvPr/>
        </p:nvSpPr>
        <p:spPr>
          <a:xfrm>
            <a:off x="1897837" y="2276856"/>
            <a:ext cx="731520" cy="731520"/>
          </a:xfrm>
          <a:prstGeom prst="ellipse">
            <a:avLst/>
          </a:prstGeom>
          <a:solidFill>
            <a:srgbClr val="FFFFFF"/>
          </a:solidFill>
          <a:ln w="15875">
            <a:solidFill>
              <a:srgbClr val="16314F"/>
            </a:solidFill>
            <a:prstDash val="solid"/>
          </a:ln>
        </p:spPr>
      </p:sp>
      <p:pic>
        <p:nvPicPr>
          <p:cNvPr id="8" name="Image 0" descr="preencoded.png">    </p:cNvPr>
          <p:cNvPicPr>
            <a:picLocks noChangeAspect="1"/>
          </p:cNvPicPr>
          <p:nvPr/>
        </p:nvPicPr>
        <p:blipFill>
          <a:blip r:embed="rId1"/>
          <a:stretch>
            <a:fillRect/>
          </a:stretch>
        </p:blipFill>
        <p:spPr>
          <a:xfrm>
            <a:off x="2088032" y="2467051"/>
            <a:ext cx="351130" cy="351130"/>
          </a:xfrm>
          <a:prstGeom prst="rect">
            <a:avLst/>
          </a:prstGeom>
        </p:spPr>
      </p:pic>
      <p:sp>
        <p:nvSpPr>
          <p:cNvPr id="9" name="Text 6"/>
          <p:cNvSpPr/>
          <p:nvPr/>
        </p:nvSpPr>
        <p:spPr>
          <a:xfrm>
            <a:off x="685800" y="3072384"/>
            <a:ext cx="3155594" cy="347472"/>
          </a:xfrm>
          <a:prstGeom prst="rect">
            <a:avLst/>
          </a:prstGeom>
          <a:noFill/>
          <a:ln/>
        </p:spPr>
        <p:txBody>
          <a:bodyPr wrap="square" lIns="0" tIns="0" rIns="0" bIns="0" rtlCol="0" anchor="ctr"/>
          <a:lstStyle/>
          <a:p>
            <a:pPr algn="ctr" indent="0" marL="0">
              <a:buNone/>
            </a:pPr>
            <a:r>
              <a:rPr lang="en-US" sz="1650" b="1" dirty="0">
                <a:solidFill>
                  <a:srgbClr val="16314F"/>
                </a:solidFill>
                <a:latin typeface="Meiryo" pitchFamily="34" charset="0"/>
                <a:ea typeface="Meiryo" pitchFamily="34" charset="-122"/>
                <a:cs typeface="Meiryo" pitchFamily="34" charset="-120"/>
              </a:rPr>
              <a:t>退去要請</a:t>
            </a:r>
            <a:endParaRPr lang="en-US" sz="1650" dirty="0"/>
          </a:p>
        </p:txBody>
      </p:sp>
      <p:sp>
        <p:nvSpPr>
          <p:cNvPr id="10" name="Text 7"/>
          <p:cNvSpPr/>
          <p:nvPr/>
        </p:nvSpPr>
        <p:spPr>
          <a:xfrm>
            <a:off x="704088" y="3419856"/>
            <a:ext cx="3119018" cy="457200"/>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不退去・居座りが続く場合に退去を求める</a:t>
            </a:r>
            <a:endParaRPr lang="en-US" sz="1200" dirty="0"/>
          </a:p>
        </p:txBody>
      </p:sp>
      <p:sp>
        <p:nvSpPr>
          <p:cNvPr id="11" name="Shape 8"/>
          <p:cNvSpPr/>
          <p:nvPr/>
        </p:nvSpPr>
        <p:spPr>
          <a:xfrm>
            <a:off x="685800" y="3858768"/>
            <a:ext cx="3155594" cy="502920"/>
          </a:xfrm>
          <a:prstGeom prst="roundRect">
            <a:avLst>
              <a:gd name="adj" fmla="val 12727"/>
            </a:avLst>
          </a:prstGeom>
          <a:solidFill>
            <a:srgbClr val="FFFFFF"/>
          </a:solidFill>
          <a:ln w="12700">
            <a:solidFill>
              <a:srgbClr val="C3CDD9"/>
            </a:solidFill>
            <a:prstDash val="solid"/>
          </a:ln>
        </p:spPr>
      </p:sp>
      <p:sp>
        <p:nvSpPr>
          <p:cNvPr id="12" name="Text 9"/>
          <p:cNvSpPr/>
          <p:nvPr/>
        </p:nvSpPr>
        <p:spPr>
          <a:xfrm>
            <a:off x="777240" y="3858768"/>
            <a:ext cx="2972714" cy="502920"/>
          </a:xfrm>
          <a:prstGeom prst="rect">
            <a:avLst/>
          </a:prstGeom>
          <a:noFill/>
          <a:ln/>
        </p:spPr>
        <p:txBody>
          <a:bodyPr wrap="square" lIns="0" tIns="0" rIns="0" bIns="0" rtlCol="0" anchor="ctr"/>
          <a:lstStyle/>
          <a:p>
            <a:pPr algn="ctr" indent="0" marL="0">
              <a:lnSpc>
                <a:spcPct val="100000"/>
              </a:lnSpc>
              <a:buNone/>
            </a:pPr>
            <a:r>
              <a:rPr lang="en-US" sz="1050" dirty="0">
                <a:solidFill>
                  <a:srgbClr val="263238"/>
                </a:solidFill>
                <a:latin typeface="Meiryo" pitchFamily="34" charset="0"/>
                <a:ea typeface="Meiryo" pitchFamily="34" charset="-122"/>
                <a:cs typeface="Meiryo" pitchFamily="34" charset="-120"/>
              </a:rPr>
              <a:t>誰が判断するかを自社ルールで定める。独断で行わず、上長・本部と連携。</a:t>
            </a:r>
            <a:endParaRPr lang="en-US" sz="1050" dirty="0"/>
          </a:p>
        </p:txBody>
      </p:sp>
      <p:sp>
        <p:nvSpPr>
          <p:cNvPr id="13" name="Shape 10"/>
          <p:cNvSpPr/>
          <p:nvPr/>
        </p:nvSpPr>
        <p:spPr>
          <a:xfrm>
            <a:off x="4335170" y="2048256"/>
            <a:ext cx="3521354" cy="2423160"/>
          </a:xfrm>
          <a:prstGeom prst="roundRect">
            <a:avLst>
              <a:gd name="adj" fmla="val 2642"/>
            </a:avLst>
          </a:prstGeom>
          <a:solidFill>
            <a:srgbClr val="EAEEF3"/>
          </a:solidFill>
          <a:ln w="12700">
            <a:solidFill>
              <a:srgbClr val="C3CDD9"/>
            </a:solidFill>
            <a:prstDash val="solid"/>
          </a:ln>
        </p:spPr>
      </p:sp>
      <p:sp>
        <p:nvSpPr>
          <p:cNvPr id="14" name="Shape 11"/>
          <p:cNvSpPr/>
          <p:nvPr/>
        </p:nvSpPr>
        <p:spPr>
          <a:xfrm>
            <a:off x="5730088" y="2276856"/>
            <a:ext cx="731520" cy="731520"/>
          </a:xfrm>
          <a:prstGeom prst="ellipse">
            <a:avLst/>
          </a:prstGeom>
          <a:solidFill>
            <a:srgbClr val="FFFFFF"/>
          </a:solidFill>
          <a:ln w="15875">
            <a:solidFill>
              <a:srgbClr val="16314F"/>
            </a:solidFill>
            <a:prstDash val="solid"/>
          </a:ln>
        </p:spPr>
      </p:sp>
      <p:pic>
        <p:nvPicPr>
          <p:cNvPr id="15" name="Image 1" descr="preencoded.png">    </p:cNvPr>
          <p:cNvPicPr>
            <a:picLocks noChangeAspect="1"/>
          </p:cNvPicPr>
          <p:nvPr/>
        </p:nvPicPr>
        <p:blipFill>
          <a:blip r:embed="rId2"/>
          <a:stretch>
            <a:fillRect/>
          </a:stretch>
        </p:blipFill>
        <p:spPr>
          <a:xfrm>
            <a:off x="5920283" y="2467051"/>
            <a:ext cx="351130" cy="351130"/>
          </a:xfrm>
          <a:prstGeom prst="rect">
            <a:avLst/>
          </a:prstGeom>
        </p:spPr>
      </p:pic>
      <p:sp>
        <p:nvSpPr>
          <p:cNvPr id="16" name="Text 12"/>
          <p:cNvSpPr/>
          <p:nvPr/>
        </p:nvSpPr>
        <p:spPr>
          <a:xfrm>
            <a:off x="4518050" y="3072384"/>
            <a:ext cx="3155594" cy="347472"/>
          </a:xfrm>
          <a:prstGeom prst="rect">
            <a:avLst/>
          </a:prstGeom>
          <a:noFill/>
          <a:ln/>
        </p:spPr>
        <p:txBody>
          <a:bodyPr wrap="square" lIns="0" tIns="0" rIns="0" bIns="0" rtlCol="0" anchor="ctr"/>
          <a:lstStyle/>
          <a:p>
            <a:pPr algn="ctr" indent="0" marL="0">
              <a:buNone/>
            </a:pPr>
            <a:r>
              <a:rPr lang="en-US" sz="1650" b="1" dirty="0">
                <a:solidFill>
                  <a:srgbClr val="16314F"/>
                </a:solidFill>
                <a:latin typeface="Meiryo" pitchFamily="34" charset="0"/>
                <a:ea typeface="Meiryo" pitchFamily="34" charset="-122"/>
                <a:cs typeface="Meiryo" pitchFamily="34" charset="-120"/>
              </a:rPr>
              <a:t>警備・危機管理</a:t>
            </a:r>
            <a:endParaRPr lang="en-US" sz="1650" dirty="0"/>
          </a:p>
        </p:txBody>
      </p:sp>
      <p:sp>
        <p:nvSpPr>
          <p:cNvPr id="17" name="Text 13"/>
          <p:cNvSpPr/>
          <p:nvPr/>
        </p:nvSpPr>
        <p:spPr>
          <a:xfrm>
            <a:off x="4536338" y="3419856"/>
            <a:ext cx="3119018" cy="457200"/>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現場の安全確保のため応援・連携する</a:t>
            </a:r>
            <a:endParaRPr lang="en-US" sz="1200" dirty="0"/>
          </a:p>
        </p:txBody>
      </p:sp>
      <p:sp>
        <p:nvSpPr>
          <p:cNvPr id="18" name="Shape 14"/>
          <p:cNvSpPr/>
          <p:nvPr/>
        </p:nvSpPr>
        <p:spPr>
          <a:xfrm>
            <a:off x="4518050" y="3858768"/>
            <a:ext cx="3155594" cy="502920"/>
          </a:xfrm>
          <a:prstGeom prst="roundRect">
            <a:avLst>
              <a:gd name="adj" fmla="val 12727"/>
            </a:avLst>
          </a:prstGeom>
          <a:solidFill>
            <a:srgbClr val="FFFFFF"/>
          </a:solidFill>
          <a:ln w="12700">
            <a:solidFill>
              <a:srgbClr val="C3CDD9"/>
            </a:solidFill>
            <a:prstDash val="solid"/>
          </a:ln>
        </p:spPr>
      </p:sp>
      <p:sp>
        <p:nvSpPr>
          <p:cNvPr id="19" name="Text 15"/>
          <p:cNvSpPr/>
          <p:nvPr/>
        </p:nvSpPr>
        <p:spPr>
          <a:xfrm>
            <a:off x="4609490" y="3858768"/>
            <a:ext cx="2972714" cy="502920"/>
          </a:xfrm>
          <a:prstGeom prst="rect">
            <a:avLst/>
          </a:prstGeom>
          <a:noFill/>
          <a:ln/>
        </p:spPr>
        <p:txBody>
          <a:bodyPr wrap="square" lIns="0" tIns="0" rIns="0" bIns="0" rtlCol="0" anchor="ctr"/>
          <a:lstStyle/>
          <a:p>
            <a:pPr algn="ctr" indent="0" marL="0">
              <a:lnSpc>
                <a:spcPct val="100000"/>
              </a:lnSpc>
              <a:buNone/>
            </a:pPr>
            <a:r>
              <a:rPr lang="en-US" sz="1050" dirty="0">
                <a:solidFill>
                  <a:srgbClr val="263238"/>
                </a:solidFill>
                <a:latin typeface="Meiryo" pitchFamily="34" charset="0"/>
                <a:ea typeface="Meiryo" pitchFamily="34" charset="-122"/>
                <a:cs typeface="Meiryo" pitchFamily="34" charset="-120"/>
              </a:rPr>
              <a:t>従業員を一人にしない。危険時は速やかに応援を要請する。</a:t>
            </a:r>
            <a:endParaRPr lang="en-US" sz="1050" dirty="0"/>
          </a:p>
        </p:txBody>
      </p:sp>
      <p:sp>
        <p:nvSpPr>
          <p:cNvPr id="20" name="Shape 16"/>
          <p:cNvSpPr/>
          <p:nvPr/>
        </p:nvSpPr>
        <p:spPr>
          <a:xfrm>
            <a:off x="8167421" y="2048256"/>
            <a:ext cx="3521354" cy="2423160"/>
          </a:xfrm>
          <a:prstGeom prst="roundRect">
            <a:avLst>
              <a:gd name="adj" fmla="val 2642"/>
            </a:avLst>
          </a:prstGeom>
          <a:solidFill>
            <a:srgbClr val="FBEBE9"/>
          </a:solidFill>
          <a:ln w="12700">
            <a:solidFill>
              <a:srgbClr val="E7B7B1"/>
            </a:solidFill>
            <a:prstDash val="solid"/>
          </a:ln>
        </p:spPr>
      </p:sp>
      <p:sp>
        <p:nvSpPr>
          <p:cNvPr id="21" name="Shape 17"/>
          <p:cNvSpPr/>
          <p:nvPr/>
        </p:nvSpPr>
        <p:spPr>
          <a:xfrm>
            <a:off x="9562338" y="2276856"/>
            <a:ext cx="731520" cy="731520"/>
          </a:xfrm>
          <a:prstGeom prst="ellipse">
            <a:avLst/>
          </a:prstGeom>
          <a:solidFill>
            <a:srgbClr val="FFFFFF"/>
          </a:solidFill>
          <a:ln w="15875">
            <a:solidFill>
              <a:srgbClr val="B42318"/>
            </a:solidFill>
            <a:prstDash val="solid"/>
          </a:ln>
        </p:spPr>
      </p:sp>
      <p:pic>
        <p:nvPicPr>
          <p:cNvPr id="22" name="Image 2" descr="preencoded.png">    </p:cNvPr>
          <p:cNvPicPr>
            <a:picLocks noChangeAspect="1"/>
          </p:cNvPicPr>
          <p:nvPr/>
        </p:nvPicPr>
        <p:blipFill>
          <a:blip r:embed="rId3"/>
          <a:stretch>
            <a:fillRect/>
          </a:stretch>
        </p:blipFill>
        <p:spPr>
          <a:xfrm>
            <a:off x="9752533" y="2467051"/>
            <a:ext cx="351130" cy="351130"/>
          </a:xfrm>
          <a:prstGeom prst="rect">
            <a:avLst/>
          </a:prstGeom>
        </p:spPr>
      </p:pic>
      <p:sp>
        <p:nvSpPr>
          <p:cNvPr id="23" name="Text 18"/>
          <p:cNvSpPr/>
          <p:nvPr/>
        </p:nvSpPr>
        <p:spPr>
          <a:xfrm>
            <a:off x="8350301" y="3072384"/>
            <a:ext cx="3155594" cy="347472"/>
          </a:xfrm>
          <a:prstGeom prst="rect">
            <a:avLst/>
          </a:prstGeom>
          <a:noFill/>
          <a:ln/>
        </p:spPr>
        <p:txBody>
          <a:bodyPr wrap="square" lIns="0" tIns="0" rIns="0" bIns="0" rtlCol="0" anchor="ctr"/>
          <a:lstStyle/>
          <a:p>
            <a:pPr algn="ctr" indent="0" marL="0">
              <a:buNone/>
            </a:pPr>
            <a:r>
              <a:rPr lang="en-US" sz="1650" b="1" dirty="0">
                <a:solidFill>
                  <a:srgbClr val="B42318"/>
                </a:solidFill>
                <a:latin typeface="Meiryo" pitchFamily="34" charset="0"/>
                <a:ea typeface="Meiryo" pitchFamily="34" charset="-122"/>
                <a:cs typeface="Meiryo" pitchFamily="34" charset="-120"/>
              </a:rPr>
              <a:t>警察相談・通報</a:t>
            </a:r>
            <a:endParaRPr lang="en-US" sz="1650" dirty="0"/>
          </a:p>
        </p:txBody>
      </p:sp>
      <p:sp>
        <p:nvSpPr>
          <p:cNvPr id="24" name="Text 19"/>
          <p:cNvSpPr/>
          <p:nvPr/>
        </p:nvSpPr>
        <p:spPr>
          <a:xfrm>
            <a:off x="8368589" y="3419856"/>
            <a:ext cx="3119018" cy="457200"/>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犯罪に当たり得る行為・危険時に相談する</a:t>
            </a:r>
            <a:endParaRPr lang="en-US" sz="1200" dirty="0"/>
          </a:p>
        </p:txBody>
      </p:sp>
      <p:sp>
        <p:nvSpPr>
          <p:cNvPr id="25" name="Shape 20"/>
          <p:cNvSpPr/>
          <p:nvPr/>
        </p:nvSpPr>
        <p:spPr>
          <a:xfrm>
            <a:off x="8350301" y="3858768"/>
            <a:ext cx="3155594" cy="502920"/>
          </a:xfrm>
          <a:prstGeom prst="roundRect">
            <a:avLst>
              <a:gd name="adj" fmla="val 12727"/>
            </a:avLst>
          </a:prstGeom>
          <a:solidFill>
            <a:srgbClr val="FFFFFF"/>
          </a:solidFill>
          <a:ln w="12700">
            <a:solidFill>
              <a:srgbClr val="E7B7B1"/>
            </a:solidFill>
            <a:prstDash val="solid"/>
          </a:ln>
        </p:spPr>
      </p:sp>
      <p:sp>
        <p:nvSpPr>
          <p:cNvPr id="26" name="Text 21"/>
          <p:cNvSpPr/>
          <p:nvPr/>
        </p:nvSpPr>
        <p:spPr>
          <a:xfrm>
            <a:off x="8441741" y="3858768"/>
            <a:ext cx="2972714" cy="502920"/>
          </a:xfrm>
          <a:prstGeom prst="rect">
            <a:avLst/>
          </a:prstGeom>
          <a:noFill/>
          <a:ln/>
        </p:spPr>
        <p:txBody>
          <a:bodyPr wrap="square" lIns="0" tIns="0" rIns="0" bIns="0" rtlCol="0" anchor="ctr"/>
          <a:lstStyle/>
          <a:p>
            <a:pPr algn="ctr" indent="0" marL="0">
              <a:lnSpc>
                <a:spcPct val="100000"/>
              </a:lnSpc>
              <a:buNone/>
            </a:pPr>
            <a:r>
              <a:rPr lang="en-US" sz="1050" dirty="0">
                <a:solidFill>
                  <a:srgbClr val="263238"/>
                </a:solidFill>
                <a:latin typeface="Meiryo" pitchFamily="34" charset="0"/>
                <a:ea typeface="Meiryo" pitchFamily="34" charset="-122"/>
                <a:cs typeface="Meiryo" pitchFamily="34" charset="-120"/>
              </a:rPr>
              <a:t>暴行・脅迫・器物損壊・不退去等は犯罪に当たり得る。緊急時は迷わず通報。</a:t>
            </a:r>
            <a:endParaRPr lang="en-US" sz="1050" dirty="0"/>
          </a:p>
        </p:txBody>
      </p:sp>
      <p:sp>
        <p:nvSpPr>
          <p:cNvPr id="27" name="Shape 22"/>
          <p:cNvSpPr/>
          <p:nvPr/>
        </p:nvSpPr>
        <p:spPr>
          <a:xfrm>
            <a:off x="502920" y="4636008"/>
            <a:ext cx="11185855" cy="658368"/>
          </a:xfrm>
          <a:prstGeom prst="roundRect">
            <a:avLst>
              <a:gd name="adj" fmla="val 9722"/>
            </a:avLst>
          </a:prstGeom>
          <a:solidFill>
            <a:srgbClr val="F6EEDD"/>
          </a:solidFill>
          <a:ln w="12700">
            <a:solidFill>
              <a:srgbClr val="E0CB9E"/>
            </a:solidFill>
            <a:prstDash val="solid"/>
          </a:ln>
        </p:spPr>
      </p:sp>
      <p:sp>
        <p:nvSpPr>
          <p:cNvPr id="28" name="Text 23"/>
          <p:cNvSpPr/>
          <p:nvPr/>
        </p:nvSpPr>
        <p:spPr>
          <a:xfrm>
            <a:off x="731520" y="4636008"/>
            <a:ext cx="10728655" cy="658368"/>
          </a:xfrm>
          <a:prstGeom prst="rect">
            <a:avLst/>
          </a:prstGeom>
          <a:noFill/>
          <a:ln/>
        </p:spPr>
        <p:txBody>
          <a:bodyPr wrap="square" lIns="0" tIns="0" rIns="0" bIns="0" rtlCol="0" anchor="ctr"/>
          <a:lstStyle/>
          <a:p>
            <a:pPr indent="0" marL="0">
              <a:buNone/>
            </a:pPr>
            <a:r>
              <a:rPr lang="en-US" sz="1200" b="1" dirty="0">
                <a:solidFill>
                  <a:srgbClr val="B42318"/>
                </a:solidFill>
                <a:latin typeface="Meiryo" pitchFamily="34" charset="0"/>
                <a:ea typeface="Meiryo" pitchFamily="34" charset="-122"/>
                <a:cs typeface="Meiryo" pitchFamily="34" charset="-120"/>
              </a:rPr>
              <a:t>禁句に注意：</a:t>
            </a:r>
            <a:pPr indent="0" marL="0">
              <a:buNone/>
            </a:pPr>
            <a:r>
              <a:rPr lang="en-US" sz="1200" dirty="0">
                <a:solidFill>
                  <a:srgbClr val="263238"/>
                </a:solidFill>
                <a:latin typeface="Meiryo" pitchFamily="34" charset="0"/>
                <a:ea typeface="Meiryo" pitchFamily="34" charset="-122"/>
                <a:cs typeface="Meiryo" pitchFamily="34" charset="-120"/>
              </a:rPr>
              <a:t>「警察を呼びますよ」と一律に威圧する・「当社がカスハラと判断したら一切対応しない」等の表現はしない。安全確保と必要な法的対応のために用います。</a:t>
            </a:r>
            <a:endParaRPr lang="en-US" sz="1200" dirty="0"/>
          </a:p>
        </p:txBody>
      </p:sp>
      <p:sp>
        <p:nvSpPr>
          <p:cNvPr id="29" name="Text 2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0" name="Text 2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E7F0EA"/>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2F6B4F"/>
                </a:solidFill>
                <a:latin typeface="Meiryo" pitchFamily="34" charset="0"/>
                <a:ea typeface="Meiryo" pitchFamily="34" charset="-122"/>
                <a:cs typeface="Meiryo" pitchFamily="34" charset="-120"/>
              </a:rPr>
              <a:t>被害者への配慮</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従業員の安全確保と事後フォロー</a:t>
            </a:r>
            <a:endParaRPr lang="en-US" sz="2800" dirty="0"/>
          </a:p>
        </p:txBody>
      </p:sp>
      <p:sp>
        <p:nvSpPr>
          <p:cNvPr id="5" name="Shape 3"/>
          <p:cNvSpPr/>
          <p:nvPr/>
        </p:nvSpPr>
        <p:spPr>
          <a:xfrm>
            <a:off x="502920" y="2002536"/>
            <a:ext cx="3545738" cy="1115568"/>
          </a:xfrm>
          <a:prstGeom prst="roundRect">
            <a:avLst>
              <a:gd name="adj" fmla="val 5738"/>
            </a:avLst>
          </a:prstGeom>
          <a:solidFill>
            <a:srgbClr val="F6F8FA"/>
          </a:solidFill>
          <a:ln w="12700">
            <a:solidFill>
              <a:srgbClr val="D5DCE4"/>
            </a:solidFill>
            <a:prstDash val="solid"/>
          </a:ln>
        </p:spPr>
      </p:sp>
      <p:sp>
        <p:nvSpPr>
          <p:cNvPr id="6" name="Shape 4"/>
          <p:cNvSpPr/>
          <p:nvPr/>
        </p:nvSpPr>
        <p:spPr>
          <a:xfrm>
            <a:off x="685800" y="2258568"/>
            <a:ext cx="603504" cy="603504"/>
          </a:xfrm>
          <a:prstGeom prst="ellipse">
            <a:avLst/>
          </a:prstGeom>
          <a:solidFill>
            <a:srgbClr val="FFFFFF"/>
          </a:solidFill>
          <a:ln w="15875">
            <a:solidFill>
              <a:srgbClr val="2F6B4F"/>
            </a:solidFill>
            <a:prstDash val="solid"/>
          </a:ln>
        </p:spPr>
      </p:sp>
      <p:pic>
        <p:nvPicPr>
          <p:cNvPr id="7" name="Image 0" descr="preencoded.png">    </p:cNvPr>
          <p:cNvPicPr>
            <a:picLocks noChangeAspect="1"/>
          </p:cNvPicPr>
          <p:nvPr/>
        </p:nvPicPr>
        <p:blipFill>
          <a:blip r:embed="rId1"/>
          <a:stretch>
            <a:fillRect/>
          </a:stretch>
        </p:blipFill>
        <p:spPr>
          <a:xfrm>
            <a:off x="842711" y="2415479"/>
            <a:ext cx="289682" cy="289682"/>
          </a:xfrm>
          <a:prstGeom prst="rect">
            <a:avLst/>
          </a:prstGeom>
        </p:spPr>
      </p:pic>
      <p:sp>
        <p:nvSpPr>
          <p:cNvPr id="8" name="Text 5"/>
          <p:cNvSpPr/>
          <p:nvPr/>
        </p:nvSpPr>
        <p:spPr>
          <a:xfrm>
            <a:off x="1417320" y="216712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安全の確保</a:t>
            </a:r>
            <a:endParaRPr lang="en-US" sz="1450" dirty="0"/>
          </a:p>
        </p:txBody>
      </p:sp>
      <p:sp>
        <p:nvSpPr>
          <p:cNvPr id="9" name="Text 6"/>
          <p:cNvSpPr/>
          <p:nvPr/>
        </p:nvSpPr>
        <p:spPr>
          <a:xfrm>
            <a:off x="1417320" y="251460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担当者の交代、行為者との引き離し、接触回避</a:t>
            </a:r>
            <a:endParaRPr lang="en-US" sz="1200" dirty="0"/>
          </a:p>
        </p:txBody>
      </p:sp>
      <p:sp>
        <p:nvSpPr>
          <p:cNvPr id="10" name="Shape 7"/>
          <p:cNvSpPr/>
          <p:nvPr/>
        </p:nvSpPr>
        <p:spPr>
          <a:xfrm>
            <a:off x="4322978" y="2002536"/>
            <a:ext cx="3545738" cy="1115568"/>
          </a:xfrm>
          <a:prstGeom prst="roundRect">
            <a:avLst>
              <a:gd name="adj" fmla="val 5738"/>
            </a:avLst>
          </a:prstGeom>
          <a:solidFill>
            <a:srgbClr val="F6F8FA"/>
          </a:solidFill>
          <a:ln w="12700">
            <a:solidFill>
              <a:srgbClr val="D5DCE4"/>
            </a:solidFill>
            <a:prstDash val="solid"/>
          </a:ln>
        </p:spPr>
      </p:sp>
      <p:sp>
        <p:nvSpPr>
          <p:cNvPr id="11" name="Shape 8"/>
          <p:cNvSpPr/>
          <p:nvPr/>
        </p:nvSpPr>
        <p:spPr>
          <a:xfrm>
            <a:off x="4505858" y="2258568"/>
            <a:ext cx="603504" cy="603504"/>
          </a:xfrm>
          <a:prstGeom prst="ellipse">
            <a:avLst/>
          </a:prstGeom>
          <a:solidFill>
            <a:srgbClr val="FFFFFF"/>
          </a:solidFill>
          <a:ln w="15875">
            <a:solidFill>
              <a:srgbClr val="2F6B4F"/>
            </a:solidFill>
            <a:prstDash val="solid"/>
          </a:ln>
        </p:spPr>
      </p:sp>
      <p:pic>
        <p:nvPicPr>
          <p:cNvPr id="12" name="Image 1" descr="preencoded.png">    </p:cNvPr>
          <p:cNvPicPr>
            <a:picLocks noChangeAspect="1"/>
          </p:cNvPicPr>
          <p:nvPr/>
        </p:nvPicPr>
        <p:blipFill>
          <a:blip r:embed="rId2"/>
          <a:stretch>
            <a:fillRect/>
          </a:stretch>
        </p:blipFill>
        <p:spPr>
          <a:xfrm>
            <a:off x="4662769" y="2415479"/>
            <a:ext cx="289682" cy="289682"/>
          </a:xfrm>
          <a:prstGeom prst="rect">
            <a:avLst/>
          </a:prstGeom>
        </p:spPr>
      </p:pic>
      <p:sp>
        <p:nvSpPr>
          <p:cNvPr id="13" name="Text 9"/>
          <p:cNvSpPr/>
          <p:nvPr/>
        </p:nvSpPr>
        <p:spPr>
          <a:xfrm>
            <a:off x="5237378" y="216712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心身のケア</a:t>
            </a:r>
            <a:endParaRPr lang="en-US" sz="1450" dirty="0"/>
          </a:p>
        </p:txBody>
      </p:sp>
      <p:sp>
        <p:nvSpPr>
          <p:cNvPr id="14" name="Text 10"/>
          <p:cNvSpPr/>
          <p:nvPr/>
        </p:nvSpPr>
        <p:spPr>
          <a:xfrm>
            <a:off x="5237378" y="251460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休憩・健康相談、メンタルヘルス不調への対応</a:t>
            </a:r>
            <a:endParaRPr lang="en-US" sz="1200" dirty="0"/>
          </a:p>
        </p:txBody>
      </p:sp>
      <p:sp>
        <p:nvSpPr>
          <p:cNvPr id="15" name="Shape 11"/>
          <p:cNvSpPr/>
          <p:nvPr/>
        </p:nvSpPr>
        <p:spPr>
          <a:xfrm>
            <a:off x="8143037" y="2002536"/>
            <a:ext cx="3545738" cy="1115568"/>
          </a:xfrm>
          <a:prstGeom prst="roundRect">
            <a:avLst>
              <a:gd name="adj" fmla="val 5738"/>
            </a:avLst>
          </a:prstGeom>
          <a:solidFill>
            <a:srgbClr val="F6F8FA"/>
          </a:solidFill>
          <a:ln w="12700">
            <a:solidFill>
              <a:srgbClr val="D5DCE4"/>
            </a:solidFill>
            <a:prstDash val="solid"/>
          </a:ln>
        </p:spPr>
      </p:sp>
      <p:sp>
        <p:nvSpPr>
          <p:cNvPr id="16" name="Shape 12"/>
          <p:cNvSpPr/>
          <p:nvPr/>
        </p:nvSpPr>
        <p:spPr>
          <a:xfrm>
            <a:off x="8325917" y="2258568"/>
            <a:ext cx="603504" cy="603504"/>
          </a:xfrm>
          <a:prstGeom prst="ellipse">
            <a:avLst/>
          </a:prstGeom>
          <a:solidFill>
            <a:srgbClr val="FFFFFF"/>
          </a:solidFill>
          <a:ln w="15875">
            <a:solidFill>
              <a:srgbClr val="2F6B4F"/>
            </a:solidFill>
            <a:prstDash val="solid"/>
          </a:ln>
        </p:spPr>
      </p:sp>
      <p:pic>
        <p:nvPicPr>
          <p:cNvPr id="17" name="Image 2" descr="preencoded.png">    </p:cNvPr>
          <p:cNvPicPr>
            <a:picLocks noChangeAspect="1"/>
          </p:cNvPicPr>
          <p:nvPr/>
        </p:nvPicPr>
        <p:blipFill>
          <a:blip r:embed="rId3"/>
          <a:stretch>
            <a:fillRect/>
          </a:stretch>
        </p:blipFill>
        <p:spPr>
          <a:xfrm>
            <a:off x="8482828" y="2415479"/>
            <a:ext cx="289682" cy="289682"/>
          </a:xfrm>
          <a:prstGeom prst="rect">
            <a:avLst/>
          </a:prstGeom>
        </p:spPr>
      </p:pic>
      <p:sp>
        <p:nvSpPr>
          <p:cNvPr id="18" name="Text 13"/>
          <p:cNvSpPr/>
          <p:nvPr/>
        </p:nvSpPr>
        <p:spPr>
          <a:xfrm>
            <a:off x="9057437" y="2167128"/>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話を受け止める</a:t>
            </a:r>
            <a:endParaRPr lang="en-US" sz="1450" dirty="0"/>
          </a:p>
        </p:txBody>
      </p:sp>
      <p:sp>
        <p:nvSpPr>
          <p:cNvPr id="19" name="Text 14"/>
          <p:cNvSpPr/>
          <p:nvPr/>
        </p:nvSpPr>
        <p:spPr>
          <a:xfrm>
            <a:off x="9057437" y="2514600"/>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事実確認は心身の状況に配慮して行う</a:t>
            </a:r>
            <a:endParaRPr lang="en-US" sz="1200" dirty="0"/>
          </a:p>
        </p:txBody>
      </p:sp>
      <p:sp>
        <p:nvSpPr>
          <p:cNvPr id="20" name="Shape 15"/>
          <p:cNvSpPr/>
          <p:nvPr/>
        </p:nvSpPr>
        <p:spPr>
          <a:xfrm>
            <a:off x="502920" y="3319272"/>
            <a:ext cx="3545738" cy="1115568"/>
          </a:xfrm>
          <a:prstGeom prst="roundRect">
            <a:avLst>
              <a:gd name="adj" fmla="val 5738"/>
            </a:avLst>
          </a:prstGeom>
          <a:solidFill>
            <a:srgbClr val="F6F8FA"/>
          </a:solidFill>
          <a:ln w="12700">
            <a:solidFill>
              <a:srgbClr val="D5DCE4"/>
            </a:solidFill>
            <a:prstDash val="solid"/>
          </a:ln>
        </p:spPr>
      </p:sp>
      <p:sp>
        <p:nvSpPr>
          <p:cNvPr id="21" name="Shape 16"/>
          <p:cNvSpPr/>
          <p:nvPr/>
        </p:nvSpPr>
        <p:spPr>
          <a:xfrm>
            <a:off x="685800" y="3575304"/>
            <a:ext cx="603504" cy="603504"/>
          </a:xfrm>
          <a:prstGeom prst="ellipse">
            <a:avLst/>
          </a:prstGeom>
          <a:solidFill>
            <a:srgbClr val="FFFFFF"/>
          </a:solidFill>
          <a:ln w="15875">
            <a:solidFill>
              <a:srgbClr val="2F6B4F"/>
            </a:solidFill>
            <a:prstDash val="solid"/>
          </a:ln>
        </p:spPr>
      </p:sp>
      <p:pic>
        <p:nvPicPr>
          <p:cNvPr id="22" name="Image 3" descr="preencoded.png">    </p:cNvPr>
          <p:cNvPicPr>
            <a:picLocks noChangeAspect="1"/>
          </p:cNvPicPr>
          <p:nvPr/>
        </p:nvPicPr>
        <p:blipFill>
          <a:blip r:embed="rId4"/>
          <a:stretch>
            <a:fillRect/>
          </a:stretch>
        </p:blipFill>
        <p:spPr>
          <a:xfrm>
            <a:off x="842711" y="3732215"/>
            <a:ext cx="289682" cy="289682"/>
          </a:xfrm>
          <a:prstGeom prst="rect">
            <a:avLst/>
          </a:prstGeom>
        </p:spPr>
      </p:pic>
      <p:sp>
        <p:nvSpPr>
          <p:cNvPr id="23" name="Text 17"/>
          <p:cNvSpPr/>
          <p:nvPr/>
        </p:nvSpPr>
        <p:spPr>
          <a:xfrm>
            <a:off x="1417320" y="348386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記録と共有</a:t>
            </a:r>
            <a:endParaRPr lang="en-US" sz="1450" dirty="0"/>
          </a:p>
        </p:txBody>
      </p:sp>
      <p:sp>
        <p:nvSpPr>
          <p:cNvPr id="24" name="Text 18"/>
          <p:cNvSpPr/>
          <p:nvPr/>
        </p:nvSpPr>
        <p:spPr>
          <a:xfrm>
            <a:off x="1417320" y="383133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対応経緯を記録し、関係者で共有・引き継ぐ</a:t>
            </a:r>
            <a:endParaRPr lang="en-US" sz="1200" dirty="0"/>
          </a:p>
        </p:txBody>
      </p:sp>
      <p:sp>
        <p:nvSpPr>
          <p:cNvPr id="25" name="Shape 19"/>
          <p:cNvSpPr/>
          <p:nvPr/>
        </p:nvSpPr>
        <p:spPr>
          <a:xfrm>
            <a:off x="4322978" y="3319272"/>
            <a:ext cx="3545738" cy="1115568"/>
          </a:xfrm>
          <a:prstGeom prst="roundRect">
            <a:avLst>
              <a:gd name="adj" fmla="val 5738"/>
            </a:avLst>
          </a:prstGeom>
          <a:solidFill>
            <a:srgbClr val="F6F8FA"/>
          </a:solidFill>
          <a:ln w="12700">
            <a:solidFill>
              <a:srgbClr val="D5DCE4"/>
            </a:solidFill>
            <a:prstDash val="solid"/>
          </a:ln>
        </p:spPr>
      </p:sp>
      <p:sp>
        <p:nvSpPr>
          <p:cNvPr id="26" name="Shape 20"/>
          <p:cNvSpPr/>
          <p:nvPr/>
        </p:nvSpPr>
        <p:spPr>
          <a:xfrm>
            <a:off x="4505858" y="3575304"/>
            <a:ext cx="603504" cy="603504"/>
          </a:xfrm>
          <a:prstGeom prst="ellipse">
            <a:avLst/>
          </a:prstGeom>
          <a:solidFill>
            <a:srgbClr val="FFFFFF"/>
          </a:solidFill>
          <a:ln w="15875">
            <a:solidFill>
              <a:srgbClr val="2F6B4F"/>
            </a:solidFill>
            <a:prstDash val="solid"/>
          </a:ln>
        </p:spPr>
      </p:sp>
      <p:pic>
        <p:nvPicPr>
          <p:cNvPr id="27" name="Image 4" descr="preencoded.png">    </p:cNvPr>
          <p:cNvPicPr>
            <a:picLocks noChangeAspect="1"/>
          </p:cNvPicPr>
          <p:nvPr/>
        </p:nvPicPr>
        <p:blipFill>
          <a:blip r:embed="rId5"/>
          <a:stretch>
            <a:fillRect/>
          </a:stretch>
        </p:blipFill>
        <p:spPr>
          <a:xfrm>
            <a:off x="4662769" y="3732215"/>
            <a:ext cx="289682" cy="289682"/>
          </a:xfrm>
          <a:prstGeom prst="rect">
            <a:avLst/>
          </a:prstGeom>
        </p:spPr>
      </p:pic>
      <p:sp>
        <p:nvSpPr>
          <p:cNvPr id="28" name="Text 21"/>
          <p:cNvSpPr/>
          <p:nvPr/>
        </p:nvSpPr>
        <p:spPr>
          <a:xfrm>
            <a:off x="5237378" y="348386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対応方針の見直し</a:t>
            </a:r>
            <a:endParaRPr lang="en-US" sz="1450" dirty="0"/>
          </a:p>
        </p:txBody>
      </p:sp>
      <p:sp>
        <p:nvSpPr>
          <p:cNvPr id="29" name="Text 22"/>
          <p:cNvSpPr/>
          <p:nvPr/>
        </p:nvSpPr>
        <p:spPr>
          <a:xfrm>
            <a:off x="5237378" y="383133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必要に応じ顧客等への対応方針を変更する</a:t>
            </a:r>
            <a:endParaRPr lang="en-US" sz="1200" dirty="0"/>
          </a:p>
        </p:txBody>
      </p:sp>
      <p:sp>
        <p:nvSpPr>
          <p:cNvPr id="30" name="Shape 23"/>
          <p:cNvSpPr/>
          <p:nvPr/>
        </p:nvSpPr>
        <p:spPr>
          <a:xfrm>
            <a:off x="8143037" y="3319272"/>
            <a:ext cx="3545738" cy="1115568"/>
          </a:xfrm>
          <a:prstGeom prst="roundRect">
            <a:avLst>
              <a:gd name="adj" fmla="val 5738"/>
            </a:avLst>
          </a:prstGeom>
          <a:solidFill>
            <a:srgbClr val="F6F8FA"/>
          </a:solidFill>
          <a:ln w="12700">
            <a:solidFill>
              <a:srgbClr val="D5DCE4"/>
            </a:solidFill>
            <a:prstDash val="solid"/>
          </a:ln>
        </p:spPr>
      </p:sp>
      <p:sp>
        <p:nvSpPr>
          <p:cNvPr id="31" name="Shape 24"/>
          <p:cNvSpPr/>
          <p:nvPr/>
        </p:nvSpPr>
        <p:spPr>
          <a:xfrm>
            <a:off x="8325917" y="3575304"/>
            <a:ext cx="603504" cy="603504"/>
          </a:xfrm>
          <a:prstGeom prst="ellipse">
            <a:avLst/>
          </a:prstGeom>
          <a:solidFill>
            <a:srgbClr val="FFFFFF"/>
          </a:solidFill>
          <a:ln w="15875">
            <a:solidFill>
              <a:srgbClr val="2F6B4F"/>
            </a:solidFill>
            <a:prstDash val="solid"/>
          </a:ln>
        </p:spPr>
      </p:sp>
      <p:pic>
        <p:nvPicPr>
          <p:cNvPr id="32" name="Image 5" descr="preencoded.png">    </p:cNvPr>
          <p:cNvPicPr>
            <a:picLocks noChangeAspect="1"/>
          </p:cNvPicPr>
          <p:nvPr/>
        </p:nvPicPr>
        <p:blipFill>
          <a:blip r:embed="rId6"/>
          <a:stretch>
            <a:fillRect/>
          </a:stretch>
        </p:blipFill>
        <p:spPr>
          <a:xfrm>
            <a:off x="8482828" y="3732215"/>
            <a:ext cx="289682" cy="289682"/>
          </a:xfrm>
          <a:prstGeom prst="rect">
            <a:avLst/>
          </a:prstGeom>
        </p:spPr>
      </p:pic>
      <p:sp>
        <p:nvSpPr>
          <p:cNvPr id="33" name="Text 25"/>
          <p:cNvSpPr/>
          <p:nvPr/>
        </p:nvSpPr>
        <p:spPr>
          <a:xfrm>
            <a:off x="9057437" y="3483864"/>
            <a:ext cx="2466746" cy="36576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不利益取扱いの禁止</a:t>
            </a:r>
            <a:endParaRPr lang="en-US" sz="1450" dirty="0"/>
          </a:p>
        </p:txBody>
      </p:sp>
      <p:sp>
        <p:nvSpPr>
          <p:cNvPr id="34" name="Text 26"/>
          <p:cNvSpPr/>
          <p:nvPr/>
        </p:nvSpPr>
        <p:spPr>
          <a:xfrm>
            <a:off x="9057437" y="3831336"/>
            <a:ext cx="2466746" cy="502920"/>
          </a:xfrm>
          <a:prstGeom prst="rect">
            <a:avLst/>
          </a:prstGeom>
          <a:noFill/>
          <a:ln/>
        </p:spPr>
        <p:txBody>
          <a:bodyPr wrap="square" lIns="0" tIns="0" rIns="0" bIns="0" rtlCol="0" anchor="t"/>
          <a:lstStyle/>
          <a:p>
            <a:pPr indent="0" marL="0">
              <a:lnSpc>
                <a:spcPct val="103000"/>
              </a:lnSpc>
              <a:buNone/>
            </a:pPr>
            <a:r>
              <a:rPr lang="en-US" sz="1200" dirty="0">
                <a:solidFill>
                  <a:srgbClr val="263238"/>
                </a:solidFill>
                <a:latin typeface="Meiryo" pitchFamily="34" charset="0"/>
                <a:ea typeface="Meiryo" pitchFamily="34" charset="-122"/>
                <a:cs typeface="Meiryo" pitchFamily="34" charset="-120"/>
              </a:rPr>
              <a:t>相談・協力した労働者を不利益に扱わない</a:t>
            </a:r>
            <a:endParaRPr lang="en-US" sz="1200" dirty="0"/>
          </a:p>
        </p:txBody>
      </p:sp>
      <p:sp>
        <p:nvSpPr>
          <p:cNvPr id="35" name="Shape 27"/>
          <p:cNvSpPr/>
          <p:nvPr/>
        </p:nvSpPr>
        <p:spPr>
          <a:xfrm>
            <a:off x="502920" y="4654296"/>
            <a:ext cx="11185855" cy="566928"/>
          </a:xfrm>
          <a:prstGeom prst="roundRect">
            <a:avLst>
              <a:gd name="adj" fmla="val 11290"/>
            </a:avLst>
          </a:prstGeom>
          <a:solidFill>
            <a:srgbClr val="E7F0EA"/>
          </a:solidFill>
          <a:ln w="12700">
            <a:solidFill>
              <a:srgbClr val="B2CDBD"/>
            </a:solidFill>
            <a:prstDash val="solid"/>
          </a:ln>
        </p:spPr>
      </p:sp>
      <p:sp>
        <p:nvSpPr>
          <p:cNvPr id="36" name="Text 28"/>
          <p:cNvSpPr/>
          <p:nvPr/>
        </p:nvSpPr>
        <p:spPr>
          <a:xfrm>
            <a:off x="731520" y="4654296"/>
            <a:ext cx="10728655" cy="566928"/>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対応した従業員を責めない・孤立させないことが、安心して相談できる職場の前提です。フォローまでが一連の対応です。</a:t>
            </a:r>
            <a:endParaRPr lang="en-US" sz="1250" dirty="0"/>
          </a:p>
        </p:txBody>
      </p:sp>
      <p:sp>
        <p:nvSpPr>
          <p:cNvPr id="37" name="Text 29"/>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8" name="Text 30"/>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F6EEDD"/>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両立のもう一方</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顧客対応の改善と再発防止</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00" dirty="0">
                <a:solidFill>
                  <a:srgbClr val="5C6B7A"/>
                </a:solidFill>
                <a:latin typeface="Meiryo" pitchFamily="34" charset="0"/>
                <a:ea typeface="Meiryo" pitchFamily="34" charset="-122"/>
                <a:cs typeface="Meiryo" pitchFamily="34" charset="-120"/>
              </a:rPr>
              <a:t>カスハラの発端に、自社の不備やコミュニケーション不足がある場合もあります。従業員保護と顧客対応改善は両輪です。</a:t>
            </a:r>
            <a:endParaRPr lang="en-US" sz="1300" dirty="0"/>
          </a:p>
        </p:txBody>
      </p:sp>
      <p:sp>
        <p:nvSpPr>
          <p:cNvPr id="6" name="Shape 4"/>
          <p:cNvSpPr/>
          <p:nvPr/>
        </p:nvSpPr>
        <p:spPr>
          <a:xfrm>
            <a:off x="502920" y="2048256"/>
            <a:ext cx="5428336" cy="3108960"/>
          </a:xfrm>
          <a:prstGeom prst="roundRect">
            <a:avLst>
              <a:gd name="adj" fmla="val 2059"/>
            </a:avLst>
          </a:prstGeom>
          <a:solidFill>
            <a:srgbClr val="E7F0EA"/>
          </a:solidFill>
          <a:ln w="12700">
            <a:solidFill>
              <a:srgbClr val="B2CDBD"/>
            </a:solidFill>
            <a:prstDash val="solid"/>
          </a:ln>
        </p:spPr>
      </p:sp>
      <p:sp>
        <p:nvSpPr>
          <p:cNvPr id="7" name="Text 5"/>
          <p:cNvSpPr/>
          <p:nvPr/>
        </p:nvSpPr>
        <p:spPr>
          <a:xfrm>
            <a:off x="731520" y="2194560"/>
            <a:ext cx="4971136" cy="310896"/>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対応改善の視点</a:t>
            </a:r>
            <a:endParaRPr lang="en-US" sz="1450" dirty="0"/>
          </a:p>
        </p:txBody>
      </p:sp>
      <p:sp>
        <p:nvSpPr>
          <p:cNvPr id="8" name="Text 6"/>
          <p:cNvSpPr/>
          <p:nvPr/>
        </p:nvSpPr>
        <p:spPr>
          <a:xfrm>
            <a:off x="777240" y="2578608"/>
            <a:ext cx="4879696" cy="2468880"/>
          </a:xfrm>
          <a:prstGeom prst="rect">
            <a:avLst/>
          </a:prstGeom>
          <a:noFill/>
          <a:ln/>
        </p:spPr>
        <p:txBody>
          <a:bodyPr wrap="square" lIns="0" tIns="0" rIns="0" bIns="0" rtlCol="0" anchor="t"/>
          <a:lstStyle/>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・顧客の申入れに合理的な部分はなかったか</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・商品・サービス・説明・契約・表示・接客の改善点</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・初期対応が悪化の要因になっていないか</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・FAQ・表示・約款・利用規約の見直し</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・返金・交換・謝罪・補償基準の明確化</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・対応の限界（できないこと）の明確化</a:t>
            </a:r>
            <a:endParaRPr lang="en-US" sz="1250" dirty="0"/>
          </a:p>
        </p:txBody>
      </p:sp>
      <p:sp>
        <p:nvSpPr>
          <p:cNvPr id="9" name="Shape 7"/>
          <p:cNvSpPr/>
          <p:nvPr/>
        </p:nvSpPr>
        <p:spPr>
          <a:xfrm>
            <a:off x="6260440" y="2048256"/>
            <a:ext cx="5428336" cy="3108960"/>
          </a:xfrm>
          <a:prstGeom prst="roundRect">
            <a:avLst>
              <a:gd name="adj" fmla="val 2059"/>
            </a:avLst>
          </a:prstGeom>
          <a:solidFill>
            <a:srgbClr val="EAEEF3"/>
          </a:solidFill>
          <a:ln w="12700">
            <a:solidFill>
              <a:srgbClr val="C3CDD9"/>
            </a:solidFill>
            <a:prstDash val="solid"/>
          </a:ln>
        </p:spPr>
      </p:sp>
      <p:sp>
        <p:nvSpPr>
          <p:cNvPr id="10" name="Text 8"/>
          <p:cNvSpPr/>
          <p:nvPr/>
        </p:nvSpPr>
        <p:spPr>
          <a:xfrm>
            <a:off x="6489040" y="2194560"/>
            <a:ext cx="4971136" cy="310896"/>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再発防止の視点</a:t>
            </a:r>
            <a:endParaRPr lang="en-US" sz="1450" dirty="0"/>
          </a:p>
        </p:txBody>
      </p:sp>
      <p:sp>
        <p:nvSpPr>
          <p:cNvPr id="11" name="Text 9"/>
          <p:cNvSpPr/>
          <p:nvPr/>
        </p:nvSpPr>
        <p:spPr>
          <a:xfrm>
            <a:off x="6534760" y="2578608"/>
            <a:ext cx="4879696" cy="2468880"/>
          </a:xfrm>
          <a:prstGeom prst="rect">
            <a:avLst/>
          </a:prstGeom>
          <a:noFill/>
          <a:ln/>
        </p:spPr>
        <p:txBody>
          <a:bodyPr wrap="square" lIns="0" tIns="0" rIns="0" bIns="0" rtlCol="0" anchor="t"/>
          <a:lstStyle/>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・方針・対処内容の周知を改めて行う</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・従業員教育・研修の実施</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・現場支援の体制（孤立を防ぐ仕組み）</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・従業員のメンタルケア</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・業種別マニュアルへの反映</a:t>
            </a:r>
            <a:endParaRPr lang="en-US" sz="1250" dirty="0"/>
          </a:p>
          <a:p>
            <a:pPr indent="0" marL="0">
              <a:lnSpc>
                <a:spcPct val="120000"/>
              </a:lnSpc>
              <a:buNone/>
            </a:pPr>
            <a:r>
              <a:rPr lang="en-US" sz="1250" dirty="0">
                <a:solidFill>
                  <a:srgbClr val="263238"/>
                </a:solidFill>
                <a:latin typeface="Meiryo" pitchFamily="34" charset="0"/>
                <a:ea typeface="Meiryo" pitchFamily="34" charset="-122"/>
                <a:cs typeface="Meiryo" pitchFamily="34" charset="-120"/>
              </a:rPr>
              <a:t>・把握された問題そのものの改善を図る</a:t>
            </a:r>
            <a:endParaRPr lang="en-US" sz="1250" dirty="0"/>
          </a:p>
        </p:txBody>
      </p:sp>
      <p:sp>
        <p:nvSpPr>
          <p:cNvPr id="12" name="Text 1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3" name="Text 1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2916936" cy="310896"/>
          </a:xfrm>
          <a:prstGeom prst="roundRect">
            <a:avLst>
              <a:gd name="adj" fmla="val 17647"/>
            </a:avLst>
          </a:prstGeom>
          <a:solidFill>
            <a:srgbClr val="E3F0EF"/>
          </a:solidFill>
          <a:ln/>
        </p:spPr>
      </p:sp>
      <p:sp>
        <p:nvSpPr>
          <p:cNvPr id="3" name="Text 1"/>
          <p:cNvSpPr/>
          <p:nvPr/>
        </p:nvSpPr>
        <p:spPr>
          <a:xfrm>
            <a:off x="502920" y="420624"/>
            <a:ext cx="2916936"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2026年10月施行・法令上の義務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事業主が講ずべき措置（全体像）</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指針は、5つの柱・全10項目の措置を義務として示しています（中小企業を含む全事業主）。</a:t>
            </a:r>
            <a:endParaRPr lang="en-US" sz="1350" dirty="0"/>
          </a:p>
        </p:txBody>
      </p:sp>
      <p:sp>
        <p:nvSpPr>
          <p:cNvPr id="6" name="Shape 4"/>
          <p:cNvSpPr/>
          <p:nvPr/>
        </p:nvSpPr>
        <p:spPr>
          <a:xfrm>
            <a:off x="502920" y="2048256"/>
            <a:ext cx="2046976" cy="2697480"/>
          </a:xfrm>
          <a:prstGeom prst="roundRect">
            <a:avLst>
              <a:gd name="adj" fmla="val 3127"/>
            </a:avLst>
          </a:prstGeom>
          <a:solidFill>
            <a:srgbClr val="F6F8FA"/>
          </a:solidFill>
          <a:ln w="12700">
            <a:solidFill>
              <a:srgbClr val="D5DCE4"/>
            </a:solidFill>
            <a:prstDash val="solid"/>
          </a:ln>
        </p:spPr>
      </p:sp>
      <p:sp>
        <p:nvSpPr>
          <p:cNvPr id="7" name="Shape 5"/>
          <p:cNvSpPr/>
          <p:nvPr/>
        </p:nvSpPr>
        <p:spPr>
          <a:xfrm>
            <a:off x="1206368" y="2276856"/>
            <a:ext cx="640080" cy="640080"/>
          </a:xfrm>
          <a:prstGeom prst="ellipse">
            <a:avLst/>
          </a:prstGeom>
          <a:solidFill>
            <a:srgbClr val="FFFFFF"/>
          </a:solidFill>
          <a:ln w="15875">
            <a:solidFill>
              <a:srgbClr val="237A75"/>
            </a:solidFill>
            <a:prstDash val="solid"/>
          </a:ln>
        </p:spPr>
      </p:sp>
      <p:pic>
        <p:nvPicPr>
          <p:cNvPr id="8" name="Image 0" descr="preencoded.png">    </p:cNvPr>
          <p:cNvPicPr>
            <a:picLocks noChangeAspect="1"/>
          </p:cNvPicPr>
          <p:nvPr/>
        </p:nvPicPr>
        <p:blipFill>
          <a:blip r:embed="rId1"/>
          <a:stretch>
            <a:fillRect/>
          </a:stretch>
        </p:blipFill>
        <p:spPr>
          <a:xfrm>
            <a:off x="1372789" y="2443277"/>
            <a:ext cx="307238" cy="307238"/>
          </a:xfrm>
          <a:prstGeom prst="rect">
            <a:avLst/>
          </a:prstGeom>
        </p:spPr>
      </p:pic>
      <p:sp>
        <p:nvSpPr>
          <p:cNvPr id="9" name="Text 6"/>
          <p:cNvSpPr/>
          <p:nvPr/>
        </p:nvSpPr>
        <p:spPr>
          <a:xfrm>
            <a:off x="612648" y="3008376"/>
            <a:ext cx="1827520" cy="566928"/>
          </a:xfrm>
          <a:prstGeom prst="rect">
            <a:avLst/>
          </a:prstGeom>
          <a:noFill/>
          <a:ln/>
        </p:spPr>
        <p:txBody>
          <a:bodyPr wrap="square" lIns="0" tIns="0" rIns="0" bIns="0" rtlCol="0" anchor="t"/>
          <a:lstStyle/>
          <a:p>
            <a:pPr algn="ctr" indent="0" marL="0">
              <a:lnSpc>
                <a:spcPct val="102000"/>
              </a:lnSpc>
              <a:buNone/>
            </a:pPr>
            <a:r>
              <a:rPr lang="en-US" sz="1250" b="1" dirty="0">
                <a:solidFill>
                  <a:srgbClr val="16314F"/>
                </a:solidFill>
                <a:latin typeface="Meiryo" pitchFamily="34" charset="0"/>
                <a:ea typeface="Meiryo" pitchFamily="34" charset="-122"/>
                <a:cs typeface="Meiryo" pitchFamily="34" charset="-120"/>
              </a:rPr>
              <a:t>① 方針の明確化・周知</a:t>
            </a:r>
            <a:endParaRPr lang="en-US" sz="1250" dirty="0"/>
          </a:p>
        </p:txBody>
      </p:sp>
      <p:sp>
        <p:nvSpPr>
          <p:cNvPr id="10" name="Shape 7"/>
          <p:cNvSpPr/>
          <p:nvPr/>
        </p:nvSpPr>
        <p:spPr>
          <a:xfrm>
            <a:off x="977768" y="3621024"/>
            <a:ext cx="1097280" cy="310896"/>
          </a:xfrm>
          <a:prstGeom prst="roundRect">
            <a:avLst>
              <a:gd name="adj" fmla="val 17647"/>
            </a:avLst>
          </a:prstGeom>
          <a:solidFill>
            <a:srgbClr val="E3F0EF"/>
          </a:solidFill>
          <a:ln/>
        </p:spPr>
      </p:sp>
      <p:sp>
        <p:nvSpPr>
          <p:cNvPr id="11" name="Text 8"/>
          <p:cNvSpPr/>
          <p:nvPr/>
        </p:nvSpPr>
        <p:spPr>
          <a:xfrm>
            <a:off x="977768" y="3621024"/>
            <a:ext cx="109728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項目 1〜2</a:t>
            </a:r>
            <a:endParaRPr lang="en-US" sz="1150" dirty="0"/>
          </a:p>
        </p:txBody>
      </p:sp>
      <p:sp>
        <p:nvSpPr>
          <p:cNvPr id="12" name="Text 9"/>
          <p:cNvSpPr/>
          <p:nvPr/>
        </p:nvSpPr>
        <p:spPr>
          <a:xfrm>
            <a:off x="621792" y="4023360"/>
            <a:ext cx="1809232" cy="658368"/>
          </a:xfrm>
          <a:prstGeom prst="rect">
            <a:avLst/>
          </a:prstGeom>
          <a:noFill/>
          <a:ln/>
        </p:spPr>
        <p:txBody>
          <a:bodyPr wrap="square" lIns="0" tIns="0" rIns="0" bIns="0" rtlCol="0" anchor="t"/>
          <a:lstStyle/>
          <a:p>
            <a:pPr algn="ctr" indent="0" marL="0">
              <a:lnSpc>
                <a:spcPct val="104000"/>
              </a:lnSpc>
              <a:buNone/>
            </a:pPr>
            <a:r>
              <a:rPr lang="en-US" sz="1050" dirty="0">
                <a:solidFill>
                  <a:srgbClr val="263238"/>
                </a:solidFill>
                <a:latin typeface="Meiryo" pitchFamily="34" charset="0"/>
                <a:ea typeface="Meiryo" pitchFamily="34" charset="-122"/>
                <a:cs typeface="Meiryo" pitchFamily="34" charset="-120"/>
              </a:rPr>
              <a:t>毅然と対応し労働者を守る方針／対処内容を周知</a:t>
            </a:r>
            <a:endParaRPr lang="en-US" sz="1050" dirty="0"/>
          </a:p>
        </p:txBody>
      </p:sp>
      <p:sp>
        <p:nvSpPr>
          <p:cNvPr id="13" name="Shape 10"/>
          <p:cNvSpPr/>
          <p:nvPr/>
        </p:nvSpPr>
        <p:spPr>
          <a:xfrm>
            <a:off x="2787640" y="2048256"/>
            <a:ext cx="2046976" cy="2697480"/>
          </a:xfrm>
          <a:prstGeom prst="roundRect">
            <a:avLst>
              <a:gd name="adj" fmla="val 3127"/>
            </a:avLst>
          </a:prstGeom>
          <a:solidFill>
            <a:srgbClr val="F6F8FA"/>
          </a:solidFill>
          <a:ln w="12700">
            <a:solidFill>
              <a:srgbClr val="D5DCE4"/>
            </a:solidFill>
            <a:prstDash val="solid"/>
          </a:ln>
        </p:spPr>
      </p:sp>
      <p:sp>
        <p:nvSpPr>
          <p:cNvPr id="14" name="Shape 11"/>
          <p:cNvSpPr/>
          <p:nvPr/>
        </p:nvSpPr>
        <p:spPr>
          <a:xfrm>
            <a:off x="3491088" y="2276856"/>
            <a:ext cx="640080" cy="640080"/>
          </a:xfrm>
          <a:prstGeom prst="ellipse">
            <a:avLst/>
          </a:prstGeom>
          <a:solidFill>
            <a:srgbClr val="FFFFFF"/>
          </a:solidFill>
          <a:ln w="15875">
            <a:solidFill>
              <a:srgbClr val="237A75"/>
            </a:solidFill>
            <a:prstDash val="solid"/>
          </a:ln>
        </p:spPr>
      </p:sp>
      <p:pic>
        <p:nvPicPr>
          <p:cNvPr id="15" name="Image 1" descr="preencoded.png">    </p:cNvPr>
          <p:cNvPicPr>
            <a:picLocks noChangeAspect="1"/>
          </p:cNvPicPr>
          <p:nvPr/>
        </p:nvPicPr>
        <p:blipFill>
          <a:blip r:embed="rId2"/>
          <a:stretch>
            <a:fillRect/>
          </a:stretch>
        </p:blipFill>
        <p:spPr>
          <a:xfrm>
            <a:off x="3657509" y="2443277"/>
            <a:ext cx="307238" cy="307238"/>
          </a:xfrm>
          <a:prstGeom prst="rect">
            <a:avLst/>
          </a:prstGeom>
        </p:spPr>
      </p:pic>
      <p:sp>
        <p:nvSpPr>
          <p:cNvPr id="16" name="Text 12"/>
          <p:cNvSpPr/>
          <p:nvPr/>
        </p:nvSpPr>
        <p:spPr>
          <a:xfrm>
            <a:off x="2897368" y="3008376"/>
            <a:ext cx="1827520" cy="566928"/>
          </a:xfrm>
          <a:prstGeom prst="rect">
            <a:avLst/>
          </a:prstGeom>
          <a:noFill/>
          <a:ln/>
        </p:spPr>
        <p:txBody>
          <a:bodyPr wrap="square" lIns="0" tIns="0" rIns="0" bIns="0" rtlCol="0" anchor="t"/>
          <a:lstStyle/>
          <a:p>
            <a:pPr algn="ctr" indent="0" marL="0">
              <a:lnSpc>
                <a:spcPct val="102000"/>
              </a:lnSpc>
              <a:buNone/>
            </a:pPr>
            <a:r>
              <a:rPr lang="en-US" sz="1250" b="1" dirty="0">
                <a:solidFill>
                  <a:srgbClr val="16314F"/>
                </a:solidFill>
                <a:latin typeface="Meiryo" pitchFamily="34" charset="0"/>
                <a:ea typeface="Meiryo" pitchFamily="34" charset="-122"/>
                <a:cs typeface="Meiryo" pitchFamily="34" charset="-120"/>
              </a:rPr>
              <a:t>② 相談体制の整備</a:t>
            </a:r>
            <a:endParaRPr lang="en-US" sz="1250" dirty="0"/>
          </a:p>
        </p:txBody>
      </p:sp>
      <p:sp>
        <p:nvSpPr>
          <p:cNvPr id="17" name="Shape 13"/>
          <p:cNvSpPr/>
          <p:nvPr/>
        </p:nvSpPr>
        <p:spPr>
          <a:xfrm>
            <a:off x="3262488" y="3621024"/>
            <a:ext cx="1097280" cy="310896"/>
          </a:xfrm>
          <a:prstGeom prst="roundRect">
            <a:avLst>
              <a:gd name="adj" fmla="val 17647"/>
            </a:avLst>
          </a:prstGeom>
          <a:solidFill>
            <a:srgbClr val="E3F0EF"/>
          </a:solidFill>
          <a:ln/>
        </p:spPr>
      </p:sp>
      <p:sp>
        <p:nvSpPr>
          <p:cNvPr id="18" name="Text 14"/>
          <p:cNvSpPr/>
          <p:nvPr/>
        </p:nvSpPr>
        <p:spPr>
          <a:xfrm>
            <a:off x="3262488" y="3621024"/>
            <a:ext cx="109728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項目 3〜4</a:t>
            </a:r>
            <a:endParaRPr lang="en-US" sz="1150" dirty="0"/>
          </a:p>
        </p:txBody>
      </p:sp>
      <p:sp>
        <p:nvSpPr>
          <p:cNvPr id="19" name="Text 15"/>
          <p:cNvSpPr/>
          <p:nvPr/>
        </p:nvSpPr>
        <p:spPr>
          <a:xfrm>
            <a:off x="2906512" y="4023360"/>
            <a:ext cx="1809232" cy="658368"/>
          </a:xfrm>
          <a:prstGeom prst="rect">
            <a:avLst/>
          </a:prstGeom>
          <a:noFill/>
          <a:ln/>
        </p:spPr>
        <p:txBody>
          <a:bodyPr wrap="square" lIns="0" tIns="0" rIns="0" bIns="0" rtlCol="0" anchor="t"/>
          <a:lstStyle/>
          <a:p>
            <a:pPr algn="ctr" indent="0" marL="0">
              <a:lnSpc>
                <a:spcPct val="104000"/>
              </a:lnSpc>
              <a:buNone/>
            </a:pPr>
            <a:r>
              <a:rPr lang="en-US" sz="1050" dirty="0">
                <a:solidFill>
                  <a:srgbClr val="263238"/>
                </a:solidFill>
                <a:latin typeface="Meiryo" pitchFamily="34" charset="0"/>
                <a:ea typeface="Meiryo" pitchFamily="34" charset="-122"/>
                <a:cs typeface="Meiryo" pitchFamily="34" charset="-120"/>
              </a:rPr>
              <a:t>相談窓口を定め周知／適切に対応できる体制</a:t>
            </a:r>
            <a:endParaRPr lang="en-US" sz="1050" dirty="0"/>
          </a:p>
        </p:txBody>
      </p:sp>
      <p:sp>
        <p:nvSpPr>
          <p:cNvPr id="20" name="Shape 16"/>
          <p:cNvSpPr/>
          <p:nvPr/>
        </p:nvSpPr>
        <p:spPr>
          <a:xfrm>
            <a:off x="5072360" y="2048256"/>
            <a:ext cx="2046976" cy="2697480"/>
          </a:xfrm>
          <a:prstGeom prst="roundRect">
            <a:avLst>
              <a:gd name="adj" fmla="val 3127"/>
            </a:avLst>
          </a:prstGeom>
          <a:solidFill>
            <a:srgbClr val="F6F8FA"/>
          </a:solidFill>
          <a:ln w="12700">
            <a:solidFill>
              <a:srgbClr val="D5DCE4"/>
            </a:solidFill>
            <a:prstDash val="solid"/>
          </a:ln>
        </p:spPr>
      </p:sp>
      <p:sp>
        <p:nvSpPr>
          <p:cNvPr id="21" name="Shape 17"/>
          <p:cNvSpPr/>
          <p:nvPr/>
        </p:nvSpPr>
        <p:spPr>
          <a:xfrm>
            <a:off x="5775808" y="2276856"/>
            <a:ext cx="640080" cy="640080"/>
          </a:xfrm>
          <a:prstGeom prst="ellipse">
            <a:avLst/>
          </a:prstGeom>
          <a:solidFill>
            <a:srgbClr val="FFFFFF"/>
          </a:solidFill>
          <a:ln w="15875">
            <a:solidFill>
              <a:srgbClr val="237A75"/>
            </a:solidFill>
            <a:prstDash val="solid"/>
          </a:ln>
        </p:spPr>
      </p:sp>
      <p:pic>
        <p:nvPicPr>
          <p:cNvPr id="22" name="Image 2" descr="preencoded.png">    </p:cNvPr>
          <p:cNvPicPr>
            <a:picLocks noChangeAspect="1"/>
          </p:cNvPicPr>
          <p:nvPr/>
        </p:nvPicPr>
        <p:blipFill>
          <a:blip r:embed="rId3"/>
          <a:stretch>
            <a:fillRect/>
          </a:stretch>
        </p:blipFill>
        <p:spPr>
          <a:xfrm>
            <a:off x="5942228" y="2443277"/>
            <a:ext cx="307238" cy="307238"/>
          </a:xfrm>
          <a:prstGeom prst="rect">
            <a:avLst/>
          </a:prstGeom>
        </p:spPr>
      </p:pic>
      <p:sp>
        <p:nvSpPr>
          <p:cNvPr id="23" name="Text 18"/>
          <p:cNvSpPr/>
          <p:nvPr/>
        </p:nvSpPr>
        <p:spPr>
          <a:xfrm>
            <a:off x="5182088" y="3008376"/>
            <a:ext cx="1827520" cy="566928"/>
          </a:xfrm>
          <a:prstGeom prst="rect">
            <a:avLst/>
          </a:prstGeom>
          <a:noFill/>
          <a:ln/>
        </p:spPr>
        <p:txBody>
          <a:bodyPr wrap="square" lIns="0" tIns="0" rIns="0" bIns="0" rtlCol="0" anchor="t"/>
          <a:lstStyle/>
          <a:p>
            <a:pPr algn="ctr" indent="0" marL="0">
              <a:lnSpc>
                <a:spcPct val="102000"/>
              </a:lnSpc>
              <a:buNone/>
            </a:pPr>
            <a:r>
              <a:rPr lang="en-US" sz="1250" b="1" dirty="0">
                <a:solidFill>
                  <a:srgbClr val="16314F"/>
                </a:solidFill>
                <a:latin typeface="Meiryo" pitchFamily="34" charset="0"/>
                <a:ea typeface="Meiryo" pitchFamily="34" charset="-122"/>
                <a:cs typeface="Meiryo" pitchFamily="34" charset="-120"/>
              </a:rPr>
              <a:t>③ 事後の迅速・適切な対応</a:t>
            </a:r>
            <a:endParaRPr lang="en-US" sz="1250" dirty="0"/>
          </a:p>
        </p:txBody>
      </p:sp>
      <p:sp>
        <p:nvSpPr>
          <p:cNvPr id="24" name="Shape 19"/>
          <p:cNvSpPr/>
          <p:nvPr/>
        </p:nvSpPr>
        <p:spPr>
          <a:xfrm>
            <a:off x="5547208" y="3621024"/>
            <a:ext cx="1097280" cy="310896"/>
          </a:xfrm>
          <a:prstGeom prst="roundRect">
            <a:avLst>
              <a:gd name="adj" fmla="val 17647"/>
            </a:avLst>
          </a:prstGeom>
          <a:solidFill>
            <a:srgbClr val="E3F0EF"/>
          </a:solidFill>
          <a:ln/>
        </p:spPr>
      </p:sp>
      <p:sp>
        <p:nvSpPr>
          <p:cNvPr id="25" name="Text 20"/>
          <p:cNvSpPr/>
          <p:nvPr/>
        </p:nvSpPr>
        <p:spPr>
          <a:xfrm>
            <a:off x="5547208" y="3621024"/>
            <a:ext cx="109728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項目 5〜7</a:t>
            </a:r>
            <a:endParaRPr lang="en-US" sz="1150" dirty="0"/>
          </a:p>
        </p:txBody>
      </p:sp>
      <p:sp>
        <p:nvSpPr>
          <p:cNvPr id="26" name="Text 21"/>
          <p:cNvSpPr/>
          <p:nvPr/>
        </p:nvSpPr>
        <p:spPr>
          <a:xfrm>
            <a:off x="5191232" y="4023360"/>
            <a:ext cx="1809232" cy="658368"/>
          </a:xfrm>
          <a:prstGeom prst="rect">
            <a:avLst/>
          </a:prstGeom>
          <a:noFill/>
          <a:ln/>
        </p:spPr>
        <p:txBody>
          <a:bodyPr wrap="square" lIns="0" tIns="0" rIns="0" bIns="0" rtlCol="0" anchor="t"/>
          <a:lstStyle/>
          <a:p>
            <a:pPr algn="ctr" indent="0" marL="0">
              <a:lnSpc>
                <a:spcPct val="104000"/>
              </a:lnSpc>
              <a:buNone/>
            </a:pPr>
            <a:r>
              <a:rPr lang="en-US" sz="1050" dirty="0">
                <a:solidFill>
                  <a:srgbClr val="263238"/>
                </a:solidFill>
                <a:latin typeface="Meiryo" pitchFamily="34" charset="0"/>
                <a:ea typeface="Meiryo" pitchFamily="34" charset="-122"/>
                <a:cs typeface="Meiryo" pitchFamily="34" charset="-120"/>
              </a:rPr>
              <a:t>事実確認／被害者配慮／再発防止</a:t>
            </a:r>
            <a:endParaRPr lang="en-US" sz="1050" dirty="0"/>
          </a:p>
        </p:txBody>
      </p:sp>
      <p:sp>
        <p:nvSpPr>
          <p:cNvPr id="27" name="Shape 22"/>
          <p:cNvSpPr/>
          <p:nvPr/>
        </p:nvSpPr>
        <p:spPr>
          <a:xfrm>
            <a:off x="7357080" y="2048256"/>
            <a:ext cx="2046976" cy="2697480"/>
          </a:xfrm>
          <a:prstGeom prst="roundRect">
            <a:avLst>
              <a:gd name="adj" fmla="val 3127"/>
            </a:avLst>
          </a:prstGeom>
          <a:solidFill>
            <a:srgbClr val="F6F8FA"/>
          </a:solidFill>
          <a:ln w="12700">
            <a:solidFill>
              <a:srgbClr val="D5DCE4"/>
            </a:solidFill>
            <a:prstDash val="solid"/>
          </a:ln>
        </p:spPr>
      </p:sp>
      <p:sp>
        <p:nvSpPr>
          <p:cNvPr id="28" name="Shape 23"/>
          <p:cNvSpPr/>
          <p:nvPr/>
        </p:nvSpPr>
        <p:spPr>
          <a:xfrm>
            <a:off x="8060527" y="2276856"/>
            <a:ext cx="640080" cy="640080"/>
          </a:xfrm>
          <a:prstGeom prst="ellipse">
            <a:avLst/>
          </a:prstGeom>
          <a:solidFill>
            <a:srgbClr val="FFFFFF"/>
          </a:solidFill>
          <a:ln w="15875">
            <a:solidFill>
              <a:srgbClr val="237A75"/>
            </a:solidFill>
            <a:prstDash val="solid"/>
          </a:ln>
        </p:spPr>
      </p:sp>
      <p:pic>
        <p:nvPicPr>
          <p:cNvPr id="29" name="Image 3" descr="preencoded.png">    </p:cNvPr>
          <p:cNvPicPr>
            <a:picLocks noChangeAspect="1"/>
          </p:cNvPicPr>
          <p:nvPr/>
        </p:nvPicPr>
        <p:blipFill>
          <a:blip r:embed="rId4"/>
          <a:stretch>
            <a:fillRect/>
          </a:stretch>
        </p:blipFill>
        <p:spPr>
          <a:xfrm>
            <a:off x="8226948" y="2443277"/>
            <a:ext cx="307238" cy="307238"/>
          </a:xfrm>
          <a:prstGeom prst="rect">
            <a:avLst/>
          </a:prstGeom>
        </p:spPr>
      </p:pic>
      <p:sp>
        <p:nvSpPr>
          <p:cNvPr id="30" name="Text 24"/>
          <p:cNvSpPr/>
          <p:nvPr/>
        </p:nvSpPr>
        <p:spPr>
          <a:xfrm>
            <a:off x="7466808" y="3008376"/>
            <a:ext cx="1827520" cy="566928"/>
          </a:xfrm>
          <a:prstGeom prst="rect">
            <a:avLst/>
          </a:prstGeom>
          <a:noFill/>
          <a:ln/>
        </p:spPr>
        <p:txBody>
          <a:bodyPr wrap="square" lIns="0" tIns="0" rIns="0" bIns="0" rtlCol="0" anchor="t"/>
          <a:lstStyle/>
          <a:p>
            <a:pPr algn="ctr" indent="0" marL="0">
              <a:lnSpc>
                <a:spcPct val="102000"/>
              </a:lnSpc>
              <a:buNone/>
            </a:pPr>
            <a:r>
              <a:rPr lang="en-US" sz="1250" b="1" dirty="0">
                <a:solidFill>
                  <a:srgbClr val="16314F"/>
                </a:solidFill>
                <a:latin typeface="Meiryo" pitchFamily="34" charset="0"/>
                <a:ea typeface="Meiryo" pitchFamily="34" charset="-122"/>
                <a:cs typeface="Meiryo" pitchFamily="34" charset="-120"/>
              </a:rPr>
              <a:t>④ 抑止のための措置</a:t>
            </a:r>
            <a:endParaRPr lang="en-US" sz="1250" dirty="0"/>
          </a:p>
        </p:txBody>
      </p:sp>
      <p:sp>
        <p:nvSpPr>
          <p:cNvPr id="31" name="Shape 25"/>
          <p:cNvSpPr/>
          <p:nvPr/>
        </p:nvSpPr>
        <p:spPr>
          <a:xfrm>
            <a:off x="7831927" y="3621024"/>
            <a:ext cx="1097280" cy="310896"/>
          </a:xfrm>
          <a:prstGeom prst="roundRect">
            <a:avLst>
              <a:gd name="adj" fmla="val 17647"/>
            </a:avLst>
          </a:prstGeom>
          <a:solidFill>
            <a:srgbClr val="E3F0EF"/>
          </a:solidFill>
          <a:ln/>
        </p:spPr>
      </p:sp>
      <p:sp>
        <p:nvSpPr>
          <p:cNvPr id="32" name="Text 26"/>
          <p:cNvSpPr/>
          <p:nvPr/>
        </p:nvSpPr>
        <p:spPr>
          <a:xfrm>
            <a:off x="7831927" y="3621024"/>
            <a:ext cx="109728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項目 8</a:t>
            </a:r>
            <a:endParaRPr lang="en-US" sz="1150" dirty="0"/>
          </a:p>
        </p:txBody>
      </p:sp>
      <p:sp>
        <p:nvSpPr>
          <p:cNvPr id="33" name="Text 27"/>
          <p:cNvSpPr/>
          <p:nvPr/>
        </p:nvSpPr>
        <p:spPr>
          <a:xfrm>
            <a:off x="7475952" y="4023360"/>
            <a:ext cx="1809232" cy="658368"/>
          </a:xfrm>
          <a:prstGeom prst="rect">
            <a:avLst/>
          </a:prstGeom>
          <a:noFill/>
          <a:ln/>
        </p:spPr>
        <p:txBody>
          <a:bodyPr wrap="square" lIns="0" tIns="0" rIns="0" bIns="0" rtlCol="0" anchor="t"/>
          <a:lstStyle/>
          <a:p>
            <a:pPr algn="ctr" indent="0" marL="0">
              <a:lnSpc>
                <a:spcPct val="104000"/>
              </a:lnSpc>
              <a:buNone/>
            </a:pPr>
            <a:r>
              <a:rPr lang="en-US" sz="1050" dirty="0">
                <a:solidFill>
                  <a:srgbClr val="263238"/>
                </a:solidFill>
                <a:latin typeface="Meiryo" pitchFamily="34" charset="0"/>
                <a:ea typeface="Meiryo" pitchFamily="34" charset="-122"/>
                <a:cs typeface="Meiryo" pitchFamily="34" charset="-120"/>
              </a:rPr>
              <a:t>悪質事案への対処方針（通報・警告・出入禁止等）</a:t>
            </a:r>
            <a:endParaRPr lang="en-US" sz="1050" dirty="0"/>
          </a:p>
        </p:txBody>
      </p:sp>
      <p:sp>
        <p:nvSpPr>
          <p:cNvPr id="34" name="Shape 28"/>
          <p:cNvSpPr/>
          <p:nvPr/>
        </p:nvSpPr>
        <p:spPr>
          <a:xfrm>
            <a:off x="9641799" y="2048256"/>
            <a:ext cx="2046976" cy="2697480"/>
          </a:xfrm>
          <a:prstGeom prst="roundRect">
            <a:avLst>
              <a:gd name="adj" fmla="val 3127"/>
            </a:avLst>
          </a:prstGeom>
          <a:solidFill>
            <a:srgbClr val="F6F8FA"/>
          </a:solidFill>
          <a:ln w="12700">
            <a:solidFill>
              <a:srgbClr val="D5DCE4"/>
            </a:solidFill>
            <a:prstDash val="solid"/>
          </a:ln>
        </p:spPr>
      </p:sp>
      <p:sp>
        <p:nvSpPr>
          <p:cNvPr id="35" name="Shape 29"/>
          <p:cNvSpPr/>
          <p:nvPr/>
        </p:nvSpPr>
        <p:spPr>
          <a:xfrm>
            <a:off x="10345247" y="2276856"/>
            <a:ext cx="640080" cy="640080"/>
          </a:xfrm>
          <a:prstGeom prst="ellipse">
            <a:avLst/>
          </a:prstGeom>
          <a:solidFill>
            <a:srgbClr val="FFFFFF"/>
          </a:solidFill>
          <a:ln w="15875">
            <a:solidFill>
              <a:srgbClr val="237A75"/>
            </a:solidFill>
            <a:prstDash val="solid"/>
          </a:ln>
        </p:spPr>
      </p:sp>
      <p:pic>
        <p:nvPicPr>
          <p:cNvPr id="36" name="Image 4" descr="preencoded.png">    </p:cNvPr>
          <p:cNvPicPr>
            <a:picLocks noChangeAspect="1"/>
          </p:cNvPicPr>
          <p:nvPr/>
        </p:nvPicPr>
        <p:blipFill>
          <a:blip r:embed="rId5"/>
          <a:stretch>
            <a:fillRect/>
          </a:stretch>
        </p:blipFill>
        <p:spPr>
          <a:xfrm>
            <a:off x="10511668" y="2443277"/>
            <a:ext cx="307238" cy="307238"/>
          </a:xfrm>
          <a:prstGeom prst="rect">
            <a:avLst/>
          </a:prstGeom>
        </p:spPr>
      </p:pic>
      <p:sp>
        <p:nvSpPr>
          <p:cNvPr id="37" name="Text 30"/>
          <p:cNvSpPr/>
          <p:nvPr/>
        </p:nvSpPr>
        <p:spPr>
          <a:xfrm>
            <a:off x="9751527" y="3008376"/>
            <a:ext cx="1827520" cy="566928"/>
          </a:xfrm>
          <a:prstGeom prst="rect">
            <a:avLst/>
          </a:prstGeom>
          <a:noFill/>
          <a:ln/>
        </p:spPr>
        <p:txBody>
          <a:bodyPr wrap="square" lIns="0" tIns="0" rIns="0" bIns="0" rtlCol="0" anchor="t"/>
          <a:lstStyle/>
          <a:p>
            <a:pPr algn="ctr" indent="0" marL="0">
              <a:lnSpc>
                <a:spcPct val="102000"/>
              </a:lnSpc>
              <a:buNone/>
            </a:pPr>
            <a:r>
              <a:rPr lang="en-US" sz="1250" b="1" dirty="0">
                <a:solidFill>
                  <a:srgbClr val="16314F"/>
                </a:solidFill>
                <a:latin typeface="Meiryo" pitchFamily="34" charset="0"/>
                <a:ea typeface="Meiryo" pitchFamily="34" charset="-122"/>
                <a:cs typeface="Meiryo" pitchFamily="34" charset="-120"/>
              </a:rPr>
              <a:t>⑤ 併せて講ずべき措置</a:t>
            </a:r>
            <a:endParaRPr lang="en-US" sz="1250" dirty="0"/>
          </a:p>
        </p:txBody>
      </p:sp>
      <p:sp>
        <p:nvSpPr>
          <p:cNvPr id="38" name="Shape 31"/>
          <p:cNvSpPr/>
          <p:nvPr/>
        </p:nvSpPr>
        <p:spPr>
          <a:xfrm>
            <a:off x="10116647" y="3621024"/>
            <a:ext cx="1097280" cy="310896"/>
          </a:xfrm>
          <a:prstGeom prst="roundRect">
            <a:avLst>
              <a:gd name="adj" fmla="val 17647"/>
            </a:avLst>
          </a:prstGeom>
          <a:solidFill>
            <a:srgbClr val="E3F0EF"/>
          </a:solidFill>
          <a:ln/>
        </p:spPr>
      </p:sp>
      <p:sp>
        <p:nvSpPr>
          <p:cNvPr id="39" name="Text 32"/>
          <p:cNvSpPr/>
          <p:nvPr/>
        </p:nvSpPr>
        <p:spPr>
          <a:xfrm>
            <a:off x="10116647" y="3621024"/>
            <a:ext cx="109728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項目 9〜10</a:t>
            </a:r>
            <a:endParaRPr lang="en-US" sz="1150" dirty="0"/>
          </a:p>
        </p:txBody>
      </p:sp>
      <p:sp>
        <p:nvSpPr>
          <p:cNvPr id="40" name="Text 33"/>
          <p:cNvSpPr/>
          <p:nvPr/>
        </p:nvSpPr>
        <p:spPr>
          <a:xfrm>
            <a:off x="9760671" y="4023360"/>
            <a:ext cx="1809232" cy="658368"/>
          </a:xfrm>
          <a:prstGeom prst="rect">
            <a:avLst/>
          </a:prstGeom>
          <a:noFill/>
          <a:ln/>
        </p:spPr>
        <p:txBody>
          <a:bodyPr wrap="square" lIns="0" tIns="0" rIns="0" bIns="0" rtlCol="0" anchor="t"/>
          <a:lstStyle/>
          <a:p>
            <a:pPr algn="ctr" indent="0" marL="0">
              <a:lnSpc>
                <a:spcPct val="104000"/>
              </a:lnSpc>
              <a:buNone/>
            </a:pPr>
            <a:r>
              <a:rPr lang="en-US" sz="1050" dirty="0">
                <a:solidFill>
                  <a:srgbClr val="263238"/>
                </a:solidFill>
                <a:latin typeface="Meiryo" pitchFamily="34" charset="0"/>
                <a:ea typeface="Meiryo" pitchFamily="34" charset="-122"/>
                <a:cs typeface="Meiryo" pitchFamily="34" charset="-120"/>
              </a:rPr>
              <a:t>プライバシー保護／不利益取扱いの禁止</a:t>
            </a:r>
            <a:endParaRPr lang="en-US" sz="1050" dirty="0"/>
          </a:p>
        </p:txBody>
      </p:sp>
      <p:sp>
        <p:nvSpPr>
          <p:cNvPr id="41" name="Shape 34"/>
          <p:cNvSpPr/>
          <p:nvPr/>
        </p:nvSpPr>
        <p:spPr>
          <a:xfrm>
            <a:off x="502920" y="4910328"/>
            <a:ext cx="11185855" cy="548640"/>
          </a:xfrm>
          <a:prstGeom prst="roundRect">
            <a:avLst>
              <a:gd name="adj" fmla="val 11667"/>
            </a:avLst>
          </a:prstGeom>
          <a:solidFill>
            <a:srgbClr val="F6EEDD"/>
          </a:solidFill>
          <a:ln w="12700">
            <a:solidFill>
              <a:srgbClr val="E0CB9E"/>
            </a:solidFill>
            <a:prstDash val="solid"/>
          </a:ln>
        </p:spPr>
      </p:sp>
      <p:sp>
        <p:nvSpPr>
          <p:cNvPr id="42" name="Text 35"/>
          <p:cNvSpPr/>
          <p:nvPr/>
        </p:nvSpPr>
        <p:spPr>
          <a:xfrm>
            <a:off x="731520" y="4910328"/>
            <a:ext cx="10728655"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加えて、自社従業員が行ったカスハラについて他社から事実確認を求められた場合に協力する努力義務などもあります（次ページ以降で各柱を解説）。</a:t>
            </a:r>
            <a:endParaRPr lang="en-US" sz="1200" dirty="0"/>
          </a:p>
        </p:txBody>
      </p:sp>
      <p:sp>
        <p:nvSpPr>
          <p:cNvPr id="43" name="Text 36"/>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44" name="Text 37"/>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051560" cy="310896"/>
          </a:xfrm>
          <a:prstGeom prst="roundRect">
            <a:avLst>
              <a:gd name="adj" fmla="val 17647"/>
            </a:avLst>
          </a:prstGeom>
          <a:solidFill>
            <a:srgbClr val="EAEEF3"/>
          </a:solidFill>
          <a:ln/>
        </p:spPr>
      </p:sp>
      <p:sp>
        <p:nvSpPr>
          <p:cNvPr id="3" name="Text 1"/>
          <p:cNvSpPr/>
          <p:nvPr/>
        </p:nvSpPr>
        <p:spPr>
          <a:xfrm>
            <a:off x="502920" y="420624"/>
            <a:ext cx="1051560"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導入ケース</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まず考えてみましょう</a:t>
            </a:r>
            <a:endParaRPr lang="en-US" sz="2800" dirty="0"/>
          </a:p>
        </p:txBody>
      </p:sp>
      <p:sp>
        <p:nvSpPr>
          <p:cNvPr id="5" name="Shape 3"/>
          <p:cNvSpPr/>
          <p:nvPr/>
        </p:nvSpPr>
        <p:spPr>
          <a:xfrm>
            <a:off x="502920" y="1591056"/>
            <a:ext cx="11185855" cy="1737360"/>
          </a:xfrm>
          <a:prstGeom prst="roundRect">
            <a:avLst>
              <a:gd name="adj" fmla="val 3684"/>
            </a:avLst>
          </a:prstGeom>
          <a:solidFill>
            <a:srgbClr val="EAEEF3"/>
          </a:solidFill>
          <a:ln w="12700">
            <a:solidFill>
              <a:srgbClr val="C3CDD9"/>
            </a:solidFill>
            <a:prstDash val="solid"/>
          </a:ln>
        </p:spPr>
      </p:sp>
      <p:sp>
        <p:nvSpPr>
          <p:cNvPr id="6" name="Text 4"/>
          <p:cNvSpPr/>
          <p:nvPr/>
        </p:nvSpPr>
        <p:spPr>
          <a:xfrm>
            <a:off x="731520" y="1737360"/>
            <a:ext cx="91440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場面</a:t>
            </a:r>
            <a:endParaRPr lang="en-US" sz="1200" dirty="0"/>
          </a:p>
        </p:txBody>
      </p:sp>
      <p:sp>
        <p:nvSpPr>
          <p:cNvPr id="7" name="Text 5"/>
          <p:cNvSpPr/>
          <p:nvPr/>
        </p:nvSpPr>
        <p:spPr>
          <a:xfrm>
            <a:off x="731520" y="2029968"/>
            <a:ext cx="10728655" cy="1188720"/>
          </a:xfrm>
          <a:prstGeom prst="rect">
            <a:avLst/>
          </a:prstGeom>
          <a:noFill/>
          <a:ln/>
        </p:spPr>
        <p:txBody>
          <a:bodyPr wrap="square" lIns="0" tIns="0" rIns="0" bIns="0" rtlCol="0" anchor="t"/>
          <a:lstStyle/>
          <a:p>
            <a:pPr algn="l" indent="0" marL="0">
              <a:lnSpc>
                <a:spcPct val="112000"/>
              </a:lnSpc>
              <a:buNone/>
            </a:pPr>
            <a:r>
              <a:rPr lang="en-US" sz="1600" dirty="0">
                <a:solidFill>
                  <a:srgbClr val="263238"/>
                </a:solidFill>
                <a:latin typeface="Meiryo" pitchFamily="34" charset="0"/>
                <a:ea typeface="Meiryo" pitchFamily="34" charset="-122"/>
                <a:cs typeface="Meiryo" pitchFamily="34" charset="-120"/>
              </a:rPr>
              <a:t>店舗の担当者が商品の不具合について説明したところ、説明が不十分だったため、お客様は強い口調で再説明と交換を求めた。その後、お客様は担当者に「お前は無能だ」「名前をSNSに晒す」と繰り返し発言し、レジ前で30分以上どなり続けている。</a:t>
            </a:r>
            <a:endParaRPr lang="en-US" sz="1600" dirty="0"/>
          </a:p>
        </p:txBody>
      </p:sp>
      <p:sp>
        <p:nvSpPr>
          <p:cNvPr id="8" name="Text 6"/>
          <p:cNvSpPr/>
          <p:nvPr/>
        </p:nvSpPr>
        <p:spPr>
          <a:xfrm>
            <a:off x="502920" y="3529584"/>
            <a:ext cx="11185855"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この場面を、どう切り分けますか？</a:t>
            </a:r>
            <a:endParaRPr lang="en-US" sz="1600" dirty="0"/>
          </a:p>
        </p:txBody>
      </p:sp>
      <p:sp>
        <p:nvSpPr>
          <p:cNvPr id="9" name="Shape 7"/>
          <p:cNvSpPr/>
          <p:nvPr/>
        </p:nvSpPr>
        <p:spPr>
          <a:xfrm>
            <a:off x="502920" y="3986784"/>
            <a:ext cx="5428336" cy="1691640"/>
          </a:xfrm>
          <a:prstGeom prst="roundRect">
            <a:avLst>
              <a:gd name="adj" fmla="val 3784"/>
            </a:avLst>
          </a:prstGeom>
          <a:solidFill>
            <a:srgbClr val="E7F0EA"/>
          </a:solidFill>
          <a:ln w="12700">
            <a:solidFill>
              <a:srgbClr val="B2CDBD"/>
            </a:solidFill>
            <a:prstDash val="solid"/>
          </a:ln>
        </p:spPr>
      </p:sp>
      <p:sp>
        <p:nvSpPr>
          <p:cNvPr id="10" name="Shape 8"/>
          <p:cNvSpPr/>
          <p:nvPr/>
        </p:nvSpPr>
        <p:spPr>
          <a:xfrm>
            <a:off x="704088" y="4169664"/>
            <a:ext cx="512064" cy="512064"/>
          </a:xfrm>
          <a:prstGeom prst="ellipse">
            <a:avLst/>
          </a:prstGeom>
          <a:solidFill>
            <a:srgbClr val="FFFFFF"/>
          </a:solidFill>
          <a:ln w="15875">
            <a:solidFill>
              <a:srgbClr val="2F6B4F"/>
            </a:solidFill>
            <a:prstDash val="solid"/>
          </a:ln>
        </p:spPr>
      </p:sp>
      <p:pic>
        <p:nvPicPr>
          <p:cNvPr id="11" name="Image 0" descr="preencoded.png">    </p:cNvPr>
          <p:cNvPicPr>
            <a:picLocks noChangeAspect="1"/>
          </p:cNvPicPr>
          <p:nvPr/>
        </p:nvPicPr>
        <p:blipFill>
          <a:blip r:embed="rId1"/>
          <a:stretch>
            <a:fillRect/>
          </a:stretch>
        </p:blipFill>
        <p:spPr>
          <a:xfrm>
            <a:off x="837225" y="4302801"/>
            <a:ext cx="245791" cy="245791"/>
          </a:xfrm>
          <a:prstGeom prst="rect">
            <a:avLst/>
          </a:prstGeom>
        </p:spPr>
      </p:pic>
      <p:sp>
        <p:nvSpPr>
          <p:cNvPr id="12" name="Text 9"/>
          <p:cNvSpPr/>
          <p:nvPr/>
        </p:nvSpPr>
        <p:spPr>
          <a:xfrm>
            <a:off x="1344168" y="4187952"/>
            <a:ext cx="4422496" cy="475488"/>
          </a:xfrm>
          <a:prstGeom prst="rect">
            <a:avLst/>
          </a:prstGeom>
          <a:noFill/>
          <a:ln/>
        </p:spPr>
        <p:txBody>
          <a:bodyPr wrap="square" lIns="0" tIns="0" rIns="0" bIns="0" rtlCol="0" anchor="ctr"/>
          <a:lstStyle/>
          <a:p>
            <a:pPr algn="l" indent="0" marL="0">
              <a:buNone/>
            </a:pPr>
            <a:r>
              <a:rPr lang="en-US" sz="1450" b="1" dirty="0">
                <a:solidFill>
                  <a:srgbClr val="2F6B4F"/>
                </a:solidFill>
                <a:latin typeface="Meiryo" pitchFamily="34" charset="0"/>
                <a:ea typeface="Meiryo" pitchFamily="34" charset="-122"/>
                <a:cs typeface="Meiryo" pitchFamily="34" charset="-120"/>
              </a:rPr>
              <a:t>正当な苦情・要望に当たり得る部分</a:t>
            </a:r>
            <a:endParaRPr lang="en-US" sz="1450" dirty="0"/>
          </a:p>
        </p:txBody>
      </p:sp>
      <p:sp>
        <p:nvSpPr>
          <p:cNvPr id="13" name="Text 10"/>
          <p:cNvSpPr/>
          <p:nvPr/>
        </p:nvSpPr>
        <p:spPr>
          <a:xfrm>
            <a:off x="758952" y="4736592"/>
            <a:ext cx="4916272" cy="868680"/>
          </a:xfrm>
          <a:prstGeom prst="rect">
            <a:avLst/>
          </a:prstGeom>
          <a:noFill/>
          <a:ln/>
        </p:spPr>
        <p:txBody>
          <a:bodyPr wrap="square" lIns="0" tIns="0" rIns="0" bIns="0" rtlCol="0" anchor="t"/>
          <a:lstStyle/>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・不具合の説明を求めること</a:t>
            </a:r>
            <a:endParaRPr lang="en-US" sz="1250" dirty="0"/>
          </a:p>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・契約に沿った交換を求めること</a:t>
            </a:r>
            <a:endParaRPr lang="en-US" sz="1250" dirty="0"/>
          </a:p>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・不十分だった説明への改善要求</a:t>
            </a:r>
            <a:endParaRPr lang="en-US" sz="1250" dirty="0"/>
          </a:p>
        </p:txBody>
      </p:sp>
      <p:sp>
        <p:nvSpPr>
          <p:cNvPr id="14" name="Shape 11"/>
          <p:cNvSpPr/>
          <p:nvPr/>
        </p:nvSpPr>
        <p:spPr>
          <a:xfrm>
            <a:off x="6260440" y="3986784"/>
            <a:ext cx="5428336" cy="1691640"/>
          </a:xfrm>
          <a:prstGeom prst="roundRect">
            <a:avLst>
              <a:gd name="adj" fmla="val 3784"/>
            </a:avLst>
          </a:prstGeom>
          <a:solidFill>
            <a:srgbClr val="FBEBE9"/>
          </a:solidFill>
          <a:ln w="12700">
            <a:solidFill>
              <a:srgbClr val="E7B7B1"/>
            </a:solidFill>
            <a:prstDash val="solid"/>
          </a:ln>
        </p:spPr>
      </p:sp>
      <p:sp>
        <p:nvSpPr>
          <p:cNvPr id="15" name="Shape 12"/>
          <p:cNvSpPr/>
          <p:nvPr/>
        </p:nvSpPr>
        <p:spPr>
          <a:xfrm>
            <a:off x="6461608" y="4169664"/>
            <a:ext cx="512064" cy="512064"/>
          </a:xfrm>
          <a:prstGeom prst="ellipse">
            <a:avLst/>
          </a:prstGeom>
          <a:solidFill>
            <a:srgbClr val="FFFFFF"/>
          </a:solidFill>
          <a:ln w="15875">
            <a:solidFill>
              <a:srgbClr val="B42318"/>
            </a:solidFill>
            <a:prstDash val="solid"/>
          </a:ln>
        </p:spPr>
      </p:sp>
      <p:pic>
        <p:nvPicPr>
          <p:cNvPr id="16" name="Image 1" descr="preencoded.png">    </p:cNvPr>
          <p:cNvPicPr>
            <a:picLocks noChangeAspect="1"/>
          </p:cNvPicPr>
          <p:nvPr/>
        </p:nvPicPr>
        <p:blipFill>
          <a:blip r:embed="rId2"/>
          <a:stretch>
            <a:fillRect/>
          </a:stretch>
        </p:blipFill>
        <p:spPr>
          <a:xfrm>
            <a:off x="6594744" y="4302801"/>
            <a:ext cx="245791" cy="245791"/>
          </a:xfrm>
          <a:prstGeom prst="rect">
            <a:avLst/>
          </a:prstGeom>
        </p:spPr>
      </p:pic>
      <p:sp>
        <p:nvSpPr>
          <p:cNvPr id="17" name="Text 13"/>
          <p:cNvSpPr/>
          <p:nvPr/>
        </p:nvSpPr>
        <p:spPr>
          <a:xfrm>
            <a:off x="7101688" y="4187952"/>
            <a:ext cx="4422496" cy="475488"/>
          </a:xfrm>
          <a:prstGeom prst="rect">
            <a:avLst/>
          </a:prstGeom>
          <a:noFill/>
          <a:ln/>
        </p:spPr>
        <p:txBody>
          <a:bodyPr wrap="square" lIns="0" tIns="0" rIns="0" bIns="0" rtlCol="0" anchor="ctr"/>
          <a:lstStyle/>
          <a:p>
            <a:pPr algn="l" indent="0" marL="0">
              <a:buNone/>
            </a:pPr>
            <a:r>
              <a:rPr lang="en-US" sz="1450" b="1" dirty="0">
                <a:solidFill>
                  <a:srgbClr val="B42318"/>
                </a:solidFill>
                <a:latin typeface="Meiryo" pitchFamily="34" charset="0"/>
                <a:ea typeface="Meiryo" pitchFamily="34" charset="-122"/>
                <a:cs typeface="Meiryo" pitchFamily="34" charset="-120"/>
              </a:rPr>
              <a:t>カスハラに当たり得る部分</a:t>
            </a:r>
            <a:endParaRPr lang="en-US" sz="1450" dirty="0"/>
          </a:p>
        </p:txBody>
      </p:sp>
      <p:sp>
        <p:nvSpPr>
          <p:cNvPr id="18" name="Text 14"/>
          <p:cNvSpPr/>
          <p:nvPr/>
        </p:nvSpPr>
        <p:spPr>
          <a:xfrm>
            <a:off x="6516472" y="4736592"/>
            <a:ext cx="4916272" cy="868680"/>
          </a:xfrm>
          <a:prstGeom prst="rect">
            <a:avLst/>
          </a:prstGeom>
          <a:noFill/>
          <a:ln/>
        </p:spPr>
        <p:txBody>
          <a:bodyPr wrap="square" lIns="0" tIns="0" rIns="0" bIns="0" rtlCol="0" anchor="t"/>
          <a:lstStyle/>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・「お前は無能だ」という人格否定</a:t>
            </a:r>
            <a:endParaRPr lang="en-US" sz="1250" dirty="0"/>
          </a:p>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・「SNSに晒す」という示唆</a:t>
            </a:r>
            <a:endParaRPr lang="en-US" sz="1250" dirty="0"/>
          </a:p>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・長時間、大声でどなり続ける態様</a:t>
            </a:r>
            <a:endParaRPr lang="en-US" sz="1250" dirty="0"/>
          </a:p>
        </p:txBody>
      </p:sp>
      <p:sp>
        <p:nvSpPr>
          <p:cNvPr id="19" name="Text 15"/>
          <p:cNvSpPr/>
          <p:nvPr/>
        </p:nvSpPr>
        <p:spPr>
          <a:xfrm>
            <a:off x="502920" y="5742432"/>
            <a:ext cx="11185855" cy="310896"/>
          </a:xfrm>
          <a:prstGeom prst="rect">
            <a:avLst/>
          </a:prstGeom>
          <a:noFill/>
          <a:ln/>
        </p:spPr>
        <p:txBody>
          <a:bodyPr wrap="square" lIns="0" tIns="0" rIns="0" bIns="0" rtlCol="0" anchor="ctr"/>
          <a:lstStyle/>
          <a:p>
            <a:pPr indent="0" marL="0">
              <a:buNone/>
            </a:pPr>
            <a:r>
              <a:rPr lang="en-US" sz="1150" i="1" dirty="0">
                <a:solidFill>
                  <a:srgbClr val="5C6B7A"/>
                </a:solidFill>
                <a:latin typeface="Meiryo" pitchFamily="34" charset="0"/>
                <a:ea typeface="Meiryo" pitchFamily="34" charset="-122"/>
                <a:cs typeface="Meiryo" pitchFamily="34" charset="-120"/>
              </a:rPr>
              <a:t>ポイント：同じ場面に「正当な部分」と「カスハラに当たり得る部分」が混在することがあります。今日はこの切り分けを学びます。</a:t>
            </a:r>
            <a:endParaRPr lang="en-US" sz="1150" dirty="0"/>
          </a:p>
        </p:txBody>
      </p:sp>
      <p:sp>
        <p:nvSpPr>
          <p:cNvPr id="20" name="Text 16"/>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1" name="Text 17"/>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2606040" cy="310896"/>
          </a:xfrm>
          <a:prstGeom prst="roundRect">
            <a:avLst>
              <a:gd name="adj" fmla="val 17647"/>
            </a:avLst>
          </a:prstGeom>
          <a:solidFill>
            <a:srgbClr val="E3F0EF"/>
          </a:solidFill>
          <a:ln/>
        </p:spPr>
      </p:sp>
      <p:sp>
        <p:nvSpPr>
          <p:cNvPr id="3" name="Text 1"/>
          <p:cNvSpPr/>
          <p:nvPr/>
        </p:nvSpPr>
        <p:spPr>
          <a:xfrm>
            <a:off x="502920" y="420624"/>
            <a:ext cx="260604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措置の柱 ① ｜ 法令上の義務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方針の明確化と周知・啓発</a:t>
            </a:r>
            <a:endParaRPr lang="en-US" sz="2800" dirty="0"/>
          </a:p>
        </p:txBody>
      </p:sp>
      <p:sp>
        <p:nvSpPr>
          <p:cNvPr id="5" name="Shape 3"/>
          <p:cNvSpPr/>
          <p:nvPr/>
        </p:nvSpPr>
        <p:spPr>
          <a:xfrm>
            <a:off x="502920" y="1728216"/>
            <a:ext cx="5437480" cy="3776472"/>
          </a:xfrm>
          <a:prstGeom prst="roundRect">
            <a:avLst>
              <a:gd name="adj" fmla="val 1695"/>
            </a:avLst>
          </a:prstGeom>
          <a:solidFill>
            <a:srgbClr val="F6F8FA"/>
          </a:solidFill>
          <a:ln w="12700">
            <a:solidFill>
              <a:srgbClr val="D5DCE4"/>
            </a:solidFill>
            <a:prstDash val="solid"/>
          </a:ln>
        </p:spPr>
      </p:sp>
      <p:sp>
        <p:nvSpPr>
          <p:cNvPr id="6" name="Shape 4"/>
          <p:cNvSpPr/>
          <p:nvPr/>
        </p:nvSpPr>
        <p:spPr>
          <a:xfrm>
            <a:off x="731520" y="1929384"/>
            <a:ext cx="512064" cy="512064"/>
          </a:xfrm>
          <a:prstGeom prst="ellipse">
            <a:avLst/>
          </a:prstGeom>
          <a:solidFill>
            <a:srgbClr val="16314F"/>
          </a:solidFill>
          <a:ln/>
        </p:spPr>
      </p:sp>
      <p:sp>
        <p:nvSpPr>
          <p:cNvPr id="7" name="Text 5"/>
          <p:cNvSpPr/>
          <p:nvPr/>
        </p:nvSpPr>
        <p:spPr>
          <a:xfrm>
            <a:off x="731520"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1</a:t>
            </a:r>
            <a:endParaRPr lang="en-US" sz="2000" dirty="0"/>
          </a:p>
        </p:txBody>
      </p:sp>
      <p:sp>
        <p:nvSpPr>
          <p:cNvPr id="8" name="Text 6"/>
          <p:cNvSpPr/>
          <p:nvPr/>
        </p:nvSpPr>
        <p:spPr>
          <a:xfrm>
            <a:off x="1371600" y="1911096"/>
            <a:ext cx="4385920"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方針の明確化・周知</a:t>
            </a:r>
            <a:endParaRPr lang="en-US" sz="1400" dirty="0"/>
          </a:p>
        </p:txBody>
      </p:sp>
      <p:sp>
        <p:nvSpPr>
          <p:cNvPr id="9" name="Text 7"/>
          <p:cNvSpPr/>
          <p:nvPr/>
        </p:nvSpPr>
        <p:spPr>
          <a:xfrm>
            <a:off x="777240" y="2569464"/>
            <a:ext cx="4907128"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カスハラには毅然と対応し、労働者を保護する旨の方針を明確化</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顧客対応に関する方針を明確化</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管理監督者を含む労働者へ周知・啓発（研修等）</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顧客対応の改善と従業員保護の双方を方針に含める</a:t>
            </a:r>
            <a:endParaRPr lang="en-US" sz="1200" dirty="0"/>
          </a:p>
        </p:txBody>
      </p:sp>
      <p:sp>
        <p:nvSpPr>
          <p:cNvPr id="10" name="Shape 8"/>
          <p:cNvSpPr/>
          <p:nvPr/>
        </p:nvSpPr>
        <p:spPr>
          <a:xfrm>
            <a:off x="6251296" y="1728216"/>
            <a:ext cx="5437480" cy="3776472"/>
          </a:xfrm>
          <a:prstGeom prst="roundRect">
            <a:avLst>
              <a:gd name="adj" fmla="val 1695"/>
            </a:avLst>
          </a:prstGeom>
          <a:solidFill>
            <a:srgbClr val="F6F8FA"/>
          </a:solidFill>
          <a:ln w="12700">
            <a:solidFill>
              <a:srgbClr val="D5DCE4"/>
            </a:solidFill>
            <a:prstDash val="solid"/>
          </a:ln>
        </p:spPr>
      </p:sp>
      <p:sp>
        <p:nvSpPr>
          <p:cNvPr id="11" name="Shape 9"/>
          <p:cNvSpPr/>
          <p:nvPr/>
        </p:nvSpPr>
        <p:spPr>
          <a:xfrm>
            <a:off x="6479896" y="1929384"/>
            <a:ext cx="512064" cy="512064"/>
          </a:xfrm>
          <a:prstGeom prst="ellipse">
            <a:avLst/>
          </a:prstGeom>
          <a:solidFill>
            <a:srgbClr val="16314F"/>
          </a:solidFill>
          <a:ln/>
        </p:spPr>
      </p:sp>
      <p:sp>
        <p:nvSpPr>
          <p:cNvPr id="12" name="Text 10"/>
          <p:cNvSpPr/>
          <p:nvPr/>
        </p:nvSpPr>
        <p:spPr>
          <a:xfrm>
            <a:off x="6479896"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2</a:t>
            </a:r>
            <a:endParaRPr lang="en-US" sz="2000" dirty="0"/>
          </a:p>
        </p:txBody>
      </p:sp>
      <p:sp>
        <p:nvSpPr>
          <p:cNvPr id="13" name="Text 11"/>
          <p:cNvSpPr/>
          <p:nvPr/>
        </p:nvSpPr>
        <p:spPr>
          <a:xfrm>
            <a:off x="7119976" y="1911096"/>
            <a:ext cx="4385920"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対処内容の周知</a:t>
            </a:r>
            <a:endParaRPr lang="en-US" sz="1400" dirty="0"/>
          </a:p>
        </p:txBody>
      </p:sp>
      <p:sp>
        <p:nvSpPr>
          <p:cNvPr id="14" name="Text 12"/>
          <p:cNvSpPr/>
          <p:nvPr/>
        </p:nvSpPr>
        <p:spPr>
          <a:xfrm>
            <a:off x="6525616" y="2569464"/>
            <a:ext cx="4907128"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管理監督者に対応方針の指示を仰ぐ</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可能な限り労働者を一人で対応させない</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犯罪に該当し得る言動は警察へ通報する</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本社・本部等へ情報共有し指示を仰ぐ</a:t>
            </a:r>
            <a:endParaRPr lang="en-US" sz="1200" dirty="0"/>
          </a:p>
        </p:txBody>
      </p:sp>
      <p:sp>
        <p:nvSpPr>
          <p:cNvPr id="15" name="Shape 13"/>
          <p:cNvSpPr/>
          <p:nvPr/>
        </p:nvSpPr>
        <p:spPr>
          <a:xfrm>
            <a:off x="502920" y="5687568"/>
            <a:ext cx="11185855" cy="713232"/>
          </a:xfrm>
          <a:prstGeom prst="roundRect">
            <a:avLst>
              <a:gd name="adj" fmla="val 8974"/>
            </a:avLst>
          </a:prstGeom>
          <a:solidFill>
            <a:srgbClr val="F6EEDD"/>
          </a:solidFill>
          <a:ln w="12700">
            <a:solidFill>
              <a:srgbClr val="E0CB9E"/>
            </a:solidFill>
            <a:prstDash val="solid"/>
          </a:ln>
        </p:spPr>
      </p:sp>
      <p:sp>
        <p:nvSpPr>
          <p:cNvPr id="16" name="Text 14"/>
          <p:cNvSpPr/>
          <p:nvPr/>
        </p:nvSpPr>
        <p:spPr>
          <a:xfrm>
            <a:off x="731520" y="5687568"/>
            <a:ext cx="10728655" cy="713232"/>
          </a:xfrm>
          <a:prstGeom prst="rect">
            <a:avLst/>
          </a:prstGeom>
          <a:noFill/>
          <a:ln/>
        </p:spPr>
        <p:txBody>
          <a:bodyPr wrap="square" lIns="0" tIns="0" rIns="0" bIns="0" rtlCol="0" anchor="ctr"/>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【指針上の実施例】社内ホームページや資料に方針を記載し、従業員がいつでも見られる形で共有する等。具体的な表現・周知方法は自社ルールを確認。</a:t>
            </a:r>
            <a:endParaRPr lang="en-US" sz="1200" dirty="0"/>
          </a:p>
        </p:txBody>
      </p:sp>
      <p:sp>
        <p:nvSpPr>
          <p:cNvPr id="17" name="Text 15"/>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8" name="Text 16"/>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2606040" cy="310896"/>
          </a:xfrm>
          <a:prstGeom prst="roundRect">
            <a:avLst>
              <a:gd name="adj" fmla="val 17647"/>
            </a:avLst>
          </a:prstGeom>
          <a:solidFill>
            <a:srgbClr val="E3F0EF"/>
          </a:solidFill>
          <a:ln/>
        </p:spPr>
      </p:sp>
      <p:sp>
        <p:nvSpPr>
          <p:cNvPr id="3" name="Text 1"/>
          <p:cNvSpPr/>
          <p:nvPr/>
        </p:nvSpPr>
        <p:spPr>
          <a:xfrm>
            <a:off x="502920" y="420624"/>
            <a:ext cx="260604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措置の柱 ② ｜ 法令上の義務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相談体制の整備</a:t>
            </a:r>
            <a:endParaRPr lang="en-US" sz="2800" dirty="0"/>
          </a:p>
        </p:txBody>
      </p:sp>
      <p:sp>
        <p:nvSpPr>
          <p:cNvPr id="5" name="Shape 3"/>
          <p:cNvSpPr/>
          <p:nvPr/>
        </p:nvSpPr>
        <p:spPr>
          <a:xfrm>
            <a:off x="502920" y="1728216"/>
            <a:ext cx="5437480" cy="3776472"/>
          </a:xfrm>
          <a:prstGeom prst="roundRect">
            <a:avLst>
              <a:gd name="adj" fmla="val 1695"/>
            </a:avLst>
          </a:prstGeom>
          <a:solidFill>
            <a:srgbClr val="F6F8FA"/>
          </a:solidFill>
          <a:ln w="12700">
            <a:solidFill>
              <a:srgbClr val="D5DCE4"/>
            </a:solidFill>
            <a:prstDash val="solid"/>
          </a:ln>
        </p:spPr>
      </p:sp>
      <p:sp>
        <p:nvSpPr>
          <p:cNvPr id="6" name="Shape 4"/>
          <p:cNvSpPr/>
          <p:nvPr/>
        </p:nvSpPr>
        <p:spPr>
          <a:xfrm>
            <a:off x="731520" y="1929384"/>
            <a:ext cx="512064" cy="512064"/>
          </a:xfrm>
          <a:prstGeom prst="ellipse">
            <a:avLst/>
          </a:prstGeom>
          <a:solidFill>
            <a:srgbClr val="16314F"/>
          </a:solidFill>
          <a:ln/>
        </p:spPr>
      </p:sp>
      <p:sp>
        <p:nvSpPr>
          <p:cNvPr id="7" name="Text 5"/>
          <p:cNvSpPr/>
          <p:nvPr/>
        </p:nvSpPr>
        <p:spPr>
          <a:xfrm>
            <a:off x="731520"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3</a:t>
            </a:r>
            <a:endParaRPr lang="en-US" sz="2000" dirty="0"/>
          </a:p>
        </p:txBody>
      </p:sp>
      <p:sp>
        <p:nvSpPr>
          <p:cNvPr id="8" name="Text 6"/>
          <p:cNvSpPr/>
          <p:nvPr/>
        </p:nvSpPr>
        <p:spPr>
          <a:xfrm>
            <a:off x="1371600" y="1911096"/>
            <a:ext cx="4385920"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相談窓口を定め周知</a:t>
            </a:r>
            <a:endParaRPr lang="en-US" sz="1400" dirty="0"/>
          </a:p>
        </p:txBody>
      </p:sp>
      <p:sp>
        <p:nvSpPr>
          <p:cNvPr id="9" name="Text 7"/>
          <p:cNvSpPr/>
          <p:nvPr/>
        </p:nvSpPr>
        <p:spPr>
          <a:xfrm>
            <a:off x="777240" y="2569464"/>
            <a:ext cx="4907128"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相談に対応する担当者をあらかじめ定める</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相談に対応するための制度を設ける</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外部機関に相談対応を委託することも可</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既存のハラスメント相談窓口と統合も可</a:t>
            </a:r>
            <a:endParaRPr lang="en-US" sz="1200" dirty="0"/>
          </a:p>
        </p:txBody>
      </p:sp>
      <p:sp>
        <p:nvSpPr>
          <p:cNvPr id="10" name="Shape 8"/>
          <p:cNvSpPr/>
          <p:nvPr/>
        </p:nvSpPr>
        <p:spPr>
          <a:xfrm>
            <a:off x="6251296" y="1728216"/>
            <a:ext cx="5437480" cy="3776472"/>
          </a:xfrm>
          <a:prstGeom prst="roundRect">
            <a:avLst>
              <a:gd name="adj" fmla="val 1695"/>
            </a:avLst>
          </a:prstGeom>
          <a:solidFill>
            <a:srgbClr val="F6F8FA"/>
          </a:solidFill>
          <a:ln w="12700">
            <a:solidFill>
              <a:srgbClr val="D5DCE4"/>
            </a:solidFill>
            <a:prstDash val="solid"/>
          </a:ln>
        </p:spPr>
      </p:sp>
      <p:sp>
        <p:nvSpPr>
          <p:cNvPr id="11" name="Shape 9"/>
          <p:cNvSpPr/>
          <p:nvPr/>
        </p:nvSpPr>
        <p:spPr>
          <a:xfrm>
            <a:off x="6479896" y="1929384"/>
            <a:ext cx="512064" cy="512064"/>
          </a:xfrm>
          <a:prstGeom prst="ellipse">
            <a:avLst/>
          </a:prstGeom>
          <a:solidFill>
            <a:srgbClr val="16314F"/>
          </a:solidFill>
          <a:ln/>
        </p:spPr>
      </p:sp>
      <p:sp>
        <p:nvSpPr>
          <p:cNvPr id="12" name="Text 10"/>
          <p:cNvSpPr/>
          <p:nvPr/>
        </p:nvSpPr>
        <p:spPr>
          <a:xfrm>
            <a:off x="6479896"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4</a:t>
            </a:r>
            <a:endParaRPr lang="en-US" sz="2000" dirty="0"/>
          </a:p>
        </p:txBody>
      </p:sp>
      <p:sp>
        <p:nvSpPr>
          <p:cNvPr id="13" name="Text 11"/>
          <p:cNvSpPr/>
          <p:nvPr/>
        </p:nvSpPr>
        <p:spPr>
          <a:xfrm>
            <a:off x="7119976" y="1911096"/>
            <a:ext cx="4385920"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適切に対応できる体制</a:t>
            </a:r>
            <a:endParaRPr lang="en-US" sz="1400" dirty="0"/>
          </a:p>
        </p:txBody>
      </p:sp>
      <p:sp>
        <p:nvSpPr>
          <p:cNvPr id="14" name="Text 12"/>
          <p:cNvSpPr/>
          <p:nvPr/>
        </p:nvSpPr>
        <p:spPr>
          <a:xfrm>
            <a:off x="6525616" y="2569464"/>
            <a:ext cx="4907128"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相談内容・状況に応じ、窓口と関係部門が連携</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発生時だけでなく、発生のおそれがある場合も対象</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あらかじめ作成したマニュアルに基づき対応</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相談担当者に研修を行う</a:t>
            </a:r>
            <a:endParaRPr lang="en-US" sz="1200" dirty="0"/>
          </a:p>
        </p:txBody>
      </p:sp>
      <p:sp>
        <p:nvSpPr>
          <p:cNvPr id="15" name="Shape 13"/>
          <p:cNvSpPr/>
          <p:nvPr/>
        </p:nvSpPr>
        <p:spPr>
          <a:xfrm>
            <a:off x="502920" y="5687568"/>
            <a:ext cx="11185855" cy="713232"/>
          </a:xfrm>
          <a:prstGeom prst="roundRect">
            <a:avLst>
              <a:gd name="adj" fmla="val 8974"/>
            </a:avLst>
          </a:prstGeom>
          <a:solidFill>
            <a:srgbClr val="E3F0EF"/>
          </a:solidFill>
          <a:ln w="12700">
            <a:solidFill>
              <a:srgbClr val="A9D2CE"/>
            </a:solidFill>
            <a:prstDash val="solid"/>
          </a:ln>
        </p:spPr>
      </p:sp>
      <p:sp>
        <p:nvSpPr>
          <p:cNvPr id="16" name="Text 14"/>
          <p:cNvSpPr/>
          <p:nvPr/>
        </p:nvSpPr>
        <p:spPr>
          <a:xfrm>
            <a:off x="731520" y="5687568"/>
            <a:ext cx="10728655" cy="713232"/>
          </a:xfrm>
          <a:prstGeom prst="rect">
            <a:avLst/>
          </a:prstGeom>
          <a:noFill/>
          <a:ln/>
        </p:spPr>
        <p:txBody>
          <a:bodyPr wrap="square" lIns="0" tIns="0" rIns="0" bIns="0" rtlCol="0" anchor="ctr"/>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【2026年10月施行】相談したことを理由に不利益取扱いをしない旨も周知します（後述の柱⑤）。窓口・連携先は自社ルールを確認・記入。</a:t>
            </a:r>
            <a:endParaRPr lang="en-US" sz="1200" dirty="0"/>
          </a:p>
        </p:txBody>
      </p:sp>
      <p:sp>
        <p:nvSpPr>
          <p:cNvPr id="17" name="Text 15"/>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8" name="Text 16"/>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2606040" cy="310896"/>
          </a:xfrm>
          <a:prstGeom prst="roundRect">
            <a:avLst>
              <a:gd name="adj" fmla="val 17647"/>
            </a:avLst>
          </a:prstGeom>
          <a:solidFill>
            <a:srgbClr val="E3F0EF"/>
          </a:solidFill>
          <a:ln/>
        </p:spPr>
      </p:sp>
      <p:sp>
        <p:nvSpPr>
          <p:cNvPr id="3" name="Text 1"/>
          <p:cNvSpPr/>
          <p:nvPr/>
        </p:nvSpPr>
        <p:spPr>
          <a:xfrm>
            <a:off x="502920" y="420624"/>
            <a:ext cx="260604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措置の柱 ③ ｜ 法令上の義務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事後の迅速かつ適切な対応</a:t>
            </a:r>
            <a:endParaRPr lang="en-US" sz="2800" dirty="0"/>
          </a:p>
        </p:txBody>
      </p:sp>
      <p:sp>
        <p:nvSpPr>
          <p:cNvPr id="5" name="Shape 3"/>
          <p:cNvSpPr/>
          <p:nvPr/>
        </p:nvSpPr>
        <p:spPr>
          <a:xfrm>
            <a:off x="502920" y="1728216"/>
            <a:ext cx="3521354" cy="3776472"/>
          </a:xfrm>
          <a:prstGeom prst="roundRect">
            <a:avLst>
              <a:gd name="adj" fmla="val 1818"/>
            </a:avLst>
          </a:prstGeom>
          <a:solidFill>
            <a:srgbClr val="F6F8FA"/>
          </a:solidFill>
          <a:ln w="12700">
            <a:solidFill>
              <a:srgbClr val="D5DCE4"/>
            </a:solidFill>
            <a:prstDash val="solid"/>
          </a:ln>
        </p:spPr>
      </p:sp>
      <p:sp>
        <p:nvSpPr>
          <p:cNvPr id="6" name="Shape 4"/>
          <p:cNvSpPr/>
          <p:nvPr/>
        </p:nvSpPr>
        <p:spPr>
          <a:xfrm>
            <a:off x="731520" y="1929384"/>
            <a:ext cx="512064" cy="512064"/>
          </a:xfrm>
          <a:prstGeom prst="ellipse">
            <a:avLst/>
          </a:prstGeom>
          <a:solidFill>
            <a:srgbClr val="16314F"/>
          </a:solidFill>
          <a:ln/>
        </p:spPr>
      </p:sp>
      <p:sp>
        <p:nvSpPr>
          <p:cNvPr id="7" name="Text 5"/>
          <p:cNvSpPr/>
          <p:nvPr/>
        </p:nvSpPr>
        <p:spPr>
          <a:xfrm>
            <a:off x="731520"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5</a:t>
            </a:r>
            <a:endParaRPr lang="en-US" sz="2000" dirty="0"/>
          </a:p>
        </p:txBody>
      </p:sp>
      <p:sp>
        <p:nvSpPr>
          <p:cNvPr id="8" name="Text 6"/>
          <p:cNvSpPr/>
          <p:nvPr/>
        </p:nvSpPr>
        <p:spPr>
          <a:xfrm>
            <a:off x="1371600" y="1911096"/>
            <a:ext cx="2469794"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事実関係の確認</a:t>
            </a:r>
            <a:endParaRPr lang="en-US" sz="1400" dirty="0"/>
          </a:p>
        </p:txBody>
      </p:sp>
      <p:sp>
        <p:nvSpPr>
          <p:cNvPr id="9" name="Text 7"/>
          <p:cNvSpPr/>
          <p:nvPr/>
        </p:nvSpPr>
        <p:spPr>
          <a:xfrm>
            <a:off x="777240" y="2569464"/>
            <a:ext cx="2991002"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相談者から事実確認（心身の状況に配慮）</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必要に応じ周囲の労働者から聴取</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録音・録画等の客観的証拠を確認</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個人情報保護法等を遵守して行う</a:t>
            </a:r>
            <a:endParaRPr lang="en-US" sz="1200" dirty="0"/>
          </a:p>
        </p:txBody>
      </p:sp>
      <p:sp>
        <p:nvSpPr>
          <p:cNvPr id="10" name="Shape 8"/>
          <p:cNvSpPr/>
          <p:nvPr/>
        </p:nvSpPr>
        <p:spPr>
          <a:xfrm>
            <a:off x="4335170" y="1728216"/>
            <a:ext cx="3521354" cy="3776472"/>
          </a:xfrm>
          <a:prstGeom prst="roundRect">
            <a:avLst>
              <a:gd name="adj" fmla="val 1818"/>
            </a:avLst>
          </a:prstGeom>
          <a:solidFill>
            <a:srgbClr val="F6F8FA"/>
          </a:solidFill>
          <a:ln w="12700">
            <a:solidFill>
              <a:srgbClr val="D5DCE4"/>
            </a:solidFill>
            <a:prstDash val="solid"/>
          </a:ln>
        </p:spPr>
      </p:sp>
      <p:sp>
        <p:nvSpPr>
          <p:cNvPr id="11" name="Shape 9"/>
          <p:cNvSpPr/>
          <p:nvPr/>
        </p:nvSpPr>
        <p:spPr>
          <a:xfrm>
            <a:off x="4563770" y="1929384"/>
            <a:ext cx="512064" cy="512064"/>
          </a:xfrm>
          <a:prstGeom prst="ellipse">
            <a:avLst/>
          </a:prstGeom>
          <a:solidFill>
            <a:srgbClr val="16314F"/>
          </a:solidFill>
          <a:ln/>
        </p:spPr>
      </p:sp>
      <p:sp>
        <p:nvSpPr>
          <p:cNvPr id="12" name="Text 10"/>
          <p:cNvSpPr/>
          <p:nvPr/>
        </p:nvSpPr>
        <p:spPr>
          <a:xfrm>
            <a:off x="4563770"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6</a:t>
            </a:r>
            <a:endParaRPr lang="en-US" sz="2000" dirty="0"/>
          </a:p>
        </p:txBody>
      </p:sp>
      <p:sp>
        <p:nvSpPr>
          <p:cNvPr id="13" name="Text 11"/>
          <p:cNvSpPr/>
          <p:nvPr/>
        </p:nvSpPr>
        <p:spPr>
          <a:xfrm>
            <a:off x="5203850" y="1911096"/>
            <a:ext cx="2469794"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被害者への配慮</a:t>
            </a:r>
            <a:endParaRPr lang="en-US" sz="1400" dirty="0"/>
          </a:p>
        </p:txBody>
      </p:sp>
      <p:sp>
        <p:nvSpPr>
          <p:cNvPr id="14" name="Text 12"/>
          <p:cNvSpPr/>
          <p:nvPr/>
        </p:nvSpPr>
        <p:spPr>
          <a:xfrm>
            <a:off x="4609490" y="2569464"/>
            <a:ext cx="2991002"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管理監督者等が代わって対応</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被害者と行為者を引き離す</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担当者の変更・複数人での対応</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メンタルヘルス不調への相談対応</a:t>
            </a:r>
            <a:endParaRPr lang="en-US" sz="1200" dirty="0"/>
          </a:p>
        </p:txBody>
      </p:sp>
      <p:sp>
        <p:nvSpPr>
          <p:cNvPr id="15" name="Shape 13"/>
          <p:cNvSpPr/>
          <p:nvPr/>
        </p:nvSpPr>
        <p:spPr>
          <a:xfrm>
            <a:off x="8167421" y="1728216"/>
            <a:ext cx="3521354" cy="3776472"/>
          </a:xfrm>
          <a:prstGeom prst="roundRect">
            <a:avLst>
              <a:gd name="adj" fmla="val 1818"/>
            </a:avLst>
          </a:prstGeom>
          <a:solidFill>
            <a:srgbClr val="F6F8FA"/>
          </a:solidFill>
          <a:ln w="12700">
            <a:solidFill>
              <a:srgbClr val="D5DCE4"/>
            </a:solidFill>
            <a:prstDash val="solid"/>
          </a:ln>
        </p:spPr>
      </p:sp>
      <p:sp>
        <p:nvSpPr>
          <p:cNvPr id="16" name="Shape 14"/>
          <p:cNvSpPr/>
          <p:nvPr/>
        </p:nvSpPr>
        <p:spPr>
          <a:xfrm>
            <a:off x="8396021" y="1929384"/>
            <a:ext cx="512064" cy="512064"/>
          </a:xfrm>
          <a:prstGeom prst="ellipse">
            <a:avLst/>
          </a:prstGeom>
          <a:solidFill>
            <a:srgbClr val="16314F"/>
          </a:solidFill>
          <a:ln/>
        </p:spPr>
      </p:sp>
      <p:sp>
        <p:nvSpPr>
          <p:cNvPr id="17" name="Text 15"/>
          <p:cNvSpPr/>
          <p:nvPr/>
        </p:nvSpPr>
        <p:spPr>
          <a:xfrm>
            <a:off x="8396021" y="1929384"/>
            <a:ext cx="512064" cy="512064"/>
          </a:xfrm>
          <a:prstGeom prst="rect">
            <a:avLst/>
          </a:prstGeom>
          <a:noFill/>
          <a:ln/>
        </p:spPr>
        <p:txBody>
          <a:bodyPr wrap="square" lIns="0" tIns="0" rIns="0" bIns="0" rtlCol="0" anchor="ctr"/>
          <a:lstStyle/>
          <a:p>
            <a:pPr algn="ctr" indent="0" marL="0">
              <a:buNone/>
            </a:pPr>
            <a:r>
              <a:rPr lang="en-US" sz="2000" b="1" dirty="0">
                <a:solidFill>
                  <a:srgbClr val="B58A3A"/>
                </a:solidFill>
                <a:latin typeface="Meiryo" pitchFamily="34" charset="0"/>
                <a:ea typeface="Meiryo" pitchFamily="34" charset="-122"/>
                <a:cs typeface="Meiryo" pitchFamily="34" charset="-120"/>
              </a:rPr>
              <a:t>7</a:t>
            </a:r>
            <a:endParaRPr lang="en-US" sz="2000" dirty="0"/>
          </a:p>
        </p:txBody>
      </p:sp>
      <p:sp>
        <p:nvSpPr>
          <p:cNvPr id="18" name="Text 16"/>
          <p:cNvSpPr/>
          <p:nvPr/>
        </p:nvSpPr>
        <p:spPr>
          <a:xfrm>
            <a:off x="9036101" y="1911096"/>
            <a:ext cx="2469794" cy="548640"/>
          </a:xfrm>
          <a:prstGeom prst="rect">
            <a:avLst/>
          </a:prstGeom>
          <a:noFill/>
          <a:ln/>
        </p:spPr>
        <p:txBody>
          <a:bodyPr wrap="square" lIns="0" tIns="0" rIns="0" bIns="0" rtlCol="0" anchor="ctr"/>
          <a:lstStyle/>
          <a:p>
            <a:pPr indent="0" marL="0">
              <a:lnSpc>
                <a:spcPct val="102000"/>
              </a:lnSpc>
              <a:buNone/>
            </a:pPr>
            <a:r>
              <a:rPr lang="en-US" sz="1400" b="1" dirty="0">
                <a:solidFill>
                  <a:srgbClr val="16314F"/>
                </a:solidFill>
                <a:latin typeface="Meiryo" pitchFamily="34" charset="0"/>
                <a:ea typeface="Meiryo" pitchFamily="34" charset="-122"/>
                <a:cs typeface="Meiryo" pitchFamily="34" charset="-120"/>
              </a:rPr>
              <a:t>再発防止</a:t>
            </a:r>
            <a:endParaRPr lang="en-US" sz="1400" dirty="0"/>
          </a:p>
        </p:txBody>
      </p:sp>
      <p:sp>
        <p:nvSpPr>
          <p:cNvPr id="19" name="Text 17"/>
          <p:cNvSpPr/>
          <p:nvPr/>
        </p:nvSpPr>
        <p:spPr>
          <a:xfrm>
            <a:off x="8441741" y="2569464"/>
            <a:ext cx="2991002" cy="2816352"/>
          </a:xfrm>
          <a:prstGeom prst="rect">
            <a:avLst/>
          </a:prstGeom>
          <a:noFill/>
          <a:ln/>
        </p:spPr>
        <p:txBody>
          <a:bodyPr wrap="square" lIns="0" tIns="0" rIns="0" bIns="0" rtlCol="0" anchor="t"/>
          <a:lstStyle/>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方針・対処内容の周知を改めて行う</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原因・背景となった商品・接客等の問題を改善</a:t>
            </a:r>
            <a:endParaRPr lang="en-US" sz="1200" dirty="0"/>
          </a:p>
          <a:p>
            <a:pPr marL="165100" indent="-165100">
              <a:lnSpc>
                <a:spcPct val="105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研修・講習等を改めて実施</a:t>
            </a:r>
            <a:endParaRPr lang="en-US" sz="1200" dirty="0"/>
          </a:p>
        </p:txBody>
      </p:sp>
      <p:sp>
        <p:nvSpPr>
          <p:cNvPr id="20" name="Shape 18"/>
          <p:cNvSpPr/>
          <p:nvPr/>
        </p:nvSpPr>
        <p:spPr>
          <a:xfrm>
            <a:off x="502920" y="5687568"/>
            <a:ext cx="11185855" cy="713232"/>
          </a:xfrm>
          <a:prstGeom prst="roundRect">
            <a:avLst>
              <a:gd name="adj" fmla="val 8974"/>
            </a:avLst>
          </a:prstGeom>
          <a:solidFill>
            <a:srgbClr val="FBEBE9"/>
          </a:solidFill>
          <a:ln w="12700">
            <a:solidFill>
              <a:srgbClr val="E7B7B1"/>
            </a:solidFill>
            <a:prstDash val="solid"/>
          </a:ln>
        </p:spPr>
      </p:sp>
      <p:sp>
        <p:nvSpPr>
          <p:cNvPr id="21" name="Text 19"/>
          <p:cNvSpPr/>
          <p:nvPr/>
        </p:nvSpPr>
        <p:spPr>
          <a:xfrm>
            <a:off x="731520" y="5687568"/>
            <a:ext cx="10728655" cy="713232"/>
          </a:xfrm>
          <a:prstGeom prst="rect">
            <a:avLst/>
          </a:prstGeom>
          <a:noFill/>
          <a:ln/>
        </p:spPr>
        <p:txBody>
          <a:bodyPr wrap="square" lIns="0" tIns="0" rIns="0" bIns="0" rtlCol="0" anchor="ctr"/>
          <a:lstStyle/>
          <a:p>
            <a:pPr indent="0" marL="0">
              <a:lnSpc>
                <a:spcPct val="105000"/>
              </a:lnSpc>
              <a:buNone/>
            </a:pPr>
            <a:r>
              <a:rPr lang="en-US" sz="1200" dirty="0">
                <a:solidFill>
                  <a:srgbClr val="263238"/>
                </a:solidFill>
                <a:latin typeface="Meiryo" pitchFamily="34" charset="0"/>
                <a:ea typeface="Meiryo" pitchFamily="34" charset="-122"/>
                <a:cs typeface="Meiryo" pitchFamily="34" charset="-120"/>
              </a:rPr>
              <a:t>犯罪に該当し得る言動は警察へ通報、法的手続が必要な場合は法務部門と連携し弁護士へ相談することも考えられます。</a:t>
            </a:r>
            <a:endParaRPr lang="en-US" sz="1200" dirty="0"/>
          </a:p>
        </p:txBody>
      </p:sp>
      <p:sp>
        <p:nvSpPr>
          <p:cNvPr id="22" name="Text 2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3" name="Text 2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2916936" cy="310896"/>
          </a:xfrm>
          <a:prstGeom prst="roundRect">
            <a:avLst>
              <a:gd name="adj" fmla="val 17647"/>
            </a:avLst>
          </a:prstGeom>
          <a:solidFill>
            <a:srgbClr val="E3F0EF"/>
          </a:solidFill>
          <a:ln/>
        </p:spPr>
      </p:sp>
      <p:sp>
        <p:nvSpPr>
          <p:cNvPr id="3" name="Text 1"/>
          <p:cNvSpPr/>
          <p:nvPr/>
        </p:nvSpPr>
        <p:spPr>
          <a:xfrm>
            <a:off x="502920" y="420624"/>
            <a:ext cx="2916936"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措置の柱 ④・⑤ ｜ 法令上の義務</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抑止のための措置／併せて講ずべき措置</a:t>
            </a:r>
            <a:endParaRPr lang="en-US" sz="2800" dirty="0"/>
          </a:p>
        </p:txBody>
      </p:sp>
      <p:sp>
        <p:nvSpPr>
          <p:cNvPr id="5" name="Shape 3"/>
          <p:cNvSpPr/>
          <p:nvPr/>
        </p:nvSpPr>
        <p:spPr>
          <a:xfrm>
            <a:off x="502920" y="1728216"/>
            <a:ext cx="5428336" cy="4581144"/>
          </a:xfrm>
          <a:prstGeom prst="roundRect">
            <a:avLst>
              <a:gd name="adj" fmla="val 1397"/>
            </a:avLst>
          </a:prstGeom>
          <a:solidFill>
            <a:srgbClr val="F6F8FA"/>
          </a:solidFill>
          <a:ln w="12700">
            <a:solidFill>
              <a:srgbClr val="D5DCE4"/>
            </a:solidFill>
            <a:prstDash val="solid"/>
          </a:ln>
        </p:spPr>
      </p:sp>
      <p:sp>
        <p:nvSpPr>
          <p:cNvPr id="6" name="Shape 4"/>
          <p:cNvSpPr/>
          <p:nvPr/>
        </p:nvSpPr>
        <p:spPr>
          <a:xfrm>
            <a:off x="731520" y="1911096"/>
            <a:ext cx="2377440" cy="310896"/>
          </a:xfrm>
          <a:prstGeom prst="roundRect">
            <a:avLst>
              <a:gd name="adj" fmla="val 17647"/>
            </a:avLst>
          </a:prstGeom>
          <a:solidFill>
            <a:srgbClr val="16314F"/>
          </a:solidFill>
          <a:ln/>
        </p:spPr>
      </p:sp>
      <p:sp>
        <p:nvSpPr>
          <p:cNvPr id="7" name="Text 5"/>
          <p:cNvSpPr/>
          <p:nvPr/>
        </p:nvSpPr>
        <p:spPr>
          <a:xfrm>
            <a:off x="731520" y="1911096"/>
            <a:ext cx="237744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柱④ 抑止のための措置</a:t>
            </a:r>
            <a:endParaRPr lang="en-US" sz="1150" dirty="0"/>
          </a:p>
        </p:txBody>
      </p:sp>
      <p:sp>
        <p:nvSpPr>
          <p:cNvPr id="8" name="Text 6"/>
          <p:cNvSpPr/>
          <p:nvPr/>
        </p:nvSpPr>
        <p:spPr>
          <a:xfrm>
            <a:off x="731520" y="2331720"/>
            <a:ext cx="4971136" cy="566928"/>
          </a:xfrm>
          <a:prstGeom prst="rect">
            <a:avLst/>
          </a:prstGeom>
          <a:noFill/>
          <a:ln/>
        </p:spPr>
        <p:txBody>
          <a:bodyPr wrap="square" lIns="0" tIns="0" rIns="0" bIns="0" rtlCol="0" anchor="t"/>
          <a:lstStyle/>
          <a:p>
            <a:pPr indent="0" marL="0">
              <a:lnSpc>
                <a:spcPct val="105000"/>
              </a:lnSpc>
              <a:buNone/>
            </a:pPr>
            <a:r>
              <a:rPr lang="en-US" sz="1350" b="1" dirty="0">
                <a:solidFill>
                  <a:srgbClr val="16314F"/>
                </a:solidFill>
                <a:latin typeface="Meiryo" pitchFamily="34" charset="0"/>
                <a:ea typeface="Meiryo" pitchFamily="34" charset="-122"/>
                <a:cs typeface="Meiryo" pitchFamily="34" charset="-120"/>
              </a:rPr>
              <a:t>⑧ 特に悪質なカスハラへの対処方針を定め周知し、対処できる体制を整備</a:t>
            </a:r>
            <a:endParaRPr lang="en-US" sz="1350" dirty="0"/>
          </a:p>
        </p:txBody>
      </p:sp>
      <p:sp>
        <p:nvSpPr>
          <p:cNvPr id="9" name="Text 7"/>
          <p:cNvSpPr/>
          <p:nvPr/>
        </p:nvSpPr>
        <p:spPr>
          <a:xfrm>
            <a:off x="777240" y="2935224"/>
            <a:ext cx="4879696" cy="3209544"/>
          </a:xfrm>
          <a:prstGeom prst="rect">
            <a:avLst/>
          </a:prstGeom>
          <a:noFill/>
          <a:ln/>
        </p:spPr>
        <p:txBody>
          <a:bodyPr wrap="square" lIns="0" tIns="0" rIns="0" bIns="0" rtlCol="0" anchor="t"/>
          <a:lstStyle/>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・犯罪に該当し得る言動は警察へ通報する</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・行為者に対して警告文を発出する</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・法令の制限内で、商品の販売・サービス提供をしない</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・行為者に対して店舗・施設等への出入りを禁止する</a:t>
            </a:r>
            <a:endParaRPr lang="en-US" sz="1250" dirty="0"/>
          </a:p>
        </p:txBody>
      </p:sp>
      <p:sp>
        <p:nvSpPr>
          <p:cNvPr id="10" name="Shape 8"/>
          <p:cNvSpPr/>
          <p:nvPr/>
        </p:nvSpPr>
        <p:spPr>
          <a:xfrm>
            <a:off x="6260440" y="1728216"/>
            <a:ext cx="5428336" cy="4581144"/>
          </a:xfrm>
          <a:prstGeom prst="roundRect">
            <a:avLst>
              <a:gd name="adj" fmla="val 1397"/>
            </a:avLst>
          </a:prstGeom>
          <a:solidFill>
            <a:srgbClr val="F6F8FA"/>
          </a:solidFill>
          <a:ln w="12700">
            <a:solidFill>
              <a:srgbClr val="D5DCE4"/>
            </a:solidFill>
            <a:prstDash val="solid"/>
          </a:ln>
        </p:spPr>
      </p:sp>
      <p:sp>
        <p:nvSpPr>
          <p:cNvPr id="11" name="Shape 9"/>
          <p:cNvSpPr/>
          <p:nvPr/>
        </p:nvSpPr>
        <p:spPr>
          <a:xfrm>
            <a:off x="6489040" y="1911096"/>
            <a:ext cx="2560320" cy="310896"/>
          </a:xfrm>
          <a:prstGeom prst="roundRect">
            <a:avLst>
              <a:gd name="adj" fmla="val 17647"/>
            </a:avLst>
          </a:prstGeom>
          <a:solidFill>
            <a:srgbClr val="16314F"/>
          </a:solidFill>
          <a:ln/>
        </p:spPr>
      </p:sp>
      <p:sp>
        <p:nvSpPr>
          <p:cNvPr id="12" name="Text 10"/>
          <p:cNvSpPr/>
          <p:nvPr/>
        </p:nvSpPr>
        <p:spPr>
          <a:xfrm>
            <a:off x="6489040" y="1911096"/>
            <a:ext cx="256032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柱⑤ 併せて講ずべき措置</a:t>
            </a:r>
            <a:endParaRPr lang="en-US" sz="1150" dirty="0"/>
          </a:p>
        </p:txBody>
      </p:sp>
      <p:sp>
        <p:nvSpPr>
          <p:cNvPr id="13" name="Text 11"/>
          <p:cNvSpPr/>
          <p:nvPr/>
        </p:nvSpPr>
        <p:spPr>
          <a:xfrm>
            <a:off x="6489040" y="2331720"/>
            <a:ext cx="4971136" cy="384048"/>
          </a:xfrm>
          <a:prstGeom prst="rect">
            <a:avLst/>
          </a:prstGeom>
          <a:noFill/>
          <a:ln/>
        </p:spPr>
        <p:txBody>
          <a:bodyPr wrap="square" lIns="0" tIns="0" rIns="0" bIns="0" rtlCol="0" anchor="t"/>
          <a:lstStyle/>
          <a:p>
            <a:pPr indent="0" marL="0">
              <a:buNone/>
            </a:pPr>
            <a:r>
              <a:rPr lang="en-US" sz="1350" b="1" dirty="0">
                <a:solidFill>
                  <a:srgbClr val="16314F"/>
                </a:solidFill>
                <a:latin typeface="Meiryo" pitchFamily="34" charset="0"/>
                <a:ea typeface="Meiryo" pitchFamily="34" charset="-122"/>
                <a:cs typeface="Meiryo" pitchFamily="34" charset="-120"/>
              </a:rPr>
              <a:t>⑨ プライバシー保護　／　⑩ 不利益取扱いの禁止</a:t>
            </a:r>
            <a:endParaRPr lang="en-US" sz="1350" dirty="0"/>
          </a:p>
        </p:txBody>
      </p:sp>
      <p:sp>
        <p:nvSpPr>
          <p:cNvPr id="14" name="Text 12"/>
          <p:cNvSpPr/>
          <p:nvPr/>
        </p:nvSpPr>
        <p:spPr>
          <a:xfrm>
            <a:off x="6534760" y="2807208"/>
            <a:ext cx="4879696" cy="3346704"/>
          </a:xfrm>
          <a:prstGeom prst="rect">
            <a:avLst/>
          </a:prstGeom>
          <a:noFill/>
          <a:ln/>
        </p:spPr>
        <p:txBody>
          <a:bodyPr wrap="square" lIns="0" tIns="0" rIns="0" bIns="0" rtlCol="0" anchor="t"/>
          <a:lstStyle/>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・相談者等のプライバシーを保護し、労働者に周知</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・相談者・行為者・第三者等の個人情報を適切に扱う</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・障害・病歴・認知症・家族情報等を不用意に共有しない</a:t>
            </a:r>
            <a:endParaRPr lang="en-US" sz="1250" dirty="0"/>
          </a:p>
          <a:p>
            <a:pPr indent="0" marL="0">
              <a:lnSpc>
                <a:spcPct val="122000"/>
              </a:lnSpc>
              <a:buNone/>
            </a:pPr>
            <a:r>
              <a:rPr lang="en-US" sz="1250" dirty="0">
                <a:solidFill>
                  <a:srgbClr val="263238"/>
                </a:solidFill>
                <a:latin typeface="Meiryo" pitchFamily="34" charset="0"/>
                <a:ea typeface="Meiryo" pitchFamily="34" charset="-122"/>
                <a:cs typeface="Meiryo" pitchFamily="34" charset="-120"/>
              </a:rPr>
              <a:t>・相談したこと等を理由に不利益取扱いをしない旨を就業規則等に定め周知・啓発</a:t>
            </a:r>
            <a:endParaRPr lang="en-US" sz="1250" dirty="0"/>
          </a:p>
        </p:txBody>
      </p:sp>
      <p:sp>
        <p:nvSpPr>
          <p:cNvPr id="15" name="Text 1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6" name="Text 14"/>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207008" cy="310896"/>
          </a:xfrm>
          <a:prstGeom prst="roundRect">
            <a:avLst>
              <a:gd name="adj" fmla="val 17647"/>
            </a:avLst>
          </a:prstGeom>
          <a:solidFill>
            <a:srgbClr val="E7F0EA"/>
          </a:solidFill>
          <a:ln/>
        </p:spPr>
      </p:sp>
      <p:sp>
        <p:nvSpPr>
          <p:cNvPr id="3" name="Text 1"/>
          <p:cNvSpPr/>
          <p:nvPr/>
        </p:nvSpPr>
        <p:spPr>
          <a:xfrm>
            <a:off x="502920" y="420624"/>
            <a:ext cx="1207008" cy="310896"/>
          </a:xfrm>
          <a:prstGeom prst="rect">
            <a:avLst/>
          </a:prstGeom>
          <a:noFill/>
          <a:ln/>
        </p:spPr>
        <p:txBody>
          <a:bodyPr wrap="square" lIns="0" tIns="0" rIns="0" bIns="0" rtlCol="0" anchor="ctr"/>
          <a:lstStyle/>
          <a:p>
            <a:pPr algn="ctr" indent="0" marL="0">
              <a:buNone/>
            </a:pPr>
            <a:r>
              <a:rPr lang="en-US" sz="1150" b="1" dirty="0">
                <a:solidFill>
                  <a:srgbClr val="2F6B4F"/>
                </a:solidFill>
                <a:latin typeface="Meiryo" pitchFamily="34" charset="0"/>
                <a:ea typeface="Meiryo" pitchFamily="34" charset="-122"/>
                <a:cs typeface="Meiryo" pitchFamily="34" charset="-120"/>
              </a:rPr>
              <a:t>望ましい取組</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顧客等への理解を深める取組</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義務ではありませんが、予防に効果的とされる取組です。【望ましい取組】として整理します。</a:t>
            </a:r>
            <a:endParaRPr lang="en-US" sz="1350" dirty="0"/>
          </a:p>
        </p:txBody>
      </p:sp>
      <p:sp>
        <p:nvSpPr>
          <p:cNvPr id="6" name="Shape 4"/>
          <p:cNvSpPr/>
          <p:nvPr/>
        </p:nvSpPr>
        <p:spPr>
          <a:xfrm>
            <a:off x="502920" y="2048256"/>
            <a:ext cx="5437480" cy="1143000"/>
          </a:xfrm>
          <a:prstGeom prst="roundRect">
            <a:avLst>
              <a:gd name="adj" fmla="val 5600"/>
            </a:avLst>
          </a:prstGeom>
          <a:solidFill>
            <a:srgbClr val="E7F0EA"/>
          </a:solidFill>
          <a:ln w="12700">
            <a:solidFill>
              <a:srgbClr val="B2CDBD"/>
            </a:solidFill>
            <a:prstDash val="solid"/>
          </a:ln>
        </p:spPr>
      </p:sp>
      <p:sp>
        <p:nvSpPr>
          <p:cNvPr id="7" name="Shape 5"/>
          <p:cNvSpPr/>
          <p:nvPr/>
        </p:nvSpPr>
        <p:spPr>
          <a:xfrm>
            <a:off x="704088" y="2322576"/>
            <a:ext cx="603504" cy="603504"/>
          </a:xfrm>
          <a:prstGeom prst="ellipse">
            <a:avLst/>
          </a:prstGeom>
          <a:solidFill>
            <a:srgbClr val="FFFFFF"/>
          </a:solidFill>
          <a:ln w="15875">
            <a:solidFill>
              <a:srgbClr val="2F6B4F"/>
            </a:solidFill>
            <a:prstDash val="solid"/>
          </a:ln>
        </p:spPr>
      </p:sp>
      <p:pic>
        <p:nvPicPr>
          <p:cNvPr id="8" name="Image 0" descr="preencoded.png">    </p:cNvPr>
          <p:cNvPicPr>
            <a:picLocks noChangeAspect="1"/>
          </p:cNvPicPr>
          <p:nvPr/>
        </p:nvPicPr>
        <p:blipFill>
          <a:blip r:embed="rId1"/>
          <a:stretch>
            <a:fillRect/>
          </a:stretch>
        </p:blipFill>
        <p:spPr>
          <a:xfrm>
            <a:off x="860999" y="2479487"/>
            <a:ext cx="289682" cy="289682"/>
          </a:xfrm>
          <a:prstGeom prst="rect">
            <a:avLst/>
          </a:prstGeom>
        </p:spPr>
      </p:pic>
      <p:sp>
        <p:nvSpPr>
          <p:cNvPr id="9" name="Text 6"/>
          <p:cNvSpPr/>
          <p:nvPr/>
        </p:nvSpPr>
        <p:spPr>
          <a:xfrm>
            <a:off x="1463040" y="2231136"/>
            <a:ext cx="4294480" cy="36576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消費者・障害特性の理解</a:t>
            </a:r>
            <a:endParaRPr lang="en-US" sz="1550" dirty="0"/>
          </a:p>
        </p:txBody>
      </p:sp>
      <p:sp>
        <p:nvSpPr>
          <p:cNvPr id="10" name="Text 7"/>
          <p:cNvSpPr/>
          <p:nvPr/>
        </p:nvSpPr>
        <p:spPr>
          <a:xfrm>
            <a:off x="1463040" y="2578608"/>
            <a:ext cx="4294480" cy="548640"/>
          </a:xfrm>
          <a:prstGeom prst="rect">
            <a:avLst/>
          </a:prstGeom>
          <a:noFill/>
          <a:ln/>
        </p:spPr>
        <p:txBody>
          <a:bodyPr wrap="square" lIns="0" tIns="0" rIns="0" bIns="0" rtlCol="0" anchor="t"/>
          <a:lstStyle/>
          <a:p>
            <a:pPr indent="0" marL="0">
              <a:lnSpc>
                <a:spcPct val="106000"/>
              </a:lnSpc>
              <a:buNone/>
            </a:pPr>
            <a:r>
              <a:rPr lang="en-US" sz="1250" dirty="0">
                <a:solidFill>
                  <a:srgbClr val="263238"/>
                </a:solidFill>
                <a:latin typeface="Meiryo" pitchFamily="34" charset="0"/>
                <a:ea typeface="Meiryo" pitchFamily="34" charset="-122"/>
                <a:cs typeface="Meiryo" pitchFamily="34" charset="-120"/>
              </a:rPr>
              <a:t>消費者心理や障害特性等について資料配付・研修を行い、顧客等への理解を深める</a:t>
            </a:r>
            <a:endParaRPr lang="en-US" sz="1250" dirty="0"/>
          </a:p>
        </p:txBody>
      </p:sp>
      <p:sp>
        <p:nvSpPr>
          <p:cNvPr id="11" name="Shape 8"/>
          <p:cNvSpPr/>
          <p:nvPr/>
        </p:nvSpPr>
        <p:spPr>
          <a:xfrm>
            <a:off x="6251296" y="2048256"/>
            <a:ext cx="5437480" cy="1143000"/>
          </a:xfrm>
          <a:prstGeom prst="roundRect">
            <a:avLst>
              <a:gd name="adj" fmla="val 5600"/>
            </a:avLst>
          </a:prstGeom>
          <a:solidFill>
            <a:srgbClr val="E7F0EA"/>
          </a:solidFill>
          <a:ln w="12700">
            <a:solidFill>
              <a:srgbClr val="B2CDBD"/>
            </a:solidFill>
            <a:prstDash val="solid"/>
          </a:ln>
        </p:spPr>
      </p:sp>
      <p:sp>
        <p:nvSpPr>
          <p:cNvPr id="12" name="Shape 9"/>
          <p:cNvSpPr/>
          <p:nvPr/>
        </p:nvSpPr>
        <p:spPr>
          <a:xfrm>
            <a:off x="6452464" y="2322576"/>
            <a:ext cx="603504" cy="603504"/>
          </a:xfrm>
          <a:prstGeom prst="ellipse">
            <a:avLst/>
          </a:prstGeom>
          <a:solidFill>
            <a:srgbClr val="FFFFFF"/>
          </a:solidFill>
          <a:ln w="15875">
            <a:solidFill>
              <a:srgbClr val="2F6B4F"/>
            </a:solidFill>
            <a:prstDash val="solid"/>
          </a:ln>
        </p:spPr>
      </p:sp>
      <p:pic>
        <p:nvPicPr>
          <p:cNvPr id="13" name="Image 1" descr="preencoded.png">    </p:cNvPr>
          <p:cNvPicPr>
            <a:picLocks noChangeAspect="1"/>
          </p:cNvPicPr>
          <p:nvPr/>
        </p:nvPicPr>
        <p:blipFill>
          <a:blip r:embed="rId2"/>
          <a:stretch>
            <a:fillRect/>
          </a:stretch>
        </p:blipFill>
        <p:spPr>
          <a:xfrm>
            <a:off x="6609375" y="2479487"/>
            <a:ext cx="289682" cy="289682"/>
          </a:xfrm>
          <a:prstGeom prst="rect">
            <a:avLst/>
          </a:prstGeom>
        </p:spPr>
      </p:pic>
      <p:sp>
        <p:nvSpPr>
          <p:cNvPr id="14" name="Text 10"/>
          <p:cNvSpPr/>
          <p:nvPr/>
        </p:nvSpPr>
        <p:spPr>
          <a:xfrm>
            <a:off x="7211416" y="2231136"/>
            <a:ext cx="4294480" cy="36576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業種別資料の活用</a:t>
            </a:r>
            <a:endParaRPr lang="en-US" sz="1550" dirty="0"/>
          </a:p>
        </p:txBody>
      </p:sp>
      <p:sp>
        <p:nvSpPr>
          <p:cNvPr id="15" name="Text 11"/>
          <p:cNvSpPr/>
          <p:nvPr/>
        </p:nvSpPr>
        <p:spPr>
          <a:xfrm>
            <a:off x="7211416" y="2578608"/>
            <a:ext cx="4294480" cy="548640"/>
          </a:xfrm>
          <a:prstGeom prst="rect">
            <a:avLst/>
          </a:prstGeom>
          <a:noFill/>
          <a:ln/>
        </p:spPr>
        <p:txBody>
          <a:bodyPr wrap="square" lIns="0" tIns="0" rIns="0" bIns="0" rtlCol="0" anchor="t"/>
          <a:lstStyle/>
          <a:p>
            <a:pPr indent="0" marL="0">
              <a:lnSpc>
                <a:spcPct val="106000"/>
              </a:lnSpc>
              <a:buNone/>
            </a:pPr>
            <a:r>
              <a:rPr lang="en-US" sz="1250" dirty="0">
                <a:solidFill>
                  <a:srgbClr val="263238"/>
                </a:solidFill>
                <a:latin typeface="Meiryo" pitchFamily="34" charset="0"/>
                <a:ea typeface="Meiryo" pitchFamily="34" charset="-122"/>
                <a:cs typeface="Meiryo" pitchFamily="34" charset="-120"/>
              </a:rPr>
              <a:t>業種別マニュアルや業界団体の資料を参考にする</a:t>
            </a:r>
            <a:endParaRPr lang="en-US" sz="1250" dirty="0"/>
          </a:p>
        </p:txBody>
      </p:sp>
      <p:sp>
        <p:nvSpPr>
          <p:cNvPr id="16" name="Shape 12"/>
          <p:cNvSpPr/>
          <p:nvPr/>
        </p:nvSpPr>
        <p:spPr>
          <a:xfrm>
            <a:off x="502920" y="3392424"/>
            <a:ext cx="5437480" cy="1143000"/>
          </a:xfrm>
          <a:prstGeom prst="roundRect">
            <a:avLst>
              <a:gd name="adj" fmla="val 5600"/>
            </a:avLst>
          </a:prstGeom>
          <a:solidFill>
            <a:srgbClr val="E7F0EA"/>
          </a:solidFill>
          <a:ln w="12700">
            <a:solidFill>
              <a:srgbClr val="B2CDBD"/>
            </a:solidFill>
            <a:prstDash val="solid"/>
          </a:ln>
        </p:spPr>
      </p:sp>
      <p:sp>
        <p:nvSpPr>
          <p:cNvPr id="17" name="Shape 13"/>
          <p:cNvSpPr/>
          <p:nvPr/>
        </p:nvSpPr>
        <p:spPr>
          <a:xfrm>
            <a:off x="704088" y="3666744"/>
            <a:ext cx="603504" cy="603504"/>
          </a:xfrm>
          <a:prstGeom prst="ellipse">
            <a:avLst/>
          </a:prstGeom>
          <a:solidFill>
            <a:srgbClr val="FFFFFF"/>
          </a:solidFill>
          <a:ln w="15875">
            <a:solidFill>
              <a:srgbClr val="2F6B4F"/>
            </a:solidFill>
            <a:prstDash val="solid"/>
          </a:ln>
        </p:spPr>
      </p:sp>
      <p:pic>
        <p:nvPicPr>
          <p:cNvPr id="18" name="Image 2" descr="preencoded.png">    </p:cNvPr>
          <p:cNvPicPr>
            <a:picLocks noChangeAspect="1"/>
          </p:cNvPicPr>
          <p:nvPr/>
        </p:nvPicPr>
        <p:blipFill>
          <a:blip r:embed="rId3"/>
          <a:stretch>
            <a:fillRect/>
          </a:stretch>
        </p:blipFill>
        <p:spPr>
          <a:xfrm>
            <a:off x="860999" y="3823655"/>
            <a:ext cx="289682" cy="289682"/>
          </a:xfrm>
          <a:prstGeom prst="rect">
            <a:avLst/>
          </a:prstGeom>
        </p:spPr>
      </p:pic>
      <p:sp>
        <p:nvSpPr>
          <p:cNvPr id="19" name="Text 14"/>
          <p:cNvSpPr/>
          <p:nvPr/>
        </p:nvSpPr>
        <p:spPr>
          <a:xfrm>
            <a:off x="1463040" y="3575304"/>
            <a:ext cx="4294480" cy="36576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顧客等への周知・啓発</a:t>
            </a:r>
            <a:endParaRPr lang="en-US" sz="1550" dirty="0"/>
          </a:p>
        </p:txBody>
      </p:sp>
      <p:sp>
        <p:nvSpPr>
          <p:cNvPr id="20" name="Text 15"/>
          <p:cNvSpPr/>
          <p:nvPr/>
        </p:nvSpPr>
        <p:spPr>
          <a:xfrm>
            <a:off x="1463040" y="3922776"/>
            <a:ext cx="4294480" cy="548640"/>
          </a:xfrm>
          <a:prstGeom prst="rect">
            <a:avLst/>
          </a:prstGeom>
          <a:noFill/>
          <a:ln/>
        </p:spPr>
        <p:txBody>
          <a:bodyPr wrap="square" lIns="0" tIns="0" rIns="0" bIns="0" rtlCol="0" anchor="t"/>
          <a:lstStyle/>
          <a:p>
            <a:pPr indent="0" marL="0">
              <a:lnSpc>
                <a:spcPct val="106000"/>
              </a:lnSpc>
              <a:buNone/>
            </a:pPr>
            <a:r>
              <a:rPr lang="en-US" sz="1250" dirty="0">
                <a:solidFill>
                  <a:srgbClr val="263238"/>
                </a:solidFill>
                <a:latin typeface="Meiryo" pitchFamily="34" charset="0"/>
                <a:ea typeface="Meiryo" pitchFamily="34" charset="-122"/>
                <a:cs typeface="Meiryo" pitchFamily="34" charset="-120"/>
              </a:rPr>
              <a:t>掲示・案内・利用規約・FAQ・説明文を整備し、予防につなげる</a:t>
            </a:r>
            <a:endParaRPr lang="en-US" sz="1250" dirty="0"/>
          </a:p>
        </p:txBody>
      </p:sp>
      <p:sp>
        <p:nvSpPr>
          <p:cNvPr id="21" name="Shape 16"/>
          <p:cNvSpPr/>
          <p:nvPr/>
        </p:nvSpPr>
        <p:spPr>
          <a:xfrm>
            <a:off x="6251296" y="3392424"/>
            <a:ext cx="5437480" cy="1143000"/>
          </a:xfrm>
          <a:prstGeom prst="roundRect">
            <a:avLst>
              <a:gd name="adj" fmla="val 5600"/>
            </a:avLst>
          </a:prstGeom>
          <a:solidFill>
            <a:srgbClr val="E7F0EA"/>
          </a:solidFill>
          <a:ln w="12700">
            <a:solidFill>
              <a:srgbClr val="B2CDBD"/>
            </a:solidFill>
            <a:prstDash val="solid"/>
          </a:ln>
        </p:spPr>
      </p:sp>
      <p:sp>
        <p:nvSpPr>
          <p:cNvPr id="22" name="Shape 17"/>
          <p:cNvSpPr/>
          <p:nvPr/>
        </p:nvSpPr>
        <p:spPr>
          <a:xfrm>
            <a:off x="6452464" y="3666744"/>
            <a:ext cx="603504" cy="603504"/>
          </a:xfrm>
          <a:prstGeom prst="ellipse">
            <a:avLst/>
          </a:prstGeom>
          <a:solidFill>
            <a:srgbClr val="FFFFFF"/>
          </a:solidFill>
          <a:ln w="15875">
            <a:solidFill>
              <a:srgbClr val="2F6B4F"/>
            </a:solidFill>
            <a:prstDash val="solid"/>
          </a:ln>
        </p:spPr>
      </p:sp>
      <p:pic>
        <p:nvPicPr>
          <p:cNvPr id="23" name="Image 3" descr="preencoded.png">    </p:cNvPr>
          <p:cNvPicPr>
            <a:picLocks noChangeAspect="1"/>
          </p:cNvPicPr>
          <p:nvPr/>
        </p:nvPicPr>
        <p:blipFill>
          <a:blip r:embed="rId4"/>
          <a:stretch>
            <a:fillRect/>
          </a:stretch>
        </p:blipFill>
        <p:spPr>
          <a:xfrm>
            <a:off x="6609375" y="3823655"/>
            <a:ext cx="289682" cy="289682"/>
          </a:xfrm>
          <a:prstGeom prst="rect">
            <a:avLst/>
          </a:prstGeom>
        </p:spPr>
      </p:pic>
      <p:sp>
        <p:nvSpPr>
          <p:cNvPr id="24" name="Text 18"/>
          <p:cNvSpPr/>
          <p:nvPr/>
        </p:nvSpPr>
        <p:spPr>
          <a:xfrm>
            <a:off x="7211416" y="3575304"/>
            <a:ext cx="4294480" cy="36576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孤立を防ぐ支援体制</a:t>
            </a:r>
            <a:endParaRPr lang="en-US" sz="1550" dirty="0"/>
          </a:p>
        </p:txBody>
      </p:sp>
      <p:sp>
        <p:nvSpPr>
          <p:cNvPr id="25" name="Text 19"/>
          <p:cNvSpPr/>
          <p:nvPr/>
        </p:nvSpPr>
        <p:spPr>
          <a:xfrm>
            <a:off x="7211416" y="3922776"/>
            <a:ext cx="4294480" cy="548640"/>
          </a:xfrm>
          <a:prstGeom prst="rect">
            <a:avLst/>
          </a:prstGeom>
          <a:noFill/>
          <a:ln/>
        </p:spPr>
        <p:txBody>
          <a:bodyPr wrap="square" lIns="0" tIns="0" rIns="0" bIns="0" rtlCol="0" anchor="t"/>
          <a:lstStyle/>
          <a:p>
            <a:pPr indent="0" marL="0">
              <a:lnSpc>
                <a:spcPct val="106000"/>
              </a:lnSpc>
              <a:buNone/>
            </a:pPr>
            <a:r>
              <a:rPr lang="en-US" sz="1250" dirty="0">
                <a:solidFill>
                  <a:srgbClr val="263238"/>
                </a:solidFill>
                <a:latin typeface="Meiryo" pitchFamily="34" charset="0"/>
                <a:ea typeface="Meiryo" pitchFamily="34" charset="-122"/>
                <a:cs typeface="Meiryo" pitchFamily="34" charset="-120"/>
              </a:rPr>
              <a:t>現場が一人で抱え込まない支援体制を整える</a:t>
            </a:r>
            <a:endParaRPr lang="en-US" sz="1250" dirty="0"/>
          </a:p>
        </p:txBody>
      </p:sp>
      <p:sp>
        <p:nvSpPr>
          <p:cNvPr id="26" name="Shape 20"/>
          <p:cNvSpPr/>
          <p:nvPr/>
        </p:nvSpPr>
        <p:spPr>
          <a:xfrm>
            <a:off x="502920" y="4754880"/>
            <a:ext cx="11185855" cy="548640"/>
          </a:xfrm>
          <a:prstGeom prst="roundRect">
            <a:avLst>
              <a:gd name="adj" fmla="val 11667"/>
            </a:avLst>
          </a:prstGeom>
          <a:solidFill>
            <a:srgbClr val="EAEEF3"/>
          </a:solidFill>
          <a:ln w="12700">
            <a:solidFill>
              <a:srgbClr val="C3CDD9"/>
            </a:solidFill>
            <a:prstDash val="solid"/>
          </a:ln>
        </p:spPr>
      </p:sp>
      <p:sp>
        <p:nvSpPr>
          <p:cNvPr id="27" name="Text 21"/>
          <p:cNvSpPr/>
          <p:nvPr/>
        </p:nvSpPr>
        <p:spPr>
          <a:xfrm>
            <a:off x="731520" y="4754880"/>
            <a:ext cx="10728655" cy="548640"/>
          </a:xfrm>
          <a:prstGeom prst="rect">
            <a:avLst/>
          </a:prstGeom>
          <a:noFill/>
          <a:ln/>
        </p:spPr>
        <p:txBody>
          <a:bodyPr wrap="square" lIns="0" tIns="0" rIns="0" bIns="0" rtlCol="0" anchor="ctr"/>
          <a:lstStyle/>
          <a:p>
            <a:pPr indent="0" marL="0">
              <a:buNone/>
            </a:pPr>
            <a:r>
              <a:rPr lang="en-US" sz="1200" dirty="0">
                <a:solidFill>
                  <a:srgbClr val="263238"/>
                </a:solidFill>
                <a:latin typeface="Meiryo" pitchFamily="34" charset="0"/>
                <a:ea typeface="Meiryo" pitchFamily="34" charset="-122"/>
                <a:cs typeface="Meiryo" pitchFamily="34" charset="-120"/>
              </a:rPr>
              <a:t>障害・認知症・外国籍・年齢等について、ステレオタイプな決めつけをしないことが前提です。理解を深めることと、安全確保は両立します。</a:t>
            </a:r>
            <a:endParaRPr lang="en-US" sz="1200" dirty="0"/>
          </a:p>
        </p:txBody>
      </p:sp>
      <p:sp>
        <p:nvSpPr>
          <p:cNvPr id="28" name="Text 22"/>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9" name="Text 23"/>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6EEDD"/>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ケーススタディ 1</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店舗での土下座要求</a:t>
            </a:r>
            <a:endParaRPr lang="en-US" sz="2800" dirty="0"/>
          </a:p>
        </p:txBody>
      </p:sp>
      <p:sp>
        <p:nvSpPr>
          <p:cNvPr id="5" name="Shape 3"/>
          <p:cNvSpPr/>
          <p:nvPr/>
        </p:nvSpPr>
        <p:spPr>
          <a:xfrm>
            <a:off x="502920" y="1591056"/>
            <a:ext cx="11185855" cy="1234440"/>
          </a:xfrm>
          <a:prstGeom prst="roundRect">
            <a:avLst>
              <a:gd name="adj" fmla="val 5185"/>
            </a:avLst>
          </a:prstGeom>
          <a:solidFill>
            <a:srgbClr val="EAEEF3"/>
          </a:solidFill>
          <a:ln w="12700">
            <a:solidFill>
              <a:srgbClr val="C3CDD9"/>
            </a:solidFill>
            <a:prstDash val="solid"/>
          </a:ln>
        </p:spPr>
      </p:sp>
      <p:sp>
        <p:nvSpPr>
          <p:cNvPr id="6" name="Text 4"/>
          <p:cNvSpPr/>
          <p:nvPr/>
        </p:nvSpPr>
        <p:spPr>
          <a:xfrm>
            <a:off x="731520" y="1719072"/>
            <a:ext cx="91440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場面</a:t>
            </a:r>
            <a:endParaRPr lang="en-US" sz="1200" dirty="0"/>
          </a:p>
        </p:txBody>
      </p:sp>
      <p:sp>
        <p:nvSpPr>
          <p:cNvPr id="7" name="Text 5"/>
          <p:cNvSpPr/>
          <p:nvPr/>
        </p:nvSpPr>
        <p:spPr>
          <a:xfrm>
            <a:off x="731520" y="1975104"/>
            <a:ext cx="10728655" cy="777240"/>
          </a:xfrm>
          <a:prstGeom prst="rect">
            <a:avLst/>
          </a:prstGeom>
          <a:noFill/>
          <a:ln/>
        </p:spPr>
        <p:txBody>
          <a:bodyPr wrap="square" lIns="0" tIns="0" rIns="0" bIns="0" rtlCol="0" anchor="t"/>
          <a:lstStyle/>
          <a:p>
            <a:pPr indent="0" marL="0">
              <a:lnSpc>
                <a:spcPct val="110000"/>
              </a:lnSpc>
              <a:buNone/>
            </a:pPr>
            <a:r>
              <a:rPr lang="en-US" sz="1400" dirty="0">
                <a:solidFill>
                  <a:srgbClr val="263238"/>
                </a:solidFill>
                <a:latin typeface="Meiryo" pitchFamily="34" charset="0"/>
                <a:ea typeface="Meiryo" pitchFamily="34" charset="-122"/>
                <a:cs typeface="Meiryo" pitchFamily="34" charset="-120"/>
              </a:rPr>
              <a:t>店舗でお客様がレジ対応に不満を持ち、大声で怒鳴り、店員に土下座を要求。他のお客様も不安になり、店内業務に支障が出ている。</a:t>
            </a:r>
            <a:endParaRPr lang="en-US" sz="1400" dirty="0"/>
          </a:p>
        </p:txBody>
      </p:sp>
      <p:sp>
        <p:nvSpPr>
          <p:cNvPr id="8" name="Shape 6"/>
          <p:cNvSpPr/>
          <p:nvPr/>
        </p:nvSpPr>
        <p:spPr>
          <a:xfrm>
            <a:off x="502920" y="3008376"/>
            <a:ext cx="5437480" cy="1874520"/>
          </a:xfrm>
          <a:prstGeom prst="roundRect">
            <a:avLst>
              <a:gd name="adj" fmla="val 3415"/>
            </a:avLst>
          </a:prstGeom>
          <a:solidFill>
            <a:srgbClr val="E7F0EA"/>
          </a:solidFill>
          <a:ln w="12700">
            <a:solidFill>
              <a:srgbClr val="B2CDBD"/>
            </a:solidFill>
            <a:prstDash val="solid"/>
          </a:ln>
        </p:spPr>
      </p:sp>
      <p:sp>
        <p:nvSpPr>
          <p:cNvPr id="9" name="Text 7"/>
          <p:cNvSpPr/>
          <p:nvPr/>
        </p:nvSpPr>
        <p:spPr>
          <a:xfrm>
            <a:off x="731520" y="3154680"/>
            <a:ext cx="4980280" cy="310896"/>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正当な部分・確認すべき点</a:t>
            </a:r>
            <a:endParaRPr lang="en-US" sz="1350" dirty="0"/>
          </a:p>
        </p:txBody>
      </p:sp>
      <p:sp>
        <p:nvSpPr>
          <p:cNvPr id="10" name="Text 8"/>
          <p:cNvSpPr/>
          <p:nvPr/>
        </p:nvSpPr>
        <p:spPr>
          <a:xfrm>
            <a:off x="777240"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レジ対応への不満・改善要求自体は受け止める</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自社の対応に不備がなかったか確認する</a:t>
            </a:r>
            <a:endParaRPr lang="en-US" sz="1250" dirty="0"/>
          </a:p>
        </p:txBody>
      </p:sp>
      <p:sp>
        <p:nvSpPr>
          <p:cNvPr id="11" name="Shape 9"/>
          <p:cNvSpPr/>
          <p:nvPr/>
        </p:nvSpPr>
        <p:spPr>
          <a:xfrm>
            <a:off x="6251296" y="3008376"/>
            <a:ext cx="5437480" cy="1874520"/>
          </a:xfrm>
          <a:prstGeom prst="roundRect">
            <a:avLst>
              <a:gd name="adj" fmla="val 3415"/>
            </a:avLst>
          </a:prstGeom>
          <a:solidFill>
            <a:srgbClr val="FBEBE9"/>
          </a:solidFill>
          <a:ln w="12700">
            <a:solidFill>
              <a:srgbClr val="E7B7B1"/>
            </a:solidFill>
            <a:prstDash val="solid"/>
          </a:ln>
        </p:spPr>
      </p:sp>
      <p:sp>
        <p:nvSpPr>
          <p:cNvPr id="12" name="Text 10"/>
          <p:cNvSpPr/>
          <p:nvPr/>
        </p:nvSpPr>
        <p:spPr>
          <a:xfrm>
            <a:off x="6479896" y="3154680"/>
            <a:ext cx="4980280"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カスハラに当たり得る部分</a:t>
            </a:r>
            <a:endParaRPr lang="en-US" sz="1350" dirty="0"/>
          </a:p>
        </p:txBody>
      </p:sp>
      <p:sp>
        <p:nvSpPr>
          <p:cNvPr id="13" name="Text 11"/>
          <p:cNvSpPr/>
          <p:nvPr/>
        </p:nvSpPr>
        <p:spPr>
          <a:xfrm>
            <a:off x="6525616"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大声での威圧、土下座の強要（精神的攻撃）</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他のお客様への影響、店内業務への支障</a:t>
            </a:r>
            <a:endParaRPr lang="en-US" sz="1250" dirty="0"/>
          </a:p>
        </p:txBody>
      </p:sp>
      <p:sp>
        <p:nvSpPr>
          <p:cNvPr id="14" name="Shape 12"/>
          <p:cNvSpPr/>
          <p:nvPr/>
        </p:nvSpPr>
        <p:spPr>
          <a:xfrm>
            <a:off x="502920" y="5047488"/>
            <a:ext cx="11185855" cy="1261872"/>
          </a:xfrm>
          <a:prstGeom prst="roundRect">
            <a:avLst>
              <a:gd name="adj" fmla="val 5072"/>
            </a:avLst>
          </a:prstGeom>
          <a:solidFill>
            <a:srgbClr val="F6EEDD"/>
          </a:solidFill>
          <a:ln w="12700">
            <a:solidFill>
              <a:srgbClr val="E0CB9E"/>
            </a:solidFill>
            <a:prstDash val="solid"/>
          </a:ln>
        </p:spPr>
      </p:sp>
      <p:sp>
        <p:nvSpPr>
          <p:cNvPr id="15" name="Text 13"/>
          <p:cNvSpPr/>
          <p:nvPr/>
        </p:nvSpPr>
        <p:spPr>
          <a:xfrm>
            <a:off x="731520" y="5047488"/>
            <a:ext cx="10728655" cy="1261872"/>
          </a:xfrm>
          <a:prstGeom prst="rect">
            <a:avLst/>
          </a:prstGeom>
          <a:noFill/>
          <a:ln/>
        </p:spPr>
        <p:txBody>
          <a:bodyPr wrap="square" lIns="0" tIns="0" rIns="0" bIns="0" rtlCol="0" anchor="ctr"/>
          <a:lstStyle/>
          <a:p>
            <a:pPr indent="0" marL="0">
              <a:lnSpc>
                <a:spcPct val="105000"/>
              </a:lnSpc>
              <a:buNone/>
            </a:pPr>
            <a:r>
              <a:rPr lang="en-US" sz="1250" b="1" dirty="0">
                <a:solidFill>
                  <a:srgbClr val="B58A3A"/>
                </a:solidFill>
                <a:latin typeface="Meiryo" pitchFamily="34" charset="0"/>
                <a:ea typeface="Meiryo" pitchFamily="34" charset="-122"/>
                <a:cs typeface="Meiryo" pitchFamily="34" charset="-120"/>
              </a:rPr>
              <a:t>対応の方向性：　</a:t>
            </a:r>
            <a:pPr indent="0" marL="0">
              <a:lnSpc>
                <a:spcPct val="105000"/>
              </a:lnSpc>
              <a:buNone/>
            </a:pPr>
            <a:r>
              <a:rPr lang="en-US" sz="1250" dirty="0">
                <a:solidFill>
                  <a:srgbClr val="263238"/>
                </a:solidFill>
                <a:latin typeface="Meiryo" pitchFamily="34" charset="0"/>
                <a:ea typeface="Meiryo" pitchFamily="34" charset="-122"/>
                <a:cs typeface="Meiryo" pitchFamily="34" charset="-120"/>
              </a:rPr>
              <a:t>安全を確保し、土下座には応じない。店長・警備へ連絡し複数名対応へ。状況・発言を記録（監視カメラ含む）。改善すべき点は誠実に伝えつつ、不退去・威圧が続けば退去要請、自社ルールに従い警察相談を検討。</a:t>
            </a:r>
            <a:endParaRPr lang="en-US" sz="1250" dirty="0"/>
          </a:p>
        </p:txBody>
      </p:sp>
      <p:sp>
        <p:nvSpPr>
          <p:cNvPr id="16"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7"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6EEDD"/>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ケーススタディ 2</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電話での長時間拘束</a:t>
            </a:r>
            <a:endParaRPr lang="en-US" sz="2800" dirty="0"/>
          </a:p>
        </p:txBody>
      </p:sp>
      <p:sp>
        <p:nvSpPr>
          <p:cNvPr id="5" name="Shape 3"/>
          <p:cNvSpPr/>
          <p:nvPr/>
        </p:nvSpPr>
        <p:spPr>
          <a:xfrm>
            <a:off x="502920" y="1591056"/>
            <a:ext cx="11185855" cy="1234440"/>
          </a:xfrm>
          <a:prstGeom prst="roundRect">
            <a:avLst>
              <a:gd name="adj" fmla="val 5185"/>
            </a:avLst>
          </a:prstGeom>
          <a:solidFill>
            <a:srgbClr val="EAEEF3"/>
          </a:solidFill>
          <a:ln w="12700">
            <a:solidFill>
              <a:srgbClr val="C3CDD9"/>
            </a:solidFill>
            <a:prstDash val="solid"/>
          </a:ln>
        </p:spPr>
      </p:sp>
      <p:sp>
        <p:nvSpPr>
          <p:cNvPr id="6" name="Text 4"/>
          <p:cNvSpPr/>
          <p:nvPr/>
        </p:nvSpPr>
        <p:spPr>
          <a:xfrm>
            <a:off x="731520" y="1719072"/>
            <a:ext cx="91440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場面</a:t>
            </a:r>
            <a:endParaRPr lang="en-US" sz="1200" dirty="0"/>
          </a:p>
        </p:txBody>
      </p:sp>
      <p:sp>
        <p:nvSpPr>
          <p:cNvPr id="7" name="Text 5"/>
          <p:cNvSpPr/>
          <p:nvPr/>
        </p:nvSpPr>
        <p:spPr>
          <a:xfrm>
            <a:off x="731520" y="1975104"/>
            <a:ext cx="10728655" cy="777240"/>
          </a:xfrm>
          <a:prstGeom prst="rect">
            <a:avLst/>
          </a:prstGeom>
          <a:noFill/>
          <a:ln/>
        </p:spPr>
        <p:txBody>
          <a:bodyPr wrap="square" lIns="0" tIns="0" rIns="0" bIns="0" rtlCol="0" anchor="t"/>
          <a:lstStyle/>
          <a:p>
            <a:pPr indent="0" marL="0">
              <a:lnSpc>
                <a:spcPct val="110000"/>
              </a:lnSpc>
              <a:buNone/>
            </a:pPr>
            <a:r>
              <a:rPr lang="en-US" sz="1400" dirty="0">
                <a:solidFill>
                  <a:srgbClr val="263238"/>
                </a:solidFill>
                <a:latin typeface="Meiryo" pitchFamily="34" charset="0"/>
                <a:ea typeface="Meiryo" pitchFamily="34" charset="-122"/>
                <a:cs typeface="Meiryo" pitchFamily="34" charset="-120"/>
              </a:rPr>
              <a:t>コールセンターに同じお客様から毎日電話が入り、毎回2時間以上同じ話を繰り返す。担当者が終話を申し出ると「切ったら会社に乗り込む」と言う。</a:t>
            </a:r>
            <a:endParaRPr lang="en-US" sz="1400" dirty="0"/>
          </a:p>
        </p:txBody>
      </p:sp>
      <p:sp>
        <p:nvSpPr>
          <p:cNvPr id="8" name="Shape 6"/>
          <p:cNvSpPr/>
          <p:nvPr/>
        </p:nvSpPr>
        <p:spPr>
          <a:xfrm>
            <a:off x="502920" y="3008376"/>
            <a:ext cx="5437480" cy="1874520"/>
          </a:xfrm>
          <a:prstGeom prst="roundRect">
            <a:avLst>
              <a:gd name="adj" fmla="val 3415"/>
            </a:avLst>
          </a:prstGeom>
          <a:solidFill>
            <a:srgbClr val="E7F0EA"/>
          </a:solidFill>
          <a:ln w="12700">
            <a:solidFill>
              <a:srgbClr val="B2CDBD"/>
            </a:solidFill>
            <a:prstDash val="solid"/>
          </a:ln>
        </p:spPr>
      </p:sp>
      <p:sp>
        <p:nvSpPr>
          <p:cNvPr id="9" name="Text 7"/>
          <p:cNvSpPr/>
          <p:nvPr/>
        </p:nvSpPr>
        <p:spPr>
          <a:xfrm>
            <a:off x="731520" y="3154680"/>
            <a:ext cx="4980280" cy="310896"/>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正当な部分・確認すべき点</a:t>
            </a:r>
            <a:endParaRPr lang="en-US" sz="1350" dirty="0"/>
          </a:p>
        </p:txBody>
      </p:sp>
      <p:sp>
        <p:nvSpPr>
          <p:cNvPr id="10" name="Text 8"/>
          <p:cNvSpPr/>
          <p:nvPr/>
        </p:nvSpPr>
        <p:spPr>
          <a:xfrm>
            <a:off x="777240"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当初の問い合わせに正当な内容がなかったか</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過去対応に不備・説明不足がなかったか確認</a:t>
            </a:r>
            <a:endParaRPr lang="en-US" sz="1250" dirty="0"/>
          </a:p>
        </p:txBody>
      </p:sp>
      <p:sp>
        <p:nvSpPr>
          <p:cNvPr id="11" name="Shape 9"/>
          <p:cNvSpPr/>
          <p:nvPr/>
        </p:nvSpPr>
        <p:spPr>
          <a:xfrm>
            <a:off x="6251296" y="3008376"/>
            <a:ext cx="5437480" cy="1874520"/>
          </a:xfrm>
          <a:prstGeom prst="roundRect">
            <a:avLst>
              <a:gd name="adj" fmla="val 3415"/>
            </a:avLst>
          </a:prstGeom>
          <a:solidFill>
            <a:srgbClr val="FBEBE9"/>
          </a:solidFill>
          <a:ln w="12700">
            <a:solidFill>
              <a:srgbClr val="E7B7B1"/>
            </a:solidFill>
            <a:prstDash val="solid"/>
          </a:ln>
        </p:spPr>
      </p:sp>
      <p:sp>
        <p:nvSpPr>
          <p:cNvPr id="12" name="Text 10"/>
          <p:cNvSpPr/>
          <p:nvPr/>
        </p:nvSpPr>
        <p:spPr>
          <a:xfrm>
            <a:off x="6479896" y="3154680"/>
            <a:ext cx="4980280"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カスハラに当たり得る部分</a:t>
            </a:r>
            <a:endParaRPr lang="en-US" sz="1350" dirty="0"/>
          </a:p>
        </p:txBody>
      </p:sp>
      <p:sp>
        <p:nvSpPr>
          <p:cNvPr id="13" name="Text 11"/>
          <p:cNvSpPr/>
          <p:nvPr/>
        </p:nvSpPr>
        <p:spPr>
          <a:xfrm>
            <a:off x="6525616"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長時間の電話拘束、継続的・執拗な架電</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「乗り込む」という脅迫的発言</a:t>
            </a:r>
            <a:endParaRPr lang="en-US" sz="1250" dirty="0"/>
          </a:p>
        </p:txBody>
      </p:sp>
      <p:sp>
        <p:nvSpPr>
          <p:cNvPr id="14" name="Shape 12"/>
          <p:cNvSpPr/>
          <p:nvPr/>
        </p:nvSpPr>
        <p:spPr>
          <a:xfrm>
            <a:off x="502920" y="5047488"/>
            <a:ext cx="11185855" cy="1261872"/>
          </a:xfrm>
          <a:prstGeom prst="roundRect">
            <a:avLst>
              <a:gd name="adj" fmla="val 5072"/>
            </a:avLst>
          </a:prstGeom>
          <a:solidFill>
            <a:srgbClr val="F6EEDD"/>
          </a:solidFill>
          <a:ln w="12700">
            <a:solidFill>
              <a:srgbClr val="E0CB9E"/>
            </a:solidFill>
            <a:prstDash val="solid"/>
          </a:ln>
        </p:spPr>
      </p:sp>
      <p:sp>
        <p:nvSpPr>
          <p:cNvPr id="15" name="Text 13"/>
          <p:cNvSpPr/>
          <p:nvPr/>
        </p:nvSpPr>
        <p:spPr>
          <a:xfrm>
            <a:off x="731520" y="5047488"/>
            <a:ext cx="10728655" cy="1261872"/>
          </a:xfrm>
          <a:prstGeom prst="rect">
            <a:avLst/>
          </a:prstGeom>
          <a:noFill/>
          <a:ln/>
        </p:spPr>
        <p:txBody>
          <a:bodyPr wrap="square" lIns="0" tIns="0" rIns="0" bIns="0" rtlCol="0" anchor="ctr"/>
          <a:lstStyle/>
          <a:p>
            <a:pPr indent="0" marL="0">
              <a:lnSpc>
                <a:spcPct val="105000"/>
              </a:lnSpc>
              <a:buNone/>
            </a:pPr>
            <a:r>
              <a:rPr lang="en-US" sz="1250" b="1" dirty="0">
                <a:solidFill>
                  <a:srgbClr val="B58A3A"/>
                </a:solidFill>
                <a:latin typeface="Meiryo" pitchFamily="34" charset="0"/>
                <a:ea typeface="Meiryo" pitchFamily="34" charset="-122"/>
                <a:cs typeface="Meiryo" pitchFamily="34" charset="-120"/>
              </a:rPr>
              <a:t>対応の方向性：　</a:t>
            </a:r>
            <a:pPr indent="0" marL="0">
              <a:lnSpc>
                <a:spcPct val="105000"/>
              </a:lnSpc>
              <a:buNone/>
            </a:pPr>
            <a:r>
              <a:rPr lang="en-US" sz="1250" dirty="0">
                <a:solidFill>
                  <a:srgbClr val="263238"/>
                </a:solidFill>
                <a:latin typeface="Meiryo" pitchFamily="34" charset="0"/>
                <a:ea typeface="Meiryo" pitchFamily="34" charset="-122"/>
                <a:cs typeface="Meiryo" pitchFamily="34" charset="-120"/>
              </a:rPr>
              <a:t>対応時間の目安・終話の基準を定めておく。要点を特定し論点を限定。複数名・上長対応へ切り替え、本部・関係部署へ共有。脅迫的発言は記録し、自社ルールに従い警察・弁護士相談を検討。担当者のメンタルケアを行う。</a:t>
            </a:r>
            <a:endParaRPr lang="en-US" sz="1250" dirty="0"/>
          </a:p>
        </p:txBody>
      </p:sp>
      <p:sp>
        <p:nvSpPr>
          <p:cNvPr id="16"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7"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36</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6EEDD"/>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ケーススタディ 3</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合理的配慮の求めと威圧的態様</a:t>
            </a:r>
            <a:endParaRPr lang="en-US" sz="2800" dirty="0"/>
          </a:p>
        </p:txBody>
      </p:sp>
      <p:sp>
        <p:nvSpPr>
          <p:cNvPr id="5" name="Shape 3"/>
          <p:cNvSpPr/>
          <p:nvPr/>
        </p:nvSpPr>
        <p:spPr>
          <a:xfrm>
            <a:off x="502920" y="1591056"/>
            <a:ext cx="11185855" cy="1234440"/>
          </a:xfrm>
          <a:prstGeom prst="roundRect">
            <a:avLst>
              <a:gd name="adj" fmla="val 5185"/>
            </a:avLst>
          </a:prstGeom>
          <a:solidFill>
            <a:srgbClr val="EAEEF3"/>
          </a:solidFill>
          <a:ln w="12700">
            <a:solidFill>
              <a:srgbClr val="C3CDD9"/>
            </a:solidFill>
            <a:prstDash val="solid"/>
          </a:ln>
        </p:spPr>
      </p:sp>
      <p:sp>
        <p:nvSpPr>
          <p:cNvPr id="6" name="Text 4"/>
          <p:cNvSpPr/>
          <p:nvPr/>
        </p:nvSpPr>
        <p:spPr>
          <a:xfrm>
            <a:off x="731520" y="1719072"/>
            <a:ext cx="91440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場面</a:t>
            </a:r>
            <a:endParaRPr lang="en-US" sz="1200" dirty="0"/>
          </a:p>
        </p:txBody>
      </p:sp>
      <p:sp>
        <p:nvSpPr>
          <p:cNvPr id="7" name="Text 5"/>
          <p:cNvSpPr/>
          <p:nvPr/>
        </p:nvSpPr>
        <p:spPr>
          <a:xfrm>
            <a:off x="731520" y="1975104"/>
            <a:ext cx="10728655" cy="777240"/>
          </a:xfrm>
          <a:prstGeom prst="rect">
            <a:avLst/>
          </a:prstGeom>
          <a:noFill/>
          <a:ln/>
        </p:spPr>
        <p:txBody>
          <a:bodyPr wrap="square" lIns="0" tIns="0" rIns="0" bIns="0" rtlCol="0" anchor="t"/>
          <a:lstStyle/>
          <a:p>
            <a:pPr indent="0" marL="0">
              <a:lnSpc>
                <a:spcPct val="110000"/>
              </a:lnSpc>
              <a:buNone/>
            </a:pPr>
            <a:r>
              <a:rPr lang="en-US" sz="1400" dirty="0">
                <a:solidFill>
                  <a:srgbClr val="263238"/>
                </a:solidFill>
                <a:latin typeface="Meiryo" pitchFamily="34" charset="0"/>
                <a:ea typeface="Meiryo" pitchFamily="34" charset="-122"/>
                <a:cs typeface="Meiryo" pitchFamily="34" charset="-120"/>
              </a:rPr>
              <a:t>施設利用者が障害特性に応じた説明方法の変更を求めた。担当者が対応方法を確認している間に、同行者が大声で怒鳴り続け、他の利用者の前で職員の個人名を撮影し始めた。</a:t>
            </a:r>
            <a:endParaRPr lang="en-US" sz="1400" dirty="0"/>
          </a:p>
        </p:txBody>
      </p:sp>
      <p:sp>
        <p:nvSpPr>
          <p:cNvPr id="8" name="Shape 6"/>
          <p:cNvSpPr/>
          <p:nvPr/>
        </p:nvSpPr>
        <p:spPr>
          <a:xfrm>
            <a:off x="502920" y="3008376"/>
            <a:ext cx="5437480" cy="1874520"/>
          </a:xfrm>
          <a:prstGeom prst="roundRect">
            <a:avLst>
              <a:gd name="adj" fmla="val 3415"/>
            </a:avLst>
          </a:prstGeom>
          <a:solidFill>
            <a:srgbClr val="E7F0EA"/>
          </a:solidFill>
          <a:ln w="12700">
            <a:solidFill>
              <a:srgbClr val="B2CDBD"/>
            </a:solidFill>
            <a:prstDash val="solid"/>
          </a:ln>
        </p:spPr>
      </p:sp>
      <p:sp>
        <p:nvSpPr>
          <p:cNvPr id="9" name="Text 7"/>
          <p:cNvSpPr/>
          <p:nvPr/>
        </p:nvSpPr>
        <p:spPr>
          <a:xfrm>
            <a:off x="731520" y="3154680"/>
            <a:ext cx="4980280" cy="310896"/>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正当な部分（合理的配慮の求め）</a:t>
            </a:r>
            <a:endParaRPr lang="en-US" sz="1350" dirty="0"/>
          </a:p>
        </p:txBody>
      </p:sp>
      <p:sp>
        <p:nvSpPr>
          <p:cNvPr id="10" name="Text 8"/>
          <p:cNvSpPr/>
          <p:nvPr/>
        </p:nvSpPr>
        <p:spPr>
          <a:xfrm>
            <a:off x="777240"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説明方法の変更を求めること自体はカスハラではない</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建設的対話で代替手段を一緒に検討する</a:t>
            </a:r>
            <a:endParaRPr lang="en-US" sz="1250" dirty="0"/>
          </a:p>
        </p:txBody>
      </p:sp>
      <p:sp>
        <p:nvSpPr>
          <p:cNvPr id="11" name="Shape 9"/>
          <p:cNvSpPr/>
          <p:nvPr/>
        </p:nvSpPr>
        <p:spPr>
          <a:xfrm>
            <a:off x="6251296" y="3008376"/>
            <a:ext cx="5437480" cy="1874520"/>
          </a:xfrm>
          <a:prstGeom prst="roundRect">
            <a:avLst>
              <a:gd name="adj" fmla="val 3415"/>
            </a:avLst>
          </a:prstGeom>
          <a:solidFill>
            <a:srgbClr val="FBEBE9"/>
          </a:solidFill>
          <a:ln w="12700">
            <a:solidFill>
              <a:srgbClr val="E7B7B1"/>
            </a:solidFill>
            <a:prstDash val="solid"/>
          </a:ln>
        </p:spPr>
      </p:sp>
      <p:sp>
        <p:nvSpPr>
          <p:cNvPr id="12" name="Text 10"/>
          <p:cNvSpPr/>
          <p:nvPr/>
        </p:nvSpPr>
        <p:spPr>
          <a:xfrm>
            <a:off x="6479896" y="3154680"/>
            <a:ext cx="4980280"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カスハラに当たり得る部分</a:t>
            </a:r>
            <a:endParaRPr lang="en-US" sz="1350" dirty="0"/>
          </a:p>
        </p:txBody>
      </p:sp>
      <p:sp>
        <p:nvSpPr>
          <p:cNvPr id="13" name="Text 11"/>
          <p:cNvSpPr/>
          <p:nvPr/>
        </p:nvSpPr>
        <p:spPr>
          <a:xfrm>
            <a:off x="6525616"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同行者の大声・威圧的言動</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他の利用者の前での無断撮影・個人名の撮影</a:t>
            </a:r>
            <a:endParaRPr lang="en-US" sz="1250" dirty="0"/>
          </a:p>
        </p:txBody>
      </p:sp>
      <p:sp>
        <p:nvSpPr>
          <p:cNvPr id="14" name="Shape 12"/>
          <p:cNvSpPr/>
          <p:nvPr/>
        </p:nvSpPr>
        <p:spPr>
          <a:xfrm>
            <a:off x="502920" y="5047488"/>
            <a:ext cx="11185855" cy="1261872"/>
          </a:xfrm>
          <a:prstGeom prst="roundRect">
            <a:avLst>
              <a:gd name="adj" fmla="val 5072"/>
            </a:avLst>
          </a:prstGeom>
          <a:solidFill>
            <a:srgbClr val="F6EEDD"/>
          </a:solidFill>
          <a:ln w="12700">
            <a:solidFill>
              <a:srgbClr val="E0CB9E"/>
            </a:solidFill>
            <a:prstDash val="solid"/>
          </a:ln>
        </p:spPr>
      </p:sp>
      <p:sp>
        <p:nvSpPr>
          <p:cNvPr id="15" name="Text 13"/>
          <p:cNvSpPr/>
          <p:nvPr/>
        </p:nvSpPr>
        <p:spPr>
          <a:xfrm>
            <a:off x="731520" y="5047488"/>
            <a:ext cx="10728655" cy="1261872"/>
          </a:xfrm>
          <a:prstGeom prst="rect">
            <a:avLst/>
          </a:prstGeom>
          <a:noFill/>
          <a:ln/>
        </p:spPr>
        <p:txBody>
          <a:bodyPr wrap="square" lIns="0" tIns="0" rIns="0" bIns="0" rtlCol="0" anchor="ctr"/>
          <a:lstStyle/>
          <a:p>
            <a:pPr indent="0" marL="0">
              <a:lnSpc>
                <a:spcPct val="105000"/>
              </a:lnSpc>
              <a:buNone/>
            </a:pPr>
            <a:r>
              <a:rPr lang="en-US" sz="1250" b="1" dirty="0">
                <a:solidFill>
                  <a:srgbClr val="B58A3A"/>
                </a:solidFill>
                <a:latin typeface="Meiryo" pitchFamily="34" charset="0"/>
                <a:ea typeface="Meiryo" pitchFamily="34" charset="-122"/>
                <a:cs typeface="Meiryo" pitchFamily="34" charset="-120"/>
              </a:rPr>
              <a:t>対応の方向性：　</a:t>
            </a:r>
            <a:pPr indent="0" marL="0">
              <a:lnSpc>
                <a:spcPct val="105000"/>
              </a:lnSpc>
              <a:buNone/>
            </a:pPr>
            <a:r>
              <a:rPr lang="en-US" sz="1250" dirty="0">
                <a:solidFill>
                  <a:srgbClr val="263238"/>
                </a:solidFill>
                <a:latin typeface="Meiryo" pitchFamily="34" charset="0"/>
                <a:ea typeface="Meiryo" pitchFamily="34" charset="-122"/>
                <a:cs typeface="Meiryo" pitchFamily="34" charset="-120"/>
              </a:rPr>
              <a:t>配慮の求めには建設的対話で誠実に対応する。一方、威圧・無断撮影という「行為」は別に判断する。撮影の中止を依頼し、状況を記録。他の利用者への影響に配慮しつつ、対応困難なら専門部署・上長へ連携。差別防止と安全確保を両立する。</a:t>
            </a:r>
            <a:endParaRPr lang="en-US" sz="1250" dirty="0"/>
          </a:p>
        </p:txBody>
      </p:sp>
      <p:sp>
        <p:nvSpPr>
          <p:cNvPr id="16"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7"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37</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673352" cy="310896"/>
          </a:xfrm>
          <a:prstGeom prst="roundRect">
            <a:avLst>
              <a:gd name="adj" fmla="val 17647"/>
            </a:avLst>
          </a:prstGeom>
          <a:solidFill>
            <a:srgbClr val="F6EEDD"/>
          </a:solidFill>
          <a:ln/>
        </p:spPr>
      </p:sp>
      <p:sp>
        <p:nvSpPr>
          <p:cNvPr id="3" name="Text 1"/>
          <p:cNvSpPr/>
          <p:nvPr/>
        </p:nvSpPr>
        <p:spPr>
          <a:xfrm>
            <a:off x="502920" y="420624"/>
            <a:ext cx="1673352"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ケーススタディ 4</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自社対応に問題があった場合</a:t>
            </a:r>
            <a:endParaRPr lang="en-US" sz="2800" dirty="0"/>
          </a:p>
        </p:txBody>
      </p:sp>
      <p:sp>
        <p:nvSpPr>
          <p:cNvPr id="5" name="Shape 3"/>
          <p:cNvSpPr/>
          <p:nvPr/>
        </p:nvSpPr>
        <p:spPr>
          <a:xfrm>
            <a:off x="502920" y="1591056"/>
            <a:ext cx="11185855" cy="1234440"/>
          </a:xfrm>
          <a:prstGeom prst="roundRect">
            <a:avLst>
              <a:gd name="adj" fmla="val 5185"/>
            </a:avLst>
          </a:prstGeom>
          <a:solidFill>
            <a:srgbClr val="EAEEF3"/>
          </a:solidFill>
          <a:ln w="12700">
            <a:solidFill>
              <a:srgbClr val="C3CDD9"/>
            </a:solidFill>
            <a:prstDash val="solid"/>
          </a:ln>
        </p:spPr>
      </p:sp>
      <p:sp>
        <p:nvSpPr>
          <p:cNvPr id="6" name="Text 4"/>
          <p:cNvSpPr/>
          <p:nvPr/>
        </p:nvSpPr>
        <p:spPr>
          <a:xfrm>
            <a:off x="731520" y="1719072"/>
            <a:ext cx="914400" cy="27432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場面</a:t>
            </a:r>
            <a:endParaRPr lang="en-US" sz="1200" dirty="0"/>
          </a:p>
        </p:txBody>
      </p:sp>
      <p:sp>
        <p:nvSpPr>
          <p:cNvPr id="7" name="Text 5"/>
          <p:cNvSpPr/>
          <p:nvPr/>
        </p:nvSpPr>
        <p:spPr>
          <a:xfrm>
            <a:off x="731520" y="1975104"/>
            <a:ext cx="10728655" cy="777240"/>
          </a:xfrm>
          <a:prstGeom prst="rect">
            <a:avLst/>
          </a:prstGeom>
          <a:noFill/>
          <a:ln/>
        </p:spPr>
        <p:txBody>
          <a:bodyPr wrap="square" lIns="0" tIns="0" rIns="0" bIns="0" rtlCol="0" anchor="t"/>
          <a:lstStyle/>
          <a:p>
            <a:pPr indent="0" marL="0">
              <a:lnSpc>
                <a:spcPct val="110000"/>
              </a:lnSpc>
              <a:buNone/>
            </a:pPr>
            <a:r>
              <a:rPr lang="en-US" sz="1400" dirty="0">
                <a:solidFill>
                  <a:srgbClr val="263238"/>
                </a:solidFill>
                <a:latin typeface="Meiryo" pitchFamily="34" charset="0"/>
                <a:ea typeface="Meiryo" pitchFamily="34" charset="-122"/>
                <a:cs typeface="Meiryo" pitchFamily="34" charset="-120"/>
              </a:rPr>
              <a:t>配送遅延についてお客様が強い不満を述べている。調査すると会社側の連絡ミスと説明不足があった。一方でお客様は深夜に担当者の個人携帯へ繰り返し電話し、家族構成まで尋ねている。</a:t>
            </a:r>
            <a:endParaRPr lang="en-US" sz="1400" dirty="0"/>
          </a:p>
        </p:txBody>
      </p:sp>
      <p:sp>
        <p:nvSpPr>
          <p:cNvPr id="8" name="Shape 6"/>
          <p:cNvSpPr/>
          <p:nvPr/>
        </p:nvSpPr>
        <p:spPr>
          <a:xfrm>
            <a:off x="502920" y="3008376"/>
            <a:ext cx="5437480" cy="1874520"/>
          </a:xfrm>
          <a:prstGeom prst="roundRect">
            <a:avLst>
              <a:gd name="adj" fmla="val 3415"/>
            </a:avLst>
          </a:prstGeom>
          <a:solidFill>
            <a:srgbClr val="E7F0EA"/>
          </a:solidFill>
          <a:ln w="12700">
            <a:solidFill>
              <a:srgbClr val="B2CDBD"/>
            </a:solidFill>
            <a:prstDash val="solid"/>
          </a:ln>
        </p:spPr>
      </p:sp>
      <p:sp>
        <p:nvSpPr>
          <p:cNvPr id="9" name="Text 7"/>
          <p:cNvSpPr/>
          <p:nvPr/>
        </p:nvSpPr>
        <p:spPr>
          <a:xfrm>
            <a:off x="731520" y="3154680"/>
            <a:ext cx="4980280" cy="310896"/>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正当な部分（自社の不備）</a:t>
            </a:r>
            <a:endParaRPr lang="en-US" sz="1350" dirty="0"/>
          </a:p>
        </p:txBody>
      </p:sp>
      <p:sp>
        <p:nvSpPr>
          <p:cNvPr id="10" name="Text 8"/>
          <p:cNvSpPr/>
          <p:nvPr/>
        </p:nvSpPr>
        <p:spPr>
          <a:xfrm>
            <a:off x="777240"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連絡ミス・説明不足は自社側の問題。正当な苦情</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謝罪・説明・補償基準に沿って誠実に対応する</a:t>
            </a:r>
            <a:endParaRPr lang="en-US" sz="1250" dirty="0"/>
          </a:p>
        </p:txBody>
      </p:sp>
      <p:sp>
        <p:nvSpPr>
          <p:cNvPr id="11" name="Shape 9"/>
          <p:cNvSpPr/>
          <p:nvPr/>
        </p:nvSpPr>
        <p:spPr>
          <a:xfrm>
            <a:off x="6251296" y="3008376"/>
            <a:ext cx="5437480" cy="1874520"/>
          </a:xfrm>
          <a:prstGeom prst="roundRect">
            <a:avLst>
              <a:gd name="adj" fmla="val 3415"/>
            </a:avLst>
          </a:prstGeom>
          <a:solidFill>
            <a:srgbClr val="FBEBE9"/>
          </a:solidFill>
          <a:ln w="12700">
            <a:solidFill>
              <a:srgbClr val="E7B7B1"/>
            </a:solidFill>
            <a:prstDash val="solid"/>
          </a:ln>
        </p:spPr>
      </p:sp>
      <p:sp>
        <p:nvSpPr>
          <p:cNvPr id="12" name="Text 10"/>
          <p:cNvSpPr/>
          <p:nvPr/>
        </p:nvSpPr>
        <p:spPr>
          <a:xfrm>
            <a:off x="6479896" y="3154680"/>
            <a:ext cx="4980280" cy="310896"/>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カスハラに当たり得る部分</a:t>
            </a:r>
            <a:endParaRPr lang="en-US" sz="1350" dirty="0"/>
          </a:p>
        </p:txBody>
      </p:sp>
      <p:sp>
        <p:nvSpPr>
          <p:cNvPr id="13" name="Text 11"/>
          <p:cNvSpPr/>
          <p:nvPr/>
        </p:nvSpPr>
        <p:spPr>
          <a:xfrm>
            <a:off x="6525616" y="3520440"/>
            <a:ext cx="4907128" cy="1234440"/>
          </a:xfrm>
          <a:prstGeom prst="rect">
            <a:avLst/>
          </a:prstGeom>
          <a:noFill/>
          <a:ln/>
        </p:spPr>
        <p:txBody>
          <a:bodyPr wrap="square" lIns="0" tIns="0" rIns="0" bIns="0" rtlCol="0" anchor="t"/>
          <a:lstStyle/>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深夜の個人携帯への繰り返しの架電</a:t>
            </a:r>
            <a:endParaRPr lang="en-US" sz="1250" dirty="0"/>
          </a:p>
          <a:p>
            <a:pPr marL="165100" indent="-165100">
              <a:lnSpc>
                <a:spcPct val="105000"/>
              </a:lnSpc>
              <a:spcAft>
                <a:spcPts val="400"/>
              </a:spcAft>
              <a:buSzPct val="100000"/>
              <a:buChar char="•"/>
            </a:pPr>
            <a:r>
              <a:rPr lang="en-US" sz="1250" dirty="0">
                <a:solidFill>
                  <a:srgbClr val="263238"/>
                </a:solidFill>
                <a:latin typeface="Meiryo" pitchFamily="34" charset="0"/>
                <a:ea typeface="Meiryo" pitchFamily="34" charset="-122"/>
                <a:cs typeface="Meiryo" pitchFamily="34" charset="-120"/>
              </a:rPr>
              <a:t>家族構成を尋ねる等のプライバシー要求</a:t>
            </a:r>
            <a:endParaRPr lang="en-US" sz="1250" dirty="0"/>
          </a:p>
        </p:txBody>
      </p:sp>
      <p:sp>
        <p:nvSpPr>
          <p:cNvPr id="14" name="Shape 12"/>
          <p:cNvSpPr/>
          <p:nvPr/>
        </p:nvSpPr>
        <p:spPr>
          <a:xfrm>
            <a:off x="502920" y="5047488"/>
            <a:ext cx="11185855" cy="1261872"/>
          </a:xfrm>
          <a:prstGeom prst="roundRect">
            <a:avLst>
              <a:gd name="adj" fmla="val 5072"/>
            </a:avLst>
          </a:prstGeom>
          <a:solidFill>
            <a:srgbClr val="F6EEDD"/>
          </a:solidFill>
          <a:ln w="12700">
            <a:solidFill>
              <a:srgbClr val="E0CB9E"/>
            </a:solidFill>
            <a:prstDash val="solid"/>
          </a:ln>
        </p:spPr>
      </p:sp>
      <p:sp>
        <p:nvSpPr>
          <p:cNvPr id="15" name="Text 13"/>
          <p:cNvSpPr/>
          <p:nvPr/>
        </p:nvSpPr>
        <p:spPr>
          <a:xfrm>
            <a:off x="731520" y="5047488"/>
            <a:ext cx="10728655" cy="1261872"/>
          </a:xfrm>
          <a:prstGeom prst="rect">
            <a:avLst/>
          </a:prstGeom>
          <a:noFill/>
          <a:ln/>
        </p:spPr>
        <p:txBody>
          <a:bodyPr wrap="square" lIns="0" tIns="0" rIns="0" bIns="0" rtlCol="0" anchor="ctr"/>
          <a:lstStyle/>
          <a:p>
            <a:pPr indent="0" marL="0">
              <a:lnSpc>
                <a:spcPct val="105000"/>
              </a:lnSpc>
              <a:buNone/>
            </a:pPr>
            <a:r>
              <a:rPr lang="en-US" sz="1250" b="1" dirty="0">
                <a:solidFill>
                  <a:srgbClr val="B58A3A"/>
                </a:solidFill>
                <a:latin typeface="Meiryo" pitchFamily="34" charset="0"/>
                <a:ea typeface="Meiryo" pitchFamily="34" charset="-122"/>
                <a:cs typeface="Meiryo" pitchFamily="34" charset="-120"/>
              </a:rPr>
              <a:t>対応の方向性：　</a:t>
            </a:r>
            <a:pPr indent="0" marL="0">
              <a:lnSpc>
                <a:spcPct val="105000"/>
              </a:lnSpc>
              <a:buNone/>
            </a:pPr>
            <a:r>
              <a:rPr lang="en-US" sz="1250" dirty="0">
                <a:solidFill>
                  <a:srgbClr val="263238"/>
                </a:solidFill>
                <a:latin typeface="Meiryo" pitchFamily="34" charset="0"/>
                <a:ea typeface="Meiryo" pitchFamily="34" charset="-122"/>
                <a:cs typeface="Meiryo" pitchFamily="34" charset="-120"/>
              </a:rPr>
              <a:t>自社の非は率直に謝罪・説明し、補償基準に沿って対応する。一方、深夜の個人携帯への架電・プライバシー要求は切り分け、対応窓口を一本化（個人携帯ではなく会社窓口へ）。記録を残し、再発防止（連絡フローの改善）につなげる。</a:t>
            </a:r>
            <a:endParaRPr lang="en-US" sz="1250" dirty="0"/>
          </a:p>
        </p:txBody>
      </p:sp>
      <p:sp>
        <p:nvSpPr>
          <p:cNvPr id="16"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7"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38</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502920" y="457200"/>
            <a:ext cx="11185855" cy="640080"/>
          </a:xfrm>
          <a:prstGeom prst="rect">
            <a:avLst/>
          </a:prstGeom>
          <a:noFill/>
          <a:ln/>
        </p:spPr>
        <p:txBody>
          <a:bodyPr wrap="square" lIns="0" tIns="0" rIns="0" bIns="0" rtlCol="0" anchor="ctr"/>
          <a:lstStyle/>
          <a:p>
            <a:pPr indent="0" marL="0">
              <a:buNone/>
            </a:pPr>
            <a:r>
              <a:rPr lang="en-US" sz="2800" b="1" dirty="0">
                <a:solidFill>
                  <a:srgbClr val="FFFFFF"/>
                </a:solidFill>
                <a:latin typeface="Meiryo" pitchFamily="34" charset="0"/>
                <a:ea typeface="Meiryo" pitchFamily="34" charset="-122"/>
                <a:cs typeface="Meiryo" pitchFamily="34" charset="-120"/>
              </a:rPr>
              <a:t>現場の行動原則</a:t>
            </a:r>
            <a:endParaRPr lang="en-US" sz="2800" dirty="0"/>
          </a:p>
        </p:txBody>
      </p:sp>
      <p:sp>
        <p:nvSpPr>
          <p:cNvPr id="3" name="Text 1"/>
          <p:cNvSpPr/>
          <p:nvPr/>
        </p:nvSpPr>
        <p:spPr>
          <a:xfrm>
            <a:off x="502920" y="1078992"/>
            <a:ext cx="11185855" cy="365760"/>
          </a:xfrm>
          <a:prstGeom prst="rect">
            <a:avLst/>
          </a:prstGeom>
          <a:noFill/>
          <a:ln/>
        </p:spPr>
        <p:txBody>
          <a:bodyPr wrap="square" lIns="0" tIns="0" rIns="0" bIns="0" rtlCol="0" anchor="ctr"/>
          <a:lstStyle/>
          <a:p>
            <a:pPr indent="0" marL="0">
              <a:buNone/>
            </a:pPr>
            <a:r>
              <a:rPr lang="en-US" sz="1400" dirty="0">
                <a:solidFill>
                  <a:srgbClr val="AEBDCB"/>
                </a:solidFill>
                <a:latin typeface="Meiryo" pitchFamily="34" charset="0"/>
                <a:ea typeface="Meiryo" pitchFamily="34" charset="-122"/>
                <a:cs typeface="Meiryo" pitchFamily="34" charset="-120"/>
              </a:rPr>
              <a:t>迷ったら、この5つに立ち返ってください。</a:t>
            </a:r>
            <a:endParaRPr lang="en-US" sz="1400" dirty="0"/>
          </a:p>
        </p:txBody>
      </p:sp>
      <p:sp>
        <p:nvSpPr>
          <p:cNvPr id="4" name="Shape 2"/>
          <p:cNvSpPr/>
          <p:nvPr/>
        </p:nvSpPr>
        <p:spPr>
          <a:xfrm>
            <a:off x="502920" y="1691640"/>
            <a:ext cx="2046976" cy="2331720"/>
          </a:xfrm>
          <a:prstGeom prst="roundRect">
            <a:avLst>
              <a:gd name="adj" fmla="val 3127"/>
            </a:avLst>
          </a:prstGeom>
          <a:solidFill>
            <a:srgbClr val="243B53"/>
          </a:solidFill>
          <a:ln w="12700">
            <a:solidFill>
              <a:srgbClr val="33506E"/>
            </a:solidFill>
            <a:prstDash val="solid"/>
          </a:ln>
        </p:spPr>
      </p:sp>
      <p:sp>
        <p:nvSpPr>
          <p:cNvPr id="5" name="Shape 3"/>
          <p:cNvSpPr/>
          <p:nvPr/>
        </p:nvSpPr>
        <p:spPr>
          <a:xfrm>
            <a:off x="1137788" y="1965960"/>
            <a:ext cx="777240" cy="777240"/>
          </a:xfrm>
          <a:prstGeom prst="ellipse">
            <a:avLst/>
          </a:prstGeom>
          <a:solidFill>
            <a:srgbClr val="FFFFFF"/>
          </a:solidFill>
          <a:ln/>
        </p:spPr>
      </p:sp>
      <p:pic>
        <p:nvPicPr>
          <p:cNvPr id="6" name="Image 0" descr="preencoded.png">    </p:cNvPr>
          <p:cNvPicPr>
            <a:picLocks noChangeAspect="1"/>
          </p:cNvPicPr>
          <p:nvPr/>
        </p:nvPicPr>
        <p:blipFill>
          <a:blip r:embed="rId1"/>
          <a:stretch>
            <a:fillRect/>
          </a:stretch>
        </p:blipFill>
        <p:spPr>
          <a:xfrm>
            <a:off x="1338956" y="2167128"/>
            <a:ext cx="374904" cy="374904"/>
          </a:xfrm>
          <a:prstGeom prst="rect">
            <a:avLst/>
          </a:prstGeom>
        </p:spPr>
      </p:pic>
      <p:sp>
        <p:nvSpPr>
          <p:cNvPr id="7" name="Text 4"/>
          <p:cNvSpPr/>
          <p:nvPr/>
        </p:nvSpPr>
        <p:spPr>
          <a:xfrm>
            <a:off x="1640708" y="1911096"/>
            <a:ext cx="365760" cy="365760"/>
          </a:xfrm>
          <a:prstGeom prst="rect">
            <a:avLst/>
          </a:prstGeom>
          <a:noFill/>
          <a:ln/>
        </p:spPr>
        <p:txBody>
          <a:bodyPr wrap="square" lIns="0" tIns="0" rIns="0" bIns="0" rtlCol="0" anchor="ctr"/>
          <a:lstStyle/>
          <a:p>
            <a:pPr algn="ctr" indent="0" marL="0">
              <a:buNone/>
            </a:pPr>
            <a:r>
              <a:rPr lang="en-US" sz="1600" b="1" dirty="0">
                <a:solidFill>
                  <a:srgbClr val="B58A3A"/>
                </a:solidFill>
                <a:latin typeface="Meiryo" pitchFamily="34" charset="0"/>
                <a:ea typeface="Meiryo" pitchFamily="34" charset="-122"/>
                <a:cs typeface="Meiryo" pitchFamily="34" charset="-120"/>
              </a:rPr>
              <a:t>1</a:t>
            </a:r>
            <a:endParaRPr lang="en-US" sz="1600" dirty="0"/>
          </a:p>
        </p:txBody>
      </p:sp>
      <p:sp>
        <p:nvSpPr>
          <p:cNvPr id="8" name="Text 5"/>
          <p:cNvSpPr/>
          <p:nvPr/>
        </p:nvSpPr>
        <p:spPr>
          <a:xfrm>
            <a:off x="594360" y="2862072"/>
            <a:ext cx="1864096" cy="566928"/>
          </a:xfrm>
          <a:prstGeom prst="rect">
            <a:avLst/>
          </a:prstGeom>
          <a:noFill/>
          <a:ln/>
        </p:spPr>
        <p:txBody>
          <a:bodyPr wrap="square" lIns="0" tIns="0" rIns="0" bIns="0" rtlCol="0" anchor="t"/>
          <a:lstStyle/>
          <a:p>
            <a:pPr algn="ctr" indent="0" marL="0">
              <a:lnSpc>
                <a:spcPct val="100000"/>
              </a:lnSpc>
              <a:buNone/>
            </a:pPr>
            <a:r>
              <a:rPr lang="en-US" sz="1400" b="1" dirty="0">
                <a:solidFill>
                  <a:srgbClr val="B58A3A"/>
                </a:solidFill>
                <a:latin typeface="Meiryo" pitchFamily="34" charset="0"/>
                <a:ea typeface="Meiryo" pitchFamily="34" charset="-122"/>
                <a:cs typeface="Meiryo" pitchFamily="34" charset="-120"/>
              </a:rPr>
              <a:t>切り分ける</a:t>
            </a:r>
            <a:endParaRPr lang="en-US" sz="1400" dirty="0"/>
          </a:p>
        </p:txBody>
      </p:sp>
      <p:sp>
        <p:nvSpPr>
          <p:cNvPr id="9" name="Text 6"/>
          <p:cNvSpPr/>
          <p:nvPr/>
        </p:nvSpPr>
        <p:spPr>
          <a:xfrm>
            <a:off x="630936" y="3429000"/>
            <a:ext cx="1790944" cy="548640"/>
          </a:xfrm>
          <a:prstGeom prst="rect">
            <a:avLst/>
          </a:prstGeom>
          <a:noFill/>
          <a:ln/>
        </p:spPr>
        <p:txBody>
          <a:bodyPr wrap="square" lIns="0" tIns="0" rIns="0" bIns="0" rtlCol="0" anchor="t"/>
          <a:lstStyle/>
          <a:p>
            <a:pPr algn="ctr" indent="0" marL="0">
              <a:lnSpc>
                <a:spcPct val="105000"/>
              </a:lnSpc>
              <a:buNone/>
            </a:pPr>
            <a:r>
              <a:rPr lang="en-US" sz="1050" dirty="0">
                <a:solidFill>
                  <a:srgbClr val="DCE4EC"/>
                </a:solidFill>
                <a:latin typeface="Meiryo" pitchFamily="34" charset="0"/>
                <a:ea typeface="Meiryo" pitchFamily="34" charset="-122"/>
                <a:cs typeface="Meiryo" pitchFamily="34" charset="-120"/>
              </a:rPr>
              <a:t>正当な苦情・合理的配慮の求めと、カスハラを分ける</a:t>
            </a:r>
            <a:endParaRPr lang="en-US" sz="1050" dirty="0"/>
          </a:p>
        </p:txBody>
      </p:sp>
      <p:sp>
        <p:nvSpPr>
          <p:cNvPr id="10" name="Shape 7"/>
          <p:cNvSpPr/>
          <p:nvPr/>
        </p:nvSpPr>
        <p:spPr>
          <a:xfrm>
            <a:off x="2787640" y="1691640"/>
            <a:ext cx="2046976" cy="2331720"/>
          </a:xfrm>
          <a:prstGeom prst="roundRect">
            <a:avLst>
              <a:gd name="adj" fmla="val 3127"/>
            </a:avLst>
          </a:prstGeom>
          <a:solidFill>
            <a:srgbClr val="243B53"/>
          </a:solidFill>
          <a:ln w="12700">
            <a:solidFill>
              <a:srgbClr val="33506E"/>
            </a:solidFill>
            <a:prstDash val="solid"/>
          </a:ln>
        </p:spPr>
      </p:sp>
      <p:sp>
        <p:nvSpPr>
          <p:cNvPr id="11" name="Shape 8"/>
          <p:cNvSpPr/>
          <p:nvPr/>
        </p:nvSpPr>
        <p:spPr>
          <a:xfrm>
            <a:off x="3422508" y="1965960"/>
            <a:ext cx="777240" cy="777240"/>
          </a:xfrm>
          <a:prstGeom prst="ellipse">
            <a:avLst/>
          </a:prstGeom>
          <a:solidFill>
            <a:srgbClr val="FFFFFF"/>
          </a:solidFill>
          <a:ln/>
        </p:spPr>
      </p:sp>
      <p:pic>
        <p:nvPicPr>
          <p:cNvPr id="12" name="Image 1" descr="preencoded.png">    </p:cNvPr>
          <p:cNvPicPr>
            <a:picLocks noChangeAspect="1"/>
          </p:cNvPicPr>
          <p:nvPr/>
        </p:nvPicPr>
        <p:blipFill>
          <a:blip r:embed="rId2"/>
          <a:stretch>
            <a:fillRect/>
          </a:stretch>
        </p:blipFill>
        <p:spPr>
          <a:xfrm>
            <a:off x="3623676" y="2167128"/>
            <a:ext cx="374904" cy="374904"/>
          </a:xfrm>
          <a:prstGeom prst="rect">
            <a:avLst/>
          </a:prstGeom>
        </p:spPr>
      </p:pic>
      <p:sp>
        <p:nvSpPr>
          <p:cNvPr id="13" name="Text 9"/>
          <p:cNvSpPr/>
          <p:nvPr/>
        </p:nvSpPr>
        <p:spPr>
          <a:xfrm>
            <a:off x="3925428" y="1911096"/>
            <a:ext cx="365760" cy="365760"/>
          </a:xfrm>
          <a:prstGeom prst="rect">
            <a:avLst/>
          </a:prstGeom>
          <a:noFill/>
          <a:ln/>
        </p:spPr>
        <p:txBody>
          <a:bodyPr wrap="square" lIns="0" tIns="0" rIns="0" bIns="0" rtlCol="0" anchor="ctr"/>
          <a:lstStyle/>
          <a:p>
            <a:pPr algn="ctr" indent="0" marL="0">
              <a:buNone/>
            </a:pPr>
            <a:r>
              <a:rPr lang="en-US" sz="1600" b="1" dirty="0">
                <a:solidFill>
                  <a:srgbClr val="B58A3A"/>
                </a:solidFill>
                <a:latin typeface="Meiryo" pitchFamily="34" charset="0"/>
                <a:ea typeface="Meiryo" pitchFamily="34" charset="-122"/>
                <a:cs typeface="Meiryo" pitchFamily="34" charset="-120"/>
              </a:rPr>
              <a:t>2</a:t>
            </a:r>
            <a:endParaRPr lang="en-US" sz="1600" dirty="0"/>
          </a:p>
        </p:txBody>
      </p:sp>
      <p:sp>
        <p:nvSpPr>
          <p:cNvPr id="14" name="Text 10"/>
          <p:cNvSpPr/>
          <p:nvPr/>
        </p:nvSpPr>
        <p:spPr>
          <a:xfrm>
            <a:off x="2879080" y="2862072"/>
            <a:ext cx="1864096" cy="566928"/>
          </a:xfrm>
          <a:prstGeom prst="rect">
            <a:avLst/>
          </a:prstGeom>
          <a:noFill/>
          <a:ln/>
        </p:spPr>
        <p:txBody>
          <a:bodyPr wrap="square" lIns="0" tIns="0" rIns="0" bIns="0" rtlCol="0" anchor="t"/>
          <a:lstStyle/>
          <a:p>
            <a:pPr algn="ctr" indent="0" marL="0">
              <a:lnSpc>
                <a:spcPct val="100000"/>
              </a:lnSpc>
              <a:buNone/>
            </a:pPr>
            <a:r>
              <a:rPr lang="en-US" sz="1400" b="1" dirty="0">
                <a:solidFill>
                  <a:srgbClr val="B58A3A"/>
                </a:solidFill>
                <a:latin typeface="Meiryo" pitchFamily="34" charset="0"/>
                <a:ea typeface="Meiryo" pitchFamily="34" charset="-122"/>
                <a:cs typeface="Meiryo" pitchFamily="34" charset="-120"/>
              </a:rPr>
              <a:t>内容と態様を分ける</a:t>
            </a:r>
            <a:endParaRPr lang="en-US" sz="1400" dirty="0"/>
          </a:p>
        </p:txBody>
      </p:sp>
      <p:sp>
        <p:nvSpPr>
          <p:cNvPr id="15" name="Text 11"/>
          <p:cNvSpPr/>
          <p:nvPr/>
        </p:nvSpPr>
        <p:spPr>
          <a:xfrm>
            <a:off x="2915656" y="3429000"/>
            <a:ext cx="1790944" cy="548640"/>
          </a:xfrm>
          <a:prstGeom prst="rect">
            <a:avLst/>
          </a:prstGeom>
          <a:noFill/>
          <a:ln/>
        </p:spPr>
        <p:txBody>
          <a:bodyPr wrap="square" lIns="0" tIns="0" rIns="0" bIns="0" rtlCol="0" anchor="t"/>
          <a:lstStyle/>
          <a:p>
            <a:pPr algn="ctr" indent="0" marL="0">
              <a:lnSpc>
                <a:spcPct val="105000"/>
              </a:lnSpc>
              <a:buNone/>
            </a:pPr>
            <a:r>
              <a:rPr lang="en-US" sz="1050" dirty="0">
                <a:solidFill>
                  <a:srgbClr val="DCE4EC"/>
                </a:solidFill>
                <a:latin typeface="Meiryo" pitchFamily="34" charset="0"/>
                <a:ea typeface="Meiryo" pitchFamily="34" charset="-122"/>
                <a:cs typeface="Meiryo" pitchFamily="34" charset="-120"/>
              </a:rPr>
              <a:t>要求の内容と、手段・態様を分けて確認する</a:t>
            </a:r>
            <a:endParaRPr lang="en-US" sz="1050" dirty="0"/>
          </a:p>
        </p:txBody>
      </p:sp>
      <p:sp>
        <p:nvSpPr>
          <p:cNvPr id="16" name="Shape 12"/>
          <p:cNvSpPr/>
          <p:nvPr/>
        </p:nvSpPr>
        <p:spPr>
          <a:xfrm>
            <a:off x="5072360" y="1691640"/>
            <a:ext cx="2046976" cy="2331720"/>
          </a:xfrm>
          <a:prstGeom prst="roundRect">
            <a:avLst>
              <a:gd name="adj" fmla="val 3127"/>
            </a:avLst>
          </a:prstGeom>
          <a:solidFill>
            <a:srgbClr val="243B53"/>
          </a:solidFill>
          <a:ln w="12700">
            <a:solidFill>
              <a:srgbClr val="33506E"/>
            </a:solidFill>
            <a:prstDash val="solid"/>
          </a:ln>
        </p:spPr>
      </p:sp>
      <p:sp>
        <p:nvSpPr>
          <p:cNvPr id="17" name="Shape 13"/>
          <p:cNvSpPr/>
          <p:nvPr/>
        </p:nvSpPr>
        <p:spPr>
          <a:xfrm>
            <a:off x="5707228" y="1965960"/>
            <a:ext cx="777240" cy="777240"/>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5908396" y="2167128"/>
            <a:ext cx="374904" cy="374904"/>
          </a:xfrm>
          <a:prstGeom prst="rect">
            <a:avLst/>
          </a:prstGeom>
        </p:spPr>
      </p:pic>
      <p:sp>
        <p:nvSpPr>
          <p:cNvPr id="19" name="Text 14"/>
          <p:cNvSpPr/>
          <p:nvPr/>
        </p:nvSpPr>
        <p:spPr>
          <a:xfrm>
            <a:off x="6210148" y="1911096"/>
            <a:ext cx="365760" cy="365760"/>
          </a:xfrm>
          <a:prstGeom prst="rect">
            <a:avLst/>
          </a:prstGeom>
          <a:noFill/>
          <a:ln/>
        </p:spPr>
        <p:txBody>
          <a:bodyPr wrap="square" lIns="0" tIns="0" rIns="0" bIns="0" rtlCol="0" anchor="ctr"/>
          <a:lstStyle/>
          <a:p>
            <a:pPr algn="ctr" indent="0" marL="0">
              <a:buNone/>
            </a:pPr>
            <a:r>
              <a:rPr lang="en-US" sz="1600" b="1" dirty="0">
                <a:solidFill>
                  <a:srgbClr val="B58A3A"/>
                </a:solidFill>
                <a:latin typeface="Meiryo" pitchFamily="34" charset="0"/>
                <a:ea typeface="Meiryo" pitchFamily="34" charset="-122"/>
                <a:cs typeface="Meiryo" pitchFamily="34" charset="-120"/>
              </a:rPr>
              <a:t>3</a:t>
            </a:r>
            <a:endParaRPr lang="en-US" sz="1600" dirty="0"/>
          </a:p>
        </p:txBody>
      </p:sp>
      <p:sp>
        <p:nvSpPr>
          <p:cNvPr id="20" name="Text 15"/>
          <p:cNvSpPr/>
          <p:nvPr/>
        </p:nvSpPr>
        <p:spPr>
          <a:xfrm>
            <a:off x="5163800" y="2862072"/>
            <a:ext cx="1864096" cy="566928"/>
          </a:xfrm>
          <a:prstGeom prst="rect">
            <a:avLst/>
          </a:prstGeom>
          <a:noFill/>
          <a:ln/>
        </p:spPr>
        <p:txBody>
          <a:bodyPr wrap="square" lIns="0" tIns="0" rIns="0" bIns="0" rtlCol="0" anchor="t"/>
          <a:lstStyle/>
          <a:p>
            <a:pPr algn="ctr" indent="0" marL="0">
              <a:lnSpc>
                <a:spcPct val="100000"/>
              </a:lnSpc>
              <a:buNone/>
            </a:pPr>
            <a:r>
              <a:rPr lang="en-US" sz="1400" b="1" dirty="0">
                <a:solidFill>
                  <a:srgbClr val="B58A3A"/>
                </a:solidFill>
                <a:latin typeface="Meiryo" pitchFamily="34" charset="0"/>
                <a:ea typeface="Meiryo" pitchFamily="34" charset="-122"/>
                <a:cs typeface="Meiryo" pitchFamily="34" charset="-120"/>
              </a:rPr>
              <a:t>一人にしない</a:t>
            </a:r>
            <a:endParaRPr lang="en-US" sz="1400" dirty="0"/>
          </a:p>
        </p:txBody>
      </p:sp>
      <p:sp>
        <p:nvSpPr>
          <p:cNvPr id="21" name="Text 16"/>
          <p:cNvSpPr/>
          <p:nvPr/>
        </p:nvSpPr>
        <p:spPr>
          <a:xfrm>
            <a:off x="5200376" y="3429000"/>
            <a:ext cx="1790944" cy="548640"/>
          </a:xfrm>
          <a:prstGeom prst="rect">
            <a:avLst/>
          </a:prstGeom>
          <a:noFill/>
          <a:ln/>
        </p:spPr>
        <p:txBody>
          <a:bodyPr wrap="square" lIns="0" tIns="0" rIns="0" bIns="0" rtlCol="0" anchor="t"/>
          <a:lstStyle/>
          <a:p>
            <a:pPr algn="ctr" indent="0" marL="0">
              <a:lnSpc>
                <a:spcPct val="105000"/>
              </a:lnSpc>
              <a:buNone/>
            </a:pPr>
            <a:r>
              <a:rPr lang="en-US" sz="1050" dirty="0">
                <a:solidFill>
                  <a:srgbClr val="DCE4EC"/>
                </a:solidFill>
                <a:latin typeface="Meiryo" pitchFamily="34" charset="0"/>
                <a:ea typeface="Meiryo" pitchFamily="34" charset="-122"/>
                <a:cs typeface="Meiryo" pitchFamily="34" charset="-120"/>
              </a:rPr>
              <a:t>複数名・上長へ。記録を残す</a:t>
            </a:r>
            <a:endParaRPr lang="en-US" sz="1050" dirty="0"/>
          </a:p>
        </p:txBody>
      </p:sp>
      <p:sp>
        <p:nvSpPr>
          <p:cNvPr id="22" name="Shape 17"/>
          <p:cNvSpPr/>
          <p:nvPr/>
        </p:nvSpPr>
        <p:spPr>
          <a:xfrm>
            <a:off x="7357080" y="1691640"/>
            <a:ext cx="2046976" cy="2331720"/>
          </a:xfrm>
          <a:prstGeom prst="roundRect">
            <a:avLst>
              <a:gd name="adj" fmla="val 3127"/>
            </a:avLst>
          </a:prstGeom>
          <a:solidFill>
            <a:srgbClr val="243B53"/>
          </a:solidFill>
          <a:ln w="12700">
            <a:solidFill>
              <a:srgbClr val="33506E"/>
            </a:solidFill>
            <a:prstDash val="solid"/>
          </a:ln>
        </p:spPr>
      </p:sp>
      <p:sp>
        <p:nvSpPr>
          <p:cNvPr id="23" name="Shape 18"/>
          <p:cNvSpPr/>
          <p:nvPr/>
        </p:nvSpPr>
        <p:spPr>
          <a:xfrm>
            <a:off x="7991947" y="1965960"/>
            <a:ext cx="777240" cy="777240"/>
          </a:xfrm>
          <a:prstGeom prst="ellipse">
            <a:avLst/>
          </a:prstGeom>
          <a:solidFill>
            <a:srgbClr val="FFFFFF"/>
          </a:solidFill>
          <a:ln/>
        </p:spPr>
      </p:sp>
      <p:pic>
        <p:nvPicPr>
          <p:cNvPr id="24" name="Image 3" descr="preencoded.png">    </p:cNvPr>
          <p:cNvPicPr>
            <a:picLocks noChangeAspect="1"/>
          </p:cNvPicPr>
          <p:nvPr/>
        </p:nvPicPr>
        <p:blipFill>
          <a:blip r:embed="rId4"/>
          <a:stretch>
            <a:fillRect/>
          </a:stretch>
        </p:blipFill>
        <p:spPr>
          <a:xfrm>
            <a:off x="8193115" y="2167128"/>
            <a:ext cx="374904" cy="374904"/>
          </a:xfrm>
          <a:prstGeom prst="rect">
            <a:avLst/>
          </a:prstGeom>
        </p:spPr>
      </p:pic>
      <p:sp>
        <p:nvSpPr>
          <p:cNvPr id="25" name="Text 19"/>
          <p:cNvSpPr/>
          <p:nvPr/>
        </p:nvSpPr>
        <p:spPr>
          <a:xfrm>
            <a:off x="8494867" y="1911096"/>
            <a:ext cx="365760" cy="365760"/>
          </a:xfrm>
          <a:prstGeom prst="rect">
            <a:avLst/>
          </a:prstGeom>
          <a:noFill/>
          <a:ln/>
        </p:spPr>
        <p:txBody>
          <a:bodyPr wrap="square" lIns="0" tIns="0" rIns="0" bIns="0" rtlCol="0" anchor="ctr"/>
          <a:lstStyle/>
          <a:p>
            <a:pPr algn="ctr" indent="0" marL="0">
              <a:buNone/>
            </a:pPr>
            <a:r>
              <a:rPr lang="en-US" sz="1600" b="1" dirty="0">
                <a:solidFill>
                  <a:srgbClr val="B58A3A"/>
                </a:solidFill>
                <a:latin typeface="Meiryo" pitchFamily="34" charset="0"/>
                <a:ea typeface="Meiryo" pitchFamily="34" charset="-122"/>
                <a:cs typeface="Meiryo" pitchFamily="34" charset="-120"/>
              </a:rPr>
              <a:t>4</a:t>
            </a:r>
            <a:endParaRPr lang="en-US" sz="1600" dirty="0"/>
          </a:p>
        </p:txBody>
      </p:sp>
      <p:sp>
        <p:nvSpPr>
          <p:cNvPr id="26" name="Text 20"/>
          <p:cNvSpPr/>
          <p:nvPr/>
        </p:nvSpPr>
        <p:spPr>
          <a:xfrm>
            <a:off x="7448520" y="2862072"/>
            <a:ext cx="1864096" cy="566928"/>
          </a:xfrm>
          <a:prstGeom prst="rect">
            <a:avLst/>
          </a:prstGeom>
          <a:noFill/>
          <a:ln/>
        </p:spPr>
        <p:txBody>
          <a:bodyPr wrap="square" lIns="0" tIns="0" rIns="0" bIns="0" rtlCol="0" anchor="t"/>
          <a:lstStyle/>
          <a:p>
            <a:pPr algn="ctr" indent="0" marL="0">
              <a:lnSpc>
                <a:spcPct val="100000"/>
              </a:lnSpc>
              <a:buNone/>
            </a:pPr>
            <a:r>
              <a:rPr lang="en-US" sz="1400" b="1" dirty="0">
                <a:solidFill>
                  <a:srgbClr val="B58A3A"/>
                </a:solidFill>
                <a:latin typeface="Meiryo" pitchFamily="34" charset="0"/>
                <a:ea typeface="Meiryo" pitchFamily="34" charset="-122"/>
                <a:cs typeface="Meiryo" pitchFamily="34" charset="-120"/>
              </a:rPr>
              <a:t>安全を最優先する</a:t>
            </a:r>
            <a:endParaRPr lang="en-US" sz="1400" dirty="0"/>
          </a:p>
        </p:txBody>
      </p:sp>
      <p:sp>
        <p:nvSpPr>
          <p:cNvPr id="27" name="Text 21"/>
          <p:cNvSpPr/>
          <p:nvPr/>
        </p:nvSpPr>
        <p:spPr>
          <a:xfrm>
            <a:off x="7485096" y="3429000"/>
            <a:ext cx="1790944" cy="548640"/>
          </a:xfrm>
          <a:prstGeom prst="rect">
            <a:avLst/>
          </a:prstGeom>
          <a:noFill/>
          <a:ln/>
        </p:spPr>
        <p:txBody>
          <a:bodyPr wrap="square" lIns="0" tIns="0" rIns="0" bIns="0" rtlCol="0" anchor="t"/>
          <a:lstStyle/>
          <a:p>
            <a:pPr algn="ctr" indent="0" marL="0">
              <a:lnSpc>
                <a:spcPct val="105000"/>
              </a:lnSpc>
              <a:buNone/>
            </a:pPr>
            <a:r>
              <a:rPr lang="en-US" sz="1050" dirty="0">
                <a:solidFill>
                  <a:srgbClr val="DCE4EC"/>
                </a:solidFill>
                <a:latin typeface="Meiryo" pitchFamily="34" charset="0"/>
                <a:ea typeface="Meiryo" pitchFamily="34" charset="-122"/>
                <a:cs typeface="Meiryo" pitchFamily="34" charset="-120"/>
              </a:rPr>
              <a:t>危険時は安全確保を最優先。打切り・退去・警察は自社ルールと緊急性で</a:t>
            </a:r>
            <a:endParaRPr lang="en-US" sz="1050" dirty="0"/>
          </a:p>
        </p:txBody>
      </p:sp>
      <p:sp>
        <p:nvSpPr>
          <p:cNvPr id="28" name="Shape 22"/>
          <p:cNvSpPr/>
          <p:nvPr/>
        </p:nvSpPr>
        <p:spPr>
          <a:xfrm>
            <a:off x="9641799" y="1691640"/>
            <a:ext cx="2046976" cy="2331720"/>
          </a:xfrm>
          <a:prstGeom prst="roundRect">
            <a:avLst>
              <a:gd name="adj" fmla="val 3127"/>
            </a:avLst>
          </a:prstGeom>
          <a:solidFill>
            <a:srgbClr val="243B53"/>
          </a:solidFill>
          <a:ln w="12700">
            <a:solidFill>
              <a:srgbClr val="33506E"/>
            </a:solidFill>
            <a:prstDash val="solid"/>
          </a:ln>
        </p:spPr>
      </p:sp>
      <p:sp>
        <p:nvSpPr>
          <p:cNvPr id="29" name="Shape 23"/>
          <p:cNvSpPr/>
          <p:nvPr/>
        </p:nvSpPr>
        <p:spPr>
          <a:xfrm>
            <a:off x="10276667" y="1965960"/>
            <a:ext cx="777240" cy="777240"/>
          </a:xfrm>
          <a:prstGeom prst="ellipse">
            <a:avLst/>
          </a:prstGeom>
          <a:solidFill>
            <a:srgbClr val="FFFFFF"/>
          </a:solidFill>
          <a:ln/>
        </p:spPr>
      </p:sp>
      <p:pic>
        <p:nvPicPr>
          <p:cNvPr id="30" name="Image 4" descr="preencoded.png">    </p:cNvPr>
          <p:cNvPicPr>
            <a:picLocks noChangeAspect="1"/>
          </p:cNvPicPr>
          <p:nvPr/>
        </p:nvPicPr>
        <p:blipFill>
          <a:blip r:embed="rId5"/>
          <a:stretch>
            <a:fillRect/>
          </a:stretch>
        </p:blipFill>
        <p:spPr>
          <a:xfrm>
            <a:off x="10477835" y="2167128"/>
            <a:ext cx="374904" cy="374904"/>
          </a:xfrm>
          <a:prstGeom prst="rect">
            <a:avLst/>
          </a:prstGeom>
        </p:spPr>
      </p:pic>
      <p:sp>
        <p:nvSpPr>
          <p:cNvPr id="31" name="Text 24"/>
          <p:cNvSpPr/>
          <p:nvPr/>
        </p:nvSpPr>
        <p:spPr>
          <a:xfrm>
            <a:off x="10779587" y="1911096"/>
            <a:ext cx="365760" cy="365760"/>
          </a:xfrm>
          <a:prstGeom prst="rect">
            <a:avLst/>
          </a:prstGeom>
          <a:noFill/>
          <a:ln/>
        </p:spPr>
        <p:txBody>
          <a:bodyPr wrap="square" lIns="0" tIns="0" rIns="0" bIns="0" rtlCol="0" anchor="ctr"/>
          <a:lstStyle/>
          <a:p>
            <a:pPr algn="ctr" indent="0" marL="0">
              <a:buNone/>
            </a:pPr>
            <a:r>
              <a:rPr lang="en-US" sz="1600" b="1" dirty="0">
                <a:solidFill>
                  <a:srgbClr val="B58A3A"/>
                </a:solidFill>
                <a:latin typeface="Meiryo" pitchFamily="34" charset="0"/>
                <a:ea typeface="Meiryo" pitchFamily="34" charset="-122"/>
                <a:cs typeface="Meiryo" pitchFamily="34" charset="-120"/>
              </a:rPr>
              <a:t>5</a:t>
            </a:r>
            <a:endParaRPr lang="en-US" sz="1600" dirty="0"/>
          </a:p>
        </p:txBody>
      </p:sp>
      <p:sp>
        <p:nvSpPr>
          <p:cNvPr id="32" name="Text 25"/>
          <p:cNvSpPr/>
          <p:nvPr/>
        </p:nvSpPr>
        <p:spPr>
          <a:xfrm>
            <a:off x="9733239" y="2862072"/>
            <a:ext cx="1864096" cy="566928"/>
          </a:xfrm>
          <a:prstGeom prst="rect">
            <a:avLst/>
          </a:prstGeom>
          <a:noFill/>
          <a:ln/>
        </p:spPr>
        <p:txBody>
          <a:bodyPr wrap="square" lIns="0" tIns="0" rIns="0" bIns="0" rtlCol="0" anchor="t"/>
          <a:lstStyle/>
          <a:p>
            <a:pPr algn="ctr" indent="0" marL="0">
              <a:lnSpc>
                <a:spcPct val="100000"/>
              </a:lnSpc>
              <a:buNone/>
            </a:pPr>
            <a:r>
              <a:rPr lang="en-US" sz="1400" b="1" dirty="0">
                <a:solidFill>
                  <a:srgbClr val="B58A3A"/>
                </a:solidFill>
                <a:latin typeface="Meiryo" pitchFamily="34" charset="0"/>
                <a:ea typeface="Meiryo" pitchFamily="34" charset="-122"/>
                <a:cs typeface="Meiryo" pitchFamily="34" charset="-120"/>
              </a:rPr>
              <a:t>両立する</a:t>
            </a:r>
            <a:endParaRPr lang="en-US" sz="1400" dirty="0"/>
          </a:p>
        </p:txBody>
      </p:sp>
      <p:sp>
        <p:nvSpPr>
          <p:cNvPr id="33" name="Text 26"/>
          <p:cNvSpPr/>
          <p:nvPr/>
        </p:nvSpPr>
        <p:spPr>
          <a:xfrm>
            <a:off x="9769815" y="3429000"/>
            <a:ext cx="1790944" cy="548640"/>
          </a:xfrm>
          <a:prstGeom prst="rect">
            <a:avLst/>
          </a:prstGeom>
          <a:noFill/>
          <a:ln/>
        </p:spPr>
        <p:txBody>
          <a:bodyPr wrap="square" lIns="0" tIns="0" rIns="0" bIns="0" rtlCol="0" anchor="t"/>
          <a:lstStyle/>
          <a:p>
            <a:pPr algn="ctr" indent="0" marL="0">
              <a:lnSpc>
                <a:spcPct val="105000"/>
              </a:lnSpc>
              <a:buNone/>
            </a:pPr>
            <a:r>
              <a:rPr lang="en-US" sz="1050" dirty="0">
                <a:solidFill>
                  <a:srgbClr val="DCE4EC"/>
                </a:solidFill>
                <a:latin typeface="Meiryo" pitchFamily="34" charset="0"/>
                <a:ea typeface="Meiryo" pitchFamily="34" charset="-122"/>
                <a:cs typeface="Meiryo" pitchFamily="34" charset="-120"/>
              </a:rPr>
              <a:t>顧客対応の改善と従業員保護を両立し、相談者を守る</a:t>
            </a:r>
            <a:endParaRPr lang="en-US" sz="1050" dirty="0"/>
          </a:p>
        </p:txBody>
      </p:sp>
      <p:sp>
        <p:nvSpPr>
          <p:cNvPr id="34" name="Shape 27"/>
          <p:cNvSpPr/>
          <p:nvPr/>
        </p:nvSpPr>
        <p:spPr>
          <a:xfrm>
            <a:off x="502920" y="4251960"/>
            <a:ext cx="11185855" cy="960120"/>
          </a:xfrm>
          <a:prstGeom prst="roundRect">
            <a:avLst>
              <a:gd name="adj" fmla="val 6667"/>
            </a:avLst>
          </a:prstGeom>
          <a:solidFill>
            <a:srgbClr val="13283F"/>
          </a:solidFill>
          <a:ln w="12700">
            <a:solidFill>
              <a:srgbClr val="B58A3A"/>
            </a:solidFill>
            <a:prstDash val="solid"/>
          </a:ln>
        </p:spPr>
      </p:sp>
      <p:sp>
        <p:nvSpPr>
          <p:cNvPr id="35" name="Text 28"/>
          <p:cNvSpPr/>
          <p:nvPr/>
        </p:nvSpPr>
        <p:spPr>
          <a:xfrm>
            <a:off x="777240" y="4389120"/>
            <a:ext cx="2011680" cy="310896"/>
          </a:xfrm>
          <a:prstGeom prst="rect">
            <a:avLst/>
          </a:prstGeom>
          <a:noFill/>
          <a:ln/>
        </p:spPr>
        <p:txBody>
          <a:bodyPr wrap="square" lIns="0" tIns="0" rIns="0" bIns="0" rtlCol="0" anchor="ctr"/>
          <a:lstStyle/>
          <a:p>
            <a:pPr indent="0" marL="0">
              <a:buNone/>
            </a:pPr>
            <a:r>
              <a:rPr lang="en-US" sz="1300" b="1" dirty="0">
                <a:solidFill>
                  <a:srgbClr val="B58A3A"/>
                </a:solidFill>
                <a:latin typeface="Meiryo" pitchFamily="34" charset="0"/>
                <a:ea typeface="Meiryo" pitchFamily="34" charset="-122"/>
                <a:cs typeface="Meiryo" pitchFamily="34" charset="-120"/>
              </a:rPr>
              <a:t>【要自社記入】</a:t>
            </a:r>
            <a:endParaRPr lang="en-US" sz="1300" dirty="0"/>
          </a:p>
        </p:txBody>
      </p:sp>
      <p:sp>
        <p:nvSpPr>
          <p:cNvPr id="36" name="Text 29"/>
          <p:cNvSpPr/>
          <p:nvPr/>
        </p:nvSpPr>
        <p:spPr>
          <a:xfrm>
            <a:off x="777240" y="4663440"/>
            <a:ext cx="10637215" cy="274320"/>
          </a:xfrm>
          <a:prstGeom prst="rect">
            <a:avLst/>
          </a:prstGeom>
          <a:noFill/>
          <a:ln/>
        </p:spPr>
        <p:txBody>
          <a:bodyPr wrap="square" lIns="0" tIns="0" rIns="0" bIns="0" rtlCol="0" anchor="ctr"/>
          <a:lstStyle/>
          <a:p>
            <a:pPr indent="0" marL="0">
              <a:buNone/>
            </a:pPr>
            <a:r>
              <a:rPr lang="en-US" sz="1150" dirty="0">
                <a:solidFill>
                  <a:srgbClr val="DCE4EC"/>
                </a:solidFill>
                <a:latin typeface="Meiryo" pitchFamily="34" charset="0"/>
                <a:ea typeface="Meiryo" pitchFamily="34" charset="-122"/>
                <a:cs typeface="Meiryo" pitchFamily="34" charset="-120"/>
              </a:rPr>
              <a:t>カスハラ相談窓口：　　　　　　　　　　　／　エスカレーション先（SV・店長・本部・人事・法務・総務）：　　　　　　　　　　　／　警備・警察・弁護士の連絡ルート：　　　　　　　　　　　</a:t>
            </a:r>
            <a:endParaRPr lang="en-US" sz="1150" dirty="0"/>
          </a:p>
        </p:txBody>
      </p:sp>
      <p:sp>
        <p:nvSpPr>
          <p:cNvPr id="37" name="Text 3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8" name="Text 3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39</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585216" cy="310896"/>
          </a:xfrm>
          <a:prstGeom prst="roundRect">
            <a:avLst>
              <a:gd name="adj" fmla="val 17647"/>
            </a:avLst>
          </a:prstGeom>
          <a:solidFill>
            <a:srgbClr val="F6EEDD"/>
          </a:solidFill>
          <a:ln/>
        </p:spPr>
      </p:sp>
      <p:sp>
        <p:nvSpPr>
          <p:cNvPr id="3" name="Text 1"/>
          <p:cNvSpPr/>
          <p:nvPr/>
        </p:nvSpPr>
        <p:spPr>
          <a:xfrm>
            <a:off x="502920" y="420624"/>
            <a:ext cx="585216"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背景</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なぜ、いま対策が必要か</a:t>
            </a:r>
            <a:endParaRPr lang="en-US" sz="2800" dirty="0"/>
          </a:p>
        </p:txBody>
      </p:sp>
      <p:sp>
        <p:nvSpPr>
          <p:cNvPr id="5" name="Shape 3"/>
          <p:cNvSpPr/>
          <p:nvPr/>
        </p:nvSpPr>
        <p:spPr>
          <a:xfrm>
            <a:off x="502920" y="1591056"/>
            <a:ext cx="3840480" cy="3657600"/>
          </a:xfrm>
          <a:prstGeom prst="roundRect">
            <a:avLst>
              <a:gd name="adj" fmla="val 2000"/>
            </a:avLst>
          </a:prstGeom>
          <a:solidFill>
            <a:srgbClr val="16314F"/>
          </a:solidFill>
          <a:ln w="12700">
            <a:solidFill>
              <a:srgbClr val="16314F"/>
            </a:solidFill>
            <a:prstDash val="solid"/>
          </a:ln>
        </p:spPr>
      </p:sp>
      <p:sp>
        <p:nvSpPr>
          <p:cNvPr id="6" name="Text 4"/>
          <p:cNvSpPr/>
          <p:nvPr/>
        </p:nvSpPr>
        <p:spPr>
          <a:xfrm>
            <a:off x="502920" y="2002536"/>
            <a:ext cx="3840480" cy="914400"/>
          </a:xfrm>
          <a:prstGeom prst="rect">
            <a:avLst/>
          </a:prstGeom>
          <a:noFill/>
          <a:ln/>
        </p:spPr>
        <p:txBody>
          <a:bodyPr wrap="square" lIns="0" tIns="0" rIns="0" bIns="0" rtlCol="0" anchor="ctr"/>
          <a:lstStyle/>
          <a:p>
            <a:pPr algn="ctr" indent="0" marL="0">
              <a:buNone/>
            </a:pPr>
            <a:r>
              <a:rPr lang="en-US" sz="6200" b="1" dirty="0">
                <a:solidFill>
                  <a:srgbClr val="B58A3A"/>
                </a:solidFill>
                <a:latin typeface="Meiryo" pitchFamily="34" charset="0"/>
                <a:ea typeface="Meiryo" pitchFamily="34" charset="-122"/>
                <a:cs typeface="Meiryo" pitchFamily="34" charset="-120"/>
              </a:rPr>
              <a:t>27.9%</a:t>
            </a:r>
            <a:endParaRPr lang="en-US" sz="6200" dirty="0"/>
          </a:p>
        </p:txBody>
      </p:sp>
      <p:sp>
        <p:nvSpPr>
          <p:cNvPr id="7" name="Text 5"/>
          <p:cNvSpPr/>
          <p:nvPr/>
        </p:nvSpPr>
        <p:spPr>
          <a:xfrm>
            <a:off x="777240" y="2962656"/>
            <a:ext cx="3291840" cy="822960"/>
          </a:xfrm>
          <a:prstGeom prst="rect">
            <a:avLst/>
          </a:prstGeom>
          <a:noFill/>
          <a:ln/>
        </p:spPr>
        <p:txBody>
          <a:bodyPr wrap="square" lIns="0" tIns="0" rIns="0" bIns="0" rtlCol="0" anchor="t"/>
          <a:lstStyle/>
          <a:p>
            <a:pPr algn="ctr" indent="0" marL="0">
              <a:lnSpc>
                <a:spcPct val="110000"/>
              </a:lnSpc>
              <a:buNone/>
            </a:pPr>
            <a:r>
              <a:rPr lang="en-US" sz="1300" dirty="0">
                <a:solidFill>
                  <a:srgbClr val="FFFFFF"/>
                </a:solidFill>
                <a:latin typeface="Meiryo" pitchFamily="34" charset="0"/>
                <a:ea typeface="Meiryo" pitchFamily="34" charset="-122"/>
                <a:cs typeface="Meiryo" pitchFamily="34" charset="-120"/>
              </a:rPr>
              <a:t>過去3年間に「顧客等からの著しい迷惑行為」の相談があったと回答した企業の割合</a:t>
            </a:r>
            <a:endParaRPr lang="en-US" sz="1300" dirty="0"/>
          </a:p>
        </p:txBody>
      </p:sp>
      <p:sp>
        <p:nvSpPr>
          <p:cNvPr id="8" name="Text 6"/>
          <p:cNvSpPr/>
          <p:nvPr/>
        </p:nvSpPr>
        <p:spPr>
          <a:xfrm>
            <a:off x="777240" y="3922776"/>
            <a:ext cx="3291840" cy="731520"/>
          </a:xfrm>
          <a:prstGeom prst="rect">
            <a:avLst/>
          </a:prstGeom>
          <a:noFill/>
          <a:ln/>
        </p:spPr>
        <p:txBody>
          <a:bodyPr wrap="square" lIns="0" tIns="0" rIns="0" bIns="0" rtlCol="0" anchor="t"/>
          <a:lstStyle/>
          <a:p>
            <a:pPr algn="ctr" indent="0" marL="0">
              <a:lnSpc>
                <a:spcPct val="110000"/>
              </a:lnSpc>
              <a:buNone/>
            </a:pPr>
            <a:r>
              <a:rPr lang="en-US" sz="1150" dirty="0">
                <a:solidFill>
                  <a:srgbClr val="C8D3DE"/>
                </a:solidFill>
                <a:latin typeface="Meiryo" pitchFamily="34" charset="0"/>
                <a:ea typeface="Meiryo" pitchFamily="34" charset="-122"/>
                <a:cs typeface="Meiryo" pitchFamily="34" charset="-120"/>
              </a:rPr>
              <a:t>前回調査から+8.4ポイント。他のハラスメントが横ばい・減少の中で増加。</a:t>
            </a:r>
            <a:endParaRPr lang="en-US" sz="1150" dirty="0"/>
          </a:p>
        </p:txBody>
      </p:sp>
      <p:sp>
        <p:nvSpPr>
          <p:cNvPr id="9" name="Text 7"/>
          <p:cNvSpPr/>
          <p:nvPr/>
        </p:nvSpPr>
        <p:spPr>
          <a:xfrm>
            <a:off x="685800" y="4837176"/>
            <a:ext cx="3474720" cy="320040"/>
          </a:xfrm>
          <a:prstGeom prst="rect">
            <a:avLst/>
          </a:prstGeom>
          <a:noFill/>
          <a:ln/>
        </p:spPr>
        <p:txBody>
          <a:bodyPr wrap="square" lIns="0" tIns="0" rIns="0" bIns="0" rtlCol="0" anchor="ctr"/>
          <a:lstStyle/>
          <a:p>
            <a:pPr algn="ctr" indent="0" marL="0">
              <a:buNone/>
            </a:pPr>
            <a:r>
              <a:rPr lang="en-US" sz="900" dirty="0">
                <a:solidFill>
                  <a:srgbClr val="8FA0B1"/>
                </a:solidFill>
                <a:latin typeface="Meiryo" pitchFamily="34" charset="0"/>
                <a:ea typeface="Meiryo" pitchFamily="34" charset="-122"/>
                <a:cs typeface="Meiryo" pitchFamily="34" charset="-120"/>
              </a:rPr>
              <a:t>出典：厚生労働省「職場のハラスメントに関する実態調査」（令和5年度）</a:t>
            </a:r>
            <a:endParaRPr lang="en-US" sz="900" dirty="0"/>
          </a:p>
        </p:txBody>
      </p:sp>
      <p:sp>
        <p:nvSpPr>
          <p:cNvPr id="10" name="Shape 8"/>
          <p:cNvSpPr/>
          <p:nvPr/>
        </p:nvSpPr>
        <p:spPr>
          <a:xfrm>
            <a:off x="4672584" y="1591056"/>
            <a:ext cx="7016191" cy="1097280"/>
          </a:xfrm>
          <a:prstGeom prst="roundRect">
            <a:avLst>
              <a:gd name="adj" fmla="val 5833"/>
            </a:avLst>
          </a:prstGeom>
          <a:solidFill>
            <a:srgbClr val="F6F8FA"/>
          </a:solidFill>
          <a:ln w="12700">
            <a:solidFill>
              <a:srgbClr val="D5DCE4"/>
            </a:solidFill>
            <a:prstDash val="solid"/>
          </a:ln>
        </p:spPr>
      </p:sp>
      <p:sp>
        <p:nvSpPr>
          <p:cNvPr id="11" name="Shape 9"/>
          <p:cNvSpPr/>
          <p:nvPr/>
        </p:nvSpPr>
        <p:spPr>
          <a:xfrm>
            <a:off x="4873752" y="1828800"/>
            <a:ext cx="621792" cy="621792"/>
          </a:xfrm>
          <a:prstGeom prst="ellipse">
            <a:avLst/>
          </a:prstGeom>
          <a:solidFill>
            <a:srgbClr val="FFFFFF"/>
          </a:solidFill>
          <a:ln w="15875">
            <a:solidFill>
              <a:srgbClr val="B58A3A"/>
            </a:solidFill>
            <a:prstDash val="solid"/>
          </a:ln>
        </p:spPr>
      </p:sp>
      <p:pic>
        <p:nvPicPr>
          <p:cNvPr id="12" name="Image 0" descr="preencoded.png">    </p:cNvPr>
          <p:cNvPicPr>
            <a:picLocks noChangeAspect="1"/>
          </p:cNvPicPr>
          <p:nvPr/>
        </p:nvPicPr>
        <p:blipFill>
          <a:blip r:embed="rId1"/>
          <a:stretch>
            <a:fillRect/>
          </a:stretch>
        </p:blipFill>
        <p:spPr>
          <a:xfrm>
            <a:off x="5035418" y="1990466"/>
            <a:ext cx="298460" cy="298460"/>
          </a:xfrm>
          <a:prstGeom prst="rect">
            <a:avLst/>
          </a:prstGeom>
        </p:spPr>
      </p:pic>
      <p:sp>
        <p:nvSpPr>
          <p:cNvPr id="13" name="Text 10"/>
          <p:cNvSpPr/>
          <p:nvPr/>
        </p:nvSpPr>
        <p:spPr>
          <a:xfrm>
            <a:off x="5660136" y="1755648"/>
            <a:ext cx="5827471" cy="365760"/>
          </a:xfrm>
          <a:prstGeom prst="rect">
            <a:avLst/>
          </a:prstGeom>
          <a:noFill/>
          <a:ln/>
        </p:spPr>
        <p:txBody>
          <a:bodyPr wrap="square" lIns="0" tIns="0" rIns="0" bIns="0" rtlCol="0" anchor="ctr"/>
          <a:lstStyle/>
          <a:p>
            <a:pPr algn="l" indent="0" marL="0">
              <a:buNone/>
            </a:pPr>
            <a:r>
              <a:rPr lang="en-US" sz="1700" b="1" dirty="0">
                <a:solidFill>
                  <a:srgbClr val="16314F"/>
                </a:solidFill>
                <a:latin typeface="Meiryo" pitchFamily="34" charset="0"/>
                <a:ea typeface="Meiryo" pitchFamily="34" charset="-122"/>
                <a:cs typeface="Meiryo" pitchFamily="34" charset="-120"/>
              </a:rPr>
              <a:t>従業員を守る</a:t>
            </a:r>
            <a:endParaRPr lang="en-US" sz="1700" dirty="0"/>
          </a:p>
        </p:txBody>
      </p:sp>
      <p:sp>
        <p:nvSpPr>
          <p:cNvPr id="14" name="Text 11"/>
          <p:cNvSpPr/>
          <p:nvPr/>
        </p:nvSpPr>
        <p:spPr>
          <a:xfrm>
            <a:off x="5660136" y="2093976"/>
            <a:ext cx="5827471" cy="548640"/>
          </a:xfrm>
          <a:prstGeom prst="rect">
            <a:avLst/>
          </a:prstGeom>
          <a:noFill/>
          <a:ln/>
        </p:spPr>
        <p:txBody>
          <a:bodyPr wrap="square" lIns="0" tIns="0" rIns="0" bIns="0" rtlCol="0" anchor="t"/>
          <a:lstStyle/>
          <a:p>
            <a:pPr algn="l" indent="0" marL="0">
              <a:lnSpc>
                <a:spcPct val="105000"/>
              </a:lnSpc>
              <a:buNone/>
            </a:pPr>
            <a:r>
              <a:rPr lang="en-US" sz="1300" dirty="0">
                <a:solidFill>
                  <a:srgbClr val="263238"/>
                </a:solidFill>
                <a:latin typeface="Meiryo" pitchFamily="34" charset="0"/>
                <a:ea typeface="Meiryo" pitchFamily="34" charset="-122"/>
                <a:cs typeface="Meiryo" pitchFamily="34" charset="-120"/>
              </a:rPr>
              <a:t>暴言・脅迫・長時間拘束等は、従業員の心身と就業環境に深刻な影響を与える</a:t>
            </a:r>
            <a:endParaRPr lang="en-US" sz="1300" dirty="0"/>
          </a:p>
        </p:txBody>
      </p:sp>
      <p:sp>
        <p:nvSpPr>
          <p:cNvPr id="15" name="Shape 12"/>
          <p:cNvSpPr/>
          <p:nvPr/>
        </p:nvSpPr>
        <p:spPr>
          <a:xfrm>
            <a:off x="4672584" y="2871216"/>
            <a:ext cx="7016191" cy="1097280"/>
          </a:xfrm>
          <a:prstGeom prst="roundRect">
            <a:avLst>
              <a:gd name="adj" fmla="val 5833"/>
            </a:avLst>
          </a:prstGeom>
          <a:solidFill>
            <a:srgbClr val="F6F8FA"/>
          </a:solidFill>
          <a:ln w="12700">
            <a:solidFill>
              <a:srgbClr val="D5DCE4"/>
            </a:solidFill>
            <a:prstDash val="solid"/>
          </a:ln>
        </p:spPr>
      </p:sp>
      <p:sp>
        <p:nvSpPr>
          <p:cNvPr id="16" name="Shape 13"/>
          <p:cNvSpPr/>
          <p:nvPr/>
        </p:nvSpPr>
        <p:spPr>
          <a:xfrm>
            <a:off x="4873752" y="3108960"/>
            <a:ext cx="621792" cy="621792"/>
          </a:xfrm>
          <a:prstGeom prst="ellipse">
            <a:avLst/>
          </a:prstGeom>
          <a:solidFill>
            <a:srgbClr val="FFFFFF"/>
          </a:solidFill>
          <a:ln w="15875">
            <a:solidFill>
              <a:srgbClr val="B58A3A"/>
            </a:solidFill>
            <a:prstDash val="solid"/>
          </a:ln>
        </p:spPr>
      </p:sp>
      <p:pic>
        <p:nvPicPr>
          <p:cNvPr id="17" name="Image 1" descr="preencoded.png">    </p:cNvPr>
          <p:cNvPicPr>
            <a:picLocks noChangeAspect="1"/>
          </p:cNvPicPr>
          <p:nvPr/>
        </p:nvPicPr>
        <p:blipFill>
          <a:blip r:embed="rId2"/>
          <a:stretch>
            <a:fillRect/>
          </a:stretch>
        </p:blipFill>
        <p:spPr>
          <a:xfrm>
            <a:off x="5035418" y="3270626"/>
            <a:ext cx="298460" cy="298460"/>
          </a:xfrm>
          <a:prstGeom prst="rect">
            <a:avLst/>
          </a:prstGeom>
        </p:spPr>
      </p:pic>
      <p:sp>
        <p:nvSpPr>
          <p:cNvPr id="18" name="Text 14"/>
          <p:cNvSpPr/>
          <p:nvPr/>
        </p:nvSpPr>
        <p:spPr>
          <a:xfrm>
            <a:off x="5660136" y="3035808"/>
            <a:ext cx="5827471" cy="365760"/>
          </a:xfrm>
          <a:prstGeom prst="rect">
            <a:avLst/>
          </a:prstGeom>
          <a:noFill/>
          <a:ln/>
        </p:spPr>
        <p:txBody>
          <a:bodyPr wrap="square" lIns="0" tIns="0" rIns="0" bIns="0" rtlCol="0" anchor="ctr"/>
          <a:lstStyle/>
          <a:p>
            <a:pPr algn="l" indent="0" marL="0">
              <a:buNone/>
            </a:pPr>
            <a:r>
              <a:rPr lang="en-US" sz="1700" b="1" dirty="0">
                <a:solidFill>
                  <a:srgbClr val="16314F"/>
                </a:solidFill>
                <a:latin typeface="Meiryo" pitchFamily="34" charset="0"/>
                <a:ea typeface="Meiryo" pitchFamily="34" charset="-122"/>
                <a:cs typeface="Meiryo" pitchFamily="34" charset="-120"/>
              </a:rPr>
              <a:t>対応の質も問われる</a:t>
            </a:r>
            <a:endParaRPr lang="en-US" sz="1700" dirty="0"/>
          </a:p>
        </p:txBody>
      </p:sp>
      <p:sp>
        <p:nvSpPr>
          <p:cNvPr id="19" name="Text 15"/>
          <p:cNvSpPr/>
          <p:nvPr/>
        </p:nvSpPr>
        <p:spPr>
          <a:xfrm>
            <a:off x="5660136" y="3374136"/>
            <a:ext cx="5827471" cy="548640"/>
          </a:xfrm>
          <a:prstGeom prst="rect">
            <a:avLst/>
          </a:prstGeom>
          <a:noFill/>
          <a:ln/>
        </p:spPr>
        <p:txBody>
          <a:bodyPr wrap="square" lIns="0" tIns="0" rIns="0" bIns="0" rtlCol="0" anchor="t"/>
          <a:lstStyle/>
          <a:p>
            <a:pPr algn="l" indent="0" marL="0">
              <a:lnSpc>
                <a:spcPct val="105000"/>
              </a:lnSpc>
              <a:buNone/>
            </a:pPr>
            <a:r>
              <a:rPr lang="en-US" sz="1300" dirty="0">
                <a:solidFill>
                  <a:srgbClr val="263238"/>
                </a:solidFill>
                <a:latin typeface="Meiryo" pitchFamily="34" charset="0"/>
                <a:ea typeface="Meiryo" pitchFamily="34" charset="-122"/>
                <a:cs typeface="Meiryo" pitchFamily="34" charset="-120"/>
              </a:rPr>
              <a:t>発端には、商品・サービスの不備や説明・コミュニケーション不足がある場合も多い</a:t>
            </a:r>
            <a:endParaRPr lang="en-US" sz="1300" dirty="0"/>
          </a:p>
        </p:txBody>
      </p:sp>
      <p:sp>
        <p:nvSpPr>
          <p:cNvPr id="20" name="Shape 16"/>
          <p:cNvSpPr/>
          <p:nvPr/>
        </p:nvSpPr>
        <p:spPr>
          <a:xfrm>
            <a:off x="4672584" y="4151376"/>
            <a:ext cx="7016191" cy="1097280"/>
          </a:xfrm>
          <a:prstGeom prst="roundRect">
            <a:avLst>
              <a:gd name="adj" fmla="val 5833"/>
            </a:avLst>
          </a:prstGeom>
          <a:solidFill>
            <a:srgbClr val="F6F8FA"/>
          </a:solidFill>
          <a:ln w="12700">
            <a:solidFill>
              <a:srgbClr val="D5DCE4"/>
            </a:solidFill>
            <a:prstDash val="solid"/>
          </a:ln>
        </p:spPr>
      </p:sp>
      <p:sp>
        <p:nvSpPr>
          <p:cNvPr id="21" name="Shape 17"/>
          <p:cNvSpPr/>
          <p:nvPr/>
        </p:nvSpPr>
        <p:spPr>
          <a:xfrm>
            <a:off x="4873752" y="4389120"/>
            <a:ext cx="621792" cy="621792"/>
          </a:xfrm>
          <a:prstGeom prst="ellipse">
            <a:avLst/>
          </a:prstGeom>
          <a:solidFill>
            <a:srgbClr val="FFFFFF"/>
          </a:solidFill>
          <a:ln w="15875">
            <a:solidFill>
              <a:srgbClr val="B58A3A"/>
            </a:solidFill>
            <a:prstDash val="solid"/>
          </a:ln>
        </p:spPr>
      </p:sp>
      <p:pic>
        <p:nvPicPr>
          <p:cNvPr id="22" name="Image 2" descr="preencoded.png">    </p:cNvPr>
          <p:cNvPicPr>
            <a:picLocks noChangeAspect="1"/>
          </p:cNvPicPr>
          <p:nvPr/>
        </p:nvPicPr>
        <p:blipFill>
          <a:blip r:embed="rId3"/>
          <a:stretch>
            <a:fillRect/>
          </a:stretch>
        </p:blipFill>
        <p:spPr>
          <a:xfrm>
            <a:off x="5035418" y="4550786"/>
            <a:ext cx="298460" cy="298460"/>
          </a:xfrm>
          <a:prstGeom prst="rect">
            <a:avLst/>
          </a:prstGeom>
        </p:spPr>
      </p:pic>
      <p:sp>
        <p:nvSpPr>
          <p:cNvPr id="23" name="Text 18"/>
          <p:cNvSpPr/>
          <p:nvPr/>
        </p:nvSpPr>
        <p:spPr>
          <a:xfrm>
            <a:off x="5660136" y="4315968"/>
            <a:ext cx="5827471" cy="365760"/>
          </a:xfrm>
          <a:prstGeom prst="rect">
            <a:avLst/>
          </a:prstGeom>
          <a:noFill/>
          <a:ln/>
        </p:spPr>
        <p:txBody>
          <a:bodyPr wrap="square" lIns="0" tIns="0" rIns="0" bIns="0" rtlCol="0" anchor="ctr"/>
          <a:lstStyle/>
          <a:p>
            <a:pPr algn="l" indent="0" marL="0">
              <a:buNone/>
            </a:pPr>
            <a:r>
              <a:rPr lang="en-US" sz="1700" b="1" dirty="0">
                <a:solidFill>
                  <a:srgbClr val="16314F"/>
                </a:solidFill>
                <a:latin typeface="Meiryo" pitchFamily="34" charset="0"/>
                <a:ea typeface="Meiryo" pitchFamily="34" charset="-122"/>
                <a:cs typeface="Meiryo" pitchFamily="34" charset="-120"/>
              </a:rPr>
              <a:t>法的義務になる</a:t>
            </a:r>
            <a:endParaRPr lang="en-US" sz="1700" dirty="0"/>
          </a:p>
        </p:txBody>
      </p:sp>
      <p:sp>
        <p:nvSpPr>
          <p:cNvPr id="24" name="Text 19"/>
          <p:cNvSpPr/>
          <p:nvPr/>
        </p:nvSpPr>
        <p:spPr>
          <a:xfrm>
            <a:off x="5660136" y="4654296"/>
            <a:ext cx="5827471" cy="548640"/>
          </a:xfrm>
          <a:prstGeom prst="rect">
            <a:avLst/>
          </a:prstGeom>
          <a:noFill/>
          <a:ln/>
        </p:spPr>
        <p:txBody>
          <a:bodyPr wrap="square" lIns="0" tIns="0" rIns="0" bIns="0" rtlCol="0" anchor="t"/>
          <a:lstStyle/>
          <a:p>
            <a:pPr algn="l" indent="0" marL="0">
              <a:lnSpc>
                <a:spcPct val="105000"/>
              </a:lnSpc>
              <a:buNone/>
            </a:pPr>
            <a:r>
              <a:rPr lang="en-US" sz="1300" dirty="0">
                <a:solidFill>
                  <a:srgbClr val="263238"/>
                </a:solidFill>
                <a:latin typeface="Meiryo" pitchFamily="34" charset="0"/>
                <a:ea typeface="Meiryo" pitchFamily="34" charset="-122"/>
                <a:cs typeface="Meiryo" pitchFamily="34" charset="-120"/>
              </a:rPr>
              <a:t>2026年10月1日から、雇用管理上の措置を講じることが事業主の義務となる</a:t>
            </a:r>
            <a:endParaRPr lang="en-US" sz="1300" dirty="0"/>
          </a:p>
        </p:txBody>
      </p:sp>
      <p:sp>
        <p:nvSpPr>
          <p:cNvPr id="25" name="Text 2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6" name="Text 2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4</a:t>
            </a:r>
            <a:endParaRPr lang="en-US" sz="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517904" cy="310896"/>
          </a:xfrm>
          <a:prstGeom prst="roundRect">
            <a:avLst>
              <a:gd name="adj" fmla="val 17647"/>
            </a:avLst>
          </a:prstGeom>
          <a:solidFill>
            <a:srgbClr val="F6EEDD"/>
          </a:solidFill>
          <a:ln/>
        </p:spPr>
      </p:sp>
      <p:sp>
        <p:nvSpPr>
          <p:cNvPr id="3" name="Text 1"/>
          <p:cNvSpPr/>
          <p:nvPr/>
        </p:nvSpPr>
        <p:spPr>
          <a:xfrm>
            <a:off x="502920" y="420624"/>
            <a:ext cx="1517904" cy="310896"/>
          </a:xfrm>
          <a:prstGeom prst="rect">
            <a:avLst/>
          </a:prstGeom>
          <a:noFill/>
          <a:ln/>
        </p:spPr>
        <p:txBody>
          <a:bodyPr wrap="square" lIns="0" tIns="0" rIns="0" bIns="0" rtlCol="0" anchor="ctr"/>
          <a:lstStyle/>
          <a:p>
            <a:pPr algn="ctr" indent="0" marL="0">
              <a:buNone/>
            </a:pPr>
            <a:r>
              <a:rPr lang="en-US" sz="1150" b="1" dirty="0">
                <a:solidFill>
                  <a:srgbClr val="B58A3A"/>
                </a:solidFill>
                <a:latin typeface="Meiryo" pitchFamily="34" charset="0"/>
                <a:ea typeface="Meiryo" pitchFamily="34" charset="-122"/>
                <a:cs typeface="Meiryo" pitchFamily="34" charset="-120"/>
              </a:rPr>
              <a:t>研修の締めくくり</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確認テストとまとめ</a:t>
            </a:r>
            <a:endParaRPr lang="en-US" sz="2800" dirty="0"/>
          </a:p>
        </p:txBody>
      </p:sp>
      <p:sp>
        <p:nvSpPr>
          <p:cNvPr id="5" name="Shape 3"/>
          <p:cNvSpPr/>
          <p:nvPr/>
        </p:nvSpPr>
        <p:spPr>
          <a:xfrm>
            <a:off x="502920" y="1865376"/>
            <a:ext cx="5428336" cy="2377440"/>
          </a:xfrm>
          <a:prstGeom prst="roundRect">
            <a:avLst>
              <a:gd name="adj" fmla="val 2692"/>
            </a:avLst>
          </a:prstGeom>
          <a:solidFill>
            <a:srgbClr val="F6F8FA"/>
          </a:solidFill>
          <a:ln w="12700">
            <a:solidFill>
              <a:srgbClr val="D5DCE4"/>
            </a:solidFill>
            <a:prstDash val="solid"/>
          </a:ln>
        </p:spPr>
      </p:sp>
      <p:sp>
        <p:nvSpPr>
          <p:cNvPr id="6" name="Shape 4"/>
          <p:cNvSpPr/>
          <p:nvPr/>
        </p:nvSpPr>
        <p:spPr>
          <a:xfrm>
            <a:off x="731520" y="2093976"/>
            <a:ext cx="640080" cy="640080"/>
          </a:xfrm>
          <a:prstGeom prst="ellipse">
            <a:avLst/>
          </a:prstGeom>
          <a:solidFill>
            <a:srgbClr val="FFFFFF"/>
          </a:solidFill>
          <a:ln w="15875">
            <a:solidFill>
              <a:srgbClr val="16314F"/>
            </a:solidFill>
            <a:prstDash val="solid"/>
          </a:ln>
        </p:spPr>
      </p:sp>
      <p:pic>
        <p:nvPicPr>
          <p:cNvPr id="7" name="Image 0" descr="preencoded.png">    </p:cNvPr>
          <p:cNvPicPr>
            <a:picLocks noChangeAspect="1"/>
          </p:cNvPicPr>
          <p:nvPr/>
        </p:nvPicPr>
        <p:blipFill>
          <a:blip r:embed="rId1"/>
          <a:stretch>
            <a:fillRect/>
          </a:stretch>
        </p:blipFill>
        <p:spPr>
          <a:xfrm>
            <a:off x="897941" y="2260397"/>
            <a:ext cx="307238" cy="307238"/>
          </a:xfrm>
          <a:prstGeom prst="rect">
            <a:avLst/>
          </a:prstGeom>
        </p:spPr>
      </p:pic>
      <p:sp>
        <p:nvSpPr>
          <p:cNvPr id="8" name="Text 5"/>
          <p:cNvSpPr/>
          <p:nvPr/>
        </p:nvSpPr>
        <p:spPr>
          <a:xfrm>
            <a:off x="1508760" y="2139696"/>
            <a:ext cx="4239616" cy="45720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確認テスト（全12問）</a:t>
            </a:r>
            <a:endParaRPr lang="en-US" sz="1700" dirty="0"/>
          </a:p>
        </p:txBody>
      </p:sp>
      <p:sp>
        <p:nvSpPr>
          <p:cNvPr id="9" name="Text 6"/>
          <p:cNvSpPr/>
          <p:nvPr/>
        </p:nvSpPr>
        <p:spPr>
          <a:xfrm>
            <a:off x="777240" y="2916936"/>
            <a:ext cx="4879696" cy="1280160"/>
          </a:xfrm>
          <a:prstGeom prst="rect">
            <a:avLst/>
          </a:prstGeom>
          <a:noFill/>
          <a:ln/>
        </p:spPr>
        <p:txBody>
          <a:bodyPr wrap="square" lIns="0" tIns="0" rIns="0" bIns="0" rtlCol="0" anchor="t"/>
          <a:lstStyle/>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・○×問題3問／四肢択一4問／ケース判断5問</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・特記なき設問は2026年10月1日施行後を前提</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・正当な苦情・合理的配慮との区別を問う</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・解答・解説は別冊で確認</a:t>
            </a:r>
            <a:endParaRPr lang="en-US" sz="1300" dirty="0"/>
          </a:p>
        </p:txBody>
      </p:sp>
      <p:sp>
        <p:nvSpPr>
          <p:cNvPr id="10" name="Shape 7"/>
          <p:cNvSpPr/>
          <p:nvPr/>
        </p:nvSpPr>
        <p:spPr>
          <a:xfrm>
            <a:off x="6260440" y="1865376"/>
            <a:ext cx="5428336" cy="2377440"/>
          </a:xfrm>
          <a:prstGeom prst="roundRect">
            <a:avLst>
              <a:gd name="adj" fmla="val 2692"/>
            </a:avLst>
          </a:prstGeom>
          <a:solidFill>
            <a:srgbClr val="E3F0EF"/>
          </a:solidFill>
          <a:ln w="12700">
            <a:solidFill>
              <a:srgbClr val="A9D2CE"/>
            </a:solidFill>
            <a:prstDash val="solid"/>
          </a:ln>
        </p:spPr>
      </p:sp>
      <p:sp>
        <p:nvSpPr>
          <p:cNvPr id="11" name="Shape 8"/>
          <p:cNvSpPr/>
          <p:nvPr/>
        </p:nvSpPr>
        <p:spPr>
          <a:xfrm>
            <a:off x="6489040" y="2093976"/>
            <a:ext cx="640080" cy="640080"/>
          </a:xfrm>
          <a:prstGeom prst="ellipse">
            <a:avLst/>
          </a:prstGeom>
          <a:solidFill>
            <a:srgbClr val="FFFFFF"/>
          </a:solidFill>
          <a:ln w="15875">
            <a:solidFill>
              <a:srgbClr val="237A75"/>
            </a:solidFill>
            <a:prstDash val="solid"/>
          </a:ln>
        </p:spPr>
      </p:sp>
      <p:pic>
        <p:nvPicPr>
          <p:cNvPr id="12" name="Image 1" descr="preencoded.png">    </p:cNvPr>
          <p:cNvPicPr>
            <a:picLocks noChangeAspect="1"/>
          </p:cNvPicPr>
          <p:nvPr/>
        </p:nvPicPr>
        <p:blipFill>
          <a:blip r:embed="rId2"/>
          <a:stretch>
            <a:fillRect/>
          </a:stretch>
        </p:blipFill>
        <p:spPr>
          <a:xfrm>
            <a:off x="6655460" y="2260397"/>
            <a:ext cx="307238" cy="307238"/>
          </a:xfrm>
          <a:prstGeom prst="rect">
            <a:avLst/>
          </a:prstGeom>
        </p:spPr>
      </p:pic>
      <p:sp>
        <p:nvSpPr>
          <p:cNvPr id="13" name="Text 9"/>
          <p:cNvSpPr/>
          <p:nvPr/>
        </p:nvSpPr>
        <p:spPr>
          <a:xfrm>
            <a:off x="7266280" y="2139696"/>
            <a:ext cx="4239616" cy="457200"/>
          </a:xfrm>
          <a:prstGeom prst="rect">
            <a:avLst/>
          </a:prstGeom>
          <a:noFill/>
          <a:ln/>
        </p:spPr>
        <p:txBody>
          <a:bodyPr wrap="square" lIns="0" tIns="0" rIns="0" bIns="0" rtlCol="0" anchor="ctr"/>
          <a:lstStyle/>
          <a:p>
            <a:pPr indent="0" marL="0">
              <a:buNone/>
            </a:pPr>
            <a:r>
              <a:rPr lang="en-US" sz="1600" b="1" dirty="0">
                <a:solidFill>
                  <a:srgbClr val="237A75"/>
                </a:solidFill>
                <a:latin typeface="Meiryo" pitchFamily="34" charset="0"/>
                <a:ea typeface="Meiryo" pitchFamily="34" charset="-122"/>
                <a:cs typeface="Meiryo" pitchFamily="34" charset="-120"/>
              </a:rPr>
              <a:t>施行後にお使いの際は</a:t>
            </a:r>
            <a:endParaRPr lang="en-US" sz="1600" dirty="0"/>
          </a:p>
        </p:txBody>
      </p:sp>
      <p:sp>
        <p:nvSpPr>
          <p:cNvPr id="14" name="Text 10"/>
          <p:cNvSpPr/>
          <p:nvPr/>
        </p:nvSpPr>
        <p:spPr>
          <a:xfrm>
            <a:off x="6534760" y="2916936"/>
            <a:ext cx="4879696" cy="1280160"/>
          </a:xfrm>
          <a:prstGeom prst="rect">
            <a:avLst/>
          </a:prstGeom>
          <a:noFill/>
          <a:ln/>
        </p:spPr>
        <p:txBody>
          <a:bodyPr wrap="square" lIns="0" tIns="0" rIns="0" bIns="0" rtlCol="0" anchor="t"/>
          <a:lstStyle/>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・「施行前」の表記を「現在施行中」へ更新</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・法令・制度基準日を更新</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・告示第51号・施行通知・Q&amp;A・解釈資料を再確認</a:t>
            </a:r>
            <a:endParaRPr lang="en-US" sz="1300" dirty="0"/>
          </a:p>
          <a:p>
            <a:pPr indent="0" marL="0">
              <a:lnSpc>
                <a:spcPct val="125000"/>
              </a:lnSpc>
              <a:buNone/>
            </a:pPr>
            <a:r>
              <a:rPr lang="en-US" sz="1300" dirty="0">
                <a:solidFill>
                  <a:srgbClr val="263238"/>
                </a:solidFill>
                <a:latin typeface="Meiryo" pitchFamily="34" charset="0"/>
                <a:ea typeface="Meiryo" pitchFamily="34" charset="-122"/>
                <a:cs typeface="Meiryo" pitchFamily="34" charset="-120"/>
              </a:rPr>
              <a:t>・自社の方針・窓口・打切り基準等を更新し版管理</a:t>
            </a:r>
            <a:endParaRPr lang="en-US" sz="1300" dirty="0"/>
          </a:p>
        </p:txBody>
      </p:sp>
      <p:sp>
        <p:nvSpPr>
          <p:cNvPr id="15" name="Shape 11"/>
          <p:cNvSpPr/>
          <p:nvPr/>
        </p:nvSpPr>
        <p:spPr>
          <a:xfrm>
            <a:off x="502920" y="4425696"/>
            <a:ext cx="11185855" cy="868680"/>
          </a:xfrm>
          <a:prstGeom prst="roundRect">
            <a:avLst>
              <a:gd name="adj" fmla="val 7368"/>
            </a:avLst>
          </a:prstGeom>
          <a:solidFill>
            <a:srgbClr val="EAEEF3"/>
          </a:solidFill>
          <a:ln w="12700">
            <a:solidFill>
              <a:srgbClr val="C3CDD9"/>
            </a:solidFill>
            <a:prstDash val="solid"/>
          </a:ln>
        </p:spPr>
      </p:sp>
      <p:sp>
        <p:nvSpPr>
          <p:cNvPr id="16" name="Text 12"/>
          <p:cNvSpPr/>
          <p:nvPr/>
        </p:nvSpPr>
        <p:spPr>
          <a:xfrm>
            <a:off x="731520" y="4425696"/>
            <a:ext cx="10728655" cy="868680"/>
          </a:xfrm>
          <a:prstGeom prst="rect">
            <a:avLst/>
          </a:prstGeom>
          <a:noFill/>
          <a:ln/>
        </p:spPr>
        <p:txBody>
          <a:bodyPr wrap="square" lIns="0" tIns="0" rIns="0" bIns="0" rtlCol="0" anchor="ctr"/>
          <a:lstStyle/>
          <a:p>
            <a:pPr indent="0" marL="0">
              <a:lnSpc>
                <a:spcPct val="108000"/>
              </a:lnSpc>
              <a:buNone/>
            </a:pPr>
            <a:r>
              <a:rPr lang="en-US" sz="1250" b="1" dirty="0">
                <a:solidFill>
                  <a:srgbClr val="16314F"/>
                </a:solidFill>
                <a:latin typeface="Meiryo" pitchFamily="34" charset="0"/>
                <a:ea typeface="Meiryo" pitchFamily="34" charset="-122"/>
                <a:cs typeface="Meiryo" pitchFamily="34" charset="-120"/>
              </a:rPr>
              <a:t>最後に：</a:t>
            </a:r>
            <a:pPr indent="0" marL="0">
              <a:lnSpc>
                <a:spcPct val="108000"/>
              </a:lnSpc>
              <a:buNone/>
            </a:pPr>
            <a:r>
              <a:rPr lang="en-US" sz="1250" dirty="0">
                <a:solidFill>
                  <a:srgbClr val="263238"/>
                </a:solidFill>
                <a:latin typeface="Meiryo" pitchFamily="34" charset="0"/>
                <a:ea typeface="Meiryo" pitchFamily="34" charset="-122"/>
                <a:cs typeface="Meiryo" pitchFamily="34" charset="-120"/>
              </a:rPr>
              <a:t>この研修だけで事業主の措置義務をすべて履行できるわけではありません。本資料で完全対応できるものでもありません。</a:t>
            </a:r>
            <a:pPr indent="0" marL="0">
              <a:lnSpc>
                <a:spcPct val="108000"/>
              </a:lnSpc>
              <a:buNone/>
            </a:pPr>
            <a:r>
              <a:rPr lang="en-US" sz="1250" dirty="0">
                <a:solidFill>
                  <a:srgbClr val="263238"/>
                </a:solidFill>
                <a:latin typeface="Meiryo" pitchFamily="34" charset="0"/>
                <a:ea typeface="Meiryo" pitchFamily="34" charset="-122"/>
                <a:cs typeface="Meiryo" pitchFamily="34" charset="-120"/>
              </a:rPr>
              <a:t>AIやマニュアルだけで最終判断せず、個別事案は自社規程に従い、必要に応じ人事・法務・警察・専門家へ相談してください。</a:t>
            </a:r>
            <a:endParaRPr lang="en-US" sz="1250" dirty="0"/>
          </a:p>
        </p:txBody>
      </p:sp>
      <p:sp>
        <p:nvSpPr>
          <p:cNvPr id="17" name="Text 13"/>
          <p:cNvSpPr/>
          <p:nvPr/>
        </p:nvSpPr>
        <p:spPr>
          <a:xfrm>
            <a:off x="502920" y="5477256"/>
            <a:ext cx="11185855" cy="320040"/>
          </a:xfrm>
          <a:prstGeom prst="rect">
            <a:avLst/>
          </a:prstGeom>
          <a:noFill/>
          <a:ln/>
        </p:spPr>
        <p:txBody>
          <a:bodyPr wrap="square" lIns="0" tIns="0" rIns="0" bIns="0" rtlCol="0" anchor="ctr"/>
          <a:lstStyle/>
          <a:p>
            <a:pPr algn="ctr" indent="0" marL="0">
              <a:buNone/>
            </a:pPr>
            <a:r>
              <a:rPr lang="en-US" sz="1000" dirty="0">
                <a:solidFill>
                  <a:srgbClr val="5C6B7A"/>
                </a:solidFill>
                <a:latin typeface="Meiryo" pitchFamily="34" charset="0"/>
                <a:ea typeface="Meiryo" pitchFamily="34" charset="-122"/>
                <a:cs typeface="Meiryo" pitchFamily="34" charset="-120"/>
              </a:rPr>
              <a:t>法令・制度基準日：2026年6月18日（施行前）　／　施行日：2026年10月1日　／　Legal GPT 法務・総務のための社内研修資料20選 第7回</a:t>
            </a:r>
            <a:endParaRPr lang="en-US" sz="1000" dirty="0"/>
          </a:p>
        </p:txBody>
      </p:sp>
      <p:sp>
        <p:nvSpPr>
          <p:cNvPr id="18" name="Text 1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19" name="Text 1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40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828800" cy="310896"/>
          </a:xfrm>
          <a:prstGeom prst="roundRect">
            <a:avLst>
              <a:gd name="adj" fmla="val 17647"/>
            </a:avLst>
          </a:prstGeom>
          <a:solidFill>
            <a:srgbClr val="E3F0EF"/>
          </a:solidFill>
          <a:ln/>
        </p:spPr>
      </p:sp>
      <p:sp>
        <p:nvSpPr>
          <p:cNvPr id="3" name="Text 1"/>
          <p:cNvSpPr/>
          <p:nvPr/>
        </p:nvSpPr>
        <p:spPr>
          <a:xfrm>
            <a:off x="502920" y="420624"/>
            <a:ext cx="1828800"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2026年10月施行</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2026年10月1日から何が義務になるか</a:t>
            </a:r>
            <a:endParaRPr lang="en-US" sz="2800" dirty="0"/>
          </a:p>
        </p:txBody>
      </p:sp>
      <p:sp>
        <p:nvSpPr>
          <p:cNvPr id="5" name="Shape 3"/>
          <p:cNvSpPr/>
          <p:nvPr/>
        </p:nvSpPr>
        <p:spPr>
          <a:xfrm>
            <a:off x="502920" y="1591056"/>
            <a:ext cx="11185855" cy="1051560"/>
          </a:xfrm>
          <a:prstGeom prst="roundRect">
            <a:avLst>
              <a:gd name="adj" fmla="val 6087"/>
            </a:avLst>
          </a:prstGeom>
          <a:solidFill>
            <a:srgbClr val="E3F0EF"/>
          </a:solidFill>
          <a:ln w="12700">
            <a:solidFill>
              <a:srgbClr val="A9D2CE"/>
            </a:solidFill>
            <a:prstDash val="solid"/>
          </a:ln>
        </p:spPr>
      </p:sp>
      <p:sp>
        <p:nvSpPr>
          <p:cNvPr id="6" name="Shape 4"/>
          <p:cNvSpPr/>
          <p:nvPr/>
        </p:nvSpPr>
        <p:spPr>
          <a:xfrm>
            <a:off x="731520" y="1810512"/>
            <a:ext cx="603504" cy="603504"/>
          </a:xfrm>
          <a:prstGeom prst="ellipse">
            <a:avLst/>
          </a:prstGeom>
          <a:solidFill>
            <a:srgbClr val="FFFFFF"/>
          </a:solidFill>
          <a:ln w="15875">
            <a:solidFill>
              <a:srgbClr val="237A75"/>
            </a:solidFill>
            <a:prstDash val="solid"/>
          </a:ln>
        </p:spPr>
      </p:sp>
      <p:pic>
        <p:nvPicPr>
          <p:cNvPr id="7" name="Image 0" descr="preencoded.png">    </p:cNvPr>
          <p:cNvPicPr>
            <a:picLocks noChangeAspect="1"/>
          </p:cNvPicPr>
          <p:nvPr/>
        </p:nvPicPr>
        <p:blipFill>
          <a:blip r:embed="rId1"/>
          <a:stretch>
            <a:fillRect/>
          </a:stretch>
        </p:blipFill>
        <p:spPr>
          <a:xfrm>
            <a:off x="888431" y="1967423"/>
            <a:ext cx="289682" cy="289682"/>
          </a:xfrm>
          <a:prstGeom prst="rect">
            <a:avLst/>
          </a:prstGeom>
        </p:spPr>
      </p:pic>
      <p:sp>
        <p:nvSpPr>
          <p:cNvPr id="8" name="Text 5"/>
          <p:cNvSpPr/>
          <p:nvPr/>
        </p:nvSpPr>
        <p:spPr>
          <a:xfrm>
            <a:off x="1508760" y="1755648"/>
            <a:ext cx="9951415" cy="731520"/>
          </a:xfrm>
          <a:prstGeom prst="rect">
            <a:avLst/>
          </a:prstGeom>
          <a:noFill/>
          <a:ln/>
        </p:spPr>
        <p:txBody>
          <a:bodyPr wrap="square" lIns="0" tIns="0" rIns="0" bIns="0" rtlCol="0" anchor="ctr"/>
          <a:lstStyle/>
          <a:p>
            <a:pPr algn="l" indent="0" marL="0">
              <a:lnSpc>
                <a:spcPct val="108000"/>
              </a:lnSpc>
              <a:buNone/>
            </a:pPr>
            <a:r>
              <a:rPr lang="en-US" sz="1500" b="1" dirty="0">
                <a:solidFill>
                  <a:srgbClr val="263238"/>
                </a:solidFill>
                <a:latin typeface="Meiryo" pitchFamily="34" charset="0"/>
                <a:ea typeface="Meiryo" pitchFamily="34" charset="-122"/>
                <a:cs typeface="Meiryo" pitchFamily="34" charset="-120"/>
              </a:rPr>
              <a:t>改正労働施策総合推進法</a:t>
            </a:r>
            <a:pPr algn="l" indent="0" marL="0">
              <a:lnSpc>
                <a:spcPct val="108000"/>
              </a:lnSpc>
              <a:buNone/>
            </a:pPr>
            <a:r>
              <a:rPr lang="en-US" sz="1500" dirty="0">
                <a:solidFill>
                  <a:srgbClr val="263238"/>
                </a:solidFill>
                <a:latin typeface="Meiryo" pitchFamily="34" charset="0"/>
                <a:ea typeface="Meiryo" pitchFamily="34" charset="-122"/>
                <a:cs typeface="Meiryo" pitchFamily="34" charset="-120"/>
              </a:rPr>
              <a:t>により、事業主は</a:t>
            </a:r>
            <a:pPr algn="l" indent="0" marL="0">
              <a:lnSpc>
                <a:spcPct val="108000"/>
              </a:lnSpc>
              <a:buNone/>
            </a:pPr>
            <a:r>
              <a:rPr lang="en-US" sz="1500" b="1" dirty="0">
                <a:solidFill>
                  <a:srgbClr val="237A75"/>
                </a:solidFill>
                <a:latin typeface="Meiryo" pitchFamily="34" charset="0"/>
                <a:ea typeface="Meiryo" pitchFamily="34" charset="-122"/>
                <a:cs typeface="Meiryo" pitchFamily="34" charset="-120"/>
              </a:rPr>
              <a:t>カスタマーハラスメント防止のための雇用管理上の措置</a:t>
            </a:r>
            <a:pPr algn="l" indent="0" marL="0">
              <a:lnSpc>
                <a:spcPct val="108000"/>
              </a:lnSpc>
              <a:buNone/>
            </a:pPr>
            <a:r>
              <a:rPr lang="en-US" sz="1500" dirty="0">
                <a:solidFill>
                  <a:srgbClr val="263238"/>
                </a:solidFill>
                <a:latin typeface="Meiryo" pitchFamily="34" charset="0"/>
                <a:ea typeface="Meiryo" pitchFamily="34" charset="-122"/>
                <a:cs typeface="Meiryo" pitchFamily="34" charset="-120"/>
              </a:rPr>
              <a:t>を講じることが</a:t>
            </a:r>
            <a:pPr algn="l" indent="0" marL="0">
              <a:lnSpc>
                <a:spcPct val="108000"/>
              </a:lnSpc>
              <a:buNone/>
            </a:pPr>
            <a:r>
              <a:rPr lang="en-US" sz="1500" b="1" dirty="0">
                <a:solidFill>
                  <a:srgbClr val="237A75"/>
                </a:solidFill>
                <a:latin typeface="Meiryo" pitchFamily="34" charset="0"/>
                <a:ea typeface="Meiryo" pitchFamily="34" charset="-122"/>
                <a:cs typeface="Meiryo" pitchFamily="34" charset="-120"/>
              </a:rPr>
              <a:t>義務</a:t>
            </a:r>
            <a:pPr algn="l" indent="0" marL="0">
              <a:lnSpc>
                <a:spcPct val="108000"/>
              </a:lnSpc>
              <a:buNone/>
            </a:pPr>
            <a:r>
              <a:rPr lang="en-US" sz="1500" dirty="0">
                <a:solidFill>
                  <a:srgbClr val="263238"/>
                </a:solidFill>
                <a:latin typeface="Meiryo" pitchFamily="34" charset="0"/>
                <a:ea typeface="Meiryo" pitchFamily="34" charset="-122"/>
                <a:cs typeface="Meiryo" pitchFamily="34" charset="-120"/>
              </a:rPr>
              <a:t>となります（中小企業を含む全事業主／適用猶予なし）。</a:t>
            </a:r>
            <a:endParaRPr lang="en-US" sz="1500" dirty="0"/>
          </a:p>
        </p:txBody>
      </p:sp>
      <p:sp>
        <p:nvSpPr>
          <p:cNvPr id="9" name="Shape 6"/>
          <p:cNvSpPr/>
          <p:nvPr/>
        </p:nvSpPr>
        <p:spPr>
          <a:xfrm>
            <a:off x="502920" y="2871216"/>
            <a:ext cx="2590724" cy="1828800"/>
          </a:xfrm>
          <a:prstGeom prst="roundRect">
            <a:avLst>
              <a:gd name="adj" fmla="val 3500"/>
            </a:avLst>
          </a:prstGeom>
          <a:solidFill>
            <a:srgbClr val="EAEEF3"/>
          </a:solidFill>
          <a:ln w="12700">
            <a:solidFill>
              <a:srgbClr val="C3CDD9"/>
            </a:solidFill>
            <a:prstDash val="solid"/>
          </a:ln>
        </p:spPr>
      </p:sp>
      <p:sp>
        <p:nvSpPr>
          <p:cNvPr id="10" name="Text 7"/>
          <p:cNvSpPr/>
          <p:nvPr/>
        </p:nvSpPr>
        <p:spPr>
          <a:xfrm>
            <a:off x="640080" y="3035808"/>
            <a:ext cx="2316404" cy="45720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2025年6月</a:t>
            </a:r>
            <a:endParaRPr lang="en-US" sz="1500" dirty="0"/>
          </a:p>
        </p:txBody>
      </p:sp>
      <p:sp>
        <p:nvSpPr>
          <p:cNvPr id="11" name="Shape 8"/>
          <p:cNvSpPr/>
          <p:nvPr/>
        </p:nvSpPr>
        <p:spPr>
          <a:xfrm>
            <a:off x="868680" y="3529584"/>
            <a:ext cx="1859204" cy="0"/>
          </a:xfrm>
          <a:prstGeom prst="line">
            <a:avLst/>
          </a:prstGeom>
          <a:noFill/>
          <a:ln w="12700">
            <a:solidFill>
              <a:srgbClr val="C3CDD9"/>
            </a:solidFill>
            <a:prstDash val="solid"/>
          </a:ln>
        </p:spPr>
      </p:sp>
      <p:sp>
        <p:nvSpPr>
          <p:cNvPr id="12" name="Text 9"/>
          <p:cNvSpPr/>
          <p:nvPr/>
        </p:nvSpPr>
        <p:spPr>
          <a:xfrm>
            <a:off x="667512" y="3621024"/>
            <a:ext cx="2261540" cy="960120"/>
          </a:xfrm>
          <a:prstGeom prst="rect">
            <a:avLst/>
          </a:prstGeom>
          <a:noFill/>
          <a:ln/>
        </p:spPr>
        <p:txBody>
          <a:bodyPr wrap="square" lIns="0" tIns="0" rIns="0" bIns="0" rtlCol="0" anchor="t"/>
          <a:lstStyle/>
          <a:p>
            <a:pPr algn="ctr" indent="0" marL="0">
              <a:lnSpc>
                <a:spcPct val="108000"/>
              </a:lnSpc>
              <a:buNone/>
            </a:pPr>
            <a:r>
              <a:rPr lang="en-US" sz="1200" dirty="0">
                <a:solidFill>
                  <a:srgbClr val="263238"/>
                </a:solidFill>
                <a:latin typeface="Meiryo" pitchFamily="34" charset="0"/>
                <a:ea typeface="Meiryo" pitchFamily="34" charset="-122"/>
                <a:cs typeface="Meiryo" pitchFamily="34" charset="-120"/>
              </a:rPr>
              <a:t>改正法 成立・公布（令和7年法律第63号）</a:t>
            </a:r>
            <a:endParaRPr lang="en-US" sz="1200" dirty="0"/>
          </a:p>
        </p:txBody>
      </p:sp>
      <p:pic>
        <p:nvPicPr>
          <p:cNvPr id="13" name="Image 1" descr="preencoded.png">    </p:cNvPr>
          <p:cNvPicPr>
            <a:picLocks noChangeAspect="1"/>
          </p:cNvPicPr>
          <p:nvPr/>
        </p:nvPicPr>
        <p:blipFill>
          <a:blip r:embed="rId2"/>
          <a:stretch>
            <a:fillRect/>
          </a:stretch>
        </p:blipFill>
        <p:spPr>
          <a:xfrm>
            <a:off x="3130220" y="3648456"/>
            <a:ext cx="201168" cy="201168"/>
          </a:xfrm>
          <a:prstGeom prst="rect">
            <a:avLst/>
          </a:prstGeom>
        </p:spPr>
      </p:pic>
      <p:sp>
        <p:nvSpPr>
          <p:cNvPr id="14" name="Shape 10"/>
          <p:cNvSpPr/>
          <p:nvPr/>
        </p:nvSpPr>
        <p:spPr>
          <a:xfrm>
            <a:off x="3367964" y="2871216"/>
            <a:ext cx="2590724" cy="1828800"/>
          </a:xfrm>
          <a:prstGeom prst="roundRect">
            <a:avLst>
              <a:gd name="adj" fmla="val 3500"/>
            </a:avLst>
          </a:prstGeom>
          <a:solidFill>
            <a:srgbClr val="EAEEF3"/>
          </a:solidFill>
          <a:ln w="12700">
            <a:solidFill>
              <a:srgbClr val="C3CDD9"/>
            </a:solidFill>
            <a:prstDash val="solid"/>
          </a:ln>
        </p:spPr>
      </p:sp>
      <p:sp>
        <p:nvSpPr>
          <p:cNvPr id="15" name="Text 11"/>
          <p:cNvSpPr/>
          <p:nvPr/>
        </p:nvSpPr>
        <p:spPr>
          <a:xfrm>
            <a:off x="3505124" y="3035808"/>
            <a:ext cx="2316404" cy="45720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2026年2月</a:t>
            </a:r>
            <a:endParaRPr lang="en-US" sz="1500" dirty="0"/>
          </a:p>
        </p:txBody>
      </p:sp>
      <p:sp>
        <p:nvSpPr>
          <p:cNvPr id="16" name="Shape 12"/>
          <p:cNvSpPr/>
          <p:nvPr/>
        </p:nvSpPr>
        <p:spPr>
          <a:xfrm>
            <a:off x="3733724" y="3529584"/>
            <a:ext cx="1859204" cy="0"/>
          </a:xfrm>
          <a:prstGeom prst="line">
            <a:avLst/>
          </a:prstGeom>
          <a:noFill/>
          <a:ln w="12700">
            <a:solidFill>
              <a:srgbClr val="C3CDD9"/>
            </a:solidFill>
            <a:prstDash val="solid"/>
          </a:ln>
        </p:spPr>
      </p:sp>
      <p:sp>
        <p:nvSpPr>
          <p:cNvPr id="17" name="Text 13"/>
          <p:cNvSpPr/>
          <p:nvPr/>
        </p:nvSpPr>
        <p:spPr>
          <a:xfrm>
            <a:off x="3532556" y="3621024"/>
            <a:ext cx="2261540" cy="960120"/>
          </a:xfrm>
          <a:prstGeom prst="rect">
            <a:avLst/>
          </a:prstGeom>
          <a:noFill/>
          <a:ln/>
        </p:spPr>
        <p:txBody>
          <a:bodyPr wrap="square" lIns="0" tIns="0" rIns="0" bIns="0" rtlCol="0" anchor="t"/>
          <a:lstStyle/>
          <a:p>
            <a:pPr algn="ctr" indent="0" marL="0">
              <a:lnSpc>
                <a:spcPct val="108000"/>
              </a:lnSpc>
              <a:buNone/>
            </a:pPr>
            <a:r>
              <a:rPr lang="en-US" sz="1200" dirty="0">
                <a:solidFill>
                  <a:srgbClr val="263238"/>
                </a:solidFill>
                <a:latin typeface="Meiryo" pitchFamily="34" charset="0"/>
                <a:ea typeface="Meiryo" pitchFamily="34" charset="-122"/>
                <a:cs typeface="Meiryo" pitchFamily="34" charset="-120"/>
              </a:rPr>
              <a:t>防止指針 告示（令和8年厚生労働省告示第51号）</a:t>
            </a:r>
            <a:endParaRPr lang="en-US" sz="1200" dirty="0"/>
          </a:p>
        </p:txBody>
      </p:sp>
      <p:pic>
        <p:nvPicPr>
          <p:cNvPr id="18" name="Image 2" descr="preencoded.png">    </p:cNvPr>
          <p:cNvPicPr>
            <a:picLocks noChangeAspect="1"/>
          </p:cNvPicPr>
          <p:nvPr/>
        </p:nvPicPr>
        <p:blipFill>
          <a:blip r:embed="rId3"/>
          <a:stretch>
            <a:fillRect/>
          </a:stretch>
        </p:blipFill>
        <p:spPr>
          <a:xfrm>
            <a:off x="5995264" y="3648456"/>
            <a:ext cx="201168" cy="201168"/>
          </a:xfrm>
          <a:prstGeom prst="rect">
            <a:avLst/>
          </a:prstGeom>
        </p:spPr>
      </p:pic>
      <p:sp>
        <p:nvSpPr>
          <p:cNvPr id="19" name="Shape 14"/>
          <p:cNvSpPr/>
          <p:nvPr/>
        </p:nvSpPr>
        <p:spPr>
          <a:xfrm>
            <a:off x="6233008" y="2871216"/>
            <a:ext cx="2590724" cy="1828800"/>
          </a:xfrm>
          <a:prstGeom prst="roundRect">
            <a:avLst>
              <a:gd name="adj" fmla="val 3500"/>
            </a:avLst>
          </a:prstGeom>
          <a:solidFill>
            <a:srgbClr val="F6EEDD"/>
          </a:solidFill>
          <a:ln w="12700">
            <a:solidFill>
              <a:srgbClr val="E0CB9E"/>
            </a:solidFill>
            <a:prstDash val="solid"/>
          </a:ln>
        </p:spPr>
      </p:sp>
      <p:sp>
        <p:nvSpPr>
          <p:cNvPr id="20" name="Text 15"/>
          <p:cNvSpPr/>
          <p:nvPr/>
        </p:nvSpPr>
        <p:spPr>
          <a:xfrm>
            <a:off x="6370168" y="3035808"/>
            <a:ext cx="2316404" cy="457200"/>
          </a:xfrm>
          <a:prstGeom prst="rect">
            <a:avLst/>
          </a:prstGeom>
          <a:noFill/>
          <a:ln/>
        </p:spPr>
        <p:txBody>
          <a:bodyPr wrap="square" lIns="0" tIns="0" rIns="0" bIns="0" rtlCol="0" anchor="ctr"/>
          <a:lstStyle/>
          <a:p>
            <a:pPr algn="ctr" indent="0" marL="0">
              <a:buNone/>
            </a:pPr>
            <a:r>
              <a:rPr lang="en-US" sz="1500" b="1" dirty="0">
                <a:solidFill>
                  <a:srgbClr val="B58A3A"/>
                </a:solidFill>
                <a:latin typeface="Meiryo" pitchFamily="34" charset="0"/>
                <a:ea typeface="Meiryo" pitchFamily="34" charset="-122"/>
                <a:cs typeface="Meiryo" pitchFamily="34" charset="-120"/>
              </a:rPr>
              <a:t>2026年6月18日</a:t>
            </a:r>
            <a:endParaRPr lang="en-US" sz="1500" dirty="0"/>
          </a:p>
        </p:txBody>
      </p:sp>
      <p:sp>
        <p:nvSpPr>
          <p:cNvPr id="21" name="Shape 16"/>
          <p:cNvSpPr/>
          <p:nvPr/>
        </p:nvSpPr>
        <p:spPr>
          <a:xfrm>
            <a:off x="6598768" y="3529584"/>
            <a:ext cx="1859204" cy="0"/>
          </a:xfrm>
          <a:prstGeom prst="line">
            <a:avLst/>
          </a:prstGeom>
          <a:noFill/>
          <a:ln w="12700">
            <a:solidFill>
              <a:srgbClr val="E0CB9E"/>
            </a:solidFill>
            <a:prstDash val="solid"/>
          </a:ln>
        </p:spPr>
      </p:sp>
      <p:sp>
        <p:nvSpPr>
          <p:cNvPr id="22" name="Text 17"/>
          <p:cNvSpPr/>
          <p:nvPr/>
        </p:nvSpPr>
        <p:spPr>
          <a:xfrm>
            <a:off x="6397600" y="3621024"/>
            <a:ext cx="2261540" cy="960120"/>
          </a:xfrm>
          <a:prstGeom prst="rect">
            <a:avLst/>
          </a:prstGeom>
          <a:noFill/>
          <a:ln/>
        </p:spPr>
        <p:txBody>
          <a:bodyPr wrap="square" lIns="0" tIns="0" rIns="0" bIns="0" rtlCol="0" anchor="t"/>
          <a:lstStyle/>
          <a:p>
            <a:pPr algn="ctr" indent="0" marL="0">
              <a:lnSpc>
                <a:spcPct val="108000"/>
              </a:lnSpc>
              <a:buNone/>
            </a:pPr>
            <a:r>
              <a:rPr lang="en-US" sz="1200" dirty="0">
                <a:solidFill>
                  <a:srgbClr val="263238"/>
                </a:solidFill>
                <a:latin typeface="Meiryo" pitchFamily="34" charset="0"/>
                <a:ea typeface="Meiryo" pitchFamily="34" charset="-122"/>
                <a:cs typeface="Meiryo" pitchFamily="34" charset="-120"/>
              </a:rPr>
              <a:t>本資料の法令・制度基準日（施行前）</a:t>
            </a:r>
            <a:endParaRPr lang="en-US" sz="1200" dirty="0"/>
          </a:p>
        </p:txBody>
      </p:sp>
      <p:pic>
        <p:nvPicPr>
          <p:cNvPr id="23" name="Image 3" descr="preencoded.png">    </p:cNvPr>
          <p:cNvPicPr>
            <a:picLocks noChangeAspect="1"/>
          </p:cNvPicPr>
          <p:nvPr/>
        </p:nvPicPr>
        <p:blipFill>
          <a:blip r:embed="rId4"/>
          <a:stretch>
            <a:fillRect/>
          </a:stretch>
        </p:blipFill>
        <p:spPr>
          <a:xfrm>
            <a:off x="8860307" y="3648456"/>
            <a:ext cx="201168" cy="201168"/>
          </a:xfrm>
          <a:prstGeom prst="rect">
            <a:avLst/>
          </a:prstGeom>
        </p:spPr>
      </p:pic>
      <p:sp>
        <p:nvSpPr>
          <p:cNvPr id="24" name="Shape 18"/>
          <p:cNvSpPr/>
          <p:nvPr/>
        </p:nvSpPr>
        <p:spPr>
          <a:xfrm>
            <a:off x="9098051" y="2871216"/>
            <a:ext cx="2590724" cy="1828800"/>
          </a:xfrm>
          <a:prstGeom prst="roundRect">
            <a:avLst>
              <a:gd name="adj" fmla="val 3500"/>
            </a:avLst>
          </a:prstGeom>
          <a:solidFill>
            <a:srgbClr val="E3F0EF"/>
          </a:solidFill>
          <a:ln w="12700">
            <a:solidFill>
              <a:srgbClr val="A9D2CE"/>
            </a:solidFill>
            <a:prstDash val="solid"/>
          </a:ln>
        </p:spPr>
      </p:sp>
      <p:sp>
        <p:nvSpPr>
          <p:cNvPr id="25" name="Text 19"/>
          <p:cNvSpPr/>
          <p:nvPr/>
        </p:nvSpPr>
        <p:spPr>
          <a:xfrm>
            <a:off x="9235211" y="3035808"/>
            <a:ext cx="2316404" cy="457200"/>
          </a:xfrm>
          <a:prstGeom prst="rect">
            <a:avLst/>
          </a:prstGeom>
          <a:noFill/>
          <a:ln/>
        </p:spPr>
        <p:txBody>
          <a:bodyPr wrap="square" lIns="0" tIns="0" rIns="0" bIns="0" rtlCol="0" anchor="ctr"/>
          <a:lstStyle/>
          <a:p>
            <a:pPr algn="ctr" indent="0" marL="0">
              <a:buNone/>
            </a:pPr>
            <a:r>
              <a:rPr lang="en-US" sz="1500" b="1" dirty="0">
                <a:solidFill>
                  <a:srgbClr val="237A75"/>
                </a:solidFill>
                <a:latin typeface="Meiryo" pitchFamily="34" charset="0"/>
                <a:ea typeface="Meiryo" pitchFamily="34" charset="-122"/>
                <a:cs typeface="Meiryo" pitchFamily="34" charset="-120"/>
              </a:rPr>
              <a:t>2026年10月1日</a:t>
            </a:r>
            <a:endParaRPr lang="en-US" sz="1500" dirty="0"/>
          </a:p>
        </p:txBody>
      </p:sp>
      <p:sp>
        <p:nvSpPr>
          <p:cNvPr id="26" name="Shape 20"/>
          <p:cNvSpPr/>
          <p:nvPr/>
        </p:nvSpPr>
        <p:spPr>
          <a:xfrm>
            <a:off x="9463811" y="3529584"/>
            <a:ext cx="1859204" cy="0"/>
          </a:xfrm>
          <a:prstGeom prst="line">
            <a:avLst/>
          </a:prstGeom>
          <a:noFill/>
          <a:ln w="12700">
            <a:solidFill>
              <a:srgbClr val="A9D2CE"/>
            </a:solidFill>
            <a:prstDash val="solid"/>
          </a:ln>
        </p:spPr>
      </p:sp>
      <p:sp>
        <p:nvSpPr>
          <p:cNvPr id="27" name="Text 21"/>
          <p:cNvSpPr/>
          <p:nvPr/>
        </p:nvSpPr>
        <p:spPr>
          <a:xfrm>
            <a:off x="9262643" y="3621024"/>
            <a:ext cx="2261540" cy="960120"/>
          </a:xfrm>
          <a:prstGeom prst="rect">
            <a:avLst/>
          </a:prstGeom>
          <a:noFill/>
          <a:ln/>
        </p:spPr>
        <p:txBody>
          <a:bodyPr wrap="square" lIns="0" tIns="0" rIns="0" bIns="0" rtlCol="0" anchor="t"/>
          <a:lstStyle/>
          <a:p>
            <a:pPr algn="ctr" indent="0" marL="0">
              <a:lnSpc>
                <a:spcPct val="108000"/>
              </a:lnSpc>
              <a:buNone/>
            </a:pPr>
            <a:r>
              <a:rPr lang="en-US" sz="1200" dirty="0">
                <a:solidFill>
                  <a:srgbClr val="263238"/>
                </a:solidFill>
                <a:latin typeface="Meiryo" pitchFamily="34" charset="0"/>
                <a:ea typeface="Meiryo" pitchFamily="34" charset="-122"/>
                <a:cs typeface="Meiryo" pitchFamily="34" charset="-120"/>
              </a:rPr>
              <a:t>措置義務 施行（この日からすべての事業主が対象）</a:t>
            </a:r>
            <a:endParaRPr lang="en-US" sz="1200" dirty="0"/>
          </a:p>
        </p:txBody>
      </p:sp>
      <p:sp>
        <p:nvSpPr>
          <p:cNvPr id="28" name="Shape 22"/>
          <p:cNvSpPr/>
          <p:nvPr/>
        </p:nvSpPr>
        <p:spPr>
          <a:xfrm>
            <a:off x="502920" y="4882896"/>
            <a:ext cx="11185855" cy="566928"/>
          </a:xfrm>
          <a:prstGeom prst="roundRect">
            <a:avLst>
              <a:gd name="adj" fmla="val 11290"/>
            </a:avLst>
          </a:prstGeom>
          <a:solidFill>
            <a:srgbClr val="F6F8FA"/>
          </a:solidFill>
          <a:ln w="12700">
            <a:solidFill>
              <a:srgbClr val="D5DCE4"/>
            </a:solidFill>
            <a:prstDash val="solid"/>
          </a:ln>
        </p:spPr>
      </p:sp>
      <p:sp>
        <p:nvSpPr>
          <p:cNvPr id="29" name="Text 23"/>
          <p:cNvSpPr/>
          <p:nvPr/>
        </p:nvSpPr>
        <p:spPr>
          <a:xfrm>
            <a:off x="731520" y="4882896"/>
            <a:ext cx="10728655" cy="566928"/>
          </a:xfrm>
          <a:prstGeom prst="rect">
            <a:avLst/>
          </a:prstGeom>
          <a:noFill/>
          <a:ln/>
        </p:spPr>
        <p:txBody>
          <a:bodyPr wrap="square" lIns="0" tIns="0" rIns="0" bIns="0" rtlCol="0" anchor="ctr"/>
          <a:lstStyle/>
          <a:p>
            <a:pPr algn="l" indent="0" marL="0">
              <a:buNone/>
            </a:pPr>
            <a:r>
              <a:rPr lang="en-US" sz="1200" b="1" dirty="0">
                <a:solidFill>
                  <a:srgbClr val="16314F"/>
                </a:solidFill>
                <a:latin typeface="Meiryo" pitchFamily="34" charset="0"/>
                <a:ea typeface="Meiryo" pitchFamily="34" charset="-122"/>
                <a:cs typeface="Meiryo" pitchFamily="34" charset="-120"/>
              </a:rPr>
              <a:t>本資料の表示ルール：</a:t>
            </a:r>
            <a:pPr algn="l" indent="0" marL="0">
              <a:buNone/>
            </a:pPr>
            <a:r>
              <a:rPr lang="en-US" sz="1200" dirty="0">
                <a:solidFill>
                  <a:srgbClr val="263238"/>
                </a:solidFill>
                <a:latin typeface="Meiryo" pitchFamily="34" charset="0"/>
                <a:ea typeface="Meiryo" pitchFamily="34" charset="-122"/>
                <a:cs typeface="Meiryo" pitchFamily="34" charset="-120"/>
              </a:rPr>
              <a:t>【法令上の義務】／【指針上の実施例】／【望ましい取組】／【2026年10月施行】／【自社ルールを確認】を区別して表示します。</a:t>
            </a:r>
            <a:endParaRPr lang="en-US" sz="1200" dirty="0"/>
          </a:p>
        </p:txBody>
      </p:sp>
      <p:sp>
        <p:nvSpPr>
          <p:cNvPr id="30" name="Text 2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1" name="Text 2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828800" cy="310896"/>
          </a:xfrm>
          <a:prstGeom prst="roundRect">
            <a:avLst>
              <a:gd name="adj" fmla="val 17647"/>
            </a:avLst>
          </a:prstGeom>
          <a:solidFill>
            <a:srgbClr val="EAEEF3"/>
          </a:solidFill>
          <a:ln/>
        </p:spPr>
      </p:sp>
      <p:sp>
        <p:nvSpPr>
          <p:cNvPr id="3" name="Text 1"/>
          <p:cNvSpPr/>
          <p:nvPr/>
        </p:nvSpPr>
        <p:spPr>
          <a:xfrm>
            <a:off x="502920" y="420624"/>
            <a:ext cx="1828800"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シリーズ内の位置づけ</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第5話・第6話との違い</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350" dirty="0">
                <a:solidFill>
                  <a:srgbClr val="5C6B7A"/>
                </a:solidFill>
                <a:latin typeface="Meiryo" pitchFamily="34" charset="0"/>
                <a:ea typeface="Meiryo" pitchFamily="34" charset="-122"/>
                <a:cs typeface="Meiryo" pitchFamily="34" charset="-120"/>
              </a:rPr>
              <a:t>「誰から／誰への言動か」で扱う研修が異なります。本研修（第7回）は顧客等から労働者への言動が対象です。</a:t>
            </a:r>
            <a:endParaRPr lang="en-US" sz="1350" dirty="0"/>
          </a:p>
        </p:txBody>
      </p:sp>
      <p:sp>
        <p:nvSpPr>
          <p:cNvPr id="6" name="Shape 4"/>
          <p:cNvSpPr/>
          <p:nvPr/>
        </p:nvSpPr>
        <p:spPr>
          <a:xfrm>
            <a:off x="502920" y="2048256"/>
            <a:ext cx="3521354" cy="2011680"/>
          </a:xfrm>
          <a:prstGeom prst="roundRect">
            <a:avLst>
              <a:gd name="adj" fmla="val 3182"/>
            </a:avLst>
          </a:prstGeom>
          <a:solidFill>
            <a:srgbClr val="EAEEF3"/>
          </a:solidFill>
          <a:ln w="12700">
            <a:solidFill>
              <a:srgbClr val="C3CDD9"/>
            </a:solidFill>
            <a:prstDash val="solid"/>
          </a:ln>
        </p:spPr>
      </p:sp>
      <p:sp>
        <p:nvSpPr>
          <p:cNvPr id="7" name="Shape 5"/>
          <p:cNvSpPr/>
          <p:nvPr/>
        </p:nvSpPr>
        <p:spPr>
          <a:xfrm>
            <a:off x="704088" y="2231136"/>
            <a:ext cx="914400" cy="310896"/>
          </a:xfrm>
          <a:prstGeom prst="roundRect">
            <a:avLst>
              <a:gd name="adj" fmla="val 17647"/>
            </a:avLst>
          </a:prstGeom>
          <a:solidFill>
            <a:srgbClr val="16314F"/>
          </a:solidFill>
          <a:ln/>
        </p:spPr>
      </p:sp>
      <p:sp>
        <p:nvSpPr>
          <p:cNvPr id="8" name="Text 6"/>
          <p:cNvSpPr/>
          <p:nvPr/>
        </p:nvSpPr>
        <p:spPr>
          <a:xfrm>
            <a:off x="704088" y="2231136"/>
            <a:ext cx="91440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第5回</a:t>
            </a:r>
            <a:endParaRPr lang="en-US" sz="1150" dirty="0"/>
          </a:p>
        </p:txBody>
      </p:sp>
      <p:sp>
        <p:nvSpPr>
          <p:cNvPr id="9" name="Text 7"/>
          <p:cNvSpPr/>
          <p:nvPr/>
        </p:nvSpPr>
        <p:spPr>
          <a:xfrm>
            <a:off x="704088" y="2688336"/>
            <a:ext cx="3119018" cy="640080"/>
          </a:xfrm>
          <a:prstGeom prst="rect">
            <a:avLst/>
          </a:prstGeom>
          <a:noFill/>
          <a:ln/>
        </p:spPr>
        <p:txBody>
          <a:bodyPr wrap="square" lIns="0" tIns="0" rIns="0" bIns="0" rtlCol="0" anchor="ctr"/>
          <a:lstStyle/>
          <a:p>
            <a:pPr algn="l" indent="0" marL="0">
              <a:buNone/>
            </a:pPr>
            <a:r>
              <a:rPr lang="en-US" sz="1700" b="1" dirty="0">
                <a:solidFill>
                  <a:srgbClr val="16314F"/>
                </a:solidFill>
                <a:latin typeface="Meiryo" pitchFamily="34" charset="0"/>
                <a:ea typeface="Meiryo" pitchFamily="34" charset="-122"/>
                <a:cs typeface="Meiryo" pitchFamily="34" charset="-120"/>
              </a:rPr>
              <a:t>職場セクハラ</a:t>
            </a:r>
            <a:endParaRPr lang="en-US" sz="1700" dirty="0"/>
          </a:p>
        </p:txBody>
      </p:sp>
      <p:sp>
        <p:nvSpPr>
          <p:cNvPr id="10" name="Text 8"/>
          <p:cNvSpPr/>
          <p:nvPr/>
        </p:nvSpPr>
        <p:spPr>
          <a:xfrm>
            <a:off x="704088" y="3328416"/>
            <a:ext cx="3119018" cy="640080"/>
          </a:xfrm>
          <a:prstGeom prst="rect">
            <a:avLst/>
          </a:prstGeom>
          <a:noFill/>
          <a:ln/>
        </p:spPr>
        <p:txBody>
          <a:bodyPr wrap="square" lIns="0" tIns="0" rIns="0" bIns="0" rtlCol="0" anchor="t"/>
          <a:lstStyle/>
          <a:p>
            <a:pPr algn="l" indent="0" marL="0">
              <a:lnSpc>
                <a:spcPct val="110000"/>
              </a:lnSpc>
              <a:buNone/>
            </a:pPr>
            <a:r>
              <a:rPr lang="en-US" sz="1250" dirty="0">
                <a:solidFill>
                  <a:srgbClr val="263238"/>
                </a:solidFill>
                <a:latin typeface="Meiryo" pitchFamily="34" charset="0"/>
                <a:ea typeface="Meiryo" pitchFamily="34" charset="-122"/>
                <a:cs typeface="Meiryo" pitchFamily="34" charset="-120"/>
              </a:rPr>
              <a:t>職場・飲み会・SNS等で、社内の者から労働者への性的言動</a:t>
            </a:r>
            <a:endParaRPr lang="en-US" sz="1250" dirty="0"/>
          </a:p>
        </p:txBody>
      </p:sp>
      <p:sp>
        <p:nvSpPr>
          <p:cNvPr id="11" name="Shape 9"/>
          <p:cNvSpPr/>
          <p:nvPr/>
        </p:nvSpPr>
        <p:spPr>
          <a:xfrm>
            <a:off x="4335170" y="2048256"/>
            <a:ext cx="3521354" cy="2011680"/>
          </a:xfrm>
          <a:prstGeom prst="roundRect">
            <a:avLst>
              <a:gd name="adj" fmla="val 3182"/>
            </a:avLst>
          </a:prstGeom>
          <a:solidFill>
            <a:srgbClr val="EAEEF3"/>
          </a:solidFill>
          <a:ln w="12700">
            <a:solidFill>
              <a:srgbClr val="C3CDD9"/>
            </a:solidFill>
            <a:prstDash val="solid"/>
          </a:ln>
        </p:spPr>
      </p:sp>
      <p:sp>
        <p:nvSpPr>
          <p:cNvPr id="12" name="Shape 10"/>
          <p:cNvSpPr/>
          <p:nvPr/>
        </p:nvSpPr>
        <p:spPr>
          <a:xfrm>
            <a:off x="4536338" y="2231136"/>
            <a:ext cx="914400" cy="310896"/>
          </a:xfrm>
          <a:prstGeom prst="roundRect">
            <a:avLst>
              <a:gd name="adj" fmla="val 17647"/>
            </a:avLst>
          </a:prstGeom>
          <a:solidFill>
            <a:srgbClr val="16314F"/>
          </a:solidFill>
          <a:ln/>
        </p:spPr>
      </p:sp>
      <p:sp>
        <p:nvSpPr>
          <p:cNvPr id="13" name="Text 11"/>
          <p:cNvSpPr/>
          <p:nvPr/>
        </p:nvSpPr>
        <p:spPr>
          <a:xfrm>
            <a:off x="4536338" y="2231136"/>
            <a:ext cx="91440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第6回</a:t>
            </a:r>
            <a:endParaRPr lang="en-US" sz="1150" dirty="0"/>
          </a:p>
        </p:txBody>
      </p:sp>
      <p:sp>
        <p:nvSpPr>
          <p:cNvPr id="14" name="Text 12"/>
          <p:cNvSpPr/>
          <p:nvPr/>
        </p:nvSpPr>
        <p:spPr>
          <a:xfrm>
            <a:off x="4536338" y="2688336"/>
            <a:ext cx="3119018" cy="640080"/>
          </a:xfrm>
          <a:prstGeom prst="rect">
            <a:avLst/>
          </a:prstGeom>
          <a:noFill/>
          <a:ln/>
        </p:spPr>
        <p:txBody>
          <a:bodyPr wrap="square" lIns="0" tIns="0" rIns="0" bIns="0" rtlCol="0" anchor="ctr"/>
          <a:lstStyle/>
          <a:p>
            <a:pPr algn="l" indent="0" marL="0">
              <a:buNone/>
            </a:pPr>
            <a:r>
              <a:rPr lang="en-US" sz="1700" b="1" dirty="0">
                <a:solidFill>
                  <a:srgbClr val="16314F"/>
                </a:solidFill>
                <a:latin typeface="Meiryo" pitchFamily="34" charset="0"/>
                <a:ea typeface="Meiryo" pitchFamily="34" charset="-122"/>
                <a:cs typeface="Meiryo" pitchFamily="34" charset="-120"/>
              </a:rPr>
              <a:t>求職者等セクハラ</a:t>
            </a:r>
            <a:endParaRPr lang="en-US" sz="1700" dirty="0"/>
          </a:p>
        </p:txBody>
      </p:sp>
      <p:sp>
        <p:nvSpPr>
          <p:cNvPr id="15" name="Text 13"/>
          <p:cNvSpPr/>
          <p:nvPr/>
        </p:nvSpPr>
        <p:spPr>
          <a:xfrm>
            <a:off x="4536338" y="3328416"/>
            <a:ext cx="3119018" cy="640080"/>
          </a:xfrm>
          <a:prstGeom prst="rect">
            <a:avLst/>
          </a:prstGeom>
          <a:noFill/>
          <a:ln/>
        </p:spPr>
        <p:txBody>
          <a:bodyPr wrap="square" lIns="0" tIns="0" rIns="0" bIns="0" rtlCol="0" anchor="t"/>
          <a:lstStyle/>
          <a:p>
            <a:pPr algn="l" indent="0" marL="0">
              <a:lnSpc>
                <a:spcPct val="110000"/>
              </a:lnSpc>
              <a:buNone/>
            </a:pPr>
            <a:r>
              <a:rPr lang="en-US" sz="1250" dirty="0">
                <a:solidFill>
                  <a:srgbClr val="263238"/>
                </a:solidFill>
                <a:latin typeface="Meiryo" pitchFamily="34" charset="0"/>
                <a:ea typeface="Meiryo" pitchFamily="34" charset="-122"/>
                <a:cs typeface="Meiryo" pitchFamily="34" charset="-120"/>
              </a:rPr>
              <a:t>採用面接・インターン・OB/OG訪問等での、求職者等への性的言動</a:t>
            </a:r>
            <a:endParaRPr lang="en-US" sz="1250" dirty="0"/>
          </a:p>
        </p:txBody>
      </p:sp>
      <p:sp>
        <p:nvSpPr>
          <p:cNvPr id="16" name="Shape 14"/>
          <p:cNvSpPr/>
          <p:nvPr/>
        </p:nvSpPr>
        <p:spPr>
          <a:xfrm>
            <a:off x="8167421" y="2048256"/>
            <a:ext cx="3521354" cy="2011680"/>
          </a:xfrm>
          <a:prstGeom prst="roundRect">
            <a:avLst>
              <a:gd name="adj" fmla="val 3182"/>
            </a:avLst>
          </a:prstGeom>
          <a:solidFill>
            <a:srgbClr val="F6EEDD"/>
          </a:solidFill>
          <a:ln w="12700">
            <a:solidFill>
              <a:srgbClr val="E0CB9E"/>
            </a:solidFill>
            <a:prstDash val="solid"/>
          </a:ln>
        </p:spPr>
      </p:sp>
      <p:sp>
        <p:nvSpPr>
          <p:cNvPr id="17" name="Shape 15"/>
          <p:cNvSpPr/>
          <p:nvPr/>
        </p:nvSpPr>
        <p:spPr>
          <a:xfrm>
            <a:off x="8368589" y="2231136"/>
            <a:ext cx="914400" cy="310896"/>
          </a:xfrm>
          <a:prstGeom prst="roundRect">
            <a:avLst>
              <a:gd name="adj" fmla="val 17647"/>
            </a:avLst>
          </a:prstGeom>
          <a:solidFill>
            <a:srgbClr val="B58A3A"/>
          </a:solidFill>
          <a:ln/>
        </p:spPr>
      </p:sp>
      <p:sp>
        <p:nvSpPr>
          <p:cNvPr id="18" name="Text 16"/>
          <p:cNvSpPr/>
          <p:nvPr/>
        </p:nvSpPr>
        <p:spPr>
          <a:xfrm>
            <a:off x="8368589" y="2231136"/>
            <a:ext cx="914400" cy="310896"/>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第7回</a:t>
            </a:r>
            <a:endParaRPr lang="en-US" sz="1150" dirty="0"/>
          </a:p>
        </p:txBody>
      </p:sp>
      <p:sp>
        <p:nvSpPr>
          <p:cNvPr id="19" name="Text 17"/>
          <p:cNvSpPr/>
          <p:nvPr/>
        </p:nvSpPr>
        <p:spPr>
          <a:xfrm>
            <a:off x="8368589" y="2688336"/>
            <a:ext cx="3119018" cy="640080"/>
          </a:xfrm>
          <a:prstGeom prst="rect">
            <a:avLst/>
          </a:prstGeom>
          <a:noFill/>
          <a:ln/>
        </p:spPr>
        <p:txBody>
          <a:bodyPr wrap="square" lIns="0" tIns="0" rIns="0" bIns="0" rtlCol="0" anchor="ctr"/>
          <a:lstStyle/>
          <a:p>
            <a:pPr algn="l" indent="0" marL="0">
              <a:buNone/>
            </a:pPr>
            <a:r>
              <a:rPr lang="en-US" sz="1900" b="1" dirty="0">
                <a:solidFill>
                  <a:srgbClr val="16314F"/>
                </a:solidFill>
                <a:latin typeface="Meiryo" pitchFamily="34" charset="0"/>
                <a:ea typeface="Meiryo" pitchFamily="34" charset="-122"/>
                <a:cs typeface="Meiryo" pitchFamily="34" charset="-120"/>
              </a:rPr>
              <a:t>カスタマーハラスメント</a:t>
            </a:r>
            <a:endParaRPr lang="en-US" sz="1900" dirty="0"/>
          </a:p>
        </p:txBody>
      </p:sp>
      <p:sp>
        <p:nvSpPr>
          <p:cNvPr id="20" name="Text 18"/>
          <p:cNvSpPr/>
          <p:nvPr/>
        </p:nvSpPr>
        <p:spPr>
          <a:xfrm>
            <a:off x="8368589" y="3328416"/>
            <a:ext cx="3119018" cy="640080"/>
          </a:xfrm>
          <a:prstGeom prst="rect">
            <a:avLst/>
          </a:prstGeom>
          <a:noFill/>
          <a:ln/>
        </p:spPr>
        <p:txBody>
          <a:bodyPr wrap="square" lIns="0" tIns="0" rIns="0" bIns="0" rtlCol="0" anchor="t"/>
          <a:lstStyle/>
          <a:p>
            <a:pPr algn="l" indent="0" marL="0">
              <a:lnSpc>
                <a:spcPct val="110000"/>
              </a:lnSpc>
              <a:buNone/>
            </a:pPr>
            <a:r>
              <a:rPr lang="en-US" sz="1250" dirty="0">
                <a:solidFill>
                  <a:srgbClr val="263238"/>
                </a:solidFill>
                <a:latin typeface="Meiryo" pitchFamily="34" charset="0"/>
                <a:ea typeface="Meiryo" pitchFamily="34" charset="-122"/>
                <a:cs typeface="Meiryo" pitchFamily="34" charset="-120"/>
              </a:rPr>
              <a:t>顧客・取引先・利用者等から労働者への、社会通念上許容範囲を超えた言動</a:t>
            </a:r>
            <a:endParaRPr lang="en-US" sz="1250" dirty="0"/>
          </a:p>
        </p:txBody>
      </p:sp>
      <p:sp>
        <p:nvSpPr>
          <p:cNvPr id="21" name="Text 19"/>
          <p:cNvSpPr/>
          <p:nvPr/>
        </p:nvSpPr>
        <p:spPr>
          <a:xfrm>
            <a:off x="10637215" y="2231136"/>
            <a:ext cx="868680" cy="310896"/>
          </a:xfrm>
          <a:prstGeom prst="rect">
            <a:avLst/>
          </a:prstGeom>
          <a:noFill/>
          <a:ln/>
        </p:spPr>
        <p:txBody>
          <a:bodyPr wrap="square" lIns="0" tIns="0" rIns="0" bIns="0" rtlCol="0" anchor="ctr"/>
          <a:lstStyle/>
          <a:p>
            <a:pPr algn="r" indent="0" marL="0">
              <a:buNone/>
            </a:pPr>
            <a:r>
              <a:rPr lang="en-US" sz="1100" b="1" dirty="0">
                <a:solidFill>
                  <a:srgbClr val="B58A3A"/>
                </a:solidFill>
                <a:latin typeface="Meiryo" pitchFamily="34" charset="0"/>
                <a:ea typeface="Meiryo" pitchFamily="34" charset="-122"/>
                <a:cs typeface="Meiryo" pitchFamily="34" charset="-120"/>
              </a:rPr>
              <a:t>本研修</a:t>
            </a:r>
            <a:endParaRPr lang="en-US" sz="1100" dirty="0"/>
          </a:p>
        </p:txBody>
      </p:sp>
      <p:sp>
        <p:nvSpPr>
          <p:cNvPr id="22" name="Shape 20"/>
          <p:cNvSpPr/>
          <p:nvPr/>
        </p:nvSpPr>
        <p:spPr>
          <a:xfrm>
            <a:off x="502920" y="4288536"/>
            <a:ext cx="11185855" cy="1051560"/>
          </a:xfrm>
          <a:prstGeom prst="roundRect">
            <a:avLst>
              <a:gd name="adj" fmla="val 6087"/>
            </a:avLst>
          </a:prstGeom>
          <a:solidFill>
            <a:srgbClr val="F6F8FA"/>
          </a:solidFill>
          <a:ln w="12700">
            <a:solidFill>
              <a:srgbClr val="D5DCE4"/>
            </a:solidFill>
            <a:prstDash val="solid"/>
          </a:ln>
        </p:spPr>
      </p:sp>
      <p:sp>
        <p:nvSpPr>
          <p:cNvPr id="23" name="Text 21"/>
          <p:cNvSpPr/>
          <p:nvPr/>
        </p:nvSpPr>
        <p:spPr>
          <a:xfrm>
            <a:off x="731520" y="4407408"/>
            <a:ext cx="274320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重なる場面の扱い</a:t>
            </a:r>
            <a:endParaRPr lang="en-US" sz="1300" dirty="0"/>
          </a:p>
        </p:txBody>
      </p:sp>
      <p:sp>
        <p:nvSpPr>
          <p:cNvPr id="24" name="Text 22"/>
          <p:cNvSpPr/>
          <p:nvPr/>
        </p:nvSpPr>
        <p:spPr>
          <a:xfrm>
            <a:off x="731520" y="4700016"/>
            <a:ext cx="10728655" cy="594360"/>
          </a:xfrm>
          <a:prstGeom prst="rect">
            <a:avLst/>
          </a:prstGeom>
          <a:noFill/>
          <a:ln/>
        </p:spPr>
        <p:txBody>
          <a:bodyPr wrap="square" lIns="0" tIns="0" rIns="0" bIns="0" rtlCol="0" anchor="t"/>
          <a:lstStyle/>
          <a:p>
            <a:pPr algn="l" indent="0" marL="0">
              <a:lnSpc>
                <a:spcPct val="108000"/>
              </a:lnSpc>
              <a:buNone/>
            </a:pPr>
            <a:r>
              <a:rPr lang="en-US" sz="1250" dirty="0">
                <a:solidFill>
                  <a:srgbClr val="263238"/>
                </a:solidFill>
                <a:latin typeface="Meiryo" pitchFamily="34" charset="0"/>
                <a:ea typeface="Meiryo" pitchFamily="34" charset="-122"/>
                <a:cs typeface="Meiryo" pitchFamily="34" charset="-120"/>
              </a:rPr>
              <a:t>顧客等から性的な言動があった場合は第5話の論点とも重なりますが、本研修では「顧客等からの言動」として、従業員保護・対応中止・記録・エスカレーション・警察相談を中心に扱います。採用・インターン・OB/OG訪問は第6話の範囲とし、本研修では深入りしません。</a:t>
            </a:r>
            <a:endParaRPr lang="en-US" sz="1250" dirty="0"/>
          </a:p>
        </p:txBody>
      </p:sp>
      <p:sp>
        <p:nvSpPr>
          <p:cNvPr id="25" name="Text 23"/>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6" name="Text 24"/>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585216" cy="310896"/>
          </a:xfrm>
          <a:prstGeom prst="roundRect">
            <a:avLst>
              <a:gd name="adj" fmla="val 17647"/>
            </a:avLst>
          </a:prstGeom>
          <a:solidFill>
            <a:srgbClr val="E3F0EF"/>
          </a:solidFill>
          <a:ln/>
        </p:spPr>
      </p:sp>
      <p:sp>
        <p:nvSpPr>
          <p:cNvPr id="3" name="Text 1"/>
          <p:cNvSpPr/>
          <p:nvPr/>
        </p:nvSpPr>
        <p:spPr>
          <a:xfrm>
            <a:off x="502920" y="420624"/>
            <a:ext cx="585216" cy="310896"/>
          </a:xfrm>
          <a:prstGeom prst="rect">
            <a:avLst/>
          </a:prstGeom>
          <a:noFill/>
          <a:ln/>
        </p:spPr>
        <p:txBody>
          <a:bodyPr wrap="square" lIns="0" tIns="0" rIns="0" bIns="0" rtlCol="0" anchor="ctr"/>
          <a:lstStyle/>
          <a:p>
            <a:pPr algn="ctr" indent="0" marL="0">
              <a:buNone/>
            </a:pPr>
            <a:r>
              <a:rPr lang="en-US" sz="1150" b="1" dirty="0">
                <a:solidFill>
                  <a:srgbClr val="237A75"/>
                </a:solidFill>
                <a:latin typeface="Meiryo" pitchFamily="34" charset="0"/>
                <a:ea typeface="Meiryo" pitchFamily="34" charset="-122"/>
                <a:cs typeface="Meiryo" pitchFamily="34" charset="-120"/>
              </a:rPr>
              <a:t>定義</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カスタマーハラスメントの3要素</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400" dirty="0">
                <a:solidFill>
                  <a:srgbClr val="5C6B7A"/>
                </a:solidFill>
                <a:latin typeface="Meiryo" pitchFamily="34" charset="0"/>
                <a:ea typeface="Meiryo" pitchFamily="34" charset="-122"/>
                <a:cs typeface="Meiryo" pitchFamily="34" charset="-120"/>
              </a:rPr>
              <a:t>次の3つの要素を「すべて」満たすものが、職場におけるカスタマーハラスメントです。</a:t>
            </a:r>
            <a:endParaRPr lang="en-US" sz="1400" dirty="0"/>
          </a:p>
        </p:txBody>
      </p:sp>
      <p:sp>
        <p:nvSpPr>
          <p:cNvPr id="6" name="Shape 4"/>
          <p:cNvSpPr/>
          <p:nvPr/>
        </p:nvSpPr>
        <p:spPr>
          <a:xfrm>
            <a:off x="502920" y="2048256"/>
            <a:ext cx="3521354" cy="2286000"/>
          </a:xfrm>
          <a:prstGeom prst="roundRect">
            <a:avLst>
              <a:gd name="adj" fmla="val 2800"/>
            </a:avLst>
          </a:prstGeom>
          <a:solidFill>
            <a:srgbClr val="F6F8FA"/>
          </a:solidFill>
          <a:ln w="12700">
            <a:solidFill>
              <a:srgbClr val="D5DCE4"/>
            </a:solidFill>
            <a:prstDash val="solid"/>
          </a:ln>
        </p:spPr>
      </p:sp>
      <p:sp>
        <p:nvSpPr>
          <p:cNvPr id="7" name="Shape 5"/>
          <p:cNvSpPr/>
          <p:nvPr/>
        </p:nvSpPr>
        <p:spPr>
          <a:xfrm>
            <a:off x="1897837" y="2276856"/>
            <a:ext cx="731520" cy="731520"/>
          </a:xfrm>
          <a:prstGeom prst="ellipse">
            <a:avLst/>
          </a:prstGeom>
          <a:solidFill>
            <a:srgbClr val="16314F"/>
          </a:solidFill>
          <a:ln/>
        </p:spPr>
      </p:sp>
      <p:sp>
        <p:nvSpPr>
          <p:cNvPr id="8" name="Text 6"/>
          <p:cNvSpPr/>
          <p:nvPr/>
        </p:nvSpPr>
        <p:spPr>
          <a:xfrm>
            <a:off x="1897837" y="2276856"/>
            <a:ext cx="731520" cy="731520"/>
          </a:xfrm>
          <a:prstGeom prst="rect">
            <a:avLst/>
          </a:prstGeom>
          <a:noFill/>
          <a:ln/>
        </p:spPr>
        <p:txBody>
          <a:bodyPr wrap="square" lIns="0" tIns="0" rIns="0" bIns="0" rtlCol="0" anchor="ctr"/>
          <a:lstStyle/>
          <a:p>
            <a:pPr algn="ctr" indent="0" marL="0">
              <a:buNone/>
            </a:pPr>
            <a:r>
              <a:rPr lang="en-US" sz="3000" b="1" dirty="0">
                <a:solidFill>
                  <a:srgbClr val="B58A3A"/>
                </a:solidFill>
                <a:latin typeface="Meiryo" pitchFamily="34" charset="0"/>
                <a:ea typeface="Meiryo" pitchFamily="34" charset="-122"/>
                <a:cs typeface="Meiryo" pitchFamily="34" charset="-120"/>
              </a:rPr>
              <a:t>1</a:t>
            </a:r>
            <a:endParaRPr lang="en-US" sz="3000" dirty="0"/>
          </a:p>
        </p:txBody>
      </p:sp>
      <p:sp>
        <p:nvSpPr>
          <p:cNvPr id="9" name="Text 7"/>
          <p:cNvSpPr/>
          <p:nvPr/>
        </p:nvSpPr>
        <p:spPr>
          <a:xfrm>
            <a:off x="685800" y="3145536"/>
            <a:ext cx="3155594" cy="658368"/>
          </a:xfrm>
          <a:prstGeom prst="rect">
            <a:avLst/>
          </a:prstGeom>
          <a:noFill/>
          <a:ln/>
        </p:spPr>
        <p:txBody>
          <a:bodyPr wrap="square" lIns="0" tIns="0" rIns="0" bIns="0" rtlCol="0" anchor="ctr"/>
          <a:lstStyle/>
          <a:p>
            <a:pPr algn="ctr" indent="0" marL="0">
              <a:lnSpc>
                <a:spcPct val="105000"/>
              </a:lnSpc>
              <a:buNone/>
            </a:pPr>
            <a:r>
              <a:rPr lang="en-US" sz="1500" b="1" dirty="0">
                <a:solidFill>
                  <a:srgbClr val="16314F"/>
                </a:solidFill>
                <a:latin typeface="Meiryo" pitchFamily="34" charset="0"/>
                <a:ea typeface="Meiryo" pitchFamily="34" charset="-122"/>
                <a:cs typeface="Meiryo" pitchFamily="34" charset="-120"/>
              </a:rPr>
              <a:t>顧客等の言動であること</a:t>
            </a:r>
            <a:endParaRPr lang="en-US" sz="1500" dirty="0"/>
          </a:p>
        </p:txBody>
      </p:sp>
      <p:sp>
        <p:nvSpPr>
          <p:cNvPr id="10" name="Text 8"/>
          <p:cNvSpPr/>
          <p:nvPr/>
        </p:nvSpPr>
        <p:spPr>
          <a:xfrm>
            <a:off x="704088" y="3831336"/>
            <a:ext cx="3119018" cy="475488"/>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職場において行われる、顧客・取引の相手方・施設の利用者その他事業に関係を有する者の言動</a:t>
            </a:r>
            <a:endParaRPr lang="en-US" sz="1200" dirty="0"/>
          </a:p>
        </p:txBody>
      </p:sp>
      <p:sp>
        <p:nvSpPr>
          <p:cNvPr id="11" name="Text 9"/>
          <p:cNvSpPr/>
          <p:nvPr/>
        </p:nvSpPr>
        <p:spPr>
          <a:xfrm>
            <a:off x="3960266" y="2962656"/>
            <a:ext cx="438912" cy="457200"/>
          </a:xfrm>
          <a:prstGeom prst="rect">
            <a:avLst/>
          </a:prstGeom>
          <a:noFill/>
          <a:ln/>
        </p:spPr>
        <p:txBody>
          <a:bodyPr wrap="square" lIns="0" tIns="0" rIns="0" bIns="0" rtlCol="0" anchor="ctr"/>
          <a:lstStyle/>
          <a:p>
            <a:pPr algn="ctr" indent="0" marL="0">
              <a:buNone/>
            </a:pPr>
            <a:r>
              <a:rPr lang="en-US" sz="2400" b="1" dirty="0">
                <a:solidFill>
                  <a:srgbClr val="B58A3A"/>
                </a:solidFill>
                <a:latin typeface="Meiryo" pitchFamily="34" charset="0"/>
                <a:ea typeface="Meiryo" pitchFamily="34" charset="-122"/>
                <a:cs typeface="Meiryo" pitchFamily="34" charset="-120"/>
              </a:rPr>
              <a:t>＋</a:t>
            </a:r>
            <a:endParaRPr lang="en-US" sz="2400" dirty="0"/>
          </a:p>
        </p:txBody>
      </p:sp>
      <p:sp>
        <p:nvSpPr>
          <p:cNvPr id="12" name="Shape 10"/>
          <p:cNvSpPr/>
          <p:nvPr/>
        </p:nvSpPr>
        <p:spPr>
          <a:xfrm>
            <a:off x="4335170" y="2048256"/>
            <a:ext cx="3521354" cy="2286000"/>
          </a:xfrm>
          <a:prstGeom prst="roundRect">
            <a:avLst>
              <a:gd name="adj" fmla="val 2800"/>
            </a:avLst>
          </a:prstGeom>
          <a:solidFill>
            <a:srgbClr val="F6F8FA"/>
          </a:solidFill>
          <a:ln w="12700">
            <a:solidFill>
              <a:srgbClr val="D5DCE4"/>
            </a:solidFill>
            <a:prstDash val="solid"/>
          </a:ln>
        </p:spPr>
      </p:sp>
      <p:sp>
        <p:nvSpPr>
          <p:cNvPr id="13" name="Shape 11"/>
          <p:cNvSpPr/>
          <p:nvPr/>
        </p:nvSpPr>
        <p:spPr>
          <a:xfrm>
            <a:off x="5730088" y="2276856"/>
            <a:ext cx="731520" cy="731520"/>
          </a:xfrm>
          <a:prstGeom prst="ellipse">
            <a:avLst/>
          </a:prstGeom>
          <a:solidFill>
            <a:srgbClr val="16314F"/>
          </a:solidFill>
          <a:ln/>
        </p:spPr>
      </p:sp>
      <p:sp>
        <p:nvSpPr>
          <p:cNvPr id="14" name="Text 12"/>
          <p:cNvSpPr/>
          <p:nvPr/>
        </p:nvSpPr>
        <p:spPr>
          <a:xfrm>
            <a:off x="5730088" y="2276856"/>
            <a:ext cx="731520" cy="731520"/>
          </a:xfrm>
          <a:prstGeom prst="rect">
            <a:avLst/>
          </a:prstGeom>
          <a:noFill/>
          <a:ln/>
        </p:spPr>
        <p:txBody>
          <a:bodyPr wrap="square" lIns="0" tIns="0" rIns="0" bIns="0" rtlCol="0" anchor="ctr"/>
          <a:lstStyle/>
          <a:p>
            <a:pPr algn="ctr" indent="0" marL="0">
              <a:buNone/>
            </a:pPr>
            <a:r>
              <a:rPr lang="en-US" sz="3000" b="1" dirty="0">
                <a:solidFill>
                  <a:srgbClr val="B58A3A"/>
                </a:solidFill>
                <a:latin typeface="Meiryo" pitchFamily="34" charset="0"/>
                <a:ea typeface="Meiryo" pitchFamily="34" charset="-122"/>
                <a:cs typeface="Meiryo" pitchFamily="34" charset="-120"/>
              </a:rPr>
              <a:t>2</a:t>
            </a:r>
            <a:endParaRPr lang="en-US" sz="3000" dirty="0"/>
          </a:p>
        </p:txBody>
      </p:sp>
      <p:sp>
        <p:nvSpPr>
          <p:cNvPr id="15" name="Text 13"/>
          <p:cNvSpPr/>
          <p:nvPr/>
        </p:nvSpPr>
        <p:spPr>
          <a:xfrm>
            <a:off x="4518050" y="3145536"/>
            <a:ext cx="3155594" cy="658368"/>
          </a:xfrm>
          <a:prstGeom prst="rect">
            <a:avLst/>
          </a:prstGeom>
          <a:noFill/>
          <a:ln/>
        </p:spPr>
        <p:txBody>
          <a:bodyPr wrap="square" lIns="0" tIns="0" rIns="0" bIns="0" rtlCol="0" anchor="ctr"/>
          <a:lstStyle/>
          <a:p>
            <a:pPr algn="ctr" indent="0" marL="0">
              <a:lnSpc>
                <a:spcPct val="105000"/>
              </a:lnSpc>
              <a:buNone/>
            </a:pPr>
            <a:r>
              <a:rPr lang="en-US" sz="1500" b="1" dirty="0">
                <a:solidFill>
                  <a:srgbClr val="16314F"/>
                </a:solidFill>
                <a:latin typeface="Meiryo" pitchFamily="34" charset="0"/>
                <a:ea typeface="Meiryo" pitchFamily="34" charset="-122"/>
                <a:cs typeface="Meiryo" pitchFamily="34" charset="-120"/>
              </a:rPr>
              <a:t>社会通念上許容される範囲を超えること</a:t>
            </a:r>
            <a:endParaRPr lang="en-US" sz="1500" dirty="0"/>
          </a:p>
        </p:txBody>
      </p:sp>
      <p:sp>
        <p:nvSpPr>
          <p:cNvPr id="16" name="Text 14"/>
          <p:cNvSpPr/>
          <p:nvPr/>
        </p:nvSpPr>
        <p:spPr>
          <a:xfrm>
            <a:off x="4536338" y="3831336"/>
            <a:ext cx="3119018" cy="475488"/>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業務の性質その他の事情に照らして、言動の「内容」または「手段・態様」が相当性を欠く</a:t>
            </a:r>
            <a:endParaRPr lang="en-US" sz="1200" dirty="0"/>
          </a:p>
        </p:txBody>
      </p:sp>
      <p:sp>
        <p:nvSpPr>
          <p:cNvPr id="17" name="Text 15"/>
          <p:cNvSpPr/>
          <p:nvPr/>
        </p:nvSpPr>
        <p:spPr>
          <a:xfrm>
            <a:off x="7792517" y="2962656"/>
            <a:ext cx="438912" cy="457200"/>
          </a:xfrm>
          <a:prstGeom prst="rect">
            <a:avLst/>
          </a:prstGeom>
          <a:noFill/>
          <a:ln/>
        </p:spPr>
        <p:txBody>
          <a:bodyPr wrap="square" lIns="0" tIns="0" rIns="0" bIns="0" rtlCol="0" anchor="ctr"/>
          <a:lstStyle/>
          <a:p>
            <a:pPr algn="ctr" indent="0" marL="0">
              <a:buNone/>
            </a:pPr>
            <a:r>
              <a:rPr lang="en-US" sz="2400" b="1" dirty="0">
                <a:solidFill>
                  <a:srgbClr val="B58A3A"/>
                </a:solidFill>
                <a:latin typeface="Meiryo" pitchFamily="34" charset="0"/>
                <a:ea typeface="Meiryo" pitchFamily="34" charset="-122"/>
                <a:cs typeface="Meiryo" pitchFamily="34" charset="-120"/>
              </a:rPr>
              <a:t>＋</a:t>
            </a:r>
            <a:endParaRPr lang="en-US" sz="2400" dirty="0"/>
          </a:p>
        </p:txBody>
      </p:sp>
      <p:sp>
        <p:nvSpPr>
          <p:cNvPr id="18" name="Shape 16"/>
          <p:cNvSpPr/>
          <p:nvPr/>
        </p:nvSpPr>
        <p:spPr>
          <a:xfrm>
            <a:off x="8167421" y="2048256"/>
            <a:ext cx="3521354" cy="2286000"/>
          </a:xfrm>
          <a:prstGeom prst="roundRect">
            <a:avLst>
              <a:gd name="adj" fmla="val 2800"/>
            </a:avLst>
          </a:prstGeom>
          <a:solidFill>
            <a:srgbClr val="F6F8FA"/>
          </a:solidFill>
          <a:ln w="12700">
            <a:solidFill>
              <a:srgbClr val="D5DCE4"/>
            </a:solidFill>
            <a:prstDash val="solid"/>
          </a:ln>
        </p:spPr>
      </p:sp>
      <p:sp>
        <p:nvSpPr>
          <p:cNvPr id="19" name="Shape 17"/>
          <p:cNvSpPr/>
          <p:nvPr/>
        </p:nvSpPr>
        <p:spPr>
          <a:xfrm>
            <a:off x="9562338" y="2276856"/>
            <a:ext cx="731520" cy="731520"/>
          </a:xfrm>
          <a:prstGeom prst="ellipse">
            <a:avLst/>
          </a:prstGeom>
          <a:solidFill>
            <a:srgbClr val="16314F"/>
          </a:solidFill>
          <a:ln/>
        </p:spPr>
      </p:sp>
      <p:sp>
        <p:nvSpPr>
          <p:cNvPr id="20" name="Text 18"/>
          <p:cNvSpPr/>
          <p:nvPr/>
        </p:nvSpPr>
        <p:spPr>
          <a:xfrm>
            <a:off x="9562338" y="2276856"/>
            <a:ext cx="731520" cy="731520"/>
          </a:xfrm>
          <a:prstGeom prst="rect">
            <a:avLst/>
          </a:prstGeom>
          <a:noFill/>
          <a:ln/>
        </p:spPr>
        <p:txBody>
          <a:bodyPr wrap="square" lIns="0" tIns="0" rIns="0" bIns="0" rtlCol="0" anchor="ctr"/>
          <a:lstStyle/>
          <a:p>
            <a:pPr algn="ctr" indent="0" marL="0">
              <a:buNone/>
            </a:pPr>
            <a:r>
              <a:rPr lang="en-US" sz="3000" b="1" dirty="0">
                <a:solidFill>
                  <a:srgbClr val="B58A3A"/>
                </a:solidFill>
                <a:latin typeface="Meiryo" pitchFamily="34" charset="0"/>
                <a:ea typeface="Meiryo" pitchFamily="34" charset="-122"/>
                <a:cs typeface="Meiryo" pitchFamily="34" charset="-120"/>
              </a:rPr>
              <a:t>3</a:t>
            </a:r>
            <a:endParaRPr lang="en-US" sz="3000" dirty="0"/>
          </a:p>
        </p:txBody>
      </p:sp>
      <p:sp>
        <p:nvSpPr>
          <p:cNvPr id="21" name="Text 19"/>
          <p:cNvSpPr/>
          <p:nvPr/>
        </p:nvSpPr>
        <p:spPr>
          <a:xfrm>
            <a:off x="8350301" y="3145536"/>
            <a:ext cx="3155594" cy="658368"/>
          </a:xfrm>
          <a:prstGeom prst="rect">
            <a:avLst/>
          </a:prstGeom>
          <a:noFill/>
          <a:ln/>
        </p:spPr>
        <p:txBody>
          <a:bodyPr wrap="square" lIns="0" tIns="0" rIns="0" bIns="0" rtlCol="0" anchor="ctr"/>
          <a:lstStyle/>
          <a:p>
            <a:pPr algn="ctr" indent="0" marL="0">
              <a:lnSpc>
                <a:spcPct val="105000"/>
              </a:lnSpc>
              <a:buNone/>
            </a:pPr>
            <a:r>
              <a:rPr lang="en-US" sz="1500" b="1" dirty="0">
                <a:solidFill>
                  <a:srgbClr val="16314F"/>
                </a:solidFill>
                <a:latin typeface="Meiryo" pitchFamily="34" charset="0"/>
                <a:ea typeface="Meiryo" pitchFamily="34" charset="-122"/>
                <a:cs typeface="Meiryo" pitchFamily="34" charset="-120"/>
              </a:rPr>
              <a:t>労働者の就業環境が害されること</a:t>
            </a:r>
            <a:endParaRPr lang="en-US" sz="1500" dirty="0"/>
          </a:p>
        </p:txBody>
      </p:sp>
      <p:sp>
        <p:nvSpPr>
          <p:cNvPr id="22" name="Text 20"/>
          <p:cNvSpPr/>
          <p:nvPr/>
        </p:nvSpPr>
        <p:spPr>
          <a:xfrm>
            <a:off x="8368589" y="3831336"/>
            <a:ext cx="3119018" cy="475488"/>
          </a:xfrm>
          <a:prstGeom prst="rect">
            <a:avLst/>
          </a:prstGeom>
          <a:noFill/>
          <a:ln/>
        </p:spPr>
        <p:txBody>
          <a:bodyPr wrap="square" lIns="0" tIns="0" rIns="0" bIns="0" rtlCol="0" anchor="t"/>
          <a:lstStyle/>
          <a:p>
            <a:pPr algn="ctr" indent="0" marL="0">
              <a:lnSpc>
                <a:spcPct val="105000"/>
              </a:lnSpc>
              <a:buNone/>
            </a:pPr>
            <a:r>
              <a:rPr lang="en-US" sz="1200" dirty="0">
                <a:solidFill>
                  <a:srgbClr val="263238"/>
                </a:solidFill>
                <a:latin typeface="Meiryo" pitchFamily="34" charset="0"/>
                <a:ea typeface="Meiryo" pitchFamily="34" charset="-122"/>
                <a:cs typeface="Meiryo" pitchFamily="34" charset="-120"/>
              </a:rPr>
              <a:t>身体的・精神的に苦痛を受け、就業する上で看過できない程度の支障が生じる</a:t>
            </a:r>
            <a:endParaRPr lang="en-US" sz="1200" dirty="0"/>
          </a:p>
        </p:txBody>
      </p:sp>
      <p:sp>
        <p:nvSpPr>
          <p:cNvPr id="23" name="Shape 21"/>
          <p:cNvSpPr/>
          <p:nvPr/>
        </p:nvSpPr>
        <p:spPr>
          <a:xfrm>
            <a:off x="502920" y="4517136"/>
            <a:ext cx="11185855" cy="822960"/>
          </a:xfrm>
          <a:prstGeom prst="roundRect">
            <a:avLst>
              <a:gd name="adj" fmla="val 7778"/>
            </a:avLst>
          </a:prstGeom>
          <a:solidFill>
            <a:srgbClr val="F6EEDD"/>
          </a:solidFill>
          <a:ln w="12700">
            <a:solidFill>
              <a:srgbClr val="E0CB9E"/>
            </a:solidFill>
            <a:prstDash val="solid"/>
          </a:ln>
        </p:spPr>
      </p:sp>
      <p:sp>
        <p:nvSpPr>
          <p:cNvPr id="24" name="Shape 22"/>
          <p:cNvSpPr/>
          <p:nvPr/>
        </p:nvSpPr>
        <p:spPr>
          <a:xfrm>
            <a:off x="704088" y="4645152"/>
            <a:ext cx="548640" cy="548640"/>
          </a:xfrm>
          <a:prstGeom prst="ellipse">
            <a:avLst/>
          </a:prstGeom>
          <a:solidFill>
            <a:srgbClr val="FFFFFF"/>
          </a:solidFill>
          <a:ln w="15875">
            <a:solidFill>
              <a:srgbClr val="B58A3A"/>
            </a:solidFill>
            <a:prstDash val="solid"/>
          </a:ln>
        </p:spPr>
      </p:sp>
      <p:pic>
        <p:nvPicPr>
          <p:cNvPr id="25" name="Image 0" descr="preencoded.png">    </p:cNvPr>
          <p:cNvPicPr>
            <a:picLocks noChangeAspect="1"/>
          </p:cNvPicPr>
          <p:nvPr/>
        </p:nvPicPr>
        <p:blipFill>
          <a:blip r:embed="rId1"/>
          <a:stretch>
            <a:fillRect/>
          </a:stretch>
        </p:blipFill>
        <p:spPr>
          <a:xfrm>
            <a:off x="846734" y="4787798"/>
            <a:ext cx="263347" cy="263347"/>
          </a:xfrm>
          <a:prstGeom prst="rect">
            <a:avLst/>
          </a:prstGeom>
        </p:spPr>
      </p:pic>
      <p:sp>
        <p:nvSpPr>
          <p:cNvPr id="26" name="Text 23"/>
          <p:cNvSpPr/>
          <p:nvPr/>
        </p:nvSpPr>
        <p:spPr>
          <a:xfrm>
            <a:off x="1417320" y="4517136"/>
            <a:ext cx="10042855" cy="822960"/>
          </a:xfrm>
          <a:prstGeom prst="rect">
            <a:avLst/>
          </a:prstGeom>
          <a:noFill/>
          <a:ln/>
        </p:spPr>
        <p:txBody>
          <a:bodyPr wrap="square" lIns="0" tIns="0" rIns="0" bIns="0" rtlCol="0" anchor="ctr"/>
          <a:lstStyle/>
          <a:p>
            <a:pPr algn="l" indent="0" marL="0">
              <a:lnSpc>
                <a:spcPct val="105000"/>
              </a:lnSpc>
              <a:buNone/>
            </a:pPr>
            <a:r>
              <a:rPr lang="en-US" sz="1400" b="1" dirty="0">
                <a:solidFill>
                  <a:srgbClr val="B58A3A"/>
                </a:solidFill>
                <a:latin typeface="Meiryo" pitchFamily="34" charset="0"/>
                <a:ea typeface="Meiryo" pitchFamily="34" charset="-122"/>
                <a:cs typeface="Meiryo" pitchFamily="34" charset="-120"/>
              </a:rPr>
              <a:t>重要：</a:t>
            </a:r>
            <a:pPr algn="l" indent="0" marL="0">
              <a:lnSpc>
                <a:spcPct val="105000"/>
              </a:lnSpc>
              <a:buNone/>
            </a:pPr>
            <a:r>
              <a:rPr lang="en-US" sz="1400" dirty="0">
                <a:solidFill>
                  <a:srgbClr val="263238"/>
                </a:solidFill>
                <a:latin typeface="Meiryo" pitchFamily="34" charset="0"/>
                <a:ea typeface="Meiryo" pitchFamily="34" charset="-122"/>
                <a:cs typeface="Meiryo" pitchFamily="34" charset="-120"/>
              </a:rPr>
              <a:t>顧客等からの苦情の</a:t>
            </a:r>
            <a:pPr algn="l" indent="0" marL="0">
              <a:lnSpc>
                <a:spcPct val="105000"/>
              </a:lnSpc>
              <a:buNone/>
            </a:pPr>
            <a:r>
              <a:rPr lang="en-US" sz="1400" b="1" dirty="0">
                <a:solidFill>
                  <a:srgbClr val="263238"/>
                </a:solidFill>
                <a:latin typeface="Meiryo" pitchFamily="34" charset="0"/>
                <a:ea typeface="Meiryo" pitchFamily="34" charset="-122"/>
                <a:cs typeface="Meiryo" pitchFamily="34" charset="-120"/>
              </a:rPr>
              <a:t>すべて</a:t>
            </a:r>
            <a:pPr algn="l" indent="0" marL="0">
              <a:lnSpc>
                <a:spcPct val="105000"/>
              </a:lnSpc>
              <a:buNone/>
            </a:pPr>
            <a:r>
              <a:rPr lang="en-US" sz="1400" dirty="0">
                <a:solidFill>
                  <a:srgbClr val="263238"/>
                </a:solidFill>
                <a:latin typeface="Meiryo" pitchFamily="34" charset="0"/>
                <a:ea typeface="Meiryo" pitchFamily="34" charset="-122"/>
                <a:cs typeface="Meiryo" pitchFamily="34" charset="-120"/>
              </a:rPr>
              <a:t>がカスハラではありません。社会通念上許容される範囲の苦情・要望は</a:t>
            </a:r>
            <a:pPr algn="l" indent="0" marL="0">
              <a:lnSpc>
                <a:spcPct val="105000"/>
              </a:lnSpc>
              <a:buNone/>
            </a:pPr>
            <a:r>
              <a:rPr lang="en-US" sz="1400" b="1" dirty="0">
                <a:solidFill>
                  <a:srgbClr val="2F6B4F"/>
                </a:solidFill>
                <a:latin typeface="Meiryo" pitchFamily="34" charset="0"/>
                <a:ea typeface="Meiryo" pitchFamily="34" charset="-122"/>
                <a:cs typeface="Meiryo" pitchFamily="34" charset="-120"/>
              </a:rPr>
              <a:t>「正当な申入れ」</a:t>
            </a:r>
            <a:pPr algn="l" indent="0" marL="0">
              <a:lnSpc>
                <a:spcPct val="105000"/>
              </a:lnSpc>
              <a:buNone/>
            </a:pPr>
            <a:r>
              <a:rPr lang="en-US" sz="1400" dirty="0">
                <a:solidFill>
                  <a:srgbClr val="263238"/>
                </a:solidFill>
                <a:latin typeface="Meiryo" pitchFamily="34" charset="0"/>
                <a:ea typeface="Meiryo" pitchFamily="34" charset="-122"/>
                <a:cs typeface="Meiryo" pitchFamily="34" charset="-120"/>
              </a:rPr>
              <a:t>であり、カスハラには当たりません。</a:t>
            </a:r>
            <a:endParaRPr lang="en-US" sz="1400" dirty="0"/>
          </a:p>
        </p:txBody>
      </p:sp>
      <p:sp>
        <p:nvSpPr>
          <p:cNvPr id="27" name="Text 24"/>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28" name="Text 25"/>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051560" cy="310896"/>
          </a:xfrm>
          <a:prstGeom prst="roundRect">
            <a:avLst>
              <a:gd name="adj" fmla="val 17647"/>
            </a:avLst>
          </a:prstGeom>
          <a:solidFill>
            <a:srgbClr val="EAEEF3"/>
          </a:solidFill>
          <a:ln/>
        </p:spPr>
      </p:sp>
      <p:sp>
        <p:nvSpPr>
          <p:cNvPr id="3" name="Text 1"/>
          <p:cNvSpPr/>
          <p:nvPr/>
        </p:nvSpPr>
        <p:spPr>
          <a:xfrm>
            <a:off x="502920" y="420624"/>
            <a:ext cx="1051560"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誰が対象か</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「顧客等」の範囲は広い</a:t>
            </a:r>
            <a:endParaRPr lang="en-US" sz="2800" dirty="0"/>
          </a:p>
        </p:txBody>
      </p:sp>
      <p:sp>
        <p:nvSpPr>
          <p:cNvPr id="5" name="Text 3"/>
          <p:cNvSpPr/>
          <p:nvPr/>
        </p:nvSpPr>
        <p:spPr>
          <a:xfrm>
            <a:off x="502920" y="1545336"/>
            <a:ext cx="11185855" cy="365760"/>
          </a:xfrm>
          <a:prstGeom prst="rect">
            <a:avLst/>
          </a:prstGeom>
          <a:noFill/>
          <a:ln/>
        </p:spPr>
        <p:txBody>
          <a:bodyPr wrap="square" lIns="0" tIns="0" rIns="0" bIns="0" rtlCol="0" anchor="ctr"/>
          <a:lstStyle/>
          <a:p>
            <a:pPr indent="0" marL="0">
              <a:buNone/>
            </a:pPr>
            <a:r>
              <a:rPr lang="en-US" sz="1400" dirty="0">
                <a:solidFill>
                  <a:srgbClr val="5C6B7A"/>
                </a:solidFill>
                <a:latin typeface="Meiryo" pitchFamily="34" charset="0"/>
                <a:ea typeface="Meiryo" pitchFamily="34" charset="-122"/>
                <a:cs typeface="Meiryo" pitchFamily="34" charset="-120"/>
              </a:rPr>
              <a:t>購入者・契約者だけではありません。事業に関係を有する者が幅広く含まれ得ます。</a:t>
            </a:r>
            <a:endParaRPr lang="en-US" sz="1400" dirty="0"/>
          </a:p>
        </p:txBody>
      </p:sp>
      <p:sp>
        <p:nvSpPr>
          <p:cNvPr id="6" name="Shape 4"/>
          <p:cNvSpPr/>
          <p:nvPr/>
        </p:nvSpPr>
        <p:spPr>
          <a:xfrm>
            <a:off x="502920" y="2048256"/>
            <a:ext cx="3545738" cy="1078992"/>
          </a:xfrm>
          <a:prstGeom prst="roundRect">
            <a:avLst>
              <a:gd name="adj" fmla="val 5932"/>
            </a:avLst>
          </a:prstGeom>
          <a:solidFill>
            <a:srgbClr val="F6F8FA"/>
          </a:solidFill>
          <a:ln w="12700">
            <a:solidFill>
              <a:srgbClr val="D5DCE4"/>
            </a:solidFill>
            <a:prstDash val="solid"/>
          </a:ln>
        </p:spPr>
      </p:sp>
      <p:sp>
        <p:nvSpPr>
          <p:cNvPr id="7" name="Shape 5"/>
          <p:cNvSpPr/>
          <p:nvPr/>
        </p:nvSpPr>
        <p:spPr>
          <a:xfrm>
            <a:off x="685800" y="2286000"/>
            <a:ext cx="603504" cy="603504"/>
          </a:xfrm>
          <a:prstGeom prst="ellipse">
            <a:avLst/>
          </a:prstGeom>
          <a:solidFill>
            <a:srgbClr val="FFFFFF"/>
          </a:solidFill>
          <a:ln w="15875">
            <a:solidFill>
              <a:srgbClr val="16314F"/>
            </a:solidFill>
            <a:prstDash val="solid"/>
          </a:ln>
        </p:spPr>
      </p:sp>
      <p:pic>
        <p:nvPicPr>
          <p:cNvPr id="8" name="Image 0" descr="preencoded.png">    </p:cNvPr>
          <p:cNvPicPr>
            <a:picLocks noChangeAspect="1"/>
          </p:cNvPicPr>
          <p:nvPr/>
        </p:nvPicPr>
        <p:blipFill>
          <a:blip r:embed="rId1"/>
          <a:stretch>
            <a:fillRect/>
          </a:stretch>
        </p:blipFill>
        <p:spPr>
          <a:xfrm>
            <a:off x="842711" y="2442911"/>
            <a:ext cx="289682" cy="289682"/>
          </a:xfrm>
          <a:prstGeom prst="rect">
            <a:avLst/>
          </a:prstGeom>
        </p:spPr>
      </p:pic>
      <p:sp>
        <p:nvSpPr>
          <p:cNvPr id="9" name="Text 6"/>
          <p:cNvSpPr/>
          <p:nvPr/>
        </p:nvSpPr>
        <p:spPr>
          <a:xfrm>
            <a:off x="1435608" y="221284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顧客・利用者</a:t>
            </a:r>
            <a:endParaRPr lang="en-US" sz="1500" dirty="0"/>
          </a:p>
        </p:txBody>
      </p:sp>
      <p:sp>
        <p:nvSpPr>
          <p:cNvPr id="10" name="Text 7"/>
          <p:cNvSpPr/>
          <p:nvPr/>
        </p:nvSpPr>
        <p:spPr>
          <a:xfrm>
            <a:off x="1435608" y="255117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商品・サービスの購入者、施設・サービスの利用者</a:t>
            </a:r>
            <a:endParaRPr lang="en-US" sz="1150" dirty="0"/>
          </a:p>
        </p:txBody>
      </p:sp>
      <p:sp>
        <p:nvSpPr>
          <p:cNvPr id="11" name="Shape 8"/>
          <p:cNvSpPr/>
          <p:nvPr/>
        </p:nvSpPr>
        <p:spPr>
          <a:xfrm>
            <a:off x="4322978" y="2048256"/>
            <a:ext cx="3545738" cy="1078992"/>
          </a:xfrm>
          <a:prstGeom prst="roundRect">
            <a:avLst>
              <a:gd name="adj" fmla="val 5932"/>
            </a:avLst>
          </a:prstGeom>
          <a:solidFill>
            <a:srgbClr val="F6F8FA"/>
          </a:solidFill>
          <a:ln w="12700">
            <a:solidFill>
              <a:srgbClr val="D5DCE4"/>
            </a:solidFill>
            <a:prstDash val="solid"/>
          </a:ln>
        </p:spPr>
      </p:sp>
      <p:sp>
        <p:nvSpPr>
          <p:cNvPr id="12" name="Shape 9"/>
          <p:cNvSpPr/>
          <p:nvPr/>
        </p:nvSpPr>
        <p:spPr>
          <a:xfrm>
            <a:off x="4505858" y="2286000"/>
            <a:ext cx="603504" cy="603504"/>
          </a:xfrm>
          <a:prstGeom prst="ellipse">
            <a:avLst/>
          </a:prstGeom>
          <a:solidFill>
            <a:srgbClr val="FFFFFF"/>
          </a:solidFill>
          <a:ln w="15875">
            <a:solidFill>
              <a:srgbClr val="16314F"/>
            </a:solidFill>
            <a:prstDash val="solid"/>
          </a:ln>
        </p:spPr>
      </p:sp>
      <p:pic>
        <p:nvPicPr>
          <p:cNvPr id="13" name="Image 1" descr="preencoded.png">    </p:cNvPr>
          <p:cNvPicPr>
            <a:picLocks noChangeAspect="1"/>
          </p:cNvPicPr>
          <p:nvPr/>
        </p:nvPicPr>
        <p:blipFill>
          <a:blip r:embed="rId2"/>
          <a:stretch>
            <a:fillRect/>
          </a:stretch>
        </p:blipFill>
        <p:spPr>
          <a:xfrm>
            <a:off x="4662769" y="2442911"/>
            <a:ext cx="289682" cy="289682"/>
          </a:xfrm>
          <a:prstGeom prst="rect">
            <a:avLst/>
          </a:prstGeom>
        </p:spPr>
      </p:pic>
      <p:sp>
        <p:nvSpPr>
          <p:cNvPr id="14" name="Text 10"/>
          <p:cNvSpPr/>
          <p:nvPr/>
        </p:nvSpPr>
        <p:spPr>
          <a:xfrm>
            <a:off x="5255666" y="221284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潜在顧客・問合せ者</a:t>
            </a:r>
            <a:endParaRPr lang="en-US" sz="1500" dirty="0"/>
          </a:p>
        </p:txBody>
      </p:sp>
      <p:sp>
        <p:nvSpPr>
          <p:cNvPr id="15" name="Text 11"/>
          <p:cNvSpPr/>
          <p:nvPr/>
        </p:nvSpPr>
        <p:spPr>
          <a:xfrm>
            <a:off x="5255666" y="255117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今後利用する可能性のある者、問い合わせをした者</a:t>
            </a:r>
            <a:endParaRPr lang="en-US" sz="1150" dirty="0"/>
          </a:p>
        </p:txBody>
      </p:sp>
      <p:sp>
        <p:nvSpPr>
          <p:cNvPr id="16" name="Shape 12"/>
          <p:cNvSpPr/>
          <p:nvPr/>
        </p:nvSpPr>
        <p:spPr>
          <a:xfrm>
            <a:off x="8143037" y="2048256"/>
            <a:ext cx="3545738" cy="1078992"/>
          </a:xfrm>
          <a:prstGeom prst="roundRect">
            <a:avLst>
              <a:gd name="adj" fmla="val 5932"/>
            </a:avLst>
          </a:prstGeom>
          <a:solidFill>
            <a:srgbClr val="F6F8FA"/>
          </a:solidFill>
          <a:ln w="12700">
            <a:solidFill>
              <a:srgbClr val="D5DCE4"/>
            </a:solidFill>
            <a:prstDash val="solid"/>
          </a:ln>
        </p:spPr>
      </p:sp>
      <p:sp>
        <p:nvSpPr>
          <p:cNvPr id="17" name="Shape 13"/>
          <p:cNvSpPr/>
          <p:nvPr/>
        </p:nvSpPr>
        <p:spPr>
          <a:xfrm>
            <a:off x="8325917" y="2286000"/>
            <a:ext cx="603504" cy="603504"/>
          </a:xfrm>
          <a:prstGeom prst="ellipse">
            <a:avLst/>
          </a:prstGeom>
          <a:solidFill>
            <a:srgbClr val="FFFFFF"/>
          </a:solidFill>
          <a:ln w="15875">
            <a:solidFill>
              <a:srgbClr val="16314F"/>
            </a:solidFill>
            <a:prstDash val="solid"/>
          </a:ln>
        </p:spPr>
      </p:sp>
      <p:pic>
        <p:nvPicPr>
          <p:cNvPr id="18" name="Image 2" descr="preencoded.png">    </p:cNvPr>
          <p:cNvPicPr>
            <a:picLocks noChangeAspect="1"/>
          </p:cNvPicPr>
          <p:nvPr/>
        </p:nvPicPr>
        <p:blipFill>
          <a:blip r:embed="rId3"/>
          <a:stretch>
            <a:fillRect/>
          </a:stretch>
        </p:blipFill>
        <p:spPr>
          <a:xfrm>
            <a:off x="8482828" y="2442911"/>
            <a:ext cx="289682" cy="289682"/>
          </a:xfrm>
          <a:prstGeom prst="rect">
            <a:avLst/>
          </a:prstGeom>
        </p:spPr>
      </p:pic>
      <p:sp>
        <p:nvSpPr>
          <p:cNvPr id="19" name="Text 14"/>
          <p:cNvSpPr/>
          <p:nvPr/>
        </p:nvSpPr>
        <p:spPr>
          <a:xfrm>
            <a:off x="9075725" y="221284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取引先・交渉相手</a:t>
            </a:r>
            <a:endParaRPr lang="en-US" sz="1500" dirty="0"/>
          </a:p>
        </p:txBody>
      </p:sp>
      <p:sp>
        <p:nvSpPr>
          <p:cNvPr id="20" name="Text 15"/>
          <p:cNvSpPr/>
          <p:nvPr/>
        </p:nvSpPr>
        <p:spPr>
          <a:xfrm>
            <a:off x="9075725" y="255117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取引の相手方、契約締結に向けて交渉する担当者</a:t>
            </a:r>
            <a:endParaRPr lang="en-US" sz="1150" dirty="0"/>
          </a:p>
        </p:txBody>
      </p:sp>
      <p:sp>
        <p:nvSpPr>
          <p:cNvPr id="21" name="Shape 16"/>
          <p:cNvSpPr/>
          <p:nvPr/>
        </p:nvSpPr>
        <p:spPr>
          <a:xfrm>
            <a:off x="502920" y="3328416"/>
            <a:ext cx="3545738" cy="1078992"/>
          </a:xfrm>
          <a:prstGeom prst="roundRect">
            <a:avLst>
              <a:gd name="adj" fmla="val 5932"/>
            </a:avLst>
          </a:prstGeom>
          <a:solidFill>
            <a:srgbClr val="F6F8FA"/>
          </a:solidFill>
          <a:ln w="12700">
            <a:solidFill>
              <a:srgbClr val="D5DCE4"/>
            </a:solidFill>
            <a:prstDash val="solid"/>
          </a:ln>
        </p:spPr>
      </p:sp>
      <p:sp>
        <p:nvSpPr>
          <p:cNvPr id="22" name="Shape 17"/>
          <p:cNvSpPr/>
          <p:nvPr/>
        </p:nvSpPr>
        <p:spPr>
          <a:xfrm>
            <a:off x="685800" y="3566160"/>
            <a:ext cx="603504" cy="603504"/>
          </a:xfrm>
          <a:prstGeom prst="ellipse">
            <a:avLst/>
          </a:prstGeom>
          <a:solidFill>
            <a:srgbClr val="FFFFFF"/>
          </a:solidFill>
          <a:ln w="15875">
            <a:solidFill>
              <a:srgbClr val="16314F"/>
            </a:solidFill>
            <a:prstDash val="solid"/>
          </a:ln>
        </p:spPr>
      </p:sp>
      <p:pic>
        <p:nvPicPr>
          <p:cNvPr id="23" name="Image 3" descr="preencoded.png">    </p:cNvPr>
          <p:cNvPicPr>
            <a:picLocks noChangeAspect="1"/>
          </p:cNvPicPr>
          <p:nvPr/>
        </p:nvPicPr>
        <p:blipFill>
          <a:blip r:embed="rId4"/>
          <a:stretch>
            <a:fillRect/>
          </a:stretch>
        </p:blipFill>
        <p:spPr>
          <a:xfrm>
            <a:off x="842711" y="3723071"/>
            <a:ext cx="289682" cy="289682"/>
          </a:xfrm>
          <a:prstGeom prst="rect">
            <a:avLst/>
          </a:prstGeom>
        </p:spPr>
      </p:pic>
      <p:sp>
        <p:nvSpPr>
          <p:cNvPr id="24" name="Text 18"/>
          <p:cNvSpPr/>
          <p:nvPr/>
        </p:nvSpPr>
        <p:spPr>
          <a:xfrm>
            <a:off x="1435608" y="349300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利用者の家族</a:t>
            </a:r>
            <a:endParaRPr lang="en-US" sz="1500" dirty="0"/>
          </a:p>
        </p:txBody>
      </p:sp>
      <p:sp>
        <p:nvSpPr>
          <p:cNvPr id="25" name="Text 19"/>
          <p:cNvSpPr/>
          <p:nvPr/>
        </p:nvSpPr>
        <p:spPr>
          <a:xfrm>
            <a:off x="1435608" y="383133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施設・サービスの利用者の家族</a:t>
            </a:r>
            <a:endParaRPr lang="en-US" sz="1150" dirty="0"/>
          </a:p>
        </p:txBody>
      </p:sp>
      <p:sp>
        <p:nvSpPr>
          <p:cNvPr id="26" name="Shape 20"/>
          <p:cNvSpPr/>
          <p:nvPr/>
        </p:nvSpPr>
        <p:spPr>
          <a:xfrm>
            <a:off x="4322978" y="3328416"/>
            <a:ext cx="3545738" cy="1078992"/>
          </a:xfrm>
          <a:prstGeom prst="roundRect">
            <a:avLst>
              <a:gd name="adj" fmla="val 5932"/>
            </a:avLst>
          </a:prstGeom>
          <a:solidFill>
            <a:srgbClr val="F6F8FA"/>
          </a:solidFill>
          <a:ln w="12700">
            <a:solidFill>
              <a:srgbClr val="D5DCE4"/>
            </a:solidFill>
            <a:prstDash val="solid"/>
          </a:ln>
        </p:spPr>
      </p:sp>
      <p:sp>
        <p:nvSpPr>
          <p:cNvPr id="27" name="Shape 21"/>
          <p:cNvSpPr/>
          <p:nvPr/>
        </p:nvSpPr>
        <p:spPr>
          <a:xfrm>
            <a:off x="4505858" y="3566160"/>
            <a:ext cx="603504" cy="603504"/>
          </a:xfrm>
          <a:prstGeom prst="ellipse">
            <a:avLst/>
          </a:prstGeom>
          <a:solidFill>
            <a:srgbClr val="FFFFFF"/>
          </a:solidFill>
          <a:ln w="15875">
            <a:solidFill>
              <a:srgbClr val="16314F"/>
            </a:solidFill>
            <a:prstDash val="solid"/>
          </a:ln>
        </p:spPr>
      </p:sp>
      <p:pic>
        <p:nvPicPr>
          <p:cNvPr id="28" name="Image 4" descr="preencoded.png">    </p:cNvPr>
          <p:cNvPicPr>
            <a:picLocks noChangeAspect="1"/>
          </p:cNvPicPr>
          <p:nvPr/>
        </p:nvPicPr>
        <p:blipFill>
          <a:blip r:embed="rId5"/>
          <a:stretch>
            <a:fillRect/>
          </a:stretch>
        </p:blipFill>
        <p:spPr>
          <a:xfrm>
            <a:off x="4662769" y="3723071"/>
            <a:ext cx="289682" cy="289682"/>
          </a:xfrm>
          <a:prstGeom prst="rect">
            <a:avLst/>
          </a:prstGeom>
        </p:spPr>
      </p:pic>
      <p:sp>
        <p:nvSpPr>
          <p:cNvPr id="29" name="Text 22"/>
          <p:cNvSpPr/>
          <p:nvPr/>
        </p:nvSpPr>
        <p:spPr>
          <a:xfrm>
            <a:off x="5255666" y="349300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近隣住民等</a:t>
            </a:r>
            <a:endParaRPr lang="en-US" sz="1500" dirty="0"/>
          </a:p>
        </p:txBody>
      </p:sp>
      <p:sp>
        <p:nvSpPr>
          <p:cNvPr id="30" name="Text 23"/>
          <p:cNvSpPr/>
          <p:nvPr/>
        </p:nvSpPr>
        <p:spPr>
          <a:xfrm>
            <a:off x="5255666" y="383133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事業に関係を有する第三者（事案により判断）</a:t>
            </a:r>
            <a:endParaRPr lang="en-US" sz="1150" dirty="0"/>
          </a:p>
        </p:txBody>
      </p:sp>
      <p:sp>
        <p:nvSpPr>
          <p:cNvPr id="31" name="Shape 24"/>
          <p:cNvSpPr/>
          <p:nvPr/>
        </p:nvSpPr>
        <p:spPr>
          <a:xfrm>
            <a:off x="8143037" y="3328416"/>
            <a:ext cx="3545738" cy="1078992"/>
          </a:xfrm>
          <a:prstGeom prst="roundRect">
            <a:avLst>
              <a:gd name="adj" fmla="val 5932"/>
            </a:avLst>
          </a:prstGeom>
          <a:solidFill>
            <a:srgbClr val="F6F8FA"/>
          </a:solidFill>
          <a:ln w="12700">
            <a:solidFill>
              <a:srgbClr val="D5DCE4"/>
            </a:solidFill>
            <a:prstDash val="solid"/>
          </a:ln>
        </p:spPr>
      </p:sp>
      <p:sp>
        <p:nvSpPr>
          <p:cNvPr id="32" name="Shape 25"/>
          <p:cNvSpPr/>
          <p:nvPr/>
        </p:nvSpPr>
        <p:spPr>
          <a:xfrm>
            <a:off x="8325917" y="3566160"/>
            <a:ext cx="603504" cy="603504"/>
          </a:xfrm>
          <a:prstGeom prst="ellipse">
            <a:avLst/>
          </a:prstGeom>
          <a:solidFill>
            <a:srgbClr val="FFFFFF"/>
          </a:solidFill>
          <a:ln w="15875">
            <a:solidFill>
              <a:srgbClr val="16314F"/>
            </a:solidFill>
            <a:prstDash val="solid"/>
          </a:ln>
        </p:spPr>
      </p:sp>
      <p:pic>
        <p:nvPicPr>
          <p:cNvPr id="33" name="Image 5" descr="preencoded.png">    </p:cNvPr>
          <p:cNvPicPr>
            <a:picLocks noChangeAspect="1"/>
          </p:cNvPicPr>
          <p:nvPr/>
        </p:nvPicPr>
        <p:blipFill>
          <a:blip r:embed="rId6"/>
          <a:stretch>
            <a:fillRect/>
          </a:stretch>
        </p:blipFill>
        <p:spPr>
          <a:xfrm>
            <a:off x="8482828" y="3723071"/>
            <a:ext cx="289682" cy="289682"/>
          </a:xfrm>
          <a:prstGeom prst="rect">
            <a:avLst/>
          </a:prstGeom>
        </p:spPr>
      </p:pic>
      <p:sp>
        <p:nvSpPr>
          <p:cNvPr id="34" name="Text 26"/>
          <p:cNvSpPr/>
          <p:nvPr/>
        </p:nvSpPr>
        <p:spPr>
          <a:xfrm>
            <a:off x="9075725" y="3493008"/>
            <a:ext cx="2448458" cy="365760"/>
          </a:xfrm>
          <a:prstGeom prst="rect">
            <a:avLst/>
          </a:prstGeom>
          <a:noFill/>
          <a:ln/>
        </p:spPr>
        <p:txBody>
          <a:bodyPr wrap="square" lIns="0" tIns="0" rIns="0" bIns="0" rtlCol="0" anchor="ctr"/>
          <a:lstStyle/>
          <a:p>
            <a:pPr algn="l" indent="0" marL="0">
              <a:buNone/>
            </a:pPr>
            <a:r>
              <a:rPr lang="en-US" sz="1500" b="1" dirty="0">
                <a:solidFill>
                  <a:srgbClr val="16314F"/>
                </a:solidFill>
                <a:latin typeface="Meiryo" pitchFamily="34" charset="0"/>
                <a:ea typeface="Meiryo" pitchFamily="34" charset="-122"/>
                <a:cs typeface="Meiryo" pitchFamily="34" charset="-120"/>
              </a:rPr>
              <a:t>オンライン上の相手</a:t>
            </a:r>
            <a:endParaRPr lang="en-US" sz="1500" dirty="0"/>
          </a:p>
        </p:txBody>
      </p:sp>
      <p:sp>
        <p:nvSpPr>
          <p:cNvPr id="35" name="Text 27"/>
          <p:cNvSpPr/>
          <p:nvPr/>
        </p:nvSpPr>
        <p:spPr>
          <a:xfrm>
            <a:off x="9075725" y="3831336"/>
            <a:ext cx="2448458" cy="502920"/>
          </a:xfrm>
          <a:prstGeom prst="rect">
            <a:avLst/>
          </a:prstGeom>
          <a:noFill/>
          <a:ln/>
        </p:spPr>
        <p:txBody>
          <a:bodyPr wrap="square" lIns="0" tIns="0" rIns="0" bIns="0" rtlCol="0" anchor="t"/>
          <a:lstStyle/>
          <a:p>
            <a:pPr algn="l" indent="0" marL="0">
              <a:lnSpc>
                <a:spcPct val="102000"/>
              </a:lnSpc>
              <a:buNone/>
            </a:pPr>
            <a:r>
              <a:rPr lang="en-US" sz="1150" dirty="0">
                <a:solidFill>
                  <a:srgbClr val="263238"/>
                </a:solidFill>
                <a:latin typeface="Meiryo" pitchFamily="34" charset="0"/>
                <a:ea typeface="Meiryo" pitchFamily="34" charset="-122"/>
                <a:cs typeface="Meiryo" pitchFamily="34" charset="-120"/>
              </a:rPr>
              <a:t>電話・メール・SNS・口コミ・チャット越しの顧客等</a:t>
            </a:r>
            <a:endParaRPr lang="en-US" sz="1150" dirty="0"/>
          </a:p>
        </p:txBody>
      </p:sp>
      <p:sp>
        <p:nvSpPr>
          <p:cNvPr id="36" name="Shape 28"/>
          <p:cNvSpPr/>
          <p:nvPr/>
        </p:nvSpPr>
        <p:spPr>
          <a:xfrm>
            <a:off x="502920" y="4626864"/>
            <a:ext cx="11185855" cy="566928"/>
          </a:xfrm>
          <a:prstGeom prst="roundRect">
            <a:avLst>
              <a:gd name="adj" fmla="val 11290"/>
            </a:avLst>
          </a:prstGeom>
          <a:solidFill>
            <a:srgbClr val="E3F0EF"/>
          </a:solidFill>
          <a:ln w="12700">
            <a:solidFill>
              <a:srgbClr val="A9D2CE"/>
            </a:solidFill>
            <a:prstDash val="solid"/>
          </a:ln>
        </p:spPr>
      </p:sp>
      <p:sp>
        <p:nvSpPr>
          <p:cNvPr id="37" name="Text 29"/>
          <p:cNvSpPr/>
          <p:nvPr/>
        </p:nvSpPr>
        <p:spPr>
          <a:xfrm>
            <a:off x="731520" y="4626864"/>
            <a:ext cx="10728655" cy="566928"/>
          </a:xfrm>
          <a:prstGeom prst="rect">
            <a:avLst/>
          </a:prstGeom>
          <a:noFill/>
          <a:ln/>
        </p:spPr>
        <p:txBody>
          <a:bodyPr wrap="square" lIns="0" tIns="0" rIns="0" bIns="0" rtlCol="0" anchor="ctr"/>
          <a:lstStyle/>
          <a:p>
            <a:pPr algn="l" indent="0" marL="0">
              <a:buNone/>
            </a:pPr>
            <a:r>
              <a:rPr lang="en-US" sz="1200" b="1" dirty="0">
                <a:solidFill>
                  <a:srgbClr val="237A75"/>
                </a:solidFill>
                <a:latin typeface="Meiryo" pitchFamily="34" charset="0"/>
                <a:ea typeface="Meiryo" pitchFamily="34" charset="-122"/>
                <a:cs typeface="Meiryo" pitchFamily="34" charset="-120"/>
              </a:rPr>
              <a:t>【2026年10月施行】</a:t>
            </a:r>
            <a:pPr algn="l" indent="0" marL="0">
              <a:buNone/>
            </a:pPr>
            <a:r>
              <a:rPr lang="en-US" sz="1200" dirty="0">
                <a:solidFill>
                  <a:srgbClr val="263238"/>
                </a:solidFill>
                <a:latin typeface="Meiryo" pitchFamily="34" charset="0"/>
                <a:ea typeface="Meiryo" pitchFamily="34" charset="-122"/>
                <a:cs typeface="Meiryo" pitchFamily="34" charset="-120"/>
              </a:rPr>
              <a:t>取引先・施設利用者・その家族・近隣住民等も「顧客等」に含まれ得ます。「取引先の要求はカスハラにならない」という説明は誤りです。</a:t>
            </a:r>
            <a:endParaRPr lang="en-US" sz="1200" dirty="0"/>
          </a:p>
        </p:txBody>
      </p:sp>
      <p:sp>
        <p:nvSpPr>
          <p:cNvPr id="38" name="Text 30"/>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9" name="Text 31"/>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02920" y="420624"/>
            <a:ext cx="1362456" cy="310896"/>
          </a:xfrm>
          <a:prstGeom prst="roundRect">
            <a:avLst>
              <a:gd name="adj" fmla="val 17647"/>
            </a:avLst>
          </a:prstGeom>
          <a:solidFill>
            <a:srgbClr val="EAEEF3"/>
          </a:solidFill>
          <a:ln/>
        </p:spPr>
      </p:sp>
      <p:sp>
        <p:nvSpPr>
          <p:cNvPr id="3" name="Text 1"/>
          <p:cNvSpPr/>
          <p:nvPr/>
        </p:nvSpPr>
        <p:spPr>
          <a:xfrm>
            <a:off x="502920" y="420624"/>
            <a:ext cx="1362456" cy="310896"/>
          </a:xfrm>
          <a:prstGeom prst="rect">
            <a:avLst/>
          </a:prstGeom>
          <a:noFill/>
          <a:ln/>
        </p:spPr>
        <p:txBody>
          <a:bodyPr wrap="square" lIns="0" tIns="0" rIns="0" bIns="0" rtlCol="0" anchor="ctr"/>
          <a:lstStyle/>
          <a:p>
            <a:pPr algn="ctr" indent="0" marL="0">
              <a:buNone/>
            </a:pPr>
            <a:r>
              <a:rPr lang="en-US" sz="1150" b="1" dirty="0">
                <a:solidFill>
                  <a:srgbClr val="16314F"/>
                </a:solidFill>
                <a:latin typeface="Meiryo" pitchFamily="34" charset="0"/>
                <a:ea typeface="Meiryo" pitchFamily="34" charset="-122"/>
                <a:cs typeface="Meiryo" pitchFamily="34" charset="-120"/>
              </a:rPr>
              <a:t>どこで起こるか</a:t>
            </a:r>
            <a:endParaRPr lang="en-US" sz="1150" dirty="0"/>
          </a:p>
        </p:txBody>
      </p:sp>
      <p:sp>
        <p:nvSpPr>
          <p:cNvPr id="4" name="Text 2"/>
          <p:cNvSpPr/>
          <p:nvPr/>
        </p:nvSpPr>
        <p:spPr>
          <a:xfrm>
            <a:off x="502920" y="841248"/>
            <a:ext cx="11185855" cy="658368"/>
          </a:xfrm>
          <a:prstGeom prst="rect">
            <a:avLst/>
          </a:prstGeom>
          <a:noFill/>
          <a:ln/>
        </p:spPr>
        <p:txBody>
          <a:bodyPr wrap="square" lIns="0" tIns="0" rIns="0" bIns="0" rtlCol="0" anchor="ctr"/>
          <a:lstStyle/>
          <a:p>
            <a:pPr algn="l" indent="0" marL="0">
              <a:buNone/>
            </a:pPr>
            <a:r>
              <a:rPr lang="en-US" sz="2800" b="1" dirty="0">
                <a:solidFill>
                  <a:srgbClr val="16314F"/>
                </a:solidFill>
                <a:latin typeface="Meiryo" pitchFamily="34" charset="0"/>
                <a:ea typeface="Meiryo" pitchFamily="34" charset="-122"/>
                <a:cs typeface="Meiryo" pitchFamily="34" charset="-120"/>
              </a:rPr>
              <a:t>「職場」と対応経路の範囲</a:t>
            </a:r>
            <a:endParaRPr lang="en-US" sz="2800" dirty="0"/>
          </a:p>
        </p:txBody>
      </p:sp>
      <p:sp>
        <p:nvSpPr>
          <p:cNvPr id="5" name="Shape 3"/>
          <p:cNvSpPr/>
          <p:nvPr/>
        </p:nvSpPr>
        <p:spPr>
          <a:xfrm>
            <a:off x="502920" y="1591056"/>
            <a:ext cx="4206240" cy="3611880"/>
          </a:xfrm>
          <a:prstGeom prst="roundRect">
            <a:avLst>
              <a:gd name="adj" fmla="val 1772"/>
            </a:avLst>
          </a:prstGeom>
          <a:solidFill>
            <a:srgbClr val="EAEEF3"/>
          </a:solidFill>
          <a:ln w="12700">
            <a:solidFill>
              <a:srgbClr val="C3CDD9"/>
            </a:solidFill>
            <a:prstDash val="solid"/>
          </a:ln>
        </p:spPr>
      </p:sp>
      <p:sp>
        <p:nvSpPr>
          <p:cNvPr id="6" name="Shape 4"/>
          <p:cNvSpPr/>
          <p:nvPr/>
        </p:nvSpPr>
        <p:spPr>
          <a:xfrm>
            <a:off x="731520" y="1819656"/>
            <a:ext cx="640080" cy="640080"/>
          </a:xfrm>
          <a:prstGeom prst="ellipse">
            <a:avLst/>
          </a:prstGeom>
          <a:solidFill>
            <a:srgbClr val="FFFFFF"/>
          </a:solidFill>
          <a:ln w="15875">
            <a:solidFill>
              <a:srgbClr val="16314F"/>
            </a:solidFill>
            <a:prstDash val="solid"/>
          </a:ln>
        </p:spPr>
      </p:sp>
      <p:pic>
        <p:nvPicPr>
          <p:cNvPr id="7" name="Image 0" descr="preencoded.png">    </p:cNvPr>
          <p:cNvPicPr>
            <a:picLocks noChangeAspect="1"/>
          </p:cNvPicPr>
          <p:nvPr/>
        </p:nvPicPr>
        <p:blipFill>
          <a:blip r:embed="rId1"/>
          <a:stretch>
            <a:fillRect/>
          </a:stretch>
        </p:blipFill>
        <p:spPr>
          <a:xfrm>
            <a:off x="897941" y="1986077"/>
            <a:ext cx="307238" cy="307238"/>
          </a:xfrm>
          <a:prstGeom prst="rect">
            <a:avLst/>
          </a:prstGeom>
        </p:spPr>
      </p:pic>
      <p:sp>
        <p:nvSpPr>
          <p:cNvPr id="8" name="Text 5"/>
          <p:cNvSpPr/>
          <p:nvPr/>
        </p:nvSpPr>
        <p:spPr>
          <a:xfrm>
            <a:off x="1508760" y="1865376"/>
            <a:ext cx="3017520" cy="457200"/>
          </a:xfrm>
          <a:prstGeom prst="rect">
            <a:avLst/>
          </a:prstGeom>
          <a:noFill/>
          <a:ln/>
        </p:spPr>
        <p:txBody>
          <a:bodyPr wrap="square" lIns="0" tIns="0" rIns="0" bIns="0" rtlCol="0" anchor="ctr"/>
          <a:lstStyle/>
          <a:p>
            <a:pPr indent="0" marL="0">
              <a:buNone/>
            </a:pPr>
            <a:r>
              <a:rPr lang="en-US" sz="1700" b="1" dirty="0">
                <a:solidFill>
                  <a:srgbClr val="16314F"/>
                </a:solidFill>
                <a:latin typeface="Meiryo" pitchFamily="34" charset="0"/>
                <a:ea typeface="Meiryo" pitchFamily="34" charset="-122"/>
                <a:cs typeface="Meiryo" pitchFamily="34" charset="-120"/>
              </a:rPr>
              <a:t>「職場」とは</a:t>
            </a:r>
            <a:endParaRPr lang="en-US" sz="1700" dirty="0"/>
          </a:p>
        </p:txBody>
      </p:sp>
      <p:sp>
        <p:nvSpPr>
          <p:cNvPr id="9" name="Text 6"/>
          <p:cNvSpPr/>
          <p:nvPr/>
        </p:nvSpPr>
        <p:spPr>
          <a:xfrm>
            <a:off x="777240" y="2642616"/>
            <a:ext cx="3657600" cy="2423160"/>
          </a:xfrm>
          <a:prstGeom prst="rect">
            <a:avLst/>
          </a:prstGeom>
          <a:noFill/>
          <a:ln/>
        </p:spPr>
        <p:txBody>
          <a:bodyPr wrap="square" lIns="0" tIns="0" rIns="0" bIns="0" rtlCol="0" anchor="t"/>
          <a:lstStyle/>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労働者が業務を行う場所が広く含まれます。</a:t>
            </a:r>
            <a:endParaRPr lang="en-US" sz="1350" dirty="0"/>
          </a:p>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・店舗、窓口、受付、事務所</a:t>
            </a:r>
            <a:endParaRPr lang="en-US" sz="1350" dirty="0"/>
          </a:p>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・コールセンター、サポート窓口</a:t>
            </a:r>
            <a:endParaRPr lang="en-US" sz="1350" dirty="0"/>
          </a:p>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・訪問先、外回りの現場</a:t>
            </a:r>
            <a:endParaRPr lang="en-US" sz="1350" dirty="0"/>
          </a:p>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・出張先、一時的な業務場所</a:t>
            </a:r>
            <a:endParaRPr lang="en-US" sz="1350" dirty="0"/>
          </a:p>
          <a:p>
            <a:pPr algn="l" indent="0" marL="0">
              <a:lnSpc>
                <a:spcPct val="128000"/>
              </a:lnSpc>
              <a:buNone/>
            </a:pPr>
            <a:r>
              <a:rPr lang="en-US" sz="1350" dirty="0">
                <a:solidFill>
                  <a:srgbClr val="263238"/>
                </a:solidFill>
                <a:latin typeface="Meiryo" pitchFamily="34" charset="0"/>
                <a:ea typeface="Meiryo" pitchFamily="34" charset="-122"/>
                <a:cs typeface="Meiryo" pitchFamily="34" charset="-120"/>
              </a:rPr>
              <a:t>・オンライン上（電話・メール・SNS等）</a:t>
            </a:r>
            <a:endParaRPr lang="en-US" sz="1350" dirty="0"/>
          </a:p>
        </p:txBody>
      </p:sp>
      <p:sp>
        <p:nvSpPr>
          <p:cNvPr id="10" name="Text 7"/>
          <p:cNvSpPr/>
          <p:nvPr/>
        </p:nvSpPr>
        <p:spPr>
          <a:xfrm>
            <a:off x="5038344" y="1636776"/>
            <a:ext cx="6650431" cy="36576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対面に限られません</a:t>
            </a:r>
            <a:endParaRPr lang="en-US" sz="1600" dirty="0"/>
          </a:p>
        </p:txBody>
      </p:sp>
      <p:sp>
        <p:nvSpPr>
          <p:cNvPr id="11" name="Shape 8"/>
          <p:cNvSpPr/>
          <p:nvPr/>
        </p:nvSpPr>
        <p:spPr>
          <a:xfrm>
            <a:off x="5038344" y="2048256"/>
            <a:ext cx="3197200" cy="1481328"/>
          </a:xfrm>
          <a:prstGeom prst="roundRect">
            <a:avLst>
              <a:gd name="adj" fmla="val 4321"/>
            </a:avLst>
          </a:prstGeom>
          <a:solidFill>
            <a:srgbClr val="F6F8FA"/>
          </a:solidFill>
          <a:ln w="12700">
            <a:solidFill>
              <a:srgbClr val="D5DCE4"/>
            </a:solidFill>
            <a:prstDash val="solid"/>
          </a:ln>
        </p:spPr>
      </p:sp>
      <p:sp>
        <p:nvSpPr>
          <p:cNvPr id="12" name="Shape 9"/>
          <p:cNvSpPr/>
          <p:nvPr/>
        </p:nvSpPr>
        <p:spPr>
          <a:xfrm>
            <a:off x="6335192" y="2212848"/>
            <a:ext cx="603504" cy="603504"/>
          </a:xfrm>
          <a:prstGeom prst="ellipse">
            <a:avLst/>
          </a:prstGeom>
          <a:solidFill>
            <a:srgbClr val="FFFFFF"/>
          </a:solidFill>
          <a:ln w="15875">
            <a:solidFill>
              <a:srgbClr val="16314F"/>
            </a:solidFill>
            <a:prstDash val="solid"/>
          </a:ln>
        </p:spPr>
      </p:sp>
      <p:pic>
        <p:nvPicPr>
          <p:cNvPr id="13" name="Image 1" descr="preencoded.png">    </p:cNvPr>
          <p:cNvPicPr>
            <a:picLocks noChangeAspect="1"/>
          </p:cNvPicPr>
          <p:nvPr/>
        </p:nvPicPr>
        <p:blipFill>
          <a:blip r:embed="rId2"/>
          <a:stretch>
            <a:fillRect/>
          </a:stretch>
        </p:blipFill>
        <p:spPr>
          <a:xfrm>
            <a:off x="6492103" y="2369759"/>
            <a:ext cx="289682" cy="289682"/>
          </a:xfrm>
          <a:prstGeom prst="rect">
            <a:avLst/>
          </a:prstGeom>
        </p:spPr>
      </p:pic>
      <p:sp>
        <p:nvSpPr>
          <p:cNvPr id="14" name="Text 10"/>
          <p:cNvSpPr/>
          <p:nvPr/>
        </p:nvSpPr>
        <p:spPr>
          <a:xfrm>
            <a:off x="5175504" y="2852928"/>
            <a:ext cx="292288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電話</a:t>
            </a:r>
            <a:endParaRPr lang="en-US" sz="1450" dirty="0"/>
          </a:p>
        </p:txBody>
      </p:sp>
      <p:sp>
        <p:nvSpPr>
          <p:cNvPr id="15" name="Text 11"/>
          <p:cNvSpPr/>
          <p:nvPr/>
        </p:nvSpPr>
        <p:spPr>
          <a:xfrm>
            <a:off x="5175504" y="3127248"/>
            <a:ext cx="2922880" cy="384048"/>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長時間拘束、執拗な架電、威圧的言動</a:t>
            </a:r>
            <a:endParaRPr lang="en-US" sz="1100" dirty="0"/>
          </a:p>
        </p:txBody>
      </p:sp>
      <p:sp>
        <p:nvSpPr>
          <p:cNvPr id="16" name="Shape 12"/>
          <p:cNvSpPr/>
          <p:nvPr/>
        </p:nvSpPr>
        <p:spPr>
          <a:xfrm>
            <a:off x="8491576" y="2048256"/>
            <a:ext cx="3197200" cy="1481328"/>
          </a:xfrm>
          <a:prstGeom prst="roundRect">
            <a:avLst>
              <a:gd name="adj" fmla="val 4321"/>
            </a:avLst>
          </a:prstGeom>
          <a:solidFill>
            <a:srgbClr val="F6F8FA"/>
          </a:solidFill>
          <a:ln w="12700">
            <a:solidFill>
              <a:srgbClr val="D5DCE4"/>
            </a:solidFill>
            <a:prstDash val="solid"/>
          </a:ln>
        </p:spPr>
      </p:sp>
      <p:sp>
        <p:nvSpPr>
          <p:cNvPr id="17" name="Shape 13"/>
          <p:cNvSpPr/>
          <p:nvPr/>
        </p:nvSpPr>
        <p:spPr>
          <a:xfrm>
            <a:off x="9788423" y="2212848"/>
            <a:ext cx="603504" cy="603504"/>
          </a:xfrm>
          <a:prstGeom prst="ellipse">
            <a:avLst/>
          </a:prstGeom>
          <a:solidFill>
            <a:srgbClr val="FFFFFF"/>
          </a:solidFill>
          <a:ln w="15875">
            <a:solidFill>
              <a:srgbClr val="16314F"/>
            </a:solidFill>
            <a:prstDash val="solid"/>
          </a:ln>
        </p:spPr>
      </p:sp>
      <p:pic>
        <p:nvPicPr>
          <p:cNvPr id="18" name="Image 2" descr="preencoded.png">    </p:cNvPr>
          <p:cNvPicPr>
            <a:picLocks noChangeAspect="1"/>
          </p:cNvPicPr>
          <p:nvPr/>
        </p:nvPicPr>
        <p:blipFill>
          <a:blip r:embed="rId3"/>
          <a:stretch>
            <a:fillRect/>
          </a:stretch>
        </p:blipFill>
        <p:spPr>
          <a:xfrm>
            <a:off x="9945334" y="2369759"/>
            <a:ext cx="289682" cy="289682"/>
          </a:xfrm>
          <a:prstGeom prst="rect">
            <a:avLst/>
          </a:prstGeom>
        </p:spPr>
      </p:pic>
      <p:sp>
        <p:nvSpPr>
          <p:cNvPr id="19" name="Text 14"/>
          <p:cNvSpPr/>
          <p:nvPr/>
        </p:nvSpPr>
        <p:spPr>
          <a:xfrm>
            <a:off x="8628736" y="2852928"/>
            <a:ext cx="292288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メール・チャット</a:t>
            </a:r>
            <a:endParaRPr lang="en-US" sz="1450" dirty="0"/>
          </a:p>
        </p:txBody>
      </p:sp>
      <p:sp>
        <p:nvSpPr>
          <p:cNvPr id="20" name="Text 15"/>
          <p:cNvSpPr/>
          <p:nvPr/>
        </p:nvSpPr>
        <p:spPr>
          <a:xfrm>
            <a:off x="8628736" y="3127248"/>
            <a:ext cx="2922880" cy="384048"/>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執拗な送信、威圧的・侮辱的な文面</a:t>
            </a:r>
            <a:endParaRPr lang="en-US" sz="1100" dirty="0"/>
          </a:p>
        </p:txBody>
      </p:sp>
      <p:sp>
        <p:nvSpPr>
          <p:cNvPr id="21" name="Shape 16"/>
          <p:cNvSpPr/>
          <p:nvPr/>
        </p:nvSpPr>
        <p:spPr>
          <a:xfrm>
            <a:off x="5038344" y="3730752"/>
            <a:ext cx="3197200" cy="1481328"/>
          </a:xfrm>
          <a:prstGeom prst="roundRect">
            <a:avLst>
              <a:gd name="adj" fmla="val 4321"/>
            </a:avLst>
          </a:prstGeom>
          <a:solidFill>
            <a:srgbClr val="F6F8FA"/>
          </a:solidFill>
          <a:ln w="12700">
            <a:solidFill>
              <a:srgbClr val="D5DCE4"/>
            </a:solidFill>
            <a:prstDash val="solid"/>
          </a:ln>
        </p:spPr>
      </p:sp>
      <p:sp>
        <p:nvSpPr>
          <p:cNvPr id="22" name="Shape 17"/>
          <p:cNvSpPr/>
          <p:nvPr/>
        </p:nvSpPr>
        <p:spPr>
          <a:xfrm>
            <a:off x="6335192" y="3895344"/>
            <a:ext cx="603504" cy="603504"/>
          </a:xfrm>
          <a:prstGeom prst="ellipse">
            <a:avLst/>
          </a:prstGeom>
          <a:solidFill>
            <a:srgbClr val="FFFFFF"/>
          </a:solidFill>
          <a:ln w="15875">
            <a:solidFill>
              <a:srgbClr val="16314F"/>
            </a:solidFill>
            <a:prstDash val="solid"/>
          </a:ln>
        </p:spPr>
      </p:sp>
      <p:pic>
        <p:nvPicPr>
          <p:cNvPr id="23" name="Image 3" descr="preencoded.png">    </p:cNvPr>
          <p:cNvPicPr>
            <a:picLocks noChangeAspect="1"/>
          </p:cNvPicPr>
          <p:nvPr/>
        </p:nvPicPr>
        <p:blipFill>
          <a:blip r:embed="rId4"/>
          <a:stretch>
            <a:fillRect/>
          </a:stretch>
        </p:blipFill>
        <p:spPr>
          <a:xfrm>
            <a:off x="6492103" y="4052255"/>
            <a:ext cx="289682" cy="289682"/>
          </a:xfrm>
          <a:prstGeom prst="rect">
            <a:avLst/>
          </a:prstGeom>
        </p:spPr>
      </p:pic>
      <p:sp>
        <p:nvSpPr>
          <p:cNvPr id="24" name="Text 18"/>
          <p:cNvSpPr/>
          <p:nvPr/>
        </p:nvSpPr>
        <p:spPr>
          <a:xfrm>
            <a:off x="5175504" y="4535424"/>
            <a:ext cx="292288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SNS・口コミ</a:t>
            </a:r>
            <a:endParaRPr lang="en-US" sz="1450" dirty="0"/>
          </a:p>
        </p:txBody>
      </p:sp>
      <p:sp>
        <p:nvSpPr>
          <p:cNvPr id="25" name="Text 19"/>
          <p:cNvSpPr/>
          <p:nvPr/>
        </p:nvSpPr>
        <p:spPr>
          <a:xfrm>
            <a:off x="5175504" y="4809744"/>
            <a:ext cx="2922880" cy="384048"/>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悪評投稿の示唆、個人名の晒し</a:t>
            </a:r>
            <a:endParaRPr lang="en-US" sz="1100" dirty="0"/>
          </a:p>
        </p:txBody>
      </p:sp>
      <p:sp>
        <p:nvSpPr>
          <p:cNvPr id="26" name="Shape 20"/>
          <p:cNvSpPr/>
          <p:nvPr/>
        </p:nvSpPr>
        <p:spPr>
          <a:xfrm>
            <a:off x="8491576" y="3730752"/>
            <a:ext cx="3197200" cy="1481328"/>
          </a:xfrm>
          <a:prstGeom prst="roundRect">
            <a:avLst>
              <a:gd name="adj" fmla="val 4321"/>
            </a:avLst>
          </a:prstGeom>
          <a:solidFill>
            <a:srgbClr val="F6F8FA"/>
          </a:solidFill>
          <a:ln w="12700">
            <a:solidFill>
              <a:srgbClr val="D5DCE4"/>
            </a:solidFill>
            <a:prstDash val="solid"/>
          </a:ln>
        </p:spPr>
      </p:sp>
      <p:sp>
        <p:nvSpPr>
          <p:cNvPr id="27" name="Shape 21"/>
          <p:cNvSpPr/>
          <p:nvPr/>
        </p:nvSpPr>
        <p:spPr>
          <a:xfrm>
            <a:off x="9788423" y="3895344"/>
            <a:ext cx="603504" cy="603504"/>
          </a:xfrm>
          <a:prstGeom prst="ellipse">
            <a:avLst/>
          </a:prstGeom>
          <a:solidFill>
            <a:srgbClr val="FFFFFF"/>
          </a:solidFill>
          <a:ln w="15875">
            <a:solidFill>
              <a:srgbClr val="16314F"/>
            </a:solidFill>
            <a:prstDash val="solid"/>
          </a:ln>
        </p:spPr>
      </p:sp>
      <p:pic>
        <p:nvPicPr>
          <p:cNvPr id="28" name="Image 4" descr="preencoded.png">    </p:cNvPr>
          <p:cNvPicPr>
            <a:picLocks noChangeAspect="1"/>
          </p:cNvPicPr>
          <p:nvPr/>
        </p:nvPicPr>
        <p:blipFill>
          <a:blip r:embed="rId5"/>
          <a:stretch>
            <a:fillRect/>
          </a:stretch>
        </p:blipFill>
        <p:spPr>
          <a:xfrm>
            <a:off x="9945334" y="4052255"/>
            <a:ext cx="289682" cy="289682"/>
          </a:xfrm>
          <a:prstGeom prst="rect">
            <a:avLst/>
          </a:prstGeom>
        </p:spPr>
      </p:pic>
      <p:sp>
        <p:nvSpPr>
          <p:cNvPr id="29" name="Text 22"/>
          <p:cNvSpPr/>
          <p:nvPr/>
        </p:nvSpPr>
        <p:spPr>
          <a:xfrm>
            <a:off x="8628736" y="4535424"/>
            <a:ext cx="292288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撮影・録音</a:t>
            </a:r>
            <a:endParaRPr lang="en-US" sz="1450" dirty="0"/>
          </a:p>
        </p:txBody>
      </p:sp>
      <p:sp>
        <p:nvSpPr>
          <p:cNvPr id="30" name="Text 23"/>
          <p:cNvSpPr/>
          <p:nvPr/>
        </p:nvSpPr>
        <p:spPr>
          <a:xfrm>
            <a:off x="8628736" y="4809744"/>
            <a:ext cx="2922880" cy="384048"/>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無断撮影、名札の撮影、不適切な使用</a:t>
            </a:r>
            <a:endParaRPr lang="en-US" sz="1100" dirty="0"/>
          </a:p>
        </p:txBody>
      </p:sp>
      <p:sp>
        <p:nvSpPr>
          <p:cNvPr id="31" name="Shape 24"/>
          <p:cNvSpPr/>
          <p:nvPr/>
        </p:nvSpPr>
        <p:spPr>
          <a:xfrm>
            <a:off x="502920" y="5340096"/>
            <a:ext cx="11185855" cy="502920"/>
          </a:xfrm>
          <a:prstGeom prst="roundRect">
            <a:avLst>
              <a:gd name="adj" fmla="val 12727"/>
            </a:avLst>
          </a:prstGeom>
          <a:solidFill>
            <a:srgbClr val="F6EEDD"/>
          </a:solidFill>
          <a:ln w="12700">
            <a:solidFill>
              <a:srgbClr val="E0CB9E"/>
            </a:solidFill>
            <a:prstDash val="solid"/>
          </a:ln>
        </p:spPr>
      </p:sp>
      <p:sp>
        <p:nvSpPr>
          <p:cNvPr id="32" name="Text 25"/>
          <p:cNvSpPr/>
          <p:nvPr/>
        </p:nvSpPr>
        <p:spPr>
          <a:xfrm>
            <a:off x="731520" y="5340096"/>
            <a:ext cx="10728655" cy="502920"/>
          </a:xfrm>
          <a:prstGeom prst="rect">
            <a:avLst/>
          </a:prstGeom>
          <a:noFill/>
          <a:ln/>
        </p:spPr>
        <p:txBody>
          <a:bodyPr wrap="square" lIns="0" tIns="0" rIns="0" bIns="0" rtlCol="0" anchor="ctr"/>
          <a:lstStyle/>
          <a:p>
            <a:pPr algn="l" indent="0" marL="0">
              <a:buNone/>
            </a:pPr>
            <a:r>
              <a:rPr lang="en-US" sz="1200" b="1" dirty="0">
                <a:solidFill>
                  <a:srgbClr val="16314F"/>
                </a:solidFill>
                <a:latin typeface="Meiryo" pitchFamily="34" charset="0"/>
                <a:ea typeface="Meiryo" pitchFamily="34" charset="-122"/>
                <a:cs typeface="Meiryo" pitchFamily="34" charset="-120"/>
              </a:rPr>
              <a:t>「電話・メール・SNS上ではカスハラにならない」という説明は誤りです。インターネット上の言動も対象に含まれます。</a:t>
            </a:r>
            <a:endParaRPr lang="en-US" sz="1200" dirty="0"/>
          </a:p>
        </p:txBody>
      </p:sp>
      <p:sp>
        <p:nvSpPr>
          <p:cNvPr id="33" name="Text 26"/>
          <p:cNvSpPr/>
          <p:nvPr/>
        </p:nvSpPr>
        <p:spPr>
          <a:xfrm>
            <a:off x="502920" y="6437376"/>
            <a:ext cx="8686800" cy="292608"/>
          </a:xfrm>
          <a:prstGeom prst="rect">
            <a:avLst/>
          </a:prstGeom>
          <a:noFill/>
          <a:ln/>
        </p:spPr>
        <p:txBody>
          <a:bodyPr wrap="square" lIns="0" tIns="0" rIns="0" bIns="0" rtlCol="0" anchor="ctr"/>
          <a:lstStyle/>
          <a:p>
            <a:pPr algn="l" indent="0" marL="0">
              <a:buNone/>
            </a:pPr>
            <a:r>
              <a:rPr lang="en-US" sz="900" b="1" dirty="0">
                <a:solidFill>
                  <a:srgbClr val="B58A3A"/>
                </a:solidFill>
                <a:latin typeface="Meiryo" pitchFamily="34" charset="0"/>
                <a:ea typeface="Meiryo" pitchFamily="34" charset="-122"/>
                <a:cs typeface="Meiryo" pitchFamily="34" charset="-120"/>
              </a:rPr>
              <a:t>Legal GPT</a:t>
            </a:r>
            <a:pPr algn="l" indent="0" marL="0">
              <a:buNone/>
            </a:pPr>
            <a:r>
              <a:rPr lang="en-US" sz="900" dirty="0">
                <a:solidFill>
                  <a:srgbClr val="9AA7B4"/>
                </a:solidFill>
                <a:latin typeface="Meiryo" pitchFamily="34" charset="0"/>
                <a:ea typeface="Meiryo" pitchFamily="34" charset="-122"/>
                <a:cs typeface="Meiryo" pitchFamily="34" charset="-120"/>
              </a:rPr>
              <a:t>　法務・総務のための社内研修資料20選　第7回</a:t>
            </a:r>
            <a:endParaRPr lang="en-US" sz="900" dirty="0"/>
          </a:p>
        </p:txBody>
      </p:sp>
      <p:sp>
        <p:nvSpPr>
          <p:cNvPr id="34" name="Text 27"/>
          <p:cNvSpPr/>
          <p:nvPr/>
        </p:nvSpPr>
        <p:spPr>
          <a:xfrm>
            <a:off x="10591495" y="6437376"/>
            <a:ext cx="1097280" cy="292608"/>
          </a:xfrm>
          <a:prstGeom prst="rect">
            <a:avLst/>
          </a:prstGeom>
          <a:noFill/>
          <a:ln/>
        </p:spPr>
        <p:txBody>
          <a:bodyPr wrap="square" lIns="0" tIns="0" rIns="0" bIns="0" rtlCol="0" anchor="ctr"/>
          <a:lstStyle/>
          <a:p>
            <a:pPr algn="r" indent="0" marL="0">
              <a:buNone/>
            </a:pPr>
            <a:r>
              <a:rPr lang="en-US" sz="900" dirty="0">
                <a:solidFill>
                  <a:srgbClr val="9AA7B4"/>
                </a:solidFill>
                <a:latin typeface="Meiryo" pitchFamily="34" charset="0"/>
                <a:ea typeface="Meiryo" pitchFamily="34" charset="-122"/>
                <a:cs typeface="Meiryo"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カスタマーハラスメント研修資料</dc:title>
  <dc:subject>PptxGenJS Presentation</dc:subject>
  <dc:creator>Legal GPT</dc:creator>
  <cp:lastModifiedBy>Legal GPT</cp:lastModifiedBy>
  <cp:revision>1</cp:revision>
  <dcterms:created xsi:type="dcterms:W3CDTF">2026-06-21T00:50:17Z</dcterms:created>
  <dcterms:modified xsi:type="dcterms:W3CDTF">2026-06-21T00:50:17Z</dcterms:modified>
</cp:coreProperties>
</file>