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notesMasterIdLst>
    <p:notesMasterId r:id="rId3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導入。シリーズ第8回・人権研修。個別ハラスメント類型では拾いきれない『職場の人権リスク』を扱う。会社名・実施日・講師名は自社で記入。基準日は2026年6月18日。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『褒めたつもり』が問題になる典型。属性前提の評価をやめ、行動・成果で見る。宗教・食事・服装は本人意向を起点に。</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障害・病気・メンタルは機微情報。決めつけ・無断共有・現場だけの医学判断を禁止。両立支援・産業保健連携へ。次スライドで合理的配慮を整理。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配慮=特別扱いではない、を中核メッセージに。雇用分野は障害者雇用促進法による義務である点を正確に。『全部受け入れないと違法』ではない（過重な負担の判断・建設的対話）点も補足。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『良かれと思って』の機会剥奪が典型。配慮と機会剥奪の違いは『本人に確認したか』。決めつけで役割を外すこと自体が不利益取扱い・マタハラ等になり得る。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SOGIは全員の属性。からかい・詮索・公表の強要を避ける。SOGIの性的な言動はセクハラと重なる場合があるが、ここでは人権・プライバシー・排除の観点も扱う。次でアウティング。</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アウティングは『個の侵害』としてパワハラに該当し得る、と指針上の位置づけを明示。軽微扱い厳禁。機微情報の共有は本人同意・必要最小限が原則。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年齢・見た目・婚姻・子の有無。性別役割意識と機会差に注意。『冗談』では正当化できない点を強調（後の専用スライドで深掘り）。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部落差別・同和問題は重大な人権課題。雑談・冗談として軽視しない。周囲の便乗・黙認も問題。法務省人権啓発の重要テーマ。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感染症・病歴への偏見。安全配慮（医学的根拠）と差別的排除を区別。病名は要配慮個人情報。現場だけで医学判断しない。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チャット・会議の不適切発言。スタンプ便乗も加担になり得る。記録に残る点。ケース8（第三者）に接続。</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到達目標の要約。『何ができるようになるか』を5点で示す。詳細は講師台本参照。</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最重要の通説修正。冗談・悪気のなさ・本人が笑っていた・昔からの慣習、いずれも正当化にならない。判断基準は意図ではなく影響と環境。</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業務/私的の切り分け表。判断の実務基準。『業務に必要か→必要最小限→本人に確認』の流れを徹底。</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実務で最も使うツール。発言前の自己チェック8項目。Wordツールキット第1部に対応。1つでも引っかかれば言い換え・確認に切り替える。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言い換えの実演。NG→OKの対応で示す。Wordツールキットに20例以上。『尋ねない』も立派な選択肢。</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傍観者を行動者に。緊急時は安全確保を優先。必ずその場で注意しなければならないわけではない（安全に応じて選ぶ）点を補足。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相談初動。聞く・責めない・分けて聞く・意向確認・つなぐ。秘密保持の無条件約束はしない。一方の主張だけで断定しない。Wordツールキット第3部に対応。</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管理職の役割。独断で医学判断・処分判断をしない。放置もしない。詳細は管理職向け補足資料へ。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秘密保持の考え方。無条件約束はしない。原則=本人意向・必要最小限。例外=安全上の懸念があれば同意なく共有し得るが最小限。Wordツールキット第3部の注意書きに一致。</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つなぎ先の整理。健康は産業保健、規程・法的評価は法務。緊急時は安全最優先。連絡先は自社記入。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配慮の進め方フロー。建設的対話と本人同意の共有範囲がポイント。現場だけで医学判断しない。Wordツールキット第4部に対応。</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基本姿勢。受講者を萎縮させない／雑談を一律禁止しない／加害者探しにしない。安心して話せる前提を最初に共有する。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ケース1解説。『褒め言葉』『笑っていた』の落とし穴。言い換えと第三者対応に接続。詳細はケースワークブック・解答集へ。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ケース2解説。決めつけ・無断共有・現場での医学判断を是正。合理的配慮（促進法）と機微情報の取扱いに接続。</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ケース3解説。配慮と機会剥奪の区別。本人確認の徹底。育介法・均等法の不利益取扱い禁止に触れる。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ケース4解説。詮索・公表強要・アウティングの重大性。指針上『個の侵害』に該当し得る点を明示。セクハラとも重なり得る。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ケース5解説。部落差別・同和問題の重大性。雑談・周囲の黙認の問題。法務省人権啓発の重点テーマ。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AIの注意。機微情報の外部入力禁止。AIは最終判断者ではない。匿名加工・承認環境・人の確認が前提。CTAの訴求方向とも整合。</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行動原則の要約と自社窓口記入欄。研修前に自社の窓口・連絡先を埋めておく。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締め。確認テストの案内とキーメッセージの再確認。研修だけで完全対応はできない旨を正直に伝え、日常への反映を促す。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導入ケースで当事者意識を持たせる。ここでは結論を出さず問いを投げるだけ。各論を学んだ後にケーススタディで回収する。『笑っていた=OK』ではない点を後半で必ず扱う。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研修の性格づけ。責める研修ではなく、行動を変える研修。左右の対比で安心感と方向性を同時に示す。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人権リスクの全体像。違法と断定できない言動でも信頼関係を壊す点を強調。次スライドで法的整理の『重なり』を示す。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重なりの図解。法的に違法と断定できなくても問題になり得る点、無理に1類型に当てはめない点を強調。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全テーマに共通する土台。『属性で予測する』のではなく『本人に確認する』へ。後続の各論はこの応用。</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労基法3条の均等待遇を法的根拠として明示。ただし採用面接の不適切質問の詳細は第6回の領域。ここでは日常の言動と配置・評価の差別に絞る。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6314F"/>
          </a:solidFill>
          <a:ln/>
        </p:spPr>
      </p:sp>
      <p:sp>
        <p:nvSpPr>
          <p:cNvPr id="3" name="Shape 1"/>
          <p:cNvSpPr/>
          <p:nvPr/>
        </p:nvSpPr>
        <p:spPr>
          <a:xfrm>
            <a:off x="640080" y="603504"/>
            <a:ext cx="310896" cy="310896"/>
          </a:xfrm>
          <a:prstGeom prst="roundRect">
            <a:avLst>
              <a:gd name="adj" fmla="val 14706"/>
            </a:avLst>
          </a:prstGeom>
          <a:solidFill>
            <a:srgbClr val="B58A3A"/>
          </a:solidFill>
          <a:ln/>
        </p:spPr>
      </p:sp>
      <p:sp>
        <p:nvSpPr>
          <p:cNvPr id="4" name="Text 2"/>
          <p:cNvSpPr/>
          <p:nvPr/>
        </p:nvSpPr>
        <p:spPr>
          <a:xfrm>
            <a:off x="1078992" y="566928"/>
            <a:ext cx="7315200" cy="365760"/>
          </a:xfrm>
          <a:prstGeom prst="rect">
            <a:avLst/>
          </a:prstGeom>
          <a:noFill/>
          <a:ln/>
        </p:spPr>
        <p:txBody>
          <a:bodyPr wrap="square" lIns="0" tIns="0" rIns="0" bIns="0" rtlCol="0" anchor="ctr"/>
          <a:lstStyle/>
          <a:p>
            <a:pPr indent="0" marL="0">
              <a:buNone/>
            </a:pPr>
            <a:r>
              <a:rPr lang="en-US" sz="1300" dirty="0">
                <a:solidFill>
                  <a:srgbClr val="C9D4E0"/>
                </a:solidFill>
                <a:latin typeface="Meiryo" pitchFamily="34" charset="0"/>
                <a:ea typeface="Meiryo" pitchFamily="34" charset="-122"/>
                <a:cs typeface="Meiryo" pitchFamily="34" charset="-120"/>
              </a:rPr>
              <a:t>法務・総務のための社内研修資料20選</a:t>
            </a:r>
            <a:endParaRPr lang="en-US" sz="1300" dirty="0"/>
          </a:p>
        </p:txBody>
      </p:sp>
      <p:sp>
        <p:nvSpPr>
          <p:cNvPr id="5" name="Text 3"/>
          <p:cNvSpPr/>
          <p:nvPr/>
        </p:nvSpPr>
        <p:spPr>
          <a:xfrm>
            <a:off x="1078992" y="886968"/>
            <a:ext cx="7315200" cy="274320"/>
          </a:xfrm>
          <a:prstGeom prst="rect">
            <a:avLst/>
          </a:prstGeom>
          <a:noFill/>
          <a:ln/>
        </p:spPr>
        <p:txBody>
          <a:bodyPr wrap="square" lIns="0" tIns="0" rIns="0" bIns="0" rtlCol="0" anchor="ctr"/>
          <a:lstStyle/>
          <a:p>
            <a:pPr indent="0" marL="0">
              <a:buNone/>
            </a:pPr>
            <a:r>
              <a:rPr lang="en-US" sz="1100" dirty="0">
                <a:solidFill>
                  <a:srgbClr val="B58A3A"/>
                </a:solidFill>
                <a:latin typeface="Meiryo" pitchFamily="34" charset="0"/>
                <a:ea typeface="Meiryo" pitchFamily="34" charset="-122"/>
                <a:cs typeface="Meiryo" pitchFamily="34" charset="-120"/>
              </a:rPr>
              <a:t>スライド・問題・解答・講師台本</a:t>
            </a:r>
            <a:endParaRPr lang="en-US" sz="1100" dirty="0"/>
          </a:p>
        </p:txBody>
      </p:sp>
      <p:sp>
        <p:nvSpPr>
          <p:cNvPr id="6" name="Text 4"/>
          <p:cNvSpPr/>
          <p:nvPr/>
        </p:nvSpPr>
        <p:spPr>
          <a:xfrm>
            <a:off x="640080" y="1417320"/>
            <a:ext cx="2743200" cy="457200"/>
          </a:xfrm>
          <a:prstGeom prst="rect">
            <a:avLst/>
          </a:prstGeom>
          <a:noFill/>
          <a:ln/>
        </p:spPr>
        <p:txBody>
          <a:bodyPr wrap="square" lIns="0" tIns="0" rIns="0" bIns="0" rtlCol="0" anchor="ctr"/>
          <a:lstStyle/>
          <a:p>
            <a:pPr indent="0" marL="0">
              <a:buNone/>
            </a:pPr>
            <a:r>
              <a:rPr lang="en-US" sz="1800" b="1" dirty="0">
                <a:solidFill>
                  <a:srgbClr val="B58A3A"/>
                </a:solidFill>
                <a:latin typeface="Meiryo" pitchFamily="34" charset="0"/>
                <a:ea typeface="Meiryo" pitchFamily="34" charset="-122"/>
                <a:cs typeface="Meiryo" pitchFamily="34" charset="-120"/>
              </a:rPr>
              <a:t>第 8 回</a:t>
            </a:r>
            <a:endParaRPr lang="en-US" sz="1800" dirty="0"/>
          </a:p>
        </p:txBody>
      </p:sp>
      <p:sp>
        <p:nvSpPr>
          <p:cNvPr id="7" name="Text 5"/>
          <p:cNvSpPr/>
          <p:nvPr/>
        </p:nvSpPr>
        <p:spPr>
          <a:xfrm>
            <a:off x="640080" y="1874520"/>
            <a:ext cx="7955280" cy="1371600"/>
          </a:xfrm>
          <a:prstGeom prst="rect">
            <a:avLst/>
          </a:prstGeom>
          <a:noFill/>
          <a:ln/>
        </p:spPr>
        <p:txBody>
          <a:bodyPr wrap="square" lIns="0" tIns="0" rIns="0" bIns="0" rtlCol="0" anchor="t"/>
          <a:lstStyle/>
          <a:p>
            <a:pPr indent="0" marL="0">
              <a:lnSpc>
                <a:spcPct val="105000"/>
              </a:lnSpc>
              <a:buNone/>
            </a:pPr>
            <a:r>
              <a:rPr lang="en-US" sz="3800" b="1" dirty="0">
                <a:solidFill>
                  <a:srgbClr val="FFFFFF"/>
                </a:solidFill>
                <a:latin typeface="Meiryo" pitchFamily="34" charset="0"/>
                <a:ea typeface="Meiryo" pitchFamily="34" charset="-122"/>
                <a:cs typeface="Meiryo" pitchFamily="34" charset="-120"/>
              </a:rPr>
              <a:t>人権研修資料</a:t>
            </a:r>
            <a:endParaRPr lang="en-US" sz="3800" dirty="0"/>
          </a:p>
          <a:p>
            <a:pPr indent="0" marL="0">
              <a:lnSpc>
                <a:spcPct val="105000"/>
              </a:lnSpc>
              <a:buNone/>
            </a:pPr>
            <a:r>
              <a:rPr lang="en-US" sz="2100" b="1" dirty="0">
                <a:solidFill>
                  <a:srgbClr val="E6ECF3"/>
                </a:solidFill>
                <a:latin typeface="Meiryo" pitchFamily="34" charset="0"/>
                <a:ea typeface="Meiryo" pitchFamily="34" charset="-122"/>
                <a:cs typeface="Meiryo" pitchFamily="34" charset="-120"/>
              </a:rPr>
              <a:t>職場の差別・偏見・不適切発言をケースで学ぶ</a:t>
            </a:r>
            <a:endParaRPr lang="en-US" sz="3800" dirty="0"/>
          </a:p>
        </p:txBody>
      </p:sp>
      <p:sp>
        <p:nvSpPr>
          <p:cNvPr id="8" name="Shape 6"/>
          <p:cNvSpPr/>
          <p:nvPr/>
        </p:nvSpPr>
        <p:spPr>
          <a:xfrm>
            <a:off x="640080" y="3584448"/>
            <a:ext cx="2542032" cy="658368"/>
          </a:xfrm>
          <a:prstGeom prst="roundRect">
            <a:avLst>
              <a:gd name="adj" fmla="val 6944"/>
            </a:avLst>
          </a:prstGeom>
          <a:solidFill>
            <a:srgbClr val="243B53"/>
          </a:solidFill>
          <a:ln w="9525">
            <a:solidFill>
              <a:srgbClr val="33506E"/>
            </a:solidFill>
            <a:prstDash val="solid"/>
          </a:ln>
        </p:spPr>
      </p:sp>
      <p:sp>
        <p:nvSpPr>
          <p:cNvPr id="9" name="Text 7"/>
          <p:cNvSpPr/>
          <p:nvPr/>
        </p:nvSpPr>
        <p:spPr>
          <a:xfrm>
            <a:off x="786384" y="3584448"/>
            <a:ext cx="2286000" cy="658368"/>
          </a:xfrm>
          <a:prstGeom prst="rect">
            <a:avLst/>
          </a:prstGeom>
          <a:noFill/>
          <a:ln/>
        </p:spPr>
        <p:txBody>
          <a:bodyPr wrap="square" lIns="0" tIns="0" rIns="0" bIns="0" rtlCol="0" anchor="ctr"/>
          <a:lstStyle/>
          <a:p>
            <a:pPr indent="0" marL="0">
              <a:lnSpc>
                <a:spcPct val="105000"/>
              </a:lnSpc>
              <a:buNone/>
            </a:pPr>
            <a:r>
              <a:rPr lang="en-US" sz="950" b="1" dirty="0">
                <a:solidFill>
                  <a:srgbClr val="B58A3A"/>
                </a:solidFill>
                <a:latin typeface="Meiryo" pitchFamily="34" charset="0"/>
                <a:ea typeface="Meiryo" pitchFamily="34" charset="-122"/>
                <a:cs typeface="Meiryo" pitchFamily="34" charset="-120"/>
              </a:rPr>
              <a:t>対象
</a:t>
            </a:r>
            <a:pPr indent="0" marL="0">
              <a:lnSpc>
                <a:spcPct val="105000"/>
              </a:lnSpc>
              <a:buNone/>
            </a:pPr>
            <a:r>
              <a:rPr lang="en-US" sz="1300" b="1" dirty="0">
                <a:solidFill>
                  <a:srgbClr val="FFFFFF"/>
                </a:solidFill>
                <a:latin typeface="Meiryo" pitchFamily="34" charset="0"/>
                <a:ea typeface="Meiryo" pitchFamily="34" charset="-122"/>
                <a:cs typeface="Meiryo" pitchFamily="34" charset="-120"/>
              </a:rPr>
              <a:t>全社員・管理職</a:t>
            </a:r>
            <a:endParaRPr lang="en-US" sz="950" dirty="0"/>
          </a:p>
        </p:txBody>
      </p:sp>
      <p:sp>
        <p:nvSpPr>
          <p:cNvPr id="10" name="Shape 8"/>
          <p:cNvSpPr/>
          <p:nvPr/>
        </p:nvSpPr>
        <p:spPr>
          <a:xfrm>
            <a:off x="3310128" y="3584448"/>
            <a:ext cx="2542032" cy="658368"/>
          </a:xfrm>
          <a:prstGeom prst="roundRect">
            <a:avLst>
              <a:gd name="adj" fmla="val 6944"/>
            </a:avLst>
          </a:prstGeom>
          <a:solidFill>
            <a:srgbClr val="243B53"/>
          </a:solidFill>
          <a:ln w="9525">
            <a:solidFill>
              <a:srgbClr val="33506E"/>
            </a:solidFill>
            <a:prstDash val="solid"/>
          </a:ln>
        </p:spPr>
      </p:sp>
      <p:sp>
        <p:nvSpPr>
          <p:cNvPr id="11" name="Text 9"/>
          <p:cNvSpPr/>
          <p:nvPr/>
        </p:nvSpPr>
        <p:spPr>
          <a:xfrm>
            <a:off x="3456432" y="3584448"/>
            <a:ext cx="2286000" cy="658368"/>
          </a:xfrm>
          <a:prstGeom prst="rect">
            <a:avLst/>
          </a:prstGeom>
          <a:noFill/>
          <a:ln/>
        </p:spPr>
        <p:txBody>
          <a:bodyPr wrap="square" lIns="0" tIns="0" rIns="0" bIns="0" rtlCol="0" anchor="ctr"/>
          <a:lstStyle/>
          <a:p>
            <a:pPr indent="0" marL="0">
              <a:lnSpc>
                <a:spcPct val="105000"/>
              </a:lnSpc>
              <a:buNone/>
            </a:pPr>
            <a:r>
              <a:rPr lang="en-US" sz="950" b="1" dirty="0">
                <a:solidFill>
                  <a:srgbClr val="B58A3A"/>
                </a:solidFill>
                <a:latin typeface="Meiryo" pitchFamily="34" charset="0"/>
                <a:ea typeface="Meiryo" pitchFamily="34" charset="-122"/>
                <a:cs typeface="Meiryo" pitchFamily="34" charset="-120"/>
              </a:rPr>
              <a:t>想定時間
</a:t>
            </a:r>
            <a:pPr indent="0" marL="0">
              <a:lnSpc>
                <a:spcPct val="105000"/>
              </a:lnSpc>
              <a:buNone/>
            </a:pPr>
            <a:r>
              <a:rPr lang="en-US" sz="1300" b="1" dirty="0">
                <a:solidFill>
                  <a:srgbClr val="FFFFFF"/>
                </a:solidFill>
                <a:latin typeface="Meiryo" pitchFamily="34" charset="0"/>
                <a:ea typeface="Meiryo" pitchFamily="34" charset="-122"/>
                <a:cs typeface="Meiryo" pitchFamily="34" charset="-120"/>
              </a:rPr>
              <a:t>45〜55分</a:t>
            </a:r>
            <a:endParaRPr lang="en-US" sz="950" dirty="0"/>
          </a:p>
        </p:txBody>
      </p:sp>
      <p:sp>
        <p:nvSpPr>
          <p:cNvPr id="12" name="Shape 10"/>
          <p:cNvSpPr/>
          <p:nvPr/>
        </p:nvSpPr>
        <p:spPr>
          <a:xfrm>
            <a:off x="5980176" y="3584448"/>
            <a:ext cx="2542032" cy="658368"/>
          </a:xfrm>
          <a:prstGeom prst="roundRect">
            <a:avLst>
              <a:gd name="adj" fmla="val 6944"/>
            </a:avLst>
          </a:prstGeom>
          <a:solidFill>
            <a:srgbClr val="243B53"/>
          </a:solidFill>
          <a:ln w="9525">
            <a:solidFill>
              <a:srgbClr val="33506E"/>
            </a:solidFill>
            <a:prstDash val="solid"/>
          </a:ln>
        </p:spPr>
      </p:sp>
      <p:sp>
        <p:nvSpPr>
          <p:cNvPr id="13" name="Text 11"/>
          <p:cNvSpPr/>
          <p:nvPr/>
        </p:nvSpPr>
        <p:spPr>
          <a:xfrm>
            <a:off x="6126480" y="3584448"/>
            <a:ext cx="2286000" cy="658368"/>
          </a:xfrm>
          <a:prstGeom prst="rect">
            <a:avLst/>
          </a:prstGeom>
          <a:noFill/>
          <a:ln/>
        </p:spPr>
        <p:txBody>
          <a:bodyPr wrap="square" lIns="0" tIns="0" rIns="0" bIns="0" rtlCol="0" anchor="ctr"/>
          <a:lstStyle/>
          <a:p>
            <a:pPr indent="0" marL="0">
              <a:lnSpc>
                <a:spcPct val="105000"/>
              </a:lnSpc>
              <a:buNone/>
            </a:pPr>
            <a:r>
              <a:rPr lang="en-US" sz="950" b="1" dirty="0">
                <a:solidFill>
                  <a:srgbClr val="B58A3A"/>
                </a:solidFill>
                <a:latin typeface="Meiryo" pitchFamily="34" charset="0"/>
                <a:ea typeface="Meiryo" pitchFamily="34" charset="-122"/>
                <a:cs typeface="Meiryo" pitchFamily="34" charset="-120"/>
              </a:rPr>
              <a:t>法令・制度基準日
</a:t>
            </a:r>
            <a:pPr indent="0" marL="0">
              <a:lnSpc>
                <a:spcPct val="105000"/>
              </a:lnSpc>
              <a:buNone/>
            </a:pPr>
            <a:r>
              <a:rPr lang="en-US" sz="1300" b="1" dirty="0">
                <a:solidFill>
                  <a:srgbClr val="FFFFFF"/>
                </a:solidFill>
                <a:latin typeface="Meiryo" pitchFamily="34" charset="0"/>
                <a:ea typeface="Meiryo" pitchFamily="34" charset="-122"/>
                <a:cs typeface="Meiryo" pitchFamily="34" charset="-120"/>
              </a:rPr>
              <a:t>2026年6月18日</a:t>
            </a:r>
            <a:endParaRPr lang="en-US" sz="950" dirty="0"/>
          </a:p>
        </p:txBody>
      </p:sp>
      <p:sp>
        <p:nvSpPr>
          <p:cNvPr id="14" name="Text 12"/>
          <p:cNvSpPr/>
          <p:nvPr/>
        </p:nvSpPr>
        <p:spPr>
          <a:xfrm>
            <a:off x="640080" y="4443984"/>
            <a:ext cx="7955280" cy="274320"/>
          </a:xfrm>
          <a:prstGeom prst="rect">
            <a:avLst/>
          </a:prstGeom>
          <a:noFill/>
          <a:ln/>
        </p:spPr>
        <p:txBody>
          <a:bodyPr wrap="square" lIns="0" tIns="0" rIns="0" bIns="0" rtlCol="0" anchor="ctr"/>
          <a:lstStyle/>
          <a:p>
            <a:pPr indent="0" marL="0">
              <a:buNone/>
            </a:pPr>
            <a:r>
              <a:rPr lang="en-US" sz="1100" dirty="0">
                <a:solidFill>
                  <a:srgbClr val="AEBCC9"/>
                </a:solidFill>
                <a:latin typeface="Meiryo" pitchFamily="34" charset="0"/>
                <a:ea typeface="Meiryo" pitchFamily="34" charset="-122"/>
                <a:cs typeface="Meiryo" pitchFamily="34" charset="-120"/>
              </a:rPr>
              <a:t>会社名：________________（要記入）    実施日：____________    講師：____________</a:t>
            </a:r>
            <a:endParaRPr lang="en-US" sz="1100" dirty="0"/>
          </a:p>
        </p:txBody>
      </p:sp>
      <p:sp>
        <p:nvSpPr>
          <p:cNvPr id="15" name="Text 13"/>
          <p:cNvSpPr/>
          <p:nvPr/>
        </p:nvSpPr>
        <p:spPr>
          <a:xfrm>
            <a:off x="640080" y="4754880"/>
            <a:ext cx="3657600" cy="274320"/>
          </a:xfrm>
          <a:prstGeom prst="rect">
            <a:avLst/>
          </a:prstGeom>
          <a:noFill/>
          <a:ln/>
        </p:spPr>
        <p:txBody>
          <a:bodyPr wrap="square" lIns="0" tIns="0" rIns="0" bIns="0" rtlCol="0" anchor="ctr"/>
          <a:lstStyle/>
          <a:p>
            <a:pPr indent="0" marL="0">
              <a:buNone/>
            </a:pPr>
            <a:r>
              <a:rPr lang="en-US" sz="1000" b="1" dirty="0">
                <a:solidFill>
                  <a:srgbClr val="B58A3A"/>
                </a:solidFill>
                <a:latin typeface="Meiryo" pitchFamily="34" charset="0"/>
                <a:ea typeface="Meiryo" pitchFamily="34" charset="-122"/>
                <a:cs typeface="Meiryo" pitchFamily="34" charset="-120"/>
              </a:rPr>
              <a:t>Legal GPT</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03</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外国人社員・言語・文化・宗教・食事・服装</a:t>
            </a:r>
            <a:endParaRPr lang="en-US" sz="2400" dirty="0"/>
          </a:p>
        </p:txBody>
      </p:sp>
      <p:sp>
        <p:nvSpPr>
          <p:cNvPr id="4" name="Text 2"/>
          <p:cNvSpPr/>
          <p:nvPr/>
        </p:nvSpPr>
        <p:spPr>
          <a:xfrm>
            <a:off x="457200" y="1060704"/>
            <a:ext cx="8229600" cy="420624"/>
          </a:xfrm>
          <a:prstGeom prst="rect">
            <a:avLst/>
          </a:prstGeom>
          <a:noFill/>
          <a:ln/>
        </p:spPr>
        <p:txBody>
          <a:bodyPr wrap="square" lIns="0" tIns="0" rIns="0" bIns="0" rtlCol="0" anchor="ctr"/>
          <a:lstStyle/>
          <a:p>
            <a:pPr indent="0" marL="0">
              <a:lnSpc>
                <a:spcPct val="104000"/>
              </a:lnSpc>
              <a:buNone/>
            </a:pPr>
            <a:r>
              <a:rPr lang="en-US" sz="1300" dirty="0">
                <a:solidFill>
                  <a:srgbClr val="5C6B7A"/>
                </a:solidFill>
                <a:latin typeface="Meiryo" pitchFamily="34" charset="0"/>
                <a:ea typeface="Meiryo" pitchFamily="34" charset="-122"/>
                <a:cs typeface="Meiryo" pitchFamily="34" charset="-120"/>
              </a:rPr>
              <a:t>文化・宗教・食事・服装などを『◯◯人はこう』と一括りにしないこと。本人の希望と業務上の必要を分けて考えます。</a:t>
            </a:r>
            <a:endParaRPr lang="en-US" sz="1300" dirty="0"/>
          </a:p>
        </p:txBody>
      </p:sp>
      <p:sp>
        <p:nvSpPr>
          <p:cNvPr id="5" name="Shape 3"/>
          <p:cNvSpPr/>
          <p:nvPr/>
        </p:nvSpPr>
        <p:spPr>
          <a:xfrm>
            <a:off x="457200" y="1554480"/>
            <a:ext cx="8229600" cy="914400"/>
          </a:xfrm>
          <a:prstGeom prst="roundRect">
            <a:avLst>
              <a:gd name="adj" fmla="val 6000"/>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6" name="Text 4"/>
          <p:cNvSpPr/>
          <p:nvPr/>
        </p:nvSpPr>
        <p:spPr>
          <a:xfrm>
            <a:off x="640080" y="1554480"/>
            <a:ext cx="7863840" cy="914400"/>
          </a:xfrm>
          <a:prstGeom prst="rect">
            <a:avLst/>
          </a:prstGeom>
          <a:noFill/>
          <a:ln/>
        </p:spPr>
        <p:txBody>
          <a:bodyPr wrap="square" lIns="50800" tIns="50800" rIns="50800" bIns="50800" rtlCol="0" anchor="ctr"/>
          <a:lstStyle/>
          <a:p>
            <a:pPr indent="0" marL="0">
              <a:lnSpc>
                <a:spcPct val="105000"/>
              </a:lnSpc>
              <a:buNone/>
            </a:pPr>
            <a:r>
              <a:rPr lang="en-US" sz="1400" b="1" dirty="0">
                <a:solidFill>
                  <a:srgbClr val="B42318"/>
                </a:solidFill>
                <a:latin typeface="Meiryo" pitchFamily="34" charset="0"/>
                <a:ea typeface="Meiryo" pitchFamily="34" charset="-122"/>
                <a:cs typeface="Meiryo" pitchFamily="34" charset="-120"/>
              </a:rPr>
              <a:t>✕  </a:t>
            </a:r>
            <a:pPr indent="0" marL="0">
              <a:lnSpc>
                <a:spcPct val="105000"/>
              </a:lnSpc>
              <a:buNone/>
            </a:pPr>
            <a:r>
              <a:rPr lang="en-US" sz="1350" b="1" dirty="0">
                <a:solidFill>
                  <a:srgbClr val="7A2A22"/>
                </a:solidFill>
                <a:latin typeface="Meiryo" pitchFamily="34" charset="0"/>
                <a:ea typeface="Meiryo" pitchFamily="34" charset="-122"/>
                <a:cs typeface="Meiryo" pitchFamily="34" charset="-120"/>
              </a:rPr>
              <a:t>「外国人なのに日本語うまいね」「母国ではどうせ◯◯でしょ」「その宗教って大変そう」</a:t>
            </a:r>
            <a:endParaRPr lang="en-US" sz="1400" dirty="0"/>
          </a:p>
        </p:txBody>
      </p:sp>
      <p:sp>
        <p:nvSpPr>
          <p:cNvPr id="7" name="Shape 5"/>
          <p:cNvSpPr/>
          <p:nvPr/>
        </p:nvSpPr>
        <p:spPr>
          <a:xfrm>
            <a:off x="457200" y="2596896"/>
            <a:ext cx="8229600" cy="914400"/>
          </a:xfrm>
          <a:prstGeom prst="roundRect">
            <a:avLst>
              <a:gd name="adj" fmla="val 6000"/>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8" name="Text 6"/>
          <p:cNvSpPr/>
          <p:nvPr/>
        </p:nvSpPr>
        <p:spPr>
          <a:xfrm>
            <a:off x="640080" y="2596896"/>
            <a:ext cx="7863840" cy="914400"/>
          </a:xfrm>
          <a:prstGeom prst="rect">
            <a:avLst/>
          </a:prstGeom>
          <a:noFill/>
          <a:ln/>
        </p:spPr>
        <p:txBody>
          <a:bodyPr wrap="square" lIns="50800" tIns="50800" rIns="50800" bIns="50800" rtlCol="0" anchor="ctr"/>
          <a:lstStyle/>
          <a:p>
            <a:pPr indent="0" marL="0">
              <a:lnSpc>
                <a:spcPct val="105000"/>
              </a:lnSpc>
              <a:buNone/>
            </a:pPr>
            <a:r>
              <a:rPr lang="en-US" sz="1400" b="1" dirty="0">
                <a:solidFill>
                  <a:srgbClr val="2F6B4F"/>
                </a:solidFill>
                <a:latin typeface="Meiryo" pitchFamily="34" charset="0"/>
                <a:ea typeface="Meiryo" pitchFamily="34" charset="-122"/>
                <a:cs typeface="Meiryo" pitchFamily="34" charset="-120"/>
              </a:rPr>
              <a:t>✓  </a:t>
            </a:r>
            <a:pPr indent="0" marL="0">
              <a:lnSpc>
                <a:spcPct val="105000"/>
              </a:lnSpc>
              <a:buNone/>
            </a:pPr>
            <a:r>
              <a:rPr lang="en-US" sz="1350" b="1" dirty="0">
                <a:solidFill>
                  <a:srgbClr val="22503A"/>
                </a:solidFill>
                <a:latin typeface="Meiryo" pitchFamily="34" charset="0"/>
                <a:ea typeface="Meiryo" pitchFamily="34" charset="-122"/>
                <a:cs typeface="Meiryo" pitchFamily="34" charset="-120"/>
              </a:rPr>
              <a:t>「資料の説明が分かりやすかったです」／食事・休憩・服装に希望があるかを本人に確認し、業務上可能な範囲を一緒に考える</a:t>
            </a:r>
            <a:endParaRPr lang="en-US" sz="1400" dirty="0"/>
          </a:p>
        </p:txBody>
      </p:sp>
      <p:sp>
        <p:nvSpPr>
          <p:cNvPr id="9" name="Shape 7"/>
          <p:cNvSpPr/>
          <p:nvPr/>
        </p:nvSpPr>
        <p:spPr>
          <a:xfrm>
            <a:off x="457200" y="3639312"/>
            <a:ext cx="8229600" cy="932688"/>
          </a:xfrm>
          <a:prstGeom prst="roundRect">
            <a:avLst>
              <a:gd name="adj" fmla="val 588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0" name="Text 8"/>
          <p:cNvSpPr/>
          <p:nvPr/>
        </p:nvSpPr>
        <p:spPr>
          <a:xfrm>
            <a:off x="640080" y="3639312"/>
            <a:ext cx="7863840" cy="932688"/>
          </a:xfrm>
          <a:prstGeom prst="rect">
            <a:avLst/>
          </a:prstGeom>
          <a:noFill/>
          <a:ln/>
        </p:spPr>
        <p:txBody>
          <a:bodyPr wrap="square" lIns="50800" tIns="50800" rIns="50800" bIns="50800" rtlCol="0" anchor="ctr"/>
          <a:lstStyle/>
          <a:p>
            <a:pPr indent="0" marL="0">
              <a:lnSpc>
                <a:spcPct val="104000"/>
              </a:lnSpc>
              <a:buNone/>
            </a:pPr>
            <a:r>
              <a:rPr lang="en-US" sz="1200" b="1" dirty="0">
                <a:solidFill>
                  <a:srgbClr val="16314F"/>
                </a:solidFill>
                <a:latin typeface="Meiryo" pitchFamily="34" charset="0"/>
                <a:ea typeface="Meiryo" pitchFamily="34" charset="-122"/>
                <a:cs typeface="Meiryo" pitchFamily="34" charset="-120"/>
              </a:rPr>
              <a:t>ポイント　</a:t>
            </a:r>
            <a:pPr indent="0" marL="0">
              <a:lnSpc>
                <a:spcPct val="104000"/>
              </a:lnSpc>
              <a:buNone/>
            </a:pPr>
            <a:r>
              <a:rPr lang="en-US" sz="1200" dirty="0">
                <a:solidFill>
                  <a:srgbClr val="263238"/>
                </a:solidFill>
                <a:latin typeface="Meiryo" pitchFamily="34" charset="0"/>
                <a:ea typeface="Meiryo" pitchFamily="34" charset="-122"/>
                <a:cs typeface="Meiryo" pitchFamily="34" charset="-120"/>
              </a:rPr>
              <a:t>褒め言葉のつもりでも、属性を前提にすると相手を居心地悪くさせる。『日本語が上手か』ではなく『仕事の成果』を見る。食事・礼拝・服装は本人の意向を起点に、可能な配慮を業務の文脈で検討する。</a:t>
            </a:r>
            <a:endParaRPr lang="en-US" sz="1200" dirty="0"/>
          </a:p>
        </p:txBody>
      </p:sp>
      <p:sp>
        <p:nvSpPr>
          <p:cNvPr id="11" name="Text 9"/>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2" name="Text 10"/>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10 / 37</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04</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障害・病気・通院・メンタルヘルス</a:t>
            </a:r>
            <a:endParaRPr lang="en-US" sz="2400" dirty="0"/>
          </a:p>
        </p:txBody>
      </p:sp>
      <p:sp>
        <p:nvSpPr>
          <p:cNvPr id="4" name="Text 2"/>
          <p:cNvSpPr/>
          <p:nvPr/>
        </p:nvSpPr>
        <p:spPr>
          <a:xfrm>
            <a:off x="457200" y="1060704"/>
            <a:ext cx="8229600" cy="420624"/>
          </a:xfrm>
          <a:prstGeom prst="rect">
            <a:avLst/>
          </a:prstGeom>
          <a:noFill/>
          <a:ln/>
        </p:spPr>
        <p:txBody>
          <a:bodyPr wrap="square" lIns="0" tIns="0" rIns="0" bIns="0" rtlCol="0" anchor="ctr"/>
          <a:lstStyle/>
          <a:p>
            <a:pPr indent="0" marL="0">
              <a:lnSpc>
                <a:spcPct val="104000"/>
              </a:lnSpc>
              <a:buNone/>
            </a:pPr>
            <a:r>
              <a:rPr lang="en-US" sz="1300" dirty="0">
                <a:solidFill>
                  <a:srgbClr val="5C6B7A"/>
                </a:solidFill>
                <a:latin typeface="Meiryo" pitchFamily="34" charset="0"/>
                <a:ea typeface="Meiryo" pitchFamily="34" charset="-122"/>
                <a:cs typeface="Meiryo" pitchFamily="34" charset="-120"/>
              </a:rPr>
              <a:t>障害・病気・通院・メンタル不調は機微な情報です。『この仕事は無理』と決めつけず、必要な確認と配慮の検討につなげます。</a:t>
            </a:r>
            <a:endParaRPr lang="en-US" sz="1300" dirty="0"/>
          </a:p>
        </p:txBody>
      </p:sp>
      <p:sp>
        <p:nvSpPr>
          <p:cNvPr id="5" name="Shape 3"/>
          <p:cNvSpPr/>
          <p:nvPr/>
        </p:nvSpPr>
        <p:spPr>
          <a:xfrm>
            <a:off x="457200" y="1554480"/>
            <a:ext cx="4023360" cy="3017520"/>
          </a:xfrm>
          <a:prstGeom prst="roundRect">
            <a:avLst>
              <a:gd name="adj" fmla="val 1818"/>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6" name="Text 4"/>
          <p:cNvSpPr/>
          <p:nvPr/>
        </p:nvSpPr>
        <p:spPr>
          <a:xfrm>
            <a:off x="621792" y="1664208"/>
            <a:ext cx="3657600" cy="27432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 やってはいけない</a:t>
            </a:r>
            <a:endParaRPr lang="en-US" sz="1350" dirty="0"/>
          </a:p>
        </p:txBody>
      </p:sp>
      <p:sp>
        <p:nvSpPr>
          <p:cNvPr id="7" name="Text 5"/>
          <p:cNvSpPr/>
          <p:nvPr/>
        </p:nvSpPr>
        <p:spPr>
          <a:xfrm>
            <a:off x="640080" y="1993392"/>
            <a:ext cx="3703320" cy="246888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「その病気ならこの仕事は無理」と決めつける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本人の同意なく病名・通院を周囲へ共有する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「みんなに言っておいた方がいい」と勧める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現場担当者だけで医学的判断をする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メンタル不調を性格や甘えの問題として扱う</a:t>
            </a:r>
            <a:endParaRPr lang="en-US" sz="1250" dirty="0"/>
          </a:p>
        </p:txBody>
      </p:sp>
      <p:sp>
        <p:nvSpPr>
          <p:cNvPr id="8" name="Shape 6"/>
          <p:cNvSpPr/>
          <p:nvPr/>
        </p:nvSpPr>
        <p:spPr>
          <a:xfrm>
            <a:off x="4663440" y="1554480"/>
            <a:ext cx="4023360" cy="3017520"/>
          </a:xfrm>
          <a:prstGeom prst="roundRect">
            <a:avLst>
              <a:gd name="adj" fmla="val 1818"/>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9" name="Text 7"/>
          <p:cNvSpPr/>
          <p:nvPr/>
        </p:nvSpPr>
        <p:spPr>
          <a:xfrm>
            <a:off x="4828032" y="1664208"/>
            <a:ext cx="3657600" cy="27432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 望ましい対応</a:t>
            </a:r>
            <a:endParaRPr lang="en-US" sz="1350" dirty="0"/>
          </a:p>
        </p:txBody>
      </p:sp>
      <p:sp>
        <p:nvSpPr>
          <p:cNvPr id="10" name="Text 8"/>
          <p:cNvSpPr/>
          <p:nvPr/>
        </p:nvSpPr>
        <p:spPr>
          <a:xfrm>
            <a:off x="4846320" y="1993392"/>
            <a:ext cx="3703320" cy="246888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業務に必要な条件と、必要な配慮の有無を確認する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共有範囲・方法は本人の意向と社内手続で決める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産業医・産業保健スタッフ・人事につなぐ</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通院・治療と仕事の両立を前提に調整する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体調や受診は私的領域。詮索しない</a:t>
            </a:r>
            <a:endParaRPr lang="en-US" sz="1250" dirty="0"/>
          </a:p>
        </p:txBody>
      </p:sp>
      <p:sp>
        <p:nvSpPr>
          <p:cNvPr id="11" name="Text 9"/>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2" name="Text 10"/>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11 / 37</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04+</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合理的配慮の基本 ― 「特別扱い」ではない</a:t>
            </a:r>
            <a:endParaRPr lang="en-US" sz="2400" dirty="0"/>
          </a:p>
        </p:txBody>
      </p:sp>
      <p:sp>
        <p:nvSpPr>
          <p:cNvPr id="4" name="Shape 2"/>
          <p:cNvSpPr/>
          <p:nvPr/>
        </p:nvSpPr>
        <p:spPr>
          <a:xfrm>
            <a:off x="457200" y="1042416"/>
            <a:ext cx="8229600" cy="566928"/>
          </a:xfrm>
          <a:prstGeom prst="roundRect">
            <a:avLst>
              <a:gd name="adj" fmla="val 9677"/>
            </a:avLst>
          </a:prstGeom>
          <a:solidFill>
            <a:srgbClr val="F4EEE1"/>
          </a:solidFill>
          <a:ln w="9525">
            <a:solidFill>
              <a:srgbClr val="E6D8B8"/>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566928" y="1042416"/>
            <a:ext cx="8010144" cy="566928"/>
          </a:xfrm>
          <a:prstGeom prst="rect">
            <a:avLst/>
          </a:prstGeom>
          <a:noFill/>
          <a:ln/>
        </p:spPr>
        <p:txBody>
          <a:bodyPr wrap="square" lIns="25400" tIns="25400" rIns="25400" bIns="25400" rtlCol="0" anchor="ctr"/>
          <a:lstStyle/>
          <a:p>
            <a:pPr indent="0" marL="0">
              <a:lnSpc>
                <a:spcPct val="98000"/>
              </a:lnSpc>
              <a:buNone/>
            </a:pPr>
            <a:r>
              <a:rPr lang="en-US" sz="1050" b="1" dirty="0">
                <a:solidFill>
                  <a:srgbClr val="B58A3A"/>
                </a:solidFill>
                <a:latin typeface="Meiryo" pitchFamily="34" charset="0"/>
                <a:ea typeface="Meiryo" pitchFamily="34" charset="-122"/>
                <a:cs typeface="Meiryo" pitchFamily="34" charset="-120"/>
              </a:rPr>
              <a:t>法令メモ  </a:t>
            </a:r>
            <a:pPr indent="0" marL="0">
              <a:lnSpc>
                <a:spcPct val="98000"/>
              </a:lnSpc>
              <a:buNone/>
            </a:pPr>
            <a:r>
              <a:rPr lang="en-US" sz="1050" dirty="0">
                <a:solidFill>
                  <a:srgbClr val="6B5A2E"/>
                </a:solidFill>
                <a:latin typeface="Meiryo" pitchFamily="34" charset="0"/>
                <a:ea typeface="Meiryo" pitchFamily="34" charset="-122"/>
                <a:cs typeface="Meiryo" pitchFamily="34" charset="-120"/>
              </a:rPr>
              <a:t>雇用分野の障害者への合理的配慮の提供は障害者雇用促進法に基づく事業主の義務（法律上の義務）。事業者一般の合理的配慮は障害者差別解消法でも2024年4月1日から義務化（雇用分野は促進法による）。</a:t>
            </a:r>
            <a:endParaRPr lang="en-US" sz="1050" dirty="0"/>
          </a:p>
        </p:txBody>
      </p:sp>
      <p:sp>
        <p:nvSpPr>
          <p:cNvPr id="6" name="Shape 4"/>
          <p:cNvSpPr/>
          <p:nvPr/>
        </p:nvSpPr>
        <p:spPr>
          <a:xfrm>
            <a:off x="457200" y="1792224"/>
            <a:ext cx="1874520" cy="1280160"/>
          </a:xfrm>
          <a:prstGeom prst="roundRect">
            <a:avLst>
              <a:gd name="adj" fmla="val 4286"/>
            </a:avLst>
          </a:prstGeom>
          <a:solidFill>
            <a:srgbClr val="EAEFF4"/>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7" name="Text 5"/>
          <p:cNvSpPr/>
          <p:nvPr/>
        </p:nvSpPr>
        <p:spPr>
          <a:xfrm>
            <a:off x="548640" y="1792224"/>
            <a:ext cx="1691640" cy="1280160"/>
          </a:xfrm>
          <a:prstGeom prst="rect">
            <a:avLst/>
          </a:prstGeom>
          <a:noFill/>
          <a:ln/>
        </p:spPr>
        <p:txBody>
          <a:bodyPr wrap="square" lIns="38100" tIns="38100" rIns="38100" bIns="38100" rtlCol="0" anchor="ctr"/>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①申出・気づき
</a:t>
            </a:r>
            <a:pPr indent="0" marL="0">
              <a:lnSpc>
                <a:spcPct val="100000"/>
              </a:lnSpc>
              <a:buNone/>
            </a:pPr>
            <a:r>
              <a:rPr lang="en-US" sz="1000" dirty="0">
                <a:solidFill>
                  <a:srgbClr val="263238"/>
                </a:solidFill>
                <a:latin typeface="Meiryo" pitchFamily="34" charset="0"/>
                <a:ea typeface="Meiryo" pitchFamily="34" charset="-122"/>
                <a:cs typeface="Meiryo" pitchFamily="34" charset="-120"/>
              </a:rPr>
              <a:t>本人の意思表示や周囲の気づき</a:t>
            </a:r>
            <a:endParaRPr lang="en-US" sz="1250" dirty="0"/>
          </a:p>
        </p:txBody>
      </p:sp>
      <p:sp>
        <p:nvSpPr>
          <p:cNvPr id="8" name="Text 6"/>
          <p:cNvSpPr/>
          <p:nvPr/>
        </p:nvSpPr>
        <p:spPr>
          <a:xfrm>
            <a:off x="2286000" y="1792224"/>
            <a:ext cx="274320" cy="1280160"/>
          </a:xfrm>
          <a:prstGeom prst="rect">
            <a:avLst/>
          </a:prstGeom>
          <a:noFill/>
          <a:ln/>
        </p:spPr>
        <p:txBody>
          <a:bodyPr wrap="square" lIns="0" tIns="0" rIns="0" bIns="0" rtlCol="0" anchor="ctr"/>
          <a:lstStyle/>
          <a:p>
            <a:pPr algn="ctr" indent="0" marL="0">
              <a:buNone/>
            </a:pPr>
            <a:r>
              <a:rPr lang="en-US" sz="1400" dirty="0">
                <a:solidFill>
                  <a:srgbClr val="B58A3A"/>
                </a:solidFill>
                <a:latin typeface="Meiryo" pitchFamily="34" charset="0"/>
                <a:ea typeface="Meiryo" pitchFamily="34" charset="-122"/>
                <a:cs typeface="Meiryo" pitchFamily="34" charset="-120"/>
              </a:rPr>
              <a:t>▶</a:t>
            </a:r>
            <a:endParaRPr lang="en-US" sz="1400" dirty="0"/>
          </a:p>
        </p:txBody>
      </p:sp>
      <p:sp>
        <p:nvSpPr>
          <p:cNvPr id="9" name="Shape 7"/>
          <p:cNvSpPr/>
          <p:nvPr/>
        </p:nvSpPr>
        <p:spPr>
          <a:xfrm>
            <a:off x="2542032" y="1792224"/>
            <a:ext cx="1874520" cy="1280160"/>
          </a:xfrm>
          <a:prstGeom prst="roundRect">
            <a:avLst>
              <a:gd name="adj" fmla="val 4286"/>
            </a:avLst>
          </a:prstGeom>
          <a:solidFill>
            <a:srgbClr val="EAEFF4"/>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10" name="Text 8"/>
          <p:cNvSpPr/>
          <p:nvPr/>
        </p:nvSpPr>
        <p:spPr>
          <a:xfrm>
            <a:off x="2633472" y="1792224"/>
            <a:ext cx="1691640" cy="1280160"/>
          </a:xfrm>
          <a:prstGeom prst="rect">
            <a:avLst/>
          </a:prstGeom>
          <a:noFill/>
          <a:ln/>
        </p:spPr>
        <p:txBody>
          <a:bodyPr wrap="square" lIns="38100" tIns="38100" rIns="38100" bIns="38100" rtlCol="0" anchor="ctr"/>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②建設的対話
</a:t>
            </a:r>
            <a:pPr indent="0" marL="0">
              <a:lnSpc>
                <a:spcPct val="100000"/>
              </a:lnSpc>
              <a:buNone/>
            </a:pPr>
            <a:r>
              <a:rPr lang="en-US" sz="1000" dirty="0">
                <a:solidFill>
                  <a:srgbClr val="263238"/>
                </a:solidFill>
                <a:latin typeface="Meiryo" pitchFamily="34" charset="0"/>
                <a:ea typeface="Meiryo" pitchFamily="34" charset="-122"/>
                <a:cs typeface="Meiryo" pitchFamily="34" charset="-120"/>
              </a:rPr>
              <a:t>困りごとと業務上必要な条件を相互に確認</a:t>
            </a:r>
            <a:endParaRPr lang="en-US" sz="1250" dirty="0"/>
          </a:p>
        </p:txBody>
      </p:sp>
      <p:sp>
        <p:nvSpPr>
          <p:cNvPr id="11" name="Text 9"/>
          <p:cNvSpPr/>
          <p:nvPr/>
        </p:nvSpPr>
        <p:spPr>
          <a:xfrm>
            <a:off x="4370832" y="1792224"/>
            <a:ext cx="274320" cy="1280160"/>
          </a:xfrm>
          <a:prstGeom prst="rect">
            <a:avLst/>
          </a:prstGeom>
          <a:noFill/>
          <a:ln/>
        </p:spPr>
        <p:txBody>
          <a:bodyPr wrap="square" lIns="0" tIns="0" rIns="0" bIns="0" rtlCol="0" anchor="ctr"/>
          <a:lstStyle/>
          <a:p>
            <a:pPr algn="ctr" indent="0" marL="0">
              <a:buNone/>
            </a:pPr>
            <a:r>
              <a:rPr lang="en-US" sz="1400" dirty="0">
                <a:solidFill>
                  <a:srgbClr val="B58A3A"/>
                </a:solidFill>
                <a:latin typeface="Meiryo" pitchFamily="34" charset="0"/>
                <a:ea typeface="Meiryo" pitchFamily="34" charset="-122"/>
                <a:cs typeface="Meiryo" pitchFamily="34" charset="-120"/>
              </a:rPr>
              <a:t>▶</a:t>
            </a:r>
            <a:endParaRPr lang="en-US" sz="1400" dirty="0"/>
          </a:p>
        </p:txBody>
      </p:sp>
      <p:sp>
        <p:nvSpPr>
          <p:cNvPr id="12" name="Shape 10"/>
          <p:cNvSpPr/>
          <p:nvPr/>
        </p:nvSpPr>
        <p:spPr>
          <a:xfrm>
            <a:off x="4626864" y="1792224"/>
            <a:ext cx="1874520" cy="1280160"/>
          </a:xfrm>
          <a:prstGeom prst="roundRect">
            <a:avLst>
              <a:gd name="adj" fmla="val 4286"/>
            </a:avLst>
          </a:prstGeom>
          <a:solidFill>
            <a:srgbClr val="EAEFF4"/>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13" name="Text 11"/>
          <p:cNvSpPr/>
          <p:nvPr/>
        </p:nvSpPr>
        <p:spPr>
          <a:xfrm>
            <a:off x="4718304" y="1792224"/>
            <a:ext cx="1691640" cy="1280160"/>
          </a:xfrm>
          <a:prstGeom prst="rect">
            <a:avLst/>
          </a:prstGeom>
          <a:noFill/>
          <a:ln/>
        </p:spPr>
        <p:txBody>
          <a:bodyPr wrap="square" lIns="38100" tIns="38100" rIns="38100" bIns="38100" rtlCol="0" anchor="ctr"/>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③配慮の実施
</a:t>
            </a:r>
            <a:pPr indent="0" marL="0">
              <a:lnSpc>
                <a:spcPct val="100000"/>
              </a:lnSpc>
              <a:buNone/>
            </a:pPr>
            <a:r>
              <a:rPr lang="en-US" sz="1000" dirty="0">
                <a:solidFill>
                  <a:srgbClr val="263238"/>
                </a:solidFill>
                <a:latin typeface="Meiryo" pitchFamily="34" charset="0"/>
                <a:ea typeface="Meiryo" pitchFamily="34" charset="-122"/>
                <a:cs typeface="Meiryo" pitchFamily="34" charset="-120"/>
              </a:rPr>
              <a:t>過重な負担にならない範囲で調整</a:t>
            </a:r>
            <a:endParaRPr lang="en-US" sz="1250" dirty="0"/>
          </a:p>
        </p:txBody>
      </p:sp>
      <p:sp>
        <p:nvSpPr>
          <p:cNvPr id="14" name="Text 12"/>
          <p:cNvSpPr/>
          <p:nvPr/>
        </p:nvSpPr>
        <p:spPr>
          <a:xfrm>
            <a:off x="6455664" y="1792224"/>
            <a:ext cx="274320" cy="1280160"/>
          </a:xfrm>
          <a:prstGeom prst="rect">
            <a:avLst/>
          </a:prstGeom>
          <a:noFill/>
          <a:ln/>
        </p:spPr>
        <p:txBody>
          <a:bodyPr wrap="square" lIns="0" tIns="0" rIns="0" bIns="0" rtlCol="0" anchor="ctr"/>
          <a:lstStyle/>
          <a:p>
            <a:pPr algn="ctr" indent="0" marL="0">
              <a:buNone/>
            </a:pPr>
            <a:r>
              <a:rPr lang="en-US" sz="1400" dirty="0">
                <a:solidFill>
                  <a:srgbClr val="B58A3A"/>
                </a:solidFill>
                <a:latin typeface="Meiryo" pitchFamily="34" charset="0"/>
                <a:ea typeface="Meiryo" pitchFamily="34" charset="-122"/>
                <a:cs typeface="Meiryo" pitchFamily="34" charset="-120"/>
              </a:rPr>
              <a:t>▶</a:t>
            </a:r>
            <a:endParaRPr lang="en-US" sz="1400" dirty="0"/>
          </a:p>
        </p:txBody>
      </p:sp>
      <p:sp>
        <p:nvSpPr>
          <p:cNvPr id="15" name="Shape 13"/>
          <p:cNvSpPr/>
          <p:nvPr/>
        </p:nvSpPr>
        <p:spPr>
          <a:xfrm>
            <a:off x="6711696" y="1792224"/>
            <a:ext cx="1874520" cy="1280160"/>
          </a:xfrm>
          <a:prstGeom prst="roundRect">
            <a:avLst>
              <a:gd name="adj" fmla="val 4286"/>
            </a:avLst>
          </a:prstGeom>
          <a:solidFill>
            <a:srgbClr val="EAEFF4"/>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16" name="Text 14"/>
          <p:cNvSpPr/>
          <p:nvPr/>
        </p:nvSpPr>
        <p:spPr>
          <a:xfrm>
            <a:off x="6803136" y="1792224"/>
            <a:ext cx="1691640" cy="1280160"/>
          </a:xfrm>
          <a:prstGeom prst="rect">
            <a:avLst/>
          </a:prstGeom>
          <a:noFill/>
          <a:ln/>
        </p:spPr>
        <p:txBody>
          <a:bodyPr wrap="square" lIns="38100" tIns="38100" rIns="38100" bIns="38100" rtlCol="0" anchor="ctr"/>
          <a:lstStyle/>
          <a:p>
            <a:pPr indent="0" marL="0">
              <a:lnSpc>
                <a:spcPct val="100000"/>
              </a:lnSpc>
              <a:buNone/>
            </a:pPr>
            <a:r>
              <a:rPr lang="en-US" sz="1250" b="1" dirty="0">
                <a:solidFill>
                  <a:srgbClr val="16314F"/>
                </a:solidFill>
                <a:latin typeface="Meiryo" pitchFamily="34" charset="0"/>
                <a:ea typeface="Meiryo" pitchFamily="34" charset="-122"/>
                <a:cs typeface="Meiryo" pitchFamily="34" charset="-120"/>
              </a:rPr>
              <a:t>④見直し
</a:t>
            </a:r>
            <a:pPr indent="0" marL="0">
              <a:lnSpc>
                <a:spcPct val="100000"/>
              </a:lnSpc>
              <a:buNone/>
            </a:pPr>
            <a:r>
              <a:rPr lang="en-US" sz="1000" dirty="0">
                <a:solidFill>
                  <a:srgbClr val="263238"/>
                </a:solidFill>
                <a:latin typeface="Meiryo" pitchFamily="34" charset="0"/>
                <a:ea typeface="Meiryo" pitchFamily="34" charset="-122"/>
                <a:cs typeface="Meiryo" pitchFamily="34" charset="-120"/>
              </a:rPr>
              <a:t>試行→効果と負担を確認し見直す</a:t>
            </a:r>
            <a:endParaRPr lang="en-US" sz="1250" dirty="0"/>
          </a:p>
        </p:txBody>
      </p:sp>
      <p:sp>
        <p:nvSpPr>
          <p:cNvPr id="17" name="Shape 15"/>
          <p:cNvSpPr/>
          <p:nvPr/>
        </p:nvSpPr>
        <p:spPr>
          <a:xfrm>
            <a:off x="457200" y="3200400"/>
            <a:ext cx="8229600" cy="1371600"/>
          </a:xfrm>
          <a:prstGeom prst="roundRect">
            <a:avLst>
              <a:gd name="adj" fmla="val 4000"/>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18" name="Text 16"/>
          <p:cNvSpPr/>
          <p:nvPr/>
        </p:nvSpPr>
        <p:spPr>
          <a:xfrm>
            <a:off x="640080" y="3200400"/>
            <a:ext cx="7863840" cy="1371600"/>
          </a:xfrm>
          <a:prstGeom prst="rect">
            <a:avLst/>
          </a:prstGeom>
          <a:noFill/>
          <a:ln/>
        </p:spPr>
        <p:txBody>
          <a:bodyPr wrap="square" lIns="63500" tIns="63500" rIns="63500" bIns="63500" rtlCol="0" anchor="ctr"/>
          <a:lstStyle/>
          <a:p>
            <a:pPr indent="0" marL="0">
              <a:lnSpc>
                <a:spcPct val="106000"/>
              </a:lnSpc>
              <a:buNone/>
            </a:pPr>
            <a:r>
              <a:rPr lang="en-US" sz="1250" b="1" dirty="0">
                <a:solidFill>
                  <a:srgbClr val="2F6B4F"/>
                </a:solidFill>
                <a:latin typeface="Meiryo" pitchFamily="34" charset="0"/>
                <a:ea typeface="Meiryo" pitchFamily="34" charset="-122"/>
                <a:cs typeface="Meiryo" pitchFamily="34" charset="-120"/>
              </a:rPr>
              <a:t>考え方　</a:t>
            </a:r>
            <a:pPr indent="0" marL="0">
              <a:lnSpc>
                <a:spcPct val="106000"/>
              </a:lnSpc>
              <a:buNone/>
            </a:pPr>
            <a:r>
              <a:rPr lang="en-US" sz="1250" dirty="0">
                <a:solidFill>
                  <a:srgbClr val="22503A"/>
                </a:solidFill>
                <a:latin typeface="Meiryo" pitchFamily="34" charset="0"/>
                <a:ea typeface="Meiryo" pitchFamily="34" charset="-122"/>
                <a:cs typeface="Meiryo" pitchFamily="34" charset="-120"/>
              </a:rPr>
              <a:t>合理的配慮は、障害のある人もない人も同じようにできる状況を整えるための調整であり、『わがまま』『特別扱い』ではありません。配慮の申出を否定せず、まず建設的対話を。過重な負担で対応が難しい場合も、断って終わりにせず代替案を一緒に探します。医学的判断は現場だけで行わず、産業保健・人事・法務へつなぎます。</a:t>
            </a:r>
            <a:endParaRPr lang="en-US" sz="1250" dirty="0"/>
          </a:p>
        </p:txBody>
      </p:sp>
      <p:sp>
        <p:nvSpPr>
          <p:cNvPr id="19" name="Text 17"/>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0" name="Text 18"/>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12 / 37</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05</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妊娠・出産・育児・介護 ― 配慮と機会剥奪の違い</a:t>
            </a:r>
            <a:endParaRPr lang="en-US" sz="2400" dirty="0"/>
          </a:p>
        </p:txBody>
      </p:sp>
      <p:sp>
        <p:nvSpPr>
          <p:cNvPr id="4" name="Shape 2"/>
          <p:cNvSpPr/>
          <p:nvPr/>
        </p:nvSpPr>
        <p:spPr>
          <a:xfrm>
            <a:off x="457200" y="1042416"/>
            <a:ext cx="8229600" cy="566928"/>
          </a:xfrm>
          <a:prstGeom prst="roundRect">
            <a:avLst>
              <a:gd name="adj" fmla="val 9677"/>
            </a:avLst>
          </a:prstGeom>
          <a:solidFill>
            <a:srgbClr val="F4EEE1"/>
          </a:solidFill>
          <a:ln w="9525">
            <a:solidFill>
              <a:srgbClr val="E6D8B8"/>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566928" y="1042416"/>
            <a:ext cx="8010144" cy="566928"/>
          </a:xfrm>
          <a:prstGeom prst="rect">
            <a:avLst/>
          </a:prstGeom>
          <a:noFill/>
          <a:ln/>
        </p:spPr>
        <p:txBody>
          <a:bodyPr wrap="square" lIns="25400" tIns="25400" rIns="25400" bIns="25400" rtlCol="0" anchor="ctr"/>
          <a:lstStyle/>
          <a:p>
            <a:pPr indent="0" marL="0">
              <a:lnSpc>
                <a:spcPct val="98000"/>
              </a:lnSpc>
              <a:buNone/>
            </a:pPr>
            <a:r>
              <a:rPr lang="en-US" sz="1050" b="1" dirty="0">
                <a:solidFill>
                  <a:srgbClr val="B58A3A"/>
                </a:solidFill>
                <a:latin typeface="Meiryo" pitchFamily="34" charset="0"/>
                <a:ea typeface="Meiryo" pitchFamily="34" charset="-122"/>
                <a:cs typeface="Meiryo" pitchFamily="34" charset="-120"/>
              </a:rPr>
              <a:t>法令メモ  </a:t>
            </a:r>
            <a:pPr indent="0" marL="0">
              <a:lnSpc>
                <a:spcPct val="98000"/>
              </a:lnSpc>
              <a:buNone/>
            </a:pPr>
            <a:r>
              <a:rPr lang="en-US" sz="1050" dirty="0">
                <a:solidFill>
                  <a:srgbClr val="6B5A2E"/>
                </a:solidFill>
                <a:latin typeface="Meiryo" pitchFamily="34" charset="0"/>
                <a:ea typeface="Meiryo" pitchFamily="34" charset="-122"/>
                <a:cs typeface="Meiryo" pitchFamily="34" charset="-120"/>
              </a:rPr>
              <a:t>育児・介護休業法＝育休・介護休業等の利用を理由とする不利益取扱いの禁止・ハラスメント防止措置。均等法＝妊娠・出産等を理由とする不利益取扱いの禁止（いずれも法律上の義務）。</a:t>
            </a:r>
            <a:endParaRPr lang="en-US" sz="1050" dirty="0"/>
          </a:p>
        </p:txBody>
      </p:sp>
      <p:sp>
        <p:nvSpPr>
          <p:cNvPr id="6" name="Shape 4"/>
          <p:cNvSpPr/>
          <p:nvPr/>
        </p:nvSpPr>
        <p:spPr>
          <a:xfrm>
            <a:off x="457200" y="1755648"/>
            <a:ext cx="4023360" cy="2816352"/>
          </a:xfrm>
          <a:prstGeom prst="roundRect">
            <a:avLst>
              <a:gd name="adj" fmla="val 1948"/>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7" name="Text 5"/>
          <p:cNvSpPr/>
          <p:nvPr/>
        </p:nvSpPr>
        <p:spPr>
          <a:xfrm>
            <a:off x="621792" y="1865376"/>
            <a:ext cx="3749040" cy="27432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 機会の剥奪（決めつけ）</a:t>
            </a:r>
            <a:endParaRPr lang="en-US" sz="1300" dirty="0"/>
          </a:p>
        </p:txBody>
      </p:sp>
      <p:sp>
        <p:nvSpPr>
          <p:cNvPr id="8" name="Text 6"/>
          <p:cNvSpPr/>
          <p:nvPr/>
        </p:nvSpPr>
        <p:spPr>
          <a:xfrm>
            <a:off x="640080" y="2212848"/>
            <a:ext cx="3703320" cy="228600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「子どもがいるから出張は無理だよね」と本人に確認せず外す</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「しばらく責任ある仕事は外す」と一方的に決める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妊娠・育児・介護を理由に評価・昇進で不利に扱う</a:t>
            </a:r>
            <a:endParaRPr lang="en-US" sz="1250" dirty="0"/>
          </a:p>
        </p:txBody>
      </p:sp>
      <p:sp>
        <p:nvSpPr>
          <p:cNvPr id="9" name="Shape 7"/>
          <p:cNvSpPr/>
          <p:nvPr/>
        </p:nvSpPr>
        <p:spPr>
          <a:xfrm>
            <a:off x="4663440" y="1755648"/>
            <a:ext cx="4023360" cy="2816352"/>
          </a:xfrm>
          <a:prstGeom prst="roundRect">
            <a:avLst>
              <a:gd name="adj" fmla="val 1948"/>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10" name="Text 8"/>
          <p:cNvSpPr/>
          <p:nvPr/>
        </p:nvSpPr>
        <p:spPr>
          <a:xfrm>
            <a:off x="4828032" y="1865376"/>
            <a:ext cx="3749040" cy="274320"/>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 本人確認に基づく配慮</a:t>
            </a:r>
            <a:endParaRPr lang="en-US" sz="1300" dirty="0"/>
          </a:p>
        </p:txBody>
      </p:sp>
      <p:sp>
        <p:nvSpPr>
          <p:cNvPr id="11" name="Text 9"/>
          <p:cNvSpPr/>
          <p:nvPr/>
        </p:nvSpPr>
        <p:spPr>
          <a:xfrm>
            <a:off x="4846320" y="2212848"/>
            <a:ext cx="3703320" cy="228600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「この業務の期限と対応可能な範囲を確認させてください」</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希望と制約を本人に聞き、役割・分担を一緒に調整する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本人が望む挑戦の機会まで先回りで奪わない</a:t>
            </a:r>
            <a:endParaRPr lang="en-US" sz="1250" dirty="0"/>
          </a:p>
        </p:txBody>
      </p:sp>
      <p:sp>
        <p:nvSpPr>
          <p:cNvPr id="12" name="Text 10"/>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3" name="Text 11"/>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13 / 37</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06</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SOGI ― 性的指向・ジェンダーアイデンティティ</a:t>
            </a:r>
            <a:endParaRPr lang="en-US" sz="2400" dirty="0"/>
          </a:p>
        </p:txBody>
      </p:sp>
      <p:sp>
        <p:nvSpPr>
          <p:cNvPr id="4" name="Shape 2"/>
          <p:cNvSpPr/>
          <p:nvPr/>
        </p:nvSpPr>
        <p:spPr>
          <a:xfrm>
            <a:off x="457200" y="1060704"/>
            <a:ext cx="8229600" cy="1060704"/>
          </a:xfrm>
          <a:prstGeom prst="roundRect">
            <a:avLst>
              <a:gd name="adj" fmla="val 5172"/>
            </a:avLst>
          </a:prstGeom>
          <a:solidFill>
            <a:srgbClr val="EAEFF4"/>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060704"/>
            <a:ext cx="7863840" cy="1060704"/>
          </a:xfrm>
          <a:prstGeom prst="rect">
            <a:avLst/>
          </a:prstGeom>
          <a:noFill/>
          <a:ln/>
        </p:spPr>
        <p:txBody>
          <a:bodyPr wrap="square" lIns="63500" tIns="63500" rIns="63500" bIns="63500" rtlCol="0" anchor="ctr"/>
          <a:lstStyle/>
          <a:p>
            <a:pPr indent="0" marL="0">
              <a:lnSpc>
                <a:spcPct val="106000"/>
              </a:lnSpc>
              <a:buNone/>
            </a:pPr>
            <a:r>
              <a:rPr lang="en-US" sz="1300" b="1" dirty="0">
                <a:solidFill>
                  <a:srgbClr val="16314F"/>
                </a:solidFill>
                <a:latin typeface="Meiryo" pitchFamily="34" charset="0"/>
                <a:ea typeface="Meiryo" pitchFamily="34" charset="-122"/>
                <a:cs typeface="Meiryo" pitchFamily="34" charset="-120"/>
              </a:rPr>
              <a:t>SOGIとは　</a:t>
            </a:r>
            <a:pPr indent="0" marL="0">
              <a:lnSpc>
                <a:spcPct val="106000"/>
              </a:lnSpc>
              <a:buNone/>
            </a:pPr>
            <a:r>
              <a:rPr lang="en-US" sz="1250" dirty="0">
                <a:solidFill>
                  <a:srgbClr val="263238"/>
                </a:solidFill>
                <a:latin typeface="Meiryo" pitchFamily="34" charset="0"/>
                <a:ea typeface="Meiryo" pitchFamily="34" charset="-122"/>
                <a:cs typeface="Meiryo" pitchFamily="34" charset="-120"/>
              </a:rPr>
              <a:t>Sexual Orientation（性的指向）と Gender Identity（性自認）の総称。誰もが持つ属性で、特定の人だけの話ではありません。性別表現を含め、本人の在り方を尊重します。</a:t>
            </a:r>
            <a:endParaRPr lang="en-US" sz="1300" dirty="0"/>
          </a:p>
        </p:txBody>
      </p:sp>
      <p:sp>
        <p:nvSpPr>
          <p:cNvPr id="6" name="Shape 4"/>
          <p:cNvSpPr/>
          <p:nvPr/>
        </p:nvSpPr>
        <p:spPr>
          <a:xfrm>
            <a:off x="457200" y="2249424"/>
            <a:ext cx="4023360" cy="2322576"/>
          </a:xfrm>
          <a:prstGeom prst="roundRect">
            <a:avLst>
              <a:gd name="adj" fmla="val 2362"/>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7" name="Text 5"/>
          <p:cNvSpPr/>
          <p:nvPr/>
        </p:nvSpPr>
        <p:spPr>
          <a:xfrm>
            <a:off x="621792" y="2359152"/>
            <a:ext cx="3657600" cy="27432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 からかい・詮索</a:t>
            </a:r>
            <a:endParaRPr lang="en-US" sz="1350" dirty="0"/>
          </a:p>
        </p:txBody>
      </p:sp>
      <p:sp>
        <p:nvSpPr>
          <p:cNvPr id="8" name="Text 6"/>
          <p:cNvSpPr/>
          <p:nvPr/>
        </p:nvSpPr>
        <p:spPr>
          <a:xfrm>
            <a:off x="640080" y="2688336"/>
            <a:ext cx="3703320" cy="1828800"/>
          </a:xfrm>
          <a:prstGeom prst="rect">
            <a:avLst/>
          </a:prstGeom>
          <a:noFill/>
          <a:ln/>
        </p:spPr>
        <p:txBody>
          <a:bodyPr wrap="square" rtlCol="0" anchor="t"/>
          <a:lstStyle/>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「本当はどっちが好きなの？」と恋愛対象を詮索する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「みんなにも言った方が楽になるよ」と公表を勧める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性別表現・しぐさをからかう・ネタにする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答えないことを他の人に話す</a:t>
            </a:r>
            <a:endParaRPr lang="en-US" sz="1200" dirty="0"/>
          </a:p>
        </p:txBody>
      </p:sp>
      <p:sp>
        <p:nvSpPr>
          <p:cNvPr id="9" name="Shape 7"/>
          <p:cNvSpPr/>
          <p:nvPr/>
        </p:nvSpPr>
        <p:spPr>
          <a:xfrm>
            <a:off x="4663440" y="2249424"/>
            <a:ext cx="4023360" cy="2322576"/>
          </a:xfrm>
          <a:prstGeom prst="roundRect">
            <a:avLst>
              <a:gd name="adj" fmla="val 2362"/>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10" name="Text 8"/>
          <p:cNvSpPr/>
          <p:nvPr/>
        </p:nvSpPr>
        <p:spPr>
          <a:xfrm>
            <a:off x="4828032" y="2359152"/>
            <a:ext cx="3657600" cy="27432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 尊重する対応</a:t>
            </a:r>
            <a:endParaRPr lang="en-US" sz="1350" dirty="0"/>
          </a:p>
        </p:txBody>
      </p:sp>
      <p:sp>
        <p:nvSpPr>
          <p:cNvPr id="11" name="Text 9"/>
          <p:cNvSpPr/>
          <p:nvPr/>
        </p:nvSpPr>
        <p:spPr>
          <a:xfrm>
            <a:off x="4846320" y="2688336"/>
            <a:ext cx="3703320" cy="1828800"/>
          </a:xfrm>
          <a:prstGeom prst="rect">
            <a:avLst/>
          </a:prstGeom>
          <a:noFill/>
          <a:ln/>
        </p:spPr>
        <p:txBody>
          <a:bodyPr wrap="square" rtlCol="0" anchor="t"/>
          <a:lstStyle/>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業務上の必要がなければ私的な事柄を尋ねない</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本人が話してくれた場合も、本人の同意なく他へ広げない</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誰がどう呼ばれたいか等、本人の意向を確認・尊重する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からかいを見たら、その場で穏やかに止める</a:t>
            </a:r>
            <a:endParaRPr lang="en-US" sz="1200" dirty="0"/>
          </a:p>
        </p:txBody>
      </p:sp>
      <p:sp>
        <p:nvSpPr>
          <p:cNvPr id="12" name="Text 10"/>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3" name="Text 11"/>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14 / 37</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06+</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アウティングと機微情報の共有</a:t>
            </a:r>
            <a:endParaRPr lang="en-US" sz="2400" dirty="0"/>
          </a:p>
        </p:txBody>
      </p:sp>
      <p:sp>
        <p:nvSpPr>
          <p:cNvPr id="4" name="Shape 2"/>
          <p:cNvSpPr/>
          <p:nvPr/>
        </p:nvSpPr>
        <p:spPr>
          <a:xfrm>
            <a:off x="457200" y="1042416"/>
            <a:ext cx="8229600" cy="566928"/>
          </a:xfrm>
          <a:prstGeom prst="roundRect">
            <a:avLst>
              <a:gd name="adj" fmla="val 9677"/>
            </a:avLst>
          </a:prstGeom>
          <a:solidFill>
            <a:srgbClr val="F4EEE1"/>
          </a:solidFill>
          <a:ln w="9525">
            <a:solidFill>
              <a:srgbClr val="E6D8B8"/>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566928" y="1042416"/>
            <a:ext cx="8010144" cy="566928"/>
          </a:xfrm>
          <a:prstGeom prst="rect">
            <a:avLst/>
          </a:prstGeom>
          <a:noFill/>
          <a:ln/>
        </p:spPr>
        <p:txBody>
          <a:bodyPr wrap="square" lIns="25400" tIns="25400" rIns="25400" bIns="25400" rtlCol="0" anchor="ctr"/>
          <a:lstStyle/>
          <a:p>
            <a:pPr indent="0" marL="0">
              <a:lnSpc>
                <a:spcPct val="98000"/>
              </a:lnSpc>
              <a:buNone/>
            </a:pPr>
            <a:r>
              <a:rPr lang="en-US" sz="1050" b="1" dirty="0">
                <a:solidFill>
                  <a:srgbClr val="B58A3A"/>
                </a:solidFill>
                <a:latin typeface="Meiryo" pitchFamily="34" charset="0"/>
                <a:ea typeface="Meiryo" pitchFamily="34" charset="-122"/>
                <a:cs typeface="Meiryo" pitchFamily="34" charset="-120"/>
              </a:rPr>
              <a:t>法令メモ  </a:t>
            </a:r>
            <a:pPr indent="0" marL="0">
              <a:lnSpc>
                <a:spcPct val="98000"/>
              </a:lnSpc>
              <a:buNone/>
            </a:pPr>
            <a:r>
              <a:rPr lang="en-US" sz="1050" dirty="0">
                <a:solidFill>
                  <a:srgbClr val="6B5A2E"/>
                </a:solidFill>
                <a:latin typeface="Meiryo" pitchFamily="34" charset="0"/>
                <a:ea typeface="Meiryo" pitchFamily="34" charset="-122"/>
                <a:cs typeface="Meiryo" pitchFamily="34" charset="-120"/>
              </a:rPr>
              <a:t>パワハラ防止指針＝性的指向・性自認に関する侮辱的言動や、本人の了解なく暴露する『アウティング』は『個の侵害』としてパワーハラスメントに該当し得る。性的指向・性自認はプライバシー保護措置の対象（指針上の説明）。</a:t>
            </a:r>
            <a:endParaRPr lang="en-US" sz="1050" dirty="0"/>
          </a:p>
        </p:txBody>
      </p:sp>
      <p:sp>
        <p:nvSpPr>
          <p:cNvPr id="6" name="Shape 4"/>
          <p:cNvSpPr/>
          <p:nvPr/>
        </p:nvSpPr>
        <p:spPr>
          <a:xfrm>
            <a:off x="457200" y="1755648"/>
            <a:ext cx="8229600" cy="969264"/>
          </a:xfrm>
          <a:prstGeom prst="roundRect">
            <a:avLst>
              <a:gd name="adj" fmla="val 5660"/>
            </a:avLst>
          </a:prstGeom>
          <a:solidFill>
            <a:srgbClr val="E5F0EF"/>
          </a:solidFill>
          <a:ln w="9525">
            <a:solidFill>
              <a:srgbClr val="BBD8D5"/>
            </a:solidFill>
            <a:prstDash val="solid"/>
          </a:ln>
          <a:effectLst>
            <a:outerShdw sx="100000" sy="100000" kx="0" ky="0" algn="bl" rotWithShape="0" blurRad="63500" dist="25400" dir="5400000">
              <a:srgbClr val="9AA7B4">
                <a:alpha val="16000"/>
              </a:srgbClr>
            </a:outerShdw>
          </a:effectLst>
        </p:spPr>
      </p:sp>
      <p:sp>
        <p:nvSpPr>
          <p:cNvPr id="7" name="Text 5"/>
          <p:cNvSpPr/>
          <p:nvPr/>
        </p:nvSpPr>
        <p:spPr>
          <a:xfrm>
            <a:off x="640080" y="1755648"/>
            <a:ext cx="7863840" cy="969264"/>
          </a:xfrm>
          <a:prstGeom prst="rect">
            <a:avLst/>
          </a:prstGeom>
          <a:noFill/>
          <a:ln/>
        </p:spPr>
        <p:txBody>
          <a:bodyPr wrap="square" lIns="63500" tIns="63500" rIns="63500" bIns="63500" rtlCol="0" anchor="ctr"/>
          <a:lstStyle/>
          <a:p>
            <a:pPr indent="0" marL="0">
              <a:lnSpc>
                <a:spcPct val="106000"/>
              </a:lnSpc>
              <a:buNone/>
            </a:pPr>
            <a:r>
              <a:rPr lang="en-US" sz="1300" b="1" dirty="0">
                <a:solidFill>
                  <a:srgbClr val="237A75"/>
                </a:solidFill>
                <a:latin typeface="Meiryo" pitchFamily="34" charset="0"/>
                <a:ea typeface="Meiryo" pitchFamily="34" charset="-122"/>
                <a:cs typeface="Meiryo" pitchFamily="34" charset="-120"/>
              </a:rPr>
              <a:t>アウティングとは　</a:t>
            </a:r>
            <a:pPr indent="0" marL="0">
              <a:lnSpc>
                <a:spcPct val="106000"/>
              </a:lnSpc>
              <a:buNone/>
            </a:pPr>
            <a:r>
              <a:rPr lang="en-US" sz="1250" dirty="0">
                <a:solidFill>
                  <a:srgbClr val="1C5D58"/>
                </a:solidFill>
                <a:latin typeface="Meiryo" pitchFamily="34" charset="0"/>
                <a:ea typeface="Meiryo" pitchFamily="34" charset="-122"/>
                <a:cs typeface="Meiryo" pitchFamily="34" charset="-120"/>
              </a:rPr>
              <a:t>本人の同意なく、その人の性的指向・性自認などを第三者に暴露すること。『良かれと思って』『心配で』であっても、本人の安全・信頼を深く損なう深刻な問題です。</a:t>
            </a:r>
            <a:endParaRPr lang="en-US" sz="1300" dirty="0"/>
          </a:p>
        </p:txBody>
      </p:sp>
      <p:sp>
        <p:nvSpPr>
          <p:cNvPr id="8" name="Shape 6"/>
          <p:cNvSpPr/>
          <p:nvPr/>
        </p:nvSpPr>
        <p:spPr>
          <a:xfrm>
            <a:off x="457200" y="2852928"/>
            <a:ext cx="8229600" cy="1719072"/>
          </a:xfrm>
          <a:prstGeom prst="roundRect">
            <a:avLst>
              <a:gd name="adj" fmla="val 319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Text 7"/>
          <p:cNvSpPr/>
          <p:nvPr/>
        </p:nvSpPr>
        <p:spPr>
          <a:xfrm>
            <a:off x="640080" y="2944368"/>
            <a:ext cx="73152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機微情報を扱うときの原則</a:t>
            </a:r>
            <a:endParaRPr lang="en-US" sz="1300" dirty="0"/>
          </a:p>
        </p:txBody>
      </p:sp>
      <p:sp>
        <p:nvSpPr>
          <p:cNvPr id="10" name="Text 8"/>
          <p:cNvSpPr/>
          <p:nvPr/>
        </p:nvSpPr>
        <p:spPr>
          <a:xfrm>
            <a:off x="640080" y="3255264"/>
            <a:ext cx="7863840" cy="128016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SOGI・病歴・障害・家族事情・出身などは『機微情報』として慎重に扱う。</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本人が話してくれたことを、本人の同意なく他者へ共有しない（『相談』も含む）。</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共有が必要なときは、目的・範囲・共有先を本人と確認し、必要最小限にとどめる。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アウティングを軽微な問題として扱わない。見聞きしたら相談・記録する。</a:t>
            </a:r>
            <a:endParaRPr lang="en-US" sz="1250" dirty="0"/>
          </a:p>
        </p:txBody>
      </p:sp>
      <p:sp>
        <p:nvSpPr>
          <p:cNvPr id="11" name="Text 9"/>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2" name="Text 10"/>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15 / 37</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07</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年齢・見た目・家族構成・婚姻・子の有無</a:t>
            </a:r>
            <a:endParaRPr lang="en-US" sz="2400" dirty="0"/>
          </a:p>
        </p:txBody>
      </p:sp>
      <p:sp>
        <p:nvSpPr>
          <p:cNvPr id="4" name="Text 2"/>
          <p:cNvSpPr/>
          <p:nvPr/>
        </p:nvSpPr>
        <p:spPr>
          <a:xfrm>
            <a:off x="457200" y="1060704"/>
            <a:ext cx="8229600" cy="310896"/>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『冗談』『世間話』のつもりでも、性別役割の押し付けや機会の差につながります。</a:t>
            </a:r>
            <a:endParaRPr lang="en-US" sz="1300" dirty="0"/>
          </a:p>
        </p:txBody>
      </p:sp>
      <p:sp>
        <p:nvSpPr>
          <p:cNvPr id="5" name="Shape 3"/>
          <p:cNvSpPr/>
          <p:nvPr/>
        </p:nvSpPr>
        <p:spPr>
          <a:xfrm>
            <a:off x="457200" y="1463040"/>
            <a:ext cx="8229600" cy="1371600"/>
          </a:xfrm>
          <a:prstGeom prst="roundRect">
            <a:avLst>
              <a:gd name="adj" fmla="val 4000"/>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6" name="Text 4"/>
          <p:cNvSpPr/>
          <p:nvPr/>
        </p:nvSpPr>
        <p:spPr>
          <a:xfrm>
            <a:off x="621792" y="1554480"/>
            <a:ext cx="7315200" cy="27432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 不用意な発言の例</a:t>
            </a:r>
            <a:endParaRPr lang="en-US" sz="1300" dirty="0"/>
          </a:p>
        </p:txBody>
      </p:sp>
      <p:sp>
        <p:nvSpPr>
          <p:cNvPr id="7" name="Text 5"/>
          <p:cNvSpPr/>
          <p:nvPr/>
        </p:nvSpPr>
        <p:spPr>
          <a:xfrm>
            <a:off x="640080" y="1865376"/>
            <a:ext cx="7863840" cy="914400"/>
          </a:xfrm>
          <a:prstGeom prst="rect">
            <a:avLst/>
          </a:prstGeom>
          <a:noFill/>
          <a:ln/>
        </p:spPr>
        <p:txBody>
          <a:bodyPr wrap="square" lIns="38100" tIns="38100" rIns="38100" bIns="38100" rtlCol="0" anchor="ctr"/>
          <a:lstStyle/>
          <a:p>
            <a:pPr indent="0" marL="0">
              <a:lnSpc>
                <a:spcPct val="120000"/>
              </a:lnSpc>
              <a:buNone/>
            </a:pPr>
            <a:r>
              <a:rPr lang="en-US" sz="1350" b="1" dirty="0">
                <a:solidFill>
                  <a:srgbClr val="7A2A22"/>
                </a:solidFill>
                <a:latin typeface="Meiryo" pitchFamily="34" charset="0"/>
                <a:ea typeface="Meiryo" pitchFamily="34" charset="-122"/>
                <a:cs typeface="Meiryo" pitchFamily="34" charset="-120"/>
              </a:rPr>
              <a:t>「その年でまだ独身なの？」　</a:t>
            </a:r>
            <a:pPr indent="0" marL="0">
              <a:lnSpc>
                <a:spcPct val="120000"/>
              </a:lnSpc>
              <a:buNone/>
            </a:pPr>
            <a:r>
              <a:rPr lang="en-US" sz="1350" b="1" dirty="0">
                <a:solidFill>
                  <a:srgbClr val="7A2A22"/>
                </a:solidFill>
                <a:latin typeface="Meiryo" pitchFamily="34" charset="0"/>
                <a:ea typeface="Meiryo" pitchFamily="34" charset="-122"/>
                <a:cs typeface="Meiryo" pitchFamily="34" charset="-120"/>
              </a:rPr>
              <a:t>「結婚しないの？」「子どもは？」　</a:t>
            </a:r>
            <a:endParaRPr lang="en-US" sz="1350" dirty="0"/>
          </a:p>
          <a:p>
            <a:pPr indent="0" marL="0">
              <a:lnSpc>
                <a:spcPct val="120000"/>
              </a:lnSpc>
              <a:buNone/>
            </a:pPr>
            <a:r>
              <a:rPr lang="en-US" sz="1350" b="1" dirty="0">
                <a:solidFill>
                  <a:srgbClr val="7A2A22"/>
                </a:solidFill>
                <a:latin typeface="Meiryo" pitchFamily="34" charset="0"/>
                <a:ea typeface="Meiryo" pitchFamily="34" charset="-122"/>
                <a:cs typeface="Meiryo" pitchFamily="34" charset="-120"/>
              </a:rPr>
              <a:t>「若い女性が受付にいた方が印象がいい」　</a:t>
            </a:r>
            <a:pPr indent="0" marL="0">
              <a:lnSpc>
                <a:spcPct val="120000"/>
              </a:lnSpc>
              <a:buNone/>
            </a:pPr>
            <a:r>
              <a:rPr lang="en-US" sz="1350" b="1" dirty="0">
                <a:solidFill>
                  <a:srgbClr val="7A2A22"/>
                </a:solidFill>
                <a:latin typeface="Meiryo" pitchFamily="34" charset="0"/>
                <a:ea typeface="Meiryo" pitchFamily="34" charset="-122"/>
                <a:cs typeface="Meiryo" pitchFamily="34" charset="-120"/>
              </a:rPr>
              <a:t>「もう年なんだから新しいシステムは無理でしょ」</a:t>
            </a:r>
            <a:endParaRPr lang="en-US" sz="1350" dirty="0"/>
          </a:p>
        </p:txBody>
      </p:sp>
      <p:sp>
        <p:nvSpPr>
          <p:cNvPr id="8" name="Shape 6"/>
          <p:cNvSpPr/>
          <p:nvPr/>
        </p:nvSpPr>
        <p:spPr>
          <a:xfrm>
            <a:off x="457200" y="2980944"/>
            <a:ext cx="8229600" cy="1591056"/>
          </a:xfrm>
          <a:prstGeom prst="roundRect">
            <a:avLst>
              <a:gd name="adj" fmla="val 344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Text 7"/>
          <p:cNvSpPr/>
          <p:nvPr/>
        </p:nvSpPr>
        <p:spPr>
          <a:xfrm>
            <a:off x="640080" y="3072384"/>
            <a:ext cx="73152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なぜ問題か</a:t>
            </a:r>
            <a:endParaRPr lang="en-US" sz="1300" dirty="0"/>
          </a:p>
        </p:txBody>
      </p:sp>
      <p:sp>
        <p:nvSpPr>
          <p:cNvPr id="10" name="Text 8"/>
          <p:cNvSpPr/>
          <p:nvPr/>
        </p:nvSpPr>
        <p:spPr>
          <a:xfrm>
            <a:off x="640080" y="3383280"/>
            <a:ext cx="7863840" cy="1097280"/>
          </a:xfrm>
          <a:prstGeom prst="rect">
            <a:avLst/>
          </a:prstGeom>
          <a:noFill/>
          <a:ln/>
        </p:spPr>
        <p:txBody>
          <a:bodyPr wrap="square" rtlCol="0" anchor="t"/>
          <a:lstStyle/>
          <a:p>
            <a:pPr marL="342900" indent="-342900">
              <a:lnSpc>
                <a:spcPct val="102000"/>
              </a:lnSpc>
              <a:spcAft>
                <a:spcPts val="600"/>
              </a:spcAft>
              <a:buSzPct val="100000"/>
              <a:buChar char="•"/>
            </a:pPr>
            <a:r>
              <a:rPr lang="en-US" sz="1300" dirty="0">
                <a:solidFill>
                  <a:srgbClr val="263238"/>
                </a:solidFill>
                <a:latin typeface="Meiryo" pitchFamily="34" charset="0"/>
                <a:ea typeface="Meiryo" pitchFamily="34" charset="-122"/>
                <a:cs typeface="Meiryo" pitchFamily="34" charset="-120"/>
              </a:rPr>
              <a:t>婚姻・出産・家族構成は私的領域で、業務上の必要は通常ない。</a:t>
            </a:r>
            <a:endParaRPr lang="en-US" sz="1300" dirty="0"/>
          </a:p>
          <a:p>
            <a:pPr marL="342900" indent="-342900">
              <a:lnSpc>
                <a:spcPct val="102000"/>
              </a:lnSpc>
              <a:spcAft>
                <a:spcPts val="600"/>
              </a:spcAft>
              <a:buSzPct val="100000"/>
              <a:buChar char="•"/>
            </a:pPr>
            <a:r>
              <a:rPr lang="en-US" sz="1300" dirty="0">
                <a:solidFill>
                  <a:srgbClr val="263238"/>
                </a:solidFill>
                <a:latin typeface="Meiryo" pitchFamily="34" charset="0"/>
                <a:ea typeface="Meiryo" pitchFamily="34" charset="-122"/>
                <a:cs typeface="Meiryo" pitchFamily="34" charset="-120"/>
              </a:rPr>
              <a:t>『若い女性が良い』等は性別役割分担意識の押し付けで、配置・評価をゆがめる。</a:t>
            </a:r>
            <a:endParaRPr lang="en-US" sz="1300" dirty="0"/>
          </a:p>
          <a:p>
            <a:pPr marL="342900" indent="-342900">
              <a:lnSpc>
                <a:spcPct val="102000"/>
              </a:lnSpc>
              <a:spcAft>
                <a:spcPts val="600"/>
              </a:spcAft>
              <a:buSzPct val="100000"/>
              <a:buChar char="•"/>
            </a:pPr>
            <a:r>
              <a:rPr lang="en-US" sz="1300" dirty="0">
                <a:solidFill>
                  <a:srgbClr val="263238"/>
                </a:solidFill>
                <a:latin typeface="Meiryo" pitchFamily="34" charset="0"/>
                <a:ea typeface="Meiryo" pitchFamily="34" charset="-122"/>
                <a:cs typeface="Meiryo" pitchFamily="34" charset="-120"/>
              </a:rPr>
              <a:t>『年だから無理』は年齢での決めつけで、教育機会を奪うことにつながる。</a:t>
            </a:r>
            <a:endParaRPr lang="en-US" sz="1300" dirty="0"/>
          </a:p>
        </p:txBody>
      </p:sp>
      <p:sp>
        <p:nvSpPr>
          <p:cNvPr id="11" name="Text 9"/>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2" name="Text 10"/>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16 / 37</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08</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部落差別・同和問題・出身地への詮索</a:t>
            </a:r>
            <a:endParaRPr lang="en-US" sz="2400" dirty="0"/>
          </a:p>
        </p:txBody>
      </p:sp>
      <p:sp>
        <p:nvSpPr>
          <p:cNvPr id="4" name="Shape 2"/>
          <p:cNvSpPr/>
          <p:nvPr/>
        </p:nvSpPr>
        <p:spPr>
          <a:xfrm>
            <a:off x="457200" y="1060704"/>
            <a:ext cx="8229600" cy="1371600"/>
          </a:xfrm>
          <a:prstGeom prst="roundRect">
            <a:avLst>
              <a:gd name="adj" fmla="val 4000"/>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21792" y="1152144"/>
            <a:ext cx="7315200" cy="27432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 雑談に紛れた詮索</a:t>
            </a:r>
            <a:endParaRPr lang="en-US" sz="1300" dirty="0"/>
          </a:p>
        </p:txBody>
      </p:sp>
      <p:sp>
        <p:nvSpPr>
          <p:cNvPr id="6" name="Text 4"/>
          <p:cNvSpPr/>
          <p:nvPr/>
        </p:nvSpPr>
        <p:spPr>
          <a:xfrm>
            <a:off x="640080" y="1463040"/>
            <a:ext cx="7863840" cy="914400"/>
          </a:xfrm>
          <a:prstGeom prst="rect">
            <a:avLst/>
          </a:prstGeom>
          <a:noFill/>
          <a:ln/>
        </p:spPr>
        <p:txBody>
          <a:bodyPr wrap="square" lIns="38100" tIns="38100" rIns="38100" bIns="38100" rtlCol="0" anchor="ctr"/>
          <a:lstStyle/>
          <a:p>
            <a:pPr indent="0" marL="0">
              <a:lnSpc>
                <a:spcPct val="120000"/>
              </a:lnSpc>
              <a:buNone/>
            </a:pPr>
            <a:r>
              <a:rPr lang="en-US" sz="1400" b="1" dirty="0">
                <a:solidFill>
                  <a:srgbClr val="7A2A22"/>
                </a:solidFill>
                <a:latin typeface="Meiryo" pitchFamily="34" charset="0"/>
                <a:ea typeface="Meiryo" pitchFamily="34" charset="-122"/>
                <a:cs typeface="Meiryo" pitchFamily="34" charset="-120"/>
              </a:rPr>
              <a:t>「どこの地区の出身？」</a:t>
            </a:r>
            <a:endParaRPr lang="en-US" sz="1400" dirty="0"/>
          </a:p>
          <a:p>
            <a:pPr indent="0" marL="0">
              <a:lnSpc>
                <a:spcPct val="120000"/>
              </a:lnSpc>
              <a:buNone/>
            </a:pPr>
            <a:r>
              <a:rPr lang="en-US" sz="1400" b="1" dirty="0">
                <a:solidFill>
                  <a:srgbClr val="7A2A22"/>
                </a:solidFill>
                <a:latin typeface="Meiryo" pitchFamily="34" charset="0"/>
                <a:ea typeface="Meiryo" pitchFamily="34" charset="-122"/>
                <a:cs typeface="Meiryo" pitchFamily="34" charset="-120"/>
              </a:rPr>
              <a:t>「その地域って昔いろいろあるよね」</a:t>
            </a:r>
            <a:endParaRPr lang="en-US" sz="1400" dirty="0"/>
          </a:p>
          <a:p>
            <a:pPr indent="0" marL="0">
              <a:lnSpc>
                <a:spcPct val="120000"/>
              </a:lnSpc>
              <a:buNone/>
            </a:pPr>
            <a:r>
              <a:rPr lang="en-US" sz="1400" b="1" i="1" dirty="0">
                <a:solidFill>
                  <a:srgbClr val="7A2A22"/>
                </a:solidFill>
                <a:latin typeface="Meiryo" pitchFamily="34" charset="0"/>
                <a:ea typeface="Meiryo" pitchFamily="34" charset="-122"/>
                <a:cs typeface="Meiryo" pitchFamily="34" charset="-120"/>
              </a:rPr>
              <a:t>（周囲も笑って聞いている）</a:t>
            </a:r>
            <a:endParaRPr lang="en-US" sz="1400" dirty="0"/>
          </a:p>
        </p:txBody>
      </p:sp>
      <p:sp>
        <p:nvSpPr>
          <p:cNvPr id="7" name="Shape 5"/>
          <p:cNvSpPr/>
          <p:nvPr/>
        </p:nvSpPr>
        <p:spPr>
          <a:xfrm>
            <a:off x="457200" y="2578608"/>
            <a:ext cx="8229600" cy="1993392"/>
          </a:xfrm>
          <a:prstGeom prst="roundRect">
            <a:avLst>
              <a:gd name="adj" fmla="val 275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8" name="Text 6"/>
          <p:cNvSpPr/>
          <p:nvPr/>
        </p:nvSpPr>
        <p:spPr>
          <a:xfrm>
            <a:off x="640080" y="2670048"/>
            <a:ext cx="73152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押さえるべきこと</a:t>
            </a:r>
            <a:endParaRPr lang="en-US" sz="1300" dirty="0"/>
          </a:p>
        </p:txBody>
      </p:sp>
      <p:sp>
        <p:nvSpPr>
          <p:cNvPr id="9" name="Text 7"/>
          <p:cNvSpPr/>
          <p:nvPr/>
        </p:nvSpPr>
        <p:spPr>
          <a:xfrm>
            <a:off x="640080" y="2980944"/>
            <a:ext cx="7863840" cy="155448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出身地・家柄の詮索は、部落差別・同和問題につながり得る重大な人権問題。</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『雑談だから』『悪気はない』では正当化できない。からかいや詮索を雑談として軽視しない。</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周囲が笑って聞く・便乗することも、差別を許容する空気をつくる。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見聞きしたら、その場で話題を変える・止める、必要に応じて相談・記録する。</a:t>
            </a:r>
            <a:endParaRPr lang="en-US" sz="1250" dirty="0"/>
          </a:p>
        </p:txBody>
      </p:sp>
      <p:sp>
        <p:nvSpPr>
          <p:cNvPr id="10" name="Text 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1" name="Text 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17 / 37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09</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HIV・ハンセン病・感染症・病歴への偏見</a:t>
            </a:r>
            <a:endParaRPr lang="en-US" sz="2400" dirty="0"/>
          </a:p>
        </p:txBody>
      </p:sp>
      <p:sp>
        <p:nvSpPr>
          <p:cNvPr id="4" name="Shape 2"/>
          <p:cNvSpPr/>
          <p:nvPr/>
        </p:nvSpPr>
        <p:spPr>
          <a:xfrm>
            <a:off x="457200" y="1060704"/>
            <a:ext cx="8229600" cy="1280160"/>
          </a:xfrm>
          <a:prstGeom prst="roundRect">
            <a:avLst>
              <a:gd name="adj" fmla="val 4286"/>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21792" y="1152144"/>
            <a:ext cx="7315200" cy="27432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 偏見に基づく排除・暴露</a:t>
            </a:r>
            <a:endParaRPr lang="en-US" sz="1300" dirty="0"/>
          </a:p>
        </p:txBody>
      </p:sp>
      <p:sp>
        <p:nvSpPr>
          <p:cNvPr id="6" name="Text 4"/>
          <p:cNvSpPr/>
          <p:nvPr/>
        </p:nvSpPr>
        <p:spPr>
          <a:xfrm>
            <a:off x="640080" y="1463040"/>
            <a:ext cx="7863840" cy="822960"/>
          </a:xfrm>
          <a:prstGeom prst="rect">
            <a:avLst/>
          </a:prstGeom>
          <a:noFill/>
          <a:ln/>
        </p:spPr>
        <p:txBody>
          <a:bodyPr wrap="square" lIns="38100" tIns="38100" rIns="38100" bIns="38100" rtlCol="0" anchor="ctr"/>
          <a:lstStyle/>
          <a:p>
            <a:pPr indent="0" marL="0">
              <a:lnSpc>
                <a:spcPct val="115000"/>
              </a:lnSpc>
              <a:buNone/>
            </a:pPr>
            <a:r>
              <a:rPr lang="en-US" sz="1350" b="1" dirty="0">
                <a:solidFill>
                  <a:srgbClr val="7A2A22"/>
                </a:solidFill>
                <a:latin typeface="Meiryo" pitchFamily="34" charset="0"/>
                <a:ea typeface="Meiryo" pitchFamily="34" charset="-122"/>
                <a:cs typeface="Meiryo" pitchFamily="34" charset="-120"/>
              </a:rPr>
              <a:t>「あの人と同じ会議室は不安」　</a:t>
            </a:r>
            <a:pPr indent="0" marL="0">
              <a:lnSpc>
                <a:spcPct val="115000"/>
              </a:lnSpc>
              <a:buNone/>
            </a:pPr>
            <a:r>
              <a:rPr lang="en-US" sz="1350" b="1" dirty="0">
                <a:solidFill>
                  <a:srgbClr val="7A2A22"/>
                </a:solidFill>
                <a:latin typeface="Meiryo" pitchFamily="34" charset="0"/>
                <a:ea typeface="Meiryo" pitchFamily="34" charset="-122"/>
                <a:cs typeface="Meiryo" pitchFamily="34" charset="-120"/>
              </a:rPr>
              <a:t>「病名をみんなに共有してほしい」</a:t>
            </a:r>
            <a:endParaRPr lang="en-US" sz="1350" dirty="0"/>
          </a:p>
          <a:p>
            <a:pPr indent="0" marL="0">
              <a:lnSpc>
                <a:spcPct val="115000"/>
              </a:lnSpc>
              <a:buNone/>
            </a:pPr>
            <a:r>
              <a:rPr lang="en-US" sz="1350" b="1" dirty="0">
                <a:solidFill>
                  <a:srgbClr val="7A2A22"/>
                </a:solidFill>
                <a:latin typeface="Meiryo" pitchFamily="34" charset="0"/>
                <a:ea typeface="Meiryo" pitchFamily="34" charset="-122"/>
                <a:cs typeface="Meiryo" pitchFamily="34" charset="-120"/>
              </a:rPr>
              <a:t>過去の感染症や病歴を理由に、関わりや業務から一律に外す</a:t>
            </a:r>
            <a:endParaRPr lang="en-US" sz="1350" dirty="0"/>
          </a:p>
        </p:txBody>
      </p:sp>
      <p:sp>
        <p:nvSpPr>
          <p:cNvPr id="7" name="Shape 5"/>
          <p:cNvSpPr/>
          <p:nvPr/>
        </p:nvSpPr>
        <p:spPr>
          <a:xfrm>
            <a:off x="457200" y="2487168"/>
            <a:ext cx="8229600" cy="2084832"/>
          </a:xfrm>
          <a:prstGeom prst="roundRect">
            <a:avLst>
              <a:gd name="adj" fmla="val 263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8" name="Text 6"/>
          <p:cNvSpPr/>
          <p:nvPr/>
        </p:nvSpPr>
        <p:spPr>
          <a:xfrm>
            <a:off x="640080" y="2578608"/>
            <a:ext cx="73152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安全配慮と差別的排除は違う</a:t>
            </a:r>
            <a:endParaRPr lang="en-US" sz="1300" dirty="0"/>
          </a:p>
        </p:txBody>
      </p:sp>
      <p:sp>
        <p:nvSpPr>
          <p:cNvPr id="9" name="Text 7"/>
          <p:cNvSpPr/>
          <p:nvPr/>
        </p:nvSpPr>
        <p:spPr>
          <a:xfrm>
            <a:off x="640080" y="2889504"/>
            <a:ext cx="7863840" cy="155448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感染症や病歴を理由に職場から一律に排除してよい、という考えは誤り。</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必要な感染対策は『医学的根拠』に基づき、現場の思い込みで判断しない。</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病名・病歴は要配慮個人情報。本人の同意なく共有しない。</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不安があれば、本人を追及せず、人事・産業保健へ相談する。</a:t>
            </a:r>
            <a:endParaRPr lang="en-US" sz="1250" dirty="0"/>
          </a:p>
        </p:txBody>
      </p:sp>
      <p:sp>
        <p:nvSpPr>
          <p:cNvPr id="10" name="Text 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1" name="Text 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18 / 37</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10</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チャット・メール・会議での不適切発言</a:t>
            </a:r>
            <a:endParaRPr lang="en-US" sz="2400" dirty="0"/>
          </a:p>
        </p:txBody>
      </p:sp>
      <p:sp>
        <p:nvSpPr>
          <p:cNvPr id="4" name="Text 2"/>
          <p:cNvSpPr/>
          <p:nvPr/>
        </p:nvSpPr>
        <p:spPr>
          <a:xfrm>
            <a:off x="457200" y="1060704"/>
            <a:ext cx="8229600" cy="310896"/>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『その場の空気』『内輪のノリ』でも、文字や記録に残り、第三者を傷つけ、証拠にもなります。</a:t>
            </a:r>
            <a:endParaRPr lang="en-US" sz="1300" dirty="0"/>
          </a:p>
        </p:txBody>
      </p:sp>
      <p:sp>
        <p:nvSpPr>
          <p:cNvPr id="5" name="Shape 3"/>
          <p:cNvSpPr/>
          <p:nvPr/>
        </p:nvSpPr>
        <p:spPr>
          <a:xfrm>
            <a:off x="457200" y="1463040"/>
            <a:ext cx="8229600" cy="1554480"/>
          </a:xfrm>
          <a:prstGeom prst="roundRect">
            <a:avLst>
              <a:gd name="adj" fmla="val 3529"/>
            </a:avLst>
          </a:prstGeom>
          <a:solidFill>
            <a:srgbClr val="EEF1F4"/>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6" name="Text 4"/>
          <p:cNvSpPr/>
          <p:nvPr/>
        </p:nvSpPr>
        <p:spPr>
          <a:xfrm>
            <a:off x="640080" y="1554480"/>
            <a:ext cx="4572000" cy="256032"/>
          </a:xfrm>
          <a:prstGeom prst="rect">
            <a:avLst/>
          </a:prstGeom>
          <a:noFill/>
          <a:ln/>
        </p:spPr>
        <p:txBody>
          <a:bodyPr wrap="square" lIns="0" tIns="0" rIns="0" bIns="0" rtlCol="0" anchor="ctr"/>
          <a:lstStyle/>
          <a:p>
            <a:pPr indent="0" marL="0">
              <a:buNone/>
            </a:pPr>
            <a:r>
              <a:rPr lang="en-US" sz="1100" b="1" dirty="0">
                <a:solidFill>
                  <a:srgbClr val="5C6B7A"/>
                </a:solidFill>
                <a:latin typeface="Meiryo" pitchFamily="34" charset="0"/>
                <a:ea typeface="Meiryo" pitchFamily="34" charset="-122"/>
                <a:cs typeface="Meiryo" pitchFamily="34" charset="-120"/>
              </a:rPr>
              <a:t>社内チャット（例）</a:t>
            </a:r>
            <a:endParaRPr lang="en-US" sz="1100" dirty="0"/>
          </a:p>
        </p:txBody>
      </p:sp>
      <p:sp>
        <p:nvSpPr>
          <p:cNvPr id="7" name="Shape 5"/>
          <p:cNvSpPr/>
          <p:nvPr/>
        </p:nvSpPr>
        <p:spPr>
          <a:xfrm>
            <a:off x="640080" y="1865376"/>
            <a:ext cx="5760720" cy="457200"/>
          </a:xfrm>
          <a:prstGeom prst="roundRect">
            <a:avLst>
              <a:gd name="adj" fmla="val 16000"/>
            </a:avLst>
          </a:prstGeom>
          <a:solidFill>
            <a:srgbClr val="FFFFFF"/>
          </a:solidFill>
          <a:ln w="9525">
            <a:solidFill>
              <a:srgbClr val="D7DEE6"/>
            </a:solidFill>
            <a:prstDash val="solid"/>
          </a:ln>
        </p:spPr>
      </p:sp>
      <p:sp>
        <p:nvSpPr>
          <p:cNvPr id="8" name="Text 6"/>
          <p:cNvSpPr/>
          <p:nvPr/>
        </p:nvSpPr>
        <p:spPr>
          <a:xfrm>
            <a:off x="768096" y="1865376"/>
            <a:ext cx="5486400" cy="457200"/>
          </a:xfrm>
          <a:prstGeom prst="rect">
            <a:avLst/>
          </a:prstGeom>
          <a:noFill/>
          <a:ln/>
        </p:spPr>
        <p:txBody>
          <a:bodyPr wrap="square" lIns="25400" tIns="25400" rIns="25400" bIns="25400" rtlCol="0" anchor="ctr"/>
          <a:lstStyle/>
          <a:p>
            <a:pPr indent="0" marL="0">
              <a:buNone/>
            </a:pPr>
            <a:r>
              <a:rPr lang="en-US" sz="1200" dirty="0">
                <a:solidFill>
                  <a:srgbClr val="263238"/>
                </a:solidFill>
                <a:latin typeface="Meiryo" pitchFamily="34" charset="0"/>
                <a:ea typeface="Meiryo" pitchFamily="34" charset="-122"/>
                <a:cs typeface="Meiryo" pitchFamily="34" charset="-120"/>
              </a:rPr>
              <a:t>〇〇さんって△△っぽいよね（笑）（特定の属性をからかう投稿）</a:t>
            </a:r>
            <a:endParaRPr lang="en-US" sz="1200" dirty="0"/>
          </a:p>
        </p:txBody>
      </p:sp>
      <p:sp>
        <p:nvSpPr>
          <p:cNvPr id="9" name="Text 7"/>
          <p:cNvSpPr/>
          <p:nvPr/>
        </p:nvSpPr>
        <p:spPr>
          <a:xfrm>
            <a:off x="768096" y="2377440"/>
            <a:ext cx="5943600" cy="274320"/>
          </a:xfrm>
          <a:prstGeom prst="rect">
            <a:avLst/>
          </a:prstGeom>
          <a:noFill/>
          <a:ln/>
        </p:spPr>
        <p:txBody>
          <a:bodyPr wrap="square" lIns="0" tIns="0" rIns="0" bIns="0" rtlCol="0" anchor="ctr"/>
          <a:lstStyle/>
          <a:p>
            <a:pPr indent="0" marL="0">
              <a:buNone/>
            </a:pPr>
            <a:r>
              <a:rPr lang="en-US" sz="1100" dirty="0">
                <a:solidFill>
                  <a:srgbClr val="B42318"/>
                </a:solidFill>
                <a:latin typeface="Meiryo" pitchFamily="34" charset="0"/>
                <a:ea typeface="Meiryo" pitchFamily="34" charset="-122"/>
                <a:cs typeface="Meiryo" pitchFamily="34" charset="-120"/>
              </a:rPr>
              <a:t>👍 😆 ＋5　← スタンプ・絵文字で複数人が反応</a:t>
            </a:r>
            <a:endParaRPr lang="en-US" sz="1100" dirty="0"/>
          </a:p>
        </p:txBody>
      </p:sp>
      <p:sp>
        <p:nvSpPr>
          <p:cNvPr id="10" name="Text 8"/>
          <p:cNvSpPr/>
          <p:nvPr/>
        </p:nvSpPr>
        <p:spPr>
          <a:xfrm>
            <a:off x="768096" y="2670048"/>
            <a:ext cx="7315200" cy="274320"/>
          </a:xfrm>
          <a:prstGeom prst="rect">
            <a:avLst/>
          </a:prstGeom>
          <a:noFill/>
          <a:ln/>
        </p:spPr>
        <p:txBody>
          <a:bodyPr wrap="square" lIns="0" tIns="0" rIns="0" bIns="0" rtlCol="0" anchor="ctr"/>
          <a:lstStyle/>
          <a:p>
            <a:pPr indent="0" marL="0">
              <a:buNone/>
            </a:pPr>
            <a:r>
              <a:rPr lang="en-US" sz="1100" i="1" dirty="0">
                <a:solidFill>
                  <a:srgbClr val="5C6B7A"/>
                </a:solidFill>
                <a:latin typeface="Meiryo" pitchFamily="34" charset="0"/>
                <a:ea typeface="Meiryo" pitchFamily="34" charset="-122"/>
                <a:cs typeface="Meiryo" pitchFamily="34" charset="-120"/>
              </a:rPr>
              <a:t>…違和感はあるが、場を壊したくなくて黙っている人もいる</a:t>
            </a:r>
            <a:endParaRPr lang="en-US" sz="1100" dirty="0"/>
          </a:p>
        </p:txBody>
      </p:sp>
      <p:sp>
        <p:nvSpPr>
          <p:cNvPr id="11" name="Shape 9"/>
          <p:cNvSpPr/>
          <p:nvPr/>
        </p:nvSpPr>
        <p:spPr>
          <a:xfrm>
            <a:off x="457200" y="3163824"/>
            <a:ext cx="8229600" cy="1408176"/>
          </a:xfrm>
          <a:prstGeom prst="roundRect">
            <a:avLst>
              <a:gd name="adj" fmla="val 3896"/>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2" name="Text 10"/>
          <p:cNvSpPr/>
          <p:nvPr/>
        </p:nvSpPr>
        <p:spPr>
          <a:xfrm>
            <a:off x="640080" y="3255264"/>
            <a:ext cx="73152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チャット・会議で気をつけること</a:t>
            </a:r>
            <a:endParaRPr lang="en-US" sz="1300" dirty="0"/>
          </a:p>
        </p:txBody>
      </p:sp>
      <p:sp>
        <p:nvSpPr>
          <p:cNvPr id="13" name="Text 11"/>
          <p:cNvSpPr/>
          <p:nvPr/>
        </p:nvSpPr>
        <p:spPr>
          <a:xfrm>
            <a:off x="640080" y="3566160"/>
            <a:ext cx="7863840" cy="100584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スタンプ・絵文字での『便乗』も、からかいに加担する行為になり得る。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公開の場・記録に残る場での発言は、より慎重に。後から説明できるか考える。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違和感を持った人がいる前提で、話題を切り替える・個別に声をかける。</a:t>
            </a:r>
            <a:endParaRPr lang="en-US" sz="1250" dirty="0"/>
          </a:p>
        </p:txBody>
      </p:sp>
      <p:sp>
        <p:nvSpPr>
          <p:cNvPr id="14" name="Text 12"/>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5" name="Text 13"/>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19 / 37</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AGENDA</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本日のゴール</a:t>
            </a:r>
            <a:endParaRPr lang="en-US" sz="2400" dirty="0"/>
          </a:p>
        </p:txBody>
      </p:sp>
      <p:sp>
        <p:nvSpPr>
          <p:cNvPr id="4" name="Shape 2"/>
          <p:cNvSpPr/>
          <p:nvPr/>
        </p:nvSpPr>
        <p:spPr>
          <a:xfrm>
            <a:off x="457200" y="1097280"/>
            <a:ext cx="8229600" cy="676656"/>
          </a:xfrm>
          <a:prstGeom prst="roundRect">
            <a:avLst>
              <a:gd name="adj" fmla="val 810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Shape 3"/>
          <p:cNvSpPr/>
          <p:nvPr/>
        </p:nvSpPr>
        <p:spPr>
          <a:xfrm>
            <a:off x="603504" y="1252728"/>
            <a:ext cx="365760" cy="365760"/>
          </a:xfrm>
          <a:prstGeom prst="ellipse">
            <a:avLst/>
          </a:prstGeom>
          <a:solidFill>
            <a:srgbClr val="16314F"/>
          </a:solidFill>
          <a:ln/>
        </p:spPr>
      </p:sp>
      <p:sp>
        <p:nvSpPr>
          <p:cNvPr id="6" name="Text 4"/>
          <p:cNvSpPr/>
          <p:nvPr/>
        </p:nvSpPr>
        <p:spPr>
          <a:xfrm>
            <a:off x="603504" y="1252728"/>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1</a:t>
            </a:r>
            <a:endParaRPr lang="en-US" sz="1600" dirty="0"/>
          </a:p>
        </p:txBody>
      </p:sp>
      <p:sp>
        <p:nvSpPr>
          <p:cNvPr id="7" name="Text 5"/>
          <p:cNvSpPr/>
          <p:nvPr/>
        </p:nvSpPr>
        <p:spPr>
          <a:xfrm>
            <a:off x="1133856" y="1097280"/>
            <a:ext cx="7406640" cy="676656"/>
          </a:xfrm>
          <a:prstGeom prst="rect">
            <a:avLst/>
          </a:prstGeom>
          <a:noFill/>
          <a:ln/>
        </p:spPr>
        <p:txBody>
          <a:bodyPr wrap="square" lIns="38100" tIns="38100" rIns="38100" bIns="38100" rtlCol="0" anchor="ctr"/>
          <a:lstStyle/>
          <a:p>
            <a:pPr indent="0" marL="0">
              <a:lnSpc>
                <a:spcPct val="98000"/>
              </a:lnSpc>
              <a:buNone/>
            </a:pPr>
            <a:r>
              <a:rPr lang="en-US" sz="1400" b="1" dirty="0">
                <a:solidFill>
                  <a:srgbClr val="16314F"/>
                </a:solidFill>
                <a:latin typeface="Meiryo" pitchFamily="34" charset="0"/>
                <a:ea typeface="Meiryo" pitchFamily="34" charset="-122"/>
                <a:cs typeface="Meiryo" pitchFamily="34" charset="-120"/>
              </a:rPr>
              <a:t>身近な問題として理解する   </a:t>
            </a:r>
            <a:pPr indent="0" marL="0">
              <a:lnSpc>
                <a:spcPct val="98000"/>
              </a:lnSpc>
              <a:buNone/>
            </a:pPr>
            <a:r>
              <a:rPr lang="en-US" sz="1150" dirty="0">
                <a:solidFill>
                  <a:srgbClr val="263238"/>
                </a:solidFill>
                <a:latin typeface="Meiryo" pitchFamily="34" charset="0"/>
                <a:ea typeface="Meiryo" pitchFamily="34" charset="-122"/>
                <a:cs typeface="Meiryo" pitchFamily="34" charset="-120"/>
              </a:rPr>
              <a:t>職場の差別・偏見・不適切発言を、特別な誰かの話ではなく日常の言動の問題として捉える。</a:t>
            </a:r>
            <a:endParaRPr lang="en-US" sz="1400" dirty="0"/>
          </a:p>
        </p:txBody>
      </p:sp>
      <p:sp>
        <p:nvSpPr>
          <p:cNvPr id="8" name="Shape 6"/>
          <p:cNvSpPr/>
          <p:nvPr/>
        </p:nvSpPr>
        <p:spPr>
          <a:xfrm>
            <a:off x="457200" y="1847088"/>
            <a:ext cx="8229600" cy="676656"/>
          </a:xfrm>
          <a:prstGeom prst="roundRect">
            <a:avLst>
              <a:gd name="adj" fmla="val 810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Shape 7"/>
          <p:cNvSpPr/>
          <p:nvPr/>
        </p:nvSpPr>
        <p:spPr>
          <a:xfrm>
            <a:off x="603504" y="2002536"/>
            <a:ext cx="365760" cy="365760"/>
          </a:xfrm>
          <a:prstGeom prst="ellipse">
            <a:avLst/>
          </a:prstGeom>
          <a:solidFill>
            <a:srgbClr val="16314F"/>
          </a:solidFill>
          <a:ln/>
        </p:spPr>
      </p:sp>
      <p:sp>
        <p:nvSpPr>
          <p:cNvPr id="10" name="Text 8"/>
          <p:cNvSpPr/>
          <p:nvPr/>
        </p:nvSpPr>
        <p:spPr>
          <a:xfrm>
            <a:off x="603504" y="2002536"/>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2</a:t>
            </a:r>
            <a:endParaRPr lang="en-US" sz="1600" dirty="0"/>
          </a:p>
        </p:txBody>
      </p:sp>
      <p:sp>
        <p:nvSpPr>
          <p:cNvPr id="11" name="Text 9"/>
          <p:cNvSpPr/>
          <p:nvPr/>
        </p:nvSpPr>
        <p:spPr>
          <a:xfrm>
            <a:off x="1133856" y="1847088"/>
            <a:ext cx="7406640" cy="676656"/>
          </a:xfrm>
          <a:prstGeom prst="rect">
            <a:avLst/>
          </a:prstGeom>
          <a:noFill/>
          <a:ln/>
        </p:spPr>
        <p:txBody>
          <a:bodyPr wrap="square" lIns="38100" tIns="38100" rIns="38100" bIns="38100" rtlCol="0" anchor="ctr"/>
          <a:lstStyle/>
          <a:p>
            <a:pPr indent="0" marL="0">
              <a:lnSpc>
                <a:spcPct val="98000"/>
              </a:lnSpc>
              <a:buNone/>
            </a:pPr>
            <a:r>
              <a:rPr lang="en-US" sz="1400" b="1" dirty="0">
                <a:solidFill>
                  <a:srgbClr val="16314F"/>
                </a:solidFill>
                <a:latin typeface="Meiryo" pitchFamily="34" charset="0"/>
                <a:ea typeface="Meiryo" pitchFamily="34" charset="-122"/>
                <a:cs typeface="Meiryo" pitchFamily="34" charset="-120"/>
              </a:rPr>
              <a:t>重なりを理解する   </a:t>
            </a:r>
            <a:pPr indent="0" marL="0">
              <a:lnSpc>
                <a:spcPct val="98000"/>
              </a:lnSpc>
              <a:buNone/>
            </a:pPr>
            <a:r>
              <a:rPr lang="en-US" sz="1150" dirty="0">
                <a:solidFill>
                  <a:srgbClr val="263238"/>
                </a:solidFill>
                <a:latin typeface="Meiryo" pitchFamily="34" charset="0"/>
                <a:ea typeface="Meiryo" pitchFamily="34" charset="-122"/>
                <a:cs typeface="Meiryo" pitchFamily="34" charset="-120"/>
              </a:rPr>
              <a:t>差別・ハラスメント・プライバシー侵害・合理的配慮は重なり合う。1つの言動が複数の問題になり得る。</a:t>
            </a:r>
            <a:endParaRPr lang="en-US" sz="1400" dirty="0"/>
          </a:p>
        </p:txBody>
      </p:sp>
      <p:sp>
        <p:nvSpPr>
          <p:cNvPr id="12" name="Shape 10"/>
          <p:cNvSpPr/>
          <p:nvPr/>
        </p:nvSpPr>
        <p:spPr>
          <a:xfrm>
            <a:off x="457200" y="2596896"/>
            <a:ext cx="8229600" cy="676656"/>
          </a:xfrm>
          <a:prstGeom prst="roundRect">
            <a:avLst>
              <a:gd name="adj" fmla="val 810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3" name="Shape 11"/>
          <p:cNvSpPr/>
          <p:nvPr/>
        </p:nvSpPr>
        <p:spPr>
          <a:xfrm>
            <a:off x="603504" y="2752344"/>
            <a:ext cx="365760" cy="365760"/>
          </a:xfrm>
          <a:prstGeom prst="ellipse">
            <a:avLst/>
          </a:prstGeom>
          <a:solidFill>
            <a:srgbClr val="16314F"/>
          </a:solidFill>
          <a:ln/>
        </p:spPr>
      </p:sp>
      <p:sp>
        <p:nvSpPr>
          <p:cNvPr id="14" name="Text 12"/>
          <p:cNvSpPr/>
          <p:nvPr/>
        </p:nvSpPr>
        <p:spPr>
          <a:xfrm>
            <a:off x="603504" y="2752344"/>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3</a:t>
            </a:r>
            <a:endParaRPr lang="en-US" sz="1600" dirty="0"/>
          </a:p>
        </p:txBody>
      </p:sp>
      <p:sp>
        <p:nvSpPr>
          <p:cNvPr id="15" name="Text 13"/>
          <p:cNvSpPr/>
          <p:nvPr/>
        </p:nvSpPr>
        <p:spPr>
          <a:xfrm>
            <a:off x="1133856" y="2596896"/>
            <a:ext cx="7406640" cy="676656"/>
          </a:xfrm>
          <a:prstGeom prst="rect">
            <a:avLst/>
          </a:prstGeom>
          <a:noFill/>
          <a:ln/>
        </p:spPr>
        <p:txBody>
          <a:bodyPr wrap="square" lIns="38100" tIns="38100" rIns="38100" bIns="38100" rtlCol="0" anchor="ctr"/>
          <a:lstStyle/>
          <a:p>
            <a:pPr indent="0" marL="0">
              <a:lnSpc>
                <a:spcPct val="98000"/>
              </a:lnSpc>
              <a:buNone/>
            </a:pPr>
            <a:r>
              <a:rPr lang="en-US" sz="1400" b="1" dirty="0">
                <a:solidFill>
                  <a:srgbClr val="16314F"/>
                </a:solidFill>
                <a:latin typeface="Meiryo" pitchFamily="34" charset="0"/>
                <a:ea typeface="Meiryo" pitchFamily="34" charset="-122"/>
                <a:cs typeface="Meiryo" pitchFamily="34" charset="-120"/>
              </a:rPr>
              <a:t>決めつけを避ける   </a:t>
            </a:r>
            <a:pPr indent="0" marL="0">
              <a:lnSpc>
                <a:spcPct val="98000"/>
              </a:lnSpc>
              <a:buNone/>
            </a:pPr>
            <a:r>
              <a:rPr lang="en-US" sz="1150" dirty="0">
                <a:solidFill>
                  <a:srgbClr val="263238"/>
                </a:solidFill>
                <a:latin typeface="Meiryo" pitchFamily="34" charset="0"/>
                <a:ea typeface="Meiryo" pitchFamily="34" charset="-122"/>
                <a:cs typeface="Meiryo" pitchFamily="34" charset="-120"/>
              </a:rPr>
              <a:t>国籍・障害・妊娠育児・SOGI・年齢・出身地などへの『決めつけ』を避け、業務に必要な確認に切り替える。</a:t>
            </a:r>
            <a:endParaRPr lang="en-US" sz="1400" dirty="0"/>
          </a:p>
        </p:txBody>
      </p:sp>
      <p:sp>
        <p:nvSpPr>
          <p:cNvPr id="16" name="Shape 14"/>
          <p:cNvSpPr/>
          <p:nvPr/>
        </p:nvSpPr>
        <p:spPr>
          <a:xfrm>
            <a:off x="457200" y="3346704"/>
            <a:ext cx="8229600" cy="676656"/>
          </a:xfrm>
          <a:prstGeom prst="roundRect">
            <a:avLst>
              <a:gd name="adj" fmla="val 810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7" name="Shape 15"/>
          <p:cNvSpPr/>
          <p:nvPr/>
        </p:nvSpPr>
        <p:spPr>
          <a:xfrm>
            <a:off x="603504" y="3502152"/>
            <a:ext cx="365760" cy="365760"/>
          </a:xfrm>
          <a:prstGeom prst="ellipse">
            <a:avLst/>
          </a:prstGeom>
          <a:solidFill>
            <a:srgbClr val="16314F"/>
          </a:solidFill>
          <a:ln/>
        </p:spPr>
      </p:sp>
      <p:sp>
        <p:nvSpPr>
          <p:cNvPr id="18" name="Text 16"/>
          <p:cNvSpPr/>
          <p:nvPr/>
        </p:nvSpPr>
        <p:spPr>
          <a:xfrm>
            <a:off x="603504" y="3502152"/>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4</a:t>
            </a:r>
            <a:endParaRPr lang="en-US" sz="1600" dirty="0"/>
          </a:p>
        </p:txBody>
      </p:sp>
      <p:sp>
        <p:nvSpPr>
          <p:cNvPr id="19" name="Text 17"/>
          <p:cNvSpPr/>
          <p:nvPr/>
        </p:nvSpPr>
        <p:spPr>
          <a:xfrm>
            <a:off x="1133856" y="3346704"/>
            <a:ext cx="7406640" cy="676656"/>
          </a:xfrm>
          <a:prstGeom prst="rect">
            <a:avLst/>
          </a:prstGeom>
          <a:noFill/>
          <a:ln/>
        </p:spPr>
        <p:txBody>
          <a:bodyPr wrap="square" lIns="38100" tIns="38100" rIns="38100" bIns="38100" rtlCol="0" anchor="ctr"/>
          <a:lstStyle/>
          <a:p>
            <a:pPr indent="0" marL="0">
              <a:lnSpc>
                <a:spcPct val="98000"/>
              </a:lnSpc>
              <a:buNone/>
            </a:pPr>
            <a:r>
              <a:rPr lang="en-US" sz="1400" b="1" dirty="0">
                <a:solidFill>
                  <a:srgbClr val="16314F"/>
                </a:solidFill>
                <a:latin typeface="Meiryo" pitchFamily="34" charset="0"/>
                <a:ea typeface="Meiryo" pitchFamily="34" charset="-122"/>
                <a:cs typeface="Meiryo" pitchFamily="34" charset="-120"/>
              </a:rPr>
              <a:t>見聞きしたら止める・相談する   </a:t>
            </a:r>
            <a:pPr indent="0" marL="0">
              <a:lnSpc>
                <a:spcPct val="98000"/>
              </a:lnSpc>
              <a:buNone/>
            </a:pPr>
            <a:r>
              <a:rPr lang="en-US" sz="1150" dirty="0">
                <a:solidFill>
                  <a:srgbClr val="263238"/>
                </a:solidFill>
                <a:latin typeface="Meiryo" pitchFamily="34" charset="0"/>
                <a:ea typeface="Meiryo" pitchFamily="34" charset="-122"/>
                <a:cs typeface="Meiryo" pitchFamily="34" charset="-120"/>
              </a:rPr>
              <a:t>便乗・拡散・沈黙で終わらせず、安全に止める／相談する／記録するという行動につなげる。</a:t>
            </a:r>
            <a:endParaRPr lang="en-US" sz="1400" dirty="0"/>
          </a:p>
        </p:txBody>
      </p:sp>
      <p:sp>
        <p:nvSpPr>
          <p:cNvPr id="20" name="Shape 18"/>
          <p:cNvSpPr/>
          <p:nvPr/>
        </p:nvSpPr>
        <p:spPr>
          <a:xfrm>
            <a:off x="457200" y="4096512"/>
            <a:ext cx="8229600" cy="676656"/>
          </a:xfrm>
          <a:prstGeom prst="roundRect">
            <a:avLst>
              <a:gd name="adj" fmla="val 810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21" name="Shape 19"/>
          <p:cNvSpPr/>
          <p:nvPr/>
        </p:nvSpPr>
        <p:spPr>
          <a:xfrm>
            <a:off x="603504" y="4251960"/>
            <a:ext cx="365760" cy="365760"/>
          </a:xfrm>
          <a:prstGeom prst="ellipse">
            <a:avLst/>
          </a:prstGeom>
          <a:solidFill>
            <a:srgbClr val="16314F"/>
          </a:solidFill>
          <a:ln/>
        </p:spPr>
      </p:sp>
      <p:sp>
        <p:nvSpPr>
          <p:cNvPr id="22" name="Text 20"/>
          <p:cNvSpPr/>
          <p:nvPr/>
        </p:nvSpPr>
        <p:spPr>
          <a:xfrm>
            <a:off x="603504" y="4251960"/>
            <a:ext cx="365760" cy="365760"/>
          </a:xfrm>
          <a:prstGeom prst="rect">
            <a:avLst/>
          </a:prstGeom>
          <a:noFill/>
          <a:ln/>
        </p:spPr>
        <p:txBody>
          <a:bodyPr wrap="square" lIns="0" tIns="0" rIns="0" bIns="0" rtlCol="0" anchor="ctr"/>
          <a:lstStyle/>
          <a:p>
            <a:pPr algn="ctr" indent="0" marL="0">
              <a:buNone/>
            </a:pPr>
            <a:r>
              <a:rPr lang="en-US" sz="1600" b="1" dirty="0">
                <a:solidFill>
                  <a:srgbClr val="FFFFFF"/>
                </a:solidFill>
                <a:latin typeface="Meiryo" pitchFamily="34" charset="0"/>
                <a:ea typeface="Meiryo" pitchFamily="34" charset="-122"/>
                <a:cs typeface="Meiryo" pitchFamily="34" charset="-120"/>
              </a:rPr>
              <a:t>5</a:t>
            </a:r>
            <a:endParaRPr lang="en-US" sz="1600" dirty="0"/>
          </a:p>
        </p:txBody>
      </p:sp>
      <p:sp>
        <p:nvSpPr>
          <p:cNvPr id="23" name="Text 21"/>
          <p:cNvSpPr/>
          <p:nvPr/>
        </p:nvSpPr>
        <p:spPr>
          <a:xfrm>
            <a:off x="1133856" y="4096512"/>
            <a:ext cx="7406640" cy="676656"/>
          </a:xfrm>
          <a:prstGeom prst="rect">
            <a:avLst/>
          </a:prstGeom>
          <a:noFill/>
          <a:ln/>
        </p:spPr>
        <p:txBody>
          <a:bodyPr wrap="square" lIns="38100" tIns="38100" rIns="38100" bIns="38100" rtlCol="0" anchor="ctr"/>
          <a:lstStyle/>
          <a:p>
            <a:pPr indent="0" marL="0">
              <a:lnSpc>
                <a:spcPct val="98000"/>
              </a:lnSpc>
              <a:buNone/>
            </a:pPr>
            <a:r>
              <a:rPr lang="en-US" sz="1400" b="1" dirty="0">
                <a:solidFill>
                  <a:srgbClr val="16314F"/>
                </a:solidFill>
                <a:latin typeface="Meiryo" pitchFamily="34" charset="0"/>
                <a:ea typeface="Meiryo" pitchFamily="34" charset="-122"/>
                <a:cs typeface="Meiryo" pitchFamily="34" charset="-120"/>
              </a:rPr>
              <a:t>一人で抱えず、つなぐ   </a:t>
            </a:r>
            <a:pPr indent="0" marL="0">
              <a:lnSpc>
                <a:spcPct val="98000"/>
              </a:lnSpc>
              <a:buNone/>
            </a:pPr>
            <a:r>
              <a:rPr lang="en-US" sz="1150" dirty="0">
                <a:solidFill>
                  <a:srgbClr val="263238"/>
                </a:solidFill>
                <a:latin typeface="Meiryo" pitchFamily="34" charset="0"/>
                <a:ea typeface="Meiryo" pitchFamily="34" charset="-122"/>
                <a:cs typeface="Meiryo" pitchFamily="34" charset="-120"/>
              </a:rPr>
              <a:t>相談を受けたら独断で結論を出さず、本人の意向を確認し、必要な範囲で人事・総務・法務・産業保健へつなぐ。</a:t>
            </a:r>
            <a:endParaRPr lang="en-US" sz="1400" dirty="0"/>
          </a:p>
        </p:txBody>
      </p:sp>
      <p:sp>
        <p:nvSpPr>
          <p:cNvPr id="24" name="Text 22"/>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5" name="Text 23"/>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 / 37</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KEY POINT</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「冗談」「悪気はない」はなぜ危ないか</a:t>
            </a:r>
            <a:endParaRPr lang="en-US" sz="2400" dirty="0"/>
          </a:p>
        </p:txBody>
      </p:sp>
      <p:sp>
        <p:nvSpPr>
          <p:cNvPr id="4" name="Shape 2"/>
          <p:cNvSpPr/>
          <p:nvPr/>
        </p:nvSpPr>
        <p:spPr>
          <a:xfrm>
            <a:off x="457200" y="1133856"/>
            <a:ext cx="8229600" cy="786384"/>
          </a:xfrm>
          <a:prstGeom prst="roundRect">
            <a:avLst>
              <a:gd name="adj" fmla="val 6977"/>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Shape 3"/>
          <p:cNvSpPr/>
          <p:nvPr/>
        </p:nvSpPr>
        <p:spPr>
          <a:xfrm>
            <a:off x="603504" y="1298448"/>
            <a:ext cx="2468880" cy="457200"/>
          </a:xfrm>
          <a:prstGeom prst="roundRect">
            <a:avLst>
              <a:gd name="adj" fmla="val 10000"/>
            </a:avLst>
          </a:prstGeom>
          <a:solidFill>
            <a:srgbClr val="FBECEA"/>
          </a:solidFill>
          <a:ln/>
        </p:spPr>
      </p:sp>
      <p:sp>
        <p:nvSpPr>
          <p:cNvPr id="6" name="Text 4"/>
          <p:cNvSpPr/>
          <p:nvPr/>
        </p:nvSpPr>
        <p:spPr>
          <a:xfrm>
            <a:off x="603504" y="1298448"/>
            <a:ext cx="2468880" cy="457200"/>
          </a:xfrm>
          <a:prstGeom prst="rect">
            <a:avLst/>
          </a:prstGeom>
          <a:noFill/>
          <a:ln/>
        </p:spPr>
        <p:txBody>
          <a:bodyPr wrap="square" lIns="25400" tIns="25400" rIns="25400" bIns="2540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「冗談のつもりだった」</a:t>
            </a:r>
            <a:endParaRPr lang="en-US" sz="1200" dirty="0"/>
          </a:p>
        </p:txBody>
      </p:sp>
      <p:sp>
        <p:nvSpPr>
          <p:cNvPr id="7" name="Text 5"/>
          <p:cNvSpPr/>
          <p:nvPr/>
        </p:nvSpPr>
        <p:spPr>
          <a:xfrm>
            <a:off x="3200400" y="1133856"/>
            <a:ext cx="5349240" cy="786384"/>
          </a:xfrm>
          <a:prstGeom prst="rect">
            <a:avLst/>
          </a:prstGeom>
          <a:noFill/>
          <a:ln/>
        </p:spPr>
        <p:txBody>
          <a:bodyPr wrap="square" lIns="38100" tIns="38100" rIns="38100" bIns="38100" rtlCol="0" anchor="ctr"/>
          <a:lstStyle/>
          <a:p>
            <a:pPr indent="0" marL="0">
              <a:lnSpc>
                <a:spcPct val="100000"/>
              </a:lnSpc>
              <a:buNone/>
            </a:pPr>
            <a:r>
              <a:rPr lang="en-US" sz="1200" dirty="0">
                <a:solidFill>
                  <a:srgbClr val="263238"/>
                </a:solidFill>
                <a:latin typeface="Meiryo" pitchFamily="34" charset="0"/>
                <a:ea typeface="Meiryo" pitchFamily="34" charset="-122"/>
                <a:cs typeface="Meiryo" pitchFamily="34" charset="-120"/>
              </a:rPr>
              <a:t>意図ではなく、受け手への影響と職場環境で判断される。記録に残れば『冗談』では説明できない。</a:t>
            </a:r>
            <a:endParaRPr lang="en-US" sz="1200" dirty="0"/>
          </a:p>
        </p:txBody>
      </p:sp>
      <p:sp>
        <p:nvSpPr>
          <p:cNvPr id="8" name="Shape 6"/>
          <p:cNvSpPr/>
          <p:nvPr/>
        </p:nvSpPr>
        <p:spPr>
          <a:xfrm>
            <a:off x="457200" y="1993392"/>
            <a:ext cx="8229600" cy="786384"/>
          </a:xfrm>
          <a:prstGeom prst="roundRect">
            <a:avLst>
              <a:gd name="adj" fmla="val 6977"/>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Shape 7"/>
          <p:cNvSpPr/>
          <p:nvPr/>
        </p:nvSpPr>
        <p:spPr>
          <a:xfrm>
            <a:off x="603504" y="2157984"/>
            <a:ext cx="2468880" cy="457200"/>
          </a:xfrm>
          <a:prstGeom prst="roundRect">
            <a:avLst>
              <a:gd name="adj" fmla="val 10000"/>
            </a:avLst>
          </a:prstGeom>
          <a:solidFill>
            <a:srgbClr val="FBECEA"/>
          </a:solidFill>
          <a:ln/>
        </p:spPr>
      </p:sp>
      <p:sp>
        <p:nvSpPr>
          <p:cNvPr id="10" name="Text 8"/>
          <p:cNvSpPr/>
          <p:nvPr/>
        </p:nvSpPr>
        <p:spPr>
          <a:xfrm>
            <a:off x="603504" y="2157984"/>
            <a:ext cx="2468880" cy="457200"/>
          </a:xfrm>
          <a:prstGeom prst="rect">
            <a:avLst/>
          </a:prstGeom>
          <a:noFill/>
          <a:ln/>
        </p:spPr>
        <p:txBody>
          <a:bodyPr wrap="square" lIns="25400" tIns="25400" rIns="25400" bIns="2540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「悪気はなかった」</a:t>
            </a:r>
            <a:endParaRPr lang="en-US" sz="1200" dirty="0"/>
          </a:p>
        </p:txBody>
      </p:sp>
      <p:sp>
        <p:nvSpPr>
          <p:cNvPr id="11" name="Text 9"/>
          <p:cNvSpPr/>
          <p:nvPr/>
        </p:nvSpPr>
        <p:spPr>
          <a:xfrm>
            <a:off x="3200400" y="1993392"/>
            <a:ext cx="5349240" cy="786384"/>
          </a:xfrm>
          <a:prstGeom prst="rect">
            <a:avLst/>
          </a:prstGeom>
          <a:noFill/>
          <a:ln/>
        </p:spPr>
        <p:txBody>
          <a:bodyPr wrap="square" lIns="38100" tIns="38100" rIns="38100" bIns="38100" rtlCol="0" anchor="ctr"/>
          <a:lstStyle/>
          <a:p>
            <a:pPr indent="0" marL="0">
              <a:lnSpc>
                <a:spcPct val="100000"/>
              </a:lnSpc>
              <a:buNone/>
            </a:pPr>
            <a:r>
              <a:rPr lang="en-US" sz="1200" dirty="0">
                <a:solidFill>
                  <a:srgbClr val="263238"/>
                </a:solidFill>
                <a:latin typeface="Meiryo" pitchFamily="34" charset="0"/>
                <a:ea typeface="Meiryo" pitchFamily="34" charset="-122"/>
                <a:cs typeface="Meiryo" pitchFamily="34" charset="-120"/>
              </a:rPr>
              <a:t>悪意の有無は免罪符にならない。気づかずに尊厳を傷つけることこそ多い。</a:t>
            </a:r>
            <a:endParaRPr lang="en-US" sz="1200" dirty="0"/>
          </a:p>
        </p:txBody>
      </p:sp>
      <p:sp>
        <p:nvSpPr>
          <p:cNvPr id="12" name="Shape 10"/>
          <p:cNvSpPr/>
          <p:nvPr/>
        </p:nvSpPr>
        <p:spPr>
          <a:xfrm>
            <a:off x="457200" y="2852928"/>
            <a:ext cx="8229600" cy="786384"/>
          </a:xfrm>
          <a:prstGeom prst="roundRect">
            <a:avLst>
              <a:gd name="adj" fmla="val 6977"/>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3" name="Shape 11"/>
          <p:cNvSpPr/>
          <p:nvPr/>
        </p:nvSpPr>
        <p:spPr>
          <a:xfrm>
            <a:off x="603504" y="3017520"/>
            <a:ext cx="2468880" cy="457200"/>
          </a:xfrm>
          <a:prstGeom prst="roundRect">
            <a:avLst>
              <a:gd name="adj" fmla="val 10000"/>
            </a:avLst>
          </a:prstGeom>
          <a:solidFill>
            <a:srgbClr val="FBECEA"/>
          </a:solidFill>
          <a:ln/>
        </p:spPr>
      </p:sp>
      <p:sp>
        <p:nvSpPr>
          <p:cNvPr id="14" name="Text 12"/>
          <p:cNvSpPr/>
          <p:nvPr/>
        </p:nvSpPr>
        <p:spPr>
          <a:xfrm>
            <a:off x="603504" y="3017520"/>
            <a:ext cx="2468880" cy="457200"/>
          </a:xfrm>
          <a:prstGeom prst="rect">
            <a:avLst/>
          </a:prstGeom>
          <a:noFill/>
          <a:ln/>
        </p:spPr>
        <p:txBody>
          <a:bodyPr wrap="square" lIns="25400" tIns="25400" rIns="25400" bIns="2540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「本人も笑っていた」</a:t>
            </a:r>
            <a:endParaRPr lang="en-US" sz="1200" dirty="0"/>
          </a:p>
        </p:txBody>
      </p:sp>
      <p:sp>
        <p:nvSpPr>
          <p:cNvPr id="15" name="Text 13"/>
          <p:cNvSpPr/>
          <p:nvPr/>
        </p:nvSpPr>
        <p:spPr>
          <a:xfrm>
            <a:off x="3200400" y="2852928"/>
            <a:ext cx="5349240" cy="786384"/>
          </a:xfrm>
          <a:prstGeom prst="rect">
            <a:avLst/>
          </a:prstGeom>
          <a:noFill/>
          <a:ln/>
        </p:spPr>
        <p:txBody>
          <a:bodyPr wrap="square" lIns="38100" tIns="38100" rIns="38100" bIns="38100" rtlCol="0" anchor="ctr"/>
          <a:lstStyle/>
          <a:p>
            <a:pPr indent="0" marL="0">
              <a:lnSpc>
                <a:spcPct val="100000"/>
              </a:lnSpc>
              <a:buNone/>
            </a:pPr>
            <a:r>
              <a:rPr lang="en-US" sz="1200" dirty="0">
                <a:solidFill>
                  <a:srgbClr val="263238"/>
                </a:solidFill>
                <a:latin typeface="Meiryo" pitchFamily="34" charset="0"/>
                <a:ea typeface="Meiryo" pitchFamily="34" charset="-122"/>
                <a:cs typeface="Meiryo" pitchFamily="34" charset="-120"/>
              </a:rPr>
              <a:t>笑い・沈黙は同意や受容ではない。立場上、その場で否と言えないことが多い。</a:t>
            </a:r>
            <a:endParaRPr lang="en-US" sz="1200" dirty="0"/>
          </a:p>
        </p:txBody>
      </p:sp>
      <p:sp>
        <p:nvSpPr>
          <p:cNvPr id="16" name="Shape 14"/>
          <p:cNvSpPr/>
          <p:nvPr/>
        </p:nvSpPr>
        <p:spPr>
          <a:xfrm>
            <a:off x="457200" y="3712464"/>
            <a:ext cx="8229600" cy="786384"/>
          </a:xfrm>
          <a:prstGeom prst="roundRect">
            <a:avLst>
              <a:gd name="adj" fmla="val 6977"/>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7" name="Shape 15"/>
          <p:cNvSpPr/>
          <p:nvPr/>
        </p:nvSpPr>
        <p:spPr>
          <a:xfrm>
            <a:off x="603504" y="3877056"/>
            <a:ext cx="2468880" cy="457200"/>
          </a:xfrm>
          <a:prstGeom prst="roundRect">
            <a:avLst>
              <a:gd name="adj" fmla="val 10000"/>
            </a:avLst>
          </a:prstGeom>
          <a:solidFill>
            <a:srgbClr val="FBECEA"/>
          </a:solidFill>
          <a:ln/>
        </p:spPr>
      </p:sp>
      <p:sp>
        <p:nvSpPr>
          <p:cNvPr id="18" name="Text 16"/>
          <p:cNvSpPr/>
          <p:nvPr/>
        </p:nvSpPr>
        <p:spPr>
          <a:xfrm>
            <a:off x="603504" y="3877056"/>
            <a:ext cx="2468880" cy="457200"/>
          </a:xfrm>
          <a:prstGeom prst="rect">
            <a:avLst/>
          </a:prstGeom>
          <a:noFill/>
          <a:ln/>
        </p:spPr>
        <p:txBody>
          <a:bodyPr wrap="square" lIns="25400" tIns="25400" rIns="25400" bIns="25400" rtlCol="0" anchor="ctr"/>
          <a:lstStyle/>
          <a:p>
            <a:pPr algn="ctr" indent="0" marL="0">
              <a:buNone/>
            </a:pPr>
            <a:r>
              <a:rPr lang="en-US" sz="1200" b="1" dirty="0">
                <a:solidFill>
                  <a:srgbClr val="B42318"/>
                </a:solidFill>
                <a:latin typeface="Meiryo" pitchFamily="34" charset="0"/>
                <a:ea typeface="Meiryo" pitchFamily="34" charset="-122"/>
                <a:cs typeface="Meiryo" pitchFamily="34" charset="-120"/>
              </a:rPr>
              <a:t>「昔からそう言っている」</a:t>
            </a:r>
            <a:endParaRPr lang="en-US" sz="1200" dirty="0"/>
          </a:p>
        </p:txBody>
      </p:sp>
      <p:sp>
        <p:nvSpPr>
          <p:cNvPr id="19" name="Text 17"/>
          <p:cNvSpPr/>
          <p:nvPr/>
        </p:nvSpPr>
        <p:spPr>
          <a:xfrm>
            <a:off x="3200400" y="3712464"/>
            <a:ext cx="5349240" cy="786384"/>
          </a:xfrm>
          <a:prstGeom prst="rect">
            <a:avLst/>
          </a:prstGeom>
          <a:noFill/>
          <a:ln/>
        </p:spPr>
        <p:txBody>
          <a:bodyPr wrap="square" lIns="38100" tIns="38100" rIns="38100" bIns="38100" rtlCol="0" anchor="ctr"/>
          <a:lstStyle/>
          <a:p>
            <a:pPr indent="0" marL="0">
              <a:lnSpc>
                <a:spcPct val="100000"/>
              </a:lnSpc>
              <a:buNone/>
            </a:pPr>
            <a:r>
              <a:rPr lang="en-US" sz="1200" dirty="0">
                <a:solidFill>
                  <a:srgbClr val="263238"/>
                </a:solidFill>
                <a:latin typeface="Meiryo" pitchFamily="34" charset="0"/>
                <a:ea typeface="Meiryo" pitchFamily="34" charset="-122"/>
                <a:cs typeface="Meiryo" pitchFamily="34" charset="-120"/>
              </a:rPr>
              <a:t>慣習であることは正当化にならない。基準は『今』『相手の立場』。</a:t>
            </a:r>
            <a:endParaRPr lang="en-US" sz="1200" dirty="0"/>
          </a:p>
        </p:txBody>
      </p:sp>
      <p:sp>
        <p:nvSpPr>
          <p:cNvPr id="20" name="Text 1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1" name="Text 1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20 / 37</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KEY POINT</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業務上必要な確認と私的な詮索の違い</a:t>
            </a:r>
            <a:endParaRPr lang="en-US" sz="2400" dirty="0"/>
          </a:p>
        </p:txBody>
      </p:sp>
      <p:sp>
        <p:nvSpPr>
          <p:cNvPr id="4" name="Text 2"/>
          <p:cNvSpPr/>
          <p:nvPr/>
        </p:nvSpPr>
        <p:spPr>
          <a:xfrm>
            <a:off x="457200" y="1060704"/>
            <a:ext cx="8229600" cy="310896"/>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同じ話題でも、目的が業務か私的かで意味が変わります。迷ったら『業務に必要か』を起点に。</a:t>
            </a:r>
            <a:endParaRPr lang="en-US" sz="130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457200" y="1517904"/>
          <a:ext cx="8229600" cy="914400"/>
        </p:xfrm>
        <a:graphic>
          <a:graphicData uri="http://schemas.openxmlformats.org/drawingml/2006/table">
            <a:tbl>
              <a:tblPr/>
              <a:tblGrid>
                <a:gridCol w="1463040"/>
                <a:gridCol w="3383280"/>
                <a:gridCol w="3383280"/>
              </a:tblGrid>
              <a:tr h="365760">
                <a:tc>
                  <a:txBody>
                    <a:bodyPr/>
                    <a:lstStyle/>
                    <a:p>
                      <a:pPr algn="l" indent="0" marL="0">
                        <a:buNone/>
                      </a:pPr>
                      <a:r>
                        <a:rPr lang="en-US" sz="1200" b="1" dirty="0">
                          <a:solidFill>
                            <a:srgbClr val="FFFFFF"/>
                          </a:solidFill>
                          <a:latin typeface="Meiryo" pitchFamily="34" charset="0"/>
                          <a:ea typeface="Meiryo" pitchFamily="34" charset="-122"/>
                          <a:cs typeface="Meiryo" pitchFamily="34" charset="-120"/>
                        </a:rPr>
                        <a:t>観点</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16314F"/>
                    </a:solidFill>
                  </a:tcPr>
                </a:tc>
                <a:tc>
                  <a:txBody>
                    <a:bodyPr/>
                    <a:lstStyle/>
                    <a:p>
                      <a:pPr algn="l" indent="0" marL="0">
                        <a:buNone/>
                      </a:pPr>
                      <a:r>
                        <a:rPr lang="en-US" sz="1200" b="1" dirty="0">
                          <a:solidFill>
                            <a:srgbClr val="FFFFFF"/>
                          </a:solidFill>
                          <a:latin typeface="Meiryo" pitchFamily="34" charset="0"/>
                          <a:ea typeface="Meiryo" pitchFamily="34" charset="-122"/>
                          <a:cs typeface="Meiryo" pitchFamily="34" charset="-120"/>
                        </a:rPr>
                        <a:t>○ 業務上必要な確認</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2F6B4F"/>
                    </a:solidFill>
                  </a:tcPr>
                </a:tc>
                <a:tc>
                  <a:txBody>
                    <a:bodyPr/>
                    <a:lstStyle/>
                    <a:p>
                      <a:pPr algn="l" indent="0" marL="0">
                        <a:buNone/>
                      </a:pPr>
                      <a:r>
                        <a:rPr lang="en-US" sz="1200" b="1" dirty="0">
                          <a:solidFill>
                            <a:srgbClr val="FFFFFF"/>
                          </a:solidFill>
                          <a:latin typeface="Meiryo" pitchFamily="34" charset="0"/>
                          <a:ea typeface="Meiryo" pitchFamily="34" charset="-122"/>
                          <a:cs typeface="Meiryo" pitchFamily="34" charset="-120"/>
                        </a:rPr>
                        <a:t>✕ 私的な詮索</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B42318"/>
                    </a:solidFill>
                  </a:tcPr>
                </a:tc>
              </a:tr>
              <a:tr h="502920">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目的</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業務遂行・配慮の検討に必要</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好奇心・うわさ・決めつけ</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r h="566928">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範囲</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必要最小限の事実に限定</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私生活・家庭・身体・信条に踏み込む</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r h="502920">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相手</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本人に直接、必要な範囲で</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本人不在の場や第三者に広げる</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r h="566928">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例</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「対応可能な期限を教えてください」</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200" dirty="0">
                          <a:solidFill>
                            <a:srgbClr val="263238"/>
                          </a:solidFill>
                          <a:latin typeface="Meiryo" pitchFamily="34" charset="0"/>
                          <a:ea typeface="Meiryo" pitchFamily="34" charset="-122"/>
                          <a:cs typeface="Meiryo" pitchFamily="34" charset="-120"/>
                        </a:rPr>
                        <a:t>「結婚は？」「本当はどっちが好き？」</a:t>
                      </a:r>
                      <a:endParaRPr lang="en-US" sz="1200" dirty="0">
                        <a:latin typeface="Meiryo" charset="0"/>
                        <a:ea typeface="Meiryo" charset="0"/>
                        <a:cs typeface="Meiryo" charset="0"/>
                      </a:endParaRPr>
                    </a:p>
                  </a:txBody>
                  <a:tcPr marL="63500" marR="635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bl>
          </a:graphicData>
        </a:graphic>
      </p:graphicFrame>
      <p:sp>
        <p:nvSpPr>
          <p:cNvPr id="6" name="Text 3"/>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7" name="Text 4"/>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21 / 37</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ACTION</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発言前 10秒チェック</a:t>
            </a:r>
            <a:endParaRPr lang="en-US" sz="2400" dirty="0"/>
          </a:p>
        </p:txBody>
      </p:sp>
      <p:sp>
        <p:nvSpPr>
          <p:cNvPr id="4" name="Shape 2"/>
          <p:cNvSpPr/>
          <p:nvPr/>
        </p:nvSpPr>
        <p:spPr>
          <a:xfrm>
            <a:off x="457200" y="1133856"/>
            <a:ext cx="4023360" cy="640080"/>
          </a:xfrm>
          <a:prstGeom prst="roundRect">
            <a:avLst>
              <a:gd name="adj" fmla="val 85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Shape 3"/>
          <p:cNvSpPr/>
          <p:nvPr/>
        </p:nvSpPr>
        <p:spPr>
          <a:xfrm>
            <a:off x="603504" y="1316736"/>
            <a:ext cx="274320" cy="274320"/>
          </a:xfrm>
          <a:prstGeom prst="ellipse">
            <a:avLst/>
          </a:prstGeom>
          <a:solidFill>
            <a:srgbClr val="2F6B4F"/>
          </a:solidFill>
          <a:ln/>
        </p:spPr>
      </p:sp>
      <p:sp>
        <p:nvSpPr>
          <p:cNvPr id="6" name="Text 4"/>
          <p:cNvSpPr/>
          <p:nvPr/>
        </p:nvSpPr>
        <p:spPr>
          <a:xfrm>
            <a:off x="603504" y="131673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7" name="Text 5"/>
          <p:cNvSpPr/>
          <p:nvPr/>
        </p:nvSpPr>
        <p:spPr>
          <a:xfrm>
            <a:off x="987552" y="1133856"/>
            <a:ext cx="3429000" cy="640080"/>
          </a:xfrm>
          <a:prstGeom prst="rect">
            <a:avLst/>
          </a:prstGeom>
          <a:noFill/>
          <a:ln/>
        </p:spPr>
        <p:txBody>
          <a:bodyPr wrap="square" lIns="25400" tIns="25400" rIns="25400" bIns="2540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相手の属性を決めつけていないか</a:t>
            </a:r>
            <a:endParaRPr lang="en-US" sz="1200" dirty="0"/>
          </a:p>
        </p:txBody>
      </p:sp>
      <p:sp>
        <p:nvSpPr>
          <p:cNvPr id="8" name="Shape 6"/>
          <p:cNvSpPr/>
          <p:nvPr/>
        </p:nvSpPr>
        <p:spPr>
          <a:xfrm>
            <a:off x="4663440" y="1133856"/>
            <a:ext cx="4023360" cy="640080"/>
          </a:xfrm>
          <a:prstGeom prst="roundRect">
            <a:avLst>
              <a:gd name="adj" fmla="val 85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Shape 7"/>
          <p:cNvSpPr/>
          <p:nvPr/>
        </p:nvSpPr>
        <p:spPr>
          <a:xfrm>
            <a:off x="4809744" y="1316736"/>
            <a:ext cx="274320" cy="274320"/>
          </a:xfrm>
          <a:prstGeom prst="ellipse">
            <a:avLst/>
          </a:prstGeom>
          <a:solidFill>
            <a:srgbClr val="2F6B4F"/>
          </a:solidFill>
          <a:ln/>
        </p:spPr>
      </p:sp>
      <p:sp>
        <p:nvSpPr>
          <p:cNvPr id="10" name="Text 8"/>
          <p:cNvSpPr/>
          <p:nvPr/>
        </p:nvSpPr>
        <p:spPr>
          <a:xfrm>
            <a:off x="4809744" y="131673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11" name="Text 9"/>
          <p:cNvSpPr/>
          <p:nvPr/>
        </p:nvSpPr>
        <p:spPr>
          <a:xfrm>
            <a:off x="5193792" y="1133856"/>
            <a:ext cx="3429000" cy="640080"/>
          </a:xfrm>
          <a:prstGeom prst="rect">
            <a:avLst/>
          </a:prstGeom>
          <a:noFill/>
          <a:ln/>
        </p:spPr>
        <p:txBody>
          <a:bodyPr wrap="square" lIns="25400" tIns="25400" rIns="25400" bIns="2540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その発言は業務に必要か</a:t>
            </a:r>
            <a:endParaRPr lang="en-US" sz="1200" dirty="0"/>
          </a:p>
        </p:txBody>
      </p:sp>
      <p:sp>
        <p:nvSpPr>
          <p:cNvPr id="12" name="Shape 10"/>
          <p:cNvSpPr/>
          <p:nvPr/>
        </p:nvSpPr>
        <p:spPr>
          <a:xfrm>
            <a:off x="457200" y="1847088"/>
            <a:ext cx="4023360" cy="640080"/>
          </a:xfrm>
          <a:prstGeom prst="roundRect">
            <a:avLst>
              <a:gd name="adj" fmla="val 85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3" name="Shape 11"/>
          <p:cNvSpPr/>
          <p:nvPr/>
        </p:nvSpPr>
        <p:spPr>
          <a:xfrm>
            <a:off x="603504" y="2029968"/>
            <a:ext cx="274320" cy="274320"/>
          </a:xfrm>
          <a:prstGeom prst="ellipse">
            <a:avLst/>
          </a:prstGeom>
          <a:solidFill>
            <a:srgbClr val="2F6B4F"/>
          </a:solidFill>
          <a:ln/>
        </p:spPr>
      </p:sp>
      <p:sp>
        <p:nvSpPr>
          <p:cNvPr id="14" name="Text 12"/>
          <p:cNvSpPr/>
          <p:nvPr/>
        </p:nvSpPr>
        <p:spPr>
          <a:xfrm>
            <a:off x="603504" y="2029968"/>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15" name="Text 13"/>
          <p:cNvSpPr/>
          <p:nvPr/>
        </p:nvSpPr>
        <p:spPr>
          <a:xfrm>
            <a:off x="987552" y="1847088"/>
            <a:ext cx="3429000" cy="640080"/>
          </a:xfrm>
          <a:prstGeom prst="rect">
            <a:avLst/>
          </a:prstGeom>
          <a:noFill/>
          <a:ln/>
        </p:spPr>
        <p:txBody>
          <a:bodyPr wrap="square" lIns="25400" tIns="25400" rIns="25400" bIns="2540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本人が話していない私的情報に踏み込んでいないか</a:t>
            </a:r>
            <a:endParaRPr lang="en-US" sz="1200" dirty="0"/>
          </a:p>
        </p:txBody>
      </p:sp>
      <p:sp>
        <p:nvSpPr>
          <p:cNvPr id="16" name="Shape 14"/>
          <p:cNvSpPr/>
          <p:nvPr/>
        </p:nvSpPr>
        <p:spPr>
          <a:xfrm>
            <a:off x="4663440" y="1847088"/>
            <a:ext cx="4023360" cy="640080"/>
          </a:xfrm>
          <a:prstGeom prst="roundRect">
            <a:avLst>
              <a:gd name="adj" fmla="val 85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7" name="Shape 15"/>
          <p:cNvSpPr/>
          <p:nvPr/>
        </p:nvSpPr>
        <p:spPr>
          <a:xfrm>
            <a:off x="4809744" y="2029968"/>
            <a:ext cx="274320" cy="274320"/>
          </a:xfrm>
          <a:prstGeom prst="ellipse">
            <a:avLst/>
          </a:prstGeom>
          <a:solidFill>
            <a:srgbClr val="2F6B4F"/>
          </a:solidFill>
          <a:ln/>
        </p:spPr>
      </p:sp>
      <p:sp>
        <p:nvSpPr>
          <p:cNvPr id="18" name="Text 16"/>
          <p:cNvSpPr/>
          <p:nvPr/>
        </p:nvSpPr>
        <p:spPr>
          <a:xfrm>
            <a:off x="4809744" y="2029968"/>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19" name="Text 17"/>
          <p:cNvSpPr/>
          <p:nvPr/>
        </p:nvSpPr>
        <p:spPr>
          <a:xfrm>
            <a:off x="5193792" y="1847088"/>
            <a:ext cx="3429000" cy="640080"/>
          </a:xfrm>
          <a:prstGeom prst="rect">
            <a:avLst/>
          </a:prstGeom>
          <a:noFill/>
          <a:ln/>
        </p:spPr>
        <p:txBody>
          <a:bodyPr wrap="square" lIns="25400" tIns="25400" rIns="25400" bIns="2540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本人の同意なく第三者へ伝える内容ではないか</a:t>
            </a:r>
            <a:endParaRPr lang="en-US" sz="1200" dirty="0"/>
          </a:p>
        </p:txBody>
      </p:sp>
      <p:sp>
        <p:nvSpPr>
          <p:cNvPr id="20" name="Shape 18"/>
          <p:cNvSpPr/>
          <p:nvPr/>
        </p:nvSpPr>
        <p:spPr>
          <a:xfrm>
            <a:off x="457200" y="2560320"/>
            <a:ext cx="4023360" cy="640080"/>
          </a:xfrm>
          <a:prstGeom prst="roundRect">
            <a:avLst>
              <a:gd name="adj" fmla="val 85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21" name="Shape 19"/>
          <p:cNvSpPr/>
          <p:nvPr/>
        </p:nvSpPr>
        <p:spPr>
          <a:xfrm>
            <a:off x="603504" y="2743200"/>
            <a:ext cx="274320" cy="274320"/>
          </a:xfrm>
          <a:prstGeom prst="ellipse">
            <a:avLst/>
          </a:prstGeom>
          <a:solidFill>
            <a:srgbClr val="2F6B4F"/>
          </a:solidFill>
          <a:ln/>
        </p:spPr>
      </p:sp>
      <p:sp>
        <p:nvSpPr>
          <p:cNvPr id="22" name="Text 20"/>
          <p:cNvSpPr/>
          <p:nvPr/>
        </p:nvSpPr>
        <p:spPr>
          <a:xfrm>
            <a:off x="603504" y="2743200"/>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23" name="Text 21"/>
          <p:cNvSpPr/>
          <p:nvPr/>
        </p:nvSpPr>
        <p:spPr>
          <a:xfrm>
            <a:off x="987552" y="2560320"/>
            <a:ext cx="3429000" cy="640080"/>
          </a:xfrm>
          <a:prstGeom prst="rect">
            <a:avLst/>
          </a:prstGeom>
          <a:noFill/>
          <a:ln/>
        </p:spPr>
        <p:txBody>
          <a:bodyPr wrap="square" lIns="25400" tIns="25400" rIns="25400" bIns="2540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記録（チャット・メール）に残っても説明できるか</a:t>
            </a:r>
            <a:endParaRPr lang="en-US" sz="1200" dirty="0"/>
          </a:p>
        </p:txBody>
      </p:sp>
      <p:sp>
        <p:nvSpPr>
          <p:cNvPr id="24" name="Shape 22"/>
          <p:cNvSpPr/>
          <p:nvPr/>
        </p:nvSpPr>
        <p:spPr>
          <a:xfrm>
            <a:off x="4663440" y="2560320"/>
            <a:ext cx="4023360" cy="640080"/>
          </a:xfrm>
          <a:prstGeom prst="roundRect">
            <a:avLst>
              <a:gd name="adj" fmla="val 85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25" name="Shape 23"/>
          <p:cNvSpPr/>
          <p:nvPr/>
        </p:nvSpPr>
        <p:spPr>
          <a:xfrm>
            <a:off x="4809744" y="2743200"/>
            <a:ext cx="274320" cy="274320"/>
          </a:xfrm>
          <a:prstGeom prst="ellipse">
            <a:avLst/>
          </a:prstGeom>
          <a:solidFill>
            <a:srgbClr val="2F6B4F"/>
          </a:solidFill>
          <a:ln/>
        </p:spPr>
      </p:sp>
      <p:sp>
        <p:nvSpPr>
          <p:cNvPr id="26" name="Text 24"/>
          <p:cNvSpPr/>
          <p:nvPr/>
        </p:nvSpPr>
        <p:spPr>
          <a:xfrm>
            <a:off x="4809744" y="2743200"/>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27" name="Text 25"/>
          <p:cNvSpPr/>
          <p:nvPr/>
        </p:nvSpPr>
        <p:spPr>
          <a:xfrm>
            <a:off x="5193792" y="2560320"/>
            <a:ext cx="3429000" cy="640080"/>
          </a:xfrm>
          <a:prstGeom prst="rect">
            <a:avLst/>
          </a:prstGeom>
          <a:noFill/>
          <a:ln/>
        </p:spPr>
        <p:txBody>
          <a:bodyPr wrap="square" lIns="25400" tIns="25400" rIns="25400" bIns="2540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大勢の前で言う必要があるか</a:t>
            </a:r>
            <a:endParaRPr lang="en-US" sz="1200" dirty="0"/>
          </a:p>
        </p:txBody>
      </p:sp>
      <p:sp>
        <p:nvSpPr>
          <p:cNvPr id="28" name="Shape 26"/>
          <p:cNvSpPr/>
          <p:nvPr/>
        </p:nvSpPr>
        <p:spPr>
          <a:xfrm>
            <a:off x="457200" y="3273552"/>
            <a:ext cx="4023360" cy="640080"/>
          </a:xfrm>
          <a:prstGeom prst="roundRect">
            <a:avLst>
              <a:gd name="adj" fmla="val 85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29" name="Shape 27"/>
          <p:cNvSpPr/>
          <p:nvPr/>
        </p:nvSpPr>
        <p:spPr>
          <a:xfrm>
            <a:off x="603504" y="3456432"/>
            <a:ext cx="274320" cy="274320"/>
          </a:xfrm>
          <a:prstGeom prst="ellipse">
            <a:avLst/>
          </a:prstGeom>
          <a:solidFill>
            <a:srgbClr val="2F6B4F"/>
          </a:solidFill>
          <a:ln/>
        </p:spPr>
      </p:sp>
      <p:sp>
        <p:nvSpPr>
          <p:cNvPr id="30" name="Text 28"/>
          <p:cNvSpPr/>
          <p:nvPr/>
        </p:nvSpPr>
        <p:spPr>
          <a:xfrm>
            <a:off x="603504" y="3456432"/>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31" name="Text 29"/>
          <p:cNvSpPr/>
          <p:nvPr/>
        </p:nvSpPr>
        <p:spPr>
          <a:xfrm>
            <a:off x="987552" y="3273552"/>
            <a:ext cx="3429000" cy="640080"/>
          </a:xfrm>
          <a:prstGeom prst="rect">
            <a:avLst/>
          </a:prstGeom>
          <a:noFill/>
          <a:ln/>
        </p:spPr>
        <p:txBody>
          <a:bodyPr wrap="square" lIns="25400" tIns="25400" rIns="25400" bIns="2540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「普通は」「◯◯なら」の決めつけが混じっていないか</a:t>
            </a:r>
            <a:endParaRPr lang="en-US" sz="1200" dirty="0"/>
          </a:p>
        </p:txBody>
      </p:sp>
      <p:sp>
        <p:nvSpPr>
          <p:cNvPr id="32" name="Shape 30"/>
          <p:cNvSpPr/>
          <p:nvPr/>
        </p:nvSpPr>
        <p:spPr>
          <a:xfrm>
            <a:off x="4663440" y="3273552"/>
            <a:ext cx="4023360" cy="640080"/>
          </a:xfrm>
          <a:prstGeom prst="roundRect">
            <a:avLst>
              <a:gd name="adj" fmla="val 85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33" name="Shape 31"/>
          <p:cNvSpPr/>
          <p:nvPr/>
        </p:nvSpPr>
        <p:spPr>
          <a:xfrm>
            <a:off x="4809744" y="3456432"/>
            <a:ext cx="274320" cy="274320"/>
          </a:xfrm>
          <a:prstGeom prst="ellipse">
            <a:avLst/>
          </a:prstGeom>
          <a:solidFill>
            <a:srgbClr val="2F6B4F"/>
          </a:solidFill>
          <a:ln/>
        </p:spPr>
      </p:sp>
      <p:sp>
        <p:nvSpPr>
          <p:cNvPr id="34" name="Text 32"/>
          <p:cNvSpPr/>
          <p:nvPr/>
        </p:nvSpPr>
        <p:spPr>
          <a:xfrm>
            <a:off x="4809744" y="3456432"/>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35" name="Text 33"/>
          <p:cNvSpPr/>
          <p:nvPr/>
        </p:nvSpPr>
        <p:spPr>
          <a:xfrm>
            <a:off x="5193792" y="3273552"/>
            <a:ext cx="3429000" cy="640080"/>
          </a:xfrm>
          <a:prstGeom prst="rect">
            <a:avLst/>
          </a:prstGeom>
          <a:noFill/>
          <a:ln/>
        </p:spPr>
        <p:txBody>
          <a:bodyPr wrap="square" lIns="25400" tIns="25400" rIns="25400" bIns="2540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相手の立場から見て、どう受け取られるか</a:t>
            </a:r>
            <a:endParaRPr lang="en-US" sz="1200" dirty="0"/>
          </a:p>
        </p:txBody>
      </p:sp>
      <p:sp>
        <p:nvSpPr>
          <p:cNvPr id="36" name="Text 34"/>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37" name="Text 35"/>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22 / 37</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ACTION</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言い換え例 ― 決めつけから確認へ</a:t>
            </a:r>
            <a:endParaRPr lang="en-US" sz="2400" dirty="0"/>
          </a:p>
        </p:txBody>
      </p:sp>
      <p:graphicFrame>
        <p:nvGraphicFramePr>
          <p:cNvPr id="24" name="Table 0"/>
          <p:cNvGraphicFramePr>
            <a:graphicFrameLocks noGrp="1"/>
          </p:cNvGraphicFramePr>
          <p:nvPr>
            <p:extLst>
              <p:ext uri="{D42A27DB-BD31-4B8C-83A1-F6EECF244321}">
                <p14:modId xmlns:p14="http://schemas.microsoft.com/office/powerpoint/2010/main" val="1579011935"/>
              </p:ext>
            </p:extLst>
          </p:nvPr>
        </p:nvGraphicFramePr>
        <p:xfrm>
          <a:off x="457200" y="1133856"/>
          <a:ext cx="8229600" cy="914400"/>
        </p:xfrm>
        <a:graphic>
          <a:graphicData uri="http://schemas.openxmlformats.org/drawingml/2006/table">
            <a:tbl>
              <a:tblPr/>
              <a:tblGrid>
                <a:gridCol w="3840480"/>
                <a:gridCol w="4389120"/>
              </a:tblGrid>
              <a:tr h="0">
                <a:tc>
                  <a:txBody>
                    <a:bodyPr/>
                    <a:lstStyle/>
                    <a:p>
                      <a:pPr algn="l" indent="0" marL="0">
                        <a:buNone/>
                      </a:pPr>
                      <a:r>
                        <a:rPr lang="en-US" sz="1150" b="1" dirty="0">
                          <a:solidFill>
                            <a:srgbClr val="FFFFFF"/>
                          </a:solidFill>
                          <a:latin typeface="Meiryo" pitchFamily="34" charset="0"/>
                          <a:ea typeface="Meiryo" pitchFamily="34" charset="-122"/>
                          <a:cs typeface="Meiryo" pitchFamily="34" charset="-120"/>
                        </a:rPr>
                        <a:t>✕ 不適切な発言</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B42318"/>
                    </a:solidFill>
                  </a:tcPr>
                </a:tc>
                <a:tc>
                  <a:txBody>
                    <a:bodyPr/>
                    <a:lstStyle/>
                    <a:p>
                      <a:pPr algn="l" indent="0" marL="0">
                        <a:buNone/>
                      </a:pPr>
                      <a:r>
                        <a:rPr lang="en-US" sz="1150" b="1" dirty="0">
                          <a:solidFill>
                            <a:srgbClr val="FFFFFF"/>
                          </a:solidFill>
                          <a:latin typeface="Meiryo" pitchFamily="34" charset="0"/>
                          <a:ea typeface="Meiryo" pitchFamily="34" charset="-122"/>
                          <a:cs typeface="Meiryo" pitchFamily="34" charset="-120"/>
                        </a:rPr>
                        <a:t>✓ 言い換え・代替行動</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2F6B4F"/>
                    </a:solidFill>
                  </a:tcPr>
                </a:tc>
              </a:tr>
              <a:tr h="0">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外国人なのに日本語うまいね</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資料の説明が分かりやすかったです</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r h="0">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子どもがいるから残業できないよね</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この業務の期限と対応可能な範囲を確認させてください</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r h="0">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障害があるならこの仕事は無理だよ</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業務に必要な条件と、必要な配慮があるかを確認しましょう</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r h="0">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その病気、周りに言っておいた方がいいよ</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共有が必要な範囲・方法は、本人の意向と社内手続を確認しましょう</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r h="0">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結婚しないの？／本当はどっちが好き？</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（業務上の必要がないため尋ねない）</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r h="0">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どこの出身？その地区って…</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3238"/>
                          </a:solidFill>
                          <a:latin typeface="Meiryo" pitchFamily="34" charset="0"/>
                          <a:ea typeface="Meiryo" pitchFamily="34" charset="-122"/>
                          <a:cs typeface="Meiryo" pitchFamily="34" charset="-120"/>
                        </a:rPr>
                        <a:t>（出身地・家柄への詮索はしない）</a:t>
                      </a:r>
                      <a:endParaRPr lang="en-US" sz="1150" dirty="0">
                        <a:latin typeface="Meiryo" charset="0"/>
                        <a:ea typeface="Meiryo" charset="0"/>
                        <a:cs typeface="Meiryo" charset="0"/>
                      </a:endParaRPr>
                    </a:p>
                  </a:txBody>
                  <a:tcPr marL="76200" marR="76200" marT="38100" marB="38100" anchor="ctr">
                    <a:lnL w="9525" cap="flat" cmpd="sng" algn="ctr">
                      <a:solidFill>
                        <a:srgbClr val="D7DEE6"/>
                      </a:solidFill>
                      <a:prstDash val="solid"/>
                      <a:round/>
                      <a:headEnd type="none" w="med" len="med"/>
                      <a:tailEnd type="none" w="med" len="med"/>
                    </a:lnL>
                    <a:lnR w="9525" cap="flat" cmpd="sng" algn="ctr">
                      <a:solidFill>
                        <a:srgbClr val="D7DEE6"/>
                      </a:solidFill>
                      <a:prstDash val="solid"/>
                      <a:round/>
                      <a:headEnd type="none" w="med" len="med"/>
                      <a:tailEnd type="none" w="med" len="med"/>
                    </a:lnR>
                    <a:lnT w="9525" cap="flat" cmpd="sng" algn="ctr">
                      <a:solidFill>
                        <a:srgbClr val="D7DEE6"/>
                      </a:solidFill>
                      <a:prstDash val="solid"/>
                      <a:round/>
                      <a:headEnd type="none" w="med" len="med"/>
                      <a:tailEnd type="none" w="med" len="med"/>
                    </a:lnT>
                    <a:lnB w="9525" cap="flat" cmpd="sng" algn="ctr">
                      <a:solidFill>
                        <a:srgbClr val="D7DEE6"/>
                      </a:solidFill>
                      <a:prstDash val="solid"/>
                      <a:round/>
                      <a:headEnd type="none" w="med" len="med"/>
                      <a:tailEnd type="none" w="med" len="med"/>
                    </a:lnB>
                    <a:solidFill>
                      <a:srgbClr val="FFFFFF"/>
                    </a:solidFill>
                  </a:tcPr>
                </a:tc>
              </a:tr>
            </a:tbl>
          </a:graphicData>
        </a:graphic>
      </p:graphicFrame>
      <p:sp>
        <p:nvSpPr>
          <p:cNvPr id="5" name="Text 2"/>
          <p:cNvSpPr/>
          <p:nvPr/>
        </p:nvSpPr>
        <p:spPr>
          <a:xfrm>
            <a:off x="457200" y="4517136"/>
            <a:ext cx="8229600" cy="274320"/>
          </a:xfrm>
          <a:prstGeom prst="rect">
            <a:avLst/>
          </a:prstGeom>
          <a:noFill/>
          <a:ln/>
        </p:spPr>
        <p:txBody>
          <a:bodyPr wrap="square" lIns="0" tIns="0" rIns="0" bIns="0" rtlCol="0" anchor="ctr"/>
          <a:lstStyle/>
          <a:p>
            <a:pPr indent="0" marL="0">
              <a:buNone/>
            </a:pPr>
            <a:r>
              <a:rPr lang="en-US" sz="1050" i="1" dirty="0">
                <a:solidFill>
                  <a:srgbClr val="16314F"/>
                </a:solidFill>
                <a:latin typeface="Meiryo" pitchFamily="34" charset="0"/>
                <a:ea typeface="Meiryo" pitchFamily="34" charset="-122"/>
                <a:cs typeface="Meiryo" pitchFamily="34" charset="-120"/>
              </a:rPr>
              <a:t>言い換えの本質：属性への決めつけ→本人への確認、私的な詮索→尋ねない。ツールキットに20例以上を収録。</a:t>
            </a:r>
            <a:endParaRPr lang="en-US" sz="1050" dirty="0"/>
          </a:p>
        </p:txBody>
      </p:sp>
      <p:sp>
        <p:nvSpPr>
          <p:cNvPr id="6" name="Text 3"/>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7" name="Text 4"/>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23 / 37</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ACTION</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不適切発言を見聞きした第三者の対応</a:t>
            </a:r>
            <a:endParaRPr lang="en-US" sz="2400" dirty="0"/>
          </a:p>
        </p:txBody>
      </p:sp>
      <p:sp>
        <p:nvSpPr>
          <p:cNvPr id="4" name="Text 2"/>
          <p:cNvSpPr/>
          <p:nvPr/>
        </p:nvSpPr>
        <p:spPr>
          <a:xfrm>
            <a:off x="457200" y="1060704"/>
            <a:ext cx="8229600" cy="310896"/>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便乗・拡散・沈黙だけで終わらせない。安全とできる範囲に応じて行動を選びます。</a:t>
            </a:r>
            <a:endParaRPr lang="en-US" sz="1300" dirty="0"/>
          </a:p>
        </p:txBody>
      </p:sp>
      <p:sp>
        <p:nvSpPr>
          <p:cNvPr id="5" name="Shape 3"/>
          <p:cNvSpPr/>
          <p:nvPr/>
        </p:nvSpPr>
        <p:spPr>
          <a:xfrm>
            <a:off x="457200" y="1517904"/>
            <a:ext cx="4023360" cy="1371600"/>
          </a:xfrm>
          <a:prstGeom prst="roundRect">
            <a:avLst>
              <a:gd name="adj" fmla="val 4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6" name="Shape 4"/>
          <p:cNvSpPr/>
          <p:nvPr/>
        </p:nvSpPr>
        <p:spPr>
          <a:xfrm>
            <a:off x="621792" y="1682496"/>
            <a:ext cx="384048" cy="384048"/>
          </a:xfrm>
          <a:prstGeom prst="ellipse">
            <a:avLst/>
          </a:prstGeom>
          <a:solidFill>
            <a:srgbClr val="16314F"/>
          </a:solidFill>
          <a:ln/>
        </p:spPr>
      </p:sp>
      <p:sp>
        <p:nvSpPr>
          <p:cNvPr id="7" name="Text 5"/>
          <p:cNvSpPr/>
          <p:nvPr/>
        </p:nvSpPr>
        <p:spPr>
          <a:xfrm>
            <a:off x="621792" y="1682496"/>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1</a:t>
            </a:r>
            <a:endParaRPr lang="en-US" sz="1500" dirty="0"/>
          </a:p>
        </p:txBody>
      </p:sp>
      <p:sp>
        <p:nvSpPr>
          <p:cNvPr id="8" name="Text 6"/>
          <p:cNvSpPr/>
          <p:nvPr/>
        </p:nvSpPr>
        <p:spPr>
          <a:xfrm>
            <a:off x="1115568" y="1664208"/>
            <a:ext cx="3200400" cy="40233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その場で短く止める</a:t>
            </a:r>
            <a:endParaRPr lang="en-US" sz="1300" dirty="0"/>
          </a:p>
        </p:txBody>
      </p:sp>
      <p:sp>
        <p:nvSpPr>
          <p:cNvPr id="9" name="Text 7"/>
          <p:cNvSpPr/>
          <p:nvPr/>
        </p:nvSpPr>
        <p:spPr>
          <a:xfrm>
            <a:off x="640080" y="2084832"/>
            <a:ext cx="3657600" cy="749808"/>
          </a:xfrm>
          <a:prstGeom prst="rect">
            <a:avLst/>
          </a:prstGeom>
          <a:noFill/>
          <a:ln/>
        </p:spPr>
        <p:txBody>
          <a:bodyPr wrap="square" lIns="25400" tIns="25400" rIns="25400" bIns="25400" rtlCol="0" anchor="t"/>
          <a:lstStyle/>
          <a:p>
            <a:pPr indent="0" marL="0">
              <a:lnSpc>
                <a:spcPct val="102000"/>
              </a:lnSpc>
              <a:buNone/>
            </a:pPr>
            <a:r>
              <a:rPr lang="en-US" sz="1150" dirty="0">
                <a:solidFill>
                  <a:srgbClr val="263238"/>
                </a:solidFill>
                <a:latin typeface="Meiryo" pitchFamily="34" charset="0"/>
                <a:ea typeface="Meiryo" pitchFamily="34" charset="-122"/>
                <a:cs typeface="Meiryo" pitchFamily="34" charset="-120"/>
              </a:rPr>
              <a:t>安全に止められるなら、穏やかに話題を変える／やめましょうと伝える</a:t>
            </a:r>
            <a:endParaRPr lang="en-US" sz="1150" dirty="0"/>
          </a:p>
        </p:txBody>
      </p:sp>
      <p:sp>
        <p:nvSpPr>
          <p:cNvPr id="10" name="Shape 8"/>
          <p:cNvSpPr/>
          <p:nvPr/>
        </p:nvSpPr>
        <p:spPr>
          <a:xfrm>
            <a:off x="4663440" y="1517904"/>
            <a:ext cx="4023360" cy="1371600"/>
          </a:xfrm>
          <a:prstGeom prst="roundRect">
            <a:avLst>
              <a:gd name="adj" fmla="val 4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1" name="Shape 9"/>
          <p:cNvSpPr/>
          <p:nvPr/>
        </p:nvSpPr>
        <p:spPr>
          <a:xfrm>
            <a:off x="4828032" y="1682496"/>
            <a:ext cx="384048" cy="384048"/>
          </a:xfrm>
          <a:prstGeom prst="ellipse">
            <a:avLst/>
          </a:prstGeom>
          <a:solidFill>
            <a:srgbClr val="16314F"/>
          </a:solidFill>
          <a:ln/>
        </p:spPr>
      </p:sp>
      <p:sp>
        <p:nvSpPr>
          <p:cNvPr id="12" name="Text 10"/>
          <p:cNvSpPr/>
          <p:nvPr/>
        </p:nvSpPr>
        <p:spPr>
          <a:xfrm>
            <a:off x="4828032" y="1682496"/>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2</a:t>
            </a:r>
            <a:endParaRPr lang="en-US" sz="1500" dirty="0"/>
          </a:p>
        </p:txBody>
      </p:sp>
      <p:sp>
        <p:nvSpPr>
          <p:cNvPr id="13" name="Text 11"/>
          <p:cNvSpPr/>
          <p:nvPr/>
        </p:nvSpPr>
        <p:spPr>
          <a:xfrm>
            <a:off x="5321808" y="1664208"/>
            <a:ext cx="3200400" cy="40233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後で本人に声をかける</a:t>
            </a:r>
            <a:endParaRPr lang="en-US" sz="1300" dirty="0"/>
          </a:p>
        </p:txBody>
      </p:sp>
      <p:sp>
        <p:nvSpPr>
          <p:cNvPr id="14" name="Text 12"/>
          <p:cNvSpPr/>
          <p:nvPr/>
        </p:nvSpPr>
        <p:spPr>
          <a:xfrm>
            <a:off x="4846320" y="2084832"/>
            <a:ext cx="3657600" cy="749808"/>
          </a:xfrm>
          <a:prstGeom prst="rect">
            <a:avLst/>
          </a:prstGeom>
          <a:noFill/>
          <a:ln/>
        </p:spPr>
        <p:txBody>
          <a:bodyPr wrap="square" lIns="25400" tIns="25400" rIns="25400" bIns="25400" rtlCol="0" anchor="t"/>
          <a:lstStyle/>
          <a:p>
            <a:pPr indent="0" marL="0">
              <a:lnSpc>
                <a:spcPct val="102000"/>
              </a:lnSpc>
              <a:buNone/>
            </a:pPr>
            <a:r>
              <a:rPr lang="en-US" sz="1150" dirty="0">
                <a:solidFill>
                  <a:srgbClr val="263238"/>
                </a:solidFill>
                <a:latin typeface="Meiryo" pitchFamily="34" charset="0"/>
                <a:ea typeface="Meiryo" pitchFamily="34" charset="-122"/>
                <a:cs typeface="Meiryo" pitchFamily="34" charset="-120"/>
              </a:rPr>
              <a:t>「さっきの発言、大丈夫でしたか」と気にかける。気にしすぎと言わない</a:t>
            </a:r>
            <a:endParaRPr lang="en-US" sz="1150" dirty="0"/>
          </a:p>
        </p:txBody>
      </p:sp>
      <p:sp>
        <p:nvSpPr>
          <p:cNvPr id="15" name="Shape 13"/>
          <p:cNvSpPr/>
          <p:nvPr/>
        </p:nvSpPr>
        <p:spPr>
          <a:xfrm>
            <a:off x="457200" y="2962656"/>
            <a:ext cx="4023360" cy="1371600"/>
          </a:xfrm>
          <a:prstGeom prst="roundRect">
            <a:avLst>
              <a:gd name="adj" fmla="val 4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6" name="Shape 14"/>
          <p:cNvSpPr/>
          <p:nvPr/>
        </p:nvSpPr>
        <p:spPr>
          <a:xfrm>
            <a:off x="621792" y="3127248"/>
            <a:ext cx="384048" cy="384048"/>
          </a:xfrm>
          <a:prstGeom prst="ellipse">
            <a:avLst/>
          </a:prstGeom>
          <a:solidFill>
            <a:srgbClr val="16314F"/>
          </a:solidFill>
          <a:ln/>
        </p:spPr>
      </p:sp>
      <p:sp>
        <p:nvSpPr>
          <p:cNvPr id="17" name="Text 15"/>
          <p:cNvSpPr/>
          <p:nvPr/>
        </p:nvSpPr>
        <p:spPr>
          <a:xfrm>
            <a:off x="621792" y="3127248"/>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3</a:t>
            </a:r>
            <a:endParaRPr lang="en-US" sz="1500" dirty="0"/>
          </a:p>
        </p:txBody>
      </p:sp>
      <p:sp>
        <p:nvSpPr>
          <p:cNvPr id="18" name="Text 16"/>
          <p:cNvSpPr/>
          <p:nvPr/>
        </p:nvSpPr>
        <p:spPr>
          <a:xfrm>
            <a:off x="1115568" y="3108960"/>
            <a:ext cx="3200400" cy="40233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個別に注意・相談する</a:t>
            </a:r>
            <a:endParaRPr lang="en-US" sz="1300" dirty="0"/>
          </a:p>
        </p:txBody>
      </p:sp>
      <p:sp>
        <p:nvSpPr>
          <p:cNvPr id="19" name="Text 17"/>
          <p:cNvSpPr/>
          <p:nvPr/>
        </p:nvSpPr>
        <p:spPr>
          <a:xfrm>
            <a:off x="640080" y="3529584"/>
            <a:ext cx="3657600" cy="749808"/>
          </a:xfrm>
          <a:prstGeom prst="rect">
            <a:avLst/>
          </a:prstGeom>
          <a:noFill/>
          <a:ln/>
        </p:spPr>
        <p:txBody>
          <a:bodyPr wrap="square" lIns="25400" tIns="25400" rIns="25400" bIns="25400" rtlCol="0" anchor="t"/>
          <a:lstStyle/>
          <a:p>
            <a:pPr indent="0" marL="0">
              <a:lnSpc>
                <a:spcPct val="102000"/>
              </a:lnSpc>
              <a:buNone/>
            </a:pPr>
            <a:r>
              <a:rPr lang="en-US" sz="1150" dirty="0">
                <a:solidFill>
                  <a:srgbClr val="263238"/>
                </a:solidFill>
                <a:latin typeface="Meiryo" pitchFamily="34" charset="0"/>
                <a:ea typeface="Meiryo" pitchFamily="34" charset="-122"/>
                <a:cs typeface="Meiryo" pitchFamily="34" charset="-120"/>
              </a:rPr>
              <a:t>発言者へ個別に伝える、上長・人事・総務・法務へ相談する</a:t>
            </a:r>
            <a:endParaRPr lang="en-US" sz="1150" dirty="0"/>
          </a:p>
        </p:txBody>
      </p:sp>
      <p:sp>
        <p:nvSpPr>
          <p:cNvPr id="20" name="Shape 18"/>
          <p:cNvSpPr/>
          <p:nvPr/>
        </p:nvSpPr>
        <p:spPr>
          <a:xfrm>
            <a:off x="4663440" y="2962656"/>
            <a:ext cx="4023360" cy="1371600"/>
          </a:xfrm>
          <a:prstGeom prst="roundRect">
            <a:avLst>
              <a:gd name="adj" fmla="val 4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21" name="Shape 19"/>
          <p:cNvSpPr/>
          <p:nvPr/>
        </p:nvSpPr>
        <p:spPr>
          <a:xfrm>
            <a:off x="4828032" y="3127248"/>
            <a:ext cx="384048" cy="384048"/>
          </a:xfrm>
          <a:prstGeom prst="ellipse">
            <a:avLst/>
          </a:prstGeom>
          <a:solidFill>
            <a:srgbClr val="16314F"/>
          </a:solidFill>
          <a:ln/>
        </p:spPr>
      </p:sp>
      <p:sp>
        <p:nvSpPr>
          <p:cNvPr id="22" name="Text 20"/>
          <p:cNvSpPr/>
          <p:nvPr/>
        </p:nvSpPr>
        <p:spPr>
          <a:xfrm>
            <a:off x="4828032" y="3127248"/>
            <a:ext cx="384048" cy="384048"/>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4</a:t>
            </a:r>
            <a:endParaRPr lang="en-US" sz="1500" dirty="0"/>
          </a:p>
        </p:txBody>
      </p:sp>
      <p:sp>
        <p:nvSpPr>
          <p:cNvPr id="23" name="Text 21"/>
          <p:cNvSpPr/>
          <p:nvPr/>
        </p:nvSpPr>
        <p:spPr>
          <a:xfrm>
            <a:off x="5321808" y="3108960"/>
            <a:ext cx="3200400" cy="40233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記録する／窓口へつなぐ</a:t>
            </a:r>
            <a:endParaRPr lang="en-US" sz="1300" dirty="0"/>
          </a:p>
        </p:txBody>
      </p:sp>
      <p:sp>
        <p:nvSpPr>
          <p:cNvPr id="24" name="Text 22"/>
          <p:cNvSpPr/>
          <p:nvPr/>
        </p:nvSpPr>
        <p:spPr>
          <a:xfrm>
            <a:off x="4846320" y="3529584"/>
            <a:ext cx="3657600" cy="749808"/>
          </a:xfrm>
          <a:prstGeom prst="rect">
            <a:avLst/>
          </a:prstGeom>
          <a:noFill/>
          <a:ln/>
        </p:spPr>
        <p:txBody>
          <a:bodyPr wrap="square" lIns="25400" tIns="25400" rIns="25400" bIns="25400" rtlCol="0" anchor="t"/>
          <a:lstStyle/>
          <a:p>
            <a:pPr indent="0" marL="0">
              <a:lnSpc>
                <a:spcPct val="102000"/>
              </a:lnSpc>
              <a:buNone/>
            </a:pPr>
            <a:r>
              <a:rPr lang="en-US" sz="1150" dirty="0">
                <a:solidFill>
                  <a:srgbClr val="263238"/>
                </a:solidFill>
                <a:latin typeface="Meiryo" pitchFamily="34" charset="0"/>
                <a:ea typeface="Meiryo" pitchFamily="34" charset="-122"/>
                <a:cs typeface="Meiryo" pitchFamily="34" charset="-120"/>
              </a:rPr>
              <a:t>日時・場所・発言を記録。相談窓口へつなぐ。噂として拡散しない</a:t>
            </a:r>
            <a:endParaRPr lang="en-US" sz="1150" dirty="0"/>
          </a:p>
        </p:txBody>
      </p:sp>
      <p:sp>
        <p:nvSpPr>
          <p:cNvPr id="25" name="Text 23"/>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6" name="Text 24"/>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24 / 37</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ACTION</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被害を受けた・相談を受けた場合の初動</a:t>
            </a:r>
            <a:endParaRPr lang="en-US" sz="2400" dirty="0"/>
          </a:p>
        </p:txBody>
      </p:sp>
      <p:sp>
        <p:nvSpPr>
          <p:cNvPr id="4" name="Shape 2"/>
          <p:cNvSpPr/>
          <p:nvPr/>
        </p:nvSpPr>
        <p:spPr>
          <a:xfrm>
            <a:off x="457200" y="1060704"/>
            <a:ext cx="4023360" cy="3511296"/>
          </a:xfrm>
          <a:prstGeom prst="roundRect">
            <a:avLst>
              <a:gd name="adj" fmla="val 1563"/>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21792" y="1170432"/>
            <a:ext cx="3657600" cy="274320"/>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相談を受けた人が守ること</a:t>
            </a:r>
            <a:endParaRPr lang="en-US" sz="1300" dirty="0"/>
          </a:p>
        </p:txBody>
      </p:sp>
      <p:sp>
        <p:nvSpPr>
          <p:cNvPr id="6" name="Text 4"/>
          <p:cNvSpPr/>
          <p:nvPr/>
        </p:nvSpPr>
        <p:spPr>
          <a:xfrm>
            <a:off x="640080" y="1499616"/>
            <a:ext cx="3703320" cy="3017520"/>
          </a:xfrm>
          <a:prstGeom prst="rect">
            <a:avLst/>
          </a:prstGeom>
          <a:noFill/>
          <a:ln/>
        </p:spPr>
        <p:txBody>
          <a:bodyPr wrap="square" rtlCol="0" anchor="t"/>
          <a:lstStyle/>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まず話を最後まで聞く。相談者を責めない</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「気にしすぎ」と軽視しない（二次被害）</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事実・伝聞・推測を分けて聞き取る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本人が望む対応・共有範囲を確認する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安全・健康上の緊急性を確認する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必要最小限の範囲で正式な窓口へつなぐ</a:t>
            </a:r>
            <a:endParaRPr lang="en-US" sz="1200" dirty="0"/>
          </a:p>
        </p:txBody>
      </p:sp>
      <p:sp>
        <p:nvSpPr>
          <p:cNvPr id="7" name="Shape 5"/>
          <p:cNvSpPr/>
          <p:nvPr/>
        </p:nvSpPr>
        <p:spPr>
          <a:xfrm>
            <a:off x="4663440" y="1060704"/>
            <a:ext cx="4023360" cy="3511296"/>
          </a:xfrm>
          <a:prstGeom prst="roundRect">
            <a:avLst>
              <a:gd name="adj" fmla="val 1563"/>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8" name="Text 6"/>
          <p:cNvSpPr/>
          <p:nvPr/>
        </p:nvSpPr>
        <p:spPr>
          <a:xfrm>
            <a:off x="4828032" y="1170432"/>
            <a:ext cx="3657600" cy="27432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やってはいけないこと</a:t>
            </a:r>
            <a:endParaRPr lang="en-US" sz="1300" dirty="0"/>
          </a:p>
        </p:txBody>
      </p:sp>
      <p:sp>
        <p:nvSpPr>
          <p:cNvPr id="9" name="Text 7"/>
          <p:cNvSpPr/>
          <p:nvPr/>
        </p:nvSpPr>
        <p:spPr>
          <a:xfrm>
            <a:off x="4846320" y="1499616"/>
            <a:ext cx="3703320" cy="3017520"/>
          </a:xfrm>
          <a:prstGeom prst="rect">
            <a:avLst/>
          </a:prstGeom>
          <a:noFill/>
          <a:ln/>
        </p:spPr>
        <p:txBody>
          <a:bodyPr wrap="square" rtlCol="0" anchor="t"/>
          <a:lstStyle/>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無条件の秘密保持を約束する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相談者の主張だけで行為者を断定・処分する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行為者の否認だけで相談を虚偽と決めつける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一人で本格的な調査を始める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相談内容を噂として共有する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本人の同意なく機微情報を広げる</a:t>
            </a:r>
            <a:endParaRPr lang="en-US" sz="1200" dirty="0"/>
          </a:p>
        </p:txBody>
      </p:sp>
      <p:sp>
        <p:nvSpPr>
          <p:cNvPr id="10" name="Text 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1" name="Text 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25 / 37</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FOR MANAGERS</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管理職が気をつけること</a:t>
            </a:r>
            <a:endParaRPr lang="en-US" sz="2400" dirty="0"/>
          </a:p>
        </p:txBody>
      </p:sp>
      <p:sp>
        <p:nvSpPr>
          <p:cNvPr id="4" name="Shape 2"/>
          <p:cNvSpPr/>
          <p:nvPr/>
        </p:nvSpPr>
        <p:spPr>
          <a:xfrm>
            <a:off x="457200" y="1133856"/>
            <a:ext cx="8229600" cy="804672"/>
          </a:xfrm>
          <a:prstGeom prst="roundRect">
            <a:avLst>
              <a:gd name="adj" fmla="val 681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Shape 3"/>
          <p:cNvSpPr/>
          <p:nvPr/>
        </p:nvSpPr>
        <p:spPr>
          <a:xfrm>
            <a:off x="603504" y="1353312"/>
            <a:ext cx="365760" cy="365760"/>
          </a:xfrm>
          <a:prstGeom prst="ellipse">
            <a:avLst/>
          </a:prstGeom>
          <a:solidFill>
            <a:srgbClr val="B58A3A"/>
          </a:solidFill>
          <a:ln/>
        </p:spPr>
      </p:sp>
      <p:sp>
        <p:nvSpPr>
          <p:cNvPr id="6" name="Text 4"/>
          <p:cNvSpPr/>
          <p:nvPr/>
        </p:nvSpPr>
        <p:spPr>
          <a:xfrm>
            <a:off x="603504" y="1353312"/>
            <a:ext cx="365760" cy="365760"/>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1</a:t>
            </a:r>
            <a:endParaRPr lang="en-US" sz="1500" dirty="0"/>
          </a:p>
        </p:txBody>
      </p:sp>
      <p:sp>
        <p:nvSpPr>
          <p:cNvPr id="7" name="Text 5"/>
          <p:cNvSpPr/>
          <p:nvPr/>
        </p:nvSpPr>
        <p:spPr>
          <a:xfrm>
            <a:off x="1133856" y="1133856"/>
            <a:ext cx="7406640" cy="804672"/>
          </a:xfrm>
          <a:prstGeom prst="rect">
            <a:avLst/>
          </a:prstGeom>
          <a:noFill/>
          <a:ln/>
        </p:spPr>
        <p:txBody>
          <a:bodyPr wrap="square" lIns="38100" tIns="38100" rIns="38100" bIns="38100" rtlCol="0" anchor="ctr"/>
          <a:lstStyle/>
          <a:p>
            <a:pPr indent="0" marL="0">
              <a:lnSpc>
                <a:spcPct val="100000"/>
              </a:lnSpc>
              <a:buNone/>
            </a:pPr>
            <a:r>
              <a:rPr lang="en-US" sz="1350" b="1" dirty="0">
                <a:solidFill>
                  <a:srgbClr val="16314F"/>
                </a:solidFill>
                <a:latin typeface="Meiryo" pitchFamily="34" charset="0"/>
                <a:ea typeface="Meiryo" pitchFamily="34" charset="-122"/>
                <a:cs typeface="Meiryo" pitchFamily="34" charset="-120"/>
              </a:rPr>
              <a:t>気づく場面を意識する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雑談・会議・チャット・評価・配置・教育・懇親会。発言が記録・評価に影響する立場と自覚する。</a:t>
            </a:r>
            <a:endParaRPr lang="en-US" sz="1350" dirty="0"/>
          </a:p>
        </p:txBody>
      </p:sp>
      <p:sp>
        <p:nvSpPr>
          <p:cNvPr id="8" name="Shape 6"/>
          <p:cNvSpPr/>
          <p:nvPr/>
        </p:nvSpPr>
        <p:spPr>
          <a:xfrm>
            <a:off x="457200" y="2011680"/>
            <a:ext cx="8229600" cy="804672"/>
          </a:xfrm>
          <a:prstGeom prst="roundRect">
            <a:avLst>
              <a:gd name="adj" fmla="val 681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Shape 7"/>
          <p:cNvSpPr/>
          <p:nvPr/>
        </p:nvSpPr>
        <p:spPr>
          <a:xfrm>
            <a:off x="603504" y="2231136"/>
            <a:ext cx="365760" cy="365760"/>
          </a:xfrm>
          <a:prstGeom prst="ellipse">
            <a:avLst/>
          </a:prstGeom>
          <a:solidFill>
            <a:srgbClr val="B58A3A"/>
          </a:solidFill>
          <a:ln/>
        </p:spPr>
      </p:sp>
      <p:sp>
        <p:nvSpPr>
          <p:cNvPr id="10" name="Text 8"/>
          <p:cNvSpPr/>
          <p:nvPr/>
        </p:nvSpPr>
        <p:spPr>
          <a:xfrm>
            <a:off x="603504" y="2231136"/>
            <a:ext cx="365760" cy="365760"/>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2</a:t>
            </a:r>
            <a:endParaRPr lang="en-US" sz="1500" dirty="0"/>
          </a:p>
        </p:txBody>
      </p:sp>
      <p:sp>
        <p:nvSpPr>
          <p:cNvPr id="11" name="Text 9"/>
          <p:cNvSpPr/>
          <p:nvPr/>
        </p:nvSpPr>
        <p:spPr>
          <a:xfrm>
            <a:off x="1133856" y="2011680"/>
            <a:ext cx="7406640" cy="804672"/>
          </a:xfrm>
          <a:prstGeom prst="rect">
            <a:avLst/>
          </a:prstGeom>
          <a:noFill/>
          <a:ln/>
        </p:spPr>
        <p:txBody>
          <a:bodyPr wrap="square" lIns="38100" tIns="38100" rIns="38100" bIns="38100" rtlCol="0" anchor="ctr"/>
          <a:lstStyle/>
          <a:p>
            <a:pPr indent="0" marL="0">
              <a:lnSpc>
                <a:spcPct val="100000"/>
              </a:lnSpc>
              <a:buNone/>
            </a:pPr>
            <a:r>
              <a:rPr lang="en-US" sz="1350" b="1" dirty="0">
                <a:solidFill>
                  <a:srgbClr val="16314F"/>
                </a:solidFill>
                <a:latin typeface="Meiryo" pitchFamily="34" charset="0"/>
                <a:ea typeface="Meiryo" pitchFamily="34" charset="-122"/>
                <a:cs typeface="Meiryo" pitchFamily="34" charset="-120"/>
              </a:rPr>
              <a:t>相談は独断で結論を出さない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受けたら一人で判断せず、本人の意向を確認し、人事・総務・法務・産業保健へつなぐ。</a:t>
            </a:r>
            <a:endParaRPr lang="en-US" sz="1350" dirty="0"/>
          </a:p>
        </p:txBody>
      </p:sp>
      <p:sp>
        <p:nvSpPr>
          <p:cNvPr id="12" name="Shape 10"/>
          <p:cNvSpPr/>
          <p:nvPr/>
        </p:nvSpPr>
        <p:spPr>
          <a:xfrm>
            <a:off x="457200" y="2889504"/>
            <a:ext cx="8229600" cy="804672"/>
          </a:xfrm>
          <a:prstGeom prst="roundRect">
            <a:avLst>
              <a:gd name="adj" fmla="val 681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3" name="Shape 11"/>
          <p:cNvSpPr/>
          <p:nvPr/>
        </p:nvSpPr>
        <p:spPr>
          <a:xfrm>
            <a:off x="603504" y="3108960"/>
            <a:ext cx="365760" cy="365760"/>
          </a:xfrm>
          <a:prstGeom prst="ellipse">
            <a:avLst/>
          </a:prstGeom>
          <a:solidFill>
            <a:srgbClr val="B58A3A"/>
          </a:solidFill>
          <a:ln/>
        </p:spPr>
      </p:sp>
      <p:sp>
        <p:nvSpPr>
          <p:cNvPr id="14" name="Text 12"/>
          <p:cNvSpPr/>
          <p:nvPr/>
        </p:nvSpPr>
        <p:spPr>
          <a:xfrm>
            <a:off x="603504" y="3108960"/>
            <a:ext cx="365760" cy="365760"/>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3</a:t>
            </a:r>
            <a:endParaRPr lang="en-US" sz="1500" dirty="0"/>
          </a:p>
        </p:txBody>
      </p:sp>
      <p:sp>
        <p:nvSpPr>
          <p:cNvPr id="15" name="Text 13"/>
          <p:cNvSpPr/>
          <p:nvPr/>
        </p:nvSpPr>
        <p:spPr>
          <a:xfrm>
            <a:off x="1133856" y="2889504"/>
            <a:ext cx="7406640" cy="804672"/>
          </a:xfrm>
          <a:prstGeom prst="rect">
            <a:avLst/>
          </a:prstGeom>
          <a:noFill/>
          <a:ln/>
        </p:spPr>
        <p:txBody>
          <a:bodyPr wrap="square" lIns="38100" tIns="38100" rIns="38100" bIns="38100" rtlCol="0" anchor="ctr"/>
          <a:lstStyle/>
          <a:p>
            <a:pPr indent="0" marL="0">
              <a:lnSpc>
                <a:spcPct val="100000"/>
              </a:lnSpc>
              <a:buNone/>
            </a:pPr>
            <a:r>
              <a:rPr lang="en-US" sz="1350" b="1" dirty="0">
                <a:solidFill>
                  <a:srgbClr val="16314F"/>
                </a:solidFill>
                <a:latin typeface="Meiryo" pitchFamily="34" charset="0"/>
                <a:ea typeface="Meiryo" pitchFamily="34" charset="-122"/>
                <a:cs typeface="Meiryo" pitchFamily="34" charset="-120"/>
              </a:rPr>
              <a:t>チーム内の発言に介入する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不適切発言を放置しない。個別に伝える・場の空気を変える。当事者と周囲双方へ配慮する。</a:t>
            </a:r>
            <a:endParaRPr lang="en-US" sz="1350" dirty="0"/>
          </a:p>
        </p:txBody>
      </p:sp>
      <p:sp>
        <p:nvSpPr>
          <p:cNvPr id="16" name="Shape 14"/>
          <p:cNvSpPr/>
          <p:nvPr/>
        </p:nvSpPr>
        <p:spPr>
          <a:xfrm>
            <a:off x="457200" y="3767328"/>
            <a:ext cx="8229600" cy="804672"/>
          </a:xfrm>
          <a:prstGeom prst="roundRect">
            <a:avLst>
              <a:gd name="adj" fmla="val 681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7" name="Shape 15"/>
          <p:cNvSpPr/>
          <p:nvPr/>
        </p:nvSpPr>
        <p:spPr>
          <a:xfrm>
            <a:off x="603504" y="3986784"/>
            <a:ext cx="365760" cy="365760"/>
          </a:xfrm>
          <a:prstGeom prst="ellipse">
            <a:avLst/>
          </a:prstGeom>
          <a:solidFill>
            <a:srgbClr val="B58A3A"/>
          </a:solidFill>
          <a:ln/>
        </p:spPr>
      </p:sp>
      <p:sp>
        <p:nvSpPr>
          <p:cNvPr id="18" name="Text 16"/>
          <p:cNvSpPr/>
          <p:nvPr/>
        </p:nvSpPr>
        <p:spPr>
          <a:xfrm>
            <a:off x="603504" y="3986784"/>
            <a:ext cx="365760" cy="365760"/>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4</a:t>
            </a:r>
            <a:endParaRPr lang="en-US" sz="1500" dirty="0"/>
          </a:p>
        </p:txBody>
      </p:sp>
      <p:sp>
        <p:nvSpPr>
          <p:cNvPr id="19" name="Text 17"/>
          <p:cNvSpPr/>
          <p:nvPr/>
        </p:nvSpPr>
        <p:spPr>
          <a:xfrm>
            <a:off x="1133856" y="3767328"/>
            <a:ext cx="7406640" cy="804672"/>
          </a:xfrm>
          <a:prstGeom prst="rect">
            <a:avLst/>
          </a:prstGeom>
          <a:noFill/>
          <a:ln/>
        </p:spPr>
        <p:txBody>
          <a:bodyPr wrap="square" lIns="38100" tIns="38100" rIns="38100" bIns="38100" rtlCol="0" anchor="ctr"/>
          <a:lstStyle/>
          <a:p>
            <a:pPr indent="0" marL="0">
              <a:lnSpc>
                <a:spcPct val="100000"/>
              </a:lnSpc>
              <a:buNone/>
            </a:pPr>
            <a:r>
              <a:rPr lang="en-US" sz="1350" b="1" dirty="0">
                <a:solidFill>
                  <a:srgbClr val="16314F"/>
                </a:solidFill>
                <a:latin typeface="Meiryo" pitchFamily="34" charset="0"/>
                <a:ea typeface="Meiryo" pitchFamily="34" charset="-122"/>
                <a:cs typeface="Meiryo" pitchFamily="34" charset="-120"/>
              </a:rPr>
              <a:t>機微情報の共有は最小限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配慮の実施で共有が必要でも、目的・範囲・共有先を本人と確認し、必要最小限に。</a:t>
            </a:r>
            <a:endParaRPr lang="en-US" sz="1350" dirty="0"/>
          </a:p>
        </p:txBody>
      </p:sp>
      <p:sp>
        <p:nvSpPr>
          <p:cNvPr id="20" name="Text 1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1" name="Text 1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26 / 37</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INFO HANDLING</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相談内容・機微情報の共有範囲</a:t>
            </a:r>
            <a:endParaRPr lang="en-US" sz="2400" dirty="0"/>
          </a:p>
        </p:txBody>
      </p:sp>
      <p:sp>
        <p:nvSpPr>
          <p:cNvPr id="4" name="Shape 2"/>
          <p:cNvSpPr/>
          <p:nvPr/>
        </p:nvSpPr>
        <p:spPr>
          <a:xfrm>
            <a:off x="457200" y="1060704"/>
            <a:ext cx="8229600" cy="914400"/>
          </a:xfrm>
          <a:prstGeom prst="roundRect">
            <a:avLst>
              <a:gd name="adj" fmla="val 6000"/>
            </a:avLst>
          </a:prstGeom>
          <a:solidFill>
            <a:srgbClr val="E5F0EF"/>
          </a:solidFill>
          <a:ln w="9525">
            <a:solidFill>
              <a:srgbClr val="BBD8D5"/>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060704"/>
            <a:ext cx="7863840" cy="914400"/>
          </a:xfrm>
          <a:prstGeom prst="rect">
            <a:avLst/>
          </a:prstGeom>
          <a:noFill/>
          <a:ln/>
        </p:spPr>
        <p:txBody>
          <a:bodyPr wrap="square" lIns="63500" tIns="63500" rIns="63500" bIns="63500" rtlCol="0" anchor="ctr"/>
          <a:lstStyle/>
          <a:p>
            <a:pPr indent="0" marL="0">
              <a:lnSpc>
                <a:spcPct val="105000"/>
              </a:lnSpc>
              <a:buNone/>
            </a:pPr>
            <a:r>
              <a:rPr lang="en-US" sz="1300" b="1" dirty="0">
                <a:solidFill>
                  <a:srgbClr val="237A75"/>
                </a:solidFill>
                <a:latin typeface="Meiryo" pitchFamily="34" charset="0"/>
                <a:ea typeface="Meiryo" pitchFamily="34" charset="-122"/>
                <a:cs typeface="Meiryo" pitchFamily="34" charset="-120"/>
              </a:rPr>
              <a:t>原則　</a:t>
            </a:r>
            <a:pPr indent="0" marL="0">
              <a:lnSpc>
                <a:spcPct val="105000"/>
              </a:lnSpc>
              <a:buNone/>
            </a:pPr>
            <a:r>
              <a:rPr lang="en-US" sz="1250" dirty="0">
                <a:solidFill>
                  <a:srgbClr val="1C5D58"/>
                </a:solidFill>
                <a:latin typeface="Meiryo" pitchFamily="34" charset="0"/>
                <a:ea typeface="Meiryo" pitchFamily="34" charset="-122"/>
                <a:cs typeface="Meiryo" pitchFamily="34" charset="-120"/>
              </a:rPr>
              <a:t>相談・機微情報は『無条件の秘密保持』を約束せず、本人の意向を確認したうえで、必要最小限の範囲・相手に限って共有します。</a:t>
            </a:r>
            <a:endParaRPr lang="en-US" sz="1300" dirty="0"/>
          </a:p>
        </p:txBody>
      </p:sp>
      <p:sp>
        <p:nvSpPr>
          <p:cNvPr id="6" name="Shape 4"/>
          <p:cNvSpPr/>
          <p:nvPr/>
        </p:nvSpPr>
        <p:spPr>
          <a:xfrm>
            <a:off x="457200" y="2103120"/>
            <a:ext cx="4023360" cy="2468880"/>
          </a:xfrm>
          <a:prstGeom prst="roundRect">
            <a:avLst>
              <a:gd name="adj" fmla="val 222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7" name="Text 5"/>
          <p:cNvSpPr/>
          <p:nvPr/>
        </p:nvSpPr>
        <p:spPr>
          <a:xfrm>
            <a:off x="621792" y="2212848"/>
            <a:ext cx="36576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共有してよいかの判断</a:t>
            </a:r>
            <a:endParaRPr lang="en-US" sz="1250" dirty="0"/>
          </a:p>
        </p:txBody>
      </p:sp>
      <p:sp>
        <p:nvSpPr>
          <p:cNvPr id="8" name="Text 6"/>
          <p:cNvSpPr/>
          <p:nvPr/>
        </p:nvSpPr>
        <p:spPr>
          <a:xfrm>
            <a:off x="640080" y="2542032"/>
            <a:ext cx="3703320" cy="1920240"/>
          </a:xfrm>
          <a:prstGeom prst="rect">
            <a:avLst/>
          </a:prstGeom>
          <a:noFill/>
          <a:ln/>
        </p:spPr>
        <p:txBody>
          <a:bodyPr wrap="square" rtlCol="0" anchor="t"/>
          <a:lstStyle/>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共有の目的は何か（配慮・安全・調査）</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本人はどこまでの共有を望むか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誰に伝える必要があるか（最小限）</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記録の保管・アクセスは適切か</a:t>
            </a:r>
            <a:endParaRPr lang="en-US" sz="1200" dirty="0"/>
          </a:p>
        </p:txBody>
      </p:sp>
      <p:sp>
        <p:nvSpPr>
          <p:cNvPr id="9" name="Shape 7"/>
          <p:cNvSpPr/>
          <p:nvPr/>
        </p:nvSpPr>
        <p:spPr>
          <a:xfrm>
            <a:off x="4663440" y="2103120"/>
            <a:ext cx="4023360" cy="2468880"/>
          </a:xfrm>
          <a:prstGeom prst="roundRect">
            <a:avLst>
              <a:gd name="adj" fmla="val 2222"/>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10" name="Text 8"/>
          <p:cNvSpPr/>
          <p:nvPr/>
        </p:nvSpPr>
        <p:spPr>
          <a:xfrm>
            <a:off x="4828032" y="2212848"/>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例外（安全が優先される場合）</a:t>
            </a:r>
            <a:endParaRPr lang="en-US" sz="1250" dirty="0"/>
          </a:p>
        </p:txBody>
      </p:sp>
      <p:sp>
        <p:nvSpPr>
          <p:cNvPr id="11" name="Text 9"/>
          <p:cNvSpPr/>
          <p:nvPr/>
        </p:nvSpPr>
        <p:spPr>
          <a:xfrm>
            <a:off x="4846320" y="2542032"/>
            <a:ext cx="3703320" cy="1920240"/>
          </a:xfrm>
          <a:prstGeom prst="rect">
            <a:avLst/>
          </a:prstGeom>
          <a:noFill/>
          <a:ln/>
        </p:spPr>
        <p:txBody>
          <a:bodyPr wrap="square" rtlCol="0" anchor="t"/>
          <a:lstStyle/>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生命・身体・健康・安全上の懸念があるとき</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本人の同意が得られなくても、必要な範囲で共有する場合がある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その場合も共有先・内容は必要最小限に限る</a:t>
            </a:r>
            <a:endParaRPr lang="en-US" sz="1200" dirty="0"/>
          </a:p>
          <a:p>
            <a:pPr marL="342900" indent="-342900">
              <a:lnSpc>
                <a:spcPct val="102000"/>
              </a:lnSpc>
              <a:spcAft>
                <a:spcPts val="600"/>
              </a:spcAft>
              <a:buSzPct val="100000"/>
              <a:buChar char="•"/>
            </a:pPr>
            <a:r>
              <a:rPr lang="en-US" sz="1200" dirty="0">
                <a:solidFill>
                  <a:srgbClr val="263238"/>
                </a:solidFill>
                <a:latin typeface="Meiryo" pitchFamily="34" charset="0"/>
                <a:ea typeface="Meiryo" pitchFamily="34" charset="-122"/>
                <a:cs typeface="Meiryo" pitchFamily="34" charset="-120"/>
              </a:rPr>
              <a:t>判断に迷うときは人事・法務へ相談する</a:t>
            </a:r>
            <a:endParaRPr lang="en-US" sz="1200" dirty="0"/>
          </a:p>
        </p:txBody>
      </p:sp>
      <p:sp>
        <p:nvSpPr>
          <p:cNvPr id="12" name="Text 10"/>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3" name="Text 11"/>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27 / 37</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ESCALATION</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人事・総務・法務・産業保健へのつなぎ方</a:t>
            </a:r>
            <a:endParaRPr lang="en-US" sz="2400" dirty="0"/>
          </a:p>
        </p:txBody>
      </p:sp>
      <p:sp>
        <p:nvSpPr>
          <p:cNvPr id="4" name="Text 2"/>
          <p:cNvSpPr/>
          <p:nvPr/>
        </p:nvSpPr>
        <p:spPr>
          <a:xfrm>
            <a:off x="457200" y="1060704"/>
            <a:ext cx="8229600" cy="310896"/>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一人で抱えない。内容に応じて、適切な窓口・部門へつなぎます。</a:t>
            </a:r>
            <a:endParaRPr lang="en-US" sz="1300" dirty="0"/>
          </a:p>
        </p:txBody>
      </p:sp>
      <p:sp>
        <p:nvSpPr>
          <p:cNvPr id="5" name="Shape 3"/>
          <p:cNvSpPr/>
          <p:nvPr/>
        </p:nvSpPr>
        <p:spPr>
          <a:xfrm>
            <a:off x="457200" y="1481328"/>
            <a:ext cx="8229600" cy="713232"/>
          </a:xfrm>
          <a:prstGeom prst="roundRect">
            <a:avLst>
              <a:gd name="adj" fmla="val 769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6" name="Shape 4"/>
          <p:cNvSpPr/>
          <p:nvPr/>
        </p:nvSpPr>
        <p:spPr>
          <a:xfrm>
            <a:off x="603504" y="1627632"/>
            <a:ext cx="2651760" cy="420624"/>
          </a:xfrm>
          <a:prstGeom prst="roundRect">
            <a:avLst>
              <a:gd name="adj" fmla="val 10870"/>
            </a:avLst>
          </a:prstGeom>
          <a:solidFill>
            <a:srgbClr val="16314F"/>
          </a:solidFill>
          <a:ln/>
        </p:spPr>
      </p:sp>
      <p:sp>
        <p:nvSpPr>
          <p:cNvPr id="7" name="Text 5"/>
          <p:cNvSpPr/>
          <p:nvPr/>
        </p:nvSpPr>
        <p:spPr>
          <a:xfrm>
            <a:off x="603504" y="1627632"/>
            <a:ext cx="2651760" cy="420624"/>
          </a:xfrm>
          <a:prstGeom prst="rect">
            <a:avLst/>
          </a:prstGeom>
          <a:noFill/>
          <a:ln/>
        </p:spPr>
        <p:txBody>
          <a:bodyPr wrap="square" lIns="25400" tIns="25400" rIns="25400" bIns="2540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相談窓口（人事・総務）</a:t>
            </a:r>
            <a:endParaRPr lang="en-US" sz="1200" dirty="0"/>
          </a:p>
        </p:txBody>
      </p:sp>
      <p:sp>
        <p:nvSpPr>
          <p:cNvPr id="8" name="Text 6"/>
          <p:cNvSpPr/>
          <p:nvPr/>
        </p:nvSpPr>
        <p:spPr>
          <a:xfrm>
            <a:off x="3383280" y="1481328"/>
            <a:ext cx="5166360" cy="713232"/>
          </a:xfrm>
          <a:prstGeom prst="rect">
            <a:avLst/>
          </a:prstGeom>
          <a:noFill/>
          <a:ln/>
        </p:spPr>
        <p:txBody>
          <a:bodyPr wrap="square" lIns="38100" tIns="38100" rIns="38100" bIns="38100" rtlCol="0" anchor="ctr"/>
          <a:lstStyle/>
          <a:p>
            <a:pPr indent="0" marL="0">
              <a:lnSpc>
                <a:spcPct val="100000"/>
              </a:lnSpc>
              <a:buNone/>
            </a:pPr>
            <a:r>
              <a:rPr lang="en-US" sz="1200" dirty="0">
                <a:solidFill>
                  <a:srgbClr val="263238"/>
                </a:solidFill>
                <a:latin typeface="Meiryo" pitchFamily="34" charset="0"/>
                <a:ea typeface="Meiryo" pitchFamily="34" charset="-122"/>
                <a:cs typeface="Meiryo" pitchFamily="34" charset="-120"/>
              </a:rPr>
              <a:t>ハラスメント・人権に関する相談の正式な受付・対応の起点</a:t>
            </a:r>
            <a:endParaRPr lang="en-US" sz="1200" dirty="0"/>
          </a:p>
        </p:txBody>
      </p:sp>
      <p:sp>
        <p:nvSpPr>
          <p:cNvPr id="9" name="Shape 7"/>
          <p:cNvSpPr/>
          <p:nvPr/>
        </p:nvSpPr>
        <p:spPr>
          <a:xfrm>
            <a:off x="457200" y="2267712"/>
            <a:ext cx="8229600" cy="713232"/>
          </a:xfrm>
          <a:prstGeom prst="roundRect">
            <a:avLst>
              <a:gd name="adj" fmla="val 769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0" name="Shape 8"/>
          <p:cNvSpPr/>
          <p:nvPr/>
        </p:nvSpPr>
        <p:spPr>
          <a:xfrm>
            <a:off x="603504" y="2414016"/>
            <a:ext cx="2651760" cy="420624"/>
          </a:xfrm>
          <a:prstGeom prst="roundRect">
            <a:avLst>
              <a:gd name="adj" fmla="val 10870"/>
            </a:avLst>
          </a:prstGeom>
          <a:solidFill>
            <a:srgbClr val="237A75"/>
          </a:solidFill>
          <a:ln/>
        </p:spPr>
      </p:sp>
      <p:sp>
        <p:nvSpPr>
          <p:cNvPr id="11" name="Text 9"/>
          <p:cNvSpPr/>
          <p:nvPr/>
        </p:nvSpPr>
        <p:spPr>
          <a:xfrm>
            <a:off x="603504" y="2414016"/>
            <a:ext cx="2651760" cy="420624"/>
          </a:xfrm>
          <a:prstGeom prst="rect">
            <a:avLst/>
          </a:prstGeom>
          <a:noFill/>
          <a:ln/>
        </p:spPr>
        <p:txBody>
          <a:bodyPr wrap="square" lIns="25400" tIns="25400" rIns="25400" bIns="2540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産業医・産業保健スタッフ</a:t>
            </a:r>
            <a:endParaRPr lang="en-US" sz="1200" dirty="0"/>
          </a:p>
        </p:txBody>
      </p:sp>
      <p:sp>
        <p:nvSpPr>
          <p:cNvPr id="12" name="Text 10"/>
          <p:cNvSpPr/>
          <p:nvPr/>
        </p:nvSpPr>
        <p:spPr>
          <a:xfrm>
            <a:off x="3383280" y="2267712"/>
            <a:ext cx="5166360" cy="713232"/>
          </a:xfrm>
          <a:prstGeom prst="rect">
            <a:avLst/>
          </a:prstGeom>
          <a:noFill/>
          <a:ln/>
        </p:spPr>
        <p:txBody>
          <a:bodyPr wrap="square" lIns="38100" tIns="38100" rIns="38100" bIns="38100" rtlCol="0" anchor="ctr"/>
          <a:lstStyle/>
          <a:p>
            <a:pPr indent="0" marL="0">
              <a:lnSpc>
                <a:spcPct val="100000"/>
              </a:lnSpc>
              <a:buNone/>
            </a:pPr>
            <a:r>
              <a:rPr lang="en-US" sz="1200" dirty="0">
                <a:solidFill>
                  <a:srgbClr val="263238"/>
                </a:solidFill>
                <a:latin typeface="Meiryo" pitchFamily="34" charset="0"/>
                <a:ea typeface="Meiryo" pitchFamily="34" charset="-122"/>
                <a:cs typeface="Meiryo" pitchFamily="34" charset="-120"/>
              </a:rPr>
              <a:t>健康・メンタル・通院・両立支援、医学的な判断が必要な場合</a:t>
            </a:r>
            <a:endParaRPr lang="en-US" sz="1200" dirty="0"/>
          </a:p>
        </p:txBody>
      </p:sp>
      <p:sp>
        <p:nvSpPr>
          <p:cNvPr id="13" name="Shape 11"/>
          <p:cNvSpPr/>
          <p:nvPr/>
        </p:nvSpPr>
        <p:spPr>
          <a:xfrm>
            <a:off x="457200" y="3054096"/>
            <a:ext cx="8229600" cy="713232"/>
          </a:xfrm>
          <a:prstGeom prst="roundRect">
            <a:avLst>
              <a:gd name="adj" fmla="val 769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4" name="Shape 12"/>
          <p:cNvSpPr/>
          <p:nvPr/>
        </p:nvSpPr>
        <p:spPr>
          <a:xfrm>
            <a:off x="603504" y="3200400"/>
            <a:ext cx="2651760" cy="420624"/>
          </a:xfrm>
          <a:prstGeom prst="roundRect">
            <a:avLst>
              <a:gd name="adj" fmla="val 10870"/>
            </a:avLst>
          </a:prstGeom>
          <a:solidFill>
            <a:srgbClr val="B58A3A"/>
          </a:solidFill>
          <a:ln/>
        </p:spPr>
      </p:sp>
      <p:sp>
        <p:nvSpPr>
          <p:cNvPr id="15" name="Text 13"/>
          <p:cNvSpPr/>
          <p:nvPr/>
        </p:nvSpPr>
        <p:spPr>
          <a:xfrm>
            <a:off x="603504" y="3200400"/>
            <a:ext cx="2651760" cy="420624"/>
          </a:xfrm>
          <a:prstGeom prst="rect">
            <a:avLst/>
          </a:prstGeom>
          <a:noFill/>
          <a:ln/>
        </p:spPr>
        <p:txBody>
          <a:bodyPr wrap="square" lIns="25400" tIns="25400" rIns="25400" bIns="2540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法務・コンプライアンス</a:t>
            </a:r>
            <a:endParaRPr lang="en-US" sz="1200" dirty="0"/>
          </a:p>
        </p:txBody>
      </p:sp>
      <p:sp>
        <p:nvSpPr>
          <p:cNvPr id="16" name="Text 14"/>
          <p:cNvSpPr/>
          <p:nvPr/>
        </p:nvSpPr>
        <p:spPr>
          <a:xfrm>
            <a:off x="3383280" y="3054096"/>
            <a:ext cx="5166360" cy="713232"/>
          </a:xfrm>
          <a:prstGeom prst="rect">
            <a:avLst/>
          </a:prstGeom>
          <a:noFill/>
          <a:ln/>
        </p:spPr>
        <p:txBody>
          <a:bodyPr wrap="square" lIns="38100" tIns="38100" rIns="38100" bIns="38100" rtlCol="0" anchor="ctr"/>
          <a:lstStyle/>
          <a:p>
            <a:pPr indent="0" marL="0">
              <a:lnSpc>
                <a:spcPct val="100000"/>
              </a:lnSpc>
              <a:buNone/>
            </a:pPr>
            <a:r>
              <a:rPr lang="en-US" sz="1200" dirty="0">
                <a:solidFill>
                  <a:srgbClr val="263238"/>
                </a:solidFill>
                <a:latin typeface="Meiryo" pitchFamily="34" charset="0"/>
                <a:ea typeface="Meiryo" pitchFamily="34" charset="-122"/>
                <a:cs typeface="Meiryo" pitchFamily="34" charset="-120"/>
              </a:rPr>
              <a:t>規程違反の評価、調査の進め方、法的リスクの確認</a:t>
            </a:r>
            <a:endParaRPr lang="en-US" sz="1200" dirty="0"/>
          </a:p>
        </p:txBody>
      </p:sp>
      <p:sp>
        <p:nvSpPr>
          <p:cNvPr id="17" name="Shape 15"/>
          <p:cNvSpPr/>
          <p:nvPr/>
        </p:nvSpPr>
        <p:spPr>
          <a:xfrm>
            <a:off x="457200" y="3840480"/>
            <a:ext cx="8229600" cy="713232"/>
          </a:xfrm>
          <a:prstGeom prst="roundRect">
            <a:avLst>
              <a:gd name="adj" fmla="val 769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8" name="Shape 16"/>
          <p:cNvSpPr/>
          <p:nvPr/>
        </p:nvSpPr>
        <p:spPr>
          <a:xfrm>
            <a:off x="603504" y="3986784"/>
            <a:ext cx="2651760" cy="420624"/>
          </a:xfrm>
          <a:prstGeom prst="roundRect">
            <a:avLst>
              <a:gd name="adj" fmla="val 10870"/>
            </a:avLst>
          </a:prstGeom>
          <a:solidFill>
            <a:srgbClr val="B42318"/>
          </a:solidFill>
          <a:ln/>
        </p:spPr>
      </p:sp>
      <p:sp>
        <p:nvSpPr>
          <p:cNvPr id="19" name="Text 17"/>
          <p:cNvSpPr/>
          <p:nvPr/>
        </p:nvSpPr>
        <p:spPr>
          <a:xfrm>
            <a:off x="603504" y="3986784"/>
            <a:ext cx="2651760" cy="420624"/>
          </a:xfrm>
          <a:prstGeom prst="rect">
            <a:avLst/>
          </a:prstGeom>
          <a:noFill/>
          <a:ln/>
        </p:spPr>
        <p:txBody>
          <a:bodyPr wrap="square" lIns="25400" tIns="25400" rIns="25400" bIns="2540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緊急時（安全確保）</a:t>
            </a:r>
            <a:endParaRPr lang="en-US" sz="1200" dirty="0"/>
          </a:p>
        </p:txBody>
      </p:sp>
      <p:sp>
        <p:nvSpPr>
          <p:cNvPr id="20" name="Text 18"/>
          <p:cNvSpPr/>
          <p:nvPr/>
        </p:nvSpPr>
        <p:spPr>
          <a:xfrm>
            <a:off x="3383280" y="3840480"/>
            <a:ext cx="5166360" cy="713232"/>
          </a:xfrm>
          <a:prstGeom prst="rect">
            <a:avLst/>
          </a:prstGeom>
          <a:noFill/>
          <a:ln/>
        </p:spPr>
        <p:txBody>
          <a:bodyPr wrap="square" lIns="38100" tIns="38100" rIns="38100" bIns="38100" rtlCol="0" anchor="ctr"/>
          <a:lstStyle/>
          <a:p>
            <a:pPr indent="0" marL="0">
              <a:lnSpc>
                <a:spcPct val="100000"/>
              </a:lnSpc>
              <a:buNone/>
            </a:pPr>
            <a:r>
              <a:rPr lang="en-US" sz="1200" dirty="0">
                <a:solidFill>
                  <a:srgbClr val="263238"/>
                </a:solidFill>
                <a:latin typeface="Meiryo" pitchFamily="34" charset="0"/>
                <a:ea typeface="Meiryo" pitchFamily="34" charset="-122"/>
                <a:cs typeface="Meiryo" pitchFamily="34" charset="-120"/>
              </a:rPr>
              <a:t>生命・身体・安全に関わる場合は、安全確保を最優先に対応</a:t>
            </a:r>
            <a:endParaRPr lang="en-US" sz="1200" dirty="0"/>
          </a:p>
        </p:txBody>
      </p:sp>
      <p:sp>
        <p:nvSpPr>
          <p:cNvPr id="21" name="Text 19"/>
          <p:cNvSpPr/>
          <p:nvPr/>
        </p:nvSpPr>
        <p:spPr>
          <a:xfrm>
            <a:off x="457200" y="4572000"/>
            <a:ext cx="8229600" cy="256032"/>
          </a:xfrm>
          <a:prstGeom prst="rect">
            <a:avLst/>
          </a:prstGeom>
          <a:noFill/>
          <a:ln/>
        </p:spPr>
        <p:txBody>
          <a:bodyPr wrap="square" lIns="0" tIns="0" rIns="0" bIns="0" rtlCol="0" anchor="ctr"/>
          <a:lstStyle/>
          <a:p>
            <a:pPr indent="0" marL="0">
              <a:buNone/>
            </a:pPr>
            <a:r>
              <a:rPr lang="en-US" sz="1050" i="1" dirty="0">
                <a:solidFill>
                  <a:srgbClr val="5C6B7A"/>
                </a:solidFill>
                <a:latin typeface="Meiryo" pitchFamily="34" charset="0"/>
                <a:ea typeface="Meiryo" pitchFamily="34" charset="-122"/>
                <a:cs typeface="Meiryo" pitchFamily="34" charset="-120"/>
              </a:rPr>
              <a:t>※ 具体的な窓口・連絡先・エスカレーション先は自社の規程で確認してください（要自社記入）。</a:t>
            </a:r>
            <a:endParaRPr lang="en-US" sz="1050" dirty="0"/>
          </a:p>
        </p:txBody>
      </p:sp>
      <p:sp>
        <p:nvSpPr>
          <p:cNvPr id="22" name="Text 20"/>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3" name="Text 21"/>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28 / 37</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FLOW</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合理的配慮・勤務配慮の相談フロー</a:t>
            </a:r>
            <a:endParaRPr lang="en-US" sz="2400" dirty="0"/>
          </a:p>
        </p:txBody>
      </p:sp>
      <p:sp>
        <p:nvSpPr>
          <p:cNvPr id="4" name="Shape 2"/>
          <p:cNvSpPr/>
          <p:nvPr/>
        </p:nvSpPr>
        <p:spPr>
          <a:xfrm>
            <a:off x="457200" y="1097280"/>
            <a:ext cx="8229600" cy="640080"/>
          </a:xfrm>
          <a:prstGeom prst="roundRect">
            <a:avLst>
              <a:gd name="adj" fmla="val 8571"/>
            </a:avLst>
          </a:prstGeom>
          <a:solidFill>
            <a:srgbClr val="EAEFF4"/>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097280"/>
            <a:ext cx="7863840" cy="640080"/>
          </a:xfrm>
          <a:prstGeom prst="rect">
            <a:avLst/>
          </a:prstGeom>
          <a:noFill/>
          <a:ln/>
        </p:spPr>
        <p:txBody>
          <a:bodyPr wrap="square" lIns="38100" tIns="38100" rIns="38100" bIns="38100" rtlCol="0" anchor="ctr"/>
          <a:lstStyle/>
          <a:p>
            <a:pPr indent="0" marL="0">
              <a:lnSpc>
                <a:spcPct val="100000"/>
              </a:lnSpc>
              <a:buNone/>
            </a:pPr>
            <a:r>
              <a:rPr lang="en-US" sz="1300" b="1" dirty="0">
                <a:solidFill>
                  <a:srgbClr val="16314F"/>
                </a:solidFill>
                <a:latin typeface="Meiryo" pitchFamily="34" charset="0"/>
                <a:ea typeface="Meiryo" pitchFamily="34" charset="-122"/>
                <a:cs typeface="Meiryo" pitchFamily="34" charset="-120"/>
              </a:rPr>
              <a:t>1. 申出・気づき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本人の意思表示、または周囲・上長の気づき</a:t>
            </a:r>
            <a:endParaRPr lang="en-US" sz="1300" dirty="0"/>
          </a:p>
        </p:txBody>
      </p:sp>
      <p:sp>
        <p:nvSpPr>
          <p:cNvPr id="6" name="Text 4"/>
          <p:cNvSpPr/>
          <p:nvPr/>
        </p:nvSpPr>
        <p:spPr>
          <a:xfrm>
            <a:off x="4434840" y="1700784"/>
            <a:ext cx="274320" cy="146304"/>
          </a:xfrm>
          <a:prstGeom prst="rect">
            <a:avLst/>
          </a:prstGeom>
          <a:noFill/>
          <a:ln/>
        </p:spPr>
        <p:txBody>
          <a:bodyPr wrap="square" lIns="0" tIns="0" rIns="0" bIns="0" rtlCol="0" anchor="ctr"/>
          <a:lstStyle/>
          <a:p>
            <a:pPr algn="ctr" indent="0" marL="0">
              <a:buNone/>
            </a:pPr>
            <a:r>
              <a:rPr lang="en-US" sz="1100" dirty="0">
                <a:solidFill>
                  <a:srgbClr val="B58A3A"/>
                </a:solidFill>
                <a:latin typeface="Meiryo" pitchFamily="34" charset="0"/>
                <a:ea typeface="Meiryo" pitchFamily="34" charset="-122"/>
                <a:cs typeface="Meiryo" pitchFamily="34" charset="-120"/>
              </a:rPr>
              <a:t>▼</a:t>
            </a:r>
            <a:endParaRPr lang="en-US" sz="1100" dirty="0"/>
          </a:p>
        </p:txBody>
      </p:sp>
      <p:sp>
        <p:nvSpPr>
          <p:cNvPr id="7" name="Shape 5"/>
          <p:cNvSpPr/>
          <p:nvPr/>
        </p:nvSpPr>
        <p:spPr>
          <a:xfrm>
            <a:off x="457200" y="1810512"/>
            <a:ext cx="8229600" cy="640080"/>
          </a:xfrm>
          <a:prstGeom prst="roundRect">
            <a:avLst>
              <a:gd name="adj" fmla="val 8571"/>
            </a:avLst>
          </a:prstGeom>
          <a:solidFill>
            <a:srgbClr val="FFFFFF"/>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8" name="Text 6"/>
          <p:cNvSpPr/>
          <p:nvPr/>
        </p:nvSpPr>
        <p:spPr>
          <a:xfrm>
            <a:off x="640080" y="1810512"/>
            <a:ext cx="7863840" cy="640080"/>
          </a:xfrm>
          <a:prstGeom prst="rect">
            <a:avLst/>
          </a:prstGeom>
          <a:noFill/>
          <a:ln/>
        </p:spPr>
        <p:txBody>
          <a:bodyPr wrap="square" lIns="38100" tIns="38100" rIns="38100" bIns="38100" rtlCol="0" anchor="ctr"/>
          <a:lstStyle/>
          <a:p>
            <a:pPr indent="0" marL="0">
              <a:lnSpc>
                <a:spcPct val="100000"/>
              </a:lnSpc>
              <a:buNone/>
            </a:pPr>
            <a:r>
              <a:rPr lang="en-US" sz="1300" b="1" dirty="0">
                <a:solidFill>
                  <a:srgbClr val="16314F"/>
                </a:solidFill>
                <a:latin typeface="Meiryo" pitchFamily="34" charset="0"/>
                <a:ea typeface="Meiryo" pitchFamily="34" charset="-122"/>
                <a:cs typeface="Meiryo" pitchFamily="34" charset="-120"/>
              </a:rPr>
              <a:t>2. 受け止め・対話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責めず傾聴。困りごとと業務上必要な条件を相互に確認（建設的対話）</a:t>
            </a:r>
            <a:endParaRPr lang="en-US" sz="1300" dirty="0"/>
          </a:p>
        </p:txBody>
      </p:sp>
      <p:sp>
        <p:nvSpPr>
          <p:cNvPr id="9" name="Text 7"/>
          <p:cNvSpPr/>
          <p:nvPr/>
        </p:nvSpPr>
        <p:spPr>
          <a:xfrm>
            <a:off x="4434840" y="2414016"/>
            <a:ext cx="274320" cy="146304"/>
          </a:xfrm>
          <a:prstGeom prst="rect">
            <a:avLst/>
          </a:prstGeom>
          <a:noFill/>
          <a:ln/>
        </p:spPr>
        <p:txBody>
          <a:bodyPr wrap="square" lIns="0" tIns="0" rIns="0" bIns="0" rtlCol="0" anchor="ctr"/>
          <a:lstStyle/>
          <a:p>
            <a:pPr algn="ctr" indent="0" marL="0">
              <a:buNone/>
            </a:pPr>
            <a:r>
              <a:rPr lang="en-US" sz="1100" dirty="0">
                <a:solidFill>
                  <a:srgbClr val="B58A3A"/>
                </a:solidFill>
                <a:latin typeface="Meiryo" pitchFamily="34" charset="0"/>
                <a:ea typeface="Meiryo" pitchFamily="34" charset="-122"/>
                <a:cs typeface="Meiryo" pitchFamily="34" charset="-120"/>
              </a:rPr>
              <a:t>▼</a:t>
            </a:r>
            <a:endParaRPr lang="en-US" sz="1100" dirty="0"/>
          </a:p>
        </p:txBody>
      </p:sp>
      <p:sp>
        <p:nvSpPr>
          <p:cNvPr id="10" name="Shape 8"/>
          <p:cNvSpPr/>
          <p:nvPr/>
        </p:nvSpPr>
        <p:spPr>
          <a:xfrm>
            <a:off x="457200" y="2523744"/>
            <a:ext cx="8229600" cy="640080"/>
          </a:xfrm>
          <a:prstGeom prst="roundRect">
            <a:avLst>
              <a:gd name="adj" fmla="val 8571"/>
            </a:avLst>
          </a:prstGeom>
          <a:solidFill>
            <a:srgbClr val="EAEFF4"/>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11" name="Text 9"/>
          <p:cNvSpPr/>
          <p:nvPr/>
        </p:nvSpPr>
        <p:spPr>
          <a:xfrm>
            <a:off x="640080" y="2523744"/>
            <a:ext cx="7863840" cy="640080"/>
          </a:xfrm>
          <a:prstGeom prst="rect">
            <a:avLst/>
          </a:prstGeom>
          <a:noFill/>
          <a:ln/>
        </p:spPr>
        <p:txBody>
          <a:bodyPr wrap="square" lIns="38100" tIns="38100" rIns="38100" bIns="38100" rtlCol="0" anchor="ctr"/>
          <a:lstStyle/>
          <a:p>
            <a:pPr indent="0" marL="0">
              <a:lnSpc>
                <a:spcPct val="100000"/>
              </a:lnSpc>
              <a:buNone/>
            </a:pPr>
            <a:r>
              <a:rPr lang="en-US" sz="1300" b="1" dirty="0">
                <a:solidFill>
                  <a:srgbClr val="16314F"/>
                </a:solidFill>
                <a:latin typeface="Meiryo" pitchFamily="34" charset="0"/>
                <a:ea typeface="Meiryo" pitchFamily="34" charset="-122"/>
                <a:cs typeface="Meiryo" pitchFamily="34" charset="-120"/>
              </a:rPr>
              <a:t>3. 関係者と検討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本人・上長・人事・産業保健・（必要に応じ法務）で可能な配慮案を検討</a:t>
            </a:r>
            <a:endParaRPr lang="en-US" sz="1300" dirty="0"/>
          </a:p>
        </p:txBody>
      </p:sp>
      <p:sp>
        <p:nvSpPr>
          <p:cNvPr id="12" name="Text 10"/>
          <p:cNvSpPr/>
          <p:nvPr/>
        </p:nvSpPr>
        <p:spPr>
          <a:xfrm>
            <a:off x="4434840" y="3127248"/>
            <a:ext cx="274320" cy="146304"/>
          </a:xfrm>
          <a:prstGeom prst="rect">
            <a:avLst/>
          </a:prstGeom>
          <a:noFill/>
          <a:ln/>
        </p:spPr>
        <p:txBody>
          <a:bodyPr wrap="square" lIns="0" tIns="0" rIns="0" bIns="0" rtlCol="0" anchor="ctr"/>
          <a:lstStyle/>
          <a:p>
            <a:pPr algn="ctr" indent="0" marL="0">
              <a:buNone/>
            </a:pPr>
            <a:r>
              <a:rPr lang="en-US" sz="1100" dirty="0">
                <a:solidFill>
                  <a:srgbClr val="B58A3A"/>
                </a:solidFill>
                <a:latin typeface="Meiryo" pitchFamily="34" charset="0"/>
                <a:ea typeface="Meiryo" pitchFamily="34" charset="-122"/>
                <a:cs typeface="Meiryo" pitchFamily="34" charset="-120"/>
              </a:rPr>
              <a:t>▼</a:t>
            </a:r>
            <a:endParaRPr lang="en-US" sz="1100" dirty="0"/>
          </a:p>
        </p:txBody>
      </p:sp>
      <p:sp>
        <p:nvSpPr>
          <p:cNvPr id="13" name="Shape 11"/>
          <p:cNvSpPr/>
          <p:nvPr/>
        </p:nvSpPr>
        <p:spPr>
          <a:xfrm>
            <a:off x="457200" y="3236976"/>
            <a:ext cx="8229600" cy="640080"/>
          </a:xfrm>
          <a:prstGeom prst="roundRect">
            <a:avLst>
              <a:gd name="adj" fmla="val 8571"/>
            </a:avLst>
          </a:prstGeom>
          <a:solidFill>
            <a:srgbClr val="FFFFFF"/>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14" name="Text 12"/>
          <p:cNvSpPr/>
          <p:nvPr/>
        </p:nvSpPr>
        <p:spPr>
          <a:xfrm>
            <a:off x="640080" y="3236976"/>
            <a:ext cx="7863840" cy="640080"/>
          </a:xfrm>
          <a:prstGeom prst="rect">
            <a:avLst/>
          </a:prstGeom>
          <a:noFill/>
          <a:ln/>
        </p:spPr>
        <p:txBody>
          <a:bodyPr wrap="square" lIns="38100" tIns="38100" rIns="38100" bIns="38100" rtlCol="0" anchor="ctr"/>
          <a:lstStyle/>
          <a:p>
            <a:pPr indent="0" marL="0">
              <a:lnSpc>
                <a:spcPct val="100000"/>
              </a:lnSpc>
              <a:buNone/>
            </a:pPr>
            <a:r>
              <a:rPr lang="en-US" sz="1300" b="1" dirty="0">
                <a:solidFill>
                  <a:srgbClr val="16314F"/>
                </a:solidFill>
                <a:latin typeface="Meiryo" pitchFamily="34" charset="0"/>
                <a:ea typeface="Meiryo" pitchFamily="34" charset="-122"/>
                <a:cs typeface="Meiryo" pitchFamily="34" charset="-120"/>
              </a:rPr>
              <a:t>4. 試行・合意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共有範囲を本人と確認し、試行期間を決めて実施・合意</a:t>
            </a:r>
            <a:endParaRPr lang="en-US" sz="1300" dirty="0"/>
          </a:p>
        </p:txBody>
      </p:sp>
      <p:sp>
        <p:nvSpPr>
          <p:cNvPr id="15" name="Text 13"/>
          <p:cNvSpPr/>
          <p:nvPr/>
        </p:nvSpPr>
        <p:spPr>
          <a:xfrm>
            <a:off x="4434840" y="3840480"/>
            <a:ext cx="274320" cy="146304"/>
          </a:xfrm>
          <a:prstGeom prst="rect">
            <a:avLst/>
          </a:prstGeom>
          <a:noFill/>
          <a:ln/>
        </p:spPr>
        <p:txBody>
          <a:bodyPr wrap="square" lIns="0" tIns="0" rIns="0" bIns="0" rtlCol="0" anchor="ctr"/>
          <a:lstStyle/>
          <a:p>
            <a:pPr algn="ctr" indent="0" marL="0">
              <a:buNone/>
            </a:pPr>
            <a:r>
              <a:rPr lang="en-US" sz="1100" dirty="0">
                <a:solidFill>
                  <a:srgbClr val="B58A3A"/>
                </a:solidFill>
                <a:latin typeface="Meiryo" pitchFamily="34" charset="0"/>
                <a:ea typeface="Meiryo" pitchFamily="34" charset="-122"/>
                <a:cs typeface="Meiryo" pitchFamily="34" charset="-120"/>
              </a:rPr>
              <a:t>▼</a:t>
            </a:r>
            <a:endParaRPr lang="en-US" sz="1100" dirty="0"/>
          </a:p>
        </p:txBody>
      </p:sp>
      <p:sp>
        <p:nvSpPr>
          <p:cNvPr id="16" name="Shape 14"/>
          <p:cNvSpPr/>
          <p:nvPr/>
        </p:nvSpPr>
        <p:spPr>
          <a:xfrm>
            <a:off x="457200" y="3950208"/>
            <a:ext cx="8229600" cy="640080"/>
          </a:xfrm>
          <a:prstGeom prst="roundRect">
            <a:avLst>
              <a:gd name="adj" fmla="val 8571"/>
            </a:avLst>
          </a:prstGeom>
          <a:solidFill>
            <a:srgbClr val="EAEFF4"/>
          </a:solidFill>
          <a:ln w="9525">
            <a:solidFill>
              <a:srgbClr val="C9D4E0"/>
            </a:solidFill>
            <a:prstDash val="solid"/>
          </a:ln>
          <a:effectLst>
            <a:outerShdw sx="100000" sy="100000" kx="0" ky="0" algn="bl" rotWithShape="0" blurRad="63500" dist="25400" dir="5400000">
              <a:srgbClr val="9AA7B4">
                <a:alpha val="16000"/>
              </a:srgbClr>
            </a:outerShdw>
          </a:effectLst>
        </p:spPr>
      </p:sp>
      <p:sp>
        <p:nvSpPr>
          <p:cNvPr id="17" name="Text 15"/>
          <p:cNvSpPr/>
          <p:nvPr/>
        </p:nvSpPr>
        <p:spPr>
          <a:xfrm>
            <a:off x="640080" y="3950208"/>
            <a:ext cx="7863840" cy="640080"/>
          </a:xfrm>
          <a:prstGeom prst="rect">
            <a:avLst/>
          </a:prstGeom>
          <a:noFill/>
          <a:ln/>
        </p:spPr>
        <p:txBody>
          <a:bodyPr wrap="square" lIns="38100" tIns="38100" rIns="38100" bIns="38100" rtlCol="0" anchor="ctr"/>
          <a:lstStyle/>
          <a:p>
            <a:pPr indent="0" marL="0">
              <a:lnSpc>
                <a:spcPct val="100000"/>
              </a:lnSpc>
              <a:buNone/>
            </a:pPr>
            <a:r>
              <a:rPr lang="en-US" sz="1300" b="1" dirty="0">
                <a:solidFill>
                  <a:srgbClr val="16314F"/>
                </a:solidFill>
                <a:latin typeface="Meiryo" pitchFamily="34" charset="0"/>
                <a:ea typeface="Meiryo" pitchFamily="34" charset="-122"/>
                <a:cs typeface="Meiryo" pitchFamily="34" charset="-120"/>
              </a:rPr>
              <a:t>5. 見直し   </a:t>
            </a:r>
            <a:pPr indent="0" marL="0">
              <a:lnSpc>
                <a:spcPct val="100000"/>
              </a:lnSpc>
              <a:buNone/>
            </a:pPr>
            <a:r>
              <a:rPr lang="en-US" sz="1150" dirty="0">
                <a:solidFill>
                  <a:srgbClr val="263238"/>
                </a:solidFill>
                <a:latin typeface="Meiryo" pitchFamily="34" charset="0"/>
                <a:ea typeface="Meiryo" pitchFamily="34" charset="-122"/>
                <a:cs typeface="Meiryo" pitchFamily="34" charset="-120"/>
              </a:rPr>
              <a:t>効果と負担を確認し、必要に応じて見直す</a:t>
            </a:r>
            <a:endParaRPr lang="en-US" sz="1300" dirty="0"/>
          </a:p>
        </p:txBody>
      </p:sp>
      <p:sp>
        <p:nvSpPr>
          <p:cNvPr id="18" name="Text 16"/>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9" name="Text 17"/>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29 / 37</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STANCE</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この研修の3つの約束</a:t>
            </a:r>
            <a:endParaRPr lang="en-US" sz="2400" dirty="0"/>
          </a:p>
        </p:txBody>
      </p:sp>
      <p:sp>
        <p:nvSpPr>
          <p:cNvPr id="4" name="Text 2"/>
          <p:cNvSpPr/>
          <p:nvPr/>
        </p:nvSpPr>
        <p:spPr>
          <a:xfrm>
            <a:off x="457200" y="1060704"/>
            <a:ext cx="8229600" cy="310896"/>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人権研修は、受講者を責めるための研修ではありません。次の3点を約束します。</a:t>
            </a:r>
            <a:endParaRPr lang="en-US" sz="1300" dirty="0"/>
          </a:p>
        </p:txBody>
      </p:sp>
      <p:sp>
        <p:nvSpPr>
          <p:cNvPr id="5" name="Shape 3"/>
          <p:cNvSpPr/>
          <p:nvPr/>
        </p:nvSpPr>
        <p:spPr>
          <a:xfrm>
            <a:off x="457200" y="1481328"/>
            <a:ext cx="2679192" cy="2377440"/>
          </a:xfrm>
          <a:prstGeom prst="roundRect">
            <a:avLst>
              <a:gd name="adj" fmla="val 2308"/>
            </a:avLst>
          </a:prstGeom>
          <a:solidFill>
            <a:srgbClr val="E9F1EC"/>
          </a:solidFill>
          <a:ln w="9525">
            <a:solidFill>
              <a:srgbClr val="DFE5EC"/>
            </a:solidFill>
            <a:prstDash val="solid"/>
          </a:ln>
          <a:effectLst>
            <a:outerShdw sx="100000" sy="100000" kx="0" ky="0" algn="bl" rotWithShape="0" blurRad="63500" dist="25400" dir="5400000">
              <a:srgbClr val="9AA7B4">
                <a:alpha val="16000"/>
              </a:srgbClr>
            </a:outerShdw>
          </a:effectLst>
        </p:spPr>
      </p:sp>
      <p:sp>
        <p:nvSpPr>
          <p:cNvPr id="6" name="Text 4"/>
          <p:cNvSpPr/>
          <p:nvPr/>
        </p:nvSpPr>
        <p:spPr>
          <a:xfrm>
            <a:off x="621792" y="1645920"/>
            <a:ext cx="2377440" cy="457200"/>
          </a:xfrm>
          <a:prstGeom prst="rect">
            <a:avLst/>
          </a:prstGeom>
          <a:noFill/>
          <a:ln/>
        </p:spPr>
        <p:txBody>
          <a:bodyPr wrap="square" lIns="0" tIns="0" rIns="0" bIns="0" rtlCol="0" anchor="ctr"/>
          <a:lstStyle/>
          <a:p>
            <a:pPr indent="0" marL="0">
              <a:buNone/>
            </a:pPr>
            <a:r>
              <a:rPr lang="en-US" sz="1600" b="1" dirty="0">
                <a:solidFill>
                  <a:srgbClr val="2F6B4F"/>
                </a:solidFill>
                <a:latin typeface="Meiryo" pitchFamily="34" charset="0"/>
                <a:ea typeface="Meiryo" pitchFamily="34" charset="-122"/>
                <a:cs typeface="Meiryo" pitchFamily="34" charset="-120"/>
              </a:rPr>
              <a:t>責めない</a:t>
            </a:r>
            <a:endParaRPr lang="en-US" sz="1600" dirty="0"/>
          </a:p>
        </p:txBody>
      </p:sp>
      <p:sp>
        <p:nvSpPr>
          <p:cNvPr id="7" name="Text 5"/>
          <p:cNvSpPr/>
          <p:nvPr/>
        </p:nvSpPr>
        <p:spPr>
          <a:xfrm>
            <a:off x="621792" y="2148840"/>
            <a:ext cx="2359152" cy="155448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軽い冗談・雑談・親切のつもりだった言動が相手の尊厳を傷つけることがある。気づき、変えるための研修です。</a:t>
            </a:r>
            <a:endParaRPr lang="en-US" sz="1250" dirty="0"/>
          </a:p>
        </p:txBody>
      </p:sp>
      <p:sp>
        <p:nvSpPr>
          <p:cNvPr id="8" name="Shape 6"/>
          <p:cNvSpPr/>
          <p:nvPr/>
        </p:nvSpPr>
        <p:spPr>
          <a:xfrm>
            <a:off x="3236976" y="1481328"/>
            <a:ext cx="2679192" cy="2377440"/>
          </a:xfrm>
          <a:prstGeom prst="roundRect">
            <a:avLst>
              <a:gd name="adj" fmla="val 2308"/>
            </a:avLst>
          </a:prstGeom>
          <a:solidFill>
            <a:srgbClr val="EAEFF4"/>
          </a:solidFill>
          <a:ln w="9525">
            <a:solidFill>
              <a:srgbClr val="DFE5EC"/>
            </a:solidFill>
            <a:prstDash val="solid"/>
          </a:ln>
          <a:effectLst>
            <a:outerShdw sx="100000" sy="100000" kx="0" ky="0" algn="bl" rotWithShape="0" blurRad="63500" dist="25400" dir="5400000">
              <a:srgbClr val="9AA7B4">
                <a:alpha val="16000"/>
              </a:srgbClr>
            </a:outerShdw>
          </a:effectLst>
        </p:spPr>
      </p:sp>
      <p:sp>
        <p:nvSpPr>
          <p:cNvPr id="9" name="Text 7"/>
          <p:cNvSpPr/>
          <p:nvPr/>
        </p:nvSpPr>
        <p:spPr>
          <a:xfrm>
            <a:off x="3401568" y="1645920"/>
            <a:ext cx="2377440" cy="45720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黙認しない</a:t>
            </a:r>
            <a:endParaRPr lang="en-US" sz="1600" dirty="0"/>
          </a:p>
        </p:txBody>
      </p:sp>
      <p:sp>
        <p:nvSpPr>
          <p:cNvPr id="10" name="Text 8"/>
          <p:cNvSpPr/>
          <p:nvPr/>
        </p:nvSpPr>
        <p:spPr>
          <a:xfrm>
            <a:off x="3401568" y="2148840"/>
            <a:ext cx="2359152" cy="155448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不適切な言動を見聞きしたら、便乗・拡散・沈黙で終わらせず、止める・相談する・記録するにつなげます。</a:t>
            </a:r>
            <a:endParaRPr lang="en-US" sz="1250" dirty="0"/>
          </a:p>
        </p:txBody>
      </p:sp>
      <p:sp>
        <p:nvSpPr>
          <p:cNvPr id="11" name="Shape 9"/>
          <p:cNvSpPr/>
          <p:nvPr/>
        </p:nvSpPr>
        <p:spPr>
          <a:xfrm>
            <a:off x="6016752" y="1481328"/>
            <a:ext cx="2679192" cy="2377440"/>
          </a:xfrm>
          <a:prstGeom prst="roundRect">
            <a:avLst>
              <a:gd name="adj" fmla="val 2308"/>
            </a:avLst>
          </a:prstGeom>
          <a:solidFill>
            <a:srgbClr val="F4EEE1"/>
          </a:solidFill>
          <a:ln w="9525">
            <a:solidFill>
              <a:srgbClr val="DFE5EC"/>
            </a:solidFill>
            <a:prstDash val="solid"/>
          </a:ln>
          <a:effectLst>
            <a:outerShdw sx="100000" sy="100000" kx="0" ky="0" algn="bl" rotWithShape="0" blurRad="63500" dist="25400" dir="5400000">
              <a:srgbClr val="9AA7B4">
                <a:alpha val="16000"/>
              </a:srgbClr>
            </a:outerShdw>
          </a:effectLst>
        </p:spPr>
      </p:sp>
      <p:sp>
        <p:nvSpPr>
          <p:cNvPr id="12" name="Text 10"/>
          <p:cNvSpPr/>
          <p:nvPr/>
        </p:nvSpPr>
        <p:spPr>
          <a:xfrm>
            <a:off x="6181344" y="1645920"/>
            <a:ext cx="2377440" cy="457200"/>
          </a:xfrm>
          <a:prstGeom prst="rect">
            <a:avLst/>
          </a:prstGeom>
          <a:noFill/>
          <a:ln/>
        </p:spPr>
        <p:txBody>
          <a:bodyPr wrap="square" lIns="0" tIns="0" rIns="0" bIns="0" rtlCol="0" anchor="ctr"/>
          <a:lstStyle/>
          <a:p>
            <a:pPr indent="0" marL="0">
              <a:buNone/>
            </a:pPr>
            <a:r>
              <a:rPr lang="en-US" sz="1600" b="1" dirty="0">
                <a:solidFill>
                  <a:srgbClr val="B58A3A"/>
                </a:solidFill>
                <a:latin typeface="Meiryo" pitchFamily="34" charset="0"/>
                <a:ea typeface="Meiryo" pitchFamily="34" charset="-122"/>
                <a:cs typeface="Meiryo" pitchFamily="34" charset="-120"/>
              </a:rPr>
              <a:t>環境の問題として扱う</a:t>
            </a:r>
            <a:endParaRPr lang="en-US" sz="1600" dirty="0"/>
          </a:p>
        </p:txBody>
      </p:sp>
      <p:sp>
        <p:nvSpPr>
          <p:cNvPr id="13" name="Text 11"/>
          <p:cNvSpPr/>
          <p:nvPr/>
        </p:nvSpPr>
        <p:spPr>
          <a:xfrm>
            <a:off x="6181344" y="2148840"/>
            <a:ext cx="2359152" cy="155448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個人の感受性だけの問題にせず、職場環境・相談体制・情報管理・合理的配慮・マネジメントの問題として扱います。</a:t>
            </a:r>
            <a:endParaRPr lang="en-US" sz="1250" dirty="0"/>
          </a:p>
        </p:txBody>
      </p:sp>
      <p:sp>
        <p:nvSpPr>
          <p:cNvPr id="14" name="Shape 12"/>
          <p:cNvSpPr/>
          <p:nvPr/>
        </p:nvSpPr>
        <p:spPr>
          <a:xfrm>
            <a:off x="457200" y="3986784"/>
            <a:ext cx="8229600" cy="713232"/>
          </a:xfrm>
          <a:prstGeom prst="roundRect">
            <a:avLst>
              <a:gd name="adj" fmla="val 769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5" name="Text 13"/>
          <p:cNvSpPr/>
          <p:nvPr/>
        </p:nvSpPr>
        <p:spPr>
          <a:xfrm>
            <a:off x="621792" y="3986784"/>
            <a:ext cx="7900416" cy="713232"/>
          </a:xfrm>
          <a:prstGeom prst="rect">
            <a:avLst/>
          </a:prstGeom>
          <a:noFill/>
          <a:ln/>
        </p:spPr>
        <p:txBody>
          <a:bodyPr wrap="square" lIns="38100" tIns="38100" rIns="38100" bIns="38100" rtlCol="0" anchor="ctr"/>
          <a:lstStyle/>
          <a:p>
            <a:pPr indent="0" marL="0">
              <a:lnSpc>
                <a:spcPct val="100000"/>
              </a:lnSpc>
              <a:buNone/>
            </a:pPr>
            <a:r>
              <a:rPr lang="en-US" sz="1100" b="1" dirty="0">
                <a:solidFill>
                  <a:srgbClr val="B42318"/>
                </a:solidFill>
                <a:latin typeface="Meiryo" pitchFamily="34" charset="0"/>
                <a:ea typeface="Meiryo" pitchFamily="34" charset="-122"/>
                <a:cs typeface="Meiryo" pitchFamily="34" charset="-120"/>
              </a:rPr>
              <a:t>してはいけない研修：</a:t>
            </a:r>
            <a:pPr indent="0" marL="0">
              <a:lnSpc>
                <a:spcPct val="100000"/>
              </a:lnSpc>
              <a:buNone/>
            </a:pPr>
            <a:r>
              <a:rPr lang="en-US" sz="1100" dirty="0">
                <a:solidFill>
                  <a:srgbClr val="263238"/>
                </a:solidFill>
                <a:latin typeface="Meiryo" pitchFamily="34" charset="0"/>
                <a:ea typeface="Meiryo" pitchFamily="34" charset="-122"/>
                <a:cs typeface="Meiryo" pitchFamily="34" charset="-120"/>
              </a:rPr>
              <a:t>萎縮させ何も話せない職場をつくる／一切の雑談禁止／特定の属性を弱者として固定する／加害者探しや吊し上げ／すべてを『お気持ち』や法律問題だけにして職場改善につなげない。</a:t>
            </a:r>
            <a:endParaRPr lang="en-US" sz="1100" dirty="0"/>
          </a:p>
        </p:txBody>
      </p:sp>
      <p:sp>
        <p:nvSpPr>
          <p:cNvPr id="16" name="Text 14"/>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7" name="Text 15"/>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3 / 37</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CASE STUDY 01</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ケース1：国籍・出身への決めつけ</a:t>
            </a:r>
            <a:endParaRPr lang="en-US" sz="2400" dirty="0"/>
          </a:p>
        </p:txBody>
      </p:sp>
      <p:sp>
        <p:nvSpPr>
          <p:cNvPr id="4" name="Shape 2"/>
          <p:cNvSpPr/>
          <p:nvPr/>
        </p:nvSpPr>
        <p:spPr>
          <a:xfrm>
            <a:off x="457200" y="1042416"/>
            <a:ext cx="8229600" cy="1371600"/>
          </a:xfrm>
          <a:prstGeom prst="roundRect">
            <a:avLst>
              <a:gd name="adj" fmla="val 4000"/>
            </a:avLst>
          </a:prstGeom>
          <a:solidFill>
            <a:srgbClr val="EEF1F4"/>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115568"/>
            <a:ext cx="3657600" cy="237744"/>
          </a:xfrm>
          <a:prstGeom prst="rect">
            <a:avLst/>
          </a:prstGeom>
          <a:noFill/>
          <a:ln/>
        </p:spPr>
        <p:txBody>
          <a:bodyPr wrap="square" lIns="0" tIns="0" rIns="0" bIns="0" rtlCol="0" anchor="ctr"/>
          <a:lstStyle/>
          <a:p>
            <a:pPr indent="0" marL="0">
              <a:buNone/>
            </a:pPr>
            <a:r>
              <a:rPr lang="en-US" sz="1100" b="1" dirty="0">
                <a:solidFill>
                  <a:srgbClr val="5C6B7A"/>
                </a:solidFill>
                <a:latin typeface="Meiryo" pitchFamily="34" charset="0"/>
                <a:ea typeface="Meiryo" pitchFamily="34" charset="-122"/>
                <a:cs typeface="Meiryo" pitchFamily="34" charset="-120"/>
              </a:rPr>
              <a:t>状況</a:t>
            </a:r>
            <a:endParaRPr lang="en-US" sz="1100" dirty="0"/>
          </a:p>
        </p:txBody>
      </p:sp>
      <p:sp>
        <p:nvSpPr>
          <p:cNvPr id="6" name="Shape 4"/>
          <p:cNvSpPr/>
          <p:nvPr/>
        </p:nvSpPr>
        <p:spPr>
          <a:xfrm>
            <a:off x="640080" y="1371600"/>
            <a:ext cx="914400" cy="292608"/>
          </a:xfrm>
          <a:prstGeom prst="roundRect">
            <a:avLst>
              <a:gd name="adj" fmla="val 12500"/>
            </a:avLst>
          </a:prstGeom>
          <a:solidFill>
            <a:srgbClr val="B42318"/>
          </a:solidFill>
          <a:ln/>
        </p:spPr>
      </p:sp>
      <p:sp>
        <p:nvSpPr>
          <p:cNvPr id="7" name="Text 5"/>
          <p:cNvSpPr/>
          <p:nvPr/>
        </p:nvSpPr>
        <p:spPr>
          <a:xfrm>
            <a:off x="640080" y="1371600"/>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同僚A</a:t>
            </a:r>
            <a:endParaRPr lang="en-US" sz="900" dirty="0"/>
          </a:p>
        </p:txBody>
      </p:sp>
      <p:sp>
        <p:nvSpPr>
          <p:cNvPr id="8" name="Text 6"/>
          <p:cNvSpPr/>
          <p:nvPr/>
        </p:nvSpPr>
        <p:spPr>
          <a:xfrm>
            <a:off x="1664208" y="1353312"/>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「外国人なのに日本語うまいね」「この国の人は時間にルーズだから気をつけて」</a:t>
            </a:r>
            <a:endParaRPr lang="en-US" sz="1150" dirty="0"/>
          </a:p>
        </p:txBody>
      </p:sp>
      <p:sp>
        <p:nvSpPr>
          <p:cNvPr id="9" name="Shape 7"/>
          <p:cNvSpPr/>
          <p:nvPr/>
        </p:nvSpPr>
        <p:spPr>
          <a:xfrm>
            <a:off x="640080" y="1719072"/>
            <a:ext cx="914400" cy="292608"/>
          </a:xfrm>
          <a:prstGeom prst="roundRect">
            <a:avLst>
              <a:gd name="adj" fmla="val 12500"/>
            </a:avLst>
          </a:prstGeom>
          <a:solidFill>
            <a:srgbClr val="5C6B7A"/>
          </a:solidFill>
          <a:ln/>
        </p:spPr>
      </p:sp>
      <p:sp>
        <p:nvSpPr>
          <p:cNvPr id="10" name="Text 8"/>
          <p:cNvSpPr/>
          <p:nvPr/>
        </p:nvSpPr>
        <p:spPr>
          <a:xfrm>
            <a:off x="640080" y="1719072"/>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本人B</a:t>
            </a:r>
            <a:endParaRPr lang="en-US" sz="900" dirty="0"/>
          </a:p>
        </p:txBody>
      </p:sp>
      <p:sp>
        <p:nvSpPr>
          <p:cNvPr id="11" name="Text 9"/>
          <p:cNvSpPr/>
          <p:nvPr/>
        </p:nvSpPr>
        <p:spPr>
          <a:xfrm>
            <a:off x="1664208" y="1700784"/>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（笑って受け流す）</a:t>
            </a:r>
            <a:endParaRPr lang="en-US" sz="1150" dirty="0"/>
          </a:p>
        </p:txBody>
      </p:sp>
      <p:sp>
        <p:nvSpPr>
          <p:cNvPr id="12" name="Shape 10"/>
          <p:cNvSpPr/>
          <p:nvPr/>
        </p:nvSpPr>
        <p:spPr>
          <a:xfrm>
            <a:off x="640080" y="2066544"/>
            <a:ext cx="914400" cy="292608"/>
          </a:xfrm>
          <a:prstGeom prst="roundRect">
            <a:avLst>
              <a:gd name="adj" fmla="val 12500"/>
            </a:avLst>
          </a:prstGeom>
          <a:solidFill>
            <a:srgbClr val="5C6B7A"/>
          </a:solidFill>
          <a:ln/>
        </p:spPr>
      </p:sp>
      <p:sp>
        <p:nvSpPr>
          <p:cNvPr id="13" name="Text 11"/>
          <p:cNvSpPr/>
          <p:nvPr/>
        </p:nvSpPr>
        <p:spPr>
          <a:xfrm>
            <a:off x="640080" y="2066544"/>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その後</a:t>
            </a:r>
            <a:endParaRPr lang="en-US" sz="900" dirty="0"/>
          </a:p>
        </p:txBody>
      </p:sp>
      <p:sp>
        <p:nvSpPr>
          <p:cNvPr id="14" name="Text 12"/>
          <p:cNvSpPr/>
          <p:nvPr/>
        </p:nvSpPr>
        <p:spPr>
          <a:xfrm>
            <a:off x="1664208" y="2048256"/>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本人は会議で発言しづらくなった</a:t>
            </a:r>
            <a:endParaRPr lang="en-US" sz="1150" dirty="0"/>
          </a:p>
        </p:txBody>
      </p:sp>
      <p:sp>
        <p:nvSpPr>
          <p:cNvPr id="15" name="Shape 13"/>
          <p:cNvSpPr/>
          <p:nvPr/>
        </p:nvSpPr>
        <p:spPr>
          <a:xfrm>
            <a:off x="457200" y="2542032"/>
            <a:ext cx="8229600" cy="274320"/>
          </a:xfrm>
          <a:prstGeom prst="roundRect">
            <a:avLst>
              <a:gd name="adj" fmla="val 13333"/>
            </a:avLst>
          </a:prstGeom>
          <a:solidFill>
            <a:srgbClr val="E5F0EF"/>
          </a:solidFill>
          <a:ln/>
        </p:spPr>
      </p:sp>
      <p:sp>
        <p:nvSpPr>
          <p:cNvPr id="16" name="Text 14"/>
          <p:cNvSpPr/>
          <p:nvPr/>
        </p:nvSpPr>
        <p:spPr>
          <a:xfrm>
            <a:off x="457200" y="2542032"/>
            <a:ext cx="8229600" cy="274320"/>
          </a:xfrm>
          <a:prstGeom prst="rect">
            <a:avLst/>
          </a:prstGeom>
          <a:noFill/>
          <a:ln/>
        </p:spPr>
        <p:txBody>
          <a:bodyPr wrap="square" lIns="0" tIns="0" rIns="0" bIns="0" rtlCol="0" anchor="ctr"/>
          <a:lstStyle/>
          <a:p>
            <a:pPr algn="ctr" indent="0" marL="0">
              <a:buNone/>
            </a:pPr>
            <a:r>
              <a:rPr lang="en-US" sz="1100" b="1" dirty="0">
                <a:solidFill>
                  <a:srgbClr val="237A75"/>
                </a:solidFill>
                <a:latin typeface="Meiryo" pitchFamily="34" charset="0"/>
                <a:ea typeface="Meiryo" pitchFamily="34" charset="-122"/>
                <a:cs typeface="Meiryo" pitchFamily="34" charset="-120"/>
              </a:rPr>
              <a:t>関係する人権課題：  国籍・出身・民族／差別・不適切発言・職場環境</a:t>
            </a:r>
            <a:endParaRPr lang="en-US" sz="1100" dirty="0"/>
          </a:p>
        </p:txBody>
      </p:sp>
      <p:sp>
        <p:nvSpPr>
          <p:cNvPr id="17" name="Shape 15"/>
          <p:cNvSpPr/>
          <p:nvPr/>
        </p:nvSpPr>
        <p:spPr>
          <a:xfrm>
            <a:off x="457200" y="2944368"/>
            <a:ext cx="8229600" cy="1627632"/>
          </a:xfrm>
          <a:prstGeom prst="roundRect">
            <a:avLst>
              <a:gd name="adj" fmla="val 33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8" name="Text 16"/>
          <p:cNvSpPr/>
          <p:nvPr/>
        </p:nvSpPr>
        <p:spPr>
          <a:xfrm>
            <a:off x="640080" y="3035808"/>
            <a:ext cx="7315200" cy="256032"/>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検討ポイント</a:t>
            </a:r>
            <a:endParaRPr lang="en-US" sz="1250" dirty="0"/>
          </a:p>
        </p:txBody>
      </p:sp>
      <p:sp>
        <p:nvSpPr>
          <p:cNvPr id="19" name="Text 17"/>
          <p:cNvSpPr/>
          <p:nvPr/>
        </p:nvSpPr>
        <p:spPr>
          <a:xfrm>
            <a:off x="640080" y="3328416"/>
            <a:ext cx="7863840" cy="1188720"/>
          </a:xfrm>
          <a:prstGeom prst="rect">
            <a:avLst/>
          </a:prstGeom>
          <a:noFill/>
          <a:ln/>
        </p:spPr>
        <p:txBody>
          <a:bodyPr wrap="square" rtlCol="0" anchor="t"/>
          <a:lstStyle/>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褒め言葉のつもりでも、属性を前提にすると相手を傷つけ得る。</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本人が笑っていたことは、同意・受容を意味しない。</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業務に必要な確認ではない。成果・行動そのものを評価する言い換えへ。</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周囲は、便乗せず話題を変える・後で本人に声をかける。</a:t>
            </a:r>
            <a:endParaRPr lang="en-US" sz="1150" dirty="0"/>
          </a:p>
        </p:txBody>
      </p:sp>
      <p:sp>
        <p:nvSpPr>
          <p:cNvPr id="20" name="Text 1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1" name="Text 1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30 / 37</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CASE STUDY 02</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ケース2：障害・病気への決めつけと無断共有</a:t>
            </a:r>
            <a:endParaRPr lang="en-US" sz="2400" dirty="0"/>
          </a:p>
        </p:txBody>
      </p:sp>
      <p:sp>
        <p:nvSpPr>
          <p:cNvPr id="4" name="Shape 2"/>
          <p:cNvSpPr/>
          <p:nvPr/>
        </p:nvSpPr>
        <p:spPr>
          <a:xfrm>
            <a:off x="457200" y="1042416"/>
            <a:ext cx="8229600" cy="1371600"/>
          </a:xfrm>
          <a:prstGeom prst="roundRect">
            <a:avLst>
              <a:gd name="adj" fmla="val 4000"/>
            </a:avLst>
          </a:prstGeom>
          <a:solidFill>
            <a:srgbClr val="EEF1F4"/>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115568"/>
            <a:ext cx="3657600" cy="237744"/>
          </a:xfrm>
          <a:prstGeom prst="rect">
            <a:avLst/>
          </a:prstGeom>
          <a:noFill/>
          <a:ln/>
        </p:spPr>
        <p:txBody>
          <a:bodyPr wrap="square" lIns="0" tIns="0" rIns="0" bIns="0" rtlCol="0" anchor="ctr"/>
          <a:lstStyle/>
          <a:p>
            <a:pPr indent="0" marL="0">
              <a:buNone/>
            </a:pPr>
            <a:r>
              <a:rPr lang="en-US" sz="1100" b="1" dirty="0">
                <a:solidFill>
                  <a:srgbClr val="5C6B7A"/>
                </a:solidFill>
                <a:latin typeface="Meiryo" pitchFamily="34" charset="0"/>
                <a:ea typeface="Meiryo" pitchFamily="34" charset="-122"/>
                <a:cs typeface="Meiryo" pitchFamily="34" charset="-120"/>
              </a:rPr>
              <a:t>状況</a:t>
            </a:r>
            <a:endParaRPr lang="en-US" sz="1100" dirty="0"/>
          </a:p>
        </p:txBody>
      </p:sp>
      <p:sp>
        <p:nvSpPr>
          <p:cNvPr id="6" name="Shape 4"/>
          <p:cNvSpPr/>
          <p:nvPr/>
        </p:nvSpPr>
        <p:spPr>
          <a:xfrm>
            <a:off x="640080" y="1371600"/>
            <a:ext cx="914400" cy="292608"/>
          </a:xfrm>
          <a:prstGeom prst="roundRect">
            <a:avLst>
              <a:gd name="adj" fmla="val 12500"/>
            </a:avLst>
          </a:prstGeom>
          <a:solidFill>
            <a:srgbClr val="B42318"/>
          </a:solidFill>
          <a:ln/>
        </p:spPr>
      </p:sp>
      <p:sp>
        <p:nvSpPr>
          <p:cNvPr id="7" name="Text 5"/>
          <p:cNvSpPr/>
          <p:nvPr/>
        </p:nvSpPr>
        <p:spPr>
          <a:xfrm>
            <a:off x="640080" y="1371600"/>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管理職</a:t>
            </a:r>
            <a:endParaRPr lang="en-US" sz="900" dirty="0"/>
          </a:p>
        </p:txBody>
      </p:sp>
      <p:sp>
        <p:nvSpPr>
          <p:cNvPr id="8" name="Text 6"/>
          <p:cNvSpPr/>
          <p:nvPr/>
        </p:nvSpPr>
        <p:spPr>
          <a:xfrm>
            <a:off x="1664208" y="1353312"/>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通院中の社員について「その病気ならこの仕事は無理だろう」</a:t>
            </a:r>
            <a:endParaRPr lang="en-US" sz="1150" dirty="0"/>
          </a:p>
        </p:txBody>
      </p:sp>
      <p:sp>
        <p:nvSpPr>
          <p:cNvPr id="9" name="Shape 7"/>
          <p:cNvSpPr/>
          <p:nvPr/>
        </p:nvSpPr>
        <p:spPr>
          <a:xfrm>
            <a:off x="640080" y="1719072"/>
            <a:ext cx="914400" cy="292608"/>
          </a:xfrm>
          <a:prstGeom prst="roundRect">
            <a:avLst>
              <a:gd name="adj" fmla="val 12500"/>
            </a:avLst>
          </a:prstGeom>
          <a:solidFill>
            <a:srgbClr val="B42318"/>
          </a:solidFill>
          <a:ln/>
        </p:spPr>
      </p:sp>
      <p:sp>
        <p:nvSpPr>
          <p:cNvPr id="10" name="Text 8"/>
          <p:cNvSpPr/>
          <p:nvPr/>
        </p:nvSpPr>
        <p:spPr>
          <a:xfrm>
            <a:off x="640080" y="1719072"/>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管理職</a:t>
            </a:r>
            <a:endParaRPr lang="en-US" sz="900" dirty="0"/>
          </a:p>
        </p:txBody>
      </p:sp>
      <p:sp>
        <p:nvSpPr>
          <p:cNvPr id="11" name="Text 9"/>
          <p:cNvSpPr/>
          <p:nvPr/>
        </p:nvSpPr>
        <p:spPr>
          <a:xfrm>
            <a:off x="1664208" y="1700784"/>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「周りにも言っておいた方がいい」と本人の了承なく共有しようとした</a:t>
            </a:r>
            <a:endParaRPr lang="en-US" sz="1150" dirty="0"/>
          </a:p>
        </p:txBody>
      </p:sp>
      <p:sp>
        <p:nvSpPr>
          <p:cNvPr id="12" name="Shape 10"/>
          <p:cNvSpPr/>
          <p:nvPr/>
        </p:nvSpPr>
        <p:spPr>
          <a:xfrm>
            <a:off x="457200" y="2542032"/>
            <a:ext cx="8229600" cy="274320"/>
          </a:xfrm>
          <a:prstGeom prst="roundRect">
            <a:avLst>
              <a:gd name="adj" fmla="val 13333"/>
            </a:avLst>
          </a:prstGeom>
          <a:solidFill>
            <a:srgbClr val="E5F0EF"/>
          </a:solidFill>
          <a:ln/>
        </p:spPr>
      </p:sp>
      <p:sp>
        <p:nvSpPr>
          <p:cNvPr id="13" name="Text 11"/>
          <p:cNvSpPr/>
          <p:nvPr/>
        </p:nvSpPr>
        <p:spPr>
          <a:xfrm>
            <a:off x="457200" y="2542032"/>
            <a:ext cx="8229600" cy="274320"/>
          </a:xfrm>
          <a:prstGeom prst="rect">
            <a:avLst/>
          </a:prstGeom>
          <a:noFill/>
          <a:ln/>
        </p:spPr>
        <p:txBody>
          <a:bodyPr wrap="square" lIns="0" tIns="0" rIns="0" bIns="0" rtlCol="0" anchor="ctr"/>
          <a:lstStyle/>
          <a:p>
            <a:pPr algn="ctr" indent="0" marL="0">
              <a:buNone/>
            </a:pPr>
            <a:r>
              <a:rPr lang="en-US" sz="1100" b="1" dirty="0">
                <a:solidFill>
                  <a:srgbClr val="237A75"/>
                </a:solidFill>
                <a:latin typeface="Meiryo" pitchFamily="34" charset="0"/>
                <a:ea typeface="Meiryo" pitchFamily="34" charset="-122"/>
                <a:cs typeface="Meiryo" pitchFamily="34" charset="-120"/>
              </a:rPr>
              <a:t>関係する人権課題：  障害・病気・通院／合理的配慮・プライバシー・機微情報</a:t>
            </a:r>
            <a:endParaRPr lang="en-US" sz="1100" dirty="0"/>
          </a:p>
        </p:txBody>
      </p:sp>
      <p:sp>
        <p:nvSpPr>
          <p:cNvPr id="14" name="Shape 12"/>
          <p:cNvSpPr/>
          <p:nvPr/>
        </p:nvSpPr>
        <p:spPr>
          <a:xfrm>
            <a:off x="457200" y="2944368"/>
            <a:ext cx="8229600" cy="1627632"/>
          </a:xfrm>
          <a:prstGeom prst="roundRect">
            <a:avLst>
              <a:gd name="adj" fmla="val 33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5" name="Text 13"/>
          <p:cNvSpPr/>
          <p:nvPr/>
        </p:nvSpPr>
        <p:spPr>
          <a:xfrm>
            <a:off x="640080" y="3035808"/>
            <a:ext cx="7315200" cy="256032"/>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検討ポイント</a:t>
            </a:r>
            <a:endParaRPr lang="en-US" sz="1250" dirty="0"/>
          </a:p>
        </p:txBody>
      </p:sp>
      <p:sp>
        <p:nvSpPr>
          <p:cNvPr id="16" name="Text 14"/>
          <p:cNvSpPr/>
          <p:nvPr/>
        </p:nvSpPr>
        <p:spPr>
          <a:xfrm>
            <a:off x="640080" y="3328416"/>
            <a:ext cx="7863840" cy="1188720"/>
          </a:xfrm>
          <a:prstGeom prst="rect">
            <a:avLst/>
          </a:prstGeom>
          <a:noFill/>
          <a:ln/>
        </p:spPr>
        <p:txBody>
          <a:bodyPr wrap="square" rtlCol="0" anchor="t"/>
          <a:lstStyle/>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『この仕事は無理』と決めつけず、業務上必要な条件と配慮の有無を確認する。</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病名・通院は機微情報。本人の同意なく共有しない。共有範囲は本人と確認。</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医学的判断を現場だけで行わず、産業保健・人事へつなぐ。</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雇用分野の合理的配慮は障害者雇用促進法に基づく事業主の義務。</a:t>
            </a:r>
            <a:endParaRPr lang="en-US" sz="1150" dirty="0"/>
          </a:p>
        </p:txBody>
      </p:sp>
      <p:sp>
        <p:nvSpPr>
          <p:cNvPr id="17" name="Text 15"/>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8" name="Text 16"/>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31 / 37</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CASE STUDY 03</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ケース3：育児・介護への決めつけ</a:t>
            </a:r>
            <a:endParaRPr lang="en-US" sz="2400" dirty="0"/>
          </a:p>
        </p:txBody>
      </p:sp>
      <p:sp>
        <p:nvSpPr>
          <p:cNvPr id="4" name="Shape 2"/>
          <p:cNvSpPr/>
          <p:nvPr/>
        </p:nvSpPr>
        <p:spPr>
          <a:xfrm>
            <a:off x="457200" y="1042416"/>
            <a:ext cx="8229600" cy="1371600"/>
          </a:xfrm>
          <a:prstGeom prst="roundRect">
            <a:avLst>
              <a:gd name="adj" fmla="val 4000"/>
            </a:avLst>
          </a:prstGeom>
          <a:solidFill>
            <a:srgbClr val="EEF1F4"/>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115568"/>
            <a:ext cx="3657600" cy="237744"/>
          </a:xfrm>
          <a:prstGeom prst="rect">
            <a:avLst/>
          </a:prstGeom>
          <a:noFill/>
          <a:ln/>
        </p:spPr>
        <p:txBody>
          <a:bodyPr wrap="square" lIns="0" tIns="0" rIns="0" bIns="0" rtlCol="0" anchor="ctr"/>
          <a:lstStyle/>
          <a:p>
            <a:pPr indent="0" marL="0">
              <a:buNone/>
            </a:pPr>
            <a:r>
              <a:rPr lang="en-US" sz="1100" b="1" dirty="0">
                <a:solidFill>
                  <a:srgbClr val="5C6B7A"/>
                </a:solidFill>
                <a:latin typeface="Meiryo" pitchFamily="34" charset="0"/>
                <a:ea typeface="Meiryo" pitchFamily="34" charset="-122"/>
                <a:cs typeface="Meiryo" pitchFamily="34" charset="-120"/>
              </a:rPr>
              <a:t>状況</a:t>
            </a:r>
            <a:endParaRPr lang="en-US" sz="1100" dirty="0"/>
          </a:p>
        </p:txBody>
      </p:sp>
      <p:sp>
        <p:nvSpPr>
          <p:cNvPr id="6" name="Shape 4"/>
          <p:cNvSpPr/>
          <p:nvPr/>
        </p:nvSpPr>
        <p:spPr>
          <a:xfrm>
            <a:off x="640080" y="1371600"/>
            <a:ext cx="914400" cy="292608"/>
          </a:xfrm>
          <a:prstGeom prst="roundRect">
            <a:avLst>
              <a:gd name="adj" fmla="val 12500"/>
            </a:avLst>
          </a:prstGeom>
          <a:solidFill>
            <a:srgbClr val="B42318"/>
          </a:solidFill>
          <a:ln/>
        </p:spPr>
      </p:sp>
      <p:sp>
        <p:nvSpPr>
          <p:cNvPr id="7" name="Text 5"/>
          <p:cNvSpPr/>
          <p:nvPr/>
        </p:nvSpPr>
        <p:spPr>
          <a:xfrm>
            <a:off x="640080" y="1371600"/>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上司</a:t>
            </a:r>
            <a:endParaRPr lang="en-US" sz="900" dirty="0"/>
          </a:p>
        </p:txBody>
      </p:sp>
      <p:sp>
        <p:nvSpPr>
          <p:cNvPr id="8" name="Text 6"/>
          <p:cNvSpPr/>
          <p:nvPr/>
        </p:nvSpPr>
        <p:spPr>
          <a:xfrm>
            <a:off x="1664208" y="1353312"/>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「子どもがいるから出張は無理だよね」</a:t>
            </a:r>
            <a:endParaRPr lang="en-US" sz="1150" dirty="0"/>
          </a:p>
        </p:txBody>
      </p:sp>
      <p:sp>
        <p:nvSpPr>
          <p:cNvPr id="9" name="Shape 7"/>
          <p:cNvSpPr/>
          <p:nvPr/>
        </p:nvSpPr>
        <p:spPr>
          <a:xfrm>
            <a:off x="640080" y="1719072"/>
            <a:ext cx="914400" cy="292608"/>
          </a:xfrm>
          <a:prstGeom prst="roundRect">
            <a:avLst>
              <a:gd name="adj" fmla="val 12500"/>
            </a:avLst>
          </a:prstGeom>
          <a:solidFill>
            <a:srgbClr val="B42318"/>
          </a:solidFill>
          <a:ln/>
        </p:spPr>
      </p:sp>
      <p:sp>
        <p:nvSpPr>
          <p:cNvPr id="10" name="Text 8"/>
          <p:cNvSpPr/>
          <p:nvPr/>
        </p:nvSpPr>
        <p:spPr>
          <a:xfrm>
            <a:off x="640080" y="1719072"/>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上司</a:t>
            </a:r>
            <a:endParaRPr lang="en-US" sz="900" dirty="0"/>
          </a:p>
        </p:txBody>
      </p:sp>
      <p:sp>
        <p:nvSpPr>
          <p:cNvPr id="11" name="Text 9"/>
          <p:cNvSpPr/>
          <p:nvPr/>
        </p:nvSpPr>
        <p:spPr>
          <a:xfrm>
            <a:off x="1664208" y="1700784"/>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「責任ある仕事はしばらく外す」と本人に確認せず配置を決めた</a:t>
            </a:r>
            <a:endParaRPr lang="en-US" sz="1150" dirty="0"/>
          </a:p>
        </p:txBody>
      </p:sp>
      <p:sp>
        <p:nvSpPr>
          <p:cNvPr id="12" name="Shape 10"/>
          <p:cNvSpPr/>
          <p:nvPr/>
        </p:nvSpPr>
        <p:spPr>
          <a:xfrm>
            <a:off x="457200" y="2542032"/>
            <a:ext cx="8229600" cy="274320"/>
          </a:xfrm>
          <a:prstGeom prst="roundRect">
            <a:avLst>
              <a:gd name="adj" fmla="val 13333"/>
            </a:avLst>
          </a:prstGeom>
          <a:solidFill>
            <a:srgbClr val="E5F0EF"/>
          </a:solidFill>
          <a:ln/>
        </p:spPr>
      </p:sp>
      <p:sp>
        <p:nvSpPr>
          <p:cNvPr id="13" name="Text 11"/>
          <p:cNvSpPr/>
          <p:nvPr/>
        </p:nvSpPr>
        <p:spPr>
          <a:xfrm>
            <a:off x="457200" y="2542032"/>
            <a:ext cx="8229600" cy="274320"/>
          </a:xfrm>
          <a:prstGeom prst="rect">
            <a:avLst/>
          </a:prstGeom>
          <a:noFill/>
          <a:ln/>
        </p:spPr>
        <p:txBody>
          <a:bodyPr wrap="square" lIns="0" tIns="0" rIns="0" bIns="0" rtlCol="0" anchor="ctr"/>
          <a:lstStyle/>
          <a:p>
            <a:pPr algn="ctr" indent="0" marL="0">
              <a:buNone/>
            </a:pPr>
            <a:r>
              <a:rPr lang="en-US" sz="1100" b="1" dirty="0">
                <a:solidFill>
                  <a:srgbClr val="237A75"/>
                </a:solidFill>
                <a:latin typeface="Meiryo" pitchFamily="34" charset="0"/>
                <a:ea typeface="Meiryo" pitchFamily="34" charset="-122"/>
                <a:cs typeface="Meiryo" pitchFamily="34" charset="-120"/>
              </a:rPr>
              <a:t>関係する人権課題：  妊娠・出産・育児・介護／不利益取扱い・機会の剥奪</a:t>
            </a:r>
            <a:endParaRPr lang="en-US" sz="1100" dirty="0"/>
          </a:p>
        </p:txBody>
      </p:sp>
      <p:sp>
        <p:nvSpPr>
          <p:cNvPr id="14" name="Shape 12"/>
          <p:cNvSpPr/>
          <p:nvPr/>
        </p:nvSpPr>
        <p:spPr>
          <a:xfrm>
            <a:off x="457200" y="2944368"/>
            <a:ext cx="8229600" cy="1627632"/>
          </a:xfrm>
          <a:prstGeom prst="roundRect">
            <a:avLst>
              <a:gd name="adj" fmla="val 33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5" name="Text 13"/>
          <p:cNvSpPr/>
          <p:nvPr/>
        </p:nvSpPr>
        <p:spPr>
          <a:xfrm>
            <a:off x="640080" y="3035808"/>
            <a:ext cx="7315200" cy="256032"/>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検討ポイント</a:t>
            </a:r>
            <a:endParaRPr lang="en-US" sz="1250" dirty="0"/>
          </a:p>
        </p:txBody>
      </p:sp>
      <p:sp>
        <p:nvSpPr>
          <p:cNvPr id="16" name="Text 14"/>
          <p:cNvSpPr/>
          <p:nvPr/>
        </p:nvSpPr>
        <p:spPr>
          <a:xfrm>
            <a:off x="640080" y="3328416"/>
            <a:ext cx="7863840" cy="1188720"/>
          </a:xfrm>
          <a:prstGeom prst="rect">
            <a:avLst/>
          </a:prstGeom>
          <a:noFill/>
          <a:ln/>
        </p:spPr>
        <p:txBody>
          <a:bodyPr wrap="square" rtlCol="0" anchor="t"/>
          <a:lstStyle/>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『良かれと思って』でも、本人に確認しない機会の剥奪は不利益取扱いになり得る。</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配慮と機会剥奪の違いは『本人に確認したか』。希望と制約を本人に聞く。</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業務条件（期限・範囲）を確認し、役割・分担を一緒に調整する。</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育休・介護等を理由とする不利益取扱いは育児・介護休業法等で禁止。</a:t>
            </a:r>
            <a:endParaRPr lang="en-US" sz="1150" dirty="0"/>
          </a:p>
        </p:txBody>
      </p:sp>
      <p:sp>
        <p:nvSpPr>
          <p:cNvPr id="17" name="Text 15"/>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8" name="Text 16"/>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32 / 37</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CASE STUDY 04</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ケース4：SOGIの詮索とアウティング</a:t>
            </a:r>
            <a:endParaRPr lang="en-US" sz="2400" dirty="0"/>
          </a:p>
        </p:txBody>
      </p:sp>
      <p:sp>
        <p:nvSpPr>
          <p:cNvPr id="4" name="Shape 2"/>
          <p:cNvSpPr/>
          <p:nvPr/>
        </p:nvSpPr>
        <p:spPr>
          <a:xfrm>
            <a:off x="457200" y="1042416"/>
            <a:ext cx="8229600" cy="1371600"/>
          </a:xfrm>
          <a:prstGeom prst="roundRect">
            <a:avLst>
              <a:gd name="adj" fmla="val 4000"/>
            </a:avLst>
          </a:prstGeom>
          <a:solidFill>
            <a:srgbClr val="EEF1F4"/>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115568"/>
            <a:ext cx="3657600" cy="237744"/>
          </a:xfrm>
          <a:prstGeom prst="rect">
            <a:avLst/>
          </a:prstGeom>
          <a:noFill/>
          <a:ln/>
        </p:spPr>
        <p:txBody>
          <a:bodyPr wrap="square" lIns="0" tIns="0" rIns="0" bIns="0" rtlCol="0" anchor="ctr"/>
          <a:lstStyle/>
          <a:p>
            <a:pPr indent="0" marL="0">
              <a:buNone/>
            </a:pPr>
            <a:r>
              <a:rPr lang="en-US" sz="1100" b="1" dirty="0">
                <a:solidFill>
                  <a:srgbClr val="5C6B7A"/>
                </a:solidFill>
                <a:latin typeface="Meiryo" pitchFamily="34" charset="0"/>
                <a:ea typeface="Meiryo" pitchFamily="34" charset="-122"/>
                <a:cs typeface="Meiryo" pitchFamily="34" charset="-120"/>
              </a:rPr>
              <a:t>状況</a:t>
            </a:r>
            <a:endParaRPr lang="en-US" sz="1100" dirty="0"/>
          </a:p>
        </p:txBody>
      </p:sp>
      <p:sp>
        <p:nvSpPr>
          <p:cNvPr id="6" name="Shape 4"/>
          <p:cNvSpPr/>
          <p:nvPr/>
        </p:nvSpPr>
        <p:spPr>
          <a:xfrm>
            <a:off x="640080" y="1371600"/>
            <a:ext cx="914400" cy="292608"/>
          </a:xfrm>
          <a:prstGeom prst="roundRect">
            <a:avLst>
              <a:gd name="adj" fmla="val 12500"/>
            </a:avLst>
          </a:prstGeom>
          <a:solidFill>
            <a:srgbClr val="B42318"/>
          </a:solidFill>
          <a:ln/>
        </p:spPr>
      </p:sp>
      <p:sp>
        <p:nvSpPr>
          <p:cNvPr id="7" name="Text 5"/>
          <p:cNvSpPr/>
          <p:nvPr/>
        </p:nvSpPr>
        <p:spPr>
          <a:xfrm>
            <a:off x="640080" y="1371600"/>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同僚</a:t>
            </a:r>
            <a:endParaRPr lang="en-US" sz="900" dirty="0"/>
          </a:p>
        </p:txBody>
      </p:sp>
      <p:sp>
        <p:nvSpPr>
          <p:cNvPr id="8" name="Text 6"/>
          <p:cNvSpPr/>
          <p:nvPr/>
        </p:nvSpPr>
        <p:spPr>
          <a:xfrm>
            <a:off x="1664208" y="1353312"/>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「恋愛対象は男性なの、女性なの」と繰り返し尋ねる</a:t>
            </a:r>
            <a:endParaRPr lang="en-US" sz="1150" dirty="0"/>
          </a:p>
        </p:txBody>
      </p:sp>
      <p:sp>
        <p:nvSpPr>
          <p:cNvPr id="9" name="Shape 7"/>
          <p:cNvSpPr/>
          <p:nvPr/>
        </p:nvSpPr>
        <p:spPr>
          <a:xfrm>
            <a:off x="640080" y="1719072"/>
            <a:ext cx="914400" cy="292608"/>
          </a:xfrm>
          <a:prstGeom prst="roundRect">
            <a:avLst>
              <a:gd name="adj" fmla="val 12500"/>
            </a:avLst>
          </a:prstGeom>
          <a:solidFill>
            <a:srgbClr val="B42318"/>
          </a:solidFill>
          <a:ln/>
        </p:spPr>
      </p:sp>
      <p:sp>
        <p:nvSpPr>
          <p:cNvPr id="10" name="Text 8"/>
          <p:cNvSpPr/>
          <p:nvPr/>
        </p:nvSpPr>
        <p:spPr>
          <a:xfrm>
            <a:off x="640080" y="1719072"/>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同僚</a:t>
            </a:r>
            <a:endParaRPr lang="en-US" sz="900" dirty="0"/>
          </a:p>
        </p:txBody>
      </p:sp>
      <p:sp>
        <p:nvSpPr>
          <p:cNvPr id="11" name="Text 9"/>
          <p:cNvSpPr/>
          <p:nvPr/>
        </p:nvSpPr>
        <p:spPr>
          <a:xfrm>
            <a:off x="1664208" y="1700784"/>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「みんなにも言った方が楽になるよ」と公表を勧める</a:t>
            </a:r>
            <a:endParaRPr lang="en-US" sz="1150" dirty="0"/>
          </a:p>
        </p:txBody>
      </p:sp>
      <p:sp>
        <p:nvSpPr>
          <p:cNvPr id="12" name="Shape 10"/>
          <p:cNvSpPr/>
          <p:nvPr/>
        </p:nvSpPr>
        <p:spPr>
          <a:xfrm>
            <a:off x="640080" y="2066544"/>
            <a:ext cx="914400" cy="292608"/>
          </a:xfrm>
          <a:prstGeom prst="roundRect">
            <a:avLst>
              <a:gd name="adj" fmla="val 12500"/>
            </a:avLst>
          </a:prstGeom>
          <a:solidFill>
            <a:srgbClr val="B42318"/>
          </a:solidFill>
          <a:ln/>
        </p:spPr>
      </p:sp>
      <p:sp>
        <p:nvSpPr>
          <p:cNvPr id="13" name="Text 11"/>
          <p:cNvSpPr/>
          <p:nvPr/>
        </p:nvSpPr>
        <p:spPr>
          <a:xfrm>
            <a:off x="640080" y="2066544"/>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同僚</a:t>
            </a:r>
            <a:endParaRPr lang="en-US" sz="900" dirty="0"/>
          </a:p>
        </p:txBody>
      </p:sp>
      <p:sp>
        <p:nvSpPr>
          <p:cNvPr id="14" name="Text 12"/>
          <p:cNvSpPr/>
          <p:nvPr/>
        </p:nvSpPr>
        <p:spPr>
          <a:xfrm>
            <a:off x="1664208" y="2048256"/>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本人が答えないことを、他の同僚に話した</a:t>
            </a:r>
            <a:endParaRPr lang="en-US" sz="1150" dirty="0"/>
          </a:p>
        </p:txBody>
      </p:sp>
      <p:sp>
        <p:nvSpPr>
          <p:cNvPr id="15" name="Shape 13"/>
          <p:cNvSpPr/>
          <p:nvPr/>
        </p:nvSpPr>
        <p:spPr>
          <a:xfrm>
            <a:off x="457200" y="2542032"/>
            <a:ext cx="8229600" cy="274320"/>
          </a:xfrm>
          <a:prstGeom prst="roundRect">
            <a:avLst>
              <a:gd name="adj" fmla="val 13333"/>
            </a:avLst>
          </a:prstGeom>
          <a:solidFill>
            <a:srgbClr val="E5F0EF"/>
          </a:solidFill>
          <a:ln/>
        </p:spPr>
      </p:sp>
      <p:sp>
        <p:nvSpPr>
          <p:cNvPr id="16" name="Text 14"/>
          <p:cNvSpPr/>
          <p:nvPr/>
        </p:nvSpPr>
        <p:spPr>
          <a:xfrm>
            <a:off x="457200" y="2542032"/>
            <a:ext cx="8229600" cy="274320"/>
          </a:xfrm>
          <a:prstGeom prst="rect">
            <a:avLst/>
          </a:prstGeom>
          <a:noFill/>
          <a:ln/>
        </p:spPr>
        <p:txBody>
          <a:bodyPr wrap="square" lIns="0" tIns="0" rIns="0" bIns="0" rtlCol="0" anchor="ctr"/>
          <a:lstStyle/>
          <a:p>
            <a:pPr algn="ctr" indent="0" marL="0">
              <a:buNone/>
            </a:pPr>
            <a:r>
              <a:rPr lang="en-US" sz="1100" b="1" dirty="0">
                <a:solidFill>
                  <a:srgbClr val="237A75"/>
                </a:solidFill>
                <a:latin typeface="Meiryo" pitchFamily="34" charset="0"/>
                <a:ea typeface="Meiryo" pitchFamily="34" charset="-122"/>
                <a:cs typeface="Meiryo" pitchFamily="34" charset="-120"/>
              </a:rPr>
              <a:t>関係する人権課題：  SOGI／プライバシー・個の侵害・機微情報（セクハラと重なり得る）</a:t>
            </a:r>
            <a:endParaRPr lang="en-US" sz="1100" dirty="0"/>
          </a:p>
        </p:txBody>
      </p:sp>
      <p:sp>
        <p:nvSpPr>
          <p:cNvPr id="17" name="Shape 15"/>
          <p:cNvSpPr/>
          <p:nvPr/>
        </p:nvSpPr>
        <p:spPr>
          <a:xfrm>
            <a:off x="457200" y="2944368"/>
            <a:ext cx="8229600" cy="1627632"/>
          </a:xfrm>
          <a:prstGeom prst="roundRect">
            <a:avLst>
              <a:gd name="adj" fmla="val 33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8" name="Text 16"/>
          <p:cNvSpPr/>
          <p:nvPr/>
        </p:nvSpPr>
        <p:spPr>
          <a:xfrm>
            <a:off x="640080" y="3035808"/>
            <a:ext cx="7315200" cy="256032"/>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検討ポイント</a:t>
            </a:r>
            <a:endParaRPr lang="en-US" sz="1250" dirty="0"/>
          </a:p>
        </p:txBody>
      </p:sp>
      <p:sp>
        <p:nvSpPr>
          <p:cNvPr id="19" name="Text 17"/>
          <p:cNvSpPr/>
          <p:nvPr/>
        </p:nvSpPr>
        <p:spPr>
          <a:xfrm>
            <a:off x="640080" y="3328416"/>
            <a:ext cx="7863840" cy="1188720"/>
          </a:xfrm>
          <a:prstGeom prst="rect">
            <a:avLst/>
          </a:prstGeom>
          <a:noFill/>
          <a:ln/>
        </p:spPr>
        <p:txBody>
          <a:bodyPr wrap="square" rtlCol="0" anchor="t"/>
          <a:lstStyle/>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性的指向・性自認の詮索や公表の強要は、深刻な人権・プライバシーの問題。</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本人の同意なく第三者へ伝える=アウティング。『個の侵害』としてパワハラに該当し得る。</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本人が話してくれた場合も、本人の同意なく広げない。</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相談を受けたら、本人の意向と共有範囲を確認し、噂として広げない。</a:t>
            </a:r>
            <a:endParaRPr lang="en-US" sz="1150" dirty="0"/>
          </a:p>
        </p:txBody>
      </p:sp>
      <p:sp>
        <p:nvSpPr>
          <p:cNvPr id="20" name="Text 1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1" name="Text 1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33 / 37</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CASE STUDY 05</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ケース5：出身地への詮索（部落差別・同和問題）</a:t>
            </a:r>
            <a:endParaRPr lang="en-US" sz="2400" dirty="0"/>
          </a:p>
        </p:txBody>
      </p:sp>
      <p:sp>
        <p:nvSpPr>
          <p:cNvPr id="4" name="Shape 2"/>
          <p:cNvSpPr/>
          <p:nvPr/>
        </p:nvSpPr>
        <p:spPr>
          <a:xfrm>
            <a:off x="457200" y="1042416"/>
            <a:ext cx="8229600" cy="1371600"/>
          </a:xfrm>
          <a:prstGeom prst="roundRect">
            <a:avLst>
              <a:gd name="adj" fmla="val 4000"/>
            </a:avLst>
          </a:prstGeom>
          <a:solidFill>
            <a:srgbClr val="EEF1F4"/>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115568"/>
            <a:ext cx="3657600" cy="237744"/>
          </a:xfrm>
          <a:prstGeom prst="rect">
            <a:avLst/>
          </a:prstGeom>
          <a:noFill/>
          <a:ln/>
        </p:spPr>
        <p:txBody>
          <a:bodyPr wrap="square" lIns="0" tIns="0" rIns="0" bIns="0" rtlCol="0" anchor="ctr"/>
          <a:lstStyle/>
          <a:p>
            <a:pPr indent="0" marL="0">
              <a:buNone/>
            </a:pPr>
            <a:r>
              <a:rPr lang="en-US" sz="1100" b="1" dirty="0">
                <a:solidFill>
                  <a:srgbClr val="5C6B7A"/>
                </a:solidFill>
                <a:latin typeface="Meiryo" pitchFamily="34" charset="0"/>
                <a:ea typeface="Meiryo" pitchFamily="34" charset="-122"/>
                <a:cs typeface="Meiryo" pitchFamily="34" charset="-120"/>
              </a:rPr>
              <a:t>状況</a:t>
            </a:r>
            <a:endParaRPr lang="en-US" sz="1100" dirty="0"/>
          </a:p>
        </p:txBody>
      </p:sp>
      <p:sp>
        <p:nvSpPr>
          <p:cNvPr id="6" name="Shape 4"/>
          <p:cNvSpPr/>
          <p:nvPr/>
        </p:nvSpPr>
        <p:spPr>
          <a:xfrm>
            <a:off x="640080" y="1371600"/>
            <a:ext cx="914400" cy="292608"/>
          </a:xfrm>
          <a:prstGeom prst="roundRect">
            <a:avLst>
              <a:gd name="adj" fmla="val 12500"/>
            </a:avLst>
          </a:prstGeom>
          <a:solidFill>
            <a:srgbClr val="B42318"/>
          </a:solidFill>
          <a:ln/>
        </p:spPr>
      </p:sp>
      <p:sp>
        <p:nvSpPr>
          <p:cNvPr id="7" name="Text 5"/>
          <p:cNvSpPr/>
          <p:nvPr/>
        </p:nvSpPr>
        <p:spPr>
          <a:xfrm>
            <a:off x="640080" y="1371600"/>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社員</a:t>
            </a:r>
            <a:endParaRPr lang="en-US" sz="900" dirty="0"/>
          </a:p>
        </p:txBody>
      </p:sp>
      <p:sp>
        <p:nvSpPr>
          <p:cNvPr id="8" name="Text 6"/>
          <p:cNvSpPr/>
          <p:nvPr/>
        </p:nvSpPr>
        <p:spPr>
          <a:xfrm>
            <a:off x="1664208" y="1353312"/>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雑談中に「どこの地区の出身？」「その地域って昔いろいろあるよね」と詮索</a:t>
            </a:r>
            <a:endParaRPr lang="en-US" sz="1150" dirty="0"/>
          </a:p>
        </p:txBody>
      </p:sp>
      <p:sp>
        <p:nvSpPr>
          <p:cNvPr id="9" name="Shape 7"/>
          <p:cNvSpPr/>
          <p:nvPr/>
        </p:nvSpPr>
        <p:spPr>
          <a:xfrm>
            <a:off x="640080" y="1719072"/>
            <a:ext cx="914400" cy="292608"/>
          </a:xfrm>
          <a:prstGeom prst="roundRect">
            <a:avLst>
              <a:gd name="adj" fmla="val 12500"/>
            </a:avLst>
          </a:prstGeom>
          <a:solidFill>
            <a:srgbClr val="5C6B7A"/>
          </a:solidFill>
          <a:ln/>
        </p:spPr>
      </p:sp>
      <p:sp>
        <p:nvSpPr>
          <p:cNvPr id="10" name="Text 8"/>
          <p:cNvSpPr/>
          <p:nvPr/>
        </p:nvSpPr>
        <p:spPr>
          <a:xfrm>
            <a:off x="640080" y="1719072"/>
            <a:ext cx="914400" cy="292608"/>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周囲</a:t>
            </a:r>
            <a:endParaRPr lang="en-US" sz="900" dirty="0"/>
          </a:p>
        </p:txBody>
      </p:sp>
      <p:sp>
        <p:nvSpPr>
          <p:cNvPr id="11" name="Text 9"/>
          <p:cNvSpPr/>
          <p:nvPr/>
        </p:nvSpPr>
        <p:spPr>
          <a:xfrm>
            <a:off x="1664208" y="1700784"/>
            <a:ext cx="6766560" cy="365760"/>
          </a:xfrm>
          <a:prstGeom prst="rect">
            <a:avLst/>
          </a:prstGeom>
          <a:noFill/>
          <a:ln/>
        </p:spPr>
        <p:txBody>
          <a:bodyPr wrap="square" lIns="25400" tIns="25400" rIns="25400" bIns="25400" rtlCol="0" anchor="ctr"/>
          <a:lstStyle/>
          <a:p>
            <a:pPr indent="0" marL="0">
              <a:lnSpc>
                <a:spcPct val="95000"/>
              </a:lnSpc>
              <a:buNone/>
            </a:pPr>
            <a:r>
              <a:rPr lang="en-US" sz="1150" dirty="0">
                <a:solidFill>
                  <a:srgbClr val="263238"/>
                </a:solidFill>
                <a:latin typeface="Meiryo" pitchFamily="34" charset="0"/>
                <a:ea typeface="Meiryo" pitchFamily="34" charset="-122"/>
                <a:cs typeface="Meiryo" pitchFamily="34" charset="-120"/>
              </a:rPr>
              <a:t>笑って聞いていた</a:t>
            </a:r>
            <a:endParaRPr lang="en-US" sz="1150" dirty="0"/>
          </a:p>
        </p:txBody>
      </p:sp>
      <p:sp>
        <p:nvSpPr>
          <p:cNvPr id="12" name="Shape 10"/>
          <p:cNvSpPr/>
          <p:nvPr/>
        </p:nvSpPr>
        <p:spPr>
          <a:xfrm>
            <a:off x="457200" y="2542032"/>
            <a:ext cx="8229600" cy="274320"/>
          </a:xfrm>
          <a:prstGeom prst="roundRect">
            <a:avLst>
              <a:gd name="adj" fmla="val 13333"/>
            </a:avLst>
          </a:prstGeom>
          <a:solidFill>
            <a:srgbClr val="E5F0EF"/>
          </a:solidFill>
          <a:ln/>
        </p:spPr>
      </p:sp>
      <p:sp>
        <p:nvSpPr>
          <p:cNvPr id="13" name="Text 11"/>
          <p:cNvSpPr/>
          <p:nvPr/>
        </p:nvSpPr>
        <p:spPr>
          <a:xfrm>
            <a:off x="457200" y="2542032"/>
            <a:ext cx="8229600" cy="274320"/>
          </a:xfrm>
          <a:prstGeom prst="rect">
            <a:avLst/>
          </a:prstGeom>
          <a:noFill/>
          <a:ln/>
        </p:spPr>
        <p:txBody>
          <a:bodyPr wrap="square" lIns="0" tIns="0" rIns="0" bIns="0" rtlCol="0" anchor="ctr"/>
          <a:lstStyle/>
          <a:p>
            <a:pPr algn="ctr" indent="0" marL="0">
              <a:buNone/>
            </a:pPr>
            <a:r>
              <a:rPr lang="en-US" sz="1100" b="1" dirty="0">
                <a:solidFill>
                  <a:srgbClr val="237A75"/>
                </a:solidFill>
                <a:latin typeface="Meiryo" pitchFamily="34" charset="0"/>
                <a:ea typeface="Meiryo" pitchFamily="34" charset="-122"/>
                <a:cs typeface="Meiryo" pitchFamily="34" charset="-120"/>
              </a:rPr>
              <a:t>関係する人権課題：  出身地・社会的身分／部落差別・同和問題・人権</a:t>
            </a:r>
            <a:endParaRPr lang="en-US" sz="1100" dirty="0"/>
          </a:p>
        </p:txBody>
      </p:sp>
      <p:sp>
        <p:nvSpPr>
          <p:cNvPr id="14" name="Shape 12"/>
          <p:cNvSpPr/>
          <p:nvPr/>
        </p:nvSpPr>
        <p:spPr>
          <a:xfrm>
            <a:off x="457200" y="2944368"/>
            <a:ext cx="8229600" cy="1627632"/>
          </a:xfrm>
          <a:prstGeom prst="roundRect">
            <a:avLst>
              <a:gd name="adj" fmla="val 3371"/>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5" name="Text 13"/>
          <p:cNvSpPr/>
          <p:nvPr/>
        </p:nvSpPr>
        <p:spPr>
          <a:xfrm>
            <a:off x="640080" y="3035808"/>
            <a:ext cx="7315200" cy="256032"/>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検討ポイント</a:t>
            </a:r>
            <a:endParaRPr lang="en-US" sz="1250" dirty="0"/>
          </a:p>
        </p:txBody>
      </p:sp>
      <p:sp>
        <p:nvSpPr>
          <p:cNvPr id="16" name="Text 14"/>
          <p:cNvSpPr/>
          <p:nvPr/>
        </p:nvSpPr>
        <p:spPr>
          <a:xfrm>
            <a:off x="640080" y="3328416"/>
            <a:ext cx="7863840" cy="1188720"/>
          </a:xfrm>
          <a:prstGeom prst="rect">
            <a:avLst/>
          </a:prstGeom>
          <a:noFill/>
          <a:ln/>
        </p:spPr>
        <p:txBody>
          <a:bodyPr wrap="square" rtlCol="0" anchor="t"/>
          <a:lstStyle/>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出身地・家柄の詮索は、部落差別・同和問題につながり得る重大な人権問題。</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『雑談だから』『悪気はない』では正当化できない。軽視しない。</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周囲の便乗・黙認も、差別を許容する空気をつくる。</a:t>
            </a:r>
            <a:endParaRPr lang="en-US" sz="1150" dirty="0"/>
          </a:p>
          <a:p>
            <a:pPr marL="342900" indent="-342900">
              <a:lnSpc>
                <a:spcPct val="102000"/>
              </a:lnSpc>
              <a:spcAft>
                <a:spcPts val="600"/>
              </a:spcAft>
              <a:buSzPct val="100000"/>
              <a:buChar char="•"/>
            </a:pPr>
            <a:r>
              <a:rPr lang="en-US" sz="1150" dirty="0">
                <a:solidFill>
                  <a:srgbClr val="263238"/>
                </a:solidFill>
                <a:latin typeface="Meiryo" pitchFamily="34" charset="0"/>
                <a:ea typeface="Meiryo" pitchFamily="34" charset="-122"/>
                <a:cs typeface="Meiryo" pitchFamily="34" charset="-120"/>
              </a:rPr>
              <a:t>話題を変える・止める。必要に応じて相談・記録する。</a:t>
            </a:r>
            <a:endParaRPr lang="en-US" sz="1150" dirty="0"/>
          </a:p>
        </p:txBody>
      </p:sp>
      <p:sp>
        <p:nvSpPr>
          <p:cNvPr id="17" name="Text 15"/>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8" name="Text 16"/>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34 / 37</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AI &amp; PRIVACY</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AIの利用上の注意 ― 機微情報を入れない</a:t>
            </a:r>
            <a:endParaRPr lang="en-US" sz="2400" dirty="0"/>
          </a:p>
        </p:txBody>
      </p:sp>
      <p:sp>
        <p:nvSpPr>
          <p:cNvPr id="4" name="Shape 2"/>
          <p:cNvSpPr/>
          <p:nvPr/>
        </p:nvSpPr>
        <p:spPr>
          <a:xfrm>
            <a:off x="457200" y="1078992"/>
            <a:ext cx="4023360" cy="3493008"/>
          </a:xfrm>
          <a:prstGeom prst="roundRect">
            <a:avLst>
              <a:gd name="adj" fmla="val 1571"/>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21792" y="1188720"/>
            <a:ext cx="3657600" cy="27432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 してはいけないこと</a:t>
            </a:r>
            <a:endParaRPr lang="en-US" sz="1350" dirty="0"/>
          </a:p>
        </p:txBody>
      </p:sp>
      <p:sp>
        <p:nvSpPr>
          <p:cNvPr id="6" name="Text 4"/>
          <p:cNvSpPr/>
          <p:nvPr/>
        </p:nvSpPr>
        <p:spPr>
          <a:xfrm>
            <a:off x="640080" y="1517904"/>
            <a:ext cx="3703320" cy="292608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相談内容・氏名・病歴・障害情報・SOGI・家族情報・出身地などを、外部AIにそのまま入力する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AIに差別・人権侵害の有無を最終判断させる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AIだけで事実認定する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AIの出力に従えば適法になると考える</a:t>
            </a:r>
            <a:endParaRPr lang="en-US" sz="1250" dirty="0"/>
          </a:p>
        </p:txBody>
      </p:sp>
      <p:sp>
        <p:nvSpPr>
          <p:cNvPr id="7" name="Shape 5"/>
          <p:cNvSpPr/>
          <p:nvPr/>
        </p:nvSpPr>
        <p:spPr>
          <a:xfrm>
            <a:off x="4663440" y="1078992"/>
            <a:ext cx="4023360" cy="3493008"/>
          </a:xfrm>
          <a:prstGeom prst="roundRect">
            <a:avLst>
              <a:gd name="adj" fmla="val 1571"/>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8" name="Text 6"/>
          <p:cNvSpPr/>
          <p:nvPr/>
        </p:nvSpPr>
        <p:spPr>
          <a:xfrm>
            <a:off x="4828032" y="1188720"/>
            <a:ext cx="3657600" cy="27432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 使ってよい範囲</a:t>
            </a:r>
            <a:endParaRPr lang="en-US" sz="1350" dirty="0"/>
          </a:p>
        </p:txBody>
      </p:sp>
      <p:sp>
        <p:nvSpPr>
          <p:cNvPr id="9" name="Text 7"/>
          <p:cNvSpPr/>
          <p:nvPr/>
        </p:nvSpPr>
        <p:spPr>
          <a:xfrm>
            <a:off x="4846320" y="1517904"/>
            <a:ext cx="3703320" cy="292608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事実・伝聞・推測の整理、時系列の整理など下準備に使う</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個別事案では、匿名加工・自社承認済み環境・人による確認を前提にする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規程確認のチェックリストや報告書の構成づくりのたたき台に使う</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最終的な判断・対応は人が行う</a:t>
            </a:r>
            <a:endParaRPr lang="en-US" sz="1250" dirty="0"/>
          </a:p>
        </p:txBody>
      </p:sp>
      <p:sp>
        <p:nvSpPr>
          <p:cNvPr id="10" name="Text 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1" name="Text 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35 / 37</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PRINCIPLES</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行動原則・自社の相談窓口</a:t>
            </a:r>
            <a:endParaRPr lang="en-US" sz="2400" dirty="0"/>
          </a:p>
        </p:txBody>
      </p:sp>
      <p:sp>
        <p:nvSpPr>
          <p:cNvPr id="4" name="Shape 2"/>
          <p:cNvSpPr/>
          <p:nvPr/>
        </p:nvSpPr>
        <p:spPr>
          <a:xfrm>
            <a:off x="457200" y="1060704"/>
            <a:ext cx="8229600" cy="2011680"/>
          </a:xfrm>
          <a:prstGeom prst="roundRect">
            <a:avLst>
              <a:gd name="adj" fmla="val 2727"/>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170432"/>
            <a:ext cx="7315200" cy="27432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今日から実践する行動原則</a:t>
            </a:r>
            <a:endParaRPr lang="en-US" sz="1350" dirty="0"/>
          </a:p>
        </p:txBody>
      </p:sp>
      <p:sp>
        <p:nvSpPr>
          <p:cNvPr id="6" name="Text 4"/>
          <p:cNvSpPr/>
          <p:nvPr/>
        </p:nvSpPr>
        <p:spPr>
          <a:xfrm>
            <a:off x="640080" y="1499616"/>
            <a:ext cx="7863840" cy="1554480"/>
          </a:xfrm>
          <a:prstGeom prst="rect">
            <a:avLst/>
          </a:prstGeom>
          <a:noFill/>
          <a:ln/>
        </p:spPr>
        <p:txBody>
          <a:bodyPr wrap="square" rtlCol="0" anchor="t"/>
          <a:lstStyle/>
          <a:p>
            <a:pPr marL="342900" indent="-342900">
              <a:lnSpc>
                <a:spcPct val="102000"/>
              </a:lnSpc>
              <a:spcAft>
                <a:spcPts val="600"/>
              </a:spcAft>
              <a:buSzPct val="100000"/>
              <a:buChar char="•"/>
            </a:pPr>
            <a:r>
              <a:rPr lang="en-US" sz="1300" dirty="0">
                <a:solidFill>
                  <a:srgbClr val="263238"/>
                </a:solidFill>
                <a:latin typeface="Meiryo" pitchFamily="34" charset="0"/>
                <a:ea typeface="Meiryo" pitchFamily="34" charset="-122"/>
                <a:cs typeface="Meiryo" pitchFamily="34" charset="-120"/>
              </a:rPr>
              <a:t>相手の属性を決めつけない。本人に確認する。</a:t>
            </a:r>
            <a:endParaRPr lang="en-US" sz="1300" dirty="0"/>
          </a:p>
          <a:p>
            <a:pPr marL="342900" indent="-342900">
              <a:lnSpc>
                <a:spcPct val="102000"/>
              </a:lnSpc>
              <a:spcAft>
                <a:spcPts val="600"/>
              </a:spcAft>
              <a:buSzPct val="100000"/>
              <a:buChar char="•"/>
            </a:pPr>
            <a:r>
              <a:rPr lang="en-US" sz="1300" dirty="0">
                <a:solidFill>
                  <a:srgbClr val="263238"/>
                </a:solidFill>
                <a:latin typeface="Meiryo" pitchFamily="34" charset="0"/>
                <a:ea typeface="Meiryo" pitchFamily="34" charset="-122"/>
                <a:cs typeface="Meiryo" pitchFamily="34" charset="-120"/>
              </a:rPr>
              <a:t>本人の同意なく機微情報を共有しない。</a:t>
            </a:r>
            <a:endParaRPr lang="en-US" sz="1300" dirty="0"/>
          </a:p>
          <a:p>
            <a:pPr marL="342900" indent="-342900">
              <a:lnSpc>
                <a:spcPct val="102000"/>
              </a:lnSpc>
              <a:spcAft>
                <a:spcPts val="600"/>
              </a:spcAft>
              <a:buSzPct val="100000"/>
              <a:buChar char="•"/>
            </a:pPr>
            <a:r>
              <a:rPr lang="en-US" sz="1300" dirty="0">
                <a:solidFill>
                  <a:srgbClr val="263238"/>
                </a:solidFill>
                <a:latin typeface="Meiryo" pitchFamily="34" charset="0"/>
                <a:ea typeface="Meiryo" pitchFamily="34" charset="-122"/>
                <a:cs typeface="Meiryo" pitchFamily="34" charset="-120"/>
              </a:rPr>
              <a:t>業務に必要のない私的な詮索をしない。</a:t>
            </a:r>
            <a:endParaRPr lang="en-US" sz="1300" dirty="0"/>
          </a:p>
          <a:p>
            <a:pPr marL="342900" indent="-342900">
              <a:lnSpc>
                <a:spcPct val="102000"/>
              </a:lnSpc>
              <a:spcAft>
                <a:spcPts val="600"/>
              </a:spcAft>
              <a:buSzPct val="100000"/>
              <a:buChar char="•"/>
            </a:pPr>
            <a:r>
              <a:rPr lang="en-US" sz="1300" dirty="0">
                <a:solidFill>
                  <a:srgbClr val="263238"/>
                </a:solidFill>
                <a:latin typeface="Meiryo" pitchFamily="34" charset="0"/>
                <a:ea typeface="Meiryo" pitchFamily="34" charset="-122"/>
                <a:cs typeface="Meiryo" pitchFamily="34" charset="-120"/>
              </a:rPr>
              <a:t>困っている人の声を軽視しない。</a:t>
            </a:r>
            <a:endParaRPr lang="en-US" sz="1300" dirty="0"/>
          </a:p>
          <a:p>
            <a:pPr marL="342900" indent="-342900">
              <a:lnSpc>
                <a:spcPct val="102000"/>
              </a:lnSpc>
              <a:spcAft>
                <a:spcPts val="600"/>
              </a:spcAft>
              <a:buSzPct val="100000"/>
              <a:buChar char="•"/>
            </a:pPr>
            <a:r>
              <a:rPr lang="en-US" sz="1300" dirty="0">
                <a:solidFill>
                  <a:srgbClr val="263238"/>
                </a:solidFill>
                <a:latin typeface="Meiryo" pitchFamily="34" charset="0"/>
                <a:ea typeface="Meiryo" pitchFamily="34" charset="-122"/>
                <a:cs typeface="Meiryo" pitchFamily="34" charset="-120"/>
              </a:rPr>
              <a:t>一人で判断せず、必要に応じて人事・総務・法務・相談窓口へつなぐ。</a:t>
            </a:r>
            <a:endParaRPr lang="en-US" sz="1300" dirty="0"/>
          </a:p>
        </p:txBody>
      </p:sp>
      <p:sp>
        <p:nvSpPr>
          <p:cNvPr id="7" name="Shape 5"/>
          <p:cNvSpPr/>
          <p:nvPr/>
        </p:nvSpPr>
        <p:spPr>
          <a:xfrm>
            <a:off x="457200" y="3200400"/>
            <a:ext cx="8229600" cy="1371600"/>
          </a:xfrm>
          <a:prstGeom prst="roundRect">
            <a:avLst>
              <a:gd name="adj" fmla="val 4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8" name="Text 6"/>
          <p:cNvSpPr/>
          <p:nvPr/>
        </p:nvSpPr>
        <p:spPr>
          <a:xfrm>
            <a:off x="640080" y="3291840"/>
            <a:ext cx="7315200" cy="27432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自社の相談先（要自社記入）</a:t>
            </a:r>
            <a:endParaRPr lang="en-US" sz="1250" dirty="0"/>
          </a:p>
        </p:txBody>
      </p:sp>
      <p:sp>
        <p:nvSpPr>
          <p:cNvPr id="9" name="Text 7"/>
          <p:cNvSpPr/>
          <p:nvPr/>
        </p:nvSpPr>
        <p:spPr>
          <a:xfrm>
            <a:off x="640080" y="3602736"/>
            <a:ext cx="7863840" cy="914400"/>
          </a:xfrm>
          <a:prstGeom prst="rect">
            <a:avLst/>
          </a:prstGeom>
          <a:noFill/>
          <a:ln/>
        </p:spPr>
        <p:txBody>
          <a:bodyPr wrap="square" lIns="38100" tIns="38100" rIns="38100" bIns="38100" rtlCol="0" anchor="ctr"/>
          <a:lstStyle/>
          <a:p>
            <a:pPr indent="0" marL="0">
              <a:lnSpc>
                <a:spcPct val="115000"/>
              </a:lnSpc>
              <a:buNone/>
            </a:pPr>
            <a:r>
              <a:rPr lang="en-US" sz="1200" dirty="0">
                <a:solidFill>
                  <a:srgbClr val="263238"/>
                </a:solidFill>
                <a:latin typeface="Meiryo" pitchFamily="34" charset="0"/>
                <a:ea typeface="Meiryo" pitchFamily="34" charset="-122"/>
                <a:cs typeface="Meiryo" pitchFamily="34" charset="-120"/>
              </a:rPr>
              <a:t>人権・ハラスメント相談窓口：________________________</a:t>
            </a:r>
            <a:endParaRPr lang="en-US" sz="1200" dirty="0"/>
          </a:p>
          <a:p>
            <a:pPr indent="0" marL="0">
              <a:lnSpc>
                <a:spcPct val="115000"/>
              </a:lnSpc>
              <a:buNone/>
            </a:pPr>
            <a:r>
              <a:rPr lang="en-US" sz="1200" dirty="0">
                <a:solidFill>
                  <a:srgbClr val="263238"/>
                </a:solidFill>
                <a:latin typeface="Meiryo" pitchFamily="34" charset="0"/>
                <a:ea typeface="Meiryo" pitchFamily="34" charset="-122"/>
                <a:cs typeface="Meiryo" pitchFamily="34" charset="-120"/>
              </a:rPr>
              <a:t>産業医・産業保健スタッフ：________________________</a:t>
            </a:r>
            <a:endParaRPr lang="en-US" sz="1200" dirty="0"/>
          </a:p>
          <a:p>
            <a:pPr indent="0" marL="0">
              <a:lnSpc>
                <a:spcPct val="115000"/>
              </a:lnSpc>
              <a:buNone/>
            </a:pPr>
            <a:r>
              <a:rPr lang="en-US" sz="1200" dirty="0">
                <a:solidFill>
                  <a:srgbClr val="263238"/>
                </a:solidFill>
                <a:latin typeface="Meiryo" pitchFamily="34" charset="0"/>
                <a:ea typeface="Meiryo" pitchFamily="34" charset="-122"/>
                <a:cs typeface="Meiryo" pitchFamily="34" charset="-120"/>
              </a:rPr>
              <a:t>人事・総務／法務・コンプライアンス：________________________</a:t>
            </a:r>
            <a:endParaRPr lang="en-US" sz="1200" dirty="0"/>
          </a:p>
          <a:p>
            <a:pPr indent="0" marL="0">
              <a:lnSpc>
                <a:spcPct val="115000"/>
              </a:lnSpc>
              <a:buNone/>
            </a:pPr>
            <a:r>
              <a:rPr lang="en-US" sz="1200" dirty="0">
                <a:solidFill>
                  <a:srgbClr val="263238"/>
                </a:solidFill>
                <a:latin typeface="Meiryo" pitchFamily="34" charset="0"/>
                <a:ea typeface="Meiryo" pitchFamily="34" charset="-122"/>
                <a:cs typeface="Meiryo" pitchFamily="34" charset="-120"/>
              </a:rPr>
              <a:t>緊急時連絡先：________________________</a:t>
            </a:r>
            <a:endParaRPr lang="en-US" sz="1200" dirty="0"/>
          </a:p>
        </p:txBody>
      </p:sp>
      <p:sp>
        <p:nvSpPr>
          <p:cNvPr id="10" name="Text 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1" name="Text 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36 / 37</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640080" y="640080"/>
            <a:ext cx="310896" cy="310896"/>
          </a:xfrm>
          <a:prstGeom prst="roundRect">
            <a:avLst>
              <a:gd name="adj" fmla="val 14706"/>
            </a:avLst>
          </a:prstGeom>
          <a:solidFill>
            <a:srgbClr val="B58A3A"/>
          </a:solidFill>
          <a:ln/>
        </p:spPr>
      </p:sp>
      <p:sp>
        <p:nvSpPr>
          <p:cNvPr id="3" name="Text 1"/>
          <p:cNvSpPr/>
          <p:nvPr/>
        </p:nvSpPr>
        <p:spPr>
          <a:xfrm>
            <a:off x="1078992" y="621792"/>
            <a:ext cx="5486400" cy="329184"/>
          </a:xfrm>
          <a:prstGeom prst="rect">
            <a:avLst/>
          </a:prstGeom>
          <a:noFill/>
          <a:ln/>
        </p:spPr>
        <p:txBody>
          <a:bodyPr wrap="square" lIns="0" tIns="0" rIns="0" bIns="0" rtlCol="0" anchor="ctr"/>
          <a:lstStyle/>
          <a:p>
            <a:pPr indent="0" marL="0">
              <a:buNone/>
            </a:pPr>
            <a:r>
              <a:rPr lang="en-US" sz="1200" b="1" spc="150" kern="0" dirty="0">
                <a:solidFill>
                  <a:srgbClr val="B58A3A"/>
                </a:solidFill>
                <a:latin typeface="Meiryo" pitchFamily="34" charset="0"/>
                <a:ea typeface="Meiryo" pitchFamily="34" charset="-122"/>
                <a:cs typeface="Meiryo" pitchFamily="34" charset="-120"/>
              </a:rPr>
              <a:t>CLOSING</a:t>
            </a:r>
            <a:endParaRPr lang="en-US" sz="1200" dirty="0"/>
          </a:p>
        </p:txBody>
      </p:sp>
      <p:sp>
        <p:nvSpPr>
          <p:cNvPr id="4" name="Text 2"/>
          <p:cNvSpPr/>
          <p:nvPr/>
        </p:nvSpPr>
        <p:spPr>
          <a:xfrm>
            <a:off x="640080" y="1188720"/>
            <a:ext cx="7955280" cy="640080"/>
          </a:xfrm>
          <a:prstGeom prst="rect">
            <a:avLst/>
          </a:prstGeom>
          <a:noFill/>
          <a:ln/>
        </p:spPr>
        <p:txBody>
          <a:bodyPr wrap="square" lIns="0" tIns="0" rIns="0" bIns="0" rtlCol="0" anchor="ctr"/>
          <a:lstStyle/>
          <a:p>
            <a:pPr indent="0" marL="0">
              <a:buNone/>
            </a:pPr>
            <a:r>
              <a:rPr lang="en-US" sz="3000" b="1" dirty="0">
                <a:solidFill>
                  <a:srgbClr val="FFFFFF"/>
                </a:solidFill>
                <a:latin typeface="Meiryo" pitchFamily="34" charset="0"/>
                <a:ea typeface="Meiryo" pitchFamily="34" charset="-122"/>
                <a:cs typeface="Meiryo" pitchFamily="34" charset="-120"/>
              </a:rPr>
              <a:t>確認テスト・まとめ</a:t>
            </a:r>
            <a:endParaRPr lang="en-US" sz="3000" dirty="0"/>
          </a:p>
        </p:txBody>
      </p:sp>
      <p:sp>
        <p:nvSpPr>
          <p:cNvPr id="5" name="Shape 3"/>
          <p:cNvSpPr/>
          <p:nvPr/>
        </p:nvSpPr>
        <p:spPr>
          <a:xfrm>
            <a:off x="640080" y="2011680"/>
            <a:ext cx="7863840" cy="1371600"/>
          </a:xfrm>
          <a:prstGeom prst="roundRect">
            <a:avLst>
              <a:gd name="adj" fmla="val 4000"/>
            </a:avLst>
          </a:prstGeom>
          <a:solidFill>
            <a:srgbClr val="243B53"/>
          </a:solidFill>
          <a:ln w="9525">
            <a:solidFill>
              <a:srgbClr val="33506E"/>
            </a:solidFill>
            <a:prstDash val="solid"/>
          </a:ln>
        </p:spPr>
      </p:sp>
      <p:sp>
        <p:nvSpPr>
          <p:cNvPr id="6" name="Text 4"/>
          <p:cNvSpPr/>
          <p:nvPr/>
        </p:nvSpPr>
        <p:spPr>
          <a:xfrm>
            <a:off x="822960" y="2121408"/>
            <a:ext cx="7315200" cy="274320"/>
          </a:xfrm>
          <a:prstGeom prst="rect">
            <a:avLst/>
          </a:prstGeom>
          <a:noFill/>
          <a:ln/>
        </p:spPr>
        <p:txBody>
          <a:bodyPr wrap="square" lIns="0" tIns="0" rIns="0" bIns="0" rtlCol="0" anchor="ctr"/>
          <a:lstStyle/>
          <a:p>
            <a:pPr indent="0" marL="0">
              <a:buNone/>
            </a:pPr>
            <a:r>
              <a:rPr lang="en-US" sz="1300" b="1" dirty="0">
                <a:solidFill>
                  <a:srgbClr val="B58A3A"/>
                </a:solidFill>
                <a:latin typeface="Meiryo" pitchFamily="34" charset="0"/>
                <a:ea typeface="Meiryo" pitchFamily="34" charset="-122"/>
                <a:cs typeface="Meiryo" pitchFamily="34" charset="-120"/>
              </a:rPr>
              <a:t>この後の確認テスト</a:t>
            </a:r>
            <a:endParaRPr lang="en-US" sz="1300" dirty="0"/>
          </a:p>
        </p:txBody>
      </p:sp>
      <p:sp>
        <p:nvSpPr>
          <p:cNvPr id="7" name="Text 5"/>
          <p:cNvSpPr/>
          <p:nvPr/>
        </p:nvSpPr>
        <p:spPr>
          <a:xfrm>
            <a:off x="822960" y="2432304"/>
            <a:ext cx="7498080" cy="914400"/>
          </a:xfrm>
          <a:prstGeom prst="rect">
            <a:avLst/>
          </a:prstGeom>
          <a:noFill/>
          <a:ln/>
        </p:spPr>
        <p:txBody>
          <a:bodyPr wrap="square" lIns="0" tIns="0" rIns="0" bIns="0" rtlCol="0" anchor="ctr"/>
          <a:lstStyle/>
          <a:p>
            <a:pPr indent="0" marL="0">
              <a:lnSpc>
                <a:spcPct val="110000"/>
              </a:lnSpc>
              <a:buNone/>
            </a:pPr>
            <a:r>
              <a:rPr lang="en-US" sz="1250" dirty="0">
                <a:solidFill>
                  <a:srgbClr val="E6ECF3"/>
                </a:solidFill>
                <a:latin typeface="Meiryo" pitchFamily="34" charset="0"/>
                <a:ea typeface="Meiryo" pitchFamily="34" charset="-122"/>
                <a:cs typeface="Meiryo" pitchFamily="34" charset="-120"/>
              </a:rPr>
              <a:t>全12問（○×3・四肢択一4・ケース判断5）。用語暗記ではなく、</a:t>
            </a:r>
            <a:endParaRPr lang="en-US" sz="1250" dirty="0"/>
          </a:p>
          <a:p>
            <a:pPr indent="0" marL="0">
              <a:lnSpc>
                <a:spcPct val="110000"/>
              </a:lnSpc>
              <a:buNone/>
            </a:pPr>
            <a:r>
              <a:rPr lang="en-US" sz="1250" dirty="0">
                <a:solidFill>
                  <a:srgbClr val="E6ECF3"/>
                </a:solidFill>
                <a:latin typeface="Meiryo" pitchFamily="34" charset="0"/>
                <a:ea typeface="Meiryo" pitchFamily="34" charset="-122"/>
                <a:cs typeface="Meiryo" pitchFamily="34" charset="-120"/>
              </a:rPr>
              <a:t>『何が問題か／どう言い換えるか／その場でどう対応するか／誰に相談するか／何を共有してはいけないか』を判断します。</a:t>
            </a:r>
            <a:endParaRPr lang="en-US" sz="1250" dirty="0"/>
          </a:p>
        </p:txBody>
      </p:sp>
      <p:sp>
        <p:nvSpPr>
          <p:cNvPr id="8" name="Text 6"/>
          <p:cNvSpPr/>
          <p:nvPr/>
        </p:nvSpPr>
        <p:spPr>
          <a:xfrm>
            <a:off x="640080" y="3566160"/>
            <a:ext cx="7955280" cy="640080"/>
          </a:xfrm>
          <a:prstGeom prst="rect">
            <a:avLst/>
          </a:prstGeom>
          <a:noFill/>
          <a:ln/>
        </p:spPr>
        <p:txBody>
          <a:bodyPr wrap="square" lIns="0" tIns="0" rIns="0" bIns="0" rtlCol="0" anchor="ctr"/>
          <a:lstStyle/>
          <a:p>
            <a:pPr indent="0" marL="0">
              <a:lnSpc>
                <a:spcPct val="110000"/>
              </a:lnSpc>
              <a:buNone/>
            </a:pPr>
            <a:r>
              <a:rPr lang="en-US" sz="1250" i="1" dirty="0">
                <a:solidFill>
                  <a:srgbClr val="B58A3A"/>
                </a:solidFill>
                <a:latin typeface="Meiryo" pitchFamily="34" charset="0"/>
                <a:ea typeface="Meiryo" pitchFamily="34" charset="-122"/>
                <a:cs typeface="Meiryo" pitchFamily="34" charset="-120"/>
              </a:rPr>
              <a:t>覚えて帰ること：属性で決めつけない／同意なく機微情報を共有しない／私的な詮索をしない／声を軽視しない／一人で判断せずつなぐ。</a:t>
            </a:r>
            <a:endParaRPr lang="en-US" sz="1250" dirty="0"/>
          </a:p>
        </p:txBody>
      </p:sp>
      <p:sp>
        <p:nvSpPr>
          <p:cNvPr id="9" name="Text 7"/>
          <p:cNvSpPr/>
          <p:nvPr/>
        </p:nvSpPr>
        <p:spPr>
          <a:xfrm>
            <a:off x="640080" y="4261104"/>
            <a:ext cx="7955280" cy="548640"/>
          </a:xfrm>
          <a:prstGeom prst="rect">
            <a:avLst/>
          </a:prstGeom>
          <a:noFill/>
          <a:ln/>
        </p:spPr>
        <p:txBody>
          <a:bodyPr wrap="square" lIns="0" tIns="0" rIns="0" bIns="0" rtlCol="0" anchor="ctr"/>
          <a:lstStyle/>
          <a:p>
            <a:pPr indent="0" marL="0">
              <a:lnSpc>
                <a:spcPct val="105000"/>
              </a:lnSpc>
              <a:buNone/>
            </a:pPr>
            <a:r>
              <a:rPr lang="en-US" sz="1100" dirty="0">
                <a:solidFill>
                  <a:srgbClr val="AEBCC9"/>
                </a:solidFill>
                <a:latin typeface="Meiryo" pitchFamily="34" charset="0"/>
                <a:ea typeface="Meiryo" pitchFamily="34" charset="-122"/>
                <a:cs typeface="Meiryo" pitchFamily="34" charset="-120"/>
              </a:rPr>
              <a:t>この研修だけで全ての人権リスクに完全対応できるわけではありません。日常の言動・会議・チャット・評価・配置・教育に、人権尊重を反映していきましょう。</a:t>
            </a:r>
            <a:endParaRPr lang="en-US" sz="1100" dirty="0"/>
          </a:p>
        </p:txBody>
      </p:sp>
      <p:sp>
        <p:nvSpPr>
          <p:cNvPr id="10" name="Text 8"/>
          <p:cNvSpPr/>
          <p:nvPr/>
        </p:nvSpPr>
        <p:spPr>
          <a:xfrm>
            <a:off x="640080" y="4773168"/>
            <a:ext cx="5486400" cy="274320"/>
          </a:xfrm>
          <a:prstGeom prst="rect">
            <a:avLst/>
          </a:prstGeom>
          <a:noFill/>
          <a:ln/>
        </p:spPr>
        <p:txBody>
          <a:bodyPr wrap="square" lIns="0" tIns="0" rIns="0" bIns="0" rtlCol="0" anchor="ctr"/>
          <a:lstStyle/>
          <a:p>
            <a:pPr indent="0" marL="0">
              <a:buNone/>
            </a:pPr>
            <a:r>
              <a:rPr lang="en-US" sz="1000" b="1" dirty="0">
                <a:solidFill>
                  <a:srgbClr val="B58A3A"/>
                </a:solidFill>
                <a:latin typeface="Meiryo" pitchFamily="34" charset="0"/>
                <a:ea typeface="Meiryo" pitchFamily="34" charset="-122"/>
                <a:cs typeface="Meiryo" pitchFamily="34" charset="-120"/>
              </a:rPr>
              <a:t>Legal GPT ｜ 人権研修（第8回）</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OPENING CASE</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導入ケース ― あなたならどうする？</a:t>
            </a:r>
            <a:endParaRPr lang="en-US" sz="2400" dirty="0"/>
          </a:p>
        </p:txBody>
      </p:sp>
      <p:sp>
        <p:nvSpPr>
          <p:cNvPr id="4" name="Shape 2"/>
          <p:cNvSpPr/>
          <p:nvPr/>
        </p:nvSpPr>
        <p:spPr>
          <a:xfrm>
            <a:off x="457200" y="1078992"/>
            <a:ext cx="8229600" cy="1591056"/>
          </a:xfrm>
          <a:prstGeom prst="roundRect">
            <a:avLst>
              <a:gd name="adj" fmla="val 3448"/>
            </a:avLst>
          </a:prstGeom>
          <a:solidFill>
            <a:srgbClr val="EEF1F4"/>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40080" y="1188720"/>
            <a:ext cx="3657600" cy="274320"/>
          </a:xfrm>
          <a:prstGeom prst="rect">
            <a:avLst/>
          </a:prstGeom>
          <a:noFill/>
          <a:ln/>
        </p:spPr>
        <p:txBody>
          <a:bodyPr wrap="square" lIns="0" tIns="0" rIns="0" bIns="0" rtlCol="0" anchor="ctr"/>
          <a:lstStyle/>
          <a:p>
            <a:pPr indent="0" marL="0">
              <a:buNone/>
            </a:pPr>
            <a:r>
              <a:rPr lang="en-US" sz="1200" b="1" dirty="0">
                <a:solidFill>
                  <a:srgbClr val="5C6B7A"/>
                </a:solidFill>
                <a:latin typeface="Meiryo" pitchFamily="34" charset="0"/>
                <a:ea typeface="Meiryo" pitchFamily="34" charset="-122"/>
                <a:cs typeface="Meiryo" pitchFamily="34" charset="-120"/>
              </a:rPr>
              <a:t>会議後の雑談</a:t>
            </a:r>
            <a:endParaRPr lang="en-US" sz="1200" dirty="0"/>
          </a:p>
        </p:txBody>
      </p:sp>
      <p:sp>
        <p:nvSpPr>
          <p:cNvPr id="6" name="Shape 4"/>
          <p:cNvSpPr/>
          <p:nvPr/>
        </p:nvSpPr>
        <p:spPr>
          <a:xfrm>
            <a:off x="640080" y="1517904"/>
            <a:ext cx="868680" cy="310896"/>
          </a:xfrm>
          <a:prstGeom prst="roundRect">
            <a:avLst>
              <a:gd name="adj" fmla="val 11765"/>
            </a:avLst>
          </a:prstGeom>
          <a:solidFill>
            <a:srgbClr val="B42318"/>
          </a:solidFill>
          <a:ln/>
        </p:spPr>
      </p:sp>
      <p:sp>
        <p:nvSpPr>
          <p:cNvPr id="7" name="Text 5"/>
          <p:cNvSpPr/>
          <p:nvPr/>
        </p:nvSpPr>
        <p:spPr>
          <a:xfrm>
            <a:off x="640080" y="1517904"/>
            <a:ext cx="868680" cy="310896"/>
          </a:xfrm>
          <a:prstGeom prst="rect">
            <a:avLst/>
          </a:prstGeom>
          <a:noFill/>
          <a:ln/>
        </p:spPr>
        <p:txBody>
          <a:bodyPr wrap="square" lIns="0" tIns="0" rIns="0" bIns="0" rtlCol="0" anchor="ctr"/>
          <a:lstStyle/>
          <a:p>
            <a:pPr algn="ctr" indent="0" marL="0">
              <a:buNone/>
            </a:pPr>
            <a:r>
              <a:rPr lang="en-US" sz="950" b="1" dirty="0">
                <a:solidFill>
                  <a:srgbClr val="FFFFFF"/>
                </a:solidFill>
                <a:latin typeface="Meiryo" pitchFamily="34" charset="0"/>
                <a:ea typeface="Meiryo" pitchFamily="34" charset="-122"/>
                <a:cs typeface="Meiryo" pitchFamily="34" charset="-120"/>
              </a:rPr>
              <a:t>A</a:t>
            </a:r>
            <a:endParaRPr lang="en-US" sz="950" dirty="0"/>
          </a:p>
        </p:txBody>
      </p:sp>
      <p:sp>
        <p:nvSpPr>
          <p:cNvPr id="8" name="Text 6"/>
          <p:cNvSpPr/>
          <p:nvPr/>
        </p:nvSpPr>
        <p:spPr>
          <a:xfrm>
            <a:off x="1627632" y="1499616"/>
            <a:ext cx="6858000" cy="365760"/>
          </a:xfrm>
          <a:prstGeom prst="rect">
            <a:avLst/>
          </a:prstGeom>
          <a:noFill/>
          <a:ln/>
        </p:spPr>
        <p:txBody>
          <a:bodyPr wrap="square" lIns="25400" tIns="25400" rIns="25400" bIns="25400" rtlCol="0" anchor="ctr"/>
          <a:lstStyle/>
          <a:p>
            <a:pPr indent="0" marL="0">
              <a:buNone/>
            </a:pPr>
            <a:r>
              <a:rPr lang="en-US" sz="1250" dirty="0">
                <a:solidFill>
                  <a:srgbClr val="263238"/>
                </a:solidFill>
                <a:latin typeface="Meiryo" pitchFamily="34" charset="0"/>
                <a:ea typeface="Meiryo" pitchFamily="34" charset="-122"/>
                <a:cs typeface="Meiryo" pitchFamily="34" charset="-120"/>
              </a:rPr>
              <a:t>外国人なのに日本語うまいね。やっぱりこの国の人は時間にルーズだけど（笑）</a:t>
            </a:r>
            <a:endParaRPr lang="en-US" sz="1250" dirty="0"/>
          </a:p>
        </p:txBody>
      </p:sp>
      <p:sp>
        <p:nvSpPr>
          <p:cNvPr id="9" name="Shape 7"/>
          <p:cNvSpPr/>
          <p:nvPr/>
        </p:nvSpPr>
        <p:spPr>
          <a:xfrm>
            <a:off x="640080" y="1883664"/>
            <a:ext cx="868680" cy="310896"/>
          </a:xfrm>
          <a:prstGeom prst="roundRect">
            <a:avLst>
              <a:gd name="adj" fmla="val 11765"/>
            </a:avLst>
          </a:prstGeom>
          <a:solidFill>
            <a:srgbClr val="5C6B7A"/>
          </a:solidFill>
          <a:ln/>
        </p:spPr>
      </p:sp>
      <p:sp>
        <p:nvSpPr>
          <p:cNvPr id="10" name="Text 8"/>
          <p:cNvSpPr/>
          <p:nvPr/>
        </p:nvSpPr>
        <p:spPr>
          <a:xfrm>
            <a:off x="640080" y="1883664"/>
            <a:ext cx="868680" cy="310896"/>
          </a:xfrm>
          <a:prstGeom prst="rect">
            <a:avLst/>
          </a:prstGeom>
          <a:noFill/>
          <a:ln/>
        </p:spPr>
        <p:txBody>
          <a:bodyPr wrap="square" lIns="0" tIns="0" rIns="0" bIns="0" rtlCol="0" anchor="ctr"/>
          <a:lstStyle/>
          <a:p>
            <a:pPr algn="ctr" indent="0" marL="0">
              <a:buNone/>
            </a:pPr>
            <a:r>
              <a:rPr lang="en-US" sz="950" b="1" dirty="0">
                <a:solidFill>
                  <a:srgbClr val="FFFFFF"/>
                </a:solidFill>
                <a:latin typeface="Meiryo" pitchFamily="34" charset="0"/>
                <a:ea typeface="Meiryo" pitchFamily="34" charset="-122"/>
                <a:cs typeface="Meiryo" pitchFamily="34" charset="-120"/>
              </a:rPr>
              <a:t>B（本人）</a:t>
            </a:r>
            <a:endParaRPr lang="en-US" sz="950" dirty="0"/>
          </a:p>
        </p:txBody>
      </p:sp>
      <p:sp>
        <p:nvSpPr>
          <p:cNvPr id="11" name="Text 9"/>
          <p:cNvSpPr/>
          <p:nvPr/>
        </p:nvSpPr>
        <p:spPr>
          <a:xfrm>
            <a:off x="1627632" y="1865376"/>
            <a:ext cx="6858000" cy="365760"/>
          </a:xfrm>
          <a:prstGeom prst="rect">
            <a:avLst/>
          </a:prstGeom>
          <a:noFill/>
          <a:ln/>
        </p:spPr>
        <p:txBody>
          <a:bodyPr wrap="square" lIns="25400" tIns="25400" rIns="25400" bIns="25400" rtlCol="0" anchor="ctr"/>
          <a:lstStyle/>
          <a:p>
            <a:pPr indent="0" marL="0">
              <a:buNone/>
            </a:pPr>
            <a:r>
              <a:rPr lang="en-US" sz="1250" dirty="0">
                <a:solidFill>
                  <a:srgbClr val="263238"/>
                </a:solidFill>
                <a:latin typeface="Meiryo" pitchFamily="34" charset="0"/>
                <a:ea typeface="Meiryo" pitchFamily="34" charset="-122"/>
                <a:cs typeface="Meiryo" pitchFamily="34" charset="-120"/>
              </a:rPr>
              <a:t>（笑って受け流す）……ありがとうございます。</a:t>
            </a:r>
            <a:endParaRPr lang="en-US" sz="1250" dirty="0"/>
          </a:p>
        </p:txBody>
      </p:sp>
      <p:sp>
        <p:nvSpPr>
          <p:cNvPr id="12" name="Shape 10"/>
          <p:cNvSpPr/>
          <p:nvPr/>
        </p:nvSpPr>
        <p:spPr>
          <a:xfrm>
            <a:off x="640080" y="2249424"/>
            <a:ext cx="868680" cy="310896"/>
          </a:xfrm>
          <a:prstGeom prst="roundRect">
            <a:avLst>
              <a:gd name="adj" fmla="val 11765"/>
            </a:avLst>
          </a:prstGeom>
          <a:solidFill>
            <a:srgbClr val="B42318"/>
          </a:solidFill>
          <a:ln/>
        </p:spPr>
      </p:sp>
      <p:sp>
        <p:nvSpPr>
          <p:cNvPr id="13" name="Text 11"/>
          <p:cNvSpPr/>
          <p:nvPr/>
        </p:nvSpPr>
        <p:spPr>
          <a:xfrm>
            <a:off x="640080" y="2249424"/>
            <a:ext cx="868680" cy="310896"/>
          </a:xfrm>
          <a:prstGeom prst="rect">
            <a:avLst/>
          </a:prstGeom>
          <a:noFill/>
          <a:ln/>
        </p:spPr>
        <p:txBody>
          <a:bodyPr wrap="square" lIns="0" tIns="0" rIns="0" bIns="0" rtlCol="0" anchor="ctr"/>
          <a:lstStyle/>
          <a:p>
            <a:pPr algn="ctr" indent="0" marL="0">
              <a:buNone/>
            </a:pPr>
            <a:r>
              <a:rPr lang="en-US" sz="950" b="1" dirty="0">
                <a:solidFill>
                  <a:srgbClr val="FFFFFF"/>
                </a:solidFill>
                <a:latin typeface="Meiryo" pitchFamily="34" charset="0"/>
                <a:ea typeface="Meiryo" pitchFamily="34" charset="-122"/>
                <a:cs typeface="Meiryo" pitchFamily="34" charset="-120"/>
              </a:rPr>
              <a:t>C</a:t>
            </a:r>
            <a:endParaRPr lang="en-US" sz="950" dirty="0"/>
          </a:p>
        </p:txBody>
      </p:sp>
      <p:sp>
        <p:nvSpPr>
          <p:cNvPr id="14" name="Text 12"/>
          <p:cNvSpPr/>
          <p:nvPr/>
        </p:nvSpPr>
        <p:spPr>
          <a:xfrm>
            <a:off x="1627632" y="2231136"/>
            <a:ext cx="6858000" cy="365760"/>
          </a:xfrm>
          <a:prstGeom prst="rect">
            <a:avLst/>
          </a:prstGeom>
          <a:noFill/>
          <a:ln/>
        </p:spPr>
        <p:txBody>
          <a:bodyPr wrap="square" lIns="25400" tIns="25400" rIns="25400" bIns="25400" rtlCol="0" anchor="ctr"/>
          <a:lstStyle/>
          <a:p>
            <a:pPr indent="0" marL="0">
              <a:buNone/>
            </a:pPr>
            <a:r>
              <a:rPr lang="en-US" sz="1250" dirty="0">
                <a:solidFill>
                  <a:srgbClr val="263238"/>
                </a:solidFill>
                <a:latin typeface="Meiryo" pitchFamily="34" charset="0"/>
                <a:ea typeface="Meiryo" pitchFamily="34" charset="-122"/>
                <a:cs typeface="Meiryo" pitchFamily="34" charset="-120"/>
              </a:rPr>
              <a:t>ところで、どこの出身？その地区って昔いろいろあるよね。</a:t>
            </a:r>
            <a:endParaRPr lang="en-US" sz="1250" dirty="0"/>
          </a:p>
        </p:txBody>
      </p:sp>
      <p:sp>
        <p:nvSpPr>
          <p:cNvPr id="15" name="Shape 13"/>
          <p:cNvSpPr/>
          <p:nvPr/>
        </p:nvSpPr>
        <p:spPr>
          <a:xfrm>
            <a:off x="457200" y="2798064"/>
            <a:ext cx="8229600" cy="1773936"/>
          </a:xfrm>
          <a:prstGeom prst="roundRect">
            <a:avLst>
              <a:gd name="adj" fmla="val 3093"/>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6" name="Text 14"/>
          <p:cNvSpPr/>
          <p:nvPr/>
        </p:nvSpPr>
        <p:spPr>
          <a:xfrm>
            <a:off x="640080" y="2907792"/>
            <a:ext cx="73152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考えてみましょう</a:t>
            </a:r>
            <a:endParaRPr lang="en-US" sz="1300" dirty="0"/>
          </a:p>
        </p:txBody>
      </p:sp>
      <p:sp>
        <p:nvSpPr>
          <p:cNvPr id="17" name="Text 15"/>
          <p:cNvSpPr/>
          <p:nvPr/>
        </p:nvSpPr>
        <p:spPr>
          <a:xfrm>
            <a:off x="640080" y="3218688"/>
            <a:ext cx="7863840" cy="1280160"/>
          </a:xfrm>
          <a:prstGeom prst="rect">
            <a:avLst/>
          </a:prstGeom>
          <a:noFill/>
          <a:ln/>
        </p:spPr>
        <p:txBody>
          <a:bodyPr wrap="square" rtlCol="0" anchor="t"/>
          <a:lstStyle/>
          <a:p>
            <a:pPr marL="342900" indent="-342900">
              <a:lnSpc>
                <a:spcPct val="102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Aの発言は『褒め言葉』のつもり。それでも問題になり得るのはなぜか。</a:t>
            </a:r>
            <a:endParaRPr lang="en-US" sz="1350" dirty="0"/>
          </a:p>
          <a:p>
            <a:pPr marL="342900" indent="-342900">
              <a:lnSpc>
                <a:spcPct val="102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本人が笑っていたことは、同意・受容を意味するか。</a:t>
            </a:r>
            <a:endParaRPr lang="en-US" sz="1350" dirty="0"/>
          </a:p>
          <a:p>
            <a:pPr marL="342900" indent="-342900">
              <a:lnSpc>
                <a:spcPct val="102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Cの『出身地』への詮索は、業務に必要な確認か、私的な詮索か。</a:t>
            </a:r>
            <a:endParaRPr lang="en-US" sz="1350" dirty="0"/>
          </a:p>
          <a:p>
            <a:pPr marL="342900" indent="-342900">
              <a:lnSpc>
                <a:spcPct val="102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周囲がこの会話を黙って聞いていることに、問題はないか。</a:t>
            </a:r>
            <a:endParaRPr lang="en-US" sz="1350" dirty="0"/>
          </a:p>
        </p:txBody>
      </p:sp>
      <p:sp>
        <p:nvSpPr>
          <p:cNvPr id="18" name="Text 16"/>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9" name="Text 17"/>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4 / 37</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MINDSET</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人権研修は「責める研修」ではない</a:t>
            </a:r>
            <a:endParaRPr lang="en-US" sz="2400" dirty="0"/>
          </a:p>
        </p:txBody>
      </p:sp>
      <p:sp>
        <p:nvSpPr>
          <p:cNvPr id="4" name="Shape 2"/>
          <p:cNvSpPr/>
          <p:nvPr/>
        </p:nvSpPr>
        <p:spPr>
          <a:xfrm>
            <a:off x="457200" y="1097280"/>
            <a:ext cx="4023360" cy="3520440"/>
          </a:xfrm>
          <a:prstGeom prst="roundRect">
            <a:avLst>
              <a:gd name="adj" fmla="val 1558"/>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621792" y="1225296"/>
            <a:ext cx="3657600" cy="329184"/>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  目指さない研修</a:t>
            </a:r>
            <a:endParaRPr lang="en-US" sz="1500" dirty="0"/>
          </a:p>
        </p:txBody>
      </p:sp>
      <p:sp>
        <p:nvSpPr>
          <p:cNvPr id="6" name="Text 4"/>
          <p:cNvSpPr/>
          <p:nvPr/>
        </p:nvSpPr>
        <p:spPr>
          <a:xfrm>
            <a:off x="640080" y="1591056"/>
            <a:ext cx="3703320" cy="292608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受講者を萎縮させ、何も言えない職場にする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雑談・交流を一切禁止する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特定の属性の人を『要配慮者』として固定する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差別される側を弱い存在として描く</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加害者探し・吊し上げを目的にする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すべてを個人の『感受性』の問題に矮小化する</a:t>
            </a:r>
            <a:endParaRPr lang="en-US" sz="1250" dirty="0"/>
          </a:p>
        </p:txBody>
      </p:sp>
      <p:sp>
        <p:nvSpPr>
          <p:cNvPr id="7" name="Shape 5"/>
          <p:cNvSpPr/>
          <p:nvPr/>
        </p:nvSpPr>
        <p:spPr>
          <a:xfrm>
            <a:off x="4663440" y="1097280"/>
            <a:ext cx="4023360" cy="3520440"/>
          </a:xfrm>
          <a:prstGeom prst="roundRect">
            <a:avLst>
              <a:gd name="adj" fmla="val 1558"/>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8" name="Text 6"/>
          <p:cNvSpPr/>
          <p:nvPr/>
        </p:nvSpPr>
        <p:spPr>
          <a:xfrm>
            <a:off x="4828032" y="1225296"/>
            <a:ext cx="3657600" cy="329184"/>
          </a:xfrm>
          <a:prstGeom prst="rect">
            <a:avLst/>
          </a:prstGeom>
          <a:noFill/>
          <a:ln/>
        </p:spPr>
        <p:txBody>
          <a:bodyPr wrap="square" lIns="0" tIns="0" rIns="0" bIns="0" rtlCol="0" anchor="ctr"/>
          <a:lstStyle/>
          <a:p>
            <a:pPr indent="0" marL="0">
              <a:buNone/>
            </a:pPr>
            <a:r>
              <a:rPr lang="en-US" sz="1500" b="1" dirty="0">
                <a:solidFill>
                  <a:srgbClr val="2F6B4F"/>
                </a:solidFill>
                <a:latin typeface="Meiryo" pitchFamily="34" charset="0"/>
                <a:ea typeface="Meiryo" pitchFamily="34" charset="-122"/>
                <a:cs typeface="Meiryo" pitchFamily="34" charset="-120"/>
              </a:rPr>
              <a:t>✓  目指す研修</a:t>
            </a:r>
            <a:endParaRPr lang="en-US" sz="1500" dirty="0"/>
          </a:p>
        </p:txBody>
      </p:sp>
      <p:sp>
        <p:nvSpPr>
          <p:cNvPr id="9" name="Text 7"/>
          <p:cNvSpPr/>
          <p:nvPr/>
        </p:nvSpPr>
        <p:spPr>
          <a:xfrm>
            <a:off x="4846320" y="1591056"/>
            <a:ext cx="3703320" cy="292608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自分の言動が相手の尊厳を傷つけ得ると気づく</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相手の属性を決めつけない</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業務に必要な確認と私的な詮索を分ける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本人の同意なく機微情報を共有しない</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困っている人の声を軽視しない</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一人で抱えず、必要に応じて窓口へつなぐ</a:t>
            </a:r>
            <a:endParaRPr lang="en-US" sz="1250" dirty="0"/>
          </a:p>
        </p:txBody>
      </p:sp>
      <p:sp>
        <p:nvSpPr>
          <p:cNvPr id="10" name="Text 8"/>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1" name="Text 9"/>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5 / 37</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OVERVIEW</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職場の人権リスクとは</a:t>
            </a:r>
            <a:endParaRPr lang="en-US" sz="2400" dirty="0"/>
          </a:p>
        </p:txBody>
      </p:sp>
      <p:sp>
        <p:nvSpPr>
          <p:cNvPr id="4" name="Text 2"/>
          <p:cNvSpPr/>
          <p:nvPr/>
        </p:nvSpPr>
        <p:spPr>
          <a:xfrm>
            <a:off x="457200" y="1060704"/>
            <a:ext cx="8229600" cy="457200"/>
          </a:xfrm>
          <a:prstGeom prst="rect">
            <a:avLst/>
          </a:prstGeom>
          <a:noFill/>
          <a:ln/>
        </p:spPr>
        <p:txBody>
          <a:bodyPr wrap="square" lIns="0" tIns="0" rIns="0" bIns="0" rtlCol="0" anchor="ctr"/>
          <a:lstStyle/>
          <a:p>
            <a:pPr indent="0" marL="0">
              <a:lnSpc>
                <a:spcPct val="105000"/>
              </a:lnSpc>
              <a:buNone/>
            </a:pPr>
            <a:r>
              <a:rPr lang="en-US" sz="1300" dirty="0">
                <a:solidFill>
                  <a:srgbClr val="5C6B7A"/>
                </a:solidFill>
                <a:latin typeface="Meiryo" pitchFamily="34" charset="0"/>
                <a:ea typeface="Meiryo" pitchFamily="34" charset="-122"/>
                <a:cs typeface="Meiryo" pitchFamily="34" charset="-120"/>
              </a:rPr>
              <a:t>特定のハラスメント類型に当てはまらなくても、属性への決めつけや不適切な言動は、職場の信頼関係を壊し、相談しにくい環境を生みます。</a:t>
            </a:r>
            <a:endParaRPr lang="en-US" sz="1300" dirty="0"/>
          </a:p>
        </p:txBody>
      </p:sp>
      <p:sp>
        <p:nvSpPr>
          <p:cNvPr id="5" name="Shape 3"/>
          <p:cNvSpPr/>
          <p:nvPr/>
        </p:nvSpPr>
        <p:spPr>
          <a:xfrm>
            <a:off x="457200" y="1627632"/>
            <a:ext cx="2679192" cy="914400"/>
          </a:xfrm>
          <a:prstGeom prst="roundRect">
            <a:avLst>
              <a:gd name="adj" fmla="val 6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6" name="Text 4"/>
          <p:cNvSpPr/>
          <p:nvPr/>
        </p:nvSpPr>
        <p:spPr>
          <a:xfrm>
            <a:off x="603504" y="1737360"/>
            <a:ext cx="2377440"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属性への決めつけ</a:t>
            </a:r>
            <a:endParaRPr lang="en-US" sz="1350" dirty="0"/>
          </a:p>
        </p:txBody>
      </p:sp>
      <p:sp>
        <p:nvSpPr>
          <p:cNvPr id="7" name="Text 5"/>
          <p:cNvSpPr/>
          <p:nvPr/>
        </p:nvSpPr>
        <p:spPr>
          <a:xfrm>
            <a:off x="603504" y="2048256"/>
            <a:ext cx="2395728" cy="420624"/>
          </a:xfrm>
          <a:prstGeom prst="rect">
            <a:avLst/>
          </a:prstGeom>
          <a:noFill/>
          <a:ln/>
        </p:spPr>
        <p:txBody>
          <a:bodyPr wrap="square" lIns="0" tIns="0" rIns="0" bIns="0" rtlCol="0" anchor="t"/>
          <a:lstStyle/>
          <a:p>
            <a:pPr indent="0" marL="0">
              <a:lnSpc>
                <a:spcPct val="98000"/>
              </a:lnSpc>
              <a:buNone/>
            </a:pPr>
            <a:r>
              <a:rPr lang="en-US" sz="1100" dirty="0">
                <a:solidFill>
                  <a:srgbClr val="263238"/>
                </a:solidFill>
                <a:latin typeface="Meiryo" pitchFamily="34" charset="0"/>
                <a:ea typeface="Meiryo" pitchFamily="34" charset="-122"/>
                <a:cs typeface="Meiryo" pitchFamily="34" charset="-120"/>
              </a:rPr>
              <a:t>『普通は』『◯◯なら』で相手を型にはめる</a:t>
            </a:r>
            <a:endParaRPr lang="en-US" sz="1100" dirty="0"/>
          </a:p>
        </p:txBody>
      </p:sp>
      <p:sp>
        <p:nvSpPr>
          <p:cNvPr id="8" name="Shape 6"/>
          <p:cNvSpPr/>
          <p:nvPr/>
        </p:nvSpPr>
        <p:spPr>
          <a:xfrm>
            <a:off x="3236976" y="1627632"/>
            <a:ext cx="2679192" cy="914400"/>
          </a:xfrm>
          <a:prstGeom prst="roundRect">
            <a:avLst>
              <a:gd name="adj" fmla="val 6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Text 7"/>
          <p:cNvSpPr/>
          <p:nvPr/>
        </p:nvSpPr>
        <p:spPr>
          <a:xfrm>
            <a:off x="3383280" y="1737360"/>
            <a:ext cx="2377440"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不適切発言・詮索</a:t>
            </a:r>
            <a:endParaRPr lang="en-US" sz="1350" dirty="0"/>
          </a:p>
        </p:txBody>
      </p:sp>
      <p:sp>
        <p:nvSpPr>
          <p:cNvPr id="10" name="Text 8"/>
          <p:cNvSpPr/>
          <p:nvPr/>
        </p:nvSpPr>
        <p:spPr>
          <a:xfrm>
            <a:off x="3383280" y="2048256"/>
            <a:ext cx="2395728" cy="420624"/>
          </a:xfrm>
          <a:prstGeom prst="rect">
            <a:avLst/>
          </a:prstGeom>
          <a:noFill/>
          <a:ln/>
        </p:spPr>
        <p:txBody>
          <a:bodyPr wrap="square" lIns="0" tIns="0" rIns="0" bIns="0" rtlCol="0" anchor="t"/>
          <a:lstStyle/>
          <a:p>
            <a:pPr indent="0" marL="0">
              <a:lnSpc>
                <a:spcPct val="98000"/>
              </a:lnSpc>
              <a:buNone/>
            </a:pPr>
            <a:r>
              <a:rPr lang="en-US" sz="1100" dirty="0">
                <a:solidFill>
                  <a:srgbClr val="263238"/>
                </a:solidFill>
                <a:latin typeface="Meiryo" pitchFamily="34" charset="0"/>
                <a:ea typeface="Meiryo" pitchFamily="34" charset="-122"/>
                <a:cs typeface="Meiryo" pitchFamily="34" charset="-120"/>
              </a:rPr>
              <a:t>業務に不要な私的領域への踏み込み</a:t>
            </a:r>
            <a:endParaRPr lang="en-US" sz="1100" dirty="0"/>
          </a:p>
        </p:txBody>
      </p:sp>
      <p:sp>
        <p:nvSpPr>
          <p:cNvPr id="11" name="Shape 9"/>
          <p:cNvSpPr/>
          <p:nvPr/>
        </p:nvSpPr>
        <p:spPr>
          <a:xfrm>
            <a:off x="6016752" y="1627632"/>
            <a:ext cx="2679192" cy="914400"/>
          </a:xfrm>
          <a:prstGeom prst="roundRect">
            <a:avLst>
              <a:gd name="adj" fmla="val 6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2" name="Text 10"/>
          <p:cNvSpPr/>
          <p:nvPr/>
        </p:nvSpPr>
        <p:spPr>
          <a:xfrm>
            <a:off x="6163056" y="1737360"/>
            <a:ext cx="2377440"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機微情報の共有</a:t>
            </a:r>
            <a:endParaRPr lang="en-US" sz="1350" dirty="0"/>
          </a:p>
        </p:txBody>
      </p:sp>
      <p:sp>
        <p:nvSpPr>
          <p:cNvPr id="13" name="Text 11"/>
          <p:cNvSpPr/>
          <p:nvPr/>
        </p:nvSpPr>
        <p:spPr>
          <a:xfrm>
            <a:off x="6163056" y="2048256"/>
            <a:ext cx="2395728" cy="420624"/>
          </a:xfrm>
          <a:prstGeom prst="rect">
            <a:avLst/>
          </a:prstGeom>
          <a:noFill/>
          <a:ln/>
        </p:spPr>
        <p:txBody>
          <a:bodyPr wrap="square" lIns="0" tIns="0" rIns="0" bIns="0" rtlCol="0" anchor="t"/>
          <a:lstStyle/>
          <a:p>
            <a:pPr indent="0" marL="0">
              <a:lnSpc>
                <a:spcPct val="98000"/>
              </a:lnSpc>
              <a:buNone/>
            </a:pPr>
            <a:r>
              <a:rPr lang="en-US" sz="1100" dirty="0">
                <a:solidFill>
                  <a:srgbClr val="263238"/>
                </a:solidFill>
                <a:latin typeface="Meiryo" pitchFamily="34" charset="0"/>
                <a:ea typeface="Meiryo" pitchFamily="34" charset="-122"/>
                <a:cs typeface="Meiryo" pitchFamily="34" charset="-120"/>
              </a:rPr>
              <a:t>本人の同意なく病歴・SOGI等を広める</a:t>
            </a:r>
            <a:endParaRPr lang="en-US" sz="1100" dirty="0"/>
          </a:p>
        </p:txBody>
      </p:sp>
      <p:sp>
        <p:nvSpPr>
          <p:cNvPr id="14" name="Shape 12"/>
          <p:cNvSpPr/>
          <p:nvPr/>
        </p:nvSpPr>
        <p:spPr>
          <a:xfrm>
            <a:off x="457200" y="2633472"/>
            <a:ext cx="2679192" cy="914400"/>
          </a:xfrm>
          <a:prstGeom prst="roundRect">
            <a:avLst>
              <a:gd name="adj" fmla="val 6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5" name="Text 13"/>
          <p:cNvSpPr/>
          <p:nvPr/>
        </p:nvSpPr>
        <p:spPr>
          <a:xfrm>
            <a:off x="603504" y="2743200"/>
            <a:ext cx="2377440"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排除・機会の剥奪</a:t>
            </a:r>
            <a:endParaRPr lang="en-US" sz="1350" dirty="0"/>
          </a:p>
        </p:txBody>
      </p:sp>
      <p:sp>
        <p:nvSpPr>
          <p:cNvPr id="16" name="Text 14"/>
          <p:cNvSpPr/>
          <p:nvPr/>
        </p:nvSpPr>
        <p:spPr>
          <a:xfrm>
            <a:off x="603504" y="3054096"/>
            <a:ext cx="2395728" cy="420624"/>
          </a:xfrm>
          <a:prstGeom prst="rect">
            <a:avLst/>
          </a:prstGeom>
          <a:noFill/>
          <a:ln/>
        </p:spPr>
        <p:txBody>
          <a:bodyPr wrap="square" lIns="0" tIns="0" rIns="0" bIns="0" rtlCol="0" anchor="t"/>
          <a:lstStyle/>
          <a:p>
            <a:pPr indent="0" marL="0">
              <a:lnSpc>
                <a:spcPct val="98000"/>
              </a:lnSpc>
              <a:buNone/>
            </a:pPr>
            <a:r>
              <a:rPr lang="en-US" sz="1100" dirty="0">
                <a:solidFill>
                  <a:srgbClr val="263238"/>
                </a:solidFill>
                <a:latin typeface="Meiryo" pitchFamily="34" charset="0"/>
                <a:ea typeface="Meiryo" pitchFamily="34" charset="-122"/>
                <a:cs typeface="Meiryo" pitchFamily="34" charset="-120"/>
              </a:rPr>
              <a:t>配慮を口実に役割・教育機会を奪う</a:t>
            </a:r>
            <a:endParaRPr lang="en-US" sz="1100" dirty="0"/>
          </a:p>
        </p:txBody>
      </p:sp>
      <p:sp>
        <p:nvSpPr>
          <p:cNvPr id="17" name="Shape 15"/>
          <p:cNvSpPr/>
          <p:nvPr/>
        </p:nvSpPr>
        <p:spPr>
          <a:xfrm>
            <a:off x="3236976" y="2633472"/>
            <a:ext cx="2679192" cy="914400"/>
          </a:xfrm>
          <a:prstGeom prst="roundRect">
            <a:avLst>
              <a:gd name="adj" fmla="val 6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8" name="Text 16"/>
          <p:cNvSpPr/>
          <p:nvPr/>
        </p:nvSpPr>
        <p:spPr>
          <a:xfrm>
            <a:off x="3383280" y="2743200"/>
            <a:ext cx="2377440"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便乗・黙認・拡散</a:t>
            </a:r>
            <a:endParaRPr lang="en-US" sz="1350" dirty="0"/>
          </a:p>
        </p:txBody>
      </p:sp>
      <p:sp>
        <p:nvSpPr>
          <p:cNvPr id="19" name="Text 17"/>
          <p:cNvSpPr/>
          <p:nvPr/>
        </p:nvSpPr>
        <p:spPr>
          <a:xfrm>
            <a:off x="3383280" y="3054096"/>
            <a:ext cx="2395728" cy="420624"/>
          </a:xfrm>
          <a:prstGeom prst="rect">
            <a:avLst/>
          </a:prstGeom>
          <a:noFill/>
          <a:ln/>
        </p:spPr>
        <p:txBody>
          <a:bodyPr wrap="square" lIns="0" tIns="0" rIns="0" bIns="0" rtlCol="0" anchor="t"/>
          <a:lstStyle/>
          <a:p>
            <a:pPr indent="0" marL="0">
              <a:lnSpc>
                <a:spcPct val="98000"/>
              </a:lnSpc>
              <a:buNone/>
            </a:pPr>
            <a:r>
              <a:rPr lang="en-US" sz="1100" dirty="0">
                <a:solidFill>
                  <a:srgbClr val="263238"/>
                </a:solidFill>
                <a:latin typeface="Meiryo" pitchFamily="34" charset="0"/>
                <a:ea typeface="Meiryo" pitchFamily="34" charset="-122"/>
                <a:cs typeface="Meiryo" pitchFamily="34" charset="-120"/>
              </a:rPr>
              <a:t>からかいに乗る、噂として広げる</a:t>
            </a:r>
            <a:endParaRPr lang="en-US" sz="1100" dirty="0"/>
          </a:p>
        </p:txBody>
      </p:sp>
      <p:sp>
        <p:nvSpPr>
          <p:cNvPr id="20" name="Shape 18"/>
          <p:cNvSpPr/>
          <p:nvPr/>
        </p:nvSpPr>
        <p:spPr>
          <a:xfrm>
            <a:off x="6016752" y="2633472"/>
            <a:ext cx="2679192" cy="914400"/>
          </a:xfrm>
          <a:prstGeom prst="roundRect">
            <a:avLst>
              <a:gd name="adj" fmla="val 6000"/>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21" name="Text 19"/>
          <p:cNvSpPr/>
          <p:nvPr/>
        </p:nvSpPr>
        <p:spPr>
          <a:xfrm>
            <a:off x="6163056" y="2743200"/>
            <a:ext cx="2377440"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相談者への二次被害</a:t>
            </a:r>
            <a:endParaRPr lang="en-US" sz="1350" dirty="0"/>
          </a:p>
        </p:txBody>
      </p:sp>
      <p:sp>
        <p:nvSpPr>
          <p:cNvPr id="22" name="Text 20"/>
          <p:cNvSpPr/>
          <p:nvPr/>
        </p:nvSpPr>
        <p:spPr>
          <a:xfrm>
            <a:off x="6163056" y="3054096"/>
            <a:ext cx="2395728" cy="420624"/>
          </a:xfrm>
          <a:prstGeom prst="rect">
            <a:avLst/>
          </a:prstGeom>
          <a:noFill/>
          <a:ln/>
        </p:spPr>
        <p:txBody>
          <a:bodyPr wrap="square" lIns="0" tIns="0" rIns="0" bIns="0" rtlCol="0" anchor="t"/>
          <a:lstStyle/>
          <a:p>
            <a:pPr indent="0" marL="0">
              <a:lnSpc>
                <a:spcPct val="98000"/>
              </a:lnSpc>
              <a:buNone/>
            </a:pPr>
            <a:r>
              <a:rPr lang="en-US" sz="1100" dirty="0">
                <a:solidFill>
                  <a:srgbClr val="263238"/>
                </a:solidFill>
                <a:latin typeface="Meiryo" pitchFamily="34" charset="0"/>
                <a:ea typeface="Meiryo" pitchFamily="34" charset="-122"/>
                <a:cs typeface="Meiryo" pitchFamily="34" charset="-120"/>
              </a:rPr>
              <a:t>『気にしすぎ』と軽視する</a:t>
            </a:r>
            <a:endParaRPr lang="en-US" sz="1100" dirty="0"/>
          </a:p>
        </p:txBody>
      </p:sp>
      <p:sp>
        <p:nvSpPr>
          <p:cNvPr id="23" name="Text 21"/>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4" name="Text 22"/>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6 / 37</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FRAMEWORK</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差別・偏見・ハラスメント・プライバシー侵害は重なる</a:t>
            </a:r>
            <a:endParaRPr lang="en-US" sz="2400" dirty="0"/>
          </a:p>
        </p:txBody>
      </p:sp>
      <p:sp>
        <p:nvSpPr>
          <p:cNvPr id="4" name="Text 2"/>
          <p:cNvSpPr/>
          <p:nvPr/>
        </p:nvSpPr>
        <p:spPr>
          <a:xfrm>
            <a:off x="457200" y="1060704"/>
            <a:ext cx="8229600" cy="420624"/>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同じ一つの言動が、複数の問題に同時に該当し得ます。一つの法律類型に無理に分類しないことが大切です。</a:t>
            </a:r>
            <a:endParaRPr lang="en-US" sz="1300" dirty="0"/>
          </a:p>
        </p:txBody>
      </p:sp>
      <p:sp>
        <p:nvSpPr>
          <p:cNvPr id="5" name="Shape 3"/>
          <p:cNvSpPr/>
          <p:nvPr/>
        </p:nvSpPr>
        <p:spPr>
          <a:xfrm>
            <a:off x="457200" y="1591056"/>
            <a:ext cx="4023360" cy="841248"/>
          </a:xfrm>
          <a:prstGeom prst="roundRect">
            <a:avLst>
              <a:gd name="adj" fmla="val 652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6" name="Shape 4"/>
          <p:cNvSpPr/>
          <p:nvPr/>
        </p:nvSpPr>
        <p:spPr>
          <a:xfrm>
            <a:off x="621792" y="1865376"/>
            <a:ext cx="274320" cy="274320"/>
          </a:xfrm>
          <a:prstGeom prst="ellipse">
            <a:avLst/>
          </a:prstGeom>
          <a:solidFill>
            <a:srgbClr val="16314F"/>
          </a:solidFill>
          <a:ln/>
        </p:spPr>
      </p:sp>
      <p:sp>
        <p:nvSpPr>
          <p:cNvPr id="7" name="Text 5"/>
          <p:cNvSpPr/>
          <p:nvPr/>
        </p:nvSpPr>
        <p:spPr>
          <a:xfrm>
            <a:off x="1005840" y="1591056"/>
            <a:ext cx="3383280" cy="841248"/>
          </a:xfrm>
          <a:prstGeom prst="rect">
            <a:avLst/>
          </a:prstGeom>
          <a:noFill/>
          <a:ln/>
        </p:spPr>
        <p:txBody>
          <a:bodyPr wrap="square" lIns="25400" tIns="25400" rIns="25400" bIns="25400" rtlCol="0" anchor="ctr"/>
          <a:lstStyle/>
          <a:p>
            <a:pPr indent="0" marL="0">
              <a:lnSpc>
                <a:spcPct val="100000"/>
              </a:lnSpc>
              <a:buNone/>
            </a:pPr>
            <a:r>
              <a:rPr lang="en-US" sz="1350" b="1" dirty="0">
                <a:solidFill>
                  <a:srgbClr val="16314F"/>
                </a:solidFill>
                <a:latin typeface="Meiryo" pitchFamily="34" charset="0"/>
                <a:ea typeface="Meiryo" pitchFamily="34" charset="-122"/>
                <a:cs typeface="Meiryo" pitchFamily="34" charset="-120"/>
              </a:rPr>
              <a:t>差別的取扱い
</a:t>
            </a:r>
            <a:pPr indent="0" marL="0">
              <a:lnSpc>
                <a:spcPct val="100000"/>
              </a:lnSpc>
              <a:buNone/>
            </a:pPr>
            <a:r>
              <a:rPr lang="en-US" sz="1050" dirty="0">
                <a:solidFill>
                  <a:srgbClr val="263238"/>
                </a:solidFill>
                <a:latin typeface="Meiryo" pitchFamily="34" charset="0"/>
                <a:ea typeface="Meiryo" pitchFamily="34" charset="-122"/>
                <a:cs typeface="Meiryo" pitchFamily="34" charset="-120"/>
              </a:rPr>
              <a:t>国籍・性別・障害等を理由とする不利益</a:t>
            </a:r>
            <a:endParaRPr lang="en-US" sz="1350" dirty="0"/>
          </a:p>
        </p:txBody>
      </p:sp>
      <p:sp>
        <p:nvSpPr>
          <p:cNvPr id="8" name="Shape 6"/>
          <p:cNvSpPr/>
          <p:nvPr/>
        </p:nvSpPr>
        <p:spPr>
          <a:xfrm>
            <a:off x="4663440" y="1591056"/>
            <a:ext cx="4023360" cy="841248"/>
          </a:xfrm>
          <a:prstGeom prst="roundRect">
            <a:avLst>
              <a:gd name="adj" fmla="val 652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Shape 7"/>
          <p:cNvSpPr/>
          <p:nvPr/>
        </p:nvSpPr>
        <p:spPr>
          <a:xfrm>
            <a:off x="4828032" y="1865376"/>
            <a:ext cx="274320" cy="274320"/>
          </a:xfrm>
          <a:prstGeom prst="ellipse">
            <a:avLst/>
          </a:prstGeom>
          <a:solidFill>
            <a:srgbClr val="B42318"/>
          </a:solidFill>
          <a:ln/>
        </p:spPr>
      </p:sp>
      <p:sp>
        <p:nvSpPr>
          <p:cNvPr id="10" name="Text 8"/>
          <p:cNvSpPr/>
          <p:nvPr/>
        </p:nvSpPr>
        <p:spPr>
          <a:xfrm>
            <a:off x="5212080" y="1591056"/>
            <a:ext cx="3383280" cy="841248"/>
          </a:xfrm>
          <a:prstGeom prst="rect">
            <a:avLst/>
          </a:prstGeom>
          <a:noFill/>
          <a:ln/>
        </p:spPr>
        <p:txBody>
          <a:bodyPr wrap="square" lIns="25400" tIns="25400" rIns="25400" bIns="25400" rtlCol="0" anchor="ctr"/>
          <a:lstStyle/>
          <a:p>
            <a:pPr indent="0" marL="0">
              <a:lnSpc>
                <a:spcPct val="100000"/>
              </a:lnSpc>
              <a:buNone/>
            </a:pPr>
            <a:r>
              <a:rPr lang="en-US" sz="1350" b="1" dirty="0">
                <a:solidFill>
                  <a:srgbClr val="B42318"/>
                </a:solidFill>
                <a:latin typeface="Meiryo" pitchFamily="34" charset="0"/>
                <a:ea typeface="Meiryo" pitchFamily="34" charset="-122"/>
                <a:cs typeface="Meiryo" pitchFamily="34" charset="-120"/>
              </a:rPr>
              <a:t>ハラスメント
</a:t>
            </a:r>
            <a:pPr indent="0" marL="0">
              <a:lnSpc>
                <a:spcPct val="100000"/>
              </a:lnSpc>
              <a:buNone/>
            </a:pPr>
            <a:r>
              <a:rPr lang="en-US" sz="1050" dirty="0">
                <a:solidFill>
                  <a:srgbClr val="263238"/>
                </a:solidFill>
                <a:latin typeface="Meiryo" pitchFamily="34" charset="0"/>
                <a:ea typeface="Meiryo" pitchFamily="34" charset="-122"/>
                <a:cs typeface="Meiryo" pitchFamily="34" charset="-120"/>
              </a:rPr>
              <a:t>個の侵害・精神的攻撃・環境型など</a:t>
            </a:r>
            <a:endParaRPr lang="en-US" sz="1350" dirty="0"/>
          </a:p>
        </p:txBody>
      </p:sp>
      <p:sp>
        <p:nvSpPr>
          <p:cNvPr id="11" name="Shape 9"/>
          <p:cNvSpPr/>
          <p:nvPr/>
        </p:nvSpPr>
        <p:spPr>
          <a:xfrm>
            <a:off x="457200" y="2505456"/>
            <a:ext cx="4023360" cy="841248"/>
          </a:xfrm>
          <a:prstGeom prst="roundRect">
            <a:avLst>
              <a:gd name="adj" fmla="val 652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2" name="Shape 10"/>
          <p:cNvSpPr/>
          <p:nvPr/>
        </p:nvSpPr>
        <p:spPr>
          <a:xfrm>
            <a:off x="621792" y="2779776"/>
            <a:ext cx="274320" cy="274320"/>
          </a:xfrm>
          <a:prstGeom prst="ellipse">
            <a:avLst/>
          </a:prstGeom>
          <a:solidFill>
            <a:srgbClr val="237A75"/>
          </a:solidFill>
          <a:ln/>
        </p:spPr>
      </p:sp>
      <p:sp>
        <p:nvSpPr>
          <p:cNvPr id="13" name="Text 11"/>
          <p:cNvSpPr/>
          <p:nvPr/>
        </p:nvSpPr>
        <p:spPr>
          <a:xfrm>
            <a:off x="1005840" y="2505456"/>
            <a:ext cx="3383280" cy="841248"/>
          </a:xfrm>
          <a:prstGeom prst="rect">
            <a:avLst/>
          </a:prstGeom>
          <a:noFill/>
          <a:ln/>
        </p:spPr>
        <p:txBody>
          <a:bodyPr wrap="square" lIns="25400" tIns="25400" rIns="25400" bIns="25400" rtlCol="0" anchor="ctr"/>
          <a:lstStyle/>
          <a:p>
            <a:pPr indent="0" marL="0">
              <a:lnSpc>
                <a:spcPct val="100000"/>
              </a:lnSpc>
              <a:buNone/>
            </a:pPr>
            <a:r>
              <a:rPr lang="en-US" sz="1350" b="1" dirty="0">
                <a:solidFill>
                  <a:srgbClr val="237A75"/>
                </a:solidFill>
                <a:latin typeface="Meiryo" pitchFamily="34" charset="0"/>
                <a:ea typeface="Meiryo" pitchFamily="34" charset="-122"/>
                <a:cs typeface="Meiryo" pitchFamily="34" charset="-120"/>
              </a:rPr>
              <a:t>プライバシー侵害
</a:t>
            </a:r>
            <a:pPr indent="0" marL="0">
              <a:lnSpc>
                <a:spcPct val="100000"/>
              </a:lnSpc>
              <a:buNone/>
            </a:pPr>
            <a:r>
              <a:rPr lang="en-US" sz="1050" dirty="0">
                <a:solidFill>
                  <a:srgbClr val="263238"/>
                </a:solidFill>
                <a:latin typeface="Meiryo" pitchFamily="34" charset="0"/>
                <a:ea typeface="Meiryo" pitchFamily="34" charset="-122"/>
                <a:cs typeface="Meiryo" pitchFamily="34" charset="-120"/>
              </a:rPr>
              <a:t>機微情報の無断共有・私的領域への詮索</a:t>
            </a:r>
            <a:endParaRPr lang="en-US" sz="1350" dirty="0"/>
          </a:p>
        </p:txBody>
      </p:sp>
      <p:sp>
        <p:nvSpPr>
          <p:cNvPr id="14" name="Shape 12"/>
          <p:cNvSpPr/>
          <p:nvPr/>
        </p:nvSpPr>
        <p:spPr>
          <a:xfrm>
            <a:off x="4663440" y="2505456"/>
            <a:ext cx="4023360" cy="841248"/>
          </a:xfrm>
          <a:prstGeom prst="roundRect">
            <a:avLst>
              <a:gd name="adj" fmla="val 652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5" name="Shape 13"/>
          <p:cNvSpPr/>
          <p:nvPr/>
        </p:nvSpPr>
        <p:spPr>
          <a:xfrm>
            <a:off x="4828032" y="2779776"/>
            <a:ext cx="274320" cy="274320"/>
          </a:xfrm>
          <a:prstGeom prst="ellipse">
            <a:avLst/>
          </a:prstGeom>
          <a:solidFill>
            <a:srgbClr val="2F6B4F"/>
          </a:solidFill>
          <a:ln/>
        </p:spPr>
      </p:sp>
      <p:sp>
        <p:nvSpPr>
          <p:cNvPr id="16" name="Text 14"/>
          <p:cNvSpPr/>
          <p:nvPr/>
        </p:nvSpPr>
        <p:spPr>
          <a:xfrm>
            <a:off x="5212080" y="2505456"/>
            <a:ext cx="3383280" cy="841248"/>
          </a:xfrm>
          <a:prstGeom prst="rect">
            <a:avLst/>
          </a:prstGeom>
          <a:noFill/>
          <a:ln/>
        </p:spPr>
        <p:txBody>
          <a:bodyPr wrap="square" lIns="25400" tIns="25400" rIns="25400" bIns="25400" rtlCol="0" anchor="ctr"/>
          <a:lstStyle/>
          <a:p>
            <a:pPr indent="0" marL="0">
              <a:lnSpc>
                <a:spcPct val="100000"/>
              </a:lnSpc>
              <a:buNone/>
            </a:pPr>
            <a:r>
              <a:rPr lang="en-US" sz="1350" b="1" dirty="0">
                <a:solidFill>
                  <a:srgbClr val="2F6B4F"/>
                </a:solidFill>
                <a:latin typeface="Meiryo" pitchFamily="34" charset="0"/>
                <a:ea typeface="Meiryo" pitchFamily="34" charset="-122"/>
                <a:cs typeface="Meiryo" pitchFamily="34" charset="-120"/>
              </a:rPr>
              <a:t>合理的配慮の問題
</a:t>
            </a:r>
            <a:pPr indent="0" marL="0">
              <a:lnSpc>
                <a:spcPct val="100000"/>
              </a:lnSpc>
              <a:buNone/>
            </a:pPr>
            <a:r>
              <a:rPr lang="en-US" sz="1050" dirty="0">
                <a:solidFill>
                  <a:srgbClr val="263238"/>
                </a:solidFill>
                <a:latin typeface="Meiryo" pitchFamily="34" charset="0"/>
                <a:ea typeface="Meiryo" pitchFamily="34" charset="-122"/>
                <a:cs typeface="Meiryo" pitchFamily="34" charset="-120"/>
              </a:rPr>
              <a:t>申出を『特別扱い』と決めつける等</a:t>
            </a:r>
            <a:endParaRPr lang="en-US" sz="1350" dirty="0"/>
          </a:p>
        </p:txBody>
      </p:sp>
      <p:sp>
        <p:nvSpPr>
          <p:cNvPr id="17" name="Shape 15"/>
          <p:cNvSpPr/>
          <p:nvPr/>
        </p:nvSpPr>
        <p:spPr>
          <a:xfrm>
            <a:off x="457200" y="3419856"/>
            <a:ext cx="4023360" cy="841248"/>
          </a:xfrm>
          <a:prstGeom prst="roundRect">
            <a:avLst>
              <a:gd name="adj" fmla="val 652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18" name="Shape 16"/>
          <p:cNvSpPr/>
          <p:nvPr/>
        </p:nvSpPr>
        <p:spPr>
          <a:xfrm>
            <a:off x="621792" y="3694176"/>
            <a:ext cx="274320" cy="274320"/>
          </a:xfrm>
          <a:prstGeom prst="ellipse">
            <a:avLst/>
          </a:prstGeom>
          <a:solidFill>
            <a:srgbClr val="B58A3A"/>
          </a:solidFill>
          <a:ln/>
        </p:spPr>
      </p:sp>
      <p:sp>
        <p:nvSpPr>
          <p:cNvPr id="19" name="Text 17"/>
          <p:cNvSpPr/>
          <p:nvPr/>
        </p:nvSpPr>
        <p:spPr>
          <a:xfrm>
            <a:off x="1005840" y="3419856"/>
            <a:ext cx="3383280" cy="841248"/>
          </a:xfrm>
          <a:prstGeom prst="rect">
            <a:avLst/>
          </a:prstGeom>
          <a:noFill/>
          <a:ln/>
        </p:spPr>
        <p:txBody>
          <a:bodyPr wrap="square" lIns="25400" tIns="25400" rIns="25400" bIns="25400" rtlCol="0" anchor="ctr"/>
          <a:lstStyle/>
          <a:p>
            <a:pPr indent="0" marL="0">
              <a:lnSpc>
                <a:spcPct val="100000"/>
              </a:lnSpc>
              <a:buNone/>
            </a:pPr>
            <a:r>
              <a:rPr lang="en-US" sz="1350" b="1" dirty="0">
                <a:solidFill>
                  <a:srgbClr val="B58A3A"/>
                </a:solidFill>
                <a:latin typeface="Meiryo" pitchFamily="34" charset="0"/>
                <a:ea typeface="Meiryo" pitchFamily="34" charset="-122"/>
                <a:cs typeface="Meiryo" pitchFamily="34" charset="-120"/>
              </a:rPr>
              <a:t>個人情報・服務規律
</a:t>
            </a:r>
            <a:pPr indent="0" marL="0">
              <a:lnSpc>
                <a:spcPct val="100000"/>
              </a:lnSpc>
              <a:buNone/>
            </a:pPr>
            <a:r>
              <a:rPr lang="en-US" sz="1050" dirty="0">
                <a:solidFill>
                  <a:srgbClr val="263238"/>
                </a:solidFill>
                <a:latin typeface="Meiryo" pitchFamily="34" charset="0"/>
                <a:ea typeface="Meiryo" pitchFamily="34" charset="-122"/>
                <a:cs typeface="Meiryo" pitchFamily="34" charset="-120"/>
              </a:rPr>
              <a:t>要配慮個人情報の取扱い・規律違反</a:t>
            </a:r>
            <a:endParaRPr lang="en-US" sz="1350" dirty="0"/>
          </a:p>
        </p:txBody>
      </p:sp>
      <p:sp>
        <p:nvSpPr>
          <p:cNvPr id="20" name="Shape 18"/>
          <p:cNvSpPr/>
          <p:nvPr/>
        </p:nvSpPr>
        <p:spPr>
          <a:xfrm>
            <a:off x="4663440" y="3419856"/>
            <a:ext cx="4023360" cy="841248"/>
          </a:xfrm>
          <a:prstGeom prst="roundRect">
            <a:avLst>
              <a:gd name="adj" fmla="val 6522"/>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21" name="Shape 19"/>
          <p:cNvSpPr/>
          <p:nvPr/>
        </p:nvSpPr>
        <p:spPr>
          <a:xfrm>
            <a:off x="4828032" y="3694176"/>
            <a:ext cx="274320" cy="274320"/>
          </a:xfrm>
          <a:prstGeom prst="ellipse">
            <a:avLst/>
          </a:prstGeom>
          <a:solidFill>
            <a:srgbClr val="5C6B7A"/>
          </a:solidFill>
          <a:ln/>
        </p:spPr>
      </p:sp>
      <p:sp>
        <p:nvSpPr>
          <p:cNvPr id="22" name="Text 20"/>
          <p:cNvSpPr/>
          <p:nvPr/>
        </p:nvSpPr>
        <p:spPr>
          <a:xfrm>
            <a:off x="5212080" y="3419856"/>
            <a:ext cx="3383280" cy="841248"/>
          </a:xfrm>
          <a:prstGeom prst="rect">
            <a:avLst/>
          </a:prstGeom>
          <a:noFill/>
          <a:ln/>
        </p:spPr>
        <p:txBody>
          <a:bodyPr wrap="square" lIns="25400" tIns="25400" rIns="25400" bIns="25400" rtlCol="0" anchor="ctr"/>
          <a:lstStyle/>
          <a:p>
            <a:pPr indent="0" marL="0">
              <a:lnSpc>
                <a:spcPct val="100000"/>
              </a:lnSpc>
              <a:buNone/>
            </a:pPr>
            <a:r>
              <a:rPr lang="en-US" sz="1350" b="1" dirty="0">
                <a:solidFill>
                  <a:srgbClr val="5C6B7A"/>
                </a:solidFill>
                <a:latin typeface="Meiryo" pitchFamily="34" charset="0"/>
                <a:ea typeface="Meiryo" pitchFamily="34" charset="-122"/>
                <a:cs typeface="Meiryo" pitchFamily="34" charset="-120"/>
              </a:rPr>
              <a:t>職場環境配慮義務
</a:t>
            </a:r>
            <a:pPr indent="0" marL="0">
              <a:lnSpc>
                <a:spcPct val="100000"/>
              </a:lnSpc>
              <a:buNone/>
            </a:pPr>
            <a:r>
              <a:rPr lang="en-US" sz="1050" dirty="0">
                <a:solidFill>
                  <a:srgbClr val="263238"/>
                </a:solidFill>
                <a:latin typeface="Meiryo" pitchFamily="34" charset="0"/>
                <a:ea typeface="Meiryo" pitchFamily="34" charset="-122"/>
                <a:cs typeface="Meiryo" pitchFamily="34" charset="-120"/>
              </a:rPr>
              <a:t>安心して働ける環境を保つ会社の責務</a:t>
            </a:r>
            <a:endParaRPr lang="en-US" sz="1350" dirty="0"/>
          </a:p>
        </p:txBody>
      </p:sp>
      <p:sp>
        <p:nvSpPr>
          <p:cNvPr id="23" name="Text 21"/>
          <p:cNvSpPr/>
          <p:nvPr/>
        </p:nvSpPr>
        <p:spPr>
          <a:xfrm>
            <a:off x="457200" y="4462272"/>
            <a:ext cx="8229600" cy="274320"/>
          </a:xfrm>
          <a:prstGeom prst="rect">
            <a:avLst/>
          </a:prstGeom>
          <a:noFill/>
          <a:ln/>
        </p:spPr>
        <p:txBody>
          <a:bodyPr wrap="square" lIns="0" tIns="0" rIns="0" bIns="0" rtlCol="0" anchor="ctr"/>
          <a:lstStyle/>
          <a:p>
            <a:pPr indent="0" marL="0">
              <a:buNone/>
            </a:pPr>
            <a:r>
              <a:rPr lang="en-US" sz="1150" i="1" dirty="0">
                <a:solidFill>
                  <a:srgbClr val="16314F"/>
                </a:solidFill>
                <a:latin typeface="Meiryo" pitchFamily="34" charset="0"/>
                <a:ea typeface="Meiryo" pitchFamily="34" charset="-122"/>
                <a:cs typeface="Meiryo" pitchFamily="34" charset="-120"/>
              </a:rPr>
              <a:t>→ 一つの発言を『これはセクハラだけ』と切り分けず、人権・プライバシー・配慮の観点も併せて考える。</a:t>
            </a:r>
            <a:endParaRPr lang="en-US" sz="1150" dirty="0"/>
          </a:p>
        </p:txBody>
      </p:sp>
      <p:sp>
        <p:nvSpPr>
          <p:cNvPr id="24" name="Text 22"/>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25" name="Text 23"/>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7 / 37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01</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属性への決めつけ</a:t>
            </a:r>
            <a:endParaRPr lang="en-US" sz="2400" dirty="0"/>
          </a:p>
        </p:txBody>
      </p:sp>
      <p:sp>
        <p:nvSpPr>
          <p:cNvPr id="4" name="Text 2"/>
          <p:cNvSpPr/>
          <p:nvPr/>
        </p:nvSpPr>
        <p:spPr>
          <a:xfrm>
            <a:off x="457200" y="1060704"/>
            <a:ext cx="8229600" cy="310896"/>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『その人個人』ではなく『属性』で判断・予測すると、決めつけになります。</a:t>
            </a:r>
            <a:endParaRPr lang="en-US" sz="1300" dirty="0"/>
          </a:p>
        </p:txBody>
      </p:sp>
      <p:sp>
        <p:nvSpPr>
          <p:cNvPr id="5" name="Shape 3"/>
          <p:cNvSpPr/>
          <p:nvPr/>
        </p:nvSpPr>
        <p:spPr>
          <a:xfrm>
            <a:off x="457200" y="1463040"/>
            <a:ext cx="8229600" cy="1371600"/>
          </a:xfrm>
          <a:prstGeom prst="roundRect">
            <a:avLst>
              <a:gd name="adj" fmla="val 4000"/>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6" name="Text 4"/>
          <p:cNvSpPr/>
          <p:nvPr/>
        </p:nvSpPr>
        <p:spPr>
          <a:xfrm>
            <a:off x="621792" y="1554480"/>
            <a:ext cx="73152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こんな言い回しに注意</a:t>
            </a:r>
            <a:endParaRPr lang="en-US" sz="1250" dirty="0"/>
          </a:p>
        </p:txBody>
      </p:sp>
      <p:sp>
        <p:nvSpPr>
          <p:cNvPr id="7" name="Text 5"/>
          <p:cNvSpPr/>
          <p:nvPr/>
        </p:nvSpPr>
        <p:spPr>
          <a:xfrm>
            <a:off x="640080" y="1865376"/>
            <a:ext cx="7863840" cy="914400"/>
          </a:xfrm>
          <a:prstGeom prst="rect">
            <a:avLst/>
          </a:prstGeom>
          <a:noFill/>
          <a:ln/>
        </p:spPr>
        <p:txBody>
          <a:bodyPr wrap="square" lIns="38100" tIns="38100" rIns="38100" bIns="38100" rtlCol="0" anchor="ctr"/>
          <a:lstStyle/>
          <a:p>
            <a:pPr indent="0" marL="0">
              <a:lnSpc>
                <a:spcPct val="120000"/>
              </a:lnSpc>
              <a:buNone/>
            </a:pPr>
            <a:r>
              <a:rPr lang="en-US" sz="1400" b="1" dirty="0">
                <a:solidFill>
                  <a:srgbClr val="7A2A22"/>
                </a:solidFill>
                <a:latin typeface="Meiryo" pitchFamily="34" charset="0"/>
                <a:ea typeface="Meiryo" pitchFamily="34" charset="-122"/>
                <a:cs typeface="Meiryo" pitchFamily="34" charset="-120"/>
              </a:rPr>
              <a:t>「普通は」「常識的に」　</a:t>
            </a:r>
            <a:pPr indent="0" marL="0">
              <a:lnSpc>
                <a:spcPct val="120000"/>
              </a:lnSpc>
              <a:buNone/>
            </a:pPr>
            <a:r>
              <a:rPr lang="en-US" sz="1400" b="1" dirty="0">
                <a:solidFill>
                  <a:srgbClr val="7A2A22"/>
                </a:solidFill>
                <a:latin typeface="Meiryo" pitchFamily="34" charset="0"/>
                <a:ea typeface="Meiryo" pitchFamily="34" charset="-122"/>
                <a:cs typeface="Meiryo" pitchFamily="34" charset="-120"/>
              </a:rPr>
              <a:t>「日本人なら」「外国人だから」　</a:t>
            </a:r>
            <a:pPr indent="0" marL="0">
              <a:lnSpc>
                <a:spcPct val="120000"/>
              </a:lnSpc>
              <a:buNone/>
            </a:pPr>
            <a:r>
              <a:rPr lang="en-US" sz="1400" b="1" dirty="0">
                <a:solidFill>
                  <a:srgbClr val="7A2A22"/>
                </a:solidFill>
                <a:latin typeface="Meiryo" pitchFamily="34" charset="0"/>
                <a:ea typeface="Meiryo" pitchFamily="34" charset="-122"/>
                <a:cs typeface="Meiryo" pitchFamily="34" charset="-120"/>
              </a:rPr>
              <a:t>「男なら」「女なんだから」　</a:t>
            </a:r>
            <a:endParaRPr lang="en-US" sz="1400" dirty="0"/>
          </a:p>
          <a:p>
            <a:pPr indent="0" marL="0">
              <a:lnSpc>
                <a:spcPct val="120000"/>
              </a:lnSpc>
              <a:buNone/>
            </a:pPr>
            <a:r>
              <a:rPr lang="en-US" sz="1400" b="1" dirty="0">
                <a:solidFill>
                  <a:srgbClr val="7A2A22"/>
                </a:solidFill>
                <a:latin typeface="Meiryo" pitchFamily="34" charset="0"/>
                <a:ea typeface="Meiryo" pitchFamily="34" charset="-122"/>
                <a:cs typeface="Meiryo" pitchFamily="34" charset="-120"/>
              </a:rPr>
              <a:t>「若いのに」「もう年なんだから」　</a:t>
            </a:r>
            <a:pPr indent="0" marL="0">
              <a:lnSpc>
                <a:spcPct val="120000"/>
              </a:lnSpc>
              <a:buNone/>
            </a:pPr>
            <a:r>
              <a:rPr lang="en-US" sz="1400" b="1" dirty="0">
                <a:solidFill>
                  <a:srgbClr val="7A2A22"/>
                </a:solidFill>
                <a:latin typeface="Meiryo" pitchFamily="34" charset="0"/>
                <a:ea typeface="Meiryo" pitchFamily="34" charset="-122"/>
                <a:cs typeface="Meiryo" pitchFamily="34" charset="-120"/>
              </a:rPr>
              <a:t>「子どもがいるんだから」「独身なんだから」</a:t>
            </a:r>
            <a:endParaRPr lang="en-US" sz="1400" dirty="0"/>
          </a:p>
        </p:txBody>
      </p:sp>
      <p:sp>
        <p:nvSpPr>
          <p:cNvPr id="8" name="Shape 6"/>
          <p:cNvSpPr/>
          <p:nvPr/>
        </p:nvSpPr>
        <p:spPr>
          <a:xfrm>
            <a:off x="457200" y="2980944"/>
            <a:ext cx="8229600" cy="1591056"/>
          </a:xfrm>
          <a:prstGeom prst="roundRect">
            <a:avLst>
              <a:gd name="adj" fmla="val 3448"/>
            </a:avLst>
          </a:prstGeom>
          <a:solidFill>
            <a:srgbClr val="FFFFFF"/>
          </a:solidFill>
          <a:ln w="9525">
            <a:solidFill>
              <a:srgbClr val="D7DEE6"/>
            </a:solidFill>
            <a:prstDash val="solid"/>
          </a:ln>
          <a:effectLst>
            <a:outerShdw sx="100000" sy="100000" kx="0" ky="0" algn="bl" rotWithShape="0" blurRad="63500" dist="25400" dir="5400000">
              <a:srgbClr val="9AA7B4">
                <a:alpha val="16000"/>
              </a:srgbClr>
            </a:outerShdw>
          </a:effectLst>
        </p:spPr>
      </p:sp>
      <p:sp>
        <p:nvSpPr>
          <p:cNvPr id="9" name="Text 7"/>
          <p:cNvSpPr/>
          <p:nvPr/>
        </p:nvSpPr>
        <p:spPr>
          <a:xfrm>
            <a:off x="621792" y="3072384"/>
            <a:ext cx="7315200" cy="274320"/>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決めつけを外す問い</a:t>
            </a:r>
            <a:endParaRPr lang="en-US" sz="1300" dirty="0"/>
          </a:p>
        </p:txBody>
      </p:sp>
      <p:sp>
        <p:nvSpPr>
          <p:cNvPr id="10" name="Text 8"/>
          <p:cNvSpPr/>
          <p:nvPr/>
        </p:nvSpPr>
        <p:spPr>
          <a:xfrm>
            <a:off x="640080" y="3383280"/>
            <a:ext cx="7863840" cy="1097280"/>
          </a:xfrm>
          <a:prstGeom prst="rect">
            <a:avLst/>
          </a:prstGeom>
          <a:noFill/>
          <a:ln/>
        </p:spPr>
        <p:txBody>
          <a:bodyPr wrap="square" rtlCol="0" anchor="t"/>
          <a:lstStyle/>
          <a:p>
            <a:pPr marL="342900" indent="-342900">
              <a:lnSpc>
                <a:spcPct val="102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属性ではなく、その人個人の事情・希望を確認したか。</a:t>
            </a:r>
            <a:endParaRPr lang="en-US" sz="1350" dirty="0"/>
          </a:p>
          <a:p>
            <a:pPr marL="342900" indent="-342900">
              <a:lnSpc>
                <a:spcPct val="102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それは業務に必要な確認か。私的な決めつけ・予測ではないか。</a:t>
            </a:r>
            <a:endParaRPr lang="en-US" sz="1350" dirty="0"/>
          </a:p>
          <a:p>
            <a:pPr marL="342900" indent="-342900">
              <a:lnSpc>
                <a:spcPct val="102000"/>
              </a:lnSpc>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本人に聞かず、勝手に『できない／したくないはず』と判断していないか。</a:t>
            </a:r>
            <a:endParaRPr lang="en-US" sz="1350" dirty="0"/>
          </a:p>
        </p:txBody>
      </p:sp>
      <p:sp>
        <p:nvSpPr>
          <p:cNvPr id="11" name="Text 9"/>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2" name="Text 10"/>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8 / 37</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155448"/>
            <a:ext cx="8229600" cy="201168"/>
          </a:xfrm>
          <a:prstGeom prst="rect">
            <a:avLst/>
          </a:prstGeom>
          <a:noFill/>
          <a:ln/>
        </p:spPr>
        <p:txBody>
          <a:bodyPr wrap="square" lIns="0" tIns="0" rIns="0" bIns="0" rtlCol="0" anchor="ctr"/>
          <a:lstStyle/>
          <a:p>
            <a:pPr indent="0" marL="0">
              <a:buNone/>
            </a:pPr>
            <a:r>
              <a:rPr lang="en-US" sz="1050" b="1" spc="150" kern="0" dirty="0">
                <a:solidFill>
                  <a:srgbClr val="B58A3A"/>
                </a:solidFill>
                <a:latin typeface="Meiryo" pitchFamily="34" charset="0"/>
                <a:ea typeface="Meiryo" pitchFamily="34" charset="-122"/>
                <a:cs typeface="Meiryo" pitchFamily="34" charset="-120"/>
              </a:rPr>
              <a:t>THEME 02</a:t>
            </a:r>
            <a:endParaRPr lang="en-US" sz="1050" dirty="0"/>
          </a:p>
        </p:txBody>
      </p:sp>
      <p:sp>
        <p:nvSpPr>
          <p:cNvPr id="3" name="Text 1"/>
          <p:cNvSpPr/>
          <p:nvPr/>
        </p:nvSpPr>
        <p:spPr>
          <a:xfrm>
            <a:off x="457200" y="365760"/>
            <a:ext cx="8229600" cy="566928"/>
          </a:xfrm>
          <a:prstGeom prst="rect">
            <a:avLst/>
          </a:prstGeom>
          <a:noFill/>
          <a:ln/>
        </p:spPr>
        <p:txBody>
          <a:bodyPr wrap="square" lIns="0" tIns="0" rIns="0" bIns="0" rtlCol="0" anchor="t"/>
          <a:lstStyle/>
          <a:p>
            <a:pPr indent="0" marL="0">
              <a:lnSpc>
                <a:spcPct val="100000"/>
              </a:lnSpc>
              <a:buNone/>
            </a:pPr>
            <a:r>
              <a:rPr lang="en-US" sz="2400" b="1" dirty="0">
                <a:solidFill>
                  <a:srgbClr val="16314F"/>
                </a:solidFill>
                <a:latin typeface="Meiryo" pitchFamily="34" charset="0"/>
                <a:ea typeface="Meiryo" pitchFamily="34" charset="-122"/>
                <a:cs typeface="Meiryo" pitchFamily="34" charset="-120"/>
              </a:rPr>
              <a:t>国籍・出身・民族・信条・社会的身分</a:t>
            </a:r>
            <a:endParaRPr lang="en-US" sz="2400" dirty="0"/>
          </a:p>
        </p:txBody>
      </p:sp>
      <p:sp>
        <p:nvSpPr>
          <p:cNvPr id="4" name="Shape 2"/>
          <p:cNvSpPr/>
          <p:nvPr/>
        </p:nvSpPr>
        <p:spPr>
          <a:xfrm>
            <a:off x="457200" y="1042416"/>
            <a:ext cx="8229600" cy="566928"/>
          </a:xfrm>
          <a:prstGeom prst="roundRect">
            <a:avLst>
              <a:gd name="adj" fmla="val 9677"/>
            </a:avLst>
          </a:prstGeom>
          <a:solidFill>
            <a:srgbClr val="F4EEE1"/>
          </a:solidFill>
          <a:ln w="9525">
            <a:solidFill>
              <a:srgbClr val="E6D8B8"/>
            </a:solidFill>
            <a:prstDash val="solid"/>
          </a:ln>
          <a:effectLst>
            <a:outerShdw sx="100000" sy="100000" kx="0" ky="0" algn="bl" rotWithShape="0" blurRad="63500" dist="25400" dir="5400000">
              <a:srgbClr val="9AA7B4">
                <a:alpha val="16000"/>
              </a:srgbClr>
            </a:outerShdw>
          </a:effectLst>
        </p:spPr>
      </p:sp>
      <p:sp>
        <p:nvSpPr>
          <p:cNvPr id="5" name="Text 3"/>
          <p:cNvSpPr/>
          <p:nvPr/>
        </p:nvSpPr>
        <p:spPr>
          <a:xfrm>
            <a:off x="566928" y="1042416"/>
            <a:ext cx="8010144" cy="566928"/>
          </a:xfrm>
          <a:prstGeom prst="rect">
            <a:avLst/>
          </a:prstGeom>
          <a:noFill/>
          <a:ln/>
        </p:spPr>
        <p:txBody>
          <a:bodyPr wrap="square" lIns="25400" tIns="25400" rIns="25400" bIns="25400" rtlCol="0" anchor="ctr"/>
          <a:lstStyle/>
          <a:p>
            <a:pPr indent="0" marL="0">
              <a:lnSpc>
                <a:spcPct val="98000"/>
              </a:lnSpc>
              <a:buNone/>
            </a:pPr>
            <a:r>
              <a:rPr lang="en-US" sz="1050" b="1" dirty="0">
                <a:solidFill>
                  <a:srgbClr val="B58A3A"/>
                </a:solidFill>
                <a:latin typeface="Meiryo" pitchFamily="34" charset="0"/>
                <a:ea typeface="Meiryo" pitchFamily="34" charset="-122"/>
                <a:cs typeface="Meiryo" pitchFamily="34" charset="-120"/>
              </a:rPr>
              <a:t>法令メモ  </a:t>
            </a:r>
            <a:pPr indent="0" marL="0">
              <a:lnSpc>
                <a:spcPct val="98000"/>
              </a:lnSpc>
              <a:buNone/>
            </a:pPr>
            <a:r>
              <a:rPr lang="en-US" sz="1050" dirty="0">
                <a:solidFill>
                  <a:srgbClr val="6B5A2E"/>
                </a:solidFill>
                <a:latin typeface="Meiryo" pitchFamily="34" charset="0"/>
                <a:ea typeface="Meiryo" pitchFamily="34" charset="-122"/>
                <a:cs typeface="Meiryo" pitchFamily="34" charset="-120"/>
              </a:rPr>
              <a:t>労働基準法第3条（均等待遇）＝使用者は、労働者の国籍・信条・社会的身分を理由に、賃金・労働時間その他の労働条件で差別的取扱いをしてはならない（法律上の義務）。</a:t>
            </a:r>
            <a:endParaRPr lang="en-US" sz="1050" dirty="0"/>
          </a:p>
        </p:txBody>
      </p:sp>
      <p:sp>
        <p:nvSpPr>
          <p:cNvPr id="6" name="Shape 4"/>
          <p:cNvSpPr/>
          <p:nvPr/>
        </p:nvSpPr>
        <p:spPr>
          <a:xfrm>
            <a:off x="457200" y="1755648"/>
            <a:ext cx="4023360" cy="2816352"/>
          </a:xfrm>
          <a:prstGeom prst="roundRect">
            <a:avLst>
              <a:gd name="adj" fmla="val 1948"/>
            </a:avLst>
          </a:prstGeom>
          <a:solidFill>
            <a:srgbClr val="FBECEA"/>
          </a:solidFill>
          <a:ln w="9525">
            <a:solidFill>
              <a:srgbClr val="E7C4BF"/>
            </a:solidFill>
            <a:prstDash val="solid"/>
          </a:ln>
          <a:effectLst>
            <a:outerShdw sx="100000" sy="100000" kx="0" ky="0" algn="bl" rotWithShape="0" blurRad="63500" dist="25400" dir="5400000">
              <a:srgbClr val="9AA7B4">
                <a:alpha val="16000"/>
              </a:srgbClr>
            </a:outerShdw>
          </a:effectLst>
        </p:spPr>
      </p:sp>
      <p:sp>
        <p:nvSpPr>
          <p:cNvPr id="7" name="Text 5"/>
          <p:cNvSpPr/>
          <p:nvPr/>
        </p:nvSpPr>
        <p:spPr>
          <a:xfrm>
            <a:off x="621792" y="1865376"/>
            <a:ext cx="3657600" cy="274320"/>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 不適切な言動</a:t>
            </a:r>
            <a:endParaRPr lang="en-US" sz="1350" dirty="0"/>
          </a:p>
        </p:txBody>
      </p:sp>
      <p:sp>
        <p:nvSpPr>
          <p:cNvPr id="8" name="Text 6"/>
          <p:cNvSpPr/>
          <p:nvPr/>
        </p:nvSpPr>
        <p:spPr>
          <a:xfrm>
            <a:off x="640080" y="2194560"/>
            <a:ext cx="3703320" cy="228600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「◯◯人だから時間にルーズ」と決めつける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「外国人なのに優秀」と属性前提で評価する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宗教・信条をからかう、改宗を求める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出身や家柄を理由に役割・評価を変える</a:t>
            </a:r>
            <a:endParaRPr lang="en-US" sz="1250" dirty="0"/>
          </a:p>
        </p:txBody>
      </p:sp>
      <p:sp>
        <p:nvSpPr>
          <p:cNvPr id="9" name="Shape 7"/>
          <p:cNvSpPr/>
          <p:nvPr/>
        </p:nvSpPr>
        <p:spPr>
          <a:xfrm>
            <a:off x="4663440" y="1755648"/>
            <a:ext cx="4023360" cy="2816352"/>
          </a:xfrm>
          <a:prstGeom prst="roundRect">
            <a:avLst>
              <a:gd name="adj" fmla="val 1948"/>
            </a:avLst>
          </a:prstGeom>
          <a:solidFill>
            <a:srgbClr val="E9F1EC"/>
          </a:solidFill>
          <a:ln w="9525">
            <a:solidFill>
              <a:srgbClr val="BFD6C7"/>
            </a:solidFill>
            <a:prstDash val="solid"/>
          </a:ln>
          <a:effectLst>
            <a:outerShdw sx="100000" sy="100000" kx="0" ky="0" algn="bl" rotWithShape="0" blurRad="63500" dist="25400" dir="5400000">
              <a:srgbClr val="9AA7B4">
                <a:alpha val="16000"/>
              </a:srgbClr>
            </a:outerShdw>
          </a:effectLst>
        </p:spPr>
      </p:sp>
      <p:sp>
        <p:nvSpPr>
          <p:cNvPr id="10" name="Text 8"/>
          <p:cNvSpPr/>
          <p:nvPr/>
        </p:nvSpPr>
        <p:spPr>
          <a:xfrm>
            <a:off x="4828032" y="1865376"/>
            <a:ext cx="3657600" cy="27432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 望ましい対応</a:t>
            </a:r>
            <a:endParaRPr lang="en-US" sz="1350" dirty="0"/>
          </a:p>
        </p:txBody>
      </p:sp>
      <p:sp>
        <p:nvSpPr>
          <p:cNvPr id="11" name="Text 9"/>
          <p:cNvSpPr/>
          <p:nvPr/>
        </p:nvSpPr>
        <p:spPr>
          <a:xfrm>
            <a:off x="4846320" y="2194560"/>
            <a:ext cx="3703320" cy="2286000"/>
          </a:xfrm>
          <a:prstGeom prst="rect">
            <a:avLst/>
          </a:prstGeom>
          <a:noFill/>
          <a:ln/>
        </p:spPr>
        <p:txBody>
          <a:bodyPr wrap="square" rtlCol="0" anchor="t"/>
          <a:lstStyle/>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成果・行動そのものを具体的に評価する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業務に必要な事実だけを本人に確認する</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信条・宗教は私的領域。業務上の必要がなければ立ち入らない</a:t>
            </a:r>
            <a:endParaRPr lang="en-US" sz="1250" dirty="0"/>
          </a:p>
          <a:p>
            <a:pPr marL="342900" indent="-342900">
              <a:lnSpc>
                <a:spcPct val="102000"/>
              </a:lnSpc>
              <a:spcAft>
                <a:spcPts val="600"/>
              </a:spcAft>
              <a:buSzPct val="100000"/>
              <a:buChar char="•"/>
            </a:pPr>
            <a:r>
              <a:rPr lang="en-US" sz="1250" dirty="0">
                <a:solidFill>
                  <a:srgbClr val="263238"/>
                </a:solidFill>
                <a:latin typeface="Meiryo" pitchFamily="34" charset="0"/>
                <a:ea typeface="Meiryo" pitchFamily="34" charset="-122"/>
                <a:cs typeface="Meiryo" pitchFamily="34" charset="-120"/>
              </a:rPr>
              <a:t>配置・評価は属性ではなく職務基準で判断する</a:t>
            </a:r>
            <a:endParaRPr lang="en-US" sz="1250" dirty="0"/>
          </a:p>
        </p:txBody>
      </p:sp>
      <p:sp>
        <p:nvSpPr>
          <p:cNvPr id="12" name="Text 10"/>
          <p:cNvSpPr/>
          <p:nvPr/>
        </p:nvSpPr>
        <p:spPr>
          <a:xfrm>
            <a:off x="457200" y="4855464"/>
            <a:ext cx="5943600" cy="219456"/>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7A8794"/>
                </a:solidFill>
                <a:latin typeface="Meiryo" pitchFamily="34" charset="0"/>
                <a:ea typeface="Meiryo" pitchFamily="34" charset="-122"/>
                <a:cs typeface="Meiryo" pitchFamily="34" charset="-120"/>
              </a:rPr>
              <a:t>   ｜   人権研修（第8回）</a:t>
            </a:r>
            <a:endParaRPr lang="en-US" sz="900" dirty="0"/>
          </a:p>
        </p:txBody>
      </p:sp>
      <p:sp>
        <p:nvSpPr>
          <p:cNvPr id="13" name="Text 11"/>
          <p:cNvSpPr/>
          <p:nvPr/>
        </p:nvSpPr>
        <p:spPr>
          <a:xfrm>
            <a:off x="7315200" y="4855464"/>
            <a:ext cx="1371600" cy="219456"/>
          </a:xfrm>
          <a:prstGeom prst="rect">
            <a:avLst/>
          </a:prstGeom>
          <a:noFill/>
          <a:ln/>
        </p:spPr>
        <p:txBody>
          <a:bodyPr wrap="square" lIns="0" tIns="0" rIns="0" bIns="0" rtlCol="0" anchor="ctr"/>
          <a:lstStyle/>
          <a:p>
            <a:pPr algn="r" indent="0" marL="0">
              <a:buNone/>
            </a:pPr>
            <a:r>
              <a:rPr lang="en-US" sz="900" dirty="0">
                <a:solidFill>
                  <a:srgbClr val="7A8794"/>
                </a:solidFill>
                <a:latin typeface="Meiryo" pitchFamily="34" charset="0"/>
                <a:ea typeface="Meiryo" pitchFamily="34" charset="-122"/>
                <a:cs typeface="Meiryo" pitchFamily="34" charset="-120"/>
              </a:rPr>
              <a:t>9 / 37</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37</Slides>
  <Notes>37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Legal GPT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人権研修資料｜職場の差別・偏見・不適切発言をケースで学ぶ</dc:title>
  <dc:subject>PptxGenJS Presentation</dc:subject>
  <dc:creator>Legal GPT</dc:creator>
  <cp:lastModifiedBy>Legal GPT</cp:lastModifiedBy>
  <cp:revision>1</cp:revision>
  <dcterms:created xsi:type="dcterms:W3CDTF">2026-06-21T07:31:46Z</dcterms:created>
  <dcterms:modified xsi:type="dcterms:W3CDTF">2026-06-21T07:31:46Z</dcterms:modified>
</cp:coreProperties>
</file>