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開始。シリーズ第9回。対象は全社員・管理職。所要45〜55分。基準日2026/6/18。会社名・実施日・講師名を入れて開始。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BCC漏れの典型。多数送信はBCCか個別送信ツール。宛先の都度確認とダブルチェック。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要配慮を含む誤送信は重大。添付を開いて中身と相手を照合する習慣。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『リンクを知る全員』設定の危険。相手特定・範囲最小・期限・ログ。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チャット/転送/私的環境のリスク。承認された手段・範囲で。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紙でも漏えい。気づいたら抱え込まず報告。Part2につなぐ。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持出しの基本。技術詳細は第10回へ振る。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AIへ個人情報を入れない。匿名化・承認環境。詳細は第11回へ。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Part2導入。隠さず・消さず・すぐ報告。判断は独断しない。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漏えい・滅失・毀損と『そのおそれ』。紙・USB・委託先も含む。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NG初動を明確に。正解は『隠さず・消さず・すぐ報告』。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研修のゴールを共有。怖がらせる研修ではなく、事故防止と初動が目的だと最初に伝える。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初動フローを順に。気づく→止める→塞ぐ→保全→報告→会社で判断。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保全(消さない)と被害拡大防止(塞ぐ)を分けて説明。記録を残す。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4類型(要配慮/財産被害/不正目的/1,000人超)。現場は最終判断せず可能性で報告。法26条。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速報は概ね3〜5日、確報30日(不正目的60日)。現場の遅れが期限超過に直結。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本人通知は会社が決める。現場の独断連絡・軽い説明・証拠隠滅をしない。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委託先事故は委託元の問題でもある。様子見禁止。第13回(営業秘密)に触れる。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人を責めず仕組みを直す。報告しやすい雰囲気も対策。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Part3導入。ケースとチェックリストで実践に落とす。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メール送信前チェックを読み上げ、明日から使うよう促す。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社外・クラウド共有チェック。権限と範囲。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導入ケースで当事者意識を持たせる。結論は出さず『あなたならどうする?』で引き込む。登場人物は架空と明言。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持出し・廃棄/AI入力前チェック。迷ったら相談。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ケース1。独断連絡・証拠隠滅がNG。保全と報告を確認。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ケース2。BCC漏れも漏えい。人数を正確に。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ケース3。要配慮を含む。記録を残し人事・法務へ。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ケース4。設定修正だけで終わらせない。ログ・影響範囲。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ケース5。紙でも漏えい。遺失物連絡と報告。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行動原則を確認。自社の報告先を必ず記入させる。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確認テストへ。この研修だけで完成しない。迷ったら相談・すぐ報告で締める。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Part1の導入。個人情報は全部署にある→日常の事故防止、という流れ。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『自分には関係ない』が一番危険。受講者自身のメール・Excel・紙にもあると気づかせる。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個人情報⊃個人データ。要配慮は特に重い。報告義務は主に個人データで問題になる点を強調。法2条・16条。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身近な例で具体化。単体で平凡でも照合で識別できれば個人情報になり得る。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取得〜廃棄のライフサイクル。安全管理措置は具体行動に落とすもの。法17〜23条。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誤送信は能力でなく状況で起こる。仕組み+一呼吸で減らせると伝える。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280160"/>
            <a:ext cx="4206240" cy="4206240"/>
          </a:xfrm>
          <a:prstGeom prst="ellipse">
            <a:avLst/>
          </a:prstGeom>
          <a:solidFill>
            <a:srgbClr val="243B53"/>
          </a:solidFill>
          <a:ln/>
        </p:spPr>
      </p:sp>
      <p:sp>
        <p:nvSpPr>
          <p:cNvPr id="3" name="Shape 1"/>
          <p:cNvSpPr/>
          <p:nvPr/>
        </p:nvSpPr>
        <p:spPr>
          <a:xfrm>
            <a:off x="7955280" y="2743200"/>
            <a:ext cx="2560320" cy="2560320"/>
          </a:xfrm>
          <a:prstGeom prst="ellipse">
            <a:avLst/>
          </a:prstGeom>
          <a:solidFill>
            <a:srgbClr val="1C3A5C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6692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法務・総務のための社内研修資料20選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969264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D3E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個人情報保護研修資料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40080" y="228600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E7EDF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メール誤送信・持出し・漏えい時の初動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1618488" cy="384048"/>
          </a:xfrm>
          <a:prstGeom prst="roundRect">
            <a:avLst>
              <a:gd name="adj" fmla="val 50000"/>
            </a:avLst>
          </a:prstGeom>
          <a:solidFill>
            <a:srgbClr val="243B53"/>
          </a:solidFill>
          <a:ln w="9525">
            <a:solidFill>
              <a:srgbClr val="B58A3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063240"/>
            <a:ext cx="1618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対象：全社員・管理職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2423160" y="3063240"/>
            <a:ext cx="1741932" cy="384048"/>
          </a:xfrm>
          <a:prstGeom prst="roundRect">
            <a:avLst>
              <a:gd name="adj" fmla="val 50000"/>
            </a:avLst>
          </a:prstGeom>
          <a:solidFill>
            <a:srgbClr val="243B53"/>
          </a:solidFill>
          <a:ln w="9525">
            <a:solidFill>
              <a:srgbClr val="B58A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23160" y="3063240"/>
            <a:ext cx="17419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想定時間：45〜55分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29684" y="3063240"/>
            <a:ext cx="2729484" cy="384048"/>
          </a:xfrm>
          <a:prstGeom prst="roundRect">
            <a:avLst>
              <a:gd name="adj" fmla="val 50000"/>
            </a:avLst>
          </a:prstGeom>
          <a:solidFill>
            <a:srgbClr val="243B53"/>
          </a:solidFill>
          <a:ln w="9525">
            <a:solidFill>
              <a:srgbClr val="B58A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29684" y="3063240"/>
            <a:ext cx="27294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法令・制度基準日：2026年6月18日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3703320"/>
            <a:ext cx="7863840" cy="868680"/>
          </a:xfrm>
          <a:prstGeom prst="roundRect">
            <a:avLst>
              <a:gd name="adj" fmla="val 7368"/>
            </a:avLst>
          </a:prstGeom>
          <a:solidFill>
            <a:srgbClr val="1B3A5C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3703320"/>
            <a:ext cx="7406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9FB2C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会社名：</a:t>
            </a:r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＿＿＿＿＿＿＿＿＿　　</a:t>
            </a:r>
            <a:pPr algn="l" indent="0" marL="0">
              <a:buNone/>
            </a:pPr>
            <a:r>
              <a:rPr lang="en-US" sz="1300" dirty="0">
                <a:solidFill>
                  <a:srgbClr val="9FB2C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実施日：</a:t>
            </a:r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＿＿＿＿＿＿　　</a:t>
            </a:r>
            <a:pPr algn="l" indent="0" marL="0">
              <a:buNone/>
            </a:pPr>
            <a:r>
              <a:rPr lang="en-US" sz="1300" dirty="0">
                <a:solidFill>
                  <a:srgbClr val="9FB2C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講師名：</a:t>
            </a:r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＿＿＿＿＿＿＿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47365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MAIL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宛先・自動補完・CC / BCC の注意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10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416052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  <a:effectLst>
            <a:outerShdw sx="100000" sy="100000" kx="0" ky="0" algn="bl" rotWithShape="0" blurRad="76200" dist="25400" dir="5400000">
              <a:srgbClr val="1B2733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2920" y="1371600"/>
            <a:ext cx="4160520" cy="420624"/>
          </a:xfrm>
          <a:prstGeom prst="roundRect">
            <a:avLst>
              <a:gd name="adj" fmla="val 15217"/>
            </a:avLst>
          </a:prstGeom>
          <a:solidFill>
            <a:srgbClr val="16314F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" y="1371600"/>
            <a:ext cx="3886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✉  一斉案内メール（NG例）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9224" y="1883664"/>
            <a:ext cx="77724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宛先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417320" y="1883664"/>
            <a:ext cx="3081528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（自社）営業部 一同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12648" y="2318918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" y="2318918"/>
            <a:ext cx="77724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CC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417320" y="2318918"/>
            <a:ext cx="3081528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顧客300名のアドレス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520440" y="2318918"/>
            <a:ext cx="100584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← 要確認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12648" y="2754173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9224" y="2754173"/>
            <a:ext cx="77724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BCC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417320" y="2754173"/>
            <a:ext cx="3081528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（空）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12648" y="3189427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9224" y="3189427"/>
            <a:ext cx="77724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件名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417320" y="3189427"/>
            <a:ext cx="3081528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イベントのご案内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12648" y="3624682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9224" y="3624682"/>
            <a:ext cx="77724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添付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417320" y="3624682"/>
            <a:ext cx="3081528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—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12648" y="4059936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846320" y="1371600"/>
            <a:ext cx="3794760" cy="1298448"/>
          </a:xfrm>
          <a:prstGeom prst="roundRect">
            <a:avLst>
              <a:gd name="adj" fmla="val 4930"/>
            </a:avLst>
          </a:prstGeom>
          <a:solidFill>
            <a:srgbClr val="FBEAE8"/>
          </a:solidFill>
          <a:ln/>
        </p:spPr>
      </p:sp>
      <p:sp>
        <p:nvSpPr>
          <p:cNvPr id="26" name="Text 24"/>
          <p:cNvSpPr/>
          <p:nvPr/>
        </p:nvSpPr>
        <p:spPr>
          <a:xfrm>
            <a:off x="5010912" y="1481328"/>
            <a:ext cx="3465576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ここが危険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多数の宛先をCC（またはTO）に入れると、参加者全員にアドレスが見えてしまいます。メールアドレスも個人情報・個人データに当たり得ます。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846320" y="2788920"/>
            <a:ext cx="3794760" cy="1325880"/>
          </a:xfrm>
          <a:prstGeom prst="roundRect">
            <a:avLst>
              <a:gd name="adj" fmla="val 4828"/>
            </a:avLst>
          </a:prstGeom>
          <a:solidFill>
            <a:srgbClr val="E6F0EA"/>
          </a:solidFill>
          <a:ln/>
        </p:spPr>
      </p:sp>
      <p:sp>
        <p:nvSpPr>
          <p:cNvPr id="28" name="Text 26"/>
          <p:cNvSpPr/>
          <p:nvPr/>
        </p:nvSpPr>
        <p:spPr>
          <a:xfrm>
            <a:off x="5010912" y="2898648"/>
            <a:ext cx="3465576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望ましい行動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・多数送信はBCC、または個別送信ツールを使う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・宛先は手入力か履歴から都度確認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・自動補完の候補をそのまま採用しない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・重要送信は送信前にダブルチェック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MAIL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添付ファイル間違い・本文コピペミス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416052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  <a:effectLst>
            <a:outerShdw sx="100000" sy="100000" kx="0" ky="0" algn="bl" rotWithShape="0" blurRad="76200" dist="25400" dir="5400000">
              <a:srgbClr val="1B2733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2920" y="1371600"/>
            <a:ext cx="4160520" cy="420624"/>
          </a:xfrm>
          <a:prstGeom prst="roundRect">
            <a:avLst>
              <a:gd name="adj" fmla="val 15217"/>
            </a:avLst>
          </a:prstGeom>
          <a:solidFill>
            <a:srgbClr val="16314F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" y="1371600"/>
            <a:ext cx="3886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✉  評価資料の送信（NG例）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9224" y="1883664"/>
            <a:ext cx="777240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宛先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417320" y="1883664"/>
            <a:ext cx="3081528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Bさん（本来はAさん宛）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520440" y="1883664"/>
            <a:ext cx="1005840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← 要確認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12648" y="2427732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" y="2427732"/>
            <a:ext cx="777240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CC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417320" y="2427732"/>
            <a:ext cx="3081528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—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12648" y="2971800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9224" y="2971800"/>
            <a:ext cx="777240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件名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417320" y="2971800"/>
            <a:ext cx="3081528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【評価】面談資料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12648" y="3515868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9224" y="3515868"/>
            <a:ext cx="777240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添付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417320" y="3515868"/>
            <a:ext cx="3081528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評価・異動希望・健康配慮.xlsx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520440" y="3515868"/>
            <a:ext cx="1005840" cy="54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← 要確認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12648" y="4059936"/>
            <a:ext cx="394106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846320" y="1371600"/>
            <a:ext cx="3794760" cy="1298448"/>
          </a:xfrm>
          <a:prstGeom prst="roundRect">
            <a:avLst>
              <a:gd name="adj" fmla="val 4930"/>
            </a:avLst>
          </a:prstGeom>
          <a:solidFill>
            <a:srgbClr val="FBEAE8"/>
          </a:solidFill>
          <a:ln/>
        </p:spPr>
      </p:sp>
      <p:sp>
        <p:nvSpPr>
          <p:cNvPr id="24" name="Text 22"/>
          <p:cNvSpPr/>
          <p:nvPr/>
        </p:nvSpPr>
        <p:spPr>
          <a:xfrm>
            <a:off x="5010912" y="1481328"/>
            <a:ext cx="3465576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ここが危険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宛先がBさん、添付は健康配慮を含む評価資料。健康情報は要配慮個人情報になり得ます。誤送信は“小さなミス”ではなく漏えいになり得ます。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846320" y="2788920"/>
            <a:ext cx="3794760" cy="1325880"/>
          </a:xfrm>
          <a:prstGeom prst="roundRect">
            <a:avLst>
              <a:gd name="adj" fmla="val 4828"/>
            </a:avLst>
          </a:prstGeom>
          <a:solidFill>
            <a:srgbClr val="E6F0EA"/>
          </a:solidFill>
          <a:ln/>
        </p:spPr>
      </p:sp>
      <p:sp>
        <p:nvSpPr>
          <p:cNvPr id="26" name="Text 24"/>
          <p:cNvSpPr/>
          <p:nvPr/>
        </p:nvSpPr>
        <p:spPr>
          <a:xfrm>
            <a:off x="5010912" y="2898648"/>
            <a:ext cx="3465576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送信前にやること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・添付を開いて中身と相手を照合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・本文に前の宛先・別人の情報が残っていないか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・要配慮情報を含む送信は特に慎重に・ダブルチェック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SHARE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社外共有・クラウド共有リンクの注意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429768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  <a:effectLst>
            <a:outerShdw sx="100000" sy="100000" kx="0" ky="0" algn="bl" rotWithShape="0" blurRad="76200" dist="25400" dir="5400000">
              <a:srgbClr val="1B2733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2920" y="1371600"/>
            <a:ext cx="4297680" cy="420624"/>
          </a:xfrm>
          <a:prstGeom prst="roundRect">
            <a:avLst>
              <a:gd name="adj" fmla="val 15217"/>
            </a:avLst>
          </a:prstGeom>
          <a:solidFill>
            <a:srgbClr val="237A75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" y="1371600"/>
            <a:ext cx="4023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☁  履歴書フォルダの共有（NG例）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9224" y="1883664"/>
            <a:ext cx="18288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共有相手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331720" y="1883664"/>
            <a:ext cx="22860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社外面接官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12648" y="2318918"/>
            <a:ext cx="407822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" y="2318918"/>
            <a:ext cx="18288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アクセス範囲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331720" y="2318918"/>
            <a:ext cx="22860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リンクを知る全員が閲覧可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2648" y="2754173"/>
            <a:ext cx="407822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" y="2754173"/>
            <a:ext cx="18288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権限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331720" y="2754173"/>
            <a:ext cx="22860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ダウンロード可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12648" y="3189427"/>
            <a:ext cx="407822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" y="3189427"/>
            <a:ext cx="18288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有効期限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331720" y="3189427"/>
            <a:ext cx="22860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なし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12648" y="3624682"/>
            <a:ext cx="407822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" y="3624682"/>
            <a:ext cx="18288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アクセスログ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331720" y="3624682"/>
            <a:ext cx="2286000" cy="43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未確認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12648" y="4059936"/>
            <a:ext cx="4078224" cy="0"/>
          </a:xfrm>
          <a:prstGeom prst="line">
            <a:avLst/>
          </a:prstGeom>
          <a:noFill/>
          <a:ln w="12700">
            <a:solidFill>
              <a:srgbClr val="EDF1F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983480" y="1371600"/>
            <a:ext cx="3657600" cy="1298448"/>
          </a:xfrm>
          <a:prstGeom prst="roundRect">
            <a:avLst>
              <a:gd name="adj" fmla="val 4930"/>
            </a:avLst>
          </a:prstGeom>
          <a:solidFill>
            <a:srgbClr val="FBEAE8"/>
          </a:solidFill>
          <a:ln/>
        </p:spPr>
      </p:sp>
      <p:sp>
        <p:nvSpPr>
          <p:cNvPr id="25" name="Text 23"/>
          <p:cNvSpPr/>
          <p:nvPr/>
        </p:nvSpPr>
        <p:spPr>
          <a:xfrm>
            <a:off x="5148072" y="1481328"/>
            <a:ext cx="3328416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何が問題か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「リンクを知る全員」設定では、想定外の人が閲覧できます。誰が見たか分からず、影響範囲の特定が困難になります。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983480" y="2788920"/>
            <a:ext cx="3657600" cy="1325880"/>
          </a:xfrm>
          <a:prstGeom prst="roundRect">
            <a:avLst>
              <a:gd name="adj" fmla="val 4828"/>
            </a:avLst>
          </a:prstGeom>
          <a:solidFill>
            <a:srgbClr val="E6F0EA"/>
          </a:solidFill>
          <a:ln/>
        </p:spPr>
      </p:sp>
      <p:sp>
        <p:nvSpPr>
          <p:cNvPr id="27" name="Text 25"/>
          <p:cNvSpPr/>
          <p:nvPr/>
        </p:nvSpPr>
        <p:spPr>
          <a:xfrm>
            <a:off x="5148072" y="2898648"/>
            <a:ext cx="3328416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共有前の確認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・相手を特定（個別指定）し、範囲を最小化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・閲覧/編集/DL権限と有効期限を設定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・退職者・異動者・外部者の権限を点検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SHARE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チャット・ファイル転送・外部サービスの注意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397764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7" name="Text 5"/>
          <p:cNvSpPr/>
          <p:nvPr/>
        </p:nvSpPr>
        <p:spPr>
          <a:xfrm>
            <a:off x="649224" y="1463040"/>
            <a:ext cx="36850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チャットへの貼付け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個人情報入りリンク/ファイルを安易に共有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663440" y="1371600"/>
            <a:ext cx="397764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9" name="Text 7"/>
          <p:cNvSpPr/>
          <p:nvPr/>
        </p:nvSpPr>
        <p:spPr>
          <a:xfrm>
            <a:off x="4809744" y="1463040"/>
            <a:ext cx="36850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ファイル転送サービス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保存期間・公開範囲・利用規約を未確認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02920" y="2468880"/>
            <a:ext cx="397764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1" name="Text 9"/>
          <p:cNvSpPr/>
          <p:nvPr/>
        </p:nvSpPr>
        <p:spPr>
          <a:xfrm>
            <a:off x="649224" y="2560320"/>
            <a:ext cx="36850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私用クラウド・私用メール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会社の個人情報を私的環境へ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663440" y="2468880"/>
            <a:ext cx="397764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3" name="Text 11"/>
          <p:cNvSpPr/>
          <p:nvPr/>
        </p:nvSpPr>
        <p:spPr>
          <a:xfrm>
            <a:off x="4809744" y="2560320"/>
            <a:ext cx="36850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宛先・チャンネル誤り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別グループ・全社チャンネルへ誤投稿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02920" y="3474720"/>
            <a:ext cx="8138160" cy="914400"/>
          </a:xfrm>
          <a:prstGeom prst="roundRect">
            <a:avLst>
              <a:gd name="adj" fmla="val 7000"/>
            </a:avLst>
          </a:prstGeom>
          <a:solidFill>
            <a:srgbClr val="E6F0EA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" y="3584448"/>
            <a:ext cx="7808976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基本ルール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個人情報を含む共有は、自社が承認した手段・範囲で。リンクを貼る前に共有設定を確認し、私的環境（私用メール・私用クラウド・私物USB）への持ち出しは行いません。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TAKEOUT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紙資料・名簿・申込書・履歴書の置き忘れ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1897380" cy="960120"/>
          </a:xfrm>
          <a:prstGeom prst="roundRect">
            <a:avLst>
              <a:gd name="adj" fmla="val 6667"/>
            </a:avLst>
          </a:prstGeom>
          <a:solidFill>
            <a:srgbClr val="FBEAE8"/>
          </a:solidFill>
          <a:ln/>
        </p:spPr>
      </p:sp>
      <p:sp>
        <p:nvSpPr>
          <p:cNvPr id="7" name="Text 5"/>
          <p:cNvSpPr/>
          <p:nvPr/>
        </p:nvSpPr>
        <p:spPr>
          <a:xfrm>
            <a:off x="649224" y="1463040"/>
            <a:ext cx="16047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電車・タクシー
</a:t>
            </a:r>
            <a:endParaRPr lang="en-US" sz="13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網棚・座席に置き忘れ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583180" y="1371600"/>
            <a:ext cx="1897380" cy="960120"/>
          </a:xfrm>
          <a:prstGeom prst="roundRect">
            <a:avLst>
              <a:gd name="adj" fmla="val 6667"/>
            </a:avLst>
          </a:prstGeom>
          <a:solidFill>
            <a:srgbClr val="FBEAE8"/>
          </a:solidFill>
          <a:ln/>
        </p:spPr>
      </p:sp>
      <p:sp>
        <p:nvSpPr>
          <p:cNvPr id="9" name="Text 7"/>
          <p:cNvSpPr/>
          <p:nvPr/>
        </p:nvSpPr>
        <p:spPr>
          <a:xfrm>
            <a:off x="2729484" y="1463040"/>
            <a:ext cx="16047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会議室・カフェ
</a:t>
            </a:r>
            <a:endParaRPr lang="en-US" sz="13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机上に放置・撮影される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663440" y="1371600"/>
            <a:ext cx="1897380" cy="960120"/>
          </a:xfrm>
          <a:prstGeom prst="roundRect">
            <a:avLst>
              <a:gd name="adj" fmla="val 6667"/>
            </a:avLst>
          </a:prstGeom>
          <a:solidFill>
            <a:srgbClr val="FBEAE8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1463040"/>
            <a:ext cx="16047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印刷の取り忘れ
</a:t>
            </a:r>
            <a:endParaRPr lang="en-US" sz="13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共有プリンタに残る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743700" y="1371600"/>
            <a:ext cx="1897380" cy="960120"/>
          </a:xfrm>
          <a:prstGeom prst="roundRect">
            <a:avLst>
              <a:gd name="adj" fmla="val 6667"/>
            </a:avLst>
          </a:prstGeom>
          <a:solidFill>
            <a:srgbClr val="FBEAE8"/>
          </a:solidFill>
          <a:ln/>
        </p:spPr>
      </p:sp>
      <p:sp>
        <p:nvSpPr>
          <p:cNvPr id="13" name="Text 11"/>
          <p:cNvSpPr/>
          <p:nvPr/>
        </p:nvSpPr>
        <p:spPr>
          <a:xfrm>
            <a:off x="6890004" y="1463040"/>
            <a:ext cx="16047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私物化・誤廃棄
</a:t>
            </a:r>
            <a:endParaRPr lang="en-US" sz="13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持ち帰り・一般ごみへ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02920" y="2514600"/>
            <a:ext cx="8138160" cy="868680"/>
          </a:xfrm>
          <a:prstGeom prst="roundRect">
            <a:avLst>
              <a:gd name="adj" fmla="val 7368"/>
            </a:avLst>
          </a:prstGeom>
          <a:solidFill>
            <a:srgbClr val="E6F0EA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" y="2624328"/>
            <a:ext cx="7808976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紙でも漏えいになります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紙の名簿・申込書・履歴書の紛失・置き忘れも「漏えい等」です。持出しは必要最小限・承認のうえで、移動中の管理と確実な廃棄（戻す/溶解等）を徹底します。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02920" y="3520440"/>
            <a:ext cx="8138160" cy="960120"/>
          </a:xfrm>
          <a:prstGeom prst="roundRect">
            <a:avLst>
              <a:gd name="adj" fmla="val 6667"/>
            </a:avLst>
          </a:prstGeom>
          <a:solidFill>
            <a:srgbClr val="EAF0F6"/>
          </a:solidFill>
          <a:ln/>
        </p:spPr>
      </p:sp>
      <p:sp>
        <p:nvSpPr>
          <p:cNvPr id="17" name="Text 15"/>
          <p:cNvSpPr/>
          <p:nvPr/>
        </p:nvSpPr>
        <p:spPr>
          <a:xfrm>
            <a:off x="667512" y="3630168"/>
            <a:ext cx="7808976" cy="7406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もし置き忘れに気づいたら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自分で抱え込まず、まず上長・個人情報保護担当へ報告。駅・交通機関・警察への遺失物連絡など、会社として被害拡大防止と事実確認を進めます（詳細はPart 2）。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TAKEOUT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USB・端末・私物端末・私用クラウドの注意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393192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3931920" cy="548640"/>
          </a:xfrm>
          <a:prstGeom prst="roundRect">
            <a:avLst>
              <a:gd name="adj" fmla="val 11667"/>
            </a:avLst>
          </a:prstGeom>
          <a:solidFill>
            <a:srgbClr val="FBEAE8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13716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やってはいけない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49224" y="1499616"/>
            <a:ext cx="292608" cy="292608"/>
          </a:xfrm>
          <a:prstGeom prst="ellipse">
            <a:avLst/>
          </a:prstGeom>
          <a:solidFill>
            <a:srgbClr val="B42318"/>
          </a:solidFill>
          <a:ln/>
        </p:spPr>
      </p:sp>
      <p:sp>
        <p:nvSpPr>
          <p:cNvPr id="10" name="Text 8"/>
          <p:cNvSpPr/>
          <p:nvPr/>
        </p:nvSpPr>
        <p:spPr>
          <a:xfrm>
            <a:off x="649224" y="149961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✕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67512" y="208483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✕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60120" y="208483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私物USB・私物端末・私用クラウドで業務データを扱う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67512" y="272491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✕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272491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暗号化されている“はず”と思い込む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67512" y="336499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✕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60120" y="336499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端末を車内・カフェに置いたまま離れる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709160" y="1371600"/>
            <a:ext cx="393192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09160" y="1371600"/>
            <a:ext cx="3931920" cy="548640"/>
          </a:xfrm>
          <a:prstGeom prst="roundRect">
            <a:avLst>
              <a:gd name="adj" fmla="val 11667"/>
            </a:avLst>
          </a:prstGeom>
          <a:solidFill>
            <a:srgbClr val="E6F0EA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13716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望ましい行動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4855464" y="1499616"/>
            <a:ext cx="292608" cy="292608"/>
          </a:xfrm>
          <a:prstGeom prst="ellipse">
            <a:avLst/>
          </a:prstGeom>
          <a:solidFill>
            <a:srgbClr val="2F6B4F"/>
          </a:solidFill>
          <a:ln/>
        </p:spPr>
      </p:sp>
      <p:sp>
        <p:nvSpPr>
          <p:cNvPr id="21" name="Text 19"/>
          <p:cNvSpPr/>
          <p:nvPr/>
        </p:nvSpPr>
        <p:spPr>
          <a:xfrm>
            <a:off x="4855464" y="149961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73752" y="208483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166360" y="208483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持出しは必要性と承認を確認し、対象を最小化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873752" y="272491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166360" y="272491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暗号化・パスワード・画面ロックを設定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873752" y="336499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166360" y="336499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移動中の紛失対策（手放さない・施錠）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02920" y="4251960"/>
            <a:ext cx="8138160" cy="411480"/>
          </a:xfrm>
          <a:prstGeom prst="roundRect">
            <a:avLst>
              <a:gd name="adj" fmla="val 15556"/>
            </a:avLst>
          </a:prstGeom>
          <a:solidFill>
            <a:srgbClr val="E3F1F0"/>
          </a:solidFill>
          <a:ln/>
        </p:spPr>
      </p:sp>
      <p:sp>
        <p:nvSpPr>
          <p:cNvPr id="29" name="Text 27"/>
          <p:cNvSpPr/>
          <p:nvPr/>
        </p:nvSpPr>
        <p:spPr>
          <a:xfrm>
            <a:off x="667512" y="4361688"/>
            <a:ext cx="7808976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技術的な対策（マルウェア・パスワード管理等）は第10回・情報セキュリティ研修で詳しく扱います。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個人情報を AI・外部ツールへ安易に入力しない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8138160" cy="1097280"/>
          </a:xfrm>
          <a:prstGeom prst="roundRect">
            <a:avLst>
              <a:gd name="adj" fmla="val 5833"/>
            </a:avLst>
          </a:prstGeom>
          <a:solidFill>
            <a:srgbClr val="FBEAE8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99032"/>
            <a:ext cx="7772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NG例　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問い合わせ返信を作るため、顧客の氏名・メールアドレス・相談内容をそのまま外部のAIサービスへ入力した。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2578608"/>
            <a:ext cx="3931920" cy="1325880"/>
          </a:xfrm>
          <a:prstGeom prst="roundRect">
            <a:avLst>
              <a:gd name="adj" fmla="val 4828"/>
            </a:avLst>
          </a:prstGeom>
          <a:solidFill>
            <a:srgbClr val="FBEAE8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2688336"/>
            <a:ext cx="3602736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なぜ危険か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入力内容が保存・学習・第三者提供される可能性があります。承認されていない環境への入力は、個人情報の外部提供・漏えいにつながりかねません。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2578608"/>
            <a:ext cx="3931920" cy="1325880"/>
          </a:xfrm>
          <a:prstGeom prst="roundRect">
            <a:avLst>
              <a:gd name="adj" fmla="val 4828"/>
            </a:avLst>
          </a:prstGeom>
          <a:solidFill>
            <a:srgbClr val="E6F0EA"/>
          </a:solidFill>
          <a:ln/>
        </p:spPr>
      </p:sp>
      <p:sp>
        <p:nvSpPr>
          <p:cNvPr id="11" name="Text 9"/>
          <p:cNvSpPr/>
          <p:nvPr/>
        </p:nvSpPr>
        <p:spPr>
          <a:xfrm>
            <a:off x="4873752" y="2688336"/>
            <a:ext cx="3602736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入力前の確認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・個人情報/要配慮情報が含まれていないか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・匿名化・マスキング・要約で足りないか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・自社が承認した環境か、保存/学習の有無を確認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02920" y="4041648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生成AIの著作権・誤情報・社内ルールの詳細は第11回・生成AI利用研修で扱います。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2743200"/>
            <a:ext cx="3840480" cy="3840480"/>
          </a:xfrm>
          <a:prstGeom prst="ellipse">
            <a:avLst/>
          </a:prstGeom>
          <a:solidFill>
            <a:srgbClr val="243B53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554480"/>
            <a:ext cx="1097280" cy="109728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55448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2103120" y="1481328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漏えい時の初動と報告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2121408" y="233172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7D3E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隠さず・消さず・すぐ報告。判断は独断しない。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58952" y="117043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Part 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INCIDENT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漏えい等とは何か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259080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2590800" cy="566928"/>
          </a:xfrm>
          <a:prstGeom prst="roundRect">
            <a:avLst>
              <a:gd name="adj" fmla="val 11290"/>
            </a:avLst>
          </a:prstGeom>
          <a:solidFill>
            <a:srgbClr val="E3F1F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89888"/>
            <a:ext cx="2407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漏えい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49224" y="2048256"/>
            <a:ext cx="231648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第三者に見られた・知られた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誤送信・誤共有・盗難・紛失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クラウドの誤公開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76600" y="1371600"/>
            <a:ext cx="259080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76600" y="1371600"/>
            <a:ext cx="2590800" cy="566928"/>
          </a:xfrm>
          <a:prstGeom prst="roundRect">
            <a:avLst>
              <a:gd name="adj" fmla="val 11290"/>
            </a:avLst>
          </a:prstGeom>
          <a:solidFill>
            <a:srgbClr val="E3F1F0"/>
          </a:solidFill>
          <a:ln/>
        </p:spPr>
      </p:sp>
      <p:sp>
        <p:nvSpPr>
          <p:cNvPr id="12" name="Text 10"/>
          <p:cNvSpPr/>
          <p:nvPr/>
        </p:nvSpPr>
        <p:spPr>
          <a:xfrm>
            <a:off x="3368040" y="1389888"/>
            <a:ext cx="2407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滅失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422904" y="2048256"/>
            <a:ext cx="231648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個人データが失われた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誤って消去した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媒体の故障・紛失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050280" y="1371600"/>
            <a:ext cx="259080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50280" y="1371600"/>
            <a:ext cx="2590800" cy="566928"/>
          </a:xfrm>
          <a:prstGeom prst="roundRect">
            <a:avLst>
              <a:gd name="adj" fmla="val 11290"/>
            </a:avLst>
          </a:prstGeom>
          <a:solidFill>
            <a:srgbClr val="E3F1F0"/>
          </a:solidFill>
          <a:ln/>
        </p:spPr>
      </p:sp>
      <p:sp>
        <p:nvSpPr>
          <p:cNvPr id="16" name="Text 14"/>
          <p:cNvSpPr/>
          <p:nvPr/>
        </p:nvSpPr>
        <p:spPr>
          <a:xfrm>
            <a:off x="6141720" y="1389888"/>
            <a:ext cx="2407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毀損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196584" y="2048256"/>
            <a:ext cx="231648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内容が改ざん・破損した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暗号化され使えない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ランサムウェア等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02920" y="3611880"/>
            <a:ext cx="813816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19" name="Text 17"/>
          <p:cNvSpPr/>
          <p:nvPr/>
        </p:nvSpPr>
        <p:spPr>
          <a:xfrm>
            <a:off x="667512" y="3721608"/>
            <a:ext cx="7808976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「そのおそれ」も含む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実際に漏れたか不明でも、漏えい等の“おそれ”があれば対象になり得ます。誤送信・USB紛失・紙の置き忘れ・共有リンクの誤設定・委託先での事故も含まれます。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INCIDENT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漏えい時、まずしてはいけないこと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19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7" name="Text 5"/>
          <p:cNvSpPr/>
          <p:nvPr/>
        </p:nvSpPr>
        <p:spPr>
          <a:xfrm>
            <a:off x="649224" y="146304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隠す・様子を見る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報告が遅れ被害が拡大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76600" y="137160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9" name="Text 7"/>
          <p:cNvSpPr/>
          <p:nvPr/>
        </p:nvSpPr>
        <p:spPr>
          <a:xfrm>
            <a:off x="3422904" y="146304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証拠を消す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メール・ログ・設定を削除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050280" y="137160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1" name="Text 9"/>
          <p:cNvSpPr/>
          <p:nvPr/>
        </p:nvSpPr>
        <p:spPr>
          <a:xfrm>
            <a:off x="6196584" y="146304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独断で相手に連絡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口裏合わせ・軽い説明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02920" y="246888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3" name="Text 11"/>
          <p:cNvSpPr/>
          <p:nvPr/>
        </p:nvSpPr>
        <p:spPr>
          <a:xfrm>
            <a:off x="649224" y="256032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勝手に本人へ連絡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現場判断での通知・謝罪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276600" y="246888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5" name="Text 13"/>
          <p:cNvSpPr/>
          <p:nvPr/>
        </p:nvSpPr>
        <p:spPr>
          <a:xfrm>
            <a:off x="3422904" y="256032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自分だけで判断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報告義務の有無を独断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050280" y="246888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7" name="Text 15"/>
          <p:cNvSpPr/>
          <p:nvPr/>
        </p:nvSpPr>
        <p:spPr>
          <a:xfrm>
            <a:off x="6196584" y="256032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上書き・初期化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端末・ファイルをリセット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02920" y="3474720"/>
            <a:ext cx="8138160" cy="914400"/>
          </a:xfrm>
          <a:prstGeom prst="roundRect">
            <a:avLst>
              <a:gd name="adj" fmla="val 7000"/>
            </a:avLst>
          </a:prstGeom>
          <a:solidFill>
            <a:srgbClr val="E6F0EA"/>
          </a:solidFill>
          <a:ln/>
        </p:spPr>
      </p:sp>
      <p:sp>
        <p:nvSpPr>
          <p:cNvPr id="19" name="Text 17"/>
          <p:cNvSpPr/>
          <p:nvPr/>
        </p:nvSpPr>
        <p:spPr>
          <a:xfrm>
            <a:off x="667512" y="3584448"/>
            <a:ext cx="7808976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正解はシンプル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「隠さず・消さず・すぐ報告」。被害拡大の防止と事実確認を最優先し、本人通知や委員会報告の要否は会社（担当部署）が判断します。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GOAL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本日のゴール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07008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怖がるための研修ではありません。事故を防ぎ、起きたときに正しく動くための研修です。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700784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1755648"/>
            <a:ext cx="347472" cy="347472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9" name="Text 7"/>
          <p:cNvSpPr/>
          <p:nvPr/>
        </p:nvSpPr>
        <p:spPr>
          <a:xfrm>
            <a:off x="658368" y="175564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43000" y="1700784"/>
            <a:ext cx="7360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個人情報・個人データ・要配慮個人情報の違いを大まかに説明できる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502920" y="2267712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58368" y="2322576"/>
            <a:ext cx="347472" cy="347472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13" name="Text 11"/>
          <p:cNvSpPr/>
          <p:nvPr/>
        </p:nvSpPr>
        <p:spPr>
          <a:xfrm>
            <a:off x="658368" y="232257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43000" y="2267712"/>
            <a:ext cx="7360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メール送信前に宛先・CC/BCC・添付・本文・共有リンクを確認できる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02920" y="2834640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8368" y="2889504"/>
            <a:ext cx="347472" cy="347472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" y="288950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43000" y="2834640"/>
            <a:ext cx="7360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クラウド共有・USB・端末・紙資料の持出しリスクを理解し、個人情報をAIへ安易に入力しない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502920" y="3401568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8368" y="3456432"/>
            <a:ext cx="347472" cy="347472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21" name="Text 19"/>
          <p:cNvSpPr/>
          <p:nvPr/>
        </p:nvSpPr>
        <p:spPr>
          <a:xfrm>
            <a:off x="658368" y="34564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43000" y="3401568"/>
            <a:ext cx="7360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漏えい等またはそのおそれに気づいたら、隠さず・消さず・すぐ報告できる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502920" y="3968496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58368" y="4023360"/>
            <a:ext cx="347472" cy="347472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25" name="Text 23"/>
          <p:cNvSpPr/>
          <p:nvPr/>
        </p:nvSpPr>
        <p:spPr>
          <a:xfrm>
            <a:off x="658368" y="40233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143000" y="3968496"/>
            <a:ext cx="7360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委員会報告・本人通知が必要になり得る事態を見逃さず、現場で独断しない</a:t>
            </a:r>
            <a:endParaRPr lang="en-US" sz="1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INCIDENT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漏えい時の初動フロー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20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3258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60120" y="132588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気づく　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事故またはそのおそれに気づいたら、自分だけで判断しない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67512" y="1655064"/>
            <a:ext cx="0" cy="219456"/>
          </a:xfrm>
          <a:prstGeom prst="line">
            <a:avLst/>
          </a:prstGeom>
          <a:noFill/>
          <a:ln w="19050">
            <a:solidFill>
              <a:srgbClr val="D7DEE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187452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18745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60120" y="1874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止める　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追加の送信・共有・持出しを止める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67512" y="2203704"/>
            <a:ext cx="0" cy="219456"/>
          </a:xfrm>
          <a:prstGeom prst="line">
            <a:avLst/>
          </a:prstGeom>
          <a:noFill/>
          <a:ln w="19050">
            <a:solidFill>
              <a:srgbClr val="D7DE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2920" y="242316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24231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60120" y="24231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塞ぐ　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可能な範囲でアクセス停止・共有リンク停止・回収依頼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67512" y="2752344"/>
            <a:ext cx="0" cy="219456"/>
          </a:xfrm>
          <a:prstGeom prst="line">
            <a:avLst/>
          </a:prstGeom>
          <a:noFill/>
          <a:ln w="19050">
            <a:solidFill>
              <a:srgbClr val="D7DEE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02920" y="297180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19" name="Text 17"/>
          <p:cNvSpPr/>
          <p:nvPr/>
        </p:nvSpPr>
        <p:spPr>
          <a:xfrm>
            <a:off x="502920" y="29718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60120" y="297180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保全する　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メール・ログ・送信先・共有設定・画面・ファイル名を保存（消さない）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67512" y="3300984"/>
            <a:ext cx="0" cy="219456"/>
          </a:xfrm>
          <a:prstGeom prst="line">
            <a:avLst/>
          </a:prstGeom>
          <a:noFill/>
          <a:ln w="19050">
            <a:solidFill>
              <a:srgbClr val="D7DE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02920" y="352044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23" name="Text 21"/>
          <p:cNvSpPr/>
          <p:nvPr/>
        </p:nvSpPr>
        <p:spPr>
          <a:xfrm>
            <a:off x="502920" y="35204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60120" y="352044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報告する　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上長・個人情報保護担当・法務・総務・情報システムへ速やかに報告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667512" y="3849624"/>
            <a:ext cx="0" cy="219456"/>
          </a:xfrm>
          <a:prstGeom prst="line">
            <a:avLst/>
          </a:prstGeom>
          <a:noFill/>
          <a:ln w="19050">
            <a:solidFill>
              <a:srgbClr val="D7DEE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02920" y="406908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27" name="Text 25"/>
          <p:cNvSpPr/>
          <p:nvPr/>
        </p:nvSpPr>
        <p:spPr>
          <a:xfrm>
            <a:off x="502920" y="40690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960120" y="406908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会社で判断　</a:t>
            </a:r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要配慮/財産的被害/不正目的/1,000人超を確認し、本人通知・委員会報告・再発防止を検討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INCIDENT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証拠保全とアクセス停止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3931920" cy="2834640"/>
          </a:xfrm>
          <a:prstGeom prst="roundRect">
            <a:avLst>
              <a:gd name="adj" fmla="val 2258"/>
            </a:avLst>
          </a:prstGeom>
          <a:solidFill>
            <a:srgbClr val="E6F0EA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" y="1435608"/>
            <a:ext cx="3602736" cy="2615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保全する（消さない）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・誤送信メール・送信履歴・宛先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・共有リンクのURLと権限設定の画面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・アクセスログ・操作ログ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・対象ファイル名・件数の分かる画面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・端末/USBの状態（むやみに初期化しない）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スクリーンショットや控えを残し、原本を上書き・削除しない。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09160" y="1325880"/>
            <a:ext cx="3931920" cy="2834640"/>
          </a:xfrm>
          <a:prstGeom prst="roundRect">
            <a:avLst>
              <a:gd name="adj" fmla="val 2258"/>
            </a:avLst>
          </a:prstGeom>
          <a:solidFill>
            <a:srgbClr val="EAF0F6"/>
          </a:solidFill>
          <a:ln/>
        </p:spPr>
      </p:sp>
      <p:sp>
        <p:nvSpPr>
          <p:cNvPr id="9" name="Text 7"/>
          <p:cNvSpPr/>
          <p:nvPr/>
        </p:nvSpPr>
        <p:spPr>
          <a:xfrm>
            <a:off x="4873752" y="1435608"/>
            <a:ext cx="3602736" cy="2615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塞ぐ（被害拡大の防止）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・共有リンクの停止・権限の削除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・該当アカウントのアクセス停止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・誤送信先への回収/削除“依頼”（独断連絡はしない）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・必要に応じパスワード変更（情シスと連携）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何を・いつ・誰が行ったかを記録に残す。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REPORT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委員会報告・本人通知が必要になり得る事態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22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18872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個人データの漏えい等で個人の権利利益を害するおそれがある場合、個人情報保護委員会への報告と本人通知が必要になり得ます（法26条）。少なくとも次の4類型に注意します。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1737360"/>
            <a:ext cx="3977640" cy="868680"/>
          </a:xfrm>
          <a:prstGeom prst="roundRect">
            <a:avLst>
              <a:gd name="adj" fmla="val 7368"/>
            </a:avLst>
          </a:prstGeom>
          <a:solidFill>
            <a:srgbClr val="E3F1F0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" y="1828800"/>
            <a:ext cx="36850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① 要配慮個人情報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病歴・健康・障害・犯罪被害などが含まれる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663440" y="1737360"/>
            <a:ext cx="3977640" cy="868680"/>
          </a:xfrm>
          <a:prstGeom prst="roundRect">
            <a:avLst>
              <a:gd name="adj" fmla="val 7368"/>
            </a:avLst>
          </a:prstGeom>
          <a:solidFill>
            <a:srgbClr val="E3F1F0"/>
          </a:solidFill>
          <a:ln/>
        </p:spPr>
      </p:sp>
      <p:sp>
        <p:nvSpPr>
          <p:cNvPr id="10" name="Text 8"/>
          <p:cNvSpPr/>
          <p:nvPr/>
        </p:nvSpPr>
        <p:spPr>
          <a:xfrm>
            <a:off x="4809744" y="1828800"/>
            <a:ext cx="36850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② 財産的被害のおそれ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不正利用で財産被害が生じうる（番号・認証情報等）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02920" y="2788920"/>
            <a:ext cx="3977640" cy="868680"/>
          </a:xfrm>
          <a:prstGeom prst="roundRect">
            <a:avLst>
              <a:gd name="adj" fmla="val 7368"/>
            </a:avLst>
          </a:prstGeom>
          <a:solidFill>
            <a:srgbClr val="E3F1F0"/>
          </a:solidFill>
          <a:ln/>
        </p:spPr>
      </p:sp>
      <p:sp>
        <p:nvSpPr>
          <p:cNvPr id="12" name="Text 10"/>
          <p:cNvSpPr/>
          <p:nvPr/>
        </p:nvSpPr>
        <p:spPr>
          <a:xfrm>
            <a:off x="649224" y="2880360"/>
            <a:ext cx="36850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③ 不正の目的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不正アクセス・持ち出しなど不正目的が疑われる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663440" y="2788920"/>
            <a:ext cx="3977640" cy="868680"/>
          </a:xfrm>
          <a:prstGeom prst="roundRect">
            <a:avLst>
              <a:gd name="adj" fmla="val 7368"/>
            </a:avLst>
          </a:prstGeom>
          <a:solidFill>
            <a:srgbClr val="E3F1F0"/>
          </a:solidFill>
          <a:ln/>
        </p:spPr>
      </p:sp>
      <p:sp>
        <p:nvSpPr>
          <p:cNvPr id="14" name="Text 12"/>
          <p:cNvSpPr/>
          <p:nvPr/>
        </p:nvSpPr>
        <p:spPr>
          <a:xfrm>
            <a:off x="4809744" y="2880360"/>
            <a:ext cx="368503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④ 1,000人超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対象本人が1,000人を超える漏えい等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02920" y="3767328"/>
            <a:ext cx="8138160" cy="713232"/>
          </a:xfrm>
          <a:prstGeom prst="roundRect">
            <a:avLst>
              <a:gd name="adj" fmla="val 8974"/>
            </a:avLst>
          </a:prstGeom>
          <a:solidFill>
            <a:srgbClr val="FBEAE8"/>
          </a:solidFill>
          <a:ln/>
        </p:spPr>
      </p:sp>
      <p:sp>
        <p:nvSpPr>
          <p:cNvPr id="16" name="Text 14"/>
          <p:cNvSpPr/>
          <p:nvPr/>
        </p:nvSpPr>
        <p:spPr>
          <a:xfrm>
            <a:off x="667512" y="3877056"/>
            <a:ext cx="780897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現場は“最終判断”しない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該当する“可能性”に気づいたら、直ちに個人情報保護担当・法務・総務へ。要否の最終判断と報告は担当部署が行います。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REPORT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速報・確報の期限イメージ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822960" y="2286000"/>
            <a:ext cx="7498080" cy="0"/>
          </a:xfrm>
          <a:prstGeom prst="line">
            <a:avLst/>
          </a:prstGeom>
          <a:noFill/>
          <a:ln w="31750">
            <a:solidFill>
              <a:srgbClr val="B58A3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2103120"/>
            <a:ext cx="365760" cy="365760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103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-91440" y="132588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発覚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-137160" y="256032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事案を知った日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39440" y="2103120"/>
            <a:ext cx="365760" cy="365760"/>
          </a:xfrm>
          <a:prstGeom prst="ellipse">
            <a:avLst/>
          </a:prstGeom>
          <a:solidFill>
            <a:srgbClr val="237A75"/>
          </a:solidFill>
          <a:ln/>
        </p:spPr>
      </p:sp>
      <p:sp>
        <p:nvSpPr>
          <p:cNvPr id="12" name="Text 10"/>
          <p:cNvSpPr/>
          <p:nvPr/>
        </p:nvSpPr>
        <p:spPr>
          <a:xfrm>
            <a:off x="3139440" y="2103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407920" y="132588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速報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362200" y="256032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速やかに（概ね3〜5日以内が目安）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38800" y="2103120"/>
            <a:ext cx="365760" cy="365760"/>
          </a:xfrm>
          <a:prstGeom prst="ellipse">
            <a:avLst/>
          </a:prstGeom>
          <a:solidFill>
            <a:srgbClr val="237A75"/>
          </a:solidFill>
          <a:ln/>
        </p:spPr>
      </p:sp>
      <p:sp>
        <p:nvSpPr>
          <p:cNvPr id="16" name="Text 14"/>
          <p:cNvSpPr/>
          <p:nvPr/>
        </p:nvSpPr>
        <p:spPr>
          <a:xfrm>
            <a:off x="5638800" y="2103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907280" y="132588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確報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861560" y="256032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原則30日以内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138160" y="2103120"/>
            <a:ext cx="365760" cy="365760"/>
          </a:xfrm>
          <a:prstGeom prst="ellipse">
            <a:avLst/>
          </a:prstGeom>
          <a:solidFill>
            <a:srgbClr val="B42318"/>
          </a:solidFill>
          <a:ln/>
        </p:spPr>
      </p:sp>
      <p:sp>
        <p:nvSpPr>
          <p:cNvPr id="20" name="Text 18"/>
          <p:cNvSpPr/>
          <p:nvPr/>
        </p:nvSpPr>
        <p:spPr>
          <a:xfrm>
            <a:off x="8138160" y="2103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406640" y="132588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確報（不正目的）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360920" y="256032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60日以内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02920" y="3429000"/>
            <a:ext cx="8138160" cy="1097280"/>
          </a:xfrm>
          <a:prstGeom prst="roundRect">
            <a:avLst>
              <a:gd name="adj" fmla="val 5833"/>
            </a:avLst>
          </a:prstGeom>
          <a:solidFill>
            <a:srgbClr val="EAF0F6"/>
          </a:solidFill>
          <a:ln/>
        </p:spPr>
      </p:sp>
      <p:sp>
        <p:nvSpPr>
          <p:cNvPr id="24" name="Text 22"/>
          <p:cNvSpPr/>
          <p:nvPr/>
        </p:nvSpPr>
        <p:spPr>
          <a:xfrm>
            <a:off x="667512" y="3538728"/>
            <a:ext cx="7808976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現場が覚えること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細かい日数計算は担当部署が行います。大切なのは「発覚を遅らせない」こと。現場報告が遅れると、会社の報告期限に間に合わなくなります。だからこそ“すぐ報告”です。</a:t>
            </a:r>
            <a:endParaRPr lang="en-US" sz="1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REPORT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本人への連絡を独断しない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393192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3931920" cy="548640"/>
          </a:xfrm>
          <a:prstGeom prst="roundRect">
            <a:avLst>
              <a:gd name="adj" fmla="val 11667"/>
            </a:avLst>
          </a:prstGeom>
          <a:solidFill>
            <a:srgbClr val="FBEAE8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13716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やってはいけない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49224" y="1499616"/>
            <a:ext cx="292608" cy="292608"/>
          </a:xfrm>
          <a:prstGeom prst="ellipse">
            <a:avLst/>
          </a:prstGeom>
          <a:solidFill>
            <a:srgbClr val="B42318"/>
          </a:solidFill>
          <a:ln/>
        </p:spPr>
      </p:sp>
      <p:sp>
        <p:nvSpPr>
          <p:cNvPr id="10" name="Text 8"/>
          <p:cNvSpPr/>
          <p:nvPr/>
        </p:nvSpPr>
        <p:spPr>
          <a:xfrm>
            <a:off x="649224" y="149961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✕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67512" y="208483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✕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60120" y="208483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現場判断で本人へ謝罪・連絡してしまう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67512" y="272491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✕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272491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事実を軽く説明し「大丈夫」と言い切る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67512" y="336499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✕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60120" y="336499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相手に証拠を消すよう依頼する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709160" y="1371600"/>
            <a:ext cx="3931920" cy="2743200"/>
          </a:xfrm>
          <a:prstGeom prst="roundRect">
            <a:avLst>
              <a:gd name="adj" fmla="val 2333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09160" y="1371600"/>
            <a:ext cx="3931920" cy="548640"/>
          </a:xfrm>
          <a:prstGeom prst="roundRect">
            <a:avLst>
              <a:gd name="adj" fmla="val 11667"/>
            </a:avLst>
          </a:prstGeom>
          <a:solidFill>
            <a:srgbClr val="E6F0EA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137160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会社として行うこと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4855464" y="1499616"/>
            <a:ext cx="292608" cy="292608"/>
          </a:xfrm>
          <a:prstGeom prst="ellipse">
            <a:avLst/>
          </a:prstGeom>
          <a:solidFill>
            <a:srgbClr val="2F6B4F"/>
          </a:solidFill>
          <a:ln/>
        </p:spPr>
      </p:sp>
      <p:sp>
        <p:nvSpPr>
          <p:cNvPr id="21" name="Text 19"/>
          <p:cNvSpPr/>
          <p:nvPr/>
        </p:nvSpPr>
        <p:spPr>
          <a:xfrm>
            <a:off x="4855464" y="149961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73752" y="208483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166360" y="208483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本人通知の要否・内容・時期は担当部署が決定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873752" y="272491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166360" y="272491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通知が必要な場合は会社として統一した内容で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873752" y="3364992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166360" y="3364992"/>
            <a:ext cx="33284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問い合わせ窓口・想定問答を整えてから対応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02920" y="4251960"/>
            <a:ext cx="8138160" cy="411480"/>
          </a:xfrm>
          <a:prstGeom prst="roundRect">
            <a:avLst>
              <a:gd name="adj" fmla="val 15556"/>
            </a:avLst>
          </a:prstGeom>
          <a:solidFill>
            <a:srgbClr val="E3F1F0"/>
          </a:solidFill>
          <a:ln/>
        </p:spPr>
      </p:sp>
      <p:sp>
        <p:nvSpPr>
          <p:cNvPr id="29" name="Text 27"/>
          <p:cNvSpPr/>
          <p:nvPr/>
        </p:nvSpPr>
        <p:spPr>
          <a:xfrm>
            <a:off x="667512" y="4361688"/>
            <a:ext cx="7808976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本人通知が困難な場合は、公表など代替措置をとることがあります（判断は担当部署）。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REPORT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委託先・取引先で事故が起きた場合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298448"/>
            <a:ext cx="8138160" cy="914400"/>
          </a:xfrm>
          <a:prstGeom prst="roundRect">
            <a:avLst>
              <a:gd name="adj" fmla="val 7000"/>
            </a:avLst>
          </a:prstGeom>
          <a:solidFill>
            <a:srgbClr val="F6EEDD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77724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状況　</a:t>
            </a:r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配送の委託先から「送り状データを別会社へ誤送信した可能性がある」と連絡。担当者は“委託先の問題”として様子を見ようとしている。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02920" y="2377440"/>
            <a:ext cx="3931920" cy="1417320"/>
          </a:xfrm>
          <a:prstGeom prst="roundRect">
            <a:avLst>
              <a:gd name="adj" fmla="val 4516"/>
            </a:avLst>
          </a:prstGeom>
          <a:solidFill>
            <a:srgbClr val="FBEAE8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2487168"/>
            <a:ext cx="3602736" cy="11978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“委託先だけの問題”ではない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委託元にも安全管理・委託先監督の責任があります。様子見は禁物。委託先と連携して事実確認し、社内（保護担当・法務）へ報告します。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2377440"/>
            <a:ext cx="3931920" cy="1417320"/>
          </a:xfrm>
          <a:prstGeom prst="roundRect">
            <a:avLst>
              <a:gd name="adj" fmla="val 4516"/>
            </a:avLst>
          </a:prstGeom>
          <a:solidFill>
            <a:srgbClr val="E6F0EA"/>
          </a:solidFill>
          <a:ln/>
        </p:spPr>
      </p:sp>
      <p:sp>
        <p:nvSpPr>
          <p:cNvPr id="11" name="Text 9"/>
          <p:cNvSpPr/>
          <p:nvPr/>
        </p:nvSpPr>
        <p:spPr>
          <a:xfrm>
            <a:off x="4873752" y="2487168"/>
            <a:ext cx="3602736" cy="11978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委託元としてやること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・対象データ・件数・経路を確認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・委託契約上の報告義務・連絡ルートを確認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・本人通知/委員会報告の要否を社内で検討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・委託先への指導と再発防止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02920" y="39319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顧客リストや従業員名簿は個人情報であり、同時に営業秘密・機密情報でもあり得ます（詳細は第13回）。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PREVENT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再発防止の考え方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3931920" cy="2880360"/>
          </a:xfrm>
          <a:prstGeom prst="roundRect">
            <a:avLst>
              <a:gd name="adj" fmla="val 2222"/>
            </a:avLst>
          </a:prstGeom>
          <a:solidFill>
            <a:srgbClr val="EAF0F6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" y="1435608"/>
            <a:ext cx="3602736" cy="2660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人を責めず、仕組みを直す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故の多くは“状況”で起こります。個人を責めるだけでは再発します。「なぜ起きたか」を冷静に分析し、手順・権限・ツールを見直すことが再発防止の近道です。報告しやすい雰囲気づくりも対策の一部です。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09160" y="1325880"/>
            <a:ext cx="3931920" cy="2880360"/>
          </a:xfrm>
          <a:prstGeom prst="roundRect">
            <a:avLst>
              <a:gd name="adj" fmla="val 2222"/>
            </a:avLst>
          </a:prstGeom>
          <a:solidFill>
            <a:srgbClr val="E6F0EA"/>
          </a:solidFill>
          <a:ln/>
        </p:spPr>
      </p:sp>
      <p:sp>
        <p:nvSpPr>
          <p:cNvPr id="9" name="Text 7"/>
          <p:cNvSpPr/>
          <p:nvPr/>
        </p:nvSpPr>
        <p:spPr>
          <a:xfrm>
            <a:off x="4873752" y="1435608"/>
            <a:ext cx="3602736" cy="2660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見直しの観点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・メール送信ルール／ダブルチェック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・ファイル共有・権限設定のルール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・アクセス権の棚卸し（退職・異動）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・持出し・廃棄ルール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・チェックリストの導入と周知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・委託先への指導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・教育・研修の継続</a:t>
            </a:r>
            <a:endParaRPr lang="en-US" sz="1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2743200"/>
            <a:ext cx="3840480" cy="3840480"/>
          </a:xfrm>
          <a:prstGeom prst="ellipse">
            <a:avLst/>
          </a:prstGeom>
          <a:solidFill>
            <a:srgbClr val="243B53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554480"/>
            <a:ext cx="1097280" cy="109728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55448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2103120" y="1481328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ケースとチェックリストで実践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2121408" y="233172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7D3E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現場で“判断できる”状態にする。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58952" y="117043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Part 3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メール送信前チェック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76656" y="1536192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24128" y="141732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宛先は正しいか／自動補完で別人が入っていないか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938528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76656" y="2057400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1938528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CC・BCCの使い分けは正しいか／一斉送信でBCC漏れはないか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02920" y="2459736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6656" y="257860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2459736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添付は正しいか／別人・別会社の資料が混じっていないか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2980944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76656" y="3099816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24128" y="2980944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本文に不要な個人情報・前の宛先が残っていないか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02920" y="3502152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76656" y="3621024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24128" y="350215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安全な共有方法（パスワード送付ルール等）を確認したか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02920" y="4023360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76656" y="4142232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24128" y="402336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送信前に一呼吸／重要送信はダブルチェックしたか</a:t>
            </a:r>
            <a:endParaRPr lang="en-US" sz="12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社外共有・クラウド共有チェック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29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76656" y="1536192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24128" y="141732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共有の目的は明確か／共有先は必要最小限か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938528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76656" y="2057400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1938528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閲覧・編集・ダウンロード権限は適切か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02920" y="2459736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6656" y="257860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2459736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「リンクを知る全員が閲覧可」になっていないか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2980944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76656" y="3099816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24128" y="2980944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共有期限を設定したか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02920" y="3502152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76656" y="3621024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24128" y="350215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退職者・異動者・外部者の権限が残っていないか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02920" y="4023360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76656" y="4142232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37A7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24128" y="402336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アクセスログを確認できるか／ファイル名に個人情報が出ていないか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INTRO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導入ケース：その一通、止められますか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280160"/>
            <a:ext cx="813816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  <a:effectLst>
            <a:outerShdw sx="100000" sy="100000" kx="0" ky="0" algn="bl" rotWithShape="0" blurRad="76200" dist="25400" dir="5400000">
              <a:srgbClr val="1B2733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13232" y="1426464"/>
            <a:ext cx="7726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営業担当者が、顧客リストを添付したメールを、似た社名の別会社の担当者へ誤って送信しました。送信直後に気づき、相手の個人携帯に「見ずに削除してください」と電話をかけようとしています。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02920" y="2816352"/>
            <a:ext cx="393192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2926080"/>
            <a:ext cx="3602736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あなたならどうする？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まず何を止め、何を保存し、誰に報告しますか。独断で相手に連絡してよいでしょうか。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2816352"/>
            <a:ext cx="3931920" cy="914400"/>
          </a:xfrm>
          <a:prstGeom prst="roundRect">
            <a:avLst>
              <a:gd name="adj" fmla="val 7000"/>
            </a:avLst>
          </a:prstGeom>
          <a:solidFill>
            <a:srgbClr val="E3F1F0"/>
          </a:solidFill>
          <a:ln/>
        </p:spPr>
      </p:sp>
      <p:sp>
        <p:nvSpPr>
          <p:cNvPr id="11" name="Text 9"/>
          <p:cNvSpPr/>
          <p:nvPr/>
        </p:nvSpPr>
        <p:spPr>
          <a:xfrm>
            <a:off x="4873752" y="2926080"/>
            <a:ext cx="3602736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この研修で身につくこと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事故を防ぐ確認行動と、起きたときの「隠さず・消さず・すぐ報告」の初動です。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02920" y="42976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登場する人物・会社・データはすべて架空です。事故を起こした人を責めるための事例ではありません。</a:t>
            </a:r>
            <a:endParaRPr lang="en-US" sz="1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持出し・廃棄／AI入力前チェック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30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3931920" cy="2880360"/>
          </a:xfrm>
          <a:prstGeom prst="roundRect">
            <a:avLst>
              <a:gd name="adj" fmla="val 2222"/>
            </a:avLst>
          </a:prstGeom>
          <a:solidFill>
            <a:srgbClr val="EAF0F6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" y="1435608"/>
            <a:ext cx="3602736" cy="2660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持出し・廃棄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・持出しの必要性と承認を確認したか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・対象を最小化したか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・暗号化・パスワード・ロックを設定したか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・移動中の紛失・置き忘れ対策をしたか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・私物端末/USB/私用クラウドを使っていないか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・返却・廃棄・削除の方法を確認したか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09160" y="1325880"/>
            <a:ext cx="3931920" cy="2880360"/>
          </a:xfrm>
          <a:prstGeom prst="roundRect">
            <a:avLst>
              <a:gd name="adj" fmla="val 2222"/>
            </a:avLst>
          </a:prstGeom>
          <a:solidFill>
            <a:srgbClr val="E3F1F0"/>
          </a:solidFill>
          <a:ln/>
        </p:spPr>
      </p:sp>
      <p:sp>
        <p:nvSpPr>
          <p:cNvPr id="9" name="Text 7"/>
          <p:cNvSpPr/>
          <p:nvPr/>
        </p:nvSpPr>
        <p:spPr>
          <a:xfrm>
            <a:off x="4873752" y="1435608"/>
            <a:ext cx="3602736" cy="2660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AI・外部ツール入力前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・個人情報/要配慮情報が含まれていないか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・氏名・住所・連絡先・履歴書・相談内容等は？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・匿名化・マスキング・要約で足りるか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・自社が承認した環境か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・保存・学習・第三者提供の可能性を確認したか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・迷ったら法務・情シス・保護担当に確認</a:t>
            </a:r>
            <a:endParaRPr lang="en-US" sz="13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CASE STUDY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ケーススタディ1　メール誤送信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31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298448"/>
            <a:ext cx="8138160" cy="932688"/>
          </a:xfrm>
          <a:prstGeom prst="roundRect">
            <a:avLst>
              <a:gd name="adj" fmla="val 6863"/>
            </a:avLst>
          </a:prstGeom>
          <a:solidFill>
            <a:srgbClr val="F6EEDD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7772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状況　</a:t>
            </a:r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顧客リストを添付したメールを、似た社名の別会社へ誤送信。送信直後に気づき、個人携帯で「見ずに削除して」と連絡しようとしている。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0292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検討ポイント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922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顧客リストは個人データに当たり得る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まず追加送信を止める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メール・送信先・添付名を保全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上長・保護担当・法務へ報告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件数・内容により委員会報告/本人通知の検討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70916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BEAE8"/>
          </a:solidFill>
          <a:ln/>
        </p:spPr>
      </p:sp>
      <p:sp>
        <p:nvSpPr>
          <p:cNvPr id="12" name="Text 10"/>
          <p:cNvSpPr/>
          <p:nvPr/>
        </p:nvSpPr>
        <p:spPr>
          <a:xfrm>
            <a:off x="485546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やってはいけない初動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5546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独断で相手の私用連絡先に電話する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送信メールを削除して隠す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「大丈夫」と相手に説明し様子見</a:t>
            </a:r>
            <a:endParaRPr lang="en-US" sz="11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CASE STUDY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ケーススタディ2　BCC漏れ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32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298448"/>
            <a:ext cx="8138160" cy="932688"/>
          </a:xfrm>
          <a:prstGeom prst="roundRect">
            <a:avLst>
              <a:gd name="adj" fmla="val 6863"/>
            </a:avLst>
          </a:prstGeom>
          <a:solidFill>
            <a:srgbClr val="F6EEDD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7772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状況　</a:t>
            </a:r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イベント案内を顧客300名へ送る際、BCCではなくCCで送信。参加者同士でメールアドレスが見える状態になった。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0292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検討ポイント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922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メールアドレスは個人情報・個人データに当たり得る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対象人数が多い（規模を確認）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共有/再送の停止と事実確認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本人通知・委員会報告の可能性を社内で検討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今後はBCC確認・一斉送信ツールを徹底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70916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BEAE8"/>
          </a:solidFill>
          <a:ln/>
        </p:spPr>
      </p:sp>
      <p:sp>
        <p:nvSpPr>
          <p:cNvPr id="12" name="Text 10"/>
          <p:cNvSpPr/>
          <p:nvPr/>
        </p:nvSpPr>
        <p:spPr>
          <a:xfrm>
            <a:off x="485546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やってはいけない初動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5546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こっそり訂正メールだけ送り報告しない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送信ログを消す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人数を実際より少なく報告する</a:t>
            </a:r>
            <a:endParaRPr lang="en-US" sz="11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CASE STUDY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ケーススタディ3　添付ファイル間違い（要配慮）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33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298448"/>
            <a:ext cx="8138160" cy="932688"/>
          </a:xfrm>
          <a:prstGeom prst="roundRect">
            <a:avLst>
              <a:gd name="adj" fmla="val 6863"/>
            </a:avLst>
          </a:prstGeom>
          <a:solidFill>
            <a:srgbClr val="F6EEDD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7772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状況　</a:t>
            </a:r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Aさん宛の評価資料を誤ってBさんへ送信。資料には評価・異動希望・健康上の配慮の記載が含まれていた。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0292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検討ポイント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922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従業員情報。健康情報は要配慮個人情報に当たり得る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本人(A)への影響が大きい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Bへの回収/削除依頼（独断の安易連絡はしない）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人事・保護担当・法務へ即報告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要配慮を含むため特に慎重に対応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70916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BEAE8"/>
          </a:solidFill>
          <a:ln/>
        </p:spPr>
      </p:sp>
      <p:sp>
        <p:nvSpPr>
          <p:cNvPr id="12" name="Text 10"/>
          <p:cNvSpPr/>
          <p:nvPr/>
        </p:nvSpPr>
        <p:spPr>
          <a:xfrm>
            <a:off x="485546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やってはいけない初動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5546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Bに口頭で「忘れて」と頼み記録を残さない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資料を削除して証拠を消す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Aに無断で現場判断の対応を進める</a:t>
            </a:r>
            <a:endParaRPr lang="en-US" sz="11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CASE STUDY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ケーススタディ4　クラウド共有リンクの誤設定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34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298448"/>
            <a:ext cx="8138160" cy="932688"/>
          </a:xfrm>
          <a:prstGeom prst="roundRect">
            <a:avLst>
              <a:gd name="adj" fmla="val 6863"/>
            </a:avLst>
          </a:prstGeom>
          <a:solidFill>
            <a:srgbClr val="F6EEDD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7772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状況　</a:t>
            </a:r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応募者の履歴書フォルダを社外面接官へ共有する際、「リンクを知る全員が閲覧可」に設定。数日後に気づくが、誰が閲覧したか不明。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0292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検討ポイント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922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履歴書は個人情報・個人データ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アクセス範囲・ログを確認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共有を停止し権限を最小化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閲覧者不明＝影響範囲の特定が必要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件数・内容により報告/通知を検討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70916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BEAE8"/>
          </a:solidFill>
          <a:ln/>
        </p:spPr>
      </p:sp>
      <p:sp>
        <p:nvSpPr>
          <p:cNvPr id="12" name="Text 10"/>
          <p:cNvSpPr/>
          <p:nvPr/>
        </p:nvSpPr>
        <p:spPr>
          <a:xfrm>
            <a:off x="485546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やってはいけない初動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5546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設定だけ直して“なかったこと”にする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アクセスログを消す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応募者へ現場判断で個別連絡する</a:t>
            </a:r>
            <a:endParaRPr lang="en-US" sz="11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CASE STUDY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ケーススタディ5　紙資料の置き忘れ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35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298448"/>
            <a:ext cx="8138160" cy="932688"/>
          </a:xfrm>
          <a:prstGeom prst="roundRect">
            <a:avLst>
              <a:gd name="adj" fmla="val 6863"/>
            </a:avLst>
          </a:prstGeom>
          <a:solidFill>
            <a:srgbClr val="F6EEDD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7772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状況　</a:t>
            </a:r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顧客申込書20名分を印刷して外出し、帰社後、電車内に置き忘れた可能性に気づいた。氏名・住所・電話・申込内容が記載されている。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0292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検討ポイント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922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紙でも個人情報・個人データの漏えい等に当たり得る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紛失場所・経路を整理し記録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駅・交通機関・警察へ遺失物連絡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上長・保護担当へ報告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持出しルール・部数の最小化を見直し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709160" y="2432304"/>
            <a:ext cx="3931920" cy="2148840"/>
          </a:xfrm>
          <a:prstGeom prst="roundRect">
            <a:avLst>
              <a:gd name="adj" fmla="val 2979"/>
            </a:avLst>
          </a:prstGeom>
          <a:solidFill>
            <a:srgbClr val="FBEAE8"/>
          </a:solidFill>
          <a:ln/>
        </p:spPr>
      </p:sp>
      <p:sp>
        <p:nvSpPr>
          <p:cNvPr id="12" name="Text 10"/>
          <p:cNvSpPr/>
          <p:nvPr/>
        </p:nvSpPr>
        <p:spPr>
          <a:xfrm>
            <a:off x="4855464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やってはいけない初動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55464" y="2889504"/>
            <a:ext cx="3621024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見つかるだろうと報告せず様子見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申込書のコピーを破棄して隠す</a:t>
            </a:r>
            <a:endParaRPr lang="en-US" sz="1150" dirty="0"/>
          </a:p>
          <a:p>
            <a:pPr algn="l" marL="152400" indent="-152400">
              <a:spcAft>
                <a:spcPts val="400"/>
              </a:spcAft>
              <a:buSzPct val="100000"/>
              <a:buChar char="✕"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本人へ現場判断で謝罪連絡する</a:t>
            </a:r>
            <a:endParaRPr lang="en-US" sz="11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行動原則と自社の報告先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274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PRINCIPLES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280160"/>
            <a:ext cx="365760" cy="36576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2801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51560" y="1280160"/>
            <a:ext cx="7498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4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送信前に、宛先・CC/BCC・添付・本文・共有リンクを確認する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1755648"/>
            <a:ext cx="365760" cy="36576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755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51560" y="1755648"/>
            <a:ext cx="7498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4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個人情報を含むファイルは、相手と範囲を絞って共有する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2231136"/>
            <a:ext cx="365760" cy="36576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2311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51560" y="2231136"/>
            <a:ext cx="7498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4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私物端末・私用クラウド・私物USBで業務データを扱わない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2706624"/>
            <a:ext cx="365760" cy="36576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27066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51560" y="2706624"/>
            <a:ext cx="7498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4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事故またはそのおそれは、隠さず・消さず・すぐ報告する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3182112"/>
            <a:ext cx="365760" cy="36576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1821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51560" y="3182112"/>
            <a:ext cx="7498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4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本人通知・委員会報告の要否は現場で独断しない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48640" y="3730752"/>
            <a:ext cx="8046720" cy="841248"/>
          </a:xfrm>
          <a:prstGeom prst="roundRect">
            <a:avLst>
              <a:gd name="adj" fmla="val 7609"/>
            </a:avLst>
          </a:prstGeom>
          <a:solidFill>
            <a:srgbClr val="1B3A5C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3730752"/>
            <a:ext cx="7680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【要自社記入：個人情報漏えい等 報告先】　</a:t>
            </a:r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担当部署／担当者：＿＿＿＿＿＿　内線：＿＿＿＿　メール：＿＿＿＿＿＿　時間外連絡先：＿＿＿＿＿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2377440"/>
            <a:ext cx="4023360" cy="4023360"/>
          </a:xfrm>
          <a:prstGeom prst="ellipse">
            <a:avLst/>
          </a:prstGeom>
          <a:solidFill>
            <a:srgbClr val="243B5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28016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確認テストと、おわりに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214884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7EDF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このあと、全12問の確認テストに取り組みます（○×3・四肢択一4・ケース判断5）。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743200"/>
            <a:ext cx="7863840" cy="1143000"/>
          </a:xfrm>
          <a:prstGeom prst="roundRect">
            <a:avLst>
              <a:gd name="adj" fmla="val 5600"/>
            </a:avLst>
          </a:prstGeom>
          <a:solidFill>
            <a:srgbClr val="F6EEDD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2852928"/>
            <a:ext cx="7534656" cy="9235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最後に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この研修だけで個人情報保護体制が完成するわけではありません。日々の確認と、迷ったら相談・すぐ報告。それが会社と、お客様・従業員の信頼を守ります。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41605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B2C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GPT｜法務・総務のための社内研修資料20選　第9回　個人情報保護研修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631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2743200"/>
            <a:ext cx="3840480" cy="3840480"/>
          </a:xfrm>
          <a:prstGeom prst="ellipse">
            <a:avLst/>
          </a:prstGeom>
          <a:solidFill>
            <a:srgbClr val="243B53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554480"/>
            <a:ext cx="1097280" cy="1097280"/>
          </a:xfrm>
          <a:prstGeom prst="ellipse">
            <a:avLst/>
          </a:prstGeom>
          <a:solidFill>
            <a:srgbClr val="B58A3A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55448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2103120" y="1481328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個人情報の基本と日常の事故防止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2121408" y="233172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7D3E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個人情報はどこにでもある。だからこそ毎日の確認が効く。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58952" y="117043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Part 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個人情報は、どの部署にもある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207008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「個人情報を扱うのは人事や顧客管理だけ」ではありません。ほぼ全ての部署が日常的に扱っています。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02920" y="1682496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" y="1773936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営業・販売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顧客リスト・名刺・商談メモ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76600" y="1682496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10" name="Text 8"/>
          <p:cNvSpPr/>
          <p:nvPr/>
        </p:nvSpPr>
        <p:spPr>
          <a:xfrm>
            <a:off x="3422904" y="1773936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カスタマーサポート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問い合わせ履歴・録音・相談内容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050280" y="1682496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12" name="Text 10"/>
          <p:cNvSpPr/>
          <p:nvPr/>
        </p:nvSpPr>
        <p:spPr>
          <a:xfrm>
            <a:off x="6196584" y="1773936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人事・総務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履歴書・評価・健康情報・名簿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" y="2779776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14" name="Text 12"/>
          <p:cNvSpPr/>
          <p:nvPr/>
        </p:nvSpPr>
        <p:spPr>
          <a:xfrm>
            <a:off x="649224" y="2871216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経理・財務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口座・取引先担当者・請求情報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76600" y="2779776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16" name="Text 14"/>
          <p:cNvSpPr/>
          <p:nvPr/>
        </p:nvSpPr>
        <p:spPr>
          <a:xfrm>
            <a:off x="3422904" y="2871216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マーケ・EC・広報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会員情報・購買履歴・応募者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050280" y="2779776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18" name="Text 16"/>
          <p:cNvSpPr/>
          <p:nvPr/>
        </p:nvSpPr>
        <p:spPr>
          <a:xfrm>
            <a:off x="6196584" y="2871216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情報システム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アカウント・アクセスログ・端末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02920" y="3803904"/>
            <a:ext cx="8138160" cy="822960"/>
          </a:xfrm>
          <a:prstGeom prst="roundRect">
            <a:avLst>
              <a:gd name="adj" fmla="val 7778"/>
            </a:avLst>
          </a:prstGeom>
          <a:solidFill>
            <a:srgbClr val="F6EEDD"/>
          </a:solidFill>
          <a:ln/>
        </p:spPr>
      </p:sp>
      <p:sp>
        <p:nvSpPr>
          <p:cNvPr id="20" name="Text 18"/>
          <p:cNvSpPr/>
          <p:nvPr/>
        </p:nvSpPr>
        <p:spPr>
          <a:xfrm>
            <a:off x="667512" y="3913632"/>
            <a:ext cx="7808976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ポイント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あなたのメール、Excel、紙の書類、クラウド共有の中にも個人情報はあります。「自分には関係ない」が一番危険です。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個人情報・個人データ・要配慮個人情報の違い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2590800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1371600"/>
            <a:ext cx="2590800" cy="566928"/>
          </a:xfrm>
          <a:prstGeom prst="roundRect">
            <a:avLst>
              <a:gd name="adj" fmla="val 11290"/>
            </a:avLst>
          </a:prstGeom>
          <a:solidFill>
            <a:srgbClr val="EAF0F6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89888"/>
            <a:ext cx="2407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個人情報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49224" y="2048256"/>
            <a:ext cx="2316480" cy="1545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生存する個人を識別できる情報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氏名・住所・顔写真・社員番号など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メールアドレスや顧客番号も、照合で個人を識別できれば該当しうる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76600" y="1371600"/>
            <a:ext cx="2590800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76600" y="1371600"/>
            <a:ext cx="2590800" cy="566928"/>
          </a:xfrm>
          <a:prstGeom prst="roundRect">
            <a:avLst>
              <a:gd name="adj" fmla="val 11290"/>
            </a:avLst>
          </a:prstGeom>
          <a:solidFill>
            <a:srgbClr val="E3F1F0"/>
          </a:solidFill>
          <a:ln/>
        </p:spPr>
      </p:sp>
      <p:sp>
        <p:nvSpPr>
          <p:cNvPr id="12" name="Text 10"/>
          <p:cNvSpPr/>
          <p:nvPr/>
        </p:nvSpPr>
        <p:spPr>
          <a:xfrm>
            <a:off x="3368040" y="1389888"/>
            <a:ext cx="2407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個人データ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422904" y="2048256"/>
            <a:ext cx="2316480" cy="1545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データベース等を構成する個人情報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顧客リスト・名簿・台帳の中の情報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漏えい等報告・本人通知は主に「個人データ」で問題になる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050280" y="1371600"/>
            <a:ext cx="2590800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50280" y="1371600"/>
            <a:ext cx="2590800" cy="566928"/>
          </a:xfrm>
          <a:prstGeom prst="roundRect">
            <a:avLst>
              <a:gd name="adj" fmla="val 11290"/>
            </a:avLst>
          </a:prstGeom>
          <a:solidFill>
            <a:srgbClr val="FBEAE8"/>
          </a:solidFill>
          <a:ln/>
        </p:spPr>
      </p:sp>
      <p:sp>
        <p:nvSpPr>
          <p:cNvPr id="16" name="Text 14"/>
          <p:cNvSpPr/>
          <p:nvPr/>
        </p:nvSpPr>
        <p:spPr>
          <a:xfrm>
            <a:off x="6141720" y="1389888"/>
            <a:ext cx="2407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要配慮個人情報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196584" y="2048256"/>
            <a:ext cx="2316480" cy="1545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特に配慮が必要な情報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病歴・障害・健康診断・メンタル相談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犯罪被害・信条・人種など</a:t>
            </a:r>
            <a:endParaRPr lang="en-US" sz="1200" dirty="0"/>
          </a:p>
          <a:p>
            <a:pPr algn="l" marL="152400" indent="-1524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取得・取扱いに特に慎重さが必要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02920" y="3840480"/>
            <a:ext cx="8138160" cy="713232"/>
          </a:xfrm>
          <a:prstGeom prst="roundRect">
            <a:avLst>
              <a:gd name="adj" fmla="val 8974"/>
            </a:avLst>
          </a:prstGeom>
          <a:solidFill>
            <a:srgbClr val="E3F1F0"/>
          </a:solidFill>
          <a:ln/>
        </p:spPr>
      </p:sp>
      <p:sp>
        <p:nvSpPr>
          <p:cNvPr id="19" name="Text 17"/>
          <p:cNvSpPr/>
          <p:nvPr/>
        </p:nvSpPr>
        <p:spPr>
          <a:xfrm>
            <a:off x="667512" y="3950208"/>
            <a:ext cx="780897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覚え方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「個人情報」⊃「個人データ」。要配慮個人情報は、漏れたときの影響が大きい“特別に重い情報”です。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業務でよく扱う個人情報の例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9224" y="1463040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氏名・住所・電話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276600" y="1371600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2904" y="1463040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メールアドレス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050280" y="1371600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96584" y="1463040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顧客番号・会員ID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02920" y="2304288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" y="2395728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履歴書・職務経歴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3276600" y="2304288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22904" y="2395728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申込書・契約書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050280" y="2304288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96584" y="2395728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購買・問い合わせ履歴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02920" y="3236976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9224" y="3328416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顔写真・動画・音声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3276600" y="3236976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22904" y="3328416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社員名簿・評価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050280" y="3236976"/>
            <a:ext cx="2590800" cy="749808"/>
          </a:xfrm>
          <a:prstGeom prst="roundRect">
            <a:avLst>
              <a:gd name="adj" fmla="val 8537"/>
            </a:avLst>
          </a:prstGeom>
          <a:solidFill>
            <a:srgbClr val="FBEAE8"/>
          </a:solidFill>
          <a:ln/>
        </p:spPr>
      </p:sp>
      <p:sp>
        <p:nvSpPr>
          <p:cNvPr id="23" name="Text 21"/>
          <p:cNvSpPr/>
          <p:nvPr/>
        </p:nvSpPr>
        <p:spPr>
          <a:xfrm>
            <a:off x="6196584" y="3328416"/>
            <a:ext cx="22981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健康・相談記録（要配慮）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02920" y="4114800"/>
            <a:ext cx="8138160" cy="457200"/>
          </a:xfrm>
          <a:prstGeom prst="roundRect">
            <a:avLst>
              <a:gd name="adj" fmla="val 14000"/>
            </a:avLst>
          </a:prstGeom>
          <a:solidFill>
            <a:srgbClr val="EAF0F6"/>
          </a:solidFill>
          <a:ln/>
        </p:spPr>
      </p:sp>
      <p:sp>
        <p:nvSpPr>
          <p:cNvPr id="25" name="Text 23"/>
          <p:cNvSpPr/>
          <p:nvPr/>
        </p:nvSpPr>
        <p:spPr>
          <a:xfrm>
            <a:off x="667512" y="4224528"/>
            <a:ext cx="780897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単体では平凡に見える情報も、他の情報と照合して個人を識別できれば個人情報になり得ます。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取得・利用・保管・共有・廃棄の基本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1510589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93622" y="155448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8" name="Text 6"/>
          <p:cNvSpPr/>
          <p:nvPr/>
        </p:nvSpPr>
        <p:spPr>
          <a:xfrm>
            <a:off x="1093622" y="15544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57784" y="1920240"/>
            <a:ext cx="1400861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取得</a:t>
            </a:r>
            <a:endParaRPr lang="en-US" sz="1150" dirty="0"/>
          </a:p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目的を明確に。だまして取らない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995221" y="1463040"/>
            <a:ext cx="182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58A3A"/>
                </a:solidFill>
              </a:rPr>
              <a:t>›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159813" y="1463040"/>
            <a:ext cx="1510589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750515" y="155448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13" name="Text 11"/>
          <p:cNvSpPr/>
          <p:nvPr/>
        </p:nvSpPr>
        <p:spPr>
          <a:xfrm>
            <a:off x="2750515" y="15544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214677" y="1920240"/>
            <a:ext cx="1400861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利用</a:t>
            </a:r>
            <a:endParaRPr lang="en-US" sz="1150" dirty="0"/>
          </a:p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決めた目的の範囲で使う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652114" y="1463040"/>
            <a:ext cx="182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58A3A"/>
                </a:solidFill>
              </a:rPr>
              <a:t>›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816706" y="1463040"/>
            <a:ext cx="1510589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407408" y="155448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18" name="Text 16"/>
          <p:cNvSpPr/>
          <p:nvPr/>
        </p:nvSpPr>
        <p:spPr>
          <a:xfrm>
            <a:off x="4407408" y="15544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871570" y="1920240"/>
            <a:ext cx="1400861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保管</a:t>
            </a:r>
            <a:endParaRPr lang="en-US" sz="1150" dirty="0"/>
          </a:p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アクセス権・施錠・暗号化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309006" y="1463040"/>
            <a:ext cx="182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58A3A"/>
                </a:solidFill>
              </a:rPr>
              <a:t>›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5473598" y="1463040"/>
            <a:ext cx="1510589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64301" y="155448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23" name="Text 21"/>
          <p:cNvSpPr/>
          <p:nvPr/>
        </p:nvSpPr>
        <p:spPr>
          <a:xfrm>
            <a:off x="6064301" y="15544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528462" y="1920240"/>
            <a:ext cx="1400861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共有</a:t>
            </a:r>
            <a:endParaRPr lang="en-US" sz="1150" dirty="0"/>
          </a:p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必要最小限の相手・範囲で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965899" y="1463040"/>
            <a:ext cx="182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58A3A"/>
                </a:solidFill>
              </a:rPr>
              <a:t>›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7130491" y="1463040"/>
            <a:ext cx="1510589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D7DEE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721194" y="1554480"/>
            <a:ext cx="329184" cy="329184"/>
          </a:xfrm>
          <a:prstGeom prst="ellipse">
            <a:avLst/>
          </a:prstGeom>
          <a:solidFill>
            <a:srgbClr val="16314F"/>
          </a:solidFill>
          <a:ln/>
        </p:spPr>
      </p:sp>
      <p:sp>
        <p:nvSpPr>
          <p:cNvPr id="28" name="Text 26"/>
          <p:cNvSpPr/>
          <p:nvPr/>
        </p:nvSpPr>
        <p:spPr>
          <a:xfrm>
            <a:off x="7721194" y="15544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185355" y="1920240"/>
            <a:ext cx="1400861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廃棄</a:t>
            </a:r>
            <a:endParaRPr lang="en-US" sz="1150" dirty="0"/>
          </a:p>
          <a:p>
            <a:pPr algn="ctr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戻す・消す・溶解など確実に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02920" y="3108960"/>
            <a:ext cx="3931920" cy="1371600"/>
          </a:xfrm>
          <a:prstGeom prst="roundRect">
            <a:avLst>
              <a:gd name="adj" fmla="val 4667"/>
            </a:avLst>
          </a:prstGeom>
          <a:solidFill>
            <a:srgbClr val="E6F0EA"/>
          </a:solidFill>
          <a:ln/>
        </p:spPr>
      </p:sp>
      <p:sp>
        <p:nvSpPr>
          <p:cNvPr id="31" name="Text 29"/>
          <p:cNvSpPr/>
          <p:nvPr/>
        </p:nvSpPr>
        <p:spPr>
          <a:xfrm>
            <a:off x="667512" y="3218688"/>
            <a:ext cx="3602736" cy="1152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F6B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意識したいこと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・必要な分だけ取得し、必要な期間だけ持つ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・共有は「相手」と「範囲」を絞る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・使い終わったら確実に廃棄・削除する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709160" y="3108960"/>
            <a:ext cx="3931920" cy="1371600"/>
          </a:xfrm>
          <a:prstGeom prst="roundRect">
            <a:avLst>
              <a:gd name="adj" fmla="val 4667"/>
            </a:avLst>
          </a:prstGeom>
          <a:solidFill>
            <a:srgbClr val="E3F1F0"/>
          </a:solidFill>
          <a:ln/>
        </p:spPr>
      </p:sp>
      <p:sp>
        <p:nvSpPr>
          <p:cNvPr id="33" name="Text 31"/>
          <p:cNvSpPr/>
          <p:nvPr/>
        </p:nvSpPr>
        <p:spPr>
          <a:xfrm>
            <a:off x="4873752" y="3218688"/>
            <a:ext cx="3602736" cy="1152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7A75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安全管理措置とは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個人データの漏えい・滅失・毀損を防ぐ措置。組織・人・物理・技術の各面で、社内規程やアクセス権、持出し・廃棄の手順に落とし込みます。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MAIL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48640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メール誤送信はなぜ起こるのか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4828032"/>
            <a:ext cx="585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B58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Legal GPT</a:t>
            </a:r>
            <a:pPr algn="l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　｜　法務・総務のための社内研修資料20選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126480" y="482803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第9回　個人情報保護　｜　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7" name="Text 5"/>
          <p:cNvSpPr/>
          <p:nvPr/>
        </p:nvSpPr>
        <p:spPr>
          <a:xfrm>
            <a:off x="649224" y="146304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宛先の自動補完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似た名前・別人が候補に出る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76600" y="137160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9" name="Text 7"/>
          <p:cNvSpPr/>
          <p:nvPr/>
        </p:nvSpPr>
        <p:spPr>
          <a:xfrm>
            <a:off x="3422904" y="146304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急いでいる・並行作業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確認せず送信ボタン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050280" y="137160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1" name="Text 9"/>
          <p:cNvSpPr/>
          <p:nvPr/>
        </p:nvSpPr>
        <p:spPr>
          <a:xfrm>
            <a:off x="6196584" y="146304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CC / BCC の取り違え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一斉送信でアドレスが見える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02920" y="246888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3" name="Text 11"/>
          <p:cNvSpPr/>
          <p:nvPr/>
        </p:nvSpPr>
        <p:spPr>
          <a:xfrm>
            <a:off x="649224" y="256032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添付の取り違え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別人・別案件のファイル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276600" y="246888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5" name="Text 13"/>
          <p:cNvSpPr/>
          <p:nvPr/>
        </p:nvSpPr>
        <p:spPr>
          <a:xfrm>
            <a:off x="3422904" y="256032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本文コピペの残り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前の宛先・別人の情報が残る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050280" y="2468880"/>
            <a:ext cx="2590800" cy="914400"/>
          </a:xfrm>
          <a:prstGeom prst="roundRect">
            <a:avLst>
              <a:gd name="adj" fmla="val 7000"/>
            </a:avLst>
          </a:prstGeom>
          <a:solidFill>
            <a:srgbClr val="FBEAE8"/>
          </a:solidFill>
          <a:ln/>
        </p:spPr>
      </p:sp>
      <p:sp>
        <p:nvSpPr>
          <p:cNvPr id="17" name="Text 15"/>
          <p:cNvSpPr/>
          <p:nvPr/>
        </p:nvSpPr>
        <p:spPr>
          <a:xfrm>
            <a:off x="6196584" y="2560320"/>
            <a:ext cx="229819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B4231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ダブルチェック不足
</a:t>
            </a:r>
            <a:endParaRPr lang="en-US" sz="14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重要送信を一人で完結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02920" y="3474720"/>
            <a:ext cx="8138160" cy="914400"/>
          </a:xfrm>
          <a:prstGeom prst="roundRect">
            <a:avLst>
              <a:gd name="adj" fmla="val 7000"/>
            </a:avLst>
          </a:prstGeom>
          <a:solidFill>
            <a:srgbClr val="EAF0F6"/>
          </a:solidFill>
          <a:ln/>
        </p:spPr>
      </p:sp>
      <p:sp>
        <p:nvSpPr>
          <p:cNvPr id="19" name="Text 17"/>
          <p:cNvSpPr/>
          <p:nvPr/>
        </p:nvSpPr>
        <p:spPr>
          <a:xfrm>
            <a:off x="667512" y="3584448"/>
            <a:ext cx="7808976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6314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対策の基本は「仕組み + 一呼吸」
</a:t>
            </a:r>
            <a:endParaRPr lang="en-US" sz="13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632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誤送信は能力ではなく“状況”で起こります。送信前チェックの習慣化、重要送信のダブルチェック、宛先の都度確認で大きく減らせます。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個人情報保護研修資料｜メール誤送信・持出し・漏えい時の初動</dc:title>
  <dc:subject>PptxGenJS Presentation</dc:subject>
  <dc:creator>Legal GPT</dc:creator>
  <cp:lastModifiedBy>Legal GPT</cp:lastModifiedBy>
  <cp:revision>1</cp:revision>
  <dcterms:created xsi:type="dcterms:W3CDTF">2026-06-21T07:45:31Z</dcterms:created>
  <dcterms:modified xsi:type="dcterms:W3CDTF">2026-06-21T07:45:31Z</dcterms:modified>
</cp:coreProperties>
</file>