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slideLayouts/_rels/slideLayout1.xml.rels" ContentType="application/vnd.openxmlformats-package.relationships+xml"/>
  <Override PartName="/ppt/slideLayouts/slideLayout1.xml" ContentType="application/vnd.openxmlformats-officedocument.presentationml.slideLayout+xml"/>
  <Override PartName="/ppt/_rels/presentation.xml.rels" ContentType="application/vnd.openxmlformats-package.relationships+xml"/>
  <Override PartName="/ppt/notesMasters/_rels/notesMaster1.xml.rels" ContentType="application/vnd.openxmlformats-package.relationships+xml"/>
  <Override PartName="/ppt/notesMasters/notesMaster1.xml" ContentType="application/vnd.openxmlformats-officedocument.presentationml.notesMaster+xml"/>
  <Override PartName="/ppt/media/image29.png" ContentType="image/png"/>
  <Override PartName="/ppt/media/image28.png" ContentType="image/png"/>
  <Override PartName="/ppt/media/image27.png" ContentType="image/png"/>
  <Override PartName="/ppt/media/image26.png" ContentType="image/png"/>
  <Override PartName="/ppt/media/image25.png" ContentType="image/png"/>
  <Override PartName="/ppt/media/image24.png" ContentType="image/png"/>
  <Override PartName="/ppt/media/image23.png" ContentType="image/png"/>
  <Override PartName="/ppt/media/image22.png" ContentType="image/png"/>
  <Override PartName="/ppt/media/image21.png" ContentType="image/png"/>
  <Override PartName="/ppt/media/image19.png" ContentType="image/png"/>
  <Override PartName="/ppt/media/image14.png" ContentType="image/png"/>
  <Override PartName="/ppt/media/image5.png" ContentType="image/png"/>
  <Override PartName="/ppt/media/image37.png" ContentType="image/png"/>
  <Override PartName="/ppt/media/image15.png" ContentType="image/png"/>
  <Override PartName="/ppt/media/image6.png" ContentType="image/png"/>
  <Override PartName="/ppt/media/image38.png" ContentType="image/png"/>
  <Override PartName="/ppt/media/image1.png" ContentType="image/png"/>
  <Override PartName="/ppt/media/image33.png" ContentType="image/png"/>
  <Override PartName="/ppt/media/image13.png" ContentType="image/png"/>
  <Override PartName="/ppt/media/image36.png" ContentType="image/png"/>
  <Override PartName="/ppt/media/image4.png" ContentType="image/png"/>
  <Override PartName="/ppt/media/image40.png" ContentType="image/png"/>
  <Override PartName="/ppt/media/image41.png" ContentType="image/png"/>
  <Override PartName="/ppt/media/image30.png" ContentType="image/png"/>
  <Override PartName="/ppt/media/image42.png" ContentType="image/png"/>
  <Override PartName="/ppt/media/image31.png" ContentType="image/png"/>
  <Override PartName="/ppt/media/image43.png" ContentType="image/png"/>
  <Override PartName="/ppt/media/image32.png" ContentType="image/png"/>
  <Override PartName="/ppt/media/image44.png" ContentType="image/png"/>
  <Override PartName="/ppt/media/image45.png" ContentType="image/png"/>
  <Override PartName="/ppt/media/image46.png" ContentType="image/png"/>
  <Override PartName="/ppt/media/image11.png" ContentType="image/png"/>
  <Override PartName="/ppt/media/image9.png" ContentType="image/png"/>
  <Override PartName="/ppt/media/image18.png" ContentType="image/png"/>
  <Override PartName="/ppt/media/image20.png" ContentType="image/png"/>
  <Override PartName="/ppt/media/image12.png" ContentType="image/png"/>
  <Override PartName="/ppt/media/image10.png" ContentType="image/png"/>
  <Override PartName="/ppt/media/image47.png" ContentType="image/png"/>
  <Override PartName="/ppt/media/image3.png" ContentType="image/png"/>
  <Override PartName="/ppt/media/image35.png" ContentType="image/png"/>
  <Override PartName="/ppt/media/image8.png" ContentType="image/png"/>
  <Override PartName="/ppt/media/image17.png" ContentType="image/png"/>
  <Override PartName="/ppt/media/image2.png" ContentType="image/png"/>
  <Override PartName="/ppt/media/image34.png" ContentType="image/png"/>
  <Override PartName="/ppt/media/image39.png" ContentType="image/png"/>
  <Override PartName="/ppt/media/image7.png" ContentType="image/png"/>
  <Override PartName="/ppt/media/image16.png" ContentType="image/png"/>
  <Override PartName="/ppt/slides/_rels/slide7.xml.rels" ContentType="application/vnd.openxmlformats-package.relationships+xml"/>
  <Override PartName="/ppt/slides/_rels/slide24.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8.xml.rels" ContentType="application/vnd.openxmlformats-package.relationships+xml"/>
  <Override PartName="/ppt/slides/_rels/slide25.xml.rels" ContentType="application/vnd.openxmlformats-package.relationships+xml"/>
  <Override PartName="/ppt/slides/_rels/slide10.xml.rels" ContentType="application/vnd.openxmlformats-package.relationships+xml"/>
  <Override PartName="/ppt/slides/_rels/slide34.xml.rels" ContentType="application/vnd.openxmlformats-package.relationships+xml"/>
  <Override PartName="/ppt/slides/_rels/slide33.xml.rels" ContentType="application/vnd.openxmlformats-package.relationships+xml"/>
  <Override PartName="/ppt/slides/_rels/slide32.xml.rels" ContentType="application/vnd.openxmlformats-package.relationships+xml"/>
  <Override PartName="/ppt/slides/_rels/slide22.xml.rels" ContentType="application/vnd.openxmlformats-package.relationships+xml"/>
  <Override PartName="/ppt/slides/_rels/slide5.xml.rels" ContentType="application/vnd.openxmlformats-package.relationships+xml"/>
  <Override PartName="/ppt/slides/_rels/slide31.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28.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27.xml.rels" ContentType="application/vnd.openxmlformats-package.relationships+xml"/>
  <Override PartName="/ppt/slides/_rels/slide6.xml.rels" ContentType="application/vnd.openxmlformats-package.relationships+xml"/>
  <Override PartName="/ppt/slides/_rels/slide23.xml.rels" ContentType="application/vnd.openxmlformats-package.relationships+xml"/>
  <Override PartName="/ppt/slides/_rels/slide35.xml.rels" ContentType="application/vnd.openxmlformats-package.relationships+xml"/>
  <Override PartName="/ppt/slides/_rels/slide36.xml.rels" ContentType="application/vnd.openxmlformats-package.relationships+xml"/>
  <Override PartName="/ppt/slides/_rels/slide1.xml.rels" ContentType="application/vnd.openxmlformats-package.relationships+xml"/>
  <Override PartName="/ppt/slides/_rels/slide19.xml.rels" ContentType="application/vnd.openxmlformats-package.relationships+xml"/>
  <Override PartName="/ppt/slides/_rels/slide12.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18.xml.rels" ContentType="application/vnd.openxmlformats-package.relationships+xml"/>
  <Override PartName="/ppt/slides/_rels/slide11.xml.rels" ContentType="application/vnd.openxmlformats-package.relationships+xml"/>
  <Override PartName="/ppt/slides/_rels/slide9.xml.rels" ContentType="application/vnd.openxmlformats-package.relationships+xml"/>
  <Override PartName="/ppt/slides/_rels/slide26.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17.xml.rels" ContentType="application/vnd.openxmlformats-package.relationships+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25.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22.xml" ContentType="application/vnd.openxmlformats-officedocument.presentationml.slide+xml"/>
  <Override PartName="/ppt/slides/slide34.xml" ContentType="application/vnd.openxmlformats-officedocument.presentationml.slide+xml"/>
  <Override PartName="/ppt/slides/slide23.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35.xml" ContentType="application/vnd.openxmlformats-officedocument.presentationml.slide+xml"/>
  <Override PartName="/ppt/slides/slide24.xml" ContentType="application/vnd.openxmlformats-officedocument.presentationml.slide+xml"/>
  <Override PartName="/ppt/slides/slide36.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9.xml" ContentType="application/vnd.openxmlformats-officedocument.presentationml.slide+xml"/>
  <Override PartName="/ppt/slides/slide17.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8.xml" ContentType="application/vnd.openxmlformats-officedocument.presentationml.slide+xml"/>
  <Override PartName="/ppt/slides/slide16.xml" ContentType="application/vnd.openxmlformats-officedocument.presentationml.slide+xml"/>
  <Override PartName="/ppt/slides/slide1.xml" ContentType="application/vnd.openxmlformats-officedocument.presentationml.slide+xml"/>
  <Override PartName="/ppt/notesSlides/_rels/notesSlide22.xml.rels" ContentType="application/vnd.openxmlformats-package.relationships+xml"/>
  <Override PartName="/ppt/notesSlides/_rels/notesSlide6.xml.rels" ContentType="application/vnd.openxmlformats-package.relationships+xml"/>
  <Override PartName="/ppt/notesSlides/_rels/notesSlide15.xml.rels" ContentType="application/vnd.openxmlformats-package.relationships+xml"/>
  <Override PartName="/ppt/notesSlides/_rels/notesSlide21.xml.rels" ContentType="application/vnd.openxmlformats-package.relationships+xml"/>
  <Override PartName="/ppt/notesSlides/_rels/notesSlide19.xml.rels" ContentType="application/vnd.openxmlformats-package.relationships+xml"/>
  <Override PartName="/ppt/notesSlides/_rels/notesSlide5.xml.rels" ContentType="application/vnd.openxmlformats-package.relationships+xml"/>
  <Override PartName="/ppt/notesSlides/_rels/notesSlide14.xml.rels" ContentType="application/vnd.openxmlformats-package.relationships+xml"/>
  <Override PartName="/ppt/notesSlides/_rels/notesSlide34.xml.rels" ContentType="application/vnd.openxmlformats-package.relationships+xml"/>
  <Override PartName="/ppt/notesSlides/_rels/notesSlide33.xml.rels" ContentType="application/vnd.openxmlformats-package.relationships+xml"/>
  <Override PartName="/ppt/notesSlides/_rels/notesSlide32.xml.rels" ContentType="application/vnd.openxmlformats-package.relationships+xml"/>
  <Override PartName="/ppt/notesSlides/_rels/notesSlide28.xml.rels" ContentType="application/vnd.openxmlformats-package.relationships+xml"/>
  <Override PartName="/ppt/notesSlides/_rels/notesSlide30.xml.rels" ContentType="application/vnd.openxmlformats-package.relationships+xml"/>
  <Override PartName="/ppt/notesSlides/_rels/notesSlide31.xml.rels" ContentType="application/vnd.openxmlformats-package.relationships+xml"/>
  <Override PartName="/ppt/notesSlides/_rels/notesSlide29.xml.rels" ContentType="application/vnd.openxmlformats-package.relationships+xml"/>
  <Override PartName="/ppt/notesSlides/_rels/notesSlide2.xml.rels" ContentType="application/vnd.openxmlformats-package.relationships+xml"/>
  <Override PartName="/ppt/notesSlides/_rels/notesSlide11.xml.rels" ContentType="application/vnd.openxmlformats-package.relationships+xml"/>
  <Override PartName="/ppt/notesSlides/_rels/notesSlide23.xml.rels" ContentType="application/vnd.openxmlformats-package.relationships+xml"/>
  <Override PartName="/ppt/notesSlides/_rels/notesSlide24.xml.rels" ContentType="application/vnd.openxmlformats-package.relationships+xml"/>
  <Override PartName="/ppt/notesSlides/_rels/notesSlide25.xml.rels" ContentType="application/vnd.openxmlformats-package.relationships+xml"/>
  <Override PartName="/ppt/notesSlides/_rels/notesSlide26.xml.rels" ContentType="application/vnd.openxmlformats-package.relationships+xml"/>
  <Override PartName="/ppt/notesSlides/_rels/notesSlide35.xml.rels" ContentType="application/vnd.openxmlformats-package.relationships+xml"/>
  <Override PartName="/ppt/notesSlides/_rels/notesSlide36.xml.rels" ContentType="application/vnd.openxmlformats-package.relationships+xml"/>
  <Override PartName="/ppt/notesSlides/_rels/notesSlide10.xml.rels" ContentType="application/vnd.openxmlformats-package.relationships+xml"/>
  <Override PartName="/ppt/notesSlides/_rels/notesSlide1.xml.rels" ContentType="application/vnd.openxmlformats-package.relationships+xml"/>
  <Override PartName="/ppt/notesSlides/_rels/notesSlide27.xml.rels" ContentType="application/vnd.openxmlformats-package.relationships+xml"/>
  <Override PartName="/ppt/notesSlides/_rels/notesSlide7.xml.rels" ContentType="application/vnd.openxmlformats-package.relationships+xml"/>
  <Override PartName="/ppt/notesSlides/_rels/notesSlide16.xml.rels" ContentType="application/vnd.openxmlformats-package.relationships+xml"/>
  <Override PartName="/ppt/notesSlides/_rels/notesSlide3.xml.rels" ContentType="application/vnd.openxmlformats-package.relationships+xml"/>
  <Override PartName="/ppt/notesSlides/_rels/notesSlide12.xml.rels" ContentType="application/vnd.openxmlformats-package.relationships+xml"/>
  <Override PartName="/ppt/notesSlides/_rels/notesSlide8.xml.rels" ContentType="application/vnd.openxmlformats-package.relationships+xml"/>
  <Override PartName="/ppt/notesSlides/_rels/notesSlide17.xml.rels" ContentType="application/vnd.openxmlformats-package.relationships+xml"/>
  <Override PartName="/ppt/notesSlides/_rels/notesSlide4.xml.rels" ContentType="application/vnd.openxmlformats-package.relationships+xml"/>
  <Override PartName="/ppt/notesSlides/_rels/notesSlide13.xml.rels" ContentType="application/vnd.openxmlformats-package.relationships+xml"/>
  <Override PartName="/ppt/notesSlides/_rels/notesSlide9.xml.rels" ContentType="application/vnd.openxmlformats-package.relationships+xml"/>
  <Override PartName="/ppt/notesSlides/_rels/notesSlide18.xml.rels" ContentType="application/vnd.openxmlformats-package.relationships+xml"/>
  <Override PartName="/ppt/notesSlides/_rels/notesSlide20.xml.rels" ContentType="application/vnd.openxmlformats-package.relationships+xml"/>
  <Override PartName="/ppt/notesSlides/notesSlide26.xml" ContentType="application/vnd.openxmlformats-officedocument.presentationml.notesSlide+xml"/>
  <Override PartName="/ppt/notesSlides/notesSlide9.xml" ContentType="application/vnd.openxmlformats-officedocument.presentationml.notesSlide+xml"/>
  <Override PartName="/ppt/notesSlides/notesSlide25.xml" ContentType="application/vnd.openxmlformats-officedocument.presentationml.notesSlide+xml"/>
  <Override PartName="/ppt/notesSlides/notesSlide8.xml" ContentType="application/vnd.openxmlformats-officedocument.presentationml.notesSlide+xml"/>
  <Override PartName="/ppt/notesSlides/notesSlide24.xml" ContentType="application/vnd.openxmlformats-officedocument.presentationml.notesSlide+xml"/>
  <Override PartName="/ppt/notesSlides/notesSlide7.xml" ContentType="application/vnd.openxmlformats-officedocument.presentationml.notesSlide+xml"/>
  <Override PartName="/ppt/notesSlides/notesSlide2.xml" ContentType="application/vnd.openxmlformats-officedocument.presentationml.notesSlide+xml"/>
  <Override PartName="/ppt/notesSlides/notesSlide30.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1.xml" ContentType="application/vnd.openxmlformats-officedocument.presentationml.notesSlide+xml"/>
  <Override PartName="/ppt/notesSlides/notesSlide13.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10.xml" ContentType="application/vnd.openxmlformats-officedocument.presentationml.notesSlide+xml"/>
  <Override PartName="/ppt/notesSlides/notesSlide34.xml" ContentType="application/vnd.openxmlformats-officedocument.presentationml.notesSlide+xml"/>
  <Override PartName="/ppt/notesSlides/notesSlide23.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notesSlides/notesSlide35.xml" ContentType="application/vnd.openxmlformats-officedocument.presentationml.notesSlide+xml"/>
  <Override PartName="/ppt/notesSlides/notesSlide12.xml" ContentType="application/vnd.openxmlformats-officedocument.presentationml.notesSlide+xml"/>
  <Override PartName="/ppt/notesSlides/notesSlide36.xml" ContentType="application/vnd.openxmlformats-officedocument.presentationml.notesSlide+xml"/>
  <Override PartName="/ppt/notesSlides/notesSlide1.xml" ContentType="application/vnd.openxmlformats-officedocument.presentationml.notesSlide+xml"/>
  <Override PartName="/ppt/notesSlides/notesSlide27.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3.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4.xml" ContentType="application/vnd.openxmlformats-officedocument.presentationml.notesSlide+xml"/>
  <Override PartName="/ppt/notesSlides/notesSlide21.xml" ContentType="application/vnd.openxmlformats-officedocument.presentationml.notesSlide+xml"/>
  <Override PartName="/ppt/notesSlides/notesSlide5.xml" ContentType="application/vnd.openxmlformats-officedocument.presentationml.notesSlide+xml"/>
  <Override PartName="/ppt/notesSlides/notesSlide22.xml" ContentType="application/vnd.openxmlformats-officedocument.presentationml.notesSlide+xml"/>
</Types>
</file>

<file path=_rels/.rels><?xml version="1.0" encoding="UTF-8"?>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Lst>
  <p:sldSz cx="12192000" cy="6858000"/>
  <p:notesSz cx="6858000" cy="12192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40"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r>
              <a:rPr b="0" lang="en-US" sz="1800" strike="noStrike" u="none">
                <a:solidFill>
                  <a:schemeClr val="dk1"/>
                </a:solidFill>
                <a:effectLst/>
                <a:uFillTx/>
                <a:latin typeface="Calibri"/>
              </a:rPr>
              <a:t>Click to move the slide</a:t>
            </a:r>
            <a:endParaRPr b="0" lang="en-US" sz="1800" strike="noStrike" u="none">
              <a:solidFill>
                <a:schemeClr val="dk1"/>
              </a:solidFill>
              <a:effectLst/>
              <a:uFillTx/>
              <a:latin typeface="Calibri"/>
            </a:endParaRPr>
          </a:p>
        </p:txBody>
      </p:sp>
      <p:sp>
        <p:nvSpPr>
          <p:cNvPr id="3"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indent="0">
              <a:buNone/>
            </a:pPr>
            <a:r>
              <a:rPr b="0" lang="en-US" sz="2000" strike="noStrike" u="none">
                <a:solidFill>
                  <a:srgbClr val="000000"/>
                </a:solidFill>
                <a:effectLst/>
                <a:uFillTx/>
                <a:latin typeface="Arial"/>
              </a:rPr>
              <a:t>Click to edit the notes format</a:t>
            </a:r>
            <a:endParaRPr b="0" lang="en-US" sz="2000" strike="noStrike" u="none">
              <a:solidFill>
                <a:srgbClr val="000000"/>
              </a:solidFill>
              <a:effectLst/>
              <a:uFillTx/>
              <a:latin typeface="Arial"/>
            </a:endParaRPr>
          </a:p>
        </p:txBody>
      </p:sp>
      <p:sp>
        <p:nvSpPr>
          <p:cNvPr id="4"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en-US" sz="1400" strike="noStrike" u="none">
                <a:solidFill>
                  <a:srgbClr val="000000"/>
                </a:solidFill>
                <a:effectLst/>
                <a:uFillTx/>
                <a:latin typeface="Times New Roman"/>
              </a:rPr>
              <a:t> </a:t>
            </a:r>
            <a:endParaRPr b="0" lang="en-US" sz="1400" strike="noStrike" u="none">
              <a:solidFill>
                <a:srgbClr val="000000"/>
              </a:solidFill>
              <a:effectLst/>
              <a:uFillTx/>
              <a:latin typeface="Times New Roman"/>
            </a:endParaRPr>
          </a:p>
        </p:txBody>
      </p:sp>
      <p:sp>
        <p:nvSpPr>
          <p:cNvPr id="5" name="PlaceHolder 4"/>
          <p:cNvSpPr>
            <a:spLocks noGrp="1"/>
          </p:cNvSpPr>
          <p:nvPr>
            <p:ph type="dt" idx="1"/>
          </p:nvPr>
        </p:nvSpPr>
        <p:spPr>
          <a:xfrm>
            <a:off x="4278960" y="0"/>
            <a:ext cx="3280680" cy="534240"/>
          </a:xfrm>
          <a:prstGeom prst="rect">
            <a:avLst/>
          </a:prstGeom>
          <a:noFill/>
          <a:ln w="0">
            <a:noFill/>
          </a:ln>
        </p:spPr>
        <p:txBody>
          <a:bodyPr lIns="0" rIns="0" tIns="0" bIns="0" anchor="t">
            <a:noAutofit/>
          </a:bodyPr>
          <a:lstStyle>
            <a:lvl1pPr indent="0" algn="r">
              <a:buNone/>
              <a:defRPr b="0" lang="en-US" sz="1400" strike="noStrike" u="none">
                <a:solidFill>
                  <a:srgbClr val="000000"/>
                </a:solidFill>
                <a:effectLst/>
                <a:uFillTx/>
                <a:latin typeface="Times New Roman"/>
              </a:defRPr>
            </a:lvl1pPr>
          </a:lstStyle>
          <a:p>
            <a:pPr indent="0" algn="r">
              <a:buNone/>
            </a:pPr>
            <a:r>
              <a:rPr b="0" lang="en-US" sz="1400" strike="noStrike" u="none">
                <a:solidFill>
                  <a:srgbClr val="000000"/>
                </a:solidFill>
                <a:effectLst/>
                <a:uFillTx/>
                <a:latin typeface="Times New Roman"/>
              </a:rPr>
              <a:t> </a:t>
            </a:r>
            <a:endParaRPr b="0" lang="en-US" sz="1400" strike="noStrike" u="none">
              <a:solidFill>
                <a:srgbClr val="000000"/>
              </a:solidFill>
              <a:effectLst/>
              <a:uFillTx/>
              <a:latin typeface="Times New Roman"/>
            </a:endParaRPr>
          </a:p>
        </p:txBody>
      </p:sp>
      <p:sp>
        <p:nvSpPr>
          <p:cNvPr id="6" name="PlaceHolder 5"/>
          <p:cNvSpPr>
            <a:spLocks noGrp="1"/>
          </p:cNvSpPr>
          <p:nvPr>
            <p:ph type="ftr" idx="2"/>
          </p:nvPr>
        </p:nvSpPr>
        <p:spPr>
          <a:xfrm>
            <a:off x="0" y="10157400"/>
            <a:ext cx="3280680" cy="534240"/>
          </a:xfrm>
          <a:prstGeom prst="rect">
            <a:avLst/>
          </a:prstGeom>
          <a:noFill/>
          <a:ln w="0">
            <a:noFill/>
          </a:ln>
        </p:spPr>
        <p:txBody>
          <a:bodyPr lIns="0" rIns="0" tIns="0" bIns="0" anchor="b">
            <a:noAutofit/>
          </a:bodyPr>
          <a:lstStyle>
            <a:lvl1pPr indent="0">
              <a:buNone/>
              <a:defRPr b="0" lang="en-US" sz="1400" strike="noStrike" u="none">
                <a:solidFill>
                  <a:srgbClr val="000000"/>
                </a:solidFill>
                <a:effectLst/>
                <a:uFillTx/>
                <a:latin typeface="Times New Roman"/>
              </a:defRPr>
            </a:lvl1pPr>
          </a:lstStyle>
          <a:p>
            <a:pPr indent="0">
              <a:buNone/>
            </a:pPr>
            <a:r>
              <a:rPr b="0" lang="en-US" sz="1400" strike="noStrike" u="none">
                <a:solidFill>
                  <a:srgbClr val="000000"/>
                </a:solidFill>
                <a:effectLst/>
                <a:uFillTx/>
                <a:latin typeface="Times New Roman"/>
              </a:rPr>
              <a:t> </a:t>
            </a:r>
            <a:endParaRPr b="0" lang="en-US" sz="1400" strike="noStrike" u="none">
              <a:solidFill>
                <a:srgbClr val="000000"/>
              </a:solidFill>
              <a:effectLst/>
              <a:uFillTx/>
              <a:latin typeface="Times New Roman"/>
            </a:endParaRPr>
          </a:p>
        </p:txBody>
      </p:sp>
      <p:sp>
        <p:nvSpPr>
          <p:cNvPr id="7" name="PlaceHolder 6"/>
          <p:cNvSpPr>
            <a:spLocks noGrp="1"/>
          </p:cNvSpPr>
          <p:nvPr>
            <p:ph type="sldNum" idx="3"/>
          </p:nvPr>
        </p:nvSpPr>
        <p:spPr>
          <a:xfrm>
            <a:off x="4278960" y="10157400"/>
            <a:ext cx="3280680" cy="534240"/>
          </a:xfrm>
          <a:prstGeom prst="rect">
            <a:avLst/>
          </a:prstGeom>
          <a:noFill/>
          <a:ln w="0">
            <a:noFill/>
          </a:ln>
        </p:spPr>
        <p:txBody>
          <a:bodyPr lIns="0" rIns="0" tIns="0" bIns="0" anchor="b">
            <a:noAutofit/>
          </a:bodyPr>
          <a:lstStyle>
            <a:lvl1pPr indent="0" algn="r">
              <a:buNone/>
              <a:defRPr b="0" lang="en-US" sz="1400" strike="noStrike" u="none">
                <a:solidFill>
                  <a:srgbClr val="000000"/>
                </a:solidFill>
                <a:effectLst/>
                <a:uFillTx/>
                <a:latin typeface="Times New Roman"/>
              </a:defRPr>
            </a:lvl1pPr>
          </a:lstStyle>
          <a:p>
            <a:pPr indent="0" algn="r">
              <a:buNone/>
            </a:pPr>
            <a:fld id="{A730B5CF-8F3B-49F7-B857-A087A36E163B}" type="slidenum">
              <a:rPr b="0" lang="en-US" sz="1400" strike="noStrike" u="none">
                <a:solidFill>
                  <a:srgbClr val="000000"/>
                </a:solidFill>
                <a:effectLst/>
                <a:uFillTx/>
                <a:latin typeface="Times New Roman"/>
              </a:rPr>
              <a:t>1</a:t>
            </a:fld>
            <a:endParaRPr b="0" lang="en-US" sz="1400" strike="noStrike" u="non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
</Relationships>
</file>

<file path=ppt/notesSlides/_rels/notesSlide27.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
</Relationships>
</file>

<file path=ppt/notesSlides/_rels/notesSlide28.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
</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30.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
</Relationships>
</file>

<file path=ppt/notesSlides/_rels/notesSlide3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
</Relationships>
</file>

<file path=ppt/notesSlides/_rels/notesSlide32.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
</Relationships>
</file>

<file path=ppt/notesSlides/_rels/notesSlide33.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
</Relationships>
</file>

<file path=ppt/notesSlides/_rels/notesSlide34.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
</Relationships>
</file>

<file path=ppt/notesSlides/_rels/notesSlide35.xml.rels><?xml version="1.0" encoding="UTF-8"?>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
</Relationships>
</file>

<file path=ppt/notesSlides/_rels/notesSlide36.xml.rels><?xml version="1.0" encoding="UTF-8"?>
<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1" name="PlaceHolder 1"/>
          <p:cNvSpPr>
            <a:spLocks noGrp="1"/>
          </p:cNvSpPr>
          <p:nvPr>
            <p:ph type="sldImg"/>
          </p:nvPr>
        </p:nvSpPr>
        <p:spPr>
          <a:xfrm>
            <a:off x="685800" y="1143000"/>
            <a:ext cx="5486040" cy="3085920"/>
          </a:xfrm>
          <a:prstGeom prst="rect">
            <a:avLst/>
          </a:prstGeom>
          <a:ln w="0">
            <a:noFill/>
          </a:ln>
        </p:spPr>
      </p:sp>
      <p:sp>
        <p:nvSpPr>
          <p:cNvPr id="81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導入。これは全社員向けの情報セキュリティ研修。専門用語より『開く前に止まる・隠さず報告する』という行動に焦点を当てる旨を最初に伝える。所要</a:t>
            </a:r>
            <a:r>
              <a:rPr b="0" lang="en-US" sz="2000" strike="noStrike" u="none">
                <a:solidFill>
                  <a:srgbClr val="000000"/>
                </a:solidFill>
                <a:effectLst/>
                <a:uFillTx/>
                <a:latin typeface="Arial"/>
              </a:rPr>
              <a:t>45</a:t>
            </a:r>
            <a:r>
              <a:rPr b="0" lang="zh-CN" sz="2000" strike="noStrike" u="none">
                <a:solidFill>
                  <a:srgbClr val="000000"/>
                </a:solidFill>
                <a:effectLst/>
                <a:uFillTx/>
                <a:latin typeface="Arial"/>
              </a:rPr>
              <a:t>〜</a:t>
            </a:r>
            <a:r>
              <a:rPr b="0" lang="en-US" sz="2000" strike="noStrike" u="none">
                <a:solidFill>
                  <a:srgbClr val="000000"/>
                </a:solidFill>
                <a:effectLst/>
                <a:uFillTx/>
                <a:latin typeface="Arial"/>
              </a:rPr>
              <a:t>55</a:t>
            </a:r>
            <a:r>
              <a:rPr b="0" lang="zh-CN" sz="2000" strike="noStrike" u="none">
                <a:solidFill>
                  <a:srgbClr val="000000"/>
                </a:solidFill>
                <a:effectLst/>
                <a:uFillTx/>
                <a:latin typeface="Arial"/>
              </a:rPr>
              <a:t>分、ケース演習で</a:t>
            </a:r>
            <a:r>
              <a:rPr b="0" lang="en-US" sz="2000" strike="noStrike" u="none">
                <a:solidFill>
                  <a:srgbClr val="000000"/>
                </a:solidFill>
                <a:effectLst/>
                <a:uFillTx/>
                <a:latin typeface="Arial"/>
              </a:rPr>
              <a:t>70</a:t>
            </a:r>
            <a:r>
              <a:rPr b="0" lang="zh-CN" sz="2000" strike="noStrike" u="none">
                <a:solidFill>
                  <a:srgbClr val="000000"/>
                </a:solidFill>
                <a:effectLst/>
                <a:uFillTx/>
                <a:latin typeface="Arial"/>
              </a:rPr>
              <a:t>〜</a:t>
            </a:r>
            <a:r>
              <a:rPr b="0" lang="en-US" sz="2000" strike="noStrike" u="none">
                <a:solidFill>
                  <a:srgbClr val="000000"/>
                </a:solidFill>
                <a:effectLst/>
                <a:uFillTx/>
                <a:latin typeface="Arial"/>
              </a:rPr>
              <a:t>80</a:t>
            </a:r>
            <a:r>
              <a:rPr b="0" lang="zh-CN" sz="2000" strike="noStrike" u="none">
                <a:solidFill>
                  <a:srgbClr val="000000"/>
                </a:solidFill>
                <a:effectLst/>
                <a:uFillTx/>
                <a:latin typeface="Arial"/>
              </a:rPr>
              <a:t>分に拡張可能。</a:t>
            </a:r>
            <a:endParaRPr b="0" lang="en-US" sz="2000" strike="noStrike" u="none">
              <a:solidFill>
                <a:srgbClr val="000000"/>
              </a:solidFill>
              <a:effectLst/>
              <a:uFillTx/>
              <a:latin typeface="Arial"/>
            </a:endParaRPr>
          </a:p>
        </p:txBody>
      </p:sp>
      <p:sp>
        <p:nvSpPr>
          <p:cNvPr id="813" name="PlaceHolder 3"/>
          <p:cNvSpPr>
            <a:spLocks noGrp="1"/>
          </p:cNvSpPr>
          <p:nvPr>
            <p:ph type="sldNum" idx="4"/>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1642167A-6D4A-47C0-BFBC-BFD3A82CAC6B}"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8" name="PlaceHolder 1"/>
          <p:cNvSpPr>
            <a:spLocks noGrp="1"/>
          </p:cNvSpPr>
          <p:nvPr>
            <p:ph type="sldImg"/>
          </p:nvPr>
        </p:nvSpPr>
        <p:spPr>
          <a:xfrm>
            <a:off x="685800" y="1143000"/>
            <a:ext cx="5486040" cy="3085920"/>
          </a:xfrm>
          <a:prstGeom prst="rect">
            <a:avLst/>
          </a:prstGeom>
          <a:ln w="0">
            <a:noFill/>
          </a:ln>
        </p:spPr>
      </p:sp>
      <p:sp>
        <p:nvSpPr>
          <p:cNvPr id="83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ログイン画面の偽装例。</a:t>
            </a:r>
            <a:r>
              <a:rPr b="0" lang="en-US" sz="2000" strike="noStrike" u="none">
                <a:solidFill>
                  <a:srgbClr val="000000"/>
                </a:solidFill>
                <a:effectLst/>
                <a:uFillTx/>
                <a:latin typeface="Arial"/>
              </a:rPr>
              <a:t>URL</a:t>
            </a:r>
            <a:r>
              <a:rPr b="0" lang="zh-CN" sz="2000" strike="noStrike" u="none">
                <a:solidFill>
                  <a:srgbClr val="000000"/>
                </a:solidFill>
                <a:effectLst/>
                <a:uFillTx/>
                <a:latin typeface="Arial"/>
              </a:rPr>
              <a:t>が正規ドメインかを必ず確認。『すぐ変えれば報告不要』とは言わない。入力してしまった場合も報告→パスワード変更・ログ確認等につなげる。</a:t>
            </a:r>
            <a:endParaRPr b="0" lang="en-US" sz="2000" strike="noStrike" u="none">
              <a:solidFill>
                <a:srgbClr val="000000"/>
              </a:solidFill>
              <a:effectLst/>
              <a:uFillTx/>
              <a:latin typeface="Arial"/>
            </a:endParaRPr>
          </a:p>
        </p:txBody>
      </p:sp>
      <p:sp>
        <p:nvSpPr>
          <p:cNvPr id="840" name="PlaceHolder 3"/>
          <p:cNvSpPr>
            <a:spLocks noGrp="1"/>
          </p:cNvSpPr>
          <p:nvPr>
            <p:ph type="sldNum" idx="13"/>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1B950AC4-3B8D-4763-A7CE-BEE5336DA8FC}"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1" name="PlaceHolder 1"/>
          <p:cNvSpPr>
            <a:spLocks noGrp="1"/>
          </p:cNvSpPr>
          <p:nvPr>
            <p:ph type="sldImg"/>
          </p:nvPr>
        </p:nvSpPr>
        <p:spPr>
          <a:xfrm>
            <a:off x="685800" y="1143000"/>
            <a:ext cx="5486040" cy="3085920"/>
          </a:xfrm>
          <a:prstGeom prst="rect">
            <a:avLst/>
          </a:prstGeom>
          <a:ln w="0">
            <a:noFill/>
          </a:ln>
        </p:spPr>
      </p:sp>
      <p:sp>
        <p:nvSpPr>
          <p:cNvPr id="84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経理・営業・購買は特に注意。『相手が本物なら問題ない』ではなく、本物に見えても別経路確認。既に振り込んだ場合も即報告（送金停止・組戻し等の可能性）。ケース</a:t>
            </a:r>
            <a:r>
              <a:rPr b="0" lang="en-US" sz="2000" strike="noStrike" u="none">
                <a:solidFill>
                  <a:srgbClr val="000000"/>
                </a:solidFill>
                <a:effectLst/>
                <a:uFillTx/>
                <a:latin typeface="Arial"/>
              </a:rPr>
              <a:t>3</a:t>
            </a:r>
            <a:r>
              <a:rPr b="0" lang="zh-CN" sz="2000" strike="noStrike" u="none">
                <a:solidFill>
                  <a:srgbClr val="000000"/>
                </a:solidFill>
                <a:effectLst/>
                <a:uFillTx/>
                <a:latin typeface="Arial"/>
              </a:rPr>
              <a:t>で詳説。</a:t>
            </a:r>
            <a:endParaRPr b="0" lang="en-US" sz="2000" strike="noStrike" u="none">
              <a:solidFill>
                <a:srgbClr val="000000"/>
              </a:solidFill>
              <a:effectLst/>
              <a:uFillTx/>
              <a:latin typeface="Arial"/>
            </a:endParaRPr>
          </a:p>
        </p:txBody>
      </p:sp>
      <p:sp>
        <p:nvSpPr>
          <p:cNvPr id="843" name="PlaceHolder 3"/>
          <p:cNvSpPr>
            <a:spLocks noGrp="1"/>
          </p:cNvSpPr>
          <p:nvPr>
            <p:ph type="sldNum" idx="14"/>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EFBF5AF5-7FE4-4F34-8322-6B0EE803C5D2}"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4" name="PlaceHolder 1"/>
          <p:cNvSpPr>
            <a:spLocks noGrp="1"/>
          </p:cNvSpPr>
          <p:nvPr>
            <p:ph type="sldImg"/>
          </p:nvPr>
        </p:nvSpPr>
        <p:spPr>
          <a:xfrm>
            <a:off x="685800" y="1143000"/>
            <a:ext cx="5486040" cy="3085920"/>
          </a:xfrm>
          <a:prstGeom prst="rect">
            <a:avLst/>
          </a:prstGeom>
          <a:ln w="0">
            <a:noFill/>
          </a:ln>
        </p:spPr>
      </p:sp>
      <p:sp>
        <p:nvSpPr>
          <p:cNvPr id="84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使い回しの危険＝芋づる式。『メモ厳禁』ではなく、安全な保管（パスワードマネージャー・施錠保管）と、付箋・平文共有の禁止を区別して説明。具体ルールは自社規程で確認。</a:t>
            </a:r>
            <a:endParaRPr b="0" lang="en-US" sz="2000" strike="noStrike" u="none">
              <a:solidFill>
                <a:srgbClr val="000000"/>
              </a:solidFill>
              <a:effectLst/>
              <a:uFillTx/>
              <a:latin typeface="Arial"/>
            </a:endParaRPr>
          </a:p>
        </p:txBody>
      </p:sp>
      <p:sp>
        <p:nvSpPr>
          <p:cNvPr id="846" name="PlaceHolder 3"/>
          <p:cNvSpPr>
            <a:spLocks noGrp="1"/>
          </p:cNvSpPr>
          <p:nvPr>
            <p:ph type="sldNum" idx="15"/>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76C7CA0E-642E-4C34-9067-1B9F8D5789C2}"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7" name="PlaceHolder 1"/>
          <p:cNvSpPr>
            <a:spLocks noGrp="1"/>
          </p:cNvSpPr>
          <p:nvPr>
            <p:ph type="sldImg"/>
          </p:nvPr>
        </p:nvSpPr>
        <p:spPr>
          <a:xfrm>
            <a:off x="685800" y="1143000"/>
            <a:ext cx="5486040" cy="3085920"/>
          </a:xfrm>
          <a:prstGeom prst="rect">
            <a:avLst/>
          </a:prstGeom>
          <a:ln w="0">
            <a:noFill/>
          </a:ln>
        </p:spPr>
      </p:sp>
      <p:sp>
        <p:nvSpPr>
          <p:cNvPr id="84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en-US" sz="2000" strike="noStrike" u="none">
                <a:solidFill>
                  <a:srgbClr val="000000"/>
                </a:solidFill>
                <a:effectLst/>
                <a:uFillTx/>
                <a:latin typeface="Arial"/>
              </a:rPr>
              <a:t>MFA</a:t>
            </a:r>
            <a:r>
              <a:rPr b="0" lang="zh-CN" sz="2000" strike="noStrike" u="none">
                <a:solidFill>
                  <a:srgbClr val="000000"/>
                </a:solidFill>
                <a:effectLst/>
                <a:uFillTx/>
                <a:latin typeface="Arial"/>
              </a:rPr>
              <a:t>を『面倒』で終わらせない。</a:t>
            </a:r>
            <a:r>
              <a:rPr b="0" lang="en-US" sz="2000" strike="noStrike" u="none">
                <a:solidFill>
                  <a:srgbClr val="000000"/>
                </a:solidFill>
                <a:effectLst/>
                <a:uFillTx/>
                <a:latin typeface="Arial"/>
              </a:rPr>
              <a:t>MFA</a:t>
            </a:r>
            <a:r>
              <a:rPr b="0" lang="zh-CN" sz="2000" strike="noStrike" u="none">
                <a:solidFill>
                  <a:srgbClr val="000000"/>
                </a:solidFill>
                <a:effectLst/>
                <a:uFillTx/>
                <a:latin typeface="Arial"/>
              </a:rPr>
              <a:t>疲労攻撃は近年増加。『</a:t>
            </a:r>
            <a:r>
              <a:rPr b="0" lang="en-US" sz="2000" strike="noStrike" u="none">
                <a:solidFill>
                  <a:srgbClr val="000000"/>
                </a:solidFill>
                <a:effectLst/>
                <a:uFillTx/>
                <a:latin typeface="Arial"/>
              </a:rPr>
              <a:t>MFA</a:t>
            </a:r>
            <a:r>
              <a:rPr b="0" lang="zh-CN" sz="2000" strike="noStrike" u="none">
                <a:solidFill>
                  <a:srgbClr val="000000"/>
                </a:solidFill>
                <a:effectLst/>
                <a:uFillTx/>
                <a:latin typeface="Arial"/>
              </a:rPr>
              <a:t>があれば絶対安全』とは断定しない。承認は慎重に、不審なら拒否＋報告。ケース</a:t>
            </a:r>
            <a:r>
              <a:rPr b="0" lang="en-US" sz="2000" strike="noStrike" u="none">
                <a:solidFill>
                  <a:srgbClr val="000000"/>
                </a:solidFill>
                <a:effectLst/>
                <a:uFillTx/>
                <a:latin typeface="Arial"/>
              </a:rPr>
              <a:t>2</a:t>
            </a:r>
            <a:r>
              <a:rPr b="0" lang="zh-CN" sz="2000" strike="noStrike" u="none">
                <a:solidFill>
                  <a:srgbClr val="000000"/>
                </a:solidFill>
                <a:effectLst/>
                <a:uFillTx/>
                <a:latin typeface="Arial"/>
              </a:rPr>
              <a:t>で実演。</a:t>
            </a:r>
            <a:endParaRPr b="0" lang="en-US" sz="2000" strike="noStrike" u="none">
              <a:solidFill>
                <a:srgbClr val="000000"/>
              </a:solidFill>
              <a:effectLst/>
              <a:uFillTx/>
              <a:latin typeface="Arial"/>
            </a:endParaRPr>
          </a:p>
        </p:txBody>
      </p:sp>
      <p:sp>
        <p:nvSpPr>
          <p:cNvPr id="849" name="PlaceHolder 3"/>
          <p:cNvSpPr>
            <a:spLocks noGrp="1"/>
          </p:cNvSpPr>
          <p:nvPr>
            <p:ph type="sldNum" idx="16"/>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A47019DF-FD76-4EFF-9D84-18B688CDA26F}"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0" name="PlaceHolder 1"/>
          <p:cNvSpPr>
            <a:spLocks noGrp="1"/>
          </p:cNvSpPr>
          <p:nvPr>
            <p:ph type="sldImg"/>
          </p:nvPr>
        </p:nvSpPr>
        <p:spPr>
          <a:xfrm>
            <a:off x="685800" y="1143000"/>
            <a:ext cx="5486040" cy="3085920"/>
          </a:xfrm>
          <a:prstGeom prst="rect">
            <a:avLst/>
          </a:prstGeom>
          <a:ln w="0">
            <a:noFill/>
          </a:ln>
        </p:spPr>
      </p:sp>
      <p:sp>
        <p:nvSpPr>
          <p:cNvPr id="85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最小権限・個人アカウント原則・退職時の権限削除。具体的な権限設定は情シス領域なので深入りしすぎず、現場は『共有しない・放置しない』を徹底。</a:t>
            </a:r>
            <a:endParaRPr b="0" lang="en-US" sz="2000" strike="noStrike" u="none">
              <a:solidFill>
                <a:srgbClr val="000000"/>
              </a:solidFill>
              <a:effectLst/>
              <a:uFillTx/>
              <a:latin typeface="Arial"/>
            </a:endParaRPr>
          </a:p>
        </p:txBody>
      </p:sp>
      <p:sp>
        <p:nvSpPr>
          <p:cNvPr id="852" name="PlaceHolder 3"/>
          <p:cNvSpPr>
            <a:spLocks noGrp="1"/>
          </p:cNvSpPr>
          <p:nvPr>
            <p:ph type="sldNum" idx="17"/>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E0F26D06-AA4C-4B1A-B924-1AD804E44D71}"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3" name="PlaceHolder 1"/>
          <p:cNvSpPr>
            <a:spLocks noGrp="1"/>
          </p:cNvSpPr>
          <p:nvPr>
            <p:ph type="sldImg"/>
          </p:nvPr>
        </p:nvSpPr>
        <p:spPr>
          <a:xfrm>
            <a:off x="685800" y="1143000"/>
            <a:ext cx="5486040" cy="3085920"/>
          </a:xfrm>
          <a:prstGeom prst="rect">
            <a:avLst/>
          </a:prstGeom>
          <a:ln w="0">
            <a:noFill/>
          </a:ln>
        </p:spPr>
      </p:sp>
      <p:sp>
        <p:nvSpPr>
          <p:cNvPr id="85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更新＝弱点をふさぐ基本。脆弱性悪用は</a:t>
            </a:r>
            <a:r>
              <a:rPr b="0" lang="en-US" sz="2000" strike="noStrike" u="none">
                <a:solidFill>
                  <a:srgbClr val="000000"/>
                </a:solidFill>
                <a:effectLst/>
                <a:uFillTx/>
                <a:latin typeface="Arial"/>
              </a:rPr>
              <a:t>10</a:t>
            </a:r>
            <a:r>
              <a:rPr b="0" lang="zh-CN" sz="2000" strike="noStrike" u="none">
                <a:solidFill>
                  <a:srgbClr val="000000"/>
                </a:solidFill>
                <a:effectLst/>
                <a:uFillTx/>
                <a:latin typeface="Arial"/>
              </a:rPr>
              <a:t>大脅威の常連。再起動を伴う更新の運用は会社により異なるため、自社の更新・パッチ運用に従う旨を補足。</a:t>
            </a:r>
            <a:endParaRPr b="0" lang="en-US" sz="2000" strike="noStrike" u="none">
              <a:solidFill>
                <a:srgbClr val="000000"/>
              </a:solidFill>
              <a:effectLst/>
              <a:uFillTx/>
              <a:latin typeface="Arial"/>
            </a:endParaRPr>
          </a:p>
        </p:txBody>
      </p:sp>
      <p:sp>
        <p:nvSpPr>
          <p:cNvPr id="855" name="PlaceHolder 3"/>
          <p:cNvSpPr>
            <a:spLocks noGrp="1"/>
          </p:cNvSpPr>
          <p:nvPr>
            <p:ph type="sldNum" idx="18"/>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F173CBEA-8C9F-4D86-9779-0C19E7A32964}"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6" name="PlaceHolder 1"/>
          <p:cNvSpPr>
            <a:spLocks noGrp="1"/>
          </p:cNvSpPr>
          <p:nvPr>
            <p:ph type="sldImg"/>
          </p:nvPr>
        </p:nvSpPr>
        <p:spPr>
          <a:xfrm>
            <a:off x="685800" y="1143000"/>
            <a:ext cx="5486040" cy="3085920"/>
          </a:xfrm>
          <a:prstGeom prst="rect">
            <a:avLst/>
          </a:prstGeom>
          <a:ln w="0">
            <a:noFill/>
          </a:ln>
        </p:spPr>
      </p:sp>
      <p:sp>
        <p:nvSpPr>
          <p:cNvPr id="857"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ランサムは身代金型。二重恐喝が常套手段。支払いは現場判断ではしない（経営判断・法的論点あり）。次スライドで初動を扱う。</a:t>
            </a:r>
            <a:endParaRPr b="0" lang="en-US" sz="2000" strike="noStrike" u="none">
              <a:solidFill>
                <a:srgbClr val="000000"/>
              </a:solidFill>
              <a:effectLst/>
              <a:uFillTx/>
              <a:latin typeface="Arial"/>
            </a:endParaRPr>
          </a:p>
        </p:txBody>
      </p:sp>
      <p:sp>
        <p:nvSpPr>
          <p:cNvPr id="858" name="PlaceHolder 3"/>
          <p:cNvSpPr>
            <a:spLocks noGrp="1"/>
          </p:cNvSpPr>
          <p:nvPr>
            <p:ph type="sldNum" idx="19"/>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90C22247-5B48-499D-BB2C-4F633F1E3A7D}"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9" name="PlaceHolder 1"/>
          <p:cNvSpPr>
            <a:spLocks noGrp="1"/>
          </p:cNvSpPr>
          <p:nvPr>
            <p:ph type="sldImg"/>
          </p:nvPr>
        </p:nvSpPr>
        <p:spPr>
          <a:xfrm>
            <a:off x="685800" y="1143000"/>
            <a:ext cx="5486040" cy="3085920"/>
          </a:xfrm>
          <a:prstGeom prst="rect">
            <a:avLst/>
          </a:prstGeom>
          <a:ln w="0">
            <a:noFill/>
          </a:ln>
        </p:spPr>
      </p:sp>
      <p:sp>
        <p:nvSpPr>
          <p:cNvPr id="860"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ネットワーク切断は『状況により有効だが、自社ルール・情シス指示に従う』と必ず断る（誤った遮断が被害拡大・証拠喪失を招くことも）。支払判断は現場でしない。ケース</a:t>
            </a:r>
            <a:r>
              <a:rPr b="0" lang="en-US" sz="2000" strike="noStrike" u="none">
                <a:solidFill>
                  <a:srgbClr val="000000"/>
                </a:solidFill>
                <a:effectLst/>
                <a:uFillTx/>
                <a:latin typeface="Arial"/>
              </a:rPr>
              <a:t>5</a:t>
            </a:r>
            <a:r>
              <a:rPr b="0" lang="zh-CN" sz="2000" strike="noStrike" u="none">
                <a:solidFill>
                  <a:srgbClr val="000000"/>
                </a:solidFill>
                <a:effectLst/>
                <a:uFillTx/>
                <a:latin typeface="Arial"/>
              </a:rPr>
              <a:t>で実演。</a:t>
            </a:r>
            <a:endParaRPr b="0" lang="en-US" sz="2000" strike="noStrike" u="none">
              <a:solidFill>
                <a:srgbClr val="000000"/>
              </a:solidFill>
              <a:effectLst/>
              <a:uFillTx/>
              <a:latin typeface="Arial"/>
            </a:endParaRPr>
          </a:p>
        </p:txBody>
      </p:sp>
      <p:sp>
        <p:nvSpPr>
          <p:cNvPr id="861" name="PlaceHolder 3"/>
          <p:cNvSpPr>
            <a:spLocks noGrp="1"/>
          </p:cNvSpPr>
          <p:nvPr>
            <p:ph type="sldNum" idx="20"/>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BDCF8EB5-3C4E-4133-BE08-235E8F84FA56}"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2" name="PlaceHolder 1"/>
          <p:cNvSpPr>
            <a:spLocks noGrp="1"/>
          </p:cNvSpPr>
          <p:nvPr>
            <p:ph type="sldImg"/>
          </p:nvPr>
        </p:nvSpPr>
        <p:spPr>
          <a:xfrm>
            <a:off x="685800" y="1143000"/>
            <a:ext cx="5486040" cy="3085920"/>
          </a:xfrm>
          <a:prstGeom prst="rect">
            <a:avLst/>
          </a:prstGeom>
          <a:ln w="0">
            <a:noFill/>
          </a:ln>
        </p:spPr>
      </p:sp>
      <p:sp>
        <p:nvSpPr>
          <p:cNvPr id="863"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バックアップの技術運用は情シス。現場は『正規の場所に保存』『私用環境に勝手に退避しない』。バックアップの取り方・頻度は自社ルール参照。</a:t>
            </a:r>
            <a:endParaRPr b="0" lang="en-US" sz="2000" strike="noStrike" u="none">
              <a:solidFill>
                <a:srgbClr val="000000"/>
              </a:solidFill>
              <a:effectLst/>
              <a:uFillTx/>
              <a:latin typeface="Arial"/>
            </a:endParaRPr>
          </a:p>
        </p:txBody>
      </p:sp>
      <p:sp>
        <p:nvSpPr>
          <p:cNvPr id="864" name="PlaceHolder 3"/>
          <p:cNvSpPr>
            <a:spLocks noGrp="1"/>
          </p:cNvSpPr>
          <p:nvPr>
            <p:ph type="sldNum" idx="21"/>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DA8F9609-F7C4-4534-9F3A-DE7C7C54927F}"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5" name="PlaceHolder 1"/>
          <p:cNvSpPr>
            <a:spLocks noGrp="1"/>
          </p:cNvSpPr>
          <p:nvPr>
            <p:ph type="sldImg"/>
          </p:nvPr>
        </p:nvSpPr>
        <p:spPr>
          <a:xfrm>
            <a:off x="685800" y="1143000"/>
            <a:ext cx="5486040" cy="3085920"/>
          </a:xfrm>
          <a:prstGeom prst="rect">
            <a:avLst/>
          </a:prstGeom>
          <a:ln w="0">
            <a:noFill/>
          </a:ln>
        </p:spPr>
      </p:sp>
      <p:sp>
        <p:nvSpPr>
          <p:cNvPr id="86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紛失は時間との勝負。『ロックしているから報告不要』とは言わない。リモートロック</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ワイプ</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アカウント停止のため即報告。私用端末でも隠さない。警察・交通機関への届出も。ケース</a:t>
            </a:r>
            <a:r>
              <a:rPr b="0" lang="en-US" sz="2000" strike="noStrike" u="none">
                <a:solidFill>
                  <a:srgbClr val="000000"/>
                </a:solidFill>
                <a:effectLst/>
                <a:uFillTx/>
                <a:latin typeface="Arial"/>
              </a:rPr>
              <a:t>4</a:t>
            </a:r>
            <a:r>
              <a:rPr b="0" lang="zh-CN" sz="2000" strike="noStrike" u="none">
                <a:solidFill>
                  <a:srgbClr val="000000"/>
                </a:solidFill>
                <a:effectLst/>
                <a:uFillTx/>
                <a:latin typeface="Arial"/>
              </a:rPr>
              <a:t>で実演。</a:t>
            </a:r>
            <a:endParaRPr b="0" lang="en-US" sz="2000" strike="noStrike" u="none">
              <a:solidFill>
                <a:srgbClr val="000000"/>
              </a:solidFill>
              <a:effectLst/>
              <a:uFillTx/>
              <a:latin typeface="Arial"/>
            </a:endParaRPr>
          </a:p>
        </p:txBody>
      </p:sp>
      <p:sp>
        <p:nvSpPr>
          <p:cNvPr id="867" name="PlaceHolder 3"/>
          <p:cNvSpPr>
            <a:spLocks noGrp="1"/>
          </p:cNvSpPr>
          <p:nvPr>
            <p:ph type="sldNum" idx="22"/>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C7B21705-9A8B-4F5D-90C4-8A21DE8841B9}"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4" name="PlaceHolder 1"/>
          <p:cNvSpPr>
            <a:spLocks noGrp="1"/>
          </p:cNvSpPr>
          <p:nvPr>
            <p:ph type="sldImg"/>
          </p:nvPr>
        </p:nvSpPr>
        <p:spPr>
          <a:xfrm>
            <a:off x="685800" y="1143000"/>
            <a:ext cx="5486040" cy="3085920"/>
          </a:xfrm>
          <a:prstGeom prst="rect">
            <a:avLst/>
          </a:prstGeom>
          <a:ln w="0">
            <a:noFill/>
          </a:ln>
        </p:spPr>
      </p:sp>
      <p:sp>
        <p:nvSpPr>
          <p:cNvPr id="81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ゴールは『怖がらせる』ことではなく行動を変えること。</a:t>
            </a:r>
            <a:r>
              <a:rPr b="0" lang="en-US" sz="2000" strike="noStrike" u="none">
                <a:solidFill>
                  <a:srgbClr val="000000"/>
                </a:solidFill>
                <a:effectLst/>
                <a:uFillTx/>
                <a:latin typeface="Arial"/>
              </a:rPr>
              <a:t>4</a:t>
            </a:r>
            <a:r>
              <a:rPr b="0" lang="zh-CN" sz="2000" strike="noStrike" u="none">
                <a:solidFill>
                  <a:srgbClr val="000000"/>
                </a:solidFill>
                <a:effectLst/>
                <a:uFillTx/>
                <a:latin typeface="Arial"/>
              </a:rPr>
              <a:t>つの状態を最後にもう一度振り返る。技術用語の暗記がゴールではない点を強調。</a:t>
            </a:r>
            <a:endParaRPr b="0" lang="en-US" sz="2000" strike="noStrike" u="none">
              <a:solidFill>
                <a:srgbClr val="000000"/>
              </a:solidFill>
              <a:effectLst/>
              <a:uFillTx/>
              <a:latin typeface="Arial"/>
            </a:endParaRPr>
          </a:p>
        </p:txBody>
      </p:sp>
      <p:sp>
        <p:nvSpPr>
          <p:cNvPr id="816" name="PlaceHolder 3"/>
          <p:cNvSpPr>
            <a:spLocks noGrp="1"/>
          </p:cNvSpPr>
          <p:nvPr>
            <p:ph type="sldNum" idx="5"/>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1D0B3498-1BCE-4E4C-9D4E-70AC0A9C5F18}"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8" name="PlaceHolder 1"/>
          <p:cNvSpPr>
            <a:spLocks noGrp="1"/>
          </p:cNvSpPr>
          <p:nvPr>
            <p:ph type="sldImg"/>
          </p:nvPr>
        </p:nvSpPr>
        <p:spPr>
          <a:xfrm>
            <a:off x="685800" y="1143000"/>
            <a:ext cx="5486040" cy="3085920"/>
          </a:xfrm>
          <a:prstGeom prst="rect">
            <a:avLst/>
          </a:prstGeom>
          <a:ln w="0">
            <a:noFill/>
          </a:ln>
        </p:spPr>
      </p:sp>
      <p:sp>
        <p:nvSpPr>
          <p:cNvPr id="86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シャドー</a:t>
            </a:r>
            <a:r>
              <a:rPr b="0" lang="en-US" sz="2000" strike="noStrike" u="none">
                <a:solidFill>
                  <a:srgbClr val="000000"/>
                </a:solidFill>
                <a:effectLst/>
                <a:uFillTx/>
                <a:latin typeface="Arial"/>
              </a:rPr>
              <a:t>IT</a:t>
            </a:r>
            <a:r>
              <a:rPr b="0" lang="zh-CN" sz="2000" strike="noStrike" u="none">
                <a:solidFill>
                  <a:srgbClr val="000000"/>
                </a:solidFill>
                <a:effectLst/>
                <a:uFillTx/>
                <a:latin typeface="Arial"/>
              </a:rPr>
              <a:t>は管理外＝保護も追跡もできない。私用クラウド等を頭ごなしに『当然</a:t>
            </a:r>
            <a:r>
              <a:rPr b="0" lang="en-US" sz="2000" strike="noStrike" u="none">
                <a:solidFill>
                  <a:srgbClr val="000000"/>
                </a:solidFill>
                <a:effectLst/>
                <a:uFillTx/>
                <a:latin typeface="Arial"/>
              </a:rPr>
              <a:t>OK</a:t>
            </a:r>
            <a:r>
              <a:rPr b="0" lang="zh-CN" sz="2000" strike="noStrike" u="none">
                <a:solidFill>
                  <a:srgbClr val="000000"/>
                </a:solidFill>
                <a:effectLst/>
                <a:uFillTx/>
                <a:latin typeface="Arial"/>
              </a:rPr>
              <a:t>』とも『一律禁止』とも言わず、承認範囲で使い相談する文化を作る。ケース</a:t>
            </a:r>
            <a:r>
              <a:rPr b="0" lang="en-US" sz="2000" strike="noStrike" u="none">
                <a:solidFill>
                  <a:srgbClr val="000000"/>
                </a:solidFill>
                <a:effectLst/>
                <a:uFillTx/>
                <a:latin typeface="Arial"/>
              </a:rPr>
              <a:t>7</a:t>
            </a:r>
            <a:r>
              <a:rPr b="0" lang="zh-CN" sz="2000" strike="noStrike" u="none">
                <a:solidFill>
                  <a:srgbClr val="000000"/>
                </a:solidFill>
                <a:effectLst/>
                <a:uFillTx/>
                <a:latin typeface="Arial"/>
              </a:rPr>
              <a:t>で実演。営業秘密の持出しは第</a:t>
            </a:r>
            <a:r>
              <a:rPr b="0" lang="en-US" sz="2000" strike="noStrike" u="none">
                <a:solidFill>
                  <a:srgbClr val="000000"/>
                </a:solidFill>
                <a:effectLst/>
                <a:uFillTx/>
                <a:latin typeface="Arial"/>
              </a:rPr>
              <a:t>13</a:t>
            </a:r>
            <a:r>
              <a:rPr b="0" lang="zh-CN" sz="2000" strike="noStrike" u="none">
                <a:solidFill>
                  <a:srgbClr val="000000"/>
                </a:solidFill>
                <a:effectLst/>
                <a:uFillTx/>
                <a:latin typeface="Arial"/>
              </a:rPr>
              <a:t>話。</a:t>
            </a:r>
            <a:endParaRPr b="0" lang="en-US" sz="2000" strike="noStrike" u="none">
              <a:solidFill>
                <a:srgbClr val="000000"/>
              </a:solidFill>
              <a:effectLst/>
              <a:uFillTx/>
              <a:latin typeface="Arial"/>
            </a:endParaRPr>
          </a:p>
        </p:txBody>
      </p:sp>
      <p:sp>
        <p:nvSpPr>
          <p:cNvPr id="870" name="PlaceHolder 3"/>
          <p:cNvSpPr>
            <a:spLocks noGrp="1"/>
          </p:cNvSpPr>
          <p:nvPr>
            <p:ph type="sldNum" idx="23"/>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0117C129-09FC-4134-8B1A-DB5B189F46E0}"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1" name="PlaceHolder 1"/>
          <p:cNvSpPr>
            <a:spLocks noGrp="1"/>
          </p:cNvSpPr>
          <p:nvPr>
            <p:ph type="sldImg"/>
          </p:nvPr>
        </p:nvSpPr>
        <p:spPr>
          <a:xfrm>
            <a:off x="685800" y="1143000"/>
            <a:ext cx="5486040" cy="3085920"/>
          </a:xfrm>
          <a:prstGeom prst="rect">
            <a:avLst/>
          </a:prstGeom>
          <a:ln w="0">
            <a:noFill/>
          </a:ln>
        </p:spPr>
      </p:sp>
      <p:sp>
        <p:nvSpPr>
          <p:cNvPr id="87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共有リンクの権限・期限・範囲。社外混在チャットでの誤共有に注意。</a:t>
            </a:r>
            <a:r>
              <a:rPr b="0" lang="en-US" sz="2000" strike="noStrike" u="none">
                <a:solidFill>
                  <a:srgbClr val="000000"/>
                </a:solidFill>
                <a:effectLst/>
                <a:uFillTx/>
                <a:latin typeface="Arial"/>
              </a:rPr>
              <a:t>SNS</a:t>
            </a:r>
            <a:r>
              <a:rPr b="0" lang="zh-CN" sz="2000" strike="noStrike" u="none">
                <a:solidFill>
                  <a:srgbClr val="000000"/>
                </a:solidFill>
                <a:effectLst/>
                <a:uFillTx/>
                <a:latin typeface="Arial"/>
              </a:rPr>
              <a:t>経由の乗っ取り等は第</a:t>
            </a:r>
            <a:r>
              <a:rPr b="0" lang="en-US" sz="2000" strike="noStrike" u="none">
                <a:solidFill>
                  <a:srgbClr val="000000"/>
                </a:solidFill>
                <a:effectLst/>
                <a:uFillTx/>
                <a:latin typeface="Arial"/>
              </a:rPr>
              <a:t>12</a:t>
            </a:r>
            <a:r>
              <a:rPr b="0" lang="zh-CN" sz="2000" strike="noStrike" u="none">
                <a:solidFill>
                  <a:srgbClr val="000000"/>
                </a:solidFill>
                <a:effectLst/>
                <a:uFillTx/>
                <a:latin typeface="Arial"/>
              </a:rPr>
              <a:t>話、個人情報の誤送信詳細は第</a:t>
            </a:r>
            <a:r>
              <a:rPr b="0" lang="en-US" sz="2000" strike="noStrike" u="none">
                <a:solidFill>
                  <a:srgbClr val="000000"/>
                </a:solidFill>
                <a:effectLst/>
                <a:uFillTx/>
                <a:latin typeface="Arial"/>
              </a:rPr>
              <a:t>9</a:t>
            </a:r>
            <a:r>
              <a:rPr b="0" lang="zh-CN" sz="2000" strike="noStrike" u="none">
                <a:solidFill>
                  <a:srgbClr val="000000"/>
                </a:solidFill>
                <a:effectLst/>
                <a:uFillTx/>
                <a:latin typeface="Arial"/>
              </a:rPr>
              <a:t>話。</a:t>
            </a:r>
            <a:endParaRPr b="0" lang="en-US" sz="2000" strike="noStrike" u="none">
              <a:solidFill>
                <a:srgbClr val="000000"/>
              </a:solidFill>
              <a:effectLst/>
              <a:uFillTx/>
              <a:latin typeface="Arial"/>
            </a:endParaRPr>
          </a:p>
        </p:txBody>
      </p:sp>
      <p:sp>
        <p:nvSpPr>
          <p:cNvPr id="873" name="PlaceHolder 3"/>
          <p:cNvSpPr>
            <a:spLocks noGrp="1"/>
          </p:cNvSpPr>
          <p:nvPr>
            <p:ph type="sldNum" idx="24"/>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A16BCF9C-3DCF-40E9-B045-7E59FB6E62E1}"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4" name="PlaceHolder 1"/>
          <p:cNvSpPr>
            <a:spLocks noGrp="1"/>
          </p:cNvSpPr>
          <p:nvPr>
            <p:ph type="sldImg"/>
          </p:nvPr>
        </p:nvSpPr>
        <p:spPr>
          <a:xfrm>
            <a:off x="685800" y="1143000"/>
            <a:ext cx="5486040" cy="3085920"/>
          </a:xfrm>
          <a:prstGeom prst="rect">
            <a:avLst/>
          </a:prstGeom>
          <a:ln w="0">
            <a:noFill/>
          </a:ln>
        </p:spPr>
      </p:sp>
      <p:sp>
        <p:nvSpPr>
          <p:cNvPr id="87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リモートワークは</a:t>
            </a:r>
            <a:r>
              <a:rPr b="0" lang="en-US" sz="2000" strike="noStrike" u="none">
                <a:solidFill>
                  <a:srgbClr val="000000"/>
                </a:solidFill>
                <a:effectLst/>
                <a:uFillTx/>
                <a:latin typeface="Arial"/>
              </a:rPr>
              <a:t>10</a:t>
            </a:r>
            <a:r>
              <a:rPr b="0" lang="zh-CN" sz="2000" strike="noStrike" u="none">
                <a:solidFill>
                  <a:srgbClr val="000000"/>
                </a:solidFill>
                <a:effectLst/>
                <a:uFillTx/>
                <a:latin typeface="Arial"/>
              </a:rPr>
              <a:t>大脅威でも上位。公共</a:t>
            </a:r>
            <a:r>
              <a:rPr b="0" lang="en-US" sz="2000" strike="noStrike" u="none">
                <a:solidFill>
                  <a:srgbClr val="000000"/>
                </a:solidFill>
                <a:effectLst/>
                <a:uFillTx/>
                <a:latin typeface="Arial"/>
              </a:rPr>
              <a:t>Wi-Fi</a:t>
            </a:r>
            <a:r>
              <a:rPr b="0" lang="zh-CN" sz="2000" strike="noStrike" u="none">
                <a:solidFill>
                  <a:srgbClr val="000000"/>
                </a:solidFill>
                <a:effectLst/>
                <a:uFillTx/>
                <a:latin typeface="Arial"/>
              </a:rPr>
              <a:t>は『一律禁止』と断定せず自社ルールに従う。物理的なのぞき見・置き忘れも立派な事故。ケース</a:t>
            </a:r>
            <a:r>
              <a:rPr b="0" lang="en-US" sz="2000" strike="noStrike" u="none">
                <a:solidFill>
                  <a:srgbClr val="000000"/>
                </a:solidFill>
                <a:effectLst/>
                <a:uFillTx/>
                <a:latin typeface="Arial"/>
              </a:rPr>
              <a:t>8</a:t>
            </a:r>
            <a:r>
              <a:rPr b="0" lang="zh-CN" sz="2000" strike="noStrike" u="none">
                <a:solidFill>
                  <a:srgbClr val="000000"/>
                </a:solidFill>
                <a:effectLst/>
                <a:uFillTx/>
                <a:latin typeface="Arial"/>
              </a:rPr>
              <a:t>で実演。</a:t>
            </a:r>
            <a:endParaRPr b="0" lang="en-US" sz="2000" strike="noStrike" u="none">
              <a:solidFill>
                <a:srgbClr val="000000"/>
              </a:solidFill>
              <a:effectLst/>
              <a:uFillTx/>
              <a:latin typeface="Arial"/>
            </a:endParaRPr>
          </a:p>
        </p:txBody>
      </p:sp>
      <p:sp>
        <p:nvSpPr>
          <p:cNvPr id="876" name="PlaceHolder 3"/>
          <p:cNvSpPr>
            <a:spLocks noGrp="1"/>
          </p:cNvSpPr>
          <p:nvPr>
            <p:ph type="sldNum" idx="25"/>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A61A3E17-518F-4F4A-862B-D8D46176EAE5}"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7" name="PlaceHolder 1"/>
          <p:cNvSpPr>
            <a:spLocks noGrp="1"/>
          </p:cNvSpPr>
          <p:nvPr>
            <p:ph type="sldImg"/>
          </p:nvPr>
        </p:nvSpPr>
        <p:spPr>
          <a:xfrm>
            <a:off x="685800" y="1143000"/>
            <a:ext cx="5486040" cy="3085920"/>
          </a:xfrm>
          <a:prstGeom prst="rect">
            <a:avLst/>
          </a:prstGeom>
          <a:ln w="0">
            <a:noFill/>
          </a:ln>
        </p:spPr>
      </p:sp>
      <p:sp>
        <p:nvSpPr>
          <p:cNvPr id="87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内部不正は悪意だけでなく『自分が作ったから』という誤解も含む。ここでは入口の注意喚起にとどめ、営業秘密の法的要件（秘密管理性・有用性・非公知性）と退職時の取扱いは第</a:t>
            </a:r>
            <a:r>
              <a:rPr b="0" lang="en-US" sz="2000" strike="noStrike" u="none">
                <a:solidFill>
                  <a:srgbClr val="000000"/>
                </a:solidFill>
                <a:effectLst/>
                <a:uFillTx/>
                <a:latin typeface="Arial"/>
              </a:rPr>
              <a:t>13</a:t>
            </a:r>
            <a:r>
              <a:rPr b="0" lang="zh-CN" sz="2000" strike="noStrike" u="none">
                <a:solidFill>
                  <a:srgbClr val="000000"/>
                </a:solidFill>
                <a:effectLst/>
                <a:uFillTx/>
                <a:latin typeface="Arial"/>
              </a:rPr>
              <a:t>話へ明確に送る。</a:t>
            </a:r>
            <a:endParaRPr b="0" lang="en-US" sz="2000" strike="noStrike" u="none">
              <a:solidFill>
                <a:srgbClr val="000000"/>
              </a:solidFill>
              <a:effectLst/>
              <a:uFillTx/>
              <a:latin typeface="Arial"/>
            </a:endParaRPr>
          </a:p>
        </p:txBody>
      </p:sp>
      <p:sp>
        <p:nvSpPr>
          <p:cNvPr id="879" name="PlaceHolder 3"/>
          <p:cNvSpPr>
            <a:spLocks noGrp="1"/>
          </p:cNvSpPr>
          <p:nvPr>
            <p:ph type="sldNum" idx="26"/>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6C3EB77E-F14B-44A2-AD9B-15D1EC72E031}"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0" name="PlaceHolder 1"/>
          <p:cNvSpPr>
            <a:spLocks noGrp="1"/>
          </p:cNvSpPr>
          <p:nvPr>
            <p:ph type="sldImg"/>
          </p:nvPr>
        </p:nvSpPr>
        <p:spPr>
          <a:xfrm>
            <a:off x="685800" y="1143000"/>
            <a:ext cx="5486040" cy="3085920"/>
          </a:xfrm>
          <a:prstGeom prst="rect">
            <a:avLst/>
          </a:prstGeom>
          <a:ln w="0">
            <a:noFill/>
          </a:ln>
        </p:spPr>
      </p:sp>
      <p:sp>
        <p:nvSpPr>
          <p:cNvPr id="88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サプライチェーン＝</a:t>
            </a:r>
            <a:r>
              <a:rPr b="0" lang="en-US" sz="2000" strike="noStrike" u="none">
                <a:solidFill>
                  <a:srgbClr val="000000"/>
                </a:solidFill>
                <a:effectLst/>
                <a:uFillTx/>
                <a:latin typeface="Arial"/>
              </a:rPr>
              <a:t>2</a:t>
            </a:r>
            <a:r>
              <a:rPr b="0" lang="zh-CN" sz="2000" strike="noStrike" u="none">
                <a:solidFill>
                  <a:srgbClr val="000000"/>
                </a:solidFill>
                <a:effectLst/>
                <a:uFillTx/>
                <a:latin typeface="Arial"/>
              </a:rPr>
              <a:t>位。委託先経由の被害。契約・委託管理の詳細は管理部門</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情シス領域だが、現場も『委託先からの連絡も疑う』『提供は最小限』を意識。</a:t>
            </a:r>
            <a:endParaRPr b="0" lang="en-US" sz="2000" strike="noStrike" u="none">
              <a:solidFill>
                <a:srgbClr val="000000"/>
              </a:solidFill>
              <a:effectLst/>
              <a:uFillTx/>
              <a:latin typeface="Arial"/>
            </a:endParaRPr>
          </a:p>
        </p:txBody>
      </p:sp>
      <p:sp>
        <p:nvSpPr>
          <p:cNvPr id="882" name="PlaceHolder 3"/>
          <p:cNvSpPr>
            <a:spLocks noGrp="1"/>
          </p:cNvSpPr>
          <p:nvPr>
            <p:ph type="sldNum" idx="27"/>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21FAC0E2-1910-479F-ABF2-C0969768A375}"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3" name="PlaceHolder 1"/>
          <p:cNvSpPr>
            <a:spLocks noGrp="1"/>
          </p:cNvSpPr>
          <p:nvPr>
            <p:ph type="sldImg"/>
          </p:nvPr>
        </p:nvSpPr>
        <p:spPr>
          <a:xfrm>
            <a:off x="685800" y="1143000"/>
            <a:ext cx="5486040" cy="3085920"/>
          </a:xfrm>
          <a:prstGeom prst="rect">
            <a:avLst/>
          </a:prstGeom>
          <a:ln w="0">
            <a:noFill/>
          </a:ln>
        </p:spPr>
      </p:sp>
      <p:sp>
        <p:nvSpPr>
          <p:cNvPr id="88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en-US" sz="2000" strike="noStrike" u="none">
                <a:solidFill>
                  <a:srgbClr val="000000"/>
                </a:solidFill>
                <a:effectLst/>
                <a:uFillTx/>
                <a:latin typeface="Arial"/>
              </a:rPr>
              <a:t>AI</a:t>
            </a:r>
            <a:r>
              <a:rPr b="0" lang="zh-CN" sz="2000" strike="noStrike" u="none">
                <a:solidFill>
                  <a:srgbClr val="000000"/>
                </a:solidFill>
                <a:effectLst/>
                <a:uFillTx/>
                <a:latin typeface="Arial"/>
              </a:rPr>
              <a:t>リスクは</a:t>
            </a:r>
            <a:r>
              <a:rPr b="0" lang="en-US" sz="2000" strike="noStrike" u="none">
                <a:solidFill>
                  <a:srgbClr val="000000"/>
                </a:solidFill>
                <a:effectLst/>
                <a:uFillTx/>
                <a:latin typeface="Arial"/>
              </a:rPr>
              <a:t>2026</a:t>
            </a:r>
            <a:r>
              <a:rPr b="0" lang="zh-CN" sz="2000" strike="noStrike" u="none">
                <a:solidFill>
                  <a:srgbClr val="000000"/>
                </a:solidFill>
                <a:effectLst/>
                <a:uFillTx/>
                <a:latin typeface="Arial"/>
              </a:rPr>
              <a:t>年初選出</a:t>
            </a:r>
            <a:r>
              <a:rPr b="0" lang="en-US" sz="2000" strike="noStrike" u="none">
                <a:solidFill>
                  <a:srgbClr val="000000"/>
                </a:solidFill>
                <a:effectLst/>
                <a:uFillTx/>
                <a:latin typeface="Arial"/>
              </a:rPr>
              <a:t>(3</a:t>
            </a:r>
            <a:r>
              <a:rPr b="0" lang="zh-CN" sz="2000" strike="noStrike" u="none">
                <a:solidFill>
                  <a:srgbClr val="000000"/>
                </a:solidFill>
                <a:effectLst/>
                <a:uFillTx/>
                <a:latin typeface="Arial"/>
              </a:rPr>
              <a:t>位</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。ここではサイバー面（悪用・入力・出力確認）に限定。著作権・誤情報・プロンプト・社内</a:t>
            </a:r>
            <a:r>
              <a:rPr b="0" lang="en-US" sz="2000" strike="noStrike" u="none">
                <a:solidFill>
                  <a:srgbClr val="000000"/>
                </a:solidFill>
                <a:effectLst/>
                <a:uFillTx/>
                <a:latin typeface="Arial"/>
              </a:rPr>
              <a:t>AI</a:t>
            </a:r>
            <a:r>
              <a:rPr b="0" lang="zh-CN" sz="2000" strike="noStrike" u="none">
                <a:solidFill>
                  <a:srgbClr val="000000"/>
                </a:solidFill>
                <a:effectLst/>
                <a:uFillTx/>
                <a:latin typeface="Arial"/>
              </a:rPr>
              <a:t>ルールの詳細は第</a:t>
            </a:r>
            <a:r>
              <a:rPr b="0" lang="en-US" sz="2000" strike="noStrike" u="none">
                <a:solidFill>
                  <a:srgbClr val="000000"/>
                </a:solidFill>
                <a:effectLst/>
                <a:uFillTx/>
                <a:latin typeface="Arial"/>
              </a:rPr>
              <a:t>11</a:t>
            </a:r>
            <a:r>
              <a:rPr b="0" lang="zh-CN" sz="2000" strike="noStrike" u="none">
                <a:solidFill>
                  <a:srgbClr val="000000"/>
                </a:solidFill>
                <a:effectLst/>
                <a:uFillTx/>
                <a:latin typeface="Arial"/>
              </a:rPr>
              <a:t>話へ。</a:t>
            </a:r>
            <a:r>
              <a:rPr b="0" lang="en-US" sz="2000" strike="noStrike" u="none">
                <a:solidFill>
                  <a:srgbClr val="000000"/>
                </a:solidFill>
                <a:effectLst/>
                <a:uFillTx/>
                <a:latin typeface="Arial"/>
              </a:rPr>
              <a:t>AI</a:t>
            </a:r>
            <a:r>
              <a:rPr b="0" lang="zh-CN" sz="2000" strike="noStrike" u="none">
                <a:solidFill>
                  <a:srgbClr val="000000"/>
                </a:solidFill>
                <a:effectLst/>
                <a:uFillTx/>
                <a:latin typeface="Arial"/>
              </a:rPr>
              <a:t>に最終判断を委ねない。</a:t>
            </a:r>
            <a:endParaRPr b="0" lang="en-US" sz="2000" strike="noStrike" u="none">
              <a:solidFill>
                <a:srgbClr val="000000"/>
              </a:solidFill>
              <a:effectLst/>
              <a:uFillTx/>
              <a:latin typeface="Arial"/>
            </a:endParaRPr>
          </a:p>
        </p:txBody>
      </p:sp>
      <p:sp>
        <p:nvSpPr>
          <p:cNvPr id="885" name="PlaceHolder 3"/>
          <p:cNvSpPr>
            <a:spLocks noGrp="1"/>
          </p:cNvSpPr>
          <p:nvPr>
            <p:ph type="sldNum" idx="28"/>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3AEF4F9E-83A2-4A01-9DE4-6B17078E34E6}"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6" name="PlaceHolder 1"/>
          <p:cNvSpPr>
            <a:spLocks noGrp="1"/>
          </p:cNvSpPr>
          <p:nvPr>
            <p:ph type="sldImg"/>
          </p:nvPr>
        </p:nvSpPr>
        <p:spPr>
          <a:xfrm>
            <a:off x="685800" y="1143000"/>
            <a:ext cx="5486040" cy="3085920"/>
          </a:xfrm>
          <a:prstGeom prst="rect">
            <a:avLst/>
          </a:prstGeom>
          <a:ln w="0">
            <a:noFill/>
          </a:ln>
        </p:spPr>
      </p:sp>
      <p:sp>
        <p:nvSpPr>
          <p:cNvPr id="887"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『報告すると処分される』という不安を解く。隠す・消す・自己流が最悪。心理的安全性を担保するメッセージを管理職も共有。</a:t>
            </a:r>
            <a:endParaRPr b="0" lang="en-US" sz="2000" strike="noStrike" u="none">
              <a:solidFill>
                <a:srgbClr val="000000"/>
              </a:solidFill>
              <a:effectLst/>
              <a:uFillTx/>
              <a:latin typeface="Arial"/>
            </a:endParaRPr>
          </a:p>
        </p:txBody>
      </p:sp>
      <p:sp>
        <p:nvSpPr>
          <p:cNvPr id="888" name="PlaceHolder 3"/>
          <p:cNvSpPr>
            <a:spLocks noGrp="1"/>
          </p:cNvSpPr>
          <p:nvPr>
            <p:ph type="sldNum" idx="29"/>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73599899-DABE-42B7-A1FD-CCB37D56F417}"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9" name="PlaceHolder 1"/>
          <p:cNvSpPr>
            <a:spLocks noGrp="1"/>
          </p:cNvSpPr>
          <p:nvPr>
            <p:ph type="sldImg"/>
          </p:nvPr>
        </p:nvSpPr>
        <p:spPr>
          <a:xfrm>
            <a:off x="685800" y="1143000"/>
            <a:ext cx="5486040" cy="3085920"/>
          </a:xfrm>
          <a:prstGeom prst="rect">
            <a:avLst/>
          </a:prstGeom>
          <a:ln w="0">
            <a:noFill/>
          </a:ln>
        </p:spPr>
      </p:sp>
      <p:sp>
        <p:nvSpPr>
          <p:cNvPr id="890"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初動の型を体に入れる。『止める→保全→報告→指示に従う』。完璧さより速さ。個人情報事故は第</a:t>
            </a:r>
            <a:r>
              <a:rPr b="0" lang="en-US" sz="2000" strike="noStrike" u="none">
                <a:solidFill>
                  <a:srgbClr val="000000"/>
                </a:solidFill>
                <a:effectLst/>
                <a:uFillTx/>
                <a:latin typeface="Arial"/>
              </a:rPr>
              <a:t>9</a:t>
            </a:r>
            <a:r>
              <a:rPr b="0" lang="zh-CN" sz="2000" strike="noStrike" u="none">
                <a:solidFill>
                  <a:srgbClr val="000000"/>
                </a:solidFill>
                <a:effectLst/>
                <a:uFillTx/>
                <a:latin typeface="Arial"/>
              </a:rPr>
              <a:t>話、営業秘密は第</a:t>
            </a:r>
            <a:r>
              <a:rPr b="0" lang="en-US" sz="2000" strike="noStrike" u="none">
                <a:solidFill>
                  <a:srgbClr val="000000"/>
                </a:solidFill>
                <a:effectLst/>
                <a:uFillTx/>
                <a:latin typeface="Arial"/>
              </a:rPr>
              <a:t>13</a:t>
            </a:r>
            <a:r>
              <a:rPr b="0" lang="zh-CN" sz="2000" strike="noStrike" u="none">
                <a:solidFill>
                  <a:srgbClr val="000000"/>
                </a:solidFill>
                <a:effectLst/>
                <a:uFillTx/>
                <a:latin typeface="Arial"/>
              </a:rPr>
              <a:t>話の窓口連携を明示。</a:t>
            </a:r>
            <a:endParaRPr b="0" lang="en-US" sz="2000" strike="noStrike" u="none">
              <a:solidFill>
                <a:srgbClr val="000000"/>
              </a:solidFill>
              <a:effectLst/>
              <a:uFillTx/>
              <a:latin typeface="Arial"/>
            </a:endParaRPr>
          </a:p>
        </p:txBody>
      </p:sp>
      <p:sp>
        <p:nvSpPr>
          <p:cNvPr id="891" name="PlaceHolder 3"/>
          <p:cNvSpPr>
            <a:spLocks noGrp="1"/>
          </p:cNvSpPr>
          <p:nvPr>
            <p:ph type="sldNum" idx="30"/>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69D2BDF6-47B3-41DC-AC47-CD68F4C1097B}"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2" name="PlaceHolder 1"/>
          <p:cNvSpPr>
            <a:spLocks noGrp="1"/>
          </p:cNvSpPr>
          <p:nvPr>
            <p:ph type="sldImg"/>
          </p:nvPr>
        </p:nvSpPr>
        <p:spPr>
          <a:xfrm>
            <a:off x="685800" y="1143000"/>
            <a:ext cx="5486040" cy="3085920"/>
          </a:xfrm>
          <a:prstGeom prst="rect">
            <a:avLst/>
          </a:prstGeom>
          <a:ln w="0">
            <a:noFill/>
          </a:ln>
        </p:spPr>
      </p:sp>
      <p:sp>
        <p:nvSpPr>
          <p:cNvPr id="893"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証拠保全＝消さない・写真</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スクショで残す。報告内容の型を共有。詳細はツールキットの記録シートへ誘導。</a:t>
            </a:r>
            <a:endParaRPr b="0" lang="en-US" sz="2000" strike="noStrike" u="none">
              <a:solidFill>
                <a:srgbClr val="000000"/>
              </a:solidFill>
              <a:effectLst/>
              <a:uFillTx/>
              <a:latin typeface="Arial"/>
            </a:endParaRPr>
          </a:p>
        </p:txBody>
      </p:sp>
      <p:sp>
        <p:nvSpPr>
          <p:cNvPr id="894" name="PlaceHolder 3"/>
          <p:cNvSpPr>
            <a:spLocks noGrp="1"/>
          </p:cNvSpPr>
          <p:nvPr>
            <p:ph type="sldNum" idx="31"/>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FB0C84E1-6B94-4709-94D6-82C22759DF2A}"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5" name="PlaceHolder 1"/>
          <p:cNvSpPr>
            <a:spLocks noGrp="1"/>
          </p:cNvSpPr>
          <p:nvPr>
            <p:ph type="sldImg"/>
          </p:nvPr>
        </p:nvSpPr>
        <p:spPr>
          <a:xfrm>
            <a:off x="685800" y="1143000"/>
            <a:ext cx="5486040" cy="3085920"/>
          </a:xfrm>
          <a:prstGeom prst="rect">
            <a:avLst/>
          </a:prstGeom>
          <a:ln w="0">
            <a:noFill/>
          </a:ln>
        </p:spPr>
      </p:sp>
      <p:sp>
        <p:nvSpPr>
          <p:cNvPr id="89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ケース</a:t>
            </a:r>
            <a:r>
              <a:rPr b="0" lang="en-US" sz="2000" strike="noStrike" u="none">
                <a:solidFill>
                  <a:srgbClr val="000000"/>
                </a:solidFill>
                <a:effectLst/>
                <a:uFillTx/>
                <a:latin typeface="Arial"/>
              </a:rPr>
              <a:t>1: </a:t>
            </a:r>
            <a:r>
              <a:rPr b="0" lang="zh-CN" sz="2000" strike="noStrike" u="none">
                <a:solidFill>
                  <a:srgbClr val="000000"/>
                </a:solidFill>
                <a:effectLst/>
                <a:uFillTx/>
                <a:latin typeface="Arial"/>
              </a:rPr>
              <a:t>標的型メールの添付ファイル。グループで『開くか</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入力するか</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承認するか・誰へ報告・何を保全・してはいけない初動』を討議。解説はケースワークブック</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解答集と対応。</a:t>
            </a:r>
            <a:endParaRPr b="0" lang="en-US" sz="2000" strike="noStrike" u="none">
              <a:solidFill>
                <a:srgbClr val="000000"/>
              </a:solidFill>
              <a:effectLst/>
              <a:uFillTx/>
              <a:latin typeface="Arial"/>
            </a:endParaRPr>
          </a:p>
        </p:txBody>
      </p:sp>
      <p:sp>
        <p:nvSpPr>
          <p:cNvPr id="897" name="PlaceHolder 3"/>
          <p:cNvSpPr>
            <a:spLocks noGrp="1"/>
          </p:cNvSpPr>
          <p:nvPr>
            <p:ph type="sldNum" idx="32"/>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A0F17D01-2D2E-4AEE-B20A-DFE32DB82475}"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7" name="PlaceHolder 1"/>
          <p:cNvSpPr>
            <a:spLocks noGrp="1"/>
          </p:cNvSpPr>
          <p:nvPr>
            <p:ph type="sldImg"/>
          </p:nvPr>
        </p:nvSpPr>
        <p:spPr>
          <a:xfrm>
            <a:off x="685800" y="1143000"/>
            <a:ext cx="5486040" cy="3085920"/>
          </a:xfrm>
          <a:prstGeom prst="rect">
            <a:avLst/>
          </a:prstGeom>
          <a:ln w="0">
            <a:noFill/>
          </a:ln>
        </p:spPr>
      </p:sp>
      <p:sp>
        <p:nvSpPr>
          <p:cNvPr id="81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導入ケースで当事者意識を持たせる。ここでは結論を急がず『気になる点はどこ？』と問う。詳細はケーススタディ</a:t>
            </a:r>
            <a:r>
              <a:rPr b="0" lang="en-US" sz="2000" strike="noStrike" u="none">
                <a:solidFill>
                  <a:srgbClr val="000000"/>
                </a:solidFill>
                <a:effectLst/>
                <a:uFillTx/>
                <a:latin typeface="Arial"/>
              </a:rPr>
              <a:t>1</a:t>
            </a:r>
            <a:r>
              <a:rPr b="0" lang="zh-CN" sz="2000" strike="noStrike" u="none">
                <a:solidFill>
                  <a:srgbClr val="000000"/>
                </a:solidFill>
                <a:effectLst/>
                <a:uFillTx/>
                <a:latin typeface="Arial"/>
              </a:rPr>
              <a:t>で扱う。差出人名は偽装できる点を最初に印象づける。</a:t>
            </a:r>
            <a:endParaRPr b="0" lang="en-US" sz="2000" strike="noStrike" u="none">
              <a:solidFill>
                <a:srgbClr val="000000"/>
              </a:solidFill>
              <a:effectLst/>
              <a:uFillTx/>
              <a:latin typeface="Arial"/>
            </a:endParaRPr>
          </a:p>
        </p:txBody>
      </p:sp>
      <p:sp>
        <p:nvSpPr>
          <p:cNvPr id="819" name="PlaceHolder 3"/>
          <p:cNvSpPr>
            <a:spLocks noGrp="1"/>
          </p:cNvSpPr>
          <p:nvPr>
            <p:ph type="sldNum" idx="6"/>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1DFE8CCB-A548-4848-9C55-1283A1DCC380}"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8" name="PlaceHolder 1"/>
          <p:cNvSpPr>
            <a:spLocks noGrp="1"/>
          </p:cNvSpPr>
          <p:nvPr>
            <p:ph type="sldImg"/>
          </p:nvPr>
        </p:nvSpPr>
        <p:spPr>
          <a:xfrm>
            <a:off x="685800" y="1143000"/>
            <a:ext cx="5486040" cy="3085920"/>
          </a:xfrm>
          <a:prstGeom prst="rect">
            <a:avLst/>
          </a:prstGeom>
          <a:ln w="0">
            <a:noFill/>
          </a:ln>
        </p:spPr>
      </p:sp>
      <p:sp>
        <p:nvSpPr>
          <p:cNvPr id="89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ケース</a:t>
            </a:r>
            <a:r>
              <a:rPr b="0" lang="en-US" sz="2000" strike="noStrike" u="none">
                <a:solidFill>
                  <a:srgbClr val="000000"/>
                </a:solidFill>
                <a:effectLst/>
                <a:uFillTx/>
                <a:latin typeface="Arial"/>
              </a:rPr>
              <a:t>2: </a:t>
            </a:r>
            <a:r>
              <a:rPr b="0" lang="zh-CN" sz="2000" strike="noStrike" u="none">
                <a:solidFill>
                  <a:srgbClr val="000000"/>
                </a:solidFill>
                <a:effectLst/>
                <a:uFillTx/>
                <a:latin typeface="Arial"/>
              </a:rPr>
              <a:t>深夜の</a:t>
            </a:r>
            <a:r>
              <a:rPr b="0" lang="en-US" sz="2000" strike="noStrike" u="none">
                <a:solidFill>
                  <a:srgbClr val="000000"/>
                </a:solidFill>
                <a:effectLst/>
                <a:uFillTx/>
                <a:latin typeface="Arial"/>
              </a:rPr>
              <a:t>MFA</a:t>
            </a:r>
            <a:r>
              <a:rPr b="0" lang="zh-CN" sz="2000" strike="noStrike" u="none">
                <a:solidFill>
                  <a:srgbClr val="000000"/>
                </a:solidFill>
                <a:effectLst/>
                <a:uFillTx/>
                <a:latin typeface="Arial"/>
              </a:rPr>
              <a:t>承認要求。グループで『開くか</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入力するか</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承認するか・誰へ報告・何を保全・してはいけない初動』を討議。解説はケースワークブック</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解答集と対応。</a:t>
            </a:r>
            <a:endParaRPr b="0" lang="en-US" sz="2000" strike="noStrike" u="none">
              <a:solidFill>
                <a:srgbClr val="000000"/>
              </a:solidFill>
              <a:effectLst/>
              <a:uFillTx/>
              <a:latin typeface="Arial"/>
            </a:endParaRPr>
          </a:p>
        </p:txBody>
      </p:sp>
      <p:sp>
        <p:nvSpPr>
          <p:cNvPr id="900" name="PlaceHolder 3"/>
          <p:cNvSpPr>
            <a:spLocks noGrp="1"/>
          </p:cNvSpPr>
          <p:nvPr>
            <p:ph type="sldNum" idx="33"/>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C6A06E82-2876-4EC1-8889-7561A6A6CC36}"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1" name="PlaceHolder 1"/>
          <p:cNvSpPr>
            <a:spLocks noGrp="1"/>
          </p:cNvSpPr>
          <p:nvPr>
            <p:ph type="sldImg"/>
          </p:nvPr>
        </p:nvSpPr>
        <p:spPr>
          <a:xfrm>
            <a:off x="685800" y="1143000"/>
            <a:ext cx="5486040" cy="3085920"/>
          </a:xfrm>
          <a:prstGeom prst="rect">
            <a:avLst/>
          </a:prstGeom>
          <a:ln w="0">
            <a:noFill/>
          </a:ln>
        </p:spPr>
      </p:sp>
      <p:sp>
        <p:nvSpPr>
          <p:cNvPr id="90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ケース</a:t>
            </a:r>
            <a:r>
              <a:rPr b="0" lang="en-US" sz="2000" strike="noStrike" u="none">
                <a:solidFill>
                  <a:srgbClr val="000000"/>
                </a:solidFill>
                <a:effectLst/>
                <a:uFillTx/>
                <a:latin typeface="Arial"/>
              </a:rPr>
              <a:t>3: </a:t>
            </a:r>
            <a:r>
              <a:rPr b="0" lang="zh-CN" sz="2000" strike="noStrike" u="none">
                <a:solidFill>
                  <a:srgbClr val="000000"/>
                </a:solidFill>
                <a:effectLst/>
                <a:uFillTx/>
                <a:latin typeface="Arial"/>
              </a:rPr>
              <a:t>取引先からの振込先変更メール。グループで『開くか</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入力するか</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承認するか・誰へ報告・何を保全・してはいけない初動』を討議。解説はケースワークブック</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解答集と対応。</a:t>
            </a:r>
            <a:endParaRPr b="0" lang="en-US" sz="2000" strike="noStrike" u="none">
              <a:solidFill>
                <a:srgbClr val="000000"/>
              </a:solidFill>
              <a:effectLst/>
              <a:uFillTx/>
              <a:latin typeface="Arial"/>
            </a:endParaRPr>
          </a:p>
        </p:txBody>
      </p:sp>
      <p:sp>
        <p:nvSpPr>
          <p:cNvPr id="903" name="PlaceHolder 3"/>
          <p:cNvSpPr>
            <a:spLocks noGrp="1"/>
          </p:cNvSpPr>
          <p:nvPr>
            <p:ph type="sldNum" idx="34"/>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A1E1B7BB-424D-46BE-8CA6-ABF8EA1854E6}"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4" name="PlaceHolder 1"/>
          <p:cNvSpPr>
            <a:spLocks noGrp="1"/>
          </p:cNvSpPr>
          <p:nvPr>
            <p:ph type="sldImg"/>
          </p:nvPr>
        </p:nvSpPr>
        <p:spPr>
          <a:xfrm>
            <a:off x="685800" y="1143000"/>
            <a:ext cx="5486040" cy="3085920"/>
          </a:xfrm>
          <a:prstGeom prst="rect">
            <a:avLst/>
          </a:prstGeom>
          <a:ln w="0">
            <a:noFill/>
          </a:ln>
        </p:spPr>
      </p:sp>
      <p:sp>
        <p:nvSpPr>
          <p:cNvPr id="90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ケース</a:t>
            </a:r>
            <a:r>
              <a:rPr b="0" lang="en-US" sz="2000" strike="noStrike" u="none">
                <a:solidFill>
                  <a:srgbClr val="000000"/>
                </a:solidFill>
                <a:effectLst/>
                <a:uFillTx/>
                <a:latin typeface="Arial"/>
              </a:rPr>
              <a:t>4: </a:t>
            </a:r>
            <a:r>
              <a:rPr b="0" lang="zh-CN" sz="2000" strike="noStrike" u="none">
                <a:solidFill>
                  <a:srgbClr val="000000"/>
                </a:solidFill>
                <a:effectLst/>
                <a:uFillTx/>
                <a:latin typeface="Arial"/>
              </a:rPr>
              <a:t>出張先での業務スマホ紛失。グループで『開くか</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入力するか</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承認するか・誰へ報告・何を保全・してはいけない初動』を討議。解説はケースワークブック</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解答集と対応。</a:t>
            </a:r>
            <a:endParaRPr b="0" lang="en-US" sz="2000" strike="noStrike" u="none">
              <a:solidFill>
                <a:srgbClr val="000000"/>
              </a:solidFill>
              <a:effectLst/>
              <a:uFillTx/>
              <a:latin typeface="Arial"/>
            </a:endParaRPr>
          </a:p>
        </p:txBody>
      </p:sp>
      <p:sp>
        <p:nvSpPr>
          <p:cNvPr id="906" name="PlaceHolder 3"/>
          <p:cNvSpPr>
            <a:spLocks noGrp="1"/>
          </p:cNvSpPr>
          <p:nvPr>
            <p:ph type="sldNum" idx="35"/>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E1CA91BA-EB76-424F-9428-515F90252420}"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7" name="PlaceHolder 1"/>
          <p:cNvSpPr>
            <a:spLocks noGrp="1"/>
          </p:cNvSpPr>
          <p:nvPr>
            <p:ph type="sldImg"/>
          </p:nvPr>
        </p:nvSpPr>
        <p:spPr>
          <a:xfrm>
            <a:off x="685800" y="1143000"/>
            <a:ext cx="5486040" cy="3085920"/>
          </a:xfrm>
          <a:prstGeom prst="rect">
            <a:avLst/>
          </a:prstGeom>
          <a:ln w="0">
            <a:noFill/>
          </a:ln>
        </p:spPr>
      </p:sp>
      <p:sp>
        <p:nvSpPr>
          <p:cNvPr id="90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ケース</a:t>
            </a:r>
            <a:r>
              <a:rPr b="0" lang="en-US" sz="2000" strike="noStrike" u="none">
                <a:solidFill>
                  <a:srgbClr val="000000"/>
                </a:solidFill>
                <a:effectLst/>
                <a:uFillTx/>
                <a:latin typeface="Arial"/>
              </a:rPr>
              <a:t>5: PC</a:t>
            </a:r>
            <a:r>
              <a:rPr b="0" lang="zh-CN" sz="2000" strike="noStrike" u="none">
                <a:solidFill>
                  <a:srgbClr val="000000"/>
                </a:solidFill>
                <a:effectLst/>
                <a:uFillTx/>
                <a:latin typeface="Arial"/>
              </a:rPr>
              <a:t>にランサムの暗号化メッセージ。グループで『開くか</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入力するか</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承認するか・誰へ報告・何を保全・してはいけない初動』を討議。解説はケースワークブック</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解答集と対応。</a:t>
            </a:r>
            <a:endParaRPr b="0" lang="en-US" sz="2000" strike="noStrike" u="none">
              <a:solidFill>
                <a:srgbClr val="000000"/>
              </a:solidFill>
              <a:effectLst/>
              <a:uFillTx/>
              <a:latin typeface="Arial"/>
            </a:endParaRPr>
          </a:p>
        </p:txBody>
      </p:sp>
      <p:sp>
        <p:nvSpPr>
          <p:cNvPr id="909" name="PlaceHolder 3"/>
          <p:cNvSpPr>
            <a:spLocks noGrp="1"/>
          </p:cNvSpPr>
          <p:nvPr>
            <p:ph type="sldNum" idx="36"/>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D2E872B3-672C-40E3-A7C0-16B5C554912C}"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0" name="PlaceHolder 1"/>
          <p:cNvSpPr>
            <a:spLocks noGrp="1"/>
          </p:cNvSpPr>
          <p:nvPr>
            <p:ph type="sldImg"/>
          </p:nvPr>
        </p:nvSpPr>
        <p:spPr>
          <a:xfrm>
            <a:off x="685800" y="1143000"/>
            <a:ext cx="5486040" cy="3085920"/>
          </a:xfrm>
          <a:prstGeom prst="rect">
            <a:avLst/>
          </a:prstGeom>
          <a:ln w="0">
            <a:noFill/>
          </a:ln>
        </p:spPr>
      </p:sp>
      <p:sp>
        <p:nvSpPr>
          <p:cNvPr id="91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en-US" sz="2000" strike="noStrike" u="none">
                <a:solidFill>
                  <a:srgbClr val="000000"/>
                </a:solidFill>
                <a:effectLst/>
                <a:uFillTx/>
                <a:latin typeface="Arial"/>
              </a:rPr>
              <a:t>5</a:t>
            </a:r>
            <a:r>
              <a:rPr b="0" lang="zh-CN" sz="2000" strike="noStrike" u="none">
                <a:solidFill>
                  <a:srgbClr val="000000"/>
                </a:solidFill>
                <a:effectLst/>
                <a:uFillTx/>
                <a:latin typeface="Arial"/>
              </a:rPr>
              <a:t>項目を毎日の習慣に。詳細チェックリスト（別</a:t>
            </a:r>
            <a:r>
              <a:rPr b="0" lang="en-US" sz="2000" strike="noStrike" u="none">
                <a:solidFill>
                  <a:srgbClr val="000000"/>
                </a:solidFill>
                <a:effectLst/>
                <a:uFillTx/>
                <a:latin typeface="Arial"/>
              </a:rPr>
              <a:t>Word</a:t>
            </a:r>
            <a:r>
              <a:rPr b="0" lang="zh-CN" sz="2000" strike="noStrike" u="none">
                <a:solidFill>
                  <a:srgbClr val="000000"/>
                </a:solidFill>
                <a:effectLst/>
                <a:uFillTx/>
                <a:latin typeface="Arial"/>
              </a:rPr>
              <a:t>）への誘導。チェックすれば必ず防げる、とは言わない。</a:t>
            </a:r>
            <a:endParaRPr b="0" lang="en-US" sz="2000" strike="noStrike" u="none">
              <a:solidFill>
                <a:srgbClr val="000000"/>
              </a:solidFill>
              <a:effectLst/>
              <a:uFillTx/>
              <a:latin typeface="Arial"/>
            </a:endParaRPr>
          </a:p>
        </p:txBody>
      </p:sp>
      <p:sp>
        <p:nvSpPr>
          <p:cNvPr id="912" name="PlaceHolder 3"/>
          <p:cNvSpPr>
            <a:spLocks noGrp="1"/>
          </p:cNvSpPr>
          <p:nvPr>
            <p:ph type="sldNum" idx="37"/>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B9D8B0C8-F37C-4A50-9CEB-582E8202FC54}"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3" name="PlaceHolder 1"/>
          <p:cNvSpPr>
            <a:spLocks noGrp="1"/>
          </p:cNvSpPr>
          <p:nvPr>
            <p:ph type="sldImg"/>
          </p:nvPr>
        </p:nvSpPr>
        <p:spPr>
          <a:xfrm>
            <a:off x="685800" y="1143000"/>
            <a:ext cx="5486040" cy="3085920"/>
          </a:xfrm>
          <a:prstGeom prst="rect">
            <a:avLst/>
          </a:prstGeom>
          <a:ln w="0">
            <a:noFill/>
          </a:ln>
        </p:spPr>
      </p:sp>
      <p:sp>
        <p:nvSpPr>
          <p:cNvPr id="91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最重要メッセージ『隠さず・消さず・すぐ報告』。報告先は研修前に自社の実際の窓口を記入しておく（架空の連絡先は作らない）。</a:t>
            </a:r>
            <a:r>
              <a:rPr b="0" lang="en-US" sz="2000" strike="noStrike" u="none">
                <a:solidFill>
                  <a:srgbClr val="000000"/>
                </a:solidFill>
                <a:effectLst/>
                <a:uFillTx/>
                <a:latin typeface="Arial"/>
              </a:rPr>
              <a:t>3</a:t>
            </a:r>
            <a:r>
              <a:rPr b="0" lang="zh-CN" sz="2000" strike="noStrike" u="none">
                <a:solidFill>
                  <a:srgbClr val="000000"/>
                </a:solidFill>
                <a:effectLst/>
                <a:uFillTx/>
                <a:latin typeface="Arial"/>
              </a:rPr>
              <a:t>原則を声に出して確認。</a:t>
            </a:r>
            <a:endParaRPr b="0" lang="en-US" sz="2000" strike="noStrike" u="none">
              <a:solidFill>
                <a:srgbClr val="000000"/>
              </a:solidFill>
              <a:effectLst/>
              <a:uFillTx/>
              <a:latin typeface="Arial"/>
            </a:endParaRPr>
          </a:p>
        </p:txBody>
      </p:sp>
      <p:sp>
        <p:nvSpPr>
          <p:cNvPr id="915" name="PlaceHolder 3"/>
          <p:cNvSpPr>
            <a:spLocks noGrp="1"/>
          </p:cNvSpPr>
          <p:nvPr>
            <p:ph type="sldNum" idx="38"/>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183623CD-7B1F-49D6-B273-7926F2C91610}"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6" name="PlaceHolder 1"/>
          <p:cNvSpPr>
            <a:spLocks noGrp="1"/>
          </p:cNvSpPr>
          <p:nvPr>
            <p:ph type="sldImg"/>
          </p:nvPr>
        </p:nvSpPr>
        <p:spPr>
          <a:xfrm>
            <a:off x="685800" y="1143000"/>
            <a:ext cx="5486040" cy="3085920"/>
          </a:xfrm>
          <a:prstGeom prst="rect">
            <a:avLst/>
          </a:prstGeom>
          <a:ln w="0">
            <a:noFill/>
          </a:ln>
        </p:spPr>
      </p:sp>
      <p:sp>
        <p:nvSpPr>
          <p:cNvPr id="917"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テスト案内＋持ち帰り</a:t>
            </a:r>
            <a:r>
              <a:rPr b="0" lang="en-US" sz="2000" strike="noStrike" u="none">
                <a:solidFill>
                  <a:srgbClr val="000000"/>
                </a:solidFill>
                <a:effectLst/>
                <a:uFillTx/>
                <a:latin typeface="Arial"/>
              </a:rPr>
              <a:t>3</a:t>
            </a:r>
            <a:r>
              <a:rPr b="0" lang="zh-CN" sz="2000" strike="noStrike" u="none">
                <a:solidFill>
                  <a:srgbClr val="000000"/>
                </a:solidFill>
                <a:effectLst/>
                <a:uFillTx/>
                <a:latin typeface="Arial"/>
              </a:rPr>
              <a:t>点。最後に『この研修だけで完成ではない』と明示。質疑は講師台本の想定質問を参照。</a:t>
            </a:r>
            <a:endParaRPr b="0" lang="en-US" sz="2000" strike="noStrike" u="none">
              <a:solidFill>
                <a:srgbClr val="000000"/>
              </a:solidFill>
              <a:effectLst/>
              <a:uFillTx/>
              <a:latin typeface="Arial"/>
            </a:endParaRPr>
          </a:p>
        </p:txBody>
      </p:sp>
      <p:sp>
        <p:nvSpPr>
          <p:cNvPr id="918" name="PlaceHolder 3"/>
          <p:cNvSpPr>
            <a:spLocks noGrp="1"/>
          </p:cNvSpPr>
          <p:nvPr>
            <p:ph type="sldNum" idx="39"/>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20A4562E-7028-4821-BFC4-6E26F6C12AA0}"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0" name="PlaceHolder 1"/>
          <p:cNvSpPr>
            <a:spLocks noGrp="1"/>
          </p:cNvSpPr>
          <p:nvPr>
            <p:ph type="sldImg"/>
          </p:nvPr>
        </p:nvSpPr>
        <p:spPr>
          <a:xfrm>
            <a:off x="685800" y="1143000"/>
            <a:ext cx="5486040" cy="3085920"/>
          </a:xfrm>
          <a:prstGeom prst="rect">
            <a:avLst/>
          </a:prstGeom>
          <a:ln w="0">
            <a:noFill/>
          </a:ln>
        </p:spPr>
      </p:sp>
      <p:sp>
        <p:nvSpPr>
          <p:cNvPr id="82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『自分は関係ない』という意識が最大の脆弱性。責めるのではなく、全員が入口であり守り手でもあると伝える。具体的な被害規模はケースで補足。</a:t>
            </a:r>
            <a:endParaRPr b="0" lang="en-US" sz="2000" strike="noStrike" u="none">
              <a:solidFill>
                <a:srgbClr val="000000"/>
              </a:solidFill>
              <a:effectLst/>
              <a:uFillTx/>
              <a:latin typeface="Arial"/>
            </a:endParaRPr>
          </a:p>
        </p:txBody>
      </p:sp>
      <p:sp>
        <p:nvSpPr>
          <p:cNvPr id="822" name="PlaceHolder 3"/>
          <p:cNvSpPr>
            <a:spLocks noGrp="1"/>
          </p:cNvSpPr>
          <p:nvPr>
            <p:ph type="sldNum" idx="7"/>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F5A4AE7F-6DD9-496A-9B7B-DEB4FBD37AA2}"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3" name="PlaceHolder 1"/>
          <p:cNvSpPr>
            <a:spLocks noGrp="1"/>
          </p:cNvSpPr>
          <p:nvPr>
            <p:ph type="sldImg"/>
          </p:nvPr>
        </p:nvSpPr>
        <p:spPr>
          <a:xfrm>
            <a:off x="685800" y="1143000"/>
            <a:ext cx="5486040" cy="3085920"/>
          </a:xfrm>
          <a:prstGeom prst="rect">
            <a:avLst/>
          </a:prstGeom>
          <a:ln w="0">
            <a:noFill/>
          </a:ln>
        </p:spPr>
      </p:sp>
      <p:sp>
        <p:nvSpPr>
          <p:cNvPr id="82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出典</a:t>
            </a:r>
            <a:r>
              <a:rPr b="0" lang="en-US" sz="2000" strike="noStrike" u="none">
                <a:solidFill>
                  <a:srgbClr val="000000"/>
                </a:solidFill>
                <a:effectLst/>
                <a:uFillTx/>
                <a:latin typeface="Arial"/>
              </a:rPr>
              <a:t>: IPA</a:t>
            </a:r>
            <a:r>
              <a:rPr b="0" lang="zh-CN" sz="2000" strike="noStrike" u="none">
                <a:solidFill>
                  <a:srgbClr val="000000"/>
                </a:solidFill>
                <a:effectLst/>
                <a:uFillTx/>
                <a:latin typeface="Arial"/>
              </a:rPr>
              <a:t>『情報セキュリティ</a:t>
            </a:r>
            <a:r>
              <a:rPr b="0" lang="en-US" sz="2000" strike="noStrike" u="none">
                <a:solidFill>
                  <a:srgbClr val="000000"/>
                </a:solidFill>
                <a:effectLst/>
                <a:uFillTx/>
                <a:latin typeface="Arial"/>
              </a:rPr>
              <a:t>10</a:t>
            </a:r>
            <a:r>
              <a:rPr b="0" lang="zh-CN" sz="2000" strike="noStrike" u="none">
                <a:solidFill>
                  <a:srgbClr val="000000"/>
                </a:solidFill>
                <a:effectLst/>
                <a:uFillTx/>
                <a:latin typeface="Arial"/>
              </a:rPr>
              <a:t>大脅威 </a:t>
            </a:r>
            <a:r>
              <a:rPr b="0" lang="en-US" sz="2000" strike="noStrike" u="none">
                <a:solidFill>
                  <a:srgbClr val="000000"/>
                </a:solidFill>
                <a:effectLst/>
                <a:uFillTx/>
                <a:latin typeface="Arial"/>
              </a:rPr>
              <a:t>2026</a:t>
            </a:r>
            <a:r>
              <a:rPr b="0" lang="zh-CN" sz="2000" strike="noStrike" u="none">
                <a:solidFill>
                  <a:srgbClr val="000000"/>
                </a:solidFill>
                <a:effectLst/>
                <a:uFillTx/>
                <a:latin typeface="Arial"/>
              </a:rPr>
              <a:t>』</a:t>
            </a:r>
            <a:r>
              <a:rPr b="0" lang="en-US" sz="2000" strike="noStrike" u="none">
                <a:solidFill>
                  <a:srgbClr val="000000"/>
                </a:solidFill>
                <a:effectLst/>
                <a:uFillTx/>
                <a:latin typeface="Arial"/>
              </a:rPr>
              <a:t>(2026</a:t>
            </a:r>
            <a:r>
              <a:rPr b="0" lang="zh-CN" sz="2000" strike="noStrike" u="none">
                <a:solidFill>
                  <a:srgbClr val="000000"/>
                </a:solidFill>
                <a:effectLst/>
                <a:uFillTx/>
                <a:latin typeface="Arial"/>
              </a:rPr>
              <a:t>年</a:t>
            </a:r>
            <a:r>
              <a:rPr b="0" lang="en-US" sz="2000" strike="noStrike" u="none">
                <a:solidFill>
                  <a:srgbClr val="000000"/>
                </a:solidFill>
                <a:effectLst/>
                <a:uFillTx/>
                <a:latin typeface="Arial"/>
              </a:rPr>
              <a:t>1</a:t>
            </a:r>
            <a:r>
              <a:rPr b="0" lang="zh-CN" sz="2000" strike="noStrike" u="none">
                <a:solidFill>
                  <a:srgbClr val="000000"/>
                </a:solidFill>
                <a:effectLst/>
                <a:uFillTx/>
                <a:latin typeface="Arial"/>
              </a:rPr>
              <a:t>月</a:t>
            </a:r>
            <a:r>
              <a:rPr b="0" lang="en-US" sz="2000" strike="noStrike" u="none">
                <a:solidFill>
                  <a:srgbClr val="000000"/>
                </a:solidFill>
                <a:effectLst/>
                <a:uFillTx/>
                <a:latin typeface="Arial"/>
              </a:rPr>
              <a:t>29</a:t>
            </a:r>
            <a:r>
              <a:rPr b="0" lang="zh-CN" sz="2000" strike="noStrike" u="none">
                <a:solidFill>
                  <a:srgbClr val="000000"/>
                </a:solidFill>
                <a:effectLst/>
                <a:uFillTx/>
                <a:latin typeface="Arial"/>
              </a:rPr>
              <a:t>日公表</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。ランキング暗記は目的ではない。全社員に関係が深い『標的型メール・ランサム・</a:t>
            </a:r>
            <a:r>
              <a:rPr b="0" lang="en-US" sz="2000" strike="noStrike" u="none">
                <a:solidFill>
                  <a:srgbClr val="000000"/>
                </a:solidFill>
                <a:effectLst/>
                <a:uFillTx/>
                <a:latin typeface="Arial"/>
              </a:rPr>
              <a:t>BEC</a:t>
            </a:r>
            <a:r>
              <a:rPr b="0" lang="zh-CN" sz="2000" strike="noStrike" u="none">
                <a:solidFill>
                  <a:srgbClr val="000000"/>
                </a:solidFill>
                <a:effectLst/>
                <a:uFillTx/>
                <a:latin typeface="Arial"/>
              </a:rPr>
              <a:t>・脆弱性・リモートワーク・</a:t>
            </a:r>
            <a:r>
              <a:rPr b="0" lang="en-US" sz="2000" strike="noStrike" u="none">
                <a:solidFill>
                  <a:srgbClr val="000000"/>
                </a:solidFill>
                <a:effectLst/>
                <a:uFillTx/>
                <a:latin typeface="Arial"/>
              </a:rPr>
              <a:t>AI</a:t>
            </a:r>
            <a:r>
              <a:rPr b="0" lang="zh-CN" sz="2000" strike="noStrike" u="none">
                <a:solidFill>
                  <a:srgbClr val="000000"/>
                </a:solidFill>
                <a:effectLst/>
                <a:uFillTx/>
                <a:latin typeface="Arial"/>
              </a:rPr>
              <a:t>』を日常行動に落とすのが狙い。順位</a:t>
            </a:r>
            <a:r>
              <a:rPr b="0" lang="en-US" sz="2000" strike="noStrike" u="none">
                <a:solidFill>
                  <a:srgbClr val="000000"/>
                </a:solidFill>
                <a:effectLst/>
                <a:uFillTx/>
                <a:latin typeface="Arial"/>
              </a:rPr>
              <a:t>=</a:t>
            </a:r>
            <a:r>
              <a:rPr b="0" lang="zh-CN" sz="2000" strike="noStrike" u="none">
                <a:solidFill>
                  <a:srgbClr val="000000"/>
                </a:solidFill>
                <a:effectLst/>
                <a:uFillTx/>
                <a:latin typeface="Arial"/>
              </a:rPr>
              <a:t>優先度ではない点を必ず補足。</a:t>
            </a:r>
            <a:endParaRPr b="0" lang="en-US" sz="2000" strike="noStrike" u="none">
              <a:solidFill>
                <a:srgbClr val="000000"/>
              </a:solidFill>
              <a:effectLst/>
              <a:uFillTx/>
              <a:latin typeface="Arial"/>
            </a:endParaRPr>
          </a:p>
        </p:txBody>
      </p:sp>
      <p:sp>
        <p:nvSpPr>
          <p:cNvPr id="825" name="PlaceHolder 3"/>
          <p:cNvSpPr>
            <a:spLocks noGrp="1"/>
          </p:cNvSpPr>
          <p:nvPr>
            <p:ph type="sldNum" idx="8"/>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22D37665-3978-46B2-B443-FB3F7F610CFD}"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6" name="PlaceHolder 1"/>
          <p:cNvSpPr>
            <a:spLocks noGrp="1"/>
          </p:cNvSpPr>
          <p:nvPr>
            <p:ph type="sldImg"/>
          </p:nvPr>
        </p:nvSpPr>
        <p:spPr>
          <a:xfrm>
            <a:off x="685800" y="1143000"/>
            <a:ext cx="5486040" cy="3085920"/>
          </a:xfrm>
          <a:prstGeom prst="rect">
            <a:avLst/>
          </a:prstGeom>
          <a:ln w="0">
            <a:noFill/>
          </a:ln>
        </p:spPr>
      </p:sp>
      <p:sp>
        <p:nvSpPr>
          <p:cNvPr id="827"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情報資産＝情報・アカウント・端末・サービス。個人情報の漏えい時の本人通知・委員会報告の詳細は第</a:t>
            </a:r>
            <a:r>
              <a:rPr b="0" lang="en-US" sz="2000" strike="noStrike" u="none">
                <a:solidFill>
                  <a:srgbClr val="000000"/>
                </a:solidFill>
                <a:effectLst/>
                <a:uFillTx/>
                <a:latin typeface="Arial"/>
              </a:rPr>
              <a:t>9</a:t>
            </a:r>
            <a:r>
              <a:rPr b="0" lang="zh-CN" sz="2000" strike="noStrike" u="none">
                <a:solidFill>
                  <a:srgbClr val="000000"/>
                </a:solidFill>
                <a:effectLst/>
                <a:uFillTx/>
                <a:latin typeface="Arial"/>
              </a:rPr>
              <a:t>話、営業秘密の</a:t>
            </a:r>
            <a:r>
              <a:rPr b="0" lang="en-US" sz="2000" strike="noStrike" u="none">
                <a:solidFill>
                  <a:srgbClr val="000000"/>
                </a:solidFill>
                <a:effectLst/>
                <a:uFillTx/>
                <a:latin typeface="Arial"/>
              </a:rPr>
              <a:t>3</a:t>
            </a:r>
            <a:r>
              <a:rPr b="0" lang="zh-CN" sz="2000" strike="noStrike" u="none">
                <a:solidFill>
                  <a:srgbClr val="000000"/>
                </a:solidFill>
                <a:effectLst/>
                <a:uFillTx/>
                <a:latin typeface="Arial"/>
              </a:rPr>
              <a:t>要件は第</a:t>
            </a:r>
            <a:r>
              <a:rPr b="0" lang="en-US" sz="2000" strike="noStrike" u="none">
                <a:solidFill>
                  <a:srgbClr val="000000"/>
                </a:solidFill>
                <a:effectLst/>
                <a:uFillTx/>
                <a:latin typeface="Arial"/>
              </a:rPr>
              <a:t>13</a:t>
            </a:r>
            <a:r>
              <a:rPr b="0" lang="zh-CN" sz="2000" strike="noStrike" u="none">
                <a:solidFill>
                  <a:srgbClr val="000000"/>
                </a:solidFill>
                <a:effectLst/>
                <a:uFillTx/>
                <a:latin typeface="Arial"/>
              </a:rPr>
              <a:t>話へ。ここでは『守る対象は広い』ことの共有にとどめる。</a:t>
            </a:r>
            <a:endParaRPr b="0" lang="en-US" sz="2000" strike="noStrike" u="none">
              <a:solidFill>
                <a:srgbClr val="000000"/>
              </a:solidFill>
              <a:effectLst/>
              <a:uFillTx/>
              <a:latin typeface="Arial"/>
            </a:endParaRPr>
          </a:p>
        </p:txBody>
      </p:sp>
      <p:sp>
        <p:nvSpPr>
          <p:cNvPr id="828" name="PlaceHolder 3"/>
          <p:cNvSpPr>
            <a:spLocks noGrp="1"/>
          </p:cNvSpPr>
          <p:nvPr>
            <p:ph type="sldNum" idx="9"/>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19179AD2-3541-45E8-9BBC-76DA4BB32C29}"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9" name="PlaceHolder 1"/>
          <p:cNvSpPr>
            <a:spLocks noGrp="1"/>
          </p:cNvSpPr>
          <p:nvPr>
            <p:ph type="sldImg"/>
          </p:nvPr>
        </p:nvSpPr>
        <p:spPr>
          <a:xfrm>
            <a:off x="685800" y="1143000"/>
            <a:ext cx="5486040" cy="3085920"/>
          </a:xfrm>
          <a:prstGeom prst="rect">
            <a:avLst/>
          </a:prstGeom>
          <a:ln w="0">
            <a:noFill/>
          </a:ln>
        </p:spPr>
      </p:sp>
      <p:sp>
        <p:nvSpPr>
          <p:cNvPr id="830"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en-US" sz="2000" strike="noStrike" u="none">
                <a:solidFill>
                  <a:srgbClr val="000000"/>
                </a:solidFill>
                <a:effectLst/>
                <a:uFillTx/>
                <a:latin typeface="Arial"/>
              </a:rPr>
              <a:t>3</a:t>
            </a:r>
            <a:r>
              <a:rPr b="0" lang="zh-CN" sz="2000" strike="noStrike" u="none">
                <a:solidFill>
                  <a:srgbClr val="000000"/>
                </a:solidFill>
                <a:effectLst/>
                <a:uFillTx/>
                <a:latin typeface="Arial"/>
              </a:rPr>
              <a:t>類型の共通点＝心理を突く点を強調。</a:t>
            </a:r>
            <a:r>
              <a:rPr b="0" lang="en-US" sz="2000" strike="noStrike" u="none">
                <a:solidFill>
                  <a:srgbClr val="000000"/>
                </a:solidFill>
                <a:effectLst/>
                <a:uFillTx/>
                <a:latin typeface="Arial"/>
              </a:rPr>
              <a:t>AI</a:t>
            </a:r>
            <a:r>
              <a:rPr b="0" lang="zh-CN" sz="2000" strike="noStrike" u="none">
                <a:solidFill>
                  <a:srgbClr val="000000"/>
                </a:solidFill>
                <a:effectLst/>
                <a:uFillTx/>
                <a:latin typeface="Arial"/>
              </a:rPr>
              <a:t>で文面が自然になり『日本語が変だから偽物』は通用しにくくなっている（</a:t>
            </a:r>
            <a:r>
              <a:rPr b="0" lang="en-US" sz="2000" strike="noStrike" u="none">
                <a:solidFill>
                  <a:srgbClr val="000000"/>
                </a:solidFill>
                <a:effectLst/>
                <a:uFillTx/>
                <a:latin typeface="Arial"/>
              </a:rPr>
              <a:t>AI</a:t>
            </a:r>
            <a:r>
              <a:rPr b="0" lang="zh-CN" sz="2000" strike="noStrike" u="none">
                <a:solidFill>
                  <a:srgbClr val="000000"/>
                </a:solidFill>
                <a:effectLst/>
                <a:uFillTx/>
                <a:latin typeface="Arial"/>
              </a:rPr>
              <a:t>リスクは第</a:t>
            </a:r>
            <a:r>
              <a:rPr b="0" lang="en-US" sz="2000" strike="noStrike" u="none">
                <a:solidFill>
                  <a:srgbClr val="000000"/>
                </a:solidFill>
                <a:effectLst/>
                <a:uFillTx/>
                <a:latin typeface="Arial"/>
              </a:rPr>
              <a:t>11</a:t>
            </a:r>
            <a:r>
              <a:rPr b="0" lang="zh-CN" sz="2000" strike="noStrike" u="none">
                <a:solidFill>
                  <a:srgbClr val="000000"/>
                </a:solidFill>
                <a:effectLst/>
                <a:uFillTx/>
                <a:latin typeface="Arial"/>
              </a:rPr>
              <a:t>話で深掘り）。</a:t>
            </a:r>
            <a:endParaRPr b="0" lang="en-US" sz="2000" strike="noStrike" u="none">
              <a:solidFill>
                <a:srgbClr val="000000"/>
              </a:solidFill>
              <a:effectLst/>
              <a:uFillTx/>
              <a:latin typeface="Arial"/>
            </a:endParaRPr>
          </a:p>
        </p:txBody>
      </p:sp>
      <p:sp>
        <p:nvSpPr>
          <p:cNvPr id="831" name="PlaceHolder 3"/>
          <p:cNvSpPr>
            <a:spLocks noGrp="1"/>
          </p:cNvSpPr>
          <p:nvPr>
            <p:ph type="sldNum" idx="10"/>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877F0646-F86E-484D-B7D0-1E747283B1AE}"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2" name="PlaceHolder 1"/>
          <p:cNvSpPr>
            <a:spLocks noGrp="1"/>
          </p:cNvSpPr>
          <p:nvPr>
            <p:ph type="sldImg"/>
          </p:nvPr>
        </p:nvSpPr>
        <p:spPr>
          <a:xfrm>
            <a:off x="685800" y="1143000"/>
            <a:ext cx="5486040" cy="3085920"/>
          </a:xfrm>
          <a:prstGeom prst="rect">
            <a:avLst/>
          </a:prstGeom>
          <a:ln w="0">
            <a:noFill/>
          </a:ln>
        </p:spPr>
      </p:sp>
      <p:sp>
        <p:nvSpPr>
          <p:cNvPr id="833"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『これさえ見れば</a:t>
            </a:r>
            <a:r>
              <a:rPr b="0" lang="en-US" sz="2000" strike="noStrike" u="none">
                <a:solidFill>
                  <a:srgbClr val="000000"/>
                </a:solidFill>
                <a:effectLst/>
                <a:uFillTx/>
                <a:latin typeface="Arial"/>
              </a:rPr>
              <a:t>100%</a:t>
            </a:r>
            <a:r>
              <a:rPr b="0" lang="zh-CN" sz="2000" strike="noStrike" u="none">
                <a:solidFill>
                  <a:srgbClr val="000000"/>
                </a:solidFill>
                <a:effectLst/>
                <a:uFillTx/>
                <a:latin typeface="Arial"/>
              </a:rPr>
              <a:t>安全』とは言わない。あくまでサイン。複数の手がかりで総合判断し、迷ったらメール返信ではなく別経路で確認・報告。</a:t>
            </a:r>
            <a:endParaRPr b="0" lang="en-US" sz="2000" strike="noStrike" u="none">
              <a:solidFill>
                <a:srgbClr val="000000"/>
              </a:solidFill>
              <a:effectLst/>
              <a:uFillTx/>
              <a:latin typeface="Arial"/>
            </a:endParaRPr>
          </a:p>
        </p:txBody>
      </p:sp>
      <p:sp>
        <p:nvSpPr>
          <p:cNvPr id="834" name="PlaceHolder 3"/>
          <p:cNvSpPr>
            <a:spLocks noGrp="1"/>
          </p:cNvSpPr>
          <p:nvPr>
            <p:ph type="sldNum" idx="11"/>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43DECB46-A18A-4B10-81DC-A576AEF3DF9F}"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5" name="PlaceHolder 1"/>
          <p:cNvSpPr>
            <a:spLocks noGrp="1"/>
          </p:cNvSpPr>
          <p:nvPr>
            <p:ph type="sldImg"/>
          </p:nvPr>
        </p:nvSpPr>
        <p:spPr>
          <a:xfrm>
            <a:off x="685800" y="1143000"/>
            <a:ext cx="5486040" cy="3085920"/>
          </a:xfrm>
          <a:prstGeom prst="rect">
            <a:avLst/>
          </a:prstGeom>
          <a:ln w="0">
            <a:noFill/>
          </a:ln>
        </p:spPr>
      </p:sp>
      <p:sp>
        <p:nvSpPr>
          <p:cNvPr id="83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b="0" lang="zh-CN" sz="2000" strike="noStrike" u="none">
                <a:solidFill>
                  <a:srgbClr val="000000"/>
                </a:solidFill>
                <a:effectLst/>
                <a:uFillTx/>
                <a:latin typeface="Arial"/>
              </a:rPr>
              <a:t>リンク・添付・</a:t>
            </a:r>
            <a:r>
              <a:rPr b="0" lang="en-US" sz="2000" strike="noStrike" u="none">
                <a:solidFill>
                  <a:srgbClr val="000000"/>
                </a:solidFill>
                <a:effectLst/>
                <a:uFillTx/>
                <a:latin typeface="Arial"/>
              </a:rPr>
              <a:t>QR</a:t>
            </a:r>
            <a:r>
              <a:rPr b="0" lang="zh-CN" sz="2000" strike="noStrike" u="none">
                <a:solidFill>
                  <a:srgbClr val="000000"/>
                </a:solidFill>
                <a:effectLst/>
                <a:uFillTx/>
                <a:latin typeface="Arial"/>
              </a:rPr>
              <a:t>は同じ『開く』行為。開かなくても安全とは言い切れない（自動実行等）ため、断定を避けつつ『開く前に止まる』を徹底。</a:t>
            </a:r>
            <a:endParaRPr b="0" lang="en-US" sz="2000" strike="noStrike" u="none">
              <a:solidFill>
                <a:srgbClr val="000000"/>
              </a:solidFill>
              <a:effectLst/>
              <a:uFillTx/>
              <a:latin typeface="Arial"/>
            </a:endParaRPr>
          </a:p>
        </p:txBody>
      </p:sp>
      <p:sp>
        <p:nvSpPr>
          <p:cNvPr id="837" name="PlaceHolder 3"/>
          <p:cNvSpPr>
            <a:spLocks noGrp="1"/>
          </p:cNvSpPr>
          <p:nvPr>
            <p:ph type="sldNum" idx="12"/>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C69BE0DC-AE0A-4BCB-90DF-80FFC049914D}"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spTree>
      <p:nvGrpSpPr>
        <p:cNvPr id="1" name=""/>
        <p:cNvGrpSpPr/>
        <p:nvPr/>
      </p:nvGrpSpPr>
      <p:grpSpPr>
        <a:xfrm>
          <a:off x="0" y="0"/>
          <a:ext cx="0" cy="0"/>
          <a:chOff x="0" y="0"/>
          <a:chExt cx="0" cy="0"/>
        </a:xfrm>
      </p:grpSpPr>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09480" y="273600"/>
            <a:ext cx="10972080" cy="1144800"/>
          </a:xfrm>
          <a:prstGeom prst="rect">
            <a:avLst/>
          </a:prstGeom>
          <a:noFill/>
          <a:ln w="0">
            <a:noFill/>
          </a:ln>
        </p:spPr>
        <p:txBody>
          <a:bodyPr lIns="0" rIns="0" tIns="0" bIns="0" anchor="ctr">
            <a:noAutofit/>
          </a:bodyPr>
          <a:p>
            <a:pPr indent="0">
              <a:buNone/>
            </a:pPr>
            <a:r>
              <a:rPr b="0" lang="en-US" sz="1800" strike="noStrike" u="none">
                <a:solidFill>
                  <a:schemeClr val="dk1"/>
                </a:solidFill>
                <a:effectLst/>
                <a:uFillTx/>
                <a:latin typeface="Calibri"/>
              </a:rPr>
              <a:t>Click to edit the title text format</a:t>
            </a:r>
            <a:endParaRPr b="0" lang="en-US" sz="1800" strike="noStrike" u="none">
              <a:solidFill>
                <a:schemeClr val="dk1"/>
              </a:solidFill>
              <a:effectLst/>
              <a:uFillTx/>
              <a:latin typeface="Calibri"/>
            </a:endParaRPr>
          </a:p>
        </p:txBody>
      </p:sp>
      <p:sp>
        <p:nvSpPr>
          <p:cNvPr id="1" name="PlaceHolder 2"/>
          <p:cNvSpPr>
            <a:spLocks noGrp="1"/>
          </p:cNvSpPr>
          <p:nvPr>
            <p:ph type="body"/>
          </p:nvPr>
        </p:nvSpPr>
        <p:spPr>
          <a:xfrm>
            <a:off x="609480" y="1604520"/>
            <a:ext cx="1097208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3200" strike="noStrike" u="none">
                <a:solidFill>
                  <a:schemeClr val="dk1"/>
                </a:solidFill>
                <a:effectLst/>
                <a:uFillTx/>
                <a:latin typeface="Calibri"/>
              </a:rPr>
              <a:t>Click to edit the outline text format</a:t>
            </a:r>
            <a:endParaRPr b="0" lang="en-US" sz="3200" strike="noStrike" u="none">
              <a:solidFill>
                <a:schemeClr val="dk1"/>
              </a:solidFill>
              <a:effectLst/>
              <a:uFillTx/>
              <a:latin typeface="Calibri"/>
            </a:endParaRPr>
          </a:p>
          <a:p>
            <a:pPr lvl="1" marL="864000" indent="-324000">
              <a:spcBef>
                <a:spcPts val="1134"/>
              </a:spcBef>
              <a:buClr>
                <a:srgbClr val="000000"/>
              </a:buClr>
              <a:buSzPct val="75000"/>
              <a:buFont typeface="Symbol" charset="2"/>
              <a:buChar char=""/>
            </a:pPr>
            <a:r>
              <a:rPr b="0" lang="en-US" sz="2400" strike="noStrike" u="none">
                <a:solidFill>
                  <a:schemeClr val="dk1"/>
                </a:solidFill>
                <a:effectLst/>
                <a:uFillTx/>
                <a:latin typeface="Calibri"/>
              </a:rPr>
              <a:t>Second Outline Level</a:t>
            </a:r>
            <a:endParaRPr b="0" lang="en-US" sz="2400" strike="noStrike" u="none">
              <a:solidFill>
                <a:schemeClr val="dk1"/>
              </a:solidFill>
              <a:effectLst/>
              <a:uFillTx/>
              <a:latin typeface="Calibri"/>
            </a:endParaRPr>
          </a:p>
          <a:p>
            <a:pPr lvl="2" marL="1296000" indent="-288000">
              <a:spcBef>
                <a:spcPts val="850"/>
              </a:spcBef>
              <a:buClr>
                <a:srgbClr val="000000"/>
              </a:buClr>
              <a:buSzPct val="45000"/>
              <a:buFont typeface="Wingdings" charset="2"/>
              <a:buChar char=""/>
            </a:pPr>
            <a:r>
              <a:rPr b="0" lang="en-US" sz="2000" strike="noStrike" u="none">
                <a:solidFill>
                  <a:schemeClr val="dk1"/>
                </a:solidFill>
                <a:effectLst/>
                <a:uFillTx/>
                <a:latin typeface="Calibri"/>
              </a:rPr>
              <a:t>Third Outline Level</a:t>
            </a:r>
            <a:endParaRPr b="0" lang="en-US" sz="2000" strike="noStrike" u="none">
              <a:solidFill>
                <a:schemeClr val="dk1"/>
              </a:solidFill>
              <a:effectLst/>
              <a:uFillTx/>
              <a:latin typeface="Calibri"/>
            </a:endParaRPr>
          </a:p>
          <a:p>
            <a:pPr lvl="3" marL="1728000" indent="-216000">
              <a:spcBef>
                <a:spcPts val="567"/>
              </a:spcBef>
              <a:buClr>
                <a:srgbClr val="000000"/>
              </a:buClr>
              <a:buSzPct val="75000"/>
              <a:buFont typeface="Symbol" charset="2"/>
              <a:buChar char=""/>
            </a:pPr>
            <a:r>
              <a:rPr b="0" lang="en-US" sz="2000" strike="noStrike" u="none">
                <a:solidFill>
                  <a:schemeClr val="dk1"/>
                </a:solidFill>
                <a:effectLst/>
                <a:uFillTx/>
                <a:latin typeface="Calibri"/>
              </a:rPr>
              <a:t>Fourth Outline Level</a:t>
            </a:r>
            <a:endParaRPr b="0" lang="en-US" sz="2000" strike="noStrike" u="none">
              <a:solidFill>
                <a:schemeClr val="dk1"/>
              </a:solidFill>
              <a:effectLst/>
              <a:uFillTx/>
              <a:latin typeface="Calibri"/>
            </a:endParaRPr>
          </a:p>
          <a:p>
            <a:pPr lvl="4" marL="2160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Fifth Outline Level</a:t>
            </a:r>
            <a:endParaRPr b="0" lang="en-US" sz="2000" strike="noStrike" u="none">
              <a:solidFill>
                <a:schemeClr val="dk1"/>
              </a:solidFill>
              <a:effectLst/>
              <a:uFillTx/>
              <a:latin typeface="Calibri"/>
            </a:endParaRPr>
          </a:p>
          <a:p>
            <a:pPr lvl="5" marL="2592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Sixth Outline Level</a:t>
            </a:r>
            <a:endParaRPr b="0" lang="en-US" sz="2000" strike="noStrike" u="none">
              <a:solidFill>
                <a:schemeClr val="dk1"/>
              </a:solidFill>
              <a:effectLst/>
              <a:uFillTx/>
              <a:latin typeface="Calibri"/>
            </a:endParaRPr>
          </a:p>
          <a:p>
            <a:pPr lvl="6" marL="3024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Seventh Outline Level</a:t>
            </a:r>
            <a:endParaRPr b="0" lang="en-US" sz="2000" strike="noStrike" u="none">
              <a:solidFill>
                <a:schemeClr val="dk1"/>
              </a:solidFill>
              <a:effectLst/>
              <a:uFillTx/>
              <a:latin typeface="Calibri"/>
            </a:endParaRPr>
          </a:p>
        </p:txBody>
      </p:sp>
    </p:spTree>
  </p:cSld>
  <p:clrMap bg1="lt1" tx1="dk1" bg2="lt2" tx2="dk2" accent1="accent1" accent2="accent2" accent3="accent3" accent4="accent4" accent5="accent5" accent6="accent6" hlink="hlink" folHlink="folHlink"/>
  <p:sldLayoutIdLst>
    <p:sldLayoutId id="2147483649"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png"/><Relationship Id="rId3" Type="http://schemas.openxmlformats.org/officeDocument/2006/relationships/slideLayout" Target="../slideLayouts/slideLayout1.xml"/><Relationship Id="rId4"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7.png"/><Relationship Id="rId3" Type="http://schemas.openxmlformats.org/officeDocument/2006/relationships/slideLayout" Target="../slideLayouts/slideLayout1.xml"/><Relationship Id="rId4"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1.xml"/><Relationship Id="rId3"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image" Target="../media/image30.png"/><Relationship Id="rId3" Type="http://schemas.openxmlformats.org/officeDocument/2006/relationships/image" Target="../media/image31.png"/><Relationship Id="rId4" Type="http://schemas.openxmlformats.org/officeDocument/2006/relationships/slideLayout" Target="../slideLayouts/slideLayout1.xml"/><Relationship Id="rId5"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9.png"/><Relationship Id="rId5" Type="http://schemas.openxmlformats.org/officeDocument/2006/relationships/slideLayout" Target="../slideLayouts/slideLayout1.xml"/><Relationship Id="rId6"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image" Target="../media/image15.png"/><Relationship Id="rId3" Type="http://schemas.openxmlformats.org/officeDocument/2006/relationships/image" Target="../media/image18.png"/><Relationship Id="rId4" Type="http://schemas.openxmlformats.org/officeDocument/2006/relationships/image" Target="../media/image12.png"/><Relationship Id="rId5" Type="http://schemas.openxmlformats.org/officeDocument/2006/relationships/image" Target="../media/image21.png"/><Relationship Id="rId6" Type="http://schemas.openxmlformats.org/officeDocument/2006/relationships/slideLayout" Target="../slideLayouts/slideLayout1.xml"/><Relationship Id="rId7"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4.png"/><Relationship Id="rId3" Type="http://schemas.openxmlformats.org/officeDocument/2006/relationships/image" Target="../media/image4.png"/><Relationship Id="rId4" Type="http://schemas.openxmlformats.org/officeDocument/2006/relationships/slideLayout" Target="../slideLayouts/slideLayout1.xml"/><Relationship Id="rId5"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34.png"/><Relationship Id="rId5" Type="http://schemas.openxmlformats.org/officeDocument/2006/relationships/slideLayout" Target="../slideLayouts/slideLayout1.xml"/><Relationship Id="rId6"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1.xml"/><Relationship Id="rId3"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image" Target="../media/image15.png"/><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1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slideLayout" Target="../slideLayouts/slideLayout1.xml"/><Relationship Id="rId9"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slideLayout" Target="../slideLayouts/slideLayout1.xml"/><Relationship Id="rId7"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xml"/><Relationship Id="rId3"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3.png"/><Relationship Id="rId3" Type="http://schemas.openxmlformats.org/officeDocument/2006/relationships/image" Target="../media/image8.png"/><Relationship Id="rId4" Type="http://schemas.openxmlformats.org/officeDocument/2006/relationships/image" Target="../media/image18.png"/><Relationship Id="rId5" Type="http://schemas.openxmlformats.org/officeDocument/2006/relationships/image" Target="../media/image38.png"/><Relationship Id="rId6" Type="http://schemas.openxmlformats.org/officeDocument/2006/relationships/slideLayout" Target="../slideLayouts/slideLayout1.xml"/><Relationship Id="rId7"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image" Target="../media/image38.png"/><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15.png"/><Relationship Id="rId6" Type="http://schemas.openxmlformats.org/officeDocument/2006/relationships/slideLayout" Target="../slideLayouts/slideLayout1.xml"/><Relationship Id="rId7"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xml"/><Relationship Id="rId3"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3.png"/><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slideLayout" Target="../slideLayouts/slideLayout1.xml"/><Relationship Id="rId6"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9.png"/><Relationship Id="rId3" Type="http://schemas.openxmlformats.org/officeDocument/2006/relationships/image" Target="../media/image9.png"/><Relationship Id="rId4" Type="http://schemas.openxmlformats.org/officeDocument/2006/relationships/image" Target="../media/image9.png"/><Relationship Id="rId5" Type="http://schemas.openxmlformats.org/officeDocument/2006/relationships/image" Target="../media/image9.png"/><Relationship Id="rId6" Type="http://schemas.openxmlformats.org/officeDocument/2006/relationships/slideLayout" Target="../slideLayouts/slideLayout1.xml"/><Relationship Id="rId7" Type="http://schemas.openxmlformats.org/officeDocument/2006/relationships/notesSlide" Target="../notesSlides/notesSlide26.xml"/>
</Relationships>
</file>

<file path=ppt/slides/_rels/slide27.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24.png"/><Relationship Id="rId3" Type="http://schemas.openxmlformats.org/officeDocument/2006/relationships/slideLayout" Target="../slideLayouts/slideLayout1.xml"/><Relationship Id="rId4" Type="http://schemas.openxmlformats.org/officeDocument/2006/relationships/notesSlide" Target="../notesSlides/notesSlide27.xml"/>
</Relationships>
</file>

<file path=ppt/slides/_rels/slide28.xml.rels><?xml version="1.0" encoding="UTF-8"?>
<Relationships xmlns="http://schemas.openxmlformats.org/package/2006/relationships"><Relationship Id="rId1" Type="http://schemas.openxmlformats.org/officeDocument/2006/relationships/image" Target="../media/image42.png"/><Relationship Id="rId2" Type="http://schemas.openxmlformats.org/officeDocument/2006/relationships/slideLayout" Target="../slideLayouts/slideLayout1.xml"/><Relationship Id="rId3" Type="http://schemas.openxmlformats.org/officeDocument/2006/relationships/notesSlide" Target="../notesSlides/notesSlide28.xml"/>
</Relationships>
</file>

<file path=ppt/slides/_rels/slide29.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21.png"/><Relationship Id="rId3" Type="http://schemas.openxmlformats.org/officeDocument/2006/relationships/image" Target="../media/image10.png"/><Relationship Id="rId4" Type="http://schemas.openxmlformats.org/officeDocument/2006/relationships/slideLayout" Target="../slideLayouts/slideLayout1.xml"/><Relationship Id="rId5" Type="http://schemas.openxmlformats.org/officeDocument/2006/relationships/notesSlide" Target="../notesSlides/notesSlide29.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xml"/><Relationship Id="rId4" Type="http://schemas.openxmlformats.org/officeDocument/2006/relationships/notesSlide" Target="../notesSlides/notesSlide3.xml"/>
</Relationships>
</file>

<file path=ppt/slides/_rels/slide30.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21.png"/><Relationship Id="rId3" Type="http://schemas.openxmlformats.org/officeDocument/2006/relationships/image" Target="../media/image10.png"/><Relationship Id="rId4" Type="http://schemas.openxmlformats.org/officeDocument/2006/relationships/slideLayout" Target="../slideLayouts/slideLayout1.xml"/><Relationship Id="rId5" Type="http://schemas.openxmlformats.org/officeDocument/2006/relationships/notesSlide" Target="../notesSlides/notesSlide30.xml"/>
</Relationships>
</file>

<file path=ppt/slides/_rels/slide31.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21.png"/><Relationship Id="rId3" Type="http://schemas.openxmlformats.org/officeDocument/2006/relationships/image" Target="../media/image10.png"/><Relationship Id="rId4" Type="http://schemas.openxmlformats.org/officeDocument/2006/relationships/slideLayout" Target="../slideLayouts/slideLayout1.xml"/><Relationship Id="rId5" Type="http://schemas.openxmlformats.org/officeDocument/2006/relationships/notesSlide" Target="../notesSlides/notesSlide31.xml"/>
</Relationships>
</file>

<file path=ppt/slides/_rels/slide3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21.png"/><Relationship Id="rId3" Type="http://schemas.openxmlformats.org/officeDocument/2006/relationships/image" Target="../media/image10.png"/><Relationship Id="rId4" Type="http://schemas.openxmlformats.org/officeDocument/2006/relationships/slideLayout" Target="../slideLayouts/slideLayout1.xml"/><Relationship Id="rId5" Type="http://schemas.openxmlformats.org/officeDocument/2006/relationships/notesSlide" Target="../notesSlides/notesSlide32.xml"/>
</Relationships>
</file>

<file path=ppt/slides/_rels/slide3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21.png"/><Relationship Id="rId3" Type="http://schemas.openxmlformats.org/officeDocument/2006/relationships/image" Target="../media/image10.png"/><Relationship Id="rId4" Type="http://schemas.openxmlformats.org/officeDocument/2006/relationships/slideLayout" Target="../slideLayouts/slideLayout1.xml"/><Relationship Id="rId5" Type="http://schemas.openxmlformats.org/officeDocument/2006/relationships/notesSlide" Target="../notesSlides/notesSlide33.xml"/>
</Relationships>
</file>

<file path=ppt/slides/_rels/slide3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3.png"/><Relationship Id="rId3" Type="http://schemas.openxmlformats.org/officeDocument/2006/relationships/image" Target="../media/image27.png"/><Relationship Id="rId4" Type="http://schemas.openxmlformats.org/officeDocument/2006/relationships/image" Target="../media/image15.png"/><Relationship Id="rId5" Type="http://schemas.openxmlformats.org/officeDocument/2006/relationships/image" Target="../media/image20.png"/><Relationship Id="rId6" Type="http://schemas.openxmlformats.org/officeDocument/2006/relationships/image" Target="../media/image16.png"/><Relationship Id="rId7" Type="http://schemas.openxmlformats.org/officeDocument/2006/relationships/slideLayout" Target="../slideLayouts/slideLayout1.xml"/><Relationship Id="rId8" Type="http://schemas.openxmlformats.org/officeDocument/2006/relationships/notesSlide" Target="../notesSlides/notesSlide34.xml"/>
</Relationships>
</file>

<file path=ppt/slides/_rels/slide35.xml.rels><?xml version="1.0" encoding="UTF-8"?>
<Relationships xmlns="http://schemas.openxmlformats.org/package/2006/relationships"><Relationship Id="rId1" Type="http://schemas.openxmlformats.org/officeDocument/2006/relationships/image" Target="../media/image43.png"/><Relationship Id="rId2" Type="http://schemas.openxmlformats.org/officeDocument/2006/relationships/image" Target="../media/image44.png"/><Relationship Id="rId3" Type="http://schemas.openxmlformats.org/officeDocument/2006/relationships/image" Target="../media/image45.png"/><Relationship Id="rId4" Type="http://schemas.openxmlformats.org/officeDocument/2006/relationships/slideLayout" Target="../slideLayouts/slideLayout1.xml"/><Relationship Id="rId5" Type="http://schemas.openxmlformats.org/officeDocument/2006/relationships/notesSlide" Target="../notesSlides/notesSlide35.xml"/>
</Relationships>
</file>

<file path=ppt/slides/_rels/slide36.xml.rels><?xml version="1.0" encoding="UTF-8"?>
<Relationships xmlns="http://schemas.openxmlformats.org/package/2006/relationships"><Relationship Id="rId1" Type="http://schemas.openxmlformats.org/officeDocument/2006/relationships/image" Target="../media/image46.png"/><Relationship Id="rId2" Type="http://schemas.openxmlformats.org/officeDocument/2006/relationships/image" Target="../media/image47.png"/><Relationship Id="rId3" Type="http://schemas.openxmlformats.org/officeDocument/2006/relationships/image" Target="../media/image47.png"/><Relationship Id="rId4" Type="http://schemas.openxmlformats.org/officeDocument/2006/relationships/image" Target="../media/image47.png"/><Relationship Id="rId5" Type="http://schemas.openxmlformats.org/officeDocument/2006/relationships/slideLayout" Target="../slideLayouts/slideLayout1.xml"/><Relationship Id="rId6" Type="http://schemas.openxmlformats.org/officeDocument/2006/relationships/notesSlide" Target="../notesSlides/notesSlide36.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1.xml"/><Relationship Id="rId5"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2.png"/><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slideLayout" Target="../slideLayouts/slideLayout1.xml"/><Relationship Id="rId9"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15.png"/><Relationship Id="rId5" Type="http://schemas.openxmlformats.org/officeDocument/2006/relationships/image" Target="../media/image20.png"/><Relationship Id="rId6" Type="http://schemas.openxmlformats.org/officeDocument/2006/relationships/slideLayout" Target="../slideLayouts/slideLayout1.xml"/><Relationship Id="rId7"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21.png"/><Relationship Id="rId6" Type="http://schemas.openxmlformats.org/officeDocument/2006/relationships/slideLayout" Target="../slideLayouts/slideLayout1.xml"/><Relationship Id="rId7"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3.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18.png"/><Relationship Id="rId6" Type="http://schemas.openxmlformats.org/officeDocument/2006/relationships/image" Target="../media/image25.png"/><Relationship Id="rId7" Type="http://schemas.openxmlformats.org/officeDocument/2006/relationships/image" Target="../media/image16.png"/><Relationship Id="rId8" Type="http://schemas.openxmlformats.org/officeDocument/2006/relationships/slideLayout" Target="../slideLayouts/slideLayout1.xml"/><Relationship Id="rId9"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26.png"/><Relationship Id="rId5" Type="http://schemas.openxmlformats.org/officeDocument/2006/relationships/slideLayout" Target="../slideLayouts/slideLayout1.xml"/><Relationship Id="rId6"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16314f"/>
        </a:solidFill>
      </p:bgPr>
    </p:bg>
    <p:spTree>
      <p:nvGrpSpPr>
        <p:cNvPr id="1" name=""/>
        <p:cNvGrpSpPr/>
        <p:nvPr/>
      </p:nvGrpSpPr>
      <p:grpSpPr>
        <a:xfrm>
          <a:off x="0" y="0"/>
          <a:ext cx="0" cy="0"/>
          <a:chOff x="0" y="0"/>
          <a:chExt cx="0" cy="0"/>
        </a:xfrm>
      </p:grpSpPr>
      <p:sp>
        <p:nvSpPr>
          <p:cNvPr id="8" name="Text 0"/>
          <p:cNvSpPr/>
          <p:nvPr/>
        </p:nvSpPr>
        <p:spPr>
          <a:xfrm>
            <a:off x="567000" y="777240"/>
            <a:ext cx="11057400" cy="365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pc="99" strike="noStrike" u="none">
                <a:solidFill>
                  <a:srgbClr val="b58a3a"/>
                </a:solidFill>
                <a:effectLst/>
                <a:uFillTx/>
                <a:latin typeface="Meiryo"/>
                <a:ea typeface="Meiryo"/>
              </a:rPr>
              <a:t>法務・総務のための社内研修資料</a:t>
            </a:r>
            <a:r>
              <a:rPr b="1" lang="en-US" sz="1500" spc="99" strike="noStrike" u="none">
                <a:solidFill>
                  <a:srgbClr val="b58a3a"/>
                </a:solidFill>
                <a:effectLst/>
                <a:uFillTx/>
                <a:latin typeface="Meiryo"/>
                <a:ea typeface="Meiryo"/>
              </a:rPr>
              <a:t>20</a:t>
            </a:r>
            <a:r>
              <a:rPr b="1" lang="zh-CN" sz="1500" spc="99" strike="noStrike" u="none">
                <a:solidFill>
                  <a:srgbClr val="b58a3a"/>
                </a:solidFill>
                <a:effectLst/>
                <a:uFillTx/>
                <a:latin typeface="Meiryo"/>
                <a:ea typeface="Meiryo"/>
              </a:rPr>
              <a:t>選</a:t>
            </a:r>
            <a:endParaRPr b="0" lang="en-US" sz="1500" strike="noStrike" u="none">
              <a:solidFill>
                <a:srgbClr val="ffffff"/>
              </a:solidFill>
              <a:effectLst/>
              <a:uFillTx/>
              <a:latin typeface="Arial"/>
            </a:endParaRPr>
          </a:p>
        </p:txBody>
      </p:sp>
      <p:sp>
        <p:nvSpPr>
          <p:cNvPr id="9" name="Text 1"/>
          <p:cNvSpPr/>
          <p:nvPr/>
        </p:nvSpPr>
        <p:spPr>
          <a:xfrm>
            <a:off x="567000" y="1097280"/>
            <a:ext cx="11057400" cy="310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aeb9c6"/>
                </a:solidFill>
                <a:effectLst/>
                <a:uFillTx/>
                <a:latin typeface="Meiryo"/>
                <a:ea typeface="Meiryo"/>
              </a:rPr>
              <a:t>スライド・問題・解答・講師台本</a:t>
            </a:r>
            <a:endParaRPr b="0" lang="en-US" sz="1250" strike="noStrike" u="none">
              <a:solidFill>
                <a:srgbClr val="ffffff"/>
              </a:solidFill>
              <a:effectLst/>
              <a:uFillTx/>
              <a:latin typeface="Arial"/>
            </a:endParaRPr>
          </a:p>
        </p:txBody>
      </p:sp>
      <p:sp>
        <p:nvSpPr>
          <p:cNvPr id="10" name="Shape 2"/>
          <p:cNvSpPr/>
          <p:nvPr/>
        </p:nvSpPr>
        <p:spPr>
          <a:xfrm>
            <a:off x="567000" y="1691640"/>
            <a:ext cx="1737000" cy="566640"/>
          </a:xfrm>
          <a:prstGeom prst="roundRect">
            <a:avLst>
              <a:gd name="adj" fmla="val 12903"/>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1" name="Text 3"/>
          <p:cNvSpPr/>
          <p:nvPr/>
        </p:nvSpPr>
        <p:spPr>
          <a:xfrm>
            <a:off x="567000" y="1691640"/>
            <a:ext cx="1737000" cy="5666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900" strike="noStrike" u="none">
                <a:solidFill>
                  <a:srgbClr val="16314f"/>
                </a:solidFill>
                <a:effectLst/>
                <a:uFillTx/>
                <a:latin typeface="Meiryo"/>
                <a:ea typeface="Meiryo"/>
              </a:rPr>
              <a:t>第 </a:t>
            </a:r>
            <a:r>
              <a:rPr b="1" lang="en-US" sz="1900" strike="noStrike" u="none">
                <a:solidFill>
                  <a:srgbClr val="16314f"/>
                </a:solidFill>
                <a:effectLst/>
                <a:uFillTx/>
                <a:latin typeface="Meiryo"/>
                <a:ea typeface="Meiryo"/>
              </a:rPr>
              <a:t>10 </a:t>
            </a:r>
            <a:r>
              <a:rPr b="1" lang="zh-CN" sz="1900" strike="noStrike" u="none">
                <a:solidFill>
                  <a:srgbClr val="16314f"/>
                </a:solidFill>
                <a:effectLst/>
                <a:uFillTx/>
                <a:latin typeface="Meiryo"/>
                <a:ea typeface="Meiryo"/>
              </a:rPr>
              <a:t>回</a:t>
            </a:r>
            <a:endParaRPr b="0" lang="en-US" sz="1900" strike="noStrike" u="none">
              <a:solidFill>
                <a:srgbClr val="ffffff"/>
              </a:solidFill>
              <a:effectLst/>
              <a:uFillTx/>
              <a:latin typeface="Arial"/>
            </a:endParaRPr>
          </a:p>
        </p:txBody>
      </p:sp>
      <p:sp>
        <p:nvSpPr>
          <p:cNvPr id="12" name="Text 4"/>
          <p:cNvSpPr/>
          <p:nvPr/>
        </p:nvSpPr>
        <p:spPr>
          <a:xfrm>
            <a:off x="567000" y="2468880"/>
            <a:ext cx="11057400" cy="822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4300" strike="noStrike" u="none">
                <a:solidFill>
                  <a:srgbClr val="ffffff"/>
                </a:solidFill>
                <a:effectLst/>
                <a:uFillTx/>
                <a:latin typeface="Meiryo"/>
                <a:ea typeface="Meiryo"/>
              </a:rPr>
              <a:t>情報セキュリティ研修資料</a:t>
            </a:r>
            <a:endParaRPr b="0" lang="en-US" sz="4300" strike="noStrike" u="none">
              <a:solidFill>
                <a:srgbClr val="ffffff"/>
              </a:solidFill>
              <a:effectLst/>
              <a:uFillTx/>
              <a:latin typeface="Arial"/>
            </a:endParaRPr>
          </a:p>
        </p:txBody>
      </p:sp>
      <p:sp>
        <p:nvSpPr>
          <p:cNvPr id="13" name="Text 5"/>
          <p:cNvSpPr/>
          <p:nvPr/>
        </p:nvSpPr>
        <p:spPr>
          <a:xfrm>
            <a:off x="567000" y="3310200"/>
            <a:ext cx="11057400" cy="639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500" strike="noStrike" u="none">
                <a:solidFill>
                  <a:srgbClr val="b58a3a"/>
                </a:solidFill>
                <a:effectLst/>
                <a:uFillTx/>
                <a:latin typeface="Meiryo"/>
                <a:ea typeface="Meiryo"/>
              </a:rPr>
              <a:t>標的型メール・パスワード・端末紛失</a:t>
            </a:r>
            <a:endParaRPr b="0" lang="en-US" sz="2500" strike="noStrike" u="none">
              <a:solidFill>
                <a:srgbClr val="ffffff"/>
              </a:solidFill>
              <a:effectLst/>
              <a:uFillTx/>
              <a:latin typeface="Arial"/>
            </a:endParaRPr>
          </a:p>
        </p:txBody>
      </p:sp>
      <p:sp>
        <p:nvSpPr>
          <p:cNvPr id="14" name="Shape 6"/>
          <p:cNvSpPr/>
          <p:nvPr/>
        </p:nvSpPr>
        <p:spPr>
          <a:xfrm>
            <a:off x="9144000" y="2148840"/>
            <a:ext cx="2285640" cy="2285640"/>
          </a:xfrm>
          <a:prstGeom prst="ellipse">
            <a:avLst/>
          </a:prstGeom>
          <a:solidFill>
            <a:srgbClr val="243b53"/>
          </a:solidFill>
          <a:ln w="19050">
            <a:solidFill>
              <a:srgbClr val="b58a3a"/>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5" name="Image 0" descr="preencoded.png"/>
          <p:cNvPicPr/>
          <p:nvPr/>
        </p:nvPicPr>
        <p:blipFill>
          <a:blip r:embed="rId1"/>
          <a:stretch/>
        </p:blipFill>
        <p:spPr>
          <a:xfrm>
            <a:off x="9784080" y="2788920"/>
            <a:ext cx="1005480" cy="1005480"/>
          </a:xfrm>
          <a:prstGeom prst="rect">
            <a:avLst/>
          </a:prstGeom>
          <a:noFill/>
          <a:ln w="0">
            <a:noFill/>
          </a:ln>
        </p:spPr>
      </p:pic>
      <p:sp>
        <p:nvSpPr>
          <p:cNvPr id="16" name="Shape 7"/>
          <p:cNvSpPr/>
          <p:nvPr/>
        </p:nvSpPr>
        <p:spPr>
          <a:xfrm>
            <a:off x="567000" y="4343400"/>
            <a:ext cx="2468520" cy="840960"/>
          </a:xfrm>
          <a:prstGeom prst="roundRect">
            <a:avLst>
              <a:gd name="adj" fmla="val 8696"/>
            </a:avLst>
          </a:prstGeom>
          <a:solidFill>
            <a:srgbClr val="243b53"/>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7" name="Text 8"/>
          <p:cNvSpPr/>
          <p:nvPr/>
        </p:nvSpPr>
        <p:spPr>
          <a:xfrm>
            <a:off x="749880" y="4425840"/>
            <a:ext cx="2194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050" strike="noStrike" u="none">
                <a:solidFill>
                  <a:srgbClr val="b58a3a"/>
                </a:solidFill>
                <a:effectLst/>
                <a:uFillTx/>
                <a:latin typeface="Meiryo"/>
                <a:ea typeface="Meiryo"/>
              </a:rPr>
              <a:t>対象</a:t>
            </a:r>
            <a:endParaRPr b="0" lang="en-US" sz="1050" strike="noStrike" u="none">
              <a:solidFill>
                <a:srgbClr val="ffffff"/>
              </a:solidFill>
              <a:effectLst/>
              <a:uFillTx/>
              <a:latin typeface="Arial"/>
            </a:endParaRPr>
          </a:p>
        </p:txBody>
      </p:sp>
      <p:sp>
        <p:nvSpPr>
          <p:cNvPr id="18" name="Text 9"/>
          <p:cNvSpPr/>
          <p:nvPr/>
        </p:nvSpPr>
        <p:spPr>
          <a:xfrm>
            <a:off x="749880" y="4690800"/>
            <a:ext cx="2194200" cy="3837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ffffff"/>
                </a:solidFill>
                <a:effectLst/>
                <a:uFillTx/>
                <a:latin typeface="Meiryo"/>
                <a:ea typeface="Meiryo"/>
              </a:rPr>
              <a:t>全社員・管理職</a:t>
            </a:r>
            <a:endParaRPr b="0" lang="en-US" sz="1500" strike="noStrike" u="none">
              <a:solidFill>
                <a:srgbClr val="ffffff"/>
              </a:solidFill>
              <a:effectLst/>
              <a:uFillTx/>
              <a:latin typeface="Arial"/>
            </a:endParaRPr>
          </a:p>
        </p:txBody>
      </p:sp>
      <p:sp>
        <p:nvSpPr>
          <p:cNvPr id="19" name="Shape 10"/>
          <p:cNvSpPr/>
          <p:nvPr/>
        </p:nvSpPr>
        <p:spPr>
          <a:xfrm>
            <a:off x="3264480" y="4343400"/>
            <a:ext cx="2468520" cy="840960"/>
          </a:xfrm>
          <a:prstGeom prst="roundRect">
            <a:avLst>
              <a:gd name="adj" fmla="val 8696"/>
            </a:avLst>
          </a:prstGeom>
          <a:solidFill>
            <a:srgbClr val="243b53"/>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20" name="Text 11"/>
          <p:cNvSpPr/>
          <p:nvPr/>
        </p:nvSpPr>
        <p:spPr>
          <a:xfrm>
            <a:off x="3447360" y="4425840"/>
            <a:ext cx="2194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050" strike="noStrike" u="none">
                <a:solidFill>
                  <a:srgbClr val="b58a3a"/>
                </a:solidFill>
                <a:effectLst/>
                <a:uFillTx/>
                <a:latin typeface="Meiryo"/>
                <a:ea typeface="Meiryo"/>
              </a:rPr>
              <a:t>想定時間</a:t>
            </a:r>
            <a:endParaRPr b="0" lang="en-US" sz="1050" strike="noStrike" u="none">
              <a:solidFill>
                <a:srgbClr val="ffffff"/>
              </a:solidFill>
              <a:effectLst/>
              <a:uFillTx/>
              <a:latin typeface="Arial"/>
            </a:endParaRPr>
          </a:p>
        </p:txBody>
      </p:sp>
      <p:sp>
        <p:nvSpPr>
          <p:cNvPr id="21" name="Text 12"/>
          <p:cNvSpPr/>
          <p:nvPr/>
        </p:nvSpPr>
        <p:spPr>
          <a:xfrm>
            <a:off x="3447360" y="4690800"/>
            <a:ext cx="2194200" cy="3837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500" strike="noStrike" u="none">
                <a:solidFill>
                  <a:srgbClr val="ffffff"/>
                </a:solidFill>
                <a:effectLst/>
                <a:uFillTx/>
                <a:latin typeface="Meiryo"/>
                <a:ea typeface="Meiryo"/>
              </a:rPr>
              <a:t>45</a:t>
            </a:r>
            <a:r>
              <a:rPr b="1" lang="zh-CN" sz="1500" strike="noStrike" u="none">
                <a:solidFill>
                  <a:srgbClr val="ffffff"/>
                </a:solidFill>
                <a:effectLst/>
                <a:uFillTx/>
                <a:latin typeface="Meiryo"/>
                <a:ea typeface="Meiryo"/>
              </a:rPr>
              <a:t>〜</a:t>
            </a:r>
            <a:r>
              <a:rPr b="1" lang="en-US" sz="1500" strike="noStrike" u="none">
                <a:solidFill>
                  <a:srgbClr val="ffffff"/>
                </a:solidFill>
                <a:effectLst/>
                <a:uFillTx/>
                <a:latin typeface="Meiryo"/>
                <a:ea typeface="Meiryo"/>
              </a:rPr>
              <a:t>55</a:t>
            </a:r>
            <a:r>
              <a:rPr b="1" lang="zh-CN" sz="1500" strike="noStrike" u="none">
                <a:solidFill>
                  <a:srgbClr val="ffffff"/>
                </a:solidFill>
                <a:effectLst/>
                <a:uFillTx/>
                <a:latin typeface="Meiryo"/>
                <a:ea typeface="Meiryo"/>
              </a:rPr>
              <a:t>分</a:t>
            </a:r>
            <a:endParaRPr b="0" lang="en-US" sz="1500" strike="noStrike" u="none">
              <a:solidFill>
                <a:srgbClr val="ffffff"/>
              </a:solidFill>
              <a:effectLst/>
              <a:uFillTx/>
              <a:latin typeface="Arial"/>
            </a:endParaRPr>
          </a:p>
        </p:txBody>
      </p:sp>
      <p:sp>
        <p:nvSpPr>
          <p:cNvPr id="22" name="Shape 13"/>
          <p:cNvSpPr/>
          <p:nvPr/>
        </p:nvSpPr>
        <p:spPr>
          <a:xfrm>
            <a:off x="5961960" y="4343400"/>
            <a:ext cx="3200040" cy="840960"/>
          </a:xfrm>
          <a:prstGeom prst="roundRect">
            <a:avLst>
              <a:gd name="adj" fmla="val 8696"/>
            </a:avLst>
          </a:prstGeom>
          <a:solidFill>
            <a:srgbClr val="243b53"/>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23" name="Text 14"/>
          <p:cNvSpPr/>
          <p:nvPr/>
        </p:nvSpPr>
        <p:spPr>
          <a:xfrm>
            <a:off x="6144840" y="4425840"/>
            <a:ext cx="292572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050" strike="noStrike" u="none">
                <a:solidFill>
                  <a:srgbClr val="b58a3a"/>
                </a:solidFill>
                <a:effectLst/>
                <a:uFillTx/>
                <a:latin typeface="Meiryo"/>
                <a:ea typeface="Meiryo"/>
              </a:rPr>
              <a:t>法令・制度基準日</a:t>
            </a:r>
            <a:endParaRPr b="0" lang="en-US" sz="1050" strike="noStrike" u="none">
              <a:solidFill>
                <a:srgbClr val="ffffff"/>
              </a:solidFill>
              <a:effectLst/>
              <a:uFillTx/>
              <a:latin typeface="Arial"/>
            </a:endParaRPr>
          </a:p>
        </p:txBody>
      </p:sp>
      <p:sp>
        <p:nvSpPr>
          <p:cNvPr id="24" name="Text 15"/>
          <p:cNvSpPr/>
          <p:nvPr/>
        </p:nvSpPr>
        <p:spPr>
          <a:xfrm>
            <a:off x="6144840" y="4690800"/>
            <a:ext cx="2925720" cy="3837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500" strike="noStrike" u="none">
                <a:solidFill>
                  <a:srgbClr val="ffffff"/>
                </a:solidFill>
                <a:effectLst/>
                <a:uFillTx/>
                <a:latin typeface="Meiryo"/>
                <a:ea typeface="Meiryo"/>
              </a:rPr>
              <a:t>2026</a:t>
            </a:r>
            <a:r>
              <a:rPr b="1" lang="zh-CN" sz="1500" strike="noStrike" u="none">
                <a:solidFill>
                  <a:srgbClr val="ffffff"/>
                </a:solidFill>
                <a:effectLst/>
                <a:uFillTx/>
                <a:latin typeface="Meiryo"/>
                <a:ea typeface="Meiryo"/>
              </a:rPr>
              <a:t>年</a:t>
            </a:r>
            <a:r>
              <a:rPr b="1" lang="en-US" sz="1500" strike="noStrike" u="none">
                <a:solidFill>
                  <a:srgbClr val="ffffff"/>
                </a:solidFill>
                <a:effectLst/>
                <a:uFillTx/>
                <a:latin typeface="Meiryo"/>
                <a:ea typeface="Meiryo"/>
              </a:rPr>
              <a:t>6</a:t>
            </a:r>
            <a:r>
              <a:rPr b="1" lang="zh-CN" sz="1500" strike="noStrike" u="none">
                <a:solidFill>
                  <a:srgbClr val="ffffff"/>
                </a:solidFill>
                <a:effectLst/>
                <a:uFillTx/>
                <a:latin typeface="Meiryo"/>
                <a:ea typeface="Meiryo"/>
              </a:rPr>
              <a:t>月</a:t>
            </a:r>
            <a:r>
              <a:rPr b="1" lang="en-US" sz="1500" strike="noStrike" u="none">
                <a:solidFill>
                  <a:srgbClr val="ffffff"/>
                </a:solidFill>
                <a:effectLst/>
                <a:uFillTx/>
                <a:latin typeface="Meiryo"/>
                <a:ea typeface="Meiryo"/>
              </a:rPr>
              <a:t>18</a:t>
            </a:r>
            <a:r>
              <a:rPr b="1" lang="zh-CN" sz="1500" strike="noStrike" u="none">
                <a:solidFill>
                  <a:srgbClr val="ffffff"/>
                </a:solidFill>
                <a:effectLst/>
                <a:uFillTx/>
                <a:latin typeface="Meiryo"/>
                <a:ea typeface="Meiryo"/>
              </a:rPr>
              <a:t>日</a:t>
            </a:r>
            <a:endParaRPr b="0" lang="en-US" sz="1500" strike="noStrike" u="none">
              <a:solidFill>
                <a:srgbClr val="ffffff"/>
              </a:solidFill>
              <a:effectLst/>
              <a:uFillTx/>
              <a:latin typeface="Arial"/>
            </a:endParaRPr>
          </a:p>
        </p:txBody>
      </p:sp>
      <p:sp>
        <p:nvSpPr>
          <p:cNvPr id="25" name="Text 16"/>
          <p:cNvSpPr/>
          <p:nvPr/>
        </p:nvSpPr>
        <p:spPr>
          <a:xfrm>
            <a:off x="567000" y="5532120"/>
            <a:ext cx="11057400" cy="365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00" strike="noStrike" u="none">
                <a:solidFill>
                  <a:srgbClr val="8fa0b2"/>
                </a:solidFill>
                <a:effectLst/>
                <a:uFillTx/>
                <a:latin typeface="Meiryo"/>
                <a:ea typeface="Meiryo"/>
              </a:rPr>
              <a:t>会社名：</a:t>
            </a:r>
            <a:r>
              <a:rPr b="0" lang="zh-CN" sz="1200" strike="noStrike" u="none">
                <a:solidFill>
                  <a:srgbClr val="c9d4df"/>
                </a:solidFill>
                <a:effectLst/>
                <a:uFillTx/>
                <a:latin typeface="Meiryo"/>
                <a:ea typeface="Meiryo"/>
              </a:rPr>
              <a:t>＿＿＿＿＿＿＿＿＿＿＿　　</a:t>
            </a:r>
            <a:r>
              <a:rPr b="0" lang="zh-CN" sz="1200" strike="noStrike" u="none">
                <a:solidFill>
                  <a:srgbClr val="8fa0b2"/>
                </a:solidFill>
                <a:effectLst/>
                <a:uFillTx/>
                <a:latin typeface="Meiryo"/>
                <a:ea typeface="Meiryo"/>
              </a:rPr>
              <a:t>実施日：</a:t>
            </a:r>
            <a:r>
              <a:rPr b="0" lang="zh-CN" sz="1200" strike="noStrike" u="none">
                <a:solidFill>
                  <a:srgbClr val="c9d4df"/>
                </a:solidFill>
                <a:effectLst/>
                <a:uFillTx/>
                <a:latin typeface="Meiryo"/>
                <a:ea typeface="Meiryo"/>
              </a:rPr>
              <a:t>＿＿＿＿＿＿　　</a:t>
            </a:r>
            <a:r>
              <a:rPr b="0" lang="zh-CN" sz="1200" strike="noStrike" u="none">
                <a:solidFill>
                  <a:srgbClr val="8fa0b2"/>
                </a:solidFill>
                <a:effectLst/>
                <a:uFillTx/>
                <a:latin typeface="Meiryo"/>
                <a:ea typeface="Meiryo"/>
              </a:rPr>
              <a:t>講師名：</a:t>
            </a:r>
            <a:r>
              <a:rPr b="0" lang="zh-CN" sz="1200" strike="noStrike" u="none">
                <a:solidFill>
                  <a:srgbClr val="c9d4df"/>
                </a:solidFill>
                <a:effectLst/>
                <a:uFillTx/>
                <a:latin typeface="Meiryo"/>
                <a:ea typeface="Meiryo"/>
              </a:rPr>
              <a:t>＿＿＿＿＿＿＿＿</a:t>
            </a:r>
            <a:endParaRPr b="0" lang="en-US" sz="1200" strike="noStrike" u="none">
              <a:solidFill>
                <a:srgbClr val="ffffff"/>
              </a:solidFill>
              <a:effectLst/>
              <a:uFillTx/>
              <a:latin typeface="Arial"/>
            </a:endParaRPr>
          </a:p>
        </p:txBody>
      </p:sp>
      <p:sp>
        <p:nvSpPr>
          <p:cNvPr id="26" name="Text 17"/>
          <p:cNvSpPr/>
          <p:nvPr/>
        </p:nvSpPr>
        <p:spPr>
          <a:xfrm>
            <a:off x="567000" y="6355080"/>
            <a:ext cx="54860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trike="noStrike" u="none">
                <a:solidFill>
                  <a:srgbClr val="b58a3a"/>
                </a:solidFill>
                <a:effectLst/>
                <a:uFillTx/>
                <a:latin typeface="Meiryo"/>
                <a:ea typeface="Meiryo"/>
              </a:rPr>
              <a:t>Legal GPT</a:t>
            </a:r>
            <a:endParaRPr b="0" lang="en-US" sz="1100" strike="noStrike" u="none">
              <a:solidFill>
                <a:srgbClr val="ffffff"/>
              </a:solidFill>
              <a:effectLst/>
              <a:uFillTx/>
              <a:latin typeface="Arial"/>
            </a:endParaRPr>
          </a:p>
        </p:txBody>
      </p:sp>
      <p:sp>
        <p:nvSpPr>
          <p:cNvPr id="27" name="Text 18"/>
          <p:cNvSpPr/>
          <p:nvPr/>
        </p:nvSpPr>
        <p:spPr>
          <a:xfrm>
            <a:off x="3852360" y="6355080"/>
            <a:ext cx="777204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fa0b2"/>
                </a:solidFill>
                <a:effectLst/>
                <a:uFillTx/>
                <a:latin typeface="Meiryo"/>
                <a:ea typeface="Meiryo"/>
              </a:rPr>
              <a:t>本資料は一般的な解説です。最終的な取扱いは自社規程と情報システム・セキュリティ担当の指示に従ってください。</a:t>
            </a:r>
            <a:endParaRPr b="0" lang="en-US" sz="90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41" name="Shape 0"/>
          <p:cNvSpPr/>
          <p:nvPr/>
        </p:nvSpPr>
        <p:spPr>
          <a:xfrm>
            <a:off x="567000" y="384120"/>
            <a:ext cx="566640" cy="56664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242" name="Image 0" descr="preencoded.png"/>
          <p:cNvPicPr/>
          <p:nvPr/>
        </p:nvPicPr>
        <p:blipFill>
          <a:blip r:embed="rId1"/>
          <a:stretch/>
        </p:blipFill>
        <p:spPr>
          <a:xfrm>
            <a:off x="708840" y="525960"/>
            <a:ext cx="282960" cy="282960"/>
          </a:xfrm>
          <a:prstGeom prst="rect">
            <a:avLst/>
          </a:prstGeom>
          <a:noFill/>
          <a:ln w="0">
            <a:noFill/>
          </a:ln>
        </p:spPr>
      </p:pic>
      <p:sp>
        <p:nvSpPr>
          <p:cNvPr id="243"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700" strike="noStrike" u="none">
                <a:solidFill>
                  <a:srgbClr val="16314f"/>
                </a:solidFill>
                <a:effectLst/>
                <a:uFillTx/>
                <a:latin typeface="Meiryo"/>
                <a:ea typeface="Meiryo"/>
              </a:rPr>
              <a:t>ID</a:t>
            </a:r>
            <a:r>
              <a:rPr b="1" lang="zh-CN" sz="2700" strike="noStrike" u="none">
                <a:solidFill>
                  <a:srgbClr val="16314f"/>
                </a:solidFill>
                <a:effectLst/>
                <a:uFillTx/>
                <a:latin typeface="Meiryo"/>
                <a:ea typeface="Meiryo"/>
              </a:rPr>
              <a:t>・パスワード・認証コードを入力する前に</a:t>
            </a:r>
            <a:endParaRPr b="0" lang="en-US" sz="2700" strike="noStrike" u="none">
              <a:solidFill>
                <a:srgbClr val="000000"/>
              </a:solidFill>
              <a:effectLst/>
              <a:uFillTx/>
              <a:latin typeface="Arial"/>
            </a:endParaRPr>
          </a:p>
        </p:txBody>
      </p:sp>
      <p:sp>
        <p:nvSpPr>
          <p:cNvPr id="244"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入力先が本物かを必ず確認する</a:t>
            </a:r>
            <a:endParaRPr b="0" lang="en-US" sz="1250" strike="noStrike" u="none">
              <a:solidFill>
                <a:srgbClr val="000000"/>
              </a:solidFill>
              <a:effectLst/>
              <a:uFillTx/>
              <a:latin typeface="Arial"/>
            </a:endParaRPr>
          </a:p>
        </p:txBody>
      </p:sp>
      <p:sp>
        <p:nvSpPr>
          <p:cNvPr id="245" name="Shape 3"/>
          <p:cNvSpPr/>
          <p:nvPr/>
        </p:nvSpPr>
        <p:spPr>
          <a:xfrm>
            <a:off x="567000" y="1508760"/>
            <a:ext cx="5120280" cy="3017160"/>
          </a:xfrm>
          <a:prstGeom prst="roundRect">
            <a:avLst>
              <a:gd name="adj" fmla="val 2424"/>
            </a:avLst>
          </a:prstGeom>
          <a:solidFill>
            <a:srgbClr val="ffffff"/>
          </a:solidFill>
          <a:ln w="15875">
            <a:solidFill>
              <a:srgbClr val="d7dee6"/>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46" name="Shape 4"/>
          <p:cNvSpPr/>
          <p:nvPr/>
        </p:nvSpPr>
        <p:spPr>
          <a:xfrm>
            <a:off x="585360" y="1527120"/>
            <a:ext cx="5083560" cy="411120"/>
          </a:xfrm>
          <a:prstGeom prst="rect">
            <a:avLst/>
          </a:prstGeom>
          <a:solidFill>
            <a:srgbClr val="edeff2"/>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47" name="Shape 5"/>
          <p:cNvSpPr/>
          <p:nvPr/>
        </p:nvSpPr>
        <p:spPr>
          <a:xfrm>
            <a:off x="694800" y="1591200"/>
            <a:ext cx="273960" cy="273960"/>
          </a:xfrm>
          <a:prstGeom prst="ellipse">
            <a:avLst/>
          </a:prstGeom>
          <a:solidFill>
            <a:srgbClr val="ffffff"/>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pic>
        <p:nvPicPr>
          <p:cNvPr id="248" name="Image 1" descr="preencoded.png"/>
          <p:cNvPicPr/>
          <p:nvPr/>
        </p:nvPicPr>
        <p:blipFill>
          <a:blip r:embed="rId2"/>
          <a:stretch/>
        </p:blipFill>
        <p:spPr>
          <a:xfrm>
            <a:off x="763560" y="1659600"/>
            <a:ext cx="136800" cy="136800"/>
          </a:xfrm>
          <a:prstGeom prst="rect">
            <a:avLst/>
          </a:prstGeom>
          <a:noFill/>
          <a:ln w="0">
            <a:noFill/>
          </a:ln>
        </p:spPr>
      </p:pic>
      <p:sp>
        <p:nvSpPr>
          <p:cNvPr id="249" name="Text 6"/>
          <p:cNvSpPr/>
          <p:nvPr/>
        </p:nvSpPr>
        <p:spPr>
          <a:xfrm>
            <a:off x="1024200" y="1527120"/>
            <a:ext cx="4571640" cy="411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50" strike="noStrike" u="none">
                <a:solidFill>
                  <a:srgbClr val="b42318"/>
                </a:solidFill>
                <a:effectLst/>
                <a:uFillTx/>
                <a:latin typeface="Meiryo"/>
                <a:ea typeface="Meiryo"/>
              </a:rPr>
              <a:t>https://accounts.example-login-jp.com/...</a:t>
            </a:r>
            <a:endParaRPr b="0" lang="en-US" sz="1050" strike="noStrike" u="none">
              <a:solidFill>
                <a:srgbClr val="000000"/>
              </a:solidFill>
              <a:effectLst/>
              <a:uFillTx/>
              <a:latin typeface="Arial"/>
            </a:endParaRPr>
          </a:p>
        </p:txBody>
      </p:sp>
      <p:sp>
        <p:nvSpPr>
          <p:cNvPr id="250" name="Text 7"/>
          <p:cNvSpPr/>
          <p:nvPr/>
        </p:nvSpPr>
        <p:spPr>
          <a:xfrm>
            <a:off x="567000" y="2103120"/>
            <a:ext cx="5120280" cy="3654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700" strike="noStrike" u="none">
                <a:solidFill>
                  <a:srgbClr val="16314f"/>
                </a:solidFill>
                <a:effectLst/>
                <a:uFillTx/>
                <a:latin typeface="Meiryo"/>
                <a:ea typeface="Meiryo"/>
              </a:rPr>
              <a:t>サインイン</a:t>
            </a:r>
            <a:endParaRPr b="0" lang="en-US" sz="1700" strike="noStrike" u="none">
              <a:solidFill>
                <a:srgbClr val="000000"/>
              </a:solidFill>
              <a:effectLst/>
              <a:uFillTx/>
              <a:latin typeface="Arial"/>
            </a:endParaRPr>
          </a:p>
        </p:txBody>
      </p:sp>
      <p:sp>
        <p:nvSpPr>
          <p:cNvPr id="251" name="Shape 8"/>
          <p:cNvSpPr/>
          <p:nvPr/>
        </p:nvSpPr>
        <p:spPr>
          <a:xfrm>
            <a:off x="1207080" y="2606040"/>
            <a:ext cx="3840120" cy="411120"/>
          </a:xfrm>
          <a:prstGeom prst="roundRect">
            <a:avLst>
              <a:gd name="adj" fmla="val 11111"/>
            </a:avLst>
          </a:prstGeom>
          <a:solidFill>
            <a:srgbClr val="f1f5f8"/>
          </a:solidFill>
          <a:ln w="12700">
            <a:solidFill>
              <a:srgbClr val="d7dee6"/>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52" name="Text 9"/>
          <p:cNvSpPr/>
          <p:nvPr/>
        </p:nvSpPr>
        <p:spPr>
          <a:xfrm>
            <a:off x="1344240" y="2606040"/>
            <a:ext cx="3657240" cy="411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100" strike="noStrike" u="none">
                <a:solidFill>
                  <a:srgbClr val="8a99a8"/>
                </a:solidFill>
                <a:effectLst/>
                <a:uFillTx/>
                <a:latin typeface="Meiryo"/>
                <a:ea typeface="Meiryo"/>
              </a:rPr>
              <a:t>メールアドレス</a:t>
            </a:r>
            <a:endParaRPr b="0" lang="en-US" sz="1100" strike="noStrike" u="none">
              <a:solidFill>
                <a:srgbClr val="000000"/>
              </a:solidFill>
              <a:effectLst/>
              <a:uFillTx/>
              <a:latin typeface="Arial"/>
            </a:endParaRPr>
          </a:p>
        </p:txBody>
      </p:sp>
      <p:sp>
        <p:nvSpPr>
          <p:cNvPr id="253" name="Shape 10"/>
          <p:cNvSpPr/>
          <p:nvPr/>
        </p:nvSpPr>
        <p:spPr>
          <a:xfrm>
            <a:off x="1207080" y="3173040"/>
            <a:ext cx="3840120" cy="411120"/>
          </a:xfrm>
          <a:prstGeom prst="roundRect">
            <a:avLst>
              <a:gd name="adj" fmla="val 11111"/>
            </a:avLst>
          </a:prstGeom>
          <a:solidFill>
            <a:srgbClr val="f1f5f8"/>
          </a:solidFill>
          <a:ln w="12700">
            <a:solidFill>
              <a:srgbClr val="d7dee6"/>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54" name="Text 11"/>
          <p:cNvSpPr/>
          <p:nvPr/>
        </p:nvSpPr>
        <p:spPr>
          <a:xfrm>
            <a:off x="1344240" y="3173040"/>
            <a:ext cx="3657240" cy="411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100" strike="noStrike" u="none">
                <a:solidFill>
                  <a:srgbClr val="8a99a8"/>
                </a:solidFill>
                <a:effectLst/>
                <a:uFillTx/>
                <a:latin typeface="Meiryo"/>
                <a:ea typeface="Meiryo"/>
              </a:rPr>
              <a:t>パスワード</a:t>
            </a:r>
            <a:endParaRPr b="0" lang="en-US" sz="1100" strike="noStrike" u="none">
              <a:solidFill>
                <a:srgbClr val="000000"/>
              </a:solidFill>
              <a:effectLst/>
              <a:uFillTx/>
              <a:latin typeface="Arial"/>
            </a:endParaRPr>
          </a:p>
        </p:txBody>
      </p:sp>
      <p:sp>
        <p:nvSpPr>
          <p:cNvPr id="255" name="Shape 12"/>
          <p:cNvSpPr/>
          <p:nvPr/>
        </p:nvSpPr>
        <p:spPr>
          <a:xfrm>
            <a:off x="1207080" y="3767400"/>
            <a:ext cx="3840120" cy="411120"/>
          </a:xfrm>
          <a:prstGeom prst="roundRect">
            <a:avLst>
              <a:gd name="adj" fmla="val 11111"/>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256" name="Text 13"/>
          <p:cNvSpPr/>
          <p:nvPr/>
        </p:nvSpPr>
        <p:spPr>
          <a:xfrm>
            <a:off x="1207080" y="3767400"/>
            <a:ext cx="384012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200" strike="noStrike" u="none">
                <a:solidFill>
                  <a:srgbClr val="ffffff"/>
                </a:solidFill>
                <a:effectLst/>
                <a:uFillTx/>
                <a:latin typeface="Meiryo"/>
                <a:ea typeface="Meiryo"/>
              </a:rPr>
              <a:t>ログイン</a:t>
            </a:r>
            <a:endParaRPr b="0" lang="en-US" sz="1200" strike="noStrike" u="none">
              <a:solidFill>
                <a:srgbClr val="000000"/>
              </a:solidFill>
              <a:effectLst/>
              <a:uFillTx/>
              <a:latin typeface="Arial"/>
            </a:endParaRPr>
          </a:p>
        </p:txBody>
      </p:sp>
      <p:sp>
        <p:nvSpPr>
          <p:cNvPr id="257" name="Shape 14"/>
          <p:cNvSpPr/>
          <p:nvPr/>
        </p:nvSpPr>
        <p:spPr>
          <a:xfrm>
            <a:off x="6053400" y="1508760"/>
            <a:ext cx="5571000" cy="3017160"/>
          </a:xfrm>
          <a:prstGeom prst="roundRect">
            <a:avLst>
              <a:gd name="adj" fmla="val 3030"/>
            </a:avLst>
          </a:prstGeom>
          <a:solidFill>
            <a:srgbClr val="e3f0ef"/>
          </a:solidFill>
          <a:ln w="15875">
            <a:solidFill>
              <a:srgbClr val="237a75"/>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58" name="Text 15"/>
          <p:cNvSpPr/>
          <p:nvPr/>
        </p:nvSpPr>
        <p:spPr>
          <a:xfrm>
            <a:off x="6327720" y="1691640"/>
            <a:ext cx="5022360" cy="411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237a75"/>
                </a:solidFill>
                <a:effectLst/>
                <a:uFillTx/>
                <a:latin typeface="Meiryo"/>
                <a:ea typeface="Meiryo"/>
              </a:rPr>
              <a:t>入力前の確認ポイント</a:t>
            </a:r>
            <a:endParaRPr b="0" lang="en-US" sz="1600" strike="noStrike" u="none">
              <a:solidFill>
                <a:srgbClr val="000000"/>
              </a:solidFill>
              <a:effectLst/>
              <a:uFillTx/>
              <a:latin typeface="Arial"/>
            </a:endParaRPr>
          </a:p>
        </p:txBody>
      </p:sp>
      <p:sp>
        <p:nvSpPr>
          <p:cNvPr id="259" name="Text 16"/>
          <p:cNvSpPr/>
          <p:nvPr/>
        </p:nvSpPr>
        <p:spPr>
          <a:xfrm>
            <a:off x="6346080" y="2194560"/>
            <a:ext cx="5022360" cy="223992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901"/>
              </a:spcAft>
              <a:buClr>
                <a:srgbClr val="243b53"/>
              </a:buClr>
              <a:buFont typeface="Symbol" charset="2"/>
              <a:buChar char=""/>
            </a:pPr>
            <a:r>
              <a:rPr b="0" lang="en-US" sz="1400" strike="noStrike" u="none">
                <a:solidFill>
                  <a:srgbClr val="243b53"/>
                </a:solidFill>
                <a:effectLst/>
                <a:uFillTx/>
                <a:latin typeface="Meiryo"/>
                <a:ea typeface="Meiryo"/>
              </a:rPr>
              <a:t>URL</a:t>
            </a:r>
            <a:r>
              <a:rPr b="0" lang="zh-CN" sz="1400" strike="noStrike" u="none">
                <a:solidFill>
                  <a:srgbClr val="243b53"/>
                </a:solidFill>
                <a:effectLst/>
                <a:uFillTx/>
                <a:latin typeface="Meiryo"/>
                <a:ea typeface="Meiryo"/>
              </a:rPr>
              <a:t>のドメインは正規のものか</a:t>
            </a:r>
            <a:endParaRPr b="0" lang="en-US" sz="140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400" strike="noStrike" u="none">
                <a:solidFill>
                  <a:srgbClr val="243b53"/>
                </a:solidFill>
                <a:effectLst/>
                <a:uFillTx/>
                <a:latin typeface="Meiryo"/>
                <a:ea typeface="Meiryo"/>
              </a:rPr>
              <a:t>メールのリンクから来ていないか</a:t>
            </a:r>
            <a:endParaRPr b="0" lang="en-US" sz="140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400" strike="noStrike" u="none">
                <a:solidFill>
                  <a:srgbClr val="243b53"/>
                </a:solidFill>
                <a:effectLst/>
                <a:uFillTx/>
                <a:latin typeface="Meiryo"/>
                <a:ea typeface="Meiryo"/>
              </a:rPr>
              <a:t>鍵マークや社名表示だけで安心しない</a:t>
            </a:r>
            <a:endParaRPr b="0" lang="en-US" sz="140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400" strike="noStrike" u="none">
                <a:solidFill>
                  <a:srgbClr val="243b53"/>
                </a:solidFill>
                <a:effectLst/>
                <a:uFillTx/>
                <a:latin typeface="Meiryo"/>
                <a:ea typeface="Meiryo"/>
              </a:rPr>
              <a:t>認証コードを他人に教えていないか</a:t>
            </a:r>
            <a:endParaRPr b="0" lang="en-US" sz="140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400" strike="noStrike" u="none">
                <a:solidFill>
                  <a:srgbClr val="243b53"/>
                </a:solidFill>
                <a:effectLst/>
                <a:uFillTx/>
                <a:latin typeface="Meiryo"/>
                <a:ea typeface="Meiryo"/>
              </a:rPr>
              <a:t>心当たりのない</a:t>
            </a:r>
            <a:r>
              <a:rPr b="0" lang="en-US" sz="1400" strike="noStrike" u="none">
                <a:solidFill>
                  <a:srgbClr val="243b53"/>
                </a:solidFill>
                <a:effectLst/>
                <a:uFillTx/>
                <a:latin typeface="Meiryo"/>
                <a:ea typeface="Meiryo"/>
              </a:rPr>
              <a:t>MFA</a:t>
            </a:r>
            <a:r>
              <a:rPr b="0" lang="zh-CN" sz="1400" strike="noStrike" u="none">
                <a:solidFill>
                  <a:srgbClr val="243b53"/>
                </a:solidFill>
                <a:effectLst/>
                <a:uFillTx/>
                <a:latin typeface="Meiryo"/>
                <a:ea typeface="Meiryo"/>
              </a:rPr>
              <a:t>承認ではないか</a:t>
            </a:r>
            <a:endParaRPr b="0" lang="en-US" sz="1400" strike="noStrike" u="none">
              <a:solidFill>
                <a:srgbClr val="000000"/>
              </a:solidFill>
              <a:effectLst/>
              <a:uFillTx/>
              <a:latin typeface="Arial"/>
            </a:endParaRPr>
          </a:p>
        </p:txBody>
      </p:sp>
      <p:sp>
        <p:nvSpPr>
          <p:cNvPr id="260" name="Text 17"/>
          <p:cNvSpPr/>
          <p:nvPr/>
        </p:nvSpPr>
        <p:spPr>
          <a:xfrm>
            <a:off x="567000" y="5029200"/>
            <a:ext cx="1105740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250" strike="noStrike" u="none">
                <a:solidFill>
                  <a:srgbClr val="2f6b4f"/>
                </a:solidFill>
                <a:effectLst/>
                <a:uFillTx/>
                <a:latin typeface="Meiryo"/>
                <a:ea typeface="Meiryo"/>
              </a:rPr>
              <a:t>一度入力・承認してしまっても、隠さず報告すれば被害を抑えられます（変更・停止等の対応へ）。</a:t>
            </a:r>
            <a:endParaRPr b="0" lang="en-US" sz="1250" strike="noStrike" u="none">
              <a:solidFill>
                <a:srgbClr val="000000"/>
              </a:solidFill>
              <a:effectLst/>
              <a:uFillTx/>
              <a:latin typeface="Arial"/>
            </a:endParaRPr>
          </a:p>
        </p:txBody>
      </p:sp>
      <p:sp>
        <p:nvSpPr>
          <p:cNvPr id="261" name="Text 18"/>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262" name="Text 19"/>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09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63" name="Shape 0"/>
          <p:cNvSpPr/>
          <p:nvPr/>
        </p:nvSpPr>
        <p:spPr>
          <a:xfrm>
            <a:off x="567000" y="384120"/>
            <a:ext cx="566640" cy="5666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264" name="Image 0" descr="preencoded.png"/>
          <p:cNvPicPr/>
          <p:nvPr/>
        </p:nvPicPr>
        <p:blipFill>
          <a:blip r:embed="rId1"/>
          <a:stretch/>
        </p:blipFill>
        <p:spPr>
          <a:xfrm>
            <a:off x="708840" y="525960"/>
            <a:ext cx="282960" cy="282960"/>
          </a:xfrm>
          <a:prstGeom prst="rect">
            <a:avLst/>
          </a:prstGeom>
          <a:noFill/>
          <a:ln w="0">
            <a:noFill/>
          </a:ln>
        </p:spPr>
      </p:pic>
      <p:sp>
        <p:nvSpPr>
          <p:cNvPr id="265"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ビジネスメール詐欺（</a:t>
            </a:r>
            <a:r>
              <a:rPr b="1" lang="en-US" sz="2700" strike="noStrike" u="none">
                <a:solidFill>
                  <a:srgbClr val="16314f"/>
                </a:solidFill>
                <a:effectLst/>
                <a:uFillTx/>
                <a:latin typeface="Meiryo"/>
                <a:ea typeface="Meiryo"/>
              </a:rPr>
              <a:t>BEC</a:t>
            </a:r>
            <a:r>
              <a:rPr b="1" lang="zh-CN" sz="2700" strike="noStrike" u="none">
                <a:solidFill>
                  <a:srgbClr val="16314f"/>
                </a:solidFill>
                <a:effectLst/>
                <a:uFillTx/>
                <a:latin typeface="Meiryo"/>
                <a:ea typeface="Meiryo"/>
              </a:rPr>
              <a:t>）と送金依頼</a:t>
            </a:r>
            <a:endParaRPr b="0" lang="en-US" sz="2700" strike="noStrike" u="none">
              <a:solidFill>
                <a:srgbClr val="000000"/>
              </a:solidFill>
              <a:effectLst/>
              <a:uFillTx/>
              <a:latin typeface="Arial"/>
            </a:endParaRPr>
          </a:p>
        </p:txBody>
      </p:sp>
      <p:sp>
        <p:nvSpPr>
          <p:cNvPr id="266"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「振込先変更」「至急送金」は最大の警戒サイン</a:t>
            </a:r>
            <a:endParaRPr b="0" lang="en-US" sz="1250" strike="noStrike" u="none">
              <a:solidFill>
                <a:srgbClr val="000000"/>
              </a:solidFill>
              <a:effectLst/>
              <a:uFillTx/>
              <a:latin typeface="Arial"/>
            </a:endParaRPr>
          </a:p>
        </p:txBody>
      </p:sp>
      <p:sp>
        <p:nvSpPr>
          <p:cNvPr id="267" name="Shape 3"/>
          <p:cNvSpPr/>
          <p:nvPr/>
        </p:nvSpPr>
        <p:spPr>
          <a:xfrm>
            <a:off x="567000" y="1481400"/>
            <a:ext cx="5943240" cy="3062880"/>
          </a:xfrm>
          <a:prstGeom prst="roundRect">
            <a:avLst>
              <a:gd name="adj" fmla="val 1791"/>
            </a:avLst>
          </a:prstGeom>
          <a:solidFill>
            <a:srgbClr val="ffffff"/>
          </a:solidFill>
          <a:ln w="15875">
            <a:solidFill>
              <a:srgbClr val="d7dee6"/>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68" name="Shape 4"/>
          <p:cNvSpPr/>
          <p:nvPr/>
        </p:nvSpPr>
        <p:spPr>
          <a:xfrm>
            <a:off x="585360" y="1499760"/>
            <a:ext cx="5906520" cy="383760"/>
          </a:xfrm>
          <a:prstGeom prst="rect">
            <a:avLst/>
          </a:prstGeom>
          <a:solidFill>
            <a:srgbClr val="edeff2"/>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69" name="Shape 5"/>
          <p:cNvSpPr/>
          <p:nvPr/>
        </p:nvSpPr>
        <p:spPr>
          <a:xfrm>
            <a:off x="694800" y="1554480"/>
            <a:ext cx="273960" cy="273960"/>
          </a:xfrm>
          <a:prstGeom prst="ellipse">
            <a:avLst/>
          </a:prstGeom>
          <a:solidFill>
            <a:srgbClr val="eaf0f6"/>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pic>
        <p:nvPicPr>
          <p:cNvPr id="270" name="Image 1" descr="preencoded.png"/>
          <p:cNvPicPr/>
          <p:nvPr/>
        </p:nvPicPr>
        <p:blipFill>
          <a:blip r:embed="rId2"/>
          <a:stretch/>
        </p:blipFill>
        <p:spPr>
          <a:xfrm>
            <a:off x="763560" y="1623240"/>
            <a:ext cx="136800" cy="136800"/>
          </a:xfrm>
          <a:prstGeom prst="rect">
            <a:avLst/>
          </a:prstGeom>
          <a:noFill/>
          <a:ln w="0">
            <a:noFill/>
          </a:ln>
        </p:spPr>
      </p:pic>
      <p:sp>
        <p:nvSpPr>
          <p:cNvPr id="271" name="Text 6"/>
          <p:cNvSpPr/>
          <p:nvPr/>
        </p:nvSpPr>
        <p:spPr>
          <a:xfrm>
            <a:off x="1024200" y="1517760"/>
            <a:ext cx="5394600" cy="3470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100" strike="noStrike" u="none">
                <a:solidFill>
                  <a:srgbClr val="16314f"/>
                </a:solidFill>
                <a:effectLst/>
                <a:uFillTx/>
                <a:latin typeface="Meiryo"/>
                <a:ea typeface="Meiryo"/>
              </a:rPr>
              <a:t>受信メール</a:t>
            </a:r>
            <a:endParaRPr b="0" lang="en-US" sz="1100" strike="noStrike" u="none">
              <a:solidFill>
                <a:srgbClr val="000000"/>
              </a:solidFill>
              <a:effectLst/>
              <a:uFillTx/>
              <a:latin typeface="Arial"/>
            </a:endParaRPr>
          </a:p>
        </p:txBody>
      </p:sp>
      <p:sp>
        <p:nvSpPr>
          <p:cNvPr id="272" name="Text 7"/>
          <p:cNvSpPr/>
          <p:nvPr/>
        </p:nvSpPr>
        <p:spPr>
          <a:xfrm>
            <a:off x="731520" y="1974960"/>
            <a:ext cx="5614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150" strike="noStrike" u="none">
                <a:solidFill>
                  <a:srgbClr val="5b6b7b"/>
                </a:solidFill>
                <a:effectLst/>
                <a:uFillTx/>
                <a:latin typeface="Meiryo"/>
                <a:ea typeface="Meiryo"/>
              </a:rPr>
              <a:t>差出人名：</a:t>
            </a:r>
            <a:r>
              <a:rPr b="1" lang="zh-CN" sz="1150" strike="noStrike" u="none">
                <a:solidFill>
                  <a:srgbClr val="263238"/>
                </a:solidFill>
                <a:effectLst/>
                <a:uFillTx/>
                <a:latin typeface="Meiryo"/>
                <a:ea typeface="Meiryo"/>
              </a:rPr>
              <a:t>代表取締役 ◯◯（に見える）</a:t>
            </a:r>
            <a:endParaRPr b="0" lang="en-US" sz="1150" strike="noStrike" u="none">
              <a:solidFill>
                <a:srgbClr val="000000"/>
              </a:solidFill>
              <a:effectLst/>
              <a:uFillTx/>
              <a:latin typeface="Arial"/>
            </a:endParaRPr>
          </a:p>
        </p:txBody>
      </p:sp>
      <p:sp>
        <p:nvSpPr>
          <p:cNvPr id="273" name="Text 8"/>
          <p:cNvSpPr/>
          <p:nvPr/>
        </p:nvSpPr>
        <p:spPr>
          <a:xfrm>
            <a:off x="731520" y="2267640"/>
            <a:ext cx="5614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150" strike="noStrike" u="none">
                <a:solidFill>
                  <a:srgbClr val="5b6b7b"/>
                </a:solidFill>
                <a:effectLst/>
                <a:uFillTx/>
                <a:latin typeface="Meiryo"/>
                <a:ea typeface="Meiryo"/>
              </a:rPr>
              <a:t>アドレス：</a:t>
            </a:r>
            <a:r>
              <a:rPr b="1" lang="en-US" sz="1150" strike="noStrike" u="none">
                <a:solidFill>
                  <a:srgbClr val="b42318"/>
                </a:solidFill>
                <a:effectLst/>
                <a:uFillTx/>
                <a:latin typeface="Meiryo"/>
                <a:ea typeface="Meiryo"/>
              </a:rPr>
              <a:t>ceo@company-group.example-bec.net</a:t>
            </a:r>
            <a:endParaRPr b="0" lang="en-US" sz="1150" strike="noStrike" u="none">
              <a:solidFill>
                <a:srgbClr val="000000"/>
              </a:solidFill>
              <a:effectLst/>
              <a:uFillTx/>
              <a:latin typeface="Arial"/>
            </a:endParaRPr>
          </a:p>
        </p:txBody>
      </p:sp>
      <p:sp>
        <p:nvSpPr>
          <p:cNvPr id="274" name="Text 9"/>
          <p:cNvSpPr/>
          <p:nvPr/>
        </p:nvSpPr>
        <p:spPr>
          <a:xfrm>
            <a:off x="731520" y="2560320"/>
            <a:ext cx="5614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150" strike="noStrike" u="none">
                <a:solidFill>
                  <a:srgbClr val="5b6b7b"/>
                </a:solidFill>
                <a:effectLst/>
                <a:uFillTx/>
                <a:latin typeface="Meiryo"/>
                <a:ea typeface="Meiryo"/>
              </a:rPr>
              <a:t>件名：</a:t>
            </a:r>
            <a:r>
              <a:rPr b="1" lang="zh-CN" sz="1150" strike="noStrike" u="none">
                <a:solidFill>
                  <a:srgbClr val="263238"/>
                </a:solidFill>
                <a:effectLst/>
                <a:uFillTx/>
                <a:latin typeface="Meiryo"/>
                <a:ea typeface="Meiryo"/>
              </a:rPr>
              <a:t>【極秘・至急】送金処理のお願い</a:t>
            </a:r>
            <a:endParaRPr b="0" lang="en-US" sz="1150" strike="noStrike" u="none">
              <a:solidFill>
                <a:srgbClr val="000000"/>
              </a:solidFill>
              <a:effectLst/>
              <a:uFillTx/>
              <a:latin typeface="Arial"/>
            </a:endParaRPr>
          </a:p>
        </p:txBody>
      </p:sp>
      <p:sp>
        <p:nvSpPr>
          <p:cNvPr id="275" name="Shape 10"/>
          <p:cNvSpPr/>
          <p:nvPr/>
        </p:nvSpPr>
        <p:spPr>
          <a:xfrm>
            <a:off x="731520" y="2871000"/>
            <a:ext cx="5614200" cy="360"/>
          </a:xfrm>
          <a:prstGeom prst="line">
            <a:avLst/>
          </a:prstGeom>
          <a:ln w="9525">
            <a:solidFill>
              <a:srgbClr val="d7dee6"/>
            </a:solidFill>
            <a:round/>
          </a:ln>
        </p:spPr>
        <p:style>
          <a:lnRef idx="0"/>
          <a:fillRef idx="0"/>
          <a:effectRef idx="0"/>
          <a:fontRef idx="minor"/>
        </p:style>
        <p:txBody>
          <a:bodyPr lIns="90000" rIns="90000" tIns="-44640" bIns="-44640" anchor="t" anchorCtr="1">
            <a:noAutofit/>
          </a:bodyPr>
          <a:p>
            <a:endParaRPr b="0" lang="en-US" sz="1800" strike="noStrike" u="none">
              <a:solidFill>
                <a:srgbClr val="000000"/>
              </a:solidFill>
              <a:effectLst/>
              <a:uFillTx/>
              <a:latin typeface="Arial"/>
            </a:endParaRPr>
          </a:p>
        </p:txBody>
      </p:sp>
      <p:sp>
        <p:nvSpPr>
          <p:cNvPr id="276" name="Text 11"/>
          <p:cNvSpPr/>
          <p:nvPr/>
        </p:nvSpPr>
        <p:spPr>
          <a:xfrm>
            <a:off x="731520" y="2926080"/>
            <a:ext cx="5614200" cy="1508400"/>
          </a:xfrm>
          <a:prstGeom prst="rect">
            <a:avLst/>
          </a:prstGeom>
          <a:noFill/>
          <a:ln w="0">
            <a:noFill/>
          </a:ln>
        </p:spPr>
        <p:style>
          <a:lnRef idx="0"/>
          <a:fillRef idx="0"/>
          <a:effectRef idx="0"/>
          <a:fontRef idx="minor"/>
        </p:style>
        <p:txBody>
          <a:bodyPr lIns="0" rIns="0" tIns="0" bIns="0" anchor="t">
            <a:noAutofit/>
          </a:bodyPr>
          <a:p>
            <a:pPr defTabSz="914400">
              <a:lnSpc>
                <a:spcPct val="105000"/>
              </a:lnSpc>
              <a:tabLst>
                <a:tab algn="l" pos="0"/>
              </a:tabLst>
            </a:pPr>
            <a:r>
              <a:rPr b="0" lang="zh-CN" sz="1150" strike="noStrike" u="none">
                <a:solidFill>
                  <a:srgbClr val="263238"/>
                </a:solidFill>
                <a:effectLst/>
                <a:uFillTx/>
                <a:latin typeface="Meiryo"/>
                <a:ea typeface="Meiryo"/>
              </a:rPr>
              <a:t>至急、下記口座へ送金してください。</a:t>
            </a:r>
            <a:endParaRPr b="0" lang="en-US" sz="1150" strike="noStrike" u="none">
              <a:solidFill>
                <a:srgbClr val="000000"/>
              </a:solidFill>
              <a:effectLst/>
              <a:uFillTx/>
              <a:latin typeface="Arial"/>
            </a:endParaRPr>
          </a:p>
          <a:p>
            <a:pPr defTabSz="914400">
              <a:lnSpc>
                <a:spcPct val="105000"/>
              </a:lnSpc>
              <a:tabLst>
                <a:tab algn="l" pos="0"/>
              </a:tabLst>
            </a:pPr>
            <a:r>
              <a:rPr b="0" lang="zh-CN" sz="1150" strike="noStrike" u="none">
                <a:solidFill>
                  <a:srgbClr val="263238"/>
                </a:solidFill>
                <a:effectLst/>
                <a:uFillTx/>
                <a:latin typeface="Meiryo"/>
                <a:ea typeface="Meiryo"/>
              </a:rPr>
              <a:t>秘密保持のため、このメールでのみ対応を。</a:t>
            </a:r>
            <a:endParaRPr b="0" lang="en-US" sz="1150" strike="noStrike" u="none">
              <a:solidFill>
                <a:srgbClr val="000000"/>
              </a:solidFill>
              <a:effectLst/>
              <a:uFillTx/>
              <a:latin typeface="Arial"/>
            </a:endParaRPr>
          </a:p>
          <a:p>
            <a:pPr defTabSz="914400">
              <a:lnSpc>
                <a:spcPct val="105000"/>
              </a:lnSpc>
              <a:tabLst>
                <a:tab algn="l" pos="0"/>
              </a:tabLst>
            </a:pPr>
            <a:r>
              <a:rPr b="0" lang="zh-CN" sz="1150" strike="noStrike" u="none">
                <a:solidFill>
                  <a:srgbClr val="263238"/>
                </a:solidFill>
                <a:effectLst/>
                <a:uFillTx/>
                <a:latin typeface="Meiryo"/>
                <a:ea typeface="Meiryo"/>
              </a:rPr>
              <a:t>取引先の口座が変更になりました。</a:t>
            </a:r>
            <a:endParaRPr b="0" lang="en-US" sz="1150" strike="noStrike" u="none">
              <a:solidFill>
                <a:srgbClr val="000000"/>
              </a:solidFill>
              <a:effectLst/>
              <a:uFillTx/>
              <a:latin typeface="Arial"/>
            </a:endParaRPr>
          </a:p>
          <a:p>
            <a:pPr defTabSz="914400">
              <a:lnSpc>
                <a:spcPct val="105000"/>
              </a:lnSpc>
              <a:tabLst>
                <a:tab algn="l" pos="0"/>
              </a:tabLst>
            </a:pPr>
            <a:endParaRPr b="0" lang="en-US" sz="1150" strike="noStrike" u="none">
              <a:solidFill>
                <a:srgbClr val="000000"/>
              </a:solidFill>
              <a:effectLst/>
              <a:uFillTx/>
              <a:latin typeface="Arial"/>
            </a:endParaRPr>
          </a:p>
          <a:p>
            <a:pPr defTabSz="914400">
              <a:lnSpc>
                <a:spcPct val="105000"/>
              </a:lnSpc>
              <a:tabLst>
                <a:tab algn="l" pos="0"/>
              </a:tabLst>
            </a:pPr>
            <a:r>
              <a:rPr b="0" lang="zh-CN" sz="1150" strike="noStrike" u="none">
                <a:solidFill>
                  <a:srgbClr val="263238"/>
                </a:solidFill>
                <a:effectLst/>
                <a:uFillTx/>
                <a:latin typeface="Meiryo"/>
                <a:ea typeface="Meiryo"/>
              </a:rPr>
              <a:t>振込先：◯◯銀行 △△支店 ……</a:t>
            </a:r>
            <a:endParaRPr b="0" lang="en-US" sz="1150" strike="noStrike" u="none">
              <a:solidFill>
                <a:srgbClr val="000000"/>
              </a:solidFill>
              <a:effectLst/>
              <a:uFillTx/>
              <a:latin typeface="Arial"/>
            </a:endParaRPr>
          </a:p>
        </p:txBody>
      </p:sp>
      <p:sp>
        <p:nvSpPr>
          <p:cNvPr id="277" name="Shape 12"/>
          <p:cNvSpPr/>
          <p:nvPr/>
        </p:nvSpPr>
        <p:spPr>
          <a:xfrm>
            <a:off x="6876360" y="1481400"/>
            <a:ext cx="4748040" cy="3062880"/>
          </a:xfrm>
          <a:prstGeom prst="roundRect">
            <a:avLst>
              <a:gd name="adj" fmla="val 2985"/>
            </a:avLst>
          </a:prstGeom>
          <a:solidFill>
            <a:srgbClr val="f7efdd"/>
          </a:solidFill>
          <a:ln w="15875">
            <a:solidFill>
              <a:srgbClr val="b58a3a"/>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78" name="Text 13"/>
          <p:cNvSpPr/>
          <p:nvPr/>
        </p:nvSpPr>
        <p:spPr>
          <a:xfrm>
            <a:off x="7150680" y="1664280"/>
            <a:ext cx="4199400" cy="411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600" strike="noStrike" u="none">
                <a:solidFill>
                  <a:srgbClr val="16314f"/>
                </a:solidFill>
                <a:effectLst/>
                <a:uFillTx/>
                <a:latin typeface="Meiryo"/>
                <a:ea typeface="Meiryo"/>
              </a:rPr>
              <a:t>BEC</a:t>
            </a:r>
            <a:r>
              <a:rPr b="1" lang="zh-CN" sz="1600" strike="noStrike" u="none">
                <a:solidFill>
                  <a:srgbClr val="16314f"/>
                </a:solidFill>
                <a:effectLst/>
                <a:uFillTx/>
                <a:latin typeface="Meiryo"/>
                <a:ea typeface="Meiryo"/>
              </a:rPr>
              <a:t>の典型サイン</a:t>
            </a:r>
            <a:endParaRPr b="0" lang="en-US" sz="1600" strike="noStrike" u="none">
              <a:solidFill>
                <a:srgbClr val="000000"/>
              </a:solidFill>
              <a:effectLst/>
              <a:uFillTx/>
              <a:latin typeface="Arial"/>
            </a:endParaRPr>
          </a:p>
        </p:txBody>
      </p:sp>
      <p:sp>
        <p:nvSpPr>
          <p:cNvPr id="279" name="Text 14"/>
          <p:cNvSpPr/>
          <p:nvPr/>
        </p:nvSpPr>
        <p:spPr>
          <a:xfrm>
            <a:off x="7169040" y="2148840"/>
            <a:ext cx="4199400" cy="155412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突然の振込先・口座変更の依頼</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経営者・取引先になりすまし</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「至急」「極秘」「このメールでのみ」</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メール返信だけで完結させようとする</a:t>
            </a:r>
            <a:endParaRPr b="0" lang="en-US" sz="1350" strike="noStrike" u="none">
              <a:solidFill>
                <a:srgbClr val="000000"/>
              </a:solidFill>
              <a:effectLst/>
              <a:uFillTx/>
              <a:latin typeface="Arial"/>
            </a:endParaRPr>
          </a:p>
        </p:txBody>
      </p:sp>
      <p:sp>
        <p:nvSpPr>
          <p:cNvPr id="280" name="Text 15"/>
          <p:cNvSpPr/>
          <p:nvPr/>
        </p:nvSpPr>
        <p:spPr>
          <a:xfrm>
            <a:off x="7150680" y="3794760"/>
            <a:ext cx="4199400" cy="5940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i="1" lang="en-US" sz="1300" strike="noStrike" u="none">
                <a:solidFill>
                  <a:srgbClr val="b42318"/>
                </a:solidFill>
                <a:effectLst/>
                <a:uFillTx/>
                <a:latin typeface="Meiryo"/>
                <a:ea typeface="Meiryo"/>
              </a:rPr>
              <a:t>→ 既知の電話番号など別経路で確認し、社内承認ルートを必ず通す</a:t>
            </a:r>
            <a:endParaRPr b="0" lang="en-US" sz="1300" strike="noStrike" u="none">
              <a:solidFill>
                <a:srgbClr val="000000"/>
              </a:solidFill>
              <a:effectLst/>
              <a:uFillTx/>
              <a:latin typeface="Arial"/>
            </a:endParaRPr>
          </a:p>
        </p:txBody>
      </p:sp>
      <p:sp>
        <p:nvSpPr>
          <p:cNvPr id="281" name="Text 16"/>
          <p:cNvSpPr/>
          <p:nvPr/>
        </p:nvSpPr>
        <p:spPr>
          <a:xfrm>
            <a:off x="567000" y="5029200"/>
            <a:ext cx="1105740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300" strike="noStrike" u="none">
                <a:solidFill>
                  <a:srgbClr val="16314f"/>
                </a:solidFill>
                <a:effectLst/>
                <a:uFillTx/>
                <a:latin typeface="Meiryo"/>
                <a:ea typeface="Meiryo"/>
              </a:rPr>
              <a:t>メールだけで振込先変更に応じない。相手が「本物に見えても」別経路確認を省略しない。</a:t>
            </a:r>
            <a:endParaRPr b="0" lang="en-US" sz="1300" strike="noStrike" u="none">
              <a:solidFill>
                <a:srgbClr val="000000"/>
              </a:solidFill>
              <a:effectLst/>
              <a:uFillTx/>
              <a:latin typeface="Arial"/>
            </a:endParaRPr>
          </a:p>
        </p:txBody>
      </p:sp>
      <p:sp>
        <p:nvSpPr>
          <p:cNvPr id="282" name="Text 17"/>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283" name="Text 18"/>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10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84" name="Shape 0"/>
          <p:cNvSpPr/>
          <p:nvPr/>
        </p:nvSpPr>
        <p:spPr>
          <a:xfrm>
            <a:off x="567000" y="384120"/>
            <a:ext cx="566640" cy="5666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285" name="Image 0" descr="preencoded.png"/>
          <p:cNvPicPr/>
          <p:nvPr/>
        </p:nvPicPr>
        <p:blipFill>
          <a:blip r:embed="rId1"/>
          <a:stretch/>
        </p:blipFill>
        <p:spPr>
          <a:xfrm>
            <a:off x="708840" y="525960"/>
            <a:ext cx="282960" cy="282960"/>
          </a:xfrm>
          <a:prstGeom prst="rect">
            <a:avLst/>
          </a:prstGeom>
          <a:noFill/>
          <a:ln w="0">
            <a:noFill/>
          </a:ln>
        </p:spPr>
      </p:pic>
      <p:sp>
        <p:nvSpPr>
          <p:cNvPr id="286"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パスワードの使い回し・弱いパスワード</a:t>
            </a:r>
            <a:endParaRPr b="0" lang="en-US" sz="2700" strike="noStrike" u="none">
              <a:solidFill>
                <a:srgbClr val="000000"/>
              </a:solidFill>
              <a:effectLst/>
              <a:uFillTx/>
              <a:latin typeface="Arial"/>
            </a:endParaRPr>
          </a:p>
        </p:txBody>
      </p:sp>
      <p:sp>
        <p:nvSpPr>
          <p:cNvPr id="287"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250" strike="noStrike" u="none">
                <a:solidFill>
                  <a:srgbClr val="5b6b7b"/>
                </a:solidFill>
                <a:effectLst/>
                <a:uFillTx/>
                <a:latin typeface="Meiryo"/>
                <a:ea typeface="Meiryo"/>
              </a:rPr>
              <a:t>1</a:t>
            </a:r>
            <a:r>
              <a:rPr b="0" lang="zh-CN" sz="1250" strike="noStrike" u="none">
                <a:solidFill>
                  <a:srgbClr val="5b6b7b"/>
                </a:solidFill>
                <a:effectLst/>
                <a:uFillTx/>
                <a:latin typeface="Meiryo"/>
                <a:ea typeface="Meiryo"/>
              </a:rPr>
              <a:t>か所の漏えいが「芋づる式」に広がる</a:t>
            </a:r>
            <a:endParaRPr b="0" lang="en-US" sz="1250" strike="noStrike" u="none">
              <a:solidFill>
                <a:srgbClr val="000000"/>
              </a:solidFill>
              <a:effectLst/>
              <a:uFillTx/>
              <a:latin typeface="Arial"/>
            </a:endParaRPr>
          </a:p>
        </p:txBody>
      </p:sp>
      <p:sp>
        <p:nvSpPr>
          <p:cNvPr id="288" name="Shape 3"/>
          <p:cNvSpPr/>
          <p:nvPr/>
        </p:nvSpPr>
        <p:spPr>
          <a:xfrm>
            <a:off x="567000" y="1481400"/>
            <a:ext cx="5486040" cy="3062880"/>
          </a:xfrm>
          <a:prstGeom prst="roundRect">
            <a:avLst>
              <a:gd name="adj" fmla="val 2985"/>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89" name="Text 4"/>
          <p:cNvSpPr/>
          <p:nvPr/>
        </p:nvSpPr>
        <p:spPr>
          <a:xfrm>
            <a:off x="841320" y="1664280"/>
            <a:ext cx="4937400" cy="411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b42318"/>
                </a:solidFill>
                <a:effectLst/>
                <a:uFillTx/>
                <a:latin typeface="Meiryo"/>
                <a:ea typeface="Meiryo"/>
              </a:rPr>
              <a:t>危険な習慣</a:t>
            </a:r>
            <a:endParaRPr b="0" lang="en-US" sz="1600" strike="noStrike" u="none">
              <a:solidFill>
                <a:srgbClr val="000000"/>
              </a:solidFill>
              <a:effectLst/>
              <a:uFillTx/>
              <a:latin typeface="Arial"/>
            </a:endParaRPr>
          </a:p>
        </p:txBody>
      </p:sp>
      <p:sp>
        <p:nvSpPr>
          <p:cNvPr id="290" name="Text 5"/>
          <p:cNvSpPr/>
          <p:nvPr/>
        </p:nvSpPr>
        <p:spPr>
          <a:xfrm>
            <a:off x="859680" y="2148840"/>
            <a:ext cx="4937400" cy="228564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799"/>
              </a:spcAft>
              <a:buClr>
                <a:srgbClr val="243b53"/>
              </a:buClr>
              <a:buFont typeface="Symbol" charset="2"/>
              <a:buChar char=""/>
            </a:pPr>
            <a:r>
              <a:rPr b="0" lang="zh-CN" sz="1350" strike="noStrike" u="none">
                <a:solidFill>
                  <a:srgbClr val="243b53"/>
                </a:solidFill>
                <a:effectLst/>
                <a:uFillTx/>
                <a:latin typeface="Meiryo"/>
                <a:ea typeface="Meiryo"/>
              </a:rPr>
              <a:t>同じパスワードを複数サービスで使い回す</a:t>
            </a:r>
            <a:endParaRPr b="0" lang="en-US" sz="135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50" strike="noStrike" u="none">
                <a:solidFill>
                  <a:srgbClr val="243b53"/>
                </a:solidFill>
                <a:effectLst/>
                <a:uFillTx/>
                <a:latin typeface="Meiryo"/>
                <a:ea typeface="Meiryo"/>
              </a:rPr>
              <a:t>推測されやすい文字列（誕生日・社名等）</a:t>
            </a:r>
            <a:endParaRPr b="0" lang="en-US" sz="135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50" strike="noStrike" u="none">
                <a:solidFill>
                  <a:srgbClr val="243b53"/>
                </a:solidFill>
                <a:effectLst/>
                <a:uFillTx/>
                <a:latin typeface="Meiryo"/>
                <a:ea typeface="Meiryo"/>
              </a:rPr>
              <a:t>初期パスワードのまま放置する</a:t>
            </a:r>
            <a:endParaRPr b="0" lang="en-US" sz="135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50" strike="noStrike" u="none">
                <a:solidFill>
                  <a:srgbClr val="243b53"/>
                </a:solidFill>
                <a:effectLst/>
                <a:uFillTx/>
                <a:latin typeface="Meiryo"/>
                <a:ea typeface="Meiryo"/>
              </a:rPr>
              <a:t>共有アカウント・共有パスワードを使う</a:t>
            </a:r>
            <a:endParaRPr b="0" lang="en-US" sz="135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50" strike="noStrike" u="none">
                <a:solidFill>
                  <a:srgbClr val="243b53"/>
                </a:solidFill>
                <a:effectLst/>
                <a:uFillTx/>
                <a:latin typeface="Meiryo"/>
                <a:ea typeface="Meiryo"/>
              </a:rPr>
              <a:t>付箋・チャット・メールでパスワード共有</a:t>
            </a:r>
            <a:endParaRPr b="0" lang="en-US" sz="1350" strike="noStrike" u="none">
              <a:solidFill>
                <a:srgbClr val="000000"/>
              </a:solidFill>
              <a:effectLst/>
              <a:uFillTx/>
              <a:latin typeface="Arial"/>
            </a:endParaRPr>
          </a:p>
        </p:txBody>
      </p:sp>
      <p:sp>
        <p:nvSpPr>
          <p:cNvPr id="291" name="Shape 6"/>
          <p:cNvSpPr/>
          <p:nvPr/>
        </p:nvSpPr>
        <p:spPr>
          <a:xfrm>
            <a:off x="6373440" y="1481400"/>
            <a:ext cx="5250960" cy="3062880"/>
          </a:xfrm>
          <a:prstGeom prst="roundRect">
            <a:avLst>
              <a:gd name="adj" fmla="val 2985"/>
            </a:avLst>
          </a:prstGeom>
          <a:solidFill>
            <a:srgbClr val="e7f1eb"/>
          </a:solidFill>
          <a:ln w="15875">
            <a:solidFill>
              <a:srgbClr val="2f6b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92" name="Text 7"/>
          <p:cNvSpPr/>
          <p:nvPr/>
        </p:nvSpPr>
        <p:spPr>
          <a:xfrm>
            <a:off x="6647760" y="1664280"/>
            <a:ext cx="4702320" cy="411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2f6b4f"/>
                </a:solidFill>
                <a:effectLst/>
                <a:uFillTx/>
                <a:latin typeface="Meiryo"/>
                <a:ea typeface="Meiryo"/>
              </a:rPr>
              <a:t>望ましい運用</a:t>
            </a:r>
            <a:endParaRPr b="0" lang="en-US" sz="1600" strike="noStrike" u="none">
              <a:solidFill>
                <a:srgbClr val="000000"/>
              </a:solidFill>
              <a:effectLst/>
              <a:uFillTx/>
              <a:latin typeface="Arial"/>
            </a:endParaRPr>
          </a:p>
        </p:txBody>
      </p:sp>
      <p:sp>
        <p:nvSpPr>
          <p:cNvPr id="293" name="Text 8"/>
          <p:cNvSpPr/>
          <p:nvPr/>
        </p:nvSpPr>
        <p:spPr>
          <a:xfrm>
            <a:off x="6666120" y="2148840"/>
            <a:ext cx="4702320" cy="228564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799"/>
              </a:spcAft>
              <a:buClr>
                <a:srgbClr val="243b53"/>
              </a:buClr>
              <a:buFont typeface="Symbol" charset="2"/>
              <a:buChar char=""/>
            </a:pPr>
            <a:r>
              <a:rPr b="0" lang="zh-CN" sz="1350" strike="noStrike" u="none">
                <a:solidFill>
                  <a:srgbClr val="243b53"/>
                </a:solidFill>
                <a:effectLst/>
                <a:uFillTx/>
                <a:latin typeface="Meiryo"/>
                <a:ea typeface="Meiryo"/>
              </a:rPr>
              <a:t>サービスごとに異なるパスワード</a:t>
            </a:r>
            <a:endParaRPr b="0" lang="en-US" sz="135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50" strike="noStrike" u="none">
                <a:solidFill>
                  <a:srgbClr val="243b53"/>
                </a:solidFill>
                <a:effectLst/>
                <a:uFillTx/>
                <a:latin typeface="Meiryo"/>
                <a:ea typeface="Meiryo"/>
              </a:rPr>
              <a:t>長いパスフレーズで強度を上げる</a:t>
            </a:r>
            <a:endParaRPr b="0" lang="en-US" sz="135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50" strike="noStrike" u="none">
                <a:solidFill>
                  <a:srgbClr val="243b53"/>
                </a:solidFill>
                <a:effectLst/>
                <a:uFillTx/>
                <a:latin typeface="Meiryo"/>
                <a:ea typeface="Meiryo"/>
              </a:rPr>
              <a:t>初期パスワードは必ず変更する</a:t>
            </a:r>
            <a:endParaRPr b="0" lang="en-US" sz="135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50" strike="noStrike" u="none">
                <a:solidFill>
                  <a:srgbClr val="243b53"/>
                </a:solidFill>
                <a:effectLst/>
                <a:uFillTx/>
                <a:latin typeface="Meiryo"/>
                <a:ea typeface="Meiryo"/>
              </a:rPr>
              <a:t>自社承認のパスワードマネージャーを活用</a:t>
            </a:r>
            <a:endParaRPr b="0" lang="en-US" sz="135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50" strike="noStrike" u="none">
                <a:solidFill>
                  <a:srgbClr val="243b53"/>
                </a:solidFill>
                <a:effectLst/>
                <a:uFillTx/>
                <a:latin typeface="Meiryo"/>
                <a:ea typeface="Meiryo"/>
              </a:rPr>
              <a:t>共有が必要なら正規の手順で管理</a:t>
            </a:r>
            <a:endParaRPr b="0" lang="en-US" sz="1350" strike="noStrike" u="none">
              <a:solidFill>
                <a:srgbClr val="000000"/>
              </a:solidFill>
              <a:effectLst/>
              <a:uFillTx/>
              <a:latin typeface="Arial"/>
            </a:endParaRPr>
          </a:p>
        </p:txBody>
      </p:sp>
      <p:sp>
        <p:nvSpPr>
          <p:cNvPr id="294" name="Text 9"/>
          <p:cNvSpPr/>
          <p:nvPr/>
        </p:nvSpPr>
        <p:spPr>
          <a:xfrm>
            <a:off x="567000" y="5029200"/>
            <a:ext cx="1105740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250" strike="noStrike" u="none">
                <a:solidFill>
                  <a:srgbClr val="16314f"/>
                </a:solidFill>
                <a:effectLst/>
                <a:uFillTx/>
                <a:latin typeface="Meiryo"/>
                <a:ea typeface="Meiryo"/>
              </a:rPr>
              <a:t>使い回しは、</a:t>
            </a:r>
            <a:r>
              <a:rPr b="1" lang="en-US" sz="1250" strike="noStrike" u="none">
                <a:solidFill>
                  <a:srgbClr val="16314f"/>
                </a:solidFill>
                <a:effectLst/>
                <a:uFillTx/>
                <a:latin typeface="Meiryo"/>
                <a:ea typeface="Meiryo"/>
              </a:rPr>
              <a:t>1</a:t>
            </a:r>
            <a:r>
              <a:rPr b="1" lang="zh-CN" sz="1250" strike="noStrike" u="none">
                <a:solidFill>
                  <a:srgbClr val="16314f"/>
                </a:solidFill>
                <a:effectLst/>
                <a:uFillTx/>
                <a:latin typeface="Meiryo"/>
                <a:ea typeface="Meiryo"/>
              </a:rPr>
              <a:t>サービスの漏えいが他サービスの乗っ取りに直結します（パスワードリスト攻撃）。</a:t>
            </a:r>
            <a:endParaRPr b="0" lang="en-US" sz="1250" strike="noStrike" u="none">
              <a:solidFill>
                <a:srgbClr val="000000"/>
              </a:solidFill>
              <a:effectLst/>
              <a:uFillTx/>
              <a:latin typeface="Arial"/>
            </a:endParaRPr>
          </a:p>
        </p:txBody>
      </p:sp>
      <p:sp>
        <p:nvSpPr>
          <p:cNvPr id="295" name="Text 10"/>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296" name="Text 11"/>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11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97" name="Shape 0"/>
          <p:cNvSpPr/>
          <p:nvPr/>
        </p:nvSpPr>
        <p:spPr>
          <a:xfrm>
            <a:off x="567000" y="384120"/>
            <a:ext cx="566640" cy="56664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298" name="Image 0" descr="preencoded.png"/>
          <p:cNvPicPr/>
          <p:nvPr/>
        </p:nvPicPr>
        <p:blipFill>
          <a:blip r:embed="rId1"/>
          <a:stretch/>
        </p:blipFill>
        <p:spPr>
          <a:xfrm>
            <a:off x="708840" y="525960"/>
            <a:ext cx="282960" cy="282960"/>
          </a:xfrm>
          <a:prstGeom prst="rect">
            <a:avLst/>
          </a:prstGeom>
          <a:noFill/>
          <a:ln w="0">
            <a:noFill/>
          </a:ln>
        </p:spPr>
      </p:pic>
      <p:sp>
        <p:nvSpPr>
          <p:cNvPr id="299"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多要素認証（</a:t>
            </a:r>
            <a:r>
              <a:rPr b="1" lang="en-US" sz="2700" strike="noStrike" u="none">
                <a:solidFill>
                  <a:srgbClr val="16314f"/>
                </a:solidFill>
                <a:effectLst/>
                <a:uFillTx/>
                <a:latin typeface="Meiryo"/>
                <a:ea typeface="Meiryo"/>
              </a:rPr>
              <a:t>MFA</a:t>
            </a:r>
            <a:r>
              <a:rPr b="1" lang="zh-CN" sz="2700" strike="noStrike" u="none">
                <a:solidFill>
                  <a:srgbClr val="16314f"/>
                </a:solidFill>
                <a:effectLst/>
                <a:uFillTx/>
                <a:latin typeface="Meiryo"/>
                <a:ea typeface="Meiryo"/>
              </a:rPr>
              <a:t>）と</a:t>
            </a:r>
            <a:r>
              <a:rPr b="1" lang="en-US" sz="2700" strike="noStrike" u="none">
                <a:solidFill>
                  <a:srgbClr val="16314f"/>
                </a:solidFill>
                <a:effectLst/>
                <a:uFillTx/>
                <a:latin typeface="Meiryo"/>
                <a:ea typeface="Meiryo"/>
              </a:rPr>
              <a:t>MFA</a:t>
            </a:r>
            <a:r>
              <a:rPr b="1" lang="zh-CN" sz="2700" strike="noStrike" u="none">
                <a:solidFill>
                  <a:srgbClr val="16314f"/>
                </a:solidFill>
                <a:effectLst/>
                <a:uFillTx/>
                <a:latin typeface="Meiryo"/>
                <a:ea typeface="Meiryo"/>
              </a:rPr>
              <a:t>疲労攻撃</a:t>
            </a:r>
            <a:endParaRPr b="0" lang="en-US" sz="2700" strike="noStrike" u="none">
              <a:solidFill>
                <a:srgbClr val="000000"/>
              </a:solidFill>
              <a:effectLst/>
              <a:uFillTx/>
              <a:latin typeface="Arial"/>
            </a:endParaRPr>
          </a:p>
        </p:txBody>
      </p:sp>
      <p:sp>
        <p:nvSpPr>
          <p:cNvPr id="300"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250" strike="noStrike" u="none">
                <a:solidFill>
                  <a:srgbClr val="5b6b7b"/>
                </a:solidFill>
                <a:effectLst/>
                <a:uFillTx/>
                <a:latin typeface="Meiryo"/>
                <a:ea typeface="Meiryo"/>
              </a:rPr>
              <a:t>MFA</a:t>
            </a:r>
            <a:r>
              <a:rPr b="0" lang="zh-CN" sz="1250" strike="noStrike" u="none">
                <a:solidFill>
                  <a:srgbClr val="5b6b7b"/>
                </a:solidFill>
                <a:effectLst/>
                <a:uFillTx/>
                <a:latin typeface="Meiryo"/>
                <a:ea typeface="Meiryo"/>
              </a:rPr>
              <a:t>は「面倒な手続」ではなく乗っ取り防止策</a:t>
            </a:r>
            <a:endParaRPr b="0" lang="en-US" sz="1250" strike="noStrike" u="none">
              <a:solidFill>
                <a:srgbClr val="000000"/>
              </a:solidFill>
              <a:effectLst/>
              <a:uFillTx/>
              <a:latin typeface="Arial"/>
            </a:endParaRPr>
          </a:p>
        </p:txBody>
      </p:sp>
      <p:sp>
        <p:nvSpPr>
          <p:cNvPr id="301" name="Shape 3"/>
          <p:cNvSpPr/>
          <p:nvPr/>
        </p:nvSpPr>
        <p:spPr>
          <a:xfrm>
            <a:off x="567000" y="1481400"/>
            <a:ext cx="5303160" cy="3062880"/>
          </a:xfrm>
          <a:prstGeom prst="roundRect">
            <a:avLst>
              <a:gd name="adj" fmla="val 2985"/>
            </a:avLst>
          </a:prstGeom>
          <a:solidFill>
            <a:srgbClr val="e3f0ef"/>
          </a:solidFill>
          <a:ln w="15875">
            <a:solidFill>
              <a:srgbClr val="237a75"/>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02" name="Shape 4"/>
          <p:cNvSpPr/>
          <p:nvPr/>
        </p:nvSpPr>
        <p:spPr>
          <a:xfrm>
            <a:off x="795600" y="1691640"/>
            <a:ext cx="456840" cy="45684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03" name="Image 1" descr="preencoded.png"/>
          <p:cNvPicPr/>
          <p:nvPr/>
        </p:nvPicPr>
        <p:blipFill>
          <a:blip r:embed="rId2"/>
          <a:stretch/>
        </p:blipFill>
        <p:spPr>
          <a:xfrm>
            <a:off x="909720" y="1806120"/>
            <a:ext cx="228240" cy="228240"/>
          </a:xfrm>
          <a:prstGeom prst="rect">
            <a:avLst/>
          </a:prstGeom>
          <a:noFill/>
          <a:ln w="0">
            <a:noFill/>
          </a:ln>
        </p:spPr>
      </p:pic>
      <p:sp>
        <p:nvSpPr>
          <p:cNvPr id="304" name="Text 5"/>
          <p:cNvSpPr/>
          <p:nvPr/>
        </p:nvSpPr>
        <p:spPr>
          <a:xfrm>
            <a:off x="1344240" y="1691640"/>
            <a:ext cx="438876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600" strike="noStrike" u="none">
                <a:solidFill>
                  <a:srgbClr val="237a75"/>
                </a:solidFill>
                <a:effectLst/>
                <a:uFillTx/>
                <a:latin typeface="Meiryo"/>
                <a:ea typeface="Meiryo"/>
              </a:rPr>
              <a:t>MFA</a:t>
            </a:r>
            <a:r>
              <a:rPr b="1" lang="zh-CN" sz="1600" strike="noStrike" u="none">
                <a:solidFill>
                  <a:srgbClr val="237a75"/>
                </a:solidFill>
                <a:effectLst/>
                <a:uFillTx/>
                <a:latin typeface="Meiryo"/>
                <a:ea typeface="Meiryo"/>
              </a:rPr>
              <a:t>とは</a:t>
            </a:r>
            <a:endParaRPr b="0" lang="en-US" sz="1600" strike="noStrike" u="none">
              <a:solidFill>
                <a:srgbClr val="000000"/>
              </a:solidFill>
              <a:effectLst/>
              <a:uFillTx/>
              <a:latin typeface="Arial"/>
            </a:endParaRPr>
          </a:p>
        </p:txBody>
      </p:sp>
      <p:sp>
        <p:nvSpPr>
          <p:cNvPr id="305" name="Text 6"/>
          <p:cNvSpPr/>
          <p:nvPr/>
        </p:nvSpPr>
        <p:spPr>
          <a:xfrm>
            <a:off x="841320" y="2286000"/>
            <a:ext cx="4754520" cy="210276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パスワードに加え、もう一段の確認を要求</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コード・アプリ承認・生体認証など</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パスワードが漏れても乗っ取りを防ぎやすい</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ただし「絶対に破られない」わけではない</a:t>
            </a:r>
            <a:endParaRPr b="0" lang="en-US" sz="1350" strike="noStrike" u="none">
              <a:solidFill>
                <a:srgbClr val="000000"/>
              </a:solidFill>
              <a:effectLst/>
              <a:uFillTx/>
              <a:latin typeface="Arial"/>
            </a:endParaRPr>
          </a:p>
        </p:txBody>
      </p:sp>
      <p:sp>
        <p:nvSpPr>
          <p:cNvPr id="306" name="Shape 7"/>
          <p:cNvSpPr/>
          <p:nvPr/>
        </p:nvSpPr>
        <p:spPr>
          <a:xfrm>
            <a:off x="6190560" y="1481400"/>
            <a:ext cx="5433840" cy="3062880"/>
          </a:xfrm>
          <a:prstGeom prst="roundRect">
            <a:avLst>
              <a:gd name="adj" fmla="val 2985"/>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07" name="Shape 8"/>
          <p:cNvSpPr/>
          <p:nvPr/>
        </p:nvSpPr>
        <p:spPr>
          <a:xfrm>
            <a:off x="6419160" y="1691640"/>
            <a:ext cx="456840" cy="4568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08" name="Image 2" descr="preencoded.png"/>
          <p:cNvPicPr/>
          <p:nvPr/>
        </p:nvPicPr>
        <p:blipFill>
          <a:blip r:embed="rId3"/>
          <a:stretch/>
        </p:blipFill>
        <p:spPr>
          <a:xfrm>
            <a:off x="6533280" y="1806120"/>
            <a:ext cx="228240" cy="228240"/>
          </a:xfrm>
          <a:prstGeom prst="rect">
            <a:avLst/>
          </a:prstGeom>
          <a:noFill/>
          <a:ln w="0">
            <a:noFill/>
          </a:ln>
        </p:spPr>
      </p:pic>
      <p:sp>
        <p:nvSpPr>
          <p:cNvPr id="309" name="Text 9"/>
          <p:cNvSpPr/>
          <p:nvPr/>
        </p:nvSpPr>
        <p:spPr>
          <a:xfrm>
            <a:off x="6967800" y="1691640"/>
            <a:ext cx="45194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600" strike="noStrike" u="none">
                <a:solidFill>
                  <a:srgbClr val="b42318"/>
                </a:solidFill>
                <a:effectLst/>
                <a:uFillTx/>
                <a:latin typeface="Meiryo"/>
                <a:ea typeface="Meiryo"/>
              </a:rPr>
              <a:t>MFA</a:t>
            </a:r>
            <a:r>
              <a:rPr b="1" lang="zh-CN" sz="1600" strike="noStrike" u="none">
                <a:solidFill>
                  <a:srgbClr val="b42318"/>
                </a:solidFill>
                <a:effectLst/>
                <a:uFillTx/>
                <a:latin typeface="Meiryo"/>
                <a:ea typeface="Meiryo"/>
              </a:rPr>
              <a:t>疲労攻撃に注意</a:t>
            </a:r>
            <a:endParaRPr b="0" lang="en-US" sz="1600" strike="noStrike" u="none">
              <a:solidFill>
                <a:srgbClr val="000000"/>
              </a:solidFill>
              <a:effectLst/>
              <a:uFillTx/>
              <a:latin typeface="Arial"/>
            </a:endParaRPr>
          </a:p>
        </p:txBody>
      </p:sp>
      <p:sp>
        <p:nvSpPr>
          <p:cNvPr id="310" name="Text 10"/>
          <p:cNvSpPr/>
          <p:nvPr/>
        </p:nvSpPr>
        <p:spPr>
          <a:xfrm>
            <a:off x="6464880" y="2286000"/>
            <a:ext cx="4885200" cy="210276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深夜などに承認通知を何度も送りつける</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うんざりして承認させるのが狙い</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身に覚えのない承認は「拒否」する</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拒否したうえで、必ず報告する</a:t>
            </a:r>
            <a:endParaRPr b="0" lang="en-US" sz="1350" strike="noStrike" u="none">
              <a:solidFill>
                <a:srgbClr val="000000"/>
              </a:solidFill>
              <a:effectLst/>
              <a:uFillTx/>
              <a:latin typeface="Arial"/>
            </a:endParaRPr>
          </a:p>
        </p:txBody>
      </p:sp>
      <p:sp>
        <p:nvSpPr>
          <p:cNvPr id="311" name="Text 11"/>
          <p:cNvSpPr/>
          <p:nvPr/>
        </p:nvSpPr>
        <p:spPr>
          <a:xfrm>
            <a:off x="567000" y="5029200"/>
            <a:ext cx="1105740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300" strike="noStrike" u="none">
                <a:solidFill>
                  <a:srgbClr val="16314f"/>
                </a:solidFill>
                <a:effectLst/>
                <a:uFillTx/>
                <a:latin typeface="Meiryo"/>
                <a:ea typeface="Meiryo"/>
              </a:rPr>
              <a:t>身に覚えのない</a:t>
            </a:r>
            <a:r>
              <a:rPr b="1" lang="en-US" sz="1300" strike="noStrike" u="none">
                <a:solidFill>
                  <a:srgbClr val="16314f"/>
                </a:solidFill>
                <a:effectLst/>
                <a:uFillTx/>
                <a:latin typeface="Meiryo"/>
                <a:ea typeface="Meiryo"/>
              </a:rPr>
              <a:t>MFA</a:t>
            </a:r>
            <a:r>
              <a:rPr b="1" lang="zh-CN" sz="1300" strike="noStrike" u="none">
                <a:solidFill>
                  <a:srgbClr val="16314f"/>
                </a:solidFill>
                <a:effectLst/>
                <a:uFillTx/>
                <a:latin typeface="Meiryo"/>
                <a:ea typeface="Meiryo"/>
              </a:rPr>
              <a:t>通知は、押さずに拒否 → 報告。承認＝相手にドアを開ける行為です。</a:t>
            </a:r>
            <a:endParaRPr b="0" lang="en-US" sz="1300" strike="noStrike" u="none">
              <a:solidFill>
                <a:srgbClr val="000000"/>
              </a:solidFill>
              <a:effectLst/>
              <a:uFillTx/>
              <a:latin typeface="Arial"/>
            </a:endParaRPr>
          </a:p>
        </p:txBody>
      </p:sp>
      <p:sp>
        <p:nvSpPr>
          <p:cNvPr id="312" name="Text 12"/>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313" name="Text 13"/>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12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14" name="Shape 0"/>
          <p:cNvSpPr/>
          <p:nvPr/>
        </p:nvSpPr>
        <p:spPr>
          <a:xfrm>
            <a:off x="567000" y="384120"/>
            <a:ext cx="566640" cy="56664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15" name="Image 0" descr="preencoded.png"/>
          <p:cNvPicPr/>
          <p:nvPr/>
        </p:nvPicPr>
        <p:blipFill>
          <a:blip r:embed="rId1"/>
          <a:stretch/>
        </p:blipFill>
        <p:spPr>
          <a:xfrm>
            <a:off x="708840" y="525960"/>
            <a:ext cx="282960" cy="282960"/>
          </a:xfrm>
          <a:prstGeom prst="rect">
            <a:avLst/>
          </a:prstGeom>
          <a:noFill/>
          <a:ln w="0">
            <a:noFill/>
          </a:ln>
        </p:spPr>
      </p:pic>
      <p:sp>
        <p:nvSpPr>
          <p:cNvPr id="316"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アカウント共有・権限管理</a:t>
            </a:r>
            <a:endParaRPr b="0" lang="en-US" sz="2700" strike="noStrike" u="none">
              <a:solidFill>
                <a:srgbClr val="000000"/>
              </a:solidFill>
              <a:effectLst/>
              <a:uFillTx/>
              <a:latin typeface="Arial"/>
            </a:endParaRPr>
          </a:p>
        </p:txBody>
      </p:sp>
      <p:sp>
        <p:nvSpPr>
          <p:cNvPr id="317"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「誰が・何に・どこまで」を曖昧にしない</a:t>
            </a:r>
            <a:endParaRPr b="0" lang="en-US" sz="1250" strike="noStrike" u="none">
              <a:solidFill>
                <a:srgbClr val="000000"/>
              </a:solidFill>
              <a:effectLst/>
              <a:uFillTx/>
              <a:latin typeface="Arial"/>
            </a:endParaRPr>
          </a:p>
        </p:txBody>
      </p:sp>
      <p:sp>
        <p:nvSpPr>
          <p:cNvPr id="318" name="Shape 3"/>
          <p:cNvSpPr/>
          <p:nvPr/>
        </p:nvSpPr>
        <p:spPr>
          <a:xfrm>
            <a:off x="567000" y="1554480"/>
            <a:ext cx="5391360" cy="2468520"/>
          </a:xfrm>
          <a:prstGeom prst="roundRect">
            <a:avLst>
              <a:gd name="adj" fmla="val 3704"/>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19" name="Shape 4"/>
          <p:cNvSpPr/>
          <p:nvPr/>
        </p:nvSpPr>
        <p:spPr>
          <a:xfrm>
            <a:off x="749880" y="1737360"/>
            <a:ext cx="456840" cy="4568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20" name="Image 1" descr="preencoded.png"/>
          <p:cNvPicPr/>
          <p:nvPr/>
        </p:nvPicPr>
        <p:blipFill>
          <a:blip r:embed="rId2"/>
          <a:stretch/>
        </p:blipFill>
        <p:spPr>
          <a:xfrm>
            <a:off x="864000" y="1851840"/>
            <a:ext cx="228240" cy="228240"/>
          </a:xfrm>
          <a:prstGeom prst="rect">
            <a:avLst/>
          </a:prstGeom>
          <a:noFill/>
          <a:ln w="0">
            <a:noFill/>
          </a:ln>
        </p:spPr>
      </p:pic>
      <p:sp>
        <p:nvSpPr>
          <p:cNvPr id="321" name="Text 5"/>
          <p:cNvSpPr/>
          <p:nvPr/>
        </p:nvSpPr>
        <p:spPr>
          <a:xfrm>
            <a:off x="1316880" y="1737360"/>
            <a:ext cx="447696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b42318"/>
                </a:solidFill>
                <a:effectLst/>
                <a:uFillTx/>
                <a:latin typeface="Meiryo"/>
                <a:ea typeface="Meiryo"/>
              </a:rPr>
              <a:t>避けたい状態</a:t>
            </a:r>
            <a:endParaRPr b="0" lang="en-US" sz="1500" strike="noStrike" u="none">
              <a:solidFill>
                <a:srgbClr val="000000"/>
              </a:solidFill>
              <a:effectLst/>
              <a:uFillTx/>
              <a:latin typeface="Arial"/>
            </a:endParaRPr>
          </a:p>
        </p:txBody>
      </p:sp>
      <p:sp>
        <p:nvSpPr>
          <p:cNvPr id="322" name="Text 6"/>
          <p:cNvSpPr/>
          <p:nvPr/>
        </p:nvSpPr>
        <p:spPr>
          <a:xfrm>
            <a:off x="786240" y="2322720"/>
            <a:ext cx="4970880" cy="155412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共有</a:t>
            </a:r>
            <a:r>
              <a:rPr b="0" lang="en-US" sz="1300" strike="noStrike" u="none">
                <a:solidFill>
                  <a:srgbClr val="243b53"/>
                </a:solidFill>
                <a:effectLst/>
                <a:uFillTx/>
                <a:latin typeface="Meiryo"/>
                <a:ea typeface="Meiryo"/>
              </a:rPr>
              <a:t>ID</a:t>
            </a:r>
            <a:r>
              <a:rPr b="0" lang="zh-CN" sz="1300" strike="noStrike" u="none">
                <a:solidFill>
                  <a:srgbClr val="243b53"/>
                </a:solidFill>
                <a:effectLst/>
                <a:uFillTx/>
                <a:latin typeface="Meiryo"/>
                <a:ea typeface="Meiryo"/>
              </a:rPr>
              <a:t>で誰の操作か追えない</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退職者のアカウントが残っている</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必要以上の権限を全員が持つ</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共有リンクが無期限・全公開</a:t>
            </a:r>
            <a:endParaRPr b="0" lang="en-US" sz="1300" strike="noStrike" u="none">
              <a:solidFill>
                <a:srgbClr val="000000"/>
              </a:solidFill>
              <a:effectLst/>
              <a:uFillTx/>
              <a:latin typeface="Arial"/>
            </a:endParaRPr>
          </a:p>
        </p:txBody>
      </p:sp>
      <p:sp>
        <p:nvSpPr>
          <p:cNvPr id="323" name="Shape 7"/>
          <p:cNvSpPr/>
          <p:nvPr/>
        </p:nvSpPr>
        <p:spPr>
          <a:xfrm>
            <a:off x="6233040" y="1554480"/>
            <a:ext cx="5391360" cy="2468520"/>
          </a:xfrm>
          <a:prstGeom prst="roundRect">
            <a:avLst>
              <a:gd name="adj" fmla="val 3704"/>
            </a:avLst>
          </a:prstGeom>
          <a:solidFill>
            <a:srgbClr val="e7f1eb"/>
          </a:solidFill>
          <a:ln w="15875">
            <a:solidFill>
              <a:srgbClr val="2f6b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24" name="Shape 8"/>
          <p:cNvSpPr/>
          <p:nvPr/>
        </p:nvSpPr>
        <p:spPr>
          <a:xfrm>
            <a:off x="6415920" y="1737360"/>
            <a:ext cx="456840" cy="45684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25" name="Image 2" descr="preencoded.png"/>
          <p:cNvPicPr/>
          <p:nvPr/>
        </p:nvPicPr>
        <p:blipFill>
          <a:blip r:embed="rId3"/>
          <a:stretch/>
        </p:blipFill>
        <p:spPr>
          <a:xfrm>
            <a:off x="6530040" y="1851840"/>
            <a:ext cx="228240" cy="228240"/>
          </a:xfrm>
          <a:prstGeom prst="rect">
            <a:avLst/>
          </a:prstGeom>
          <a:noFill/>
          <a:ln w="0">
            <a:noFill/>
          </a:ln>
        </p:spPr>
      </p:pic>
      <p:sp>
        <p:nvSpPr>
          <p:cNvPr id="326" name="Text 9"/>
          <p:cNvSpPr/>
          <p:nvPr/>
        </p:nvSpPr>
        <p:spPr>
          <a:xfrm>
            <a:off x="6982920" y="1737360"/>
            <a:ext cx="447696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2f6b4f"/>
                </a:solidFill>
                <a:effectLst/>
                <a:uFillTx/>
                <a:latin typeface="Meiryo"/>
                <a:ea typeface="Meiryo"/>
              </a:rPr>
              <a:t>望ましい状態</a:t>
            </a:r>
            <a:endParaRPr b="0" lang="en-US" sz="1500" strike="noStrike" u="none">
              <a:solidFill>
                <a:srgbClr val="000000"/>
              </a:solidFill>
              <a:effectLst/>
              <a:uFillTx/>
              <a:latin typeface="Arial"/>
            </a:endParaRPr>
          </a:p>
        </p:txBody>
      </p:sp>
      <p:sp>
        <p:nvSpPr>
          <p:cNvPr id="327" name="Text 10"/>
          <p:cNvSpPr/>
          <p:nvPr/>
        </p:nvSpPr>
        <p:spPr>
          <a:xfrm>
            <a:off x="6452640" y="2322720"/>
            <a:ext cx="4970880" cy="155412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原則は個人ごとのアカウント</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異動・退職時に権限を見直す</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業務に必要な最小限の権限</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共有は相手・範囲・期限を限定</a:t>
            </a:r>
            <a:endParaRPr b="0" lang="en-US" sz="1300" strike="noStrike" u="none">
              <a:solidFill>
                <a:srgbClr val="000000"/>
              </a:solidFill>
              <a:effectLst/>
              <a:uFillTx/>
              <a:latin typeface="Arial"/>
            </a:endParaRPr>
          </a:p>
        </p:txBody>
      </p:sp>
      <p:sp>
        <p:nvSpPr>
          <p:cNvPr id="328" name="Shape 11"/>
          <p:cNvSpPr/>
          <p:nvPr/>
        </p:nvSpPr>
        <p:spPr>
          <a:xfrm>
            <a:off x="567000" y="4206240"/>
            <a:ext cx="11057400" cy="868320"/>
          </a:xfrm>
          <a:prstGeom prst="roundRect">
            <a:avLst>
              <a:gd name="adj" fmla="val 10526"/>
            </a:avLst>
          </a:prstGeom>
          <a:solidFill>
            <a:srgbClr val="f7efdd"/>
          </a:solidFill>
          <a:ln w="15875">
            <a:solidFill>
              <a:srgbClr val="b58a3a"/>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29" name="Shape 12"/>
          <p:cNvSpPr/>
          <p:nvPr/>
        </p:nvSpPr>
        <p:spPr>
          <a:xfrm>
            <a:off x="795600" y="4370760"/>
            <a:ext cx="502560" cy="50256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30" name="Image 3" descr="preencoded.png"/>
          <p:cNvPicPr/>
          <p:nvPr/>
        </p:nvPicPr>
        <p:blipFill>
          <a:blip r:embed="rId4"/>
          <a:stretch/>
        </p:blipFill>
        <p:spPr>
          <a:xfrm>
            <a:off x="921240" y="4496400"/>
            <a:ext cx="251280" cy="251280"/>
          </a:xfrm>
          <a:prstGeom prst="rect">
            <a:avLst/>
          </a:prstGeom>
          <a:noFill/>
          <a:ln w="0">
            <a:noFill/>
          </a:ln>
        </p:spPr>
      </p:pic>
      <p:sp>
        <p:nvSpPr>
          <p:cNvPr id="331" name="Text 13"/>
          <p:cNvSpPr/>
          <p:nvPr/>
        </p:nvSpPr>
        <p:spPr>
          <a:xfrm>
            <a:off x="1435680" y="4206240"/>
            <a:ext cx="9960120" cy="8683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350" strike="noStrike" u="none">
                <a:solidFill>
                  <a:srgbClr val="16314f"/>
                </a:solidFill>
                <a:effectLst/>
                <a:uFillTx/>
                <a:latin typeface="Meiryo"/>
                <a:ea typeface="Meiryo"/>
              </a:rPr>
              <a:t>共有アカウントは事故時の原因究明を難しくします。権限の付与・棚卸しは情シスと連携して。</a:t>
            </a:r>
            <a:endParaRPr b="0" lang="en-US" sz="1350" strike="noStrike" u="none">
              <a:solidFill>
                <a:srgbClr val="000000"/>
              </a:solidFill>
              <a:effectLst/>
              <a:uFillTx/>
              <a:latin typeface="Arial"/>
            </a:endParaRPr>
          </a:p>
        </p:txBody>
      </p:sp>
      <p:sp>
        <p:nvSpPr>
          <p:cNvPr id="332" name="Text 14"/>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333" name="Text 15"/>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13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34" name="Shape 0"/>
          <p:cNvSpPr/>
          <p:nvPr/>
        </p:nvSpPr>
        <p:spPr>
          <a:xfrm>
            <a:off x="567000" y="384120"/>
            <a:ext cx="566640" cy="56664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35" name="Image 0" descr="preencoded.png"/>
          <p:cNvPicPr/>
          <p:nvPr/>
        </p:nvPicPr>
        <p:blipFill>
          <a:blip r:embed="rId1"/>
          <a:stretch/>
        </p:blipFill>
        <p:spPr>
          <a:xfrm>
            <a:off x="708840" y="525960"/>
            <a:ext cx="282960" cy="282960"/>
          </a:xfrm>
          <a:prstGeom prst="rect">
            <a:avLst/>
          </a:prstGeom>
          <a:noFill/>
          <a:ln w="0">
            <a:noFill/>
          </a:ln>
        </p:spPr>
      </p:pic>
      <p:sp>
        <p:nvSpPr>
          <p:cNvPr id="336"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700" strike="noStrike" u="none">
                <a:solidFill>
                  <a:srgbClr val="16314f"/>
                </a:solidFill>
                <a:effectLst/>
                <a:uFillTx/>
                <a:latin typeface="Meiryo"/>
                <a:ea typeface="Meiryo"/>
              </a:rPr>
              <a:t>OS</a:t>
            </a:r>
            <a:r>
              <a:rPr b="1" lang="zh-CN" sz="2700" strike="noStrike" u="none">
                <a:solidFill>
                  <a:srgbClr val="16314f"/>
                </a:solidFill>
                <a:effectLst/>
                <a:uFillTx/>
                <a:latin typeface="Meiryo"/>
                <a:ea typeface="Meiryo"/>
              </a:rPr>
              <a:t>・ブラウザ・アプリ・機器の更新</a:t>
            </a:r>
            <a:endParaRPr b="0" lang="en-US" sz="2700" strike="noStrike" u="none">
              <a:solidFill>
                <a:srgbClr val="000000"/>
              </a:solidFill>
              <a:effectLst/>
              <a:uFillTx/>
              <a:latin typeface="Arial"/>
            </a:endParaRPr>
          </a:p>
        </p:txBody>
      </p:sp>
      <p:sp>
        <p:nvSpPr>
          <p:cNvPr id="337"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更新は「弱点をふさぐ」最も基本の対策</a:t>
            </a:r>
            <a:endParaRPr b="0" lang="en-US" sz="1250" strike="noStrike" u="none">
              <a:solidFill>
                <a:srgbClr val="000000"/>
              </a:solidFill>
              <a:effectLst/>
              <a:uFillTx/>
              <a:latin typeface="Arial"/>
            </a:endParaRPr>
          </a:p>
        </p:txBody>
      </p:sp>
      <p:sp>
        <p:nvSpPr>
          <p:cNvPr id="338" name="Shape 3"/>
          <p:cNvSpPr/>
          <p:nvPr/>
        </p:nvSpPr>
        <p:spPr>
          <a:xfrm>
            <a:off x="567000" y="1481400"/>
            <a:ext cx="5345640" cy="1371240"/>
          </a:xfrm>
          <a:prstGeom prst="roundRect">
            <a:avLst>
              <a:gd name="adj" fmla="val 6667"/>
            </a:avLst>
          </a:prstGeom>
          <a:solidFill>
            <a:srgbClr val="e7f1eb"/>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39" name="Shape 4"/>
          <p:cNvSpPr/>
          <p:nvPr/>
        </p:nvSpPr>
        <p:spPr>
          <a:xfrm>
            <a:off x="804600" y="1719000"/>
            <a:ext cx="548280" cy="54828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40" name="Image 1" descr="preencoded.png"/>
          <p:cNvPicPr/>
          <p:nvPr/>
        </p:nvPicPr>
        <p:blipFill>
          <a:blip r:embed="rId2"/>
          <a:stretch/>
        </p:blipFill>
        <p:spPr>
          <a:xfrm>
            <a:off x="941760" y="1856160"/>
            <a:ext cx="273960" cy="273960"/>
          </a:xfrm>
          <a:prstGeom prst="rect">
            <a:avLst/>
          </a:prstGeom>
          <a:noFill/>
          <a:ln w="0">
            <a:noFill/>
          </a:ln>
        </p:spPr>
      </p:pic>
      <p:sp>
        <p:nvSpPr>
          <p:cNvPr id="341" name="Text 5"/>
          <p:cNvSpPr/>
          <p:nvPr/>
        </p:nvSpPr>
        <p:spPr>
          <a:xfrm>
            <a:off x="1527120" y="171900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550" strike="noStrike" u="none">
                <a:solidFill>
                  <a:srgbClr val="16314f"/>
                </a:solidFill>
                <a:effectLst/>
                <a:uFillTx/>
                <a:latin typeface="Meiryo"/>
                <a:ea typeface="Meiryo"/>
              </a:rPr>
              <a:t>OS</a:t>
            </a:r>
            <a:r>
              <a:rPr b="1" lang="zh-CN" sz="1550" strike="noStrike" u="none">
                <a:solidFill>
                  <a:srgbClr val="16314f"/>
                </a:solidFill>
                <a:effectLst/>
                <a:uFillTx/>
                <a:latin typeface="Meiryo"/>
                <a:ea typeface="Meiryo"/>
              </a:rPr>
              <a:t>・ブラウザ</a:t>
            </a:r>
            <a:endParaRPr b="0" lang="en-US" sz="1550" strike="noStrike" u="none">
              <a:solidFill>
                <a:srgbClr val="000000"/>
              </a:solidFill>
              <a:effectLst/>
              <a:uFillTx/>
              <a:latin typeface="Arial"/>
            </a:endParaRPr>
          </a:p>
        </p:txBody>
      </p:sp>
      <p:sp>
        <p:nvSpPr>
          <p:cNvPr id="342" name="Text 6"/>
          <p:cNvSpPr/>
          <p:nvPr/>
        </p:nvSpPr>
        <p:spPr>
          <a:xfrm>
            <a:off x="841320" y="2231280"/>
            <a:ext cx="4842720" cy="502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50" strike="noStrike" u="none">
                <a:solidFill>
                  <a:srgbClr val="263238"/>
                </a:solidFill>
                <a:effectLst/>
                <a:uFillTx/>
                <a:latin typeface="Meiryo"/>
                <a:ea typeface="Meiryo"/>
              </a:rPr>
              <a:t>脆弱性を突く攻撃の入口をふさぐ</a:t>
            </a:r>
            <a:endParaRPr b="0" lang="en-US" sz="1250" strike="noStrike" u="none">
              <a:solidFill>
                <a:srgbClr val="000000"/>
              </a:solidFill>
              <a:effectLst/>
              <a:uFillTx/>
              <a:latin typeface="Arial"/>
            </a:endParaRPr>
          </a:p>
        </p:txBody>
      </p:sp>
      <p:sp>
        <p:nvSpPr>
          <p:cNvPr id="343" name="Shape 7"/>
          <p:cNvSpPr/>
          <p:nvPr/>
        </p:nvSpPr>
        <p:spPr>
          <a:xfrm>
            <a:off x="6278760" y="1481400"/>
            <a:ext cx="5345640" cy="1371240"/>
          </a:xfrm>
          <a:prstGeom prst="roundRect">
            <a:avLst>
              <a:gd name="adj" fmla="val 6667"/>
            </a:avLst>
          </a:prstGeom>
          <a:solidFill>
            <a:srgbClr val="e7f1eb"/>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44" name="Shape 8"/>
          <p:cNvSpPr/>
          <p:nvPr/>
        </p:nvSpPr>
        <p:spPr>
          <a:xfrm>
            <a:off x="6516360" y="1719000"/>
            <a:ext cx="548280" cy="54828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45" name="Image 2" descr="preencoded.png"/>
          <p:cNvPicPr/>
          <p:nvPr/>
        </p:nvPicPr>
        <p:blipFill>
          <a:blip r:embed="rId3"/>
          <a:stretch/>
        </p:blipFill>
        <p:spPr>
          <a:xfrm>
            <a:off x="6653520" y="1856160"/>
            <a:ext cx="273960" cy="273960"/>
          </a:xfrm>
          <a:prstGeom prst="rect">
            <a:avLst/>
          </a:prstGeom>
          <a:noFill/>
          <a:ln w="0">
            <a:noFill/>
          </a:ln>
        </p:spPr>
      </p:pic>
      <p:sp>
        <p:nvSpPr>
          <p:cNvPr id="346" name="Text 9"/>
          <p:cNvSpPr/>
          <p:nvPr/>
        </p:nvSpPr>
        <p:spPr>
          <a:xfrm>
            <a:off x="7238880" y="171900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50" strike="noStrike" u="none">
                <a:solidFill>
                  <a:srgbClr val="16314f"/>
                </a:solidFill>
                <a:effectLst/>
                <a:uFillTx/>
                <a:latin typeface="Meiryo"/>
                <a:ea typeface="Meiryo"/>
              </a:rPr>
              <a:t>業務アプリ</a:t>
            </a:r>
            <a:endParaRPr b="0" lang="en-US" sz="1550" strike="noStrike" u="none">
              <a:solidFill>
                <a:srgbClr val="000000"/>
              </a:solidFill>
              <a:effectLst/>
              <a:uFillTx/>
              <a:latin typeface="Arial"/>
            </a:endParaRPr>
          </a:p>
        </p:txBody>
      </p:sp>
      <p:sp>
        <p:nvSpPr>
          <p:cNvPr id="347" name="Text 10"/>
          <p:cNvSpPr/>
          <p:nvPr/>
        </p:nvSpPr>
        <p:spPr>
          <a:xfrm>
            <a:off x="6553080" y="2231280"/>
            <a:ext cx="4842720" cy="502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50" strike="noStrike" u="none">
                <a:solidFill>
                  <a:srgbClr val="263238"/>
                </a:solidFill>
                <a:effectLst/>
                <a:uFillTx/>
                <a:latin typeface="Meiryo"/>
                <a:ea typeface="Meiryo"/>
              </a:rPr>
              <a:t>古いバージョンは既知の弱点が残る</a:t>
            </a:r>
            <a:endParaRPr b="0" lang="en-US" sz="1250" strike="noStrike" u="none">
              <a:solidFill>
                <a:srgbClr val="000000"/>
              </a:solidFill>
              <a:effectLst/>
              <a:uFillTx/>
              <a:latin typeface="Arial"/>
            </a:endParaRPr>
          </a:p>
        </p:txBody>
      </p:sp>
      <p:sp>
        <p:nvSpPr>
          <p:cNvPr id="348" name="Shape 11"/>
          <p:cNvSpPr/>
          <p:nvPr/>
        </p:nvSpPr>
        <p:spPr>
          <a:xfrm>
            <a:off x="567000" y="3054240"/>
            <a:ext cx="5345640" cy="1371240"/>
          </a:xfrm>
          <a:prstGeom prst="roundRect">
            <a:avLst>
              <a:gd name="adj" fmla="val 6667"/>
            </a:avLst>
          </a:prstGeom>
          <a:solidFill>
            <a:srgbClr val="e7f1eb"/>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49" name="Shape 12"/>
          <p:cNvSpPr/>
          <p:nvPr/>
        </p:nvSpPr>
        <p:spPr>
          <a:xfrm>
            <a:off x="804600" y="3291840"/>
            <a:ext cx="548280" cy="54828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50" name="Image 3" descr="preencoded.png"/>
          <p:cNvPicPr/>
          <p:nvPr/>
        </p:nvPicPr>
        <p:blipFill>
          <a:blip r:embed="rId4"/>
          <a:stretch/>
        </p:blipFill>
        <p:spPr>
          <a:xfrm>
            <a:off x="941760" y="3429000"/>
            <a:ext cx="273960" cy="273960"/>
          </a:xfrm>
          <a:prstGeom prst="rect">
            <a:avLst/>
          </a:prstGeom>
          <a:noFill/>
          <a:ln w="0">
            <a:noFill/>
          </a:ln>
        </p:spPr>
      </p:pic>
      <p:sp>
        <p:nvSpPr>
          <p:cNvPr id="351" name="Text 13"/>
          <p:cNvSpPr/>
          <p:nvPr/>
        </p:nvSpPr>
        <p:spPr>
          <a:xfrm>
            <a:off x="1527120" y="329184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50" strike="noStrike" u="none">
                <a:solidFill>
                  <a:srgbClr val="16314f"/>
                </a:solidFill>
                <a:effectLst/>
                <a:uFillTx/>
                <a:latin typeface="Meiryo"/>
                <a:ea typeface="Meiryo"/>
              </a:rPr>
              <a:t>ルーター等の機器</a:t>
            </a:r>
            <a:endParaRPr b="0" lang="en-US" sz="1550" strike="noStrike" u="none">
              <a:solidFill>
                <a:srgbClr val="000000"/>
              </a:solidFill>
              <a:effectLst/>
              <a:uFillTx/>
              <a:latin typeface="Arial"/>
            </a:endParaRPr>
          </a:p>
        </p:txBody>
      </p:sp>
      <p:sp>
        <p:nvSpPr>
          <p:cNvPr id="352" name="Text 14"/>
          <p:cNvSpPr/>
          <p:nvPr/>
        </p:nvSpPr>
        <p:spPr>
          <a:xfrm>
            <a:off x="841320" y="3803760"/>
            <a:ext cx="4842720" cy="502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50" strike="noStrike" u="none">
                <a:solidFill>
                  <a:srgbClr val="263238"/>
                </a:solidFill>
                <a:effectLst/>
                <a:uFillTx/>
                <a:latin typeface="Meiryo"/>
                <a:ea typeface="Meiryo"/>
              </a:rPr>
              <a:t>ファームウェア更新も忘れずに</a:t>
            </a:r>
            <a:endParaRPr b="0" lang="en-US" sz="1250" strike="noStrike" u="none">
              <a:solidFill>
                <a:srgbClr val="000000"/>
              </a:solidFill>
              <a:effectLst/>
              <a:uFillTx/>
              <a:latin typeface="Arial"/>
            </a:endParaRPr>
          </a:p>
        </p:txBody>
      </p:sp>
      <p:sp>
        <p:nvSpPr>
          <p:cNvPr id="353" name="Shape 15"/>
          <p:cNvSpPr/>
          <p:nvPr/>
        </p:nvSpPr>
        <p:spPr>
          <a:xfrm>
            <a:off x="6278760" y="3054240"/>
            <a:ext cx="5345640" cy="1371240"/>
          </a:xfrm>
          <a:prstGeom prst="roundRect">
            <a:avLst>
              <a:gd name="adj" fmla="val 6667"/>
            </a:avLst>
          </a:prstGeom>
          <a:solidFill>
            <a:srgbClr val="f7efdd"/>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54" name="Shape 16"/>
          <p:cNvSpPr/>
          <p:nvPr/>
        </p:nvSpPr>
        <p:spPr>
          <a:xfrm>
            <a:off x="6516360" y="3291840"/>
            <a:ext cx="548280" cy="54828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55" name="Image 4" descr="preencoded.png"/>
          <p:cNvPicPr/>
          <p:nvPr/>
        </p:nvPicPr>
        <p:blipFill>
          <a:blip r:embed="rId5"/>
          <a:stretch/>
        </p:blipFill>
        <p:spPr>
          <a:xfrm>
            <a:off x="6653520" y="3429000"/>
            <a:ext cx="273960" cy="273960"/>
          </a:xfrm>
          <a:prstGeom prst="rect">
            <a:avLst/>
          </a:prstGeom>
          <a:noFill/>
          <a:ln w="0">
            <a:noFill/>
          </a:ln>
        </p:spPr>
      </p:pic>
      <p:sp>
        <p:nvSpPr>
          <p:cNvPr id="356" name="Text 17"/>
          <p:cNvSpPr/>
          <p:nvPr/>
        </p:nvSpPr>
        <p:spPr>
          <a:xfrm>
            <a:off x="7238880" y="329184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50" strike="noStrike" u="none">
                <a:solidFill>
                  <a:srgbClr val="16314f"/>
                </a:solidFill>
                <a:effectLst/>
                <a:uFillTx/>
                <a:latin typeface="Meiryo"/>
                <a:ea typeface="Meiryo"/>
              </a:rPr>
              <a:t>警告を無視しない</a:t>
            </a:r>
            <a:endParaRPr b="0" lang="en-US" sz="1550" strike="noStrike" u="none">
              <a:solidFill>
                <a:srgbClr val="000000"/>
              </a:solidFill>
              <a:effectLst/>
              <a:uFillTx/>
              <a:latin typeface="Arial"/>
            </a:endParaRPr>
          </a:p>
        </p:txBody>
      </p:sp>
      <p:sp>
        <p:nvSpPr>
          <p:cNvPr id="357" name="Text 18"/>
          <p:cNvSpPr/>
          <p:nvPr/>
        </p:nvSpPr>
        <p:spPr>
          <a:xfrm>
            <a:off x="6553080" y="3803760"/>
            <a:ext cx="4842720" cy="502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50" strike="noStrike" u="none">
                <a:solidFill>
                  <a:srgbClr val="263238"/>
                </a:solidFill>
                <a:effectLst/>
                <a:uFillTx/>
                <a:latin typeface="Meiryo"/>
                <a:ea typeface="Meiryo"/>
              </a:rPr>
              <a:t>更新・セキュリティ警告を後回しにしない</a:t>
            </a:r>
            <a:endParaRPr b="0" lang="en-US" sz="1250" strike="noStrike" u="none">
              <a:solidFill>
                <a:srgbClr val="000000"/>
              </a:solidFill>
              <a:effectLst/>
              <a:uFillTx/>
              <a:latin typeface="Arial"/>
            </a:endParaRPr>
          </a:p>
        </p:txBody>
      </p:sp>
      <p:sp>
        <p:nvSpPr>
          <p:cNvPr id="358" name="Text 19"/>
          <p:cNvSpPr/>
          <p:nvPr/>
        </p:nvSpPr>
        <p:spPr>
          <a:xfrm>
            <a:off x="567000" y="5029200"/>
            <a:ext cx="1105740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300" strike="noStrike" u="none">
                <a:solidFill>
                  <a:srgbClr val="2f6b4f"/>
                </a:solidFill>
                <a:effectLst/>
                <a:uFillTx/>
                <a:latin typeface="Meiryo"/>
                <a:ea typeface="Meiryo"/>
              </a:rPr>
              <a:t>「あとで」を続けると弱点が残り続けます。更新の方法・タイミングは自社ルールに従ってください。</a:t>
            </a:r>
            <a:endParaRPr b="0" lang="en-US" sz="1300" strike="noStrike" u="none">
              <a:solidFill>
                <a:srgbClr val="000000"/>
              </a:solidFill>
              <a:effectLst/>
              <a:uFillTx/>
              <a:latin typeface="Arial"/>
            </a:endParaRPr>
          </a:p>
        </p:txBody>
      </p:sp>
      <p:sp>
        <p:nvSpPr>
          <p:cNvPr id="359" name="Text 20"/>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360" name="Text 21"/>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14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61" name="Shape 0"/>
          <p:cNvSpPr/>
          <p:nvPr/>
        </p:nvSpPr>
        <p:spPr>
          <a:xfrm>
            <a:off x="567000" y="384120"/>
            <a:ext cx="566640" cy="5666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62" name="Image 0" descr="preencoded.png"/>
          <p:cNvPicPr/>
          <p:nvPr/>
        </p:nvPicPr>
        <p:blipFill>
          <a:blip r:embed="rId1"/>
          <a:stretch/>
        </p:blipFill>
        <p:spPr>
          <a:xfrm>
            <a:off x="708840" y="525960"/>
            <a:ext cx="282960" cy="282960"/>
          </a:xfrm>
          <a:prstGeom prst="rect">
            <a:avLst/>
          </a:prstGeom>
          <a:noFill/>
          <a:ln w="0">
            <a:noFill/>
          </a:ln>
        </p:spPr>
      </p:pic>
      <p:sp>
        <p:nvSpPr>
          <p:cNvPr id="363"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マルウェア・ランサムウェアとは</a:t>
            </a:r>
            <a:endParaRPr b="0" lang="en-US" sz="2700" strike="noStrike" u="none">
              <a:solidFill>
                <a:srgbClr val="000000"/>
              </a:solidFill>
              <a:effectLst/>
              <a:uFillTx/>
              <a:latin typeface="Arial"/>
            </a:endParaRPr>
          </a:p>
        </p:txBody>
      </p:sp>
      <p:sp>
        <p:nvSpPr>
          <p:cNvPr id="364"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感染すると、業務停止・情報流出につながる</a:t>
            </a:r>
            <a:endParaRPr b="0" lang="en-US" sz="1250" strike="noStrike" u="none">
              <a:solidFill>
                <a:srgbClr val="000000"/>
              </a:solidFill>
              <a:effectLst/>
              <a:uFillTx/>
              <a:latin typeface="Arial"/>
            </a:endParaRPr>
          </a:p>
        </p:txBody>
      </p:sp>
      <p:sp>
        <p:nvSpPr>
          <p:cNvPr id="365" name="Shape 3"/>
          <p:cNvSpPr/>
          <p:nvPr/>
        </p:nvSpPr>
        <p:spPr>
          <a:xfrm>
            <a:off x="567000" y="1481400"/>
            <a:ext cx="5486040" cy="3062880"/>
          </a:xfrm>
          <a:prstGeom prst="roundRect">
            <a:avLst>
              <a:gd name="adj" fmla="val 2985"/>
            </a:avLst>
          </a:prstGeom>
          <a:solidFill>
            <a:srgbClr val="eaf0f6"/>
          </a:solidFill>
          <a:ln w="15875">
            <a:solidFill>
              <a:srgbClr val="1631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66" name="Shape 4"/>
          <p:cNvSpPr/>
          <p:nvPr/>
        </p:nvSpPr>
        <p:spPr>
          <a:xfrm>
            <a:off x="795600" y="1691640"/>
            <a:ext cx="456840" cy="45684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67" name="Image 1" descr="preencoded.png"/>
          <p:cNvPicPr/>
          <p:nvPr/>
        </p:nvPicPr>
        <p:blipFill>
          <a:blip r:embed="rId2"/>
          <a:stretch/>
        </p:blipFill>
        <p:spPr>
          <a:xfrm>
            <a:off x="909720" y="1806120"/>
            <a:ext cx="228240" cy="228240"/>
          </a:xfrm>
          <a:prstGeom prst="rect">
            <a:avLst/>
          </a:prstGeom>
          <a:noFill/>
          <a:ln w="0">
            <a:noFill/>
          </a:ln>
        </p:spPr>
      </p:pic>
      <p:sp>
        <p:nvSpPr>
          <p:cNvPr id="368" name="Text 5"/>
          <p:cNvSpPr/>
          <p:nvPr/>
        </p:nvSpPr>
        <p:spPr>
          <a:xfrm>
            <a:off x="1344240" y="1691640"/>
            <a:ext cx="4571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16314f"/>
                </a:solidFill>
                <a:effectLst/>
                <a:uFillTx/>
                <a:latin typeface="Meiryo"/>
                <a:ea typeface="Meiryo"/>
              </a:rPr>
              <a:t>マルウェア</a:t>
            </a:r>
            <a:endParaRPr b="0" lang="en-US" sz="1600" strike="noStrike" u="none">
              <a:solidFill>
                <a:srgbClr val="000000"/>
              </a:solidFill>
              <a:effectLst/>
              <a:uFillTx/>
              <a:latin typeface="Arial"/>
            </a:endParaRPr>
          </a:p>
        </p:txBody>
      </p:sp>
      <p:sp>
        <p:nvSpPr>
          <p:cNvPr id="369" name="Text 6"/>
          <p:cNvSpPr/>
          <p:nvPr/>
        </p:nvSpPr>
        <p:spPr>
          <a:xfrm>
            <a:off x="841320" y="2286000"/>
            <a:ext cx="4937400" cy="210276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1001"/>
              </a:spcAft>
              <a:buClr>
                <a:srgbClr val="243b53"/>
              </a:buClr>
              <a:buFont typeface="Symbol" charset="2"/>
              <a:buChar char=""/>
            </a:pPr>
            <a:r>
              <a:rPr b="0" lang="zh-CN" sz="1350" strike="noStrike" u="none">
                <a:solidFill>
                  <a:srgbClr val="243b53"/>
                </a:solidFill>
                <a:effectLst/>
                <a:uFillTx/>
                <a:latin typeface="Meiryo"/>
                <a:ea typeface="Meiryo"/>
              </a:rPr>
              <a:t>端末に侵入し悪さをする不正プログラムの総称</a:t>
            </a:r>
            <a:endParaRPr b="0" lang="en-US" sz="1350" strike="noStrike" u="none">
              <a:solidFill>
                <a:srgbClr val="000000"/>
              </a:solidFill>
              <a:effectLst/>
              <a:uFillTx/>
              <a:latin typeface="Arial"/>
            </a:endParaRPr>
          </a:p>
          <a:p>
            <a:pPr marL="177840" indent="-177840" defTabSz="914400">
              <a:lnSpc>
                <a:spcPct val="100000"/>
              </a:lnSpc>
              <a:spcAft>
                <a:spcPts val="1001"/>
              </a:spcAft>
              <a:buClr>
                <a:srgbClr val="243b53"/>
              </a:buClr>
              <a:buFont typeface="Symbol" charset="2"/>
              <a:buChar char=""/>
            </a:pPr>
            <a:r>
              <a:rPr b="0" lang="zh-CN" sz="1350" strike="noStrike" u="none">
                <a:solidFill>
                  <a:srgbClr val="243b53"/>
                </a:solidFill>
                <a:effectLst/>
                <a:uFillTx/>
                <a:latin typeface="Meiryo"/>
                <a:ea typeface="Meiryo"/>
              </a:rPr>
              <a:t>メール添付・リンク・不正サイト等から感染</a:t>
            </a:r>
            <a:endParaRPr b="0" lang="en-US" sz="1350" strike="noStrike" u="none">
              <a:solidFill>
                <a:srgbClr val="000000"/>
              </a:solidFill>
              <a:effectLst/>
              <a:uFillTx/>
              <a:latin typeface="Arial"/>
            </a:endParaRPr>
          </a:p>
          <a:p>
            <a:pPr marL="177840" indent="-177840" defTabSz="914400">
              <a:lnSpc>
                <a:spcPct val="100000"/>
              </a:lnSpc>
              <a:spcAft>
                <a:spcPts val="1001"/>
              </a:spcAft>
              <a:buClr>
                <a:srgbClr val="243b53"/>
              </a:buClr>
              <a:buFont typeface="Symbol" charset="2"/>
              <a:buChar char=""/>
            </a:pPr>
            <a:r>
              <a:rPr b="0" lang="zh-CN" sz="1350" strike="noStrike" u="none">
                <a:solidFill>
                  <a:srgbClr val="243b53"/>
                </a:solidFill>
                <a:effectLst/>
                <a:uFillTx/>
                <a:latin typeface="Meiryo"/>
                <a:ea typeface="Meiryo"/>
              </a:rPr>
              <a:t>情報窃取・遠隔操作・他端末への拡散</a:t>
            </a:r>
            <a:endParaRPr b="0" lang="en-US" sz="1350" strike="noStrike" u="none">
              <a:solidFill>
                <a:srgbClr val="000000"/>
              </a:solidFill>
              <a:effectLst/>
              <a:uFillTx/>
              <a:latin typeface="Arial"/>
            </a:endParaRPr>
          </a:p>
        </p:txBody>
      </p:sp>
      <p:sp>
        <p:nvSpPr>
          <p:cNvPr id="370" name="Shape 7"/>
          <p:cNvSpPr/>
          <p:nvPr/>
        </p:nvSpPr>
        <p:spPr>
          <a:xfrm>
            <a:off x="6373440" y="1481400"/>
            <a:ext cx="5250960" cy="3062880"/>
          </a:xfrm>
          <a:prstGeom prst="roundRect">
            <a:avLst>
              <a:gd name="adj" fmla="val 2985"/>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71" name="Shape 8"/>
          <p:cNvSpPr/>
          <p:nvPr/>
        </p:nvSpPr>
        <p:spPr>
          <a:xfrm>
            <a:off x="6602040" y="1691640"/>
            <a:ext cx="456840" cy="4568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72" name="Image 2" descr="preencoded.png"/>
          <p:cNvPicPr/>
          <p:nvPr/>
        </p:nvPicPr>
        <p:blipFill>
          <a:blip r:embed="rId3"/>
          <a:stretch/>
        </p:blipFill>
        <p:spPr>
          <a:xfrm>
            <a:off x="6716160" y="1806120"/>
            <a:ext cx="228240" cy="228240"/>
          </a:xfrm>
          <a:prstGeom prst="rect">
            <a:avLst/>
          </a:prstGeom>
          <a:noFill/>
          <a:ln w="0">
            <a:noFill/>
          </a:ln>
        </p:spPr>
      </p:pic>
      <p:sp>
        <p:nvSpPr>
          <p:cNvPr id="373" name="Text 9"/>
          <p:cNvSpPr/>
          <p:nvPr/>
        </p:nvSpPr>
        <p:spPr>
          <a:xfrm>
            <a:off x="7150680" y="1691640"/>
            <a:ext cx="433656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b42318"/>
                </a:solidFill>
                <a:effectLst/>
                <a:uFillTx/>
                <a:latin typeface="Meiryo"/>
                <a:ea typeface="Meiryo"/>
              </a:rPr>
              <a:t>ランサムウェア</a:t>
            </a:r>
            <a:endParaRPr b="0" lang="en-US" sz="1600" strike="noStrike" u="none">
              <a:solidFill>
                <a:srgbClr val="000000"/>
              </a:solidFill>
              <a:effectLst/>
              <a:uFillTx/>
              <a:latin typeface="Arial"/>
            </a:endParaRPr>
          </a:p>
        </p:txBody>
      </p:sp>
      <p:sp>
        <p:nvSpPr>
          <p:cNvPr id="374" name="Text 10"/>
          <p:cNvSpPr/>
          <p:nvPr/>
        </p:nvSpPr>
        <p:spPr>
          <a:xfrm>
            <a:off x="6647760" y="2286000"/>
            <a:ext cx="4702320" cy="210276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ファイルを暗号化し、復旧と引き換えに金銭要求</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盗んだ情報の暴露をちらつかせる「二重恐喝」</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共有フォルダ経由で被害が一気に拡大</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支払っても復旧する保証はない</a:t>
            </a:r>
            <a:endParaRPr b="0" lang="en-US" sz="1350" strike="noStrike" u="none">
              <a:solidFill>
                <a:srgbClr val="000000"/>
              </a:solidFill>
              <a:effectLst/>
              <a:uFillTx/>
              <a:latin typeface="Arial"/>
            </a:endParaRPr>
          </a:p>
        </p:txBody>
      </p:sp>
      <p:sp>
        <p:nvSpPr>
          <p:cNvPr id="375" name="Text 11"/>
          <p:cNvSpPr/>
          <p:nvPr/>
        </p:nvSpPr>
        <p:spPr>
          <a:xfrm>
            <a:off x="567000" y="5029200"/>
            <a:ext cx="1105740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300" strike="noStrike" u="none">
                <a:solidFill>
                  <a:srgbClr val="16314f"/>
                </a:solidFill>
                <a:effectLst/>
                <a:uFillTx/>
                <a:latin typeface="Meiryo"/>
                <a:ea typeface="Meiryo"/>
              </a:rPr>
              <a:t>ランサムは</a:t>
            </a:r>
            <a:r>
              <a:rPr b="1" lang="en-US" sz="1300" strike="noStrike" u="none">
                <a:solidFill>
                  <a:srgbClr val="16314f"/>
                </a:solidFill>
                <a:effectLst/>
                <a:uFillTx/>
                <a:latin typeface="Meiryo"/>
                <a:ea typeface="Meiryo"/>
              </a:rPr>
              <a:t>10</a:t>
            </a:r>
            <a:r>
              <a:rPr b="1" lang="zh-CN" sz="1300" strike="noStrike" u="none">
                <a:solidFill>
                  <a:srgbClr val="16314f"/>
                </a:solidFill>
                <a:effectLst/>
                <a:uFillTx/>
                <a:latin typeface="Meiryo"/>
                <a:ea typeface="Meiryo"/>
              </a:rPr>
              <a:t>大脅威で長年トップクラス。「うちは狙われない」という前提は危険です。</a:t>
            </a:r>
            <a:endParaRPr b="0" lang="en-US" sz="1300" strike="noStrike" u="none">
              <a:solidFill>
                <a:srgbClr val="000000"/>
              </a:solidFill>
              <a:effectLst/>
              <a:uFillTx/>
              <a:latin typeface="Arial"/>
            </a:endParaRPr>
          </a:p>
        </p:txBody>
      </p:sp>
      <p:sp>
        <p:nvSpPr>
          <p:cNvPr id="376" name="Text 12"/>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377" name="Text 13"/>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15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78" name="Shape 0"/>
          <p:cNvSpPr/>
          <p:nvPr/>
        </p:nvSpPr>
        <p:spPr>
          <a:xfrm>
            <a:off x="567000" y="384120"/>
            <a:ext cx="566640" cy="5666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79" name="Image 0" descr="preencoded.png"/>
          <p:cNvPicPr/>
          <p:nvPr/>
        </p:nvPicPr>
        <p:blipFill>
          <a:blip r:embed="rId1"/>
          <a:stretch/>
        </p:blipFill>
        <p:spPr>
          <a:xfrm>
            <a:off x="708840" y="525960"/>
            <a:ext cx="282960" cy="282960"/>
          </a:xfrm>
          <a:prstGeom prst="rect">
            <a:avLst/>
          </a:prstGeom>
          <a:noFill/>
          <a:ln w="0">
            <a:noFill/>
          </a:ln>
        </p:spPr>
      </p:pic>
      <p:sp>
        <p:nvSpPr>
          <p:cNvPr id="380"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ランサムウェア疑いの初動</a:t>
            </a:r>
            <a:endParaRPr b="0" lang="en-US" sz="2700" strike="noStrike" u="none">
              <a:solidFill>
                <a:srgbClr val="000000"/>
              </a:solidFill>
              <a:effectLst/>
              <a:uFillTx/>
              <a:latin typeface="Arial"/>
            </a:endParaRPr>
          </a:p>
        </p:txBody>
      </p:sp>
      <p:sp>
        <p:nvSpPr>
          <p:cNvPr id="381"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慌てて操作しない。証拠を消さない</a:t>
            </a:r>
            <a:endParaRPr b="0" lang="en-US" sz="1250" strike="noStrike" u="none">
              <a:solidFill>
                <a:srgbClr val="000000"/>
              </a:solidFill>
              <a:effectLst/>
              <a:uFillTx/>
              <a:latin typeface="Arial"/>
            </a:endParaRPr>
          </a:p>
        </p:txBody>
      </p:sp>
      <p:sp>
        <p:nvSpPr>
          <p:cNvPr id="382" name="Shape 3"/>
          <p:cNvSpPr/>
          <p:nvPr/>
        </p:nvSpPr>
        <p:spPr>
          <a:xfrm>
            <a:off x="567000" y="1554480"/>
            <a:ext cx="5391360" cy="2468520"/>
          </a:xfrm>
          <a:prstGeom prst="roundRect">
            <a:avLst>
              <a:gd name="adj" fmla="val 3704"/>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83" name="Shape 4"/>
          <p:cNvSpPr/>
          <p:nvPr/>
        </p:nvSpPr>
        <p:spPr>
          <a:xfrm>
            <a:off x="749880" y="1737360"/>
            <a:ext cx="456840" cy="4568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84" name="Image 1" descr="preencoded.png"/>
          <p:cNvPicPr/>
          <p:nvPr/>
        </p:nvPicPr>
        <p:blipFill>
          <a:blip r:embed="rId2"/>
          <a:stretch/>
        </p:blipFill>
        <p:spPr>
          <a:xfrm>
            <a:off x="864000" y="1851840"/>
            <a:ext cx="228240" cy="228240"/>
          </a:xfrm>
          <a:prstGeom prst="rect">
            <a:avLst/>
          </a:prstGeom>
          <a:noFill/>
          <a:ln w="0">
            <a:noFill/>
          </a:ln>
        </p:spPr>
      </p:pic>
      <p:sp>
        <p:nvSpPr>
          <p:cNvPr id="385" name="Text 5"/>
          <p:cNvSpPr/>
          <p:nvPr/>
        </p:nvSpPr>
        <p:spPr>
          <a:xfrm>
            <a:off x="1316880" y="1737360"/>
            <a:ext cx="447696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b42318"/>
                </a:solidFill>
                <a:effectLst/>
                <a:uFillTx/>
                <a:latin typeface="Meiryo"/>
                <a:ea typeface="Meiryo"/>
              </a:rPr>
              <a:t>してはいけない初動</a:t>
            </a:r>
            <a:endParaRPr b="0" lang="en-US" sz="1500" strike="noStrike" u="none">
              <a:solidFill>
                <a:srgbClr val="000000"/>
              </a:solidFill>
              <a:effectLst/>
              <a:uFillTx/>
              <a:latin typeface="Arial"/>
            </a:endParaRPr>
          </a:p>
        </p:txBody>
      </p:sp>
      <p:sp>
        <p:nvSpPr>
          <p:cNvPr id="386" name="Text 6"/>
          <p:cNvSpPr/>
          <p:nvPr/>
        </p:nvSpPr>
        <p:spPr>
          <a:xfrm>
            <a:off x="786240" y="2322720"/>
            <a:ext cx="4970880" cy="155412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慌てて再起動・電源の入れ直し</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端末の初期化・リカバリ</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暗号化されたファイルの削除</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現場判断で身代金を支払う</a:t>
            </a:r>
            <a:endParaRPr b="0" lang="en-US" sz="1300" strike="noStrike" u="none">
              <a:solidFill>
                <a:srgbClr val="000000"/>
              </a:solidFill>
              <a:effectLst/>
              <a:uFillTx/>
              <a:latin typeface="Arial"/>
            </a:endParaRPr>
          </a:p>
        </p:txBody>
      </p:sp>
      <p:sp>
        <p:nvSpPr>
          <p:cNvPr id="387" name="Shape 7"/>
          <p:cNvSpPr/>
          <p:nvPr/>
        </p:nvSpPr>
        <p:spPr>
          <a:xfrm>
            <a:off x="6233040" y="1554480"/>
            <a:ext cx="5391360" cy="2468520"/>
          </a:xfrm>
          <a:prstGeom prst="roundRect">
            <a:avLst>
              <a:gd name="adj" fmla="val 3704"/>
            </a:avLst>
          </a:prstGeom>
          <a:solidFill>
            <a:srgbClr val="e7f1eb"/>
          </a:solidFill>
          <a:ln w="15875">
            <a:solidFill>
              <a:srgbClr val="2f6b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88" name="Shape 8"/>
          <p:cNvSpPr/>
          <p:nvPr/>
        </p:nvSpPr>
        <p:spPr>
          <a:xfrm>
            <a:off x="6415920" y="1737360"/>
            <a:ext cx="456840" cy="45684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89" name="Image 2" descr="preencoded.png"/>
          <p:cNvPicPr/>
          <p:nvPr/>
        </p:nvPicPr>
        <p:blipFill>
          <a:blip r:embed="rId3"/>
          <a:stretch/>
        </p:blipFill>
        <p:spPr>
          <a:xfrm>
            <a:off x="6530040" y="1851840"/>
            <a:ext cx="228240" cy="228240"/>
          </a:xfrm>
          <a:prstGeom prst="rect">
            <a:avLst/>
          </a:prstGeom>
          <a:noFill/>
          <a:ln w="0">
            <a:noFill/>
          </a:ln>
        </p:spPr>
      </p:pic>
      <p:sp>
        <p:nvSpPr>
          <p:cNvPr id="390" name="Text 9"/>
          <p:cNvSpPr/>
          <p:nvPr/>
        </p:nvSpPr>
        <p:spPr>
          <a:xfrm>
            <a:off x="6982920" y="1737360"/>
            <a:ext cx="447696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2f6b4f"/>
                </a:solidFill>
                <a:effectLst/>
                <a:uFillTx/>
                <a:latin typeface="Meiryo"/>
                <a:ea typeface="Meiryo"/>
              </a:rPr>
              <a:t>とるべき初動</a:t>
            </a:r>
            <a:endParaRPr b="0" lang="en-US" sz="1500" strike="noStrike" u="none">
              <a:solidFill>
                <a:srgbClr val="000000"/>
              </a:solidFill>
              <a:effectLst/>
              <a:uFillTx/>
              <a:latin typeface="Arial"/>
            </a:endParaRPr>
          </a:p>
        </p:txBody>
      </p:sp>
      <p:sp>
        <p:nvSpPr>
          <p:cNvPr id="391" name="Text 10"/>
          <p:cNvSpPr/>
          <p:nvPr/>
        </p:nvSpPr>
        <p:spPr>
          <a:xfrm>
            <a:off x="6452640" y="2322720"/>
            <a:ext cx="4970880" cy="155412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画面・状況をそのまま保全（写真等）</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ネット切断等は自社ルール・情シス指示で</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情報システム・セキュリティ担当へ即報告</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共有フォルダ利用中なら必ず併せて連絡</a:t>
            </a:r>
            <a:endParaRPr b="0" lang="en-US" sz="1300" strike="noStrike" u="none">
              <a:solidFill>
                <a:srgbClr val="000000"/>
              </a:solidFill>
              <a:effectLst/>
              <a:uFillTx/>
              <a:latin typeface="Arial"/>
            </a:endParaRPr>
          </a:p>
        </p:txBody>
      </p:sp>
      <p:sp>
        <p:nvSpPr>
          <p:cNvPr id="392" name="Shape 11"/>
          <p:cNvSpPr/>
          <p:nvPr/>
        </p:nvSpPr>
        <p:spPr>
          <a:xfrm>
            <a:off x="567000" y="4206240"/>
            <a:ext cx="11057400" cy="868320"/>
          </a:xfrm>
          <a:prstGeom prst="roundRect">
            <a:avLst>
              <a:gd name="adj" fmla="val 10526"/>
            </a:avLst>
          </a:prstGeom>
          <a:solidFill>
            <a:srgbClr val="f7efdd"/>
          </a:solidFill>
          <a:ln w="15875">
            <a:solidFill>
              <a:srgbClr val="b58a3a"/>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93" name="Shape 12"/>
          <p:cNvSpPr/>
          <p:nvPr/>
        </p:nvSpPr>
        <p:spPr>
          <a:xfrm>
            <a:off x="795600" y="4370760"/>
            <a:ext cx="502560" cy="50256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94" name="Image 3" descr="preencoded.png"/>
          <p:cNvPicPr/>
          <p:nvPr/>
        </p:nvPicPr>
        <p:blipFill>
          <a:blip r:embed="rId4"/>
          <a:stretch/>
        </p:blipFill>
        <p:spPr>
          <a:xfrm>
            <a:off x="921240" y="4496400"/>
            <a:ext cx="251280" cy="251280"/>
          </a:xfrm>
          <a:prstGeom prst="rect">
            <a:avLst/>
          </a:prstGeom>
          <a:noFill/>
          <a:ln w="0">
            <a:noFill/>
          </a:ln>
        </p:spPr>
      </p:pic>
      <p:sp>
        <p:nvSpPr>
          <p:cNvPr id="395" name="Text 13"/>
          <p:cNvSpPr/>
          <p:nvPr/>
        </p:nvSpPr>
        <p:spPr>
          <a:xfrm>
            <a:off x="1435680" y="4206240"/>
            <a:ext cx="9960120" cy="8683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350" strike="noStrike" u="none">
                <a:solidFill>
                  <a:srgbClr val="16314f"/>
                </a:solidFill>
                <a:effectLst/>
                <a:uFillTx/>
                <a:latin typeface="Meiryo"/>
                <a:ea typeface="Meiryo"/>
              </a:rPr>
              <a:t>再起動・初期化・削除は、復旧や原因究明を妨げることがあります。操作の前に、まず報告。</a:t>
            </a:r>
            <a:endParaRPr b="0" lang="en-US" sz="1350" strike="noStrike" u="none">
              <a:solidFill>
                <a:srgbClr val="000000"/>
              </a:solidFill>
              <a:effectLst/>
              <a:uFillTx/>
              <a:latin typeface="Arial"/>
            </a:endParaRPr>
          </a:p>
        </p:txBody>
      </p:sp>
      <p:sp>
        <p:nvSpPr>
          <p:cNvPr id="396" name="Text 14"/>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397" name="Text 15"/>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16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98" name="Shape 0"/>
          <p:cNvSpPr/>
          <p:nvPr/>
        </p:nvSpPr>
        <p:spPr>
          <a:xfrm>
            <a:off x="567000" y="384120"/>
            <a:ext cx="566640" cy="56664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99" name="Image 0" descr="preencoded.png"/>
          <p:cNvPicPr/>
          <p:nvPr/>
        </p:nvPicPr>
        <p:blipFill>
          <a:blip r:embed="rId1"/>
          <a:stretch/>
        </p:blipFill>
        <p:spPr>
          <a:xfrm>
            <a:off x="708840" y="525960"/>
            <a:ext cx="282960" cy="282960"/>
          </a:xfrm>
          <a:prstGeom prst="rect">
            <a:avLst/>
          </a:prstGeom>
          <a:noFill/>
          <a:ln w="0">
            <a:noFill/>
          </a:ln>
        </p:spPr>
      </p:pic>
      <p:sp>
        <p:nvSpPr>
          <p:cNvPr id="400"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バックアップの意味</a:t>
            </a:r>
            <a:endParaRPr b="0" lang="en-US" sz="2700" strike="noStrike" u="none">
              <a:solidFill>
                <a:srgbClr val="000000"/>
              </a:solidFill>
              <a:effectLst/>
              <a:uFillTx/>
              <a:latin typeface="Arial"/>
            </a:endParaRPr>
          </a:p>
        </p:txBody>
      </p:sp>
      <p:sp>
        <p:nvSpPr>
          <p:cNvPr id="401"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「戻せる」ことが最後の砦になる</a:t>
            </a:r>
            <a:endParaRPr b="0" lang="en-US" sz="1250" strike="noStrike" u="none">
              <a:solidFill>
                <a:srgbClr val="000000"/>
              </a:solidFill>
              <a:effectLst/>
              <a:uFillTx/>
              <a:latin typeface="Arial"/>
            </a:endParaRPr>
          </a:p>
        </p:txBody>
      </p:sp>
      <p:sp>
        <p:nvSpPr>
          <p:cNvPr id="402" name="Shape 3"/>
          <p:cNvSpPr/>
          <p:nvPr/>
        </p:nvSpPr>
        <p:spPr>
          <a:xfrm>
            <a:off x="567000" y="1554480"/>
            <a:ext cx="5851800" cy="2925720"/>
          </a:xfrm>
          <a:prstGeom prst="roundRect">
            <a:avLst>
              <a:gd name="adj" fmla="val 3125"/>
            </a:avLst>
          </a:prstGeom>
          <a:solidFill>
            <a:srgbClr val="e7f1eb"/>
          </a:solidFill>
          <a:ln w="15875">
            <a:solidFill>
              <a:srgbClr val="2f6b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03" name="Text 4"/>
          <p:cNvSpPr/>
          <p:nvPr/>
        </p:nvSpPr>
        <p:spPr>
          <a:xfrm>
            <a:off x="841320" y="1737360"/>
            <a:ext cx="5303160" cy="411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2f6b4f"/>
                </a:solidFill>
                <a:effectLst/>
                <a:uFillTx/>
                <a:latin typeface="Meiryo"/>
                <a:ea typeface="Meiryo"/>
              </a:rPr>
              <a:t>バックアップが効くのは</a:t>
            </a:r>
            <a:endParaRPr b="0" lang="en-US" sz="1600" strike="noStrike" u="none">
              <a:solidFill>
                <a:srgbClr val="000000"/>
              </a:solidFill>
              <a:effectLst/>
              <a:uFillTx/>
              <a:latin typeface="Arial"/>
            </a:endParaRPr>
          </a:p>
        </p:txBody>
      </p:sp>
      <p:sp>
        <p:nvSpPr>
          <p:cNvPr id="404" name="Text 5"/>
          <p:cNvSpPr/>
          <p:nvPr/>
        </p:nvSpPr>
        <p:spPr>
          <a:xfrm>
            <a:off x="859680" y="2240280"/>
            <a:ext cx="5303160" cy="182844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1100"/>
              </a:spcAft>
              <a:buClr>
                <a:srgbClr val="243b53"/>
              </a:buClr>
              <a:buFont typeface="Symbol" charset="2"/>
              <a:buChar char=""/>
            </a:pPr>
            <a:r>
              <a:rPr b="0" lang="zh-CN" sz="1400" strike="noStrike" u="none">
                <a:solidFill>
                  <a:srgbClr val="243b53"/>
                </a:solidFill>
                <a:effectLst/>
                <a:uFillTx/>
                <a:latin typeface="Meiryo"/>
                <a:ea typeface="Meiryo"/>
              </a:rPr>
              <a:t>ランサムウェアでデータが暗号化されたとき</a:t>
            </a:r>
            <a:endParaRPr b="0" lang="en-US" sz="1400" strike="noStrike" u="none">
              <a:solidFill>
                <a:srgbClr val="000000"/>
              </a:solidFill>
              <a:effectLst/>
              <a:uFillTx/>
              <a:latin typeface="Arial"/>
            </a:endParaRPr>
          </a:p>
          <a:p>
            <a:pPr marL="177840" indent="-177840" defTabSz="914400">
              <a:lnSpc>
                <a:spcPct val="100000"/>
              </a:lnSpc>
              <a:spcAft>
                <a:spcPts val="1100"/>
              </a:spcAft>
              <a:buClr>
                <a:srgbClr val="243b53"/>
              </a:buClr>
              <a:buFont typeface="Symbol" charset="2"/>
              <a:buChar char=""/>
            </a:pPr>
            <a:r>
              <a:rPr b="0" lang="zh-CN" sz="1400" strike="noStrike" u="none">
                <a:solidFill>
                  <a:srgbClr val="243b53"/>
                </a:solidFill>
                <a:effectLst/>
                <a:uFillTx/>
                <a:latin typeface="Meiryo"/>
                <a:ea typeface="Meiryo"/>
              </a:rPr>
              <a:t>端末の故障・紛失でデータを失ったとき</a:t>
            </a:r>
            <a:endParaRPr b="0" lang="en-US" sz="1400" strike="noStrike" u="none">
              <a:solidFill>
                <a:srgbClr val="000000"/>
              </a:solidFill>
              <a:effectLst/>
              <a:uFillTx/>
              <a:latin typeface="Arial"/>
            </a:endParaRPr>
          </a:p>
          <a:p>
            <a:pPr marL="177840" indent="-177840" defTabSz="914400">
              <a:lnSpc>
                <a:spcPct val="100000"/>
              </a:lnSpc>
              <a:spcAft>
                <a:spcPts val="1100"/>
              </a:spcAft>
              <a:buClr>
                <a:srgbClr val="243b53"/>
              </a:buClr>
              <a:buFont typeface="Symbol" charset="2"/>
              <a:buChar char=""/>
            </a:pPr>
            <a:r>
              <a:rPr b="0" lang="zh-CN" sz="1400" strike="noStrike" u="none">
                <a:solidFill>
                  <a:srgbClr val="243b53"/>
                </a:solidFill>
                <a:effectLst/>
                <a:uFillTx/>
                <a:latin typeface="Meiryo"/>
                <a:ea typeface="Meiryo"/>
              </a:rPr>
              <a:t>誤削除・誤操作からの復旧</a:t>
            </a:r>
            <a:endParaRPr b="0" lang="en-US" sz="1400" strike="noStrike" u="none">
              <a:solidFill>
                <a:srgbClr val="000000"/>
              </a:solidFill>
              <a:effectLst/>
              <a:uFillTx/>
              <a:latin typeface="Arial"/>
            </a:endParaRPr>
          </a:p>
        </p:txBody>
      </p:sp>
      <p:sp>
        <p:nvSpPr>
          <p:cNvPr id="405" name="Shape 6"/>
          <p:cNvSpPr/>
          <p:nvPr/>
        </p:nvSpPr>
        <p:spPr>
          <a:xfrm>
            <a:off x="6784920" y="1554480"/>
            <a:ext cx="4839480" cy="2925720"/>
          </a:xfrm>
          <a:prstGeom prst="roundRect">
            <a:avLst>
              <a:gd name="adj" fmla="val 3125"/>
            </a:avLst>
          </a:prstGeom>
          <a:solidFill>
            <a:srgbClr val="eaf0f6"/>
          </a:solidFill>
          <a:ln w="15875">
            <a:solidFill>
              <a:srgbClr val="1631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06" name="Text 7"/>
          <p:cNvSpPr/>
          <p:nvPr/>
        </p:nvSpPr>
        <p:spPr>
          <a:xfrm>
            <a:off x="7059240" y="1737360"/>
            <a:ext cx="4290840" cy="411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16314f"/>
                </a:solidFill>
                <a:effectLst/>
                <a:uFillTx/>
                <a:latin typeface="Meiryo"/>
                <a:ea typeface="Meiryo"/>
              </a:rPr>
              <a:t>現場が意識すること</a:t>
            </a:r>
            <a:endParaRPr b="0" lang="en-US" sz="1600" strike="noStrike" u="none">
              <a:solidFill>
                <a:srgbClr val="000000"/>
              </a:solidFill>
              <a:effectLst/>
              <a:uFillTx/>
              <a:latin typeface="Arial"/>
            </a:endParaRPr>
          </a:p>
        </p:txBody>
      </p:sp>
      <p:sp>
        <p:nvSpPr>
          <p:cNvPr id="407" name="Text 8"/>
          <p:cNvSpPr/>
          <p:nvPr/>
        </p:nvSpPr>
        <p:spPr>
          <a:xfrm>
            <a:off x="7077600" y="2240280"/>
            <a:ext cx="4290840" cy="182844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1100"/>
              </a:spcAft>
              <a:buClr>
                <a:srgbClr val="243b53"/>
              </a:buClr>
              <a:buFont typeface="Symbol" charset="2"/>
              <a:buChar char=""/>
            </a:pPr>
            <a:r>
              <a:rPr b="0" lang="zh-CN" sz="1400" strike="noStrike" u="none">
                <a:solidFill>
                  <a:srgbClr val="243b53"/>
                </a:solidFill>
                <a:effectLst/>
                <a:uFillTx/>
                <a:latin typeface="Meiryo"/>
                <a:ea typeface="Meiryo"/>
              </a:rPr>
              <a:t>重要データは自社ルールに沿って保存</a:t>
            </a:r>
            <a:endParaRPr b="0" lang="en-US" sz="1400" strike="noStrike" u="none">
              <a:solidFill>
                <a:srgbClr val="000000"/>
              </a:solidFill>
              <a:effectLst/>
              <a:uFillTx/>
              <a:latin typeface="Arial"/>
            </a:endParaRPr>
          </a:p>
          <a:p>
            <a:pPr marL="177840" indent="-177840" defTabSz="914400">
              <a:lnSpc>
                <a:spcPct val="100000"/>
              </a:lnSpc>
              <a:spcAft>
                <a:spcPts val="1100"/>
              </a:spcAft>
              <a:buClr>
                <a:srgbClr val="243b53"/>
              </a:buClr>
              <a:buFont typeface="Symbol" charset="2"/>
              <a:buChar char=""/>
            </a:pPr>
            <a:r>
              <a:rPr b="0" lang="zh-CN" sz="1400" strike="noStrike" u="none">
                <a:solidFill>
                  <a:srgbClr val="243b53"/>
                </a:solidFill>
                <a:effectLst/>
                <a:uFillTx/>
                <a:latin typeface="Meiryo"/>
                <a:ea typeface="Meiryo"/>
              </a:rPr>
              <a:t>勝手にローカルや私用環境へ退避しない</a:t>
            </a:r>
            <a:endParaRPr b="0" lang="en-US" sz="1400" strike="noStrike" u="none">
              <a:solidFill>
                <a:srgbClr val="000000"/>
              </a:solidFill>
              <a:effectLst/>
              <a:uFillTx/>
              <a:latin typeface="Arial"/>
            </a:endParaRPr>
          </a:p>
          <a:p>
            <a:pPr marL="177840" indent="-177840" defTabSz="914400">
              <a:lnSpc>
                <a:spcPct val="100000"/>
              </a:lnSpc>
              <a:spcAft>
                <a:spcPts val="1100"/>
              </a:spcAft>
              <a:buClr>
                <a:srgbClr val="243b53"/>
              </a:buClr>
              <a:buFont typeface="Symbol" charset="2"/>
              <a:buChar char=""/>
            </a:pPr>
            <a:r>
              <a:rPr b="0" lang="zh-CN" sz="1400" strike="noStrike" u="none">
                <a:solidFill>
                  <a:srgbClr val="243b53"/>
                </a:solidFill>
                <a:effectLst/>
                <a:uFillTx/>
                <a:latin typeface="Meiryo"/>
                <a:ea typeface="Meiryo"/>
              </a:rPr>
              <a:t>バックアップ運用は情シスと連携</a:t>
            </a:r>
            <a:endParaRPr b="0" lang="en-US" sz="1400" strike="noStrike" u="none">
              <a:solidFill>
                <a:srgbClr val="000000"/>
              </a:solidFill>
              <a:effectLst/>
              <a:uFillTx/>
              <a:latin typeface="Arial"/>
            </a:endParaRPr>
          </a:p>
        </p:txBody>
      </p:sp>
      <p:sp>
        <p:nvSpPr>
          <p:cNvPr id="408" name="Text 9"/>
          <p:cNvSpPr/>
          <p:nvPr/>
        </p:nvSpPr>
        <p:spPr>
          <a:xfrm>
            <a:off x="567000" y="4983480"/>
            <a:ext cx="1105740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300" strike="noStrike" u="none">
                <a:solidFill>
                  <a:srgbClr val="2f6b4f"/>
                </a:solidFill>
                <a:effectLst/>
                <a:uFillTx/>
                <a:latin typeface="Meiryo"/>
                <a:ea typeface="Meiryo"/>
              </a:rPr>
              <a:t>バックアップは「事故が起きない」ためではなく「起きても戻せる」ための備えです。</a:t>
            </a:r>
            <a:endParaRPr b="0" lang="en-US" sz="1300" strike="noStrike" u="none">
              <a:solidFill>
                <a:srgbClr val="000000"/>
              </a:solidFill>
              <a:effectLst/>
              <a:uFillTx/>
              <a:latin typeface="Arial"/>
            </a:endParaRPr>
          </a:p>
        </p:txBody>
      </p:sp>
      <p:sp>
        <p:nvSpPr>
          <p:cNvPr id="409" name="Text 10"/>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410" name="Text 11"/>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17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1" name="Shape 0"/>
          <p:cNvSpPr/>
          <p:nvPr/>
        </p:nvSpPr>
        <p:spPr>
          <a:xfrm>
            <a:off x="567000" y="384120"/>
            <a:ext cx="566640" cy="56664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12" name="Image 0" descr="preencoded.png"/>
          <p:cNvPicPr/>
          <p:nvPr/>
        </p:nvPicPr>
        <p:blipFill>
          <a:blip r:embed="rId1"/>
          <a:stretch/>
        </p:blipFill>
        <p:spPr>
          <a:xfrm>
            <a:off x="708840" y="525960"/>
            <a:ext cx="282960" cy="282960"/>
          </a:xfrm>
          <a:prstGeom prst="rect">
            <a:avLst/>
          </a:prstGeom>
          <a:noFill/>
          <a:ln w="0">
            <a:noFill/>
          </a:ln>
        </p:spPr>
      </p:pic>
      <p:sp>
        <p:nvSpPr>
          <p:cNvPr id="413"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端末・スマートフォン・</a:t>
            </a:r>
            <a:r>
              <a:rPr b="1" lang="en-US" sz="2700" strike="noStrike" u="none">
                <a:solidFill>
                  <a:srgbClr val="16314f"/>
                </a:solidFill>
                <a:effectLst/>
                <a:uFillTx/>
                <a:latin typeface="Meiryo"/>
                <a:ea typeface="Meiryo"/>
              </a:rPr>
              <a:t>USB</a:t>
            </a:r>
            <a:r>
              <a:rPr b="1" lang="zh-CN" sz="2700" strike="noStrike" u="none">
                <a:solidFill>
                  <a:srgbClr val="16314f"/>
                </a:solidFill>
                <a:effectLst/>
                <a:uFillTx/>
                <a:latin typeface="Meiryo"/>
                <a:ea typeface="Meiryo"/>
              </a:rPr>
              <a:t>紛失</a:t>
            </a:r>
            <a:endParaRPr b="0" lang="en-US" sz="2700" strike="noStrike" u="none">
              <a:solidFill>
                <a:srgbClr val="000000"/>
              </a:solidFill>
              <a:effectLst/>
              <a:uFillTx/>
              <a:latin typeface="Arial"/>
            </a:endParaRPr>
          </a:p>
        </p:txBody>
      </p:sp>
      <p:sp>
        <p:nvSpPr>
          <p:cNvPr id="414"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探し続けるより先に「報告」する</a:t>
            </a:r>
            <a:endParaRPr b="0" lang="en-US" sz="1250" strike="noStrike" u="none">
              <a:solidFill>
                <a:srgbClr val="000000"/>
              </a:solidFill>
              <a:effectLst/>
              <a:uFillTx/>
              <a:latin typeface="Arial"/>
            </a:endParaRPr>
          </a:p>
        </p:txBody>
      </p:sp>
      <p:sp>
        <p:nvSpPr>
          <p:cNvPr id="415" name="Shape 3"/>
          <p:cNvSpPr/>
          <p:nvPr/>
        </p:nvSpPr>
        <p:spPr>
          <a:xfrm>
            <a:off x="567000" y="1508760"/>
            <a:ext cx="2558520" cy="1051200"/>
          </a:xfrm>
          <a:prstGeom prst="roundRect">
            <a:avLst>
              <a:gd name="adj" fmla="val 8696"/>
            </a:avLst>
          </a:prstGeom>
          <a:solidFill>
            <a:srgbClr val="e3f0ef"/>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16" name="Shape 4"/>
          <p:cNvSpPr/>
          <p:nvPr/>
        </p:nvSpPr>
        <p:spPr>
          <a:xfrm>
            <a:off x="1572120" y="1673280"/>
            <a:ext cx="548280" cy="54828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17" name="Image 1" descr="preencoded.png"/>
          <p:cNvPicPr/>
          <p:nvPr/>
        </p:nvPicPr>
        <p:blipFill>
          <a:blip r:embed="rId2"/>
          <a:stretch/>
        </p:blipFill>
        <p:spPr>
          <a:xfrm>
            <a:off x="1709280" y="1810440"/>
            <a:ext cx="273960" cy="273960"/>
          </a:xfrm>
          <a:prstGeom prst="rect">
            <a:avLst/>
          </a:prstGeom>
          <a:noFill/>
          <a:ln w="0">
            <a:noFill/>
          </a:ln>
        </p:spPr>
      </p:pic>
      <p:sp>
        <p:nvSpPr>
          <p:cNvPr id="418" name="Text 5"/>
          <p:cNvSpPr/>
          <p:nvPr/>
        </p:nvSpPr>
        <p:spPr>
          <a:xfrm>
            <a:off x="567000" y="2221920"/>
            <a:ext cx="2558520" cy="2923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trike="noStrike" u="none">
                <a:solidFill>
                  <a:srgbClr val="16314f"/>
                </a:solidFill>
                <a:effectLst/>
                <a:uFillTx/>
                <a:latin typeface="Meiryo"/>
                <a:ea typeface="Meiryo"/>
              </a:rPr>
              <a:t>PC</a:t>
            </a:r>
            <a:endParaRPr b="0" lang="en-US" sz="1300" strike="noStrike" u="none">
              <a:solidFill>
                <a:srgbClr val="000000"/>
              </a:solidFill>
              <a:effectLst/>
              <a:uFillTx/>
              <a:latin typeface="Arial"/>
            </a:endParaRPr>
          </a:p>
        </p:txBody>
      </p:sp>
      <p:sp>
        <p:nvSpPr>
          <p:cNvPr id="419" name="Shape 6"/>
          <p:cNvSpPr/>
          <p:nvPr/>
        </p:nvSpPr>
        <p:spPr>
          <a:xfrm>
            <a:off x="3399840" y="1508760"/>
            <a:ext cx="2558520" cy="1051200"/>
          </a:xfrm>
          <a:prstGeom prst="roundRect">
            <a:avLst>
              <a:gd name="adj" fmla="val 8696"/>
            </a:avLst>
          </a:prstGeom>
          <a:solidFill>
            <a:srgbClr val="e3f0ef"/>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20" name="Shape 7"/>
          <p:cNvSpPr/>
          <p:nvPr/>
        </p:nvSpPr>
        <p:spPr>
          <a:xfrm>
            <a:off x="4404960" y="1673280"/>
            <a:ext cx="548280" cy="54828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21" name="Image 2" descr="preencoded.png"/>
          <p:cNvPicPr/>
          <p:nvPr/>
        </p:nvPicPr>
        <p:blipFill>
          <a:blip r:embed="rId3"/>
          <a:stretch/>
        </p:blipFill>
        <p:spPr>
          <a:xfrm>
            <a:off x="4542120" y="1810440"/>
            <a:ext cx="273960" cy="273960"/>
          </a:xfrm>
          <a:prstGeom prst="rect">
            <a:avLst/>
          </a:prstGeom>
          <a:noFill/>
          <a:ln w="0">
            <a:noFill/>
          </a:ln>
        </p:spPr>
      </p:pic>
      <p:sp>
        <p:nvSpPr>
          <p:cNvPr id="422" name="Text 8"/>
          <p:cNvSpPr/>
          <p:nvPr/>
        </p:nvSpPr>
        <p:spPr>
          <a:xfrm>
            <a:off x="3399840" y="2221920"/>
            <a:ext cx="2558520" cy="2923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300" strike="noStrike" u="none">
                <a:solidFill>
                  <a:srgbClr val="16314f"/>
                </a:solidFill>
                <a:effectLst/>
                <a:uFillTx/>
                <a:latin typeface="Meiryo"/>
                <a:ea typeface="Meiryo"/>
              </a:rPr>
              <a:t>スマホ</a:t>
            </a:r>
            <a:endParaRPr b="0" lang="en-US" sz="1300" strike="noStrike" u="none">
              <a:solidFill>
                <a:srgbClr val="000000"/>
              </a:solidFill>
              <a:effectLst/>
              <a:uFillTx/>
              <a:latin typeface="Arial"/>
            </a:endParaRPr>
          </a:p>
        </p:txBody>
      </p:sp>
      <p:sp>
        <p:nvSpPr>
          <p:cNvPr id="423" name="Shape 9"/>
          <p:cNvSpPr/>
          <p:nvPr/>
        </p:nvSpPr>
        <p:spPr>
          <a:xfrm>
            <a:off x="6233040" y="1508760"/>
            <a:ext cx="2558520" cy="1051200"/>
          </a:xfrm>
          <a:prstGeom prst="roundRect">
            <a:avLst>
              <a:gd name="adj" fmla="val 8696"/>
            </a:avLst>
          </a:prstGeom>
          <a:solidFill>
            <a:srgbClr val="e3f0ef"/>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24" name="Shape 10"/>
          <p:cNvSpPr/>
          <p:nvPr/>
        </p:nvSpPr>
        <p:spPr>
          <a:xfrm>
            <a:off x="7238160" y="1673280"/>
            <a:ext cx="548280" cy="54828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25" name="Image 3" descr="preencoded.png"/>
          <p:cNvPicPr/>
          <p:nvPr/>
        </p:nvPicPr>
        <p:blipFill>
          <a:blip r:embed="rId4"/>
          <a:stretch/>
        </p:blipFill>
        <p:spPr>
          <a:xfrm>
            <a:off x="7375320" y="1810440"/>
            <a:ext cx="273960" cy="273960"/>
          </a:xfrm>
          <a:prstGeom prst="rect">
            <a:avLst/>
          </a:prstGeom>
          <a:noFill/>
          <a:ln w="0">
            <a:noFill/>
          </a:ln>
        </p:spPr>
      </p:pic>
      <p:sp>
        <p:nvSpPr>
          <p:cNvPr id="426" name="Text 11"/>
          <p:cNvSpPr/>
          <p:nvPr/>
        </p:nvSpPr>
        <p:spPr>
          <a:xfrm>
            <a:off x="6233040" y="2221920"/>
            <a:ext cx="2558520" cy="2923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trike="noStrike" u="none">
                <a:solidFill>
                  <a:srgbClr val="16314f"/>
                </a:solidFill>
                <a:effectLst/>
                <a:uFillTx/>
                <a:latin typeface="Meiryo"/>
                <a:ea typeface="Meiryo"/>
              </a:rPr>
              <a:t>USB</a:t>
            </a:r>
            <a:endParaRPr b="0" lang="en-US" sz="1300" strike="noStrike" u="none">
              <a:solidFill>
                <a:srgbClr val="000000"/>
              </a:solidFill>
              <a:effectLst/>
              <a:uFillTx/>
              <a:latin typeface="Arial"/>
            </a:endParaRPr>
          </a:p>
        </p:txBody>
      </p:sp>
      <p:sp>
        <p:nvSpPr>
          <p:cNvPr id="427" name="Shape 12"/>
          <p:cNvSpPr/>
          <p:nvPr/>
        </p:nvSpPr>
        <p:spPr>
          <a:xfrm>
            <a:off x="9065880" y="1508760"/>
            <a:ext cx="2558520" cy="1051200"/>
          </a:xfrm>
          <a:prstGeom prst="roundRect">
            <a:avLst>
              <a:gd name="adj" fmla="val 8696"/>
            </a:avLst>
          </a:prstGeom>
          <a:solidFill>
            <a:srgbClr val="e3f0ef"/>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28" name="Shape 13"/>
          <p:cNvSpPr/>
          <p:nvPr/>
        </p:nvSpPr>
        <p:spPr>
          <a:xfrm>
            <a:off x="10071000" y="1673280"/>
            <a:ext cx="548280" cy="54828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29" name="Image 4" descr="preencoded.png"/>
          <p:cNvPicPr/>
          <p:nvPr/>
        </p:nvPicPr>
        <p:blipFill>
          <a:blip r:embed="rId5"/>
          <a:stretch/>
        </p:blipFill>
        <p:spPr>
          <a:xfrm>
            <a:off x="10208160" y="1810440"/>
            <a:ext cx="273960" cy="273960"/>
          </a:xfrm>
          <a:prstGeom prst="rect">
            <a:avLst/>
          </a:prstGeom>
          <a:noFill/>
          <a:ln w="0">
            <a:noFill/>
          </a:ln>
        </p:spPr>
      </p:pic>
      <p:sp>
        <p:nvSpPr>
          <p:cNvPr id="430" name="Text 14"/>
          <p:cNvSpPr/>
          <p:nvPr/>
        </p:nvSpPr>
        <p:spPr>
          <a:xfrm>
            <a:off x="9065880" y="2221920"/>
            <a:ext cx="2558520" cy="2923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300" strike="noStrike" u="none">
                <a:solidFill>
                  <a:srgbClr val="16314f"/>
                </a:solidFill>
                <a:effectLst/>
                <a:uFillTx/>
                <a:latin typeface="Meiryo"/>
                <a:ea typeface="Meiryo"/>
              </a:rPr>
              <a:t>紙資料</a:t>
            </a:r>
            <a:endParaRPr b="0" lang="en-US" sz="1300" strike="noStrike" u="none">
              <a:solidFill>
                <a:srgbClr val="000000"/>
              </a:solidFill>
              <a:effectLst/>
              <a:uFillTx/>
              <a:latin typeface="Arial"/>
            </a:endParaRPr>
          </a:p>
        </p:txBody>
      </p:sp>
      <p:sp>
        <p:nvSpPr>
          <p:cNvPr id="431" name="Shape 15"/>
          <p:cNvSpPr/>
          <p:nvPr/>
        </p:nvSpPr>
        <p:spPr>
          <a:xfrm>
            <a:off x="567000" y="2788920"/>
            <a:ext cx="5391360" cy="2468520"/>
          </a:xfrm>
          <a:prstGeom prst="roundRect">
            <a:avLst>
              <a:gd name="adj" fmla="val 3704"/>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32" name="Shape 16"/>
          <p:cNvSpPr/>
          <p:nvPr/>
        </p:nvSpPr>
        <p:spPr>
          <a:xfrm>
            <a:off x="749880" y="2971800"/>
            <a:ext cx="456840" cy="4568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33" name="Image 5" descr="preencoded.png"/>
          <p:cNvPicPr/>
          <p:nvPr/>
        </p:nvPicPr>
        <p:blipFill>
          <a:blip r:embed="rId6"/>
          <a:stretch/>
        </p:blipFill>
        <p:spPr>
          <a:xfrm>
            <a:off x="864000" y="3086280"/>
            <a:ext cx="228240" cy="228240"/>
          </a:xfrm>
          <a:prstGeom prst="rect">
            <a:avLst/>
          </a:prstGeom>
          <a:noFill/>
          <a:ln w="0">
            <a:noFill/>
          </a:ln>
        </p:spPr>
      </p:pic>
      <p:sp>
        <p:nvSpPr>
          <p:cNvPr id="434" name="Text 17"/>
          <p:cNvSpPr/>
          <p:nvPr/>
        </p:nvSpPr>
        <p:spPr>
          <a:xfrm>
            <a:off x="1316880" y="2971800"/>
            <a:ext cx="447696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b42318"/>
                </a:solidFill>
                <a:effectLst/>
                <a:uFillTx/>
                <a:latin typeface="Meiryo"/>
                <a:ea typeface="Meiryo"/>
              </a:rPr>
              <a:t>やりがちな失敗</a:t>
            </a:r>
            <a:endParaRPr b="0" lang="en-US" sz="1500" strike="noStrike" u="none">
              <a:solidFill>
                <a:srgbClr val="000000"/>
              </a:solidFill>
              <a:effectLst/>
              <a:uFillTx/>
              <a:latin typeface="Arial"/>
            </a:endParaRPr>
          </a:p>
        </p:txBody>
      </p:sp>
      <p:sp>
        <p:nvSpPr>
          <p:cNvPr id="435" name="Text 18"/>
          <p:cNvSpPr/>
          <p:nvPr/>
        </p:nvSpPr>
        <p:spPr>
          <a:xfrm>
            <a:off x="786240" y="3557160"/>
            <a:ext cx="4970880" cy="155412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翌朝まで自分で探してから報告</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「ロックしているから大丈夫」と放置</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私物端末だから黙っておく</a:t>
            </a:r>
            <a:endParaRPr b="0" lang="en-US" sz="1300" strike="noStrike" u="none">
              <a:solidFill>
                <a:srgbClr val="000000"/>
              </a:solidFill>
              <a:effectLst/>
              <a:uFillTx/>
              <a:latin typeface="Arial"/>
            </a:endParaRPr>
          </a:p>
        </p:txBody>
      </p:sp>
      <p:sp>
        <p:nvSpPr>
          <p:cNvPr id="436" name="Shape 19"/>
          <p:cNvSpPr/>
          <p:nvPr/>
        </p:nvSpPr>
        <p:spPr>
          <a:xfrm>
            <a:off x="6233040" y="2788920"/>
            <a:ext cx="5391360" cy="2468520"/>
          </a:xfrm>
          <a:prstGeom prst="roundRect">
            <a:avLst>
              <a:gd name="adj" fmla="val 3704"/>
            </a:avLst>
          </a:prstGeom>
          <a:solidFill>
            <a:srgbClr val="e7f1eb"/>
          </a:solidFill>
          <a:ln w="15875">
            <a:solidFill>
              <a:srgbClr val="2f6b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37" name="Shape 20"/>
          <p:cNvSpPr/>
          <p:nvPr/>
        </p:nvSpPr>
        <p:spPr>
          <a:xfrm>
            <a:off x="6415920" y="2971800"/>
            <a:ext cx="456840" cy="45684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38" name="Image 6" descr="preencoded.png"/>
          <p:cNvPicPr/>
          <p:nvPr/>
        </p:nvPicPr>
        <p:blipFill>
          <a:blip r:embed="rId7"/>
          <a:stretch/>
        </p:blipFill>
        <p:spPr>
          <a:xfrm>
            <a:off x="6530040" y="3086280"/>
            <a:ext cx="228240" cy="228240"/>
          </a:xfrm>
          <a:prstGeom prst="rect">
            <a:avLst/>
          </a:prstGeom>
          <a:noFill/>
          <a:ln w="0">
            <a:noFill/>
          </a:ln>
        </p:spPr>
      </p:pic>
      <p:sp>
        <p:nvSpPr>
          <p:cNvPr id="439" name="Text 21"/>
          <p:cNvSpPr/>
          <p:nvPr/>
        </p:nvSpPr>
        <p:spPr>
          <a:xfrm>
            <a:off x="6982920" y="2971800"/>
            <a:ext cx="447696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2f6b4f"/>
                </a:solidFill>
                <a:effectLst/>
                <a:uFillTx/>
                <a:latin typeface="Meiryo"/>
                <a:ea typeface="Meiryo"/>
              </a:rPr>
              <a:t>正しい初動</a:t>
            </a:r>
            <a:endParaRPr b="0" lang="en-US" sz="1500" strike="noStrike" u="none">
              <a:solidFill>
                <a:srgbClr val="000000"/>
              </a:solidFill>
              <a:effectLst/>
              <a:uFillTx/>
              <a:latin typeface="Arial"/>
            </a:endParaRPr>
          </a:p>
        </p:txBody>
      </p:sp>
      <p:sp>
        <p:nvSpPr>
          <p:cNvPr id="440" name="Text 22"/>
          <p:cNvSpPr/>
          <p:nvPr/>
        </p:nvSpPr>
        <p:spPr>
          <a:xfrm>
            <a:off x="6452640" y="3557160"/>
            <a:ext cx="4970880" cy="155412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気づいた時点で即報告（時間が命）</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リモートロック・ワイプ・停止を依頼</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個人情報・機密が含まれるかも申告</a:t>
            </a:r>
            <a:endParaRPr b="0" lang="en-US" sz="1300" strike="noStrike" u="none">
              <a:solidFill>
                <a:srgbClr val="000000"/>
              </a:solidFill>
              <a:effectLst/>
              <a:uFillTx/>
              <a:latin typeface="Arial"/>
            </a:endParaRPr>
          </a:p>
        </p:txBody>
      </p:sp>
      <p:sp>
        <p:nvSpPr>
          <p:cNvPr id="441" name="Text 23"/>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442" name="Text 24"/>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18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8" name="Shape 0"/>
          <p:cNvSpPr/>
          <p:nvPr/>
        </p:nvSpPr>
        <p:spPr>
          <a:xfrm>
            <a:off x="567000" y="384120"/>
            <a:ext cx="566640" cy="56664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29" name="Image 0" descr="preencoded.png"/>
          <p:cNvPicPr/>
          <p:nvPr/>
        </p:nvPicPr>
        <p:blipFill>
          <a:blip r:embed="rId1"/>
          <a:stretch/>
        </p:blipFill>
        <p:spPr>
          <a:xfrm>
            <a:off x="708840" y="525960"/>
            <a:ext cx="282960" cy="282960"/>
          </a:xfrm>
          <a:prstGeom prst="rect">
            <a:avLst/>
          </a:prstGeom>
          <a:noFill/>
          <a:ln w="0">
            <a:noFill/>
          </a:ln>
        </p:spPr>
      </p:pic>
      <p:sp>
        <p:nvSpPr>
          <p:cNvPr id="30"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本日のゴール</a:t>
            </a:r>
            <a:endParaRPr b="0" lang="en-US" sz="2700" strike="noStrike" u="none">
              <a:solidFill>
                <a:srgbClr val="000000"/>
              </a:solidFill>
              <a:effectLst/>
              <a:uFillTx/>
              <a:latin typeface="Arial"/>
            </a:endParaRPr>
          </a:p>
        </p:txBody>
      </p:sp>
      <p:sp>
        <p:nvSpPr>
          <p:cNvPr id="31"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この研修が目指す</a:t>
            </a:r>
            <a:r>
              <a:rPr b="0" lang="en-US" sz="1250" strike="noStrike" u="none">
                <a:solidFill>
                  <a:srgbClr val="5b6b7b"/>
                </a:solidFill>
                <a:effectLst/>
                <a:uFillTx/>
                <a:latin typeface="Meiryo"/>
                <a:ea typeface="Meiryo"/>
              </a:rPr>
              <a:t>4</a:t>
            </a:r>
            <a:r>
              <a:rPr b="0" lang="zh-CN" sz="1250" strike="noStrike" u="none">
                <a:solidFill>
                  <a:srgbClr val="5b6b7b"/>
                </a:solidFill>
                <a:effectLst/>
                <a:uFillTx/>
                <a:latin typeface="Meiryo"/>
                <a:ea typeface="Meiryo"/>
              </a:rPr>
              <a:t>つの状態</a:t>
            </a:r>
            <a:endParaRPr b="0" lang="en-US" sz="1250" strike="noStrike" u="none">
              <a:solidFill>
                <a:srgbClr val="000000"/>
              </a:solidFill>
              <a:effectLst/>
              <a:uFillTx/>
              <a:latin typeface="Arial"/>
            </a:endParaRPr>
          </a:p>
        </p:txBody>
      </p:sp>
      <p:sp>
        <p:nvSpPr>
          <p:cNvPr id="32" name="Shape 3"/>
          <p:cNvSpPr/>
          <p:nvPr/>
        </p:nvSpPr>
        <p:spPr>
          <a:xfrm>
            <a:off x="567000" y="1481400"/>
            <a:ext cx="5345640" cy="1874160"/>
          </a:xfrm>
          <a:prstGeom prst="roundRect">
            <a:avLst>
              <a:gd name="adj" fmla="val 4878"/>
            </a:avLst>
          </a:prstGeom>
          <a:solidFill>
            <a:srgbClr val="f1f5f8"/>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3" name="Shape 4"/>
          <p:cNvSpPr/>
          <p:nvPr/>
        </p:nvSpPr>
        <p:spPr>
          <a:xfrm>
            <a:off x="822960" y="1737360"/>
            <a:ext cx="639720" cy="63972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34" name="Image 1" descr="preencoded.png"/>
          <p:cNvPicPr/>
          <p:nvPr/>
        </p:nvPicPr>
        <p:blipFill>
          <a:blip r:embed="rId2"/>
          <a:stretch/>
        </p:blipFill>
        <p:spPr>
          <a:xfrm>
            <a:off x="983160" y="1897560"/>
            <a:ext cx="319680" cy="319680"/>
          </a:xfrm>
          <a:prstGeom prst="rect">
            <a:avLst/>
          </a:prstGeom>
          <a:noFill/>
          <a:ln w="0">
            <a:noFill/>
          </a:ln>
        </p:spPr>
      </p:pic>
      <p:sp>
        <p:nvSpPr>
          <p:cNvPr id="35" name="Text 5"/>
          <p:cNvSpPr/>
          <p:nvPr/>
        </p:nvSpPr>
        <p:spPr>
          <a:xfrm>
            <a:off x="4998600" y="1645920"/>
            <a:ext cx="776880" cy="54828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1" lang="en-US" sz="3000" strike="noStrike" u="none">
                <a:solidFill>
                  <a:srgbClr val="d5dee7"/>
                </a:solidFill>
                <a:effectLst/>
                <a:uFillTx/>
                <a:latin typeface="Meiryo"/>
                <a:ea typeface="Meiryo"/>
              </a:rPr>
              <a:t>01</a:t>
            </a:r>
            <a:endParaRPr b="0" lang="en-US" sz="3000" strike="noStrike" u="none">
              <a:solidFill>
                <a:srgbClr val="000000"/>
              </a:solidFill>
              <a:effectLst/>
              <a:uFillTx/>
              <a:latin typeface="Arial"/>
            </a:endParaRPr>
          </a:p>
        </p:txBody>
      </p:sp>
      <p:sp>
        <p:nvSpPr>
          <p:cNvPr id="36" name="Text 6"/>
          <p:cNvSpPr/>
          <p:nvPr/>
        </p:nvSpPr>
        <p:spPr>
          <a:xfrm>
            <a:off x="1618560" y="1755720"/>
            <a:ext cx="3516840" cy="548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700" strike="noStrike" u="none">
                <a:solidFill>
                  <a:srgbClr val="16314f"/>
                </a:solidFill>
                <a:effectLst/>
                <a:uFillTx/>
                <a:latin typeface="Meiryo"/>
                <a:ea typeface="Meiryo"/>
              </a:rPr>
              <a:t>脅威は全社員に関係</a:t>
            </a:r>
            <a:endParaRPr b="0" lang="en-US" sz="1700" strike="noStrike" u="none">
              <a:solidFill>
                <a:srgbClr val="000000"/>
              </a:solidFill>
              <a:effectLst/>
              <a:uFillTx/>
              <a:latin typeface="Arial"/>
            </a:endParaRPr>
          </a:p>
        </p:txBody>
      </p:sp>
      <p:sp>
        <p:nvSpPr>
          <p:cNvPr id="37" name="Text 7"/>
          <p:cNvSpPr/>
          <p:nvPr/>
        </p:nvSpPr>
        <p:spPr>
          <a:xfrm>
            <a:off x="841320" y="2441520"/>
            <a:ext cx="4842720" cy="776880"/>
          </a:xfrm>
          <a:prstGeom prst="rect">
            <a:avLst/>
          </a:prstGeom>
          <a:noFill/>
          <a:ln w="0">
            <a:noFill/>
          </a:ln>
        </p:spPr>
        <p:style>
          <a:lnRef idx="0"/>
          <a:fillRef idx="0"/>
          <a:effectRef idx="0"/>
          <a:fontRef idx="minor"/>
        </p:style>
        <p:txBody>
          <a:bodyPr lIns="0" rIns="0" tIns="0" bIns="0" anchor="t">
            <a:noAutofit/>
          </a:bodyPr>
          <a:p>
            <a:pPr defTabSz="914400">
              <a:lnSpc>
                <a:spcPct val="102000"/>
              </a:lnSpc>
              <a:tabLst>
                <a:tab algn="l" pos="0"/>
              </a:tabLst>
            </a:pPr>
            <a:r>
              <a:rPr b="0" lang="zh-CN" sz="1300" strike="noStrike" u="none">
                <a:solidFill>
                  <a:srgbClr val="263238"/>
                </a:solidFill>
                <a:effectLst/>
                <a:uFillTx/>
                <a:latin typeface="Meiryo"/>
                <a:ea typeface="Meiryo"/>
              </a:rPr>
              <a:t>セキュリティ事故は情シスだけでなく、日常のメール・端末操作から起こり得ると理解する</a:t>
            </a:r>
            <a:endParaRPr b="0" lang="en-US" sz="1300" strike="noStrike" u="none">
              <a:solidFill>
                <a:srgbClr val="000000"/>
              </a:solidFill>
              <a:effectLst/>
              <a:uFillTx/>
              <a:latin typeface="Arial"/>
            </a:endParaRPr>
          </a:p>
        </p:txBody>
      </p:sp>
      <p:sp>
        <p:nvSpPr>
          <p:cNvPr id="38" name="Shape 8"/>
          <p:cNvSpPr/>
          <p:nvPr/>
        </p:nvSpPr>
        <p:spPr>
          <a:xfrm>
            <a:off x="6278760" y="1481400"/>
            <a:ext cx="5345640" cy="1874160"/>
          </a:xfrm>
          <a:prstGeom prst="roundRect">
            <a:avLst>
              <a:gd name="adj" fmla="val 4878"/>
            </a:avLst>
          </a:prstGeom>
          <a:solidFill>
            <a:srgbClr val="f1f5f8"/>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9" name="Shape 9"/>
          <p:cNvSpPr/>
          <p:nvPr/>
        </p:nvSpPr>
        <p:spPr>
          <a:xfrm>
            <a:off x="6534720" y="1737360"/>
            <a:ext cx="639720" cy="63972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0" name="Image 2" descr="preencoded.png"/>
          <p:cNvPicPr/>
          <p:nvPr/>
        </p:nvPicPr>
        <p:blipFill>
          <a:blip r:embed="rId3"/>
          <a:stretch/>
        </p:blipFill>
        <p:spPr>
          <a:xfrm>
            <a:off x="6694920" y="1897560"/>
            <a:ext cx="319680" cy="319680"/>
          </a:xfrm>
          <a:prstGeom prst="rect">
            <a:avLst/>
          </a:prstGeom>
          <a:noFill/>
          <a:ln w="0">
            <a:noFill/>
          </a:ln>
        </p:spPr>
      </p:pic>
      <p:sp>
        <p:nvSpPr>
          <p:cNvPr id="41" name="Text 10"/>
          <p:cNvSpPr/>
          <p:nvPr/>
        </p:nvSpPr>
        <p:spPr>
          <a:xfrm>
            <a:off x="10710360" y="1645920"/>
            <a:ext cx="776880" cy="54828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1" lang="en-US" sz="3000" strike="noStrike" u="none">
                <a:solidFill>
                  <a:srgbClr val="d5dee7"/>
                </a:solidFill>
                <a:effectLst/>
                <a:uFillTx/>
                <a:latin typeface="Meiryo"/>
                <a:ea typeface="Meiryo"/>
              </a:rPr>
              <a:t>02</a:t>
            </a:r>
            <a:endParaRPr b="0" lang="en-US" sz="3000" strike="noStrike" u="none">
              <a:solidFill>
                <a:srgbClr val="000000"/>
              </a:solidFill>
              <a:effectLst/>
              <a:uFillTx/>
              <a:latin typeface="Arial"/>
            </a:endParaRPr>
          </a:p>
        </p:txBody>
      </p:sp>
      <p:sp>
        <p:nvSpPr>
          <p:cNvPr id="42" name="Text 11"/>
          <p:cNvSpPr/>
          <p:nvPr/>
        </p:nvSpPr>
        <p:spPr>
          <a:xfrm>
            <a:off x="7330320" y="1755720"/>
            <a:ext cx="3516840" cy="548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700" strike="noStrike" u="none">
                <a:solidFill>
                  <a:srgbClr val="16314f"/>
                </a:solidFill>
                <a:effectLst/>
                <a:uFillTx/>
                <a:latin typeface="Meiryo"/>
                <a:ea typeface="Meiryo"/>
              </a:rPr>
              <a:t>見抜いて、開かない</a:t>
            </a:r>
            <a:endParaRPr b="0" lang="en-US" sz="1700" strike="noStrike" u="none">
              <a:solidFill>
                <a:srgbClr val="000000"/>
              </a:solidFill>
              <a:effectLst/>
              <a:uFillTx/>
              <a:latin typeface="Arial"/>
            </a:endParaRPr>
          </a:p>
        </p:txBody>
      </p:sp>
      <p:sp>
        <p:nvSpPr>
          <p:cNvPr id="43" name="Text 12"/>
          <p:cNvSpPr/>
          <p:nvPr/>
        </p:nvSpPr>
        <p:spPr>
          <a:xfrm>
            <a:off x="6553080" y="2441520"/>
            <a:ext cx="4842720" cy="776880"/>
          </a:xfrm>
          <a:prstGeom prst="rect">
            <a:avLst/>
          </a:prstGeom>
          <a:noFill/>
          <a:ln w="0">
            <a:noFill/>
          </a:ln>
        </p:spPr>
        <p:style>
          <a:lnRef idx="0"/>
          <a:fillRef idx="0"/>
          <a:effectRef idx="0"/>
          <a:fontRef idx="minor"/>
        </p:style>
        <p:txBody>
          <a:bodyPr lIns="0" rIns="0" tIns="0" bIns="0" anchor="t">
            <a:noAutofit/>
          </a:bodyPr>
          <a:p>
            <a:pPr defTabSz="914400">
              <a:lnSpc>
                <a:spcPct val="102000"/>
              </a:lnSpc>
              <a:tabLst>
                <a:tab algn="l" pos="0"/>
              </a:tabLst>
            </a:pPr>
            <a:r>
              <a:rPr b="0" lang="zh-CN" sz="1300" strike="noStrike" u="none">
                <a:solidFill>
                  <a:srgbClr val="263238"/>
                </a:solidFill>
                <a:effectLst/>
                <a:uFillTx/>
                <a:latin typeface="Meiryo"/>
                <a:ea typeface="Meiryo"/>
              </a:rPr>
              <a:t>標的型メール・フィッシング・</a:t>
            </a:r>
            <a:r>
              <a:rPr b="0" lang="en-US" sz="1300" strike="noStrike" u="none">
                <a:solidFill>
                  <a:srgbClr val="263238"/>
                </a:solidFill>
                <a:effectLst/>
                <a:uFillTx/>
                <a:latin typeface="Meiryo"/>
                <a:ea typeface="Meiryo"/>
              </a:rPr>
              <a:t>BEC</a:t>
            </a:r>
            <a:r>
              <a:rPr b="0" lang="zh-CN" sz="1300" strike="noStrike" u="none">
                <a:solidFill>
                  <a:srgbClr val="263238"/>
                </a:solidFill>
                <a:effectLst/>
                <a:uFillTx/>
                <a:latin typeface="Meiryo"/>
                <a:ea typeface="Meiryo"/>
              </a:rPr>
              <a:t>を見抜き、開かない・入力しない・送金しないを実践する</a:t>
            </a:r>
            <a:endParaRPr b="0" lang="en-US" sz="1300" strike="noStrike" u="none">
              <a:solidFill>
                <a:srgbClr val="000000"/>
              </a:solidFill>
              <a:effectLst/>
              <a:uFillTx/>
              <a:latin typeface="Arial"/>
            </a:endParaRPr>
          </a:p>
        </p:txBody>
      </p:sp>
      <p:sp>
        <p:nvSpPr>
          <p:cNvPr id="44" name="Shape 13"/>
          <p:cNvSpPr/>
          <p:nvPr/>
        </p:nvSpPr>
        <p:spPr>
          <a:xfrm>
            <a:off x="567000" y="3630240"/>
            <a:ext cx="5345640" cy="1874160"/>
          </a:xfrm>
          <a:prstGeom prst="roundRect">
            <a:avLst>
              <a:gd name="adj" fmla="val 4878"/>
            </a:avLst>
          </a:prstGeom>
          <a:solidFill>
            <a:srgbClr val="f1f5f8"/>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5" name="Shape 14"/>
          <p:cNvSpPr/>
          <p:nvPr/>
        </p:nvSpPr>
        <p:spPr>
          <a:xfrm>
            <a:off x="822960" y="3886200"/>
            <a:ext cx="639720" cy="63972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6" name="Image 3" descr="preencoded.png"/>
          <p:cNvPicPr/>
          <p:nvPr/>
        </p:nvPicPr>
        <p:blipFill>
          <a:blip r:embed="rId4"/>
          <a:stretch/>
        </p:blipFill>
        <p:spPr>
          <a:xfrm>
            <a:off x="983160" y="4046400"/>
            <a:ext cx="319680" cy="319680"/>
          </a:xfrm>
          <a:prstGeom prst="rect">
            <a:avLst/>
          </a:prstGeom>
          <a:noFill/>
          <a:ln w="0">
            <a:noFill/>
          </a:ln>
        </p:spPr>
      </p:pic>
      <p:sp>
        <p:nvSpPr>
          <p:cNvPr id="47" name="Text 15"/>
          <p:cNvSpPr/>
          <p:nvPr/>
        </p:nvSpPr>
        <p:spPr>
          <a:xfrm>
            <a:off x="4998600" y="3794760"/>
            <a:ext cx="776880" cy="54828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1" lang="en-US" sz="3000" strike="noStrike" u="none">
                <a:solidFill>
                  <a:srgbClr val="d5dee7"/>
                </a:solidFill>
                <a:effectLst/>
                <a:uFillTx/>
                <a:latin typeface="Meiryo"/>
                <a:ea typeface="Meiryo"/>
              </a:rPr>
              <a:t>03</a:t>
            </a:r>
            <a:endParaRPr b="0" lang="en-US" sz="3000" strike="noStrike" u="none">
              <a:solidFill>
                <a:srgbClr val="000000"/>
              </a:solidFill>
              <a:effectLst/>
              <a:uFillTx/>
              <a:latin typeface="Arial"/>
            </a:endParaRPr>
          </a:p>
        </p:txBody>
      </p:sp>
      <p:sp>
        <p:nvSpPr>
          <p:cNvPr id="48" name="Text 16"/>
          <p:cNvSpPr/>
          <p:nvPr/>
        </p:nvSpPr>
        <p:spPr>
          <a:xfrm>
            <a:off x="1618560" y="3904560"/>
            <a:ext cx="3516840" cy="548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700" strike="noStrike" u="none">
                <a:solidFill>
                  <a:srgbClr val="16314f"/>
                </a:solidFill>
                <a:effectLst/>
                <a:uFillTx/>
                <a:latin typeface="Meiryo"/>
                <a:ea typeface="Meiryo"/>
              </a:rPr>
              <a:t>基本行動を守る</a:t>
            </a:r>
            <a:endParaRPr b="0" lang="en-US" sz="1700" strike="noStrike" u="none">
              <a:solidFill>
                <a:srgbClr val="000000"/>
              </a:solidFill>
              <a:effectLst/>
              <a:uFillTx/>
              <a:latin typeface="Arial"/>
            </a:endParaRPr>
          </a:p>
        </p:txBody>
      </p:sp>
      <p:sp>
        <p:nvSpPr>
          <p:cNvPr id="49" name="Text 17"/>
          <p:cNvSpPr/>
          <p:nvPr/>
        </p:nvSpPr>
        <p:spPr>
          <a:xfrm>
            <a:off x="841320" y="4590360"/>
            <a:ext cx="4842720" cy="776880"/>
          </a:xfrm>
          <a:prstGeom prst="rect">
            <a:avLst/>
          </a:prstGeom>
          <a:noFill/>
          <a:ln w="0">
            <a:noFill/>
          </a:ln>
        </p:spPr>
        <p:style>
          <a:lnRef idx="0"/>
          <a:fillRef idx="0"/>
          <a:effectRef idx="0"/>
          <a:fontRef idx="minor"/>
        </p:style>
        <p:txBody>
          <a:bodyPr lIns="0" rIns="0" tIns="0" bIns="0" anchor="t">
            <a:noAutofit/>
          </a:bodyPr>
          <a:p>
            <a:pPr defTabSz="914400">
              <a:lnSpc>
                <a:spcPct val="102000"/>
              </a:lnSpc>
              <a:tabLst>
                <a:tab algn="l" pos="0"/>
              </a:tabLst>
            </a:pPr>
            <a:r>
              <a:rPr b="0" lang="zh-CN" sz="1300" strike="noStrike" u="none">
                <a:solidFill>
                  <a:srgbClr val="263238"/>
                </a:solidFill>
                <a:effectLst/>
                <a:uFillTx/>
                <a:latin typeface="Meiryo"/>
                <a:ea typeface="Meiryo"/>
              </a:rPr>
              <a:t>パスワード、多要素認証、端末、クラウド、リモートワークの基本行動を守る</a:t>
            </a:r>
            <a:endParaRPr b="0" lang="en-US" sz="1300" strike="noStrike" u="none">
              <a:solidFill>
                <a:srgbClr val="000000"/>
              </a:solidFill>
              <a:effectLst/>
              <a:uFillTx/>
              <a:latin typeface="Arial"/>
            </a:endParaRPr>
          </a:p>
        </p:txBody>
      </p:sp>
      <p:sp>
        <p:nvSpPr>
          <p:cNvPr id="50" name="Shape 18"/>
          <p:cNvSpPr/>
          <p:nvPr/>
        </p:nvSpPr>
        <p:spPr>
          <a:xfrm>
            <a:off x="6278760" y="3630240"/>
            <a:ext cx="5345640" cy="1874160"/>
          </a:xfrm>
          <a:prstGeom prst="roundRect">
            <a:avLst>
              <a:gd name="adj" fmla="val 4878"/>
            </a:avLst>
          </a:prstGeom>
          <a:solidFill>
            <a:srgbClr val="f1f5f8"/>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51" name="Shape 19"/>
          <p:cNvSpPr/>
          <p:nvPr/>
        </p:nvSpPr>
        <p:spPr>
          <a:xfrm>
            <a:off x="6534720" y="3886200"/>
            <a:ext cx="639720" cy="63972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52" name="Image 4" descr="preencoded.png"/>
          <p:cNvPicPr/>
          <p:nvPr/>
        </p:nvPicPr>
        <p:blipFill>
          <a:blip r:embed="rId5"/>
          <a:stretch/>
        </p:blipFill>
        <p:spPr>
          <a:xfrm>
            <a:off x="6694920" y="4046400"/>
            <a:ext cx="319680" cy="319680"/>
          </a:xfrm>
          <a:prstGeom prst="rect">
            <a:avLst/>
          </a:prstGeom>
          <a:noFill/>
          <a:ln w="0">
            <a:noFill/>
          </a:ln>
        </p:spPr>
      </p:pic>
      <p:sp>
        <p:nvSpPr>
          <p:cNvPr id="53" name="Text 20"/>
          <p:cNvSpPr/>
          <p:nvPr/>
        </p:nvSpPr>
        <p:spPr>
          <a:xfrm>
            <a:off x="10710360" y="3794760"/>
            <a:ext cx="776880" cy="54828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1" lang="en-US" sz="3000" strike="noStrike" u="none">
                <a:solidFill>
                  <a:srgbClr val="d5dee7"/>
                </a:solidFill>
                <a:effectLst/>
                <a:uFillTx/>
                <a:latin typeface="Meiryo"/>
                <a:ea typeface="Meiryo"/>
              </a:rPr>
              <a:t>04</a:t>
            </a:r>
            <a:endParaRPr b="0" lang="en-US" sz="3000" strike="noStrike" u="none">
              <a:solidFill>
                <a:srgbClr val="000000"/>
              </a:solidFill>
              <a:effectLst/>
              <a:uFillTx/>
              <a:latin typeface="Arial"/>
            </a:endParaRPr>
          </a:p>
        </p:txBody>
      </p:sp>
      <p:sp>
        <p:nvSpPr>
          <p:cNvPr id="54" name="Text 21"/>
          <p:cNvSpPr/>
          <p:nvPr/>
        </p:nvSpPr>
        <p:spPr>
          <a:xfrm>
            <a:off x="7330320" y="3904560"/>
            <a:ext cx="3516840" cy="548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700" strike="noStrike" u="none">
                <a:solidFill>
                  <a:srgbClr val="16314f"/>
                </a:solidFill>
                <a:effectLst/>
                <a:uFillTx/>
                <a:latin typeface="Meiryo"/>
                <a:ea typeface="Meiryo"/>
              </a:rPr>
              <a:t>隠さず、すぐ報告</a:t>
            </a:r>
            <a:endParaRPr b="0" lang="en-US" sz="1700" strike="noStrike" u="none">
              <a:solidFill>
                <a:srgbClr val="000000"/>
              </a:solidFill>
              <a:effectLst/>
              <a:uFillTx/>
              <a:latin typeface="Arial"/>
            </a:endParaRPr>
          </a:p>
        </p:txBody>
      </p:sp>
      <p:sp>
        <p:nvSpPr>
          <p:cNvPr id="55" name="Text 22"/>
          <p:cNvSpPr/>
          <p:nvPr/>
        </p:nvSpPr>
        <p:spPr>
          <a:xfrm>
            <a:off x="6553080" y="4590360"/>
            <a:ext cx="4842720" cy="776880"/>
          </a:xfrm>
          <a:prstGeom prst="rect">
            <a:avLst/>
          </a:prstGeom>
          <a:noFill/>
          <a:ln w="0">
            <a:noFill/>
          </a:ln>
        </p:spPr>
        <p:style>
          <a:lnRef idx="0"/>
          <a:fillRef idx="0"/>
          <a:effectRef idx="0"/>
          <a:fontRef idx="minor"/>
        </p:style>
        <p:txBody>
          <a:bodyPr lIns="0" rIns="0" tIns="0" bIns="0" anchor="t">
            <a:noAutofit/>
          </a:bodyPr>
          <a:p>
            <a:pPr defTabSz="914400">
              <a:lnSpc>
                <a:spcPct val="102000"/>
              </a:lnSpc>
              <a:tabLst>
                <a:tab algn="l" pos="0"/>
              </a:tabLst>
            </a:pPr>
            <a:r>
              <a:rPr b="0" lang="zh-CN" sz="1300" strike="noStrike" u="none">
                <a:solidFill>
                  <a:srgbClr val="263238"/>
                </a:solidFill>
                <a:effectLst/>
                <a:uFillTx/>
                <a:latin typeface="Meiryo"/>
                <a:ea typeface="Meiryo"/>
              </a:rPr>
              <a:t>事故やそのおそれに気づいたら、隠さず・消さず・すぐ報告する</a:t>
            </a:r>
            <a:endParaRPr b="0" lang="en-US" sz="1300" strike="noStrike" u="none">
              <a:solidFill>
                <a:srgbClr val="000000"/>
              </a:solidFill>
              <a:effectLst/>
              <a:uFillTx/>
              <a:latin typeface="Arial"/>
            </a:endParaRPr>
          </a:p>
        </p:txBody>
      </p:sp>
      <p:sp>
        <p:nvSpPr>
          <p:cNvPr id="56" name="Text 23"/>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57" name="Text 24"/>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01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43" name="Shape 0"/>
          <p:cNvSpPr/>
          <p:nvPr/>
        </p:nvSpPr>
        <p:spPr>
          <a:xfrm>
            <a:off x="567000" y="384120"/>
            <a:ext cx="566640" cy="5666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44" name="Image 0" descr="preencoded.png"/>
          <p:cNvPicPr/>
          <p:nvPr/>
        </p:nvPicPr>
        <p:blipFill>
          <a:blip r:embed="rId1"/>
          <a:stretch/>
        </p:blipFill>
        <p:spPr>
          <a:xfrm>
            <a:off x="708840" y="525960"/>
            <a:ext cx="282960" cy="282960"/>
          </a:xfrm>
          <a:prstGeom prst="rect">
            <a:avLst/>
          </a:prstGeom>
          <a:noFill/>
          <a:ln w="0">
            <a:noFill/>
          </a:ln>
        </p:spPr>
      </p:pic>
      <p:sp>
        <p:nvSpPr>
          <p:cNvPr id="445"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私物端末・私用クラウド・シャドー</a:t>
            </a:r>
            <a:r>
              <a:rPr b="1" lang="en-US" sz="2700" strike="noStrike" u="none">
                <a:solidFill>
                  <a:srgbClr val="16314f"/>
                </a:solidFill>
                <a:effectLst/>
                <a:uFillTx/>
                <a:latin typeface="Meiryo"/>
                <a:ea typeface="Meiryo"/>
              </a:rPr>
              <a:t>IT</a:t>
            </a:r>
            <a:endParaRPr b="0" lang="en-US" sz="2700" strike="noStrike" u="none">
              <a:solidFill>
                <a:srgbClr val="000000"/>
              </a:solidFill>
              <a:effectLst/>
              <a:uFillTx/>
              <a:latin typeface="Arial"/>
            </a:endParaRPr>
          </a:p>
        </p:txBody>
      </p:sp>
      <p:sp>
        <p:nvSpPr>
          <p:cNvPr id="446"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「便利だから」で会社の管理外に出さない</a:t>
            </a:r>
            <a:endParaRPr b="0" lang="en-US" sz="1250" strike="noStrike" u="none">
              <a:solidFill>
                <a:srgbClr val="000000"/>
              </a:solidFill>
              <a:effectLst/>
              <a:uFillTx/>
              <a:latin typeface="Arial"/>
            </a:endParaRPr>
          </a:p>
        </p:txBody>
      </p:sp>
      <p:sp>
        <p:nvSpPr>
          <p:cNvPr id="447" name="Shape 3"/>
          <p:cNvSpPr/>
          <p:nvPr/>
        </p:nvSpPr>
        <p:spPr>
          <a:xfrm>
            <a:off x="567000" y="1481400"/>
            <a:ext cx="5760360" cy="3062880"/>
          </a:xfrm>
          <a:prstGeom prst="roundRect">
            <a:avLst>
              <a:gd name="adj" fmla="val 2985"/>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48" name="Text 4"/>
          <p:cNvSpPr/>
          <p:nvPr/>
        </p:nvSpPr>
        <p:spPr>
          <a:xfrm>
            <a:off x="841320" y="1664280"/>
            <a:ext cx="5211720" cy="411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b42318"/>
                </a:solidFill>
                <a:effectLst/>
                <a:uFillTx/>
                <a:latin typeface="Meiryo"/>
                <a:ea typeface="Meiryo"/>
              </a:rPr>
              <a:t>シャドー</a:t>
            </a:r>
            <a:r>
              <a:rPr b="1" lang="en-US" sz="1600" strike="noStrike" u="none">
                <a:solidFill>
                  <a:srgbClr val="b42318"/>
                </a:solidFill>
                <a:effectLst/>
                <a:uFillTx/>
                <a:latin typeface="Meiryo"/>
                <a:ea typeface="Meiryo"/>
              </a:rPr>
              <a:t>IT</a:t>
            </a:r>
            <a:r>
              <a:rPr b="1" lang="zh-CN" sz="1600" strike="noStrike" u="none">
                <a:solidFill>
                  <a:srgbClr val="b42318"/>
                </a:solidFill>
                <a:effectLst/>
                <a:uFillTx/>
                <a:latin typeface="Meiryo"/>
                <a:ea typeface="Meiryo"/>
              </a:rPr>
              <a:t>のリスク</a:t>
            </a:r>
            <a:endParaRPr b="0" lang="en-US" sz="1600" strike="noStrike" u="none">
              <a:solidFill>
                <a:srgbClr val="000000"/>
              </a:solidFill>
              <a:effectLst/>
              <a:uFillTx/>
              <a:latin typeface="Arial"/>
            </a:endParaRPr>
          </a:p>
        </p:txBody>
      </p:sp>
      <p:sp>
        <p:nvSpPr>
          <p:cNvPr id="449" name="Text 5"/>
          <p:cNvSpPr/>
          <p:nvPr/>
        </p:nvSpPr>
        <p:spPr>
          <a:xfrm>
            <a:off x="859680" y="2148840"/>
            <a:ext cx="5211720" cy="228564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私用クラウドへ業務資料をアップロード</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私用メール・私物</a:t>
            </a:r>
            <a:r>
              <a:rPr b="0" lang="en-US" sz="1350" strike="noStrike" u="none">
                <a:solidFill>
                  <a:srgbClr val="243b53"/>
                </a:solidFill>
                <a:effectLst/>
                <a:uFillTx/>
                <a:latin typeface="Meiryo"/>
                <a:ea typeface="Meiryo"/>
              </a:rPr>
              <a:t>USB</a:t>
            </a:r>
            <a:r>
              <a:rPr b="0" lang="zh-CN" sz="1350" strike="noStrike" u="none">
                <a:solidFill>
                  <a:srgbClr val="243b53"/>
                </a:solidFill>
                <a:effectLst/>
                <a:uFillTx/>
                <a:latin typeface="Meiryo"/>
                <a:ea typeface="Meiryo"/>
              </a:rPr>
              <a:t>で持ち出し</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未承認アプリ・ツールの業務利用</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会社が把握・保護・追跡できない状態に</a:t>
            </a:r>
            <a:endParaRPr b="0" lang="en-US" sz="1350" strike="noStrike" u="none">
              <a:solidFill>
                <a:srgbClr val="000000"/>
              </a:solidFill>
              <a:effectLst/>
              <a:uFillTx/>
              <a:latin typeface="Arial"/>
            </a:endParaRPr>
          </a:p>
        </p:txBody>
      </p:sp>
      <p:sp>
        <p:nvSpPr>
          <p:cNvPr id="450" name="Shape 6"/>
          <p:cNvSpPr/>
          <p:nvPr/>
        </p:nvSpPr>
        <p:spPr>
          <a:xfrm>
            <a:off x="6647760" y="1481400"/>
            <a:ext cx="4976640" cy="3062880"/>
          </a:xfrm>
          <a:prstGeom prst="roundRect">
            <a:avLst>
              <a:gd name="adj" fmla="val 2985"/>
            </a:avLst>
          </a:prstGeom>
          <a:solidFill>
            <a:srgbClr val="e7f1eb"/>
          </a:solidFill>
          <a:ln w="15875">
            <a:solidFill>
              <a:srgbClr val="2f6b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51" name="Text 7"/>
          <p:cNvSpPr/>
          <p:nvPr/>
        </p:nvSpPr>
        <p:spPr>
          <a:xfrm>
            <a:off x="6922080" y="1664280"/>
            <a:ext cx="4428000" cy="411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2f6b4f"/>
                </a:solidFill>
                <a:effectLst/>
                <a:uFillTx/>
                <a:latin typeface="Meiryo"/>
                <a:ea typeface="Meiryo"/>
              </a:rPr>
              <a:t>望ましい行動</a:t>
            </a:r>
            <a:endParaRPr b="0" lang="en-US" sz="1600" strike="noStrike" u="none">
              <a:solidFill>
                <a:srgbClr val="000000"/>
              </a:solidFill>
              <a:effectLst/>
              <a:uFillTx/>
              <a:latin typeface="Arial"/>
            </a:endParaRPr>
          </a:p>
        </p:txBody>
      </p:sp>
      <p:sp>
        <p:nvSpPr>
          <p:cNvPr id="452" name="Text 8"/>
          <p:cNvSpPr/>
          <p:nvPr/>
        </p:nvSpPr>
        <p:spPr>
          <a:xfrm>
            <a:off x="6940440" y="2148840"/>
            <a:ext cx="4428000" cy="228564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承認済みのツール・クラウドを使う</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使いにくければ情シスへ相談・改善要望</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業務データを私用環境に保存しない</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既に使っていたら正直に申告・移行</a:t>
            </a:r>
            <a:endParaRPr b="0" lang="en-US" sz="1350" strike="noStrike" u="none">
              <a:solidFill>
                <a:srgbClr val="000000"/>
              </a:solidFill>
              <a:effectLst/>
              <a:uFillTx/>
              <a:latin typeface="Arial"/>
            </a:endParaRPr>
          </a:p>
        </p:txBody>
      </p:sp>
      <p:sp>
        <p:nvSpPr>
          <p:cNvPr id="453" name="Text 9"/>
          <p:cNvSpPr/>
          <p:nvPr/>
        </p:nvSpPr>
        <p:spPr>
          <a:xfrm>
            <a:off x="567000" y="5029200"/>
            <a:ext cx="1105740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300" strike="noStrike" u="none">
                <a:solidFill>
                  <a:srgbClr val="16314f"/>
                </a:solidFill>
                <a:effectLst/>
                <a:uFillTx/>
                <a:latin typeface="Meiryo"/>
                <a:ea typeface="Meiryo"/>
              </a:rPr>
              <a:t>「全面禁止」が目的ではありません。承認された範囲で安全に使い、困ったら相談します。</a:t>
            </a:r>
            <a:endParaRPr b="0" lang="en-US" sz="1300" strike="noStrike" u="none">
              <a:solidFill>
                <a:srgbClr val="000000"/>
              </a:solidFill>
              <a:effectLst/>
              <a:uFillTx/>
              <a:latin typeface="Arial"/>
            </a:endParaRPr>
          </a:p>
        </p:txBody>
      </p:sp>
      <p:sp>
        <p:nvSpPr>
          <p:cNvPr id="454" name="Text 10"/>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455" name="Text 11"/>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19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56" name="Shape 0"/>
          <p:cNvSpPr/>
          <p:nvPr/>
        </p:nvSpPr>
        <p:spPr>
          <a:xfrm>
            <a:off x="567000" y="384120"/>
            <a:ext cx="566640" cy="56664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57" name="Image 0" descr="preencoded.png"/>
          <p:cNvPicPr/>
          <p:nvPr/>
        </p:nvPicPr>
        <p:blipFill>
          <a:blip r:embed="rId1"/>
          <a:stretch/>
        </p:blipFill>
        <p:spPr>
          <a:xfrm>
            <a:off x="708840" y="525960"/>
            <a:ext cx="282960" cy="282960"/>
          </a:xfrm>
          <a:prstGeom prst="rect">
            <a:avLst/>
          </a:prstGeom>
          <a:noFill/>
          <a:ln w="0">
            <a:noFill/>
          </a:ln>
        </p:spPr>
      </p:pic>
      <p:sp>
        <p:nvSpPr>
          <p:cNvPr id="458"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クラウド共有・チャット利用の注意</a:t>
            </a:r>
            <a:endParaRPr b="0" lang="en-US" sz="2700" strike="noStrike" u="none">
              <a:solidFill>
                <a:srgbClr val="000000"/>
              </a:solidFill>
              <a:effectLst/>
              <a:uFillTx/>
              <a:latin typeface="Arial"/>
            </a:endParaRPr>
          </a:p>
        </p:txBody>
      </p:sp>
      <p:sp>
        <p:nvSpPr>
          <p:cNvPr id="459"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「誰に見えるか」を共有のたびに確認</a:t>
            </a:r>
            <a:endParaRPr b="0" lang="en-US" sz="1250" strike="noStrike" u="none">
              <a:solidFill>
                <a:srgbClr val="000000"/>
              </a:solidFill>
              <a:effectLst/>
              <a:uFillTx/>
              <a:latin typeface="Arial"/>
            </a:endParaRPr>
          </a:p>
        </p:txBody>
      </p:sp>
      <p:sp>
        <p:nvSpPr>
          <p:cNvPr id="460" name="Shape 3"/>
          <p:cNvSpPr/>
          <p:nvPr/>
        </p:nvSpPr>
        <p:spPr>
          <a:xfrm>
            <a:off x="567000" y="1481400"/>
            <a:ext cx="5345640" cy="1371240"/>
          </a:xfrm>
          <a:prstGeom prst="roundRect">
            <a:avLst>
              <a:gd name="adj" fmla="val 6667"/>
            </a:avLst>
          </a:prstGeom>
          <a:solidFill>
            <a:srgbClr val="e3f0ef"/>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61" name="Shape 4"/>
          <p:cNvSpPr/>
          <p:nvPr/>
        </p:nvSpPr>
        <p:spPr>
          <a:xfrm>
            <a:off x="804600" y="1719000"/>
            <a:ext cx="548280" cy="54828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62" name="Image 1" descr="preencoded.png"/>
          <p:cNvPicPr/>
          <p:nvPr/>
        </p:nvPicPr>
        <p:blipFill>
          <a:blip r:embed="rId2"/>
          <a:stretch/>
        </p:blipFill>
        <p:spPr>
          <a:xfrm>
            <a:off x="941760" y="1856160"/>
            <a:ext cx="273960" cy="273960"/>
          </a:xfrm>
          <a:prstGeom prst="rect">
            <a:avLst/>
          </a:prstGeom>
          <a:noFill/>
          <a:ln w="0">
            <a:noFill/>
          </a:ln>
        </p:spPr>
      </p:pic>
      <p:sp>
        <p:nvSpPr>
          <p:cNvPr id="463" name="Text 5"/>
          <p:cNvSpPr/>
          <p:nvPr/>
        </p:nvSpPr>
        <p:spPr>
          <a:xfrm>
            <a:off x="1527120" y="171900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50" strike="noStrike" u="none">
                <a:solidFill>
                  <a:srgbClr val="16314f"/>
                </a:solidFill>
                <a:effectLst/>
                <a:uFillTx/>
                <a:latin typeface="Meiryo"/>
                <a:ea typeface="Meiryo"/>
              </a:rPr>
              <a:t>共有リンク</a:t>
            </a:r>
            <a:endParaRPr b="0" lang="en-US" sz="1550" strike="noStrike" u="none">
              <a:solidFill>
                <a:srgbClr val="000000"/>
              </a:solidFill>
              <a:effectLst/>
              <a:uFillTx/>
              <a:latin typeface="Arial"/>
            </a:endParaRPr>
          </a:p>
        </p:txBody>
      </p:sp>
      <p:sp>
        <p:nvSpPr>
          <p:cNvPr id="464" name="Text 6"/>
          <p:cNvSpPr/>
          <p:nvPr/>
        </p:nvSpPr>
        <p:spPr>
          <a:xfrm>
            <a:off x="841320" y="2231280"/>
            <a:ext cx="4842720" cy="502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50" strike="noStrike" u="none">
                <a:solidFill>
                  <a:srgbClr val="263238"/>
                </a:solidFill>
                <a:effectLst/>
                <a:uFillTx/>
                <a:latin typeface="Meiryo"/>
                <a:ea typeface="Meiryo"/>
              </a:rPr>
              <a:t>相手・権限（閲覧</a:t>
            </a:r>
            <a:r>
              <a:rPr b="0" lang="en-US" sz="1250" strike="noStrike" u="none">
                <a:solidFill>
                  <a:srgbClr val="263238"/>
                </a:solidFill>
                <a:effectLst/>
                <a:uFillTx/>
                <a:latin typeface="Meiryo"/>
                <a:ea typeface="Meiryo"/>
              </a:rPr>
              <a:t>/</a:t>
            </a:r>
            <a:r>
              <a:rPr b="0" lang="zh-CN" sz="1250" strike="noStrike" u="none">
                <a:solidFill>
                  <a:srgbClr val="263238"/>
                </a:solidFill>
                <a:effectLst/>
                <a:uFillTx/>
                <a:latin typeface="Meiryo"/>
                <a:ea typeface="Meiryo"/>
              </a:rPr>
              <a:t>編集）・期限を確認</a:t>
            </a:r>
            <a:endParaRPr b="0" lang="en-US" sz="1250" strike="noStrike" u="none">
              <a:solidFill>
                <a:srgbClr val="000000"/>
              </a:solidFill>
              <a:effectLst/>
              <a:uFillTx/>
              <a:latin typeface="Arial"/>
            </a:endParaRPr>
          </a:p>
        </p:txBody>
      </p:sp>
      <p:sp>
        <p:nvSpPr>
          <p:cNvPr id="465" name="Shape 7"/>
          <p:cNvSpPr/>
          <p:nvPr/>
        </p:nvSpPr>
        <p:spPr>
          <a:xfrm>
            <a:off x="6278760" y="1481400"/>
            <a:ext cx="5345640" cy="1371240"/>
          </a:xfrm>
          <a:prstGeom prst="roundRect">
            <a:avLst>
              <a:gd name="adj" fmla="val 6667"/>
            </a:avLst>
          </a:prstGeom>
          <a:solidFill>
            <a:srgbClr val="e3f0ef"/>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66" name="Shape 8"/>
          <p:cNvSpPr/>
          <p:nvPr/>
        </p:nvSpPr>
        <p:spPr>
          <a:xfrm>
            <a:off x="6516360" y="1719000"/>
            <a:ext cx="548280" cy="54828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67" name="Image 2" descr="preencoded.png"/>
          <p:cNvPicPr/>
          <p:nvPr/>
        </p:nvPicPr>
        <p:blipFill>
          <a:blip r:embed="rId3"/>
          <a:stretch/>
        </p:blipFill>
        <p:spPr>
          <a:xfrm>
            <a:off x="6653520" y="1856160"/>
            <a:ext cx="273960" cy="273960"/>
          </a:xfrm>
          <a:prstGeom prst="rect">
            <a:avLst/>
          </a:prstGeom>
          <a:noFill/>
          <a:ln w="0">
            <a:noFill/>
          </a:ln>
        </p:spPr>
      </p:pic>
      <p:sp>
        <p:nvSpPr>
          <p:cNvPr id="468" name="Text 9"/>
          <p:cNvSpPr/>
          <p:nvPr/>
        </p:nvSpPr>
        <p:spPr>
          <a:xfrm>
            <a:off x="7238880" y="171900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50" strike="noStrike" u="none">
                <a:solidFill>
                  <a:srgbClr val="16314f"/>
                </a:solidFill>
                <a:effectLst/>
                <a:uFillTx/>
                <a:latin typeface="Meiryo"/>
                <a:ea typeface="Meiryo"/>
              </a:rPr>
              <a:t>社外メンバー</a:t>
            </a:r>
            <a:endParaRPr b="0" lang="en-US" sz="1550" strike="noStrike" u="none">
              <a:solidFill>
                <a:srgbClr val="000000"/>
              </a:solidFill>
              <a:effectLst/>
              <a:uFillTx/>
              <a:latin typeface="Arial"/>
            </a:endParaRPr>
          </a:p>
        </p:txBody>
      </p:sp>
      <p:sp>
        <p:nvSpPr>
          <p:cNvPr id="469" name="Text 10"/>
          <p:cNvSpPr/>
          <p:nvPr/>
        </p:nvSpPr>
        <p:spPr>
          <a:xfrm>
            <a:off x="6553080" y="2231280"/>
            <a:ext cx="4842720" cy="502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50" strike="noStrike" u="none">
                <a:solidFill>
                  <a:srgbClr val="263238"/>
                </a:solidFill>
                <a:effectLst/>
                <a:uFillTx/>
                <a:latin typeface="Meiryo"/>
                <a:ea typeface="Meiryo"/>
              </a:rPr>
              <a:t>外部が入る部屋で不要な情報を流さない</a:t>
            </a:r>
            <a:endParaRPr b="0" lang="en-US" sz="1250" strike="noStrike" u="none">
              <a:solidFill>
                <a:srgbClr val="000000"/>
              </a:solidFill>
              <a:effectLst/>
              <a:uFillTx/>
              <a:latin typeface="Arial"/>
            </a:endParaRPr>
          </a:p>
        </p:txBody>
      </p:sp>
      <p:sp>
        <p:nvSpPr>
          <p:cNvPr id="470" name="Shape 11"/>
          <p:cNvSpPr/>
          <p:nvPr/>
        </p:nvSpPr>
        <p:spPr>
          <a:xfrm>
            <a:off x="567000" y="3054240"/>
            <a:ext cx="5345640" cy="1371240"/>
          </a:xfrm>
          <a:prstGeom prst="roundRect">
            <a:avLst>
              <a:gd name="adj" fmla="val 6667"/>
            </a:avLst>
          </a:prstGeom>
          <a:solidFill>
            <a:srgbClr val="e3f0ef"/>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71" name="Shape 12"/>
          <p:cNvSpPr/>
          <p:nvPr/>
        </p:nvSpPr>
        <p:spPr>
          <a:xfrm>
            <a:off x="804600" y="3291840"/>
            <a:ext cx="548280" cy="54828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72" name="Image 3" descr="preencoded.png"/>
          <p:cNvPicPr/>
          <p:nvPr/>
        </p:nvPicPr>
        <p:blipFill>
          <a:blip r:embed="rId4"/>
          <a:stretch/>
        </p:blipFill>
        <p:spPr>
          <a:xfrm>
            <a:off x="941760" y="3429000"/>
            <a:ext cx="273960" cy="273960"/>
          </a:xfrm>
          <a:prstGeom prst="rect">
            <a:avLst/>
          </a:prstGeom>
          <a:noFill/>
          <a:ln w="0">
            <a:noFill/>
          </a:ln>
        </p:spPr>
      </p:pic>
      <p:sp>
        <p:nvSpPr>
          <p:cNvPr id="473" name="Text 13"/>
          <p:cNvSpPr/>
          <p:nvPr/>
        </p:nvSpPr>
        <p:spPr>
          <a:xfrm>
            <a:off x="1527120" y="329184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50" strike="noStrike" u="none">
                <a:solidFill>
                  <a:srgbClr val="16314f"/>
                </a:solidFill>
                <a:effectLst/>
                <a:uFillTx/>
                <a:latin typeface="Meiryo"/>
                <a:ea typeface="Meiryo"/>
              </a:rPr>
              <a:t>添付・貼付</a:t>
            </a:r>
            <a:endParaRPr b="0" lang="en-US" sz="1550" strike="noStrike" u="none">
              <a:solidFill>
                <a:srgbClr val="000000"/>
              </a:solidFill>
              <a:effectLst/>
              <a:uFillTx/>
              <a:latin typeface="Arial"/>
            </a:endParaRPr>
          </a:p>
        </p:txBody>
      </p:sp>
      <p:sp>
        <p:nvSpPr>
          <p:cNvPr id="474" name="Text 14"/>
          <p:cNvSpPr/>
          <p:nvPr/>
        </p:nvSpPr>
        <p:spPr>
          <a:xfrm>
            <a:off x="841320" y="3803760"/>
            <a:ext cx="4842720" cy="502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50" strike="noStrike" u="none">
                <a:solidFill>
                  <a:srgbClr val="263238"/>
                </a:solidFill>
                <a:effectLst/>
                <a:uFillTx/>
                <a:latin typeface="Meiryo"/>
                <a:ea typeface="Meiryo"/>
              </a:rPr>
              <a:t>貼る前に中身と宛先・公開範囲を再確認</a:t>
            </a:r>
            <a:endParaRPr b="0" lang="en-US" sz="1250" strike="noStrike" u="none">
              <a:solidFill>
                <a:srgbClr val="000000"/>
              </a:solidFill>
              <a:effectLst/>
              <a:uFillTx/>
              <a:latin typeface="Arial"/>
            </a:endParaRPr>
          </a:p>
        </p:txBody>
      </p:sp>
      <p:sp>
        <p:nvSpPr>
          <p:cNvPr id="475" name="Shape 15"/>
          <p:cNvSpPr/>
          <p:nvPr/>
        </p:nvSpPr>
        <p:spPr>
          <a:xfrm>
            <a:off x="6278760" y="3054240"/>
            <a:ext cx="5345640" cy="1371240"/>
          </a:xfrm>
          <a:prstGeom prst="roundRect">
            <a:avLst>
              <a:gd name="adj" fmla="val 6667"/>
            </a:avLst>
          </a:prstGeom>
          <a:solidFill>
            <a:srgbClr val="e3f0ef"/>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76" name="Shape 16"/>
          <p:cNvSpPr/>
          <p:nvPr/>
        </p:nvSpPr>
        <p:spPr>
          <a:xfrm>
            <a:off x="6516360" y="3291840"/>
            <a:ext cx="548280" cy="54828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77" name="Image 4" descr="preencoded.png"/>
          <p:cNvPicPr/>
          <p:nvPr/>
        </p:nvPicPr>
        <p:blipFill>
          <a:blip r:embed="rId5"/>
          <a:stretch/>
        </p:blipFill>
        <p:spPr>
          <a:xfrm>
            <a:off x="6653520" y="3429000"/>
            <a:ext cx="273960" cy="273960"/>
          </a:xfrm>
          <a:prstGeom prst="rect">
            <a:avLst/>
          </a:prstGeom>
          <a:noFill/>
          <a:ln w="0">
            <a:noFill/>
          </a:ln>
        </p:spPr>
      </p:pic>
      <p:sp>
        <p:nvSpPr>
          <p:cNvPr id="478" name="Text 17"/>
          <p:cNvSpPr/>
          <p:nvPr/>
        </p:nvSpPr>
        <p:spPr>
          <a:xfrm>
            <a:off x="7238880" y="329184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50" strike="noStrike" u="none">
                <a:solidFill>
                  <a:srgbClr val="16314f"/>
                </a:solidFill>
                <a:effectLst/>
                <a:uFillTx/>
                <a:latin typeface="Meiryo"/>
                <a:ea typeface="Meiryo"/>
              </a:rPr>
              <a:t>公開範囲</a:t>
            </a:r>
            <a:endParaRPr b="0" lang="en-US" sz="1550" strike="noStrike" u="none">
              <a:solidFill>
                <a:srgbClr val="000000"/>
              </a:solidFill>
              <a:effectLst/>
              <a:uFillTx/>
              <a:latin typeface="Arial"/>
            </a:endParaRPr>
          </a:p>
        </p:txBody>
      </p:sp>
      <p:sp>
        <p:nvSpPr>
          <p:cNvPr id="479" name="Text 18"/>
          <p:cNvSpPr/>
          <p:nvPr/>
        </p:nvSpPr>
        <p:spPr>
          <a:xfrm>
            <a:off x="6553080" y="3803760"/>
            <a:ext cx="4842720" cy="502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50" strike="noStrike" u="none">
                <a:solidFill>
                  <a:srgbClr val="263238"/>
                </a:solidFill>
                <a:effectLst/>
                <a:uFillTx/>
                <a:latin typeface="Meiryo"/>
                <a:ea typeface="Meiryo"/>
              </a:rPr>
              <a:t>「リンクを知る全員」の意味を理解する</a:t>
            </a:r>
            <a:endParaRPr b="0" lang="en-US" sz="1250" strike="noStrike" u="none">
              <a:solidFill>
                <a:srgbClr val="000000"/>
              </a:solidFill>
              <a:effectLst/>
              <a:uFillTx/>
              <a:latin typeface="Arial"/>
            </a:endParaRPr>
          </a:p>
        </p:txBody>
      </p:sp>
      <p:sp>
        <p:nvSpPr>
          <p:cNvPr id="480" name="Text 19"/>
          <p:cNvSpPr/>
          <p:nvPr/>
        </p:nvSpPr>
        <p:spPr>
          <a:xfrm>
            <a:off x="567000" y="5029200"/>
            <a:ext cx="1105740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300" strike="noStrike" u="none">
                <a:solidFill>
                  <a:srgbClr val="16314f"/>
                </a:solidFill>
                <a:effectLst/>
                <a:uFillTx/>
                <a:latin typeface="Meiryo"/>
                <a:ea typeface="Meiryo"/>
              </a:rPr>
              <a:t>共有設定のミスは「気づきにくい漏えい」です。送る前・共有する前の確認を習慣にします。</a:t>
            </a:r>
            <a:endParaRPr b="0" lang="en-US" sz="1300" strike="noStrike" u="none">
              <a:solidFill>
                <a:srgbClr val="000000"/>
              </a:solidFill>
              <a:effectLst/>
              <a:uFillTx/>
              <a:latin typeface="Arial"/>
            </a:endParaRPr>
          </a:p>
        </p:txBody>
      </p:sp>
      <p:sp>
        <p:nvSpPr>
          <p:cNvPr id="481" name="Text 20"/>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482" name="Text 21"/>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20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83" name="Shape 0"/>
          <p:cNvSpPr/>
          <p:nvPr/>
        </p:nvSpPr>
        <p:spPr>
          <a:xfrm>
            <a:off x="567000" y="384120"/>
            <a:ext cx="566640" cy="5666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84" name="Image 0" descr="preencoded.png"/>
          <p:cNvPicPr/>
          <p:nvPr/>
        </p:nvPicPr>
        <p:blipFill>
          <a:blip r:embed="rId1"/>
          <a:stretch/>
        </p:blipFill>
        <p:spPr>
          <a:xfrm>
            <a:off x="708840" y="525960"/>
            <a:ext cx="282960" cy="282960"/>
          </a:xfrm>
          <a:prstGeom prst="rect">
            <a:avLst/>
          </a:prstGeom>
          <a:noFill/>
          <a:ln w="0">
            <a:noFill/>
          </a:ln>
        </p:spPr>
      </p:pic>
      <p:sp>
        <p:nvSpPr>
          <p:cNvPr id="485"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リモートワーク・外出先の注意</a:t>
            </a:r>
            <a:endParaRPr b="0" lang="en-US" sz="2700" strike="noStrike" u="none">
              <a:solidFill>
                <a:srgbClr val="000000"/>
              </a:solidFill>
              <a:effectLst/>
              <a:uFillTx/>
              <a:latin typeface="Arial"/>
            </a:endParaRPr>
          </a:p>
        </p:txBody>
      </p:sp>
      <p:sp>
        <p:nvSpPr>
          <p:cNvPr id="486"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画面・会話・通信からも情報は漏れる</a:t>
            </a:r>
            <a:endParaRPr b="0" lang="en-US" sz="1250" strike="noStrike" u="none">
              <a:solidFill>
                <a:srgbClr val="000000"/>
              </a:solidFill>
              <a:effectLst/>
              <a:uFillTx/>
              <a:latin typeface="Arial"/>
            </a:endParaRPr>
          </a:p>
        </p:txBody>
      </p:sp>
      <p:sp>
        <p:nvSpPr>
          <p:cNvPr id="487" name="Shape 3"/>
          <p:cNvSpPr/>
          <p:nvPr/>
        </p:nvSpPr>
        <p:spPr>
          <a:xfrm>
            <a:off x="567000" y="1481400"/>
            <a:ext cx="5345640" cy="1371240"/>
          </a:xfrm>
          <a:prstGeom prst="roundRect">
            <a:avLst>
              <a:gd name="adj" fmla="val 6667"/>
            </a:avLst>
          </a:prstGeom>
          <a:solidFill>
            <a:srgbClr val="f1f5f8"/>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88" name="Shape 4"/>
          <p:cNvSpPr/>
          <p:nvPr/>
        </p:nvSpPr>
        <p:spPr>
          <a:xfrm>
            <a:off x="804600" y="1719000"/>
            <a:ext cx="548280" cy="54828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89" name="Image 1" descr="preencoded.png"/>
          <p:cNvPicPr/>
          <p:nvPr/>
        </p:nvPicPr>
        <p:blipFill>
          <a:blip r:embed="rId2"/>
          <a:stretch/>
        </p:blipFill>
        <p:spPr>
          <a:xfrm>
            <a:off x="941760" y="1856160"/>
            <a:ext cx="273960" cy="273960"/>
          </a:xfrm>
          <a:prstGeom prst="rect">
            <a:avLst/>
          </a:prstGeom>
          <a:noFill/>
          <a:ln w="0">
            <a:noFill/>
          </a:ln>
        </p:spPr>
      </p:pic>
      <p:sp>
        <p:nvSpPr>
          <p:cNvPr id="490" name="Text 5"/>
          <p:cNvSpPr/>
          <p:nvPr/>
        </p:nvSpPr>
        <p:spPr>
          <a:xfrm>
            <a:off x="1527120" y="171900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50" strike="noStrike" u="none">
                <a:solidFill>
                  <a:srgbClr val="16314f"/>
                </a:solidFill>
                <a:effectLst/>
                <a:uFillTx/>
                <a:latin typeface="Meiryo"/>
                <a:ea typeface="Meiryo"/>
              </a:rPr>
              <a:t>のぞき見</a:t>
            </a:r>
            <a:endParaRPr b="0" lang="en-US" sz="1550" strike="noStrike" u="none">
              <a:solidFill>
                <a:srgbClr val="000000"/>
              </a:solidFill>
              <a:effectLst/>
              <a:uFillTx/>
              <a:latin typeface="Arial"/>
            </a:endParaRPr>
          </a:p>
        </p:txBody>
      </p:sp>
      <p:sp>
        <p:nvSpPr>
          <p:cNvPr id="491" name="Text 6"/>
          <p:cNvSpPr/>
          <p:nvPr/>
        </p:nvSpPr>
        <p:spPr>
          <a:xfrm>
            <a:off x="841320" y="2231280"/>
            <a:ext cx="4842720" cy="502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50" strike="noStrike" u="none">
                <a:solidFill>
                  <a:srgbClr val="263238"/>
                </a:solidFill>
                <a:effectLst/>
                <a:uFillTx/>
                <a:latin typeface="Meiryo"/>
                <a:ea typeface="Meiryo"/>
              </a:rPr>
              <a:t>カフェ・新幹線での画面・資料の見られ</a:t>
            </a:r>
            <a:endParaRPr b="0" lang="en-US" sz="1250" strike="noStrike" u="none">
              <a:solidFill>
                <a:srgbClr val="000000"/>
              </a:solidFill>
              <a:effectLst/>
              <a:uFillTx/>
              <a:latin typeface="Arial"/>
            </a:endParaRPr>
          </a:p>
        </p:txBody>
      </p:sp>
      <p:sp>
        <p:nvSpPr>
          <p:cNvPr id="492" name="Shape 7"/>
          <p:cNvSpPr/>
          <p:nvPr/>
        </p:nvSpPr>
        <p:spPr>
          <a:xfrm>
            <a:off x="6278760" y="1481400"/>
            <a:ext cx="5345640" cy="1371240"/>
          </a:xfrm>
          <a:prstGeom prst="roundRect">
            <a:avLst>
              <a:gd name="adj" fmla="val 6667"/>
            </a:avLst>
          </a:prstGeom>
          <a:solidFill>
            <a:srgbClr val="fbeae8"/>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93" name="Shape 8"/>
          <p:cNvSpPr/>
          <p:nvPr/>
        </p:nvSpPr>
        <p:spPr>
          <a:xfrm>
            <a:off x="6516360" y="1719000"/>
            <a:ext cx="548280" cy="54828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94" name="Image 2" descr="preencoded.png"/>
          <p:cNvPicPr/>
          <p:nvPr/>
        </p:nvPicPr>
        <p:blipFill>
          <a:blip r:embed="rId3"/>
          <a:stretch/>
        </p:blipFill>
        <p:spPr>
          <a:xfrm>
            <a:off x="6653520" y="1856160"/>
            <a:ext cx="273960" cy="273960"/>
          </a:xfrm>
          <a:prstGeom prst="rect">
            <a:avLst/>
          </a:prstGeom>
          <a:noFill/>
          <a:ln w="0">
            <a:noFill/>
          </a:ln>
        </p:spPr>
      </p:pic>
      <p:sp>
        <p:nvSpPr>
          <p:cNvPr id="495" name="Text 9"/>
          <p:cNvSpPr/>
          <p:nvPr/>
        </p:nvSpPr>
        <p:spPr>
          <a:xfrm>
            <a:off x="7238880" y="171900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50" strike="noStrike" u="none">
                <a:solidFill>
                  <a:srgbClr val="16314f"/>
                </a:solidFill>
                <a:effectLst/>
                <a:uFillTx/>
                <a:latin typeface="Meiryo"/>
                <a:ea typeface="Meiryo"/>
              </a:rPr>
              <a:t>公共</a:t>
            </a:r>
            <a:r>
              <a:rPr b="1" lang="en-US" sz="1550" strike="noStrike" u="none">
                <a:solidFill>
                  <a:srgbClr val="16314f"/>
                </a:solidFill>
                <a:effectLst/>
                <a:uFillTx/>
                <a:latin typeface="Meiryo"/>
                <a:ea typeface="Meiryo"/>
              </a:rPr>
              <a:t>Wi-Fi</a:t>
            </a:r>
            <a:endParaRPr b="0" lang="en-US" sz="1550" strike="noStrike" u="none">
              <a:solidFill>
                <a:srgbClr val="000000"/>
              </a:solidFill>
              <a:effectLst/>
              <a:uFillTx/>
              <a:latin typeface="Arial"/>
            </a:endParaRPr>
          </a:p>
        </p:txBody>
      </p:sp>
      <p:sp>
        <p:nvSpPr>
          <p:cNvPr id="496" name="Text 10"/>
          <p:cNvSpPr/>
          <p:nvPr/>
        </p:nvSpPr>
        <p:spPr>
          <a:xfrm>
            <a:off x="6553080" y="2231280"/>
            <a:ext cx="4842720" cy="502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50" strike="noStrike" u="none">
                <a:solidFill>
                  <a:srgbClr val="263238"/>
                </a:solidFill>
                <a:effectLst/>
                <a:uFillTx/>
                <a:latin typeface="Meiryo"/>
                <a:ea typeface="Meiryo"/>
              </a:rPr>
              <a:t>自社ルールを確認。安易に接続しない</a:t>
            </a:r>
            <a:endParaRPr b="0" lang="en-US" sz="1250" strike="noStrike" u="none">
              <a:solidFill>
                <a:srgbClr val="000000"/>
              </a:solidFill>
              <a:effectLst/>
              <a:uFillTx/>
              <a:latin typeface="Arial"/>
            </a:endParaRPr>
          </a:p>
        </p:txBody>
      </p:sp>
      <p:sp>
        <p:nvSpPr>
          <p:cNvPr id="497" name="Shape 11"/>
          <p:cNvSpPr/>
          <p:nvPr/>
        </p:nvSpPr>
        <p:spPr>
          <a:xfrm>
            <a:off x="567000" y="3054240"/>
            <a:ext cx="5345640" cy="1371240"/>
          </a:xfrm>
          <a:prstGeom prst="roundRect">
            <a:avLst>
              <a:gd name="adj" fmla="val 6667"/>
            </a:avLst>
          </a:prstGeom>
          <a:solidFill>
            <a:srgbClr val="f1f5f8"/>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98" name="Shape 12"/>
          <p:cNvSpPr/>
          <p:nvPr/>
        </p:nvSpPr>
        <p:spPr>
          <a:xfrm>
            <a:off x="804600" y="3291840"/>
            <a:ext cx="548280" cy="54828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499" name="Image 3" descr="preencoded.png"/>
          <p:cNvPicPr/>
          <p:nvPr/>
        </p:nvPicPr>
        <p:blipFill>
          <a:blip r:embed="rId4"/>
          <a:stretch/>
        </p:blipFill>
        <p:spPr>
          <a:xfrm>
            <a:off x="941760" y="3429000"/>
            <a:ext cx="273960" cy="273960"/>
          </a:xfrm>
          <a:prstGeom prst="rect">
            <a:avLst/>
          </a:prstGeom>
          <a:noFill/>
          <a:ln w="0">
            <a:noFill/>
          </a:ln>
        </p:spPr>
      </p:pic>
      <p:sp>
        <p:nvSpPr>
          <p:cNvPr id="500" name="Text 13"/>
          <p:cNvSpPr/>
          <p:nvPr/>
        </p:nvSpPr>
        <p:spPr>
          <a:xfrm>
            <a:off x="1527120" y="329184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50" strike="noStrike" u="none">
                <a:solidFill>
                  <a:srgbClr val="16314f"/>
                </a:solidFill>
                <a:effectLst/>
                <a:uFillTx/>
                <a:latin typeface="Meiryo"/>
                <a:ea typeface="Meiryo"/>
              </a:rPr>
              <a:t>会話・通話</a:t>
            </a:r>
            <a:endParaRPr b="0" lang="en-US" sz="1550" strike="noStrike" u="none">
              <a:solidFill>
                <a:srgbClr val="000000"/>
              </a:solidFill>
              <a:effectLst/>
              <a:uFillTx/>
              <a:latin typeface="Arial"/>
            </a:endParaRPr>
          </a:p>
        </p:txBody>
      </p:sp>
      <p:sp>
        <p:nvSpPr>
          <p:cNvPr id="501" name="Text 14"/>
          <p:cNvSpPr/>
          <p:nvPr/>
        </p:nvSpPr>
        <p:spPr>
          <a:xfrm>
            <a:off x="841320" y="3803760"/>
            <a:ext cx="4842720" cy="502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50" strike="noStrike" u="none">
                <a:solidFill>
                  <a:srgbClr val="263238"/>
                </a:solidFill>
                <a:effectLst/>
                <a:uFillTx/>
                <a:latin typeface="Meiryo"/>
                <a:ea typeface="Meiryo"/>
              </a:rPr>
              <a:t>顧客名・案件名を声に出さない</a:t>
            </a:r>
            <a:endParaRPr b="0" lang="en-US" sz="1250" strike="noStrike" u="none">
              <a:solidFill>
                <a:srgbClr val="000000"/>
              </a:solidFill>
              <a:effectLst/>
              <a:uFillTx/>
              <a:latin typeface="Arial"/>
            </a:endParaRPr>
          </a:p>
        </p:txBody>
      </p:sp>
      <p:sp>
        <p:nvSpPr>
          <p:cNvPr id="502" name="Shape 15"/>
          <p:cNvSpPr/>
          <p:nvPr/>
        </p:nvSpPr>
        <p:spPr>
          <a:xfrm>
            <a:off x="6278760" y="3054240"/>
            <a:ext cx="5345640" cy="1371240"/>
          </a:xfrm>
          <a:prstGeom prst="roundRect">
            <a:avLst>
              <a:gd name="adj" fmla="val 6667"/>
            </a:avLst>
          </a:prstGeom>
          <a:solidFill>
            <a:srgbClr val="f1f5f8"/>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503" name="Shape 16"/>
          <p:cNvSpPr/>
          <p:nvPr/>
        </p:nvSpPr>
        <p:spPr>
          <a:xfrm>
            <a:off x="6516360" y="3291840"/>
            <a:ext cx="548280" cy="54828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504" name="Image 4" descr="preencoded.png"/>
          <p:cNvPicPr/>
          <p:nvPr/>
        </p:nvPicPr>
        <p:blipFill>
          <a:blip r:embed="rId5"/>
          <a:stretch/>
        </p:blipFill>
        <p:spPr>
          <a:xfrm>
            <a:off x="6653520" y="3429000"/>
            <a:ext cx="273960" cy="273960"/>
          </a:xfrm>
          <a:prstGeom prst="rect">
            <a:avLst/>
          </a:prstGeom>
          <a:noFill/>
          <a:ln w="0">
            <a:noFill/>
          </a:ln>
        </p:spPr>
      </p:pic>
      <p:sp>
        <p:nvSpPr>
          <p:cNvPr id="505" name="Text 17"/>
          <p:cNvSpPr/>
          <p:nvPr/>
        </p:nvSpPr>
        <p:spPr>
          <a:xfrm>
            <a:off x="7238880" y="329184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50" strike="noStrike" u="none">
                <a:solidFill>
                  <a:srgbClr val="16314f"/>
                </a:solidFill>
                <a:effectLst/>
                <a:uFillTx/>
                <a:latin typeface="Meiryo"/>
                <a:ea typeface="Meiryo"/>
              </a:rPr>
              <a:t>端末管理</a:t>
            </a:r>
            <a:endParaRPr b="0" lang="en-US" sz="1550" strike="noStrike" u="none">
              <a:solidFill>
                <a:srgbClr val="000000"/>
              </a:solidFill>
              <a:effectLst/>
              <a:uFillTx/>
              <a:latin typeface="Arial"/>
            </a:endParaRPr>
          </a:p>
        </p:txBody>
      </p:sp>
      <p:sp>
        <p:nvSpPr>
          <p:cNvPr id="506" name="Text 18"/>
          <p:cNvSpPr/>
          <p:nvPr/>
        </p:nvSpPr>
        <p:spPr>
          <a:xfrm>
            <a:off x="6553080" y="3803760"/>
            <a:ext cx="4842720" cy="502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50" strike="noStrike" u="none">
                <a:solidFill>
                  <a:srgbClr val="263238"/>
                </a:solidFill>
                <a:effectLst/>
                <a:uFillTx/>
                <a:latin typeface="Meiryo"/>
                <a:ea typeface="Meiryo"/>
              </a:rPr>
              <a:t>離席時ロック、置き忘れ・印刷物に注意</a:t>
            </a:r>
            <a:endParaRPr b="0" lang="en-US" sz="1250" strike="noStrike" u="none">
              <a:solidFill>
                <a:srgbClr val="000000"/>
              </a:solidFill>
              <a:effectLst/>
              <a:uFillTx/>
              <a:latin typeface="Arial"/>
            </a:endParaRPr>
          </a:p>
        </p:txBody>
      </p:sp>
      <p:sp>
        <p:nvSpPr>
          <p:cNvPr id="507" name="Text 19"/>
          <p:cNvSpPr/>
          <p:nvPr/>
        </p:nvSpPr>
        <p:spPr>
          <a:xfrm>
            <a:off x="567000" y="5029200"/>
            <a:ext cx="1105740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250" strike="noStrike" u="none">
                <a:solidFill>
                  <a:srgbClr val="b42318"/>
                </a:solidFill>
                <a:effectLst/>
                <a:uFillTx/>
                <a:latin typeface="Meiryo"/>
                <a:ea typeface="Meiryo"/>
              </a:rPr>
              <a:t>「公共</a:t>
            </a:r>
            <a:r>
              <a:rPr b="1" lang="en-US" sz="1250" strike="noStrike" u="none">
                <a:solidFill>
                  <a:srgbClr val="b42318"/>
                </a:solidFill>
                <a:effectLst/>
                <a:uFillTx/>
                <a:latin typeface="Meiryo"/>
                <a:ea typeface="Meiryo"/>
              </a:rPr>
              <a:t>Wi-Fi</a:t>
            </a:r>
            <a:r>
              <a:rPr b="1" lang="zh-CN" sz="1250" strike="noStrike" u="none">
                <a:solidFill>
                  <a:srgbClr val="b42318"/>
                </a:solidFill>
                <a:effectLst/>
                <a:uFillTx/>
                <a:latin typeface="Meiryo"/>
                <a:ea typeface="Meiryo"/>
              </a:rPr>
              <a:t>は常に禁止」ではなく、自社ルールに従い、見られ・聞かれ・置き忘れに注意します。</a:t>
            </a:r>
            <a:endParaRPr b="0" lang="en-US" sz="1250" strike="noStrike" u="none">
              <a:solidFill>
                <a:srgbClr val="000000"/>
              </a:solidFill>
              <a:effectLst/>
              <a:uFillTx/>
              <a:latin typeface="Arial"/>
            </a:endParaRPr>
          </a:p>
        </p:txBody>
      </p:sp>
      <p:sp>
        <p:nvSpPr>
          <p:cNvPr id="508" name="Text 20"/>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509" name="Text 21"/>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21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10" name="Shape 0"/>
          <p:cNvSpPr/>
          <p:nvPr/>
        </p:nvSpPr>
        <p:spPr>
          <a:xfrm>
            <a:off x="567000" y="384120"/>
            <a:ext cx="566640" cy="56664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511" name="Image 0" descr="preencoded.png"/>
          <p:cNvPicPr/>
          <p:nvPr/>
        </p:nvPicPr>
        <p:blipFill>
          <a:blip r:embed="rId1"/>
          <a:stretch/>
        </p:blipFill>
        <p:spPr>
          <a:xfrm>
            <a:off x="708840" y="525960"/>
            <a:ext cx="282960" cy="282960"/>
          </a:xfrm>
          <a:prstGeom prst="rect">
            <a:avLst/>
          </a:prstGeom>
          <a:noFill/>
          <a:ln w="0">
            <a:noFill/>
          </a:ln>
        </p:spPr>
      </p:pic>
      <p:sp>
        <p:nvSpPr>
          <p:cNvPr id="512"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内部不正・退職時持出しに注意</a:t>
            </a:r>
            <a:endParaRPr b="0" lang="en-US" sz="2700" strike="noStrike" u="none">
              <a:solidFill>
                <a:srgbClr val="000000"/>
              </a:solidFill>
              <a:effectLst/>
              <a:uFillTx/>
              <a:latin typeface="Arial"/>
            </a:endParaRPr>
          </a:p>
        </p:txBody>
      </p:sp>
      <p:sp>
        <p:nvSpPr>
          <p:cNvPr id="513"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悪意だけでなく「うっかり」も含む</a:t>
            </a:r>
            <a:endParaRPr b="0" lang="en-US" sz="1250" strike="noStrike" u="none">
              <a:solidFill>
                <a:srgbClr val="000000"/>
              </a:solidFill>
              <a:effectLst/>
              <a:uFillTx/>
              <a:latin typeface="Arial"/>
            </a:endParaRPr>
          </a:p>
        </p:txBody>
      </p:sp>
      <p:sp>
        <p:nvSpPr>
          <p:cNvPr id="514" name="Shape 3"/>
          <p:cNvSpPr/>
          <p:nvPr/>
        </p:nvSpPr>
        <p:spPr>
          <a:xfrm>
            <a:off x="567000" y="1554480"/>
            <a:ext cx="11057400" cy="3017160"/>
          </a:xfrm>
          <a:prstGeom prst="roundRect">
            <a:avLst>
              <a:gd name="adj" fmla="val 3030"/>
            </a:avLst>
          </a:prstGeom>
          <a:solidFill>
            <a:srgbClr val="eaf0f6"/>
          </a:solidFill>
          <a:ln w="15875">
            <a:solidFill>
              <a:srgbClr val="1631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515" name="Text 4"/>
          <p:cNvSpPr/>
          <p:nvPr/>
        </p:nvSpPr>
        <p:spPr>
          <a:xfrm>
            <a:off x="887040" y="1783080"/>
            <a:ext cx="10417320" cy="411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16314f"/>
                </a:solidFill>
                <a:effectLst/>
                <a:uFillTx/>
                <a:latin typeface="Meiryo"/>
                <a:ea typeface="Meiryo"/>
              </a:rPr>
              <a:t>こんな場面に注意</a:t>
            </a:r>
            <a:endParaRPr b="0" lang="en-US" sz="1600" strike="noStrike" u="none">
              <a:solidFill>
                <a:srgbClr val="000000"/>
              </a:solidFill>
              <a:effectLst/>
              <a:uFillTx/>
              <a:latin typeface="Arial"/>
            </a:endParaRPr>
          </a:p>
        </p:txBody>
      </p:sp>
      <p:sp>
        <p:nvSpPr>
          <p:cNvPr id="516" name="Text 5"/>
          <p:cNvSpPr/>
          <p:nvPr/>
        </p:nvSpPr>
        <p:spPr>
          <a:xfrm>
            <a:off x="932760" y="2286000"/>
            <a:ext cx="10325880" cy="210276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1199"/>
              </a:spcAft>
              <a:buClr>
                <a:srgbClr val="243b53"/>
              </a:buClr>
              <a:buFont typeface="Symbol" charset="2"/>
              <a:buChar char=""/>
            </a:pPr>
            <a:r>
              <a:rPr b="0" lang="zh-CN" sz="1450" strike="noStrike" u="none">
                <a:solidFill>
                  <a:srgbClr val="243b53"/>
                </a:solidFill>
                <a:effectLst/>
                <a:uFillTx/>
                <a:latin typeface="Meiryo"/>
                <a:ea typeface="Meiryo"/>
              </a:rPr>
              <a:t>退職・転職前に業務データを私用環境へ持ち出す</a:t>
            </a:r>
            <a:endParaRPr b="0" lang="en-US" sz="1450" strike="noStrike" u="none">
              <a:solidFill>
                <a:srgbClr val="000000"/>
              </a:solidFill>
              <a:effectLst/>
              <a:uFillTx/>
              <a:latin typeface="Arial"/>
            </a:endParaRPr>
          </a:p>
          <a:p>
            <a:pPr marL="177840" indent="-177840" defTabSz="914400">
              <a:lnSpc>
                <a:spcPct val="100000"/>
              </a:lnSpc>
              <a:spcAft>
                <a:spcPts val="1199"/>
              </a:spcAft>
              <a:buClr>
                <a:srgbClr val="243b53"/>
              </a:buClr>
              <a:buFont typeface="Symbol" charset="2"/>
              <a:buChar char=""/>
            </a:pPr>
            <a:r>
              <a:rPr b="0" lang="zh-CN" sz="1450" strike="noStrike" u="none">
                <a:solidFill>
                  <a:srgbClr val="243b53"/>
                </a:solidFill>
                <a:effectLst/>
                <a:uFillTx/>
                <a:latin typeface="Meiryo"/>
                <a:ea typeface="Meiryo"/>
              </a:rPr>
              <a:t>前職の資料を新しい職場に持ち込む</a:t>
            </a:r>
            <a:endParaRPr b="0" lang="en-US" sz="1450" strike="noStrike" u="none">
              <a:solidFill>
                <a:srgbClr val="000000"/>
              </a:solidFill>
              <a:effectLst/>
              <a:uFillTx/>
              <a:latin typeface="Arial"/>
            </a:endParaRPr>
          </a:p>
          <a:p>
            <a:pPr marL="177840" indent="-177840" defTabSz="914400">
              <a:lnSpc>
                <a:spcPct val="100000"/>
              </a:lnSpc>
              <a:spcAft>
                <a:spcPts val="1199"/>
              </a:spcAft>
              <a:buClr>
                <a:srgbClr val="243b53"/>
              </a:buClr>
              <a:buFont typeface="Symbol" charset="2"/>
              <a:buChar char=""/>
            </a:pPr>
            <a:r>
              <a:rPr b="0" lang="zh-CN" sz="1450" strike="noStrike" u="none">
                <a:solidFill>
                  <a:srgbClr val="243b53"/>
                </a:solidFill>
                <a:effectLst/>
                <a:uFillTx/>
                <a:latin typeface="Meiryo"/>
                <a:ea typeface="Meiryo"/>
              </a:rPr>
              <a:t>アクセス権を悪用して不要な情報を閲覧・コピー</a:t>
            </a:r>
            <a:endParaRPr b="0" lang="en-US" sz="1450" strike="noStrike" u="none">
              <a:solidFill>
                <a:srgbClr val="000000"/>
              </a:solidFill>
              <a:effectLst/>
              <a:uFillTx/>
              <a:latin typeface="Arial"/>
            </a:endParaRPr>
          </a:p>
          <a:p>
            <a:pPr marL="177840" indent="-177840" defTabSz="914400">
              <a:lnSpc>
                <a:spcPct val="100000"/>
              </a:lnSpc>
              <a:spcAft>
                <a:spcPts val="1199"/>
              </a:spcAft>
              <a:buClr>
                <a:srgbClr val="243b53"/>
              </a:buClr>
              <a:buFont typeface="Symbol" charset="2"/>
              <a:buChar char=""/>
            </a:pPr>
            <a:r>
              <a:rPr b="0" lang="zh-CN" sz="1450" strike="noStrike" u="none">
                <a:solidFill>
                  <a:srgbClr val="243b53"/>
                </a:solidFill>
                <a:effectLst/>
                <a:uFillTx/>
                <a:latin typeface="Meiryo"/>
                <a:ea typeface="Meiryo"/>
              </a:rPr>
              <a:t>「自分が作ったから」と個人で持ち出す</a:t>
            </a:r>
            <a:endParaRPr b="0" lang="en-US" sz="1450" strike="noStrike" u="none">
              <a:solidFill>
                <a:srgbClr val="000000"/>
              </a:solidFill>
              <a:effectLst/>
              <a:uFillTx/>
              <a:latin typeface="Arial"/>
            </a:endParaRPr>
          </a:p>
        </p:txBody>
      </p:sp>
      <p:sp>
        <p:nvSpPr>
          <p:cNvPr id="517" name="Text 6"/>
          <p:cNvSpPr/>
          <p:nvPr/>
        </p:nvSpPr>
        <p:spPr>
          <a:xfrm>
            <a:off x="567000" y="5074920"/>
            <a:ext cx="11057400" cy="3654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250" strike="noStrike" u="none">
                <a:solidFill>
                  <a:srgbClr val="b58a3a"/>
                </a:solidFill>
                <a:effectLst/>
                <a:uFillTx/>
                <a:latin typeface="Meiryo"/>
                <a:ea typeface="Meiryo"/>
              </a:rPr>
              <a:t>内部不正は</a:t>
            </a:r>
            <a:r>
              <a:rPr b="1" lang="en-US" sz="1250" strike="noStrike" u="none">
                <a:solidFill>
                  <a:srgbClr val="b58a3a"/>
                </a:solidFill>
                <a:effectLst/>
                <a:uFillTx/>
                <a:latin typeface="Meiryo"/>
                <a:ea typeface="Meiryo"/>
              </a:rPr>
              <a:t>10</a:t>
            </a:r>
            <a:r>
              <a:rPr b="1" lang="zh-CN" sz="1250" strike="noStrike" u="none">
                <a:solidFill>
                  <a:srgbClr val="b58a3a"/>
                </a:solidFill>
                <a:effectLst/>
                <a:uFillTx/>
                <a:latin typeface="Meiryo"/>
                <a:ea typeface="Meiryo"/>
              </a:rPr>
              <a:t>大脅威の上位。営業秘密の</a:t>
            </a:r>
            <a:r>
              <a:rPr b="1" lang="en-US" sz="1250" strike="noStrike" u="none">
                <a:solidFill>
                  <a:srgbClr val="b58a3a"/>
                </a:solidFill>
                <a:effectLst/>
                <a:uFillTx/>
                <a:latin typeface="Meiryo"/>
                <a:ea typeface="Meiryo"/>
              </a:rPr>
              <a:t>3</a:t>
            </a:r>
            <a:r>
              <a:rPr b="1" lang="zh-CN" sz="1250" strike="noStrike" u="none">
                <a:solidFill>
                  <a:srgbClr val="b58a3a"/>
                </a:solidFill>
                <a:effectLst/>
                <a:uFillTx/>
                <a:latin typeface="Meiryo"/>
                <a:ea typeface="Meiryo"/>
              </a:rPr>
              <a:t>要件・退職時持出しの詳細は第</a:t>
            </a:r>
            <a:r>
              <a:rPr b="1" lang="en-US" sz="1250" strike="noStrike" u="none">
                <a:solidFill>
                  <a:srgbClr val="b58a3a"/>
                </a:solidFill>
                <a:effectLst/>
                <a:uFillTx/>
                <a:latin typeface="Meiryo"/>
                <a:ea typeface="Meiryo"/>
              </a:rPr>
              <a:t>13</a:t>
            </a:r>
            <a:r>
              <a:rPr b="1" lang="zh-CN" sz="1250" strike="noStrike" u="none">
                <a:solidFill>
                  <a:srgbClr val="b58a3a"/>
                </a:solidFill>
                <a:effectLst/>
                <a:uFillTx/>
                <a:latin typeface="Meiryo"/>
                <a:ea typeface="Meiryo"/>
              </a:rPr>
              <a:t>話で扱います。</a:t>
            </a:r>
            <a:endParaRPr b="0" lang="en-US" sz="1250" strike="noStrike" u="none">
              <a:solidFill>
                <a:srgbClr val="000000"/>
              </a:solidFill>
              <a:effectLst/>
              <a:uFillTx/>
              <a:latin typeface="Arial"/>
            </a:endParaRPr>
          </a:p>
        </p:txBody>
      </p:sp>
      <p:sp>
        <p:nvSpPr>
          <p:cNvPr id="518" name="Text 7"/>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519" name="Text 8"/>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22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20" name="Shape 0"/>
          <p:cNvSpPr/>
          <p:nvPr/>
        </p:nvSpPr>
        <p:spPr>
          <a:xfrm>
            <a:off x="567000" y="384120"/>
            <a:ext cx="566640" cy="56664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521" name="Image 0" descr="preencoded.png"/>
          <p:cNvPicPr/>
          <p:nvPr/>
        </p:nvPicPr>
        <p:blipFill>
          <a:blip r:embed="rId1"/>
          <a:stretch/>
        </p:blipFill>
        <p:spPr>
          <a:xfrm>
            <a:off x="708840" y="525960"/>
            <a:ext cx="282960" cy="282960"/>
          </a:xfrm>
          <a:prstGeom prst="rect">
            <a:avLst/>
          </a:prstGeom>
          <a:noFill/>
          <a:ln w="0">
            <a:noFill/>
          </a:ln>
        </p:spPr>
      </p:pic>
      <p:sp>
        <p:nvSpPr>
          <p:cNvPr id="522"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委託先・サプライチェーンのリスク</a:t>
            </a:r>
            <a:endParaRPr b="0" lang="en-US" sz="2700" strike="noStrike" u="none">
              <a:solidFill>
                <a:srgbClr val="000000"/>
              </a:solidFill>
              <a:effectLst/>
              <a:uFillTx/>
              <a:latin typeface="Arial"/>
            </a:endParaRPr>
          </a:p>
        </p:txBody>
      </p:sp>
      <p:sp>
        <p:nvSpPr>
          <p:cNvPr id="523"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自社が万全でも「つながり」から侵入される</a:t>
            </a:r>
            <a:endParaRPr b="0" lang="en-US" sz="1250" strike="noStrike" u="none">
              <a:solidFill>
                <a:srgbClr val="000000"/>
              </a:solidFill>
              <a:effectLst/>
              <a:uFillTx/>
              <a:latin typeface="Arial"/>
            </a:endParaRPr>
          </a:p>
        </p:txBody>
      </p:sp>
      <p:sp>
        <p:nvSpPr>
          <p:cNvPr id="524" name="Shape 3"/>
          <p:cNvSpPr/>
          <p:nvPr/>
        </p:nvSpPr>
        <p:spPr>
          <a:xfrm>
            <a:off x="567000" y="1554480"/>
            <a:ext cx="5851800" cy="2925720"/>
          </a:xfrm>
          <a:prstGeom prst="roundRect">
            <a:avLst>
              <a:gd name="adj" fmla="val 3125"/>
            </a:avLst>
          </a:prstGeom>
          <a:solidFill>
            <a:srgbClr val="eaf0f6"/>
          </a:solidFill>
          <a:ln w="15875">
            <a:solidFill>
              <a:srgbClr val="1631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525" name="Text 4"/>
          <p:cNvSpPr/>
          <p:nvPr/>
        </p:nvSpPr>
        <p:spPr>
          <a:xfrm>
            <a:off x="841320" y="1737360"/>
            <a:ext cx="5303160" cy="411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16314f"/>
                </a:solidFill>
                <a:effectLst/>
                <a:uFillTx/>
                <a:latin typeface="Meiryo"/>
                <a:ea typeface="Meiryo"/>
              </a:rPr>
              <a:t>どういうこと？</a:t>
            </a:r>
            <a:endParaRPr b="0" lang="en-US" sz="1600" strike="noStrike" u="none">
              <a:solidFill>
                <a:srgbClr val="000000"/>
              </a:solidFill>
              <a:effectLst/>
              <a:uFillTx/>
              <a:latin typeface="Arial"/>
            </a:endParaRPr>
          </a:p>
        </p:txBody>
      </p:sp>
      <p:sp>
        <p:nvSpPr>
          <p:cNvPr id="526" name="Text 5"/>
          <p:cNvSpPr/>
          <p:nvPr/>
        </p:nvSpPr>
        <p:spPr>
          <a:xfrm>
            <a:off x="859680" y="2240280"/>
            <a:ext cx="5303160" cy="182844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1100"/>
              </a:spcAft>
              <a:buClr>
                <a:srgbClr val="243b53"/>
              </a:buClr>
              <a:buFont typeface="Symbol" charset="2"/>
              <a:buChar char=""/>
            </a:pPr>
            <a:r>
              <a:rPr b="0" lang="zh-CN" sz="1350" strike="noStrike" u="none">
                <a:solidFill>
                  <a:srgbClr val="243b53"/>
                </a:solidFill>
                <a:effectLst/>
                <a:uFillTx/>
                <a:latin typeface="Meiryo"/>
                <a:ea typeface="Meiryo"/>
              </a:rPr>
              <a:t>セキュリティが弱い委託先・子会社が踏み台に</a:t>
            </a:r>
            <a:endParaRPr b="0" lang="en-US" sz="1350" strike="noStrike" u="none">
              <a:solidFill>
                <a:srgbClr val="000000"/>
              </a:solidFill>
              <a:effectLst/>
              <a:uFillTx/>
              <a:latin typeface="Arial"/>
            </a:endParaRPr>
          </a:p>
          <a:p>
            <a:pPr marL="177840" indent="-177840" defTabSz="914400">
              <a:lnSpc>
                <a:spcPct val="100000"/>
              </a:lnSpc>
              <a:spcAft>
                <a:spcPts val="1100"/>
              </a:spcAft>
              <a:buClr>
                <a:srgbClr val="243b53"/>
              </a:buClr>
              <a:buFont typeface="Symbol" charset="2"/>
              <a:buChar char=""/>
            </a:pPr>
            <a:r>
              <a:rPr b="0" lang="zh-CN" sz="1350" strike="noStrike" u="none">
                <a:solidFill>
                  <a:srgbClr val="243b53"/>
                </a:solidFill>
                <a:effectLst/>
                <a:uFillTx/>
                <a:latin typeface="Meiryo"/>
                <a:ea typeface="Meiryo"/>
              </a:rPr>
              <a:t>取引メール経由で自社にも被害が及ぶ</a:t>
            </a:r>
            <a:endParaRPr b="0" lang="en-US" sz="1350" strike="noStrike" u="none">
              <a:solidFill>
                <a:srgbClr val="000000"/>
              </a:solidFill>
              <a:effectLst/>
              <a:uFillTx/>
              <a:latin typeface="Arial"/>
            </a:endParaRPr>
          </a:p>
          <a:p>
            <a:pPr marL="177840" indent="-177840" defTabSz="914400">
              <a:lnSpc>
                <a:spcPct val="100000"/>
              </a:lnSpc>
              <a:spcAft>
                <a:spcPts val="1100"/>
              </a:spcAft>
              <a:buClr>
                <a:srgbClr val="243b53"/>
              </a:buClr>
              <a:buFont typeface="Symbol" charset="2"/>
              <a:buChar char=""/>
            </a:pPr>
            <a:r>
              <a:rPr b="0" lang="zh-CN" sz="1350" strike="noStrike" u="none">
                <a:solidFill>
                  <a:srgbClr val="243b53"/>
                </a:solidFill>
                <a:effectLst/>
                <a:uFillTx/>
                <a:latin typeface="Meiryo"/>
                <a:ea typeface="Meiryo"/>
              </a:rPr>
              <a:t>委託先での漏えいが自社情報の流出に直結</a:t>
            </a:r>
            <a:endParaRPr b="0" lang="en-US" sz="1350" strike="noStrike" u="none">
              <a:solidFill>
                <a:srgbClr val="000000"/>
              </a:solidFill>
              <a:effectLst/>
              <a:uFillTx/>
              <a:latin typeface="Arial"/>
            </a:endParaRPr>
          </a:p>
        </p:txBody>
      </p:sp>
      <p:sp>
        <p:nvSpPr>
          <p:cNvPr id="527" name="Shape 6"/>
          <p:cNvSpPr/>
          <p:nvPr/>
        </p:nvSpPr>
        <p:spPr>
          <a:xfrm>
            <a:off x="6784920" y="1554480"/>
            <a:ext cx="4839480" cy="2925720"/>
          </a:xfrm>
          <a:prstGeom prst="roundRect">
            <a:avLst>
              <a:gd name="adj" fmla="val 3125"/>
            </a:avLst>
          </a:prstGeom>
          <a:solidFill>
            <a:srgbClr val="e7f1eb"/>
          </a:solidFill>
          <a:ln w="15875">
            <a:solidFill>
              <a:srgbClr val="2f6b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528" name="Text 7"/>
          <p:cNvSpPr/>
          <p:nvPr/>
        </p:nvSpPr>
        <p:spPr>
          <a:xfrm>
            <a:off x="7059240" y="1737360"/>
            <a:ext cx="4290840" cy="411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2f6b4f"/>
                </a:solidFill>
                <a:effectLst/>
                <a:uFillTx/>
                <a:latin typeface="Meiryo"/>
                <a:ea typeface="Meiryo"/>
              </a:rPr>
              <a:t>現場でできること</a:t>
            </a:r>
            <a:endParaRPr b="0" lang="en-US" sz="1600" strike="noStrike" u="none">
              <a:solidFill>
                <a:srgbClr val="000000"/>
              </a:solidFill>
              <a:effectLst/>
              <a:uFillTx/>
              <a:latin typeface="Arial"/>
            </a:endParaRPr>
          </a:p>
        </p:txBody>
      </p:sp>
      <p:sp>
        <p:nvSpPr>
          <p:cNvPr id="529" name="Text 8"/>
          <p:cNvSpPr/>
          <p:nvPr/>
        </p:nvSpPr>
        <p:spPr>
          <a:xfrm>
            <a:off x="7077600" y="2240280"/>
            <a:ext cx="4290840" cy="182844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1100"/>
              </a:spcAft>
              <a:buClr>
                <a:srgbClr val="243b53"/>
              </a:buClr>
              <a:buFont typeface="Symbol" charset="2"/>
              <a:buChar char=""/>
            </a:pPr>
            <a:r>
              <a:rPr b="0" lang="zh-CN" sz="1350" strike="noStrike" u="none">
                <a:solidFill>
                  <a:srgbClr val="243b53"/>
                </a:solidFill>
                <a:effectLst/>
                <a:uFillTx/>
                <a:latin typeface="Meiryo"/>
                <a:ea typeface="Meiryo"/>
              </a:rPr>
              <a:t>委託先からの不審な連絡も同様に確認</a:t>
            </a:r>
            <a:endParaRPr b="0" lang="en-US" sz="1350" strike="noStrike" u="none">
              <a:solidFill>
                <a:srgbClr val="000000"/>
              </a:solidFill>
              <a:effectLst/>
              <a:uFillTx/>
              <a:latin typeface="Arial"/>
            </a:endParaRPr>
          </a:p>
          <a:p>
            <a:pPr marL="177840" indent="-177840" defTabSz="914400">
              <a:lnSpc>
                <a:spcPct val="100000"/>
              </a:lnSpc>
              <a:spcAft>
                <a:spcPts val="1100"/>
              </a:spcAft>
              <a:buClr>
                <a:srgbClr val="243b53"/>
              </a:buClr>
              <a:buFont typeface="Symbol" charset="2"/>
              <a:buChar char=""/>
            </a:pPr>
            <a:r>
              <a:rPr b="0" lang="zh-CN" sz="1350" strike="noStrike" u="none">
                <a:solidFill>
                  <a:srgbClr val="243b53"/>
                </a:solidFill>
                <a:effectLst/>
                <a:uFillTx/>
                <a:latin typeface="Meiryo"/>
                <a:ea typeface="Meiryo"/>
              </a:rPr>
              <a:t>委託先への情報提供は必要最小限・正規手順</a:t>
            </a:r>
            <a:endParaRPr b="0" lang="en-US" sz="1350" strike="noStrike" u="none">
              <a:solidFill>
                <a:srgbClr val="000000"/>
              </a:solidFill>
              <a:effectLst/>
              <a:uFillTx/>
              <a:latin typeface="Arial"/>
            </a:endParaRPr>
          </a:p>
          <a:p>
            <a:pPr marL="177840" indent="-177840" defTabSz="914400">
              <a:lnSpc>
                <a:spcPct val="100000"/>
              </a:lnSpc>
              <a:spcAft>
                <a:spcPts val="1100"/>
              </a:spcAft>
              <a:buClr>
                <a:srgbClr val="243b53"/>
              </a:buClr>
              <a:buFont typeface="Symbol" charset="2"/>
              <a:buChar char=""/>
            </a:pPr>
            <a:r>
              <a:rPr b="0" lang="zh-CN" sz="1350" strike="noStrike" u="none">
                <a:solidFill>
                  <a:srgbClr val="243b53"/>
                </a:solidFill>
                <a:effectLst/>
                <a:uFillTx/>
                <a:latin typeface="Meiryo"/>
                <a:ea typeface="Meiryo"/>
              </a:rPr>
              <a:t>委託先で事故が疑われたら速やかに連携・報告</a:t>
            </a:r>
            <a:endParaRPr b="0" lang="en-US" sz="1350" strike="noStrike" u="none">
              <a:solidFill>
                <a:srgbClr val="000000"/>
              </a:solidFill>
              <a:effectLst/>
              <a:uFillTx/>
              <a:latin typeface="Arial"/>
            </a:endParaRPr>
          </a:p>
        </p:txBody>
      </p:sp>
      <p:sp>
        <p:nvSpPr>
          <p:cNvPr id="530" name="Text 9"/>
          <p:cNvSpPr/>
          <p:nvPr/>
        </p:nvSpPr>
        <p:spPr>
          <a:xfrm>
            <a:off x="567000" y="4983480"/>
            <a:ext cx="1105740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300" strike="noStrike" u="none">
                <a:solidFill>
                  <a:srgbClr val="16314f"/>
                </a:solidFill>
                <a:effectLst/>
                <a:uFillTx/>
                <a:latin typeface="Meiryo"/>
                <a:ea typeface="Meiryo"/>
              </a:rPr>
              <a:t>サプライチェーン攻撃は</a:t>
            </a:r>
            <a:r>
              <a:rPr b="1" lang="en-US" sz="1300" strike="noStrike" u="none">
                <a:solidFill>
                  <a:srgbClr val="16314f"/>
                </a:solidFill>
                <a:effectLst/>
                <a:uFillTx/>
                <a:latin typeface="Meiryo"/>
                <a:ea typeface="Meiryo"/>
              </a:rPr>
              <a:t>10</a:t>
            </a:r>
            <a:r>
              <a:rPr b="1" lang="zh-CN" sz="1300" strike="noStrike" u="none">
                <a:solidFill>
                  <a:srgbClr val="16314f"/>
                </a:solidFill>
                <a:effectLst/>
                <a:uFillTx/>
                <a:latin typeface="Meiryo"/>
                <a:ea typeface="Meiryo"/>
              </a:rPr>
              <a:t>大脅威で長年上位。「相手任せ」にせず、つながり全体で守ります。</a:t>
            </a:r>
            <a:endParaRPr b="0" lang="en-US" sz="1300" strike="noStrike" u="none">
              <a:solidFill>
                <a:srgbClr val="000000"/>
              </a:solidFill>
              <a:effectLst/>
              <a:uFillTx/>
              <a:latin typeface="Arial"/>
            </a:endParaRPr>
          </a:p>
        </p:txBody>
      </p:sp>
      <p:sp>
        <p:nvSpPr>
          <p:cNvPr id="531" name="Text 10"/>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532" name="Text 11"/>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23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33" name="Shape 0"/>
          <p:cNvSpPr/>
          <p:nvPr/>
        </p:nvSpPr>
        <p:spPr>
          <a:xfrm>
            <a:off x="567000" y="384120"/>
            <a:ext cx="566640" cy="56664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534" name="Image 0" descr="preencoded.png"/>
          <p:cNvPicPr/>
          <p:nvPr/>
        </p:nvPicPr>
        <p:blipFill>
          <a:blip r:embed="rId1"/>
          <a:stretch/>
        </p:blipFill>
        <p:spPr>
          <a:xfrm>
            <a:off x="708840" y="525960"/>
            <a:ext cx="282960" cy="282960"/>
          </a:xfrm>
          <a:prstGeom prst="rect">
            <a:avLst/>
          </a:prstGeom>
          <a:noFill/>
          <a:ln w="0">
            <a:noFill/>
          </a:ln>
        </p:spPr>
      </p:pic>
      <p:sp>
        <p:nvSpPr>
          <p:cNvPr id="535"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700" strike="noStrike" u="none">
                <a:solidFill>
                  <a:srgbClr val="16314f"/>
                </a:solidFill>
                <a:effectLst/>
                <a:uFillTx/>
                <a:latin typeface="Meiryo"/>
                <a:ea typeface="Meiryo"/>
              </a:rPr>
              <a:t>AI</a:t>
            </a:r>
            <a:r>
              <a:rPr b="1" lang="zh-CN" sz="2700" strike="noStrike" u="none">
                <a:solidFill>
                  <a:srgbClr val="16314f"/>
                </a:solidFill>
                <a:effectLst/>
                <a:uFillTx/>
                <a:latin typeface="Meiryo"/>
                <a:ea typeface="Meiryo"/>
              </a:rPr>
              <a:t>をめぐるサイバーリスク</a:t>
            </a:r>
            <a:endParaRPr b="0" lang="en-US" sz="2700" strike="noStrike" u="none">
              <a:solidFill>
                <a:srgbClr val="000000"/>
              </a:solidFill>
              <a:effectLst/>
              <a:uFillTx/>
              <a:latin typeface="Arial"/>
            </a:endParaRPr>
          </a:p>
        </p:txBody>
      </p:sp>
      <p:sp>
        <p:nvSpPr>
          <p:cNvPr id="536"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250" strike="noStrike" u="none">
                <a:solidFill>
                  <a:srgbClr val="5b6b7b"/>
                </a:solidFill>
                <a:effectLst/>
                <a:uFillTx/>
                <a:latin typeface="Meiryo"/>
                <a:ea typeface="Meiryo"/>
              </a:rPr>
              <a:t>2026</a:t>
            </a:r>
            <a:r>
              <a:rPr b="0" lang="zh-CN" sz="1250" strike="noStrike" u="none">
                <a:solidFill>
                  <a:srgbClr val="5b6b7b"/>
                </a:solidFill>
                <a:effectLst/>
                <a:uFillTx/>
                <a:latin typeface="Meiryo"/>
                <a:ea typeface="Meiryo"/>
              </a:rPr>
              <a:t>年に初選出。便利さの裏にリスク</a:t>
            </a:r>
            <a:endParaRPr b="0" lang="en-US" sz="1250" strike="noStrike" u="none">
              <a:solidFill>
                <a:srgbClr val="000000"/>
              </a:solidFill>
              <a:effectLst/>
              <a:uFillTx/>
              <a:latin typeface="Arial"/>
            </a:endParaRPr>
          </a:p>
        </p:txBody>
      </p:sp>
      <p:sp>
        <p:nvSpPr>
          <p:cNvPr id="537" name="Shape 3"/>
          <p:cNvSpPr/>
          <p:nvPr/>
        </p:nvSpPr>
        <p:spPr>
          <a:xfrm>
            <a:off x="567000" y="1481400"/>
            <a:ext cx="3502800" cy="2285640"/>
          </a:xfrm>
          <a:prstGeom prst="roundRect">
            <a:avLst>
              <a:gd name="adj" fmla="val 4000"/>
            </a:avLst>
          </a:prstGeom>
          <a:solidFill>
            <a:srgbClr val="f7efdd"/>
          </a:solidFill>
          <a:ln w="15875">
            <a:solidFill>
              <a:srgbClr val="b58a3a"/>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538" name="Shape 4"/>
          <p:cNvSpPr/>
          <p:nvPr/>
        </p:nvSpPr>
        <p:spPr>
          <a:xfrm>
            <a:off x="1952640" y="1755720"/>
            <a:ext cx="731160" cy="73116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539" name="Image 1" descr="preencoded.png"/>
          <p:cNvPicPr/>
          <p:nvPr/>
        </p:nvPicPr>
        <p:blipFill>
          <a:blip r:embed="rId2"/>
          <a:stretch/>
        </p:blipFill>
        <p:spPr>
          <a:xfrm>
            <a:off x="2135520" y="1938600"/>
            <a:ext cx="365400" cy="365400"/>
          </a:xfrm>
          <a:prstGeom prst="rect">
            <a:avLst/>
          </a:prstGeom>
          <a:noFill/>
          <a:ln w="0">
            <a:noFill/>
          </a:ln>
        </p:spPr>
      </p:pic>
      <p:sp>
        <p:nvSpPr>
          <p:cNvPr id="540" name="Text 5"/>
          <p:cNvSpPr/>
          <p:nvPr/>
        </p:nvSpPr>
        <p:spPr>
          <a:xfrm>
            <a:off x="704160" y="2624400"/>
            <a:ext cx="322848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500" strike="noStrike" u="none">
                <a:solidFill>
                  <a:srgbClr val="16314f"/>
                </a:solidFill>
                <a:effectLst/>
                <a:uFillTx/>
                <a:latin typeface="Meiryo"/>
                <a:ea typeface="Meiryo"/>
              </a:rPr>
              <a:t>AI</a:t>
            </a:r>
            <a:r>
              <a:rPr b="1" lang="zh-CN" sz="1500" strike="noStrike" u="none">
                <a:solidFill>
                  <a:srgbClr val="16314f"/>
                </a:solidFill>
                <a:effectLst/>
                <a:uFillTx/>
                <a:latin typeface="Meiryo"/>
                <a:ea typeface="Meiryo"/>
              </a:rPr>
              <a:t>悪用の攻撃</a:t>
            </a:r>
            <a:endParaRPr b="0" lang="en-US" sz="1500" strike="noStrike" u="none">
              <a:solidFill>
                <a:srgbClr val="000000"/>
              </a:solidFill>
              <a:effectLst/>
              <a:uFillTx/>
              <a:latin typeface="Arial"/>
            </a:endParaRPr>
          </a:p>
        </p:txBody>
      </p:sp>
      <p:sp>
        <p:nvSpPr>
          <p:cNvPr id="541" name="Text 6"/>
          <p:cNvSpPr/>
          <p:nvPr/>
        </p:nvSpPr>
        <p:spPr>
          <a:xfrm>
            <a:off x="768240" y="3054240"/>
            <a:ext cx="3100320" cy="639720"/>
          </a:xfrm>
          <a:prstGeom prst="rect">
            <a:avLst/>
          </a:prstGeom>
          <a:noFill/>
          <a:ln w="0">
            <a:noFill/>
          </a:ln>
        </p:spPr>
        <p:style>
          <a:lnRef idx="0"/>
          <a:fillRef idx="0"/>
          <a:effectRef idx="0"/>
          <a:fontRef idx="minor"/>
        </p:style>
        <p:txBody>
          <a:bodyPr lIns="0" rIns="0" tIns="0" bIns="0" anchor="t">
            <a:noAutofit/>
          </a:bodyPr>
          <a:p>
            <a:pPr algn="ctr" defTabSz="914400">
              <a:lnSpc>
                <a:spcPct val="105000"/>
              </a:lnSpc>
              <a:tabLst>
                <a:tab algn="l" pos="0"/>
              </a:tabLst>
            </a:pPr>
            <a:r>
              <a:rPr b="0" lang="en-US" sz="1200" strike="noStrike" u="none">
                <a:solidFill>
                  <a:srgbClr val="243b53"/>
                </a:solidFill>
                <a:effectLst/>
                <a:uFillTx/>
                <a:latin typeface="Meiryo"/>
                <a:ea typeface="Meiryo"/>
              </a:rPr>
              <a:t>AI</a:t>
            </a:r>
            <a:r>
              <a:rPr b="0" lang="zh-CN" sz="1200" strike="noStrike" u="none">
                <a:solidFill>
                  <a:srgbClr val="243b53"/>
                </a:solidFill>
                <a:effectLst/>
                <a:uFillTx/>
                <a:latin typeface="Meiryo"/>
                <a:ea typeface="Meiryo"/>
              </a:rPr>
              <a:t>で自然な文面・偽音声を作り、精巧な詐欺・なりすましに悪用</a:t>
            </a:r>
            <a:endParaRPr b="0" lang="en-US" sz="1200" strike="noStrike" u="none">
              <a:solidFill>
                <a:srgbClr val="000000"/>
              </a:solidFill>
              <a:effectLst/>
              <a:uFillTx/>
              <a:latin typeface="Arial"/>
            </a:endParaRPr>
          </a:p>
        </p:txBody>
      </p:sp>
      <p:sp>
        <p:nvSpPr>
          <p:cNvPr id="542" name="Shape 7"/>
          <p:cNvSpPr/>
          <p:nvPr/>
        </p:nvSpPr>
        <p:spPr>
          <a:xfrm>
            <a:off x="4344480" y="1481400"/>
            <a:ext cx="3502800" cy="2285640"/>
          </a:xfrm>
          <a:prstGeom prst="roundRect">
            <a:avLst>
              <a:gd name="adj" fmla="val 4000"/>
            </a:avLst>
          </a:prstGeom>
          <a:solidFill>
            <a:srgbClr val="f7efdd"/>
          </a:solidFill>
          <a:ln w="15875">
            <a:solidFill>
              <a:srgbClr val="b58a3a"/>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543" name="Shape 8"/>
          <p:cNvSpPr/>
          <p:nvPr/>
        </p:nvSpPr>
        <p:spPr>
          <a:xfrm>
            <a:off x="5730120" y="1755720"/>
            <a:ext cx="731160" cy="73116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544" name="Image 2" descr="preencoded.png"/>
          <p:cNvPicPr/>
          <p:nvPr/>
        </p:nvPicPr>
        <p:blipFill>
          <a:blip r:embed="rId3"/>
          <a:stretch/>
        </p:blipFill>
        <p:spPr>
          <a:xfrm>
            <a:off x="5913000" y="1938600"/>
            <a:ext cx="365400" cy="365400"/>
          </a:xfrm>
          <a:prstGeom prst="rect">
            <a:avLst/>
          </a:prstGeom>
          <a:noFill/>
          <a:ln w="0">
            <a:noFill/>
          </a:ln>
        </p:spPr>
      </p:pic>
      <p:sp>
        <p:nvSpPr>
          <p:cNvPr id="545" name="Text 9"/>
          <p:cNvSpPr/>
          <p:nvPr/>
        </p:nvSpPr>
        <p:spPr>
          <a:xfrm>
            <a:off x="4481640" y="2624400"/>
            <a:ext cx="322848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500" strike="noStrike" u="none">
                <a:solidFill>
                  <a:srgbClr val="16314f"/>
                </a:solidFill>
                <a:effectLst/>
                <a:uFillTx/>
                <a:latin typeface="Meiryo"/>
                <a:ea typeface="Meiryo"/>
              </a:rPr>
              <a:t>AI</a:t>
            </a:r>
            <a:r>
              <a:rPr b="1" lang="zh-CN" sz="1500" strike="noStrike" u="none">
                <a:solidFill>
                  <a:srgbClr val="16314f"/>
                </a:solidFill>
                <a:effectLst/>
                <a:uFillTx/>
                <a:latin typeface="Meiryo"/>
                <a:ea typeface="Meiryo"/>
              </a:rPr>
              <a:t>ツールへの入力</a:t>
            </a:r>
            <a:endParaRPr b="0" lang="en-US" sz="1500" strike="noStrike" u="none">
              <a:solidFill>
                <a:srgbClr val="000000"/>
              </a:solidFill>
              <a:effectLst/>
              <a:uFillTx/>
              <a:latin typeface="Arial"/>
            </a:endParaRPr>
          </a:p>
        </p:txBody>
      </p:sp>
      <p:sp>
        <p:nvSpPr>
          <p:cNvPr id="546" name="Text 10"/>
          <p:cNvSpPr/>
          <p:nvPr/>
        </p:nvSpPr>
        <p:spPr>
          <a:xfrm>
            <a:off x="4545360" y="3054240"/>
            <a:ext cx="3100320" cy="639720"/>
          </a:xfrm>
          <a:prstGeom prst="rect">
            <a:avLst/>
          </a:prstGeom>
          <a:noFill/>
          <a:ln w="0">
            <a:noFill/>
          </a:ln>
        </p:spPr>
        <p:style>
          <a:lnRef idx="0"/>
          <a:fillRef idx="0"/>
          <a:effectRef idx="0"/>
          <a:fontRef idx="minor"/>
        </p:style>
        <p:txBody>
          <a:bodyPr lIns="0" rIns="0" tIns="0" bIns="0" anchor="t">
            <a:noAutofit/>
          </a:bodyPr>
          <a:p>
            <a:pPr algn="ctr" defTabSz="914400">
              <a:lnSpc>
                <a:spcPct val="105000"/>
              </a:lnSpc>
              <a:tabLst>
                <a:tab algn="l" pos="0"/>
              </a:tabLst>
            </a:pPr>
            <a:r>
              <a:rPr b="0" lang="zh-CN" sz="1200" strike="noStrike" u="none">
                <a:solidFill>
                  <a:srgbClr val="243b53"/>
                </a:solidFill>
                <a:effectLst/>
                <a:uFillTx/>
                <a:latin typeface="Meiryo"/>
                <a:ea typeface="Meiryo"/>
              </a:rPr>
              <a:t>機密・個人情報を</a:t>
            </a:r>
            <a:r>
              <a:rPr b="0" lang="en-US" sz="1200" strike="noStrike" u="none">
                <a:solidFill>
                  <a:srgbClr val="243b53"/>
                </a:solidFill>
                <a:effectLst/>
                <a:uFillTx/>
                <a:latin typeface="Meiryo"/>
                <a:ea typeface="Meiryo"/>
              </a:rPr>
              <a:t>AI</a:t>
            </a:r>
            <a:r>
              <a:rPr b="0" lang="zh-CN" sz="1200" strike="noStrike" u="none">
                <a:solidFill>
                  <a:srgbClr val="243b53"/>
                </a:solidFill>
                <a:effectLst/>
                <a:uFillTx/>
                <a:latin typeface="Meiryo"/>
                <a:ea typeface="Meiryo"/>
              </a:rPr>
              <a:t>に入力すると外部に渡るおそれ</a:t>
            </a:r>
            <a:endParaRPr b="0" lang="en-US" sz="1200" strike="noStrike" u="none">
              <a:solidFill>
                <a:srgbClr val="000000"/>
              </a:solidFill>
              <a:effectLst/>
              <a:uFillTx/>
              <a:latin typeface="Arial"/>
            </a:endParaRPr>
          </a:p>
        </p:txBody>
      </p:sp>
      <p:sp>
        <p:nvSpPr>
          <p:cNvPr id="547" name="Shape 11"/>
          <p:cNvSpPr/>
          <p:nvPr/>
        </p:nvSpPr>
        <p:spPr>
          <a:xfrm>
            <a:off x="8121600" y="1481400"/>
            <a:ext cx="3502800" cy="2285640"/>
          </a:xfrm>
          <a:prstGeom prst="roundRect">
            <a:avLst>
              <a:gd name="adj" fmla="val 4000"/>
            </a:avLst>
          </a:prstGeom>
          <a:solidFill>
            <a:srgbClr val="f7efdd"/>
          </a:solidFill>
          <a:ln w="15875">
            <a:solidFill>
              <a:srgbClr val="b58a3a"/>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548" name="Shape 12"/>
          <p:cNvSpPr/>
          <p:nvPr/>
        </p:nvSpPr>
        <p:spPr>
          <a:xfrm>
            <a:off x="9507600" y="1755720"/>
            <a:ext cx="731160" cy="73116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549" name="Image 3" descr="preencoded.png"/>
          <p:cNvPicPr/>
          <p:nvPr/>
        </p:nvPicPr>
        <p:blipFill>
          <a:blip r:embed="rId4"/>
          <a:stretch/>
        </p:blipFill>
        <p:spPr>
          <a:xfrm>
            <a:off x="9690480" y="1938600"/>
            <a:ext cx="365400" cy="365400"/>
          </a:xfrm>
          <a:prstGeom prst="rect">
            <a:avLst/>
          </a:prstGeom>
          <a:noFill/>
          <a:ln w="0">
            <a:noFill/>
          </a:ln>
        </p:spPr>
      </p:pic>
      <p:sp>
        <p:nvSpPr>
          <p:cNvPr id="550" name="Text 13"/>
          <p:cNvSpPr/>
          <p:nvPr/>
        </p:nvSpPr>
        <p:spPr>
          <a:xfrm>
            <a:off x="8258760" y="2624400"/>
            <a:ext cx="322848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500" strike="noStrike" u="none">
                <a:solidFill>
                  <a:srgbClr val="16314f"/>
                </a:solidFill>
                <a:effectLst/>
                <a:uFillTx/>
                <a:latin typeface="Meiryo"/>
                <a:ea typeface="Meiryo"/>
              </a:rPr>
              <a:t>出力の鵜呑み</a:t>
            </a:r>
            <a:endParaRPr b="0" lang="en-US" sz="1500" strike="noStrike" u="none">
              <a:solidFill>
                <a:srgbClr val="000000"/>
              </a:solidFill>
              <a:effectLst/>
              <a:uFillTx/>
              <a:latin typeface="Arial"/>
            </a:endParaRPr>
          </a:p>
        </p:txBody>
      </p:sp>
      <p:sp>
        <p:nvSpPr>
          <p:cNvPr id="551" name="Text 14"/>
          <p:cNvSpPr/>
          <p:nvPr/>
        </p:nvSpPr>
        <p:spPr>
          <a:xfrm>
            <a:off x="8322840" y="3054240"/>
            <a:ext cx="3100320" cy="639720"/>
          </a:xfrm>
          <a:prstGeom prst="rect">
            <a:avLst/>
          </a:prstGeom>
          <a:noFill/>
          <a:ln w="0">
            <a:noFill/>
          </a:ln>
        </p:spPr>
        <p:style>
          <a:lnRef idx="0"/>
          <a:fillRef idx="0"/>
          <a:effectRef idx="0"/>
          <a:fontRef idx="minor"/>
        </p:style>
        <p:txBody>
          <a:bodyPr lIns="0" rIns="0" tIns="0" bIns="0" anchor="t">
            <a:noAutofit/>
          </a:bodyPr>
          <a:p>
            <a:pPr algn="ctr" defTabSz="914400">
              <a:lnSpc>
                <a:spcPct val="105000"/>
              </a:lnSpc>
              <a:tabLst>
                <a:tab algn="l" pos="0"/>
              </a:tabLst>
            </a:pPr>
            <a:r>
              <a:rPr b="0" lang="en-US" sz="1200" strike="noStrike" u="none">
                <a:solidFill>
                  <a:srgbClr val="243b53"/>
                </a:solidFill>
                <a:effectLst/>
                <a:uFillTx/>
                <a:latin typeface="Meiryo"/>
                <a:ea typeface="Meiryo"/>
              </a:rPr>
              <a:t>AI</a:t>
            </a:r>
            <a:r>
              <a:rPr b="0" lang="zh-CN" sz="1200" strike="noStrike" u="none">
                <a:solidFill>
                  <a:srgbClr val="243b53"/>
                </a:solidFill>
                <a:effectLst/>
                <a:uFillTx/>
                <a:latin typeface="Meiryo"/>
                <a:ea typeface="Meiryo"/>
              </a:rPr>
              <a:t>の判定・回答は誤ることがあり、人の確認が必要</a:t>
            </a:r>
            <a:endParaRPr b="0" lang="en-US" sz="1200" strike="noStrike" u="none">
              <a:solidFill>
                <a:srgbClr val="000000"/>
              </a:solidFill>
              <a:effectLst/>
              <a:uFillTx/>
              <a:latin typeface="Arial"/>
            </a:endParaRPr>
          </a:p>
        </p:txBody>
      </p:sp>
      <p:sp>
        <p:nvSpPr>
          <p:cNvPr id="552" name="Text 15"/>
          <p:cNvSpPr/>
          <p:nvPr/>
        </p:nvSpPr>
        <p:spPr>
          <a:xfrm>
            <a:off x="567000" y="4114800"/>
            <a:ext cx="11057400" cy="4568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trike="noStrike" u="none">
                <a:solidFill>
                  <a:srgbClr val="b42318"/>
                </a:solidFill>
                <a:effectLst/>
                <a:uFillTx/>
                <a:latin typeface="Meiryo"/>
                <a:ea typeface="Meiryo"/>
              </a:rPr>
              <a:t>AI</a:t>
            </a:r>
            <a:r>
              <a:rPr b="1" lang="zh-CN" sz="1300" strike="noStrike" u="none">
                <a:solidFill>
                  <a:srgbClr val="b42318"/>
                </a:solidFill>
                <a:effectLst/>
                <a:uFillTx/>
                <a:latin typeface="Meiryo"/>
                <a:ea typeface="Meiryo"/>
              </a:rPr>
              <a:t>が「事故か否か」を最終判断するわけではありません。生成</a:t>
            </a:r>
            <a:r>
              <a:rPr b="1" lang="en-US" sz="1300" strike="noStrike" u="none">
                <a:solidFill>
                  <a:srgbClr val="b42318"/>
                </a:solidFill>
                <a:effectLst/>
                <a:uFillTx/>
                <a:latin typeface="Meiryo"/>
                <a:ea typeface="Meiryo"/>
              </a:rPr>
              <a:t>AI</a:t>
            </a:r>
            <a:r>
              <a:rPr b="1" lang="zh-CN" sz="1300" strike="noStrike" u="none">
                <a:solidFill>
                  <a:srgbClr val="b42318"/>
                </a:solidFill>
                <a:effectLst/>
                <a:uFillTx/>
                <a:latin typeface="Meiryo"/>
                <a:ea typeface="Meiryo"/>
              </a:rPr>
              <a:t>の社内利用ルールは第</a:t>
            </a:r>
            <a:r>
              <a:rPr b="1" lang="en-US" sz="1300" strike="noStrike" u="none">
                <a:solidFill>
                  <a:srgbClr val="b42318"/>
                </a:solidFill>
                <a:effectLst/>
                <a:uFillTx/>
                <a:latin typeface="Meiryo"/>
                <a:ea typeface="Meiryo"/>
              </a:rPr>
              <a:t>11</a:t>
            </a:r>
            <a:r>
              <a:rPr b="1" lang="zh-CN" sz="1300" strike="noStrike" u="none">
                <a:solidFill>
                  <a:srgbClr val="b42318"/>
                </a:solidFill>
                <a:effectLst/>
                <a:uFillTx/>
                <a:latin typeface="Meiryo"/>
                <a:ea typeface="Meiryo"/>
              </a:rPr>
              <a:t>話で扱います。</a:t>
            </a:r>
            <a:endParaRPr b="0" lang="en-US" sz="1300" strike="noStrike" u="none">
              <a:solidFill>
                <a:srgbClr val="000000"/>
              </a:solidFill>
              <a:effectLst/>
              <a:uFillTx/>
              <a:latin typeface="Arial"/>
            </a:endParaRPr>
          </a:p>
        </p:txBody>
      </p:sp>
      <p:sp>
        <p:nvSpPr>
          <p:cNvPr id="553" name="Shape 16"/>
          <p:cNvSpPr/>
          <p:nvPr/>
        </p:nvSpPr>
        <p:spPr>
          <a:xfrm>
            <a:off x="567000" y="4709160"/>
            <a:ext cx="11057400" cy="685440"/>
          </a:xfrm>
          <a:prstGeom prst="roundRect">
            <a:avLst>
              <a:gd name="adj" fmla="val 13333"/>
            </a:avLst>
          </a:prstGeom>
          <a:solidFill>
            <a:srgbClr val="eaf0f6"/>
          </a:solidFill>
          <a:ln w="15875">
            <a:solidFill>
              <a:srgbClr val="1631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554" name="Text 17"/>
          <p:cNvSpPr/>
          <p:nvPr/>
        </p:nvSpPr>
        <p:spPr>
          <a:xfrm>
            <a:off x="749880" y="4709160"/>
            <a:ext cx="10691640" cy="6854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trike="noStrike" u="none">
                <a:solidFill>
                  <a:srgbClr val="16314f"/>
                </a:solidFill>
                <a:effectLst/>
                <a:uFillTx/>
                <a:latin typeface="Meiryo"/>
                <a:ea typeface="Meiryo"/>
              </a:rPr>
              <a:t>AI</a:t>
            </a:r>
            <a:r>
              <a:rPr b="1" lang="zh-CN" sz="1300" strike="noStrike" u="none">
                <a:solidFill>
                  <a:srgbClr val="16314f"/>
                </a:solidFill>
                <a:effectLst/>
                <a:uFillTx/>
                <a:latin typeface="Meiryo"/>
                <a:ea typeface="Meiryo"/>
              </a:rPr>
              <a:t>や外部ツールを使うときも、自社承認済み環境・情報入力制限・人による最終確認を意識します。</a:t>
            </a:r>
            <a:endParaRPr b="0" lang="en-US" sz="1300" strike="noStrike" u="none">
              <a:solidFill>
                <a:srgbClr val="000000"/>
              </a:solidFill>
              <a:effectLst/>
              <a:uFillTx/>
              <a:latin typeface="Arial"/>
            </a:endParaRPr>
          </a:p>
        </p:txBody>
      </p:sp>
      <p:sp>
        <p:nvSpPr>
          <p:cNvPr id="555" name="Text 18"/>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556" name="Text 19"/>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24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57" name="Shape 0"/>
          <p:cNvSpPr/>
          <p:nvPr/>
        </p:nvSpPr>
        <p:spPr>
          <a:xfrm>
            <a:off x="567000" y="384120"/>
            <a:ext cx="566640" cy="5666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558" name="Image 0" descr="preencoded.png"/>
          <p:cNvPicPr/>
          <p:nvPr/>
        </p:nvPicPr>
        <p:blipFill>
          <a:blip r:embed="rId1"/>
          <a:stretch/>
        </p:blipFill>
        <p:spPr>
          <a:xfrm>
            <a:off x="708840" y="525960"/>
            <a:ext cx="282960" cy="282960"/>
          </a:xfrm>
          <a:prstGeom prst="rect">
            <a:avLst/>
          </a:prstGeom>
          <a:noFill/>
          <a:ln w="0">
            <a:noFill/>
          </a:ln>
        </p:spPr>
      </p:pic>
      <p:sp>
        <p:nvSpPr>
          <p:cNvPr id="559"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事故時に、まずしてはいけないこと</a:t>
            </a:r>
            <a:endParaRPr b="0" lang="en-US" sz="2700" strike="noStrike" u="none">
              <a:solidFill>
                <a:srgbClr val="000000"/>
              </a:solidFill>
              <a:effectLst/>
              <a:uFillTx/>
              <a:latin typeface="Arial"/>
            </a:endParaRPr>
          </a:p>
        </p:txBody>
      </p:sp>
      <p:sp>
        <p:nvSpPr>
          <p:cNvPr id="560"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「隠す・消す・自己流」が被害を広げる</a:t>
            </a:r>
            <a:endParaRPr b="0" lang="en-US" sz="1250" strike="noStrike" u="none">
              <a:solidFill>
                <a:srgbClr val="000000"/>
              </a:solidFill>
              <a:effectLst/>
              <a:uFillTx/>
              <a:latin typeface="Arial"/>
            </a:endParaRPr>
          </a:p>
        </p:txBody>
      </p:sp>
      <p:sp>
        <p:nvSpPr>
          <p:cNvPr id="561" name="Shape 3"/>
          <p:cNvSpPr/>
          <p:nvPr/>
        </p:nvSpPr>
        <p:spPr>
          <a:xfrm>
            <a:off x="567000" y="1481400"/>
            <a:ext cx="5345640" cy="1371240"/>
          </a:xfrm>
          <a:prstGeom prst="roundRect">
            <a:avLst>
              <a:gd name="adj" fmla="val 6667"/>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562" name="Shape 4"/>
          <p:cNvSpPr/>
          <p:nvPr/>
        </p:nvSpPr>
        <p:spPr>
          <a:xfrm>
            <a:off x="804600" y="1719000"/>
            <a:ext cx="548280" cy="54828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563" name="Image 1" descr="preencoded.png"/>
          <p:cNvPicPr/>
          <p:nvPr/>
        </p:nvPicPr>
        <p:blipFill>
          <a:blip r:embed="rId2"/>
          <a:stretch/>
        </p:blipFill>
        <p:spPr>
          <a:xfrm>
            <a:off x="941760" y="1856160"/>
            <a:ext cx="273960" cy="273960"/>
          </a:xfrm>
          <a:prstGeom prst="rect">
            <a:avLst/>
          </a:prstGeom>
          <a:noFill/>
          <a:ln w="0">
            <a:noFill/>
          </a:ln>
        </p:spPr>
      </p:pic>
      <p:sp>
        <p:nvSpPr>
          <p:cNvPr id="564" name="Text 5"/>
          <p:cNvSpPr/>
          <p:nvPr/>
        </p:nvSpPr>
        <p:spPr>
          <a:xfrm>
            <a:off x="1527120" y="171900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50" strike="noStrike" u="none">
                <a:solidFill>
                  <a:srgbClr val="b42318"/>
                </a:solidFill>
                <a:effectLst/>
                <a:uFillTx/>
                <a:latin typeface="Meiryo"/>
                <a:ea typeface="Meiryo"/>
              </a:rPr>
              <a:t>隠す・様子見</a:t>
            </a:r>
            <a:endParaRPr b="0" lang="en-US" sz="1550" strike="noStrike" u="none">
              <a:solidFill>
                <a:srgbClr val="000000"/>
              </a:solidFill>
              <a:effectLst/>
              <a:uFillTx/>
              <a:latin typeface="Arial"/>
            </a:endParaRPr>
          </a:p>
        </p:txBody>
      </p:sp>
      <p:sp>
        <p:nvSpPr>
          <p:cNvPr id="565" name="Text 6"/>
          <p:cNvSpPr/>
          <p:nvPr/>
        </p:nvSpPr>
        <p:spPr>
          <a:xfrm>
            <a:off x="841320" y="2231280"/>
            <a:ext cx="4842720" cy="502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50" strike="noStrike" u="none">
                <a:solidFill>
                  <a:srgbClr val="243b53"/>
                </a:solidFill>
                <a:effectLst/>
                <a:uFillTx/>
                <a:latin typeface="Meiryo"/>
                <a:ea typeface="Meiryo"/>
              </a:rPr>
              <a:t>報告が遅れるほど被害は拡大する</a:t>
            </a:r>
            <a:endParaRPr b="0" lang="en-US" sz="1250" strike="noStrike" u="none">
              <a:solidFill>
                <a:srgbClr val="000000"/>
              </a:solidFill>
              <a:effectLst/>
              <a:uFillTx/>
              <a:latin typeface="Arial"/>
            </a:endParaRPr>
          </a:p>
        </p:txBody>
      </p:sp>
      <p:sp>
        <p:nvSpPr>
          <p:cNvPr id="566" name="Shape 7"/>
          <p:cNvSpPr/>
          <p:nvPr/>
        </p:nvSpPr>
        <p:spPr>
          <a:xfrm>
            <a:off x="6278760" y="1481400"/>
            <a:ext cx="5345640" cy="1371240"/>
          </a:xfrm>
          <a:prstGeom prst="roundRect">
            <a:avLst>
              <a:gd name="adj" fmla="val 6667"/>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567" name="Shape 8"/>
          <p:cNvSpPr/>
          <p:nvPr/>
        </p:nvSpPr>
        <p:spPr>
          <a:xfrm>
            <a:off x="6516360" y="1719000"/>
            <a:ext cx="548280" cy="54828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568" name="Image 2" descr="preencoded.png"/>
          <p:cNvPicPr/>
          <p:nvPr/>
        </p:nvPicPr>
        <p:blipFill>
          <a:blip r:embed="rId3"/>
          <a:stretch/>
        </p:blipFill>
        <p:spPr>
          <a:xfrm>
            <a:off x="6653520" y="1856160"/>
            <a:ext cx="273960" cy="273960"/>
          </a:xfrm>
          <a:prstGeom prst="rect">
            <a:avLst/>
          </a:prstGeom>
          <a:noFill/>
          <a:ln w="0">
            <a:noFill/>
          </a:ln>
        </p:spPr>
      </p:pic>
      <p:sp>
        <p:nvSpPr>
          <p:cNvPr id="569" name="Text 9"/>
          <p:cNvSpPr/>
          <p:nvPr/>
        </p:nvSpPr>
        <p:spPr>
          <a:xfrm>
            <a:off x="7238880" y="171900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50" strike="noStrike" u="none">
                <a:solidFill>
                  <a:srgbClr val="b42318"/>
                </a:solidFill>
                <a:effectLst/>
                <a:uFillTx/>
                <a:latin typeface="Meiryo"/>
                <a:ea typeface="Meiryo"/>
              </a:rPr>
              <a:t>証拠を消す</a:t>
            </a:r>
            <a:endParaRPr b="0" lang="en-US" sz="1550" strike="noStrike" u="none">
              <a:solidFill>
                <a:srgbClr val="000000"/>
              </a:solidFill>
              <a:effectLst/>
              <a:uFillTx/>
              <a:latin typeface="Arial"/>
            </a:endParaRPr>
          </a:p>
        </p:txBody>
      </p:sp>
      <p:sp>
        <p:nvSpPr>
          <p:cNvPr id="570" name="Text 10"/>
          <p:cNvSpPr/>
          <p:nvPr/>
        </p:nvSpPr>
        <p:spPr>
          <a:xfrm>
            <a:off x="6553080" y="2231280"/>
            <a:ext cx="4842720" cy="502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50" strike="noStrike" u="none">
                <a:solidFill>
                  <a:srgbClr val="243b53"/>
                </a:solidFill>
                <a:effectLst/>
                <a:uFillTx/>
                <a:latin typeface="Meiryo"/>
                <a:ea typeface="Meiryo"/>
              </a:rPr>
              <a:t>メール・ログ・画面を消さない</a:t>
            </a:r>
            <a:endParaRPr b="0" lang="en-US" sz="1250" strike="noStrike" u="none">
              <a:solidFill>
                <a:srgbClr val="000000"/>
              </a:solidFill>
              <a:effectLst/>
              <a:uFillTx/>
              <a:latin typeface="Arial"/>
            </a:endParaRPr>
          </a:p>
        </p:txBody>
      </p:sp>
      <p:sp>
        <p:nvSpPr>
          <p:cNvPr id="571" name="Shape 11"/>
          <p:cNvSpPr/>
          <p:nvPr/>
        </p:nvSpPr>
        <p:spPr>
          <a:xfrm>
            <a:off x="567000" y="3054240"/>
            <a:ext cx="5345640" cy="1371240"/>
          </a:xfrm>
          <a:prstGeom prst="roundRect">
            <a:avLst>
              <a:gd name="adj" fmla="val 6667"/>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572" name="Shape 12"/>
          <p:cNvSpPr/>
          <p:nvPr/>
        </p:nvSpPr>
        <p:spPr>
          <a:xfrm>
            <a:off x="804600" y="3291840"/>
            <a:ext cx="548280" cy="54828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573" name="Image 3" descr="preencoded.png"/>
          <p:cNvPicPr/>
          <p:nvPr/>
        </p:nvPicPr>
        <p:blipFill>
          <a:blip r:embed="rId4"/>
          <a:stretch/>
        </p:blipFill>
        <p:spPr>
          <a:xfrm>
            <a:off x="941760" y="3429000"/>
            <a:ext cx="273960" cy="273960"/>
          </a:xfrm>
          <a:prstGeom prst="rect">
            <a:avLst/>
          </a:prstGeom>
          <a:noFill/>
          <a:ln w="0">
            <a:noFill/>
          </a:ln>
        </p:spPr>
      </p:pic>
      <p:sp>
        <p:nvSpPr>
          <p:cNvPr id="574" name="Text 13"/>
          <p:cNvSpPr/>
          <p:nvPr/>
        </p:nvSpPr>
        <p:spPr>
          <a:xfrm>
            <a:off x="1527120" y="329184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50" strike="noStrike" u="none">
                <a:solidFill>
                  <a:srgbClr val="b42318"/>
                </a:solidFill>
                <a:effectLst/>
                <a:uFillTx/>
                <a:latin typeface="Meiryo"/>
                <a:ea typeface="Meiryo"/>
              </a:rPr>
              <a:t>自己流の操作</a:t>
            </a:r>
            <a:endParaRPr b="0" lang="en-US" sz="1550" strike="noStrike" u="none">
              <a:solidFill>
                <a:srgbClr val="000000"/>
              </a:solidFill>
              <a:effectLst/>
              <a:uFillTx/>
              <a:latin typeface="Arial"/>
            </a:endParaRPr>
          </a:p>
        </p:txBody>
      </p:sp>
      <p:sp>
        <p:nvSpPr>
          <p:cNvPr id="575" name="Text 14"/>
          <p:cNvSpPr/>
          <p:nvPr/>
        </p:nvSpPr>
        <p:spPr>
          <a:xfrm>
            <a:off x="841320" y="3803760"/>
            <a:ext cx="4842720" cy="502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50" strike="noStrike" u="none">
                <a:solidFill>
                  <a:srgbClr val="243b53"/>
                </a:solidFill>
                <a:effectLst/>
                <a:uFillTx/>
                <a:latin typeface="Meiryo"/>
                <a:ea typeface="Meiryo"/>
              </a:rPr>
              <a:t>再起動・初期化・削除を独断でしない</a:t>
            </a:r>
            <a:endParaRPr b="0" lang="en-US" sz="1250" strike="noStrike" u="none">
              <a:solidFill>
                <a:srgbClr val="000000"/>
              </a:solidFill>
              <a:effectLst/>
              <a:uFillTx/>
              <a:latin typeface="Arial"/>
            </a:endParaRPr>
          </a:p>
        </p:txBody>
      </p:sp>
      <p:sp>
        <p:nvSpPr>
          <p:cNvPr id="576" name="Shape 15"/>
          <p:cNvSpPr/>
          <p:nvPr/>
        </p:nvSpPr>
        <p:spPr>
          <a:xfrm>
            <a:off x="6278760" y="3054240"/>
            <a:ext cx="5345640" cy="1371240"/>
          </a:xfrm>
          <a:prstGeom prst="roundRect">
            <a:avLst>
              <a:gd name="adj" fmla="val 6667"/>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577" name="Shape 16"/>
          <p:cNvSpPr/>
          <p:nvPr/>
        </p:nvSpPr>
        <p:spPr>
          <a:xfrm>
            <a:off x="6516360" y="3291840"/>
            <a:ext cx="548280" cy="54828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578" name="Image 4" descr="preencoded.png"/>
          <p:cNvPicPr/>
          <p:nvPr/>
        </p:nvPicPr>
        <p:blipFill>
          <a:blip r:embed="rId5"/>
          <a:stretch/>
        </p:blipFill>
        <p:spPr>
          <a:xfrm>
            <a:off x="6653520" y="3429000"/>
            <a:ext cx="273960" cy="273960"/>
          </a:xfrm>
          <a:prstGeom prst="rect">
            <a:avLst/>
          </a:prstGeom>
          <a:noFill/>
          <a:ln w="0">
            <a:noFill/>
          </a:ln>
        </p:spPr>
      </p:pic>
      <p:sp>
        <p:nvSpPr>
          <p:cNvPr id="579" name="Text 17"/>
          <p:cNvSpPr/>
          <p:nvPr/>
        </p:nvSpPr>
        <p:spPr>
          <a:xfrm>
            <a:off x="7238880" y="329184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50" strike="noStrike" u="none">
                <a:solidFill>
                  <a:srgbClr val="b42318"/>
                </a:solidFill>
                <a:effectLst/>
                <a:uFillTx/>
                <a:latin typeface="Meiryo"/>
                <a:ea typeface="Meiryo"/>
              </a:rPr>
              <a:t>独断の支払い</a:t>
            </a:r>
            <a:endParaRPr b="0" lang="en-US" sz="1550" strike="noStrike" u="none">
              <a:solidFill>
                <a:srgbClr val="000000"/>
              </a:solidFill>
              <a:effectLst/>
              <a:uFillTx/>
              <a:latin typeface="Arial"/>
            </a:endParaRPr>
          </a:p>
        </p:txBody>
      </p:sp>
      <p:sp>
        <p:nvSpPr>
          <p:cNvPr id="580" name="Text 18"/>
          <p:cNvSpPr/>
          <p:nvPr/>
        </p:nvSpPr>
        <p:spPr>
          <a:xfrm>
            <a:off x="6553080" y="3803760"/>
            <a:ext cx="4842720" cy="502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50" strike="noStrike" u="none">
                <a:solidFill>
                  <a:srgbClr val="243b53"/>
                </a:solidFill>
                <a:effectLst/>
                <a:uFillTx/>
                <a:latin typeface="Meiryo"/>
                <a:ea typeface="Meiryo"/>
              </a:rPr>
              <a:t>身代金・要求に現場判断で応じない</a:t>
            </a:r>
            <a:endParaRPr b="0" lang="en-US" sz="1250" strike="noStrike" u="none">
              <a:solidFill>
                <a:srgbClr val="000000"/>
              </a:solidFill>
              <a:effectLst/>
              <a:uFillTx/>
              <a:latin typeface="Arial"/>
            </a:endParaRPr>
          </a:p>
        </p:txBody>
      </p:sp>
      <p:sp>
        <p:nvSpPr>
          <p:cNvPr id="581" name="Text 19"/>
          <p:cNvSpPr/>
          <p:nvPr/>
        </p:nvSpPr>
        <p:spPr>
          <a:xfrm>
            <a:off x="567000" y="5029200"/>
            <a:ext cx="1105740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350" strike="noStrike" u="none">
                <a:solidFill>
                  <a:srgbClr val="2f6b4f"/>
                </a:solidFill>
                <a:effectLst/>
                <a:uFillTx/>
                <a:latin typeface="Meiryo"/>
                <a:ea typeface="Meiryo"/>
              </a:rPr>
              <a:t>報告して怒られることはありません。隠して発覚が遅れることが、最も会社に損害を与えます。</a:t>
            </a:r>
            <a:endParaRPr b="0" lang="en-US" sz="1350" strike="noStrike" u="none">
              <a:solidFill>
                <a:srgbClr val="000000"/>
              </a:solidFill>
              <a:effectLst/>
              <a:uFillTx/>
              <a:latin typeface="Arial"/>
            </a:endParaRPr>
          </a:p>
        </p:txBody>
      </p:sp>
      <p:sp>
        <p:nvSpPr>
          <p:cNvPr id="582" name="Text 20"/>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583" name="Text 21"/>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25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84" name="Shape 0"/>
          <p:cNvSpPr/>
          <p:nvPr/>
        </p:nvSpPr>
        <p:spPr>
          <a:xfrm>
            <a:off x="567000" y="384120"/>
            <a:ext cx="566640" cy="56664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585" name="Image 0" descr="preencoded.png"/>
          <p:cNvPicPr/>
          <p:nvPr/>
        </p:nvPicPr>
        <p:blipFill>
          <a:blip r:embed="rId1"/>
          <a:stretch/>
        </p:blipFill>
        <p:spPr>
          <a:xfrm>
            <a:off x="708840" y="525960"/>
            <a:ext cx="282960" cy="282960"/>
          </a:xfrm>
          <a:prstGeom prst="rect">
            <a:avLst/>
          </a:prstGeom>
          <a:noFill/>
          <a:ln w="0">
            <a:noFill/>
          </a:ln>
        </p:spPr>
      </p:pic>
      <p:sp>
        <p:nvSpPr>
          <p:cNvPr id="586"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インシデント初動フロー</a:t>
            </a:r>
            <a:endParaRPr b="0" lang="en-US" sz="2700" strike="noStrike" u="none">
              <a:solidFill>
                <a:srgbClr val="000000"/>
              </a:solidFill>
              <a:effectLst/>
              <a:uFillTx/>
              <a:latin typeface="Arial"/>
            </a:endParaRPr>
          </a:p>
        </p:txBody>
      </p:sp>
      <p:sp>
        <p:nvSpPr>
          <p:cNvPr id="587"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気づいたら、この順で動く</a:t>
            </a:r>
            <a:endParaRPr b="0" lang="en-US" sz="1250" strike="noStrike" u="none">
              <a:solidFill>
                <a:srgbClr val="000000"/>
              </a:solidFill>
              <a:effectLst/>
              <a:uFillTx/>
              <a:latin typeface="Arial"/>
            </a:endParaRPr>
          </a:p>
        </p:txBody>
      </p:sp>
      <p:sp>
        <p:nvSpPr>
          <p:cNvPr id="588" name="Shape 3"/>
          <p:cNvSpPr/>
          <p:nvPr/>
        </p:nvSpPr>
        <p:spPr>
          <a:xfrm>
            <a:off x="567000" y="1451520"/>
            <a:ext cx="456840" cy="45684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589" name="Text 4"/>
          <p:cNvSpPr/>
          <p:nvPr/>
        </p:nvSpPr>
        <p:spPr>
          <a:xfrm>
            <a:off x="567000" y="1451520"/>
            <a:ext cx="456840" cy="4568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700" strike="noStrike" u="none">
                <a:solidFill>
                  <a:srgbClr val="ffffff"/>
                </a:solidFill>
                <a:effectLst/>
                <a:uFillTx/>
                <a:latin typeface="Meiryo"/>
                <a:ea typeface="Meiryo"/>
              </a:rPr>
              <a:t>1</a:t>
            </a:r>
            <a:endParaRPr b="0" lang="en-US" sz="1700" strike="noStrike" u="none">
              <a:solidFill>
                <a:srgbClr val="000000"/>
              </a:solidFill>
              <a:effectLst/>
              <a:uFillTx/>
              <a:latin typeface="Arial"/>
            </a:endParaRPr>
          </a:p>
        </p:txBody>
      </p:sp>
      <p:sp>
        <p:nvSpPr>
          <p:cNvPr id="590" name="Text 5"/>
          <p:cNvSpPr/>
          <p:nvPr/>
        </p:nvSpPr>
        <p:spPr>
          <a:xfrm>
            <a:off x="1207080" y="1417320"/>
            <a:ext cx="5486040" cy="525600"/>
          </a:xfrm>
          <a:prstGeom prst="rect">
            <a:avLst/>
          </a:prstGeom>
          <a:noFill/>
          <a:ln w="0">
            <a:noFill/>
          </a:ln>
        </p:spPr>
        <p:style>
          <a:lnRef idx="0"/>
          <a:fillRef idx="0"/>
          <a:effectRef idx="0"/>
          <a:fontRef idx="minor"/>
        </p:style>
        <p:txBody>
          <a:bodyPr lIns="0" rIns="0" tIns="0" bIns="0" anchor="ctr">
            <a:noAutofit/>
          </a:bodyPr>
          <a:p>
            <a:pPr defTabSz="914400">
              <a:lnSpc>
                <a:spcPct val="98000"/>
              </a:lnSpc>
              <a:tabLst>
                <a:tab algn="l" pos="0"/>
              </a:tabLst>
            </a:pPr>
            <a:r>
              <a:rPr b="0" lang="zh-CN" sz="1400" strike="noStrike" u="none">
                <a:solidFill>
                  <a:srgbClr val="263238"/>
                </a:solidFill>
                <a:effectLst/>
                <a:uFillTx/>
                <a:latin typeface="Meiryo"/>
                <a:ea typeface="Meiryo"/>
              </a:rPr>
              <a:t>不審・異常・紛失・誤操作に気づく</a:t>
            </a:r>
            <a:endParaRPr b="0" lang="en-US" sz="1400" strike="noStrike" u="none">
              <a:solidFill>
                <a:srgbClr val="000000"/>
              </a:solidFill>
              <a:effectLst/>
              <a:uFillTx/>
              <a:latin typeface="Arial"/>
            </a:endParaRPr>
          </a:p>
        </p:txBody>
      </p:sp>
      <p:sp>
        <p:nvSpPr>
          <p:cNvPr id="591" name="Shape 6"/>
          <p:cNvSpPr/>
          <p:nvPr/>
        </p:nvSpPr>
        <p:spPr>
          <a:xfrm>
            <a:off x="795240" y="1908720"/>
            <a:ext cx="360" cy="68400"/>
          </a:xfrm>
          <a:prstGeom prst="line">
            <a:avLst/>
          </a:prstGeom>
          <a:ln w="25400">
            <a:solidFill>
              <a:srgbClr val="237a75"/>
            </a:solidFill>
            <a:round/>
          </a:ln>
        </p:spPr>
        <p:style>
          <a:lnRef idx="0"/>
          <a:fillRef idx="0"/>
          <a:effectRef idx="0"/>
          <a:fontRef idx="minor"/>
        </p:style>
        <p:txBody>
          <a:bodyPr lIns="90000" rIns="90000" tIns="23400" bIns="23400" anchor="t" anchorCtr="1">
            <a:noAutofit/>
          </a:bodyPr>
          <a:p>
            <a:endParaRPr b="0" lang="en-US" sz="1800" strike="noStrike" u="none">
              <a:solidFill>
                <a:srgbClr val="000000"/>
              </a:solidFill>
              <a:effectLst/>
              <a:uFillTx/>
              <a:latin typeface="Arial"/>
            </a:endParaRPr>
          </a:p>
        </p:txBody>
      </p:sp>
      <p:sp>
        <p:nvSpPr>
          <p:cNvPr id="592" name="Shape 7"/>
          <p:cNvSpPr/>
          <p:nvPr/>
        </p:nvSpPr>
        <p:spPr>
          <a:xfrm>
            <a:off x="567000" y="1977480"/>
            <a:ext cx="456840" cy="45684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593" name="Text 8"/>
          <p:cNvSpPr/>
          <p:nvPr/>
        </p:nvSpPr>
        <p:spPr>
          <a:xfrm>
            <a:off x="567000" y="1977480"/>
            <a:ext cx="456840" cy="4568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700" strike="noStrike" u="none">
                <a:solidFill>
                  <a:srgbClr val="ffffff"/>
                </a:solidFill>
                <a:effectLst/>
                <a:uFillTx/>
                <a:latin typeface="Meiryo"/>
                <a:ea typeface="Meiryo"/>
              </a:rPr>
              <a:t>2</a:t>
            </a:r>
            <a:endParaRPr b="0" lang="en-US" sz="1700" strike="noStrike" u="none">
              <a:solidFill>
                <a:srgbClr val="000000"/>
              </a:solidFill>
              <a:effectLst/>
              <a:uFillTx/>
              <a:latin typeface="Arial"/>
            </a:endParaRPr>
          </a:p>
        </p:txBody>
      </p:sp>
      <p:sp>
        <p:nvSpPr>
          <p:cNvPr id="594" name="Text 9"/>
          <p:cNvSpPr/>
          <p:nvPr/>
        </p:nvSpPr>
        <p:spPr>
          <a:xfrm>
            <a:off x="1207080" y="1943280"/>
            <a:ext cx="5486040" cy="525600"/>
          </a:xfrm>
          <a:prstGeom prst="rect">
            <a:avLst/>
          </a:prstGeom>
          <a:noFill/>
          <a:ln w="0">
            <a:noFill/>
          </a:ln>
        </p:spPr>
        <p:style>
          <a:lnRef idx="0"/>
          <a:fillRef idx="0"/>
          <a:effectRef idx="0"/>
          <a:fontRef idx="minor"/>
        </p:style>
        <p:txBody>
          <a:bodyPr lIns="0" rIns="0" tIns="0" bIns="0" anchor="ctr">
            <a:noAutofit/>
          </a:bodyPr>
          <a:p>
            <a:pPr defTabSz="914400">
              <a:lnSpc>
                <a:spcPct val="98000"/>
              </a:lnSpc>
              <a:tabLst>
                <a:tab algn="l" pos="0"/>
              </a:tabLst>
            </a:pPr>
            <a:r>
              <a:rPr b="0" lang="zh-CN" sz="1400" strike="noStrike" u="none">
                <a:solidFill>
                  <a:srgbClr val="263238"/>
                </a:solidFill>
                <a:effectLst/>
                <a:uFillTx/>
                <a:latin typeface="Meiryo"/>
                <a:ea typeface="Meiryo"/>
              </a:rPr>
              <a:t>操作を止める（開かない・押さない・消さない）</a:t>
            </a:r>
            <a:endParaRPr b="0" lang="en-US" sz="1400" strike="noStrike" u="none">
              <a:solidFill>
                <a:srgbClr val="000000"/>
              </a:solidFill>
              <a:effectLst/>
              <a:uFillTx/>
              <a:latin typeface="Arial"/>
            </a:endParaRPr>
          </a:p>
        </p:txBody>
      </p:sp>
      <p:sp>
        <p:nvSpPr>
          <p:cNvPr id="595" name="Shape 10"/>
          <p:cNvSpPr/>
          <p:nvPr/>
        </p:nvSpPr>
        <p:spPr>
          <a:xfrm>
            <a:off x="795240" y="2434320"/>
            <a:ext cx="360" cy="68760"/>
          </a:xfrm>
          <a:prstGeom prst="line">
            <a:avLst/>
          </a:prstGeom>
          <a:ln w="25400">
            <a:solidFill>
              <a:srgbClr val="237a75"/>
            </a:solidFill>
            <a:round/>
          </a:ln>
        </p:spPr>
        <p:style>
          <a:lnRef idx="0"/>
          <a:fillRef idx="0"/>
          <a:effectRef idx="0"/>
          <a:fontRef idx="minor"/>
        </p:style>
        <p:txBody>
          <a:bodyPr lIns="90000" rIns="90000" tIns="23760" bIns="23760" anchor="t" anchorCtr="1">
            <a:noAutofit/>
          </a:bodyPr>
          <a:p>
            <a:endParaRPr b="0" lang="en-US" sz="1800" strike="noStrike" u="none">
              <a:solidFill>
                <a:srgbClr val="000000"/>
              </a:solidFill>
              <a:effectLst/>
              <a:uFillTx/>
              <a:latin typeface="Arial"/>
            </a:endParaRPr>
          </a:p>
        </p:txBody>
      </p:sp>
      <p:sp>
        <p:nvSpPr>
          <p:cNvPr id="596" name="Shape 11"/>
          <p:cNvSpPr/>
          <p:nvPr/>
        </p:nvSpPr>
        <p:spPr>
          <a:xfrm>
            <a:off x="567000" y="2503080"/>
            <a:ext cx="456840" cy="45684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597" name="Text 12"/>
          <p:cNvSpPr/>
          <p:nvPr/>
        </p:nvSpPr>
        <p:spPr>
          <a:xfrm>
            <a:off x="567000" y="2503080"/>
            <a:ext cx="456840" cy="4568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700" strike="noStrike" u="none">
                <a:solidFill>
                  <a:srgbClr val="ffffff"/>
                </a:solidFill>
                <a:effectLst/>
                <a:uFillTx/>
                <a:latin typeface="Meiryo"/>
                <a:ea typeface="Meiryo"/>
              </a:rPr>
              <a:t>3</a:t>
            </a:r>
            <a:endParaRPr b="0" lang="en-US" sz="1700" strike="noStrike" u="none">
              <a:solidFill>
                <a:srgbClr val="000000"/>
              </a:solidFill>
              <a:effectLst/>
              <a:uFillTx/>
              <a:latin typeface="Arial"/>
            </a:endParaRPr>
          </a:p>
        </p:txBody>
      </p:sp>
      <p:sp>
        <p:nvSpPr>
          <p:cNvPr id="598" name="Text 13"/>
          <p:cNvSpPr/>
          <p:nvPr/>
        </p:nvSpPr>
        <p:spPr>
          <a:xfrm>
            <a:off x="1207080" y="2468880"/>
            <a:ext cx="5486040" cy="525600"/>
          </a:xfrm>
          <a:prstGeom prst="rect">
            <a:avLst/>
          </a:prstGeom>
          <a:noFill/>
          <a:ln w="0">
            <a:noFill/>
          </a:ln>
        </p:spPr>
        <p:style>
          <a:lnRef idx="0"/>
          <a:fillRef idx="0"/>
          <a:effectRef idx="0"/>
          <a:fontRef idx="minor"/>
        </p:style>
        <p:txBody>
          <a:bodyPr lIns="0" rIns="0" tIns="0" bIns="0" anchor="ctr">
            <a:noAutofit/>
          </a:bodyPr>
          <a:p>
            <a:pPr defTabSz="914400">
              <a:lnSpc>
                <a:spcPct val="98000"/>
              </a:lnSpc>
              <a:tabLst>
                <a:tab algn="l" pos="0"/>
              </a:tabLst>
            </a:pPr>
            <a:r>
              <a:rPr b="0" lang="zh-CN" sz="1400" strike="noStrike" u="none">
                <a:solidFill>
                  <a:srgbClr val="263238"/>
                </a:solidFill>
                <a:effectLst/>
                <a:uFillTx/>
                <a:latin typeface="Meiryo"/>
                <a:ea typeface="Meiryo"/>
              </a:rPr>
              <a:t>画面・メール・状況を保全（写真・スクショ）</a:t>
            </a:r>
            <a:endParaRPr b="0" lang="en-US" sz="1400" strike="noStrike" u="none">
              <a:solidFill>
                <a:srgbClr val="000000"/>
              </a:solidFill>
              <a:effectLst/>
              <a:uFillTx/>
              <a:latin typeface="Arial"/>
            </a:endParaRPr>
          </a:p>
        </p:txBody>
      </p:sp>
      <p:sp>
        <p:nvSpPr>
          <p:cNvPr id="599" name="Shape 14"/>
          <p:cNvSpPr/>
          <p:nvPr/>
        </p:nvSpPr>
        <p:spPr>
          <a:xfrm>
            <a:off x="795240" y="2960280"/>
            <a:ext cx="360" cy="68400"/>
          </a:xfrm>
          <a:prstGeom prst="line">
            <a:avLst/>
          </a:prstGeom>
          <a:ln w="25400">
            <a:solidFill>
              <a:srgbClr val="237a75"/>
            </a:solidFill>
            <a:round/>
          </a:ln>
        </p:spPr>
        <p:style>
          <a:lnRef idx="0"/>
          <a:fillRef idx="0"/>
          <a:effectRef idx="0"/>
          <a:fontRef idx="minor"/>
        </p:style>
        <p:txBody>
          <a:bodyPr lIns="90000" rIns="90000" tIns="23400" bIns="23400" anchor="t" anchorCtr="1">
            <a:noAutofit/>
          </a:bodyPr>
          <a:p>
            <a:endParaRPr b="0" lang="en-US" sz="1800" strike="noStrike" u="none">
              <a:solidFill>
                <a:srgbClr val="000000"/>
              </a:solidFill>
              <a:effectLst/>
              <a:uFillTx/>
              <a:latin typeface="Arial"/>
            </a:endParaRPr>
          </a:p>
        </p:txBody>
      </p:sp>
      <p:sp>
        <p:nvSpPr>
          <p:cNvPr id="600" name="Shape 15"/>
          <p:cNvSpPr/>
          <p:nvPr/>
        </p:nvSpPr>
        <p:spPr>
          <a:xfrm>
            <a:off x="567000" y="3029040"/>
            <a:ext cx="456840" cy="45684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601" name="Text 16"/>
          <p:cNvSpPr/>
          <p:nvPr/>
        </p:nvSpPr>
        <p:spPr>
          <a:xfrm>
            <a:off x="567000" y="3029040"/>
            <a:ext cx="456840" cy="4568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700" strike="noStrike" u="none">
                <a:solidFill>
                  <a:srgbClr val="ffffff"/>
                </a:solidFill>
                <a:effectLst/>
                <a:uFillTx/>
                <a:latin typeface="Meiryo"/>
                <a:ea typeface="Meiryo"/>
              </a:rPr>
              <a:t>4</a:t>
            </a:r>
            <a:endParaRPr b="0" lang="en-US" sz="1700" strike="noStrike" u="none">
              <a:solidFill>
                <a:srgbClr val="000000"/>
              </a:solidFill>
              <a:effectLst/>
              <a:uFillTx/>
              <a:latin typeface="Arial"/>
            </a:endParaRPr>
          </a:p>
        </p:txBody>
      </p:sp>
      <p:sp>
        <p:nvSpPr>
          <p:cNvPr id="602" name="Text 17"/>
          <p:cNvSpPr/>
          <p:nvPr/>
        </p:nvSpPr>
        <p:spPr>
          <a:xfrm>
            <a:off x="1207080" y="2994840"/>
            <a:ext cx="5486040" cy="525600"/>
          </a:xfrm>
          <a:prstGeom prst="rect">
            <a:avLst/>
          </a:prstGeom>
          <a:noFill/>
          <a:ln w="0">
            <a:noFill/>
          </a:ln>
        </p:spPr>
        <p:style>
          <a:lnRef idx="0"/>
          <a:fillRef idx="0"/>
          <a:effectRef idx="0"/>
          <a:fontRef idx="minor"/>
        </p:style>
        <p:txBody>
          <a:bodyPr lIns="0" rIns="0" tIns="0" bIns="0" anchor="ctr">
            <a:noAutofit/>
          </a:bodyPr>
          <a:p>
            <a:pPr defTabSz="914400">
              <a:lnSpc>
                <a:spcPct val="98000"/>
              </a:lnSpc>
              <a:tabLst>
                <a:tab algn="l" pos="0"/>
              </a:tabLst>
            </a:pPr>
            <a:r>
              <a:rPr b="0" lang="zh-CN" sz="1400" strike="noStrike" u="none">
                <a:solidFill>
                  <a:srgbClr val="263238"/>
                </a:solidFill>
                <a:effectLst/>
                <a:uFillTx/>
                <a:latin typeface="Meiryo"/>
                <a:ea typeface="Meiryo"/>
              </a:rPr>
              <a:t>上長・情報システム・セキュリティ担当へ報告</a:t>
            </a:r>
            <a:endParaRPr b="0" lang="en-US" sz="1400" strike="noStrike" u="none">
              <a:solidFill>
                <a:srgbClr val="000000"/>
              </a:solidFill>
              <a:effectLst/>
              <a:uFillTx/>
              <a:latin typeface="Arial"/>
            </a:endParaRPr>
          </a:p>
        </p:txBody>
      </p:sp>
      <p:sp>
        <p:nvSpPr>
          <p:cNvPr id="603" name="Shape 18"/>
          <p:cNvSpPr/>
          <p:nvPr/>
        </p:nvSpPr>
        <p:spPr>
          <a:xfrm>
            <a:off x="795240" y="3485880"/>
            <a:ext cx="360" cy="68760"/>
          </a:xfrm>
          <a:prstGeom prst="line">
            <a:avLst/>
          </a:prstGeom>
          <a:ln w="25400">
            <a:solidFill>
              <a:srgbClr val="237a75"/>
            </a:solidFill>
            <a:round/>
          </a:ln>
        </p:spPr>
        <p:style>
          <a:lnRef idx="0"/>
          <a:fillRef idx="0"/>
          <a:effectRef idx="0"/>
          <a:fontRef idx="minor"/>
        </p:style>
        <p:txBody>
          <a:bodyPr lIns="90000" rIns="90000" tIns="23760" bIns="23760" anchor="t" anchorCtr="1">
            <a:noAutofit/>
          </a:bodyPr>
          <a:p>
            <a:endParaRPr b="0" lang="en-US" sz="1800" strike="noStrike" u="none">
              <a:solidFill>
                <a:srgbClr val="000000"/>
              </a:solidFill>
              <a:effectLst/>
              <a:uFillTx/>
              <a:latin typeface="Arial"/>
            </a:endParaRPr>
          </a:p>
        </p:txBody>
      </p:sp>
      <p:sp>
        <p:nvSpPr>
          <p:cNvPr id="604" name="Shape 19"/>
          <p:cNvSpPr/>
          <p:nvPr/>
        </p:nvSpPr>
        <p:spPr>
          <a:xfrm>
            <a:off x="567000" y="3554640"/>
            <a:ext cx="456840" cy="45684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605" name="Text 20"/>
          <p:cNvSpPr/>
          <p:nvPr/>
        </p:nvSpPr>
        <p:spPr>
          <a:xfrm>
            <a:off x="567000" y="3554640"/>
            <a:ext cx="456840" cy="4568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700" strike="noStrike" u="none">
                <a:solidFill>
                  <a:srgbClr val="ffffff"/>
                </a:solidFill>
                <a:effectLst/>
                <a:uFillTx/>
                <a:latin typeface="Meiryo"/>
                <a:ea typeface="Meiryo"/>
              </a:rPr>
              <a:t>5</a:t>
            </a:r>
            <a:endParaRPr b="0" lang="en-US" sz="1700" strike="noStrike" u="none">
              <a:solidFill>
                <a:srgbClr val="000000"/>
              </a:solidFill>
              <a:effectLst/>
              <a:uFillTx/>
              <a:latin typeface="Arial"/>
            </a:endParaRPr>
          </a:p>
        </p:txBody>
      </p:sp>
      <p:sp>
        <p:nvSpPr>
          <p:cNvPr id="606" name="Text 21"/>
          <p:cNvSpPr/>
          <p:nvPr/>
        </p:nvSpPr>
        <p:spPr>
          <a:xfrm>
            <a:off x="1207080" y="3520440"/>
            <a:ext cx="5486040" cy="525600"/>
          </a:xfrm>
          <a:prstGeom prst="rect">
            <a:avLst/>
          </a:prstGeom>
          <a:noFill/>
          <a:ln w="0">
            <a:noFill/>
          </a:ln>
        </p:spPr>
        <p:style>
          <a:lnRef idx="0"/>
          <a:fillRef idx="0"/>
          <a:effectRef idx="0"/>
          <a:fontRef idx="minor"/>
        </p:style>
        <p:txBody>
          <a:bodyPr lIns="0" rIns="0" tIns="0" bIns="0" anchor="ctr">
            <a:noAutofit/>
          </a:bodyPr>
          <a:p>
            <a:pPr defTabSz="914400">
              <a:lnSpc>
                <a:spcPct val="98000"/>
              </a:lnSpc>
              <a:tabLst>
                <a:tab algn="l" pos="0"/>
              </a:tabLst>
            </a:pPr>
            <a:r>
              <a:rPr b="0" lang="zh-CN" sz="1400" strike="noStrike" u="none">
                <a:solidFill>
                  <a:srgbClr val="263238"/>
                </a:solidFill>
                <a:effectLst/>
                <a:uFillTx/>
                <a:latin typeface="Meiryo"/>
                <a:ea typeface="Meiryo"/>
              </a:rPr>
              <a:t>既に開いた・入力した・承認した事実も隠さず伝える</a:t>
            </a:r>
            <a:endParaRPr b="0" lang="en-US" sz="1400" strike="noStrike" u="none">
              <a:solidFill>
                <a:srgbClr val="000000"/>
              </a:solidFill>
              <a:effectLst/>
              <a:uFillTx/>
              <a:latin typeface="Arial"/>
            </a:endParaRPr>
          </a:p>
        </p:txBody>
      </p:sp>
      <p:sp>
        <p:nvSpPr>
          <p:cNvPr id="607" name="Shape 22"/>
          <p:cNvSpPr/>
          <p:nvPr/>
        </p:nvSpPr>
        <p:spPr>
          <a:xfrm>
            <a:off x="795240" y="4011840"/>
            <a:ext cx="360" cy="68400"/>
          </a:xfrm>
          <a:prstGeom prst="line">
            <a:avLst/>
          </a:prstGeom>
          <a:ln w="25400">
            <a:solidFill>
              <a:srgbClr val="237a75"/>
            </a:solidFill>
            <a:round/>
          </a:ln>
        </p:spPr>
        <p:style>
          <a:lnRef idx="0"/>
          <a:fillRef idx="0"/>
          <a:effectRef idx="0"/>
          <a:fontRef idx="minor"/>
        </p:style>
        <p:txBody>
          <a:bodyPr lIns="90000" rIns="90000" tIns="23400" bIns="23400" anchor="t" anchorCtr="1">
            <a:noAutofit/>
          </a:bodyPr>
          <a:p>
            <a:endParaRPr b="0" lang="en-US" sz="1800" strike="noStrike" u="none">
              <a:solidFill>
                <a:srgbClr val="000000"/>
              </a:solidFill>
              <a:effectLst/>
              <a:uFillTx/>
              <a:latin typeface="Arial"/>
            </a:endParaRPr>
          </a:p>
        </p:txBody>
      </p:sp>
      <p:sp>
        <p:nvSpPr>
          <p:cNvPr id="608" name="Shape 23"/>
          <p:cNvSpPr/>
          <p:nvPr/>
        </p:nvSpPr>
        <p:spPr>
          <a:xfrm>
            <a:off x="567000" y="4080600"/>
            <a:ext cx="456840" cy="45684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609" name="Text 24"/>
          <p:cNvSpPr/>
          <p:nvPr/>
        </p:nvSpPr>
        <p:spPr>
          <a:xfrm>
            <a:off x="567000" y="4080600"/>
            <a:ext cx="456840" cy="4568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700" strike="noStrike" u="none">
                <a:solidFill>
                  <a:srgbClr val="ffffff"/>
                </a:solidFill>
                <a:effectLst/>
                <a:uFillTx/>
                <a:latin typeface="Meiryo"/>
                <a:ea typeface="Meiryo"/>
              </a:rPr>
              <a:t>6</a:t>
            </a:r>
            <a:endParaRPr b="0" lang="en-US" sz="1700" strike="noStrike" u="none">
              <a:solidFill>
                <a:srgbClr val="000000"/>
              </a:solidFill>
              <a:effectLst/>
              <a:uFillTx/>
              <a:latin typeface="Arial"/>
            </a:endParaRPr>
          </a:p>
        </p:txBody>
      </p:sp>
      <p:sp>
        <p:nvSpPr>
          <p:cNvPr id="610" name="Text 25"/>
          <p:cNvSpPr/>
          <p:nvPr/>
        </p:nvSpPr>
        <p:spPr>
          <a:xfrm>
            <a:off x="1207080" y="4046400"/>
            <a:ext cx="5486040" cy="525600"/>
          </a:xfrm>
          <a:prstGeom prst="rect">
            <a:avLst/>
          </a:prstGeom>
          <a:noFill/>
          <a:ln w="0">
            <a:noFill/>
          </a:ln>
        </p:spPr>
        <p:style>
          <a:lnRef idx="0"/>
          <a:fillRef idx="0"/>
          <a:effectRef idx="0"/>
          <a:fontRef idx="minor"/>
        </p:style>
        <p:txBody>
          <a:bodyPr lIns="0" rIns="0" tIns="0" bIns="0" anchor="ctr">
            <a:noAutofit/>
          </a:bodyPr>
          <a:p>
            <a:pPr defTabSz="914400">
              <a:lnSpc>
                <a:spcPct val="98000"/>
              </a:lnSpc>
              <a:tabLst>
                <a:tab algn="l" pos="0"/>
              </a:tabLst>
            </a:pPr>
            <a:r>
              <a:rPr b="0" lang="zh-CN" sz="1400" strike="noStrike" u="none">
                <a:solidFill>
                  <a:srgbClr val="263238"/>
                </a:solidFill>
                <a:effectLst/>
                <a:uFillTx/>
                <a:latin typeface="Meiryo"/>
                <a:ea typeface="Meiryo"/>
              </a:rPr>
              <a:t>情シスの指示に従い、隔離・変更・確認を行う</a:t>
            </a:r>
            <a:endParaRPr b="0" lang="en-US" sz="1400" strike="noStrike" u="none">
              <a:solidFill>
                <a:srgbClr val="000000"/>
              </a:solidFill>
              <a:effectLst/>
              <a:uFillTx/>
              <a:latin typeface="Arial"/>
            </a:endParaRPr>
          </a:p>
        </p:txBody>
      </p:sp>
      <p:sp>
        <p:nvSpPr>
          <p:cNvPr id="611" name="Shape 26"/>
          <p:cNvSpPr/>
          <p:nvPr/>
        </p:nvSpPr>
        <p:spPr>
          <a:xfrm>
            <a:off x="7059240" y="1417320"/>
            <a:ext cx="4565160" cy="3657240"/>
          </a:xfrm>
          <a:prstGeom prst="roundRect">
            <a:avLst>
              <a:gd name="adj" fmla="val 2500"/>
            </a:avLst>
          </a:prstGeom>
          <a:solidFill>
            <a:srgbClr val="f7efdd"/>
          </a:solidFill>
          <a:ln w="15875">
            <a:solidFill>
              <a:srgbClr val="b58a3a"/>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612" name="Shape 27"/>
          <p:cNvSpPr/>
          <p:nvPr/>
        </p:nvSpPr>
        <p:spPr>
          <a:xfrm>
            <a:off x="7287840" y="1627560"/>
            <a:ext cx="502560" cy="50256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613" name="Image 1" descr="preencoded.png"/>
          <p:cNvPicPr/>
          <p:nvPr/>
        </p:nvPicPr>
        <p:blipFill>
          <a:blip r:embed="rId2"/>
          <a:stretch/>
        </p:blipFill>
        <p:spPr>
          <a:xfrm>
            <a:off x="7413480" y="1753200"/>
            <a:ext cx="251280" cy="251280"/>
          </a:xfrm>
          <a:prstGeom prst="rect">
            <a:avLst/>
          </a:prstGeom>
          <a:noFill/>
          <a:ln w="0">
            <a:noFill/>
          </a:ln>
        </p:spPr>
      </p:pic>
      <p:sp>
        <p:nvSpPr>
          <p:cNvPr id="614" name="Text 28"/>
          <p:cNvSpPr/>
          <p:nvPr/>
        </p:nvSpPr>
        <p:spPr>
          <a:xfrm>
            <a:off x="7900560" y="1627560"/>
            <a:ext cx="355932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16314f"/>
                </a:solidFill>
                <a:effectLst/>
                <a:uFillTx/>
                <a:latin typeface="Meiryo"/>
                <a:ea typeface="Meiryo"/>
              </a:rPr>
              <a:t>初動のポイント</a:t>
            </a:r>
            <a:endParaRPr b="0" lang="en-US" sz="1600" strike="noStrike" u="none">
              <a:solidFill>
                <a:srgbClr val="000000"/>
              </a:solidFill>
              <a:effectLst/>
              <a:uFillTx/>
              <a:latin typeface="Arial"/>
            </a:endParaRPr>
          </a:p>
        </p:txBody>
      </p:sp>
      <p:sp>
        <p:nvSpPr>
          <p:cNvPr id="615" name="Text 29"/>
          <p:cNvSpPr/>
          <p:nvPr/>
        </p:nvSpPr>
        <p:spPr>
          <a:xfrm>
            <a:off x="7333560" y="2240280"/>
            <a:ext cx="4016520" cy="274284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1001"/>
              </a:spcAft>
              <a:buClr>
                <a:srgbClr val="243b53"/>
              </a:buClr>
              <a:buFont typeface="Symbol" charset="2"/>
              <a:buChar char=""/>
            </a:pPr>
            <a:r>
              <a:rPr b="0" lang="zh-CN" sz="1300" strike="noStrike" u="none">
                <a:solidFill>
                  <a:srgbClr val="243b53"/>
                </a:solidFill>
                <a:effectLst/>
                <a:uFillTx/>
                <a:latin typeface="Meiryo"/>
                <a:ea typeface="Meiryo"/>
              </a:rPr>
              <a:t>完璧な判断より「速い報告」</a:t>
            </a:r>
            <a:endParaRPr b="0" lang="en-US" sz="1300" strike="noStrike" u="none">
              <a:solidFill>
                <a:srgbClr val="000000"/>
              </a:solidFill>
              <a:effectLst/>
              <a:uFillTx/>
              <a:latin typeface="Arial"/>
            </a:endParaRPr>
          </a:p>
          <a:p>
            <a:pPr marL="177840" indent="-177840" defTabSz="914400">
              <a:lnSpc>
                <a:spcPct val="100000"/>
              </a:lnSpc>
              <a:spcAft>
                <a:spcPts val="1001"/>
              </a:spcAft>
              <a:buClr>
                <a:srgbClr val="243b53"/>
              </a:buClr>
              <a:buFont typeface="Symbol" charset="2"/>
              <a:buChar char=""/>
            </a:pPr>
            <a:r>
              <a:rPr b="0" lang="zh-CN" sz="1300" strike="noStrike" u="none">
                <a:solidFill>
                  <a:srgbClr val="243b53"/>
                </a:solidFill>
                <a:effectLst/>
                <a:uFillTx/>
                <a:latin typeface="Meiryo"/>
                <a:ea typeface="Meiryo"/>
              </a:rPr>
              <a:t>迷ったら報告する方を選ぶ</a:t>
            </a:r>
            <a:endParaRPr b="0" lang="en-US" sz="1300" strike="noStrike" u="none">
              <a:solidFill>
                <a:srgbClr val="000000"/>
              </a:solidFill>
              <a:effectLst/>
              <a:uFillTx/>
              <a:latin typeface="Arial"/>
            </a:endParaRPr>
          </a:p>
          <a:p>
            <a:pPr marL="177840" indent="-177840" defTabSz="914400">
              <a:lnSpc>
                <a:spcPct val="100000"/>
              </a:lnSpc>
              <a:spcAft>
                <a:spcPts val="1001"/>
              </a:spcAft>
              <a:buClr>
                <a:srgbClr val="243b53"/>
              </a:buClr>
              <a:buFont typeface="Symbol" charset="2"/>
              <a:buChar char=""/>
            </a:pPr>
            <a:r>
              <a:rPr b="0" lang="zh-CN" sz="1300" strike="noStrike" u="none">
                <a:solidFill>
                  <a:srgbClr val="243b53"/>
                </a:solidFill>
                <a:effectLst/>
                <a:uFillTx/>
                <a:latin typeface="Meiryo"/>
                <a:ea typeface="Meiryo"/>
              </a:rPr>
              <a:t>個人情報なら第</a:t>
            </a:r>
            <a:r>
              <a:rPr b="0" lang="en-US" sz="1300" strike="noStrike" u="none">
                <a:solidFill>
                  <a:srgbClr val="243b53"/>
                </a:solidFill>
                <a:effectLst/>
                <a:uFillTx/>
                <a:latin typeface="Meiryo"/>
                <a:ea typeface="Meiryo"/>
              </a:rPr>
              <a:t>9</a:t>
            </a:r>
            <a:r>
              <a:rPr b="0" lang="zh-CN" sz="1300" strike="noStrike" u="none">
                <a:solidFill>
                  <a:srgbClr val="243b53"/>
                </a:solidFill>
                <a:effectLst/>
                <a:uFillTx/>
                <a:latin typeface="Meiryo"/>
                <a:ea typeface="Meiryo"/>
              </a:rPr>
              <a:t>話の窓口へ連携</a:t>
            </a:r>
            <a:endParaRPr b="0" lang="en-US" sz="1300" strike="noStrike" u="none">
              <a:solidFill>
                <a:srgbClr val="000000"/>
              </a:solidFill>
              <a:effectLst/>
              <a:uFillTx/>
              <a:latin typeface="Arial"/>
            </a:endParaRPr>
          </a:p>
          <a:p>
            <a:pPr marL="177840" indent="-177840" defTabSz="914400">
              <a:lnSpc>
                <a:spcPct val="100000"/>
              </a:lnSpc>
              <a:spcAft>
                <a:spcPts val="1001"/>
              </a:spcAft>
              <a:buClr>
                <a:srgbClr val="243b53"/>
              </a:buClr>
              <a:buFont typeface="Symbol" charset="2"/>
              <a:buChar char=""/>
            </a:pPr>
            <a:r>
              <a:rPr b="0" lang="zh-CN" sz="1300" strike="noStrike" u="none">
                <a:solidFill>
                  <a:srgbClr val="243b53"/>
                </a:solidFill>
                <a:effectLst/>
                <a:uFillTx/>
                <a:latin typeface="Meiryo"/>
                <a:ea typeface="Meiryo"/>
              </a:rPr>
              <a:t>営業秘密なら第</a:t>
            </a:r>
            <a:r>
              <a:rPr b="0" lang="en-US" sz="1300" strike="noStrike" u="none">
                <a:solidFill>
                  <a:srgbClr val="243b53"/>
                </a:solidFill>
                <a:effectLst/>
                <a:uFillTx/>
                <a:latin typeface="Meiryo"/>
                <a:ea typeface="Meiryo"/>
              </a:rPr>
              <a:t>13</a:t>
            </a:r>
            <a:r>
              <a:rPr b="0" lang="zh-CN" sz="1300" strike="noStrike" u="none">
                <a:solidFill>
                  <a:srgbClr val="243b53"/>
                </a:solidFill>
                <a:effectLst/>
                <a:uFillTx/>
                <a:latin typeface="Meiryo"/>
                <a:ea typeface="Meiryo"/>
              </a:rPr>
              <a:t>話の窓口へ連携</a:t>
            </a:r>
            <a:endParaRPr b="0" lang="en-US" sz="1300" strike="noStrike" u="none">
              <a:solidFill>
                <a:srgbClr val="000000"/>
              </a:solidFill>
              <a:effectLst/>
              <a:uFillTx/>
              <a:latin typeface="Arial"/>
            </a:endParaRPr>
          </a:p>
          <a:p>
            <a:pPr marL="177840" indent="-177840" defTabSz="914400">
              <a:lnSpc>
                <a:spcPct val="100000"/>
              </a:lnSpc>
              <a:spcAft>
                <a:spcPts val="1001"/>
              </a:spcAft>
              <a:buClr>
                <a:srgbClr val="243b53"/>
              </a:buClr>
              <a:buFont typeface="Symbol" charset="2"/>
              <a:buChar char=""/>
            </a:pPr>
            <a:r>
              <a:rPr b="0" lang="zh-CN" sz="1300" strike="noStrike" u="none">
                <a:solidFill>
                  <a:srgbClr val="243b53"/>
                </a:solidFill>
                <a:effectLst/>
                <a:uFillTx/>
                <a:latin typeface="Meiryo"/>
                <a:ea typeface="Meiryo"/>
              </a:rPr>
              <a:t>自社の報告先を事前に確認しておく</a:t>
            </a:r>
            <a:endParaRPr b="0" lang="en-US" sz="1300" strike="noStrike" u="none">
              <a:solidFill>
                <a:srgbClr val="000000"/>
              </a:solidFill>
              <a:effectLst/>
              <a:uFillTx/>
              <a:latin typeface="Arial"/>
            </a:endParaRPr>
          </a:p>
        </p:txBody>
      </p:sp>
      <p:sp>
        <p:nvSpPr>
          <p:cNvPr id="616" name="Text 30"/>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617" name="Text 31"/>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26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18" name="Shape 0"/>
          <p:cNvSpPr/>
          <p:nvPr/>
        </p:nvSpPr>
        <p:spPr>
          <a:xfrm>
            <a:off x="567000" y="384120"/>
            <a:ext cx="566640" cy="56664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619" name="Image 0" descr="preencoded.png"/>
          <p:cNvPicPr/>
          <p:nvPr/>
        </p:nvPicPr>
        <p:blipFill>
          <a:blip r:embed="rId1"/>
          <a:stretch/>
        </p:blipFill>
        <p:spPr>
          <a:xfrm>
            <a:off x="708840" y="525960"/>
            <a:ext cx="282960" cy="282960"/>
          </a:xfrm>
          <a:prstGeom prst="rect">
            <a:avLst/>
          </a:prstGeom>
          <a:noFill/>
          <a:ln w="0">
            <a:noFill/>
          </a:ln>
        </p:spPr>
      </p:pic>
      <p:sp>
        <p:nvSpPr>
          <p:cNvPr id="620"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証拠保全と報告</a:t>
            </a:r>
            <a:endParaRPr b="0" lang="en-US" sz="2700" strike="noStrike" u="none">
              <a:solidFill>
                <a:srgbClr val="000000"/>
              </a:solidFill>
              <a:effectLst/>
              <a:uFillTx/>
              <a:latin typeface="Arial"/>
            </a:endParaRPr>
          </a:p>
        </p:txBody>
      </p:sp>
      <p:sp>
        <p:nvSpPr>
          <p:cNvPr id="621"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「消さない」と「正確に伝える」が後を助ける</a:t>
            </a:r>
            <a:endParaRPr b="0" lang="en-US" sz="1250" strike="noStrike" u="none">
              <a:solidFill>
                <a:srgbClr val="000000"/>
              </a:solidFill>
              <a:effectLst/>
              <a:uFillTx/>
              <a:latin typeface="Arial"/>
            </a:endParaRPr>
          </a:p>
        </p:txBody>
      </p:sp>
      <p:sp>
        <p:nvSpPr>
          <p:cNvPr id="622" name="Shape 3"/>
          <p:cNvSpPr/>
          <p:nvPr/>
        </p:nvSpPr>
        <p:spPr>
          <a:xfrm>
            <a:off x="567000" y="1554480"/>
            <a:ext cx="5760360" cy="2925720"/>
          </a:xfrm>
          <a:prstGeom prst="roundRect">
            <a:avLst>
              <a:gd name="adj" fmla="val 3125"/>
            </a:avLst>
          </a:prstGeom>
          <a:solidFill>
            <a:srgbClr val="e7f1eb"/>
          </a:solidFill>
          <a:ln w="15875">
            <a:solidFill>
              <a:srgbClr val="2f6b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623" name="Text 4"/>
          <p:cNvSpPr/>
          <p:nvPr/>
        </p:nvSpPr>
        <p:spPr>
          <a:xfrm>
            <a:off x="841320" y="1737360"/>
            <a:ext cx="5211720" cy="411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2f6b4f"/>
                </a:solidFill>
                <a:effectLst/>
                <a:uFillTx/>
                <a:latin typeface="Meiryo"/>
                <a:ea typeface="Meiryo"/>
              </a:rPr>
              <a:t>残すべきもの</a:t>
            </a:r>
            <a:endParaRPr b="0" lang="en-US" sz="1600" strike="noStrike" u="none">
              <a:solidFill>
                <a:srgbClr val="000000"/>
              </a:solidFill>
              <a:effectLst/>
              <a:uFillTx/>
              <a:latin typeface="Arial"/>
            </a:endParaRPr>
          </a:p>
        </p:txBody>
      </p:sp>
      <p:sp>
        <p:nvSpPr>
          <p:cNvPr id="624" name="Text 5"/>
          <p:cNvSpPr/>
          <p:nvPr/>
        </p:nvSpPr>
        <p:spPr>
          <a:xfrm>
            <a:off x="859680" y="2240280"/>
            <a:ext cx="5211720" cy="210276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不審メール（ヘッダ・本文・添付ファイル名）</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en-US" sz="1350" strike="noStrike" u="none">
                <a:solidFill>
                  <a:srgbClr val="243b53"/>
                </a:solidFill>
                <a:effectLst/>
                <a:uFillTx/>
                <a:latin typeface="Meiryo"/>
                <a:ea typeface="Meiryo"/>
              </a:rPr>
              <a:t>URL</a:t>
            </a:r>
            <a:r>
              <a:rPr b="0" lang="zh-CN" sz="1350" strike="noStrike" u="none">
                <a:solidFill>
                  <a:srgbClr val="243b53"/>
                </a:solidFill>
                <a:effectLst/>
                <a:uFillTx/>
                <a:latin typeface="Meiryo"/>
                <a:ea typeface="Meiryo"/>
              </a:rPr>
              <a:t>・画面のスクリーンショット</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端末の状態・表示されたメッセージ</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いつ・何を・どう操作したかのメモ</a:t>
            </a:r>
            <a:endParaRPr b="0" lang="en-US" sz="1350" strike="noStrike" u="none">
              <a:solidFill>
                <a:srgbClr val="000000"/>
              </a:solidFill>
              <a:effectLst/>
              <a:uFillTx/>
              <a:latin typeface="Arial"/>
            </a:endParaRPr>
          </a:p>
        </p:txBody>
      </p:sp>
      <p:sp>
        <p:nvSpPr>
          <p:cNvPr id="625" name="Shape 6"/>
          <p:cNvSpPr/>
          <p:nvPr/>
        </p:nvSpPr>
        <p:spPr>
          <a:xfrm>
            <a:off x="6647760" y="1554480"/>
            <a:ext cx="4976640" cy="2925720"/>
          </a:xfrm>
          <a:prstGeom prst="roundRect">
            <a:avLst>
              <a:gd name="adj" fmla="val 3125"/>
            </a:avLst>
          </a:prstGeom>
          <a:solidFill>
            <a:srgbClr val="eaf0f6"/>
          </a:solidFill>
          <a:ln w="15875">
            <a:solidFill>
              <a:srgbClr val="1631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626" name="Text 7"/>
          <p:cNvSpPr/>
          <p:nvPr/>
        </p:nvSpPr>
        <p:spPr>
          <a:xfrm>
            <a:off x="6922080" y="1737360"/>
            <a:ext cx="4428000" cy="411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16314f"/>
                </a:solidFill>
                <a:effectLst/>
                <a:uFillTx/>
                <a:latin typeface="Meiryo"/>
                <a:ea typeface="Meiryo"/>
              </a:rPr>
              <a:t>報告で伝えること</a:t>
            </a:r>
            <a:endParaRPr b="0" lang="en-US" sz="1600" strike="noStrike" u="none">
              <a:solidFill>
                <a:srgbClr val="000000"/>
              </a:solidFill>
              <a:effectLst/>
              <a:uFillTx/>
              <a:latin typeface="Arial"/>
            </a:endParaRPr>
          </a:p>
        </p:txBody>
      </p:sp>
      <p:sp>
        <p:nvSpPr>
          <p:cNvPr id="627" name="Text 8"/>
          <p:cNvSpPr/>
          <p:nvPr/>
        </p:nvSpPr>
        <p:spPr>
          <a:xfrm>
            <a:off x="6940440" y="2240280"/>
            <a:ext cx="4428000" cy="210276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発見の日時・場所・経路</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対象の端末・アカウント・サービス</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入力・承認・送金などの有無</a:t>
            </a:r>
            <a:endParaRPr b="0" lang="en-US" sz="13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350" strike="noStrike" u="none">
                <a:solidFill>
                  <a:srgbClr val="243b53"/>
                </a:solidFill>
                <a:effectLst/>
                <a:uFillTx/>
                <a:latin typeface="Meiryo"/>
                <a:ea typeface="Meiryo"/>
              </a:rPr>
              <a:t>個人情報・機密情報が含まれる可能性</a:t>
            </a:r>
            <a:endParaRPr b="0" lang="en-US" sz="1350" strike="noStrike" u="none">
              <a:solidFill>
                <a:srgbClr val="000000"/>
              </a:solidFill>
              <a:effectLst/>
              <a:uFillTx/>
              <a:latin typeface="Arial"/>
            </a:endParaRPr>
          </a:p>
        </p:txBody>
      </p:sp>
      <p:sp>
        <p:nvSpPr>
          <p:cNvPr id="628" name="Text 9"/>
          <p:cNvSpPr/>
          <p:nvPr/>
        </p:nvSpPr>
        <p:spPr>
          <a:xfrm>
            <a:off x="567000" y="4983480"/>
            <a:ext cx="1105740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250" strike="noStrike" u="none">
                <a:solidFill>
                  <a:srgbClr val="b58a3a"/>
                </a:solidFill>
                <a:effectLst/>
                <a:uFillTx/>
                <a:latin typeface="Meiryo"/>
                <a:ea typeface="Meiryo"/>
              </a:rPr>
              <a:t>記録シートは別</a:t>
            </a:r>
            <a:r>
              <a:rPr b="1" lang="en-US" sz="1250" strike="noStrike" u="none">
                <a:solidFill>
                  <a:srgbClr val="b58a3a"/>
                </a:solidFill>
                <a:effectLst/>
                <a:uFillTx/>
                <a:latin typeface="Meiryo"/>
                <a:ea typeface="Meiryo"/>
              </a:rPr>
              <a:t>Word</a:t>
            </a:r>
            <a:r>
              <a:rPr b="1" lang="zh-CN" sz="1250" strike="noStrike" u="none">
                <a:solidFill>
                  <a:srgbClr val="b58a3a"/>
                </a:solidFill>
                <a:effectLst/>
                <a:uFillTx/>
                <a:latin typeface="Meiryo"/>
                <a:ea typeface="Meiryo"/>
              </a:rPr>
              <a:t>教材「初動対応・報告ツールキット」に収録。迷ったらそれに沿って記入します。</a:t>
            </a:r>
            <a:endParaRPr b="0" lang="en-US" sz="1250" strike="noStrike" u="none">
              <a:solidFill>
                <a:srgbClr val="000000"/>
              </a:solidFill>
              <a:effectLst/>
              <a:uFillTx/>
              <a:latin typeface="Arial"/>
            </a:endParaRPr>
          </a:p>
        </p:txBody>
      </p:sp>
      <p:sp>
        <p:nvSpPr>
          <p:cNvPr id="629" name="Text 10"/>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630" name="Text 11"/>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27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31" name="Shape 0"/>
          <p:cNvSpPr/>
          <p:nvPr/>
        </p:nvSpPr>
        <p:spPr>
          <a:xfrm>
            <a:off x="567000" y="384120"/>
            <a:ext cx="1691280" cy="566640"/>
          </a:xfrm>
          <a:prstGeom prst="roundRect">
            <a:avLst>
              <a:gd name="adj" fmla="val 12903"/>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632" name="Text 1"/>
          <p:cNvSpPr/>
          <p:nvPr/>
        </p:nvSpPr>
        <p:spPr>
          <a:xfrm>
            <a:off x="567000" y="384120"/>
            <a:ext cx="1691280" cy="5666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700" strike="noStrike" u="none">
                <a:solidFill>
                  <a:srgbClr val="b58a3a"/>
                </a:solidFill>
                <a:effectLst/>
                <a:uFillTx/>
                <a:latin typeface="Meiryo"/>
                <a:ea typeface="Meiryo"/>
              </a:rPr>
              <a:t>ケース </a:t>
            </a:r>
            <a:r>
              <a:rPr b="1" lang="en-US" sz="1700" strike="noStrike" u="none">
                <a:solidFill>
                  <a:srgbClr val="b58a3a"/>
                </a:solidFill>
                <a:effectLst/>
                <a:uFillTx/>
                <a:latin typeface="Meiryo"/>
                <a:ea typeface="Meiryo"/>
              </a:rPr>
              <a:t>1</a:t>
            </a:r>
            <a:endParaRPr b="0" lang="en-US" sz="1700" strike="noStrike" u="none">
              <a:solidFill>
                <a:srgbClr val="000000"/>
              </a:solidFill>
              <a:effectLst/>
              <a:uFillTx/>
              <a:latin typeface="Arial"/>
            </a:endParaRPr>
          </a:p>
        </p:txBody>
      </p:sp>
      <p:sp>
        <p:nvSpPr>
          <p:cNvPr id="633" name="Text 2"/>
          <p:cNvSpPr/>
          <p:nvPr/>
        </p:nvSpPr>
        <p:spPr>
          <a:xfrm>
            <a:off x="2487240" y="384120"/>
            <a:ext cx="9137160" cy="5666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200" strike="noStrike" u="none">
                <a:solidFill>
                  <a:srgbClr val="16314f"/>
                </a:solidFill>
                <a:effectLst/>
                <a:uFillTx/>
                <a:latin typeface="Meiryo"/>
                <a:ea typeface="Meiryo"/>
              </a:rPr>
              <a:t>標的型メールの添付ファイル</a:t>
            </a:r>
            <a:endParaRPr b="0" lang="en-US" sz="2200" strike="noStrike" u="none">
              <a:solidFill>
                <a:srgbClr val="000000"/>
              </a:solidFill>
              <a:effectLst/>
              <a:uFillTx/>
              <a:latin typeface="Arial"/>
            </a:endParaRPr>
          </a:p>
        </p:txBody>
      </p:sp>
      <p:sp>
        <p:nvSpPr>
          <p:cNvPr id="634" name="Shape 3"/>
          <p:cNvSpPr/>
          <p:nvPr/>
        </p:nvSpPr>
        <p:spPr>
          <a:xfrm>
            <a:off x="567000" y="1325880"/>
            <a:ext cx="11057400" cy="1234080"/>
          </a:xfrm>
          <a:prstGeom prst="roundRect">
            <a:avLst>
              <a:gd name="adj" fmla="val 7407"/>
            </a:avLst>
          </a:prstGeom>
          <a:solidFill>
            <a:srgbClr val="f1f5f8"/>
          </a:solidFill>
          <a:ln w="15875">
            <a:solidFill>
              <a:srgbClr val="d7dee6"/>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635" name="Shape 4"/>
          <p:cNvSpPr/>
          <p:nvPr/>
        </p:nvSpPr>
        <p:spPr>
          <a:xfrm>
            <a:off x="768240" y="1517760"/>
            <a:ext cx="411120" cy="41112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636" name="Image 0" descr="preencoded.png"/>
          <p:cNvPicPr/>
          <p:nvPr/>
        </p:nvPicPr>
        <p:blipFill>
          <a:blip r:embed="rId1"/>
          <a:stretch/>
        </p:blipFill>
        <p:spPr>
          <a:xfrm>
            <a:off x="870840" y="1620720"/>
            <a:ext cx="205560" cy="205560"/>
          </a:xfrm>
          <a:prstGeom prst="rect">
            <a:avLst/>
          </a:prstGeom>
          <a:noFill/>
          <a:ln w="0">
            <a:noFill/>
          </a:ln>
        </p:spPr>
      </p:pic>
      <p:sp>
        <p:nvSpPr>
          <p:cNvPr id="637" name="Text 5"/>
          <p:cNvSpPr/>
          <p:nvPr/>
        </p:nvSpPr>
        <p:spPr>
          <a:xfrm>
            <a:off x="1298520" y="1481400"/>
            <a:ext cx="1828440" cy="319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300" strike="noStrike" u="none">
                <a:solidFill>
                  <a:srgbClr val="16314f"/>
                </a:solidFill>
                <a:effectLst/>
                <a:uFillTx/>
                <a:latin typeface="Meiryo"/>
                <a:ea typeface="Meiryo"/>
              </a:rPr>
              <a:t>状況</a:t>
            </a:r>
            <a:endParaRPr b="0" lang="en-US" sz="1300" strike="noStrike" u="none">
              <a:solidFill>
                <a:srgbClr val="000000"/>
              </a:solidFill>
              <a:effectLst/>
              <a:uFillTx/>
              <a:latin typeface="Arial"/>
            </a:endParaRPr>
          </a:p>
        </p:txBody>
      </p:sp>
      <p:sp>
        <p:nvSpPr>
          <p:cNvPr id="638" name="Text 6"/>
          <p:cNvSpPr/>
          <p:nvPr/>
        </p:nvSpPr>
        <p:spPr>
          <a:xfrm>
            <a:off x="1298520" y="1783080"/>
            <a:ext cx="10051560" cy="7128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300" strike="noStrike" u="none">
                <a:solidFill>
                  <a:srgbClr val="263238"/>
                </a:solidFill>
                <a:effectLst/>
                <a:uFillTx/>
                <a:latin typeface="Meiryo"/>
                <a:ea typeface="Meiryo"/>
              </a:rPr>
              <a:t>「請求書確認依頼」。差出人名は取引先だが、ドメインが少し違う。添付は「請求書</a:t>
            </a:r>
            <a:r>
              <a:rPr b="0" lang="en-US" sz="1300" strike="noStrike" u="none">
                <a:solidFill>
                  <a:srgbClr val="263238"/>
                </a:solidFill>
                <a:effectLst/>
                <a:uFillTx/>
                <a:latin typeface="Meiryo"/>
                <a:ea typeface="Meiryo"/>
              </a:rPr>
              <a:t>_</a:t>
            </a:r>
            <a:r>
              <a:rPr b="0" lang="zh-CN" sz="1300" strike="noStrike" u="none">
                <a:solidFill>
                  <a:srgbClr val="263238"/>
                </a:solidFill>
                <a:effectLst/>
                <a:uFillTx/>
                <a:latin typeface="Meiryo"/>
                <a:ea typeface="Meiryo"/>
              </a:rPr>
              <a:t>至急確認</a:t>
            </a:r>
            <a:r>
              <a:rPr b="0" lang="en-US" sz="1300" strike="noStrike" u="none">
                <a:solidFill>
                  <a:srgbClr val="263238"/>
                </a:solidFill>
                <a:effectLst/>
                <a:uFillTx/>
                <a:latin typeface="Meiryo"/>
                <a:ea typeface="Meiryo"/>
              </a:rPr>
              <a:t>.zip</a:t>
            </a:r>
            <a:r>
              <a:rPr b="0" lang="zh-CN" sz="1300" strike="noStrike" u="none">
                <a:solidFill>
                  <a:srgbClr val="263238"/>
                </a:solidFill>
                <a:effectLst/>
                <a:uFillTx/>
                <a:latin typeface="Meiryo"/>
                <a:ea typeface="Meiryo"/>
              </a:rPr>
              <a:t>」、本文は「本日中に確認しないと支払が止まる」。</a:t>
            </a:r>
            <a:endParaRPr b="0" lang="en-US" sz="1300" strike="noStrike" u="none">
              <a:solidFill>
                <a:srgbClr val="000000"/>
              </a:solidFill>
              <a:effectLst/>
              <a:uFillTx/>
              <a:latin typeface="Arial"/>
            </a:endParaRPr>
          </a:p>
        </p:txBody>
      </p:sp>
      <p:sp>
        <p:nvSpPr>
          <p:cNvPr id="639" name="Shape 7"/>
          <p:cNvSpPr/>
          <p:nvPr/>
        </p:nvSpPr>
        <p:spPr>
          <a:xfrm>
            <a:off x="567000" y="2743200"/>
            <a:ext cx="5368680" cy="2194200"/>
          </a:xfrm>
          <a:prstGeom prst="roundRect">
            <a:avLst>
              <a:gd name="adj" fmla="val 4167"/>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640" name="Shape 8"/>
          <p:cNvSpPr/>
          <p:nvPr/>
        </p:nvSpPr>
        <p:spPr>
          <a:xfrm>
            <a:off x="749880" y="2926080"/>
            <a:ext cx="456840" cy="4568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641" name="Image 1" descr="preencoded.png"/>
          <p:cNvPicPr/>
          <p:nvPr/>
        </p:nvPicPr>
        <p:blipFill>
          <a:blip r:embed="rId2"/>
          <a:stretch/>
        </p:blipFill>
        <p:spPr>
          <a:xfrm>
            <a:off x="864000" y="3040560"/>
            <a:ext cx="228240" cy="228240"/>
          </a:xfrm>
          <a:prstGeom prst="rect">
            <a:avLst/>
          </a:prstGeom>
          <a:noFill/>
          <a:ln w="0">
            <a:noFill/>
          </a:ln>
        </p:spPr>
      </p:pic>
      <p:sp>
        <p:nvSpPr>
          <p:cNvPr id="642" name="Text 9"/>
          <p:cNvSpPr/>
          <p:nvPr/>
        </p:nvSpPr>
        <p:spPr>
          <a:xfrm>
            <a:off x="1316880" y="2926080"/>
            <a:ext cx="445428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b42318"/>
                </a:solidFill>
                <a:effectLst/>
                <a:uFillTx/>
                <a:latin typeface="Meiryo"/>
                <a:ea typeface="Meiryo"/>
              </a:rPr>
              <a:t>ここに注意</a:t>
            </a:r>
            <a:endParaRPr b="0" lang="en-US" sz="1500" strike="noStrike" u="none">
              <a:solidFill>
                <a:srgbClr val="000000"/>
              </a:solidFill>
              <a:effectLst/>
              <a:uFillTx/>
              <a:latin typeface="Arial"/>
            </a:endParaRPr>
          </a:p>
        </p:txBody>
      </p:sp>
      <p:sp>
        <p:nvSpPr>
          <p:cNvPr id="643" name="Text 10"/>
          <p:cNvSpPr/>
          <p:nvPr/>
        </p:nvSpPr>
        <p:spPr>
          <a:xfrm>
            <a:off x="786240" y="3493080"/>
            <a:ext cx="4947840" cy="127980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差出人名でなくアドレス・ドメインを確認</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「本日中」「停止」は急かしのサイン</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心当たりのない</a:t>
            </a:r>
            <a:r>
              <a:rPr b="0" lang="en-US" sz="1300" strike="noStrike" u="none">
                <a:solidFill>
                  <a:srgbClr val="243b53"/>
                </a:solidFill>
                <a:effectLst/>
                <a:uFillTx/>
                <a:latin typeface="Meiryo"/>
                <a:ea typeface="Meiryo"/>
              </a:rPr>
              <a:t>ZIP</a:t>
            </a:r>
            <a:r>
              <a:rPr b="0" lang="zh-CN" sz="1300" strike="noStrike" u="none">
                <a:solidFill>
                  <a:srgbClr val="243b53"/>
                </a:solidFill>
                <a:effectLst/>
                <a:uFillTx/>
                <a:latin typeface="Meiryo"/>
                <a:ea typeface="Meiryo"/>
              </a:rPr>
              <a:t>は開かない</a:t>
            </a:r>
            <a:endParaRPr b="0" lang="en-US" sz="1300" strike="noStrike" u="none">
              <a:solidFill>
                <a:srgbClr val="000000"/>
              </a:solidFill>
              <a:effectLst/>
              <a:uFillTx/>
              <a:latin typeface="Arial"/>
            </a:endParaRPr>
          </a:p>
        </p:txBody>
      </p:sp>
      <p:sp>
        <p:nvSpPr>
          <p:cNvPr id="644" name="Shape 11"/>
          <p:cNvSpPr/>
          <p:nvPr/>
        </p:nvSpPr>
        <p:spPr>
          <a:xfrm>
            <a:off x="6255720" y="2743200"/>
            <a:ext cx="5368680" cy="2194200"/>
          </a:xfrm>
          <a:prstGeom prst="roundRect">
            <a:avLst>
              <a:gd name="adj" fmla="val 4167"/>
            </a:avLst>
          </a:prstGeom>
          <a:solidFill>
            <a:srgbClr val="e7f1eb"/>
          </a:solidFill>
          <a:ln w="15875">
            <a:solidFill>
              <a:srgbClr val="2f6b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645" name="Shape 12"/>
          <p:cNvSpPr/>
          <p:nvPr/>
        </p:nvSpPr>
        <p:spPr>
          <a:xfrm>
            <a:off x="6438600" y="2926080"/>
            <a:ext cx="456840" cy="45684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646" name="Image 2" descr="preencoded.png"/>
          <p:cNvPicPr/>
          <p:nvPr/>
        </p:nvPicPr>
        <p:blipFill>
          <a:blip r:embed="rId3"/>
          <a:stretch/>
        </p:blipFill>
        <p:spPr>
          <a:xfrm>
            <a:off x="6553080" y="3040560"/>
            <a:ext cx="228240" cy="228240"/>
          </a:xfrm>
          <a:prstGeom prst="rect">
            <a:avLst/>
          </a:prstGeom>
          <a:noFill/>
          <a:ln w="0">
            <a:noFill/>
          </a:ln>
        </p:spPr>
      </p:pic>
      <p:sp>
        <p:nvSpPr>
          <p:cNvPr id="647" name="Text 13"/>
          <p:cNvSpPr/>
          <p:nvPr/>
        </p:nvSpPr>
        <p:spPr>
          <a:xfrm>
            <a:off x="7005600" y="2926080"/>
            <a:ext cx="445428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2f6b4f"/>
                </a:solidFill>
                <a:effectLst/>
                <a:uFillTx/>
                <a:latin typeface="Meiryo"/>
                <a:ea typeface="Meiryo"/>
              </a:rPr>
              <a:t>とるべき対応</a:t>
            </a:r>
            <a:endParaRPr b="0" lang="en-US" sz="1500" strike="noStrike" u="none">
              <a:solidFill>
                <a:srgbClr val="000000"/>
              </a:solidFill>
              <a:effectLst/>
              <a:uFillTx/>
              <a:latin typeface="Arial"/>
            </a:endParaRPr>
          </a:p>
        </p:txBody>
      </p:sp>
      <p:sp>
        <p:nvSpPr>
          <p:cNvPr id="648" name="Text 14"/>
          <p:cNvSpPr/>
          <p:nvPr/>
        </p:nvSpPr>
        <p:spPr>
          <a:xfrm>
            <a:off x="6475320" y="3493080"/>
            <a:ext cx="4947840" cy="127980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開く前に止まり、別経路で取引先に確認</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開かず情シス・上長へ報告</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既に開いた場合も隠さず即報告</a:t>
            </a:r>
            <a:endParaRPr b="0" lang="en-US" sz="1300" strike="noStrike" u="none">
              <a:solidFill>
                <a:srgbClr val="000000"/>
              </a:solidFill>
              <a:effectLst/>
              <a:uFillTx/>
              <a:latin typeface="Arial"/>
            </a:endParaRPr>
          </a:p>
        </p:txBody>
      </p:sp>
      <p:sp>
        <p:nvSpPr>
          <p:cNvPr id="649" name="Text 15"/>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650" name="Text 16"/>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28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8" name="Shape 0"/>
          <p:cNvSpPr/>
          <p:nvPr/>
        </p:nvSpPr>
        <p:spPr>
          <a:xfrm>
            <a:off x="567000" y="384120"/>
            <a:ext cx="566640" cy="56664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59" name="Image 0" descr="preencoded.png"/>
          <p:cNvPicPr/>
          <p:nvPr/>
        </p:nvPicPr>
        <p:blipFill>
          <a:blip r:embed="rId1"/>
          <a:stretch/>
        </p:blipFill>
        <p:spPr>
          <a:xfrm>
            <a:off x="708840" y="525960"/>
            <a:ext cx="282960" cy="282960"/>
          </a:xfrm>
          <a:prstGeom prst="rect">
            <a:avLst/>
          </a:prstGeom>
          <a:noFill/>
          <a:ln w="0">
            <a:noFill/>
          </a:ln>
        </p:spPr>
      </p:pic>
      <p:sp>
        <p:nvSpPr>
          <p:cNvPr id="60"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900" strike="noStrike" u="none">
                <a:solidFill>
                  <a:srgbClr val="16314f"/>
                </a:solidFill>
                <a:effectLst/>
                <a:uFillTx/>
                <a:latin typeface="Meiryo"/>
                <a:ea typeface="Meiryo"/>
              </a:rPr>
              <a:t>導入ケース：そのメール、開いてよいですか？</a:t>
            </a:r>
            <a:endParaRPr b="0" lang="en-US" sz="2900" strike="noStrike" u="none">
              <a:solidFill>
                <a:srgbClr val="000000"/>
              </a:solidFill>
              <a:effectLst/>
              <a:uFillTx/>
              <a:latin typeface="Arial"/>
            </a:endParaRPr>
          </a:p>
        </p:txBody>
      </p:sp>
      <p:sp>
        <p:nvSpPr>
          <p:cNvPr id="61" name="Shape 2"/>
          <p:cNvSpPr/>
          <p:nvPr/>
        </p:nvSpPr>
        <p:spPr>
          <a:xfrm>
            <a:off x="567000" y="1371600"/>
            <a:ext cx="6126120" cy="3245760"/>
          </a:xfrm>
          <a:prstGeom prst="roundRect">
            <a:avLst>
              <a:gd name="adj" fmla="val 1690"/>
            </a:avLst>
          </a:prstGeom>
          <a:solidFill>
            <a:srgbClr val="ffffff"/>
          </a:solidFill>
          <a:ln w="15875">
            <a:solidFill>
              <a:srgbClr val="d7dee6"/>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62" name="Shape 3"/>
          <p:cNvSpPr/>
          <p:nvPr/>
        </p:nvSpPr>
        <p:spPr>
          <a:xfrm>
            <a:off x="585360" y="1389960"/>
            <a:ext cx="6089400" cy="383760"/>
          </a:xfrm>
          <a:prstGeom prst="rect">
            <a:avLst/>
          </a:prstGeom>
          <a:solidFill>
            <a:srgbClr val="edeff2"/>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63" name="Shape 4"/>
          <p:cNvSpPr/>
          <p:nvPr/>
        </p:nvSpPr>
        <p:spPr>
          <a:xfrm>
            <a:off x="694800" y="1444680"/>
            <a:ext cx="273960" cy="273960"/>
          </a:xfrm>
          <a:prstGeom prst="ellipse">
            <a:avLst/>
          </a:prstGeom>
          <a:solidFill>
            <a:srgbClr val="eaf0f6"/>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pic>
        <p:nvPicPr>
          <p:cNvPr id="64" name="Image 1" descr="preencoded.png"/>
          <p:cNvPicPr/>
          <p:nvPr/>
        </p:nvPicPr>
        <p:blipFill>
          <a:blip r:embed="rId2"/>
          <a:stretch/>
        </p:blipFill>
        <p:spPr>
          <a:xfrm>
            <a:off x="763560" y="1513440"/>
            <a:ext cx="136800" cy="136800"/>
          </a:xfrm>
          <a:prstGeom prst="rect">
            <a:avLst/>
          </a:prstGeom>
          <a:noFill/>
          <a:ln w="0">
            <a:noFill/>
          </a:ln>
        </p:spPr>
      </p:pic>
      <p:sp>
        <p:nvSpPr>
          <p:cNvPr id="65" name="Text 5"/>
          <p:cNvSpPr/>
          <p:nvPr/>
        </p:nvSpPr>
        <p:spPr>
          <a:xfrm>
            <a:off x="1024200" y="1408320"/>
            <a:ext cx="5577480" cy="3470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100" strike="noStrike" u="none">
                <a:solidFill>
                  <a:srgbClr val="16314f"/>
                </a:solidFill>
                <a:effectLst/>
                <a:uFillTx/>
                <a:latin typeface="Meiryo"/>
                <a:ea typeface="Meiryo"/>
              </a:rPr>
              <a:t>受信メール</a:t>
            </a:r>
            <a:endParaRPr b="0" lang="en-US" sz="1100" strike="noStrike" u="none">
              <a:solidFill>
                <a:srgbClr val="000000"/>
              </a:solidFill>
              <a:effectLst/>
              <a:uFillTx/>
              <a:latin typeface="Arial"/>
            </a:endParaRPr>
          </a:p>
        </p:txBody>
      </p:sp>
      <p:sp>
        <p:nvSpPr>
          <p:cNvPr id="66" name="Text 6"/>
          <p:cNvSpPr/>
          <p:nvPr/>
        </p:nvSpPr>
        <p:spPr>
          <a:xfrm>
            <a:off x="731520" y="1865520"/>
            <a:ext cx="579708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150" strike="noStrike" u="none">
                <a:solidFill>
                  <a:srgbClr val="5b6b7b"/>
                </a:solidFill>
                <a:effectLst/>
                <a:uFillTx/>
                <a:latin typeface="Meiryo"/>
                <a:ea typeface="Meiryo"/>
              </a:rPr>
              <a:t>差出人名：</a:t>
            </a:r>
            <a:r>
              <a:rPr b="1" lang="zh-CN" sz="1150" strike="noStrike" u="none">
                <a:solidFill>
                  <a:srgbClr val="263238"/>
                </a:solidFill>
                <a:effectLst/>
                <a:uFillTx/>
                <a:latin typeface="Meiryo"/>
                <a:ea typeface="Meiryo"/>
              </a:rPr>
              <a:t>取引先 経理ご担当</a:t>
            </a:r>
            <a:endParaRPr b="0" lang="en-US" sz="1150" strike="noStrike" u="none">
              <a:solidFill>
                <a:srgbClr val="000000"/>
              </a:solidFill>
              <a:effectLst/>
              <a:uFillTx/>
              <a:latin typeface="Arial"/>
            </a:endParaRPr>
          </a:p>
        </p:txBody>
      </p:sp>
      <p:sp>
        <p:nvSpPr>
          <p:cNvPr id="67" name="Text 7"/>
          <p:cNvSpPr/>
          <p:nvPr/>
        </p:nvSpPr>
        <p:spPr>
          <a:xfrm>
            <a:off x="731520" y="2157840"/>
            <a:ext cx="579708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150" strike="noStrike" u="none">
                <a:solidFill>
                  <a:srgbClr val="5b6b7b"/>
                </a:solidFill>
                <a:effectLst/>
                <a:uFillTx/>
                <a:latin typeface="Meiryo"/>
                <a:ea typeface="Meiryo"/>
              </a:rPr>
              <a:t>アドレス：</a:t>
            </a:r>
            <a:r>
              <a:rPr b="1" lang="en-US" sz="1150" strike="noStrike" u="none">
                <a:solidFill>
                  <a:srgbClr val="b42318"/>
                </a:solidFill>
                <a:effectLst/>
                <a:uFillTx/>
                <a:latin typeface="Meiryo"/>
                <a:ea typeface="Meiryo"/>
              </a:rPr>
              <a:t>keiri@torihiki-sho̲ji.example-billing.com</a:t>
            </a:r>
            <a:endParaRPr b="0" lang="en-US" sz="1150" strike="noStrike" u="none">
              <a:solidFill>
                <a:srgbClr val="000000"/>
              </a:solidFill>
              <a:effectLst/>
              <a:uFillTx/>
              <a:latin typeface="Arial"/>
            </a:endParaRPr>
          </a:p>
        </p:txBody>
      </p:sp>
      <p:sp>
        <p:nvSpPr>
          <p:cNvPr id="68" name="Text 8"/>
          <p:cNvSpPr/>
          <p:nvPr/>
        </p:nvSpPr>
        <p:spPr>
          <a:xfrm>
            <a:off x="731520" y="2450520"/>
            <a:ext cx="579708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150" strike="noStrike" u="none">
                <a:solidFill>
                  <a:srgbClr val="5b6b7b"/>
                </a:solidFill>
                <a:effectLst/>
                <a:uFillTx/>
                <a:latin typeface="Meiryo"/>
                <a:ea typeface="Meiryo"/>
              </a:rPr>
              <a:t>件名：</a:t>
            </a:r>
            <a:r>
              <a:rPr b="1" lang="zh-CN" sz="1150" strike="noStrike" u="none">
                <a:solidFill>
                  <a:srgbClr val="263238"/>
                </a:solidFill>
                <a:effectLst/>
                <a:uFillTx/>
                <a:latin typeface="Meiryo"/>
                <a:ea typeface="Meiryo"/>
              </a:rPr>
              <a:t>【至急】請求書のご確認（本日中）</a:t>
            </a:r>
            <a:endParaRPr b="0" lang="en-US" sz="1150" strike="noStrike" u="none">
              <a:solidFill>
                <a:srgbClr val="000000"/>
              </a:solidFill>
              <a:effectLst/>
              <a:uFillTx/>
              <a:latin typeface="Arial"/>
            </a:endParaRPr>
          </a:p>
        </p:txBody>
      </p:sp>
      <p:sp>
        <p:nvSpPr>
          <p:cNvPr id="69" name="Shape 9"/>
          <p:cNvSpPr/>
          <p:nvPr/>
        </p:nvSpPr>
        <p:spPr>
          <a:xfrm>
            <a:off x="731520" y="2761200"/>
            <a:ext cx="5797080" cy="360"/>
          </a:xfrm>
          <a:prstGeom prst="line">
            <a:avLst/>
          </a:prstGeom>
          <a:ln w="9525">
            <a:solidFill>
              <a:srgbClr val="d7dee6"/>
            </a:solidFill>
            <a:round/>
          </a:ln>
        </p:spPr>
        <p:style>
          <a:lnRef idx="0"/>
          <a:fillRef idx="0"/>
          <a:effectRef idx="0"/>
          <a:fontRef idx="minor"/>
        </p:style>
        <p:txBody>
          <a:bodyPr lIns="90000" rIns="90000" tIns="-44640" bIns="-44640" anchor="t" anchorCtr="1">
            <a:noAutofit/>
          </a:bodyPr>
          <a:p>
            <a:endParaRPr b="0" lang="en-US" sz="1800" strike="noStrike" u="none">
              <a:solidFill>
                <a:srgbClr val="000000"/>
              </a:solidFill>
              <a:effectLst/>
              <a:uFillTx/>
              <a:latin typeface="Arial"/>
            </a:endParaRPr>
          </a:p>
        </p:txBody>
      </p:sp>
      <p:sp>
        <p:nvSpPr>
          <p:cNvPr id="70" name="Text 10"/>
          <p:cNvSpPr/>
          <p:nvPr/>
        </p:nvSpPr>
        <p:spPr>
          <a:xfrm>
            <a:off x="731520" y="2816280"/>
            <a:ext cx="5797080" cy="1691280"/>
          </a:xfrm>
          <a:prstGeom prst="rect">
            <a:avLst/>
          </a:prstGeom>
          <a:noFill/>
          <a:ln w="0">
            <a:noFill/>
          </a:ln>
        </p:spPr>
        <p:style>
          <a:lnRef idx="0"/>
          <a:fillRef idx="0"/>
          <a:effectRef idx="0"/>
          <a:fontRef idx="minor"/>
        </p:style>
        <p:txBody>
          <a:bodyPr lIns="0" rIns="0" tIns="0" bIns="0" anchor="t">
            <a:noAutofit/>
          </a:bodyPr>
          <a:p>
            <a:pPr defTabSz="914400">
              <a:lnSpc>
                <a:spcPct val="105000"/>
              </a:lnSpc>
              <a:tabLst>
                <a:tab algn="l" pos="0"/>
              </a:tabLst>
            </a:pPr>
            <a:r>
              <a:rPr b="0" lang="zh-CN" sz="1150" strike="noStrike" u="none">
                <a:solidFill>
                  <a:srgbClr val="263238"/>
                </a:solidFill>
                <a:effectLst/>
                <a:uFillTx/>
                <a:latin typeface="Meiryo"/>
                <a:ea typeface="Meiryo"/>
              </a:rPr>
              <a:t>いつもお世話になっております。</a:t>
            </a:r>
            <a:endParaRPr b="0" lang="en-US" sz="1150" strike="noStrike" u="none">
              <a:solidFill>
                <a:srgbClr val="000000"/>
              </a:solidFill>
              <a:effectLst/>
              <a:uFillTx/>
              <a:latin typeface="Arial"/>
            </a:endParaRPr>
          </a:p>
          <a:p>
            <a:pPr defTabSz="914400">
              <a:lnSpc>
                <a:spcPct val="105000"/>
              </a:lnSpc>
              <a:tabLst>
                <a:tab algn="l" pos="0"/>
              </a:tabLst>
            </a:pPr>
            <a:r>
              <a:rPr b="0" lang="zh-CN" sz="1150" strike="noStrike" u="none">
                <a:solidFill>
                  <a:srgbClr val="263238"/>
                </a:solidFill>
                <a:effectLst/>
                <a:uFillTx/>
                <a:latin typeface="Meiryo"/>
                <a:ea typeface="Meiryo"/>
              </a:rPr>
              <a:t>添付の請求書を本日中にご確認ください。</a:t>
            </a:r>
            <a:endParaRPr b="0" lang="en-US" sz="1150" strike="noStrike" u="none">
              <a:solidFill>
                <a:srgbClr val="000000"/>
              </a:solidFill>
              <a:effectLst/>
              <a:uFillTx/>
              <a:latin typeface="Arial"/>
            </a:endParaRPr>
          </a:p>
          <a:p>
            <a:pPr defTabSz="914400">
              <a:lnSpc>
                <a:spcPct val="105000"/>
              </a:lnSpc>
              <a:tabLst>
                <a:tab algn="l" pos="0"/>
              </a:tabLst>
            </a:pPr>
            <a:r>
              <a:rPr b="0" lang="zh-CN" sz="1150" strike="noStrike" u="none">
                <a:solidFill>
                  <a:srgbClr val="263238"/>
                </a:solidFill>
                <a:effectLst/>
                <a:uFillTx/>
                <a:latin typeface="Meiryo"/>
                <a:ea typeface="Meiryo"/>
              </a:rPr>
              <a:t>確認が遅れますとお支払い手続きが停止します。</a:t>
            </a:r>
            <a:endParaRPr b="0" lang="en-US" sz="1150" strike="noStrike" u="none">
              <a:solidFill>
                <a:srgbClr val="000000"/>
              </a:solidFill>
              <a:effectLst/>
              <a:uFillTx/>
              <a:latin typeface="Arial"/>
            </a:endParaRPr>
          </a:p>
          <a:p>
            <a:pPr defTabSz="914400">
              <a:lnSpc>
                <a:spcPct val="105000"/>
              </a:lnSpc>
              <a:tabLst>
                <a:tab algn="l" pos="0"/>
              </a:tabLst>
            </a:pPr>
            <a:endParaRPr b="0" lang="en-US" sz="1150" strike="noStrike" u="none">
              <a:solidFill>
                <a:srgbClr val="000000"/>
              </a:solidFill>
              <a:effectLst/>
              <a:uFillTx/>
              <a:latin typeface="Arial"/>
            </a:endParaRPr>
          </a:p>
          <a:p>
            <a:pPr defTabSz="914400">
              <a:lnSpc>
                <a:spcPct val="105000"/>
              </a:lnSpc>
              <a:tabLst>
                <a:tab algn="l" pos="0"/>
              </a:tabLst>
            </a:pPr>
            <a:r>
              <a:rPr b="0" lang="zh-CN" sz="1150" strike="noStrike" u="none">
                <a:solidFill>
                  <a:srgbClr val="263238"/>
                </a:solidFill>
                <a:effectLst/>
                <a:uFillTx/>
                <a:latin typeface="Meiryo"/>
                <a:ea typeface="Meiryo"/>
              </a:rPr>
              <a:t>添付：請求書</a:t>
            </a:r>
            <a:r>
              <a:rPr b="0" lang="en-US" sz="1150" strike="noStrike" u="none">
                <a:solidFill>
                  <a:srgbClr val="263238"/>
                </a:solidFill>
                <a:effectLst/>
                <a:uFillTx/>
                <a:latin typeface="Meiryo"/>
                <a:ea typeface="Meiryo"/>
              </a:rPr>
              <a:t>_</a:t>
            </a:r>
            <a:r>
              <a:rPr b="0" lang="zh-CN" sz="1150" strike="noStrike" u="none">
                <a:solidFill>
                  <a:srgbClr val="263238"/>
                </a:solidFill>
                <a:effectLst/>
                <a:uFillTx/>
                <a:latin typeface="Meiryo"/>
                <a:ea typeface="Meiryo"/>
              </a:rPr>
              <a:t>至急確認</a:t>
            </a:r>
            <a:r>
              <a:rPr b="0" lang="en-US" sz="1150" strike="noStrike" u="none">
                <a:solidFill>
                  <a:srgbClr val="263238"/>
                </a:solidFill>
                <a:effectLst/>
                <a:uFillTx/>
                <a:latin typeface="Meiryo"/>
                <a:ea typeface="Meiryo"/>
              </a:rPr>
              <a:t>.zip</a:t>
            </a:r>
            <a:endParaRPr b="0" lang="en-US" sz="1150" strike="noStrike" u="none">
              <a:solidFill>
                <a:srgbClr val="000000"/>
              </a:solidFill>
              <a:effectLst/>
              <a:uFillTx/>
              <a:latin typeface="Arial"/>
            </a:endParaRPr>
          </a:p>
        </p:txBody>
      </p:sp>
      <p:sp>
        <p:nvSpPr>
          <p:cNvPr id="71" name="Shape 11"/>
          <p:cNvSpPr/>
          <p:nvPr/>
        </p:nvSpPr>
        <p:spPr>
          <a:xfrm>
            <a:off x="7059240" y="1371600"/>
            <a:ext cx="4565160" cy="3245760"/>
          </a:xfrm>
          <a:prstGeom prst="roundRect">
            <a:avLst>
              <a:gd name="adj" fmla="val 2817"/>
            </a:avLst>
          </a:prstGeom>
          <a:solidFill>
            <a:srgbClr val="eaf0f6"/>
          </a:solidFill>
          <a:ln w="15875">
            <a:solidFill>
              <a:srgbClr val="1631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72" name="Text 12"/>
          <p:cNvSpPr/>
          <p:nvPr/>
        </p:nvSpPr>
        <p:spPr>
          <a:xfrm>
            <a:off x="7333560" y="1554480"/>
            <a:ext cx="401652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800" strike="noStrike" u="none">
                <a:solidFill>
                  <a:srgbClr val="16314f"/>
                </a:solidFill>
                <a:effectLst/>
                <a:uFillTx/>
                <a:latin typeface="Meiryo"/>
                <a:ea typeface="Meiryo"/>
              </a:rPr>
              <a:t>あなたなら、どうする？</a:t>
            </a:r>
            <a:endParaRPr b="0" lang="en-US" sz="1800" strike="noStrike" u="none">
              <a:solidFill>
                <a:srgbClr val="000000"/>
              </a:solidFill>
              <a:effectLst/>
              <a:uFillTx/>
              <a:latin typeface="Arial"/>
            </a:endParaRPr>
          </a:p>
        </p:txBody>
      </p:sp>
      <p:sp>
        <p:nvSpPr>
          <p:cNvPr id="73" name="Text 13"/>
          <p:cNvSpPr/>
          <p:nvPr/>
        </p:nvSpPr>
        <p:spPr>
          <a:xfrm>
            <a:off x="7351920" y="2121480"/>
            <a:ext cx="4016520" cy="155412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901"/>
              </a:spcAft>
              <a:buClr>
                <a:srgbClr val="243b53"/>
              </a:buClr>
              <a:buFont typeface="Symbol" charset="2"/>
              <a:buChar char=""/>
            </a:pPr>
            <a:r>
              <a:rPr b="0" lang="zh-CN" sz="1450" strike="noStrike" u="none">
                <a:solidFill>
                  <a:srgbClr val="243b53"/>
                </a:solidFill>
                <a:effectLst/>
                <a:uFillTx/>
                <a:latin typeface="Meiryo"/>
                <a:ea typeface="Meiryo"/>
              </a:rPr>
              <a:t>差出人名は取引先に見える</a:t>
            </a:r>
            <a:endParaRPr b="0" lang="en-US" sz="14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450" strike="noStrike" u="none">
                <a:solidFill>
                  <a:srgbClr val="243b53"/>
                </a:solidFill>
                <a:effectLst/>
                <a:uFillTx/>
                <a:latin typeface="Meiryo"/>
                <a:ea typeface="Meiryo"/>
              </a:rPr>
              <a:t>でもアドレスのドメインが少し違う</a:t>
            </a:r>
            <a:endParaRPr b="0" lang="en-US" sz="14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450" strike="noStrike" u="none">
                <a:solidFill>
                  <a:srgbClr val="243b53"/>
                </a:solidFill>
                <a:effectLst/>
                <a:uFillTx/>
                <a:latin typeface="Meiryo"/>
                <a:ea typeface="Meiryo"/>
              </a:rPr>
              <a:t>「本日中」「停止」と急がせている</a:t>
            </a:r>
            <a:endParaRPr b="0" lang="en-US" sz="145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450" strike="noStrike" u="none">
                <a:solidFill>
                  <a:srgbClr val="243b53"/>
                </a:solidFill>
                <a:effectLst/>
                <a:uFillTx/>
                <a:latin typeface="Meiryo"/>
                <a:ea typeface="Meiryo"/>
              </a:rPr>
              <a:t>添付は </a:t>
            </a:r>
            <a:r>
              <a:rPr b="0" lang="en-US" sz="1450" strike="noStrike" u="none">
                <a:solidFill>
                  <a:srgbClr val="243b53"/>
                </a:solidFill>
                <a:effectLst/>
                <a:uFillTx/>
                <a:latin typeface="Meiryo"/>
                <a:ea typeface="Meiryo"/>
              </a:rPr>
              <a:t>ZIP </a:t>
            </a:r>
            <a:r>
              <a:rPr b="0" lang="zh-CN" sz="1450" strike="noStrike" u="none">
                <a:solidFill>
                  <a:srgbClr val="243b53"/>
                </a:solidFill>
                <a:effectLst/>
                <a:uFillTx/>
                <a:latin typeface="Meiryo"/>
                <a:ea typeface="Meiryo"/>
              </a:rPr>
              <a:t>ファイル</a:t>
            </a:r>
            <a:endParaRPr b="0" lang="en-US" sz="1450" strike="noStrike" u="none">
              <a:solidFill>
                <a:srgbClr val="000000"/>
              </a:solidFill>
              <a:effectLst/>
              <a:uFillTx/>
              <a:latin typeface="Arial"/>
            </a:endParaRPr>
          </a:p>
        </p:txBody>
      </p:sp>
      <p:sp>
        <p:nvSpPr>
          <p:cNvPr id="74" name="Text 14"/>
          <p:cNvSpPr/>
          <p:nvPr/>
        </p:nvSpPr>
        <p:spPr>
          <a:xfrm>
            <a:off x="7333560" y="3977640"/>
            <a:ext cx="4016520" cy="5025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i="1" lang="en-US" sz="1350" strike="noStrike" u="none">
                <a:solidFill>
                  <a:srgbClr val="b58a3a"/>
                </a:solidFill>
                <a:effectLst/>
                <a:uFillTx/>
                <a:latin typeface="Meiryo"/>
                <a:ea typeface="Meiryo"/>
              </a:rPr>
              <a:t>→ 開く前に「止まる」。本研修で、止まるべきサインと次の行動を学びます。</a:t>
            </a:r>
            <a:endParaRPr b="0" lang="en-US" sz="1350" strike="noStrike" u="none">
              <a:solidFill>
                <a:srgbClr val="000000"/>
              </a:solidFill>
              <a:effectLst/>
              <a:uFillTx/>
              <a:latin typeface="Arial"/>
            </a:endParaRPr>
          </a:p>
        </p:txBody>
      </p:sp>
      <p:sp>
        <p:nvSpPr>
          <p:cNvPr id="75" name="Text 15"/>
          <p:cNvSpPr/>
          <p:nvPr/>
        </p:nvSpPr>
        <p:spPr>
          <a:xfrm>
            <a:off x="567000" y="4892040"/>
            <a:ext cx="11057400" cy="4568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zh-CN" sz="1300" strike="noStrike" u="none">
                <a:solidFill>
                  <a:srgbClr val="5b6b7b"/>
                </a:solidFill>
                <a:effectLst/>
                <a:uFillTx/>
                <a:latin typeface="Meiryo"/>
                <a:ea typeface="Meiryo"/>
              </a:rPr>
              <a:t>見た目（差出人名）だけでは安全と判断できません。アドレス・</a:t>
            </a:r>
            <a:r>
              <a:rPr b="0" lang="en-US" sz="1300" strike="noStrike" u="none">
                <a:solidFill>
                  <a:srgbClr val="5b6b7b"/>
                </a:solidFill>
                <a:effectLst/>
                <a:uFillTx/>
                <a:latin typeface="Meiryo"/>
                <a:ea typeface="Meiryo"/>
              </a:rPr>
              <a:t>URL</a:t>
            </a:r>
            <a:r>
              <a:rPr b="0" lang="zh-CN" sz="1300" strike="noStrike" u="none">
                <a:solidFill>
                  <a:srgbClr val="5b6b7b"/>
                </a:solidFill>
                <a:effectLst/>
                <a:uFillTx/>
                <a:latin typeface="Meiryo"/>
                <a:ea typeface="Meiryo"/>
              </a:rPr>
              <a:t>・急かす文面・添付の形式を確認します。</a:t>
            </a:r>
            <a:endParaRPr b="0" lang="en-US" sz="1300" strike="noStrike" u="none">
              <a:solidFill>
                <a:srgbClr val="000000"/>
              </a:solidFill>
              <a:effectLst/>
              <a:uFillTx/>
              <a:latin typeface="Arial"/>
            </a:endParaRPr>
          </a:p>
        </p:txBody>
      </p:sp>
      <p:sp>
        <p:nvSpPr>
          <p:cNvPr id="76" name="Text 16"/>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77" name="Text 17"/>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02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51" name="Shape 0"/>
          <p:cNvSpPr/>
          <p:nvPr/>
        </p:nvSpPr>
        <p:spPr>
          <a:xfrm>
            <a:off x="567000" y="384120"/>
            <a:ext cx="1691280" cy="566640"/>
          </a:xfrm>
          <a:prstGeom prst="roundRect">
            <a:avLst>
              <a:gd name="adj" fmla="val 12903"/>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652" name="Text 1"/>
          <p:cNvSpPr/>
          <p:nvPr/>
        </p:nvSpPr>
        <p:spPr>
          <a:xfrm>
            <a:off x="567000" y="384120"/>
            <a:ext cx="1691280" cy="5666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700" strike="noStrike" u="none">
                <a:solidFill>
                  <a:srgbClr val="b58a3a"/>
                </a:solidFill>
                <a:effectLst/>
                <a:uFillTx/>
                <a:latin typeface="Meiryo"/>
                <a:ea typeface="Meiryo"/>
              </a:rPr>
              <a:t>ケース </a:t>
            </a:r>
            <a:r>
              <a:rPr b="1" lang="en-US" sz="1700" strike="noStrike" u="none">
                <a:solidFill>
                  <a:srgbClr val="b58a3a"/>
                </a:solidFill>
                <a:effectLst/>
                <a:uFillTx/>
                <a:latin typeface="Meiryo"/>
                <a:ea typeface="Meiryo"/>
              </a:rPr>
              <a:t>2</a:t>
            </a:r>
            <a:endParaRPr b="0" lang="en-US" sz="1700" strike="noStrike" u="none">
              <a:solidFill>
                <a:srgbClr val="000000"/>
              </a:solidFill>
              <a:effectLst/>
              <a:uFillTx/>
              <a:latin typeface="Arial"/>
            </a:endParaRPr>
          </a:p>
        </p:txBody>
      </p:sp>
      <p:sp>
        <p:nvSpPr>
          <p:cNvPr id="653" name="Text 2"/>
          <p:cNvSpPr/>
          <p:nvPr/>
        </p:nvSpPr>
        <p:spPr>
          <a:xfrm>
            <a:off x="2487240" y="384120"/>
            <a:ext cx="9137160" cy="5666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200" strike="noStrike" u="none">
                <a:solidFill>
                  <a:srgbClr val="16314f"/>
                </a:solidFill>
                <a:effectLst/>
                <a:uFillTx/>
                <a:latin typeface="Meiryo"/>
                <a:ea typeface="Meiryo"/>
              </a:rPr>
              <a:t>深夜の</a:t>
            </a:r>
            <a:r>
              <a:rPr b="1" lang="en-US" sz="2200" strike="noStrike" u="none">
                <a:solidFill>
                  <a:srgbClr val="16314f"/>
                </a:solidFill>
                <a:effectLst/>
                <a:uFillTx/>
                <a:latin typeface="Meiryo"/>
                <a:ea typeface="Meiryo"/>
              </a:rPr>
              <a:t>MFA</a:t>
            </a:r>
            <a:r>
              <a:rPr b="1" lang="zh-CN" sz="2200" strike="noStrike" u="none">
                <a:solidFill>
                  <a:srgbClr val="16314f"/>
                </a:solidFill>
                <a:effectLst/>
                <a:uFillTx/>
                <a:latin typeface="Meiryo"/>
                <a:ea typeface="Meiryo"/>
              </a:rPr>
              <a:t>承認要求</a:t>
            </a:r>
            <a:endParaRPr b="0" lang="en-US" sz="2200" strike="noStrike" u="none">
              <a:solidFill>
                <a:srgbClr val="000000"/>
              </a:solidFill>
              <a:effectLst/>
              <a:uFillTx/>
              <a:latin typeface="Arial"/>
            </a:endParaRPr>
          </a:p>
        </p:txBody>
      </p:sp>
      <p:sp>
        <p:nvSpPr>
          <p:cNvPr id="654" name="Shape 3"/>
          <p:cNvSpPr/>
          <p:nvPr/>
        </p:nvSpPr>
        <p:spPr>
          <a:xfrm>
            <a:off x="567000" y="1325880"/>
            <a:ext cx="11057400" cy="1234080"/>
          </a:xfrm>
          <a:prstGeom prst="roundRect">
            <a:avLst>
              <a:gd name="adj" fmla="val 7407"/>
            </a:avLst>
          </a:prstGeom>
          <a:solidFill>
            <a:srgbClr val="f1f5f8"/>
          </a:solidFill>
          <a:ln w="15875">
            <a:solidFill>
              <a:srgbClr val="d7dee6"/>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655" name="Shape 4"/>
          <p:cNvSpPr/>
          <p:nvPr/>
        </p:nvSpPr>
        <p:spPr>
          <a:xfrm>
            <a:off x="768240" y="1517760"/>
            <a:ext cx="411120" cy="41112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656" name="Image 0" descr="preencoded.png"/>
          <p:cNvPicPr/>
          <p:nvPr/>
        </p:nvPicPr>
        <p:blipFill>
          <a:blip r:embed="rId1"/>
          <a:stretch/>
        </p:blipFill>
        <p:spPr>
          <a:xfrm>
            <a:off x="870840" y="1620720"/>
            <a:ext cx="205560" cy="205560"/>
          </a:xfrm>
          <a:prstGeom prst="rect">
            <a:avLst/>
          </a:prstGeom>
          <a:noFill/>
          <a:ln w="0">
            <a:noFill/>
          </a:ln>
        </p:spPr>
      </p:pic>
      <p:sp>
        <p:nvSpPr>
          <p:cNvPr id="657" name="Text 5"/>
          <p:cNvSpPr/>
          <p:nvPr/>
        </p:nvSpPr>
        <p:spPr>
          <a:xfrm>
            <a:off x="1298520" y="1481400"/>
            <a:ext cx="1828440" cy="319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300" strike="noStrike" u="none">
                <a:solidFill>
                  <a:srgbClr val="16314f"/>
                </a:solidFill>
                <a:effectLst/>
                <a:uFillTx/>
                <a:latin typeface="Meiryo"/>
                <a:ea typeface="Meiryo"/>
              </a:rPr>
              <a:t>状況</a:t>
            </a:r>
            <a:endParaRPr b="0" lang="en-US" sz="1300" strike="noStrike" u="none">
              <a:solidFill>
                <a:srgbClr val="000000"/>
              </a:solidFill>
              <a:effectLst/>
              <a:uFillTx/>
              <a:latin typeface="Arial"/>
            </a:endParaRPr>
          </a:p>
        </p:txBody>
      </p:sp>
      <p:sp>
        <p:nvSpPr>
          <p:cNvPr id="658" name="Text 6"/>
          <p:cNvSpPr/>
          <p:nvPr/>
        </p:nvSpPr>
        <p:spPr>
          <a:xfrm>
            <a:off x="1298520" y="1783080"/>
            <a:ext cx="10051560" cy="7128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300" strike="noStrike" u="none">
                <a:solidFill>
                  <a:srgbClr val="263238"/>
                </a:solidFill>
                <a:effectLst/>
                <a:uFillTx/>
                <a:latin typeface="Meiryo"/>
                <a:ea typeface="Meiryo"/>
              </a:rPr>
              <a:t>深夜に、身に覚えのない多要素認証の承認通知が何度も届いた。寝ぼけて一度だけ承認してしまった。</a:t>
            </a:r>
            <a:endParaRPr b="0" lang="en-US" sz="1300" strike="noStrike" u="none">
              <a:solidFill>
                <a:srgbClr val="000000"/>
              </a:solidFill>
              <a:effectLst/>
              <a:uFillTx/>
              <a:latin typeface="Arial"/>
            </a:endParaRPr>
          </a:p>
        </p:txBody>
      </p:sp>
      <p:sp>
        <p:nvSpPr>
          <p:cNvPr id="659" name="Shape 7"/>
          <p:cNvSpPr/>
          <p:nvPr/>
        </p:nvSpPr>
        <p:spPr>
          <a:xfrm>
            <a:off x="567000" y="2743200"/>
            <a:ext cx="5368680" cy="2194200"/>
          </a:xfrm>
          <a:prstGeom prst="roundRect">
            <a:avLst>
              <a:gd name="adj" fmla="val 4167"/>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660" name="Shape 8"/>
          <p:cNvSpPr/>
          <p:nvPr/>
        </p:nvSpPr>
        <p:spPr>
          <a:xfrm>
            <a:off x="749880" y="2926080"/>
            <a:ext cx="456840" cy="4568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661" name="Image 1" descr="preencoded.png"/>
          <p:cNvPicPr/>
          <p:nvPr/>
        </p:nvPicPr>
        <p:blipFill>
          <a:blip r:embed="rId2"/>
          <a:stretch/>
        </p:blipFill>
        <p:spPr>
          <a:xfrm>
            <a:off x="864000" y="3040560"/>
            <a:ext cx="228240" cy="228240"/>
          </a:xfrm>
          <a:prstGeom prst="rect">
            <a:avLst/>
          </a:prstGeom>
          <a:noFill/>
          <a:ln w="0">
            <a:noFill/>
          </a:ln>
        </p:spPr>
      </p:pic>
      <p:sp>
        <p:nvSpPr>
          <p:cNvPr id="662" name="Text 9"/>
          <p:cNvSpPr/>
          <p:nvPr/>
        </p:nvSpPr>
        <p:spPr>
          <a:xfrm>
            <a:off x="1316880" y="2926080"/>
            <a:ext cx="445428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b42318"/>
                </a:solidFill>
                <a:effectLst/>
                <a:uFillTx/>
                <a:latin typeface="Meiryo"/>
                <a:ea typeface="Meiryo"/>
              </a:rPr>
              <a:t>ここに注意</a:t>
            </a:r>
            <a:endParaRPr b="0" lang="en-US" sz="1500" strike="noStrike" u="none">
              <a:solidFill>
                <a:srgbClr val="000000"/>
              </a:solidFill>
              <a:effectLst/>
              <a:uFillTx/>
              <a:latin typeface="Arial"/>
            </a:endParaRPr>
          </a:p>
        </p:txBody>
      </p:sp>
      <p:sp>
        <p:nvSpPr>
          <p:cNvPr id="663" name="Text 10"/>
          <p:cNvSpPr/>
          <p:nvPr/>
        </p:nvSpPr>
        <p:spPr>
          <a:xfrm>
            <a:off x="786240" y="3493080"/>
            <a:ext cx="4947840" cy="127980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身に覚えのない承認は「拒否」が原則</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繰り返す通知は</a:t>
            </a:r>
            <a:r>
              <a:rPr b="0" lang="en-US" sz="1300" strike="noStrike" u="none">
                <a:solidFill>
                  <a:srgbClr val="243b53"/>
                </a:solidFill>
                <a:effectLst/>
                <a:uFillTx/>
                <a:latin typeface="Meiryo"/>
                <a:ea typeface="Meiryo"/>
              </a:rPr>
              <a:t>MFA</a:t>
            </a:r>
            <a:r>
              <a:rPr b="0" lang="zh-CN" sz="1300" strike="noStrike" u="none">
                <a:solidFill>
                  <a:srgbClr val="243b53"/>
                </a:solidFill>
                <a:effectLst/>
                <a:uFillTx/>
                <a:latin typeface="Meiryo"/>
                <a:ea typeface="Meiryo"/>
              </a:rPr>
              <a:t>疲労攻撃の疑い</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承認＝相手に入口を開ける行為</a:t>
            </a:r>
            <a:endParaRPr b="0" lang="en-US" sz="1300" strike="noStrike" u="none">
              <a:solidFill>
                <a:srgbClr val="000000"/>
              </a:solidFill>
              <a:effectLst/>
              <a:uFillTx/>
              <a:latin typeface="Arial"/>
            </a:endParaRPr>
          </a:p>
        </p:txBody>
      </p:sp>
      <p:sp>
        <p:nvSpPr>
          <p:cNvPr id="664" name="Shape 11"/>
          <p:cNvSpPr/>
          <p:nvPr/>
        </p:nvSpPr>
        <p:spPr>
          <a:xfrm>
            <a:off x="6255720" y="2743200"/>
            <a:ext cx="5368680" cy="2194200"/>
          </a:xfrm>
          <a:prstGeom prst="roundRect">
            <a:avLst>
              <a:gd name="adj" fmla="val 4167"/>
            </a:avLst>
          </a:prstGeom>
          <a:solidFill>
            <a:srgbClr val="e7f1eb"/>
          </a:solidFill>
          <a:ln w="15875">
            <a:solidFill>
              <a:srgbClr val="2f6b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665" name="Shape 12"/>
          <p:cNvSpPr/>
          <p:nvPr/>
        </p:nvSpPr>
        <p:spPr>
          <a:xfrm>
            <a:off x="6438600" y="2926080"/>
            <a:ext cx="456840" cy="45684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666" name="Image 2" descr="preencoded.png"/>
          <p:cNvPicPr/>
          <p:nvPr/>
        </p:nvPicPr>
        <p:blipFill>
          <a:blip r:embed="rId3"/>
          <a:stretch/>
        </p:blipFill>
        <p:spPr>
          <a:xfrm>
            <a:off x="6553080" y="3040560"/>
            <a:ext cx="228240" cy="228240"/>
          </a:xfrm>
          <a:prstGeom prst="rect">
            <a:avLst/>
          </a:prstGeom>
          <a:noFill/>
          <a:ln w="0">
            <a:noFill/>
          </a:ln>
        </p:spPr>
      </p:pic>
      <p:sp>
        <p:nvSpPr>
          <p:cNvPr id="667" name="Text 13"/>
          <p:cNvSpPr/>
          <p:nvPr/>
        </p:nvSpPr>
        <p:spPr>
          <a:xfrm>
            <a:off x="7005600" y="2926080"/>
            <a:ext cx="445428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2f6b4f"/>
                </a:solidFill>
                <a:effectLst/>
                <a:uFillTx/>
                <a:latin typeface="Meiryo"/>
                <a:ea typeface="Meiryo"/>
              </a:rPr>
              <a:t>とるべき対応</a:t>
            </a:r>
            <a:endParaRPr b="0" lang="en-US" sz="1500" strike="noStrike" u="none">
              <a:solidFill>
                <a:srgbClr val="000000"/>
              </a:solidFill>
              <a:effectLst/>
              <a:uFillTx/>
              <a:latin typeface="Arial"/>
            </a:endParaRPr>
          </a:p>
        </p:txBody>
      </p:sp>
      <p:sp>
        <p:nvSpPr>
          <p:cNvPr id="668" name="Text 14"/>
          <p:cNvSpPr/>
          <p:nvPr/>
        </p:nvSpPr>
        <p:spPr>
          <a:xfrm>
            <a:off x="6475320" y="3493080"/>
            <a:ext cx="4947840" cy="127980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承認してしまったら即報告</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パスワード変更・ログ確認を依頼</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アカウント乗っ取りの前提で対応</a:t>
            </a:r>
            <a:endParaRPr b="0" lang="en-US" sz="1300" strike="noStrike" u="none">
              <a:solidFill>
                <a:srgbClr val="000000"/>
              </a:solidFill>
              <a:effectLst/>
              <a:uFillTx/>
              <a:latin typeface="Arial"/>
            </a:endParaRPr>
          </a:p>
        </p:txBody>
      </p:sp>
      <p:sp>
        <p:nvSpPr>
          <p:cNvPr id="669" name="Text 15"/>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670" name="Text 16"/>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29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71" name="Shape 0"/>
          <p:cNvSpPr/>
          <p:nvPr/>
        </p:nvSpPr>
        <p:spPr>
          <a:xfrm>
            <a:off x="567000" y="384120"/>
            <a:ext cx="1691280" cy="566640"/>
          </a:xfrm>
          <a:prstGeom prst="roundRect">
            <a:avLst>
              <a:gd name="adj" fmla="val 12903"/>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672" name="Text 1"/>
          <p:cNvSpPr/>
          <p:nvPr/>
        </p:nvSpPr>
        <p:spPr>
          <a:xfrm>
            <a:off x="567000" y="384120"/>
            <a:ext cx="1691280" cy="5666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700" strike="noStrike" u="none">
                <a:solidFill>
                  <a:srgbClr val="b58a3a"/>
                </a:solidFill>
                <a:effectLst/>
                <a:uFillTx/>
                <a:latin typeface="Meiryo"/>
                <a:ea typeface="Meiryo"/>
              </a:rPr>
              <a:t>ケース </a:t>
            </a:r>
            <a:r>
              <a:rPr b="1" lang="en-US" sz="1700" strike="noStrike" u="none">
                <a:solidFill>
                  <a:srgbClr val="b58a3a"/>
                </a:solidFill>
                <a:effectLst/>
                <a:uFillTx/>
                <a:latin typeface="Meiryo"/>
                <a:ea typeface="Meiryo"/>
              </a:rPr>
              <a:t>3</a:t>
            </a:r>
            <a:endParaRPr b="0" lang="en-US" sz="1700" strike="noStrike" u="none">
              <a:solidFill>
                <a:srgbClr val="000000"/>
              </a:solidFill>
              <a:effectLst/>
              <a:uFillTx/>
              <a:latin typeface="Arial"/>
            </a:endParaRPr>
          </a:p>
        </p:txBody>
      </p:sp>
      <p:sp>
        <p:nvSpPr>
          <p:cNvPr id="673" name="Text 2"/>
          <p:cNvSpPr/>
          <p:nvPr/>
        </p:nvSpPr>
        <p:spPr>
          <a:xfrm>
            <a:off x="2487240" y="384120"/>
            <a:ext cx="9137160" cy="5666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200" strike="noStrike" u="none">
                <a:solidFill>
                  <a:srgbClr val="16314f"/>
                </a:solidFill>
                <a:effectLst/>
                <a:uFillTx/>
                <a:latin typeface="Meiryo"/>
                <a:ea typeface="Meiryo"/>
              </a:rPr>
              <a:t>取引先からの振込先変更メール</a:t>
            </a:r>
            <a:endParaRPr b="0" lang="en-US" sz="2200" strike="noStrike" u="none">
              <a:solidFill>
                <a:srgbClr val="000000"/>
              </a:solidFill>
              <a:effectLst/>
              <a:uFillTx/>
              <a:latin typeface="Arial"/>
            </a:endParaRPr>
          </a:p>
        </p:txBody>
      </p:sp>
      <p:sp>
        <p:nvSpPr>
          <p:cNvPr id="674" name="Shape 3"/>
          <p:cNvSpPr/>
          <p:nvPr/>
        </p:nvSpPr>
        <p:spPr>
          <a:xfrm>
            <a:off x="567000" y="1325880"/>
            <a:ext cx="11057400" cy="1234080"/>
          </a:xfrm>
          <a:prstGeom prst="roundRect">
            <a:avLst>
              <a:gd name="adj" fmla="val 7407"/>
            </a:avLst>
          </a:prstGeom>
          <a:solidFill>
            <a:srgbClr val="f1f5f8"/>
          </a:solidFill>
          <a:ln w="15875">
            <a:solidFill>
              <a:srgbClr val="d7dee6"/>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675" name="Shape 4"/>
          <p:cNvSpPr/>
          <p:nvPr/>
        </p:nvSpPr>
        <p:spPr>
          <a:xfrm>
            <a:off x="768240" y="1517760"/>
            <a:ext cx="411120" cy="41112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676" name="Image 0" descr="preencoded.png"/>
          <p:cNvPicPr/>
          <p:nvPr/>
        </p:nvPicPr>
        <p:blipFill>
          <a:blip r:embed="rId1"/>
          <a:stretch/>
        </p:blipFill>
        <p:spPr>
          <a:xfrm>
            <a:off x="870840" y="1620720"/>
            <a:ext cx="205560" cy="205560"/>
          </a:xfrm>
          <a:prstGeom prst="rect">
            <a:avLst/>
          </a:prstGeom>
          <a:noFill/>
          <a:ln w="0">
            <a:noFill/>
          </a:ln>
        </p:spPr>
      </p:pic>
      <p:sp>
        <p:nvSpPr>
          <p:cNvPr id="677" name="Text 5"/>
          <p:cNvSpPr/>
          <p:nvPr/>
        </p:nvSpPr>
        <p:spPr>
          <a:xfrm>
            <a:off x="1298520" y="1481400"/>
            <a:ext cx="1828440" cy="319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300" strike="noStrike" u="none">
                <a:solidFill>
                  <a:srgbClr val="16314f"/>
                </a:solidFill>
                <a:effectLst/>
                <a:uFillTx/>
                <a:latin typeface="Meiryo"/>
                <a:ea typeface="Meiryo"/>
              </a:rPr>
              <a:t>状況</a:t>
            </a:r>
            <a:endParaRPr b="0" lang="en-US" sz="1300" strike="noStrike" u="none">
              <a:solidFill>
                <a:srgbClr val="000000"/>
              </a:solidFill>
              <a:effectLst/>
              <a:uFillTx/>
              <a:latin typeface="Arial"/>
            </a:endParaRPr>
          </a:p>
        </p:txBody>
      </p:sp>
      <p:sp>
        <p:nvSpPr>
          <p:cNvPr id="678" name="Text 6"/>
          <p:cNvSpPr/>
          <p:nvPr/>
        </p:nvSpPr>
        <p:spPr>
          <a:xfrm>
            <a:off x="1298520" y="1783080"/>
            <a:ext cx="10051560" cy="7128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300" strike="noStrike" u="none">
                <a:solidFill>
                  <a:srgbClr val="263238"/>
                </a:solidFill>
                <a:effectLst/>
                <a:uFillTx/>
                <a:latin typeface="Meiryo"/>
                <a:ea typeface="Meiryo"/>
              </a:rPr>
              <a:t>取引先経理を名乗るメールで「次回から振込先を変更。急ぎなのでこのメールで処理を」。添付請求書の口座も変わっている。</a:t>
            </a:r>
            <a:endParaRPr b="0" lang="en-US" sz="1300" strike="noStrike" u="none">
              <a:solidFill>
                <a:srgbClr val="000000"/>
              </a:solidFill>
              <a:effectLst/>
              <a:uFillTx/>
              <a:latin typeface="Arial"/>
            </a:endParaRPr>
          </a:p>
        </p:txBody>
      </p:sp>
      <p:sp>
        <p:nvSpPr>
          <p:cNvPr id="679" name="Shape 7"/>
          <p:cNvSpPr/>
          <p:nvPr/>
        </p:nvSpPr>
        <p:spPr>
          <a:xfrm>
            <a:off x="567000" y="2743200"/>
            <a:ext cx="5368680" cy="2194200"/>
          </a:xfrm>
          <a:prstGeom prst="roundRect">
            <a:avLst>
              <a:gd name="adj" fmla="val 4167"/>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680" name="Shape 8"/>
          <p:cNvSpPr/>
          <p:nvPr/>
        </p:nvSpPr>
        <p:spPr>
          <a:xfrm>
            <a:off x="749880" y="2926080"/>
            <a:ext cx="456840" cy="4568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681" name="Image 1" descr="preencoded.png"/>
          <p:cNvPicPr/>
          <p:nvPr/>
        </p:nvPicPr>
        <p:blipFill>
          <a:blip r:embed="rId2"/>
          <a:stretch/>
        </p:blipFill>
        <p:spPr>
          <a:xfrm>
            <a:off x="864000" y="3040560"/>
            <a:ext cx="228240" cy="228240"/>
          </a:xfrm>
          <a:prstGeom prst="rect">
            <a:avLst/>
          </a:prstGeom>
          <a:noFill/>
          <a:ln w="0">
            <a:noFill/>
          </a:ln>
        </p:spPr>
      </p:pic>
      <p:sp>
        <p:nvSpPr>
          <p:cNvPr id="682" name="Text 9"/>
          <p:cNvSpPr/>
          <p:nvPr/>
        </p:nvSpPr>
        <p:spPr>
          <a:xfrm>
            <a:off x="1316880" y="2926080"/>
            <a:ext cx="445428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b42318"/>
                </a:solidFill>
                <a:effectLst/>
                <a:uFillTx/>
                <a:latin typeface="Meiryo"/>
                <a:ea typeface="Meiryo"/>
              </a:rPr>
              <a:t>ここに注意</a:t>
            </a:r>
            <a:endParaRPr b="0" lang="en-US" sz="1500" strike="noStrike" u="none">
              <a:solidFill>
                <a:srgbClr val="000000"/>
              </a:solidFill>
              <a:effectLst/>
              <a:uFillTx/>
              <a:latin typeface="Arial"/>
            </a:endParaRPr>
          </a:p>
        </p:txBody>
      </p:sp>
      <p:sp>
        <p:nvSpPr>
          <p:cNvPr id="683" name="Text 10"/>
          <p:cNvSpPr/>
          <p:nvPr/>
        </p:nvSpPr>
        <p:spPr>
          <a:xfrm>
            <a:off x="786240" y="3493080"/>
            <a:ext cx="4947840" cy="127980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振込先変更＋至急＝</a:t>
            </a:r>
            <a:r>
              <a:rPr b="0" lang="en-US" sz="1300" strike="noStrike" u="none">
                <a:solidFill>
                  <a:srgbClr val="243b53"/>
                </a:solidFill>
                <a:effectLst/>
                <a:uFillTx/>
                <a:latin typeface="Meiryo"/>
                <a:ea typeface="Meiryo"/>
              </a:rPr>
              <a:t>BEC</a:t>
            </a:r>
            <a:r>
              <a:rPr b="0" lang="zh-CN" sz="1300" strike="noStrike" u="none">
                <a:solidFill>
                  <a:srgbClr val="243b53"/>
                </a:solidFill>
                <a:effectLst/>
                <a:uFillTx/>
                <a:latin typeface="Meiryo"/>
                <a:ea typeface="Meiryo"/>
              </a:rPr>
              <a:t>の典型</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メール返信での確認は不十分</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「このメールでのみ」は危険信号</a:t>
            </a:r>
            <a:endParaRPr b="0" lang="en-US" sz="1300" strike="noStrike" u="none">
              <a:solidFill>
                <a:srgbClr val="000000"/>
              </a:solidFill>
              <a:effectLst/>
              <a:uFillTx/>
              <a:latin typeface="Arial"/>
            </a:endParaRPr>
          </a:p>
        </p:txBody>
      </p:sp>
      <p:sp>
        <p:nvSpPr>
          <p:cNvPr id="684" name="Shape 11"/>
          <p:cNvSpPr/>
          <p:nvPr/>
        </p:nvSpPr>
        <p:spPr>
          <a:xfrm>
            <a:off x="6255720" y="2743200"/>
            <a:ext cx="5368680" cy="2194200"/>
          </a:xfrm>
          <a:prstGeom prst="roundRect">
            <a:avLst>
              <a:gd name="adj" fmla="val 4167"/>
            </a:avLst>
          </a:prstGeom>
          <a:solidFill>
            <a:srgbClr val="e7f1eb"/>
          </a:solidFill>
          <a:ln w="15875">
            <a:solidFill>
              <a:srgbClr val="2f6b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685" name="Shape 12"/>
          <p:cNvSpPr/>
          <p:nvPr/>
        </p:nvSpPr>
        <p:spPr>
          <a:xfrm>
            <a:off x="6438600" y="2926080"/>
            <a:ext cx="456840" cy="45684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686" name="Image 2" descr="preencoded.png"/>
          <p:cNvPicPr/>
          <p:nvPr/>
        </p:nvPicPr>
        <p:blipFill>
          <a:blip r:embed="rId3"/>
          <a:stretch/>
        </p:blipFill>
        <p:spPr>
          <a:xfrm>
            <a:off x="6553080" y="3040560"/>
            <a:ext cx="228240" cy="228240"/>
          </a:xfrm>
          <a:prstGeom prst="rect">
            <a:avLst/>
          </a:prstGeom>
          <a:noFill/>
          <a:ln w="0">
            <a:noFill/>
          </a:ln>
        </p:spPr>
      </p:pic>
      <p:sp>
        <p:nvSpPr>
          <p:cNvPr id="687" name="Text 13"/>
          <p:cNvSpPr/>
          <p:nvPr/>
        </p:nvSpPr>
        <p:spPr>
          <a:xfrm>
            <a:off x="7005600" y="2926080"/>
            <a:ext cx="445428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2f6b4f"/>
                </a:solidFill>
                <a:effectLst/>
                <a:uFillTx/>
                <a:latin typeface="Meiryo"/>
                <a:ea typeface="Meiryo"/>
              </a:rPr>
              <a:t>とるべき対応</a:t>
            </a:r>
            <a:endParaRPr b="0" lang="en-US" sz="1500" strike="noStrike" u="none">
              <a:solidFill>
                <a:srgbClr val="000000"/>
              </a:solidFill>
              <a:effectLst/>
              <a:uFillTx/>
              <a:latin typeface="Arial"/>
            </a:endParaRPr>
          </a:p>
        </p:txBody>
      </p:sp>
      <p:sp>
        <p:nvSpPr>
          <p:cNvPr id="688" name="Text 14"/>
          <p:cNvSpPr/>
          <p:nvPr/>
        </p:nvSpPr>
        <p:spPr>
          <a:xfrm>
            <a:off x="6475320" y="3493080"/>
            <a:ext cx="4947840" cy="127980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既知の電話番号など別経路で確認</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経理・上長・法務の承認ルートを通す</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既に振込済みでも即報告（停止等）</a:t>
            </a:r>
            <a:endParaRPr b="0" lang="en-US" sz="1300" strike="noStrike" u="none">
              <a:solidFill>
                <a:srgbClr val="000000"/>
              </a:solidFill>
              <a:effectLst/>
              <a:uFillTx/>
              <a:latin typeface="Arial"/>
            </a:endParaRPr>
          </a:p>
        </p:txBody>
      </p:sp>
      <p:sp>
        <p:nvSpPr>
          <p:cNvPr id="689" name="Text 15"/>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690" name="Text 16"/>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30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91" name="Shape 0"/>
          <p:cNvSpPr/>
          <p:nvPr/>
        </p:nvSpPr>
        <p:spPr>
          <a:xfrm>
            <a:off x="567000" y="384120"/>
            <a:ext cx="1691280" cy="566640"/>
          </a:xfrm>
          <a:prstGeom prst="roundRect">
            <a:avLst>
              <a:gd name="adj" fmla="val 12903"/>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692" name="Text 1"/>
          <p:cNvSpPr/>
          <p:nvPr/>
        </p:nvSpPr>
        <p:spPr>
          <a:xfrm>
            <a:off x="567000" y="384120"/>
            <a:ext cx="1691280" cy="5666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700" strike="noStrike" u="none">
                <a:solidFill>
                  <a:srgbClr val="b58a3a"/>
                </a:solidFill>
                <a:effectLst/>
                <a:uFillTx/>
                <a:latin typeface="Meiryo"/>
                <a:ea typeface="Meiryo"/>
              </a:rPr>
              <a:t>ケース </a:t>
            </a:r>
            <a:r>
              <a:rPr b="1" lang="en-US" sz="1700" strike="noStrike" u="none">
                <a:solidFill>
                  <a:srgbClr val="b58a3a"/>
                </a:solidFill>
                <a:effectLst/>
                <a:uFillTx/>
                <a:latin typeface="Meiryo"/>
                <a:ea typeface="Meiryo"/>
              </a:rPr>
              <a:t>4</a:t>
            </a:r>
            <a:endParaRPr b="0" lang="en-US" sz="1700" strike="noStrike" u="none">
              <a:solidFill>
                <a:srgbClr val="000000"/>
              </a:solidFill>
              <a:effectLst/>
              <a:uFillTx/>
              <a:latin typeface="Arial"/>
            </a:endParaRPr>
          </a:p>
        </p:txBody>
      </p:sp>
      <p:sp>
        <p:nvSpPr>
          <p:cNvPr id="693" name="Text 2"/>
          <p:cNvSpPr/>
          <p:nvPr/>
        </p:nvSpPr>
        <p:spPr>
          <a:xfrm>
            <a:off x="2487240" y="384120"/>
            <a:ext cx="9137160" cy="5666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200" strike="noStrike" u="none">
                <a:solidFill>
                  <a:srgbClr val="16314f"/>
                </a:solidFill>
                <a:effectLst/>
                <a:uFillTx/>
                <a:latin typeface="Meiryo"/>
                <a:ea typeface="Meiryo"/>
              </a:rPr>
              <a:t>出張先での業務スマホ紛失</a:t>
            </a:r>
            <a:endParaRPr b="0" lang="en-US" sz="2200" strike="noStrike" u="none">
              <a:solidFill>
                <a:srgbClr val="000000"/>
              </a:solidFill>
              <a:effectLst/>
              <a:uFillTx/>
              <a:latin typeface="Arial"/>
            </a:endParaRPr>
          </a:p>
        </p:txBody>
      </p:sp>
      <p:sp>
        <p:nvSpPr>
          <p:cNvPr id="694" name="Shape 3"/>
          <p:cNvSpPr/>
          <p:nvPr/>
        </p:nvSpPr>
        <p:spPr>
          <a:xfrm>
            <a:off x="567000" y="1325880"/>
            <a:ext cx="11057400" cy="1234080"/>
          </a:xfrm>
          <a:prstGeom prst="roundRect">
            <a:avLst>
              <a:gd name="adj" fmla="val 7407"/>
            </a:avLst>
          </a:prstGeom>
          <a:solidFill>
            <a:srgbClr val="f1f5f8"/>
          </a:solidFill>
          <a:ln w="15875">
            <a:solidFill>
              <a:srgbClr val="d7dee6"/>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695" name="Shape 4"/>
          <p:cNvSpPr/>
          <p:nvPr/>
        </p:nvSpPr>
        <p:spPr>
          <a:xfrm>
            <a:off x="768240" y="1517760"/>
            <a:ext cx="411120" cy="41112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696" name="Image 0" descr="preencoded.png"/>
          <p:cNvPicPr/>
          <p:nvPr/>
        </p:nvPicPr>
        <p:blipFill>
          <a:blip r:embed="rId1"/>
          <a:stretch/>
        </p:blipFill>
        <p:spPr>
          <a:xfrm>
            <a:off x="870840" y="1620720"/>
            <a:ext cx="205560" cy="205560"/>
          </a:xfrm>
          <a:prstGeom prst="rect">
            <a:avLst/>
          </a:prstGeom>
          <a:noFill/>
          <a:ln w="0">
            <a:noFill/>
          </a:ln>
        </p:spPr>
      </p:pic>
      <p:sp>
        <p:nvSpPr>
          <p:cNvPr id="697" name="Text 5"/>
          <p:cNvSpPr/>
          <p:nvPr/>
        </p:nvSpPr>
        <p:spPr>
          <a:xfrm>
            <a:off x="1298520" y="1481400"/>
            <a:ext cx="1828440" cy="319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300" strike="noStrike" u="none">
                <a:solidFill>
                  <a:srgbClr val="16314f"/>
                </a:solidFill>
                <a:effectLst/>
                <a:uFillTx/>
                <a:latin typeface="Meiryo"/>
                <a:ea typeface="Meiryo"/>
              </a:rPr>
              <a:t>状況</a:t>
            </a:r>
            <a:endParaRPr b="0" lang="en-US" sz="1300" strike="noStrike" u="none">
              <a:solidFill>
                <a:srgbClr val="000000"/>
              </a:solidFill>
              <a:effectLst/>
              <a:uFillTx/>
              <a:latin typeface="Arial"/>
            </a:endParaRPr>
          </a:p>
        </p:txBody>
      </p:sp>
      <p:sp>
        <p:nvSpPr>
          <p:cNvPr id="698" name="Text 6"/>
          <p:cNvSpPr/>
          <p:nvPr/>
        </p:nvSpPr>
        <p:spPr>
          <a:xfrm>
            <a:off x="1298520" y="1783080"/>
            <a:ext cx="10051560" cy="7128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300" strike="noStrike" u="none">
                <a:solidFill>
                  <a:srgbClr val="263238"/>
                </a:solidFill>
                <a:effectLst/>
                <a:uFillTx/>
                <a:latin typeface="Meiryo"/>
                <a:ea typeface="Meiryo"/>
              </a:rPr>
              <a:t>出張先で業務用スマホを紛失。画面ロックはあるが、クラウドアプリにログイン済み。翌朝まで探してから報告しようとしている。</a:t>
            </a:r>
            <a:endParaRPr b="0" lang="en-US" sz="1300" strike="noStrike" u="none">
              <a:solidFill>
                <a:srgbClr val="000000"/>
              </a:solidFill>
              <a:effectLst/>
              <a:uFillTx/>
              <a:latin typeface="Arial"/>
            </a:endParaRPr>
          </a:p>
        </p:txBody>
      </p:sp>
      <p:sp>
        <p:nvSpPr>
          <p:cNvPr id="699" name="Shape 7"/>
          <p:cNvSpPr/>
          <p:nvPr/>
        </p:nvSpPr>
        <p:spPr>
          <a:xfrm>
            <a:off x="567000" y="2743200"/>
            <a:ext cx="5368680" cy="2194200"/>
          </a:xfrm>
          <a:prstGeom prst="roundRect">
            <a:avLst>
              <a:gd name="adj" fmla="val 4167"/>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700" name="Shape 8"/>
          <p:cNvSpPr/>
          <p:nvPr/>
        </p:nvSpPr>
        <p:spPr>
          <a:xfrm>
            <a:off x="749880" y="2926080"/>
            <a:ext cx="456840" cy="4568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701" name="Image 1" descr="preencoded.png"/>
          <p:cNvPicPr/>
          <p:nvPr/>
        </p:nvPicPr>
        <p:blipFill>
          <a:blip r:embed="rId2"/>
          <a:stretch/>
        </p:blipFill>
        <p:spPr>
          <a:xfrm>
            <a:off x="864000" y="3040560"/>
            <a:ext cx="228240" cy="228240"/>
          </a:xfrm>
          <a:prstGeom prst="rect">
            <a:avLst/>
          </a:prstGeom>
          <a:noFill/>
          <a:ln w="0">
            <a:noFill/>
          </a:ln>
        </p:spPr>
      </p:pic>
      <p:sp>
        <p:nvSpPr>
          <p:cNvPr id="702" name="Text 9"/>
          <p:cNvSpPr/>
          <p:nvPr/>
        </p:nvSpPr>
        <p:spPr>
          <a:xfrm>
            <a:off x="1316880" y="2926080"/>
            <a:ext cx="445428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b42318"/>
                </a:solidFill>
                <a:effectLst/>
                <a:uFillTx/>
                <a:latin typeface="Meiryo"/>
                <a:ea typeface="Meiryo"/>
              </a:rPr>
              <a:t>ここに注意</a:t>
            </a:r>
            <a:endParaRPr b="0" lang="en-US" sz="1500" strike="noStrike" u="none">
              <a:solidFill>
                <a:srgbClr val="000000"/>
              </a:solidFill>
              <a:effectLst/>
              <a:uFillTx/>
              <a:latin typeface="Arial"/>
            </a:endParaRPr>
          </a:p>
        </p:txBody>
      </p:sp>
      <p:sp>
        <p:nvSpPr>
          <p:cNvPr id="703" name="Text 10"/>
          <p:cNvSpPr/>
          <p:nvPr/>
        </p:nvSpPr>
        <p:spPr>
          <a:xfrm>
            <a:off x="786240" y="3493080"/>
            <a:ext cx="4947840" cy="127980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ロックがあっても報告は必要</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探し続けて報告を遅らせない</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クラウドにログイン済み＝リスク大</a:t>
            </a:r>
            <a:endParaRPr b="0" lang="en-US" sz="1300" strike="noStrike" u="none">
              <a:solidFill>
                <a:srgbClr val="000000"/>
              </a:solidFill>
              <a:effectLst/>
              <a:uFillTx/>
              <a:latin typeface="Arial"/>
            </a:endParaRPr>
          </a:p>
        </p:txBody>
      </p:sp>
      <p:sp>
        <p:nvSpPr>
          <p:cNvPr id="704" name="Shape 11"/>
          <p:cNvSpPr/>
          <p:nvPr/>
        </p:nvSpPr>
        <p:spPr>
          <a:xfrm>
            <a:off x="6255720" y="2743200"/>
            <a:ext cx="5368680" cy="2194200"/>
          </a:xfrm>
          <a:prstGeom prst="roundRect">
            <a:avLst>
              <a:gd name="adj" fmla="val 4167"/>
            </a:avLst>
          </a:prstGeom>
          <a:solidFill>
            <a:srgbClr val="e7f1eb"/>
          </a:solidFill>
          <a:ln w="15875">
            <a:solidFill>
              <a:srgbClr val="2f6b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705" name="Shape 12"/>
          <p:cNvSpPr/>
          <p:nvPr/>
        </p:nvSpPr>
        <p:spPr>
          <a:xfrm>
            <a:off x="6438600" y="2926080"/>
            <a:ext cx="456840" cy="45684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706" name="Image 2" descr="preencoded.png"/>
          <p:cNvPicPr/>
          <p:nvPr/>
        </p:nvPicPr>
        <p:blipFill>
          <a:blip r:embed="rId3"/>
          <a:stretch/>
        </p:blipFill>
        <p:spPr>
          <a:xfrm>
            <a:off x="6553080" y="3040560"/>
            <a:ext cx="228240" cy="228240"/>
          </a:xfrm>
          <a:prstGeom prst="rect">
            <a:avLst/>
          </a:prstGeom>
          <a:noFill/>
          <a:ln w="0">
            <a:noFill/>
          </a:ln>
        </p:spPr>
      </p:pic>
      <p:sp>
        <p:nvSpPr>
          <p:cNvPr id="707" name="Text 13"/>
          <p:cNvSpPr/>
          <p:nvPr/>
        </p:nvSpPr>
        <p:spPr>
          <a:xfrm>
            <a:off x="7005600" y="2926080"/>
            <a:ext cx="445428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2f6b4f"/>
                </a:solidFill>
                <a:effectLst/>
                <a:uFillTx/>
                <a:latin typeface="Meiryo"/>
                <a:ea typeface="Meiryo"/>
              </a:rPr>
              <a:t>とるべき対応</a:t>
            </a:r>
            <a:endParaRPr b="0" lang="en-US" sz="1500" strike="noStrike" u="none">
              <a:solidFill>
                <a:srgbClr val="000000"/>
              </a:solidFill>
              <a:effectLst/>
              <a:uFillTx/>
              <a:latin typeface="Arial"/>
            </a:endParaRPr>
          </a:p>
        </p:txBody>
      </p:sp>
      <p:sp>
        <p:nvSpPr>
          <p:cNvPr id="708" name="Text 14"/>
          <p:cNvSpPr/>
          <p:nvPr/>
        </p:nvSpPr>
        <p:spPr>
          <a:xfrm>
            <a:off x="6475320" y="3493080"/>
            <a:ext cx="4947840" cy="127980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気づいた時点で即報告</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リモートロック・ワイプ・停止を依頼</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警察・交通機関への届出も検討</a:t>
            </a:r>
            <a:endParaRPr b="0" lang="en-US" sz="1300" strike="noStrike" u="none">
              <a:solidFill>
                <a:srgbClr val="000000"/>
              </a:solidFill>
              <a:effectLst/>
              <a:uFillTx/>
              <a:latin typeface="Arial"/>
            </a:endParaRPr>
          </a:p>
        </p:txBody>
      </p:sp>
      <p:sp>
        <p:nvSpPr>
          <p:cNvPr id="709" name="Text 15"/>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710" name="Text 16"/>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31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11" name="Shape 0"/>
          <p:cNvSpPr/>
          <p:nvPr/>
        </p:nvSpPr>
        <p:spPr>
          <a:xfrm>
            <a:off x="567000" y="384120"/>
            <a:ext cx="1691280" cy="566640"/>
          </a:xfrm>
          <a:prstGeom prst="roundRect">
            <a:avLst>
              <a:gd name="adj" fmla="val 12903"/>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712" name="Text 1"/>
          <p:cNvSpPr/>
          <p:nvPr/>
        </p:nvSpPr>
        <p:spPr>
          <a:xfrm>
            <a:off x="567000" y="384120"/>
            <a:ext cx="1691280" cy="5666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700" strike="noStrike" u="none">
                <a:solidFill>
                  <a:srgbClr val="b58a3a"/>
                </a:solidFill>
                <a:effectLst/>
                <a:uFillTx/>
                <a:latin typeface="Meiryo"/>
                <a:ea typeface="Meiryo"/>
              </a:rPr>
              <a:t>ケース </a:t>
            </a:r>
            <a:r>
              <a:rPr b="1" lang="en-US" sz="1700" strike="noStrike" u="none">
                <a:solidFill>
                  <a:srgbClr val="b58a3a"/>
                </a:solidFill>
                <a:effectLst/>
                <a:uFillTx/>
                <a:latin typeface="Meiryo"/>
                <a:ea typeface="Meiryo"/>
              </a:rPr>
              <a:t>5</a:t>
            </a:r>
            <a:endParaRPr b="0" lang="en-US" sz="1700" strike="noStrike" u="none">
              <a:solidFill>
                <a:srgbClr val="000000"/>
              </a:solidFill>
              <a:effectLst/>
              <a:uFillTx/>
              <a:latin typeface="Arial"/>
            </a:endParaRPr>
          </a:p>
        </p:txBody>
      </p:sp>
      <p:sp>
        <p:nvSpPr>
          <p:cNvPr id="713" name="Text 2"/>
          <p:cNvSpPr/>
          <p:nvPr/>
        </p:nvSpPr>
        <p:spPr>
          <a:xfrm>
            <a:off x="2487240" y="384120"/>
            <a:ext cx="9137160" cy="5666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200" strike="noStrike" u="none">
                <a:solidFill>
                  <a:srgbClr val="16314f"/>
                </a:solidFill>
                <a:effectLst/>
                <a:uFillTx/>
                <a:latin typeface="Meiryo"/>
                <a:ea typeface="Meiryo"/>
              </a:rPr>
              <a:t>PC</a:t>
            </a:r>
            <a:r>
              <a:rPr b="1" lang="zh-CN" sz="2200" strike="noStrike" u="none">
                <a:solidFill>
                  <a:srgbClr val="16314f"/>
                </a:solidFill>
                <a:effectLst/>
                <a:uFillTx/>
                <a:latin typeface="Meiryo"/>
                <a:ea typeface="Meiryo"/>
              </a:rPr>
              <a:t>にランサムの暗号化メッセージ</a:t>
            </a:r>
            <a:endParaRPr b="0" lang="en-US" sz="2200" strike="noStrike" u="none">
              <a:solidFill>
                <a:srgbClr val="000000"/>
              </a:solidFill>
              <a:effectLst/>
              <a:uFillTx/>
              <a:latin typeface="Arial"/>
            </a:endParaRPr>
          </a:p>
        </p:txBody>
      </p:sp>
      <p:sp>
        <p:nvSpPr>
          <p:cNvPr id="714" name="Shape 3"/>
          <p:cNvSpPr/>
          <p:nvPr/>
        </p:nvSpPr>
        <p:spPr>
          <a:xfrm>
            <a:off x="567000" y="1325880"/>
            <a:ext cx="11057400" cy="1234080"/>
          </a:xfrm>
          <a:prstGeom prst="roundRect">
            <a:avLst>
              <a:gd name="adj" fmla="val 7407"/>
            </a:avLst>
          </a:prstGeom>
          <a:solidFill>
            <a:srgbClr val="f1f5f8"/>
          </a:solidFill>
          <a:ln w="15875">
            <a:solidFill>
              <a:srgbClr val="d7dee6"/>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715" name="Shape 4"/>
          <p:cNvSpPr/>
          <p:nvPr/>
        </p:nvSpPr>
        <p:spPr>
          <a:xfrm>
            <a:off x="768240" y="1517760"/>
            <a:ext cx="411120" cy="41112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716" name="Image 0" descr="preencoded.png"/>
          <p:cNvPicPr/>
          <p:nvPr/>
        </p:nvPicPr>
        <p:blipFill>
          <a:blip r:embed="rId1"/>
          <a:stretch/>
        </p:blipFill>
        <p:spPr>
          <a:xfrm>
            <a:off x="870840" y="1620720"/>
            <a:ext cx="205560" cy="205560"/>
          </a:xfrm>
          <a:prstGeom prst="rect">
            <a:avLst/>
          </a:prstGeom>
          <a:noFill/>
          <a:ln w="0">
            <a:noFill/>
          </a:ln>
        </p:spPr>
      </p:pic>
      <p:sp>
        <p:nvSpPr>
          <p:cNvPr id="717" name="Text 5"/>
          <p:cNvSpPr/>
          <p:nvPr/>
        </p:nvSpPr>
        <p:spPr>
          <a:xfrm>
            <a:off x="1298520" y="1481400"/>
            <a:ext cx="1828440" cy="319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300" strike="noStrike" u="none">
                <a:solidFill>
                  <a:srgbClr val="16314f"/>
                </a:solidFill>
                <a:effectLst/>
                <a:uFillTx/>
                <a:latin typeface="Meiryo"/>
                <a:ea typeface="Meiryo"/>
              </a:rPr>
              <a:t>状況</a:t>
            </a:r>
            <a:endParaRPr b="0" lang="en-US" sz="1300" strike="noStrike" u="none">
              <a:solidFill>
                <a:srgbClr val="000000"/>
              </a:solidFill>
              <a:effectLst/>
              <a:uFillTx/>
              <a:latin typeface="Arial"/>
            </a:endParaRPr>
          </a:p>
        </p:txBody>
      </p:sp>
      <p:sp>
        <p:nvSpPr>
          <p:cNvPr id="718" name="Text 6"/>
          <p:cNvSpPr/>
          <p:nvPr/>
        </p:nvSpPr>
        <p:spPr>
          <a:xfrm>
            <a:off x="1298520" y="1783080"/>
            <a:ext cx="10051560" cy="7128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1300" strike="noStrike" u="none">
                <a:solidFill>
                  <a:srgbClr val="263238"/>
                </a:solidFill>
                <a:effectLst/>
                <a:uFillTx/>
                <a:latin typeface="Meiryo"/>
                <a:ea typeface="Meiryo"/>
              </a:rPr>
              <a:t>PC</a:t>
            </a:r>
            <a:r>
              <a:rPr b="0" lang="zh-CN" sz="1300" strike="noStrike" u="none">
                <a:solidFill>
                  <a:srgbClr val="263238"/>
                </a:solidFill>
                <a:effectLst/>
                <a:uFillTx/>
                <a:latin typeface="Meiryo"/>
                <a:ea typeface="Meiryo"/>
              </a:rPr>
              <a:t>画面に「ファイルを暗号化した。復旧には支払が必要」と表示。慌てて</a:t>
            </a:r>
            <a:r>
              <a:rPr b="0" lang="en-US" sz="1300" strike="noStrike" u="none">
                <a:solidFill>
                  <a:srgbClr val="263238"/>
                </a:solidFill>
                <a:effectLst/>
                <a:uFillTx/>
                <a:latin typeface="Meiryo"/>
                <a:ea typeface="Meiryo"/>
              </a:rPr>
              <a:t>PC</a:t>
            </a:r>
            <a:r>
              <a:rPr b="0" lang="zh-CN" sz="1300" strike="noStrike" u="none">
                <a:solidFill>
                  <a:srgbClr val="263238"/>
                </a:solidFill>
                <a:effectLst/>
                <a:uFillTx/>
                <a:latin typeface="Meiryo"/>
                <a:ea typeface="Meiryo"/>
              </a:rPr>
              <a:t>を再起動し、共有フォルダのファイルを削除しようとしている。</a:t>
            </a:r>
            <a:endParaRPr b="0" lang="en-US" sz="1300" strike="noStrike" u="none">
              <a:solidFill>
                <a:srgbClr val="000000"/>
              </a:solidFill>
              <a:effectLst/>
              <a:uFillTx/>
              <a:latin typeface="Arial"/>
            </a:endParaRPr>
          </a:p>
        </p:txBody>
      </p:sp>
      <p:sp>
        <p:nvSpPr>
          <p:cNvPr id="719" name="Shape 7"/>
          <p:cNvSpPr/>
          <p:nvPr/>
        </p:nvSpPr>
        <p:spPr>
          <a:xfrm>
            <a:off x="567000" y="2743200"/>
            <a:ext cx="5368680" cy="2194200"/>
          </a:xfrm>
          <a:prstGeom prst="roundRect">
            <a:avLst>
              <a:gd name="adj" fmla="val 4167"/>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720" name="Shape 8"/>
          <p:cNvSpPr/>
          <p:nvPr/>
        </p:nvSpPr>
        <p:spPr>
          <a:xfrm>
            <a:off x="749880" y="2926080"/>
            <a:ext cx="456840" cy="4568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721" name="Image 1" descr="preencoded.png"/>
          <p:cNvPicPr/>
          <p:nvPr/>
        </p:nvPicPr>
        <p:blipFill>
          <a:blip r:embed="rId2"/>
          <a:stretch/>
        </p:blipFill>
        <p:spPr>
          <a:xfrm>
            <a:off x="864000" y="3040560"/>
            <a:ext cx="228240" cy="228240"/>
          </a:xfrm>
          <a:prstGeom prst="rect">
            <a:avLst/>
          </a:prstGeom>
          <a:noFill/>
          <a:ln w="0">
            <a:noFill/>
          </a:ln>
        </p:spPr>
      </p:pic>
      <p:sp>
        <p:nvSpPr>
          <p:cNvPr id="722" name="Text 9"/>
          <p:cNvSpPr/>
          <p:nvPr/>
        </p:nvSpPr>
        <p:spPr>
          <a:xfrm>
            <a:off x="1316880" y="2926080"/>
            <a:ext cx="445428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b42318"/>
                </a:solidFill>
                <a:effectLst/>
                <a:uFillTx/>
                <a:latin typeface="Meiryo"/>
                <a:ea typeface="Meiryo"/>
              </a:rPr>
              <a:t>ここに注意</a:t>
            </a:r>
            <a:endParaRPr b="0" lang="en-US" sz="1500" strike="noStrike" u="none">
              <a:solidFill>
                <a:srgbClr val="000000"/>
              </a:solidFill>
              <a:effectLst/>
              <a:uFillTx/>
              <a:latin typeface="Arial"/>
            </a:endParaRPr>
          </a:p>
        </p:txBody>
      </p:sp>
      <p:sp>
        <p:nvSpPr>
          <p:cNvPr id="723" name="Text 10"/>
          <p:cNvSpPr/>
          <p:nvPr/>
        </p:nvSpPr>
        <p:spPr>
          <a:xfrm>
            <a:off x="786240" y="3493080"/>
            <a:ext cx="4947840" cy="127980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慌てた再起動・初期化・削除は</a:t>
            </a:r>
            <a:r>
              <a:rPr b="0" lang="en-US" sz="1300" strike="noStrike" u="none">
                <a:solidFill>
                  <a:srgbClr val="243b53"/>
                </a:solidFill>
                <a:effectLst/>
                <a:uFillTx/>
                <a:latin typeface="Meiryo"/>
                <a:ea typeface="Meiryo"/>
              </a:rPr>
              <a:t>NG</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削除は復旧・原因究明を妨げる</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支払判断は現場でしない</a:t>
            </a:r>
            <a:endParaRPr b="0" lang="en-US" sz="1300" strike="noStrike" u="none">
              <a:solidFill>
                <a:srgbClr val="000000"/>
              </a:solidFill>
              <a:effectLst/>
              <a:uFillTx/>
              <a:latin typeface="Arial"/>
            </a:endParaRPr>
          </a:p>
        </p:txBody>
      </p:sp>
      <p:sp>
        <p:nvSpPr>
          <p:cNvPr id="724" name="Shape 11"/>
          <p:cNvSpPr/>
          <p:nvPr/>
        </p:nvSpPr>
        <p:spPr>
          <a:xfrm>
            <a:off x="6255720" y="2743200"/>
            <a:ext cx="5368680" cy="2194200"/>
          </a:xfrm>
          <a:prstGeom prst="roundRect">
            <a:avLst>
              <a:gd name="adj" fmla="val 4167"/>
            </a:avLst>
          </a:prstGeom>
          <a:solidFill>
            <a:srgbClr val="e7f1eb"/>
          </a:solidFill>
          <a:ln w="15875">
            <a:solidFill>
              <a:srgbClr val="2f6b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725" name="Shape 12"/>
          <p:cNvSpPr/>
          <p:nvPr/>
        </p:nvSpPr>
        <p:spPr>
          <a:xfrm>
            <a:off x="6438600" y="2926080"/>
            <a:ext cx="456840" cy="45684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726" name="Image 2" descr="preencoded.png"/>
          <p:cNvPicPr/>
          <p:nvPr/>
        </p:nvPicPr>
        <p:blipFill>
          <a:blip r:embed="rId3"/>
          <a:stretch/>
        </p:blipFill>
        <p:spPr>
          <a:xfrm>
            <a:off x="6553080" y="3040560"/>
            <a:ext cx="228240" cy="228240"/>
          </a:xfrm>
          <a:prstGeom prst="rect">
            <a:avLst/>
          </a:prstGeom>
          <a:noFill/>
          <a:ln w="0">
            <a:noFill/>
          </a:ln>
        </p:spPr>
      </p:pic>
      <p:sp>
        <p:nvSpPr>
          <p:cNvPr id="727" name="Text 13"/>
          <p:cNvSpPr/>
          <p:nvPr/>
        </p:nvSpPr>
        <p:spPr>
          <a:xfrm>
            <a:off x="7005600" y="2926080"/>
            <a:ext cx="445428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2f6b4f"/>
                </a:solidFill>
                <a:effectLst/>
                <a:uFillTx/>
                <a:latin typeface="Meiryo"/>
                <a:ea typeface="Meiryo"/>
              </a:rPr>
              <a:t>とるべき対応</a:t>
            </a:r>
            <a:endParaRPr b="0" lang="en-US" sz="1500" strike="noStrike" u="none">
              <a:solidFill>
                <a:srgbClr val="000000"/>
              </a:solidFill>
              <a:effectLst/>
              <a:uFillTx/>
              <a:latin typeface="Arial"/>
            </a:endParaRPr>
          </a:p>
        </p:txBody>
      </p:sp>
      <p:sp>
        <p:nvSpPr>
          <p:cNvPr id="728" name="Text 14"/>
          <p:cNvSpPr/>
          <p:nvPr/>
        </p:nvSpPr>
        <p:spPr>
          <a:xfrm>
            <a:off x="6475320" y="3493080"/>
            <a:ext cx="4947840" cy="127980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画面をそのまま保全し操作を止める</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ネット切断等は自社ルール・情シス指示で</a:t>
            </a:r>
            <a:endParaRPr b="0" lang="en-US" sz="1300" strike="noStrike" u="none">
              <a:solidFill>
                <a:srgbClr val="000000"/>
              </a:solidFill>
              <a:effectLst/>
              <a:uFillTx/>
              <a:latin typeface="Arial"/>
            </a:endParaRPr>
          </a:p>
          <a:p>
            <a:pPr marL="177840" indent="-177840" defTabSz="914400">
              <a:lnSpc>
                <a:spcPct val="100000"/>
              </a:lnSpc>
              <a:spcAft>
                <a:spcPts val="799"/>
              </a:spcAft>
              <a:buClr>
                <a:srgbClr val="243b53"/>
              </a:buClr>
              <a:buFont typeface="Symbol" charset="2"/>
              <a:buChar char=""/>
            </a:pPr>
            <a:r>
              <a:rPr b="0" lang="zh-CN" sz="1300" strike="noStrike" u="none">
                <a:solidFill>
                  <a:srgbClr val="243b53"/>
                </a:solidFill>
                <a:effectLst/>
                <a:uFillTx/>
                <a:latin typeface="Meiryo"/>
                <a:ea typeface="Meiryo"/>
              </a:rPr>
              <a:t>情シス・セキュリティ担当へ即報告</a:t>
            </a:r>
            <a:endParaRPr b="0" lang="en-US" sz="1300" strike="noStrike" u="none">
              <a:solidFill>
                <a:srgbClr val="000000"/>
              </a:solidFill>
              <a:effectLst/>
              <a:uFillTx/>
              <a:latin typeface="Arial"/>
            </a:endParaRPr>
          </a:p>
        </p:txBody>
      </p:sp>
      <p:sp>
        <p:nvSpPr>
          <p:cNvPr id="729" name="Text 15"/>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730" name="Text 16"/>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32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31" name="Shape 0"/>
          <p:cNvSpPr/>
          <p:nvPr/>
        </p:nvSpPr>
        <p:spPr>
          <a:xfrm>
            <a:off x="567000" y="384120"/>
            <a:ext cx="566640" cy="56664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732" name="Image 0" descr="preencoded.png"/>
          <p:cNvPicPr/>
          <p:nvPr/>
        </p:nvPicPr>
        <p:blipFill>
          <a:blip r:embed="rId1"/>
          <a:stretch/>
        </p:blipFill>
        <p:spPr>
          <a:xfrm>
            <a:off x="708840" y="525960"/>
            <a:ext cx="282960" cy="282960"/>
          </a:xfrm>
          <a:prstGeom prst="rect">
            <a:avLst/>
          </a:prstGeom>
          <a:noFill/>
          <a:ln w="0">
            <a:noFill/>
          </a:ln>
        </p:spPr>
      </p:pic>
      <p:sp>
        <p:nvSpPr>
          <p:cNvPr id="733"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日常行動チェックリスト</a:t>
            </a:r>
            <a:endParaRPr b="0" lang="en-US" sz="2700" strike="noStrike" u="none">
              <a:solidFill>
                <a:srgbClr val="000000"/>
              </a:solidFill>
              <a:effectLst/>
              <a:uFillTx/>
              <a:latin typeface="Arial"/>
            </a:endParaRPr>
          </a:p>
        </p:txBody>
      </p:sp>
      <p:sp>
        <p:nvSpPr>
          <p:cNvPr id="734"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今日から実践する基本</a:t>
            </a:r>
            <a:r>
              <a:rPr b="0" lang="en-US" sz="1250" strike="noStrike" u="none">
                <a:solidFill>
                  <a:srgbClr val="5b6b7b"/>
                </a:solidFill>
                <a:effectLst/>
                <a:uFillTx/>
                <a:latin typeface="Meiryo"/>
                <a:ea typeface="Meiryo"/>
              </a:rPr>
              <a:t>5</a:t>
            </a:r>
            <a:r>
              <a:rPr b="0" lang="zh-CN" sz="1250" strike="noStrike" u="none">
                <a:solidFill>
                  <a:srgbClr val="5b6b7b"/>
                </a:solidFill>
                <a:effectLst/>
                <a:uFillTx/>
                <a:latin typeface="Meiryo"/>
                <a:ea typeface="Meiryo"/>
              </a:rPr>
              <a:t>項目</a:t>
            </a:r>
            <a:endParaRPr b="0" lang="en-US" sz="1250" strike="noStrike" u="none">
              <a:solidFill>
                <a:srgbClr val="000000"/>
              </a:solidFill>
              <a:effectLst/>
              <a:uFillTx/>
              <a:latin typeface="Arial"/>
            </a:endParaRPr>
          </a:p>
        </p:txBody>
      </p:sp>
      <p:sp>
        <p:nvSpPr>
          <p:cNvPr id="735" name="Shape 3"/>
          <p:cNvSpPr/>
          <p:nvPr/>
        </p:nvSpPr>
        <p:spPr>
          <a:xfrm>
            <a:off x="567000" y="1463040"/>
            <a:ext cx="11057400" cy="603000"/>
          </a:xfrm>
          <a:prstGeom prst="roundRect">
            <a:avLst>
              <a:gd name="adj" fmla="val 10606"/>
            </a:avLst>
          </a:prstGeom>
          <a:solidFill>
            <a:srgbClr val="e7f1eb"/>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736" name="Shape 4"/>
          <p:cNvSpPr/>
          <p:nvPr/>
        </p:nvSpPr>
        <p:spPr>
          <a:xfrm>
            <a:off x="731520" y="1536120"/>
            <a:ext cx="456840" cy="45684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737" name="Image 1" descr="preencoded.png"/>
          <p:cNvPicPr/>
          <p:nvPr/>
        </p:nvPicPr>
        <p:blipFill>
          <a:blip r:embed="rId2"/>
          <a:stretch/>
        </p:blipFill>
        <p:spPr>
          <a:xfrm>
            <a:off x="846000" y="1650600"/>
            <a:ext cx="228240" cy="228240"/>
          </a:xfrm>
          <a:prstGeom prst="rect">
            <a:avLst/>
          </a:prstGeom>
          <a:noFill/>
          <a:ln w="0">
            <a:noFill/>
          </a:ln>
        </p:spPr>
      </p:pic>
      <p:sp>
        <p:nvSpPr>
          <p:cNvPr id="738" name="Text 5"/>
          <p:cNvSpPr/>
          <p:nvPr/>
        </p:nvSpPr>
        <p:spPr>
          <a:xfrm>
            <a:off x="1344240" y="1463040"/>
            <a:ext cx="3382920" cy="6030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450" strike="noStrike" u="none">
                <a:solidFill>
                  <a:srgbClr val="16314f"/>
                </a:solidFill>
                <a:effectLst/>
                <a:uFillTx/>
                <a:latin typeface="Meiryo"/>
                <a:ea typeface="Meiryo"/>
              </a:rPr>
              <a:t>メール・リンク・添付</a:t>
            </a:r>
            <a:endParaRPr b="0" lang="en-US" sz="1450" strike="noStrike" u="none">
              <a:solidFill>
                <a:srgbClr val="000000"/>
              </a:solidFill>
              <a:effectLst/>
              <a:uFillTx/>
              <a:latin typeface="Arial"/>
            </a:endParaRPr>
          </a:p>
        </p:txBody>
      </p:sp>
      <p:sp>
        <p:nvSpPr>
          <p:cNvPr id="739" name="Text 6"/>
          <p:cNvSpPr/>
          <p:nvPr/>
        </p:nvSpPr>
        <p:spPr>
          <a:xfrm>
            <a:off x="4864680" y="1463040"/>
            <a:ext cx="6485400" cy="6030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263238"/>
                </a:solidFill>
                <a:effectLst/>
                <a:uFillTx/>
                <a:latin typeface="Meiryo"/>
                <a:ea typeface="Meiryo"/>
              </a:rPr>
              <a:t>差出人アドレス・</a:t>
            </a:r>
            <a:r>
              <a:rPr b="0" lang="en-US" sz="1250" strike="noStrike" u="none">
                <a:solidFill>
                  <a:srgbClr val="263238"/>
                </a:solidFill>
                <a:effectLst/>
                <a:uFillTx/>
                <a:latin typeface="Meiryo"/>
                <a:ea typeface="Meiryo"/>
              </a:rPr>
              <a:t>URL</a:t>
            </a:r>
            <a:r>
              <a:rPr b="0" lang="zh-CN" sz="1250" strike="noStrike" u="none">
                <a:solidFill>
                  <a:srgbClr val="263238"/>
                </a:solidFill>
                <a:effectLst/>
                <a:uFillTx/>
                <a:latin typeface="Meiryo"/>
                <a:ea typeface="Meiryo"/>
              </a:rPr>
              <a:t>・添付を確認、迷ったら別経路</a:t>
            </a:r>
            <a:endParaRPr b="0" lang="en-US" sz="1250" strike="noStrike" u="none">
              <a:solidFill>
                <a:srgbClr val="000000"/>
              </a:solidFill>
              <a:effectLst/>
              <a:uFillTx/>
              <a:latin typeface="Arial"/>
            </a:endParaRPr>
          </a:p>
        </p:txBody>
      </p:sp>
      <p:sp>
        <p:nvSpPr>
          <p:cNvPr id="740" name="Shape 7"/>
          <p:cNvSpPr/>
          <p:nvPr/>
        </p:nvSpPr>
        <p:spPr>
          <a:xfrm>
            <a:off x="567000" y="2176200"/>
            <a:ext cx="11057400" cy="603000"/>
          </a:xfrm>
          <a:prstGeom prst="roundRect">
            <a:avLst>
              <a:gd name="adj" fmla="val 10606"/>
            </a:avLst>
          </a:prstGeom>
          <a:solidFill>
            <a:srgbClr val="f1f5f8"/>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741" name="Shape 8"/>
          <p:cNvSpPr/>
          <p:nvPr/>
        </p:nvSpPr>
        <p:spPr>
          <a:xfrm>
            <a:off x="731520" y="2249280"/>
            <a:ext cx="456840" cy="45684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742" name="Image 2" descr="preencoded.png"/>
          <p:cNvPicPr/>
          <p:nvPr/>
        </p:nvPicPr>
        <p:blipFill>
          <a:blip r:embed="rId3"/>
          <a:stretch/>
        </p:blipFill>
        <p:spPr>
          <a:xfrm>
            <a:off x="846000" y="2363760"/>
            <a:ext cx="228240" cy="228240"/>
          </a:xfrm>
          <a:prstGeom prst="rect">
            <a:avLst/>
          </a:prstGeom>
          <a:noFill/>
          <a:ln w="0">
            <a:noFill/>
          </a:ln>
        </p:spPr>
      </p:pic>
      <p:sp>
        <p:nvSpPr>
          <p:cNvPr id="743" name="Text 9"/>
          <p:cNvSpPr/>
          <p:nvPr/>
        </p:nvSpPr>
        <p:spPr>
          <a:xfrm>
            <a:off x="1344240" y="2176200"/>
            <a:ext cx="3382920" cy="6030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450" strike="noStrike" u="none">
                <a:solidFill>
                  <a:srgbClr val="16314f"/>
                </a:solidFill>
                <a:effectLst/>
                <a:uFillTx/>
                <a:latin typeface="Meiryo"/>
                <a:ea typeface="Meiryo"/>
              </a:rPr>
              <a:t>パスワード・</a:t>
            </a:r>
            <a:r>
              <a:rPr b="1" lang="en-US" sz="1450" strike="noStrike" u="none">
                <a:solidFill>
                  <a:srgbClr val="16314f"/>
                </a:solidFill>
                <a:effectLst/>
                <a:uFillTx/>
                <a:latin typeface="Meiryo"/>
                <a:ea typeface="Meiryo"/>
              </a:rPr>
              <a:t>MFA</a:t>
            </a:r>
            <a:endParaRPr b="0" lang="en-US" sz="1450" strike="noStrike" u="none">
              <a:solidFill>
                <a:srgbClr val="000000"/>
              </a:solidFill>
              <a:effectLst/>
              <a:uFillTx/>
              <a:latin typeface="Arial"/>
            </a:endParaRPr>
          </a:p>
        </p:txBody>
      </p:sp>
      <p:sp>
        <p:nvSpPr>
          <p:cNvPr id="744" name="Text 10"/>
          <p:cNvSpPr/>
          <p:nvPr/>
        </p:nvSpPr>
        <p:spPr>
          <a:xfrm>
            <a:off x="4864680" y="2176200"/>
            <a:ext cx="6485400" cy="6030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263238"/>
                </a:solidFill>
                <a:effectLst/>
                <a:uFillTx/>
                <a:latin typeface="Meiryo"/>
                <a:ea typeface="Meiryo"/>
              </a:rPr>
              <a:t>使い回さない・初期値を変える・不審な承認は拒否</a:t>
            </a:r>
            <a:endParaRPr b="0" lang="en-US" sz="1250" strike="noStrike" u="none">
              <a:solidFill>
                <a:srgbClr val="000000"/>
              </a:solidFill>
              <a:effectLst/>
              <a:uFillTx/>
              <a:latin typeface="Arial"/>
            </a:endParaRPr>
          </a:p>
        </p:txBody>
      </p:sp>
      <p:sp>
        <p:nvSpPr>
          <p:cNvPr id="745" name="Shape 11"/>
          <p:cNvSpPr/>
          <p:nvPr/>
        </p:nvSpPr>
        <p:spPr>
          <a:xfrm>
            <a:off x="567000" y="2889360"/>
            <a:ext cx="11057400" cy="603000"/>
          </a:xfrm>
          <a:prstGeom prst="roundRect">
            <a:avLst>
              <a:gd name="adj" fmla="val 10606"/>
            </a:avLst>
          </a:prstGeom>
          <a:solidFill>
            <a:srgbClr val="e7f1eb"/>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746" name="Shape 12"/>
          <p:cNvSpPr/>
          <p:nvPr/>
        </p:nvSpPr>
        <p:spPr>
          <a:xfrm>
            <a:off x="731520" y="2962800"/>
            <a:ext cx="456840" cy="45684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747" name="Image 3" descr="preencoded.png"/>
          <p:cNvPicPr/>
          <p:nvPr/>
        </p:nvPicPr>
        <p:blipFill>
          <a:blip r:embed="rId4"/>
          <a:stretch/>
        </p:blipFill>
        <p:spPr>
          <a:xfrm>
            <a:off x="846000" y="3076920"/>
            <a:ext cx="228240" cy="228240"/>
          </a:xfrm>
          <a:prstGeom prst="rect">
            <a:avLst/>
          </a:prstGeom>
          <a:noFill/>
          <a:ln w="0">
            <a:noFill/>
          </a:ln>
        </p:spPr>
      </p:pic>
      <p:sp>
        <p:nvSpPr>
          <p:cNvPr id="748" name="Text 13"/>
          <p:cNvSpPr/>
          <p:nvPr/>
        </p:nvSpPr>
        <p:spPr>
          <a:xfrm>
            <a:off x="1344240" y="2889360"/>
            <a:ext cx="3382920" cy="6030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450" strike="noStrike" u="none">
                <a:solidFill>
                  <a:srgbClr val="16314f"/>
                </a:solidFill>
                <a:effectLst/>
                <a:uFillTx/>
                <a:latin typeface="Meiryo"/>
                <a:ea typeface="Meiryo"/>
              </a:rPr>
              <a:t>端末・</a:t>
            </a:r>
            <a:r>
              <a:rPr b="1" lang="en-US" sz="1450" strike="noStrike" u="none">
                <a:solidFill>
                  <a:srgbClr val="16314f"/>
                </a:solidFill>
                <a:effectLst/>
                <a:uFillTx/>
                <a:latin typeface="Meiryo"/>
                <a:ea typeface="Meiryo"/>
              </a:rPr>
              <a:t>USB</a:t>
            </a:r>
            <a:r>
              <a:rPr b="1" lang="zh-CN" sz="1450" strike="noStrike" u="none">
                <a:solidFill>
                  <a:srgbClr val="16314f"/>
                </a:solidFill>
                <a:effectLst/>
                <a:uFillTx/>
                <a:latin typeface="Meiryo"/>
                <a:ea typeface="Meiryo"/>
              </a:rPr>
              <a:t>・スマホ</a:t>
            </a:r>
            <a:endParaRPr b="0" lang="en-US" sz="1450" strike="noStrike" u="none">
              <a:solidFill>
                <a:srgbClr val="000000"/>
              </a:solidFill>
              <a:effectLst/>
              <a:uFillTx/>
              <a:latin typeface="Arial"/>
            </a:endParaRPr>
          </a:p>
        </p:txBody>
      </p:sp>
      <p:sp>
        <p:nvSpPr>
          <p:cNvPr id="749" name="Text 14"/>
          <p:cNvSpPr/>
          <p:nvPr/>
        </p:nvSpPr>
        <p:spPr>
          <a:xfrm>
            <a:off x="4864680" y="2889360"/>
            <a:ext cx="6485400" cy="6030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263238"/>
                </a:solidFill>
                <a:effectLst/>
                <a:uFillTx/>
                <a:latin typeface="Meiryo"/>
                <a:ea typeface="Meiryo"/>
              </a:rPr>
              <a:t>離席時ロック、放置しない、紛失は即報告</a:t>
            </a:r>
            <a:endParaRPr b="0" lang="en-US" sz="1250" strike="noStrike" u="none">
              <a:solidFill>
                <a:srgbClr val="000000"/>
              </a:solidFill>
              <a:effectLst/>
              <a:uFillTx/>
              <a:latin typeface="Arial"/>
            </a:endParaRPr>
          </a:p>
        </p:txBody>
      </p:sp>
      <p:sp>
        <p:nvSpPr>
          <p:cNvPr id="750" name="Shape 15"/>
          <p:cNvSpPr/>
          <p:nvPr/>
        </p:nvSpPr>
        <p:spPr>
          <a:xfrm>
            <a:off x="567000" y="3602880"/>
            <a:ext cx="11057400" cy="603000"/>
          </a:xfrm>
          <a:prstGeom prst="roundRect">
            <a:avLst>
              <a:gd name="adj" fmla="val 10606"/>
            </a:avLst>
          </a:prstGeom>
          <a:solidFill>
            <a:srgbClr val="f1f5f8"/>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751" name="Shape 16"/>
          <p:cNvSpPr/>
          <p:nvPr/>
        </p:nvSpPr>
        <p:spPr>
          <a:xfrm>
            <a:off x="731520" y="3675960"/>
            <a:ext cx="456840" cy="45684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752" name="Image 4" descr="preencoded.png"/>
          <p:cNvPicPr/>
          <p:nvPr/>
        </p:nvPicPr>
        <p:blipFill>
          <a:blip r:embed="rId5"/>
          <a:stretch/>
        </p:blipFill>
        <p:spPr>
          <a:xfrm>
            <a:off x="846000" y="3790080"/>
            <a:ext cx="228240" cy="228240"/>
          </a:xfrm>
          <a:prstGeom prst="rect">
            <a:avLst/>
          </a:prstGeom>
          <a:noFill/>
          <a:ln w="0">
            <a:noFill/>
          </a:ln>
        </p:spPr>
      </p:pic>
      <p:sp>
        <p:nvSpPr>
          <p:cNvPr id="753" name="Text 17"/>
          <p:cNvSpPr/>
          <p:nvPr/>
        </p:nvSpPr>
        <p:spPr>
          <a:xfrm>
            <a:off x="1344240" y="3602880"/>
            <a:ext cx="3382920" cy="6030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450" strike="noStrike" u="none">
                <a:solidFill>
                  <a:srgbClr val="16314f"/>
                </a:solidFill>
                <a:effectLst/>
                <a:uFillTx/>
                <a:latin typeface="Meiryo"/>
                <a:ea typeface="Meiryo"/>
              </a:rPr>
              <a:t>クラウド・リモート</a:t>
            </a:r>
            <a:endParaRPr b="0" lang="en-US" sz="1450" strike="noStrike" u="none">
              <a:solidFill>
                <a:srgbClr val="000000"/>
              </a:solidFill>
              <a:effectLst/>
              <a:uFillTx/>
              <a:latin typeface="Arial"/>
            </a:endParaRPr>
          </a:p>
        </p:txBody>
      </p:sp>
      <p:sp>
        <p:nvSpPr>
          <p:cNvPr id="754" name="Text 18"/>
          <p:cNvSpPr/>
          <p:nvPr/>
        </p:nvSpPr>
        <p:spPr>
          <a:xfrm>
            <a:off x="4864680" y="3602880"/>
            <a:ext cx="6485400" cy="6030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263238"/>
                </a:solidFill>
                <a:effectLst/>
                <a:uFillTx/>
                <a:latin typeface="Meiryo"/>
                <a:ea typeface="Meiryo"/>
              </a:rPr>
              <a:t>承認済みツール、共有範囲確認、のぞき見注意</a:t>
            </a:r>
            <a:endParaRPr b="0" lang="en-US" sz="1250" strike="noStrike" u="none">
              <a:solidFill>
                <a:srgbClr val="000000"/>
              </a:solidFill>
              <a:effectLst/>
              <a:uFillTx/>
              <a:latin typeface="Arial"/>
            </a:endParaRPr>
          </a:p>
        </p:txBody>
      </p:sp>
      <p:sp>
        <p:nvSpPr>
          <p:cNvPr id="755" name="Shape 19"/>
          <p:cNvSpPr/>
          <p:nvPr/>
        </p:nvSpPr>
        <p:spPr>
          <a:xfrm>
            <a:off x="567000" y="4316040"/>
            <a:ext cx="11057400" cy="603000"/>
          </a:xfrm>
          <a:prstGeom prst="roundRect">
            <a:avLst>
              <a:gd name="adj" fmla="val 10606"/>
            </a:avLst>
          </a:prstGeom>
          <a:solidFill>
            <a:srgbClr val="e7f1eb"/>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756" name="Shape 20"/>
          <p:cNvSpPr/>
          <p:nvPr/>
        </p:nvSpPr>
        <p:spPr>
          <a:xfrm>
            <a:off x="731520" y="4389120"/>
            <a:ext cx="456840" cy="45684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757" name="Image 5" descr="preencoded.png"/>
          <p:cNvPicPr/>
          <p:nvPr/>
        </p:nvPicPr>
        <p:blipFill>
          <a:blip r:embed="rId6"/>
          <a:stretch/>
        </p:blipFill>
        <p:spPr>
          <a:xfrm>
            <a:off x="846000" y="4503600"/>
            <a:ext cx="228240" cy="228240"/>
          </a:xfrm>
          <a:prstGeom prst="rect">
            <a:avLst/>
          </a:prstGeom>
          <a:noFill/>
          <a:ln w="0">
            <a:noFill/>
          </a:ln>
        </p:spPr>
      </p:pic>
      <p:sp>
        <p:nvSpPr>
          <p:cNvPr id="758" name="Text 21"/>
          <p:cNvSpPr/>
          <p:nvPr/>
        </p:nvSpPr>
        <p:spPr>
          <a:xfrm>
            <a:off x="1344240" y="4316040"/>
            <a:ext cx="3382920" cy="6030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450" strike="noStrike" u="none">
                <a:solidFill>
                  <a:srgbClr val="16314f"/>
                </a:solidFill>
                <a:effectLst/>
                <a:uFillTx/>
                <a:latin typeface="Meiryo"/>
                <a:ea typeface="Meiryo"/>
              </a:rPr>
              <a:t>送金・振込先変更</a:t>
            </a:r>
            <a:endParaRPr b="0" lang="en-US" sz="1450" strike="noStrike" u="none">
              <a:solidFill>
                <a:srgbClr val="000000"/>
              </a:solidFill>
              <a:effectLst/>
              <a:uFillTx/>
              <a:latin typeface="Arial"/>
            </a:endParaRPr>
          </a:p>
        </p:txBody>
      </p:sp>
      <p:sp>
        <p:nvSpPr>
          <p:cNvPr id="759" name="Text 22"/>
          <p:cNvSpPr/>
          <p:nvPr/>
        </p:nvSpPr>
        <p:spPr>
          <a:xfrm>
            <a:off x="4864680" y="4316040"/>
            <a:ext cx="6485400" cy="6030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263238"/>
                </a:solidFill>
                <a:effectLst/>
                <a:uFillTx/>
                <a:latin typeface="Meiryo"/>
                <a:ea typeface="Meiryo"/>
              </a:rPr>
              <a:t>メールだけで応じない、別経路確認・承認ルート</a:t>
            </a:r>
            <a:endParaRPr b="0" lang="en-US" sz="1250" strike="noStrike" u="none">
              <a:solidFill>
                <a:srgbClr val="000000"/>
              </a:solidFill>
              <a:effectLst/>
              <a:uFillTx/>
              <a:latin typeface="Arial"/>
            </a:endParaRPr>
          </a:p>
        </p:txBody>
      </p:sp>
      <p:sp>
        <p:nvSpPr>
          <p:cNvPr id="760" name="Text 23"/>
          <p:cNvSpPr/>
          <p:nvPr/>
        </p:nvSpPr>
        <p:spPr>
          <a:xfrm>
            <a:off x="567000" y="5120640"/>
            <a:ext cx="11057400" cy="3196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zh-CN" sz="1150" strike="noStrike" u="none">
                <a:solidFill>
                  <a:srgbClr val="5b6b7b"/>
                </a:solidFill>
                <a:effectLst/>
                <a:uFillTx/>
                <a:latin typeface="Meiryo"/>
                <a:ea typeface="Meiryo"/>
              </a:rPr>
              <a:t>詳細版は別</a:t>
            </a:r>
            <a:r>
              <a:rPr b="0" lang="en-US" sz="1150" strike="noStrike" u="none">
                <a:solidFill>
                  <a:srgbClr val="5b6b7b"/>
                </a:solidFill>
                <a:effectLst/>
                <a:uFillTx/>
                <a:latin typeface="Meiryo"/>
                <a:ea typeface="Meiryo"/>
              </a:rPr>
              <a:t>Word</a:t>
            </a:r>
            <a:r>
              <a:rPr b="0" lang="zh-CN" sz="1150" strike="noStrike" u="none">
                <a:solidFill>
                  <a:srgbClr val="5b6b7b"/>
                </a:solidFill>
                <a:effectLst/>
                <a:uFillTx/>
                <a:latin typeface="Meiryo"/>
                <a:ea typeface="Meiryo"/>
              </a:rPr>
              <a:t>「日常行動チェックリスト」に収録。印刷して手元に置けます。</a:t>
            </a:r>
            <a:endParaRPr b="0" lang="en-US" sz="1150" strike="noStrike" u="none">
              <a:solidFill>
                <a:srgbClr val="000000"/>
              </a:solidFill>
              <a:effectLst/>
              <a:uFillTx/>
              <a:latin typeface="Arial"/>
            </a:endParaRPr>
          </a:p>
        </p:txBody>
      </p:sp>
      <p:sp>
        <p:nvSpPr>
          <p:cNvPr id="761" name="Text 24"/>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762" name="Text 25"/>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33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16314f"/>
        </a:solidFill>
      </p:bgPr>
    </p:bg>
    <p:spTree>
      <p:nvGrpSpPr>
        <p:cNvPr id="1" name=""/>
        <p:cNvGrpSpPr/>
        <p:nvPr/>
      </p:nvGrpSpPr>
      <p:grpSpPr>
        <a:xfrm>
          <a:off x="0" y="0"/>
          <a:ext cx="0" cy="0"/>
          <a:chOff x="0" y="0"/>
          <a:chExt cx="0" cy="0"/>
        </a:xfrm>
      </p:grpSpPr>
      <p:sp>
        <p:nvSpPr>
          <p:cNvPr id="763" name="Shape 0"/>
          <p:cNvSpPr/>
          <p:nvPr/>
        </p:nvSpPr>
        <p:spPr>
          <a:xfrm>
            <a:off x="0" y="0"/>
            <a:ext cx="12191400" cy="6857640"/>
          </a:xfrm>
          <a:prstGeom prst="rect">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764" name="Text 1"/>
          <p:cNvSpPr/>
          <p:nvPr/>
        </p:nvSpPr>
        <p:spPr>
          <a:xfrm>
            <a:off x="567000" y="548640"/>
            <a:ext cx="1105740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pc="201" strike="noStrike" u="none">
                <a:solidFill>
                  <a:srgbClr val="b58a3a"/>
                </a:solidFill>
                <a:effectLst/>
                <a:uFillTx/>
                <a:latin typeface="Meiryo"/>
                <a:ea typeface="Meiryo"/>
              </a:rPr>
              <a:t>行動原則</a:t>
            </a:r>
            <a:endParaRPr b="0" lang="en-US" sz="1500" strike="noStrike" u="none">
              <a:solidFill>
                <a:srgbClr val="ffffff"/>
              </a:solidFill>
              <a:effectLst/>
              <a:uFillTx/>
              <a:latin typeface="Arial"/>
            </a:endParaRPr>
          </a:p>
        </p:txBody>
      </p:sp>
      <p:sp>
        <p:nvSpPr>
          <p:cNvPr id="765" name="Text 2"/>
          <p:cNvSpPr/>
          <p:nvPr/>
        </p:nvSpPr>
        <p:spPr>
          <a:xfrm>
            <a:off x="567000" y="914400"/>
            <a:ext cx="11057400" cy="822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3800" strike="noStrike" u="none">
                <a:solidFill>
                  <a:srgbClr val="ffffff"/>
                </a:solidFill>
                <a:effectLst/>
                <a:uFillTx/>
                <a:latin typeface="Meiryo"/>
                <a:ea typeface="Meiryo"/>
              </a:rPr>
              <a:t>隠さず・消さず・すぐ報告</a:t>
            </a:r>
            <a:endParaRPr b="0" lang="en-US" sz="3800" strike="noStrike" u="none">
              <a:solidFill>
                <a:srgbClr val="ffffff"/>
              </a:solidFill>
              <a:effectLst/>
              <a:uFillTx/>
              <a:latin typeface="Arial"/>
            </a:endParaRPr>
          </a:p>
        </p:txBody>
      </p:sp>
      <p:sp>
        <p:nvSpPr>
          <p:cNvPr id="766" name="Shape 3"/>
          <p:cNvSpPr/>
          <p:nvPr/>
        </p:nvSpPr>
        <p:spPr>
          <a:xfrm>
            <a:off x="567000" y="2011680"/>
            <a:ext cx="3502800" cy="1691280"/>
          </a:xfrm>
          <a:prstGeom prst="roundRect">
            <a:avLst>
              <a:gd name="adj" fmla="val 5405"/>
            </a:avLst>
          </a:prstGeom>
          <a:solidFill>
            <a:srgbClr val="243b53"/>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767" name="Shape 4"/>
          <p:cNvSpPr/>
          <p:nvPr/>
        </p:nvSpPr>
        <p:spPr>
          <a:xfrm>
            <a:off x="795600" y="2240280"/>
            <a:ext cx="548280" cy="54828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768" name="Image 0" descr="preencoded.png"/>
          <p:cNvPicPr/>
          <p:nvPr/>
        </p:nvPicPr>
        <p:blipFill>
          <a:blip r:embed="rId1"/>
          <a:stretch/>
        </p:blipFill>
        <p:spPr>
          <a:xfrm>
            <a:off x="932760" y="2377440"/>
            <a:ext cx="273960" cy="273960"/>
          </a:xfrm>
          <a:prstGeom prst="rect">
            <a:avLst/>
          </a:prstGeom>
          <a:noFill/>
          <a:ln w="0">
            <a:noFill/>
          </a:ln>
        </p:spPr>
      </p:pic>
      <p:sp>
        <p:nvSpPr>
          <p:cNvPr id="769" name="Text 5"/>
          <p:cNvSpPr/>
          <p:nvPr/>
        </p:nvSpPr>
        <p:spPr>
          <a:xfrm>
            <a:off x="795600" y="2880360"/>
            <a:ext cx="3045600" cy="365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50" strike="noStrike" u="none">
                <a:solidFill>
                  <a:srgbClr val="ffffff"/>
                </a:solidFill>
                <a:effectLst/>
                <a:uFillTx/>
                <a:latin typeface="Meiryo"/>
                <a:ea typeface="Meiryo"/>
              </a:rPr>
              <a:t>開く前に止まる</a:t>
            </a:r>
            <a:endParaRPr b="0" lang="en-US" sz="1550" strike="noStrike" u="none">
              <a:solidFill>
                <a:srgbClr val="ffffff"/>
              </a:solidFill>
              <a:effectLst/>
              <a:uFillTx/>
              <a:latin typeface="Arial"/>
            </a:endParaRPr>
          </a:p>
        </p:txBody>
      </p:sp>
      <p:sp>
        <p:nvSpPr>
          <p:cNvPr id="770" name="Text 6"/>
          <p:cNvSpPr/>
          <p:nvPr/>
        </p:nvSpPr>
        <p:spPr>
          <a:xfrm>
            <a:off x="795600" y="3218760"/>
            <a:ext cx="3045600" cy="41112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100" strike="noStrike" u="none">
                <a:solidFill>
                  <a:srgbClr val="c9d4df"/>
                </a:solidFill>
                <a:effectLst/>
                <a:uFillTx/>
                <a:latin typeface="Meiryo"/>
                <a:ea typeface="Meiryo"/>
              </a:rPr>
              <a:t>リンク・添付・</a:t>
            </a:r>
            <a:r>
              <a:rPr b="0" lang="en-US" sz="1100" strike="noStrike" u="none">
                <a:solidFill>
                  <a:srgbClr val="c9d4df"/>
                </a:solidFill>
                <a:effectLst/>
                <a:uFillTx/>
                <a:latin typeface="Meiryo"/>
                <a:ea typeface="Meiryo"/>
              </a:rPr>
              <a:t>QR</a:t>
            </a:r>
            <a:r>
              <a:rPr b="0" lang="zh-CN" sz="1100" strike="noStrike" u="none">
                <a:solidFill>
                  <a:srgbClr val="c9d4df"/>
                </a:solidFill>
                <a:effectLst/>
                <a:uFillTx/>
                <a:latin typeface="Meiryo"/>
                <a:ea typeface="Meiryo"/>
              </a:rPr>
              <a:t>・入力・承認の前に一拍おく</a:t>
            </a:r>
            <a:endParaRPr b="0" lang="en-US" sz="1100" strike="noStrike" u="none">
              <a:solidFill>
                <a:srgbClr val="ffffff"/>
              </a:solidFill>
              <a:effectLst/>
              <a:uFillTx/>
              <a:latin typeface="Arial"/>
            </a:endParaRPr>
          </a:p>
        </p:txBody>
      </p:sp>
      <p:sp>
        <p:nvSpPr>
          <p:cNvPr id="771" name="Shape 7"/>
          <p:cNvSpPr/>
          <p:nvPr/>
        </p:nvSpPr>
        <p:spPr>
          <a:xfrm>
            <a:off x="4344480" y="2011680"/>
            <a:ext cx="3502800" cy="1691280"/>
          </a:xfrm>
          <a:prstGeom prst="roundRect">
            <a:avLst>
              <a:gd name="adj" fmla="val 5405"/>
            </a:avLst>
          </a:prstGeom>
          <a:solidFill>
            <a:srgbClr val="243b53"/>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772" name="Shape 8"/>
          <p:cNvSpPr/>
          <p:nvPr/>
        </p:nvSpPr>
        <p:spPr>
          <a:xfrm>
            <a:off x="4573080" y="2240280"/>
            <a:ext cx="548280" cy="54828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773" name="Image 1" descr="preencoded.png"/>
          <p:cNvPicPr/>
          <p:nvPr/>
        </p:nvPicPr>
        <p:blipFill>
          <a:blip r:embed="rId2"/>
          <a:stretch/>
        </p:blipFill>
        <p:spPr>
          <a:xfrm>
            <a:off x="4710240" y="2377440"/>
            <a:ext cx="273960" cy="273960"/>
          </a:xfrm>
          <a:prstGeom prst="rect">
            <a:avLst/>
          </a:prstGeom>
          <a:noFill/>
          <a:ln w="0">
            <a:noFill/>
          </a:ln>
        </p:spPr>
      </p:pic>
      <p:sp>
        <p:nvSpPr>
          <p:cNvPr id="774" name="Text 9"/>
          <p:cNvSpPr/>
          <p:nvPr/>
        </p:nvSpPr>
        <p:spPr>
          <a:xfrm>
            <a:off x="4573080" y="2880360"/>
            <a:ext cx="3045600" cy="365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50" strike="noStrike" u="none">
                <a:solidFill>
                  <a:srgbClr val="ffffff"/>
                </a:solidFill>
                <a:effectLst/>
                <a:uFillTx/>
                <a:latin typeface="Meiryo"/>
                <a:ea typeface="Meiryo"/>
              </a:rPr>
              <a:t>相手と</a:t>
            </a:r>
            <a:r>
              <a:rPr b="1" lang="en-US" sz="1550" strike="noStrike" u="none">
                <a:solidFill>
                  <a:srgbClr val="ffffff"/>
                </a:solidFill>
                <a:effectLst/>
                <a:uFillTx/>
                <a:latin typeface="Meiryo"/>
                <a:ea typeface="Meiryo"/>
              </a:rPr>
              <a:t>URL</a:t>
            </a:r>
            <a:r>
              <a:rPr b="1" lang="zh-CN" sz="1550" strike="noStrike" u="none">
                <a:solidFill>
                  <a:srgbClr val="ffffff"/>
                </a:solidFill>
                <a:effectLst/>
                <a:uFillTx/>
                <a:latin typeface="Meiryo"/>
                <a:ea typeface="Meiryo"/>
              </a:rPr>
              <a:t>を確認</a:t>
            </a:r>
            <a:endParaRPr b="0" lang="en-US" sz="1550" strike="noStrike" u="none">
              <a:solidFill>
                <a:srgbClr val="ffffff"/>
              </a:solidFill>
              <a:effectLst/>
              <a:uFillTx/>
              <a:latin typeface="Arial"/>
            </a:endParaRPr>
          </a:p>
        </p:txBody>
      </p:sp>
      <p:sp>
        <p:nvSpPr>
          <p:cNvPr id="775" name="Text 10"/>
          <p:cNvSpPr/>
          <p:nvPr/>
        </p:nvSpPr>
        <p:spPr>
          <a:xfrm>
            <a:off x="4573080" y="3218760"/>
            <a:ext cx="3045600" cy="41112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100" strike="noStrike" u="none">
                <a:solidFill>
                  <a:srgbClr val="c9d4df"/>
                </a:solidFill>
                <a:effectLst/>
                <a:uFillTx/>
                <a:latin typeface="Meiryo"/>
                <a:ea typeface="Meiryo"/>
              </a:rPr>
              <a:t>差出人名でなくアドレス・ドメイン・遷移先を見る</a:t>
            </a:r>
            <a:endParaRPr b="0" lang="en-US" sz="1100" strike="noStrike" u="none">
              <a:solidFill>
                <a:srgbClr val="ffffff"/>
              </a:solidFill>
              <a:effectLst/>
              <a:uFillTx/>
              <a:latin typeface="Arial"/>
            </a:endParaRPr>
          </a:p>
        </p:txBody>
      </p:sp>
      <p:sp>
        <p:nvSpPr>
          <p:cNvPr id="776" name="Shape 11"/>
          <p:cNvSpPr/>
          <p:nvPr/>
        </p:nvSpPr>
        <p:spPr>
          <a:xfrm>
            <a:off x="8121600" y="2011680"/>
            <a:ext cx="3502800" cy="1691280"/>
          </a:xfrm>
          <a:prstGeom prst="roundRect">
            <a:avLst>
              <a:gd name="adj" fmla="val 5405"/>
            </a:avLst>
          </a:prstGeom>
          <a:solidFill>
            <a:srgbClr val="243b53"/>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777" name="Shape 12"/>
          <p:cNvSpPr/>
          <p:nvPr/>
        </p:nvSpPr>
        <p:spPr>
          <a:xfrm>
            <a:off x="8350200" y="2240280"/>
            <a:ext cx="548280" cy="54828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778" name="Image 2" descr="preencoded.png"/>
          <p:cNvPicPr/>
          <p:nvPr/>
        </p:nvPicPr>
        <p:blipFill>
          <a:blip r:embed="rId3"/>
          <a:stretch/>
        </p:blipFill>
        <p:spPr>
          <a:xfrm>
            <a:off x="8487360" y="2377440"/>
            <a:ext cx="273960" cy="273960"/>
          </a:xfrm>
          <a:prstGeom prst="rect">
            <a:avLst/>
          </a:prstGeom>
          <a:noFill/>
          <a:ln w="0">
            <a:noFill/>
          </a:ln>
        </p:spPr>
      </p:pic>
      <p:sp>
        <p:nvSpPr>
          <p:cNvPr id="779" name="Text 13"/>
          <p:cNvSpPr/>
          <p:nvPr/>
        </p:nvSpPr>
        <p:spPr>
          <a:xfrm>
            <a:off x="8350200" y="2880360"/>
            <a:ext cx="3045600" cy="365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50" strike="noStrike" u="none">
                <a:solidFill>
                  <a:srgbClr val="ffffff"/>
                </a:solidFill>
                <a:effectLst/>
                <a:uFillTx/>
                <a:latin typeface="Meiryo"/>
                <a:ea typeface="Meiryo"/>
              </a:rPr>
              <a:t>気づいたら報告</a:t>
            </a:r>
            <a:endParaRPr b="0" lang="en-US" sz="1550" strike="noStrike" u="none">
              <a:solidFill>
                <a:srgbClr val="ffffff"/>
              </a:solidFill>
              <a:effectLst/>
              <a:uFillTx/>
              <a:latin typeface="Arial"/>
            </a:endParaRPr>
          </a:p>
        </p:txBody>
      </p:sp>
      <p:sp>
        <p:nvSpPr>
          <p:cNvPr id="780" name="Text 14"/>
          <p:cNvSpPr/>
          <p:nvPr/>
        </p:nvSpPr>
        <p:spPr>
          <a:xfrm>
            <a:off x="8350200" y="3218760"/>
            <a:ext cx="3045600" cy="41112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100" strike="noStrike" u="none">
                <a:solidFill>
                  <a:srgbClr val="c9d4df"/>
                </a:solidFill>
                <a:effectLst/>
                <a:uFillTx/>
                <a:latin typeface="Meiryo"/>
                <a:ea typeface="Meiryo"/>
              </a:rPr>
              <a:t>完璧な判断より速い報告。迷ったら報告を選ぶ</a:t>
            </a:r>
            <a:endParaRPr b="0" lang="en-US" sz="1100" strike="noStrike" u="none">
              <a:solidFill>
                <a:srgbClr val="ffffff"/>
              </a:solidFill>
              <a:effectLst/>
              <a:uFillTx/>
              <a:latin typeface="Arial"/>
            </a:endParaRPr>
          </a:p>
        </p:txBody>
      </p:sp>
      <p:sp>
        <p:nvSpPr>
          <p:cNvPr id="781" name="Shape 15"/>
          <p:cNvSpPr/>
          <p:nvPr/>
        </p:nvSpPr>
        <p:spPr>
          <a:xfrm>
            <a:off x="567000" y="3977640"/>
            <a:ext cx="11057400" cy="1416960"/>
          </a:xfrm>
          <a:prstGeom prst="roundRect">
            <a:avLst>
              <a:gd name="adj" fmla="val 6452"/>
            </a:avLst>
          </a:prstGeom>
          <a:solidFill>
            <a:srgbClr val="ffffff"/>
          </a:solidFill>
          <a:ln w="19050">
            <a:solidFill>
              <a:srgbClr val="b58a3a"/>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782" name="Text 16"/>
          <p:cNvSpPr/>
          <p:nvPr/>
        </p:nvSpPr>
        <p:spPr>
          <a:xfrm>
            <a:off x="841320" y="4114800"/>
            <a:ext cx="10508760" cy="365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400" strike="noStrike" u="none">
                <a:solidFill>
                  <a:srgbClr val="16314f"/>
                </a:solidFill>
                <a:effectLst/>
                <a:uFillTx/>
                <a:latin typeface="Meiryo"/>
                <a:ea typeface="Meiryo"/>
              </a:rPr>
              <a:t>【要自社記入】情報セキュリティ事故・不審メール報告先</a:t>
            </a:r>
            <a:endParaRPr b="0" lang="en-US" sz="1400" strike="noStrike" u="none">
              <a:solidFill>
                <a:srgbClr val="ffffff"/>
              </a:solidFill>
              <a:effectLst/>
              <a:uFillTx/>
              <a:latin typeface="Arial"/>
            </a:endParaRPr>
          </a:p>
        </p:txBody>
      </p:sp>
      <p:sp>
        <p:nvSpPr>
          <p:cNvPr id="783" name="Text 17"/>
          <p:cNvSpPr/>
          <p:nvPr/>
        </p:nvSpPr>
        <p:spPr>
          <a:xfrm>
            <a:off x="841320" y="4572000"/>
            <a:ext cx="1050876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200" strike="noStrike" u="none">
                <a:solidFill>
                  <a:srgbClr val="263238"/>
                </a:solidFill>
                <a:effectLst/>
                <a:uFillTx/>
                <a:latin typeface="Meiryo"/>
                <a:ea typeface="Meiryo"/>
              </a:rPr>
              <a:t>　上長 </a:t>
            </a:r>
            <a:r>
              <a:rPr b="1" lang="en-US" sz="1200" strike="noStrike" u="none">
                <a:solidFill>
                  <a:srgbClr val="263238"/>
                </a:solidFill>
                <a:effectLst/>
                <a:uFillTx/>
                <a:latin typeface="Meiryo"/>
                <a:ea typeface="Meiryo"/>
              </a:rPr>
              <a:t>/ </a:t>
            </a:r>
            <a:r>
              <a:rPr b="1" lang="zh-CN" sz="1200" strike="noStrike" u="none">
                <a:solidFill>
                  <a:srgbClr val="263238"/>
                </a:solidFill>
                <a:effectLst/>
                <a:uFillTx/>
                <a:latin typeface="Meiryo"/>
                <a:ea typeface="Meiryo"/>
              </a:rPr>
              <a:t>部門責任者：</a:t>
            </a:r>
            <a:r>
              <a:rPr b="0" lang="zh-CN" sz="1200" strike="noStrike" u="none">
                <a:solidFill>
                  <a:srgbClr val="d7dee6"/>
                </a:solidFill>
                <a:effectLst/>
                <a:uFillTx/>
                <a:latin typeface="Meiryo"/>
                <a:ea typeface="Meiryo"/>
              </a:rPr>
              <a:t>＿＿＿＿＿＿＿＿＿＿＿＿＿＿＿＿＿＿＿＿＿＿＿＿</a:t>
            </a:r>
            <a:endParaRPr b="0" lang="en-US" sz="1200" strike="noStrike" u="none">
              <a:solidFill>
                <a:srgbClr val="ffffff"/>
              </a:solidFill>
              <a:effectLst/>
              <a:uFillTx/>
              <a:latin typeface="Arial"/>
            </a:endParaRPr>
          </a:p>
        </p:txBody>
      </p:sp>
      <p:sp>
        <p:nvSpPr>
          <p:cNvPr id="784" name="Text 18"/>
          <p:cNvSpPr/>
          <p:nvPr/>
        </p:nvSpPr>
        <p:spPr>
          <a:xfrm>
            <a:off x="841320" y="4846320"/>
            <a:ext cx="1050876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200" strike="noStrike" u="none">
                <a:solidFill>
                  <a:srgbClr val="263238"/>
                </a:solidFill>
                <a:effectLst/>
                <a:uFillTx/>
                <a:latin typeface="Meiryo"/>
                <a:ea typeface="Meiryo"/>
              </a:rPr>
              <a:t>　情報システム部門：</a:t>
            </a:r>
            <a:r>
              <a:rPr b="0" lang="zh-CN" sz="1200" strike="noStrike" u="none">
                <a:solidFill>
                  <a:srgbClr val="d7dee6"/>
                </a:solidFill>
                <a:effectLst/>
                <a:uFillTx/>
                <a:latin typeface="Meiryo"/>
                <a:ea typeface="Meiryo"/>
              </a:rPr>
              <a:t>＿＿＿＿＿＿＿＿＿＿＿＿＿＿＿＿＿＿＿＿＿＿＿＿</a:t>
            </a:r>
            <a:endParaRPr b="0" lang="en-US" sz="1200" strike="noStrike" u="none">
              <a:solidFill>
                <a:srgbClr val="ffffff"/>
              </a:solidFill>
              <a:effectLst/>
              <a:uFillTx/>
              <a:latin typeface="Arial"/>
            </a:endParaRPr>
          </a:p>
        </p:txBody>
      </p:sp>
      <p:sp>
        <p:nvSpPr>
          <p:cNvPr id="785" name="Text 19"/>
          <p:cNvSpPr/>
          <p:nvPr/>
        </p:nvSpPr>
        <p:spPr>
          <a:xfrm>
            <a:off x="841320" y="5120640"/>
            <a:ext cx="1050876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200" strike="noStrike" u="none">
                <a:solidFill>
                  <a:srgbClr val="263238"/>
                </a:solidFill>
                <a:effectLst/>
                <a:uFillTx/>
                <a:latin typeface="Meiryo"/>
                <a:ea typeface="Meiryo"/>
              </a:rPr>
              <a:t>　セキュリティ担当 </a:t>
            </a:r>
            <a:r>
              <a:rPr b="1" lang="en-US" sz="1200" strike="noStrike" u="none">
                <a:solidFill>
                  <a:srgbClr val="263238"/>
                </a:solidFill>
                <a:effectLst/>
                <a:uFillTx/>
                <a:latin typeface="Meiryo"/>
                <a:ea typeface="Meiryo"/>
              </a:rPr>
              <a:t>/ </a:t>
            </a:r>
            <a:r>
              <a:rPr b="1" lang="zh-CN" sz="1200" strike="noStrike" u="none">
                <a:solidFill>
                  <a:srgbClr val="263238"/>
                </a:solidFill>
                <a:effectLst/>
                <a:uFillTx/>
                <a:latin typeface="Meiryo"/>
                <a:ea typeface="Meiryo"/>
              </a:rPr>
              <a:t>緊急連絡先：</a:t>
            </a:r>
            <a:r>
              <a:rPr b="0" lang="zh-CN" sz="1200" strike="noStrike" u="none">
                <a:solidFill>
                  <a:srgbClr val="d7dee6"/>
                </a:solidFill>
                <a:effectLst/>
                <a:uFillTx/>
                <a:latin typeface="Meiryo"/>
                <a:ea typeface="Meiryo"/>
              </a:rPr>
              <a:t>＿＿＿＿＿＿＿＿＿＿＿＿＿＿＿＿＿＿＿＿＿＿＿＿</a:t>
            </a:r>
            <a:endParaRPr b="0" lang="en-US" sz="1200" strike="noStrike" u="none">
              <a:solidFill>
                <a:srgbClr val="ffffff"/>
              </a:solidFill>
              <a:effectLst/>
              <a:uFillTx/>
              <a:latin typeface="Arial"/>
            </a:endParaRPr>
          </a:p>
        </p:txBody>
      </p:sp>
      <p:sp>
        <p:nvSpPr>
          <p:cNvPr id="786" name="Text 20"/>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ffffff"/>
              </a:solidFill>
              <a:effectLst/>
              <a:uFillTx/>
              <a:latin typeface="Arial"/>
            </a:endParaRPr>
          </a:p>
        </p:txBody>
      </p:sp>
      <p:sp>
        <p:nvSpPr>
          <p:cNvPr id="787" name="Text 21"/>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34 / 35</a:t>
            </a:r>
            <a:endParaRPr b="0" lang="en-US" sz="90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16314f"/>
        </a:solidFill>
      </p:bgPr>
    </p:bg>
    <p:spTree>
      <p:nvGrpSpPr>
        <p:cNvPr id="1" name=""/>
        <p:cNvGrpSpPr/>
        <p:nvPr/>
      </p:nvGrpSpPr>
      <p:grpSpPr>
        <a:xfrm>
          <a:off x="0" y="0"/>
          <a:ext cx="0" cy="0"/>
          <a:chOff x="0" y="0"/>
          <a:chExt cx="0" cy="0"/>
        </a:xfrm>
      </p:grpSpPr>
      <p:sp>
        <p:nvSpPr>
          <p:cNvPr id="788" name="Shape 0"/>
          <p:cNvSpPr/>
          <p:nvPr/>
        </p:nvSpPr>
        <p:spPr>
          <a:xfrm>
            <a:off x="0" y="0"/>
            <a:ext cx="12191400" cy="6857640"/>
          </a:xfrm>
          <a:prstGeom prst="rect">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789" name="Shape 1"/>
          <p:cNvSpPr/>
          <p:nvPr/>
        </p:nvSpPr>
        <p:spPr>
          <a:xfrm>
            <a:off x="567000" y="640080"/>
            <a:ext cx="776880" cy="77688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790" name="Image 0" descr="preencoded.png"/>
          <p:cNvPicPr/>
          <p:nvPr/>
        </p:nvPicPr>
        <p:blipFill>
          <a:blip r:embed="rId1"/>
          <a:stretch/>
        </p:blipFill>
        <p:spPr>
          <a:xfrm>
            <a:off x="761400" y="834480"/>
            <a:ext cx="388440" cy="388440"/>
          </a:xfrm>
          <a:prstGeom prst="rect">
            <a:avLst/>
          </a:prstGeom>
          <a:noFill/>
          <a:ln w="0">
            <a:noFill/>
          </a:ln>
        </p:spPr>
      </p:pic>
      <p:sp>
        <p:nvSpPr>
          <p:cNvPr id="791" name="Text 2"/>
          <p:cNvSpPr/>
          <p:nvPr/>
        </p:nvSpPr>
        <p:spPr>
          <a:xfrm>
            <a:off x="1572840" y="640080"/>
            <a:ext cx="10051560" cy="776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3000" strike="noStrike" u="none">
                <a:solidFill>
                  <a:srgbClr val="ffffff"/>
                </a:solidFill>
                <a:effectLst/>
                <a:uFillTx/>
                <a:latin typeface="Meiryo"/>
                <a:ea typeface="Meiryo"/>
              </a:rPr>
              <a:t>確認テストのご案内</a:t>
            </a:r>
            <a:endParaRPr b="0" lang="en-US" sz="3000" strike="noStrike" u="none">
              <a:solidFill>
                <a:srgbClr val="ffffff"/>
              </a:solidFill>
              <a:effectLst/>
              <a:uFillTx/>
              <a:latin typeface="Arial"/>
            </a:endParaRPr>
          </a:p>
        </p:txBody>
      </p:sp>
      <p:sp>
        <p:nvSpPr>
          <p:cNvPr id="792" name="Shape 3"/>
          <p:cNvSpPr/>
          <p:nvPr/>
        </p:nvSpPr>
        <p:spPr>
          <a:xfrm>
            <a:off x="567000" y="1691640"/>
            <a:ext cx="11057400" cy="1737000"/>
          </a:xfrm>
          <a:prstGeom prst="roundRect">
            <a:avLst>
              <a:gd name="adj" fmla="val 5263"/>
            </a:avLst>
          </a:prstGeom>
          <a:solidFill>
            <a:srgbClr val="243b53"/>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793" name="Text 4"/>
          <p:cNvSpPr/>
          <p:nvPr/>
        </p:nvSpPr>
        <p:spPr>
          <a:xfrm>
            <a:off x="887040" y="1874520"/>
            <a:ext cx="10417320" cy="411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700" strike="noStrike" u="none">
                <a:solidFill>
                  <a:srgbClr val="b58a3a"/>
                </a:solidFill>
                <a:effectLst/>
                <a:uFillTx/>
                <a:latin typeface="Meiryo"/>
                <a:ea typeface="Meiryo"/>
              </a:rPr>
              <a:t>この後、全</a:t>
            </a:r>
            <a:r>
              <a:rPr b="1" lang="en-US" sz="1700" strike="noStrike" u="none">
                <a:solidFill>
                  <a:srgbClr val="b58a3a"/>
                </a:solidFill>
                <a:effectLst/>
                <a:uFillTx/>
                <a:latin typeface="Meiryo"/>
                <a:ea typeface="Meiryo"/>
              </a:rPr>
              <a:t>12</a:t>
            </a:r>
            <a:r>
              <a:rPr b="1" lang="zh-CN" sz="1700" strike="noStrike" u="none">
                <a:solidFill>
                  <a:srgbClr val="b58a3a"/>
                </a:solidFill>
                <a:effectLst/>
                <a:uFillTx/>
                <a:latin typeface="Meiryo"/>
                <a:ea typeface="Meiryo"/>
              </a:rPr>
              <a:t>問の確認テストに取り組みます</a:t>
            </a:r>
            <a:endParaRPr b="0" lang="en-US" sz="1700" strike="noStrike" u="none">
              <a:solidFill>
                <a:srgbClr val="ffffff"/>
              </a:solidFill>
              <a:effectLst/>
              <a:uFillTx/>
              <a:latin typeface="Arial"/>
            </a:endParaRPr>
          </a:p>
        </p:txBody>
      </p:sp>
      <p:sp>
        <p:nvSpPr>
          <p:cNvPr id="794" name="Text 5"/>
          <p:cNvSpPr/>
          <p:nvPr/>
        </p:nvSpPr>
        <p:spPr>
          <a:xfrm>
            <a:off x="932760" y="2331720"/>
            <a:ext cx="10325880" cy="100548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700"/>
              </a:spcAft>
              <a:buClr>
                <a:srgbClr val="dce3eb"/>
              </a:buClr>
              <a:buFont typeface="Symbol" charset="2"/>
              <a:buChar char=""/>
            </a:pPr>
            <a:r>
              <a:rPr b="0" lang="en-US" sz="1350" strike="noStrike" u="none">
                <a:solidFill>
                  <a:srgbClr val="dce3eb"/>
                </a:solidFill>
                <a:effectLst/>
                <a:uFillTx/>
                <a:latin typeface="Meiryo"/>
                <a:ea typeface="Meiryo"/>
              </a:rPr>
              <a:t>○×</a:t>
            </a:r>
            <a:r>
              <a:rPr b="0" lang="zh-CN" sz="1350" strike="noStrike" u="none">
                <a:solidFill>
                  <a:srgbClr val="dce3eb"/>
                </a:solidFill>
                <a:effectLst/>
                <a:uFillTx/>
                <a:latin typeface="Meiryo"/>
                <a:ea typeface="Meiryo"/>
              </a:rPr>
              <a:t>問題</a:t>
            </a:r>
            <a:r>
              <a:rPr b="0" lang="en-US" sz="1350" strike="noStrike" u="none">
                <a:solidFill>
                  <a:srgbClr val="dce3eb"/>
                </a:solidFill>
                <a:effectLst/>
                <a:uFillTx/>
                <a:latin typeface="Meiryo"/>
                <a:ea typeface="Meiryo"/>
              </a:rPr>
              <a:t>3</a:t>
            </a:r>
            <a:r>
              <a:rPr b="0" lang="zh-CN" sz="1350" strike="noStrike" u="none">
                <a:solidFill>
                  <a:srgbClr val="dce3eb"/>
                </a:solidFill>
                <a:effectLst/>
                <a:uFillTx/>
                <a:latin typeface="Meiryo"/>
                <a:ea typeface="Meiryo"/>
              </a:rPr>
              <a:t>問／四肢択一</a:t>
            </a:r>
            <a:r>
              <a:rPr b="0" lang="en-US" sz="1350" strike="noStrike" u="none">
                <a:solidFill>
                  <a:srgbClr val="dce3eb"/>
                </a:solidFill>
                <a:effectLst/>
                <a:uFillTx/>
                <a:latin typeface="Meiryo"/>
                <a:ea typeface="Meiryo"/>
              </a:rPr>
              <a:t>4</a:t>
            </a:r>
            <a:r>
              <a:rPr b="0" lang="zh-CN" sz="1350" strike="noStrike" u="none">
                <a:solidFill>
                  <a:srgbClr val="dce3eb"/>
                </a:solidFill>
                <a:effectLst/>
                <a:uFillTx/>
                <a:latin typeface="Meiryo"/>
                <a:ea typeface="Meiryo"/>
              </a:rPr>
              <a:t>問／ケース判断</a:t>
            </a:r>
            <a:r>
              <a:rPr b="0" lang="en-US" sz="1350" strike="noStrike" u="none">
                <a:solidFill>
                  <a:srgbClr val="dce3eb"/>
                </a:solidFill>
                <a:effectLst/>
                <a:uFillTx/>
                <a:latin typeface="Meiryo"/>
                <a:ea typeface="Meiryo"/>
              </a:rPr>
              <a:t>5</a:t>
            </a:r>
            <a:r>
              <a:rPr b="0" lang="zh-CN" sz="1350" strike="noStrike" u="none">
                <a:solidFill>
                  <a:srgbClr val="dce3eb"/>
                </a:solidFill>
                <a:effectLst/>
                <a:uFillTx/>
                <a:latin typeface="Meiryo"/>
                <a:ea typeface="Meiryo"/>
              </a:rPr>
              <a:t>問</a:t>
            </a:r>
            <a:endParaRPr b="0" lang="en-US" sz="1350" strike="noStrike" u="none">
              <a:solidFill>
                <a:srgbClr val="ffffff"/>
              </a:solidFill>
              <a:effectLst/>
              <a:uFillTx/>
              <a:latin typeface="Arial"/>
            </a:endParaRPr>
          </a:p>
          <a:p>
            <a:pPr marL="177840" indent="-177840" defTabSz="914400">
              <a:lnSpc>
                <a:spcPct val="100000"/>
              </a:lnSpc>
              <a:spcAft>
                <a:spcPts val="700"/>
              </a:spcAft>
              <a:buClr>
                <a:srgbClr val="dce3eb"/>
              </a:buClr>
              <a:buFont typeface="Symbol" charset="2"/>
              <a:buChar char=""/>
            </a:pPr>
            <a:r>
              <a:rPr b="0" lang="zh-CN" sz="1350" strike="noStrike" u="none">
                <a:solidFill>
                  <a:srgbClr val="dce3eb"/>
                </a:solidFill>
                <a:effectLst/>
                <a:uFillTx/>
                <a:latin typeface="Meiryo"/>
                <a:ea typeface="Meiryo"/>
              </a:rPr>
              <a:t>暗記ではなく「開くか・入力するか・承認するか・誰へ報告するか」を判断する問題です</a:t>
            </a:r>
            <a:endParaRPr b="0" lang="en-US" sz="1350" strike="noStrike" u="none">
              <a:solidFill>
                <a:srgbClr val="ffffff"/>
              </a:solidFill>
              <a:effectLst/>
              <a:uFillTx/>
              <a:latin typeface="Arial"/>
            </a:endParaRPr>
          </a:p>
          <a:p>
            <a:pPr marL="177840" indent="-177840" defTabSz="914400">
              <a:lnSpc>
                <a:spcPct val="100000"/>
              </a:lnSpc>
              <a:spcAft>
                <a:spcPts val="700"/>
              </a:spcAft>
              <a:buClr>
                <a:srgbClr val="dce3eb"/>
              </a:buClr>
              <a:buFont typeface="Symbol" charset="2"/>
              <a:buChar char=""/>
            </a:pPr>
            <a:r>
              <a:rPr b="0" lang="zh-CN" sz="1350" strike="noStrike" u="none">
                <a:solidFill>
                  <a:srgbClr val="dce3eb"/>
                </a:solidFill>
                <a:effectLst/>
                <a:uFillTx/>
                <a:latin typeface="Meiryo"/>
                <a:ea typeface="Meiryo"/>
              </a:rPr>
              <a:t>解答と解説は講師から共有します</a:t>
            </a:r>
            <a:endParaRPr b="0" lang="en-US" sz="1350" strike="noStrike" u="none">
              <a:solidFill>
                <a:srgbClr val="ffffff"/>
              </a:solidFill>
              <a:effectLst/>
              <a:uFillTx/>
              <a:latin typeface="Arial"/>
            </a:endParaRPr>
          </a:p>
        </p:txBody>
      </p:sp>
      <p:sp>
        <p:nvSpPr>
          <p:cNvPr id="795" name="Text 6"/>
          <p:cNvSpPr/>
          <p:nvPr/>
        </p:nvSpPr>
        <p:spPr>
          <a:xfrm>
            <a:off x="567000" y="3657600"/>
            <a:ext cx="11057400" cy="365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400" strike="noStrike" u="none">
                <a:solidFill>
                  <a:srgbClr val="b58a3a"/>
                </a:solidFill>
                <a:effectLst/>
                <a:uFillTx/>
                <a:latin typeface="Meiryo"/>
                <a:ea typeface="Meiryo"/>
              </a:rPr>
              <a:t>今日の持ち帰り</a:t>
            </a:r>
            <a:endParaRPr b="0" lang="en-US" sz="1400" strike="noStrike" u="none">
              <a:solidFill>
                <a:srgbClr val="ffffff"/>
              </a:solidFill>
              <a:effectLst/>
              <a:uFillTx/>
              <a:latin typeface="Arial"/>
            </a:endParaRPr>
          </a:p>
        </p:txBody>
      </p:sp>
      <p:sp>
        <p:nvSpPr>
          <p:cNvPr id="796" name="Shape 7"/>
          <p:cNvSpPr/>
          <p:nvPr/>
        </p:nvSpPr>
        <p:spPr>
          <a:xfrm>
            <a:off x="567000" y="4069080"/>
            <a:ext cx="3502800" cy="868320"/>
          </a:xfrm>
          <a:prstGeom prst="roundRect">
            <a:avLst>
              <a:gd name="adj" fmla="val 8421"/>
            </a:avLst>
          </a:prstGeom>
          <a:solidFill>
            <a:srgbClr val="243b53"/>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797" name="Shape 8"/>
          <p:cNvSpPr/>
          <p:nvPr/>
        </p:nvSpPr>
        <p:spPr>
          <a:xfrm>
            <a:off x="749880" y="4279320"/>
            <a:ext cx="456840" cy="45684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798" name="Image 1" descr="preencoded.png"/>
          <p:cNvPicPr/>
          <p:nvPr/>
        </p:nvPicPr>
        <p:blipFill>
          <a:blip r:embed="rId2"/>
          <a:stretch/>
        </p:blipFill>
        <p:spPr>
          <a:xfrm>
            <a:off x="864000" y="4393800"/>
            <a:ext cx="228240" cy="228240"/>
          </a:xfrm>
          <a:prstGeom prst="rect">
            <a:avLst/>
          </a:prstGeom>
          <a:noFill/>
          <a:ln w="0">
            <a:noFill/>
          </a:ln>
        </p:spPr>
      </p:pic>
      <p:sp>
        <p:nvSpPr>
          <p:cNvPr id="799" name="Text 9"/>
          <p:cNvSpPr/>
          <p:nvPr/>
        </p:nvSpPr>
        <p:spPr>
          <a:xfrm>
            <a:off x="1298520" y="4069080"/>
            <a:ext cx="2634120" cy="868320"/>
          </a:xfrm>
          <a:prstGeom prst="rect">
            <a:avLst/>
          </a:prstGeom>
          <a:noFill/>
          <a:ln w="0">
            <a:noFill/>
          </a:ln>
        </p:spPr>
        <p:style>
          <a:lnRef idx="0"/>
          <a:fillRef idx="0"/>
          <a:effectRef idx="0"/>
          <a:fontRef idx="minor"/>
        </p:style>
        <p:txBody>
          <a:bodyPr lIns="0" rIns="0" tIns="0" bIns="0" anchor="ctr">
            <a:noAutofit/>
          </a:bodyPr>
          <a:p>
            <a:pPr defTabSz="914400">
              <a:lnSpc>
                <a:spcPct val="98000"/>
              </a:lnSpc>
              <a:tabLst>
                <a:tab algn="l" pos="0"/>
              </a:tabLst>
            </a:pPr>
            <a:r>
              <a:rPr b="1" lang="zh-CN" sz="1250" strike="noStrike" u="none">
                <a:solidFill>
                  <a:srgbClr val="ffffff"/>
                </a:solidFill>
                <a:effectLst/>
                <a:uFillTx/>
                <a:latin typeface="Meiryo"/>
                <a:ea typeface="Meiryo"/>
              </a:rPr>
              <a:t>開く前・入力前・承認前に止まる</a:t>
            </a:r>
            <a:endParaRPr b="0" lang="en-US" sz="1250" strike="noStrike" u="none">
              <a:solidFill>
                <a:srgbClr val="ffffff"/>
              </a:solidFill>
              <a:effectLst/>
              <a:uFillTx/>
              <a:latin typeface="Arial"/>
            </a:endParaRPr>
          </a:p>
        </p:txBody>
      </p:sp>
      <p:sp>
        <p:nvSpPr>
          <p:cNvPr id="800" name="Shape 10"/>
          <p:cNvSpPr/>
          <p:nvPr/>
        </p:nvSpPr>
        <p:spPr>
          <a:xfrm>
            <a:off x="4344480" y="4069080"/>
            <a:ext cx="3502800" cy="868320"/>
          </a:xfrm>
          <a:prstGeom prst="roundRect">
            <a:avLst>
              <a:gd name="adj" fmla="val 8421"/>
            </a:avLst>
          </a:prstGeom>
          <a:solidFill>
            <a:srgbClr val="243b53"/>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801" name="Shape 11"/>
          <p:cNvSpPr/>
          <p:nvPr/>
        </p:nvSpPr>
        <p:spPr>
          <a:xfrm>
            <a:off x="4527360" y="4279320"/>
            <a:ext cx="456840" cy="45684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802" name="Image 2" descr="preencoded.png"/>
          <p:cNvPicPr/>
          <p:nvPr/>
        </p:nvPicPr>
        <p:blipFill>
          <a:blip r:embed="rId3"/>
          <a:stretch/>
        </p:blipFill>
        <p:spPr>
          <a:xfrm>
            <a:off x="4641480" y="4393800"/>
            <a:ext cx="228240" cy="228240"/>
          </a:xfrm>
          <a:prstGeom prst="rect">
            <a:avLst/>
          </a:prstGeom>
          <a:noFill/>
          <a:ln w="0">
            <a:noFill/>
          </a:ln>
        </p:spPr>
      </p:pic>
      <p:sp>
        <p:nvSpPr>
          <p:cNvPr id="803" name="Text 12"/>
          <p:cNvSpPr/>
          <p:nvPr/>
        </p:nvSpPr>
        <p:spPr>
          <a:xfrm>
            <a:off x="5076000" y="4069080"/>
            <a:ext cx="2634120" cy="868320"/>
          </a:xfrm>
          <a:prstGeom prst="rect">
            <a:avLst/>
          </a:prstGeom>
          <a:noFill/>
          <a:ln w="0">
            <a:noFill/>
          </a:ln>
        </p:spPr>
        <p:style>
          <a:lnRef idx="0"/>
          <a:fillRef idx="0"/>
          <a:effectRef idx="0"/>
          <a:fontRef idx="minor"/>
        </p:style>
        <p:txBody>
          <a:bodyPr lIns="0" rIns="0" tIns="0" bIns="0" anchor="ctr">
            <a:noAutofit/>
          </a:bodyPr>
          <a:p>
            <a:pPr defTabSz="914400">
              <a:lnSpc>
                <a:spcPct val="98000"/>
              </a:lnSpc>
              <a:tabLst>
                <a:tab algn="l" pos="0"/>
              </a:tabLst>
            </a:pPr>
            <a:r>
              <a:rPr b="1" lang="zh-CN" sz="1250" strike="noStrike" u="none">
                <a:solidFill>
                  <a:srgbClr val="ffffff"/>
                </a:solidFill>
                <a:effectLst/>
                <a:uFillTx/>
                <a:latin typeface="Meiryo"/>
                <a:ea typeface="Meiryo"/>
              </a:rPr>
              <a:t>アドレス・</a:t>
            </a:r>
            <a:r>
              <a:rPr b="1" lang="en-US" sz="1250" strike="noStrike" u="none">
                <a:solidFill>
                  <a:srgbClr val="ffffff"/>
                </a:solidFill>
                <a:effectLst/>
                <a:uFillTx/>
                <a:latin typeface="Meiryo"/>
                <a:ea typeface="Meiryo"/>
              </a:rPr>
              <a:t>URL</a:t>
            </a:r>
            <a:r>
              <a:rPr b="1" lang="zh-CN" sz="1250" strike="noStrike" u="none">
                <a:solidFill>
                  <a:srgbClr val="ffffff"/>
                </a:solidFill>
                <a:effectLst/>
                <a:uFillTx/>
                <a:latin typeface="Meiryo"/>
                <a:ea typeface="Meiryo"/>
              </a:rPr>
              <a:t>・相手を確認する</a:t>
            </a:r>
            <a:endParaRPr b="0" lang="en-US" sz="1250" strike="noStrike" u="none">
              <a:solidFill>
                <a:srgbClr val="ffffff"/>
              </a:solidFill>
              <a:effectLst/>
              <a:uFillTx/>
              <a:latin typeface="Arial"/>
            </a:endParaRPr>
          </a:p>
        </p:txBody>
      </p:sp>
      <p:sp>
        <p:nvSpPr>
          <p:cNvPr id="804" name="Shape 13"/>
          <p:cNvSpPr/>
          <p:nvPr/>
        </p:nvSpPr>
        <p:spPr>
          <a:xfrm>
            <a:off x="8121600" y="4069080"/>
            <a:ext cx="3502800" cy="868320"/>
          </a:xfrm>
          <a:prstGeom prst="roundRect">
            <a:avLst>
              <a:gd name="adj" fmla="val 8421"/>
            </a:avLst>
          </a:prstGeom>
          <a:solidFill>
            <a:srgbClr val="243b53"/>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805" name="Shape 14"/>
          <p:cNvSpPr/>
          <p:nvPr/>
        </p:nvSpPr>
        <p:spPr>
          <a:xfrm>
            <a:off x="8304480" y="4279320"/>
            <a:ext cx="456840" cy="45684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806" name="Image 3" descr="preencoded.png"/>
          <p:cNvPicPr/>
          <p:nvPr/>
        </p:nvPicPr>
        <p:blipFill>
          <a:blip r:embed="rId4"/>
          <a:stretch/>
        </p:blipFill>
        <p:spPr>
          <a:xfrm>
            <a:off x="8418960" y="4393800"/>
            <a:ext cx="228240" cy="228240"/>
          </a:xfrm>
          <a:prstGeom prst="rect">
            <a:avLst/>
          </a:prstGeom>
          <a:noFill/>
          <a:ln w="0">
            <a:noFill/>
          </a:ln>
        </p:spPr>
      </p:pic>
      <p:sp>
        <p:nvSpPr>
          <p:cNvPr id="807" name="Text 15"/>
          <p:cNvSpPr/>
          <p:nvPr/>
        </p:nvSpPr>
        <p:spPr>
          <a:xfrm>
            <a:off x="8853120" y="4069080"/>
            <a:ext cx="2634120" cy="868320"/>
          </a:xfrm>
          <a:prstGeom prst="rect">
            <a:avLst/>
          </a:prstGeom>
          <a:noFill/>
          <a:ln w="0">
            <a:noFill/>
          </a:ln>
        </p:spPr>
        <p:style>
          <a:lnRef idx="0"/>
          <a:fillRef idx="0"/>
          <a:effectRef idx="0"/>
          <a:fontRef idx="minor"/>
        </p:style>
        <p:txBody>
          <a:bodyPr lIns="0" rIns="0" tIns="0" bIns="0" anchor="ctr">
            <a:noAutofit/>
          </a:bodyPr>
          <a:p>
            <a:pPr defTabSz="914400">
              <a:lnSpc>
                <a:spcPct val="98000"/>
              </a:lnSpc>
              <a:tabLst>
                <a:tab algn="l" pos="0"/>
              </a:tabLst>
            </a:pPr>
            <a:r>
              <a:rPr b="1" lang="zh-CN" sz="1250" strike="noStrike" u="none">
                <a:solidFill>
                  <a:srgbClr val="ffffff"/>
                </a:solidFill>
                <a:effectLst/>
                <a:uFillTx/>
                <a:latin typeface="Meiryo"/>
                <a:ea typeface="Meiryo"/>
              </a:rPr>
              <a:t>迷ったら、隠さず・消さず、すぐ報告</a:t>
            </a:r>
            <a:endParaRPr b="0" lang="en-US" sz="1250" strike="noStrike" u="none">
              <a:solidFill>
                <a:srgbClr val="ffffff"/>
              </a:solidFill>
              <a:effectLst/>
              <a:uFillTx/>
              <a:latin typeface="Arial"/>
            </a:endParaRPr>
          </a:p>
        </p:txBody>
      </p:sp>
      <p:sp>
        <p:nvSpPr>
          <p:cNvPr id="808" name="Text 16"/>
          <p:cNvSpPr/>
          <p:nvPr/>
        </p:nvSpPr>
        <p:spPr>
          <a:xfrm>
            <a:off x="567000" y="5166360"/>
            <a:ext cx="11057400" cy="3654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zh-CN" sz="1050" strike="noStrike" u="none">
                <a:solidFill>
                  <a:srgbClr val="9fb0c2"/>
                </a:solidFill>
                <a:effectLst/>
                <a:uFillTx/>
                <a:latin typeface="Meiryo"/>
                <a:ea typeface="Meiryo"/>
              </a:rPr>
              <a:t>本研修だけで情報セキュリティ体制が完成するわけではありません。自社規程・情シスの指示と合わせて運用してください。</a:t>
            </a:r>
            <a:endParaRPr b="0" lang="en-US" sz="1050" strike="noStrike" u="none">
              <a:solidFill>
                <a:srgbClr val="ffffff"/>
              </a:solidFill>
              <a:effectLst/>
              <a:uFillTx/>
              <a:latin typeface="Arial"/>
            </a:endParaRPr>
          </a:p>
        </p:txBody>
      </p:sp>
      <p:sp>
        <p:nvSpPr>
          <p:cNvPr id="809" name="Text 17"/>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ffffff"/>
              </a:solidFill>
              <a:effectLst/>
              <a:uFillTx/>
              <a:latin typeface="Arial"/>
            </a:endParaRPr>
          </a:p>
        </p:txBody>
      </p:sp>
      <p:sp>
        <p:nvSpPr>
          <p:cNvPr id="810" name="Text 18"/>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35 / 35</a:t>
            </a:r>
            <a:endParaRPr b="0" lang="en-US" sz="90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8" name="Shape 0"/>
          <p:cNvSpPr/>
          <p:nvPr/>
        </p:nvSpPr>
        <p:spPr>
          <a:xfrm>
            <a:off x="567000" y="384120"/>
            <a:ext cx="566640" cy="56664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79" name="Image 0" descr="preencoded.png"/>
          <p:cNvPicPr/>
          <p:nvPr/>
        </p:nvPicPr>
        <p:blipFill>
          <a:blip r:embed="rId1"/>
          <a:stretch/>
        </p:blipFill>
        <p:spPr>
          <a:xfrm>
            <a:off x="708840" y="525960"/>
            <a:ext cx="282960" cy="282960"/>
          </a:xfrm>
          <a:prstGeom prst="rect">
            <a:avLst/>
          </a:prstGeom>
          <a:noFill/>
          <a:ln w="0">
            <a:noFill/>
          </a:ln>
        </p:spPr>
      </p:pic>
      <p:sp>
        <p:nvSpPr>
          <p:cNvPr id="80"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情報セキュリティは全社員の仕事</a:t>
            </a:r>
            <a:endParaRPr b="0" lang="en-US" sz="2700" strike="noStrike" u="none">
              <a:solidFill>
                <a:srgbClr val="000000"/>
              </a:solidFill>
              <a:effectLst/>
              <a:uFillTx/>
              <a:latin typeface="Arial"/>
            </a:endParaRPr>
          </a:p>
        </p:txBody>
      </p:sp>
      <p:sp>
        <p:nvSpPr>
          <p:cNvPr id="81"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「うちの部署は関係ない」が一番危険</a:t>
            </a:r>
            <a:endParaRPr b="0" lang="en-US" sz="1250" strike="noStrike" u="none">
              <a:solidFill>
                <a:srgbClr val="000000"/>
              </a:solidFill>
              <a:effectLst/>
              <a:uFillTx/>
              <a:latin typeface="Arial"/>
            </a:endParaRPr>
          </a:p>
        </p:txBody>
      </p:sp>
      <p:sp>
        <p:nvSpPr>
          <p:cNvPr id="82" name="Shape 3"/>
          <p:cNvSpPr/>
          <p:nvPr/>
        </p:nvSpPr>
        <p:spPr>
          <a:xfrm>
            <a:off x="567000" y="1481400"/>
            <a:ext cx="5028840" cy="3062880"/>
          </a:xfrm>
          <a:prstGeom prst="roundRect">
            <a:avLst>
              <a:gd name="adj" fmla="val 2985"/>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83" name="Shape 4"/>
          <p:cNvSpPr/>
          <p:nvPr/>
        </p:nvSpPr>
        <p:spPr>
          <a:xfrm>
            <a:off x="795600" y="1691640"/>
            <a:ext cx="456840" cy="4568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84" name="Image 1" descr="preencoded.png"/>
          <p:cNvPicPr/>
          <p:nvPr/>
        </p:nvPicPr>
        <p:blipFill>
          <a:blip r:embed="rId2"/>
          <a:stretch/>
        </p:blipFill>
        <p:spPr>
          <a:xfrm>
            <a:off x="909720" y="1806120"/>
            <a:ext cx="228240" cy="228240"/>
          </a:xfrm>
          <a:prstGeom prst="rect">
            <a:avLst/>
          </a:prstGeom>
          <a:noFill/>
          <a:ln w="0">
            <a:noFill/>
          </a:ln>
        </p:spPr>
      </p:pic>
      <p:sp>
        <p:nvSpPr>
          <p:cNvPr id="85" name="Text 5"/>
          <p:cNvSpPr/>
          <p:nvPr/>
        </p:nvSpPr>
        <p:spPr>
          <a:xfrm>
            <a:off x="1344240" y="1691640"/>
            <a:ext cx="402300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b42318"/>
                </a:solidFill>
                <a:effectLst/>
                <a:uFillTx/>
                <a:latin typeface="Meiryo"/>
                <a:ea typeface="Meiryo"/>
              </a:rPr>
              <a:t>よくある誤解</a:t>
            </a:r>
            <a:endParaRPr b="0" lang="en-US" sz="1600" strike="noStrike" u="none">
              <a:solidFill>
                <a:srgbClr val="000000"/>
              </a:solidFill>
              <a:effectLst/>
              <a:uFillTx/>
              <a:latin typeface="Arial"/>
            </a:endParaRPr>
          </a:p>
        </p:txBody>
      </p:sp>
      <p:sp>
        <p:nvSpPr>
          <p:cNvPr id="86" name="Text 6"/>
          <p:cNvSpPr/>
          <p:nvPr/>
        </p:nvSpPr>
        <p:spPr>
          <a:xfrm>
            <a:off x="841320" y="2286000"/>
            <a:ext cx="4525920" cy="210276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901"/>
              </a:spcAft>
              <a:buClr>
                <a:srgbClr val="243b53"/>
              </a:buClr>
              <a:buFont typeface="Symbol" charset="2"/>
              <a:buChar char=""/>
            </a:pPr>
            <a:r>
              <a:rPr b="0" lang="zh-CN" sz="1400" strike="noStrike" u="none">
                <a:solidFill>
                  <a:srgbClr val="243b53"/>
                </a:solidFill>
                <a:effectLst/>
                <a:uFillTx/>
                <a:latin typeface="Meiryo"/>
                <a:ea typeface="Meiryo"/>
              </a:rPr>
              <a:t>セキュリティは情シスの仕事だ</a:t>
            </a:r>
            <a:endParaRPr b="0" lang="en-US" sz="140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400" strike="noStrike" u="none">
                <a:solidFill>
                  <a:srgbClr val="243b53"/>
                </a:solidFill>
                <a:effectLst/>
                <a:uFillTx/>
                <a:latin typeface="Meiryo"/>
                <a:ea typeface="Meiryo"/>
              </a:rPr>
              <a:t>自分は重要な情報を扱っていない</a:t>
            </a:r>
            <a:endParaRPr b="0" lang="en-US" sz="140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400" strike="noStrike" u="none">
                <a:solidFill>
                  <a:srgbClr val="243b53"/>
                </a:solidFill>
                <a:effectLst/>
                <a:uFillTx/>
                <a:latin typeface="Meiryo"/>
                <a:ea typeface="Meiryo"/>
              </a:rPr>
              <a:t>事故を起こすのは特別な人だけ</a:t>
            </a:r>
            <a:endParaRPr b="0" lang="en-US" sz="140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400" strike="noStrike" u="none">
                <a:solidFill>
                  <a:srgbClr val="243b53"/>
                </a:solidFill>
                <a:effectLst/>
                <a:uFillTx/>
                <a:latin typeface="Meiryo"/>
                <a:ea typeface="Meiryo"/>
              </a:rPr>
              <a:t>怪しいメールは自分には来ない</a:t>
            </a:r>
            <a:endParaRPr b="0" lang="en-US" sz="1400" strike="noStrike" u="none">
              <a:solidFill>
                <a:srgbClr val="000000"/>
              </a:solidFill>
              <a:effectLst/>
              <a:uFillTx/>
              <a:latin typeface="Arial"/>
            </a:endParaRPr>
          </a:p>
        </p:txBody>
      </p:sp>
      <p:sp>
        <p:nvSpPr>
          <p:cNvPr id="87" name="Shape 7"/>
          <p:cNvSpPr/>
          <p:nvPr/>
        </p:nvSpPr>
        <p:spPr>
          <a:xfrm>
            <a:off x="5916240" y="1481400"/>
            <a:ext cx="5708160" cy="3062880"/>
          </a:xfrm>
          <a:prstGeom prst="roundRect">
            <a:avLst>
              <a:gd name="adj" fmla="val 2985"/>
            </a:avLst>
          </a:prstGeom>
          <a:solidFill>
            <a:srgbClr val="e7f1eb"/>
          </a:solidFill>
          <a:ln w="15875">
            <a:solidFill>
              <a:srgbClr val="2f6b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88" name="Shape 8"/>
          <p:cNvSpPr/>
          <p:nvPr/>
        </p:nvSpPr>
        <p:spPr>
          <a:xfrm>
            <a:off x="6144840" y="1691640"/>
            <a:ext cx="456840" cy="45684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89" name="Image 2" descr="preencoded.png"/>
          <p:cNvPicPr/>
          <p:nvPr/>
        </p:nvPicPr>
        <p:blipFill>
          <a:blip r:embed="rId3"/>
          <a:stretch/>
        </p:blipFill>
        <p:spPr>
          <a:xfrm>
            <a:off x="6258960" y="1806120"/>
            <a:ext cx="228240" cy="228240"/>
          </a:xfrm>
          <a:prstGeom prst="rect">
            <a:avLst/>
          </a:prstGeom>
          <a:noFill/>
          <a:ln w="0">
            <a:noFill/>
          </a:ln>
        </p:spPr>
      </p:pic>
      <p:sp>
        <p:nvSpPr>
          <p:cNvPr id="90" name="Text 9"/>
          <p:cNvSpPr/>
          <p:nvPr/>
        </p:nvSpPr>
        <p:spPr>
          <a:xfrm>
            <a:off x="6693480" y="1691640"/>
            <a:ext cx="36572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2f6b4f"/>
                </a:solidFill>
                <a:effectLst/>
                <a:uFillTx/>
                <a:latin typeface="Meiryo"/>
                <a:ea typeface="Meiryo"/>
              </a:rPr>
              <a:t>実際のところ</a:t>
            </a:r>
            <a:endParaRPr b="0" lang="en-US" sz="1600" strike="noStrike" u="none">
              <a:solidFill>
                <a:srgbClr val="000000"/>
              </a:solidFill>
              <a:effectLst/>
              <a:uFillTx/>
              <a:latin typeface="Arial"/>
            </a:endParaRPr>
          </a:p>
        </p:txBody>
      </p:sp>
      <p:sp>
        <p:nvSpPr>
          <p:cNvPr id="91" name="Text 10"/>
          <p:cNvSpPr/>
          <p:nvPr/>
        </p:nvSpPr>
        <p:spPr>
          <a:xfrm>
            <a:off x="6190560" y="2286000"/>
            <a:ext cx="5388120" cy="210276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901"/>
              </a:spcAft>
              <a:buClr>
                <a:srgbClr val="243b53"/>
              </a:buClr>
              <a:buFont typeface="Symbol" charset="2"/>
              <a:buChar char=""/>
            </a:pPr>
            <a:r>
              <a:rPr b="0" lang="zh-CN" sz="1400" strike="noStrike" u="none">
                <a:solidFill>
                  <a:srgbClr val="243b53"/>
                </a:solidFill>
                <a:effectLst/>
                <a:uFillTx/>
                <a:latin typeface="Meiryo"/>
                <a:ea typeface="Meiryo"/>
              </a:rPr>
              <a:t>事故の多くは日常のメール・端末操作から</a:t>
            </a:r>
            <a:endParaRPr b="0" lang="en-US" sz="140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400" strike="noStrike" u="none">
                <a:solidFill>
                  <a:srgbClr val="243b53"/>
                </a:solidFill>
                <a:effectLst/>
                <a:uFillTx/>
                <a:latin typeface="Meiryo"/>
                <a:ea typeface="Meiryo"/>
              </a:rPr>
              <a:t>メール・パスワード・端末を使う全員が入口</a:t>
            </a:r>
            <a:endParaRPr b="0" lang="en-US" sz="140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400" strike="noStrike" u="none">
                <a:solidFill>
                  <a:srgbClr val="243b53"/>
                </a:solidFill>
                <a:effectLst/>
                <a:uFillTx/>
                <a:latin typeface="Meiryo"/>
                <a:ea typeface="Meiryo"/>
              </a:rPr>
              <a:t>一人の操作が会社全体に波及し得る</a:t>
            </a:r>
            <a:endParaRPr b="0" lang="en-US" sz="1400" strike="noStrike" u="none">
              <a:solidFill>
                <a:srgbClr val="000000"/>
              </a:solidFill>
              <a:effectLst/>
              <a:uFillTx/>
              <a:latin typeface="Arial"/>
            </a:endParaRPr>
          </a:p>
          <a:p>
            <a:pPr marL="177840" indent="-177840" defTabSz="914400">
              <a:lnSpc>
                <a:spcPct val="100000"/>
              </a:lnSpc>
              <a:spcAft>
                <a:spcPts val="901"/>
              </a:spcAft>
              <a:buClr>
                <a:srgbClr val="243b53"/>
              </a:buClr>
              <a:buFont typeface="Symbol" charset="2"/>
              <a:buChar char=""/>
            </a:pPr>
            <a:r>
              <a:rPr b="0" lang="zh-CN" sz="1400" strike="noStrike" u="none">
                <a:solidFill>
                  <a:srgbClr val="243b53"/>
                </a:solidFill>
                <a:effectLst/>
                <a:uFillTx/>
                <a:latin typeface="Meiryo"/>
                <a:ea typeface="Meiryo"/>
              </a:rPr>
              <a:t>だからこそ全員の基本行動が防御になる</a:t>
            </a:r>
            <a:endParaRPr b="0" lang="en-US" sz="1400" strike="noStrike" u="none">
              <a:solidFill>
                <a:srgbClr val="000000"/>
              </a:solidFill>
              <a:effectLst/>
              <a:uFillTx/>
              <a:latin typeface="Arial"/>
            </a:endParaRPr>
          </a:p>
        </p:txBody>
      </p:sp>
      <p:sp>
        <p:nvSpPr>
          <p:cNvPr id="92" name="Text 11"/>
          <p:cNvSpPr/>
          <p:nvPr/>
        </p:nvSpPr>
        <p:spPr>
          <a:xfrm>
            <a:off x="567000" y="4846320"/>
            <a:ext cx="11057400" cy="4568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350" strike="noStrike" u="none">
                <a:solidFill>
                  <a:srgbClr val="16314f"/>
                </a:solidFill>
                <a:effectLst/>
                <a:uFillTx/>
                <a:latin typeface="Meiryo"/>
                <a:ea typeface="Meiryo"/>
              </a:rPr>
              <a:t>攻撃者は「弱い入口」を探します。役職・部署を問わず、あなたの一手が会社を守ります。</a:t>
            </a:r>
            <a:endParaRPr b="0" lang="en-US" sz="1350" strike="noStrike" u="none">
              <a:solidFill>
                <a:srgbClr val="000000"/>
              </a:solidFill>
              <a:effectLst/>
              <a:uFillTx/>
              <a:latin typeface="Arial"/>
            </a:endParaRPr>
          </a:p>
        </p:txBody>
      </p:sp>
      <p:sp>
        <p:nvSpPr>
          <p:cNvPr id="93" name="Text 12"/>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94" name="Text 13"/>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03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95" name="Shape 0"/>
          <p:cNvSpPr/>
          <p:nvPr/>
        </p:nvSpPr>
        <p:spPr>
          <a:xfrm>
            <a:off x="567000" y="384120"/>
            <a:ext cx="566640" cy="56664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96" name="Image 0" descr="preencoded.png"/>
          <p:cNvPicPr/>
          <p:nvPr/>
        </p:nvPicPr>
        <p:blipFill>
          <a:blip r:embed="rId1"/>
          <a:stretch/>
        </p:blipFill>
        <p:spPr>
          <a:xfrm>
            <a:off x="708840" y="525960"/>
            <a:ext cx="282960" cy="282960"/>
          </a:xfrm>
          <a:prstGeom prst="rect">
            <a:avLst/>
          </a:prstGeom>
          <a:noFill/>
          <a:ln w="0">
            <a:noFill/>
          </a:ln>
        </p:spPr>
      </p:pic>
      <p:sp>
        <p:nvSpPr>
          <p:cNvPr id="97"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700" strike="noStrike" u="none">
                <a:solidFill>
                  <a:srgbClr val="16314f"/>
                </a:solidFill>
                <a:effectLst/>
                <a:uFillTx/>
                <a:latin typeface="Meiryo"/>
                <a:ea typeface="Meiryo"/>
              </a:rPr>
              <a:t>2026</a:t>
            </a:r>
            <a:r>
              <a:rPr b="1" lang="zh-CN" sz="2700" strike="noStrike" u="none">
                <a:solidFill>
                  <a:srgbClr val="16314f"/>
                </a:solidFill>
                <a:effectLst/>
                <a:uFillTx/>
                <a:latin typeface="Meiryo"/>
                <a:ea typeface="Meiryo"/>
              </a:rPr>
              <a:t>年の主な脅威動向</a:t>
            </a:r>
            <a:endParaRPr b="0" lang="en-US" sz="2700" strike="noStrike" u="none">
              <a:solidFill>
                <a:srgbClr val="000000"/>
              </a:solidFill>
              <a:effectLst/>
              <a:uFillTx/>
              <a:latin typeface="Arial"/>
            </a:endParaRPr>
          </a:p>
        </p:txBody>
      </p:sp>
      <p:sp>
        <p:nvSpPr>
          <p:cNvPr id="98"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250" strike="noStrike" u="none">
                <a:solidFill>
                  <a:srgbClr val="5b6b7b"/>
                </a:solidFill>
                <a:effectLst/>
                <a:uFillTx/>
                <a:latin typeface="Meiryo"/>
                <a:ea typeface="Meiryo"/>
              </a:rPr>
              <a:t>IPA </a:t>
            </a:r>
            <a:r>
              <a:rPr b="0" lang="zh-CN" sz="1250" strike="noStrike" u="none">
                <a:solidFill>
                  <a:srgbClr val="5b6b7b"/>
                </a:solidFill>
                <a:effectLst/>
                <a:uFillTx/>
                <a:latin typeface="Meiryo"/>
                <a:ea typeface="Meiryo"/>
              </a:rPr>
              <a:t>情報セキュリティ</a:t>
            </a:r>
            <a:r>
              <a:rPr b="0" lang="en-US" sz="1250" strike="noStrike" u="none">
                <a:solidFill>
                  <a:srgbClr val="5b6b7b"/>
                </a:solidFill>
                <a:effectLst/>
                <a:uFillTx/>
                <a:latin typeface="Meiryo"/>
                <a:ea typeface="Meiryo"/>
              </a:rPr>
              <a:t>10</a:t>
            </a:r>
            <a:r>
              <a:rPr b="0" lang="zh-CN" sz="1250" strike="noStrike" u="none">
                <a:solidFill>
                  <a:srgbClr val="5b6b7b"/>
                </a:solidFill>
                <a:effectLst/>
                <a:uFillTx/>
                <a:latin typeface="Meiryo"/>
                <a:ea typeface="Meiryo"/>
              </a:rPr>
              <a:t>大脅威 </a:t>
            </a:r>
            <a:r>
              <a:rPr b="0" lang="en-US" sz="1250" strike="noStrike" u="none">
                <a:solidFill>
                  <a:srgbClr val="5b6b7b"/>
                </a:solidFill>
                <a:effectLst/>
                <a:uFillTx/>
                <a:latin typeface="Meiryo"/>
                <a:ea typeface="Meiryo"/>
              </a:rPr>
              <a:t>2026</a:t>
            </a:r>
            <a:r>
              <a:rPr b="0" lang="zh-CN" sz="1250" strike="noStrike" u="none">
                <a:solidFill>
                  <a:srgbClr val="5b6b7b"/>
                </a:solidFill>
                <a:effectLst/>
                <a:uFillTx/>
                <a:latin typeface="Meiryo"/>
                <a:ea typeface="Meiryo"/>
              </a:rPr>
              <a:t>（組織）より</a:t>
            </a:r>
            <a:endParaRPr b="0" lang="en-US" sz="1250" strike="noStrike" u="none">
              <a:solidFill>
                <a:srgbClr val="000000"/>
              </a:solidFill>
              <a:effectLst/>
              <a:uFillTx/>
              <a:latin typeface="Arial"/>
            </a:endParaRPr>
          </a:p>
        </p:txBody>
      </p:sp>
      <p:sp>
        <p:nvSpPr>
          <p:cNvPr id="99" name="Shape 3"/>
          <p:cNvSpPr/>
          <p:nvPr/>
        </p:nvSpPr>
        <p:spPr>
          <a:xfrm>
            <a:off x="567000" y="1481400"/>
            <a:ext cx="5345640" cy="1023840"/>
          </a:xfrm>
          <a:prstGeom prst="roundRect">
            <a:avLst>
              <a:gd name="adj" fmla="val 8036"/>
            </a:avLst>
          </a:prstGeom>
          <a:solidFill>
            <a:srgbClr val="f1f5f8"/>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00" name="Shape 4"/>
          <p:cNvSpPr/>
          <p:nvPr/>
        </p:nvSpPr>
        <p:spPr>
          <a:xfrm>
            <a:off x="749880" y="1710000"/>
            <a:ext cx="566640" cy="5666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01" name="Image 1" descr="preencoded.png"/>
          <p:cNvPicPr/>
          <p:nvPr/>
        </p:nvPicPr>
        <p:blipFill>
          <a:blip r:embed="rId2"/>
          <a:stretch/>
        </p:blipFill>
        <p:spPr>
          <a:xfrm>
            <a:off x="891720" y="1851840"/>
            <a:ext cx="282960" cy="282960"/>
          </a:xfrm>
          <a:prstGeom prst="rect">
            <a:avLst/>
          </a:prstGeom>
          <a:noFill/>
          <a:ln w="0">
            <a:noFill/>
          </a:ln>
        </p:spPr>
      </p:pic>
      <p:sp>
        <p:nvSpPr>
          <p:cNvPr id="102" name="Text 5"/>
          <p:cNvSpPr/>
          <p:nvPr/>
        </p:nvSpPr>
        <p:spPr>
          <a:xfrm>
            <a:off x="1481400" y="1618560"/>
            <a:ext cx="4248360" cy="365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450" strike="noStrike" u="none">
                <a:solidFill>
                  <a:srgbClr val="16314f"/>
                </a:solidFill>
                <a:effectLst/>
                <a:uFillTx/>
                <a:latin typeface="Meiryo"/>
                <a:ea typeface="Meiryo"/>
              </a:rPr>
              <a:t>ランサム攻撃による被害</a:t>
            </a:r>
            <a:endParaRPr b="0" lang="en-US" sz="1450" strike="noStrike" u="none">
              <a:solidFill>
                <a:srgbClr val="000000"/>
              </a:solidFill>
              <a:effectLst/>
              <a:uFillTx/>
              <a:latin typeface="Arial"/>
            </a:endParaRPr>
          </a:p>
        </p:txBody>
      </p:sp>
      <p:sp>
        <p:nvSpPr>
          <p:cNvPr id="103" name="Text 6"/>
          <p:cNvSpPr/>
          <p:nvPr/>
        </p:nvSpPr>
        <p:spPr>
          <a:xfrm>
            <a:off x="1481400" y="1984320"/>
            <a:ext cx="4248360" cy="411120"/>
          </a:xfrm>
          <a:prstGeom prst="rect">
            <a:avLst/>
          </a:prstGeom>
          <a:noFill/>
          <a:ln w="0">
            <a:noFill/>
          </a:ln>
        </p:spPr>
        <p:style>
          <a:lnRef idx="0"/>
          <a:fillRef idx="0"/>
          <a:effectRef idx="0"/>
          <a:fontRef idx="minor"/>
        </p:style>
        <p:txBody>
          <a:bodyPr lIns="0" rIns="0" tIns="0" bIns="0" anchor="t">
            <a:noAutofit/>
          </a:bodyPr>
          <a:p>
            <a:pPr defTabSz="914400">
              <a:lnSpc>
                <a:spcPct val="95000"/>
              </a:lnSpc>
              <a:tabLst>
                <a:tab algn="l" pos="0"/>
              </a:tabLst>
            </a:pPr>
            <a:r>
              <a:rPr b="0" lang="zh-CN" sz="1150" strike="noStrike" u="none">
                <a:solidFill>
                  <a:srgbClr val="5b6b7b"/>
                </a:solidFill>
                <a:effectLst/>
                <a:uFillTx/>
                <a:latin typeface="Meiryo"/>
                <a:ea typeface="Meiryo"/>
              </a:rPr>
              <a:t>データを暗号化＋暴露予告で金銭要求（</a:t>
            </a:r>
            <a:r>
              <a:rPr b="0" lang="en-US" sz="1150" strike="noStrike" u="none">
                <a:solidFill>
                  <a:srgbClr val="5b6b7b"/>
                </a:solidFill>
                <a:effectLst/>
                <a:uFillTx/>
                <a:latin typeface="Meiryo"/>
                <a:ea typeface="Meiryo"/>
              </a:rPr>
              <a:t>11</a:t>
            </a:r>
            <a:r>
              <a:rPr b="0" lang="zh-CN" sz="1150" strike="noStrike" u="none">
                <a:solidFill>
                  <a:srgbClr val="5b6b7b"/>
                </a:solidFill>
                <a:effectLst/>
                <a:uFillTx/>
                <a:latin typeface="Meiryo"/>
                <a:ea typeface="Meiryo"/>
              </a:rPr>
              <a:t>年連続）</a:t>
            </a:r>
            <a:endParaRPr b="0" lang="en-US" sz="1150" strike="noStrike" u="none">
              <a:solidFill>
                <a:srgbClr val="000000"/>
              </a:solidFill>
              <a:effectLst/>
              <a:uFillTx/>
              <a:latin typeface="Arial"/>
            </a:endParaRPr>
          </a:p>
        </p:txBody>
      </p:sp>
      <p:sp>
        <p:nvSpPr>
          <p:cNvPr id="104" name="Shape 7"/>
          <p:cNvSpPr/>
          <p:nvPr/>
        </p:nvSpPr>
        <p:spPr>
          <a:xfrm>
            <a:off x="6278760" y="1481400"/>
            <a:ext cx="5345640" cy="1023840"/>
          </a:xfrm>
          <a:prstGeom prst="roundRect">
            <a:avLst>
              <a:gd name="adj" fmla="val 8036"/>
            </a:avLst>
          </a:prstGeom>
          <a:solidFill>
            <a:srgbClr val="f1f5f8"/>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05" name="Shape 8"/>
          <p:cNvSpPr/>
          <p:nvPr/>
        </p:nvSpPr>
        <p:spPr>
          <a:xfrm>
            <a:off x="6461640" y="1710000"/>
            <a:ext cx="566640" cy="56664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06" name="Image 2" descr="preencoded.png"/>
          <p:cNvPicPr/>
          <p:nvPr/>
        </p:nvPicPr>
        <p:blipFill>
          <a:blip r:embed="rId3"/>
          <a:stretch/>
        </p:blipFill>
        <p:spPr>
          <a:xfrm>
            <a:off x="6603480" y="1851840"/>
            <a:ext cx="282960" cy="282960"/>
          </a:xfrm>
          <a:prstGeom prst="rect">
            <a:avLst/>
          </a:prstGeom>
          <a:noFill/>
          <a:ln w="0">
            <a:noFill/>
          </a:ln>
        </p:spPr>
      </p:pic>
      <p:sp>
        <p:nvSpPr>
          <p:cNvPr id="107" name="Text 9"/>
          <p:cNvSpPr/>
          <p:nvPr/>
        </p:nvSpPr>
        <p:spPr>
          <a:xfrm>
            <a:off x="7193160" y="1618560"/>
            <a:ext cx="4248360" cy="365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450" strike="noStrike" u="none">
                <a:solidFill>
                  <a:srgbClr val="16314f"/>
                </a:solidFill>
                <a:effectLst/>
                <a:uFillTx/>
                <a:latin typeface="Meiryo"/>
                <a:ea typeface="Meiryo"/>
              </a:rPr>
              <a:t>サプライチェーン・委託先攻撃</a:t>
            </a:r>
            <a:endParaRPr b="0" lang="en-US" sz="1450" strike="noStrike" u="none">
              <a:solidFill>
                <a:srgbClr val="000000"/>
              </a:solidFill>
              <a:effectLst/>
              <a:uFillTx/>
              <a:latin typeface="Arial"/>
            </a:endParaRPr>
          </a:p>
        </p:txBody>
      </p:sp>
      <p:sp>
        <p:nvSpPr>
          <p:cNvPr id="108" name="Text 10"/>
          <p:cNvSpPr/>
          <p:nvPr/>
        </p:nvSpPr>
        <p:spPr>
          <a:xfrm>
            <a:off x="7193160" y="1984320"/>
            <a:ext cx="4248360" cy="411120"/>
          </a:xfrm>
          <a:prstGeom prst="rect">
            <a:avLst/>
          </a:prstGeom>
          <a:noFill/>
          <a:ln w="0">
            <a:noFill/>
          </a:ln>
        </p:spPr>
        <p:style>
          <a:lnRef idx="0"/>
          <a:fillRef idx="0"/>
          <a:effectRef idx="0"/>
          <a:fontRef idx="minor"/>
        </p:style>
        <p:txBody>
          <a:bodyPr lIns="0" rIns="0" tIns="0" bIns="0" anchor="t">
            <a:noAutofit/>
          </a:bodyPr>
          <a:p>
            <a:pPr defTabSz="914400">
              <a:lnSpc>
                <a:spcPct val="95000"/>
              </a:lnSpc>
              <a:tabLst>
                <a:tab algn="l" pos="0"/>
              </a:tabLst>
            </a:pPr>
            <a:r>
              <a:rPr b="0" lang="zh-CN" sz="1150" strike="noStrike" u="none">
                <a:solidFill>
                  <a:srgbClr val="5b6b7b"/>
                </a:solidFill>
                <a:effectLst/>
                <a:uFillTx/>
                <a:latin typeface="Meiryo"/>
                <a:ea typeface="Meiryo"/>
              </a:rPr>
              <a:t>取引先や子会社を踏み台に標的へ侵入</a:t>
            </a:r>
            <a:endParaRPr b="0" lang="en-US" sz="1150" strike="noStrike" u="none">
              <a:solidFill>
                <a:srgbClr val="000000"/>
              </a:solidFill>
              <a:effectLst/>
              <a:uFillTx/>
              <a:latin typeface="Arial"/>
            </a:endParaRPr>
          </a:p>
        </p:txBody>
      </p:sp>
      <p:sp>
        <p:nvSpPr>
          <p:cNvPr id="109" name="Shape 11"/>
          <p:cNvSpPr/>
          <p:nvPr/>
        </p:nvSpPr>
        <p:spPr>
          <a:xfrm>
            <a:off x="567000" y="2670120"/>
            <a:ext cx="5345640" cy="1023840"/>
          </a:xfrm>
          <a:prstGeom prst="roundRect">
            <a:avLst>
              <a:gd name="adj" fmla="val 8036"/>
            </a:avLst>
          </a:prstGeom>
          <a:solidFill>
            <a:srgbClr val="f1f5f8"/>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10" name="Shape 12"/>
          <p:cNvSpPr/>
          <p:nvPr/>
        </p:nvSpPr>
        <p:spPr>
          <a:xfrm>
            <a:off x="749880" y="2898720"/>
            <a:ext cx="566640" cy="56664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11" name="Image 3" descr="preencoded.png"/>
          <p:cNvPicPr/>
          <p:nvPr/>
        </p:nvPicPr>
        <p:blipFill>
          <a:blip r:embed="rId4"/>
          <a:stretch/>
        </p:blipFill>
        <p:spPr>
          <a:xfrm>
            <a:off x="891720" y="3040560"/>
            <a:ext cx="282960" cy="282960"/>
          </a:xfrm>
          <a:prstGeom prst="rect">
            <a:avLst/>
          </a:prstGeom>
          <a:noFill/>
          <a:ln w="0">
            <a:noFill/>
          </a:ln>
        </p:spPr>
      </p:pic>
      <p:sp>
        <p:nvSpPr>
          <p:cNvPr id="112" name="Text 13"/>
          <p:cNvSpPr/>
          <p:nvPr/>
        </p:nvSpPr>
        <p:spPr>
          <a:xfrm>
            <a:off x="1481400" y="2807280"/>
            <a:ext cx="4248360" cy="365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50" strike="noStrike" u="none">
                <a:solidFill>
                  <a:srgbClr val="16314f"/>
                </a:solidFill>
                <a:effectLst/>
                <a:uFillTx/>
                <a:latin typeface="Meiryo"/>
                <a:ea typeface="Meiryo"/>
              </a:rPr>
              <a:t>AI</a:t>
            </a:r>
            <a:r>
              <a:rPr b="1" lang="zh-CN" sz="1450" strike="noStrike" u="none">
                <a:solidFill>
                  <a:srgbClr val="16314f"/>
                </a:solidFill>
                <a:effectLst/>
                <a:uFillTx/>
                <a:latin typeface="Meiryo"/>
                <a:ea typeface="Meiryo"/>
              </a:rPr>
              <a:t>の利用をめぐるサイバーリスク</a:t>
            </a:r>
            <a:endParaRPr b="0" lang="en-US" sz="1450" strike="noStrike" u="none">
              <a:solidFill>
                <a:srgbClr val="000000"/>
              </a:solidFill>
              <a:effectLst/>
              <a:uFillTx/>
              <a:latin typeface="Arial"/>
            </a:endParaRPr>
          </a:p>
        </p:txBody>
      </p:sp>
      <p:sp>
        <p:nvSpPr>
          <p:cNvPr id="113" name="Text 14"/>
          <p:cNvSpPr/>
          <p:nvPr/>
        </p:nvSpPr>
        <p:spPr>
          <a:xfrm>
            <a:off x="1481400" y="3173040"/>
            <a:ext cx="4248360" cy="411120"/>
          </a:xfrm>
          <a:prstGeom prst="rect">
            <a:avLst/>
          </a:prstGeom>
          <a:noFill/>
          <a:ln w="0">
            <a:noFill/>
          </a:ln>
        </p:spPr>
        <p:style>
          <a:lnRef idx="0"/>
          <a:fillRef idx="0"/>
          <a:effectRef idx="0"/>
          <a:fontRef idx="minor"/>
        </p:style>
        <p:txBody>
          <a:bodyPr lIns="0" rIns="0" tIns="0" bIns="0" anchor="t">
            <a:noAutofit/>
          </a:bodyPr>
          <a:p>
            <a:pPr defTabSz="914400">
              <a:lnSpc>
                <a:spcPct val="95000"/>
              </a:lnSpc>
              <a:tabLst>
                <a:tab algn="l" pos="0"/>
              </a:tabLst>
            </a:pPr>
            <a:r>
              <a:rPr b="0" lang="en-US" sz="1150" strike="noStrike" u="none">
                <a:solidFill>
                  <a:srgbClr val="5b6b7b"/>
                </a:solidFill>
                <a:effectLst/>
                <a:uFillTx/>
                <a:latin typeface="Meiryo"/>
                <a:ea typeface="Meiryo"/>
              </a:rPr>
              <a:t>2026</a:t>
            </a:r>
            <a:r>
              <a:rPr b="0" lang="zh-CN" sz="1150" strike="noStrike" u="none">
                <a:solidFill>
                  <a:srgbClr val="5b6b7b"/>
                </a:solidFill>
                <a:effectLst/>
                <a:uFillTx/>
                <a:latin typeface="Meiryo"/>
                <a:ea typeface="Meiryo"/>
              </a:rPr>
              <a:t>年初選出。</a:t>
            </a:r>
            <a:r>
              <a:rPr b="0" lang="en-US" sz="1150" strike="noStrike" u="none">
                <a:solidFill>
                  <a:srgbClr val="5b6b7b"/>
                </a:solidFill>
                <a:effectLst/>
                <a:uFillTx/>
                <a:latin typeface="Meiryo"/>
                <a:ea typeface="Meiryo"/>
              </a:rPr>
              <a:t>AI</a:t>
            </a:r>
            <a:r>
              <a:rPr b="0" lang="zh-CN" sz="1150" strike="noStrike" u="none">
                <a:solidFill>
                  <a:srgbClr val="5b6b7b"/>
                </a:solidFill>
                <a:effectLst/>
                <a:uFillTx/>
                <a:latin typeface="Meiryo"/>
                <a:ea typeface="Meiryo"/>
              </a:rPr>
              <a:t>を悪用した精巧な詐欺など</a:t>
            </a:r>
            <a:endParaRPr b="0" lang="en-US" sz="1150" strike="noStrike" u="none">
              <a:solidFill>
                <a:srgbClr val="000000"/>
              </a:solidFill>
              <a:effectLst/>
              <a:uFillTx/>
              <a:latin typeface="Arial"/>
            </a:endParaRPr>
          </a:p>
        </p:txBody>
      </p:sp>
      <p:sp>
        <p:nvSpPr>
          <p:cNvPr id="114" name="Shape 15"/>
          <p:cNvSpPr/>
          <p:nvPr/>
        </p:nvSpPr>
        <p:spPr>
          <a:xfrm>
            <a:off x="6278760" y="2670120"/>
            <a:ext cx="5345640" cy="1023840"/>
          </a:xfrm>
          <a:prstGeom prst="roundRect">
            <a:avLst>
              <a:gd name="adj" fmla="val 8036"/>
            </a:avLst>
          </a:prstGeom>
          <a:solidFill>
            <a:srgbClr val="f1f5f8"/>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15" name="Shape 16"/>
          <p:cNvSpPr/>
          <p:nvPr/>
        </p:nvSpPr>
        <p:spPr>
          <a:xfrm>
            <a:off x="6461640" y="2898720"/>
            <a:ext cx="566640" cy="5666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16" name="Image 4" descr="preencoded.png"/>
          <p:cNvPicPr/>
          <p:nvPr/>
        </p:nvPicPr>
        <p:blipFill>
          <a:blip r:embed="rId5"/>
          <a:stretch/>
        </p:blipFill>
        <p:spPr>
          <a:xfrm>
            <a:off x="6603480" y="3040560"/>
            <a:ext cx="282960" cy="282960"/>
          </a:xfrm>
          <a:prstGeom prst="rect">
            <a:avLst/>
          </a:prstGeom>
          <a:noFill/>
          <a:ln w="0">
            <a:noFill/>
          </a:ln>
        </p:spPr>
      </p:pic>
      <p:sp>
        <p:nvSpPr>
          <p:cNvPr id="117" name="Text 17"/>
          <p:cNvSpPr/>
          <p:nvPr/>
        </p:nvSpPr>
        <p:spPr>
          <a:xfrm>
            <a:off x="7193160" y="2807280"/>
            <a:ext cx="4248360" cy="365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450" strike="noStrike" u="none">
                <a:solidFill>
                  <a:srgbClr val="16314f"/>
                </a:solidFill>
                <a:effectLst/>
                <a:uFillTx/>
                <a:latin typeface="Meiryo"/>
                <a:ea typeface="Meiryo"/>
              </a:rPr>
              <a:t>脆弱性を悪用した攻撃</a:t>
            </a:r>
            <a:endParaRPr b="0" lang="en-US" sz="1450" strike="noStrike" u="none">
              <a:solidFill>
                <a:srgbClr val="000000"/>
              </a:solidFill>
              <a:effectLst/>
              <a:uFillTx/>
              <a:latin typeface="Arial"/>
            </a:endParaRPr>
          </a:p>
        </p:txBody>
      </p:sp>
      <p:sp>
        <p:nvSpPr>
          <p:cNvPr id="118" name="Text 18"/>
          <p:cNvSpPr/>
          <p:nvPr/>
        </p:nvSpPr>
        <p:spPr>
          <a:xfrm>
            <a:off x="7193160" y="3173040"/>
            <a:ext cx="4248360" cy="411120"/>
          </a:xfrm>
          <a:prstGeom prst="rect">
            <a:avLst/>
          </a:prstGeom>
          <a:noFill/>
          <a:ln w="0">
            <a:noFill/>
          </a:ln>
        </p:spPr>
        <p:style>
          <a:lnRef idx="0"/>
          <a:fillRef idx="0"/>
          <a:effectRef idx="0"/>
          <a:fontRef idx="minor"/>
        </p:style>
        <p:txBody>
          <a:bodyPr lIns="0" rIns="0" tIns="0" bIns="0" anchor="t">
            <a:noAutofit/>
          </a:bodyPr>
          <a:p>
            <a:pPr defTabSz="914400">
              <a:lnSpc>
                <a:spcPct val="95000"/>
              </a:lnSpc>
              <a:tabLst>
                <a:tab algn="l" pos="0"/>
              </a:tabLst>
            </a:pPr>
            <a:r>
              <a:rPr b="0" lang="zh-CN" sz="1150" strike="noStrike" u="none">
                <a:solidFill>
                  <a:srgbClr val="5b6b7b"/>
                </a:solidFill>
                <a:effectLst/>
                <a:uFillTx/>
                <a:latin typeface="Meiryo"/>
                <a:ea typeface="Meiryo"/>
              </a:rPr>
              <a:t>更新の遅れ・設定不備が突かれる</a:t>
            </a:r>
            <a:endParaRPr b="0" lang="en-US" sz="1150" strike="noStrike" u="none">
              <a:solidFill>
                <a:srgbClr val="000000"/>
              </a:solidFill>
              <a:effectLst/>
              <a:uFillTx/>
              <a:latin typeface="Arial"/>
            </a:endParaRPr>
          </a:p>
        </p:txBody>
      </p:sp>
      <p:sp>
        <p:nvSpPr>
          <p:cNvPr id="119" name="Shape 19"/>
          <p:cNvSpPr/>
          <p:nvPr/>
        </p:nvSpPr>
        <p:spPr>
          <a:xfrm>
            <a:off x="567000" y="3858840"/>
            <a:ext cx="5345640" cy="1023840"/>
          </a:xfrm>
          <a:prstGeom prst="roundRect">
            <a:avLst>
              <a:gd name="adj" fmla="val 8036"/>
            </a:avLst>
          </a:prstGeom>
          <a:solidFill>
            <a:srgbClr val="f1f5f8"/>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20" name="Shape 20"/>
          <p:cNvSpPr/>
          <p:nvPr/>
        </p:nvSpPr>
        <p:spPr>
          <a:xfrm>
            <a:off x="749880" y="4087440"/>
            <a:ext cx="566640" cy="56664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21" name="Image 5" descr="preencoded.png"/>
          <p:cNvPicPr/>
          <p:nvPr/>
        </p:nvPicPr>
        <p:blipFill>
          <a:blip r:embed="rId6"/>
          <a:stretch/>
        </p:blipFill>
        <p:spPr>
          <a:xfrm>
            <a:off x="891720" y="4229280"/>
            <a:ext cx="282960" cy="282960"/>
          </a:xfrm>
          <a:prstGeom prst="rect">
            <a:avLst/>
          </a:prstGeom>
          <a:noFill/>
          <a:ln w="0">
            <a:noFill/>
          </a:ln>
        </p:spPr>
      </p:pic>
      <p:sp>
        <p:nvSpPr>
          <p:cNvPr id="122" name="Text 21"/>
          <p:cNvSpPr/>
          <p:nvPr/>
        </p:nvSpPr>
        <p:spPr>
          <a:xfrm>
            <a:off x="1481400" y="3996000"/>
            <a:ext cx="4248360" cy="365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450" strike="noStrike" u="none">
                <a:solidFill>
                  <a:srgbClr val="16314f"/>
                </a:solidFill>
                <a:effectLst/>
                <a:uFillTx/>
                <a:latin typeface="Meiryo"/>
                <a:ea typeface="Meiryo"/>
              </a:rPr>
              <a:t>リモートワーク環境を狙う攻撃</a:t>
            </a:r>
            <a:endParaRPr b="0" lang="en-US" sz="1450" strike="noStrike" u="none">
              <a:solidFill>
                <a:srgbClr val="000000"/>
              </a:solidFill>
              <a:effectLst/>
              <a:uFillTx/>
              <a:latin typeface="Arial"/>
            </a:endParaRPr>
          </a:p>
        </p:txBody>
      </p:sp>
      <p:sp>
        <p:nvSpPr>
          <p:cNvPr id="123" name="Text 22"/>
          <p:cNvSpPr/>
          <p:nvPr/>
        </p:nvSpPr>
        <p:spPr>
          <a:xfrm>
            <a:off x="1481400" y="4361760"/>
            <a:ext cx="4248360" cy="411120"/>
          </a:xfrm>
          <a:prstGeom prst="rect">
            <a:avLst/>
          </a:prstGeom>
          <a:noFill/>
          <a:ln w="0">
            <a:noFill/>
          </a:ln>
        </p:spPr>
        <p:style>
          <a:lnRef idx="0"/>
          <a:fillRef idx="0"/>
          <a:effectRef idx="0"/>
          <a:fontRef idx="minor"/>
        </p:style>
        <p:txBody>
          <a:bodyPr lIns="0" rIns="0" tIns="0" bIns="0" anchor="t">
            <a:noAutofit/>
          </a:bodyPr>
          <a:p>
            <a:pPr defTabSz="914400">
              <a:lnSpc>
                <a:spcPct val="95000"/>
              </a:lnSpc>
              <a:tabLst>
                <a:tab algn="l" pos="0"/>
              </a:tabLst>
            </a:pPr>
            <a:r>
              <a:rPr b="0" lang="en-US" sz="1150" strike="noStrike" u="none">
                <a:solidFill>
                  <a:srgbClr val="5b6b7b"/>
                </a:solidFill>
                <a:effectLst/>
                <a:uFillTx/>
                <a:latin typeface="Meiryo"/>
                <a:ea typeface="Meiryo"/>
              </a:rPr>
              <a:t>VPN</a:t>
            </a:r>
            <a:r>
              <a:rPr b="0" lang="zh-CN" sz="1150" strike="noStrike" u="none">
                <a:solidFill>
                  <a:srgbClr val="5b6b7b"/>
                </a:solidFill>
                <a:effectLst/>
                <a:uFillTx/>
                <a:latin typeface="Meiryo"/>
                <a:ea typeface="Meiryo"/>
              </a:rPr>
              <a:t>・在宅端末・私用環境が狙われる</a:t>
            </a:r>
            <a:endParaRPr b="0" lang="en-US" sz="1150" strike="noStrike" u="none">
              <a:solidFill>
                <a:srgbClr val="000000"/>
              </a:solidFill>
              <a:effectLst/>
              <a:uFillTx/>
              <a:latin typeface="Arial"/>
            </a:endParaRPr>
          </a:p>
        </p:txBody>
      </p:sp>
      <p:sp>
        <p:nvSpPr>
          <p:cNvPr id="124" name="Shape 23"/>
          <p:cNvSpPr/>
          <p:nvPr/>
        </p:nvSpPr>
        <p:spPr>
          <a:xfrm>
            <a:off x="6278760" y="3858840"/>
            <a:ext cx="5345640" cy="1023840"/>
          </a:xfrm>
          <a:prstGeom prst="roundRect">
            <a:avLst>
              <a:gd name="adj" fmla="val 8036"/>
            </a:avLst>
          </a:prstGeom>
          <a:solidFill>
            <a:srgbClr val="f1f5f8"/>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25" name="Shape 24"/>
          <p:cNvSpPr/>
          <p:nvPr/>
        </p:nvSpPr>
        <p:spPr>
          <a:xfrm>
            <a:off x="6461640" y="4087440"/>
            <a:ext cx="566640" cy="5666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26" name="Image 6" descr="preencoded.png"/>
          <p:cNvPicPr/>
          <p:nvPr/>
        </p:nvPicPr>
        <p:blipFill>
          <a:blip r:embed="rId7"/>
          <a:stretch/>
        </p:blipFill>
        <p:spPr>
          <a:xfrm>
            <a:off x="6603480" y="4229280"/>
            <a:ext cx="282960" cy="282960"/>
          </a:xfrm>
          <a:prstGeom prst="rect">
            <a:avLst/>
          </a:prstGeom>
          <a:noFill/>
          <a:ln w="0">
            <a:noFill/>
          </a:ln>
        </p:spPr>
      </p:pic>
      <p:sp>
        <p:nvSpPr>
          <p:cNvPr id="127" name="Text 25"/>
          <p:cNvSpPr/>
          <p:nvPr/>
        </p:nvSpPr>
        <p:spPr>
          <a:xfrm>
            <a:off x="7193160" y="3996000"/>
            <a:ext cx="4248360" cy="365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450" strike="noStrike" u="none">
                <a:solidFill>
                  <a:srgbClr val="16314f"/>
                </a:solidFill>
                <a:effectLst/>
                <a:uFillTx/>
                <a:latin typeface="Meiryo"/>
                <a:ea typeface="Meiryo"/>
              </a:rPr>
              <a:t>ビジネスメール詐欺（</a:t>
            </a:r>
            <a:r>
              <a:rPr b="1" lang="en-US" sz="1450" strike="noStrike" u="none">
                <a:solidFill>
                  <a:srgbClr val="16314f"/>
                </a:solidFill>
                <a:effectLst/>
                <a:uFillTx/>
                <a:latin typeface="Meiryo"/>
                <a:ea typeface="Meiryo"/>
              </a:rPr>
              <a:t>BEC</a:t>
            </a:r>
            <a:r>
              <a:rPr b="1" lang="zh-CN" sz="1450" strike="noStrike" u="none">
                <a:solidFill>
                  <a:srgbClr val="16314f"/>
                </a:solidFill>
                <a:effectLst/>
                <a:uFillTx/>
                <a:latin typeface="Meiryo"/>
                <a:ea typeface="Meiryo"/>
              </a:rPr>
              <a:t>）</a:t>
            </a:r>
            <a:endParaRPr b="0" lang="en-US" sz="1450" strike="noStrike" u="none">
              <a:solidFill>
                <a:srgbClr val="000000"/>
              </a:solidFill>
              <a:effectLst/>
              <a:uFillTx/>
              <a:latin typeface="Arial"/>
            </a:endParaRPr>
          </a:p>
        </p:txBody>
      </p:sp>
      <p:sp>
        <p:nvSpPr>
          <p:cNvPr id="128" name="Text 26"/>
          <p:cNvSpPr/>
          <p:nvPr/>
        </p:nvSpPr>
        <p:spPr>
          <a:xfrm>
            <a:off x="7193160" y="4361760"/>
            <a:ext cx="4248360" cy="411120"/>
          </a:xfrm>
          <a:prstGeom prst="rect">
            <a:avLst/>
          </a:prstGeom>
          <a:noFill/>
          <a:ln w="0">
            <a:noFill/>
          </a:ln>
        </p:spPr>
        <p:style>
          <a:lnRef idx="0"/>
          <a:fillRef idx="0"/>
          <a:effectRef idx="0"/>
          <a:fontRef idx="minor"/>
        </p:style>
        <p:txBody>
          <a:bodyPr lIns="0" rIns="0" tIns="0" bIns="0" anchor="t">
            <a:noAutofit/>
          </a:bodyPr>
          <a:p>
            <a:pPr defTabSz="914400">
              <a:lnSpc>
                <a:spcPct val="95000"/>
              </a:lnSpc>
              <a:tabLst>
                <a:tab algn="l" pos="0"/>
              </a:tabLst>
            </a:pPr>
            <a:r>
              <a:rPr b="0" lang="zh-CN" sz="1150" strike="noStrike" u="none">
                <a:solidFill>
                  <a:srgbClr val="5b6b7b"/>
                </a:solidFill>
                <a:effectLst/>
                <a:uFillTx/>
                <a:latin typeface="Meiryo"/>
                <a:ea typeface="Meiryo"/>
              </a:rPr>
              <a:t>なりすましで振込先変更・送金を依頼</a:t>
            </a:r>
            <a:endParaRPr b="0" lang="en-US" sz="1150" strike="noStrike" u="none">
              <a:solidFill>
                <a:srgbClr val="000000"/>
              </a:solidFill>
              <a:effectLst/>
              <a:uFillTx/>
              <a:latin typeface="Arial"/>
            </a:endParaRPr>
          </a:p>
        </p:txBody>
      </p:sp>
      <p:sp>
        <p:nvSpPr>
          <p:cNvPr id="129" name="Text 27"/>
          <p:cNvSpPr/>
          <p:nvPr/>
        </p:nvSpPr>
        <p:spPr>
          <a:xfrm>
            <a:off x="567000" y="5166360"/>
            <a:ext cx="11057400" cy="365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trike="noStrike" u="none">
                <a:solidFill>
                  <a:srgbClr val="5b6b7b"/>
                </a:solidFill>
                <a:effectLst/>
                <a:uFillTx/>
                <a:latin typeface="Meiryo"/>
                <a:ea typeface="Meiryo"/>
              </a:rPr>
              <a:t>※ 順位は社会的影響度の集計で、自社の危険度や対策優先度とは別物です。自社環境に読み替えて使います。</a:t>
            </a:r>
            <a:endParaRPr b="0" lang="en-US" sz="1100" strike="noStrike" u="none">
              <a:solidFill>
                <a:srgbClr val="000000"/>
              </a:solidFill>
              <a:effectLst/>
              <a:uFillTx/>
              <a:latin typeface="Arial"/>
            </a:endParaRPr>
          </a:p>
        </p:txBody>
      </p:sp>
      <p:sp>
        <p:nvSpPr>
          <p:cNvPr id="130" name="Text 28"/>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131" name="Text 29"/>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04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2" name="Shape 0"/>
          <p:cNvSpPr/>
          <p:nvPr/>
        </p:nvSpPr>
        <p:spPr>
          <a:xfrm>
            <a:off x="567000" y="384120"/>
            <a:ext cx="566640" cy="56664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33" name="Image 0" descr="preencoded.png"/>
          <p:cNvPicPr/>
          <p:nvPr/>
        </p:nvPicPr>
        <p:blipFill>
          <a:blip r:embed="rId1"/>
          <a:stretch/>
        </p:blipFill>
        <p:spPr>
          <a:xfrm>
            <a:off x="708840" y="525960"/>
            <a:ext cx="282960" cy="282960"/>
          </a:xfrm>
          <a:prstGeom prst="rect">
            <a:avLst/>
          </a:prstGeom>
          <a:noFill/>
          <a:ln w="0">
            <a:noFill/>
          </a:ln>
        </p:spPr>
      </p:pic>
      <p:sp>
        <p:nvSpPr>
          <p:cNvPr id="134"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情報資産とは何か</a:t>
            </a:r>
            <a:endParaRPr b="0" lang="en-US" sz="2700" strike="noStrike" u="none">
              <a:solidFill>
                <a:srgbClr val="000000"/>
              </a:solidFill>
              <a:effectLst/>
              <a:uFillTx/>
              <a:latin typeface="Arial"/>
            </a:endParaRPr>
          </a:p>
        </p:txBody>
      </p:sp>
      <p:sp>
        <p:nvSpPr>
          <p:cNvPr id="135"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守る対象は「個人情報」だけではない</a:t>
            </a:r>
            <a:endParaRPr b="0" lang="en-US" sz="1250" strike="noStrike" u="none">
              <a:solidFill>
                <a:srgbClr val="000000"/>
              </a:solidFill>
              <a:effectLst/>
              <a:uFillTx/>
              <a:latin typeface="Arial"/>
            </a:endParaRPr>
          </a:p>
        </p:txBody>
      </p:sp>
      <p:sp>
        <p:nvSpPr>
          <p:cNvPr id="136" name="Shape 3"/>
          <p:cNvSpPr/>
          <p:nvPr/>
        </p:nvSpPr>
        <p:spPr>
          <a:xfrm>
            <a:off x="567000" y="1481400"/>
            <a:ext cx="5345640" cy="1416960"/>
          </a:xfrm>
          <a:prstGeom prst="roundRect">
            <a:avLst>
              <a:gd name="adj" fmla="val 6452"/>
            </a:avLst>
          </a:prstGeom>
          <a:solidFill>
            <a:srgbClr val="eaf0f6"/>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37" name="Shape 4"/>
          <p:cNvSpPr/>
          <p:nvPr/>
        </p:nvSpPr>
        <p:spPr>
          <a:xfrm>
            <a:off x="804600" y="1737360"/>
            <a:ext cx="566640" cy="56664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38" name="Image 1" descr="preencoded.png"/>
          <p:cNvPicPr/>
          <p:nvPr/>
        </p:nvPicPr>
        <p:blipFill>
          <a:blip r:embed="rId2"/>
          <a:stretch/>
        </p:blipFill>
        <p:spPr>
          <a:xfrm>
            <a:off x="946440" y="1879200"/>
            <a:ext cx="282960" cy="282960"/>
          </a:xfrm>
          <a:prstGeom prst="rect">
            <a:avLst/>
          </a:prstGeom>
          <a:noFill/>
          <a:ln w="0">
            <a:noFill/>
          </a:ln>
        </p:spPr>
      </p:pic>
      <p:sp>
        <p:nvSpPr>
          <p:cNvPr id="139" name="Text 5"/>
          <p:cNvSpPr/>
          <p:nvPr/>
        </p:nvSpPr>
        <p:spPr>
          <a:xfrm>
            <a:off x="1527120" y="171900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16314f"/>
                </a:solidFill>
                <a:effectLst/>
                <a:uFillTx/>
                <a:latin typeface="Meiryo"/>
                <a:ea typeface="Meiryo"/>
              </a:rPr>
              <a:t>情報そのもの</a:t>
            </a:r>
            <a:endParaRPr b="0" lang="en-US" sz="1600" strike="noStrike" u="none">
              <a:solidFill>
                <a:srgbClr val="000000"/>
              </a:solidFill>
              <a:effectLst/>
              <a:uFillTx/>
              <a:latin typeface="Arial"/>
            </a:endParaRPr>
          </a:p>
        </p:txBody>
      </p:sp>
      <p:sp>
        <p:nvSpPr>
          <p:cNvPr id="140" name="Text 6"/>
          <p:cNvSpPr/>
          <p:nvPr/>
        </p:nvSpPr>
        <p:spPr>
          <a:xfrm>
            <a:off x="841320" y="2231280"/>
            <a:ext cx="4842720" cy="5482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300" strike="noStrike" u="none">
                <a:solidFill>
                  <a:srgbClr val="263238"/>
                </a:solidFill>
                <a:effectLst/>
                <a:uFillTx/>
                <a:latin typeface="Meiryo"/>
                <a:ea typeface="Meiryo"/>
              </a:rPr>
              <a:t>顧客・取引先情報、契約、技術・営業資料、未公表情報</a:t>
            </a:r>
            <a:endParaRPr b="0" lang="en-US" sz="1300" strike="noStrike" u="none">
              <a:solidFill>
                <a:srgbClr val="000000"/>
              </a:solidFill>
              <a:effectLst/>
              <a:uFillTx/>
              <a:latin typeface="Arial"/>
            </a:endParaRPr>
          </a:p>
        </p:txBody>
      </p:sp>
      <p:sp>
        <p:nvSpPr>
          <p:cNvPr id="141" name="Shape 7"/>
          <p:cNvSpPr/>
          <p:nvPr/>
        </p:nvSpPr>
        <p:spPr>
          <a:xfrm>
            <a:off x="6278760" y="1481400"/>
            <a:ext cx="5345640" cy="1416960"/>
          </a:xfrm>
          <a:prstGeom prst="roundRect">
            <a:avLst>
              <a:gd name="adj" fmla="val 6452"/>
            </a:avLst>
          </a:prstGeom>
          <a:solidFill>
            <a:srgbClr val="eaf0f6"/>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42" name="Shape 8"/>
          <p:cNvSpPr/>
          <p:nvPr/>
        </p:nvSpPr>
        <p:spPr>
          <a:xfrm>
            <a:off x="6516360" y="1737360"/>
            <a:ext cx="566640" cy="56664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43" name="Image 2" descr="preencoded.png"/>
          <p:cNvPicPr/>
          <p:nvPr/>
        </p:nvPicPr>
        <p:blipFill>
          <a:blip r:embed="rId3"/>
          <a:stretch/>
        </p:blipFill>
        <p:spPr>
          <a:xfrm>
            <a:off x="6658200" y="1879200"/>
            <a:ext cx="282960" cy="282960"/>
          </a:xfrm>
          <a:prstGeom prst="rect">
            <a:avLst/>
          </a:prstGeom>
          <a:noFill/>
          <a:ln w="0">
            <a:noFill/>
          </a:ln>
        </p:spPr>
      </p:pic>
      <p:sp>
        <p:nvSpPr>
          <p:cNvPr id="144" name="Text 9"/>
          <p:cNvSpPr/>
          <p:nvPr/>
        </p:nvSpPr>
        <p:spPr>
          <a:xfrm>
            <a:off x="7238880" y="171900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16314f"/>
                </a:solidFill>
                <a:effectLst/>
                <a:uFillTx/>
                <a:latin typeface="Meiryo"/>
                <a:ea typeface="Meiryo"/>
              </a:rPr>
              <a:t>アカウント</a:t>
            </a:r>
            <a:endParaRPr b="0" lang="en-US" sz="1600" strike="noStrike" u="none">
              <a:solidFill>
                <a:srgbClr val="000000"/>
              </a:solidFill>
              <a:effectLst/>
              <a:uFillTx/>
              <a:latin typeface="Arial"/>
            </a:endParaRPr>
          </a:p>
        </p:txBody>
      </p:sp>
      <p:sp>
        <p:nvSpPr>
          <p:cNvPr id="145" name="Text 10"/>
          <p:cNvSpPr/>
          <p:nvPr/>
        </p:nvSpPr>
        <p:spPr>
          <a:xfrm>
            <a:off x="6553080" y="2231280"/>
            <a:ext cx="4842720" cy="5482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1300" strike="noStrike" u="none">
                <a:solidFill>
                  <a:srgbClr val="263238"/>
                </a:solidFill>
                <a:effectLst/>
                <a:uFillTx/>
                <a:latin typeface="Meiryo"/>
                <a:ea typeface="Meiryo"/>
              </a:rPr>
              <a:t>ID</a:t>
            </a:r>
            <a:r>
              <a:rPr b="0" lang="zh-CN" sz="1300" strike="noStrike" u="none">
                <a:solidFill>
                  <a:srgbClr val="263238"/>
                </a:solidFill>
                <a:effectLst/>
                <a:uFillTx/>
                <a:latin typeface="Meiryo"/>
                <a:ea typeface="Meiryo"/>
              </a:rPr>
              <a:t>・パスワード、メール、業務システム、クラウドの認証情報</a:t>
            </a:r>
            <a:endParaRPr b="0" lang="en-US" sz="1300" strike="noStrike" u="none">
              <a:solidFill>
                <a:srgbClr val="000000"/>
              </a:solidFill>
              <a:effectLst/>
              <a:uFillTx/>
              <a:latin typeface="Arial"/>
            </a:endParaRPr>
          </a:p>
        </p:txBody>
      </p:sp>
      <p:sp>
        <p:nvSpPr>
          <p:cNvPr id="146" name="Shape 11"/>
          <p:cNvSpPr/>
          <p:nvPr/>
        </p:nvSpPr>
        <p:spPr>
          <a:xfrm>
            <a:off x="567000" y="3099960"/>
            <a:ext cx="5345640" cy="1416960"/>
          </a:xfrm>
          <a:prstGeom prst="roundRect">
            <a:avLst>
              <a:gd name="adj" fmla="val 6452"/>
            </a:avLst>
          </a:prstGeom>
          <a:solidFill>
            <a:srgbClr val="eaf0f6"/>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47" name="Shape 12"/>
          <p:cNvSpPr/>
          <p:nvPr/>
        </p:nvSpPr>
        <p:spPr>
          <a:xfrm>
            <a:off x="804600" y="3355920"/>
            <a:ext cx="566640" cy="56664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48" name="Image 3" descr="preencoded.png"/>
          <p:cNvPicPr/>
          <p:nvPr/>
        </p:nvPicPr>
        <p:blipFill>
          <a:blip r:embed="rId4"/>
          <a:stretch/>
        </p:blipFill>
        <p:spPr>
          <a:xfrm>
            <a:off x="946440" y="3497760"/>
            <a:ext cx="282960" cy="282960"/>
          </a:xfrm>
          <a:prstGeom prst="rect">
            <a:avLst/>
          </a:prstGeom>
          <a:noFill/>
          <a:ln w="0">
            <a:noFill/>
          </a:ln>
        </p:spPr>
      </p:pic>
      <p:sp>
        <p:nvSpPr>
          <p:cNvPr id="149" name="Text 13"/>
          <p:cNvSpPr/>
          <p:nvPr/>
        </p:nvSpPr>
        <p:spPr>
          <a:xfrm>
            <a:off x="1527120" y="333756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16314f"/>
                </a:solidFill>
                <a:effectLst/>
                <a:uFillTx/>
                <a:latin typeface="Meiryo"/>
                <a:ea typeface="Meiryo"/>
              </a:rPr>
              <a:t>端末・媒体</a:t>
            </a:r>
            <a:endParaRPr b="0" lang="en-US" sz="1600" strike="noStrike" u="none">
              <a:solidFill>
                <a:srgbClr val="000000"/>
              </a:solidFill>
              <a:effectLst/>
              <a:uFillTx/>
              <a:latin typeface="Arial"/>
            </a:endParaRPr>
          </a:p>
        </p:txBody>
      </p:sp>
      <p:sp>
        <p:nvSpPr>
          <p:cNvPr id="150" name="Text 14"/>
          <p:cNvSpPr/>
          <p:nvPr/>
        </p:nvSpPr>
        <p:spPr>
          <a:xfrm>
            <a:off x="841320" y="3849480"/>
            <a:ext cx="4842720" cy="5482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1300" strike="noStrike" u="none">
                <a:solidFill>
                  <a:srgbClr val="263238"/>
                </a:solidFill>
                <a:effectLst/>
                <a:uFillTx/>
                <a:latin typeface="Meiryo"/>
                <a:ea typeface="Meiryo"/>
              </a:rPr>
              <a:t>PC</a:t>
            </a:r>
            <a:r>
              <a:rPr b="0" lang="zh-CN" sz="1300" strike="noStrike" u="none">
                <a:solidFill>
                  <a:srgbClr val="263238"/>
                </a:solidFill>
                <a:effectLst/>
                <a:uFillTx/>
                <a:latin typeface="Meiryo"/>
                <a:ea typeface="Meiryo"/>
              </a:rPr>
              <a:t>、スマホ、</a:t>
            </a:r>
            <a:r>
              <a:rPr b="0" lang="en-US" sz="1300" strike="noStrike" u="none">
                <a:solidFill>
                  <a:srgbClr val="263238"/>
                </a:solidFill>
                <a:effectLst/>
                <a:uFillTx/>
                <a:latin typeface="Meiryo"/>
                <a:ea typeface="Meiryo"/>
              </a:rPr>
              <a:t>USB</a:t>
            </a:r>
            <a:r>
              <a:rPr b="0" lang="zh-CN" sz="1300" strike="noStrike" u="none">
                <a:solidFill>
                  <a:srgbClr val="263238"/>
                </a:solidFill>
                <a:effectLst/>
                <a:uFillTx/>
                <a:latin typeface="Meiryo"/>
                <a:ea typeface="Meiryo"/>
              </a:rPr>
              <a:t>、紙資料、社内ネットワーク</a:t>
            </a:r>
            <a:endParaRPr b="0" lang="en-US" sz="1300" strike="noStrike" u="none">
              <a:solidFill>
                <a:srgbClr val="000000"/>
              </a:solidFill>
              <a:effectLst/>
              <a:uFillTx/>
              <a:latin typeface="Arial"/>
            </a:endParaRPr>
          </a:p>
        </p:txBody>
      </p:sp>
      <p:sp>
        <p:nvSpPr>
          <p:cNvPr id="151" name="Shape 15"/>
          <p:cNvSpPr/>
          <p:nvPr/>
        </p:nvSpPr>
        <p:spPr>
          <a:xfrm>
            <a:off x="6278760" y="3099960"/>
            <a:ext cx="5345640" cy="1416960"/>
          </a:xfrm>
          <a:prstGeom prst="roundRect">
            <a:avLst>
              <a:gd name="adj" fmla="val 6452"/>
            </a:avLst>
          </a:prstGeom>
          <a:solidFill>
            <a:srgbClr val="eaf0f6"/>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52" name="Shape 16"/>
          <p:cNvSpPr/>
          <p:nvPr/>
        </p:nvSpPr>
        <p:spPr>
          <a:xfrm>
            <a:off x="6516360" y="3355920"/>
            <a:ext cx="566640" cy="56664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53" name="Image 4" descr="preencoded.png"/>
          <p:cNvPicPr/>
          <p:nvPr/>
        </p:nvPicPr>
        <p:blipFill>
          <a:blip r:embed="rId5"/>
          <a:stretch/>
        </p:blipFill>
        <p:spPr>
          <a:xfrm>
            <a:off x="6658200" y="3497760"/>
            <a:ext cx="282960" cy="282960"/>
          </a:xfrm>
          <a:prstGeom prst="rect">
            <a:avLst/>
          </a:prstGeom>
          <a:noFill/>
          <a:ln w="0">
            <a:noFill/>
          </a:ln>
        </p:spPr>
      </p:pic>
      <p:sp>
        <p:nvSpPr>
          <p:cNvPr id="154" name="Text 17"/>
          <p:cNvSpPr/>
          <p:nvPr/>
        </p:nvSpPr>
        <p:spPr>
          <a:xfrm>
            <a:off x="7238880" y="3337560"/>
            <a:ext cx="420264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600" strike="noStrike" u="none">
                <a:solidFill>
                  <a:srgbClr val="16314f"/>
                </a:solidFill>
                <a:effectLst/>
                <a:uFillTx/>
                <a:latin typeface="Meiryo"/>
                <a:ea typeface="Meiryo"/>
              </a:rPr>
              <a:t>サービス・環境</a:t>
            </a:r>
            <a:endParaRPr b="0" lang="en-US" sz="1600" strike="noStrike" u="none">
              <a:solidFill>
                <a:srgbClr val="000000"/>
              </a:solidFill>
              <a:effectLst/>
              <a:uFillTx/>
              <a:latin typeface="Arial"/>
            </a:endParaRPr>
          </a:p>
        </p:txBody>
      </p:sp>
      <p:sp>
        <p:nvSpPr>
          <p:cNvPr id="155" name="Text 18"/>
          <p:cNvSpPr/>
          <p:nvPr/>
        </p:nvSpPr>
        <p:spPr>
          <a:xfrm>
            <a:off x="6553080" y="3849480"/>
            <a:ext cx="4842720" cy="5482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300" strike="noStrike" u="none">
                <a:solidFill>
                  <a:srgbClr val="263238"/>
                </a:solidFill>
                <a:effectLst/>
                <a:uFillTx/>
                <a:latin typeface="Meiryo"/>
                <a:ea typeface="Meiryo"/>
              </a:rPr>
              <a:t>クラウド、チャット、ファイル共有、リモート接続</a:t>
            </a:r>
            <a:endParaRPr b="0" lang="en-US" sz="1300" strike="noStrike" u="none">
              <a:solidFill>
                <a:srgbClr val="000000"/>
              </a:solidFill>
              <a:effectLst/>
              <a:uFillTx/>
              <a:latin typeface="Arial"/>
            </a:endParaRPr>
          </a:p>
        </p:txBody>
      </p:sp>
      <p:sp>
        <p:nvSpPr>
          <p:cNvPr id="156" name="Text 19"/>
          <p:cNvSpPr/>
          <p:nvPr/>
        </p:nvSpPr>
        <p:spPr>
          <a:xfrm>
            <a:off x="567000" y="5029200"/>
            <a:ext cx="1105740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300" strike="noStrike" u="none">
                <a:solidFill>
                  <a:srgbClr val="b58a3a"/>
                </a:solidFill>
                <a:effectLst/>
                <a:uFillTx/>
                <a:latin typeface="Meiryo"/>
                <a:ea typeface="Meiryo"/>
              </a:rPr>
              <a:t>これらが漏れる・止まる・乗っ取られると、業務・信用・取引・法的責任に影響します。</a:t>
            </a:r>
            <a:endParaRPr b="0" lang="en-US" sz="1300" strike="noStrike" u="none">
              <a:solidFill>
                <a:srgbClr val="000000"/>
              </a:solidFill>
              <a:effectLst/>
              <a:uFillTx/>
              <a:latin typeface="Arial"/>
            </a:endParaRPr>
          </a:p>
        </p:txBody>
      </p:sp>
      <p:sp>
        <p:nvSpPr>
          <p:cNvPr id="157" name="Text 20"/>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158" name="Text 21"/>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05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9" name="Shape 0"/>
          <p:cNvSpPr/>
          <p:nvPr/>
        </p:nvSpPr>
        <p:spPr>
          <a:xfrm>
            <a:off x="567000" y="384120"/>
            <a:ext cx="566640" cy="5666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60" name="Image 0" descr="preencoded.png"/>
          <p:cNvPicPr/>
          <p:nvPr/>
        </p:nvPicPr>
        <p:blipFill>
          <a:blip r:embed="rId1"/>
          <a:stretch/>
        </p:blipFill>
        <p:spPr>
          <a:xfrm>
            <a:off x="708840" y="525960"/>
            <a:ext cx="282960" cy="282960"/>
          </a:xfrm>
          <a:prstGeom prst="rect">
            <a:avLst/>
          </a:prstGeom>
          <a:noFill/>
          <a:ln w="0">
            <a:noFill/>
          </a:ln>
        </p:spPr>
      </p:pic>
      <p:sp>
        <p:nvSpPr>
          <p:cNvPr id="161"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標的型メール・フィッシングの基本</a:t>
            </a:r>
            <a:endParaRPr b="0" lang="en-US" sz="2700" strike="noStrike" u="none">
              <a:solidFill>
                <a:srgbClr val="000000"/>
              </a:solidFill>
              <a:effectLst/>
              <a:uFillTx/>
              <a:latin typeface="Arial"/>
            </a:endParaRPr>
          </a:p>
        </p:txBody>
      </p:sp>
      <p:sp>
        <p:nvSpPr>
          <p:cNvPr id="162"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「だます」ことを目的に作り込まれている</a:t>
            </a:r>
            <a:endParaRPr b="0" lang="en-US" sz="1250" strike="noStrike" u="none">
              <a:solidFill>
                <a:srgbClr val="000000"/>
              </a:solidFill>
              <a:effectLst/>
              <a:uFillTx/>
              <a:latin typeface="Arial"/>
            </a:endParaRPr>
          </a:p>
        </p:txBody>
      </p:sp>
      <p:sp>
        <p:nvSpPr>
          <p:cNvPr id="163" name="Shape 3"/>
          <p:cNvSpPr/>
          <p:nvPr/>
        </p:nvSpPr>
        <p:spPr>
          <a:xfrm>
            <a:off x="567000" y="1481400"/>
            <a:ext cx="3502800" cy="2331360"/>
          </a:xfrm>
          <a:prstGeom prst="roundRect">
            <a:avLst>
              <a:gd name="adj" fmla="val 3922"/>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64" name="Shape 4"/>
          <p:cNvSpPr/>
          <p:nvPr/>
        </p:nvSpPr>
        <p:spPr>
          <a:xfrm>
            <a:off x="1952640" y="1737360"/>
            <a:ext cx="731160" cy="73116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65" name="Image 1" descr="preencoded.png"/>
          <p:cNvPicPr/>
          <p:nvPr/>
        </p:nvPicPr>
        <p:blipFill>
          <a:blip r:embed="rId2"/>
          <a:stretch/>
        </p:blipFill>
        <p:spPr>
          <a:xfrm>
            <a:off x="2135520" y="1920240"/>
            <a:ext cx="365400" cy="365400"/>
          </a:xfrm>
          <a:prstGeom prst="rect">
            <a:avLst/>
          </a:prstGeom>
          <a:noFill/>
          <a:ln w="0">
            <a:noFill/>
          </a:ln>
        </p:spPr>
      </p:pic>
      <p:sp>
        <p:nvSpPr>
          <p:cNvPr id="166" name="Text 5"/>
          <p:cNvSpPr/>
          <p:nvPr/>
        </p:nvSpPr>
        <p:spPr>
          <a:xfrm>
            <a:off x="704160" y="2578680"/>
            <a:ext cx="322848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600" strike="noStrike" u="none">
                <a:solidFill>
                  <a:srgbClr val="b42318"/>
                </a:solidFill>
                <a:effectLst/>
                <a:uFillTx/>
                <a:latin typeface="Meiryo"/>
                <a:ea typeface="Meiryo"/>
              </a:rPr>
              <a:t>標的型メール</a:t>
            </a:r>
            <a:endParaRPr b="0" lang="en-US" sz="1600" strike="noStrike" u="none">
              <a:solidFill>
                <a:srgbClr val="000000"/>
              </a:solidFill>
              <a:effectLst/>
              <a:uFillTx/>
              <a:latin typeface="Arial"/>
            </a:endParaRPr>
          </a:p>
        </p:txBody>
      </p:sp>
      <p:sp>
        <p:nvSpPr>
          <p:cNvPr id="167" name="Text 6"/>
          <p:cNvSpPr/>
          <p:nvPr/>
        </p:nvSpPr>
        <p:spPr>
          <a:xfrm>
            <a:off x="768240" y="3017520"/>
            <a:ext cx="3100320" cy="731160"/>
          </a:xfrm>
          <a:prstGeom prst="rect">
            <a:avLst/>
          </a:prstGeom>
          <a:noFill/>
          <a:ln w="0">
            <a:noFill/>
          </a:ln>
        </p:spPr>
        <p:style>
          <a:lnRef idx="0"/>
          <a:fillRef idx="0"/>
          <a:effectRef idx="0"/>
          <a:fontRef idx="minor"/>
        </p:style>
        <p:txBody>
          <a:bodyPr lIns="0" rIns="0" tIns="0" bIns="0" anchor="t">
            <a:noAutofit/>
          </a:bodyPr>
          <a:p>
            <a:pPr algn="ctr" defTabSz="914400">
              <a:lnSpc>
                <a:spcPct val="105000"/>
              </a:lnSpc>
              <a:tabLst>
                <a:tab algn="l" pos="0"/>
              </a:tabLst>
            </a:pPr>
            <a:r>
              <a:rPr b="0" lang="zh-CN" sz="1250" strike="noStrike" u="none">
                <a:solidFill>
                  <a:srgbClr val="243b53"/>
                </a:solidFill>
                <a:effectLst/>
                <a:uFillTx/>
                <a:latin typeface="Meiryo"/>
                <a:ea typeface="Meiryo"/>
              </a:rPr>
              <a:t>特定の組織・人を狙い、業務に紛れた件名・文面で添付やリンクを開かせる</a:t>
            </a:r>
            <a:endParaRPr b="0" lang="en-US" sz="1250" strike="noStrike" u="none">
              <a:solidFill>
                <a:srgbClr val="000000"/>
              </a:solidFill>
              <a:effectLst/>
              <a:uFillTx/>
              <a:latin typeface="Arial"/>
            </a:endParaRPr>
          </a:p>
        </p:txBody>
      </p:sp>
      <p:sp>
        <p:nvSpPr>
          <p:cNvPr id="168" name="Shape 7"/>
          <p:cNvSpPr/>
          <p:nvPr/>
        </p:nvSpPr>
        <p:spPr>
          <a:xfrm>
            <a:off x="4344480" y="1481400"/>
            <a:ext cx="3502800" cy="2331360"/>
          </a:xfrm>
          <a:prstGeom prst="roundRect">
            <a:avLst>
              <a:gd name="adj" fmla="val 3922"/>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69" name="Shape 8"/>
          <p:cNvSpPr/>
          <p:nvPr/>
        </p:nvSpPr>
        <p:spPr>
          <a:xfrm>
            <a:off x="5730120" y="1737360"/>
            <a:ext cx="731160" cy="73116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70" name="Image 2" descr="preencoded.png"/>
          <p:cNvPicPr/>
          <p:nvPr/>
        </p:nvPicPr>
        <p:blipFill>
          <a:blip r:embed="rId3"/>
          <a:stretch/>
        </p:blipFill>
        <p:spPr>
          <a:xfrm>
            <a:off x="5913000" y="1920240"/>
            <a:ext cx="365400" cy="365400"/>
          </a:xfrm>
          <a:prstGeom prst="rect">
            <a:avLst/>
          </a:prstGeom>
          <a:noFill/>
          <a:ln w="0">
            <a:noFill/>
          </a:ln>
        </p:spPr>
      </p:pic>
      <p:sp>
        <p:nvSpPr>
          <p:cNvPr id="171" name="Text 9"/>
          <p:cNvSpPr/>
          <p:nvPr/>
        </p:nvSpPr>
        <p:spPr>
          <a:xfrm>
            <a:off x="4481640" y="2578680"/>
            <a:ext cx="322848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600" strike="noStrike" u="none">
                <a:solidFill>
                  <a:srgbClr val="b42318"/>
                </a:solidFill>
                <a:effectLst/>
                <a:uFillTx/>
                <a:latin typeface="Meiryo"/>
                <a:ea typeface="Meiryo"/>
              </a:rPr>
              <a:t>フィッシング</a:t>
            </a:r>
            <a:endParaRPr b="0" lang="en-US" sz="1600" strike="noStrike" u="none">
              <a:solidFill>
                <a:srgbClr val="000000"/>
              </a:solidFill>
              <a:effectLst/>
              <a:uFillTx/>
              <a:latin typeface="Arial"/>
            </a:endParaRPr>
          </a:p>
        </p:txBody>
      </p:sp>
      <p:sp>
        <p:nvSpPr>
          <p:cNvPr id="172" name="Text 10"/>
          <p:cNvSpPr/>
          <p:nvPr/>
        </p:nvSpPr>
        <p:spPr>
          <a:xfrm>
            <a:off x="4545360" y="3017520"/>
            <a:ext cx="3100320" cy="731160"/>
          </a:xfrm>
          <a:prstGeom prst="rect">
            <a:avLst/>
          </a:prstGeom>
          <a:noFill/>
          <a:ln w="0">
            <a:noFill/>
          </a:ln>
        </p:spPr>
        <p:style>
          <a:lnRef idx="0"/>
          <a:fillRef idx="0"/>
          <a:effectRef idx="0"/>
          <a:fontRef idx="minor"/>
        </p:style>
        <p:txBody>
          <a:bodyPr lIns="0" rIns="0" tIns="0" bIns="0" anchor="t">
            <a:noAutofit/>
          </a:bodyPr>
          <a:p>
            <a:pPr algn="ctr" defTabSz="914400">
              <a:lnSpc>
                <a:spcPct val="105000"/>
              </a:lnSpc>
              <a:tabLst>
                <a:tab algn="l" pos="0"/>
              </a:tabLst>
            </a:pPr>
            <a:r>
              <a:rPr b="0" lang="zh-CN" sz="1250" strike="noStrike" u="none">
                <a:solidFill>
                  <a:srgbClr val="243b53"/>
                </a:solidFill>
                <a:effectLst/>
                <a:uFillTx/>
                <a:latin typeface="Meiryo"/>
                <a:ea typeface="Meiryo"/>
              </a:rPr>
              <a:t>本物そっくりのログイン画面へ誘導し、</a:t>
            </a:r>
            <a:r>
              <a:rPr b="0" lang="en-US" sz="1250" strike="noStrike" u="none">
                <a:solidFill>
                  <a:srgbClr val="243b53"/>
                </a:solidFill>
                <a:effectLst/>
                <a:uFillTx/>
                <a:latin typeface="Meiryo"/>
                <a:ea typeface="Meiryo"/>
              </a:rPr>
              <a:t>ID</a:t>
            </a:r>
            <a:r>
              <a:rPr b="0" lang="zh-CN" sz="1250" strike="noStrike" u="none">
                <a:solidFill>
                  <a:srgbClr val="243b53"/>
                </a:solidFill>
                <a:effectLst/>
                <a:uFillTx/>
                <a:latin typeface="Meiryo"/>
                <a:ea typeface="Meiryo"/>
              </a:rPr>
              <a:t>・パスワード・認証コードを盗む</a:t>
            </a:r>
            <a:endParaRPr b="0" lang="en-US" sz="1250" strike="noStrike" u="none">
              <a:solidFill>
                <a:srgbClr val="000000"/>
              </a:solidFill>
              <a:effectLst/>
              <a:uFillTx/>
              <a:latin typeface="Arial"/>
            </a:endParaRPr>
          </a:p>
        </p:txBody>
      </p:sp>
      <p:sp>
        <p:nvSpPr>
          <p:cNvPr id="173" name="Shape 11"/>
          <p:cNvSpPr/>
          <p:nvPr/>
        </p:nvSpPr>
        <p:spPr>
          <a:xfrm>
            <a:off x="8121600" y="1481400"/>
            <a:ext cx="3502800" cy="2331360"/>
          </a:xfrm>
          <a:prstGeom prst="roundRect">
            <a:avLst>
              <a:gd name="adj" fmla="val 3922"/>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74" name="Shape 12"/>
          <p:cNvSpPr/>
          <p:nvPr/>
        </p:nvSpPr>
        <p:spPr>
          <a:xfrm>
            <a:off x="9507600" y="1737360"/>
            <a:ext cx="731160" cy="73116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75" name="Image 3" descr="preencoded.png"/>
          <p:cNvPicPr/>
          <p:nvPr/>
        </p:nvPicPr>
        <p:blipFill>
          <a:blip r:embed="rId4"/>
          <a:stretch/>
        </p:blipFill>
        <p:spPr>
          <a:xfrm>
            <a:off x="9690480" y="1920240"/>
            <a:ext cx="365400" cy="365400"/>
          </a:xfrm>
          <a:prstGeom prst="rect">
            <a:avLst/>
          </a:prstGeom>
          <a:noFill/>
          <a:ln w="0">
            <a:noFill/>
          </a:ln>
        </p:spPr>
      </p:pic>
      <p:sp>
        <p:nvSpPr>
          <p:cNvPr id="176" name="Text 13"/>
          <p:cNvSpPr/>
          <p:nvPr/>
        </p:nvSpPr>
        <p:spPr>
          <a:xfrm>
            <a:off x="8258760" y="2578680"/>
            <a:ext cx="3228480" cy="411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600" strike="noStrike" u="none">
                <a:solidFill>
                  <a:srgbClr val="b42318"/>
                </a:solidFill>
                <a:effectLst/>
                <a:uFillTx/>
                <a:latin typeface="Meiryo"/>
                <a:ea typeface="Meiryo"/>
              </a:rPr>
              <a:t>ビジネスメール詐欺</a:t>
            </a:r>
            <a:endParaRPr b="0" lang="en-US" sz="1600" strike="noStrike" u="none">
              <a:solidFill>
                <a:srgbClr val="000000"/>
              </a:solidFill>
              <a:effectLst/>
              <a:uFillTx/>
              <a:latin typeface="Arial"/>
            </a:endParaRPr>
          </a:p>
        </p:txBody>
      </p:sp>
      <p:sp>
        <p:nvSpPr>
          <p:cNvPr id="177" name="Text 14"/>
          <p:cNvSpPr/>
          <p:nvPr/>
        </p:nvSpPr>
        <p:spPr>
          <a:xfrm>
            <a:off x="8322840" y="3017520"/>
            <a:ext cx="3100320" cy="731160"/>
          </a:xfrm>
          <a:prstGeom prst="rect">
            <a:avLst/>
          </a:prstGeom>
          <a:noFill/>
          <a:ln w="0">
            <a:noFill/>
          </a:ln>
        </p:spPr>
        <p:style>
          <a:lnRef idx="0"/>
          <a:fillRef idx="0"/>
          <a:effectRef idx="0"/>
          <a:fontRef idx="minor"/>
        </p:style>
        <p:txBody>
          <a:bodyPr lIns="0" rIns="0" tIns="0" bIns="0" anchor="t">
            <a:noAutofit/>
          </a:bodyPr>
          <a:p>
            <a:pPr algn="ctr" defTabSz="914400">
              <a:lnSpc>
                <a:spcPct val="105000"/>
              </a:lnSpc>
              <a:tabLst>
                <a:tab algn="l" pos="0"/>
              </a:tabLst>
            </a:pPr>
            <a:r>
              <a:rPr b="0" lang="zh-CN" sz="1250" strike="noStrike" u="none">
                <a:solidFill>
                  <a:srgbClr val="243b53"/>
                </a:solidFill>
                <a:effectLst/>
                <a:uFillTx/>
                <a:latin typeface="Meiryo"/>
                <a:ea typeface="Meiryo"/>
              </a:rPr>
              <a:t>経営者・取引先になりすまし、振込先変更や緊急送金を依頼する</a:t>
            </a:r>
            <a:endParaRPr b="0" lang="en-US" sz="1250" strike="noStrike" u="none">
              <a:solidFill>
                <a:srgbClr val="000000"/>
              </a:solidFill>
              <a:effectLst/>
              <a:uFillTx/>
              <a:latin typeface="Arial"/>
            </a:endParaRPr>
          </a:p>
        </p:txBody>
      </p:sp>
      <p:sp>
        <p:nvSpPr>
          <p:cNvPr id="178" name="Shape 15"/>
          <p:cNvSpPr/>
          <p:nvPr/>
        </p:nvSpPr>
        <p:spPr>
          <a:xfrm>
            <a:off x="567000" y="4069080"/>
            <a:ext cx="11057400" cy="959760"/>
          </a:xfrm>
          <a:prstGeom prst="roundRect">
            <a:avLst>
              <a:gd name="adj" fmla="val 9524"/>
            </a:avLst>
          </a:prstGeom>
          <a:solidFill>
            <a:srgbClr val="f7efdd"/>
          </a:solidFill>
          <a:ln w="15875">
            <a:solidFill>
              <a:srgbClr val="b58a3a"/>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79" name="Shape 16"/>
          <p:cNvSpPr/>
          <p:nvPr/>
        </p:nvSpPr>
        <p:spPr>
          <a:xfrm>
            <a:off x="795600" y="4297680"/>
            <a:ext cx="502560" cy="502560"/>
          </a:xfrm>
          <a:prstGeom prst="ellipse">
            <a:avLst/>
          </a:prstGeom>
          <a:solidFill>
            <a:srgbClr val="b58a3a"/>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80" name="Image 4" descr="preencoded.png"/>
          <p:cNvPicPr/>
          <p:nvPr/>
        </p:nvPicPr>
        <p:blipFill>
          <a:blip r:embed="rId5"/>
          <a:stretch/>
        </p:blipFill>
        <p:spPr>
          <a:xfrm>
            <a:off x="921240" y="4423320"/>
            <a:ext cx="251280" cy="251280"/>
          </a:xfrm>
          <a:prstGeom prst="rect">
            <a:avLst/>
          </a:prstGeom>
          <a:noFill/>
          <a:ln w="0">
            <a:noFill/>
          </a:ln>
        </p:spPr>
      </p:pic>
      <p:sp>
        <p:nvSpPr>
          <p:cNvPr id="181" name="Text 17"/>
          <p:cNvSpPr/>
          <p:nvPr/>
        </p:nvSpPr>
        <p:spPr>
          <a:xfrm>
            <a:off x="1435680" y="4069080"/>
            <a:ext cx="9960120" cy="9597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400" strike="noStrike" u="none">
                <a:solidFill>
                  <a:srgbClr val="16314f"/>
                </a:solidFill>
                <a:effectLst/>
                <a:uFillTx/>
                <a:latin typeface="Meiryo"/>
                <a:ea typeface="Meiryo"/>
              </a:rPr>
              <a:t>共通点は「急がせる・不安にさせる・正規に見せかける」。冷静に立ち止まれば多くは防げます。</a:t>
            </a:r>
            <a:endParaRPr b="0" lang="en-US" sz="1400" strike="noStrike" u="none">
              <a:solidFill>
                <a:srgbClr val="000000"/>
              </a:solidFill>
              <a:effectLst/>
              <a:uFillTx/>
              <a:latin typeface="Arial"/>
            </a:endParaRPr>
          </a:p>
        </p:txBody>
      </p:sp>
      <p:sp>
        <p:nvSpPr>
          <p:cNvPr id="182" name="Text 18"/>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183" name="Text 19"/>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06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84" name="Shape 0"/>
          <p:cNvSpPr/>
          <p:nvPr/>
        </p:nvSpPr>
        <p:spPr>
          <a:xfrm>
            <a:off x="567000" y="384120"/>
            <a:ext cx="566640" cy="56664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85" name="Image 0" descr="preencoded.png"/>
          <p:cNvPicPr/>
          <p:nvPr/>
        </p:nvPicPr>
        <p:blipFill>
          <a:blip r:embed="rId1"/>
          <a:stretch/>
        </p:blipFill>
        <p:spPr>
          <a:xfrm>
            <a:off x="708840" y="525960"/>
            <a:ext cx="282960" cy="282960"/>
          </a:xfrm>
          <a:prstGeom prst="rect">
            <a:avLst/>
          </a:prstGeom>
          <a:noFill/>
          <a:ln w="0">
            <a:noFill/>
          </a:ln>
        </p:spPr>
      </p:pic>
      <p:sp>
        <p:nvSpPr>
          <p:cNvPr id="186"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不審メールの見分け方</a:t>
            </a:r>
            <a:endParaRPr b="0" lang="en-US" sz="2700" strike="noStrike" u="none">
              <a:solidFill>
                <a:srgbClr val="000000"/>
              </a:solidFill>
              <a:effectLst/>
              <a:uFillTx/>
              <a:latin typeface="Arial"/>
            </a:endParaRPr>
          </a:p>
        </p:txBody>
      </p:sp>
      <p:sp>
        <p:nvSpPr>
          <p:cNvPr id="187"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見た目ではなく「確認できる事実」を見る</a:t>
            </a:r>
            <a:endParaRPr b="0" lang="en-US" sz="1250" strike="noStrike" u="none">
              <a:solidFill>
                <a:srgbClr val="000000"/>
              </a:solidFill>
              <a:effectLst/>
              <a:uFillTx/>
              <a:latin typeface="Arial"/>
            </a:endParaRPr>
          </a:p>
        </p:txBody>
      </p:sp>
      <p:sp>
        <p:nvSpPr>
          <p:cNvPr id="188" name="Shape 3"/>
          <p:cNvSpPr/>
          <p:nvPr/>
        </p:nvSpPr>
        <p:spPr>
          <a:xfrm>
            <a:off x="567000" y="1481400"/>
            <a:ext cx="3502800" cy="1462680"/>
          </a:xfrm>
          <a:prstGeom prst="roundRect">
            <a:avLst>
              <a:gd name="adj" fmla="val 6250"/>
            </a:avLst>
          </a:prstGeom>
          <a:solidFill>
            <a:srgbClr val="e3f0ef"/>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89" name="Shape 4"/>
          <p:cNvSpPr/>
          <p:nvPr/>
        </p:nvSpPr>
        <p:spPr>
          <a:xfrm>
            <a:off x="768240" y="1700640"/>
            <a:ext cx="529920" cy="52992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90" name="Image 1" descr="preencoded.png"/>
          <p:cNvPicPr/>
          <p:nvPr/>
        </p:nvPicPr>
        <p:blipFill>
          <a:blip r:embed="rId2"/>
          <a:stretch/>
        </p:blipFill>
        <p:spPr>
          <a:xfrm>
            <a:off x="900720" y="1833480"/>
            <a:ext cx="264960" cy="264960"/>
          </a:xfrm>
          <a:prstGeom prst="rect">
            <a:avLst/>
          </a:prstGeom>
          <a:noFill/>
          <a:ln w="0">
            <a:noFill/>
          </a:ln>
        </p:spPr>
      </p:pic>
      <p:sp>
        <p:nvSpPr>
          <p:cNvPr id="191" name="Text 5"/>
          <p:cNvSpPr/>
          <p:nvPr/>
        </p:nvSpPr>
        <p:spPr>
          <a:xfrm>
            <a:off x="1408320" y="1700640"/>
            <a:ext cx="2496960" cy="5025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450" strike="noStrike" u="none">
                <a:solidFill>
                  <a:srgbClr val="16314f"/>
                </a:solidFill>
                <a:effectLst/>
                <a:uFillTx/>
                <a:latin typeface="Meiryo"/>
                <a:ea typeface="Meiryo"/>
              </a:rPr>
              <a:t>差出人アドレス</a:t>
            </a:r>
            <a:endParaRPr b="0" lang="en-US" sz="1450" strike="noStrike" u="none">
              <a:solidFill>
                <a:srgbClr val="000000"/>
              </a:solidFill>
              <a:effectLst/>
              <a:uFillTx/>
              <a:latin typeface="Arial"/>
            </a:endParaRPr>
          </a:p>
        </p:txBody>
      </p:sp>
      <p:sp>
        <p:nvSpPr>
          <p:cNvPr id="192" name="Text 6"/>
          <p:cNvSpPr/>
          <p:nvPr/>
        </p:nvSpPr>
        <p:spPr>
          <a:xfrm>
            <a:off x="786240" y="2249280"/>
            <a:ext cx="3063960" cy="5940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00" strike="noStrike" u="none">
                <a:solidFill>
                  <a:srgbClr val="263238"/>
                </a:solidFill>
                <a:effectLst/>
                <a:uFillTx/>
                <a:latin typeface="Meiryo"/>
                <a:ea typeface="Meiryo"/>
              </a:rPr>
              <a:t>表示名ではなく実アドレスとドメインを確認</a:t>
            </a:r>
            <a:endParaRPr b="0" lang="en-US" sz="1200" strike="noStrike" u="none">
              <a:solidFill>
                <a:srgbClr val="000000"/>
              </a:solidFill>
              <a:effectLst/>
              <a:uFillTx/>
              <a:latin typeface="Arial"/>
            </a:endParaRPr>
          </a:p>
        </p:txBody>
      </p:sp>
      <p:sp>
        <p:nvSpPr>
          <p:cNvPr id="193" name="Shape 7"/>
          <p:cNvSpPr/>
          <p:nvPr/>
        </p:nvSpPr>
        <p:spPr>
          <a:xfrm>
            <a:off x="4344480" y="1481400"/>
            <a:ext cx="3502800" cy="1462680"/>
          </a:xfrm>
          <a:prstGeom prst="roundRect">
            <a:avLst>
              <a:gd name="adj" fmla="val 6250"/>
            </a:avLst>
          </a:prstGeom>
          <a:solidFill>
            <a:srgbClr val="e3f0ef"/>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94" name="Shape 8"/>
          <p:cNvSpPr/>
          <p:nvPr/>
        </p:nvSpPr>
        <p:spPr>
          <a:xfrm>
            <a:off x="4545360" y="1700640"/>
            <a:ext cx="529920" cy="52992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195" name="Image 2" descr="preencoded.png"/>
          <p:cNvPicPr/>
          <p:nvPr/>
        </p:nvPicPr>
        <p:blipFill>
          <a:blip r:embed="rId3"/>
          <a:stretch/>
        </p:blipFill>
        <p:spPr>
          <a:xfrm>
            <a:off x="4678200" y="1833480"/>
            <a:ext cx="264960" cy="264960"/>
          </a:xfrm>
          <a:prstGeom prst="rect">
            <a:avLst/>
          </a:prstGeom>
          <a:noFill/>
          <a:ln w="0">
            <a:noFill/>
          </a:ln>
        </p:spPr>
      </p:pic>
      <p:sp>
        <p:nvSpPr>
          <p:cNvPr id="196" name="Text 9"/>
          <p:cNvSpPr/>
          <p:nvPr/>
        </p:nvSpPr>
        <p:spPr>
          <a:xfrm>
            <a:off x="5185440" y="1700640"/>
            <a:ext cx="2496960" cy="5025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450" strike="noStrike" u="none">
                <a:solidFill>
                  <a:srgbClr val="16314f"/>
                </a:solidFill>
                <a:effectLst/>
                <a:uFillTx/>
                <a:latin typeface="Meiryo"/>
                <a:ea typeface="Meiryo"/>
              </a:rPr>
              <a:t>リンク先</a:t>
            </a:r>
            <a:r>
              <a:rPr b="1" lang="en-US" sz="1450" strike="noStrike" u="none">
                <a:solidFill>
                  <a:srgbClr val="16314f"/>
                </a:solidFill>
                <a:effectLst/>
                <a:uFillTx/>
                <a:latin typeface="Meiryo"/>
                <a:ea typeface="Meiryo"/>
              </a:rPr>
              <a:t>URL</a:t>
            </a:r>
            <a:endParaRPr b="0" lang="en-US" sz="1450" strike="noStrike" u="none">
              <a:solidFill>
                <a:srgbClr val="000000"/>
              </a:solidFill>
              <a:effectLst/>
              <a:uFillTx/>
              <a:latin typeface="Arial"/>
            </a:endParaRPr>
          </a:p>
        </p:txBody>
      </p:sp>
      <p:sp>
        <p:nvSpPr>
          <p:cNvPr id="197" name="Text 10"/>
          <p:cNvSpPr/>
          <p:nvPr/>
        </p:nvSpPr>
        <p:spPr>
          <a:xfrm>
            <a:off x="4563720" y="2249280"/>
            <a:ext cx="3063960" cy="5940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00" strike="noStrike" u="none">
                <a:solidFill>
                  <a:srgbClr val="263238"/>
                </a:solidFill>
                <a:effectLst/>
                <a:uFillTx/>
                <a:latin typeface="Meiryo"/>
                <a:ea typeface="Meiryo"/>
              </a:rPr>
              <a:t>リンク上にカーソルを置き、実際の遷移先を確認</a:t>
            </a:r>
            <a:endParaRPr b="0" lang="en-US" sz="1200" strike="noStrike" u="none">
              <a:solidFill>
                <a:srgbClr val="000000"/>
              </a:solidFill>
              <a:effectLst/>
              <a:uFillTx/>
              <a:latin typeface="Arial"/>
            </a:endParaRPr>
          </a:p>
        </p:txBody>
      </p:sp>
      <p:sp>
        <p:nvSpPr>
          <p:cNvPr id="198" name="Shape 11"/>
          <p:cNvSpPr/>
          <p:nvPr/>
        </p:nvSpPr>
        <p:spPr>
          <a:xfrm>
            <a:off x="8121600" y="1481400"/>
            <a:ext cx="3502800" cy="1462680"/>
          </a:xfrm>
          <a:prstGeom prst="roundRect">
            <a:avLst>
              <a:gd name="adj" fmla="val 6250"/>
            </a:avLst>
          </a:prstGeom>
          <a:solidFill>
            <a:srgbClr val="e3f0ef"/>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99" name="Shape 12"/>
          <p:cNvSpPr/>
          <p:nvPr/>
        </p:nvSpPr>
        <p:spPr>
          <a:xfrm>
            <a:off x="8322840" y="1700640"/>
            <a:ext cx="529920" cy="52992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200" name="Image 3" descr="preencoded.png"/>
          <p:cNvPicPr/>
          <p:nvPr/>
        </p:nvPicPr>
        <p:blipFill>
          <a:blip r:embed="rId4"/>
          <a:stretch/>
        </p:blipFill>
        <p:spPr>
          <a:xfrm>
            <a:off x="8455320" y="1833480"/>
            <a:ext cx="264960" cy="264960"/>
          </a:xfrm>
          <a:prstGeom prst="rect">
            <a:avLst/>
          </a:prstGeom>
          <a:noFill/>
          <a:ln w="0">
            <a:noFill/>
          </a:ln>
        </p:spPr>
      </p:pic>
      <p:sp>
        <p:nvSpPr>
          <p:cNvPr id="201" name="Text 13"/>
          <p:cNvSpPr/>
          <p:nvPr/>
        </p:nvSpPr>
        <p:spPr>
          <a:xfrm>
            <a:off x="8962920" y="1700640"/>
            <a:ext cx="2496960" cy="5025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450" strike="noStrike" u="none">
                <a:solidFill>
                  <a:srgbClr val="16314f"/>
                </a:solidFill>
                <a:effectLst/>
                <a:uFillTx/>
                <a:latin typeface="Meiryo"/>
                <a:ea typeface="Meiryo"/>
              </a:rPr>
              <a:t>急かす表現</a:t>
            </a:r>
            <a:endParaRPr b="0" lang="en-US" sz="1450" strike="noStrike" u="none">
              <a:solidFill>
                <a:srgbClr val="000000"/>
              </a:solidFill>
              <a:effectLst/>
              <a:uFillTx/>
              <a:latin typeface="Arial"/>
            </a:endParaRPr>
          </a:p>
        </p:txBody>
      </p:sp>
      <p:sp>
        <p:nvSpPr>
          <p:cNvPr id="202" name="Text 14"/>
          <p:cNvSpPr/>
          <p:nvPr/>
        </p:nvSpPr>
        <p:spPr>
          <a:xfrm>
            <a:off x="8341200" y="2249280"/>
            <a:ext cx="3063960" cy="5940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00" strike="noStrike" u="none">
                <a:solidFill>
                  <a:srgbClr val="263238"/>
                </a:solidFill>
                <a:effectLst/>
                <a:uFillTx/>
                <a:latin typeface="Meiryo"/>
                <a:ea typeface="Meiryo"/>
              </a:rPr>
              <a:t>「至急」「本日中」「停止」など焦らせる文言</a:t>
            </a:r>
            <a:endParaRPr b="0" lang="en-US" sz="1200" strike="noStrike" u="none">
              <a:solidFill>
                <a:srgbClr val="000000"/>
              </a:solidFill>
              <a:effectLst/>
              <a:uFillTx/>
              <a:latin typeface="Arial"/>
            </a:endParaRPr>
          </a:p>
        </p:txBody>
      </p:sp>
      <p:sp>
        <p:nvSpPr>
          <p:cNvPr id="203" name="Shape 15"/>
          <p:cNvSpPr/>
          <p:nvPr/>
        </p:nvSpPr>
        <p:spPr>
          <a:xfrm>
            <a:off x="567000" y="3173040"/>
            <a:ext cx="3502800" cy="1462680"/>
          </a:xfrm>
          <a:prstGeom prst="roundRect">
            <a:avLst>
              <a:gd name="adj" fmla="val 6250"/>
            </a:avLst>
          </a:prstGeom>
          <a:solidFill>
            <a:srgbClr val="e3f0ef"/>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04" name="Shape 16"/>
          <p:cNvSpPr/>
          <p:nvPr/>
        </p:nvSpPr>
        <p:spPr>
          <a:xfrm>
            <a:off x="768240" y="3392280"/>
            <a:ext cx="529920" cy="52992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205" name="Image 4" descr="preencoded.png"/>
          <p:cNvPicPr/>
          <p:nvPr/>
        </p:nvPicPr>
        <p:blipFill>
          <a:blip r:embed="rId5"/>
          <a:stretch/>
        </p:blipFill>
        <p:spPr>
          <a:xfrm>
            <a:off x="900720" y="3525120"/>
            <a:ext cx="264960" cy="264960"/>
          </a:xfrm>
          <a:prstGeom prst="rect">
            <a:avLst/>
          </a:prstGeom>
          <a:noFill/>
          <a:ln w="0">
            <a:noFill/>
          </a:ln>
        </p:spPr>
      </p:pic>
      <p:sp>
        <p:nvSpPr>
          <p:cNvPr id="206" name="Text 17"/>
          <p:cNvSpPr/>
          <p:nvPr/>
        </p:nvSpPr>
        <p:spPr>
          <a:xfrm>
            <a:off x="1408320" y="3392280"/>
            <a:ext cx="2496960" cy="5025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450" strike="noStrike" u="none">
                <a:solidFill>
                  <a:srgbClr val="16314f"/>
                </a:solidFill>
                <a:effectLst/>
                <a:uFillTx/>
                <a:latin typeface="Meiryo"/>
                <a:ea typeface="Meiryo"/>
              </a:rPr>
              <a:t>添付ファイル</a:t>
            </a:r>
            <a:endParaRPr b="0" lang="en-US" sz="1450" strike="noStrike" u="none">
              <a:solidFill>
                <a:srgbClr val="000000"/>
              </a:solidFill>
              <a:effectLst/>
              <a:uFillTx/>
              <a:latin typeface="Arial"/>
            </a:endParaRPr>
          </a:p>
        </p:txBody>
      </p:sp>
      <p:sp>
        <p:nvSpPr>
          <p:cNvPr id="207" name="Text 18"/>
          <p:cNvSpPr/>
          <p:nvPr/>
        </p:nvSpPr>
        <p:spPr>
          <a:xfrm>
            <a:off x="786240" y="3940920"/>
            <a:ext cx="3063960" cy="5940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1200" strike="noStrike" u="none">
                <a:solidFill>
                  <a:srgbClr val="263238"/>
                </a:solidFill>
                <a:effectLst/>
                <a:uFillTx/>
                <a:latin typeface="Meiryo"/>
                <a:ea typeface="Meiryo"/>
              </a:rPr>
              <a:t>ZIP</a:t>
            </a:r>
            <a:r>
              <a:rPr b="0" lang="zh-CN" sz="1200" strike="noStrike" u="none">
                <a:solidFill>
                  <a:srgbClr val="263238"/>
                </a:solidFill>
                <a:effectLst/>
                <a:uFillTx/>
                <a:latin typeface="Meiryo"/>
                <a:ea typeface="Meiryo"/>
              </a:rPr>
              <a:t>・マクロ付き・心当たりのない添付に注意</a:t>
            </a:r>
            <a:endParaRPr b="0" lang="en-US" sz="1200" strike="noStrike" u="none">
              <a:solidFill>
                <a:srgbClr val="000000"/>
              </a:solidFill>
              <a:effectLst/>
              <a:uFillTx/>
              <a:latin typeface="Arial"/>
            </a:endParaRPr>
          </a:p>
        </p:txBody>
      </p:sp>
      <p:sp>
        <p:nvSpPr>
          <p:cNvPr id="208" name="Shape 19"/>
          <p:cNvSpPr/>
          <p:nvPr/>
        </p:nvSpPr>
        <p:spPr>
          <a:xfrm>
            <a:off x="4344480" y="3173040"/>
            <a:ext cx="3502800" cy="1462680"/>
          </a:xfrm>
          <a:prstGeom prst="roundRect">
            <a:avLst>
              <a:gd name="adj" fmla="val 6250"/>
            </a:avLst>
          </a:prstGeom>
          <a:solidFill>
            <a:srgbClr val="e3f0ef"/>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09" name="Shape 20"/>
          <p:cNvSpPr/>
          <p:nvPr/>
        </p:nvSpPr>
        <p:spPr>
          <a:xfrm>
            <a:off x="4545360" y="3392280"/>
            <a:ext cx="529920" cy="52992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210" name="Image 5" descr="preencoded.png"/>
          <p:cNvPicPr/>
          <p:nvPr/>
        </p:nvPicPr>
        <p:blipFill>
          <a:blip r:embed="rId6"/>
          <a:stretch/>
        </p:blipFill>
        <p:spPr>
          <a:xfrm>
            <a:off x="4678200" y="3525120"/>
            <a:ext cx="264960" cy="264960"/>
          </a:xfrm>
          <a:prstGeom prst="rect">
            <a:avLst/>
          </a:prstGeom>
          <a:noFill/>
          <a:ln w="0">
            <a:noFill/>
          </a:ln>
        </p:spPr>
      </p:pic>
      <p:sp>
        <p:nvSpPr>
          <p:cNvPr id="211" name="Text 21"/>
          <p:cNvSpPr/>
          <p:nvPr/>
        </p:nvSpPr>
        <p:spPr>
          <a:xfrm>
            <a:off x="5185440" y="3392280"/>
            <a:ext cx="2496960" cy="5025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50" strike="noStrike" u="none">
                <a:solidFill>
                  <a:srgbClr val="16314f"/>
                </a:solidFill>
                <a:effectLst/>
                <a:uFillTx/>
                <a:latin typeface="Meiryo"/>
                <a:ea typeface="Meiryo"/>
              </a:rPr>
              <a:t>QR</a:t>
            </a:r>
            <a:r>
              <a:rPr b="1" lang="zh-CN" sz="1450" strike="noStrike" u="none">
                <a:solidFill>
                  <a:srgbClr val="16314f"/>
                </a:solidFill>
                <a:effectLst/>
                <a:uFillTx/>
                <a:latin typeface="Meiryo"/>
                <a:ea typeface="Meiryo"/>
              </a:rPr>
              <a:t>コード</a:t>
            </a:r>
            <a:endParaRPr b="0" lang="en-US" sz="1450" strike="noStrike" u="none">
              <a:solidFill>
                <a:srgbClr val="000000"/>
              </a:solidFill>
              <a:effectLst/>
              <a:uFillTx/>
              <a:latin typeface="Arial"/>
            </a:endParaRPr>
          </a:p>
        </p:txBody>
      </p:sp>
      <p:sp>
        <p:nvSpPr>
          <p:cNvPr id="212" name="Text 22"/>
          <p:cNvSpPr/>
          <p:nvPr/>
        </p:nvSpPr>
        <p:spPr>
          <a:xfrm>
            <a:off x="4563720" y="3940920"/>
            <a:ext cx="3063960" cy="5940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00" strike="noStrike" u="none">
                <a:solidFill>
                  <a:srgbClr val="263238"/>
                </a:solidFill>
                <a:effectLst/>
                <a:uFillTx/>
                <a:latin typeface="Meiryo"/>
                <a:ea typeface="Meiryo"/>
              </a:rPr>
              <a:t>メール内</a:t>
            </a:r>
            <a:r>
              <a:rPr b="0" lang="en-US" sz="1200" strike="noStrike" u="none">
                <a:solidFill>
                  <a:srgbClr val="263238"/>
                </a:solidFill>
                <a:effectLst/>
                <a:uFillTx/>
                <a:latin typeface="Meiryo"/>
                <a:ea typeface="Meiryo"/>
              </a:rPr>
              <a:t>QR</a:t>
            </a:r>
            <a:r>
              <a:rPr b="0" lang="zh-CN" sz="1200" strike="noStrike" u="none">
                <a:solidFill>
                  <a:srgbClr val="263238"/>
                </a:solidFill>
                <a:effectLst/>
                <a:uFillTx/>
                <a:latin typeface="Meiryo"/>
                <a:ea typeface="Meiryo"/>
              </a:rPr>
              <a:t>もリンクと同じ。安易に読み取らない</a:t>
            </a:r>
            <a:endParaRPr b="0" lang="en-US" sz="1200" strike="noStrike" u="none">
              <a:solidFill>
                <a:srgbClr val="000000"/>
              </a:solidFill>
              <a:effectLst/>
              <a:uFillTx/>
              <a:latin typeface="Arial"/>
            </a:endParaRPr>
          </a:p>
        </p:txBody>
      </p:sp>
      <p:sp>
        <p:nvSpPr>
          <p:cNvPr id="213" name="Shape 23"/>
          <p:cNvSpPr/>
          <p:nvPr/>
        </p:nvSpPr>
        <p:spPr>
          <a:xfrm>
            <a:off x="8121600" y="3173040"/>
            <a:ext cx="3502800" cy="1462680"/>
          </a:xfrm>
          <a:prstGeom prst="roundRect">
            <a:avLst>
              <a:gd name="adj" fmla="val 6250"/>
            </a:avLst>
          </a:prstGeom>
          <a:solidFill>
            <a:srgbClr val="e3f0ef"/>
          </a:solidFill>
          <a:ln w="0">
            <a:noFill/>
          </a:ln>
          <a:effectLst>
            <a:outerShdw algn="bl" blurRad="76320" dir="5400000" dist="25560" kx="0" ky="0" rotWithShape="0" sx="100000" sy="100000">
              <a:srgbClr val="9aa7b4">
                <a:alpha val="10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14" name="Shape 24"/>
          <p:cNvSpPr/>
          <p:nvPr/>
        </p:nvSpPr>
        <p:spPr>
          <a:xfrm>
            <a:off x="8322840" y="3392280"/>
            <a:ext cx="529920" cy="529920"/>
          </a:xfrm>
          <a:prstGeom prst="ellipse">
            <a:avLst/>
          </a:prstGeom>
          <a:solidFill>
            <a:srgbClr val="237a75"/>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215" name="Image 6" descr="preencoded.png"/>
          <p:cNvPicPr/>
          <p:nvPr/>
        </p:nvPicPr>
        <p:blipFill>
          <a:blip r:embed="rId7"/>
          <a:stretch/>
        </p:blipFill>
        <p:spPr>
          <a:xfrm>
            <a:off x="8455320" y="3525120"/>
            <a:ext cx="264960" cy="264960"/>
          </a:xfrm>
          <a:prstGeom prst="rect">
            <a:avLst/>
          </a:prstGeom>
          <a:noFill/>
          <a:ln w="0">
            <a:noFill/>
          </a:ln>
        </p:spPr>
      </p:pic>
      <p:sp>
        <p:nvSpPr>
          <p:cNvPr id="216" name="Text 25"/>
          <p:cNvSpPr/>
          <p:nvPr/>
        </p:nvSpPr>
        <p:spPr>
          <a:xfrm>
            <a:off x="8962920" y="3392280"/>
            <a:ext cx="2496960" cy="5025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450" strike="noStrike" u="none">
                <a:solidFill>
                  <a:srgbClr val="16314f"/>
                </a:solidFill>
                <a:effectLst/>
                <a:uFillTx/>
                <a:latin typeface="Meiryo"/>
                <a:ea typeface="Meiryo"/>
              </a:rPr>
              <a:t>依頼内容</a:t>
            </a:r>
            <a:endParaRPr b="0" lang="en-US" sz="1450" strike="noStrike" u="none">
              <a:solidFill>
                <a:srgbClr val="000000"/>
              </a:solidFill>
              <a:effectLst/>
              <a:uFillTx/>
              <a:latin typeface="Arial"/>
            </a:endParaRPr>
          </a:p>
        </p:txBody>
      </p:sp>
      <p:sp>
        <p:nvSpPr>
          <p:cNvPr id="217" name="Text 26"/>
          <p:cNvSpPr/>
          <p:nvPr/>
        </p:nvSpPr>
        <p:spPr>
          <a:xfrm>
            <a:off x="8341200" y="3940920"/>
            <a:ext cx="3063960" cy="5940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zh-CN" sz="1200" strike="noStrike" u="none">
                <a:solidFill>
                  <a:srgbClr val="263238"/>
                </a:solidFill>
                <a:effectLst/>
                <a:uFillTx/>
                <a:latin typeface="Meiryo"/>
                <a:ea typeface="Meiryo"/>
              </a:rPr>
              <a:t>送金・振込先変更・認証情報の入力要求</a:t>
            </a:r>
            <a:endParaRPr b="0" lang="en-US" sz="1200" strike="noStrike" u="none">
              <a:solidFill>
                <a:srgbClr val="000000"/>
              </a:solidFill>
              <a:effectLst/>
              <a:uFillTx/>
              <a:latin typeface="Arial"/>
            </a:endParaRPr>
          </a:p>
        </p:txBody>
      </p:sp>
      <p:sp>
        <p:nvSpPr>
          <p:cNvPr id="218" name="Text 27"/>
          <p:cNvSpPr/>
          <p:nvPr/>
        </p:nvSpPr>
        <p:spPr>
          <a:xfrm>
            <a:off x="567000" y="5139000"/>
            <a:ext cx="11057400" cy="3654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zh-CN" sz="1250" strike="noStrike" u="none">
                <a:solidFill>
                  <a:srgbClr val="b42318"/>
                </a:solidFill>
                <a:effectLst/>
                <a:uFillTx/>
                <a:latin typeface="Meiryo"/>
                <a:ea typeface="Meiryo"/>
              </a:rPr>
              <a:t>見た目だけで「必ず」見抜けるわけではありません。一つでも違和感があれば、開く前に別経路で確認します。</a:t>
            </a:r>
            <a:endParaRPr b="0" lang="en-US" sz="1250" strike="noStrike" u="none">
              <a:solidFill>
                <a:srgbClr val="000000"/>
              </a:solidFill>
              <a:effectLst/>
              <a:uFillTx/>
              <a:latin typeface="Arial"/>
            </a:endParaRPr>
          </a:p>
        </p:txBody>
      </p:sp>
      <p:sp>
        <p:nvSpPr>
          <p:cNvPr id="219" name="Text 28"/>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220" name="Text 29"/>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07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21" name="Shape 0"/>
          <p:cNvSpPr/>
          <p:nvPr/>
        </p:nvSpPr>
        <p:spPr>
          <a:xfrm>
            <a:off x="567000" y="384120"/>
            <a:ext cx="566640" cy="5666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222" name="Image 0" descr="preencoded.png"/>
          <p:cNvPicPr/>
          <p:nvPr/>
        </p:nvPicPr>
        <p:blipFill>
          <a:blip r:embed="rId1"/>
          <a:stretch/>
        </p:blipFill>
        <p:spPr>
          <a:xfrm>
            <a:off x="708840" y="525960"/>
            <a:ext cx="282960" cy="282960"/>
          </a:xfrm>
          <a:prstGeom prst="rect">
            <a:avLst/>
          </a:prstGeom>
          <a:noFill/>
          <a:ln w="0">
            <a:noFill/>
          </a:ln>
        </p:spPr>
      </p:pic>
      <p:sp>
        <p:nvSpPr>
          <p:cNvPr id="223" name="Text 1"/>
          <p:cNvSpPr/>
          <p:nvPr/>
        </p:nvSpPr>
        <p:spPr>
          <a:xfrm>
            <a:off x="1334880" y="329040"/>
            <a:ext cx="10033200" cy="676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2700" strike="noStrike" u="none">
                <a:solidFill>
                  <a:srgbClr val="16314f"/>
                </a:solidFill>
                <a:effectLst/>
                <a:uFillTx/>
                <a:latin typeface="Meiryo"/>
                <a:ea typeface="Meiryo"/>
              </a:rPr>
              <a:t>リンク・添付・</a:t>
            </a:r>
            <a:r>
              <a:rPr b="1" lang="en-US" sz="2700" strike="noStrike" u="none">
                <a:solidFill>
                  <a:srgbClr val="16314f"/>
                </a:solidFill>
                <a:effectLst/>
                <a:uFillTx/>
                <a:latin typeface="Meiryo"/>
                <a:ea typeface="Meiryo"/>
              </a:rPr>
              <a:t>QR</a:t>
            </a:r>
            <a:r>
              <a:rPr b="1" lang="zh-CN" sz="2700" strike="noStrike" u="none">
                <a:solidFill>
                  <a:srgbClr val="16314f"/>
                </a:solidFill>
                <a:effectLst/>
                <a:uFillTx/>
                <a:latin typeface="Meiryo"/>
                <a:ea typeface="Meiryo"/>
              </a:rPr>
              <a:t>コードを開く前に</a:t>
            </a:r>
            <a:endParaRPr b="0" lang="en-US" sz="2700" strike="noStrike" u="none">
              <a:solidFill>
                <a:srgbClr val="000000"/>
              </a:solidFill>
              <a:effectLst/>
              <a:uFillTx/>
              <a:latin typeface="Arial"/>
            </a:endParaRPr>
          </a:p>
        </p:txBody>
      </p:sp>
      <p:sp>
        <p:nvSpPr>
          <p:cNvPr id="224" name="Text 2"/>
          <p:cNvSpPr/>
          <p:nvPr/>
        </p:nvSpPr>
        <p:spPr>
          <a:xfrm>
            <a:off x="1334880" y="987480"/>
            <a:ext cx="1003320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zh-CN" sz="1250" strike="noStrike" u="none">
                <a:solidFill>
                  <a:srgbClr val="5b6b7b"/>
                </a:solidFill>
                <a:effectLst/>
                <a:uFillTx/>
                <a:latin typeface="Meiryo"/>
                <a:ea typeface="Meiryo"/>
              </a:rPr>
              <a:t>クリック＝行動。押す前に一拍おく</a:t>
            </a:r>
            <a:endParaRPr b="0" lang="en-US" sz="1250" strike="noStrike" u="none">
              <a:solidFill>
                <a:srgbClr val="000000"/>
              </a:solidFill>
              <a:effectLst/>
              <a:uFillTx/>
              <a:latin typeface="Arial"/>
            </a:endParaRPr>
          </a:p>
        </p:txBody>
      </p:sp>
      <p:sp>
        <p:nvSpPr>
          <p:cNvPr id="225" name="Shape 3"/>
          <p:cNvSpPr/>
          <p:nvPr/>
        </p:nvSpPr>
        <p:spPr>
          <a:xfrm>
            <a:off x="567000" y="1554480"/>
            <a:ext cx="5391360" cy="2468520"/>
          </a:xfrm>
          <a:prstGeom prst="roundRect">
            <a:avLst>
              <a:gd name="adj" fmla="val 3704"/>
            </a:avLst>
          </a:prstGeom>
          <a:solidFill>
            <a:srgbClr val="fbeae8"/>
          </a:solidFill>
          <a:ln w="15875">
            <a:solidFill>
              <a:srgbClr val="b42318"/>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26" name="Shape 4"/>
          <p:cNvSpPr/>
          <p:nvPr/>
        </p:nvSpPr>
        <p:spPr>
          <a:xfrm>
            <a:off x="749880" y="1737360"/>
            <a:ext cx="456840" cy="456840"/>
          </a:xfrm>
          <a:prstGeom prst="ellipse">
            <a:avLst/>
          </a:prstGeom>
          <a:solidFill>
            <a:srgbClr val="b42318"/>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227" name="Image 1" descr="preencoded.png"/>
          <p:cNvPicPr/>
          <p:nvPr/>
        </p:nvPicPr>
        <p:blipFill>
          <a:blip r:embed="rId2"/>
          <a:stretch/>
        </p:blipFill>
        <p:spPr>
          <a:xfrm>
            <a:off x="864000" y="1851840"/>
            <a:ext cx="228240" cy="228240"/>
          </a:xfrm>
          <a:prstGeom prst="rect">
            <a:avLst/>
          </a:prstGeom>
          <a:noFill/>
          <a:ln w="0">
            <a:noFill/>
          </a:ln>
        </p:spPr>
      </p:pic>
      <p:sp>
        <p:nvSpPr>
          <p:cNvPr id="228" name="Text 5"/>
          <p:cNvSpPr/>
          <p:nvPr/>
        </p:nvSpPr>
        <p:spPr>
          <a:xfrm>
            <a:off x="1316880" y="1737360"/>
            <a:ext cx="447696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b42318"/>
                </a:solidFill>
                <a:effectLst/>
                <a:uFillTx/>
                <a:latin typeface="Meiryo"/>
                <a:ea typeface="Meiryo"/>
              </a:rPr>
              <a:t>やってはいけない</a:t>
            </a:r>
            <a:endParaRPr b="0" lang="en-US" sz="1500" strike="noStrike" u="none">
              <a:solidFill>
                <a:srgbClr val="000000"/>
              </a:solidFill>
              <a:effectLst/>
              <a:uFillTx/>
              <a:latin typeface="Arial"/>
            </a:endParaRPr>
          </a:p>
        </p:txBody>
      </p:sp>
      <p:sp>
        <p:nvSpPr>
          <p:cNvPr id="229" name="Text 6"/>
          <p:cNvSpPr/>
          <p:nvPr/>
        </p:nvSpPr>
        <p:spPr>
          <a:xfrm>
            <a:off x="786240" y="2322720"/>
            <a:ext cx="4970880" cy="155412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メール内リンクをすぐクリック</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添付</a:t>
            </a:r>
            <a:r>
              <a:rPr b="0" lang="en-US" sz="1300" strike="noStrike" u="none">
                <a:solidFill>
                  <a:srgbClr val="243b53"/>
                </a:solidFill>
                <a:effectLst/>
                <a:uFillTx/>
                <a:latin typeface="Meiryo"/>
                <a:ea typeface="Meiryo"/>
              </a:rPr>
              <a:t>ZIP</a:t>
            </a:r>
            <a:r>
              <a:rPr b="0" lang="zh-CN" sz="1300" strike="noStrike" u="none">
                <a:solidFill>
                  <a:srgbClr val="243b53"/>
                </a:solidFill>
                <a:effectLst/>
                <a:uFillTx/>
                <a:latin typeface="Meiryo"/>
                <a:ea typeface="Meiryo"/>
              </a:rPr>
              <a:t>・文書をそのまま開く</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en-US" sz="1300" strike="noStrike" u="none">
                <a:solidFill>
                  <a:srgbClr val="243b53"/>
                </a:solidFill>
                <a:effectLst/>
                <a:uFillTx/>
                <a:latin typeface="Meiryo"/>
                <a:ea typeface="Meiryo"/>
              </a:rPr>
              <a:t>QR</a:t>
            </a:r>
            <a:r>
              <a:rPr b="0" lang="zh-CN" sz="1300" strike="noStrike" u="none">
                <a:solidFill>
                  <a:srgbClr val="243b53"/>
                </a:solidFill>
                <a:effectLst/>
                <a:uFillTx/>
                <a:latin typeface="Meiryo"/>
                <a:ea typeface="Meiryo"/>
              </a:rPr>
              <a:t>コードを反射的に読み取る</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「コンテンツの有効化」を押す</a:t>
            </a:r>
            <a:endParaRPr b="0" lang="en-US" sz="1300" strike="noStrike" u="none">
              <a:solidFill>
                <a:srgbClr val="000000"/>
              </a:solidFill>
              <a:effectLst/>
              <a:uFillTx/>
              <a:latin typeface="Arial"/>
            </a:endParaRPr>
          </a:p>
        </p:txBody>
      </p:sp>
      <p:sp>
        <p:nvSpPr>
          <p:cNvPr id="230" name="Shape 7"/>
          <p:cNvSpPr/>
          <p:nvPr/>
        </p:nvSpPr>
        <p:spPr>
          <a:xfrm>
            <a:off x="6233040" y="1554480"/>
            <a:ext cx="5391360" cy="2468520"/>
          </a:xfrm>
          <a:prstGeom prst="roundRect">
            <a:avLst>
              <a:gd name="adj" fmla="val 3704"/>
            </a:avLst>
          </a:prstGeom>
          <a:solidFill>
            <a:srgbClr val="e7f1eb"/>
          </a:solidFill>
          <a:ln w="15875">
            <a:solidFill>
              <a:srgbClr val="2f6b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31" name="Shape 8"/>
          <p:cNvSpPr/>
          <p:nvPr/>
        </p:nvSpPr>
        <p:spPr>
          <a:xfrm>
            <a:off x="6415920" y="1737360"/>
            <a:ext cx="456840" cy="456840"/>
          </a:xfrm>
          <a:prstGeom prst="ellipse">
            <a:avLst/>
          </a:prstGeom>
          <a:solidFill>
            <a:srgbClr val="2f6b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232" name="Image 2" descr="preencoded.png"/>
          <p:cNvPicPr/>
          <p:nvPr/>
        </p:nvPicPr>
        <p:blipFill>
          <a:blip r:embed="rId3"/>
          <a:stretch/>
        </p:blipFill>
        <p:spPr>
          <a:xfrm>
            <a:off x="6530040" y="1851840"/>
            <a:ext cx="228240" cy="228240"/>
          </a:xfrm>
          <a:prstGeom prst="rect">
            <a:avLst/>
          </a:prstGeom>
          <a:noFill/>
          <a:ln w="0">
            <a:noFill/>
          </a:ln>
        </p:spPr>
      </p:pic>
      <p:sp>
        <p:nvSpPr>
          <p:cNvPr id="233" name="Text 9"/>
          <p:cNvSpPr/>
          <p:nvPr/>
        </p:nvSpPr>
        <p:spPr>
          <a:xfrm>
            <a:off x="6982920" y="1737360"/>
            <a:ext cx="4476960" cy="4568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500" strike="noStrike" u="none">
                <a:solidFill>
                  <a:srgbClr val="2f6b4f"/>
                </a:solidFill>
                <a:effectLst/>
                <a:uFillTx/>
                <a:latin typeface="Meiryo"/>
                <a:ea typeface="Meiryo"/>
              </a:rPr>
              <a:t>望ましい行動</a:t>
            </a:r>
            <a:endParaRPr b="0" lang="en-US" sz="1500" strike="noStrike" u="none">
              <a:solidFill>
                <a:srgbClr val="000000"/>
              </a:solidFill>
              <a:effectLst/>
              <a:uFillTx/>
              <a:latin typeface="Arial"/>
            </a:endParaRPr>
          </a:p>
        </p:txBody>
      </p:sp>
      <p:sp>
        <p:nvSpPr>
          <p:cNvPr id="234" name="Text 10"/>
          <p:cNvSpPr/>
          <p:nvPr/>
        </p:nvSpPr>
        <p:spPr>
          <a:xfrm>
            <a:off x="6452640" y="2322720"/>
            <a:ext cx="4970880" cy="1554120"/>
          </a:xfrm>
          <a:prstGeom prst="rect">
            <a:avLst/>
          </a:prstGeom>
          <a:noFill/>
          <a:ln w="0">
            <a:noFill/>
          </a:ln>
        </p:spPr>
        <p:style>
          <a:lnRef idx="0"/>
          <a:fillRef idx="0"/>
          <a:effectRef idx="0"/>
          <a:fontRef idx="minor"/>
        </p:style>
        <p:txBody>
          <a:bodyPr lIns="50760" rIns="50760" tIns="50760" bIns="50760" anchor="t">
            <a:noAutofit/>
          </a:bodyPr>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リンク先</a:t>
            </a:r>
            <a:r>
              <a:rPr b="0" lang="en-US" sz="1300" strike="noStrike" u="none">
                <a:solidFill>
                  <a:srgbClr val="243b53"/>
                </a:solidFill>
                <a:effectLst/>
                <a:uFillTx/>
                <a:latin typeface="Meiryo"/>
                <a:ea typeface="Meiryo"/>
              </a:rPr>
              <a:t>URL</a:t>
            </a:r>
            <a:r>
              <a:rPr b="0" lang="zh-CN" sz="1300" strike="noStrike" u="none">
                <a:solidFill>
                  <a:srgbClr val="243b53"/>
                </a:solidFill>
                <a:effectLst/>
                <a:uFillTx/>
                <a:latin typeface="Meiryo"/>
                <a:ea typeface="Meiryo"/>
              </a:rPr>
              <a:t>・ドメインを目視確認</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心当たりのない添付は開かず確認</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en-US" sz="1300" strike="noStrike" u="none">
                <a:solidFill>
                  <a:srgbClr val="243b53"/>
                </a:solidFill>
                <a:effectLst/>
                <a:uFillTx/>
                <a:latin typeface="Meiryo"/>
                <a:ea typeface="Meiryo"/>
              </a:rPr>
              <a:t>QR</a:t>
            </a:r>
            <a:r>
              <a:rPr b="0" lang="zh-CN" sz="1300" strike="noStrike" u="none">
                <a:solidFill>
                  <a:srgbClr val="243b53"/>
                </a:solidFill>
                <a:effectLst/>
                <a:uFillTx/>
                <a:latin typeface="Meiryo"/>
                <a:ea typeface="Meiryo"/>
              </a:rPr>
              <a:t>は送信元と目的を確認してから</a:t>
            </a:r>
            <a:endParaRPr b="0" lang="en-US" sz="1300" strike="noStrike" u="none">
              <a:solidFill>
                <a:srgbClr val="000000"/>
              </a:solidFill>
              <a:effectLst/>
              <a:uFillTx/>
              <a:latin typeface="Arial"/>
            </a:endParaRPr>
          </a:p>
          <a:p>
            <a:pPr marL="177840" indent="-177840" defTabSz="914400">
              <a:lnSpc>
                <a:spcPct val="100000"/>
              </a:lnSpc>
              <a:spcAft>
                <a:spcPts val="601"/>
              </a:spcAft>
              <a:buClr>
                <a:srgbClr val="243b53"/>
              </a:buClr>
              <a:buFont typeface="Symbol" charset="2"/>
              <a:buChar char=""/>
            </a:pPr>
            <a:r>
              <a:rPr b="0" lang="zh-CN" sz="1300" strike="noStrike" u="none">
                <a:solidFill>
                  <a:srgbClr val="243b53"/>
                </a:solidFill>
                <a:effectLst/>
                <a:uFillTx/>
                <a:latin typeface="Meiryo"/>
                <a:ea typeface="Meiryo"/>
              </a:rPr>
              <a:t>迷ったら開かず情シス・上長へ相談</a:t>
            </a:r>
            <a:endParaRPr b="0" lang="en-US" sz="1300" strike="noStrike" u="none">
              <a:solidFill>
                <a:srgbClr val="000000"/>
              </a:solidFill>
              <a:effectLst/>
              <a:uFillTx/>
              <a:latin typeface="Arial"/>
            </a:endParaRPr>
          </a:p>
        </p:txBody>
      </p:sp>
      <p:sp>
        <p:nvSpPr>
          <p:cNvPr id="235" name="Shape 11"/>
          <p:cNvSpPr/>
          <p:nvPr/>
        </p:nvSpPr>
        <p:spPr>
          <a:xfrm>
            <a:off x="567000" y="4206240"/>
            <a:ext cx="11057400" cy="868320"/>
          </a:xfrm>
          <a:prstGeom prst="roundRect">
            <a:avLst>
              <a:gd name="adj" fmla="val 10526"/>
            </a:avLst>
          </a:prstGeom>
          <a:solidFill>
            <a:srgbClr val="eaf0f6"/>
          </a:solidFill>
          <a:ln w="15875">
            <a:solidFill>
              <a:srgbClr val="16314f"/>
            </a:solidFill>
            <a:round/>
          </a:ln>
          <a:effectLst>
            <a:outerShdw algn="bl" blurRad="63360" dir="5400000" dist="25560" kx="0" ky="0" rotWithShape="0" sx="100000" sy="100000">
              <a:srgbClr val="9aa7b4">
                <a:alpha val="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36" name="Shape 12"/>
          <p:cNvSpPr/>
          <p:nvPr/>
        </p:nvSpPr>
        <p:spPr>
          <a:xfrm>
            <a:off x="795600" y="4370760"/>
            <a:ext cx="502560" cy="502560"/>
          </a:xfrm>
          <a:prstGeom prst="ellipse">
            <a:avLst/>
          </a:prstGeom>
          <a:solidFill>
            <a:srgbClr val="16314f"/>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pic>
        <p:nvPicPr>
          <p:cNvPr id="237" name="Image 3" descr="preencoded.png"/>
          <p:cNvPicPr/>
          <p:nvPr/>
        </p:nvPicPr>
        <p:blipFill>
          <a:blip r:embed="rId4"/>
          <a:stretch/>
        </p:blipFill>
        <p:spPr>
          <a:xfrm>
            <a:off x="921240" y="4496400"/>
            <a:ext cx="251280" cy="251280"/>
          </a:xfrm>
          <a:prstGeom prst="rect">
            <a:avLst/>
          </a:prstGeom>
          <a:noFill/>
          <a:ln w="0">
            <a:noFill/>
          </a:ln>
        </p:spPr>
      </p:pic>
      <p:sp>
        <p:nvSpPr>
          <p:cNvPr id="238" name="Text 13"/>
          <p:cNvSpPr/>
          <p:nvPr/>
        </p:nvSpPr>
        <p:spPr>
          <a:xfrm>
            <a:off x="1435680" y="4206240"/>
            <a:ext cx="9960120" cy="8683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zh-CN" sz="1350" strike="noStrike" u="none">
                <a:solidFill>
                  <a:srgbClr val="16314f"/>
                </a:solidFill>
                <a:effectLst/>
                <a:uFillTx/>
                <a:latin typeface="Meiryo"/>
                <a:ea typeface="Meiryo"/>
              </a:rPr>
              <a:t>「開かなければ添付は必ず安全」ではありません。プレビューや自動実行でも被害は起こり得ます。</a:t>
            </a:r>
            <a:endParaRPr b="0" lang="en-US" sz="1350" strike="noStrike" u="none">
              <a:solidFill>
                <a:srgbClr val="000000"/>
              </a:solidFill>
              <a:effectLst/>
              <a:uFillTx/>
              <a:latin typeface="Arial"/>
            </a:endParaRPr>
          </a:p>
        </p:txBody>
      </p:sp>
      <p:sp>
        <p:nvSpPr>
          <p:cNvPr id="239" name="Text 14"/>
          <p:cNvSpPr/>
          <p:nvPr/>
        </p:nvSpPr>
        <p:spPr>
          <a:xfrm>
            <a:off x="567000" y="6473880"/>
            <a:ext cx="6400440" cy="273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trike="noStrike" u="none">
                <a:solidFill>
                  <a:srgbClr val="16314f"/>
                </a:solidFill>
                <a:effectLst/>
                <a:uFillTx/>
                <a:latin typeface="Meiryo"/>
                <a:ea typeface="Meiryo"/>
              </a:rPr>
              <a:t>Legal GPT</a:t>
            </a:r>
            <a:r>
              <a:rPr b="0" lang="zh-CN" sz="900" strike="noStrike" u="none">
                <a:solidFill>
                  <a:srgbClr val="8a99a8"/>
                </a:solidFill>
                <a:effectLst/>
                <a:uFillTx/>
                <a:latin typeface="Meiryo"/>
                <a:ea typeface="Meiryo"/>
              </a:rPr>
              <a:t>｜法務・総務のための社内研修資料</a:t>
            </a:r>
            <a:r>
              <a:rPr b="0" lang="en-US" sz="900" strike="noStrike" u="none">
                <a:solidFill>
                  <a:srgbClr val="8a99a8"/>
                </a:solidFill>
                <a:effectLst/>
                <a:uFillTx/>
                <a:latin typeface="Meiryo"/>
                <a:ea typeface="Meiryo"/>
              </a:rPr>
              <a:t>20</a:t>
            </a:r>
            <a:r>
              <a:rPr b="0" lang="zh-CN" sz="900" strike="noStrike" u="none">
                <a:solidFill>
                  <a:srgbClr val="8a99a8"/>
                </a:solidFill>
                <a:effectLst/>
                <a:uFillTx/>
                <a:latin typeface="Meiryo"/>
                <a:ea typeface="Meiryo"/>
              </a:rPr>
              <a:t>選</a:t>
            </a:r>
            <a:endParaRPr b="0" lang="en-US" sz="900" strike="noStrike" u="none">
              <a:solidFill>
                <a:srgbClr val="000000"/>
              </a:solidFill>
              <a:effectLst/>
              <a:uFillTx/>
              <a:latin typeface="Arial"/>
            </a:endParaRPr>
          </a:p>
        </p:txBody>
      </p:sp>
      <p:sp>
        <p:nvSpPr>
          <p:cNvPr id="240" name="Text 15"/>
          <p:cNvSpPr/>
          <p:nvPr/>
        </p:nvSpPr>
        <p:spPr>
          <a:xfrm>
            <a:off x="8515800" y="6473880"/>
            <a:ext cx="3108600" cy="27396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zh-CN" sz="900" strike="noStrike" u="none">
                <a:solidFill>
                  <a:srgbClr val="8a99a8"/>
                </a:solidFill>
                <a:effectLst/>
                <a:uFillTx/>
                <a:latin typeface="Meiryo"/>
                <a:ea typeface="Meiryo"/>
              </a:rPr>
              <a:t>第</a:t>
            </a:r>
            <a:r>
              <a:rPr b="0" lang="en-US" sz="900" strike="noStrike" u="none">
                <a:solidFill>
                  <a:srgbClr val="8a99a8"/>
                </a:solidFill>
                <a:effectLst/>
                <a:uFillTx/>
                <a:latin typeface="Meiryo"/>
                <a:ea typeface="Meiryo"/>
              </a:rPr>
              <a:t>10</a:t>
            </a:r>
            <a:r>
              <a:rPr b="0" lang="zh-CN" sz="900" strike="noStrike" u="none">
                <a:solidFill>
                  <a:srgbClr val="8a99a8"/>
                </a:solidFill>
                <a:effectLst/>
                <a:uFillTx/>
                <a:latin typeface="Meiryo"/>
                <a:ea typeface="Meiryo"/>
              </a:rPr>
              <a:t>回　</a:t>
            </a:r>
            <a:r>
              <a:rPr b="0" lang="en-US" sz="900" strike="noStrike" u="none">
                <a:solidFill>
                  <a:srgbClr val="8a99a8"/>
                </a:solidFill>
                <a:effectLst/>
                <a:uFillTx/>
                <a:latin typeface="Meiryo"/>
                <a:ea typeface="Meiryo"/>
              </a:rPr>
              <a:t>08 / 35</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LibreOffice/25.2.3.2$Linux_X86_64 LibreOffice_project/520$Build-2</Application>
  <AppVersion>15.0000</AppVersion>
  <Words>0</Words>
  <Paragraphs>0</Paragraphs>
  <Company>PptxGenJS</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2026-06-21T09:39:28Z</dcterms:created>
  <dc:creator>Legal GPT</dc:creator>
  <dc:description/>
  <dc:language>en-US</dc:language>
  <cp:lastModifiedBy>Legal GPT</cp:lastModifiedBy>
  <dcterms:modified xsi:type="dcterms:W3CDTF">2026-06-21T09:39:28Z</dcterms:modified>
  <cp:revision>1</cp:revision>
  <dc:subject>PptxGenJS Presentation</dc:subject>
  <dc:title>情報セキュリティ研修資料｜標的型メール・パスワード・端末紛失</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36</vt:r8>
  </property>
  <property fmtid="{D5CDD505-2E9C-101B-9397-08002B2CF9AE}" pid="3" name="PresentationFormat">
    <vt:lpwstr>On-screen Show (16:9)</vt:lpwstr>
  </property>
  <property fmtid="{D5CDD505-2E9C-101B-9397-08002B2CF9AE}" pid="4" name="Slides">
    <vt:r8>36</vt:r8>
  </property>
</Properties>
</file>