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第11回・生成AI利用研修の表紙。『禁止のための研修ではなく、安全に使うための研修』であることを最初に明示する。会社名・実施日・講師名・相談窓口は自社で記入。法令基準日は2026年6月18日。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『そのまま』がキーワード。入れたいなら加工するか承認済み環境を使う、という逃げ道を必ず示す。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『匿名化すれば常に安全』とは言わない。同意・第三者提供・国外移転の論点が残り得る。詳細は第9回へ送る。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不正競争防止法の3要件詳細は第13回。本回は『入れない・承認』。一度入れると取り消せない不可逆性を強調。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『社内AIなら何を入れてもよい』とは言わない。承認済みでも入力禁止情報ルールは生きる。承認済みツール一覧は自社で記入。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AIエージェントのHuman-in-the-Loop（人の承認）はガイドライン第1.2版でも重視。自動実行の怖さを具体化。一般的セキュリティは第10回へ。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『加工＝安全』の誤解を必ず打ち消す。再特定リスク・断片の組合せに注意。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『AI出力は正確』とは絶対に言わない。架空の判例・URLは実際に頻発する。確認するまで未確認、という扱いを徹底。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『AI出力の法令・判例・URLは確認不要』とは絶対に言わない。確認の手順とソース例を具体化。</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ここが最も断定を避けるべき箇所。『類似性＋依拠性』という枠組みだけを伝え、結論は個別判断・法務確認に委ねる。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作風そのもの（アイデア）には著作権が及ばないが、具体的表現の類似や商標・肖像・パブリシティ・ブランド毀損が重なる。『○○風』指示は安全とは言わない。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14の到達目標を6つに集約。赤=やってはいけないこと、緑/ティール=やるべき確認行動という色分けをここで宣言しておくと、以降のスライドが読みやすい。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画像・音声・動画も同じ枠組み。偽音声・なりすましは社外発信・第12回とも関連。</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『無確認で実行してよい』とは絶対に言わない。情報システムへの相談ルートを示す。詳細は第10回。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AIの偏りは『人が最後に整える』で締める。人権テーマ自体は第8回。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AI生成の表示要否は会社・媒体ルールで定める論点として触れる程度に。私的SNSは第12回。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『AIに責任が移る』は誤り。高リスク領域は人のレビュー＋責任者承認が必須。採用へのAI利用は偏り・差別の論点もある。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記録＝隠さないための仕組み。ただし記録自体に個人情報・機微プロンプトを貼り付けない。専用テンプレートあり。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配布のチェックリスト第1部に対応。『いいえ』が出たら相談、というルールを徹底。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チェックリスト第3部に対応。事実・法令・権利・表現・コード・最終判断の6観点。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チェックリスト第4部に対応。『迷ったら出さない』を合言葉に。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架空の連絡先は作らない。相談窓口は自社で記入する欄として明示。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過信も過度な萎縮も避ける、というトーンを固定する。『隠す』ことを助長しない点は特に強調。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ケース1=情報リスクの基本。『便利だから全部入れる』が最も危険。匿名化しても要配慮なら慎重に。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ケース2=契約・秘密情報。AIレビューはたたき台。営業秘密3要件は第13回。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ケース3=権利侵害リスク。断定はしないが『○○風は安全』とも言わない。確認の必要性を伝える。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ケース4=誤情報リスク。AIの法令解説は確認必須。社内通知＝公式情報という責任を意識させる。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ケース5=セキュリティリスク。『無確認実行』は禁止。情報システムへの相談ルートを示す。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4原則に集約。『入れない・確かめる・人が決める・記録/相談』。最後の責任は人にある、で締める。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確認テストの案内と次のアクション。『この研修だけで完成しない』ことを必ず明示。配布物への導線で締める。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受講者に問いかける。『便利さ』と『リスク』は同居する、というのが本研修の出発点。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自分は関係ない、と思わせない。営業・人事・広報・開発、どの職種でも使う場面がある。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『便利な下書きツール』と『正確性の保証』は別物。最後の責任が人に残ることをここで予告。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『この論点は別の回で詳しく』と言える状態にしておくと、本回が散漫にならない。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AI法=罰則なしの推進法、ガイドライン=ソフトロー、という性格を必ず正確に伝える。『AIだから違法／合法』という断定はしない。社員が実際に従うのは自社ルール。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この5分類が本研修の背骨。以降のスライドはどれかのリスクに対応している。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slideLayout" Target="../slideLayouts/slideLayout1.xml"/><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slideLayout" Target="../slideLayouts/slideLayout1.xml"/><Relationship Id="rId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slideLayout" Target="../slideLayouts/slideLayout1.xml"/><Relationship Id="rId10"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4.png"/><Relationship Id="rId5" Type="http://schemas.openxmlformats.org/officeDocument/2006/relationships/image" Target="../media/image-29-5.png"/><Relationship Id="rId6" Type="http://schemas.openxmlformats.org/officeDocument/2006/relationships/image" Target="../media/image-29-6.png"/><Relationship Id="rId7" Type="http://schemas.openxmlformats.org/officeDocument/2006/relationships/slideLayout" Target="../slideLayouts/slideLayout1.xml"/><Relationship Id="rId8"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slideLayout" Target="../slideLayouts/slideLayout1.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slideLayout" Target="../slideLayouts/slideLayout1.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slideLayout" Target="../slideLayouts/slideLayout1.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slideLayout" Target="../slideLayouts/slideLayout1.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slideLayout" Target="../slideLayouts/slideLayout1.xm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slideLayout" Target="../slideLayouts/slideLayout1.xml"/><Relationship Id="rId6"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image" Target="../media/image-36-3.png"/><Relationship Id="rId4" Type="http://schemas.openxmlformats.org/officeDocument/2006/relationships/image" Target="../media/image-36-4.png"/><Relationship Id="rId5" Type="http://schemas.openxmlformats.org/officeDocument/2006/relationships/slideLayout" Target="../slideLayouts/slideLayout1.xml"/><Relationship Id="rId6"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12191695" cy="1874520"/>
          </a:xfrm>
          <a:prstGeom prst="rect">
            <a:avLst/>
          </a:prstGeom>
          <a:solidFill>
            <a:srgbClr val="243B53"/>
          </a:solidFill>
          <a:ln/>
        </p:spPr>
      </p:sp>
      <p:sp>
        <p:nvSpPr>
          <p:cNvPr id="3" name="Shape 1"/>
          <p:cNvSpPr/>
          <p:nvPr/>
        </p:nvSpPr>
        <p:spPr>
          <a:xfrm>
            <a:off x="566928" y="502920"/>
            <a:ext cx="841248" cy="841248"/>
          </a:xfrm>
          <a:prstGeom prst="ellipse">
            <a:avLst/>
          </a:prstGeom>
          <a:solidFill>
            <a:srgbClr val="B58A3A"/>
          </a:solidFill>
          <a:ln/>
        </p:spPr>
      </p:sp>
      <p:pic>
        <p:nvPicPr>
          <p:cNvPr id="4" name="Image 0" descr="preencoded.png">    </p:cNvPr>
          <p:cNvPicPr>
            <a:picLocks noChangeAspect="1"/>
          </p:cNvPicPr>
          <p:nvPr/>
        </p:nvPicPr>
        <p:blipFill>
          <a:blip r:embed="rId1"/>
          <a:stretch>
            <a:fillRect/>
          </a:stretch>
        </p:blipFill>
        <p:spPr>
          <a:xfrm>
            <a:off x="785652" y="721644"/>
            <a:ext cx="403799" cy="403799"/>
          </a:xfrm>
          <a:prstGeom prst="rect">
            <a:avLst/>
          </a:prstGeom>
        </p:spPr>
      </p:pic>
      <p:sp>
        <p:nvSpPr>
          <p:cNvPr id="5" name="Text 2"/>
          <p:cNvSpPr/>
          <p:nvPr/>
        </p:nvSpPr>
        <p:spPr>
          <a:xfrm>
            <a:off x="1600200" y="548640"/>
            <a:ext cx="9601200" cy="365760"/>
          </a:xfrm>
          <a:prstGeom prst="rect">
            <a:avLst/>
          </a:prstGeom>
          <a:noFill/>
          <a:ln/>
        </p:spPr>
        <p:txBody>
          <a:bodyPr wrap="square" lIns="0" tIns="0" rIns="0" bIns="0" rtlCol="0" anchor="ctr"/>
          <a:lstStyle/>
          <a:p>
            <a:pPr indent="0" marL="0">
              <a:buNone/>
            </a:pPr>
            <a:r>
              <a:rPr lang="en-US" sz="1400" b="1" dirty="0">
                <a:solidFill>
                  <a:srgbClr val="C9D4DF"/>
                </a:solidFill>
                <a:latin typeface="Meiryo" pitchFamily="34" charset="0"/>
                <a:ea typeface="Meiryo" pitchFamily="34" charset="-122"/>
                <a:cs typeface="Meiryo" pitchFamily="34" charset="-120"/>
              </a:rPr>
              <a:t>法務・総務のための社内研修資料20選</a:t>
            </a:r>
            <a:endParaRPr lang="en-US" sz="1400" dirty="0"/>
          </a:p>
        </p:txBody>
      </p:sp>
      <p:sp>
        <p:nvSpPr>
          <p:cNvPr id="6" name="Text 3"/>
          <p:cNvSpPr/>
          <p:nvPr/>
        </p:nvSpPr>
        <p:spPr>
          <a:xfrm>
            <a:off x="1600200" y="914400"/>
            <a:ext cx="9601200" cy="365760"/>
          </a:xfrm>
          <a:prstGeom prst="rect">
            <a:avLst/>
          </a:prstGeom>
          <a:noFill/>
          <a:ln/>
        </p:spPr>
        <p:txBody>
          <a:bodyPr wrap="square" lIns="0" tIns="0" rIns="0" bIns="0" rtlCol="0" anchor="ctr"/>
          <a:lstStyle/>
          <a:p>
            <a:pPr indent="0" marL="0">
              <a:buNone/>
            </a:pPr>
            <a:r>
              <a:rPr lang="en-US" sz="1200" dirty="0">
                <a:solidFill>
                  <a:srgbClr val="8FA3B5"/>
                </a:solidFill>
                <a:latin typeface="Meiryo" pitchFamily="34" charset="0"/>
                <a:ea typeface="Meiryo" pitchFamily="34" charset="-122"/>
                <a:cs typeface="Meiryo" pitchFamily="34" charset="-120"/>
              </a:rPr>
              <a:t>スライド・問題・解答・講師台本</a:t>
            </a:r>
            <a:endParaRPr lang="en-US" sz="1200" dirty="0"/>
          </a:p>
        </p:txBody>
      </p:sp>
      <p:sp>
        <p:nvSpPr>
          <p:cNvPr id="7" name="Text 4"/>
          <p:cNvSpPr/>
          <p:nvPr/>
        </p:nvSpPr>
        <p:spPr>
          <a:xfrm>
            <a:off x="1600200" y="1280160"/>
            <a:ext cx="3657600" cy="411480"/>
          </a:xfrm>
          <a:prstGeom prst="rect">
            <a:avLst/>
          </a:prstGeom>
          <a:noFill/>
          <a:ln/>
        </p:spPr>
        <p:txBody>
          <a:bodyPr wrap="square" lIns="0" tIns="0" rIns="0" bIns="0" rtlCol="0" anchor="ctr"/>
          <a:lstStyle/>
          <a:p>
            <a:pPr indent="0" marL="0">
              <a:buNone/>
            </a:pPr>
            <a:r>
              <a:rPr lang="en-US" sz="1700" b="1" dirty="0">
                <a:solidFill>
                  <a:srgbClr val="B58A3A"/>
                </a:solidFill>
                <a:latin typeface="Meiryo" pitchFamily="34" charset="0"/>
                <a:ea typeface="Meiryo" pitchFamily="34" charset="-122"/>
                <a:cs typeface="Meiryo" pitchFamily="34" charset="-120"/>
              </a:rPr>
              <a:t>第 11 回</a:t>
            </a:r>
            <a:endParaRPr lang="en-US" sz="1700" dirty="0"/>
          </a:p>
        </p:txBody>
      </p:sp>
      <p:sp>
        <p:nvSpPr>
          <p:cNvPr id="8" name="Text 5"/>
          <p:cNvSpPr/>
          <p:nvPr/>
        </p:nvSpPr>
        <p:spPr>
          <a:xfrm>
            <a:off x="566928" y="2286000"/>
            <a:ext cx="11057839" cy="868680"/>
          </a:xfrm>
          <a:prstGeom prst="rect">
            <a:avLst/>
          </a:prstGeom>
          <a:noFill/>
          <a:ln/>
        </p:spPr>
        <p:txBody>
          <a:bodyPr wrap="square" lIns="0" tIns="0" rIns="0" bIns="0" rtlCol="0" anchor="ctr"/>
          <a:lstStyle/>
          <a:p>
            <a:pPr indent="0" marL="0">
              <a:buNone/>
            </a:pPr>
            <a:r>
              <a:rPr lang="en-US" sz="4600" b="1" dirty="0">
                <a:solidFill>
                  <a:srgbClr val="FFFFFF"/>
                </a:solidFill>
                <a:latin typeface="Meiryo" pitchFamily="34" charset="0"/>
                <a:ea typeface="Meiryo" pitchFamily="34" charset="-122"/>
                <a:cs typeface="Meiryo" pitchFamily="34" charset="-120"/>
              </a:rPr>
              <a:t>生成AI利用研修</a:t>
            </a:r>
            <a:endParaRPr lang="en-US" sz="4600" dirty="0"/>
          </a:p>
        </p:txBody>
      </p:sp>
      <p:sp>
        <p:nvSpPr>
          <p:cNvPr id="9" name="Text 6"/>
          <p:cNvSpPr/>
          <p:nvPr/>
        </p:nvSpPr>
        <p:spPr>
          <a:xfrm>
            <a:off x="566928" y="3200400"/>
            <a:ext cx="11057839" cy="457200"/>
          </a:xfrm>
          <a:prstGeom prst="rect">
            <a:avLst/>
          </a:prstGeom>
          <a:noFill/>
          <a:ln/>
        </p:spPr>
        <p:txBody>
          <a:bodyPr wrap="square" lIns="0" tIns="0" rIns="0" bIns="0" rtlCol="0" anchor="ctr"/>
          <a:lstStyle/>
          <a:p>
            <a:pPr indent="0" marL="0">
              <a:buNone/>
            </a:pPr>
            <a:r>
              <a:rPr lang="en-US" sz="1900" dirty="0">
                <a:solidFill>
                  <a:srgbClr val="C9D4DF"/>
                </a:solidFill>
                <a:latin typeface="Meiryo" pitchFamily="34" charset="0"/>
                <a:ea typeface="Meiryo" pitchFamily="34" charset="-122"/>
                <a:cs typeface="Meiryo" pitchFamily="34" charset="-120"/>
              </a:rPr>
              <a:t>機密情報・個人情報・著作権・誤情報のリスクと社内ルール</a:t>
            </a:r>
            <a:endParaRPr lang="en-US" sz="1900" dirty="0"/>
          </a:p>
        </p:txBody>
      </p:sp>
      <p:sp>
        <p:nvSpPr>
          <p:cNvPr id="10" name="Shape 7"/>
          <p:cNvSpPr/>
          <p:nvPr/>
        </p:nvSpPr>
        <p:spPr>
          <a:xfrm>
            <a:off x="566928" y="4160520"/>
            <a:ext cx="3474720" cy="868680"/>
          </a:xfrm>
          <a:prstGeom prst="roundRect">
            <a:avLst>
              <a:gd name="adj" fmla="val 6316"/>
            </a:avLst>
          </a:prstGeom>
          <a:solidFill>
            <a:srgbClr val="243B53"/>
          </a:solidFill>
          <a:ln w="12700">
            <a:solidFill>
              <a:srgbClr val="3A5670"/>
            </a:solidFill>
            <a:prstDash val="solid"/>
          </a:ln>
        </p:spPr>
      </p:sp>
      <p:sp>
        <p:nvSpPr>
          <p:cNvPr id="11" name="Text 8"/>
          <p:cNvSpPr/>
          <p:nvPr/>
        </p:nvSpPr>
        <p:spPr>
          <a:xfrm>
            <a:off x="795528" y="4279392"/>
            <a:ext cx="3017520" cy="274320"/>
          </a:xfrm>
          <a:prstGeom prst="rect">
            <a:avLst/>
          </a:prstGeom>
          <a:noFill/>
          <a:ln/>
        </p:spPr>
        <p:txBody>
          <a:bodyPr wrap="square" lIns="0" tIns="0" rIns="0" bIns="0" rtlCol="0" anchor="ctr"/>
          <a:lstStyle/>
          <a:p>
            <a:pPr indent="0" marL="0">
              <a:buNone/>
            </a:pPr>
            <a:r>
              <a:rPr lang="en-US" sz="1100" b="1" dirty="0">
                <a:solidFill>
                  <a:srgbClr val="B58A3A"/>
                </a:solidFill>
                <a:latin typeface="Meiryo" pitchFamily="34" charset="0"/>
                <a:ea typeface="Meiryo" pitchFamily="34" charset="-122"/>
                <a:cs typeface="Meiryo" pitchFamily="34" charset="-120"/>
              </a:rPr>
              <a:t>対象</a:t>
            </a:r>
            <a:endParaRPr lang="en-US" sz="1100" dirty="0"/>
          </a:p>
        </p:txBody>
      </p:sp>
      <p:sp>
        <p:nvSpPr>
          <p:cNvPr id="12" name="Text 9"/>
          <p:cNvSpPr/>
          <p:nvPr/>
        </p:nvSpPr>
        <p:spPr>
          <a:xfrm>
            <a:off x="795528" y="4544568"/>
            <a:ext cx="3017520" cy="365760"/>
          </a:xfrm>
          <a:prstGeom prst="rect">
            <a:avLst/>
          </a:prstGeom>
          <a:noFill/>
          <a:ln/>
        </p:spPr>
        <p:txBody>
          <a:bodyPr wrap="square" lIns="0" tIns="0" rIns="0" bIns="0" rtlCol="0" anchor="ctr"/>
          <a:lstStyle/>
          <a:p>
            <a:pPr indent="0" marL="0">
              <a:buNone/>
            </a:pPr>
            <a:r>
              <a:rPr lang="en-US" sz="1600" b="1" dirty="0">
                <a:solidFill>
                  <a:srgbClr val="FFFFFF"/>
                </a:solidFill>
                <a:latin typeface="Meiryo" pitchFamily="34" charset="0"/>
                <a:ea typeface="Meiryo" pitchFamily="34" charset="-122"/>
                <a:cs typeface="Meiryo" pitchFamily="34" charset="-120"/>
              </a:rPr>
              <a:t>全社員・管理職</a:t>
            </a:r>
            <a:endParaRPr lang="en-US" sz="1600" dirty="0"/>
          </a:p>
        </p:txBody>
      </p:sp>
      <p:sp>
        <p:nvSpPr>
          <p:cNvPr id="13" name="Shape 10"/>
          <p:cNvSpPr/>
          <p:nvPr/>
        </p:nvSpPr>
        <p:spPr>
          <a:xfrm>
            <a:off x="4270248" y="4160520"/>
            <a:ext cx="3474720" cy="868680"/>
          </a:xfrm>
          <a:prstGeom prst="roundRect">
            <a:avLst>
              <a:gd name="adj" fmla="val 6316"/>
            </a:avLst>
          </a:prstGeom>
          <a:solidFill>
            <a:srgbClr val="243B53"/>
          </a:solidFill>
          <a:ln w="12700">
            <a:solidFill>
              <a:srgbClr val="3A5670"/>
            </a:solidFill>
            <a:prstDash val="solid"/>
          </a:ln>
        </p:spPr>
      </p:sp>
      <p:sp>
        <p:nvSpPr>
          <p:cNvPr id="14" name="Text 11"/>
          <p:cNvSpPr/>
          <p:nvPr/>
        </p:nvSpPr>
        <p:spPr>
          <a:xfrm>
            <a:off x="4498848" y="4279392"/>
            <a:ext cx="3017520" cy="274320"/>
          </a:xfrm>
          <a:prstGeom prst="rect">
            <a:avLst/>
          </a:prstGeom>
          <a:noFill/>
          <a:ln/>
        </p:spPr>
        <p:txBody>
          <a:bodyPr wrap="square" lIns="0" tIns="0" rIns="0" bIns="0" rtlCol="0" anchor="ctr"/>
          <a:lstStyle/>
          <a:p>
            <a:pPr indent="0" marL="0">
              <a:buNone/>
            </a:pPr>
            <a:r>
              <a:rPr lang="en-US" sz="1100" b="1" dirty="0">
                <a:solidFill>
                  <a:srgbClr val="B58A3A"/>
                </a:solidFill>
                <a:latin typeface="Meiryo" pitchFamily="34" charset="0"/>
                <a:ea typeface="Meiryo" pitchFamily="34" charset="-122"/>
                <a:cs typeface="Meiryo" pitchFamily="34" charset="-120"/>
              </a:rPr>
              <a:t>想定時間</a:t>
            </a:r>
            <a:endParaRPr lang="en-US" sz="1100" dirty="0"/>
          </a:p>
        </p:txBody>
      </p:sp>
      <p:sp>
        <p:nvSpPr>
          <p:cNvPr id="15" name="Text 12"/>
          <p:cNvSpPr/>
          <p:nvPr/>
        </p:nvSpPr>
        <p:spPr>
          <a:xfrm>
            <a:off x="4498848" y="4544568"/>
            <a:ext cx="3017520" cy="365760"/>
          </a:xfrm>
          <a:prstGeom prst="rect">
            <a:avLst/>
          </a:prstGeom>
          <a:noFill/>
          <a:ln/>
        </p:spPr>
        <p:txBody>
          <a:bodyPr wrap="square" lIns="0" tIns="0" rIns="0" bIns="0" rtlCol="0" anchor="ctr"/>
          <a:lstStyle/>
          <a:p>
            <a:pPr indent="0" marL="0">
              <a:buNone/>
            </a:pPr>
            <a:r>
              <a:rPr lang="en-US" sz="1600" b="1" dirty="0">
                <a:solidFill>
                  <a:srgbClr val="FFFFFF"/>
                </a:solidFill>
                <a:latin typeface="Meiryo" pitchFamily="34" charset="0"/>
                <a:ea typeface="Meiryo" pitchFamily="34" charset="-122"/>
                <a:cs typeface="Meiryo" pitchFamily="34" charset="-120"/>
              </a:rPr>
              <a:t>45〜55分</a:t>
            </a:r>
            <a:endParaRPr lang="en-US" sz="1600" dirty="0"/>
          </a:p>
        </p:txBody>
      </p:sp>
      <p:sp>
        <p:nvSpPr>
          <p:cNvPr id="16" name="Shape 13"/>
          <p:cNvSpPr/>
          <p:nvPr/>
        </p:nvSpPr>
        <p:spPr>
          <a:xfrm>
            <a:off x="7973568" y="4160520"/>
            <a:ext cx="3474720" cy="868680"/>
          </a:xfrm>
          <a:prstGeom prst="roundRect">
            <a:avLst>
              <a:gd name="adj" fmla="val 6316"/>
            </a:avLst>
          </a:prstGeom>
          <a:solidFill>
            <a:srgbClr val="243B53"/>
          </a:solidFill>
          <a:ln w="12700">
            <a:solidFill>
              <a:srgbClr val="3A5670"/>
            </a:solidFill>
            <a:prstDash val="solid"/>
          </a:ln>
        </p:spPr>
      </p:sp>
      <p:sp>
        <p:nvSpPr>
          <p:cNvPr id="17" name="Text 14"/>
          <p:cNvSpPr/>
          <p:nvPr/>
        </p:nvSpPr>
        <p:spPr>
          <a:xfrm>
            <a:off x="8202168" y="4279392"/>
            <a:ext cx="3017520" cy="274320"/>
          </a:xfrm>
          <a:prstGeom prst="rect">
            <a:avLst/>
          </a:prstGeom>
          <a:noFill/>
          <a:ln/>
        </p:spPr>
        <p:txBody>
          <a:bodyPr wrap="square" lIns="0" tIns="0" rIns="0" bIns="0" rtlCol="0" anchor="ctr"/>
          <a:lstStyle/>
          <a:p>
            <a:pPr indent="0" marL="0">
              <a:buNone/>
            </a:pPr>
            <a:r>
              <a:rPr lang="en-US" sz="1100" b="1" dirty="0">
                <a:solidFill>
                  <a:srgbClr val="B58A3A"/>
                </a:solidFill>
                <a:latin typeface="Meiryo" pitchFamily="34" charset="0"/>
                <a:ea typeface="Meiryo" pitchFamily="34" charset="-122"/>
                <a:cs typeface="Meiryo" pitchFamily="34" charset="-120"/>
              </a:rPr>
              <a:t>法令・制度基準日</a:t>
            </a:r>
            <a:endParaRPr lang="en-US" sz="1100" dirty="0"/>
          </a:p>
        </p:txBody>
      </p:sp>
      <p:sp>
        <p:nvSpPr>
          <p:cNvPr id="18" name="Text 15"/>
          <p:cNvSpPr/>
          <p:nvPr/>
        </p:nvSpPr>
        <p:spPr>
          <a:xfrm>
            <a:off x="8202168" y="4544568"/>
            <a:ext cx="3017520" cy="365760"/>
          </a:xfrm>
          <a:prstGeom prst="rect">
            <a:avLst/>
          </a:prstGeom>
          <a:noFill/>
          <a:ln/>
        </p:spPr>
        <p:txBody>
          <a:bodyPr wrap="square" lIns="0" tIns="0" rIns="0" bIns="0" rtlCol="0" anchor="ctr"/>
          <a:lstStyle/>
          <a:p>
            <a:pPr indent="0" marL="0">
              <a:buNone/>
            </a:pPr>
            <a:r>
              <a:rPr lang="en-US" sz="1600" b="1" dirty="0">
                <a:solidFill>
                  <a:srgbClr val="FFFFFF"/>
                </a:solidFill>
                <a:latin typeface="Meiryo" pitchFamily="34" charset="0"/>
                <a:ea typeface="Meiryo" pitchFamily="34" charset="-122"/>
                <a:cs typeface="Meiryo" pitchFamily="34" charset="-120"/>
              </a:rPr>
              <a:t>2026年6月18日</a:t>
            </a:r>
            <a:endParaRPr lang="en-US" sz="1600" dirty="0"/>
          </a:p>
        </p:txBody>
      </p:sp>
      <p:sp>
        <p:nvSpPr>
          <p:cNvPr id="19" name="Shape 16"/>
          <p:cNvSpPr/>
          <p:nvPr/>
        </p:nvSpPr>
        <p:spPr>
          <a:xfrm>
            <a:off x="566928" y="5440680"/>
            <a:ext cx="11057839" cy="0"/>
          </a:xfrm>
          <a:prstGeom prst="line">
            <a:avLst/>
          </a:prstGeom>
          <a:noFill/>
          <a:ln w="12700">
            <a:solidFill>
              <a:srgbClr val="3A5670"/>
            </a:solidFill>
            <a:prstDash val="solid"/>
          </a:ln>
        </p:spPr>
      </p:sp>
      <p:sp>
        <p:nvSpPr>
          <p:cNvPr id="20" name="Text 17"/>
          <p:cNvSpPr/>
          <p:nvPr/>
        </p:nvSpPr>
        <p:spPr>
          <a:xfrm>
            <a:off x="566928" y="5623560"/>
            <a:ext cx="11057839" cy="365760"/>
          </a:xfrm>
          <a:prstGeom prst="rect">
            <a:avLst/>
          </a:prstGeom>
          <a:noFill/>
          <a:ln/>
        </p:spPr>
        <p:txBody>
          <a:bodyPr wrap="square" lIns="0" tIns="0" rIns="0" bIns="0" rtlCol="0" anchor="ctr"/>
          <a:lstStyle/>
          <a:p>
            <a:pPr indent="0" marL="0">
              <a:buNone/>
            </a:pPr>
            <a:r>
              <a:rPr lang="en-US" sz="1300" dirty="0">
                <a:solidFill>
                  <a:srgbClr val="9FB0C0"/>
                </a:solidFill>
                <a:latin typeface="Meiryo" pitchFamily="34" charset="0"/>
                <a:ea typeface="Meiryo" pitchFamily="34" charset="-122"/>
                <a:cs typeface="Meiryo" pitchFamily="34" charset="-120"/>
              </a:rPr>
              <a:t>会社名：________________　　実施日：____年__月__日　　講師名：________________</a:t>
            </a:r>
            <a:endParaRPr lang="en-US" sz="1300" dirty="0"/>
          </a:p>
        </p:txBody>
      </p:sp>
      <p:sp>
        <p:nvSpPr>
          <p:cNvPr id="21" name="Text 18"/>
          <p:cNvSpPr/>
          <p:nvPr/>
        </p:nvSpPr>
        <p:spPr>
          <a:xfrm>
            <a:off x="566928" y="6053328"/>
            <a:ext cx="11057839" cy="365760"/>
          </a:xfrm>
          <a:prstGeom prst="rect">
            <a:avLst/>
          </a:prstGeom>
          <a:noFill/>
          <a:ln/>
        </p:spPr>
        <p:txBody>
          <a:bodyPr wrap="square" lIns="0" tIns="0" rIns="0" bIns="0" rtlCol="0" anchor="ctr"/>
          <a:lstStyle/>
          <a:p>
            <a:pPr indent="0" marL="0">
              <a:buNone/>
            </a:pPr>
            <a:r>
              <a:rPr lang="en-US" sz="1050" i="1" dirty="0">
                <a:solidFill>
                  <a:srgbClr val="7E92A4"/>
                </a:solidFill>
                <a:latin typeface="Meiryo" pitchFamily="34" charset="0"/>
                <a:ea typeface="Meiryo" pitchFamily="34" charset="-122"/>
                <a:cs typeface="Meiryo" pitchFamily="34" charset="-120"/>
              </a:rPr>
              <a:t>本資料は社内研修用のひな形です。実際の運用前に自社の規程・承認済みツール・相談窓口を補充してください。</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INPUT</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入力してはいけない情報（原則）</a:t>
            </a:r>
            <a:endParaRPr lang="en-US" sz="2700" dirty="0"/>
          </a:p>
        </p:txBody>
      </p:sp>
      <p:sp>
        <p:nvSpPr>
          <p:cNvPr id="4" name="Shape 2"/>
          <p:cNvSpPr/>
          <p:nvPr/>
        </p:nvSpPr>
        <p:spPr>
          <a:xfrm>
            <a:off x="566928" y="1481328"/>
            <a:ext cx="11057839" cy="640080"/>
          </a:xfrm>
          <a:prstGeom prst="roundRect">
            <a:avLst>
              <a:gd name="adj" fmla="val 7143"/>
            </a:avLst>
          </a:prstGeom>
          <a:solidFill>
            <a:srgbClr val="FBEAE8"/>
          </a:solidFill>
          <a:ln w="12700">
            <a:solidFill>
              <a:srgbClr val="EBC9C4"/>
            </a:solidFill>
            <a:prstDash val="solid"/>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原則：本人の同意や社内承認がない限り、次の情報を外部の生成AIへそのまま入力しない。</a:t>
            </a:r>
            <a:endParaRPr lang="en-US" sz="1500" dirty="0"/>
          </a:p>
        </p:txBody>
      </p:sp>
      <p:sp>
        <p:nvSpPr>
          <p:cNvPr id="6" name="Shape 4"/>
          <p:cNvSpPr/>
          <p:nvPr/>
        </p:nvSpPr>
        <p:spPr>
          <a:xfrm>
            <a:off x="566928" y="2350008"/>
            <a:ext cx="5346040" cy="566928"/>
          </a:xfrm>
          <a:prstGeom prst="roundRect">
            <a:avLst>
              <a:gd name="adj" fmla="val 6452"/>
            </a:avLst>
          </a:prstGeom>
          <a:solidFill>
            <a:srgbClr val="FFFFFF"/>
          </a:solidFill>
          <a:ln w="12700">
            <a:solidFill>
              <a:srgbClr val="D4DCE4"/>
            </a:solidFill>
            <a:prstDash val="solid"/>
          </a:ln>
        </p:spPr>
      </p:sp>
      <p:pic>
        <p:nvPicPr>
          <p:cNvPr id="7" name="Image 0" descr="preencoded.png">    </p:cNvPr>
          <p:cNvPicPr>
            <a:picLocks noChangeAspect="1"/>
          </p:cNvPicPr>
          <p:nvPr/>
        </p:nvPicPr>
        <p:blipFill>
          <a:blip r:embed="rId1"/>
          <a:stretch>
            <a:fillRect/>
          </a:stretch>
        </p:blipFill>
        <p:spPr>
          <a:xfrm>
            <a:off x="731520" y="2496312"/>
            <a:ext cx="274320" cy="274320"/>
          </a:xfrm>
          <a:prstGeom prst="rect">
            <a:avLst/>
          </a:prstGeom>
        </p:spPr>
      </p:pic>
      <p:sp>
        <p:nvSpPr>
          <p:cNvPr id="8" name="Text 5"/>
          <p:cNvSpPr/>
          <p:nvPr/>
        </p:nvSpPr>
        <p:spPr>
          <a:xfrm>
            <a:off x="1115568" y="235000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氏名・住所・電話・メール等の個人情報</a:t>
            </a:r>
            <a:endParaRPr lang="en-US" sz="1300" dirty="0"/>
          </a:p>
        </p:txBody>
      </p:sp>
      <p:sp>
        <p:nvSpPr>
          <p:cNvPr id="9" name="Shape 6"/>
          <p:cNvSpPr/>
          <p:nvPr/>
        </p:nvSpPr>
        <p:spPr>
          <a:xfrm>
            <a:off x="6278728" y="2350008"/>
            <a:ext cx="5346040" cy="566928"/>
          </a:xfrm>
          <a:prstGeom prst="roundRect">
            <a:avLst>
              <a:gd name="adj" fmla="val 6452"/>
            </a:avLst>
          </a:prstGeom>
          <a:solidFill>
            <a:srgbClr val="FFFFFF"/>
          </a:solidFill>
          <a:ln w="12700">
            <a:solidFill>
              <a:srgbClr val="D4DCE4"/>
            </a:solidFill>
            <a:prstDash val="solid"/>
          </a:ln>
        </p:spPr>
      </p:sp>
      <p:pic>
        <p:nvPicPr>
          <p:cNvPr id="10" name="Image 1" descr="preencoded.png">    </p:cNvPr>
          <p:cNvPicPr>
            <a:picLocks noChangeAspect="1"/>
          </p:cNvPicPr>
          <p:nvPr/>
        </p:nvPicPr>
        <p:blipFill>
          <a:blip r:embed="rId2"/>
          <a:stretch>
            <a:fillRect/>
          </a:stretch>
        </p:blipFill>
        <p:spPr>
          <a:xfrm>
            <a:off x="6443320" y="2496312"/>
            <a:ext cx="274320" cy="274320"/>
          </a:xfrm>
          <a:prstGeom prst="rect">
            <a:avLst/>
          </a:prstGeom>
        </p:spPr>
      </p:pic>
      <p:sp>
        <p:nvSpPr>
          <p:cNvPr id="11" name="Text 7"/>
          <p:cNvSpPr/>
          <p:nvPr/>
        </p:nvSpPr>
        <p:spPr>
          <a:xfrm>
            <a:off x="6827368" y="235000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病歴・信条等の要配慮個人情報</a:t>
            </a:r>
            <a:endParaRPr lang="en-US" sz="1300" dirty="0"/>
          </a:p>
        </p:txBody>
      </p:sp>
      <p:sp>
        <p:nvSpPr>
          <p:cNvPr id="12" name="Shape 8"/>
          <p:cNvSpPr/>
          <p:nvPr/>
        </p:nvSpPr>
        <p:spPr>
          <a:xfrm>
            <a:off x="566928" y="3081528"/>
            <a:ext cx="5346040" cy="566928"/>
          </a:xfrm>
          <a:prstGeom prst="roundRect">
            <a:avLst>
              <a:gd name="adj" fmla="val 6452"/>
            </a:avLst>
          </a:prstGeom>
          <a:solidFill>
            <a:srgbClr val="FFFFFF"/>
          </a:solidFill>
          <a:ln w="12700">
            <a:solidFill>
              <a:srgbClr val="D4DCE4"/>
            </a:solidFill>
            <a:prstDash val="solid"/>
          </a:ln>
        </p:spPr>
      </p:sp>
      <p:pic>
        <p:nvPicPr>
          <p:cNvPr id="13" name="Image 2" descr="preencoded.png">    </p:cNvPr>
          <p:cNvPicPr>
            <a:picLocks noChangeAspect="1"/>
          </p:cNvPicPr>
          <p:nvPr/>
        </p:nvPicPr>
        <p:blipFill>
          <a:blip r:embed="rId3"/>
          <a:stretch>
            <a:fillRect/>
          </a:stretch>
        </p:blipFill>
        <p:spPr>
          <a:xfrm>
            <a:off x="731520" y="3227832"/>
            <a:ext cx="274320" cy="274320"/>
          </a:xfrm>
          <a:prstGeom prst="rect">
            <a:avLst/>
          </a:prstGeom>
        </p:spPr>
      </p:pic>
      <p:sp>
        <p:nvSpPr>
          <p:cNvPr id="14" name="Text 9"/>
          <p:cNvSpPr/>
          <p:nvPr/>
        </p:nvSpPr>
        <p:spPr>
          <a:xfrm>
            <a:off x="1115568" y="308152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顧客リスト・取引先情報・顧客の相談内容</a:t>
            </a:r>
            <a:endParaRPr lang="en-US" sz="1300" dirty="0"/>
          </a:p>
        </p:txBody>
      </p:sp>
      <p:sp>
        <p:nvSpPr>
          <p:cNvPr id="15" name="Shape 10"/>
          <p:cNvSpPr/>
          <p:nvPr/>
        </p:nvSpPr>
        <p:spPr>
          <a:xfrm>
            <a:off x="6278728" y="3081528"/>
            <a:ext cx="5346040" cy="566928"/>
          </a:xfrm>
          <a:prstGeom prst="roundRect">
            <a:avLst>
              <a:gd name="adj" fmla="val 6452"/>
            </a:avLst>
          </a:prstGeom>
          <a:solidFill>
            <a:srgbClr val="FFFFFF"/>
          </a:solidFill>
          <a:ln w="12700">
            <a:solidFill>
              <a:srgbClr val="D4DCE4"/>
            </a:solidFill>
            <a:prstDash val="solid"/>
          </a:ln>
        </p:spPr>
      </p:sp>
      <p:pic>
        <p:nvPicPr>
          <p:cNvPr id="16" name="Image 3" descr="preencoded.png">    </p:cNvPr>
          <p:cNvPicPr>
            <a:picLocks noChangeAspect="1"/>
          </p:cNvPicPr>
          <p:nvPr/>
        </p:nvPicPr>
        <p:blipFill>
          <a:blip r:embed="rId4"/>
          <a:stretch>
            <a:fillRect/>
          </a:stretch>
        </p:blipFill>
        <p:spPr>
          <a:xfrm>
            <a:off x="6443320" y="3227832"/>
            <a:ext cx="274320" cy="274320"/>
          </a:xfrm>
          <a:prstGeom prst="rect">
            <a:avLst/>
          </a:prstGeom>
        </p:spPr>
      </p:pic>
      <p:sp>
        <p:nvSpPr>
          <p:cNvPr id="17" name="Text 11"/>
          <p:cNvSpPr/>
          <p:nvPr/>
        </p:nvSpPr>
        <p:spPr>
          <a:xfrm>
            <a:off x="6827368" y="308152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契約書・秘密保持契約・取引条件・価格</a:t>
            </a:r>
            <a:endParaRPr lang="en-US" sz="1300" dirty="0"/>
          </a:p>
        </p:txBody>
      </p:sp>
      <p:sp>
        <p:nvSpPr>
          <p:cNvPr id="18" name="Shape 12"/>
          <p:cNvSpPr/>
          <p:nvPr/>
        </p:nvSpPr>
        <p:spPr>
          <a:xfrm>
            <a:off x="566928" y="3813048"/>
            <a:ext cx="5346040" cy="566928"/>
          </a:xfrm>
          <a:prstGeom prst="roundRect">
            <a:avLst>
              <a:gd name="adj" fmla="val 6452"/>
            </a:avLst>
          </a:prstGeom>
          <a:solidFill>
            <a:srgbClr val="FFFFFF"/>
          </a:solidFill>
          <a:ln w="12700">
            <a:solidFill>
              <a:srgbClr val="D4DCE4"/>
            </a:solidFill>
            <a:prstDash val="solid"/>
          </a:ln>
        </p:spPr>
      </p:sp>
      <p:pic>
        <p:nvPicPr>
          <p:cNvPr id="19" name="Image 4" descr="preencoded.png">    </p:cNvPr>
          <p:cNvPicPr>
            <a:picLocks noChangeAspect="1"/>
          </p:cNvPicPr>
          <p:nvPr/>
        </p:nvPicPr>
        <p:blipFill>
          <a:blip r:embed="rId5"/>
          <a:stretch>
            <a:fillRect/>
          </a:stretch>
        </p:blipFill>
        <p:spPr>
          <a:xfrm>
            <a:off x="731520" y="3959352"/>
            <a:ext cx="274320" cy="274320"/>
          </a:xfrm>
          <a:prstGeom prst="rect">
            <a:avLst/>
          </a:prstGeom>
        </p:spPr>
      </p:pic>
      <p:sp>
        <p:nvSpPr>
          <p:cNvPr id="20" name="Text 13"/>
          <p:cNvSpPr/>
          <p:nvPr/>
        </p:nvSpPr>
        <p:spPr>
          <a:xfrm>
            <a:off x="1115568" y="381304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未公表の新規事業・M&amp;A・人事情報</a:t>
            </a:r>
            <a:endParaRPr lang="en-US" sz="1300" dirty="0"/>
          </a:p>
        </p:txBody>
      </p:sp>
      <p:sp>
        <p:nvSpPr>
          <p:cNvPr id="21" name="Shape 14"/>
          <p:cNvSpPr/>
          <p:nvPr/>
        </p:nvSpPr>
        <p:spPr>
          <a:xfrm>
            <a:off x="6278728" y="3813048"/>
            <a:ext cx="5346040" cy="566928"/>
          </a:xfrm>
          <a:prstGeom prst="roundRect">
            <a:avLst>
              <a:gd name="adj" fmla="val 6452"/>
            </a:avLst>
          </a:prstGeom>
          <a:solidFill>
            <a:srgbClr val="FFFFFF"/>
          </a:solidFill>
          <a:ln w="12700">
            <a:solidFill>
              <a:srgbClr val="D4DCE4"/>
            </a:solidFill>
            <a:prstDash val="solid"/>
          </a:ln>
        </p:spPr>
      </p:sp>
      <p:pic>
        <p:nvPicPr>
          <p:cNvPr id="22" name="Image 5" descr="preencoded.png">    </p:cNvPr>
          <p:cNvPicPr>
            <a:picLocks noChangeAspect="1"/>
          </p:cNvPicPr>
          <p:nvPr/>
        </p:nvPicPr>
        <p:blipFill>
          <a:blip r:embed="rId6"/>
          <a:stretch>
            <a:fillRect/>
          </a:stretch>
        </p:blipFill>
        <p:spPr>
          <a:xfrm>
            <a:off x="6443320" y="3959352"/>
            <a:ext cx="274320" cy="274320"/>
          </a:xfrm>
          <a:prstGeom prst="rect">
            <a:avLst/>
          </a:prstGeom>
        </p:spPr>
      </p:pic>
      <p:sp>
        <p:nvSpPr>
          <p:cNvPr id="23" name="Text 15"/>
          <p:cNvSpPr/>
          <p:nvPr/>
        </p:nvSpPr>
        <p:spPr>
          <a:xfrm>
            <a:off x="6827368" y="381304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技術情報・ソースコード・設計図</a:t>
            </a:r>
            <a:endParaRPr lang="en-US" sz="1300" dirty="0"/>
          </a:p>
        </p:txBody>
      </p:sp>
      <p:sp>
        <p:nvSpPr>
          <p:cNvPr id="24" name="Shape 16"/>
          <p:cNvSpPr/>
          <p:nvPr/>
        </p:nvSpPr>
        <p:spPr>
          <a:xfrm>
            <a:off x="566928" y="4544568"/>
            <a:ext cx="5346040" cy="566928"/>
          </a:xfrm>
          <a:prstGeom prst="roundRect">
            <a:avLst>
              <a:gd name="adj" fmla="val 6452"/>
            </a:avLst>
          </a:prstGeom>
          <a:solidFill>
            <a:srgbClr val="FFFFFF"/>
          </a:solidFill>
          <a:ln w="12700">
            <a:solidFill>
              <a:srgbClr val="D4DCE4"/>
            </a:solidFill>
            <a:prstDash val="solid"/>
          </a:ln>
        </p:spPr>
      </p:sp>
      <p:pic>
        <p:nvPicPr>
          <p:cNvPr id="25" name="Image 6" descr="preencoded.png">    </p:cNvPr>
          <p:cNvPicPr>
            <a:picLocks noChangeAspect="1"/>
          </p:cNvPicPr>
          <p:nvPr/>
        </p:nvPicPr>
        <p:blipFill>
          <a:blip r:embed="rId7"/>
          <a:stretch>
            <a:fillRect/>
          </a:stretch>
        </p:blipFill>
        <p:spPr>
          <a:xfrm>
            <a:off x="731520" y="4690872"/>
            <a:ext cx="274320" cy="274320"/>
          </a:xfrm>
          <a:prstGeom prst="rect">
            <a:avLst/>
          </a:prstGeom>
        </p:spPr>
      </p:pic>
      <p:sp>
        <p:nvSpPr>
          <p:cNvPr id="26" name="Text 17"/>
          <p:cNvSpPr/>
          <p:nvPr/>
        </p:nvSpPr>
        <p:spPr>
          <a:xfrm>
            <a:off x="1115568" y="454456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社外秘・内部資料・議事録・稟議</a:t>
            </a:r>
            <a:endParaRPr lang="en-US" sz="1300" dirty="0"/>
          </a:p>
        </p:txBody>
      </p:sp>
      <p:sp>
        <p:nvSpPr>
          <p:cNvPr id="27" name="Shape 18"/>
          <p:cNvSpPr/>
          <p:nvPr/>
        </p:nvSpPr>
        <p:spPr>
          <a:xfrm>
            <a:off x="6278728" y="4544568"/>
            <a:ext cx="5346040" cy="566928"/>
          </a:xfrm>
          <a:prstGeom prst="roundRect">
            <a:avLst>
              <a:gd name="adj" fmla="val 6452"/>
            </a:avLst>
          </a:prstGeom>
          <a:solidFill>
            <a:srgbClr val="FFFFFF"/>
          </a:solidFill>
          <a:ln w="12700">
            <a:solidFill>
              <a:srgbClr val="D4DCE4"/>
            </a:solidFill>
            <a:prstDash val="solid"/>
          </a:ln>
        </p:spPr>
      </p:sp>
      <p:pic>
        <p:nvPicPr>
          <p:cNvPr id="28" name="Image 7" descr="preencoded.png">    </p:cNvPr>
          <p:cNvPicPr>
            <a:picLocks noChangeAspect="1"/>
          </p:cNvPicPr>
          <p:nvPr/>
        </p:nvPicPr>
        <p:blipFill>
          <a:blip r:embed="rId8"/>
          <a:stretch>
            <a:fillRect/>
          </a:stretch>
        </p:blipFill>
        <p:spPr>
          <a:xfrm>
            <a:off x="6443320" y="4690872"/>
            <a:ext cx="274320" cy="274320"/>
          </a:xfrm>
          <a:prstGeom prst="rect">
            <a:avLst/>
          </a:prstGeom>
        </p:spPr>
      </p:pic>
      <p:sp>
        <p:nvSpPr>
          <p:cNvPr id="29" name="Text 19"/>
          <p:cNvSpPr/>
          <p:nvPr/>
        </p:nvSpPr>
        <p:spPr>
          <a:xfrm>
            <a:off x="6827368" y="4544568"/>
            <a:ext cx="4660240" cy="566928"/>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従業員の評価・健康・相談記録</a:t>
            </a:r>
            <a:endParaRPr lang="en-US" sz="1300" dirty="0"/>
          </a:p>
        </p:txBody>
      </p:sp>
      <p:sp>
        <p:nvSpPr>
          <p:cNvPr id="30" name="Text 20"/>
          <p:cNvSpPr/>
          <p:nvPr/>
        </p:nvSpPr>
        <p:spPr>
          <a:xfrm>
            <a:off x="566928" y="5276088"/>
            <a:ext cx="11057839" cy="32004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入れたい情報があるときは、「消す・ぼかす・要約する・ダミーにする」か、承認済み環境を使う。</a:t>
            </a:r>
            <a:endParaRPr lang="en-US" sz="1250" dirty="0"/>
          </a:p>
        </p:txBody>
      </p:sp>
      <p:sp>
        <p:nvSpPr>
          <p:cNvPr id="31" name="Shape 21"/>
          <p:cNvSpPr/>
          <p:nvPr/>
        </p:nvSpPr>
        <p:spPr>
          <a:xfrm>
            <a:off x="566928" y="6437376"/>
            <a:ext cx="11057839" cy="0"/>
          </a:xfrm>
          <a:prstGeom prst="line">
            <a:avLst/>
          </a:prstGeom>
          <a:noFill/>
          <a:ln w="12700">
            <a:solidFill>
              <a:srgbClr val="D4DCE4"/>
            </a:solidFill>
            <a:prstDash val="solid"/>
          </a:ln>
        </p:spPr>
      </p:sp>
      <p:sp>
        <p:nvSpPr>
          <p:cNvPr id="32"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3"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10</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INPUT｜個人情報</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個人情報・要配慮個人情報</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250" dirty="0">
                <a:solidFill>
                  <a:srgbClr val="5B6B7A"/>
                </a:solidFill>
                <a:latin typeface="Meiryo" pitchFamily="34" charset="0"/>
                <a:ea typeface="Meiryo" pitchFamily="34" charset="-122"/>
                <a:cs typeface="Meiryo" pitchFamily="34" charset="-120"/>
              </a:rPr>
              <a:t>個人情報の入力は、個人情報保護法の論点に触れ得ます（詳細は第9回）。本回は「入れない・加工する」に集中。</a:t>
            </a:r>
            <a:endParaRPr lang="en-US" sz="1250" dirty="0"/>
          </a:p>
        </p:txBody>
      </p:sp>
      <p:sp>
        <p:nvSpPr>
          <p:cNvPr id="5" name="Shape 3"/>
          <p:cNvSpPr/>
          <p:nvPr/>
        </p:nvSpPr>
        <p:spPr>
          <a:xfrm>
            <a:off x="566928" y="1938528"/>
            <a:ext cx="5346040" cy="3383280"/>
          </a:xfrm>
          <a:prstGeom prst="roundRect">
            <a:avLst>
              <a:gd name="adj" fmla="val 1622"/>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41248" y="2194560"/>
            <a:ext cx="457200" cy="457200"/>
          </a:xfrm>
          <a:prstGeom prst="ellipse">
            <a:avLst/>
          </a:prstGeom>
          <a:solidFill>
            <a:srgbClr val="237A75"/>
          </a:solidFill>
          <a:ln/>
        </p:spPr>
      </p:sp>
      <p:pic>
        <p:nvPicPr>
          <p:cNvPr id="7" name="Image 0" descr="preencoded.png">    </p:cNvPr>
          <p:cNvPicPr>
            <a:picLocks noChangeAspect="1"/>
          </p:cNvPicPr>
          <p:nvPr/>
        </p:nvPicPr>
        <p:blipFill>
          <a:blip r:embed="rId1"/>
          <a:stretch>
            <a:fillRect/>
          </a:stretch>
        </p:blipFill>
        <p:spPr>
          <a:xfrm>
            <a:off x="960120" y="2313432"/>
            <a:ext cx="219456" cy="219456"/>
          </a:xfrm>
          <a:prstGeom prst="rect">
            <a:avLst/>
          </a:prstGeom>
        </p:spPr>
      </p:pic>
      <p:sp>
        <p:nvSpPr>
          <p:cNvPr id="8" name="Text 5"/>
          <p:cNvSpPr/>
          <p:nvPr/>
        </p:nvSpPr>
        <p:spPr>
          <a:xfrm>
            <a:off x="1435608" y="2212848"/>
            <a:ext cx="4340200" cy="411480"/>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確認すべきこと</a:t>
            </a:r>
            <a:endParaRPr lang="en-US" sz="1600" dirty="0"/>
          </a:p>
        </p:txBody>
      </p:sp>
      <p:sp>
        <p:nvSpPr>
          <p:cNvPr id="9" name="Text 6"/>
          <p:cNvSpPr/>
          <p:nvPr/>
        </p:nvSpPr>
        <p:spPr>
          <a:xfrm>
            <a:off x="886968" y="2807208"/>
            <a:ext cx="4705960" cy="2377440"/>
          </a:xfrm>
          <a:prstGeom prst="rect">
            <a:avLst/>
          </a:prstGeom>
          <a:noFill/>
          <a:ln/>
        </p:spPr>
        <p:txBody>
          <a:bodyPr wrap="square" rtlCol="0" anchor="t"/>
          <a:lstStyle/>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外部AIへの入力は、第三者提供・委託・国外移転の論点になり得る</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入力内容が保存・学習・再出力される可能性を確認する</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本人同意・利用目的の範囲を現場で独断しない</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病歴・障害・信条等の要配慮情報は特に慎重に</a:t>
            </a:r>
            <a:endParaRPr lang="en-US" sz="1350" dirty="0"/>
          </a:p>
        </p:txBody>
      </p:sp>
      <p:sp>
        <p:nvSpPr>
          <p:cNvPr id="10" name="Shape 7"/>
          <p:cNvSpPr/>
          <p:nvPr/>
        </p:nvSpPr>
        <p:spPr>
          <a:xfrm>
            <a:off x="6278728" y="1938528"/>
            <a:ext cx="5346040" cy="3383280"/>
          </a:xfrm>
          <a:prstGeom prst="roundRect">
            <a:avLst>
              <a:gd name="adj" fmla="val 1622"/>
            </a:avLst>
          </a:prstGeom>
          <a:solidFill>
            <a:srgbClr val="E7F0EB"/>
          </a:solidFill>
          <a:ln w="12700">
            <a:solidFill>
              <a:srgbClr val="BCD5C7"/>
            </a:solidFill>
            <a:prstDash val="solid"/>
          </a:ln>
        </p:spPr>
      </p:sp>
      <p:sp>
        <p:nvSpPr>
          <p:cNvPr id="11" name="Shape 8"/>
          <p:cNvSpPr/>
          <p:nvPr/>
        </p:nvSpPr>
        <p:spPr>
          <a:xfrm>
            <a:off x="6553048" y="2194560"/>
            <a:ext cx="457200" cy="457200"/>
          </a:xfrm>
          <a:prstGeom prst="ellipse">
            <a:avLst/>
          </a:prstGeom>
          <a:solidFill>
            <a:srgbClr val="2F6B4F"/>
          </a:solidFill>
          <a:ln/>
        </p:spPr>
      </p:sp>
      <p:pic>
        <p:nvPicPr>
          <p:cNvPr id="12" name="Image 1" descr="preencoded.png">    </p:cNvPr>
          <p:cNvPicPr>
            <a:picLocks noChangeAspect="1"/>
          </p:cNvPicPr>
          <p:nvPr/>
        </p:nvPicPr>
        <p:blipFill>
          <a:blip r:embed="rId2"/>
          <a:stretch>
            <a:fillRect/>
          </a:stretch>
        </p:blipFill>
        <p:spPr>
          <a:xfrm>
            <a:off x="6671920" y="2313432"/>
            <a:ext cx="219456" cy="219456"/>
          </a:xfrm>
          <a:prstGeom prst="rect">
            <a:avLst/>
          </a:prstGeom>
        </p:spPr>
      </p:pic>
      <p:sp>
        <p:nvSpPr>
          <p:cNvPr id="13" name="Text 9"/>
          <p:cNvSpPr/>
          <p:nvPr/>
        </p:nvSpPr>
        <p:spPr>
          <a:xfrm>
            <a:off x="7147408" y="2212848"/>
            <a:ext cx="4340200" cy="411480"/>
          </a:xfrm>
          <a:prstGeom prst="rect">
            <a:avLst/>
          </a:prstGeom>
          <a:noFill/>
          <a:ln/>
        </p:spPr>
        <p:txBody>
          <a:bodyPr wrap="square" lIns="0" tIns="0" rIns="0" bIns="0" rtlCol="0" anchor="ctr"/>
          <a:lstStyle/>
          <a:p>
            <a:pPr indent="0" marL="0">
              <a:buNone/>
            </a:pPr>
            <a:r>
              <a:rPr lang="en-US" sz="1600" b="1" dirty="0">
                <a:solidFill>
                  <a:srgbClr val="2F6B4F"/>
                </a:solidFill>
                <a:latin typeface="Meiryo" pitchFamily="34" charset="0"/>
                <a:ea typeface="Meiryo" pitchFamily="34" charset="-122"/>
                <a:cs typeface="Meiryo" pitchFamily="34" charset="-120"/>
              </a:rPr>
              <a:t>現場での実務対応</a:t>
            </a:r>
            <a:endParaRPr lang="en-US" sz="1600" dirty="0"/>
          </a:p>
        </p:txBody>
      </p:sp>
      <p:sp>
        <p:nvSpPr>
          <p:cNvPr id="14" name="Text 10"/>
          <p:cNvSpPr/>
          <p:nvPr/>
        </p:nvSpPr>
        <p:spPr>
          <a:xfrm>
            <a:off x="6598768" y="2807208"/>
            <a:ext cx="4705960" cy="2377440"/>
          </a:xfrm>
          <a:prstGeom prst="rect">
            <a:avLst/>
          </a:prstGeom>
          <a:noFill/>
          <a:ln/>
        </p:spPr>
        <p:txBody>
          <a:bodyPr wrap="square" rtlCol="0" anchor="t"/>
          <a:lstStyle/>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氏名・連絡先は削除、または「A社・担当者様」等に置換</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個別事情は一般化・要約してから入力</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社内承認済み環境を優先する</a:t>
            </a:r>
            <a:endParaRPr lang="en-US" sz="1350" dirty="0"/>
          </a:p>
          <a:p>
            <a:pPr marL="342900" indent="-342900">
              <a:spcAft>
                <a:spcPts val="1000"/>
              </a:spcAft>
              <a:buSzPct val="100000"/>
              <a:buChar char="✓"/>
            </a:pPr>
            <a:r>
              <a:rPr lang="en-US" sz="1350" dirty="0">
                <a:solidFill>
                  <a:srgbClr val="263238"/>
                </a:solidFill>
                <a:latin typeface="Meiryo" pitchFamily="34" charset="0"/>
                <a:ea typeface="Meiryo" pitchFamily="34" charset="-122"/>
                <a:cs typeface="Meiryo" pitchFamily="34" charset="-120"/>
              </a:rPr>
              <a:t>判断に迷えば個人情報保護担当・上長へ相談</a:t>
            </a:r>
            <a:endParaRPr lang="en-US" sz="1350" dirty="0"/>
          </a:p>
        </p:txBody>
      </p:sp>
      <p:sp>
        <p:nvSpPr>
          <p:cNvPr id="15" name="Shape 11"/>
          <p:cNvSpPr/>
          <p:nvPr/>
        </p:nvSpPr>
        <p:spPr>
          <a:xfrm>
            <a:off x="566928" y="6437376"/>
            <a:ext cx="11057839" cy="0"/>
          </a:xfrm>
          <a:prstGeom prst="line">
            <a:avLst/>
          </a:prstGeom>
          <a:noFill/>
          <a:ln w="12700">
            <a:solidFill>
              <a:srgbClr val="D4DCE4"/>
            </a:solidFill>
            <a:prstDash val="solid"/>
          </a:ln>
        </p:spPr>
      </p:sp>
      <p:sp>
        <p:nvSpPr>
          <p:cNvPr id="16" name="Text 1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17" name="Text 1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11</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INPUT｜機密情報</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機密情報・営業秘密・未公表情報</a:t>
            </a:r>
            <a:endParaRPr lang="en-US" sz="2700" dirty="0"/>
          </a:p>
        </p:txBody>
      </p:sp>
      <p:sp>
        <p:nvSpPr>
          <p:cNvPr id="4" name="Shape 2"/>
          <p:cNvSpPr/>
          <p:nvPr/>
        </p:nvSpPr>
        <p:spPr>
          <a:xfrm>
            <a:off x="566928" y="1481328"/>
            <a:ext cx="11057839" cy="640080"/>
          </a:xfrm>
          <a:prstGeom prst="roundRect">
            <a:avLst>
              <a:gd name="adj" fmla="val 7143"/>
            </a:avLst>
          </a:prstGeom>
          <a:solidFill>
            <a:srgbClr val="FBEAE8"/>
          </a:solidFill>
          <a:ln w="12700">
            <a:solidFill>
              <a:srgbClr val="EBC9C4"/>
            </a:solidFill>
            <a:prstDash val="solid"/>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外部AIへ入れた瞬間に「社外に出した」ことになり得ます。取り返しがつきません。</a:t>
            </a:r>
            <a:endParaRPr lang="en-US" sz="1500" dirty="0"/>
          </a:p>
        </p:txBody>
      </p:sp>
      <p:sp>
        <p:nvSpPr>
          <p:cNvPr id="6" name="Shape 4"/>
          <p:cNvSpPr/>
          <p:nvPr/>
        </p:nvSpPr>
        <p:spPr>
          <a:xfrm>
            <a:off x="566928" y="2350008"/>
            <a:ext cx="3442106" cy="2286000"/>
          </a:xfrm>
          <a:prstGeom prst="roundRect">
            <a:avLst>
              <a:gd name="adj" fmla="val 24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7" name="Shape 5"/>
          <p:cNvSpPr/>
          <p:nvPr/>
        </p:nvSpPr>
        <p:spPr>
          <a:xfrm>
            <a:off x="822960" y="2606040"/>
            <a:ext cx="548640" cy="548640"/>
          </a:xfrm>
          <a:prstGeom prst="ellipse">
            <a:avLst/>
          </a:prstGeom>
          <a:solidFill>
            <a:srgbClr val="16314F"/>
          </a:solidFill>
          <a:ln/>
        </p:spPr>
      </p:sp>
      <p:pic>
        <p:nvPicPr>
          <p:cNvPr id="8" name="Image 0" descr="preencoded.png">    </p:cNvPr>
          <p:cNvPicPr>
            <a:picLocks noChangeAspect="1"/>
          </p:cNvPicPr>
          <p:nvPr/>
        </p:nvPicPr>
        <p:blipFill>
          <a:blip r:embed="rId1"/>
          <a:stretch>
            <a:fillRect/>
          </a:stretch>
        </p:blipFill>
        <p:spPr>
          <a:xfrm>
            <a:off x="965606" y="2748686"/>
            <a:ext cx="263347" cy="263347"/>
          </a:xfrm>
          <a:prstGeom prst="rect">
            <a:avLst/>
          </a:prstGeom>
        </p:spPr>
      </p:pic>
      <p:sp>
        <p:nvSpPr>
          <p:cNvPr id="9" name="Text 6"/>
          <p:cNvSpPr/>
          <p:nvPr/>
        </p:nvSpPr>
        <p:spPr>
          <a:xfrm>
            <a:off x="1499616" y="2642616"/>
            <a:ext cx="2344826" cy="50292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営業秘密になり得る情報</a:t>
            </a:r>
            <a:endParaRPr lang="en-US" sz="1400" dirty="0"/>
          </a:p>
        </p:txBody>
      </p:sp>
      <p:sp>
        <p:nvSpPr>
          <p:cNvPr id="10" name="Text 7"/>
          <p:cNvSpPr/>
          <p:nvPr/>
        </p:nvSpPr>
        <p:spPr>
          <a:xfrm>
            <a:off x="795528" y="3264408"/>
            <a:ext cx="2984906" cy="1234440"/>
          </a:xfrm>
          <a:prstGeom prst="rect">
            <a:avLst/>
          </a:prstGeom>
          <a:noFill/>
          <a:ln/>
        </p:spPr>
        <p:txBody>
          <a:bodyPr wrap="square" lIns="0" tIns="0" rIns="0" bIns="0" rtlCol="0" anchor="t"/>
          <a:lstStyle/>
          <a:p>
            <a:pPr indent="0" marL="0">
              <a:buNone/>
            </a:pPr>
            <a:r>
              <a:rPr lang="en-US" sz="1250" dirty="0">
                <a:solidFill>
                  <a:srgbClr val="263238"/>
                </a:solidFill>
                <a:latin typeface="Meiryo" pitchFamily="34" charset="0"/>
                <a:ea typeface="Meiryo" pitchFamily="34" charset="-122"/>
                <a:cs typeface="Meiryo" pitchFamily="34" charset="-120"/>
              </a:rPr>
              <a:t>技術情報・顧客リスト・原価・ノウハウ。社外流出は会社の競争力を直接損なう。</a:t>
            </a:r>
            <a:endParaRPr lang="en-US" sz="1250" dirty="0"/>
          </a:p>
        </p:txBody>
      </p:sp>
      <p:sp>
        <p:nvSpPr>
          <p:cNvPr id="11" name="Shape 8"/>
          <p:cNvSpPr/>
          <p:nvPr/>
        </p:nvSpPr>
        <p:spPr>
          <a:xfrm>
            <a:off x="4374794" y="2350008"/>
            <a:ext cx="3442106" cy="2286000"/>
          </a:xfrm>
          <a:prstGeom prst="roundRect">
            <a:avLst>
              <a:gd name="adj" fmla="val 24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2" name="Shape 9"/>
          <p:cNvSpPr/>
          <p:nvPr/>
        </p:nvSpPr>
        <p:spPr>
          <a:xfrm>
            <a:off x="4630826" y="2606040"/>
            <a:ext cx="548640" cy="548640"/>
          </a:xfrm>
          <a:prstGeom prst="ellipse">
            <a:avLst/>
          </a:prstGeom>
          <a:solidFill>
            <a:srgbClr val="16314F"/>
          </a:solidFill>
          <a:ln/>
        </p:spPr>
      </p:sp>
      <p:pic>
        <p:nvPicPr>
          <p:cNvPr id="13" name="Image 1" descr="preencoded.png">    </p:cNvPr>
          <p:cNvPicPr>
            <a:picLocks noChangeAspect="1"/>
          </p:cNvPicPr>
          <p:nvPr/>
        </p:nvPicPr>
        <p:blipFill>
          <a:blip r:embed="rId2"/>
          <a:stretch>
            <a:fillRect/>
          </a:stretch>
        </p:blipFill>
        <p:spPr>
          <a:xfrm>
            <a:off x="4773473" y="2748686"/>
            <a:ext cx="263347" cy="263347"/>
          </a:xfrm>
          <a:prstGeom prst="rect">
            <a:avLst/>
          </a:prstGeom>
        </p:spPr>
      </p:pic>
      <p:sp>
        <p:nvSpPr>
          <p:cNvPr id="14" name="Text 10"/>
          <p:cNvSpPr/>
          <p:nvPr/>
        </p:nvSpPr>
        <p:spPr>
          <a:xfrm>
            <a:off x="5307482" y="2642616"/>
            <a:ext cx="2344826" cy="50292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契約・取引情報</a:t>
            </a:r>
            <a:endParaRPr lang="en-US" sz="1400" dirty="0"/>
          </a:p>
        </p:txBody>
      </p:sp>
      <p:sp>
        <p:nvSpPr>
          <p:cNvPr id="15" name="Text 11"/>
          <p:cNvSpPr/>
          <p:nvPr/>
        </p:nvSpPr>
        <p:spPr>
          <a:xfrm>
            <a:off x="4603394" y="3264408"/>
            <a:ext cx="2984906" cy="1234440"/>
          </a:xfrm>
          <a:prstGeom prst="rect">
            <a:avLst/>
          </a:prstGeom>
          <a:noFill/>
          <a:ln/>
        </p:spPr>
        <p:txBody>
          <a:bodyPr wrap="square" lIns="0" tIns="0" rIns="0" bIns="0" rtlCol="0" anchor="t"/>
          <a:lstStyle/>
          <a:p>
            <a:pPr indent="0" marL="0">
              <a:buNone/>
            </a:pPr>
            <a:r>
              <a:rPr lang="en-US" sz="1250" dirty="0">
                <a:solidFill>
                  <a:srgbClr val="263238"/>
                </a:solidFill>
                <a:latin typeface="Meiryo" pitchFamily="34" charset="0"/>
                <a:ea typeface="Meiryo" pitchFamily="34" charset="-122"/>
                <a:cs typeface="Meiryo" pitchFamily="34" charset="-120"/>
              </a:rPr>
              <a:t>契約書・取引条件・価格・未公表案件名。秘密保持義務に反するおそれ。</a:t>
            </a:r>
            <a:endParaRPr lang="en-US" sz="1250" dirty="0"/>
          </a:p>
        </p:txBody>
      </p:sp>
      <p:sp>
        <p:nvSpPr>
          <p:cNvPr id="16" name="Shape 12"/>
          <p:cNvSpPr/>
          <p:nvPr/>
        </p:nvSpPr>
        <p:spPr>
          <a:xfrm>
            <a:off x="8182661" y="2350008"/>
            <a:ext cx="3442106" cy="2286000"/>
          </a:xfrm>
          <a:prstGeom prst="roundRect">
            <a:avLst>
              <a:gd name="adj" fmla="val 24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7" name="Shape 13"/>
          <p:cNvSpPr/>
          <p:nvPr/>
        </p:nvSpPr>
        <p:spPr>
          <a:xfrm>
            <a:off x="8438693" y="2606040"/>
            <a:ext cx="548640" cy="548640"/>
          </a:xfrm>
          <a:prstGeom prst="ellipse">
            <a:avLst/>
          </a:prstGeom>
          <a:solidFill>
            <a:srgbClr val="16314F"/>
          </a:solidFill>
          <a:ln/>
        </p:spPr>
      </p:sp>
      <p:pic>
        <p:nvPicPr>
          <p:cNvPr id="18" name="Image 2" descr="preencoded.png">    </p:cNvPr>
          <p:cNvPicPr>
            <a:picLocks noChangeAspect="1"/>
          </p:cNvPicPr>
          <p:nvPr/>
        </p:nvPicPr>
        <p:blipFill>
          <a:blip r:embed="rId3"/>
          <a:stretch>
            <a:fillRect/>
          </a:stretch>
        </p:blipFill>
        <p:spPr>
          <a:xfrm>
            <a:off x="8581339" y="2748686"/>
            <a:ext cx="263347" cy="263347"/>
          </a:xfrm>
          <a:prstGeom prst="rect">
            <a:avLst/>
          </a:prstGeom>
        </p:spPr>
      </p:pic>
      <p:sp>
        <p:nvSpPr>
          <p:cNvPr id="19" name="Text 14"/>
          <p:cNvSpPr/>
          <p:nvPr/>
        </p:nvSpPr>
        <p:spPr>
          <a:xfrm>
            <a:off x="9115349" y="2642616"/>
            <a:ext cx="2344826" cy="50292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未公表情報</a:t>
            </a:r>
            <a:endParaRPr lang="en-US" sz="1400" dirty="0"/>
          </a:p>
        </p:txBody>
      </p:sp>
      <p:sp>
        <p:nvSpPr>
          <p:cNvPr id="20" name="Text 15"/>
          <p:cNvSpPr/>
          <p:nvPr/>
        </p:nvSpPr>
        <p:spPr>
          <a:xfrm>
            <a:off x="8411261" y="3264408"/>
            <a:ext cx="2984906" cy="1234440"/>
          </a:xfrm>
          <a:prstGeom prst="rect">
            <a:avLst/>
          </a:prstGeom>
          <a:noFill/>
          <a:ln/>
        </p:spPr>
        <p:txBody>
          <a:bodyPr wrap="square" lIns="0" tIns="0" rIns="0" bIns="0" rtlCol="0" anchor="t"/>
          <a:lstStyle/>
          <a:p>
            <a:pPr indent="0" marL="0">
              <a:buNone/>
            </a:pPr>
            <a:r>
              <a:rPr lang="en-US" sz="1250" dirty="0">
                <a:solidFill>
                  <a:srgbClr val="263238"/>
                </a:solidFill>
                <a:latin typeface="Meiryo" pitchFamily="34" charset="0"/>
                <a:ea typeface="Meiryo" pitchFamily="34" charset="-122"/>
                <a:cs typeface="Meiryo" pitchFamily="34" charset="-120"/>
              </a:rPr>
              <a:t>新規事業・M&amp;A・人事・決算前情報。漏えいは重大な経営リスク。</a:t>
            </a:r>
            <a:endParaRPr lang="en-US" sz="1250" dirty="0"/>
          </a:p>
        </p:txBody>
      </p:sp>
      <p:sp>
        <p:nvSpPr>
          <p:cNvPr id="21" name="Text 16"/>
          <p:cNvSpPr/>
          <p:nvPr/>
        </p:nvSpPr>
        <p:spPr>
          <a:xfrm>
            <a:off x="566928" y="4773168"/>
            <a:ext cx="11057839" cy="457200"/>
          </a:xfrm>
          <a:prstGeom prst="rect">
            <a:avLst/>
          </a:prstGeom>
          <a:noFill/>
          <a:ln/>
        </p:spPr>
        <p:txBody>
          <a:bodyPr wrap="square" lIns="0" tIns="0" rIns="0" bIns="0" rtlCol="0" anchor="t"/>
          <a:lstStyle/>
          <a:p>
            <a:pPr indent="0" marL="0">
              <a:buNone/>
            </a:pPr>
            <a:r>
              <a:rPr lang="en-US" sz="1150" i="1" dirty="0">
                <a:solidFill>
                  <a:srgbClr val="5B6B7A"/>
                </a:solidFill>
                <a:latin typeface="Meiryo" pitchFamily="34" charset="0"/>
                <a:ea typeface="Meiryo" pitchFamily="34" charset="-122"/>
                <a:cs typeface="Meiryo" pitchFamily="34" charset="-120"/>
              </a:rPr>
              <a:t>※ 営業秘密の3要件（秘密管理性・有用性・非公知性）や退職時の持出しは第13回で扱います。本回は「外部AIへ入れない／承認を取る」が要点。</a:t>
            </a:r>
            <a:endParaRPr lang="en-US" sz="1150" dirty="0"/>
          </a:p>
        </p:txBody>
      </p:sp>
      <p:sp>
        <p:nvSpPr>
          <p:cNvPr id="22" name="Shape 17"/>
          <p:cNvSpPr/>
          <p:nvPr/>
        </p:nvSpPr>
        <p:spPr>
          <a:xfrm>
            <a:off x="566928" y="6437376"/>
            <a:ext cx="11057839" cy="0"/>
          </a:xfrm>
          <a:prstGeom prst="line">
            <a:avLst/>
          </a:prstGeom>
          <a:noFill/>
          <a:ln w="12700">
            <a:solidFill>
              <a:srgbClr val="D4DCE4"/>
            </a:solidFill>
            <a:prstDash val="solid"/>
          </a:ln>
        </p:spPr>
      </p:sp>
      <p:sp>
        <p:nvSpPr>
          <p:cNvPr id="23" name="Text 18"/>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19"/>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12</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TOOLS</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社内承認済みAI と 外部AI・個人アカウント</a:t>
            </a:r>
            <a:endParaRPr lang="en-US" sz="24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「同じChatGPTでも、どの入口から使うか」で扱いが変わります。</a:t>
            </a:r>
            <a:endParaRPr lang="en-US" sz="1350" dirty="0"/>
          </a:p>
        </p:txBody>
      </p:sp>
      <p:sp>
        <p:nvSpPr>
          <p:cNvPr id="5" name="Shape 3"/>
          <p:cNvSpPr/>
          <p:nvPr/>
        </p:nvSpPr>
        <p:spPr>
          <a:xfrm>
            <a:off x="566928" y="1938528"/>
            <a:ext cx="5346040" cy="3246120"/>
          </a:xfrm>
          <a:prstGeom prst="roundRect">
            <a:avLst>
              <a:gd name="adj" fmla="val 1690"/>
            </a:avLst>
          </a:prstGeom>
          <a:solidFill>
            <a:srgbClr val="E7F0EB"/>
          </a:solidFill>
          <a:ln w="12700">
            <a:solidFill>
              <a:srgbClr val="BCD5C7"/>
            </a:solidFill>
            <a:prstDash val="solid"/>
          </a:ln>
        </p:spPr>
      </p:sp>
      <p:sp>
        <p:nvSpPr>
          <p:cNvPr id="6" name="Shape 4"/>
          <p:cNvSpPr/>
          <p:nvPr/>
        </p:nvSpPr>
        <p:spPr>
          <a:xfrm>
            <a:off x="841248" y="2194560"/>
            <a:ext cx="457200" cy="457200"/>
          </a:xfrm>
          <a:prstGeom prst="ellipse">
            <a:avLst/>
          </a:prstGeom>
          <a:solidFill>
            <a:srgbClr val="2F6B4F"/>
          </a:solidFill>
          <a:ln/>
        </p:spPr>
      </p:sp>
      <p:pic>
        <p:nvPicPr>
          <p:cNvPr id="7" name="Image 0" descr="preencoded.png">    </p:cNvPr>
          <p:cNvPicPr>
            <a:picLocks noChangeAspect="1"/>
          </p:cNvPicPr>
          <p:nvPr/>
        </p:nvPicPr>
        <p:blipFill>
          <a:blip r:embed="rId1"/>
          <a:stretch>
            <a:fillRect/>
          </a:stretch>
        </p:blipFill>
        <p:spPr>
          <a:xfrm>
            <a:off x="960120" y="2313432"/>
            <a:ext cx="219456" cy="219456"/>
          </a:xfrm>
          <a:prstGeom prst="rect">
            <a:avLst/>
          </a:prstGeom>
        </p:spPr>
      </p:pic>
      <p:sp>
        <p:nvSpPr>
          <p:cNvPr id="8" name="Text 5"/>
          <p:cNvSpPr/>
          <p:nvPr/>
        </p:nvSpPr>
        <p:spPr>
          <a:xfrm>
            <a:off x="1435608" y="2212848"/>
            <a:ext cx="4340200" cy="411480"/>
          </a:xfrm>
          <a:prstGeom prst="rect">
            <a:avLst/>
          </a:prstGeom>
          <a:noFill/>
          <a:ln/>
        </p:spPr>
        <p:txBody>
          <a:bodyPr wrap="square" lIns="0" tIns="0" rIns="0" bIns="0" rtlCol="0" anchor="ctr"/>
          <a:lstStyle/>
          <a:p>
            <a:pPr indent="0" marL="0">
              <a:buNone/>
            </a:pPr>
            <a:r>
              <a:rPr lang="en-US" sz="1550" b="1" dirty="0">
                <a:solidFill>
                  <a:srgbClr val="2F6B4F"/>
                </a:solidFill>
                <a:latin typeface="Meiryo" pitchFamily="34" charset="0"/>
                <a:ea typeface="Meiryo" pitchFamily="34" charset="-122"/>
                <a:cs typeface="Meiryo" pitchFamily="34" charset="-120"/>
              </a:rPr>
              <a:t>社内承認済みAI／法人契約</a:t>
            </a:r>
            <a:endParaRPr lang="en-US" sz="1550" dirty="0"/>
          </a:p>
        </p:txBody>
      </p:sp>
      <p:sp>
        <p:nvSpPr>
          <p:cNvPr id="9" name="Text 6"/>
          <p:cNvSpPr/>
          <p:nvPr/>
        </p:nvSpPr>
        <p:spPr>
          <a:xfrm>
            <a:off x="886968" y="2807208"/>
            <a:ext cx="4705960" cy="2240280"/>
          </a:xfrm>
          <a:prstGeom prst="rect">
            <a:avLst/>
          </a:prstGeom>
          <a:noFill/>
          <a:ln/>
        </p:spPr>
        <p:txBody>
          <a:bodyPr wrap="square" rtlCol="0" anchor="t"/>
          <a:lstStyle/>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入力データの学習・保存・第三者提供の条件が会社で確認済み</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利用目的・対象業務が定められている</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管理・監査・相談の窓口がある</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それでも入力禁止情報は別途ルールに従う</a:t>
            </a:r>
            <a:endParaRPr lang="en-US" sz="1350" dirty="0"/>
          </a:p>
        </p:txBody>
      </p:sp>
      <p:sp>
        <p:nvSpPr>
          <p:cNvPr id="10" name="Shape 7"/>
          <p:cNvSpPr/>
          <p:nvPr/>
        </p:nvSpPr>
        <p:spPr>
          <a:xfrm>
            <a:off x="6278728" y="1938528"/>
            <a:ext cx="5346040" cy="3246120"/>
          </a:xfrm>
          <a:prstGeom prst="roundRect">
            <a:avLst>
              <a:gd name="adj" fmla="val 1690"/>
            </a:avLst>
          </a:prstGeom>
          <a:solidFill>
            <a:srgbClr val="FBEAE8"/>
          </a:solidFill>
          <a:ln w="12700">
            <a:solidFill>
              <a:srgbClr val="EBC9C4"/>
            </a:solidFill>
            <a:prstDash val="solid"/>
          </a:ln>
        </p:spPr>
      </p:sp>
      <p:sp>
        <p:nvSpPr>
          <p:cNvPr id="11" name="Shape 8"/>
          <p:cNvSpPr/>
          <p:nvPr/>
        </p:nvSpPr>
        <p:spPr>
          <a:xfrm>
            <a:off x="6553048" y="2194560"/>
            <a:ext cx="457200" cy="457200"/>
          </a:xfrm>
          <a:prstGeom prst="ellipse">
            <a:avLst/>
          </a:prstGeom>
          <a:solidFill>
            <a:srgbClr val="B42318"/>
          </a:solidFill>
          <a:ln/>
        </p:spPr>
      </p:sp>
      <p:pic>
        <p:nvPicPr>
          <p:cNvPr id="12" name="Image 1" descr="preencoded.png">    </p:cNvPr>
          <p:cNvPicPr>
            <a:picLocks noChangeAspect="1"/>
          </p:cNvPicPr>
          <p:nvPr/>
        </p:nvPicPr>
        <p:blipFill>
          <a:blip r:embed="rId2"/>
          <a:stretch>
            <a:fillRect/>
          </a:stretch>
        </p:blipFill>
        <p:spPr>
          <a:xfrm>
            <a:off x="6671920" y="2313432"/>
            <a:ext cx="219456" cy="219456"/>
          </a:xfrm>
          <a:prstGeom prst="rect">
            <a:avLst/>
          </a:prstGeom>
        </p:spPr>
      </p:pic>
      <p:sp>
        <p:nvSpPr>
          <p:cNvPr id="13" name="Text 9"/>
          <p:cNvSpPr/>
          <p:nvPr/>
        </p:nvSpPr>
        <p:spPr>
          <a:xfrm>
            <a:off x="7147408" y="2212848"/>
            <a:ext cx="4340200" cy="411480"/>
          </a:xfrm>
          <a:prstGeom prst="rect">
            <a:avLst/>
          </a:prstGeom>
          <a:noFill/>
          <a:ln/>
        </p:spPr>
        <p:txBody>
          <a:bodyPr wrap="square" lIns="0" tIns="0" rIns="0" bIns="0" rtlCol="0" anchor="ctr"/>
          <a:lstStyle/>
          <a:p>
            <a:pPr indent="0" marL="0">
              <a:buNone/>
            </a:pPr>
            <a:r>
              <a:rPr lang="en-US" sz="1550" b="1" dirty="0">
                <a:solidFill>
                  <a:srgbClr val="B42318"/>
                </a:solidFill>
                <a:latin typeface="Meiryo" pitchFamily="34" charset="0"/>
                <a:ea typeface="Meiryo" pitchFamily="34" charset="-122"/>
                <a:cs typeface="Meiryo" pitchFamily="34" charset="-120"/>
              </a:rPr>
              <a:t>外部AI・無料AI・個人アカウント</a:t>
            </a:r>
            <a:endParaRPr lang="en-US" sz="1550" dirty="0"/>
          </a:p>
        </p:txBody>
      </p:sp>
      <p:sp>
        <p:nvSpPr>
          <p:cNvPr id="14" name="Text 10"/>
          <p:cNvSpPr/>
          <p:nvPr/>
        </p:nvSpPr>
        <p:spPr>
          <a:xfrm>
            <a:off x="6598768" y="2807208"/>
            <a:ext cx="4705960" cy="2240280"/>
          </a:xfrm>
          <a:prstGeom prst="rect">
            <a:avLst/>
          </a:prstGeom>
          <a:noFill/>
          <a:ln/>
        </p:spPr>
        <p:txBody>
          <a:bodyPr wrap="square" rtlCol="0" anchor="t"/>
          <a:lstStyle/>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入力が学習・保存・再出力される可能性を確認しにくい</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業務情報・顧客情報を個人アカウントで扱うのは原則NG</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規約・データの扱いが頻繁に変わる</a:t>
            </a:r>
            <a:endParaRPr lang="en-US" sz="1350" dirty="0"/>
          </a:p>
          <a:p>
            <a:pPr marL="342900" indent="-342900">
              <a:spcAft>
                <a:spcPts val="900"/>
              </a:spcAft>
              <a:buSzPct val="100000"/>
              <a:buChar char="✕"/>
            </a:pPr>
            <a:r>
              <a:rPr lang="en-US" sz="1350" dirty="0">
                <a:solidFill>
                  <a:srgbClr val="263238"/>
                </a:solidFill>
                <a:latin typeface="Meiryo" pitchFamily="34" charset="0"/>
                <a:ea typeface="Meiryo" pitchFamily="34" charset="-122"/>
                <a:cs typeface="Meiryo" pitchFamily="34" charset="-120"/>
              </a:rPr>
              <a:t>「無料だから」「便利だから」で業務利用を始めない</a:t>
            </a:r>
            <a:endParaRPr lang="en-US" sz="1350" dirty="0"/>
          </a:p>
        </p:txBody>
      </p:sp>
      <p:sp>
        <p:nvSpPr>
          <p:cNvPr id="15" name="Text 11"/>
          <p:cNvSpPr/>
          <p:nvPr/>
        </p:nvSpPr>
        <p:spPr>
          <a:xfrm>
            <a:off x="566928" y="5367528"/>
            <a:ext cx="11057839" cy="32004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【要自社記入：承認済みAIツール一覧・利用可否】は研修実施ガイド／ハンドブックで確認してください。</a:t>
            </a:r>
            <a:endParaRPr lang="en-US" sz="1100" dirty="0"/>
          </a:p>
        </p:txBody>
      </p:sp>
      <p:sp>
        <p:nvSpPr>
          <p:cNvPr id="16" name="Shape 12"/>
          <p:cNvSpPr/>
          <p:nvPr/>
        </p:nvSpPr>
        <p:spPr>
          <a:xfrm>
            <a:off x="566928" y="6437376"/>
            <a:ext cx="11057839" cy="0"/>
          </a:xfrm>
          <a:prstGeom prst="line">
            <a:avLst/>
          </a:prstGeom>
          <a:noFill/>
          <a:ln w="12700">
            <a:solidFill>
              <a:srgbClr val="D4DCE4"/>
            </a:solidFill>
            <a:prstDash val="solid"/>
          </a:ln>
        </p:spPr>
      </p:sp>
      <p:sp>
        <p:nvSpPr>
          <p:cNvPr id="17" name="Text 13"/>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18" name="Text 14"/>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13</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TOOLS</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ブラウザ拡張・プラグイン・AIエージェントの注意</a:t>
            </a:r>
            <a:endParaRPr lang="en-US" sz="24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「気づかないうちにデータが外部へ送られる」点が、通常のチャット利用と違います。</a:t>
            </a:r>
            <a:endParaRPr lang="en-US" sz="1350" dirty="0"/>
          </a:p>
        </p:txBody>
      </p:sp>
      <p:sp>
        <p:nvSpPr>
          <p:cNvPr id="5" name="Shape 3"/>
          <p:cNvSpPr/>
          <p:nvPr/>
        </p:nvSpPr>
        <p:spPr>
          <a:xfrm>
            <a:off x="566928" y="1984248"/>
            <a:ext cx="5346040"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22960" y="2258568"/>
            <a:ext cx="548640" cy="548640"/>
          </a:xfrm>
          <a:prstGeom prst="ellipse">
            <a:avLst/>
          </a:prstGeom>
          <a:solidFill>
            <a:srgbClr val="237A75"/>
          </a:solidFill>
          <a:ln/>
        </p:spPr>
      </p:sp>
      <p:pic>
        <p:nvPicPr>
          <p:cNvPr id="7" name="Image 0" descr="preencoded.png">    </p:cNvPr>
          <p:cNvPicPr>
            <a:picLocks noChangeAspect="1"/>
          </p:cNvPicPr>
          <p:nvPr/>
        </p:nvPicPr>
        <p:blipFill>
          <a:blip r:embed="rId1"/>
          <a:stretch>
            <a:fillRect/>
          </a:stretch>
        </p:blipFill>
        <p:spPr>
          <a:xfrm>
            <a:off x="965606" y="2401214"/>
            <a:ext cx="263347" cy="263347"/>
          </a:xfrm>
          <a:prstGeom prst="rect">
            <a:avLst/>
          </a:prstGeom>
        </p:spPr>
      </p:pic>
      <p:sp>
        <p:nvSpPr>
          <p:cNvPr id="8" name="Text 5"/>
          <p:cNvSpPr/>
          <p:nvPr/>
        </p:nvSpPr>
        <p:spPr>
          <a:xfrm>
            <a:off x="1499616" y="2185416"/>
            <a:ext cx="42487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勝手にインストールしない</a:t>
            </a:r>
            <a:endParaRPr lang="en-US" sz="1450" dirty="0"/>
          </a:p>
        </p:txBody>
      </p:sp>
      <p:sp>
        <p:nvSpPr>
          <p:cNvPr id="9" name="Text 6"/>
          <p:cNvSpPr/>
          <p:nvPr/>
        </p:nvSpPr>
        <p:spPr>
          <a:xfrm>
            <a:off x="1499616" y="2606040"/>
            <a:ext cx="4248760" cy="64008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拡張機能・プラグイン・外部APIは、利用可否を会社に確認してから。</a:t>
            </a:r>
            <a:endParaRPr lang="en-US" sz="1200" dirty="0"/>
          </a:p>
        </p:txBody>
      </p:sp>
      <p:sp>
        <p:nvSpPr>
          <p:cNvPr id="10" name="Shape 7"/>
          <p:cNvSpPr/>
          <p:nvPr/>
        </p:nvSpPr>
        <p:spPr>
          <a:xfrm>
            <a:off x="6278728" y="1984248"/>
            <a:ext cx="5346040"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6534760" y="2258568"/>
            <a:ext cx="548640" cy="548640"/>
          </a:xfrm>
          <a:prstGeom prst="ellipse">
            <a:avLst/>
          </a:prstGeom>
          <a:solidFill>
            <a:srgbClr val="237A75"/>
          </a:solidFill>
          <a:ln/>
        </p:spPr>
      </p:sp>
      <p:pic>
        <p:nvPicPr>
          <p:cNvPr id="12" name="Image 1" descr="preencoded.png">    </p:cNvPr>
          <p:cNvPicPr>
            <a:picLocks noChangeAspect="1"/>
          </p:cNvPicPr>
          <p:nvPr/>
        </p:nvPicPr>
        <p:blipFill>
          <a:blip r:embed="rId2"/>
          <a:stretch>
            <a:fillRect/>
          </a:stretch>
        </p:blipFill>
        <p:spPr>
          <a:xfrm>
            <a:off x="6677406" y="2401214"/>
            <a:ext cx="263347" cy="263347"/>
          </a:xfrm>
          <a:prstGeom prst="rect">
            <a:avLst/>
          </a:prstGeom>
        </p:spPr>
      </p:pic>
      <p:sp>
        <p:nvSpPr>
          <p:cNvPr id="13" name="Text 9"/>
          <p:cNvSpPr/>
          <p:nvPr/>
        </p:nvSpPr>
        <p:spPr>
          <a:xfrm>
            <a:off x="7211416" y="2185416"/>
            <a:ext cx="42487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画面・入力の取得に注意</a:t>
            </a:r>
            <a:endParaRPr lang="en-US" sz="1450" dirty="0"/>
          </a:p>
        </p:txBody>
      </p:sp>
      <p:sp>
        <p:nvSpPr>
          <p:cNvPr id="14" name="Text 10"/>
          <p:cNvSpPr/>
          <p:nvPr/>
        </p:nvSpPr>
        <p:spPr>
          <a:xfrm>
            <a:off x="7211416" y="2606040"/>
            <a:ext cx="4248760" cy="64008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拡張機能が閲覧中の画面や入力をまとめて外部送信することがある。</a:t>
            </a:r>
            <a:endParaRPr lang="en-US" sz="1200" dirty="0"/>
          </a:p>
        </p:txBody>
      </p:sp>
      <p:sp>
        <p:nvSpPr>
          <p:cNvPr id="15" name="Shape 11"/>
          <p:cNvSpPr/>
          <p:nvPr/>
        </p:nvSpPr>
        <p:spPr>
          <a:xfrm>
            <a:off x="566928" y="3611880"/>
            <a:ext cx="5346040"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22960" y="3886200"/>
            <a:ext cx="548640" cy="548640"/>
          </a:xfrm>
          <a:prstGeom prst="ellipse">
            <a:avLst/>
          </a:prstGeom>
          <a:solidFill>
            <a:srgbClr val="237A75"/>
          </a:solidFill>
          <a:ln/>
        </p:spPr>
      </p:sp>
      <p:pic>
        <p:nvPicPr>
          <p:cNvPr id="17" name="Image 2" descr="preencoded.png">    </p:cNvPr>
          <p:cNvPicPr>
            <a:picLocks noChangeAspect="1"/>
          </p:cNvPicPr>
          <p:nvPr/>
        </p:nvPicPr>
        <p:blipFill>
          <a:blip r:embed="rId3"/>
          <a:stretch>
            <a:fillRect/>
          </a:stretch>
        </p:blipFill>
        <p:spPr>
          <a:xfrm>
            <a:off x="965606" y="4028846"/>
            <a:ext cx="263347" cy="263347"/>
          </a:xfrm>
          <a:prstGeom prst="rect">
            <a:avLst/>
          </a:prstGeom>
        </p:spPr>
      </p:pic>
      <p:sp>
        <p:nvSpPr>
          <p:cNvPr id="18" name="Text 13"/>
          <p:cNvSpPr/>
          <p:nvPr/>
        </p:nvSpPr>
        <p:spPr>
          <a:xfrm>
            <a:off x="1499616" y="3813048"/>
            <a:ext cx="42487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AIエージェントの自動実行</a:t>
            </a:r>
            <a:endParaRPr lang="en-US" sz="1450" dirty="0"/>
          </a:p>
        </p:txBody>
      </p:sp>
      <p:sp>
        <p:nvSpPr>
          <p:cNvPr id="19" name="Text 14"/>
          <p:cNvSpPr/>
          <p:nvPr/>
        </p:nvSpPr>
        <p:spPr>
          <a:xfrm>
            <a:off x="1499616" y="4233672"/>
            <a:ext cx="4248760" cy="64008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メール送信・ファイル操作・購入等を自律実行する前に人が承認する。</a:t>
            </a:r>
            <a:endParaRPr lang="en-US" sz="1200" dirty="0"/>
          </a:p>
        </p:txBody>
      </p:sp>
      <p:sp>
        <p:nvSpPr>
          <p:cNvPr id="20" name="Shape 15"/>
          <p:cNvSpPr/>
          <p:nvPr/>
        </p:nvSpPr>
        <p:spPr>
          <a:xfrm>
            <a:off x="6278728" y="3611880"/>
            <a:ext cx="5346040"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6534760" y="3886200"/>
            <a:ext cx="548640" cy="548640"/>
          </a:xfrm>
          <a:prstGeom prst="ellipse">
            <a:avLst/>
          </a:prstGeom>
          <a:solidFill>
            <a:srgbClr val="237A75"/>
          </a:solidFill>
          <a:ln/>
        </p:spPr>
      </p:sp>
      <p:pic>
        <p:nvPicPr>
          <p:cNvPr id="22" name="Image 3" descr="preencoded.png">    </p:cNvPr>
          <p:cNvPicPr>
            <a:picLocks noChangeAspect="1"/>
          </p:cNvPicPr>
          <p:nvPr/>
        </p:nvPicPr>
        <p:blipFill>
          <a:blip r:embed="rId4"/>
          <a:stretch>
            <a:fillRect/>
          </a:stretch>
        </p:blipFill>
        <p:spPr>
          <a:xfrm>
            <a:off x="6677406" y="4028846"/>
            <a:ext cx="263347" cy="263347"/>
          </a:xfrm>
          <a:prstGeom prst="rect">
            <a:avLst/>
          </a:prstGeom>
        </p:spPr>
      </p:pic>
      <p:sp>
        <p:nvSpPr>
          <p:cNvPr id="23" name="Text 17"/>
          <p:cNvSpPr/>
          <p:nvPr/>
        </p:nvSpPr>
        <p:spPr>
          <a:xfrm>
            <a:off x="7211416" y="3813048"/>
            <a:ext cx="424876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連携先のデータ流れを確認</a:t>
            </a:r>
            <a:endParaRPr lang="en-US" sz="1450" dirty="0"/>
          </a:p>
        </p:txBody>
      </p:sp>
      <p:sp>
        <p:nvSpPr>
          <p:cNvPr id="24" name="Text 18"/>
          <p:cNvSpPr/>
          <p:nvPr/>
        </p:nvSpPr>
        <p:spPr>
          <a:xfrm>
            <a:off x="7211416" y="4233672"/>
            <a:ext cx="4248760" cy="64008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どの情報が・どこへ・何のために送られるかを把握できないなら使わない。</a:t>
            </a:r>
            <a:endParaRPr lang="en-US" sz="1200" dirty="0"/>
          </a:p>
        </p:txBody>
      </p:sp>
      <p:sp>
        <p:nvSpPr>
          <p:cNvPr id="25" name="Text 19"/>
          <p:cNvSpPr/>
          <p:nvPr/>
        </p:nvSpPr>
        <p:spPr>
          <a:xfrm>
            <a:off x="566928" y="5184648"/>
            <a:ext cx="11057839" cy="32004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パスワード・多要素認証・端末紛失・ランサムウェア等の一般的なセキュリティ対策は第10回で扱います。</a:t>
            </a:r>
            <a:endParaRPr lang="en-US" sz="1100" dirty="0"/>
          </a:p>
        </p:txBody>
      </p:sp>
      <p:sp>
        <p:nvSpPr>
          <p:cNvPr id="26" name="Shape 20"/>
          <p:cNvSpPr/>
          <p:nvPr/>
        </p:nvSpPr>
        <p:spPr>
          <a:xfrm>
            <a:off x="566928" y="6437376"/>
            <a:ext cx="11057839" cy="0"/>
          </a:xfrm>
          <a:prstGeom prst="line">
            <a:avLst/>
          </a:prstGeom>
          <a:noFill/>
          <a:ln w="12700">
            <a:solidFill>
              <a:srgbClr val="D4DCE4"/>
            </a:solidFill>
            <a:prstDash val="solid"/>
          </a:ln>
        </p:spPr>
      </p:sp>
      <p:sp>
        <p:nvSpPr>
          <p:cNvPr id="27"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8"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14</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INPUT｜加工</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匿名化・マスキング・要約・ダミー化</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入れたい情報があるときの「4つの加工」。ただし、加工すれば常に安全とは限りません。</a:t>
            </a:r>
            <a:endParaRPr lang="en-US" sz="1350" dirty="0"/>
          </a:p>
        </p:txBody>
      </p:sp>
      <p:sp>
        <p:nvSpPr>
          <p:cNvPr id="5" name="Shape 3"/>
          <p:cNvSpPr/>
          <p:nvPr/>
        </p:nvSpPr>
        <p:spPr>
          <a:xfrm>
            <a:off x="566928" y="1984248"/>
            <a:ext cx="2490140" cy="2103120"/>
          </a:xfrm>
          <a:prstGeom prst="roundRect">
            <a:avLst>
              <a:gd name="adj" fmla="val 260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1519390" y="2221992"/>
            <a:ext cx="585216" cy="585216"/>
          </a:xfrm>
          <a:prstGeom prst="ellipse">
            <a:avLst/>
          </a:prstGeom>
          <a:solidFill>
            <a:srgbClr val="237A75"/>
          </a:solidFill>
          <a:ln/>
        </p:spPr>
      </p:sp>
      <p:pic>
        <p:nvPicPr>
          <p:cNvPr id="7" name="Image 0" descr="preencoded.png">    </p:cNvPr>
          <p:cNvPicPr>
            <a:picLocks noChangeAspect="1"/>
          </p:cNvPicPr>
          <p:nvPr/>
        </p:nvPicPr>
        <p:blipFill>
          <a:blip r:embed="rId1"/>
          <a:stretch>
            <a:fillRect/>
          </a:stretch>
        </p:blipFill>
        <p:spPr>
          <a:xfrm>
            <a:off x="1671546" y="2374148"/>
            <a:ext cx="280904" cy="280904"/>
          </a:xfrm>
          <a:prstGeom prst="rect">
            <a:avLst/>
          </a:prstGeom>
        </p:spPr>
      </p:pic>
      <p:sp>
        <p:nvSpPr>
          <p:cNvPr id="8" name="Text 5"/>
          <p:cNvSpPr/>
          <p:nvPr/>
        </p:nvSpPr>
        <p:spPr>
          <a:xfrm>
            <a:off x="566928" y="2898648"/>
            <a:ext cx="2490140" cy="36576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匿名化</a:t>
            </a:r>
            <a:endParaRPr lang="en-US" sz="1600" dirty="0"/>
          </a:p>
        </p:txBody>
      </p:sp>
      <p:sp>
        <p:nvSpPr>
          <p:cNvPr id="9" name="Text 6"/>
          <p:cNvSpPr/>
          <p:nvPr/>
        </p:nvSpPr>
        <p:spPr>
          <a:xfrm>
            <a:off x="731520" y="3282696"/>
            <a:ext cx="2160956" cy="68580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誰の情報か分からなくする（氏名・ID等を除去）</a:t>
            </a:r>
            <a:endParaRPr lang="en-US" sz="1150" dirty="0"/>
          </a:p>
        </p:txBody>
      </p:sp>
      <p:sp>
        <p:nvSpPr>
          <p:cNvPr id="10" name="Shape 7"/>
          <p:cNvSpPr/>
          <p:nvPr/>
        </p:nvSpPr>
        <p:spPr>
          <a:xfrm>
            <a:off x="3422828" y="1984248"/>
            <a:ext cx="2490140" cy="2103120"/>
          </a:xfrm>
          <a:prstGeom prst="roundRect">
            <a:avLst>
              <a:gd name="adj" fmla="val 260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4375290" y="2221992"/>
            <a:ext cx="585216" cy="585216"/>
          </a:xfrm>
          <a:prstGeom prst="ellipse">
            <a:avLst/>
          </a:prstGeom>
          <a:solidFill>
            <a:srgbClr val="237A75"/>
          </a:solidFill>
          <a:ln/>
        </p:spPr>
      </p:sp>
      <p:pic>
        <p:nvPicPr>
          <p:cNvPr id="12" name="Image 1" descr="preencoded.png">    </p:cNvPr>
          <p:cNvPicPr>
            <a:picLocks noChangeAspect="1"/>
          </p:cNvPicPr>
          <p:nvPr/>
        </p:nvPicPr>
        <p:blipFill>
          <a:blip r:embed="rId2"/>
          <a:stretch>
            <a:fillRect/>
          </a:stretch>
        </p:blipFill>
        <p:spPr>
          <a:xfrm>
            <a:off x="4527446" y="2374148"/>
            <a:ext cx="280904" cy="280904"/>
          </a:xfrm>
          <a:prstGeom prst="rect">
            <a:avLst/>
          </a:prstGeom>
        </p:spPr>
      </p:pic>
      <p:sp>
        <p:nvSpPr>
          <p:cNvPr id="13" name="Text 9"/>
          <p:cNvSpPr/>
          <p:nvPr/>
        </p:nvSpPr>
        <p:spPr>
          <a:xfrm>
            <a:off x="3422828" y="2898648"/>
            <a:ext cx="2490140" cy="36576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マスキング</a:t>
            </a:r>
            <a:endParaRPr lang="en-US" sz="1600" dirty="0"/>
          </a:p>
        </p:txBody>
      </p:sp>
      <p:sp>
        <p:nvSpPr>
          <p:cNvPr id="14" name="Text 10"/>
          <p:cNvSpPr/>
          <p:nvPr/>
        </p:nvSpPr>
        <p:spPr>
          <a:xfrm>
            <a:off x="3587420" y="3282696"/>
            <a:ext cx="2160956" cy="68580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一部を伏せる（口座・番号の一部を●で隠す）</a:t>
            </a:r>
            <a:endParaRPr lang="en-US" sz="1150" dirty="0"/>
          </a:p>
        </p:txBody>
      </p:sp>
      <p:sp>
        <p:nvSpPr>
          <p:cNvPr id="15" name="Shape 11"/>
          <p:cNvSpPr/>
          <p:nvPr/>
        </p:nvSpPr>
        <p:spPr>
          <a:xfrm>
            <a:off x="6278728" y="1984248"/>
            <a:ext cx="2490140" cy="2103120"/>
          </a:xfrm>
          <a:prstGeom prst="roundRect">
            <a:avLst>
              <a:gd name="adj" fmla="val 260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7231190" y="2221992"/>
            <a:ext cx="585216" cy="585216"/>
          </a:xfrm>
          <a:prstGeom prst="ellipse">
            <a:avLst/>
          </a:prstGeom>
          <a:solidFill>
            <a:srgbClr val="237A75"/>
          </a:solidFill>
          <a:ln/>
        </p:spPr>
      </p:sp>
      <p:pic>
        <p:nvPicPr>
          <p:cNvPr id="17" name="Image 2" descr="preencoded.png">    </p:cNvPr>
          <p:cNvPicPr>
            <a:picLocks noChangeAspect="1"/>
          </p:cNvPicPr>
          <p:nvPr/>
        </p:nvPicPr>
        <p:blipFill>
          <a:blip r:embed="rId3"/>
          <a:stretch>
            <a:fillRect/>
          </a:stretch>
        </p:blipFill>
        <p:spPr>
          <a:xfrm>
            <a:off x="7383346" y="2374148"/>
            <a:ext cx="280904" cy="280904"/>
          </a:xfrm>
          <a:prstGeom prst="rect">
            <a:avLst/>
          </a:prstGeom>
        </p:spPr>
      </p:pic>
      <p:sp>
        <p:nvSpPr>
          <p:cNvPr id="18" name="Text 13"/>
          <p:cNvSpPr/>
          <p:nvPr/>
        </p:nvSpPr>
        <p:spPr>
          <a:xfrm>
            <a:off x="6278728" y="2898648"/>
            <a:ext cx="2490140" cy="36576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要約</a:t>
            </a:r>
            <a:endParaRPr lang="en-US" sz="1600" dirty="0"/>
          </a:p>
        </p:txBody>
      </p:sp>
      <p:sp>
        <p:nvSpPr>
          <p:cNvPr id="19" name="Text 14"/>
          <p:cNvSpPr/>
          <p:nvPr/>
        </p:nvSpPr>
        <p:spPr>
          <a:xfrm>
            <a:off x="6443320" y="3282696"/>
            <a:ext cx="2160956" cy="68580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個別情報を落とし、必要な趣旨だけにする</a:t>
            </a:r>
            <a:endParaRPr lang="en-US" sz="1150" dirty="0"/>
          </a:p>
        </p:txBody>
      </p:sp>
      <p:sp>
        <p:nvSpPr>
          <p:cNvPr id="20" name="Shape 15"/>
          <p:cNvSpPr/>
          <p:nvPr/>
        </p:nvSpPr>
        <p:spPr>
          <a:xfrm>
            <a:off x="9134627" y="1984248"/>
            <a:ext cx="2490140" cy="2103120"/>
          </a:xfrm>
          <a:prstGeom prst="roundRect">
            <a:avLst>
              <a:gd name="adj" fmla="val 260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10087089" y="2221992"/>
            <a:ext cx="585216" cy="585216"/>
          </a:xfrm>
          <a:prstGeom prst="ellipse">
            <a:avLst/>
          </a:prstGeom>
          <a:solidFill>
            <a:srgbClr val="237A75"/>
          </a:solidFill>
          <a:ln/>
        </p:spPr>
      </p:sp>
      <p:pic>
        <p:nvPicPr>
          <p:cNvPr id="22" name="Image 3" descr="preencoded.png">    </p:cNvPr>
          <p:cNvPicPr>
            <a:picLocks noChangeAspect="1"/>
          </p:cNvPicPr>
          <p:nvPr/>
        </p:nvPicPr>
        <p:blipFill>
          <a:blip r:embed="rId4"/>
          <a:stretch>
            <a:fillRect/>
          </a:stretch>
        </p:blipFill>
        <p:spPr>
          <a:xfrm>
            <a:off x="10239245" y="2374148"/>
            <a:ext cx="280904" cy="280904"/>
          </a:xfrm>
          <a:prstGeom prst="rect">
            <a:avLst/>
          </a:prstGeom>
        </p:spPr>
      </p:pic>
      <p:sp>
        <p:nvSpPr>
          <p:cNvPr id="23" name="Text 17"/>
          <p:cNvSpPr/>
          <p:nvPr/>
        </p:nvSpPr>
        <p:spPr>
          <a:xfrm>
            <a:off x="9134627" y="2898648"/>
            <a:ext cx="2490140" cy="36576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ダミー化</a:t>
            </a:r>
            <a:endParaRPr lang="en-US" sz="1600" dirty="0"/>
          </a:p>
        </p:txBody>
      </p:sp>
      <p:sp>
        <p:nvSpPr>
          <p:cNvPr id="24" name="Text 18"/>
          <p:cNvSpPr/>
          <p:nvPr/>
        </p:nvSpPr>
        <p:spPr>
          <a:xfrm>
            <a:off x="9299219" y="3282696"/>
            <a:ext cx="2160956" cy="68580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架空の名前・数値に置き換えて検討する</a:t>
            </a:r>
            <a:endParaRPr lang="en-US" sz="1150" dirty="0"/>
          </a:p>
        </p:txBody>
      </p:sp>
      <p:sp>
        <p:nvSpPr>
          <p:cNvPr id="25" name="Shape 19"/>
          <p:cNvSpPr/>
          <p:nvPr/>
        </p:nvSpPr>
        <p:spPr>
          <a:xfrm>
            <a:off x="566928" y="4270248"/>
            <a:ext cx="11057839" cy="868680"/>
          </a:xfrm>
          <a:prstGeom prst="roundRect">
            <a:avLst>
              <a:gd name="adj" fmla="val 5263"/>
            </a:avLst>
          </a:prstGeom>
          <a:solidFill>
            <a:srgbClr val="FBEAE8"/>
          </a:solidFill>
          <a:ln w="12700">
            <a:solidFill>
              <a:srgbClr val="EBC9C4"/>
            </a:solidFill>
            <a:prstDash val="solid"/>
          </a:ln>
        </p:spPr>
      </p:sp>
      <p:sp>
        <p:nvSpPr>
          <p:cNvPr id="26" name="Text 20"/>
          <p:cNvSpPr/>
          <p:nvPr/>
        </p:nvSpPr>
        <p:spPr>
          <a:xfrm>
            <a:off x="841248" y="4270248"/>
            <a:ext cx="10509199" cy="86868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注意：</a:t>
            </a:r>
            <a:pPr indent="0" marL="0">
              <a:buNone/>
            </a:pPr>
            <a:r>
              <a:rPr lang="en-US" sz="1300" dirty="0">
                <a:solidFill>
                  <a:srgbClr val="263238"/>
                </a:solidFill>
                <a:latin typeface="Meiryo" pitchFamily="34" charset="0"/>
                <a:ea typeface="Meiryo" pitchFamily="34" charset="-122"/>
                <a:cs typeface="Meiryo" pitchFamily="34" charset="-120"/>
              </a:rPr>
              <a:t>断片を組み合わせれば個人や案件が特定できる場合があります。要配慮情報や営業秘密は、加工しても入力しない方が安全な場面があります。</a:t>
            </a:r>
            <a:endParaRPr lang="en-US" sz="1300" dirty="0"/>
          </a:p>
        </p:txBody>
      </p:sp>
      <p:sp>
        <p:nvSpPr>
          <p:cNvPr id="27" name="Shape 21"/>
          <p:cNvSpPr/>
          <p:nvPr/>
        </p:nvSpPr>
        <p:spPr>
          <a:xfrm>
            <a:off x="566928" y="6437376"/>
            <a:ext cx="11057839" cy="0"/>
          </a:xfrm>
          <a:prstGeom prst="line">
            <a:avLst/>
          </a:prstGeom>
          <a:noFill/>
          <a:ln w="12700">
            <a:solidFill>
              <a:srgbClr val="D4DCE4"/>
            </a:solidFill>
            <a:prstDash val="solid"/>
          </a:ln>
        </p:spPr>
      </p:sp>
      <p:sp>
        <p:nvSpPr>
          <p:cNvPr id="28"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9"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15</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OUTPUT</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AI出力の誤情報・ハルシネーション</a:t>
            </a:r>
            <a:endParaRPr lang="en-US" sz="2700" dirty="0"/>
          </a:p>
        </p:txBody>
      </p:sp>
      <p:sp>
        <p:nvSpPr>
          <p:cNvPr id="4" name="Shape 2"/>
          <p:cNvSpPr/>
          <p:nvPr/>
        </p:nvSpPr>
        <p:spPr>
          <a:xfrm>
            <a:off x="566928" y="1481328"/>
            <a:ext cx="11057839" cy="640080"/>
          </a:xfrm>
          <a:prstGeom prst="roundRect">
            <a:avLst>
              <a:gd name="adj" fmla="val 7143"/>
            </a:avLst>
          </a:prstGeom>
          <a:solidFill>
            <a:srgbClr val="16314F"/>
          </a:solidFill>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500" b="1" dirty="0">
                <a:solidFill>
                  <a:srgbClr val="FFFFFF"/>
                </a:solidFill>
                <a:latin typeface="Meiryo" pitchFamily="34" charset="0"/>
                <a:ea typeface="Meiryo" pitchFamily="34" charset="-122"/>
                <a:cs typeface="Meiryo" pitchFamily="34" charset="-120"/>
              </a:rPr>
              <a:t>生成AIは「もっともらしい誤り」を、自信たっぷりに出すことがあります。</a:t>
            </a:r>
            <a:endParaRPr lang="en-US" sz="1500" dirty="0"/>
          </a:p>
        </p:txBody>
      </p:sp>
      <p:sp>
        <p:nvSpPr>
          <p:cNvPr id="6" name="Shape 4"/>
          <p:cNvSpPr/>
          <p:nvPr/>
        </p:nvSpPr>
        <p:spPr>
          <a:xfrm>
            <a:off x="566928" y="2350008"/>
            <a:ext cx="5346040" cy="1188720"/>
          </a:xfrm>
          <a:prstGeom prst="roundRect">
            <a:avLst>
              <a:gd name="adj" fmla="val 4615"/>
            </a:avLst>
          </a:prstGeom>
          <a:solidFill>
            <a:srgbClr val="FBEAE8"/>
          </a:solidFill>
          <a:ln w="12700">
            <a:solidFill>
              <a:srgbClr val="EBC9C4"/>
            </a:solidFill>
            <a:prstDash val="solid"/>
          </a:ln>
        </p:spPr>
      </p:sp>
      <p:sp>
        <p:nvSpPr>
          <p:cNvPr id="7" name="Shape 5"/>
          <p:cNvSpPr/>
          <p:nvPr/>
        </p:nvSpPr>
        <p:spPr>
          <a:xfrm>
            <a:off x="804672" y="2642616"/>
            <a:ext cx="512064" cy="512064"/>
          </a:xfrm>
          <a:prstGeom prst="ellipse">
            <a:avLst/>
          </a:prstGeom>
          <a:solidFill>
            <a:srgbClr val="B42318"/>
          </a:solidFill>
          <a:ln/>
        </p:spPr>
      </p:sp>
      <p:pic>
        <p:nvPicPr>
          <p:cNvPr id="8" name="Image 0" descr="preencoded.png">    </p:cNvPr>
          <p:cNvPicPr>
            <a:picLocks noChangeAspect="1"/>
          </p:cNvPicPr>
          <p:nvPr/>
        </p:nvPicPr>
        <p:blipFill>
          <a:blip r:embed="rId1"/>
          <a:stretch>
            <a:fillRect/>
          </a:stretch>
        </p:blipFill>
        <p:spPr>
          <a:xfrm>
            <a:off x="937809" y="2775753"/>
            <a:ext cx="245791" cy="245791"/>
          </a:xfrm>
          <a:prstGeom prst="rect">
            <a:avLst/>
          </a:prstGeom>
        </p:spPr>
      </p:pic>
      <p:sp>
        <p:nvSpPr>
          <p:cNvPr id="9" name="Text 6"/>
          <p:cNvSpPr/>
          <p:nvPr/>
        </p:nvSpPr>
        <p:spPr>
          <a:xfrm>
            <a:off x="1435608" y="2496312"/>
            <a:ext cx="4340200" cy="384048"/>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事実の誤り</a:t>
            </a:r>
            <a:endParaRPr lang="en-US" sz="1450" dirty="0"/>
          </a:p>
        </p:txBody>
      </p:sp>
      <p:sp>
        <p:nvSpPr>
          <p:cNvPr id="10" name="Text 7"/>
          <p:cNvSpPr/>
          <p:nvPr/>
        </p:nvSpPr>
        <p:spPr>
          <a:xfrm>
            <a:off x="14356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実在しない事件・人物・数字を断定的に述べる</a:t>
            </a:r>
            <a:endParaRPr lang="en-US" sz="1200" dirty="0"/>
          </a:p>
        </p:txBody>
      </p:sp>
      <p:sp>
        <p:nvSpPr>
          <p:cNvPr id="11" name="Shape 8"/>
          <p:cNvSpPr/>
          <p:nvPr/>
        </p:nvSpPr>
        <p:spPr>
          <a:xfrm>
            <a:off x="6278728" y="2350008"/>
            <a:ext cx="5346040" cy="1188720"/>
          </a:xfrm>
          <a:prstGeom prst="roundRect">
            <a:avLst>
              <a:gd name="adj" fmla="val 4615"/>
            </a:avLst>
          </a:prstGeom>
          <a:solidFill>
            <a:srgbClr val="FBEAE8"/>
          </a:solidFill>
          <a:ln w="12700">
            <a:solidFill>
              <a:srgbClr val="EBC9C4"/>
            </a:solidFill>
            <a:prstDash val="solid"/>
          </a:ln>
        </p:spPr>
      </p:sp>
      <p:sp>
        <p:nvSpPr>
          <p:cNvPr id="12" name="Shape 9"/>
          <p:cNvSpPr/>
          <p:nvPr/>
        </p:nvSpPr>
        <p:spPr>
          <a:xfrm>
            <a:off x="6516472" y="2642616"/>
            <a:ext cx="512064" cy="512064"/>
          </a:xfrm>
          <a:prstGeom prst="ellipse">
            <a:avLst/>
          </a:prstGeom>
          <a:solidFill>
            <a:srgbClr val="B42318"/>
          </a:solidFill>
          <a:ln/>
        </p:spPr>
      </p:sp>
      <p:pic>
        <p:nvPicPr>
          <p:cNvPr id="13" name="Image 1" descr="preencoded.png">    </p:cNvPr>
          <p:cNvPicPr>
            <a:picLocks noChangeAspect="1"/>
          </p:cNvPicPr>
          <p:nvPr/>
        </p:nvPicPr>
        <p:blipFill>
          <a:blip r:embed="rId2"/>
          <a:stretch>
            <a:fillRect/>
          </a:stretch>
        </p:blipFill>
        <p:spPr>
          <a:xfrm>
            <a:off x="6649608" y="2775753"/>
            <a:ext cx="245791" cy="245791"/>
          </a:xfrm>
          <a:prstGeom prst="rect">
            <a:avLst/>
          </a:prstGeom>
        </p:spPr>
      </p:pic>
      <p:sp>
        <p:nvSpPr>
          <p:cNvPr id="14" name="Text 10"/>
          <p:cNvSpPr/>
          <p:nvPr/>
        </p:nvSpPr>
        <p:spPr>
          <a:xfrm>
            <a:off x="7147408" y="2496312"/>
            <a:ext cx="4340200" cy="384048"/>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架空の法令・判例</a:t>
            </a:r>
            <a:endParaRPr lang="en-US" sz="1450" dirty="0"/>
          </a:p>
        </p:txBody>
      </p:sp>
      <p:sp>
        <p:nvSpPr>
          <p:cNvPr id="15" name="Text 11"/>
          <p:cNvSpPr/>
          <p:nvPr/>
        </p:nvSpPr>
        <p:spPr>
          <a:xfrm>
            <a:off x="71474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存在しない条文番号・判例・ガイドラインを作る</a:t>
            </a:r>
            <a:endParaRPr lang="en-US" sz="1200" dirty="0"/>
          </a:p>
        </p:txBody>
      </p:sp>
      <p:sp>
        <p:nvSpPr>
          <p:cNvPr id="16" name="Shape 12"/>
          <p:cNvSpPr/>
          <p:nvPr/>
        </p:nvSpPr>
        <p:spPr>
          <a:xfrm>
            <a:off x="566928" y="3739896"/>
            <a:ext cx="5346040" cy="1188720"/>
          </a:xfrm>
          <a:prstGeom prst="roundRect">
            <a:avLst>
              <a:gd name="adj" fmla="val 4615"/>
            </a:avLst>
          </a:prstGeom>
          <a:solidFill>
            <a:srgbClr val="FBEAE8"/>
          </a:solidFill>
          <a:ln w="12700">
            <a:solidFill>
              <a:srgbClr val="EBC9C4"/>
            </a:solidFill>
            <a:prstDash val="solid"/>
          </a:ln>
        </p:spPr>
      </p:sp>
      <p:sp>
        <p:nvSpPr>
          <p:cNvPr id="17" name="Shape 13"/>
          <p:cNvSpPr/>
          <p:nvPr/>
        </p:nvSpPr>
        <p:spPr>
          <a:xfrm>
            <a:off x="804672" y="4032504"/>
            <a:ext cx="512064" cy="512064"/>
          </a:xfrm>
          <a:prstGeom prst="ellipse">
            <a:avLst/>
          </a:prstGeom>
          <a:solidFill>
            <a:srgbClr val="B42318"/>
          </a:solidFill>
          <a:ln/>
        </p:spPr>
      </p:sp>
      <p:pic>
        <p:nvPicPr>
          <p:cNvPr id="18" name="Image 2" descr="preencoded.png">    </p:cNvPr>
          <p:cNvPicPr>
            <a:picLocks noChangeAspect="1"/>
          </p:cNvPicPr>
          <p:nvPr/>
        </p:nvPicPr>
        <p:blipFill>
          <a:blip r:embed="rId3"/>
          <a:stretch>
            <a:fillRect/>
          </a:stretch>
        </p:blipFill>
        <p:spPr>
          <a:xfrm>
            <a:off x="937809" y="4165641"/>
            <a:ext cx="245791" cy="245791"/>
          </a:xfrm>
          <a:prstGeom prst="rect">
            <a:avLst/>
          </a:prstGeom>
        </p:spPr>
      </p:pic>
      <p:sp>
        <p:nvSpPr>
          <p:cNvPr id="19" name="Text 14"/>
          <p:cNvSpPr/>
          <p:nvPr/>
        </p:nvSpPr>
        <p:spPr>
          <a:xfrm>
            <a:off x="1435608" y="3886200"/>
            <a:ext cx="4340200" cy="384048"/>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架空のURL・出典</a:t>
            </a:r>
            <a:endParaRPr lang="en-US" sz="1450" dirty="0"/>
          </a:p>
        </p:txBody>
      </p:sp>
      <p:sp>
        <p:nvSpPr>
          <p:cNvPr id="20" name="Text 15"/>
          <p:cNvSpPr/>
          <p:nvPr/>
        </p:nvSpPr>
        <p:spPr>
          <a:xfrm>
            <a:off x="14356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それらしいリンクや書名を捏造する</a:t>
            </a:r>
            <a:endParaRPr lang="en-US" sz="1200" dirty="0"/>
          </a:p>
        </p:txBody>
      </p:sp>
      <p:sp>
        <p:nvSpPr>
          <p:cNvPr id="21" name="Shape 16"/>
          <p:cNvSpPr/>
          <p:nvPr/>
        </p:nvSpPr>
        <p:spPr>
          <a:xfrm>
            <a:off x="6278728" y="3739896"/>
            <a:ext cx="5346040" cy="1188720"/>
          </a:xfrm>
          <a:prstGeom prst="roundRect">
            <a:avLst>
              <a:gd name="adj" fmla="val 4615"/>
            </a:avLst>
          </a:prstGeom>
          <a:solidFill>
            <a:srgbClr val="FBEAE8"/>
          </a:solidFill>
          <a:ln w="12700">
            <a:solidFill>
              <a:srgbClr val="EBC9C4"/>
            </a:solidFill>
            <a:prstDash val="solid"/>
          </a:ln>
        </p:spPr>
      </p:sp>
      <p:sp>
        <p:nvSpPr>
          <p:cNvPr id="22" name="Shape 17"/>
          <p:cNvSpPr/>
          <p:nvPr/>
        </p:nvSpPr>
        <p:spPr>
          <a:xfrm>
            <a:off x="6516472" y="4032504"/>
            <a:ext cx="512064" cy="512064"/>
          </a:xfrm>
          <a:prstGeom prst="ellipse">
            <a:avLst/>
          </a:prstGeom>
          <a:solidFill>
            <a:srgbClr val="B42318"/>
          </a:solidFill>
          <a:ln/>
        </p:spPr>
      </p:sp>
      <p:pic>
        <p:nvPicPr>
          <p:cNvPr id="23" name="Image 3" descr="preencoded.png">    </p:cNvPr>
          <p:cNvPicPr>
            <a:picLocks noChangeAspect="1"/>
          </p:cNvPicPr>
          <p:nvPr/>
        </p:nvPicPr>
        <p:blipFill>
          <a:blip r:embed="rId4"/>
          <a:stretch>
            <a:fillRect/>
          </a:stretch>
        </p:blipFill>
        <p:spPr>
          <a:xfrm>
            <a:off x="6649608" y="4165641"/>
            <a:ext cx="245791" cy="245791"/>
          </a:xfrm>
          <a:prstGeom prst="rect">
            <a:avLst/>
          </a:prstGeom>
        </p:spPr>
      </p:pic>
      <p:sp>
        <p:nvSpPr>
          <p:cNvPr id="24" name="Text 18"/>
          <p:cNvSpPr/>
          <p:nvPr/>
        </p:nvSpPr>
        <p:spPr>
          <a:xfrm>
            <a:off x="7147408" y="3886200"/>
            <a:ext cx="4340200" cy="384048"/>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古い情報</a:t>
            </a:r>
            <a:endParaRPr lang="en-US" sz="1450" dirty="0"/>
          </a:p>
        </p:txBody>
      </p:sp>
      <p:sp>
        <p:nvSpPr>
          <p:cNvPr id="25" name="Text 19"/>
          <p:cNvSpPr/>
          <p:nvPr/>
        </p:nvSpPr>
        <p:spPr>
          <a:xfrm>
            <a:off x="71474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改正前の制度・古い社内ルールを最新と扱う</a:t>
            </a:r>
            <a:endParaRPr lang="en-US" sz="1200" dirty="0"/>
          </a:p>
        </p:txBody>
      </p:sp>
      <p:sp>
        <p:nvSpPr>
          <p:cNvPr id="26" name="Text 20"/>
          <p:cNvSpPr/>
          <p:nvPr/>
        </p:nvSpPr>
        <p:spPr>
          <a:xfrm>
            <a:off x="566928" y="5138928"/>
            <a:ext cx="11057839" cy="32004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だから「人が一次情報で確認するまでは、未確認情報」として扱います。</a:t>
            </a:r>
            <a:endParaRPr lang="en-US" sz="1350" dirty="0"/>
          </a:p>
        </p:txBody>
      </p:sp>
      <p:sp>
        <p:nvSpPr>
          <p:cNvPr id="27" name="Shape 21"/>
          <p:cNvSpPr/>
          <p:nvPr/>
        </p:nvSpPr>
        <p:spPr>
          <a:xfrm>
            <a:off x="566928" y="6437376"/>
            <a:ext cx="11057839" cy="0"/>
          </a:xfrm>
          <a:prstGeom prst="line">
            <a:avLst/>
          </a:prstGeom>
          <a:noFill/>
          <a:ln w="12700">
            <a:solidFill>
              <a:srgbClr val="D4DCE4"/>
            </a:solidFill>
            <a:prstDash val="solid"/>
          </a:ln>
        </p:spPr>
      </p:sp>
      <p:sp>
        <p:nvSpPr>
          <p:cNvPr id="28"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9"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16</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OUTPUT</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法令・判例・行政資料・数値の確認</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特に「正しさ」が問われる内容は、AI出力を出発点にしても、結論は一次情報で確かめます。</a:t>
            </a:r>
            <a:endParaRPr lang="en-US" sz="1350" dirty="0"/>
          </a:p>
        </p:txBody>
      </p:sp>
      <p:sp>
        <p:nvSpPr>
          <p:cNvPr id="5" name="Shape 3"/>
          <p:cNvSpPr/>
          <p:nvPr/>
        </p:nvSpPr>
        <p:spPr>
          <a:xfrm>
            <a:off x="932688" y="1938528"/>
            <a:ext cx="2377440" cy="777240"/>
          </a:xfrm>
          <a:prstGeom prst="roundRect">
            <a:avLst>
              <a:gd name="adj" fmla="val 7059"/>
            </a:avLst>
          </a:prstGeom>
          <a:solidFill>
            <a:srgbClr val="5B6B7A"/>
          </a:solidFill>
          <a:ln/>
        </p:spPr>
      </p:sp>
      <p:sp>
        <p:nvSpPr>
          <p:cNvPr id="6" name="Text 4"/>
          <p:cNvSpPr/>
          <p:nvPr/>
        </p:nvSpPr>
        <p:spPr>
          <a:xfrm>
            <a:off x="932688" y="1938528"/>
            <a:ext cx="2377440" cy="77724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AI出力</a:t>
            </a:r>
            <a:endParaRPr lang="en-US" sz="1500" dirty="0"/>
          </a:p>
        </p:txBody>
      </p:sp>
      <p:pic>
        <p:nvPicPr>
          <p:cNvPr id="7" name="Image 0" descr="preencoded.png">    </p:cNvPr>
          <p:cNvPicPr>
            <a:picLocks noChangeAspect="1"/>
          </p:cNvPicPr>
          <p:nvPr/>
        </p:nvPicPr>
        <p:blipFill>
          <a:blip r:embed="rId1"/>
          <a:stretch>
            <a:fillRect/>
          </a:stretch>
        </p:blipFill>
        <p:spPr>
          <a:xfrm>
            <a:off x="3383280" y="2125980"/>
            <a:ext cx="402336" cy="402336"/>
          </a:xfrm>
          <a:prstGeom prst="rect">
            <a:avLst/>
          </a:prstGeom>
        </p:spPr>
      </p:pic>
      <p:sp>
        <p:nvSpPr>
          <p:cNvPr id="8" name="Shape 5"/>
          <p:cNvSpPr/>
          <p:nvPr/>
        </p:nvSpPr>
        <p:spPr>
          <a:xfrm>
            <a:off x="3904488" y="1938528"/>
            <a:ext cx="2377440" cy="777240"/>
          </a:xfrm>
          <a:prstGeom prst="roundRect">
            <a:avLst>
              <a:gd name="adj" fmla="val 7059"/>
            </a:avLst>
          </a:prstGeom>
          <a:solidFill>
            <a:srgbClr val="237A75"/>
          </a:solidFill>
          <a:ln/>
        </p:spPr>
      </p:sp>
      <p:sp>
        <p:nvSpPr>
          <p:cNvPr id="9" name="Text 6"/>
          <p:cNvSpPr/>
          <p:nvPr/>
        </p:nvSpPr>
        <p:spPr>
          <a:xfrm>
            <a:off x="3904488" y="1938528"/>
            <a:ext cx="2377440" cy="77724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一次情報で確認</a:t>
            </a:r>
            <a:endParaRPr lang="en-US" sz="1500" dirty="0"/>
          </a:p>
        </p:txBody>
      </p:sp>
      <p:pic>
        <p:nvPicPr>
          <p:cNvPr id="10" name="Image 1" descr="preencoded.png">    </p:cNvPr>
          <p:cNvPicPr>
            <a:picLocks noChangeAspect="1"/>
          </p:cNvPicPr>
          <p:nvPr/>
        </p:nvPicPr>
        <p:blipFill>
          <a:blip r:embed="rId2"/>
          <a:stretch>
            <a:fillRect/>
          </a:stretch>
        </p:blipFill>
        <p:spPr>
          <a:xfrm>
            <a:off x="6355080" y="2125980"/>
            <a:ext cx="402336" cy="402336"/>
          </a:xfrm>
          <a:prstGeom prst="rect">
            <a:avLst/>
          </a:prstGeom>
        </p:spPr>
      </p:pic>
      <p:sp>
        <p:nvSpPr>
          <p:cNvPr id="11" name="Shape 7"/>
          <p:cNvSpPr/>
          <p:nvPr/>
        </p:nvSpPr>
        <p:spPr>
          <a:xfrm>
            <a:off x="6876288" y="1938528"/>
            <a:ext cx="2377440" cy="777240"/>
          </a:xfrm>
          <a:prstGeom prst="roundRect">
            <a:avLst>
              <a:gd name="adj" fmla="val 7059"/>
            </a:avLst>
          </a:prstGeom>
          <a:solidFill>
            <a:srgbClr val="2F6B4F"/>
          </a:solidFill>
          <a:ln/>
        </p:spPr>
      </p:sp>
      <p:sp>
        <p:nvSpPr>
          <p:cNvPr id="12" name="Text 8"/>
          <p:cNvSpPr/>
          <p:nvPr/>
        </p:nvSpPr>
        <p:spPr>
          <a:xfrm>
            <a:off x="6876288" y="1938528"/>
            <a:ext cx="2377440" cy="77724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人が判断</a:t>
            </a:r>
            <a:endParaRPr lang="en-US" sz="1500" dirty="0"/>
          </a:p>
        </p:txBody>
      </p:sp>
      <p:sp>
        <p:nvSpPr>
          <p:cNvPr id="13" name="Text 9"/>
          <p:cNvSpPr/>
          <p:nvPr/>
        </p:nvSpPr>
        <p:spPr>
          <a:xfrm>
            <a:off x="566928" y="3035808"/>
            <a:ext cx="11057839" cy="32004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一次情報の例</a:t>
            </a:r>
            <a:endParaRPr lang="en-US" sz="1400" dirty="0"/>
          </a:p>
        </p:txBody>
      </p:sp>
      <p:sp>
        <p:nvSpPr>
          <p:cNvPr id="14" name="Shape 10"/>
          <p:cNvSpPr/>
          <p:nvPr/>
        </p:nvSpPr>
        <p:spPr>
          <a:xfrm>
            <a:off x="566928" y="3401568"/>
            <a:ext cx="2490140" cy="1417320"/>
          </a:xfrm>
          <a:prstGeom prst="roundRect">
            <a:avLst>
              <a:gd name="adj" fmla="val 3871"/>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5" name="Shape 11"/>
          <p:cNvSpPr/>
          <p:nvPr/>
        </p:nvSpPr>
        <p:spPr>
          <a:xfrm>
            <a:off x="1555966" y="3602736"/>
            <a:ext cx="512064" cy="512064"/>
          </a:xfrm>
          <a:prstGeom prst="ellipse">
            <a:avLst/>
          </a:prstGeom>
          <a:solidFill>
            <a:srgbClr val="16314F"/>
          </a:solidFill>
          <a:ln/>
        </p:spPr>
      </p:sp>
      <p:pic>
        <p:nvPicPr>
          <p:cNvPr id="16" name="Image 2" descr="preencoded.png">    </p:cNvPr>
          <p:cNvPicPr>
            <a:picLocks noChangeAspect="1"/>
          </p:cNvPicPr>
          <p:nvPr/>
        </p:nvPicPr>
        <p:blipFill>
          <a:blip r:embed="rId3"/>
          <a:stretch>
            <a:fillRect/>
          </a:stretch>
        </p:blipFill>
        <p:spPr>
          <a:xfrm>
            <a:off x="1689103" y="3735873"/>
            <a:ext cx="245791" cy="245791"/>
          </a:xfrm>
          <a:prstGeom prst="rect">
            <a:avLst/>
          </a:prstGeom>
        </p:spPr>
      </p:pic>
      <p:sp>
        <p:nvSpPr>
          <p:cNvPr id="17" name="Text 12"/>
          <p:cNvSpPr/>
          <p:nvPr/>
        </p:nvSpPr>
        <p:spPr>
          <a:xfrm>
            <a:off x="566928" y="4178808"/>
            <a:ext cx="2490140" cy="29260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法令</a:t>
            </a:r>
            <a:endParaRPr lang="en-US" sz="1350" dirty="0"/>
          </a:p>
        </p:txBody>
      </p:sp>
      <p:sp>
        <p:nvSpPr>
          <p:cNvPr id="18" name="Text 13"/>
          <p:cNvSpPr/>
          <p:nvPr/>
        </p:nvSpPr>
        <p:spPr>
          <a:xfrm>
            <a:off x="676656" y="4453128"/>
            <a:ext cx="2270684" cy="320040"/>
          </a:xfrm>
          <a:prstGeom prst="rect">
            <a:avLst/>
          </a:prstGeom>
          <a:noFill/>
          <a:ln/>
        </p:spPr>
        <p:txBody>
          <a:bodyPr wrap="square" lIns="0" tIns="0" rIns="0" bIns="0" rtlCol="0" anchor="ctr"/>
          <a:lstStyle/>
          <a:p>
            <a:pPr algn="ctr" indent="0" marL="0">
              <a:buNone/>
            </a:pPr>
            <a:r>
              <a:rPr lang="en-US" sz="1050" dirty="0">
                <a:solidFill>
                  <a:srgbClr val="5B6B7A"/>
                </a:solidFill>
                <a:latin typeface="Meiryo" pitchFamily="34" charset="0"/>
                <a:ea typeface="Meiryo" pitchFamily="34" charset="-122"/>
                <a:cs typeface="Meiryo" pitchFamily="34" charset="-120"/>
              </a:rPr>
              <a:t>e-Gov法令検索・官報</a:t>
            </a:r>
            <a:endParaRPr lang="en-US" sz="1050" dirty="0"/>
          </a:p>
        </p:txBody>
      </p:sp>
      <p:sp>
        <p:nvSpPr>
          <p:cNvPr id="19" name="Shape 14"/>
          <p:cNvSpPr/>
          <p:nvPr/>
        </p:nvSpPr>
        <p:spPr>
          <a:xfrm>
            <a:off x="3422828" y="3401568"/>
            <a:ext cx="2490140" cy="1417320"/>
          </a:xfrm>
          <a:prstGeom prst="roundRect">
            <a:avLst>
              <a:gd name="adj" fmla="val 3871"/>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Shape 15"/>
          <p:cNvSpPr/>
          <p:nvPr/>
        </p:nvSpPr>
        <p:spPr>
          <a:xfrm>
            <a:off x="4411866" y="3602736"/>
            <a:ext cx="512064" cy="512064"/>
          </a:xfrm>
          <a:prstGeom prst="ellipse">
            <a:avLst/>
          </a:prstGeom>
          <a:solidFill>
            <a:srgbClr val="16314F"/>
          </a:solidFill>
          <a:ln/>
        </p:spPr>
      </p:sp>
      <p:pic>
        <p:nvPicPr>
          <p:cNvPr id="21" name="Image 3" descr="preencoded.png">    </p:cNvPr>
          <p:cNvPicPr>
            <a:picLocks noChangeAspect="1"/>
          </p:cNvPicPr>
          <p:nvPr/>
        </p:nvPicPr>
        <p:blipFill>
          <a:blip r:embed="rId4"/>
          <a:stretch>
            <a:fillRect/>
          </a:stretch>
        </p:blipFill>
        <p:spPr>
          <a:xfrm>
            <a:off x="4545002" y="3735873"/>
            <a:ext cx="245791" cy="245791"/>
          </a:xfrm>
          <a:prstGeom prst="rect">
            <a:avLst/>
          </a:prstGeom>
        </p:spPr>
      </p:pic>
      <p:sp>
        <p:nvSpPr>
          <p:cNvPr id="22" name="Text 16"/>
          <p:cNvSpPr/>
          <p:nvPr/>
        </p:nvSpPr>
        <p:spPr>
          <a:xfrm>
            <a:off x="3422828" y="4178808"/>
            <a:ext cx="2490140" cy="29260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制度・行政資料</a:t>
            </a:r>
            <a:endParaRPr lang="en-US" sz="1350" dirty="0"/>
          </a:p>
        </p:txBody>
      </p:sp>
      <p:sp>
        <p:nvSpPr>
          <p:cNvPr id="23" name="Text 17"/>
          <p:cNvSpPr/>
          <p:nvPr/>
        </p:nvSpPr>
        <p:spPr>
          <a:xfrm>
            <a:off x="3532556" y="4453128"/>
            <a:ext cx="2270684" cy="320040"/>
          </a:xfrm>
          <a:prstGeom prst="rect">
            <a:avLst/>
          </a:prstGeom>
          <a:noFill/>
          <a:ln/>
        </p:spPr>
        <p:txBody>
          <a:bodyPr wrap="square" lIns="0" tIns="0" rIns="0" bIns="0" rtlCol="0" anchor="ctr"/>
          <a:lstStyle/>
          <a:p>
            <a:pPr algn="ctr" indent="0" marL="0">
              <a:buNone/>
            </a:pPr>
            <a:r>
              <a:rPr lang="en-US" sz="1050" dirty="0">
                <a:solidFill>
                  <a:srgbClr val="5B6B7A"/>
                </a:solidFill>
                <a:latin typeface="Meiryo" pitchFamily="34" charset="0"/>
                <a:ea typeface="Meiryo" pitchFamily="34" charset="-122"/>
                <a:cs typeface="Meiryo" pitchFamily="34" charset="-120"/>
              </a:rPr>
              <a:t>所管省庁・委員会の公式サイト</a:t>
            </a:r>
            <a:endParaRPr lang="en-US" sz="1050" dirty="0"/>
          </a:p>
        </p:txBody>
      </p:sp>
      <p:sp>
        <p:nvSpPr>
          <p:cNvPr id="24" name="Shape 18"/>
          <p:cNvSpPr/>
          <p:nvPr/>
        </p:nvSpPr>
        <p:spPr>
          <a:xfrm>
            <a:off x="6278728" y="3401568"/>
            <a:ext cx="2490140" cy="1417320"/>
          </a:xfrm>
          <a:prstGeom prst="roundRect">
            <a:avLst>
              <a:gd name="adj" fmla="val 3871"/>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5" name="Shape 19"/>
          <p:cNvSpPr/>
          <p:nvPr/>
        </p:nvSpPr>
        <p:spPr>
          <a:xfrm>
            <a:off x="7267766" y="3602736"/>
            <a:ext cx="512064" cy="512064"/>
          </a:xfrm>
          <a:prstGeom prst="ellipse">
            <a:avLst/>
          </a:prstGeom>
          <a:solidFill>
            <a:srgbClr val="16314F"/>
          </a:solidFill>
          <a:ln/>
        </p:spPr>
      </p:sp>
      <p:pic>
        <p:nvPicPr>
          <p:cNvPr id="26" name="Image 4" descr="preencoded.png">    </p:cNvPr>
          <p:cNvPicPr>
            <a:picLocks noChangeAspect="1"/>
          </p:cNvPicPr>
          <p:nvPr/>
        </p:nvPicPr>
        <p:blipFill>
          <a:blip r:embed="rId5"/>
          <a:stretch>
            <a:fillRect/>
          </a:stretch>
        </p:blipFill>
        <p:spPr>
          <a:xfrm>
            <a:off x="7400902" y="3735873"/>
            <a:ext cx="245791" cy="245791"/>
          </a:xfrm>
          <a:prstGeom prst="rect">
            <a:avLst/>
          </a:prstGeom>
        </p:spPr>
      </p:pic>
      <p:sp>
        <p:nvSpPr>
          <p:cNvPr id="27" name="Text 20"/>
          <p:cNvSpPr/>
          <p:nvPr/>
        </p:nvSpPr>
        <p:spPr>
          <a:xfrm>
            <a:off x="6278728" y="4178808"/>
            <a:ext cx="2490140" cy="29260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社内ルール</a:t>
            </a:r>
            <a:endParaRPr lang="en-US" sz="1350" dirty="0"/>
          </a:p>
        </p:txBody>
      </p:sp>
      <p:sp>
        <p:nvSpPr>
          <p:cNvPr id="28" name="Text 21"/>
          <p:cNvSpPr/>
          <p:nvPr/>
        </p:nvSpPr>
        <p:spPr>
          <a:xfrm>
            <a:off x="6388456" y="4453128"/>
            <a:ext cx="2270684" cy="320040"/>
          </a:xfrm>
          <a:prstGeom prst="rect">
            <a:avLst/>
          </a:prstGeom>
          <a:noFill/>
          <a:ln/>
        </p:spPr>
        <p:txBody>
          <a:bodyPr wrap="square" lIns="0" tIns="0" rIns="0" bIns="0" rtlCol="0" anchor="ctr"/>
          <a:lstStyle/>
          <a:p>
            <a:pPr algn="ctr" indent="0" marL="0">
              <a:buNone/>
            </a:pPr>
            <a:r>
              <a:rPr lang="en-US" sz="1050" dirty="0">
                <a:solidFill>
                  <a:srgbClr val="5B6B7A"/>
                </a:solidFill>
                <a:latin typeface="Meiryo" pitchFamily="34" charset="0"/>
                <a:ea typeface="Meiryo" pitchFamily="34" charset="-122"/>
                <a:cs typeface="Meiryo" pitchFamily="34" charset="-120"/>
              </a:rPr>
              <a:t>自社の規程・マニュアル原本</a:t>
            </a:r>
            <a:endParaRPr lang="en-US" sz="1050" dirty="0"/>
          </a:p>
        </p:txBody>
      </p:sp>
      <p:sp>
        <p:nvSpPr>
          <p:cNvPr id="29" name="Shape 22"/>
          <p:cNvSpPr/>
          <p:nvPr/>
        </p:nvSpPr>
        <p:spPr>
          <a:xfrm>
            <a:off x="9134627" y="3401568"/>
            <a:ext cx="2490140" cy="1417320"/>
          </a:xfrm>
          <a:prstGeom prst="roundRect">
            <a:avLst>
              <a:gd name="adj" fmla="val 3871"/>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30" name="Shape 23"/>
          <p:cNvSpPr/>
          <p:nvPr/>
        </p:nvSpPr>
        <p:spPr>
          <a:xfrm>
            <a:off x="10123665" y="3602736"/>
            <a:ext cx="512064" cy="512064"/>
          </a:xfrm>
          <a:prstGeom prst="ellipse">
            <a:avLst/>
          </a:prstGeom>
          <a:solidFill>
            <a:srgbClr val="16314F"/>
          </a:solidFill>
          <a:ln/>
        </p:spPr>
      </p:sp>
      <p:pic>
        <p:nvPicPr>
          <p:cNvPr id="31" name="Image 5" descr="preencoded.png">    </p:cNvPr>
          <p:cNvPicPr>
            <a:picLocks noChangeAspect="1"/>
          </p:cNvPicPr>
          <p:nvPr/>
        </p:nvPicPr>
        <p:blipFill>
          <a:blip r:embed="rId6"/>
          <a:stretch>
            <a:fillRect/>
          </a:stretch>
        </p:blipFill>
        <p:spPr>
          <a:xfrm>
            <a:off x="10256802" y="3735873"/>
            <a:ext cx="245791" cy="245791"/>
          </a:xfrm>
          <a:prstGeom prst="rect">
            <a:avLst/>
          </a:prstGeom>
        </p:spPr>
      </p:pic>
      <p:sp>
        <p:nvSpPr>
          <p:cNvPr id="32" name="Text 24"/>
          <p:cNvSpPr/>
          <p:nvPr/>
        </p:nvSpPr>
        <p:spPr>
          <a:xfrm>
            <a:off x="9134627" y="4178808"/>
            <a:ext cx="2490140" cy="292608"/>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数値・日付</a:t>
            </a:r>
            <a:endParaRPr lang="en-US" sz="1350" dirty="0"/>
          </a:p>
        </p:txBody>
      </p:sp>
      <p:sp>
        <p:nvSpPr>
          <p:cNvPr id="33" name="Text 25"/>
          <p:cNvSpPr/>
          <p:nvPr/>
        </p:nvSpPr>
        <p:spPr>
          <a:xfrm>
            <a:off x="9244355" y="4453128"/>
            <a:ext cx="2270684" cy="320040"/>
          </a:xfrm>
          <a:prstGeom prst="rect">
            <a:avLst/>
          </a:prstGeom>
          <a:noFill/>
          <a:ln/>
        </p:spPr>
        <p:txBody>
          <a:bodyPr wrap="square" lIns="0" tIns="0" rIns="0" bIns="0" rtlCol="0" anchor="ctr"/>
          <a:lstStyle/>
          <a:p>
            <a:pPr algn="ctr" indent="0" marL="0">
              <a:buNone/>
            </a:pPr>
            <a:r>
              <a:rPr lang="en-US" sz="1050" dirty="0">
                <a:solidFill>
                  <a:srgbClr val="5B6B7A"/>
                </a:solidFill>
                <a:latin typeface="Meiryo" pitchFamily="34" charset="0"/>
                <a:ea typeface="Meiryo" pitchFamily="34" charset="-122"/>
                <a:cs typeface="Meiryo" pitchFamily="34" charset="-120"/>
              </a:rPr>
              <a:t>公式統計・原典・社内データ</a:t>
            </a:r>
            <a:endParaRPr lang="en-US" sz="1050" dirty="0"/>
          </a:p>
        </p:txBody>
      </p:sp>
      <p:sp>
        <p:nvSpPr>
          <p:cNvPr id="34" name="Shape 26"/>
          <p:cNvSpPr/>
          <p:nvPr/>
        </p:nvSpPr>
        <p:spPr>
          <a:xfrm>
            <a:off x="566928" y="6437376"/>
            <a:ext cx="11057839" cy="0"/>
          </a:xfrm>
          <a:prstGeom prst="line">
            <a:avLst/>
          </a:prstGeom>
          <a:noFill/>
          <a:ln w="12700">
            <a:solidFill>
              <a:srgbClr val="D4DCE4"/>
            </a:solidFill>
            <a:prstDash val="solid"/>
          </a:ln>
        </p:spPr>
      </p:sp>
      <p:sp>
        <p:nvSpPr>
          <p:cNvPr id="35" name="Text 27"/>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6" name="Text 28"/>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17</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RIGHTS｜著作権</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著作権とAI生成物（断定しないのが正解）</a:t>
            </a:r>
            <a:endParaRPr lang="en-US" sz="24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250" dirty="0">
                <a:solidFill>
                  <a:srgbClr val="5B6B7A"/>
                </a:solidFill>
                <a:latin typeface="Meiryo" pitchFamily="34" charset="0"/>
                <a:ea typeface="Meiryo" pitchFamily="34" charset="-122"/>
                <a:cs typeface="Meiryo" pitchFamily="34" charset="-120"/>
              </a:rPr>
              <a:t>文化庁「AIと著作権に関する考え方」(2024年3月) は、学習段階と生成・利用段階を分けて整理しています。</a:t>
            </a:r>
            <a:endParaRPr lang="en-US" sz="1250" dirty="0"/>
          </a:p>
        </p:txBody>
      </p:sp>
      <p:sp>
        <p:nvSpPr>
          <p:cNvPr id="5" name="Shape 3"/>
          <p:cNvSpPr/>
          <p:nvPr/>
        </p:nvSpPr>
        <p:spPr>
          <a:xfrm>
            <a:off x="566928" y="1938528"/>
            <a:ext cx="3442106" cy="3017520"/>
          </a:xfrm>
          <a:prstGeom prst="roundRect">
            <a:avLst>
              <a:gd name="adj" fmla="val 1818"/>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1995373" y="2176272"/>
            <a:ext cx="585216" cy="585216"/>
          </a:xfrm>
          <a:prstGeom prst="ellipse">
            <a:avLst/>
          </a:prstGeom>
          <a:solidFill>
            <a:srgbClr val="B42318"/>
          </a:solidFill>
          <a:ln/>
        </p:spPr>
      </p:sp>
      <p:pic>
        <p:nvPicPr>
          <p:cNvPr id="7" name="Image 0" descr="preencoded.png">    </p:cNvPr>
          <p:cNvPicPr>
            <a:picLocks noChangeAspect="1"/>
          </p:cNvPicPr>
          <p:nvPr/>
        </p:nvPicPr>
        <p:blipFill>
          <a:blip r:embed="rId1"/>
          <a:stretch>
            <a:fillRect/>
          </a:stretch>
        </p:blipFill>
        <p:spPr>
          <a:xfrm>
            <a:off x="2147529" y="2328428"/>
            <a:ext cx="280904" cy="280904"/>
          </a:xfrm>
          <a:prstGeom prst="rect">
            <a:avLst/>
          </a:prstGeom>
        </p:spPr>
      </p:pic>
      <p:sp>
        <p:nvSpPr>
          <p:cNvPr id="8" name="Text 5"/>
          <p:cNvSpPr/>
          <p:nvPr/>
        </p:nvSpPr>
        <p:spPr>
          <a:xfrm>
            <a:off x="731520" y="2871216"/>
            <a:ext cx="3112922" cy="548640"/>
          </a:xfrm>
          <a:prstGeom prst="rect">
            <a:avLst/>
          </a:prstGeom>
          <a:noFill/>
          <a:ln/>
        </p:spPr>
        <p:txBody>
          <a:bodyPr wrap="square" lIns="0" tIns="0" rIns="0" bIns="0" rtlCol="0" anchor="ctr"/>
          <a:lstStyle/>
          <a:p>
            <a:pPr algn="ctr" indent="0" marL="0">
              <a:buNone/>
            </a:pPr>
            <a:r>
              <a:rPr lang="en-US" sz="1450" b="1" dirty="0">
                <a:solidFill>
                  <a:srgbClr val="B42318"/>
                </a:solidFill>
                <a:latin typeface="Meiryo" pitchFamily="34" charset="0"/>
                <a:ea typeface="Meiryo" pitchFamily="34" charset="-122"/>
                <a:cs typeface="Meiryo" pitchFamily="34" charset="-120"/>
              </a:rPr>
              <a:t>言い切ってはいけない</a:t>
            </a:r>
            <a:endParaRPr lang="en-US" sz="1450" dirty="0"/>
          </a:p>
        </p:txBody>
      </p:sp>
      <p:sp>
        <p:nvSpPr>
          <p:cNvPr id="9" name="Text 6"/>
          <p:cNvSpPr/>
          <p:nvPr/>
        </p:nvSpPr>
        <p:spPr>
          <a:xfrm>
            <a:off x="768096" y="3447288"/>
            <a:ext cx="3039770" cy="137160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「AI生成物だから侵害にならない」「必ず侵害」「必ず著作権が発生／絶対に発生しない」── どれも誤り。</a:t>
            </a:r>
            <a:endParaRPr lang="en-US" sz="1200" dirty="0"/>
          </a:p>
        </p:txBody>
      </p:sp>
      <p:sp>
        <p:nvSpPr>
          <p:cNvPr id="10" name="Shape 7"/>
          <p:cNvSpPr/>
          <p:nvPr/>
        </p:nvSpPr>
        <p:spPr>
          <a:xfrm>
            <a:off x="4374794" y="1938528"/>
            <a:ext cx="3442106" cy="3017520"/>
          </a:xfrm>
          <a:prstGeom prst="roundRect">
            <a:avLst>
              <a:gd name="adj" fmla="val 1818"/>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5803240" y="2176272"/>
            <a:ext cx="585216" cy="585216"/>
          </a:xfrm>
          <a:prstGeom prst="ellipse">
            <a:avLst/>
          </a:prstGeom>
          <a:solidFill>
            <a:srgbClr val="237A75"/>
          </a:solidFill>
          <a:ln/>
        </p:spPr>
      </p:sp>
      <p:pic>
        <p:nvPicPr>
          <p:cNvPr id="12" name="Image 1" descr="preencoded.png">    </p:cNvPr>
          <p:cNvPicPr>
            <a:picLocks noChangeAspect="1"/>
          </p:cNvPicPr>
          <p:nvPr/>
        </p:nvPicPr>
        <p:blipFill>
          <a:blip r:embed="rId2"/>
          <a:stretch>
            <a:fillRect/>
          </a:stretch>
        </p:blipFill>
        <p:spPr>
          <a:xfrm>
            <a:off x="5955396" y="2328428"/>
            <a:ext cx="280904" cy="280904"/>
          </a:xfrm>
          <a:prstGeom prst="rect">
            <a:avLst/>
          </a:prstGeom>
        </p:spPr>
      </p:pic>
      <p:sp>
        <p:nvSpPr>
          <p:cNvPr id="13" name="Text 9"/>
          <p:cNvSpPr/>
          <p:nvPr/>
        </p:nvSpPr>
        <p:spPr>
          <a:xfrm>
            <a:off x="4539386" y="2871216"/>
            <a:ext cx="3112922" cy="548640"/>
          </a:xfrm>
          <a:prstGeom prst="rect">
            <a:avLst/>
          </a:prstGeom>
          <a:noFill/>
          <a:ln/>
        </p:spPr>
        <p:txBody>
          <a:bodyPr wrap="square" lIns="0" tIns="0" rIns="0" bIns="0" rtlCol="0" anchor="ctr"/>
          <a:lstStyle/>
          <a:p>
            <a:pPr algn="ctr" indent="0" marL="0">
              <a:buNone/>
            </a:pPr>
            <a:r>
              <a:rPr lang="en-US" sz="1450" b="1" dirty="0">
                <a:solidFill>
                  <a:srgbClr val="237A75"/>
                </a:solidFill>
                <a:latin typeface="Meiryo" pitchFamily="34" charset="0"/>
                <a:ea typeface="Meiryo" pitchFamily="34" charset="-122"/>
                <a:cs typeface="Meiryo" pitchFamily="34" charset="-120"/>
              </a:rPr>
              <a:t>侵害の判断軸</a:t>
            </a:r>
            <a:endParaRPr lang="en-US" sz="1450" dirty="0"/>
          </a:p>
        </p:txBody>
      </p:sp>
      <p:sp>
        <p:nvSpPr>
          <p:cNvPr id="14" name="Text 10"/>
          <p:cNvSpPr/>
          <p:nvPr/>
        </p:nvSpPr>
        <p:spPr>
          <a:xfrm>
            <a:off x="4575962" y="3447288"/>
            <a:ext cx="3039770" cy="137160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生成・利用段階では、既存著作物との「類似性」と「依拠性」が問題になり得る。学習に使われていれば依拠が推認される場合もある。</a:t>
            </a:r>
            <a:endParaRPr lang="en-US" sz="1200" dirty="0"/>
          </a:p>
        </p:txBody>
      </p:sp>
      <p:sp>
        <p:nvSpPr>
          <p:cNvPr id="15" name="Shape 11"/>
          <p:cNvSpPr/>
          <p:nvPr/>
        </p:nvSpPr>
        <p:spPr>
          <a:xfrm>
            <a:off x="8182661" y="1938528"/>
            <a:ext cx="3442106" cy="3017520"/>
          </a:xfrm>
          <a:prstGeom prst="roundRect">
            <a:avLst>
              <a:gd name="adj" fmla="val 1818"/>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9611106" y="2176272"/>
            <a:ext cx="585216" cy="585216"/>
          </a:xfrm>
          <a:prstGeom prst="ellipse">
            <a:avLst/>
          </a:prstGeom>
          <a:solidFill>
            <a:srgbClr val="2F6B4F"/>
          </a:solidFill>
          <a:ln/>
        </p:spPr>
      </p:sp>
      <p:pic>
        <p:nvPicPr>
          <p:cNvPr id="17" name="Image 2" descr="preencoded.png">    </p:cNvPr>
          <p:cNvPicPr>
            <a:picLocks noChangeAspect="1"/>
          </p:cNvPicPr>
          <p:nvPr/>
        </p:nvPicPr>
        <p:blipFill>
          <a:blip r:embed="rId3"/>
          <a:stretch>
            <a:fillRect/>
          </a:stretch>
        </p:blipFill>
        <p:spPr>
          <a:xfrm>
            <a:off x="9763262" y="2328428"/>
            <a:ext cx="280904" cy="280904"/>
          </a:xfrm>
          <a:prstGeom prst="rect">
            <a:avLst/>
          </a:prstGeom>
        </p:spPr>
      </p:pic>
      <p:sp>
        <p:nvSpPr>
          <p:cNvPr id="18" name="Text 13"/>
          <p:cNvSpPr/>
          <p:nvPr/>
        </p:nvSpPr>
        <p:spPr>
          <a:xfrm>
            <a:off x="8347253" y="2871216"/>
            <a:ext cx="3112922" cy="548640"/>
          </a:xfrm>
          <a:prstGeom prst="rect">
            <a:avLst/>
          </a:prstGeom>
          <a:noFill/>
          <a:ln/>
        </p:spPr>
        <p:txBody>
          <a:bodyPr wrap="square" lIns="0" tIns="0" rIns="0" bIns="0" rtlCol="0" anchor="ctr"/>
          <a:lstStyle/>
          <a:p>
            <a:pPr algn="ctr" indent="0" marL="0">
              <a:buNone/>
            </a:pPr>
            <a:r>
              <a:rPr lang="en-US" sz="1450" b="1" dirty="0">
                <a:solidFill>
                  <a:srgbClr val="2F6B4F"/>
                </a:solidFill>
                <a:latin typeface="Meiryo" pitchFamily="34" charset="0"/>
                <a:ea typeface="Meiryo" pitchFamily="34" charset="-122"/>
                <a:cs typeface="Meiryo" pitchFamily="34" charset="-120"/>
              </a:rPr>
              <a:t>実務での構え</a:t>
            </a:r>
            <a:endParaRPr lang="en-US" sz="1450" dirty="0"/>
          </a:p>
        </p:txBody>
      </p:sp>
      <p:sp>
        <p:nvSpPr>
          <p:cNvPr id="19" name="Text 14"/>
          <p:cNvSpPr/>
          <p:nvPr/>
        </p:nvSpPr>
        <p:spPr>
          <a:xfrm>
            <a:off x="8383829" y="3447288"/>
            <a:ext cx="3039770" cy="137160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社外で使う成果物は、既存作品に似ていないか・権利者の許諾が要らないかを人が確認。迷えば法務・知財へ。</a:t>
            </a:r>
            <a:endParaRPr lang="en-US" sz="1200" dirty="0"/>
          </a:p>
        </p:txBody>
      </p:sp>
      <p:sp>
        <p:nvSpPr>
          <p:cNvPr id="20" name="Text 15"/>
          <p:cNvSpPr/>
          <p:nvPr/>
        </p:nvSpPr>
        <p:spPr>
          <a:xfrm>
            <a:off x="566928" y="5138928"/>
            <a:ext cx="11057839" cy="36576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著作物性・侵害の有無は個別事情で判断されます。本研修は最終判断を示すものではなく、確認の必要性を伝えるものです。</a:t>
            </a:r>
            <a:endParaRPr lang="en-US" sz="1100" dirty="0"/>
          </a:p>
        </p:txBody>
      </p:sp>
      <p:sp>
        <p:nvSpPr>
          <p:cNvPr id="21" name="Shape 16"/>
          <p:cNvSpPr/>
          <p:nvPr/>
        </p:nvSpPr>
        <p:spPr>
          <a:xfrm>
            <a:off x="566928" y="6437376"/>
            <a:ext cx="11057839" cy="0"/>
          </a:xfrm>
          <a:prstGeom prst="line">
            <a:avLst/>
          </a:prstGeom>
          <a:noFill/>
          <a:ln w="12700">
            <a:solidFill>
              <a:srgbClr val="D4DCE4"/>
            </a:solidFill>
            <a:prstDash val="solid"/>
          </a:ln>
        </p:spPr>
      </p:sp>
      <p:sp>
        <p:nvSpPr>
          <p:cNvPr id="22" name="Text 17"/>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3" name="Text 18"/>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18</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RIGHTS｜指示</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「○○風」の指示が危ない理由</a:t>
            </a:r>
            <a:endParaRPr lang="en-US" sz="2700" dirty="0"/>
          </a:p>
        </p:txBody>
      </p:sp>
      <p:sp>
        <p:nvSpPr>
          <p:cNvPr id="4" name="Shape 2"/>
          <p:cNvSpPr/>
          <p:nvPr/>
        </p:nvSpPr>
        <p:spPr>
          <a:xfrm>
            <a:off x="566928" y="1481328"/>
            <a:ext cx="11057839" cy="640080"/>
          </a:xfrm>
          <a:prstGeom prst="roundRect">
            <a:avLst>
              <a:gd name="adj" fmla="val 7143"/>
            </a:avLst>
          </a:prstGeom>
          <a:solidFill>
            <a:srgbClr val="FBEAE8"/>
          </a:solidFill>
          <a:ln w="12700">
            <a:solidFill>
              <a:srgbClr val="EBC9C4"/>
            </a:solidFill>
            <a:prstDash val="solid"/>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「有名アニメ風」「人気ブランド風」「あの作家風」「実在タレント似」── リスクが一気に高まります。</a:t>
            </a:r>
            <a:endParaRPr lang="en-US" sz="1450" dirty="0"/>
          </a:p>
        </p:txBody>
      </p:sp>
      <p:sp>
        <p:nvSpPr>
          <p:cNvPr id="6" name="Shape 4"/>
          <p:cNvSpPr/>
          <p:nvPr/>
        </p:nvSpPr>
        <p:spPr>
          <a:xfrm>
            <a:off x="566928" y="2350008"/>
            <a:ext cx="5346040" cy="1188720"/>
          </a:xfrm>
          <a:prstGeom prst="roundRect">
            <a:avLst>
              <a:gd name="adj" fmla="val 461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7" name="Shape 5"/>
          <p:cNvSpPr/>
          <p:nvPr/>
        </p:nvSpPr>
        <p:spPr>
          <a:xfrm>
            <a:off x="804672" y="2642616"/>
            <a:ext cx="512064" cy="512064"/>
          </a:xfrm>
          <a:prstGeom prst="ellipse">
            <a:avLst/>
          </a:prstGeom>
          <a:solidFill>
            <a:srgbClr val="B42318"/>
          </a:solidFill>
          <a:ln/>
        </p:spPr>
      </p:sp>
      <p:pic>
        <p:nvPicPr>
          <p:cNvPr id="8" name="Image 0" descr="preencoded.png">    </p:cNvPr>
          <p:cNvPicPr>
            <a:picLocks noChangeAspect="1"/>
          </p:cNvPicPr>
          <p:nvPr/>
        </p:nvPicPr>
        <p:blipFill>
          <a:blip r:embed="rId1"/>
          <a:stretch>
            <a:fillRect/>
          </a:stretch>
        </p:blipFill>
        <p:spPr>
          <a:xfrm>
            <a:off x="937809" y="2775753"/>
            <a:ext cx="245791" cy="245791"/>
          </a:xfrm>
          <a:prstGeom prst="rect">
            <a:avLst/>
          </a:prstGeom>
        </p:spPr>
      </p:pic>
      <p:sp>
        <p:nvSpPr>
          <p:cNvPr id="9" name="Text 6"/>
          <p:cNvSpPr/>
          <p:nvPr/>
        </p:nvSpPr>
        <p:spPr>
          <a:xfrm>
            <a:off x="1435608" y="2496312"/>
            <a:ext cx="434020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著作権</a:t>
            </a:r>
            <a:endParaRPr lang="en-US" sz="1450" dirty="0"/>
          </a:p>
        </p:txBody>
      </p:sp>
      <p:sp>
        <p:nvSpPr>
          <p:cNvPr id="10" name="Text 7"/>
          <p:cNvSpPr/>
          <p:nvPr/>
        </p:nvSpPr>
        <p:spPr>
          <a:xfrm>
            <a:off x="14356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具体的表現が既存作品に似れば、侵害の問題が生じ得る</a:t>
            </a:r>
            <a:endParaRPr lang="en-US" sz="1200" dirty="0"/>
          </a:p>
        </p:txBody>
      </p:sp>
      <p:sp>
        <p:nvSpPr>
          <p:cNvPr id="11" name="Shape 8"/>
          <p:cNvSpPr/>
          <p:nvPr/>
        </p:nvSpPr>
        <p:spPr>
          <a:xfrm>
            <a:off x="6278728" y="2350008"/>
            <a:ext cx="5346040" cy="1188720"/>
          </a:xfrm>
          <a:prstGeom prst="roundRect">
            <a:avLst>
              <a:gd name="adj" fmla="val 461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2" name="Shape 9"/>
          <p:cNvSpPr/>
          <p:nvPr/>
        </p:nvSpPr>
        <p:spPr>
          <a:xfrm>
            <a:off x="6516472" y="2642616"/>
            <a:ext cx="512064" cy="512064"/>
          </a:xfrm>
          <a:prstGeom prst="ellipse">
            <a:avLst/>
          </a:prstGeom>
          <a:solidFill>
            <a:srgbClr val="B42318"/>
          </a:solidFill>
          <a:ln/>
        </p:spPr>
      </p:sp>
      <p:pic>
        <p:nvPicPr>
          <p:cNvPr id="13" name="Image 1" descr="preencoded.png">    </p:cNvPr>
          <p:cNvPicPr>
            <a:picLocks noChangeAspect="1"/>
          </p:cNvPicPr>
          <p:nvPr/>
        </p:nvPicPr>
        <p:blipFill>
          <a:blip r:embed="rId2"/>
          <a:stretch>
            <a:fillRect/>
          </a:stretch>
        </p:blipFill>
        <p:spPr>
          <a:xfrm>
            <a:off x="6649608" y="2775753"/>
            <a:ext cx="245791" cy="245791"/>
          </a:xfrm>
          <a:prstGeom prst="rect">
            <a:avLst/>
          </a:prstGeom>
        </p:spPr>
      </p:pic>
      <p:sp>
        <p:nvSpPr>
          <p:cNvPr id="14" name="Text 10"/>
          <p:cNvSpPr/>
          <p:nvPr/>
        </p:nvSpPr>
        <p:spPr>
          <a:xfrm>
            <a:off x="7147408" y="2496312"/>
            <a:ext cx="434020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商標・ブランド</a:t>
            </a:r>
            <a:endParaRPr lang="en-US" sz="1450" dirty="0"/>
          </a:p>
        </p:txBody>
      </p:sp>
      <p:sp>
        <p:nvSpPr>
          <p:cNvPr id="15" name="Text 11"/>
          <p:cNvSpPr/>
          <p:nvPr/>
        </p:nvSpPr>
        <p:spPr>
          <a:xfrm>
            <a:off x="71474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ロゴ・商品名・ブランドの無断利用は商標等の問題に</a:t>
            </a:r>
            <a:endParaRPr lang="en-US" sz="1200" dirty="0"/>
          </a:p>
        </p:txBody>
      </p:sp>
      <p:sp>
        <p:nvSpPr>
          <p:cNvPr id="16" name="Shape 12"/>
          <p:cNvSpPr/>
          <p:nvPr/>
        </p:nvSpPr>
        <p:spPr>
          <a:xfrm>
            <a:off x="566928" y="3739896"/>
            <a:ext cx="5346040" cy="1188720"/>
          </a:xfrm>
          <a:prstGeom prst="roundRect">
            <a:avLst>
              <a:gd name="adj" fmla="val 461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7" name="Shape 13"/>
          <p:cNvSpPr/>
          <p:nvPr/>
        </p:nvSpPr>
        <p:spPr>
          <a:xfrm>
            <a:off x="804672" y="4032504"/>
            <a:ext cx="512064" cy="512064"/>
          </a:xfrm>
          <a:prstGeom prst="ellipse">
            <a:avLst/>
          </a:prstGeom>
          <a:solidFill>
            <a:srgbClr val="B42318"/>
          </a:solidFill>
          <a:ln/>
        </p:spPr>
      </p:sp>
      <p:pic>
        <p:nvPicPr>
          <p:cNvPr id="18" name="Image 2" descr="preencoded.png">    </p:cNvPr>
          <p:cNvPicPr>
            <a:picLocks noChangeAspect="1"/>
          </p:cNvPicPr>
          <p:nvPr/>
        </p:nvPicPr>
        <p:blipFill>
          <a:blip r:embed="rId3"/>
          <a:stretch>
            <a:fillRect/>
          </a:stretch>
        </p:blipFill>
        <p:spPr>
          <a:xfrm>
            <a:off x="937809" y="4165641"/>
            <a:ext cx="245791" cy="245791"/>
          </a:xfrm>
          <a:prstGeom prst="rect">
            <a:avLst/>
          </a:prstGeom>
        </p:spPr>
      </p:pic>
      <p:sp>
        <p:nvSpPr>
          <p:cNvPr id="19" name="Text 14"/>
          <p:cNvSpPr/>
          <p:nvPr/>
        </p:nvSpPr>
        <p:spPr>
          <a:xfrm>
            <a:off x="1435608" y="3886200"/>
            <a:ext cx="434020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肖像・パブリシティ</a:t>
            </a:r>
            <a:endParaRPr lang="en-US" sz="1450" dirty="0"/>
          </a:p>
        </p:txBody>
      </p:sp>
      <p:sp>
        <p:nvSpPr>
          <p:cNvPr id="20" name="Text 15"/>
          <p:cNvSpPr/>
          <p:nvPr/>
        </p:nvSpPr>
        <p:spPr>
          <a:xfrm>
            <a:off x="14356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実在人物に似せると肖像権・パブリシティ権の問題に</a:t>
            </a:r>
            <a:endParaRPr lang="en-US" sz="1200" dirty="0"/>
          </a:p>
        </p:txBody>
      </p:sp>
      <p:sp>
        <p:nvSpPr>
          <p:cNvPr id="21" name="Shape 16"/>
          <p:cNvSpPr/>
          <p:nvPr/>
        </p:nvSpPr>
        <p:spPr>
          <a:xfrm>
            <a:off x="6278728" y="3739896"/>
            <a:ext cx="5346040" cy="1188720"/>
          </a:xfrm>
          <a:prstGeom prst="roundRect">
            <a:avLst>
              <a:gd name="adj" fmla="val 461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2" name="Shape 17"/>
          <p:cNvSpPr/>
          <p:nvPr/>
        </p:nvSpPr>
        <p:spPr>
          <a:xfrm>
            <a:off x="6516472" y="4032504"/>
            <a:ext cx="512064" cy="512064"/>
          </a:xfrm>
          <a:prstGeom prst="ellipse">
            <a:avLst/>
          </a:prstGeom>
          <a:solidFill>
            <a:srgbClr val="B42318"/>
          </a:solidFill>
          <a:ln/>
        </p:spPr>
      </p:sp>
      <p:pic>
        <p:nvPicPr>
          <p:cNvPr id="23" name="Image 3" descr="preencoded.png">    </p:cNvPr>
          <p:cNvPicPr>
            <a:picLocks noChangeAspect="1"/>
          </p:cNvPicPr>
          <p:nvPr/>
        </p:nvPicPr>
        <p:blipFill>
          <a:blip r:embed="rId4"/>
          <a:stretch>
            <a:fillRect/>
          </a:stretch>
        </p:blipFill>
        <p:spPr>
          <a:xfrm>
            <a:off x="6649608" y="4165641"/>
            <a:ext cx="245791" cy="245791"/>
          </a:xfrm>
          <a:prstGeom prst="rect">
            <a:avLst/>
          </a:prstGeom>
        </p:spPr>
      </p:pic>
      <p:sp>
        <p:nvSpPr>
          <p:cNvPr id="24" name="Text 18"/>
          <p:cNvSpPr/>
          <p:nvPr/>
        </p:nvSpPr>
        <p:spPr>
          <a:xfrm>
            <a:off x="7147408" y="3886200"/>
            <a:ext cx="434020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ブランド毀損・炎上</a:t>
            </a:r>
            <a:endParaRPr lang="en-US" sz="1450" dirty="0"/>
          </a:p>
        </p:txBody>
      </p:sp>
      <p:sp>
        <p:nvSpPr>
          <p:cNvPr id="25" name="Text 19"/>
          <p:cNvSpPr/>
          <p:nvPr/>
        </p:nvSpPr>
        <p:spPr>
          <a:xfrm>
            <a:off x="71474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権利面で問題なくても、企業の評判を損なうことがある</a:t>
            </a:r>
            <a:endParaRPr lang="en-US" sz="1200" dirty="0"/>
          </a:p>
        </p:txBody>
      </p:sp>
      <p:sp>
        <p:nvSpPr>
          <p:cNvPr id="26" name="Text 20"/>
          <p:cNvSpPr/>
          <p:nvPr/>
        </p:nvSpPr>
        <p:spPr>
          <a:xfrm>
            <a:off x="566928" y="5138928"/>
            <a:ext cx="11057839" cy="320040"/>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 「特定の何かに寄せる」指示は避け、社外利用前に権利・広報・法務の確認を。</a:t>
            </a:r>
            <a:endParaRPr lang="en-US" sz="1300" dirty="0"/>
          </a:p>
        </p:txBody>
      </p:sp>
      <p:sp>
        <p:nvSpPr>
          <p:cNvPr id="27" name="Shape 21"/>
          <p:cNvSpPr/>
          <p:nvPr/>
        </p:nvSpPr>
        <p:spPr>
          <a:xfrm>
            <a:off x="566928" y="6437376"/>
            <a:ext cx="11057839" cy="0"/>
          </a:xfrm>
          <a:prstGeom prst="line">
            <a:avLst/>
          </a:prstGeom>
          <a:noFill/>
          <a:ln w="12700">
            <a:solidFill>
              <a:srgbClr val="D4DCE4"/>
            </a:solidFill>
            <a:prstDash val="solid"/>
          </a:ln>
        </p:spPr>
      </p:sp>
      <p:sp>
        <p:nvSpPr>
          <p:cNvPr id="28"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9"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19</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INTRODUCTION</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本日のゴール</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400" dirty="0">
                <a:solidFill>
                  <a:srgbClr val="5B6B7A"/>
                </a:solidFill>
                <a:latin typeface="Meiryo" pitchFamily="34" charset="0"/>
                <a:ea typeface="Meiryo" pitchFamily="34" charset="-122"/>
                <a:cs typeface="Meiryo" pitchFamily="34" charset="-120"/>
              </a:rPr>
              <a:t>研修後、次の行動がとれる状態を目指します。</a:t>
            </a:r>
            <a:endParaRPr lang="en-US" sz="1400" dirty="0"/>
          </a:p>
        </p:txBody>
      </p:sp>
      <p:sp>
        <p:nvSpPr>
          <p:cNvPr id="5" name="Shape 3"/>
          <p:cNvSpPr/>
          <p:nvPr/>
        </p:nvSpPr>
        <p:spPr>
          <a:xfrm>
            <a:off x="566928" y="1938528"/>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768096" y="2221992"/>
            <a:ext cx="512064" cy="512064"/>
          </a:xfrm>
          <a:prstGeom prst="ellipse">
            <a:avLst/>
          </a:prstGeom>
          <a:solidFill>
            <a:srgbClr val="FBEAE8"/>
          </a:solidFill>
          <a:ln/>
        </p:spPr>
      </p:sp>
      <p:pic>
        <p:nvPicPr>
          <p:cNvPr id="7" name="Image 0" descr="preencoded.png">    </p:cNvPr>
          <p:cNvPicPr>
            <a:picLocks noChangeAspect="1"/>
          </p:cNvPicPr>
          <p:nvPr/>
        </p:nvPicPr>
        <p:blipFill>
          <a:blip r:embed="rId1"/>
          <a:stretch>
            <a:fillRect/>
          </a:stretch>
        </p:blipFill>
        <p:spPr>
          <a:xfrm>
            <a:off x="901233" y="2355129"/>
            <a:ext cx="245791" cy="245791"/>
          </a:xfrm>
          <a:prstGeom prst="rect">
            <a:avLst/>
          </a:prstGeom>
        </p:spPr>
      </p:pic>
      <p:sp>
        <p:nvSpPr>
          <p:cNvPr id="8" name="Text 5"/>
          <p:cNvSpPr/>
          <p:nvPr/>
        </p:nvSpPr>
        <p:spPr>
          <a:xfrm>
            <a:off x="1435608" y="2048256"/>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入力してよい情報と、入れてはいけない情報を区別できる</a:t>
            </a:r>
            <a:endParaRPr lang="en-US" sz="1500" dirty="0"/>
          </a:p>
        </p:txBody>
      </p:sp>
      <p:sp>
        <p:nvSpPr>
          <p:cNvPr id="9" name="Shape 6"/>
          <p:cNvSpPr/>
          <p:nvPr/>
        </p:nvSpPr>
        <p:spPr>
          <a:xfrm>
            <a:off x="6278728" y="1938528"/>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0" name="Shape 7"/>
          <p:cNvSpPr/>
          <p:nvPr/>
        </p:nvSpPr>
        <p:spPr>
          <a:xfrm>
            <a:off x="6479896" y="2221992"/>
            <a:ext cx="512064" cy="512064"/>
          </a:xfrm>
          <a:prstGeom prst="ellipse">
            <a:avLst/>
          </a:prstGeom>
          <a:solidFill>
            <a:srgbClr val="E5F1F0"/>
          </a:solidFill>
          <a:ln/>
        </p:spPr>
      </p:sp>
      <p:pic>
        <p:nvPicPr>
          <p:cNvPr id="11" name="Image 1" descr="preencoded.png">    </p:cNvPr>
          <p:cNvPicPr>
            <a:picLocks noChangeAspect="1"/>
          </p:cNvPicPr>
          <p:nvPr/>
        </p:nvPicPr>
        <p:blipFill>
          <a:blip r:embed="rId2"/>
          <a:stretch>
            <a:fillRect/>
          </a:stretch>
        </p:blipFill>
        <p:spPr>
          <a:xfrm>
            <a:off x="6613032" y="2355129"/>
            <a:ext cx="245791" cy="245791"/>
          </a:xfrm>
          <a:prstGeom prst="rect">
            <a:avLst/>
          </a:prstGeom>
        </p:spPr>
      </p:pic>
      <p:sp>
        <p:nvSpPr>
          <p:cNvPr id="12" name="Text 8"/>
          <p:cNvSpPr/>
          <p:nvPr/>
        </p:nvSpPr>
        <p:spPr>
          <a:xfrm>
            <a:off x="7147408" y="2048256"/>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必要に応じて匿名化・マスキング・要約・ダミー化できる</a:t>
            </a:r>
            <a:endParaRPr lang="en-US" sz="1500" dirty="0"/>
          </a:p>
        </p:txBody>
      </p:sp>
      <p:sp>
        <p:nvSpPr>
          <p:cNvPr id="13" name="Shape 9"/>
          <p:cNvSpPr/>
          <p:nvPr/>
        </p:nvSpPr>
        <p:spPr>
          <a:xfrm>
            <a:off x="566928" y="3273552"/>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4" name="Shape 10"/>
          <p:cNvSpPr/>
          <p:nvPr/>
        </p:nvSpPr>
        <p:spPr>
          <a:xfrm>
            <a:off x="768096" y="3557016"/>
            <a:ext cx="512064" cy="512064"/>
          </a:xfrm>
          <a:prstGeom prst="ellipse">
            <a:avLst/>
          </a:prstGeom>
          <a:solidFill>
            <a:srgbClr val="E5F1F0"/>
          </a:solidFill>
          <a:ln/>
        </p:spPr>
      </p:sp>
      <p:pic>
        <p:nvPicPr>
          <p:cNvPr id="15" name="Image 2" descr="preencoded.png">    </p:cNvPr>
          <p:cNvPicPr>
            <a:picLocks noChangeAspect="1"/>
          </p:cNvPicPr>
          <p:nvPr/>
        </p:nvPicPr>
        <p:blipFill>
          <a:blip r:embed="rId3"/>
          <a:stretch>
            <a:fillRect/>
          </a:stretch>
        </p:blipFill>
        <p:spPr>
          <a:xfrm>
            <a:off x="901233" y="3690153"/>
            <a:ext cx="245791" cy="245791"/>
          </a:xfrm>
          <a:prstGeom prst="rect">
            <a:avLst/>
          </a:prstGeom>
        </p:spPr>
      </p:pic>
      <p:sp>
        <p:nvSpPr>
          <p:cNvPr id="16" name="Text 11"/>
          <p:cNvSpPr/>
          <p:nvPr/>
        </p:nvSpPr>
        <p:spPr>
          <a:xfrm>
            <a:off x="1435608" y="3383280"/>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AI出力を事実・法令・数値・引用としてそのまま信じない</a:t>
            </a:r>
            <a:endParaRPr lang="en-US" sz="1500" dirty="0"/>
          </a:p>
        </p:txBody>
      </p:sp>
      <p:sp>
        <p:nvSpPr>
          <p:cNvPr id="17" name="Shape 12"/>
          <p:cNvSpPr/>
          <p:nvPr/>
        </p:nvSpPr>
        <p:spPr>
          <a:xfrm>
            <a:off x="6278728" y="3273552"/>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8" name="Shape 13"/>
          <p:cNvSpPr/>
          <p:nvPr/>
        </p:nvSpPr>
        <p:spPr>
          <a:xfrm>
            <a:off x="6479896" y="3557016"/>
            <a:ext cx="512064" cy="512064"/>
          </a:xfrm>
          <a:prstGeom prst="ellipse">
            <a:avLst/>
          </a:prstGeom>
          <a:solidFill>
            <a:srgbClr val="FBEAE8"/>
          </a:solidFill>
          <a:ln/>
        </p:spPr>
      </p:sp>
      <p:pic>
        <p:nvPicPr>
          <p:cNvPr id="19" name="Image 3" descr="preencoded.png">    </p:cNvPr>
          <p:cNvPicPr>
            <a:picLocks noChangeAspect="1"/>
          </p:cNvPicPr>
          <p:nvPr/>
        </p:nvPicPr>
        <p:blipFill>
          <a:blip r:embed="rId4"/>
          <a:stretch>
            <a:fillRect/>
          </a:stretch>
        </p:blipFill>
        <p:spPr>
          <a:xfrm>
            <a:off x="6613032" y="3690153"/>
            <a:ext cx="245791" cy="245791"/>
          </a:xfrm>
          <a:prstGeom prst="rect">
            <a:avLst/>
          </a:prstGeom>
        </p:spPr>
      </p:pic>
      <p:sp>
        <p:nvSpPr>
          <p:cNvPr id="20" name="Text 14"/>
          <p:cNvSpPr/>
          <p:nvPr/>
        </p:nvSpPr>
        <p:spPr>
          <a:xfrm>
            <a:off x="7147408" y="3383280"/>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著作権・肖像・誤情報・差別表現のリスクを理解する</a:t>
            </a:r>
            <a:endParaRPr lang="en-US" sz="1500" dirty="0"/>
          </a:p>
        </p:txBody>
      </p:sp>
      <p:sp>
        <p:nvSpPr>
          <p:cNvPr id="21" name="Shape 15"/>
          <p:cNvSpPr/>
          <p:nvPr/>
        </p:nvSpPr>
        <p:spPr>
          <a:xfrm>
            <a:off x="566928" y="4608576"/>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2" name="Shape 16"/>
          <p:cNvSpPr/>
          <p:nvPr/>
        </p:nvSpPr>
        <p:spPr>
          <a:xfrm>
            <a:off x="768096" y="4892040"/>
            <a:ext cx="512064" cy="512064"/>
          </a:xfrm>
          <a:prstGeom prst="ellipse">
            <a:avLst/>
          </a:prstGeom>
          <a:solidFill>
            <a:srgbClr val="E7F0EB"/>
          </a:solidFill>
          <a:ln/>
        </p:spPr>
      </p:sp>
      <p:pic>
        <p:nvPicPr>
          <p:cNvPr id="23" name="Image 4" descr="preencoded.png">    </p:cNvPr>
          <p:cNvPicPr>
            <a:picLocks noChangeAspect="1"/>
          </p:cNvPicPr>
          <p:nvPr/>
        </p:nvPicPr>
        <p:blipFill>
          <a:blip r:embed="rId5"/>
          <a:stretch>
            <a:fillRect/>
          </a:stretch>
        </p:blipFill>
        <p:spPr>
          <a:xfrm>
            <a:off x="901233" y="5025177"/>
            <a:ext cx="245791" cy="245791"/>
          </a:xfrm>
          <a:prstGeom prst="rect">
            <a:avLst/>
          </a:prstGeom>
        </p:spPr>
      </p:pic>
      <p:sp>
        <p:nvSpPr>
          <p:cNvPr id="24" name="Text 17"/>
          <p:cNvSpPr/>
          <p:nvPr/>
        </p:nvSpPr>
        <p:spPr>
          <a:xfrm>
            <a:off x="1435608" y="4718304"/>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社外発信・契約・人事等の高リスク利用で人が確認する</a:t>
            </a:r>
            <a:endParaRPr lang="en-US" sz="1500" dirty="0"/>
          </a:p>
        </p:txBody>
      </p:sp>
      <p:sp>
        <p:nvSpPr>
          <p:cNvPr id="25" name="Shape 18"/>
          <p:cNvSpPr/>
          <p:nvPr/>
        </p:nvSpPr>
        <p:spPr>
          <a:xfrm>
            <a:off x="6278728" y="4608576"/>
            <a:ext cx="5346040" cy="1078992"/>
          </a:xfrm>
          <a:prstGeom prst="roundRect">
            <a:avLst>
              <a:gd name="adj" fmla="val 508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6" name="Shape 19"/>
          <p:cNvSpPr/>
          <p:nvPr/>
        </p:nvSpPr>
        <p:spPr>
          <a:xfrm>
            <a:off x="6479896" y="4892040"/>
            <a:ext cx="512064" cy="512064"/>
          </a:xfrm>
          <a:prstGeom prst="ellipse">
            <a:avLst/>
          </a:prstGeom>
          <a:solidFill>
            <a:srgbClr val="E7F0EB"/>
          </a:solidFill>
          <a:ln/>
        </p:spPr>
      </p:sp>
      <p:pic>
        <p:nvPicPr>
          <p:cNvPr id="27" name="Image 5" descr="preencoded.png">    </p:cNvPr>
          <p:cNvPicPr>
            <a:picLocks noChangeAspect="1"/>
          </p:cNvPicPr>
          <p:nvPr/>
        </p:nvPicPr>
        <p:blipFill>
          <a:blip r:embed="rId6"/>
          <a:stretch>
            <a:fillRect/>
          </a:stretch>
        </p:blipFill>
        <p:spPr>
          <a:xfrm>
            <a:off x="6613032" y="5025177"/>
            <a:ext cx="245791" cy="245791"/>
          </a:xfrm>
          <a:prstGeom prst="rect">
            <a:avLst/>
          </a:prstGeom>
        </p:spPr>
      </p:pic>
      <p:sp>
        <p:nvSpPr>
          <p:cNvPr id="28" name="Text 20"/>
          <p:cNvSpPr/>
          <p:nvPr/>
        </p:nvSpPr>
        <p:spPr>
          <a:xfrm>
            <a:off x="7147408" y="4718304"/>
            <a:ext cx="4294480" cy="859536"/>
          </a:xfrm>
          <a:prstGeom prst="rect">
            <a:avLst/>
          </a:prstGeom>
          <a:noFill/>
          <a:ln/>
        </p:spPr>
        <p:txBody>
          <a:bodyPr wrap="square" lIns="0" tIns="0" rIns="0" bIns="0" rtlCol="0" anchor="ctr"/>
          <a:lstStyle/>
          <a:p>
            <a:pPr indent="0" marL="0">
              <a:buNone/>
            </a:pPr>
            <a:r>
              <a:rPr lang="en-US" sz="1500" dirty="0">
                <a:solidFill>
                  <a:srgbClr val="263238"/>
                </a:solidFill>
                <a:latin typeface="Meiryo" pitchFamily="34" charset="0"/>
                <a:ea typeface="Meiryo" pitchFamily="34" charset="-122"/>
                <a:cs typeface="Meiryo" pitchFamily="34" charset="-120"/>
              </a:rPr>
              <a:t>利用記録を残し、迷ったら相談先へエスカレーションする</a:t>
            </a:r>
            <a:endParaRPr lang="en-US" sz="1500" dirty="0"/>
          </a:p>
        </p:txBody>
      </p:sp>
      <p:sp>
        <p:nvSpPr>
          <p:cNvPr id="29" name="Shape 21"/>
          <p:cNvSpPr/>
          <p:nvPr/>
        </p:nvSpPr>
        <p:spPr>
          <a:xfrm>
            <a:off x="566928" y="6437376"/>
            <a:ext cx="11057839" cy="0"/>
          </a:xfrm>
          <a:prstGeom prst="line">
            <a:avLst/>
          </a:prstGeom>
          <a:noFill/>
          <a:ln w="12700">
            <a:solidFill>
              <a:srgbClr val="D4DCE4"/>
            </a:solidFill>
            <a:prstDash val="solid"/>
          </a:ln>
        </p:spPr>
      </p:sp>
      <p:sp>
        <p:nvSpPr>
          <p:cNvPr id="30"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1"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RIGHTS｜画像</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画像・動画・音声・肖像・パブリシティ</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文章だけでなく、生成した画像・動画・音声にも権利の論点があります。</a:t>
            </a:r>
            <a:endParaRPr lang="en-US" sz="1350" dirty="0"/>
          </a:p>
        </p:txBody>
      </p:sp>
      <p:sp>
        <p:nvSpPr>
          <p:cNvPr id="5" name="Shape 3"/>
          <p:cNvSpPr/>
          <p:nvPr/>
        </p:nvSpPr>
        <p:spPr>
          <a:xfrm>
            <a:off x="5669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04672" y="2276856"/>
            <a:ext cx="530352" cy="530352"/>
          </a:xfrm>
          <a:prstGeom prst="ellipse">
            <a:avLst/>
          </a:prstGeom>
          <a:solidFill>
            <a:srgbClr val="237A75"/>
          </a:solidFill>
          <a:ln/>
        </p:spPr>
      </p:sp>
      <p:pic>
        <p:nvPicPr>
          <p:cNvPr id="7" name="Image 0" descr="preencoded.png">    </p:cNvPr>
          <p:cNvPicPr>
            <a:picLocks noChangeAspect="1"/>
          </p:cNvPicPr>
          <p:nvPr/>
        </p:nvPicPr>
        <p:blipFill>
          <a:blip r:embed="rId1"/>
          <a:stretch>
            <a:fillRect/>
          </a:stretch>
        </p:blipFill>
        <p:spPr>
          <a:xfrm>
            <a:off x="942564" y="2414748"/>
            <a:ext cx="254569" cy="254569"/>
          </a:xfrm>
          <a:prstGeom prst="rect">
            <a:avLst/>
          </a:prstGeom>
        </p:spPr>
      </p:pic>
      <p:sp>
        <p:nvSpPr>
          <p:cNvPr id="8" name="Text 5"/>
          <p:cNvSpPr/>
          <p:nvPr/>
        </p:nvSpPr>
        <p:spPr>
          <a:xfrm>
            <a:off x="14630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生成画像</a:t>
            </a:r>
            <a:endParaRPr lang="en-US" sz="1450" dirty="0"/>
          </a:p>
        </p:txBody>
      </p:sp>
      <p:sp>
        <p:nvSpPr>
          <p:cNvPr id="9" name="Text 6"/>
          <p:cNvSpPr/>
          <p:nvPr/>
        </p:nvSpPr>
        <p:spPr>
          <a:xfrm>
            <a:off x="14630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学習元・類似作品との関係、人物の肖像に注意</a:t>
            </a:r>
            <a:endParaRPr lang="en-US" sz="1200" dirty="0"/>
          </a:p>
        </p:txBody>
      </p:sp>
      <p:sp>
        <p:nvSpPr>
          <p:cNvPr id="10" name="Shape 7"/>
          <p:cNvSpPr/>
          <p:nvPr/>
        </p:nvSpPr>
        <p:spPr>
          <a:xfrm>
            <a:off x="62787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6516472" y="2276856"/>
            <a:ext cx="530352" cy="530352"/>
          </a:xfrm>
          <a:prstGeom prst="ellipse">
            <a:avLst/>
          </a:prstGeom>
          <a:solidFill>
            <a:srgbClr val="237A75"/>
          </a:solidFill>
          <a:ln/>
        </p:spPr>
      </p:sp>
      <p:pic>
        <p:nvPicPr>
          <p:cNvPr id="12" name="Image 1" descr="preencoded.png">    </p:cNvPr>
          <p:cNvPicPr>
            <a:picLocks noChangeAspect="1"/>
          </p:cNvPicPr>
          <p:nvPr/>
        </p:nvPicPr>
        <p:blipFill>
          <a:blip r:embed="rId2"/>
          <a:stretch>
            <a:fillRect/>
          </a:stretch>
        </p:blipFill>
        <p:spPr>
          <a:xfrm>
            <a:off x="6654363" y="2414748"/>
            <a:ext cx="254569" cy="254569"/>
          </a:xfrm>
          <a:prstGeom prst="rect">
            <a:avLst/>
          </a:prstGeom>
        </p:spPr>
      </p:pic>
      <p:sp>
        <p:nvSpPr>
          <p:cNvPr id="13" name="Text 9"/>
          <p:cNvSpPr/>
          <p:nvPr/>
        </p:nvSpPr>
        <p:spPr>
          <a:xfrm>
            <a:off x="71748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人物の顔・声</a:t>
            </a:r>
            <a:endParaRPr lang="en-US" sz="1450" dirty="0"/>
          </a:p>
        </p:txBody>
      </p:sp>
      <p:sp>
        <p:nvSpPr>
          <p:cNvPr id="14" name="Text 10"/>
          <p:cNvSpPr/>
          <p:nvPr/>
        </p:nvSpPr>
        <p:spPr>
          <a:xfrm>
            <a:off x="71748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実在人物に似た顔・声の生成は肖像・パブリシティの問題</a:t>
            </a:r>
            <a:endParaRPr lang="en-US" sz="1200" dirty="0"/>
          </a:p>
        </p:txBody>
      </p:sp>
      <p:sp>
        <p:nvSpPr>
          <p:cNvPr id="15" name="Shape 11"/>
          <p:cNvSpPr/>
          <p:nvPr/>
        </p:nvSpPr>
        <p:spPr>
          <a:xfrm>
            <a:off x="566928" y="349300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04672" y="3785616"/>
            <a:ext cx="530352" cy="530352"/>
          </a:xfrm>
          <a:prstGeom prst="ellipse">
            <a:avLst/>
          </a:prstGeom>
          <a:solidFill>
            <a:srgbClr val="237A75"/>
          </a:solidFill>
          <a:ln/>
        </p:spPr>
      </p:sp>
      <p:pic>
        <p:nvPicPr>
          <p:cNvPr id="17" name="Image 2" descr="preencoded.png">    </p:cNvPr>
          <p:cNvPicPr>
            <a:picLocks noChangeAspect="1"/>
          </p:cNvPicPr>
          <p:nvPr/>
        </p:nvPicPr>
        <p:blipFill>
          <a:blip r:embed="rId3"/>
          <a:stretch>
            <a:fillRect/>
          </a:stretch>
        </p:blipFill>
        <p:spPr>
          <a:xfrm>
            <a:off x="942564" y="3923508"/>
            <a:ext cx="254569" cy="254569"/>
          </a:xfrm>
          <a:prstGeom prst="rect">
            <a:avLst/>
          </a:prstGeom>
        </p:spPr>
      </p:pic>
      <p:sp>
        <p:nvSpPr>
          <p:cNvPr id="18" name="Text 13"/>
          <p:cNvSpPr/>
          <p:nvPr/>
        </p:nvSpPr>
        <p:spPr>
          <a:xfrm>
            <a:off x="1463040" y="365760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なりすまし・偽情報</a:t>
            </a:r>
            <a:endParaRPr lang="en-US" sz="1450" dirty="0"/>
          </a:p>
        </p:txBody>
      </p:sp>
      <p:sp>
        <p:nvSpPr>
          <p:cNvPr id="19" name="Text 14"/>
          <p:cNvSpPr/>
          <p:nvPr/>
        </p:nvSpPr>
        <p:spPr>
          <a:xfrm>
            <a:off x="14630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偽画像・偽音声は名誉毀損・詐欺・信用毀損につながる</a:t>
            </a:r>
            <a:endParaRPr lang="en-US" sz="1200" dirty="0"/>
          </a:p>
        </p:txBody>
      </p:sp>
      <p:sp>
        <p:nvSpPr>
          <p:cNvPr id="20" name="Shape 15"/>
          <p:cNvSpPr/>
          <p:nvPr/>
        </p:nvSpPr>
        <p:spPr>
          <a:xfrm>
            <a:off x="6278728" y="349300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6516472" y="3785616"/>
            <a:ext cx="530352" cy="530352"/>
          </a:xfrm>
          <a:prstGeom prst="ellipse">
            <a:avLst/>
          </a:prstGeom>
          <a:solidFill>
            <a:srgbClr val="237A75"/>
          </a:solidFill>
          <a:ln/>
        </p:spPr>
      </p:sp>
      <p:pic>
        <p:nvPicPr>
          <p:cNvPr id="22" name="Image 3" descr="preencoded.png">    </p:cNvPr>
          <p:cNvPicPr>
            <a:picLocks noChangeAspect="1"/>
          </p:cNvPicPr>
          <p:nvPr/>
        </p:nvPicPr>
        <p:blipFill>
          <a:blip r:embed="rId4"/>
          <a:stretch>
            <a:fillRect/>
          </a:stretch>
        </p:blipFill>
        <p:spPr>
          <a:xfrm>
            <a:off x="6654363" y="3923508"/>
            <a:ext cx="254569" cy="254569"/>
          </a:xfrm>
          <a:prstGeom prst="rect">
            <a:avLst/>
          </a:prstGeom>
        </p:spPr>
      </p:pic>
      <p:sp>
        <p:nvSpPr>
          <p:cNvPr id="23" name="Text 17"/>
          <p:cNvSpPr/>
          <p:nvPr/>
        </p:nvSpPr>
        <p:spPr>
          <a:xfrm>
            <a:off x="7174840" y="365760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素材の利用規約</a:t>
            </a:r>
            <a:endParaRPr lang="en-US" sz="1450" dirty="0"/>
          </a:p>
        </p:txBody>
      </p:sp>
      <p:sp>
        <p:nvSpPr>
          <p:cNvPr id="24" name="Text 18"/>
          <p:cNvSpPr/>
          <p:nvPr/>
        </p:nvSpPr>
        <p:spPr>
          <a:xfrm>
            <a:off x="71748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生成サービス・素材の規約で商用利用条件を確認</a:t>
            </a:r>
            <a:endParaRPr lang="en-US" sz="1200" dirty="0"/>
          </a:p>
        </p:txBody>
      </p:sp>
      <p:sp>
        <p:nvSpPr>
          <p:cNvPr id="25" name="Shape 19"/>
          <p:cNvSpPr/>
          <p:nvPr/>
        </p:nvSpPr>
        <p:spPr>
          <a:xfrm>
            <a:off x="566928" y="5001768"/>
            <a:ext cx="11057839" cy="640080"/>
          </a:xfrm>
          <a:prstGeom prst="roundRect">
            <a:avLst>
              <a:gd name="adj" fmla="val 7143"/>
            </a:avLst>
          </a:prstGeom>
          <a:solidFill>
            <a:srgbClr val="F5EEE0"/>
          </a:solidFill>
          <a:ln w="12700">
            <a:solidFill>
              <a:srgbClr val="E3D4B0"/>
            </a:solidFill>
            <a:prstDash val="solid"/>
          </a:ln>
        </p:spPr>
      </p:sp>
      <p:sp>
        <p:nvSpPr>
          <p:cNvPr id="26" name="Text 20"/>
          <p:cNvSpPr/>
          <p:nvPr/>
        </p:nvSpPr>
        <p:spPr>
          <a:xfrm>
            <a:off x="841248" y="5001768"/>
            <a:ext cx="10509199" cy="64008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社外に出す画像・動画・音声は「権利者の許諾が要らないか」「実在の人・作品に寄っていないか」を人が確認。</a:t>
            </a:r>
            <a:endParaRPr lang="en-US" sz="1300" dirty="0"/>
          </a:p>
        </p:txBody>
      </p:sp>
      <p:sp>
        <p:nvSpPr>
          <p:cNvPr id="27" name="Shape 21"/>
          <p:cNvSpPr/>
          <p:nvPr/>
        </p:nvSpPr>
        <p:spPr>
          <a:xfrm>
            <a:off x="566928" y="6437376"/>
            <a:ext cx="11057839" cy="0"/>
          </a:xfrm>
          <a:prstGeom prst="line">
            <a:avLst/>
          </a:prstGeom>
          <a:noFill/>
          <a:ln w="12700">
            <a:solidFill>
              <a:srgbClr val="D4DCE4"/>
            </a:solidFill>
            <a:prstDash val="solid"/>
          </a:ln>
        </p:spPr>
      </p:sp>
      <p:sp>
        <p:nvSpPr>
          <p:cNvPr id="28"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9"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20</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SECURITY</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コード・マクロ・リンクを無確認で実行しない</a:t>
            </a:r>
            <a:endParaRPr lang="en-US" sz="2400" dirty="0"/>
          </a:p>
        </p:txBody>
      </p:sp>
      <p:sp>
        <p:nvSpPr>
          <p:cNvPr id="4" name="Shape 2"/>
          <p:cNvSpPr/>
          <p:nvPr/>
        </p:nvSpPr>
        <p:spPr>
          <a:xfrm>
            <a:off x="566928" y="1481328"/>
            <a:ext cx="11057839" cy="640080"/>
          </a:xfrm>
          <a:prstGeom prst="roundRect">
            <a:avLst>
              <a:gd name="adj" fmla="val 7143"/>
            </a:avLst>
          </a:prstGeom>
          <a:solidFill>
            <a:srgbClr val="FBEAE8"/>
          </a:solidFill>
          <a:ln w="12700">
            <a:solidFill>
              <a:srgbClr val="EBC9C4"/>
            </a:solidFill>
            <a:prstDash val="solid"/>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AIが出したコード・マクロ・リンク・ファイルは、中身を確認するまで「実行しない」。</a:t>
            </a:r>
            <a:endParaRPr lang="en-US" sz="1500" dirty="0"/>
          </a:p>
        </p:txBody>
      </p:sp>
      <p:sp>
        <p:nvSpPr>
          <p:cNvPr id="6" name="Shape 4"/>
          <p:cNvSpPr/>
          <p:nvPr/>
        </p:nvSpPr>
        <p:spPr>
          <a:xfrm>
            <a:off x="566928" y="2350008"/>
            <a:ext cx="5346040" cy="1188720"/>
          </a:xfrm>
          <a:prstGeom prst="roundRect">
            <a:avLst>
              <a:gd name="adj" fmla="val 4615"/>
            </a:avLst>
          </a:prstGeom>
          <a:solidFill>
            <a:srgbClr val="FBEAE8"/>
          </a:solidFill>
          <a:ln w="12700">
            <a:solidFill>
              <a:srgbClr val="EBC9C4"/>
            </a:solidFill>
            <a:prstDash val="solid"/>
          </a:ln>
        </p:spPr>
      </p:sp>
      <p:sp>
        <p:nvSpPr>
          <p:cNvPr id="7" name="Shape 5"/>
          <p:cNvSpPr/>
          <p:nvPr/>
        </p:nvSpPr>
        <p:spPr>
          <a:xfrm>
            <a:off x="804672" y="2642616"/>
            <a:ext cx="512064" cy="512064"/>
          </a:xfrm>
          <a:prstGeom prst="ellipse">
            <a:avLst/>
          </a:prstGeom>
          <a:solidFill>
            <a:srgbClr val="B42318"/>
          </a:solidFill>
          <a:ln/>
        </p:spPr>
      </p:sp>
      <p:pic>
        <p:nvPicPr>
          <p:cNvPr id="8" name="Image 0" descr="preencoded.png">    </p:cNvPr>
          <p:cNvPicPr>
            <a:picLocks noChangeAspect="1"/>
          </p:cNvPicPr>
          <p:nvPr/>
        </p:nvPicPr>
        <p:blipFill>
          <a:blip r:embed="rId1"/>
          <a:stretch>
            <a:fillRect/>
          </a:stretch>
        </p:blipFill>
        <p:spPr>
          <a:xfrm>
            <a:off x="937809" y="2775753"/>
            <a:ext cx="245791" cy="245791"/>
          </a:xfrm>
          <a:prstGeom prst="rect">
            <a:avLst/>
          </a:prstGeom>
        </p:spPr>
      </p:pic>
      <p:sp>
        <p:nvSpPr>
          <p:cNvPr id="9" name="Text 6"/>
          <p:cNvSpPr/>
          <p:nvPr/>
        </p:nvSpPr>
        <p:spPr>
          <a:xfrm>
            <a:off x="1435608" y="2496312"/>
            <a:ext cx="4340200"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外部通信を含むコード</a:t>
            </a:r>
            <a:endParaRPr lang="en-US" sz="1400" dirty="0"/>
          </a:p>
        </p:txBody>
      </p:sp>
      <p:sp>
        <p:nvSpPr>
          <p:cNvPr id="10" name="Text 7"/>
          <p:cNvSpPr/>
          <p:nvPr/>
        </p:nvSpPr>
        <p:spPr>
          <a:xfrm>
            <a:off x="14356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知らないサイトへデータを送る処理が紛れることがある</a:t>
            </a:r>
            <a:endParaRPr lang="en-US" sz="1200" dirty="0"/>
          </a:p>
        </p:txBody>
      </p:sp>
      <p:sp>
        <p:nvSpPr>
          <p:cNvPr id="11" name="Shape 8"/>
          <p:cNvSpPr/>
          <p:nvPr/>
        </p:nvSpPr>
        <p:spPr>
          <a:xfrm>
            <a:off x="6278728" y="2350008"/>
            <a:ext cx="5346040" cy="1188720"/>
          </a:xfrm>
          <a:prstGeom prst="roundRect">
            <a:avLst>
              <a:gd name="adj" fmla="val 4615"/>
            </a:avLst>
          </a:prstGeom>
          <a:solidFill>
            <a:srgbClr val="FBEAE8"/>
          </a:solidFill>
          <a:ln w="12700">
            <a:solidFill>
              <a:srgbClr val="EBC9C4"/>
            </a:solidFill>
            <a:prstDash val="solid"/>
          </a:ln>
        </p:spPr>
      </p:sp>
      <p:sp>
        <p:nvSpPr>
          <p:cNvPr id="12" name="Shape 9"/>
          <p:cNvSpPr/>
          <p:nvPr/>
        </p:nvSpPr>
        <p:spPr>
          <a:xfrm>
            <a:off x="6516472" y="2642616"/>
            <a:ext cx="512064" cy="512064"/>
          </a:xfrm>
          <a:prstGeom prst="ellipse">
            <a:avLst/>
          </a:prstGeom>
          <a:solidFill>
            <a:srgbClr val="B42318"/>
          </a:solidFill>
          <a:ln/>
        </p:spPr>
      </p:sp>
      <p:pic>
        <p:nvPicPr>
          <p:cNvPr id="13" name="Image 1" descr="preencoded.png">    </p:cNvPr>
          <p:cNvPicPr>
            <a:picLocks noChangeAspect="1"/>
          </p:cNvPicPr>
          <p:nvPr/>
        </p:nvPicPr>
        <p:blipFill>
          <a:blip r:embed="rId2"/>
          <a:stretch>
            <a:fillRect/>
          </a:stretch>
        </p:blipFill>
        <p:spPr>
          <a:xfrm>
            <a:off x="6649608" y="2775753"/>
            <a:ext cx="245791" cy="245791"/>
          </a:xfrm>
          <a:prstGeom prst="rect">
            <a:avLst/>
          </a:prstGeom>
        </p:spPr>
      </p:pic>
      <p:sp>
        <p:nvSpPr>
          <p:cNvPr id="14" name="Text 10"/>
          <p:cNvSpPr/>
          <p:nvPr/>
        </p:nvSpPr>
        <p:spPr>
          <a:xfrm>
            <a:off x="7147408" y="2496312"/>
            <a:ext cx="4340200"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マルウェア・情報送信</a:t>
            </a:r>
            <a:endParaRPr lang="en-US" sz="1400" dirty="0"/>
          </a:p>
        </p:txBody>
      </p:sp>
      <p:sp>
        <p:nvSpPr>
          <p:cNvPr id="15" name="Text 11"/>
          <p:cNvSpPr/>
          <p:nvPr/>
        </p:nvSpPr>
        <p:spPr>
          <a:xfrm>
            <a:off x="7147408" y="2880360"/>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悪意あるコードや、情報を持ち出す処理の可能性</a:t>
            </a:r>
            <a:endParaRPr lang="en-US" sz="1200" dirty="0"/>
          </a:p>
        </p:txBody>
      </p:sp>
      <p:sp>
        <p:nvSpPr>
          <p:cNvPr id="16" name="Shape 12"/>
          <p:cNvSpPr/>
          <p:nvPr/>
        </p:nvSpPr>
        <p:spPr>
          <a:xfrm>
            <a:off x="566928" y="3739896"/>
            <a:ext cx="5346040" cy="1188720"/>
          </a:xfrm>
          <a:prstGeom prst="roundRect">
            <a:avLst>
              <a:gd name="adj" fmla="val 4615"/>
            </a:avLst>
          </a:prstGeom>
          <a:solidFill>
            <a:srgbClr val="E7F0EB"/>
          </a:solidFill>
          <a:ln w="12700">
            <a:solidFill>
              <a:srgbClr val="BCD5C7"/>
            </a:solidFill>
            <a:prstDash val="solid"/>
          </a:ln>
        </p:spPr>
      </p:sp>
      <p:sp>
        <p:nvSpPr>
          <p:cNvPr id="17" name="Shape 13"/>
          <p:cNvSpPr/>
          <p:nvPr/>
        </p:nvSpPr>
        <p:spPr>
          <a:xfrm>
            <a:off x="804672" y="4032504"/>
            <a:ext cx="512064" cy="512064"/>
          </a:xfrm>
          <a:prstGeom prst="ellipse">
            <a:avLst/>
          </a:prstGeom>
          <a:solidFill>
            <a:srgbClr val="2F6B4F"/>
          </a:solidFill>
          <a:ln/>
        </p:spPr>
      </p:sp>
      <p:pic>
        <p:nvPicPr>
          <p:cNvPr id="18" name="Image 2" descr="preencoded.png">    </p:cNvPr>
          <p:cNvPicPr>
            <a:picLocks noChangeAspect="1"/>
          </p:cNvPicPr>
          <p:nvPr/>
        </p:nvPicPr>
        <p:blipFill>
          <a:blip r:embed="rId3"/>
          <a:stretch>
            <a:fillRect/>
          </a:stretch>
        </p:blipFill>
        <p:spPr>
          <a:xfrm>
            <a:off x="937809" y="4165641"/>
            <a:ext cx="245791" cy="245791"/>
          </a:xfrm>
          <a:prstGeom prst="rect">
            <a:avLst/>
          </a:prstGeom>
        </p:spPr>
      </p:pic>
      <p:sp>
        <p:nvSpPr>
          <p:cNvPr id="19" name="Text 14"/>
          <p:cNvSpPr/>
          <p:nvPr/>
        </p:nvSpPr>
        <p:spPr>
          <a:xfrm>
            <a:off x="1435608" y="3886200"/>
            <a:ext cx="4340200" cy="384048"/>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まず中身を読む</a:t>
            </a:r>
            <a:endParaRPr lang="en-US" sz="1400" dirty="0"/>
          </a:p>
        </p:txBody>
      </p:sp>
      <p:sp>
        <p:nvSpPr>
          <p:cNvPr id="20" name="Text 15"/>
          <p:cNvSpPr/>
          <p:nvPr/>
        </p:nvSpPr>
        <p:spPr>
          <a:xfrm>
            <a:off x="14356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何をする処理か、外部にアクセスしないかを確認</a:t>
            </a:r>
            <a:endParaRPr lang="en-US" sz="1200" dirty="0"/>
          </a:p>
        </p:txBody>
      </p:sp>
      <p:sp>
        <p:nvSpPr>
          <p:cNvPr id="21" name="Shape 16"/>
          <p:cNvSpPr/>
          <p:nvPr/>
        </p:nvSpPr>
        <p:spPr>
          <a:xfrm>
            <a:off x="6278728" y="3739896"/>
            <a:ext cx="5346040" cy="1188720"/>
          </a:xfrm>
          <a:prstGeom prst="roundRect">
            <a:avLst>
              <a:gd name="adj" fmla="val 4615"/>
            </a:avLst>
          </a:prstGeom>
          <a:solidFill>
            <a:srgbClr val="E7F0EB"/>
          </a:solidFill>
          <a:ln w="12700">
            <a:solidFill>
              <a:srgbClr val="BCD5C7"/>
            </a:solidFill>
            <a:prstDash val="solid"/>
          </a:ln>
        </p:spPr>
      </p:sp>
      <p:sp>
        <p:nvSpPr>
          <p:cNvPr id="22" name="Shape 17"/>
          <p:cNvSpPr/>
          <p:nvPr/>
        </p:nvSpPr>
        <p:spPr>
          <a:xfrm>
            <a:off x="6516472" y="4032504"/>
            <a:ext cx="512064" cy="512064"/>
          </a:xfrm>
          <a:prstGeom prst="ellipse">
            <a:avLst/>
          </a:prstGeom>
          <a:solidFill>
            <a:srgbClr val="2F6B4F"/>
          </a:solidFill>
          <a:ln/>
        </p:spPr>
      </p:sp>
      <p:pic>
        <p:nvPicPr>
          <p:cNvPr id="23" name="Image 3" descr="preencoded.png">    </p:cNvPr>
          <p:cNvPicPr>
            <a:picLocks noChangeAspect="1"/>
          </p:cNvPicPr>
          <p:nvPr/>
        </p:nvPicPr>
        <p:blipFill>
          <a:blip r:embed="rId4"/>
          <a:stretch>
            <a:fillRect/>
          </a:stretch>
        </p:blipFill>
        <p:spPr>
          <a:xfrm>
            <a:off x="6649608" y="4165641"/>
            <a:ext cx="245791" cy="245791"/>
          </a:xfrm>
          <a:prstGeom prst="rect">
            <a:avLst/>
          </a:prstGeom>
        </p:spPr>
      </p:pic>
      <p:sp>
        <p:nvSpPr>
          <p:cNvPr id="24" name="Text 18"/>
          <p:cNvSpPr/>
          <p:nvPr/>
        </p:nvSpPr>
        <p:spPr>
          <a:xfrm>
            <a:off x="7147408" y="3886200"/>
            <a:ext cx="4340200" cy="384048"/>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情報システムへ相談</a:t>
            </a:r>
            <a:endParaRPr lang="en-US" sz="1400" dirty="0"/>
          </a:p>
        </p:txBody>
      </p:sp>
      <p:sp>
        <p:nvSpPr>
          <p:cNvPr id="25" name="Text 19"/>
          <p:cNvSpPr/>
          <p:nvPr/>
        </p:nvSpPr>
        <p:spPr>
          <a:xfrm>
            <a:off x="7147408" y="4270248"/>
            <a:ext cx="4340200"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業務ファイル・本番環境での実行前に確認・承認を得る</a:t>
            </a:r>
            <a:endParaRPr lang="en-US" sz="1200" dirty="0"/>
          </a:p>
        </p:txBody>
      </p:sp>
      <p:sp>
        <p:nvSpPr>
          <p:cNvPr id="26" name="Text 20"/>
          <p:cNvSpPr/>
          <p:nvPr/>
        </p:nvSpPr>
        <p:spPr>
          <a:xfrm>
            <a:off x="566928" y="5184648"/>
            <a:ext cx="11057839" cy="32004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詳しいセキュリティ対策（標的型メール・端末管理等）は第10回で扱います。</a:t>
            </a:r>
            <a:endParaRPr lang="en-US" sz="1100" dirty="0"/>
          </a:p>
        </p:txBody>
      </p:sp>
      <p:sp>
        <p:nvSpPr>
          <p:cNvPr id="27" name="Shape 21"/>
          <p:cNvSpPr/>
          <p:nvPr/>
        </p:nvSpPr>
        <p:spPr>
          <a:xfrm>
            <a:off x="566928" y="6437376"/>
            <a:ext cx="11057839" cy="0"/>
          </a:xfrm>
          <a:prstGeom prst="line">
            <a:avLst/>
          </a:prstGeom>
          <a:noFill/>
          <a:ln w="12700">
            <a:solidFill>
              <a:srgbClr val="D4DCE4"/>
            </a:solidFill>
            <a:prstDash val="solid"/>
          </a:ln>
        </p:spPr>
      </p:sp>
      <p:sp>
        <p:nvSpPr>
          <p:cNvPr id="28"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9"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21</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OUTPUT</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差別的表現・偏り・ハラスメント表現</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AIの出力には、学習データ由来の偏りや不適切表現が混ざることがあります。</a:t>
            </a:r>
            <a:endParaRPr lang="en-US" sz="1350" dirty="0"/>
          </a:p>
        </p:txBody>
      </p:sp>
      <p:sp>
        <p:nvSpPr>
          <p:cNvPr id="5" name="Shape 3"/>
          <p:cNvSpPr/>
          <p:nvPr/>
        </p:nvSpPr>
        <p:spPr>
          <a:xfrm>
            <a:off x="5669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04672" y="2295144"/>
            <a:ext cx="530352" cy="530352"/>
          </a:xfrm>
          <a:prstGeom prst="ellipse">
            <a:avLst/>
          </a:prstGeom>
          <a:solidFill>
            <a:srgbClr val="B42318"/>
          </a:solidFill>
          <a:ln/>
        </p:spPr>
      </p:sp>
      <p:pic>
        <p:nvPicPr>
          <p:cNvPr id="7" name="Image 0" descr="preencoded.png">    </p:cNvPr>
          <p:cNvPicPr>
            <a:picLocks noChangeAspect="1"/>
          </p:cNvPicPr>
          <p:nvPr/>
        </p:nvPicPr>
        <p:blipFill>
          <a:blip r:embed="rId1"/>
          <a:stretch>
            <a:fillRect/>
          </a:stretch>
        </p:blipFill>
        <p:spPr>
          <a:xfrm>
            <a:off x="942564" y="2433036"/>
            <a:ext cx="254569" cy="254569"/>
          </a:xfrm>
          <a:prstGeom prst="rect">
            <a:avLst/>
          </a:prstGeom>
        </p:spPr>
      </p:pic>
      <p:sp>
        <p:nvSpPr>
          <p:cNvPr id="8" name="Text 5"/>
          <p:cNvSpPr/>
          <p:nvPr/>
        </p:nvSpPr>
        <p:spPr>
          <a:xfrm>
            <a:off x="14630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ステレオタイプ</a:t>
            </a:r>
            <a:endParaRPr lang="en-US" sz="1450" dirty="0"/>
          </a:p>
        </p:txBody>
      </p:sp>
      <p:sp>
        <p:nvSpPr>
          <p:cNvPr id="9" name="Text 6"/>
          <p:cNvSpPr/>
          <p:nvPr/>
        </p:nvSpPr>
        <p:spPr>
          <a:xfrm>
            <a:off x="14630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性別・国籍・年齢・障害等への偏った前提が出ることがある</a:t>
            </a:r>
            <a:endParaRPr lang="en-US" sz="1200" dirty="0"/>
          </a:p>
        </p:txBody>
      </p:sp>
      <p:sp>
        <p:nvSpPr>
          <p:cNvPr id="10" name="Shape 7"/>
          <p:cNvSpPr/>
          <p:nvPr/>
        </p:nvSpPr>
        <p:spPr>
          <a:xfrm>
            <a:off x="62787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6516472" y="2295144"/>
            <a:ext cx="530352" cy="530352"/>
          </a:xfrm>
          <a:prstGeom prst="ellipse">
            <a:avLst/>
          </a:prstGeom>
          <a:solidFill>
            <a:srgbClr val="B42318"/>
          </a:solidFill>
          <a:ln/>
        </p:spPr>
      </p:sp>
      <p:pic>
        <p:nvPicPr>
          <p:cNvPr id="12" name="Image 1" descr="preencoded.png">    </p:cNvPr>
          <p:cNvPicPr>
            <a:picLocks noChangeAspect="1"/>
          </p:cNvPicPr>
          <p:nvPr/>
        </p:nvPicPr>
        <p:blipFill>
          <a:blip r:embed="rId2"/>
          <a:stretch>
            <a:fillRect/>
          </a:stretch>
        </p:blipFill>
        <p:spPr>
          <a:xfrm>
            <a:off x="6654363" y="2433036"/>
            <a:ext cx="254569" cy="254569"/>
          </a:xfrm>
          <a:prstGeom prst="rect">
            <a:avLst/>
          </a:prstGeom>
        </p:spPr>
      </p:pic>
      <p:sp>
        <p:nvSpPr>
          <p:cNvPr id="13" name="Text 9"/>
          <p:cNvSpPr/>
          <p:nvPr/>
        </p:nvSpPr>
        <p:spPr>
          <a:xfrm>
            <a:off x="71748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差別・ハラスメント表現</a:t>
            </a:r>
            <a:endParaRPr lang="en-US" sz="1450" dirty="0"/>
          </a:p>
        </p:txBody>
      </p:sp>
      <p:sp>
        <p:nvSpPr>
          <p:cNvPr id="14" name="Text 10"/>
          <p:cNvSpPr/>
          <p:nvPr/>
        </p:nvSpPr>
        <p:spPr>
          <a:xfrm>
            <a:off x="71748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そのまま使うと差別的・不適切な発信になり得る</a:t>
            </a:r>
            <a:endParaRPr lang="en-US" sz="1200" dirty="0"/>
          </a:p>
        </p:txBody>
      </p:sp>
      <p:sp>
        <p:nvSpPr>
          <p:cNvPr id="15" name="Shape 11"/>
          <p:cNvSpPr/>
          <p:nvPr/>
        </p:nvSpPr>
        <p:spPr>
          <a:xfrm>
            <a:off x="566928" y="349300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04672" y="3803904"/>
            <a:ext cx="530352" cy="530352"/>
          </a:xfrm>
          <a:prstGeom prst="ellipse">
            <a:avLst/>
          </a:prstGeom>
          <a:solidFill>
            <a:srgbClr val="B42318"/>
          </a:solidFill>
          <a:ln/>
        </p:spPr>
      </p:sp>
      <p:pic>
        <p:nvPicPr>
          <p:cNvPr id="17" name="Image 2" descr="preencoded.png">    </p:cNvPr>
          <p:cNvPicPr>
            <a:picLocks noChangeAspect="1"/>
          </p:cNvPicPr>
          <p:nvPr/>
        </p:nvPicPr>
        <p:blipFill>
          <a:blip r:embed="rId3"/>
          <a:stretch>
            <a:fillRect/>
          </a:stretch>
        </p:blipFill>
        <p:spPr>
          <a:xfrm>
            <a:off x="942564" y="3941796"/>
            <a:ext cx="254569" cy="254569"/>
          </a:xfrm>
          <a:prstGeom prst="rect">
            <a:avLst/>
          </a:prstGeom>
        </p:spPr>
      </p:pic>
      <p:sp>
        <p:nvSpPr>
          <p:cNvPr id="18" name="Text 13"/>
          <p:cNvSpPr/>
          <p:nvPr/>
        </p:nvSpPr>
        <p:spPr>
          <a:xfrm>
            <a:off x="1463040" y="365760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誤解を招く言い回し</a:t>
            </a:r>
            <a:endParaRPr lang="en-US" sz="1450" dirty="0"/>
          </a:p>
        </p:txBody>
      </p:sp>
      <p:sp>
        <p:nvSpPr>
          <p:cNvPr id="19" name="Text 14"/>
          <p:cNvSpPr/>
          <p:nvPr/>
        </p:nvSpPr>
        <p:spPr>
          <a:xfrm>
            <a:off x="14630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断定的・誇張的な表現が紛れていないか確認する</a:t>
            </a:r>
            <a:endParaRPr lang="en-US" sz="1200" dirty="0"/>
          </a:p>
        </p:txBody>
      </p:sp>
      <p:sp>
        <p:nvSpPr>
          <p:cNvPr id="20" name="Shape 15"/>
          <p:cNvSpPr/>
          <p:nvPr/>
        </p:nvSpPr>
        <p:spPr>
          <a:xfrm>
            <a:off x="6278728" y="3493008"/>
            <a:ext cx="5346040" cy="1280160"/>
          </a:xfrm>
          <a:prstGeom prst="roundRect">
            <a:avLst>
              <a:gd name="adj" fmla="val 4286"/>
            </a:avLst>
          </a:prstGeom>
          <a:solidFill>
            <a:srgbClr val="E7F0EB"/>
          </a:solidFill>
          <a:ln w="12700">
            <a:solidFill>
              <a:srgbClr val="BCD5C7"/>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6516472" y="3803904"/>
            <a:ext cx="530352" cy="530352"/>
          </a:xfrm>
          <a:prstGeom prst="ellipse">
            <a:avLst/>
          </a:prstGeom>
          <a:solidFill>
            <a:srgbClr val="2F6B4F"/>
          </a:solidFill>
          <a:ln/>
        </p:spPr>
      </p:sp>
      <p:pic>
        <p:nvPicPr>
          <p:cNvPr id="22" name="Image 3" descr="preencoded.png">    </p:cNvPr>
          <p:cNvPicPr>
            <a:picLocks noChangeAspect="1"/>
          </p:cNvPicPr>
          <p:nvPr/>
        </p:nvPicPr>
        <p:blipFill>
          <a:blip r:embed="rId4"/>
          <a:stretch>
            <a:fillRect/>
          </a:stretch>
        </p:blipFill>
        <p:spPr>
          <a:xfrm>
            <a:off x="6654363" y="3941796"/>
            <a:ext cx="254569" cy="254569"/>
          </a:xfrm>
          <a:prstGeom prst="rect">
            <a:avLst/>
          </a:prstGeom>
        </p:spPr>
      </p:pic>
      <p:sp>
        <p:nvSpPr>
          <p:cNvPr id="23" name="Text 17"/>
          <p:cNvSpPr/>
          <p:nvPr/>
        </p:nvSpPr>
        <p:spPr>
          <a:xfrm>
            <a:off x="7174840" y="3657600"/>
            <a:ext cx="4294480" cy="384048"/>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人が表現を整える</a:t>
            </a:r>
            <a:endParaRPr lang="en-US" sz="1450" dirty="0"/>
          </a:p>
        </p:txBody>
      </p:sp>
      <p:sp>
        <p:nvSpPr>
          <p:cNvPr id="24" name="Text 18"/>
          <p:cNvSpPr/>
          <p:nvPr/>
        </p:nvSpPr>
        <p:spPr>
          <a:xfrm>
            <a:off x="71748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公開・送付の前に、人が読み、必要なら書き直す</a:t>
            </a:r>
            <a:endParaRPr lang="en-US" sz="1200" dirty="0"/>
          </a:p>
        </p:txBody>
      </p:sp>
      <p:sp>
        <p:nvSpPr>
          <p:cNvPr id="25" name="Text 19"/>
          <p:cNvSpPr/>
          <p:nvPr/>
        </p:nvSpPr>
        <p:spPr>
          <a:xfrm>
            <a:off x="566928" y="5093208"/>
            <a:ext cx="11057839" cy="32004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職場の差別・偏見・不適切発言そのものは、人権研修（第8回）でも詳しく扱います。</a:t>
            </a:r>
            <a:endParaRPr lang="en-US" sz="1100" dirty="0"/>
          </a:p>
        </p:txBody>
      </p:sp>
      <p:sp>
        <p:nvSpPr>
          <p:cNvPr id="26" name="Shape 20"/>
          <p:cNvSpPr/>
          <p:nvPr/>
        </p:nvSpPr>
        <p:spPr>
          <a:xfrm>
            <a:off x="566928" y="6437376"/>
            <a:ext cx="11057839" cy="0"/>
          </a:xfrm>
          <a:prstGeom prst="line">
            <a:avLst/>
          </a:prstGeom>
          <a:noFill/>
          <a:ln w="12700">
            <a:solidFill>
              <a:srgbClr val="D4DCE4"/>
            </a:solidFill>
            <a:prstDash val="solid"/>
          </a:ln>
        </p:spPr>
      </p:sp>
      <p:sp>
        <p:nvSpPr>
          <p:cNvPr id="27"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8"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22</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OUTPUT｜社外</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社外発信・広告・広報で使う場合</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社内メモと違い、社外に出すものは「会社の発言」になります。確認のハードルを上げます。</a:t>
            </a:r>
            <a:endParaRPr lang="en-US" sz="1350" dirty="0"/>
          </a:p>
        </p:txBody>
      </p:sp>
      <p:sp>
        <p:nvSpPr>
          <p:cNvPr id="5" name="Shape 3"/>
          <p:cNvSpPr/>
          <p:nvPr/>
        </p:nvSpPr>
        <p:spPr>
          <a:xfrm>
            <a:off x="5669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04672" y="2295144"/>
            <a:ext cx="530352" cy="530352"/>
          </a:xfrm>
          <a:prstGeom prst="ellipse">
            <a:avLst/>
          </a:prstGeom>
          <a:solidFill>
            <a:srgbClr val="16314F"/>
          </a:solidFill>
          <a:ln/>
        </p:spPr>
      </p:sp>
      <p:pic>
        <p:nvPicPr>
          <p:cNvPr id="7" name="Image 0" descr="preencoded.png">    </p:cNvPr>
          <p:cNvPicPr>
            <a:picLocks noChangeAspect="1"/>
          </p:cNvPicPr>
          <p:nvPr/>
        </p:nvPicPr>
        <p:blipFill>
          <a:blip r:embed="rId1"/>
          <a:stretch>
            <a:fillRect/>
          </a:stretch>
        </p:blipFill>
        <p:spPr>
          <a:xfrm>
            <a:off x="942564" y="2433036"/>
            <a:ext cx="254569" cy="254569"/>
          </a:xfrm>
          <a:prstGeom prst="rect">
            <a:avLst/>
          </a:prstGeom>
        </p:spPr>
      </p:pic>
      <p:sp>
        <p:nvSpPr>
          <p:cNvPr id="8" name="Text 5"/>
          <p:cNvSpPr/>
          <p:nvPr/>
        </p:nvSpPr>
        <p:spPr>
          <a:xfrm>
            <a:off x="14630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どこに出すか</a:t>
            </a:r>
            <a:endParaRPr lang="en-US" sz="1450" dirty="0"/>
          </a:p>
        </p:txBody>
      </p:sp>
      <p:sp>
        <p:nvSpPr>
          <p:cNvPr id="9" name="Text 6"/>
          <p:cNvSpPr/>
          <p:nvPr/>
        </p:nvSpPr>
        <p:spPr>
          <a:xfrm>
            <a:off x="14630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Web・SNS・広告・LP・プレス・提案書・契約書 等</a:t>
            </a:r>
            <a:endParaRPr lang="en-US" sz="1200" dirty="0"/>
          </a:p>
        </p:txBody>
      </p:sp>
      <p:sp>
        <p:nvSpPr>
          <p:cNvPr id="10" name="Shape 7"/>
          <p:cNvSpPr/>
          <p:nvPr/>
        </p:nvSpPr>
        <p:spPr>
          <a:xfrm>
            <a:off x="6278728" y="198424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6516472" y="2295144"/>
            <a:ext cx="530352" cy="530352"/>
          </a:xfrm>
          <a:prstGeom prst="ellipse">
            <a:avLst/>
          </a:prstGeom>
          <a:solidFill>
            <a:srgbClr val="16314F"/>
          </a:solidFill>
          <a:ln/>
        </p:spPr>
      </p:sp>
      <p:pic>
        <p:nvPicPr>
          <p:cNvPr id="12" name="Image 1" descr="preencoded.png">    </p:cNvPr>
          <p:cNvPicPr>
            <a:picLocks noChangeAspect="1"/>
          </p:cNvPicPr>
          <p:nvPr/>
        </p:nvPicPr>
        <p:blipFill>
          <a:blip r:embed="rId2"/>
          <a:stretch>
            <a:fillRect/>
          </a:stretch>
        </p:blipFill>
        <p:spPr>
          <a:xfrm>
            <a:off x="6654363" y="2433036"/>
            <a:ext cx="254569" cy="254569"/>
          </a:xfrm>
          <a:prstGeom prst="rect">
            <a:avLst/>
          </a:prstGeom>
        </p:spPr>
      </p:pic>
      <p:sp>
        <p:nvSpPr>
          <p:cNvPr id="13" name="Text 9"/>
          <p:cNvSpPr/>
          <p:nvPr/>
        </p:nvSpPr>
        <p:spPr>
          <a:xfrm>
            <a:off x="7174840" y="214884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権利の確認</a:t>
            </a:r>
            <a:endParaRPr lang="en-US" sz="1450" dirty="0"/>
          </a:p>
        </p:txBody>
      </p:sp>
      <p:sp>
        <p:nvSpPr>
          <p:cNvPr id="14" name="Text 10"/>
          <p:cNvSpPr/>
          <p:nvPr/>
        </p:nvSpPr>
        <p:spPr>
          <a:xfrm>
            <a:off x="7174840" y="255117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第三者の著作物・キャラ・ブランド・人物に似ていないか</a:t>
            </a:r>
            <a:endParaRPr lang="en-US" sz="1200" dirty="0"/>
          </a:p>
        </p:txBody>
      </p:sp>
      <p:sp>
        <p:nvSpPr>
          <p:cNvPr id="15" name="Shape 11"/>
          <p:cNvSpPr/>
          <p:nvPr/>
        </p:nvSpPr>
        <p:spPr>
          <a:xfrm>
            <a:off x="566928" y="349300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04672" y="3803904"/>
            <a:ext cx="530352" cy="530352"/>
          </a:xfrm>
          <a:prstGeom prst="ellipse">
            <a:avLst/>
          </a:prstGeom>
          <a:solidFill>
            <a:srgbClr val="16314F"/>
          </a:solidFill>
          <a:ln/>
        </p:spPr>
      </p:sp>
      <p:pic>
        <p:nvPicPr>
          <p:cNvPr id="17" name="Image 2" descr="preencoded.png">    </p:cNvPr>
          <p:cNvPicPr>
            <a:picLocks noChangeAspect="1"/>
          </p:cNvPicPr>
          <p:nvPr/>
        </p:nvPicPr>
        <p:blipFill>
          <a:blip r:embed="rId3"/>
          <a:stretch>
            <a:fillRect/>
          </a:stretch>
        </p:blipFill>
        <p:spPr>
          <a:xfrm>
            <a:off x="942564" y="3941796"/>
            <a:ext cx="254569" cy="254569"/>
          </a:xfrm>
          <a:prstGeom prst="rect">
            <a:avLst/>
          </a:prstGeom>
        </p:spPr>
      </p:pic>
      <p:sp>
        <p:nvSpPr>
          <p:cNvPr id="18" name="Text 13"/>
          <p:cNvSpPr/>
          <p:nvPr/>
        </p:nvSpPr>
        <p:spPr>
          <a:xfrm>
            <a:off x="1463040" y="365760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別法令リスク</a:t>
            </a:r>
            <a:endParaRPr lang="en-US" sz="1450" dirty="0"/>
          </a:p>
        </p:txBody>
      </p:sp>
      <p:sp>
        <p:nvSpPr>
          <p:cNvPr id="19" name="Text 14"/>
          <p:cNvSpPr/>
          <p:nvPr/>
        </p:nvSpPr>
        <p:spPr>
          <a:xfrm>
            <a:off x="14630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景品表示法・薬機法・金融商品・採用表現 等の規制</a:t>
            </a:r>
            <a:endParaRPr lang="en-US" sz="1200" dirty="0"/>
          </a:p>
        </p:txBody>
      </p:sp>
      <p:sp>
        <p:nvSpPr>
          <p:cNvPr id="20" name="Shape 15"/>
          <p:cNvSpPr/>
          <p:nvPr/>
        </p:nvSpPr>
        <p:spPr>
          <a:xfrm>
            <a:off x="6278728" y="3493008"/>
            <a:ext cx="5346040" cy="1280160"/>
          </a:xfrm>
          <a:prstGeom prst="roundRect">
            <a:avLst>
              <a:gd name="adj" fmla="val 428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6516472" y="3803904"/>
            <a:ext cx="530352" cy="530352"/>
          </a:xfrm>
          <a:prstGeom prst="ellipse">
            <a:avLst/>
          </a:prstGeom>
          <a:solidFill>
            <a:srgbClr val="16314F"/>
          </a:solidFill>
          <a:ln/>
        </p:spPr>
      </p:sp>
      <p:pic>
        <p:nvPicPr>
          <p:cNvPr id="22" name="Image 3" descr="preencoded.png">    </p:cNvPr>
          <p:cNvPicPr>
            <a:picLocks noChangeAspect="1"/>
          </p:cNvPicPr>
          <p:nvPr/>
        </p:nvPicPr>
        <p:blipFill>
          <a:blip r:embed="rId4"/>
          <a:stretch>
            <a:fillRect/>
          </a:stretch>
        </p:blipFill>
        <p:spPr>
          <a:xfrm>
            <a:off x="6654363" y="3941796"/>
            <a:ext cx="254569" cy="254569"/>
          </a:xfrm>
          <a:prstGeom prst="rect">
            <a:avLst/>
          </a:prstGeom>
        </p:spPr>
      </p:pic>
      <p:sp>
        <p:nvSpPr>
          <p:cNvPr id="23" name="Text 17"/>
          <p:cNvSpPr/>
          <p:nvPr/>
        </p:nvSpPr>
        <p:spPr>
          <a:xfrm>
            <a:off x="7174840" y="3657600"/>
            <a:ext cx="4294480" cy="38404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確認ルート</a:t>
            </a:r>
            <a:endParaRPr lang="en-US" sz="1450" dirty="0"/>
          </a:p>
        </p:txBody>
      </p:sp>
      <p:sp>
        <p:nvSpPr>
          <p:cNvPr id="24" name="Text 18"/>
          <p:cNvSpPr/>
          <p:nvPr/>
        </p:nvSpPr>
        <p:spPr>
          <a:xfrm>
            <a:off x="7174840" y="4059936"/>
            <a:ext cx="4294480" cy="59436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事実・誇大表示の有無を確認し、広報・法務・上長の承認</a:t>
            </a:r>
            <a:endParaRPr lang="en-US" sz="1200" dirty="0"/>
          </a:p>
        </p:txBody>
      </p:sp>
      <p:sp>
        <p:nvSpPr>
          <p:cNvPr id="25" name="Text 19"/>
          <p:cNvSpPr/>
          <p:nvPr/>
        </p:nvSpPr>
        <p:spPr>
          <a:xfrm>
            <a:off x="566928" y="5093208"/>
            <a:ext cx="11057839" cy="32004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私的SNS投稿・職場撮影・炎上対応は第12回で扱います。本回は「業務での社外発信」に限定。</a:t>
            </a:r>
            <a:endParaRPr lang="en-US" sz="1100" dirty="0"/>
          </a:p>
        </p:txBody>
      </p:sp>
      <p:sp>
        <p:nvSpPr>
          <p:cNvPr id="26" name="Shape 20"/>
          <p:cNvSpPr/>
          <p:nvPr/>
        </p:nvSpPr>
        <p:spPr>
          <a:xfrm>
            <a:off x="566928" y="6437376"/>
            <a:ext cx="11057839" cy="0"/>
          </a:xfrm>
          <a:prstGeom prst="line">
            <a:avLst/>
          </a:prstGeom>
          <a:noFill/>
          <a:ln w="12700">
            <a:solidFill>
              <a:srgbClr val="D4DCE4"/>
            </a:solidFill>
            <a:prstDash val="solid"/>
          </a:ln>
        </p:spPr>
      </p:sp>
      <p:sp>
        <p:nvSpPr>
          <p:cNvPr id="27"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8"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23</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HIGH RISK</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AIを「最終判断者」にしてはいけない場面</a:t>
            </a:r>
            <a:endParaRPr lang="en-US" sz="2700" dirty="0"/>
          </a:p>
        </p:txBody>
      </p:sp>
      <p:sp>
        <p:nvSpPr>
          <p:cNvPr id="4" name="Shape 2"/>
          <p:cNvSpPr/>
          <p:nvPr/>
        </p:nvSpPr>
        <p:spPr>
          <a:xfrm>
            <a:off x="566928" y="1481328"/>
            <a:ext cx="11057839" cy="640080"/>
          </a:xfrm>
          <a:prstGeom prst="roundRect">
            <a:avLst>
              <a:gd name="adj" fmla="val 7143"/>
            </a:avLst>
          </a:prstGeom>
          <a:solidFill>
            <a:srgbClr val="16314F"/>
          </a:solidFill>
          <a:ln/>
        </p:spPr>
      </p:sp>
      <p:sp>
        <p:nvSpPr>
          <p:cNvPr id="5" name="Text 3"/>
          <p:cNvSpPr/>
          <p:nvPr/>
        </p:nvSpPr>
        <p:spPr>
          <a:xfrm>
            <a:off x="841248" y="1481328"/>
            <a:ext cx="10509199" cy="640080"/>
          </a:xfrm>
          <a:prstGeom prst="rect">
            <a:avLst/>
          </a:prstGeom>
          <a:noFill/>
          <a:ln/>
        </p:spPr>
        <p:txBody>
          <a:bodyPr wrap="square" lIns="0" tIns="0" rIns="0" bIns="0" rtlCol="0" anchor="ctr"/>
          <a:lstStyle/>
          <a:p>
            <a:pPr indent="0" marL="0">
              <a:buNone/>
            </a:pPr>
            <a:r>
              <a:rPr lang="en-US" sz="1500" b="1" dirty="0">
                <a:solidFill>
                  <a:srgbClr val="FFFFFF"/>
                </a:solidFill>
                <a:latin typeface="Meiryo" pitchFamily="34" charset="0"/>
                <a:ea typeface="Meiryo" pitchFamily="34" charset="-122"/>
                <a:cs typeface="Meiryo" pitchFamily="34" charset="-120"/>
              </a:rPr>
              <a:t>次の領域では、AI出力は参考にとどめ、人によるレビューと責任者の承認を必須にします。</a:t>
            </a:r>
            <a:endParaRPr lang="en-US" sz="1500" dirty="0"/>
          </a:p>
        </p:txBody>
      </p:sp>
      <p:sp>
        <p:nvSpPr>
          <p:cNvPr id="6" name="Shape 4"/>
          <p:cNvSpPr/>
          <p:nvPr/>
        </p:nvSpPr>
        <p:spPr>
          <a:xfrm>
            <a:off x="566928" y="2350008"/>
            <a:ext cx="3442106" cy="1051560"/>
          </a:xfrm>
          <a:prstGeom prst="roundRect">
            <a:avLst>
              <a:gd name="adj" fmla="val 5217"/>
            </a:avLst>
          </a:prstGeom>
          <a:solidFill>
            <a:srgbClr val="FBEAE8"/>
          </a:solidFill>
          <a:ln w="12700">
            <a:solidFill>
              <a:srgbClr val="EBC9C4"/>
            </a:solidFill>
            <a:prstDash val="solid"/>
          </a:ln>
        </p:spPr>
      </p:sp>
      <p:sp>
        <p:nvSpPr>
          <p:cNvPr id="7" name="Shape 5"/>
          <p:cNvSpPr/>
          <p:nvPr/>
        </p:nvSpPr>
        <p:spPr>
          <a:xfrm>
            <a:off x="768096" y="2606040"/>
            <a:ext cx="530352" cy="530352"/>
          </a:xfrm>
          <a:prstGeom prst="ellipse">
            <a:avLst/>
          </a:prstGeom>
          <a:solidFill>
            <a:srgbClr val="B42318"/>
          </a:solidFill>
          <a:ln/>
        </p:spPr>
      </p:sp>
      <p:pic>
        <p:nvPicPr>
          <p:cNvPr id="8" name="Image 0" descr="preencoded.png">    </p:cNvPr>
          <p:cNvPicPr>
            <a:picLocks noChangeAspect="1"/>
          </p:cNvPicPr>
          <p:nvPr/>
        </p:nvPicPr>
        <p:blipFill>
          <a:blip r:embed="rId1"/>
          <a:stretch>
            <a:fillRect/>
          </a:stretch>
        </p:blipFill>
        <p:spPr>
          <a:xfrm>
            <a:off x="905988" y="2743932"/>
            <a:ext cx="254569" cy="254569"/>
          </a:xfrm>
          <a:prstGeom prst="rect">
            <a:avLst/>
          </a:prstGeom>
        </p:spPr>
      </p:pic>
      <p:sp>
        <p:nvSpPr>
          <p:cNvPr id="9" name="Text 6"/>
          <p:cNvSpPr/>
          <p:nvPr/>
        </p:nvSpPr>
        <p:spPr>
          <a:xfrm>
            <a:off x="1408176" y="245973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契約・法務</a:t>
            </a:r>
            <a:endParaRPr lang="en-US" sz="1350" dirty="0"/>
          </a:p>
        </p:txBody>
      </p:sp>
      <p:sp>
        <p:nvSpPr>
          <p:cNvPr id="10" name="Text 7"/>
          <p:cNvSpPr/>
          <p:nvPr/>
        </p:nvSpPr>
        <p:spPr>
          <a:xfrm>
            <a:off x="1408176" y="285292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契約レビュー・規程改定・法的判断</a:t>
            </a:r>
            <a:endParaRPr lang="en-US" sz="1100" dirty="0"/>
          </a:p>
        </p:txBody>
      </p:sp>
      <p:sp>
        <p:nvSpPr>
          <p:cNvPr id="11" name="Shape 8"/>
          <p:cNvSpPr/>
          <p:nvPr/>
        </p:nvSpPr>
        <p:spPr>
          <a:xfrm>
            <a:off x="4374794" y="2350008"/>
            <a:ext cx="3442106" cy="1051560"/>
          </a:xfrm>
          <a:prstGeom prst="roundRect">
            <a:avLst>
              <a:gd name="adj" fmla="val 5217"/>
            </a:avLst>
          </a:prstGeom>
          <a:solidFill>
            <a:srgbClr val="FBEAE8"/>
          </a:solidFill>
          <a:ln w="12700">
            <a:solidFill>
              <a:srgbClr val="EBC9C4"/>
            </a:solidFill>
            <a:prstDash val="solid"/>
          </a:ln>
        </p:spPr>
      </p:sp>
      <p:sp>
        <p:nvSpPr>
          <p:cNvPr id="12" name="Shape 9"/>
          <p:cNvSpPr/>
          <p:nvPr/>
        </p:nvSpPr>
        <p:spPr>
          <a:xfrm>
            <a:off x="4575962" y="2606040"/>
            <a:ext cx="530352" cy="530352"/>
          </a:xfrm>
          <a:prstGeom prst="ellipse">
            <a:avLst/>
          </a:prstGeom>
          <a:solidFill>
            <a:srgbClr val="B42318"/>
          </a:solidFill>
          <a:ln/>
        </p:spPr>
      </p:sp>
      <p:pic>
        <p:nvPicPr>
          <p:cNvPr id="13" name="Image 1" descr="preencoded.png">    </p:cNvPr>
          <p:cNvPicPr>
            <a:picLocks noChangeAspect="1"/>
          </p:cNvPicPr>
          <p:nvPr/>
        </p:nvPicPr>
        <p:blipFill>
          <a:blip r:embed="rId2"/>
          <a:stretch>
            <a:fillRect/>
          </a:stretch>
        </p:blipFill>
        <p:spPr>
          <a:xfrm>
            <a:off x="4713854" y="2743932"/>
            <a:ext cx="254569" cy="254569"/>
          </a:xfrm>
          <a:prstGeom prst="rect">
            <a:avLst/>
          </a:prstGeom>
        </p:spPr>
      </p:pic>
      <p:sp>
        <p:nvSpPr>
          <p:cNvPr id="14" name="Text 10"/>
          <p:cNvSpPr/>
          <p:nvPr/>
        </p:nvSpPr>
        <p:spPr>
          <a:xfrm>
            <a:off x="5216042" y="245973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人事・採用・評価</a:t>
            </a:r>
            <a:endParaRPr lang="en-US" sz="1350" dirty="0"/>
          </a:p>
        </p:txBody>
      </p:sp>
      <p:sp>
        <p:nvSpPr>
          <p:cNvPr id="15" name="Text 11"/>
          <p:cNvSpPr/>
          <p:nvPr/>
        </p:nvSpPr>
        <p:spPr>
          <a:xfrm>
            <a:off x="5216042" y="285292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採用可否・評価・懲戒・異動</a:t>
            </a:r>
            <a:endParaRPr lang="en-US" sz="1100" dirty="0"/>
          </a:p>
        </p:txBody>
      </p:sp>
      <p:sp>
        <p:nvSpPr>
          <p:cNvPr id="16" name="Shape 12"/>
          <p:cNvSpPr/>
          <p:nvPr/>
        </p:nvSpPr>
        <p:spPr>
          <a:xfrm>
            <a:off x="8182661" y="2350008"/>
            <a:ext cx="3442106" cy="1051560"/>
          </a:xfrm>
          <a:prstGeom prst="roundRect">
            <a:avLst>
              <a:gd name="adj" fmla="val 5217"/>
            </a:avLst>
          </a:prstGeom>
          <a:solidFill>
            <a:srgbClr val="FBEAE8"/>
          </a:solidFill>
          <a:ln w="12700">
            <a:solidFill>
              <a:srgbClr val="EBC9C4"/>
            </a:solidFill>
            <a:prstDash val="solid"/>
          </a:ln>
        </p:spPr>
      </p:sp>
      <p:sp>
        <p:nvSpPr>
          <p:cNvPr id="17" name="Shape 13"/>
          <p:cNvSpPr/>
          <p:nvPr/>
        </p:nvSpPr>
        <p:spPr>
          <a:xfrm>
            <a:off x="8383829" y="2606040"/>
            <a:ext cx="530352" cy="530352"/>
          </a:xfrm>
          <a:prstGeom prst="ellipse">
            <a:avLst/>
          </a:prstGeom>
          <a:solidFill>
            <a:srgbClr val="B42318"/>
          </a:solidFill>
          <a:ln/>
        </p:spPr>
      </p:sp>
      <p:pic>
        <p:nvPicPr>
          <p:cNvPr id="18" name="Image 2" descr="preencoded.png">    </p:cNvPr>
          <p:cNvPicPr>
            <a:picLocks noChangeAspect="1"/>
          </p:cNvPicPr>
          <p:nvPr/>
        </p:nvPicPr>
        <p:blipFill>
          <a:blip r:embed="rId3"/>
          <a:stretch>
            <a:fillRect/>
          </a:stretch>
        </p:blipFill>
        <p:spPr>
          <a:xfrm>
            <a:off x="8521720" y="2743932"/>
            <a:ext cx="254569" cy="254569"/>
          </a:xfrm>
          <a:prstGeom prst="rect">
            <a:avLst/>
          </a:prstGeom>
        </p:spPr>
      </p:pic>
      <p:sp>
        <p:nvSpPr>
          <p:cNvPr id="19" name="Text 14"/>
          <p:cNvSpPr/>
          <p:nvPr/>
        </p:nvSpPr>
        <p:spPr>
          <a:xfrm>
            <a:off x="9023909" y="245973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与信・取引判断</a:t>
            </a:r>
            <a:endParaRPr lang="en-US" sz="1350" dirty="0"/>
          </a:p>
        </p:txBody>
      </p:sp>
      <p:sp>
        <p:nvSpPr>
          <p:cNvPr id="20" name="Text 15"/>
          <p:cNvSpPr/>
          <p:nvPr/>
        </p:nvSpPr>
        <p:spPr>
          <a:xfrm>
            <a:off x="9023909" y="285292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信用評価・取引可否</a:t>
            </a:r>
            <a:endParaRPr lang="en-US" sz="1100" dirty="0"/>
          </a:p>
        </p:txBody>
      </p:sp>
      <p:sp>
        <p:nvSpPr>
          <p:cNvPr id="21" name="Shape 16"/>
          <p:cNvSpPr/>
          <p:nvPr/>
        </p:nvSpPr>
        <p:spPr>
          <a:xfrm>
            <a:off x="566928" y="3584448"/>
            <a:ext cx="3442106" cy="1051560"/>
          </a:xfrm>
          <a:prstGeom prst="roundRect">
            <a:avLst>
              <a:gd name="adj" fmla="val 5217"/>
            </a:avLst>
          </a:prstGeom>
          <a:solidFill>
            <a:srgbClr val="FBEAE8"/>
          </a:solidFill>
          <a:ln w="12700">
            <a:solidFill>
              <a:srgbClr val="EBC9C4"/>
            </a:solidFill>
            <a:prstDash val="solid"/>
          </a:ln>
        </p:spPr>
      </p:sp>
      <p:sp>
        <p:nvSpPr>
          <p:cNvPr id="22" name="Shape 17"/>
          <p:cNvSpPr/>
          <p:nvPr/>
        </p:nvSpPr>
        <p:spPr>
          <a:xfrm>
            <a:off x="768096" y="3840480"/>
            <a:ext cx="530352" cy="530352"/>
          </a:xfrm>
          <a:prstGeom prst="ellipse">
            <a:avLst/>
          </a:prstGeom>
          <a:solidFill>
            <a:srgbClr val="B42318"/>
          </a:solidFill>
          <a:ln/>
        </p:spPr>
      </p:sp>
      <p:pic>
        <p:nvPicPr>
          <p:cNvPr id="23" name="Image 3" descr="preencoded.png">    </p:cNvPr>
          <p:cNvPicPr>
            <a:picLocks noChangeAspect="1"/>
          </p:cNvPicPr>
          <p:nvPr/>
        </p:nvPicPr>
        <p:blipFill>
          <a:blip r:embed="rId4"/>
          <a:stretch>
            <a:fillRect/>
          </a:stretch>
        </p:blipFill>
        <p:spPr>
          <a:xfrm>
            <a:off x="905988" y="3978372"/>
            <a:ext cx="254569" cy="254569"/>
          </a:xfrm>
          <a:prstGeom prst="rect">
            <a:avLst/>
          </a:prstGeom>
        </p:spPr>
      </p:pic>
      <p:sp>
        <p:nvSpPr>
          <p:cNvPr id="24" name="Text 18"/>
          <p:cNvSpPr/>
          <p:nvPr/>
        </p:nvSpPr>
        <p:spPr>
          <a:xfrm>
            <a:off x="1408176" y="369417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安全・医療・セキュリティ</a:t>
            </a:r>
            <a:endParaRPr lang="en-US" sz="1350" dirty="0"/>
          </a:p>
        </p:txBody>
      </p:sp>
      <p:sp>
        <p:nvSpPr>
          <p:cNvPr id="25" name="Text 19"/>
          <p:cNvSpPr/>
          <p:nvPr/>
        </p:nvSpPr>
        <p:spPr>
          <a:xfrm>
            <a:off x="1408176" y="408736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人の生命・身体・重大インシデント対応</a:t>
            </a:r>
            <a:endParaRPr lang="en-US" sz="1100" dirty="0"/>
          </a:p>
        </p:txBody>
      </p:sp>
      <p:sp>
        <p:nvSpPr>
          <p:cNvPr id="26" name="Shape 20"/>
          <p:cNvSpPr/>
          <p:nvPr/>
        </p:nvSpPr>
        <p:spPr>
          <a:xfrm>
            <a:off x="4374794" y="3584448"/>
            <a:ext cx="3442106" cy="1051560"/>
          </a:xfrm>
          <a:prstGeom prst="roundRect">
            <a:avLst>
              <a:gd name="adj" fmla="val 5217"/>
            </a:avLst>
          </a:prstGeom>
          <a:solidFill>
            <a:srgbClr val="FBEAE8"/>
          </a:solidFill>
          <a:ln w="12700">
            <a:solidFill>
              <a:srgbClr val="EBC9C4"/>
            </a:solidFill>
            <a:prstDash val="solid"/>
          </a:ln>
        </p:spPr>
      </p:sp>
      <p:sp>
        <p:nvSpPr>
          <p:cNvPr id="27" name="Shape 21"/>
          <p:cNvSpPr/>
          <p:nvPr/>
        </p:nvSpPr>
        <p:spPr>
          <a:xfrm>
            <a:off x="4575962" y="3840480"/>
            <a:ext cx="530352" cy="530352"/>
          </a:xfrm>
          <a:prstGeom prst="ellipse">
            <a:avLst/>
          </a:prstGeom>
          <a:solidFill>
            <a:srgbClr val="B42318"/>
          </a:solidFill>
          <a:ln/>
        </p:spPr>
      </p:sp>
      <p:pic>
        <p:nvPicPr>
          <p:cNvPr id="28" name="Image 4" descr="preencoded.png">    </p:cNvPr>
          <p:cNvPicPr>
            <a:picLocks noChangeAspect="1"/>
          </p:cNvPicPr>
          <p:nvPr/>
        </p:nvPicPr>
        <p:blipFill>
          <a:blip r:embed="rId5"/>
          <a:stretch>
            <a:fillRect/>
          </a:stretch>
        </p:blipFill>
        <p:spPr>
          <a:xfrm>
            <a:off x="4713854" y="3978372"/>
            <a:ext cx="254569" cy="254569"/>
          </a:xfrm>
          <a:prstGeom prst="rect">
            <a:avLst/>
          </a:prstGeom>
        </p:spPr>
      </p:pic>
      <p:sp>
        <p:nvSpPr>
          <p:cNvPr id="29" name="Text 22"/>
          <p:cNvSpPr/>
          <p:nvPr/>
        </p:nvSpPr>
        <p:spPr>
          <a:xfrm>
            <a:off x="5216042" y="369417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重大な顧客対応</a:t>
            </a:r>
            <a:endParaRPr lang="en-US" sz="1350" dirty="0"/>
          </a:p>
        </p:txBody>
      </p:sp>
      <p:sp>
        <p:nvSpPr>
          <p:cNvPr id="30" name="Text 23"/>
          <p:cNvSpPr/>
          <p:nvPr/>
        </p:nvSpPr>
        <p:spPr>
          <a:xfrm>
            <a:off x="5216042" y="408736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苦情・トラブル・重要顧客への回答</a:t>
            </a:r>
            <a:endParaRPr lang="en-US" sz="1100" dirty="0"/>
          </a:p>
        </p:txBody>
      </p:sp>
      <p:sp>
        <p:nvSpPr>
          <p:cNvPr id="31" name="Shape 24"/>
          <p:cNvSpPr/>
          <p:nvPr/>
        </p:nvSpPr>
        <p:spPr>
          <a:xfrm>
            <a:off x="8182661" y="3584448"/>
            <a:ext cx="3442106" cy="1051560"/>
          </a:xfrm>
          <a:prstGeom prst="roundRect">
            <a:avLst>
              <a:gd name="adj" fmla="val 5217"/>
            </a:avLst>
          </a:prstGeom>
          <a:solidFill>
            <a:srgbClr val="FBEAE8"/>
          </a:solidFill>
          <a:ln w="12700">
            <a:solidFill>
              <a:srgbClr val="EBC9C4"/>
            </a:solidFill>
            <a:prstDash val="solid"/>
          </a:ln>
        </p:spPr>
      </p:sp>
      <p:sp>
        <p:nvSpPr>
          <p:cNvPr id="32" name="Shape 25"/>
          <p:cNvSpPr/>
          <p:nvPr/>
        </p:nvSpPr>
        <p:spPr>
          <a:xfrm>
            <a:off x="8383829" y="3840480"/>
            <a:ext cx="530352" cy="530352"/>
          </a:xfrm>
          <a:prstGeom prst="ellipse">
            <a:avLst/>
          </a:prstGeom>
          <a:solidFill>
            <a:srgbClr val="B42318"/>
          </a:solidFill>
          <a:ln/>
        </p:spPr>
      </p:sp>
      <p:pic>
        <p:nvPicPr>
          <p:cNvPr id="33" name="Image 5" descr="preencoded.png">    </p:cNvPr>
          <p:cNvPicPr>
            <a:picLocks noChangeAspect="1"/>
          </p:cNvPicPr>
          <p:nvPr/>
        </p:nvPicPr>
        <p:blipFill>
          <a:blip r:embed="rId6"/>
          <a:stretch>
            <a:fillRect/>
          </a:stretch>
        </p:blipFill>
        <p:spPr>
          <a:xfrm>
            <a:off x="8521720" y="3978372"/>
            <a:ext cx="254569" cy="254569"/>
          </a:xfrm>
          <a:prstGeom prst="rect">
            <a:avLst/>
          </a:prstGeom>
        </p:spPr>
      </p:pic>
      <p:sp>
        <p:nvSpPr>
          <p:cNvPr id="34" name="Text 26"/>
          <p:cNvSpPr/>
          <p:nvPr/>
        </p:nvSpPr>
        <p:spPr>
          <a:xfrm>
            <a:off x="9023909" y="3694176"/>
            <a:ext cx="2481986" cy="41148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差別が疑われる判断</a:t>
            </a:r>
            <a:endParaRPr lang="en-US" sz="1350" dirty="0"/>
          </a:p>
        </p:txBody>
      </p:sp>
      <p:sp>
        <p:nvSpPr>
          <p:cNvPr id="35" name="Text 27"/>
          <p:cNvSpPr/>
          <p:nvPr/>
        </p:nvSpPr>
        <p:spPr>
          <a:xfrm>
            <a:off x="9023909" y="4087368"/>
            <a:ext cx="2481986" cy="457200"/>
          </a:xfrm>
          <a:prstGeom prst="rect">
            <a:avLst/>
          </a:prstGeom>
          <a:noFill/>
          <a:ln/>
        </p:spPr>
        <p:txBody>
          <a:bodyPr wrap="square" lIns="0" tIns="0" rIns="0" bIns="0" rtlCol="0" anchor="ctr"/>
          <a:lstStyle/>
          <a:p>
            <a:pPr indent="0" marL="0">
              <a:buNone/>
            </a:pPr>
            <a:r>
              <a:rPr lang="en-US" sz="1100" dirty="0">
                <a:solidFill>
                  <a:srgbClr val="263238"/>
                </a:solidFill>
                <a:latin typeface="Meiryo" pitchFamily="34" charset="0"/>
                <a:ea typeface="Meiryo" pitchFamily="34" charset="-122"/>
                <a:cs typeface="Meiryo" pitchFamily="34" charset="-120"/>
              </a:rPr>
              <a:t>属性に基づく不利益取扱いの疑い</a:t>
            </a:r>
            <a:endParaRPr lang="en-US" sz="1100" dirty="0"/>
          </a:p>
        </p:txBody>
      </p:sp>
      <p:sp>
        <p:nvSpPr>
          <p:cNvPr id="36" name="Text 28"/>
          <p:cNvSpPr/>
          <p:nvPr/>
        </p:nvSpPr>
        <p:spPr>
          <a:xfrm>
            <a:off x="566928" y="4864608"/>
            <a:ext cx="11057839" cy="365760"/>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 「AIが判断したから責任はAIにある」は通用しません。責任は会社と担当者に残ります。</a:t>
            </a:r>
            <a:endParaRPr lang="en-US" sz="1350" dirty="0"/>
          </a:p>
        </p:txBody>
      </p:sp>
      <p:sp>
        <p:nvSpPr>
          <p:cNvPr id="37" name="Shape 29"/>
          <p:cNvSpPr/>
          <p:nvPr/>
        </p:nvSpPr>
        <p:spPr>
          <a:xfrm>
            <a:off x="566928" y="6437376"/>
            <a:ext cx="11057839" cy="0"/>
          </a:xfrm>
          <a:prstGeom prst="line">
            <a:avLst/>
          </a:prstGeom>
          <a:noFill/>
          <a:ln w="12700">
            <a:solidFill>
              <a:srgbClr val="D4DCE4"/>
            </a:solidFill>
            <a:prstDash val="solid"/>
          </a:ln>
        </p:spPr>
      </p:sp>
      <p:sp>
        <p:nvSpPr>
          <p:cNvPr id="38" name="Text 30"/>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9" name="Text 31"/>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24</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RECORD</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AI利用記録を残す</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「隠す」ためではなく、「後から確認・改善できる」ようにするための記録です。</a:t>
            </a:r>
            <a:endParaRPr lang="en-US" sz="1350" dirty="0"/>
          </a:p>
        </p:txBody>
      </p:sp>
      <p:sp>
        <p:nvSpPr>
          <p:cNvPr id="5" name="Shape 3"/>
          <p:cNvSpPr/>
          <p:nvPr/>
        </p:nvSpPr>
        <p:spPr>
          <a:xfrm>
            <a:off x="566928" y="1938528"/>
            <a:ext cx="5346040" cy="548640"/>
          </a:xfrm>
          <a:prstGeom prst="roundRect">
            <a:avLst>
              <a:gd name="adj" fmla="val 6667"/>
            </a:avLst>
          </a:prstGeom>
          <a:solidFill>
            <a:srgbClr val="FFFFFF"/>
          </a:solidFill>
          <a:ln w="12700">
            <a:solidFill>
              <a:srgbClr val="D4DCE4"/>
            </a:solidFill>
            <a:prstDash val="solid"/>
          </a:ln>
        </p:spPr>
      </p:sp>
      <p:pic>
        <p:nvPicPr>
          <p:cNvPr id="6" name="Image 0" descr="preencoded.png">    </p:cNvPr>
          <p:cNvPicPr>
            <a:picLocks noChangeAspect="1"/>
          </p:cNvPicPr>
          <p:nvPr/>
        </p:nvPicPr>
        <p:blipFill>
          <a:blip r:embed="rId1"/>
          <a:stretch>
            <a:fillRect/>
          </a:stretch>
        </p:blipFill>
        <p:spPr>
          <a:xfrm>
            <a:off x="731520" y="2075688"/>
            <a:ext cx="274320" cy="274320"/>
          </a:xfrm>
          <a:prstGeom prst="rect">
            <a:avLst/>
          </a:prstGeom>
        </p:spPr>
      </p:pic>
      <p:sp>
        <p:nvSpPr>
          <p:cNvPr id="7" name="Text 4"/>
          <p:cNvSpPr/>
          <p:nvPr/>
        </p:nvSpPr>
        <p:spPr>
          <a:xfrm>
            <a:off x="1115568" y="1938528"/>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利用日時・利用者・所属</a:t>
            </a:r>
            <a:endParaRPr lang="en-US" sz="1250" dirty="0"/>
          </a:p>
        </p:txBody>
      </p:sp>
      <p:sp>
        <p:nvSpPr>
          <p:cNvPr id="8" name="Shape 5"/>
          <p:cNvSpPr/>
          <p:nvPr/>
        </p:nvSpPr>
        <p:spPr>
          <a:xfrm>
            <a:off x="6278728" y="1938528"/>
            <a:ext cx="5346040" cy="548640"/>
          </a:xfrm>
          <a:prstGeom prst="roundRect">
            <a:avLst>
              <a:gd name="adj" fmla="val 6667"/>
            </a:avLst>
          </a:prstGeom>
          <a:solidFill>
            <a:srgbClr val="FFFFFF"/>
          </a:solidFill>
          <a:ln w="12700">
            <a:solidFill>
              <a:srgbClr val="D4DCE4"/>
            </a:solidFill>
            <a:prstDash val="solid"/>
          </a:ln>
        </p:spPr>
      </p:sp>
      <p:pic>
        <p:nvPicPr>
          <p:cNvPr id="9" name="Image 1" descr="preencoded.png">    </p:cNvPr>
          <p:cNvPicPr>
            <a:picLocks noChangeAspect="1"/>
          </p:cNvPicPr>
          <p:nvPr/>
        </p:nvPicPr>
        <p:blipFill>
          <a:blip r:embed="rId2"/>
          <a:stretch>
            <a:fillRect/>
          </a:stretch>
        </p:blipFill>
        <p:spPr>
          <a:xfrm>
            <a:off x="6443320" y="2075688"/>
            <a:ext cx="274320" cy="274320"/>
          </a:xfrm>
          <a:prstGeom prst="rect">
            <a:avLst/>
          </a:prstGeom>
        </p:spPr>
      </p:pic>
      <p:sp>
        <p:nvSpPr>
          <p:cNvPr id="10" name="Text 6"/>
          <p:cNvSpPr/>
          <p:nvPr/>
        </p:nvSpPr>
        <p:spPr>
          <a:xfrm>
            <a:off x="6827368" y="1938528"/>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使ったAIツール（承認済みか）</a:t>
            </a:r>
            <a:endParaRPr lang="en-US" sz="1250" dirty="0"/>
          </a:p>
        </p:txBody>
      </p:sp>
      <p:sp>
        <p:nvSpPr>
          <p:cNvPr id="11" name="Shape 7"/>
          <p:cNvSpPr/>
          <p:nvPr/>
        </p:nvSpPr>
        <p:spPr>
          <a:xfrm>
            <a:off x="566928" y="2633472"/>
            <a:ext cx="5346040" cy="548640"/>
          </a:xfrm>
          <a:prstGeom prst="roundRect">
            <a:avLst>
              <a:gd name="adj" fmla="val 6667"/>
            </a:avLst>
          </a:prstGeom>
          <a:solidFill>
            <a:srgbClr val="FFFFFF"/>
          </a:solidFill>
          <a:ln w="12700">
            <a:solidFill>
              <a:srgbClr val="D4DCE4"/>
            </a:solidFill>
            <a:prstDash val="solid"/>
          </a:ln>
        </p:spPr>
      </p:sp>
      <p:pic>
        <p:nvPicPr>
          <p:cNvPr id="12" name="Image 2" descr="preencoded.png">    </p:cNvPr>
          <p:cNvPicPr>
            <a:picLocks noChangeAspect="1"/>
          </p:cNvPicPr>
          <p:nvPr/>
        </p:nvPicPr>
        <p:blipFill>
          <a:blip r:embed="rId3"/>
          <a:stretch>
            <a:fillRect/>
          </a:stretch>
        </p:blipFill>
        <p:spPr>
          <a:xfrm>
            <a:off x="731520" y="2770632"/>
            <a:ext cx="274320" cy="274320"/>
          </a:xfrm>
          <a:prstGeom prst="rect">
            <a:avLst/>
          </a:prstGeom>
        </p:spPr>
      </p:pic>
      <p:sp>
        <p:nvSpPr>
          <p:cNvPr id="13" name="Text 8"/>
          <p:cNvSpPr/>
          <p:nvPr/>
        </p:nvSpPr>
        <p:spPr>
          <a:xfrm>
            <a:off x="1115568" y="2633472"/>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利用目的・業務区分</a:t>
            </a:r>
            <a:endParaRPr lang="en-US" sz="1250" dirty="0"/>
          </a:p>
        </p:txBody>
      </p:sp>
      <p:sp>
        <p:nvSpPr>
          <p:cNvPr id="14" name="Shape 9"/>
          <p:cNvSpPr/>
          <p:nvPr/>
        </p:nvSpPr>
        <p:spPr>
          <a:xfrm>
            <a:off x="6278728" y="2633472"/>
            <a:ext cx="5346040" cy="548640"/>
          </a:xfrm>
          <a:prstGeom prst="roundRect">
            <a:avLst>
              <a:gd name="adj" fmla="val 6667"/>
            </a:avLst>
          </a:prstGeom>
          <a:solidFill>
            <a:srgbClr val="FFFFFF"/>
          </a:solidFill>
          <a:ln w="12700">
            <a:solidFill>
              <a:srgbClr val="D4DCE4"/>
            </a:solidFill>
            <a:prstDash val="solid"/>
          </a:ln>
        </p:spPr>
      </p:sp>
      <p:pic>
        <p:nvPicPr>
          <p:cNvPr id="15" name="Image 3" descr="preencoded.png">    </p:cNvPr>
          <p:cNvPicPr>
            <a:picLocks noChangeAspect="1"/>
          </p:cNvPicPr>
          <p:nvPr/>
        </p:nvPicPr>
        <p:blipFill>
          <a:blip r:embed="rId4"/>
          <a:stretch>
            <a:fillRect/>
          </a:stretch>
        </p:blipFill>
        <p:spPr>
          <a:xfrm>
            <a:off x="6443320" y="2770632"/>
            <a:ext cx="274320" cy="274320"/>
          </a:xfrm>
          <a:prstGeom prst="rect">
            <a:avLst/>
          </a:prstGeom>
        </p:spPr>
      </p:pic>
      <p:sp>
        <p:nvSpPr>
          <p:cNvPr id="16" name="Text 10"/>
          <p:cNvSpPr/>
          <p:nvPr/>
        </p:nvSpPr>
        <p:spPr>
          <a:xfrm>
            <a:off x="6827368" y="2633472"/>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入力情報の分類（個人情報・機密の有無）</a:t>
            </a:r>
            <a:endParaRPr lang="en-US" sz="1250" dirty="0"/>
          </a:p>
        </p:txBody>
      </p:sp>
      <p:sp>
        <p:nvSpPr>
          <p:cNvPr id="17" name="Shape 11"/>
          <p:cNvSpPr/>
          <p:nvPr/>
        </p:nvSpPr>
        <p:spPr>
          <a:xfrm>
            <a:off x="566928" y="3328416"/>
            <a:ext cx="5346040" cy="548640"/>
          </a:xfrm>
          <a:prstGeom prst="roundRect">
            <a:avLst>
              <a:gd name="adj" fmla="val 6667"/>
            </a:avLst>
          </a:prstGeom>
          <a:solidFill>
            <a:srgbClr val="FFFFFF"/>
          </a:solidFill>
          <a:ln w="12700">
            <a:solidFill>
              <a:srgbClr val="D4DCE4"/>
            </a:solidFill>
            <a:prstDash val="solid"/>
          </a:ln>
        </p:spPr>
      </p:sp>
      <p:pic>
        <p:nvPicPr>
          <p:cNvPr id="18" name="Image 4" descr="preencoded.png">    </p:cNvPr>
          <p:cNvPicPr>
            <a:picLocks noChangeAspect="1"/>
          </p:cNvPicPr>
          <p:nvPr/>
        </p:nvPicPr>
        <p:blipFill>
          <a:blip r:embed="rId5"/>
          <a:stretch>
            <a:fillRect/>
          </a:stretch>
        </p:blipFill>
        <p:spPr>
          <a:xfrm>
            <a:off x="731520" y="3465576"/>
            <a:ext cx="274320" cy="274320"/>
          </a:xfrm>
          <a:prstGeom prst="rect">
            <a:avLst/>
          </a:prstGeom>
        </p:spPr>
      </p:pic>
      <p:sp>
        <p:nvSpPr>
          <p:cNvPr id="19" name="Text 12"/>
          <p:cNvSpPr/>
          <p:nvPr/>
        </p:nvSpPr>
        <p:spPr>
          <a:xfrm>
            <a:off x="1115568" y="3328416"/>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匿名化・マスキングの有無</a:t>
            </a:r>
            <a:endParaRPr lang="en-US" sz="1250" dirty="0"/>
          </a:p>
        </p:txBody>
      </p:sp>
      <p:sp>
        <p:nvSpPr>
          <p:cNvPr id="20" name="Shape 13"/>
          <p:cNvSpPr/>
          <p:nvPr/>
        </p:nvSpPr>
        <p:spPr>
          <a:xfrm>
            <a:off x="6278728" y="3328416"/>
            <a:ext cx="5346040" cy="548640"/>
          </a:xfrm>
          <a:prstGeom prst="roundRect">
            <a:avLst>
              <a:gd name="adj" fmla="val 6667"/>
            </a:avLst>
          </a:prstGeom>
          <a:solidFill>
            <a:srgbClr val="FFFFFF"/>
          </a:solidFill>
          <a:ln w="12700">
            <a:solidFill>
              <a:srgbClr val="D4DCE4"/>
            </a:solidFill>
            <a:prstDash val="solid"/>
          </a:ln>
        </p:spPr>
      </p:sp>
      <p:pic>
        <p:nvPicPr>
          <p:cNvPr id="21" name="Image 5" descr="preencoded.png">    </p:cNvPr>
          <p:cNvPicPr>
            <a:picLocks noChangeAspect="1"/>
          </p:cNvPicPr>
          <p:nvPr/>
        </p:nvPicPr>
        <p:blipFill>
          <a:blip r:embed="rId6"/>
          <a:stretch>
            <a:fillRect/>
          </a:stretch>
        </p:blipFill>
        <p:spPr>
          <a:xfrm>
            <a:off x="6443320" y="3465576"/>
            <a:ext cx="274320" cy="274320"/>
          </a:xfrm>
          <a:prstGeom prst="rect">
            <a:avLst/>
          </a:prstGeom>
        </p:spPr>
      </p:pic>
      <p:sp>
        <p:nvSpPr>
          <p:cNvPr id="22" name="Text 14"/>
          <p:cNvSpPr/>
          <p:nvPr/>
        </p:nvSpPr>
        <p:spPr>
          <a:xfrm>
            <a:off x="6827368" y="3328416"/>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出力の概要と使った文書</a:t>
            </a:r>
            <a:endParaRPr lang="en-US" sz="1250" dirty="0"/>
          </a:p>
        </p:txBody>
      </p:sp>
      <p:sp>
        <p:nvSpPr>
          <p:cNvPr id="23" name="Shape 15"/>
          <p:cNvSpPr/>
          <p:nvPr/>
        </p:nvSpPr>
        <p:spPr>
          <a:xfrm>
            <a:off x="566928" y="4023360"/>
            <a:ext cx="5346040" cy="548640"/>
          </a:xfrm>
          <a:prstGeom prst="roundRect">
            <a:avLst>
              <a:gd name="adj" fmla="val 6667"/>
            </a:avLst>
          </a:prstGeom>
          <a:solidFill>
            <a:srgbClr val="FFFFFF"/>
          </a:solidFill>
          <a:ln w="12700">
            <a:solidFill>
              <a:srgbClr val="D4DCE4"/>
            </a:solidFill>
            <a:prstDash val="solid"/>
          </a:ln>
        </p:spPr>
      </p:sp>
      <p:pic>
        <p:nvPicPr>
          <p:cNvPr id="24" name="Image 6" descr="preencoded.png">    </p:cNvPr>
          <p:cNvPicPr>
            <a:picLocks noChangeAspect="1"/>
          </p:cNvPicPr>
          <p:nvPr/>
        </p:nvPicPr>
        <p:blipFill>
          <a:blip r:embed="rId7"/>
          <a:stretch>
            <a:fillRect/>
          </a:stretch>
        </p:blipFill>
        <p:spPr>
          <a:xfrm>
            <a:off x="731520" y="4160520"/>
            <a:ext cx="274320" cy="274320"/>
          </a:xfrm>
          <a:prstGeom prst="rect">
            <a:avLst/>
          </a:prstGeom>
        </p:spPr>
      </p:pic>
      <p:sp>
        <p:nvSpPr>
          <p:cNvPr id="25" name="Text 16"/>
          <p:cNvSpPr/>
          <p:nvPr/>
        </p:nvSpPr>
        <p:spPr>
          <a:xfrm>
            <a:off x="1115568" y="4023360"/>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事実確認・権利確認の方法</a:t>
            </a:r>
            <a:endParaRPr lang="en-US" sz="1250" dirty="0"/>
          </a:p>
        </p:txBody>
      </p:sp>
      <p:sp>
        <p:nvSpPr>
          <p:cNvPr id="26" name="Shape 17"/>
          <p:cNvSpPr/>
          <p:nvPr/>
        </p:nvSpPr>
        <p:spPr>
          <a:xfrm>
            <a:off x="6278728" y="4023360"/>
            <a:ext cx="5346040" cy="548640"/>
          </a:xfrm>
          <a:prstGeom prst="roundRect">
            <a:avLst>
              <a:gd name="adj" fmla="val 6667"/>
            </a:avLst>
          </a:prstGeom>
          <a:solidFill>
            <a:srgbClr val="FFFFFF"/>
          </a:solidFill>
          <a:ln w="12700">
            <a:solidFill>
              <a:srgbClr val="D4DCE4"/>
            </a:solidFill>
            <a:prstDash val="solid"/>
          </a:ln>
        </p:spPr>
      </p:sp>
      <p:pic>
        <p:nvPicPr>
          <p:cNvPr id="27" name="Image 7" descr="preencoded.png">    </p:cNvPr>
          <p:cNvPicPr>
            <a:picLocks noChangeAspect="1"/>
          </p:cNvPicPr>
          <p:nvPr/>
        </p:nvPicPr>
        <p:blipFill>
          <a:blip r:embed="rId8"/>
          <a:stretch>
            <a:fillRect/>
          </a:stretch>
        </p:blipFill>
        <p:spPr>
          <a:xfrm>
            <a:off x="6443320" y="4160520"/>
            <a:ext cx="274320" cy="274320"/>
          </a:xfrm>
          <a:prstGeom prst="rect">
            <a:avLst/>
          </a:prstGeom>
        </p:spPr>
      </p:pic>
      <p:sp>
        <p:nvSpPr>
          <p:cNvPr id="28" name="Text 18"/>
          <p:cNvSpPr/>
          <p:nvPr/>
        </p:nvSpPr>
        <p:spPr>
          <a:xfrm>
            <a:off x="6827368" y="4023360"/>
            <a:ext cx="466024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確認者・承認者・社外利用の有無</a:t>
            </a:r>
            <a:endParaRPr lang="en-US" sz="1250" dirty="0"/>
          </a:p>
        </p:txBody>
      </p:sp>
      <p:sp>
        <p:nvSpPr>
          <p:cNvPr id="29" name="Shape 19"/>
          <p:cNvSpPr/>
          <p:nvPr/>
        </p:nvSpPr>
        <p:spPr>
          <a:xfrm>
            <a:off x="566928" y="4773168"/>
            <a:ext cx="11057839" cy="777240"/>
          </a:xfrm>
          <a:prstGeom prst="roundRect">
            <a:avLst>
              <a:gd name="adj" fmla="val 5882"/>
            </a:avLst>
          </a:prstGeom>
          <a:solidFill>
            <a:srgbClr val="FBEAE8"/>
          </a:solidFill>
          <a:ln w="12700">
            <a:solidFill>
              <a:srgbClr val="EBC9C4"/>
            </a:solidFill>
            <a:prstDash val="solid"/>
          </a:ln>
        </p:spPr>
      </p:sp>
      <p:sp>
        <p:nvSpPr>
          <p:cNvPr id="30" name="Text 20"/>
          <p:cNvSpPr/>
          <p:nvPr/>
        </p:nvSpPr>
        <p:spPr>
          <a:xfrm>
            <a:off x="841248" y="4773168"/>
            <a:ext cx="10509199" cy="77724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注意：</a:t>
            </a:r>
            <a:pPr indent="0" marL="0">
              <a:buNone/>
            </a:pPr>
            <a:r>
              <a:rPr lang="en-US" sz="1300" dirty="0">
                <a:solidFill>
                  <a:srgbClr val="263238"/>
                </a:solidFill>
                <a:latin typeface="Meiryo" pitchFamily="34" charset="0"/>
                <a:ea typeface="Meiryo" pitchFamily="34" charset="-122"/>
                <a:cs typeface="Meiryo" pitchFamily="34" charset="-120"/>
              </a:rPr>
              <a:t>記録シートに、機微なプロンプト全文や個人情報そのものを不用意に貼り付けない。概要・分類で残す。</a:t>
            </a:r>
            <a:endParaRPr lang="en-US" sz="1300" dirty="0"/>
          </a:p>
        </p:txBody>
      </p:sp>
      <p:sp>
        <p:nvSpPr>
          <p:cNvPr id="31" name="Shape 21"/>
          <p:cNvSpPr/>
          <p:nvPr/>
        </p:nvSpPr>
        <p:spPr>
          <a:xfrm>
            <a:off x="566928" y="6437376"/>
            <a:ext cx="11057839" cy="0"/>
          </a:xfrm>
          <a:prstGeom prst="line">
            <a:avLst/>
          </a:prstGeom>
          <a:noFill/>
          <a:ln w="12700">
            <a:solidFill>
              <a:srgbClr val="D4DCE4"/>
            </a:solidFill>
            <a:prstDash val="solid"/>
          </a:ln>
        </p:spPr>
      </p:sp>
      <p:sp>
        <p:nvSpPr>
          <p:cNvPr id="32" name="Text 22"/>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3" name="Text 23"/>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25</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CHECK ①</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生成AI 利用前チェック</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使い始める前の確認。1つでも「いいえ」があれば、立ち止まって相談します。</a:t>
            </a:r>
            <a:endParaRPr lang="en-US" sz="1350" dirty="0"/>
          </a:p>
        </p:txBody>
      </p:sp>
      <p:sp>
        <p:nvSpPr>
          <p:cNvPr id="5" name="Shape 3"/>
          <p:cNvSpPr/>
          <p:nvPr/>
        </p:nvSpPr>
        <p:spPr>
          <a:xfrm>
            <a:off x="612648" y="2084832"/>
            <a:ext cx="256032" cy="256032"/>
          </a:xfrm>
          <a:prstGeom prst="rect">
            <a:avLst/>
          </a:prstGeom>
          <a:solidFill>
            <a:srgbClr val="FFFFFF"/>
          </a:solidFill>
          <a:ln w="19050">
            <a:solidFill>
              <a:srgbClr val="237A75"/>
            </a:solidFill>
            <a:prstDash val="solid"/>
          </a:ln>
        </p:spPr>
      </p:sp>
      <p:sp>
        <p:nvSpPr>
          <p:cNvPr id="6" name="Text 4"/>
          <p:cNvSpPr/>
          <p:nvPr/>
        </p:nvSpPr>
        <p:spPr>
          <a:xfrm>
            <a:off x="1024128" y="1938528"/>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利用目的が明確か</a:t>
            </a:r>
            <a:endParaRPr lang="en-US" sz="1300" dirty="0"/>
          </a:p>
        </p:txBody>
      </p:sp>
      <p:sp>
        <p:nvSpPr>
          <p:cNvPr id="7" name="Shape 5"/>
          <p:cNvSpPr/>
          <p:nvPr/>
        </p:nvSpPr>
        <p:spPr>
          <a:xfrm>
            <a:off x="6324448" y="2084832"/>
            <a:ext cx="256032" cy="256032"/>
          </a:xfrm>
          <a:prstGeom prst="rect">
            <a:avLst/>
          </a:prstGeom>
          <a:solidFill>
            <a:srgbClr val="FFFFFF"/>
          </a:solidFill>
          <a:ln w="19050">
            <a:solidFill>
              <a:srgbClr val="237A75"/>
            </a:solidFill>
            <a:prstDash val="solid"/>
          </a:ln>
        </p:spPr>
      </p:sp>
      <p:sp>
        <p:nvSpPr>
          <p:cNvPr id="8" name="Text 6"/>
          <p:cNvSpPr/>
          <p:nvPr/>
        </p:nvSpPr>
        <p:spPr>
          <a:xfrm>
            <a:off x="6735928" y="1938528"/>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自社で承認されたAI／ツールか</a:t>
            </a:r>
            <a:endParaRPr lang="en-US" sz="1300" dirty="0"/>
          </a:p>
        </p:txBody>
      </p:sp>
      <p:sp>
        <p:nvSpPr>
          <p:cNvPr id="9" name="Shape 7"/>
          <p:cNvSpPr/>
          <p:nvPr/>
        </p:nvSpPr>
        <p:spPr>
          <a:xfrm>
            <a:off x="612648" y="2798064"/>
            <a:ext cx="256032" cy="256032"/>
          </a:xfrm>
          <a:prstGeom prst="rect">
            <a:avLst/>
          </a:prstGeom>
          <a:solidFill>
            <a:srgbClr val="FFFFFF"/>
          </a:solidFill>
          <a:ln w="19050">
            <a:solidFill>
              <a:srgbClr val="237A75"/>
            </a:solidFill>
            <a:prstDash val="solid"/>
          </a:ln>
        </p:spPr>
      </p:sp>
      <p:sp>
        <p:nvSpPr>
          <p:cNvPr id="10" name="Text 8"/>
          <p:cNvSpPr/>
          <p:nvPr/>
        </p:nvSpPr>
        <p:spPr>
          <a:xfrm>
            <a:off x="1024128" y="2651760"/>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業務利用が認められたアカウントか</a:t>
            </a:r>
            <a:endParaRPr lang="en-US" sz="1300" dirty="0"/>
          </a:p>
        </p:txBody>
      </p:sp>
      <p:sp>
        <p:nvSpPr>
          <p:cNvPr id="11" name="Shape 9"/>
          <p:cNvSpPr/>
          <p:nvPr/>
        </p:nvSpPr>
        <p:spPr>
          <a:xfrm>
            <a:off x="6324448" y="2798064"/>
            <a:ext cx="256032" cy="256032"/>
          </a:xfrm>
          <a:prstGeom prst="rect">
            <a:avLst/>
          </a:prstGeom>
          <a:solidFill>
            <a:srgbClr val="FFFFFF"/>
          </a:solidFill>
          <a:ln w="19050">
            <a:solidFill>
              <a:srgbClr val="237A75"/>
            </a:solidFill>
            <a:prstDash val="solid"/>
          </a:ln>
        </p:spPr>
      </p:sp>
      <p:sp>
        <p:nvSpPr>
          <p:cNvPr id="12" name="Text 10"/>
          <p:cNvSpPr/>
          <p:nvPr/>
        </p:nvSpPr>
        <p:spPr>
          <a:xfrm>
            <a:off x="6735928" y="2651760"/>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学習・保存・第三者提供・国外移転を確認したか</a:t>
            </a:r>
            <a:endParaRPr lang="en-US" sz="1300" dirty="0"/>
          </a:p>
        </p:txBody>
      </p:sp>
      <p:sp>
        <p:nvSpPr>
          <p:cNvPr id="13" name="Shape 11"/>
          <p:cNvSpPr/>
          <p:nvPr/>
        </p:nvSpPr>
        <p:spPr>
          <a:xfrm>
            <a:off x="612648" y="3511296"/>
            <a:ext cx="256032" cy="256032"/>
          </a:xfrm>
          <a:prstGeom prst="rect">
            <a:avLst/>
          </a:prstGeom>
          <a:solidFill>
            <a:srgbClr val="FFFFFF"/>
          </a:solidFill>
          <a:ln w="19050">
            <a:solidFill>
              <a:srgbClr val="237A75"/>
            </a:solidFill>
            <a:prstDash val="solid"/>
          </a:ln>
        </p:spPr>
      </p:sp>
      <p:sp>
        <p:nvSpPr>
          <p:cNvPr id="14" name="Text 12"/>
          <p:cNvSpPr/>
          <p:nvPr/>
        </p:nvSpPr>
        <p:spPr>
          <a:xfrm>
            <a:off x="1024128" y="3364992"/>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個人アカウントで業務情報を扱っていないか</a:t>
            </a:r>
            <a:endParaRPr lang="en-US" sz="1300" dirty="0"/>
          </a:p>
        </p:txBody>
      </p:sp>
      <p:sp>
        <p:nvSpPr>
          <p:cNvPr id="15" name="Shape 13"/>
          <p:cNvSpPr/>
          <p:nvPr/>
        </p:nvSpPr>
        <p:spPr>
          <a:xfrm>
            <a:off x="6324448" y="3511296"/>
            <a:ext cx="256032" cy="256032"/>
          </a:xfrm>
          <a:prstGeom prst="rect">
            <a:avLst/>
          </a:prstGeom>
          <a:solidFill>
            <a:srgbClr val="FFFFFF"/>
          </a:solidFill>
          <a:ln w="19050">
            <a:solidFill>
              <a:srgbClr val="237A75"/>
            </a:solidFill>
            <a:prstDash val="solid"/>
          </a:ln>
        </p:spPr>
      </p:sp>
      <p:sp>
        <p:nvSpPr>
          <p:cNvPr id="16" name="Text 14"/>
          <p:cNvSpPr/>
          <p:nvPr/>
        </p:nvSpPr>
        <p:spPr>
          <a:xfrm>
            <a:off x="6735928" y="3364992"/>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拡張機能・プラグイン・APIの可否を確認したか</a:t>
            </a:r>
            <a:endParaRPr lang="en-US" sz="1300" dirty="0"/>
          </a:p>
        </p:txBody>
      </p:sp>
      <p:sp>
        <p:nvSpPr>
          <p:cNvPr id="17" name="Shape 15"/>
          <p:cNvSpPr/>
          <p:nvPr/>
        </p:nvSpPr>
        <p:spPr>
          <a:xfrm>
            <a:off x="612648" y="4224528"/>
            <a:ext cx="256032" cy="256032"/>
          </a:xfrm>
          <a:prstGeom prst="rect">
            <a:avLst/>
          </a:prstGeom>
          <a:solidFill>
            <a:srgbClr val="FFFFFF"/>
          </a:solidFill>
          <a:ln w="19050">
            <a:solidFill>
              <a:srgbClr val="237A75"/>
            </a:solidFill>
            <a:prstDash val="solid"/>
          </a:ln>
        </p:spPr>
      </p:sp>
      <p:sp>
        <p:nvSpPr>
          <p:cNvPr id="18" name="Text 16"/>
          <p:cNvSpPr/>
          <p:nvPr/>
        </p:nvSpPr>
        <p:spPr>
          <a:xfrm>
            <a:off x="1024128" y="4078224"/>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入力する情報の分類を確認したか</a:t>
            </a:r>
            <a:endParaRPr lang="en-US" sz="1300" dirty="0"/>
          </a:p>
        </p:txBody>
      </p:sp>
      <p:sp>
        <p:nvSpPr>
          <p:cNvPr id="19" name="Shape 17"/>
          <p:cNvSpPr/>
          <p:nvPr/>
        </p:nvSpPr>
        <p:spPr>
          <a:xfrm>
            <a:off x="6324448" y="4224528"/>
            <a:ext cx="256032" cy="256032"/>
          </a:xfrm>
          <a:prstGeom prst="rect">
            <a:avLst/>
          </a:prstGeom>
          <a:solidFill>
            <a:srgbClr val="FFFFFF"/>
          </a:solidFill>
          <a:ln w="19050">
            <a:solidFill>
              <a:srgbClr val="237A75"/>
            </a:solidFill>
            <a:prstDash val="solid"/>
          </a:ln>
        </p:spPr>
      </p:sp>
      <p:sp>
        <p:nvSpPr>
          <p:cNvPr id="20" name="Text 18"/>
          <p:cNvSpPr/>
          <p:nvPr/>
        </p:nvSpPr>
        <p:spPr>
          <a:xfrm>
            <a:off x="6735928" y="4078224"/>
            <a:ext cx="4843120" cy="54864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そもそも使ってよい業務か（禁止業務でないか）</a:t>
            </a:r>
            <a:endParaRPr lang="en-US" sz="1300" dirty="0"/>
          </a:p>
        </p:txBody>
      </p:sp>
      <p:sp>
        <p:nvSpPr>
          <p:cNvPr id="21" name="Text 19"/>
          <p:cNvSpPr/>
          <p:nvPr/>
        </p:nvSpPr>
        <p:spPr>
          <a:xfrm>
            <a:off x="566928" y="4910328"/>
            <a:ext cx="11057839" cy="320040"/>
          </a:xfrm>
          <a:prstGeom prst="rect">
            <a:avLst/>
          </a:prstGeom>
          <a:noFill/>
          <a:ln/>
        </p:spPr>
        <p:txBody>
          <a:bodyPr wrap="square" lIns="0" tIns="0" rIns="0" bIns="0" rtlCol="0" anchor="ctr"/>
          <a:lstStyle/>
          <a:p>
            <a:pPr indent="0" marL="0">
              <a:buNone/>
            </a:pPr>
            <a:r>
              <a:rPr lang="en-US" sz="1200" i="1" dirty="0">
                <a:solidFill>
                  <a:srgbClr val="5B6B7A"/>
                </a:solidFill>
                <a:latin typeface="Meiryo" pitchFamily="34" charset="0"/>
                <a:ea typeface="Meiryo" pitchFamily="34" charset="-122"/>
                <a:cs typeface="Meiryo" pitchFamily="34" charset="-120"/>
              </a:rPr>
              <a:t>詳細版は「生成AI利用前・出力確認チェックリスト（第1部）」を参照。</a:t>
            </a:r>
            <a:endParaRPr lang="en-US" sz="1200" dirty="0"/>
          </a:p>
        </p:txBody>
      </p:sp>
      <p:sp>
        <p:nvSpPr>
          <p:cNvPr id="22" name="Shape 20"/>
          <p:cNvSpPr/>
          <p:nvPr/>
        </p:nvSpPr>
        <p:spPr>
          <a:xfrm>
            <a:off x="566928" y="6437376"/>
            <a:ext cx="11057839" cy="0"/>
          </a:xfrm>
          <a:prstGeom prst="line">
            <a:avLst/>
          </a:prstGeom>
          <a:noFill/>
          <a:ln w="12700">
            <a:solidFill>
              <a:srgbClr val="D4DCE4"/>
            </a:solidFill>
            <a:prstDash val="solid"/>
          </a:ln>
        </p:spPr>
      </p:sp>
      <p:sp>
        <p:nvSpPr>
          <p:cNvPr id="23"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26</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CHECK ②</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出力確認チェック</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AIの答えを使う前の確認。「確認するまでは未確認情報」として扱います。</a:t>
            </a:r>
            <a:endParaRPr lang="en-US" sz="1350" dirty="0"/>
          </a:p>
        </p:txBody>
      </p:sp>
      <p:sp>
        <p:nvSpPr>
          <p:cNvPr id="5" name="Shape 3"/>
          <p:cNvSpPr/>
          <p:nvPr/>
        </p:nvSpPr>
        <p:spPr>
          <a:xfrm>
            <a:off x="612648" y="2084832"/>
            <a:ext cx="256032" cy="256032"/>
          </a:xfrm>
          <a:prstGeom prst="rect">
            <a:avLst/>
          </a:prstGeom>
          <a:solidFill>
            <a:srgbClr val="FFFFFF"/>
          </a:solidFill>
          <a:ln w="19050">
            <a:solidFill>
              <a:srgbClr val="237A75"/>
            </a:solidFill>
            <a:prstDash val="solid"/>
          </a:ln>
        </p:spPr>
      </p:sp>
      <p:sp>
        <p:nvSpPr>
          <p:cNvPr id="6" name="Text 4"/>
          <p:cNvSpPr/>
          <p:nvPr/>
        </p:nvSpPr>
        <p:spPr>
          <a:xfrm>
            <a:off x="1024128" y="1938528"/>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事実関係を一次情報で確認したか</a:t>
            </a:r>
            <a:endParaRPr lang="en-US" sz="1250" dirty="0"/>
          </a:p>
        </p:txBody>
      </p:sp>
      <p:sp>
        <p:nvSpPr>
          <p:cNvPr id="7" name="Shape 5"/>
          <p:cNvSpPr/>
          <p:nvPr/>
        </p:nvSpPr>
        <p:spPr>
          <a:xfrm>
            <a:off x="6324448" y="2084832"/>
            <a:ext cx="256032" cy="256032"/>
          </a:xfrm>
          <a:prstGeom prst="rect">
            <a:avLst/>
          </a:prstGeom>
          <a:solidFill>
            <a:srgbClr val="FFFFFF"/>
          </a:solidFill>
          <a:ln w="19050">
            <a:solidFill>
              <a:srgbClr val="237A75"/>
            </a:solidFill>
            <a:prstDash val="solid"/>
          </a:ln>
        </p:spPr>
      </p:sp>
      <p:sp>
        <p:nvSpPr>
          <p:cNvPr id="8" name="Text 6"/>
          <p:cNvSpPr/>
          <p:nvPr/>
        </p:nvSpPr>
        <p:spPr>
          <a:xfrm>
            <a:off x="6735928" y="1938528"/>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法令・制度・判例・社内規程を公式資料で確認したか</a:t>
            </a:r>
            <a:endParaRPr lang="en-US" sz="1250" dirty="0"/>
          </a:p>
        </p:txBody>
      </p:sp>
      <p:sp>
        <p:nvSpPr>
          <p:cNvPr id="9" name="Shape 7"/>
          <p:cNvSpPr/>
          <p:nvPr/>
        </p:nvSpPr>
        <p:spPr>
          <a:xfrm>
            <a:off x="612648" y="2798064"/>
            <a:ext cx="256032" cy="256032"/>
          </a:xfrm>
          <a:prstGeom prst="rect">
            <a:avLst/>
          </a:prstGeom>
          <a:solidFill>
            <a:srgbClr val="FFFFFF"/>
          </a:solidFill>
          <a:ln w="19050">
            <a:solidFill>
              <a:srgbClr val="237A75"/>
            </a:solidFill>
            <a:prstDash val="solid"/>
          </a:ln>
        </p:spPr>
      </p:sp>
      <p:sp>
        <p:nvSpPr>
          <p:cNvPr id="10" name="Text 8"/>
          <p:cNvSpPr/>
          <p:nvPr/>
        </p:nvSpPr>
        <p:spPr>
          <a:xfrm>
            <a:off x="1024128" y="2651760"/>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数値・計算・日付・固有名詞・URL・引用元を確認したか</a:t>
            </a:r>
            <a:endParaRPr lang="en-US" sz="1250" dirty="0"/>
          </a:p>
        </p:txBody>
      </p:sp>
      <p:sp>
        <p:nvSpPr>
          <p:cNvPr id="11" name="Shape 9"/>
          <p:cNvSpPr/>
          <p:nvPr/>
        </p:nvSpPr>
        <p:spPr>
          <a:xfrm>
            <a:off x="6324448" y="2798064"/>
            <a:ext cx="256032" cy="256032"/>
          </a:xfrm>
          <a:prstGeom prst="rect">
            <a:avLst/>
          </a:prstGeom>
          <a:solidFill>
            <a:srgbClr val="FFFFFF"/>
          </a:solidFill>
          <a:ln w="19050">
            <a:solidFill>
              <a:srgbClr val="237A75"/>
            </a:solidFill>
            <a:prstDash val="solid"/>
          </a:ln>
        </p:spPr>
      </p:sp>
      <p:sp>
        <p:nvSpPr>
          <p:cNvPr id="12" name="Text 10"/>
          <p:cNvSpPr/>
          <p:nvPr/>
        </p:nvSpPr>
        <p:spPr>
          <a:xfrm>
            <a:off x="6735928" y="2651760"/>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古い情報・架空情報・存在しない出典が混ざっていないか</a:t>
            </a:r>
            <a:endParaRPr lang="en-US" sz="1250" dirty="0"/>
          </a:p>
        </p:txBody>
      </p:sp>
      <p:sp>
        <p:nvSpPr>
          <p:cNvPr id="13" name="Shape 11"/>
          <p:cNvSpPr/>
          <p:nvPr/>
        </p:nvSpPr>
        <p:spPr>
          <a:xfrm>
            <a:off x="612648" y="3511296"/>
            <a:ext cx="256032" cy="256032"/>
          </a:xfrm>
          <a:prstGeom prst="rect">
            <a:avLst/>
          </a:prstGeom>
          <a:solidFill>
            <a:srgbClr val="FFFFFF"/>
          </a:solidFill>
          <a:ln w="19050">
            <a:solidFill>
              <a:srgbClr val="237A75"/>
            </a:solidFill>
            <a:prstDash val="solid"/>
          </a:ln>
        </p:spPr>
      </p:sp>
      <p:sp>
        <p:nvSpPr>
          <p:cNvPr id="14" name="Text 12"/>
          <p:cNvSpPr/>
          <p:nvPr/>
        </p:nvSpPr>
        <p:spPr>
          <a:xfrm>
            <a:off x="1024128" y="3364992"/>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差別・偏見・ハラスメント・誤解を招く表現がないか</a:t>
            </a:r>
            <a:endParaRPr lang="en-US" sz="1250" dirty="0"/>
          </a:p>
        </p:txBody>
      </p:sp>
      <p:sp>
        <p:nvSpPr>
          <p:cNvPr id="15" name="Shape 13"/>
          <p:cNvSpPr/>
          <p:nvPr/>
        </p:nvSpPr>
        <p:spPr>
          <a:xfrm>
            <a:off x="6324448" y="3511296"/>
            <a:ext cx="256032" cy="256032"/>
          </a:xfrm>
          <a:prstGeom prst="rect">
            <a:avLst/>
          </a:prstGeom>
          <a:solidFill>
            <a:srgbClr val="FFFFFF"/>
          </a:solidFill>
          <a:ln w="19050">
            <a:solidFill>
              <a:srgbClr val="237A75"/>
            </a:solidFill>
            <a:prstDash val="solid"/>
          </a:ln>
        </p:spPr>
      </p:sp>
      <p:sp>
        <p:nvSpPr>
          <p:cNvPr id="16" name="Text 14"/>
          <p:cNvSpPr/>
          <p:nvPr/>
        </p:nvSpPr>
        <p:spPr>
          <a:xfrm>
            <a:off x="6735928" y="3364992"/>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著作権・商標・肖像・規約上のリスクを確認したか</a:t>
            </a:r>
            <a:endParaRPr lang="en-US" sz="1250" dirty="0"/>
          </a:p>
        </p:txBody>
      </p:sp>
      <p:sp>
        <p:nvSpPr>
          <p:cNvPr id="17" name="Shape 15"/>
          <p:cNvSpPr/>
          <p:nvPr/>
        </p:nvSpPr>
        <p:spPr>
          <a:xfrm>
            <a:off x="612648" y="4224528"/>
            <a:ext cx="256032" cy="256032"/>
          </a:xfrm>
          <a:prstGeom prst="rect">
            <a:avLst/>
          </a:prstGeom>
          <a:solidFill>
            <a:srgbClr val="FFFFFF"/>
          </a:solidFill>
          <a:ln w="19050">
            <a:solidFill>
              <a:srgbClr val="237A75"/>
            </a:solidFill>
            <a:prstDash val="solid"/>
          </a:ln>
        </p:spPr>
      </p:sp>
      <p:sp>
        <p:nvSpPr>
          <p:cNvPr id="18" name="Text 16"/>
          <p:cNvSpPr/>
          <p:nvPr/>
        </p:nvSpPr>
        <p:spPr>
          <a:xfrm>
            <a:off x="1024128" y="4078224"/>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コード・マクロ・リンクを無確認で実行していないか</a:t>
            </a:r>
            <a:endParaRPr lang="en-US" sz="1250" dirty="0"/>
          </a:p>
        </p:txBody>
      </p:sp>
      <p:sp>
        <p:nvSpPr>
          <p:cNvPr id="19" name="Shape 17"/>
          <p:cNvSpPr/>
          <p:nvPr/>
        </p:nvSpPr>
        <p:spPr>
          <a:xfrm>
            <a:off x="6324448" y="4224528"/>
            <a:ext cx="256032" cy="256032"/>
          </a:xfrm>
          <a:prstGeom prst="rect">
            <a:avLst/>
          </a:prstGeom>
          <a:solidFill>
            <a:srgbClr val="FFFFFF"/>
          </a:solidFill>
          <a:ln w="19050">
            <a:solidFill>
              <a:srgbClr val="237A75"/>
            </a:solidFill>
            <a:prstDash val="solid"/>
          </a:ln>
        </p:spPr>
      </p:sp>
      <p:sp>
        <p:nvSpPr>
          <p:cNvPr id="20" name="Text 18"/>
          <p:cNvSpPr/>
          <p:nvPr/>
        </p:nvSpPr>
        <p:spPr>
          <a:xfrm>
            <a:off x="6735928" y="4078224"/>
            <a:ext cx="4843120" cy="54864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出力を最終判断にせず、人が確認したか</a:t>
            </a:r>
            <a:endParaRPr lang="en-US" sz="1250" dirty="0"/>
          </a:p>
        </p:txBody>
      </p:sp>
      <p:sp>
        <p:nvSpPr>
          <p:cNvPr id="21" name="Text 19"/>
          <p:cNvSpPr/>
          <p:nvPr/>
        </p:nvSpPr>
        <p:spPr>
          <a:xfrm>
            <a:off x="566928" y="4910328"/>
            <a:ext cx="11057839" cy="320040"/>
          </a:xfrm>
          <a:prstGeom prst="rect">
            <a:avLst/>
          </a:prstGeom>
          <a:noFill/>
          <a:ln/>
        </p:spPr>
        <p:txBody>
          <a:bodyPr wrap="square" lIns="0" tIns="0" rIns="0" bIns="0" rtlCol="0" anchor="ctr"/>
          <a:lstStyle/>
          <a:p>
            <a:pPr indent="0" marL="0">
              <a:buNone/>
            </a:pPr>
            <a:r>
              <a:rPr lang="en-US" sz="1200" i="1" dirty="0">
                <a:solidFill>
                  <a:srgbClr val="5B6B7A"/>
                </a:solidFill>
                <a:latin typeface="Meiryo" pitchFamily="34" charset="0"/>
                <a:ea typeface="Meiryo" pitchFamily="34" charset="-122"/>
                <a:cs typeface="Meiryo" pitchFamily="34" charset="-120"/>
              </a:rPr>
              <a:t>詳細版は「生成AI利用前・出力確認チェックリスト（第3部）」を参照。</a:t>
            </a:r>
            <a:endParaRPr lang="en-US" sz="1200" dirty="0"/>
          </a:p>
        </p:txBody>
      </p:sp>
      <p:sp>
        <p:nvSpPr>
          <p:cNvPr id="22" name="Shape 20"/>
          <p:cNvSpPr/>
          <p:nvPr/>
        </p:nvSpPr>
        <p:spPr>
          <a:xfrm>
            <a:off x="566928" y="6437376"/>
            <a:ext cx="11057839" cy="0"/>
          </a:xfrm>
          <a:prstGeom prst="line">
            <a:avLst/>
          </a:prstGeom>
          <a:noFill/>
          <a:ln w="12700">
            <a:solidFill>
              <a:srgbClr val="D4DCE4"/>
            </a:solidFill>
            <a:prstDash val="solid"/>
          </a:ln>
        </p:spPr>
      </p:sp>
      <p:sp>
        <p:nvSpPr>
          <p:cNvPr id="23"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27</a:t>
            </a:r>
            <a:endParaRPr lang="en-US" sz="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CHECK ③</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社外利用・公開前チェック</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お客様・取引先・求職者・株主・行政・メディアへ出す前の最終確認です。</a:t>
            </a:r>
            <a:endParaRPr lang="en-US" sz="1350" dirty="0"/>
          </a:p>
        </p:txBody>
      </p:sp>
      <p:sp>
        <p:nvSpPr>
          <p:cNvPr id="5" name="Shape 3"/>
          <p:cNvSpPr/>
          <p:nvPr/>
        </p:nvSpPr>
        <p:spPr>
          <a:xfrm>
            <a:off x="612648" y="2176272"/>
            <a:ext cx="256032" cy="256032"/>
          </a:xfrm>
          <a:prstGeom prst="rect">
            <a:avLst/>
          </a:prstGeom>
          <a:solidFill>
            <a:srgbClr val="FFFFFF"/>
          </a:solidFill>
          <a:ln w="19050">
            <a:solidFill>
              <a:srgbClr val="2F6B4F"/>
            </a:solidFill>
            <a:prstDash val="solid"/>
          </a:ln>
        </p:spPr>
      </p:sp>
      <p:sp>
        <p:nvSpPr>
          <p:cNvPr id="6" name="Text 4"/>
          <p:cNvSpPr/>
          <p:nvPr/>
        </p:nvSpPr>
        <p:spPr>
          <a:xfrm>
            <a:off x="1024128" y="198424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誰に出す文書か（顧客・取引先・求職者・行政等）</a:t>
            </a:r>
            <a:endParaRPr lang="en-US" sz="1250" dirty="0"/>
          </a:p>
        </p:txBody>
      </p:sp>
      <p:sp>
        <p:nvSpPr>
          <p:cNvPr id="7" name="Shape 5"/>
          <p:cNvSpPr/>
          <p:nvPr/>
        </p:nvSpPr>
        <p:spPr>
          <a:xfrm>
            <a:off x="6324448" y="2176272"/>
            <a:ext cx="256032" cy="256032"/>
          </a:xfrm>
          <a:prstGeom prst="rect">
            <a:avLst/>
          </a:prstGeom>
          <a:solidFill>
            <a:srgbClr val="FFFFFF"/>
          </a:solidFill>
          <a:ln w="19050">
            <a:solidFill>
              <a:srgbClr val="2F6B4F"/>
            </a:solidFill>
            <a:prstDash val="solid"/>
          </a:ln>
        </p:spPr>
      </p:sp>
      <p:sp>
        <p:nvSpPr>
          <p:cNvPr id="8" name="Text 6"/>
          <p:cNvSpPr/>
          <p:nvPr/>
        </p:nvSpPr>
        <p:spPr>
          <a:xfrm>
            <a:off x="6735928" y="198424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どこで使うか（Web・SNS・広告・LP・契約・規程等）</a:t>
            </a:r>
            <a:endParaRPr lang="en-US" sz="1250" dirty="0"/>
          </a:p>
        </p:txBody>
      </p:sp>
      <p:sp>
        <p:nvSpPr>
          <p:cNvPr id="9" name="Shape 7"/>
          <p:cNvSpPr/>
          <p:nvPr/>
        </p:nvSpPr>
        <p:spPr>
          <a:xfrm>
            <a:off x="612648" y="2999232"/>
            <a:ext cx="256032" cy="256032"/>
          </a:xfrm>
          <a:prstGeom prst="rect">
            <a:avLst/>
          </a:prstGeom>
          <a:solidFill>
            <a:srgbClr val="FFFFFF"/>
          </a:solidFill>
          <a:ln w="19050">
            <a:solidFill>
              <a:srgbClr val="2F6B4F"/>
            </a:solidFill>
            <a:prstDash val="solid"/>
          </a:ln>
        </p:spPr>
      </p:sp>
      <p:sp>
        <p:nvSpPr>
          <p:cNvPr id="10" name="Text 8"/>
          <p:cNvSpPr/>
          <p:nvPr/>
        </p:nvSpPr>
        <p:spPr>
          <a:xfrm>
            <a:off x="1024128" y="280720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AI生成であることの表示・説明が必要か</a:t>
            </a:r>
            <a:endParaRPr lang="en-US" sz="1250" dirty="0"/>
          </a:p>
        </p:txBody>
      </p:sp>
      <p:sp>
        <p:nvSpPr>
          <p:cNvPr id="11" name="Shape 9"/>
          <p:cNvSpPr/>
          <p:nvPr/>
        </p:nvSpPr>
        <p:spPr>
          <a:xfrm>
            <a:off x="6324448" y="2999232"/>
            <a:ext cx="256032" cy="256032"/>
          </a:xfrm>
          <a:prstGeom prst="rect">
            <a:avLst/>
          </a:prstGeom>
          <a:solidFill>
            <a:srgbClr val="FFFFFF"/>
          </a:solidFill>
          <a:ln w="19050">
            <a:solidFill>
              <a:srgbClr val="2F6B4F"/>
            </a:solidFill>
            <a:prstDash val="solid"/>
          </a:ln>
        </p:spPr>
      </p:sp>
      <p:sp>
        <p:nvSpPr>
          <p:cNvPr id="12" name="Text 10"/>
          <p:cNvSpPr/>
          <p:nvPr/>
        </p:nvSpPr>
        <p:spPr>
          <a:xfrm>
            <a:off x="6735928" y="280720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第三者の著作物・キャラ・ブランド・人物・写真に似ていないか</a:t>
            </a:r>
            <a:endParaRPr lang="en-US" sz="1250" dirty="0"/>
          </a:p>
        </p:txBody>
      </p:sp>
      <p:sp>
        <p:nvSpPr>
          <p:cNvPr id="13" name="Shape 11"/>
          <p:cNvSpPr/>
          <p:nvPr/>
        </p:nvSpPr>
        <p:spPr>
          <a:xfrm>
            <a:off x="612648" y="3822192"/>
            <a:ext cx="256032" cy="256032"/>
          </a:xfrm>
          <a:prstGeom prst="rect">
            <a:avLst/>
          </a:prstGeom>
          <a:solidFill>
            <a:srgbClr val="FFFFFF"/>
          </a:solidFill>
          <a:ln w="19050">
            <a:solidFill>
              <a:srgbClr val="2F6B4F"/>
            </a:solidFill>
            <a:prstDash val="solid"/>
          </a:ln>
        </p:spPr>
      </p:sp>
      <p:sp>
        <p:nvSpPr>
          <p:cNvPr id="14" name="Text 12"/>
          <p:cNvSpPr/>
          <p:nvPr/>
        </p:nvSpPr>
        <p:spPr>
          <a:xfrm>
            <a:off x="1024128" y="363016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権利確認・広報確認・法務確認・上長確認をしたか</a:t>
            </a:r>
            <a:endParaRPr lang="en-US" sz="1250" dirty="0"/>
          </a:p>
        </p:txBody>
      </p:sp>
      <p:sp>
        <p:nvSpPr>
          <p:cNvPr id="15" name="Shape 13"/>
          <p:cNvSpPr/>
          <p:nvPr/>
        </p:nvSpPr>
        <p:spPr>
          <a:xfrm>
            <a:off x="6324448" y="3822192"/>
            <a:ext cx="256032" cy="256032"/>
          </a:xfrm>
          <a:prstGeom prst="rect">
            <a:avLst/>
          </a:prstGeom>
          <a:solidFill>
            <a:srgbClr val="FFFFFF"/>
          </a:solidFill>
          <a:ln w="19050">
            <a:solidFill>
              <a:srgbClr val="2F6B4F"/>
            </a:solidFill>
            <a:prstDash val="solid"/>
          </a:ln>
        </p:spPr>
      </p:sp>
      <p:sp>
        <p:nvSpPr>
          <p:cNvPr id="16" name="Text 14"/>
          <p:cNvSpPr/>
          <p:nvPr/>
        </p:nvSpPr>
        <p:spPr>
          <a:xfrm>
            <a:off x="6735928" y="3630168"/>
            <a:ext cx="4843120" cy="64008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誇大表示・景表法・薬機法・金融・採用表現の問題はないか</a:t>
            </a:r>
            <a:endParaRPr lang="en-US" sz="1250" dirty="0"/>
          </a:p>
        </p:txBody>
      </p:sp>
      <p:sp>
        <p:nvSpPr>
          <p:cNvPr id="17" name="Shape 15"/>
          <p:cNvSpPr/>
          <p:nvPr/>
        </p:nvSpPr>
        <p:spPr>
          <a:xfrm>
            <a:off x="566928" y="4681728"/>
            <a:ext cx="11057839" cy="640080"/>
          </a:xfrm>
          <a:prstGeom prst="roundRect">
            <a:avLst>
              <a:gd name="adj" fmla="val 7143"/>
            </a:avLst>
          </a:prstGeom>
          <a:solidFill>
            <a:srgbClr val="E7F0EB"/>
          </a:solidFill>
          <a:ln w="12700">
            <a:solidFill>
              <a:srgbClr val="BCD5C7"/>
            </a:solidFill>
            <a:prstDash val="solid"/>
          </a:ln>
        </p:spPr>
      </p:sp>
      <p:sp>
        <p:nvSpPr>
          <p:cNvPr id="18" name="Text 16"/>
          <p:cNvSpPr/>
          <p:nvPr/>
        </p:nvSpPr>
        <p:spPr>
          <a:xfrm>
            <a:off x="841248" y="4681728"/>
            <a:ext cx="10509199" cy="64008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迷ったら出さない。確認が終わるまでは社外に出さないのが安全です。</a:t>
            </a:r>
            <a:endParaRPr lang="en-US" sz="1400" dirty="0"/>
          </a:p>
        </p:txBody>
      </p:sp>
      <p:sp>
        <p:nvSpPr>
          <p:cNvPr id="19" name="Shape 17"/>
          <p:cNvSpPr/>
          <p:nvPr/>
        </p:nvSpPr>
        <p:spPr>
          <a:xfrm>
            <a:off x="566928" y="6437376"/>
            <a:ext cx="11057839" cy="0"/>
          </a:xfrm>
          <a:prstGeom prst="line">
            <a:avLst/>
          </a:prstGeom>
          <a:noFill/>
          <a:ln w="12700">
            <a:solidFill>
              <a:srgbClr val="D4DCE4"/>
            </a:solidFill>
            <a:prstDash val="solid"/>
          </a:ln>
        </p:spPr>
      </p:sp>
      <p:sp>
        <p:nvSpPr>
          <p:cNvPr id="20" name="Text 18"/>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1" name="Text 19"/>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28</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ESCALATION</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相談先とエスカレーション</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迷ったら一人で抱えない。内容に応じて相談先を選びます。</a:t>
            </a:r>
            <a:endParaRPr lang="en-US" sz="1350" dirty="0"/>
          </a:p>
        </p:txBody>
      </p:sp>
      <p:sp>
        <p:nvSpPr>
          <p:cNvPr id="5" name="Shape 3"/>
          <p:cNvSpPr/>
          <p:nvPr/>
        </p:nvSpPr>
        <p:spPr>
          <a:xfrm>
            <a:off x="566928" y="1938528"/>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768096" y="2194560"/>
            <a:ext cx="530352" cy="530352"/>
          </a:xfrm>
          <a:prstGeom prst="ellipse">
            <a:avLst/>
          </a:prstGeom>
          <a:solidFill>
            <a:srgbClr val="237A75"/>
          </a:solidFill>
          <a:ln/>
        </p:spPr>
      </p:sp>
      <p:pic>
        <p:nvPicPr>
          <p:cNvPr id="7" name="Image 0" descr="preencoded.png">    </p:cNvPr>
          <p:cNvPicPr>
            <a:picLocks noChangeAspect="1"/>
          </p:cNvPicPr>
          <p:nvPr/>
        </p:nvPicPr>
        <p:blipFill>
          <a:blip r:embed="rId1"/>
          <a:stretch>
            <a:fillRect/>
          </a:stretch>
        </p:blipFill>
        <p:spPr>
          <a:xfrm>
            <a:off x="905988" y="2332452"/>
            <a:ext cx="254569" cy="254569"/>
          </a:xfrm>
          <a:prstGeom prst="rect">
            <a:avLst/>
          </a:prstGeom>
        </p:spPr>
      </p:pic>
      <p:sp>
        <p:nvSpPr>
          <p:cNvPr id="8" name="Text 5"/>
          <p:cNvSpPr/>
          <p:nvPr/>
        </p:nvSpPr>
        <p:spPr>
          <a:xfrm>
            <a:off x="1408176" y="2066544"/>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上長</a:t>
            </a:r>
            <a:endParaRPr lang="en-US" sz="1400" dirty="0"/>
          </a:p>
        </p:txBody>
      </p:sp>
      <p:sp>
        <p:nvSpPr>
          <p:cNvPr id="9" name="Text 6"/>
          <p:cNvSpPr/>
          <p:nvPr/>
        </p:nvSpPr>
        <p:spPr>
          <a:xfrm>
            <a:off x="1408176" y="2450592"/>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業務での利用可否・優先順位の判断</a:t>
            </a:r>
            <a:endParaRPr lang="en-US" sz="1100" dirty="0"/>
          </a:p>
        </p:txBody>
      </p:sp>
      <p:sp>
        <p:nvSpPr>
          <p:cNvPr id="10" name="Shape 7"/>
          <p:cNvSpPr/>
          <p:nvPr/>
        </p:nvSpPr>
        <p:spPr>
          <a:xfrm>
            <a:off x="4374794" y="1938528"/>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4575962" y="2194560"/>
            <a:ext cx="530352" cy="530352"/>
          </a:xfrm>
          <a:prstGeom prst="ellipse">
            <a:avLst/>
          </a:prstGeom>
          <a:solidFill>
            <a:srgbClr val="237A75"/>
          </a:solidFill>
          <a:ln/>
        </p:spPr>
      </p:sp>
      <p:pic>
        <p:nvPicPr>
          <p:cNvPr id="12" name="Image 1" descr="preencoded.png">    </p:cNvPr>
          <p:cNvPicPr>
            <a:picLocks noChangeAspect="1"/>
          </p:cNvPicPr>
          <p:nvPr/>
        </p:nvPicPr>
        <p:blipFill>
          <a:blip r:embed="rId2"/>
          <a:stretch>
            <a:fillRect/>
          </a:stretch>
        </p:blipFill>
        <p:spPr>
          <a:xfrm>
            <a:off x="4713854" y="2332452"/>
            <a:ext cx="254569" cy="254569"/>
          </a:xfrm>
          <a:prstGeom prst="rect">
            <a:avLst/>
          </a:prstGeom>
        </p:spPr>
      </p:pic>
      <p:sp>
        <p:nvSpPr>
          <p:cNvPr id="13" name="Text 9"/>
          <p:cNvSpPr/>
          <p:nvPr/>
        </p:nvSpPr>
        <p:spPr>
          <a:xfrm>
            <a:off x="5216042" y="2066544"/>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法務</a:t>
            </a:r>
            <a:endParaRPr lang="en-US" sz="1400" dirty="0"/>
          </a:p>
        </p:txBody>
      </p:sp>
      <p:sp>
        <p:nvSpPr>
          <p:cNvPr id="14" name="Text 10"/>
          <p:cNvSpPr/>
          <p:nvPr/>
        </p:nvSpPr>
        <p:spPr>
          <a:xfrm>
            <a:off x="5216042" y="2450592"/>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契約・法的判断・著作権等の権利確認</a:t>
            </a:r>
            <a:endParaRPr lang="en-US" sz="1100" dirty="0"/>
          </a:p>
        </p:txBody>
      </p:sp>
      <p:sp>
        <p:nvSpPr>
          <p:cNvPr id="15" name="Shape 11"/>
          <p:cNvSpPr/>
          <p:nvPr/>
        </p:nvSpPr>
        <p:spPr>
          <a:xfrm>
            <a:off x="8182661" y="1938528"/>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383829" y="2194560"/>
            <a:ext cx="530352" cy="530352"/>
          </a:xfrm>
          <a:prstGeom prst="ellipse">
            <a:avLst/>
          </a:prstGeom>
          <a:solidFill>
            <a:srgbClr val="237A75"/>
          </a:solidFill>
          <a:ln/>
        </p:spPr>
      </p:sp>
      <p:pic>
        <p:nvPicPr>
          <p:cNvPr id="17" name="Image 2" descr="preencoded.png">    </p:cNvPr>
          <p:cNvPicPr>
            <a:picLocks noChangeAspect="1"/>
          </p:cNvPicPr>
          <p:nvPr/>
        </p:nvPicPr>
        <p:blipFill>
          <a:blip r:embed="rId3"/>
          <a:stretch>
            <a:fillRect/>
          </a:stretch>
        </p:blipFill>
        <p:spPr>
          <a:xfrm>
            <a:off x="8521720" y="2332452"/>
            <a:ext cx="254569" cy="254569"/>
          </a:xfrm>
          <a:prstGeom prst="rect">
            <a:avLst/>
          </a:prstGeom>
        </p:spPr>
      </p:pic>
      <p:sp>
        <p:nvSpPr>
          <p:cNvPr id="18" name="Text 13"/>
          <p:cNvSpPr/>
          <p:nvPr/>
        </p:nvSpPr>
        <p:spPr>
          <a:xfrm>
            <a:off x="9023909" y="2066544"/>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情報システム</a:t>
            </a:r>
            <a:endParaRPr lang="en-US" sz="1400" dirty="0"/>
          </a:p>
        </p:txBody>
      </p:sp>
      <p:sp>
        <p:nvSpPr>
          <p:cNvPr id="19" name="Text 14"/>
          <p:cNvSpPr/>
          <p:nvPr/>
        </p:nvSpPr>
        <p:spPr>
          <a:xfrm>
            <a:off x="9023909" y="2450592"/>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ツール可否・コード・セキュリティ</a:t>
            </a:r>
            <a:endParaRPr lang="en-US" sz="1100" dirty="0"/>
          </a:p>
        </p:txBody>
      </p:sp>
      <p:sp>
        <p:nvSpPr>
          <p:cNvPr id="20" name="Shape 15"/>
          <p:cNvSpPr/>
          <p:nvPr/>
        </p:nvSpPr>
        <p:spPr>
          <a:xfrm>
            <a:off x="566928" y="3191256"/>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768096" y="3447288"/>
            <a:ext cx="530352" cy="530352"/>
          </a:xfrm>
          <a:prstGeom prst="ellipse">
            <a:avLst/>
          </a:prstGeom>
          <a:solidFill>
            <a:srgbClr val="237A75"/>
          </a:solidFill>
          <a:ln/>
        </p:spPr>
      </p:sp>
      <p:pic>
        <p:nvPicPr>
          <p:cNvPr id="22" name="Image 3" descr="preencoded.png">    </p:cNvPr>
          <p:cNvPicPr>
            <a:picLocks noChangeAspect="1"/>
          </p:cNvPicPr>
          <p:nvPr/>
        </p:nvPicPr>
        <p:blipFill>
          <a:blip r:embed="rId4"/>
          <a:stretch>
            <a:fillRect/>
          </a:stretch>
        </p:blipFill>
        <p:spPr>
          <a:xfrm>
            <a:off x="905988" y="3585180"/>
            <a:ext cx="254569" cy="254569"/>
          </a:xfrm>
          <a:prstGeom prst="rect">
            <a:avLst/>
          </a:prstGeom>
        </p:spPr>
      </p:pic>
      <p:sp>
        <p:nvSpPr>
          <p:cNvPr id="23" name="Text 17"/>
          <p:cNvSpPr/>
          <p:nvPr/>
        </p:nvSpPr>
        <p:spPr>
          <a:xfrm>
            <a:off x="1408176" y="3319272"/>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個人情報保護担当</a:t>
            </a:r>
            <a:endParaRPr lang="en-US" sz="1400" dirty="0"/>
          </a:p>
        </p:txBody>
      </p:sp>
      <p:sp>
        <p:nvSpPr>
          <p:cNvPr id="24" name="Text 18"/>
          <p:cNvSpPr/>
          <p:nvPr/>
        </p:nvSpPr>
        <p:spPr>
          <a:xfrm>
            <a:off x="1408176" y="3703320"/>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個人情報・要配慮情報の取扱い</a:t>
            </a:r>
            <a:endParaRPr lang="en-US" sz="1100" dirty="0"/>
          </a:p>
        </p:txBody>
      </p:sp>
      <p:sp>
        <p:nvSpPr>
          <p:cNvPr id="25" name="Shape 19"/>
          <p:cNvSpPr/>
          <p:nvPr/>
        </p:nvSpPr>
        <p:spPr>
          <a:xfrm>
            <a:off x="4374794" y="3191256"/>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6" name="Shape 20"/>
          <p:cNvSpPr/>
          <p:nvPr/>
        </p:nvSpPr>
        <p:spPr>
          <a:xfrm>
            <a:off x="4575962" y="3447288"/>
            <a:ext cx="530352" cy="530352"/>
          </a:xfrm>
          <a:prstGeom prst="ellipse">
            <a:avLst/>
          </a:prstGeom>
          <a:solidFill>
            <a:srgbClr val="237A75"/>
          </a:solidFill>
          <a:ln/>
        </p:spPr>
      </p:sp>
      <p:pic>
        <p:nvPicPr>
          <p:cNvPr id="27" name="Image 4" descr="preencoded.png">    </p:cNvPr>
          <p:cNvPicPr>
            <a:picLocks noChangeAspect="1"/>
          </p:cNvPicPr>
          <p:nvPr/>
        </p:nvPicPr>
        <p:blipFill>
          <a:blip r:embed="rId5"/>
          <a:stretch>
            <a:fillRect/>
          </a:stretch>
        </p:blipFill>
        <p:spPr>
          <a:xfrm>
            <a:off x="4713854" y="3585180"/>
            <a:ext cx="254569" cy="254569"/>
          </a:xfrm>
          <a:prstGeom prst="rect">
            <a:avLst/>
          </a:prstGeom>
        </p:spPr>
      </p:pic>
      <p:sp>
        <p:nvSpPr>
          <p:cNvPr id="28" name="Text 21"/>
          <p:cNvSpPr/>
          <p:nvPr/>
        </p:nvSpPr>
        <p:spPr>
          <a:xfrm>
            <a:off x="5216042" y="3319272"/>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知財担当</a:t>
            </a:r>
            <a:endParaRPr lang="en-US" sz="1400" dirty="0"/>
          </a:p>
        </p:txBody>
      </p:sp>
      <p:sp>
        <p:nvSpPr>
          <p:cNvPr id="29" name="Text 22"/>
          <p:cNvSpPr/>
          <p:nvPr/>
        </p:nvSpPr>
        <p:spPr>
          <a:xfrm>
            <a:off x="5216042" y="3703320"/>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著作権・商標・ブランド・素材利用</a:t>
            </a:r>
            <a:endParaRPr lang="en-US" sz="1100" dirty="0"/>
          </a:p>
        </p:txBody>
      </p:sp>
      <p:sp>
        <p:nvSpPr>
          <p:cNvPr id="30" name="Shape 23"/>
          <p:cNvSpPr/>
          <p:nvPr/>
        </p:nvSpPr>
        <p:spPr>
          <a:xfrm>
            <a:off x="8182661" y="3191256"/>
            <a:ext cx="3442106" cy="1051560"/>
          </a:xfrm>
          <a:prstGeom prst="roundRect">
            <a:avLst>
              <a:gd name="adj" fmla="val 5217"/>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31" name="Shape 24"/>
          <p:cNvSpPr/>
          <p:nvPr/>
        </p:nvSpPr>
        <p:spPr>
          <a:xfrm>
            <a:off x="8383829" y="3447288"/>
            <a:ext cx="530352" cy="530352"/>
          </a:xfrm>
          <a:prstGeom prst="ellipse">
            <a:avLst/>
          </a:prstGeom>
          <a:solidFill>
            <a:srgbClr val="237A75"/>
          </a:solidFill>
          <a:ln/>
        </p:spPr>
      </p:sp>
      <p:pic>
        <p:nvPicPr>
          <p:cNvPr id="32" name="Image 5" descr="preencoded.png">    </p:cNvPr>
          <p:cNvPicPr>
            <a:picLocks noChangeAspect="1"/>
          </p:cNvPicPr>
          <p:nvPr/>
        </p:nvPicPr>
        <p:blipFill>
          <a:blip r:embed="rId6"/>
          <a:stretch>
            <a:fillRect/>
          </a:stretch>
        </p:blipFill>
        <p:spPr>
          <a:xfrm>
            <a:off x="8521720" y="3585180"/>
            <a:ext cx="254569" cy="254569"/>
          </a:xfrm>
          <a:prstGeom prst="rect">
            <a:avLst/>
          </a:prstGeom>
        </p:spPr>
      </p:pic>
      <p:sp>
        <p:nvSpPr>
          <p:cNvPr id="33" name="Text 25"/>
          <p:cNvSpPr/>
          <p:nvPr/>
        </p:nvSpPr>
        <p:spPr>
          <a:xfrm>
            <a:off x="9023909" y="3319272"/>
            <a:ext cx="2481986" cy="3840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広報・人事</a:t>
            </a:r>
            <a:endParaRPr lang="en-US" sz="1400" dirty="0"/>
          </a:p>
        </p:txBody>
      </p:sp>
      <p:sp>
        <p:nvSpPr>
          <p:cNvPr id="34" name="Text 26"/>
          <p:cNvSpPr/>
          <p:nvPr/>
        </p:nvSpPr>
        <p:spPr>
          <a:xfrm>
            <a:off x="9023909" y="3703320"/>
            <a:ext cx="2481986" cy="457200"/>
          </a:xfrm>
          <a:prstGeom prst="rect">
            <a:avLst/>
          </a:prstGeom>
          <a:noFill/>
          <a:ln/>
        </p:spPr>
        <p:txBody>
          <a:bodyPr wrap="square" lIns="0" tIns="0" rIns="0" bIns="0" rtlCol="0" anchor="ctr"/>
          <a:lstStyle/>
          <a:p>
            <a:pPr indent="0" marL="0">
              <a:buNone/>
            </a:pPr>
            <a:r>
              <a:rPr lang="en-US" sz="1100" dirty="0">
                <a:solidFill>
                  <a:srgbClr val="5B6B7A"/>
                </a:solidFill>
                <a:latin typeface="Meiryo" pitchFamily="34" charset="0"/>
                <a:ea typeface="Meiryo" pitchFamily="34" charset="-122"/>
                <a:cs typeface="Meiryo" pitchFamily="34" charset="-120"/>
              </a:rPr>
              <a:t>社外発信・採用/人事でのAI利用</a:t>
            </a:r>
            <a:endParaRPr lang="en-US" sz="1100" dirty="0"/>
          </a:p>
        </p:txBody>
      </p:sp>
      <p:sp>
        <p:nvSpPr>
          <p:cNvPr id="35" name="Shape 27"/>
          <p:cNvSpPr/>
          <p:nvPr/>
        </p:nvSpPr>
        <p:spPr>
          <a:xfrm>
            <a:off x="566928" y="4636008"/>
            <a:ext cx="11057839" cy="640080"/>
          </a:xfrm>
          <a:prstGeom prst="roundRect">
            <a:avLst>
              <a:gd name="adj" fmla="val 7143"/>
            </a:avLst>
          </a:prstGeom>
          <a:solidFill>
            <a:srgbClr val="F5EEE0"/>
          </a:solidFill>
          <a:ln w="12700">
            <a:solidFill>
              <a:srgbClr val="E3D4B0"/>
            </a:solidFill>
            <a:prstDash val="solid"/>
          </a:ln>
        </p:spPr>
      </p:sp>
      <p:sp>
        <p:nvSpPr>
          <p:cNvPr id="36" name="Text 28"/>
          <p:cNvSpPr/>
          <p:nvPr/>
        </p:nvSpPr>
        <p:spPr>
          <a:xfrm>
            <a:off x="841248" y="4636008"/>
            <a:ext cx="10509199" cy="64008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【要自社記入：生成AI利用相談窓口】　担当：____________　連絡先：____________</a:t>
            </a:r>
            <a:endParaRPr lang="en-US" sz="1400" dirty="0"/>
          </a:p>
        </p:txBody>
      </p:sp>
      <p:sp>
        <p:nvSpPr>
          <p:cNvPr id="37" name="Shape 29"/>
          <p:cNvSpPr/>
          <p:nvPr/>
        </p:nvSpPr>
        <p:spPr>
          <a:xfrm>
            <a:off x="566928" y="6437376"/>
            <a:ext cx="11057839" cy="0"/>
          </a:xfrm>
          <a:prstGeom prst="line">
            <a:avLst/>
          </a:prstGeom>
          <a:noFill/>
          <a:ln w="12700">
            <a:solidFill>
              <a:srgbClr val="D4DCE4"/>
            </a:solidFill>
            <a:prstDash val="solid"/>
          </a:ln>
        </p:spPr>
      </p:sp>
      <p:sp>
        <p:nvSpPr>
          <p:cNvPr id="38" name="Text 30"/>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9" name="Text 31"/>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29</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POLICY</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この研修の基本姿勢</a:t>
            </a:r>
            <a:endParaRPr lang="en-US" sz="2700" dirty="0"/>
          </a:p>
        </p:txBody>
      </p:sp>
      <p:sp>
        <p:nvSpPr>
          <p:cNvPr id="4" name="Shape 2"/>
          <p:cNvSpPr/>
          <p:nvPr/>
        </p:nvSpPr>
        <p:spPr>
          <a:xfrm>
            <a:off x="566928" y="1481328"/>
            <a:ext cx="11057839" cy="868680"/>
          </a:xfrm>
          <a:prstGeom prst="roundRect">
            <a:avLst>
              <a:gd name="adj" fmla="val 6316"/>
            </a:avLst>
          </a:prstGeom>
          <a:solidFill>
            <a:srgbClr val="16314F"/>
          </a:solidFill>
          <a:ln/>
        </p:spPr>
      </p:sp>
      <p:sp>
        <p:nvSpPr>
          <p:cNvPr id="5" name="Text 3"/>
          <p:cNvSpPr/>
          <p:nvPr/>
        </p:nvSpPr>
        <p:spPr>
          <a:xfrm>
            <a:off x="932688" y="1481328"/>
            <a:ext cx="10326319" cy="868680"/>
          </a:xfrm>
          <a:prstGeom prst="rect">
            <a:avLst/>
          </a:prstGeom>
          <a:noFill/>
          <a:ln/>
        </p:spPr>
        <p:txBody>
          <a:bodyPr wrap="square" lIns="0" tIns="0" rIns="0" bIns="0" rtlCol="0" anchor="ctr"/>
          <a:lstStyle/>
          <a:p>
            <a:pPr indent="0" marL="0">
              <a:buNone/>
            </a:pPr>
            <a:r>
              <a:rPr lang="en-US" sz="1700" b="1" dirty="0">
                <a:solidFill>
                  <a:srgbClr val="FFFFFF"/>
                </a:solidFill>
                <a:latin typeface="Meiryo" pitchFamily="34" charset="0"/>
                <a:ea typeface="Meiryo" pitchFamily="34" charset="-122"/>
                <a:cs typeface="Meiryo" pitchFamily="34" charset="-120"/>
              </a:rPr>
              <a:t>生成AIを一律に禁止する研修では「ありません」。安全に使えるようにする研修です。</a:t>
            </a:r>
            <a:endParaRPr lang="en-US" sz="1700" dirty="0"/>
          </a:p>
        </p:txBody>
      </p:sp>
      <p:sp>
        <p:nvSpPr>
          <p:cNvPr id="6" name="Shape 4"/>
          <p:cNvSpPr/>
          <p:nvPr/>
        </p:nvSpPr>
        <p:spPr>
          <a:xfrm>
            <a:off x="566928" y="2624328"/>
            <a:ext cx="5346040" cy="3246120"/>
          </a:xfrm>
          <a:prstGeom prst="roundRect">
            <a:avLst>
              <a:gd name="adj" fmla="val 1690"/>
            </a:avLst>
          </a:prstGeom>
          <a:solidFill>
            <a:srgbClr val="E7F0EB"/>
          </a:solidFill>
          <a:ln w="12700">
            <a:solidFill>
              <a:srgbClr val="BCD5C7"/>
            </a:solidFill>
            <a:prstDash val="solid"/>
          </a:ln>
        </p:spPr>
      </p:sp>
      <p:sp>
        <p:nvSpPr>
          <p:cNvPr id="7" name="Shape 5"/>
          <p:cNvSpPr/>
          <p:nvPr/>
        </p:nvSpPr>
        <p:spPr>
          <a:xfrm>
            <a:off x="841248" y="2880360"/>
            <a:ext cx="457200" cy="457200"/>
          </a:xfrm>
          <a:prstGeom prst="ellipse">
            <a:avLst/>
          </a:prstGeom>
          <a:solidFill>
            <a:srgbClr val="2F6B4F"/>
          </a:solidFill>
          <a:ln/>
        </p:spPr>
      </p:sp>
      <p:pic>
        <p:nvPicPr>
          <p:cNvPr id="8" name="Image 0" descr="preencoded.png">    </p:cNvPr>
          <p:cNvPicPr>
            <a:picLocks noChangeAspect="1"/>
          </p:cNvPicPr>
          <p:nvPr/>
        </p:nvPicPr>
        <p:blipFill>
          <a:blip r:embed="rId1"/>
          <a:stretch>
            <a:fillRect/>
          </a:stretch>
        </p:blipFill>
        <p:spPr>
          <a:xfrm>
            <a:off x="960120" y="2999232"/>
            <a:ext cx="219456" cy="219456"/>
          </a:xfrm>
          <a:prstGeom prst="rect">
            <a:avLst/>
          </a:prstGeom>
        </p:spPr>
      </p:pic>
      <p:sp>
        <p:nvSpPr>
          <p:cNvPr id="9" name="Text 6"/>
          <p:cNvSpPr/>
          <p:nvPr/>
        </p:nvSpPr>
        <p:spPr>
          <a:xfrm>
            <a:off x="1435608" y="2898648"/>
            <a:ext cx="4340200" cy="411480"/>
          </a:xfrm>
          <a:prstGeom prst="rect">
            <a:avLst/>
          </a:prstGeom>
          <a:noFill/>
          <a:ln/>
        </p:spPr>
        <p:txBody>
          <a:bodyPr wrap="square" lIns="0" tIns="0" rIns="0" bIns="0" rtlCol="0" anchor="ctr"/>
          <a:lstStyle/>
          <a:p>
            <a:pPr indent="0" marL="0">
              <a:buNone/>
            </a:pPr>
            <a:r>
              <a:rPr lang="en-US" sz="1700" b="1" dirty="0">
                <a:solidFill>
                  <a:srgbClr val="2F6B4F"/>
                </a:solidFill>
                <a:latin typeface="Meiryo" pitchFamily="34" charset="0"/>
                <a:ea typeface="Meiryo" pitchFamily="34" charset="-122"/>
                <a:cs typeface="Meiryo" pitchFamily="34" charset="-120"/>
              </a:rPr>
              <a:t>目指す研修</a:t>
            </a:r>
            <a:endParaRPr lang="en-US" sz="1700" dirty="0"/>
          </a:p>
        </p:txBody>
      </p:sp>
      <p:sp>
        <p:nvSpPr>
          <p:cNvPr id="10" name="Text 7"/>
          <p:cNvSpPr/>
          <p:nvPr/>
        </p:nvSpPr>
        <p:spPr>
          <a:xfrm>
            <a:off x="886968" y="3493008"/>
            <a:ext cx="4705960" cy="2240280"/>
          </a:xfrm>
          <a:prstGeom prst="rect">
            <a:avLst/>
          </a:prstGeom>
          <a:noFill/>
          <a:ln/>
        </p:spPr>
        <p:txBody>
          <a:bodyPr wrap="square" rtlCol="0" anchor="t"/>
          <a:lstStyle/>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業務効率化に役立つが、入力と出力にリスクがあると理解する</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入れてよい情報・ダメな情報を自分で判断できる</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AI出力を人が確認し、最終判断は人が行う</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承認済みAI・利用目的・記録・相談先を確認する</a:t>
            </a:r>
            <a:endParaRPr lang="en-US" sz="1400" dirty="0"/>
          </a:p>
        </p:txBody>
      </p:sp>
      <p:sp>
        <p:nvSpPr>
          <p:cNvPr id="11" name="Shape 8"/>
          <p:cNvSpPr/>
          <p:nvPr/>
        </p:nvSpPr>
        <p:spPr>
          <a:xfrm>
            <a:off x="6278728" y="2624328"/>
            <a:ext cx="5346040" cy="3246120"/>
          </a:xfrm>
          <a:prstGeom prst="roundRect">
            <a:avLst>
              <a:gd name="adj" fmla="val 1690"/>
            </a:avLst>
          </a:prstGeom>
          <a:solidFill>
            <a:srgbClr val="FBEAE8"/>
          </a:solidFill>
          <a:ln w="12700">
            <a:solidFill>
              <a:srgbClr val="EBC9C4"/>
            </a:solidFill>
            <a:prstDash val="solid"/>
          </a:ln>
        </p:spPr>
      </p:sp>
      <p:sp>
        <p:nvSpPr>
          <p:cNvPr id="12" name="Shape 9"/>
          <p:cNvSpPr/>
          <p:nvPr/>
        </p:nvSpPr>
        <p:spPr>
          <a:xfrm>
            <a:off x="6553048" y="2880360"/>
            <a:ext cx="457200" cy="457200"/>
          </a:xfrm>
          <a:prstGeom prst="ellipse">
            <a:avLst/>
          </a:prstGeom>
          <a:solidFill>
            <a:srgbClr val="B42318"/>
          </a:solidFill>
          <a:ln/>
        </p:spPr>
      </p:sp>
      <p:pic>
        <p:nvPicPr>
          <p:cNvPr id="13" name="Image 1" descr="preencoded.png">    </p:cNvPr>
          <p:cNvPicPr>
            <a:picLocks noChangeAspect="1"/>
          </p:cNvPicPr>
          <p:nvPr/>
        </p:nvPicPr>
        <p:blipFill>
          <a:blip r:embed="rId2"/>
          <a:stretch>
            <a:fillRect/>
          </a:stretch>
        </p:blipFill>
        <p:spPr>
          <a:xfrm>
            <a:off x="6671920" y="2999232"/>
            <a:ext cx="219456" cy="219456"/>
          </a:xfrm>
          <a:prstGeom prst="rect">
            <a:avLst/>
          </a:prstGeom>
        </p:spPr>
      </p:pic>
      <p:sp>
        <p:nvSpPr>
          <p:cNvPr id="14" name="Text 10"/>
          <p:cNvSpPr/>
          <p:nvPr/>
        </p:nvSpPr>
        <p:spPr>
          <a:xfrm>
            <a:off x="7147408" y="2898648"/>
            <a:ext cx="4340200" cy="411480"/>
          </a:xfrm>
          <a:prstGeom prst="rect">
            <a:avLst/>
          </a:prstGeom>
          <a:noFill/>
          <a:ln/>
        </p:spPr>
        <p:txBody>
          <a:bodyPr wrap="square" lIns="0" tIns="0" rIns="0" bIns="0" rtlCol="0" anchor="ctr"/>
          <a:lstStyle/>
          <a:p>
            <a:pPr indent="0" marL="0">
              <a:buNone/>
            </a:pPr>
            <a:r>
              <a:rPr lang="en-US" sz="1700" b="1" dirty="0">
                <a:solidFill>
                  <a:srgbClr val="B42318"/>
                </a:solidFill>
                <a:latin typeface="Meiryo" pitchFamily="34" charset="0"/>
                <a:ea typeface="Meiryo" pitchFamily="34" charset="-122"/>
                <a:cs typeface="Meiryo" pitchFamily="34" charset="-120"/>
              </a:rPr>
              <a:t>しない研修</a:t>
            </a:r>
            <a:endParaRPr lang="en-US" sz="1700" dirty="0"/>
          </a:p>
        </p:txBody>
      </p:sp>
      <p:sp>
        <p:nvSpPr>
          <p:cNvPr id="15" name="Text 11"/>
          <p:cNvSpPr/>
          <p:nvPr/>
        </p:nvSpPr>
        <p:spPr>
          <a:xfrm>
            <a:off x="6598768" y="3493008"/>
            <a:ext cx="4705960" cy="2240280"/>
          </a:xfrm>
          <a:prstGeom prst="rect">
            <a:avLst/>
          </a:prstGeom>
          <a:noFill/>
          <a:ln/>
        </p:spPr>
        <p:txBody>
          <a:bodyPr wrap="square" rtlCol="0" anchor="t"/>
          <a:lstStyle/>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「危険だから一切使うな」と恐怖だけをあおる</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「AIなら何でも速く正確」と過信させる</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プロンプト技術だけを教えて終わる</a:t>
            </a:r>
            <a:endParaRPr lang="en-US" sz="1400" dirty="0"/>
          </a:p>
          <a:p>
            <a:pPr marL="342900" indent="-342900">
              <a:spcAft>
                <a:spcPts val="900"/>
              </a:spcAft>
              <a:buSzPct val="100000"/>
              <a:buChar char="✕"/>
            </a:pPr>
            <a:r>
              <a:rPr lang="en-US" sz="1400" dirty="0">
                <a:solidFill>
                  <a:srgbClr val="263238"/>
                </a:solidFill>
                <a:latin typeface="Meiryo" pitchFamily="34" charset="0"/>
                <a:ea typeface="Meiryo" pitchFamily="34" charset="-122"/>
                <a:cs typeface="Meiryo" pitchFamily="34" charset="-120"/>
              </a:rPr>
              <a:t>AI出力を人の判断より上に置く／利用を隠すことを助長する</a:t>
            </a:r>
            <a:endParaRPr lang="en-US" sz="1400" dirty="0"/>
          </a:p>
        </p:txBody>
      </p:sp>
      <p:sp>
        <p:nvSpPr>
          <p:cNvPr id="16" name="Shape 12"/>
          <p:cNvSpPr/>
          <p:nvPr/>
        </p:nvSpPr>
        <p:spPr>
          <a:xfrm>
            <a:off x="566928" y="6437376"/>
            <a:ext cx="11057839" cy="0"/>
          </a:xfrm>
          <a:prstGeom prst="line">
            <a:avLst/>
          </a:prstGeom>
          <a:noFill/>
          <a:ln w="12700">
            <a:solidFill>
              <a:srgbClr val="D4DCE4"/>
            </a:solidFill>
            <a:prstDash val="solid"/>
          </a:ln>
        </p:spPr>
      </p:sp>
      <p:sp>
        <p:nvSpPr>
          <p:cNvPr id="17" name="Text 13"/>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18" name="Text 14"/>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1</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ケース1：顧客メールをそのまま外部AIへ</a:t>
            </a:r>
            <a:endParaRPr lang="en-US" sz="2400" dirty="0"/>
          </a:p>
        </p:txBody>
      </p:sp>
      <p:sp>
        <p:nvSpPr>
          <p:cNvPr id="4" name="Shape 2"/>
          <p:cNvSpPr/>
          <p:nvPr/>
        </p:nvSpPr>
        <p:spPr>
          <a:xfrm>
            <a:off x="566928" y="1481328"/>
            <a:ext cx="11057839" cy="1143000"/>
          </a:xfrm>
          <a:prstGeom prst="roundRect">
            <a:avLst>
              <a:gd name="adj" fmla="val 48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801368"/>
            <a:ext cx="502920" cy="50292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972007" y="1932127"/>
            <a:ext cx="241402" cy="241402"/>
          </a:xfrm>
          <a:prstGeom prst="rect">
            <a:avLst/>
          </a:prstGeom>
        </p:spPr>
      </p:pic>
      <p:sp>
        <p:nvSpPr>
          <p:cNvPr id="7" name="Text 4"/>
          <p:cNvSpPr/>
          <p:nvPr/>
        </p:nvSpPr>
        <p:spPr>
          <a:xfrm>
            <a:off x="1572768" y="1591056"/>
            <a:ext cx="9777679" cy="914400"/>
          </a:xfrm>
          <a:prstGeom prst="rect">
            <a:avLst/>
          </a:prstGeom>
          <a:noFill/>
          <a:ln/>
        </p:spPr>
        <p:txBody>
          <a:bodyPr wrap="square" lIns="0" tIns="0" rIns="0" bIns="0" rtlCol="0" anchor="ctr"/>
          <a:lstStyle/>
          <a:p>
            <a:pPr indent="0" marL="0">
              <a:buNone/>
            </a:pPr>
            <a:r>
              <a:rPr lang="en-US" sz="1350" i="1" dirty="0">
                <a:solidFill>
                  <a:srgbClr val="263238"/>
                </a:solidFill>
                <a:latin typeface="Meiryo" pitchFamily="34" charset="0"/>
                <a:ea typeface="Meiryo" pitchFamily="34" charset="-122"/>
                <a:cs typeface="Meiryo" pitchFamily="34" charset="-120"/>
              </a:rPr>
              <a:t>営業担当者が、顧客への返信案を作るため、顧客の氏名・会社名・メールアドレス・相談内容・契約状況を、外部の無料AIにそのまま貼り付けようとしている。</a:t>
            </a:r>
            <a:endParaRPr lang="en-US" sz="1350" dirty="0"/>
          </a:p>
        </p:txBody>
      </p:sp>
      <p:sp>
        <p:nvSpPr>
          <p:cNvPr id="8" name="Shape 5"/>
          <p:cNvSpPr/>
          <p:nvPr/>
        </p:nvSpPr>
        <p:spPr>
          <a:xfrm>
            <a:off x="566928" y="2807208"/>
            <a:ext cx="1133856" cy="310896"/>
          </a:xfrm>
          <a:prstGeom prst="roundRect">
            <a:avLst>
              <a:gd name="adj" fmla="val 14706"/>
            </a:avLst>
          </a:prstGeom>
          <a:solidFill>
            <a:srgbClr val="FBEAE8"/>
          </a:solidFill>
          <a:ln/>
        </p:spPr>
      </p:sp>
      <p:sp>
        <p:nvSpPr>
          <p:cNvPr id="9" name="Text 6"/>
          <p:cNvSpPr/>
          <p:nvPr/>
        </p:nvSpPr>
        <p:spPr>
          <a:xfrm>
            <a:off x="566928"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個人情報</a:t>
            </a:r>
            <a:endParaRPr lang="en-US" sz="1100" dirty="0"/>
          </a:p>
        </p:txBody>
      </p:sp>
      <p:sp>
        <p:nvSpPr>
          <p:cNvPr id="10" name="Shape 7"/>
          <p:cNvSpPr/>
          <p:nvPr/>
        </p:nvSpPr>
        <p:spPr>
          <a:xfrm>
            <a:off x="1865376" y="2807208"/>
            <a:ext cx="1133856" cy="310896"/>
          </a:xfrm>
          <a:prstGeom prst="roundRect">
            <a:avLst>
              <a:gd name="adj" fmla="val 14706"/>
            </a:avLst>
          </a:prstGeom>
          <a:solidFill>
            <a:srgbClr val="FBEAE8"/>
          </a:solidFill>
          <a:ln/>
        </p:spPr>
      </p:sp>
      <p:sp>
        <p:nvSpPr>
          <p:cNvPr id="11" name="Text 8"/>
          <p:cNvSpPr/>
          <p:nvPr/>
        </p:nvSpPr>
        <p:spPr>
          <a:xfrm>
            <a:off x="1865376"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契約情報</a:t>
            </a:r>
            <a:endParaRPr lang="en-US" sz="1100" dirty="0"/>
          </a:p>
        </p:txBody>
      </p:sp>
      <p:sp>
        <p:nvSpPr>
          <p:cNvPr id="12" name="Shape 9"/>
          <p:cNvSpPr/>
          <p:nvPr/>
        </p:nvSpPr>
        <p:spPr>
          <a:xfrm>
            <a:off x="3163824" y="2807208"/>
            <a:ext cx="1133856" cy="310896"/>
          </a:xfrm>
          <a:prstGeom prst="roundRect">
            <a:avLst>
              <a:gd name="adj" fmla="val 14706"/>
            </a:avLst>
          </a:prstGeom>
          <a:solidFill>
            <a:srgbClr val="FBEAE8"/>
          </a:solidFill>
          <a:ln/>
        </p:spPr>
      </p:sp>
      <p:sp>
        <p:nvSpPr>
          <p:cNvPr id="13" name="Text 10"/>
          <p:cNvSpPr/>
          <p:nvPr/>
        </p:nvSpPr>
        <p:spPr>
          <a:xfrm>
            <a:off x="3163824"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外部AI</a:t>
            </a:r>
            <a:endParaRPr lang="en-US" sz="1100" dirty="0"/>
          </a:p>
        </p:txBody>
      </p:sp>
      <p:sp>
        <p:nvSpPr>
          <p:cNvPr id="14" name="Shape 11"/>
          <p:cNvSpPr/>
          <p:nvPr/>
        </p:nvSpPr>
        <p:spPr>
          <a:xfrm>
            <a:off x="566928" y="3310128"/>
            <a:ext cx="5346040" cy="2240280"/>
          </a:xfrm>
          <a:prstGeom prst="roundRect">
            <a:avLst>
              <a:gd name="adj" fmla="val 2449"/>
            </a:avLst>
          </a:prstGeom>
          <a:solidFill>
            <a:srgbClr val="FBEAE8"/>
          </a:solidFill>
          <a:ln w="19050">
            <a:solidFill>
              <a:srgbClr val="B42318"/>
            </a:solidFill>
            <a:prstDash val="solid"/>
          </a:ln>
        </p:spPr>
      </p:sp>
      <p:sp>
        <p:nvSpPr>
          <p:cNvPr id="15" name="Shape 12"/>
          <p:cNvSpPr/>
          <p:nvPr/>
        </p:nvSpPr>
        <p:spPr>
          <a:xfrm>
            <a:off x="841248" y="3566160"/>
            <a:ext cx="457200" cy="457200"/>
          </a:xfrm>
          <a:prstGeom prst="ellipse">
            <a:avLst/>
          </a:prstGeom>
          <a:solidFill>
            <a:srgbClr val="B42318"/>
          </a:solidFill>
          <a:ln/>
        </p:spPr>
      </p:sp>
      <p:pic>
        <p:nvPicPr>
          <p:cNvPr id="16" name="Image 1" descr="preencoded.png">    </p:cNvPr>
          <p:cNvPicPr>
            <a:picLocks noChangeAspect="1"/>
          </p:cNvPicPr>
          <p:nvPr/>
        </p:nvPicPr>
        <p:blipFill>
          <a:blip r:embed="rId2"/>
          <a:stretch>
            <a:fillRect/>
          </a:stretch>
        </p:blipFill>
        <p:spPr>
          <a:xfrm>
            <a:off x="960120" y="3685032"/>
            <a:ext cx="219456" cy="219456"/>
          </a:xfrm>
          <a:prstGeom prst="rect">
            <a:avLst/>
          </a:prstGeom>
        </p:spPr>
      </p:pic>
      <p:sp>
        <p:nvSpPr>
          <p:cNvPr id="17" name="Text 13"/>
          <p:cNvSpPr/>
          <p:nvPr/>
        </p:nvSpPr>
        <p:spPr>
          <a:xfrm>
            <a:off x="1435608" y="3566160"/>
            <a:ext cx="43402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そのままは不可</a:t>
            </a:r>
            <a:endParaRPr lang="en-US" sz="1600" dirty="0"/>
          </a:p>
        </p:txBody>
      </p:sp>
      <p:sp>
        <p:nvSpPr>
          <p:cNvPr id="18" name="Text 14"/>
          <p:cNvSpPr/>
          <p:nvPr/>
        </p:nvSpPr>
        <p:spPr>
          <a:xfrm>
            <a:off x="859536" y="4178808"/>
            <a:ext cx="4760824" cy="1234440"/>
          </a:xfrm>
          <a:prstGeom prst="rect">
            <a:avLst/>
          </a:prstGeom>
          <a:noFill/>
          <a:ln/>
        </p:spPr>
        <p:txBody>
          <a:bodyPr wrap="square" lIns="0" tIns="0" rIns="0" bIns="0" rtlCol="0" anchor="t"/>
          <a:lstStyle/>
          <a:p>
            <a:pPr indent="0" marL="0">
              <a:buNone/>
            </a:pPr>
            <a:r>
              <a:rPr lang="en-US" sz="1300" dirty="0">
                <a:solidFill>
                  <a:srgbClr val="263238"/>
                </a:solidFill>
                <a:latin typeface="Meiryo" pitchFamily="34" charset="0"/>
                <a:ea typeface="Meiryo" pitchFamily="34" charset="-122"/>
                <a:cs typeface="Meiryo" pitchFamily="34" charset="-120"/>
              </a:rPr>
              <a:t>個人情報・契約情報を外部AIへそのまま入力しない。まず氏名・連絡先を除去し、趣旨を要約。可能なら社内承認済み環境を使う。</a:t>
            </a:r>
            <a:endParaRPr lang="en-US" sz="1300" dirty="0"/>
          </a:p>
        </p:txBody>
      </p:sp>
      <p:sp>
        <p:nvSpPr>
          <p:cNvPr id="19" name="Shape 15"/>
          <p:cNvSpPr/>
          <p:nvPr/>
        </p:nvSpPr>
        <p:spPr>
          <a:xfrm>
            <a:off x="6278728" y="3310128"/>
            <a:ext cx="5346040" cy="2240280"/>
          </a:xfrm>
          <a:prstGeom prst="roundRect">
            <a:avLst>
              <a:gd name="adj" fmla="val 244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Text 16"/>
          <p:cNvSpPr/>
          <p:nvPr/>
        </p:nvSpPr>
        <p:spPr>
          <a:xfrm>
            <a:off x="6571336" y="3493008"/>
            <a:ext cx="4760824"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確認・対応のポイント</a:t>
            </a:r>
            <a:endParaRPr lang="en-US" sz="1400" dirty="0"/>
          </a:p>
        </p:txBody>
      </p:sp>
      <p:sp>
        <p:nvSpPr>
          <p:cNvPr id="21" name="Text 17"/>
          <p:cNvSpPr/>
          <p:nvPr/>
        </p:nvSpPr>
        <p:spPr>
          <a:xfrm>
            <a:off x="6589624" y="3877056"/>
            <a:ext cx="4724248" cy="1508760"/>
          </a:xfrm>
          <a:prstGeom prst="rect">
            <a:avLst/>
          </a:prstGeom>
          <a:noFill/>
          <a:ln/>
        </p:spPr>
        <p:txBody>
          <a:bodyPr wrap="square" rtlCol="0" anchor="t"/>
          <a:lstStyle/>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氏名・会社名・連絡先は削除／一般化する</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相談内容は要点だけに要約する</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承認済みAIか・学習保存の有無を確認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迷えば個人情報保護担当・上長へ（詳細は第9回）</a:t>
            </a:r>
            <a:endParaRPr lang="en-US" sz="1200" dirty="0"/>
          </a:p>
        </p:txBody>
      </p:sp>
      <p:sp>
        <p:nvSpPr>
          <p:cNvPr id="22" name="Shape 18"/>
          <p:cNvSpPr/>
          <p:nvPr/>
        </p:nvSpPr>
        <p:spPr>
          <a:xfrm>
            <a:off x="566928" y="6437376"/>
            <a:ext cx="11057839" cy="0"/>
          </a:xfrm>
          <a:prstGeom prst="line">
            <a:avLst/>
          </a:prstGeom>
          <a:noFill/>
          <a:ln w="12700">
            <a:solidFill>
              <a:srgbClr val="D4DCE4"/>
            </a:solidFill>
            <a:prstDash val="solid"/>
          </a:ln>
        </p:spPr>
      </p:sp>
      <p:sp>
        <p:nvSpPr>
          <p:cNvPr id="23" name="Text 1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30</a:t>
            </a: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2</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ケース2：契約書全文を無料AIへ</a:t>
            </a:r>
            <a:endParaRPr lang="en-US" sz="2400" dirty="0"/>
          </a:p>
        </p:txBody>
      </p:sp>
      <p:sp>
        <p:nvSpPr>
          <p:cNvPr id="4" name="Shape 2"/>
          <p:cNvSpPr/>
          <p:nvPr/>
        </p:nvSpPr>
        <p:spPr>
          <a:xfrm>
            <a:off x="566928" y="1481328"/>
            <a:ext cx="11057839" cy="1143000"/>
          </a:xfrm>
          <a:prstGeom prst="roundRect">
            <a:avLst>
              <a:gd name="adj" fmla="val 48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801368"/>
            <a:ext cx="502920" cy="50292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972007" y="1932127"/>
            <a:ext cx="241402" cy="241402"/>
          </a:xfrm>
          <a:prstGeom prst="rect">
            <a:avLst/>
          </a:prstGeom>
        </p:spPr>
      </p:pic>
      <p:sp>
        <p:nvSpPr>
          <p:cNvPr id="7" name="Text 4"/>
          <p:cNvSpPr/>
          <p:nvPr/>
        </p:nvSpPr>
        <p:spPr>
          <a:xfrm>
            <a:off x="1572768" y="1591056"/>
            <a:ext cx="9777679" cy="914400"/>
          </a:xfrm>
          <a:prstGeom prst="rect">
            <a:avLst/>
          </a:prstGeom>
          <a:noFill/>
          <a:ln/>
        </p:spPr>
        <p:txBody>
          <a:bodyPr wrap="square" lIns="0" tIns="0" rIns="0" bIns="0" rtlCol="0" anchor="ctr"/>
          <a:lstStyle/>
          <a:p>
            <a:pPr indent="0" marL="0">
              <a:buNone/>
            </a:pPr>
            <a:r>
              <a:rPr lang="en-US" sz="1350" i="1" dirty="0">
                <a:solidFill>
                  <a:srgbClr val="263238"/>
                </a:solidFill>
                <a:latin typeface="Meiryo" pitchFamily="34" charset="0"/>
                <a:ea typeface="Meiryo" pitchFamily="34" charset="-122"/>
                <a:cs typeface="Meiryo" pitchFamily="34" charset="-120"/>
              </a:rPr>
              <a:t>法務担当でない社員が、取引先との秘密保持契約案をレビューするため、無料AIへ契約書全文を貼り付けた。取引条件・未公表案件名・秘密保持条項が含まれている。</a:t>
            </a:r>
            <a:endParaRPr lang="en-US" sz="1350" dirty="0"/>
          </a:p>
        </p:txBody>
      </p:sp>
      <p:sp>
        <p:nvSpPr>
          <p:cNvPr id="8" name="Shape 5"/>
          <p:cNvSpPr/>
          <p:nvPr/>
        </p:nvSpPr>
        <p:spPr>
          <a:xfrm>
            <a:off x="566928" y="2807208"/>
            <a:ext cx="1133856" cy="310896"/>
          </a:xfrm>
          <a:prstGeom prst="roundRect">
            <a:avLst>
              <a:gd name="adj" fmla="val 14706"/>
            </a:avLst>
          </a:prstGeom>
          <a:solidFill>
            <a:srgbClr val="FBEAE8"/>
          </a:solidFill>
          <a:ln/>
        </p:spPr>
      </p:sp>
      <p:sp>
        <p:nvSpPr>
          <p:cNvPr id="9" name="Text 6"/>
          <p:cNvSpPr/>
          <p:nvPr/>
        </p:nvSpPr>
        <p:spPr>
          <a:xfrm>
            <a:off x="566928"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秘密情報</a:t>
            </a:r>
            <a:endParaRPr lang="en-US" sz="1100" dirty="0"/>
          </a:p>
        </p:txBody>
      </p:sp>
      <p:sp>
        <p:nvSpPr>
          <p:cNvPr id="10" name="Shape 7"/>
          <p:cNvSpPr/>
          <p:nvPr/>
        </p:nvSpPr>
        <p:spPr>
          <a:xfrm>
            <a:off x="1865376" y="2807208"/>
            <a:ext cx="1627632" cy="310896"/>
          </a:xfrm>
          <a:prstGeom prst="roundRect">
            <a:avLst>
              <a:gd name="adj" fmla="val 14706"/>
            </a:avLst>
          </a:prstGeom>
          <a:solidFill>
            <a:srgbClr val="FBEAE8"/>
          </a:solidFill>
          <a:ln/>
        </p:spPr>
      </p:sp>
      <p:sp>
        <p:nvSpPr>
          <p:cNvPr id="11" name="Text 8"/>
          <p:cNvSpPr/>
          <p:nvPr/>
        </p:nvSpPr>
        <p:spPr>
          <a:xfrm>
            <a:off x="1865376" y="2807208"/>
            <a:ext cx="1627632"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営業秘密の可能性</a:t>
            </a:r>
            <a:endParaRPr lang="en-US" sz="1100" dirty="0"/>
          </a:p>
        </p:txBody>
      </p:sp>
      <p:sp>
        <p:nvSpPr>
          <p:cNvPr id="12" name="Shape 9"/>
          <p:cNvSpPr/>
          <p:nvPr/>
        </p:nvSpPr>
        <p:spPr>
          <a:xfrm>
            <a:off x="3657600" y="2807208"/>
            <a:ext cx="1133856" cy="310896"/>
          </a:xfrm>
          <a:prstGeom prst="roundRect">
            <a:avLst>
              <a:gd name="adj" fmla="val 14706"/>
            </a:avLst>
          </a:prstGeom>
          <a:solidFill>
            <a:srgbClr val="FBEAE8"/>
          </a:solidFill>
          <a:ln/>
        </p:spPr>
      </p:sp>
      <p:sp>
        <p:nvSpPr>
          <p:cNvPr id="13" name="Text 10"/>
          <p:cNvSpPr/>
          <p:nvPr/>
        </p:nvSpPr>
        <p:spPr>
          <a:xfrm>
            <a:off x="3657600"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無料AI</a:t>
            </a:r>
            <a:endParaRPr lang="en-US" sz="1100" dirty="0"/>
          </a:p>
        </p:txBody>
      </p:sp>
      <p:sp>
        <p:nvSpPr>
          <p:cNvPr id="14" name="Shape 11"/>
          <p:cNvSpPr/>
          <p:nvPr/>
        </p:nvSpPr>
        <p:spPr>
          <a:xfrm>
            <a:off x="566928" y="3310128"/>
            <a:ext cx="5346040" cy="2240280"/>
          </a:xfrm>
          <a:prstGeom prst="roundRect">
            <a:avLst>
              <a:gd name="adj" fmla="val 2449"/>
            </a:avLst>
          </a:prstGeom>
          <a:solidFill>
            <a:srgbClr val="FBEAE8"/>
          </a:solidFill>
          <a:ln w="19050">
            <a:solidFill>
              <a:srgbClr val="B42318"/>
            </a:solidFill>
            <a:prstDash val="solid"/>
          </a:ln>
        </p:spPr>
      </p:sp>
      <p:sp>
        <p:nvSpPr>
          <p:cNvPr id="15" name="Shape 12"/>
          <p:cNvSpPr/>
          <p:nvPr/>
        </p:nvSpPr>
        <p:spPr>
          <a:xfrm>
            <a:off x="841248" y="3566160"/>
            <a:ext cx="457200" cy="457200"/>
          </a:xfrm>
          <a:prstGeom prst="ellipse">
            <a:avLst/>
          </a:prstGeom>
          <a:solidFill>
            <a:srgbClr val="B42318"/>
          </a:solidFill>
          <a:ln/>
        </p:spPr>
      </p:sp>
      <p:pic>
        <p:nvPicPr>
          <p:cNvPr id="16" name="Image 1" descr="preencoded.png">    </p:cNvPr>
          <p:cNvPicPr>
            <a:picLocks noChangeAspect="1"/>
          </p:cNvPicPr>
          <p:nvPr/>
        </p:nvPicPr>
        <p:blipFill>
          <a:blip r:embed="rId2"/>
          <a:stretch>
            <a:fillRect/>
          </a:stretch>
        </p:blipFill>
        <p:spPr>
          <a:xfrm>
            <a:off x="960120" y="3685032"/>
            <a:ext cx="219456" cy="219456"/>
          </a:xfrm>
          <a:prstGeom prst="rect">
            <a:avLst/>
          </a:prstGeom>
        </p:spPr>
      </p:pic>
      <p:sp>
        <p:nvSpPr>
          <p:cNvPr id="17" name="Text 13"/>
          <p:cNvSpPr/>
          <p:nvPr/>
        </p:nvSpPr>
        <p:spPr>
          <a:xfrm>
            <a:off x="1435608" y="3566160"/>
            <a:ext cx="43402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入力前に立ち止まる</a:t>
            </a:r>
            <a:endParaRPr lang="en-US" sz="1600" dirty="0"/>
          </a:p>
        </p:txBody>
      </p:sp>
      <p:sp>
        <p:nvSpPr>
          <p:cNvPr id="18" name="Text 14"/>
          <p:cNvSpPr/>
          <p:nvPr/>
        </p:nvSpPr>
        <p:spPr>
          <a:xfrm>
            <a:off x="859536" y="4178808"/>
            <a:ext cx="4760824" cy="1234440"/>
          </a:xfrm>
          <a:prstGeom prst="rect">
            <a:avLst/>
          </a:prstGeom>
          <a:noFill/>
          <a:ln/>
        </p:spPr>
        <p:txBody>
          <a:bodyPr wrap="square" lIns="0" tIns="0" rIns="0" bIns="0" rtlCol="0" anchor="t"/>
          <a:lstStyle/>
          <a:p>
            <a:pPr indent="0" marL="0">
              <a:buNone/>
            </a:pPr>
            <a:r>
              <a:rPr lang="en-US" sz="1300" dirty="0">
                <a:solidFill>
                  <a:srgbClr val="263238"/>
                </a:solidFill>
                <a:latin typeface="Meiryo" pitchFamily="34" charset="0"/>
                <a:ea typeface="Meiryo" pitchFamily="34" charset="-122"/>
                <a:cs typeface="Meiryo" pitchFamily="34" charset="-120"/>
              </a:rPr>
              <a:t>契約書全文の外部AI入力は、秘密保持義務違反や情報流出のおそれ。AIのレビューはたたき台どまり。最終確認は人と法務が行う。</a:t>
            </a:r>
            <a:endParaRPr lang="en-US" sz="1300" dirty="0"/>
          </a:p>
        </p:txBody>
      </p:sp>
      <p:sp>
        <p:nvSpPr>
          <p:cNvPr id="19" name="Shape 15"/>
          <p:cNvSpPr/>
          <p:nvPr/>
        </p:nvSpPr>
        <p:spPr>
          <a:xfrm>
            <a:off x="6278728" y="3310128"/>
            <a:ext cx="5346040" cy="2240280"/>
          </a:xfrm>
          <a:prstGeom prst="roundRect">
            <a:avLst>
              <a:gd name="adj" fmla="val 244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Text 16"/>
          <p:cNvSpPr/>
          <p:nvPr/>
        </p:nvSpPr>
        <p:spPr>
          <a:xfrm>
            <a:off x="6571336" y="3493008"/>
            <a:ext cx="4760824"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確認・対応のポイント</a:t>
            </a:r>
            <a:endParaRPr lang="en-US" sz="1400" dirty="0"/>
          </a:p>
        </p:txBody>
      </p:sp>
      <p:sp>
        <p:nvSpPr>
          <p:cNvPr id="21" name="Text 17"/>
          <p:cNvSpPr/>
          <p:nvPr/>
        </p:nvSpPr>
        <p:spPr>
          <a:xfrm>
            <a:off x="6589624" y="3877056"/>
            <a:ext cx="4724248" cy="1508760"/>
          </a:xfrm>
          <a:prstGeom prst="rect">
            <a:avLst/>
          </a:prstGeom>
          <a:noFill/>
          <a:ln/>
        </p:spPr>
        <p:txBody>
          <a:bodyPr wrap="square" rtlCol="0" anchor="t"/>
          <a:lstStyle/>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契約書原文を外部AIへ貼らない</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条文の一般的な意味の質問にとどめる</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レビュー結果を鵜呑みにしない</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法務に相談・記録を残す（詳細は第13回）</a:t>
            </a:r>
            <a:endParaRPr lang="en-US" sz="1200" dirty="0"/>
          </a:p>
        </p:txBody>
      </p:sp>
      <p:sp>
        <p:nvSpPr>
          <p:cNvPr id="22" name="Shape 18"/>
          <p:cNvSpPr/>
          <p:nvPr/>
        </p:nvSpPr>
        <p:spPr>
          <a:xfrm>
            <a:off x="566928" y="6437376"/>
            <a:ext cx="11057839" cy="0"/>
          </a:xfrm>
          <a:prstGeom prst="line">
            <a:avLst/>
          </a:prstGeom>
          <a:noFill/>
          <a:ln w="12700">
            <a:solidFill>
              <a:srgbClr val="D4DCE4"/>
            </a:solidFill>
            <a:prstDash val="solid"/>
          </a:ln>
        </p:spPr>
      </p:sp>
      <p:sp>
        <p:nvSpPr>
          <p:cNvPr id="23" name="Text 1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31</a:t>
            </a:r>
            <a:endParaRPr lang="en-US" sz="9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3</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ケース3：AI生成画像を広告に使う</a:t>
            </a:r>
            <a:endParaRPr lang="en-US" sz="2400" dirty="0"/>
          </a:p>
        </p:txBody>
      </p:sp>
      <p:sp>
        <p:nvSpPr>
          <p:cNvPr id="4" name="Shape 2"/>
          <p:cNvSpPr/>
          <p:nvPr/>
        </p:nvSpPr>
        <p:spPr>
          <a:xfrm>
            <a:off x="566928" y="1481328"/>
            <a:ext cx="11057839" cy="1143000"/>
          </a:xfrm>
          <a:prstGeom prst="roundRect">
            <a:avLst>
              <a:gd name="adj" fmla="val 48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801368"/>
            <a:ext cx="502920" cy="50292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972007" y="1932127"/>
            <a:ext cx="241402" cy="241402"/>
          </a:xfrm>
          <a:prstGeom prst="rect">
            <a:avLst/>
          </a:prstGeom>
        </p:spPr>
      </p:pic>
      <p:sp>
        <p:nvSpPr>
          <p:cNvPr id="7" name="Text 4"/>
          <p:cNvSpPr/>
          <p:nvPr/>
        </p:nvSpPr>
        <p:spPr>
          <a:xfrm>
            <a:off x="1572768" y="1591056"/>
            <a:ext cx="9777679" cy="914400"/>
          </a:xfrm>
          <a:prstGeom prst="rect">
            <a:avLst/>
          </a:prstGeom>
          <a:noFill/>
          <a:ln/>
        </p:spPr>
        <p:txBody>
          <a:bodyPr wrap="square" lIns="0" tIns="0" rIns="0" bIns="0" rtlCol="0" anchor="ctr"/>
          <a:lstStyle/>
          <a:p>
            <a:pPr indent="0" marL="0">
              <a:buNone/>
            </a:pPr>
            <a:r>
              <a:rPr lang="en-US" sz="1350" i="1" dirty="0">
                <a:solidFill>
                  <a:srgbClr val="263238"/>
                </a:solidFill>
                <a:latin typeface="Meiryo" pitchFamily="34" charset="0"/>
                <a:ea typeface="Meiryo" pitchFamily="34" charset="-122"/>
                <a:cs typeface="Meiryo" pitchFamily="34" charset="-120"/>
              </a:rPr>
              <a:t>マーケ担当者が、AI生成の人物画像とコピーを広告バナーに使おうとしている。プロンプトで「有名アニメ風」「人気ブランド風」「実在タレントに似た雰囲気」と指定していた。</a:t>
            </a:r>
            <a:endParaRPr lang="en-US" sz="1350" dirty="0"/>
          </a:p>
        </p:txBody>
      </p:sp>
      <p:sp>
        <p:nvSpPr>
          <p:cNvPr id="8" name="Shape 5"/>
          <p:cNvSpPr/>
          <p:nvPr/>
        </p:nvSpPr>
        <p:spPr>
          <a:xfrm>
            <a:off x="566928" y="2807208"/>
            <a:ext cx="1010412" cy="310896"/>
          </a:xfrm>
          <a:prstGeom prst="roundRect">
            <a:avLst>
              <a:gd name="adj" fmla="val 14706"/>
            </a:avLst>
          </a:prstGeom>
          <a:solidFill>
            <a:srgbClr val="FBEAE8"/>
          </a:solidFill>
          <a:ln/>
        </p:spPr>
      </p:sp>
      <p:sp>
        <p:nvSpPr>
          <p:cNvPr id="9" name="Text 6"/>
          <p:cNvSpPr/>
          <p:nvPr/>
        </p:nvSpPr>
        <p:spPr>
          <a:xfrm>
            <a:off x="566928" y="2807208"/>
            <a:ext cx="1010412"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著作権</a:t>
            </a:r>
            <a:endParaRPr lang="en-US" sz="1100" dirty="0"/>
          </a:p>
        </p:txBody>
      </p:sp>
      <p:sp>
        <p:nvSpPr>
          <p:cNvPr id="10" name="Shape 7"/>
          <p:cNvSpPr/>
          <p:nvPr/>
        </p:nvSpPr>
        <p:spPr>
          <a:xfrm>
            <a:off x="1741932" y="2807208"/>
            <a:ext cx="1504188" cy="310896"/>
          </a:xfrm>
          <a:prstGeom prst="roundRect">
            <a:avLst>
              <a:gd name="adj" fmla="val 14706"/>
            </a:avLst>
          </a:prstGeom>
          <a:solidFill>
            <a:srgbClr val="FBEAE8"/>
          </a:solidFill>
          <a:ln/>
        </p:spPr>
      </p:sp>
      <p:sp>
        <p:nvSpPr>
          <p:cNvPr id="11" name="Text 8"/>
          <p:cNvSpPr/>
          <p:nvPr/>
        </p:nvSpPr>
        <p:spPr>
          <a:xfrm>
            <a:off x="1741932" y="2807208"/>
            <a:ext cx="1504188"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商標・ブランド</a:t>
            </a:r>
            <a:endParaRPr lang="en-US" sz="1100" dirty="0"/>
          </a:p>
        </p:txBody>
      </p:sp>
      <p:sp>
        <p:nvSpPr>
          <p:cNvPr id="12" name="Shape 9"/>
          <p:cNvSpPr/>
          <p:nvPr/>
        </p:nvSpPr>
        <p:spPr>
          <a:xfrm>
            <a:off x="3410712" y="2807208"/>
            <a:ext cx="1751076" cy="310896"/>
          </a:xfrm>
          <a:prstGeom prst="roundRect">
            <a:avLst>
              <a:gd name="adj" fmla="val 14706"/>
            </a:avLst>
          </a:prstGeom>
          <a:solidFill>
            <a:srgbClr val="FBEAE8"/>
          </a:solidFill>
          <a:ln/>
        </p:spPr>
      </p:sp>
      <p:sp>
        <p:nvSpPr>
          <p:cNvPr id="13" name="Text 10"/>
          <p:cNvSpPr/>
          <p:nvPr/>
        </p:nvSpPr>
        <p:spPr>
          <a:xfrm>
            <a:off x="3410712" y="2807208"/>
            <a:ext cx="175107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肖像・パブリシティ</a:t>
            </a:r>
            <a:endParaRPr lang="en-US" sz="1100" dirty="0"/>
          </a:p>
        </p:txBody>
      </p:sp>
      <p:sp>
        <p:nvSpPr>
          <p:cNvPr id="14" name="Shape 11"/>
          <p:cNvSpPr/>
          <p:nvPr/>
        </p:nvSpPr>
        <p:spPr>
          <a:xfrm>
            <a:off x="566928" y="3310128"/>
            <a:ext cx="5346040" cy="2240280"/>
          </a:xfrm>
          <a:prstGeom prst="roundRect">
            <a:avLst>
              <a:gd name="adj" fmla="val 2449"/>
            </a:avLst>
          </a:prstGeom>
          <a:solidFill>
            <a:srgbClr val="FBEAE8"/>
          </a:solidFill>
          <a:ln w="19050">
            <a:solidFill>
              <a:srgbClr val="B42318"/>
            </a:solidFill>
            <a:prstDash val="solid"/>
          </a:ln>
        </p:spPr>
      </p:sp>
      <p:sp>
        <p:nvSpPr>
          <p:cNvPr id="15" name="Shape 12"/>
          <p:cNvSpPr/>
          <p:nvPr/>
        </p:nvSpPr>
        <p:spPr>
          <a:xfrm>
            <a:off x="841248" y="3566160"/>
            <a:ext cx="457200" cy="457200"/>
          </a:xfrm>
          <a:prstGeom prst="ellipse">
            <a:avLst/>
          </a:prstGeom>
          <a:solidFill>
            <a:srgbClr val="B42318"/>
          </a:solidFill>
          <a:ln/>
        </p:spPr>
      </p:sp>
      <p:pic>
        <p:nvPicPr>
          <p:cNvPr id="16" name="Image 1" descr="preencoded.png">    </p:cNvPr>
          <p:cNvPicPr>
            <a:picLocks noChangeAspect="1"/>
          </p:cNvPicPr>
          <p:nvPr/>
        </p:nvPicPr>
        <p:blipFill>
          <a:blip r:embed="rId2"/>
          <a:stretch>
            <a:fillRect/>
          </a:stretch>
        </p:blipFill>
        <p:spPr>
          <a:xfrm>
            <a:off x="960120" y="3685032"/>
            <a:ext cx="219456" cy="219456"/>
          </a:xfrm>
          <a:prstGeom prst="rect">
            <a:avLst/>
          </a:prstGeom>
        </p:spPr>
      </p:pic>
      <p:sp>
        <p:nvSpPr>
          <p:cNvPr id="17" name="Text 13"/>
          <p:cNvSpPr/>
          <p:nvPr/>
        </p:nvSpPr>
        <p:spPr>
          <a:xfrm>
            <a:off x="1435608" y="3566160"/>
            <a:ext cx="43402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高リスク・要確認</a:t>
            </a:r>
            <a:endParaRPr lang="en-US" sz="1600" dirty="0"/>
          </a:p>
        </p:txBody>
      </p:sp>
      <p:sp>
        <p:nvSpPr>
          <p:cNvPr id="18" name="Text 14"/>
          <p:cNvSpPr/>
          <p:nvPr/>
        </p:nvSpPr>
        <p:spPr>
          <a:xfrm>
            <a:off x="859536" y="4178808"/>
            <a:ext cx="4760824" cy="1234440"/>
          </a:xfrm>
          <a:prstGeom prst="rect">
            <a:avLst/>
          </a:prstGeom>
          <a:noFill/>
          <a:ln/>
        </p:spPr>
        <p:txBody>
          <a:bodyPr wrap="square" lIns="0" tIns="0" rIns="0" bIns="0" rtlCol="0" anchor="t"/>
          <a:lstStyle/>
          <a:p>
            <a:pPr indent="0" marL="0">
              <a:buNone/>
            </a:pPr>
            <a:r>
              <a:rPr lang="en-US" sz="1300" dirty="0">
                <a:solidFill>
                  <a:srgbClr val="263238"/>
                </a:solidFill>
                <a:latin typeface="Meiryo" pitchFamily="34" charset="0"/>
                <a:ea typeface="Meiryo" pitchFamily="34" charset="-122"/>
                <a:cs typeface="Meiryo" pitchFamily="34" charset="-120"/>
              </a:rPr>
              <a:t>「○○風」「実在タレント似」は権利侵害やブランド毀損のおそれ。社外利用前に、知財・広報・法務の確認を必ず行う。</a:t>
            </a:r>
            <a:endParaRPr lang="en-US" sz="1300" dirty="0"/>
          </a:p>
        </p:txBody>
      </p:sp>
      <p:sp>
        <p:nvSpPr>
          <p:cNvPr id="19" name="Shape 15"/>
          <p:cNvSpPr/>
          <p:nvPr/>
        </p:nvSpPr>
        <p:spPr>
          <a:xfrm>
            <a:off x="6278728" y="3310128"/>
            <a:ext cx="5346040" cy="2240280"/>
          </a:xfrm>
          <a:prstGeom prst="roundRect">
            <a:avLst>
              <a:gd name="adj" fmla="val 244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Text 16"/>
          <p:cNvSpPr/>
          <p:nvPr/>
        </p:nvSpPr>
        <p:spPr>
          <a:xfrm>
            <a:off x="6571336" y="3493008"/>
            <a:ext cx="4760824"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確認・対応のポイント</a:t>
            </a:r>
            <a:endParaRPr lang="en-US" sz="1400" dirty="0"/>
          </a:p>
        </p:txBody>
      </p:sp>
      <p:sp>
        <p:nvSpPr>
          <p:cNvPr id="21" name="Text 17"/>
          <p:cNvSpPr/>
          <p:nvPr/>
        </p:nvSpPr>
        <p:spPr>
          <a:xfrm>
            <a:off x="6589624" y="3877056"/>
            <a:ext cx="4724248" cy="1508760"/>
          </a:xfrm>
          <a:prstGeom prst="rect">
            <a:avLst/>
          </a:prstGeom>
          <a:noFill/>
          <a:ln/>
        </p:spPr>
        <p:txBody>
          <a:bodyPr wrap="square" rtlCol="0" anchor="t"/>
          <a:lstStyle/>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特定作品・ブランド・人物に寄せる指示を避ける</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既存作品・人物に似ていないか確認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素材・サービスの規約を確認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社外利用前に知財・広報・法務へ</a:t>
            </a:r>
            <a:endParaRPr lang="en-US" sz="1200" dirty="0"/>
          </a:p>
        </p:txBody>
      </p:sp>
      <p:sp>
        <p:nvSpPr>
          <p:cNvPr id="22" name="Shape 18"/>
          <p:cNvSpPr/>
          <p:nvPr/>
        </p:nvSpPr>
        <p:spPr>
          <a:xfrm>
            <a:off x="566928" y="6437376"/>
            <a:ext cx="11057839" cy="0"/>
          </a:xfrm>
          <a:prstGeom prst="line">
            <a:avLst/>
          </a:prstGeom>
          <a:noFill/>
          <a:ln w="12700">
            <a:solidFill>
              <a:srgbClr val="D4DCE4"/>
            </a:solidFill>
            <a:prstDash val="solid"/>
          </a:ln>
        </p:spPr>
      </p:sp>
      <p:sp>
        <p:nvSpPr>
          <p:cNvPr id="23" name="Text 1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32</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4</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ケース4：AIの法令解説をそのまま社内展開</a:t>
            </a:r>
            <a:endParaRPr lang="en-US" sz="2400" dirty="0"/>
          </a:p>
        </p:txBody>
      </p:sp>
      <p:sp>
        <p:nvSpPr>
          <p:cNvPr id="4" name="Shape 2"/>
          <p:cNvSpPr/>
          <p:nvPr/>
        </p:nvSpPr>
        <p:spPr>
          <a:xfrm>
            <a:off x="566928" y="1481328"/>
            <a:ext cx="11057839" cy="1143000"/>
          </a:xfrm>
          <a:prstGeom prst="roundRect">
            <a:avLst>
              <a:gd name="adj" fmla="val 48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801368"/>
            <a:ext cx="502920" cy="50292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972007" y="1932127"/>
            <a:ext cx="241402" cy="241402"/>
          </a:xfrm>
          <a:prstGeom prst="rect">
            <a:avLst/>
          </a:prstGeom>
        </p:spPr>
      </p:pic>
      <p:sp>
        <p:nvSpPr>
          <p:cNvPr id="7" name="Text 4"/>
          <p:cNvSpPr/>
          <p:nvPr/>
        </p:nvSpPr>
        <p:spPr>
          <a:xfrm>
            <a:off x="1572768" y="1591056"/>
            <a:ext cx="9777679" cy="914400"/>
          </a:xfrm>
          <a:prstGeom prst="rect">
            <a:avLst/>
          </a:prstGeom>
          <a:noFill/>
          <a:ln/>
        </p:spPr>
        <p:txBody>
          <a:bodyPr wrap="square" lIns="0" tIns="0" rIns="0" bIns="0" rtlCol="0" anchor="ctr"/>
          <a:lstStyle/>
          <a:p>
            <a:pPr indent="0" marL="0">
              <a:buNone/>
            </a:pPr>
            <a:r>
              <a:rPr lang="en-US" sz="1350" i="1" dirty="0">
                <a:solidFill>
                  <a:srgbClr val="263238"/>
                </a:solidFill>
                <a:latin typeface="Meiryo" pitchFamily="34" charset="0"/>
                <a:ea typeface="Meiryo" pitchFamily="34" charset="-122"/>
                <a:cs typeface="Meiryo" pitchFamily="34" charset="-120"/>
              </a:rPr>
              <a:t>総務担当者が、AIに「最新の労働法改正をまとめて」と聞き、出力をそのまま社内通知として配信しようとしている。公式資料での確認はしていない。</a:t>
            </a:r>
            <a:endParaRPr lang="en-US" sz="1350" dirty="0"/>
          </a:p>
        </p:txBody>
      </p:sp>
      <p:sp>
        <p:nvSpPr>
          <p:cNvPr id="8" name="Shape 5"/>
          <p:cNvSpPr/>
          <p:nvPr/>
        </p:nvSpPr>
        <p:spPr>
          <a:xfrm>
            <a:off x="566928" y="2807208"/>
            <a:ext cx="1010412" cy="310896"/>
          </a:xfrm>
          <a:prstGeom prst="roundRect">
            <a:avLst>
              <a:gd name="adj" fmla="val 14706"/>
            </a:avLst>
          </a:prstGeom>
          <a:solidFill>
            <a:srgbClr val="FBEAE8"/>
          </a:solidFill>
          <a:ln/>
        </p:spPr>
      </p:sp>
      <p:sp>
        <p:nvSpPr>
          <p:cNvPr id="9" name="Text 6"/>
          <p:cNvSpPr/>
          <p:nvPr/>
        </p:nvSpPr>
        <p:spPr>
          <a:xfrm>
            <a:off x="566928" y="2807208"/>
            <a:ext cx="1010412"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誤情報</a:t>
            </a:r>
            <a:endParaRPr lang="en-US" sz="1100" dirty="0"/>
          </a:p>
        </p:txBody>
      </p:sp>
      <p:sp>
        <p:nvSpPr>
          <p:cNvPr id="10" name="Shape 7"/>
          <p:cNvSpPr/>
          <p:nvPr/>
        </p:nvSpPr>
        <p:spPr>
          <a:xfrm>
            <a:off x="1741932" y="2807208"/>
            <a:ext cx="1133856" cy="310896"/>
          </a:xfrm>
          <a:prstGeom prst="roundRect">
            <a:avLst>
              <a:gd name="adj" fmla="val 14706"/>
            </a:avLst>
          </a:prstGeom>
          <a:solidFill>
            <a:srgbClr val="FBEAE8"/>
          </a:solidFill>
          <a:ln/>
        </p:spPr>
      </p:sp>
      <p:sp>
        <p:nvSpPr>
          <p:cNvPr id="11" name="Text 8"/>
          <p:cNvSpPr/>
          <p:nvPr/>
        </p:nvSpPr>
        <p:spPr>
          <a:xfrm>
            <a:off x="1741932"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古い情報</a:t>
            </a:r>
            <a:endParaRPr lang="en-US" sz="1100" dirty="0"/>
          </a:p>
        </p:txBody>
      </p:sp>
      <p:sp>
        <p:nvSpPr>
          <p:cNvPr id="12" name="Shape 9"/>
          <p:cNvSpPr/>
          <p:nvPr/>
        </p:nvSpPr>
        <p:spPr>
          <a:xfrm>
            <a:off x="3040380" y="2807208"/>
            <a:ext cx="1627632" cy="310896"/>
          </a:xfrm>
          <a:prstGeom prst="roundRect">
            <a:avLst>
              <a:gd name="adj" fmla="val 14706"/>
            </a:avLst>
          </a:prstGeom>
          <a:solidFill>
            <a:srgbClr val="FBEAE8"/>
          </a:solidFill>
          <a:ln/>
        </p:spPr>
      </p:sp>
      <p:sp>
        <p:nvSpPr>
          <p:cNvPr id="13" name="Text 10"/>
          <p:cNvSpPr/>
          <p:nvPr/>
        </p:nvSpPr>
        <p:spPr>
          <a:xfrm>
            <a:off x="3040380" y="2807208"/>
            <a:ext cx="1627632"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架空法令・URL</a:t>
            </a:r>
            <a:endParaRPr lang="en-US" sz="1100" dirty="0"/>
          </a:p>
        </p:txBody>
      </p:sp>
      <p:sp>
        <p:nvSpPr>
          <p:cNvPr id="14" name="Shape 11"/>
          <p:cNvSpPr/>
          <p:nvPr/>
        </p:nvSpPr>
        <p:spPr>
          <a:xfrm>
            <a:off x="566928" y="3310128"/>
            <a:ext cx="5346040" cy="2240280"/>
          </a:xfrm>
          <a:prstGeom prst="roundRect">
            <a:avLst>
              <a:gd name="adj" fmla="val 2449"/>
            </a:avLst>
          </a:prstGeom>
          <a:solidFill>
            <a:srgbClr val="FBEAE8"/>
          </a:solidFill>
          <a:ln w="19050">
            <a:solidFill>
              <a:srgbClr val="B42318"/>
            </a:solidFill>
            <a:prstDash val="solid"/>
          </a:ln>
        </p:spPr>
      </p:sp>
      <p:sp>
        <p:nvSpPr>
          <p:cNvPr id="15" name="Shape 12"/>
          <p:cNvSpPr/>
          <p:nvPr/>
        </p:nvSpPr>
        <p:spPr>
          <a:xfrm>
            <a:off x="841248" y="3566160"/>
            <a:ext cx="457200" cy="457200"/>
          </a:xfrm>
          <a:prstGeom prst="ellipse">
            <a:avLst/>
          </a:prstGeom>
          <a:solidFill>
            <a:srgbClr val="B42318"/>
          </a:solidFill>
          <a:ln/>
        </p:spPr>
      </p:sp>
      <p:pic>
        <p:nvPicPr>
          <p:cNvPr id="16" name="Image 1" descr="preencoded.png">    </p:cNvPr>
          <p:cNvPicPr>
            <a:picLocks noChangeAspect="1"/>
          </p:cNvPicPr>
          <p:nvPr/>
        </p:nvPicPr>
        <p:blipFill>
          <a:blip r:embed="rId2"/>
          <a:stretch>
            <a:fillRect/>
          </a:stretch>
        </p:blipFill>
        <p:spPr>
          <a:xfrm>
            <a:off x="960120" y="3685032"/>
            <a:ext cx="219456" cy="219456"/>
          </a:xfrm>
          <a:prstGeom prst="rect">
            <a:avLst/>
          </a:prstGeom>
        </p:spPr>
      </p:pic>
      <p:sp>
        <p:nvSpPr>
          <p:cNvPr id="17" name="Text 13"/>
          <p:cNvSpPr/>
          <p:nvPr/>
        </p:nvSpPr>
        <p:spPr>
          <a:xfrm>
            <a:off x="1435608" y="3566160"/>
            <a:ext cx="43402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そのまま配信は不可</a:t>
            </a:r>
            <a:endParaRPr lang="en-US" sz="1600" dirty="0"/>
          </a:p>
        </p:txBody>
      </p:sp>
      <p:sp>
        <p:nvSpPr>
          <p:cNvPr id="18" name="Text 14"/>
          <p:cNvSpPr/>
          <p:nvPr/>
        </p:nvSpPr>
        <p:spPr>
          <a:xfrm>
            <a:off x="859536" y="4178808"/>
            <a:ext cx="4760824" cy="1234440"/>
          </a:xfrm>
          <a:prstGeom prst="rect">
            <a:avLst/>
          </a:prstGeom>
          <a:noFill/>
          <a:ln/>
        </p:spPr>
        <p:txBody>
          <a:bodyPr wrap="square" lIns="0" tIns="0" rIns="0" bIns="0" rtlCol="0" anchor="t"/>
          <a:lstStyle/>
          <a:p>
            <a:pPr indent="0" marL="0">
              <a:buNone/>
            </a:pPr>
            <a:r>
              <a:rPr lang="en-US" sz="1300" dirty="0">
                <a:solidFill>
                  <a:srgbClr val="263238"/>
                </a:solidFill>
                <a:latin typeface="Meiryo" pitchFamily="34" charset="0"/>
                <a:ea typeface="Meiryo" pitchFamily="34" charset="-122"/>
                <a:cs typeface="Meiryo" pitchFamily="34" charset="-120"/>
              </a:rPr>
              <a:t>改正前の内容・架空の条文やURLが混ざるおそれ。社内通知は会社の公式情報。一次情報で確認し、必要なら法務確認の上で配信する。</a:t>
            </a:r>
            <a:endParaRPr lang="en-US" sz="1300" dirty="0"/>
          </a:p>
        </p:txBody>
      </p:sp>
      <p:sp>
        <p:nvSpPr>
          <p:cNvPr id="19" name="Shape 15"/>
          <p:cNvSpPr/>
          <p:nvPr/>
        </p:nvSpPr>
        <p:spPr>
          <a:xfrm>
            <a:off x="6278728" y="3310128"/>
            <a:ext cx="5346040" cy="2240280"/>
          </a:xfrm>
          <a:prstGeom prst="roundRect">
            <a:avLst>
              <a:gd name="adj" fmla="val 244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Text 16"/>
          <p:cNvSpPr/>
          <p:nvPr/>
        </p:nvSpPr>
        <p:spPr>
          <a:xfrm>
            <a:off x="6571336" y="3493008"/>
            <a:ext cx="4760824"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確認・対応のポイント</a:t>
            </a:r>
            <a:endParaRPr lang="en-US" sz="1400" dirty="0"/>
          </a:p>
        </p:txBody>
      </p:sp>
      <p:sp>
        <p:nvSpPr>
          <p:cNvPr id="21" name="Text 17"/>
          <p:cNvSpPr/>
          <p:nvPr/>
        </p:nvSpPr>
        <p:spPr>
          <a:xfrm>
            <a:off x="6589624" y="3877056"/>
            <a:ext cx="4724248" cy="1508760"/>
          </a:xfrm>
          <a:prstGeom prst="rect">
            <a:avLst/>
          </a:prstGeom>
          <a:noFill/>
          <a:ln/>
        </p:spPr>
        <p:txBody>
          <a:bodyPr wrap="square" rtlCol="0" anchor="t"/>
          <a:lstStyle/>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e-Gov・所管省庁の公式資料で確認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施行日・条文番号・数値を照合</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必要に応じ法務に確認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配信者・確認者を記録に残す</a:t>
            </a:r>
            <a:endParaRPr lang="en-US" sz="1200" dirty="0"/>
          </a:p>
        </p:txBody>
      </p:sp>
      <p:sp>
        <p:nvSpPr>
          <p:cNvPr id="22" name="Shape 18"/>
          <p:cNvSpPr/>
          <p:nvPr/>
        </p:nvSpPr>
        <p:spPr>
          <a:xfrm>
            <a:off x="566928" y="6437376"/>
            <a:ext cx="11057839" cy="0"/>
          </a:xfrm>
          <a:prstGeom prst="line">
            <a:avLst/>
          </a:prstGeom>
          <a:noFill/>
          <a:ln w="12700">
            <a:solidFill>
              <a:srgbClr val="D4DCE4"/>
            </a:solidFill>
            <a:prstDash val="solid"/>
          </a:ln>
        </p:spPr>
      </p:sp>
      <p:sp>
        <p:nvSpPr>
          <p:cNvPr id="23" name="Text 1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33</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STUDY 5</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400" b="1" dirty="0">
                <a:solidFill>
                  <a:srgbClr val="16314F"/>
                </a:solidFill>
                <a:latin typeface="Meiryo" pitchFamily="34" charset="0"/>
                <a:ea typeface="Meiryo" pitchFamily="34" charset="-122"/>
                <a:cs typeface="Meiryo" pitchFamily="34" charset="-120"/>
              </a:rPr>
              <a:t>ケース5：AI生成コードを無確認で実行</a:t>
            </a:r>
            <a:endParaRPr lang="en-US" sz="2400" dirty="0"/>
          </a:p>
        </p:txBody>
      </p:sp>
      <p:sp>
        <p:nvSpPr>
          <p:cNvPr id="4" name="Shape 2"/>
          <p:cNvSpPr/>
          <p:nvPr/>
        </p:nvSpPr>
        <p:spPr>
          <a:xfrm>
            <a:off x="566928" y="1481328"/>
            <a:ext cx="11057839" cy="1143000"/>
          </a:xfrm>
          <a:prstGeom prst="roundRect">
            <a:avLst>
              <a:gd name="adj" fmla="val 48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801368"/>
            <a:ext cx="502920" cy="502920"/>
          </a:xfrm>
          <a:prstGeom prst="ellipse">
            <a:avLst/>
          </a:prstGeom>
          <a:solidFill>
            <a:srgbClr val="16314F"/>
          </a:solidFill>
          <a:ln/>
        </p:spPr>
      </p:sp>
      <p:pic>
        <p:nvPicPr>
          <p:cNvPr id="6" name="Image 0" descr="preencoded.png">    </p:cNvPr>
          <p:cNvPicPr>
            <a:picLocks noChangeAspect="1"/>
          </p:cNvPicPr>
          <p:nvPr/>
        </p:nvPicPr>
        <p:blipFill>
          <a:blip r:embed="rId1"/>
          <a:stretch>
            <a:fillRect/>
          </a:stretch>
        </p:blipFill>
        <p:spPr>
          <a:xfrm>
            <a:off x="972007" y="1932127"/>
            <a:ext cx="241402" cy="241402"/>
          </a:xfrm>
          <a:prstGeom prst="rect">
            <a:avLst/>
          </a:prstGeom>
        </p:spPr>
      </p:pic>
      <p:sp>
        <p:nvSpPr>
          <p:cNvPr id="7" name="Text 4"/>
          <p:cNvSpPr/>
          <p:nvPr/>
        </p:nvSpPr>
        <p:spPr>
          <a:xfrm>
            <a:off x="1572768" y="1591056"/>
            <a:ext cx="9777679" cy="914400"/>
          </a:xfrm>
          <a:prstGeom prst="rect">
            <a:avLst/>
          </a:prstGeom>
          <a:noFill/>
          <a:ln/>
        </p:spPr>
        <p:txBody>
          <a:bodyPr wrap="square" lIns="0" tIns="0" rIns="0" bIns="0" rtlCol="0" anchor="ctr"/>
          <a:lstStyle/>
          <a:p>
            <a:pPr indent="0" marL="0">
              <a:buNone/>
            </a:pPr>
            <a:r>
              <a:rPr lang="en-US" sz="1350" i="1" dirty="0">
                <a:solidFill>
                  <a:srgbClr val="263238"/>
                </a:solidFill>
                <a:latin typeface="Meiryo" pitchFamily="34" charset="0"/>
                <a:ea typeface="Meiryo" pitchFamily="34" charset="-122"/>
                <a:cs typeface="Meiryo" pitchFamily="34" charset="-120"/>
              </a:rPr>
              <a:t>社員がAIにExcelマクロを作らせ、中身を確認せず業務ファイルで実行しようとしている。そのマクロには外部サイトへ通信する処理が含まれていた。</a:t>
            </a:r>
            <a:endParaRPr lang="en-US" sz="1350" dirty="0"/>
          </a:p>
        </p:txBody>
      </p:sp>
      <p:sp>
        <p:nvSpPr>
          <p:cNvPr id="8" name="Shape 5"/>
          <p:cNvSpPr/>
          <p:nvPr/>
        </p:nvSpPr>
        <p:spPr>
          <a:xfrm>
            <a:off x="566928" y="2807208"/>
            <a:ext cx="1380744" cy="310896"/>
          </a:xfrm>
          <a:prstGeom prst="roundRect">
            <a:avLst>
              <a:gd name="adj" fmla="val 14706"/>
            </a:avLst>
          </a:prstGeom>
          <a:solidFill>
            <a:srgbClr val="FBEAE8"/>
          </a:solidFill>
          <a:ln/>
        </p:spPr>
      </p:sp>
      <p:sp>
        <p:nvSpPr>
          <p:cNvPr id="9" name="Text 6"/>
          <p:cNvSpPr/>
          <p:nvPr/>
        </p:nvSpPr>
        <p:spPr>
          <a:xfrm>
            <a:off x="566928" y="2807208"/>
            <a:ext cx="1380744"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セキュリティ</a:t>
            </a:r>
            <a:endParaRPr lang="en-US" sz="1100" dirty="0"/>
          </a:p>
        </p:txBody>
      </p:sp>
      <p:sp>
        <p:nvSpPr>
          <p:cNvPr id="10" name="Shape 7"/>
          <p:cNvSpPr/>
          <p:nvPr/>
        </p:nvSpPr>
        <p:spPr>
          <a:xfrm>
            <a:off x="2112264" y="2807208"/>
            <a:ext cx="1133856" cy="310896"/>
          </a:xfrm>
          <a:prstGeom prst="roundRect">
            <a:avLst>
              <a:gd name="adj" fmla="val 14706"/>
            </a:avLst>
          </a:prstGeom>
          <a:solidFill>
            <a:srgbClr val="FBEAE8"/>
          </a:solidFill>
          <a:ln/>
        </p:spPr>
      </p:sp>
      <p:sp>
        <p:nvSpPr>
          <p:cNvPr id="11" name="Text 8"/>
          <p:cNvSpPr/>
          <p:nvPr/>
        </p:nvSpPr>
        <p:spPr>
          <a:xfrm>
            <a:off x="2112264" y="2807208"/>
            <a:ext cx="1133856"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外部通信</a:t>
            </a:r>
            <a:endParaRPr lang="en-US" sz="1100" dirty="0"/>
          </a:p>
        </p:txBody>
      </p:sp>
      <p:sp>
        <p:nvSpPr>
          <p:cNvPr id="12" name="Shape 9"/>
          <p:cNvSpPr/>
          <p:nvPr/>
        </p:nvSpPr>
        <p:spPr>
          <a:xfrm>
            <a:off x="3410712" y="2807208"/>
            <a:ext cx="1257300" cy="310896"/>
          </a:xfrm>
          <a:prstGeom prst="roundRect">
            <a:avLst>
              <a:gd name="adj" fmla="val 14706"/>
            </a:avLst>
          </a:prstGeom>
          <a:solidFill>
            <a:srgbClr val="FBEAE8"/>
          </a:solidFill>
          <a:ln/>
        </p:spPr>
      </p:sp>
      <p:sp>
        <p:nvSpPr>
          <p:cNvPr id="13" name="Text 10"/>
          <p:cNvSpPr/>
          <p:nvPr/>
        </p:nvSpPr>
        <p:spPr>
          <a:xfrm>
            <a:off x="3410712" y="2807208"/>
            <a:ext cx="1257300" cy="310896"/>
          </a:xfrm>
          <a:prstGeom prst="rect">
            <a:avLst/>
          </a:prstGeom>
          <a:noFill/>
          <a:ln/>
        </p:spPr>
        <p:txBody>
          <a:bodyPr wrap="square" lIns="0" tIns="0" rIns="0" bIns="0" rtlCol="0" anchor="ctr"/>
          <a:lstStyle/>
          <a:p>
            <a:pPr algn="ctr" indent="0" marL="0">
              <a:buNone/>
            </a:pPr>
            <a:r>
              <a:rPr lang="en-US" sz="1100" b="1" dirty="0">
                <a:solidFill>
                  <a:srgbClr val="B42318"/>
                </a:solidFill>
                <a:latin typeface="Meiryo" pitchFamily="34" charset="0"/>
                <a:ea typeface="Meiryo" pitchFamily="34" charset="-122"/>
                <a:cs typeface="Meiryo" pitchFamily="34" charset="-120"/>
              </a:rPr>
              <a:t>無確認実行</a:t>
            </a:r>
            <a:endParaRPr lang="en-US" sz="1100" dirty="0"/>
          </a:p>
        </p:txBody>
      </p:sp>
      <p:sp>
        <p:nvSpPr>
          <p:cNvPr id="14" name="Shape 11"/>
          <p:cNvSpPr/>
          <p:nvPr/>
        </p:nvSpPr>
        <p:spPr>
          <a:xfrm>
            <a:off x="566928" y="3310128"/>
            <a:ext cx="5346040" cy="2240280"/>
          </a:xfrm>
          <a:prstGeom prst="roundRect">
            <a:avLst>
              <a:gd name="adj" fmla="val 2449"/>
            </a:avLst>
          </a:prstGeom>
          <a:solidFill>
            <a:srgbClr val="FBEAE8"/>
          </a:solidFill>
          <a:ln w="19050">
            <a:solidFill>
              <a:srgbClr val="B42318"/>
            </a:solidFill>
            <a:prstDash val="solid"/>
          </a:ln>
        </p:spPr>
      </p:sp>
      <p:sp>
        <p:nvSpPr>
          <p:cNvPr id="15" name="Shape 12"/>
          <p:cNvSpPr/>
          <p:nvPr/>
        </p:nvSpPr>
        <p:spPr>
          <a:xfrm>
            <a:off x="841248" y="3566160"/>
            <a:ext cx="457200" cy="457200"/>
          </a:xfrm>
          <a:prstGeom prst="ellipse">
            <a:avLst/>
          </a:prstGeom>
          <a:solidFill>
            <a:srgbClr val="B42318"/>
          </a:solidFill>
          <a:ln/>
        </p:spPr>
      </p:sp>
      <p:pic>
        <p:nvPicPr>
          <p:cNvPr id="16" name="Image 1" descr="preencoded.png">    </p:cNvPr>
          <p:cNvPicPr>
            <a:picLocks noChangeAspect="1"/>
          </p:cNvPicPr>
          <p:nvPr/>
        </p:nvPicPr>
        <p:blipFill>
          <a:blip r:embed="rId2"/>
          <a:stretch>
            <a:fillRect/>
          </a:stretch>
        </p:blipFill>
        <p:spPr>
          <a:xfrm>
            <a:off x="960120" y="3685032"/>
            <a:ext cx="219456" cy="219456"/>
          </a:xfrm>
          <a:prstGeom prst="rect">
            <a:avLst/>
          </a:prstGeom>
        </p:spPr>
      </p:pic>
      <p:sp>
        <p:nvSpPr>
          <p:cNvPr id="17" name="Text 13"/>
          <p:cNvSpPr/>
          <p:nvPr/>
        </p:nvSpPr>
        <p:spPr>
          <a:xfrm>
            <a:off x="1435608" y="3566160"/>
            <a:ext cx="4340200" cy="457200"/>
          </a:xfrm>
          <a:prstGeom prst="rect">
            <a:avLst/>
          </a:prstGeom>
          <a:noFill/>
          <a:ln/>
        </p:spPr>
        <p:txBody>
          <a:bodyPr wrap="square" lIns="0" tIns="0" rIns="0" bIns="0" rtlCol="0" anchor="ctr"/>
          <a:lstStyle/>
          <a:p>
            <a:pPr indent="0" marL="0">
              <a:buNone/>
            </a:pPr>
            <a:r>
              <a:rPr lang="en-US" sz="1600" b="1" dirty="0">
                <a:solidFill>
                  <a:srgbClr val="B42318"/>
                </a:solidFill>
                <a:latin typeface="Meiryo" pitchFamily="34" charset="0"/>
                <a:ea typeface="Meiryo" pitchFamily="34" charset="-122"/>
                <a:cs typeface="Meiryo" pitchFamily="34" charset="-120"/>
              </a:rPr>
              <a:t>実行前に確認必須</a:t>
            </a:r>
            <a:endParaRPr lang="en-US" sz="1600" dirty="0"/>
          </a:p>
        </p:txBody>
      </p:sp>
      <p:sp>
        <p:nvSpPr>
          <p:cNvPr id="18" name="Text 14"/>
          <p:cNvSpPr/>
          <p:nvPr/>
        </p:nvSpPr>
        <p:spPr>
          <a:xfrm>
            <a:off x="859536" y="4178808"/>
            <a:ext cx="4760824" cy="1234440"/>
          </a:xfrm>
          <a:prstGeom prst="rect">
            <a:avLst/>
          </a:prstGeom>
          <a:noFill/>
          <a:ln/>
        </p:spPr>
        <p:txBody>
          <a:bodyPr wrap="square" lIns="0" tIns="0" rIns="0" bIns="0" rtlCol="0" anchor="t"/>
          <a:lstStyle/>
          <a:p>
            <a:pPr indent="0" marL="0">
              <a:buNone/>
            </a:pPr>
            <a:r>
              <a:rPr lang="en-US" sz="1300" dirty="0">
                <a:solidFill>
                  <a:srgbClr val="263238"/>
                </a:solidFill>
                <a:latin typeface="Meiryo" pitchFamily="34" charset="0"/>
                <a:ea typeface="Meiryo" pitchFamily="34" charset="-122"/>
                <a:cs typeface="Meiryo" pitchFamily="34" charset="-120"/>
              </a:rPr>
              <a:t>外部通信や情報送信が紛れる可能性がある。中身を読み、何をする処理かを確認。業務ファイル・本番での実行前に情報システムへ相談する。</a:t>
            </a:r>
            <a:endParaRPr lang="en-US" sz="1300" dirty="0"/>
          </a:p>
        </p:txBody>
      </p:sp>
      <p:sp>
        <p:nvSpPr>
          <p:cNvPr id="19" name="Shape 15"/>
          <p:cNvSpPr/>
          <p:nvPr/>
        </p:nvSpPr>
        <p:spPr>
          <a:xfrm>
            <a:off x="6278728" y="3310128"/>
            <a:ext cx="5346040" cy="2240280"/>
          </a:xfrm>
          <a:prstGeom prst="roundRect">
            <a:avLst>
              <a:gd name="adj" fmla="val 244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0" name="Text 16"/>
          <p:cNvSpPr/>
          <p:nvPr/>
        </p:nvSpPr>
        <p:spPr>
          <a:xfrm>
            <a:off x="6571336" y="3493008"/>
            <a:ext cx="4760824" cy="36576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確認・対応のポイント</a:t>
            </a:r>
            <a:endParaRPr lang="en-US" sz="1400" dirty="0"/>
          </a:p>
        </p:txBody>
      </p:sp>
      <p:sp>
        <p:nvSpPr>
          <p:cNvPr id="21" name="Text 17"/>
          <p:cNvSpPr/>
          <p:nvPr/>
        </p:nvSpPr>
        <p:spPr>
          <a:xfrm>
            <a:off x="6589624" y="3877056"/>
            <a:ext cx="4724248" cy="1508760"/>
          </a:xfrm>
          <a:prstGeom prst="rect">
            <a:avLst/>
          </a:prstGeom>
          <a:noFill/>
          <a:ln/>
        </p:spPr>
        <p:txBody>
          <a:bodyPr wrap="square" rtlCol="0" anchor="t"/>
          <a:lstStyle/>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まずコードの中身を読む</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外部へアクセスしないか確認</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テスト環境・ダミーで検証</a:t>
            </a:r>
            <a:endParaRPr lang="en-US" sz="1200" dirty="0"/>
          </a:p>
          <a:p>
            <a:pPr marL="342900" indent="-342900">
              <a:spcAft>
                <a:spcPts val="700"/>
              </a:spcAft>
              <a:buSzPct val="100000"/>
              <a:buChar char="✓"/>
            </a:pPr>
            <a:r>
              <a:rPr lang="en-US" sz="1200" dirty="0">
                <a:solidFill>
                  <a:srgbClr val="263238"/>
                </a:solidFill>
                <a:latin typeface="Meiryo" pitchFamily="34" charset="0"/>
                <a:ea typeface="Meiryo" pitchFamily="34" charset="-122"/>
                <a:cs typeface="Meiryo" pitchFamily="34" charset="-120"/>
              </a:rPr>
              <a:t>情報システムに相談（詳細は第10回）</a:t>
            </a:r>
            <a:endParaRPr lang="en-US" sz="1200" dirty="0"/>
          </a:p>
        </p:txBody>
      </p:sp>
      <p:sp>
        <p:nvSpPr>
          <p:cNvPr id="22" name="Shape 18"/>
          <p:cNvSpPr/>
          <p:nvPr/>
        </p:nvSpPr>
        <p:spPr>
          <a:xfrm>
            <a:off x="566928" y="6437376"/>
            <a:ext cx="11057839" cy="0"/>
          </a:xfrm>
          <a:prstGeom prst="line">
            <a:avLst/>
          </a:prstGeom>
          <a:noFill/>
          <a:ln w="12700">
            <a:solidFill>
              <a:srgbClr val="D4DCE4"/>
            </a:solidFill>
            <a:prstDash val="solid"/>
          </a:ln>
        </p:spPr>
      </p:sp>
      <p:sp>
        <p:nvSpPr>
          <p:cNvPr id="23" name="Text 1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4" name="Text 2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34</a:t>
            </a:r>
            <a:endParaRPr lang="en-US" sz="9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PRINCIPLES</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ctr"/>
          <a:lstStyle/>
          <a:p>
            <a:pPr indent="0" marL="0">
              <a:buNone/>
            </a:pPr>
            <a:r>
              <a:rPr lang="en-US" sz="2500" b="1" dirty="0">
                <a:solidFill>
                  <a:srgbClr val="FFFFFF"/>
                </a:solidFill>
                <a:latin typeface="Meiryo" pitchFamily="34" charset="0"/>
                <a:ea typeface="Meiryo" pitchFamily="34" charset="-122"/>
                <a:cs typeface="Meiryo" pitchFamily="34" charset="-120"/>
              </a:rPr>
              <a:t>行動原則（このスライドだけ覚えるなら）</a:t>
            </a:r>
            <a:endParaRPr lang="en-US" sz="2500" dirty="0"/>
          </a:p>
        </p:txBody>
      </p:sp>
      <p:sp>
        <p:nvSpPr>
          <p:cNvPr id="4" name="Shape 2"/>
          <p:cNvSpPr/>
          <p:nvPr/>
        </p:nvSpPr>
        <p:spPr>
          <a:xfrm>
            <a:off x="566928" y="1554480"/>
            <a:ext cx="5346040" cy="1554480"/>
          </a:xfrm>
          <a:prstGeom prst="roundRect">
            <a:avLst>
              <a:gd name="adj" fmla="val 3529"/>
            </a:avLst>
          </a:prstGeom>
          <a:solidFill>
            <a:srgbClr val="243B53"/>
          </a:solidFill>
          <a:ln w="12700">
            <a:solidFill>
              <a:srgbClr val="3A5670"/>
            </a:solidFill>
            <a:prstDash val="solid"/>
          </a:ln>
        </p:spPr>
      </p:sp>
      <p:sp>
        <p:nvSpPr>
          <p:cNvPr id="5" name="Shape 3"/>
          <p:cNvSpPr/>
          <p:nvPr/>
        </p:nvSpPr>
        <p:spPr>
          <a:xfrm>
            <a:off x="841248" y="2057400"/>
            <a:ext cx="566928" cy="566928"/>
          </a:xfrm>
          <a:prstGeom prst="ellipse">
            <a:avLst/>
          </a:prstGeom>
          <a:solidFill>
            <a:srgbClr val="B58A3A"/>
          </a:solidFill>
          <a:ln/>
        </p:spPr>
      </p:sp>
      <p:pic>
        <p:nvPicPr>
          <p:cNvPr id="6" name="Image 0" descr="preencoded.png">    </p:cNvPr>
          <p:cNvPicPr>
            <a:picLocks noChangeAspect="1"/>
          </p:cNvPicPr>
          <p:nvPr/>
        </p:nvPicPr>
        <p:blipFill>
          <a:blip r:embed="rId1"/>
          <a:stretch>
            <a:fillRect/>
          </a:stretch>
        </p:blipFill>
        <p:spPr>
          <a:xfrm>
            <a:off x="988649" y="2204801"/>
            <a:ext cx="272125" cy="272125"/>
          </a:xfrm>
          <a:prstGeom prst="rect">
            <a:avLst/>
          </a:prstGeom>
        </p:spPr>
      </p:pic>
      <p:sp>
        <p:nvSpPr>
          <p:cNvPr id="7" name="Text 4"/>
          <p:cNvSpPr/>
          <p:nvPr/>
        </p:nvSpPr>
        <p:spPr>
          <a:xfrm>
            <a:off x="1572768" y="1755648"/>
            <a:ext cx="415732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入れない</a:t>
            </a:r>
            <a:endParaRPr lang="en-US" sz="1900" dirty="0"/>
          </a:p>
        </p:txBody>
      </p:sp>
      <p:sp>
        <p:nvSpPr>
          <p:cNvPr id="8" name="Text 5"/>
          <p:cNvSpPr/>
          <p:nvPr/>
        </p:nvSpPr>
        <p:spPr>
          <a:xfrm>
            <a:off x="1572768" y="2212848"/>
            <a:ext cx="4157320" cy="731520"/>
          </a:xfrm>
          <a:prstGeom prst="rect">
            <a:avLst/>
          </a:prstGeom>
          <a:noFill/>
          <a:ln/>
        </p:spPr>
        <p:txBody>
          <a:bodyPr wrap="square" lIns="0" tIns="0" rIns="0" bIns="0" rtlCol="0" anchor="t"/>
          <a:lstStyle/>
          <a:p>
            <a:pPr indent="0" marL="0">
              <a:buNone/>
            </a:pPr>
            <a:r>
              <a:rPr lang="en-US" sz="1300" dirty="0">
                <a:solidFill>
                  <a:srgbClr val="DDE5EC"/>
                </a:solidFill>
                <a:latin typeface="Meiryo" pitchFamily="34" charset="0"/>
                <a:ea typeface="Meiryo" pitchFamily="34" charset="-122"/>
                <a:cs typeface="Meiryo" pitchFamily="34" charset="-120"/>
              </a:rPr>
              <a:t>個人情報・機密・営業秘密・未公表情報を、外部AIへそのまま入れない</a:t>
            </a:r>
            <a:endParaRPr lang="en-US" sz="1300" dirty="0"/>
          </a:p>
        </p:txBody>
      </p:sp>
      <p:sp>
        <p:nvSpPr>
          <p:cNvPr id="9" name="Shape 6"/>
          <p:cNvSpPr/>
          <p:nvPr/>
        </p:nvSpPr>
        <p:spPr>
          <a:xfrm>
            <a:off x="6278728" y="1554480"/>
            <a:ext cx="5346040" cy="1554480"/>
          </a:xfrm>
          <a:prstGeom prst="roundRect">
            <a:avLst>
              <a:gd name="adj" fmla="val 3529"/>
            </a:avLst>
          </a:prstGeom>
          <a:solidFill>
            <a:srgbClr val="243B53"/>
          </a:solidFill>
          <a:ln w="12700">
            <a:solidFill>
              <a:srgbClr val="3A5670"/>
            </a:solidFill>
            <a:prstDash val="solid"/>
          </a:ln>
        </p:spPr>
      </p:sp>
      <p:sp>
        <p:nvSpPr>
          <p:cNvPr id="10" name="Shape 7"/>
          <p:cNvSpPr/>
          <p:nvPr/>
        </p:nvSpPr>
        <p:spPr>
          <a:xfrm>
            <a:off x="6553048" y="2057400"/>
            <a:ext cx="566928" cy="566928"/>
          </a:xfrm>
          <a:prstGeom prst="ellipse">
            <a:avLst/>
          </a:prstGeom>
          <a:solidFill>
            <a:srgbClr val="B58A3A"/>
          </a:solidFill>
          <a:ln/>
        </p:spPr>
      </p:sp>
      <p:pic>
        <p:nvPicPr>
          <p:cNvPr id="11" name="Image 1" descr="preencoded.png">    </p:cNvPr>
          <p:cNvPicPr>
            <a:picLocks noChangeAspect="1"/>
          </p:cNvPicPr>
          <p:nvPr/>
        </p:nvPicPr>
        <p:blipFill>
          <a:blip r:embed="rId2"/>
          <a:stretch>
            <a:fillRect/>
          </a:stretch>
        </p:blipFill>
        <p:spPr>
          <a:xfrm>
            <a:off x="6700449" y="2204801"/>
            <a:ext cx="272125" cy="272125"/>
          </a:xfrm>
          <a:prstGeom prst="rect">
            <a:avLst/>
          </a:prstGeom>
        </p:spPr>
      </p:pic>
      <p:sp>
        <p:nvSpPr>
          <p:cNvPr id="12" name="Text 8"/>
          <p:cNvSpPr/>
          <p:nvPr/>
        </p:nvSpPr>
        <p:spPr>
          <a:xfrm>
            <a:off x="7284568" y="1755648"/>
            <a:ext cx="415732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確かめる</a:t>
            </a:r>
            <a:endParaRPr lang="en-US" sz="1900" dirty="0"/>
          </a:p>
        </p:txBody>
      </p:sp>
      <p:sp>
        <p:nvSpPr>
          <p:cNvPr id="13" name="Text 9"/>
          <p:cNvSpPr/>
          <p:nvPr/>
        </p:nvSpPr>
        <p:spPr>
          <a:xfrm>
            <a:off x="7284568" y="2212848"/>
            <a:ext cx="4157320" cy="731520"/>
          </a:xfrm>
          <a:prstGeom prst="rect">
            <a:avLst/>
          </a:prstGeom>
          <a:noFill/>
          <a:ln/>
        </p:spPr>
        <p:txBody>
          <a:bodyPr wrap="square" lIns="0" tIns="0" rIns="0" bIns="0" rtlCol="0" anchor="t"/>
          <a:lstStyle/>
          <a:p>
            <a:pPr indent="0" marL="0">
              <a:buNone/>
            </a:pPr>
            <a:r>
              <a:rPr lang="en-US" sz="1300" dirty="0">
                <a:solidFill>
                  <a:srgbClr val="DDE5EC"/>
                </a:solidFill>
                <a:latin typeface="Meiryo" pitchFamily="34" charset="0"/>
                <a:ea typeface="Meiryo" pitchFamily="34" charset="-122"/>
                <a:cs typeface="Meiryo" pitchFamily="34" charset="-120"/>
              </a:rPr>
              <a:t>事実・法令・数値・引用・権利は、人が一次情報で確認する</a:t>
            </a:r>
            <a:endParaRPr lang="en-US" sz="1300" dirty="0"/>
          </a:p>
        </p:txBody>
      </p:sp>
      <p:sp>
        <p:nvSpPr>
          <p:cNvPr id="14" name="Shape 10"/>
          <p:cNvSpPr/>
          <p:nvPr/>
        </p:nvSpPr>
        <p:spPr>
          <a:xfrm>
            <a:off x="566928" y="3383280"/>
            <a:ext cx="5346040" cy="1554480"/>
          </a:xfrm>
          <a:prstGeom prst="roundRect">
            <a:avLst>
              <a:gd name="adj" fmla="val 3529"/>
            </a:avLst>
          </a:prstGeom>
          <a:solidFill>
            <a:srgbClr val="243B53"/>
          </a:solidFill>
          <a:ln w="12700">
            <a:solidFill>
              <a:srgbClr val="3A5670"/>
            </a:solidFill>
            <a:prstDash val="solid"/>
          </a:ln>
        </p:spPr>
      </p:sp>
      <p:sp>
        <p:nvSpPr>
          <p:cNvPr id="15" name="Shape 11"/>
          <p:cNvSpPr/>
          <p:nvPr/>
        </p:nvSpPr>
        <p:spPr>
          <a:xfrm>
            <a:off x="841248" y="3886200"/>
            <a:ext cx="566928" cy="566928"/>
          </a:xfrm>
          <a:prstGeom prst="ellipse">
            <a:avLst/>
          </a:prstGeom>
          <a:solidFill>
            <a:srgbClr val="B58A3A"/>
          </a:solidFill>
          <a:ln/>
        </p:spPr>
      </p:sp>
      <p:pic>
        <p:nvPicPr>
          <p:cNvPr id="16" name="Image 2" descr="preencoded.png">    </p:cNvPr>
          <p:cNvPicPr>
            <a:picLocks noChangeAspect="1"/>
          </p:cNvPicPr>
          <p:nvPr/>
        </p:nvPicPr>
        <p:blipFill>
          <a:blip r:embed="rId3"/>
          <a:stretch>
            <a:fillRect/>
          </a:stretch>
        </p:blipFill>
        <p:spPr>
          <a:xfrm>
            <a:off x="988649" y="4033601"/>
            <a:ext cx="272125" cy="272125"/>
          </a:xfrm>
          <a:prstGeom prst="rect">
            <a:avLst/>
          </a:prstGeom>
        </p:spPr>
      </p:pic>
      <p:sp>
        <p:nvSpPr>
          <p:cNvPr id="17" name="Text 12"/>
          <p:cNvSpPr/>
          <p:nvPr/>
        </p:nvSpPr>
        <p:spPr>
          <a:xfrm>
            <a:off x="1572768" y="3584448"/>
            <a:ext cx="415732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人が決める</a:t>
            </a:r>
            <a:endParaRPr lang="en-US" sz="1900" dirty="0"/>
          </a:p>
        </p:txBody>
      </p:sp>
      <p:sp>
        <p:nvSpPr>
          <p:cNvPr id="18" name="Text 13"/>
          <p:cNvSpPr/>
          <p:nvPr/>
        </p:nvSpPr>
        <p:spPr>
          <a:xfrm>
            <a:off x="1572768" y="4041648"/>
            <a:ext cx="4157320" cy="731520"/>
          </a:xfrm>
          <a:prstGeom prst="rect">
            <a:avLst/>
          </a:prstGeom>
          <a:noFill/>
          <a:ln/>
        </p:spPr>
        <p:txBody>
          <a:bodyPr wrap="square" lIns="0" tIns="0" rIns="0" bIns="0" rtlCol="0" anchor="t"/>
          <a:lstStyle/>
          <a:p>
            <a:pPr indent="0" marL="0">
              <a:buNone/>
            </a:pPr>
            <a:r>
              <a:rPr lang="en-US" sz="1300" dirty="0">
                <a:solidFill>
                  <a:srgbClr val="DDE5EC"/>
                </a:solidFill>
                <a:latin typeface="Meiryo" pitchFamily="34" charset="0"/>
                <a:ea typeface="Meiryo" pitchFamily="34" charset="-122"/>
                <a:cs typeface="Meiryo" pitchFamily="34" charset="-120"/>
              </a:rPr>
              <a:t>契約・人事・採用・与信・安全等の最終判断は、必ず人と責任者が行う</a:t>
            </a:r>
            <a:endParaRPr lang="en-US" sz="1300" dirty="0"/>
          </a:p>
        </p:txBody>
      </p:sp>
      <p:sp>
        <p:nvSpPr>
          <p:cNvPr id="19" name="Shape 14"/>
          <p:cNvSpPr/>
          <p:nvPr/>
        </p:nvSpPr>
        <p:spPr>
          <a:xfrm>
            <a:off x="6278728" y="3383280"/>
            <a:ext cx="5346040" cy="1554480"/>
          </a:xfrm>
          <a:prstGeom prst="roundRect">
            <a:avLst>
              <a:gd name="adj" fmla="val 3529"/>
            </a:avLst>
          </a:prstGeom>
          <a:solidFill>
            <a:srgbClr val="243B53"/>
          </a:solidFill>
          <a:ln w="12700">
            <a:solidFill>
              <a:srgbClr val="3A5670"/>
            </a:solidFill>
            <a:prstDash val="solid"/>
          </a:ln>
        </p:spPr>
      </p:sp>
      <p:sp>
        <p:nvSpPr>
          <p:cNvPr id="20" name="Shape 15"/>
          <p:cNvSpPr/>
          <p:nvPr/>
        </p:nvSpPr>
        <p:spPr>
          <a:xfrm>
            <a:off x="6553048" y="3886200"/>
            <a:ext cx="566928" cy="566928"/>
          </a:xfrm>
          <a:prstGeom prst="ellipse">
            <a:avLst/>
          </a:prstGeom>
          <a:solidFill>
            <a:srgbClr val="B58A3A"/>
          </a:solidFill>
          <a:ln/>
        </p:spPr>
      </p:sp>
      <p:pic>
        <p:nvPicPr>
          <p:cNvPr id="21" name="Image 3" descr="preencoded.png">    </p:cNvPr>
          <p:cNvPicPr>
            <a:picLocks noChangeAspect="1"/>
          </p:cNvPicPr>
          <p:nvPr/>
        </p:nvPicPr>
        <p:blipFill>
          <a:blip r:embed="rId4"/>
          <a:stretch>
            <a:fillRect/>
          </a:stretch>
        </p:blipFill>
        <p:spPr>
          <a:xfrm>
            <a:off x="6700449" y="4033601"/>
            <a:ext cx="272125" cy="272125"/>
          </a:xfrm>
          <a:prstGeom prst="rect">
            <a:avLst/>
          </a:prstGeom>
        </p:spPr>
      </p:pic>
      <p:sp>
        <p:nvSpPr>
          <p:cNvPr id="22" name="Text 16"/>
          <p:cNvSpPr/>
          <p:nvPr/>
        </p:nvSpPr>
        <p:spPr>
          <a:xfrm>
            <a:off x="7284568" y="3584448"/>
            <a:ext cx="415732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記録・相談</a:t>
            </a:r>
            <a:endParaRPr lang="en-US" sz="1900" dirty="0"/>
          </a:p>
        </p:txBody>
      </p:sp>
      <p:sp>
        <p:nvSpPr>
          <p:cNvPr id="23" name="Text 17"/>
          <p:cNvSpPr/>
          <p:nvPr/>
        </p:nvSpPr>
        <p:spPr>
          <a:xfrm>
            <a:off x="7284568" y="4041648"/>
            <a:ext cx="4157320" cy="731520"/>
          </a:xfrm>
          <a:prstGeom prst="rect">
            <a:avLst/>
          </a:prstGeom>
          <a:noFill/>
          <a:ln/>
        </p:spPr>
        <p:txBody>
          <a:bodyPr wrap="square" lIns="0" tIns="0" rIns="0" bIns="0" rtlCol="0" anchor="t"/>
          <a:lstStyle/>
          <a:p>
            <a:pPr indent="0" marL="0">
              <a:buNone/>
            </a:pPr>
            <a:r>
              <a:rPr lang="en-US" sz="1300" dirty="0">
                <a:solidFill>
                  <a:srgbClr val="DDE5EC"/>
                </a:solidFill>
                <a:latin typeface="Meiryo" pitchFamily="34" charset="0"/>
                <a:ea typeface="Meiryo" pitchFamily="34" charset="-122"/>
                <a:cs typeface="Meiryo" pitchFamily="34" charset="-120"/>
              </a:rPr>
              <a:t>利用記録を残し、迷ったら上長・法務・情シス・知財・広報・人事へ</a:t>
            </a:r>
            <a:endParaRPr lang="en-US" sz="1300" dirty="0"/>
          </a:p>
        </p:txBody>
      </p:sp>
      <p:sp>
        <p:nvSpPr>
          <p:cNvPr id="24" name="Text 18"/>
          <p:cNvSpPr/>
          <p:nvPr/>
        </p:nvSpPr>
        <p:spPr>
          <a:xfrm>
            <a:off x="566928" y="5257800"/>
            <a:ext cx="11057839"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AIを過信せず、過度に恐れず、安全に活用する。最後の責任は会社と私たちにあります。</a:t>
            </a:r>
            <a:endParaRPr lang="en-US" sz="1400" dirty="0"/>
          </a:p>
        </p:txBody>
      </p:sp>
      <p:sp>
        <p:nvSpPr>
          <p:cNvPr id="25" name="Shape 19"/>
          <p:cNvSpPr/>
          <p:nvPr/>
        </p:nvSpPr>
        <p:spPr>
          <a:xfrm>
            <a:off x="566928" y="6437376"/>
            <a:ext cx="11057839" cy="0"/>
          </a:xfrm>
          <a:prstGeom prst="line">
            <a:avLst/>
          </a:prstGeom>
          <a:noFill/>
          <a:ln w="12700">
            <a:solidFill>
              <a:srgbClr val="3A5670"/>
            </a:solidFill>
            <a:prstDash val="solid"/>
          </a:ln>
        </p:spPr>
      </p:sp>
      <p:sp>
        <p:nvSpPr>
          <p:cNvPr id="26" name="Text 20"/>
          <p:cNvSpPr/>
          <p:nvPr/>
        </p:nvSpPr>
        <p:spPr>
          <a:xfrm>
            <a:off x="566928" y="6473952"/>
            <a:ext cx="8229600" cy="292608"/>
          </a:xfrm>
          <a:prstGeom prst="rect">
            <a:avLst/>
          </a:prstGeom>
          <a:noFill/>
          <a:ln/>
        </p:spPr>
        <p:txBody>
          <a:bodyPr wrap="square" lIns="0" tIns="0" rIns="0" bIns="0" rtlCol="0" anchor="ctr"/>
          <a:lstStyle/>
          <a:p>
            <a:pPr indent="0" marL="0">
              <a:buNone/>
            </a:pPr>
            <a:r>
              <a:rPr lang="en-US" sz="950" b="1" dirty="0">
                <a:solidFill>
                  <a:srgbClr val="B58A3A"/>
                </a:solidFill>
                <a:latin typeface="Meiryo" pitchFamily="34" charset="0"/>
                <a:ea typeface="Meiryo" pitchFamily="34" charset="-122"/>
                <a:cs typeface="Meiryo" pitchFamily="34" charset="-120"/>
              </a:rPr>
              <a:t>Legal GPT</a:t>
            </a:r>
            <a:pPr indent="0" marL="0">
              <a:buNone/>
            </a:pPr>
            <a:r>
              <a:rPr lang="en-US" sz="950" dirty="0">
                <a:solidFill>
                  <a:srgbClr val="8FA3B5"/>
                </a:solidFill>
                <a:latin typeface="Meiryo" pitchFamily="34" charset="0"/>
                <a:ea typeface="Meiryo" pitchFamily="34" charset="-122"/>
                <a:cs typeface="Meiryo" pitchFamily="34" charset="-120"/>
              </a:rPr>
              <a:t>  ｜  第11回　生成AI利用研修</a:t>
            </a:r>
            <a:endParaRPr lang="en-US" sz="950" dirty="0"/>
          </a:p>
        </p:txBody>
      </p:sp>
      <p:sp>
        <p:nvSpPr>
          <p:cNvPr id="27" name="Text 21"/>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8FA3B5"/>
                </a:solidFill>
                <a:latin typeface="Meiryo" pitchFamily="34" charset="0"/>
                <a:ea typeface="Meiryo" pitchFamily="34" charset="-122"/>
                <a:cs typeface="Meiryo" pitchFamily="34" charset="-120"/>
              </a:rPr>
              <a:t>35</a:t>
            </a:r>
            <a:endParaRPr lang="en-US" sz="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WRAP UP</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確認テストと、これから</a:t>
            </a:r>
            <a:endParaRPr lang="en-US" sz="2700" dirty="0"/>
          </a:p>
        </p:txBody>
      </p:sp>
      <p:sp>
        <p:nvSpPr>
          <p:cNvPr id="4" name="Shape 2"/>
          <p:cNvSpPr/>
          <p:nvPr/>
        </p:nvSpPr>
        <p:spPr>
          <a:xfrm>
            <a:off x="566928" y="1481328"/>
            <a:ext cx="11057839" cy="914400"/>
          </a:xfrm>
          <a:prstGeom prst="roundRect">
            <a:avLst>
              <a:gd name="adj" fmla="val 6000"/>
            </a:avLst>
          </a:prstGeom>
          <a:solidFill>
            <a:srgbClr val="E5F1F0"/>
          </a:solidFill>
          <a:ln w="12700">
            <a:solidFill>
              <a:srgbClr val="BCD7D4"/>
            </a:solidFill>
            <a:prstDash val="solid"/>
          </a:ln>
        </p:spPr>
      </p:sp>
      <p:sp>
        <p:nvSpPr>
          <p:cNvPr id="5" name="Shape 3"/>
          <p:cNvSpPr/>
          <p:nvPr/>
        </p:nvSpPr>
        <p:spPr>
          <a:xfrm>
            <a:off x="886968" y="1682496"/>
            <a:ext cx="512064" cy="512064"/>
          </a:xfrm>
          <a:prstGeom prst="ellipse">
            <a:avLst/>
          </a:prstGeom>
          <a:solidFill>
            <a:srgbClr val="237A75"/>
          </a:solidFill>
          <a:ln/>
        </p:spPr>
      </p:sp>
      <p:pic>
        <p:nvPicPr>
          <p:cNvPr id="6" name="Image 0" descr="preencoded.png">    </p:cNvPr>
          <p:cNvPicPr>
            <a:picLocks noChangeAspect="1"/>
          </p:cNvPicPr>
          <p:nvPr/>
        </p:nvPicPr>
        <p:blipFill>
          <a:blip r:embed="rId1"/>
          <a:stretch>
            <a:fillRect/>
          </a:stretch>
        </p:blipFill>
        <p:spPr>
          <a:xfrm>
            <a:off x="1020105" y="1815633"/>
            <a:ext cx="245791" cy="245791"/>
          </a:xfrm>
          <a:prstGeom prst="rect">
            <a:avLst/>
          </a:prstGeom>
        </p:spPr>
      </p:pic>
      <p:sp>
        <p:nvSpPr>
          <p:cNvPr id="7" name="Text 4"/>
          <p:cNvSpPr/>
          <p:nvPr/>
        </p:nvSpPr>
        <p:spPr>
          <a:xfrm>
            <a:off x="1572768" y="1591056"/>
            <a:ext cx="9777679" cy="731520"/>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確認テスト（全12問）</a:t>
            </a:r>
            <a:endParaRPr lang="en-US" sz="1600" dirty="0"/>
          </a:p>
          <a:p>
            <a:pPr indent="0" marL="0">
              <a:buNone/>
            </a:pPr>
            <a:r>
              <a:rPr lang="en-US" sz="1250" dirty="0">
                <a:solidFill>
                  <a:srgbClr val="263238"/>
                </a:solidFill>
                <a:latin typeface="Meiryo" pitchFamily="34" charset="0"/>
                <a:ea typeface="Meiryo" pitchFamily="34" charset="-122"/>
                <a:cs typeface="Meiryo" pitchFamily="34" charset="-120"/>
              </a:rPr>
              <a:t>○×3問・四肢択一4問・ケース判断5問。氏名・所属・実施日を記入し、配布の問題用紙で実施します。</a:t>
            </a:r>
            <a:endParaRPr lang="en-US" sz="1600" dirty="0"/>
          </a:p>
        </p:txBody>
      </p:sp>
      <p:sp>
        <p:nvSpPr>
          <p:cNvPr id="8" name="Shape 5"/>
          <p:cNvSpPr/>
          <p:nvPr/>
        </p:nvSpPr>
        <p:spPr>
          <a:xfrm>
            <a:off x="566928" y="26700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9" name="Shape 6"/>
          <p:cNvSpPr/>
          <p:nvPr/>
        </p:nvSpPr>
        <p:spPr>
          <a:xfrm>
            <a:off x="2013661" y="2871216"/>
            <a:ext cx="548640" cy="548640"/>
          </a:xfrm>
          <a:prstGeom prst="ellipse">
            <a:avLst/>
          </a:prstGeom>
          <a:solidFill>
            <a:srgbClr val="2F6B4F"/>
          </a:solidFill>
          <a:ln/>
        </p:spPr>
      </p:sp>
      <p:pic>
        <p:nvPicPr>
          <p:cNvPr id="10" name="Image 1" descr="preencoded.png">    </p:cNvPr>
          <p:cNvPicPr>
            <a:picLocks noChangeAspect="1"/>
          </p:cNvPicPr>
          <p:nvPr/>
        </p:nvPicPr>
        <p:blipFill>
          <a:blip r:embed="rId2"/>
          <a:stretch>
            <a:fillRect/>
          </a:stretch>
        </p:blipFill>
        <p:spPr>
          <a:xfrm>
            <a:off x="2156308" y="3013862"/>
            <a:ext cx="263347" cy="263347"/>
          </a:xfrm>
          <a:prstGeom prst="rect">
            <a:avLst/>
          </a:prstGeom>
        </p:spPr>
      </p:pic>
      <p:sp>
        <p:nvSpPr>
          <p:cNvPr id="11" name="Text 7"/>
          <p:cNvSpPr/>
          <p:nvPr/>
        </p:nvSpPr>
        <p:spPr>
          <a:xfrm>
            <a:off x="566928" y="3493008"/>
            <a:ext cx="3442106"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入れない</a:t>
            </a:r>
            <a:endParaRPr lang="en-US" sz="1500" dirty="0"/>
          </a:p>
        </p:txBody>
      </p:sp>
      <p:sp>
        <p:nvSpPr>
          <p:cNvPr id="12" name="Text 8"/>
          <p:cNvSpPr/>
          <p:nvPr/>
        </p:nvSpPr>
        <p:spPr>
          <a:xfrm>
            <a:off x="704088" y="3785616"/>
            <a:ext cx="3167786" cy="274320"/>
          </a:xfrm>
          <a:prstGeom prst="rect">
            <a:avLst/>
          </a:prstGeom>
          <a:noFill/>
          <a:ln/>
        </p:spPr>
        <p:txBody>
          <a:bodyPr wrap="square" lIns="0" tIns="0" rIns="0" bIns="0" rtlCol="0" anchor="ctr"/>
          <a:lstStyle/>
          <a:p>
            <a:pPr algn="ctr" indent="0" marL="0">
              <a:buNone/>
            </a:pPr>
            <a:r>
              <a:rPr lang="en-US" sz="1100" dirty="0">
                <a:solidFill>
                  <a:srgbClr val="5B6B7A"/>
                </a:solidFill>
                <a:latin typeface="Meiryo" pitchFamily="34" charset="0"/>
                <a:ea typeface="Meiryo" pitchFamily="34" charset="-122"/>
                <a:cs typeface="Meiryo" pitchFamily="34" charset="-120"/>
              </a:rPr>
              <a:t>迷う情報は外部AIへ入れない</a:t>
            </a:r>
            <a:endParaRPr lang="en-US" sz="1100" dirty="0"/>
          </a:p>
        </p:txBody>
      </p:sp>
      <p:sp>
        <p:nvSpPr>
          <p:cNvPr id="13" name="Shape 9"/>
          <p:cNvSpPr/>
          <p:nvPr/>
        </p:nvSpPr>
        <p:spPr>
          <a:xfrm>
            <a:off x="4374794" y="26700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4" name="Shape 10"/>
          <p:cNvSpPr/>
          <p:nvPr/>
        </p:nvSpPr>
        <p:spPr>
          <a:xfrm>
            <a:off x="5821528" y="2871216"/>
            <a:ext cx="548640" cy="548640"/>
          </a:xfrm>
          <a:prstGeom prst="ellipse">
            <a:avLst/>
          </a:prstGeom>
          <a:solidFill>
            <a:srgbClr val="2F6B4F"/>
          </a:solidFill>
          <a:ln/>
        </p:spPr>
      </p:sp>
      <p:pic>
        <p:nvPicPr>
          <p:cNvPr id="15" name="Image 2" descr="preencoded.png">    </p:cNvPr>
          <p:cNvPicPr>
            <a:picLocks noChangeAspect="1"/>
          </p:cNvPicPr>
          <p:nvPr/>
        </p:nvPicPr>
        <p:blipFill>
          <a:blip r:embed="rId3"/>
          <a:stretch>
            <a:fillRect/>
          </a:stretch>
        </p:blipFill>
        <p:spPr>
          <a:xfrm>
            <a:off x="5964174" y="3013862"/>
            <a:ext cx="263347" cy="263347"/>
          </a:xfrm>
          <a:prstGeom prst="rect">
            <a:avLst/>
          </a:prstGeom>
        </p:spPr>
      </p:pic>
      <p:sp>
        <p:nvSpPr>
          <p:cNvPr id="16" name="Text 11"/>
          <p:cNvSpPr/>
          <p:nvPr/>
        </p:nvSpPr>
        <p:spPr>
          <a:xfrm>
            <a:off x="4374794" y="3493008"/>
            <a:ext cx="3442106"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確かめる</a:t>
            </a:r>
            <a:endParaRPr lang="en-US" sz="1500" dirty="0"/>
          </a:p>
        </p:txBody>
      </p:sp>
      <p:sp>
        <p:nvSpPr>
          <p:cNvPr id="17" name="Text 12"/>
          <p:cNvSpPr/>
          <p:nvPr/>
        </p:nvSpPr>
        <p:spPr>
          <a:xfrm>
            <a:off x="4511954" y="3785616"/>
            <a:ext cx="3167786" cy="274320"/>
          </a:xfrm>
          <a:prstGeom prst="rect">
            <a:avLst/>
          </a:prstGeom>
          <a:noFill/>
          <a:ln/>
        </p:spPr>
        <p:txBody>
          <a:bodyPr wrap="square" lIns="0" tIns="0" rIns="0" bIns="0" rtlCol="0" anchor="ctr"/>
          <a:lstStyle/>
          <a:p>
            <a:pPr algn="ctr" indent="0" marL="0">
              <a:buNone/>
            </a:pPr>
            <a:r>
              <a:rPr lang="en-US" sz="1100" dirty="0">
                <a:solidFill>
                  <a:srgbClr val="5B6B7A"/>
                </a:solidFill>
                <a:latin typeface="Meiryo" pitchFamily="34" charset="0"/>
                <a:ea typeface="Meiryo" pitchFamily="34" charset="-122"/>
                <a:cs typeface="Meiryo" pitchFamily="34" charset="-120"/>
              </a:rPr>
              <a:t>出力は一次情報で確認する</a:t>
            </a:r>
            <a:endParaRPr lang="en-US" sz="1100" dirty="0"/>
          </a:p>
        </p:txBody>
      </p:sp>
      <p:sp>
        <p:nvSpPr>
          <p:cNvPr id="18" name="Shape 13"/>
          <p:cNvSpPr/>
          <p:nvPr/>
        </p:nvSpPr>
        <p:spPr>
          <a:xfrm>
            <a:off x="8182661" y="26700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9" name="Shape 14"/>
          <p:cNvSpPr/>
          <p:nvPr/>
        </p:nvSpPr>
        <p:spPr>
          <a:xfrm>
            <a:off x="9629394" y="2871216"/>
            <a:ext cx="548640" cy="548640"/>
          </a:xfrm>
          <a:prstGeom prst="ellipse">
            <a:avLst/>
          </a:prstGeom>
          <a:solidFill>
            <a:srgbClr val="2F6B4F"/>
          </a:solidFill>
          <a:ln/>
        </p:spPr>
      </p:sp>
      <p:pic>
        <p:nvPicPr>
          <p:cNvPr id="20" name="Image 3" descr="preencoded.png">    </p:cNvPr>
          <p:cNvPicPr>
            <a:picLocks noChangeAspect="1"/>
          </p:cNvPicPr>
          <p:nvPr/>
        </p:nvPicPr>
        <p:blipFill>
          <a:blip r:embed="rId4"/>
          <a:stretch>
            <a:fillRect/>
          </a:stretch>
        </p:blipFill>
        <p:spPr>
          <a:xfrm>
            <a:off x="9772040" y="3013862"/>
            <a:ext cx="263347" cy="263347"/>
          </a:xfrm>
          <a:prstGeom prst="rect">
            <a:avLst/>
          </a:prstGeom>
        </p:spPr>
      </p:pic>
      <p:sp>
        <p:nvSpPr>
          <p:cNvPr id="21" name="Text 15"/>
          <p:cNvSpPr/>
          <p:nvPr/>
        </p:nvSpPr>
        <p:spPr>
          <a:xfrm>
            <a:off x="8182661" y="3493008"/>
            <a:ext cx="3442106"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人が決める</a:t>
            </a:r>
            <a:endParaRPr lang="en-US" sz="1500" dirty="0"/>
          </a:p>
        </p:txBody>
      </p:sp>
      <p:sp>
        <p:nvSpPr>
          <p:cNvPr id="22" name="Text 16"/>
          <p:cNvSpPr/>
          <p:nvPr/>
        </p:nvSpPr>
        <p:spPr>
          <a:xfrm>
            <a:off x="8319821" y="3785616"/>
            <a:ext cx="3167786" cy="274320"/>
          </a:xfrm>
          <a:prstGeom prst="rect">
            <a:avLst/>
          </a:prstGeom>
          <a:noFill/>
          <a:ln/>
        </p:spPr>
        <p:txBody>
          <a:bodyPr wrap="square" lIns="0" tIns="0" rIns="0" bIns="0" rtlCol="0" anchor="ctr"/>
          <a:lstStyle/>
          <a:p>
            <a:pPr algn="ctr" indent="0" marL="0">
              <a:buNone/>
            </a:pPr>
            <a:r>
              <a:rPr lang="en-US" sz="1100" dirty="0">
                <a:solidFill>
                  <a:srgbClr val="5B6B7A"/>
                </a:solidFill>
                <a:latin typeface="Meiryo" pitchFamily="34" charset="0"/>
                <a:ea typeface="Meiryo" pitchFamily="34" charset="-122"/>
                <a:cs typeface="Meiryo" pitchFamily="34" charset="-120"/>
              </a:rPr>
              <a:t>高リスクは人と責任者が判断</a:t>
            </a:r>
            <a:endParaRPr lang="en-US" sz="1100" dirty="0"/>
          </a:p>
        </p:txBody>
      </p:sp>
      <p:sp>
        <p:nvSpPr>
          <p:cNvPr id="23" name="Shape 17"/>
          <p:cNvSpPr/>
          <p:nvPr/>
        </p:nvSpPr>
        <p:spPr>
          <a:xfrm>
            <a:off x="566928" y="4270248"/>
            <a:ext cx="11057839" cy="914400"/>
          </a:xfrm>
          <a:prstGeom prst="roundRect">
            <a:avLst>
              <a:gd name="adj" fmla="val 6000"/>
            </a:avLst>
          </a:prstGeom>
          <a:solidFill>
            <a:srgbClr val="F5EEE0"/>
          </a:solidFill>
          <a:ln w="12700">
            <a:solidFill>
              <a:srgbClr val="E3D4B0"/>
            </a:solidFill>
            <a:prstDash val="solid"/>
          </a:ln>
        </p:spPr>
      </p:sp>
      <p:sp>
        <p:nvSpPr>
          <p:cNvPr id="24" name="Text 18"/>
          <p:cNvSpPr/>
          <p:nvPr/>
        </p:nvSpPr>
        <p:spPr>
          <a:xfrm>
            <a:off x="886968" y="4270248"/>
            <a:ext cx="10417759" cy="91440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この研修だけで、AIガバナンスが完成するわけではありません。</a:t>
            </a:r>
            <a:endParaRPr lang="en-US" sz="1400" dirty="0"/>
          </a:p>
          <a:p>
            <a:pPr indent="0" marL="0">
              <a:buNone/>
            </a:pPr>
            <a:r>
              <a:rPr lang="en-US" sz="1200" dirty="0">
                <a:solidFill>
                  <a:srgbClr val="263238"/>
                </a:solidFill>
                <a:latin typeface="Meiryo" pitchFamily="34" charset="0"/>
                <a:ea typeface="Meiryo" pitchFamily="34" charset="-122"/>
                <a:cs typeface="Meiryo" pitchFamily="34" charset="-120"/>
              </a:rPr>
              <a:t>自社のAI利用規程・承認済みツール・相談窓口を確認し、実務チェックリストと利用記録シートを活用してください。</a:t>
            </a:r>
            <a:endParaRPr lang="en-US" sz="1400" dirty="0"/>
          </a:p>
        </p:txBody>
      </p:sp>
      <p:sp>
        <p:nvSpPr>
          <p:cNvPr id="25" name="Shape 19"/>
          <p:cNvSpPr/>
          <p:nvPr/>
        </p:nvSpPr>
        <p:spPr>
          <a:xfrm>
            <a:off x="566928" y="6437376"/>
            <a:ext cx="11057839" cy="0"/>
          </a:xfrm>
          <a:prstGeom prst="line">
            <a:avLst/>
          </a:prstGeom>
          <a:noFill/>
          <a:ln w="12700">
            <a:solidFill>
              <a:srgbClr val="D4DCE4"/>
            </a:solidFill>
            <a:prstDash val="solid"/>
          </a:ln>
        </p:spPr>
      </p:sp>
      <p:sp>
        <p:nvSpPr>
          <p:cNvPr id="26" name="Text 20"/>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7" name="Text 21"/>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36</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CASE 0</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500" b="1" dirty="0">
                <a:solidFill>
                  <a:srgbClr val="16314F"/>
                </a:solidFill>
                <a:latin typeface="Meiryo" pitchFamily="34" charset="0"/>
                <a:ea typeface="Meiryo" pitchFamily="34" charset="-122"/>
                <a:cs typeface="Meiryo" pitchFamily="34" charset="-120"/>
              </a:rPr>
              <a:t>導入ケース：その情報、AIに入れてよいですか？</a:t>
            </a:r>
            <a:endParaRPr lang="en-US" sz="2500" dirty="0"/>
          </a:p>
        </p:txBody>
      </p:sp>
      <p:sp>
        <p:nvSpPr>
          <p:cNvPr id="4" name="Shape 2"/>
          <p:cNvSpPr/>
          <p:nvPr/>
        </p:nvSpPr>
        <p:spPr>
          <a:xfrm>
            <a:off x="566928" y="1481328"/>
            <a:ext cx="11057839" cy="1554480"/>
          </a:xfrm>
          <a:prstGeom prst="roundRect">
            <a:avLst>
              <a:gd name="adj" fmla="val 3529"/>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86968" y="1938528"/>
            <a:ext cx="640080" cy="640080"/>
          </a:xfrm>
          <a:prstGeom prst="ellipse">
            <a:avLst/>
          </a:prstGeom>
          <a:solidFill>
            <a:srgbClr val="E5F1F0"/>
          </a:solidFill>
          <a:ln/>
        </p:spPr>
      </p:sp>
      <p:pic>
        <p:nvPicPr>
          <p:cNvPr id="6" name="Image 0" descr="preencoded.png">    </p:cNvPr>
          <p:cNvPicPr>
            <a:picLocks noChangeAspect="1"/>
          </p:cNvPicPr>
          <p:nvPr/>
        </p:nvPicPr>
        <p:blipFill>
          <a:blip r:embed="rId1"/>
          <a:stretch>
            <a:fillRect/>
          </a:stretch>
        </p:blipFill>
        <p:spPr>
          <a:xfrm>
            <a:off x="1053389" y="2104949"/>
            <a:ext cx="307238" cy="307238"/>
          </a:xfrm>
          <a:prstGeom prst="rect">
            <a:avLst/>
          </a:prstGeom>
        </p:spPr>
      </p:pic>
      <p:sp>
        <p:nvSpPr>
          <p:cNvPr id="7" name="Text 4"/>
          <p:cNvSpPr/>
          <p:nvPr/>
        </p:nvSpPr>
        <p:spPr>
          <a:xfrm>
            <a:off x="1801368" y="1645920"/>
            <a:ext cx="9503359" cy="1234440"/>
          </a:xfrm>
          <a:prstGeom prst="rect">
            <a:avLst/>
          </a:prstGeom>
          <a:noFill/>
          <a:ln/>
        </p:spPr>
        <p:txBody>
          <a:bodyPr wrap="square" lIns="0" tIns="0" rIns="0" bIns="0" rtlCol="0" anchor="ctr"/>
          <a:lstStyle/>
          <a:p>
            <a:pPr indent="0" marL="0">
              <a:buNone/>
            </a:pPr>
            <a:r>
              <a:rPr lang="en-US" sz="1550" i="1" dirty="0">
                <a:solidFill>
                  <a:srgbClr val="263238"/>
                </a:solidFill>
                <a:latin typeface="Meiryo" pitchFamily="34" charset="0"/>
                <a:ea typeface="Meiryo" pitchFamily="34" charset="-122"/>
                <a:cs typeface="Meiryo" pitchFamily="34" charset="-120"/>
              </a:rPr>
              <a:t>「お客様への返信が大変なので、いただいたメールをそのままAIに貼り付けて、返信案を作ってもらおう。氏名も会社名も相談内容も全部入れたほうが、いい返事を書いてくれるはず。」</a:t>
            </a:r>
            <a:endParaRPr lang="en-US" sz="1550" dirty="0"/>
          </a:p>
        </p:txBody>
      </p:sp>
      <p:sp>
        <p:nvSpPr>
          <p:cNvPr id="8" name="Text 5"/>
          <p:cNvSpPr/>
          <p:nvPr/>
        </p:nvSpPr>
        <p:spPr>
          <a:xfrm>
            <a:off x="566928" y="3264408"/>
            <a:ext cx="11057839"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この場面に、いくつのリスクが隠れているでしょうか。</a:t>
            </a:r>
            <a:endParaRPr lang="en-US" sz="1500" dirty="0"/>
          </a:p>
        </p:txBody>
      </p:sp>
      <p:sp>
        <p:nvSpPr>
          <p:cNvPr id="9" name="Shape 6"/>
          <p:cNvSpPr/>
          <p:nvPr/>
        </p:nvSpPr>
        <p:spPr>
          <a:xfrm>
            <a:off x="566928" y="3721608"/>
            <a:ext cx="1918960" cy="960120"/>
          </a:xfrm>
          <a:prstGeom prst="roundRect">
            <a:avLst>
              <a:gd name="adj" fmla="val 5714"/>
            </a:avLst>
          </a:prstGeom>
          <a:solidFill>
            <a:srgbClr val="FBEAE8"/>
          </a:solidFill>
          <a:ln w="12700">
            <a:solidFill>
              <a:srgbClr val="EBC9C4"/>
            </a:solidFill>
            <a:prstDash val="solid"/>
          </a:ln>
        </p:spPr>
      </p:sp>
      <p:sp>
        <p:nvSpPr>
          <p:cNvPr id="10" name="Shape 7"/>
          <p:cNvSpPr/>
          <p:nvPr/>
        </p:nvSpPr>
        <p:spPr>
          <a:xfrm>
            <a:off x="1279520" y="3867912"/>
            <a:ext cx="493776" cy="493776"/>
          </a:xfrm>
          <a:prstGeom prst="ellipse">
            <a:avLst/>
          </a:prstGeom>
          <a:solidFill>
            <a:srgbClr val="B42318"/>
          </a:solidFill>
          <a:ln/>
        </p:spPr>
      </p:sp>
      <p:pic>
        <p:nvPicPr>
          <p:cNvPr id="11" name="Image 1" descr="preencoded.png">    </p:cNvPr>
          <p:cNvPicPr>
            <a:picLocks noChangeAspect="1"/>
          </p:cNvPicPr>
          <p:nvPr/>
        </p:nvPicPr>
        <p:blipFill>
          <a:blip r:embed="rId2"/>
          <a:stretch>
            <a:fillRect/>
          </a:stretch>
        </p:blipFill>
        <p:spPr>
          <a:xfrm>
            <a:off x="1407902" y="3996294"/>
            <a:ext cx="237012" cy="237012"/>
          </a:xfrm>
          <a:prstGeom prst="rect">
            <a:avLst/>
          </a:prstGeom>
        </p:spPr>
      </p:pic>
      <p:sp>
        <p:nvSpPr>
          <p:cNvPr id="12" name="Text 8"/>
          <p:cNvSpPr/>
          <p:nvPr/>
        </p:nvSpPr>
        <p:spPr>
          <a:xfrm>
            <a:off x="566928" y="4379976"/>
            <a:ext cx="1918960" cy="274320"/>
          </a:xfrm>
          <a:prstGeom prst="rect">
            <a:avLst/>
          </a:prstGeom>
          <a:noFill/>
          <a:ln/>
        </p:spPr>
        <p:txBody>
          <a:bodyPr wrap="square" lIns="0" tIns="0" rIns="0" bIns="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個人情報</a:t>
            </a:r>
            <a:endParaRPr lang="en-US" sz="1200" dirty="0"/>
          </a:p>
        </p:txBody>
      </p:sp>
      <p:sp>
        <p:nvSpPr>
          <p:cNvPr id="13" name="Shape 9"/>
          <p:cNvSpPr/>
          <p:nvPr/>
        </p:nvSpPr>
        <p:spPr>
          <a:xfrm>
            <a:off x="2851648" y="3721608"/>
            <a:ext cx="1918960" cy="960120"/>
          </a:xfrm>
          <a:prstGeom prst="roundRect">
            <a:avLst>
              <a:gd name="adj" fmla="val 5714"/>
            </a:avLst>
          </a:prstGeom>
          <a:solidFill>
            <a:srgbClr val="FBEAE8"/>
          </a:solidFill>
          <a:ln w="12700">
            <a:solidFill>
              <a:srgbClr val="EBC9C4"/>
            </a:solidFill>
            <a:prstDash val="solid"/>
          </a:ln>
        </p:spPr>
      </p:sp>
      <p:sp>
        <p:nvSpPr>
          <p:cNvPr id="14" name="Shape 10"/>
          <p:cNvSpPr/>
          <p:nvPr/>
        </p:nvSpPr>
        <p:spPr>
          <a:xfrm>
            <a:off x="3564240" y="3867912"/>
            <a:ext cx="493776" cy="493776"/>
          </a:xfrm>
          <a:prstGeom prst="ellipse">
            <a:avLst/>
          </a:prstGeom>
          <a:solidFill>
            <a:srgbClr val="B42318"/>
          </a:solidFill>
          <a:ln/>
        </p:spPr>
      </p:sp>
      <p:pic>
        <p:nvPicPr>
          <p:cNvPr id="15" name="Image 2" descr="preencoded.png">    </p:cNvPr>
          <p:cNvPicPr>
            <a:picLocks noChangeAspect="1"/>
          </p:cNvPicPr>
          <p:nvPr/>
        </p:nvPicPr>
        <p:blipFill>
          <a:blip r:embed="rId3"/>
          <a:stretch>
            <a:fillRect/>
          </a:stretch>
        </p:blipFill>
        <p:spPr>
          <a:xfrm>
            <a:off x="3692622" y="3996294"/>
            <a:ext cx="237012" cy="237012"/>
          </a:xfrm>
          <a:prstGeom prst="rect">
            <a:avLst/>
          </a:prstGeom>
        </p:spPr>
      </p:pic>
      <p:sp>
        <p:nvSpPr>
          <p:cNvPr id="16" name="Text 11"/>
          <p:cNvSpPr/>
          <p:nvPr/>
        </p:nvSpPr>
        <p:spPr>
          <a:xfrm>
            <a:off x="2851648" y="4379976"/>
            <a:ext cx="1918960" cy="274320"/>
          </a:xfrm>
          <a:prstGeom prst="rect">
            <a:avLst/>
          </a:prstGeom>
          <a:noFill/>
          <a:ln/>
        </p:spPr>
        <p:txBody>
          <a:bodyPr wrap="square" lIns="0" tIns="0" rIns="0" bIns="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契約・取引情報</a:t>
            </a:r>
            <a:endParaRPr lang="en-US" sz="1200" dirty="0"/>
          </a:p>
        </p:txBody>
      </p:sp>
      <p:sp>
        <p:nvSpPr>
          <p:cNvPr id="17" name="Shape 12"/>
          <p:cNvSpPr/>
          <p:nvPr/>
        </p:nvSpPr>
        <p:spPr>
          <a:xfrm>
            <a:off x="5136368" y="3721608"/>
            <a:ext cx="1918960" cy="960120"/>
          </a:xfrm>
          <a:prstGeom prst="roundRect">
            <a:avLst>
              <a:gd name="adj" fmla="val 5714"/>
            </a:avLst>
          </a:prstGeom>
          <a:solidFill>
            <a:srgbClr val="FBEAE8"/>
          </a:solidFill>
          <a:ln w="12700">
            <a:solidFill>
              <a:srgbClr val="EBC9C4"/>
            </a:solidFill>
            <a:prstDash val="solid"/>
          </a:ln>
        </p:spPr>
      </p:sp>
      <p:sp>
        <p:nvSpPr>
          <p:cNvPr id="18" name="Shape 13"/>
          <p:cNvSpPr/>
          <p:nvPr/>
        </p:nvSpPr>
        <p:spPr>
          <a:xfrm>
            <a:off x="5848960" y="3867912"/>
            <a:ext cx="493776" cy="493776"/>
          </a:xfrm>
          <a:prstGeom prst="ellipse">
            <a:avLst/>
          </a:prstGeom>
          <a:solidFill>
            <a:srgbClr val="B42318"/>
          </a:solidFill>
          <a:ln/>
        </p:spPr>
      </p:sp>
      <p:pic>
        <p:nvPicPr>
          <p:cNvPr id="19" name="Image 3" descr="preencoded.png">    </p:cNvPr>
          <p:cNvPicPr>
            <a:picLocks noChangeAspect="1"/>
          </p:cNvPicPr>
          <p:nvPr/>
        </p:nvPicPr>
        <p:blipFill>
          <a:blip r:embed="rId4"/>
          <a:stretch>
            <a:fillRect/>
          </a:stretch>
        </p:blipFill>
        <p:spPr>
          <a:xfrm>
            <a:off x="5977341" y="3996294"/>
            <a:ext cx="237012" cy="237012"/>
          </a:xfrm>
          <a:prstGeom prst="rect">
            <a:avLst/>
          </a:prstGeom>
        </p:spPr>
      </p:pic>
      <p:sp>
        <p:nvSpPr>
          <p:cNvPr id="20" name="Text 14"/>
          <p:cNvSpPr/>
          <p:nvPr/>
        </p:nvSpPr>
        <p:spPr>
          <a:xfrm>
            <a:off x="5136368" y="4379976"/>
            <a:ext cx="1918960" cy="274320"/>
          </a:xfrm>
          <a:prstGeom prst="rect">
            <a:avLst/>
          </a:prstGeom>
          <a:noFill/>
          <a:ln/>
        </p:spPr>
        <p:txBody>
          <a:bodyPr wrap="square" lIns="0" tIns="0" rIns="0" bIns="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機密の社外流出</a:t>
            </a:r>
            <a:endParaRPr lang="en-US" sz="1200" dirty="0"/>
          </a:p>
        </p:txBody>
      </p:sp>
      <p:sp>
        <p:nvSpPr>
          <p:cNvPr id="21" name="Shape 15"/>
          <p:cNvSpPr/>
          <p:nvPr/>
        </p:nvSpPr>
        <p:spPr>
          <a:xfrm>
            <a:off x="7421088" y="3721608"/>
            <a:ext cx="1918960" cy="960120"/>
          </a:xfrm>
          <a:prstGeom prst="roundRect">
            <a:avLst>
              <a:gd name="adj" fmla="val 5714"/>
            </a:avLst>
          </a:prstGeom>
          <a:solidFill>
            <a:srgbClr val="FBEAE8"/>
          </a:solidFill>
          <a:ln w="12700">
            <a:solidFill>
              <a:srgbClr val="EBC9C4"/>
            </a:solidFill>
            <a:prstDash val="solid"/>
          </a:ln>
        </p:spPr>
      </p:sp>
      <p:sp>
        <p:nvSpPr>
          <p:cNvPr id="22" name="Shape 16"/>
          <p:cNvSpPr/>
          <p:nvPr/>
        </p:nvSpPr>
        <p:spPr>
          <a:xfrm>
            <a:off x="8133679" y="3867912"/>
            <a:ext cx="493776" cy="493776"/>
          </a:xfrm>
          <a:prstGeom prst="ellipse">
            <a:avLst/>
          </a:prstGeom>
          <a:solidFill>
            <a:srgbClr val="B42318"/>
          </a:solidFill>
          <a:ln/>
        </p:spPr>
      </p:sp>
      <p:pic>
        <p:nvPicPr>
          <p:cNvPr id="23" name="Image 4" descr="preencoded.png">    </p:cNvPr>
          <p:cNvPicPr>
            <a:picLocks noChangeAspect="1"/>
          </p:cNvPicPr>
          <p:nvPr/>
        </p:nvPicPr>
        <p:blipFill>
          <a:blip r:embed="rId5"/>
          <a:stretch>
            <a:fillRect/>
          </a:stretch>
        </p:blipFill>
        <p:spPr>
          <a:xfrm>
            <a:off x="8262061" y="3996294"/>
            <a:ext cx="237012" cy="237012"/>
          </a:xfrm>
          <a:prstGeom prst="rect">
            <a:avLst/>
          </a:prstGeom>
        </p:spPr>
      </p:pic>
      <p:sp>
        <p:nvSpPr>
          <p:cNvPr id="24" name="Text 17"/>
          <p:cNvSpPr/>
          <p:nvPr/>
        </p:nvSpPr>
        <p:spPr>
          <a:xfrm>
            <a:off x="7421088" y="4379976"/>
            <a:ext cx="1918960" cy="274320"/>
          </a:xfrm>
          <a:prstGeom prst="rect">
            <a:avLst/>
          </a:prstGeom>
          <a:noFill/>
          <a:ln/>
        </p:spPr>
        <p:txBody>
          <a:bodyPr wrap="square" lIns="0" tIns="0" rIns="0" bIns="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承認外のAI</a:t>
            </a:r>
            <a:endParaRPr lang="en-US" sz="1200" dirty="0"/>
          </a:p>
        </p:txBody>
      </p:sp>
      <p:sp>
        <p:nvSpPr>
          <p:cNvPr id="25" name="Shape 18"/>
          <p:cNvSpPr/>
          <p:nvPr/>
        </p:nvSpPr>
        <p:spPr>
          <a:xfrm>
            <a:off x="9705807" y="3721608"/>
            <a:ext cx="1918960" cy="960120"/>
          </a:xfrm>
          <a:prstGeom prst="roundRect">
            <a:avLst>
              <a:gd name="adj" fmla="val 5714"/>
            </a:avLst>
          </a:prstGeom>
          <a:solidFill>
            <a:srgbClr val="FBEAE8"/>
          </a:solidFill>
          <a:ln w="12700">
            <a:solidFill>
              <a:srgbClr val="EBC9C4"/>
            </a:solidFill>
            <a:prstDash val="solid"/>
          </a:ln>
        </p:spPr>
      </p:sp>
      <p:sp>
        <p:nvSpPr>
          <p:cNvPr id="26" name="Shape 19"/>
          <p:cNvSpPr/>
          <p:nvPr/>
        </p:nvSpPr>
        <p:spPr>
          <a:xfrm>
            <a:off x="10418399" y="3867912"/>
            <a:ext cx="493776" cy="493776"/>
          </a:xfrm>
          <a:prstGeom prst="ellipse">
            <a:avLst/>
          </a:prstGeom>
          <a:solidFill>
            <a:srgbClr val="B42318"/>
          </a:solidFill>
          <a:ln/>
        </p:spPr>
      </p:sp>
      <p:pic>
        <p:nvPicPr>
          <p:cNvPr id="27" name="Image 5" descr="preencoded.png">    </p:cNvPr>
          <p:cNvPicPr>
            <a:picLocks noChangeAspect="1"/>
          </p:cNvPicPr>
          <p:nvPr/>
        </p:nvPicPr>
        <p:blipFill>
          <a:blip r:embed="rId6"/>
          <a:stretch>
            <a:fillRect/>
          </a:stretch>
        </p:blipFill>
        <p:spPr>
          <a:xfrm>
            <a:off x="10546781" y="3996294"/>
            <a:ext cx="237012" cy="237012"/>
          </a:xfrm>
          <a:prstGeom prst="rect">
            <a:avLst/>
          </a:prstGeom>
        </p:spPr>
      </p:pic>
      <p:sp>
        <p:nvSpPr>
          <p:cNvPr id="28" name="Text 20"/>
          <p:cNvSpPr/>
          <p:nvPr/>
        </p:nvSpPr>
        <p:spPr>
          <a:xfrm>
            <a:off x="9705807" y="4379976"/>
            <a:ext cx="1918960" cy="274320"/>
          </a:xfrm>
          <a:prstGeom prst="rect">
            <a:avLst/>
          </a:prstGeom>
          <a:noFill/>
          <a:ln/>
        </p:spPr>
        <p:txBody>
          <a:bodyPr wrap="square" lIns="0" tIns="0" rIns="0" bIns="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出力の正確性</a:t>
            </a:r>
            <a:endParaRPr lang="en-US" sz="1200" dirty="0"/>
          </a:p>
        </p:txBody>
      </p:sp>
      <p:sp>
        <p:nvSpPr>
          <p:cNvPr id="29" name="Text 21"/>
          <p:cNvSpPr/>
          <p:nvPr/>
        </p:nvSpPr>
        <p:spPr>
          <a:xfrm>
            <a:off x="566928" y="4791456"/>
            <a:ext cx="11057839" cy="320040"/>
          </a:xfrm>
          <a:prstGeom prst="rect">
            <a:avLst/>
          </a:prstGeom>
          <a:noFill/>
          <a:ln/>
        </p:spPr>
        <p:txBody>
          <a:bodyPr wrap="square" lIns="0" tIns="0" rIns="0" bIns="0" rtlCol="0" anchor="ctr"/>
          <a:lstStyle/>
          <a:p>
            <a:pPr indent="0" marL="0">
              <a:buNone/>
            </a:pPr>
            <a:r>
              <a:rPr lang="en-US" sz="1300" dirty="0">
                <a:solidFill>
                  <a:srgbClr val="5B6B7A"/>
                </a:solidFill>
                <a:latin typeface="Meiryo" pitchFamily="34" charset="0"/>
                <a:ea typeface="Meiryo" pitchFamily="34" charset="-122"/>
                <a:cs typeface="Meiryo" pitchFamily="34" charset="-120"/>
              </a:rPr>
              <a:t>→ どれも「便利だから」で済ませてはいけない論点です。本研修でひとつずつ確認します。</a:t>
            </a:r>
            <a:endParaRPr lang="en-US" sz="1300" dirty="0"/>
          </a:p>
        </p:txBody>
      </p:sp>
      <p:sp>
        <p:nvSpPr>
          <p:cNvPr id="30" name="Shape 22"/>
          <p:cNvSpPr/>
          <p:nvPr/>
        </p:nvSpPr>
        <p:spPr>
          <a:xfrm>
            <a:off x="566928" y="6437376"/>
            <a:ext cx="11057839" cy="0"/>
          </a:xfrm>
          <a:prstGeom prst="line">
            <a:avLst/>
          </a:prstGeom>
          <a:noFill/>
          <a:ln w="12700">
            <a:solidFill>
              <a:srgbClr val="D4DCE4"/>
            </a:solidFill>
            <a:prstDash val="solid"/>
          </a:ln>
        </p:spPr>
      </p:sp>
      <p:sp>
        <p:nvSpPr>
          <p:cNvPr id="31" name="Text 23"/>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2" name="Text 24"/>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4</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CONTEXT</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生成AIは、全社員が使う時代</a:t>
            </a:r>
            <a:endParaRPr lang="en-US" sz="27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400" dirty="0">
                <a:solidFill>
                  <a:srgbClr val="5B6B7A"/>
                </a:solidFill>
                <a:latin typeface="Meiryo" pitchFamily="34" charset="0"/>
                <a:ea typeface="Meiryo" pitchFamily="34" charset="-122"/>
                <a:cs typeface="Meiryo" pitchFamily="34" charset="-120"/>
              </a:rPr>
              <a:t>もはや一部のIT担当者だけの道具ではありません。日常業務の多くで使われ得ます。</a:t>
            </a:r>
            <a:endParaRPr lang="en-US" sz="1400" dirty="0"/>
          </a:p>
        </p:txBody>
      </p:sp>
      <p:sp>
        <p:nvSpPr>
          <p:cNvPr id="5" name="Shape 3"/>
          <p:cNvSpPr/>
          <p:nvPr/>
        </p:nvSpPr>
        <p:spPr>
          <a:xfrm>
            <a:off x="566928" y="19842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822960" y="2258568"/>
            <a:ext cx="566928" cy="566928"/>
          </a:xfrm>
          <a:prstGeom prst="ellipse">
            <a:avLst/>
          </a:prstGeom>
          <a:solidFill>
            <a:srgbClr val="16314F"/>
          </a:solidFill>
          <a:ln/>
        </p:spPr>
      </p:sp>
      <p:pic>
        <p:nvPicPr>
          <p:cNvPr id="7" name="Image 0" descr="preencoded.png">    </p:cNvPr>
          <p:cNvPicPr>
            <a:picLocks noChangeAspect="1"/>
          </p:cNvPicPr>
          <p:nvPr/>
        </p:nvPicPr>
        <p:blipFill>
          <a:blip r:embed="rId1"/>
          <a:stretch>
            <a:fillRect/>
          </a:stretch>
        </p:blipFill>
        <p:spPr>
          <a:xfrm>
            <a:off x="970361" y="2405969"/>
            <a:ext cx="272125" cy="272125"/>
          </a:xfrm>
          <a:prstGeom prst="rect">
            <a:avLst/>
          </a:prstGeom>
        </p:spPr>
      </p:pic>
      <p:sp>
        <p:nvSpPr>
          <p:cNvPr id="8" name="Text 5"/>
          <p:cNvSpPr/>
          <p:nvPr/>
        </p:nvSpPr>
        <p:spPr>
          <a:xfrm>
            <a:off x="1527048" y="222199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文章作成・要約</a:t>
            </a:r>
            <a:endParaRPr lang="en-US" sz="1500" dirty="0"/>
          </a:p>
        </p:txBody>
      </p:sp>
      <p:sp>
        <p:nvSpPr>
          <p:cNvPr id="9" name="Text 6"/>
          <p:cNvSpPr/>
          <p:nvPr/>
        </p:nvSpPr>
        <p:spPr>
          <a:xfrm>
            <a:off x="1527048" y="260604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メール文・議事録・企画書</a:t>
            </a:r>
            <a:endParaRPr lang="en-US" sz="1200" dirty="0"/>
          </a:p>
        </p:txBody>
      </p:sp>
      <p:sp>
        <p:nvSpPr>
          <p:cNvPr id="10" name="Shape 7"/>
          <p:cNvSpPr/>
          <p:nvPr/>
        </p:nvSpPr>
        <p:spPr>
          <a:xfrm>
            <a:off x="4374794" y="19842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4630826" y="2258568"/>
            <a:ext cx="566928" cy="566928"/>
          </a:xfrm>
          <a:prstGeom prst="ellipse">
            <a:avLst/>
          </a:prstGeom>
          <a:solidFill>
            <a:srgbClr val="16314F"/>
          </a:solidFill>
          <a:ln/>
        </p:spPr>
      </p:sp>
      <p:pic>
        <p:nvPicPr>
          <p:cNvPr id="12" name="Image 1" descr="preencoded.png">    </p:cNvPr>
          <p:cNvPicPr>
            <a:picLocks noChangeAspect="1"/>
          </p:cNvPicPr>
          <p:nvPr/>
        </p:nvPicPr>
        <p:blipFill>
          <a:blip r:embed="rId2"/>
          <a:stretch>
            <a:fillRect/>
          </a:stretch>
        </p:blipFill>
        <p:spPr>
          <a:xfrm>
            <a:off x="4778228" y="2405969"/>
            <a:ext cx="272125" cy="272125"/>
          </a:xfrm>
          <a:prstGeom prst="rect">
            <a:avLst/>
          </a:prstGeom>
        </p:spPr>
      </p:pic>
      <p:sp>
        <p:nvSpPr>
          <p:cNvPr id="13" name="Text 9"/>
          <p:cNvSpPr/>
          <p:nvPr/>
        </p:nvSpPr>
        <p:spPr>
          <a:xfrm>
            <a:off x="5334914" y="222199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翻訳・調査</a:t>
            </a:r>
            <a:endParaRPr lang="en-US" sz="1500" dirty="0"/>
          </a:p>
        </p:txBody>
      </p:sp>
      <p:sp>
        <p:nvSpPr>
          <p:cNvPr id="14" name="Text 10"/>
          <p:cNvSpPr/>
          <p:nvPr/>
        </p:nvSpPr>
        <p:spPr>
          <a:xfrm>
            <a:off x="5334914" y="260604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外国語対応・情報収集</a:t>
            </a:r>
            <a:endParaRPr lang="en-US" sz="1200" dirty="0"/>
          </a:p>
        </p:txBody>
      </p:sp>
      <p:sp>
        <p:nvSpPr>
          <p:cNvPr id="15" name="Shape 11"/>
          <p:cNvSpPr/>
          <p:nvPr/>
        </p:nvSpPr>
        <p:spPr>
          <a:xfrm>
            <a:off x="8182661" y="198424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8438693" y="2258568"/>
            <a:ext cx="566928" cy="566928"/>
          </a:xfrm>
          <a:prstGeom prst="ellipse">
            <a:avLst/>
          </a:prstGeom>
          <a:solidFill>
            <a:srgbClr val="16314F"/>
          </a:solidFill>
          <a:ln/>
        </p:spPr>
      </p:sp>
      <p:pic>
        <p:nvPicPr>
          <p:cNvPr id="17" name="Image 2" descr="preencoded.png">    </p:cNvPr>
          <p:cNvPicPr>
            <a:picLocks noChangeAspect="1"/>
          </p:cNvPicPr>
          <p:nvPr/>
        </p:nvPicPr>
        <p:blipFill>
          <a:blip r:embed="rId3"/>
          <a:stretch>
            <a:fillRect/>
          </a:stretch>
        </p:blipFill>
        <p:spPr>
          <a:xfrm>
            <a:off x="8586094" y="2405969"/>
            <a:ext cx="272125" cy="272125"/>
          </a:xfrm>
          <a:prstGeom prst="rect">
            <a:avLst/>
          </a:prstGeom>
        </p:spPr>
      </p:pic>
      <p:sp>
        <p:nvSpPr>
          <p:cNvPr id="18" name="Text 13"/>
          <p:cNvSpPr/>
          <p:nvPr/>
        </p:nvSpPr>
        <p:spPr>
          <a:xfrm>
            <a:off x="9142781" y="222199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画像・資料生成</a:t>
            </a:r>
            <a:endParaRPr lang="en-US" sz="1500" dirty="0"/>
          </a:p>
        </p:txBody>
      </p:sp>
      <p:sp>
        <p:nvSpPr>
          <p:cNvPr id="19" name="Text 14"/>
          <p:cNvSpPr/>
          <p:nvPr/>
        </p:nvSpPr>
        <p:spPr>
          <a:xfrm>
            <a:off x="9142781" y="260604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広告・スライド・図解</a:t>
            </a:r>
            <a:endParaRPr lang="en-US" sz="1200" dirty="0"/>
          </a:p>
        </p:txBody>
      </p:sp>
      <p:sp>
        <p:nvSpPr>
          <p:cNvPr id="20" name="Shape 15"/>
          <p:cNvSpPr/>
          <p:nvPr/>
        </p:nvSpPr>
        <p:spPr>
          <a:xfrm>
            <a:off x="566928" y="363016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822960" y="3904488"/>
            <a:ext cx="566928" cy="566928"/>
          </a:xfrm>
          <a:prstGeom prst="ellipse">
            <a:avLst/>
          </a:prstGeom>
          <a:solidFill>
            <a:srgbClr val="16314F"/>
          </a:solidFill>
          <a:ln/>
        </p:spPr>
      </p:sp>
      <p:pic>
        <p:nvPicPr>
          <p:cNvPr id="22" name="Image 3" descr="preencoded.png">    </p:cNvPr>
          <p:cNvPicPr>
            <a:picLocks noChangeAspect="1"/>
          </p:cNvPicPr>
          <p:nvPr/>
        </p:nvPicPr>
        <p:blipFill>
          <a:blip r:embed="rId4"/>
          <a:stretch>
            <a:fillRect/>
          </a:stretch>
        </p:blipFill>
        <p:spPr>
          <a:xfrm>
            <a:off x="970361" y="4051889"/>
            <a:ext cx="272125" cy="272125"/>
          </a:xfrm>
          <a:prstGeom prst="rect">
            <a:avLst/>
          </a:prstGeom>
        </p:spPr>
      </p:pic>
      <p:sp>
        <p:nvSpPr>
          <p:cNvPr id="23" name="Text 17"/>
          <p:cNvSpPr/>
          <p:nvPr/>
        </p:nvSpPr>
        <p:spPr>
          <a:xfrm>
            <a:off x="1527048" y="386791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コード・表計算</a:t>
            </a:r>
            <a:endParaRPr lang="en-US" sz="1500" dirty="0"/>
          </a:p>
        </p:txBody>
      </p:sp>
      <p:sp>
        <p:nvSpPr>
          <p:cNvPr id="24" name="Text 18"/>
          <p:cNvSpPr/>
          <p:nvPr/>
        </p:nvSpPr>
        <p:spPr>
          <a:xfrm>
            <a:off x="1527048" y="425196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マクロ・関数・自動化</a:t>
            </a:r>
            <a:endParaRPr lang="en-US" sz="1200" dirty="0"/>
          </a:p>
        </p:txBody>
      </p:sp>
      <p:sp>
        <p:nvSpPr>
          <p:cNvPr id="25" name="Shape 19"/>
          <p:cNvSpPr/>
          <p:nvPr/>
        </p:nvSpPr>
        <p:spPr>
          <a:xfrm>
            <a:off x="4374794" y="363016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6" name="Shape 20"/>
          <p:cNvSpPr/>
          <p:nvPr/>
        </p:nvSpPr>
        <p:spPr>
          <a:xfrm>
            <a:off x="4630826" y="3904488"/>
            <a:ext cx="566928" cy="566928"/>
          </a:xfrm>
          <a:prstGeom prst="ellipse">
            <a:avLst/>
          </a:prstGeom>
          <a:solidFill>
            <a:srgbClr val="16314F"/>
          </a:solidFill>
          <a:ln/>
        </p:spPr>
      </p:sp>
      <p:pic>
        <p:nvPicPr>
          <p:cNvPr id="27" name="Image 4" descr="preencoded.png">    </p:cNvPr>
          <p:cNvPicPr>
            <a:picLocks noChangeAspect="1"/>
          </p:cNvPicPr>
          <p:nvPr/>
        </p:nvPicPr>
        <p:blipFill>
          <a:blip r:embed="rId5"/>
          <a:stretch>
            <a:fillRect/>
          </a:stretch>
        </p:blipFill>
        <p:spPr>
          <a:xfrm>
            <a:off x="4778228" y="4051889"/>
            <a:ext cx="272125" cy="272125"/>
          </a:xfrm>
          <a:prstGeom prst="rect">
            <a:avLst/>
          </a:prstGeom>
        </p:spPr>
      </p:pic>
      <p:sp>
        <p:nvSpPr>
          <p:cNvPr id="28" name="Text 21"/>
          <p:cNvSpPr/>
          <p:nvPr/>
        </p:nvSpPr>
        <p:spPr>
          <a:xfrm>
            <a:off x="5334914" y="386791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契約・文書チェック</a:t>
            </a:r>
            <a:endParaRPr lang="en-US" sz="1500" dirty="0"/>
          </a:p>
        </p:txBody>
      </p:sp>
      <p:sp>
        <p:nvSpPr>
          <p:cNvPr id="29" name="Text 22"/>
          <p:cNvSpPr/>
          <p:nvPr/>
        </p:nvSpPr>
        <p:spPr>
          <a:xfrm>
            <a:off x="5334914" y="425196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条文確認・たたき台</a:t>
            </a:r>
            <a:endParaRPr lang="en-US" sz="1200" dirty="0"/>
          </a:p>
        </p:txBody>
      </p:sp>
      <p:sp>
        <p:nvSpPr>
          <p:cNvPr id="30" name="Shape 23"/>
          <p:cNvSpPr/>
          <p:nvPr/>
        </p:nvSpPr>
        <p:spPr>
          <a:xfrm>
            <a:off x="8182661" y="3630168"/>
            <a:ext cx="3442106" cy="1371600"/>
          </a:xfrm>
          <a:prstGeom prst="roundRect">
            <a:avLst>
              <a:gd name="adj" fmla="val 4000"/>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31" name="Shape 24"/>
          <p:cNvSpPr/>
          <p:nvPr/>
        </p:nvSpPr>
        <p:spPr>
          <a:xfrm>
            <a:off x="8438693" y="3904488"/>
            <a:ext cx="566928" cy="566928"/>
          </a:xfrm>
          <a:prstGeom prst="ellipse">
            <a:avLst/>
          </a:prstGeom>
          <a:solidFill>
            <a:srgbClr val="16314F"/>
          </a:solidFill>
          <a:ln/>
        </p:spPr>
      </p:sp>
      <p:pic>
        <p:nvPicPr>
          <p:cNvPr id="32" name="Image 5" descr="preencoded.png">    </p:cNvPr>
          <p:cNvPicPr>
            <a:picLocks noChangeAspect="1"/>
          </p:cNvPicPr>
          <p:nvPr/>
        </p:nvPicPr>
        <p:blipFill>
          <a:blip r:embed="rId6"/>
          <a:stretch>
            <a:fillRect/>
          </a:stretch>
        </p:blipFill>
        <p:spPr>
          <a:xfrm>
            <a:off x="8586094" y="4051889"/>
            <a:ext cx="272125" cy="272125"/>
          </a:xfrm>
          <a:prstGeom prst="rect">
            <a:avLst/>
          </a:prstGeom>
        </p:spPr>
      </p:pic>
      <p:sp>
        <p:nvSpPr>
          <p:cNvPr id="33" name="Text 25"/>
          <p:cNvSpPr/>
          <p:nvPr/>
        </p:nvSpPr>
        <p:spPr>
          <a:xfrm>
            <a:off x="9142781" y="3867912"/>
            <a:ext cx="2344826"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顧客・採用対応</a:t>
            </a:r>
            <a:endParaRPr lang="en-US" sz="1500" dirty="0"/>
          </a:p>
        </p:txBody>
      </p:sp>
      <p:sp>
        <p:nvSpPr>
          <p:cNvPr id="34" name="Text 26"/>
          <p:cNvSpPr/>
          <p:nvPr/>
        </p:nvSpPr>
        <p:spPr>
          <a:xfrm>
            <a:off x="9142781" y="4251960"/>
            <a:ext cx="2344826" cy="548640"/>
          </a:xfrm>
          <a:prstGeom prst="rect">
            <a:avLst/>
          </a:prstGeom>
          <a:noFill/>
          <a:ln/>
        </p:spPr>
        <p:txBody>
          <a:bodyPr wrap="square" lIns="0" tIns="0" rIns="0" bIns="0" rtlCol="0" anchor="ctr"/>
          <a:lstStyle/>
          <a:p>
            <a:pPr indent="0" marL="0">
              <a:buNone/>
            </a:pPr>
            <a:r>
              <a:rPr lang="en-US" sz="1200" dirty="0">
                <a:solidFill>
                  <a:srgbClr val="5B6B7A"/>
                </a:solidFill>
                <a:latin typeface="Meiryo" pitchFamily="34" charset="0"/>
                <a:ea typeface="Meiryo" pitchFamily="34" charset="-122"/>
                <a:cs typeface="Meiryo" pitchFamily="34" charset="-120"/>
              </a:rPr>
              <a:t>回答案・候補者対応</a:t>
            </a:r>
            <a:endParaRPr lang="en-US" sz="1200" dirty="0"/>
          </a:p>
        </p:txBody>
      </p:sp>
      <p:sp>
        <p:nvSpPr>
          <p:cNvPr id="35" name="Text 27"/>
          <p:cNvSpPr/>
          <p:nvPr/>
        </p:nvSpPr>
        <p:spPr>
          <a:xfrm>
            <a:off x="566928" y="5184648"/>
            <a:ext cx="11057839" cy="32004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だからこそ、「全社員」が共通の判断基準を持つ必要があります。</a:t>
            </a:r>
            <a:endParaRPr lang="en-US" sz="1400" dirty="0"/>
          </a:p>
        </p:txBody>
      </p:sp>
      <p:sp>
        <p:nvSpPr>
          <p:cNvPr id="36" name="Shape 28"/>
          <p:cNvSpPr/>
          <p:nvPr/>
        </p:nvSpPr>
        <p:spPr>
          <a:xfrm>
            <a:off x="566928" y="6437376"/>
            <a:ext cx="11057839" cy="0"/>
          </a:xfrm>
          <a:prstGeom prst="line">
            <a:avLst/>
          </a:prstGeom>
          <a:noFill/>
          <a:ln w="12700">
            <a:solidFill>
              <a:srgbClr val="D4DCE4"/>
            </a:solidFill>
            <a:prstDash val="solid"/>
          </a:ln>
        </p:spPr>
      </p:sp>
      <p:sp>
        <p:nvSpPr>
          <p:cNvPr id="37" name="Text 29"/>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8" name="Text 30"/>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5</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BASICS</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600" b="1" dirty="0">
                <a:solidFill>
                  <a:srgbClr val="16314F"/>
                </a:solidFill>
                <a:latin typeface="Meiryo" pitchFamily="34" charset="0"/>
                <a:ea typeface="Meiryo" pitchFamily="34" charset="-122"/>
                <a:cs typeface="Meiryo" pitchFamily="34" charset="-120"/>
              </a:rPr>
              <a:t>生成AIで「できること」と「苦手なこと」</a:t>
            </a:r>
            <a:endParaRPr lang="en-US" sz="2600" dirty="0"/>
          </a:p>
        </p:txBody>
      </p:sp>
      <p:sp>
        <p:nvSpPr>
          <p:cNvPr id="4" name="Shape 2"/>
          <p:cNvSpPr/>
          <p:nvPr/>
        </p:nvSpPr>
        <p:spPr>
          <a:xfrm>
            <a:off x="566928" y="1481328"/>
            <a:ext cx="5346040" cy="3931920"/>
          </a:xfrm>
          <a:prstGeom prst="roundRect">
            <a:avLst>
              <a:gd name="adj" fmla="val 1395"/>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841248" y="1737360"/>
            <a:ext cx="475488" cy="475488"/>
          </a:xfrm>
          <a:prstGeom prst="ellipse">
            <a:avLst/>
          </a:prstGeom>
          <a:solidFill>
            <a:srgbClr val="2F6B4F"/>
          </a:solidFill>
          <a:ln/>
        </p:spPr>
      </p:sp>
      <p:pic>
        <p:nvPicPr>
          <p:cNvPr id="6" name="Image 0" descr="preencoded.png">    </p:cNvPr>
          <p:cNvPicPr>
            <a:picLocks noChangeAspect="1"/>
          </p:cNvPicPr>
          <p:nvPr/>
        </p:nvPicPr>
        <p:blipFill>
          <a:blip r:embed="rId1"/>
          <a:stretch>
            <a:fillRect/>
          </a:stretch>
        </p:blipFill>
        <p:spPr>
          <a:xfrm>
            <a:off x="964875" y="1860987"/>
            <a:ext cx="228234" cy="228234"/>
          </a:xfrm>
          <a:prstGeom prst="rect">
            <a:avLst/>
          </a:prstGeom>
        </p:spPr>
      </p:pic>
      <p:sp>
        <p:nvSpPr>
          <p:cNvPr id="7" name="Text 4"/>
          <p:cNvSpPr/>
          <p:nvPr/>
        </p:nvSpPr>
        <p:spPr>
          <a:xfrm>
            <a:off x="1435608" y="1755648"/>
            <a:ext cx="4340200" cy="411480"/>
          </a:xfrm>
          <a:prstGeom prst="rect">
            <a:avLst/>
          </a:prstGeom>
          <a:noFill/>
          <a:ln/>
        </p:spPr>
        <p:txBody>
          <a:bodyPr wrap="square" lIns="0" tIns="0" rIns="0" bIns="0" rtlCol="0" anchor="ctr"/>
          <a:lstStyle/>
          <a:p>
            <a:pPr indent="0" marL="0">
              <a:buNone/>
            </a:pPr>
            <a:r>
              <a:rPr lang="en-US" sz="1700" b="1" dirty="0">
                <a:solidFill>
                  <a:srgbClr val="2F6B4F"/>
                </a:solidFill>
                <a:latin typeface="Meiryo" pitchFamily="34" charset="0"/>
                <a:ea typeface="Meiryo" pitchFamily="34" charset="-122"/>
                <a:cs typeface="Meiryo" pitchFamily="34" charset="-120"/>
              </a:rPr>
              <a:t>得意なこと</a:t>
            </a:r>
            <a:endParaRPr lang="en-US" sz="1700" dirty="0"/>
          </a:p>
        </p:txBody>
      </p:sp>
      <p:sp>
        <p:nvSpPr>
          <p:cNvPr id="8" name="Text 5"/>
          <p:cNvSpPr/>
          <p:nvPr/>
        </p:nvSpPr>
        <p:spPr>
          <a:xfrm>
            <a:off x="886968" y="2350008"/>
            <a:ext cx="4705960" cy="2926080"/>
          </a:xfrm>
          <a:prstGeom prst="rect">
            <a:avLst/>
          </a:prstGeom>
          <a:noFill/>
          <a:ln/>
        </p:spPr>
        <p:txBody>
          <a:bodyPr wrap="square" rtlCol="0" anchor="t"/>
          <a:lstStyle/>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文章のたたき台・言い換え・要約の下書き</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形式的な整形、表現の候補出し</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アイデア出し・観点の洗い出し</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下訳・一次的な情報整理</a:t>
            </a:r>
            <a:endParaRPr lang="en-US" sz="1450" dirty="0"/>
          </a:p>
        </p:txBody>
      </p:sp>
      <p:sp>
        <p:nvSpPr>
          <p:cNvPr id="9" name="Shape 6"/>
          <p:cNvSpPr/>
          <p:nvPr/>
        </p:nvSpPr>
        <p:spPr>
          <a:xfrm>
            <a:off x="6278728" y="1481328"/>
            <a:ext cx="5346040" cy="3931920"/>
          </a:xfrm>
          <a:prstGeom prst="roundRect">
            <a:avLst>
              <a:gd name="adj" fmla="val 1395"/>
            </a:avLst>
          </a:prstGeom>
          <a:solidFill>
            <a:srgbClr val="FBEAE8"/>
          </a:solidFill>
          <a:ln w="12700">
            <a:solidFill>
              <a:srgbClr val="EBC9C4"/>
            </a:solidFill>
            <a:prstDash val="solid"/>
          </a:ln>
        </p:spPr>
      </p:sp>
      <p:sp>
        <p:nvSpPr>
          <p:cNvPr id="10" name="Shape 7"/>
          <p:cNvSpPr/>
          <p:nvPr/>
        </p:nvSpPr>
        <p:spPr>
          <a:xfrm>
            <a:off x="6553048" y="1737360"/>
            <a:ext cx="475488" cy="475488"/>
          </a:xfrm>
          <a:prstGeom prst="ellipse">
            <a:avLst/>
          </a:prstGeom>
          <a:solidFill>
            <a:srgbClr val="B42318"/>
          </a:solidFill>
          <a:ln/>
        </p:spPr>
      </p:sp>
      <p:pic>
        <p:nvPicPr>
          <p:cNvPr id="11" name="Image 1" descr="preencoded.png">    </p:cNvPr>
          <p:cNvPicPr>
            <a:picLocks noChangeAspect="1"/>
          </p:cNvPicPr>
          <p:nvPr/>
        </p:nvPicPr>
        <p:blipFill>
          <a:blip r:embed="rId2"/>
          <a:stretch>
            <a:fillRect/>
          </a:stretch>
        </p:blipFill>
        <p:spPr>
          <a:xfrm>
            <a:off x="6676674" y="1860987"/>
            <a:ext cx="228234" cy="228234"/>
          </a:xfrm>
          <a:prstGeom prst="rect">
            <a:avLst/>
          </a:prstGeom>
        </p:spPr>
      </p:pic>
      <p:sp>
        <p:nvSpPr>
          <p:cNvPr id="12" name="Text 8"/>
          <p:cNvSpPr/>
          <p:nvPr/>
        </p:nvSpPr>
        <p:spPr>
          <a:xfrm>
            <a:off x="7147408" y="1755648"/>
            <a:ext cx="4340200" cy="411480"/>
          </a:xfrm>
          <a:prstGeom prst="rect">
            <a:avLst/>
          </a:prstGeom>
          <a:noFill/>
          <a:ln/>
        </p:spPr>
        <p:txBody>
          <a:bodyPr wrap="square" lIns="0" tIns="0" rIns="0" bIns="0" rtlCol="0" anchor="ctr"/>
          <a:lstStyle/>
          <a:p>
            <a:pPr indent="0" marL="0">
              <a:buNone/>
            </a:pPr>
            <a:r>
              <a:rPr lang="en-US" sz="1700" b="1" dirty="0">
                <a:solidFill>
                  <a:srgbClr val="B42318"/>
                </a:solidFill>
                <a:latin typeface="Meiryo" pitchFamily="34" charset="0"/>
                <a:ea typeface="Meiryo" pitchFamily="34" charset="-122"/>
                <a:cs typeface="Meiryo" pitchFamily="34" charset="-120"/>
              </a:rPr>
              <a:t>苦手・あてにできないこと</a:t>
            </a:r>
            <a:endParaRPr lang="en-US" sz="1700" dirty="0"/>
          </a:p>
        </p:txBody>
      </p:sp>
      <p:sp>
        <p:nvSpPr>
          <p:cNvPr id="13" name="Text 9"/>
          <p:cNvSpPr/>
          <p:nvPr/>
        </p:nvSpPr>
        <p:spPr>
          <a:xfrm>
            <a:off x="6598768" y="2350008"/>
            <a:ext cx="4705960" cy="2926080"/>
          </a:xfrm>
          <a:prstGeom prst="rect">
            <a:avLst/>
          </a:prstGeom>
          <a:noFill/>
          <a:ln/>
        </p:spPr>
        <p:txBody>
          <a:bodyPr wrap="square" rtlCol="0" anchor="t"/>
          <a:lstStyle/>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事実の正確性（もっともらしい誤りを出す）</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最新の法令・制度・社内ルールの反映</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出典・URL・判例・数値の信頼性</a:t>
            </a:r>
            <a:endParaRPr lang="en-US" sz="1450" dirty="0"/>
          </a:p>
          <a:p>
            <a:pPr marL="342900" indent="-342900">
              <a:spcAft>
                <a:spcPts val="1100"/>
              </a:spcAft>
              <a:buSzPct val="100000"/>
              <a:buChar char="✕"/>
            </a:pPr>
            <a:r>
              <a:rPr lang="en-US" sz="1450" dirty="0">
                <a:solidFill>
                  <a:srgbClr val="263238"/>
                </a:solidFill>
                <a:latin typeface="Meiryo" pitchFamily="34" charset="0"/>
                <a:ea typeface="Meiryo" pitchFamily="34" charset="-122"/>
                <a:cs typeface="Meiryo" pitchFamily="34" charset="-120"/>
              </a:rPr>
              <a:t>「責任」を引き受けること（責任は人に残る）</a:t>
            </a:r>
            <a:endParaRPr lang="en-US" sz="1450" dirty="0"/>
          </a:p>
        </p:txBody>
      </p:sp>
      <p:sp>
        <p:nvSpPr>
          <p:cNvPr id="14" name="Shape 10"/>
          <p:cNvSpPr/>
          <p:nvPr/>
        </p:nvSpPr>
        <p:spPr>
          <a:xfrm>
            <a:off x="566928" y="6437376"/>
            <a:ext cx="11057839" cy="0"/>
          </a:xfrm>
          <a:prstGeom prst="line">
            <a:avLst/>
          </a:prstGeom>
          <a:noFill/>
          <a:ln w="12700">
            <a:solidFill>
              <a:srgbClr val="D4DCE4"/>
            </a:solidFill>
            <a:prstDash val="solid"/>
          </a:ln>
        </p:spPr>
      </p:sp>
      <p:sp>
        <p:nvSpPr>
          <p:cNvPr id="15" name="Text 1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16" name="Text 1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6</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SCOPE</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500" b="1" dirty="0">
                <a:solidFill>
                  <a:srgbClr val="16314F"/>
                </a:solidFill>
                <a:latin typeface="Meiryo" pitchFamily="34" charset="0"/>
                <a:ea typeface="Meiryo" pitchFamily="34" charset="-122"/>
                <a:cs typeface="Meiryo" pitchFamily="34" charset="-120"/>
              </a:rPr>
              <a:t>このシリーズでの位置づけ（重複を避ける）</a:t>
            </a:r>
            <a:endParaRPr lang="en-US" sz="25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本回は「生成AIに特有の論点」に絞ります。隣接テーマは各回で詳しく扱います。</a:t>
            </a:r>
            <a:endParaRPr lang="en-US" sz="13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66928" y="1984248"/>
          <a:ext cx="11057839" cy="914400"/>
        </p:xfrm>
        <a:graphic>
          <a:graphicData uri="http://schemas.openxmlformats.org/drawingml/2006/table">
            <a:tbl>
              <a:tblPr/>
              <a:tblGrid>
                <a:gridCol w="1005840"/>
                <a:gridCol w="1828800"/>
                <a:gridCol w="4297680"/>
                <a:gridCol w="3941064"/>
              </a:tblGrid>
              <a:tr h="457200">
                <a:tc>
                  <a:txBody>
                    <a:bodyPr/>
                    <a:lstStyle/>
                    <a:p>
                      <a:pPr algn="ctr" indent="0" marL="0">
                        <a:buNone/>
                      </a:pPr>
                      <a:r>
                        <a:rPr lang="en-US" sz="1200" b="1" dirty="0">
                          <a:solidFill>
                            <a:srgbClr val="FFFFFF"/>
                          </a:solidFill>
                          <a:latin typeface="Meiryo" pitchFamily="34" charset="0"/>
                          <a:ea typeface="Meiryo" pitchFamily="34" charset="-122"/>
                          <a:cs typeface="Meiryo" pitchFamily="34" charset="-120"/>
                        </a:rPr>
                        <a:t>回</a:t>
                      </a:r>
                      <a:endParaRPr lang="en-US" sz="120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テーマ</a:t>
                      </a:r>
                      <a:endParaRPr lang="en-US" sz="120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そちらで扱うこと</a:t>
                      </a:r>
                      <a:endParaRPr lang="en-US" sz="120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本回（第11回）で扱うこと</a:t>
                      </a:r>
                      <a:endParaRPr lang="en-US" sz="120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B58A3A"/>
                    </a:solidFill>
                  </a:tcPr>
                </a:tc>
              </a:tr>
              <a:tr h="713232">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第9回</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243B53"/>
                    </a:solidFill>
                  </a:tcPr>
                </a:tc>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個人情報保護</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FFFFF"/>
                    </a:solidFill>
                  </a:tcPr>
                </a:tc>
                <a:tc>
                  <a:txBody>
                    <a:bodyPr/>
                    <a:lstStyle/>
                    <a:p>
                      <a:pPr indent="0" marL="0">
                        <a:buNone/>
                      </a:pPr>
                      <a:r>
                        <a:rPr lang="en-US" sz="1150" dirty="0">
                          <a:solidFill>
                            <a:srgbClr val="5B6B7A"/>
                          </a:solidFill>
                          <a:latin typeface="Meiryo" pitchFamily="34" charset="0"/>
                          <a:ea typeface="Meiryo" pitchFamily="34" charset="-122"/>
                          <a:cs typeface="Meiryo" pitchFamily="34" charset="-120"/>
                        </a:rPr>
                        <a:t>漏えい報告・本人通知・誤送信の初動 → 第9回</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FFFFF"/>
                    </a:solidFill>
                  </a:tcPr>
                </a:tc>
                <a:tc>
                  <a:txBody>
                    <a:bodyPr/>
                    <a:lstStyle/>
                    <a:p>
                      <a:pPr indent="0" marL="0">
                        <a:buNone/>
                      </a:pPr>
                      <a:r>
                        <a:rPr lang="en-US" sz="1150" b="1" dirty="0">
                          <a:solidFill>
                            <a:srgbClr val="16314F"/>
                          </a:solidFill>
                          <a:latin typeface="Meiryo" pitchFamily="34" charset="0"/>
                          <a:ea typeface="Meiryo" pitchFamily="34" charset="-122"/>
                          <a:cs typeface="Meiryo" pitchFamily="34" charset="-120"/>
                        </a:rPr>
                        <a:t>個人情報を外部AIへ入れない／匿名化</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5EEE0"/>
                    </a:solidFill>
                  </a:tcPr>
                </a:tc>
              </a:tr>
              <a:tr h="713232">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第10回</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243B53"/>
                    </a:solidFill>
                  </a:tcPr>
                </a:tc>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情報セキュリティ</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6F8FA"/>
                    </a:solidFill>
                  </a:tcPr>
                </a:tc>
                <a:tc>
                  <a:txBody>
                    <a:bodyPr/>
                    <a:lstStyle/>
                    <a:p>
                      <a:pPr indent="0" marL="0">
                        <a:buNone/>
                      </a:pPr>
                      <a:r>
                        <a:rPr lang="en-US" sz="1150" dirty="0">
                          <a:solidFill>
                            <a:srgbClr val="5B6B7A"/>
                          </a:solidFill>
                          <a:latin typeface="Meiryo" pitchFamily="34" charset="0"/>
                          <a:ea typeface="Meiryo" pitchFamily="34" charset="-122"/>
                          <a:cs typeface="Meiryo" pitchFamily="34" charset="-120"/>
                        </a:rPr>
                        <a:t>標的型メール・パスワード・端末紛失 → 第10回</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6F8FA"/>
                    </a:solidFill>
                  </a:tcPr>
                </a:tc>
                <a:tc>
                  <a:txBody>
                    <a:bodyPr/>
                    <a:lstStyle/>
                    <a:p>
                      <a:pPr indent="0" marL="0">
                        <a:buNone/>
                      </a:pPr>
                      <a:r>
                        <a:rPr lang="en-US" sz="1150" b="1" dirty="0">
                          <a:solidFill>
                            <a:srgbClr val="16314F"/>
                          </a:solidFill>
                          <a:latin typeface="Meiryo" pitchFamily="34" charset="0"/>
                          <a:ea typeface="Meiryo" pitchFamily="34" charset="-122"/>
                          <a:cs typeface="Meiryo" pitchFamily="34" charset="-120"/>
                        </a:rPr>
                        <a:t>未承認AI・拡張機能・コード実行のリスク</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5EEE0"/>
                    </a:solidFill>
                  </a:tcPr>
                </a:tc>
              </a:tr>
              <a:tr h="713232">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第12回</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243B53"/>
                    </a:solidFill>
                  </a:tcPr>
                </a:tc>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SNS利用</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FFFFF"/>
                    </a:solidFill>
                  </a:tcPr>
                </a:tc>
                <a:tc>
                  <a:txBody>
                    <a:bodyPr/>
                    <a:lstStyle/>
                    <a:p>
                      <a:pPr indent="0" marL="0">
                        <a:buNone/>
                      </a:pPr>
                      <a:r>
                        <a:rPr lang="en-US" sz="1150" dirty="0">
                          <a:solidFill>
                            <a:srgbClr val="5B6B7A"/>
                          </a:solidFill>
                          <a:latin typeface="Meiryo" pitchFamily="34" charset="0"/>
                          <a:ea typeface="Meiryo" pitchFamily="34" charset="-122"/>
                          <a:cs typeface="Meiryo" pitchFamily="34" charset="-120"/>
                        </a:rPr>
                        <a:t>私的投稿・職場撮影・炎上 → 第12回</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FFFFF"/>
                    </a:solidFill>
                  </a:tcPr>
                </a:tc>
                <a:tc>
                  <a:txBody>
                    <a:bodyPr/>
                    <a:lstStyle/>
                    <a:p>
                      <a:pPr indent="0" marL="0">
                        <a:buNone/>
                      </a:pPr>
                      <a:r>
                        <a:rPr lang="en-US" sz="1150" b="1" dirty="0">
                          <a:solidFill>
                            <a:srgbClr val="16314F"/>
                          </a:solidFill>
                          <a:latin typeface="Meiryo" pitchFamily="34" charset="0"/>
                          <a:ea typeface="Meiryo" pitchFamily="34" charset="-122"/>
                          <a:cs typeface="Meiryo" pitchFamily="34" charset="-120"/>
                        </a:rPr>
                        <a:t>AI生成物を社外発信する前の確認</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5EEE0"/>
                    </a:solidFill>
                  </a:tcPr>
                </a:tc>
              </a:tr>
              <a:tr h="713232">
                <a:tc>
                  <a:txBody>
                    <a:bodyPr/>
                    <a:lstStyle/>
                    <a:p>
                      <a:pPr algn="ctr" indent="0" marL="0">
                        <a:buNone/>
                      </a:pPr>
                      <a:r>
                        <a:rPr lang="en-US" sz="1250" b="1" dirty="0">
                          <a:solidFill>
                            <a:srgbClr val="FFFFFF"/>
                          </a:solidFill>
                          <a:latin typeface="Meiryo" pitchFamily="34" charset="0"/>
                          <a:ea typeface="Meiryo" pitchFamily="34" charset="-122"/>
                          <a:cs typeface="Meiryo" pitchFamily="34" charset="-120"/>
                        </a:rPr>
                        <a:t>第13回</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243B53"/>
                    </a:solidFill>
                  </a:tcPr>
                </a:tc>
                <a:tc>
                  <a:txBody>
                    <a:bodyPr/>
                    <a:lstStyle/>
                    <a:p>
                      <a:pPr indent="0" marL="0">
                        <a:buNone/>
                      </a:pPr>
                      <a:r>
                        <a:rPr lang="en-US" sz="1250" b="1" dirty="0">
                          <a:solidFill>
                            <a:srgbClr val="263238"/>
                          </a:solidFill>
                          <a:latin typeface="Meiryo" pitchFamily="34" charset="0"/>
                          <a:ea typeface="Meiryo" pitchFamily="34" charset="-122"/>
                          <a:cs typeface="Meiryo" pitchFamily="34" charset="-120"/>
                        </a:rPr>
                        <a:t>営業秘密管理</a:t>
                      </a:r>
                      <a:endParaRPr lang="en-US" sz="12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6F8FA"/>
                    </a:solidFill>
                  </a:tcPr>
                </a:tc>
                <a:tc>
                  <a:txBody>
                    <a:bodyPr/>
                    <a:lstStyle/>
                    <a:p>
                      <a:pPr indent="0" marL="0">
                        <a:buNone/>
                      </a:pPr>
                      <a:r>
                        <a:rPr lang="en-US" sz="1150" dirty="0">
                          <a:solidFill>
                            <a:srgbClr val="5B6B7A"/>
                          </a:solidFill>
                          <a:latin typeface="Meiryo" pitchFamily="34" charset="0"/>
                          <a:ea typeface="Meiryo" pitchFamily="34" charset="-122"/>
                          <a:cs typeface="Meiryo" pitchFamily="34" charset="-120"/>
                        </a:rPr>
                        <a:t>営業秘密3要件・退職時持出し → 第13回</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6F8FA"/>
                    </a:solidFill>
                  </a:tcPr>
                </a:tc>
                <a:tc>
                  <a:txBody>
                    <a:bodyPr/>
                    <a:lstStyle/>
                    <a:p>
                      <a:pPr indent="0" marL="0">
                        <a:buNone/>
                      </a:pPr>
                      <a:r>
                        <a:rPr lang="en-US" sz="1150" b="1" dirty="0">
                          <a:solidFill>
                            <a:srgbClr val="16314F"/>
                          </a:solidFill>
                          <a:latin typeface="Meiryo" pitchFamily="34" charset="0"/>
                          <a:ea typeface="Meiryo" pitchFamily="34" charset="-122"/>
                          <a:cs typeface="Meiryo" pitchFamily="34" charset="-120"/>
                        </a:rPr>
                        <a:t>営業秘密を外部AIへ入れない</a:t>
                      </a:r>
                      <a:endParaRPr lang="en-US" sz="1150" dirty="0">
                        <a:latin typeface="Meiryo" charset="0"/>
                        <a:ea typeface="Meiryo" charset="0"/>
                        <a:cs typeface="Meiryo" charset="0"/>
                      </a:endParaRPr>
                    </a:p>
                  </a:txBody>
                  <a:tcPr marL="50800" marR="50800" marT="50800" marB="50800" anchor="ctr">
                    <a:lnL w="12700" cap="flat" cmpd="sng" algn="ctr">
                      <a:solidFill>
                        <a:srgbClr val="D4DCE4"/>
                      </a:solidFill>
                      <a:prstDash val="solid"/>
                      <a:round/>
                      <a:headEnd type="none" w="med" len="med"/>
                      <a:tailEnd type="none" w="med" len="med"/>
                    </a:lnL>
                    <a:lnR w="12700" cap="flat" cmpd="sng" algn="ctr">
                      <a:solidFill>
                        <a:srgbClr val="D4DCE4"/>
                      </a:solidFill>
                      <a:prstDash val="solid"/>
                      <a:round/>
                      <a:headEnd type="none" w="med" len="med"/>
                      <a:tailEnd type="none" w="med" len="med"/>
                    </a:lnR>
                    <a:lnT w="12700" cap="flat" cmpd="sng" algn="ctr">
                      <a:solidFill>
                        <a:srgbClr val="D4DCE4"/>
                      </a:solidFill>
                      <a:prstDash val="solid"/>
                      <a:round/>
                      <a:headEnd type="none" w="med" len="med"/>
                      <a:tailEnd type="none" w="med" len="med"/>
                    </a:lnT>
                    <a:lnB w="12700" cap="flat" cmpd="sng" algn="ctr">
                      <a:solidFill>
                        <a:srgbClr val="D4DCE4"/>
                      </a:solidFill>
                      <a:prstDash val="solid"/>
                      <a:round/>
                      <a:headEnd type="none" w="med" len="med"/>
                      <a:tailEnd type="none" w="med" len="med"/>
                    </a:lnB>
                    <a:solidFill>
                      <a:srgbClr val="F5EEE0"/>
                    </a:solidFill>
                  </a:tcPr>
                </a:tc>
              </a:tr>
            </a:tbl>
          </a:graphicData>
        </a:graphic>
      </p:graphicFrame>
      <p:sp>
        <p:nvSpPr>
          <p:cNvPr id="6" name="Shape 3"/>
          <p:cNvSpPr/>
          <p:nvPr/>
        </p:nvSpPr>
        <p:spPr>
          <a:xfrm>
            <a:off x="566928" y="6437376"/>
            <a:ext cx="11057839" cy="0"/>
          </a:xfrm>
          <a:prstGeom prst="line">
            <a:avLst/>
          </a:prstGeom>
          <a:noFill/>
          <a:ln w="12700">
            <a:solidFill>
              <a:srgbClr val="D4DCE4"/>
            </a:solidFill>
            <a:prstDash val="solid"/>
          </a:ln>
        </p:spPr>
      </p:sp>
      <p:sp>
        <p:nvSpPr>
          <p:cNvPr id="7" name="Text 4"/>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8" name="Text 5"/>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7</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LEGAL MAP</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500" b="1" dirty="0">
                <a:solidFill>
                  <a:srgbClr val="16314F"/>
                </a:solidFill>
                <a:latin typeface="Meiryo" pitchFamily="34" charset="0"/>
                <a:ea typeface="Meiryo" pitchFamily="34" charset="-122"/>
                <a:cs typeface="Meiryo" pitchFamily="34" charset="-120"/>
              </a:rPr>
              <a:t>AI法とAI事業者ガイドラインの位置づけ</a:t>
            </a:r>
            <a:endParaRPr lang="en-US" sz="2500" dirty="0"/>
          </a:p>
        </p:txBody>
      </p:sp>
      <p:sp>
        <p:nvSpPr>
          <p:cNvPr id="4" name="Text 2"/>
          <p:cNvSpPr/>
          <p:nvPr/>
        </p:nvSpPr>
        <p:spPr>
          <a:xfrm>
            <a:off x="566928" y="1481328"/>
            <a:ext cx="11057839" cy="320040"/>
          </a:xfrm>
          <a:prstGeom prst="rect">
            <a:avLst/>
          </a:prstGeom>
          <a:noFill/>
          <a:ln/>
        </p:spPr>
        <p:txBody>
          <a:bodyPr wrap="square" lIns="0" tIns="0" rIns="0" bIns="0" rtlCol="0" anchor="ctr"/>
          <a:lstStyle/>
          <a:p>
            <a:pPr indent="0" marL="0">
              <a:buNone/>
            </a:pPr>
            <a:r>
              <a:rPr lang="en-US" sz="1350" dirty="0">
                <a:solidFill>
                  <a:srgbClr val="5B6B7A"/>
                </a:solidFill>
                <a:latin typeface="Meiryo" pitchFamily="34" charset="0"/>
                <a:ea typeface="Meiryo" pitchFamily="34" charset="-122"/>
                <a:cs typeface="Meiryo" pitchFamily="34" charset="-120"/>
              </a:rPr>
              <a:t>「ルールの強さ」を取り違えないことが大切です。義務・推奨・自社ルールは別物です。</a:t>
            </a:r>
            <a:endParaRPr lang="en-US" sz="1350" dirty="0"/>
          </a:p>
        </p:txBody>
      </p:sp>
      <p:sp>
        <p:nvSpPr>
          <p:cNvPr id="5" name="Shape 3"/>
          <p:cNvSpPr/>
          <p:nvPr/>
        </p:nvSpPr>
        <p:spPr>
          <a:xfrm>
            <a:off x="566928" y="1984248"/>
            <a:ext cx="2490140" cy="3246120"/>
          </a:xfrm>
          <a:prstGeom prst="roundRect">
            <a:avLst>
              <a:gd name="adj" fmla="val 2203"/>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6" name="Shape 4"/>
          <p:cNvSpPr/>
          <p:nvPr/>
        </p:nvSpPr>
        <p:spPr>
          <a:xfrm>
            <a:off x="1510246" y="2240280"/>
            <a:ext cx="603504" cy="603504"/>
          </a:xfrm>
          <a:prstGeom prst="ellipse">
            <a:avLst/>
          </a:prstGeom>
          <a:solidFill>
            <a:srgbClr val="16314F"/>
          </a:solidFill>
          <a:ln/>
        </p:spPr>
      </p:sp>
      <p:pic>
        <p:nvPicPr>
          <p:cNvPr id="7" name="Image 0" descr="preencoded.png">    </p:cNvPr>
          <p:cNvPicPr>
            <a:picLocks noChangeAspect="1"/>
          </p:cNvPicPr>
          <p:nvPr/>
        </p:nvPicPr>
        <p:blipFill>
          <a:blip r:embed="rId1"/>
          <a:stretch>
            <a:fillRect/>
          </a:stretch>
        </p:blipFill>
        <p:spPr>
          <a:xfrm>
            <a:off x="1667157" y="2397191"/>
            <a:ext cx="289682" cy="289682"/>
          </a:xfrm>
          <a:prstGeom prst="rect">
            <a:avLst/>
          </a:prstGeom>
        </p:spPr>
      </p:pic>
      <p:sp>
        <p:nvSpPr>
          <p:cNvPr id="8" name="Text 5"/>
          <p:cNvSpPr/>
          <p:nvPr/>
        </p:nvSpPr>
        <p:spPr>
          <a:xfrm>
            <a:off x="704088" y="2944368"/>
            <a:ext cx="2215820" cy="5486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法律上の義務</a:t>
            </a:r>
            <a:endParaRPr lang="en-US" sz="1400" dirty="0"/>
          </a:p>
        </p:txBody>
      </p:sp>
      <p:sp>
        <p:nvSpPr>
          <p:cNvPr id="9" name="Text 6"/>
          <p:cNvSpPr/>
          <p:nvPr/>
        </p:nvSpPr>
        <p:spPr>
          <a:xfrm>
            <a:off x="749808" y="3447288"/>
            <a:ext cx="2124380" cy="164592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個人情報保護法・著作権法・不正競争防止法 など。違反には法的責任が生じ得る（罰則・損害賠償等）。</a:t>
            </a:r>
            <a:endParaRPr lang="en-US" sz="1150" dirty="0"/>
          </a:p>
        </p:txBody>
      </p:sp>
      <p:sp>
        <p:nvSpPr>
          <p:cNvPr id="10" name="Shape 7"/>
          <p:cNvSpPr/>
          <p:nvPr/>
        </p:nvSpPr>
        <p:spPr>
          <a:xfrm>
            <a:off x="3422828" y="1984248"/>
            <a:ext cx="2490140" cy="3246120"/>
          </a:xfrm>
          <a:prstGeom prst="roundRect">
            <a:avLst>
              <a:gd name="adj" fmla="val 2203"/>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4366146" y="2240280"/>
            <a:ext cx="603504" cy="603504"/>
          </a:xfrm>
          <a:prstGeom prst="ellipse">
            <a:avLst/>
          </a:prstGeom>
          <a:solidFill>
            <a:srgbClr val="B58A3A"/>
          </a:solidFill>
          <a:ln/>
        </p:spPr>
      </p:sp>
      <p:pic>
        <p:nvPicPr>
          <p:cNvPr id="12" name="Image 1" descr="preencoded.png">    </p:cNvPr>
          <p:cNvPicPr>
            <a:picLocks noChangeAspect="1"/>
          </p:cNvPicPr>
          <p:nvPr/>
        </p:nvPicPr>
        <p:blipFill>
          <a:blip r:embed="rId2"/>
          <a:stretch>
            <a:fillRect/>
          </a:stretch>
        </p:blipFill>
        <p:spPr>
          <a:xfrm>
            <a:off x="4523057" y="2397191"/>
            <a:ext cx="289682" cy="289682"/>
          </a:xfrm>
          <a:prstGeom prst="rect">
            <a:avLst/>
          </a:prstGeom>
        </p:spPr>
      </p:pic>
      <p:sp>
        <p:nvSpPr>
          <p:cNvPr id="13" name="Text 9"/>
          <p:cNvSpPr/>
          <p:nvPr/>
        </p:nvSpPr>
        <p:spPr>
          <a:xfrm>
            <a:off x="3559988" y="2944368"/>
            <a:ext cx="2215820" cy="54864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AI法（推進法）</a:t>
            </a:r>
            <a:endParaRPr lang="en-US" sz="1400" dirty="0"/>
          </a:p>
        </p:txBody>
      </p:sp>
      <p:sp>
        <p:nvSpPr>
          <p:cNvPr id="14" name="Text 10"/>
          <p:cNvSpPr/>
          <p:nvPr/>
        </p:nvSpPr>
        <p:spPr>
          <a:xfrm>
            <a:off x="3605708" y="3447288"/>
            <a:ext cx="2124380" cy="164592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令和7年法律第53号。基本理念・基本計画・AI戦略本部を定める推進法。罰則はなく、社員個人に入力禁止義務を直接課す法律ではない。</a:t>
            </a:r>
            <a:endParaRPr lang="en-US" sz="1150" dirty="0"/>
          </a:p>
        </p:txBody>
      </p:sp>
      <p:sp>
        <p:nvSpPr>
          <p:cNvPr id="15" name="Shape 11"/>
          <p:cNvSpPr/>
          <p:nvPr/>
        </p:nvSpPr>
        <p:spPr>
          <a:xfrm>
            <a:off x="6278728" y="1984248"/>
            <a:ext cx="2490140" cy="3246120"/>
          </a:xfrm>
          <a:prstGeom prst="roundRect">
            <a:avLst>
              <a:gd name="adj" fmla="val 2203"/>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6" name="Shape 12"/>
          <p:cNvSpPr/>
          <p:nvPr/>
        </p:nvSpPr>
        <p:spPr>
          <a:xfrm>
            <a:off x="7222046" y="2240280"/>
            <a:ext cx="603504" cy="603504"/>
          </a:xfrm>
          <a:prstGeom prst="ellipse">
            <a:avLst/>
          </a:prstGeom>
          <a:solidFill>
            <a:srgbClr val="237A75"/>
          </a:solidFill>
          <a:ln/>
        </p:spPr>
      </p:sp>
      <p:pic>
        <p:nvPicPr>
          <p:cNvPr id="17" name="Image 2" descr="preencoded.png">    </p:cNvPr>
          <p:cNvPicPr>
            <a:picLocks noChangeAspect="1"/>
          </p:cNvPicPr>
          <p:nvPr/>
        </p:nvPicPr>
        <p:blipFill>
          <a:blip r:embed="rId3"/>
          <a:stretch>
            <a:fillRect/>
          </a:stretch>
        </p:blipFill>
        <p:spPr>
          <a:xfrm>
            <a:off x="7378957" y="2397191"/>
            <a:ext cx="289682" cy="289682"/>
          </a:xfrm>
          <a:prstGeom prst="rect">
            <a:avLst/>
          </a:prstGeom>
        </p:spPr>
      </p:pic>
      <p:sp>
        <p:nvSpPr>
          <p:cNvPr id="18" name="Text 13"/>
          <p:cNvSpPr/>
          <p:nvPr/>
        </p:nvSpPr>
        <p:spPr>
          <a:xfrm>
            <a:off x="6415888" y="2944368"/>
            <a:ext cx="2215820" cy="548640"/>
          </a:xfrm>
          <a:prstGeom prst="rect">
            <a:avLst/>
          </a:prstGeom>
          <a:noFill/>
          <a:ln/>
        </p:spPr>
        <p:txBody>
          <a:bodyPr wrap="square" lIns="0" tIns="0" rIns="0" bIns="0" rtlCol="0" anchor="ctr"/>
          <a:lstStyle/>
          <a:p>
            <a:pPr algn="ctr" indent="0" marL="0">
              <a:buNone/>
            </a:pPr>
            <a:r>
              <a:rPr lang="en-US" sz="1400" b="1" dirty="0">
                <a:solidFill>
                  <a:srgbClr val="237A75"/>
                </a:solidFill>
                <a:latin typeface="Meiryo" pitchFamily="34" charset="0"/>
                <a:ea typeface="Meiryo" pitchFamily="34" charset="-122"/>
                <a:cs typeface="Meiryo" pitchFamily="34" charset="-120"/>
              </a:rPr>
              <a:t>AI事業者ガイドライン</a:t>
            </a:r>
            <a:endParaRPr lang="en-US" sz="1400" dirty="0"/>
          </a:p>
        </p:txBody>
      </p:sp>
      <p:sp>
        <p:nvSpPr>
          <p:cNvPr id="19" name="Text 14"/>
          <p:cNvSpPr/>
          <p:nvPr/>
        </p:nvSpPr>
        <p:spPr>
          <a:xfrm>
            <a:off x="6461608" y="3447288"/>
            <a:ext cx="2124380" cy="164592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総務省・経産省 第1.2版（2026年3月）。法的拘束力のない「ソフトロー」。安全・透明・人間中心など望ましい取組の指針。</a:t>
            </a:r>
            <a:endParaRPr lang="en-US" sz="1150" dirty="0"/>
          </a:p>
        </p:txBody>
      </p:sp>
      <p:sp>
        <p:nvSpPr>
          <p:cNvPr id="20" name="Shape 15"/>
          <p:cNvSpPr/>
          <p:nvPr/>
        </p:nvSpPr>
        <p:spPr>
          <a:xfrm>
            <a:off x="9134627" y="1984248"/>
            <a:ext cx="2490140" cy="3246120"/>
          </a:xfrm>
          <a:prstGeom prst="roundRect">
            <a:avLst>
              <a:gd name="adj" fmla="val 2203"/>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1" name="Shape 16"/>
          <p:cNvSpPr/>
          <p:nvPr/>
        </p:nvSpPr>
        <p:spPr>
          <a:xfrm>
            <a:off x="10077945" y="2240280"/>
            <a:ext cx="603504" cy="603504"/>
          </a:xfrm>
          <a:prstGeom prst="ellipse">
            <a:avLst/>
          </a:prstGeom>
          <a:solidFill>
            <a:srgbClr val="2F6B4F"/>
          </a:solidFill>
          <a:ln/>
        </p:spPr>
      </p:sp>
      <p:pic>
        <p:nvPicPr>
          <p:cNvPr id="22" name="Image 3" descr="preencoded.png">    </p:cNvPr>
          <p:cNvPicPr>
            <a:picLocks noChangeAspect="1"/>
          </p:cNvPicPr>
          <p:nvPr/>
        </p:nvPicPr>
        <p:blipFill>
          <a:blip r:embed="rId4"/>
          <a:stretch>
            <a:fillRect/>
          </a:stretch>
        </p:blipFill>
        <p:spPr>
          <a:xfrm>
            <a:off x="10234856" y="2397191"/>
            <a:ext cx="289682" cy="289682"/>
          </a:xfrm>
          <a:prstGeom prst="rect">
            <a:avLst/>
          </a:prstGeom>
        </p:spPr>
      </p:pic>
      <p:sp>
        <p:nvSpPr>
          <p:cNvPr id="23" name="Text 17"/>
          <p:cNvSpPr/>
          <p:nvPr/>
        </p:nvSpPr>
        <p:spPr>
          <a:xfrm>
            <a:off x="9271787" y="2944368"/>
            <a:ext cx="2215820" cy="548640"/>
          </a:xfrm>
          <a:prstGeom prst="rect">
            <a:avLst/>
          </a:prstGeom>
          <a:noFill/>
          <a:ln/>
        </p:spPr>
        <p:txBody>
          <a:bodyPr wrap="square" lIns="0" tIns="0" rIns="0" bIns="0" rtlCol="0" anchor="ctr"/>
          <a:lstStyle/>
          <a:p>
            <a:pPr algn="ctr" indent="0" marL="0">
              <a:buNone/>
            </a:pPr>
            <a:r>
              <a:rPr lang="en-US" sz="1400" b="1" dirty="0">
                <a:solidFill>
                  <a:srgbClr val="2F6B4F"/>
                </a:solidFill>
                <a:latin typeface="Meiryo" pitchFamily="34" charset="0"/>
                <a:ea typeface="Meiryo" pitchFamily="34" charset="-122"/>
                <a:cs typeface="Meiryo" pitchFamily="34" charset="-120"/>
              </a:rPr>
              <a:t>自社ルール</a:t>
            </a:r>
            <a:endParaRPr lang="en-US" sz="1400" dirty="0"/>
          </a:p>
        </p:txBody>
      </p:sp>
      <p:sp>
        <p:nvSpPr>
          <p:cNvPr id="24" name="Text 18"/>
          <p:cNvSpPr/>
          <p:nvPr/>
        </p:nvSpPr>
        <p:spPr>
          <a:xfrm>
            <a:off x="9317507" y="3447288"/>
            <a:ext cx="2124380" cy="164592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AI利用規程・承認済みツール・入力禁止情報など。社員が日々従うのは、最終的にここ。</a:t>
            </a:r>
            <a:endParaRPr lang="en-US" sz="1150" dirty="0"/>
          </a:p>
        </p:txBody>
      </p:sp>
      <p:sp>
        <p:nvSpPr>
          <p:cNvPr id="25" name="Text 19"/>
          <p:cNvSpPr/>
          <p:nvPr/>
        </p:nvSpPr>
        <p:spPr>
          <a:xfrm>
            <a:off x="566928" y="5367528"/>
            <a:ext cx="11057839" cy="365760"/>
          </a:xfrm>
          <a:prstGeom prst="rect">
            <a:avLst/>
          </a:prstGeom>
          <a:noFill/>
          <a:ln/>
        </p:spPr>
        <p:txBody>
          <a:bodyPr wrap="square" lIns="0" tIns="0" rIns="0" bIns="0" rtlCol="0" anchor="ctr"/>
          <a:lstStyle/>
          <a:p>
            <a:pPr indent="0" marL="0">
              <a:buNone/>
            </a:pPr>
            <a:r>
              <a:rPr lang="en-US" sz="1100" i="1" dirty="0">
                <a:solidFill>
                  <a:srgbClr val="5B6B7A"/>
                </a:solidFill>
                <a:latin typeface="Meiryo" pitchFamily="34" charset="0"/>
                <a:ea typeface="Meiryo" pitchFamily="34" charset="-122"/>
                <a:cs typeface="Meiryo" pitchFamily="34" charset="-120"/>
              </a:rPr>
              <a:t>※ AI法・ガイドラインは「事業者」向けの枠組み。社員一人ひとりに罰則を課すものではありませんが、会社として守る前提で自社ルールが作られています。</a:t>
            </a:r>
            <a:endParaRPr lang="en-US" sz="1100" dirty="0"/>
          </a:p>
        </p:txBody>
      </p:sp>
      <p:sp>
        <p:nvSpPr>
          <p:cNvPr id="26" name="Shape 20"/>
          <p:cNvSpPr/>
          <p:nvPr/>
        </p:nvSpPr>
        <p:spPr>
          <a:xfrm>
            <a:off x="566928" y="6437376"/>
            <a:ext cx="11057839" cy="0"/>
          </a:xfrm>
          <a:prstGeom prst="line">
            <a:avLst/>
          </a:prstGeom>
          <a:noFill/>
          <a:ln w="12700">
            <a:solidFill>
              <a:srgbClr val="D4DCE4"/>
            </a:solidFill>
            <a:prstDash val="solid"/>
          </a:ln>
        </p:spPr>
      </p:sp>
      <p:sp>
        <p:nvSpPr>
          <p:cNvPr id="27" name="Text 21"/>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28" name="Text 22"/>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8</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566928" y="384048"/>
            <a:ext cx="11057839" cy="274320"/>
          </a:xfrm>
          <a:prstGeom prst="rect">
            <a:avLst/>
          </a:prstGeom>
          <a:noFill/>
          <a:ln/>
        </p:spPr>
        <p:txBody>
          <a:bodyPr wrap="square" lIns="0" tIns="0" rIns="0" bIns="0" rtlCol="0" anchor="ctr"/>
          <a:lstStyle/>
          <a:p>
            <a:pPr indent="0" marL="0">
              <a:buNone/>
            </a:pPr>
            <a:r>
              <a:rPr lang="en-US" sz="1200" b="1" spc="100" kern="0" dirty="0">
                <a:solidFill>
                  <a:srgbClr val="B58A3A"/>
                </a:solidFill>
                <a:latin typeface="Meiryo" pitchFamily="34" charset="0"/>
                <a:ea typeface="Meiryo" pitchFamily="34" charset="-122"/>
                <a:cs typeface="Meiryo" pitchFamily="34" charset="-120"/>
              </a:rPr>
              <a:t>RISK</a:t>
            </a:r>
            <a:endParaRPr lang="en-US" sz="1200" dirty="0"/>
          </a:p>
        </p:txBody>
      </p:sp>
      <p:sp>
        <p:nvSpPr>
          <p:cNvPr id="3" name="Text 1"/>
          <p:cNvSpPr/>
          <p:nvPr/>
        </p:nvSpPr>
        <p:spPr>
          <a:xfrm>
            <a:off x="566928" y="658368"/>
            <a:ext cx="11057839" cy="658368"/>
          </a:xfrm>
          <a:prstGeom prst="rect">
            <a:avLst/>
          </a:prstGeom>
          <a:noFill/>
          <a:ln/>
        </p:spPr>
        <p:txBody>
          <a:bodyPr wrap="square" lIns="0" tIns="0" rIns="0" bIns="0" rtlCol="0" anchor="t"/>
          <a:lstStyle/>
          <a:p>
            <a:pPr indent="0" marL="0">
              <a:buNone/>
            </a:pPr>
            <a:r>
              <a:rPr lang="en-US" sz="2700" b="1" dirty="0">
                <a:solidFill>
                  <a:srgbClr val="16314F"/>
                </a:solidFill>
                <a:latin typeface="Meiryo" pitchFamily="34" charset="0"/>
                <a:ea typeface="Meiryo" pitchFamily="34" charset="-122"/>
                <a:cs typeface="Meiryo" pitchFamily="34" charset="-120"/>
              </a:rPr>
              <a:t>生成AI利用の「5大リスク」</a:t>
            </a:r>
            <a:endParaRPr lang="en-US" sz="2700" dirty="0"/>
          </a:p>
        </p:txBody>
      </p:sp>
      <p:sp>
        <p:nvSpPr>
          <p:cNvPr id="4" name="Shape 2"/>
          <p:cNvSpPr/>
          <p:nvPr/>
        </p:nvSpPr>
        <p:spPr>
          <a:xfrm>
            <a:off x="566928" y="1664208"/>
            <a:ext cx="1918960" cy="3383280"/>
          </a:xfrm>
          <a:prstGeom prst="roundRect">
            <a:avLst>
              <a:gd name="adj" fmla="val 333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5" name="Shape 3"/>
          <p:cNvSpPr/>
          <p:nvPr/>
        </p:nvSpPr>
        <p:spPr>
          <a:xfrm>
            <a:off x="1114928" y="1938528"/>
            <a:ext cx="822960" cy="822960"/>
          </a:xfrm>
          <a:prstGeom prst="ellipse">
            <a:avLst/>
          </a:prstGeom>
          <a:solidFill>
            <a:srgbClr val="B42318"/>
          </a:solidFill>
          <a:ln/>
        </p:spPr>
      </p:sp>
      <p:sp>
        <p:nvSpPr>
          <p:cNvPr id="6" name="Text 4"/>
          <p:cNvSpPr/>
          <p:nvPr/>
        </p:nvSpPr>
        <p:spPr>
          <a:xfrm>
            <a:off x="1114928" y="1938528"/>
            <a:ext cx="822960" cy="822960"/>
          </a:xfrm>
          <a:prstGeom prst="rect">
            <a:avLst/>
          </a:prstGeom>
          <a:noFill/>
          <a:ln/>
        </p:spPr>
        <p:txBody>
          <a:bodyPr wrap="square" lIns="0" tIns="0" rIns="0" bIns="0" rtlCol="0" anchor="ctr"/>
          <a:lstStyle/>
          <a:p>
            <a:pPr algn="ctr" indent="0" marL="0">
              <a:buNone/>
            </a:pPr>
            <a:r>
              <a:rPr lang="en-US" sz="2800" b="1" dirty="0">
                <a:solidFill>
                  <a:srgbClr val="FFFFFF"/>
                </a:solidFill>
                <a:latin typeface="Meiryo" pitchFamily="34" charset="0"/>
                <a:ea typeface="Meiryo" pitchFamily="34" charset="-122"/>
                <a:cs typeface="Meiryo" pitchFamily="34" charset="-120"/>
              </a:rPr>
              <a:t>1</a:t>
            </a:r>
            <a:endParaRPr lang="en-US" sz="2800" dirty="0"/>
          </a:p>
        </p:txBody>
      </p:sp>
      <p:pic>
        <p:nvPicPr>
          <p:cNvPr id="7" name="Image 0" descr="preencoded.png">    </p:cNvPr>
          <p:cNvPicPr>
            <a:picLocks noChangeAspect="1"/>
          </p:cNvPicPr>
          <p:nvPr/>
        </p:nvPicPr>
        <p:blipFill>
          <a:blip r:embed="rId1"/>
          <a:stretch>
            <a:fillRect/>
          </a:stretch>
        </p:blipFill>
        <p:spPr>
          <a:xfrm>
            <a:off x="1325240" y="2898648"/>
            <a:ext cx="402336" cy="402336"/>
          </a:xfrm>
          <a:prstGeom prst="rect">
            <a:avLst/>
          </a:prstGeom>
        </p:spPr>
      </p:pic>
      <p:sp>
        <p:nvSpPr>
          <p:cNvPr id="8" name="Text 5"/>
          <p:cNvSpPr/>
          <p:nvPr/>
        </p:nvSpPr>
        <p:spPr>
          <a:xfrm>
            <a:off x="658368" y="3419856"/>
            <a:ext cx="1736080" cy="4572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情報リスク</a:t>
            </a:r>
            <a:endParaRPr lang="en-US" sz="1400" dirty="0"/>
          </a:p>
        </p:txBody>
      </p:sp>
      <p:sp>
        <p:nvSpPr>
          <p:cNvPr id="9" name="Text 6"/>
          <p:cNvSpPr/>
          <p:nvPr/>
        </p:nvSpPr>
        <p:spPr>
          <a:xfrm>
            <a:off x="731520" y="3904488"/>
            <a:ext cx="1589776" cy="100584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個人情報・機密情報・営業秘密を外部AIへ入力して流出する</a:t>
            </a:r>
            <a:endParaRPr lang="en-US" sz="1150" dirty="0"/>
          </a:p>
        </p:txBody>
      </p:sp>
      <p:sp>
        <p:nvSpPr>
          <p:cNvPr id="10" name="Shape 7"/>
          <p:cNvSpPr/>
          <p:nvPr/>
        </p:nvSpPr>
        <p:spPr>
          <a:xfrm>
            <a:off x="2851648" y="1664208"/>
            <a:ext cx="1918960" cy="3383280"/>
          </a:xfrm>
          <a:prstGeom prst="roundRect">
            <a:avLst>
              <a:gd name="adj" fmla="val 333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1" name="Shape 8"/>
          <p:cNvSpPr/>
          <p:nvPr/>
        </p:nvSpPr>
        <p:spPr>
          <a:xfrm>
            <a:off x="3399648" y="1938528"/>
            <a:ext cx="822960" cy="822960"/>
          </a:xfrm>
          <a:prstGeom prst="ellipse">
            <a:avLst/>
          </a:prstGeom>
          <a:solidFill>
            <a:srgbClr val="B42318"/>
          </a:solidFill>
          <a:ln/>
        </p:spPr>
      </p:sp>
      <p:sp>
        <p:nvSpPr>
          <p:cNvPr id="12" name="Text 9"/>
          <p:cNvSpPr/>
          <p:nvPr/>
        </p:nvSpPr>
        <p:spPr>
          <a:xfrm>
            <a:off x="3399648" y="1938528"/>
            <a:ext cx="822960" cy="822960"/>
          </a:xfrm>
          <a:prstGeom prst="rect">
            <a:avLst/>
          </a:prstGeom>
          <a:noFill/>
          <a:ln/>
        </p:spPr>
        <p:txBody>
          <a:bodyPr wrap="square" lIns="0" tIns="0" rIns="0" bIns="0" rtlCol="0" anchor="ctr"/>
          <a:lstStyle/>
          <a:p>
            <a:pPr algn="ctr" indent="0" marL="0">
              <a:buNone/>
            </a:pPr>
            <a:r>
              <a:rPr lang="en-US" sz="2800" b="1" dirty="0">
                <a:solidFill>
                  <a:srgbClr val="FFFFFF"/>
                </a:solidFill>
                <a:latin typeface="Meiryo" pitchFamily="34" charset="0"/>
                <a:ea typeface="Meiryo" pitchFamily="34" charset="-122"/>
                <a:cs typeface="Meiryo" pitchFamily="34" charset="-120"/>
              </a:rPr>
              <a:t>2</a:t>
            </a:r>
            <a:endParaRPr lang="en-US" sz="2800" dirty="0"/>
          </a:p>
        </p:txBody>
      </p:sp>
      <p:pic>
        <p:nvPicPr>
          <p:cNvPr id="13" name="Image 1" descr="preencoded.png">    </p:cNvPr>
          <p:cNvPicPr>
            <a:picLocks noChangeAspect="1"/>
          </p:cNvPicPr>
          <p:nvPr/>
        </p:nvPicPr>
        <p:blipFill>
          <a:blip r:embed="rId2"/>
          <a:stretch>
            <a:fillRect/>
          </a:stretch>
        </p:blipFill>
        <p:spPr>
          <a:xfrm>
            <a:off x="3609960" y="2898648"/>
            <a:ext cx="402336" cy="402336"/>
          </a:xfrm>
          <a:prstGeom prst="rect">
            <a:avLst/>
          </a:prstGeom>
        </p:spPr>
      </p:pic>
      <p:sp>
        <p:nvSpPr>
          <p:cNvPr id="14" name="Text 10"/>
          <p:cNvSpPr/>
          <p:nvPr/>
        </p:nvSpPr>
        <p:spPr>
          <a:xfrm>
            <a:off x="2943088" y="3419856"/>
            <a:ext cx="1736080" cy="4572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誤情報リスク</a:t>
            </a:r>
            <a:endParaRPr lang="en-US" sz="1400" dirty="0"/>
          </a:p>
        </p:txBody>
      </p:sp>
      <p:sp>
        <p:nvSpPr>
          <p:cNvPr id="15" name="Text 11"/>
          <p:cNvSpPr/>
          <p:nvPr/>
        </p:nvSpPr>
        <p:spPr>
          <a:xfrm>
            <a:off x="3016240" y="3904488"/>
            <a:ext cx="1589776" cy="100584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誤り・古い情報・架空の出典をそのまま信じてしまう</a:t>
            </a:r>
            <a:endParaRPr lang="en-US" sz="1150" dirty="0"/>
          </a:p>
        </p:txBody>
      </p:sp>
      <p:sp>
        <p:nvSpPr>
          <p:cNvPr id="16" name="Shape 12"/>
          <p:cNvSpPr/>
          <p:nvPr/>
        </p:nvSpPr>
        <p:spPr>
          <a:xfrm>
            <a:off x="5136368" y="1664208"/>
            <a:ext cx="1918960" cy="3383280"/>
          </a:xfrm>
          <a:prstGeom prst="roundRect">
            <a:avLst>
              <a:gd name="adj" fmla="val 333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17" name="Shape 13"/>
          <p:cNvSpPr/>
          <p:nvPr/>
        </p:nvSpPr>
        <p:spPr>
          <a:xfrm>
            <a:off x="5684368" y="1938528"/>
            <a:ext cx="822960" cy="822960"/>
          </a:xfrm>
          <a:prstGeom prst="ellipse">
            <a:avLst/>
          </a:prstGeom>
          <a:solidFill>
            <a:srgbClr val="B42318"/>
          </a:solidFill>
          <a:ln/>
        </p:spPr>
      </p:sp>
      <p:sp>
        <p:nvSpPr>
          <p:cNvPr id="18" name="Text 14"/>
          <p:cNvSpPr/>
          <p:nvPr/>
        </p:nvSpPr>
        <p:spPr>
          <a:xfrm>
            <a:off x="5684368" y="1938528"/>
            <a:ext cx="822960" cy="822960"/>
          </a:xfrm>
          <a:prstGeom prst="rect">
            <a:avLst/>
          </a:prstGeom>
          <a:noFill/>
          <a:ln/>
        </p:spPr>
        <p:txBody>
          <a:bodyPr wrap="square" lIns="0" tIns="0" rIns="0" bIns="0" rtlCol="0" anchor="ctr"/>
          <a:lstStyle/>
          <a:p>
            <a:pPr algn="ctr" indent="0" marL="0">
              <a:buNone/>
            </a:pPr>
            <a:r>
              <a:rPr lang="en-US" sz="2800" b="1" dirty="0">
                <a:solidFill>
                  <a:srgbClr val="FFFFFF"/>
                </a:solidFill>
                <a:latin typeface="Meiryo" pitchFamily="34" charset="0"/>
                <a:ea typeface="Meiryo" pitchFamily="34" charset="-122"/>
                <a:cs typeface="Meiryo" pitchFamily="34" charset="-120"/>
              </a:rPr>
              <a:t>3</a:t>
            </a:r>
            <a:endParaRPr lang="en-US" sz="2800" dirty="0"/>
          </a:p>
        </p:txBody>
      </p:sp>
      <p:pic>
        <p:nvPicPr>
          <p:cNvPr id="19" name="Image 2" descr="preencoded.png">    </p:cNvPr>
          <p:cNvPicPr>
            <a:picLocks noChangeAspect="1"/>
          </p:cNvPicPr>
          <p:nvPr/>
        </p:nvPicPr>
        <p:blipFill>
          <a:blip r:embed="rId3"/>
          <a:stretch>
            <a:fillRect/>
          </a:stretch>
        </p:blipFill>
        <p:spPr>
          <a:xfrm>
            <a:off x="5894680" y="2898648"/>
            <a:ext cx="402336" cy="402336"/>
          </a:xfrm>
          <a:prstGeom prst="rect">
            <a:avLst/>
          </a:prstGeom>
        </p:spPr>
      </p:pic>
      <p:sp>
        <p:nvSpPr>
          <p:cNvPr id="20" name="Text 15"/>
          <p:cNvSpPr/>
          <p:nvPr/>
        </p:nvSpPr>
        <p:spPr>
          <a:xfrm>
            <a:off x="5227808" y="3419856"/>
            <a:ext cx="1736080" cy="4572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権利侵害リスク</a:t>
            </a:r>
            <a:endParaRPr lang="en-US" sz="1400" dirty="0"/>
          </a:p>
        </p:txBody>
      </p:sp>
      <p:sp>
        <p:nvSpPr>
          <p:cNvPr id="21" name="Text 16"/>
          <p:cNvSpPr/>
          <p:nvPr/>
        </p:nvSpPr>
        <p:spPr>
          <a:xfrm>
            <a:off x="5300960" y="3904488"/>
            <a:ext cx="1589776" cy="100584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著作権・商標・肖像・パブリシティの侵害が生じ得る</a:t>
            </a:r>
            <a:endParaRPr lang="en-US" sz="1150" dirty="0"/>
          </a:p>
        </p:txBody>
      </p:sp>
      <p:sp>
        <p:nvSpPr>
          <p:cNvPr id="22" name="Shape 17"/>
          <p:cNvSpPr/>
          <p:nvPr/>
        </p:nvSpPr>
        <p:spPr>
          <a:xfrm>
            <a:off x="7421088" y="1664208"/>
            <a:ext cx="1918960" cy="3383280"/>
          </a:xfrm>
          <a:prstGeom prst="roundRect">
            <a:avLst>
              <a:gd name="adj" fmla="val 333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3" name="Shape 18"/>
          <p:cNvSpPr/>
          <p:nvPr/>
        </p:nvSpPr>
        <p:spPr>
          <a:xfrm>
            <a:off x="7969087" y="1938528"/>
            <a:ext cx="822960" cy="822960"/>
          </a:xfrm>
          <a:prstGeom prst="ellipse">
            <a:avLst/>
          </a:prstGeom>
          <a:solidFill>
            <a:srgbClr val="B42318"/>
          </a:solidFill>
          <a:ln/>
        </p:spPr>
      </p:sp>
      <p:sp>
        <p:nvSpPr>
          <p:cNvPr id="24" name="Text 19"/>
          <p:cNvSpPr/>
          <p:nvPr/>
        </p:nvSpPr>
        <p:spPr>
          <a:xfrm>
            <a:off x="7969087" y="1938528"/>
            <a:ext cx="822960" cy="822960"/>
          </a:xfrm>
          <a:prstGeom prst="rect">
            <a:avLst/>
          </a:prstGeom>
          <a:noFill/>
          <a:ln/>
        </p:spPr>
        <p:txBody>
          <a:bodyPr wrap="square" lIns="0" tIns="0" rIns="0" bIns="0" rtlCol="0" anchor="ctr"/>
          <a:lstStyle/>
          <a:p>
            <a:pPr algn="ctr" indent="0" marL="0">
              <a:buNone/>
            </a:pPr>
            <a:r>
              <a:rPr lang="en-US" sz="2800" b="1" dirty="0">
                <a:solidFill>
                  <a:srgbClr val="FFFFFF"/>
                </a:solidFill>
                <a:latin typeface="Meiryo" pitchFamily="34" charset="0"/>
                <a:ea typeface="Meiryo" pitchFamily="34" charset="-122"/>
                <a:cs typeface="Meiryo" pitchFamily="34" charset="-120"/>
              </a:rPr>
              <a:t>4</a:t>
            </a:r>
            <a:endParaRPr lang="en-US" sz="2800" dirty="0"/>
          </a:p>
        </p:txBody>
      </p:sp>
      <p:pic>
        <p:nvPicPr>
          <p:cNvPr id="25" name="Image 3" descr="preencoded.png">    </p:cNvPr>
          <p:cNvPicPr>
            <a:picLocks noChangeAspect="1"/>
          </p:cNvPicPr>
          <p:nvPr/>
        </p:nvPicPr>
        <p:blipFill>
          <a:blip r:embed="rId4"/>
          <a:stretch>
            <a:fillRect/>
          </a:stretch>
        </p:blipFill>
        <p:spPr>
          <a:xfrm>
            <a:off x="8179399" y="2898648"/>
            <a:ext cx="402336" cy="402336"/>
          </a:xfrm>
          <a:prstGeom prst="rect">
            <a:avLst/>
          </a:prstGeom>
        </p:spPr>
      </p:pic>
      <p:sp>
        <p:nvSpPr>
          <p:cNvPr id="26" name="Text 20"/>
          <p:cNvSpPr/>
          <p:nvPr/>
        </p:nvSpPr>
        <p:spPr>
          <a:xfrm>
            <a:off x="7512528" y="3419856"/>
            <a:ext cx="1736080" cy="4572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社外発信リスク</a:t>
            </a:r>
            <a:endParaRPr lang="en-US" sz="1400" dirty="0"/>
          </a:p>
        </p:txBody>
      </p:sp>
      <p:sp>
        <p:nvSpPr>
          <p:cNvPr id="27" name="Text 21"/>
          <p:cNvSpPr/>
          <p:nvPr/>
        </p:nvSpPr>
        <p:spPr>
          <a:xfrm>
            <a:off x="7585680" y="3904488"/>
            <a:ext cx="1589776" cy="100584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未確認の表現・誇大表示・不適切表現を社外に出す</a:t>
            </a:r>
            <a:endParaRPr lang="en-US" sz="1150" dirty="0"/>
          </a:p>
        </p:txBody>
      </p:sp>
      <p:sp>
        <p:nvSpPr>
          <p:cNvPr id="28" name="Shape 22"/>
          <p:cNvSpPr/>
          <p:nvPr/>
        </p:nvSpPr>
        <p:spPr>
          <a:xfrm>
            <a:off x="9705807" y="1664208"/>
            <a:ext cx="1918960" cy="3383280"/>
          </a:xfrm>
          <a:prstGeom prst="roundRect">
            <a:avLst>
              <a:gd name="adj" fmla="val 3336"/>
            </a:avLst>
          </a:prstGeom>
          <a:solidFill>
            <a:srgbClr val="FFFFFF"/>
          </a:solidFill>
          <a:ln w="12700">
            <a:solidFill>
              <a:srgbClr val="D4DCE4"/>
            </a:solidFill>
            <a:prstDash val="solid"/>
          </a:ln>
          <a:effectLst>
            <a:outerShdw sx="100000" sy="100000" kx="0" ky="0" algn="bl" rotWithShape="0" blurRad="88900" dist="38100" dir="5400000">
              <a:srgbClr val="9AA7B4">
                <a:alpha val="28000"/>
              </a:srgbClr>
            </a:outerShdw>
          </a:effectLst>
        </p:spPr>
      </p:sp>
      <p:sp>
        <p:nvSpPr>
          <p:cNvPr id="29" name="Shape 23"/>
          <p:cNvSpPr/>
          <p:nvPr/>
        </p:nvSpPr>
        <p:spPr>
          <a:xfrm>
            <a:off x="10253807" y="1938528"/>
            <a:ext cx="822960" cy="822960"/>
          </a:xfrm>
          <a:prstGeom prst="ellipse">
            <a:avLst/>
          </a:prstGeom>
          <a:solidFill>
            <a:srgbClr val="B42318"/>
          </a:solidFill>
          <a:ln/>
        </p:spPr>
      </p:sp>
      <p:sp>
        <p:nvSpPr>
          <p:cNvPr id="30" name="Text 24"/>
          <p:cNvSpPr/>
          <p:nvPr/>
        </p:nvSpPr>
        <p:spPr>
          <a:xfrm>
            <a:off x="10253807" y="1938528"/>
            <a:ext cx="822960" cy="822960"/>
          </a:xfrm>
          <a:prstGeom prst="rect">
            <a:avLst/>
          </a:prstGeom>
          <a:noFill/>
          <a:ln/>
        </p:spPr>
        <p:txBody>
          <a:bodyPr wrap="square" lIns="0" tIns="0" rIns="0" bIns="0" rtlCol="0" anchor="ctr"/>
          <a:lstStyle/>
          <a:p>
            <a:pPr algn="ctr" indent="0" marL="0">
              <a:buNone/>
            </a:pPr>
            <a:r>
              <a:rPr lang="en-US" sz="2800" b="1" dirty="0">
                <a:solidFill>
                  <a:srgbClr val="FFFFFF"/>
                </a:solidFill>
                <a:latin typeface="Meiryo" pitchFamily="34" charset="0"/>
                <a:ea typeface="Meiryo" pitchFamily="34" charset="-122"/>
                <a:cs typeface="Meiryo" pitchFamily="34" charset="-120"/>
              </a:rPr>
              <a:t>5</a:t>
            </a:r>
            <a:endParaRPr lang="en-US" sz="2800" dirty="0"/>
          </a:p>
        </p:txBody>
      </p:sp>
      <p:pic>
        <p:nvPicPr>
          <p:cNvPr id="31" name="Image 4" descr="preencoded.png">    </p:cNvPr>
          <p:cNvPicPr>
            <a:picLocks noChangeAspect="1"/>
          </p:cNvPicPr>
          <p:nvPr/>
        </p:nvPicPr>
        <p:blipFill>
          <a:blip r:embed="rId5"/>
          <a:stretch>
            <a:fillRect/>
          </a:stretch>
        </p:blipFill>
        <p:spPr>
          <a:xfrm>
            <a:off x="10464119" y="2898648"/>
            <a:ext cx="402336" cy="402336"/>
          </a:xfrm>
          <a:prstGeom prst="rect">
            <a:avLst/>
          </a:prstGeom>
        </p:spPr>
      </p:pic>
      <p:sp>
        <p:nvSpPr>
          <p:cNvPr id="32" name="Text 25"/>
          <p:cNvSpPr/>
          <p:nvPr/>
        </p:nvSpPr>
        <p:spPr>
          <a:xfrm>
            <a:off x="9797247" y="3419856"/>
            <a:ext cx="1736080" cy="45720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セキュリティリスク</a:t>
            </a:r>
            <a:endParaRPr lang="en-US" sz="1400" dirty="0"/>
          </a:p>
        </p:txBody>
      </p:sp>
      <p:sp>
        <p:nvSpPr>
          <p:cNvPr id="33" name="Text 26"/>
          <p:cNvSpPr/>
          <p:nvPr/>
        </p:nvSpPr>
        <p:spPr>
          <a:xfrm>
            <a:off x="9870399" y="3904488"/>
            <a:ext cx="1589776" cy="1005840"/>
          </a:xfrm>
          <a:prstGeom prst="rect">
            <a:avLst/>
          </a:prstGeom>
          <a:noFill/>
          <a:ln/>
        </p:spPr>
        <p:txBody>
          <a:bodyPr wrap="square" lIns="0" tIns="0" rIns="0" bIns="0" rtlCol="0" anchor="t"/>
          <a:lstStyle/>
          <a:p>
            <a:pPr algn="ctr" indent="0" marL="0">
              <a:buNone/>
            </a:pPr>
            <a:r>
              <a:rPr lang="en-US" sz="1150" dirty="0">
                <a:solidFill>
                  <a:srgbClr val="263238"/>
                </a:solidFill>
                <a:latin typeface="Meiryo" pitchFamily="34" charset="0"/>
                <a:ea typeface="Meiryo" pitchFamily="34" charset="-122"/>
                <a:cs typeface="Meiryo" pitchFamily="34" charset="-120"/>
              </a:rPr>
              <a:t>AI生成コード・リンク・マクロを無確認で実行する</a:t>
            </a:r>
            <a:endParaRPr lang="en-US" sz="1150" dirty="0"/>
          </a:p>
        </p:txBody>
      </p:sp>
      <p:sp>
        <p:nvSpPr>
          <p:cNvPr id="34" name="Shape 27"/>
          <p:cNvSpPr/>
          <p:nvPr/>
        </p:nvSpPr>
        <p:spPr>
          <a:xfrm>
            <a:off x="566928" y="6437376"/>
            <a:ext cx="11057839" cy="0"/>
          </a:xfrm>
          <a:prstGeom prst="line">
            <a:avLst/>
          </a:prstGeom>
          <a:noFill/>
          <a:ln w="12700">
            <a:solidFill>
              <a:srgbClr val="D4DCE4"/>
            </a:solidFill>
            <a:prstDash val="solid"/>
          </a:ln>
        </p:spPr>
      </p:sp>
      <p:sp>
        <p:nvSpPr>
          <p:cNvPr id="35" name="Text 28"/>
          <p:cNvSpPr/>
          <p:nvPr/>
        </p:nvSpPr>
        <p:spPr>
          <a:xfrm>
            <a:off x="566928" y="6473952"/>
            <a:ext cx="8229600" cy="292608"/>
          </a:xfrm>
          <a:prstGeom prst="rect">
            <a:avLst/>
          </a:prstGeom>
          <a:noFill/>
          <a:ln/>
        </p:spPr>
        <p:txBody>
          <a:bodyPr wrap="square" lIns="0" tIns="0" rIns="0" bIns="0" rtlCol="0" anchor="ctr"/>
          <a:lstStyle/>
          <a:p>
            <a:pPr algn="l" indent="0" marL="0">
              <a:buNone/>
            </a:pPr>
            <a:r>
              <a:rPr lang="en-US" sz="950" b="1" dirty="0">
                <a:solidFill>
                  <a:srgbClr val="B58A3A"/>
                </a:solidFill>
                <a:latin typeface="Meiryo" pitchFamily="34" charset="0"/>
                <a:ea typeface="Meiryo" pitchFamily="34" charset="-122"/>
                <a:cs typeface="Meiryo" pitchFamily="34" charset="-120"/>
              </a:rPr>
              <a:t>Legal GPT</a:t>
            </a:r>
            <a:pPr algn="l" indent="0" marL="0">
              <a:buNone/>
            </a:pPr>
            <a:r>
              <a:rPr lang="en-US" sz="950" dirty="0">
                <a:solidFill>
                  <a:srgbClr val="5B6B7A"/>
                </a:solidFill>
                <a:latin typeface="Meiryo" pitchFamily="34" charset="0"/>
                <a:ea typeface="Meiryo" pitchFamily="34" charset="-122"/>
                <a:cs typeface="Meiryo" pitchFamily="34" charset="-120"/>
              </a:rPr>
              <a:t>  ｜  第11回　生成AI利用研修</a:t>
            </a:r>
            <a:endParaRPr lang="en-US" sz="950" dirty="0"/>
          </a:p>
        </p:txBody>
      </p:sp>
      <p:sp>
        <p:nvSpPr>
          <p:cNvPr id="36" name="Text 29"/>
          <p:cNvSpPr/>
          <p:nvPr/>
        </p:nvSpPr>
        <p:spPr>
          <a:xfrm>
            <a:off x="10527487" y="6473952"/>
            <a:ext cx="1097280" cy="292608"/>
          </a:xfrm>
          <a:prstGeom prst="rect">
            <a:avLst/>
          </a:prstGeom>
          <a:noFill/>
          <a:ln/>
        </p:spPr>
        <p:txBody>
          <a:bodyPr wrap="square" lIns="0" tIns="0" rIns="0" bIns="0" rtlCol="0" anchor="ctr"/>
          <a:lstStyle/>
          <a:p>
            <a:pPr algn="r" indent="0" marL="0">
              <a:buNone/>
            </a:pPr>
            <a:r>
              <a:rPr lang="en-US" sz="950" dirty="0">
                <a:solidFill>
                  <a:srgbClr val="5B6B7A"/>
                </a:solidFill>
                <a:latin typeface="Meiryo" pitchFamily="34" charset="0"/>
                <a:ea typeface="Meiryo" pitchFamily="34" charset="-122"/>
                <a:cs typeface="Meiryo" pitchFamily="34" charset="-120"/>
              </a:rPr>
              <a:t>9</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生成AI利用研修資料</dc:title>
  <dc:subject>PptxGenJS Presentation</dc:subject>
  <dc:creator>Legal GPT</dc:creator>
  <cp:lastModifiedBy>Legal GPT</cp:lastModifiedBy>
  <cp:revision>1</cp:revision>
  <dcterms:created xsi:type="dcterms:W3CDTF">2026-06-21T12:46:05Z</dcterms:created>
  <dcterms:modified xsi:type="dcterms:W3CDTF">2026-06-21T12:46:05Z</dcterms:modified>
</cp:coreProperties>
</file>