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notesMasterIdLst>
    <p:notesMasterId r:id="rId3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notesMaster" Target="notesMasters/notesMaster1.xml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導入。本研修はSNSを一律禁止する研修ではなく、私的投稿・職場撮影・公式アカウント運用・炎上初動で『投稿前に止まって確認する』行動を身につける研修であることを最初に伝える。法令・制度基準日（2026年6月18日）を確認し、自社規程の最新版と照合するよう案内。会社名・実施日・講師は当日記入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他者の写り込み。顔のぼかし・小さい写り込みを過信させない。『顔が小さければ同意不要』『ぼかせば常にOK』と断定してはいけない。本人同意と自社ルールの確認が基本。削除要請への対応にも触れる。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投稿してはいけない情報の核。個人情報保護法の細かい定義はここで判定させない（第9話へ）。SNSの現場では『迷ったら出さない』という単純な行動基準を徹底。要配慮・機微情報は特に注意。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社内情報の写り込み・書き込み。営業秘密の3要件など詳細は第13話へ。SNSの場面では『会社の中のものは写さない・書かない』という単純な基準を共有。未公表情報は株価・取引にも影響し得る（詳細は第20話）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写真に付随する情報からの特定。位置情報（ジオタグ）はオフにする習慣も案内。制服・名札・ロゴ・社用車は『どこの誰か』を雄弁に語る。投稿時刻から勤務状況が読まれる点にも注意。設定の詳細は第10話・情報システムへ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誹謗中傷・差別・アウティングを軽く扱ってはいけない。匿名でも責任を免れないことを明確に。具体的な法的該当性は断定せず、法務省の注意喚起を引用しつつ、対応は専門部署・公的窓口と連携と伝える。被害者側の選択肢（削除依頼・証拠保存・相談）も提示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デマ・不確かな情報の拡散。『善意なら拡散してよい』と説明してはいけない。災害時こそ一次情報・公的発表の確認を。会社に関わる情報の発信は広報・上長確認を促す。誤拡散時の訂正・報告まで触れ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著作権の基本。『ネット上の画像は自由に使える』と説明してはいけない。私的利用とSNS公開の違い（公衆送信になり得る）を強調。文化庁『著作権について知っておきたい大切なこと』が参考資料。具体判断は知財・法務へ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フリー素材・引用・ロゴ。『フリー素材なら何でも自由』『引用と書けば自由に転載できる』は誤り。フリー素材も規約確認、引用は出所明示・主従関係・必要性などの要件が必要。ロゴ・キャラ・商標の無断使用も不可。判断は知財・法務へ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生成AI素材の投稿。『AI画像なら著作権・肖像・商標・差別表現の問題がない』と説明してはいけない。既存作品風・実在人物風・ブランド風は特に危険。社外発信前に権利・事実・差別表現・ブランドリスクを確認。AIの詳細論点は第11話へ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公式と個人の区別。『公式なら会社責任なので担当者は気にしなくてよい』『個人なら会社に無関係』のどちらの誤解も正す。両者の違いを観点別に整理。次スライドで公式の承認フローへつなぐ。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到達目標の要約。6つの行動目標を提示。特に最後の『隠さず・消さず・すぐ報告』が核心。テスト・ケース・チェックリストすべてがこの6点に対応している。詳細な到達目標は研修実施ガイド参照。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公式アカウントの承認フロー。投稿者と承認者を分けるダブルチェックが基本。景品表示法・薬機法・金融商品・採用表現などSNSにも及ぶ別法令の存在に注意喚起（詳細は各専門部署）。災害・事故・訃報への便乗投稿の禁止も口頭で補足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誤爆（アカウント切替ミス・予約投稿ミス）。誰にでも起こり得るヒューマンエラーとして責めずに扱う。投稿前の声出し確認、予約投稿の二人確認、端末分離を提案。誤投稿時は独断削除せずまず報告（次章へつなぐ）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なりすまし・乗っ取り・不審DM。SNS利用場面に絞る（MFA・パスワード強度等の詳細は第10話へ）。ID共有しない・権限最小化・退職者権限削除・不審リンクを開かない。気づいたら隠さず・消さず・すぐ情報システム/広報/法務へ。プラットフォーム通報は会社として検討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初動のNG集。最も重要な行動規範の一つ。『現場担当者が独断で謝罪・反論・削除・公表してよい』と説明してはいけない。削除前の証拠保全を強調。まず止める・残す・報告する。会社としての対応（削除/訂正/謝罪/公表）は次章で扱う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証拠保全と初動報告。削除より先に保全。スクショ・画面録画・URL・投稿ID・拡散状況を残す。追加拡散を止め、関係部署へ速やかに報告。個人情報・営業秘密が絡む場合は第9話・第13話の担当部署と連携。SNSインシデント初動記録シート（Word）を使う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削除・訂正・謝罪・公表は独断しない。会社としての判断（削除/訂正/謝罪/公表/通報/法的対応/権限変更）と現場の役割（止める・残す・報告する）を明確に分ける。削除前の証拠保全を再度強調。『削除すれば消える』『現場で謝罪/反論してよい』と言ってはいけない。個人情報・営業秘密が絡む場合は第9話・第13話の担当部署と連携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投稿前チェックリスト（私的投稿）。スライドは要点のみ。実際の運用はWordのチェックリストを配布する。『会社名を書かなければOK』『顔をぼかせば常にOK』ではない点を補足。迷ったら一晩置く・相談する文化を促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職場撮影前チェックリスト。最重要メッセージは『撮影許可と投稿許可は別』。人が写る場合の同意、画面・資料・名札の写り込み、撮影禁止エリア・顧客先ルールを確認。詳細はWordのチェックリストへ。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NSインシデント初動フロー。合言葉は『止める・残す・報告する』。特に『削除より先に保全』を強調。詳細な記録はWord『SNS炎上・誤投稿・情報漏えい初動対応ツールキット』の初動記録シートを使う。会社としての判断（削除/公表/法的対応）は関係部署で行い、現場は独断しない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ケース1。私的投稿でも職場の写真は情報の宝庫。画面・資料・顧客名・名札・同僚の顔が写る。投稿前確認と同僚同意。投稿済みなら削除より保全→報告。個人情報・営業秘密の詳細は第9・13話へ。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つかみのケース。実在の企業・人物・投稿は使わない。『よくある一枚』に複数のリスクが同時に潜むことを体感させる。結論は急がず、投稿前に止まる必要性だけ共有。詳細はケーススタディ（S29〜33）とケースワークブックで扱う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ケース2。匿名でも特定され得る。顧客情報・守秘義務・誹謗中傷のリスク。『顧客名を書かなければよい』は誤り。不満は社内の正規ルートへ。投稿済みなら保全→報告。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ケース3。本人同意が中心。望まない人の顔・名札の公開は肖像・プライバシーの問題。『顔をぼかせばOK』ではない。掲載拒否・削除要請に速やかに対応。私的時間でも職場関係に波及する点を補足。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ケース4（著作物＋生成AI素材）。ネット画像・漫画・動画・楽曲の無断利用は不可。『少しだけ』『宣伝になる』『AIだから安全』は理由にならない。フリー素材も規約確認、引用は条件付き。生成AIは既存作品風・実在人物風・差別表現を確認。著作権・AIの詳細は第11話／知財・法務へ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ケース5。公式と個人の切替ミス。『すぐ削除すればよい』ではない（拡散済みスクショは残る／削除前に保全）。独断の謝罪・釈明をしない。投稿前の投稿先確認・承認フロー・権限管理で予防。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行動原則のまとめ＋自社相談先。相談窓口は架空の連絡先を作らず『要自社記入』とする。自社のSNS利用規程・ソーシャルメディアポリシー・公式アカウント運用ルール・各担当部署を実際に当てはめて使うよう促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確認テスト案内と終了。テスト構成と配布資料を案内。『この研修だけで完成しない／自社規程と合わせる』を必ず伝える。最後に行動原則（止まって確認・隠さず消さずすぐ報告）を繰り返す。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研修の基本姿勢。受講者の身構えを解く重要スライド。会社が私生活を無制限に監視・制限できるという誤解を与えてはいけない。一方で『私的だから無関係』でもない。目的は禁止ではなく、投稿前に止まって確認する習慣づくり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私的投稿と会社の関係を整理。会社が私的投稿を直接処分できると断定しない。伝えるのは『影響が及び得る』事実と拡散・特定の仕組み。匿名・鍵アカ・即削除が万能でない点を強調。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役割分担の明示。『それは個人情報保護では？』等の質問が出るため各回の守備範囲を先に示す。第12話はSNS投稿・撮影・拡散の場面の行動に集中。重複論点は該当回と自社担当部署へつなぐ。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本研修で扱うリスクの全体像。この5分類が以降のスライド・ケース・テストの軸。どれも投稿前に止まれば多くは防げるという前向きなメッセージで締める。各論の詳細は該当回へ。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撮影と投稿の分離は最重要ポイントの一つ。『撮影許可があれば投稿してよい』という誤解を必ず正す。3つの関門すべてを通って初めて投稿候補。顧客先・工場の撮影は各現場ルールが優先。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写り込みの典型例。『最近撮った職場写真の背景に何が写っているか』を想像させると効果的。個人情報保護法上の詳細判定は第9話・担当部署へ。ここでは背景を確認する習慣を植え付ける。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image" Target="../media/image-12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image" Target="../media/image-13-5.png"/><Relationship Id="rId6" Type="http://schemas.openxmlformats.org/officeDocument/2006/relationships/image" Target="../media/image-13-6.png"/><Relationship Id="rId7" Type="http://schemas.openxmlformats.org/officeDocument/2006/relationships/image" Target="../media/image-13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image" Target="../media/image-1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3" Type="http://schemas.openxmlformats.org/officeDocument/2006/relationships/image" Target="../media/image-20-3.png"/><Relationship Id="rId4" Type="http://schemas.openxmlformats.org/officeDocument/2006/relationships/image" Target="../media/image-20-4.png"/><Relationship Id="rId5" Type="http://schemas.openxmlformats.org/officeDocument/2006/relationships/image" Target="../media/image-20-5.png"/><Relationship Id="rId6" Type="http://schemas.openxmlformats.org/officeDocument/2006/relationships/image" Target="../media/image-20-6.png"/><Relationship Id="rId7" Type="http://schemas.openxmlformats.org/officeDocument/2006/relationships/image" Target="../media/image-20-7.png"/><Relationship Id="rId8" Type="http://schemas.openxmlformats.org/officeDocument/2006/relationships/image" Target="../media/image-20-8.png"/><Relationship Id="rId9" Type="http://schemas.openxmlformats.org/officeDocument/2006/relationships/image" Target="../media/image-20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image" Target="../media/image-22-2.png"/><Relationship Id="rId3" Type="http://schemas.openxmlformats.org/officeDocument/2006/relationships/image" Target="../media/image-22-3.png"/><Relationship Id="rId4" Type="http://schemas.openxmlformats.org/officeDocument/2006/relationships/image" Target="../media/image-2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image" Target="../media/image-23-2.png"/><Relationship Id="rId3" Type="http://schemas.openxmlformats.org/officeDocument/2006/relationships/image" Target="../media/image-23-3.png"/><Relationship Id="rId4" Type="http://schemas.openxmlformats.org/officeDocument/2006/relationships/image" Target="../media/image-23-4.png"/><Relationship Id="rId5" Type="http://schemas.openxmlformats.org/officeDocument/2006/relationships/image" Target="../media/image-23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png"/><Relationship Id="rId2" Type="http://schemas.openxmlformats.org/officeDocument/2006/relationships/image" Target="../media/image-2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png"/><Relationship Id="rId2" Type="http://schemas.openxmlformats.org/officeDocument/2006/relationships/image" Target="../media/image-3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png"/><Relationship Id="rId2" Type="http://schemas.openxmlformats.org/officeDocument/2006/relationships/image" Target="../media/image-3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png"/><Relationship Id="rId2" Type="http://schemas.openxmlformats.org/officeDocument/2006/relationships/image" Target="../media/image-3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png"/><Relationship Id="rId2" Type="http://schemas.openxmlformats.org/officeDocument/2006/relationships/image" Target="../media/image-3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4-1.png"/><Relationship Id="rId2" Type="http://schemas.openxmlformats.org/officeDocument/2006/relationships/image" Target="../media/image-34-2.png"/><Relationship Id="rId3" Type="http://schemas.openxmlformats.org/officeDocument/2006/relationships/image" Target="../media/image-34-3.png"/><Relationship Id="rId4" Type="http://schemas.openxmlformats.org/officeDocument/2006/relationships/image" Target="../media/image-34-4.png"/><Relationship Id="rId5" Type="http://schemas.openxmlformats.org/officeDocument/2006/relationships/image" Target="../media/image-34-5.png"/><Relationship Id="rId6" Type="http://schemas.openxmlformats.org/officeDocument/2006/relationships/image" Target="../media/image-34-6.png"/><Relationship Id="rId7" Type="http://schemas.openxmlformats.org/officeDocument/2006/relationships/image" Target="../media/image-34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31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903720" y="-822960"/>
            <a:ext cx="3017520" cy="3017520"/>
          </a:xfrm>
          <a:prstGeom prst="ellipse">
            <a:avLst/>
          </a:prstGeom>
          <a:solidFill>
            <a:srgbClr val="243B53"/>
          </a:solidFill>
          <a:ln/>
        </p:spPr>
      </p:sp>
      <p:sp>
        <p:nvSpPr>
          <p:cNvPr id="3" name="Shape 1"/>
          <p:cNvSpPr/>
          <p:nvPr/>
        </p:nvSpPr>
        <p:spPr>
          <a:xfrm>
            <a:off x="7635240" y="2743200"/>
            <a:ext cx="2468880" cy="2468880"/>
          </a:xfrm>
          <a:prstGeom prst="ellipse">
            <a:avLst/>
          </a:prstGeom>
          <a:solidFill>
            <a:srgbClr val="243B53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18120" y="91440"/>
            <a:ext cx="1097280" cy="109728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48640" y="566928"/>
            <a:ext cx="5212080" cy="384048"/>
          </a:xfrm>
          <a:prstGeom prst="roundRect">
            <a:avLst>
              <a:gd name="adj" fmla="val 14286"/>
            </a:avLst>
          </a:prstGeom>
          <a:solidFill>
            <a:srgbClr val="B58A3A"/>
          </a:solidFill>
          <a:ln/>
        </p:spPr>
      </p:sp>
      <p:sp>
        <p:nvSpPr>
          <p:cNvPr id="6" name="Text 3"/>
          <p:cNvSpPr/>
          <p:nvPr/>
        </p:nvSpPr>
        <p:spPr>
          <a:xfrm>
            <a:off x="548640" y="566928"/>
            <a:ext cx="5212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法務・総務のための社内研修資料20選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548640" y="109728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 12 回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530352" y="1536192"/>
            <a:ext cx="7863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SNS利用研修資料</a:t>
            </a:r>
            <a:endParaRPr lang="en-US" sz="4400" dirty="0"/>
          </a:p>
        </p:txBody>
      </p:sp>
      <p:sp>
        <p:nvSpPr>
          <p:cNvPr id="9" name="Text 6"/>
          <p:cNvSpPr/>
          <p:nvPr/>
        </p:nvSpPr>
        <p:spPr>
          <a:xfrm>
            <a:off x="548640" y="2432304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CBD6E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私的投稿・職場撮影・炎上・情報漏えい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566928" y="3054096"/>
            <a:ext cx="3840480" cy="18288"/>
          </a:xfrm>
          <a:prstGeom prst="rect">
            <a:avLst/>
          </a:prstGeom>
          <a:solidFill>
            <a:srgbClr val="B58A3A"/>
          </a:solidFill>
          <a:ln/>
        </p:spPr>
      </p:sp>
      <p:sp>
        <p:nvSpPr>
          <p:cNvPr id="11" name="Text 8"/>
          <p:cNvSpPr/>
          <p:nvPr/>
        </p:nvSpPr>
        <p:spPr>
          <a:xfrm>
            <a:off x="566928" y="3200400"/>
            <a:ext cx="7955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500"/>
              </a:spcAft>
              <a:buNone/>
            </a:pPr>
            <a:r>
              <a:rPr lang="en-US" sz="135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対象</a:t>
            </a:r>
            <a:pPr indent="0" marL="0">
              <a:spcAft>
                <a:spcPts val="500"/>
              </a:spcAft>
              <a:buNone/>
            </a:pPr>
            <a:r>
              <a:rPr lang="en-US" sz="1350" dirty="0">
                <a:solidFill>
                  <a:srgbClr val="E3E9F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全社員・管理職／広報・SNS運用・人事・総務・法務・現場担当者</a:t>
            </a:r>
            <a:endParaRPr lang="en-US" sz="135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35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想定時間</a:t>
            </a:r>
            <a:pPr indent="0" marL="0">
              <a:spcAft>
                <a:spcPts val="500"/>
              </a:spcAft>
              <a:buNone/>
            </a:pPr>
            <a:r>
              <a:rPr lang="en-US" sz="1350" dirty="0">
                <a:solidFill>
                  <a:srgbClr val="E3E9F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45〜55分（演習を加える場合 70〜80分）</a:t>
            </a:r>
            <a:endParaRPr lang="en-US" sz="135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35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法令・制度基準日</a:t>
            </a:r>
            <a:pPr indent="0" marL="0">
              <a:spcAft>
                <a:spcPts val="500"/>
              </a:spcAft>
              <a:buNone/>
            </a:pPr>
            <a:r>
              <a:rPr lang="en-US" sz="1350" dirty="0">
                <a:solidFill>
                  <a:srgbClr val="E3E9F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2026年6月18日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566928" y="4261104"/>
            <a:ext cx="8010144" cy="566928"/>
          </a:xfrm>
          <a:prstGeom prst="roundRect">
            <a:avLst>
              <a:gd name="adj" fmla="val 11290"/>
            </a:avLst>
          </a:prstGeom>
          <a:solidFill>
            <a:srgbClr val="243B53"/>
          </a:solidFill>
          <a:ln w="12700">
            <a:solidFill>
              <a:srgbClr val="33506E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77240" y="4261104"/>
            <a:ext cx="7589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会社名：</a:t>
            </a:r>
            <a:pPr indent="0" marL="0">
              <a:buNone/>
            </a:pPr>
            <a:r>
              <a:rPr lang="en-US" sz="1250" dirty="0">
                <a:solidFill>
                  <a:srgbClr val="9FB0C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＿＿＿＿＿＿＿＿＿　</a:t>
            </a:r>
            <a:pPr indent="0" marL="0">
              <a:buNone/>
            </a:pPr>
            <a:r>
              <a:rPr lang="en-US" sz="125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実施日：</a:t>
            </a:r>
            <a:pPr indent="0" marL="0">
              <a:buNone/>
            </a:pPr>
            <a:r>
              <a:rPr lang="en-US" sz="1250" dirty="0">
                <a:solidFill>
                  <a:srgbClr val="9FB0C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＿＿＿＿＿＿　</a:t>
            </a:r>
            <a:pPr indent="0" marL="0">
              <a:buNone/>
            </a:pPr>
            <a:r>
              <a:rPr lang="en-US" sz="125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講師：</a:t>
            </a:r>
            <a:pPr indent="0" marL="0">
              <a:buNone/>
            </a:pPr>
            <a:r>
              <a:rPr lang="en-US" sz="1250" dirty="0">
                <a:solidFill>
                  <a:srgbClr val="9FB0C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＿＿＿＿＿＿＿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48640" cy="548640"/>
          </a:xfrm>
          <a:prstGeom prst="ellipse">
            <a:avLst/>
          </a:prstGeom>
          <a:solidFill>
            <a:srgbClr val="237A75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874" y="424282"/>
            <a:ext cx="285293" cy="285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256032"/>
            <a:ext cx="7498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同僚・顧客・取引先が写る場合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457200" y="1097280"/>
            <a:ext cx="4023360" cy="3246120"/>
          </a:xfrm>
          <a:prstGeom prst="roundRect">
            <a:avLst>
              <a:gd name="adj" fmla="val 1972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658368" y="1280160"/>
            <a:ext cx="512064" cy="512064"/>
          </a:xfrm>
          <a:prstGeom prst="ellipse">
            <a:avLst/>
          </a:prstGeom>
          <a:solidFill>
            <a:srgbClr val="237A75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263" y="1403055"/>
            <a:ext cx="266273" cy="26627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280160" y="1298448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写っている人がいるなら</a:t>
            </a:r>
            <a:endParaRPr lang="en-US" sz="1500" dirty="0"/>
          </a:p>
        </p:txBody>
      </p:sp>
      <p:sp>
        <p:nvSpPr>
          <p:cNvPr id="9" name="Text 5"/>
          <p:cNvSpPr/>
          <p:nvPr/>
        </p:nvSpPr>
        <p:spPr>
          <a:xfrm>
            <a:off x="658368" y="1828800"/>
            <a:ext cx="36576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1200"/>
              </a:spcAft>
              <a:buSzPct val="100000"/>
              <a:buChar char="•"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本人の同意を確認する（誰が・どこに載るか伝える）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1200"/>
              </a:spcAft>
              <a:buSzPct val="100000"/>
              <a:buChar char="•"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顧客・来訪者・未成年・求職者・患者・利用者は特に慎重に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1200"/>
              </a:spcAft>
              <a:buSzPct val="100000"/>
              <a:buChar char="•"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私的な場（飲み会等）でも職場関係者の評判に関わる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1200"/>
              </a:spcAft>
              <a:buSzPct val="100000"/>
              <a:buChar char="•"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投稿後に削除要請があれば速やかに対応し独断で放置しない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4663440" y="1097280"/>
            <a:ext cx="4023360" cy="3246120"/>
          </a:xfrm>
          <a:prstGeom prst="roundRect">
            <a:avLst>
              <a:gd name="adj" fmla="val 1972"/>
            </a:avLst>
          </a:prstGeom>
          <a:solidFill>
            <a:srgbClr val="FAEBE9"/>
          </a:solidFill>
          <a:ln w="12700">
            <a:solidFill>
              <a:srgbClr val="E6B5AE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864608" y="1280160"/>
            <a:ext cx="512064" cy="512064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7503" y="1403055"/>
            <a:ext cx="266273" cy="26627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486400" y="1298448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よくある誤解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4864608" y="1828800"/>
            <a:ext cx="36576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1200"/>
              </a:spcAft>
              <a:buSzPct val="100000"/>
              <a:buChar char="•"/>
            </a:pPr>
            <a:r>
              <a:rPr lang="en-US" sz="12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「顔をぼかせば常に投稿してよい」→ 服装・背景・状況で特定され得る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1200"/>
              </a:spcAft>
              <a:buSzPct val="100000"/>
              <a:buChar char="•"/>
            </a:pPr>
            <a:r>
              <a:rPr lang="en-US" sz="12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「小さく写っているから同意は不要」→ 大きさで判断しない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1200"/>
              </a:spcAft>
              <a:buSzPct val="100000"/>
              <a:buChar char="•"/>
            </a:pPr>
            <a:r>
              <a:rPr lang="en-US" sz="12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「集合写真だから全員OK」→ 一人でも望まない人がいれば配慮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1200"/>
              </a:spcAft>
              <a:buSzPct val="100000"/>
              <a:buChar char="•"/>
            </a:pPr>
            <a:r>
              <a:rPr lang="en-US" sz="12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「もう撮ったから載せてよい」→ 撮影と投稿は別の判断</a:t>
            </a:r>
            <a:endParaRPr lang="en-US" sz="1250" dirty="0"/>
          </a:p>
        </p:txBody>
      </p:sp>
      <p:sp>
        <p:nvSpPr>
          <p:cNvPr id="15" name="Text 10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16" name="Text 11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48640" cy="548640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874" y="424282"/>
            <a:ext cx="285293" cy="285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256032"/>
            <a:ext cx="7498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顧客情報・個人情報・機微情報は投稿しない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57200" y="9601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次の情報は、本人が特定できなくても、組み合わせや状況から判明することがあります。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457200" y="1417320"/>
            <a:ext cx="8229600" cy="2148840"/>
          </a:xfrm>
          <a:prstGeom prst="roundRect">
            <a:avLst>
              <a:gd name="adj" fmla="val 2979"/>
            </a:avLst>
          </a:prstGeom>
          <a:solidFill>
            <a:srgbClr val="FAEBE9"/>
          </a:solidFill>
          <a:ln w="12700">
            <a:solidFill>
              <a:srgbClr val="E6B5AE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713232" y="1691640"/>
            <a:ext cx="3840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顧客名・取引先名・担当者名</a:t>
            </a:r>
            <a:endParaRPr lang="en-US" sz="1300" dirty="0"/>
          </a:p>
          <a:p>
            <a:pPr algn="l" marL="177800" indent="-177800">
              <a:lnSpc>
                <a:spcPct val="100000"/>
              </a:lnSpc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問い合わせ・クレーム・相談の内容</a:t>
            </a:r>
            <a:endParaRPr lang="en-US" sz="1300" dirty="0"/>
          </a:p>
          <a:p>
            <a:pPr algn="l" marL="177800" indent="-177800">
              <a:lnSpc>
                <a:spcPct val="100000"/>
              </a:lnSpc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社員の氏名・顔写真・勤務状況</a:t>
            </a:r>
            <a:endParaRPr lang="en-US" sz="1300" dirty="0"/>
          </a:p>
          <a:p>
            <a:pPr algn="l" marL="177800" indent="-177800">
              <a:lnSpc>
                <a:spcPct val="100000"/>
              </a:lnSpc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採用候補者・面接内容・インターン生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4617720" y="1691640"/>
            <a:ext cx="3840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病歴・障害・妊娠・育児・介護</a:t>
            </a:r>
            <a:endParaRPr lang="en-US" sz="1300" dirty="0"/>
          </a:p>
          <a:p>
            <a:pPr algn="l" marL="177800" indent="-177800">
              <a:lnSpc>
                <a:spcPct val="100000"/>
              </a:lnSpc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SOGI・家族・出身地などの機微情報</a:t>
            </a:r>
            <a:endParaRPr lang="en-US" sz="1300" dirty="0"/>
          </a:p>
          <a:p>
            <a:pPr algn="l" marL="177800" indent="-177800">
              <a:lnSpc>
                <a:spcPct val="100000"/>
              </a:lnSpc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患者・利用者・相談者に関する情報</a:t>
            </a:r>
            <a:endParaRPr lang="en-US" sz="1300" dirty="0"/>
          </a:p>
          <a:p>
            <a:pPr algn="l" marL="177800" indent="-177800">
              <a:lnSpc>
                <a:spcPct val="100000"/>
              </a:lnSpc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未成年者が関わる情報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57200" y="3703320"/>
            <a:ext cx="8229600" cy="841248"/>
          </a:xfrm>
          <a:prstGeom prst="roundRect">
            <a:avLst>
              <a:gd name="adj" fmla="val 7609"/>
            </a:avLst>
          </a:prstGeom>
          <a:solidFill>
            <a:srgbClr val="E6ECF1"/>
          </a:solidFill>
          <a:ln w="12700">
            <a:solidFill>
              <a:srgbClr val="BFCBD8"/>
            </a:solidFill>
            <a:prstDash val="solid"/>
          </a:ln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3968496"/>
            <a:ext cx="292608" cy="29260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078992" y="3730752"/>
            <a:ext cx="740664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個人情報保護法上の詳細判定（個人データ・要配慮個人情報・漏えい等報告など）は</a:t>
            </a:r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第9話および自社の個人情報保護担当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へ。SNSの場面では「迷ったら出さない」を徹底します。</a:t>
            </a:r>
            <a:endParaRPr lang="en-US" sz="1250" dirty="0"/>
          </a:p>
        </p:txBody>
      </p:sp>
      <p:sp>
        <p:nvSpPr>
          <p:cNvPr id="12" name="Text 8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13" name="Text 9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48640" cy="548640"/>
          </a:xfrm>
          <a:prstGeom prst="ellipse">
            <a:avLst/>
          </a:prstGeom>
          <a:solidFill>
            <a:srgbClr val="16314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874" y="424282"/>
            <a:ext cx="285293" cy="285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256032"/>
            <a:ext cx="7498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社内資料・画面・未公表情報を写さない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457200" y="1234440"/>
            <a:ext cx="3950208" cy="9144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603504" y="1435608"/>
            <a:ext cx="512064" cy="512064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399" y="1558503"/>
            <a:ext cx="266273" cy="26627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225296" y="1362456"/>
            <a:ext cx="30358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画面・チャット・メール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1225296" y="1691640"/>
            <a:ext cx="30358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PC/スマホ画面、社内チャット、メール本文</a:t>
            </a:r>
            <a:endParaRPr lang="en-US" sz="1050" dirty="0"/>
          </a:p>
        </p:txBody>
      </p:sp>
      <p:sp>
        <p:nvSpPr>
          <p:cNvPr id="10" name="Shape 6"/>
          <p:cNvSpPr/>
          <p:nvPr/>
        </p:nvSpPr>
        <p:spPr>
          <a:xfrm>
            <a:off x="4736592" y="1234440"/>
            <a:ext cx="3950208" cy="9144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882896" y="1435608"/>
            <a:ext cx="512064" cy="512064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5791" y="1558503"/>
            <a:ext cx="266273" cy="26627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504688" y="1362456"/>
            <a:ext cx="30358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ホワイトボード・会議資料</a:t>
            </a:r>
            <a:endParaRPr lang="en-US" sz="1350" dirty="0"/>
          </a:p>
        </p:txBody>
      </p:sp>
      <p:sp>
        <p:nvSpPr>
          <p:cNvPr id="14" name="Text 9"/>
          <p:cNvSpPr/>
          <p:nvPr/>
        </p:nvSpPr>
        <p:spPr>
          <a:xfrm>
            <a:off x="5504688" y="1691640"/>
            <a:ext cx="30358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議事メモ、体制図、未公表の数字・案件名</a:t>
            </a:r>
            <a:endParaRPr lang="en-US" sz="1050" dirty="0"/>
          </a:p>
        </p:txBody>
      </p:sp>
      <p:sp>
        <p:nvSpPr>
          <p:cNvPr id="15" name="Shape 10"/>
          <p:cNvSpPr/>
          <p:nvPr/>
        </p:nvSpPr>
        <p:spPr>
          <a:xfrm>
            <a:off x="457200" y="2313432"/>
            <a:ext cx="3950208" cy="9144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603504" y="2514600"/>
            <a:ext cx="512064" cy="512064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399" y="2637495"/>
            <a:ext cx="266273" cy="266273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225296" y="2441448"/>
            <a:ext cx="30358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契約・価格・技術情報</a:t>
            </a:r>
            <a:endParaRPr lang="en-US" sz="1350" dirty="0"/>
          </a:p>
        </p:txBody>
      </p:sp>
      <p:sp>
        <p:nvSpPr>
          <p:cNvPr id="19" name="Text 13"/>
          <p:cNvSpPr/>
          <p:nvPr/>
        </p:nvSpPr>
        <p:spPr>
          <a:xfrm>
            <a:off x="1225296" y="2770632"/>
            <a:ext cx="30358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契約条件、見積、図面、仕様書、営業資料</a:t>
            </a:r>
            <a:endParaRPr lang="en-US" sz="1050" dirty="0"/>
          </a:p>
        </p:txBody>
      </p:sp>
      <p:sp>
        <p:nvSpPr>
          <p:cNvPr id="20" name="Shape 14"/>
          <p:cNvSpPr/>
          <p:nvPr/>
        </p:nvSpPr>
        <p:spPr>
          <a:xfrm>
            <a:off x="4736592" y="2313432"/>
            <a:ext cx="3950208" cy="9144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4882896" y="2514600"/>
            <a:ext cx="512064" cy="512064"/>
          </a:xfrm>
          <a:prstGeom prst="ellipse">
            <a:avLst/>
          </a:prstGeom>
          <a:solidFill>
            <a:srgbClr val="237A75"/>
          </a:solidFill>
          <a:ln/>
        </p:spPr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5791" y="2637495"/>
            <a:ext cx="266273" cy="266273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5504688" y="2441448"/>
            <a:ext cx="30358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未公表の事業情報</a:t>
            </a:r>
            <a:endParaRPr lang="en-US" sz="1350" dirty="0"/>
          </a:p>
        </p:txBody>
      </p:sp>
      <p:sp>
        <p:nvSpPr>
          <p:cNvPr id="24" name="Text 17"/>
          <p:cNvSpPr/>
          <p:nvPr/>
        </p:nvSpPr>
        <p:spPr>
          <a:xfrm>
            <a:off x="5504688" y="2770632"/>
            <a:ext cx="30358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新商品、新規事業、業績、人事、事故・不祥事</a:t>
            </a:r>
            <a:endParaRPr lang="en-US" sz="1050" dirty="0"/>
          </a:p>
        </p:txBody>
      </p:sp>
      <p:sp>
        <p:nvSpPr>
          <p:cNvPr id="25" name="Shape 18"/>
          <p:cNvSpPr/>
          <p:nvPr/>
        </p:nvSpPr>
        <p:spPr>
          <a:xfrm>
            <a:off x="457200" y="3401568"/>
            <a:ext cx="8229600" cy="960120"/>
          </a:xfrm>
          <a:prstGeom prst="roundRect">
            <a:avLst>
              <a:gd name="adj" fmla="val 6667"/>
            </a:avLst>
          </a:prstGeom>
          <a:solidFill>
            <a:srgbClr val="E6ECF1"/>
          </a:solidFill>
          <a:ln w="12700">
            <a:solidFill>
              <a:srgbClr val="BFCBD8"/>
            </a:solidFill>
            <a:prstDash val="solid"/>
          </a:ln>
        </p:spPr>
      </p:sp>
      <p:pic>
        <p:nvPicPr>
          <p:cNvPr id="26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368" y="3730752"/>
            <a:ext cx="292608" cy="292608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1078992" y="3429000"/>
            <a:ext cx="7406640" cy="9052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営業秘密の3要件・退職時の持出し・クラウド利用の詳細は</a:t>
            </a:r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第13話（営業秘密・機密情報管理）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へ。SNSでは「会社の中のものは写さない・書かない」を基本にします。</a:t>
            </a:r>
            <a:endParaRPr lang="en-US" sz="1250" dirty="0"/>
          </a:p>
        </p:txBody>
      </p:sp>
      <p:sp>
        <p:nvSpPr>
          <p:cNvPr id="28" name="Text 20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29" name="Text 21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48640" cy="548640"/>
          </a:xfrm>
          <a:prstGeom prst="ellipse">
            <a:avLst/>
          </a:prstGeom>
          <a:solidFill>
            <a:srgbClr val="237A75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874" y="424282"/>
            <a:ext cx="285293" cy="285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256032"/>
            <a:ext cx="7498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位置情報・制服・名札・ロゴ・車両ナンバー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57200" y="9601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「写真そのもの」だけでなく、付随する情報からも場所や所属が分かります。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457200" y="1417320"/>
            <a:ext cx="3950208" cy="713232"/>
          </a:xfrm>
          <a:prstGeom prst="roundRect">
            <a:avLst>
              <a:gd name="adj" fmla="val 8974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585216" y="1536192"/>
            <a:ext cx="475488" cy="475488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333" y="1650309"/>
            <a:ext cx="247254" cy="24725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170432" y="1490472"/>
            <a:ext cx="31272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位置情報・ジオタグ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1170432" y="1764792"/>
            <a:ext cx="31272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自宅・勤務先・出張先・顧客先が特定される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4736592" y="1417320"/>
            <a:ext cx="3950208" cy="713232"/>
          </a:xfrm>
          <a:prstGeom prst="roundRect">
            <a:avLst>
              <a:gd name="adj" fmla="val 8974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4864608" y="1536192"/>
            <a:ext cx="475488" cy="475488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8725" y="1650309"/>
            <a:ext cx="247254" cy="24725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449824" y="1490472"/>
            <a:ext cx="31272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制服・作業着・社章</a:t>
            </a:r>
            <a:endParaRPr lang="en-US" sz="1300" dirty="0"/>
          </a:p>
        </p:txBody>
      </p:sp>
      <p:sp>
        <p:nvSpPr>
          <p:cNvPr id="15" name="Text 10"/>
          <p:cNvSpPr/>
          <p:nvPr/>
        </p:nvSpPr>
        <p:spPr>
          <a:xfrm>
            <a:off x="5449824" y="1764792"/>
            <a:ext cx="31272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どの会社・店舗・現場かが分かる</a:t>
            </a:r>
            <a:endParaRPr lang="en-US" sz="1050" dirty="0"/>
          </a:p>
        </p:txBody>
      </p:sp>
      <p:sp>
        <p:nvSpPr>
          <p:cNvPr id="16" name="Shape 11"/>
          <p:cNvSpPr/>
          <p:nvPr/>
        </p:nvSpPr>
        <p:spPr>
          <a:xfrm>
            <a:off x="457200" y="2276856"/>
            <a:ext cx="3950208" cy="713232"/>
          </a:xfrm>
          <a:prstGeom prst="roundRect">
            <a:avLst>
              <a:gd name="adj" fmla="val 8974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585216" y="2395728"/>
            <a:ext cx="475488" cy="475488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333" y="2509845"/>
            <a:ext cx="247254" cy="247254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170432" y="2350008"/>
            <a:ext cx="31272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名札・社員証・入館証</a:t>
            </a:r>
            <a:endParaRPr lang="en-US" sz="1300" dirty="0"/>
          </a:p>
        </p:txBody>
      </p:sp>
      <p:sp>
        <p:nvSpPr>
          <p:cNvPr id="20" name="Text 14"/>
          <p:cNvSpPr/>
          <p:nvPr/>
        </p:nvSpPr>
        <p:spPr>
          <a:xfrm>
            <a:off x="1170432" y="2624328"/>
            <a:ext cx="31272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氏名・所属・顔写真が読み取れる</a:t>
            </a:r>
            <a:endParaRPr lang="en-US" sz="1050" dirty="0"/>
          </a:p>
        </p:txBody>
      </p:sp>
      <p:sp>
        <p:nvSpPr>
          <p:cNvPr id="21" name="Shape 15"/>
          <p:cNvSpPr/>
          <p:nvPr/>
        </p:nvSpPr>
        <p:spPr>
          <a:xfrm>
            <a:off x="4736592" y="2276856"/>
            <a:ext cx="3950208" cy="713232"/>
          </a:xfrm>
          <a:prstGeom prst="roundRect">
            <a:avLst>
              <a:gd name="adj" fmla="val 8974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22" name="Shape 16"/>
          <p:cNvSpPr/>
          <p:nvPr/>
        </p:nvSpPr>
        <p:spPr>
          <a:xfrm>
            <a:off x="4864608" y="2395728"/>
            <a:ext cx="475488" cy="475488"/>
          </a:xfrm>
          <a:prstGeom prst="ellipse">
            <a:avLst/>
          </a:prstGeom>
          <a:solidFill>
            <a:srgbClr val="16314F"/>
          </a:solidFill>
          <a:ln/>
        </p:spPr>
      </p:sp>
      <p:pic>
        <p:nvPicPr>
          <p:cNvPr id="2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8725" y="2509845"/>
            <a:ext cx="247254" cy="247254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5449824" y="2350008"/>
            <a:ext cx="31272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ロゴ・看板・建物</a:t>
            </a:r>
            <a:endParaRPr lang="en-US" sz="1300" dirty="0"/>
          </a:p>
        </p:txBody>
      </p:sp>
      <p:sp>
        <p:nvSpPr>
          <p:cNvPr id="25" name="Text 18"/>
          <p:cNvSpPr/>
          <p:nvPr/>
        </p:nvSpPr>
        <p:spPr>
          <a:xfrm>
            <a:off x="5449824" y="2624328"/>
            <a:ext cx="31272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店名・施設名・取引先が判明する</a:t>
            </a:r>
            <a:endParaRPr lang="en-US" sz="1050" dirty="0"/>
          </a:p>
        </p:txBody>
      </p:sp>
      <p:sp>
        <p:nvSpPr>
          <p:cNvPr id="26" name="Shape 19"/>
          <p:cNvSpPr/>
          <p:nvPr/>
        </p:nvSpPr>
        <p:spPr>
          <a:xfrm>
            <a:off x="457200" y="3136392"/>
            <a:ext cx="3950208" cy="713232"/>
          </a:xfrm>
          <a:prstGeom prst="roundRect">
            <a:avLst>
              <a:gd name="adj" fmla="val 8974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27" name="Shape 20"/>
          <p:cNvSpPr/>
          <p:nvPr/>
        </p:nvSpPr>
        <p:spPr>
          <a:xfrm>
            <a:off x="585216" y="3255264"/>
            <a:ext cx="475488" cy="475488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2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333" y="3369381"/>
            <a:ext cx="247254" cy="247254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1170432" y="3209544"/>
            <a:ext cx="31272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車両ナンバー・社用車</a:t>
            </a:r>
            <a:endParaRPr lang="en-US" sz="1300" dirty="0"/>
          </a:p>
        </p:txBody>
      </p:sp>
      <p:sp>
        <p:nvSpPr>
          <p:cNvPr id="30" name="Text 22"/>
          <p:cNvSpPr/>
          <p:nvPr/>
        </p:nvSpPr>
        <p:spPr>
          <a:xfrm>
            <a:off x="1170432" y="3483864"/>
            <a:ext cx="31272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個人・会社・行動が紐づく</a:t>
            </a:r>
            <a:endParaRPr lang="en-US" sz="1050" dirty="0"/>
          </a:p>
        </p:txBody>
      </p:sp>
      <p:sp>
        <p:nvSpPr>
          <p:cNvPr id="31" name="Shape 23"/>
          <p:cNvSpPr/>
          <p:nvPr/>
        </p:nvSpPr>
        <p:spPr>
          <a:xfrm>
            <a:off x="4736592" y="3136392"/>
            <a:ext cx="3950208" cy="713232"/>
          </a:xfrm>
          <a:prstGeom prst="roundRect">
            <a:avLst>
              <a:gd name="adj" fmla="val 8974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32" name="Shape 24"/>
          <p:cNvSpPr/>
          <p:nvPr/>
        </p:nvSpPr>
        <p:spPr>
          <a:xfrm>
            <a:off x="4864608" y="3255264"/>
            <a:ext cx="475488" cy="475488"/>
          </a:xfrm>
          <a:prstGeom prst="ellipse">
            <a:avLst/>
          </a:prstGeom>
          <a:solidFill>
            <a:srgbClr val="16314F"/>
          </a:solidFill>
          <a:ln/>
        </p:spPr>
      </p:sp>
      <p:pic>
        <p:nvPicPr>
          <p:cNvPr id="3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78725" y="3369381"/>
            <a:ext cx="247254" cy="247254"/>
          </a:xfrm>
          <a:prstGeom prst="rect">
            <a:avLst/>
          </a:prstGeom>
        </p:spPr>
      </p:pic>
      <p:sp>
        <p:nvSpPr>
          <p:cNvPr id="34" name="Text 25"/>
          <p:cNvSpPr/>
          <p:nvPr/>
        </p:nvSpPr>
        <p:spPr>
          <a:xfrm>
            <a:off x="5449824" y="3209544"/>
            <a:ext cx="31272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投稿日時・撮影時刻</a:t>
            </a:r>
            <a:endParaRPr lang="en-US" sz="1300" dirty="0"/>
          </a:p>
        </p:txBody>
      </p:sp>
      <p:sp>
        <p:nvSpPr>
          <p:cNvPr id="35" name="Text 26"/>
          <p:cNvSpPr/>
          <p:nvPr/>
        </p:nvSpPr>
        <p:spPr>
          <a:xfrm>
            <a:off x="5449824" y="3483864"/>
            <a:ext cx="31272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勤務状況・在不在・行動が読まれる</a:t>
            </a:r>
            <a:endParaRPr lang="en-US" sz="1050" dirty="0"/>
          </a:p>
        </p:txBody>
      </p:sp>
      <p:sp>
        <p:nvSpPr>
          <p:cNvPr id="36" name="Text 27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37" name="Text 28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48640" cy="548640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874" y="424282"/>
            <a:ext cx="285293" cy="285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256032"/>
            <a:ext cx="7498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誹謗中傷・差別的投稿・アウティング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457200" y="1097280"/>
            <a:ext cx="4023360" cy="2286000"/>
          </a:xfrm>
          <a:prstGeom prst="roundRect">
            <a:avLst>
              <a:gd name="adj" fmla="val 2800"/>
            </a:avLst>
          </a:prstGeom>
          <a:solidFill>
            <a:srgbClr val="FAEBE9"/>
          </a:solidFill>
          <a:ln w="12700">
            <a:solidFill>
              <a:srgbClr val="E6B5AE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658368" y="1280160"/>
            <a:ext cx="1696212" cy="329184"/>
          </a:xfrm>
          <a:prstGeom prst="roundRect">
            <a:avLst>
              <a:gd name="adj" fmla="val 13889"/>
            </a:avLst>
          </a:prstGeom>
          <a:solidFill>
            <a:srgbClr val="B42318"/>
          </a:solidFill>
          <a:ln/>
        </p:spPr>
      </p:sp>
      <p:sp>
        <p:nvSpPr>
          <p:cNvPr id="7" name="Text 4"/>
          <p:cNvSpPr/>
          <p:nvPr/>
        </p:nvSpPr>
        <p:spPr>
          <a:xfrm>
            <a:off x="658368" y="1280160"/>
            <a:ext cx="169621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してはいけない投稿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658368" y="1792224"/>
            <a:ext cx="36576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特定の人を誹謗中傷・侮辱する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国籍・出身・性別・障害等の差別的発言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他人のSOGI・病歴・家庭事情を暴露（アウティング）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顔写真・個人情報を本人の許可なく投稿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4663440" y="1097280"/>
            <a:ext cx="4023360" cy="2286000"/>
          </a:xfrm>
          <a:prstGeom prst="roundRect">
            <a:avLst>
              <a:gd name="adj" fmla="val 2800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864608" y="1280160"/>
            <a:ext cx="1271016" cy="329184"/>
          </a:xfrm>
          <a:prstGeom prst="roundRect">
            <a:avLst>
              <a:gd name="adj" fmla="val 13889"/>
            </a:avLst>
          </a:prstGeom>
          <a:solidFill>
            <a:srgbClr val="16314F"/>
          </a:solidFill>
          <a:ln/>
        </p:spPr>
      </p:sp>
      <p:sp>
        <p:nvSpPr>
          <p:cNvPr id="11" name="Text 8"/>
          <p:cNvSpPr/>
          <p:nvPr/>
        </p:nvSpPr>
        <p:spPr>
          <a:xfrm>
            <a:off x="4864608" y="1280160"/>
            <a:ext cx="12710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押さえる事実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4864608" y="1792224"/>
            <a:ext cx="36576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b="1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匿名アカウントでも責任を免れるわけではない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民事（損害賠償・削除）・刑事上の問題になり得る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発信者情報開示などの制度が存在する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被害を受けたら削除依頼・証拠保存・社内相談・公的窓口へ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457200" y="3520440"/>
            <a:ext cx="8229600" cy="1005840"/>
          </a:xfrm>
          <a:prstGeom prst="roundRect">
            <a:avLst>
              <a:gd name="adj" fmla="val 6364"/>
            </a:avLst>
          </a:prstGeom>
          <a:solidFill>
            <a:srgbClr val="E6ECF1"/>
          </a:solidFill>
          <a:ln w="12700">
            <a:solidFill>
              <a:srgbClr val="BFCBD8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76656" y="3803904"/>
            <a:ext cx="457200" cy="457200"/>
          </a:xfrm>
          <a:prstGeom prst="ellipse">
            <a:avLst/>
          </a:prstGeom>
          <a:solidFill>
            <a:srgbClr val="16314F"/>
          </a:solidFill>
          <a:ln/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" y="3913632"/>
            <a:ext cx="237744" cy="23774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1280160" y="3547872"/>
            <a:ext cx="7269480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公的資料：</a:t>
            </a:r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SNS上の誹謗中傷・プライバシー侵害・差別は人権侵害になり得ます（法務省「インターネット上の人権侵害をなくしましょう」）。</a:t>
            </a:r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個別の法的評価は独断せず、法務・広報・外部専門家・公的相談窓口と連携します。</a:t>
            </a:r>
            <a:endParaRPr lang="en-US" sz="1200" dirty="0"/>
          </a:p>
        </p:txBody>
      </p:sp>
      <p:sp>
        <p:nvSpPr>
          <p:cNvPr id="17" name="Text 13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18" name="Text 14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48640" cy="548640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874" y="424282"/>
            <a:ext cx="285293" cy="285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256032"/>
            <a:ext cx="7498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不確かな情報・デマ・災害時の投稿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57200" y="9601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「善意の拡散」でも、不確かな情報を広げると被害や混乱を生むことがあります。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457200" y="1417320"/>
            <a:ext cx="4023360" cy="2926080"/>
          </a:xfrm>
          <a:prstGeom prst="roundRect">
            <a:avLst>
              <a:gd name="adj" fmla="val 2188"/>
            </a:avLst>
          </a:prstGeom>
          <a:solidFill>
            <a:srgbClr val="FAEBE9"/>
          </a:solidFill>
          <a:ln w="12700">
            <a:solidFill>
              <a:srgbClr val="E6B5AE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658368" y="1600200"/>
            <a:ext cx="1696212" cy="329184"/>
          </a:xfrm>
          <a:prstGeom prst="roundRect">
            <a:avLst>
              <a:gd name="adj" fmla="val 13889"/>
            </a:avLst>
          </a:prstGeom>
          <a:solidFill>
            <a:srgbClr val="B42318"/>
          </a:solidFill>
          <a:ln/>
        </p:spPr>
      </p:sp>
      <p:sp>
        <p:nvSpPr>
          <p:cNvPr id="8" name="Text 5"/>
          <p:cNvSpPr/>
          <p:nvPr/>
        </p:nvSpPr>
        <p:spPr>
          <a:xfrm>
            <a:off x="658368" y="1600200"/>
            <a:ext cx="169621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拡散前に立ち止まる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658368" y="2103120"/>
            <a:ext cx="3657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出所・一次情報を確認したか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公的機関・公式発表で裏が取れているか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災害・事故・不祥事・訃報に便乗していないか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「拡散希望」をそのまま転送していないか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会社・顧客・同僚を巻き込む内容でないか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4663440" y="1417320"/>
            <a:ext cx="4023360" cy="2926080"/>
          </a:xfrm>
          <a:prstGeom prst="roundRect">
            <a:avLst>
              <a:gd name="adj" fmla="val 2188"/>
            </a:avLst>
          </a:prstGeom>
          <a:solidFill>
            <a:srgbClr val="E4F0EF"/>
          </a:solidFill>
          <a:ln w="12700">
            <a:solidFill>
              <a:srgbClr val="ABD2CF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864608" y="1600200"/>
            <a:ext cx="1271016" cy="329184"/>
          </a:xfrm>
          <a:prstGeom prst="roundRect">
            <a:avLst>
              <a:gd name="adj" fmla="val 13889"/>
            </a:avLst>
          </a:prstGeom>
          <a:solidFill>
            <a:srgbClr val="237A75"/>
          </a:solidFill>
          <a:ln/>
        </p:spPr>
      </p:sp>
      <p:sp>
        <p:nvSpPr>
          <p:cNvPr id="12" name="Text 9"/>
          <p:cNvSpPr/>
          <p:nvPr/>
        </p:nvSpPr>
        <p:spPr>
          <a:xfrm>
            <a:off x="4864608" y="1600200"/>
            <a:ext cx="12710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望ましい行動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4864608" y="2103120"/>
            <a:ext cx="3657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b="1" dirty="0">
                <a:solidFill>
                  <a:srgbClr val="234E4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確証がなければ拡散しない・引用しない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234E4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災害情報は自治体・公的機関の発表を確認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234E4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会社に関わる情報は広報・上長に確認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234E4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誤って広めたら訂正し、関係先に報告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234E4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「念のため共有」が逆効果になり得ると意識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48640" cy="548640"/>
          </a:xfrm>
          <a:prstGeom prst="ellipse">
            <a:avLst/>
          </a:prstGeom>
          <a:solidFill>
            <a:srgbClr val="B58A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874" y="424282"/>
            <a:ext cx="285293" cy="285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256032"/>
            <a:ext cx="7498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著作権：画像・動画・音楽・スクリーンショット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457200" y="1097280"/>
            <a:ext cx="4023360" cy="3246120"/>
          </a:xfrm>
          <a:prstGeom prst="roundRect">
            <a:avLst>
              <a:gd name="adj" fmla="val 1972"/>
            </a:avLst>
          </a:prstGeom>
          <a:solidFill>
            <a:srgbClr val="FAEBE9"/>
          </a:solidFill>
          <a:ln w="12700">
            <a:solidFill>
              <a:srgbClr val="E6B5AE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658368" y="1280160"/>
            <a:ext cx="1271016" cy="329184"/>
          </a:xfrm>
          <a:prstGeom prst="roundRect">
            <a:avLst>
              <a:gd name="adj" fmla="val 13889"/>
            </a:avLst>
          </a:prstGeom>
          <a:solidFill>
            <a:srgbClr val="B42318"/>
          </a:solidFill>
          <a:ln/>
        </p:spPr>
      </p:sp>
      <p:sp>
        <p:nvSpPr>
          <p:cNvPr id="7" name="Text 4"/>
          <p:cNvSpPr/>
          <p:nvPr/>
        </p:nvSpPr>
        <p:spPr>
          <a:xfrm>
            <a:off x="658368" y="1280160"/>
            <a:ext cx="12710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よくある誤解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658368" y="1810512"/>
            <a:ext cx="365760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1100"/>
              </a:spcAft>
              <a:buSzPct val="100000"/>
              <a:buChar char="•"/>
            </a:pPr>
            <a:r>
              <a:rPr lang="en-US" sz="12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「ネットの画像・動画は自由に使える」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1100"/>
              </a:spcAft>
              <a:buSzPct val="100000"/>
              <a:buChar char="•"/>
            </a:pPr>
            <a:r>
              <a:rPr lang="en-US" sz="12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「私的に保存できるならSNS公開もOK」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1100"/>
              </a:spcAft>
              <a:buSzPct val="100000"/>
              <a:buChar char="•"/>
            </a:pPr>
            <a:r>
              <a:rPr lang="en-US" sz="12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「少しだけ・宣伝になるなら問題ない」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1100"/>
              </a:spcAft>
              <a:buSzPct val="100000"/>
              <a:buChar char="•"/>
            </a:pPr>
            <a:r>
              <a:rPr lang="en-US" sz="12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「他人の投稿のスクショは自由」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1100"/>
              </a:spcAft>
              <a:buSzPct val="100000"/>
              <a:buChar char="•"/>
            </a:pPr>
            <a:r>
              <a:rPr lang="en-US" sz="12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「BGMに好きな曲を付けてよい」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4663440" y="1097280"/>
            <a:ext cx="4023360" cy="3246120"/>
          </a:xfrm>
          <a:prstGeom prst="roundRect">
            <a:avLst>
              <a:gd name="adj" fmla="val 1972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864608" y="1280160"/>
            <a:ext cx="1412748" cy="329184"/>
          </a:xfrm>
          <a:prstGeom prst="roundRect">
            <a:avLst>
              <a:gd name="adj" fmla="val 13889"/>
            </a:avLst>
          </a:prstGeom>
          <a:solidFill>
            <a:srgbClr val="16314F"/>
          </a:solidFill>
          <a:ln/>
        </p:spPr>
      </p:sp>
      <p:sp>
        <p:nvSpPr>
          <p:cNvPr id="11" name="Text 8"/>
          <p:cNvSpPr/>
          <p:nvPr/>
        </p:nvSpPr>
        <p:spPr>
          <a:xfrm>
            <a:off x="4864608" y="1280160"/>
            <a:ext cx="14127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押さえる考え方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4864608" y="1810512"/>
            <a:ext cx="365760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1100"/>
              </a:spcAft>
              <a:buSzPct val="100000"/>
              <a:buChar char="•"/>
            </a:pPr>
            <a:r>
              <a:rPr lang="en-US" sz="1200" b="1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ネット上の画像・動画も多くは著作物（自由に使えるとは限らない）</a:t>
            </a:r>
            <a:endParaRPr lang="en-US" sz="1200" dirty="0"/>
          </a:p>
          <a:p>
            <a:pPr algn="l" marL="177800" indent="-177800">
              <a:lnSpc>
                <a:spcPct val="100000"/>
              </a:lnSpc>
              <a:spcAft>
                <a:spcPts val="1100"/>
              </a:spcAft>
              <a:buSzPct val="100000"/>
              <a:buChar char="•"/>
            </a:pPr>
            <a:r>
              <a:rPr lang="en-US" sz="1200" b="1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私的利用とSNS公開は別。SNS公開は不特定・多数への送信になり得る</a:t>
            </a:r>
            <a:endParaRPr lang="en-US" sz="1200" dirty="0"/>
          </a:p>
          <a:p>
            <a:pPr algn="l" marL="177800" indent="-177800">
              <a:lnSpc>
                <a:spcPct val="100000"/>
              </a:lnSpc>
              <a:spcAft>
                <a:spcPts val="1100"/>
              </a:spcAft>
              <a:buSzPct val="100000"/>
              <a:buChar char="•"/>
            </a:pPr>
            <a:r>
              <a:rPr lang="en-US" sz="1200" b="1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他人の漫画・動画・音楽・写真・ロゴ・キャラを無断使用しない</a:t>
            </a:r>
            <a:endParaRPr lang="en-US" sz="1200" dirty="0"/>
          </a:p>
          <a:p>
            <a:pPr algn="l" marL="177800" indent="-177800">
              <a:lnSpc>
                <a:spcPct val="100000"/>
              </a:lnSpc>
              <a:spcAft>
                <a:spcPts val="1100"/>
              </a:spcAft>
              <a:buSzPct val="100000"/>
              <a:buChar char="•"/>
            </a:pPr>
            <a:r>
              <a:rPr lang="en-US" sz="12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詳細は第11話・自社の知財/法務確認へ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48640" cy="548640"/>
          </a:xfrm>
          <a:prstGeom prst="ellipse">
            <a:avLst/>
          </a:prstGeom>
          <a:solidFill>
            <a:srgbClr val="16314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874" y="424282"/>
            <a:ext cx="285293" cy="285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256032"/>
            <a:ext cx="7498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フリー素材・引用・ロゴ・キャラクター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457200" y="1325880"/>
            <a:ext cx="2651760" cy="2788920"/>
          </a:xfrm>
          <a:prstGeom prst="roundRect">
            <a:avLst>
              <a:gd name="adj" fmla="val 2414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1481328" y="1527048"/>
            <a:ext cx="603504" cy="603504"/>
          </a:xfrm>
          <a:prstGeom prst="ellipse">
            <a:avLst/>
          </a:prstGeom>
          <a:solidFill>
            <a:srgbClr val="237A75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169" y="1671889"/>
            <a:ext cx="313822" cy="31382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48640" y="224028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フリー素材でも</a:t>
            </a:r>
            <a:endParaRPr lang="en-US" sz="1450" dirty="0"/>
          </a:p>
        </p:txBody>
      </p:sp>
      <p:sp>
        <p:nvSpPr>
          <p:cNvPr id="9" name="Text 5"/>
          <p:cNvSpPr/>
          <p:nvPr/>
        </p:nvSpPr>
        <p:spPr>
          <a:xfrm>
            <a:off x="676656" y="2697480"/>
            <a:ext cx="224942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利用規約を必ず確認</a:t>
            </a:r>
            <a:endParaRPr lang="en-US" sz="1150" dirty="0"/>
          </a:p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商用利用・改変・クレジット表記・再配布の可否</a:t>
            </a:r>
            <a:endParaRPr lang="en-US" sz="1150" dirty="0"/>
          </a:p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「無料」と「自由に使える」は別</a:t>
            </a:r>
            <a:endParaRPr lang="en-US" sz="1150" dirty="0"/>
          </a:p>
        </p:txBody>
      </p:sp>
      <p:sp>
        <p:nvSpPr>
          <p:cNvPr id="10" name="Shape 6"/>
          <p:cNvSpPr/>
          <p:nvPr/>
        </p:nvSpPr>
        <p:spPr>
          <a:xfrm>
            <a:off x="3273552" y="1325880"/>
            <a:ext cx="2651760" cy="2788920"/>
          </a:xfrm>
          <a:prstGeom prst="roundRect">
            <a:avLst>
              <a:gd name="adj" fmla="val 2414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297680" y="1527048"/>
            <a:ext cx="603504" cy="603504"/>
          </a:xfrm>
          <a:prstGeom prst="ellipse">
            <a:avLst/>
          </a:prstGeom>
          <a:solidFill>
            <a:srgbClr val="16314F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2521" y="1671889"/>
            <a:ext cx="313822" cy="31382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364992" y="224028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引用は条件つき</a:t>
            </a:r>
            <a:endParaRPr lang="en-US" sz="1450" dirty="0"/>
          </a:p>
        </p:txBody>
      </p:sp>
      <p:sp>
        <p:nvSpPr>
          <p:cNvPr id="14" name="Text 9"/>
          <p:cNvSpPr/>
          <p:nvPr/>
        </p:nvSpPr>
        <p:spPr>
          <a:xfrm>
            <a:off x="3493008" y="2697480"/>
            <a:ext cx="224942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出所の明示が必要</a:t>
            </a:r>
            <a:endParaRPr lang="en-US" sz="1150" dirty="0"/>
          </a:p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自分の文章が主・引用が従</a:t>
            </a:r>
            <a:endParaRPr lang="en-US" sz="1150" dirty="0"/>
          </a:p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必要な範囲に限る（単なる転載は不可）</a:t>
            </a:r>
            <a:endParaRPr lang="en-US" sz="1150" dirty="0"/>
          </a:p>
        </p:txBody>
      </p:sp>
      <p:sp>
        <p:nvSpPr>
          <p:cNvPr id="15" name="Shape 10"/>
          <p:cNvSpPr/>
          <p:nvPr/>
        </p:nvSpPr>
        <p:spPr>
          <a:xfrm>
            <a:off x="6089904" y="1325880"/>
            <a:ext cx="2651760" cy="2788920"/>
          </a:xfrm>
          <a:prstGeom prst="roundRect">
            <a:avLst>
              <a:gd name="adj" fmla="val 2414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7114032" y="1527048"/>
            <a:ext cx="603504" cy="603504"/>
          </a:xfrm>
          <a:prstGeom prst="ellipse">
            <a:avLst/>
          </a:prstGeom>
          <a:solidFill>
            <a:srgbClr val="B58A3A"/>
          </a:solidFill>
          <a:ln/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8873" y="1671889"/>
            <a:ext cx="313822" cy="313822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181344" y="224028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ロゴ・キャラ・商標</a:t>
            </a:r>
            <a:endParaRPr lang="en-US" sz="1450" dirty="0"/>
          </a:p>
        </p:txBody>
      </p:sp>
      <p:sp>
        <p:nvSpPr>
          <p:cNvPr id="19" name="Text 13"/>
          <p:cNvSpPr/>
          <p:nvPr/>
        </p:nvSpPr>
        <p:spPr>
          <a:xfrm>
            <a:off x="6309360" y="2697480"/>
            <a:ext cx="224942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企業ロゴ・商標の無断使用は不可</a:t>
            </a:r>
            <a:endParaRPr lang="en-US" sz="1150" dirty="0"/>
          </a:p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漫画・アニメ・ゲームのキャラは権利あり</a:t>
            </a:r>
            <a:endParaRPr lang="en-US" sz="1150" dirty="0"/>
          </a:p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便乗・なりすましと誤解されない配慮</a:t>
            </a:r>
            <a:endParaRPr lang="en-US" sz="1150" dirty="0"/>
          </a:p>
        </p:txBody>
      </p:sp>
      <p:sp>
        <p:nvSpPr>
          <p:cNvPr id="20" name="Text 14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21" name="Text 15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48640" cy="548640"/>
          </a:xfrm>
          <a:prstGeom prst="ellipse">
            <a:avLst/>
          </a:prstGeom>
          <a:solidFill>
            <a:srgbClr val="237A75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874" y="424282"/>
            <a:ext cx="285293" cy="285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256032"/>
            <a:ext cx="7498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生成AI画像・文章・動画の投稿注意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57200" y="9601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AIで作ったものでも「安全」とは限りません。社外発信の前に次を確認します。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457200" y="1417320"/>
            <a:ext cx="4023360" cy="2240280"/>
          </a:xfrm>
          <a:prstGeom prst="roundRect">
            <a:avLst>
              <a:gd name="adj" fmla="val 2857"/>
            </a:avLst>
          </a:prstGeom>
          <a:solidFill>
            <a:srgbClr val="FAEBE9"/>
          </a:solidFill>
          <a:ln w="12700">
            <a:solidFill>
              <a:srgbClr val="E6B5AE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658368" y="1600200"/>
            <a:ext cx="1412748" cy="329184"/>
          </a:xfrm>
          <a:prstGeom prst="roundRect">
            <a:avLst>
              <a:gd name="adj" fmla="val 13889"/>
            </a:avLst>
          </a:prstGeom>
          <a:solidFill>
            <a:srgbClr val="B42318"/>
          </a:solidFill>
          <a:ln/>
        </p:spPr>
      </p:sp>
      <p:sp>
        <p:nvSpPr>
          <p:cNvPr id="8" name="Text 5"/>
          <p:cNvSpPr/>
          <p:nvPr/>
        </p:nvSpPr>
        <p:spPr>
          <a:xfrm>
            <a:off x="658368" y="1600200"/>
            <a:ext cx="14127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AIでも要注意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658368" y="2103120"/>
            <a:ext cx="365760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既存作品・キャラに似ていないか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実在の人物・タレントに似せていないか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有名ブランド・商標に寄せていないか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差別的・誤情報を含んでいないか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4663440" y="1417320"/>
            <a:ext cx="4023360" cy="2240280"/>
          </a:xfrm>
          <a:prstGeom prst="roundRect">
            <a:avLst>
              <a:gd name="adj" fmla="val 2857"/>
            </a:avLst>
          </a:prstGeom>
          <a:solidFill>
            <a:srgbClr val="E4F0EF"/>
          </a:solidFill>
          <a:ln w="12700">
            <a:solidFill>
              <a:srgbClr val="ABD2CF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864608" y="1600200"/>
            <a:ext cx="1271016" cy="329184"/>
          </a:xfrm>
          <a:prstGeom prst="roundRect">
            <a:avLst>
              <a:gd name="adj" fmla="val 13889"/>
            </a:avLst>
          </a:prstGeom>
          <a:solidFill>
            <a:srgbClr val="237A75"/>
          </a:solidFill>
          <a:ln/>
        </p:spPr>
      </p:sp>
      <p:sp>
        <p:nvSpPr>
          <p:cNvPr id="12" name="Text 9"/>
          <p:cNvSpPr/>
          <p:nvPr/>
        </p:nvSpPr>
        <p:spPr>
          <a:xfrm>
            <a:off x="4864608" y="1600200"/>
            <a:ext cx="12710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社外発信前に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4864608" y="2103120"/>
            <a:ext cx="365760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b="1" dirty="0">
                <a:solidFill>
                  <a:srgbClr val="234E4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権利（著作権・商標・肖像・パブリシティ）を確認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234E4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事実関係・固有名詞・数字を確認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234E4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ブランド・採用広報としての適切さを確認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234E4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広報・法務・知財の確認が必要か判断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457200" y="3794760"/>
            <a:ext cx="8229600" cy="731520"/>
          </a:xfrm>
          <a:prstGeom prst="roundRect">
            <a:avLst>
              <a:gd name="adj" fmla="val 8750"/>
            </a:avLst>
          </a:prstGeom>
          <a:solidFill>
            <a:srgbClr val="E6ECF1"/>
          </a:solidFill>
          <a:ln w="12700">
            <a:solidFill>
              <a:srgbClr val="BFCBD8"/>
            </a:solidFill>
            <a:prstDash val="solid"/>
          </a:ln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005072"/>
            <a:ext cx="274320" cy="274320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1078992" y="3822192"/>
            <a:ext cx="74066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AI法・AI事業者ガイドライン・AI出力の法的確認・利用記録の詳細は</a:t>
            </a:r>
            <a:pPr indent="0" marL="0">
              <a:buNone/>
            </a:pPr>
            <a:r>
              <a:rPr lang="en-US" sz="12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第11話（生成AI利用）</a:t>
            </a:r>
            <a:pPr indent="0" marL="0">
              <a:buNone/>
            </a:pPr>
            <a:r>
              <a:rPr lang="en-US" sz="1200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へ。</a:t>
            </a:r>
            <a:endParaRPr lang="en-US" sz="1200" dirty="0"/>
          </a:p>
        </p:txBody>
      </p:sp>
      <p:sp>
        <p:nvSpPr>
          <p:cNvPr id="17" name="Text 13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18" name="Text 14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48640" cy="548640"/>
          </a:xfrm>
          <a:prstGeom prst="ellipse">
            <a:avLst/>
          </a:prstGeom>
          <a:solidFill>
            <a:srgbClr val="16314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874" y="424282"/>
            <a:ext cx="285293" cy="285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256032"/>
            <a:ext cx="7498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公式アカウントと個人アカウントを区別する</a:t>
            </a:r>
            <a:endParaRPr lang="en-US" sz="2400" dirty="0"/>
          </a:p>
        </p:txBody>
      </p:sp>
      <p:graphicFrame>
        <p:nvGraphicFramePr>
          <p:cNvPr id="2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325880"/>
          <a:ext cx="8229600" cy="914400"/>
        </p:xfrm>
        <a:graphic>
          <a:graphicData uri="http://schemas.openxmlformats.org/drawingml/2006/table">
            <a:tbl>
              <a:tblPr/>
              <a:tblGrid>
                <a:gridCol w="1417320"/>
                <a:gridCol w="3520440"/>
                <a:gridCol w="3291840"/>
              </a:tblGrid>
              <a:tr h="4114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観点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6B7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公式アカウント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14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個人アカウント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7A75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263238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位置づけ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263238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会社の発信。会社の信用・責任に直結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263238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個人の発信。ただし会社に影響し得る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263238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投稿前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263238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起案・確認・承認のフローを通す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263238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投稿前チェックで自分で確認する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263238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権限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263238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ID・パスワードを共有しない／権限は最小限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263238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本人のみが管理（乗っ取りに注意）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263238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責任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263238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担当者が「気にしなくてよい」わけではない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263238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「私的だから無関係」ではない</a:t>
                      </a:r>
                      <a:endParaRPr lang="en-US" sz="125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Shape 2"/>
          <p:cNvSpPr/>
          <p:nvPr/>
        </p:nvSpPr>
        <p:spPr>
          <a:xfrm>
            <a:off x="457200" y="4160520"/>
            <a:ext cx="8229600" cy="384048"/>
          </a:xfrm>
          <a:prstGeom prst="roundRect">
            <a:avLst>
              <a:gd name="adj" fmla="val 16667"/>
            </a:avLst>
          </a:prstGeom>
          <a:solidFill>
            <a:srgbClr val="F6EEDF"/>
          </a:solidFill>
          <a:ln w="12700">
            <a:solidFill>
              <a:srgbClr val="E3D2A8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457200" y="416052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5C46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どちらも「会社の信用に関わる」という意識が出発点です。</a:t>
            </a:r>
            <a:endParaRPr lang="en-US" sz="1250" dirty="0"/>
          </a:p>
        </p:txBody>
      </p:sp>
      <p:sp>
        <p:nvSpPr>
          <p:cNvPr id="8" name="Text 4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48640" cy="548640"/>
          </a:xfrm>
          <a:prstGeom prst="ellipse">
            <a:avLst/>
          </a:prstGeom>
          <a:solidFill>
            <a:srgbClr val="B58A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874" y="424282"/>
            <a:ext cx="285293" cy="285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256032"/>
            <a:ext cx="7498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本日のゴール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57200" y="9601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研修後、次の行動がとれる状態を目指します。SNSを「使うな」ではなく、「投稿前に確認できる」ことがゴールです。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457200" y="1417320"/>
            <a:ext cx="3950208" cy="1024128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621792" y="1673352"/>
            <a:ext cx="512064" cy="512064"/>
          </a:xfrm>
          <a:prstGeom prst="ellipse">
            <a:avLst/>
          </a:prstGeom>
          <a:solidFill>
            <a:srgbClr val="237A75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687" y="1796247"/>
            <a:ext cx="266273" cy="26627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61872" y="1508760"/>
            <a:ext cx="30358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私的投稿でも影響を理解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1261872" y="1819656"/>
            <a:ext cx="3017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私的SNS投稿でも会社・顧客・同僚・取引先に影響し得ると説明できる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4736592" y="1417320"/>
            <a:ext cx="3950208" cy="1024128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4901184" y="1673352"/>
            <a:ext cx="512064" cy="512064"/>
          </a:xfrm>
          <a:prstGeom prst="ellipse">
            <a:avLst/>
          </a:prstGeom>
          <a:solidFill>
            <a:srgbClr val="237A75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4079" y="1796247"/>
            <a:ext cx="266273" cy="266273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541264" y="1508760"/>
            <a:ext cx="30358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撮影と投稿を分けて判断</a:t>
            </a:r>
            <a:endParaRPr lang="en-US" sz="1400" dirty="0"/>
          </a:p>
        </p:txBody>
      </p:sp>
      <p:sp>
        <p:nvSpPr>
          <p:cNvPr id="15" name="Text 10"/>
          <p:cNvSpPr/>
          <p:nvPr/>
        </p:nvSpPr>
        <p:spPr>
          <a:xfrm>
            <a:off x="5541264" y="1819656"/>
            <a:ext cx="3017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職場・顧客先・イベント・飲み会・出張先で撮影してよいか／投稿してよいかを分けて判断できる</a:t>
            </a:r>
            <a:endParaRPr lang="en-US" sz="1050" dirty="0"/>
          </a:p>
        </p:txBody>
      </p:sp>
      <p:sp>
        <p:nvSpPr>
          <p:cNvPr id="16" name="Shape 11"/>
          <p:cNvSpPr/>
          <p:nvPr/>
        </p:nvSpPr>
        <p:spPr>
          <a:xfrm>
            <a:off x="457200" y="2606040"/>
            <a:ext cx="3950208" cy="1024128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621792" y="2862072"/>
            <a:ext cx="512064" cy="512064"/>
          </a:xfrm>
          <a:prstGeom prst="ellipse">
            <a:avLst/>
          </a:prstGeom>
          <a:solidFill>
            <a:srgbClr val="237A75"/>
          </a:solidFill>
          <a:ln/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687" y="2984967"/>
            <a:ext cx="266273" cy="266273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261872" y="2697480"/>
            <a:ext cx="30358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出してはいけない情報を止める</a:t>
            </a:r>
            <a:endParaRPr lang="en-US" sz="1400" dirty="0"/>
          </a:p>
        </p:txBody>
      </p:sp>
      <p:sp>
        <p:nvSpPr>
          <p:cNvPr id="20" name="Text 14"/>
          <p:cNvSpPr/>
          <p:nvPr/>
        </p:nvSpPr>
        <p:spPr>
          <a:xfrm>
            <a:off x="1261872" y="3008376"/>
            <a:ext cx="3017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顧客情報・個人情報・社内資料・画面・未公表情報をSNSに出さない</a:t>
            </a:r>
            <a:endParaRPr lang="en-US" sz="1050" dirty="0"/>
          </a:p>
        </p:txBody>
      </p:sp>
      <p:sp>
        <p:nvSpPr>
          <p:cNvPr id="21" name="Shape 15"/>
          <p:cNvSpPr/>
          <p:nvPr/>
        </p:nvSpPr>
        <p:spPr>
          <a:xfrm>
            <a:off x="4736592" y="2606040"/>
            <a:ext cx="3950208" cy="1024128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22" name="Shape 16"/>
          <p:cNvSpPr/>
          <p:nvPr/>
        </p:nvSpPr>
        <p:spPr>
          <a:xfrm>
            <a:off x="4901184" y="2862072"/>
            <a:ext cx="512064" cy="512064"/>
          </a:xfrm>
          <a:prstGeom prst="ellipse">
            <a:avLst/>
          </a:prstGeom>
          <a:solidFill>
            <a:srgbClr val="237A75"/>
          </a:solidFill>
          <a:ln/>
        </p:spPr>
      </p:sp>
      <p:pic>
        <p:nvPicPr>
          <p:cNvPr id="2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4079" y="2984967"/>
            <a:ext cx="266273" cy="266273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5541264" y="2697480"/>
            <a:ext cx="30358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他者の写り込みに配慮</a:t>
            </a:r>
            <a:endParaRPr lang="en-US" sz="1400" dirty="0"/>
          </a:p>
        </p:txBody>
      </p:sp>
      <p:sp>
        <p:nvSpPr>
          <p:cNvPr id="25" name="Text 18"/>
          <p:cNvSpPr/>
          <p:nvPr/>
        </p:nvSpPr>
        <p:spPr>
          <a:xfrm>
            <a:off x="5541264" y="3008376"/>
            <a:ext cx="3017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同僚・顧客・取引先・来訪者が写る写真を本人同意・自社ルール確認なく投稿しない</a:t>
            </a:r>
            <a:endParaRPr lang="en-US" sz="1050" dirty="0"/>
          </a:p>
        </p:txBody>
      </p:sp>
      <p:sp>
        <p:nvSpPr>
          <p:cNvPr id="26" name="Shape 19"/>
          <p:cNvSpPr/>
          <p:nvPr/>
        </p:nvSpPr>
        <p:spPr>
          <a:xfrm>
            <a:off x="457200" y="3794760"/>
            <a:ext cx="3950208" cy="1024128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27" name="Shape 20"/>
          <p:cNvSpPr/>
          <p:nvPr/>
        </p:nvSpPr>
        <p:spPr>
          <a:xfrm>
            <a:off x="621792" y="4050792"/>
            <a:ext cx="512064" cy="512064"/>
          </a:xfrm>
          <a:prstGeom prst="ellipse">
            <a:avLst/>
          </a:prstGeom>
          <a:solidFill>
            <a:srgbClr val="237A75"/>
          </a:solidFill>
          <a:ln/>
        </p:spPr>
      </p:sp>
      <p:pic>
        <p:nvPicPr>
          <p:cNvPr id="2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687" y="4173687"/>
            <a:ext cx="266273" cy="266273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1261872" y="3886200"/>
            <a:ext cx="30358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公式と個人を区別</a:t>
            </a:r>
            <a:endParaRPr lang="en-US" sz="1400" dirty="0"/>
          </a:p>
        </p:txBody>
      </p:sp>
      <p:sp>
        <p:nvSpPr>
          <p:cNvPr id="30" name="Text 22"/>
          <p:cNvSpPr/>
          <p:nvPr/>
        </p:nvSpPr>
        <p:spPr>
          <a:xfrm>
            <a:off x="1261872" y="4197096"/>
            <a:ext cx="3017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公式アカウントと個人アカウントを区別し誤投稿・切替ミスを防げる</a:t>
            </a:r>
            <a:endParaRPr lang="en-US" sz="1050" dirty="0"/>
          </a:p>
        </p:txBody>
      </p:sp>
      <p:sp>
        <p:nvSpPr>
          <p:cNvPr id="31" name="Shape 23"/>
          <p:cNvSpPr/>
          <p:nvPr/>
        </p:nvSpPr>
        <p:spPr>
          <a:xfrm>
            <a:off x="4736592" y="3794760"/>
            <a:ext cx="3950208" cy="1024128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32" name="Shape 24"/>
          <p:cNvSpPr/>
          <p:nvPr/>
        </p:nvSpPr>
        <p:spPr>
          <a:xfrm>
            <a:off x="4901184" y="4050792"/>
            <a:ext cx="512064" cy="512064"/>
          </a:xfrm>
          <a:prstGeom prst="ellipse">
            <a:avLst/>
          </a:prstGeom>
          <a:solidFill>
            <a:srgbClr val="16314F"/>
          </a:solidFill>
          <a:ln/>
        </p:spPr>
      </p:sp>
      <p:pic>
        <p:nvPicPr>
          <p:cNvPr id="3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4079" y="4173687"/>
            <a:ext cx="266273" cy="266273"/>
          </a:xfrm>
          <a:prstGeom prst="rect">
            <a:avLst/>
          </a:prstGeom>
        </p:spPr>
      </p:pic>
      <p:sp>
        <p:nvSpPr>
          <p:cNvPr id="34" name="Text 25"/>
          <p:cNvSpPr/>
          <p:nvPr/>
        </p:nvSpPr>
        <p:spPr>
          <a:xfrm>
            <a:off x="5541264" y="3886200"/>
            <a:ext cx="30358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気づいたら隠さず即報告</a:t>
            </a:r>
            <a:endParaRPr lang="en-US" sz="1400" dirty="0"/>
          </a:p>
        </p:txBody>
      </p:sp>
      <p:sp>
        <p:nvSpPr>
          <p:cNvPr id="35" name="Text 26"/>
          <p:cNvSpPr/>
          <p:nvPr/>
        </p:nvSpPr>
        <p:spPr>
          <a:xfrm>
            <a:off x="5541264" y="4197096"/>
            <a:ext cx="3017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炎上・誤投稿・漏えい・なりすまし・乗っ取りに気づいたら隠さず・消さず・すぐ報告できる</a:t>
            </a:r>
            <a:endParaRPr lang="en-US" sz="1050" dirty="0"/>
          </a:p>
        </p:txBody>
      </p:sp>
      <p:sp>
        <p:nvSpPr>
          <p:cNvPr id="36" name="Text 27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37" name="Text 28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48640" cy="548640"/>
          </a:xfrm>
          <a:prstGeom prst="ellipse">
            <a:avLst/>
          </a:prstGeom>
          <a:solidFill>
            <a:srgbClr val="16314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874" y="424282"/>
            <a:ext cx="285293" cy="285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256032"/>
            <a:ext cx="7498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公式アカウント投稿前の承認フロー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57200" y="9601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「投稿する人」と「承認する人」を分けるのが基本。一人で投稿まで完結させない。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566928" y="1463040"/>
            <a:ext cx="1828800" cy="182880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1197864" y="1645920"/>
            <a:ext cx="566928" cy="566928"/>
          </a:xfrm>
          <a:prstGeom prst="ellipse">
            <a:avLst/>
          </a:prstGeom>
          <a:solidFill>
            <a:srgbClr val="237A75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927" y="1781983"/>
            <a:ext cx="294803" cy="29480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66928" y="230428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① 起案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640080" y="2596896"/>
            <a:ext cx="168249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投稿案・画像・</a:t>
            </a:r>
            <a:endParaRPr lang="en-US" sz="105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リンクを作成</a:t>
            </a:r>
            <a:endParaRPr lang="en-US" sz="10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1448" y="2176272"/>
            <a:ext cx="201168" cy="201168"/>
          </a:xfrm>
          <a:prstGeom prst="rect">
            <a:avLst/>
          </a:prstGeom>
        </p:spPr>
      </p:pic>
      <p:sp>
        <p:nvSpPr>
          <p:cNvPr id="12" name="Shape 7"/>
          <p:cNvSpPr/>
          <p:nvPr/>
        </p:nvSpPr>
        <p:spPr>
          <a:xfrm>
            <a:off x="2688336" y="1463040"/>
            <a:ext cx="1828800" cy="182880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3" name="Shape 8"/>
          <p:cNvSpPr/>
          <p:nvPr/>
        </p:nvSpPr>
        <p:spPr>
          <a:xfrm>
            <a:off x="3319272" y="1645920"/>
            <a:ext cx="566928" cy="566928"/>
          </a:xfrm>
          <a:prstGeom prst="ellipse">
            <a:avLst/>
          </a:prstGeom>
          <a:solidFill>
            <a:srgbClr val="16314F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5335" y="1781983"/>
            <a:ext cx="294803" cy="294803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2688336" y="230428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② 確認</a:t>
            </a:r>
            <a:endParaRPr lang="en-US" sz="1450" dirty="0"/>
          </a:p>
        </p:txBody>
      </p:sp>
      <p:sp>
        <p:nvSpPr>
          <p:cNvPr id="16" name="Text 10"/>
          <p:cNvSpPr/>
          <p:nvPr/>
        </p:nvSpPr>
        <p:spPr>
          <a:xfrm>
            <a:off x="2761488" y="2596896"/>
            <a:ext cx="168249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誤字・日付・金額</a:t>
            </a:r>
            <a:endParaRPr lang="en-US" sz="105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URL・固有名詞</a:t>
            </a:r>
            <a:endParaRPr lang="en-US" sz="105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権利・許諾を確認</a:t>
            </a:r>
            <a:endParaRPr lang="en-US" sz="1050" dirty="0"/>
          </a:p>
        </p:txBody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2856" y="2176272"/>
            <a:ext cx="201168" cy="201168"/>
          </a:xfrm>
          <a:prstGeom prst="rect">
            <a:avLst/>
          </a:prstGeom>
        </p:spPr>
      </p:pic>
      <p:sp>
        <p:nvSpPr>
          <p:cNvPr id="18" name="Shape 11"/>
          <p:cNvSpPr/>
          <p:nvPr/>
        </p:nvSpPr>
        <p:spPr>
          <a:xfrm>
            <a:off x="4809744" y="1463040"/>
            <a:ext cx="1828800" cy="182880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9" name="Shape 12"/>
          <p:cNvSpPr/>
          <p:nvPr/>
        </p:nvSpPr>
        <p:spPr>
          <a:xfrm>
            <a:off x="5440680" y="1645920"/>
            <a:ext cx="566928" cy="566928"/>
          </a:xfrm>
          <a:prstGeom prst="ellipse">
            <a:avLst/>
          </a:prstGeom>
          <a:solidFill>
            <a:srgbClr val="237A75"/>
          </a:solidFill>
          <a:ln/>
        </p:spPr>
      </p:sp>
      <p:pic>
        <p:nvPicPr>
          <p:cNvPr id="2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6743" y="1781983"/>
            <a:ext cx="294803" cy="294803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4809744" y="230428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③ 承認</a:t>
            </a:r>
            <a:endParaRPr lang="en-US" sz="1450" dirty="0"/>
          </a:p>
        </p:txBody>
      </p:sp>
      <p:sp>
        <p:nvSpPr>
          <p:cNvPr id="22" name="Text 14"/>
          <p:cNvSpPr/>
          <p:nvPr/>
        </p:nvSpPr>
        <p:spPr>
          <a:xfrm>
            <a:off x="4882896" y="2596896"/>
            <a:ext cx="168249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投稿者と別の人が</a:t>
            </a:r>
            <a:endParaRPr lang="en-US" sz="105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内容と公開可否を</a:t>
            </a:r>
            <a:endParaRPr lang="en-US" sz="105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承認</a:t>
            </a:r>
            <a:endParaRPr lang="en-US" sz="1050" dirty="0"/>
          </a:p>
        </p:txBody>
      </p:sp>
      <p:pic>
        <p:nvPicPr>
          <p:cNvPr id="2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84264" y="2176272"/>
            <a:ext cx="201168" cy="201168"/>
          </a:xfrm>
          <a:prstGeom prst="rect">
            <a:avLst/>
          </a:prstGeom>
        </p:spPr>
      </p:pic>
      <p:sp>
        <p:nvSpPr>
          <p:cNvPr id="24" name="Shape 15"/>
          <p:cNvSpPr/>
          <p:nvPr/>
        </p:nvSpPr>
        <p:spPr>
          <a:xfrm>
            <a:off x="6931152" y="1463040"/>
            <a:ext cx="1828800" cy="182880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25" name="Shape 16"/>
          <p:cNvSpPr/>
          <p:nvPr/>
        </p:nvSpPr>
        <p:spPr>
          <a:xfrm>
            <a:off x="7562088" y="1645920"/>
            <a:ext cx="566928" cy="566928"/>
          </a:xfrm>
          <a:prstGeom prst="ellipse">
            <a:avLst/>
          </a:prstGeom>
          <a:solidFill>
            <a:srgbClr val="237A75"/>
          </a:solidFill>
          <a:ln/>
        </p:spPr>
      </p:sp>
      <p:pic>
        <p:nvPicPr>
          <p:cNvPr id="26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98151" y="1781983"/>
            <a:ext cx="294803" cy="294803"/>
          </a:xfrm>
          <a:prstGeom prst="rect">
            <a:avLst/>
          </a:prstGeom>
        </p:spPr>
      </p:pic>
      <p:sp>
        <p:nvSpPr>
          <p:cNvPr id="27" name="Text 17"/>
          <p:cNvSpPr/>
          <p:nvPr/>
        </p:nvSpPr>
        <p:spPr>
          <a:xfrm>
            <a:off x="6931152" y="230428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④ 投稿</a:t>
            </a:r>
            <a:endParaRPr lang="en-US" sz="1450" dirty="0"/>
          </a:p>
        </p:txBody>
      </p:sp>
      <p:sp>
        <p:nvSpPr>
          <p:cNvPr id="28" name="Text 18"/>
          <p:cNvSpPr/>
          <p:nvPr/>
        </p:nvSpPr>
        <p:spPr>
          <a:xfrm>
            <a:off x="7004304" y="2596896"/>
            <a:ext cx="168249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投稿先・アカウント</a:t>
            </a:r>
            <a:endParaRPr lang="en-US" sz="105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予約設定を最終確認</a:t>
            </a:r>
            <a:endParaRPr lang="en-US" sz="105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して投稿</a:t>
            </a:r>
            <a:endParaRPr lang="en-US" sz="1050" dirty="0"/>
          </a:p>
        </p:txBody>
      </p:sp>
      <p:sp>
        <p:nvSpPr>
          <p:cNvPr id="29" name="Shape 19"/>
          <p:cNvSpPr/>
          <p:nvPr/>
        </p:nvSpPr>
        <p:spPr>
          <a:xfrm>
            <a:off x="566928" y="3566160"/>
            <a:ext cx="8010144" cy="960120"/>
          </a:xfrm>
          <a:prstGeom prst="roundRect">
            <a:avLst>
              <a:gd name="adj" fmla="val 6667"/>
            </a:avLst>
          </a:prstGeom>
          <a:solidFill>
            <a:srgbClr val="FAEBE9"/>
          </a:solidFill>
          <a:ln w="12700">
            <a:solidFill>
              <a:srgbClr val="E6B5AE"/>
            </a:solidFill>
            <a:prstDash val="solid"/>
          </a:ln>
        </p:spPr>
      </p:sp>
      <p:sp>
        <p:nvSpPr>
          <p:cNvPr id="30" name="Shape 20"/>
          <p:cNvSpPr/>
          <p:nvPr/>
        </p:nvSpPr>
        <p:spPr>
          <a:xfrm>
            <a:off x="768096" y="3822192"/>
            <a:ext cx="457200" cy="457200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31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7824" y="3931920"/>
            <a:ext cx="237744" cy="237744"/>
          </a:xfrm>
          <a:prstGeom prst="rect">
            <a:avLst/>
          </a:prstGeom>
        </p:spPr>
      </p:pic>
      <p:sp>
        <p:nvSpPr>
          <p:cNvPr id="32" name="Text 21"/>
          <p:cNvSpPr/>
          <p:nvPr/>
        </p:nvSpPr>
        <p:spPr>
          <a:xfrm>
            <a:off x="1325880" y="3593592"/>
            <a:ext cx="7223760" cy="9052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別法令にも注意：</a:t>
            </a:r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誇大表示・景品表示法・薬機法・金融商品・採用表現など、SNSでも適用される法令があります。</a:t>
            </a:r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判断に迷う表現は広報・法務へ確認します。</a:t>
            </a:r>
            <a:endParaRPr lang="en-US" sz="1200" dirty="0"/>
          </a:p>
        </p:txBody>
      </p:sp>
      <p:sp>
        <p:nvSpPr>
          <p:cNvPr id="33" name="Text 22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34" name="Text 23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48640" cy="548640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874" y="424282"/>
            <a:ext cx="285293" cy="285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256032"/>
            <a:ext cx="7498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アカウント切替ミス・予約投稿ミス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457200" y="1143000"/>
            <a:ext cx="402336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603504" y="1289304"/>
            <a:ext cx="384048" cy="384048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56" y="1362456"/>
            <a:ext cx="237744" cy="23774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60704" y="1280160"/>
            <a:ext cx="2468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＠会社公式アカウント</a:t>
            </a:r>
            <a:endParaRPr lang="en-US" sz="1150" dirty="0"/>
          </a:p>
        </p:txBody>
      </p:sp>
      <p:sp>
        <p:nvSpPr>
          <p:cNvPr id="9" name="Text 5"/>
          <p:cNvSpPr/>
          <p:nvPr/>
        </p:nvSpPr>
        <p:spPr>
          <a:xfrm>
            <a:off x="1060704" y="1490472"/>
            <a:ext cx="2468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公式アカウント・公開</a:t>
            </a:r>
            <a:endParaRPr lang="en-US" sz="950" dirty="0"/>
          </a:p>
        </p:txBody>
      </p:sp>
      <p:sp>
        <p:nvSpPr>
          <p:cNvPr id="10" name="Shape 6"/>
          <p:cNvSpPr/>
          <p:nvPr/>
        </p:nvSpPr>
        <p:spPr>
          <a:xfrm>
            <a:off x="3803904" y="1307592"/>
            <a:ext cx="530352" cy="274320"/>
          </a:xfrm>
          <a:prstGeom prst="roundRect">
            <a:avLst>
              <a:gd name="adj" fmla="val 16667"/>
            </a:avLst>
          </a:prstGeom>
          <a:solidFill>
            <a:srgbClr val="B42318"/>
          </a:solidFill>
          <a:ln/>
        </p:spPr>
      </p:sp>
      <p:sp>
        <p:nvSpPr>
          <p:cNvPr id="11" name="Text 7"/>
          <p:cNvSpPr/>
          <p:nvPr/>
        </p:nvSpPr>
        <p:spPr>
          <a:xfrm>
            <a:off x="3803904" y="1307592"/>
            <a:ext cx="5303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誤爆</a:t>
            </a:r>
            <a:endParaRPr lang="en-US" sz="950" dirty="0"/>
          </a:p>
        </p:txBody>
      </p:sp>
      <p:sp>
        <p:nvSpPr>
          <p:cNvPr id="12" name="Text 8"/>
          <p:cNvSpPr/>
          <p:nvPr/>
        </p:nvSpPr>
        <p:spPr>
          <a:xfrm>
            <a:off x="621792" y="1728216"/>
            <a:ext cx="369417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3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（個人アカウントに投稿したつもりの</a:t>
            </a:r>
            <a:endParaRPr lang="en-US" sz="125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私的なつぶやきを、公式アカウントへ</a:t>
            </a:r>
            <a:endParaRPr lang="en-US" sz="125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誤って投稿してしまった…！）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4663440" y="1143000"/>
            <a:ext cx="4023360" cy="1828800"/>
          </a:xfrm>
          <a:prstGeom prst="roundRect">
            <a:avLst>
              <a:gd name="adj" fmla="val 3500"/>
            </a:avLst>
          </a:prstGeom>
          <a:solidFill>
            <a:srgbClr val="FAEBE9"/>
          </a:solidFill>
          <a:ln w="12700">
            <a:solidFill>
              <a:srgbClr val="E6B5AE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4864608" y="1325880"/>
            <a:ext cx="1554480" cy="329184"/>
          </a:xfrm>
          <a:prstGeom prst="roundRect">
            <a:avLst>
              <a:gd name="adj" fmla="val 13889"/>
            </a:avLst>
          </a:prstGeom>
          <a:solidFill>
            <a:srgbClr val="B42318"/>
          </a:solidFill>
          <a:ln/>
        </p:spPr>
      </p:sp>
      <p:sp>
        <p:nvSpPr>
          <p:cNvPr id="15" name="Text 11"/>
          <p:cNvSpPr/>
          <p:nvPr/>
        </p:nvSpPr>
        <p:spPr>
          <a:xfrm>
            <a:off x="4864608" y="1325880"/>
            <a:ext cx="1554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起こりやすい誤り</a:t>
            </a:r>
            <a:endParaRPr lang="en-US" sz="1250" dirty="0"/>
          </a:p>
        </p:txBody>
      </p:sp>
      <p:sp>
        <p:nvSpPr>
          <p:cNvPr id="16" name="Text 12"/>
          <p:cNvSpPr/>
          <p:nvPr/>
        </p:nvSpPr>
        <p:spPr>
          <a:xfrm>
            <a:off x="4864608" y="1828800"/>
            <a:ext cx="3657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個人と公式のアカウント切替を間違える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予約投稿の日時・アカウントを取り違える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下書き・テスト投稿を本番に出す</a:t>
            </a:r>
            <a:endParaRPr lang="en-US" sz="1250" dirty="0"/>
          </a:p>
        </p:txBody>
      </p:sp>
      <p:sp>
        <p:nvSpPr>
          <p:cNvPr id="17" name="Shape 13"/>
          <p:cNvSpPr/>
          <p:nvPr/>
        </p:nvSpPr>
        <p:spPr>
          <a:xfrm>
            <a:off x="457200" y="3108960"/>
            <a:ext cx="8229600" cy="1417320"/>
          </a:xfrm>
          <a:prstGeom prst="roundRect">
            <a:avLst>
              <a:gd name="adj" fmla="val 4516"/>
            </a:avLst>
          </a:prstGeom>
          <a:solidFill>
            <a:srgbClr val="E4F0EF"/>
          </a:solidFill>
          <a:ln w="12700">
            <a:solidFill>
              <a:srgbClr val="ABD2CF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8" name="Shape 14"/>
          <p:cNvSpPr/>
          <p:nvPr/>
        </p:nvSpPr>
        <p:spPr>
          <a:xfrm>
            <a:off x="658368" y="3291840"/>
            <a:ext cx="987552" cy="329184"/>
          </a:xfrm>
          <a:prstGeom prst="roundRect">
            <a:avLst>
              <a:gd name="adj" fmla="val 13889"/>
            </a:avLst>
          </a:prstGeom>
          <a:solidFill>
            <a:srgbClr val="237A75"/>
          </a:solidFill>
          <a:ln/>
        </p:spPr>
      </p:sp>
      <p:sp>
        <p:nvSpPr>
          <p:cNvPr id="19" name="Text 15"/>
          <p:cNvSpPr/>
          <p:nvPr/>
        </p:nvSpPr>
        <p:spPr>
          <a:xfrm>
            <a:off x="658368" y="3291840"/>
            <a:ext cx="9875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防ぐ習慣</a:t>
            </a:r>
            <a:endParaRPr lang="en-US" sz="1250" dirty="0"/>
          </a:p>
        </p:txBody>
      </p:sp>
      <p:sp>
        <p:nvSpPr>
          <p:cNvPr id="20" name="Text 16"/>
          <p:cNvSpPr/>
          <p:nvPr/>
        </p:nvSpPr>
        <p:spPr>
          <a:xfrm>
            <a:off x="658368" y="3767328"/>
            <a:ext cx="3931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b="1" dirty="0">
                <a:solidFill>
                  <a:srgbClr val="234E4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投稿ボタンを押す前に「どのアカウントか」を声に出して確認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b="1" dirty="0">
                <a:solidFill>
                  <a:srgbClr val="234E4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予約投稿は投稿先・日時を二人で確認</a:t>
            </a:r>
            <a:endParaRPr lang="en-US" sz="1250" dirty="0"/>
          </a:p>
        </p:txBody>
      </p:sp>
      <p:sp>
        <p:nvSpPr>
          <p:cNvPr id="21" name="Text 17"/>
          <p:cNvSpPr/>
          <p:nvPr/>
        </p:nvSpPr>
        <p:spPr>
          <a:xfrm>
            <a:off x="4663440" y="3767328"/>
            <a:ext cx="3931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b="1" dirty="0">
                <a:solidFill>
                  <a:srgbClr val="234E4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私用端末と業務端末でアプリ・ログインを分ける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b="1" dirty="0">
                <a:solidFill>
                  <a:srgbClr val="234E4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誤投稿に気づいたら独断で消さず、まず報告（次章）</a:t>
            </a:r>
            <a:endParaRPr lang="en-US" sz="1250" dirty="0"/>
          </a:p>
        </p:txBody>
      </p:sp>
      <p:sp>
        <p:nvSpPr>
          <p:cNvPr id="22" name="Text 18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23" name="Text 19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48640" cy="548640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874" y="424282"/>
            <a:ext cx="285293" cy="285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256032"/>
            <a:ext cx="7498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なりすまし・乗っ取り・不審DM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457200" y="1234440"/>
            <a:ext cx="2651760" cy="1371600"/>
          </a:xfrm>
          <a:prstGeom prst="roundRect">
            <a:avLst>
              <a:gd name="adj" fmla="val 4667"/>
            </a:avLst>
          </a:prstGeom>
          <a:solidFill>
            <a:srgbClr val="FAEBE9"/>
          </a:solidFill>
          <a:ln w="12700">
            <a:solidFill>
              <a:srgbClr val="E6B5AE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1508760" y="1399032"/>
            <a:ext cx="548640" cy="548640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0434" y="1530706"/>
            <a:ext cx="285293" cy="28529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57200" y="1984248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なりすまし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566928" y="2258568"/>
            <a:ext cx="24323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0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公式に似た偽アカウントが顧客へ接触</a:t>
            </a:r>
            <a:endParaRPr lang="en-US" sz="1050" dirty="0"/>
          </a:p>
        </p:txBody>
      </p:sp>
      <p:sp>
        <p:nvSpPr>
          <p:cNvPr id="10" name="Shape 6"/>
          <p:cNvSpPr/>
          <p:nvPr/>
        </p:nvSpPr>
        <p:spPr>
          <a:xfrm>
            <a:off x="3273552" y="1234440"/>
            <a:ext cx="2651760" cy="1371600"/>
          </a:xfrm>
          <a:prstGeom prst="roundRect">
            <a:avLst>
              <a:gd name="adj" fmla="val 4667"/>
            </a:avLst>
          </a:prstGeom>
          <a:solidFill>
            <a:srgbClr val="FAEBE9"/>
          </a:solidFill>
          <a:ln w="12700">
            <a:solidFill>
              <a:srgbClr val="E6B5AE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325112" y="1399032"/>
            <a:ext cx="548640" cy="548640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6786" y="1530706"/>
            <a:ext cx="285293" cy="28529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273552" y="1984248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乗っ取り</a:t>
            </a:r>
            <a:endParaRPr lang="en-US" sz="1400" dirty="0"/>
          </a:p>
        </p:txBody>
      </p:sp>
      <p:sp>
        <p:nvSpPr>
          <p:cNvPr id="14" name="Text 9"/>
          <p:cNvSpPr/>
          <p:nvPr/>
        </p:nvSpPr>
        <p:spPr>
          <a:xfrm>
            <a:off x="3383280" y="2258568"/>
            <a:ext cx="24323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0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ログイン不能・身に覚えのない投稿/DM</a:t>
            </a:r>
            <a:endParaRPr lang="en-US" sz="1050" dirty="0"/>
          </a:p>
        </p:txBody>
      </p:sp>
      <p:sp>
        <p:nvSpPr>
          <p:cNvPr id="15" name="Shape 10"/>
          <p:cNvSpPr/>
          <p:nvPr/>
        </p:nvSpPr>
        <p:spPr>
          <a:xfrm>
            <a:off x="6089904" y="1234440"/>
            <a:ext cx="2651760" cy="1371600"/>
          </a:xfrm>
          <a:prstGeom prst="roundRect">
            <a:avLst>
              <a:gd name="adj" fmla="val 4667"/>
            </a:avLst>
          </a:prstGeom>
          <a:solidFill>
            <a:srgbClr val="FAEBE9"/>
          </a:solidFill>
          <a:ln w="12700">
            <a:solidFill>
              <a:srgbClr val="E6B5AE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7141464" y="1399032"/>
            <a:ext cx="548640" cy="548640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3138" y="1530706"/>
            <a:ext cx="285293" cy="285293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089904" y="1984248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不審DM・偽リンク</a:t>
            </a:r>
            <a:endParaRPr lang="en-US" sz="1400" dirty="0"/>
          </a:p>
        </p:txBody>
      </p:sp>
      <p:sp>
        <p:nvSpPr>
          <p:cNvPr id="19" name="Text 13"/>
          <p:cNvSpPr/>
          <p:nvPr/>
        </p:nvSpPr>
        <p:spPr>
          <a:xfrm>
            <a:off x="6199632" y="2258568"/>
            <a:ext cx="24323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0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認証情報を入力させる手口に注意</a:t>
            </a:r>
            <a:endParaRPr lang="en-US" sz="1050" dirty="0"/>
          </a:p>
        </p:txBody>
      </p:sp>
      <p:sp>
        <p:nvSpPr>
          <p:cNvPr id="20" name="Shape 14"/>
          <p:cNvSpPr/>
          <p:nvPr/>
        </p:nvSpPr>
        <p:spPr>
          <a:xfrm>
            <a:off x="457200" y="2788920"/>
            <a:ext cx="4023360" cy="1737360"/>
          </a:xfrm>
          <a:prstGeom prst="roundRect">
            <a:avLst>
              <a:gd name="adj" fmla="val 3684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658368" y="2971800"/>
            <a:ext cx="1696212" cy="329184"/>
          </a:xfrm>
          <a:prstGeom prst="roundRect">
            <a:avLst>
              <a:gd name="adj" fmla="val 13889"/>
            </a:avLst>
          </a:prstGeom>
          <a:solidFill>
            <a:srgbClr val="237A75"/>
          </a:solidFill>
          <a:ln/>
        </p:spPr>
      </p:sp>
      <p:sp>
        <p:nvSpPr>
          <p:cNvPr id="22" name="Text 16"/>
          <p:cNvSpPr/>
          <p:nvPr/>
        </p:nvSpPr>
        <p:spPr>
          <a:xfrm>
            <a:off x="658368" y="2971800"/>
            <a:ext cx="169621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SNS利用での備え</a:t>
            </a:r>
            <a:endParaRPr lang="en-US" sz="1250" dirty="0"/>
          </a:p>
        </p:txBody>
      </p:sp>
      <p:sp>
        <p:nvSpPr>
          <p:cNvPr id="23" name="Text 17"/>
          <p:cNvSpPr/>
          <p:nvPr/>
        </p:nvSpPr>
        <p:spPr>
          <a:xfrm>
            <a:off x="658368" y="3456432"/>
            <a:ext cx="3657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公式のID・パスワードを共有しない</a:t>
            </a:r>
            <a:endParaRPr lang="en-US" sz="1200" dirty="0"/>
          </a:p>
          <a:p>
            <a:pPr algn="l" marL="177800" indent="-177800">
              <a:lnSpc>
                <a:spcPct val="10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管理権限は必要最小限に</a:t>
            </a:r>
            <a:endParaRPr lang="en-US" sz="1200" dirty="0"/>
          </a:p>
          <a:p>
            <a:pPr algn="l" marL="177800" indent="-177800">
              <a:lnSpc>
                <a:spcPct val="10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退職者・異動者の権限を削除</a:t>
            </a:r>
            <a:endParaRPr lang="en-US" sz="1200" dirty="0"/>
          </a:p>
          <a:p>
            <a:pPr algn="l" marL="177800" indent="-177800">
              <a:lnSpc>
                <a:spcPct val="10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不審DM・偽リンクを開かない</a:t>
            </a:r>
            <a:endParaRPr lang="en-US" sz="1200" dirty="0"/>
          </a:p>
        </p:txBody>
      </p:sp>
      <p:sp>
        <p:nvSpPr>
          <p:cNvPr id="24" name="Shape 18"/>
          <p:cNvSpPr/>
          <p:nvPr/>
        </p:nvSpPr>
        <p:spPr>
          <a:xfrm>
            <a:off x="4663440" y="2788920"/>
            <a:ext cx="4023360" cy="1737360"/>
          </a:xfrm>
          <a:prstGeom prst="roundRect">
            <a:avLst>
              <a:gd name="adj" fmla="val 3684"/>
            </a:avLst>
          </a:prstGeom>
          <a:solidFill>
            <a:srgbClr val="E7F0EB"/>
          </a:solidFill>
          <a:ln w="12700">
            <a:solidFill>
              <a:srgbClr val="B6D2C2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4864608" y="2971800"/>
            <a:ext cx="1129284" cy="329184"/>
          </a:xfrm>
          <a:prstGeom prst="roundRect">
            <a:avLst>
              <a:gd name="adj" fmla="val 13889"/>
            </a:avLst>
          </a:prstGeom>
          <a:solidFill>
            <a:srgbClr val="2F6B4F"/>
          </a:solidFill>
          <a:ln/>
        </p:spPr>
      </p:sp>
      <p:sp>
        <p:nvSpPr>
          <p:cNvPr id="26" name="Text 20"/>
          <p:cNvSpPr/>
          <p:nvPr/>
        </p:nvSpPr>
        <p:spPr>
          <a:xfrm>
            <a:off x="4864608" y="2971800"/>
            <a:ext cx="11292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気づいたら</a:t>
            </a:r>
            <a:endParaRPr lang="en-US" sz="1250" dirty="0"/>
          </a:p>
        </p:txBody>
      </p:sp>
      <p:sp>
        <p:nvSpPr>
          <p:cNvPr id="27" name="Text 21"/>
          <p:cNvSpPr/>
          <p:nvPr/>
        </p:nvSpPr>
        <p:spPr>
          <a:xfrm>
            <a:off x="4864608" y="3456432"/>
            <a:ext cx="3657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b="1" dirty="0">
                <a:solidFill>
                  <a:srgbClr val="234E4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隠さず・消さず、すぐ報告</a:t>
            </a:r>
            <a:endParaRPr lang="en-US" sz="1200" dirty="0"/>
          </a:p>
          <a:p>
            <a:pPr algn="l" marL="177800" indent="-177800">
              <a:lnSpc>
                <a:spcPct val="10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b="1" dirty="0">
                <a:solidFill>
                  <a:srgbClr val="234E4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情報システム・広報・法務へ連携</a:t>
            </a:r>
            <a:endParaRPr lang="en-US" sz="1200" dirty="0"/>
          </a:p>
          <a:p>
            <a:pPr algn="l" marL="177800" indent="-177800">
              <a:lnSpc>
                <a:spcPct val="10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234E4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プラットフォームへの通報を会社として検討</a:t>
            </a:r>
            <a:endParaRPr lang="en-US" sz="1200" dirty="0"/>
          </a:p>
          <a:p>
            <a:pPr algn="l" marL="177800" indent="-177800">
              <a:lnSpc>
                <a:spcPct val="10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詳細（MFA等）は第10話へ</a:t>
            </a:r>
            <a:endParaRPr lang="en-US" sz="1200" dirty="0"/>
          </a:p>
        </p:txBody>
      </p:sp>
      <p:sp>
        <p:nvSpPr>
          <p:cNvPr id="28" name="Text 22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29" name="Text 23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1631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48640" cy="548640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874" y="424282"/>
            <a:ext cx="285293" cy="285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256032"/>
            <a:ext cx="76809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炎上・誤投稿・漏えい発見時に「してはいけない」こと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457200" y="9601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CBD6E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最初の対応を誤ると、被害が拡大し、原因究明や法的対応も難しくなります。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457200" y="1463040"/>
            <a:ext cx="1938528" cy="1691640"/>
          </a:xfrm>
          <a:prstGeom prst="roundRect">
            <a:avLst>
              <a:gd name="adj" fmla="val 3784"/>
            </a:avLst>
          </a:prstGeom>
          <a:solidFill>
            <a:srgbClr val="243B53"/>
          </a:solidFill>
          <a:ln w="12700">
            <a:solidFill>
              <a:srgbClr val="3A536E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1124712" y="1645920"/>
            <a:ext cx="603504" cy="603504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553" y="1790761"/>
            <a:ext cx="313822" cy="31382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57200" y="2340864"/>
            <a:ext cx="19385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消さない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548640" y="2651760"/>
            <a:ext cx="17556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050" dirty="0">
                <a:solidFill>
                  <a:srgbClr val="CBD6E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証拠保全の前に削除しない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2560320" y="1463040"/>
            <a:ext cx="1938528" cy="1691640"/>
          </a:xfrm>
          <a:prstGeom prst="roundRect">
            <a:avLst>
              <a:gd name="adj" fmla="val 3784"/>
            </a:avLst>
          </a:prstGeom>
          <a:solidFill>
            <a:srgbClr val="243B53"/>
          </a:solidFill>
          <a:ln w="12700">
            <a:solidFill>
              <a:srgbClr val="3A536E"/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3227832" y="1645920"/>
            <a:ext cx="603504" cy="603504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2673" y="1790761"/>
            <a:ext cx="313822" cy="31382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2560320" y="2340864"/>
            <a:ext cx="19385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反論しない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2651760" y="2651760"/>
            <a:ext cx="17556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050" dirty="0">
                <a:solidFill>
                  <a:srgbClr val="CBD6E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現場で言い返さない・煽らない</a:t>
            </a:r>
            <a:endParaRPr lang="en-US" sz="1050" dirty="0"/>
          </a:p>
        </p:txBody>
      </p:sp>
      <p:sp>
        <p:nvSpPr>
          <p:cNvPr id="16" name="Shape 11"/>
          <p:cNvSpPr/>
          <p:nvPr/>
        </p:nvSpPr>
        <p:spPr>
          <a:xfrm>
            <a:off x="4663440" y="1463040"/>
            <a:ext cx="1938528" cy="1691640"/>
          </a:xfrm>
          <a:prstGeom prst="roundRect">
            <a:avLst>
              <a:gd name="adj" fmla="val 3784"/>
            </a:avLst>
          </a:prstGeom>
          <a:solidFill>
            <a:srgbClr val="243B53"/>
          </a:solidFill>
          <a:ln w="12700">
            <a:solidFill>
              <a:srgbClr val="3A536E"/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5330952" y="1645920"/>
            <a:ext cx="603504" cy="603504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5793" y="1790761"/>
            <a:ext cx="313822" cy="313822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4663440" y="2340864"/>
            <a:ext cx="19385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謝罪しない</a:t>
            </a:r>
            <a:endParaRPr lang="en-US" sz="1500" dirty="0"/>
          </a:p>
        </p:txBody>
      </p:sp>
      <p:sp>
        <p:nvSpPr>
          <p:cNvPr id="20" name="Text 14"/>
          <p:cNvSpPr/>
          <p:nvPr/>
        </p:nvSpPr>
        <p:spPr>
          <a:xfrm>
            <a:off x="4754880" y="2651760"/>
            <a:ext cx="17556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050" dirty="0">
                <a:solidFill>
                  <a:srgbClr val="CBD6E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独断で謝罪文を出さない</a:t>
            </a:r>
            <a:endParaRPr lang="en-US" sz="1050" dirty="0"/>
          </a:p>
        </p:txBody>
      </p:sp>
      <p:sp>
        <p:nvSpPr>
          <p:cNvPr id="21" name="Shape 15"/>
          <p:cNvSpPr/>
          <p:nvPr/>
        </p:nvSpPr>
        <p:spPr>
          <a:xfrm>
            <a:off x="6766560" y="1463040"/>
            <a:ext cx="1938528" cy="1691640"/>
          </a:xfrm>
          <a:prstGeom prst="roundRect">
            <a:avLst>
              <a:gd name="adj" fmla="val 3784"/>
            </a:avLst>
          </a:prstGeom>
          <a:solidFill>
            <a:srgbClr val="243B53"/>
          </a:solidFill>
          <a:ln w="12700">
            <a:solidFill>
              <a:srgbClr val="3A536E"/>
            </a:solidFill>
            <a:prstDash val="solid"/>
          </a:ln>
        </p:spPr>
      </p:sp>
      <p:sp>
        <p:nvSpPr>
          <p:cNvPr id="22" name="Shape 16"/>
          <p:cNvSpPr/>
          <p:nvPr/>
        </p:nvSpPr>
        <p:spPr>
          <a:xfrm>
            <a:off x="7434072" y="1645920"/>
            <a:ext cx="603504" cy="603504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2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8913" y="1790761"/>
            <a:ext cx="313822" cy="313822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6766560" y="2340864"/>
            <a:ext cx="19385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隠さない</a:t>
            </a:r>
            <a:endParaRPr lang="en-US" sz="1500" dirty="0"/>
          </a:p>
        </p:txBody>
      </p:sp>
      <p:sp>
        <p:nvSpPr>
          <p:cNvPr id="25" name="Text 18"/>
          <p:cNvSpPr/>
          <p:nvPr/>
        </p:nvSpPr>
        <p:spPr>
          <a:xfrm>
            <a:off x="6858000" y="2651760"/>
            <a:ext cx="17556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050" dirty="0">
                <a:solidFill>
                  <a:srgbClr val="CBD6E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上長・関係部署に黙って抱え込まない</a:t>
            </a:r>
            <a:endParaRPr lang="en-US" sz="1050" dirty="0"/>
          </a:p>
        </p:txBody>
      </p:sp>
      <p:sp>
        <p:nvSpPr>
          <p:cNvPr id="26" name="Shape 19"/>
          <p:cNvSpPr/>
          <p:nvPr/>
        </p:nvSpPr>
        <p:spPr>
          <a:xfrm>
            <a:off x="457200" y="3383280"/>
            <a:ext cx="8229600" cy="1005840"/>
          </a:xfrm>
          <a:prstGeom prst="roundRect">
            <a:avLst>
              <a:gd name="adj" fmla="val 6364"/>
            </a:avLst>
          </a:prstGeom>
          <a:solidFill>
            <a:srgbClr val="B58A3A"/>
          </a:solidFill>
          <a:ln/>
        </p:spPr>
      </p:sp>
      <p:sp>
        <p:nvSpPr>
          <p:cNvPr id="27" name="Text 20"/>
          <p:cNvSpPr/>
          <p:nvPr/>
        </p:nvSpPr>
        <p:spPr>
          <a:xfrm>
            <a:off x="640080" y="3383280"/>
            <a:ext cx="7863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原則：</a:t>
            </a:r>
            <a:pPr indent="0" marL="0">
              <a:lnSpc>
                <a:spcPct val="110000"/>
              </a:lnSpc>
              <a:buNone/>
            </a:pPr>
            <a:r>
              <a:rPr lang="en-US" sz="1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削除・返信・謝罪・反論・通報・DM対応・法的対応を、現場で独断しない。</a:t>
            </a:r>
            <a:pPr indent="0" marL="0">
              <a:lnSpc>
                <a:spcPct val="110000"/>
              </a:lnSpc>
              <a:buNone/>
            </a:pPr>
            <a:endParaRPr lang="en-US" sz="14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3A2E1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まず「止める・残す・報告する」。会社としての対応は次章で。</a:t>
            </a:r>
            <a:endParaRPr lang="en-US" sz="1400" dirty="0"/>
          </a:p>
        </p:txBody>
      </p:sp>
      <p:sp>
        <p:nvSpPr>
          <p:cNvPr id="28" name="Text 21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29" name="Text 22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48640" cy="548640"/>
          </a:xfrm>
          <a:prstGeom prst="ellipse">
            <a:avLst/>
          </a:prstGeom>
          <a:solidFill>
            <a:srgbClr val="2F6B4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874" y="424282"/>
            <a:ext cx="285293" cy="285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256032"/>
            <a:ext cx="7498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証拠保全と初動報告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457200" y="1097280"/>
            <a:ext cx="4023360" cy="3246120"/>
          </a:xfrm>
          <a:prstGeom prst="roundRect">
            <a:avLst>
              <a:gd name="adj" fmla="val 1972"/>
            </a:avLst>
          </a:prstGeom>
          <a:solidFill>
            <a:srgbClr val="E7F0EB"/>
          </a:solidFill>
          <a:ln w="12700">
            <a:solidFill>
              <a:srgbClr val="B6D2C2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658368" y="1280160"/>
            <a:ext cx="1837944" cy="329184"/>
          </a:xfrm>
          <a:prstGeom prst="roundRect">
            <a:avLst>
              <a:gd name="adj" fmla="val 13889"/>
            </a:avLst>
          </a:prstGeom>
          <a:solidFill>
            <a:srgbClr val="2F6B4F"/>
          </a:solidFill>
          <a:ln/>
        </p:spPr>
      </p:sp>
      <p:sp>
        <p:nvSpPr>
          <p:cNvPr id="7" name="Text 4"/>
          <p:cNvSpPr/>
          <p:nvPr/>
        </p:nvSpPr>
        <p:spPr>
          <a:xfrm>
            <a:off x="658368" y="1280160"/>
            <a:ext cx="183794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まず残す（証拠保全）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658368" y="1792224"/>
            <a:ext cx="365760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234E3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URL・投稿本文・画像・動画・日時</a:t>
            </a:r>
            <a:endParaRPr lang="en-US" sz="1300" dirty="0"/>
          </a:p>
          <a:p>
            <a:pPr algn="l" marL="177800" indent="-177800">
              <a:lnSpc>
                <a:spcPct val="100000"/>
              </a:lnSpc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234E3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アカウント名・投稿ID</a:t>
            </a:r>
            <a:endParaRPr lang="en-US" sz="1300" dirty="0"/>
          </a:p>
          <a:p>
            <a:pPr algn="l" marL="177800" indent="-177800">
              <a:lnSpc>
                <a:spcPct val="100000"/>
              </a:lnSpc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234E3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コメント・引用・転載・拡散の状況</a:t>
            </a:r>
            <a:endParaRPr lang="en-US" sz="1300" dirty="0"/>
          </a:p>
          <a:p>
            <a:pPr algn="l" marL="177800" indent="-177800">
              <a:lnSpc>
                <a:spcPct val="100000"/>
              </a:lnSpc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234E3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スクリーンショット・画面録画で保全</a:t>
            </a:r>
            <a:endParaRPr lang="en-US" sz="1300" dirty="0"/>
          </a:p>
          <a:p>
            <a:pPr algn="l" marL="177800" indent="-177800">
              <a:lnSpc>
                <a:spcPct val="100000"/>
              </a:lnSpc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234E3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削除する前に、必ず記録を残す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663440" y="1097280"/>
            <a:ext cx="4023360" cy="3246120"/>
          </a:xfrm>
          <a:prstGeom prst="roundRect">
            <a:avLst>
              <a:gd name="adj" fmla="val 1972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864608" y="1280160"/>
            <a:ext cx="1554480" cy="329184"/>
          </a:xfrm>
          <a:prstGeom prst="roundRect">
            <a:avLst>
              <a:gd name="adj" fmla="val 13889"/>
            </a:avLst>
          </a:prstGeom>
          <a:solidFill>
            <a:srgbClr val="16314F"/>
          </a:solidFill>
          <a:ln/>
        </p:spPr>
      </p:sp>
      <p:sp>
        <p:nvSpPr>
          <p:cNvPr id="11" name="Text 8"/>
          <p:cNvSpPr/>
          <p:nvPr/>
        </p:nvSpPr>
        <p:spPr>
          <a:xfrm>
            <a:off x="4864608" y="1280160"/>
            <a:ext cx="1554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止めて、報告する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4864608" y="1792224"/>
            <a:ext cx="365760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b="1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追加投稿・追加拡散を止める</a:t>
            </a:r>
            <a:endParaRPr lang="en-US" sz="1200" dirty="0"/>
          </a:p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上長・広報・法務・情報システム・個人情報保護/コンプラ担当へ報告</a:t>
            </a:r>
            <a:endParaRPr lang="en-US" sz="1200" dirty="0"/>
          </a:p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個人情報・機密・営業秘密・著作権・誹謗中傷・乗っ取りの可能性を共有</a:t>
            </a:r>
            <a:endParaRPr lang="en-US" sz="1200" dirty="0"/>
          </a:p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会社として削除・訂正・謝罪・公表・通報・法的対応を検討</a:t>
            </a:r>
            <a:endParaRPr lang="en-US" sz="1200" dirty="0"/>
          </a:p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落ち着いて、分かる範囲で正確に伝える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48640" cy="548640"/>
          </a:xfrm>
          <a:prstGeom prst="ellipse">
            <a:avLst/>
          </a:prstGeom>
          <a:solidFill>
            <a:srgbClr val="16314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874" y="424282"/>
            <a:ext cx="285293" cy="285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256032"/>
            <a:ext cx="7498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削除・訂正・謝罪・公表は独断しない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57200" y="9601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「会社としての対応」と「現場の役割」を分けます。現場は止めて・残して・報告するまで。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457200" y="1417320"/>
            <a:ext cx="4023360" cy="3017520"/>
          </a:xfrm>
          <a:prstGeom prst="roundRect">
            <a:avLst>
              <a:gd name="adj" fmla="val 2121"/>
            </a:avLst>
          </a:prstGeom>
          <a:solidFill>
            <a:srgbClr val="FAEBE9"/>
          </a:solidFill>
          <a:ln w="12700">
            <a:solidFill>
              <a:srgbClr val="E6B5AE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658368" y="1591056"/>
            <a:ext cx="1979676" cy="329184"/>
          </a:xfrm>
          <a:prstGeom prst="roundRect">
            <a:avLst>
              <a:gd name="adj" fmla="val 13889"/>
            </a:avLst>
          </a:prstGeom>
          <a:solidFill>
            <a:srgbClr val="B42318"/>
          </a:solidFill>
          <a:ln/>
        </p:spPr>
      </p:sp>
      <p:sp>
        <p:nvSpPr>
          <p:cNvPr id="8" name="Text 5"/>
          <p:cNvSpPr/>
          <p:nvPr/>
        </p:nvSpPr>
        <p:spPr>
          <a:xfrm>
            <a:off x="658368" y="1591056"/>
            <a:ext cx="197967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会社として判断する事項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658368" y="2084832"/>
            <a:ext cx="3657600" cy="2240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削除・訂正投稿・謝罪の要否</a:t>
            </a:r>
            <a:endParaRPr lang="en-US" sz="1150" dirty="0"/>
          </a:p>
          <a:p>
            <a:pPr algn="l" marL="177800" indent="-177800">
              <a:lnSpc>
                <a:spcPct val="100000"/>
              </a:lnSpc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個別連絡・本人通知・顧客連絡</a:t>
            </a:r>
            <a:endParaRPr lang="en-US" sz="1150" dirty="0"/>
          </a:p>
          <a:p>
            <a:pPr algn="l" marL="177800" indent="-177800">
              <a:lnSpc>
                <a:spcPct val="100000"/>
              </a:lnSpc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対外公表・プレスリリース</a:t>
            </a:r>
            <a:endParaRPr lang="en-US" sz="1150" dirty="0"/>
          </a:p>
          <a:p>
            <a:pPr algn="l" marL="177800" indent="-177800">
              <a:lnSpc>
                <a:spcPct val="100000"/>
              </a:lnSpc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プラットフォーム通報</a:t>
            </a:r>
            <a:endParaRPr lang="en-US" sz="1150" dirty="0"/>
          </a:p>
          <a:p>
            <a:pPr algn="l" marL="177800" indent="-177800">
              <a:lnSpc>
                <a:spcPct val="100000"/>
              </a:lnSpc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発信者情報開示等の法的対応</a:t>
            </a:r>
            <a:endParaRPr lang="en-US" sz="1150" dirty="0"/>
          </a:p>
          <a:p>
            <a:pPr algn="l" marL="177800" indent="-177800">
              <a:lnSpc>
                <a:spcPct val="100000"/>
              </a:lnSpc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公式アカウント停止・権限/パスワード変更</a:t>
            </a:r>
            <a:endParaRPr lang="en-US" sz="1150" dirty="0"/>
          </a:p>
          <a:p>
            <a:pPr algn="l" marL="177800" indent="-177800">
              <a:lnSpc>
                <a:spcPct val="100000"/>
              </a:lnSpc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警察・弁護士・専門家への相談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4663440" y="1417320"/>
            <a:ext cx="4023360" cy="3017520"/>
          </a:xfrm>
          <a:prstGeom prst="roundRect">
            <a:avLst>
              <a:gd name="adj" fmla="val 2121"/>
            </a:avLst>
          </a:prstGeom>
          <a:solidFill>
            <a:srgbClr val="E7F0EB"/>
          </a:solidFill>
          <a:ln w="12700">
            <a:solidFill>
              <a:srgbClr val="B6D2C2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864608" y="1591056"/>
            <a:ext cx="1554480" cy="329184"/>
          </a:xfrm>
          <a:prstGeom prst="roundRect">
            <a:avLst>
              <a:gd name="adj" fmla="val 13889"/>
            </a:avLst>
          </a:prstGeom>
          <a:solidFill>
            <a:srgbClr val="2F6B4F"/>
          </a:solidFill>
          <a:ln/>
        </p:spPr>
      </p:sp>
      <p:sp>
        <p:nvSpPr>
          <p:cNvPr id="12" name="Text 9"/>
          <p:cNvSpPr/>
          <p:nvPr/>
        </p:nvSpPr>
        <p:spPr>
          <a:xfrm>
            <a:off x="4864608" y="1591056"/>
            <a:ext cx="1554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現場担当者の役割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4864608" y="2084832"/>
            <a:ext cx="3657600" cy="2240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200" b="1" dirty="0">
                <a:solidFill>
                  <a:srgbClr val="234E3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止める：追加投稿・追加拡散を止める</a:t>
            </a:r>
            <a:endParaRPr lang="en-US" sz="1200" dirty="0"/>
          </a:p>
          <a:p>
            <a:pPr algn="l" marL="177800" indent="-1778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200" b="1" dirty="0">
                <a:solidFill>
                  <a:srgbClr val="234E3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残す：削除より先に証拠を保全</a:t>
            </a:r>
            <a:endParaRPr lang="en-US" sz="1200" dirty="0"/>
          </a:p>
          <a:p>
            <a:pPr algn="l" marL="177800" indent="-1778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200" b="1" dirty="0">
                <a:solidFill>
                  <a:srgbClr val="234E3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報告する：上長・広報・法務へ</a:t>
            </a:r>
            <a:endParaRPr lang="en-US" sz="1200" dirty="0"/>
          </a:p>
          <a:p>
            <a:pPr algn="l" marL="177800" indent="-1778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234E3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指示を待つ（独断で動かない）</a:t>
            </a:r>
            <a:endParaRPr lang="en-US" sz="1200" dirty="0"/>
          </a:p>
          <a:p>
            <a:pPr algn="l" marL="177800" indent="-1778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234E3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分かる範囲で落ち着いて正確に伝える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25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48640" cy="548640"/>
          </a:xfrm>
          <a:prstGeom prst="ellipse">
            <a:avLst/>
          </a:prstGeom>
          <a:solidFill>
            <a:srgbClr val="2F6B4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874" y="424282"/>
            <a:ext cx="285293" cy="285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256032"/>
            <a:ext cx="7498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投稿前チェックリスト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57200" y="9601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私的投稿でも、投稿ボタンを押す前にこれだけは確認します。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457200" y="1417320"/>
            <a:ext cx="4023360" cy="2651760"/>
          </a:xfrm>
          <a:prstGeom prst="roundRect">
            <a:avLst>
              <a:gd name="adj" fmla="val 2414"/>
            </a:avLst>
          </a:prstGeom>
          <a:solidFill>
            <a:srgbClr val="E4F0EF"/>
          </a:solidFill>
          <a:ln w="12700">
            <a:solidFill>
              <a:srgbClr val="ABD2CF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658368" y="1591056"/>
            <a:ext cx="1129284" cy="329184"/>
          </a:xfrm>
          <a:prstGeom prst="roundRect">
            <a:avLst>
              <a:gd name="adj" fmla="val 13889"/>
            </a:avLst>
          </a:prstGeom>
          <a:solidFill>
            <a:srgbClr val="237A75"/>
          </a:solidFill>
          <a:ln/>
        </p:spPr>
      </p:sp>
      <p:sp>
        <p:nvSpPr>
          <p:cNvPr id="8" name="Text 5"/>
          <p:cNvSpPr/>
          <p:nvPr/>
        </p:nvSpPr>
        <p:spPr>
          <a:xfrm>
            <a:off x="658368" y="1591056"/>
            <a:ext cx="11292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内容の確認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658368" y="2084832"/>
            <a:ext cx="365760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234E4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会社・職場・顧客・取引先が分かる内容でないか</a:t>
            </a:r>
            <a:endParaRPr lang="en-US" sz="1150" dirty="0"/>
          </a:p>
          <a:p>
            <a:pPr algn="l" marL="177800" indent="-1778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234E4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社内の未公表情報・トラブル・苦情に触れていないか</a:t>
            </a:r>
            <a:endParaRPr lang="en-US" sz="1150" dirty="0"/>
          </a:p>
          <a:p>
            <a:pPr algn="l" marL="177800" indent="-1778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234E4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同僚・顧客・求職者・相談者を特定できないか</a:t>
            </a:r>
            <a:endParaRPr lang="en-US" sz="1150" dirty="0"/>
          </a:p>
          <a:p>
            <a:pPr algn="l" marL="177800" indent="-1778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234E4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不満・冗談が誹謗中傷・侮辱・差別になっていないか</a:t>
            </a:r>
            <a:endParaRPr lang="en-US" sz="1150" dirty="0"/>
          </a:p>
          <a:p>
            <a:pPr algn="l" marL="177800" indent="-1778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234E4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匿名アカウントでも特定され得ないか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4663440" y="1417320"/>
            <a:ext cx="4023360" cy="2651760"/>
          </a:xfrm>
          <a:prstGeom prst="roundRect">
            <a:avLst>
              <a:gd name="adj" fmla="val 2414"/>
            </a:avLst>
          </a:prstGeom>
          <a:solidFill>
            <a:srgbClr val="E6ECF1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864608" y="1591056"/>
            <a:ext cx="1837944" cy="329184"/>
          </a:xfrm>
          <a:prstGeom prst="roundRect">
            <a:avLst>
              <a:gd name="adj" fmla="val 13889"/>
            </a:avLst>
          </a:prstGeom>
          <a:solidFill>
            <a:srgbClr val="16314F"/>
          </a:solidFill>
          <a:ln/>
        </p:spPr>
      </p:sp>
      <p:sp>
        <p:nvSpPr>
          <p:cNvPr id="12" name="Text 9"/>
          <p:cNvSpPr/>
          <p:nvPr/>
        </p:nvSpPr>
        <p:spPr>
          <a:xfrm>
            <a:off x="4864608" y="1591056"/>
            <a:ext cx="183794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写り込み・拡散の確認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4864608" y="2084832"/>
            <a:ext cx="365760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画面・資料・名札・社員証が写っていないか</a:t>
            </a:r>
            <a:endParaRPr lang="en-US" sz="1150" dirty="0"/>
          </a:p>
          <a:p>
            <a:pPr algn="l" marL="177800" indent="-1778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位置情報・背景・時刻から職場や顧客先が分からないか</a:t>
            </a:r>
            <a:endParaRPr lang="en-US" sz="1150" dirty="0"/>
          </a:p>
          <a:p>
            <a:pPr algn="l" marL="177800" indent="-1778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退職前後で機密・顧客情報・社内資料に触れていないか</a:t>
            </a:r>
            <a:endParaRPr lang="en-US" sz="1150" dirty="0"/>
          </a:p>
          <a:p>
            <a:pPr algn="l" marL="177800" indent="-1778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スクリーンショットで拡散されても説明できるか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457200" y="4160520"/>
            <a:ext cx="8229600" cy="548640"/>
          </a:xfrm>
          <a:prstGeom prst="roundRect">
            <a:avLst>
              <a:gd name="adj" fmla="val 11667"/>
            </a:avLst>
          </a:prstGeom>
          <a:solidFill>
            <a:srgbClr val="B58A3A"/>
          </a:solidFill>
          <a:ln/>
        </p:spPr>
      </p:sp>
      <p:sp>
        <p:nvSpPr>
          <p:cNvPr id="15" name="Text 12"/>
          <p:cNvSpPr/>
          <p:nvPr/>
        </p:nvSpPr>
        <p:spPr>
          <a:xfrm>
            <a:off x="640080" y="4160520"/>
            <a:ext cx="7863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迷ったら投稿前に一晩置く。</a:t>
            </a:r>
            <a:pPr indent="0" marL="0">
              <a:buNone/>
            </a:pPr>
            <a:r>
              <a:rPr lang="en-US" sz="1150" dirty="0">
                <a:solidFill>
                  <a:srgbClr val="3A2E1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判断に迷う内容は上長・広報・法務へ。詳細はWord『SNS投稿前・職場撮影前チェックリスト』。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48640" cy="548640"/>
          </a:xfrm>
          <a:prstGeom prst="ellipse">
            <a:avLst/>
          </a:prstGeom>
          <a:solidFill>
            <a:srgbClr val="237A75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874" y="424282"/>
            <a:ext cx="285293" cy="285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256032"/>
            <a:ext cx="7498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職場撮影前チェックリスト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457200" y="1024128"/>
            <a:ext cx="8229600" cy="566928"/>
          </a:xfrm>
          <a:prstGeom prst="roundRect">
            <a:avLst>
              <a:gd name="adj" fmla="val 11290"/>
            </a:avLst>
          </a:prstGeom>
          <a:solidFill>
            <a:srgbClr val="16314F"/>
          </a:solidFill>
          <a:ln/>
        </p:spPr>
      </p:sp>
      <p:sp>
        <p:nvSpPr>
          <p:cNvPr id="6" name="Text 3"/>
          <p:cNvSpPr/>
          <p:nvPr/>
        </p:nvSpPr>
        <p:spPr>
          <a:xfrm>
            <a:off x="640080" y="1024128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撮影許可 ≠ 投稿許可。</a:t>
            </a:r>
            <a:pPr indent="0" marL="0">
              <a:buNone/>
            </a:pPr>
            <a:r>
              <a:rPr lang="en-US" sz="1300" dirty="0">
                <a:solidFill>
                  <a:srgbClr val="CBD6E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「撮ってよい」と「SNSに載せてよい」は、分けて確認します。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457200" y="1783080"/>
            <a:ext cx="4023360" cy="2697480"/>
          </a:xfrm>
          <a:prstGeom prst="roundRect">
            <a:avLst>
              <a:gd name="adj" fmla="val 2373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658368" y="1956816"/>
            <a:ext cx="987552" cy="329184"/>
          </a:xfrm>
          <a:prstGeom prst="roundRect">
            <a:avLst>
              <a:gd name="adj" fmla="val 13889"/>
            </a:avLst>
          </a:prstGeom>
          <a:solidFill>
            <a:srgbClr val="237A75"/>
          </a:solidFill>
          <a:ln/>
        </p:spPr>
      </p:sp>
      <p:sp>
        <p:nvSpPr>
          <p:cNvPr id="9" name="Text 6"/>
          <p:cNvSpPr/>
          <p:nvPr/>
        </p:nvSpPr>
        <p:spPr>
          <a:xfrm>
            <a:off x="658368" y="1956816"/>
            <a:ext cx="9875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場所・人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658368" y="2450592"/>
            <a:ext cx="36576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撮影してよい場所か／投稿してよい場所か</a:t>
            </a:r>
            <a:endParaRPr lang="en-US" sz="1200" dirty="0"/>
          </a:p>
          <a:p>
            <a:pPr algn="l" marL="177800" indent="-1778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写る人（同僚・顧客・来訪者・未成年・求職者）の同意</a:t>
            </a:r>
            <a:endParaRPr lang="en-US" sz="1200" dirty="0"/>
          </a:p>
          <a:p>
            <a:pPr algn="l" marL="177800" indent="-1778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撮影禁止エリア・セキュリティエリアでないか</a:t>
            </a:r>
            <a:endParaRPr lang="en-US" sz="1200" dirty="0"/>
          </a:p>
          <a:p>
            <a:pPr algn="l" marL="177800" indent="-1778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顧客先・現場の撮影ルールに反しないか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663440" y="1783080"/>
            <a:ext cx="4023360" cy="2697480"/>
          </a:xfrm>
          <a:prstGeom prst="roundRect">
            <a:avLst>
              <a:gd name="adj" fmla="val 2373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864608" y="1956816"/>
            <a:ext cx="987552" cy="329184"/>
          </a:xfrm>
          <a:prstGeom prst="roundRect">
            <a:avLst>
              <a:gd name="adj" fmla="val 13889"/>
            </a:avLst>
          </a:prstGeom>
          <a:solidFill>
            <a:srgbClr val="16314F"/>
          </a:solidFill>
          <a:ln/>
        </p:spPr>
      </p:sp>
      <p:sp>
        <p:nvSpPr>
          <p:cNvPr id="13" name="Text 10"/>
          <p:cNvSpPr/>
          <p:nvPr/>
        </p:nvSpPr>
        <p:spPr>
          <a:xfrm>
            <a:off x="4864608" y="1956816"/>
            <a:ext cx="9875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写り込み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4864608" y="2450592"/>
            <a:ext cx="36576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名札・社員証・顔・制服・ロゴ・車両ナンバー</a:t>
            </a:r>
            <a:endParaRPr lang="en-US" sz="1200" dirty="0"/>
          </a:p>
          <a:p>
            <a:pPr algn="l" marL="177800" indent="-1778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画面・資料・ホワイトボード・会議資料・チャット</a:t>
            </a:r>
            <a:endParaRPr lang="en-US" sz="1200" dirty="0"/>
          </a:p>
          <a:p>
            <a:pPr algn="l" marL="177800" indent="-1778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位置情報・撮影日時・背景から場所が分からないか</a:t>
            </a:r>
            <a:endParaRPr lang="en-US" sz="1200" dirty="0"/>
          </a:p>
          <a:p>
            <a:pPr algn="l" marL="177800" indent="-1778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広報・法務・上長の確認が必要な場面か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16" name="Text 13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48640" cy="548640"/>
          </a:xfrm>
          <a:prstGeom prst="ellipse">
            <a:avLst/>
          </a:prstGeom>
          <a:solidFill>
            <a:srgbClr val="16314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874" y="424282"/>
            <a:ext cx="285293" cy="285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256032"/>
            <a:ext cx="7498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SNSインシデント初動フロー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457200" y="1170432"/>
            <a:ext cx="8229600" cy="603504"/>
          </a:xfrm>
          <a:prstGeom prst="roundRect">
            <a:avLst>
              <a:gd name="adj" fmla="val 10606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603504" y="1243584"/>
            <a:ext cx="457200" cy="457200"/>
          </a:xfrm>
          <a:prstGeom prst="ellipse">
            <a:avLst/>
          </a:prstGeom>
          <a:solidFill>
            <a:srgbClr val="16314F"/>
          </a:solidFill>
          <a:ln/>
        </p:spPr>
      </p:sp>
      <p:sp>
        <p:nvSpPr>
          <p:cNvPr id="7" name="Text 4"/>
          <p:cNvSpPr/>
          <p:nvPr/>
        </p:nvSpPr>
        <p:spPr>
          <a:xfrm>
            <a:off x="603504" y="12435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1188720" y="1225296"/>
            <a:ext cx="7388352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3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気づく・独断しない</a:t>
            </a:r>
            <a:endParaRPr lang="en-US" sz="1300" dirty="0"/>
          </a:p>
          <a:p>
            <a:pPr indent="0" marL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炎上・誤投稿・漏えい・なりすまし・乗っ取りに気づいても、返信・削除・謝罪を独断でしない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57200" y="1869948"/>
            <a:ext cx="8229600" cy="603504"/>
          </a:xfrm>
          <a:prstGeom prst="roundRect">
            <a:avLst>
              <a:gd name="adj" fmla="val 10606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03504" y="1943100"/>
            <a:ext cx="457200" cy="457200"/>
          </a:xfrm>
          <a:prstGeom prst="ellipse">
            <a:avLst/>
          </a:prstGeom>
          <a:solidFill>
            <a:srgbClr val="2F6B4F"/>
          </a:solidFill>
          <a:ln/>
        </p:spPr>
      </p:sp>
      <p:sp>
        <p:nvSpPr>
          <p:cNvPr id="11" name="Text 8"/>
          <p:cNvSpPr/>
          <p:nvPr/>
        </p:nvSpPr>
        <p:spPr>
          <a:xfrm>
            <a:off x="603504" y="19431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1188720" y="1924812"/>
            <a:ext cx="7388352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3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残す（証拠保全）</a:t>
            </a:r>
            <a:endParaRPr lang="en-US" sz="1300" dirty="0"/>
          </a:p>
          <a:p>
            <a:pPr indent="0" marL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URL・本文・画像・動画・日時・アカウント・投稿ID・拡散状況をスクショ／画面録画で保全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457200" y="2569464"/>
            <a:ext cx="8229600" cy="603504"/>
          </a:xfrm>
          <a:prstGeom prst="roundRect">
            <a:avLst>
              <a:gd name="adj" fmla="val 10606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603504" y="2642616"/>
            <a:ext cx="457200" cy="457200"/>
          </a:xfrm>
          <a:prstGeom prst="ellipse">
            <a:avLst/>
          </a:prstGeom>
          <a:solidFill>
            <a:srgbClr val="B58A3A"/>
          </a:solidFill>
          <a:ln/>
        </p:spPr>
      </p:sp>
      <p:sp>
        <p:nvSpPr>
          <p:cNvPr id="15" name="Text 12"/>
          <p:cNvSpPr/>
          <p:nvPr/>
        </p:nvSpPr>
        <p:spPr>
          <a:xfrm>
            <a:off x="603504" y="264261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1188720" y="2624328"/>
            <a:ext cx="7388352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3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止める</a:t>
            </a:r>
            <a:endParaRPr lang="en-US" sz="1300" dirty="0"/>
          </a:p>
          <a:p>
            <a:pPr indent="0" marL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追加投稿・追加拡散を止める（削除より先に、まず保全）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457200" y="3268980"/>
            <a:ext cx="8229600" cy="603504"/>
          </a:xfrm>
          <a:prstGeom prst="roundRect">
            <a:avLst>
              <a:gd name="adj" fmla="val 10606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8" name="Shape 15"/>
          <p:cNvSpPr/>
          <p:nvPr/>
        </p:nvSpPr>
        <p:spPr>
          <a:xfrm>
            <a:off x="603504" y="3342132"/>
            <a:ext cx="457200" cy="457200"/>
          </a:xfrm>
          <a:prstGeom prst="ellipse">
            <a:avLst/>
          </a:prstGeom>
          <a:solidFill>
            <a:srgbClr val="237A75"/>
          </a:solidFill>
          <a:ln/>
        </p:spPr>
      </p:sp>
      <p:sp>
        <p:nvSpPr>
          <p:cNvPr id="19" name="Text 16"/>
          <p:cNvSpPr/>
          <p:nvPr/>
        </p:nvSpPr>
        <p:spPr>
          <a:xfrm>
            <a:off x="603504" y="33421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700" dirty="0"/>
          </a:p>
        </p:txBody>
      </p:sp>
      <p:sp>
        <p:nvSpPr>
          <p:cNvPr id="20" name="Text 17"/>
          <p:cNvSpPr/>
          <p:nvPr/>
        </p:nvSpPr>
        <p:spPr>
          <a:xfrm>
            <a:off x="1188720" y="3323844"/>
            <a:ext cx="7388352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3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報告する</a:t>
            </a:r>
            <a:endParaRPr lang="en-US" sz="1300" dirty="0"/>
          </a:p>
          <a:p>
            <a:pPr indent="0" marL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上長・広報・法務・情報システム・個人情報保護／コンプラ担当へ速やかに報告</a:t>
            </a:r>
            <a:endParaRPr lang="en-US" sz="1300" dirty="0"/>
          </a:p>
        </p:txBody>
      </p:sp>
      <p:sp>
        <p:nvSpPr>
          <p:cNvPr id="21" name="Shape 18"/>
          <p:cNvSpPr/>
          <p:nvPr/>
        </p:nvSpPr>
        <p:spPr>
          <a:xfrm>
            <a:off x="457200" y="3968496"/>
            <a:ext cx="8229600" cy="603504"/>
          </a:xfrm>
          <a:prstGeom prst="roundRect">
            <a:avLst>
              <a:gd name="adj" fmla="val 10606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22" name="Shape 19"/>
          <p:cNvSpPr/>
          <p:nvPr/>
        </p:nvSpPr>
        <p:spPr>
          <a:xfrm>
            <a:off x="603504" y="4041648"/>
            <a:ext cx="457200" cy="457200"/>
          </a:xfrm>
          <a:prstGeom prst="ellipse">
            <a:avLst/>
          </a:prstGeom>
          <a:solidFill>
            <a:srgbClr val="B42318"/>
          </a:solidFill>
          <a:ln/>
        </p:spPr>
      </p:sp>
      <p:sp>
        <p:nvSpPr>
          <p:cNvPr id="23" name="Text 20"/>
          <p:cNvSpPr/>
          <p:nvPr/>
        </p:nvSpPr>
        <p:spPr>
          <a:xfrm>
            <a:off x="603504" y="404164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</a:t>
            </a:r>
            <a:endParaRPr lang="en-US" sz="1700" dirty="0"/>
          </a:p>
        </p:txBody>
      </p:sp>
      <p:sp>
        <p:nvSpPr>
          <p:cNvPr id="24" name="Text 21"/>
          <p:cNvSpPr/>
          <p:nvPr/>
        </p:nvSpPr>
        <p:spPr>
          <a:xfrm>
            <a:off x="1188720" y="4023360"/>
            <a:ext cx="7388352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3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会社として検討・再発防止</a:t>
            </a:r>
            <a:endParaRPr lang="en-US" sz="1300" dirty="0"/>
          </a:p>
          <a:p>
            <a:pPr indent="0" marL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削除・訂正・謝罪・公表・通報・法的対応を関係部署で判断し、再発防止につなげる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26" name="Text 23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48640" cy="548640"/>
          </a:xfrm>
          <a:prstGeom prst="ellipse">
            <a:avLst/>
          </a:prstGeom>
          <a:solidFill>
            <a:srgbClr val="237A75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874" y="424282"/>
            <a:ext cx="285293" cy="285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256032"/>
            <a:ext cx="7498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ケース①　職場写真の投稿</a:t>
            </a:r>
            <a:endParaRPr lang="en-US" sz="2200" dirty="0"/>
          </a:p>
        </p:txBody>
      </p:sp>
      <p:sp>
        <p:nvSpPr>
          <p:cNvPr id="5" name="Shape 2"/>
          <p:cNvSpPr/>
          <p:nvPr/>
        </p:nvSpPr>
        <p:spPr>
          <a:xfrm>
            <a:off x="457200" y="1024128"/>
            <a:ext cx="8229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603504" y="1170432"/>
            <a:ext cx="384048" cy="384048"/>
          </a:xfrm>
          <a:prstGeom prst="ellipse">
            <a:avLst/>
          </a:prstGeom>
          <a:solidFill>
            <a:srgbClr val="237A75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56" y="1243584"/>
            <a:ext cx="237744" cy="23774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60704" y="1161288"/>
            <a:ext cx="6675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＠my_daily_log</a:t>
            </a:r>
            <a:endParaRPr lang="en-US" sz="1150" dirty="0"/>
          </a:p>
        </p:txBody>
      </p:sp>
      <p:sp>
        <p:nvSpPr>
          <p:cNvPr id="9" name="Text 5"/>
          <p:cNvSpPr/>
          <p:nvPr/>
        </p:nvSpPr>
        <p:spPr>
          <a:xfrm>
            <a:off x="1060704" y="1371600"/>
            <a:ext cx="6675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個人アカウント・公開</a:t>
            </a:r>
            <a:endParaRPr lang="en-US" sz="950" dirty="0"/>
          </a:p>
        </p:txBody>
      </p:sp>
      <p:sp>
        <p:nvSpPr>
          <p:cNvPr id="10" name="Shape 6"/>
          <p:cNvSpPr/>
          <p:nvPr/>
        </p:nvSpPr>
        <p:spPr>
          <a:xfrm>
            <a:off x="7754112" y="1188720"/>
            <a:ext cx="786384" cy="274320"/>
          </a:xfrm>
          <a:prstGeom prst="roundRect">
            <a:avLst>
              <a:gd name="adj" fmla="val 16667"/>
            </a:avLst>
          </a:prstGeom>
          <a:solidFill>
            <a:srgbClr val="237A75"/>
          </a:solidFill>
          <a:ln/>
        </p:spPr>
      </p:sp>
      <p:sp>
        <p:nvSpPr>
          <p:cNvPr id="11" name="Text 7"/>
          <p:cNvSpPr/>
          <p:nvPr/>
        </p:nvSpPr>
        <p:spPr>
          <a:xfrm>
            <a:off x="7754112" y="1188720"/>
            <a:ext cx="7863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私的投稿</a:t>
            </a:r>
            <a:endParaRPr lang="en-US" sz="950" dirty="0"/>
          </a:p>
        </p:txBody>
      </p:sp>
      <p:sp>
        <p:nvSpPr>
          <p:cNvPr id="12" name="Text 8"/>
          <p:cNvSpPr/>
          <p:nvPr/>
        </p:nvSpPr>
        <p:spPr>
          <a:xfrm>
            <a:off x="621792" y="1609344"/>
            <a:ext cx="790041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3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「今日も仕事がんばった！」と、職場で撮った写真を投稿しようとしている。写真にはPC画面・ホワイトボード・顧客名入りの資料・同僚の顔・社員証が写り込んでいる。</a:t>
            </a:r>
            <a:endParaRPr lang="en-US" sz="1150" dirty="0"/>
          </a:p>
        </p:txBody>
      </p:sp>
      <p:sp>
        <p:nvSpPr>
          <p:cNvPr id="13" name="Shape 9"/>
          <p:cNvSpPr/>
          <p:nvPr/>
        </p:nvSpPr>
        <p:spPr>
          <a:xfrm>
            <a:off x="457200" y="2615184"/>
            <a:ext cx="4023360" cy="1847088"/>
          </a:xfrm>
          <a:prstGeom prst="roundRect">
            <a:avLst>
              <a:gd name="adj" fmla="val 3465"/>
            </a:avLst>
          </a:prstGeom>
          <a:solidFill>
            <a:srgbClr val="FAEBE9"/>
          </a:solidFill>
          <a:ln w="12700">
            <a:solidFill>
              <a:srgbClr val="E6B5AE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658368" y="2798064"/>
            <a:ext cx="1837944" cy="329184"/>
          </a:xfrm>
          <a:prstGeom prst="roundRect">
            <a:avLst>
              <a:gd name="adj" fmla="val 13889"/>
            </a:avLst>
          </a:prstGeom>
          <a:solidFill>
            <a:srgbClr val="B42318"/>
          </a:solidFill>
          <a:ln/>
        </p:spPr>
      </p:sp>
      <p:sp>
        <p:nvSpPr>
          <p:cNvPr id="15" name="Text 11"/>
          <p:cNvSpPr/>
          <p:nvPr/>
        </p:nvSpPr>
        <p:spPr>
          <a:xfrm>
            <a:off x="658368" y="2798064"/>
            <a:ext cx="183794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含まれる情報・リスク</a:t>
            </a:r>
            <a:endParaRPr lang="en-US" sz="1250" dirty="0"/>
          </a:p>
        </p:txBody>
      </p:sp>
      <p:sp>
        <p:nvSpPr>
          <p:cNvPr id="16" name="Text 12"/>
          <p:cNvSpPr/>
          <p:nvPr/>
        </p:nvSpPr>
        <p:spPr>
          <a:xfrm>
            <a:off x="658368" y="3291840"/>
            <a:ext cx="3657600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PC画面・資料＝未公表情報・機密の漏えい</a:t>
            </a:r>
            <a:endParaRPr lang="en-US" sz="1150" dirty="0"/>
          </a:p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ホワイトボード・顧客名＝顧客情報の流出</a:t>
            </a:r>
            <a:endParaRPr lang="en-US" sz="1150" dirty="0"/>
          </a:p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同僚の顔・社員証＝肖像・個人情報（同意なし）</a:t>
            </a:r>
            <a:endParaRPr lang="en-US" sz="1150" dirty="0"/>
          </a:p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背景・看板＝勤務先・所在地の特定</a:t>
            </a:r>
            <a:endParaRPr lang="en-US" sz="1150" dirty="0"/>
          </a:p>
        </p:txBody>
      </p:sp>
      <p:sp>
        <p:nvSpPr>
          <p:cNvPr id="17" name="Shape 13"/>
          <p:cNvSpPr/>
          <p:nvPr/>
        </p:nvSpPr>
        <p:spPr>
          <a:xfrm>
            <a:off x="4663440" y="2615184"/>
            <a:ext cx="4023360" cy="1847088"/>
          </a:xfrm>
          <a:prstGeom prst="roundRect">
            <a:avLst>
              <a:gd name="adj" fmla="val 3465"/>
            </a:avLst>
          </a:prstGeom>
          <a:solidFill>
            <a:srgbClr val="E7F0EB"/>
          </a:solidFill>
          <a:ln w="12700">
            <a:solidFill>
              <a:srgbClr val="B6D2C2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8" name="Shape 14"/>
          <p:cNvSpPr/>
          <p:nvPr/>
        </p:nvSpPr>
        <p:spPr>
          <a:xfrm>
            <a:off x="4864608" y="2798064"/>
            <a:ext cx="1129284" cy="329184"/>
          </a:xfrm>
          <a:prstGeom prst="roundRect">
            <a:avLst>
              <a:gd name="adj" fmla="val 13889"/>
            </a:avLst>
          </a:prstGeom>
          <a:solidFill>
            <a:srgbClr val="2F6B4F"/>
          </a:solidFill>
          <a:ln/>
        </p:spPr>
      </p:sp>
      <p:sp>
        <p:nvSpPr>
          <p:cNvPr id="19" name="Text 15"/>
          <p:cNvSpPr/>
          <p:nvPr/>
        </p:nvSpPr>
        <p:spPr>
          <a:xfrm>
            <a:off x="4864608" y="2798064"/>
            <a:ext cx="11292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確認・初動</a:t>
            </a:r>
            <a:endParaRPr lang="en-US" sz="1250" dirty="0"/>
          </a:p>
        </p:txBody>
      </p:sp>
      <p:sp>
        <p:nvSpPr>
          <p:cNvPr id="20" name="Text 16"/>
          <p:cNvSpPr/>
          <p:nvPr/>
        </p:nvSpPr>
        <p:spPr>
          <a:xfrm>
            <a:off x="4864608" y="3291840"/>
            <a:ext cx="3657600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234E3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投稿前に写り込み（画面・資料・名札・顧客名）を確認</a:t>
            </a:r>
            <a:endParaRPr lang="en-US" sz="1150" dirty="0"/>
          </a:p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234E3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同僚の同意と自社の撮影／投稿ルールを確認</a:t>
            </a:r>
            <a:endParaRPr lang="en-US" sz="1150" dirty="0"/>
          </a:p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234E3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投稿済みなら独断削除せず保全→上長・広報・法務へ</a:t>
            </a:r>
            <a:endParaRPr lang="en-US" sz="1150" dirty="0"/>
          </a:p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234E3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「消せば解決」ではない／第9・13話の担当と連携</a:t>
            </a:r>
            <a:endParaRPr lang="en-US" sz="1150" dirty="0"/>
          </a:p>
        </p:txBody>
      </p:sp>
      <p:sp>
        <p:nvSpPr>
          <p:cNvPr id="21" name="Text 17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22" name="Text 18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48640" cy="548640"/>
          </a:xfrm>
          <a:prstGeom prst="ellipse">
            <a:avLst/>
          </a:prstGeom>
          <a:solidFill>
            <a:srgbClr val="237A75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874" y="424282"/>
            <a:ext cx="285293" cy="285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256032"/>
            <a:ext cx="7498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導入ケース：その写真、投稿してよいですか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457200" y="1097280"/>
            <a:ext cx="4023360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603504" y="1243584"/>
            <a:ext cx="384048" cy="384048"/>
          </a:xfrm>
          <a:prstGeom prst="ellipse">
            <a:avLst/>
          </a:prstGeom>
          <a:solidFill>
            <a:srgbClr val="237A75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56" y="1316736"/>
            <a:ext cx="237744" cy="23774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60704" y="1234440"/>
            <a:ext cx="2468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＠日々の仕事アカウント</a:t>
            </a:r>
            <a:endParaRPr lang="en-US" sz="1150" dirty="0"/>
          </a:p>
        </p:txBody>
      </p:sp>
      <p:sp>
        <p:nvSpPr>
          <p:cNvPr id="9" name="Text 5"/>
          <p:cNvSpPr/>
          <p:nvPr/>
        </p:nvSpPr>
        <p:spPr>
          <a:xfrm>
            <a:off x="1060704" y="1444752"/>
            <a:ext cx="2468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個人アカウント・公開</a:t>
            </a:r>
            <a:endParaRPr lang="en-US" sz="950" dirty="0"/>
          </a:p>
        </p:txBody>
      </p:sp>
      <p:sp>
        <p:nvSpPr>
          <p:cNvPr id="10" name="Shape 6"/>
          <p:cNvSpPr/>
          <p:nvPr/>
        </p:nvSpPr>
        <p:spPr>
          <a:xfrm>
            <a:off x="3675888" y="1261872"/>
            <a:ext cx="658368" cy="274320"/>
          </a:xfrm>
          <a:prstGeom prst="roundRect">
            <a:avLst>
              <a:gd name="adj" fmla="val 16667"/>
            </a:avLst>
          </a:prstGeom>
          <a:solidFill>
            <a:srgbClr val="B58A3A"/>
          </a:solidFill>
          <a:ln/>
        </p:spPr>
      </p:sp>
      <p:sp>
        <p:nvSpPr>
          <p:cNvPr id="11" name="Text 7"/>
          <p:cNvSpPr/>
          <p:nvPr/>
        </p:nvSpPr>
        <p:spPr>
          <a:xfrm>
            <a:off x="3675888" y="1261872"/>
            <a:ext cx="6583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投稿前</a:t>
            </a:r>
            <a:endParaRPr lang="en-US" sz="950" dirty="0"/>
          </a:p>
        </p:txBody>
      </p:sp>
      <p:sp>
        <p:nvSpPr>
          <p:cNvPr id="12" name="Text 8"/>
          <p:cNvSpPr/>
          <p:nvPr/>
        </p:nvSpPr>
        <p:spPr>
          <a:xfrm>
            <a:off x="621792" y="1682496"/>
            <a:ext cx="3694176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3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今日も一日おつかれさま！</a:t>
            </a:r>
            <a:endParaRPr lang="en-US" sz="125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デスクまわりはこんな感じ。</a:t>
            </a:r>
            <a:endParaRPr lang="en-US" sz="125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がんばったので写真をパチリ📷</a:t>
            </a:r>
            <a:endParaRPr lang="en-US" sz="1250" dirty="0"/>
          </a:p>
          <a:p>
            <a:pPr indent="0" marL="0">
              <a:lnSpc>
                <a:spcPct val="103000"/>
              </a:lnSpc>
              <a:buNone/>
            </a:pPr>
            <a:endParaRPr lang="en-US" sz="125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（写真：自分のPC画面・机の資料・</a:t>
            </a:r>
            <a:endParaRPr lang="en-US" sz="125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ホワイトボード・同僚・首から下げた</a:t>
            </a:r>
            <a:endParaRPr lang="en-US" sz="125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社員証 が写り込んでいる）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4663440" y="1097280"/>
            <a:ext cx="4023360" cy="2331720"/>
          </a:xfrm>
          <a:prstGeom prst="roundRect">
            <a:avLst>
              <a:gd name="adj" fmla="val 2745"/>
            </a:avLst>
          </a:prstGeom>
          <a:solidFill>
            <a:srgbClr val="FAEBE9"/>
          </a:solidFill>
          <a:ln w="12700">
            <a:solidFill>
              <a:srgbClr val="E6B5AE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4846320" y="1261872"/>
            <a:ext cx="457200" cy="457200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6048" y="1371600"/>
            <a:ext cx="237744" cy="237744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5376672" y="1280160"/>
            <a:ext cx="3200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この1枚に写り込んでいるもの</a:t>
            </a:r>
            <a:endParaRPr lang="en-US" sz="1400" dirty="0"/>
          </a:p>
        </p:txBody>
      </p:sp>
      <p:sp>
        <p:nvSpPr>
          <p:cNvPr id="17" name="Text 12"/>
          <p:cNvSpPr/>
          <p:nvPr/>
        </p:nvSpPr>
        <p:spPr>
          <a:xfrm>
            <a:off x="4864608" y="1810512"/>
            <a:ext cx="36576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PC画面 … 顧客名・案件・メール本文</a:t>
            </a:r>
            <a:endParaRPr lang="en-US" sz="1200" dirty="0"/>
          </a:p>
          <a:p>
            <a:pPr algn="l" marL="177800" indent="-177800">
              <a:lnSpc>
                <a:spcPct val="10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机上資料 … 顧客名が書かれた書類</a:t>
            </a:r>
            <a:endParaRPr lang="en-US" sz="1200" dirty="0"/>
          </a:p>
          <a:p>
            <a:pPr algn="l" marL="177800" indent="-177800">
              <a:lnSpc>
                <a:spcPct val="10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ホワイトボード … 未公表の案件・数字</a:t>
            </a:r>
            <a:endParaRPr lang="en-US" sz="1200" dirty="0"/>
          </a:p>
          <a:p>
            <a:pPr algn="l" marL="177800" indent="-177800">
              <a:lnSpc>
                <a:spcPct val="10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同僚の顔 … 本人の同意なく公開</a:t>
            </a:r>
            <a:endParaRPr lang="en-US" sz="1200" dirty="0"/>
          </a:p>
          <a:p>
            <a:pPr algn="l" marL="177800" indent="-177800">
              <a:lnSpc>
                <a:spcPct val="10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社員証 … 氏名・所属・顔写真</a:t>
            </a:r>
            <a:endParaRPr lang="en-US" sz="1200" dirty="0"/>
          </a:p>
        </p:txBody>
      </p:sp>
      <p:sp>
        <p:nvSpPr>
          <p:cNvPr id="18" name="Shape 13"/>
          <p:cNvSpPr/>
          <p:nvPr/>
        </p:nvSpPr>
        <p:spPr>
          <a:xfrm>
            <a:off x="457200" y="3611880"/>
            <a:ext cx="8229600" cy="932688"/>
          </a:xfrm>
          <a:prstGeom prst="roundRect">
            <a:avLst>
              <a:gd name="adj" fmla="val 6863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658368" y="3822192"/>
            <a:ext cx="512064" cy="512064"/>
          </a:xfrm>
          <a:prstGeom prst="ellipse">
            <a:avLst/>
          </a:prstGeom>
          <a:solidFill>
            <a:srgbClr val="16314F"/>
          </a:solidFill>
          <a:ln/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263" y="3945087"/>
            <a:ext cx="266273" cy="266273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1325880" y="3621024"/>
            <a:ext cx="7223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問い：</a:t>
            </a:r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「私的アカウントだから」「すぐ消せるから」で投稿してよいでしょうか。</a:t>
            </a:r>
            <a:pPr indent="0" marL="0">
              <a:lnSpc>
                <a:spcPct val="105000"/>
              </a:lnSpc>
              <a:buNone/>
            </a:pPr>
            <a:r>
              <a:rPr lang="en-US" sz="1300" i="1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本研修では、こうした“あと一歩”の場面で止まって確認する判断を学びます。</a:t>
            </a:r>
            <a:endParaRPr lang="en-US" sz="1300" dirty="0"/>
          </a:p>
        </p:txBody>
      </p:sp>
      <p:sp>
        <p:nvSpPr>
          <p:cNvPr id="22" name="Text 16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23" name="Text 17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48640" cy="548640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874" y="424282"/>
            <a:ext cx="285293" cy="285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256032"/>
            <a:ext cx="7498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ケース②　顧客対応への愚痴投稿</a:t>
            </a:r>
            <a:endParaRPr lang="en-US" sz="2200" dirty="0"/>
          </a:p>
        </p:txBody>
      </p:sp>
      <p:sp>
        <p:nvSpPr>
          <p:cNvPr id="5" name="Shape 2"/>
          <p:cNvSpPr/>
          <p:nvPr/>
        </p:nvSpPr>
        <p:spPr>
          <a:xfrm>
            <a:off x="457200" y="1024128"/>
            <a:ext cx="8229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603504" y="1170432"/>
            <a:ext cx="384048" cy="384048"/>
          </a:xfrm>
          <a:prstGeom prst="ellipse">
            <a:avLst/>
          </a:prstGeom>
          <a:solidFill>
            <a:srgbClr val="5A6B7B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56" y="1243584"/>
            <a:ext cx="237744" cy="23774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60704" y="1161288"/>
            <a:ext cx="6675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＠anon_user_7788</a:t>
            </a:r>
            <a:endParaRPr lang="en-US" sz="1150" dirty="0"/>
          </a:p>
        </p:txBody>
      </p:sp>
      <p:sp>
        <p:nvSpPr>
          <p:cNvPr id="9" name="Text 5"/>
          <p:cNvSpPr/>
          <p:nvPr/>
        </p:nvSpPr>
        <p:spPr>
          <a:xfrm>
            <a:off x="1060704" y="1371600"/>
            <a:ext cx="6675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匿名アカウント・公開</a:t>
            </a:r>
            <a:endParaRPr lang="en-US" sz="950" dirty="0"/>
          </a:p>
        </p:txBody>
      </p:sp>
      <p:sp>
        <p:nvSpPr>
          <p:cNvPr id="10" name="Shape 6"/>
          <p:cNvSpPr/>
          <p:nvPr/>
        </p:nvSpPr>
        <p:spPr>
          <a:xfrm>
            <a:off x="8010144" y="1188720"/>
            <a:ext cx="530352" cy="274320"/>
          </a:xfrm>
          <a:prstGeom prst="roundRect">
            <a:avLst>
              <a:gd name="adj" fmla="val 16667"/>
            </a:avLst>
          </a:prstGeom>
          <a:solidFill>
            <a:srgbClr val="5A6B7B"/>
          </a:solidFill>
          <a:ln/>
        </p:spPr>
      </p:sp>
      <p:sp>
        <p:nvSpPr>
          <p:cNvPr id="11" name="Text 7"/>
          <p:cNvSpPr/>
          <p:nvPr/>
        </p:nvSpPr>
        <p:spPr>
          <a:xfrm>
            <a:off x="8010144" y="1188720"/>
            <a:ext cx="5303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匿名</a:t>
            </a:r>
            <a:endParaRPr lang="en-US" sz="950" dirty="0"/>
          </a:p>
        </p:txBody>
      </p:sp>
      <p:sp>
        <p:nvSpPr>
          <p:cNvPr id="12" name="Text 8"/>
          <p:cNvSpPr/>
          <p:nvPr/>
        </p:nvSpPr>
        <p:spPr>
          <a:xfrm>
            <a:off x="621792" y="1609344"/>
            <a:ext cx="790041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3000"/>
              </a:lnSpc>
              <a:buNone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「今日のクレーム客、ありえない…。内容は言えないけど◯◯の件。」と匿名アカウントで投稿。日時や内容から、どの顧客か推測できる可能性がある。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457200" y="2615184"/>
            <a:ext cx="4023360" cy="1847088"/>
          </a:xfrm>
          <a:prstGeom prst="roundRect">
            <a:avLst>
              <a:gd name="adj" fmla="val 3465"/>
            </a:avLst>
          </a:prstGeom>
          <a:solidFill>
            <a:srgbClr val="FAEBE9"/>
          </a:solidFill>
          <a:ln w="12700">
            <a:solidFill>
              <a:srgbClr val="E6B5AE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658368" y="2798064"/>
            <a:ext cx="1837944" cy="329184"/>
          </a:xfrm>
          <a:prstGeom prst="roundRect">
            <a:avLst>
              <a:gd name="adj" fmla="val 13889"/>
            </a:avLst>
          </a:prstGeom>
          <a:solidFill>
            <a:srgbClr val="B42318"/>
          </a:solidFill>
          <a:ln/>
        </p:spPr>
      </p:sp>
      <p:sp>
        <p:nvSpPr>
          <p:cNvPr id="15" name="Text 11"/>
          <p:cNvSpPr/>
          <p:nvPr/>
        </p:nvSpPr>
        <p:spPr>
          <a:xfrm>
            <a:off x="658368" y="2798064"/>
            <a:ext cx="183794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含まれる情報・リスク</a:t>
            </a:r>
            <a:endParaRPr lang="en-US" sz="1250" dirty="0"/>
          </a:p>
        </p:txBody>
      </p:sp>
      <p:sp>
        <p:nvSpPr>
          <p:cNvPr id="16" name="Text 12"/>
          <p:cNvSpPr/>
          <p:nvPr/>
        </p:nvSpPr>
        <p:spPr>
          <a:xfrm>
            <a:off x="658368" y="3291840"/>
            <a:ext cx="3657600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匿名でも投稿時刻・内容・過去投稿から特定され得る</a:t>
            </a:r>
            <a:endParaRPr lang="en-US" sz="1150" dirty="0"/>
          </a:p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顧客が推測可能＝顧客情報・守秘義務違反のおそれ</a:t>
            </a:r>
            <a:endParaRPr lang="en-US" sz="1150" dirty="0"/>
          </a:p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顧客を侮辱＝誹謗中傷・名誉毀損のおそれ</a:t>
            </a:r>
            <a:endParaRPr lang="en-US" sz="1150" dirty="0"/>
          </a:p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会社の信用への影響</a:t>
            </a:r>
            <a:endParaRPr lang="en-US" sz="1150" dirty="0"/>
          </a:p>
        </p:txBody>
      </p:sp>
      <p:sp>
        <p:nvSpPr>
          <p:cNvPr id="17" name="Shape 13"/>
          <p:cNvSpPr/>
          <p:nvPr/>
        </p:nvSpPr>
        <p:spPr>
          <a:xfrm>
            <a:off x="4663440" y="2615184"/>
            <a:ext cx="4023360" cy="1847088"/>
          </a:xfrm>
          <a:prstGeom prst="roundRect">
            <a:avLst>
              <a:gd name="adj" fmla="val 3465"/>
            </a:avLst>
          </a:prstGeom>
          <a:solidFill>
            <a:srgbClr val="E7F0EB"/>
          </a:solidFill>
          <a:ln w="12700">
            <a:solidFill>
              <a:srgbClr val="B6D2C2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8" name="Shape 14"/>
          <p:cNvSpPr/>
          <p:nvPr/>
        </p:nvSpPr>
        <p:spPr>
          <a:xfrm>
            <a:off x="4864608" y="2798064"/>
            <a:ext cx="1129284" cy="329184"/>
          </a:xfrm>
          <a:prstGeom prst="roundRect">
            <a:avLst>
              <a:gd name="adj" fmla="val 13889"/>
            </a:avLst>
          </a:prstGeom>
          <a:solidFill>
            <a:srgbClr val="2F6B4F"/>
          </a:solidFill>
          <a:ln/>
        </p:spPr>
      </p:sp>
      <p:sp>
        <p:nvSpPr>
          <p:cNvPr id="19" name="Text 15"/>
          <p:cNvSpPr/>
          <p:nvPr/>
        </p:nvSpPr>
        <p:spPr>
          <a:xfrm>
            <a:off x="4864608" y="2798064"/>
            <a:ext cx="11292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確認・初動</a:t>
            </a:r>
            <a:endParaRPr lang="en-US" sz="1250" dirty="0"/>
          </a:p>
        </p:txBody>
      </p:sp>
      <p:sp>
        <p:nvSpPr>
          <p:cNvPr id="20" name="Text 16"/>
          <p:cNvSpPr/>
          <p:nvPr/>
        </p:nvSpPr>
        <p:spPr>
          <a:xfrm>
            <a:off x="4864608" y="3291840"/>
            <a:ext cx="3657600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234E3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顧客対応の不満はSNSに書かない（社内の相談へ）</a:t>
            </a:r>
            <a:endParaRPr lang="en-US" sz="1150" dirty="0"/>
          </a:p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234E3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「顧客名を書かなければOK」ではない</a:t>
            </a:r>
            <a:endParaRPr lang="en-US" sz="1150" dirty="0"/>
          </a:p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234E3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投稿済みなら保全→上長・広報・法務へ報告</a:t>
            </a:r>
            <a:endParaRPr lang="en-US" sz="1150" dirty="0"/>
          </a:p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234E3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個人情報・守秘の詳細は第9話／自社規程へ</a:t>
            </a:r>
            <a:endParaRPr lang="en-US" sz="1150" dirty="0"/>
          </a:p>
        </p:txBody>
      </p:sp>
      <p:sp>
        <p:nvSpPr>
          <p:cNvPr id="21" name="Text 17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22" name="Text 18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48640" cy="548640"/>
          </a:xfrm>
          <a:prstGeom prst="ellipse">
            <a:avLst/>
          </a:prstGeom>
          <a:solidFill>
            <a:srgbClr val="237A75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874" y="424282"/>
            <a:ext cx="285293" cy="285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256032"/>
            <a:ext cx="7498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ケース③　同僚の飲み会写真の投稿</a:t>
            </a:r>
            <a:endParaRPr lang="en-US" sz="2200" dirty="0"/>
          </a:p>
        </p:txBody>
      </p:sp>
      <p:sp>
        <p:nvSpPr>
          <p:cNvPr id="5" name="Shape 2"/>
          <p:cNvSpPr/>
          <p:nvPr/>
        </p:nvSpPr>
        <p:spPr>
          <a:xfrm>
            <a:off x="457200" y="1024128"/>
            <a:ext cx="8229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603504" y="1170432"/>
            <a:ext cx="384048" cy="384048"/>
          </a:xfrm>
          <a:prstGeom prst="ellipse">
            <a:avLst/>
          </a:prstGeom>
          <a:solidFill>
            <a:srgbClr val="237A75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56" y="1243584"/>
            <a:ext cx="237744" cy="23774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60704" y="1161288"/>
            <a:ext cx="6675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＠my_private_acc</a:t>
            </a:r>
            <a:endParaRPr lang="en-US" sz="1150" dirty="0"/>
          </a:p>
        </p:txBody>
      </p:sp>
      <p:sp>
        <p:nvSpPr>
          <p:cNvPr id="9" name="Text 5"/>
          <p:cNvSpPr/>
          <p:nvPr/>
        </p:nvSpPr>
        <p:spPr>
          <a:xfrm>
            <a:off x="1060704" y="1371600"/>
            <a:ext cx="6675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個人アカウント・公開</a:t>
            </a:r>
            <a:endParaRPr lang="en-US" sz="950" dirty="0"/>
          </a:p>
        </p:txBody>
      </p:sp>
      <p:sp>
        <p:nvSpPr>
          <p:cNvPr id="10" name="Shape 6"/>
          <p:cNvSpPr/>
          <p:nvPr/>
        </p:nvSpPr>
        <p:spPr>
          <a:xfrm>
            <a:off x="7754112" y="1188720"/>
            <a:ext cx="786384" cy="274320"/>
          </a:xfrm>
          <a:prstGeom prst="roundRect">
            <a:avLst>
              <a:gd name="adj" fmla="val 16667"/>
            </a:avLst>
          </a:prstGeom>
          <a:solidFill>
            <a:srgbClr val="237A75"/>
          </a:solidFill>
          <a:ln/>
        </p:spPr>
      </p:sp>
      <p:sp>
        <p:nvSpPr>
          <p:cNvPr id="11" name="Text 7"/>
          <p:cNvSpPr/>
          <p:nvPr/>
        </p:nvSpPr>
        <p:spPr>
          <a:xfrm>
            <a:off x="7754112" y="1188720"/>
            <a:ext cx="7863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私的投稿</a:t>
            </a:r>
            <a:endParaRPr lang="en-US" sz="950" dirty="0"/>
          </a:p>
        </p:txBody>
      </p:sp>
      <p:sp>
        <p:nvSpPr>
          <p:cNvPr id="12" name="Text 8"/>
          <p:cNvSpPr/>
          <p:nvPr/>
        </p:nvSpPr>
        <p:spPr>
          <a:xfrm>
            <a:off x="621792" y="1609344"/>
            <a:ext cx="790041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3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社内懇親会の写真を投稿しようとしている。同僚の顔・名札・飲酒している様子が写っている。写っている同僚の一人は、SNS掲載を望んでいない。</a:t>
            </a:r>
            <a:endParaRPr lang="en-US" sz="1150" dirty="0"/>
          </a:p>
        </p:txBody>
      </p:sp>
      <p:sp>
        <p:nvSpPr>
          <p:cNvPr id="13" name="Shape 9"/>
          <p:cNvSpPr/>
          <p:nvPr/>
        </p:nvSpPr>
        <p:spPr>
          <a:xfrm>
            <a:off x="457200" y="2615184"/>
            <a:ext cx="4023360" cy="1847088"/>
          </a:xfrm>
          <a:prstGeom prst="roundRect">
            <a:avLst>
              <a:gd name="adj" fmla="val 3465"/>
            </a:avLst>
          </a:prstGeom>
          <a:solidFill>
            <a:srgbClr val="FAEBE9"/>
          </a:solidFill>
          <a:ln w="12700">
            <a:solidFill>
              <a:srgbClr val="E6B5AE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658368" y="2798064"/>
            <a:ext cx="1837944" cy="329184"/>
          </a:xfrm>
          <a:prstGeom prst="roundRect">
            <a:avLst>
              <a:gd name="adj" fmla="val 13889"/>
            </a:avLst>
          </a:prstGeom>
          <a:solidFill>
            <a:srgbClr val="B42318"/>
          </a:solidFill>
          <a:ln/>
        </p:spPr>
      </p:sp>
      <p:sp>
        <p:nvSpPr>
          <p:cNvPr id="15" name="Text 11"/>
          <p:cNvSpPr/>
          <p:nvPr/>
        </p:nvSpPr>
        <p:spPr>
          <a:xfrm>
            <a:off x="658368" y="2798064"/>
            <a:ext cx="183794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含まれる情報・リスク</a:t>
            </a:r>
            <a:endParaRPr lang="en-US" sz="1250" dirty="0"/>
          </a:p>
        </p:txBody>
      </p:sp>
      <p:sp>
        <p:nvSpPr>
          <p:cNvPr id="16" name="Text 12"/>
          <p:cNvSpPr/>
          <p:nvPr/>
        </p:nvSpPr>
        <p:spPr>
          <a:xfrm>
            <a:off x="658368" y="3291840"/>
            <a:ext cx="3657600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本人が望まない顔写真の公開＝肖像・プライバシー</a:t>
            </a:r>
            <a:endParaRPr lang="en-US" sz="1150" dirty="0"/>
          </a:p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名札＝氏名・所属の露出</a:t>
            </a:r>
            <a:endParaRPr lang="en-US" sz="1150" dirty="0"/>
          </a:p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飲酒場面＝本人の評判への影響</a:t>
            </a:r>
            <a:endParaRPr lang="en-US" sz="1150" dirty="0"/>
          </a:p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私的な時間でも職場の関係に波及し得る</a:t>
            </a:r>
            <a:endParaRPr lang="en-US" sz="1150" dirty="0"/>
          </a:p>
        </p:txBody>
      </p:sp>
      <p:sp>
        <p:nvSpPr>
          <p:cNvPr id="17" name="Shape 13"/>
          <p:cNvSpPr/>
          <p:nvPr/>
        </p:nvSpPr>
        <p:spPr>
          <a:xfrm>
            <a:off x="4663440" y="2615184"/>
            <a:ext cx="4023360" cy="1847088"/>
          </a:xfrm>
          <a:prstGeom prst="roundRect">
            <a:avLst>
              <a:gd name="adj" fmla="val 3465"/>
            </a:avLst>
          </a:prstGeom>
          <a:solidFill>
            <a:srgbClr val="E7F0EB"/>
          </a:solidFill>
          <a:ln w="12700">
            <a:solidFill>
              <a:srgbClr val="B6D2C2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8" name="Shape 14"/>
          <p:cNvSpPr/>
          <p:nvPr/>
        </p:nvSpPr>
        <p:spPr>
          <a:xfrm>
            <a:off x="4864608" y="2798064"/>
            <a:ext cx="1129284" cy="329184"/>
          </a:xfrm>
          <a:prstGeom prst="roundRect">
            <a:avLst>
              <a:gd name="adj" fmla="val 13889"/>
            </a:avLst>
          </a:prstGeom>
          <a:solidFill>
            <a:srgbClr val="2F6B4F"/>
          </a:solidFill>
          <a:ln/>
        </p:spPr>
      </p:sp>
      <p:sp>
        <p:nvSpPr>
          <p:cNvPr id="19" name="Text 15"/>
          <p:cNvSpPr/>
          <p:nvPr/>
        </p:nvSpPr>
        <p:spPr>
          <a:xfrm>
            <a:off x="4864608" y="2798064"/>
            <a:ext cx="11292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確認・初動</a:t>
            </a:r>
            <a:endParaRPr lang="en-US" sz="1250" dirty="0"/>
          </a:p>
        </p:txBody>
      </p:sp>
      <p:sp>
        <p:nvSpPr>
          <p:cNvPr id="20" name="Text 16"/>
          <p:cNvSpPr/>
          <p:nvPr/>
        </p:nvSpPr>
        <p:spPr>
          <a:xfrm>
            <a:off x="4864608" y="3291840"/>
            <a:ext cx="3657600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234E3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人が写る写真は、本人の同意を確認してから</a:t>
            </a:r>
            <a:endParaRPr lang="en-US" sz="1150" dirty="0"/>
          </a:p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234E3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「顔をぼかせば常にOK」ではない</a:t>
            </a:r>
            <a:endParaRPr lang="en-US" sz="1150" dirty="0"/>
          </a:p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234E3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掲載拒否・削除要請には速やかに対応</a:t>
            </a:r>
            <a:endParaRPr lang="en-US" sz="1150" dirty="0"/>
          </a:p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234E3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同意の取り方・社内ルールは要自社確認</a:t>
            </a:r>
            <a:endParaRPr lang="en-US" sz="1150" dirty="0"/>
          </a:p>
        </p:txBody>
      </p:sp>
      <p:sp>
        <p:nvSpPr>
          <p:cNvPr id="21" name="Text 17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22" name="Text 18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48640" cy="548640"/>
          </a:xfrm>
          <a:prstGeom prst="ellipse">
            <a:avLst/>
          </a:prstGeom>
          <a:solidFill>
            <a:srgbClr val="16314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874" y="424282"/>
            <a:ext cx="285293" cy="285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256032"/>
            <a:ext cx="7498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ケース④　著作物・生成AI画像の投稿</a:t>
            </a:r>
            <a:endParaRPr lang="en-US" sz="2200" dirty="0"/>
          </a:p>
        </p:txBody>
      </p:sp>
      <p:sp>
        <p:nvSpPr>
          <p:cNvPr id="5" name="Shape 2"/>
          <p:cNvSpPr/>
          <p:nvPr/>
        </p:nvSpPr>
        <p:spPr>
          <a:xfrm>
            <a:off x="457200" y="1024128"/>
            <a:ext cx="8229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603504" y="1170432"/>
            <a:ext cx="384048" cy="384048"/>
          </a:xfrm>
          <a:prstGeom prst="ellipse">
            <a:avLst/>
          </a:prstGeom>
          <a:solidFill>
            <a:srgbClr val="16314F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56" y="1243584"/>
            <a:ext cx="237744" cy="23774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60704" y="1161288"/>
            <a:ext cx="6675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＠company_recruit</a:t>
            </a:r>
            <a:endParaRPr lang="en-US" sz="1150" dirty="0"/>
          </a:p>
        </p:txBody>
      </p:sp>
      <p:sp>
        <p:nvSpPr>
          <p:cNvPr id="9" name="Text 5"/>
          <p:cNvSpPr/>
          <p:nvPr/>
        </p:nvSpPr>
        <p:spPr>
          <a:xfrm>
            <a:off x="1060704" y="1371600"/>
            <a:ext cx="6675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採用SNS・投稿案</a:t>
            </a:r>
            <a:endParaRPr lang="en-US" sz="950" dirty="0"/>
          </a:p>
        </p:txBody>
      </p:sp>
      <p:sp>
        <p:nvSpPr>
          <p:cNvPr id="10" name="Shape 6"/>
          <p:cNvSpPr/>
          <p:nvPr/>
        </p:nvSpPr>
        <p:spPr>
          <a:xfrm>
            <a:off x="7626096" y="1188720"/>
            <a:ext cx="914400" cy="274320"/>
          </a:xfrm>
          <a:prstGeom prst="roundRect">
            <a:avLst>
              <a:gd name="adj" fmla="val 16667"/>
            </a:avLst>
          </a:prstGeom>
          <a:solidFill>
            <a:srgbClr val="16314F"/>
          </a:solidFill>
          <a:ln/>
        </p:spPr>
      </p:sp>
      <p:sp>
        <p:nvSpPr>
          <p:cNvPr id="11" name="Text 7"/>
          <p:cNvSpPr/>
          <p:nvPr/>
        </p:nvSpPr>
        <p:spPr>
          <a:xfrm>
            <a:off x="7626096" y="11887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公式・採用</a:t>
            </a:r>
            <a:endParaRPr lang="en-US" sz="950" dirty="0"/>
          </a:p>
        </p:txBody>
      </p:sp>
      <p:sp>
        <p:nvSpPr>
          <p:cNvPr id="12" name="Text 8"/>
          <p:cNvSpPr/>
          <p:nvPr/>
        </p:nvSpPr>
        <p:spPr>
          <a:xfrm>
            <a:off x="621792" y="1609344"/>
            <a:ext cx="790041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3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採用SNSの投稿案で、人気漫画の1コマや配信動画のスクショを使用。さらに生成AIで「有名ブランド風」「人気タレントに似た雰囲気」の画像も用意した。担当者は「宣伝になるし少しだけだから問題ない」と考えている。</a:t>
            </a:r>
            <a:endParaRPr lang="en-US" sz="1150" dirty="0"/>
          </a:p>
        </p:txBody>
      </p:sp>
      <p:sp>
        <p:nvSpPr>
          <p:cNvPr id="13" name="Shape 9"/>
          <p:cNvSpPr/>
          <p:nvPr/>
        </p:nvSpPr>
        <p:spPr>
          <a:xfrm>
            <a:off x="457200" y="2615184"/>
            <a:ext cx="4023360" cy="1847088"/>
          </a:xfrm>
          <a:prstGeom prst="roundRect">
            <a:avLst>
              <a:gd name="adj" fmla="val 3465"/>
            </a:avLst>
          </a:prstGeom>
          <a:solidFill>
            <a:srgbClr val="FAEBE9"/>
          </a:solidFill>
          <a:ln w="12700">
            <a:solidFill>
              <a:srgbClr val="E6B5AE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658368" y="2798064"/>
            <a:ext cx="1837944" cy="329184"/>
          </a:xfrm>
          <a:prstGeom prst="roundRect">
            <a:avLst>
              <a:gd name="adj" fmla="val 13889"/>
            </a:avLst>
          </a:prstGeom>
          <a:solidFill>
            <a:srgbClr val="B42318"/>
          </a:solidFill>
          <a:ln/>
        </p:spPr>
      </p:sp>
      <p:sp>
        <p:nvSpPr>
          <p:cNvPr id="15" name="Text 11"/>
          <p:cNvSpPr/>
          <p:nvPr/>
        </p:nvSpPr>
        <p:spPr>
          <a:xfrm>
            <a:off x="658368" y="2798064"/>
            <a:ext cx="183794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含まれる情報・リスク</a:t>
            </a:r>
            <a:endParaRPr lang="en-US" sz="1250" dirty="0"/>
          </a:p>
        </p:txBody>
      </p:sp>
      <p:sp>
        <p:nvSpPr>
          <p:cNvPr id="16" name="Text 12"/>
          <p:cNvSpPr/>
          <p:nvPr/>
        </p:nvSpPr>
        <p:spPr>
          <a:xfrm>
            <a:off x="658368" y="3291840"/>
            <a:ext cx="3657600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漫画のコマ・動画スクショ＝著作権侵害のおそれ</a:t>
            </a:r>
            <a:endParaRPr lang="en-US" sz="1150" dirty="0"/>
          </a:p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「ブランド風」「タレント似」＝商標・肖像・パブリシティ</a:t>
            </a:r>
            <a:endParaRPr lang="en-US" sz="1150" dirty="0"/>
          </a:p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「少しだけ」「AIだから安全」は理由にならない</a:t>
            </a:r>
            <a:endParaRPr lang="en-US" sz="1150" dirty="0"/>
          </a:p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公式・広告での利用は影響が大きい</a:t>
            </a:r>
            <a:endParaRPr lang="en-US" sz="1150" dirty="0"/>
          </a:p>
        </p:txBody>
      </p:sp>
      <p:sp>
        <p:nvSpPr>
          <p:cNvPr id="17" name="Shape 13"/>
          <p:cNvSpPr/>
          <p:nvPr/>
        </p:nvSpPr>
        <p:spPr>
          <a:xfrm>
            <a:off x="4663440" y="2615184"/>
            <a:ext cx="4023360" cy="1847088"/>
          </a:xfrm>
          <a:prstGeom prst="roundRect">
            <a:avLst>
              <a:gd name="adj" fmla="val 3465"/>
            </a:avLst>
          </a:prstGeom>
          <a:solidFill>
            <a:srgbClr val="E7F0EB"/>
          </a:solidFill>
          <a:ln w="12700">
            <a:solidFill>
              <a:srgbClr val="B6D2C2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8" name="Shape 14"/>
          <p:cNvSpPr/>
          <p:nvPr/>
        </p:nvSpPr>
        <p:spPr>
          <a:xfrm>
            <a:off x="4864608" y="2798064"/>
            <a:ext cx="1129284" cy="329184"/>
          </a:xfrm>
          <a:prstGeom prst="roundRect">
            <a:avLst>
              <a:gd name="adj" fmla="val 13889"/>
            </a:avLst>
          </a:prstGeom>
          <a:solidFill>
            <a:srgbClr val="2F6B4F"/>
          </a:solidFill>
          <a:ln/>
        </p:spPr>
      </p:sp>
      <p:sp>
        <p:nvSpPr>
          <p:cNvPr id="19" name="Text 15"/>
          <p:cNvSpPr/>
          <p:nvPr/>
        </p:nvSpPr>
        <p:spPr>
          <a:xfrm>
            <a:off x="4864608" y="2798064"/>
            <a:ext cx="11292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確認・初動</a:t>
            </a:r>
            <a:endParaRPr lang="en-US" sz="1250" dirty="0"/>
          </a:p>
        </p:txBody>
      </p:sp>
      <p:sp>
        <p:nvSpPr>
          <p:cNvPr id="20" name="Text 16"/>
          <p:cNvSpPr/>
          <p:nvPr/>
        </p:nvSpPr>
        <p:spPr>
          <a:xfrm>
            <a:off x="4864608" y="3291840"/>
            <a:ext cx="3657600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234E3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他人の著作物は無断使用しない／フリー素材も規約確認</a:t>
            </a:r>
            <a:endParaRPr lang="en-US" sz="1150" dirty="0"/>
          </a:p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234E3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生成AI画像も既存作品風・実在人物風・差別表現を確認</a:t>
            </a:r>
            <a:endParaRPr lang="en-US" sz="1150" dirty="0"/>
          </a:p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234E3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引用は条件（出所明示・主従関係・必要性）を満たす場合のみ</a:t>
            </a:r>
            <a:endParaRPr lang="en-US" sz="1150" dirty="0"/>
          </a:p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234E3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社外公開前に広報・法務・知財へ（詳細は第11話）</a:t>
            </a:r>
            <a:endParaRPr lang="en-US" sz="1150" dirty="0"/>
          </a:p>
        </p:txBody>
      </p:sp>
      <p:sp>
        <p:nvSpPr>
          <p:cNvPr id="21" name="Text 17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22" name="Text 18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32</a:t>
            </a:r>
            <a:endParaRPr lang="en-US" sz="9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48640" cy="548640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874" y="424282"/>
            <a:ext cx="285293" cy="285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256032"/>
            <a:ext cx="7498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ケース⑤　公式アカウントの誤投稿</a:t>
            </a:r>
            <a:endParaRPr lang="en-US" sz="2200" dirty="0"/>
          </a:p>
        </p:txBody>
      </p:sp>
      <p:sp>
        <p:nvSpPr>
          <p:cNvPr id="5" name="Shape 2"/>
          <p:cNvSpPr/>
          <p:nvPr/>
        </p:nvSpPr>
        <p:spPr>
          <a:xfrm>
            <a:off x="457200" y="1024128"/>
            <a:ext cx="8229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603504" y="1170432"/>
            <a:ext cx="384048" cy="384048"/>
          </a:xfrm>
          <a:prstGeom prst="ellipse">
            <a:avLst/>
          </a:prstGeom>
          <a:solidFill>
            <a:srgbClr val="16314F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56" y="1243584"/>
            <a:ext cx="237744" cy="23774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60704" y="1161288"/>
            <a:ext cx="6675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＠company_official</a:t>
            </a:r>
            <a:endParaRPr lang="en-US" sz="1150" dirty="0"/>
          </a:p>
        </p:txBody>
      </p:sp>
      <p:sp>
        <p:nvSpPr>
          <p:cNvPr id="9" name="Text 5"/>
          <p:cNvSpPr/>
          <p:nvPr/>
        </p:nvSpPr>
        <p:spPr>
          <a:xfrm>
            <a:off x="1060704" y="1371600"/>
            <a:ext cx="6675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会社公式アカウント</a:t>
            </a:r>
            <a:endParaRPr lang="en-US" sz="950" dirty="0"/>
          </a:p>
        </p:txBody>
      </p:sp>
      <p:sp>
        <p:nvSpPr>
          <p:cNvPr id="10" name="Shape 6"/>
          <p:cNvSpPr/>
          <p:nvPr/>
        </p:nvSpPr>
        <p:spPr>
          <a:xfrm>
            <a:off x="8010144" y="1188720"/>
            <a:ext cx="530352" cy="274320"/>
          </a:xfrm>
          <a:prstGeom prst="roundRect">
            <a:avLst>
              <a:gd name="adj" fmla="val 16667"/>
            </a:avLst>
          </a:prstGeom>
          <a:solidFill>
            <a:srgbClr val="16314F"/>
          </a:solidFill>
          <a:ln/>
        </p:spPr>
      </p:sp>
      <p:sp>
        <p:nvSpPr>
          <p:cNvPr id="11" name="Text 7"/>
          <p:cNvSpPr/>
          <p:nvPr/>
        </p:nvSpPr>
        <p:spPr>
          <a:xfrm>
            <a:off x="8010144" y="1188720"/>
            <a:ext cx="5303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公式</a:t>
            </a:r>
            <a:endParaRPr lang="en-US" sz="950" dirty="0"/>
          </a:p>
        </p:txBody>
      </p:sp>
      <p:sp>
        <p:nvSpPr>
          <p:cNvPr id="12" name="Text 8"/>
          <p:cNvSpPr/>
          <p:nvPr/>
        </p:nvSpPr>
        <p:spPr>
          <a:xfrm>
            <a:off x="621792" y="1609344"/>
            <a:ext cx="790041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3000"/>
              </a:lnSpc>
              <a:buNone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個人アカウントへ投稿するつもりだった私的投稿を、会社公式アカウントへ誤って投稿。気づいてすぐ削除しようとしたが、既にスクリーンショットが拡散している。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457200" y="2615184"/>
            <a:ext cx="4023360" cy="1847088"/>
          </a:xfrm>
          <a:prstGeom prst="roundRect">
            <a:avLst>
              <a:gd name="adj" fmla="val 3465"/>
            </a:avLst>
          </a:prstGeom>
          <a:solidFill>
            <a:srgbClr val="FAEBE9"/>
          </a:solidFill>
          <a:ln w="12700">
            <a:solidFill>
              <a:srgbClr val="E6B5AE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658368" y="2798064"/>
            <a:ext cx="1837944" cy="329184"/>
          </a:xfrm>
          <a:prstGeom prst="roundRect">
            <a:avLst>
              <a:gd name="adj" fmla="val 13889"/>
            </a:avLst>
          </a:prstGeom>
          <a:solidFill>
            <a:srgbClr val="B42318"/>
          </a:solidFill>
          <a:ln/>
        </p:spPr>
      </p:sp>
      <p:sp>
        <p:nvSpPr>
          <p:cNvPr id="15" name="Text 11"/>
          <p:cNvSpPr/>
          <p:nvPr/>
        </p:nvSpPr>
        <p:spPr>
          <a:xfrm>
            <a:off x="658368" y="2798064"/>
            <a:ext cx="183794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含まれる情報・リスク</a:t>
            </a:r>
            <a:endParaRPr lang="en-US" sz="1250" dirty="0"/>
          </a:p>
        </p:txBody>
      </p:sp>
      <p:sp>
        <p:nvSpPr>
          <p:cNvPr id="16" name="Text 12"/>
          <p:cNvSpPr/>
          <p:nvPr/>
        </p:nvSpPr>
        <p:spPr>
          <a:xfrm>
            <a:off x="658368" y="3291840"/>
            <a:ext cx="3657600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アカウント切替ミス＝公式の信用への影響</a:t>
            </a:r>
            <a:endParaRPr lang="en-US" sz="1150" dirty="0"/>
          </a:p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削除しても拡散済みのスクショは残る</a:t>
            </a:r>
            <a:endParaRPr lang="en-US" sz="1150" dirty="0"/>
          </a:p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独断の削除・謝罪・釈明はかえって混乱を招く</a:t>
            </a:r>
            <a:endParaRPr lang="en-US" sz="1150" dirty="0"/>
          </a:p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予約投稿・権限管理の不備が背景</a:t>
            </a:r>
            <a:endParaRPr lang="en-US" sz="1150" dirty="0"/>
          </a:p>
        </p:txBody>
      </p:sp>
      <p:sp>
        <p:nvSpPr>
          <p:cNvPr id="17" name="Shape 13"/>
          <p:cNvSpPr/>
          <p:nvPr/>
        </p:nvSpPr>
        <p:spPr>
          <a:xfrm>
            <a:off x="4663440" y="2615184"/>
            <a:ext cx="4023360" cy="1847088"/>
          </a:xfrm>
          <a:prstGeom prst="roundRect">
            <a:avLst>
              <a:gd name="adj" fmla="val 3465"/>
            </a:avLst>
          </a:prstGeom>
          <a:solidFill>
            <a:srgbClr val="E7F0EB"/>
          </a:solidFill>
          <a:ln w="12700">
            <a:solidFill>
              <a:srgbClr val="B6D2C2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8" name="Shape 14"/>
          <p:cNvSpPr/>
          <p:nvPr/>
        </p:nvSpPr>
        <p:spPr>
          <a:xfrm>
            <a:off x="4864608" y="2798064"/>
            <a:ext cx="1129284" cy="329184"/>
          </a:xfrm>
          <a:prstGeom prst="roundRect">
            <a:avLst>
              <a:gd name="adj" fmla="val 13889"/>
            </a:avLst>
          </a:prstGeom>
          <a:solidFill>
            <a:srgbClr val="2F6B4F"/>
          </a:solidFill>
          <a:ln/>
        </p:spPr>
      </p:sp>
      <p:sp>
        <p:nvSpPr>
          <p:cNvPr id="19" name="Text 15"/>
          <p:cNvSpPr/>
          <p:nvPr/>
        </p:nvSpPr>
        <p:spPr>
          <a:xfrm>
            <a:off x="4864608" y="2798064"/>
            <a:ext cx="11292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確認・初動</a:t>
            </a:r>
            <a:endParaRPr lang="en-US" sz="1250" dirty="0"/>
          </a:p>
        </p:txBody>
      </p:sp>
      <p:sp>
        <p:nvSpPr>
          <p:cNvPr id="20" name="Text 16"/>
          <p:cNvSpPr/>
          <p:nvPr/>
        </p:nvSpPr>
        <p:spPr>
          <a:xfrm>
            <a:off x="4864608" y="3291840"/>
            <a:ext cx="3657600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234E3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まず保全（投稿・拡散状況のスクショ）→止める</a:t>
            </a:r>
            <a:endParaRPr lang="en-US" sz="1150" dirty="0"/>
          </a:p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234E3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削除／訂正／謝罪／公表は独断せず広報・法務・上長へ</a:t>
            </a:r>
            <a:endParaRPr lang="en-US" sz="1150" dirty="0"/>
          </a:p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234E3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投稿前に投稿先・アカウントを確認、承認フローを徹底</a:t>
            </a:r>
            <a:endParaRPr lang="en-US" sz="1150" dirty="0"/>
          </a:p>
          <a:p>
            <a:pPr algn="l" marL="177800" indent="-177800">
              <a:lnSpc>
                <a:spcPct val="98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234E3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権限・予約投稿・切替運用を見直す</a:t>
            </a:r>
            <a:endParaRPr lang="en-US" sz="1150" dirty="0"/>
          </a:p>
        </p:txBody>
      </p:sp>
      <p:sp>
        <p:nvSpPr>
          <p:cNvPr id="21" name="Text 17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22" name="Text 18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33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48640" cy="548640"/>
          </a:xfrm>
          <a:prstGeom prst="ellipse">
            <a:avLst/>
          </a:prstGeom>
          <a:solidFill>
            <a:srgbClr val="B58A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874" y="424282"/>
            <a:ext cx="285293" cy="285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256032"/>
            <a:ext cx="7498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行動原則・自社相談先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457200" y="1097280"/>
            <a:ext cx="8229600" cy="38404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216" y="1179576"/>
            <a:ext cx="219456" cy="21945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14400" y="1097280"/>
            <a:ext cx="76260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投稿前・撮影前・拡散前に、出してよい情報か止まって確認する</a:t>
            </a:r>
            <a:endParaRPr lang="en-US" sz="1200" dirty="0"/>
          </a:p>
        </p:txBody>
      </p:sp>
      <p:sp>
        <p:nvSpPr>
          <p:cNvPr id="8" name="Shape 4"/>
          <p:cNvSpPr/>
          <p:nvPr/>
        </p:nvSpPr>
        <p:spPr>
          <a:xfrm>
            <a:off x="457200" y="1572768"/>
            <a:ext cx="8229600" cy="38404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</p:spPr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16" y="1655064"/>
            <a:ext cx="219456" cy="21945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14400" y="1572768"/>
            <a:ext cx="76260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撮影許可と投稿許可は別。人が写るなら本人の同意を確認する</a:t>
            </a:r>
            <a:endParaRPr lang="en-US" sz="1200" dirty="0"/>
          </a:p>
        </p:txBody>
      </p:sp>
      <p:sp>
        <p:nvSpPr>
          <p:cNvPr id="11" name="Shape 6"/>
          <p:cNvSpPr/>
          <p:nvPr/>
        </p:nvSpPr>
        <p:spPr>
          <a:xfrm>
            <a:off x="457200" y="2048256"/>
            <a:ext cx="8229600" cy="38404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</p:spPr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216" y="2130552"/>
            <a:ext cx="219456" cy="219456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14400" y="2048256"/>
            <a:ext cx="76260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私的投稿でも会社・顧客・同僚・取引先に影響し得ると意識する</a:t>
            </a:r>
            <a:endParaRPr lang="en-US" sz="1200" dirty="0"/>
          </a:p>
        </p:txBody>
      </p:sp>
      <p:sp>
        <p:nvSpPr>
          <p:cNvPr id="14" name="Shape 8"/>
          <p:cNvSpPr/>
          <p:nvPr/>
        </p:nvSpPr>
        <p:spPr>
          <a:xfrm>
            <a:off x="457200" y="2523744"/>
            <a:ext cx="8229600" cy="38404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</p:spPr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216" y="2606040"/>
            <a:ext cx="219456" cy="219456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914400" y="2523744"/>
            <a:ext cx="76260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誹謗中傷・差別・無断利用・不確かな情報の拡散をしない</a:t>
            </a:r>
            <a:endParaRPr lang="en-US" sz="1200" dirty="0"/>
          </a:p>
        </p:txBody>
      </p:sp>
      <p:sp>
        <p:nvSpPr>
          <p:cNvPr id="17" name="Shape 10"/>
          <p:cNvSpPr/>
          <p:nvPr/>
        </p:nvSpPr>
        <p:spPr>
          <a:xfrm>
            <a:off x="457200" y="2999232"/>
            <a:ext cx="8229600" cy="38404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</p:spPr>
      </p:sp>
      <p:pic>
        <p:nvPicPr>
          <p:cNvPr id="1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216" y="3081528"/>
            <a:ext cx="219456" cy="219456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914400" y="2999232"/>
            <a:ext cx="76260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公式アカウントと個人アカウントを混同しない</a:t>
            </a:r>
            <a:endParaRPr lang="en-US" sz="1200" dirty="0"/>
          </a:p>
        </p:txBody>
      </p:sp>
      <p:sp>
        <p:nvSpPr>
          <p:cNvPr id="20" name="Shape 12"/>
          <p:cNvSpPr/>
          <p:nvPr/>
        </p:nvSpPr>
        <p:spPr>
          <a:xfrm>
            <a:off x="457200" y="3474720"/>
            <a:ext cx="8229600" cy="38404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</p:spPr>
      </p:sp>
      <p:pic>
        <p:nvPicPr>
          <p:cNvPr id="2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216" y="3557016"/>
            <a:ext cx="219456" cy="219456"/>
          </a:xfrm>
          <a:prstGeom prst="rect">
            <a:avLst/>
          </a:prstGeom>
        </p:spPr>
      </p:pic>
      <p:sp>
        <p:nvSpPr>
          <p:cNvPr id="22" name="Text 13"/>
          <p:cNvSpPr/>
          <p:nvPr/>
        </p:nvSpPr>
        <p:spPr>
          <a:xfrm>
            <a:off x="914400" y="3474720"/>
            <a:ext cx="76260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炎上・誤投稿・漏えい・乗っ取りは隠さず・消さず・すぐ報告（独断で削除/謝罪/公表しない）</a:t>
            </a:r>
            <a:endParaRPr lang="en-US" sz="1200" dirty="0"/>
          </a:p>
        </p:txBody>
      </p:sp>
      <p:sp>
        <p:nvSpPr>
          <p:cNvPr id="23" name="Shape 14"/>
          <p:cNvSpPr/>
          <p:nvPr/>
        </p:nvSpPr>
        <p:spPr>
          <a:xfrm>
            <a:off x="457200" y="3986784"/>
            <a:ext cx="8229600" cy="713232"/>
          </a:xfrm>
          <a:prstGeom prst="roundRect">
            <a:avLst>
              <a:gd name="adj" fmla="val 8974"/>
            </a:avLst>
          </a:prstGeom>
          <a:solidFill>
            <a:srgbClr val="F6EEDF"/>
          </a:solidFill>
          <a:ln w="12700">
            <a:solidFill>
              <a:srgbClr val="E3D2A8"/>
            </a:solidFill>
            <a:prstDash val="solid"/>
          </a:ln>
        </p:spPr>
      </p:sp>
      <p:sp>
        <p:nvSpPr>
          <p:cNvPr id="24" name="Text 15"/>
          <p:cNvSpPr/>
          <p:nvPr/>
        </p:nvSpPr>
        <p:spPr>
          <a:xfrm>
            <a:off x="658368" y="3986784"/>
            <a:ext cx="782726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【要自社記入】SNS投稿・炎上・誤投稿の相談窓口：</a:t>
            </a:r>
            <a:endParaRPr lang="en-US" sz="11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3A2E1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広報（　　　）／法務（　　　）／情報システム（　　　）／人事（　　　）／個人情報保護担当（　　　）</a:t>
            </a:r>
            <a:endParaRPr lang="en-US" sz="1150" dirty="0"/>
          </a:p>
        </p:txBody>
      </p:sp>
      <p:sp>
        <p:nvSpPr>
          <p:cNvPr id="25" name="Text 16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26" name="Text 17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34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1631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10896"/>
            <a:ext cx="566928" cy="566928"/>
          </a:xfrm>
          <a:prstGeom prst="ellipse">
            <a:avLst/>
          </a:prstGeom>
          <a:solidFill>
            <a:srgbClr val="B58A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3263" y="446959"/>
            <a:ext cx="294803" cy="29480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70432" y="27432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確認テストと配布資料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457200" y="1188720"/>
            <a:ext cx="4023360" cy="1371600"/>
          </a:xfrm>
          <a:prstGeom prst="roundRect">
            <a:avLst>
              <a:gd name="adj" fmla="val 4667"/>
            </a:avLst>
          </a:prstGeom>
          <a:solidFill>
            <a:srgbClr val="243B53"/>
          </a:solidFill>
          <a:ln w="12700">
            <a:solidFill>
              <a:srgbClr val="3A536E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58368" y="1371600"/>
            <a:ext cx="1979676" cy="329184"/>
          </a:xfrm>
          <a:prstGeom prst="roundRect">
            <a:avLst>
              <a:gd name="adj" fmla="val 13889"/>
            </a:avLst>
          </a:prstGeom>
          <a:solidFill>
            <a:srgbClr val="B58A3A"/>
          </a:solidFill>
          <a:ln/>
        </p:spPr>
      </p:sp>
      <p:sp>
        <p:nvSpPr>
          <p:cNvPr id="7" name="Text 4"/>
          <p:cNvSpPr/>
          <p:nvPr/>
        </p:nvSpPr>
        <p:spPr>
          <a:xfrm>
            <a:off x="658368" y="1371600"/>
            <a:ext cx="197967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確認テスト（全12問）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658368" y="1828800"/>
            <a:ext cx="3657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E6ECF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○×3問・四肢択一4問・ケース判断5問</a:t>
            </a:r>
            <a:endParaRPr lang="en-US" sz="1150" dirty="0"/>
          </a:p>
          <a:p>
            <a:pPr algn="l" marL="177800" indent="-177800">
              <a:lnSpc>
                <a:spcPct val="100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E6ECF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投稿してよいか／撮影してよいか／投稿済みの初動を判断</a:t>
            </a:r>
            <a:endParaRPr lang="en-US" sz="1150" dirty="0"/>
          </a:p>
          <a:p>
            <a:pPr algn="l" marL="177800" indent="-177800">
              <a:lnSpc>
                <a:spcPct val="100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E6ECF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得点欄は ／12点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4663440" y="1188720"/>
            <a:ext cx="4023360" cy="1371600"/>
          </a:xfrm>
          <a:prstGeom prst="roundRect">
            <a:avLst>
              <a:gd name="adj" fmla="val 4667"/>
            </a:avLst>
          </a:prstGeom>
          <a:solidFill>
            <a:srgbClr val="243B53"/>
          </a:solidFill>
          <a:ln w="12700">
            <a:solidFill>
              <a:srgbClr val="3A536E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864608" y="1371600"/>
            <a:ext cx="1554480" cy="329184"/>
          </a:xfrm>
          <a:prstGeom prst="roundRect">
            <a:avLst>
              <a:gd name="adj" fmla="val 13889"/>
            </a:avLst>
          </a:prstGeom>
          <a:solidFill>
            <a:srgbClr val="237A75"/>
          </a:solidFill>
          <a:ln/>
        </p:spPr>
      </p:sp>
      <p:sp>
        <p:nvSpPr>
          <p:cNvPr id="11" name="Text 8"/>
          <p:cNvSpPr/>
          <p:nvPr/>
        </p:nvSpPr>
        <p:spPr>
          <a:xfrm>
            <a:off x="4864608" y="1371600"/>
            <a:ext cx="1554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配布する実務資料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4864608" y="1828800"/>
            <a:ext cx="3657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E6ECF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SNS利用ハンドブック</a:t>
            </a:r>
            <a:endParaRPr lang="en-US" sz="1150" dirty="0"/>
          </a:p>
          <a:p>
            <a:pPr algn="l" marL="177800" indent="-177800">
              <a:lnSpc>
                <a:spcPct val="100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E6ECF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投稿前・職場撮影前チェックリスト</a:t>
            </a:r>
            <a:endParaRPr lang="en-US" sz="1150" dirty="0"/>
          </a:p>
          <a:p>
            <a:pPr algn="l" marL="177800" indent="-177800">
              <a:lnSpc>
                <a:spcPct val="100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E6ECF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炎上・誤投稿・漏えい初動対応ツールキット</a:t>
            </a:r>
            <a:endParaRPr lang="en-US" sz="1150" dirty="0"/>
          </a:p>
          <a:p>
            <a:pPr algn="l" marL="177800" indent="-177800">
              <a:lnSpc>
                <a:spcPct val="100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E6ECF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ケースワークブック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457200" y="2743200"/>
            <a:ext cx="8229600" cy="914400"/>
          </a:xfrm>
          <a:prstGeom prst="roundRect">
            <a:avLst>
              <a:gd name="adj" fmla="val 7000"/>
            </a:avLst>
          </a:prstGeom>
          <a:solidFill>
            <a:srgbClr val="B58A3A"/>
          </a:solidFill>
          <a:ln/>
        </p:spPr>
      </p:sp>
      <p:sp>
        <p:nvSpPr>
          <p:cNvPr id="14" name="Text 11"/>
          <p:cNvSpPr/>
          <p:nvPr/>
        </p:nvSpPr>
        <p:spPr>
          <a:xfrm>
            <a:off x="658368" y="2743200"/>
            <a:ext cx="782726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この研修だけでSNSリスク管理が完成するわけではありません。</a:t>
            </a:r>
            <a:endParaRPr lang="en-US" sz="13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3A2E1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自社のSNS利用規程・ソーシャルメディアポリシー・公式アカウント運用ルールと合わせて運用してください。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457200" y="38404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i="1" dirty="0">
                <a:solidFill>
                  <a:srgbClr val="CBD6E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投稿前・撮影前・拡散前に、止まって確認する。気づいたら、隠さず・消さず・すぐ報告する。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457200" y="431596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FB1C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ご清聴ありがとうございました。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35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48640" cy="548640"/>
          </a:xfrm>
          <a:prstGeom prst="ellipse">
            <a:avLst/>
          </a:prstGeom>
          <a:solidFill>
            <a:srgbClr val="237A75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874" y="424282"/>
            <a:ext cx="285293" cy="285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256032"/>
            <a:ext cx="7498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SNS利用研修は「禁止研修」ではない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457200" y="1097280"/>
            <a:ext cx="4023360" cy="3246120"/>
          </a:xfrm>
          <a:prstGeom prst="roundRect">
            <a:avLst>
              <a:gd name="adj" fmla="val 1972"/>
            </a:avLst>
          </a:prstGeom>
          <a:solidFill>
            <a:srgbClr val="FAEBE9"/>
          </a:solidFill>
          <a:ln w="12700">
            <a:solidFill>
              <a:srgbClr val="E6B5AE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658368" y="1280160"/>
            <a:ext cx="2121408" cy="329184"/>
          </a:xfrm>
          <a:prstGeom prst="roundRect">
            <a:avLst>
              <a:gd name="adj" fmla="val 13889"/>
            </a:avLst>
          </a:prstGeom>
          <a:solidFill>
            <a:srgbClr val="B42318"/>
          </a:solidFill>
          <a:ln/>
        </p:spPr>
      </p:sp>
      <p:sp>
        <p:nvSpPr>
          <p:cNvPr id="7" name="Text 4"/>
          <p:cNvSpPr/>
          <p:nvPr/>
        </p:nvSpPr>
        <p:spPr>
          <a:xfrm>
            <a:off x="658368" y="1280160"/>
            <a:ext cx="21214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こういう研修にはしません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658368" y="1810512"/>
            <a:ext cx="365760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SNSは危険だから一切使うな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私生活の発信を会社が無制限に監視・制限できる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炎上事例を面白おかしく紹介するだけ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投稿した社員を責めるだけ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公式アカウントと個人アカウントを混同する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削除すればなかったことになる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7A2A2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この研修だけでSNSリスク管理が完成する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4663440" y="1097280"/>
            <a:ext cx="4023360" cy="3246120"/>
          </a:xfrm>
          <a:prstGeom prst="roundRect">
            <a:avLst>
              <a:gd name="adj" fmla="val 1972"/>
            </a:avLst>
          </a:prstGeom>
          <a:solidFill>
            <a:srgbClr val="E4F0EF"/>
          </a:solidFill>
          <a:ln w="12700">
            <a:solidFill>
              <a:srgbClr val="ABD2CF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864608" y="1280160"/>
            <a:ext cx="1412748" cy="329184"/>
          </a:xfrm>
          <a:prstGeom prst="roundRect">
            <a:avLst>
              <a:gd name="adj" fmla="val 13889"/>
            </a:avLst>
          </a:prstGeom>
          <a:solidFill>
            <a:srgbClr val="237A75"/>
          </a:solidFill>
          <a:ln/>
        </p:spPr>
      </p:sp>
      <p:sp>
        <p:nvSpPr>
          <p:cNvPr id="11" name="Text 8"/>
          <p:cNvSpPr/>
          <p:nvPr/>
        </p:nvSpPr>
        <p:spPr>
          <a:xfrm>
            <a:off x="4864608" y="1280160"/>
            <a:ext cx="14127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この研修の目的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4864608" y="1810512"/>
            <a:ext cx="365760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b="1" dirty="0">
                <a:solidFill>
                  <a:srgbClr val="234E4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私的投稿でも会社・顧客・同僚に影響し得ると理解する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b="1" dirty="0">
                <a:solidFill>
                  <a:srgbClr val="234E4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投稿前・撮影前・拡散前に、出してよい情報か確認する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b="1" dirty="0">
                <a:solidFill>
                  <a:srgbClr val="234E4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背景・画面・名札・位置情報から情報が漏れると理解する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b="1" dirty="0">
                <a:solidFill>
                  <a:srgbClr val="234E4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誹謗中傷・差別・デマ・著作権侵害・プライバシー侵害を避ける</a:t>
            </a:r>
            <a:endParaRPr lang="en-US" sz="1250" dirty="0"/>
          </a:p>
          <a:p>
            <a:pPr algn="l" marL="177800" indent="-1778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b="1" dirty="0">
                <a:solidFill>
                  <a:srgbClr val="234E4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炎上・誤投稿・漏えい・乗っ取りを見つけたら、隠さず・消さず・すぐ報告する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48640" cy="548640"/>
          </a:xfrm>
          <a:prstGeom prst="ellipse">
            <a:avLst/>
          </a:prstGeom>
          <a:solidFill>
            <a:srgbClr val="16314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874" y="424282"/>
            <a:ext cx="285293" cy="285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256032"/>
            <a:ext cx="7498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私的投稿でも会社に影響し得る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57200" y="9601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一度の投稿が、本人の意図を超えて広がり、特定され、会社・顧客・同僚に影響することがあります。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566928" y="1508760"/>
            <a:ext cx="1828800" cy="1783080"/>
          </a:xfrm>
          <a:prstGeom prst="roundRect">
            <a:avLst>
              <a:gd name="adj" fmla="val 3590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1197864" y="1691640"/>
            <a:ext cx="566928" cy="566928"/>
          </a:xfrm>
          <a:prstGeom prst="ellipse">
            <a:avLst/>
          </a:prstGeom>
          <a:solidFill>
            <a:srgbClr val="237A75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927" y="1827703"/>
            <a:ext cx="294803" cy="29480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66928" y="235000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私的に投稿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658368" y="2642616"/>
            <a:ext cx="16459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「自分のアカウント」</a:t>
            </a:r>
            <a:endParaRPr lang="en-US" sz="110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「フォロワーだけ」</a:t>
            </a:r>
            <a:endParaRPr lang="en-US" sz="110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のつもり</a:t>
            </a:r>
            <a:endParaRPr lang="en-US" sz="11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1448" y="2221992"/>
            <a:ext cx="201168" cy="201168"/>
          </a:xfrm>
          <a:prstGeom prst="rect">
            <a:avLst/>
          </a:prstGeom>
        </p:spPr>
      </p:pic>
      <p:sp>
        <p:nvSpPr>
          <p:cNvPr id="12" name="Shape 7"/>
          <p:cNvSpPr/>
          <p:nvPr/>
        </p:nvSpPr>
        <p:spPr>
          <a:xfrm>
            <a:off x="2688336" y="1508760"/>
            <a:ext cx="1828800" cy="1783080"/>
          </a:xfrm>
          <a:prstGeom prst="roundRect">
            <a:avLst>
              <a:gd name="adj" fmla="val 3590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3" name="Shape 8"/>
          <p:cNvSpPr/>
          <p:nvPr/>
        </p:nvSpPr>
        <p:spPr>
          <a:xfrm>
            <a:off x="3319272" y="1691640"/>
            <a:ext cx="566928" cy="566928"/>
          </a:xfrm>
          <a:prstGeom prst="ellipse">
            <a:avLst/>
          </a:prstGeom>
          <a:solidFill>
            <a:srgbClr val="237A75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5335" y="1827703"/>
            <a:ext cx="294803" cy="294803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2688336" y="235000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拡散・転載</a:t>
            </a:r>
            <a:endParaRPr lang="en-US" sz="1400" dirty="0"/>
          </a:p>
        </p:txBody>
      </p:sp>
      <p:sp>
        <p:nvSpPr>
          <p:cNvPr id="16" name="Text 10"/>
          <p:cNvSpPr/>
          <p:nvPr/>
        </p:nvSpPr>
        <p:spPr>
          <a:xfrm>
            <a:off x="2779776" y="2642616"/>
            <a:ext cx="16459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スクショ・引用・</a:t>
            </a:r>
            <a:endParaRPr lang="en-US" sz="110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転載で公開範囲を</a:t>
            </a:r>
            <a:endParaRPr lang="en-US" sz="110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越えて広がる</a:t>
            </a:r>
            <a:endParaRPr lang="en-US" sz="1100" dirty="0"/>
          </a:p>
        </p:txBody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2856" y="2221992"/>
            <a:ext cx="201168" cy="201168"/>
          </a:xfrm>
          <a:prstGeom prst="rect">
            <a:avLst/>
          </a:prstGeom>
        </p:spPr>
      </p:pic>
      <p:sp>
        <p:nvSpPr>
          <p:cNvPr id="18" name="Shape 11"/>
          <p:cNvSpPr/>
          <p:nvPr/>
        </p:nvSpPr>
        <p:spPr>
          <a:xfrm>
            <a:off x="4809744" y="1508760"/>
            <a:ext cx="1828800" cy="1783080"/>
          </a:xfrm>
          <a:prstGeom prst="roundRect">
            <a:avLst>
              <a:gd name="adj" fmla="val 3590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9" name="Shape 12"/>
          <p:cNvSpPr/>
          <p:nvPr/>
        </p:nvSpPr>
        <p:spPr>
          <a:xfrm>
            <a:off x="5440680" y="1691640"/>
            <a:ext cx="566928" cy="566928"/>
          </a:xfrm>
          <a:prstGeom prst="ellipse">
            <a:avLst/>
          </a:prstGeom>
          <a:solidFill>
            <a:srgbClr val="237A75"/>
          </a:solidFill>
          <a:ln/>
        </p:spPr>
      </p:sp>
      <p:pic>
        <p:nvPicPr>
          <p:cNvPr id="2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6743" y="1827703"/>
            <a:ext cx="294803" cy="294803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4809744" y="235000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特定される</a:t>
            </a:r>
            <a:endParaRPr lang="en-US" sz="1400" dirty="0"/>
          </a:p>
        </p:txBody>
      </p:sp>
      <p:sp>
        <p:nvSpPr>
          <p:cNvPr id="22" name="Text 14"/>
          <p:cNvSpPr/>
          <p:nvPr/>
        </p:nvSpPr>
        <p:spPr>
          <a:xfrm>
            <a:off x="4901184" y="2642616"/>
            <a:ext cx="16459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背景・位置情報・</a:t>
            </a:r>
            <a:endParaRPr lang="en-US" sz="110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制服・名札・文面</a:t>
            </a:r>
            <a:endParaRPr lang="en-US" sz="110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から職場が判明</a:t>
            </a:r>
            <a:endParaRPr lang="en-US" sz="1100" dirty="0"/>
          </a:p>
        </p:txBody>
      </p:sp>
      <p:pic>
        <p:nvPicPr>
          <p:cNvPr id="2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84264" y="2221992"/>
            <a:ext cx="201168" cy="201168"/>
          </a:xfrm>
          <a:prstGeom prst="rect">
            <a:avLst/>
          </a:prstGeom>
        </p:spPr>
      </p:pic>
      <p:sp>
        <p:nvSpPr>
          <p:cNvPr id="24" name="Shape 15"/>
          <p:cNvSpPr/>
          <p:nvPr/>
        </p:nvSpPr>
        <p:spPr>
          <a:xfrm>
            <a:off x="6931152" y="1508760"/>
            <a:ext cx="1828800" cy="1783080"/>
          </a:xfrm>
          <a:prstGeom prst="roundRect">
            <a:avLst>
              <a:gd name="adj" fmla="val 3590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25" name="Shape 16"/>
          <p:cNvSpPr/>
          <p:nvPr/>
        </p:nvSpPr>
        <p:spPr>
          <a:xfrm>
            <a:off x="7562088" y="1691640"/>
            <a:ext cx="566928" cy="566928"/>
          </a:xfrm>
          <a:prstGeom prst="ellipse">
            <a:avLst/>
          </a:prstGeom>
          <a:solidFill>
            <a:srgbClr val="B58A3A"/>
          </a:solidFill>
          <a:ln/>
        </p:spPr>
      </p:sp>
      <p:pic>
        <p:nvPicPr>
          <p:cNvPr id="26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98151" y="1827703"/>
            <a:ext cx="294803" cy="294803"/>
          </a:xfrm>
          <a:prstGeom prst="rect">
            <a:avLst/>
          </a:prstGeom>
        </p:spPr>
      </p:pic>
      <p:sp>
        <p:nvSpPr>
          <p:cNvPr id="27" name="Text 17"/>
          <p:cNvSpPr/>
          <p:nvPr/>
        </p:nvSpPr>
        <p:spPr>
          <a:xfrm>
            <a:off x="6931152" y="235000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会社へ影響</a:t>
            </a:r>
            <a:endParaRPr lang="en-US" sz="1400" dirty="0"/>
          </a:p>
        </p:txBody>
      </p:sp>
      <p:sp>
        <p:nvSpPr>
          <p:cNvPr id="28" name="Text 18"/>
          <p:cNvSpPr/>
          <p:nvPr/>
        </p:nvSpPr>
        <p:spPr>
          <a:xfrm>
            <a:off x="7022592" y="2642616"/>
            <a:ext cx="16459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会社・顧客・同僚</a:t>
            </a:r>
            <a:endParaRPr lang="en-US" sz="110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・取引先・採用に</a:t>
            </a:r>
            <a:endParaRPr lang="en-US" sz="110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影響が及ぶ</a:t>
            </a:r>
            <a:endParaRPr lang="en-US" sz="1100" dirty="0"/>
          </a:p>
        </p:txBody>
      </p:sp>
      <p:sp>
        <p:nvSpPr>
          <p:cNvPr id="29" name="Shape 19"/>
          <p:cNvSpPr/>
          <p:nvPr/>
        </p:nvSpPr>
        <p:spPr>
          <a:xfrm>
            <a:off x="566928" y="3611880"/>
            <a:ext cx="8010144" cy="914400"/>
          </a:xfrm>
          <a:prstGeom prst="roundRect">
            <a:avLst>
              <a:gd name="adj" fmla="val 7000"/>
            </a:avLst>
          </a:prstGeom>
          <a:solidFill>
            <a:srgbClr val="F6EEDF"/>
          </a:solidFill>
          <a:ln w="12700">
            <a:solidFill>
              <a:srgbClr val="E3D2A8"/>
            </a:solidFill>
            <a:prstDash val="solid"/>
          </a:ln>
        </p:spPr>
      </p:sp>
      <p:sp>
        <p:nvSpPr>
          <p:cNvPr id="30" name="Shape 20"/>
          <p:cNvSpPr/>
          <p:nvPr/>
        </p:nvSpPr>
        <p:spPr>
          <a:xfrm>
            <a:off x="768096" y="3803904"/>
            <a:ext cx="512064" cy="512064"/>
          </a:xfrm>
          <a:prstGeom prst="ellipse">
            <a:avLst/>
          </a:prstGeom>
          <a:solidFill>
            <a:srgbClr val="B58A3A"/>
          </a:solidFill>
          <a:ln/>
        </p:spPr>
      </p:sp>
      <p:pic>
        <p:nvPicPr>
          <p:cNvPr id="31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0991" y="3926799"/>
            <a:ext cx="266273" cy="266273"/>
          </a:xfrm>
          <a:prstGeom prst="rect">
            <a:avLst/>
          </a:prstGeom>
        </p:spPr>
      </p:pic>
      <p:sp>
        <p:nvSpPr>
          <p:cNvPr id="32" name="Text 21"/>
          <p:cNvSpPr/>
          <p:nvPr/>
        </p:nvSpPr>
        <p:spPr>
          <a:xfrm>
            <a:off x="1417320" y="3639312"/>
            <a:ext cx="704088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7A5B1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ポイント：</a:t>
            </a:r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5C46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「匿名だから」「鍵アカだから」「すぐ消すから」は安全の保証になりません。</a:t>
            </a:r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5C46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投稿は、自分の手を離れた後のことまで考える必要があります。</a:t>
            </a:r>
            <a:endParaRPr lang="en-US" sz="1300" dirty="0"/>
          </a:p>
        </p:txBody>
      </p:sp>
      <p:sp>
        <p:nvSpPr>
          <p:cNvPr id="33" name="Text 22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34" name="Text 23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48640" cy="548640"/>
          </a:xfrm>
          <a:prstGeom prst="ellipse">
            <a:avLst/>
          </a:prstGeom>
          <a:solidFill>
            <a:srgbClr val="16314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874" y="424282"/>
            <a:ext cx="285293" cy="285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256032"/>
            <a:ext cx="7498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他の研修との違い（第9・10・11・13話）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57200" y="941832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重なるテーマは各回に役割分担。本研修（第12話）は「SNS投稿・撮影・拡散の場面で止まる」ことに集中します。</a:t>
            </a:r>
            <a:endParaRPr lang="en-US" sz="13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417320"/>
          <a:ext cx="8229600" cy="914400"/>
        </p:xfrm>
        <a:graphic>
          <a:graphicData uri="http://schemas.openxmlformats.org/drawingml/2006/table">
            <a:tbl>
              <a:tblPr/>
              <a:tblGrid>
                <a:gridCol w="1097280"/>
                <a:gridCol w="1874520"/>
                <a:gridCol w="5257800"/>
              </a:tblGrid>
              <a:tr h="38404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回</a:t>
                      </a:r>
                      <a:endParaRPr lang="en-US" sz="12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88900" marR="88900" marT="50800" marB="50800" anchor="ctr">
                    <a:lnL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14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テーマ</a:t>
                      </a:r>
                      <a:endParaRPr lang="en-US" sz="12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88900" marR="88900" marT="50800" marB="50800" anchor="ctr">
                    <a:lnL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14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その回で詳しく扱う（第12話では深入りしない）</a:t>
                      </a:r>
                      <a:endParaRPr lang="en-US" sz="12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88900" marR="88900" marT="50800" marB="50800" anchor="ctr">
                    <a:lnL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14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263238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第9話</a:t>
                      </a:r>
                      <a:endParaRPr lang="en-US" sz="12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88900" marR="88900" marT="50800" marB="50800" anchor="ctr">
                    <a:lnL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263238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個人情報保護</a:t>
                      </a:r>
                      <a:endParaRPr lang="en-US" sz="12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88900" marR="88900" marT="50800" marB="50800" anchor="ctr">
                    <a:lnL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263238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個人情報・個人データ・要配慮個人情報、漏えい等報告、本人通知の詳細</a:t>
                      </a:r>
                      <a:endParaRPr lang="en-US" sz="12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88900" marR="88900" marT="50800" marB="50800" anchor="ctr">
                    <a:lnL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263238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第10話</a:t>
                      </a:r>
                      <a:endParaRPr lang="en-US" sz="12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88900" marR="88900" marT="50800" marB="50800" anchor="ctr">
                    <a:lnL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263238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情報セキュリティ</a:t>
                      </a:r>
                      <a:endParaRPr lang="en-US" sz="12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88900" marR="88900" marT="50800" marB="50800" anchor="ctr">
                    <a:lnL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263238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パスワード・MFA、標的型メール、ランサムウェア、端末紛失の詳細</a:t>
                      </a:r>
                      <a:endParaRPr lang="en-US" sz="12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88900" marR="88900" marT="50800" marB="50800" anchor="ctr">
                    <a:lnL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263238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第11話</a:t>
                      </a:r>
                      <a:endParaRPr lang="en-US" sz="12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88900" marR="88900" marT="50800" marB="50800" anchor="ctr">
                    <a:lnL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263238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生成AI利用</a:t>
                      </a:r>
                      <a:endParaRPr lang="en-US" sz="12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88900" marR="88900" marT="50800" marB="50800" anchor="ctr">
                    <a:lnL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263238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AI事業者ガイドライン、AI出力の法的確認、AI利用記録の詳細</a:t>
                      </a:r>
                      <a:endParaRPr lang="en-US" sz="12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88900" marR="88900" marT="50800" marB="50800" anchor="ctr">
                    <a:lnL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263238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第13話</a:t>
                      </a:r>
                      <a:endParaRPr lang="en-US" sz="12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88900" marR="88900" marT="50800" marB="50800" anchor="ctr">
                    <a:lnL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263238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営業秘密・機密情報</a:t>
                      </a:r>
                      <a:endParaRPr lang="en-US" sz="12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88900" marR="88900" marT="50800" marB="50800" anchor="ctr">
                    <a:lnL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263238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営業秘密の3要件、秘密管理性、退職時持出し、クラウド利用の詳細</a:t>
                      </a:r>
                      <a:endParaRPr lang="en-US" sz="12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88900" marR="88900" marT="50800" marB="50800" anchor="ctr">
                    <a:lnL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836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第12話</a:t>
                      </a:r>
                      <a:endParaRPr lang="en-US" sz="12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本研修</a:t>
                      </a:r>
                      <a:endParaRPr lang="en-US" sz="12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88900" marR="88900" marT="50800" marB="50800" anchor="ctr">
                    <a:lnL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7A7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234E4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SNS利用（本研修）</a:t>
                      </a:r>
                      <a:endParaRPr lang="en-US" sz="12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88900" marR="88900" marT="50800" marB="50800" anchor="ctr">
                    <a:lnL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0E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234E4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私的投稿・職場撮影・公式/個人アカウント・炎上・拡散・誹謗中傷・プライバシー・社外発信前確認</a:t>
                      </a:r>
                      <a:endParaRPr lang="en-US" sz="12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88900" marR="88900" marT="50800" marB="50800" anchor="ctr">
                    <a:lnL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C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0EF"/>
                    </a:solidFill>
                  </a:tcPr>
                </a:tc>
              </a:tr>
            </a:tbl>
          </a:graphicData>
        </a:graphic>
      </p:graphicFrame>
      <p:sp>
        <p:nvSpPr>
          <p:cNvPr id="7" name="Text 3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8" name="Text 4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48640" cy="548640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874" y="424282"/>
            <a:ext cx="285293" cy="285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256032"/>
            <a:ext cx="7498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SNS利用の5大リスク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457200" y="1371600"/>
            <a:ext cx="2651760" cy="1481328"/>
          </a:xfrm>
          <a:prstGeom prst="roundRect">
            <a:avLst>
              <a:gd name="adj" fmla="val 4321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1481328" y="1536192"/>
            <a:ext cx="603504" cy="603504"/>
          </a:xfrm>
          <a:prstGeom prst="ellipse">
            <a:avLst/>
          </a:prstGeom>
          <a:solidFill>
            <a:srgbClr val="16314F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169" y="1681033"/>
            <a:ext cx="313822" cy="31382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57200" y="2194560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1. 情報漏えい</a:t>
            </a:r>
            <a:endParaRPr lang="en-US" sz="1450" dirty="0"/>
          </a:p>
        </p:txBody>
      </p:sp>
      <p:sp>
        <p:nvSpPr>
          <p:cNvPr id="9" name="Text 5"/>
          <p:cNvSpPr/>
          <p:nvPr/>
        </p:nvSpPr>
        <p:spPr>
          <a:xfrm>
            <a:off x="585216" y="2468880"/>
            <a:ext cx="23957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顧客情報・個人情報・社内資料・画面・未公表情報の流出</a:t>
            </a:r>
            <a:endParaRPr lang="en-US" sz="1050" dirty="0"/>
          </a:p>
        </p:txBody>
      </p:sp>
      <p:sp>
        <p:nvSpPr>
          <p:cNvPr id="10" name="Shape 6"/>
          <p:cNvSpPr/>
          <p:nvPr/>
        </p:nvSpPr>
        <p:spPr>
          <a:xfrm>
            <a:off x="3246120" y="1371600"/>
            <a:ext cx="2651760" cy="1481328"/>
          </a:xfrm>
          <a:prstGeom prst="roundRect">
            <a:avLst>
              <a:gd name="adj" fmla="val 4321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270248" y="1536192"/>
            <a:ext cx="603504" cy="603504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5089" y="1681033"/>
            <a:ext cx="313822" cy="31382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246120" y="2194560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2. プライバシー・名誉</a:t>
            </a:r>
            <a:endParaRPr lang="en-US" sz="1450" dirty="0"/>
          </a:p>
        </p:txBody>
      </p:sp>
      <p:sp>
        <p:nvSpPr>
          <p:cNvPr id="14" name="Text 9"/>
          <p:cNvSpPr/>
          <p:nvPr/>
        </p:nvSpPr>
        <p:spPr>
          <a:xfrm>
            <a:off x="3374136" y="2468880"/>
            <a:ext cx="23957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誹謗中傷・差別・アウティング・無断の顔写真公開</a:t>
            </a:r>
            <a:endParaRPr lang="en-US" sz="1050" dirty="0"/>
          </a:p>
        </p:txBody>
      </p:sp>
      <p:sp>
        <p:nvSpPr>
          <p:cNvPr id="15" name="Shape 10"/>
          <p:cNvSpPr/>
          <p:nvPr/>
        </p:nvSpPr>
        <p:spPr>
          <a:xfrm>
            <a:off x="6035040" y="1371600"/>
            <a:ext cx="2651760" cy="1481328"/>
          </a:xfrm>
          <a:prstGeom prst="roundRect">
            <a:avLst>
              <a:gd name="adj" fmla="val 4321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7059168" y="1536192"/>
            <a:ext cx="603504" cy="603504"/>
          </a:xfrm>
          <a:prstGeom prst="ellipse">
            <a:avLst/>
          </a:prstGeom>
          <a:solidFill>
            <a:srgbClr val="B58A3A"/>
          </a:solidFill>
          <a:ln/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4009" y="1681033"/>
            <a:ext cx="313822" cy="313822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035040" y="2194560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3. 著作権・肖像</a:t>
            </a:r>
            <a:endParaRPr lang="en-US" sz="1450" dirty="0"/>
          </a:p>
        </p:txBody>
      </p:sp>
      <p:sp>
        <p:nvSpPr>
          <p:cNvPr id="19" name="Text 13"/>
          <p:cNvSpPr/>
          <p:nvPr/>
        </p:nvSpPr>
        <p:spPr>
          <a:xfrm>
            <a:off x="6163056" y="2468880"/>
            <a:ext cx="23957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画像・動画・音楽・スクショ・ロゴ・AI素材の無断使用</a:t>
            </a:r>
            <a:endParaRPr lang="en-US" sz="1050" dirty="0"/>
          </a:p>
        </p:txBody>
      </p:sp>
      <p:sp>
        <p:nvSpPr>
          <p:cNvPr id="20" name="Shape 14"/>
          <p:cNvSpPr/>
          <p:nvPr/>
        </p:nvSpPr>
        <p:spPr>
          <a:xfrm>
            <a:off x="1847088" y="2999232"/>
            <a:ext cx="2651760" cy="1481328"/>
          </a:xfrm>
          <a:prstGeom prst="roundRect">
            <a:avLst>
              <a:gd name="adj" fmla="val 4321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2871216" y="3163824"/>
            <a:ext cx="603504" cy="603504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6057" y="3308665"/>
            <a:ext cx="313822" cy="313822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1847088" y="3822192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4. 炎上・拡散</a:t>
            </a:r>
            <a:endParaRPr lang="en-US" sz="1450" dirty="0"/>
          </a:p>
        </p:txBody>
      </p:sp>
      <p:sp>
        <p:nvSpPr>
          <p:cNvPr id="24" name="Text 17"/>
          <p:cNvSpPr/>
          <p:nvPr/>
        </p:nvSpPr>
        <p:spPr>
          <a:xfrm>
            <a:off x="1975104" y="4096512"/>
            <a:ext cx="23957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誤投稿・不確かな情報・便乗投稿が拡散し収拾困難に</a:t>
            </a:r>
            <a:endParaRPr lang="en-US" sz="1050" dirty="0"/>
          </a:p>
        </p:txBody>
      </p:sp>
      <p:sp>
        <p:nvSpPr>
          <p:cNvPr id="25" name="Shape 18"/>
          <p:cNvSpPr/>
          <p:nvPr/>
        </p:nvSpPr>
        <p:spPr>
          <a:xfrm>
            <a:off x="4636008" y="2999232"/>
            <a:ext cx="2651760" cy="1481328"/>
          </a:xfrm>
          <a:prstGeom prst="roundRect">
            <a:avLst>
              <a:gd name="adj" fmla="val 4321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26" name="Shape 19"/>
          <p:cNvSpPr/>
          <p:nvPr/>
        </p:nvSpPr>
        <p:spPr>
          <a:xfrm>
            <a:off x="5660136" y="3163824"/>
            <a:ext cx="603504" cy="603504"/>
          </a:xfrm>
          <a:prstGeom prst="ellipse">
            <a:avLst/>
          </a:prstGeom>
          <a:solidFill>
            <a:srgbClr val="237A75"/>
          </a:solidFill>
          <a:ln/>
        </p:spPr>
      </p:sp>
      <p:pic>
        <p:nvPicPr>
          <p:cNvPr id="2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4977" y="3308665"/>
            <a:ext cx="313822" cy="313822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4636008" y="3822192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5. なりすまし・乗っ取り</a:t>
            </a:r>
            <a:endParaRPr lang="en-US" sz="1450" dirty="0"/>
          </a:p>
        </p:txBody>
      </p:sp>
      <p:sp>
        <p:nvSpPr>
          <p:cNvPr id="29" name="Text 21"/>
          <p:cNvSpPr/>
          <p:nvPr/>
        </p:nvSpPr>
        <p:spPr>
          <a:xfrm>
            <a:off x="4764024" y="4096512"/>
            <a:ext cx="23957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偽アカウント・不審DM・公式アカウントの乗っ取り</a:t>
            </a:r>
            <a:endParaRPr lang="en-US" sz="1050" dirty="0"/>
          </a:p>
        </p:txBody>
      </p:sp>
      <p:sp>
        <p:nvSpPr>
          <p:cNvPr id="30" name="Text 22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31" name="Text 23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48640" cy="548640"/>
          </a:xfrm>
          <a:prstGeom prst="ellipse">
            <a:avLst/>
          </a:prstGeom>
          <a:solidFill>
            <a:srgbClr val="237A75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874" y="424282"/>
            <a:ext cx="285293" cy="285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256032"/>
            <a:ext cx="7498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職場撮影・投稿は「3つの関門」で確認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57200" y="9601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「撮ってよい」と「載せてよい」は別物です。次の3つを順に確認します。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457200" y="1417320"/>
            <a:ext cx="2651760" cy="2697480"/>
          </a:xfrm>
          <a:prstGeom prst="roundRect">
            <a:avLst>
              <a:gd name="adj" fmla="val 2414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1463040" y="1618488"/>
            <a:ext cx="640080" cy="640080"/>
          </a:xfrm>
          <a:prstGeom prst="ellipse">
            <a:avLst/>
          </a:prstGeom>
          <a:solidFill>
            <a:srgbClr val="237A75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6659" y="1772107"/>
            <a:ext cx="332842" cy="33284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48640" y="233172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① 撮影してよい場所か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658368" y="2843784"/>
            <a:ext cx="226771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撮影禁止・セキュリティエリアでないか</a:t>
            </a:r>
            <a:endParaRPr lang="en-US" sz="1150" dirty="0"/>
          </a:p>
          <a:p>
            <a:pPr algn="l" marL="177800" indent="-1778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顧客先・工場・設備内のルールに反しないか</a:t>
            </a:r>
            <a:endParaRPr lang="en-US" sz="1150" dirty="0"/>
          </a:p>
        </p:txBody>
      </p:sp>
      <p:sp>
        <p:nvSpPr>
          <p:cNvPr id="11" name="Shape 7"/>
          <p:cNvSpPr/>
          <p:nvPr/>
        </p:nvSpPr>
        <p:spPr>
          <a:xfrm>
            <a:off x="3273552" y="1417320"/>
            <a:ext cx="2651760" cy="2697480"/>
          </a:xfrm>
          <a:prstGeom prst="roundRect">
            <a:avLst>
              <a:gd name="adj" fmla="val 2414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4279392" y="1618488"/>
            <a:ext cx="640080" cy="640080"/>
          </a:xfrm>
          <a:prstGeom prst="ellipse">
            <a:avLst/>
          </a:prstGeom>
          <a:solidFill>
            <a:srgbClr val="237A75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3011" y="1772107"/>
            <a:ext cx="332842" cy="33284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364992" y="233172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② 写ってよい人・物か</a:t>
            </a:r>
            <a:endParaRPr lang="en-US" sz="1450" dirty="0"/>
          </a:p>
        </p:txBody>
      </p:sp>
      <p:sp>
        <p:nvSpPr>
          <p:cNvPr id="15" name="Text 10"/>
          <p:cNvSpPr/>
          <p:nvPr/>
        </p:nvSpPr>
        <p:spPr>
          <a:xfrm>
            <a:off x="3474720" y="2843784"/>
            <a:ext cx="226771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顧客・来訪者・未成年・求職者が写っていないか</a:t>
            </a:r>
            <a:endParaRPr lang="en-US" sz="1150" dirty="0"/>
          </a:p>
          <a:p>
            <a:pPr algn="l" marL="177800" indent="-1778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名札・社員証・画面・資料・ホワイトボードが映っていないか</a:t>
            </a:r>
            <a:endParaRPr lang="en-US" sz="1150" dirty="0"/>
          </a:p>
        </p:txBody>
      </p:sp>
      <p:sp>
        <p:nvSpPr>
          <p:cNvPr id="16" name="Shape 11"/>
          <p:cNvSpPr/>
          <p:nvPr/>
        </p:nvSpPr>
        <p:spPr>
          <a:xfrm>
            <a:off x="6089904" y="1417320"/>
            <a:ext cx="2651760" cy="2697480"/>
          </a:xfrm>
          <a:prstGeom prst="roundRect">
            <a:avLst>
              <a:gd name="adj" fmla="val 2414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7095744" y="1618488"/>
            <a:ext cx="640080" cy="640080"/>
          </a:xfrm>
          <a:prstGeom prst="ellipse">
            <a:avLst/>
          </a:prstGeom>
          <a:solidFill>
            <a:srgbClr val="237A75"/>
          </a:solidFill>
          <a:ln/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9363" y="1772107"/>
            <a:ext cx="332842" cy="332842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181344" y="233172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③ 投稿してよいか</a:t>
            </a:r>
            <a:endParaRPr lang="en-US" sz="1450" dirty="0"/>
          </a:p>
        </p:txBody>
      </p:sp>
      <p:sp>
        <p:nvSpPr>
          <p:cNvPr id="20" name="Text 14"/>
          <p:cNvSpPr/>
          <p:nvPr/>
        </p:nvSpPr>
        <p:spPr>
          <a:xfrm>
            <a:off x="6291072" y="2843784"/>
            <a:ext cx="226771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写った人の投稿同意はあるか（撮影許可≠投稿許可）</a:t>
            </a:r>
            <a:endParaRPr lang="en-US" sz="1150" dirty="0"/>
          </a:p>
          <a:p>
            <a:pPr algn="l" marL="177800" indent="-1778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広報・法務・上長の確認が必要な内容でないか</a:t>
            </a:r>
            <a:endParaRPr lang="en-US" sz="1150" dirty="0"/>
          </a:p>
        </p:txBody>
      </p:sp>
      <p:sp>
        <p:nvSpPr>
          <p:cNvPr id="21" name="Text 15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22" name="Text 16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48640" cy="548640"/>
          </a:xfrm>
          <a:prstGeom prst="ellipse">
            <a:avLst/>
          </a:prstGeom>
          <a:solidFill>
            <a:srgbClr val="16314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874" y="424282"/>
            <a:ext cx="285293" cy="2852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256032"/>
            <a:ext cx="7498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写真・動画の「背景」から漏れる情報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57200" y="9601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主役だけを見ていても、背景に情報が写り込みます。投稿前に背景を1秒チェック。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457200" y="1417320"/>
            <a:ext cx="3950208" cy="713232"/>
          </a:xfrm>
          <a:prstGeom prst="roundRect">
            <a:avLst>
              <a:gd name="adj" fmla="val 8974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585216" y="1536192"/>
            <a:ext cx="475488" cy="475488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333" y="1650309"/>
            <a:ext cx="247254" cy="24725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170432" y="1490472"/>
            <a:ext cx="31272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PC・スマホ画面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1170432" y="1764792"/>
            <a:ext cx="31272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メール・顧客名・案件・チャット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4736592" y="1417320"/>
            <a:ext cx="3950208" cy="713232"/>
          </a:xfrm>
          <a:prstGeom prst="roundRect">
            <a:avLst>
              <a:gd name="adj" fmla="val 8974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4864608" y="1536192"/>
            <a:ext cx="475488" cy="475488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8725" y="1650309"/>
            <a:ext cx="247254" cy="24725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449824" y="1490472"/>
            <a:ext cx="31272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ホワイトボード</a:t>
            </a:r>
            <a:endParaRPr lang="en-US" sz="1300" dirty="0"/>
          </a:p>
        </p:txBody>
      </p:sp>
      <p:sp>
        <p:nvSpPr>
          <p:cNvPr id="15" name="Text 10"/>
          <p:cNvSpPr/>
          <p:nvPr/>
        </p:nvSpPr>
        <p:spPr>
          <a:xfrm>
            <a:off x="5449824" y="1764792"/>
            <a:ext cx="31272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未公表の数字・案件名・体制図</a:t>
            </a:r>
            <a:endParaRPr lang="en-US" sz="1050" dirty="0"/>
          </a:p>
        </p:txBody>
      </p:sp>
      <p:sp>
        <p:nvSpPr>
          <p:cNvPr id="16" name="Shape 11"/>
          <p:cNvSpPr/>
          <p:nvPr/>
        </p:nvSpPr>
        <p:spPr>
          <a:xfrm>
            <a:off x="457200" y="2276856"/>
            <a:ext cx="3950208" cy="713232"/>
          </a:xfrm>
          <a:prstGeom prst="roundRect">
            <a:avLst>
              <a:gd name="adj" fmla="val 8974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585216" y="2395728"/>
            <a:ext cx="475488" cy="475488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333" y="2509845"/>
            <a:ext cx="247254" cy="247254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170432" y="2350008"/>
            <a:ext cx="31272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机上の資料</a:t>
            </a:r>
            <a:endParaRPr lang="en-US" sz="1300" dirty="0"/>
          </a:p>
        </p:txBody>
      </p:sp>
      <p:sp>
        <p:nvSpPr>
          <p:cNvPr id="20" name="Text 14"/>
          <p:cNvSpPr/>
          <p:nvPr/>
        </p:nvSpPr>
        <p:spPr>
          <a:xfrm>
            <a:off x="1170432" y="2624328"/>
            <a:ext cx="31272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顧客名・契約・図面・見積</a:t>
            </a:r>
            <a:endParaRPr lang="en-US" sz="1050" dirty="0"/>
          </a:p>
        </p:txBody>
      </p:sp>
      <p:sp>
        <p:nvSpPr>
          <p:cNvPr id="21" name="Shape 15"/>
          <p:cNvSpPr/>
          <p:nvPr/>
        </p:nvSpPr>
        <p:spPr>
          <a:xfrm>
            <a:off x="4736592" y="2276856"/>
            <a:ext cx="3950208" cy="713232"/>
          </a:xfrm>
          <a:prstGeom prst="roundRect">
            <a:avLst>
              <a:gd name="adj" fmla="val 8974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22" name="Shape 16"/>
          <p:cNvSpPr/>
          <p:nvPr/>
        </p:nvSpPr>
        <p:spPr>
          <a:xfrm>
            <a:off x="4864608" y="2395728"/>
            <a:ext cx="475488" cy="475488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2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8725" y="2509845"/>
            <a:ext cx="247254" cy="247254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5449824" y="2350008"/>
            <a:ext cx="31272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名札・社員証</a:t>
            </a:r>
            <a:endParaRPr lang="en-US" sz="1300" dirty="0"/>
          </a:p>
        </p:txBody>
      </p:sp>
      <p:sp>
        <p:nvSpPr>
          <p:cNvPr id="25" name="Text 18"/>
          <p:cNvSpPr/>
          <p:nvPr/>
        </p:nvSpPr>
        <p:spPr>
          <a:xfrm>
            <a:off x="5449824" y="2624328"/>
            <a:ext cx="31272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氏名・所属・顔写真</a:t>
            </a:r>
            <a:endParaRPr lang="en-US" sz="1050" dirty="0"/>
          </a:p>
        </p:txBody>
      </p:sp>
      <p:sp>
        <p:nvSpPr>
          <p:cNvPr id="26" name="Shape 19"/>
          <p:cNvSpPr/>
          <p:nvPr/>
        </p:nvSpPr>
        <p:spPr>
          <a:xfrm>
            <a:off x="457200" y="3136392"/>
            <a:ext cx="3950208" cy="713232"/>
          </a:xfrm>
          <a:prstGeom prst="roundRect">
            <a:avLst>
              <a:gd name="adj" fmla="val 8974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27" name="Shape 20"/>
          <p:cNvSpPr/>
          <p:nvPr/>
        </p:nvSpPr>
        <p:spPr>
          <a:xfrm>
            <a:off x="585216" y="3255264"/>
            <a:ext cx="475488" cy="475488"/>
          </a:xfrm>
          <a:prstGeom prst="ellipse">
            <a:avLst/>
          </a:prstGeom>
          <a:solidFill>
            <a:srgbClr val="16314F"/>
          </a:solidFill>
          <a:ln/>
        </p:spPr>
      </p:sp>
      <p:pic>
        <p:nvPicPr>
          <p:cNvPr id="2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333" y="3369381"/>
            <a:ext cx="247254" cy="247254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1170432" y="3209544"/>
            <a:ext cx="31272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カレンダー・予定表</a:t>
            </a:r>
            <a:endParaRPr lang="en-US" sz="1300" dirty="0"/>
          </a:p>
        </p:txBody>
      </p:sp>
      <p:sp>
        <p:nvSpPr>
          <p:cNvPr id="30" name="Text 22"/>
          <p:cNvSpPr/>
          <p:nvPr/>
        </p:nvSpPr>
        <p:spPr>
          <a:xfrm>
            <a:off x="1170432" y="3483864"/>
            <a:ext cx="31272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来客予定・出張先・社内行事</a:t>
            </a:r>
            <a:endParaRPr lang="en-US" sz="1050" dirty="0"/>
          </a:p>
        </p:txBody>
      </p:sp>
      <p:sp>
        <p:nvSpPr>
          <p:cNvPr id="31" name="Shape 23"/>
          <p:cNvSpPr/>
          <p:nvPr/>
        </p:nvSpPr>
        <p:spPr>
          <a:xfrm>
            <a:off x="4736592" y="3136392"/>
            <a:ext cx="3950208" cy="713232"/>
          </a:xfrm>
          <a:prstGeom prst="roundRect">
            <a:avLst>
              <a:gd name="adj" fmla="val 8974"/>
            </a:avLst>
          </a:prstGeom>
          <a:solidFill>
            <a:srgbClr val="FFFFFF"/>
          </a:solidFill>
          <a:ln w="12700">
            <a:solidFill>
              <a:srgbClr val="D6DCE3"/>
            </a:solidFill>
            <a:prstDash val="solid"/>
          </a:ln>
          <a:effectLst>
            <a:outerShdw sx="100000" sy="100000" kx="0" ky="0" algn="bl" rotWithShape="0" blurRad="88900" dist="38100" dir="2700000">
              <a:srgbClr val="9AA7B4">
                <a:alpha val="13000"/>
              </a:srgbClr>
            </a:outerShdw>
          </a:effectLst>
        </p:spPr>
      </p:sp>
      <p:sp>
        <p:nvSpPr>
          <p:cNvPr id="32" name="Shape 24"/>
          <p:cNvSpPr/>
          <p:nvPr/>
        </p:nvSpPr>
        <p:spPr>
          <a:xfrm>
            <a:off x="4864608" y="3255264"/>
            <a:ext cx="475488" cy="475488"/>
          </a:xfrm>
          <a:prstGeom prst="ellipse">
            <a:avLst/>
          </a:prstGeom>
          <a:solidFill>
            <a:srgbClr val="B42318"/>
          </a:solidFill>
          <a:ln/>
        </p:spPr>
      </p:sp>
      <p:pic>
        <p:nvPicPr>
          <p:cNvPr id="3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78725" y="3369381"/>
            <a:ext cx="247254" cy="247254"/>
          </a:xfrm>
          <a:prstGeom prst="rect">
            <a:avLst/>
          </a:prstGeom>
        </p:spPr>
      </p:pic>
      <p:sp>
        <p:nvSpPr>
          <p:cNvPr id="34" name="Text 25"/>
          <p:cNvSpPr/>
          <p:nvPr/>
        </p:nvSpPr>
        <p:spPr>
          <a:xfrm>
            <a:off x="5449824" y="3209544"/>
            <a:ext cx="31272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窓の外・看板</a:t>
            </a:r>
            <a:endParaRPr lang="en-US" sz="1300" dirty="0"/>
          </a:p>
        </p:txBody>
      </p:sp>
      <p:sp>
        <p:nvSpPr>
          <p:cNvPr id="35" name="Text 26"/>
          <p:cNvSpPr/>
          <p:nvPr/>
        </p:nvSpPr>
        <p:spPr>
          <a:xfrm>
            <a:off x="5449824" y="3483864"/>
            <a:ext cx="31272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場所・建物・地名が特定可能</a:t>
            </a:r>
            <a:endParaRPr lang="en-US" sz="1050" dirty="0"/>
          </a:p>
        </p:txBody>
      </p:sp>
      <p:sp>
        <p:nvSpPr>
          <p:cNvPr id="36" name="Text 27"/>
          <p:cNvSpPr/>
          <p:nvPr/>
        </p:nvSpPr>
        <p:spPr>
          <a:xfrm>
            <a:off x="457200" y="48188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｜  法務・総務のための社内研修資料20選 第12回</a:t>
            </a:r>
            <a:endParaRPr lang="en-US" sz="900" dirty="0"/>
          </a:p>
        </p:txBody>
      </p:sp>
      <p:sp>
        <p:nvSpPr>
          <p:cNvPr id="37" name="Text 28"/>
          <p:cNvSpPr/>
          <p:nvPr/>
        </p:nvSpPr>
        <p:spPr>
          <a:xfrm>
            <a:off x="82296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</vt:vector>
  </TitlesOfParts>
  <Company>Legal GPT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SNS利用研修資料｜私的投稿・職場撮影・炎上・情報漏えい</dc:title>
  <dc:subject>PptxGenJS Presentation</dc:subject>
  <dc:creator>Legal GPT</dc:creator>
  <cp:lastModifiedBy>Legal GPT</cp:lastModifiedBy>
  <cp:revision>1</cp:revision>
  <dcterms:created xsi:type="dcterms:W3CDTF">2026-06-21T13:17:06Z</dcterms:created>
  <dcterms:modified xsi:type="dcterms:W3CDTF">2026-06-21T13:17:06Z</dcterms:modified>
</cp:coreProperties>
</file>