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notesMasterIdLst>
    <p:notesMasterId r:id="rId3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開始の挨拶。第13回は『営業秘密・機密情報管理』。社員を疑う研修ではなく会社と社員双方を守る研修だと最初に宣言する。所要45〜55分、基準日2026/6/18。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秘密表示の実務。表示・ファイル名・フォルダ・フッター・権限の5点をそろえる。ファイル画面の例で具体化。</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アクセス制限と共有範囲。必要最小限・権限分け・期限・棚卸し。リンク公開のまま社外共有、退職者の権限放置などの失敗を共有。</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営業・取引情報(顧客リスト・価格・見積・契約条件)。『自分が作った』『顧客名を消した』は持出しの理由にならない。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技術・研究開発情報(技術資料・図面・ソースコード・実験データ)。非公知性が命。共同研究では必要なデータだけ、出願前は公開しない。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経営・未公表情報(事業計画・M&amp;A・人事)。公表前の漏えいは重大。上場会社ではインサイダー取引(第20回)にもつながる。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クラウド共有リンクの公開範囲。指定した人だけ/社内全員/リンクを知る全員/公開、の違い。共有前の3秒チェック。</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チャット・会議・画面共有。誰が見ているかを意識。社外がいる部屋、画面共有前のタブ整理、録画・議事録AIの扱い。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私用環境への持出し(私用メール・私用クラウド・私物端末・USB)。便利・一時的でもNG。正しい持ち運び方を提示。</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生成AI等への入力=外部持出しの可能性。令和7年3月改訂指針の整理(提供事業者に渡る場合は秘密管理性が否定され得る)を紹介。詳細は第11回。</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場所が変わっても守り方は同じ。自宅・移動・出張先での注意。令和7年3月改訂もテレワーク・雇用流動化を重視。</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本研修のゴールを6点で提示。『暗記より行動』を強調。最後の確認テストにつながると予告。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社外との共有。必要最小限・フォルダ分離・契約確認・終了時の権限解除。取引先から受領した秘密も社内で自由に共有しない。限定提供データにも触れる。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NDA・誓約書・社内規程。情報は設定だけでなく約束でも守る。退職後も秘密保持義務は続く。</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退職・転職・異動・出向・委託終了。返す・消す・権限を外す・使わない。人事/法務/情シスが連携。一律に疑わずルールで淡々と。</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前職・他社情報を持ち込まない。持込み・流用・記憶での再現も問題。自社資料でゼロから作る。混ざるおそれは法務へ。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インシデント初動=止める→残す→報告。独断で消さない。迷ったら報告。早い報告を責めない文化が前提。</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やってはいけない初動(消す・初期化・勝手に連絡・様子見)。良かれと思った行動が被害を広げる。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証拠保全(残すもの)と報告先(誰に)。ログ・端末を消さない。上長→法務→情シス→知財→人事→個情担当。</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再発防止。表示見直し・権限棚卸し・リンク期限・退職時チェック・委託先NDA・教育。個人の不注意で終わらせない。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ケース1 顧客リスト持出し。自分が作った/顧客名を消すは理由にならない。私用メール送信前に止め、送信済みなら報告。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ケース2 クラウド公開範囲ミス。リンク無効化→ログ保全→報告。再発防止に共有前チェックとリンク期限。</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導入ケースで自分ごと化。すぐ答えを言わず、Q1〜Q3を問いかけてから次へ。『自分が作った=自由』という直感を揺さぶる。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ケース3 退職前コピー。参考にするだけでもNG。返却・削除・権限解除と退職時誓約書の確認。同業転職は特に注意。</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ケース4 前職資料持込み。他社営業秘密の可能性。自社資料でゼロから。混ざるおそれは法務へ。警告受領時は削除し証跡。</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ケース5 外部AIへの契約書・技術資料入力。承認済みか確認、秘密はそのまま入れない、匿名化検討、入力済みなら報告。第11回と連携。</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ケース6 共同研究先への過大共有。必要なデータだけ、フォルダ分離、契約で範囲確認、是正・報告。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日常行動チェックリスト6点。習慣化で多くの事故は防げる。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行動原則4点と相談先。相談窓口は要自社記入。一人で判断せず相談を。</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確認テスト(全12問)の案内と締め。この研修だけで完成ではない。行動を続け、規程・窓口を確認。配布資料を手元に。</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研修の目的（5点）とやらないこと（6点）を対比。過剰な秘密扱い・一律禁止・退職者を疑う研修にしないと明言。</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第9〜12回との役割分担を表で整理。重なる話は前後回に任せ、第13回は営業秘密・機密情報そのものの管理に集中する。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営業秘密(不競法2条6項)と機密情報の違い。社内の『秘密』が全て法律上の営業秘密とは限らない。該当性判断は現場でしない、迷ったら秘密として扱う、を徹底。</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3要件(秘密管理性・有用性・非公知性)。3つ全て必要。暗記でなく行動に落とす点を強調。該当性の最終判断は法務へ。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秘密管理性=アクセス制限+認識可能性。会社の秘密にする意思が社員に伝わり、社員が秘密と分かることが核心。支える6つの行動を紹介。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有用性は幅広く認められる(役立たないから持ち出してよい、ではない)。非公知性は一度広く公開すると失われる。だからうっかり公開を防ぐ。</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slideLayout" Target="../slideLayouts/slideLayout1.xml"/><Relationship Id="rId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slideLayout" Target="../slideLayouts/slideLayout1.xml"/><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slideLayout" Target="../slideLayouts/slideLayout1.xml"/><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slideLayout" Target="../slideLayouts/slideLayout1.xml"/><Relationship Id="rId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slideLayout" Target="../slideLayouts/slideLayout1.xml"/><Relationship Id="rId9"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slideLayout" Target="../slideLayouts/slideLayout1.xml"/><Relationship Id="rId7"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slideLayout" Target="../slideLayouts/slideLayout1.xml"/><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slideLayout" Target="../slideLayouts/slideLayout1.xml"/><Relationship Id="rId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slideLayout" Target="../slideLayouts/slideLayout1.xml"/><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slideLayout" Target="../slideLayouts/slideLayout1.xml"/><Relationship Id="rId10"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slideLayout" Target="../slideLayouts/slideLayout1.xml"/><Relationship Id="rId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slideLayout" Target="../slideLayouts/slideLayout1.xml"/><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image" Target="../media/image-27-2.png"/><Relationship Id="rId3" Type="http://schemas.openxmlformats.org/officeDocument/2006/relationships/image" Target="../media/image-27-3.png"/><Relationship Id="rId4" Type="http://schemas.openxmlformats.org/officeDocument/2006/relationships/image" Target="../media/image-27-4.png"/><Relationship Id="rId5" Type="http://schemas.openxmlformats.org/officeDocument/2006/relationships/image" Target="../media/image-27-5.png"/><Relationship Id="rId6" Type="http://schemas.openxmlformats.org/officeDocument/2006/relationships/image" Target="../media/image-27-6.png"/><Relationship Id="rId7" Type="http://schemas.openxmlformats.org/officeDocument/2006/relationships/slideLayout" Target="../slideLayouts/slideLayout1.xml"/><Relationship Id="rId8"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image" Target="../media/image-28-2.png"/><Relationship Id="rId3" Type="http://schemas.openxmlformats.org/officeDocument/2006/relationships/image" Target="../media/image-28-3.png"/><Relationship Id="rId4" Type="http://schemas.openxmlformats.org/officeDocument/2006/relationships/slideLayout" Target="../slideLayouts/slideLayout1.xml"/><Relationship Id="rId5"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image" Target="../media/image-29-2.png"/><Relationship Id="rId3" Type="http://schemas.openxmlformats.org/officeDocument/2006/relationships/image" Target="../media/image-29-3.png"/><Relationship Id="rId4" Type="http://schemas.openxmlformats.org/officeDocument/2006/relationships/slideLayout" Target="../slideLayouts/slideLayout1.xml"/><Relationship Id="rId5"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image" Target="../media/image-30-2.png"/><Relationship Id="rId3" Type="http://schemas.openxmlformats.org/officeDocument/2006/relationships/image" Target="../media/image-30-3.png"/><Relationship Id="rId4" Type="http://schemas.openxmlformats.org/officeDocument/2006/relationships/slideLayout" Target="../slideLayouts/slideLayout1.xml"/><Relationship Id="rId5"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png"/><Relationship Id="rId2" Type="http://schemas.openxmlformats.org/officeDocument/2006/relationships/image" Target="../media/image-31-2.png"/><Relationship Id="rId3" Type="http://schemas.openxmlformats.org/officeDocument/2006/relationships/image" Target="../media/image-31-3.png"/><Relationship Id="rId4" Type="http://schemas.openxmlformats.org/officeDocument/2006/relationships/slideLayout" Target="../slideLayouts/slideLayout1.xml"/><Relationship Id="rId5"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png"/><Relationship Id="rId2" Type="http://schemas.openxmlformats.org/officeDocument/2006/relationships/image" Target="../media/image-32-2.png"/><Relationship Id="rId3" Type="http://schemas.openxmlformats.org/officeDocument/2006/relationships/image" Target="../media/image-32-3.png"/><Relationship Id="rId4" Type="http://schemas.openxmlformats.org/officeDocument/2006/relationships/slideLayout" Target="../slideLayouts/slideLayout1.xml"/><Relationship Id="rId5"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png"/><Relationship Id="rId2" Type="http://schemas.openxmlformats.org/officeDocument/2006/relationships/image" Target="../media/image-33-2.png"/><Relationship Id="rId3" Type="http://schemas.openxmlformats.org/officeDocument/2006/relationships/image" Target="../media/image-33-3.png"/><Relationship Id="rId4" Type="http://schemas.openxmlformats.org/officeDocument/2006/relationships/slideLayout" Target="../slideLayouts/slideLayout1.xml"/><Relationship Id="rId5"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png"/><Relationship Id="rId2" Type="http://schemas.openxmlformats.org/officeDocument/2006/relationships/image" Target="../media/image-34-2.png"/><Relationship Id="rId3" Type="http://schemas.openxmlformats.org/officeDocument/2006/relationships/image" Target="../media/image-34-3.png"/><Relationship Id="rId4" Type="http://schemas.openxmlformats.org/officeDocument/2006/relationships/image" Target="../media/image-34-4.png"/><Relationship Id="rId5" Type="http://schemas.openxmlformats.org/officeDocument/2006/relationships/image" Target="../media/image-34-5.png"/><Relationship Id="rId6" Type="http://schemas.openxmlformats.org/officeDocument/2006/relationships/image" Target="../media/image-34-6.png"/><Relationship Id="rId7" Type="http://schemas.openxmlformats.org/officeDocument/2006/relationships/slideLayout" Target="../slideLayouts/slideLayout1.xml"/><Relationship Id="rId8"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png"/><Relationship Id="rId2" Type="http://schemas.openxmlformats.org/officeDocument/2006/relationships/image" Target="../media/image-35-2.png"/><Relationship Id="rId3" Type="http://schemas.openxmlformats.org/officeDocument/2006/relationships/image" Target="../media/image-35-3.png"/><Relationship Id="rId4" Type="http://schemas.openxmlformats.org/officeDocument/2006/relationships/image" Target="../media/image-35-4.png"/><Relationship Id="rId5" Type="http://schemas.openxmlformats.org/officeDocument/2006/relationships/image" Target="../media/image-35-5.png"/><Relationship Id="rId6" Type="http://schemas.openxmlformats.org/officeDocument/2006/relationships/slideLayout" Target="../slideLayouts/slideLayout1.xml"/><Relationship Id="rId7"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png"/><Relationship Id="rId2" Type="http://schemas.openxmlformats.org/officeDocument/2006/relationships/image" Target="../media/image-36-2.png"/><Relationship Id="rId3" Type="http://schemas.openxmlformats.org/officeDocument/2006/relationships/slideLayout" Target="../slideLayouts/slideLayout1.xml"/><Relationship Id="rId4"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slideLayout" Target="../slideLayouts/slideLayout1.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slideLayout" Target="../slideLayouts/slideLayout1.xml"/><Relationship Id="rId10"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6314F"/>
          </a:solidFill>
          <a:ln/>
        </p:spPr>
      </p:sp>
      <p:sp>
        <p:nvSpPr>
          <p:cNvPr id="3" name="Shape 1"/>
          <p:cNvSpPr/>
          <p:nvPr/>
        </p:nvSpPr>
        <p:spPr>
          <a:xfrm>
            <a:off x="9692640" y="-640080"/>
            <a:ext cx="2926080" cy="2926080"/>
          </a:xfrm>
          <a:prstGeom prst="roundRect">
            <a:avLst>
              <a:gd name="adj" fmla="val 9375"/>
            </a:avLst>
          </a:prstGeom>
          <a:solidFill>
            <a:srgbClr val="243B53"/>
          </a:solidFill>
          <a:ln/>
        </p:spPr>
      </p:sp>
      <p:sp>
        <p:nvSpPr>
          <p:cNvPr id="4" name="Shape 2"/>
          <p:cNvSpPr/>
          <p:nvPr/>
        </p:nvSpPr>
        <p:spPr>
          <a:xfrm>
            <a:off x="10972800" y="1920240"/>
            <a:ext cx="1737360" cy="1737360"/>
          </a:xfrm>
          <a:prstGeom prst="roundRect">
            <a:avLst>
              <a:gd name="adj" fmla="val 10526"/>
            </a:avLst>
          </a:prstGeom>
          <a:solidFill>
            <a:srgbClr val="2D4866"/>
          </a:solidFill>
          <a:ln/>
        </p:spPr>
      </p:sp>
      <p:sp>
        <p:nvSpPr>
          <p:cNvPr id="5" name="Shape 3"/>
          <p:cNvSpPr/>
          <p:nvPr/>
        </p:nvSpPr>
        <p:spPr>
          <a:xfrm>
            <a:off x="777240" y="822960"/>
            <a:ext cx="914400" cy="914400"/>
          </a:xfrm>
          <a:prstGeom prst="ellipse">
            <a:avLst/>
          </a:prstGeom>
          <a:solidFill>
            <a:srgbClr val="B58A3A"/>
          </a:solidFill>
          <a:ln/>
          <a:effectLst>
            <a:outerShdw sx="100000" sy="100000" kx="0" ky="0" algn="bl" rotWithShape="0" blurRad="63500" dist="25400" dir="5400000">
              <a:srgbClr val="20303F">
                <a:alpha val="12000"/>
              </a:srgbClr>
            </a:outerShdw>
          </a:effectLst>
        </p:spPr>
      </p:sp>
      <p:pic>
        <p:nvPicPr>
          <p:cNvPr id="6" name="Image 0" descr="preencoded.png">    </p:cNvPr>
          <p:cNvPicPr>
            <a:picLocks noChangeAspect="1"/>
          </p:cNvPicPr>
          <p:nvPr/>
        </p:nvPicPr>
        <p:blipFill>
          <a:blip r:embed="rId1"/>
          <a:stretch>
            <a:fillRect/>
          </a:stretch>
        </p:blipFill>
        <p:spPr>
          <a:xfrm>
            <a:off x="1014984" y="1060704"/>
            <a:ext cx="438912" cy="438912"/>
          </a:xfrm>
          <a:prstGeom prst="rect">
            <a:avLst/>
          </a:prstGeom>
        </p:spPr>
      </p:pic>
      <p:sp>
        <p:nvSpPr>
          <p:cNvPr id="7" name="Text 4"/>
          <p:cNvSpPr/>
          <p:nvPr/>
        </p:nvSpPr>
        <p:spPr>
          <a:xfrm>
            <a:off x="1874520" y="877824"/>
            <a:ext cx="8686800" cy="365760"/>
          </a:xfrm>
          <a:prstGeom prst="rect">
            <a:avLst/>
          </a:prstGeom>
          <a:noFill/>
          <a:ln/>
        </p:spPr>
        <p:txBody>
          <a:bodyPr wrap="square" lIns="0" tIns="0" rIns="0" bIns="0" rtlCol="0" anchor="ctr"/>
          <a:lstStyle/>
          <a:p>
            <a:pPr indent="0" marL="0">
              <a:buNone/>
            </a:pPr>
            <a:r>
              <a:rPr lang="en-US" sz="1500" b="1" spc="100" kern="0" dirty="0">
                <a:solidFill>
                  <a:srgbClr val="C9D4E0"/>
                </a:solidFill>
                <a:latin typeface="Meiryo" pitchFamily="34" charset="0"/>
                <a:ea typeface="Meiryo" pitchFamily="34" charset="-122"/>
                <a:cs typeface="Meiryo" pitchFamily="34" charset="-120"/>
              </a:rPr>
              <a:t>法務・総務のための社内研修資料20選</a:t>
            </a:r>
            <a:endParaRPr lang="en-US" sz="1500" dirty="0"/>
          </a:p>
        </p:txBody>
      </p:sp>
      <p:sp>
        <p:nvSpPr>
          <p:cNvPr id="8" name="Text 5"/>
          <p:cNvSpPr/>
          <p:nvPr/>
        </p:nvSpPr>
        <p:spPr>
          <a:xfrm>
            <a:off x="1874520" y="1207008"/>
            <a:ext cx="8686800" cy="320040"/>
          </a:xfrm>
          <a:prstGeom prst="rect">
            <a:avLst/>
          </a:prstGeom>
          <a:noFill/>
          <a:ln/>
        </p:spPr>
        <p:txBody>
          <a:bodyPr wrap="square" lIns="0" tIns="0" rIns="0" bIns="0" rtlCol="0" anchor="ctr"/>
          <a:lstStyle/>
          <a:p>
            <a:pPr indent="0" marL="0">
              <a:buNone/>
            </a:pPr>
            <a:r>
              <a:rPr lang="en-US" sz="1250" dirty="0">
                <a:solidFill>
                  <a:srgbClr val="9FB1C4"/>
                </a:solidFill>
                <a:latin typeface="Meiryo" pitchFamily="34" charset="0"/>
                <a:ea typeface="Meiryo" pitchFamily="34" charset="-122"/>
                <a:cs typeface="Meiryo" pitchFamily="34" charset="-120"/>
              </a:rPr>
              <a:t>｜ スライド・問題・解答・講師台本</a:t>
            </a:r>
            <a:endParaRPr lang="en-US" sz="1250" dirty="0"/>
          </a:p>
        </p:txBody>
      </p:sp>
      <p:sp>
        <p:nvSpPr>
          <p:cNvPr id="9" name="Text 6"/>
          <p:cNvSpPr/>
          <p:nvPr/>
        </p:nvSpPr>
        <p:spPr>
          <a:xfrm>
            <a:off x="822960" y="2240280"/>
            <a:ext cx="2743200" cy="502920"/>
          </a:xfrm>
          <a:prstGeom prst="rect">
            <a:avLst/>
          </a:prstGeom>
          <a:noFill/>
          <a:ln/>
        </p:spPr>
        <p:txBody>
          <a:bodyPr wrap="square" lIns="0" tIns="0" rIns="0" bIns="0" rtlCol="0" anchor="ctr"/>
          <a:lstStyle/>
          <a:p>
            <a:pPr indent="0" marL="0">
              <a:buNone/>
            </a:pPr>
            <a:r>
              <a:rPr lang="en-US" sz="2000" b="1" dirty="0">
                <a:solidFill>
                  <a:srgbClr val="B58A3A"/>
                </a:solidFill>
                <a:latin typeface="Meiryo" pitchFamily="34" charset="0"/>
                <a:ea typeface="Meiryo" pitchFamily="34" charset="-122"/>
                <a:cs typeface="Meiryo" pitchFamily="34" charset="-120"/>
              </a:rPr>
              <a:t>第13回</a:t>
            </a:r>
            <a:endParaRPr lang="en-US" sz="2000" dirty="0"/>
          </a:p>
        </p:txBody>
      </p:sp>
      <p:sp>
        <p:nvSpPr>
          <p:cNvPr id="10" name="Text 7"/>
          <p:cNvSpPr/>
          <p:nvPr/>
        </p:nvSpPr>
        <p:spPr>
          <a:xfrm>
            <a:off x="777240" y="2697480"/>
            <a:ext cx="10607040" cy="914400"/>
          </a:xfrm>
          <a:prstGeom prst="rect">
            <a:avLst/>
          </a:prstGeom>
          <a:noFill/>
          <a:ln/>
        </p:spPr>
        <p:txBody>
          <a:bodyPr wrap="square" lIns="0" tIns="0" rIns="0" bIns="0" rtlCol="0" anchor="ctr"/>
          <a:lstStyle/>
          <a:p>
            <a:pPr indent="0" marL="0">
              <a:buNone/>
            </a:pPr>
            <a:r>
              <a:rPr lang="en-US" sz="4600" b="1" dirty="0">
                <a:solidFill>
                  <a:srgbClr val="FFFFFF"/>
                </a:solidFill>
                <a:latin typeface="Meiryo" pitchFamily="34" charset="0"/>
                <a:ea typeface="Meiryo" pitchFamily="34" charset="-122"/>
                <a:cs typeface="Meiryo" pitchFamily="34" charset="-120"/>
              </a:rPr>
              <a:t>営業秘密・機密情報管理研修</a:t>
            </a:r>
            <a:endParaRPr lang="en-US" sz="4600" dirty="0"/>
          </a:p>
        </p:txBody>
      </p:sp>
      <p:sp>
        <p:nvSpPr>
          <p:cNvPr id="11" name="Text 8"/>
          <p:cNvSpPr/>
          <p:nvPr/>
        </p:nvSpPr>
        <p:spPr>
          <a:xfrm>
            <a:off x="804672" y="3611880"/>
            <a:ext cx="10607040" cy="640080"/>
          </a:xfrm>
          <a:prstGeom prst="rect">
            <a:avLst/>
          </a:prstGeom>
          <a:noFill/>
          <a:ln/>
        </p:spPr>
        <p:txBody>
          <a:bodyPr wrap="square" lIns="0" tIns="0" rIns="0" bIns="0" rtlCol="0" anchor="ctr"/>
          <a:lstStyle/>
          <a:p>
            <a:pPr indent="0" marL="0">
              <a:buNone/>
            </a:pPr>
            <a:r>
              <a:rPr lang="en-US" sz="2600" b="1" dirty="0">
                <a:solidFill>
                  <a:srgbClr val="DCE5EF"/>
                </a:solidFill>
                <a:latin typeface="Meiryo" pitchFamily="34" charset="0"/>
                <a:ea typeface="Meiryo" pitchFamily="34" charset="-122"/>
                <a:cs typeface="Meiryo" pitchFamily="34" charset="-120"/>
              </a:rPr>
              <a:t>持出し・転職・クラウド利用</a:t>
            </a:r>
            <a:endParaRPr lang="en-US" sz="2600" dirty="0"/>
          </a:p>
        </p:txBody>
      </p:sp>
      <p:sp>
        <p:nvSpPr>
          <p:cNvPr id="12" name="Shape 9"/>
          <p:cNvSpPr/>
          <p:nvPr/>
        </p:nvSpPr>
        <p:spPr>
          <a:xfrm>
            <a:off x="822960" y="4709160"/>
            <a:ext cx="2350008" cy="512064"/>
          </a:xfrm>
          <a:prstGeom prst="roundRect">
            <a:avLst>
              <a:gd name="adj" fmla="val 50000"/>
            </a:avLst>
          </a:prstGeom>
          <a:solidFill>
            <a:srgbClr val="243B53"/>
          </a:solidFill>
          <a:ln/>
        </p:spPr>
      </p:sp>
      <p:pic>
        <p:nvPicPr>
          <p:cNvPr id="13" name="Image 1" descr="preencoded.png">    </p:cNvPr>
          <p:cNvPicPr>
            <a:picLocks noChangeAspect="1"/>
          </p:cNvPicPr>
          <p:nvPr/>
        </p:nvPicPr>
        <p:blipFill>
          <a:blip r:embed="rId2"/>
          <a:stretch>
            <a:fillRect/>
          </a:stretch>
        </p:blipFill>
        <p:spPr>
          <a:xfrm>
            <a:off x="1005840" y="4846320"/>
            <a:ext cx="237744" cy="237744"/>
          </a:xfrm>
          <a:prstGeom prst="rect">
            <a:avLst/>
          </a:prstGeom>
        </p:spPr>
      </p:pic>
      <p:sp>
        <p:nvSpPr>
          <p:cNvPr id="14" name="Text 10"/>
          <p:cNvSpPr/>
          <p:nvPr/>
        </p:nvSpPr>
        <p:spPr>
          <a:xfrm>
            <a:off x="1325880" y="4709160"/>
            <a:ext cx="1801368" cy="512064"/>
          </a:xfrm>
          <a:prstGeom prst="rect">
            <a:avLst/>
          </a:prstGeom>
          <a:noFill/>
          <a:ln/>
        </p:spPr>
        <p:txBody>
          <a:bodyPr wrap="square" lIns="0" tIns="0" rIns="0" bIns="0" rtlCol="0" anchor="ctr"/>
          <a:lstStyle/>
          <a:p>
            <a:pPr indent="0" marL="0">
              <a:buNone/>
            </a:pPr>
            <a:r>
              <a:rPr lang="en-US" sz="1250" dirty="0">
                <a:solidFill>
                  <a:srgbClr val="E7EDF4"/>
                </a:solidFill>
                <a:latin typeface="Meiryo" pitchFamily="34" charset="0"/>
                <a:ea typeface="Meiryo" pitchFamily="34" charset="-122"/>
                <a:cs typeface="Meiryo" pitchFamily="34" charset="-120"/>
              </a:rPr>
              <a:t>対象：全社員・管理職</a:t>
            </a:r>
            <a:endParaRPr lang="en-US" sz="1250" dirty="0"/>
          </a:p>
        </p:txBody>
      </p:sp>
      <p:sp>
        <p:nvSpPr>
          <p:cNvPr id="15" name="Shape 11"/>
          <p:cNvSpPr/>
          <p:nvPr/>
        </p:nvSpPr>
        <p:spPr>
          <a:xfrm>
            <a:off x="3447288" y="4709160"/>
            <a:ext cx="2500884" cy="512064"/>
          </a:xfrm>
          <a:prstGeom prst="roundRect">
            <a:avLst>
              <a:gd name="adj" fmla="val 50000"/>
            </a:avLst>
          </a:prstGeom>
          <a:solidFill>
            <a:srgbClr val="243B53"/>
          </a:solidFill>
          <a:ln/>
        </p:spPr>
      </p:sp>
      <p:pic>
        <p:nvPicPr>
          <p:cNvPr id="16" name="Image 2" descr="preencoded.png">    </p:cNvPr>
          <p:cNvPicPr>
            <a:picLocks noChangeAspect="1"/>
          </p:cNvPicPr>
          <p:nvPr/>
        </p:nvPicPr>
        <p:blipFill>
          <a:blip r:embed="rId3"/>
          <a:stretch>
            <a:fillRect/>
          </a:stretch>
        </p:blipFill>
        <p:spPr>
          <a:xfrm>
            <a:off x="3630168" y="4846320"/>
            <a:ext cx="237744" cy="237744"/>
          </a:xfrm>
          <a:prstGeom prst="rect">
            <a:avLst/>
          </a:prstGeom>
        </p:spPr>
      </p:pic>
      <p:sp>
        <p:nvSpPr>
          <p:cNvPr id="17" name="Text 12"/>
          <p:cNvSpPr/>
          <p:nvPr/>
        </p:nvSpPr>
        <p:spPr>
          <a:xfrm>
            <a:off x="3950208" y="4709160"/>
            <a:ext cx="1952244" cy="512064"/>
          </a:xfrm>
          <a:prstGeom prst="rect">
            <a:avLst/>
          </a:prstGeom>
          <a:noFill/>
          <a:ln/>
        </p:spPr>
        <p:txBody>
          <a:bodyPr wrap="square" lIns="0" tIns="0" rIns="0" bIns="0" rtlCol="0" anchor="ctr"/>
          <a:lstStyle/>
          <a:p>
            <a:pPr indent="0" marL="0">
              <a:buNone/>
            </a:pPr>
            <a:r>
              <a:rPr lang="en-US" sz="1250" dirty="0">
                <a:solidFill>
                  <a:srgbClr val="E7EDF4"/>
                </a:solidFill>
                <a:latin typeface="Meiryo" pitchFamily="34" charset="0"/>
                <a:ea typeface="Meiryo" pitchFamily="34" charset="-122"/>
                <a:cs typeface="Meiryo" pitchFamily="34" charset="-120"/>
              </a:rPr>
              <a:t>想定時間：45〜55分</a:t>
            </a:r>
            <a:endParaRPr lang="en-US" sz="1250" dirty="0"/>
          </a:p>
        </p:txBody>
      </p:sp>
      <p:sp>
        <p:nvSpPr>
          <p:cNvPr id="18" name="Shape 13"/>
          <p:cNvSpPr/>
          <p:nvPr/>
        </p:nvSpPr>
        <p:spPr>
          <a:xfrm>
            <a:off x="6222492" y="4709160"/>
            <a:ext cx="3707892" cy="512064"/>
          </a:xfrm>
          <a:prstGeom prst="roundRect">
            <a:avLst>
              <a:gd name="adj" fmla="val 50000"/>
            </a:avLst>
          </a:prstGeom>
          <a:solidFill>
            <a:srgbClr val="243B53"/>
          </a:solidFill>
          <a:ln/>
        </p:spPr>
      </p:sp>
      <p:pic>
        <p:nvPicPr>
          <p:cNvPr id="19" name="Image 3" descr="preencoded.png">    </p:cNvPr>
          <p:cNvPicPr>
            <a:picLocks noChangeAspect="1"/>
          </p:cNvPicPr>
          <p:nvPr/>
        </p:nvPicPr>
        <p:blipFill>
          <a:blip r:embed="rId4"/>
          <a:stretch>
            <a:fillRect/>
          </a:stretch>
        </p:blipFill>
        <p:spPr>
          <a:xfrm>
            <a:off x="6405372" y="4846320"/>
            <a:ext cx="237744" cy="237744"/>
          </a:xfrm>
          <a:prstGeom prst="rect">
            <a:avLst/>
          </a:prstGeom>
        </p:spPr>
      </p:pic>
      <p:sp>
        <p:nvSpPr>
          <p:cNvPr id="20" name="Text 14"/>
          <p:cNvSpPr/>
          <p:nvPr/>
        </p:nvSpPr>
        <p:spPr>
          <a:xfrm>
            <a:off x="6725412" y="4709160"/>
            <a:ext cx="3159252" cy="512064"/>
          </a:xfrm>
          <a:prstGeom prst="rect">
            <a:avLst/>
          </a:prstGeom>
          <a:noFill/>
          <a:ln/>
        </p:spPr>
        <p:txBody>
          <a:bodyPr wrap="square" lIns="0" tIns="0" rIns="0" bIns="0" rtlCol="0" anchor="ctr"/>
          <a:lstStyle/>
          <a:p>
            <a:pPr indent="0" marL="0">
              <a:buNone/>
            </a:pPr>
            <a:r>
              <a:rPr lang="en-US" sz="1250" dirty="0">
                <a:solidFill>
                  <a:srgbClr val="E7EDF4"/>
                </a:solidFill>
                <a:latin typeface="Meiryo" pitchFamily="34" charset="0"/>
                <a:ea typeface="Meiryo" pitchFamily="34" charset="-122"/>
                <a:cs typeface="Meiryo" pitchFamily="34" charset="-120"/>
              </a:rPr>
              <a:t>法令・制度基準日：2026年6月18日</a:t>
            </a:r>
            <a:endParaRPr lang="en-US" sz="1250" dirty="0"/>
          </a:p>
        </p:txBody>
      </p:sp>
      <p:sp>
        <p:nvSpPr>
          <p:cNvPr id="21" name="Text 15"/>
          <p:cNvSpPr/>
          <p:nvPr/>
        </p:nvSpPr>
        <p:spPr>
          <a:xfrm>
            <a:off x="822960" y="5715000"/>
            <a:ext cx="10515600" cy="365760"/>
          </a:xfrm>
          <a:prstGeom prst="rect">
            <a:avLst/>
          </a:prstGeom>
          <a:noFill/>
          <a:ln/>
        </p:spPr>
        <p:txBody>
          <a:bodyPr wrap="square" lIns="0" tIns="0" rIns="0" bIns="0" rtlCol="0" anchor="ctr"/>
          <a:lstStyle/>
          <a:p>
            <a:pPr indent="0" marL="0">
              <a:buNone/>
            </a:pPr>
            <a:r>
              <a:rPr lang="en-US" sz="1300" dirty="0">
                <a:solidFill>
                  <a:srgbClr val="AEBFD0"/>
                </a:solidFill>
                <a:latin typeface="Meiryo" pitchFamily="34" charset="0"/>
                <a:ea typeface="Meiryo" pitchFamily="34" charset="-122"/>
                <a:cs typeface="Meiryo" pitchFamily="34" charset="-120"/>
              </a:rPr>
              <a:t>会社名：______________________　　</a:t>
            </a:r>
            <a:pPr indent="0" marL="0">
              <a:buNone/>
            </a:pPr>
            <a:r>
              <a:rPr lang="en-US" sz="1300" dirty="0">
                <a:solidFill>
                  <a:srgbClr val="AEBFD0"/>
                </a:solidFill>
                <a:latin typeface="Meiryo" pitchFamily="34" charset="0"/>
                <a:ea typeface="Meiryo" pitchFamily="34" charset="-122"/>
                <a:cs typeface="Meiryo" pitchFamily="34" charset="-120"/>
              </a:rPr>
              <a:t>実施日：____________　　</a:t>
            </a:r>
            <a:pPr indent="0" marL="0">
              <a:buNone/>
            </a:pPr>
            <a:r>
              <a:rPr lang="en-US" sz="1300" dirty="0">
                <a:solidFill>
                  <a:srgbClr val="AEBFD0"/>
                </a:solidFill>
                <a:latin typeface="Meiryo" pitchFamily="34" charset="0"/>
                <a:ea typeface="Meiryo" pitchFamily="34" charset="-122"/>
                <a:cs typeface="Meiryo" pitchFamily="34" charset="-120"/>
              </a:rPr>
              <a:t>講師名：______________________</a:t>
            </a:r>
            <a:endParaRPr lang="en-US" sz="1300" dirty="0"/>
          </a:p>
        </p:txBody>
      </p:sp>
      <p:sp>
        <p:nvSpPr>
          <p:cNvPr id="22" name="Text 16"/>
          <p:cNvSpPr/>
          <p:nvPr/>
        </p:nvSpPr>
        <p:spPr>
          <a:xfrm>
            <a:off x="822960" y="6263640"/>
            <a:ext cx="10515600" cy="320040"/>
          </a:xfrm>
          <a:prstGeom prst="rect">
            <a:avLst/>
          </a:prstGeom>
          <a:noFill/>
          <a:ln/>
        </p:spPr>
        <p:txBody>
          <a:bodyPr wrap="square" lIns="0" tIns="0" rIns="0" bIns="0" rtlCol="0" anchor="ctr"/>
          <a:lstStyle/>
          <a:p>
            <a:pPr indent="0" marL="0">
              <a:buNone/>
            </a:pPr>
            <a:r>
              <a:rPr lang="en-US" sz="1100" dirty="0">
                <a:solidFill>
                  <a:srgbClr val="B58A3A"/>
                </a:solidFill>
                <a:latin typeface="Meiryo" pitchFamily="34" charset="0"/>
                <a:ea typeface="Meiryo" pitchFamily="34" charset="-122"/>
                <a:cs typeface="Meiryo" pitchFamily="34" charset="-120"/>
              </a:rPr>
              <a:t>Legal GPT｜legal-gpt.com</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LABELING ｜ 秘密表示</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「秘密だと分かる」を形にする</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10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500" dirty="0">
                <a:solidFill>
                  <a:srgbClr val="5B6B7B"/>
                </a:solidFill>
                <a:latin typeface="Meiryo" pitchFamily="34" charset="0"/>
                <a:ea typeface="Meiryo" pitchFamily="34" charset="-122"/>
                <a:cs typeface="Meiryo" pitchFamily="34" charset="-120"/>
              </a:rPr>
              <a:t>見た人が一目で「これは秘密」と分かるように。表示・ファイル名・フォルダ・フッターをそろえます。</a:t>
            </a:r>
            <a:endParaRPr lang="en-US" sz="1500" dirty="0"/>
          </a:p>
        </p:txBody>
      </p:sp>
      <p:sp>
        <p:nvSpPr>
          <p:cNvPr id="7" name="Shape 5"/>
          <p:cNvSpPr/>
          <p:nvPr/>
        </p:nvSpPr>
        <p:spPr>
          <a:xfrm>
            <a:off x="548640" y="1938528"/>
            <a:ext cx="5486400" cy="4023360"/>
          </a:xfrm>
          <a:prstGeom prst="roundRect">
            <a:avLst>
              <a:gd name="adj" fmla="val 2045"/>
            </a:avLst>
          </a:prstGeom>
          <a:solidFill>
            <a:srgbClr val="FFFFFF"/>
          </a:solidFill>
          <a:ln/>
          <a:effectLst>
            <a:outerShdw sx="100000" sy="100000" kx="0" ky="0" algn="bl" rotWithShape="0" blurRad="88900" dist="38100" dir="5400000">
              <a:srgbClr val="20303F">
                <a:alpha val="16000"/>
              </a:srgbClr>
            </a:outerShdw>
          </a:effectLst>
        </p:spPr>
      </p:sp>
      <p:sp>
        <p:nvSpPr>
          <p:cNvPr id="8" name="Shape 6"/>
          <p:cNvSpPr/>
          <p:nvPr/>
        </p:nvSpPr>
        <p:spPr>
          <a:xfrm>
            <a:off x="548640" y="1938528"/>
            <a:ext cx="5486400" cy="457200"/>
          </a:xfrm>
          <a:prstGeom prst="rect">
            <a:avLst/>
          </a:prstGeom>
          <a:solidFill>
            <a:srgbClr val="16314F"/>
          </a:solidFill>
          <a:ln/>
        </p:spPr>
      </p:sp>
      <p:sp>
        <p:nvSpPr>
          <p:cNvPr id="9" name="Shape 7"/>
          <p:cNvSpPr/>
          <p:nvPr/>
        </p:nvSpPr>
        <p:spPr>
          <a:xfrm>
            <a:off x="777240" y="2093976"/>
            <a:ext cx="146304" cy="146304"/>
          </a:xfrm>
          <a:prstGeom prst="ellipse">
            <a:avLst/>
          </a:prstGeom>
          <a:solidFill>
            <a:srgbClr val="F05A5A"/>
          </a:solidFill>
          <a:ln/>
        </p:spPr>
      </p:sp>
      <p:sp>
        <p:nvSpPr>
          <p:cNvPr id="10" name="Shape 8"/>
          <p:cNvSpPr/>
          <p:nvPr/>
        </p:nvSpPr>
        <p:spPr>
          <a:xfrm>
            <a:off x="1033272" y="2093976"/>
            <a:ext cx="146304" cy="146304"/>
          </a:xfrm>
          <a:prstGeom prst="ellipse">
            <a:avLst/>
          </a:prstGeom>
          <a:solidFill>
            <a:srgbClr val="F0C24A"/>
          </a:solidFill>
          <a:ln/>
        </p:spPr>
      </p:sp>
      <p:sp>
        <p:nvSpPr>
          <p:cNvPr id="11" name="Shape 9"/>
          <p:cNvSpPr/>
          <p:nvPr/>
        </p:nvSpPr>
        <p:spPr>
          <a:xfrm>
            <a:off x="1289304" y="2093976"/>
            <a:ext cx="146304" cy="146304"/>
          </a:xfrm>
          <a:prstGeom prst="ellipse">
            <a:avLst/>
          </a:prstGeom>
          <a:solidFill>
            <a:srgbClr val="5AC36A"/>
          </a:solidFill>
          <a:ln/>
        </p:spPr>
      </p:sp>
      <p:sp>
        <p:nvSpPr>
          <p:cNvPr id="12" name="Text 10"/>
          <p:cNvSpPr/>
          <p:nvPr/>
        </p:nvSpPr>
        <p:spPr>
          <a:xfrm>
            <a:off x="1691640" y="1938528"/>
            <a:ext cx="4206240" cy="457200"/>
          </a:xfrm>
          <a:prstGeom prst="rect">
            <a:avLst/>
          </a:prstGeom>
          <a:noFill/>
          <a:ln/>
        </p:spPr>
        <p:txBody>
          <a:bodyPr wrap="square" lIns="0" tIns="0" rIns="0" bIns="0" rtlCol="0" anchor="ctr"/>
          <a:lstStyle/>
          <a:p>
            <a:pPr indent="0" marL="0">
              <a:buNone/>
            </a:pPr>
            <a:r>
              <a:rPr lang="en-US" sz="1250" b="1" dirty="0">
                <a:solidFill>
                  <a:srgbClr val="FFFFFF"/>
                </a:solidFill>
                <a:latin typeface="Meiryo" pitchFamily="34" charset="0"/>
                <a:ea typeface="Meiryo" pitchFamily="34" charset="-122"/>
                <a:cs typeface="Meiryo" pitchFamily="34" charset="-120"/>
              </a:rPr>
              <a:t>ファイル・フォルダの見え方（例）</a:t>
            </a:r>
            <a:endParaRPr lang="en-US" sz="1250" dirty="0"/>
          </a:p>
        </p:txBody>
      </p:sp>
      <p:pic>
        <p:nvPicPr>
          <p:cNvPr id="13" name="Image 0" descr="preencoded.png">    </p:cNvPr>
          <p:cNvPicPr>
            <a:picLocks noChangeAspect="1"/>
          </p:cNvPicPr>
          <p:nvPr/>
        </p:nvPicPr>
        <p:blipFill>
          <a:blip r:embed="rId1"/>
          <a:stretch>
            <a:fillRect/>
          </a:stretch>
        </p:blipFill>
        <p:spPr>
          <a:xfrm>
            <a:off x="868680" y="2697480"/>
            <a:ext cx="365760" cy="365760"/>
          </a:xfrm>
          <a:prstGeom prst="rect">
            <a:avLst/>
          </a:prstGeom>
        </p:spPr>
      </p:pic>
      <p:sp>
        <p:nvSpPr>
          <p:cNvPr id="14" name="Text 11"/>
          <p:cNvSpPr/>
          <p:nvPr/>
        </p:nvSpPr>
        <p:spPr>
          <a:xfrm>
            <a:off x="1371600" y="2651760"/>
            <a:ext cx="4572000" cy="45720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【社外秘】2026_価格表 ＞</a:t>
            </a:r>
            <a:endParaRPr lang="en-US" sz="1350" dirty="0"/>
          </a:p>
        </p:txBody>
      </p:sp>
      <p:pic>
        <p:nvPicPr>
          <p:cNvPr id="15" name="Image 1" descr="preencoded.png">    </p:cNvPr>
          <p:cNvPicPr>
            <a:picLocks noChangeAspect="1"/>
          </p:cNvPicPr>
          <p:nvPr/>
        </p:nvPicPr>
        <p:blipFill>
          <a:blip r:embed="rId2"/>
          <a:stretch>
            <a:fillRect/>
          </a:stretch>
        </p:blipFill>
        <p:spPr>
          <a:xfrm>
            <a:off x="868680" y="3355848"/>
            <a:ext cx="365760" cy="365760"/>
          </a:xfrm>
          <a:prstGeom prst="rect">
            <a:avLst/>
          </a:prstGeom>
        </p:spPr>
      </p:pic>
      <p:sp>
        <p:nvSpPr>
          <p:cNvPr id="16" name="Text 12"/>
          <p:cNvSpPr/>
          <p:nvPr/>
        </p:nvSpPr>
        <p:spPr>
          <a:xfrm>
            <a:off x="1371600" y="3310128"/>
            <a:ext cx="4572000" cy="457200"/>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[Confidential] 顧客別対応方針.xlsx</a:t>
            </a:r>
            <a:endParaRPr lang="en-US" sz="1350" dirty="0"/>
          </a:p>
        </p:txBody>
      </p:sp>
      <p:pic>
        <p:nvPicPr>
          <p:cNvPr id="17" name="Image 2" descr="preencoded.png">    </p:cNvPr>
          <p:cNvPicPr>
            <a:picLocks noChangeAspect="1"/>
          </p:cNvPicPr>
          <p:nvPr/>
        </p:nvPicPr>
        <p:blipFill>
          <a:blip r:embed="rId3"/>
          <a:stretch>
            <a:fillRect/>
          </a:stretch>
        </p:blipFill>
        <p:spPr>
          <a:xfrm>
            <a:off x="868680" y="4014216"/>
            <a:ext cx="365760" cy="365760"/>
          </a:xfrm>
          <a:prstGeom prst="rect">
            <a:avLst/>
          </a:prstGeom>
        </p:spPr>
      </p:pic>
      <p:sp>
        <p:nvSpPr>
          <p:cNvPr id="18" name="Text 13"/>
          <p:cNvSpPr/>
          <p:nvPr/>
        </p:nvSpPr>
        <p:spPr>
          <a:xfrm>
            <a:off x="1371600" y="3968496"/>
            <a:ext cx="4572000" cy="457200"/>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（関係者限り）新製品設計メモ.docx</a:t>
            </a:r>
            <a:endParaRPr lang="en-US" sz="1350" dirty="0"/>
          </a:p>
        </p:txBody>
      </p:sp>
      <p:sp>
        <p:nvSpPr>
          <p:cNvPr id="19" name="Shape 14"/>
          <p:cNvSpPr/>
          <p:nvPr/>
        </p:nvSpPr>
        <p:spPr>
          <a:xfrm>
            <a:off x="822960" y="4983480"/>
            <a:ext cx="4937760" cy="749808"/>
          </a:xfrm>
          <a:prstGeom prst="rect">
            <a:avLst/>
          </a:prstGeom>
          <a:solidFill>
            <a:srgbClr val="E7F1F0"/>
          </a:solidFill>
          <a:ln w="12700">
            <a:solidFill>
              <a:srgbClr val="BBD8D5"/>
            </a:solidFill>
            <a:prstDash val="solid"/>
          </a:ln>
        </p:spPr>
      </p:sp>
      <p:sp>
        <p:nvSpPr>
          <p:cNvPr id="20" name="Text 15"/>
          <p:cNvSpPr/>
          <p:nvPr/>
        </p:nvSpPr>
        <p:spPr>
          <a:xfrm>
            <a:off x="960120" y="4983480"/>
            <a:ext cx="4663440" cy="749808"/>
          </a:xfrm>
          <a:prstGeom prst="rect">
            <a:avLst/>
          </a:prstGeom>
          <a:noFill/>
          <a:ln/>
        </p:spPr>
        <p:txBody>
          <a:bodyPr wrap="square" lIns="0" tIns="0" rIns="0" bIns="0" rtlCol="0" anchor="ctr"/>
          <a:lstStyle/>
          <a:p>
            <a:pPr indent="0" marL="0">
              <a:lnSpc>
                <a:spcPct val="105000"/>
              </a:lnSpc>
              <a:buNone/>
            </a:pPr>
            <a:r>
              <a:rPr lang="en-US" sz="1200" b="1" dirty="0">
                <a:solidFill>
                  <a:srgbClr val="12544F"/>
                </a:solidFill>
                <a:latin typeface="Meiryo" pitchFamily="34" charset="0"/>
                <a:ea typeface="Meiryo" pitchFamily="34" charset="-122"/>
                <a:cs typeface="Meiryo" pitchFamily="34" charset="-120"/>
              </a:rPr>
              <a:t>フッター例：　社外秘 — Legal GPT — 関係者外持出し禁止</a:t>
            </a:r>
            <a:endParaRPr lang="en-US" sz="1200" dirty="0"/>
          </a:p>
        </p:txBody>
      </p:sp>
      <p:sp>
        <p:nvSpPr>
          <p:cNvPr id="21" name="Shape 16"/>
          <p:cNvSpPr/>
          <p:nvPr/>
        </p:nvSpPr>
        <p:spPr>
          <a:xfrm>
            <a:off x="6199632" y="1938528"/>
            <a:ext cx="5440680" cy="4023360"/>
          </a:xfrm>
          <a:prstGeom prst="roundRect">
            <a:avLst>
              <a:gd name="adj" fmla="val 2045"/>
            </a:avLst>
          </a:prstGeom>
          <a:solidFill>
            <a:srgbClr val="E9F1EC"/>
          </a:solidFill>
          <a:ln w="12700">
            <a:solidFill>
              <a:srgbClr val="BFD7C8"/>
            </a:solidFill>
            <a:prstDash val="solid"/>
          </a:ln>
        </p:spPr>
      </p:sp>
      <p:pic>
        <p:nvPicPr>
          <p:cNvPr id="22" name="Image 3" descr="preencoded.png">    </p:cNvPr>
          <p:cNvPicPr>
            <a:picLocks noChangeAspect="1"/>
          </p:cNvPicPr>
          <p:nvPr/>
        </p:nvPicPr>
        <p:blipFill>
          <a:blip r:embed="rId4"/>
          <a:stretch>
            <a:fillRect/>
          </a:stretch>
        </p:blipFill>
        <p:spPr>
          <a:xfrm>
            <a:off x="6473952" y="2194560"/>
            <a:ext cx="420624" cy="420624"/>
          </a:xfrm>
          <a:prstGeom prst="rect">
            <a:avLst/>
          </a:prstGeom>
        </p:spPr>
      </p:pic>
      <p:sp>
        <p:nvSpPr>
          <p:cNvPr id="23" name="Text 17"/>
          <p:cNvSpPr/>
          <p:nvPr/>
        </p:nvSpPr>
        <p:spPr>
          <a:xfrm>
            <a:off x="7004304" y="2194560"/>
            <a:ext cx="4389120" cy="420624"/>
          </a:xfrm>
          <a:prstGeom prst="rect">
            <a:avLst/>
          </a:prstGeom>
          <a:noFill/>
          <a:ln/>
        </p:spPr>
        <p:txBody>
          <a:bodyPr wrap="square" lIns="0" tIns="0" rIns="0" bIns="0" rtlCol="0" anchor="ctr"/>
          <a:lstStyle/>
          <a:p>
            <a:pPr indent="0" marL="0">
              <a:buNone/>
            </a:pPr>
            <a:r>
              <a:rPr lang="en-US" sz="1600" b="1" dirty="0">
                <a:solidFill>
                  <a:srgbClr val="2F6B4F"/>
                </a:solidFill>
                <a:latin typeface="Meiryo" pitchFamily="34" charset="0"/>
                <a:ea typeface="Meiryo" pitchFamily="34" charset="-122"/>
                <a:cs typeface="Meiryo" pitchFamily="34" charset="-120"/>
              </a:rPr>
              <a:t>そろえる5点</a:t>
            </a:r>
            <a:endParaRPr lang="en-US" sz="1600" dirty="0"/>
          </a:p>
        </p:txBody>
      </p:sp>
      <p:sp>
        <p:nvSpPr>
          <p:cNvPr id="24" name="Text 18"/>
          <p:cNvSpPr/>
          <p:nvPr/>
        </p:nvSpPr>
        <p:spPr>
          <a:xfrm>
            <a:off x="6565392" y="2788920"/>
            <a:ext cx="4846320" cy="3108960"/>
          </a:xfrm>
          <a:prstGeom prst="rect">
            <a:avLst/>
          </a:prstGeom>
          <a:noFill/>
          <a:ln/>
        </p:spPr>
        <p:txBody>
          <a:bodyPr wrap="square" lIns="0" tIns="0" rIns="0" bIns="0" rtlCol="0" anchor="t"/>
          <a:lstStyle/>
          <a:p>
            <a:pPr marL="177800" indent="-177800">
              <a:lnSpc>
                <a:spcPct val="112000"/>
              </a:lnSpc>
              <a:spcAft>
                <a:spcPts val="1100"/>
              </a:spcAft>
              <a:buSzPct val="100000"/>
              <a:buChar char="•"/>
            </a:pPr>
            <a:r>
              <a:rPr lang="en-US" sz="1300" dirty="0">
                <a:solidFill>
                  <a:srgbClr val="263238"/>
                </a:solidFill>
                <a:latin typeface="Meiryo" pitchFamily="34" charset="0"/>
                <a:ea typeface="Meiryo" pitchFamily="34" charset="-122"/>
                <a:cs typeface="Meiryo" pitchFamily="34" charset="-120"/>
              </a:rPr>
              <a:t>表示：「社外秘」「Confidential」「関係者限り」を本文・表紙に</a:t>
            </a:r>
            <a:endParaRPr lang="en-US" sz="1300" dirty="0"/>
          </a:p>
          <a:p>
            <a:pPr marL="177800" indent="-177800">
              <a:lnSpc>
                <a:spcPct val="112000"/>
              </a:lnSpc>
              <a:spcAft>
                <a:spcPts val="1100"/>
              </a:spcAft>
              <a:buSzPct val="100000"/>
              <a:buChar char="•"/>
            </a:pPr>
            <a:r>
              <a:rPr lang="en-US" sz="1300" dirty="0">
                <a:solidFill>
                  <a:srgbClr val="263238"/>
                </a:solidFill>
                <a:latin typeface="Meiryo" pitchFamily="34" charset="0"/>
                <a:ea typeface="Meiryo" pitchFamily="34" charset="-122"/>
                <a:cs typeface="Meiryo" pitchFamily="34" charset="-120"/>
              </a:rPr>
              <a:t>ファイル名：先頭に【社外秘】等を付ける</a:t>
            </a:r>
            <a:endParaRPr lang="en-US" sz="1300" dirty="0"/>
          </a:p>
          <a:p>
            <a:pPr marL="177800" indent="-177800">
              <a:lnSpc>
                <a:spcPct val="112000"/>
              </a:lnSpc>
              <a:spcAft>
                <a:spcPts val="1100"/>
              </a:spcAft>
              <a:buSzPct val="100000"/>
              <a:buChar char="•"/>
            </a:pPr>
            <a:r>
              <a:rPr lang="en-US" sz="1300" dirty="0">
                <a:solidFill>
                  <a:srgbClr val="263238"/>
                </a:solidFill>
                <a:latin typeface="Meiryo" pitchFamily="34" charset="0"/>
                <a:ea typeface="Meiryo" pitchFamily="34" charset="-122"/>
                <a:cs typeface="Meiryo" pitchFamily="34" charset="-120"/>
              </a:rPr>
              <a:t>フォルダ名：秘密情報を一般フォルダと分ける</a:t>
            </a:r>
            <a:endParaRPr lang="en-US" sz="1300" dirty="0"/>
          </a:p>
          <a:p>
            <a:pPr marL="177800" indent="-177800">
              <a:lnSpc>
                <a:spcPct val="112000"/>
              </a:lnSpc>
              <a:spcAft>
                <a:spcPts val="1100"/>
              </a:spcAft>
              <a:buSzPct val="100000"/>
              <a:buChar char="•"/>
            </a:pPr>
            <a:r>
              <a:rPr lang="en-US" sz="1300" dirty="0">
                <a:solidFill>
                  <a:srgbClr val="263238"/>
                </a:solidFill>
                <a:latin typeface="Meiryo" pitchFamily="34" charset="0"/>
                <a:ea typeface="Meiryo" pitchFamily="34" charset="-122"/>
                <a:cs typeface="Meiryo" pitchFamily="34" charset="-120"/>
              </a:rPr>
              <a:t>フッター：全ページに秘密表示と持出し禁止を入れる</a:t>
            </a:r>
            <a:endParaRPr lang="en-US" sz="1300" dirty="0"/>
          </a:p>
          <a:p>
            <a:pPr marL="177800" indent="-177800">
              <a:lnSpc>
                <a:spcPct val="112000"/>
              </a:lnSpc>
              <a:spcAft>
                <a:spcPts val="1100"/>
              </a:spcAft>
              <a:buSzPct val="100000"/>
              <a:buChar char="•"/>
            </a:pPr>
            <a:r>
              <a:rPr lang="en-US" sz="1300" dirty="0">
                <a:solidFill>
                  <a:srgbClr val="263238"/>
                </a:solidFill>
                <a:latin typeface="Meiryo" pitchFamily="34" charset="0"/>
                <a:ea typeface="Meiryo" pitchFamily="34" charset="-122"/>
                <a:cs typeface="Meiryo" pitchFamily="34" charset="-120"/>
              </a:rPr>
              <a:t>権限：閲覧・編集・ダウンロード・再共有を必要な人に限定</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ACCESS ｜ アクセス制限と共有範囲</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「必要な人だけ」を徹底する</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11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500" dirty="0">
                <a:solidFill>
                  <a:srgbClr val="5B6B7B"/>
                </a:solidFill>
                <a:latin typeface="Meiryo" pitchFamily="34" charset="0"/>
                <a:ea typeface="Meiryo" pitchFamily="34" charset="-122"/>
                <a:cs typeface="Meiryo" pitchFamily="34" charset="-120"/>
              </a:rPr>
              <a:t>共有は広いほど便利ですが、広いほど漏えいの入口が増えます。「最小限の共有」が基本です。</a:t>
            </a:r>
            <a:endParaRPr lang="en-US" sz="1500" dirty="0"/>
          </a:p>
        </p:txBody>
      </p:sp>
      <p:sp>
        <p:nvSpPr>
          <p:cNvPr id="7" name="Shape 5"/>
          <p:cNvSpPr/>
          <p:nvPr/>
        </p:nvSpPr>
        <p:spPr>
          <a:xfrm>
            <a:off x="548640" y="2011680"/>
            <a:ext cx="2679192" cy="1874520"/>
          </a:xfrm>
          <a:prstGeom prst="roundRect">
            <a:avLst>
              <a:gd name="adj" fmla="val 4390"/>
            </a:avLst>
          </a:prstGeom>
          <a:solidFill>
            <a:srgbClr val="FFFFFF"/>
          </a:solidFill>
          <a:ln/>
          <a:effectLst>
            <a:outerShdw sx="100000" sy="100000" kx="0" ky="0" algn="bl" rotWithShape="0" blurRad="88900" dist="38100" dir="5400000">
              <a:srgbClr val="20303F">
                <a:alpha val="16000"/>
              </a:srgbClr>
            </a:outerShdw>
          </a:effectLst>
        </p:spPr>
      </p:sp>
      <p:sp>
        <p:nvSpPr>
          <p:cNvPr id="8" name="Shape 6"/>
          <p:cNvSpPr/>
          <p:nvPr/>
        </p:nvSpPr>
        <p:spPr>
          <a:xfrm>
            <a:off x="768096" y="2249424"/>
            <a:ext cx="548640" cy="548640"/>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910742" y="2392070"/>
            <a:ext cx="263347" cy="263347"/>
          </a:xfrm>
          <a:prstGeom prst="rect">
            <a:avLst/>
          </a:prstGeom>
        </p:spPr>
      </p:pic>
      <p:sp>
        <p:nvSpPr>
          <p:cNvPr id="10" name="Text 7"/>
          <p:cNvSpPr/>
          <p:nvPr/>
        </p:nvSpPr>
        <p:spPr>
          <a:xfrm>
            <a:off x="1417320" y="2249424"/>
            <a:ext cx="1673352" cy="5486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必要最小限</a:t>
            </a:r>
            <a:endParaRPr lang="en-US" sz="1500" dirty="0"/>
          </a:p>
        </p:txBody>
      </p:sp>
      <p:sp>
        <p:nvSpPr>
          <p:cNvPr id="11" name="Text 8"/>
          <p:cNvSpPr/>
          <p:nvPr/>
        </p:nvSpPr>
        <p:spPr>
          <a:xfrm>
            <a:off x="786384" y="2926080"/>
            <a:ext cx="2221992" cy="868680"/>
          </a:xfrm>
          <a:prstGeom prst="rect">
            <a:avLst/>
          </a:prstGeom>
          <a:noFill/>
          <a:ln/>
        </p:spPr>
        <p:txBody>
          <a:bodyPr wrap="square" lIns="0" tIns="0" rIns="0" bIns="0" rtlCol="0" anchor="t"/>
          <a:lstStyle/>
          <a:p>
            <a:pPr indent="0" marL="0">
              <a:lnSpc>
                <a:spcPct val="110000"/>
              </a:lnSpc>
              <a:buNone/>
            </a:pPr>
            <a:r>
              <a:rPr lang="en-US" sz="1200" dirty="0">
                <a:solidFill>
                  <a:srgbClr val="263238"/>
                </a:solidFill>
                <a:latin typeface="Meiryo" pitchFamily="34" charset="0"/>
                <a:ea typeface="Meiryo" pitchFamily="34" charset="-122"/>
                <a:cs typeface="Meiryo" pitchFamily="34" charset="-120"/>
              </a:rPr>
              <a:t>業務上その情報が必要な人だけに共有する。「念のため全員」は避ける。</a:t>
            </a:r>
            <a:endParaRPr lang="en-US" sz="1200" dirty="0"/>
          </a:p>
        </p:txBody>
      </p:sp>
      <p:sp>
        <p:nvSpPr>
          <p:cNvPr id="12" name="Shape 9"/>
          <p:cNvSpPr/>
          <p:nvPr/>
        </p:nvSpPr>
        <p:spPr>
          <a:xfrm>
            <a:off x="3419856" y="2011680"/>
            <a:ext cx="2679192" cy="1874520"/>
          </a:xfrm>
          <a:prstGeom prst="roundRect">
            <a:avLst>
              <a:gd name="adj" fmla="val 4390"/>
            </a:avLst>
          </a:prstGeom>
          <a:solidFill>
            <a:srgbClr val="FFFFFF"/>
          </a:solidFill>
          <a:ln/>
          <a:effectLst>
            <a:outerShdw sx="100000" sy="100000" kx="0" ky="0" algn="bl" rotWithShape="0" blurRad="88900" dist="38100" dir="5400000">
              <a:srgbClr val="20303F">
                <a:alpha val="16000"/>
              </a:srgbClr>
            </a:outerShdw>
          </a:effectLst>
        </p:spPr>
      </p:sp>
      <p:sp>
        <p:nvSpPr>
          <p:cNvPr id="13" name="Shape 10"/>
          <p:cNvSpPr/>
          <p:nvPr/>
        </p:nvSpPr>
        <p:spPr>
          <a:xfrm>
            <a:off x="3639312" y="2249424"/>
            <a:ext cx="548640" cy="548640"/>
          </a:xfrm>
          <a:prstGeom prst="ellipse">
            <a:avLst/>
          </a:prstGeom>
          <a:solidFill>
            <a:srgbClr val="B58A3A"/>
          </a:solidFill>
          <a:ln/>
          <a:effectLst>
            <a:outerShdw sx="100000" sy="100000" kx="0" ky="0" algn="bl" rotWithShape="0" blurRad="63500" dist="25400" dir="5400000">
              <a:srgbClr val="20303F">
                <a:alpha val="12000"/>
              </a:srgbClr>
            </a:outerShdw>
          </a:effectLst>
        </p:spPr>
      </p:sp>
      <p:pic>
        <p:nvPicPr>
          <p:cNvPr id="14" name="Image 1" descr="preencoded.png">    </p:cNvPr>
          <p:cNvPicPr>
            <a:picLocks noChangeAspect="1"/>
          </p:cNvPicPr>
          <p:nvPr/>
        </p:nvPicPr>
        <p:blipFill>
          <a:blip r:embed="rId2"/>
          <a:stretch>
            <a:fillRect/>
          </a:stretch>
        </p:blipFill>
        <p:spPr>
          <a:xfrm>
            <a:off x="3781958" y="2392070"/>
            <a:ext cx="263347" cy="263347"/>
          </a:xfrm>
          <a:prstGeom prst="rect">
            <a:avLst/>
          </a:prstGeom>
        </p:spPr>
      </p:pic>
      <p:sp>
        <p:nvSpPr>
          <p:cNvPr id="15" name="Text 11"/>
          <p:cNvSpPr/>
          <p:nvPr/>
        </p:nvSpPr>
        <p:spPr>
          <a:xfrm>
            <a:off x="4288536" y="2249424"/>
            <a:ext cx="1673352" cy="5486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権限を分ける</a:t>
            </a:r>
            <a:endParaRPr lang="en-US" sz="1500" dirty="0"/>
          </a:p>
        </p:txBody>
      </p:sp>
      <p:sp>
        <p:nvSpPr>
          <p:cNvPr id="16" name="Text 12"/>
          <p:cNvSpPr/>
          <p:nvPr/>
        </p:nvSpPr>
        <p:spPr>
          <a:xfrm>
            <a:off x="3657600" y="2926080"/>
            <a:ext cx="2221992" cy="868680"/>
          </a:xfrm>
          <a:prstGeom prst="rect">
            <a:avLst/>
          </a:prstGeom>
          <a:noFill/>
          <a:ln/>
        </p:spPr>
        <p:txBody>
          <a:bodyPr wrap="square" lIns="0" tIns="0" rIns="0" bIns="0" rtlCol="0" anchor="t"/>
          <a:lstStyle/>
          <a:p>
            <a:pPr indent="0" marL="0">
              <a:lnSpc>
                <a:spcPct val="110000"/>
              </a:lnSpc>
              <a:buNone/>
            </a:pPr>
            <a:r>
              <a:rPr lang="en-US" sz="1200" dirty="0">
                <a:solidFill>
                  <a:srgbClr val="263238"/>
                </a:solidFill>
                <a:latin typeface="Meiryo" pitchFamily="34" charset="0"/>
                <a:ea typeface="Meiryo" pitchFamily="34" charset="-122"/>
                <a:cs typeface="Meiryo" pitchFamily="34" charset="-120"/>
              </a:rPr>
              <a:t>閲覧・編集・ダウンロード・再共有を分け、必要な範囲だけ付与する。</a:t>
            </a:r>
            <a:endParaRPr lang="en-US" sz="1200" dirty="0"/>
          </a:p>
        </p:txBody>
      </p:sp>
      <p:sp>
        <p:nvSpPr>
          <p:cNvPr id="17" name="Shape 13"/>
          <p:cNvSpPr/>
          <p:nvPr/>
        </p:nvSpPr>
        <p:spPr>
          <a:xfrm>
            <a:off x="6291072" y="2011680"/>
            <a:ext cx="2679192" cy="1874520"/>
          </a:xfrm>
          <a:prstGeom prst="roundRect">
            <a:avLst>
              <a:gd name="adj" fmla="val 4390"/>
            </a:avLst>
          </a:prstGeom>
          <a:solidFill>
            <a:srgbClr val="FFFFFF"/>
          </a:solidFill>
          <a:ln/>
          <a:effectLst>
            <a:outerShdw sx="100000" sy="100000" kx="0" ky="0" algn="bl" rotWithShape="0" blurRad="88900" dist="38100" dir="5400000">
              <a:srgbClr val="20303F">
                <a:alpha val="16000"/>
              </a:srgbClr>
            </a:outerShdw>
          </a:effectLst>
        </p:spPr>
      </p:sp>
      <p:sp>
        <p:nvSpPr>
          <p:cNvPr id="18" name="Shape 14"/>
          <p:cNvSpPr/>
          <p:nvPr/>
        </p:nvSpPr>
        <p:spPr>
          <a:xfrm>
            <a:off x="6510528" y="2249424"/>
            <a:ext cx="548640" cy="548640"/>
          </a:xfrm>
          <a:prstGeom prst="ellipse">
            <a:avLst/>
          </a:prstGeom>
          <a:solidFill>
            <a:srgbClr val="16314F"/>
          </a:solidFill>
          <a:ln/>
          <a:effectLst>
            <a:outerShdw sx="100000" sy="100000" kx="0" ky="0" algn="bl" rotWithShape="0" blurRad="63500" dist="25400" dir="5400000">
              <a:srgbClr val="20303F">
                <a:alpha val="12000"/>
              </a:srgbClr>
            </a:outerShdw>
          </a:effectLst>
        </p:spPr>
      </p:sp>
      <p:pic>
        <p:nvPicPr>
          <p:cNvPr id="19" name="Image 2" descr="preencoded.png">    </p:cNvPr>
          <p:cNvPicPr>
            <a:picLocks noChangeAspect="1"/>
          </p:cNvPicPr>
          <p:nvPr/>
        </p:nvPicPr>
        <p:blipFill>
          <a:blip r:embed="rId3"/>
          <a:stretch>
            <a:fillRect/>
          </a:stretch>
        </p:blipFill>
        <p:spPr>
          <a:xfrm>
            <a:off x="6653174" y="2392070"/>
            <a:ext cx="263347" cy="263347"/>
          </a:xfrm>
          <a:prstGeom prst="rect">
            <a:avLst/>
          </a:prstGeom>
        </p:spPr>
      </p:pic>
      <p:sp>
        <p:nvSpPr>
          <p:cNvPr id="20" name="Text 15"/>
          <p:cNvSpPr/>
          <p:nvPr/>
        </p:nvSpPr>
        <p:spPr>
          <a:xfrm>
            <a:off x="7159752" y="2249424"/>
            <a:ext cx="1673352" cy="5486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期限を決める</a:t>
            </a:r>
            <a:endParaRPr lang="en-US" sz="1500" dirty="0"/>
          </a:p>
        </p:txBody>
      </p:sp>
      <p:sp>
        <p:nvSpPr>
          <p:cNvPr id="21" name="Text 16"/>
          <p:cNvSpPr/>
          <p:nvPr/>
        </p:nvSpPr>
        <p:spPr>
          <a:xfrm>
            <a:off x="6528816" y="2926080"/>
            <a:ext cx="2221992" cy="868680"/>
          </a:xfrm>
          <a:prstGeom prst="rect">
            <a:avLst/>
          </a:prstGeom>
          <a:noFill/>
          <a:ln/>
        </p:spPr>
        <p:txBody>
          <a:bodyPr wrap="square" lIns="0" tIns="0" rIns="0" bIns="0" rtlCol="0" anchor="t"/>
          <a:lstStyle/>
          <a:p>
            <a:pPr indent="0" marL="0">
              <a:lnSpc>
                <a:spcPct val="110000"/>
              </a:lnSpc>
              <a:buNone/>
            </a:pPr>
            <a:r>
              <a:rPr lang="en-US" sz="1200" dirty="0">
                <a:solidFill>
                  <a:srgbClr val="263238"/>
                </a:solidFill>
                <a:latin typeface="Meiryo" pitchFamily="34" charset="0"/>
                <a:ea typeface="Meiryo" pitchFamily="34" charset="-122"/>
                <a:cs typeface="Meiryo" pitchFamily="34" charset="-120"/>
              </a:rPr>
              <a:t>一時的な共有には解除期限を決め、不要になったら速やかに外す。</a:t>
            </a:r>
            <a:endParaRPr lang="en-US" sz="1200" dirty="0"/>
          </a:p>
        </p:txBody>
      </p:sp>
      <p:sp>
        <p:nvSpPr>
          <p:cNvPr id="22" name="Shape 17"/>
          <p:cNvSpPr/>
          <p:nvPr/>
        </p:nvSpPr>
        <p:spPr>
          <a:xfrm>
            <a:off x="9162288" y="2011680"/>
            <a:ext cx="2679192" cy="1874520"/>
          </a:xfrm>
          <a:prstGeom prst="roundRect">
            <a:avLst>
              <a:gd name="adj" fmla="val 4390"/>
            </a:avLst>
          </a:prstGeom>
          <a:solidFill>
            <a:srgbClr val="FFFFFF"/>
          </a:solidFill>
          <a:ln/>
          <a:effectLst>
            <a:outerShdw sx="100000" sy="100000" kx="0" ky="0" algn="bl" rotWithShape="0" blurRad="88900" dist="38100" dir="5400000">
              <a:srgbClr val="20303F">
                <a:alpha val="16000"/>
              </a:srgbClr>
            </a:outerShdw>
          </a:effectLst>
        </p:spPr>
      </p:sp>
      <p:sp>
        <p:nvSpPr>
          <p:cNvPr id="23" name="Shape 18"/>
          <p:cNvSpPr/>
          <p:nvPr/>
        </p:nvSpPr>
        <p:spPr>
          <a:xfrm>
            <a:off x="9381744" y="2249424"/>
            <a:ext cx="548640" cy="548640"/>
          </a:xfrm>
          <a:prstGeom prst="ellipse">
            <a:avLst/>
          </a:prstGeom>
          <a:solidFill>
            <a:srgbClr val="2F6B4F"/>
          </a:solidFill>
          <a:ln/>
          <a:effectLst>
            <a:outerShdw sx="100000" sy="100000" kx="0" ky="0" algn="bl" rotWithShape="0" blurRad="63500" dist="25400" dir="5400000">
              <a:srgbClr val="20303F">
                <a:alpha val="12000"/>
              </a:srgbClr>
            </a:outerShdw>
          </a:effectLst>
        </p:spPr>
      </p:sp>
      <p:pic>
        <p:nvPicPr>
          <p:cNvPr id="24" name="Image 3" descr="preencoded.png">    </p:cNvPr>
          <p:cNvPicPr>
            <a:picLocks noChangeAspect="1"/>
          </p:cNvPicPr>
          <p:nvPr/>
        </p:nvPicPr>
        <p:blipFill>
          <a:blip r:embed="rId4"/>
          <a:stretch>
            <a:fillRect/>
          </a:stretch>
        </p:blipFill>
        <p:spPr>
          <a:xfrm>
            <a:off x="9524390" y="2392070"/>
            <a:ext cx="263347" cy="263347"/>
          </a:xfrm>
          <a:prstGeom prst="rect">
            <a:avLst/>
          </a:prstGeom>
        </p:spPr>
      </p:pic>
      <p:sp>
        <p:nvSpPr>
          <p:cNvPr id="25" name="Text 19"/>
          <p:cNvSpPr/>
          <p:nvPr/>
        </p:nvSpPr>
        <p:spPr>
          <a:xfrm>
            <a:off x="10030968" y="2249424"/>
            <a:ext cx="1673352" cy="5486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棚卸しする</a:t>
            </a:r>
            <a:endParaRPr lang="en-US" sz="1500" dirty="0"/>
          </a:p>
        </p:txBody>
      </p:sp>
      <p:sp>
        <p:nvSpPr>
          <p:cNvPr id="26" name="Text 20"/>
          <p:cNvSpPr/>
          <p:nvPr/>
        </p:nvSpPr>
        <p:spPr>
          <a:xfrm>
            <a:off x="9400032" y="2926080"/>
            <a:ext cx="2221992" cy="868680"/>
          </a:xfrm>
          <a:prstGeom prst="rect">
            <a:avLst/>
          </a:prstGeom>
          <a:noFill/>
          <a:ln/>
        </p:spPr>
        <p:txBody>
          <a:bodyPr wrap="square" lIns="0" tIns="0" rIns="0" bIns="0" rtlCol="0" anchor="t"/>
          <a:lstStyle/>
          <a:p>
            <a:pPr indent="0" marL="0">
              <a:lnSpc>
                <a:spcPct val="110000"/>
              </a:lnSpc>
              <a:buNone/>
            </a:pPr>
            <a:r>
              <a:rPr lang="en-US" sz="1200" dirty="0">
                <a:solidFill>
                  <a:srgbClr val="263238"/>
                </a:solidFill>
                <a:latin typeface="Meiryo" pitchFamily="34" charset="0"/>
                <a:ea typeface="Meiryo" pitchFamily="34" charset="-122"/>
                <a:cs typeface="Meiryo" pitchFamily="34" charset="-120"/>
              </a:rPr>
              <a:t>誰がアクセスできるかを定期的に見直し、退職者・終了案件を外す。</a:t>
            </a:r>
            <a:endParaRPr lang="en-US" sz="1200" dirty="0"/>
          </a:p>
        </p:txBody>
      </p:sp>
      <p:sp>
        <p:nvSpPr>
          <p:cNvPr id="27" name="Shape 21"/>
          <p:cNvSpPr/>
          <p:nvPr/>
        </p:nvSpPr>
        <p:spPr>
          <a:xfrm>
            <a:off x="548640" y="4114800"/>
            <a:ext cx="11091672" cy="1828800"/>
          </a:xfrm>
          <a:prstGeom prst="roundRect">
            <a:avLst>
              <a:gd name="adj" fmla="val 4500"/>
            </a:avLst>
          </a:prstGeom>
          <a:solidFill>
            <a:srgbClr val="FBEAE8"/>
          </a:solidFill>
          <a:ln w="12700">
            <a:solidFill>
              <a:srgbClr val="E3C3BE"/>
            </a:solidFill>
            <a:prstDash val="solid"/>
          </a:ln>
        </p:spPr>
      </p:sp>
      <p:pic>
        <p:nvPicPr>
          <p:cNvPr id="28" name="Image 4" descr="preencoded.png">    </p:cNvPr>
          <p:cNvPicPr>
            <a:picLocks noChangeAspect="1"/>
          </p:cNvPicPr>
          <p:nvPr/>
        </p:nvPicPr>
        <p:blipFill>
          <a:blip r:embed="rId5"/>
          <a:stretch>
            <a:fillRect/>
          </a:stretch>
        </p:blipFill>
        <p:spPr>
          <a:xfrm>
            <a:off x="868680" y="4407408"/>
            <a:ext cx="457200" cy="457200"/>
          </a:xfrm>
          <a:prstGeom prst="rect">
            <a:avLst/>
          </a:prstGeom>
        </p:spPr>
      </p:pic>
      <p:sp>
        <p:nvSpPr>
          <p:cNvPr id="29" name="Text 22"/>
          <p:cNvSpPr/>
          <p:nvPr/>
        </p:nvSpPr>
        <p:spPr>
          <a:xfrm>
            <a:off x="1463040" y="4407408"/>
            <a:ext cx="4572000" cy="457200"/>
          </a:xfrm>
          <a:prstGeom prst="rect">
            <a:avLst/>
          </a:prstGeom>
          <a:noFill/>
          <a:ln/>
        </p:spPr>
        <p:txBody>
          <a:bodyPr wrap="square" lIns="0" tIns="0" rIns="0" bIns="0" rtlCol="0" anchor="ctr"/>
          <a:lstStyle/>
          <a:p>
            <a:pPr indent="0" marL="0">
              <a:buNone/>
            </a:pPr>
            <a:r>
              <a:rPr lang="en-US" sz="1600" b="1" dirty="0">
                <a:solidFill>
                  <a:srgbClr val="B42318"/>
                </a:solidFill>
                <a:latin typeface="Meiryo" pitchFamily="34" charset="0"/>
                <a:ea typeface="Meiryo" pitchFamily="34" charset="-122"/>
                <a:cs typeface="Meiryo" pitchFamily="34" charset="-120"/>
              </a:rPr>
              <a:t>やりがちな失敗</a:t>
            </a:r>
            <a:endParaRPr lang="en-US" sz="1600" dirty="0"/>
          </a:p>
        </p:txBody>
      </p:sp>
      <p:sp>
        <p:nvSpPr>
          <p:cNvPr id="30" name="Text 23"/>
          <p:cNvSpPr/>
          <p:nvPr/>
        </p:nvSpPr>
        <p:spPr>
          <a:xfrm>
            <a:off x="1005840" y="4956048"/>
            <a:ext cx="10332720" cy="960120"/>
          </a:xfrm>
          <a:prstGeom prst="rect">
            <a:avLst/>
          </a:prstGeom>
          <a:noFill/>
          <a:ln/>
        </p:spPr>
        <p:txBody>
          <a:bodyPr wrap="square" lIns="0" tIns="0" rIns="0" bIns="0" rtlCol="0" anchor="t"/>
          <a:lstStyle/>
          <a:p>
            <a:pPr marL="177800" indent="-177800">
              <a:lnSpc>
                <a:spcPct val="108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「リンクを知っている全員が閲覧可」のまま社外へ共有する</a:t>
            </a:r>
            <a:endParaRPr lang="en-US" sz="1300" dirty="0"/>
          </a:p>
          <a:p>
            <a:pPr marL="177800" indent="-177800">
              <a:lnSpc>
                <a:spcPct val="108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退職者・異動者・終了した委託先の権限が残ったまま</a:t>
            </a:r>
            <a:endParaRPr lang="en-US" sz="1300" dirty="0"/>
          </a:p>
          <a:p>
            <a:pPr marL="177800" indent="-177800">
              <a:lnSpc>
                <a:spcPct val="108000"/>
              </a:lnSpc>
              <a:spcAft>
                <a:spcPts val="800"/>
              </a:spcAft>
              <a:buSzPct val="100000"/>
              <a:buChar char="✕"/>
            </a:pPr>
            <a:r>
              <a:rPr lang="en-US" sz="1300" dirty="0">
                <a:solidFill>
                  <a:srgbClr val="263238"/>
                </a:solidFill>
                <a:latin typeface="Meiryo" pitchFamily="34" charset="0"/>
                <a:ea typeface="Meiryo" pitchFamily="34" charset="-122"/>
                <a:cs typeface="Meiryo" pitchFamily="34" charset="-120"/>
              </a:rPr>
              <a:t>本来不要な人まで含む大きなグループに共有し続ける</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PROTECT ① ｜ 営業・取引情報</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顧客リスト・価格表・見積・契約条件</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12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500" dirty="0">
                <a:solidFill>
                  <a:srgbClr val="5B6B7B"/>
                </a:solidFill>
                <a:latin typeface="Meiryo" pitchFamily="34" charset="0"/>
                <a:ea typeface="Meiryo" pitchFamily="34" charset="-122"/>
                <a:cs typeface="Meiryo" pitchFamily="34" charset="-120"/>
              </a:rPr>
              <a:t>日常的に触れる情報ほど、つい持ち出しがちです。これらは典型的な秘密情報・個人情報です。</a:t>
            </a:r>
            <a:endParaRPr lang="en-US" sz="1500" dirty="0"/>
          </a:p>
        </p:txBody>
      </p:sp>
      <p:sp>
        <p:nvSpPr>
          <p:cNvPr id="7" name="Shape 5"/>
          <p:cNvSpPr/>
          <p:nvPr/>
        </p:nvSpPr>
        <p:spPr>
          <a:xfrm>
            <a:off x="548640" y="1965960"/>
            <a:ext cx="5440680" cy="1298448"/>
          </a:xfrm>
          <a:prstGeom prst="roundRect">
            <a:avLst>
              <a:gd name="adj" fmla="val 6338"/>
            </a:avLst>
          </a:prstGeom>
          <a:solidFill>
            <a:srgbClr val="FFFFFF"/>
          </a:solidFill>
          <a:ln/>
          <a:effectLst>
            <a:outerShdw sx="100000" sy="100000" kx="0" ky="0" algn="bl" rotWithShape="0" blurRad="88900" dist="38100" dir="5400000">
              <a:srgbClr val="20303F">
                <a:alpha val="16000"/>
              </a:srgbClr>
            </a:outerShdw>
          </a:effectLst>
        </p:spPr>
      </p:sp>
      <p:sp>
        <p:nvSpPr>
          <p:cNvPr id="8" name="Shape 6"/>
          <p:cNvSpPr/>
          <p:nvPr/>
        </p:nvSpPr>
        <p:spPr>
          <a:xfrm>
            <a:off x="786384" y="2203704"/>
            <a:ext cx="566928" cy="56692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933785" y="2351105"/>
            <a:ext cx="272125" cy="272125"/>
          </a:xfrm>
          <a:prstGeom prst="rect">
            <a:avLst/>
          </a:prstGeom>
        </p:spPr>
      </p:pic>
      <p:sp>
        <p:nvSpPr>
          <p:cNvPr id="10" name="Text 7"/>
          <p:cNvSpPr/>
          <p:nvPr/>
        </p:nvSpPr>
        <p:spPr>
          <a:xfrm>
            <a:off x="1508760" y="2167128"/>
            <a:ext cx="4297680" cy="384048"/>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顧客リスト</a:t>
            </a:r>
            <a:endParaRPr lang="en-US" sz="1500" dirty="0"/>
          </a:p>
        </p:txBody>
      </p:sp>
      <p:sp>
        <p:nvSpPr>
          <p:cNvPr id="11" name="Text 8"/>
          <p:cNvSpPr/>
          <p:nvPr/>
        </p:nvSpPr>
        <p:spPr>
          <a:xfrm>
            <a:off x="1508760" y="2569464"/>
            <a:ext cx="4251960" cy="64008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顧客名・担当者・連絡先・取引履歴・商談状況。個人情報も含む。</a:t>
            </a:r>
            <a:endParaRPr lang="en-US" sz="1200" dirty="0"/>
          </a:p>
        </p:txBody>
      </p:sp>
      <p:sp>
        <p:nvSpPr>
          <p:cNvPr id="12" name="Shape 9"/>
          <p:cNvSpPr/>
          <p:nvPr/>
        </p:nvSpPr>
        <p:spPr>
          <a:xfrm>
            <a:off x="6199632" y="1965960"/>
            <a:ext cx="5440680" cy="1298448"/>
          </a:xfrm>
          <a:prstGeom prst="roundRect">
            <a:avLst>
              <a:gd name="adj" fmla="val 6338"/>
            </a:avLst>
          </a:prstGeom>
          <a:solidFill>
            <a:srgbClr val="FFFFFF"/>
          </a:solidFill>
          <a:ln/>
          <a:effectLst>
            <a:outerShdw sx="100000" sy="100000" kx="0" ky="0" algn="bl" rotWithShape="0" blurRad="88900" dist="38100" dir="5400000">
              <a:srgbClr val="20303F">
                <a:alpha val="16000"/>
              </a:srgbClr>
            </a:outerShdw>
          </a:effectLst>
        </p:spPr>
      </p:sp>
      <p:sp>
        <p:nvSpPr>
          <p:cNvPr id="13" name="Shape 10"/>
          <p:cNvSpPr/>
          <p:nvPr/>
        </p:nvSpPr>
        <p:spPr>
          <a:xfrm>
            <a:off x="6437376" y="2203704"/>
            <a:ext cx="566928" cy="56692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14" name="Image 1" descr="preencoded.png">    </p:cNvPr>
          <p:cNvPicPr>
            <a:picLocks noChangeAspect="1"/>
          </p:cNvPicPr>
          <p:nvPr/>
        </p:nvPicPr>
        <p:blipFill>
          <a:blip r:embed="rId2"/>
          <a:stretch>
            <a:fillRect/>
          </a:stretch>
        </p:blipFill>
        <p:spPr>
          <a:xfrm>
            <a:off x="6584777" y="2351105"/>
            <a:ext cx="272125" cy="272125"/>
          </a:xfrm>
          <a:prstGeom prst="rect">
            <a:avLst/>
          </a:prstGeom>
        </p:spPr>
      </p:pic>
      <p:sp>
        <p:nvSpPr>
          <p:cNvPr id="15" name="Text 11"/>
          <p:cNvSpPr/>
          <p:nvPr/>
        </p:nvSpPr>
        <p:spPr>
          <a:xfrm>
            <a:off x="7159752" y="2167128"/>
            <a:ext cx="4297680" cy="384048"/>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価格表・原価</a:t>
            </a:r>
            <a:endParaRPr lang="en-US" sz="1500" dirty="0"/>
          </a:p>
        </p:txBody>
      </p:sp>
      <p:sp>
        <p:nvSpPr>
          <p:cNvPr id="16" name="Text 12"/>
          <p:cNvSpPr/>
          <p:nvPr/>
        </p:nvSpPr>
        <p:spPr>
          <a:xfrm>
            <a:off x="7159752" y="2569464"/>
            <a:ext cx="4251960" cy="64008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値引き条件・原価・利益率は、競合に渡れば大きな損害に。</a:t>
            </a:r>
            <a:endParaRPr lang="en-US" sz="1200" dirty="0"/>
          </a:p>
        </p:txBody>
      </p:sp>
      <p:sp>
        <p:nvSpPr>
          <p:cNvPr id="17" name="Shape 13"/>
          <p:cNvSpPr/>
          <p:nvPr/>
        </p:nvSpPr>
        <p:spPr>
          <a:xfrm>
            <a:off x="548640" y="3447288"/>
            <a:ext cx="5440680" cy="1298448"/>
          </a:xfrm>
          <a:prstGeom prst="roundRect">
            <a:avLst>
              <a:gd name="adj" fmla="val 6338"/>
            </a:avLst>
          </a:prstGeom>
          <a:solidFill>
            <a:srgbClr val="FFFFFF"/>
          </a:solidFill>
          <a:ln/>
          <a:effectLst>
            <a:outerShdw sx="100000" sy="100000" kx="0" ky="0" algn="bl" rotWithShape="0" blurRad="88900" dist="38100" dir="5400000">
              <a:srgbClr val="20303F">
                <a:alpha val="16000"/>
              </a:srgbClr>
            </a:outerShdw>
          </a:effectLst>
        </p:spPr>
      </p:sp>
      <p:sp>
        <p:nvSpPr>
          <p:cNvPr id="18" name="Shape 14"/>
          <p:cNvSpPr/>
          <p:nvPr/>
        </p:nvSpPr>
        <p:spPr>
          <a:xfrm>
            <a:off x="786384" y="3685032"/>
            <a:ext cx="566928" cy="56692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19" name="Image 2" descr="preencoded.png">    </p:cNvPr>
          <p:cNvPicPr>
            <a:picLocks noChangeAspect="1"/>
          </p:cNvPicPr>
          <p:nvPr/>
        </p:nvPicPr>
        <p:blipFill>
          <a:blip r:embed="rId3"/>
          <a:stretch>
            <a:fillRect/>
          </a:stretch>
        </p:blipFill>
        <p:spPr>
          <a:xfrm>
            <a:off x="933785" y="3832433"/>
            <a:ext cx="272125" cy="272125"/>
          </a:xfrm>
          <a:prstGeom prst="rect">
            <a:avLst/>
          </a:prstGeom>
        </p:spPr>
      </p:pic>
      <p:sp>
        <p:nvSpPr>
          <p:cNvPr id="20" name="Text 15"/>
          <p:cNvSpPr/>
          <p:nvPr/>
        </p:nvSpPr>
        <p:spPr>
          <a:xfrm>
            <a:off x="1508760" y="3648456"/>
            <a:ext cx="4297680" cy="384048"/>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見積・提案書</a:t>
            </a:r>
            <a:endParaRPr lang="en-US" sz="1500" dirty="0"/>
          </a:p>
        </p:txBody>
      </p:sp>
      <p:sp>
        <p:nvSpPr>
          <p:cNvPr id="21" name="Text 16"/>
          <p:cNvSpPr/>
          <p:nvPr/>
        </p:nvSpPr>
        <p:spPr>
          <a:xfrm>
            <a:off x="1508760" y="4050792"/>
            <a:ext cx="4251960" cy="64008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案件ごとの条件・戦略が見える。社外流出は競争力の流出。</a:t>
            </a:r>
            <a:endParaRPr lang="en-US" sz="1200" dirty="0"/>
          </a:p>
        </p:txBody>
      </p:sp>
      <p:sp>
        <p:nvSpPr>
          <p:cNvPr id="22" name="Shape 17"/>
          <p:cNvSpPr/>
          <p:nvPr/>
        </p:nvSpPr>
        <p:spPr>
          <a:xfrm>
            <a:off x="6199632" y="3447288"/>
            <a:ext cx="5440680" cy="1298448"/>
          </a:xfrm>
          <a:prstGeom prst="roundRect">
            <a:avLst>
              <a:gd name="adj" fmla="val 6338"/>
            </a:avLst>
          </a:prstGeom>
          <a:solidFill>
            <a:srgbClr val="FFFFFF"/>
          </a:solidFill>
          <a:ln/>
          <a:effectLst>
            <a:outerShdw sx="100000" sy="100000" kx="0" ky="0" algn="bl" rotWithShape="0" blurRad="88900" dist="38100" dir="5400000">
              <a:srgbClr val="20303F">
                <a:alpha val="16000"/>
              </a:srgbClr>
            </a:outerShdw>
          </a:effectLst>
        </p:spPr>
      </p:sp>
      <p:sp>
        <p:nvSpPr>
          <p:cNvPr id="23" name="Shape 18"/>
          <p:cNvSpPr/>
          <p:nvPr/>
        </p:nvSpPr>
        <p:spPr>
          <a:xfrm>
            <a:off x="6437376" y="3685032"/>
            <a:ext cx="566928" cy="56692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24" name="Image 3" descr="preencoded.png">    </p:cNvPr>
          <p:cNvPicPr>
            <a:picLocks noChangeAspect="1"/>
          </p:cNvPicPr>
          <p:nvPr/>
        </p:nvPicPr>
        <p:blipFill>
          <a:blip r:embed="rId4"/>
          <a:stretch>
            <a:fillRect/>
          </a:stretch>
        </p:blipFill>
        <p:spPr>
          <a:xfrm>
            <a:off x="6584777" y="3832433"/>
            <a:ext cx="272125" cy="272125"/>
          </a:xfrm>
          <a:prstGeom prst="rect">
            <a:avLst/>
          </a:prstGeom>
        </p:spPr>
      </p:pic>
      <p:sp>
        <p:nvSpPr>
          <p:cNvPr id="25" name="Text 19"/>
          <p:cNvSpPr/>
          <p:nvPr/>
        </p:nvSpPr>
        <p:spPr>
          <a:xfrm>
            <a:off x="7159752" y="3648456"/>
            <a:ext cx="4297680" cy="384048"/>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契約条件</a:t>
            </a:r>
            <a:endParaRPr lang="en-US" sz="1500" dirty="0"/>
          </a:p>
        </p:txBody>
      </p:sp>
      <p:sp>
        <p:nvSpPr>
          <p:cNvPr id="26" name="Text 20"/>
          <p:cNvSpPr/>
          <p:nvPr/>
        </p:nvSpPr>
        <p:spPr>
          <a:xfrm>
            <a:off x="7159752" y="4050792"/>
            <a:ext cx="4251960" cy="64008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取引先と合意した条件。多くは契約上の秘密保持義務がある。</a:t>
            </a:r>
            <a:endParaRPr lang="en-US" sz="1200" dirty="0"/>
          </a:p>
        </p:txBody>
      </p:sp>
      <p:sp>
        <p:nvSpPr>
          <p:cNvPr id="27" name="Shape 21"/>
          <p:cNvSpPr/>
          <p:nvPr/>
        </p:nvSpPr>
        <p:spPr>
          <a:xfrm>
            <a:off x="548640" y="5138928"/>
            <a:ext cx="11091672" cy="841248"/>
          </a:xfrm>
          <a:prstGeom prst="roundRect">
            <a:avLst>
              <a:gd name="adj" fmla="val 9783"/>
            </a:avLst>
          </a:prstGeom>
          <a:solidFill>
            <a:srgbClr val="F5EEDF"/>
          </a:solidFill>
          <a:ln w="12700">
            <a:solidFill>
              <a:srgbClr val="E0CFA8"/>
            </a:solidFill>
            <a:prstDash val="solid"/>
          </a:ln>
        </p:spPr>
      </p:sp>
      <p:pic>
        <p:nvPicPr>
          <p:cNvPr id="28" name="Image 4" descr="preencoded.png">    </p:cNvPr>
          <p:cNvPicPr>
            <a:picLocks noChangeAspect="1"/>
          </p:cNvPicPr>
          <p:nvPr/>
        </p:nvPicPr>
        <p:blipFill>
          <a:blip r:embed="rId5"/>
          <a:stretch>
            <a:fillRect/>
          </a:stretch>
        </p:blipFill>
        <p:spPr>
          <a:xfrm>
            <a:off x="841248" y="5358384"/>
            <a:ext cx="402336" cy="402336"/>
          </a:xfrm>
          <a:prstGeom prst="rect">
            <a:avLst/>
          </a:prstGeom>
        </p:spPr>
      </p:pic>
      <p:sp>
        <p:nvSpPr>
          <p:cNvPr id="29" name="Text 22"/>
          <p:cNvSpPr/>
          <p:nvPr/>
        </p:nvSpPr>
        <p:spPr>
          <a:xfrm>
            <a:off x="1371600" y="5138928"/>
            <a:ext cx="10149840" cy="841248"/>
          </a:xfrm>
          <a:prstGeom prst="rect">
            <a:avLst/>
          </a:prstGeom>
          <a:noFill/>
          <a:ln/>
        </p:spPr>
        <p:txBody>
          <a:bodyPr wrap="square" lIns="0" tIns="0" rIns="0" bIns="0" rtlCol="0" anchor="ctr"/>
          <a:lstStyle/>
          <a:p>
            <a:pPr indent="0" marL="0">
              <a:lnSpc>
                <a:spcPct val="108000"/>
              </a:lnSpc>
              <a:buNone/>
            </a:pPr>
            <a:r>
              <a:rPr lang="en-US" sz="1300" b="1" dirty="0">
                <a:solidFill>
                  <a:srgbClr val="8A6A2A"/>
                </a:solidFill>
                <a:latin typeface="Meiryo" pitchFamily="34" charset="0"/>
                <a:ea typeface="Meiryo" pitchFamily="34" charset="-122"/>
                <a:cs typeface="Meiryo" pitchFamily="34" charset="-120"/>
              </a:rPr>
              <a:t>「自分が作った資料だから」は理由になりません。</a:t>
            </a:r>
            <a:pPr indent="0" marL="0">
              <a:lnSpc>
                <a:spcPct val="108000"/>
              </a:lnSpc>
              <a:buNone/>
            </a:pPr>
            <a:r>
              <a:rPr lang="en-US" sz="1300" dirty="0">
                <a:solidFill>
                  <a:srgbClr val="5A4715"/>
                </a:solidFill>
                <a:latin typeface="Meiryo" pitchFamily="34" charset="0"/>
                <a:ea typeface="Meiryo" pitchFamily="34" charset="-122"/>
                <a:cs typeface="Meiryo" pitchFamily="34" charset="-120"/>
              </a:rPr>
              <a:t>  業務で作った資料は会社の情報です。顧客名を消しても、取引内容が分かれば持出しは問題になり得ます。</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PROTECT ② ｜ 技術・研究開発情報</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技術資料・図面・ソースコード・実験データ</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13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500" dirty="0">
                <a:solidFill>
                  <a:srgbClr val="5B6B7B"/>
                </a:solidFill>
                <a:latin typeface="Meiryo" pitchFamily="34" charset="0"/>
                <a:ea typeface="Meiryo" pitchFamily="34" charset="-122"/>
                <a:cs typeface="Meiryo" pitchFamily="34" charset="-120"/>
              </a:rPr>
              <a:t>企業の競争力の源泉です。一度社外に出ると取り返せず、非公知性も失われます。</a:t>
            </a:r>
            <a:endParaRPr lang="en-US" sz="1500" dirty="0"/>
          </a:p>
        </p:txBody>
      </p:sp>
      <p:sp>
        <p:nvSpPr>
          <p:cNvPr id="7" name="Shape 5"/>
          <p:cNvSpPr/>
          <p:nvPr/>
        </p:nvSpPr>
        <p:spPr>
          <a:xfrm>
            <a:off x="548640" y="1993392"/>
            <a:ext cx="2679192" cy="2194560"/>
          </a:xfrm>
          <a:prstGeom prst="roundRect">
            <a:avLst>
              <a:gd name="adj" fmla="val 3750"/>
            </a:avLst>
          </a:prstGeom>
          <a:solidFill>
            <a:srgbClr val="FFFFFF"/>
          </a:solidFill>
          <a:ln/>
          <a:effectLst>
            <a:outerShdw sx="100000" sy="100000" kx="0" ky="0" algn="bl" rotWithShape="0" blurRad="88900" dist="38100" dir="5400000">
              <a:srgbClr val="20303F">
                <a:alpha val="16000"/>
              </a:srgbClr>
            </a:outerShdw>
          </a:effectLst>
        </p:spPr>
      </p:sp>
      <p:sp>
        <p:nvSpPr>
          <p:cNvPr id="8" name="Shape 6"/>
          <p:cNvSpPr/>
          <p:nvPr/>
        </p:nvSpPr>
        <p:spPr>
          <a:xfrm>
            <a:off x="1531620" y="2267712"/>
            <a:ext cx="713232" cy="713232"/>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1717060" y="2453152"/>
            <a:ext cx="342351" cy="342351"/>
          </a:xfrm>
          <a:prstGeom prst="rect">
            <a:avLst/>
          </a:prstGeom>
        </p:spPr>
      </p:pic>
      <p:sp>
        <p:nvSpPr>
          <p:cNvPr id="10" name="Text 7"/>
          <p:cNvSpPr/>
          <p:nvPr/>
        </p:nvSpPr>
        <p:spPr>
          <a:xfrm>
            <a:off x="713232" y="3090672"/>
            <a:ext cx="2350008" cy="548640"/>
          </a:xfrm>
          <a:prstGeom prst="rect">
            <a:avLst/>
          </a:prstGeom>
          <a:noFill/>
          <a:ln/>
        </p:spPr>
        <p:txBody>
          <a:bodyPr wrap="square" lIns="0" tIns="0" rIns="0" bIns="0" rtlCol="0" anchor="t"/>
          <a:lstStyle/>
          <a:p>
            <a:pPr algn="ctr" indent="0" marL="0">
              <a:lnSpc>
                <a:spcPct val="100000"/>
              </a:lnSpc>
              <a:buNone/>
            </a:pPr>
            <a:r>
              <a:rPr lang="en-US" sz="1400" b="1" dirty="0">
                <a:solidFill>
                  <a:srgbClr val="16314F"/>
                </a:solidFill>
                <a:latin typeface="Meiryo" pitchFamily="34" charset="0"/>
                <a:ea typeface="Meiryo" pitchFamily="34" charset="-122"/>
                <a:cs typeface="Meiryo" pitchFamily="34" charset="-120"/>
              </a:rPr>
              <a:t>技術資料・実験データ</a:t>
            </a:r>
            <a:endParaRPr lang="en-US" sz="1400" dirty="0"/>
          </a:p>
        </p:txBody>
      </p:sp>
      <p:sp>
        <p:nvSpPr>
          <p:cNvPr id="11" name="Text 8"/>
          <p:cNvSpPr/>
          <p:nvPr/>
        </p:nvSpPr>
        <p:spPr>
          <a:xfrm>
            <a:off x="749808" y="3621024"/>
            <a:ext cx="2276856" cy="502920"/>
          </a:xfrm>
          <a:prstGeom prst="rect">
            <a:avLst/>
          </a:prstGeom>
          <a:noFill/>
          <a:ln/>
        </p:spPr>
        <p:txBody>
          <a:bodyPr wrap="square" lIns="0" tIns="0" rIns="0" bIns="0" rtlCol="0" anchor="t"/>
          <a:lstStyle/>
          <a:p>
            <a:pPr algn="ctr" indent="0" marL="0">
              <a:lnSpc>
                <a:spcPct val="106000"/>
              </a:lnSpc>
              <a:buNone/>
            </a:pPr>
            <a:r>
              <a:rPr lang="en-US" sz="1150" dirty="0">
                <a:solidFill>
                  <a:srgbClr val="263238"/>
                </a:solidFill>
                <a:latin typeface="Meiryo" pitchFamily="34" charset="0"/>
                <a:ea typeface="Meiryo" pitchFamily="34" charset="-122"/>
                <a:cs typeface="Meiryo" pitchFamily="34" charset="-120"/>
              </a:rPr>
              <a:t>未公表の設計・仕様・試作・評価結果。非公知性が命。</a:t>
            </a:r>
            <a:endParaRPr lang="en-US" sz="1150" dirty="0"/>
          </a:p>
        </p:txBody>
      </p:sp>
      <p:sp>
        <p:nvSpPr>
          <p:cNvPr id="12" name="Shape 9"/>
          <p:cNvSpPr/>
          <p:nvPr/>
        </p:nvSpPr>
        <p:spPr>
          <a:xfrm>
            <a:off x="3419856" y="1993392"/>
            <a:ext cx="2679192" cy="2194560"/>
          </a:xfrm>
          <a:prstGeom prst="roundRect">
            <a:avLst>
              <a:gd name="adj" fmla="val 3750"/>
            </a:avLst>
          </a:prstGeom>
          <a:solidFill>
            <a:srgbClr val="FFFFFF"/>
          </a:solidFill>
          <a:ln/>
          <a:effectLst>
            <a:outerShdw sx="100000" sy="100000" kx="0" ky="0" algn="bl" rotWithShape="0" blurRad="88900" dist="38100" dir="5400000">
              <a:srgbClr val="20303F">
                <a:alpha val="16000"/>
              </a:srgbClr>
            </a:outerShdw>
          </a:effectLst>
        </p:spPr>
      </p:sp>
      <p:sp>
        <p:nvSpPr>
          <p:cNvPr id="13" name="Shape 10"/>
          <p:cNvSpPr/>
          <p:nvPr/>
        </p:nvSpPr>
        <p:spPr>
          <a:xfrm>
            <a:off x="4402836" y="2267712"/>
            <a:ext cx="713232" cy="713232"/>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14" name="Image 1" descr="preencoded.png">    </p:cNvPr>
          <p:cNvPicPr>
            <a:picLocks noChangeAspect="1"/>
          </p:cNvPicPr>
          <p:nvPr/>
        </p:nvPicPr>
        <p:blipFill>
          <a:blip r:embed="rId2"/>
          <a:stretch>
            <a:fillRect/>
          </a:stretch>
        </p:blipFill>
        <p:spPr>
          <a:xfrm>
            <a:off x="4588276" y="2453152"/>
            <a:ext cx="342351" cy="342351"/>
          </a:xfrm>
          <a:prstGeom prst="rect">
            <a:avLst/>
          </a:prstGeom>
        </p:spPr>
      </p:pic>
      <p:sp>
        <p:nvSpPr>
          <p:cNvPr id="15" name="Text 11"/>
          <p:cNvSpPr/>
          <p:nvPr/>
        </p:nvSpPr>
        <p:spPr>
          <a:xfrm>
            <a:off x="3584448" y="3090672"/>
            <a:ext cx="2350008" cy="548640"/>
          </a:xfrm>
          <a:prstGeom prst="rect">
            <a:avLst/>
          </a:prstGeom>
          <a:noFill/>
          <a:ln/>
        </p:spPr>
        <p:txBody>
          <a:bodyPr wrap="square" lIns="0" tIns="0" rIns="0" bIns="0" rtlCol="0" anchor="t"/>
          <a:lstStyle/>
          <a:p>
            <a:pPr algn="ctr" indent="0" marL="0">
              <a:lnSpc>
                <a:spcPct val="100000"/>
              </a:lnSpc>
              <a:buNone/>
            </a:pPr>
            <a:r>
              <a:rPr lang="en-US" sz="1400" b="1" dirty="0">
                <a:solidFill>
                  <a:srgbClr val="16314F"/>
                </a:solidFill>
                <a:latin typeface="Meiryo" pitchFamily="34" charset="0"/>
                <a:ea typeface="Meiryo" pitchFamily="34" charset="-122"/>
                <a:cs typeface="Meiryo" pitchFamily="34" charset="-120"/>
              </a:rPr>
              <a:t>図面・回路・レシピ</a:t>
            </a:r>
            <a:endParaRPr lang="en-US" sz="1400" dirty="0"/>
          </a:p>
        </p:txBody>
      </p:sp>
      <p:sp>
        <p:nvSpPr>
          <p:cNvPr id="16" name="Text 12"/>
          <p:cNvSpPr/>
          <p:nvPr/>
        </p:nvSpPr>
        <p:spPr>
          <a:xfrm>
            <a:off x="3621024" y="3621024"/>
            <a:ext cx="2276856" cy="502920"/>
          </a:xfrm>
          <a:prstGeom prst="rect">
            <a:avLst/>
          </a:prstGeom>
          <a:noFill/>
          <a:ln/>
        </p:spPr>
        <p:txBody>
          <a:bodyPr wrap="square" lIns="0" tIns="0" rIns="0" bIns="0" rtlCol="0" anchor="t"/>
          <a:lstStyle/>
          <a:p>
            <a:pPr algn="ctr" indent="0" marL="0">
              <a:lnSpc>
                <a:spcPct val="106000"/>
              </a:lnSpc>
              <a:buNone/>
            </a:pPr>
            <a:r>
              <a:rPr lang="en-US" sz="1150" dirty="0">
                <a:solidFill>
                  <a:srgbClr val="263238"/>
                </a:solidFill>
                <a:latin typeface="Meiryo" pitchFamily="34" charset="0"/>
                <a:ea typeface="Meiryo" pitchFamily="34" charset="-122"/>
                <a:cs typeface="Meiryo" pitchFamily="34" charset="-120"/>
              </a:rPr>
              <a:t>製造のノウハウそのもの。写真1枚でも漏えいになり得る。</a:t>
            </a:r>
            <a:endParaRPr lang="en-US" sz="1150" dirty="0"/>
          </a:p>
        </p:txBody>
      </p:sp>
      <p:sp>
        <p:nvSpPr>
          <p:cNvPr id="17" name="Shape 13"/>
          <p:cNvSpPr/>
          <p:nvPr/>
        </p:nvSpPr>
        <p:spPr>
          <a:xfrm>
            <a:off x="6291072" y="1993392"/>
            <a:ext cx="2679192" cy="2194560"/>
          </a:xfrm>
          <a:prstGeom prst="roundRect">
            <a:avLst>
              <a:gd name="adj" fmla="val 3750"/>
            </a:avLst>
          </a:prstGeom>
          <a:solidFill>
            <a:srgbClr val="FFFFFF"/>
          </a:solidFill>
          <a:ln/>
          <a:effectLst>
            <a:outerShdw sx="100000" sy="100000" kx="0" ky="0" algn="bl" rotWithShape="0" blurRad="88900" dist="38100" dir="5400000">
              <a:srgbClr val="20303F">
                <a:alpha val="16000"/>
              </a:srgbClr>
            </a:outerShdw>
          </a:effectLst>
        </p:spPr>
      </p:sp>
      <p:sp>
        <p:nvSpPr>
          <p:cNvPr id="18" name="Shape 14"/>
          <p:cNvSpPr/>
          <p:nvPr/>
        </p:nvSpPr>
        <p:spPr>
          <a:xfrm>
            <a:off x="7274052" y="2267712"/>
            <a:ext cx="713232" cy="713232"/>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19" name="Image 2" descr="preencoded.png">    </p:cNvPr>
          <p:cNvPicPr>
            <a:picLocks noChangeAspect="1"/>
          </p:cNvPicPr>
          <p:nvPr/>
        </p:nvPicPr>
        <p:blipFill>
          <a:blip r:embed="rId3"/>
          <a:stretch>
            <a:fillRect/>
          </a:stretch>
        </p:blipFill>
        <p:spPr>
          <a:xfrm>
            <a:off x="7459492" y="2453152"/>
            <a:ext cx="342351" cy="342351"/>
          </a:xfrm>
          <a:prstGeom prst="rect">
            <a:avLst/>
          </a:prstGeom>
        </p:spPr>
      </p:pic>
      <p:sp>
        <p:nvSpPr>
          <p:cNvPr id="20" name="Text 15"/>
          <p:cNvSpPr/>
          <p:nvPr/>
        </p:nvSpPr>
        <p:spPr>
          <a:xfrm>
            <a:off x="6455664" y="3090672"/>
            <a:ext cx="2350008" cy="548640"/>
          </a:xfrm>
          <a:prstGeom prst="rect">
            <a:avLst/>
          </a:prstGeom>
          <a:noFill/>
          <a:ln/>
        </p:spPr>
        <p:txBody>
          <a:bodyPr wrap="square" lIns="0" tIns="0" rIns="0" bIns="0" rtlCol="0" anchor="t"/>
          <a:lstStyle/>
          <a:p>
            <a:pPr algn="ctr" indent="0" marL="0">
              <a:lnSpc>
                <a:spcPct val="100000"/>
              </a:lnSpc>
              <a:buNone/>
            </a:pPr>
            <a:r>
              <a:rPr lang="en-US" sz="1400" b="1" dirty="0">
                <a:solidFill>
                  <a:srgbClr val="16314F"/>
                </a:solidFill>
                <a:latin typeface="Meiryo" pitchFamily="34" charset="0"/>
                <a:ea typeface="Meiryo" pitchFamily="34" charset="-122"/>
                <a:cs typeface="Meiryo" pitchFamily="34" charset="-120"/>
              </a:rPr>
              <a:t>ソースコード</a:t>
            </a:r>
            <a:endParaRPr lang="en-US" sz="1400" dirty="0"/>
          </a:p>
        </p:txBody>
      </p:sp>
      <p:sp>
        <p:nvSpPr>
          <p:cNvPr id="21" name="Text 16"/>
          <p:cNvSpPr/>
          <p:nvPr/>
        </p:nvSpPr>
        <p:spPr>
          <a:xfrm>
            <a:off x="6492240" y="3621024"/>
            <a:ext cx="2276856" cy="502920"/>
          </a:xfrm>
          <a:prstGeom prst="rect">
            <a:avLst/>
          </a:prstGeom>
          <a:noFill/>
          <a:ln/>
        </p:spPr>
        <p:txBody>
          <a:bodyPr wrap="square" lIns="0" tIns="0" rIns="0" bIns="0" rtlCol="0" anchor="t"/>
          <a:lstStyle/>
          <a:p>
            <a:pPr algn="ctr" indent="0" marL="0">
              <a:lnSpc>
                <a:spcPct val="106000"/>
              </a:lnSpc>
              <a:buNone/>
            </a:pPr>
            <a:r>
              <a:rPr lang="en-US" sz="1150" dirty="0">
                <a:solidFill>
                  <a:srgbClr val="263238"/>
                </a:solidFill>
                <a:latin typeface="Meiryo" pitchFamily="34" charset="0"/>
                <a:ea typeface="Meiryo" pitchFamily="34" charset="-122"/>
                <a:cs typeface="Meiryo" pitchFamily="34" charset="-120"/>
              </a:rPr>
              <a:t>コピー・持出し・外部AIへの貼付けに特に注意。</a:t>
            </a:r>
            <a:endParaRPr lang="en-US" sz="1150" dirty="0"/>
          </a:p>
        </p:txBody>
      </p:sp>
      <p:sp>
        <p:nvSpPr>
          <p:cNvPr id="22" name="Shape 17"/>
          <p:cNvSpPr/>
          <p:nvPr/>
        </p:nvSpPr>
        <p:spPr>
          <a:xfrm>
            <a:off x="9162288" y="1993392"/>
            <a:ext cx="2679192" cy="2194560"/>
          </a:xfrm>
          <a:prstGeom prst="roundRect">
            <a:avLst>
              <a:gd name="adj" fmla="val 3750"/>
            </a:avLst>
          </a:prstGeom>
          <a:solidFill>
            <a:srgbClr val="FFFFFF"/>
          </a:solidFill>
          <a:ln/>
          <a:effectLst>
            <a:outerShdw sx="100000" sy="100000" kx="0" ky="0" algn="bl" rotWithShape="0" blurRad="88900" dist="38100" dir="5400000">
              <a:srgbClr val="20303F">
                <a:alpha val="16000"/>
              </a:srgbClr>
            </a:outerShdw>
          </a:effectLst>
        </p:spPr>
      </p:sp>
      <p:sp>
        <p:nvSpPr>
          <p:cNvPr id="23" name="Shape 18"/>
          <p:cNvSpPr/>
          <p:nvPr/>
        </p:nvSpPr>
        <p:spPr>
          <a:xfrm>
            <a:off x="10145268" y="2267712"/>
            <a:ext cx="713232" cy="713232"/>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24" name="Image 3" descr="preencoded.png">    </p:cNvPr>
          <p:cNvPicPr>
            <a:picLocks noChangeAspect="1"/>
          </p:cNvPicPr>
          <p:nvPr/>
        </p:nvPicPr>
        <p:blipFill>
          <a:blip r:embed="rId4"/>
          <a:stretch>
            <a:fillRect/>
          </a:stretch>
        </p:blipFill>
        <p:spPr>
          <a:xfrm>
            <a:off x="10330708" y="2453152"/>
            <a:ext cx="342351" cy="342351"/>
          </a:xfrm>
          <a:prstGeom prst="rect">
            <a:avLst/>
          </a:prstGeom>
        </p:spPr>
      </p:pic>
      <p:sp>
        <p:nvSpPr>
          <p:cNvPr id="25" name="Text 19"/>
          <p:cNvSpPr/>
          <p:nvPr/>
        </p:nvSpPr>
        <p:spPr>
          <a:xfrm>
            <a:off x="9326880" y="3090672"/>
            <a:ext cx="2350008" cy="548640"/>
          </a:xfrm>
          <a:prstGeom prst="rect">
            <a:avLst/>
          </a:prstGeom>
          <a:noFill/>
          <a:ln/>
        </p:spPr>
        <p:txBody>
          <a:bodyPr wrap="square" lIns="0" tIns="0" rIns="0" bIns="0" rtlCol="0" anchor="t"/>
          <a:lstStyle/>
          <a:p>
            <a:pPr algn="ctr" indent="0" marL="0">
              <a:lnSpc>
                <a:spcPct val="100000"/>
              </a:lnSpc>
              <a:buNone/>
            </a:pPr>
            <a:r>
              <a:rPr lang="en-US" sz="1400" b="1" dirty="0">
                <a:solidFill>
                  <a:srgbClr val="16314F"/>
                </a:solidFill>
                <a:latin typeface="Meiryo" pitchFamily="34" charset="0"/>
                <a:ea typeface="Meiryo" pitchFamily="34" charset="-122"/>
                <a:cs typeface="Meiryo" pitchFamily="34" charset="-120"/>
              </a:rPr>
              <a:t>研究開発・知財情報</a:t>
            </a:r>
            <a:endParaRPr lang="en-US" sz="1400" dirty="0"/>
          </a:p>
        </p:txBody>
      </p:sp>
      <p:sp>
        <p:nvSpPr>
          <p:cNvPr id="26" name="Text 20"/>
          <p:cNvSpPr/>
          <p:nvPr/>
        </p:nvSpPr>
        <p:spPr>
          <a:xfrm>
            <a:off x="9363456" y="3621024"/>
            <a:ext cx="2276856" cy="502920"/>
          </a:xfrm>
          <a:prstGeom prst="rect">
            <a:avLst/>
          </a:prstGeom>
          <a:noFill/>
          <a:ln/>
        </p:spPr>
        <p:txBody>
          <a:bodyPr wrap="square" lIns="0" tIns="0" rIns="0" bIns="0" rtlCol="0" anchor="t"/>
          <a:lstStyle/>
          <a:p>
            <a:pPr algn="ctr" indent="0" marL="0">
              <a:lnSpc>
                <a:spcPct val="106000"/>
              </a:lnSpc>
              <a:buNone/>
            </a:pPr>
            <a:r>
              <a:rPr lang="en-US" sz="1150" dirty="0">
                <a:solidFill>
                  <a:srgbClr val="263238"/>
                </a:solidFill>
                <a:latin typeface="Meiryo" pitchFamily="34" charset="0"/>
                <a:ea typeface="Meiryo" pitchFamily="34" charset="-122"/>
                <a:cs typeface="Meiryo" pitchFamily="34" charset="-120"/>
              </a:rPr>
              <a:t>出願前の発明は公開すると権利化に影響することがある。</a:t>
            </a:r>
            <a:endParaRPr lang="en-US" sz="1150" dirty="0"/>
          </a:p>
        </p:txBody>
      </p:sp>
      <p:sp>
        <p:nvSpPr>
          <p:cNvPr id="27" name="Shape 21"/>
          <p:cNvSpPr/>
          <p:nvPr/>
        </p:nvSpPr>
        <p:spPr>
          <a:xfrm>
            <a:off x="548640" y="4443984"/>
            <a:ext cx="11091672" cy="1508760"/>
          </a:xfrm>
          <a:prstGeom prst="roundRect">
            <a:avLst>
              <a:gd name="adj" fmla="val 5455"/>
            </a:avLst>
          </a:prstGeom>
          <a:solidFill>
            <a:srgbClr val="E9EDF2"/>
          </a:solidFill>
          <a:ln/>
        </p:spPr>
      </p:sp>
      <p:pic>
        <p:nvPicPr>
          <p:cNvPr id="28" name="Image 4" descr="preencoded.png">    </p:cNvPr>
          <p:cNvPicPr>
            <a:picLocks noChangeAspect="1"/>
          </p:cNvPicPr>
          <p:nvPr/>
        </p:nvPicPr>
        <p:blipFill>
          <a:blip r:embed="rId5"/>
          <a:stretch>
            <a:fillRect/>
          </a:stretch>
        </p:blipFill>
        <p:spPr>
          <a:xfrm>
            <a:off x="868680" y="4700016"/>
            <a:ext cx="457200" cy="457200"/>
          </a:xfrm>
          <a:prstGeom prst="rect">
            <a:avLst/>
          </a:prstGeom>
        </p:spPr>
      </p:pic>
      <p:sp>
        <p:nvSpPr>
          <p:cNvPr id="29" name="Text 22"/>
          <p:cNvSpPr/>
          <p:nvPr/>
        </p:nvSpPr>
        <p:spPr>
          <a:xfrm>
            <a:off x="1463040" y="4663440"/>
            <a:ext cx="5486400" cy="45720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研究開発・技術部門での合言葉</a:t>
            </a:r>
            <a:endParaRPr lang="en-US" sz="1500" dirty="0"/>
          </a:p>
        </p:txBody>
      </p:sp>
      <p:sp>
        <p:nvSpPr>
          <p:cNvPr id="30" name="Text 23"/>
          <p:cNvSpPr/>
          <p:nvPr/>
        </p:nvSpPr>
        <p:spPr>
          <a:xfrm>
            <a:off x="1005840" y="5138928"/>
            <a:ext cx="10424160" cy="731520"/>
          </a:xfrm>
          <a:prstGeom prst="rect">
            <a:avLst/>
          </a:prstGeom>
          <a:noFill/>
          <a:ln/>
        </p:spPr>
        <p:txBody>
          <a:bodyPr wrap="square" lIns="0" tIns="0" rIns="0" bIns="0" rtlCol="0" anchor="t"/>
          <a:lstStyle/>
          <a:p>
            <a:pPr indent="0" marL="0">
              <a:lnSpc>
                <a:spcPct val="112000"/>
              </a:lnSpc>
              <a:buNone/>
            </a:pPr>
            <a:r>
              <a:rPr lang="en-US" sz="1300" dirty="0">
                <a:solidFill>
                  <a:srgbClr val="263238"/>
                </a:solidFill>
                <a:latin typeface="Meiryo" pitchFamily="34" charset="0"/>
                <a:ea typeface="Meiryo" pitchFamily="34" charset="-122"/>
                <a:cs typeface="Meiryo" pitchFamily="34" charset="-120"/>
              </a:rPr>
              <a:t>共同研究・委託では「必要なデータだけ」を共有する／別プロジェクトや将来構想の資料を混ぜない／</a:t>
            </a:r>
            <a:endParaRPr lang="en-US" sz="1300" dirty="0"/>
          </a:p>
          <a:p>
            <a:pPr indent="0" marL="0">
              <a:lnSpc>
                <a:spcPct val="112000"/>
              </a:lnSpc>
              <a:buNone/>
            </a:pPr>
            <a:r>
              <a:rPr lang="en-US" sz="1300" dirty="0">
                <a:solidFill>
                  <a:srgbClr val="263238"/>
                </a:solidFill>
                <a:latin typeface="Meiryo" pitchFamily="34" charset="0"/>
                <a:ea typeface="Meiryo" pitchFamily="34" charset="-122"/>
                <a:cs typeface="Meiryo" pitchFamily="34" charset="-120"/>
              </a:rPr>
              <a:t>出願前の情報は公開・投稿・外部AI入力をしない／持出しや外部送付の前に必ず上長へ確認する。</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PROTECT ③ ｜ 経営・未公表情報</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事業計画・M&amp;A・人事・未公表情報</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14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500" dirty="0">
                <a:solidFill>
                  <a:srgbClr val="5B6B7B"/>
                </a:solidFill>
                <a:latin typeface="Meiryo" pitchFamily="34" charset="0"/>
                <a:ea typeface="Meiryo" pitchFamily="34" charset="-122"/>
                <a:cs typeface="Meiryo" pitchFamily="34" charset="-120"/>
              </a:rPr>
              <a:t>公表前に漏れると、経営判断・取引・株価・人に重大な影響を与える情報です。</a:t>
            </a:r>
            <a:endParaRPr lang="en-US" sz="1500" dirty="0"/>
          </a:p>
        </p:txBody>
      </p:sp>
      <p:sp>
        <p:nvSpPr>
          <p:cNvPr id="7" name="Shape 5"/>
          <p:cNvSpPr/>
          <p:nvPr/>
        </p:nvSpPr>
        <p:spPr>
          <a:xfrm>
            <a:off x="548640" y="1965960"/>
            <a:ext cx="5440680" cy="1298448"/>
          </a:xfrm>
          <a:prstGeom prst="roundRect">
            <a:avLst>
              <a:gd name="adj" fmla="val 6338"/>
            </a:avLst>
          </a:prstGeom>
          <a:solidFill>
            <a:srgbClr val="FFFFFF"/>
          </a:solidFill>
          <a:ln/>
          <a:effectLst>
            <a:outerShdw sx="100000" sy="100000" kx="0" ky="0" algn="bl" rotWithShape="0" blurRad="88900" dist="38100" dir="5400000">
              <a:srgbClr val="20303F">
                <a:alpha val="16000"/>
              </a:srgbClr>
            </a:outerShdw>
          </a:effectLst>
        </p:spPr>
      </p:sp>
      <p:sp>
        <p:nvSpPr>
          <p:cNvPr id="8" name="Shape 6"/>
          <p:cNvSpPr/>
          <p:nvPr/>
        </p:nvSpPr>
        <p:spPr>
          <a:xfrm>
            <a:off x="786384" y="2203704"/>
            <a:ext cx="566928" cy="566928"/>
          </a:xfrm>
          <a:prstGeom prst="ellipse">
            <a:avLst/>
          </a:prstGeom>
          <a:solidFill>
            <a:srgbClr val="16314F"/>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933785" y="2351105"/>
            <a:ext cx="272125" cy="272125"/>
          </a:xfrm>
          <a:prstGeom prst="rect">
            <a:avLst/>
          </a:prstGeom>
        </p:spPr>
      </p:pic>
      <p:sp>
        <p:nvSpPr>
          <p:cNvPr id="10" name="Text 7"/>
          <p:cNvSpPr/>
          <p:nvPr/>
        </p:nvSpPr>
        <p:spPr>
          <a:xfrm>
            <a:off x="1508760" y="2167128"/>
            <a:ext cx="4297680" cy="384048"/>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事業計画・予算</a:t>
            </a:r>
            <a:endParaRPr lang="en-US" sz="1500" dirty="0"/>
          </a:p>
        </p:txBody>
      </p:sp>
      <p:sp>
        <p:nvSpPr>
          <p:cNvPr id="11" name="Text 8"/>
          <p:cNvSpPr/>
          <p:nvPr/>
        </p:nvSpPr>
        <p:spPr>
          <a:xfrm>
            <a:off x="1508760" y="2569464"/>
            <a:ext cx="4251960" cy="64008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中期計画・新規事業・撤退・投資。競合や市場に渡せない。</a:t>
            </a:r>
            <a:endParaRPr lang="en-US" sz="1200" dirty="0"/>
          </a:p>
        </p:txBody>
      </p:sp>
      <p:sp>
        <p:nvSpPr>
          <p:cNvPr id="12" name="Shape 9"/>
          <p:cNvSpPr/>
          <p:nvPr/>
        </p:nvSpPr>
        <p:spPr>
          <a:xfrm>
            <a:off x="6199632" y="1965960"/>
            <a:ext cx="5440680" cy="1298448"/>
          </a:xfrm>
          <a:prstGeom prst="roundRect">
            <a:avLst>
              <a:gd name="adj" fmla="val 6338"/>
            </a:avLst>
          </a:prstGeom>
          <a:solidFill>
            <a:srgbClr val="FFFFFF"/>
          </a:solidFill>
          <a:ln/>
          <a:effectLst>
            <a:outerShdw sx="100000" sy="100000" kx="0" ky="0" algn="bl" rotWithShape="0" blurRad="88900" dist="38100" dir="5400000">
              <a:srgbClr val="20303F">
                <a:alpha val="16000"/>
              </a:srgbClr>
            </a:outerShdw>
          </a:effectLst>
        </p:spPr>
      </p:sp>
      <p:sp>
        <p:nvSpPr>
          <p:cNvPr id="13" name="Shape 10"/>
          <p:cNvSpPr/>
          <p:nvPr/>
        </p:nvSpPr>
        <p:spPr>
          <a:xfrm>
            <a:off x="6437376" y="2203704"/>
            <a:ext cx="566928" cy="566928"/>
          </a:xfrm>
          <a:prstGeom prst="ellipse">
            <a:avLst/>
          </a:prstGeom>
          <a:solidFill>
            <a:srgbClr val="16314F"/>
          </a:solidFill>
          <a:ln/>
          <a:effectLst>
            <a:outerShdw sx="100000" sy="100000" kx="0" ky="0" algn="bl" rotWithShape="0" blurRad="63500" dist="25400" dir="5400000">
              <a:srgbClr val="20303F">
                <a:alpha val="12000"/>
              </a:srgbClr>
            </a:outerShdw>
          </a:effectLst>
        </p:spPr>
      </p:sp>
      <p:pic>
        <p:nvPicPr>
          <p:cNvPr id="14" name="Image 1" descr="preencoded.png">    </p:cNvPr>
          <p:cNvPicPr>
            <a:picLocks noChangeAspect="1"/>
          </p:cNvPicPr>
          <p:nvPr/>
        </p:nvPicPr>
        <p:blipFill>
          <a:blip r:embed="rId2"/>
          <a:stretch>
            <a:fillRect/>
          </a:stretch>
        </p:blipFill>
        <p:spPr>
          <a:xfrm>
            <a:off x="6584777" y="2351105"/>
            <a:ext cx="272125" cy="272125"/>
          </a:xfrm>
          <a:prstGeom prst="rect">
            <a:avLst/>
          </a:prstGeom>
        </p:spPr>
      </p:pic>
      <p:sp>
        <p:nvSpPr>
          <p:cNvPr id="15" name="Text 11"/>
          <p:cNvSpPr/>
          <p:nvPr/>
        </p:nvSpPr>
        <p:spPr>
          <a:xfrm>
            <a:off x="7159752" y="2167128"/>
            <a:ext cx="4297680" cy="384048"/>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M&amp;A・提携・取引</a:t>
            </a:r>
            <a:endParaRPr lang="en-US" sz="1500" dirty="0"/>
          </a:p>
        </p:txBody>
      </p:sp>
      <p:sp>
        <p:nvSpPr>
          <p:cNvPr id="16" name="Text 12"/>
          <p:cNvSpPr/>
          <p:nvPr/>
        </p:nvSpPr>
        <p:spPr>
          <a:xfrm>
            <a:off x="7159752" y="2569464"/>
            <a:ext cx="4251960" cy="64008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交渉中の案件は、相手・条件・存在自体が秘密のことが多い。</a:t>
            </a:r>
            <a:endParaRPr lang="en-US" sz="1200" dirty="0"/>
          </a:p>
        </p:txBody>
      </p:sp>
      <p:sp>
        <p:nvSpPr>
          <p:cNvPr id="17" name="Shape 13"/>
          <p:cNvSpPr/>
          <p:nvPr/>
        </p:nvSpPr>
        <p:spPr>
          <a:xfrm>
            <a:off x="548640" y="3447288"/>
            <a:ext cx="5440680" cy="1298448"/>
          </a:xfrm>
          <a:prstGeom prst="roundRect">
            <a:avLst>
              <a:gd name="adj" fmla="val 6338"/>
            </a:avLst>
          </a:prstGeom>
          <a:solidFill>
            <a:srgbClr val="FFFFFF"/>
          </a:solidFill>
          <a:ln/>
          <a:effectLst>
            <a:outerShdw sx="100000" sy="100000" kx="0" ky="0" algn="bl" rotWithShape="0" blurRad="88900" dist="38100" dir="5400000">
              <a:srgbClr val="20303F">
                <a:alpha val="16000"/>
              </a:srgbClr>
            </a:outerShdw>
          </a:effectLst>
        </p:spPr>
      </p:sp>
      <p:sp>
        <p:nvSpPr>
          <p:cNvPr id="18" name="Shape 14"/>
          <p:cNvSpPr/>
          <p:nvPr/>
        </p:nvSpPr>
        <p:spPr>
          <a:xfrm>
            <a:off x="786384" y="3685032"/>
            <a:ext cx="566928" cy="566928"/>
          </a:xfrm>
          <a:prstGeom prst="ellipse">
            <a:avLst/>
          </a:prstGeom>
          <a:solidFill>
            <a:srgbClr val="16314F"/>
          </a:solidFill>
          <a:ln/>
          <a:effectLst>
            <a:outerShdw sx="100000" sy="100000" kx="0" ky="0" algn="bl" rotWithShape="0" blurRad="63500" dist="25400" dir="5400000">
              <a:srgbClr val="20303F">
                <a:alpha val="12000"/>
              </a:srgbClr>
            </a:outerShdw>
          </a:effectLst>
        </p:spPr>
      </p:sp>
      <p:pic>
        <p:nvPicPr>
          <p:cNvPr id="19" name="Image 2" descr="preencoded.png">    </p:cNvPr>
          <p:cNvPicPr>
            <a:picLocks noChangeAspect="1"/>
          </p:cNvPicPr>
          <p:nvPr/>
        </p:nvPicPr>
        <p:blipFill>
          <a:blip r:embed="rId3"/>
          <a:stretch>
            <a:fillRect/>
          </a:stretch>
        </p:blipFill>
        <p:spPr>
          <a:xfrm>
            <a:off x="933785" y="3832433"/>
            <a:ext cx="272125" cy="272125"/>
          </a:xfrm>
          <a:prstGeom prst="rect">
            <a:avLst/>
          </a:prstGeom>
        </p:spPr>
      </p:pic>
      <p:sp>
        <p:nvSpPr>
          <p:cNvPr id="20" name="Text 15"/>
          <p:cNvSpPr/>
          <p:nvPr/>
        </p:nvSpPr>
        <p:spPr>
          <a:xfrm>
            <a:off x="1508760" y="3648456"/>
            <a:ext cx="4297680" cy="384048"/>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人事・組織情報</a:t>
            </a:r>
            <a:endParaRPr lang="en-US" sz="1500" dirty="0"/>
          </a:p>
        </p:txBody>
      </p:sp>
      <p:sp>
        <p:nvSpPr>
          <p:cNvPr id="21" name="Text 16"/>
          <p:cNvSpPr/>
          <p:nvPr/>
        </p:nvSpPr>
        <p:spPr>
          <a:xfrm>
            <a:off x="1508760" y="4050792"/>
            <a:ext cx="4251960" cy="64008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人事異動・処遇・評価。個人情報でもあり、配慮が必要。</a:t>
            </a:r>
            <a:endParaRPr lang="en-US" sz="1200" dirty="0"/>
          </a:p>
        </p:txBody>
      </p:sp>
      <p:sp>
        <p:nvSpPr>
          <p:cNvPr id="22" name="Shape 17"/>
          <p:cNvSpPr/>
          <p:nvPr/>
        </p:nvSpPr>
        <p:spPr>
          <a:xfrm>
            <a:off x="6199632" y="3447288"/>
            <a:ext cx="5440680" cy="1298448"/>
          </a:xfrm>
          <a:prstGeom prst="roundRect">
            <a:avLst>
              <a:gd name="adj" fmla="val 6338"/>
            </a:avLst>
          </a:prstGeom>
          <a:solidFill>
            <a:srgbClr val="FFFFFF"/>
          </a:solidFill>
          <a:ln/>
          <a:effectLst>
            <a:outerShdw sx="100000" sy="100000" kx="0" ky="0" algn="bl" rotWithShape="0" blurRad="88900" dist="38100" dir="5400000">
              <a:srgbClr val="20303F">
                <a:alpha val="16000"/>
              </a:srgbClr>
            </a:outerShdw>
          </a:effectLst>
        </p:spPr>
      </p:sp>
      <p:sp>
        <p:nvSpPr>
          <p:cNvPr id="23" name="Shape 18"/>
          <p:cNvSpPr/>
          <p:nvPr/>
        </p:nvSpPr>
        <p:spPr>
          <a:xfrm>
            <a:off x="6437376" y="3685032"/>
            <a:ext cx="566928" cy="566928"/>
          </a:xfrm>
          <a:prstGeom prst="ellipse">
            <a:avLst/>
          </a:prstGeom>
          <a:solidFill>
            <a:srgbClr val="16314F"/>
          </a:solidFill>
          <a:ln/>
          <a:effectLst>
            <a:outerShdw sx="100000" sy="100000" kx="0" ky="0" algn="bl" rotWithShape="0" blurRad="63500" dist="25400" dir="5400000">
              <a:srgbClr val="20303F">
                <a:alpha val="12000"/>
              </a:srgbClr>
            </a:outerShdw>
          </a:effectLst>
        </p:spPr>
      </p:sp>
      <p:pic>
        <p:nvPicPr>
          <p:cNvPr id="24" name="Image 3" descr="preencoded.png">    </p:cNvPr>
          <p:cNvPicPr>
            <a:picLocks noChangeAspect="1"/>
          </p:cNvPicPr>
          <p:nvPr/>
        </p:nvPicPr>
        <p:blipFill>
          <a:blip r:embed="rId4"/>
          <a:stretch>
            <a:fillRect/>
          </a:stretch>
        </p:blipFill>
        <p:spPr>
          <a:xfrm>
            <a:off x="6584777" y="3832433"/>
            <a:ext cx="272125" cy="272125"/>
          </a:xfrm>
          <a:prstGeom prst="rect">
            <a:avLst/>
          </a:prstGeom>
        </p:spPr>
      </p:pic>
      <p:sp>
        <p:nvSpPr>
          <p:cNvPr id="25" name="Text 19"/>
          <p:cNvSpPr/>
          <p:nvPr/>
        </p:nvSpPr>
        <p:spPr>
          <a:xfrm>
            <a:off x="7159752" y="3648456"/>
            <a:ext cx="4297680" cy="384048"/>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その他の未公表情報</a:t>
            </a:r>
            <a:endParaRPr lang="en-US" sz="1500" dirty="0"/>
          </a:p>
        </p:txBody>
      </p:sp>
      <p:sp>
        <p:nvSpPr>
          <p:cNvPr id="26" name="Text 20"/>
          <p:cNvSpPr/>
          <p:nvPr/>
        </p:nvSpPr>
        <p:spPr>
          <a:xfrm>
            <a:off x="7159752" y="4050792"/>
            <a:ext cx="4251960" cy="64008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決算・新製品・価格改定など、公表日まで秘密にすべき情報。</a:t>
            </a:r>
            <a:endParaRPr lang="en-US" sz="1200" dirty="0"/>
          </a:p>
        </p:txBody>
      </p:sp>
      <p:sp>
        <p:nvSpPr>
          <p:cNvPr id="27" name="Shape 21"/>
          <p:cNvSpPr/>
          <p:nvPr/>
        </p:nvSpPr>
        <p:spPr>
          <a:xfrm>
            <a:off x="548640" y="5138928"/>
            <a:ext cx="11091672" cy="841248"/>
          </a:xfrm>
          <a:prstGeom prst="roundRect">
            <a:avLst>
              <a:gd name="adj" fmla="val 9783"/>
            </a:avLst>
          </a:prstGeom>
          <a:solidFill>
            <a:srgbClr val="F5EEDF"/>
          </a:solidFill>
          <a:ln w="12700">
            <a:solidFill>
              <a:srgbClr val="E0CFA8"/>
            </a:solidFill>
            <a:prstDash val="solid"/>
          </a:ln>
        </p:spPr>
      </p:sp>
      <p:pic>
        <p:nvPicPr>
          <p:cNvPr id="28" name="Image 4" descr="preencoded.png">    </p:cNvPr>
          <p:cNvPicPr>
            <a:picLocks noChangeAspect="1"/>
          </p:cNvPicPr>
          <p:nvPr/>
        </p:nvPicPr>
        <p:blipFill>
          <a:blip r:embed="rId5"/>
          <a:stretch>
            <a:fillRect/>
          </a:stretch>
        </p:blipFill>
        <p:spPr>
          <a:xfrm>
            <a:off x="841248" y="5358384"/>
            <a:ext cx="402336" cy="402336"/>
          </a:xfrm>
          <a:prstGeom prst="rect">
            <a:avLst/>
          </a:prstGeom>
        </p:spPr>
      </p:pic>
      <p:sp>
        <p:nvSpPr>
          <p:cNvPr id="29" name="Text 22"/>
          <p:cNvSpPr/>
          <p:nvPr/>
        </p:nvSpPr>
        <p:spPr>
          <a:xfrm>
            <a:off x="1371600" y="5138928"/>
            <a:ext cx="10149840" cy="841248"/>
          </a:xfrm>
          <a:prstGeom prst="rect">
            <a:avLst/>
          </a:prstGeom>
          <a:noFill/>
          <a:ln/>
        </p:spPr>
        <p:txBody>
          <a:bodyPr wrap="square" lIns="0" tIns="0" rIns="0" bIns="0" rtlCol="0" anchor="ctr"/>
          <a:lstStyle/>
          <a:p>
            <a:pPr indent="0" marL="0">
              <a:lnSpc>
                <a:spcPct val="108000"/>
              </a:lnSpc>
              <a:buNone/>
            </a:pPr>
            <a:r>
              <a:rPr lang="en-US" sz="1300" b="1" dirty="0">
                <a:solidFill>
                  <a:srgbClr val="8A6A2A"/>
                </a:solidFill>
                <a:latin typeface="Meiryo" pitchFamily="34" charset="0"/>
                <a:ea typeface="Meiryo" pitchFamily="34" charset="-122"/>
                <a:cs typeface="Meiryo" pitchFamily="34" charset="-120"/>
              </a:rPr>
              <a:t>上場会社では「インサイダー取引」の問題にもつながります。</a:t>
            </a:r>
            <a:pPr indent="0" marL="0">
              <a:lnSpc>
                <a:spcPct val="108000"/>
              </a:lnSpc>
              <a:buNone/>
            </a:pPr>
            <a:r>
              <a:rPr lang="en-US" sz="1300" dirty="0">
                <a:solidFill>
                  <a:srgbClr val="5A4715"/>
                </a:solidFill>
                <a:latin typeface="Meiryo" pitchFamily="34" charset="0"/>
                <a:ea typeface="Meiryo" pitchFamily="34" charset="-122"/>
                <a:cs typeface="Meiryo" pitchFamily="34" charset="-120"/>
              </a:rPr>
              <a:t>  未公表の重要情報は、社内外で「話さない・送らない・投稿しない」。詳細は第20回で扱います。</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CHANNEL ① ｜ クラウド共有</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共有リンクの「公開範囲」を必ず確認</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15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500" dirty="0">
                <a:solidFill>
                  <a:srgbClr val="5B6B7B"/>
                </a:solidFill>
                <a:latin typeface="Meiryo" pitchFamily="34" charset="0"/>
                <a:ea typeface="Meiryo" pitchFamily="34" charset="-122"/>
                <a:cs typeface="Meiryo" pitchFamily="34" charset="-120"/>
              </a:rPr>
              <a:t>便利なクラウド共有は、設定を1つ間違えるだけで「世界中に公開」になり得ます。</a:t>
            </a:r>
            <a:endParaRPr lang="en-US" sz="1500" dirty="0"/>
          </a:p>
        </p:txBody>
      </p:sp>
      <p:sp>
        <p:nvSpPr>
          <p:cNvPr id="7" name="Shape 5"/>
          <p:cNvSpPr/>
          <p:nvPr/>
        </p:nvSpPr>
        <p:spPr>
          <a:xfrm>
            <a:off x="548640" y="1993392"/>
            <a:ext cx="2679192" cy="2286000"/>
          </a:xfrm>
          <a:prstGeom prst="roundRect">
            <a:avLst>
              <a:gd name="adj" fmla="val 3600"/>
            </a:avLst>
          </a:prstGeom>
          <a:solidFill>
            <a:srgbClr val="FFFFFF"/>
          </a:solidFill>
          <a:ln/>
          <a:effectLst>
            <a:outerShdw sx="100000" sy="100000" kx="0" ky="0" algn="bl" rotWithShape="0" blurRad="88900" dist="38100" dir="5400000">
              <a:srgbClr val="20303F">
                <a:alpha val="16000"/>
              </a:srgbClr>
            </a:outerShdw>
          </a:effectLst>
        </p:spPr>
      </p:sp>
      <p:sp>
        <p:nvSpPr>
          <p:cNvPr id="8" name="Shape 6"/>
          <p:cNvSpPr/>
          <p:nvPr/>
        </p:nvSpPr>
        <p:spPr>
          <a:xfrm>
            <a:off x="1559052" y="2249424"/>
            <a:ext cx="658368" cy="658368"/>
          </a:xfrm>
          <a:prstGeom prst="ellipse">
            <a:avLst/>
          </a:prstGeom>
          <a:solidFill>
            <a:srgbClr val="2F6B4F"/>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1730228" y="2420600"/>
            <a:ext cx="316017" cy="316017"/>
          </a:xfrm>
          <a:prstGeom prst="rect">
            <a:avLst/>
          </a:prstGeom>
        </p:spPr>
      </p:pic>
      <p:sp>
        <p:nvSpPr>
          <p:cNvPr id="10" name="Text 7"/>
          <p:cNvSpPr/>
          <p:nvPr/>
        </p:nvSpPr>
        <p:spPr>
          <a:xfrm>
            <a:off x="685800" y="3017520"/>
            <a:ext cx="2404872" cy="457200"/>
          </a:xfrm>
          <a:prstGeom prst="rect">
            <a:avLst/>
          </a:prstGeom>
          <a:noFill/>
          <a:ln/>
        </p:spPr>
        <p:txBody>
          <a:bodyPr wrap="square" lIns="0" tIns="0" rIns="0" bIns="0" rtlCol="0" anchor="ctr"/>
          <a:lstStyle/>
          <a:p>
            <a:pPr algn="ctr" indent="0" marL="0">
              <a:buNone/>
            </a:pPr>
            <a:r>
              <a:rPr lang="en-US" sz="1400" b="1" dirty="0">
                <a:solidFill>
                  <a:srgbClr val="2F6B4F"/>
                </a:solidFill>
                <a:latin typeface="Meiryo" pitchFamily="34" charset="0"/>
                <a:ea typeface="Meiryo" pitchFamily="34" charset="-122"/>
                <a:cs typeface="Meiryo" pitchFamily="34" charset="-120"/>
              </a:rPr>
              <a:t>指定した人だけ</a:t>
            </a:r>
            <a:endParaRPr lang="en-US" sz="1400" dirty="0"/>
          </a:p>
        </p:txBody>
      </p:sp>
      <p:sp>
        <p:nvSpPr>
          <p:cNvPr id="11" name="Text 8"/>
          <p:cNvSpPr/>
          <p:nvPr/>
        </p:nvSpPr>
        <p:spPr>
          <a:xfrm>
            <a:off x="731520" y="3511296"/>
            <a:ext cx="2313432" cy="713232"/>
          </a:xfrm>
          <a:prstGeom prst="rect">
            <a:avLst/>
          </a:prstGeom>
          <a:noFill/>
          <a:ln/>
        </p:spPr>
        <p:txBody>
          <a:bodyPr wrap="square" lIns="0" tIns="0" rIns="0" bIns="0" rtlCol="0" anchor="t"/>
          <a:lstStyle/>
          <a:p>
            <a:pPr algn="ctr" indent="0" marL="0">
              <a:lnSpc>
                <a:spcPct val="106000"/>
              </a:lnSpc>
              <a:buNone/>
            </a:pPr>
            <a:r>
              <a:rPr lang="en-US" sz="1150" dirty="0">
                <a:solidFill>
                  <a:srgbClr val="263238"/>
                </a:solidFill>
                <a:latin typeface="Meiryo" pitchFamily="34" charset="0"/>
                <a:ea typeface="Meiryo" pitchFamily="34" charset="-122"/>
                <a:cs typeface="Meiryo" pitchFamily="34" charset="-120"/>
              </a:rPr>
              <a:t>宛先を指定。最も安全。原則これを使う。</a:t>
            </a:r>
            <a:endParaRPr lang="en-US" sz="1150" dirty="0"/>
          </a:p>
        </p:txBody>
      </p:sp>
      <p:sp>
        <p:nvSpPr>
          <p:cNvPr id="12" name="Shape 9"/>
          <p:cNvSpPr/>
          <p:nvPr/>
        </p:nvSpPr>
        <p:spPr>
          <a:xfrm>
            <a:off x="3419856" y="1993392"/>
            <a:ext cx="2679192" cy="2286000"/>
          </a:xfrm>
          <a:prstGeom prst="roundRect">
            <a:avLst>
              <a:gd name="adj" fmla="val 3600"/>
            </a:avLst>
          </a:prstGeom>
          <a:solidFill>
            <a:srgbClr val="FFFFFF"/>
          </a:solidFill>
          <a:ln/>
          <a:effectLst>
            <a:outerShdw sx="100000" sy="100000" kx="0" ky="0" algn="bl" rotWithShape="0" blurRad="88900" dist="38100" dir="5400000">
              <a:srgbClr val="20303F">
                <a:alpha val="16000"/>
              </a:srgbClr>
            </a:outerShdw>
          </a:effectLst>
        </p:spPr>
      </p:sp>
      <p:sp>
        <p:nvSpPr>
          <p:cNvPr id="13" name="Shape 10"/>
          <p:cNvSpPr/>
          <p:nvPr/>
        </p:nvSpPr>
        <p:spPr>
          <a:xfrm>
            <a:off x="4430268" y="2249424"/>
            <a:ext cx="658368" cy="658368"/>
          </a:xfrm>
          <a:prstGeom prst="ellipse">
            <a:avLst/>
          </a:prstGeom>
          <a:solidFill>
            <a:srgbClr val="B58A3A"/>
          </a:solidFill>
          <a:ln/>
          <a:effectLst>
            <a:outerShdw sx="100000" sy="100000" kx="0" ky="0" algn="bl" rotWithShape="0" blurRad="63500" dist="25400" dir="5400000">
              <a:srgbClr val="20303F">
                <a:alpha val="12000"/>
              </a:srgbClr>
            </a:outerShdw>
          </a:effectLst>
        </p:spPr>
      </p:sp>
      <p:pic>
        <p:nvPicPr>
          <p:cNvPr id="14" name="Image 1" descr="preencoded.png">    </p:cNvPr>
          <p:cNvPicPr>
            <a:picLocks noChangeAspect="1"/>
          </p:cNvPicPr>
          <p:nvPr/>
        </p:nvPicPr>
        <p:blipFill>
          <a:blip r:embed="rId2"/>
          <a:stretch>
            <a:fillRect/>
          </a:stretch>
        </p:blipFill>
        <p:spPr>
          <a:xfrm>
            <a:off x="4601444" y="2420600"/>
            <a:ext cx="316017" cy="316017"/>
          </a:xfrm>
          <a:prstGeom prst="rect">
            <a:avLst/>
          </a:prstGeom>
        </p:spPr>
      </p:pic>
      <p:sp>
        <p:nvSpPr>
          <p:cNvPr id="15" name="Text 11"/>
          <p:cNvSpPr/>
          <p:nvPr/>
        </p:nvSpPr>
        <p:spPr>
          <a:xfrm>
            <a:off x="3557016" y="3017520"/>
            <a:ext cx="2404872" cy="457200"/>
          </a:xfrm>
          <a:prstGeom prst="rect">
            <a:avLst/>
          </a:prstGeom>
          <a:noFill/>
          <a:ln/>
        </p:spPr>
        <p:txBody>
          <a:bodyPr wrap="square" lIns="0" tIns="0" rIns="0" bIns="0" rtlCol="0" anchor="ctr"/>
          <a:lstStyle/>
          <a:p>
            <a:pPr algn="ctr" indent="0" marL="0">
              <a:buNone/>
            </a:pPr>
            <a:r>
              <a:rPr lang="en-US" sz="1400" b="1" dirty="0">
                <a:solidFill>
                  <a:srgbClr val="8A6A2A"/>
                </a:solidFill>
                <a:latin typeface="Meiryo" pitchFamily="34" charset="0"/>
                <a:ea typeface="Meiryo" pitchFamily="34" charset="-122"/>
                <a:cs typeface="Meiryo" pitchFamily="34" charset="-120"/>
              </a:rPr>
              <a:t>社内全員</a:t>
            </a:r>
            <a:endParaRPr lang="en-US" sz="1400" dirty="0"/>
          </a:p>
        </p:txBody>
      </p:sp>
      <p:sp>
        <p:nvSpPr>
          <p:cNvPr id="16" name="Text 12"/>
          <p:cNvSpPr/>
          <p:nvPr/>
        </p:nvSpPr>
        <p:spPr>
          <a:xfrm>
            <a:off x="3602736" y="3511296"/>
            <a:ext cx="2313432" cy="713232"/>
          </a:xfrm>
          <a:prstGeom prst="rect">
            <a:avLst/>
          </a:prstGeom>
          <a:noFill/>
          <a:ln/>
        </p:spPr>
        <p:txBody>
          <a:bodyPr wrap="square" lIns="0" tIns="0" rIns="0" bIns="0" rtlCol="0" anchor="t"/>
          <a:lstStyle/>
          <a:p>
            <a:pPr algn="ctr" indent="0" marL="0">
              <a:lnSpc>
                <a:spcPct val="106000"/>
              </a:lnSpc>
              <a:buNone/>
            </a:pPr>
            <a:r>
              <a:rPr lang="en-US" sz="1150" dirty="0">
                <a:solidFill>
                  <a:srgbClr val="263238"/>
                </a:solidFill>
                <a:latin typeface="Meiryo" pitchFamily="34" charset="0"/>
                <a:ea typeface="Meiryo" pitchFamily="34" charset="-122"/>
                <a:cs typeface="Meiryo" pitchFamily="34" charset="-120"/>
              </a:rPr>
              <a:t>社内向け資料に。社外秘は範囲を再確認。</a:t>
            </a:r>
            <a:endParaRPr lang="en-US" sz="1150" dirty="0"/>
          </a:p>
        </p:txBody>
      </p:sp>
      <p:sp>
        <p:nvSpPr>
          <p:cNvPr id="17" name="Shape 13"/>
          <p:cNvSpPr/>
          <p:nvPr/>
        </p:nvSpPr>
        <p:spPr>
          <a:xfrm>
            <a:off x="6291072" y="1993392"/>
            <a:ext cx="2679192" cy="2286000"/>
          </a:xfrm>
          <a:prstGeom prst="roundRect">
            <a:avLst>
              <a:gd name="adj" fmla="val 3600"/>
            </a:avLst>
          </a:prstGeom>
          <a:solidFill>
            <a:srgbClr val="FBEAE8"/>
          </a:solidFill>
          <a:ln w="12700">
            <a:solidFill>
              <a:srgbClr val="E3C3BE"/>
            </a:solidFill>
            <a:prstDash val="solid"/>
          </a:ln>
        </p:spPr>
      </p:sp>
      <p:sp>
        <p:nvSpPr>
          <p:cNvPr id="18" name="Shape 14"/>
          <p:cNvSpPr/>
          <p:nvPr/>
        </p:nvSpPr>
        <p:spPr>
          <a:xfrm>
            <a:off x="7301484" y="2249424"/>
            <a:ext cx="658368" cy="658368"/>
          </a:xfrm>
          <a:prstGeom prst="ellipse">
            <a:avLst/>
          </a:prstGeom>
          <a:solidFill>
            <a:srgbClr val="B42318"/>
          </a:solidFill>
          <a:ln/>
          <a:effectLst>
            <a:outerShdw sx="100000" sy="100000" kx="0" ky="0" algn="bl" rotWithShape="0" blurRad="63500" dist="25400" dir="5400000">
              <a:srgbClr val="20303F">
                <a:alpha val="12000"/>
              </a:srgbClr>
            </a:outerShdw>
          </a:effectLst>
        </p:spPr>
      </p:sp>
      <p:pic>
        <p:nvPicPr>
          <p:cNvPr id="19" name="Image 2" descr="preencoded.png">    </p:cNvPr>
          <p:cNvPicPr>
            <a:picLocks noChangeAspect="1"/>
          </p:cNvPicPr>
          <p:nvPr/>
        </p:nvPicPr>
        <p:blipFill>
          <a:blip r:embed="rId3"/>
          <a:stretch>
            <a:fillRect/>
          </a:stretch>
        </p:blipFill>
        <p:spPr>
          <a:xfrm>
            <a:off x="7472660" y="2420600"/>
            <a:ext cx="316017" cy="316017"/>
          </a:xfrm>
          <a:prstGeom prst="rect">
            <a:avLst/>
          </a:prstGeom>
        </p:spPr>
      </p:pic>
      <p:sp>
        <p:nvSpPr>
          <p:cNvPr id="20" name="Text 15"/>
          <p:cNvSpPr/>
          <p:nvPr/>
        </p:nvSpPr>
        <p:spPr>
          <a:xfrm>
            <a:off x="6428232" y="3017520"/>
            <a:ext cx="2404872" cy="457200"/>
          </a:xfrm>
          <a:prstGeom prst="rect">
            <a:avLst/>
          </a:prstGeom>
          <a:noFill/>
          <a:ln/>
        </p:spPr>
        <p:txBody>
          <a:bodyPr wrap="square" lIns="0" tIns="0" rIns="0" bIns="0" rtlCol="0" anchor="ctr"/>
          <a:lstStyle/>
          <a:p>
            <a:pPr algn="ctr" indent="0" marL="0">
              <a:buNone/>
            </a:pPr>
            <a:r>
              <a:rPr lang="en-US" sz="1400" b="1" dirty="0">
                <a:solidFill>
                  <a:srgbClr val="B42318"/>
                </a:solidFill>
                <a:latin typeface="Meiryo" pitchFamily="34" charset="0"/>
                <a:ea typeface="Meiryo" pitchFamily="34" charset="-122"/>
                <a:cs typeface="Meiryo" pitchFamily="34" charset="-120"/>
              </a:rPr>
              <a:t>リンクを知る全員</a:t>
            </a:r>
            <a:endParaRPr lang="en-US" sz="1400" dirty="0"/>
          </a:p>
        </p:txBody>
      </p:sp>
      <p:sp>
        <p:nvSpPr>
          <p:cNvPr id="21" name="Text 16"/>
          <p:cNvSpPr/>
          <p:nvPr/>
        </p:nvSpPr>
        <p:spPr>
          <a:xfrm>
            <a:off x="6473952" y="3511296"/>
            <a:ext cx="2313432" cy="713232"/>
          </a:xfrm>
          <a:prstGeom prst="rect">
            <a:avLst/>
          </a:prstGeom>
          <a:noFill/>
          <a:ln/>
        </p:spPr>
        <p:txBody>
          <a:bodyPr wrap="square" lIns="0" tIns="0" rIns="0" bIns="0" rtlCol="0" anchor="t"/>
          <a:lstStyle/>
          <a:p>
            <a:pPr algn="ctr" indent="0" marL="0">
              <a:lnSpc>
                <a:spcPct val="106000"/>
              </a:lnSpc>
              <a:buNone/>
            </a:pPr>
            <a:r>
              <a:rPr lang="en-US" sz="1150" dirty="0">
                <a:solidFill>
                  <a:srgbClr val="263238"/>
                </a:solidFill>
                <a:latin typeface="Meiryo" pitchFamily="34" charset="0"/>
                <a:ea typeface="Meiryo" pitchFamily="34" charset="-122"/>
                <a:cs typeface="Meiryo" pitchFamily="34" charset="-120"/>
              </a:rPr>
              <a:t>URLが転送されれば誰でも閲覧可。社外共有で多発する事故。</a:t>
            </a:r>
            <a:endParaRPr lang="en-US" sz="1150" dirty="0"/>
          </a:p>
        </p:txBody>
      </p:sp>
      <p:sp>
        <p:nvSpPr>
          <p:cNvPr id="22" name="Shape 17"/>
          <p:cNvSpPr/>
          <p:nvPr/>
        </p:nvSpPr>
        <p:spPr>
          <a:xfrm>
            <a:off x="9162288" y="1993392"/>
            <a:ext cx="2679192" cy="2286000"/>
          </a:xfrm>
          <a:prstGeom prst="roundRect">
            <a:avLst>
              <a:gd name="adj" fmla="val 3600"/>
            </a:avLst>
          </a:prstGeom>
          <a:solidFill>
            <a:srgbClr val="FBEAE8"/>
          </a:solidFill>
          <a:ln w="12700">
            <a:solidFill>
              <a:srgbClr val="E3C3BE"/>
            </a:solidFill>
            <a:prstDash val="solid"/>
          </a:ln>
        </p:spPr>
      </p:sp>
      <p:sp>
        <p:nvSpPr>
          <p:cNvPr id="23" name="Shape 18"/>
          <p:cNvSpPr/>
          <p:nvPr/>
        </p:nvSpPr>
        <p:spPr>
          <a:xfrm>
            <a:off x="10172700" y="2249424"/>
            <a:ext cx="658368" cy="658368"/>
          </a:xfrm>
          <a:prstGeom prst="ellipse">
            <a:avLst/>
          </a:prstGeom>
          <a:solidFill>
            <a:srgbClr val="B42318"/>
          </a:solidFill>
          <a:ln/>
          <a:effectLst>
            <a:outerShdw sx="100000" sy="100000" kx="0" ky="0" algn="bl" rotWithShape="0" blurRad="63500" dist="25400" dir="5400000">
              <a:srgbClr val="20303F">
                <a:alpha val="12000"/>
              </a:srgbClr>
            </a:outerShdw>
          </a:effectLst>
        </p:spPr>
      </p:sp>
      <p:pic>
        <p:nvPicPr>
          <p:cNvPr id="24" name="Image 3" descr="preencoded.png">    </p:cNvPr>
          <p:cNvPicPr>
            <a:picLocks noChangeAspect="1"/>
          </p:cNvPicPr>
          <p:nvPr/>
        </p:nvPicPr>
        <p:blipFill>
          <a:blip r:embed="rId4"/>
          <a:stretch>
            <a:fillRect/>
          </a:stretch>
        </p:blipFill>
        <p:spPr>
          <a:xfrm>
            <a:off x="10343876" y="2420600"/>
            <a:ext cx="316017" cy="316017"/>
          </a:xfrm>
          <a:prstGeom prst="rect">
            <a:avLst/>
          </a:prstGeom>
        </p:spPr>
      </p:pic>
      <p:sp>
        <p:nvSpPr>
          <p:cNvPr id="25" name="Text 19"/>
          <p:cNvSpPr/>
          <p:nvPr/>
        </p:nvSpPr>
        <p:spPr>
          <a:xfrm>
            <a:off x="9299448" y="3017520"/>
            <a:ext cx="2404872" cy="457200"/>
          </a:xfrm>
          <a:prstGeom prst="rect">
            <a:avLst/>
          </a:prstGeom>
          <a:noFill/>
          <a:ln/>
        </p:spPr>
        <p:txBody>
          <a:bodyPr wrap="square" lIns="0" tIns="0" rIns="0" bIns="0" rtlCol="0" anchor="ctr"/>
          <a:lstStyle/>
          <a:p>
            <a:pPr algn="ctr" indent="0" marL="0">
              <a:buNone/>
            </a:pPr>
            <a:r>
              <a:rPr lang="en-US" sz="1400" b="1" dirty="0">
                <a:solidFill>
                  <a:srgbClr val="B42318"/>
                </a:solidFill>
                <a:latin typeface="Meiryo" pitchFamily="34" charset="0"/>
                <a:ea typeface="Meiryo" pitchFamily="34" charset="-122"/>
                <a:cs typeface="Meiryo" pitchFamily="34" charset="-120"/>
              </a:rPr>
              <a:t>公開（誰でも）</a:t>
            </a:r>
            <a:endParaRPr lang="en-US" sz="1400" dirty="0"/>
          </a:p>
        </p:txBody>
      </p:sp>
      <p:sp>
        <p:nvSpPr>
          <p:cNvPr id="26" name="Text 20"/>
          <p:cNvSpPr/>
          <p:nvPr/>
        </p:nvSpPr>
        <p:spPr>
          <a:xfrm>
            <a:off x="9345168" y="3511296"/>
            <a:ext cx="2313432" cy="713232"/>
          </a:xfrm>
          <a:prstGeom prst="rect">
            <a:avLst/>
          </a:prstGeom>
          <a:noFill/>
          <a:ln/>
        </p:spPr>
        <p:txBody>
          <a:bodyPr wrap="square" lIns="0" tIns="0" rIns="0" bIns="0" rtlCol="0" anchor="t"/>
          <a:lstStyle/>
          <a:p>
            <a:pPr algn="ctr" indent="0" marL="0">
              <a:lnSpc>
                <a:spcPct val="106000"/>
              </a:lnSpc>
              <a:buNone/>
            </a:pPr>
            <a:r>
              <a:rPr lang="en-US" sz="1150" dirty="0">
                <a:solidFill>
                  <a:srgbClr val="263238"/>
                </a:solidFill>
                <a:latin typeface="Meiryo" pitchFamily="34" charset="0"/>
                <a:ea typeface="Meiryo" pitchFamily="34" charset="-122"/>
                <a:cs typeface="Meiryo" pitchFamily="34" charset="-120"/>
              </a:rPr>
              <a:t>検索などから第三者に届く。秘密情報では使わない。</a:t>
            </a:r>
            <a:endParaRPr lang="en-US" sz="1150" dirty="0"/>
          </a:p>
        </p:txBody>
      </p:sp>
      <p:sp>
        <p:nvSpPr>
          <p:cNvPr id="27" name="Shape 21"/>
          <p:cNvSpPr/>
          <p:nvPr/>
        </p:nvSpPr>
        <p:spPr>
          <a:xfrm>
            <a:off x="548640" y="4535424"/>
            <a:ext cx="11091672" cy="1417320"/>
          </a:xfrm>
          <a:prstGeom prst="roundRect">
            <a:avLst>
              <a:gd name="adj" fmla="val 5806"/>
            </a:avLst>
          </a:prstGeom>
          <a:solidFill>
            <a:srgbClr val="E9F1EC"/>
          </a:solidFill>
          <a:ln w="12700">
            <a:solidFill>
              <a:srgbClr val="BFD7C8"/>
            </a:solidFill>
            <a:prstDash val="solid"/>
          </a:ln>
        </p:spPr>
      </p:sp>
      <p:pic>
        <p:nvPicPr>
          <p:cNvPr id="28" name="Image 4" descr="preencoded.png">    </p:cNvPr>
          <p:cNvPicPr>
            <a:picLocks noChangeAspect="1"/>
          </p:cNvPicPr>
          <p:nvPr/>
        </p:nvPicPr>
        <p:blipFill>
          <a:blip r:embed="rId5"/>
          <a:stretch>
            <a:fillRect/>
          </a:stretch>
        </p:blipFill>
        <p:spPr>
          <a:xfrm>
            <a:off x="868680" y="4791456"/>
            <a:ext cx="438912" cy="438912"/>
          </a:xfrm>
          <a:prstGeom prst="rect">
            <a:avLst/>
          </a:prstGeom>
        </p:spPr>
      </p:pic>
      <p:sp>
        <p:nvSpPr>
          <p:cNvPr id="29" name="Text 22"/>
          <p:cNvSpPr/>
          <p:nvPr/>
        </p:nvSpPr>
        <p:spPr>
          <a:xfrm>
            <a:off x="1417320" y="4754880"/>
            <a:ext cx="4572000" cy="457200"/>
          </a:xfrm>
          <a:prstGeom prst="rect">
            <a:avLst/>
          </a:prstGeom>
          <a:noFill/>
          <a:ln/>
        </p:spPr>
        <p:txBody>
          <a:bodyPr wrap="square" lIns="0" tIns="0" rIns="0" bIns="0" rtlCol="0" anchor="ctr"/>
          <a:lstStyle/>
          <a:p>
            <a:pPr indent="0" marL="0">
              <a:buNone/>
            </a:pPr>
            <a:r>
              <a:rPr lang="en-US" sz="1500" b="1" dirty="0">
                <a:solidFill>
                  <a:srgbClr val="2F6B4F"/>
                </a:solidFill>
                <a:latin typeface="Meiryo" pitchFamily="34" charset="0"/>
                <a:ea typeface="Meiryo" pitchFamily="34" charset="-122"/>
                <a:cs typeface="Meiryo" pitchFamily="34" charset="-120"/>
              </a:rPr>
              <a:t>共有前の3秒チェック</a:t>
            </a:r>
            <a:endParaRPr lang="en-US" sz="1500" dirty="0"/>
          </a:p>
        </p:txBody>
      </p:sp>
      <p:sp>
        <p:nvSpPr>
          <p:cNvPr id="30" name="Text 23"/>
          <p:cNvSpPr/>
          <p:nvPr/>
        </p:nvSpPr>
        <p:spPr>
          <a:xfrm>
            <a:off x="1005840" y="5212080"/>
            <a:ext cx="10424160" cy="685800"/>
          </a:xfrm>
          <a:prstGeom prst="rect">
            <a:avLst/>
          </a:prstGeom>
          <a:noFill/>
          <a:ln/>
        </p:spPr>
        <p:txBody>
          <a:bodyPr wrap="square" lIns="0" tIns="0" rIns="0" bIns="0" rtlCol="0" anchor="t"/>
          <a:lstStyle/>
          <a:p>
            <a:pPr indent="0" marL="0">
              <a:lnSpc>
                <a:spcPct val="110000"/>
              </a:lnSpc>
              <a:buNone/>
            </a:pPr>
            <a:r>
              <a:rPr lang="en-US" sz="1300" dirty="0">
                <a:solidFill>
                  <a:srgbClr val="263238"/>
                </a:solidFill>
                <a:latin typeface="Meiryo" pitchFamily="34" charset="0"/>
                <a:ea typeface="Meiryo" pitchFamily="34" charset="-122"/>
                <a:cs typeface="Meiryo" pitchFamily="34" charset="-120"/>
              </a:rPr>
              <a:t>① 公開範囲は「指定した人だけ」になっているか　② 編集／ダウンロード／再共有の権限は適切か　</a:t>
            </a:r>
            <a:endParaRPr lang="en-US" sz="1300" dirty="0"/>
          </a:p>
          <a:p>
            <a:pPr indent="0" marL="0">
              <a:lnSpc>
                <a:spcPct val="110000"/>
              </a:lnSpc>
              <a:buNone/>
            </a:pPr>
            <a:r>
              <a:rPr lang="en-US" sz="1300" dirty="0">
                <a:solidFill>
                  <a:srgbClr val="263238"/>
                </a:solidFill>
                <a:latin typeface="Meiryo" pitchFamily="34" charset="0"/>
                <a:ea typeface="Meiryo" pitchFamily="34" charset="-122"/>
                <a:cs typeface="Meiryo" pitchFamily="34" charset="-120"/>
              </a:rPr>
              <a:t>③ 社外共有は承認を得たか　④ 不要になったらリンクを無効化・期限設定したか</a:t>
            </a:r>
            <a:endParaRPr lang="en-US" sz="1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CHANNEL ② ｜ チャット・会議・画面共有</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「誰が見ているか」を意識する</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16 / 36</a:t>
            </a:r>
            <a:endParaRPr lang="en-US" sz="950" dirty="0"/>
          </a:p>
        </p:txBody>
      </p:sp>
      <p:sp>
        <p:nvSpPr>
          <p:cNvPr id="6" name="Shape 4"/>
          <p:cNvSpPr/>
          <p:nvPr/>
        </p:nvSpPr>
        <p:spPr>
          <a:xfrm>
            <a:off x="548640" y="1691640"/>
            <a:ext cx="3593592" cy="4160520"/>
          </a:xfrm>
          <a:prstGeom prst="roundRect">
            <a:avLst>
              <a:gd name="adj" fmla="val 2290"/>
            </a:avLst>
          </a:prstGeom>
          <a:solidFill>
            <a:srgbClr val="FFFFFF"/>
          </a:solidFill>
          <a:ln/>
          <a:effectLst>
            <a:outerShdw sx="100000" sy="100000" kx="0" ky="0" algn="bl" rotWithShape="0" blurRad="88900" dist="38100" dir="5400000">
              <a:srgbClr val="20303F">
                <a:alpha val="16000"/>
              </a:srgbClr>
            </a:outerShdw>
          </a:effectLst>
        </p:spPr>
      </p:sp>
      <p:sp>
        <p:nvSpPr>
          <p:cNvPr id="7" name="Shape 5"/>
          <p:cNvSpPr/>
          <p:nvPr/>
        </p:nvSpPr>
        <p:spPr>
          <a:xfrm>
            <a:off x="804672" y="1965960"/>
            <a:ext cx="658368" cy="65836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8" name="Image 0" descr="preencoded.png">    </p:cNvPr>
          <p:cNvPicPr>
            <a:picLocks noChangeAspect="1"/>
          </p:cNvPicPr>
          <p:nvPr/>
        </p:nvPicPr>
        <p:blipFill>
          <a:blip r:embed="rId1"/>
          <a:stretch>
            <a:fillRect/>
          </a:stretch>
        </p:blipFill>
        <p:spPr>
          <a:xfrm>
            <a:off x="975848" y="2137136"/>
            <a:ext cx="316017" cy="316017"/>
          </a:xfrm>
          <a:prstGeom prst="rect">
            <a:avLst/>
          </a:prstGeom>
        </p:spPr>
      </p:pic>
      <p:sp>
        <p:nvSpPr>
          <p:cNvPr id="9" name="Text 6"/>
          <p:cNvSpPr/>
          <p:nvPr/>
        </p:nvSpPr>
        <p:spPr>
          <a:xfrm>
            <a:off x="1600200" y="1965960"/>
            <a:ext cx="2404872" cy="658368"/>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チャット</a:t>
            </a:r>
            <a:endParaRPr lang="en-US" sz="1550" dirty="0"/>
          </a:p>
        </p:txBody>
      </p:sp>
      <p:sp>
        <p:nvSpPr>
          <p:cNvPr id="10" name="Text 7"/>
          <p:cNvSpPr/>
          <p:nvPr/>
        </p:nvSpPr>
        <p:spPr>
          <a:xfrm>
            <a:off x="822960" y="2880360"/>
            <a:ext cx="3090672" cy="2834640"/>
          </a:xfrm>
          <a:prstGeom prst="rect">
            <a:avLst/>
          </a:prstGeom>
          <a:noFill/>
          <a:ln/>
        </p:spPr>
        <p:txBody>
          <a:bodyPr wrap="square" lIns="0" tIns="0" rIns="0" bIns="0" rtlCol="0" anchor="t"/>
          <a:lstStyle/>
          <a:p>
            <a:pPr marL="165100" indent="-1651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社外メンバーがいる部屋に未公表情報を書かない</a:t>
            </a:r>
            <a:endParaRPr lang="en-US" sz="1250" dirty="0"/>
          </a:p>
          <a:p>
            <a:pPr marL="165100" indent="-1651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履歴は後から参加した人にも見える</a:t>
            </a:r>
            <a:endParaRPr lang="en-US" sz="1250" dirty="0"/>
          </a:p>
          <a:p>
            <a:pPr marL="165100" indent="-1651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投稿前に部屋の参加者を確認する</a:t>
            </a:r>
            <a:endParaRPr lang="en-US" sz="1250" dirty="0"/>
          </a:p>
        </p:txBody>
      </p:sp>
      <p:sp>
        <p:nvSpPr>
          <p:cNvPr id="11" name="Shape 8"/>
          <p:cNvSpPr/>
          <p:nvPr/>
        </p:nvSpPr>
        <p:spPr>
          <a:xfrm>
            <a:off x="4370832" y="1691640"/>
            <a:ext cx="3593592" cy="4160520"/>
          </a:xfrm>
          <a:prstGeom prst="roundRect">
            <a:avLst>
              <a:gd name="adj" fmla="val 2290"/>
            </a:avLst>
          </a:prstGeom>
          <a:solidFill>
            <a:srgbClr val="FFFFFF"/>
          </a:solidFill>
          <a:ln/>
          <a:effectLst>
            <a:outerShdw sx="100000" sy="100000" kx="0" ky="0" algn="bl" rotWithShape="0" blurRad="88900" dist="38100" dir="5400000">
              <a:srgbClr val="20303F">
                <a:alpha val="16000"/>
              </a:srgbClr>
            </a:outerShdw>
          </a:effectLst>
        </p:spPr>
      </p:sp>
      <p:sp>
        <p:nvSpPr>
          <p:cNvPr id="12" name="Shape 9"/>
          <p:cNvSpPr/>
          <p:nvPr/>
        </p:nvSpPr>
        <p:spPr>
          <a:xfrm>
            <a:off x="4626864" y="1965960"/>
            <a:ext cx="658368" cy="65836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13" name="Image 1" descr="preencoded.png">    </p:cNvPr>
          <p:cNvPicPr>
            <a:picLocks noChangeAspect="1"/>
          </p:cNvPicPr>
          <p:nvPr/>
        </p:nvPicPr>
        <p:blipFill>
          <a:blip r:embed="rId2"/>
          <a:stretch>
            <a:fillRect/>
          </a:stretch>
        </p:blipFill>
        <p:spPr>
          <a:xfrm>
            <a:off x="4798040" y="2137136"/>
            <a:ext cx="316017" cy="316017"/>
          </a:xfrm>
          <a:prstGeom prst="rect">
            <a:avLst/>
          </a:prstGeom>
        </p:spPr>
      </p:pic>
      <p:sp>
        <p:nvSpPr>
          <p:cNvPr id="14" name="Text 10"/>
          <p:cNvSpPr/>
          <p:nvPr/>
        </p:nvSpPr>
        <p:spPr>
          <a:xfrm>
            <a:off x="5422392" y="1965960"/>
            <a:ext cx="2404872" cy="658368"/>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画面共有</a:t>
            </a:r>
            <a:endParaRPr lang="en-US" sz="1550" dirty="0"/>
          </a:p>
        </p:txBody>
      </p:sp>
      <p:sp>
        <p:nvSpPr>
          <p:cNvPr id="15" name="Text 11"/>
          <p:cNvSpPr/>
          <p:nvPr/>
        </p:nvSpPr>
        <p:spPr>
          <a:xfrm>
            <a:off x="4645152" y="2880360"/>
            <a:ext cx="3090672" cy="2834640"/>
          </a:xfrm>
          <a:prstGeom prst="rect">
            <a:avLst/>
          </a:prstGeom>
          <a:noFill/>
          <a:ln/>
        </p:spPr>
        <p:txBody>
          <a:bodyPr wrap="square" lIns="0" tIns="0" rIns="0" bIns="0" rtlCol="0" anchor="t"/>
          <a:lstStyle/>
          <a:p>
            <a:pPr marL="165100" indent="-1651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共有前に他案件のファイル・タブ・通知を閉じる</a:t>
            </a:r>
            <a:endParaRPr lang="en-US" sz="1250" dirty="0"/>
          </a:p>
          <a:p>
            <a:pPr marL="165100" indent="-1651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デスクトップ全体ではなくウィンドウ単位で共有</a:t>
            </a:r>
            <a:endParaRPr lang="en-US" sz="1250" dirty="0"/>
          </a:p>
          <a:p>
            <a:pPr marL="165100" indent="-1651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秘密資料を映したまま録画しない</a:t>
            </a:r>
            <a:endParaRPr lang="en-US" sz="1250" dirty="0"/>
          </a:p>
        </p:txBody>
      </p:sp>
      <p:sp>
        <p:nvSpPr>
          <p:cNvPr id="16" name="Shape 12"/>
          <p:cNvSpPr/>
          <p:nvPr/>
        </p:nvSpPr>
        <p:spPr>
          <a:xfrm>
            <a:off x="8193024" y="1691640"/>
            <a:ext cx="3593592" cy="4160520"/>
          </a:xfrm>
          <a:prstGeom prst="roundRect">
            <a:avLst>
              <a:gd name="adj" fmla="val 2290"/>
            </a:avLst>
          </a:prstGeom>
          <a:solidFill>
            <a:srgbClr val="FFFFFF"/>
          </a:solidFill>
          <a:ln/>
          <a:effectLst>
            <a:outerShdw sx="100000" sy="100000" kx="0" ky="0" algn="bl" rotWithShape="0" blurRad="88900" dist="38100" dir="5400000">
              <a:srgbClr val="20303F">
                <a:alpha val="16000"/>
              </a:srgbClr>
            </a:outerShdw>
          </a:effectLst>
        </p:spPr>
      </p:sp>
      <p:sp>
        <p:nvSpPr>
          <p:cNvPr id="17" name="Shape 13"/>
          <p:cNvSpPr/>
          <p:nvPr/>
        </p:nvSpPr>
        <p:spPr>
          <a:xfrm>
            <a:off x="8449056" y="1965960"/>
            <a:ext cx="658368" cy="65836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18" name="Image 2" descr="preencoded.png">    </p:cNvPr>
          <p:cNvPicPr>
            <a:picLocks noChangeAspect="1"/>
          </p:cNvPicPr>
          <p:nvPr/>
        </p:nvPicPr>
        <p:blipFill>
          <a:blip r:embed="rId3"/>
          <a:stretch>
            <a:fillRect/>
          </a:stretch>
        </p:blipFill>
        <p:spPr>
          <a:xfrm>
            <a:off x="8620232" y="2137136"/>
            <a:ext cx="316017" cy="316017"/>
          </a:xfrm>
          <a:prstGeom prst="rect">
            <a:avLst/>
          </a:prstGeom>
        </p:spPr>
      </p:pic>
      <p:sp>
        <p:nvSpPr>
          <p:cNvPr id="19" name="Text 14"/>
          <p:cNvSpPr/>
          <p:nvPr/>
        </p:nvSpPr>
        <p:spPr>
          <a:xfrm>
            <a:off x="9244584" y="1965960"/>
            <a:ext cx="2404872" cy="658368"/>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録画・文字起こし・議事録AI</a:t>
            </a:r>
            <a:endParaRPr lang="en-US" sz="1550" dirty="0"/>
          </a:p>
        </p:txBody>
      </p:sp>
      <p:sp>
        <p:nvSpPr>
          <p:cNvPr id="20" name="Text 15"/>
          <p:cNvSpPr/>
          <p:nvPr/>
        </p:nvSpPr>
        <p:spPr>
          <a:xfrm>
            <a:off x="8467344" y="2880360"/>
            <a:ext cx="3090672" cy="2834640"/>
          </a:xfrm>
          <a:prstGeom prst="rect">
            <a:avLst/>
          </a:prstGeom>
          <a:noFill/>
          <a:ln/>
        </p:spPr>
        <p:txBody>
          <a:bodyPr wrap="square" lIns="0" tIns="0" rIns="0" bIns="0" rtlCol="0" anchor="t"/>
          <a:lstStyle/>
          <a:p>
            <a:pPr marL="165100" indent="-1651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秘密情報を含む会議の録画・自動文字起こしの可否を確認</a:t>
            </a:r>
            <a:endParaRPr lang="en-US" sz="1250" dirty="0"/>
          </a:p>
          <a:p>
            <a:pPr marL="165100" indent="-1651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議事録AI・要約AIへの取込みは承認とルールに従う</a:t>
            </a:r>
            <a:endParaRPr lang="en-US" sz="1250" dirty="0"/>
          </a:p>
          <a:p>
            <a:pPr marL="165100" indent="-1651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保存先・共有範囲を限定する</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CHANNEL ③ ｜ 私用環境への持出し</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私用メール・私用クラウド・私物端末・USB</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17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500" dirty="0">
                <a:solidFill>
                  <a:srgbClr val="5B6B7B"/>
                </a:solidFill>
                <a:latin typeface="Meiryo" pitchFamily="34" charset="0"/>
                <a:ea typeface="Meiryo" pitchFamily="34" charset="-122"/>
                <a:cs typeface="Meiryo" pitchFamily="34" charset="-120"/>
              </a:rPr>
              <a:t>「便利だから」「一時的だから」でも、会社の情報を私用環境に置いた時点でリスクが生まれます。</a:t>
            </a:r>
            <a:endParaRPr lang="en-US" sz="1500" dirty="0"/>
          </a:p>
        </p:txBody>
      </p:sp>
      <p:sp>
        <p:nvSpPr>
          <p:cNvPr id="7" name="Shape 5"/>
          <p:cNvSpPr/>
          <p:nvPr/>
        </p:nvSpPr>
        <p:spPr>
          <a:xfrm>
            <a:off x="548640" y="1938528"/>
            <a:ext cx="5486400" cy="4023360"/>
          </a:xfrm>
          <a:prstGeom prst="roundRect">
            <a:avLst>
              <a:gd name="adj" fmla="val 2045"/>
            </a:avLst>
          </a:prstGeom>
          <a:solidFill>
            <a:srgbClr val="FBEAE8"/>
          </a:solidFill>
          <a:ln w="12700">
            <a:solidFill>
              <a:srgbClr val="E3C3BE"/>
            </a:solidFill>
            <a:prstDash val="solid"/>
          </a:ln>
        </p:spPr>
      </p:sp>
      <p:pic>
        <p:nvPicPr>
          <p:cNvPr id="8" name="Image 0" descr="preencoded.png">    </p:cNvPr>
          <p:cNvPicPr>
            <a:picLocks noChangeAspect="1"/>
          </p:cNvPicPr>
          <p:nvPr/>
        </p:nvPicPr>
        <p:blipFill>
          <a:blip r:embed="rId1"/>
          <a:stretch>
            <a:fillRect/>
          </a:stretch>
        </p:blipFill>
        <p:spPr>
          <a:xfrm>
            <a:off x="841248" y="2212848"/>
            <a:ext cx="457200" cy="457200"/>
          </a:xfrm>
          <a:prstGeom prst="rect">
            <a:avLst/>
          </a:prstGeom>
        </p:spPr>
      </p:pic>
      <p:sp>
        <p:nvSpPr>
          <p:cNvPr id="9" name="Text 6"/>
          <p:cNvSpPr/>
          <p:nvPr/>
        </p:nvSpPr>
        <p:spPr>
          <a:xfrm>
            <a:off x="1417320" y="2212848"/>
            <a:ext cx="4389120" cy="457200"/>
          </a:xfrm>
          <a:prstGeom prst="rect">
            <a:avLst/>
          </a:prstGeom>
          <a:noFill/>
          <a:ln/>
        </p:spPr>
        <p:txBody>
          <a:bodyPr wrap="square" lIns="0" tIns="0" rIns="0" bIns="0" rtlCol="0" anchor="ctr"/>
          <a:lstStyle/>
          <a:p>
            <a:pPr indent="0" marL="0">
              <a:buNone/>
            </a:pPr>
            <a:r>
              <a:rPr lang="en-US" sz="1600" b="1" dirty="0">
                <a:solidFill>
                  <a:srgbClr val="B42318"/>
                </a:solidFill>
                <a:latin typeface="Meiryo" pitchFamily="34" charset="0"/>
                <a:ea typeface="Meiryo" pitchFamily="34" charset="-122"/>
                <a:cs typeface="Meiryo" pitchFamily="34" charset="-120"/>
              </a:rPr>
              <a:t>入れない・送らない</a:t>
            </a:r>
            <a:endParaRPr lang="en-US" sz="1600" dirty="0"/>
          </a:p>
        </p:txBody>
      </p:sp>
      <p:pic>
        <p:nvPicPr>
          <p:cNvPr id="10" name="Image 1" descr="preencoded.png">    </p:cNvPr>
          <p:cNvPicPr>
            <a:picLocks noChangeAspect="1"/>
          </p:cNvPicPr>
          <p:nvPr/>
        </p:nvPicPr>
        <p:blipFill>
          <a:blip r:embed="rId2"/>
          <a:stretch>
            <a:fillRect/>
          </a:stretch>
        </p:blipFill>
        <p:spPr>
          <a:xfrm>
            <a:off x="868680" y="2788920"/>
            <a:ext cx="347472" cy="347472"/>
          </a:xfrm>
          <a:prstGeom prst="rect">
            <a:avLst/>
          </a:prstGeom>
        </p:spPr>
      </p:pic>
      <p:sp>
        <p:nvSpPr>
          <p:cNvPr id="11" name="Text 7"/>
          <p:cNvSpPr/>
          <p:nvPr/>
        </p:nvSpPr>
        <p:spPr>
          <a:xfrm>
            <a:off x="1371600" y="2734056"/>
            <a:ext cx="4572000" cy="457200"/>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私用メールアドレスへの転送</a:t>
            </a:r>
            <a:endParaRPr lang="en-US" sz="1350" dirty="0"/>
          </a:p>
        </p:txBody>
      </p:sp>
      <p:pic>
        <p:nvPicPr>
          <p:cNvPr id="12" name="Image 2" descr="preencoded.png">    </p:cNvPr>
          <p:cNvPicPr>
            <a:picLocks noChangeAspect="1"/>
          </p:cNvPicPr>
          <p:nvPr/>
        </p:nvPicPr>
        <p:blipFill>
          <a:blip r:embed="rId3"/>
          <a:stretch>
            <a:fillRect/>
          </a:stretch>
        </p:blipFill>
        <p:spPr>
          <a:xfrm>
            <a:off x="868680" y="3392424"/>
            <a:ext cx="347472" cy="347472"/>
          </a:xfrm>
          <a:prstGeom prst="rect">
            <a:avLst/>
          </a:prstGeom>
        </p:spPr>
      </p:pic>
      <p:sp>
        <p:nvSpPr>
          <p:cNvPr id="13" name="Text 8"/>
          <p:cNvSpPr/>
          <p:nvPr/>
        </p:nvSpPr>
        <p:spPr>
          <a:xfrm>
            <a:off x="1371600" y="3337560"/>
            <a:ext cx="4572000" cy="457200"/>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個人のクラウド（無料ストレージ等）</a:t>
            </a:r>
            <a:endParaRPr lang="en-US" sz="1350" dirty="0"/>
          </a:p>
        </p:txBody>
      </p:sp>
      <p:pic>
        <p:nvPicPr>
          <p:cNvPr id="14" name="Image 3" descr="preencoded.png">    </p:cNvPr>
          <p:cNvPicPr>
            <a:picLocks noChangeAspect="1"/>
          </p:cNvPicPr>
          <p:nvPr/>
        </p:nvPicPr>
        <p:blipFill>
          <a:blip r:embed="rId4"/>
          <a:stretch>
            <a:fillRect/>
          </a:stretch>
        </p:blipFill>
        <p:spPr>
          <a:xfrm>
            <a:off x="868680" y="3995928"/>
            <a:ext cx="347472" cy="347472"/>
          </a:xfrm>
          <a:prstGeom prst="rect">
            <a:avLst/>
          </a:prstGeom>
        </p:spPr>
      </p:pic>
      <p:sp>
        <p:nvSpPr>
          <p:cNvPr id="15" name="Text 9"/>
          <p:cNvSpPr/>
          <p:nvPr/>
        </p:nvSpPr>
        <p:spPr>
          <a:xfrm>
            <a:off x="1371600" y="3941064"/>
            <a:ext cx="4572000" cy="457200"/>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私物のPC・スマートフォン</a:t>
            </a:r>
            <a:endParaRPr lang="en-US" sz="1350" dirty="0"/>
          </a:p>
        </p:txBody>
      </p:sp>
      <p:pic>
        <p:nvPicPr>
          <p:cNvPr id="16" name="Image 4" descr="preencoded.png">    </p:cNvPr>
          <p:cNvPicPr>
            <a:picLocks noChangeAspect="1"/>
          </p:cNvPicPr>
          <p:nvPr/>
        </p:nvPicPr>
        <p:blipFill>
          <a:blip r:embed="rId5"/>
          <a:stretch>
            <a:fillRect/>
          </a:stretch>
        </p:blipFill>
        <p:spPr>
          <a:xfrm>
            <a:off x="868680" y="4599432"/>
            <a:ext cx="347472" cy="347472"/>
          </a:xfrm>
          <a:prstGeom prst="rect">
            <a:avLst/>
          </a:prstGeom>
        </p:spPr>
      </p:pic>
      <p:sp>
        <p:nvSpPr>
          <p:cNvPr id="17" name="Text 10"/>
          <p:cNvSpPr/>
          <p:nvPr/>
        </p:nvSpPr>
        <p:spPr>
          <a:xfrm>
            <a:off x="1371600" y="4544568"/>
            <a:ext cx="4572000" cy="457200"/>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個人のUSBメモリ・外付けドライブ</a:t>
            </a:r>
            <a:endParaRPr lang="en-US" sz="1350" dirty="0"/>
          </a:p>
        </p:txBody>
      </p:sp>
      <p:pic>
        <p:nvPicPr>
          <p:cNvPr id="18" name="Image 5" descr="preencoded.png">    </p:cNvPr>
          <p:cNvPicPr>
            <a:picLocks noChangeAspect="1"/>
          </p:cNvPicPr>
          <p:nvPr/>
        </p:nvPicPr>
        <p:blipFill>
          <a:blip r:embed="rId6"/>
          <a:stretch>
            <a:fillRect/>
          </a:stretch>
        </p:blipFill>
        <p:spPr>
          <a:xfrm>
            <a:off x="868680" y="5202936"/>
            <a:ext cx="347472" cy="347472"/>
          </a:xfrm>
          <a:prstGeom prst="rect">
            <a:avLst/>
          </a:prstGeom>
        </p:spPr>
      </p:pic>
      <p:sp>
        <p:nvSpPr>
          <p:cNvPr id="19" name="Text 11"/>
          <p:cNvSpPr/>
          <p:nvPr/>
        </p:nvSpPr>
        <p:spPr>
          <a:xfrm>
            <a:off x="1371600" y="5148072"/>
            <a:ext cx="4572000" cy="457200"/>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個人のチャット・SNSのメッセージ</a:t>
            </a:r>
            <a:endParaRPr lang="en-US" sz="1350" dirty="0"/>
          </a:p>
        </p:txBody>
      </p:sp>
      <p:sp>
        <p:nvSpPr>
          <p:cNvPr id="20" name="Shape 12"/>
          <p:cNvSpPr/>
          <p:nvPr/>
        </p:nvSpPr>
        <p:spPr>
          <a:xfrm>
            <a:off x="6199632" y="1938528"/>
            <a:ext cx="5440680" cy="4023360"/>
          </a:xfrm>
          <a:prstGeom prst="roundRect">
            <a:avLst>
              <a:gd name="adj" fmla="val 2045"/>
            </a:avLst>
          </a:prstGeom>
          <a:solidFill>
            <a:srgbClr val="E9F1EC"/>
          </a:solidFill>
          <a:ln w="12700">
            <a:solidFill>
              <a:srgbClr val="BFD7C8"/>
            </a:solidFill>
            <a:prstDash val="solid"/>
          </a:ln>
        </p:spPr>
      </p:sp>
      <p:pic>
        <p:nvPicPr>
          <p:cNvPr id="21" name="Image 6" descr="preencoded.png">    </p:cNvPr>
          <p:cNvPicPr>
            <a:picLocks noChangeAspect="1"/>
          </p:cNvPicPr>
          <p:nvPr/>
        </p:nvPicPr>
        <p:blipFill>
          <a:blip r:embed="rId7"/>
          <a:stretch>
            <a:fillRect/>
          </a:stretch>
        </p:blipFill>
        <p:spPr>
          <a:xfrm>
            <a:off x="6492240" y="2212848"/>
            <a:ext cx="457200" cy="457200"/>
          </a:xfrm>
          <a:prstGeom prst="rect">
            <a:avLst/>
          </a:prstGeom>
        </p:spPr>
      </p:pic>
      <p:sp>
        <p:nvSpPr>
          <p:cNvPr id="22" name="Text 13"/>
          <p:cNvSpPr/>
          <p:nvPr/>
        </p:nvSpPr>
        <p:spPr>
          <a:xfrm>
            <a:off x="7068312" y="2212848"/>
            <a:ext cx="4389120" cy="457200"/>
          </a:xfrm>
          <a:prstGeom prst="rect">
            <a:avLst/>
          </a:prstGeom>
          <a:noFill/>
          <a:ln/>
        </p:spPr>
        <p:txBody>
          <a:bodyPr wrap="square" lIns="0" tIns="0" rIns="0" bIns="0" rtlCol="0" anchor="ctr"/>
          <a:lstStyle/>
          <a:p>
            <a:pPr indent="0" marL="0">
              <a:buNone/>
            </a:pPr>
            <a:r>
              <a:rPr lang="en-US" sz="1600" b="1" dirty="0">
                <a:solidFill>
                  <a:srgbClr val="2F6B4F"/>
                </a:solidFill>
                <a:latin typeface="Meiryo" pitchFamily="34" charset="0"/>
                <a:ea typeface="Meiryo" pitchFamily="34" charset="-122"/>
                <a:cs typeface="Meiryo" pitchFamily="34" charset="-120"/>
              </a:rPr>
              <a:t>正しい持ち運び方</a:t>
            </a:r>
            <a:endParaRPr lang="en-US" sz="1600" dirty="0"/>
          </a:p>
        </p:txBody>
      </p:sp>
      <p:sp>
        <p:nvSpPr>
          <p:cNvPr id="23" name="Text 14"/>
          <p:cNvSpPr/>
          <p:nvPr/>
        </p:nvSpPr>
        <p:spPr>
          <a:xfrm>
            <a:off x="6565392" y="2788920"/>
            <a:ext cx="4846320" cy="3108960"/>
          </a:xfrm>
          <a:prstGeom prst="rect">
            <a:avLst/>
          </a:prstGeom>
          <a:noFill/>
          <a:ln/>
        </p:spPr>
        <p:txBody>
          <a:bodyPr wrap="square" lIns="0" tIns="0" rIns="0" bIns="0" rtlCol="0" anchor="t"/>
          <a:lstStyle/>
          <a:p>
            <a:pPr marL="177800" indent="-177800">
              <a:lnSpc>
                <a:spcPct val="112000"/>
              </a:lnSpc>
              <a:spcAft>
                <a:spcPts val="1200"/>
              </a:spcAft>
              <a:buSzPct val="100000"/>
              <a:buChar char="•"/>
            </a:pPr>
            <a:r>
              <a:rPr lang="en-US" sz="1300" dirty="0">
                <a:solidFill>
                  <a:srgbClr val="263238"/>
                </a:solidFill>
                <a:latin typeface="Meiryo" pitchFamily="34" charset="0"/>
                <a:ea typeface="Meiryo" pitchFamily="34" charset="-122"/>
                <a:cs typeface="Meiryo" pitchFamily="34" charset="-120"/>
              </a:rPr>
              <a:t>会社が承認した端末・クラウド・共有方法を使う</a:t>
            </a:r>
            <a:endParaRPr lang="en-US" sz="1300" dirty="0"/>
          </a:p>
          <a:p>
            <a:pPr marL="177800" indent="-177800">
              <a:lnSpc>
                <a:spcPct val="112000"/>
              </a:lnSpc>
              <a:spcAft>
                <a:spcPts val="1200"/>
              </a:spcAft>
              <a:buSzPct val="100000"/>
              <a:buChar char="•"/>
            </a:pPr>
            <a:r>
              <a:rPr lang="en-US" sz="1300" dirty="0">
                <a:solidFill>
                  <a:srgbClr val="263238"/>
                </a:solidFill>
                <a:latin typeface="Meiryo" pitchFamily="34" charset="0"/>
                <a:ea typeface="Meiryo" pitchFamily="34" charset="-122"/>
                <a:cs typeface="Meiryo" pitchFamily="34" charset="-120"/>
              </a:rPr>
              <a:t>持ち出す必要性・期間・返却（削除）方法を確認する</a:t>
            </a:r>
            <a:endParaRPr lang="en-US" sz="1300" dirty="0"/>
          </a:p>
          <a:p>
            <a:pPr marL="177800" indent="-177800">
              <a:lnSpc>
                <a:spcPct val="112000"/>
              </a:lnSpc>
              <a:spcAft>
                <a:spcPts val="1200"/>
              </a:spcAft>
              <a:buSzPct val="100000"/>
              <a:buChar char="•"/>
            </a:pPr>
            <a:r>
              <a:rPr lang="en-US" sz="1300" dirty="0">
                <a:solidFill>
                  <a:srgbClr val="263238"/>
                </a:solidFill>
                <a:latin typeface="Meiryo" pitchFamily="34" charset="0"/>
                <a:ea typeface="Meiryo" pitchFamily="34" charset="-122"/>
                <a:cs typeface="Meiryo" pitchFamily="34" charset="-120"/>
              </a:rPr>
              <a:t>USB・ローカル保存が自社ルールで許されるか確認する</a:t>
            </a:r>
            <a:endParaRPr lang="en-US" sz="1300" dirty="0"/>
          </a:p>
          <a:p>
            <a:pPr marL="177800" indent="-177800">
              <a:lnSpc>
                <a:spcPct val="112000"/>
              </a:lnSpc>
              <a:spcAft>
                <a:spcPts val="1200"/>
              </a:spcAft>
              <a:buSzPct val="100000"/>
              <a:buChar char="•"/>
            </a:pPr>
            <a:r>
              <a:rPr lang="en-US" sz="1300" dirty="0">
                <a:solidFill>
                  <a:srgbClr val="263238"/>
                </a:solidFill>
                <a:latin typeface="Meiryo" pitchFamily="34" charset="0"/>
                <a:ea typeface="Meiryo" pitchFamily="34" charset="-122"/>
                <a:cs typeface="Meiryo" pitchFamily="34" charset="-120"/>
              </a:rPr>
              <a:t>暗号化・パスワードなど、ルールに沿った保護をする</a:t>
            </a:r>
            <a:endParaRPr lang="en-US" sz="1300" dirty="0"/>
          </a:p>
          <a:p>
            <a:pPr marL="177800" indent="-177800">
              <a:lnSpc>
                <a:spcPct val="112000"/>
              </a:lnSpc>
              <a:spcAft>
                <a:spcPts val="1200"/>
              </a:spcAft>
              <a:buSzPct val="100000"/>
              <a:buChar char="•"/>
            </a:pPr>
            <a:r>
              <a:rPr lang="en-US" sz="1300" dirty="0">
                <a:solidFill>
                  <a:srgbClr val="263238"/>
                </a:solidFill>
                <a:latin typeface="Meiryo" pitchFamily="34" charset="0"/>
                <a:ea typeface="Meiryo" pitchFamily="34" charset="-122"/>
                <a:cs typeface="Meiryo" pitchFamily="34" charset="-120"/>
              </a:rPr>
              <a:t>迷ったら持ち出さず、上長・情報システムに相談する</a:t>
            </a:r>
            <a:endParaRPr lang="en-US" sz="13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CHANNEL ④ ｜ 生成AI・外部サービス</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AIへの入力は「外部への持出し」かもしれない</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18 / 36</a:t>
            </a:r>
            <a:endParaRPr lang="en-US" sz="950" dirty="0"/>
          </a:p>
        </p:txBody>
      </p:sp>
      <p:sp>
        <p:nvSpPr>
          <p:cNvPr id="6" name="Text 4"/>
          <p:cNvSpPr/>
          <p:nvPr/>
        </p:nvSpPr>
        <p:spPr>
          <a:xfrm>
            <a:off x="548640" y="1353312"/>
            <a:ext cx="11064240" cy="411480"/>
          </a:xfrm>
          <a:prstGeom prst="rect">
            <a:avLst/>
          </a:prstGeom>
          <a:noFill/>
          <a:ln/>
        </p:spPr>
        <p:txBody>
          <a:bodyPr wrap="square" lIns="0" tIns="0" rIns="0" bIns="0" rtlCol="0" anchor="ctr"/>
          <a:lstStyle/>
          <a:p>
            <a:pPr indent="0" marL="0">
              <a:buNone/>
            </a:pPr>
            <a:r>
              <a:rPr lang="en-US" sz="1400" dirty="0">
                <a:solidFill>
                  <a:srgbClr val="5B6B7B"/>
                </a:solidFill>
                <a:latin typeface="Meiryo" pitchFamily="34" charset="0"/>
                <a:ea typeface="Meiryo" pitchFamily="34" charset="-122"/>
                <a:cs typeface="Meiryo" pitchFamily="34" charset="-120"/>
              </a:rPr>
              <a:t>第11回の詳細ルールを前提に、第13回では「秘密情報の外部提供・秘密管理性の低下」という観点で整理します。</a:t>
            </a:r>
            <a:endParaRPr lang="en-US" sz="1400" dirty="0"/>
          </a:p>
        </p:txBody>
      </p:sp>
      <p:sp>
        <p:nvSpPr>
          <p:cNvPr id="7" name="Shape 5"/>
          <p:cNvSpPr/>
          <p:nvPr/>
        </p:nvSpPr>
        <p:spPr>
          <a:xfrm>
            <a:off x="548640" y="1874520"/>
            <a:ext cx="5486400" cy="4114800"/>
          </a:xfrm>
          <a:prstGeom prst="roundRect">
            <a:avLst>
              <a:gd name="adj" fmla="val 2000"/>
            </a:avLst>
          </a:prstGeom>
          <a:solidFill>
            <a:srgbClr val="FFFFFF"/>
          </a:solidFill>
          <a:ln/>
          <a:effectLst>
            <a:outerShdw sx="100000" sy="100000" kx="0" ky="0" algn="bl" rotWithShape="0" blurRad="88900" dist="38100" dir="5400000">
              <a:srgbClr val="20303F">
                <a:alpha val="16000"/>
              </a:srgbClr>
            </a:outerShdw>
          </a:effectLst>
        </p:spPr>
      </p:sp>
      <p:sp>
        <p:nvSpPr>
          <p:cNvPr id="8" name="Shape 6"/>
          <p:cNvSpPr/>
          <p:nvPr/>
        </p:nvSpPr>
        <p:spPr>
          <a:xfrm>
            <a:off x="822960" y="2148840"/>
            <a:ext cx="603504" cy="603504"/>
          </a:xfrm>
          <a:prstGeom prst="ellipse">
            <a:avLst/>
          </a:prstGeom>
          <a:solidFill>
            <a:srgbClr val="16314F"/>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979871" y="2305751"/>
            <a:ext cx="289682" cy="289682"/>
          </a:xfrm>
          <a:prstGeom prst="rect">
            <a:avLst/>
          </a:prstGeom>
        </p:spPr>
      </p:pic>
      <p:sp>
        <p:nvSpPr>
          <p:cNvPr id="10" name="Text 7"/>
          <p:cNvSpPr/>
          <p:nvPr/>
        </p:nvSpPr>
        <p:spPr>
          <a:xfrm>
            <a:off x="1554480" y="2148840"/>
            <a:ext cx="4206240" cy="603504"/>
          </a:xfrm>
          <a:prstGeom prst="rect">
            <a:avLst/>
          </a:prstGeom>
          <a:noFill/>
          <a:ln/>
        </p:spPr>
        <p:txBody>
          <a:bodyPr wrap="square" lIns="0" tIns="0" rIns="0" bIns="0" rtlCol="0" anchor="ctr"/>
          <a:lstStyle/>
          <a:p>
            <a:pPr indent="0" marL="0">
              <a:buNone/>
            </a:pPr>
            <a:r>
              <a:rPr lang="en-US" sz="1600" b="1" dirty="0">
                <a:solidFill>
                  <a:srgbClr val="16314F"/>
                </a:solidFill>
                <a:latin typeface="Meiryo" pitchFamily="34" charset="0"/>
                <a:ea typeface="Meiryo" pitchFamily="34" charset="-122"/>
                <a:cs typeface="Meiryo" pitchFamily="34" charset="-120"/>
              </a:rPr>
              <a:t>なぜ注意するのか</a:t>
            </a:r>
            <a:endParaRPr lang="en-US" sz="1600" dirty="0"/>
          </a:p>
        </p:txBody>
      </p:sp>
      <p:sp>
        <p:nvSpPr>
          <p:cNvPr id="11" name="Text 8"/>
          <p:cNvSpPr/>
          <p:nvPr/>
        </p:nvSpPr>
        <p:spPr>
          <a:xfrm>
            <a:off x="822960" y="2788920"/>
            <a:ext cx="4937760" cy="3108960"/>
          </a:xfrm>
          <a:prstGeom prst="rect">
            <a:avLst/>
          </a:prstGeom>
          <a:noFill/>
          <a:ln/>
        </p:spPr>
        <p:txBody>
          <a:bodyPr wrap="square" lIns="0" tIns="0" rIns="0" bIns="0" rtlCol="0" anchor="t"/>
          <a:lstStyle/>
          <a:p>
            <a:pPr indent="0" marL="0">
              <a:lnSpc>
                <a:spcPct val="113000"/>
              </a:lnSpc>
              <a:spcAft>
                <a:spcPts val="800"/>
              </a:spcAft>
              <a:buNone/>
            </a:pPr>
            <a:r>
              <a:rPr lang="en-US" sz="1250" dirty="0">
                <a:solidFill>
                  <a:srgbClr val="263238"/>
                </a:solidFill>
                <a:latin typeface="Meiryo" pitchFamily="34" charset="0"/>
                <a:ea typeface="Meiryo" pitchFamily="34" charset="-122"/>
                <a:cs typeface="Meiryo" pitchFamily="34" charset="-120"/>
              </a:rPr>
              <a:t>入力した情報が外部の事業者に渡る場合、第三者への提供＝持出しになり得ます。</a:t>
            </a:r>
            <a:endParaRPr lang="en-US" sz="1250" dirty="0"/>
          </a:p>
          <a:p>
            <a:pPr indent="0" marL="0">
              <a:lnSpc>
                <a:spcPct val="113000"/>
              </a:lnSpc>
              <a:spcAft>
                <a:spcPts val="800"/>
              </a:spcAft>
              <a:buNone/>
            </a:pPr>
            <a:r>
              <a:rPr lang="en-US" sz="1250" dirty="0">
                <a:solidFill>
                  <a:srgbClr val="263238"/>
                </a:solidFill>
                <a:latin typeface="Meiryo" pitchFamily="34" charset="0"/>
                <a:ea typeface="Meiryo" pitchFamily="34" charset="-122"/>
                <a:cs typeface="Meiryo" pitchFamily="34" charset="-120"/>
              </a:rPr>
              <a:t>営業秘密管理指針（令和7年3月改訂）も、生成AIに入力しただけで直ちに秘密管理性が否定されるわけではないが、AI提供事業者に情報が提供される場合は秘密管理性が否定され得る、と整理しています。</a:t>
            </a:r>
            <a:endParaRPr lang="en-US" sz="1250" dirty="0"/>
          </a:p>
          <a:p>
            <a:pPr indent="0" marL="0">
              <a:lnSpc>
                <a:spcPct val="113000"/>
              </a:lnSpc>
              <a:buNone/>
            </a:pPr>
            <a:r>
              <a:rPr lang="en-US" sz="1250" dirty="0">
                <a:solidFill>
                  <a:srgbClr val="263238"/>
                </a:solidFill>
                <a:latin typeface="Meiryo" pitchFamily="34" charset="0"/>
                <a:ea typeface="Meiryo" pitchFamily="34" charset="-122"/>
                <a:cs typeface="Meiryo" pitchFamily="34" charset="-120"/>
              </a:rPr>
              <a:t>契約上の秘密保持義務に違反するおそれもあります。</a:t>
            </a:r>
            <a:endParaRPr lang="en-US" sz="1250" dirty="0"/>
          </a:p>
        </p:txBody>
      </p:sp>
      <p:sp>
        <p:nvSpPr>
          <p:cNvPr id="12" name="Shape 9"/>
          <p:cNvSpPr/>
          <p:nvPr/>
        </p:nvSpPr>
        <p:spPr>
          <a:xfrm>
            <a:off x="6199632" y="1874520"/>
            <a:ext cx="5440680" cy="4114800"/>
          </a:xfrm>
          <a:prstGeom prst="roundRect">
            <a:avLst>
              <a:gd name="adj" fmla="val 2000"/>
            </a:avLst>
          </a:prstGeom>
          <a:solidFill>
            <a:srgbClr val="E7F1F0"/>
          </a:solidFill>
          <a:ln w="12700">
            <a:solidFill>
              <a:srgbClr val="BBD8D5"/>
            </a:solidFill>
            <a:prstDash val="solid"/>
          </a:ln>
        </p:spPr>
      </p:sp>
      <p:pic>
        <p:nvPicPr>
          <p:cNvPr id="13" name="Image 1" descr="preencoded.png">    </p:cNvPr>
          <p:cNvPicPr>
            <a:picLocks noChangeAspect="1"/>
          </p:cNvPicPr>
          <p:nvPr/>
        </p:nvPicPr>
        <p:blipFill>
          <a:blip r:embed="rId2"/>
          <a:stretch>
            <a:fillRect/>
          </a:stretch>
        </p:blipFill>
        <p:spPr>
          <a:xfrm>
            <a:off x="6492240" y="2148840"/>
            <a:ext cx="438912" cy="438912"/>
          </a:xfrm>
          <a:prstGeom prst="rect">
            <a:avLst/>
          </a:prstGeom>
        </p:spPr>
      </p:pic>
      <p:sp>
        <p:nvSpPr>
          <p:cNvPr id="14" name="Text 10"/>
          <p:cNvSpPr/>
          <p:nvPr/>
        </p:nvSpPr>
        <p:spPr>
          <a:xfrm>
            <a:off x="7040880" y="2148840"/>
            <a:ext cx="4389120" cy="438912"/>
          </a:xfrm>
          <a:prstGeom prst="rect">
            <a:avLst/>
          </a:prstGeom>
          <a:noFill/>
          <a:ln/>
        </p:spPr>
        <p:txBody>
          <a:bodyPr wrap="square" lIns="0" tIns="0" rIns="0" bIns="0" rtlCol="0" anchor="ctr"/>
          <a:lstStyle/>
          <a:p>
            <a:pPr indent="0" marL="0">
              <a:buNone/>
            </a:pPr>
            <a:r>
              <a:rPr lang="en-US" sz="1600" b="1" dirty="0">
                <a:solidFill>
                  <a:srgbClr val="12544F"/>
                </a:solidFill>
                <a:latin typeface="Meiryo" pitchFamily="34" charset="0"/>
                <a:ea typeface="Meiryo" pitchFamily="34" charset="-122"/>
                <a:cs typeface="Meiryo" pitchFamily="34" charset="-120"/>
              </a:rPr>
              <a:t>入力前のチェック</a:t>
            </a:r>
            <a:endParaRPr lang="en-US" sz="1600" dirty="0"/>
          </a:p>
        </p:txBody>
      </p:sp>
      <p:sp>
        <p:nvSpPr>
          <p:cNvPr id="15" name="Text 11"/>
          <p:cNvSpPr/>
          <p:nvPr/>
        </p:nvSpPr>
        <p:spPr>
          <a:xfrm>
            <a:off x="6565392" y="2743200"/>
            <a:ext cx="4846320" cy="3200400"/>
          </a:xfrm>
          <a:prstGeom prst="rect">
            <a:avLst/>
          </a:prstGeom>
          <a:noFill/>
          <a:ln/>
        </p:spPr>
        <p:txBody>
          <a:bodyPr wrap="square" lIns="0" tIns="0" rIns="0" bIns="0" rtlCol="0" anchor="t"/>
          <a:lstStyle/>
          <a:p>
            <a:pPr marL="177800" indent="-1778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会社が承認したAI・サービスか（規約・データ取扱いを確認）</a:t>
            </a:r>
            <a:endParaRPr lang="en-US" sz="1250" dirty="0"/>
          </a:p>
          <a:p>
            <a:pPr marL="177800" indent="-1778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営業秘密・契約上の秘密・個人情報をそのまま入れていないか</a:t>
            </a:r>
            <a:endParaRPr lang="en-US" sz="1250" dirty="0"/>
          </a:p>
          <a:p>
            <a:pPr marL="177800" indent="-1778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匿名化・マスキング・ダミー化・要約で足りないか</a:t>
            </a:r>
            <a:endParaRPr lang="en-US" sz="1250" dirty="0"/>
          </a:p>
          <a:p>
            <a:pPr marL="177800" indent="-1778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未公表の技術情報・設計情報を入れていないか</a:t>
            </a:r>
            <a:endParaRPr lang="en-US" sz="1250" dirty="0"/>
          </a:p>
          <a:p>
            <a:pPr marL="177800" indent="-1778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第11回と自社のAI利用ルールに従っているか</a:t>
            </a:r>
            <a:endParaRPr lang="en-US" sz="12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WORKPLACE ｜ 働く場所が変わっても</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リモートワーク・外出先・出張先の管理</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19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450" dirty="0">
                <a:solidFill>
                  <a:srgbClr val="5B6B7B"/>
                </a:solidFill>
                <a:latin typeface="Meiryo" pitchFamily="34" charset="0"/>
                <a:ea typeface="Meiryo" pitchFamily="34" charset="-122"/>
                <a:cs typeface="Meiryo" pitchFamily="34" charset="-120"/>
              </a:rPr>
              <a:t>テレワークや雇用の流動化を踏まえ、令和7年3月改訂指針も社外での管理を重視しています。場所が変わっても守り方は同じです。</a:t>
            </a:r>
            <a:endParaRPr lang="en-US" sz="1450" dirty="0"/>
          </a:p>
        </p:txBody>
      </p:sp>
      <p:sp>
        <p:nvSpPr>
          <p:cNvPr id="7" name="Shape 5"/>
          <p:cNvSpPr/>
          <p:nvPr/>
        </p:nvSpPr>
        <p:spPr>
          <a:xfrm>
            <a:off x="548640" y="1920240"/>
            <a:ext cx="3593592" cy="3931920"/>
          </a:xfrm>
          <a:prstGeom prst="roundRect">
            <a:avLst>
              <a:gd name="adj" fmla="val 2290"/>
            </a:avLst>
          </a:prstGeom>
          <a:solidFill>
            <a:srgbClr val="FFFFFF"/>
          </a:solidFill>
          <a:ln/>
          <a:effectLst>
            <a:outerShdw sx="100000" sy="100000" kx="0" ky="0" algn="bl" rotWithShape="0" blurRad="88900" dist="38100" dir="5400000">
              <a:srgbClr val="20303F">
                <a:alpha val="16000"/>
              </a:srgbClr>
            </a:outerShdw>
          </a:effectLst>
        </p:spPr>
      </p:sp>
      <p:sp>
        <p:nvSpPr>
          <p:cNvPr id="8" name="Shape 6"/>
          <p:cNvSpPr/>
          <p:nvPr/>
        </p:nvSpPr>
        <p:spPr>
          <a:xfrm>
            <a:off x="804672" y="2194560"/>
            <a:ext cx="658368" cy="65836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975848" y="2365736"/>
            <a:ext cx="316017" cy="316017"/>
          </a:xfrm>
          <a:prstGeom prst="rect">
            <a:avLst/>
          </a:prstGeom>
        </p:spPr>
      </p:pic>
      <p:sp>
        <p:nvSpPr>
          <p:cNvPr id="10" name="Text 7"/>
          <p:cNvSpPr/>
          <p:nvPr/>
        </p:nvSpPr>
        <p:spPr>
          <a:xfrm>
            <a:off x="1600200" y="2194560"/>
            <a:ext cx="2404872" cy="658368"/>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自宅・リモート</a:t>
            </a:r>
            <a:endParaRPr lang="en-US" sz="1550" dirty="0"/>
          </a:p>
        </p:txBody>
      </p:sp>
      <p:sp>
        <p:nvSpPr>
          <p:cNvPr id="11" name="Text 8"/>
          <p:cNvSpPr/>
          <p:nvPr/>
        </p:nvSpPr>
        <p:spPr>
          <a:xfrm>
            <a:off x="822960" y="3108960"/>
            <a:ext cx="3090672" cy="2651760"/>
          </a:xfrm>
          <a:prstGeom prst="rect">
            <a:avLst/>
          </a:prstGeom>
          <a:noFill/>
          <a:ln/>
        </p:spPr>
        <p:txBody>
          <a:bodyPr wrap="square" lIns="0" tIns="0" rIns="0" bIns="0" rtlCol="0" anchor="t"/>
          <a:lstStyle/>
          <a:p>
            <a:pPr marL="165100" indent="-165100">
              <a:lnSpc>
                <a:spcPct val="112000"/>
              </a:lnSpc>
              <a:spcAft>
                <a:spcPts val="1200"/>
              </a:spcAft>
              <a:buSzPct val="100000"/>
              <a:buChar char="•"/>
            </a:pPr>
            <a:r>
              <a:rPr lang="en-US" sz="1250" dirty="0">
                <a:solidFill>
                  <a:srgbClr val="263238"/>
                </a:solidFill>
                <a:latin typeface="Meiryo" pitchFamily="34" charset="0"/>
                <a:ea typeface="Meiryo" pitchFamily="34" charset="-122"/>
                <a:cs typeface="Meiryo" pitchFamily="34" charset="-120"/>
              </a:rPr>
              <a:t>家族・同居者に画面や書類を見せない</a:t>
            </a:r>
            <a:endParaRPr lang="en-US" sz="1250" dirty="0"/>
          </a:p>
          <a:p>
            <a:pPr marL="165100" indent="-165100">
              <a:lnSpc>
                <a:spcPct val="112000"/>
              </a:lnSpc>
              <a:spcAft>
                <a:spcPts val="1200"/>
              </a:spcAft>
              <a:buSzPct val="100000"/>
              <a:buChar char="•"/>
            </a:pPr>
            <a:r>
              <a:rPr lang="en-US" sz="1250" dirty="0">
                <a:solidFill>
                  <a:srgbClr val="263238"/>
                </a:solidFill>
                <a:latin typeface="Meiryo" pitchFamily="34" charset="0"/>
                <a:ea typeface="Meiryo" pitchFamily="34" charset="-122"/>
                <a:cs typeface="Meiryo" pitchFamily="34" charset="-120"/>
              </a:rPr>
              <a:t>会社が承認したネットワーク・端末を使う</a:t>
            </a:r>
            <a:endParaRPr lang="en-US" sz="1250" dirty="0"/>
          </a:p>
          <a:p>
            <a:pPr marL="165100" indent="-165100">
              <a:lnSpc>
                <a:spcPct val="112000"/>
              </a:lnSpc>
              <a:spcAft>
                <a:spcPts val="1200"/>
              </a:spcAft>
              <a:buSzPct val="100000"/>
              <a:buChar char="•"/>
            </a:pPr>
            <a:r>
              <a:rPr lang="en-US" sz="1250" dirty="0">
                <a:solidFill>
                  <a:srgbClr val="263238"/>
                </a:solidFill>
                <a:latin typeface="Meiryo" pitchFamily="34" charset="0"/>
                <a:ea typeface="Meiryo" pitchFamily="34" charset="-122"/>
                <a:cs typeface="Meiryo" pitchFamily="34" charset="-120"/>
              </a:rPr>
              <a:t>印刷・私物保存は最小限に</a:t>
            </a:r>
            <a:endParaRPr lang="en-US" sz="1250" dirty="0"/>
          </a:p>
        </p:txBody>
      </p:sp>
      <p:sp>
        <p:nvSpPr>
          <p:cNvPr id="12" name="Shape 9"/>
          <p:cNvSpPr/>
          <p:nvPr/>
        </p:nvSpPr>
        <p:spPr>
          <a:xfrm>
            <a:off x="4370832" y="1920240"/>
            <a:ext cx="3593592" cy="3931920"/>
          </a:xfrm>
          <a:prstGeom prst="roundRect">
            <a:avLst>
              <a:gd name="adj" fmla="val 2290"/>
            </a:avLst>
          </a:prstGeom>
          <a:solidFill>
            <a:srgbClr val="FFFFFF"/>
          </a:solidFill>
          <a:ln/>
          <a:effectLst>
            <a:outerShdw sx="100000" sy="100000" kx="0" ky="0" algn="bl" rotWithShape="0" blurRad="88900" dist="38100" dir="5400000">
              <a:srgbClr val="20303F">
                <a:alpha val="16000"/>
              </a:srgbClr>
            </a:outerShdw>
          </a:effectLst>
        </p:spPr>
      </p:sp>
      <p:sp>
        <p:nvSpPr>
          <p:cNvPr id="13" name="Shape 10"/>
          <p:cNvSpPr/>
          <p:nvPr/>
        </p:nvSpPr>
        <p:spPr>
          <a:xfrm>
            <a:off x="4626864" y="2194560"/>
            <a:ext cx="658368" cy="65836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14" name="Image 1" descr="preencoded.png">    </p:cNvPr>
          <p:cNvPicPr>
            <a:picLocks noChangeAspect="1"/>
          </p:cNvPicPr>
          <p:nvPr/>
        </p:nvPicPr>
        <p:blipFill>
          <a:blip r:embed="rId2"/>
          <a:stretch>
            <a:fillRect/>
          </a:stretch>
        </p:blipFill>
        <p:spPr>
          <a:xfrm>
            <a:off x="4798040" y="2365736"/>
            <a:ext cx="316017" cy="316017"/>
          </a:xfrm>
          <a:prstGeom prst="rect">
            <a:avLst/>
          </a:prstGeom>
        </p:spPr>
      </p:pic>
      <p:sp>
        <p:nvSpPr>
          <p:cNvPr id="15" name="Text 11"/>
          <p:cNvSpPr/>
          <p:nvPr/>
        </p:nvSpPr>
        <p:spPr>
          <a:xfrm>
            <a:off x="5422392" y="2194560"/>
            <a:ext cx="2404872" cy="658368"/>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移動・外出先</a:t>
            </a:r>
            <a:endParaRPr lang="en-US" sz="1550" dirty="0"/>
          </a:p>
        </p:txBody>
      </p:sp>
      <p:sp>
        <p:nvSpPr>
          <p:cNvPr id="16" name="Text 12"/>
          <p:cNvSpPr/>
          <p:nvPr/>
        </p:nvSpPr>
        <p:spPr>
          <a:xfrm>
            <a:off x="4645152" y="3108960"/>
            <a:ext cx="3090672" cy="2651760"/>
          </a:xfrm>
          <a:prstGeom prst="rect">
            <a:avLst/>
          </a:prstGeom>
          <a:noFill/>
          <a:ln/>
        </p:spPr>
        <p:txBody>
          <a:bodyPr wrap="square" lIns="0" tIns="0" rIns="0" bIns="0" rtlCol="0" anchor="t"/>
          <a:lstStyle/>
          <a:p>
            <a:pPr marL="165100" indent="-165100">
              <a:lnSpc>
                <a:spcPct val="112000"/>
              </a:lnSpc>
              <a:spcAft>
                <a:spcPts val="1200"/>
              </a:spcAft>
              <a:buSzPct val="100000"/>
              <a:buChar char="•"/>
            </a:pPr>
            <a:r>
              <a:rPr lang="en-US" sz="1250" dirty="0">
                <a:solidFill>
                  <a:srgbClr val="263238"/>
                </a:solidFill>
                <a:latin typeface="Meiryo" pitchFamily="34" charset="0"/>
                <a:ea typeface="Meiryo" pitchFamily="34" charset="-122"/>
                <a:cs typeface="Meiryo" pitchFamily="34" charset="-120"/>
              </a:rPr>
              <a:t>公共の場で機密資料を開かない・声に出さない</a:t>
            </a:r>
            <a:endParaRPr lang="en-US" sz="1250" dirty="0"/>
          </a:p>
          <a:p>
            <a:pPr marL="165100" indent="-165100">
              <a:lnSpc>
                <a:spcPct val="112000"/>
              </a:lnSpc>
              <a:spcAft>
                <a:spcPts val="1200"/>
              </a:spcAft>
              <a:buSzPct val="100000"/>
              <a:buChar char="•"/>
            </a:pPr>
            <a:r>
              <a:rPr lang="en-US" sz="1250" dirty="0">
                <a:solidFill>
                  <a:srgbClr val="263238"/>
                </a:solidFill>
                <a:latin typeface="Meiryo" pitchFamily="34" charset="0"/>
                <a:ea typeface="Meiryo" pitchFamily="34" charset="-122"/>
                <a:cs typeface="Meiryo" pitchFamily="34" charset="-120"/>
              </a:rPr>
              <a:t>のぞき見防止フィルムを使う</a:t>
            </a:r>
            <a:endParaRPr lang="en-US" sz="1250" dirty="0"/>
          </a:p>
          <a:p>
            <a:pPr marL="165100" indent="-165100">
              <a:lnSpc>
                <a:spcPct val="112000"/>
              </a:lnSpc>
              <a:spcAft>
                <a:spcPts val="1200"/>
              </a:spcAft>
              <a:buSzPct val="100000"/>
              <a:buChar char="•"/>
            </a:pPr>
            <a:r>
              <a:rPr lang="en-US" sz="1250" dirty="0">
                <a:solidFill>
                  <a:srgbClr val="263238"/>
                </a:solidFill>
                <a:latin typeface="Meiryo" pitchFamily="34" charset="0"/>
                <a:ea typeface="Meiryo" pitchFamily="34" charset="-122"/>
                <a:cs typeface="Meiryo" pitchFamily="34" charset="-120"/>
              </a:rPr>
              <a:t>端末・書類を置き忘れない</a:t>
            </a:r>
            <a:endParaRPr lang="en-US" sz="1250" dirty="0"/>
          </a:p>
        </p:txBody>
      </p:sp>
      <p:sp>
        <p:nvSpPr>
          <p:cNvPr id="17" name="Shape 13"/>
          <p:cNvSpPr/>
          <p:nvPr/>
        </p:nvSpPr>
        <p:spPr>
          <a:xfrm>
            <a:off x="8193024" y="1920240"/>
            <a:ext cx="3593592" cy="3931920"/>
          </a:xfrm>
          <a:prstGeom prst="roundRect">
            <a:avLst>
              <a:gd name="adj" fmla="val 2290"/>
            </a:avLst>
          </a:prstGeom>
          <a:solidFill>
            <a:srgbClr val="FFFFFF"/>
          </a:solidFill>
          <a:ln/>
          <a:effectLst>
            <a:outerShdw sx="100000" sy="100000" kx="0" ky="0" algn="bl" rotWithShape="0" blurRad="88900" dist="38100" dir="5400000">
              <a:srgbClr val="20303F">
                <a:alpha val="16000"/>
              </a:srgbClr>
            </a:outerShdw>
          </a:effectLst>
        </p:spPr>
      </p:sp>
      <p:sp>
        <p:nvSpPr>
          <p:cNvPr id="18" name="Shape 14"/>
          <p:cNvSpPr/>
          <p:nvPr/>
        </p:nvSpPr>
        <p:spPr>
          <a:xfrm>
            <a:off x="8449056" y="2194560"/>
            <a:ext cx="658368" cy="65836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19" name="Image 2" descr="preencoded.png">    </p:cNvPr>
          <p:cNvPicPr>
            <a:picLocks noChangeAspect="1"/>
          </p:cNvPicPr>
          <p:nvPr/>
        </p:nvPicPr>
        <p:blipFill>
          <a:blip r:embed="rId3"/>
          <a:stretch>
            <a:fillRect/>
          </a:stretch>
        </p:blipFill>
        <p:spPr>
          <a:xfrm>
            <a:off x="8620232" y="2365736"/>
            <a:ext cx="316017" cy="316017"/>
          </a:xfrm>
          <a:prstGeom prst="rect">
            <a:avLst/>
          </a:prstGeom>
        </p:spPr>
      </p:pic>
      <p:sp>
        <p:nvSpPr>
          <p:cNvPr id="20" name="Text 15"/>
          <p:cNvSpPr/>
          <p:nvPr/>
        </p:nvSpPr>
        <p:spPr>
          <a:xfrm>
            <a:off x="9244584" y="2194560"/>
            <a:ext cx="2404872" cy="658368"/>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出張・訪問先</a:t>
            </a:r>
            <a:endParaRPr lang="en-US" sz="1550" dirty="0"/>
          </a:p>
        </p:txBody>
      </p:sp>
      <p:sp>
        <p:nvSpPr>
          <p:cNvPr id="21" name="Text 16"/>
          <p:cNvSpPr/>
          <p:nvPr/>
        </p:nvSpPr>
        <p:spPr>
          <a:xfrm>
            <a:off x="8467344" y="3108960"/>
            <a:ext cx="3090672" cy="2651760"/>
          </a:xfrm>
          <a:prstGeom prst="rect">
            <a:avLst/>
          </a:prstGeom>
          <a:noFill/>
          <a:ln/>
        </p:spPr>
        <p:txBody>
          <a:bodyPr wrap="square" lIns="0" tIns="0" rIns="0" bIns="0" rtlCol="0" anchor="t"/>
          <a:lstStyle/>
          <a:p>
            <a:pPr marL="165100" indent="-165100">
              <a:lnSpc>
                <a:spcPct val="112000"/>
              </a:lnSpc>
              <a:spcAft>
                <a:spcPts val="1200"/>
              </a:spcAft>
              <a:buSzPct val="100000"/>
              <a:buChar char="•"/>
            </a:pPr>
            <a:r>
              <a:rPr lang="en-US" sz="1250" dirty="0">
                <a:solidFill>
                  <a:srgbClr val="263238"/>
                </a:solidFill>
                <a:latin typeface="Meiryo" pitchFamily="34" charset="0"/>
                <a:ea typeface="Meiryo" pitchFamily="34" charset="-122"/>
                <a:cs typeface="Meiryo" pitchFamily="34" charset="-120"/>
              </a:rPr>
              <a:t>共用PC・フリーWi-Fiに秘密情報を残さない</a:t>
            </a:r>
            <a:endParaRPr lang="en-US" sz="1250" dirty="0"/>
          </a:p>
          <a:p>
            <a:pPr marL="165100" indent="-165100">
              <a:lnSpc>
                <a:spcPct val="112000"/>
              </a:lnSpc>
              <a:spcAft>
                <a:spcPts val="1200"/>
              </a:spcAft>
              <a:buSzPct val="100000"/>
              <a:buChar char="•"/>
            </a:pPr>
            <a:r>
              <a:rPr lang="en-US" sz="1250" dirty="0">
                <a:solidFill>
                  <a:srgbClr val="263238"/>
                </a:solidFill>
                <a:latin typeface="Meiryo" pitchFamily="34" charset="0"/>
                <a:ea typeface="Meiryo" pitchFamily="34" charset="-122"/>
                <a:cs typeface="Meiryo" pitchFamily="34" charset="-120"/>
              </a:rPr>
              <a:t>貸与端末以外に保存しない</a:t>
            </a:r>
            <a:endParaRPr lang="en-US" sz="1250" dirty="0"/>
          </a:p>
          <a:p>
            <a:pPr marL="165100" indent="-165100">
              <a:lnSpc>
                <a:spcPct val="112000"/>
              </a:lnSpc>
              <a:spcAft>
                <a:spcPts val="1200"/>
              </a:spcAft>
              <a:buSzPct val="100000"/>
              <a:buChar char="•"/>
            </a:pPr>
            <a:r>
              <a:rPr lang="en-US" sz="1250" dirty="0">
                <a:solidFill>
                  <a:srgbClr val="263238"/>
                </a:solidFill>
                <a:latin typeface="Meiryo" pitchFamily="34" charset="0"/>
                <a:ea typeface="Meiryo" pitchFamily="34" charset="-122"/>
                <a:cs typeface="Meiryo" pitchFamily="34" charset="-120"/>
              </a:rPr>
              <a:t>紛失時の連絡先を控えておく</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GOAL ｜ 本日のゴール</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この研修が目指す「行動」</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2 / 36</a:t>
            </a:r>
            <a:endParaRPr lang="en-US" sz="950" dirty="0"/>
          </a:p>
        </p:txBody>
      </p:sp>
      <p:sp>
        <p:nvSpPr>
          <p:cNvPr id="6" name="Text 4"/>
          <p:cNvSpPr/>
          <p:nvPr/>
        </p:nvSpPr>
        <p:spPr>
          <a:xfrm>
            <a:off x="548640" y="1371600"/>
            <a:ext cx="11064240" cy="457200"/>
          </a:xfrm>
          <a:prstGeom prst="rect">
            <a:avLst/>
          </a:prstGeom>
          <a:noFill/>
          <a:ln/>
        </p:spPr>
        <p:txBody>
          <a:bodyPr wrap="square" lIns="0" tIns="0" rIns="0" bIns="0" rtlCol="0" anchor="ctr"/>
          <a:lstStyle/>
          <a:p>
            <a:pPr indent="0" marL="0">
              <a:buNone/>
            </a:pPr>
            <a:r>
              <a:rPr lang="en-US" sz="1600" dirty="0">
                <a:solidFill>
                  <a:srgbClr val="5B6B7B"/>
                </a:solidFill>
                <a:latin typeface="Meiryo" pitchFamily="34" charset="0"/>
                <a:ea typeface="Meiryo" pitchFamily="34" charset="-122"/>
                <a:cs typeface="Meiryo" pitchFamily="34" charset="-120"/>
              </a:rPr>
              <a:t>法律用語の暗記ではなく、情報を「見たとき・共有するとき・持ち出しそうなとき」に正しく動ける状態を目指します。</a:t>
            </a:r>
            <a:endParaRPr lang="en-US" sz="1600" dirty="0"/>
          </a:p>
        </p:txBody>
      </p:sp>
      <p:sp>
        <p:nvSpPr>
          <p:cNvPr id="7" name="Shape 5"/>
          <p:cNvSpPr/>
          <p:nvPr/>
        </p:nvSpPr>
        <p:spPr>
          <a:xfrm>
            <a:off x="548640" y="1993392"/>
            <a:ext cx="3502152" cy="1627632"/>
          </a:xfrm>
          <a:prstGeom prst="roundRect">
            <a:avLst>
              <a:gd name="adj" fmla="val 5056"/>
            </a:avLst>
          </a:prstGeom>
          <a:solidFill>
            <a:srgbClr val="FFFFFF"/>
          </a:solidFill>
          <a:ln/>
          <a:effectLst>
            <a:outerShdw sx="100000" sy="100000" kx="0" ky="0" algn="bl" rotWithShape="0" blurRad="88900" dist="38100" dir="5400000">
              <a:srgbClr val="20303F">
                <a:alpha val="13000"/>
              </a:srgbClr>
            </a:outerShdw>
          </a:effectLst>
        </p:spPr>
      </p:sp>
      <p:sp>
        <p:nvSpPr>
          <p:cNvPr id="8" name="Shape 6"/>
          <p:cNvSpPr/>
          <p:nvPr/>
        </p:nvSpPr>
        <p:spPr>
          <a:xfrm>
            <a:off x="786384" y="2231136"/>
            <a:ext cx="603504" cy="603504"/>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943295" y="2388047"/>
            <a:ext cx="289682" cy="289682"/>
          </a:xfrm>
          <a:prstGeom prst="rect">
            <a:avLst/>
          </a:prstGeom>
        </p:spPr>
      </p:pic>
      <p:sp>
        <p:nvSpPr>
          <p:cNvPr id="10" name="Text 7"/>
          <p:cNvSpPr/>
          <p:nvPr/>
        </p:nvSpPr>
        <p:spPr>
          <a:xfrm>
            <a:off x="1508760" y="2231136"/>
            <a:ext cx="2359152" cy="603504"/>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違いを理解する</a:t>
            </a:r>
            <a:endParaRPr lang="en-US" sz="1550" dirty="0"/>
          </a:p>
        </p:txBody>
      </p:sp>
      <p:sp>
        <p:nvSpPr>
          <p:cNvPr id="11" name="Text 8"/>
          <p:cNvSpPr/>
          <p:nvPr/>
        </p:nvSpPr>
        <p:spPr>
          <a:xfrm>
            <a:off x="804672" y="2907792"/>
            <a:ext cx="2999232" cy="621792"/>
          </a:xfrm>
          <a:prstGeom prst="rect">
            <a:avLst/>
          </a:prstGeom>
          <a:noFill/>
          <a:ln/>
        </p:spPr>
        <p:txBody>
          <a:bodyPr wrap="square" lIns="0" tIns="0" rIns="0" bIns="0" rtlCol="0" anchor="t"/>
          <a:lstStyle/>
          <a:p>
            <a:pPr indent="0" marL="0">
              <a:lnSpc>
                <a:spcPct val="105000"/>
              </a:lnSpc>
              <a:buNone/>
            </a:pPr>
            <a:r>
              <a:rPr lang="en-US" sz="1200" dirty="0">
                <a:solidFill>
                  <a:srgbClr val="263238"/>
                </a:solidFill>
                <a:latin typeface="Meiryo" pitchFamily="34" charset="0"/>
                <a:ea typeface="Meiryo" pitchFamily="34" charset="-122"/>
                <a:cs typeface="Meiryo" pitchFamily="34" charset="-120"/>
              </a:rPr>
              <a:t>営業秘密と一般的な機密情報の違い、営業秘密の3要件を、自分の言葉で説明できる。</a:t>
            </a:r>
            <a:endParaRPr lang="en-US" sz="1200" dirty="0"/>
          </a:p>
        </p:txBody>
      </p:sp>
      <p:sp>
        <p:nvSpPr>
          <p:cNvPr id="12" name="Shape 9"/>
          <p:cNvSpPr/>
          <p:nvPr/>
        </p:nvSpPr>
        <p:spPr>
          <a:xfrm>
            <a:off x="4279392" y="1993392"/>
            <a:ext cx="3502152" cy="1627632"/>
          </a:xfrm>
          <a:prstGeom prst="roundRect">
            <a:avLst>
              <a:gd name="adj" fmla="val 5056"/>
            </a:avLst>
          </a:prstGeom>
          <a:solidFill>
            <a:srgbClr val="FFFFFF"/>
          </a:solidFill>
          <a:ln/>
          <a:effectLst>
            <a:outerShdw sx="100000" sy="100000" kx="0" ky="0" algn="bl" rotWithShape="0" blurRad="88900" dist="38100" dir="5400000">
              <a:srgbClr val="20303F">
                <a:alpha val="13000"/>
              </a:srgbClr>
            </a:outerShdw>
          </a:effectLst>
        </p:spPr>
      </p:sp>
      <p:sp>
        <p:nvSpPr>
          <p:cNvPr id="13" name="Shape 10"/>
          <p:cNvSpPr/>
          <p:nvPr/>
        </p:nvSpPr>
        <p:spPr>
          <a:xfrm>
            <a:off x="4517136" y="2231136"/>
            <a:ext cx="603504" cy="603504"/>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14" name="Image 1" descr="preencoded.png">    </p:cNvPr>
          <p:cNvPicPr>
            <a:picLocks noChangeAspect="1"/>
          </p:cNvPicPr>
          <p:nvPr/>
        </p:nvPicPr>
        <p:blipFill>
          <a:blip r:embed="rId2"/>
          <a:stretch>
            <a:fillRect/>
          </a:stretch>
        </p:blipFill>
        <p:spPr>
          <a:xfrm>
            <a:off x="4674047" y="2388047"/>
            <a:ext cx="289682" cy="289682"/>
          </a:xfrm>
          <a:prstGeom prst="rect">
            <a:avLst/>
          </a:prstGeom>
        </p:spPr>
      </p:pic>
      <p:sp>
        <p:nvSpPr>
          <p:cNvPr id="15" name="Text 11"/>
          <p:cNvSpPr/>
          <p:nvPr/>
        </p:nvSpPr>
        <p:spPr>
          <a:xfrm>
            <a:off x="5239512" y="2231136"/>
            <a:ext cx="2359152" cy="603504"/>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秘密として扱う</a:t>
            </a:r>
            <a:endParaRPr lang="en-US" sz="1550" dirty="0"/>
          </a:p>
        </p:txBody>
      </p:sp>
      <p:sp>
        <p:nvSpPr>
          <p:cNvPr id="16" name="Text 12"/>
          <p:cNvSpPr/>
          <p:nvPr/>
        </p:nvSpPr>
        <p:spPr>
          <a:xfrm>
            <a:off x="4535424" y="2907792"/>
            <a:ext cx="2999232" cy="621792"/>
          </a:xfrm>
          <a:prstGeom prst="rect">
            <a:avLst/>
          </a:prstGeom>
          <a:noFill/>
          <a:ln/>
        </p:spPr>
        <p:txBody>
          <a:bodyPr wrap="square" lIns="0" tIns="0" rIns="0" bIns="0" rtlCol="0" anchor="t"/>
          <a:lstStyle/>
          <a:p>
            <a:pPr indent="0" marL="0">
              <a:lnSpc>
                <a:spcPct val="105000"/>
              </a:lnSpc>
              <a:buNone/>
            </a:pPr>
            <a:r>
              <a:rPr lang="en-US" sz="1200" dirty="0">
                <a:solidFill>
                  <a:srgbClr val="263238"/>
                </a:solidFill>
                <a:latin typeface="Meiryo" pitchFamily="34" charset="0"/>
                <a:ea typeface="Meiryo" pitchFamily="34" charset="-122"/>
                <a:cs typeface="Meiryo" pitchFamily="34" charset="-120"/>
              </a:rPr>
              <a:t>秘密表示・アクセス制限・共有範囲の限定がなぜ必要かを理解し、日常業務で実践できる。</a:t>
            </a:r>
            <a:endParaRPr lang="en-US" sz="1200" dirty="0"/>
          </a:p>
        </p:txBody>
      </p:sp>
      <p:sp>
        <p:nvSpPr>
          <p:cNvPr id="17" name="Shape 13"/>
          <p:cNvSpPr/>
          <p:nvPr/>
        </p:nvSpPr>
        <p:spPr>
          <a:xfrm>
            <a:off x="8010144" y="1993392"/>
            <a:ext cx="3502152" cy="1627632"/>
          </a:xfrm>
          <a:prstGeom prst="roundRect">
            <a:avLst>
              <a:gd name="adj" fmla="val 5056"/>
            </a:avLst>
          </a:prstGeom>
          <a:solidFill>
            <a:srgbClr val="FFFFFF"/>
          </a:solidFill>
          <a:ln/>
          <a:effectLst>
            <a:outerShdw sx="100000" sy="100000" kx="0" ky="0" algn="bl" rotWithShape="0" blurRad="88900" dist="38100" dir="5400000">
              <a:srgbClr val="20303F">
                <a:alpha val="13000"/>
              </a:srgbClr>
            </a:outerShdw>
          </a:effectLst>
        </p:spPr>
      </p:sp>
      <p:sp>
        <p:nvSpPr>
          <p:cNvPr id="18" name="Shape 14"/>
          <p:cNvSpPr/>
          <p:nvPr/>
        </p:nvSpPr>
        <p:spPr>
          <a:xfrm>
            <a:off x="8247888" y="2231136"/>
            <a:ext cx="603504" cy="603504"/>
          </a:xfrm>
          <a:prstGeom prst="ellipse">
            <a:avLst/>
          </a:prstGeom>
          <a:solidFill>
            <a:srgbClr val="B42318"/>
          </a:solidFill>
          <a:ln/>
          <a:effectLst>
            <a:outerShdw sx="100000" sy="100000" kx="0" ky="0" algn="bl" rotWithShape="0" blurRad="63500" dist="25400" dir="5400000">
              <a:srgbClr val="20303F">
                <a:alpha val="12000"/>
              </a:srgbClr>
            </a:outerShdw>
          </a:effectLst>
        </p:spPr>
      </p:sp>
      <p:pic>
        <p:nvPicPr>
          <p:cNvPr id="19" name="Image 2" descr="preencoded.png">    </p:cNvPr>
          <p:cNvPicPr>
            <a:picLocks noChangeAspect="1"/>
          </p:cNvPicPr>
          <p:nvPr/>
        </p:nvPicPr>
        <p:blipFill>
          <a:blip r:embed="rId3"/>
          <a:stretch>
            <a:fillRect/>
          </a:stretch>
        </p:blipFill>
        <p:spPr>
          <a:xfrm>
            <a:off x="8404799" y="2388047"/>
            <a:ext cx="289682" cy="289682"/>
          </a:xfrm>
          <a:prstGeom prst="rect">
            <a:avLst/>
          </a:prstGeom>
        </p:spPr>
      </p:pic>
      <p:sp>
        <p:nvSpPr>
          <p:cNvPr id="20" name="Text 15"/>
          <p:cNvSpPr/>
          <p:nvPr/>
        </p:nvSpPr>
        <p:spPr>
          <a:xfrm>
            <a:off x="8970264" y="2231136"/>
            <a:ext cx="2359152" cy="603504"/>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持ち出さない・入れない</a:t>
            </a:r>
            <a:endParaRPr lang="en-US" sz="1550" dirty="0"/>
          </a:p>
        </p:txBody>
      </p:sp>
      <p:sp>
        <p:nvSpPr>
          <p:cNvPr id="21" name="Text 16"/>
          <p:cNvSpPr/>
          <p:nvPr/>
        </p:nvSpPr>
        <p:spPr>
          <a:xfrm>
            <a:off x="8266176" y="2907792"/>
            <a:ext cx="2999232" cy="621792"/>
          </a:xfrm>
          <a:prstGeom prst="rect">
            <a:avLst/>
          </a:prstGeom>
          <a:noFill/>
          <a:ln/>
        </p:spPr>
        <p:txBody>
          <a:bodyPr wrap="square" lIns="0" tIns="0" rIns="0" bIns="0" rtlCol="0" anchor="t"/>
          <a:lstStyle/>
          <a:p>
            <a:pPr indent="0" marL="0">
              <a:lnSpc>
                <a:spcPct val="105000"/>
              </a:lnSpc>
              <a:buNone/>
            </a:pPr>
            <a:r>
              <a:rPr lang="en-US" sz="1200" dirty="0">
                <a:solidFill>
                  <a:srgbClr val="263238"/>
                </a:solidFill>
                <a:latin typeface="Meiryo" pitchFamily="34" charset="0"/>
                <a:ea typeface="Meiryo" pitchFamily="34" charset="-122"/>
                <a:cs typeface="Meiryo" pitchFamily="34" charset="-120"/>
              </a:rPr>
              <a:t>私用メール・私用クラウド・私物端末・USB・未承認の外部AIに機密情報を入れない。</a:t>
            </a:r>
            <a:endParaRPr lang="en-US" sz="1200" dirty="0"/>
          </a:p>
        </p:txBody>
      </p:sp>
      <p:sp>
        <p:nvSpPr>
          <p:cNvPr id="22" name="Shape 17"/>
          <p:cNvSpPr/>
          <p:nvPr/>
        </p:nvSpPr>
        <p:spPr>
          <a:xfrm>
            <a:off x="548640" y="3840480"/>
            <a:ext cx="3502152" cy="1627632"/>
          </a:xfrm>
          <a:prstGeom prst="roundRect">
            <a:avLst>
              <a:gd name="adj" fmla="val 5056"/>
            </a:avLst>
          </a:prstGeom>
          <a:solidFill>
            <a:srgbClr val="FFFFFF"/>
          </a:solidFill>
          <a:ln/>
          <a:effectLst>
            <a:outerShdw sx="100000" sy="100000" kx="0" ky="0" algn="bl" rotWithShape="0" blurRad="88900" dist="38100" dir="5400000">
              <a:srgbClr val="20303F">
                <a:alpha val="13000"/>
              </a:srgbClr>
            </a:outerShdw>
          </a:effectLst>
        </p:spPr>
      </p:sp>
      <p:sp>
        <p:nvSpPr>
          <p:cNvPr id="23" name="Shape 18"/>
          <p:cNvSpPr/>
          <p:nvPr/>
        </p:nvSpPr>
        <p:spPr>
          <a:xfrm>
            <a:off x="786384" y="4078224"/>
            <a:ext cx="603504" cy="603504"/>
          </a:xfrm>
          <a:prstGeom prst="ellipse">
            <a:avLst/>
          </a:prstGeom>
          <a:solidFill>
            <a:srgbClr val="B58A3A"/>
          </a:solidFill>
          <a:ln/>
          <a:effectLst>
            <a:outerShdw sx="100000" sy="100000" kx="0" ky="0" algn="bl" rotWithShape="0" blurRad="63500" dist="25400" dir="5400000">
              <a:srgbClr val="20303F">
                <a:alpha val="12000"/>
              </a:srgbClr>
            </a:outerShdw>
          </a:effectLst>
        </p:spPr>
      </p:sp>
      <p:pic>
        <p:nvPicPr>
          <p:cNvPr id="24" name="Image 3" descr="preencoded.png">    </p:cNvPr>
          <p:cNvPicPr>
            <a:picLocks noChangeAspect="1"/>
          </p:cNvPicPr>
          <p:nvPr/>
        </p:nvPicPr>
        <p:blipFill>
          <a:blip r:embed="rId4"/>
          <a:stretch>
            <a:fillRect/>
          </a:stretch>
        </p:blipFill>
        <p:spPr>
          <a:xfrm>
            <a:off x="943295" y="4235135"/>
            <a:ext cx="289682" cy="289682"/>
          </a:xfrm>
          <a:prstGeom prst="rect">
            <a:avLst/>
          </a:prstGeom>
        </p:spPr>
      </p:pic>
      <p:sp>
        <p:nvSpPr>
          <p:cNvPr id="25" name="Text 19"/>
          <p:cNvSpPr/>
          <p:nvPr/>
        </p:nvSpPr>
        <p:spPr>
          <a:xfrm>
            <a:off x="1508760" y="4078224"/>
            <a:ext cx="2359152" cy="603504"/>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退職・転職で持ち出さない</a:t>
            </a:r>
            <a:endParaRPr lang="en-US" sz="1550" dirty="0"/>
          </a:p>
        </p:txBody>
      </p:sp>
      <p:sp>
        <p:nvSpPr>
          <p:cNvPr id="26" name="Text 20"/>
          <p:cNvSpPr/>
          <p:nvPr/>
        </p:nvSpPr>
        <p:spPr>
          <a:xfrm>
            <a:off x="804672" y="4754880"/>
            <a:ext cx="2999232" cy="621792"/>
          </a:xfrm>
          <a:prstGeom prst="rect">
            <a:avLst/>
          </a:prstGeom>
          <a:noFill/>
          <a:ln/>
        </p:spPr>
        <p:txBody>
          <a:bodyPr wrap="square" lIns="0" tIns="0" rIns="0" bIns="0" rtlCol="0" anchor="t"/>
          <a:lstStyle/>
          <a:p>
            <a:pPr indent="0" marL="0">
              <a:lnSpc>
                <a:spcPct val="105000"/>
              </a:lnSpc>
              <a:buNone/>
            </a:pPr>
            <a:r>
              <a:rPr lang="en-US" sz="1200" dirty="0">
                <a:solidFill>
                  <a:srgbClr val="263238"/>
                </a:solidFill>
                <a:latin typeface="Meiryo" pitchFamily="34" charset="0"/>
                <a:ea typeface="Meiryo" pitchFamily="34" charset="-122"/>
                <a:cs typeface="Meiryo" pitchFamily="34" charset="-120"/>
              </a:rPr>
              <a:t>退職・異動・委託終了時に返却・削除し、前職・他社情報も持ち込まない。</a:t>
            </a:r>
            <a:endParaRPr lang="en-US" sz="1200" dirty="0"/>
          </a:p>
        </p:txBody>
      </p:sp>
      <p:sp>
        <p:nvSpPr>
          <p:cNvPr id="27" name="Shape 21"/>
          <p:cNvSpPr/>
          <p:nvPr/>
        </p:nvSpPr>
        <p:spPr>
          <a:xfrm>
            <a:off x="4279392" y="3840480"/>
            <a:ext cx="3502152" cy="1627632"/>
          </a:xfrm>
          <a:prstGeom prst="roundRect">
            <a:avLst>
              <a:gd name="adj" fmla="val 5056"/>
            </a:avLst>
          </a:prstGeom>
          <a:solidFill>
            <a:srgbClr val="FFFFFF"/>
          </a:solidFill>
          <a:ln/>
          <a:effectLst>
            <a:outerShdw sx="100000" sy="100000" kx="0" ky="0" algn="bl" rotWithShape="0" blurRad="88900" dist="38100" dir="5400000">
              <a:srgbClr val="20303F">
                <a:alpha val="13000"/>
              </a:srgbClr>
            </a:outerShdw>
          </a:effectLst>
        </p:spPr>
      </p:sp>
      <p:sp>
        <p:nvSpPr>
          <p:cNvPr id="28" name="Shape 22"/>
          <p:cNvSpPr/>
          <p:nvPr/>
        </p:nvSpPr>
        <p:spPr>
          <a:xfrm>
            <a:off x="4517136" y="4078224"/>
            <a:ext cx="603504" cy="603504"/>
          </a:xfrm>
          <a:prstGeom prst="ellipse">
            <a:avLst/>
          </a:prstGeom>
          <a:solidFill>
            <a:srgbClr val="2F6B4F"/>
          </a:solidFill>
          <a:ln/>
          <a:effectLst>
            <a:outerShdw sx="100000" sy="100000" kx="0" ky="0" algn="bl" rotWithShape="0" blurRad="63500" dist="25400" dir="5400000">
              <a:srgbClr val="20303F">
                <a:alpha val="12000"/>
              </a:srgbClr>
            </a:outerShdw>
          </a:effectLst>
        </p:spPr>
      </p:sp>
      <p:pic>
        <p:nvPicPr>
          <p:cNvPr id="29" name="Image 4" descr="preencoded.png">    </p:cNvPr>
          <p:cNvPicPr>
            <a:picLocks noChangeAspect="1"/>
          </p:cNvPicPr>
          <p:nvPr/>
        </p:nvPicPr>
        <p:blipFill>
          <a:blip r:embed="rId5"/>
          <a:stretch>
            <a:fillRect/>
          </a:stretch>
        </p:blipFill>
        <p:spPr>
          <a:xfrm>
            <a:off x="4674047" y="4235135"/>
            <a:ext cx="289682" cy="289682"/>
          </a:xfrm>
          <a:prstGeom prst="rect">
            <a:avLst/>
          </a:prstGeom>
        </p:spPr>
      </p:pic>
      <p:sp>
        <p:nvSpPr>
          <p:cNvPr id="30" name="Text 23"/>
          <p:cNvSpPr/>
          <p:nvPr/>
        </p:nvSpPr>
        <p:spPr>
          <a:xfrm>
            <a:off x="5239512" y="4078224"/>
            <a:ext cx="2359152" cy="603504"/>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隠さず・消さず・すぐ報告</a:t>
            </a:r>
            <a:endParaRPr lang="en-US" sz="1550" dirty="0"/>
          </a:p>
        </p:txBody>
      </p:sp>
      <p:sp>
        <p:nvSpPr>
          <p:cNvPr id="31" name="Text 24"/>
          <p:cNvSpPr/>
          <p:nvPr/>
        </p:nvSpPr>
        <p:spPr>
          <a:xfrm>
            <a:off x="4535424" y="4754880"/>
            <a:ext cx="2999232" cy="621792"/>
          </a:xfrm>
          <a:prstGeom prst="rect">
            <a:avLst/>
          </a:prstGeom>
          <a:noFill/>
          <a:ln/>
        </p:spPr>
        <p:txBody>
          <a:bodyPr wrap="square" lIns="0" tIns="0" rIns="0" bIns="0" rtlCol="0" anchor="t"/>
          <a:lstStyle/>
          <a:p>
            <a:pPr indent="0" marL="0">
              <a:lnSpc>
                <a:spcPct val="105000"/>
              </a:lnSpc>
              <a:buNone/>
            </a:pPr>
            <a:r>
              <a:rPr lang="en-US" sz="1200" dirty="0">
                <a:solidFill>
                  <a:srgbClr val="263238"/>
                </a:solidFill>
                <a:latin typeface="Meiryo" pitchFamily="34" charset="0"/>
                <a:ea typeface="Meiryo" pitchFamily="34" charset="-122"/>
                <a:cs typeface="Meiryo" pitchFamily="34" charset="-120"/>
              </a:rPr>
              <a:t>漏えい・誤共有・持出し・紛失のおそれに気づいたら、独断で動かず、すぐ相談・報告する。</a:t>
            </a:r>
            <a:endParaRPr lang="en-US" sz="1200" dirty="0"/>
          </a:p>
        </p:txBody>
      </p:sp>
      <p:sp>
        <p:nvSpPr>
          <p:cNvPr id="32" name="Shape 25"/>
          <p:cNvSpPr/>
          <p:nvPr/>
        </p:nvSpPr>
        <p:spPr>
          <a:xfrm>
            <a:off x="8010144" y="3840480"/>
            <a:ext cx="3502152" cy="1627632"/>
          </a:xfrm>
          <a:prstGeom prst="roundRect">
            <a:avLst>
              <a:gd name="adj" fmla="val 5056"/>
            </a:avLst>
          </a:prstGeom>
          <a:solidFill>
            <a:srgbClr val="FFFFFF"/>
          </a:solidFill>
          <a:ln/>
          <a:effectLst>
            <a:outerShdw sx="100000" sy="100000" kx="0" ky="0" algn="bl" rotWithShape="0" blurRad="88900" dist="38100" dir="5400000">
              <a:srgbClr val="20303F">
                <a:alpha val="13000"/>
              </a:srgbClr>
            </a:outerShdw>
          </a:effectLst>
        </p:spPr>
      </p:sp>
      <p:sp>
        <p:nvSpPr>
          <p:cNvPr id="33" name="Shape 26"/>
          <p:cNvSpPr/>
          <p:nvPr/>
        </p:nvSpPr>
        <p:spPr>
          <a:xfrm>
            <a:off x="8247888" y="4078224"/>
            <a:ext cx="603504" cy="603504"/>
          </a:xfrm>
          <a:prstGeom prst="ellipse">
            <a:avLst/>
          </a:prstGeom>
          <a:solidFill>
            <a:srgbClr val="16314F"/>
          </a:solidFill>
          <a:ln/>
          <a:effectLst>
            <a:outerShdw sx="100000" sy="100000" kx="0" ky="0" algn="bl" rotWithShape="0" blurRad="63500" dist="25400" dir="5400000">
              <a:srgbClr val="20303F">
                <a:alpha val="12000"/>
              </a:srgbClr>
            </a:outerShdw>
          </a:effectLst>
        </p:spPr>
      </p:sp>
      <p:pic>
        <p:nvPicPr>
          <p:cNvPr id="34" name="Image 5" descr="preencoded.png">    </p:cNvPr>
          <p:cNvPicPr>
            <a:picLocks noChangeAspect="1"/>
          </p:cNvPicPr>
          <p:nvPr/>
        </p:nvPicPr>
        <p:blipFill>
          <a:blip r:embed="rId6"/>
          <a:stretch>
            <a:fillRect/>
          </a:stretch>
        </p:blipFill>
        <p:spPr>
          <a:xfrm>
            <a:off x="8404799" y="4235135"/>
            <a:ext cx="289682" cy="289682"/>
          </a:xfrm>
          <a:prstGeom prst="rect">
            <a:avLst/>
          </a:prstGeom>
        </p:spPr>
      </p:pic>
      <p:sp>
        <p:nvSpPr>
          <p:cNvPr id="35" name="Text 27"/>
          <p:cNvSpPr/>
          <p:nvPr/>
        </p:nvSpPr>
        <p:spPr>
          <a:xfrm>
            <a:off x="8970264" y="4078224"/>
            <a:ext cx="2359152" cy="603504"/>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現場で独断しない</a:t>
            </a:r>
            <a:endParaRPr lang="en-US" sz="1550" dirty="0"/>
          </a:p>
        </p:txBody>
      </p:sp>
      <p:sp>
        <p:nvSpPr>
          <p:cNvPr id="36" name="Text 28"/>
          <p:cNvSpPr/>
          <p:nvPr/>
        </p:nvSpPr>
        <p:spPr>
          <a:xfrm>
            <a:off x="8266176" y="4754880"/>
            <a:ext cx="2999232" cy="621792"/>
          </a:xfrm>
          <a:prstGeom prst="rect">
            <a:avLst/>
          </a:prstGeom>
          <a:noFill/>
          <a:ln/>
        </p:spPr>
        <p:txBody>
          <a:bodyPr wrap="square" lIns="0" tIns="0" rIns="0" bIns="0" rtlCol="0" anchor="t"/>
          <a:lstStyle/>
          <a:p>
            <a:pPr indent="0" marL="0">
              <a:lnSpc>
                <a:spcPct val="105000"/>
              </a:lnSpc>
              <a:buNone/>
            </a:pPr>
            <a:r>
              <a:rPr lang="en-US" sz="1200" dirty="0">
                <a:solidFill>
                  <a:srgbClr val="263238"/>
                </a:solidFill>
                <a:latin typeface="Meiryo" pitchFamily="34" charset="0"/>
                <a:ea typeface="Meiryo" pitchFamily="34" charset="-122"/>
                <a:cs typeface="Meiryo" pitchFamily="34" charset="-120"/>
              </a:rPr>
              <a:t>営業秘密該当性や法的責任は、現場が一人で判断せず、上長・法務へつなぐ。</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PARTNERS ｜ 社外と共有するとき</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取引先・委託先・共同研究先・派遣・フリーランス</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20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500" dirty="0">
                <a:solidFill>
                  <a:srgbClr val="5B6B7B"/>
                </a:solidFill>
                <a:latin typeface="Meiryo" pitchFamily="34" charset="0"/>
                <a:ea typeface="Meiryo" pitchFamily="34" charset="-122"/>
                <a:cs typeface="Meiryo" pitchFamily="34" charset="-120"/>
              </a:rPr>
              <a:t>社外と情報を共有する場面は避けられません。だからこそ「範囲」と「契約」を確認します。</a:t>
            </a:r>
            <a:endParaRPr lang="en-US" sz="1500" dirty="0"/>
          </a:p>
        </p:txBody>
      </p:sp>
      <p:sp>
        <p:nvSpPr>
          <p:cNvPr id="7" name="Shape 5"/>
          <p:cNvSpPr/>
          <p:nvPr/>
        </p:nvSpPr>
        <p:spPr>
          <a:xfrm>
            <a:off x="548640" y="1965960"/>
            <a:ext cx="5440680" cy="1298448"/>
          </a:xfrm>
          <a:prstGeom prst="roundRect">
            <a:avLst>
              <a:gd name="adj" fmla="val 6338"/>
            </a:avLst>
          </a:prstGeom>
          <a:solidFill>
            <a:srgbClr val="FFFFFF"/>
          </a:solidFill>
          <a:ln/>
          <a:effectLst>
            <a:outerShdw sx="100000" sy="100000" kx="0" ky="0" algn="bl" rotWithShape="0" blurRad="88900" dist="38100" dir="5400000">
              <a:srgbClr val="20303F">
                <a:alpha val="16000"/>
              </a:srgbClr>
            </a:outerShdw>
          </a:effectLst>
        </p:spPr>
      </p:sp>
      <p:sp>
        <p:nvSpPr>
          <p:cNvPr id="8" name="Shape 6"/>
          <p:cNvSpPr/>
          <p:nvPr/>
        </p:nvSpPr>
        <p:spPr>
          <a:xfrm>
            <a:off x="786384" y="2203704"/>
            <a:ext cx="566928" cy="56692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933785" y="2351105"/>
            <a:ext cx="272125" cy="272125"/>
          </a:xfrm>
          <a:prstGeom prst="rect">
            <a:avLst/>
          </a:prstGeom>
        </p:spPr>
      </p:pic>
      <p:sp>
        <p:nvSpPr>
          <p:cNvPr id="10" name="Text 7"/>
          <p:cNvSpPr/>
          <p:nvPr/>
        </p:nvSpPr>
        <p:spPr>
          <a:xfrm>
            <a:off x="1508760" y="2167128"/>
            <a:ext cx="4297680" cy="384048"/>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必要最小限を共有</a:t>
            </a:r>
            <a:endParaRPr lang="en-US" sz="1500" dirty="0"/>
          </a:p>
        </p:txBody>
      </p:sp>
      <p:sp>
        <p:nvSpPr>
          <p:cNvPr id="11" name="Text 8"/>
          <p:cNvSpPr/>
          <p:nvPr/>
        </p:nvSpPr>
        <p:spPr>
          <a:xfrm>
            <a:off x="1508760" y="2569464"/>
            <a:ext cx="4251960" cy="64008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必要なデータだけを渡す。別案件・将来構想・無関係な資料を混ぜない。</a:t>
            </a:r>
            <a:endParaRPr lang="en-US" sz="1200" dirty="0"/>
          </a:p>
        </p:txBody>
      </p:sp>
      <p:sp>
        <p:nvSpPr>
          <p:cNvPr id="12" name="Shape 9"/>
          <p:cNvSpPr/>
          <p:nvPr/>
        </p:nvSpPr>
        <p:spPr>
          <a:xfrm>
            <a:off x="6199632" y="1965960"/>
            <a:ext cx="5440680" cy="1298448"/>
          </a:xfrm>
          <a:prstGeom prst="roundRect">
            <a:avLst>
              <a:gd name="adj" fmla="val 6338"/>
            </a:avLst>
          </a:prstGeom>
          <a:solidFill>
            <a:srgbClr val="FFFFFF"/>
          </a:solidFill>
          <a:ln/>
          <a:effectLst>
            <a:outerShdw sx="100000" sy="100000" kx="0" ky="0" algn="bl" rotWithShape="0" blurRad="88900" dist="38100" dir="5400000">
              <a:srgbClr val="20303F">
                <a:alpha val="16000"/>
              </a:srgbClr>
            </a:outerShdw>
          </a:effectLst>
        </p:spPr>
      </p:sp>
      <p:sp>
        <p:nvSpPr>
          <p:cNvPr id="13" name="Shape 10"/>
          <p:cNvSpPr/>
          <p:nvPr/>
        </p:nvSpPr>
        <p:spPr>
          <a:xfrm>
            <a:off x="6437376" y="2203704"/>
            <a:ext cx="566928" cy="56692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14" name="Image 1" descr="preencoded.png">    </p:cNvPr>
          <p:cNvPicPr>
            <a:picLocks noChangeAspect="1"/>
          </p:cNvPicPr>
          <p:nvPr/>
        </p:nvPicPr>
        <p:blipFill>
          <a:blip r:embed="rId2"/>
          <a:stretch>
            <a:fillRect/>
          </a:stretch>
        </p:blipFill>
        <p:spPr>
          <a:xfrm>
            <a:off x="6584777" y="2351105"/>
            <a:ext cx="272125" cy="272125"/>
          </a:xfrm>
          <a:prstGeom prst="rect">
            <a:avLst/>
          </a:prstGeom>
        </p:spPr>
      </p:pic>
      <p:sp>
        <p:nvSpPr>
          <p:cNvPr id="15" name="Text 11"/>
          <p:cNvSpPr/>
          <p:nvPr/>
        </p:nvSpPr>
        <p:spPr>
          <a:xfrm>
            <a:off x="7159752" y="2167128"/>
            <a:ext cx="4297680" cy="384048"/>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フォルダを分ける</a:t>
            </a:r>
            <a:endParaRPr lang="en-US" sz="1500" dirty="0"/>
          </a:p>
        </p:txBody>
      </p:sp>
      <p:sp>
        <p:nvSpPr>
          <p:cNvPr id="16" name="Text 12"/>
          <p:cNvSpPr/>
          <p:nvPr/>
        </p:nvSpPr>
        <p:spPr>
          <a:xfrm>
            <a:off x="7159752" y="2569464"/>
            <a:ext cx="4251960" cy="64008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共有用フォルダを分離し、社内限り資料が紛れ込まないようにする。</a:t>
            </a:r>
            <a:endParaRPr lang="en-US" sz="1200" dirty="0"/>
          </a:p>
        </p:txBody>
      </p:sp>
      <p:sp>
        <p:nvSpPr>
          <p:cNvPr id="17" name="Shape 13"/>
          <p:cNvSpPr/>
          <p:nvPr/>
        </p:nvSpPr>
        <p:spPr>
          <a:xfrm>
            <a:off x="548640" y="3447288"/>
            <a:ext cx="5440680" cy="1298448"/>
          </a:xfrm>
          <a:prstGeom prst="roundRect">
            <a:avLst>
              <a:gd name="adj" fmla="val 6338"/>
            </a:avLst>
          </a:prstGeom>
          <a:solidFill>
            <a:srgbClr val="FFFFFF"/>
          </a:solidFill>
          <a:ln/>
          <a:effectLst>
            <a:outerShdw sx="100000" sy="100000" kx="0" ky="0" algn="bl" rotWithShape="0" blurRad="88900" dist="38100" dir="5400000">
              <a:srgbClr val="20303F">
                <a:alpha val="16000"/>
              </a:srgbClr>
            </a:outerShdw>
          </a:effectLst>
        </p:spPr>
      </p:sp>
      <p:sp>
        <p:nvSpPr>
          <p:cNvPr id="18" name="Shape 14"/>
          <p:cNvSpPr/>
          <p:nvPr/>
        </p:nvSpPr>
        <p:spPr>
          <a:xfrm>
            <a:off x="786384" y="3685032"/>
            <a:ext cx="566928" cy="56692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19" name="Image 2" descr="preencoded.png">    </p:cNvPr>
          <p:cNvPicPr>
            <a:picLocks noChangeAspect="1"/>
          </p:cNvPicPr>
          <p:nvPr/>
        </p:nvPicPr>
        <p:blipFill>
          <a:blip r:embed="rId3"/>
          <a:stretch>
            <a:fillRect/>
          </a:stretch>
        </p:blipFill>
        <p:spPr>
          <a:xfrm>
            <a:off x="933785" y="3832433"/>
            <a:ext cx="272125" cy="272125"/>
          </a:xfrm>
          <a:prstGeom prst="rect">
            <a:avLst/>
          </a:prstGeom>
        </p:spPr>
      </p:pic>
      <p:sp>
        <p:nvSpPr>
          <p:cNvPr id="20" name="Text 15"/>
          <p:cNvSpPr/>
          <p:nvPr/>
        </p:nvSpPr>
        <p:spPr>
          <a:xfrm>
            <a:off x="1508760" y="3648456"/>
            <a:ext cx="4297680" cy="384048"/>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契約を確認</a:t>
            </a:r>
            <a:endParaRPr lang="en-US" sz="1500" dirty="0"/>
          </a:p>
        </p:txBody>
      </p:sp>
      <p:sp>
        <p:nvSpPr>
          <p:cNvPr id="21" name="Text 16"/>
          <p:cNvSpPr/>
          <p:nvPr/>
        </p:nvSpPr>
        <p:spPr>
          <a:xfrm>
            <a:off x="1508760" y="4050792"/>
            <a:ext cx="4251960" cy="64008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NDA・業務委託契約・共同研究契約で秘密の範囲・取扱いを確認する。</a:t>
            </a:r>
            <a:endParaRPr lang="en-US" sz="1200" dirty="0"/>
          </a:p>
        </p:txBody>
      </p:sp>
      <p:sp>
        <p:nvSpPr>
          <p:cNvPr id="22" name="Shape 17"/>
          <p:cNvSpPr/>
          <p:nvPr/>
        </p:nvSpPr>
        <p:spPr>
          <a:xfrm>
            <a:off x="6199632" y="3447288"/>
            <a:ext cx="5440680" cy="1298448"/>
          </a:xfrm>
          <a:prstGeom prst="roundRect">
            <a:avLst>
              <a:gd name="adj" fmla="val 6338"/>
            </a:avLst>
          </a:prstGeom>
          <a:solidFill>
            <a:srgbClr val="FFFFFF"/>
          </a:solidFill>
          <a:ln/>
          <a:effectLst>
            <a:outerShdw sx="100000" sy="100000" kx="0" ky="0" algn="bl" rotWithShape="0" blurRad="88900" dist="38100" dir="5400000">
              <a:srgbClr val="20303F">
                <a:alpha val="16000"/>
              </a:srgbClr>
            </a:outerShdw>
          </a:effectLst>
        </p:spPr>
      </p:sp>
      <p:sp>
        <p:nvSpPr>
          <p:cNvPr id="23" name="Shape 18"/>
          <p:cNvSpPr/>
          <p:nvPr/>
        </p:nvSpPr>
        <p:spPr>
          <a:xfrm>
            <a:off x="6437376" y="3685032"/>
            <a:ext cx="566928" cy="56692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24" name="Image 3" descr="preencoded.png">    </p:cNvPr>
          <p:cNvPicPr>
            <a:picLocks noChangeAspect="1"/>
          </p:cNvPicPr>
          <p:nvPr/>
        </p:nvPicPr>
        <p:blipFill>
          <a:blip r:embed="rId4"/>
          <a:stretch>
            <a:fillRect/>
          </a:stretch>
        </p:blipFill>
        <p:spPr>
          <a:xfrm>
            <a:off x="6584777" y="3832433"/>
            <a:ext cx="272125" cy="272125"/>
          </a:xfrm>
          <a:prstGeom prst="rect">
            <a:avLst/>
          </a:prstGeom>
        </p:spPr>
      </p:pic>
      <p:sp>
        <p:nvSpPr>
          <p:cNvPr id="25" name="Text 19"/>
          <p:cNvSpPr/>
          <p:nvPr/>
        </p:nvSpPr>
        <p:spPr>
          <a:xfrm>
            <a:off x="7159752" y="3648456"/>
            <a:ext cx="4297680" cy="384048"/>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終了時に権限解除</a:t>
            </a:r>
            <a:endParaRPr lang="en-US" sz="1500" dirty="0"/>
          </a:p>
        </p:txBody>
      </p:sp>
      <p:sp>
        <p:nvSpPr>
          <p:cNvPr id="26" name="Text 20"/>
          <p:cNvSpPr/>
          <p:nvPr/>
        </p:nvSpPr>
        <p:spPr>
          <a:xfrm>
            <a:off x="7159752" y="4050792"/>
            <a:ext cx="4251960" cy="640080"/>
          </a:xfrm>
          <a:prstGeom prst="rect">
            <a:avLst/>
          </a:prstGeom>
          <a:noFill/>
          <a:ln/>
        </p:spPr>
        <p:txBody>
          <a:bodyPr wrap="square" lIns="0" tIns="0" rIns="0" bIns="0" rtlCol="0" anchor="t"/>
          <a:lstStyle/>
          <a:p>
            <a:pPr indent="0" marL="0">
              <a:lnSpc>
                <a:spcPct val="108000"/>
              </a:lnSpc>
              <a:buNone/>
            </a:pPr>
            <a:r>
              <a:rPr lang="en-US" sz="1200" dirty="0">
                <a:solidFill>
                  <a:srgbClr val="263238"/>
                </a:solidFill>
                <a:latin typeface="Meiryo" pitchFamily="34" charset="0"/>
                <a:ea typeface="Meiryo" pitchFamily="34" charset="-122"/>
                <a:cs typeface="Meiryo" pitchFamily="34" charset="-120"/>
              </a:rPr>
              <a:t>委託・派遣・研究の終了時に、アクセス権限を必ず外し、返却・削除を求める。</a:t>
            </a:r>
            <a:endParaRPr lang="en-US" sz="1200" dirty="0"/>
          </a:p>
        </p:txBody>
      </p:sp>
      <p:sp>
        <p:nvSpPr>
          <p:cNvPr id="27" name="Shape 21"/>
          <p:cNvSpPr/>
          <p:nvPr/>
        </p:nvSpPr>
        <p:spPr>
          <a:xfrm>
            <a:off x="548640" y="5138928"/>
            <a:ext cx="11091672" cy="841248"/>
          </a:xfrm>
          <a:prstGeom prst="roundRect">
            <a:avLst>
              <a:gd name="adj" fmla="val 9783"/>
            </a:avLst>
          </a:prstGeom>
          <a:solidFill>
            <a:srgbClr val="E7F1F0"/>
          </a:solidFill>
          <a:ln w="12700">
            <a:solidFill>
              <a:srgbClr val="BBD8D5"/>
            </a:solidFill>
            <a:prstDash val="solid"/>
          </a:ln>
        </p:spPr>
      </p:sp>
      <p:pic>
        <p:nvPicPr>
          <p:cNvPr id="28" name="Image 4" descr="preencoded.png">    </p:cNvPr>
          <p:cNvPicPr>
            <a:picLocks noChangeAspect="1"/>
          </p:cNvPicPr>
          <p:nvPr/>
        </p:nvPicPr>
        <p:blipFill>
          <a:blip r:embed="rId5"/>
          <a:stretch>
            <a:fillRect/>
          </a:stretch>
        </p:blipFill>
        <p:spPr>
          <a:xfrm>
            <a:off x="841248" y="5358384"/>
            <a:ext cx="402336" cy="402336"/>
          </a:xfrm>
          <a:prstGeom prst="rect">
            <a:avLst/>
          </a:prstGeom>
        </p:spPr>
      </p:pic>
      <p:sp>
        <p:nvSpPr>
          <p:cNvPr id="29" name="Text 22"/>
          <p:cNvSpPr/>
          <p:nvPr/>
        </p:nvSpPr>
        <p:spPr>
          <a:xfrm>
            <a:off x="1371600" y="5138928"/>
            <a:ext cx="10149840" cy="841248"/>
          </a:xfrm>
          <a:prstGeom prst="rect">
            <a:avLst/>
          </a:prstGeom>
          <a:noFill/>
          <a:ln/>
        </p:spPr>
        <p:txBody>
          <a:bodyPr wrap="square" lIns="0" tIns="0" rIns="0" bIns="0" rtlCol="0" anchor="ctr"/>
          <a:lstStyle/>
          <a:p>
            <a:pPr indent="0" marL="0">
              <a:lnSpc>
                <a:spcPct val="108000"/>
              </a:lnSpc>
              <a:buNone/>
            </a:pPr>
            <a:r>
              <a:rPr lang="en-US" sz="1250" b="1" dirty="0">
                <a:solidFill>
                  <a:srgbClr val="12544F"/>
                </a:solidFill>
                <a:latin typeface="Meiryo" pitchFamily="34" charset="0"/>
                <a:ea typeface="Meiryo" pitchFamily="34" charset="-122"/>
                <a:cs typeface="Meiryo" pitchFamily="34" charset="-120"/>
              </a:rPr>
              <a:t>取引先から「秘密」として受け取った情報も、社内で自由に共有してはいけません。</a:t>
            </a:r>
            <a:pPr indent="0" marL="0">
              <a:lnSpc>
                <a:spcPct val="108000"/>
              </a:lnSpc>
              <a:buNone/>
            </a:pPr>
            <a:r>
              <a:rPr lang="en-US" sz="1250" dirty="0">
                <a:solidFill>
                  <a:srgbClr val="263238"/>
                </a:solidFill>
                <a:latin typeface="Meiryo" pitchFamily="34" charset="0"/>
                <a:ea typeface="Meiryo" pitchFamily="34" charset="-122"/>
                <a:cs typeface="Meiryo" pitchFamily="34" charset="-120"/>
              </a:rPr>
              <a:t>  また、データ提供・API・データセット等がある場合は、営業秘密に加え「限定提供データ」等の保護も別途検討します。</a:t>
            </a:r>
            <a:endParaRPr lang="en-US" sz="12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RULES ｜ 約束で守る</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秘密保持契約・誓約書・社内規程</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21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500" dirty="0">
                <a:solidFill>
                  <a:srgbClr val="5B6B7B"/>
                </a:solidFill>
                <a:latin typeface="Meiryo" pitchFamily="34" charset="0"/>
                <a:ea typeface="Meiryo" pitchFamily="34" charset="-122"/>
                <a:cs typeface="Meiryo" pitchFamily="34" charset="-120"/>
              </a:rPr>
              <a:t>情報は「設定」だけでなく「約束」でも守られます。署名した書面の意味を理解しておきましょう。</a:t>
            </a:r>
            <a:endParaRPr lang="en-US" sz="1500" dirty="0"/>
          </a:p>
        </p:txBody>
      </p:sp>
      <p:sp>
        <p:nvSpPr>
          <p:cNvPr id="7" name="Shape 5"/>
          <p:cNvSpPr/>
          <p:nvPr/>
        </p:nvSpPr>
        <p:spPr>
          <a:xfrm>
            <a:off x="548640" y="1938528"/>
            <a:ext cx="3593592" cy="2377440"/>
          </a:xfrm>
          <a:prstGeom prst="roundRect">
            <a:avLst>
              <a:gd name="adj" fmla="val 3462"/>
            </a:avLst>
          </a:prstGeom>
          <a:solidFill>
            <a:srgbClr val="FFFFFF"/>
          </a:solidFill>
          <a:ln/>
          <a:effectLst>
            <a:outerShdw sx="100000" sy="100000" kx="0" ky="0" algn="bl" rotWithShape="0" blurRad="88900" dist="38100" dir="5400000">
              <a:srgbClr val="20303F">
                <a:alpha val="16000"/>
              </a:srgbClr>
            </a:outerShdw>
          </a:effectLst>
        </p:spPr>
      </p:sp>
      <p:sp>
        <p:nvSpPr>
          <p:cNvPr id="8" name="Shape 6"/>
          <p:cNvSpPr/>
          <p:nvPr/>
        </p:nvSpPr>
        <p:spPr>
          <a:xfrm>
            <a:off x="1979676" y="2231136"/>
            <a:ext cx="731520" cy="731520"/>
          </a:xfrm>
          <a:prstGeom prst="ellipse">
            <a:avLst/>
          </a:prstGeom>
          <a:solidFill>
            <a:srgbClr val="B58A3A"/>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2169871" y="2421331"/>
            <a:ext cx="351130" cy="351130"/>
          </a:xfrm>
          <a:prstGeom prst="rect">
            <a:avLst/>
          </a:prstGeom>
        </p:spPr>
      </p:pic>
      <p:sp>
        <p:nvSpPr>
          <p:cNvPr id="10" name="Text 7"/>
          <p:cNvSpPr/>
          <p:nvPr/>
        </p:nvSpPr>
        <p:spPr>
          <a:xfrm>
            <a:off x="713232" y="3108960"/>
            <a:ext cx="3264408" cy="502920"/>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NDA（秘密保持契約）</a:t>
            </a:r>
            <a:endParaRPr lang="en-US" sz="1450" dirty="0"/>
          </a:p>
        </p:txBody>
      </p:sp>
      <p:sp>
        <p:nvSpPr>
          <p:cNvPr id="11" name="Text 8"/>
          <p:cNvSpPr/>
          <p:nvPr/>
        </p:nvSpPr>
        <p:spPr>
          <a:xfrm>
            <a:off x="768096" y="3630168"/>
            <a:ext cx="3154680" cy="640080"/>
          </a:xfrm>
          <a:prstGeom prst="rect">
            <a:avLst/>
          </a:prstGeom>
          <a:noFill/>
          <a:ln/>
        </p:spPr>
        <p:txBody>
          <a:bodyPr wrap="square" lIns="0" tIns="0" rIns="0" bIns="0" rtlCol="0" anchor="t"/>
          <a:lstStyle/>
          <a:p>
            <a:pPr algn="ctr" indent="0" marL="0">
              <a:lnSpc>
                <a:spcPct val="110000"/>
              </a:lnSpc>
              <a:buNone/>
            </a:pPr>
            <a:r>
              <a:rPr lang="en-US" sz="1200" dirty="0">
                <a:solidFill>
                  <a:srgbClr val="263238"/>
                </a:solidFill>
                <a:latin typeface="Meiryo" pitchFamily="34" charset="0"/>
                <a:ea typeface="Meiryo" pitchFamily="34" charset="-122"/>
                <a:cs typeface="Meiryo" pitchFamily="34" charset="-120"/>
              </a:rPr>
              <a:t>社外と結ぶ約束。守る情報の範囲・期間・目的・返却が定められている。</a:t>
            </a:r>
            <a:endParaRPr lang="en-US" sz="1200" dirty="0"/>
          </a:p>
        </p:txBody>
      </p:sp>
      <p:sp>
        <p:nvSpPr>
          <p:cNvPr id="12" name="Shape 9"/>
          <p:cNvSpPr/>
          <p:nvPr/>
        </p:nvSpPr>
        <p:spPr>
          <a:xfrm>
            <a:off x="4370832" y="1938528"/>
            <a:ext cx="3593592" cy="2377440"/>
          </a:xfrm>
          <a:prstGeom prst="roundRect">
            <a:avLst>
              <a:gd name="adj" fmla="val 3462"/>
            </a:avLst>
          </a:prstGeom>
          <a:solidFill>
            <a:srgbClr val="FFFFFF"/>
          </a:solidFill>
          <a:ln/>
          <a:effectLst>
            <a:outerShdw sx="100000" sy="100000" kx="0" ky="0" algn="bl" rotWithShape="0" blurRad="88900" dist="38100" dir="5400000">
              <a:srgbClr val="20303F">
                <a:alpha val="16000"/>
              </a:srgbClr>
            </a:outerShdw>
          </a:effectLst>
        </p:spPr>
      </p:sp>
      <p:sp>
        <p:nvSpPr>
          <p:cNvPr id="13" name="Shape 10"/>
          <p:cNvSpPr/>
          <p:nvPr/>
        </p:nvSpPr>
        <p:spPr>
          <a:xfrm>
            <a:off x="5801868" y="2231136"/>
            <a:ext cx="731520" cy="731520"/>
          </a:xfrm>
          <a:prstGeom prst="ellipse">
            <a:avLst/>
          </a:prstGeom>
          <a:solidFill>
            <a:srgbClr val="B58A3A"/>
          </a:solidFill>
          <a:ln/>
          <a:effectLst>
            <a:outerShdw sx="100000" sy="100000" kx="0" ky="0" algn="bl" rotWithShape="0" blurRad="63500" dist="25400" dir="5400000">
              <a:srgbClr val="20303F">
                <a:alpha val="12000"/>
              </a:srgbClr>
            </a:outerShdw>
          </a:effectLst>
        </p:spPr>
      </p:sp>
      <p:pic>
        <p:nvPicPr>
          <p:cNvPr id="14" name="Image 1" descr="preencoded.png">    </p:cNvPr>
          <p:cNvPicPr>
            <a:picLocks noChangeAspect="1"/>
          </p:cNvPicPr>
          <p:nvPr/>
        </p:nvPicPr>
        <p:blipFill>
          <a:blip r:embed="rId2"/>
          <a:stretch>
            <a:fillRect/>
          </a:stretch>
        </p:blipFill>
        <p:spPr>
          <a:xfrm>
            <a:off x="5992063" y="2421331"/>
            <a:ext cx="351130" cy="351130"/>
          </a:xfrm>
          <a:prstGeom prst="rect">
            <a:avLst/>
          </a:prstGeom>
        </p:spPr>
      </p:pic>
      <p:sp>
        <p:nvSpPr>
          <p:cNvPr id="15" name="Text 11"/>
          <p:cNvSpPr/>
          <p:nvPr/>
        </p:nvSpPr>
        <p:spPr>
          <a:xfrm>
            <a:off x="4535424" y="3108960"/>
            <a:ext cx="3264408" cy="502920"/>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入社時・退職時の誓約書</a:t>
            </a:r>
            <a:endParaRPr lang="en-US" sz="1450" dirty="0"/>
          </a:p>
        </p:txBody>
      </p:sp>
      <p:sp>
        <p:nvSpPr>
          <p:cNvPr id="16" name="Text 12"/>
          <p:cNvSpPr/>
          <p:nvPr/>
        </p:nvSpPr>
        <p:spPr>
          <a:xfrm>
            <a:off x="4590288" y="3630168"/>
            <a:ext cx="3154680" cy="640080"/>
          </a:xfrm>
          <a:prstGeom prst="rect">
            <a:avLst/>
          </a:prstGeom>
          <a:noFill/>
          <a:ln/>
        </p:spPr>
        <p:txBody>
          <a:bodyPr wrap="square" lIns="0" tIns="0" rIns="0" bIns="0" rtlCol="0" anchor="t"/>
          <a:lstStyle/>
          <a:p>
            <a:pPr algn="ctr" indent="0" marL="0">
              <a:lnSpc>
                <a:spcPct val="110000"/>
              </a:lnSpc>
              <a:buNone/>
            </a:pPr>
            <a:r>
              <a:rPr lang="en-US" sz="1200" dirty="0">
                <a:solidFill>
                  <a:srgbClr val="263238"/>
                </a:solidFill>
                <a:latin typeface="Meiryo" pitchFamily="34" charset="0"/>
                <a:ea typeface="Meiryo" pitchFamily="34" charset="-122"/>
                <a:cs typeface="Meiryo" pitchFamily="34" charset="-120"/>
              </a:rPr>
              <a:t>在職中だけでなく退職後も秘密を守る義務が続くことを確認する書面。</a:t>
            </a:r>
            <a:endParaRPr lang="en-US" sz="1200" dirty="0"/>
          </a:p>
        </p:txBody>
      </p:sp>
      <p:sp>
        <p:nvSpPr>
          <p:cNvPr id="17" name="Shape 13"/>
          <p:cNvSpPr/>
          <p:nvPr/>
        </p:nvSpPr>
        <p:spPr>
          <a:xfrm>
            <a:off x="8193024" y="1938528"/>
            <a:ext cx="3593592" cy="2377440"/>
          </a:xfrm>
          <a:prstGeom prst="roundRect">
            <a:avLst>
              <a:gd name="adj" fmla="val 3462"/>
            </a:avLst>
          </a:prstGeom>
          <a:solidFill>
            <a:srgbClr val="FFFFFF"/>
          </a:solidFill>
          <a:ln/>
          <a:effectLst>
            <a:outerShdw sx="100000" sy="100000" kx="0" ky="0" algn="bl" rotWithShape="0" blurRad="88900" dist="38100" dir="5400000">
              <a:srgbClr val="20303F">
                <a:alpha val="16000"/>
              </a:srgbClr>
            </a:outerShdw>
          </a:effectLst>
        </p:spPr>
      </p:sp>
      <p:sp>
        <p:nvSpPr>
          <p:cNvPr id="18" name="Shape 14"/>
          <p:cNvSpPr/>
          <p:nvPr/>
        </p:nvSpPr>
        <p:spPr>
          <a:xfrm>
            <a:off x="9624060" y="2231136"/>
            <a:ext cx="731520" cy="731520"/>
          </a:xfrm>
          <a:prstGeom prst="ellipse">
            <a:avLst/>
          </a:prstGeom>
          <a:solidFill>
            <a:srgbClr val="B58A3A"/>
          </a:solidFill>
          <a:ln/>
          <a:effectLst>
            <a:outerShdw sx="100000" sy="100000" kx="0" ky="0" algn="bl" rotWithShape="0" blurRad="63500" dist="25400" dir="5400000">
              <a:srgbClr val="20303F">
                <a:alpha val="12000"/>
              </a:srgbClr>
            </a:outerShdw>
          </a:effectLst>
        </p:spPr>
      </p:sp>
      <p:pic>
        <p:nvPicPr>
          <p:cNvPr id="19" name="Image 2" descr="preencoded.png">    </p:cNvPr>
          <p:cNvPicPr>
            <a:picLocks noChangeAspect="1"/>
          </p:cNvPicPr>
          <p:nvPr/>
        </p:nvPicPr>
        <p:blipFill>
          <a:blip r:embed="rId3"/>
          <a:stretch>
            <a:fillRect/>
          </a:stretch>
        </p:blipFill>
        <p:spPr>
          <a:xfrm>
            <a:off x="9814255" y="2421331"/>
            <a:ext cx="351130" cy="351130"/>
          </a:xfrm>
          <a:prstGeom prst="rect">
            <a:avLst/>
          </a:prstGeom>
        </p:spPr>
      </p:pic>
      <p:sp>
        <p:nvSpPr>
          <p:cNvPr id="20" name="Text 15"/>
          <p:cNvSpPr/>
          <p:nvPr/>
        </p:nvSpPr>
        <p:spPr>
          <a:xfrm>
            <a:off x="8357616" y="3108960"/>
            <a:ext cx="3264408" cy="502920"/>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社内規程・就業規則</a:t>
            </a:r>
            <a:endParaRPr lang="en-US" sz="1450" dirty="0"/>
          </a:p>
        </p:txBody>
      </p:sp>
      <p:sp>
        <p:nvSpPr>
          <p:cNvPr id="21" name="Text 16"/>
          <p:cNvSpPr/>
          <p:nvPr/>
        </p:nvSpPr>
        <p:spPr>
          <a:xfrm>
            <a:off x="8412480" y="3630168"/>
            <a:ext cx="3154680" cy="640080"/>
          </a:xfrm>
          <a:prstGeom prst="rect">
            <a:avLst/>
          </a:prstGeom>
          <a:noFill/>
          <a:ln/>
        </p:spPr>
        <p:txBody>
          <a:bodyPr wrap="square" lIns="0" tIns="0" rIns="0" bIns="0" rtlCol="0" anchor="t"/>
          <a:lstStyle/>
          <a:p>
            <a:pPr algn="ctr" indent="0" marL="0">
              <a:lnSpc>
                <a:spcPct val="110000"/>
              </a:lnSpc>
              <a:buNone/>
            </a:pPr>
            <a:r>
              <a:rPr lang="en-US" sz="1200" dirty="0">
                <a:solidFill>
                  <a:srgbClr val="263238"/>
                </a:solidFill>
                <a:latin typeface="Meiryo" pitchFamily="34" charset="0"/>
                <a:ea typeface="Meiryo" pitchFamily="34" charset="-122"/>
                <a:cs typeface="Meiryo" pitchFamily="34" charset="-120"/>
              </a:rPr>
              <a:t>秘密情報管理規程・情報セキュリティ規程など。違反は処分対象になり得る。</a:t>
            </a:r>
            <a:endParaRPr lang="en-US" sz="1200" dirty="0"/>
          </a:p>
        </p:txBody>
      </p:sp>
      <p:sp>
        <p:nvSpPr>
          <p:cNvPr id="22" name="Shape 17"/>
          <p:cNvSpPr/>
          <p:nvPr/>
        </p:nvSpPr>
        <p:spPr>
          <a:xfrm>
            <a:off x="548640" y="4617720"/>
            <a:ext cx="11091672" cy="1325880"/>
          </a:xfrm>
          <a:prstGeom prst="roundRect">
            <a:avLst>
              <a:gd name="adj" fmla="val 6207"/>
            </a:avLst>
          </a:prstGeom>
          <a:solidFill>
            <a:srgbClr val="E9EDF2"/>
          </a:solidFill>
          <a:ln/>
        </p:spPr>
      </p:sp>
      <p:pic>
        <p:nvPicPr>
          <p:cNvPr id="23" name="Image 3" descr="preencoded.png">    </p:cNvPr>
          <p:cNvPicPr>
            <a:picLocks noChangeAspect="1"/>
          </p:cNvPicPr>
          <p:nvPr/>
        </p:nvPicPr>
        <p:blipFill>
          <a:blip r:embed="rId4"/>
          <a:stretch>
            <a:fillRect/>
          </a:stretch>
        </p:blipFill>
        <p:spPr>
          <a:xfrm>
            <a:off x="868680" y="4864608"/>
            <a:ext cx="438912" cy="438912"/>
          </a:xfrm>
          <a:prstGeom prst="rect">
            <a:avLst/>
          </a:prstGeom>
        </p:spPr>
      </p:pic>
      <p:sp>
        <p:nvSpPr>
          <p:cNvPr id="24" name="Text 18"/>
          <p:cNvSpPr/>
          <p:nvPr/>
        </p:nvSpPr>
        <p:spPr>
          <a:xfrm>
            <a:off x="1417320" y="4617720"/>
            <a:ext cx="10058400" cy="1325880"/>
          </a:xfrm>
          <a:prstGeom prst="rect">
            <a:avLst/>
          </a:prstGeom>
          <a:noFill/>
          <a:ln/>
        </p:spPr>
        <p:txBody>
          <a:bodyPr wrap="square" lIns="0" tIns="0" rIns="0" bIns="0" rtlCol="0" anchor="ctr"/>
          <a:lstStyle/>
          <a:p>
            <a:pPr indent="0" marL="0">
              <a:lnSpc>
                <a:spcPct val="115000"/>
              </a:lnSpc>
              <a:buNone/>
            </a:pPr>
            <a:r>
              <a:rPr lang="en-US" sz="1350" b="1" dirty="0">
                <a:solidFill>
                  <a:srgbClr val="16314F"/>
                </a:solidFill>
                <a:latin typeface="Meiryo" pitchFamily="34" charset="0"/>
                <a:ea typeface="Meiryo" pitchFamily="34" charset="-122"/>
                <a:cs typeface="Meiryo" pitchFamily="34" charset="-120"/>
              </a:rPr>
              <a:t>覚えておくこと　</a:t>
            </a:r>
            <a:pPr indent="0" marL="0">
              <a:lnSpc>
                <a:spcPct val="115000"/>
              </a:lnSpc>
              <a:buNone/>
            </a:pPr>
            <a:r>
              <a:rPr lang="en-US" sz="1350" dirty="0">
                <a:solidFill>
                  <a:srgbClr val="263238"/>
                </a:solidFill>
                <a:latin typeface="Meiryo" pitchFamily="34" charset="0"/>
                <a:ea typeface="Meiryo" pitchFamily="34" charset="-122"/>
                <a:cs typeface="Meiryo" pitchFamily="34" charset="-120"/>
              </a:rPr>
              <a:t>退職後も秘密保持義務は続きます。「会社を辞めたから自由」ではありません。誓約書や規程の内容に不明点があれば、署名前に確認しましょう。</a:t>
            </a:r>
            <a:endParaRPr lang="en-US" sz="13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OFFBOARDING ｜ 立場が変わるとき</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退職・転職・異動・出向・委託終了時の注意</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22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500" dirty="0">
                <a:solidFill>
                  <a:srgbClr val="5B6B7B"/>
                </a:solidFill>
                <a:latin typeface="Meiryo" pitchFamily="34" charset="0"/>
                <a:ea typeface="Meiryo" pitchFamily="34" charset="-122"/>
                <a:cs typeface="Meiryo" pitchFamily="34" charset="-120"/>
              </a:rPr>
              <a:t>情報漏えいが最も起きやすい場面の一つです。「返す・消す・使わない」を徹底します。</a:t>
            </a:r>
            <a:endParaRPr lang="en-US" sz="1500" dirty="0"/>
          </a:p>
        </p:txBody>
      </p:sp>
      <p:sp>
        <p:nvSpPr>
          <p:cNvPr id="7" name="Shape 5"/>
          <p:cNvSpPr/>
          <p:nvPr/>
        </p:nvSpPr>
        <p:spPr>
          <a:xfrm>
            <a:off x="548640" y="1993392"/>
            <a:ext cx="2679192" cy="2331720"/>
          </a:xfrm>
          <a:prstGeom prst="roundRect">
            <a:avLst>
              <a:gd name="adj" fmla="val 3529"/>
            </a:avLst>
          </a:prstGeom>
          <a:solidFill>
            <a:srgbClr val="E9F1EC"/>
          </a:solidFill>
          <a:ln w="12700">
            <a:solidFill>
              <a:srgbClr val="BFD7C8"/>
            </a:solidFill>
            <a:prstDash val="solid"/>
          </a:ln>
        </p:spPr>
      </p:sp>
      <p:sp>
        <p:nvSpPr>
          <p:cNvPr id="8" name="Shape 6"/>
          <p:cNvSpPr/>
          <p:nvPr/>
        </p:nvSpPr>
        <p:spPr>
          <a:xfrm>
            <a:off x="1531620" y="2267712"/>
            <a:ext cx="713232" cy="713232"/>
          </a:xfrm>
          <a:prstGeom prst="ellipse">
            <a:avLst/>
          </a:prstGeom>
          <a:solidFill>
            <a:srgbClr val="2F6B4F"/>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1717060" y="2453152"/>
            <a:ext cx="342351" cy="342351"/>
          </a:xfrm>
          <a:prstGeom prst="rect">
            <a:avLst/>
          </a:prstGeom>
        </p:spPr>
      </p:pic>
      <p:sp>
        <p:nvSpPr>
          <p:cNvPr id="10" name="Text 7"/>
          <p:cNvSpPr/>
          <p:nvPr/>
        </p:nvSpPr>
        <p:spPr>
          <a:xfrm>
            <a:off x="685800" y="3108960"/>
            <a:ext cx="2404872" cy="457200"/>
          </a:xfrm>
          <a:prstGeom prst="rect">
            <a:avLst/>
          </a:prstGeom>
          <a:noFill/>
          <a:ln/>
        </p:spPr>
        <p:txBody>
          <a:bodyPr wrap="square" lIns="0" tIns="0" rIns="0" bIns="0" rtlCol="0" anchor="ctr"/>
          <a:lstStyle/>
          <a:p>
            <a:pPr algn="ctr" indent="0" marL="0">
              <a:buNone/>
            </a:pPr>
            <a:r>
              <a:rPr lang="en-US" sz="1800" b="1" dirty="0">
                <a:solidFill>
                  <a:srgbClr val="2F6B4F"/>
                </a:solidFill>
                <a:latin typeface="Meiryo" pitchFamily="34" charset="0"/>
                <a:ea typeface="Meiryo" pitchFamily="34" charset="-122"/>
                <a:cs typeface="Meiryo" pitchFamily="34" charset="-120"/>
              </a:rPr>
              <a:t>返す</a:t>
            </a:r>
            <a:endParaRPr lang="en-US" sz="1800" dirty="0"/>
          </a:p>
        </p:txBody>
      </p:sp>
      <p:sp>
        <p:nvSpPr>
          <p:cNvPr id="11" name="Text 8"/>
          <p:cNvSpPr/>
          <p:nvPr/>
        </p:nvSpPr>
        <p:spPr>
          <a:xfrm>
            <a:off x="749808" y="3621024"/>
            <a:ext cx="2276856" cy="640080"/>
          </a:xfrm>
          <a:prstGeom prst="rect">
            <a:avLst/>
          </a:prstGeom>
          <a:noFill/>
          <a:ln/>
        </p:spPr>
        <p:txBody>
          <a:bodyPr wrap="square" lIns="0" tIns="0" rIns="0" bIns="0" rtlCol="0" anchor="t"/>
          <a:lstStyle/>
          <a:p>
            <a:pPr algn="ctr" indent="0" marL="0">
              <a:lnSpc>
                <a:spcPct val="108000"/>
              </a:lnSpc>
              <a:buNone/>
            </a:pPr>
            <a:r>
              <a:rPr lang="en-US" sz="1150" dirty="0">
                <a:solidFill>
                  <a:srgbClr val="263238"/>
                </a:solidFill>
                <a:latin typeface="Meiryo" pitchFamily="34" charset="0"/>
                <a:ea typeface="Meiryo" pitchFamily="34" charset="-122"/>
                <a:cs typeface="Meiryo" pitchFamily="34" charset="-120"/>
              </a:rPr>
              <a:t>業務資料・顧客リスト・ノート・名刺・USB・社用端末・入館証を返却する。</a:t>
            </a:r>
            <a:endParaRPr lang="en-US" sz="1150" dirty="0"/>
          </a:p>
        </p:txBody>
      </p:sp>
      <p:sp>
        <p:nvSpPr>
          <p:cNvPr id="12" name="Shape 9"/>
          <p:cNvSpPr/>
          <p:nvPr/>
        </p:nvSpPr>
        <p:spPr>
          <a:xfrm>
            <a:off x="3419856" y="1993392"/>
            <a:ext cx="2679192" cy="2331720"/>
          </a:xfrm>
          <a:prstGeom prst="roundRect">
            <a:avLst>
              <a:gd name="adj" fmla="val 3529"/>
            </a:avLst>
          </a:prstGeom>
          <a:solidFill>
            <a:srgbClr val="E9F1EC"/>
          </a:solidFill>
          <a:ln w="12700">
            <a:solidFill>
              <a:srgbClr val="BFD7C8"/>
            </a:solidFill>
            <a:prstDash val="solid"/>
          </a:ln>
        </p:spPr>
      </p:sp>
      <p:sp>
        <p:nvSpPr>
          <p:cNvPr id="13" name="Shape 10"/>
          <p:cNvSpPr/>
          <p:nvPr/>
        </p:nvSpPr>
        <p:spPr>
          <a:xfrm>
            <a:off x="4402836" y="2267712"/>
            <a:ext cx="713232" cy="713232"/>
          </a:xfrm>
          <a:prstGeom prst="ellipse">
            <a:avLst/>
          </a:prstGeom>
          <a:solidFill>
            <a:srgbClr val="2F6B4F"/>
          </a:solidFill>
          <a:ln/>
          <a:effectLst>
            <a:outerShdw sx="100000" sy="100000" kx="0" ky="0" algn="bl" rotWithShape="0" blurRad="63500" dist="25400" dir="5400000">
              <a:srgbClr val="20303F">
                <a:alpha val="12000"/>
              </a:srgbClr>
            </a:outerShdw>
          </a:effectLst>
        </p:spPr>
      </p:sp>
      <p:pic>
        <p:nvPicPr>
          <p:cNvPr id="14" name="Image 1" descr="preencoded.png">    </p:cNvPr>
          <p:cNvPicPr>
            <a:picLocks noChangeAspect="1"/>
          </p:cNvPicPr>
          <p:nvPr/>
        </p:nvPicPr>
        <p:blipFill>
          <a:blip r:embed="rId2"/>
          <a:stretch>
            <a:fillRect/>
          </a:stretch>
        </p:blipFill>
        <p:spPr>
          <a:xfrm>
            <a:off x="4588276" y="2453152"/>
            <a:ext cx="342351" cy="342351"/>
          </a:xfrm>
          <a:prstGeom prst="rect">
            <a:avLst/>
          </a:prstGeom>
        </p:spPr>
      </p:pic>
      <p:sp>
        <p:nvSpPr>
          <p:cNvPr id="15" name="Text 11"/>
          <p:cNvSpPr/>
          <p:nvPr/>
        </p:nvSpPr>
        <p:spPr>
          <a:xfrm>
            <a:off x="3557016" y="3108960"/>
            <a:ext cx="2404872" cy="457200"/>
          </a:xfrm>
          <a:prstGeom prst="rect">
            <a:avLst/>
          </a:prstGeom>
          <a:noFill/>
          <a:ln/>
        </p:spPr>
        <p:txBody>
          <a:bodyPr wrap="square" lIns="0" tIns="0" rIns="0" bIns="0" rtlCol="0" anchor="ctr"/>
          <a:lstStyle/>
          <a:p>
            <a:pPr algn="ctr" indent="0" marL="0">
              <a:buNone/>
            </a:pPr>
            <a:r>
              <a:rPr lang="en-US" sz="1800" b="1" dirty="0">
                <a:solidFill>
                  <a:srgbClr val="2F6B4F"/>
                </a:solidFill>
                <a:latin typeface="Meiryo" pitchFamily="34" charset="0"/>
                <a:ea typeface="Meiryo" pitchFamily="34" charset="-122"/>
                <a:cs typeface="Meiryo" pitchFamily="34" charset="-120"/>
              </a:rPr>
              <a:t>消す</a:t>
            </a:r>
            <a:endParaRPr lang="en-US" sz="1800" dirty="0"/>
          </a:p>
        </p:txBody>
      </p:sp>
      <p:sp>
        <p:nvSpPr>
          <p:cNvPr id="16" name="Text 12"/>
          <p:cNvSpPr/>
          <p:nvPr/>
        </p:nvSpPr>
        <p:spPr>
          <a:xfrm>
            <a:off x="3621024" y="3621024"/>
            <a:ext cx="2276856" cy="640080"/>
          </a:xfrm>
          <a:prstGeom prst="rect">
            <a:avLst/>
          </a:prstGeom>
          <a:noFill/>
          <a:ln/>
        </p:spPr>
        <p:txBody>
          <a:bodyPr wrap="square" lIns="0" tIns="0" rIns="0" bIns="0" rtlCol="0" anchor="t"/>
          <a:lstStyle/>
          <a:p>
            <a:pPr algn="ctr" indent="0" marL="0">
              <a:lnSpc>
                <a:spcPct val="108000"/>
              </a:lnSpc>
              <a:buNone/>
            </a:pPr>
            <a:r>
              <a:rPr lang="en-US" sz="1150" dirty="0">
                <a:solidFill>
                  <a:srgbClr val="263238"/>
                </a:solidFill>
                <a:latin typeface="Meiryo" pitchFamily="34" charset="0"/>
                <a:ea typeface="Meiryo" pitchFamily="34" charset="-122"/>
                <a:cs typeface="Meiryo" pitchFamily="34" charset="-120"/>
              </a:rPr>
              <a:t>私物端末・私用クラウド・個人メールに会社情報を残さない。削除の証跡を残す。</a:t>
            </a:r>
            <a:endParaRPr lang="en-US" sz="1150" dirty="0"/>
          </a:p>
        </p:txBody>
      </p:sp>
      <p:sp>
        <p:nvSpPr>
          <p:cNvPr id="17" name="Shape 13"/>
          <p:cNvSpPr/>
          <p:nvPr/>
        </p:nvSpPr>
        <p:spPr>
          <a:xfrm>
            <a:off x="6291072" y="1993392"/>
            <a:ext cx="2679192" cy="2331720"/>
          </a:xfrm>
          <a:prstGeom prst="roundRect">
            <a:avLst>
              <a:gd name="adj" fmla="val 3529"/>
            </a:avLst>
          </a:prstGeom>
          <a:solidFill>
            <a:srgbClr val="E9F1EC"/>
          </a:solidFill>
          <a:ln w="12700">
            <a:solidFill>
              <a:srgbClr val="BFD7C8"/>
            </a:solidFill>
            <a:prstDash val="solid"/>
          </a:ln>
        </p:spPr>
      </p:sp>
      <p:sp>
        <p:nvSpPr>
          <p:cNvPr id="18" name="Shape 14"/>
          <p:cNvSpPr/>
          <p:nvPr/>
        </p:nvSpPr>
        <p:spPr>
          <a:xfrm>
            <a:off x="7274052" y="2267712"/>
            <a:ext cx="713232" cy="713232"/>
          </a:xfrm>
          <a:prstGeom prst="ellipse">
            <a:avLst/>
          </a:prstGeom>
          <a:solidFill>
            <a:srgbClr val="2F6B4F"/>
          </a:solidFill>
          <a:ln/>
          <a:effectLst>
            <a:outerShdw sx="100000" sy="100000" kx="0" ky="0" algn="bl" rotWithShape="0" blurRad="63500" dist="25400" dir="5400000">
              <a:srgbClr val="20303F">
                <a:alpha val="12000"/>
              </a:srgbClr>
            </a:outerShdw>
          </a:effectLst>
        </p:spPr>
      </p:sp>
      <p:pic>
        <p:nvPicPr>
          <p:cNvPr id="19" name="Image 2" descr="preencoded.png">    </p:cNvPr>
          <p:cNvPicPr>
            <a:picLocks noChangeAspect="1"/>
          </p:cNvPicPr>
          <p:nvPr/>
        </p:nvPicPr>
        <p:blipFill>
          <a:blip r:embed="rId3"/>
          <a:stretch>
            <a:fillRect/>
          </a:stretch>
        </p:blipFill>
        <p:spPr>
          <a:xfrm>
            <a:off x="7459492" y="2453152"/>
            <a:ext cx="342351" cy="342351"/>
          </a:xfrm>
          <a:prstGeom prst="rect">
            <a:avLst/>
          </a:prstGeom>
        </p:spPr>
      </p:pic>
      <p:sp>
        <p:nvSpPr>
          <p:cNvPr id="20" name="Text 15"/>
          <p:cNvSpPr/>
          <p:nvPr/>
        </p:nvSpPr>
        <p:spPr>
          <a:xfrm>
            <a:off x="6428232" y="3108960"/>
            <a:ext cx="2404872" cy="457200"/>
          </a:xfrm>
          <a:prstGeom prst="rect">
            <a:avLst/>
          </a:prstGeom>
          <a:noFill/>
          <a:ln/>
        </p:spPr>
        <p:txBody>
          <a:bodyPr wrap="square" lIns="0" tIns="0" rIns="0" bIns="0" rtlCol="0" anchor="ctr"/>
          <a:lstStyle/>
          <a:p>
            <a:pPr algn="ctr" indent="0" marL="0">
              <a:buNone/>
            </a:pPr>
            <a:r>
              <a:rPr lang="en-US" sz="1800" b="1" dirty="0">
                <a:solidFill>
                  <a:srgbClr val="2F6B4F"/>
                </a:solidFill>
                <a:latin typeface="Meiryo" pitchFamily="34" charset="0"/>
                <a:ea typeface="Meiryo" pitchFamily="34" charset="-122"/>
                <a:cs typeface="Meiryo" pitchFamily="34" charset="-120"/>
              </a:rPr>
              <a:t>権限を外す</a:t>
            </a:r>
            <a:endParaRPr lang="en-US" sz="1800" dirty="0"/>
          </a:p>
        </p:txBody>
      </p:sp>
      <p:sp>
        <p:nvSpPr>
          <p:cNvPr id="21" name="Text 16"/>
          <p:cNvSpPr/>
          <p:nvPr/>
        </p:nvSpPr>
        <p:spPr>
          <a:xfrm>
            <a:off x="6492240" y="3621024"/>
            <a:ext cx="2276856" cy="640080"/>
          </a:xfrm>
          <a:prstGeom prst="rect">
            <a:avLst/>
          </a:prstGeom>
          <a:noFill/>
          <a:ln/>
        </p:spPr>
        <p:txBody>
          <a:bodyPr wrap="square" lIns="0" tIns="0" rIns="0" bIns="0" rtlCol="0" anchor="t"/>
          <a:lstStyle/>
          <a:p>
            <a:pPr algn="ctr" indent="0" marL="0">
              <a:lnSpc>
                <a:spcPct val="108000"/>
              </a:lnSpc>
              <a:buNone/>
            </a:pPr>
            <a:r>
              <a:rPr lang="en-US" sz="1150" dirty="0">
                <a:solidFill>
                  <a:srgbClr val="263238"/>
                </a:solidFill>
                <a:latin typeface="Meiryo" pitchFamily="34" charset="0"/>
                <a:ea typeface="Meiryo" pitchFamily="34" charset="-122"/>
                <a:cs typeface="Meiryo" pitchFamily="34" charset="-120"/>
              </a:rPr>
              <a:t>クラウド・チャット・CRM・Git・開発環境・共有フォルダの権限を解除する。</a:t>
            </a:r>
            <a:endParaRPr lang="en-US" sz="1150" dirty="0"/>
          </a:p>
        </p:txBody>
      </p:sp>
      <p:sp>
        <p:nvSpPr>
          <p:cNvPr id="22" name="Shape 17"/>
          <p:cNvSpPr/>
          <p:nvPr/>
        </p:nvSpPr>
        <p:spPr>
          <a:xfrm>
            <a:off x="9162288" y="1993392"/>
            <a:ext cx="2679192" cy="2331720"/>
          </a:xfrm>
          <a:prstGeom prst="roundRect">
            <a:avLst>
              <a:gd name="adj" fmla="val 3529"/>
            </a:avLst>
          </a:prstGeom>
          <a:solidFill>
            <a:srgbClr val="FBEAE8"/>
          </a:solidFill>
          <a:ln w="12700">
            <a:solidFill>
              <a:srgbClr val="E3C3BE"/>
            </a:solidFill>
            <a:prstDash val="solid"/>
          </a:ln>
        </p:spPr>
      </p:sp>
      <p:sp>
        <p:nvSpPr>
          <p:cNvPr id="23" name="Shape 18"/>
          <p:cNvSpPr/>
          <p:nvPr/>
        </p:nvSpPr>
        <p:spPr>
          <a:xfrm>
            <a:off x="10145268" y="2267712"/>
            <a:ext cx="713232" cy="713232"/>
          </a:xfrm>
          <a:prstGeom prst="ellipse">
            <a:avLst/>
          </a:prstGeom>
          <a:solidFill>
            <a:srgbClr val="B42318"/>
          </a:solidFill>
          <a:ln/>
          <a:effectLst>
            <a:outerShdw sx="100000" sy="100000" kx="0" ky="0" algn="bl" rotWithShape="0" blurRad="63500" dist="25400" dir="5400000">
              <a:srgbClr val="20303F">
                <a:alpha val="12000"/>
              </a:srgbClr>
            </a:outerShdw>
          </a:effectLst>
        </p:spPr>
      </p:sp>
      <p:pic>
        <p:nvPicPr>
          <p:cNvPr id="24" name="Image 3" descr="preencoded.png">    </p:cNvPr>
          <p:cNvPicPr>
            <a:picLocks noChangeAspect="1"/>
          </p:cNvPicPr>
          <p:nvPr/>
        </p:nvPicPr>
        <p:blipFill>
          <a:blip r:embed="rId4"/>
          <a:stretch>
            <a:fillRect/>
          </a:stretch>
        </p:blipFill>
        <p:spPr>
          <a:xfrm>
            <a:off x="10330708" y="2453152"/>
            <a:ext cx="342351" cy="342351"/>
          </a:xfrm>
          <a:prstGeom prst="rect">
            <a:avLst/>
          </a:prstGeom>
        </p:spPr>
      </p:pic>
      <p:sp>
        <p:nvSpPr>
          <p:cNvPr id="25" name="Text 19"/>
          <p:cNvSpPr/>
          <p:nvPr/>
        </p:nvSpPr>
        <p:spPr>
          <a:xfrm>
            <a:off x="9299448" y="3108960"/>
            <a:ext cx="2404872" cy="457200"/>
          </a:xfrm>
          <a:prstGeom prst="rect">
            <a:avLst/>
          </a:prstGeom>
          <a:noFill/>
          <a:ln/>
        </p:spPr>
        <p:txBody>
          <a:bodyPr wrap="square" lIns="0" tIns="0" rIns="0" bIns="0" rtlCol="0" anchor="ctr"/>
          <a:lstStyle/>
          <a:p>
            <a:pPr algn="ctr" indent="0" marL="0">
              <a:buNone/>
            </a:pPr>
            <a:r>
              <a:rPr lang="en-US" sz="1800" b="1" dirty="0">
                <a:solidFill>
                  <a:srgbClr val="B42318"/>
                </a:solidFill>
                <a:latin typeface="Meiryo" pitchFamily="34" charset="0"/>
                <a:ea typeface="Meiryo" pitchFamily="34" charset="-122"/>
                <a:cs typeface="Meiryo" pitchFamily="34" charset="-120"/>
              </a:rPr>
              <a:t>使わない</a:t>
            </a:r>
            <a:endParaRPr lang="en-US" sz="1800" dirty="0"/>
          </a:p>
        </p:txBody>
      </p:sp>
      <p:sp>
        <p:nvSpPr>
          <p:cNvPr id="26" name="Text 20"/>
          <p:cNvSpPr/>
          <p:nvPr/>
        </p:nvSpPr>
        <p:spPr>
          <a:xfrm>
            <a:off x="9363456" y="3621024"/>
            <a:ext cx="2276856" cy="640080"/>
          </a:xfrm>
          <a:prstGeom prst="rect">
            <a:avLst/>
          </a:prstGeom>
          <a:noFill/>
          <a:ln/>
        </p:spPr>
        <p:txBody>
          <a:bodyPr wrap="square" lIns="0" tIns="0" rIns="0" bIns="0" rtlCol="0" anchor="t"/>
          <a:lstStyle/>
          <a:p>
            <a:pPr algn="ctr" indent="0" marL="0">
              <a:lnSpc>
                <a:spcPct val="108000"/>
              </a:lnSpc>
              <a:buNone/>
            </a:pPr>
            <a:r>
              <a:rPr lang="en-US" sz="1150" dirty="0">
                <a:solidFill>
                  <a:srgbClr val="263238"/>
                </a:solidFill>
                <a:latin typeface="Meiryo" pitchFamily="34" charset="0"/>
                <a:ea typeface="Meiryo" pitchFamily="34" charset="-122"/>
                <a:cs typeface="Meiryo" pitchFamily="34" charset="-120"/>
              </a:rPr>
              <a:t>業務で得た情報を退職後・異動後に利用しない。競業・転職先で使わない。</a:t>
            </a:r>
            <a:endParaRPr lang="en-US" sz="1150" dirty="0"/>
          </a:p>
        </p:txBody>
      </p:sp>
      <p:sp>
        <p:nvSpPr>
          <p:cNvPr id="27" name="Shape 21"/>
          <p:cNvSpPr/>
          <p:nvPr/>
        </p:nvSpPr>
        <p:spPr>
          <a:xfrm>
            <a:off x="548640" y="4617720"/>
            <a:ext cx="11091672" cy="1325880"/>
          </a:xfrm>
          <a:prstGeom prst="roundRect">
            <a:avLst>
              <a:gd name="adj" fmla="val 6207"/>
            </a:avLst>
          </a:prstGeom>
          <a:solidFill>
            <a:srgbClr val="F5EEDF"/>
          </a:solidFill>
          <a:ln w="12700">
            <a:solidFill>
              <a:srgbClr val="E0CFA8"/>
            </a:solidFill>
            <a:prstDash val="solid"/>
          </a:ln>
        </p:spPr>
      </p:sp>
      <p:pic>
        <p:nvPicPr>
          <p:cNvPr id="28" name="Image 4" descr="preencoded.png">    </p:cNvPr>
          <p:cNvPicPr>
            <a:picLocks noChangeAspect="1"/>
          </p:cNvPicPr>
          <p:nvPr/>
        </p:nvPicPr>
        <p:blipFill>
          <a:blip r:embed="rId5"/>
          <a:stretch>
            <a:fillRect/>
          </a:stretch>
        </p:blipFill>
        <p:spPr>
          <a:xfrm>
            <a:off x="868680" y="4864608"/>
            <a:ext cx="438912" cy="438912"/>
          </a:xfrm>
          <a:prstGeom prst="rect">
            <a:avLst/>
          </a:prstGeom>
        </p:spPr>
      </p:pic>
      <p:sp>
        <p:nvSpPr>
          <p:cNvPr id="29" name="Text 22"/>
          <p:cNvSpPr/>
          <p:nvPr/>
        </p:nvSpPr>
        <p:spPr>
          <a:xfrm>
            <a:off x="1417320" y="4617720"/>
            <a:ext cx="10058400" cy="1325880"/>
          </a:xfrm>
          <a:prstGeom prst="rect">
            <a:avLst/>
          </a:prstGeom>
          <a:noFill/>
          <a:ln/>
        </p:spPr>
        <p:txBody>
          <a:bodyPr wrap="square" lIns="0" tIns="0" rIns="0" bIns="0" rtlCol="0" anchor="ctr"/>
          <a:lstStyle/>
          <a:p>
            <a:pPr indent="0" marL="0">
              <a:lnSpc>
                <a:spcPct val="112000"/>
              </a:lnSpc>
              <a:buNone/>
            </a:pPr>
            <a:r>
              <a:rPr lang="en-US" sz="1300" b="1" dirty="0">
                <a:solidFill>
                  <a:srgbClr val="8A6A2A"/>
                </a:solidFill>
                <a:latin typeface="Meiryo" pitchFamily="34" charset="0"/>
                <a:ea typeface="Meiryo" pitchFamily="34" charset="-122"/>
                <a:cs typeface="Meiryo" pitchFamily="34" charset="-120"/>
              </a:rPr>
              <a:t>人事・法務・情報システムが連携する場面です。　</a:t>
            </a:r>
            <a:pPr indent="0" marL="0">
              <a:lnSpc>
                <a:spcPct val="112000"/>
              </a:lnSpc>
              <a:buNone/>
            </a:pPr>
            <a:r>
              <a:rPr lang="en-US" sz="1300" dirty="0">
                <a:solidFill>
                  <a:srgbClr val="5A4715"/>
                </a:solidFill>
                <a:latin typeface="Meiryo" pitchFamily="34" charset="0"/>
                <a:ea typeface="Meiryo" pitchFamily="34" charset="-122"/>
                <a:cs typeface="Meiryo" pitchFamily="34" charset="-120"/>
              </a:rPr>
              <a:t>退職・委託終了時のチェックリスト（別冊ツールキット）を使い、返却・削除・権限解除を証跡として残しましょう。本人の同意なく一律に疑うのではなく、ルールに沿って淡々と確認します。</a:t>
            </a:r>
            <a:endParaRPr lang="en-US" sz="13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INBOUND ｜ 持ち込まない</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前職・他社の営業秘密を新しい職場へ入れない</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23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450" dirty="0">
                <a:solidFill>
                  <a:srgbClr val="5B6B7B"/>
                </a:solidFill>
                <a:latin typeface="Meiryo" pitchFamily="34" charset="0"/>
                <a:ea typeface="Meiryo" pitchFamily="34" charset="-122"/>
                <a:cs typeface="Meiryo" pitchFamily="34" charset="-120"/>
              </a:rPr>
              <a:t>中途入社・出向・提携の場面で特に重要です。前職の秘密の持込みは、新しい会社をも巻き込むリスクです。</a:t>
            </a:r>
            <a:endParaRPr lang="en-US" sz="1450" dirty="0"/>
          </a:p>
        </p:txBody>
      </p:sp>
      <p:sp>
        <p:nvSpPr>
          <p:cNvPr id="7" name="Shape 5"/>
          <p:cNvSpPr/>
          <p:nvPr/>
        </p:nvSpPr>
        <p:spPr>
          <a:xfrm>
            <a:off x="548640" y="1938528"/>
            <a:ext cx="5486400" cy="4023360"/>
          </a:xfrm>
          <a:prstGeom prst="roundRect">
            <a:avLst>
              <a:gd name="adj" fmla="val 2045"/>
            </a:avLst>
          </a:prstGeom>
          <a:solidFill>
            <a:srgbClr val="FBEAE8"/>
          </a:solidFill>
          <a:ln w="12700">
            <a:solidFill>
              <a:srgbClr val="E3C3BE"/>
            </a:solidFill>
            <a:prstDash val="solid"/>
          </a:ln>
        </p:spPr>
      </p:sp>
      <p:pic>
        <p:nvPicPr>
          <p:cNvPr id="8" name="Image 0" descr="preencoded.png">    </p:cNvPr>
          <p:cNvPicPr>
            <a:picLocks noChangeAspect="1"/>
          </p:cNvPicPr>
          <p:nvPr/>
        </p:nvPicPr>
        <p:blipFill>
          <a:blip r:embed="rId1"/>
          <a:stretch>
            <a:fillRect/>
          </a:stretch>
        </p:blipFill>
        <p:spPr>
          <a:xfrm>
            <a:off x="841248" y="2212848"/>
            <a:ext cx="457200" cy="457200"/>
          </a:xfrm>
          <a:prstGeom prst="rect">
            <a:avLst/>
          </a:prstGeom>
        </p:spPr>
      </p:pic>
      <p:sp>
        <p:nvSpPr>
          <p:cNvPr id="9" name="Text 6"/>
          <p:cNvSpPr/>
          <p:nvPr/>
        </p:nvSpPr>
        <p:spPr>
          <a:xfrm>
            <a:off x="1417320" y="2212848"/>
            <a:ext cx="4389120" cy="457200"/>
          </a:xfrm>
          <a:prstGeom prst="rect">
            <a:avLst/>
          </a:prstGeom>
          <a:noFill/>
          <a:ln/>
        </p:spPr>
        <p:txBody>
          <a:bodyPr wrap="square" lIns="0" tIns="0" rIns="0" bIns="0" rtlCol="0" anchor="ctr"/>
          <a:lstStyle/>
          <a:p>
            <a:pPr indent="0" marL="0">
              <a:buNone/>
            </a:pPr>
            <a:r>
              <a:rPr lang="en-US" sz="1600" b="1" dirty="0">
                <a:solidFill>
                  <a:srgbClr val="B42318"/>
                </a:solidFill>
                <a:latin typeface="Meiryo" pitchFamily="34" charset="0"/>
                <a:ea typeface="Meiryo" pitchFamily="34" charset="-122"/>
                <a:cs typeface="Meiryo" pitchFamily="34" charset="-120"/>
              </a:rPr>
              <a:t>やってはいけないこと</a:t>
            </a:r>
            <a:endParaRPr lang="en-US" sz="1600" dirty="0"/>
          </a:p>
        </p:txBody>
      </p:sp>
      <p:sp>
        <p:nvSpPr>
          <p:cNvPr id="10" name="Text 7"/>
          <p:cNvSpPr/>
          <p:nvPr/>
        </p:nvSpPr>
        <p:spPr>
          <a:xfrm>
            <a:off x="868680" y="2834640"/>
            <a:ext cx="4983480" cy="3017520"/>
          </a:xfrm>
          <a:prstGeom prst="rect">
            <a:avLst/>
          </a:prstGeom>
          <a:noFill/>
          <a:ln/>
        </p:spPr>
        <p:txBody>
          <a:bodyPr wrap="square" lIns="0" tIns="0" rIns="0" bIns="0" rtlCol="0" anchor="t"/>
          <a:lstStyle/>
          <a:p>
            <a:pPr marL="177800" indent="-177800">
              <a:lnSpc>
                <a:spcPct val="112000"/>
              </a:lnSpc>
              <a:spcAft>
                <a:spcPts val="1200"/>
              </a:spcAft>
              <a:buSzPct val="100000"/>
              <a:buChar char="✕"/>
            </a:pPr>
            <a:r>
              <a:rPr lang="en-US" sz="1300" dirty="0">
                <a:solidFill>
                  <a:srgbClr val="263238"/>
                </a:solidFill>
                <a:latin typeface="Meiryo" pitchFamily="34" charset="0"/>
                <a:ea typeface="Meiryo" pitchFamily="34" charset="-122"/>
                <a:cs typeface="Meiryo" pitchFamily="34" charset="-120"/>
              </a:rPr>
              <a:t>前職の顧客リスト・価格表・提案書を持ち込む</a:t>
            </a:r>
            <a:endParaRPr lang="en-US" sz="1300" dirty="0"/>
          </a:p>
          <a:p>
            <a:pPr marL="177800" indent="-177800">
              <a:lnSpc>
                <a:spcPct val="112000"/>
              </a:lnSpc>
              <a:spcAft>
                <a:spcPts val="1200"/>
              </a:spcAft>
              <a:buSzPct val="100000"/>
              <a:buChar char="✕"/>
            </a:pPr>
            <a:r>
              <a:rPr lang="en-US" sz="1300" dirty="0">
                <a:solidFill>
                  <a:srgbClr val="263238"/>
                </a:solidFill>
                <a:latin typeface="Meiryo" pitchFamily="34" charset="0"/>
                <a:ea typeface="Meiryo" pitchFamily="34" charset="-122"/>
                <a:cs typeface="Meiryo" pitchFamily="34" charset="-120"/>
              </a:rPr>
              <a:t>前職のソースコード・技術資料・マニュアルを流用する</a:t>
            </a:r>
            <a:endParaRPr lang="en-US" sz="1300" dirty="0"/>
          </a:p>
          <a:p>
            <a:pPr marL="177800" indent="-177800">
              <a:lnSpc>
                <a:spcPct val="112000"/>
              </a:lnSpc>
              <a:spcAft>
                <a:spcPts val="1200"/>
              </a:spcAft>
              <a:buSzPct val="100000"/>
              <a:buChar char="✕"/>
            </a:pPr>
            <a:r>
              <a:rPr lang="en-US" sz="1300" dirty="0">
                <a:solidFill>
                  <a:srgbClr val="263238"/>
                </a:solidFill>
                <a:latin typeface="Meiryo" pitchFamily="34" charset="0"/>
                <a:ea typeface="Meiryo" pitchFamily="34" charset="-122"/>
                <a:cs typeface="Meiryo" pitchFamily="34" charset="-120"/>
              </a:rPr>
              <a:t>前職の資料を「参考」にして新しい資料を作る</a:t>
            </a:r>
            <a:endParaRPr lang="en-US" sz="1300" dirty="0"/>
          </a:p>
          <a:p>
            <a:pPr marL="177800" indent="-177800">
              <a:lnSpc>
                <a:spcPct val="112000"/>
              </a:lnSpc>
              <a:spcAft>
                <a:spcPts val="1200"/>
              </a:spcAft>
              <a:buSzPct val="100000"/>
              <a:buChar char="✕"/>
            </a:pPr>
            <a:r>
              <a:rPr lang="en-US" sz="1300" dirty="0">
                <a:solidFill>
                  <a:srgbClr val="263238"/>
                </a:solidFill>
                <a:latin typeface="Meiryo" pitchFamily="34" charset="0"/>
                <a:ea typeface="Meiryo" pitchFamily="34" charset="-122"/>
                <a:cs typeface="Meiryo" pitchFamily="34" charset="-120"/>
              </a:rPr>
              <a:t>「頭の中にあるから」と前職の秘密を再現して使う</a:t>
            </a:r>
            <a:endParaRPr lang="en-US" sz="1300" dirty="0"/>
          </a:p>
        </p:txBody>
      </p:sp>
      <p:sp>
        <p:nvSpPr>
          <p:cNvPr id="11" name="Shape 8"/>
          <p:cNvSpPr/>
          <p:nvPr/>
        </p:nvSpPr>
        <p:spPr>
          <a:xfrm>
            <a:off x="6199632" y="1938528"/>
            <a:ext cx="5440680" cy="4023360"/>
          </a:xfrm>
          <a:prstGeom prst="roundRect">
            <a:avLst>
              <a:gd name="adj" fmla="val 2045"/>
            </a:avLst>
          </a:prstGeom>
          <a:solidFill>
            <a:srgbClr val="E9F1EC"/>
          </a:solidFill>
          <a:ln w="12700">
            <a:solidFill>
              <a:srgbClr val="BFD7C8"/>
            </a:solidFill>
            <a:prstDash val="solid"/>
          </a:ln>
        </p:spPr>
      </p:sp>
      <p:pic>
        <p:nvPicPr>
          <p:cNvPr id="12" name="Image 1" descr="preencoded.png">    </p:cNvPr>
          <p:cNvPicPr>
            <a:picLocks noChangeAspect="1"/>
          </p:cNvPicPr>
          <p:nvPr/>
        </p:nvPicPr>
        <p:blipFill>
          <a:blip r:embed="rId2"/>
          <a:stretch>
            <a:fillRect/>
          </a:stretch>
        </p:blipFill>
        <p:spPr>
          <a:xfrm>
            <a:off x="6492240" y="2212848"/>
            <a:ext cx="457200" cy="457200"/>
          </a:xfrm>
          <a:prstGeom prst="rect">
            <a:avLst/>
          </a:prstGeom>
        </p:spPr>
      </p:pic>
      <p:sp>
        <p:nvSpPr>
          <p:cNvPr id="13" name="Text 9"/>
          <p:cNvSpPr/>
          <p:nvPr/>
        </p:nvSpPr>
        <p:spPr>
          <a:xfrm>
            <a:off x="7068312" y="2212848"/>
            <a:ext cx="4389120" cy="457200"/>
          </a:xfrm>
          <a:prstGeom prst="rect">
            <a:avLst/>
          </a:prstGeom>
          <a:noFill/>
          <a:ln/>
        </p:spPr>
        <p:txBody>
          <a:bodyPr wrap="square" lIns="0" tIns="0" rIns="0" bIns="0" rtlCol="0" anchor="ctr"/>
          <a:lstStyle/>
          <a:p>
            <a:pPr indent="0" marL="0">
              <a:buNone/>
            </a:pPr>
            <a:r>
              <a:rPr lang="en-US" sz="1600" b="1" dirty="0">
                <a:solidFill>
                  <a:srgbClr val="2F6B4F"/>
                </a:solidFill>
                <a:latin typeface="Meiryo" pitchFamily="34" charset="0"/>
                <a:ea typeface="Meiryo" pitchFamily="34" charset="-122"/>
                <a:cs typeface="Meiryo" pitchFamily="34" charset="-120"/>
              </a:rPr>
              <a:t>正しい進め方</a:t>
            </a:r>
            <a:endParaRPr lang="en-US" sz="1600" dirty="0"/>
          </a:p>
        </p:txBody>
      </p:sp>
      <p:sp>
        <p:nvSpPr>
          <p:cNvPr id="14" name="Text 10"/>
          <p:cNvSpPr/>
          <p:nvPr/>
        </p:nvSpPr>
        <p:spPr>
          <a:xfrm>
            <a:off x="6565392" y="2834640"/>
            <a:ext cx="4846320" cy="3017520"/>
          </a:xfrm>
          <a:prstGeom prst="rect">
            <a:avLst/>
          </a:prstGeom>
          <a:noFill/>
          <a:ln/>
        </p:spPr>
        <p:txBody>
          <a:bodyPr wrap="square" lIns="0" tIns="0" rIns="0" bIns="0" rtlCol="0" anchor="t"/>
          <a:lstStyle/>
          <a:p>
            <a:pPr marL="177800" indent="-177800">
              <a:lnSpc>
                <a:spcPct val="112000"/>
              </a:lnSpc>
              <a:spcAft>
                <a:spcPts val="1200"/>
              </a:spcAft>
              <a:buSzPct val="100000"/>
              <a:buChar char="•"/>
            </a:pPr>
            <a:r>
              <a:rPr lang="en-US" sz="1300" dirty="0">
                <a:solidFill>
                  <a:srgbClr val="263238"/>
                </a:solidFill>
                <a:latin typeface="Meiryo" pitchFamily="34" charset="0"/>
                <a:ea typeface="Meiryo" pitchFamily="34" charset="-122"/>
                <a:cs typeface="Meiryo" pitchFamily="34" charset="-120"/>
              </a:rPr>
              <a:t>前職資料は持ち込まず、自社の資料・公開情報でゼロから作る</a:t>
            </a:r>
            <a:endParaRPr lang="en-US" sz="1300" dirty="0"/>
          </a:p>
          <a:p>
            <a:pPr marL="177800" indent="-177800">
              <a:lnSpc>
                <a:spcPct val="112000"/>
              </a:lnSpc>
              <a:spcAft>
                <a:spcPts val="1200"/>
              </a:spcAft>
              <a:buSzPct val="100000"/>
              <a:buChar char="•"/>
            </a:pPr>
            <a:r>
              <a:rPr lang="en-US" sz="1300" dirty="0">
                <a:solidFill>
                  <a:srgbClr val="263238"/>
                </a:solidFill>
                <a:latin typeface="Meiryo" pitchFamily="34" charset="0"/>
                <a:ea typeface="Meiryo" pitchFamily="34" charset="-122"/>
                <a:cs typeface="Meiryo" pitchFamily="34" charset="-120"/>
              </a:rPr>
              <a:t>前職情報が混ざるおそれがあれば、上長・法務に相談する</a:t>
            </a:r>
            <a:endParaRPr lang="en-US" sz="1300" dirty="0"/>
          </a:p>
          <a:p>
            <a:pPr marL="177800" indent="-177800">
              <a:lnSpc>
                <a:spcPct val="112000"/>
              </a:lnSpc>
              <a:spcAft>
                <a:spcPts val="1200"/>
              </a:spcAft>
              <a:buSzPct val="100000"/>
              <a:buChar char="•"/>
            </a:pPr>
            <a:r>
              <a:rPr lang="en-US" sz="1300" dirty="0">
                <a:solidFill>
                  <a:srgbClr val="263238"/>
                </a:solidFill>
                <a:latin typeface="Meiryo" pitchFamily="34" charset="0"/>
                <a:ea typeface="Meiryo" pitchFamily="34" charset="-122"/>
                <a:cs typeface="Meiryo" pitchFamily="34" charset="-120"/>
              </a:rPr>
              <a:t>採用・配属・提携の際に、他社情報の取扱いルールを共有する</a:t>
            </a:r>
            <a:endParaRPr lang="en-US" sz="1300" dirty="0"/>
          </a:p>
          <a:p>
            <a:pPr marL="177800" indent="-177800">
              <a:lnSpc>
                <a:spcPct val="112000"/>
              </a:lnSpc>
              <a:spcAft>
                <a:spcPts val="1200"/>
              </a:spcAft>
              <a:buSzPct val="100000"/>
              <a:buChar char="•"/>
            </a:pPr>
            <a:r>
              <a:rPr lang="en-US" sz="1300" dirty="0">
                <a:solidFill>
                  <a:srgbClr val="263238"/>
                </a:solidFill>
                <a:latin typeface="Meiryo" pitchFamily="34" charset="0"/>
                <a:ea typeface="Meiryo" pitchFamily="34" charset="-122"/>
                <a:cs typeface="Meiryo" pitchFamily="34" charset="-120"/>
              </a:rPr>
              <a:t>他社から警告等を受けたら、削除し、削除の証跡を残して報告する</a:t>
            </a:r>
            <a:endParaRPr lang="en-US" sz="13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INCIDENT ① ｜ 気づいたら</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漏えい・誤共有・持出しの初動フロー</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24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450" dirty="0">
                <a:solidFill>
                  <a:srgbClr val="5B6B7B"/>
                </a:solidFill>
                <a:latin typeface="Meiryo" pitchFamily="34" charset="0"/>
                <a:ea typeface="Meiryo" pitchFamily="34" charset="-122"/>
                <a:cs typeface="Meiryo" pitchFamily="34" charset="-120"/>
              </a:rPr>
              <a:t>ミスや事故に気づいたとき、最初の動き方で被害は大きく変わります。基本は「止める→残す→報告する」。</a:t>
            </a:r>
            <a:endParaRPr lang="en-US" sz="1450" dirty="0"/>
          </a:p>
        </p:txBody>
      </p:sp>
      <p:sp>
        <p:nvSpPr>
          <p:cNvPr id="7" name="Shape 5"/>
          <p:cNvSpPr/>
          <p:nvPr/>
        </p:nvSpPr>
        <p:spPr>
          <a:xfrm>
            <a:off x="548640" y="2011680"/>
            <a:ext cx="2679192" cy="2286000"/>
          </a:xfrm>
          <a:prstGeom prst="roundRect">
            <a:avLst>
              <a:gd name="adj" fmla="val 3600"/>
            </a:avLst>
          </a:prstGeom>
          <a:solidFill>
            <a:srgbClr val="FFFFFF"/>
          </a:solidFill>
          <a:ln/>
          <a:effectLst>
            <a:outerShdw sx="100000" sy="100000" kx="0" ky="0" algn="bl" rotWithShape="0" blurRad="88900" dist="38100" dir="5400000">
              <a:srgbClr val="20303F">
                <a:alpha val="16000"/>
              </a:srgbClr>
            </a:outerShdw>
          </a:effectLst>
        </p:spPr>
      </p:sp>
      <p:sp>
        <p:nvSpPr>
          <p:cNvPr id="8" name="Shape 6"/>
          <p:cNvSpPr/>
          <p:nvPr/>
        </p:nvSpPr>
        <p:spPr>
          <a:xfrm>
            <a:off x="731520" y="2212848"/>
            <a:ext cx="457200" cy="457200"/>
          </a:xfrm>
          <a:prstGeom prst="ellipse">
            <a:avLst/>
          </a:prstGeom>
          <a:solidFill>
            <a:srgbClr val="16314F"/>
          </a:solidFill>
          <a:ln/>
        </p:spPr>
      </p:sp>
      <p:sp>
        <p:nvSpPr>
          <p:cNvPr id="9" name="Text 7"/>
          <p:cNvSpPr/>
          <p:nvPr/>
        </p:nvSpPr>
        <p:spPr>
          <a:xfrm>
            <a:off x="731520" y="2212848"/>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Meiryo" pitchFamily="34" charset="0"/>
                <a:ea typeface="Meiryo" pitchFamily="34" charset="-122"/>
                <a:cs typeface="Meiryo" pitchFamily="34" charset="-120"/>
              </a:rPr>
              <a:t>1</a:t>
            </a:r>
            <a:endParaRPr lang="en-US" sz="1600" dirty="0"/>
          </a:p>
        </p:txBody>
      </p:sp>
      <p:sp>
        <p:nvSpPr>
          <p:cNvPr id="10" name="Shape 8"/>
          <p:cNvSpPr/>
          <p:nvPr/>
        </p:nvSpPr>
        <p:spPr>
          <a:xfrm>
            <a:off x="1586484" y="2761488"/>
            <a:ext cx="603504" cy="603504"/>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11" name="Image 0" descr="preencoded.png">    </p:cNvPr>
          <p:cNvPicPr>
            <a:picLocks noChangeAspect="1"/>
          </p:cNvPicPr>
          <p:nvPr/>
        </p:nvPicPr>
        <p:blipFill>
          <a:blip r:embed="rId1"/>
          <a:stretch>
            <a:fillRect/>
          </a:stretch>
        </p:blipFill>
        <p:spPr>
          <a:xfrm>
            <a:off x="1743395" y="2918399"/>
            <a:ext cx="289682" cy="289682"/>
          </a:xfrm>
          <a:prstGeom prst="rect">
            <a:avLst/>
          </a:prstGeom>
        </p:spPr>
      </p:pic>
      <p:sp>
        <p:nvSpPr>
          <p:cNvPr id="12" name="Text 9"/>
          <p:cNvSpPr/>
          <p:nvPr/>
        </p:nvSpPr>
        <p:spPr>
          <a:xfrm>
            <a:off x="685800" y="3438144"/>
            <a:ext cx="2404872" cy="411480"/>
          </a:xfrm>
          <a:prstGeom prst="rect">
            <a:avLst/>
          </a:prstGeom>
          <a:noFill/>
          <a:ln/>
        </p:spPr>
        <p:txBody>
          <a:bodyPr wrap="square" lIns="0" tIns="0" rIns="0" bIns="0" rtlCol="0" anchor="ctr"/>
          <a:lstStyle/>
          <a:p>
            <a:pPr algn="ctr" indent="0" marL="0">
              <a:buNone/>
            </a:pPr>
            <a:r>
              <a:rPr lang="en-US" sz="1600" b="1" dirty="0">
                <a:solidFill>
                  <a:srgbClr val="16314F"/>
                </a:solidFill>
                <a:latin typeface="Meiryo" pitchFamily="34" charset="0"/>
                <a:ea typeface="Meiryo" pitchFamily="34" charset="-122"/>
                <a:cs typeface="Meiryo" pitchFamily="34" charset="-120"/>
              </a:rPr>
              <a:t>気づく</a:t>
            </a:r>
            <a:endParaRPr lang="en-US" sz="1600" dirty="0"/>
          </a:p>
        </p:txBody>
      </p:sp>
      <p:sp>
        <p:nvSpPr>
          <p:cNvPr id="13" name="Text 10"/>
          <p:cNvSpPr/>
          <p:nvPr/>
        </p:nvSpPr>
        <p:spPr>
          <a:xfrm>
            <a:off x="731520" y="3840480"/>
            <a:ext cx="2313432" cy="411480"/>
          </a:xfrm>
          <a:prstGeom prst="rect">
            <a:avLst/>
          </a:prstGeom>
          <a:noFill/>
          <a:ln/>
        </p:spPr>
        <p:txBody>
          <a:bodyPr wrap="square" lIns="0" tIns="0" rIns="0" bIns="0" rtlCol="0" anchor="t"/>
          <a:lstStyle/>
          <a:p>
            <a:pPr algn="ctr" indent="0" marL="0">
              <a:lnSpc>
                <a:spcPct val="104000"/>
              </a:lnSpc>
              <a:buNone/>
            </a:pPr>
            <a:r>
              <a:rPr lang="en-US" sz="1080" dirty="0">
                <a:solidFill>
                  <a:srgbClr val="263238"/>
                </a:solidFill>
                <a:latin typeface="Meiryo" pitchFamily="34" charset="0"/>
                <a:ea typeface="Meiryo" pitchFamily="34" charset="-122"/>
                <a:cs typeface="Meiryo" pitchFamily="34" charset="-120"/>
              </a:rPr>
              <a:t>誤送信・誤共有・権限ミス・紛失・持出し・前職情報・AI入力に気づく</a:t>
            </a:r>
            <a:endParaRPr lang="en-US" sz="1080" dirty="0"/>
          </a:p>
        </p:txBody>
      </p:sp>
      <p:pic>
        <p:nvPicPr>
          <p:cNvPr id="14" name="Image 1" descr="preencoded.png">    </p:cNvPr>
          <p:cNvPicPr>
            <a:picLocks noChangeAspect="1"/>
          </p:cNvPicPr>
          <p:nvPr/>
        </p:nvPicPr>
        <p:blipFill>
          <a:blip r:embed="rId2"/>
          <a:stretch>
            <a:fillRect/>
          </a:stretch>
        </p:blipFill>
        <p:spPr>
          <a:xfrm>
            <a:off x="3246120" y="2926080"/>
            <a:ext cx="155448" cy="155448"/>
          </a:xfrm>
          <a:prstGeom prst="rect">
            <a:avLst/>
          </a:prstGeom>
        </p:spPr>
      </p:pic>
      <p:sp>
        <p:nvSpPr>
          <p:cNvPr id="15" name="Shape 11"/>
          <p:cNvSpPr/>
          <p:nvPr/>
        </p:nvSpPr>
        <p:spPr>
          <a:xfrm>
            <a:off x="3419856" y="2011680"/>
            <a:ext cx="2679192" cy="2286000"/>
          </a:xfrm>
          <a:prstGeom prst="roundRect">
            <a:avLst>
              <a:gd name="adj" fmla="val 3600"/>
            </a:avLst>
          </a:prstGeom>
          <a:solidFill>
            <a:srgbClr val="FFFFFF"/>
          </a:solidFill>
          <a:ln/>
          <a:effectLst>
            <a:outerShdw sx="100000" sy="100000" kx="0" ky="0" algn="bl" rotWithShape="0" blurRad="88900" dist="38100" dir="5400000">
              <a:srgbClr val="20303F">
                <a:alpha val="16000"/>
              </a:srgbClr>
            </a:outerShdw>
          </a:effectLst>
        </p:spPr>
      </p:sp>
      <p:sp>
        <p:nvSpPr>
          <p:cNvPr id="16" name="Shape 12"/>
          <p:cNvSpPr/>
          <p:nvPr/>
        </p:nvSpPr>
        <p:spPr>
          <a:xfrm>
            <a:off x="3602736" y="2212848"/>
            <a:ext cx="457200" cy="457200"/>
          </a:xfrm>
          <a:prstGeom prst="ellipse">
            <a:avLst/>
          </a:prstGeom>
          <a:solidFill>
            <a:srgbClr val="16314F"/>
          </a:solidFill>
          <a:ln/>
        </p:spPr>
      </p:sp>
      <p:sp>
        <p:nvSpPr>
          <p:cNvPr id="17" name="Text 13"/>
          <p:cNvSpPr/>
          <p:nvPr/>
        </p:nvSpPr>
        <p:spPr>
          <a:xfrm>
            <a:off x="3602736" y="2212848"/>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Meiryo" pitchFamily="34" charset="0"/>
                <a:ea typeface="Meiryo" pitchFamily="34" charset="-122"/>
                <a:cs typeface="Meiryo" pitchFamily="34" charset="-120"/>
              </a:rPr>
              <a:t>2</a:t>
            </a:r>
            <a:endParaRPr lang="en-US" sz="1600" dirty="0"/>
          </a:p>
        </p:txBody>
      </p:sp>
      <p:sp>
        <p:nvSpPr>
          <p:cNvPr id="18" name="Shape 14"/>
          <p:cNvSpPr/>
          <p:nvPr/>
        </p:nvSpPr>
        <p:spPr>
          <a:xfrm>
            <a:off x="4457700" y="2761488"/>
            <a:ext cx="603504" cy="603504"/>
          </a:xfrm>
          <a:prstGeom prst="ellipse">
            <a:avLst/>
          </a:prstGeom>
          <a:solidFill>
            <a:srgbClr val="B42318"/>
          </a:solidFill>
          <a:ln/>
          <a:effectLst>
            <a:outerShdw sx="100000" sy="100000" kx="0" ky="0" algn="bl" rotWithShape="0" blurRad="63500" dist="25400" dir="5400000">
              <a:srgbClr val="20303F">
                <a:alpha val="12000"/>
              </a:srgbClr>
            </a:outerShdw>
          </a:effectLst>
        </p:spPr>
      </p:sp>
      <p:pic>
        <p:nvPicPr>
          <p:cNvPr id="19" name="Image 2" descr="preencoded.png">    </p:cNvPr>
          <p:cNvPicPr>
            <a:picLocks noChangeAspect="1"/>
          </p:cNvPicPr>
          <p:nvPr/>
        </p:nvPicPr>
        <p:blipFill>
          <a:blip r:embed="rId3"/>
          <a:stretch>
            <a:fillRect/>
          </a:stretch>
        </p:blipFill>
        <p:spPr>
          <a:xfrm>
            <a:off x="4614611" y="2918399"/>
            <a:ext cx="289682" cy="289682"/>
          </a:xfrm>
          <a:prstGeom prst="rect">
            <a:avLst/>
          </a:prstGeom>
        </p:spPr>
      </p:pic>
      <p:sp>
        <p:nvSpPr>
          <p:cNvPr id="20" name="Text 15"/>
          <p:cNvSpPr/>
          <p:nvPr/>
        </p:nvSpPr>
        <p:spPr>
          <a:xfrm>
            <a:off x="3557016" y="3438144"/>
            <a:ext cx="2404872" cy="411480"/>
          </a:xfrm>
          <a:prstGeom prst="rect">
            <a:avLst/>
          </a:prstGeom>
          <a:noFill/>
          <a:ln/>
        </p:spPr>
        <p:txBody>
          <a:bodyPr wrap="square" lIns="0" tIns="0" rIns="0" bIns="0" rtlCol="0" anchor="ctr"/>
          <a:lstStyle/>
          <a:p>
            <a:pPr algn="ctr" indent="0" marL="0">
              <a:buNone/>
            </a:pPr>
            <a:r>
              <a:rPr lang="en-US" sz="1600" b="1" dirty="0">
                <a:solidFill>
                  <a:srgbClr val="16314F"/>
                </a:solidFill>
                <a:latin typeface="Meiryo" pitchFamily="34" charset="0"/>
                <a:ea typeface="Meiryo" pitchFamily="34" charset="-122"/>
                <a:cs typeface="Meiryo" pitchFamily="34" charset="-120"/>
              </a:rPr>
              <a:t>止める</a:t>
            </a:r>
            <a:endParaRPr lang="en-US" sz="1600" dirty="0"/>
          </a:p>
        </p:txBody>
      </p:sp>
      <p:sp>
        <p:nvSpPr>
          <p:cNvPr id="21" name="Text 16"/>
          <p:cNvSpPr/>
          <p:nvPr/>
        </p:nvSpPr>
        <p:spPr>
          <a:xfrm>
            <a:off x="3602736" y="3840480"/>
            <a:ext cx="2313432" cy="411480"/>
          </a:xfrm>
          <a:prstGeom prst="rect">
            <a:avLst/>
          </a:prstGeom>
          <a:noFill/>
          <a:ln/>
        </p:spPr>
        <p:txBody>
          <a:bodyPr wrap="square" lIns="0" tIns="0" rIns="0" bIns="0" rtlCol="0" anchor="t"/>
          <a:lstStyle/>
          <a:p>
            <a:pPr algn="ctr" indent="0" marL="0">
              <a:lnSpc>
                <a:spcPct val="104000"/>
              </a:lnSpc>
              <a:buNone/>
            </a:pPr>
            <a:r>
              <a:rPr lang="en-US" sz="1080" dirty="0">
                <a:solidFill>
                  <a:srgbClr val="263238"/>
                </a:solidFill>
                <a:latin typeface="Meiryo" pitchFamily="34" charset="0"/>
                <a:ea typeface="Meiryo" pitchFamily="34" charset="-122"/>
                <a:cs typeface="Meiryo" pitchFamily="34" charset="-120"/>
              </a:rPr>
              <a:t>追加の共有・送信・ダウンロードを止める。独断で消さない・初期化しない</a:t>
            </a:r>
            <a:endParaRPr lang="en-US" sz="1080" dirty="0"/>
          </a:p>
        </p:txBody>
      </p:sp>
      <p:pic>
        <p:nvPicPr>
          <p:cNvPr id="22" name="Image 3" descr="preencoded.png">    </p:cNvPr>
          <p:cNvPicPr>
            <a:picLocks noChangeAspect="1"/>
          </p:cNvPicPr>
          <p:nvPr/>
        </p:nvPicPr>
        <p:blipFill>
          <a:blip r:embed="rId4"/>
          <a:stretch>
            <a:fillRect/>
          </a:stretch>
        </p:blipFill>
        <p:spPr>
          <a:xfrm>
            <a:off x="6117336" y="2926080"/>
            <a:ext cx="155448" cy="155448"/>
          </a:xfrm>
          <a:prstGeom prst="rect">
            <a:avLst/>
          </a:prstGeom>
        </p:spPr>
      </p:pic>
      <p:sp>
        <p:nvSpPr>
          <p:cNvPr id="23" name="Shape 17"/>
          <p:cNvSpPr/>
          <p:nvPr/>
        </p:nvSpPr>
        <p:spPr>
          <a:xfrm>
            <a:off x="6291072" y="2011680"/>
            <a:ext cx="2679192" cy="2286000"/>
          </a:xfrm>
          <a:prstGeom prst="roundRect">
            <a:avLst>
              <a:gd name="adj" fmla="val 3600"/>
            </a:avLst>
          </a:prstGeom>
          <a:solidFill>
            <a:srgbClr val="FFFFFF"/>
          </a:solidFill>
          <a:ln/>
          <a:effectLst>
            <a:outerShdw sx="100000" sy="100000" kx="0" ky="0" algn="bl" rotWithShape="0" blurRad="88900" dist="38100" dir="5400000">
              <a:srgbClr val="20303F">
                <a:alpha val="16000"/>
              </a:srgbClr>
            </a:outerShdw>
          </a:effectLst>
        </p:spPr>
      </p:sp>
      <p:sp>
        <p:nvSpPr>
          <p:cNvPr id="24" name="Shape 18"/>
          <p:cNvSpPr/>
          <p:nvPr/>
        </p:nvSpPr>
        <p:spPr>
          <a:xfrm>
            <a:off x="6473952" y="2212848"/>
            <a:ext cx="457200" cy="457200"/>
          </a:xfrm>
          <a:prstGeom prst="ellipse">
            <a:avLst/>
          </a:prstGeom>
          <a:solidFill>
            <a:srgbClr val="16314F"/>
          </a:solidFill>
          <a:ln/>
        </p:spPr>
      </p:sp>
      <p:sp>
        <p:nvSpPr>
          <p:cNvPr id="25" name="Text 19"/>
          <p:cNvSpPr/>
          <p:nvPr/>
        </p:nvSpPr>
        <p:spPr>
          <a:xfrm>
            <a:off x="6473952" y="2212848"/>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Meiryo" pitchFamily="34" charset="0"/>
                <a:ea typeface="Meiryo" pitchFamily="34" charset="-122"/>
                <a:cs typeface="Meiryo" pitchFamily="34" charset="-120"/>
              </a:rPr>
              <a:t>3</a:t>
            </a:r>
            <a:endParaRPr lang="en-US" sz="1600" dirty="0"/>
          </a:p>
        </p:txBody>
      </p:sp>
      <p:sp>
        <p:nvSpPr>
          <p:cNvPr id="26" name="Shape 20"/>
          <p:cNvSpPr/>
          <p:nvPr/>
        </p:nvSpPr>
        <p:spPr>
          <a:xfrm>
            <a:off x="7328916" y="2761488"/>
            <a:ext cx="603504" cy="603504"/>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27" name="Image 4" descr="preencoded.png">    </p:cNvPr>
          <p:cNvPicPr>
            <a:picLocks noChangeAspect="1"/>
          </p:cNvPicPr>
          <p:nvPr/>
        </p:nvPicPr>
        <p:blipFill>
          <a:blip r:embed="rId5"/>
          <a:stretch>
            <a:fillRect/>
          </a:stretch>
        </p:blipFill>
        <p:spPr>
          <a:xfrm>
            <a:off x="7485827" y="2918399"/>
            <a:ext cx="289682" cy="289682"/>
          </a:xfrm>
          <a:prstGeom prst="rect">
            <a:avLst/>
          </a:prstGeom>
        </p:spPr>
      </p:pic>
      <p:sp>
        <p:nvSpPr>
          <p:cNvPr id="28" name="Text 21"/>
          <p:cNvSpPr/>
          <p:nvPr/>
        </p:nvSpPr>
        <p:spPr>
          <a:xfrm>
            <a:off x="6428232" y="3438144"/>
            <a:ext cx="2404872" cy="411480"/>
          </a:xfrm>
          <a:prstGeom prst="rect">
            <a:avLst/>
          </a:prstGeom>
          <a:noFill/>
          <a:ln/>
        </p:spPr>
        <p:txBody>
          <a:bodyPr wrap="square" lIns="0" tIns="0" rIns="0" bIns="0" rtlCol="0" anchor="ctr"/>
          <a:lstStyle/>
          <a:p>
            <a:pPr algn="ctr" indent="0" marL="0">
              <a:buNone/>
            </a:pPr>
            <a:r>
              <a:rPr lang="en-US" sz="1600" b="1" dirty="0">
                <a:solidFill>
                  <a:srgbClr val="16314F"/>
                </a:solidFill>
                <a:latin typeface="Meiryo" pitchFamily="34" charset="0"/>
                <a:ea typeface="Meiryo" pitchFamily="34" charset="-122"/>
                <a:cs typeface="Meiryo" pitchFamily="34" charset="-120"/>
              </a:rPr>
              <a:t>残す</a:t>
            </a:r>
            <a:endParaRPr lang="en-US" sz="1600" dirty="0"/>
          </a:p>
        </p:txBody>
      </p:sp>
      <p:sp>
        <p:nvSpPr>
          <p:cNvPr id="29" name="Text 22"/>
          <p:cNvSpPr/>
          <p:nvPr/>
        </p:nvSpPr>
        <p:spPr>
          <a:xfrm>
            <a:off x="6473952" y="3840480"/>
            <a:ext cx="2313432" cy="411480"/>
          </a:xfrm>
          <a:prstGeom prst="rect">
            <a:avLst/>
          </a:prstGeom>
          <a:noFill/>
          <a:ln/>
        </p:spPr>
        <p:txBody>
          <a:bodyPr wrap="square" lIns="0" tIns="0" rIns="0" bIns="0" rtlCol="0" anchor="t"/>
          <a:lstStyle/>
          <a:p>
            <a:pPr algn="ctr" indent="0" marL="0">
              <a:lnSpc>
                <a:spcPct val="104000"/>
              </a:lnSpc>
              <a:buNone/>
            </a:pPr>
            <a:r>
              <a:rPr lang="en-US" sz="1080" dirty="0">
                <a:solidFill>
                  <a:srgbClr val="263238"/>
                </a:solidFill>
                <a:latin typeface="Meiryo" pitchFamily="34" charset="0"/>
                <a:ea typeface="Meiryo" pitchFamily="34" charset="-122"/>
                <a:cs typeface="Meiryo" pitchFamily="34" charset="-120"/>
              </a:rPr>
              <a:t>何が・誰に・いつ・どの範囲で共有されたかを記録し、ログ等を保全する</a:t>
            </a:r>
            <a:endParaRPr lang="en-US" sz="1080" dirty="0"/>
          </a:p>
        </p:txBody>
      </p:sp>
      <p:pic>
        <p:nvPicPr>
          <p:cNvPr id="30" name="Image 5" descr="preencoded.png">    </p:cNvPr>
          <p:cNvPicPr>
            <a:picLocks noChangeAspect="1"/>
          </p:cNvPicPr>
          <p:nvPr/>
        </p:nvPicPr>
        <p:blipFill>
          <a:blip r:embed="rId6"/>
          <a:stretch>
            <a:fillRect/>
          </a:stretch>
        </p:blipFill>
        <p:spPr>
          <a:xfrm>
            <a:off x="8988552" y="2926080"/>
            <a:ext cx="155448" cy="155448"/>
          </a:xfrm>
          <a:prstGeom prst="rect">
            <a:avLst/>
          </a:prstGeom>
        </p:spPr>
      </p:pic>
      <p:sp>
        <p:nvSpPr>
          <p:cNvPr id="31" name="Shape 23"/>
          <p:cNvSpPr/>
          <p:nvPr/>
        </p:nvSpPr>
        <p:spPr>
          <a:xfrm>
            <a:off x="9162288" y="2011680"/>
            <a:ext cx="2679192" cy="2286000"/>
          </a:xfrm>
          <a:prstGeom prst="roundRect">
            <a:avLst>
              <a:gd name="adj" fmla="val 3600"/>
            </a:avLst>
          </a:prstGeom>
          <a:solidFill>
            <a:srgbClr val="FFFFFF"/>
          </a:solidFill>
          <a:ln/>
          <a:effectLst>
            <a:outerShdw sx="100000" sy="100000" kx="0" ky="0" algn="bl" rotWithShape="0" blurRad="88900" dist="38100" dir="5400000">
              <a:srgbClr val="20303F">
                <a:alpha val="16000"/>
              </a:srgbClr>
            </a:outerShdw>
          </a:effectLst>
        </p:spPr>
      </p:sp>
      <p:sp>
        <p:nvSpPr>
          <p:cNvPr id="32" name="Shape 24"/>
          <p:cNvSpPr/>
          <p:nvPr/>
        </p:nvSpPr>
        <p:spPr>
          <a:xfrm>
            <a:off x="9345168" y="2212848"/>
            <a:ext cx="457200" cy="457200"/>
          </a:xfrm>
          <a:prstGeom prst="ellipse">
            <a:avLst/>
          </a:prstGeom>
          <a:solidFill>
            <a:srgbClr val="16314F"/>
          </a:solidFill>
          <a:ln/>
        </p:spPr>
      </p:sp>
      <p:sp>
        <p:nvSpPr>
          <p:cNvPr id="33" name="Text 25"/>
          <p:cNvSpPr/>
          <p:nvPr/>
        </p:nvSpPr>
        <p:spPr>
          <a:xfrm>
            <a:off x="9345168" y="2212848"/>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Meiryo" pitchFamily="34" charset="0"/>
                <a:ea typeface="Meiryo" pitchFamily="34" charset="-122"/>
                <a:cs typeface="Meiryo" pitchFamily="34" charset="-120"/>
              </a:rPr>
              <a:t>4</a:t>
            </a:r>
            <a:endParaRPr lang="en-US" sz="1600" dirty="0"/>
          </a:p>
        </p:txBody>
      </p:sp>
      <p:sp>
        <p:nvSpPr>
          <p:cNvPr id="34" name="Shape 26"/>
          <p:cNvSpPr/>
          <p:nvPr/>
        </p:nvSpPr>
        <p:spPr>
          <a:xfrm>
            <a:off x="10200132" y="2761488"/>
            <a:ext cx="603504" cy="603504"/>
          </a:xfrm>
          <a:prstGeom prst="ellipse">
            <a:avLst/>
          </a:prstGeom>
          <a:solidFill>
            <a:srgbClr val="2F6B4F"/>
          </a:solidFill>
          <a:ln/>
          <a:effectLst>
            <a:outerShdw sx="100000" sy="100000" kx="0" ky="0" algn="bl" rotWithShape="0" blurRad="63500" dist="25400" dir="5400000">
              <a:srgbClr val="20303F">
                <a:alpha val="12000"/>
              </a:srgbClr>
            </a:outerShdw>
          </a:effectLst>
        </p:spPr>
      </p:sp>
      <p:pic>
        <p:nvPicPr>
          <p:cNvPr id="35" name="Image 6" descr="preencoded.png">    </p:cNvPr>
          <p:cNvPicPr>
            <a:picLocks noChangeAspect="1"/>
          </p:cNvPicPr>
          <p:nvPr/>
        </p:nvPicPr>
        <p:blipFill>
          <a:blip r:embed="rId7"/>
          <a:stretch>
            <a:fillRect/>
          </a:stretch>
        </p:blipFill>
        <p:spPr>
          <a:xfrm>
            <a:off x="10357043" y="2918399"/>
            <a:ext cx="289682" cy="289682"/>
          </a:xfrm>
          <a:prstGeom prst="rect">
            <a:avLst/>
          </a:prstGeom>
        </p:spPr>
      </p:pic>
      <p:sp>
        <p:nvSpPr>
          <p:cNvPr id="36" name="Text 27"/>
          <p:cNvSpPr/>
          <p:nvPr/>
        </p:nvSpPr>
        <p:spPr>
          <a:xfrm>
            <a:off x="9299448" y="3438144"/>
            <a:ext cx="2404872" cy="411480"/>
          </a:xfrm>
          <a:prstGeom prst="rect">
            <a:avLst/>
          </a:prstGeom>
          <a:noFill/>
          <a:ln/>
        </p:spPr>
        <p:txBody>
          <a:bodyPr wrap="square" lIns="0" tIns="0" rIns="0" bIns="0" rtlCol="0" anchor="ctr"/>
          <a:lstStyle/>
          <a:p>
            <a:pPr algn="ctr" indent="0" marL="0">
              <a:buNone/>
            </a:pPr>
            <a:r>
              <a:rPr lang="en-US" sz="1600" b="1" dirty="0">
                <a:solidFill>
                  <a:srgbClr val="16314F"/>
                </a:solidFill>
                <a:latin typeface="Meiryo" pitchFamily="34" charset="0"/>
                <a:ea typeface="Meiryo" pitchFamily="34" charset="-122"/>
                <a:cs typeface="Meiryo" pitchFamily="34" charset="-120"/>
              </a:rPr>
              <a:t>報告する</a:t>
            </a:r>
            <a:endParaRPr lang="en-US" sz="1600" dirty="0"/>
          </a:p>
        </p:txBody>
      </p:sp>
      <p:sp>
        <p:nvSpPr>
          <p:cNvPr id="37" name="Text 28"/>
          <p:cNvSpPr/>
          <p:nvPr/>
        </p:nvSpPr>
        <p:spPr>
          <a:xfrm>
            <a:off x="9345168" y="3840480"/>
            <a:ext cx="2313432" cy="411480"/>
          </a:xfrm>
          <a:prstGeom prst="rect">
            <a:avLst/>
          </a:prstGeom>
          <a:noFill/>
          <a:ln/>
        </p:spPr>
        <p:txBody>
          <a:bodyPr wrap="square" lIns="0" tIns="0" rIns="0" bIns="0" rtlCol="0" anchor="t"/>
          <a:lstStyle/>
          <a:p>
            <a:pPr algn="ctr" indent="0" marL="0">
              <a:lnSpc>
                <a:spcPct val="104000"/>
              </a:lnSpc>
              <a:buNone/>
            </a:pPr>
            <a:r>
              <a:rPr lang="en-US" sz="1080" dirty="0">
                <a:solidFill>
                  <a:srgbClr val="263238"/>
                </a:solidFill>
                <a:latin typeface="Meiryo" pitchFamily="34" charset="0"/>
                <a:ea typeface="Meiryo" pitchFamily="34" charset="-122"/>
                <a:cs typeface="Meiryo" pitchFamily="34" charset="-120"/>
              </a:rPr>
              <a:t>上長・法務・情報システム・人事等へすぐ報告。会社として対応を判断</a:t>
            </a:r>
            <a:endParaRPr lang="en-US" sz="1080" dirty="0"/>
          </a:p>
        </p:txBody>
      </p:sp>
      <p:sp>
        <p:nvSpPr>
          <p:cNvPr id="38" name="Shape 29"/>
          <p:cNvSpPr/>
          <p:nvPr/>
        </p:nvSpPr>
        <p:spPr>
          <a:xfrm>
            <a:off x="548640" y="4572000"/>
            <a:ext cx="11091672" cy="1371600"/>
          </a:xfrm>
          <a:prstGeom prst="roundRect">
            <a:avLst>
              <a:gd name="adj" fmla="val 6000"/>
            </a:avLst>
          </a:prstGeom>
          <a:solidFill>
            <a:srgbClr val="E9F1EC"/>
          </a:solidFill>
          <a:ln w="12700">
            <a:solidFill>
              <a:srgbClr val="BFD7C8"/>
            </a:solidFill>
            <a:prstDash val="solid"/>
          </a:ln>
        </p:spPr>
      </p:sp>
      <p:pic>
        <p:nvPicPr>
          <p:cNvPr id="39" name="Image 7" descr="preencoded.png">    </p:cNvPr>
          <p:cNvPicPr>
            <a:picLocks noChangeAspect="1"/>
          </p:cNvPicPr>
          <p:nvPr/>
        </p:nvPicPr>
        <p:blipFill>
          <a:blip r:embed="rId8"/>
          <a:stretch>
            <a:fillRect/>
          </a:stretch>
        </p:blipFill>
        <p:spPr>
          <a:xfrm>
            <a:off x="868680" y="4828032"/>
            <a:ext cx="438912" cy="438912"/>
          </a:xfrm>
          <a:prstGeom prst="rect">
            <a:avLst/>
          </a:prstGeom>
        </p:spPr>
      </p:pic>
      <p:sp>
        <p:nvSpPr>
          <p:cNvPr id="40" name="Text 30"/>
          <p:cNvSpPr/>
          <p:nvPr/>
        </p:nvSpPr>
        <p:spPr>
          <a:xfrm>
            <a:off x="1417320" y="4572000"/>
            <a:ext cx="10058400" cy="1371600"/>
          </a:xfrm>
          <a:prstGeom prst="rect">
            <a:avLst/>
          </a:prstGeom>
          <a:noFill/>
          <a:ln/>
        </p:spPr>
        <p:txBody>
          <a:bodyPr wrap="square" lIns="0" tIns="0" rIns="0" bIns="0" rtlCol="0" anchor="ctr"/>
          <a:lstStyle/>
          <a:p>
            <a:pPr indent="0" marL="0">
              <a:lnSpc>
                <a:spcPct val="115000"/>
              </a:lnSpc>
              <a:buNone/>
            </a:pPr>
            <a:r>
              <a:rPr lang="en-US" sz="1350" b="1" dirty="0">
                <a:solidFill>
                  <a:srgbClr val="2F6B4F"/>
                </a:solidFill>
                <a:latin typeface="Meiryo" pitchFamily="34" charset="0"/>
                <a:ea typeface="Meiryo" pitchFamily="34" charset="-122"/>
                <a:cs typeface="Meiryo" pitchFamily="34" charset="-120"/>
              </a:rPr>
              <a:t>迷ったら報告する。</a:t>
            </a:r>
            <a:pPr indent="0" marL="0">
              <a:lnSpc>
                <a:spcPct val="115000"/>
              </a:lnSpc>
              <a:buNone/>
            </a:pPr>
            <a:r>
              <a:rPr lang="en-US" sz="1350" dirty="0">
                <a:solidFill>
                  <a:srgbClr val="263238"/>
                </a:solidFill>
                <a:latin typeface="Meiryo" pitchFamily="34" charset="0"/>
                <a:ea typeface="Meiryo" pitchFamily="34" charset="-122"/>
                <a:cs typeface="Meiryo" pitchFamily="34" charset="-120"/>
              </a:rPr>
              <a:t>  「漏えいかどうか分からない」「自分のミスかもしれない」場合でも、隠さず早く相談することが、結果として自分も会社も守ります。早い報告を責めない文化が前提です。</a:t>
            </a:r>
            <a:endParaRPr lang="en-US" sz="13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INCIDENT ② ｜ NG行動</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やってはいけない初動</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25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500" dirty="0">
                <a:solidFill>
                  <a:srgbClr val="5B6B7B"/>
                </a:solidFill>
                <a:latin typeface="Meiryo" pitchFamily="34" charset="0"/>
                <a:ea typeface="Meiryo" pitchFamily="34" charset="-122"/>
                <a:cs typeface="Meiryo" pitchFamily="34" charset="-120"/>
              </a:rPr>
              <a:t>良かれと思った行動が、被害の把握や原因究明を妨げ、責任を重くすることがあります。</a:t>
            </a:r>
            <a:endParaRPr lang="en-US" sz="1500" dirty="0"/>
          </a:p>
        </p:txBody>
      </p:sp>
      <p:sp>
        <p:nvSpPr>
          <p:cNvPr id="7" name="Shape 5"/>
          <p:cNvSpPr/>
          <p:nvPr/>
        </p:nvSpPr>
        <p:spPr>
          <a:xfrm>
            <a:off x="548640" y="1993392"/>
            <a:ext cx="5440680" cy="1783080"/>
          </a:xfrm>
          <a:prstGeom prst="roundRect">
            <a:avLst>
              <a:gd name="adj" fmla="val 4615"/>
            </a:avLst>
          </a:prstGeom>
          <a:solidFill>
            <a:srgbClr val="FBEAE8"/>
          </a:solidFill>
          <a:ln w="12700">
            <a:solidFill>
              <a:srgbClr val="E3C3BE"/>
            </a:solidFill>
            <a:prstDash val="solid"/>
          </a:ln>
        </p:spPr>
      </p:sp>
      <p:sp>
        <p:nvSpPr>
          <p:cNvPr id="8" name="Shape 6"/>
          <p:cNvSpPr/>
          <p:nvPr/>
        </p:nvSpPr>
        <p:spPr>
          <a:xfrm>
            <a:off x="786384" y="2249424"/>
            <a:ext cx="603504" cy="603504"/>
          </a:xfrm>
          <a:prstGeom prst="ellipse">
            <a:avLst/>
          </a:prstGeom>
          <a:solidFill>
            <a:srgbClr val="B42318"/>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943295" y="2406335"/>
            <a:ext cx="289682" cy="289682"/>
          </a:xfrm>
          <a:prstGeom prst="rect">
            <a:avLst/>
          </a:prstGeom>
        </p:spPr>
      </p:pic>
      <p:sp>
        <p:nvSpPr>
          <p:cNvPr id="10" name="Text 7"/>
          <p:cNvSpPr/>
          <p:nvPr/>
        </p:nvSpPr>
        <p:spPr>
          <a:xfrm>
            <a:off x="1536192" y="2249424"/>
            <a:ext cx="4251960" cy="603504"/>
          </a:xfrm>
          <a:prstGeom prst="rect">
            <a:avLst/>
          </a:prstGeom>
          <a:noFill/>
          <a:ln/>
        </p:spPr>
        <p:txBody>
          <a:bodyPr wrap="square" lIns="0" tIns="0" rIns="0" bIns="0" rtlCol="0" anchor="ctr"/>
          <a:lstStyle/>
          <a:p>
            <a:pPr indent="0" marL="0">
              <a:buNone/>
            </a:pPr>
            <a:r>
              <a:rPr lang="en-US" sz="1500" b="1" dirty="0">
                <a:solidFill>
                  <a:srgbClr val="B42318"/>
                </a:solidFill>
                <a:latin typeface="Meiryo" pitchFamily="34" charset="0"/>
                <a:ea typeface="Meiryo" pitchFamily="34" charset="-122"/>
                <a:cs typeface="Meiryo" pitchFamily="34" charset="-120"/>
              </a:rPr>
              <a:t>独断で消す・上書きする</a:t>
            </a:r>
            <a:endParaRPr lang="en-US" sz="1500" dirty="0"/>
          </a:p>
        </p:txBody>
      </p:sp>
      <p:sp>
        <p:nvSpPr>
          <p:cNvPr id="11" name="Text 8"/>
          <p:cNvSpPr/>
          <p:nvPr/>
        </p:nvSpPr>
        <p:spPr>
          <a:xfrm>
            <a:off x="822960" y="2953512"/>
            <a:ext cx="4892040" cy="731520"/>
          </a:xfrm>
          <a:prstGeom prst="rect">
            <a:avLst/>
          </a:prstGeom>
          <a:noFill/>
          <a:ln/>
        </p:spPr>
        <p:txBody>
          <a:bodyPr wrap="square" lIns="0" tIns="0" rIns="0" bIns="0" rtlCol="0" anchor="t"/>
          <a:lstStyle/>
          <a:p>
            <a:pPr indent="0" marL="0">
              <a:lnSpc>
                <a:spcPct val="110000"/>
              </a:lnSpc>
              <a:buNone/>
            </a:pPr>
            <a:r>
              <a:rPr lang="en-US" sz="1250" dirty="0">
                <a:solidFill>
                  <a:srgbClr val="263238"/>
                </a:solidFill>
                <a:latin typeface="Meiryo" pitchFamily="34" charset="0"/>
                <a:ea typeface="Meiryo" pitchFamily="34" charset="-122"/>
                <a:cs typeface="Meiryo" pitchFamily="34" charset="-120"/>
              </a:rPr>
              <a:t>証拠が失われ、範囲が分からなくなる。隠ぺいと疑われることも。</a:t>
            </a:r>
            <a:endParaRPr lang="en-US" sz="1250" dirty="0"/>
          </a:p>
        </p:txBody>
      </p:sp>
      <p:sp>
        <p:nvSpPr>
          <p:cNvPr id="12" name="Shape 9"/>
          <p:cNvSpPr/>
          <p:nvPr/>
        </p:nvSpPr>
        <p:spPr>
          <a:xfrm>
            <a:off x="6199632" y="1993392"/>
            <a:ext cx="5440680" cy="1783080"/>
          </a:xfrm>
          <a:prstGeom prst="roundRect">
            <a:avLst>
              <a:gd name="adj" fmla="val 4615"/>
            </a:avLst>
          </a:prstGeom>
          <a:solidFill>
            <a:srgbClr val="FBEAE8"/>
          </a:solidFill>
          <a:ln w="12700">
            <a:solidFill>
              <a:srgbClr val="E3C3BE"/>
            </a:solidFill>
            <a:prstDash val="solid"/>
          </a:ln>
        </p:spPr>
      </p:sp>
      <p:sp>
        <p:nvSpPr>
          <p:cNvPr id="13" name="Shape 10"/>
          <p:cNvSpPr/>
          <p:nvPr/>
        </p:nvSpPr>
        <p:spPr>
          <a:xfrm>
            <a:off x="6437376" y="2249424"/>
            <a:ext cx="603504" cy="603504"/>
          </a:xfrm>
          <a:prstGeom prst="ellipse">
            <a:avLst/>
          </a:prstGeom>
          <a:solidFill>
            <a:srgbClr val="B42318"/>
          </a:solidFill>
          <a:ln/>
          <a:effectLst>
            <a:outerShdw sx="100000" sy="100000" kx="0" ky="0" algn="bl" rotWithShape="0" blurRad="63500" dist="25400" dir="5400000">
              <a:srgbClr val="20303F">
                <a:alpha val="12000"/>
              </a:srgbClr>
            </a:outerShdw>
          </a:effectLst>
        </p:spPr>
      </p:sp>
      <p:pic>
        <p:nvPicPr>
          <p:cNvPr id="14" name="Image 1" descr="preencoded.png">    </p:cNvPr>
          <p:cNvPicPr>
            <a:picLocks noChangeAspect="1"/>
          </p:cNvPicPr>
          <p:nvPr/>
        </p:nvPicPr>
        <p:blipFill>
          <a:blip r:embed="rId2"/>
          <a:stretch>
            <a:fillRect/>
          </a:stretch>
        </p:blipFill>
        <p:spPr>
          <a:xfrm>
            <a:off x="6594287" y="2406335"/>
            <a:ext cx="289682" cy="289682"/>
          </a:xfrm>
          <a:prstGeom prst="rect">
            <a:avLst/>
          </a:prstGeom>
        </p:spPr>
      </p:pic>
      <p:sp>
        <p:nvSpPr>
          <p:cNvPr id="15" name="Text 11"/>
          <p:cNvSpPr/>
          <p:nvPr/>
        </p:nvSpPr>
        <p:spPr>
          <a:xfrm>
            <a:off x="7187184" y="2249424"/>
            <a:ext cx="4251960" cy="603504"/>
          </a:xfrm>
          <a:prstGeom prst="rect">
            <a:avLst/>
          </a:prstGeom>
          <a:noFill/>
          <a:ln/>
        </p:spPr>
        <p:txBody>
          <a:bodyPr wrap="square" lIns="0" tIns="0" rIns="0" bIns="0" rtlCol="0" anchor="ctr"/>
          <a:lstStyle/>
          <a:p>
            <a:pPr indent="0" marL="0">
              <a:buNone/>
            </a:pPr>
            <a:r>
              <a:rPr lang="en-US" sz="1500" b="1" dirty="0">
                <a:solidFill>
                  <a:srgbClr val="B42318"/>
                </a:solidFill>
                <a:latin typeface="Meiryo" pitchFamily="34" charset="0"/>
                <a:ea typeface="Meiryo" pitchFamily="34" charset="-122"/>
                <a:cs typeface="Meiryo" pitchFamily="34" charset="-120"/>
              </a:rPr>
              <a:t>端末を初期化する</a:t>
            </a:r>
            <a:endParaRPr lang="en-US" sz="1500" dirty="0"/>
          </a:p>
        </p:txBody>
      </p:sp>
      <p:sp>
        <p:nvSpPr>
          <p:cNvPr id="16" name="Text 12"/>
          <p:cNvSpPr/>
          <p:nvPr/>
        </p:nvSpPr>
        <p:spPr>
          <a:xfrm>
            <a:off x="6473952" y="2953512"/>
            <a:ext cx="4892040" cy="731520"/>
          </a:xfrm>
          <a:prstGeom prst="rect">
            <a:avLst/>
          </a:prstGeom>
          <a:noFill/>
          <a:ln/>
        </p:spPr>
        <p:txBody>
          <a:bodyPr wrap="square" lIns="0" tIns="0" rIns="0" bIns="0" rtlCol="0" anchor="t"/>
          <a:lstStyle/>
          <a:p>
            <a:pPr indent="0" marL="0">
              <a:lnSpc>
                <a:spcPct val="110000"/>
              </a:lnSpc>
              <a:buNone/>
            </a:pPr>
            <a:r>
              <a:rPr lang="en-US" sz="1250" dirty="0">
                <a:solidFill>
                  <a:srgbClr val="263238"/>
                </a:solidFill>
                <a:latin typeface="Meiryo" pitchFamily="34" charset="0"/>
                <a:ea typeface="Meiryo" pitchFamily="34" charset="-122"/>
                <a:cs typeface="Meiryo" pitchFamily="34" charset="-120"/>
              </a:rPr>
              <a:t>ログ・痕跡が消え、原因究明ができなくなる。</a:t>
            </a:r>
            <a:endParaRPr lang="en-US" sz="1250" dirty="0"/>
          </a:p>
        </p:txBody>
      </p:sp>
      <p:sp>
        <p:nvSpPr>
          <p:cNvPr id="17" name="Shape 13"/>
          <p:cNvSpPr/>
          <p:nvPr/>
        </p:nvSpPr>
        <p:spPr>
          <a:xfrm>
            <a:off x="548640" y="3959352"/>
            <a:ext cx="5440680" cy="1783080"/>
          </a:xfrm>
          <a:prstGeom prst="roundRect">
            <a:avLst>
              <a:gd name="adj" fmla="val 4615"/>
            </a:avLst>
          </a:prstGeom>
          <a:solidFill>
            <a:srgbClr val="FBEAE8"/>
          </a:solidFill>
          <a:ln w="12700">
            <a:solidFill>
              <a:srgbClr val="E3C3BE"/>
            </a:solidFill>
            <a:prstDash val="solid"/>
          </a:ln>
        </p:spPr>
      </p:sp>
      <p:sp>
        <p:nvSpPr>
          <p:cNvPr id="18" name="Shape 14"/>
          <p:cNvSpPr/>
          <p:nvPr/>
        </p:nvSpPr>
        <p:spPr>
          <a:xfrm>
            <a:off x="786384" y="4215384"/>
            <a:ext cx="603504" cy="603504"/>
          </a:xfrm>
          <a:prstGeom prst="ellipse">
            <a:avLst/>
          </a:prstGeom>
          <a:solidFill>
            <a:srgbClr val="B42318"/>
          </a:solidFill>
          <a:ln/>
          <a:effectLst>
            <a:outerShdw sx="100000" sy="100000" kx="0" ky="0" algn="bl" rotWithShape="0" blurRad="63500" dist="25400" dir="5400000">
              <a:srgbClr val="20303F">
                <a:alpha val="12000"/>
              </a:srgbClr>
            </a:outerShdw>
          </a:effectLst>
        </p:spPr>
      </p:sp>
      <p:pic>
        <p:nvPicPr>
          <p:cNvPr id="19" name="Image 2" descr="preencoded.png">    </p:cNvPr>
          <p:cNvPicPr>
            <a:picLocks noChangeAspect="1"/>
          </p:cNvPicPr>
          <p:nvPr/>
        </p:nvPicPr>
        <p:blipFill>
          <a:blip r:embed="rId3"/>
          <a:stretch>
            <a:fillRect/>
          </a:stretch>
        </p:blipFill>
        <p:spPr>
          <a:xfrm>
            <a:off x="943295" y="4372295"/>
            <a:ext cx="289682" cy="289682"/>
          </a:xfrm>
          <a:prstGeom prst="rect">
            <a:avLst/>
          </a:prstGeom>
        </p:spPr>
      </p:pic>
      <p:sp>
        <p:nvSpPr>
          <p:cNvPr id="20" name="Text 15"/>
          <p:cNvSpPr/>
          <p:nvPr/>
        </p:nvSpPr>
        <p:spPr>
          <a:xfrm>
            <a:off x="1536192" y="4215384"/>
            <a:ext cx="4251960" cy="603504"/>
          </a:xfrm>
          <a:prstGeom prst="rect">
            <a:avLst/>
          </a:prstGeom>
          <a:noFill/>
          <a:ln/>
        </p:spPr>
        <p:txBody>
          <a:bodyPr wrap="square" lIns="0" tIns="0" rIns="0" bIns="0" rtlCol="0" anchor="ctr"/>
          <a:lstStyle/>
          <a:p>
            <a:pPr indent="0" marL="0">
              <a:buNone/>
            </a:pPr>
            <a:r>
              <a:rPr lang="en-US" sz="1500" b="1" dirty="0">
                <a:solidFill>
                  <a:srgbClr val="B42318"/>
                </a:solidFill>
                <a:latin typeface="Meiryo" pitchFamily="34" charset="0"/>
                <a:ea typeface="Meiryo" pitchFamily="34" charset="-122"/>
                <a:cs typeface="Meiryo" pitchFamily="34" charset="-120"/>
              </a:rPr>
              <a:t>勝手に相手へ連絡する</a:t>
            </a:r>
            <a:endParaRPr lang="en-US" sz="1500" dirty="0"/>
          </a:p>
        </p:txBody>
      </p:sp>
      <p:sp>
        <p:nvSpPr>
          <p:cNvPr id="21" name="Text 16"/>
          <p:cNvSpPr/>
          <p:nvPr/>
        </p:nvSpPr>
        <p:spPr>
          <a:xfrm>
            <a:off x="822960" y="4919472"/>
            <a:ext cx="4892040" cy="731520"/>
          </a:xfrm>
          <a:prstGeom prst="rect">
            <a:avLst/>
          </a:prstGeom>
          <a:noFill/>
          <a:ln/>
        </p:spPr>
        <p:txBody>
          <a:bodyPr wrap="square" lIns="0" tIns="0" rIns="0" bIns="0" rtlCol="0" anchor="t"/>
          <a:lstStyle/>
          <a:p>
            <a:pPr indent="0" marL="0">
              <a:lnSpc>
                <a:spcPct val="110000"/>
              </a:lnSpc>
              <a:buNone/>
            </a:pPr>
            <a:r>
              <a:rPr lang="en-US" sz="1250" dirty="0">
                <a:solidFill>
                  <a:srgbClr val="263238"/>
                </a:solidFill>
                <a:latin typeface="Meiryo" pitchFamily="34" charset="0"/>
                <a:ea typeface="Meiryo" pitchFamily="34" charset="-122"/>
                <a:cs typeface="Meiryo" pitchFamily="34" charset="-120"/>
              </a:rPr>
              <a:t>謝罪・回収を独断で行うと、対応が混乱し被害が拡大することがある。</a:t>
            </a:r>
            <a:endParaRPr lang="en-US" sz="1250" dirty="0"/>
          </a:p>
        </p:txBody>
      </p:sp>
      <p:sp>
        <p:nvSpPr>
          <p:cNvPr id="22" name="Shape 17"/>
          <p:cNvSpPr/>
          <p:nvPr/>
        </p:nvSpPr>
        <p:spPr>
          <a:xfrm>
            <a:off x="6199632" y="3959352"/>
            <a:ext cx="5440680" cy="1783080"/>
          </a:xfrm>
          <a:prstGeom prst="roundRect">
            <a:avLst>
              <a:gd name="adj" fmla="val 4615"/>
            </a:avLst>
          </a:prstGeom>
          <a:solidFill>
            <a:srgbClr val="FBEAE8"/>
          </a:solidFill>
          <a:ln w="12700">
            <a:solidFill>
              <a:srgbClr val="E3C3BE"/>
            </a:solidFill>
            <a:prstDash val="solid"/>
          </a:ln>
        </p:spPr>
      </p:sp>
      <p:sp>
        <p:nvSpPr>
          <p:cNvPr id="23" name="Shape 18"/>
          <p:cNvSpPr/>
          <p:nvPr/>
        </p:nvSpPr>
        <p:spPr>
          <a:xfrm>
            <a:off x="6437376" y="4215384"/>
            <a:ext cx="603504" cy="603504"/>
          </a:xfrm>
          <a:prstGeom prst="ellipse">
            <a:avLst/>
          </a:prstGeom>
          <a:solidFill>
            <a:srgbClr val="B42318"/>
          </a:solidFill>
          <a:ln/>
          <a:effectLst>
            <a:outerShdw sx="100000" sy="100000" kx="0" ky="0" algn="bl" rotWithShape="0" blurRad="63500" dist="25400" dir="5400000">
              <a:srgbClr val="20303F">
                <a:alpha val="12000"/>
              </a:srgbClr>
            </a:outerShdw>
          </a:effectLst>
        </p:spPr>
      </p:sp>
      <p:pic>
        <p:nvPicPr>
          <p:cNvPr id="24" name="Image 3" descr="preencoded.png">    </p:cNvPr>
          <p:cNvPicPr>
            <a:picLocks noChangeAspect="1"/>
          </p:cNvPicPr>
          <p:nvPr/>
        </p:nvPicPr>
        <p:blipFill>
          <a:blip r:embed="rId4"/>
          <a:stretch>
            <a:fillRect/>
          </a:stretch>
        </p:blipFill>
        <p:spPr>
          <a:xfrm>
            <a:off x="6594287" y="4372295"/>
            <a:ext cx="289682" cy="289682"/>
          </a:xfrm>
          <a:prstGeom prst="rect">
            <a:avLst/>
          </a:prstGeom>
        </p:spPr>
      </p:pic>
      <p:sp>
        <p:nvSpPr>
          <p:cNvPr id="25" name="Text 19"/>
          <p:cNvSpPr/>
          <p:nvPr/>
        </p:nvSpPr>
        <p:spPr>
          <a:xfrm>
            <a:off x="7187184" y="4215384"/>
            <a:ext cx="4251960" cy="603504"/>
          </a:xfrm>
          <a:prstGeom prst="rect">
            <a:avLst/>
          </a:prstGeom>
          <a:noFill/>
          <a:ln/>
        </p:spPr>
        <p:txBody>
          <a:bodyPr wrap="square" lIns="0" tIns="0" rIns="0" bIns="0" rtlCol="0" anchor="ctr"/>
          <a:lstStyle/>
          <a:p>
            <a:pPr indent="0" marL="0">
              <a:buNone/>
            </a:pPr>
            <a:r>
              <a:rPr lang="en-US" sz="1500" b="1" dirty="0">
                <a:solidFill>
                  <a:srgbClr val="B42318"/>
                </a:solidFill>
                <a:latin typeface="Meiryo" pitchFamily="34" charset="0"/>
                <a:ea typeface="Meiryo" pitchFamily="34" charset="-122"/>
                <a:cs typeface="Meiryo" pitchFamily="34" charset="-120"/>
              </a:rPr>
              <a:t>黙って様子を見る</a:t>
            </a:r>
            <a:endParaRPr lang="en-US" sz="1500" dirty="0"/>
          </a:p>
        </p:txBody>
      </p:sp>
      <p:sp>
        <p:nvSpPr>
          <p:cNvPr id="26" name="Text 20"/>
          <p:cNvSpPr/>
          <p:nvPr/>
        </p:nvSpPr>
        <p:spPr>
          <a:xfrm>
            <a:off x="6473952" y="4919472"/>
            <a:ext cx="4892040" cy="731520"/>
          </a:xfrm>
          <a:prstGeom prst="rect">
            <a:avLst/>
          </a:prstGeom>
          <a:noFill/>
          <a:ln/>
        </p:spPr>
        <p:txBody>
          <a:bodyPr wrap="square" lIns="0" tIns="0" rIns="0" bIns="0" rtlCol="0" anchor="t"/>
          <a:lstStyle/>
          <a:p>
            <a:pPr indent="0" marL="0">
              <a:lnSpc>
                <a:spcPct val="110000"/>
              </a:lnSpc>
              <a:buNone/>
            </a:pPr>
            <a:r>
              <a:rPr lang="en-US" sz="1250" dirty="0">
                <a:solidFill>
                  <a:srgbClr val="263238"/>
                </a:solidFill>
                <a:latin typeface="Meiryo" pitchFamily="34" charset="0"/>
                <a:ea typeface="Meiryo" pitchFamily="34" charset="-122"/>
                <a:cs typeface="Meiryo" pitchFamily="34" charset="-120"/>
              </a:rPr>
              <a:t>時間が経つほど被害は広がる。報告の遅れが最大のリスク。</a:t>
            </a:r>
            <a:endParaRPr lang="en-US" sz="12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INCIDENT ③ ｜ 保全と報告</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何を残し、誰に伝えるか</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26 / 36</a:t>
            </a:r>
            <a:endParaRPr lang="en-US" sz="950" dirty="0"/>
          </a:p>
        </p:txBody>
      </p:sp>
      <p:sp>
        <p:nvSpPr>
          <p:cNvPr id="6" name="Shape 4"/>
          <p:cNvSpPr/>
          <p:nvPr/>
        </p:nvSpPr>
        <p:spPr>
          <a:xfrm>
            <a:off x="548640" y="1554480"/>
            <a:ext cx="5486400" cy="4434840"/>
          </a:xfrm>
          <a:prstGeom prst="roundRect">
            <a:avLst>
              <a:gd name="adj" fmla="val 1856"/>
            </a:avLst>
          </a:prstGeom>
          <a:solidFill>
            <a:srgbClr val="FFFFFF"/>
          </a:solidFill>
          <a:ln/>
          <a:effectLst>
            <a:outerShdw sx="100000" sy="100000" kx="0" ky="0" algn="bl" rotWithShape="0" blurRad="88900" dist="38100" dir="5400000">
              <a:srgbClr val="20303F">
                <a:alpha val="16000"/>
              </a:srgbClr>
            </a:outerShdw>
          </a:effectLst>
        </p:spPr>
      </p:sp>
      <p:sp>
        <p:nvSpPr>
          <p:cNvPr id="7" name="Shape 5"/>
          <p:cNvSpPr/>
          <p:nvPr/>
        </p:nvSpPr>
        <p:spPr>
          <a:xfrm>
            <a:off x="822960" y="1828800"/>
            <a:ext cx="603504" cy="603504"/>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8" name="Image 0" descr="preencoded.png">    </p:cNvPr>
          <p:cNvPicPr>
            <a:picLocks noChangeAspect="1"/>
          </p:cNvPicPr>
          <p:nvPr/>
        </p:nvPicPr>
        <p:blipFill>
          <a:blip r:embed="rId1"/>
          <a:stretch>
            <a:fillRect/>
          </a:stretch>
        </p:blipFill>
        <p:spPr>
          <a:xfrm>
            <a:off x="979871" y="1985711"/>
            <a:ext cx="289682" cy="289682"/>
          </a:xfrm>
          <a:prstGeom prst="rect">
            <a:avLst/>
          </a:prstGeom>
        </p:spPr>
      </p:pic>
      <p:sp>
        <p:nvSpPr>
          <p:cNvPr id="9" name="Text 6"/>
          <p:cNvSpPr/>
          <p:nvPr/>
        </p:nvSpPr>
        <p:spPr>
          <a:xfrm>
            <a:off x="1554480" y="1828800"/>
            <a:ext cx="4206240" cy="603504"/>
          </a:xfrm>
          <a:prstGeom prst="rect">
            <a:avLst/>
          </a:prstGeom>
          <a:noFill/>
          <a:ln/>
        </p:spPr>
        <p:txBody>
          <a:bodyPr wrap="square" lIns="0" tIns="0" rIns="0" bIns="0" rtlCol="0" anchor="ctr"/>
          <a:lstStyle/>
          <a:p>
            <a:pPr indent="0" marL="0">
              <a:buNone/>
            </a:pPr>
            <a:r>
              <a:rPr lang="en-US" sz="1650" b="1" dirty="0">
                <a:solidFill>
                  <a:srgbClr val="16314F"/>
                </a:solidFill>
                <a:latin typeface="Meiryo" pitchFamily="34" charset="0"/>
                <a:ea typeface="Meiryo" pitchFamily="34" charset="-122"/>
                <a:cs typeface="Meiryo" pitchFamily="34" charset="-120"/>
              </a:rPr>
              <a:t>残す（証拠保全）</a:t>
            </a:r>
            <a:endParaRPr lang="en-US" sz="1650" dirty="0"/>
          </a:p>
        </p:txBody>
      </p:sp>
      <p:sp>
        <p:nvSpPr>
          <p:cNvPr id="10" name="Text 7"/>
          <p:cNvSpPr/>
          <p:nvPr/>
        </p:nvSpPr>
        <p:spPr>
          <a:xfrm>
            <a:off x="822960" y="2560320"/>
            <a:ext cx="4937760" cy="3291840"/>
          </a:xfrm>
          <a:prstGeom prst="rect">
            <a:avLst/>
          </a:prstGeom>
          <a:noFill/>
          <a:ln/>
        </p:spPr>
        <p:txBody>
          <a:bodyPr wrap="square" lIns="0" tIns="0" rIns="0" bIns="0" rtlCol="0" anchor="t"/>
          <a:lstStyle/>
          <a:p>
            <a:pPr marL="177800" indent="-1778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対象のファイル・メール・チャットのメッセージ</a:t>
            </a:r>
            <a:endParaRPr lang="en-US" sz="1250" dirty="0"/>
          </a:p>
          <a:p>
            <a:pPr marL="177800" indent="-1778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クラウドのログ・アクセス権限・共有リンクの状態</a:t>
            </a:r>
            <a:endParaRPr lang="en-US" sz="1250" dirty="0"/>
          </a:p>
          <a:p>
            <a:pPr marL="177800" indent="-1778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誤送信先・閲覧可能だった人・送信日時</a:t>
            </a:r>
            <a:endParaRPr lang="en-US" sz="1250" dirty="0"/>
          </a:p>
          <a:p>
            <a:pPr marL="177800" indent="-1778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端末の状態（消さない・初期化しない）</a:t>
            </a:r>
            <a:endParaRPr lang="en-US" sz="1250" dirty="0"/>
          </a:p>
          <a:p>
            <a:pPr marL="177800" indent="-177800">
              <a:lnSpc>
                <a:spcPct val="112000"/>
              </a:lnSpc>
              <a:spcAft>
                <a:spcPts val="1100"/>
              </a:spcAft>
              <a:buSzPct val="100000"/>
              <a:buChar char="•"/>
            </a:pPr>
            <a:r>
              <a:rPr lang="en-US" sz="1250" dirty="0">
                <a:solidFill>
                  <a:srgbClr val="263238"/>
                </a:solidFill>
                <a:latin typeface="Meiryo" pitchFamily="34" charset="0"/>
                <a:ea typeface="Meiryo" pitchFamily="34" charset="-122"/>
                <a:cs typeface="Meiryo" pitchFamily="34" charset="-120"/>
              </a:rPr>
              <a:t>気づいた経緯と、自分が取った対応の記録</a:t>
            </a:r>
            <a:endParaRPr lang="en-US" sz="1250" dirty="0"/>
          </a:p>
        </p:txBody>
      </p:sp>
      <p:sp>
        <p:nvSpPr>
          <p:cNvPr id="11" name="Shape 8"/>
          <p:cNvSpPr/>
          <p:nvPr/>
        </p:nvSpPr>
        <p:spPr>
          <a:xfrm>
            <a:off x="6199632" y="1554480"/>
            <a:ext cx="5440680" cy="4434840"/>
          </a:xfrm>
          <a:prstGeom prst="roundRect">
            <a:avLst>
              <a:gd name="adj" fmla="val 1856"/>
            </a:avLst>
          </a:prstGeom>
          <a:solidFill>
            <a:srgbClr val="FFFFFF"/>
          </a:solidFill>
          <a:ln/>
          <a:effectLst>
            <a:outerShdw sx="100000" sy="100000" kx="0" ky="0" algn="bl" rotWithShape="0" blurRad="88900" dist="38100" dir="5400000">
              <a:srgbClr val="20303F">
                <a:alpha val="16000"/>
              </a:srgbClr>
            </a:outerShdw>
          </a:effectLst>
        </p:spPr>
      </p:sp>
      <p:sp>
        <p:nvSpPr>
          <p:cNvPr id="12" name="Shape 9"/>
          <p:cNvSpPr/>
          <p:nvPr/>
        </p:nvSpPr>
        <p:spPr>
          <a:xfrm>
            <a:off x="6473952" y="1828800"/>
            <a:ext cx="603504" cy="603504"/>
          </a:xfrm>
          <a:prstGeom prst="ellipse">
            <a:avLst/>
          </a:prstGeom>
          <a:solidFill>
            <a:srgbClr val="2F6B4F"/>
          </a:solidFill>
          <a:ln/>
          <a:effectLst>
            <a:outerShdw sx="100000" sy="100000" kx="0" ky="0" algn="bl" rotWithShape="0" blurRad="63500" dist="25400" dir="5400000">
              <a:srgbClr val="20303F">
                <a:alpha val="12000"/>
              </a:srgbClr>
            </a:outerShdw>
          </a:effectLst>
        </p:spPr>
      </p:sp>
      <p:pic>
        <p:nvPicPr>
          <p:cNvPr id="13" name="Image 1" descr="preencoded.png">    </p:cNvPr>
          <p:cNvPicPr>
            <a:picLocks noChangeAspect="1"/>
          </p:cNvPicPr>
          <p:nvPr/>
        </p:nvPicPr>
        <p:blipFill>
          <a:blip r:embed="rId2"/>
          <a:stretch>
            <a:fillRect/>
          </a:stretch>
        </p:blipFill>
        <p:spPr>
          <a:xfrm>
            <a:off x="6630863" y="1985711"/>
            <a:ext cx="289682" cy="289682"/>
          </a:xfrm>
          <a:prstGeom prst="rect">
            <a:avLst/>
          </a:prstGeom>
        </p:spPr>
      </p:pic>
      <p:sp>
        <p:nvSpPr>
          <p:cNvPr id="14" name="Text 10"/>
          <p:cNvSpPr/>
          <p:nvPr/>
        </p:nvSpPr>
        <p:spPr>
          <a:xfrm>
            <a:off x="7205472" y="1828800"/>
            <a:ext cx="4206240" cy="603504"/>
          </a:xfrm>
          <a:prstGeom prst="rect">
            <a:avLst/>
          </a:prstGeom>
          <a:noFill/>
          <a:ln/>
        </p:spPr>
        <p:txBody>
          <a:bodyPr wrap="square" lIns="0" tIns="0" rIns="0" bIns="0" rtlCol="0" anchor="ctr"/>
          <a:lstStyle/>
          <a:p>
            <a:pPr indent="0" marL="0">
              <a:buNone/>
            </a:pPr>
            <a:r>
              <a:rPr lang="en-US" sz="1650" b="1" dirty="0">
                <a:solidFill>
                  <a:srgbClr val="16314F"/>
                </a:solidFill>
                <a:latin typeface="Meiryo" pitchFamily="34" charset="0"/>
                <a:ea typeface="Meiryo" pitchFamily="34" charset="-122"/>
                <a:cs typeface="Meiryo" pitchFamily="34" charset="-120"/>
              </a:rPr>
              <a:t>伝える（報告先）</a:t>
            </a:r>
            <a:endParaRPr lang="en-US" sz="1650" dirty="0"/>
          </a:p>
        </p:txBody>
      </p:sp>
      <p:sp>
        <p:nvSpPr>
          <p:cNvPr id="15" name="Text 11"/>
          <p:cNvSpPr/>
          <p:nvPr/>
        </p:nvSpPr>
        <p:spPr>
          <a:xfrm>
            <a:off x="6473952" y="2560320"/>
            <a:ext cx="4937760" cy="3291840"/>
          </a:xfrm>
          <a:prstGeom prst="rect">
            <a:avLst/>
          </a:prstGeom>
          <a:noFill/>
          <a:ln/>
        </p:spPr>
        <p:txBody>
          <a:bodyPr wrap="square" lIns="0" tIns="0" rIns="0" bIns="0" rtlCol="0" anchor="t"/>
          <a:lstStyle/>
          <a:p>
            <a:pPr marL="177800" indent="-177800">
              <a:lnSpc>
                <a:spcPct val="110000"/>
              </a:lnSpc>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まず直属の上長へ</a:t>
            </a:r>
            <a:endParaRPr lang="en-US" sz="1250" dirty="0"/>
          </a:p>
          <a:p>
            <a:pPr marL="177800" indent="-177800">
              <a:lnSpc>
                <a:spcPct val="110000"/>
              </a:lnSpc>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法務・コンプライアンス（営業秘密・契約の論点）</a:t>
            </a:r>
            <a:endParaRPr lang="en-US" sz="1250" dirty="0"/>
          </a:p>
          <a:p>
            <a:pPr marL="177800" indent="-177800">
              <a:lnSpc>
                <a:spcPct val="110000"/>
              </a:lnSpc>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情報システム（ログ・権限・端末の保全）</a:t>
            </a:r>
            <a:endParaRPr lang="en-US" sz="1250" dirty="0"/>
          </a:p>
          <a:p>
            <a:pPr marL="177800" indent="-177800">
              <a:lnSpc>
                <a:spcPct val="110000"/>
              </a:lnSpc>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知財（技術情報・発明が関わる場合）</a:t>
            </a:r>
            <a:endParaRPr lang="en-US" sz="1250" dirty="0"/>
          </a:p>
          <a:p>
            <a:pPr marL="177800" indent="-177800">
              <a:lnSpc>
                <a:spcPct val="110000"/>
              </a:lnSpc>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人事・総務（退職・委託・派遣が関わる場合）</a:t>
            </a:r>
            <a:endParaRPr lang="en-US" sz="1250" dirty="0"/>
          </a:p>
          <a:p>
            <a:pPr marL="177800" indent="-177800">
              <a:lnSpc>
                <a:spcPct val="110000"/>
              </a:lnSpc>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個人情報保護担当（個人情報が含まれる場合）</a:t>
            </a:r>
            <a:endParaRPr lang="en-US" sz="12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PREVENTION ｜ 再発防止</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原因をつぶし、権限を見直す</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27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500" dirty="0">
                <a:solidFill>
                  <a:srgbClr val="5B6B7B"/>
                </a:solidFill>
                <a:latin typeface="Meiryo" pitchFamily="34" charset="0"/>
                <a:ea typeface="Meiryo" pitchFamily="34" charset="-122"/>
                <a:cs typeface="Meiryo" pitchFamily="34" charset="-120"/>
              </a:rPr>
              <a:t>インシデントは「個人の不注意」で終わらせず、仕組みの問題として改善します。</a:t>
            </a:r>
            <a:endParaRPr lang="en-US" sz="1500" dirty="0"/>
          </a:p>
        </p:txBody>
      </p:sp>
      <p:sp>
        <p:nvSpPr>
          <p:cNvPr id="7" name="Shape 5"/>
          <p:cNvSpPr/>
          <p:nvPr/>
        </p:nvSpPr>
        <p:spPr>
          <a:xfrm>
            <a:off x="548640" y="1965960"/>
            <a:ext cx="3593592" cy="1261872"/>
          </a:xfrm>
          <a:prstGeom prst="roundRect">
            <a:avLst>
              <a:gd name="adj" fmla="val 6522"/>
            </a:avLst>
          </a:prstGeom>
          <a:solidFill>
            <a:srgbClr val="E7F1F0"/>
          </a:solidFill>
          <a:ln w="12700">
            <a:solidFill>
              <a:srgbClr val="BBD8D5"/>
            </a:solidFill>
            <a:prstDash val="solid"/>
          </a:ln>
        </p:spPr>
      </p:sp>
      <p:sp>
        <p:nvSpPr>
          <p:cNvPr id="8" name="Shape 6"/>
          <p:cNvSpPr/>
          <p:nvPr/>
        </p:nvSpPr>
        <p:spPr>
          <a:xfrm>
            <a:off x="768096" y="2185416"/>
            <a:ext cx="512064" cy="512064"/>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901233" y="2318553"/>
            <a:ext cx="245791" cy="245791"/>
          </a:xfrm>
          <a:prstGeom prst="rect">
            <a:avLst/>
          </a:prstGeom>
        </p:spPr>
      </p:pic>
      <p:sp>
        <p:nvSpPr>
          <p:cNvPr id="10" name="Text 7"/>
          <p:cNvSpPr/>
          <p:nvPr/>
        </p:nvSpPr>
        <p:spPr>
          <a:xfrm>
            <a:off x="1389888" y="2167128"/>
            <a:ext cx="2633472" cy="384048"/>
          </a:xfrm>
          <a:prstGeom prst="rect">
            <a:avLst/>
          </a:prstGeom>
          <a:noFill/>
          <a:ln/>
        </p:spPr>
        <p:txBody>
          <a:bodyPr wrap="square" lIns="0" tIns="0" rIns="0" bIns="0" rtlCol="0" anchor="ctr"/>
          <a:lstStyle/>
          <a:p>
            <a:pPr indent="0" marL="0">
              <a:buNone/>
            </a:pPr>
            <a:r>
              <a:rPr lang="en-US" sz="1350" b="1" dirty="0">
                <a:solidFill>
                  <a:srgbClr val="12544F"/>
                </a:solidFill>
                <a:latin typeface="Meiryo" pitchFamily="34" charset="0"/>
                <a:ea typeface="Meiryo" pitchFamily="34" charset="-122"/>
                <a:cs typeface="Meiryo" pitchFamily="34" charset="-120"/>
              </a:rPr>
              <a:t>秘密表示の見直し</a:t>
            </a:r>
            <a:endParaRPr lang="en-US" sz="1350" dirty="0"/>
          </a:p>
        </p:txBody>
      </p:sp>
      <p:sp>
        <p:nvSpPr>
          <p:cNvPr id="11" name="Text 8"/>
          <p:cNvSpPr/>
          <p:nvPr/>
        </p:nvSpPr>
        <p:spPr>
          <a:xfrm>
            <a:off x="786384" y="2587752"/>
            <a:ext cx="3136392" cy="566928"/>
          </a:xfrm>
          <a:prstGeom prst="rect">
            <a:avLst/>
          </a:prstGeom>
          <a:noFill/>
          <a:ln/>
        </p:spPr>
        <p:txBody>
          <a:bodyPr wrap="square" lIns="0" tIns="0" rIns="0" bIns="0" rtlCol="0" anchor="t"/>
          <a:lstStyle/>
          <a:p>
            <a:pPr indent="0" marL="0">
              <a:lnSpc>
                <a:spcPct val="105000"/>
              </a:lnSpc>
              <a:buNone/>
            </a:pPr>
            <a:r>
              <a:rPr lang="en-US" sz="1130" dirty="0">
                <a:solidFill>
                  <a:srgbClr val="263238"/>
                </a:solidFill>
                <a:latin typeface="Meiryo" pitchFamily="34" charset="0"/>
                <a:ea typeface="Meiryo" pitchFamily="34" charset="-122"/>
                <a:cs typeface="Meiryo" pitchFamily="34" charset="-120"/>
              </a:rPr>
              <a:t>表示・ラベル・フッターの不足を点検し、統一する。</a:t>
            </a:r>
            <a:endParaRPr lang="en-US" sz="1130" dirty="0"/>
          </a:p>
        </p:txBody>
      </p:sp>
      <p:sp>
        <p:nvSpPr>
          <p:cNvPr id="12" name="Shape 9"/>
          <p:cNvSpPr/>
          <p:nvPr/>
        </p:nvSpPr>
        <p:spPr>
          <a:xfrm>
            <a:off x="4370832" y="1965960"/>
            <a:ext cx="3593592" cy="1261872"/>
          </a:xfrm>
          <a:prstGeom prst="roundRect">
            <a:avLst>
              <a:gd name="adj" fmla="val 6522"/>
            </a:avLst>
          </a:prstGeom>
          <a:solidFill>
            <a:srgbClr val="E7F1F0"/>
          </a:solidFill>
          <a:ln w="12700">
            <a:solidFill>
              <a:srgbClr val="BBD8D5"/>
            </a:solidFill>
            <a:prstDash val="solid"/>
          </a:ln>
        </p:spPr>
      </p:sp>
      <p:sp>
        <p:nvSpPr>
          <p:cNvPr id="13" name="Shape 10"/>
          <p:cNvSpPr/>
          <p:nvPr/>
        </p:nvSpPr>
        <p:spPr>
          <a:xfrm>
            <a:off x="4590288" y="2185416"/>
            <a:ext cx="512064" cy="512064"/>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14" name="Image 1" descr="preencoded.png">    </p:cNvPr>
          <p:cNvPicPr>
            <a:picLocks noChangeAspect="1"/>
          </p:cNvPicPr>
          <p:nvPr/>
        </p:nvPicPr>
        <p:blipFill>
          <a:blip r:embed="rId2"/>
          <a:stretch>
            <a:fillRect/>
          </a:stretch>
        </p:blipFill>
        <p:spPr>
          <a:xfrm>
            <a:off x="4723425" y="2318553"/>
            <a:ext cx="245791" cy="245791"/>
          </a:xfrm>
          <a:prstGeom prst="rect">
            <a:avLst/>
          </a:prstGeom>
        </p:spPr>
      </p:pic>
      <p:sp>
        <p:nvSpPr>
          <p:cNvPr id="15" name="Text 11"/>
          <p:cNvSpPr/>
          <p:nvPr/>
        </p:nvSpPr>
        <p:spPr>
          <a:xfrm>
            <a:off x="5212080" y="2167128"/>
            <a:ext cx="2633472" cy="384048"/>
          </a:xfrm>
          <a:prstGeom prst="rect">
            <a:avLst/>
          </a:prstGeom>
          <a:noFill/>
          <a:ln/>
        </p:spPr>
        <p:txBody>
          <a:bodyPr wrap="square" lIns="0" tIns="0" rIns="0" bIns="0" rtlCol="0" anchor="ctr"/>
          <a:lstStyle/>
          <a:p>
            <a:pPr indent="0" marL="0">
              <a:buNone/>
            </a:pPr>
            <a:r>
              <a:rPr lang="en-US" sz="1350" b="1" dirty="0">
                <a:solidFill>
                  <a:srgbClr val="12544F"/>
                </a:solidFill>
                <a:latin typeface="Meiryo" pitchFamily="34" charset="0"/>
                <a:ea typeface="Meiryo" pitchFamily="34" charset="-122"/>
                <a:cs typeface="Meiryo" pitchFamily="34" charset="-120"/>
              </a:rPr>
              <a:t>アクセス権限の棚卸し</a:t>
            </a:r>
            <a:endParaRPr lang="en-US" sz="1350" dirty="0"/>
          </a:p>
        </p:txBody>
      </p:sp>
      <p:sp>
        <p:nvSpPr>
          <p:cNvPr id="16" name="Text 12"/>
          <p:cNvSpPr/>
          <p:nvPr/>
        </p:nvSpPr>
        <p:spPr>
          <a:xfrm>
            <a:off x="4608576" y="2587752"/>
            <a:ext cx="3136392" cy="566928"/>
          </a:xfrm>
          <a:prstGeom prst="rect">
            <a:avLst/>
          </a:prstGeom>
          <a:noFill/>
          <a:ln/>
        </p:spPr>
        <p:txBody>
          <a:bodyPr wrap="square" lIns="0" tIns="0" rIns="0" bIns="0" rtlCol="0" anchor="t"/>
          <a:lstStyle/>
          <a:p>
            <a:pPr indent="0" marL="0">
              <a:lnSpc>
                <a:spcPct val="105000"/>
              </a:lnSpc>
              <a:buNone/>
            </a:pPr>
            <a:r>
              <a:rPr lang="en-US" sz="1130" dirty="0">
                <a:solidFill>
                  <a:srgbClr val="263238"/>
                </a:solidFill>
                <a:latin typeface="Meiryo" pitchFamily="34" charset="0"/>
                <a:ea typeface="Meiryo" pitchFamily="34" charset="-122"/>
                <a:cs typeface="Meiryo" pitchFamily="34" charset="-120"/>
              </a:rPr>
              <a:t>誰が見られるかを洗い出し、不要な権限を外す。</a:t>
            </a:r>
            <a:endParaRPr lang="en-US" sz="1130" dirty="0"/>
          </a:p>
        </p:txBody>
      </p:sp>
      <p:sp>
        <p:nvSpPr>
          <p:cNvPr id="17" name="Shape 13"/>
          <p:cNvSpPr/>
          <p:nvPr/>
        </p:nvSpPr>
        <p:spPr>
          <a:xfrm>
            <a:off x="8193024" y="1965960"/>
            <a:ext cx="3593592" cy="1261872"/>
          </a:xfrm>
          <a:prstGeom prst="roundRect">
            <a:avLst>
              <a:gd name="adj" fmla="val 6522"/>
            </a:avLst>
          </a:prstGeom>
          <a:solidFill>
            <a:srgbClr val="E7F1F0"/>
          </a:solidFill>
          <a:ln w="12700">
            <a:solidFill>
              <a:srgbClr val="BBD8D5"/>
            </a:solidFill>
            <a:prstDash val="solid"/>
          </a:ln>
        </p:spPr>
      </p:sp>
      <p:sp>
        <p:nvSpPr>
          <p:cNvPr id="18" name="Shape 14"/>
          <p:cNvSpPr/>
          <p:nvPr/>
        </p:nvSpPr>
        <p:spPr>
          <a:xfrm>
            <a:off x="8412480" y="2185416"/>
            <a:ext cx="512064" cy="512064"/>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19" name="Image 2" descr="preencoded.png">    </p:cNvPr>
          <p:cNvPicPr>
            <a:picLocks noChangeAspect="1"/>
          </p:cNvPicPr>
          <p:nvPr/>
        </p:nvPicPr>
        <p:blipFill>
          <a:blip r:embed="rId3"/>
          <a:stretch>
            <a:fillRect/>
          </a:stretch>
        </p:blipFill>
        <p:spPr>
          <a:xfrm>
            <a:off x="8545617" y="2318553"/>
            <a:ext cx="245791" cy="245791"/>
          </a:xfrm>
          <a:prstGeom prst="rect">
            <a:avLst/>
          </a:prstGeom>
        </p:spPr>
      </p:pic>
      <p:sp>
        <p:nvSpPr>
          <p:cNvPr id="20" name="Text 15"/>
          <p:cNvSpPr/>
          <p:nvPr/>
        </p:nvSpPr>
        <p:spPr>
          <a:xfrm>
            <a:off x="9034272" y="2167128"/>
            <a:ext cx="2633472" cy="384048"/>
          </a:xfrm>
          <a:prstGeom prst="rect">
            <a:avLst/>
          </a:prstGeom>
          <a:noFill/>
          <a:ln/>
        </p:spPr>
        <p:txBody>
          <a:bodyPr wrap="square" lIns="0" tIns="0" rIns="0" bIns="0" rtlCol="0" anchor="ctr"/>
          <a:lstStyle/>
          <a:p>
            <a:pPr indent="0" marL="0">
              <a:buNone/>
            </a:pPr>
            <a:r>
              <a:rPr lang="en-US" sz="1350" b="1" dirty="0">
                <a:solidFill>
                  <a:srgbClr val="12544F"/>
                </a:solidFill>
                <a:latin typeface="Meiryo" pitchFamily="34" charset="0"/>
                <a:ea typeface="Meiryo" pitchFamily="34" charset="-122"/>
                <a:cs typeface="Meiryo" pitchFamily="34" charset="-120"/>
              </a:rPr>
              <a:t>共有リンクの期限設定</a:t>
            </a:r>
            <a:endParaRPr lang="en-US" sz="1350" dirty="0"/>
          </a:p>
        </p:txBody>
      </p:sp>
      <p:sp>
        <p:nvSpPr>
          <p:cNvPr id="21" name="Text 16"/>
          <p:cNvSpPr/>
          <p:nvPr/>
        </p:nvSpPr>
        <p:spPr>
          <a:xfrm>
            <a:off x="8430768" y="2587752"/>
            <a:ext cx="3136392" cy="566928"/>
          </a:xfrm>
          <a:prstGeom prst="rect">
            <a:avLst/>
          </a:prstGeom>
          <a:noFill/>
          <a:ln/>
        </p:spPr>
        <p:txBody>
          <a:bodyPr wrap="square" lIns="0" tIns="0" rIns="0" bIns="0" rtlCol="0" anchor="t"/>
          <a:lstStyle/>
          <a:p>
            <a:pPr indent="0" marL="0">
              <a:lnSpc>
                <a:spcPct val="105000"/>
              </a:lnSpc>
              <a:buNone/>
            </a:pPr>
            <a:r>
              <a:rPr lang="en-US" sz="1130" dirty="0">
                <a:solidFill>
                  <a:srgbClr val="263238"/>
                </a:solidFill>
                <a:latin typeface="Meiryo" pitchFamily="34" charset="0"/>
                <a:ea typeface="Meiryo" pitchFamily="34" charset="-122"/>
                <a:cs typeface="Meiryo" pitchFamily="34" charset="-120"/>
              </a:rPr>
              <a:t>公開範囲を見直し、期限と自動失効を設定する。</a:t>
            </a:r>
            <a:endParaRPr lang="en-US" sz="1130" dirty="0"/>
          </a:p>
        </p:txBody>
      </p:sp>
      <p:sp>
        <p:nvSpPr>
          <p:cNvPr id="22" name="Shape 17"/>
          <p:cNvSpPr/>
          <p:nvPr/>
        </p:nvSpPr>
        <p:spPr>
          <a:xfrm>
            <a:off x="548640" y="3392424"/>
            <a:ext cx="3593592" cy="1261872"/>
          </a:xfrm>
          <a:prstGeom prst="roundRect">
            <a:avLst>
              <a:gd name="adj" fmla="val 6522"/>
            </a:avLst>
          </a:prstGeom>
          <a:solidFill>
            <a:srgbClr val="E7F1F0"/>
          </a:solidFill>
          <a:ln w="12700">
            <a:solidFill>
              <a:srgbClr val="BBD8D5"/>
            </a:solidFill>
            <a:prstDash val="solid"/>
          </a:ln>
        </p:spPr>
      </p:sp>
      <p:sp>
        <p:nvSpPr>
          <p:cNvPr id="23" name="Shape 18"/>
          <p:cNvSpPr/>
          <p:nvPr/>
        </p:nvSpPr>
        <p:spPr>
          <a:xfrm>
            <a:off x="768096" y="3611880"/>
            <a:ext cx="512064" cy="512064"/>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24" name="Image 3" descr="preencoded.png">    </p:cNvPr>
          <p:cNvPicPr>
            <a:picLocks noChangeAspect="1"/>
          </p:cNvPicPr>
          <p:nvPr/>
        </p:nvPicPr>
        <p:blipFill>
          <a:blip r:embed="rId4"/>
          <a:stretch>
            <a:fillRect/>
          </a:stretch>
        </p:blipFill>
        <p:spPr>
          <a:xfrm>
            <a:off x="901233" y="3745017"/>
            <a:ext cx="245791" cy="245791"/>
          </a:xfrm>
          <a:prstGeom prst="rect">
            <a:avLst/>
          </a:prstGeom>
        </p:spPr>
      </p:pic>
      <p:sp>
        <p:nvSpPr>
          <p:cNvPr id="25" name="Text 19"/>
          <p:cNvSpPr/>
          <p:nvPr/>
        </p:nvSpPr>
        <p:spPr>
          <a:xfrm>
            <a:off x="1389888" y="3593592"/>
            <a:ext cx="2633472" cy="384048"/>
          </a:xfrm>
          <a:prstGeom prst="rect">
            <a:avLst/>
          </a:prstGeom>
          <a:noFill/>
          <a:ln/>
        </p:spPr>
        <p:txBody>
          <a:bodyPr wrap="square" lIns="0" tIns="0" rIns="0" bIns="0" rtlCol="0" anchor="ctr"/>
          <a:lstStyle/>
          <a:p>
            <a:pPr indent="0" marL="0">
              <a:buNone/>
            </a:pPr>
            <a:r>
              <a:rPr lang="en-US" sz="1350" b="1" dirty="0">
                <a:solidFill>
                  <a:srgbClr val="12544F"/>
                </a:solidFill>
                <a:latin typeface="Meiryo" pitchFamily="34" charset="0"/>
                <a:ea typeface="Meiryo" pitchFamily="34" charset="-122"/>
                <a:cs typeface="Meiryo" pitchFamily="34" charset="-120"/>
              </a:rPr>
              <a:t>退職時チェックの導入</a:t>
            </a:r>
            <a:endParaRPr lang="en-US" sz="1350" dirty="0"/>
          </a:p>
        </p:txBody>
      </p:sp>
      <p:sp>
        <p:nvSpPr>
          <p:cNvPr id="26" name="Text 20"/>
          <p:cNvSpPr/>
          <p:nvPr/>
        </p:nvSpPr>
        <p:spPr>
          <a:xfrm>
            <a:off x="786384" y="4014216"/>
            <a:ext cx="3136392" cy="566928"/>
          </a:xfrm>
          <a:prstGeom prst="rect">
            <a:avLst/>
          </a:prstGeom>
          <a:noFill/>
          <a:ln/>
        </p:spPr>
        <p:txBody>
          <a:bodyPr wrap="square" lIns="0" tIns="0" rIns="0" bIns="0" rtlCol="0" anchor="t"/>
          <a:lstStyle/>
          <a:p>
            <a:pPr indent="0" marL="0">
              <a:lnSpc>
                <a:spcPct val="105000"/>
              </a:lnSpc>
              <a:buNone/>
            </a:pPr>
            <a:r>
              <a:rPr lang="en-US" sz="1130" dirty="0">
                <a:solidFill>
                  <a:srgbClr val="263238"/>
                </a:solidFill>
                <a:latin typeface="Meiryo" pitchFamily="34" charset="0"/>
                <a:ea typeface="Meiryo" pitchFamily="34" charset="-122"/>
                <a:cs typeface="Meiryo" pitchFamily="34" charset="-120"/>
              </a:rPr>
              <a:t>返却・削除・権限解除のチェックリストを定着させる。</a:t>
            </a:r>
            <a:endParaRPr lang="en-US" sz="1130" dirty="0"/>
          </a:p>
        </p:txBody>
      </p:sp>
      <p:sp>
        <p:nvSpPr>
          <p:cNvPr id="27" name="Shape 21"/>
          <p:cNvSpPr/>
          <p:nvPr/>
        </p:nvSpPr>
        <p:spPr>
          <a:xfrm>
            <a:off x="4370832" y="3392424"/>
            <a:ext cx="3593592" cy="1261872"/>
          </a:xfrm>
          <a:prstGeom prst="roundRect">
            <a:avLst>
              <a:gd name="adj" fmla="val 6522"/>
            </a:avLst>
          </a:prstGeom>
          <a:solidFill>
            <a:srgbClr val="E7F1F0"/>
          </a:solidFill>
          <a:ln w="12700">
            <a:solidFill>
              <a:srgbClr val="BBD8D5"/>
            </a:solidFill>
            <a:prstDash val="solid"/>
          </a:ln>
        </p:spPr>
      </p:sp>
      <p:sp>
        <p:nvSpPr>
          <p:cNvPr id="28" name="Shape 22"/>
          <p:cNvSpPr/>
          <p:nvPr/>
        </p:nvSpPr>
        <p:spPr>
          <a:xfrm>
            <a:off x="4590288" y="3611880"/>
            <a:ext cx="512064" cy="512064"/>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29" name="Image 4" descr="preencoded.png">    </p:cNvPr>
          <p:cNvPicPr>
            <a:picLocks noChangeAspect="1"/>
          </p:cNvPicPr>
          <p:nvPr/>
        </p:nvPicPr>
        <p:blipFill>
          <a:blip r:embed="rId5"/>
          <a:stretch>
            <a:fillRect/>
          </a:stretch>
        </p:blipFill>
        <p:spPr>
          <a:xfrm>
            <a:off x="4723425" y="3745017"/>
            <a:ext cx="245791" cy="245791"/>
          </a:xfrm>
          <a:prstGeom prst="rect">
            <a:avLst/>
          </a:prstGeom>
        </p:spPr>
      </p:pic>
      <p:sp>
        <p:nvSpPr>
          <p:cNvPr id="30" name="Text 23"/>
          <p:cNvSpPr/>
          <p:nvPr/>
        </p:nvSpPr>
        <p:spPr>
          <a:xfrm>
            <a:off x="5212080" y="3593592"/>
            <a:ext cx="2633472" cy="384048"/>
          </a:xfrm>
          <a:prstGeom prst="rect">
            <a:avLst/>
          </a:prstGeom>
          <a:noFill/>
          <a:ln/>
        </p:spPr>
        <p:txBody>
          <a:bodyPr wrap="square" lIns="0" tIns="0" rIns="0" bIns="0" rtlCol="0" anchor="ctr"/>
          <a:lstStyle/>
          <a:p>
            <a:pPr indent="0" marL="0">
              <a:buNone/>
            </a:pPr>
            <a:r>
              <a:rPr lang="en-US" sz="1350" b="1" dirty="0">
                <a:solidFill>
                  <a:srgbClr val="12544F"/>
                </a:solidFill>
                <a:latin typeface="Meiryo" pitchFamily="34" charset="0"/>
                <a:ea typeface="Meiryo" pitchFamily="34" charset="-122"/>
                <a:cs typeface="Meiryo" pitchFamily="34" charset="-120"/>
              </a:rPr>
              <a:t>委託先・取引先のNDA</a:t>
            </a:r>
            <a:endParaRPr lang="en-US" sz="1350" dirty="0"/>
          </a:p>
        </p:txBody>
      </p:sp>
      <p:sp>
        <p:nvSpPr>
          <p:cNvPr id="31" name="Text 24"/>
          <p:cNvSpPr/>
          <p:nvPr/>
        </p:nvSpPr>
        <p:spPr>
          <a:xfrm>
            <a:off x="4608576" y="4014216"/>
            <a:ext cx="3136392" cy="566928"/>
          </a:xfrm>
          <a:prstGeom prst="rect">
            <a:avLst/>
          </a:prstGeom>
          <a:noFill/>
          <a:ln/>
        </p:spPr>
        <p:txBody>
          <a:bodyPr wrap="square" lIns="0" tIns="0" rIns="0" bIns="0" rtlCol="0" anchor="t"/>
          <a:lstStyle/>
          <a:p>
            <a:pPr indent="0" marL="0">
              <a:lnSpc>
                <a:spcPct val="105000"/>
              </a:lnSpc>
              <a:buNone/>
            </a:pPr>
            <a:r>
              <a:rPr lang="en-US" sz="1130" dirty="0">
                <a:solidFill>
                  <a:srgbClr val="263238"/>
                </a:solidFill>
                <a:latin typeface="Meiryo" pitchFamily="34" charset="0"/>
                <a:ea typeface="Meiryo" pitchFamily="34" charset="-122"/>
                <a:cs typeface="Meiryo" pitchFamily="34" charset="-120"/>
              </a:rPr>
              <a:t>契約・終了時手続を見直し、社外との管理をそろえる。</a:t>
            </a:r>
            <a:endParaRPr lang="en-US" sz="1130" dirty="0"/>
          </a:p>
        </p:txBody>
      </p:sp>
      <p:sp>
        <p:nvSpPr>
          <p:cNvPr id="32" name="Shape 25"/>
          <p:cNvSpPr/>
          <p:nvPr/>
        </p:nvSpPr>
        <p:spPr>
          <a:xfrm>
            <a:off x="8193024" y="3392424"/>
            <a:ext cx="3593592" cy="1261872"/>
          </a:xfrm>
          <a:prstGeom prst="roundRect">
            <a:avLst>
              <a:gd name="adj" fmla="val 6522"/>
            </a:avLst>
          </a:prstGeom>
          <a:solidFill>
            <a:srgbClr val="E7F1F0"/>
          </a:solidFill>
          <a:ln w="12700">
            <a:solidFill>
              <a:srgbClr val="BBD8D5"/>
            </a:solidFill>
            <a:prstDash val="solid"/>
          </a:ln>
        </p:spPr>
      </p:sp>
      <p:sp>
        <p:nvSpPr>
          <p:cNvPr id="33" name="Shape 26"/>
          <p:cNvSpPr/>
          <p:nvPr/>
        </p:nvSpPr>
        <p:spPr>
          <a:xfrm>
            <a:off x="8412480" y="3611880"/>
            <a:ext cx="512064" cy="512064"/>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34" name="Image 5" descr="preencoded.png">    </p:cNvPr>
          <p:cNvPicPr>
            <a:picLocks noChangeAspect="1"/>
          </p:cNvPicPr>
          <p:nvPr/>
        </p:nvPicPr>
        <p:blipFill>
          <a:blip r:embed="rId6"/>
          <a:stretch>
            <a:fillRect/>
          </a:stretch>
        </p:blipFill>
        <p:spPr>
          <a:xfrm>
            <a:off x="8545617" y="3745017"/>
            <a:ext cx="245791" cy="245791"/>
          </a:xfrm>
          <a:prstGeom prst="rect">
            <a:avLst/>
          </a:prstGeom>
        </p:spPr>
      </p:pic>
      <p:sp>
        <p:nvSpPr>
          <p:cNvPr id="35" name="Text 27"/>
          <p:cNvSpPr/>
          <p:nvPr/>
        </p:nvSpPr>
        <p:spPr>
          <a:xfrm>
            <a:off x="9034272" y="3593592"/>
            <a:ext cx="2633472" cy="384048"/>
          </a:xfrm>
          <a:prstGeom prst="rect">
            <a:avLst/>
          </a:prstGeom>
          <a:noFill/>
          <a:ln/>
        </p:spPr>
        <p:txBody>
          <a:bodyPr wrap="square" lIns="0" tIns="0" rIns="0" bIns="0" rtlCol="0" anchor="ctr"/>
          <a:lstStyle/>
          <a:p>
            <a:pPr indent="0" marL="0">
              <a:buNone/>
            </a:pPr>
            <a:r>
              <a:rPr lang="en-US" sz="1350" b="1" dirty="0">
                <a:solidFill>
                  <a:srgbClr val="12544F"/>
                </a:solidFill>
                <a:latin typeface="Meiryo" pitchFamily="34" charset="0"/>
                <a:ea typeface="Meiryo" pitchFamily="34" charset="-122"/>
                <a:cs typeface="Meiryo" pitchFamily="34" charset="-120"/>
              </a:rPr>
              <a:t>教育・周知</a:t>
            </a:r>
            <a:endParaRPr lang="en-US" sz="1350" dirty="0"/>
          </a:p>
        </p:txBody>
      </p:sp>
      <p:sp>
        <p:nvSpPr>
          <p:cNvPr id="36" name="Text 28"/>
          <p:cNvSpPr/>
          <p:nvPr/>
        </p:nvSpPr>
        <p:spPr>
          <a:xfrm>
            <a:off x="8430768" y="4014216"/>
            <a:ext cx="3136392" cy="566928"/>
          </a:xfrm>
          <a:prstGeom prst="rect">
            <a:avLst/>
          </a:prstGeom>
          <a:noFill/>
          <a:ln/>
        </p:spPr>
        <p:txBody>
          <a:bodyPr wrap="square" lIns="0" tIns="0" rIns="0" bIns="0" rtlCol="0" anchor="t"/>
          <a:lstStyle/>
          <a:p>
            <a:pPr indent="0" marL="0">
              <a:lnSpc>
                <a:spcPct val="105000"/>
              </a:lnSpc>
              <a:buNone/>
            </a:pPr>
            <a:r>
              <a:rPr lang="en-US" sz="1130" dirty="0">
                <a:solidFill>
                  <a:srgbClr val="263238"/>
                </a:solidFill>
                <a:latin typeface="Meiryo" pitchFamily="34" charset="0"/>
                <a:ea typeface="Meiryo" pitchFamily="34" charset="-122"/>
                <a:cs typeface="Meiryo" pitchFamily="34" charset="-120"/>
              </a:rPr>
              <a:t>事例を共有し、繰り返し学ぶ。委託先・派遣にも広げる。</a:t>
            </a:r>
            <a:endParaRPr lang="en-US" sz="113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548640" y="384048"/>
            <a:ext cx="2286000" cy="457200"/>
          </a:xfrm>
          <a:prstGeom prst="roundRect">
            <a:avLst>
              <a:gd name="adj" fmla="val 50000"/>
            </a:avLst>
          </a:prstGeom>
          <a:solidFill>
            <a:srgbClr val="B58A3A"/>
          </a:solidFill>
          <a:ln/>
        </p:spPr>
      </p:sp>
      <p:sp>
        <p:nvSpPr>
          <p:cNvPr id="3" name="Text 1"/>
          <p:cNvSpPr/>
          <p:nvPr/>
        </p:nvSpPr>
        <p:spPr>
          <a:xfrm>
            <a:off x="548640" y="384048"/>
            <a:ext cx="2286000" cy="457200"/>
          </a:xfrm>
          <a:prstGeom prst="rect">
            <a:avLst/>
          </a:prstGeom>
          <a:noFill/>
          <a:ln/>
        </p:spPr>
        <p:txBody>
          <a:bodyPr wrap="square" lIns="0" tIns="0" rIns="0" bIns="0" rtlCol="0" anchor="ctr"/>
          <a:lstStyle/>
          <a:p>
            <a:pPr algn="ctr" indent="0" marL="0">
              <a:buNone/>
            </a:pPr>
            <a:r>
              <a:rPr lang="en-US" sz="1400" b="1" dirty="0">
                <a:solidFill>
                  <a:srgbClr val="FFFFFF"/>
                </a:solidFill>
                <a:latin typeface="Meiryo" pitchFamily="34" charset="0"/>
                <a:ea typeface="Meiryo" pitchFamily="34" charset="-122"/>
                <a:cs typeface="Meiryo" pitchFamily="34" charset="-120"/>
              </a:rPr>
              <a:t>CASE 1</a:t>
            </a:r>
            <a:endParaRPr lang="en-US" sz="1400" dirty="0"/>
          </a:p>
        </p:txBody>
      </p:sp>
      <p:sp>
        <p:nvSpPr>
          <p:cNvPr id="4" name="Text 2"/>
          <p:cNvSpPr/>
          <p:nvPr/>
        </p:nvSpPr>
        <p:spPr>
          <a:xfrm>
            <a:off x="2971800" y="365760"/>
            <a:ext cx="8686800" cy="502920"/>
          </a:xfrm>
          <a:prstGeom prst="rect">
            <a:avLst/>
          </a:prstGeom>
          <a:noFill/>
          <a:ln/>
        </p:spPr>
        <p:txBody>
          <a:bodyPr wrap="square" lIns="0" tIns="0" rIns="0" bIns="0" rtlCol="0" anchor="ctr"/>
          <a:lstStyle/>
          <a:p>
            <a:pPr indent="0" marL="0">
              <a:buNone/>
            </a:pPr>
            <a:r>
              <a:rPr lang="en-US" sz="2300" b="1" dirty="0">
                <a:solidFill>
                  <a:srgbClr val="16314F"/>
                </a:solidFill>
                <a:latin typeface="Meiryo" pitchFamily="34" charset="0"/>
                <a:ea typeface="Meiryo" pitchFamily="34" charset="-122"/>
                <a:cs typeface="Meiryo" pitchFamily="34" charset="-120"/>
              </a:rPr>
              <a:t>顧客リストの持出し</a:t>
            </a:r>
            <a:endParaRPr lang="en-US" sz="2300" dirty="0"/>
          </a:p>
        </p:txBody>
      </p:sp>
      <p:sp>
        <p:nvSpPr>
          <p:cNvPr id="5" name="Text 3"/>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6" name="Text 4"/>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28 / 36</a:t>
            </a:r>
            <a:endParaRPr lang="en-US" sz="950" dirty="0"/>
          </a:p>
        </p:txBody>
      </p:sp>
      <p:sp>
        <p:nvSpPr>
          <p:cNvPr id="7" name="Shape 5"/>
          <p:cNvSpPr/>
          <p:nvPr/>
        </p:nvSpPr>
        <p:spPr>
          <a:xfrm>
            <a:off x="548640" y="1051560"/>
            <a:ext cx="11091672" cy="1371600"/>
          </a:xfrm>
          <a:prstGeom prst="roundRect">
            <a:avLst>
              <a:gd name="adj" fmla="val 6000"/>
            </a:avLst>
          </a:prstGeom>
          <a:solidFill>
            <a:srgbClr val="E9EDF2"/>
          </a:solidFill>
          <a:ln/>
        </p:spPr>
      </p:sp>
      <p:pic>
        <p:nvPicPr>
          <p:cNvPr id="8" name="Image 0" descr="preencoded.png">    </p:cNvPr>
          <p:cNvPicPr>
            <a:picLocks noChangeAspect="1"/>
          </p:cNvPicPr>
          <p:nvPr/>
        </p:nvPicPr>
        <p:blipFill>
          <a:blip r:embed="rId1"/>
          <a:stretch>
            <a:fillRect/>
          </a:stretch>
        </p:blipFill>
        <p:spPr>
          <a:xfrm>
            <a:off x="841248" y="1298448"/>
            <a:ext cx="420624" cy="420624"/>
          </a:xfrm>
          <a:prstGeom prst="rect">
            <a:avLst/>
          </a:prstGeom>
        </p:spPr>
      </p:pic>
      <p:sp>
        <p:nvSpPr>
          <p:cNvPr id="9" name="Text 6"/>
          <p:cNvSpPr/>
          <p:nvPr/>
        </p:nvSpPr>
        <p:spPr>
          <a:xfrm>
            <a:off x="1371600" y="1261872"/>
            <a:ext cx="1828800" cy="36576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状況</a:t>
            </a:r>
            <a:endParaRPr lang="en-US" sz="1400" dirty="0"/>
          </a:p>
        </p:txBody>
      </p:sp>
      <p:sp>
        <p:nvSpPr>
          <p:cNvPr id="10" name="Text 7"/>
          <p:cNvSpPr/>
          <p:nvPr/>
        </p:nvSpPr>
        <p:spPr>
          <a:xfrm>
            <a:off x="1371600" y="1591056"/>
            <a:ext cx="10149840" cy="777240"/>
          </a:xfrm>
          <a:prstGeom prst="rect">
            <a:avLst/>
          </a:prstGeom>
          <a:noFill/>
          <a:ln/>
        </p:spPr>
        <p:txBody>
          <a:bodyPr wrap="square" lIns="0" tIns="0" rIns="0" bIns="0" rtlCol="0" anchor="t"/>
          <a:lstStyle/>
          <a:p>
            <a:pPr indent="0" marL="0">
              <a:lnSpc>
                <a:spcPct val="112000"/>
              </a:lnSpc>
              <a:buNone/>
            </a:pPr>
            <a:r>
              <a:rPr lang="en-US" sz="1300" dirty="0">
                <a:solidFill>
                  <a:srgbClr val="263238"/>
                </a:solidFill>
                <a:latin typeface="Meiryo" pitchFamily="34" charset="0"/>
                <a:ea typeface="Meiryo" pitchFamily="34" charset="-122"/>
                <a:cs typeface="Meiryo" pitchFamily="34" charset="-120"/>
              </a:rPr>
              <a:t>営業担当者が、担当していた顧客リスト（顧客名・連絡先・取引履歴・単価・商談状況を含む）を「自分が作ったものだから」と考え、個人のメールアドレスへ送ろうとしている。</a:t>
            </a:r>
            <a:endParaRPr lang="en-US" sz="1300" dirty="0"/>
          </a:p>
        </p:txBody>
      </p:sp>
      <p:sp>
        <p:nvSpPr>
          <p:cNvPr id="11" name="Shape 8"/>
          <p:cNvSpPr/>
          <p:nvPr/>
        </p:nvSpPr>
        <p:spPr>
          <a:xfrm>
            <a:off x="548640" y="2606040"/>
            <a:ext cx="5486400" cy="3337560"/>
          </a:xfrm>
          <a:prstGeom prst="roundRect">
            <a:avLst>
              <a:gd name="adj" fmla="val 2466"/>
            </a:avLst>
          </a:prstGeom>
          <a:solidFill>
            <a:srgbClr val="FBEAE8"/>
          </a:solidFill>
          <a:ln w="12700">
            <a:solidFill>
              <a:srgbClr val="E3C3BE"/>
            </a:solidFill>
            <a:prstDash val="solid"/>
          </a:ln>
        </p:spPr>
      </p:sp>
      <p:pic>
        <p:nvPicPr>
          <p:cNvPr id="12" name="Image 1" descr="preencoded.png">    </p:cNvPr>
          <p:cNvPicPr>
            <a:picLocks noChangeAspect="1"/>
          </p:cNvPicPr>
          <p:nvPr/>
        </p:nvPicPr>
        <p:blipFill>
          <a:blip r:embed="rId2"/>
          <a:stretch>
            <a:fillRect/>
          </a:stretch>
        </p:blipFill>
        <p:spPr>
          <a:xfrm>
            <a:off x="822960" y="2852928"/>
            <a:ext cx="402336" cy="402336"/>
          </a:xfrm>
          <a:prstGeom prst="rect">
            <a:avLst/>
          </a:prstGeom>
        </p:spPr>
      </p:pic>
      <p:sp>
        <p:nvSpPr>
          <p:cNvPr id="13" name="Text 9"/>
          <p:cNvSpPr/>
          <p:nvPr/>
        </p:nvSpPr>
        <p:spPr>
          <a:xfrm>
            <a:off x="1353312" y="2834640"/>
            <a:ext cx="4572000" cy="420624"/>
          </a:xfrm>
          <a:prstGeom prst="rect">
            <a:avLst/>
          </a:prstGeom>
          <a:noFill/>
          <a:ln/>
        </p:spPr>
        <p:txBody>
          <a:bodyPr wrap="square" lIns="0" tIns="0" rIns="0" bIns="0" rtlCol="0" anchor="ctr"/>
          <a:lstStyle/>
          <a:p>
            <a:pPr indent="0" marL="0">
              <a:buNone/>
            </a:pPr>
            <a:r>
              <a:rPr lang="en-US" sz="1450" b="1" dirty="0">
                <a:solidFill>
                  <a:srgbClr val="B42318"/>
                </a:solidFill>
                <a:latin typeface="Meiryo" pitchFamily="34" charset="0"/>
                <a:ea typeface="Meiryo" pitchFamily="34" charset="-122"/>
                <a:cs typeface="Meiryo" pitchFamily="34" charset="-120"/>
              </a:rPr>
              <a:t>何が問題か</a:t>
            </a:r>
            <a:endParaRPr lang="en-US" sz="1450" dirty="0"/>
          </a:p>
        </p:txBody>
      </p:sp>
      <p:sp>
        <p:nvSpPr>
          <p:cNvPr id="14" name="Text 10"/>
          <p:cNvSpPr/>
          <p:nvPr/>
        </p:nvSpPr>
        <p:spPr>
          <a:xfrm>
            <a:off x="841248" y="3337560"/>
            <a:ext cx="4983480" cy="2514600"/>
          </a:xfrm>
          <a:prstGeom prst="rect">
            <a:avLst/>
          </a:prstGeom>
          <a:noFill/>
          <a:ln/>
        </p:spPr>
        <p:txBody>
          <a:bodyPr wrap="square" lIns="0" tIns="0" rIns="0" bIns="0" rtlCol="0" anchor="t"/>
          <a:lstStyle/>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業務で作った資料でも、顧客リストは会社の情報・個人情報</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私用メールへの送信は「持出し」に当たり得る</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顧客名を消しても、取引内容で個人・取引が特定され得る</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営業秘密・契約上の秘密保持義務に反するおそれ</a:t>
            </a:r>
            <a:endParaRPr lang="en-US" sz="1200" dirty="0"/>
          </a:p>
        </p:txBody>
      </p:sp>
      <p:sp>
        <p:nvSpPr>
          <p:cNvPr id="15" name="Shape 11"/>
          <p:cNvSpPr/>
          <p:nvPr/>
        </p:nvSpPr>
        <p:spPr>
          <a:xfrm>
            <a:off x="6199632" y="2606040"/>
            <a:ext cx="5440680" cy="3337560"/>
          </a:xfrm>
          <a:prstGeom prst="roundRect">
            <a:avLst>
              <a:gd name="adj" fmla="val 2466"/>
            </a:avLst>
          </a:prstGeom>
          <a:solidFill>
            <a:srgbClr val="E9F1EC"/>
          </a:solidFill>
          <a:ln w="12700">
            <a:solidFill>
              <a:srgbClr val="BFD7C8"/>
            </a:solidFill>
            <a:prstDash val="solid"/>
          </a:ln>
        </p:spPr>
      </p:sp>
      <p:pic>
        <p:nvPicPr>
          <p:cNvPr id="16" name="Image 2" descr="preencoded.png">    </p:cNvPr>
          <p:cNvPicPr>
            <a:picLocks noChangeAspect="1"/>
          </p:cNvPicPr>
          <p:nvPr/>
        </p:nvPicPr>
        <p:blipFill>
          <a:blip r:embed="rId3"/>
          <a:stretch>
            <a:fillRect/>
          </a:stretch>
        </p:blipFill>
        <p:spPr>
          <a:xfrm>
            <a:off x="6473952" y="2852928"/>
            <a:ext cx="402336" cy="402336"/>
          </a:xfrm>
          <a:prstGeom prst="rect">
            <a:avLst/>
          </a:prstGeom>
        </p:spPr>
      </p:pic>
      <p:sp>
        <p:nvSpPr>
          <p:cNvPr id="17" name="Text 12"/>
          <p:cNvSpPr/>
          <p:nvPr/>
        </p:nvSpPr>
        <p:spPr>
          <a:xfrm>
            <a:off x="7004304" y="2834640"/>
            <a:ext cx="4572000" cy="420624"/>
          </a:xfrm>
          <a:prstGeom prst="rect">
            <a:avLst/>
          </a:prstGeom>
          <a:noFill/>
          <a:ln/>
        </p:spPr>
        <p:txBody>
          <a:bodyPr wrap="square" lIns="0" tIns="0" rIns="0" bIns="0" rtlCol="0" anchor="ctr"/>
          <a:lstStyle/>
          <a:p>
            <a:pPr indent="0" marL="0">
              <a:buNone/>
            </a:pPr>
            <a:r>
              <a:rPr lang="en-US" sz="1450" b="1" dirty="0">
                <a:solidFill>
                  <a:srgbClr val="2F6B4F"/>
                </a:solidFill>
                <a:latin typeface="Meiryo" pitchFamily="34" charset="0"/>
                <a:ea typeface="Meiryo" pitchFamily="34" charset="-122"/>
                <a:cs typeface="Meiryo" pitchFamily="34" charset="-120"/>
              </a:rPr>
              <a:t>とるべき対応</a:t>
            </a:r>
            <a:endParaRPr lang="en-US" sz="1450" dirty="0"/>
          </a:p>
        </p:txBody>
      </p:sp>
      <p:sp>
        <p:nvSpPr>
          <p:cNvPr id="18" name="Text 13"/>
          <p:cNvSpPr/>
          <p:nvPr/>
        </p:nvSpPr>
        <p:spPr>
          <a:xfrm>
            <a:off x="6492240" y="3337560"/>
            <a:ext cx="4937760" cy="2514600"/>
          </a:xfrm>
          <a:prstGeom prst="rect">
            <a:avLst/>
          </a:prstGeom>
          <a:noFill/>
          <a:ln/>
        </p:spPr>
        <p:txBody>
          <a:bodyPr wrap="square" lIns="0" tIns="0" rIns="0" bIns="0" rtlCol="0" anchor="t"/>
          <a:lstStyle/>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送る前に止め、上長へ相談する（自宅作業は承認済みの方法で）</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既に送ってしまったら、隠さず・消さず、すぐ報告する</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送信先・日時・内容を記録し、ログを保全する</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該当性や法的責任は現場で判断せず、法務につなぐ</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548640" y="384048"/>
            <a:ext cx="2286000" cy="457200"/>
          </a:xfrm>
          <a:prstGeom prst="roundRect">
            <a:avLst>
              <a:gd name="adj" fmla="val 50000"/>
            </a:avLst>
          </a:prstGeom>
          <a:solidFill>
            <a:srgbClr val="B58A3A"/>
          </a:solidFill>
          <a:ln/>
        </p:spPr>
      </p:sp>
      <p:sp>
        <p:nvSpPr>
          <p:cNvPr id="3" name="Text 1"/>
          <p:cNvSpPr/>
          <p:nvPr/>
        </p:nvSpPr>
        <p:spPr>
          <a:xfrm>
            <a:off x="548640" y="384048"/>
            <a:ext cx="2286000" cy="457200"/>
          </a:xfrm>
          <a:prstGeom prst="rect">
            <a:avLst/>
          </a:prstGeom>
          <a:noFill/>
          <a:ln/>
        </p:spPr>
        <p:txBody>
          <a:bodyPr wrap="square" lIns="0" tIns="0" rIns="0" bIns="0" rtlCol="0" anchor="ctr"/>
          <a:lstStyle/>
          <a:p>
            <a:pPr algn="ctr" indent="0" marL="0">
              <a:buNone/>
            </a:pPr>
            <a:r>
              <a:rPr lang="en-US" sz="1400" b="1" dirty="0">
                <a:solidFill>
                  <a:srgbClr val="FFFFFF"/>
                </a:solidFill>
                <a:latin typeface="Meiryo" pitchFamily="34" charset="0"/>
                <a:ea typeface="Meiryo" pitchFamily="34" charset="-122"/>
                <a:cs typeface="Meiryo" pitchFamily="34" charset="-120"/>
              </a:rPr>
              <a:t>CASE 2</a:t>
            </a:r>
            <a:endParaRPr lang="en-US" sz="1400" dirty="0"/>
          </a:p>
        </p:txBody>
      </p:sp>
      <p:sp>
        <p:nvSpPr>
          <p:cNvPr id="4" name="Text 2"/>
          <p:cNvSpPr/>
          <p:nvPr/>
        </p:nvSpPr>
        <p:spPr>
          <a:xfrm>
            <a:off x="2971800" y="365760"/>
            <a:ext cx="8686800" cy="502920"/>
          </a:xfrm>
          <a:prstGeom prst="rect">
            <a:avLst/>
          </a:prstGeom>
          <a:noFill/>
          <a:ln/>
        </p:spPr>
        <p:txBody>
          <a:bodyPr wrap="square" lIns="0" tIns="0" rIns="0" bIns="0" rtlCol="0" anchor="ctr"/>
          <a:lstStyle/>
          <a:p>
            <a:pPr indent="0" marL="0">
              <a:buNone/>
            </a:pPr>
            <a:r>
              <a:rPr lang="en-US" sz="2300" b="1" dirty="0">
                <a:solidFill>
                  <a:srgbClr val="16314F"/>
                </a:solidFill>
                <a:latin typeface="Meiryo" pitchFamily="34" charset="0"/>
                <a:ea typeface="Meiryo" pitchFamily="34" charset="-122"/>
                <a:cs typeface="Meiryo" pitchFamily="34" charset="-120"/>
              </a:rPr>
              <a:t>クラウド共有リンクの公開範囲ミス</a:t>
            </a:r>
            <a:endParaRPr lang="en-US" sz="2300" dirty="0"/>
          </a:p>
        </p:txBody>
      </p:sp>
      <p:sp>
        <p:nvSpPr>
          <p:cNvPr id="5" name="Text 3"/>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6" name="Text 4"/>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29 / 36</a:t>
            </a:r>
            <a:endParaRPr lang="en-US" sz="950" dirty="0"/>
          </a:p>
        </p:txBody>
      </p:sp>
      <p:sp>
        <p:nvSpPr>
          <p:cNvPr id="7" name="Shape 5"/>
          <p:cNvSpPr/>
          <p:nvPr/>
        </p:nvSpPr>
        <p:spPr>
          <a:xfrm>
            <a:off x="548640" y="1051560"/>
            <a:ext cx="11091672" cy="1371600"/>
          </a:xfrm>
          <a:prstGeom prst="roundRect">
            <a:avLst>
              <a:gd name="adj" fmla="val 6000"/>
            </a:avLst>
          </a:prstGeom>
          <a:solidFill>
            <a:srgbClr val="E9EDF2"/>
          </a:solidFill>
          <a:ln/>
        </p:spPr>
      </p:sp>
      <p:pic>
        <p:nvPicPr>
          <p:cNvPr id="8" name="Image 0" descr="preencoded.png">    </p:cNvPr>
          <p:cNvPicPr>
            <a:picLocks noChangeAspect="1"/>
          </p:cNvPicPr>
          <p:nvPr/>
        </p:nvPicPr>
        <p:blipFill>
          <a:blip r:embed="rId1"/>
          <a:stretch>
            <a:fillRect/>
          </a:stretch>
        </p:blipFill>
        <p:spPr>
          <a:xfrm>
            <a:off x="841248" y="1298448"/>
            <a:ext cx="420624" cy="420624"/>
          </a:xfrm>
          <a:prstGeom prst="rect">
            <a:avLst/>
          </a:prstGeom>
        </p:spPr>
      </p:pic>
      <p:sp>
        <p:nvSpPr>
          <p:cNvPr id="9" name="Text 6"/>
          <p:cNvSpPr/>
          <p:nvPr/>
        </p:nvSpPr>
        <p:spPr>
          <a:xfrm>
            <a:off x="1371600" y="1261872"/>
            <a:ext cx="1828800" cy="36576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状況</a:t>
            </a:r>
            <a:endParaRPr lang="en-US" sz="1400" dirty="0"/>
          </a:p>
        </p:txBody>
      </p:sp>
      <p:sp>
        <p:nvSpPr>
          <p:cNvPr id="10" name="Text 7"/>
          <p:cNvSpPr/>
          <p:nvPr/>
        </p:nvSpPr>
        <p:spPr>
          <a:xfrm>
            <a:off x="1371600" y="1591056"/>
            <a:ext cx="10149840" cy="777240"/>
          </a:xfrm>
          <a:prstGeom prst="rect">
            <a:avLst/>
          </a:prstGeom>
          <a:noFill/>
          <a:ln/>
        </p:spPr>
        <p:txBody>
          <a:bodyPr wrap="square" lIns="0" tIns="0" rIns="0" bIns="0" rtlCol="0" anchor="t"/>
          <a:lstStyle/>
          <a:p>
            <a:pPr indent="0" marL="0">
              <a:lnSpc>
                <a:spcPct val="112000"/>
              </a:lnSpc>
              <a:buNone/>
            </a:pPr>
            <a:r>
              <a:rPr lang="en-US" sz="1300" dirty="0">
                <a:solidFill>
                  <a:srgbClr val="263238"/>
                </a:solidFill>
                <a:latin typeface="Meiryo" pitchFamily="34" charset="0"/>
                <a:ea typeface="Meiryo" pitchFamily="34" charset="-122"/>
                <a:cs typeface="Meiryo" pitchFamily="34" charset="-120"/>
              </a:rPr>
              <a:t>社外パートナーへ資料を渡すため、クラウドのフォルダを「リンクを知っている全員が閲覧可」に設定した。フォルダ内には価格表・提案書・契約条件・顧客別資料が含まれていた。</a:t>
            </a:r>
            <a:endParaRPr lang="en-US" sz="1300" dirty="0"/>
          </a:p>
        </p:txBody>
      </p:sp>
      <p:sp>
        <p:nvSpPr>
          <p:cNvPr id="11" name="Shape 8"/>
          <p:cNvSpPr/>
          <p:nvPr/>
        </p:nvSpPr>
        <p:spPr>
          <a:xfrm>
            <a:off x="548640" y="2606040"/>
            <a:ext cx="5486400" cy="3337560"/>
          </a:xfrm>
          <a:prstGeom prst="roundRect">
            <a:avLst>
              <a:gd name="adj" fmla="val 2466"/>
            </a:avLst>
          </a:prstGeom>
          <a:solidFill>
            <a:srgbClr val="FBEAE8"/>
          </a:solidFill>
          <a:ln w="12700">
            <a:solidFill>
              <a:srgbClr val="E3C3BE"/>
            </a:solidFill>
            <a:prstDash val="solid"/>
          </a:ln>
        </p:spPr>
      </p:sp>
      <p:pic>
        <p:nvPicPr>
          <p:cNvPr id="12" name="Image 1" descr="preencoded.png">    </p:cNvPr>
          <p:cNvPicPr>
            <a:picLocks noChangeAspect="1"/>
          </p:cNvPicPr>
          <p:nvPr/>
        </p:nvPicPr>
        <p:blipFill>
          <a:blip r:embed="rId2"/>
          <a:stretch>
            <a:fillRect/>
          </a:stretch>
        </p:blipFill>
        <p:spPr>
          <a:xfrm>
            <a:off x="822960" y="2852928"/>
            <a:ext cx="402336" cy="402336"/>
          </a:xfrm>
          <a:prstGeom prst="rect">
            <a:avLst/>
          </a:prstGeom>
        </p:spPr>
      </p:pic>
      <p:sp>
        <p:nvSpPr>
          <p:cNvPr id="13" name="Text 9"/>
          <p:cNvSpPr/>
          <p:nvPr/>
        </p:nvSpPr>
        <p:spPr>
          <a:xfrm>
            <a:off x="1353312" y="2834640"/>
            <a:ext cx="4572000" cy="420624"/>
          </a:xfrm>
          <a:prstGeom prst="rect">
            <a:avLst/>
          </a:prstGeom>
          <a:noFill/>
          <a:ln/>
        </p:spPr>
        <p:txBody>
          <a:bodyPr wrap="square" lIns="0" tIns="0" rIns="0" bIns="0" rtlCol="0" anchor="ctr"/>
          <a:lstStyle/>
          <a:p>
            <a:pPr indent="0" marL="0">
              <a:buNone/>
            </a:pPr>
            <a:r>
              <a:rPr lang="en-US" sz="1450" b="1" dirty="0">
                <a:solidFill>
                  <a:srgbClr val="B42318"/>
                </a:solidFill>
                <a:latin typeface="Meiryo" pitchFamily="34" charset="0"/>
                <a:ea typeface="Meiryo" pitchFamily="34" charset="-122"/>
                <a:cs typeface="Meiryo" pitchFamily="34" charset="-120"/>
              </a:rPr>
              <a:t>何が問題か</a:t>
            </a:r>
            <a:endParaRPr lang="en-US" sz="1450" dirty="0"/>
          </a:p>
        </p:txBody>
      </p:sp>
      <p:sp>
        <p:nvSpPr>
          <p:cNvPr id="14" name="Text 10"/>
          <p:cNvSpPr/>
          <p:nvPr/>
        </p:nvSpPr>
        <p:spPr>
          <a:xfrm>
            <a:off x="841248" y="3337560"/>
            <a:ext cx="4983480" cy="2514600"/>
          </a:xfrm>
          <a:prstGeom prst="rect">
            <a:avLst/>
          </a:prstGeom>
          <a:noFill/>
          <a:ln/>
        </p:spPr>
        <p:txBody>
          <a:bodyPr wrap="square" lIns="0" tIns="0" rIns="0" bIns="0" rtlCol="0" anchor="t"/>
          <a:lstStyle/>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公開範囲が広すぎ、URLが転送されれば誰でも閲覧可</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ダウンロード・再共有まで許す設定になっていた可能性</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価格・契約条件・顧客情報など秘密情報が一括で露出</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アクセスログを確認しないと影響範囲が分からない</a:t>
            </a:r>
            <a:endParaRPr lang="en-US" sz="1200" dirty="0"/>
          </a:p>
        </p:txBody>
      </p:sp>
      <p:sp>
        <p:nvSpPr>
          <p:cNvPr id="15" name="Shape 11"/>
          <p:cNvSpPr/>
          <p:nvPr/>
        </p:nvSpPr>
        <p:spPr>
          <a:xfrm>
            <a:off x="6199632" y="2606040"/>
            <a:ext cx="5440680" cy="3337560"/>
          </a:xfrm>
          <a:prstGeom prst="roundRect">
            <a:avLst>
              <a:gd name="adj" fmla="val 2466"/>
            </a:avLst>
          </a:prstGeom>
          <a:solidFill>
            <a:srgbClr val="E9F1EC"/>
          </a:solidFill>
          <a:ln w="12700">
            <a:solidFill>
              <a:srgbClr val="BFD7C8"/>
            </a:solidFill>
            <a:prstDash val="solid"/>
          </a:ln>
        </p:spPr>
      </p:sp>
      <p:pic>
        <p:nvPicPr>
          <p:cNvPr id="16" name="Image 2" descr="preencoded.png">    </p:cNvPr>
          <p:cNvPicPr>
            <a:picLocks noChangeAspect="1"/>
          </p:cNvPicPr>
          <p:nvPr/>
        </p:nvPicPr>
        <p:blipFill>
          <a:blip r:embed="rId3"/>
          <a:stretch>
            <a:fillRect/>
          </a:stretch>
        </p:blipFill>
        <p:spPr>
          <a:xfrm>
            <a:off x="6473952" y="2852928"/>
            <a:ext cx="402336" cy="402336"/>
          </a:xfrm>
          <a:prstGeom prst="rect">
            <a:avLst/>
          </a:prstGeom>
        </p:spPr>
      </p:pic>
      <p:sp>
        <p:nvSpPr>
          <p:cNvPr id="17" name="Text 12"/>
          <p:cNvSpPr/>
          <p:nvPr/>
        </p:nvSpPr>
        <p:spPr>
          <a:xfrm>
            <a:off x="7004304" y="2834640"/>
            <a:ext cx="4572000" cy="420624"/>
          </a:xfrm>
          <a:prstGeom prst="rect">
            <a:avLst/>
          </a:prstGeom>
          <a:noFill/>
          <a:ln/>
        </p:spPr>
        <p:txBody>
          <a:bodyPr wrap="square" lIns="0" tIns="0" rIns="0" bIns="0" rtlCol="0" anchor="ctr"/>
          <a:lstStyle/>
          <a:p>
            <a:pPr indent="0" marL="0">
              <a:buNone/>
            </a:pPr>
            <a:r>
              <a:rPr lang="en-US" sz="1450" b="1" dirty="0">
                <a:solidFill>
                  <a:srgbClr val="2F6B4F"/>
                </a:solidFill>
                <a:latin typeface="Meiryo" pitchFamily="34" charset="0"/>
                <a:ea typeface="Meiryo" pitchFamily="34" charset="-122"/>
                <a:cs typeface="Meiryo" pitchFamily="34" charset="-120"/>
              </a:rPr>
              <a:t>とるべき対応</a:t>
            </a:r>
            <a:endParaRPr lang="en-US" sz="1450" dirty="0"/>
          </a:p>
        </p:txBody>
      </p:sp>
      <p:sp>
        <p:nvSpPr>
          <p:cNvPr id="18" name="Text 13"/>
          <p:cNvSpPr/>
          <p:nvPr/>
        </p:nvSpPr>
        <p:spPr>
          <a:xfrm>
            <a:off x="6492240" y="3337560"/>
            <a:ext cx="4937760" cy="2514600"/>
          </a:xfrm>
          <a:prstGeom prst="rect">
            <a:avLst/>
          </a:prstGeom>
          <a:noFill/>
          <a:ln/>
        </p:spPr>
        <p:txBody>
          <a:bodyPr wrap="square" lIns="0" tIns="0" rIns="0" bIns="0" rtlCol="0" anchor="t"/>
          <a:lstStyle/>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まずリンクを無効化し、公開範囲を「指定した人だけ」に戻す</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アクセス・ダウンロードのログを保全して影響範囲を把握</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上長・情報システム・法務へ報告する</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再発防止：共有前チェックとリンク期限の設定を徹底</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9052560" y="-822960"/>
            <a:ext cx="3840480" cy="3840480"/>
          </a:xfrm>
          <a:prstGeom prst="roundRect">
            <a:avLst>
              <a:gd name="adj" fmla="val 7143"/>
            </a:avLst>
          </a:prstGeom>
          <a:solidFill>
            <a:srgbClr val="243B53"/>
          </a:solidFill>
          <a:ln/>
        </p:spPr>
      </p:sp>
      <p:sp>
        <p:nvSpPr>
          <p:cNvPr id="3" name="Text 1"/>
          <p:cNvSpPr/>
          <p:nvPr/>
        </p:nvSpPr>
        <p:spPr>
          <a:xfrm>
            <a:off x="548640" y="502920"/>
            <a:ext cx="10058400" cy="365760"/>
          </a:xfrm>
          <a:prstGeom prst="rect">
            <a:avLst/>
          </a:prstGeom>
          <a:noFill/>
          <a:ln/>
        </p:spPr>
        <p:txBody>
          <a:bodyPr wrap="square" lIns="0" tIns="0" rIns="0" bIns="0" rtlCol="0" anchor="ctr"/>
          <a:lstStyle/>
          <a:p>
            <a:pPr indent="0" marL="0">
              <a:buNone/>
            </a:pPr>
            <a:r>
              <a:rPr lang="en-US" sz="1300" b="1" spc="100" kern="0" dirty="0">
                <a:solidFill>
                  <a:srgbClr val="B58A3A"/>
                </a:solidFill>
                <a:latin typeface="Meiryo" pitchFamily="34" charset="0"/>
                <a:ea typeface="Meiryo" pitchFamily="34" charset="-122"/>
                <a:cs typeface="Meiryo" pitchFamily="34" charset="-120"/>
              </a:rPr>
              <a:t>CASE 0 ｜ 導入ケース</a:t>
            </a:r>
            <a:endParaRPr lang="en-US" sz="1300" dirty="0"/>
          </a:p>
        </p:txBody>
      </p:sp>
      <p:sp>
        <p:nvSpPr>
          <p:cNvPr id="4" name="Text 2"/>
          <p:cNvSpPr/>
          <p:nvPr/>
        </p:nvSpPr>
        <p:spPr>
          <a:xfrm>
            <a:off x="530352" y="868680"/>
            <a:ext cx="10972800" cy="640080"/>
          </a:xfrm>
          <a:prstGeom prst="rect">
            <a:avLst/>
          </a:prstGeom>
          <a:noFill/>
          <a:ln/>
        </p:spPr>
        <p:txBody>
          <a:bodyPr wrap="square" lIns="0" tIns="0" rIns="0" bIns="0" rtlCol="0" anchor="ctr"/>
          <a:lstStyle/>
          <a:p>
            <a:pPr indent="0" marL="0">
              <a:buNone/>
            </a:pPr>
            <a:r>
              <a:rPr lang="en-US" sz="3000" b="1" dirty="0">
                <a:solidFill>
                  <a:srgbClr val="FFFFFF"/>
                </a:solidFill>
                <a:latin typeface="Meiryo" pitchFamily="34" charset="0"/>
                <a:ea typeface="Meiryo" pitchFamily="34" charset="-122"/>
                <a:cs typeface="Meiryo" pitchFamily="34" charset="-120"/>
              </a:rPr>
              <a:t>その顧客リスト、持ち出してよいですか？</a:t>
            </a:r>
            <a:endParaRPr lang="en-US" sz="3000" dirty="0"/>
          </a:p>
        </p:txBody>
      </p:sp>
      <p:sp>
        <p:nvSpPr>
          <p:cNvPr id="5" name="Text 3"/>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6" name="Text 4"/>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3 / 36</a:t>
            </a:r>
            <a:endParaRPr lang="en-US" sz="950" dirty="0"/>
          </a:p>
        </p:txBody>
      </p:sp>
      <p:sp>
        <p:nvSpPr>
          <p:cNvPr id="7" name="Shape 5"/>
          <p:cNvSpPr/>
          <p:nvPr/>
        </p:nvSpPr>
        <p:spPr>
          <a:xfrm>
            <a:off x="548640" y="1783080"/>
            <a:ext cx="6766560" cy="4114800"/>
          </a:xfrm>
          <a:prstGeom prst="roundRect">
            <a:avLst>
              <a:gd name="adj" fmla="val 2000"/>
            </a:avLst>
          </a:prstGeom>
          <a:solidFill>
            <a:srgbClr val="243B53"/>
          </a:solidFill>
          <a:ln/>
        </p:spPr>
      </p:sp>
      <p:pic>
        <p:nvPicPr>
          <p:cNvPr id="8" name="Image 0" descr="preencoded.png">    </p:cNvPr>
          <p:cNvPicPr>
            <a:picLocks noChangeAspect="1"/>
          </p:cNvPicPr>
          <p:nvPr/>
        </p:nvPicPr>
        <p:blipFill>
          <a:blip r:embed="rId1"/>
          <a:stretch>
            <a:fillRect/>
          </a:stretch>
        </p:blipFill>
        <p:spPr>
          <a:xfrm>
            <a:off x="868680" y="2057400"/>
            <a:ext cx="457200" cy="457200"/>
          </a:xfrm>
          <a:prstGeom prst="rect">
            <a:avLst/>
          </a:prstGeom>
        </p:spPr>
      </p:pic>
      <p:sp>
        <p:nvSpPr>
          <p:cNvPr id="9" name="Text 6"/>
          <p:cNvSpPr/>
          <p:nvPr/>
        </p:nvSpPr>
        <p:spPr>
          <a:xfrm>
            <a:off x="1463040" y="2057400"/>
            <a:ext cx="5486400" cy="457200"/>
          </a:xfrm>
          <a:prstGeom prst="rect">
            <a:avLst/>
          </a:prstGeom>
          <a:noFill/>
          <a:ln/>
        </p:spPr>
        <p:txBody>
          <a:bodyPr wrap="square" lIns="0" tIns="0" rIns="0" bIns="0" rtlCol="0" anchor="ctr"/>
          <a:lstStyle/>
          <a:p>
            <a:pPr indent="0" marL="0">
              <a:buNone/>
            </a:pPr>
            <a:r>
              <a:rPr lang="en-US" sz="1700" b="1" dirty="0">
                <a:solidFill>
                  <a:srgbClr val="FFFFFF"/>
                </a:solidFill>
                <a:latin typeface="Meiryo" pitchFamily="34" charset="0"/>
                <a:ea typeface="Meiryo" pitchFamily="34" charset="-122"/>
                <a:cs typeface="Meiryo" pitchFamily="34" charset="-120"/>
              </a:rPr>
              <a:t>こんな場面、ありませんか</a:t>
            </a:r>
            <a:endParaRPr lang="en-US" sz="1700" dirty="0"/>
          </a:p>
        </p:txBody>
      </p:sp>
      <p:sp>
        <p:nvSpPr>
          <p:cNvPr id="10" name="Text 7"/>
          <p:cNvSpPr/>
          <p:nvPr/>
        </p:nvSpPr>
        <p:spPr>
          <a:xfrm>
            <a:off x="914400" y="2697480"/>
            <a:ext cx="6126480" cy="2926080"/>
          </a:xfrm>
          <a:prstGeom prst="rect">
            <a:avLst/>
          </a:prstGeom>
          <a:noFill/>
          <a:ln/>
        </p:spPr>
        <p:txBody>
          <a:bodyPr wrap="square" lIns="0" tIns="0" rIns="0" bIns="0" rtlCol="0" anchor="t"/>
          <a:lstStyle/>
          <a:p>
            <a:pPr marL="177800" indent="-177800">
              <a:lnSpc>
                <a:spcPct val="112000"/>
              </a:lnSpc>
              <a:spcAft>
                <a:spcPts val="900"/>
              </a:spcAft>
              <a:buSzPct val="100000"/>
              <a:buChar char="•"/>
            </a:pPr>
            <a:r>
              <a:rPr lang="en-US" sz="1450" dirty="0">
                <a:solidFill>
                  <a:srgbClr val="E6ECF3"/>
                </a:solidFill>
                <a:latin typeface="Meiryo" pitchFamily="34" charset="0"/>
                <a:ea typeface="Meiryo" pitchFamily="34" charset="-122"/>
                <a:cs typeface="Meiryo" pitchFamily="34" charset="-120"/>
              </a:rPr>
              <a:t>営業担当のAさんは、長く担当してきた顧客リストを「自分が苦労して作ったものだから」と考えています。</a:t>
            </a:r>
            <a:endParaRPr lang="en-US" sz="1450" dirty="0"/>
          </a:p>
          <a:p>
            <a:pPr marL="177800" indent="-177800">
              <a:lnSpc>
                <a:spcPct val="112000"/>
              </a:lnSpc>
              <a:spcAft>
                <a:spcPts val="900"/>
              </a:spcAft>
              <a:buSzPct val="100000"/>
              <a:buChar char="•"/>
            </a:pPr>
            <a:r>
              <a:rPr lang="en-US" sz="1450" dirty="0">
                <a:solidFill>
                  <a:srgbClr val="E6ECF3"/>
                </a:solidFill>
                <a:latin typeface="Meiryo" pitchFamily="34" charset="0"/>
                <a:ea typeface="Meiryo" pitchFamily="34" charset="-122"/>
                <a:cs typeface="Meiryo" pitchFamily="34" charset="-120"/>
              </a:rPr>
              <a:t>リストには顧客名・担当者名・連絡先・取引履歴・単価・商談状況が入っています。</a:t>
            </a:r>
            <a:endParaRPr lang="en-US" sz="1450" dirty="0"/>
          </a:p>
          <a:p>
            <a:pPr marL="177800" indent="-177800">
              <a:lnSpc>
                <a:spcPct val="112000"/>
              </a:lnSpc>
              <a:spcAft>
                <a:spcPts val="900"/>
              </a:spcAft>
              <a:buSzPct val="100000"/>
              <a:buChar char="•"/>
            </a:pPr>
            <a:r>
              <a:rPr lang="en-US" sz="1450" dirty="0">
                <a:solidFill>
                  <a:srgbClr val="E6ECF3"/>
                </a:solidFill>
                <a:latin typeface="Meiryo" pitchFamily="34" charset="0"/>
                <a:ea typeface="Meiryo" pitchFamily="34" charset="-122"/>
                <a:cs typeface="Meiryo" pitchFamily="34" charset="-120"/>
              </a:rPr>
              <a:t>今日中に自宅でも作業したいので、自分の個人メールアドレスへ送ろうとしています。</a:t>
            </a:r>
            <a:endParaRPr lang="en-US" sz="1450" dirty="0"/>
          </a:p>
        </p:txBody>
      </p:sp>
      <p:sp>
        <p:nvSpPr>
          <p:cNvPr id="11" name="Shape 8"/>
          <p:cNvSpPr/>
          <p:nvPr/>
        </p:nvSpPr>
        <p:spPr>
          <a:xfrm>
            <a:off x="7543800" y="1783080"/>
            <a:ext cx="4114800" cy="4114800"/>
          </a:xfrm>
          <a:prstGeom prst="roundRect">
            <a:avLst>
              <a:gd name="adj" fmla="val 2000"/>
            </a:avLst>
          </a:prstGeom>
          <a:solidFill>
            <a:srgbClr val="FFFFFF"/>
          </a:solidFill>
          <a:ln/>
        </p:spPr>
      </p:sp>
      <p:sp>
        <p:nvSpPr>
          <p:cNvPr id="12" name="Text 9"/>
          <p:cNvSpPr/>
          <p:nvPr/>
        </p:nvSpPr>
        <p:spPr>
          <a:xfrm>
            <a:off x="7818120" y="2011680"/>
            <a:ext cx="3657600" cy="411480"/>
          </a:xfrm>
          <a:prstGeom prst="rect">
            <a:avLst/>
          </a:prstGeom>
          <a:noFill/>
          <a:ln/>
        </p:spPr>
        <p:txBody>
          <a:bodyPr wrap="square" lIns="0" tIns="0" rIns="0" bIns="0" rtlCol="0" anchor="ctr"/>
          <a:lstStyle/>
          <a:p>
            <a:pPr indent="0" marL="0">
              <a:buNone/>
            </a:pPr>
            <a:r>
              <a:rPr lang="en-US" sz="1600" b="1" dirty="0">
                <a:solidFill>
                  <a:srgbClr val="16314F"/>
                </a:solidFill>
                <a:latin typeface="Meiryo" pitchFamily="34" charset="0"/>
                <a:ea typeface="Meiryo" pitchFamily="34" charset="-122"/>
                <a:cs typeface="Meiryo" pitchFamily="34" charset="-120"/>
              </a:rPr>
              <a:t>考えてみましょう</a:t>
            </a:r>
            <a:endParaRPr lang="en-US" sz="1600" dirty="0"/>
          </a:p>
        </p:txBody>
      </p:sp>
      <p:sp>
        <p:nvSpPr>
          <p:cNvPr id="13" name="Shape 10"/>
          <p:cNvSpPr/>
          <p:nvPr/>
        </p:nvSpPr>
        <p:spPr>
          <a:xfrm>
            <a:off x="7818120" y="2542032"/>
            <a:ext cx="384048" cy="384048"/>
          </a:xfrm>
          <a:prstGeom prst="ellipse">
            <a:avLst/>
          </a:prstGeom>
          <a:solidFill>
            <a:srgbClr val="B58A3A"/>
          </a:solidFill>
          <a:ln/>
        </p:spPr>
      </p:sp>
      <p:sp>
        <p:nvSpPr>
          <p:cNvPr id="14" name="Text 11"/>
          <p:cNvSpPr/>
          <p:nvPr/>
        </p:nvSpPr>
        <p:spPr>
          <a:xfrm>
            <a:off x="7818120" y="2542032"/>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Q1</a:t>
            </a:r>
            <a:endParaRPr lang="en-US" sz="1200" dirty="0"/>
          </a:p>
        </p:txBody>
      </p:sp>
      <p:sp>
        <p:nvSpPr>
          <p:cNvPr id="15" name="Text 12"/>
          <p:cNvSpPr/>
          <p:nvPr/>
        </p:nvSpPr>
        <p:spPr>
          <a:xfrm>
            <a:off x="8321040" y="2487168"/>
            <a:ext cx="3200400" cy="868680"/>
          </a:xfrm>
          <a:prstGeom prst="rect">
            <a:avLst/>
          </a:prstGeom>
          <a:noFill/>
          <a:ln/>
        </p:spPr>
        <p:txBody>
          <a:bodyPr wrap="square" lIns="0" tIns="0" rIns="0" bIns="0" rtlCol="0" anchor="ctr"/>
          <a:lstStyle/>
          <a:p>
            <a:pPr indent="0" marL="0">
              <a:lnSpc>
                <a:spcPct val="105000"/>
              </a:lnSpc>
              <a:buNone/>
            </a:pPr>
            <a:r>
              <a:rPr lang="en-US" sz="1350" dirty="0">
                <a:solidFill>
                  <a:srgbClr val="263238"/>
                </a:solidFill>
                <a:latin typeface="Meiryo" pitchFamily="34" charset="0"/>
                <a:ea typeface="Meiryo" pitchFamily="34" charset="-122"/>
                <a:cs typeface="Meiryo" pitchFamily="34" charset="-120"/>
              </a:rPr>
              <a:t>このリストは「誰のもの」でしょうか。</a:t>
            </a:r>
            <a:endParaRPr lang="en-US" sz="1350" dirty="0"/>
          </a:p>
        </p:txBody>
      </p:sp>
      <p:sp>
        <p:nvSpPr>
          <p:cNvPr id="16" name="Shape 13"/>
          <p:cNvSpPr/>
          <p:nvPr/>
        </p:nvSpPr>
        <p:spPr>
          <a:xfrm>
            <a:off x="7818120" y="3575304"/>
            <a:ext cx="384048" cy="384048"/>
          </a:xfrm>
          <a:prstGeom prst="ellipse">
            <a:avLst/>
          </a:prstGeom>
          <a:solidFill>
            <a:srgbClr val="B58A3A"/>
          </a:solidFill>
          <a:ln/>
        </p:spPr>
      </p:sp>
      <p:sp>
        <p:nvSpPr>
          <p:cNvPr id="17" name="Text 14"/>
          <p:cNvSpPr/>
          <p:nvPr/>
        </p:nvSpPr>
        <p:spPr>
          <a:xfrm>
            <a:off x="7818120" y="3575304"/>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Q2</a:t>
            </a:r>
            <a:endParaRPr lang="en-US" sz="1200" dirty="0"/>
          </a:p>
        </p:txBody>
      </p:sp>
      <p:sp>
        <p:nvSpPr>
          <p:cNvPr id="18" name="Text 15"/>
          <p:cNvSpPr/>
          <p:nvPr/>
        </p:nvSpPr>
        <p:spPr>
          <a:xfrm>
            <a:off x="8321040" y="3520440"/>
            <a:ext cx="3200400" cy="868680"/>
          </a:xfrm>
          <a:prstGeom prst="rect">
            <a:avLst/>
          </a:prstGeom>
          <a:noFill/>
          <a:ln/>
        </p:spPr>
        <p:txBody>
          <a:bodyPr wrap="square" lIns="0" tIns="0" rIns="0" bIns="0" rtlCol="0" anchor="ctr"/>
          <a:lstStyle/>
          <a:p>
            <a:pPr indent="0" marL="0">
              <a:lnSpc>
                <a:spcPct val="105000"/>
              </a:lnSpc>
              <a:buNone/>
            </a:pPr>
            <a:r>
              <a:rPr lang="en-US" sz="1350" dirty="0">
                <a:solidFill>
                  <a:srgbClr val="263238"/>
                </a:solidFill>
                <a:latin typeface="Meiryo" pitchFamily="34" charset="0"/>
                <a:ea typeface="Meiryo" pitchFamily="34" charset="-122"/>
                <a:cs typeface="Meiryo" pitchFamily="34" charset="-120"/>
              </a:rPr>
              <a:t>個人メールへ送ることに問題はありますか。</a:t>
            </a:r>
            <a:endParaRPr lang="en-US" sz="1350" dirty="0"/>
          </a:p>
        </p:txBody>
      </p:sp>
      <p:sp>
        <p:nvSpPr>
          <p:cNvPr id="19" name="Shape 16"/>
          <p:cNvSpPr/>
          <p:nvPr/>
        </p:nvSpPr>
        <p:spPr>
          <a:xfrm>
            <a:off x="7818120" y="4608576"/>
            <a:ext cx="384048" cy="384048"/>
          </a:xfrm>
          <a:prstGeom prst="ellipse">
            <a:avLst/>
          </a:prstGeom>
          <a:solidFill>
            <a:srgbClr val="B58A3A"/>
          </a:solidFill>
          <a:ln/>
        </p:spPr>
      </p:sp>
      <p:sp>
        <p:nvSpPr>
          <p:cNvPr id="20" name="Text 17"/>
          <p:cNvSpPr/>
          <p:nvPr/>
        </p:nvSpPr>
        <p:spPr>
          <a:xfrm>
            <a:off x="7818120" y="4608576"/>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Q3</a:t>
            </a:r>
            <a:endParaRPr lang="en-US" sz="1200" dirty="0"/>
          </a:p>
        </p:txBody>
      </p:sp>
      <p:sp>
        <p:nvSpPr>
          <p:cNvPr id="21" name="Text 18"/>
          <p:cNvSpPr/>
          <p:nvPr/>
        </p:nvSpPr>
        <p:spPr>
          <a:xfrm>
            <a:off x="8321040" y="4553712"/>
            <a:ext cx="3200400" cy="868680"/>
          </a:xfrm>
          <a:prstGeom prst="rect">
            <a:avLst/>
          </a:prstGeom>
          <a:noFill/>
          <a:ln/>
        </p:spPr>
        <p:txBody>
          <a:bodyPr wrap="square" lIns="0" tIns="0" rIns="0" bIns="0" rtlCol="0" anchor="ctr"/>
          <a:lstStyle/>
          <a:p>
            <a:pPr indent="0" marL="0">
              <a:lnSpc>
                <a:spcPct val="105000"/>
              </a:lnSpc>
              <a:buNone/>
            </a:pPr>
            <a:r>
              <a:rPr lang="en-US" sz="1350" dirty="0">
                <a:solidFill>
                  <a:srgbClr val="263238"/>
                </a:solidFill>
                <a:latin typeface="Meiryo" pitchFamily="34" charset="0"/>
                <a:ea typeface="Meiryo" pitchFamily="34" charset="-122"/>
                <a:cs typeface="Meiryo" pitchFamily="34" charset="-120"/>
              </a:rPr>
              <a:t>もう送ってしまっていたら、どうしますか。</a:t>
            </a:r>
            <a:endParaRPr lang="en-US" sz="1350" dirty="0"/>
          </a:p>
        </p:txBody>
      </p:sp>
      <p:sp>
        <p:nvSpPr>
          <p:cNvPr id="22" name="Text 19"/>
          <p:cNvSpPr/>
          <p:nvPr/>
        </p:nvSpPr>
        <p:spPr>
          <a:xfrm>
            <a:off x="7818120" y="5486400"/>
            <a:ext cx="3657600" cy="365760"/>
          </a:xfrm>
          <a:prstGeom prst="rect">
            <a:avLst/>
          </a:prstGeom>
          <a:noFill/>
          <a:ln/>
        </p:spPr>
        <p:txBody>
          <a:bodyPr wrap="square" lIns="0" tIns="0" rIns="0" bIns="0" rtlCol="0" anchor="ctr"/>
          <a:lstStyle/>
          <a:p>
            <a:pPr indent="0" marL="0">
              <a:buNone/>
            </a:pPr>
            <a:r>
              <a:rPr lang="en-US" sz="1200" b="1" i="1" dirty="0">
                <a:solidFill>
                  <a:srgbClr val="237A75"/>
                </a:solidFill>
                <a:latin typeface="Meiryo" pitchFamily="34" charset="0"/>
                <a:ea typeface="Meiryo" pitchFamily="34" charset="-122"/>
                <a:cs typeface="Meiryo" pitchFamily="34" charset="-120"/>
              </a:rPr>
              <a:t>→ この答えを、今日の研修で一緒に確認します。</a:t>
            </a:r>
            <a:endParaRPr lang="en-US"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548640" y="384048"/>
            <a:ext cx="2286000" cy="457200"/>
          </a:xfrm>
          <a:prstGeom prst="roundRect">
            <a:avLst>
              <a:gd name="adj" fmla="val 50000"/>
            </a:avLst>
          </a:prstGeom>
          <a:solidFill>
            <a:srgbClr val="B58A3A"/>
          </a:solidFill>
          <a:ln/>
        </p:spPr>
      </p:sp>
      <p:sp>
        <p:nvSpPr>
          <p:cNvPr id="3" name="Text 1"/>
          <p:cNvSpPr/>
          <p:nvPr/>
        </p:nvSpPr>
        <p:spPr>
          <a:xfrm>
            <a:off x="548640" y="384048"/>
            <a:ext cx="2286000" cy="457200"/>
          </a:xfrm>
          <a:prstGeom prst="rect">
            <a:avLst/>
          </a:prstGeom>
          <a:noFill/>
          <a:ln/>
        </p:spPr>
        <p:txBody>
          <a:bodyPr wrap="square" lIns="0" tIns="0" rIns="0" bIns="0" rtlCol="0" anchor="ctr"/>
          <a:lstStyle/>
          <a:p>
            <a:pPr algn="ctr" indent="0" marL="0">
              <a:buNone/>
            </a:pPr>
            <a:r>
              <a:rPr lang="en-US" sz="1400" b="1" dirty="0">
                <a:solidFill>
                  <a:srgbClr val="FFFFFF"/>
                </a:solidFill>
                <a:latin typeface="Meiryo" pitchFamily="34" charset="0"/>
                <a:ea typeface="Meiryo" pitchFamily="34" charset="-122"/>
                <a:cs typeface="Meiryo" pitchFamily="34" charset="-120"/>
              </a:rPr>
              <a:t>CASE 3</a:t>
            </a:r>
            <a:endParaRPr lang="en-US" sz="1400" dirty="0"/>
          </a:p>
        </p:txBody>
      </p:sp>
      <p:sp>
        <p:nvSpPr>
          <p:cNvPr id="4" name="Text 2"/>
          <p:cNvSpPr/>
          <p:nvPr/>
        </p:nvSpPr>
        <p:spPr>
          <a:xfrm>
            <a:off x="2971800" y="365760"/>
            <a:ext cx="8686800" cy="502920"/>
          </a:xfrm>
          <a:prstGeom prst="rect">
            <a:avLst/>
          </a:prstGeom>
          <a:noFill/>
          <a:ln/>
        </p:spPr>
        <p:txBody>
          <a:bodyPr wrap="square" lIns="0" tIns="0" rIns="0" bIns="0" rtlCol="0" anchor="ctr"/>
          <a:lstStyle/>
          <a:p>
            <a:pPr indent="0" marL="0">
              <a:buNone/>
            </a:pPr>
            <a:r>
              <a:rPr lang="en-US" sz="2300" b="1" dirty="0">
                <a:solidFill>
                  <a:srgbClr val="16314F"/>
                </a:solidFill>
                <a:latin typeface="Meiryo" pitchFamily="34" charset="0"/>
                <a:ea typeface="Meiryo" pitchFamily="34" charset="-122"/>
                <a:cs typeface="Meiryo" pitchFamily="34" charset="-120"/>
              </a:rPr>
              <a:t>退職前の資料コピー</a:t>
            </a:r>
            <a:endParaRPr lang="en-US" sz="2300" dirty="0"/>
          </a:p>
        </p:txBody>
      </p:sp>
      <p:sp>
        <p:nvSpPr>
          <p:cNvPr id="5" name="Text 3"/>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6" name="Text 4"/>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30 / 36</a:t>
            </a:r>
            <a:endParaRPr lang="en-US" sz="950" dirty="0"/>
          </a:p>
        </p:txBody>
      </p:sp>
      <p:sp>
        <p:nvSpPr>
          <p:cNvPr id="7" name="Shape 5"/>
          <p:cNvSpPr/>
          <p:nvPr/>
        </p:nvSpPr>
        <p:spPr>
          <a:xfrm>
            <a:off x="548640" y="1051560"/>
            <a:ext cx="11091672" cy="1371600"/>
          </a:xfrm>
          <a:prstGeom prst="roundRect">
            <a:avLst>
              <a:gd name="adj" fmla="val 6000"/>
            </a:avLst>
          </a:prstGeom>
          <a:solidFill>
            <a:srgbClr val="E9EDF2"/>
          </a:solidFill>
          <a:ln/>
        </p:spPr>
      </p:sp>
      <p:pic>
        <p:nvPicPr>
          <p:cNvPr id="8" name="Image 0" descr="preencoded.png">    </p:cNvPr>
          <p:cNvPicPr>
            <a:picLocks noChangeAspect="1"/>
          </p:cNvPicPr>
          <p:nvPr/>
        </p:nvPicPr>
        <p:blipFill>
          <a:blip r:embed="rId1"/>
          <a:stretch>
            <a:fillRect/>
          </a:stretch>
        </p:blipFill>
        <p:spPr>
          <a:xfrm>
            <a:off x="841248" y="1298448"/>
            <a:ext cx="420624" cy="420624"/>
          </a:xfrm>
          <a:prstGeom prst="rect">
            <a:avLst/>
          </a:prstGeom>
        </p:spPr>
      </p:pic>
      <p:sp>
        <p:nvSpPr>
          <p:cNvPr id="9" name="Text 6"/>
          <p:cNvSpPr/>
          <p:nvPr/>
        </p:nvSpPr>
        <p:spPr>
          <a:xfrm>
            <a:off x="1371600" y="1261872"/>
            <a:ext cx="1828800" cy="36576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状況</a:t>
            </a:r>
            <a:endParaRPr lang="en-US" sz="1400" dirty="0"/>
          </a:p>
        </p:txBody>
      </p:sp>
      <p:sp>
        <p:nvSpPr>
          <p:cNvPr id="10" name="Text 7"/>
          <p:cNvSpPr/>
          <p:nvPr/>
        </p:nvSpPr>
        <p:spPr>
          <a:xfrm>
            <a:off x="1371600" y="1591056"/>
            <a:ext cx="10149840" cy="777240"/>
          </a:xfrm>
          <a:prstGeom prst="rect">
            <a:avLst/>
          </a:prstGeom>
          <a:noFill/>
          <a:ln/>
        </p:spPr>
        <p:txBody>
          <a:bodyPr wrap="square" lIns="0" tIns="0" rIns="0" bIns="0" rtlCol="0" anchor="t"/>
          <a:lstStyle/>
          <a:p>
            <a:pPr indent="0" marL="0">
              <a:lnSpc>
                <a:spcPct val="112000"/>
              </a:lnSpc>
              <a:buNone/>
            </a:pPr>
            <a:r>
              <a:rPr lang="en-US" sz="1300" dirty="0">
                <a:solidFill>
                  <a:srgbClr val="263238"/>
                </a:solidFill>
                <a:latin typeface="Meiryo" pitchFamily="34" charset="0"/>
                <a:ea typeface="Meiryo" pitchFamily="34" charset="-122"/>
                <a:cs typeface="Meiryo" pitchFamily="34" charset="-120"/>
              </a:rPr>
              <a:t>退職予定者が「今後の参考にするだけ」と考え、社内資料・提案書・営業資料・業務マニュアル・顧客別メモを個人USBにコピーした。転職先は同業他社である。</a:t>
            </a:r>
            <a:endParaRPr lang="en-US" sz="1300" dirty="0"/>
          </a:p>
        </p:txBody>
      </p:sp>
      <p:sp>
        <p:nvSpPr>
          <p:cNvPr id="11" name="Shape 8"/>
          <p:cNvSpPr/>
          <p:nvPr/>
        </p:nvSpPr>
        <p:spPr>
          <a:xfrm>
            <a:off x="548640" y="2606040"/>
            <a:ext cx="5486400" cy="3337560"/>
          </a:xfrm>
          <a:prstGeom prst="roundRect">
            <a:avLst>
              <a:gd name="adj" fmla="val 2466"/>
            </a:avLst>
          </a:prstGeom>
          <a:solidFill>
            <a:srgbClr val="FBEAE8"/>
          </a:solidFill>
          <a:ln w="12700">
            <a:solidFill>
              <a:srgbClr val="E3C3BE"/>
            </a:solidFill>
            <a:prstDash val="solid"/>
          </a:ln>
        </p:spPr>
      </p:sp>
      <p:pic>
        <p:nvPicPr>
          <p:cNvPr id="12" name="Image 1" descr="preencoded.png">    </p:cNvPr>
          <p:cNvPicPr>
            <a:picLocks noChangeAspect="1"/>
          </p:cNvPicPr>
          <p:nvPr/>
        </p:nvPicPr>
        <p:blipFill>
          <a:blip r:embed="rId2"/>
          <a:stretch>
            <a:fillRect/>
          </a:stretch>
        </p:blipFill>
        <p:spPr>
          <a:xfrm>
            <a:off x="822960" y="2852928"/>
            <a:ext cx="402336" cy="402336"/>
          </a:xfrm>
          <a:prstGeom prst="rect">
            <a:avLst/>
          </a:prstGeom>
        </p:spPr>
      </p:pic>
      <p:sp>
        <p:nvSpPr>
          <p:cNvPr id="13" name="Text 9"/>
          <p:cNvSpPr/>
          <p:nvPr/>
        </p:nvSpPr>
        <p:spPr>
          <a:xfrm>
            <a:off x="1353312" y="2834640"/>
            <a:ext cx="4572000" cy="420624"/>
          </a:xfrm>
          <a:prstGeom prst="rect">
            <a:avLst/>
          </a:prstGeom>
          <a:noFill/>
          <a:ln/>
        </p:spPr>
        <p:txBody>
          <a:bodyPr wrap="square" lIns="0" tIns="0" rIns="0" bIns="0" rtlCol="0" anchor="ctr"/>
          <a:lstStyle/>
          <a:p>
            <a:pPr indent="0" marL="0">
              <a:buNone/>
            </a:pPr>
            <a:r>
              <a:rPr lang="en-US" sz="1450" b="1" dirty="0">
                <a:solidFill>
                  <a:srgbClr val="B42318"/>
                </a:solidFill>
                <a:latin typeface="Meiryo" pitchFamily="34" charset="0"/>
                <a:ea typeface="Meiryo" pitchFamily="34" charset="-122"/>
                <a:cs typeface="Meiryo" pitchFamily="34" charset="-120"/>
              </a:rPr>
              <a:t>何が問題か</a:t>
            </a:r>
            <a:endParaRPr lang="en-US" sz="1450" dirty="0"/>
          </a:p>
        </p:txBody>
      </p:sp>
      <p:sp>
        <p:nvSpPr>
          <p:cNvPr id="14" name="Text 10"/>
          <p:cNvSpPr/>
          <p:nvPr/>
        </p:nvSpPr>
        <p:spPr>
          <a:xfrm>
            <a:off x="841248" y="3337560"/>
            <a:ext cx="4983480" cy="2514600"/>
          </a:xfrm>
          <a:prstGeom prst="rect">
            <a:avLst/>
          </a:prstGeom>
          <a:noFill/>
          <a:ln/>
        </p:spPr>
        <p:txBody>
          <a:bodyPr wrap="square" lIns="0" tIns="0" rIns="0" bIns="0" rtlCol="0" anchor="t"/>
          <a:lstStyle/>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「参考にするだけ」でも退職時の持出しは重大な問題</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個人USBへのコピーは秘密管理を外れる行為</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退職後・転職先での利用は不正使用・不正開示のリスク</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秘密保持義務は退職後も続く</a:t>
            </a:r>
            <a:endParaRPr lang="en-US" sz="1200" dirty="0"/>
          </a:p>
        </p:txBody>
      </p:sp>
      <p:sp>
        <p:nvSpPr>
          <p:cNvPr id="15" name="Shape 11"/>
          <p:cNvSpPr/>
          <p:nvPr/>
        </p:nvSpPr>
        <p:spPr>
          <a:xfrm>
            <a:off x="6199632" y="2606040"/>
            <a:ext cx="5440680" cy="3337560"/>
          </a:xfrm>
          <a:prstGeom prst="roundRect">
            <a:avLst>
              <a:gd name="adj" fmla="val 2466"/>
            </a:avLst>
          </a:prstGeom>
          <a:solidFill>
            <a:srgbClr val="E9F1EC"/>
          </a:solidFill>
          <a:ln w="12700">
            <a:solidFill>
              <a:srgbClr val="BFD7C8"/>
            </a:solidFill>
            <a:prstDash val="solid"/>
          </a:ln>
        </p:spPr>
      </p:sp>
      <p:pic>
        <p:nvPicPr>
          <p:cNvPr id="16" name="Image 2" descr="preencoded.png">    </p:cNvPr>
          <p:cNvPicPr>
            <a:picLocks noChangeAspect="1"/>
          </p:cNvPicPr>
          <p:nvPr/>
        </p:nvPicPr>
        <p:blipFill>
          <a:blip r:embed="rId3"/>
          <a:stretch>
            <a:fillRect/>
          </a:stretch>
        </p:blipFill>
        <p:spPr>
          <a:xfrm>
            <a:off x="6473952" y="2852928"/>
            <a:ext cx="402336" cy="402336"/>
          </a:xfrm>
          <a:prstGeom prst="rect">
            <a:avLst/>
          </a:prstGeom>
        </p:spPr>
      </p:pic>
      <p:sp>
        <p:nvSpPr>
          <p:cNvPr id="17" name="Text 12"/>
          <p:cNvSpPr/>
          <p:nvPr/>
        </p:nvSpPr>
        <p:spPr>
          <a:xfrm>
            <a:off x="7004304" y="2834640"/>
            <a:ext cx="4572000" cy="420624"/>
          </a:xfrm>
          <a:prstGeom prst="rect">
            <a:avLst/>
          </a:prstGeom>
          <a:noFill/>
          <a:ln/>
        </p:spPr>
        <p:txBody>
          <a:bodyPr wrap="square" lIns="0" tIns="0" rIns="0" bIns="0" rtlCol="0" anchor="ctr"/>
          <a:lstStyle/>
          <a:p>
            <a:pPr indent="0" marL="0">
              <a:buNone/>
            </a:pPr>
            <a:r>
              <a:rPr lang="en-US" sz="1450" b="1" dirty="0">
                <a:solidFill>
                  <a:srgbClr val="2F6B4F"/>
                </a:solidFill>
                <a:latin typeface="Meiryo" pitchFamily="34" charset="0"/>
                <a:ea typeface="Meiryo" pitchFamily="34" charset="-122"/>
                <a:cs typeface="Meiryo" pitchFamily="34" charset="-120"/>
              </a:rPr>
              <a:t>とるべき対応</a:t>
            </a:r>
            <a:endParaRPr lang="en-US" sz="1450" dirty="0"/>
          </a:p>
        </p:txBody>
      </p:sp>
      <p:sp>
        <p:nvSpPr>
          <p:cNvPr id="18" name="Text 13"/>
          <p:cNvSpPr/>
          <p:nvPr/>
        </p:nvSpPr>
        <p:spPr>
          <a:xfrm>
            <a:off x="6492240" y="3337560"/>
            <a:ext cx="4937760" cy="2514600"/>
          </a:xfrm>
          <a:prstGeom prst="rect">
            <a:avLst/>
          </a:prstGeom>
          <a:noFill/>
          <a:ln/>
        </p:spPr>
        <p:txBody>
          <a:bodyPr wrap="square" lIns="0" tIns="0" rIns="0" bIns="0" rtlCol="0" anchor="t"/>
          <a:lstStyle/>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コピーは行わず、データは返却・削除する（証跡を残す）</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退職時チェックリストで返却・削除・権限解除を確認</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人事・法務・情報システムが連携して対応する</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退職時誓約書の内容を本人と確認する</a:t>
            </a:r>
            <a:endParaRPr lang="en-US" sz="1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548640" y="384048"/>
            <a:ext cx="2286000" cy="457200"/>
          </a:xfrm>
          <a:prstGeom prst="roundRect">
            <a:avLst>
              <a:gd name="adj" fmla="val 50000"/>
            </a:avLst>
          </a:prstGeom>
          <a:solidFill>
            <a:srgbClr val="B58A3A"/>
          </a:solidFill>
          <a:ln/>
        </p:spPr>
      </p:sp>
      <p:sp>
        <p:nvSpPr>
          <p:cNvPr id="3" name="Text 1"/>
          <p:cNvSpPr/>
          <p:nvPr/>
        </p:nvSpPr>
        <p:spPr>
          <a:xfrm>
            <a:off x="548640" y="384048"/>
            <a:ext cx="2286000" cy="457200"/>
          </a:xfrm>
          <a:prstGeom prst="rect">
            <a:avLst/>
          </a:prstGeom>
          <a:noFill/>
          <a:ln/>
        </p:spPr>
        <p:txBody>
          <a:bodyPr wrap="square" lIns="0" tIns="0" rIns="0" bIns="0" rtlCol="0" anchor="ctr"/>
          <a:lstStyle/>
          <a:p>
            <a:pPr algn="ctr" indent="0" marL="0">
              <a:buNone/>
            </a:pPr>
            <a:r>
              <a:rPr lang="en-US" sz="1400" b="1" dirty="0">
                <a:solidFill>
                  <a:srgbClr val="FFFFFF"/>
                </a:solidFill>
                <a:latin typeface="Meiryo" pitchFamily="34" charset="0"/>
                <a:ea typeface="Meiryo" pitchFamily="34" charset="-122"/>
                <a:cs typeface="Meiryo" pitchFamily="34" charset="-120"/>
              </a:rPr>
              <a:t>CASE 4</a:t>
            </a:r>
            <a:endParaRPr lang="en-US" sz="1400" dirty="0"/>
          </a:p>
        </p:txBody>
      </p:sp>
      <p:sp>
        <p:nvSpPr>
          <p:cNvPr id="4" name="Text 2"/>
          <p:cNvSpPr/>
          <p:nvPr/>
        </p:nvSpPr>
        <p:spPr>
          <a:xfrm>
            <a:off x="2971800" y="365760"/>
            <a:ext cx="8686800" cy="502920"/>
          </a:xfrm>
          <a:prstGeom prst="rect">
            <a:avLst/>
          </a:prstGeom>
          <a:noFill/>
          <a:ln/>
        </p:spPr>
        <p:txBody>
          <a:bodyPr wrap="square" lIns="0" tIns="0" rIns="0" bIns="0" rtlCol="0" anchor="ctr"/>
          <a:lstStyle/>
          <a:p>
            <a:pPr indent="0" marL="0">
              <a:buNone/>
            </a:pPr>
            <a:r>
              <a:rPr lang="en-US" sz="2300" b="1" dirty="0">
                <a:solidFill>
                  <a:srgbClr val="16314F"/>
                </a:solidFill>
                <a:latin typeface="Meiryo" pitchFamily="34" charset="0"/>
                <a:ea typeface="Meiryo" pitchFamily="34" charset="-122"/>
                <a:cs typeface="Meiryo" pitchFamily="34" charset="-120"/>
              </a:rPr>
              <a:t>前職資料の持込み</a:t>
            </a:r>
            <a:endParaRPr lang="en-US" sz="2300" dirty="0"/>
          </a:p>
        </p:txBody>
      </p:sp>
      <p:sp>
        <p:nvSpPr>
          <p:cNvPr id="5" name="Text 3"/>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6" name="Text 4"/>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31 / 36</a:t>
            </a:r>
            <a:endParaRPr lang="en-US" sz="950" dirty="0"/>
          </a:p>
        </p:txBody>
      </p:sp>
      <p:sp>
        <p:nvSpPr>
          <p:cNvPr id="7" name="Shape 5"/>
          <p:cNvSpPr/>
          <p:nvPr/>
        </p:nvSpPr>
        <p:spPr>
          <a:xfrm>
            <a:off x="548640" y="1051560"/>
            <a:ext cx="11091672" cy="1371600"/>
          </a:xfrm>
          <a:prstGeom prst="roundRect">
            <a:avLst>
              <a:gd name="adj" fmla="val 6000"/>
            </a:avLst>
          </a:prstGeom>
          <a:solidFill>
            <a:srgbClr val="E9EDF2"/>
          </a:solidFill>
          <a:ln/>
        </p:spPr>
      </p:sp>
      <p:pic>
        <p:nvPicPr>
          <p:cNvPr id="8" name="Image 0" descr="preencoded.png">    </p:cNvPr>
          <p:cNvPicPr>
            <a:picLocks noChangeAspect="1"/>
          </p:cNvPicPr>
          <p:nvPr/>
        </p:nvPicPr>
        <p:blipFill>
          <a:blip r:embed="rId1"/>
          <a:stretch>
            <a:fillRect/>
          </a:stretch>
        </p:blipFill>
        <p:spPr>
          <a:xfrm>
            <a:off x="841248" y="1298448"/>
            <a:ext cx="420624" cy="420624"/>
          </a:xfrm>
          <a:prstGeom prst="rect">
            <a:avLst/>
          </a:prstGeom>
        </p:spPr>
      </p:pic>
      <p:sp>
        <p:nvSpPr>
          <p:cNvPr id="9" name="Text 6"/>
          <p:cNvSpPr/>
          <p:nvPr/>
        </p:nvSpPr>
        <p:spPr>
          <a:xfrm>
            <a:off x="1371600" y="1261872"/>
            <a:ext cx="1828800" cy="36576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状況</a:t>
            </a:r>
            <a:endParaRPr lang="en-US" sz="1400" dirty="0"/>
          </a:p>
        </p:txBody>
      </p:sp>
      <p:sp>
        <p:nvSpPr>
          <p:cNvPr id="10" name="Text 7"/>
          <p:cNvSpPr/>
          <p:nvPr/>
        </p:nvSpPr>
        <p:spPr>
          <a:xfrm>
            <a:off x="1371600" y="1591056"/>
            <a:ext cx="10149840" cy="777240"/>
          </a:xfrm>
          <a:prstGeom prst="rect">
            <a:avLst/>
          </a:prstGeom>
          <a:noFill/>
          <a:ln/>
        </p:spPr>
        <p:txBody>
          <a:bodyPr wrap="square" lIns="0" tIns="0" rIns="0" bIns="0" rtlCol="0" anchor="t"/>
          <a:lstStyle/>
          <a:p>
            <a:pPr indent="0" marL="0">
              <a:lnSpc>
                <a:spcPct val="112000"/>
              </a:lnSpc>
              <a:buNone/>
            </a:pPr>
            <a:r>
              <a:rPr lang="en-US" sz="1300" dirty="0">
                <a:solidFill>
                  <a:srgbClr val="263238"/>
                </a:solidFill>
                <a:latin typeface="Meiryo" pitchFamily="34" charset="0"/>
                <a:ea typeface="Meiryo" pitchFamily="34" charset="-122"/>
                <a:cs typeface="Meiryo" pitchFamily="34" charset="-120"/>
              </a:rPr>
              <a:t>中途入社者が、前職で使っていた提案書・顧客リスト・価格表・営業マニュアルを「自分のノウハウ」として新しい職場の業務に使おうとしている。</a:t>
            </a:r>
            <a:endParaRPr lang="en-US" sz="1300" dirty="0"/>
          </a:p>
        </p:txBody>
      </p:sp>
      <p:sp>
        <p:nvSpPr>
          <p:cNvPr id="11" name="Shape 8"/>
          <p:cNvSpPr/>
          <p:nvPr/>
        </p:nvSpPr>
        <p:spPr>
          <a:xfrm>
            <a:off x="548640" y="2606040"/>
            <a:ext cx="5486400" cy="3337560"/>
          </a:xfrm>
          <a:prstGeom prst="roundRect">
            <a:avLst>
              <a:gd name="adj" fmla="val 2466"/>
            </a:avLst>
          </a:prstGeom>
          <a:solidFill>
            <a:srgbClr val="FBEAE8"/>
          </a:solidFill>
          <a:ln w="12700">
            <a:solidFill>
              <a:srgbClr val="E3C3BE"/>
            </a:solidFill>
            <a:prstDash val="solid"/>
          </a:ln>
        </p:spPr>
      </p:sp>
      <p:pic>
        <p:nvPicPr>
          <p:cNvPr id="12" name="Image 1" descr="preencoded.png">    </p:cNvPr>
          <p:cNvPicPr>
            <a:picLocks noChangeAspect="1"/>
          </p:cNvPicPr>
          <p:nvPr/>
        </p:nvPicPr>
        <p:blipFill>
          <a:blip r:embed="rId2"/>
          <a:stretch>
            <a:fillRect/>
          </a:stretch>
        </p:blipFill>
        <p:spPr>
          <a:xfrm>
            <a:off x="822960" y="2852928"/>
            <a:ext cx="402336" cy="402336"/>
          </a:xfrm>
          <a:prstGeom prst="rect">
            <a:avLst/>
          </a:prstGeom>
        </p:spPr>
      </p:pic>
      <p:sp>
        <p:nvSpPr>
          <p:cNvPr id="13" name="Text 9"/>
          <p:cNvSpPr/>
          <p:nvPr/>
        </p:nvSpPr>
        <p:spPr>
          <a:xfrm>
            <a:off x="1353312" y="2834640"/>
            <a:ext cx="4572000" cy="420624"/>
          </a:xfrm>
          <a:prstGeom prst="rect">
            <a:avLst/>
          </a:prstGeom>
          <a:noFill/>
          <a:ln/>
        </p:spPr>
        <p:txBody>
          <a:bodyPr wrap="square" lIns="0" tIns="0" rIns="0" bIns="0" rtlCol="0" anchor="ctr"/>
          <a:lstStyle/>
          <a:p>
            <a:pPr indent="0" marL="0">
              <a:buNone/>
            </a:pPr>
            <a:r>
              <a:rPr lang="en-US" sz="1450" b="1" dirty="0">
                <a:solidFill>
                  <a:srgbClr val="B42318"/>
                </a:solidFill>
                <a:latin typeface="Meiryo" pitchFamily="34" charset="0"/>
                <a:ea typeface="Meiryo" pitchFamily="34" charset="-122"/>
                <a:cs typeface="Meiryo" pitchFamily="34" charset="-120"/>
              </a:rPr>
              <a:t>何が問題か</a:t>
            </a:r>
            <a:endParaRPr lang="en-US" sz="1450" dirty="0"/>
          </a:p>
        </p:txBody>
      </p:sp>
      <p:sp>
        <p:nvSpPr>
          <p:cNvPr id="14" name="Text 10"/>
          <p:cNvSpPr/>
          <p:nvPr/>
        </p:nvSpPr>
        <p:spPr>
          <a:xfrm>
            <a:off x="841248" y="3337560"/>
            <a:ext cx="4983480" cy="2514600"/>
          </a:xfrm>
          <a:prstGeom prst="rect">
            <a:avLst/>
          </a:prstGeom>
          <a:noFill/>
          <a:ln/>
        </p:spPr>
        <p:txBody>
          <a:bodyPr wrap="square" lIns="0" tIns="0" rIns="0" bIns="0" rtlCol="0" anchor="t"/>
          <a:lstStyle/>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前職の資料は他社の営業秘密・機密情報の可能性</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持込み・流用は不正使用のリスクで、自社をも巻き込む</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「参考にする」「記憶で再現する」も問題になり得る</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新しい会社が警告・訴訟の当事者になることもある</a:t>
            </a:r>
            <a:endParaRPr lang="en-US" sz="1200" dirty="0"/>
          </a:p>
        </p:txBody>
      </p:sp>
      <p:sp>
        <p:nvSpPr>
          <p:cNvPr id="15" name="Shape 11"/>
          <p:cNvSpPr/>
          <p:nvPr/>
        </p:nvSpPr>
        <p:spPr>
          <a:xfrm>
            <a:off x="6199632" y="2606040"/>
            <a:ext cx="5440680" cy="3337560"/>
          </a:xfrm>
          <a:prstGeom prst="roundRect">
            <a:avLst>
              <a:gd name="adj" fmla="val 2466"/>
            </a:avLst>
          </a:prstGeom>
          <a:solidFill>
            <a:srgbClr val="E9F1EC"/>
          </a:solidFill>
          <a:ln w="12700">
            <a:solidFill>
              <a:srgbClr val="BFD7C8"/>
            </a:solidFill>
            <a:prstDash val="solid"/>
          </a:ln>
        </p:spPr>
      </p:sp>
      <p:pic>
        <p:nvPicPr>
          <p:cNvPr id="16" name="Image 2" descr="preencoded.png">    </p:cNvPr>
          <p:cNvPicPr>
            <a:picLocks noChangeAspect="1"/>
          </p:cNvPicPr>
          <p:nvPr/>
        </p:nvPicPr>
        <p:blipFill>
          <a:blip r:embed="rId3"/>
          <a:stretch>
            <a:fillRect/>
          </a:stretch>
        </p:blipFill>
        <p:spPr>
          <a:xfrm>
            <a:off x="6473952" y="2852928"/>
            <a:ext cx="402336" cy="402336"/>
          </a:xfrm>
          <a:prstGeom prst="rect">
            <a:avLst/>
          </a:prstGeom>
        </p:spPr>
      </p:pic>
      <p:sp>
        <p:nvSpPr>
          <p:cNvPr id="17" name="Text 12"/>
          <p:cNvSpPr/>
          <p:nvPr/>
        </p:nvSpPr>
        <p:spPr>
          <a:xfrm>
            <a:off x="7004304" y="2834640"/>
            <a:ext cx="4572000" cy="420624"/>
          </a:xfrm>
          <a:prstGeom prst="rect">
            <a:avLst/>
          </a:prstGeom>
          <a:noFill/>
          <a:ln/>
        </p:spPr>
        <p:txBody>
          <a:bodyPr wrap="square" lIns="0" tIns="0" rIns="0" bIns="0" rtlCol="0" anchor="ctr"/>
          <a:lstStyle/>
          <a:p>
            <a:pPr indent="0" marL="0">
              <a:buNone/>
            </a:pPr>
            <a:r>
              <a:rPr lang="en-US" sz="1450" b="1" dirty="0">
                <a:solidFill>
                  <a:srgbClr val="2F6B4F"/>
                </a:solidFill>
                <a:latin typeface="Meiryo" pitchFamily="34" charset="0"/>
                <a:ea typeface="Meiryo" pitchFamily="34" charset="-122"/>
                <a:cs typeface="Meiryo" pitchFamily="34" charset="-120"/>
              </a:rPr>
              <a:t>とるべき対応</a:t>
            </a:r>
            <a:endParaRPr lang="en-US" sz="1450" dirty="0"/>
          </a:p>
        </p:txBody>
      </p:sp>
      <p:sp>
        <p:nvSpPr>
          <p:cNvPr id="18" name="Text 13"/>
          <p:cNvSpPr/>
          <p:nvPr/>
        </p:nvSpPr>
        <p:spPr>
          <a:xfrm>
            <a:off x="6492240" y="3337560"/>
            <a:ext cx="4937760" cy="2514600"/>
          </a:xfrm>
          <a:prstGeom prst="rect">
            <a:avLst/>
          </a:prstGeom>
          <a:noFill/>
          <a:ln/>
        </p:spPr>
        <p:txBody>
          <a:bodyPr wrap="square" lIns="0" tIns="0" rIns="0" bIns="0" rtlCol="0" anchor="t"/>
          <a:lstStyle/>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前職資料は持ち込まず、自社資料・公開情報でゼロから作る</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前職情報が混ざるおそれがあれば、上長・法務に相談</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採用・配属時に他社情報の取扱いルールを共有する</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他社から警告等を受けたら削除し、証跡を残して報告</a:t>
            </a:r>
            <a:endParaRPr lang="en-US" sz="1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548640" y="384048"/>
            <a:ext cx="2286000" cy="457200"/>
          </a:xfrm>
          <a:prstGeom prst="roundRect">
            <a:avLst>
              <a:gd name="adj" fmla="val 50000"/>
            </a:avLst>
          </a:prstGeom>
          <a:solidFill>
            <a:srgbClr val="B58A3A"/>
          </a:solidFill>
          <a:ln/>
        </p:spPr>
      </p:sp>
      <p:sp>
        <p:nvSpPr>
          <p:cNvPr id="3" name="Text 1"/>
          <p:cNvSpPr/>
          <p:nvPr/>
        </p:nvSpPr>
        <p:spPr>
          <a:xfrm>
            <a:off x="548640" y="384048"/>
            <a:ext cx="2286000" cy="457200"/>
          </a:xfrm>
          <a:prstGeom prst="rect">
            <a:avLst/>
          </a:prstGeom>
          <a:noFill/>
          <a:ln/>
        </p:spPr>
        <p:txBody>
          <a:bodyPr wrap="square" lIns="0" tIns="0" rIns="0" bIns="0" rtlCol="0" anchor="ctr"/>
          <a:lstStyle/>
          <a:p>
            <a:pPr algn="ctr" indent="0" marL="0">
              <a:buNone/>
            </a:pPr>
            <a:r>
              <a:rPr lang="en-US" sz="1400" b="1" dirty="0">
                <a:solidFill>
                  <a:srgbClr val="FFFFFF"/>
                </a:solidFill>
                <a:latin typeface="Meiryo" pitchFamily="34" charset="0"/>
                <a:ea typeface="Meiryo" pitchFamily="34" charset="-122"/>
                <a:cs typeface="Meiryo" pitchFamily="34" charset="-120"/>
              </a:rPr>
              <a:t>CASE 5</a:t>
            </a:r>
            <a:endParaRPr lang="en-US" sz="1400" dirty="0"/>
          </a:p>
        </p:txBody>
      </p:sp>
      <p:sp>
        <p:nvSpPr>
          <p:cNvPr id="4" name="Text 2"/>
          <p:cNvSpPr/>
          <p:nvPr/>
        </p:nvSpPr>
        <p:spPr>
          <a:xfrm>
            <a:off x="2971800" y="365760"/>
            <a:ext cx="8686800" cy="502920"/>
          </a:xfrm>
          <a:prstGeom prst="rect">
            <a:avLst/>
          </a:prstGeom>
          <a:noFill/>
          <a:ln/>
        </p:spPr>
        <p:txBody>
          <a:bodyPr wrap="square" lIns="0" tIns="0" rIns="0" bIns="0" rtlCol="0" anchor="ctr"/>
          <a:lstStyle/>
          <a:p>
            <a:pPr indent="0" marL="0">
              <a:buNone/>
            </a:pPr>
            <a:r>
              <a:rPr lang="en-US" sz="2300" b="1" dirty="0">
                <a:solidFill>
                  <a:srgbClr val="16314F"/>
                </a:solidFill>
                <a:latin typeface="Meiryo" pitchFamily="34" charset="0"/>
                <a:ea typeface="Meiryo" pitchFamily="34" charset="-122"/>
                <a:cs typeface="Meiryo" pitchFamily="34" charset="-120"/>
              </a:rPr>
              <a:t>外部AIへの契約書・技術資料の入力</a:t>
            </a:r>
            <a:endParaRPr lang="en-US" sz="2300" dirty="0"/>
          </a:p>
        </p:txBody>
      </p:sp>
      <p:sp>
        <p:nvSpPr>
          <p:cNvPr id="5" name="Text 3"/>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6" name="Text 4"/>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32 / 36</a:t>
            </a:r>
            <a:endParaRPr lang="en-US" sz="950" dirty="0"/>
          </a:p>
        </p:txBody>
      </p:sp>
      <p:sp>
        <p:nvSpPr>
          <p:cNvPr id="7" name="Shape 5"/>
          <p:cNvSpPr/>
          <p:nvPr/>
        </p:nvSpPr>
        <p:spPr>
          <a:xfrm>
            <a:off x="548640" y="1051560"/>
            <a:ext cx="11091672" cy="1371600"/>
          </a:xfrm>
          <a:prstGeom prst="roundRect">
            <a:avLst>
              <a:gd name="adj" fmla="val 6000"/>
            </a:avLst>
          </a:prstGeom>
          <a:solidFill>
            <a:srgbClr val="E9EDF2"/>
          </a:solidFill>
          <a:ln/>
        </p:spPr>
      </p:sp>
      <p:pic>
        <p:nvPicPr>
          <p:cNvPr id="8" name="Image 0" descr="preencoded.png">    </p:cNvPr>
          <p:cNvPicPr>
            <a:picLocks noChangeAspect="1"/>
          </p:cNvPicPr>
          <p:nvPr/>
        </p:nvPicPr>
        <p:blipFill>
          <a:blip r:embed="rId1"/>
          <a:stretch>
            <a:fillRect/>
          </a:stretch>
        </p:blipFill>
        <p:spPr>
          <a:xfrm>
            <a:off x="841248" y="1298448"/>
            <a:ext cx="420624" cy="420624"/>
          </a:xfrm>
          <a:prstGeom prst="rect">
            <a:avLst/>
          </a:prstGeom>
        </p:spPr>
      </p:pic>
      <p:sp>
        <p:nvSpPr>
          <p:cNvPr id="9" name="Text 6"/>
          <p:cNvSpPr/>
          <p:nvPr/>
        </p:nvSpPr>
        <p:spPr>
          <a:xfrm>
            <a:off x="1371600" y="1261872"/>
            <a:ext cx="1828800" cy="36576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状況</a:t>
            </a:r>
            <a:endParaRPr lang="en-US" sz="1400" dirty="0"/>
          </a:p>
        </p:txBody>
      </p:sp>
      <p:sp>
        <p:nvSpPr>
          <p:cNvPr id="10" name="Text 7"/>
          <p:cNvSpPr/>
          <p:nvPr/>
        </p:nvSpPr>
        <p:spPr>
          <a:xfrm>
            <a:off x="1371600" y="1591056"/>
            <a:ext cx="10149840" cy="777240"/>
          </a:xfrm>
          <a:prstGeom prst="rect">
            <a:avLst/>
          </a:prstGeom>
          <a:noFill/>
          <a:ln/>
        </p:spPr>
        <p:txBody>
          <a:bodyPr wrap="square" lIns="0" tIns="0" rIns="0" bIns="0" rtlCol="0" anchor="t"/>
          <a:lstStyle/>
          <a:p>
            <a:pPr indent="0" marL="0">
              <a:lnSpc>
                <a:spcPct val="112000"/>
              </a:lnSpc>
              <a:buNone/>
            </a:pPr>
            <a:r>
              <a:rPr lang="en-US" sz="1300" dirty="0">
                <a:solidFill>
                  <a:srgbClr val="263238"/>
                </a:solidFill>
                <a:latin typeface="Meiryo" pitchFamily="34" charset="0"/>
                <a:ea typeface="Meiryo" pitchFamily="34" charset="-122"/>
                <a:cs typeface="Meiryo" pitchFamily="34" charset="-120"/>
              </a:rPr>
              <a:t>契約書の要約と技術仕様書の整理のため、無料の外部AIサービスへ契約書全文と技術資料を貼り付けようとしている。契約書には秘密保持条項があり、技術資料には未公表の設計情報が含まれている。</a:t>
            </a:r>
            <a:endParaRPr lang="en-US" sz="1300" dirty="0"/>
          </a:p>
        </p:txBody>
      </p:sp>
      <p:sp>
        <p:nvSpPr>
          <p:cNvPr id="11" name="Shape 8"/>
          <p:cNvSpPr/>
          <p:nvPr/>
        </p:nvSpPr>
        <p:spPr>
          <a:xfrm>
            <a:off x="548640" y="2606040"/>
            <a:ext cx="5486400" cy="3337560"/>
          </a:xfrm>
          <a:prstGeom prst="roundRect">
            <a:avLst>
              <a:gd name="adj" fmla="val 2466"/>
            </a:avLst>
          </a:prstGeom>
          <a:solidFill>
            <a:srgbClr val="FBEAE8"/>
          </a:solidFill>
          <a:ln w="12700">
            <a:solidFill>
              <a:srgbClr val="E3C3BE"/>
            </a:solidFill>
            <a:prstDash val="solid"/>
          </a:ln>
        </p:spPr>
      </p:sp>
      <p:pic>
        <p:nvPicPr>
          <p:cNvPr id="12" name="Image 1" descr="preencoded.png">    </p:cNvPr>
          <p:cNvPicPr>
            <a:picLocks noChangeAspect="1"/>
          </p:cNvPicPr>
          <p:nvPr/>
        </p:nvPicPr>
        <p:blipFill>
          <a:blip r:embed="rId2"/>
          <a:stretch>
            <a:fillRect/>
          </a:stretch>
        </p:blipFill>
        <p:spPr>
          <a:xfrm>
            <a:off x="822960" y="2852928"/>
            <a:ext cx="402336" cy="402336"/>
          </a:xfrm>
          <a:prstGeom prst="rect">
            <a:avLst/>
          </a:prstGeom>
        </p:spPr>
      </p:pic>
      <p:sp>
        <p:nvSpPr>
          <p:cNvPr id="13" name="Text 9"/>
          <p:cNvSpPr/>
          <p:nvPr/>
        </p:nvSpPr>
        <p:spPr>
          <a:xfrm>
            <a:off x="1353312" y="2834640"/>
            <a:ext cx="4572000" cy="420624"/>
          </a:xfrm>
          <a:prstGeom prst="rect">
            <a:avLst/>
          </a:prstGeom>
          <a:noFill/>
          <a:ln/>
        </p:spPr>
        <p:txBody>
          <a:bodyPr wrap="square" lIns="0" tIns="0" rIns="0" bIns="0" rtlCol="0" anchor="ctr"/>
          <a:lstStyle/>
          <a:p>
            <a:pPr indent="0" marL="0">
              <a:buNone/>
            </a:pPr>
            <a:r>
              <a:rPr lang="en-US" sz="1450" b="1" dirty="0">
                <a:solidFill>
                  <a:srgbClr val="B42318"/>
                </a:solidFill>
                <a:latin typeface="Meiryo" pitchFamily="34" charset="0"/>
                <a:ea typeface="Meiryo" pitchFamily="34" charset="-122"/>
                <a:cs typeface="Meiryo" pitchFamily="34" charset="-120"/>
              </a:rPr>
              <a:t>何が問題か</a:t>
            </a:r>
            <a:endParaRPr lang="en-US" sz="1450" dirty="0"/>
          </a:p>
        </p:txBody>
      </p:sp>
      <p:sp>
        <p:nvSpPr>
          <p:cNvPr id="14" name="Text 10"/>
          <p:cNvSpPr/>
          <p:nvPr/>
        </p:nvSpPr>
        <p:spPr>
          <a:xfrm>
            <a:off x="841248" y="3337560"/>
            <a:ext cx="4983480" cy="2514600"/>
          </a:xfrm>
          <a:prstGeom prst="rect">
            <a:avLst/>
          </a:prstGeom>
          <a:noFill/>
          <a:ln/>
        </p:spPr>
        <p:txBody>
          <a:bodyPr wrap="square" lIns="0" tIns="0" rIns="0" bIns="0" rtlCol="0" anchor="t"/>
          <a:lstStyle/>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入力情報が外部事業者に渡れば「持出し・第三者提供」に</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契約上の秘密保持義務に違反するおそれ</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未公表の設計情報は非公知性・秘密管理性を損ない得る</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未承認サービスは規約・データ取扱いが不明</a:t>
            </a:r>
            <a:endParaRPr lang="en-US" sz="1200" dirty="0"/>
          </a:p>
        </p:txBody>
      </p:sp>
      <p:sp>
        <p:nvSpPr>
          <p:cNvPr id="15" name="Shape 11"/>
          <p:cNvSpPr/>
          <p:nvPr/>
        </p:nvSpPr>
        <p:spPr>
          <a:xfrm>
            <a:off x="6199632" y="2606040"/>
            <a:ext cx="5440680" cy="3337560"/>
          </a:xfrm>
          <a:prstGeom prst="roundRect">
            <a:avLst>
              <a:gd name="adj" fmla="val 2466"/>
            </a:avLst>
          </a:prstGeom>
          <a:solidFill>
            <a:srgbClr val="E9F1EC"/>
          </a:solidFill>
          <a:ln w="12700">
            <a:solidFill>
              <a:srgbClr val="BFD7C8"/>
            </a:solidFill>
            <a:prstDash val="solid"/>
          </a:ln>
        </p:spPr>
      </p:sp>
      <p:pic>
        <p:nvPicPr>
          <p:cNvPr id="16" name="Image 2" descr="preencoded.png">    </p:cNvPr>
          <p:cNvPicPr>
            <a:picLocks noChangeAspect="1"/>
          </p:cNvPicPr>
          <p:nvPr/>
        </p:nvPicPr>
        <p:blipFill>
          <a:blip r:embed="rId3"/>
          <a:stretch>
            <a:fillRect/>
          </a:stretch>
        </p:blipFill>
        <p:spPr>
          <a:xfrm>
            <a:off x="6473952" y="2852928"/>
            <a:ext cx="402336" cy="402336"/>
          </a:xfrm>
          <a:prstGeom prst="rect">
            <a:avLst/>
          </a:prstGeom>
        </p:spPr>
      </p:pic>
      <p:sp>
        <p:nvSpPr>
          <p:cNvPr id="17" name="Text 12"/>
          <p:cNvSpPr/>
          <p:nvPr/>
        </p:nvSpPr>
        <p:spPr>
          <a:xfrm>
            <a:off x="7004304" y="2834640"/>
            <a:ext cx="4572000" cy="420624"/>
          </a:xfrm>
          <a:prstGeom prst="rect">
            <a:avLst/>
          </a:prstGeom>
          <a:noFill/>
          <a:ln/>
        </p:spPr>
        <p:txBody>
          <a:bodyPr wrap="square" lIns="0" tIns="0" rIns="0" bIns="0" rtlCol="0" anchor="ctr"/>
          <a:lstStyle/>
          <a:p>
            <a:pPr indent="0" marL="0">
              <a:buNone/>
            </a:pPr>
            <a:r>
              <a:rPr lang="en-US" sz="1450" b="1" dirty="0">
                <a:solidFill>
                  <a:srgbClr val="2F6B4F"/>
                </a:solidFill>
                <a:latin typeface="Meiryo" pitchFamily="34" charset="0"/>
                <a:ea typeface="Meiryo" pitchFamily="34" charset="-122"/>
                <a:cs typeface="Meiryo" pitchFamily="34" charset="-120"/>
              </a:rPr>
              <a:t>とるべき対応</a:t>
            </a:r>
            <a:endParaRPr lang="en-US" sz="1450" dirty="0"/>
          </a:p>
        </p:txBody>
      </p:sp>
      <p:sp>
        <p:nvSpPr>
          <p:cNvPr id="18" name="Text 13"/>
          <p:cNvSpPr/>
          <p:nvPr/>
        </p:nvSpPr>
        <p:spPr>
          <a:xfrm>
            <a:off x="6492240" y="3337560"/>
            <a:ext cx="4937760" cy="2514600"/>
          </a:xfrm>
          <a:prstGeom prst="rect">
            <a:avLst/>
          </a:prstGeom>
          <a:noFill/>
          <a:ln/>
        </p:spPr>
        <p:txBody>
          <a:bodyPr wrap="square" lIns="0" tIns="0" rIns="0" bIns="0" rtlCol="0" anchor="t"/>
          <a:lstStyle/>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承認済みのAI・サービスかを確認し、未承認なら使わない</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営業秘密・契約上の秘密・未公表情報はそのまま入れない</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匿名化・マスキング・要約で足りるか検討する</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既に入力したら報告（第11回と自社AIルールに従う）</a:t>
            </a:r>
            <a:endParaRPr lang="en-US"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548640" y="384048"/>
            <a:ext cx="2286000" cy="457200"/>
          </a:xfrm>
          <a:prstGeom prst="roundRect">
            <a:avLst>
              <a:gd name="adj" fmla="val 50000"/>
            </a:avLst>
          </a:prstGeom>
          <a:solidFill>
            <a:srgbClr val="B58A3A"/>
          </a:solidFill>
          <a:ln/>
        </p:spPr>
      </p:sp>
      <p:sp>
        <p:nvSpPr>
          <p:cNvPr id="3" name="Text 1"/>
          <p:cNvSpPr/>
          <p:nvPr/>
        </p:nvSpPr>
        <p:spPr>
          <a:xfrm>
            <a:off x="548640" y="384048"/>
            <a:ext cx="2286000" cy="457200"/>
          </a:xfrm>
          <a:prstGeom prst="rect">
            <a:avLst/>
          </a:prstGeom>
          <a:noFill/>
          <a:ln/>
        </p:spPr>
        <p:txBody>
          <a:bodyPr wrap="square" lIns="0" tIns="0" rIns="0" bIns="0" rtlCol="0" anchor="ctr"/>
          <a:lstStyle/>
          <a:p>
            <a:pPr algn="ctr" indent="0" marL="0">
              <a:buNone/>
            </a:pPr>
            <a:r>
              <a:rPr lang="en-US" sz="1400" b="1" dirty="0">
                <a:solidFill>
                  <a:srgbClr val="FFFFFF"/>
                </a:solidFill>
                <a:latin typeface="Meiryo" pitchFamily="34" charset="0"/>
                <a:ea typeface="Meiryo" pitchFamily="34" charset="-122"/>
                <a:cs typeface="Meiryo" pitchFamily="34" charset="-120"/>
              </a:rPr>
              <a:t>CASE 6</a:t>
            </a:r>
            <a:endParaRPr lang="en-US" sz="1400" dirty="0"/>
          </a:p>
        </p:txBody>
      </p:sp>
      <p:sp>
        <p:nvSpPr>
          <p:cNvPr id="4" name="Text 2"/>
          <p:cNvSpPr/>
          <p:nvPr/>
        </p:nvSpPr>
        <p:spPr>
          <a:xfrm>
            <a:off x="2971800" y="365760"/>
            <a:ext cx="8686800" cy="502920"/>
          </a:xfrm>
          <a:prstGeom prst="rect">
            <a:avLst/>
          </a:prstGeom>
          <a:noFill/>
          <a:ln/>
        </p:spPr>
        <p:txBody>
          <a:bodyPr wrap="square" lIns="0" tIns="0" rIns="0" bIns="0" rtlCol="0" anchor="ctr"/>
          <a:lstStyle/>
          <a:p>
            <a:pPr indent="0" marL="0">
              <a:buNone/>
            </a:pPr>
            <a:r>
              <a:rPr lang="en-US" sz="2300" b="1" dirty="0">
                <a:solidFill>
                  <a:srgbClr val="16314F"/>
                </a:solidFill>
                <a:latin typeface="Meiryo" pitchFamily="34" charset="0"/>
                <a:ea typeface="Meiryo" pitchFamily="34" charset="-122"/>
                <a:cs typeface="Meiryo" pitchFamily="34" charset="-120"/>
              </a:rPr>
              <a:t>共同研究先への過大共有</a:t>
            </a:r>
            <a:endParaRPr lang="en-US" sz="2300" dirty="0"/>
          </a:p>
        </p:txBody>
      </p:sp>
      <p:sp>
        <p:nvSpPr>
          <p:cNvPr id="5" name="Text 3"/>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6" name="Text 4"/>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33 / 36</a:t>
            </a:r>
            <a:endParaRPr lang="en-US" sz="950" dirty="0"/>
          </a:p>
        </p:txBody>
      </p:sp>
      <p:sp>
        <p:nvSpPr>
          <p:cNvPr id="7" name="Shape 5"/>
          <p:cNvSpPr/>
          <p:nvPr/>
        </p:nvSpPr>
        <p:spPr>
          <a:xfrm>
            <a:off x="548640" y="1051560"/>
            <a:ext cx="11091672" cy="1371600"/>
          </a:xfrm>
          <a:prstGeom prst="roundRect">
            <a:avLst>
              <a:gd name="adj" fmla="val 6000"/>
            </a:avLst>
          </a:prstGeom>
          <a:solidFill>
            <a:srgbClr val="E9EDF2"/>
          </a:solidFill>
          <a:ln/>
        </p:spPr>
      </p:sp>
      <p:pic>
        <p:nvPicPr>
          <p:cNvPr id="8" name="Image 0" descr="preencoded.png">    </p:cNvPr>
          <p:cNvPicPr>
            <a:picLocks noChangeAspect="1"/>
          </p:cNvPicPr>
          <p:nvPr/>
        </p:nvPicPr>
        <p:blipFill>
          <a:blip r:embed="rId1"/>
          <a:stretch>
            <a:fillRect/>
          </a:stretch>
        </p:blipFill>
        <p:spPr>
          <a:xfrm>
            <a:off x="841248" y="1298448"/>
            <a:ext cx="420624" cy="420624"/>
          </a:xfrm>
          <a:prstGeom prst="rect">
            <a:avLst/>
          </a:prstGeom>
        </p:spPr>
      </p:pic>
      <p:sp>
        <p:nvSpPr>
          <p:cNvPr id="9" name="Text 6"/>
          <p:cNvSpPr/>
          <p:nvPr/>
        </p:nvSpPr>
        <p:spPr>
          <a:xfrm>
            <a:off x="1371600" y="1261872"/>
            <a:ext cx="1828800" cy="36576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状況</a:t>
            </a:r>
            <a:endParaRPr lang="en-US" sz="1400" dirty="0"/>
          </a:p>
        </p:txBody>
      </p:sp>
      <p:sp>
        <p:nvSpPr>
          <p:cNvPr id="10" name="Text 7"/>
          <p:cNvSpPr/>
          <p:nvPr/>
        </p:nvSpPr>
        <p:spPr>
          <a:xfrm>
            <a:off x="1371600" y="1591056"/>
            <a:ext cx="10149840" cy="777240"/>
          </a:xfrm>
          <a:prstGeom prst="rect">
            <a:avLst/>
          </a:prstGeom>
          <a:noFill/>
          <a:ln/>
        </p:spPr>
        <p:txBody>
          <a:bodyPr wrap="square" lIns="0" tIns="0" rIns="0" bIns="0" rtlCol="0" anchor="t"/>
          <a:lstStyle/>
          <a:p>
            <a:pPr indent="0" marL="0">
              <a:lnSpc>
                <a:spcPct val="112000"/>
              </a:lnSpc>
              <a:buNone/>
            </a:pPr>
            <a:r>
              <a:rPr lang="en-US" sz="1300" dirty="0">
                <a:solidFill>
                  <a:srgbClr val="263238"/>
                </a:solidFill>
                <a:latin typeface="Meiryo" pitchFamily="34" charset="0"/>
                <a:ea typeface="Meiryo" pitchFamily="34" charset="-122"/>
                <a:cs typeface="Meiryo" pitchFamily="34" charset="-120"/>
              </a:rPr>
              <a:t>研究開発部門が、共同研究先へ資料を共有する際、必要な実験データだけでなく、社内の未公表ノウハウ・別プロジェクトの資料・将来製品の構想資料まで同じフォルダに入れて共有した。</a:t>
            </a:r>
            <a:endParaRPr lang="en-US" sz="1300" dirty="0"/>
          </a:p>
        </p:txBody>
      </p:sp>
      <p:sp>
        <p:nvSpPr>
          <p:cNvPr id="11" name="Shape 8"/>
          <p:cNvSpPr/>
          <p:nvPr/>
        </p:nvSpPr>
        <p:spPr>
          <a:xfrm>
            <a:off x="548640" y="2606040"/>
            <a:ext cx="5486400" cy="3337560"/>
          </a:xfrm>
          <a:prstGeom prst="roundRect">
            <a:avLst>
              <a:gd name="adj" fmla="val 2466"/>
            </a:avLst>
          </a:prstGeom>
          <a:solidFill>
            <a:srgbClr val="FBEAE8"/>
          </a:solidFill>
          <a:ln w="12700">
            <a:solidFill>
              <a:srgbClr val="E3C3BE"/>
            </a:solidFill>
            <a:prstDash val="solid"/>
          </a:ln>
        </p:spPr>
      </p:sp>
      <p:pic>
        <p:nvPicPr>
          <p:cNvPr id="12" name="Image 1" descr="preencoded.png">    </p:cNvPr>
          <p:cNvPicPr>
            <a:picLocks noChangeAspect="1"/>
          </p:cNvPicPr>
          <p:nvPr/>
        </p:nvPicPr>
        <p:blipFill>
          <a:blip r:embed="rId2"/>
          <a:stretch>
            <a:fillRect/>
          </a:stretch>
        </p:blipFill>
        <p:spPr>
          <a:xfrm>
            <a:off x="822960" y="2852928"/>
            <a:ext cx="402336" cy="402336"/>
          </a:xfrm>
          <a:prstGeom prst="rect">
            <a:avLst/>
          </a:prstGeom>
        </p:spPr>
      </p:pic>
      <p:sp>
        <p:nvSpPr>
          <p:cNvPr id="13" name="Text 9"/>
          <p:cNvSpPr/>
          <p:nvPr/>
        </p:nvSpPr>
        <p:spPr>
          <a:xfrm>
            <a:off x="1353312" y="2834640"/>
            <a:ext cx="4572000" cy="420624"/>
          </a:xfrm>
          <a:prstGeom prst="rect">
            <a:avLst/>
          </a:prstGeom>
          <a:noFill/>
          <a:ln/>
        </p:spPr>
        <p:txBody>
          <a:bodyPr wrap="square" lIns="0" tIns="0" rIns="0" bIns="0" rtlCol="0" anchor="ctr"/>
          <a:lstStyle/>
          <a:p>
            <a:pPr indent="0" marL="0">
              <a:buNone/>
            </a:pPr>
            <a:r>
              <a:rPr lang="en-US" sz="1450" b="1" dirty="0">
                <a:solidFill>
                  <a:srgbClr val="B42318"/>
                </a:solidFill>
                <a:latin typeface="Meiryo" pitchFamily="34" charset="0"/>
                <a:ea typeface="Meiryo" pitchFamily="34" charset="-122"/>
                <a:cs typeface="Meiryo" pitchFamily="34" charset="-120"/>
              </a:rPr>
              <a:t>何が問題か</a:t>
            </a:r>
            <a:endParaRPr lang="en-US" sz="1450" dirty="0"/>
          </a:p>
        </p:txBody>
      </p:sp>
      <p:sp>
        <p:nvSpPr>
          <p:cNvPr id="14" name="Text 10"/>
          <p:cNvSpPr/>
          <p:nvPr/>
        </p:nvSpPr>
        <p:spPr>
          <a:xfrm>
            <a:off x="841248" y="3337560"/>
            <a:ext cx="4983480" cy="2514600"/>
          </a:xfrm>
          <a:prstGeom prst="rect">
            <a:avLst/>
          </a:prstGeom>
          <a:noFill/>
          <a:ln/>
        </p:spPr>
        <p:txBody>
          <a:bodyPr wrap="square" lIns="0" tIns="0" rIns="0" bIns="0" rtlCol="0" anchor="t"/>
          <a:lstStyle/>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必要な範囲を超えた「過大な共有」になっている</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別プロジェクト・将来構想は共同研究の対象外の秘密</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NDA・共同研究契約の範囲を超えるおそれ</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同じフォルダに混在し、アクセス制限が効かない</a:t>
            </a:r>
            <a:endParaRPr lang="en-US" sz="1200" dirty="0"/>
          </a:p>
        </p:txBody>
      </p:sp>
      <p:sp>
        <p:nvSpPr>
          <p:cNvPr id="15" name="Shape 11"/>
          <p:cNvSpPr/>
          <p:nvPr/>
        </p:nvSpPr>
        <p:spPr>
          <a:xfrm>
            <a:off x="6199632" y="2606040"/>
            <a:ext cx="5440680" cy="3337560"/>
          </a:xfrm>
          <a:prstGeom prst="roundRect">
            <a:avLst>
              <a:gd name="adj" fmla="val 2466"/>
            </a:avLst>
          </a:prstGeom>
          <a:solidFill>
            <a:srgbClr val="E9F1EC"/>
          </a:solidFill>
          <a:ln w="12700">
            <a:solidFill>
              <a:srgbClr val="BFD7C8"/>
            </a:solidFill>
            <a:prstDash val="solid"/>
          </a:ln>
        </p:spPr>
      </p:sp>
      <p:pic>
        <p:nvPicPr>
          <p:cNvPr id="16" name="Image 2" descr="preencoded.png">    </p:cNvPr>
          <p:cNvPicPr>
            <a:picLocks noChangeAspect="1"/>
          </p:cNvPicPr>
          <p:nvPr/>
        </p:nvPicPr>
        <p:blipFill>
          <a:blip r:embed="rId3"/>
          <a:stretch>
            <a:fillRect/>
          </a:stretch>
        </p:blipFill>
        <p:spPr>
          <a:xfrm>
            <a:off x="6473952" y="2852928"/>
            <a:ext cx="402336" cy="402336"/>
          </a:xfrm>
          <a:prstGeom prst="rect">
            <a:avLst/>
          </a:prstGeom>
        </p:spPr>
      </p:pic>
      <p:sp>
        <p:nvSpPr>
          <p:cNvPr id="17" name="Text 12"/>
          <p:cNvSpPr/>
          <p:nvPr/>
        </p:nvSpPr>
        <p:spPr>
          <a:xfrm>
            <a:off x="7004304" y="2834640"/>
            <a:ext cx="4572000" cy="420624"/>
          </a:xfrm>
          <a:prstGeom prst="rect">
            <a:avLst/>
          </a:prstGeom>
          <a:noFill/>
          <a:ln/>
        </p:spPr>
        <p:txBody>
          <a:bodyPr wrap="square" lIns="0" tIns="0" rIns="0" bIns="0" rtlCol="0" anchor="ctr"/>
          <a:lstStyle/>
          <a:p>
            <a:pPr indent="0" marL="0">
              <a:buNone/>
            </a:pPr>
            <a:r>
              <a:rPr lang="en-US" sz="1450" b="1" dirty="0">
                <a:solidFill>
                  <a:srgbClr val="2F6B4F"/>
                </a:solidFill>
                <a:latin typeface="Meiryo" pitchFamily="34" charset="0"/>
                <a:ea typeface="Meiryo" pitchFamily="34" charset="-122"/>
                <a:cs typeface="Meiryo" pitchFamily="34" charset="-120"/>
              </a:rPr>
              <a:t>とるべき対応</a:t>
            </a:r>
            <a:endParaRPr lang="en-US" sz="1450" dirty="0"/>
          </a:p>
        </p:txBody>
      </p:sp>
      <p:sp>
        <p:nvSpPr>
          <p:cNvPr id="18" name="Text 13"/>
          <p:cNvSpPr/>
          <p:nvPr/>
        </p:nvSpPr>
        <p:spPr>
          <a:xfrm>
            <a:off x="6492240" y="3337560"/>
            <a:ext cx="4937760" cy="2514600"/>
          </a:xfrm>
          <a:prstGeom prst="rect">
            <a:avLst/>
          </a:prstGeom>
          <a:noFill/>
          <a:ln/>
        </p:spPr>
        <p:txBody>
          <a:bodyPr wrap="square" lIns="0" tIns="0" rIns="0" bIns="0" rtlCol="0" anchor="t"/>
          <a:lstStyle/>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共有は必要な実験データだけに絞り、範囲外資料を外す</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共有用フォルダを分離し、社内限り資料を混ぜない</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NDA・共同研究契約で共有範囲・目的を確認する</a:t>
            </a:r>
            <a:endParaRPr lang="en-US" sz="1200" dirty="0"/>
          </a:p>
          <a:p>
            <a:pPr marL="165100" indent="-165100">
              <a:lnSpc>
                <a:spcPct val="110000"/>
              </a:lnSpc>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共有前チェックを行い、過大共有に気づいたら是正・報告</a:t>
            </a:r>
            <a:endParaRPr lang="en-US" sz="12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CHECKLIST ｜ 毎日の習慣</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日常行動チェックリスト</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34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500" dirty="0">
                <a:solidFill>
                  <a:srgbClr val="5B6B7B"/>
                </a:solidFill>
                <a:latin typeface="Meiryo" pitchFamily="34" charset="0"/>
                <a:ea typeface="Meiryo" pitchFamily="34" charset="-122"/>
                <a:cs typeface="Meiryo" pitchFamily="34" charset="-120"/>
              </a:rPr>
              <a:t>難しく考えず、この6つを習慣にするだけで、多くの事故は防げます。</a:t>
            </a:r>
            <a:endParaRPr lang="en-US" sz="1500" dirty="0"/>
          </a:p>
        </p:txBody>
      </p:sp>
      <p:sp>
        <p:nvSpPr>
          <p:cNvPr id="7" name="Shape 5"/>
          <p:cNvSpPr/>
          <p:nvPr/>
        </p:nvSpPr>
        <p:spPr>
          <a:xfrm>
            <a:off x="548640" y="1965960"/>
            <a:ext cx="3593592" cy="1783080"/>
          </a:xfrm>
          <a:prstGeom prst="roundRect">
            <a:avLst>
              <a:gd name="adj" fmla="val 4615"/>
            </a:avLst>
          </a:prstGeom>
          <a:solidFill>
            <a:srgbClr val="FFFFFF"/>
          </a:solidFill>
          <a:ln/>
          <a:effectLst>
            <a:outerShdw sx="100000" sy="100000" kx="0" ky="0" algn="bl" rotWithShape="0" blurRad="88900" dist="38100" dir="5400000">
              <a:srgbClr val="20303F">
                <a:alpha val="16000"/>
              </a:srgbClr>
            </a:outerShdw>
          </a:effectLst>
        </p:spPr>
      </p:sp>
      <p:sp>
        <p:nvSpPr>
          <p:cNvPr id="8" name="Shape 6"/>
          <p:cNvSpPr/>
          <p:nvPr/>
        </p:nvSpPr>
        <p:spPr>
          <a:xfrm>
            <a:off x="786384" y="2221992"/>
            <a:ext cx="566928" cy="56692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933785" y="2369393"/>
            <a:ext cx="272125" cy="272125"/>
          </a:xfrm>
          <a:prstGeom prst="rect">
            <a:avLst/>
          </a:prstGeom>
        </p:spPr>
      </p:pic>
      <p:sp>
        <p:nvSpPr>
          <p:cNvPr id="10" name="Text 7"/>
          <p:cNvSpPr/>
          <p:nvPr/>
        </p:nvSpPr>
        <p:spPr>
          <a:xfrm>
            <a:off x="1481328" y="2221992"/>
            <a:ext cx="2496312" cy="56692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秘密かどうか確認</a:t>
            </a:r>
            <a:endParaRPr lang="en-US" sz="1400" dirty="0"/>
          </a:p>
        </p:txBody>
      </p:sp>
      <p:sp>
        <p:nvSpPr>
          <p:cNvPr id="11" name="Text 8"/>
          <p:cNvSpPr/>
          <p:nvPr/>
        </p:nvSpPr>
        <p:spPr>
          <a:xfrm>
            <a:off x="804672" y="2898648"/>
            <a:ext cx="3099816" cy="731520"/>
          </a:xfrm>
          <a:prstGeom prst="rect">
            <a:avLst/>
          </a:prstGeom>
          <a:noFill/>
          <a:ln/>
        </p:spPr>
        <p:txBody>
          <a:bodyPr wrap="square" lIns="0" tIns="0" rIns="0" bIns="0" rtlCol="0" anchor="t"/>
          <a:lstStyle/>
          <a:p>
            <a:pPr indent="0" marL="0">
              <a:lnSpc>
                <a:spcPct val="110000"/>
              </a:lnSpc>
              <a:buNone/>
            </a:pPr>
            <a:r>
              <a:rPr lang="en-US" sz="1200" dirty="0">
                <a:solidFill>
                  <a:srgbClr val="263238"/>
                </a:solidFill>
                <a:latin typeface="Meiryo" pitchFamily="34" charset="0"/>
                <a:ea typeface="Meiryo" pitchFamily="34" charset="-122"/>
                <a:cs typeface="Meiryo" pitchFamily="34" charset="-120"/>
              </a:rPr>
              <a:t>表示・アクセス制限・社外秘指定・契約上の秘密かを見る。</a:t>
            </a:r>
            <a:endParaRPr lang="en-US" sz="1200" dirty="0"/>
          </a:p>
        </p:txBody>
      </p:sp>
      <p:sp>
        <p:nvSpPr>
          <p:cNvPr id="12" name="Shape 9"/>
          <p:cNvSpPr/>
          <p:nvPr/>
        </p:nvSpPr>
        <p:spPr>
          <a:xfrm>
            <a:off x="4370832" y="1965960"/>
            <a:ext cx="3593592" cy="1783080"/>
          </a:xfrm>
          <a:prstGeom prst="roundRect">
            <a:avLst>
              <a:gd name="adj" fmla="val 4615"/>
            </a:avLst>
          </a:prstGeom>
          <a:solidFill>
            <a:srgbClr val="FFFFFF"/>
          </a:solidFill>
          <a:ln/>
          <a:effectLst>
            <a:outerShdw sx="100000" sy="100000" kx="0" ky="0" algn="bl" rotWithShape="0" blurRad="88900" dist="38100" dir="5400000">
              <a:srgbClr val="20303F">
                <a:alpha val="16000"/>
              </a:srgbClr>
            </a:outerShdw>
          </a:effectLst>
        </p:spPr>
      </p:sp>
      <p:sp>
        <p:nvSpPr>
          <p:cNvPr id="13" name="Shape 10"/>
          <p:cNvSpPr/>
          <p:nvPr/>
        </p:nvSpPr>
        <p:spPr>
          <a:xfrm>
            <a:off x="4608576" y="2221992"/>
            <a:ext cx="566928" cy="56692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14" name="Image 1" descr="preencoded.png">    </p:cNvPr>
          <p:cNvPicPr>
            <a:picLocks noChangeAspect="1"/>
          </p:cNvPicPr>
          <p:nvPr/>
        </p:nvPicPr>
        <p:blipFill>
          <a:blip r:embed="rId2"/>
          <a:stretch>
            <a:fillRect/>
          </a:stretch>
        </p:blipFill>
        <p:spPr>
          <a:xfrm>
            <a:off x="4755977" y="2369393"/>
            <a:ext cx="272125" cy="272125"/>
          </a:xfrm>
          <a:prstGeom prst="rect">
            <a:avLst/>
          </a:prstGeom>
        </p:spPr>
      </p:pic>
      <p:sp>
        <p:nvSpPr>
          <p:cNvPr id="15" name="Text 11"/>
          <p:cNvSpPr/>
          <p:nvPr/>
        </p:nvSpPr>
        <p:spPr>
          <a:xfrm>
            <a:off x="5303520" y="2221992"/>
            <a:ext cx="2496312" cy="56692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共有は必要な人だけ</a:t>
            </a:r>
            <a:endParaRPr lang="en-US" sz="1400" dirty="0"/>
          </a:p>
        </p:txBody>
      </p:sp>
      <p:sp>
        <p:nvSpPr>
          <p:cNvPr id="16" name="Text 12"/>
          <p:cNvSpPr/>
          <p:nvPr/>
        </p:nvSpPr>
        <p:spPr>
          <a:xfrm>
            <a:off x="4626864" y="2898648"/>
            <a:ext cx="3099816" cy="731520"/>
          </a:xfrm>
          <a:prstGeom prst="rect">
            <a:avLst/>
          </a:prstGeom>
          <a:noFill/>
          <a:ln/>
        </p:spPr>
        <p:txBody>
          <a:bodyPr wrap="square" lIns="0" tIns="0" rIns="0" bIns="0" rtlCol="0" anchor="t"/>
          <a:lstStyle/>
          <a:p>
            <a:pPr indent="0" marL="0">
              <a:lnSpc>
                <a:spcPct val="110000"/>
              </a:lnSpc>
              <a:buNone/>
            </a:pPr>
            <a:r>
              <a:rPr lang="en-US" sz="1200" dirty="0">
                <a:solidFill>
                  <a:srgbClr val="263238"/>
                </a:solidFill>
                <a:latin typeface="Meiryo" pitchFamily="34" charset="0"/>
                <a:ea typeface="Meiryo" pitchFamily="34" charset="-122"/>
                <a:cs typeface="Meiryo" pitchFamily="34" charset="-120"/>
              </a:rPr>
              <a:t>範囲を最小限にし、権限と公開範囲を確かめる。</a:t>
            </a:r>
            <a:endParaRPr lang="en-US" sz="1200" dirty="0"/>
          </a:p>
        </p:txBody>
      </p:sp>
      <p:sp>
        <p:nvSpPr>
          <p:cNvPr id="17" name="Shape 13"/>
          <p:cNvSpPr/>
          <p:nvPr/>
        </p:nvSpPr>
        <p:spPr>
          <a:xfrm>
            <a:off x="8193024" y="1965960"/>
            <a:ext cx="3593592" cy="1783080"/>
          </a:xfrm>
          <a:prstGeom prst="roundRect">
            <a:avLst>
              <a:gd name="adj" fmla="val 4615"/>
            </a:avLst>
          </a:prstGeom>
          <a:solidFill>
            <a:srgbClr val="FFFFFF"/>
          </a:solidFill>
          <a:ln/>
          <a:effectLst>
            <a:outerShdw sx="100000" sy="100000" kx="0" ky="0" algn="bl" rotWithShape="0" blurRad="88900" dist="38100" dir="5400000">
              <a:srgbClr val="20303F">
                <a:alpha val="16000"/>
              </a:srgbClr>
            </a:outerShdw>
          </a:effectLst>
        </p:spPr>
      </p:sp>
      <p:sp>
        <p:nvSpPr>
          <p:cNvPr id="18" name="Shape 14"/>
          <p:cNvSpPr/>
          <p:nvPr/>
        </p:nvSpPr>
        <p:spPr>
          <a:xfrm>
            <a:off x="8430768" y="2221992"/>
            <a:ext cx="566928" cy="566928"/>
          </a:xfrm>
          <a:prstGeom prst="ellipse">
            <a:avLst/>
          </a:prstGeom>
          <a:solidFill>
            <a:srgbClr val="16314F"/>
          </a:solidFill>
          <a:ln/>
          <a:effectLst>
            <a:outerShdw sx="100000" sy="100000" kx="0" ky="0" algn="bl" rotWithShape="0" blurRad="63500" dist="25400" dir="5400000">
              <a:srgbClr val="20303F">
                <a:alpha val="12000"/>
              </a:srgbClr>
            </a:outerShdw>
          </a:effectLst>
        </p:spPr>
      </p:sp>
      <p:pic>
        <p:nvPicPr>
          <p:cNvPr id="19" name="Image 2" descr="preencoded.png">    </p:cNvPr>
          <p:cNvPicPr>
            <a:picLocks noChangeAspect="1"/>
          </p:cNvPicPr>
          <p:nvPr/>
        </p:nvPicPr>
        <p:blipFill>
          <a:blip r:embed="rId3"/>
          <a:stretch>
            <a:fillRect/>
          </a:stretch>
        </p:blipFill>
        <p:spPr>
          <a:xfrm>
            <a:off x="8578169" y="2369393"/>
            <a:ext cx="272125" cy="272125"/>
          </a:xfrm>
          <a:prstGeom prst="rect">
            <a:avLst/>
          </a:prstGeom>
        </p:spPr>
      </p:pic>
      <p:sp>
        <p:nvSpPr>
          <p:cNvPr id="20" name="Text 15"/>
          <p:cNvSpPr/>
          <p:nvPr/>
        </p:nvSpPr>
        <p:spPr>
          <a:xfrm>
            <a:off x="9125712" y="2221992"/>
            <a:ext cx="2496312" cy="56692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私用環境に入れない</a:t>
            </a:r>
            <a:endParaRPr lang="en-US" sz="1400" dirty="0"/>
          </a:p>
        </p:txBody>
      </p:sp>
      <p:sp>
        <p:nvSpPr>
          <p:cNvPr id="21" name="Text 16"/>
          <p:cNvSpPr/>
          <p:nvPr/>
        </p:nvSpPr>
        <p:spPr>
          <a:xfrm>
            <a:off x="8449056" y="2898648"/>
            <a:ext cx="3099816" cy="731520"/>
          </a:xfrm>
          <a:prstGeom prst="rect">
            <a:avLst/>
          </a:prstGeom>
          <a:noFill/>
          <a:ln/>
        </p:spPr>
        <p:txBody>
          <a:bodyPr wrap="square" lIns="0" tIns="0" rIns="0" bIns="0" rtlCol="0" anchor="t"/>
          <a:lstStyle/>
          <a:p>
            <a:pPr indent="0" marL="0">
              <a:lnSpc>
                <a:spcPct val="110000"/>
              </a:lnSpc>
              <a:buNone/>
            </a:pPr>
            <a:r>
              <a:rPr lang="en-US" sz="1200" dirty="0">
                <a:solidFill>
                  <a:srgbClr val="263238"/>
                </a:solidFill>
                <a:latin typeface="Meiryo" pitchFamily="34" charset="0"/>
                <a:ea typeface="Meiryo" pitchFamily="34" charset="-122"/>
                <a:cs typeface="Meiryo" pitchFamily="34" charset="-120"/>
              </a:rPr>
              <a:t>私用メール・私用クラウド・私物端末・USB・外部AIはNG。</a:t>
            </a:r>
            <a:endParaRPr lang="en-US" sz="1200" dirty="0"/>
          </a:p>
        </p:txBody>
      </p:sp>
      <p:sp>
        <p:nvSpPr>
          <p:cNvPr id="22" name="Shape 17"/>
          <p:cNvSpPr/>
          <p:nvPr/>
        </p:nvSpPr>
        <p:spPr>
          <a:xfrm>
            <a:off x="548640" y="3931920"/>
            <a:ext cx="3593592" cy="1783080"/>
          </a:xfrm>
          <a:prstGeom prst="roundRect">
            <a:avLst>
              <a:gd name="adj" fmla="val 4615"/>
            </a:avLst>
          </a:prstGeom>
          <a:solidFill>
            <a:srgbClr val="FFFFFF"/>
          </a:solidFill>
          <a:ln/>
          <a:effectLst>
            <a:outerShdw sx="100000" sy="100000" kx="0" ky="0" algn="bl" rotWithShape="0" blurRad="88900" dist="38100" dir="5400000">
              <a:srgbClr val="20303F">
                <a:alpha val="16000"/>
              </a:srgbClr>
            </a:outerShdw>
          </a:effectLst>
        </p:spPr>
      </p:sp>
      <p:sp>
        <p:nvSpPr>
          <p:cNvPr id="23" name="Shape 18"/>
          <p:cNvSpPr/>
          <p:nvPr/>
        </p:nvSpPr>
        <p:spPr>
          <a:xfrm>
            <a:off x="786384" y="4187952"/>
            <a:ext cx="566928" cy="56692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24" name="Image 3" descr="preencoded.png">    </p:cNvPr>
          <p:cNvPicPr>
            <a:picLocks noChangeAspect="1"/>
          </p:cNvPicPr>
          <p:nvPr/>
        </p:nvPicPr>
        <p:blipFill>
          <a:blip r:embed="rId4"/>
          <a:stretch>
            <a:fillRect/>
          </a:stretch>
        </p:blipFill>
        <p:spPr>
          <a:xfrm>
            <a:off x="933785" y="4335353"/>
            <a:ext cx="272125" cy="272125"/>
          </a:xfrm>
          <a:prstGeom prst="rect">
            <a:avLst/>
          </a:prstGeom>
        </p:spPr>
      </p:pic>
      <p:sp>
        <p:nvSpPr>
          <p:cNvPr id="25" name="Text 19"/>
          <p:cNvSpPr/>
          <p:nvPr/>
        </p:nvSpPr>
        <p:spPr>
          <a:xfrm>
            <a:off x="1481328" y="4187952"/>
            <a:ext cx="2496312" cy="56692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画面・会議に注意</a:t>
            </a:r>
            <a:endParaRPr lang="en-US" sz="1400" dirty="0"/>
          </a:p>
        </p:txBody>
      </p:sp>
      <p:sp>
        <p:nvSpPr>
          <p:cNvPr id="26" name="Text 20"/>
          <p:cNvSpPr/>
          <p:nvPr/>
        </p:nvSpPr>
        <p:spPr>
          <a:xfrm>
            <a:off x="804672" y="4864608"/>
            <a:ext cx="3099816" cy="731520"/>
          </a:xfrm>
          <a:prstGeom prst="rect">
            <a:avLst/>
          </a:prstGeom>
          <a:noFill/>
          <a:ln/>
        </p:spPr>
        <p:txBody>
          <a:bodyPr wrap="square" lIns="0" tIns="0" rIns="0" bIns="0" rtlCol="0" anchor="t"/>
          <a:lstStyle/>
          <a:p>
            <a:pPr indent="0" marL="0">
              <a:lnSpc>
                <a:spcPct val="110000"/>
              </a:lnSpc>
              <a:buNone/>
            </a:pPr>
            <a:r>
              <a:rPr lang="en-US" sz="1200" dirty="0">
                <a:solidFill>
                  <a:srgbClr val="263238"/>
                </a:solidFill>
                <a:latin typeface="Meiryo" pitchFamily="34" charset="0"/>
                <a:ea typeface="Meiryo" pitchFamily="34" charset="-122"/>
                <a:cs typeface="Meiryo" pitchFamily="34" charset="-120"/>
              </a:rPr>
              <a:t>画面共有前に他案件を閉じ、社外がいる場で話さない。</a:t>
            </a:r>
            <a:endParaRPr lang="en-US" sz="1200" dirty="0"/>
          </a:p>
        </p:txBody>
      </p:sp>
      <p:sp>
        <p:nvSpPr>
          <p:cNvPr id="27" name="Shape 21"/>
          <p:cNvSpPr/>
          <p:nvPr/>
        </p:nvSpPr>
        <p:spPr>
          <a:xfrm>
            <a:off x="4370832" y="3931920"/>
            <a:ext cx="3593592" cy="1783080"/>
          </a:xfrm>
          <a:prstGeom prst="roundRect">
            <a:avLst>
              <a:gd name="adj" fmla="val 4615"/>
            </a:avLst>
          </a:prstGeom>
          <a:solidFill>
            <a:srgbClr val="FFFFFF"/>
          </a:solidFill>
          <a:ln/>
          <a:effectLst>
            <a:outerShdw sx="100000" sy="100000" kx="0" ky="0" algn="bl" rotWithShape="0" blurRad="88900" dist="38100" dir="5400000">
              <a:srgbClr val="20303F">
                <a:alpha val="16000"/>
              </a:srgbClr>
            </a:outerShdw>
          </a:effectLst>
        </p:spPr>
      </p:sp>
      <p:sp>
        <p:nvSpPr>
          <p:cNvPr id="28" name="Shape 22"/>
          <p:cNvSpPr/>
          <p:nvPr/>
        </p:nvSpPr>
        <p:spPr>
          <a:xfrm>
            <a:off x="4608576" y="4187952"/>
            <a:ext cx="566928" cy="566928"/>
          </a:xfrm>
          <a:prstGeom prst="ellipse">
            <a:avLst/>
          </a:prstGeom>
          <a:solidFill>
            <a:srgbClr val="16314F"/>
          </a:solidFill>
          <a:ln/>
          <a:effectLst>
            <a:outerShdw sx="100000" sy="100000" kx="0" ky="0" algn="bl" rotWithShape="0" blurRad="63500" dist="25400" dir="5400000">
              <a:srgbClr val="20303F">
                <a:alpha val="12000"/>
              </a:srgbClr>
            </a:outerShdw>
          </a:effectLst>
        </p:spPr>
      </p:sp>
      <p:pic>
        <p:nvPicPr>
          <p:cNvPr id="29" name="Image 4" descr="preencoded.png">    </p:cNvPr>
          <p:cNvPicPr>
            <a:picLocks noChangeAspect="1"/>
          </p:cNvPicPr>
          <p:nvPr/>
        </p:nvPicPr>
        <p:blipFill>
          <a:blip r:embed="rId5"/>
          <a:stretch>
            <a:fillRect/>
          </a:stretch>
        </p:blipFill>
        <p:spPr>
          <a:xfrm>
            <a:off x="4755977" y="4335353"/>
            <a:ext cx="272125" cy="272125"/>
          </a:xfrm>
          <a:prstGeom prst="rect">
            <a:avLst/>
          </a:prstGeom>
        </p:spPr>
      </p:pic>
      <p:sp>
        <p:nvSpPr>
          <p:cNvPr id="30" name="Text 23"/>
          <p:cNvSpPr/>
          <p:nvPr/>
        </p:nvSpPr>
        <p:spPr>
          <a:xfrm>
            <a:off x="5303520" y="4187952"/>
            <a:ext cx="2496312" cy="56692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持込み・持出ししない</a:t>
            </a:r>
            <a:endParaRPr lang="en-US" sz="1400" dirty="0"/>
          </a:p>
        </p:txBody>
      </p:sp>
      <p:sp>
        <p:nvSpPr>
          <p:cNvPr id="31" name="Text 24"/>
          <p:cNvSpPr/>
          <p:nvPr/>
        </p:nvSpPr>
        <p:spPr>
          <a:xfrm>
            <a:off x="4626864" y="4864608"/>
            <a:ext cx="3099816" cy="731520"/>
          </a:xfrm>
          <a:prstGeom prst="rect">
            <a:avLst/>
          </a:prstGeom>
          <a:noFill/>
          <a:ln/>
        </p:spPr>
        <p:txBody>
          <a:bodyPr wrap="square" lIns="0" tIns="0" rIns="0" bIns="0" rtlCol="0" anchor="t"/>
          <a:lstStyle/>
          <a:p>
            <a:pPr indent="0" marL="0">
              <a:lnSpc>
                <a:spcPct val="110000"/>
              </a:lnSpc>
              <a:buNone/>
            </a:pPr>
            <a:r>
              <a:rPr lang="en-US" sz="1200" dirty="0">
                <a:solidFill>
                  <a:srgbClr val="263238"/>
                </a:solidFill>
                <a:latin typeface="Meiryo" pitchFamily="34" charset="0"/>
                <a:ea typeface="Meiryo" pitchFamily="34" charset="-122"/>
                <a:cs typeface="Meiryo" pitchFamily="34" charset="-120"/>
              </a:rPr>
              <a:t>前職情報を入れない／退職・終了時は返す・消す・外す。</a:t>
            </a:r>
            <a:endParaRPr lang="en-US" sz="1200" dirty="0"/>
          </a:p>
        </p:txBody>
      </p:sp>
      <p:sp>
        <p:nvSpPr>
          <p:cNvPr id="32" name="Shape 25"/>
          <p:cNvSpPr/>
          <p:nvPr/>
        </p:nvSpPr>
        <p:spPr>
          <a:xfrm>
            <a:off x="8193024" y="3931920"/>
            <a:ext cx="3593592" cy="1783080"/>
          </a:xfrm>
          <a:prstGeom prst="roundRect">
            <a:avLst>
              <a:gd name="adj" fmla="val 4615"/>
            </a:avLst>
          </a:prstGeom>
          <a:solidFill>
            <a:srgbClr val="FFFFFF"/>
          </a:solidFill>
          <a:ln/>
          <a:effectLst>
            <a:outerShdw sx="100000" sy="100000" kx="0" ky="0" algn="bl" rotWithShape="0" blurRad="88900" dist="38100" dir="5400000">
              <a:srgbClr val="20303F">
                <a:alpha val="16000"/>
              </a:srgbClr>
            </a:outerShdw>
          </a:effectLst>
        </p:spPr>
      </p:sp>
      <p:sp>
        <p:nvSpPr>
          <p:cNvPr id="33" name="Shape 26"/>
          <p:cNvSpPr/>
          <p:nvPr/>
        </p:nvSpPr>
        <p:spPr>
          <a:xfrm>
            <a:off x="8430768" y="4187952"/>
            <a:ext cx="566928" cy="56692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34" name="Image 5" descr="preencoded.png">    </p:cNvPr>
          <p:cNvPicPr>
            <a:picLocks noChangeAspect="1"/>
          </p:cNvPicPr>
          <p:nvPr/>
        </p:nvPicPr>
        <p:blipFill>
          <a:blip r:embed="rId6"/>
          <a:stretch>
            <a:fillRect/>
          </a:stretch>
        </p:blipFill>
        <p:spPr>
          <a:xfrm>
            <a:off x="8578169" y="4335353"/>
            <a:ext cx="272125" cy="272125"/>
          </a:xfrm>
          <a:prstGeom prst="rect">
            <a:avLst/>
          </a:prstGeom>
        </p:spPr>
      </p:pic>
      <p:sp>
        <p:nvSpPr>
          <p:cNvPr id="35" name="Text 27"/>
          <p:cNvSpPr/>
          <p:nvPr/>
        </p:nvSpPr>
        <p:spPr>
          <a:xfrm>
            <a:off x="9125712" y="4187952"/>
            <a:ext cx="2496312" cy="56692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気づいたらすぐ報告</a:t>
            </a:r>
            <a:endParaRPr lang="en-US" sz="1400" dirty="0"/>
          </a:p>
        </p:txBody>
      </p:sp>
      <p:sp>
        <p:nvSpPr>
          <p:cNvPr id="36" name="Text 28"/>
          <p:cNvSpPr/>
          <p:nvPr/>
        </p:nvSpPr>
        <p:spPr>
          <a:xfrm>
            <a:off x="8449056" y="4864608"/>
            <a:ext cx="3099816" cy="731520"/>
          </a:xfrm>
          <a:prstGeom prst="rect">
            <a:avLst/>
          </a:prstGeom>
          <a:noFill/>
          <a:ln/>
        </p:spPr>
        <p:txBody>
          <a:bodyPr wrap="square" lIns="0" tIns="0" rIns="0" bIns="0" rtlCol="0" anchor="t"/>
          <a:lstStyle/>
          <a:p>
            <a:pPr indent="0" marL="0">
              <a:lnSpc>
                <a:spcPct val="110000"/>
              </a:lnSpc>
              <a:buNone/>
            </a:pPr>
            <a:r>
              <a:rPr lang="en-US" sz="1200" dirty="0">
                <a:solidFill>
                  <a:srgbClr val="263238"/>
                </a:solidFill>
                <a:latin typeface="Meiryo" pitchFamily="34" charset="0"/>
                <a:ea typeface="Meiryo" pitchFamily="34" charset="-122"/>
                <a:cs typeface="Meiryo" pitchFamily="34" charset="-120"/>
              </a:rPr>
              <a:t>隠さず・消さず、上長・法務・情報システムへ。</a:t>
            </a:r>
            <a:endParaRPr lang="en-US" sz="1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9144000" y="-822960"/>
            <a:ext cx="3931920" cy="3931920"/>
          </a:xfrm>
          <a:prstGeom prst="roundRect">
            <a:avLst>
              <a:gd name="adj" fmla="val 6977"/>
            </a:avLst>
          </a:prstGeom>
          <a:solidFill>
            <a:srgbClr val="243B53"/>
          </a:solidFill>
          <a:ln/>
        </p:spPr>
      </p:sp>
      <p:sp>
        <p:nvSpPr>
          <p:cNvPr id="3" name="Text 1"/>
          <p:cNvSpPr/>
          <p:nvPr/>
        </p:nvSpPr>
        <p:spPr>
          <a:xfrm>
            <a:off x="548640" y="457200"/>
            <a:ext cx="10058400" cy="365760"/>
          </a:xfrm>
          <a:prstGeom prst="rect">
            <a:avLst/>
          </a:prstGeom>
          <a:noFill/>
          <a:ln/>
        </p:spPr>
        <p:txBody>
          <a:bodyPr wrap="square" lIns="0" tIns="0" rIns="0" bIns="0" rtlCol="0" anchor="ctr"/>
          <a:lstStyle/>
          <a:p>
            <a:pPr indent="0" marL="0">
              <a:buNone/>
            </a:pPr>
            <a:r>
              <a:rPr lang="en-US" sz="1300" b="1" spc="100" kern="0" dirty="0">
                <a:solidFill>
                  <a:srgbClr val="B58A3A"/>
                </a:solidFill>
                <a:latin typeface="Meiryo" pitchFamily="34" charset="0"/>
                <a:ea typeface="Meiryo" pitchFamily="34" charset="-122"/>
                <a:cs typeface="Meiryo" pitchFamily="34" charset="-120"/>
              </a:rPr>
              <a:t>PRINCIPLES ｜ 行動原則</a:t>
            </a:r>
            <a:endParaRPr lang="en-US" sz="1300" dirty="0"/>
          </a:p>
        </p:txBody>
      </p:sp>
      <p:sp>
        <p:nvSpPr>
          <p:cNvPr id="4" name="Text 2"/>
          <p:cNvSpPr/>
          <p:nvPr/>
        </p:nvSpPr>
        <p:spPr>
          <a:xfrm>
            <a:off x="530352" y="822960"/>
            <a:ext cx="10972800" cy="594360"/>
          </a:xfrm>
          <a:prstGeom prst="rect">
            <a:avLst/>
          </a:prstGeom>
          <a:noFill/>
          <a:ln/>
        </p:spPr>
        <p:txBody>
          <a:bodyPr wrap="square" lIns="0" tIns="0" rIns="0" bIns="0" rtlCol="0" anchor="ctr"/>
          <a:lstStyle/>
          <a:p>
            <a:pPr indent="0" marL="0">
              <a:buNone/>
            </a:pPr>
            <a:r>
              <a:rPr lang="en-US" sz="2700" b="1" dirty="0">
                <a:solidFill>
                  <a:srgbClr val="FFFFFF"/>
                </a:solidFill>
                <a:latin typeface="Meiryo" pitchFamily="34" charset="0"/>
                <a:ea typeface="Meiryo" pitchFamily="34" charset="-122"/>
                <a:cs typeface="Meiryo" pitchFamily="34" charset="-120"/>
              </a:rPr>
              <a:t>最後に、これだけは覚えて帰ってください</a:t>
            </a:r>
            <a:endParaRPr lang="en-US" sz="2700" dirty="0"/>
          </a:p>
        </p:txBody>
      </p:sp>
      <p:sp>
        <p:nvSpPr>
          <p:cNvPr id="5" name="Text 3"/>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6" name="Text 4"/>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35 / 36</a:t>
            </a:r>
            <a:endParaRPr lang="en-US" sz="950" dirty="0"/>
          </a:p>
        </p:txBody>
      </p:sp>
      <p:sp>
        <p:nvSpPr>
          <p:cNvPr id="7" name="Shape 5"/>
          <p:cNvSpPr/>
          <p:nvPr/>
        </p:nvSpPr>
        <p:spPr>
          <a:xfrm>
            <a:off x="548640" y="1600200"/>
            <a:ext cx="5440680" cy="1298448"/>
          </a:xfrm>
          <a:prstGeom prst="roundRect">
            <a:avLst>
              <a:gd name="adj" fmla="val 6338"/>
            </a:avLst>
          </a:prstGeom>
          <a:solidFill>
            <a:srgbClr val="243B53"/>
          </a:solidFill>
          <a:ln/>
        </p:spPr>
      </p:sp>
      <p:sp>
        <p:nvSpPr>
          <p:cNvPr id="8" name="Shape 6"/>
          <p:cNvSpPr/>
          <p:nvPr/>
        </p:nvSpPr>
        <p:spPr>
          <a:xfrm>
            <a:off x="786384" y="1856232"/>
            <a:ext cx="548640" cy="548640"/>
          </a:xfrm>
          <a:prstGeom prst="ellipse">
            <a:avLst/>
          </a:prstGeom>
          <a:solidFill>
            <a:srgbClr val="B58A3A"/>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929030" y="1998878"/>
            <a:ext cx="263347" cy="263347"/>
          </a:xfrm>
          <a:prstGeom prst="rect">
            <a:avLst/>
          </a:prstGeom>
        </p:spPr>
      </p:pic>
      <p:sp>
        <p:nvSpPr>
          <p:cNvPr id="10" name="Text 7"/>
          <p:cNvSpPr/>
          <p:nvPr/>
        </p:nvSpPr>
        <p:spPr>
          <a:xfrm>
            <a:off x="1463040" y="1783080"/>
            <a:ext cx="4343400" cy="457200"/>
          </a:xfrm>
          <a:prstGeom prst="rect">
            <a:avLst/>
          </a:prstGeom>
          <a:noFill/>
          <a:ln/>
        </p:spPr>
        <p:txBody>
          <a:bodyPr wrap="square" lIns="0" tIns="0" rIns="0" bIns="0" rtlCol="0" anchor="ctr"/>
          <a:lstStyle/>
          <a:p>
            <a:pPr indent="0" marL="0">
              <a:buNone/>
            </a:pPr>
            <a:r>
              <a:rPr lang="en-US" sz="1450" b="1" dirty="0">
                <a:solidFill>
                  <a:srgbClr val="FFFFFF"/>
                </a:solidFill>
                <a:latin typeface="Meiryo" pitchFamily="34" charset="0"/>
                <a:ea typeface="Meiryo" pitchFamily="34" charset="-122"/>
                <a:cs typeface="Meiryo" pitchFamily="34" charset="-120"/>
              </a:rPr>
              <a:t>迷ったら「秘密情報」として扱う</a:t>
            </a:r>
            <a:endParaRPr lang="en-US" sz="1450" dirty="0"/>
          </a:p>
        </p:txBody>
      </p:sp>
      <p:sp>
        <p:nvSpPr>
          <p:cNvPr id="11" name="Text 8"/>
          <p:cNvSpPr/>
          <p:nvPr/>
        </p:nvSpPr>
        <p:spPr>
          <a:xfrm>
            <a:off x="1463040" y="2258568"/>
            <a:ext cx="4297680" cy="548640"/>
          </a:xfrm>
          <a:prstGeom prst="rect">
            <a:avLst/>
          </a:prstGeom>
          <a:noFill/>
          <a:ln/>
        </p:spPr>
        <p:txBody>
          <a:bodyPr wrap="square" lIns="0" tIns="0" rIns="0" bIns="0" rtlCol="0" anchor="t"/>
          <a:lstStyle/>
          <a:p>
            <a:pPr indent="0" marL="0">
              <a:lnSpc>
                <a:spcPct val="106000"/>
              </a:lnSpc>
              <a:buNone/>
            </a:pPr>
            <a:r>
              <a:rPr lang="en-US" sz="1180" dirty="0">
                <a:solidFill>
                  <a:srgbClr val="D7E0EB"/>
                </a:solidFill>
                <a:latin typeface="Meiryo" pitchFamily="34" charset="0"/>
                <a:ea typeface="Meiryo" pitchFamily="34" charset="-122"/>
                <a:cs typeface="Meiryo" pitchFamily="34" charset="-120"/>
              </a:rPr>
              <a:t>秘密表示・アクセス制限がある情報は、まず秘密として扱う。</a:t>
            </a:r>
            <a:endParaRPr lang="en-US" sz="1180" dirty="0"/>
          </a:p>
        </p:txBody>
      </p:sp>
      <p:sp>
        <p:nvSpPr>
          <p:cNvPr id="12" name="Shape 9"/>
          <p:cNvSpPr/>
          <p:nvPr/>
        </p:nvSpPr>
        <p:spPr>
          <a:xfrm>
            <a:off x="6199632" y="1600200"/>
            <a:ext cx="5440680" cy="1298448"/>
          </a:xfrm>
          <a:prstGeom prst="roundRect">
            <a:avLst>
              <a:gd name="adj" fmla="val 6338"/>
            </a:avLst>
          </a:prstGeom>
          <a:solidFill>
            <a:srgbClr val="243B53"/>
          </a:solidFill>
          <a:ln/>
        </p:spPr>
      </p:sp>
      <p:sp>
        <p:nvSpPr>
          <p:cNvPr id="13" name="Shape 10"/>
          <p:cNvSpPr/>
          <p:nvPr/>
        </p:nvSpPr>
        <p:spPr>
          <a:xfrm>
            <a:off x="6437376" y="1856232"/>
            <a:ext cx="548640" cy="548640"/>
          </a:xfrm>
          <a:prstGeom prst="ellipse">
            <a:avLst/>
          </a:prstGeom>
          <a:solidFill>
            <a:srgbClr val="B58A3A"/>
          </a:solidFill>
          <a:ln/>
          <a:effectLst>
            <a:outerShdw sx="100000" sy="100000" kx="0" ky="0" algn="bl" rotWithShape="0" blurRad="63500" dist="25400" dir="5400000">
              <a:srgbClr val="20303F">
                <a:alpha val="12000"/>
              </a:srgbClr>
            </a:outerShdw>
          </a:effectLst>
        </p:spPr>
      </p:sp>
      <p:pic>
        <p:nvPicPr>
          <p:cNvPr id="14" name="Image 1" descr="preencoded.png">    </p:cNvPr>
          <p:cNvPicPr>
            <a:picLocks noChangeAspect="1"/>
          </p:cNvPicPr>
          <p:nvPr/>
        </p:nvPicPr>
        <p:blipFill>
          <a:blip r:embed="rId2"/>
          <a:stretch>
            <a:fillRect/>
          </a:stretch>
        </p:blipFill>
        <p:spPr>
          <a:xfrm>
            <a:off x="6580022" y="1998878"/>
            <a:ext cx="263347" cy="263347"/>
          </a:xfrm>
          <a:prstGeom prst="rect">
            <a:avLst/>
          </a:prstGeom>
        </p:spPr>
      </p:pic>
      <p:sp>
        <p:nvSpPr>
          <p:cNvPr id="15" name="Text 11"/>
          <p:cNvSpPr/>
          <p:nvPr/>
        </p:nvSpPr>
        <p:spPr>
          <a:xfrm>
            <a:off x="7114032" y="1783080"/>
            <a:ext cx="4343400" cy="457200"/>
          </a:xfrm>
          <a:prstGeom prst="rect">
            <a:avLst/>
          </a:prstGeom>
          <a:noFill/>
          <a:ln/>
        </p:spPr>
        <p:txBody>
          <a:bodyPr wrap="square" lIns="0" tIns="0" rIns="0" bIns="0" rtlCol="0" anchor="ctr"/>
          <a:lstStyle/>
          <a:p>
            <a:pPr indent="0" marL="0">
              <a:buNone/>
            </a:pPr>
            <a:r>
              <a:rPr lang="en-US" sz="1450" b="1" dirty="0">
                <a:solidFill>
                  <a:srgbClr val="FFFFFF"/>
                </a:solidFill>
                <a:latin typeface="Meiryo" pitchFamily="34" charset="0"/>
                <a:ea typeface="Meiryo" pitchFamily="34" charset="-122"/>
                <a:cs typeface="Meiryo" pitchFamily="34" charset="-120"/>
              </a:rPr>
              <a:t>私用環境・外部AIに入れない</a:t>
            </a:r>
            <a:endParaRPr lang="en-US" sz="1450" dirty="0"/>
          </a:p>
        </p:txBody>
      </p:sp>
      <p:sp>
        <p:nvSpPr>
          <p:cNvPr id="16" name="Text 12"/>
          <p:cNvSpPr/>
          <p:nvPr/>
        </p:nvSpPr>
        <p:spPr>
          <a:xfrm>
            <a:off x="7114032" y="2258568"/>
            <a:ext cx="4297680" cy="548640"/>
          </a:xfrm>
          <a:prstGeom prst="rect">
            <a:avLst/>
          </a:prstGeom>
          <a:noFill/>
          <a:ln/>
        </p:spPr>
        <p:txBody>
          <a:bodyPr wrap="square" lIns="0" tIns="0" rIns="0" bIns="0" rtlCol="0" anchor="t"/>
          <a:lstStyle/>
          <a:p>
            <a:pPr indent="0" marL="0">
              <a:lnSpc>
                <a:spcPct val="106000"/>
              </a:lnSpc>
              <a:buNone/>
            </a:pPr>
            <a:r>
              <a:rPr lang="en-US" sz="1180" dirty="0">
                <a:solidFill>
                  <a:srgbClr val="D7E0EB"/>
                </a:solidFill>
                <a:latin typeface="Meiryo" pitchFamily="34" charset="0"/>
                <a:ea typeface="Meiryo" pitchFamily="34" charset="-122"/>
                <a:cs typeface="Meiryo" pitchFamily="34" charset="-120"/>
              </a:rPr>
              <a:t>私用メール・私用クラウド・私物端末・USB・未承認AIは使わない。</a:t>
            </a:r>
            <a:endParaRPr lang="en-US" sz="1180" dirty="0"/>
          </a:p>
        </p:txBody>
      </p:sp>
      <p:sp>
        <p:nvSpPr>
          <p:cNvPr id="17" name="Shape 13"/>
          <p:cNvSpPr/>
          <p:nvPr/>
        </p:nvSpPr>
        <p:spPr>
          <a:xfrm>
            <a:off x="548640" y="3081528"/>
            <a:ext cx="5440680" cy="1298448"/>
          </a:xfrm>
          <a:prstGeom prst="roundRect">
            <a:avLst>
              <a:gd name="adj" fmla="val 6338"/>
            </a:avLst>
          </a:prstGeom>
          <a:solidFill>
            <a:srgbClr val="243B53"/>
          </a:solidFill>
          <a:ln/>
        </p:spPr>
      </p:sp>
      <p:sp>
        <p:nvSpPr>
          <p:cNvPr id="18" name="Shape 14"/>
          <p:cNvSpPr/>
          <p:nvPr/>
        </p:nvSpPr>
        <p:spPr>
          <a:xfrm>
            <a:off x="786384" y="3337560"/>
            <a:ext cx="548640" cy="548640"/>
          </a:xfrm>
          <a:prstGeom prst="ellipse">
            <a:avLst/>
          </a:prstGeom>
          <a:solidFill>
            <a:srgbClr val="B58A3A"/>
          </a:solidFill>
          <a:ln/>
          <a:effectLst>
            <a:outerShdw sx="100000" sy="100000" kx="0" ky="0" algn="bl" rotWithShape="0" blurRad="63500" dist="25400" dir="5400000">
              <a:srgbClr val="20303F">
                <a:alpha val="12000"/>
              </a:srgbClr>
            </a:outerShdw>
          </a:effectLst>
        </p:spPr>
      </p:sp>
      <p:pic>
        <p:nvPicPr>
          <p:cNvPr id="19" name="Image 2" descr="preencoded.png">    </p:cNvPr>
          <p:cNvPicPr>
            <a:picLocks noChangeAspect="1"/>
          </p:cNvPicPr>
          <p:nvPr/>
        </p:nvPicPr>
        <p:blipFill>
          <a:blip r:embed="rId3"/>
          <a:stretch>
            <a:fillRect/>
          </a:stretch>
        </p:blipFill>
        <p:spPr>
          <a:xfrm>
            <a:off x="929030" y="3480206"/>
            <a:ext cx="263347" cy="263347"/>
          </a:xfrm>
          <a:prstGeom prst="rect">
            <a:avLst/>
          </a:prstGeom>
        </p:spPr>
      </p:pic>
      <p:sp>
        <p:nvSpPr>
          <p:cNvPr id="20" name="Text 15"/>
          <p:cNvSpPr/>
          <p:nvPr/>
        </p:nvSpPr>
        <p:spPr>
          <a:xfrm>
            <a:off x="1463040" y="3264408"/>
            <a:ext cx="4343400" cy="457200"/>
          </a:xfrm>
          <a:prstGeom prst="rect">
            <a:avLst/>
          </a:prstGeom>
          <a:noFill/>
          <a:ln/>
        </p:spPr>
        <p:txBody>
          <a:bodyPr wrap="square" lIns="0" tIns="0" rIns="0" bIns="0" rtlCol="0" anchor="ctr"/>
          <a:lstStyle/>
          <a:p>
            <a:pPr indent="0" marL="0">
              <a:buNone/>
            </a:pPr>
            <a:r>
              <a:rPr lang="en-US" sz="1450" b="1" dirty="0">
                <a:solidFill>
                  <a:srgbClr val="FFFFFF"/>
                </a:solidFill>
                <a:latin typeface="Meiryo" pitchFamily="34" charset="0"/>
                <a:ea typeface="Meiryo" pitchFamily="34" charset="-122"/>
                <a:cs typeface="Meiryo" pitchFamily="34" charset="-120"/>
              </a:rPr>
              <a:t>持ち込まない・持ち出さない</a:t>
            </a:r>
            <a:endParaRPr lang="en-US" sz="1450" dirty="0"/>
          </a:p>
        </p:txBody>
      </p:sp>
      <p:sp>
        <p:nvSpPr>
          <p:cNvPr id="21" name="Text 16"/>
          <p:cNvSpPr/>
          <p:nvPr/>
        </p:nvSpPr>
        <p:spPr>
          <a:xfrm>
            <a:off x="1463040" y="3739896"/>
            <a:ext cx="4297680" cy="548640"/>
          </a:xfrm>
          <a:prstGeom prst="rect">
            <a:avLst/>
          </a:prstGeom>
          <a:noFill/>
          <a:ln/>
        </p:spPr>
        <p:txBody>
          <a:bodyPr wrap="square" lIns="0" tIns="0" rIns="0" bIns="0" rtlCol="0" anchor="t"/>
          <a:lstStyle/>
          <a:p>
            <a:pPr indent="0" marL="0">
              <a:lnSpc>
                <a:spcPct val="106000"/>
              </a:lnSpc>
              <a:buNone/>
            </a:pPr>
            <a:r>
              <a:rPr lang="en-US" sz="1180" dirty="0">
                <a:solidFill>
                  <a:srgbClr val="D7E0EB"/>
                </a:solidFill>
                <a:latin typeface="Meiryo" pitchFamily="34" charset="0"/>
                <a:ea typeface="Meiryo" pitchFamily="34" charset="-122"/>
                <a:cs typeface="Meiryo" pitchFamily="34" charset="-120"/>
              </a:rPr>
              <a:t>前職情報を入れず、退職・終了時は返す・消す・外す。</a:t>
            </a:r>
            <a:endParaRPr lang="en-US" sz="1180" dirty="0"/>
          </a:p>
        </p:txBody>
      </p:sp>
      <p:sp>
        <p:nvSpPr>
          <p:cNvPr id="22" name="Shape 17"/>
          <p:cNvSpPr/>
          <p:nvPr/>
        </p:nvSpPr>
        <p:spPr>
          <a:xfrm>
            <a:off x="6199632" y="3081528"/>
            <a:ext cx="5440680" cy="1298448"/>
          </a:xfrm>
          <a:prstGeom prst="roundRect">
            <a:avLst>
              <a:gd name="adj" fmla="val 6338"/>
            </a:avLst>
          </a:prstGeom>
          <a:solidFill>
            <a:srgbClr val="243B53"/>
          </a:solidFill>
          <a:ln/>
        </p:spPr>
      </p:sp>
      <p:sp>
        <p:nvSpPr>
          <p:cNvPr id="23" name="Shape 18"/>
          <p:cNvSpPr/>
          <p:nvPr/>
        </p:nvSpPr>
        <p:spPr>
          <a:xfrm>
            <a:off x="6437376" y="3337560"/>
            <a:ext cx="548640" cy="548640"/>
          </a:xfrm>
          <a:prstGeom prst="ellipse">
            <a:avLst/>
          </a:prstGeom>
          <a:solidFill>
            <a:srgbClr val="B58A3A"/>
          </a:solidFill>
          <a:ln/>
          <a:effectLst>
            <a:outerShdw sx="100000" sy="100000" kx="0" ky="0" algn="bl" rotWithShape="0" blurRad="63500" dist="25400" dir="5400000">
              <a:srgbClr val="20303F">
                <a:alpha val="12000"/>
              </a:srgbClr>
            </a:outerShdw>
          </a:effectLst>
        </p:spPr>
      </p:sp>
      <p:pic>
        <p:nvPicPr>
          <p:cNvPr id="24" name="Image 3" descr="preencoded.png">    </p:cNvPr>
          <p:cNvPicPr>
            <a:picLocks noChangeAspect="1"/>
          </p:cNvPicPr>
          <p:nvPr/>
        </p:nvPicPr>
        <p:blipFill>
          <a:blip r:embed="rId4"/>
          <a:stretch>
            <a:fillRect/>
          </a:stretch>
        </p:blipFill>
        <p:spPr>
          <a:xfrm>
            <a:off x="6580022" y="3480206"/>
            <a:ext cx="263347" cy="263347"/>
          </a:xfrm>
          <a:prstGeom prst="rect">
            <a:avLst/>
          </a:prstGeom>
        </p:spPr>
      </p:pic>
      <p:sp>
        <p:nvSpPr>
          <p:cNvPr id="25" name="Text 19"/>
          <p:cNvSpPr/>
          <p:nvPr/>
        </p:nvSpPr>
        <p:spPr>
          <a:xfrm>
            <a:off x="7114032" y="3264408"/>
            <a:ext cx="4343400" cy="457200"/>
          </a:xfrm>
          <a:prstGeom prst="rect">
            <a:avLst/>
          </a:prstGeom>
          <a:noFill/>
          <a:ln/>
        </p:spPr>
        <p:txBody>
          <a:bodyPr wrap="square" lIns="0" tIns="0" rIns="0" bIns="0" rtlCol="0" anchor="ctr"/>
          <a:lstStyle/>
          <a:p>
            <a:pPr indent="0" marL="0">
              <a:buNone/>
            </a:pPr>
            <a:r>
              <a:rPr lang="en-US" sz="1450" b="1" dirty="0">
                <a:solidFill>
                  <a:srgbClr val="FFFFFF"/>
                </a:solidFill>
                <a:latin typeface="Meiryo" pitchFamily="34" charset="0"/>
                <a:ea typeface="Meiryo" pitchFamily="34" charset="-122"/>
                <a:cs typeface="Meiryo" pitchFamily="34" charset="-120"/>
              </a:rPr>
              <a:t>隠さず・消さず・すぐ報告</a:t>
            </a:r>
            <a:endParaRPr lang="en-US" sz="1450" dirty="0"/>
          </a:p>
        </p:txBody>
      </p:sp>
      <p:sp>
        <p:nvSpPr>
          <p:cNvPr id="26" name="Text 20"/>
          <p:cNvSpPr/>
          <p:nvPr/>
        </p:nvSpPr>
        <p:spPr>
          <a:xfrm>
            <a:off x="7114032" y="3739896"/>
            <a:ext cx="4297680" cy="548640"/>
          </a:xfrm>
          <a:prstGeom prst="rect">
            <a:avLst/>
          </a:prstGeom>
          <a:noFill/>
          <a:ln/>
        </p:spPr>
        <p:txBody>
          <a:bodyPr wrap="square" lIns="0" tIns="0" rIns="0" bIns="0" rtlCol="0" anchor="t"/>
          <a:lstStyle/>
          <a:p>
            <a:pPr indent="0" marL="0">
              <a:lnSpc>
                <a:spcPct val="106000"/>
              </a:lnSpc>
              <a:buNone/>
            </a:pPr>
            <a:r>
              <a:rPr lang="en-US" sz="1180" dirty="0">
                <a:solidFill>
                  <a:srgbClr val="D7E0EB"/>
                </a:solidFill>
                <a:latin typeface="Meiryo" pitchFamily="34" charset="0"/>
                <a:ea typeface="Meiryo" pitchFamily="34" charset="-122"/>
                <a:cs typeface="Meiryo" pitchFamily="34" charset="-120"/>
              </a:rPr>
              <a:t>おそれの段階でも、独断で動かず早く相談する。</a:t>
            </a:r>
            <a:endParaRPr lang="en-US" sz="1180" dirty="0"/>
          </a:p>
        </p:txBody>
      </p:sp>
      <p:sp>
        <p:nvSpPr>
          <p:cNvPr id="27" name="Shape 21"/>
          <p:cNvSpPr/>
          <p:nvPr/>
        </p:nvSpPr>
        <p:spPr>
          <a:xfrm>
            <a:off x="548640" y="4617720"/>
            <a:ext cx="11091672" cy="1371600"/>
          </a:xfrm>
          <a:prstGeom prst="roundRect">
            <a:avLst>
              <a:gd name="adj" fmla="val 6000"/>
            </a:avLst>
          </a:prstGeom>
          <a:solidFill>
            <a:srgbClr val="FFFFFF"/>
          </a:solidFill>
          <a:ln/>
        </p:spPr>
      </p:sp>
      <p:pic>
        <p:nvPicPr>
          <p:cNvPr id="28" name="Image 4" descr="preencoded.png">    </p:cNvPr>
          <p:cNvPicPr>
            <a:picLocks noChangeAspect="1"/>
          </p:cNvPicPr>
          <p:nvPr/>
        </p:nvPicPr>
        <p:blipFill>
          <a:blip r:embed="rId5"/>
          <a:stretch>
            <a:fillRect/>
          </a:stretch>
        </p:blipFill>
        <p:spPr>
          <a:xfrm>
            <a:off x="868680" y="4864608"/>
            <a:ext cx="457200" cy="457200"/>
          </a:xfrm>
          <a:prstGeom prst="rect">
            <a:avLst/>
          </a:prstGeom>
        </p:spPr>
      </p:pic>
      <p:sp>
        <p:nvSpPr>
          <p:cNvPr id="29" name="Text 22"/>
          <p:cNvSpPr/>
          <p:nvPr/>
        </p:nvSpPr>
        <p:spPr>
          <a:xfrm>
            <a:off x="1463040" y="4736592"/>
            <a:ext cx="5486400" cy="38404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困ったとき・気づいたときの相談先</a:t>
            </a:r>
            <a:endParaRPr lang="en-US" sz="1450" dirty="0"/>
          </a:p>
        </p:txBody>
      </p:sp>
      <p:sp>
        <p:nvSpPr>
          <p:cNvPr id="30" name="Text 23"/>
          <p:cNvSpPr/>
          <p:nvPr/>
        </p:nvSpPr>
        <p:spPr>
          <a:xfrm>
            <a:off x="1463040" y="5120640"/>
            <a:ext cx="9966960" cy="822960"/>
          </a:xfrm>
          <a:prstGeom prst="rect">
            <a:avLst/>
          </a:prstGeom>
          <a:noFill/>
          <a:ln/>
        </p:spPr>
        <p:txBody>
          <a:bodyPr wrap="square" lIns="0" tIns="0" rIns="0" bIns="0" rtlCol="0" anchor="t"/>
          <a:lstStyle/>
          <a:p>
            <a:pPr indent="0" marL="0">
              <a:lnSpc>
                <a:spcPct val="112000"/>
              </a:lnSpc>
              <a:spcAft>
                <a:spcPts val="400"/>
              </a:spcAft>
              <a:buNone/>
            </a:pPr>
            <a:r>
              <a:rPr lang="en-US" sz="1250" b="1" dirty="0">
                <a:solidFill>
                  <a:srgbClr val="B42318"/>
                </a:solidFill>
                <a:latin typeface="Meiryo" pitchFamily="34" charset="0"/>
                <a:ea typeface="Meiryo" pitchFamily="34" charset="-122"/>
                <a:cs typeface="Meiryo" pitchFamily="34" charset="-120"/>
              </a:rPr>
              <a:t>【要自社記入：営業秘密・機密情報に関する相談窓口】</a:t>
            </a:r>
            <a:endParaRPr lang="en-US" sz="1250" dirty="0"/>
          </a:p>
          <a:p>
            <a:pPr indent="0" marL="0">
              <a:lnSpc>
                <a:spcPct val="112000"/>
              </a:lnSpc>
              <a:buNone/>
            </a:pPr>
            <a:r>
              <a:rPr lang="en-US" sz="1250" dirty="0">
                <a:solidFill>
                  <a:srgbClr val="263238"/>
                </a:solidFill>
                <a:latin typeface="Meiryo" pitchFamily="34" charset="0"/>
                <a:ea typeface="Meiryo" pitchFamily="34" charset="-122"/>
                <a:cs typeface="Meiryo" pitchFamily="34" charset="-120"/>
              </a:rPr>
              <a:t>担当部署：________________　／　連絡先：________________　／　受付方法：________________</a:t>
            </a:r>
            <a:endParaRPr lang="en-US" sz="12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WRAP-UP ｜ 確認テストと終わりに</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学びを「行動」に変えるために</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36 / 36</a:t>
            </a:r>
            <a:endParaRPr lang="en-US" sz="950" dirty="0"/>
          </a:p>
        </p:txBody>
      </p:sp>
      <p:sp>
        <p:nvSpPr>
          <p:cNvPr id="6" name="Shape 4"/>
          <p:cNvSpPr/>
          <p:nvPr/>
        </p:nvSpPr>
        <p:spPr>
          <a:xfrm>
            <a:off x="548640" y="1554480"/>
            <a:ext cx="5486400" cy="4434840"/>
          </a:xfrm>
          <a:prstGeom prst="roundRect">
            <a:avLst>
              <a:gd name="adj" fmla="val 1856"/>
            </a:avLst>
          </a:prstGeom>
          <a:solidFill>
            <a:srgbClr val="FFFFFF"/>
          </a:solidFill>
          <a:ln/>
          <a:effectLst>
            <a:outerShdw sx="100000" sy="100000" kx="0" ky="0" algn="bl" rotWithShape="0" blurRad="88900" dist="38100" dir="5400000">
              <a:srgbClr val="20303F">
                <a:alpha val="16000"/>
              </a:srgbClr>
            </a:outerShdw>
          </a:effectLst>
        </p:spPr>
      </p:sp>
      <p:sp>
        <p:nvSpPr>
          <p:cNvPr id="7" name="Shape 5"/>
          <p:cNvSpPr/>
          <p:nvPr/>
        </p:nvSpPr>
        <p:spPr>
          <a:xfrm>
            <a:off x="822960" y="1828800"/>
            <a:ext cx="603504" cy="603504"/>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8" name="Image 0" descr="preencoded.png">    </p:cNvPr>
          <p:cNvPicPr>
            <a:picLocks noChangeAspect="1"/>
          </p:cNvPicPr>
          <p:nvPr/>
        </p:nvPicPr>
        <p:blipFill>
          <a:blip r:embed="rId1"/>
          <a:stretch>
            <a:fillRect/>
          </a:stretch>
        </p:blipFill>
        <p:spPr>
          <a:xfrm>
            <a:off x="979871" y="1985711"/>
            <a:ext cx="289682" cy="289682"/>
          </a:xfrm>
          <a:prstGeom prst="rect">
            <a:avLst/>
          </a:prstGeom>
        </p:spPr>
      </p:pic>
      <p:sp>
        <p:nvSpPr>
          <p:cNvPr id="9" name="Text 6"/>
          <p:cNvSpPr/>
          <p:nvPr/>
        </p:nvSpPr>
        <p:spPr>
          <a:xfrm>
            <a:off x="1554480" y="1828800"/>
            <a:ext cx="4206240" cy="603504"/>
          </a:xfrm>
          <a:prstGeom prst="rect">
            <a:avLst/>
          </a:prstGeom>
          <a:noFill/>
          <a:ln/>
        </p:spPr>
        <p:txBody>
          <a:bodyPr wrap="square" lIns="0" tIns="0" rIns="0" bIns="0" rtlCol="0" anchor="ctr"/>
          <a:lstStyle/>
          <a:p>
            <a:pPr indent="0" marL="0">
              <a:buNone/>
            </a:pPr>
            <a:r>
              <a:rPr lang="en-US" sz="1650" b="1" dirty="0">
                <a:solidFill>
                  <a:srgbClr val="16314F"/>
                </a:solidFill>
                <a:latin typeface="Meiryo" pitchFamily="34" charset="0"/>
                <a:ea typeface="Meiryo" pitchFamily="34" charset="-122"/>
                <a:cs typeface="Meiryo" pitchFamily="34" charset="-120"/>
              </a:rPr>
              <a:t>確認テストのご案内</a:t>
            </a:r>
            <a:endParaRPr lang="en-US" sz="1650" dirty="0"/>
          </a:p>
        </p:txBody>
      </p:sp>
      <p:sp>
        <p:nvSpPr>
          <p:cNvPr id="10" name="Text 7"/>
          <p:cNvSpPr/>
          <p:nvPr/>
        </p:nvSpPr>
        <p:spPr>
          <a:xfrm>
            <a:off x="822960" y="2560320"/>
            <a:ext cx="4937760" cy="3291840"/>
          </a:xfrm>
          <a:prstGeom prst="rect">
            <a:avLst/>
          </a:prstGeom>
          <a:noFill/>
          <a:ln/>
        </p:spPr>
        <p:txBody>
          <a:bodyPr wrap="square" lIns="0" tIns="0" rIns="0" bIns="0" rtlCol="0" anchor="t"/>
          <a:lstStyle/>
          <a:p>
            <a:pPr indent="0" marL="0">
              <a:lnSpc>
                <a:spcPct val="118000"/>
              </a:lnSpc>
              <a:spcAft>
                <a:spcPts val="800"/>
              </a:spcAft>
              <a:buNone/>
            </a:pPr>
            <a:r>
              <a:rPr lang="en-US" sz="1300" b="1" dirty="0">
                <a:solidFill>
                  <a:srgbClr val="263238"/>
                </a:solidFill>
                <a:latin typeface="Meiryo" pitchFamily="34" charset="0"/>
                <a:ea typeface="Meiryo" pitchFamily="34" charset="-122"/>
                <a:cs typeface="Meiryo" pitchFamily="34" charset="-120"/>
              </a:rPr>
              <a:t>全12問（○×3問・四肢択一4問・ケース判断5問）</a:t>
            </a:r>
            <a:endParaRPr lang="en-US" sz="1300" dirty="0"/>
          </a:p>
          <a:p>
            <a:pPr indent="0" marL="0">
              <a:lnSpc>
                <a:spcPct val="118000"/>
              </a:lnSpc>
              <a:spcAft>
                <a:spcPts val="800"/>
              </a:spcAft>
              <a:buNone/>
            </a:pPr>
            <a:r>
              <a:rPr lang="en-US" sz="1300" dirty="0">
                <a:solidFill>
                  <a:srgbClr val="263238"/>
                </a:solidFill>
                <a:latin typeface="Meiryo" pitchFamily="34" charset="0"/>
                <a:ea typeface="Meiryo" pitchFamily="34" charset="-122"/>
                <a:cs typeface="Meiryo" pitchFamily="34" charset="-120"/>
              </a:rPr>
              <a:t>暗記ではなく「持ち出してよいか／共有してよいか／AIに入れてよいか／退職時に持っていってよいか」を判断する問題です。</a:t>
            </a:r>
            <a:endParaRPr lang="en-US" sz="1300" dirty="0"/>
          </a:p>
          <a:p>
            <a:pPr indent="0" marL="0">
              <a:lnSpc>
                <a:spcPct val="118000"/>
              </a:lnSpc>
              <a:buNone/>
            </a:pPr>
            <a:r>
              <a:rPr lang="en-US" sz="1300" dirty="0">
                <a:solidFill>
                  <a:srgbClr val="263238"/>
                </a:solidFill>
                <a:latin typeface="Meiryo" pitchFamily="34" charset="0"/>
                <a:ea typeface="Meiryo" pitchFamily="34" charset="-122"/>
                <a:cs typeface="Meiryo" pitchFamily="34" charset="-120"/>
              </a:rPr>
              <a:t>終了後、解答・解説で振り返り、自社の規程・相談窓口を確認しましょう。</a:t>
            </a:r>
            <a:endParaRPr lang="en-US" sz="1300" dirty="0"/>
          </a:p>
        </p:txBody>
      </p:sp>
      <p:sp>
        <p:nvSpPr>
          <p:cNvPr id="11" name="Shape 8"/>
          <p:cNvSpPr/>
          <p:nvPr/>
        </p:nvSpPr>
        <p:spPr>
          <a:xfrm>
            <a:off x="6199632" y="1554480"/>
            <a:ext cx="5440680" cy="4434840"/>
          </a:xfrm>
          <a:prstGeom prst="roundRect">
            <a:avLst>
              <a:gd name="adj" fmla="val 1856"/>
            </a:avLst>
          </a:prstGeom>
          <a:solidFill>
            <a:srgbClr val="F5EEDF"/>
          </a:solidFill>
          <a:ln w="12700">
            <a:solidFill>
              <a:srgbClr val="E0CFA8"/>
            </a:solidFill>
            <a:prstDash val="solid"/>
          </a:ln>
        </p:spPr>
      </p:sp>
      <p:pic>
        <p:nvPicPr>
          <p:cNvPr id="12" name="Image 1" descr="preencoded.png">    </p:cNvPr>
          <p:cNvPicPr>
            <a:picLocks noChangeAspect="1"/>
          </p:cNvPicPr>
          <p:nvPr/>
        </p:nvPicPr>
        <p:blipFill>
          <a:blip r:embed="rId2"/>
          <a:stretch>
            <a:fillRect/>
          </a:stretch>
        </p:blipFill>
        <p:spPr>
          <a:xfrm>
            <a:off x="6473952" y="1828800"/>
            <a:ext cx="457200" cy="457200"/>
          </a:xfrm>
          <a:prstGeom prst="rect">
            <a:avLst/>
          </a:prstGeom>
        </p:spPr>
      </p:pic>
      <p:sp>
        <p:nvSpPr>
          <p:cNvPr id="13" name="Text 9"/>
          <p:cNvSpPr/>
          <p:nvPr/>
        </p:nvSpPr>
        <p:spPr>
          <a:xfrm>
            <a:off x="7040880" y="1828800"/>
            <a:ext cx="4206240" cy="457200"/>
          </a:xfrm>
          <a:prstGeom prst="rect">
            <a:avLst/>
          </a:prstGeom>
          <a:noFill/>
          <a:ln/>
        </p:spPr>
        <p:txBody>
          <a:bodyPr wrap="square" lIns="0" tIns="0" rIns="0" bIns="0" rtlCol="0" anchor="ctr"/>
          <a:lstStyle/>
          <a:p>
            <a:pPr indent="0" marL="0">
              <a:buNone/>
            </a:pPr>
            <a:r>
              <a:rPr lang="en-US" sz="1650" b="1" dirty="0">
                <a:solidFill>
                  <a:srgbClr val="8A6A2A"/>
                </a:solidFill>
                <a:latin typeface="Meiryo" pitchFamily="34" charset="0"/>
                <a:ea typeface="Meiryo" pitchFamily="34" charset="-122"/>
                <a:cs typeface="Meiryo" pitchFamily="34" charset="-120"/>
              </a:rPr>
              <a:t>最後に</a:t>
            </a:r>
            <a:endParaRPr lang="en-US" sz="1650" dirty="0"/>
          </a:p>
        </p:txBody>
      </p:sp>
      <p:sp>
        <p:nvSpPr>
          <p:cNvPr id="14" name="Text 10"/>
          <p:cNvSpPr/>
          <p:nvPr/>
        </p:nvSpPr>
        <p:spPr>
          <a:xfrm>
            <a:off x="6473952" y="2423160"/>
            <a:ext cx="4937760" cy="3383280"/>
          </a:xfrm>
          <a:prstGeom prst="rect">
            <a:avLst/>
          </a:prstGeom>
          <a:noFill/>
          <a:ln/>
        </p:spPr>
        <p:txBody>
          <a:bodyPr wrap="square" lIns="0" tIns="0" rIns="0" bIns="0" rtlCol="0" anchor="t"/>
          <a:lstStyle/>
          <a:p>
            <a:pPr indent="0" marL="0">
              <a:lnSpc>
                <a:spcPct val="118000"/>
              </a:lnSpc>
              <a:spcAft>
                <a:spcPts val="800"/>
              </a:spcAft>
              <a:buNone/>
            </a:pPr>
            <a:r>
              <a:rPr lang="en-US" sz="1250" b="1" dirty="0">
                <a:solidFill>
                  <a:srgbClr val="8A6A2A"/>
                </a:solidFill>
                <a:latin typeface="Meiryo" pitchFamily="34" charset="0"/>
                <a:ea typeface="Meiryo" pitchFamily="34" charset="-122"/>
                <a:cs typeface="Meiryo" pitchFamily="34" charset="-120"/>
              </a:rPr>
              <a:t>この研修だけで営業秘密管理が完成するわけではありません。</a:t>
            </a:r>
            <a:endParaRPr lang="en-US" sz="1250" dirty="0"/>
          </a:p>
          <a:p>
            <a:pPr indent="0" marL="0">
              <a:lnSpc>
                <a:spcPct val="118000"/>
              </a:lnSpc>
              <a:spcAft>
                <a:spcPts val="800"/>
              </a:spcAft>
              <a:buNone/>
            </a:pPr>
            <a:r>
              <a:rPr lang="en-US" sz="1250" dirty="0">
                <a:solidFill>
                  <a:srgbClr val="5A4715"/>
                </a:solidFill>
                <a:latin typeface="Meiryo" pitchFamily="34" charset="0"/>
                <a:ea typeface="Meiryo" pitchFamily="34" charset="-122"/>
                <a:cs typeface="Meiryo" pitchFamily="34" charset="-120"/>
              </a:rPr>
              <a:t>大切なのは、今日学んだ「行動」を日々続けること、そして迷ったら一人で判断せず相談することです。</a:t>
            </a:r>
            <a:endParaRPr lang="en-US" sz="1250" dirty="0"/>
          </a:p>
          <a:p>
            <a:pPr indent="0" marL="0">
              <a:lnSpc>
                <a:spcPct val="118000"/>
              </a:lnSpc>
              <a:buNone/>
            </a:pPr>
            <a:r>
              <a:rPr lang="en-US" sz="1250" dirty="0">
                <a:solidFill>
                  <a:srgbClr val="5A4715"/>
                </a:solidFill>
                <a:latin typeface="Meiryo" pitchFamily="34" charset="0"/>
                <a:ea typeface="Meiryo" pitchFamily="34" charset="-122"/>
                <a:cs typeface="Meiryo" pitchFamily="34" charset="-120"/>
              </a:rPr>
              <a:t>自社の規程・誓約書・相談窓口を確認し、配布資料（ハンドブック・チェックリスト・ツールキット）を手元に置いてください。</a:t>
            </a:r>
            <a:endParaRPr lang="en-US" sz="12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WHY ｜ この研修は何のためか</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「疑うため」ではなく「守るため」の研修です</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4 / 36</a:t>
            </a:r>
            <a:endParaRPr lang="en-US" sz="950" dirty="0"/>
          </a:p>
        </p:txBody>
      </p:sp>
      <p:sp>
        <p:nvSpPr>
          <p:cNvPr id="6" name="Text 4"/>
          <p:cNvSpPr/>
          <p:nvPr/>
        </p:nvSpPr>
        <p:spPr>
          <a:xfrm>
            <a:off x="548640" y="1371600"/>
            <a:ext cx="11064240" cy="457200"/>
          </a:xfrm>
          <a:prstGeom prst="rect">
            <a:avLst/>
          </a:prstGeom>
          <a:noFill/>
          <a:ln/>
        </p:spPr>
        <p:txBody>
          <a:bodyPr wrap="square" lIns="0" tIns="0" rIns="0" bIns="0" rtlCol="0" anchor="ctr"/>
          <a:lstStyle/>
          <a:p>
            <a:pPr indent="0" marL="0">
              <a:buNone/>
            </a:pPr>
            <a:r>
              <a:rPr lang="en-US" sz="1550" dirty="0">
                <a:solidFill>
                  <a:srgbClr val="5B6B7B"/>
                </a:solidFill>
                <a:latin typeface="Meiryo" pitchFamily="34" charset="0"/>
                <a:ea typeface="Meiryo" pitchFamily="34" charset="-122"/>
                <a:cs typeface="Meiryo" pitchFamily="34" charset="-120"/>
              </a:rPr>
              <a:t>社員を犯人扱いするための研修ではありません。会社と社員の双方を守るために、情報の扱い方を共有します。</a:t>
            </a:r>
            <a:endParaRPr lang="en-US" sz="1550" dirty="0"/>
          </a:p>
        </p:txBody>
      </p:sp>
      <p:sp>
        <p:nvSpPr>
          <p:cNvPr id="7" name="Shape 5"/>
          <p:cNvSpPr/>
          <p:nvPr/>
        </p:nvSpPr>
        <p:spPr>
          <a:xfrm>
            <a:off x="548640" y="1965960"/>
            <a:ext cx="5440680" cy="4069080"/>
          </a:xfrm>
          <a:prstGeom prst="roundRect">
            <a:avLst>
              <a:gd name="adj" fmla="val 2022"/>
            </a:avLst>
          </a:prstGeom>
          <a:solidFill>
            <a:srgbClr val="E9F1EC"/>
          </a:solidFill>
          <a:ln w="12700">
            <a:solidFill>
              <a:srgbClr val="BFD7C8"/>
            </a:solidFill>
            <a:prstDash val="solid"/>
          </a:ln>
        </p:spPr>
      </p:sp>
      <p:pic>
        <p:nvPicPr>
          <p:cNvPr id="8" name="Image 0" descr="preencoded.png">    </p:cNvPr>
          <p:cNvPicPr>
            <a:picLocks noChangeAspect="1"/>
          </p:cNvPicPr>
          <p:nvPr/>
        </p:nvPicPr>
        <p:blipFill>
          <a:blip r:embed="rId1"/>
          <a:stretch>
            <a:fillRect/>
          </a:stretch>
        </p:blipFill>
        <p:spPr>
          <a:xfrm>
            <a:off x="868680" y="2240280"/>
            <a:ext cx="457200" cy="457200"/>
          </a:xfrm>
          <a:prstGeom prst="rect">
            <a:avLst/>
          </a:prstGeom>
        </p:spPr>
      </p:pic>
      <p:sp>
        <p:nvSpPr>
          <p:cNvPr id="9" name="Text 6"/>
          <p:cNvSpPr/>
          <p:nvPr/>
        </p:nvSpPr>
        <p:spPr>
          <a:xfrm>
            <a:off x="1463040" y="2240280"/>
            <a:ext cx="4297680" cy="457200"/>
          </a:xfrm>
          <a:prstGeom prst="rect">
            <a:avLst/>
          </a:prstGeom>
          <a:noFill/>
          <a:ln/>
        </p:spPr>
        <p:txBody>
          <a:bodyPr wrap="square" lIns="0" tIns="0" rIns="0" bIns="0" rtlCol="0" anchor="ctr"/>
          <a:lstStyle/>
          <a:p>
            <a:pPr indent="0" marL="0">
              <a:buNone/>
            </a:pPr>
            <a:r>
              <a:rPr lang="en-US" sz="1700" b="1" dirty="0">
                <a:solidFill>
                  <a:srgbClr val="2F6B4F"/>
                </a:solidFill>
                <a:latin typeface="Meiryo" pitchFamily="34" charset="0"/>
                <a:ea typeface="Meiryo" pitchFamily="34" charset="-122"/>
                <a:cs typeface="Meiryo" pitchFamily="34" charset="-120"/>
              </a:rPr>
              <a:t>この研修で目指すこと</a:t>
            </a:r>
            <a:endParaRPr lang="en-US" sz="1700" dirty="0"/>
          </a:p>
        </p:txBody>
      </p:sp>
      <p:sp>
        <p:nvSpPr>
          <p:cNvPr id="10" name="Text 7"/>
          <p:cNvSpPr/>
          <p:nvPr/>
        </p:nvSpPr>
        <p:spPr>
          <a:xfrm>
            <a:off x="914400" y="2880360"/>
            <a:ext cx="4846320" cy="2926080"/>
          </a:xfrm>
          <a:prstGeom prst="rect">
            <a:avLst/>
          </a:prstGeom>
          <a:noFill/>
          <a:ln/>
        </p:spPr>
        <p:txBody>
          <a:bodyPr wrap="square" lIns="0" tIns="0" rIns="0" bIns="0" rtlCol="0" anchor="t"/>
          <a:lstStyle/>
          <a:p>
            <a:pPr marL="177800" indent="-177800">
              <a:lnSpc>
                <a:spcPct val="110000"/>
              </a:lnSpc>
              <a:spcAft>
                <a:spcPts val="1000"/>
              </a:spcAft>
              <a:buSzPct val="100000"/>
              <a:buChar char="•"/>
            </a:pPr>
            <a:r>
              <a:rPr lang="en-US" sz="1350" dirty="0">
                <a:solidFill>
                  <a:srgbClr val="263238"/>
                </a:solidFill>
                <a:latin typeface="Meiryo" pitchFamily="34" charset="0"/>
                <a:ea typeface="Meiryo" pitchFamily="34" charset="-122"/>
                <a:cs typeface="Meiryo" pitchFamily="34" charset="-120"/>
              </a:rPr>
              <a:t>外に出してよい情報と、出してはいけない情報があると理解する</a:t>
            </a:r>
            <a:endParaRPr lang="en-US" sz="1350" dirty="0"/>
          </a:p>
          <a:p>
            <a:pPr marL="177800" indent="-177800">
              <a:lnSpc>
                <a:spcPct val="110000"/>
              </a:lnSpc>
              <a:spcAft>
                <a:spcPts val="1000"/>
              </a:spcAft>
              <a:buSzPct val="100000"/>
              <a:buChar char="•"/>
            </a:pPr>
            <a:r>
              <a:rPr lang="en-US" sz="1350" dirty="0">
                <a:solidFill>
                  <a:srgbClr val="263238"/>
                </a:solidFill>
                <a:latin typeface="Meiryo" pitchFamily="34" charset="0"/>
                <a:ea typeface="Meiryo" pitchFamily="34" charset="-122"/>
                <a:cs typeface="Meiryo" pitchFamily="34" charset="-120"/>
              </a:rPr>
              <a:t>営業秘密の3要件を「日常の行動」に落とし込む</a:t>
            </a:r>
            <a:endParaRPr lang="en-US" sz="1350" dirty="0"/>
          </a:p>
          <a:p>
            <a:pPr marL="177800" indent="-177800">
              <a:lnSpc>
                <a:spcPct val="110000"/>
              </a:lnSpc>
              <a:spcAft>
                <a:spcPts val="1000"/>
              </a:spcAft>
              <a:buSzPct val="100000"/>
              <a:buChar char="•"/>
            </a:pPr>
            <a:r>
              <a:rPr lang="en-US" sz="1350" dirty="0">
                <a:solidFill>
                  <a:srgbClr val="263238"/>
                </a:solidFill>
                <a:latin typeface="Meiryo" pitchFamily="34" charset="0"/>
                <a:ea typeface="Meiryo" pitchFamily="34" charset="-122"/>
                <a:cs typeface="Meiryo" pitchFamily="34" charset="-120"/>
              </a:rPr>
              <a:t>秘密表示・アクセス制限・共有範囲・返却がなぜ必要かを理解する</a:t>
            </a:r>
            <a:endParaRPr lang="en-US" sz="1350" dirty="0"/>
          </a:p>
          <a:p>
            <a:pPr marL="177800" indent="-177800">
              <a:lnSpc>
                <a:spcPct val="110000"/>
              </a:lnSpc>
              <a:spcAft>
                <a:spcPts val="1000"/>
              </a:spcAft>
              <a:buSzPct val="100000"/>
              <a:buChar char="•"/>
            </a:pPr>
            <a:r>
              <a:rPr lang="en-US" sz="1350" dirty="0">
                <a:solidFill>
                  <a:srgbClr val="263238"/>
                </a:solidFill>
                <a:latin typeface="Meiryo" pitchFamily="34" charset="0"/>
                <a:ea typeface="Meiryo" pitchFamily="34" charset="-122"/>
                <a:cs typeface="Meiryo" pitchFamily="34" charset="-120"/>
              </a:rPr>
              <a:t>退職・転職・委託終了時に持ち出さない／前職情報も持ち込まない</a:t>
            </a:r>
            <a:endParaRPr lang="en-US" sz="1350" dirty="0"/>
          </a:p>
          <a:p>
            <a:pPr marL="177800" indent="-177800">
              <a:lnSpc>
                <a:spcPct val="110000"/>
              </a:lnSpc>
              <a:spcAft>
                <a:spcPts val="1000"/>
              </a:spcAft>
              <a:buSzPct val="100000"/>
              <a:buChar char="•"/>
            </a:pPr>
            <a:r>
              <a:rPr lang="en-US" sz="1350" dirty="0">
                <a:solidFill>
                  <a:srgbClr val="263238"/>
                </a:solidFill>
                <a:latin typeface="Meiryo" pitchFamily="34" charset="0"/>
                <a:ea typeface="Meiryo" pitchFamily="34" charset="-122"/>
                <a:cs typeface="Meiryo" pitchFamily="34" charset="-120"/>
              </a:rPr>
              <a:t>漏えいのおそれに気づいたら、隠さず・消さず・すぐ報告する</a:t>
            </a:r>
            <a:endParaRPr lang="en-US" sz="1350" dirty="0"/>
          </a:p>
        </p:txBody>
      </p:sp>
      <p:sp>
        <p:nvSpPr>
          <p:cNvPr id="11" name="Shape 8"/>
          <p:cNvSpPr/>
          <p:nvPr/>
        </p:nvSpPr>
        <p:spPr>
          <a:xfrm>
            <a:off x="6199632" y="1965960"/>
            <a:ext cx="5440680" cy="4069080"/>
          </a:xfrm>
          <a:prstGeom prst="roundRect">
            <a:avLst>
              <a:gd name="adj" fmla="val 2022"/>
            </a:avLst>
          </a:prstGeom>
          <a:solidFill>
            <a:srgbClr val="FBEAE8"/>
          </a:solidFill>
          <a:ln w="12700">
            <a:solidFill>
              <a:srgbClr val="E3C3BE"/>
            </a:solidFill>
            <a:prstDash val="solid"/>
          </a:ln>
        </p:spPr>
      </p:sp>
      <p:pic>
        <p:nvPicPr>
          <p:cNvPr id="12" name="Image 1" descr="preencoded.png">    </p:cNvPr>
          <p:cNvPicPr>
            <a:picLocks noChangeAspect="1"/>
          </p:cNvPicPr>
          <p:nvPr/>
        </p:nvPicPr>
        <p:blipFill>
          <a:blip r:embed="rId2"/>
          <a:stretch>
            <a:fillRect/>
          </a:stretch>
        </p:blipFill>
        <p:spPr>
          <a:xfrm>
            <a:off x="6519672" y="2240280"/>
            <a:ext cx="457200" cy="457200"/>
          </a:xfrm>
          <a:prstGeom prst="rect">
            <a:avLst/>
          </a:prstGeom>
        </p:spPr>
      </p:pic>
      <p:sp>
        <p:nvSpPr>
          <p:cNvPr id="13" name="Text 9"/>
          <p:cNvSpPr/>
          <p:nvPr/>
        </p:nvSpPr>
        <p:spPr>
          <a:xfrm>
            <a:off x="7114032" y="2240280"/>
            <a:ext cx="4297680" cy="457200"/>
          </a:xfrm>
          <a:prstGeom prst="rect">
            <a:avLst/>
          </a:prstGeom>
          <a:noFill/>
          <a:ln/>
        </p:spPr>
        <p:txBody>
          <a:bodyPr wrap="square" lIns="0" tIns="0" rIns="0" bIns="0" rtlCol="0" anchor="ctr"/>
          <a:lstStyle/>
          <a:p>
            <a:pPr indent="0" marL="0">
              <a:buNone/>
            </a:pPr>
            <a:r>
              <a:rPr lang="en-US" sz="1700" b="1" dirty="0">
                <a:solidFill>
                  <a:srgbClr val="B42318"/>
                </a:solidFill>
                <a:latin typeface="Meiryo" pitchFamily="34" charset="0"/>
                <a:ea typeface="Meiryo" pitchFamily="34" charset="-122"/>
                <a:cs typeface="Meiryo" pitchFamily="34" charset="-120"/>
              </a:rPr>
              <a:t>こうはしない研修</a:t>
            </a:r>
            <a:endParaRPr lang="en-US" sz="1700" dirty="0"/>
          </a:p>
        </p:txBody>
      </p:sp>
      <p:sp>
        <p:nvSpPr>
          <p:cNvPr id="14" name="Text 10"/>
          <p:cNvSpPr/>
          <p:nvPr/>
        </p:nvSpPr>
        <p:spPr>
          <a:xfrm>
            <a:off x="6565392" y="2880360"/>
            <a:ext cx="4846320" cy="2926080"/>
          </a:xfrm>
          <a:prstGeom prst="rect">
            <a:avLst/>
          </a:prstGeom>
          <a:noFill/>
          <a:ln/>
        </p:spPr>
        <p:txBody>
          <a:bodyPr wrap="square" lIns="0" tIns="0" rIns="0" bIns="0" rtlCol="0" anchor="t"/>
          <a:lstStyle/>
          <a:p>
            <a:pPr marL="177800" indent="-177800">
              <a:lnSpc>
                <a:spcPct val="110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不正競争防止法の条文解説だけで終わる</a:t>
            </a:r>
            <a:endParaRPr lang="en-US" sz="1350" dirty="0"/>
          </a:p>
          <a:p>
            <a:pPr marL="177800" indent="-177800">
              <a:lnSpc>
                <a:spcPct val="110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3要件を暗記させるだけで終わる</a:t>
            </a:r>
            <a:endParaRPr lang="en-US" sz="1350" dirty="0"/>
          </a:p>
          <a:p>
            <a:pPr marL="177800" indent="-177800">
              <a:lnSpc>
                <a:spcPct val="110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「全部秘密」として何でも過剰に秘密扱いする</a:t>
            </a:r>
            <a:endParaRPr lang="en-US" sz="1350" dirty="0"/>
          </a:p>
          <a:p>
            <a:pPr marL="177800" indent="-177800">
              <a:lnSpc>
                <a:spcPct val="110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クラウドやチャットを一律禁止するだけで終わる</a:t>
            </a:r>
            <a:endParaRPr lang="en-US" sz="1350" dirty="0"/>
          </a:p>
          <a:p>
            <a:pPr marL="177800" indent="-177800">
              <a:lnSpc>
                <a:spcPct val="110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退職者・中途入社者を一律に疑う</a:t>
            </a:r>
            <a:endParaRPr lang="en-US" sz="1350" dirty="0"/>
          </a:p>
          <a:p>
            <a:pPr marL="177800" indent="-177800">
              <a:lnSpc>
                <a:spcPct val="110000"/>
              </a:lnSpc>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この研修だけで管理体制が完成すると示す</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SCOPE ｜ 他の回との違い</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第9〜12回との役割分担</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5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500" dirty="0">
                <a:solidFill>
                  <a:srgbClr val="5B6B7B"/>
                </a:solidFill>
                <a:latin typeface="Meiryo" pitchFamily="34" charset="0"/>
                <a:ea typeface="Meiryo" pitchFamily="34" charset="-122"/>
                <a:cs typeface="Meiryo" pitchFamily="34" charset="-120"/>
              </a:rPr>
              <a:t>重なるテーマは前後の回に任せ、第13回は「営業秘密・機密情報そのものの管理」に集中します。</a:t>
            </a:r>
            <a:endParaRPr lang="en-US" sz="1500" dirty="0"/>
          </a:p>
        </p:txBody>
      </p:sp>
      <p:sp>
        <p:nvSpPr>
          <p:cNvPr id="7" name="Shape 5"/>
          <p:cNvSpPr/>
          <p:nvPr/>
        </p:nvSpPr>
        <p:spPr>
          <a:xfrm>
            <a:off x="548640" y="1993392"/>
            <a:ext cx="1143000" cy="502920"/>
          </a:xfrm>
          <a:prstGeom prst="rect">
            <a:avLst/>
          </a:prstGeom>
          <a:solidFill>
            <a:srgbClr val="16314F"/>
          </a:solidFill>
          <a:ln w="12700">
            <a:solidFill>
              <a:srgbClr val="FFFFFF"/>
            </a:solidFill>
            <a:prstDash val="solid"/>
          </a:ln>
        </p:spPr>
      </p:sp>
      <p:sp>
        <p:nvSpPr>
          <p:cNvPr id="8" name="Text 6"/>
          <p:cNvSpPr/>
          <p:nvPr/>
        </p:nvSpPr>
        <p:spPr>
          <a:xfrm>
            <a:off x="548640" y="1993392"/>
            <a:ext cx="1143000" cy="502920"/>
          </a:xfrm>
          <a:prstGeom prst="rect">
            <a:avLst/>
          </a:prstGeom>
          <a:noFill/>
          <a:ln/>
        </p:spPr>
        <p:txBody>
          <a:bodyPr wrap="square" lIns="0" tIns="0" rIns="0" bIns="0"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回</a:t>
            </a:r>
            <a:endParaRPr lang="en-US" sz="1300" dirty="0"/>
          </a:p>
        </p:txBody>
      </p:sp>
      <p:sp>
        <p:nvSpPr>
          <p:cNvPr id="9" name="Shape 7"/>
          <p:cNvSpPr/>
          <p:nvPr/>
        </p:nvSpPr>
        <p:spPr>
          <a:xfrm>
            <a:off x="1691640" y="1993392"/>
            <a:ext cx="2331720" cy="502920"/>
          </a:xfrm>
          <a:prstGeom prst="rect">
            <a:avLst/>
          </a:prstGeom>
          <a:solidFill>
            <a:srgbClr val="16314F"/>
          </a:solidFill>
          <a:ln w="12700">
            <a:solidFill>
              <a:srgbClr val="FFFFFF"/>
            </a:solidFill>
            <a:prstDash val="solid"/>
          </a:ln>
        </p:spPr>
      </p:sp>
      <p:sp>
        <p:nvSpPr>
          <p:cNvPr id="10" name="Text 8"/>
          <p:cNvSpPr/>
          <p:nvPr/>
        </p:nvSpPr>
        <p:spPr>
          <a:xfrm>
            <a:off x="1691640" y="1993392"/>
            <a:ext cx="2331720" cy="502920"/>
          </a:xfrm>
          <a:prstGeom prst="rect">
            <a:avLst/>
          </a:prstGeom>
          <a:noFill/>
          <a:ln/>
        </p:spPr>
        <p:txBody>
          <a:bodyPr wrap="square" lIns="0" tIns="0" rIns="0" bIns="0"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テーマ</a:t>
            </a:r>
            <a:endParaRPr lang="en-US" sz="1300" dirty="0"/>
          </a:p>
        </p:txBody>
      </p:sp>
      <p:sp>
        <p:nvSpPr>
          <p:cNvPr id="11" name="Shape 9"/>
          <p:cNvSpPr/>
          <p:nvPr/>
        </p:nvSpPr>
        <p:spPr>
          <a:xfrm>
            <a:off x="4023360" y="1993392"/>
            <a:ext cx="3886200" cy="502920"/>
          </a:xfrm>
          <a:prstGeom prst="rect">
            <a:avLst/>
          </a:prstGeom>
          <a:solidFill>
            <a:srgbClr val="16314F"/>
          </a:solidFill>
          <a:ln w="12700">
            <a:solidFill>
              <a:srgbClr val="FFFFFF"/>
            </a:solidFill>
            <a:prstDash val="solid"/>
          </a:ln>
        </p:spPr>
      </p:sp>
      <p:sp>
        <p:nvSpPr>
          <p:cNvPr id="12" name="Text 10"/>
          <p:cNvSpPr/>
          <p:nvPr/>
        </p:nvSpPr>
        <p:spPr>
          <a:xfrm>
            <a:off x="4023360" y="1993392"/>
            <a:ext cx="3886200" cy="502920"/>
          </a:xfrm>
          <a:prstGeom prst="rect">
            <a:avLst/>
          </a:prstGeom>
          <a:noFill/>
          <a:ln/>
        </p:spPr>
        <p:txBody>
          <a:bodyPr wrap="square" lIns="1270" tIns="1270" rIns="1270" bIns="1270" rtlCol="0" anchor="ctr"/>
          <a:lstStyle/>
          <a:p>
            <a:pPr algn="l" indent="0" marL="0">
              <a:buNone/>
            </a:pPr>
            <a:r>
              <a:rPr lang="en-US" sz="1300" b="1" dirty="0">
                <a:solidFill>
                  <a:srgbClr val="FFFFFF"/>
                </a:solidFill>
                <a:latin typeface="Meiryo" pitchFamily="34" charset="0"/>
                <a:ea typeface="Meiryo" pitchFamily="34" charset="-122"/>
                <a:cs typeface="Meiryo" pitchFamily="34" charset="-120"/>
              </a:rPr>
              <a:t>その回に任せること</a:t>
            </a:r>
            <a:endParaRPr lang="en-US" sz="1300" dirty="0"/>
          </a:p>
        </p:txBody>
      </p:sp>
      <p:sp>
        <p:nvSpPr>
          <p:cNvPr id="13" name="Shape 11"/>
          <p:cNvSpPr/>
          <p:nvPr/>
        </p:nvSpPr>
        <p:spPr>
          <a:xfrm>
            <a:off x="7909560" y="1993392"/>
            <a:ext cx="3730752" cy="502920"/>
          </a:xfrm>
          <a:prstGeom prst="rect">
            <a:avLst/>
          </a:prstGeom>
          <a:solidFill>
            <a:srgbClr val="16314F"/>
          </a:solidFill>
          <a:ln w="12700">
            <a:solidFill>
              <a:srgbClr val="FFFFFF"/>
            </a:solidFill>
            <a:prstDash val="solid"/>
          </a:ln>
        </p:spPr>
      </p:sp>
      <p:sp>
        <p:nvSpPr>
          <p:cNvPr id="14" name="Text 12"/>
          <p:cNvSpPr/>
          <p:nvPr/>
        </p:nvSpPr>
        <p:spPr>
          <a:xfrm>
            <a:off x="7909560" y="1993392"/>
            <a:ext cx="3730752" cy="502920"/>
          </a:xfrm>
          <a:prstGeom prst="rect">
            <a:avLst/>
          </a:prstGeom>
          <a:noFill/>
          <a:ln/>
        </p:spPr>
        <p:txBody>
          <a:bodyPr wrap="square" lIns="1270" tIns="1270" rIns="1270" bIns="1270" rtlCol="0" anchor="ctr"/>
          <a:lstStyle/>
          <a:p>
            <a:pPr algn="l" indent="0" marL="0">
              <a:buNone/>
            </a:pPr>
            <a:r>
              <a:rPr lang="en-US" sz="1300" b="1" dirty="0">
                <a:solidFill>
                  <a:srgbClr val="FFFFFF"/>
                </a:solidFill>
                <a:latin typeface="Meiryo" pitchFamily="34" charset="0"/>
                <a:ea typeface="Meiryo" pitchFamily="34" charset="-122"/>
                <a:cs typeface="Meiryo" pitchFamily="34" charset="-120"/>
              </a:rPr>
              <a:t>第13回での扱い</a:t>
            </a:r>
            <a:endParaRPr lang="en-US" sz="1300" dirty="0"/>
          </a:p>
        </p:txBody>
      </p:sp>
      <p:sp>
        <p:nvSpPr>
          <p:cNvPr id="15" name="Shape 13"/>
          <p:cNvSpPr/>
          <p:nvPr/>
        </p:nvSpPr>
        <p:spPr>
          <a:xfrm>
            <a:off x="548640" y="2496312"/>
            <a:ext cx="1143000" cy="914400"/>
          </a:xfrm>
          <a:prstGeom prst="rect">
            <a:avLst/>
          </a:prstGeom>
          <a:solidFill>
            <a:srgbClr val="FFFFFF"/>
          </a:solidFill>
          <a:ln w="12700">
            <a:solidFill>
              <a:srgbClr val="D8DEE6"/>
            </a:solidFill>
            <a:prstDash val="solid"/>
          </a:ln>
        </p:spPr>
      </p:sp>
      <p:sp>
        <p:nvSpPr>
          <p:cNvPr id="16" name="Shape 14"/>
          <p:cNvSpPr/>
          <p:nvPr/>
        </p:nvSpPr>
        <p:spPr>
          <a:xfrm>
            <a:off x="1691640" y="2496312"/>
            <a:ext cx="2331720" cy="914400"/>
          </a:xfrm>
          <a:prstGeom prst="rect">
            <a:avLst/>
          </a:prstGeom>
          <a:solidFill>
            <a:srgbClr val="FFFFFF"/>
          </a:solidFill>
          <a:ln w="12700">
            <a:solidFill>
              <a:srgbClr val="D8DEE6"/>
            </a:solidFill>
            <a:prstDash val="solid"/>
          </a:ln>
        </p:spPr>
      </p:sp>
      <p:sp>
        <p:nvSpPr>
          <p:cNvPr id="17" name="Shape 15"/>
          <p:cNvSpPr/>
          <p:nvPr/>
        </p:nvSpPr>
        <p:spPr>
          <a:xfrm>
            <a:off x="4023360" y="2496312"/>
            <a:ext cx="3886200" cy="914400"/>
          </a:xfrm>
          <a:prstGeom prst="rect">
            <a:avLst/>
          </a:prstGeom>
          <a:solidFill>
            <a:srgbClr val="FFFFFF"/>
          </a:solidFill>
          <a:ln w="12700">
            <a:solidFill>
              <a:srgbClr val="D8DEE6"/>
            </a:solidFill>
            <a:prstDash val="solid"/>
          </a:ln>
        </p:spPr>
      </p:sp>
      <p:sp>
        <p:nvSpPr>
          <p:cNvPr id="18" name="Shape 16"/>
          <p:cNvSpPr/>
          <p:nvPr/>
        </p:nvSpPr>
        <p:spPr>
          <a:xfrm>
            <a:off x="7909560" y="2496312"/>
            <a:ext cx="3730752" cy="914400"/>
          </a:xfrm>
          <a:prstGeom prst="rect">
            <a:avLst/>
          </a:prstGeom>
          <a:solidFill>
            <a:srgbClr val="E7F1F0"/>
          </a:solidFill>
          <a:ln w="12700">
            <a:solidFill>
              <a:srgbClr val="D8DEE6"/>
            </a:solidFill>
            <a:prstDash val="solid"/>
          </a:ln>
        </p:spPr>
      </p:sp>
      <p:sp>
        <p:nvSpPr>
          <p:cNvPr id="19" name="Text 17"/>
          <p:cNvSpPr/>
          <p:nvPr/>
        </p:nvSpPr>
        <p:spPr>
          <a:xfrm>
            <a:off x="548640" y="2496312"/>
            <a:ext cx="1143000" cy="91440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第9回</a:t>
            </a:r>
            <a:endParaRPr lang="en-US" sz="1400" dirty="0"/>
          </a:p>
        </p:txBody>
      </p:sp>
      <p:sp>
        <p:nvSpPr>
          <p:cNvPr id="20" name="Text 18"/>
          <p:cNvSpPr/>
          <p:nvPr/>
        </p:nvSpPr>
        <p:spPr>
          <a:xfrm>
            <a:off x="1691640" y="2496312"/>
            <a:ext cx="2331720" cy="91440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個人情報保護</a:t>
            </a:r>
            <a:endParaRPr lang="en-US" sz="1300" dirty="0"/>
          </a:p>
        </p:txBody>
      </p:sp>
      <p:sp>
        <p:nvSpPr>
          <p:cNvPr id="21" name="Text 19"/>
          <p:cNvSpPr/>
          <p:nvPr/>
        </p:nvSpPr>
        <p:spPr>
          <a:xfrm>
            <a:off x="4069080" y="2496312"/>
            <a:ext cx="3794760" cy="914400"/>
          </a:xfrm>
          <a:prstGeom prst="rect">
            <a:avLst/>
          </a:prstGeom>
          <a:noFill/>
          <a:ln/>
        </p:spPr>
        <p:txBody>
          <a:bodyPr wrap="square" lIns="762" tIns="762" rIns="762" bIns="762" rtlCol="0" anchor="ctr"/>
          <a:lstStyle/>
          <a:p>
            <a:pPr indent="0" marL="0">
              <a:lnSpc>
                <a:spcPct val="100000"/>
              </a:lnSpc>
              <a:buNone/>
            </a:pPr>
            <a:r>
              <a:rPr lang="en-US" sz="1180" dirty="0">
                <a:solidFill>
                  <a:srgbClr val="263238"/>
                </a:solidFill>
                <a:latin typeface="Meiryo" pitchFamily="34" charset="0"/>
                <a:ea typeface="Meiryo" pitchFamily="34" charset="-122"/>
                <a:cs typeface="Meiryo" pitchFamily="34" charset="-120"/>
              </a:rPr>
              <a:t>個人情報・個人データ、漏えい等報告、本人通知の詳細</a:t>
            </a:r>
            <a:endParaRPr lang="en-US" sz="1180" dirty="0"/>
          </a:p>
        </p:txBody>
      </p:sp>
      <p:sp>
        <p:nvSpPr>
          <p:cNvPr id="22" name="Text 20"/>
          <p:cNvSpPr/>
          <p:nvPr/>
        </p:nvSpPr>
        <p:spPr>
          <a:xfrm>
            <a:off x="7955280" y="2496312"/>
            <a:ext cx="3639312" cy="914400"/>
          </a:xfrm>
          <a:prstGeom prst="rect">
            <a:avLst/>
          </a:prstGeom>
          <a:noFill/>
          <a:ln/>
        </p:spPr>
        <p:txBody>
          <a:bodyPr wrap="square" lIns="762" tIns="762" rIns="762" bIns="762" rtlCol="0" anchor="ctr"/>
          <a:lstStyle/>
          <a:p>
            <a:pPr indent="0" marL="0">
              <a:lnSpc>
                <a:spcPct val="100000"/>
              </a:lnSpc>
              <a:buNone/>
            </a:pPr>
            <a:r>
              <a:rPr lang="en-US" sz="1180" b="1" dirty="0">
                <a:solidFill>
                  <a:srgbClr val="12544F"/>
                </a:solidFill>
                <a:latin typeface="Meiryo" pitchFamily="34" charset="0"/>
                <a:ea typeface="Meiryo" pitchFamily="34" charset="-122"/>
                <a:cs typeface="Meiryo" pitchFamily="34" charset="-120"/>
              </a:rPr>
              <a:t>顧客情報が「秘密情報」として持ち出される場面</a:t>
            </a:r>
            <a:endParaRPr lang="en-US" sz="1180" dirty="0"/>
          </a:p>
        </p:txBody>
      </p:sp>
      <p:sp>
        <p:nvSpPr>
          <p:cNvPr id="23" name="Shape 21"/>
          <p:cNvSpPr/>
          <p:nvPr/>
        </p:nvSpPr>
        <p:spPr>
          <a:xfrm>
            <a:off x="548640" y="3410712"/>
            <a:ext cx="1143000" cy="914400"/>
          </a:xfrm>
          <a:prstGeom prst="rect">
            <a:avLst/>
          </a:prstGeom>
          <a:solidFill>
            <a:srgbClr val="EEF1F5"/>
          </a:solidFill>
          <a:ln w="12700">
            <a:solidFill>
              <a:srgbClr val="D8DEE6"/>
            </a:solidFill>
            <a:prstDash val="solid"/>
          </a:ln>
        </p:spPr>
      </p:sp>
      <p:sp>
        <p:nvSpPr>
          <p:cNvPr id="24" name="Shape 22"/>
          <p:cNvSpPr/>
          <p:nvPr/>
        </p:nvSpPr>
        <p:spPr>
          <a:xfrm>
            <a:off x="1691640" y="3410712"/>
            <a:ext cx="2331720" cy="914400"/>
          </a:xfrm>
          <a:prstGeom prst="rect">
            <a:avLst/>
          </a:prstGeom>
          <a:solidFill>
            <a:srgbClr val="EEF1F5"/>
          </a:solidFill>
          <a:ln w="12700">
            <a:solidFill>
              <a:srgbClr val="D8DEE6"/>
            </a:solidFill>
            <a:prstDash val="solid"/>
          </a:ln>
        </p:spPr>
      </p:sp>
      <p:sp>
        <p:nvSpPr>
          <p:cNvPr id="25" name="Shape 23"/>
          <p:cNvSpPr/>
          <p:nvPr/>
        </p:nvSpPr>
        <p:spPr>
          <a:xfrm>
            <a:off x="4023360" y="3410712"/>
            <a:ext cx="3886200" cy="914400"/>
          </a:xfrm>
          <a:prstGeom prst="rect">
            <a:avLst/>
          </a:prstGeom>
          <a:solidFill>
            <a:srgbClr val="EEF1F5"/>
          </a:solidFill>
          <a:ln w="12700">
            <a:solidFill>
              <a:srgbClr val="D8DEE6"/>
            </a:solidFill>
            <a:prstDash val="solid"/>
          </a:ln>
        </p:spPr>
      </p:sp>
      <p:sp>
        <p:nvSpPr>
          <p:cNvPr id="26" name="Shape 24"/>
          <p:cNvSpPr/>
          <p:nvPr/>
        </p:nvSpPr>
        <p:spPr>
          <a:xfrm>
            <a:off x="7909560" y="3410712"/>
            <a:ext cx="3730752" cy="914400"/>
          </a:xfrm>
          <a:prstGeom prst="rect">
            <a:avLst/>
          </a:prstGeom>
          <a:solidFill>
            <a:srgbClr val="E7F1F0"/>
          </a:solidFill>
          <a:ln w="12700">
            <a:solidFill>
              <a:srgbClr val="D8DEE6"/>
            </a:solidFill>
            <a:prstDash val="solid"/>
          </a:ln>
        </p:spPr>
      </p:sp>
      <p:sp>
        <p:nvSpPr>
          <p:cNvPr id="27" name="Text 25"/>
          <p:cNvSpPr/>
          <p:nvPr/>
        </p:nvSpPr>
        <p:spPr>
          <a:xfrm>
            <a:off x="548640" y="3410712"/>
            <a:ext cx="1143000" cy="91440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第10回</a:t>
            </a:r>
            <a:endParaRPr lang="en-US" sz="1400" dirty="0"/>
          </a:p>
        </p:txBody>
      </p:sp>
      <p:sp>
        <p:nvSpPr>
          <p:cNvPr id="28" name="Text 26"/>
          <p:cNvSpPr/>
          <p:nvPr/>
        </p:nvSpPr>
        <p:spPr>
          <a:xfrm>
            <a:off x="1691640" y="3410712"/>
            <a:ext cx="2331720" cy="91440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情報セキュリティ</a:t>
            </a:r>
            <a:endParaRPr lang="en-US" sz="1300" dirty="0"/>
          </a:p>
        </p:txBody>
      </p:sp>
      <p:sp>
        <p:nvSpPr>
          <p:cNvPr id="29" name="Text 27"/>
          <p:cNvSpPr/>
          <p:nvPr/>
        </p:nvSpPr>
        <p:spPr>
          <a:xfrm>
            <a:off x="4069080" y="3410712"/>
            <a:ext cx="3794760" cy="914400"/>
          </a:xfrm>
          <a:prstGeom prst="rect">
            <a:avLst/>
          </a:prstGeom>
          <a:noFill/>
          <a:ln/>
        </p:spPr>
        <p:txBody>
          <a:bodyPr wrap="square" lIns="762" tIns="762" rIns="762" bIns="762" rtlCol="0" anchor="ctr"/>
          <a:lstStyle/>
          <a:p>
            <a:pPr indent="0" marL="0">
              <a:lnSpc>
                <a:spcPct val="100000"/>
              </a:lnSpc>
              <a:buNone/>
            </a:pPr>
            <a:r>
              <a:rPr lang="en-US" sz="1180" dirty="0">
                <a:solidFill>
                  <a:srgbClr val="263238"/>
                </a:solidFill>
                <a:latin typeface="Meiryo" pitchFamily="34" charset="0"/>
                <a:ea typeface="Meiryo" pitchFamily="34" charset="-122"/>
                <a:cs typeface="Meiryo" pitchFamily="34" charset="-120"/>
              </a:rPr>
              <a:t>標的型メール、パスワード、MFA、ランサムウェア</a:t>
            </a:r>
            <a:endParaRPr lang="en-US" sz="1180" dirty="0"/>
          </a:p>
        </p:txBody>
      </p:sp>
      <p:sp>
        <p:nvSpPr>
          <p:cNvPr id="30" name="Text 28"/>
          <p:cNvSpPr/>
          <p:nvPr/>
        </p:nvSpPr>
        <p:spPr>
          <a:xfrm>
            <a:off x="7955280" y="3410712"/>
            <a:ext cx="3639312" cy="914400"/>
          </a:xfrm>
          <a:prstGeom prst="rect">
            <a:avLst/>
          </a:prstGeom>
          <a:noFill/>
          <a:ln/>
        </p:spPr>
        <p:txBody>
          <a:bodyPr wrap="square" lIns="762" tIns="762" rIns="762" bIns="762" rtlCol="0" anchor="ctr"/>
          <a:lstStyle/>
          <a:p>
            <a:pPr indent="0" marL="0">
              <a:lnSpc>
                <a:spcPct val="100000"/>
              </a:lnSpc>
              <a:buNone/>
            </a:pPr>
            <a:r>
              <a:rPr lang="en-US" sz="1180" b="1" dirty="0">
                <a:solidFill>
                  <a:srgbClr val="12544F"/>
                </a:solidFill>
                <a:latin typeface="Meiryo" pitchFamily="34" charset="0"/>
                <a:ea typeface="Meiryo" pitchFamily="34" charset="-122"/>
                <a:cs typeface="Meiryo" pitchFamily="34" charset="-120"/>
              </a:rPr>
              <a:t>セキュリティを「営業秘密を守る手段」として整理</a:t>
            </a:r>
            <a:endParaRPr lang="en-US" sz="1180" dirty="0"/>
          </a:p>
        </p:txBody>
      </p:sp>
      <p:sp>
        <p:nvSpPr>
          <p:cNvPr id="31" name="Shape 29"/>
          <p:cNvSpPr/>
          <p:nvPr/>
        </p:nvSpPr>
        <p:spPr>
          <a:xfrm>
            <a:off x="548640" y="4325112"/>
            <a:ext cx="1143000" cy="914400"/>
          </a:xfrm>
          <a:prstGeom prst="rect">
            <a:avLst/>
          </a:prstGeom>
          <a:solidFill>
            <a:srgbClr val="FFFFFF"/>
          </a:solidFill>
          <a:ln w="12700">
            <a:solidFill>
              <a:srgbClr val="D8DEE6"/>
            </a:solidFill>
            <a:prstDash val="solid"/>
          </a:ln>
        </p:spPr>
      </p:sp>
      <p:sp>
        <p:nvSpPr>
          <p:cNvPr id="32" name="Shape 30"/>
          <p:cNvSpPr/>
          <p:nvPr/>
        </p:nvSpPr>
        <p:spPr>
          <a:xfrm>
            <a:off x="1691640" y="4325112"/>
            <a:ext cx="2331720" cy="914400"/>
          </a:xfrm>
          <a:prstGeom prst="rect">
            <a:avLst/>
          </a:prstGeom>
          <a:solidFill>
            <a:srgbClr val="FFFFFF"/>
          </a:solidFill>
          <a:ln w="12700">
            <a:solidFill>
              <a:srgbClr val="D8DEE6"/>
            </a:solidFill>
            <a:prstDash val="solid"/>
          </a:ln>
        </p:spPr>
      </p:sp>
      <p:sp>
        <p:nvSpPr>
          <p:cNvPr id="33" name="Shape 31"/>
          <p:cNvSpPr/>
          <p:nvPr/>
        </p:nvSpPr>
        <p:spPr>
          <a:xfrm>
            <a:off x="4023360" y="4325112"/>
            <a:ext cx="3886200" cy="914400"/>
          </a:xfrm>
          <a:prstGeom prst="rect">
            <a:avLst/>
          </a:prstGeom>
          <a:solidFill>
            <a:srgbClr val="FFFFFF"/>
          </a:solidFill>
          <a:ln w="12700">
            <a:solidFill>
              <a:srgbClr val="D8DEE6"/>
            </a:solidFill>
            <a:prstDash val="solid"/>
          </a:ln>
        </p:spPr>
      </p:sp>
      <p:sp>
        <p:nvSpPr>
          <p:cNvPr id="34" name="Shape 32"/>
          <p:cNvSpPr/>
          <p:nvPr/>
        </p:nvSpPr>
        <p:spPr>
          <a:xfrm>
            <a:off x="7909560" y="4325112"/>
            <a:ext cx="3730752" cy="914400"/>
          </a:xfrm>
          <a:prstGeom prst="rect">
            <a:avLst/>
          </a:prstGeom>
          <a:solidFill>
            <a:srgbClr val="E7F1F0"/>
          </a:solidFill>
          <a:ln w="12700">
            <a:solidFill>
              <a:srgbClr val="D8DEE6"/>
            </a:solidFill>
            <a:prstDash val="solid"/>
          </a:ln>
        </p:spPr>
      </p:sp>
      <p:sp>
        <p:nvSpPr>
          <p:cNvPr id="35" name="Text 33"/>
          <p:cNvSpPr/>
          <p:nvPr/>
        </p:nvSpPr>
        <p:spPr>
          <a:xfrm>
            <a:off x="548640" y="4325112"/>
            <a:ext cx="1143000" cy="91440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第11回</a:t>
            </a:r>
            <a:endParaRPr lang="en-US" sz="1400" dirty="0"/>
          </a:p>
        </p:txBody>
      </p:sp>
      <p:sp>
        <p:nvSpPr>
          <p:cNvPr id="36" name="Text 34"/>
          <p:cNvSpPr/>
          <p:nvPr/>
        </p:nvSpPr>
        <p:spPr>
          <a:xfrm>
            <a:off x="1691640" y="4325112"/>
            <a:ext cx="2331720" cy="91440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生成AI利用</a:t>
            </a:r>
            <a:endParaRPr lang="en-US" sz="1300" dirty="0"/>
          </a:p>
        </p:txBody>
      </p:sp>
      <p:sp>
        <p:nvSpPr>
          <p:cNvPr id="37" name="Text 35"/>
          <p:cNvSpPr/>
          <p:nvPr/>
        </p:nvSpPr>
        <p:spPr>
          <a:xfrm>
            <a:off x="4069080" y="4325112"/>
            <a:ext cx="3794760" cy="914400"/>
          </a:xfrm>
          <a:prstGeom prst="rect">
            <a:avLst/>
          </a:prstGeom>
          <a:noFill/>
          <a:ln/>
        </p:spPr>
        <p:txBody>
          <a:bodyPr wrap="square" lIns="762" tIns="762" rIns="762" bIns="762" rtlCol="0" anchor="ctr"/>
          <a:lstStyle/>
          <a:p>
            <a:pPr indent="0" marL="0">
              <a:lnSpc>
                <a:spcPct val="100000"/>
              </a:lnSpc>
              <a:buNone/>
            </a:pPr>
            <a:r>
              <a:rPr lang="en-US" sz="1180" dirty="0">
                <a:solidFill>
                  <a:srgbClr val="263238"/>
                </a:solidFill>
                <a:latin typeface="Meiryo" pitchFamily="34" charset="0"/>
                <a:ea typeface="Meiryo" pitchFamily="34" charset="-122"/>
                <a:cs typeface="Meiryo" pitchFamily="34" charset="-120"/>
              </a:rPr>
              <a:t>AI事業者ガイドライン、著作権、誤情報、利用記録</a:t>
            </a:r>
            <a:endParaRPr lang="en-US" sz="1180" dirty="0"/>
          </a:p>
        </p:txBody>
      </p:sp>
      <p:sp>
        <p:nvSpPr>
          <p:cNvPr id="38" name="Text 36"/>
          <p:cNvSpPr/>
          <p:nvPr/>
        </p:nvSpPr>
        <p:spPr>
          <a:xfrm>
            <a:off x="7955280" y="4325112"/>
            <a:ext cx="3639312" cy="914400"/>
          </a:xfrm>
          <a:prstGeom prst="rect">
            <a:avLst/>
          </a:prstGeom>
          <a:noFill/>
          <a:ln/>
        </p:spPr>
        <p:txBody>
          <a:bodyPr wrap="square" lIns="762" tIns="762" rIns="762" bIns="762" rtlCol="0" anchor="ctr"/>
          <a:lstStyle/>
          <a:p>
            <a:pPr indent="0" marL="0">
              <a:lnSpc>
                <a:spcPct val="100000"/>
              </a:lnSpc>
              <a:buNone/>
            </a:pPr>
            <a:r>
              <a:rPr lang="en-US" sz="1180" b="1" dirty="0">
                <a:solidFill>
                  <a:srgbClr val="12544F"/>
                </a:solidFill>
                <a:latin typeface="Meiryo" pitchFamily="34" charset="0"/>
                <a:ea typeface="Meiryo" pitchFamily="34" charset="-122"/>
                <a:cs typeface="Meiryo" pitchFamily="34" charset="-120"/>
              </a:rPr>
              <a:t>AI入力を「秘密の外部持出し」リスクとして整理</a:t>
            </a:r>
            <a:endParaRPr lang="en-US" sz="1180" dirty="0"/>
          </a:p>
        </p:txBody>
      </p:sp>
      <p:sp>
        <p:nvSpPr>
          <p:cNvPr id="39" name="Shape 37"/>
          <p:cNvSpPr/>
          <p:nvPr/>
        </p:nvSpPr>
        <p:spPr>
          <a:xfrm>
            <a:off x="548640" y="5239512"/>
            <a:ext cx="1143000" cy="914400"/>
          </a:xfrm>
          <a:prstGeom prst="rect">
            <a:avLst/>
          </a:prstGeom>
          <a:solidFill>
            <a:srgbClr val="EEF1F5"/>
          </a:solidFill>
          <a:ln w="12700">
            <a:solidFill>
              <a:srgbClr val="D8DEE6"/>
            </a:solidFill>
            <a:prstDash val="solid"/>
          </a:ln>
        </p:spPr>
      </p:sp>
      <p:sp>
        <p:nvSpPr>
          <p:cNvPr id="40" name="Shape 38"/>
          <p:cNvSpPr/>
          <p:nvPr/>
        </p:nvSpPr>
        <p:spPr>
          <a:xfrm>
            <a:off x="1691640" y="5239512"/>
            <a:ext cx="2331720" cy="914400"/>
          </a:xfrm>
          <a:prstGeom prst="rect">
            <a:avLst/>
          </a:prstGeom>
          <a:solidFill>
            <a:srgbClr val="EEF1F5"/>
          </a:solidFill>
          <a:ln w="12700">
            <a:solidFill>
              <a:srgbClr val="D8DEE6"/>
            </a:solidFill>
            <a:prstDash val="solid"/>
          </a:ln>
        </p:spPr>
      </p:sp>
      <p:sp>
        <p:nvSpPr>
          <p:cNvPr id="41" name="Shape 39"/>
          <p:cNvSpPr/>
          <p:nvPr/>
        </p:nvSpPr>
        <p:spPr>
          <a:xfrm>
            <a:off x="4023360" y="5239512"/>
            <a:ext cx="3886200" cy="914400"/>
          </a:xfrm>
          <a:prstGeom prst="rect">
            <a:avLst/>
          </a:prstGeom>
          <a:solidFill>
            <a:srgbClr val="EEF1F5"/>
          </a:solidFill>
          <a:ln w="12700">
            <a:solidFill>
              <a:srgbClr val="D8DEE6"/>
            </a:solidFill>
            <a:prstDash val="solid"/>
          </a:ln>
        </p:spPr>
      </p:sp>
      <p:sp>
        <p:nvSpPr>
          <p:cNvPr id="42" name="Shape 40"/>
          <p:cNvSpPr/>
          <p:nvPr/>
        </p:nvSpPr>
        <p:spPr>
          <a:xfrm>
            <a:off x="7909560" y="5239512"/>
            <a:ext cx="3730752" cy="914400"/>
          </a:xfrm>
          <a:prstGeom prst="rect">
            <a:avLst/>
          </a:prstGeom>
          <a:solidFill>
            <a:srgbClr val="E7F1F0"/>
          </a:solidFill>
          <a:ln w="12700">
            <a:solidFill>
              <a:srgbClr val="D8DEE6"/>
            </a:solidFill>
            <a:prstDash val="solid"/>
          </a:ln>
        </p:spPr>
      </p:sp>
      <p:sp>
        <p:nvSpPr>
          <p:cNvPr id="43" name="Text 41"/>
          <p:cNvSpPr/>
          <p:nvPr/>
        </p:nvSpPr>
        <p:spPr>
          <a:xfrm>
            <a:off x="548640" y="5239512"/>
            <a:ext cx="1143000" cy="91440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第12回</a:t>
            </a:r>
            <a:endParaRPr lang="en-US" sz="1400" dirty="0"/>
          </a:p>
        </p:txBody>
      </p:sp>
      <p:sp>
        <p:nvSpPr>
          <p:cNvPr id="44" name="Text 42"/>
          <p:cNvSpPr/>
          <p:nvPr/>
        </p:nvSpPr>
        <p:spPr>
          <a:xfrm>
            <a:off x="1691640" y="5239512"/>
            <a:ext cx="2331720" cy="91440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SNS利用</a:t>
            </a:r>
            <a:endParaRPr lang="en-US" sz="1300" dirty="0"/>
          </a:p>
        </p:txBody>
      </p:sp>
      <p:sp>
        <p:nvSpPr>
          <p:cNvPr id="45" name="Text 43"/>
          <p:cNvSpPr/>
          <p:nvPr/>
        </p:nvSpPr>
        <p:spPr>
          <a:xfrm>
            <a:off x="4069080" y="5239512"/>
            <a:ext cx="3794760" cy="914400"/>
          </a:xfrm>
          <a:prstGeom prst="rect">
            <a:avLst/>
          </a:prstGeom>
          <a:noFill/>
          <a:ln/>
        </p:spPr>
        <p:txBody>
          <a:bodyPr wrap="square" lIns="762" tIns="762" rIns="762" bIns="762" rtlCol="0" anchor="ctr"/>
          <a:lstStyle/>
          <a:p>
            <a:pPr indent="0" marL="0">
              <a:lnSpc>
                <a:spcPct val="100000"/>
              </a:lnSpc>
              <a:buNone/>
            </a:pPr>
            <a:r>
              <a:rPr lang="en-US" sz="1180" dirty="0">
                <a:solidFill>
                  <a:srgbClr val="263238"/>
                </a:solidFill>
                <a:latin typeface="Meiryo" pitchFamily="34" charset="0"/>
                <a:ea typeface="Meiryo" pitchFamily="34" charset="-122"/>
                <a:cs typeface="Meiryo" pitchFamily="34" charset="-120"/>
              </a:rPr>
              <a:t>私的投稿、炎上、誹謗中傷、公式アカウント運用</a:t>
            </a:r>
            <a:endParaRPr lang="en-US" sz="1180" dirty="0"/>
          </a:p>
        </p:txBody>
      </p:sp>
      <p:sp>
        <p:nvSpPr>
          <p:cNvPr id="46" name="Text 44"/>
          <p:cNvSpPr/>
          <p:nvPr/>
        </p:nvSpPr>
        <p:spPr>
          <a:xfrm>
            <a:off x="7955280" y="5239512"/>
            <a:ext cx="3639312" cy="914400"/>
          </a:xfrm>
          <a:prstGeom prst="rect">
            <a:avLst/>
          </a:prstGeom>
          <a:noFill/>
          <a:ln/>
        </p:spPr>
        <p:txBody>
          <a:bodyPr wrap="square" lIns="762" tIns="762" rIns="762" bIns="762" rtlCol="0" anchor="ctr"/>
          <a:lstStyle/>
          <a:p>
            <a:pPr indent="0" marL="0">
              <a:lnSpc>
                <a:spcPct val="100000"/>
              </a:lnSpc>
              <a:buNone/>
            </a:pPr>
            <a:r>
              <a:rPr lang="en-US" sz="1180" b="1" dirty="0">
                <a:solidFill>
                  <a:srgbClr val="12544F"/>
                </a:solidFill>
                <a:latin typeface="Meiryo" pitchFamily="34" charset="0"/>
                <a:ea typeface="Meiryo" pitchFamily="34" charset="-122"/>
                <a:cs typeface="Meiryo" pitchFamily="34" charset="-120"/>
              </a:rPr>
              <a:t>SNSを「秘密漏えい経路の一つ」として簡潔に</a:t>
            </a:r>
            <a:endParaRPr lang="en-US" sz="118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DEFINITION ｜ 用語の整理</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「営業秘密」と「機密情報」の違い</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6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500" dirty="0">
                <a:solidFill>
                  <a:srgbClr val="5B6B7B"/>
                </a:solidFill>
                <a:latin typeface="Meiryo" pitchFamily="34" charset="0"/>
                <a:ea typeface="Meiryo" pitchFamily="34" charset="-122"/>
                <a:cs typeface="Meiryo" pitchFamily="34" charset="-120"/>
              </a:rPr>
              <a:t>社内で「秘密」と呼ばれる情報がすべて法律上の営業秘密とは限りません。まず関係を整理します。</a:t>
            </a:r>
            <a:endParaRPr lang="en-US" sz="1500" dirty="0"/>
          </a:p>
        </p:txBody>
      </p:sp>
      <p:sp>
        <p:nvSpPr>
          <p:cNvPr id="7" name="Shape 5"/>
          <p:cNvSpPr/>
          <p:nvPr/>
        </p:nvSpPr>
        <p:spPr>
          <a:xfrm>
            <a:off x="548640" y="1938528"/>
            <a:ext cx="3657600" cy="4114800"/>
          </a:xfrm>
          <a:prstGeom prst="roundRect">
            <a:avLst>
              <a:gd name="adj" fmla="val 2250"/>
            </a:avLst>
          </a:prstGeom>
          <a:solidFill>
            <a:srgbClr val="FFFFFF"/>
          </a:solidFill>
          <a:ln/>
          <a:effectLst>
            <a:outerShdw sx="100000" sy="100000" kx="0" ky="0" algn="bl" rotWithShape="0" blurRad="88900" dist="38100" dir="5400000">
              <a:srgbClr val="20303F">
                <a:alpha val="16000"/>
              </a:srgbClr>
            </a:outerShdw>
          </a:effectLst>
        </p:spPr>
      </p:sp>
      <p:sp>
        <p:nvSpPr>
          <p:cNvPr id="8" name="Shape 6"/>
          <p:cNvSpPr/>
          <p:nvPr/>
        </p:nvSpPr>
        <p:spPr>
          <a:xfrm>
            <a:off x="822960" y="2212848"/>
            <a:ext cx="566928" cy="566928"/>
          </a:xfrm>
          <a:prstGeom prst="ellipse">
            <a:avLst/>
          </a:prstGeom>
          <a:solidFill>
            <a:srgbClr val="16314F"/>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970361" y="2360249"/>
            <a:ext cx="272125" cy="272125"/>
          </a:xfrm>
          <a:prstGeom prst="rect">
            <a:avLst/>
          </a:prstGeom>
        </p:spPr>
      </p:pic>
      <p:sp>
        <p:nvSpPr>
          <p:cNvPr id="10" name="Text 7"/>
          <p:cNvSpPr/>
          <p:nvPr/>
        </p:nvSpPr>
        <p:spPr>
          <a:xfrm>
            <a:off x="1508760" y="2212848"/>
            <a:ext cx="2560320" cy="566928"/>
          </a:xfrm>
          <a:prstGeom prst="rect">
            <a:avLst/>
          </a:prstGeom>
          <a:noFill/>
          <a:ln/>
        </p:spPr>
        <p:txBody>
          <a:bodyPr wrap="square" lIns="0" tIns="0" rIns="0" bIns="0" rtlCol="0" anchor="ctr"/>
          <a:lstStyle/>
          <a:p>
            <a:pPr indent="0" marL="0">
              <a:buNone/>
            </a:pPr>
            <a:r>
              <a:rPr lang="en-US" sz="1800" b="1" dirty="0">
                <a:solidFill>
                  <a:srgbClr val="16314F"/>
                </a:solidFill>
                <a:latin typeface="Meiryo" pitchFamily="34" charset="0"/>
                <a:ea typeface="Meiryo" pitchFamily="34" charset="-122"/>
                <a:cs typeface="Meiryo" pitchFamily="34" charset="-120"/>
              </a:rPr>
              <a:t>営業秘密</a:t>
            </a:r>
            <a:endParaRPr lang="en-US" sz="1800" dirty="0"/>
          </a:p>
        </p:txBody>
      </p:sp>
      <p:sp>
        <p:nvSpPr>
          <p:cNvPr id="11" name="Text 8"/>
          <p:cNvSpPr/>
          <p:nvPr/>
        </p:nvSpPr>
        <p:spPr>
          <a:xfrm>
            <a:off x="822960" y="2907792"/>
            <a:ext cx="3108960" cy="292608"/>
          </a:xfrm>
          <a:prstGeom prst="rect">
            <a:avLst/>
          </a:prstGeom>
          <a:noFill/>
          <a:ln/>
        </p:spPr>
        <p:txBody>
          <a:bodyPr wrap="square" lIns="0" tIns="0" rIns="0" bIns="0" rtlCol="0" anchor="ctr"/>
          <a:lstStyle/>
          <a:p>
            <a:pPr indent="0" marL="0">
              <a:buNone/>
            </a:pPr>
            <a:r>
              <a:rPr lang="en-US" sz="1150" b="1" dirty="0">
                <a:solidFill>
                  <a:srgbClr val="B58A3A"/>
                </a:solidFill>
                <a:latin typeface="Meiryo" pitchFamily="34" charset="0"/>
                <a:ea typeface="Meiryo" pitchFamily="34" charset="-122"/>
                <a:cs typeface="Meiryo" pitchFamily="34" charset="-120"/>
              </a:rPr>
              <a:t>不正競争防止法 2条6項</a:t>
            </a:r>
            <a:endParaRPr lang="en-US" sz="1150" dirty="0"/>
          </a:p>
        </p:txBody>
      </p:sp>
      <p:sp>
        <p:nvSpPr>
          <p:cNvPr id="12" name="Text 9"/>
          <p:cNvSpPr/>
          <p:nvPr/>
        </p:nvSpPr>
        <p:spPr>
          <a:xfrm>
            <a:off x="822960" y="3246120"/>
            <a:ext cx="3154680" cy="2651760"/>
          </a:xfrm>
          <a:prstGeom prst="rect">
            <a:avLst/>
          </a:prstGeom>
          <a:noFill/>
          <a:ln/>
        </p:spPr>
        <p:txBody>
          <a:bodyPr wrap="square" lIns="0" tIns="0" rIns="0" bIns="0" rtlCol="0" anchor="t"/>
          <a:lstStyle/>
          <a:p>
            <a:pPr indent="0" marL="0">
              <a:lnSpc>
                <a:spcPct val="118000"/>
              </a:lnSpc>
              <a:buNone/>
            </a:pPr>
            <a:r>
              <a:rPr lang="en-US" sz="1300" dirty="0">
                <a:solidFill>
                  <a:srgbClr val="263238"/>
                </a:solidFill>
                <a:latin typeface="Meiryo" pitchFamily="34" charset="0"/>
                <a:ea typeface="Meiryo" pitchFamily="34" charset="-122"/>
                <a:cs typeface="Meiryo" pitchFamily="34" charset="-120"/>
              </a:rPr>
              <a:t>法律で保護される情報。3要件（秘密管理性・有用性・非公知性）を全て満たすもの。不正取得・使用・開示は差止め・損害賠償・刑事罰の対象になり得る。</a:t>
            </a:r>
            <a:endParaRPr lang="en-US" sz="1300" dirty="0"/>
          </a:p>
        </p:txBody>
      </p:sp>
      <p:sp>
        <p:nvSpPr>
          <p:cNvPr id="13" name="Shape 10"/>
          <p:cNvSpPr/>
          <p:nvPr/>
        </p:nvSpPr>
        <p:spPr>
          <a:xfrm>
            <a:off x="4370832" y="1938528"/>
            <a:ext cx="3657600" cy="4114800"/>
          </a:xfrm>
          <a:prstGeom prst="roundRect">
            <a:avLst>
              <a:gd name="adj" fmla="val 2250"/>
            </a:avLst>
          </a:prstGeom>
          <a:solidFill>
            <a:srgbClr val="FFFFFF"/>
          </a:solidFill>
          <a:ln/>
          <a:effectLst>
            <a:outerShdw sx="100000" sy="100000" kx="0" ky="0" algn="bl" rotWithShape="0" blurRad="88900" dist="38100" dir="5400000">
              <a:srgbClr val="20303F">
                <a:alpha val="16000"/>
              </a:srgbClr>
            </a:outerShdw>
          </a:effectLst>
        </p:spPr>
      </p:sp>
      <p:sp>
        <p:nvSpPr>
          <p:cNvPr id="14" name="Shape 11"/>
          <p:cNvSpPr/>
          <p:nvPr/>
        </p:nvSpPr>
        <p:spPr>
          <a:xfrm>
            <a:off x="4645152" y="2212848"/>
            <a:ext cx="566928" cy="566928"/>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15" name="Image 1" descr="preencoded.png">    </p:cNvPr>
          <p:cNvPicPr>
            <a:picLocks noChangeAspect="1"/>
          </p:cNvPicPr>
          <p:nvPr/>
        </p:nvPicPr>
        <p:blipFill>
          <a:blip r:embed="rId2"/>
          <a:stretch>
            <a:fillRect/>
          </a:stretch>
        </p:blipFill>
        <p:spPr>
          <a:xfrm>
            <a:off x="4792553" y="2360249"/>
            <a:ext cx="272125" cy="272125"/>
          </a:xfrm>
          <a:prstGeom prst="rect">
            <a:avLst/>
          </a:prstGeom>
        </p:spPr>
      </p:pic>
      <p:sp>
        <p:nvSpPr>
          <p:cNvPr id="16" name="Text 12"/>
          <p:cNvSpPr/>
          <p:nvPr/>
        </p:nvSpPr>
        <p:spPr>
          <a:xfrm>
            <a:off x="5330952" y="2212848"/>
            <a:ext cx="2606040" cy="566928"/>
          </a:xfrm>
          <a:prstGeom prst="rect">
            <a:avLst/>
          </a:prstGeom>
          <a:noFill/>
          <a:ln/>
        </p:spPr>
        <p:txBody>
          <a:bodyPr wrap="square" lIns="0" tIns="0" rIns="0" bIns="0" rtlCol="0" anchor="ctr"/>
          <a:lstStyle/>
          <a:p>
            <a:pPr indent="0" marL="0">
              <a:buNone/>
            </a:pPr>
            <a:r>
              <a:rPr lang="en-US" sz="1600" b="1" dirty="0">
                <a:solidFill>
                  <a:srgbClr val="237A75"/>
                </a:solidFill>
                <a:latin typeface="Meiryo" pitchFamily="34" charset="0"/>
                <a:ea typeface="Meiryo" pitchFamily="34" charset="-122"/>
                <a:cs typeface="Meiryo" pitchFamily="34" charset="-120"/>
              </a:rPr>
              <a:t>機密情報（社外秘等）</a:t>
            </a:r>
            <a:endParaRPr lang="en-US" sz="1600" dirty="0"/>
          </a:p>
        </p:txBody>
      </p:sp>
      <p:sp>
        <p:nvSpPr>
          <p:cNvPr id="17" name="Text 13"/>
          <p:cNvSpPr/>
          <p:nvPr/>
        </p:nvSpPr>
        <p:spPr>
          <a:xfrm>
            <a:off x="4645152" y="2907792"/>
            <a:ext cx="3108960" cy="292608"/>
          </a:xfrm>
          <a:prstGeom prst="rect">
            <a:avLst/>
          </a:prstGeom>
          <a:noFill/>
          <a:ln/>
        </p:spPr>
        <p:txBody>
          <a:bodyPr wrap="square" lIns="0" tIns="0" rIns="0" bIns="0" rtlCol="0" anchor="ctr"/>
          <a:lstStyle/>
          <a:p>
            <a:pPr indent="0" marL="0">
              <a:buNone/>
            </a:pPr>
            <a:r>
              <a:rPr lang="en-US" sz="1150" b="1" dirty="0">
                <a:solidFill>
                  <a:srgbClr val="B58A3A"/>
                </a:solidFill>
                <a:latin typeface="Meiryo" pitchFamily="34" charset="0"/>
                <a:ea typeface="Meiryo" pitchFamily="34" charset="-122"/>
                <a:cs typeface="Meiryo" pitchFamily="34" charset="-120"/>
              </a:rPr>
              <a:t>社内ルール・契約上の秘密</a:t>
            </a:r>
            <a:endParaRPr lang="en-US" sz="1150" dirty="0"/>
          </a:p>
        </p:txBody>
      </p:sp>
      <p:sp>
        <p:nvSpPr>
          <p:cNvPr id="18" name="Text 14"/>
          <p:cNvSpPr/>
          <p:nvPr/>
        </p:nvSpPr>
        <p:spPr>
          <a:xfrm>
            <a:off x="4645152" y="3246120"/>
            <a:ext cx="3154680" cy="2651760"/>
          </a:xfrm>
          <a:prstGeom prst="rect">
            <a:avLst/>
          </a:prstGeom>
          <a:noFill/>
          <a:ln/>
        </p:spPr>
        <p:txBody>
          <a:bodyPr wrap="square" lIns="0" tIns="0" rIns="0" bIns="0" rtlCol="0" anchor="t"/>
          <a:lstStyle/>
          <a:p>
            <a:pPr indent="0" marL="0">
              <a:lnSpc>
                <a:spcPct val="118000"/>
              </a:lnSpc>
              <a:buNone/>
            </a:pPr>
            <a:r>
              <a:rPr lang="en-US" sz="1300" dirty="0">
                <a:solidFill>
                  <a:srgbClr val="263238"/>
                </a:solidFill>
                <a:latin typeface="Meiryo" pitchFamily="34" charset="0"/>
                <a:ea typeface="Meiryo" pitchFamily="34" charset="-122"/>
                <a:cs typeface="Meiryo" pitchFamily="34" charset="-120"/>
              </a:rPr>
              <a:t>会社が「社外秘」「関係者限り」等として扱う情報。営業秘密に当たらなくても、就業規則・NDA・契約で守る義務があり、安易な持出し・共有はできない。</a:t>
            </a:r>
            <a:endParaRPr lang="en-US" sz="1300" dirty="0"/>
          </a:p>
        </p:txBody>
      </p:sp>
      <p:sp>
        <p:nvSpPr>
          <p:cNvPr id="19" name="Shape 15"/>
          <p:cNvSpPr/>
          <p:nvPr/>
        </p:nvSpPr>
        <p:spPr>
          <a:xfrm>
            <a:off x="8193024" y="1938528"/>
            <a:ext cx="3447288" cy="4114800"/>
          </a:xfrm>
          <a:prstGeom prst="roundRect">
            <a:avLst>
              <a:gd name="adj" fmla="val 2387"/>
            </a:avLst>
          </a:prstGeom>
          <a:solidFill>
            <a:srgbClr val="F5EEDF"/>
          </a:solidFill>
          <a:ln w="12700">
            <a:solidFill>
              <a:srgbClr val="E0CFA8"/>
            </a:solidFill>
            <a:prstDash val="solid"/>
          </a:ln>
        </p:spPr>
      </p:sp>
      <p:pic>
        <p:nvPicPr>
          <p:cNvPr id="20" name="Image 2" descr="preencoded.png">    </p:cNvPr>
          <p:cNvPicPr>
            <a:picLocks noChangeAspect="1"/>
          </p:cNvPicPr>
          <p:nvPr/>
        </p:nvPicPr>
        <p:blipFill>
          <a:blip r:embed="rId3"/>
          <a:stretch>
            <a:fillRect/>
          </a:stretch>
        </p:blipFill>
        <p:spPr>
          <a:xfrm>
            <a:off x="8467344" y="2212848"/>
            <a:ext cx="457200" cy="457200"/>
          </a:xfrm>
          <a:prstGeom prst="rect">
            <a:avLst/>
          </a:prstGeom>
        </p:spPr>
      </p:pic>
      <p:sp>
        <p:nvSpPr>
          <p:cNvPr id="21" name="Text 16"/>
          <p:cNvSpPr/>
          <p:nvPr/>
        </p:nvSpPr>
        <p:spPr>
          <a:xfrm>
            <a:off x="9015984" y="2212848"/>
            <a:ext cx="2377440" cy="457200"/>
          </a:xfrm>
          <a:prstGeom prst="rect">
            <a:avLst/>
          </a:prstGeom>
          <a:noFill/>
          <a:ln/>
        </p:spPr>
        <p:txBody>
          <a:bodyPr wrap="square" lIns="0" tIns="0" rIns="0" bIns="0" rtlCol="0" anchor="ctr"/>
          <a:lstStyle/>
          <a:p>
            <a:pPr indent="0" marL="0">
              <a:buNone/>
            </a:pPr>
            <a:r>
              <a:rPr lang="en-US" sz="1500" b="1" dirty="0">
                <a:solidFill>
                  <a:srgbClr val="8A6A2A"/>
                </a:solidFill>
                <a:latin typeface="Meiryo" pitchFamily="34" charset="0"/>
                <a:ea typeface="Meiryo" pitchFamily="34" charset="-122"/>
                <a:cs typeface="Meiryo" pitchFamily="34" charset="-120"/>
              </a:rPr>
              <a:t>現場の合言葉</a:t>
            </a:r>
            <a:endParaRPr lang="en-US" sz="1500" dirty="0"/>
          </a:p>
        </p:txBody>
      </p:sp>
      <p:sp>
        <p:nvSpPr>
          <p:cNvPr id="22" name="Text 17"/>
          <p:cNvSpPr/>
          <p:nvPr/>
        </p:nvSpPr>
        <p:spPr>
          <a:xfrm>
            <a:off x="8467344" y="2788920"/>
            <a:ext cx="2926080" cy="3108960"/>
          </a:xfrm>
          <a:prstGeom prst="rect">
            <a:avLst/>
          </a:prstGeom>
          <a:noFill/>
          <a:ln/>
        </p:spPr>
        <p:txBody>
          <a:bodyPr wrap="square" lIns="0" tIns="0" rIns="0" bIns="0" rtlCol="0" anchor="t"/>
          <a:lstStyle/>
          <a:p>
            <a:pPr indent="0" marL="0">
              <a:lnSpc>
                <a:spcPct val="112000"/>
              </a:lnSpc>
              <a:spcAft>
                <a:spcPts val="800"/>
              </a:spcAft>
              <a:buNone/>
            </a:pPr>
            <a:r>
              <a:rPr lang="en-US" sz="1250" b="1" dirty="0">
                <a:solidFill>
                  <a:srgbClr val="5A4715"/>
                </a:solidFill>
                <a:latin typeface="Meiryo" pitchFamily="34" charset="0"/>
                <a:ea typeface="Meiryo" pitchFamily="34" charset="-122"/>
                <a:cs typeface="Meiryo" pitchFamily="34" charset="-120"/>
              </a:rPr>
              <a:t>営業秘密に当たるかの最終判断は、現場でしない。</a:t>
            </a:r>
            <a:endParaRPr lang="en-US" sz="1250" dirty="0"/>
          </a:p>
          <a:p>
            <a:pPr indent="0" marL="0">
              <a:lnSpc>
                <a:spcPct val="112000"/>
              </a:lnSpc>
              <a:spcAft>
                <a:spcPts val="600"/>
              </a:spcAft>
              <a:buNone/>
            </a:pPr>
            <a:r>
              <a:rPr lang="en-US" sz="1250" dirty="0">
                <a:solidFill>
                  <a:srgbClr val="5A4715"/>
                </a:solidFill>
                <a:latin typeface="Meiryo" pitchFamily="34" charset="0"/>
                <a:ea typeface="Meiryo" pitchFamily="34" charset="-122"/>
                <a:cs typeface="Meiryo" pitchFamily="34" charset="-120"/>
              </a:rPr>
              <a:t>次のいずれかに当たる情報は、まず「秘密情報」として扱う：</a:t>
            </a:r>
            <a:endParaRPr lang="en-US" sz="1250" dirty="0"/>
          </a:p>
          <a:p>
            <a:pPr indent="0" marL="0">
              <a:lnSpc>
                <a:spcPct val="112000"/>
              </a:lnSpc>
              <a:buNone/>
            </a:pPr>
            <a:r>
              <a:rPr lang="en-US" sz="1250" b="1" dirty="0">
                <a:solidFill>
                  <a:srgbClr val="5A4715"/>
                </a:solidFill>
                <a:latin typeface="Meiryo" pitchFamily="34" charset="0"/>
                <a:ea typeface="Meiryo" pitchFamily="34" charset="-122"/>
                <a:cs typeface="Meiryo" pitchFamily="34" charset="-120"/>
              </a:rPr>
              <a:t>秘密表示がある／アクセス制限がある／社外秘とされた／上長・法務が共有範囲を指定／契約上秘密とされた</a:t>
            </a:r>
            <a:endParaRPr lang="en-US" sz="1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3 REQUIREMENTS ｜ 営業秘密の3要件</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3つすべてを満たして初めて「営業秘密」</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7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500" dirty="0">
                <a:solidFill>
                  <a:srgbClr val="5B6B7B"/>
                </a:solidFill>
                <a:latin typeface="Meiryo" pitchFamily="34" charset="0"/>
                <a:ea typeface="Meiryo" pitchFamily="34" charset="-122"/>
                <a:cs typeface="Meiryo" pitchFamily="34" charset="-120"/>
              </a:rPr>
              <a:t>不正競争防止法2条6項。1つでも欠けると、法律上の営業秘密としての保護は受けられません。</a:t>
            </a:r>
            <a:endParaRPr lang="en-US" sz="1500" dirty="0"/>
          </a:p>
        </p:txBody>
      </p:sp>
      <p:sp>
        <p:nvSpPr>
          <p:cNvPr id="7" name="Shape 5"/>
          <p:cNvSpPr/>
          <p:nvPr/>
        </p:nvSpPr>
        <p:spPr>
          <a:xfrm>
            <a:off x="548640" y="1993392"/>
            <a:ext cx="3593592" cy="2788920"/>
          </a:xfrm>
          <a:prstGeom prst="roundRect">
            <a:avLst>
              <a:gd name="adj" fmla="val 2951"/>
            </a:avLst>
          </a:prstGeom>
          <a:solidFill>
            <a:srgbClr val="FFFFFF"/>
          </a:solidFill>
          <a:ln/>
          <a:effectLst>
            <a:outerShdw sx="100000" sy="100000" kx="0" ky="0" algn="bl" rotWithShape="0" blurRad="88900" dist="38100" dir="5400000">
              <a:srgbClr val="20303F">
                <a:alpha val="16000"/>
              </a:srgbClr>
            </a:outerShdw>
          </a:effectLst>
        </p:spPr>
      </p:sp>
      <p:sp>
        <p:nvSpPr>
          <p:cNvPr id="8" name="Shape 6"/>
          <p:cNvSpPr/>
          <p:nvPr/>
        </p:nvSpPr>
        <p:spPr>
          <a:xfrm>
            <a:off x="1933956" y="2267712"/>
            <a:ext cx="822960" cy="822960"/>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2147926" y="2481682"/>
            <a:ext cx="395021" cy="395021"/>
          </a:xfrm>
          <a:prstGeom prst="rect">
            <a:avLst/>
          </a:prstGeom>
        </p:spPr>
      </p:pic>
      <p:sp>
        <p:nvSpPr>
          <p:cNvPr id="10" name="Text 7"/>
          <p:cNvSpPr/>
          <p:nvPr/>
        </p:nvSpPr>
        <p:spPr>
          <a:xfrm>
            <a:off x="731520" y="3200400"/>
            <a:ext cx="3227832" cy="457200"/>
          </a:xfrm>
          <a:prstGeom prst="rect">
            <a:avLst/>
          </a:prstGeom>
          <a:noFill/>
          <a:ln/>
        </p:spPr>
        <p:txBody>
          <a:bodyPr wrap="square" lIns="0" tIns="0" rIns="0" bIns="0" rtlCol="0" anchor="ctr"/>
          <a:lstStyle/>
          <a:p>
            <a:pPr algn="ctr" indent="0" marL="0">
              <a:buNone/>
            </a:pPr>
            <a:r>
              <a:rPr lang="en-US" sz="1800" b="1" dirty="0">
                <a:solidFill>
                  <a:srgbClr val="237A75"/>
                </a:solidFill>
                <a:latin typeface="Meiryo" pitchFamily="34" charset="0"/>
                <a:ea typeface="Meiryo" pitchFamily="34" charset="-122"/>
                <a:cs typeface="Meiryo" pitchFamily="34" charset="-120"/>
              </a:rPr>
              <a:t>①　秘密管理性</a:t>
            </a:r>
            <a:endParaRPr lang="en-US" sz="1800" dirty="0"/>
          </a:p>
        </p:txBody>
      </p:sp>
      <p:sp>
        <p:nvSpPr>
          <p:cNvPr id="11" name="Text 8"/>
          <p:cNvSpPr/>
          <p:nvPr/>
        </p:nvSpPr>
        <p:spPr>
          <a:xfrm>
            <a:off x="804672" y="3685032"/>
            <a:ext cx="3081528" cy="777240"/>
          </a:xfrm>
          <a:prstGeom prst="rect">
            <a:avLst/>
          </a:prstGeom>
          <a:noFill/>
          <a:ln/>
        </p:spPr>
        <p:txBody>
          <a:bodyPr wrap="square" lIns="0" tIns="0" rIns="0" bIns="0" rtlCol="0" anchor="t"/>
          <a:lstStyle/>
          <a:p>
            <a:pPr algn="ctr" indent="0" marL="0">
              <a:lnSpc>
                <a:spcPct val="110000"/>
              </a:lnSpc>
              <a:buNone/>
            </a:pPr>
            <a:r>
              <a:rPr lang="en-US" sz="1250" dirty="0">
                <a:solidFill>
                  <a:srgbClr val="263238"/>
                </a:solidFill>
                <a:latin typeface="Meiryo" pitchFamily="34" charset="0"/>
                <a:ea typeface="Meiryo" pitchFamily="34" charset="-122"/>
                <a:cs typeface="Meiryo" pitchFamily="34" charset="-120"/>
              </a:rPr>
              <a:t>会社が秘密として管理しており、社員から見ても「秘密だ」と分かる状態になっていること。</a:t>
            </a:r>
            <a:endParaRPr lang="en-US" sz="1250" dirty="0"/>
          </a:p>
        </p:txBody>
      </p:sp>
      <p:sp>
        <p:nvSpPr>
          <p:cNvPr id="12" name="Shape 9"/>
          <p:cNvSpPr/>
          <p:nvPr/>
        </p:nvSpPr>
        <p:spPr>
          <a:xfrm>
            <a:off x="1005840" y="4389120"/>
            <a:ext cx="2679192" cy="0"/>
          </a:xfrm>
          <a:prstGeom prst="line">
            <a:avLst/>
          </a:prstGeom>
          <a:noFill/>
          <a:ln w="12700">
            <a:solidFill>
              <a:srgbClr val="D8DEE6"/>
            </a:solidFill>
            <a:prstDash val="solid"/>
          </a:ln>
        </p:spPr>
      </p:sp>
      <p:sp>
        <p:nvSpPr>
          <p:cNvPr id="13" name="Text 10"/>
          <p:cNvSpPr/>
          <p:nvPr/>
        </p:nvSpPr>
        <p:spPr>
          <a:xfrm>
            <a:off x="777240" y="4425696"/>
            <a:ext cx="3136392" cy="310896"/>
          </a:xfrm>
          <a:prstGeom prst="rect">
            <a:avLst/>
          </a:prstGeom>
          <a:noFill/>
          <a:ln/>
        </p:spPr>
        <p:txBody>
          <a:bodyPr wrap="square" lIns="0" tIns="0" rIns="0" bIns="0" rtlCol="0" anchor="ctr"/>
          <a:lstStyle/>
          <a:p>
            <a:pPr algn="ctr" indent="0" marL="0">
              <a:buNone/>
            </a:pPr>
            <a:r>
              <a:rPr lang="en-US" sz="1050" i="1" dirty="0">
                <a:solidFill>
                  <a:srgbClr val="5B6B7B"/>
                </a:solidFill>
                <a:latin typeface="Meiryo" pitchFamily="34" charset="0"/>
                <a:ea typeface="Meiryo" pitchFamily="34" charset="-122"/>
                <a:cs typeface="Meiryo" pitchFamily="34" charset="-120"/>
              </a:rPr>
              <a:t>秘密表示・アクセス制限・共有範囲・誓約書など</a:t>
            </a:r>
            <a:endParaRPr lang="en-US" sz="1050" dirty="0"/>
          </a:p>
        </p:txBody>
      </p:sp>
      <p:sp>
        <p:nvSpPr>
          <p:cNvPr id="14" name="Shape 11"/>
          <p:cNvSpPr/>
          <p:nvPr/>
        </p:nvSpPr>
        <p:spPr>
          <a:xfrm>
            <a:off x="4370832" y="1993392"/>
            <a:ext cx="3593592" cy="2788920"/>
          </a:xfrm>
          <a:prstGeom prst="roundRect">
            <a:avLst>
              <a:gd name="adj" fmla="val 2951"/>
            </a:avLst>
          </a:prstGeom>
          <a:solidFill>
            <a:srgbClr val="FFFFFF"/>
          </a:solidFill>
          <a:ln/>
          <a:effectLst>
            <a:outerShdw sx="100000" sy="100000" kx="0" ky="0" algn="bl" rotWithShape="0" blurRad="88900" dist="38100" dir="5400000">
              <a:srgbClr val="20303F">
                <a:alpha val="16000"/>
              </a:srgbClr>
            </a:outerShdw>
          </a:effectLst>
        </p:spPr>
      </p:sp>
      <p:sp>
        <p:nvSpPr>
          <p:cNvPr id="15" name="Shape 12"/>
          <p:cNvSpPr/>
          <p:nvPr/>
        </p:nvSpPr>
        <p:spPr>
          <a:xfrm>
            <a:off x="5756148" y="2267712"/>
            <a:ext cx="822960" cy="822960"/>
          </a:xfrm>
          <a:prstGeom prst="ellipse">
            <a:avLst/>
          </a:prstGeom>
          <a:solidFill>
            <a:srgbClr val="B58A3A"/>
          </a:solidFill>
          <a:ln/>
          <a:effectLst>
            <a:outerShdw sx="100000" sy="100000" kx="0" ky="0" algn="bl" rotWithShape="0" blurRad="63500" dist="25400" dir="5400000">
              <a:srgbClr val="20303F">
                <a:alpha val="12000"/>
              </a:srgbClr>
            </a:outerShdw>
          </a:effectLst>
        </p:spPr>
      </p:sp>
      <p:pic>
        <p:nvPicPr>
          <p:cNvPr id="16" name="Image 1" descr="preencoded.png">    </p:cNvPr>
          <p:cNvPicPr>
            <a:picLocks noChangeAspect="1"/>
          </p:cNvPicPr>
          <p:nvPr/>
        </p:nvPicPr>
        <p:blipFill>
          <a:blip r:embed="rId2"/>
          <a:stretch>
            <a:fillRect/>
          </a:stretch>
        </p:blipFill>
        <p:spPr>
          <a:xfrm>
            <a:off x="5970118" y="2481682"/>
            <a:ext cx="395021" cy="395021"/>
          </a:xfrm>
          <a:prstGeom prst="rect">
            <a:avLst/>
          </a:prstGeom>
        </p:spPr>
      </p:pic>
      <p:sp>
        <p:nvSpPr>
          <p:cNvPr id="17" name="Text 13"/>
          <p:cNvSpPr/>
          <p:nvPr/>
        </p:nvSpPr>
        <p:spPr>
          <a:xfrm>
            <a:off x="4553712" y="3200400"/>
            <a:ext cx="3227832" cy="457200"/>
          </a:xfrm>
          <a:prstGeom prst="rect">
            <a:avLst/>
          </a:prstGeom>
          <a:noFill/>
          <a:ln/>
        </p:spPr>
        <p:txBody>
          <a:bodyPr wrap="square" lIns="0" tIns="0" rIns="0" bIns="0" rtlCol="0" anchor="ctr"/>
          <a:lstStyle/>
          <a:p>
            <a:pPr algn="ctr" indent="0" marL="0">
              <a:buNone/>
            </a:pPr>
            <a:r>
              <a:rPr lang="en-US" sz="1800" b="1" dirty="0">
                <a:solidFill>
                  <a:srgbClr val="8A6A2A"/>
                </a:solidFill>
                <a:latin typeface="Meiryo" pitchFamily="34" charset="0"/>
                <a:ea typeface="Meiryo" pitchFamily="34" charset="-122"/>
                <a:cs typeface="Meiryo" pitchFamily="34" charset="-120"/>
              </a:rPr>
              <a:t>②　有用性</a:t>
            </a:r>
            <a:endParaRPr lang="en-US" sz="1800" dirty="0"/>
          </a:p>
        </p:txBody>
      </p:sp>
      <p:sp>
        <p:nvSpPr>
          <p:cNvPr id="18" name="Text 14"/>
          <p:cNvSpPr/>
          <p:nvPr/>
        </p:nvSpPr>
        <p:spPr>
          <a:xfrm>
            <a:off x="4626864" y="3685032"/>
            <a:ext cx="3081528" cy="777240"/>
          </a:xfrm>
          <a:prstGeom prst="rect">
            <a:avLst/>
          </a:prstGeom>
          <a:noFill/>
          <a:ln/>
        </p:spPr>
        <p:txBody>
          <a:bodyPr wrap="square" lIns="0" tIns="0" rIns="0" bIns="0" rtlCol="0" anchor="t"/>
          <a:lstStyle/>
          <a:p>
            <a:pPr algn="ctr" indent="0" marL="0">
              <a:lnSpc>
                <a:spcPct val="110000"/>
              </a:lnSpc>
              <a:buNone/>
            </a:pPr>
            <a:r>
              <a:rPr lang="en-US" sz="1250" dirty="0">
                <a:solidFill>
                  <a:srgbClr val="263238"/>
                </a:solidFill>
                <a:latin typeface="Meiryo" pitchFamily="34" charset="0"/>
                <a:ea typeface="Meiryo" pitchFamily="34" charset="-122"/>
                <a:cs typeface="Meiryo" pitchFamily="34" charset="-120"/>
              </a:rPr>
              <a:t>事業活動に役立つ技術上・営業上の情報であること。役立つ情報は幅広く認められる。</a:t>
            </a:r>
            <a:endParaRPr lang="en-US" sz="1250" dirty="0"/>
          </a:p>
        </p:txBody>
      </p:sp>
      <p:sp>
        <p:nvSpPr>
          <p:cNvPr id="19" name="Shape 15"/>
          <p:cNvSpPr/>
          <p:nvPr/>
        </p:nvSpPr>
        <p:spPr>
          <a:xfrm>
            <a:off x="4828032" y="4389120"/>
            <a:ext cx="2679192" cy="0"/>
          </a:xfrm>
          <a:prstGeom prst="line">
            <a:avLst/>
          </a:prstGeom>
          <a:noFill/>
          <a:ln w="12700">
            <a:solidFill>
              <a:srgbClr val="D8DEE6"/>
            </a:solidFill>
            <a:prstDash val="solid"/>
          </a:ln>
        </p:spPr>
      </p:sp>
      <p:sp>
        <p:nvSpPr>
          <p:cNvPr id="20" name="Text 16"/>
          <p:cNvSpPr/>
          <p:nvPr/>
        </p:nvSpPr>
        <p:spPr>
          <a:xfrm>
            <a:off x="4599432" y="4425696"/>
            <a:ext cx="3136392" cy="310896"/>
          </a:xfrm>
          <a:prstGeom prst="rect">
            <a:avLst/>
          </a:prstGeom>
          <a:noFill/>
          <a:ln/>
        </p:spPr>
        <p:txBody>
          <a:bodyPr wrap="square" lIns="0" tIns="0" rIns="0" bIns="0" rtlCol="0" anchor="ctr"/>
          <a:lstStyle/>
          <a:p>
            <a:pPr algn="ctr" indent="0" marL="0">
              <a:buNone/>
            </a:pPr>
            <a:r>
              <a:rPr lang="en-US" sz="1050" i="1" dirty="0">
                <a:solidFill>
                  <a:srgbClr val="5B6B7B"/>
                </a:solidFill>
                <a:latin typeface="Meiryo" pitchFamily="34" charset="0"/>
                <a:ea typeface="Meiryo" pitchFamily="34" charset="-122"/>
                <a:cs typeface="Meiryo" pitchFamily="34" charset="-120"/>
              </a:rPr>
              <a:t>技術情報・顧客情報・価格・ノウハウなど</a:t>
            </a:r>
            <a:endParaRPr lang="en-US" sz="1050" dirty="0"/>
          </a:p>
        </p:txBody>
      </p:sp>
      <p:sp>
        <p:nvSpPr>
          <p:cNvPr id="21" name="Shape 17"/>
          <p:cNvSpPr/>
          <p:nvPr/>
        </p:nvSpPr>
        <p:spPr>
          <a:xfrm>
            <a:off x="8193024" y="1993392"/>
            <a:ext cx="3593592" cy="2788920"/>
          </a:xfrm>
          <a:prstGeom prst="roundRect">
            <a:avLst>
              <a:gd name="adj" fmla="val 2951"/>
            </a:avLst>
          </a:prstGeom>
          <a:solidFill>
            <a:srgbClr val="FFFFFF"/>
          </a:solidFill>
          <a:ln/>
          <a:effectLst>
            <a:outerShdw sx="100000" sy="100000" kx="0" ky="0" algn="bl" rotWithShape="0" blurRad="88900" dist="38100" dir="5400000">
              <a:srgbClr val="20303F">
                <a:alpha val="16000"/>
              </a:srgbClr>
            </a:outerShdw>
          </a:effectLst>
        </p:spPr>
      </p:sp>
      <p:sp>
        <p:nvSpPr>
          <p:cNvPr id="22" name="Shape 18"/>
          <p:cNvSpPr/>
          <p:nvPr/>
        </p:nvSpPr>
        <p:spPr>
          <a:xfrm>
            <a:off x="9578340" y="2267712"/>
            <a:ext cx="822960" cy="822960"/>
          </a:xfrm>
          <a:prstGeom prst="ellipse">
            <a:avLst/>
          </a:prstGeom>
          <a:solidFill>
            <a:srgbClr val="16314F"/>
          </a:solidFill>
          <a:ln/>
          <a:effectLst>
            <a:outerShdw sx="100000" sy="100000" kx="0" ky="0" algn="bl" rotWithShape="0" blurRad="63500" dist="25400" dir="5400000">
              <a:srgbClr val="20303F">
                <a:alpha val="12000"/>
              </a:srgbClr>
            </a:outerShdw>
          </a:effectLst>
        </p:spPr>
      </p:sp>
      <p:pic>
        <p:nvPicPr>
          <p:cNvPr id="23" name="Image 2" descr="preencoded.png">    </p:cNvPr>
          <p:cNvPicPr>
            <a:picLocks noChangeAspect="1"/>
          </p:cNvPicPr>
          <p:nvPr/>
        </p:nvPicPr>
        <p:blipFill>
          <a:blip r:embed="rId3"/>
          <a:stretch>
            <a:fillRect/>
          </a:stretch>
        </p:blipFill>
        <p:spPr>
          <a:xfrm>
            <a:off x="9792310" y="2481682"/>
            <a:ext cx="395021" cy="395021"/>
          </a:xfrm>
          <a:prstGeom prst="rect">
            <a:avLst/>
          </a:prstGeom>
        </p:spPr>
      </p:pic>
      <p:sp>
        <p:nvSpPr>
          <p:cNvPr id="24" name="Text 19"/>
          <p:cNvSpPr/>
          <p:nvPr/>
        </p:nvSpPr>
        <p:spPr>
          <a:xfrm>
            <a:off x="8375904" y="3200400"/>
            <a:ext cx="3227832" cy="457200"/>
          </a:xfrm>
          <a:prstGeom prst="rect">
            <a:avLst/>
          </a:prstGeom>
          <a:noFill/>
          <a:ln/>
        </p:spPr>
        <p:txBody>
          <a:bodyPr wrap="square" lIns="0" tIns="0" rIns="0" bIns="0" rtlCol="0" anchor="ctr"/>
          <a:lstStyle/>
          <a:p>
            <a:pPr algn="ctr" indent="0" marL="0">
              <a:buNone/>
            </a:pPr>
            <a:r>
              <a:rPr lang="en-US" sz="1800" b="1" dirty="0">
                <a:solidFill>
                  <a:srgbClr val="16314F"/>
                </a:solidFill>
                <a:latin typeface="Meiryo" pitchFamily="34" charset="0"/>
                <a:ea typeface="Meiryo" pitchFamily="34" charset="-122"/>
                <a:cs typeface="Meiryo" pitchFamily="34" charset="-120"/>
              </a:rPr>
              <a:t>③　非公知性</a:t>
            </a:r>
            <a:endParaRPr lang="en-US" sz="1800" dirty="0"/>
          </a:p>
        </p:txBody>
      </p:sp>
      <p:sp>
        <p:nvSpPr>
          <p:cNvPr id="25" name="Text 20"/>
          <p:cNvSpPr/>
          <p:nvPr/>
        </p:nvSpPr>
        <p:spPr>
          <a:xfrm>
            <a:off x="8449056" y="3685032"/>
            <a:ext cx="3081528" cy="777240"/>
          </a:xfrm>
          <a:prstGeom prst="rect">
            <a:avLst/>
          </a:prstGeom>
          <a:noFill/>
          <a:ln/>
        </p:spPr>
        <p:txBody>
          <a:bodyPr wrap="square" lIns="0" tIns="0" rIns="0" bIns="0" rtlCol="0" anchor="t"/>
          <a:lstStyle/>
          <a:p>
            <a:pPr algn="ctr" indent="0" marL="0">
              <a:lnSpc>
                <a:spcPct val="110000"/>
              </a:lnSpc>
              <a:buNone/>
            </a:pPr>
            <a:r>
              <a:rPr lang="en-US" sz="1250" dirty="0">
                <a:solidFill>
                  <a:srgbClr val="263238"/>
                </a:solidFill>
                <a:latin typeface="Meiryo" pitchFamily="34" charset="0"/>
                <a:ea typeface="Meiryo" pitchFamily="34" charset="-122"/>
                <a:cs typeface="Meiryo" pitchFamily="34" charset="-120"/>
              </a:rPr>
              <a:t>一般には知られておらず、簡単には入手できない情報であること。公開済みは該当しない。</a:t>
            </a:r>
            <a:endParaRPr lang="en-US" sz="1250" dirty="0"/>
          </a:p>
        </p:txBody>
      </p:sp>
      <p:sp>
        <p:nvSpPr>
          <p:cNvPr id="26" name="Shape 21"/>
          <p:cNvSpPr/>
          <p:nvPr/>
        </p:nvSpPr>
        <p:spPr>
          <a:xfrm>
            <a:off x="8650224" y="4389120"/>
            <a:ext cx="2679192" cy="0"/>
          </a:xfrm>
          <a:prstGeom prst="line">
            <a:avLst/>
          </a:prstGeom>
          <a:noFill/>
          <a:ln w="12700">
            <a:solidFill>
              <a:srgbClr val="D8DEE6"/>
            </a:solidFill>
            <a:prstDash val="solid"/>
          </a:ln>
        </p:spPr>
      </p:sp>
      <p:sp>
        <p:nvSpPr>
          <p:cNvPr id="27" name="Text 22"/>
          <p:cNvSpPr/>
          <p:nvPr/>
        </p:nvSpPr>
        <p:spPr>
          <a:xfrm>
            <a:off x="8421624" y="4425696"/>
            <a:ext cx="3136392" cy="310896"/>
          </a:xfrm>
          <a:prstGeom prst="rect">
            <a:avLst/>
          </a:prstGeom>
          <a:noFill/>
          <a:ln/>
        </p:spPr>
        <p:txBody>
          <a:bodyPr wrap="square" lIns="0" tIns="0" rIns="0" bIns="0" rtlCol="0" anchor="ctr"/>
          <a:lstStyle/>
          <a:p>
            <a:pPr algn="ctr" indent="0" marL="0">
              <a:buNone/>
            </a:pPr>
            <a:r>
              <a:rPr lang="en-US" sz="1050" i="1" dirty="0">
                <a:solidFill>
                  <a:srgbClr val="5B6B7B"/>
                </a:solidFill>
                <a:latin typeface="Meiryo" pitchFamily="34" charset="0"/>
                <a:ea typeface="Meiryo" pitchFamily="34" charset="-122"/>
                <a:cs typeface="Meiryo" pitchFamily="34" charset="-120"/>
              </a:rPr>
              <a:t>未公表の設計・未公開の取引条件など</a:t>
            </a:r>
            <a:endParaRPr lang="en-US" sz="1050" dirty="0"/>
          </a:p>
        </p:txBody>
      </p:sp>
      <p:sp>
        <p:nvSpPr>
          <p:cNvPr id="28" name="Shape 23"/>
          <p:cNvSpPr/>
          <p:nvPr/>
        </p:nvSpPr>
        <p:spPr>
          <a:xfrm>
            <a:off x="548640" y="5029200"/>
            <a:ext cx="11091672" cy="960120"/>
          </a:xfrm>
          <a:prstGeom prst="roundRect">
            <a:avLst>
              <a:gd name="adj" fmla="val 8571"/>
            </a:avLst>
          </a:prstGeom>
          <a:solidFill>
            <a:srgbClr val="E9EDF2"/>
          </a:solidFill>
          <a:ln/>
        </p:spPr>
      </p:sp>
      <p:pic>
        <p:nvPicPr>
          <p:cNvPr id="29" name="Image 3" descr="preencoded.png">    </p:cNvPr>
          <p:cNvPicPr>
            <a:picLocks noChangeAspect="1"/>
          </p:cNvPicPr>
          <p:nvPr/>
        </p:nvPicPr>
        <p:blipFill>
          <a:blip r:embed="rId4"/>
          <a:stretch>
            <a:fillRect/>
          </a:stretch>
        </p:blipFill>
        <p:spPr>
          <a:xfrm>
            <a:off x="841248" y="5285232"/>
            <a:ext cx="420624" cy="420624"/>
          </a:xfrm>
          <a:prstGeom prst="rect">
            <a:avLst/>
          </a:prstGeom>
        </p:spPr>
      </p:pic>
      <p:sp>
        <p:nvSpPr>
          <p:cNvPr id="30" name="Text 24"/>
          <p:cNvSpPr/>
          <p:nvPr/>
        </p:nvSpPr>
        <p:spPr>
          <a:xfrm>
            <a:off x="1417320" y="5029200"/>
            <a:ext cx="10058400" cy="960120"/>
          </a:xfrm>
          <a:prstGeom prst="rect">
            <a:avLst/>
          </a:prstGeom>
          <a:noFill/>
          <a:ln/>
        </p:spPr>
        <p:txBody>
          <a:bodyPr wrap="square" lIns="0" tIns="0" rIns="0" bIns="0" rtlCol="0" anchor="ctr"/>
          <a:lstStyle/>
          <a:p>
            <a:pPr indent="0" marL="0">
              <a:lnSpc>
                <a:spcPct val="110000"/>
              </a:lnSpc>
              <a:buNone/>
            </a:pPr>
            <a:r>
              <a:rPr lang="en-US" sz="1300" b="1" dirty="0">
                <a:solidFill>
                  <a:srgbClr val="16314F"/>
                </a:solidFill>
                <a:latin typeface="Meiryo" pitchFamily="34" charset="0"/>
                <a:ea typeface="Meiryo" pitchFamily="34" charset="-122"/>
                <a:cs typeface="Meiryo" pitchFamily="34" charset="-120"/>
              </a:rPr>
              <a:t>暗記より行動。</a:t>
            </a:r>
            <a:pPr indent="0" marL="0">
              <a:lnSpc>
                <a:spcPct val="110000"/>
              </a:lnSpc>
              <a:buNone/>
            </a:pPr>
            <a:r>
              <a:rPr lang="en-US" sz="1300" dirty="0">
                <a:solidFill>
                  <a:srgbClr val="263238"/>
                </a:solidFill>
                <a:latin typeface="Meiryo" pitchFamily="34" charset="0"/>
                <a:ea typeface="Meiryo" pitchFamily="34" charset="-122"/>
                <a:cs typeface="Meiryo" pitchFamily="34" charset="-120"/>
              </a:rPr>
              <a:t>  社員にとって大切なのは「3要件を覚えること」ではなく、秘密表示・アクセス制限がある情報を秘密として扱い、社外へ出さないという日々の行動です。該当性の最終判断は法務に任せます。</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REQUIREMENT 1 ｜ 秘密管理性</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「秘密だと分かる状態」をどう作るか</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8 / 36</a:t>
            </a:r>
            <a:endParaRPr lang="en-US" sz="950" dirty="0"/>
          </a:p>
        </p:txBody>
      </p:sp>
      <p:sp>
        <p:nvSpPr>
          <p:cNvPr id="6" name="Text 4"/>
          <p:cNvSpPr/>
          <p:nvPr/>
        </p:nvSpPr>
        <p:spPr>
          <a:xfrm>
            <a:off x="548640" y="1371600"/>
            <a:ext cx="11064240" cy="411480"/>
          </a:xfrm>
          <a:prstGeom prst="rect">
            <a:avLst/>
          </a:prstGeom>
          <a:noFill/>
          <a:ln/>
        </p:spPr>
        <p:txBody>
          <a:bodyPr wrap="square" lIns="0" tIns="0" rIns="0" bIns="0" rtlCol="0" anchor="ctr"/>
          <a:lstStyle/>
          <a:p>
            <a:pPr indent="0" marL="0">
              <a:buNone/>
            </a:pPr>
            <a:r>
              <a:rPr lang="en-US" sz="1450" dirty="0">
                <a:solidFill>
                  <a:srgbClr val="5B6B7B"/>
                </a:solidFill>
                <a:latin typeface="Meiryo" pitchFamily="34" charset="0"/>
                <a:ea typeface="Meiryo" pitchFamily="34" charset="-122"/>
                <a:cs typeface="Meiryo" pitchFamily="34" charset="-120"/>
              </a:rPr>
              <a:t>秘密管理性は、会社の「秘密にする意思」が社員に伝わり、社員が「これは秘密だ」と認識できることで支えられます。</a:t>
            </a:r>
            <a:endParaRPr lang="en-US" sz="1450" dirty="0"/>
          </a:p>
        </p:txBody>
      </p:sp>
      <p:sp>
        <p:nvSpPr>
          <p:cNvPr id="7" name="Shape 5"/>
          <p:cNvSpPr/>
          <p:nvPr/>
        </p:nvSpPr>
        <p:spPr>
          <a:xfrm>
            <a:off x="548640" y="1938528"/>
            <a:ext cx="5440680" cy="1828800"/>
          </a:xfrm>
          <a:prstGeom prst="roundRect">
            <a:avLst>
              <a:gd name="adj" fmla="val 4500"/>
            </a:avLst>
          </a:prstGeom>
          <a:solidFill>
            <a:srgbClr val="FFFFFF"/>
          </a:solidFill>
          <a:ln/>
          <a:effectLst>
            <a:outerShdw sx="100000" sy="100000" kx="0" ky="0" algn="bl" rotWithShape="0" blurRad="88900" dist="38100" dir="5400000">
              <a:srgbClr val="20303F">
                <a:alpha val="16000"/>
              </a:srgbClr>
            </a:outerShdw>
          </a:effectLst>
        </p:spPr>
      </p:sp>
      <p:sp>
        <p:nvSpPr>
          <p:cNvPr id="8" name="Shape 6"/>
          <p:cNvSpPr/>
          <p:nvPr/>
        </p:nvSpPr>
        <p:spPr>
          <a:xfrm>
            <a:off x="822960" y="2194560"/>
            <a:ext cx="548640" cy="548640"/>
          </a:xfrm>
          <a:prstGeom prst="ellipse">
            <a:avLst/>
          </a:prstGeom>
          <a:solidFill>
            <a:srgbClr val="237A75"/>
          </a:solidFill>
          <a:ln/>
          <a:effectLst>
            <a:outerShdw sx="100000" sy="100000" kx="0" ky="0" algn="bl" rotWithShape="0" blurRad="63500" dist="25400" dir="5400000">
              <a:srgbClr val="20303F">
                <a:alpha val="12000"/>
              </a:srgbClr>
            </a:outerShdw>
          </a:effectLst>
        </p:spPr>
      </p:sp>
      <p:pic>
        <p:nvPicPr>
          <p:cNvPr id="9" name="Image 0" descr="preencoded.png">    </p:cNvPr>
          <p:cNvPicPr>
            <a:picLocks noChangeAspect="1"/>
          </p:cNvPicPr>
          <p:nvPr/>
        </p:nvPicPr>
        <p:blipFill>
          <a:blip r:embed="rId1"/>
          <a:stretch>
            <a:fillRect/>
          </a:stretch>
        </p:blipFill>
        <p:spPr>
          <a:xfrm>
            <a:off x="965606" y="2337206"/>
            <a:ext cx="263347" cy="263347"/>
          </a:xfrm>
          <a:prstGeom prst="rect">
            <a:avLst/>
          </a:prstGeom>
        </p:spPr>
      </p:pic>
      <p:sp>
        <p:nvSpPr>
          <p:cNvPr id="10" name="Text 7"/>
          <p:cNvSpPr/>
          <p:nvPr/>
        </p:nvSpPr>
        <p:spPr>
          <a:xfrm>
            <a:off x="1481328" y="2194560"/>
            <a:ext cx="4389120" cy="548640"/>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① アクセスを制限する</a:t>
            </a:r>
            <a:endParaRPr lang="en-US" sz="1550" dirty="0"/>
          </a:p>
        </p:txBody>
      </p:sp>
      <p:sp>
        <p:nvSpPr>
          <p:cNvPr id="11" name="Text 8"/>
          <p:cNvSpPr/>
          <p:nvPr/>
        </p:nvSpPr>
        <p:spPr>
          <a:xfrm>
            <a:off x="822960" y="2816352"/>
            <a:ext cx="4937760" cy="868680"/>
          </a:xfrm>
          <a:prstGeom prst="rect">
            <a:avLst/>
          </a:prstGeom>
          <a:noFill/>
          <a:ln/>
        </p:spPr>
        <p:txBody>
          <a:bodyPr wrap="square" lIns="0" tIns="0" rIns="0" bIns="0" rtlCol="0" anchor="t"/>
          <a:lstStyle/>
          <a:p>
            <a:pPr indent="0" marL="0">
              <a:lnSpc>
                <a:spcPct val="112000"/>
              </a:lnSpc>
              <a:buNone/>
            </a:pPr>
            <a:r>
              <a:rPr lang="en-US" sz="1250" dirty="0">
                <a:solidFill>
                  <a:srgbClr val="263238"/>
                </a:solidFill>
                <a:latin typeface="Meiryo" pitchFamily="34" charset="0"/>
                <a:ea typeface="Meiryo" pitchFamily="34" charset="-122"/>
                <a:cs typeface="Meiryo" pitchFamily="34" charset="-120"/>
              </a:rPr>
              <a:t>見る・編集する・ダウンロードする人を、業務に必要な人だけに絞る。フォルダ権限・ID/パスワード・共有範囲の設定で実現する。</a:t>
            </a:r>
            <a:endParaRPr lang="en-US" sz="1250" dirty="0"/>
          </a:p>
        </p:txBody>
      </p:sp>
      <p:sp>
        <p:nvSpPr>
          <p:cNvPr id="12" name="Shape 9"/>
          <p:cNvSpPr/>
          <p:nvPr/>
        </p:nvSpPr>
        <p:spPr>
          <a:xfrm>
            <a:off x="6199632" y="1938528"/>
            <a:ext cx="5440680" cy="1828800"/>
          </a:xfrm>
          <a:prstGeom prst="roundRect">
            <a:avLst>
              <a:gd name="adj" fmla="val 4500"/>
            </a:avLst>
          </a:prstGeom>
          <a:solidFill>
            <a:srgbClr val="FFFFFF"/>
          </a:solidFill>
          <a:ln/>
          <a:effectLst>
            <a:outerShdw sx="100000" sy="100000" kx="0" ky="0" algn="bl" rotWithShape="0" blurRad="88900" dist="38100" dir="5400000">
              <a:srgbClr val="20303F">
                <a:alpha val="16000"/>
              </a:srgbClr>
            </a:outerShdw>
          </a:effectLst>
        </p:spPr>
      </p:sp>
      <p:sp>
        <p:nvSpPr>
          <p:cNvPr id="13" name="Shape 10"/>
          <p:cNvSpPr/>
          <p:nvPr/>
        </p:nvSpPr>
        <p:spPr>
          <a:xfrm>
            <a:off x="6473952" y="2194560"/>
            <a:ext cx="548640" cy="548640"/>
          </a:xfrm>
          <a:prstGeom prst="ellipse">
            <a:avLst/>
          </a:prstGeom>
          <a:solidFill>
            <a:srgbClr val="B58A3A"/>
          </a:solidFill>
          <a:ln/>
          <a:effectLst>
            <a:outerShdw sx="100000" sy="100000" kx="0" ky="0" algn="bl" rotWithShape="0" blurRad="63500" dist="25400" dir="5400000">
              <a:srgbClr val="20303F">
                <a:alpha val="12000"/>
              </a:srgbClr>
            </a:outerShdw>
          </a:effectLst>
        </p:spPr>
      </p:sp>
      <p:pic>
        <p:nvPicPr>
          <p:cNvPr id="14" name="Image 1" descr="preencoded.png">    </p:cNvPr>
          <p:cNvPicPr>
            <a:picLocks noChangeAspect="1"/>
          </p:cNvPicPr>
          <p:nvPr/>
        </p:nvPicPr>
        <p:blipFill>
          <a:blip r:embed="rId2"/>
          <a:stretch>
            <a:fillRect/>
          </a:stretch>
        </p:blipFill>
        <p:spPr>
          <a:xfrm>
            <a:off x="6616598" y="2337206"/>
            <a:ext cx="263347" cy="263347"/>
          </a:xfrm>
          <a:prstGeom prst="rect">
            <a:avLst/>
          </a:prstGeom>
        </p:spPr>
      </p:pic>
      <p:sp>
        <p:nvSpPr>
          <p:cNvPr id="15" name="Text 11"/>
          <p:cNvSpPr/>
          <p:nvPr/>
        </p:nvSpPr>
        <p:spPr>
          <a:xfrm>
            <a:off x="7132320" y="2194560"/>
            <a:ext cx="4389120" cy="548640"/>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② 秘密だと分かるようにする</a:t>
            </a:r>
            <a:endParaRPr lang="en-US" sz="1550" dirty="0"/>
          </a:p>
        </p:txBody>
      </p:sp>
      <p:sp>
        <p:nvSpPr>
          <p:cNvPr id="16" name="Text 12"/>
          <p:cNvSpPr/>
          <p:nvPr/>
        </p:nvSpPr>
        <p:spPr>
          <a:xfrm>
            <a:off x="6473952" y="2816352"/>
            <a:ext cx="4937760" cy="868680"/>
          </a:xfrm>
          <a:prstGeom prst="rect">
            <a:avLst/>
          </a:prstGeom>
          <a:noFill/>
          <a:ln/>
        </p:spPr>
        <p:txBody>
          <a:bodyPr wrap="square" lIns="0" tIns="0" rIns="0" bIns="0" rtlCol="0" anchor="t"/>
          <a:lstStyle/>
          <a:p>
            <a:pPr indent="0" marL="0">
              <a:lnSpc>
                <a:spcPct val="112000"/>
              </a:lnSpc>
              <a:buNone/>
            </a:pPr>
            <a:r>
              <a:rPr lang="en-US" sz="1250" dirty="0">
                <a:solidFill>
                  <a:srgbClr val="263238"/>
                </a:solidFill>
                <a:latin typeface="Meiryo" pitchFamily="34" charset="0"/>
                <a:ea typeface="Meiryo" pitchFamily="34" charset="-122"/>
                <a:cs typeface="Meiryo" pitchFamily="34" charset="-120"/>
              </a:rPr>
              <a:t>「社外秘」「Confidential」等の表示、ファイル名・フォルダ名・フッターで、見た人が秘密だと認識できるようにする（認識可能性）。</a:t>
            </a:r>
            <a:endParaRPr lang="en-US" sz="1250" dirty="0"/>
          </a:p>
        </p:txBody>
      </p:sp>
      <p:sp>
        <p:nvSpPr>
          <p:cNvPr id="17" name="Text 13"/>
          <p:cNvSpPr/>
          <p:nvPr/>
        </p:nvSpPr>
        <p:spPr>
          <a:xfrm>
            <a:off x="548640" y="3977640"/>
            <a:ext cx="7315200" cy="36576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秘密管理性を支える日常の行動</a:t>
            </a:r>
            <a:endParaRPr lang="en-US" sz="1400" dirty="0"/>
          </a:p>
        </p:txBody>
      </p:sp>
      <p:sp>
        <p:nvSpPr>
          <p:cNvPr id="18" name="Shape 14"/>
          <p:cNvSpPr/>
          <p:nvPr/>
        </p:nvSpPr>
        <p:spPr>
          <a:xfrm>
            <a:off x="548640" y="4434840"/>
            <a:ext cx="1755648" cy="1371600"/>
          </a:xfrm>
          <a:prstGeom prst="roundRect">
            <a:avLst>
              <a:gd name="adj" fmla="val 6000"/>
            </a:avLst>
          </a:prstGeom>
          <a:solidFill>
            <a:srgbClr val="E7F1F0"/>
          </a:solidFill>
          <a:ln w="12700">
            <a:solidFill>
              <a:srgbClr val="BBD8D5"/>
            </a:solidFill>
            <a:prstDash val="solid"/>
          </a:ln>
        </p:spPr>
      </p:sp>
      <p:pic>
        <p:nvPicPr>
          <p:cNvPr id="19" name="Image 2" descr="preencoded.png">    </p:cNvPr>
          <p:cNvPicPr>
            <a:picLocks noChangeAspect="1"/>
          </p:cNvPicPr>
          <p:nvPr/>
        </p:nvPicPr>
        <p:blipFill>
          <a:blip r:embed="rId3"/>
          <a:stretch>
            <a:fillRect/>
          </a:stretch>
        </p:blipFill>
        <p:spPr>
          <a:xfrm>
            <a:off x="1197864" y="4690872"/>
            <a:ext cx="457200" cy="457200"/>
          </a:xfrm>
          <a:prstGeom prst="rect">
            <a:avLst/>
          </a:prstGeom>
        </p:spPr>
      </p:pic>
      <p:sp>
        <p:nvSpPr>
          <p:cNvPr id="20" name="Text 15"/>
          <p:cNvSpPr/>
          <p:nvPr/>
        </p:nvSpPr>
        <p:spPr>
          <a:xfrm>
            <a:off x="640080" y="5221224"/>
            <a:ext cx="1572768" cy="502920"/>
          </a:xfrm>
          <a:prstGeom prst="rect">
            <a:avLst/>
          </a:prstGeom>
          <a:noFill/>
          <a:ln/>
        </p:spPr>
        <p:txBody>
          <a:bodyPr wrap="square" lIns="0" tIns="0" rIns="0" bIns="0" rtlCol="0" anchor="t"/>
          <a:lstStyle/>
          <a:p>
            <a:pPr algn="ctr" indent="0" marL="0">
              <a:lnSpc>
                <a:spcPct val="100000"/>
              </a:lnSpc>
              <a:buNone/>
            </a:pPr>
            <a:r>
              <a:rPr lang="en-US" sz="1200" b="1" dirty="0">
                <a:solidFill>
                  <a:srgbClr val="12544F"/>
                </a:solidFill>
                <a:latin typeface="Meiryo" pitchFamily="34" charset="0"/>
                <a:ea typeface="Meiryo" pitchFamily="34" charset="-122"/>
                <a:cs typeface="Meiryo" pitchFamily="34" charset="-120"/>
              </a:rPr>
              <a:t>表示・ラベル</a:t>
            </a:r>
            <a:endParaRPr lang="en-US" sz="1200" dirty="0"/>
          </a:p>
        </p:txBody>
      </p:sp>
      <p:sp>
        <p:nvSpPr>
          <p:cNvPr id="21" name="Shape 16"/>
          <p:cNvSpPr/>
          <p:nvPr/>
        </p:nvSpPr>
        <p:spPr>
          <a:xfrm>
            <a:off x="2404872" y="4434840"/>
            <a:ext cx="1755648" cy="1371600"/>
          </a:xfrm>
          <a:prstGeom prst="roundRect">
            <a:avLst>
              <a:gd name="adj" fmla="val 6000"/>
            </a:avLst>
          </a:prstGeom>
          <a:solidFill>
            <a:srgbClr val="E7F1F0"/>
          </a:solidFill>
          <a:ln w="12700">
            <a:solidFill>
              <a:srgbClr val="BBD8D5"/>
            </a:solidFill>
            <a:prstDash val="solid"/>
          </a:ln>
        </p:spPr>
      </p:sp>
      <p:pic>
        <p:nvPicPr>
          <p:cNvPr id="22" name="Image 3" descr="preencoded.png">    </p:cNvPr>
          <p:cNvPicPr>
            <a:picLocks noChangeAspect="1"/>
          </p:cNvPicPr>
          <p:nvPr/>
        </p:nvPicPr>
        <p:blipFill>
          <a:blip r:embed="rId4"/>
          <a:stretch>
            <a:fillRect/>
          </a:stretch>
        </p:blipFill>
        <p:spPr>
          <a:xfrm>
            <a:off x="3054096" y="4690872"/>
            <a:ext cx="457200" cy="457200"/>
          </a:xfrm>
          <a:prstGeom prst="rect">
            <a:avLst/>
          </a:prstGeom>
        </p:spPr>
      </p:pic>
      <p:sp>
        <p:nvSpPr>
          <p:cNvPr id="23" name="Text 17"/>
          <p:cNvSpPr/>
          <p:nvPr/>
        </p:nvSpPr>
        <p:spPr>
          <a:xfrm>
            <a:off x="2496312" y="5221224"/>
            <a:ext cx="1572768" cy="502920"/>
          </a:xfrm>
          <a:prstGeom prst="rect">
            <a:avLst/>
          </a:prstGeom>
          <a:noFill/>
          <a:ln/>
        </p:spPr>
        <p:txBody>
          <a:bodyPr wrap="square" lIns="0" tIns="0" rIns="0" bIns="0" rtlCol="0" anchor="t"/>
          <a:lstStyle/>
          <a:p>
            <a:pPr algn="ctr" indent="0" marL="0">
              <a:lnSpc>
                <a:spcPct val="100000"/>
              </a:lnSpc>
              <a:buNone/>
            </a:pPr>
            <a:r>
              <a:rPr lang="en-US" sz="1200" b="1" dirty="0">
                <a:solidFill>
                  <a:srgbClr val="12544F"/>
                </a:solidFill>
                <a:latin typeface="Meiryo" pitchFamily="34" charset="0"/>
                <a:ea typeface="Meiryo" pitchFamily="34" charset="-122"/>
                <a:cs typeface="Meiryo" pitchFamily="34" charset="-120"/>
              </a:rPr>
              <a:t>アクセス権限</a:t>
            </a:r>
            <a:endParaRPr lang="en-US" sz="1200" dirty="0"/>
          </a:p>
        </p:txBody>
      </p:sp>
      <p:sp>
        <p:nvSpPr>
          <p:cNvPr id="24" name="Shape 18"/>
          <p:cNvSpPr/>
          <p:nvPr/>
        </p:nvSpPr>
        <p:spPr>
          <a:xfrm>
            <a:off x="4261104" y="4434840"/>
            <a:ext cx="1755648" cy="1371600"/>
          </a:xfrm>
          <a:prstGeom prst="roundRect">
            <a:avLst>
              <a:gd name="adj" fmla="val 6000"/>
            </a:avLst>
          </a:prstGeom>
          <a:solidFill>
            <a:srgbClr val="E7F1F0"/>
          </a:solidFill>
          <a:ln w="12700">
            <a:solidFill>
              <a:srgbClr val="BBD8D5"/>
            </a:solidFill>
            <a:prstDash val="solid"/>
          </a:ln>
        </p:spPr>
      </p:sp>
      <p:pic>
        <p:nvPicPr>
          <p:cNvPr id="25" name="Image 4" descr="preencoded.png">    </p:cNvPr>
          <p:cNvPicPr>
            <a:picLocks noChangeAspect="1"/>
          </p:cNvPicPr>
          <p:nvPr/>
        </p:nvPicPr>
        <p:blipFill>
          <a:blip r:embed="rId5"/>
          <a:stretch>
            <a:fillRect/>
          </a:stretch>
        </p:blipFill>
        <p:spPr>
          <a:xfrm>
            <a:off x="4910328" y="4690872"/>
            <a:ext cx="457200" cy="457200"/>
          </a:xfrm>
          <a:prstGeom prst="rect">
            <a:avLst/>
          </a:prstGeom>
        </p:spPr>
      </p:pic>
      <p:sp>
        <p:nvSpPr>
          <p:cNvPr id="26" name="Text 19"/>
          <p:cNvSpPr/>
          <p:nvPr/>
        </p:nvSpPr>
        <p:spPr>
          <a:xfrm>
            <a:off x="4352544" y="5221224"/>
            <a:ext cx="1572768" cy="502920"/>
          </a:xfrm>
          <a:prstGeom prst="rect">
            <a:avLst/>
          </a:prstGeom>
          <a:noFill/>
          <a:ln/>
        </p:spPr>
        <p:txBody>
          <a:bodyPr wrap="square" lIns="0" tIns="0" rIns="0" bIns="0" rtlCol="0" anchor="t"/>
          <a:lstStyle/>
          <a:p>
            <a:pPr algn="ctr" indent="0" marL="0">
              <a:lnSpc>
                <a:spcPct val="100000"/>
              </a:lnSpc>
              <a:buNone/>
            </a:pPr>
            <a:r>
              <a:rPr lang="en-US" sz="1200" b="1" dirty="0">
                <a:solidFill>
                  <a:srgbClr val="12544F"/>
                </a:solidFill>
                <a:latin typeface="Meiryo" pitchFamily="34" charset="0"/>
                <a:ea typeface="Meiryo" pitchFamily="34" charset="-122"/>
                <a:cs typeface="Meiryo" pitchFamily="34" charset="-120"/>
              </a:rPr>
              <a:t>保管場所の分離</a:t>
            </a:r>
            <a:endParaRPr lang="en-US" sz="1200" dirty="0"/>
          </a:p>
        </p:txBody>
      </p:sp>
      <p:sp>
        <p:nvSpPr>
          <p:cNvPr id="27" name="Shape 20"/>
          <p:cNvSpPr/>
          <p:nvPr/>
        </p:nvSpPr>
        <p:spPr>
          <a:xfrm>
            <a:off x="6117336" y="4434840"/>
            <a:ext cx="1755648" cy="1371600"/>
          </a:xfrm>
          <a:prstGeom prst="roundRect">
            <a:avLst>
              <a:gd name="adj" fmla="val 6000"/>
            </a:avLst>
          </a:prstGeom>
          <a:solidFill>
            <a:srgbClr val="E7F1F0"/>
          </a:solidFill>
          <a:ln w="12700">
            <a:solidFill>
              <a:srgbClr val="BBD8D5"/>
            </a:solidFill>
            <a:prstDash val="solid"/>
          </a:ln>
        </p:spPr>
      </p:sp>
      <p:pic>
        <p:nvPicPr>
          <p:cNvPr id="28" name="Image 5" descr="preencoded.png">    </p:cNvPr>
          <p:cNvPicPr>
            <a:picLocks noChangeAspect="1"/>
          </p:cNvPicPr>
          <p:nvPr/>
        </p:nvPicPr>
        <p:blipFill>
          <a:blip r:embed="rId6"/>
          <a:stretch>
            <a:fillRect/>
          </a:stretch>
        </p:blipFill>
        <p:spPr>
          <a:xfrm>
            <a:off x="6766560" y="4690872"/>
            <a:ext cx="457200" cy="457200"/>
          </a:xfrm>
          <a:prstGeom prst="rect">
            <a:avLst/>
          </a:prstGeom>
        </p:spPr>
      </p:pic>
      <p:sp>
        <p:nvSpPr>
          <p:cNvPr id="29" name="Text 21"/>
          <p:cNvSpPr/>
          <p:nvPr/>
        </p:nvSpPr>
        <p:spPr>
          <a:xfrm>
            <a:off x="6208776" y="5221224"/>
            <a:ext cx="1572768" cy="502920"/>
          </a:xfrm>
          <a:prstGeom prst="rect">
            <a:avLst/>
          </a:prstGeom>
          <a:noFill/>
          <a:ln/>
        </p:spPr>
        <p:txBody>
          <a:bodyPr wrap="square" lIns="0" tIns="0" rIns="0" bIns="0" rtlCol="0" anchor="t"/>
          <a:lstStyle/>
          <a:p>
            <a:pPr algn="ctr" indent="0" marL="0">
              <a:lnSpc>
                <a:spcPct val="100000"/>
              </a:lnSpc>
              <a:buNone/>
            </a:pPr>
            <a:r>
              <a:rPr lang="en-US" sz="1200" b="1" dirty="0">
                <a:solidFill>
                  <a:srgbClr val="12544F"/>
                </a:solidFill>
                <a:latin typeface="Meiryo" pitchFamily="34" charset="0"/>
                <a:ea typeface="Meiryo" pitchFamily="34" charset="-122"/>
                <a:cs typeface="Meiryo" pitchFamily="34" charset="-120"/>
              </a:rPr>
              <a:t>共有範囲の限定</a:t>
            </a:r>
            <a:endParaRPr lang="en-US" sz="1200" dirty="0"/>
          </a:p>
        </p:txBody>
      </p:sp>
      <p:sp>
        <p:nvSpPr>
          <p:cNvPr id="30" name="Shape 22"/>
          <p:cNvSpPr/>
          <p:nvPr/>
        </p:nvSpPr>
        <p:spPr>
          <a:xfrm>
            <a:off x="7973568" y="4434840"/>
            <a:ext cx="1755648" cy="1371600"/>
          </a:xfrm>
          <a:prstGeom prst="roundRect">
            <a:avLst>
              <a:gd name="adj" fmla="val 6000"/>
            </a:avLst>
          </a:prstGeom>
          <a:solidFill>
            <a:srgbClr val="E7F1F0"/>
          </a:solidFill>
          <a:ln w="12700">
            <a:solidFill>
              <a:srgbClr val="BBD8D5"/>
            </a:solidFill>
            <a:prstDash val="solid"/>
          </a:ln>
        </p:spPr>
      </p:sp>
      <p:pic>
        <p:nvPicPr>
          <p:cNvPr id="31" name="Image 6" descr="preencoded.png">    </p:cNvPr>
          <p:cNvPicPr>
            <a:picLocks noChangeAspect="1"/>
          </p:cNvPicPr>
          <p:nvPr/>
        </p:nvPicPr>
        <p:blipFill>
          <a:blip r:embed="rId7"/>
          <a:stretch>
            <a:fillRect/>
          </a:stretch>
        </p:blipFill>
        <p:spPr>
          <a:xfrm>
            <a:off x="8622792" y="4690872"/>
            <a:ext cx="457200" cy="457200"/>
          </a:xfrm>
          <a:prstGeom prst="rect">
            <a:avLst/>
          </a:prstGeom>
        </p:spPr>
      </p:pic>
      <p:sp>
        <p:nvSpPr>
          <p:cNvPr id="32" name="Text 23"/>
          <p:cNvSpPr/>
          <p:nvPr/>
        </p:nvSpPr>
        <p:spPr>
          <a:xfrm>
            <a:off x="8065008" y="5221224"/>
            <a:ext cx="1572768" cy="502920"/>
          </a:xfrm>
          <a:prstGeom prst="rect">
            <a:avLst/>
          </a:prstGeom>
          <a:noFill/>
          <a:ln/>
        </p:spPr>
        <p:txBody>
          <a:bodyPr wrap="square" lIns="0" tIns="0" rIns="0" bIns="0" rtlCol="0" anchor="t"/>
          <a:lstStyle/>
          <a:p>
            <a:pPr algn="ctr" indent="0" marL="0">
              <a:lnSpc>
                <a:spcPct val="100000"/>
              </a:lnSpc>
              <a:buNone/>
            </a:pPr>
            <a:r>
              <a:rPr lang="en-US" sz="1200" b="1" dirty="0">
                <a:solidFill>
                  <a:srgbClr val="12544F"/>
                </a:solidFill>
                <a:latin typeface="Meiryo" pitchFamily="34" charset="0"/>
                <a:ea typeface="Meiryo" pitchFamily="34" charset="-122"/>
                <a:cs typeface="Meiryo" pitchFamily="34" charset="-120"/>
              </a:rPr>
              <a:t>誓約書・規程</a:t>
            </a:r>
            <a:endParaRPr lang="en-US" sz="1200" dirty="0"/>
          </a:p>
        </p:txBody>
      </p:sp>
      <p:sp>
        <p:nvSpPr>
          <p:cNvPr id="33" name="Shape 24"/>
          <p:cNvSpPr/>
          <p:nvPr/>
        </p:nvSpPr>
        <p:spPr>
          <a:xfrm>
            <a:off x="9829800" y="4434840"/>
            <a:ext cx="1755648" cy="1371600"/>
          </a:xfrm>
          <a:prstGeom prst="roundRect">
            <a:avLst>
              <a:gd name="adj" fmla="val 6000"/>
            </a:avLst>
          </a:prstGeom>
          <a:solidFill>
            <a:srgbClr val="E7F1F0"/>
          </a:solidFill>
          <a:ln w="12700">
            <a:solidFill>
              <a:srgbClr val="BBD8D5"/>
            </a:solidFill>
            <a:prstDash val="solid"/>
          </a:ln>
        </p:spPr>
      </p:sp>
      <p:pic>
        <p:nvPicPr>
          <p:cNvPr id="34" name="Image 7" descr="preencoded.png">    </p:cNvPr>
          <p:cNvPicPr>
            <a:picLocks noChangeAspect="1"/>
          </p:cNvPicPr>
          <p:nvPr/>
        </p:nvPicPr>
        <p:blipFill>
          <a:blip r:embed="rId8"/>
          <a:stretch>
            <a:fillRect/>
          </a:stretch>
        </p:blipFill>
        <p:spPr>
          <a:xfrm>
            <a:off x="10479024" y="4690872"/>
            <a:ext cx="457200" cy="457200"/>
          </a:xfrm>
          <a:prstGeom prst="rect">
            <a:avLst/>
          </a:prstGeom>
        </p:spPr>
      </p:pic>
      <p:sp>
        <p:nvSpPr>
          <p:cNvPr id="35" name="Text 25"/>
          <p:cNvSpPr/>
          <p:nvPr/>
        </p:nvSpPr>
        <p:spPr>
          <a:xfrm>
            <a:off x="9921240" y="5221224"/>
            <a:ext cx="1572768" cy="502920"/>
          </a:xfrm>
          <a:prstGeom prst="rect">
            <a:avLst/>
          </a:prstGeom>
          <a:noFill/>
          <a:ln/>
        </p:spPr>
        <p:txBody>
          <a:bodyPr wrap="square" lIns="0" tIns="0" rIns="0" bIns="0" rtlCol="0" anchor="t"/>
          <a:lstStyle/>
          <a:p>
            <a:pPr algn="ctr" indent="0" marL="0">
              <a:lnSpc>
                <a:spcPct val="100000"/>
              </a:lnSpc>
              <a:buNone/>
            </a:pPr>
            <a:r>
              <a:rPr lang="en-US" sz="1200" b="1" dirty="0">
                <a:solidFill>
                  <a:srgbClr val="12544F"/>
                </a:solidFill>
                <a:latin typeface="Meiryo" pitchFamily="34" charset="0"/>
                <a:ea typeface="Meiryo" pitchFamily="34" charset="-122"/>
                <a:cs typeface="Meiryo" pitchFamily="34" charset="-120"/>
              </a:rPr>
              <a:t>教育・周知</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48640" y="384048"/>
            <a:ext cx="11064240" cy="310896"/>
          </a:xfrm>
          <a:prstGeom prst="rect">
            <a:avLst/>
          </a:prstGeom>
          <a:noFill/>
          <a:ln/>
        </p:spPr>
        <p:txBody>
          <a:bodyPr wrap="square" lIns="0" tIns="0" rIns="0" bIns="0" rtlCol="0" anchor="ctr"/>
          <a:lstStyle/>
          <a:p>
            <a:pPr indent="0" marL="0">
              <a:buNone/>
            </a:pPr>
            <a:r>
              <a:rPr lang="en-US" sz="1300" b="1" spc="100" kern="0" dirty="0">
                <a:solidFill>
                  <a:srgbClr val="237A75"/>
                </a:solidFill>
                <a:latin typeface="Meiryo" pitchFamily="34" charset="0"/>
                <a:ea typeface="Meiryo" pitchFamily="34" charset="-122"/>
                <a:cs typeface="Meiryo" pitchFamily="34" charset="-120"/>
              </a:rPr>
              <a:t>REQUIREMENTS 2 &amp; 3 ｜ 有用性・非公知性</a:t>
            </a:r>
            <a:endParaRPr lang="en-US" sz="1300" dirty="0"/>
          </a:p>
        </p:txBody>
      </p:sp>
      <p:sp>
        <p:nvSpPr>
          <p:cNvPr id="3" name="Text 1"/>
          <p:cNvSpPr/>
          <p:nvPr/>
        </p:nvSpPr>
        <p:spPr>
          <a:xfrm>
            <a:off x="530352" y="676656"/>
            <a:ext cx="11109960" cy="658368"/>
          </a:xfrm>
          <a:prstGeom prst="rect">
            <a:avLst/>
          </a:prstGeom>
          <a:noFill/>
          <a:ln/>
        </p:spPr>
        <p:txBody>
          <a:bodyPr wrap="square" lIns="0" tIns="0" rIns="0" bIns="0" rtlCol="0" anchor="t"/>
          <a:lstStyle/>
          <a:p>
            <a:pPr indent="0" marL="0">
              <a:buNone/>
            </a:pPr>
            <a:r>
              <a:rPr lang="en-US" sz="2900" b="1" dirty="0">
                <a:solidFill>
                  <a:srgbClr val="16314F"/>
                </a:solidFill>
                <a:latin typeface="Meiryo" pitchFamily="34" charset="0"/>
                <a:ea typeface="Meiryo" pitchFamily="34" charset="-122"/>
                <a:cs typeface="Meiryo" pitchFamily="34" charset="-120"/>
              </a:rPr>
              <a:t>残りの2要件を社員目線で理解する</a:t>
            </a:r>
            <a:endParaRPr lang="en-US" sz="2900" dirty="0"/>
          </a:p>
        </p:txBody>
      </p:sp>
      <p:sp>
        <p:nvSpPr>
          <p:cNvPr id="4" name="Text 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B"/>
                </a:solidFill>
                <a:latin typeface="Meiryo" pitchFamily="34" charset="0"/>
                <a:ea typeface="Meiryo" pitchFamily="34" charset="-122"/>
                <a:cs typeface="Meiryo" pitchFamily="34" charset="-120"/>
              </a:rPr>
              <a:t>   ｜   法務・総務のための社内研修資料20選　第13回</a:t>
            </a:r>
            <a:endParaRPr lang="en-US" sz="950" dirty="0"/>
          </a:p>
        </p:txBody>
      </p:sp>
      <p:sp>
        <p:nvSpPr>
          <p:cNvPr id="5" name="Text 3"/>
          <p:cNvSpPr/>
          <p:nvPr/>
        </p:nvSpPr>
        <p:spPr>
          <a:xfrm>
            <a:off x="10424160" y="6437376"/>
            <a:ext cx="1261872" cy="292608"/>
          </a:xfrm>
          <a:prstGeom prst="rect">
            <a:avLst/>
          </a:prstGeom>
          <a:noFill/>
          <a:ln/>
        </p:spPr>
        <p:txBody>
          <a:bodyPr wrap="square" lIns="0" tIns="0" rIns="0" bIns="0" rtlCol="0" anchor="ctr"/>
          <a:lstStyle/>
          <a:p>
            <a:pPr algn="r" indent="0" marL="0">
              <a:buNone/>
            </a:pPr>
            <a:r>
              <a:rPr lang="en-US" sz="950" dirty="0">
                <a:solidFill>
                  <a:srgbClr val="5B6B7B"/>
                </a:solidFill>
                <a:latin typeface="Meiryo" pitchFamily="34" charset="0"/>
                <a:ea typeface="Meiryo" pitchFamily="34" charset="-122"/>
                <a:cs typeface="Meiryo" pitchFamily="34" charset="-120"/>
              </a:rPr>
              <a:t>9 / 36</a:t>
            </a:r>
            <a:endParaRPr lang="en-US" sz="950" dirty="0"/>
          </a:p>
        </p:txBody>
      </p:sp>
      <p:sp>
        <p:nvSpPr>
          <p:cNvPr id="6" name="Shape 4"/>
          <p:cNvSpPr/>
          <p:nvPr/>
        </p:nvSpPr>
        <p:spPr>
          <a:xfrm>
            <a:off x="548640" y="1508760"/>
            <a:ext cx="5486400" cy="4526280"/>
          </a:xfrm>
          <a:prstGeom prst="roundRect">
            <a:avLst>
              <a:gd name="adj" fmla="val 1818"/>
            </a:avLst>
          </a:prstGeom>
          <a:solidFill>
            <a:srgbClr val="FFFFFF"/>
          </a:solidFill>
          <a:ln/>
          <a:effectLst>
            <a:outerShdw sx="100000" sy="100000" kx="0" ky="0" algn="bl" rotWithShape="0" blurRad="88900" dist="38100" dir="5400000">
              <a:srgbClr val="20303F">
                <a:alpha val="16000"/>
              </a:srgbClr>
            </a:outerShdw>
          </a:effectLst>
        </p:spPr>
      </p:sp>
      <p:sp>
        <p:nvSpPr>
          <p:cNvPr id="7" name="Shape 5"/>
          <p:cNvSpPr/>
          <p:nvPr/>
        </p:nvSpPr>
        <p:spPr>
          <a:xfrm>
            <a:off x="822960" y="1783080"/>
            <a:ext cx="603504" cy="603504"/>
          </a:xfrm>
          <a:prstGeom prst="ellipse">
            <a:avLst/>
          </a:prstGeom>
          <a:solidFill>
            <a:srgbClr val="B58A3A"/>
          </a:solidFill>
          <a:ln/>
          <a:effectLst>
            <a:outerShdw sx="100000" sy="100000" kx="0" ky="0" algn="bl" rotWithShape="0" blurRad="63500" dist="25400" dir="5400000">
              <a:srgbClr val="20303F">
                <a:alpha val="12000"/>
              </a:srgbClr>
            </a:outerShdw>
          </a:effectLst>
        </p:spPr>
      </p:sp>
      <p:pic>
        <p:nvPicPr>
          <p:cNvPr id="8" name="Image 0" descr="preencoded.png">    </p:cNvPr>
          <p:cNvPicPr>
            <a:picLocks noChangeAspect="1"/>
          </p:cNvPicPr>
          <p:nvPr/>
        </p:nvPicPr>
        <p:blipFill>
          <a:blip r:embed="rId1"/>
          <a:stretch>
            <a:fillRect/>
          </a:stretch>
        </p:blipFill>
        <p:spPr>
          <a:xfrm>
            <a:off x="979871" y="1939991"/>
            <a:ext cx="289682" cy="289682"/>
          </a:xfrm>
          <a:prstGeom prst="rect">
            <a:avLst/>
          </a:prstGeom>
        </p:spPr>
      </p:pic>
      <p:sp>
        <p:nvSpPr>
          <p:cNvPr id="9" name="Text 6"/>
          <p:cNvSpPr/>
          <p:nvPr/>
        </p:nvSpPr>
        <p:spPr>
          <a:xfrm>
            <a:off x="1554480" y="1783080"/>
            <a:ext cx="3657600" cy="603504"/>
          </a:xfrm>
          <a:prstGeom prst="rect">
            <a:avLst/>
          </a:prstGeom>
          <a:noFill/>
          <a:ln/>
        </p:spPr>
        <p:txBody>
          <a:bodyPr wrap="square" lIns="0" tIns="0" rIns="0" bIns="0" rtlCol="0" anchor="ctr"/>
          <a:lstStyle/>
          <a:p>
            <a:pPr indent="0" marL="0">
              <a:buNone/>
            </a:pPr>
            <a:r>
              <a:rPr lang="en-US" sz="1900" b="1" dirty="0">
                <a:solidFill>
                  <a:srgbClr val="8A6A2A"/>
                </a:solidFill>
                <a:latin typeface="Meiryo" pitchFamily="34" charset="0"/>
                <a:ea typeface="Meiryo" pitchFamily="34" charset="-122"/>
                <a:cs typeface="Meiryo" pitchFamily="34" charset="-120"/>
              </a:rPr>
              <a:t>有用性</a:t>
            </a:r>
            <a:endParaRPr lang="en-US" sz="1900" dirty="0"/>
          </a:p>
        </p:txBody>
      </p:sp>
      <p:sp>
        <p:nvSpPr>
          <p:cNvPr id="10" name="Text 7"/>
          <p:cNvSpPr/>
          <p:nvPr/>
        </p:nvSpPr>
        <p:spPr>
          <a:xfrm>
            <a:off x="822960" y="2514600"/>
            <a:ext cx="4937760" cy="457200"/>
          </a:xfrm>
          <a:prstGeom prst="rect">
            <a:avLst/>
          </a:prstGeom>
          <a:noFill/>
          <a:ln/>
        </p:spPr>
        <p:txBody>
          <a:bodyPr wrap="square" lIns="0" tIns="0" rIns="0" bIns="0" rtlCol="0" anchor="ctr"/>
          <a:lstStyle/>
          <a:p>
            <a:pPr indent="0" marL="0">
              <a:buNone/>
            </a:pPr>
            <a:r>
              <a:rPr lang="en-US" sz="1350" b="1" dirty="0">
                <a:solidFill>
                  <a:srgbClr val="263238"/>
                </a:solidFill>
                <a:latin typeface="Meiryo" pitchFamily="34" charset="0"/>
                <a:ea typeface="Meiryo" pitchFamily="34" charset="-122"/>
                <a:cs typeface="Meiryo" pitchFamily="34" charset="-120"/>
              </a:rPr>
              <a:t>事業活動に役立つ技術上・営業上の情報であること。</a:t>
            </a:r>
            <a:endParaRPr lang="en-US" sz="1350" dirty="0"/>
          </a:p>
        </p:txBody>
      </p:sp>
      <p:sp>
        <p:nvSpPr>
          <p:cNvPr id="11" name="Text 8"/>
          <p:cNvSpPr/>
          <p:nvPr/>
        </p:nvSpPr>
        <p:spPr>
          <a:xfrm>
            <a:off x="822960" y="3017520"/>
            <a:ext cx="4937760" cy="2834640"/>
          </a:xfrm>
          <a:prstGeom prst="rect">
            <a:avLst/>
          </a:prstGeom>
          <a:noFill/>
          <a:ln/>
        </p:spPr>
        <p:txBody>
          <a:bodyPr wrap="square" lIns="0" tIns="0" rIns="0" bIns="0" rtlCol="0" anchor="t"/>
          <a:lstStyle/>
          <a:p>
            <a:pPr indent="0" marL="0">
              <a:lnSpc>
                <a:spcPct val="115000"/>
              </a:lnSpc>
              <a:spcAft>
                <a:spcPts val="600"/>
              </a:spcAft>
              <a:buNone/>
            </a:pPr>
            <a:r>
              <a:rPr lang="en-US" sz="1250" b="1" dirty="0">
                <a:solidFill>
                  <a:srgbClr val="B58A3A"/>
                </a:solidFill>
                <a:latin typeface="Meiryo" pitchFamily="34" charset="0"/>
                <a:ea typeface="Meiryo" pitchFamily="34" charset="-122"/>
                <a:cs typeface="Meiryo" pitchFamily="34" charset="-120"/>
              </a:rPr>
              <a:t>ポイント</a:t>
            </a:r>
            <a:endParaRPr lang="en-US" sz="1250" dirty="0"/>
          </a:p>
          <a:p>
            <a:pPr indent="0" marL="0">
              <a:lnSpc>
                <a:spcPct val="115000"/>
              </a:lnSpc>
              <a:spcAft>
                <a:spcPts val="1000"/>
              </a:spcAft>
              <a:buNone/>
            </a:pPr>
            <a:r>
              <a:rPr lang="en-US" sz="1250" dirty="0">
                <a:solidFill>
                  <a:srgbClr val="263238"/>
                </a:solidFill>
                <a:latin typeface="Meiryo" pitchFamily="34" charset="0"/>
                <a:ea typeface="Meiryo" pitchFamily="34" charset="-122"/>
                <a:cs typeface="Meiryo" pitchFamily="34" charset="-120"/>
              </a:rPr>
              <a:t>全く価値のない情報を除き、有用性は幅広く認められます。「役に立たない情報だから持ち出してよい」とは考えないでください。</a:t>
            </a:r>
            <a:endParaRPr lang="en-US" sz="1250" dirty="0"/>
          </a:p>
          <a:p>
            <a:pPr indent="0" marL="0">
              <a:lnSpc>
                <a:spcPct val="115000"/>
              </a:lnSpc>
              <a:spcAft>
                <a:spcPts val="600"/>
              </a:spcAft>
              <a:buNone/>
            </a:pPr>
            <a:r>
              <a:rPr lang="en-US" sz="1250" b="1" dirty="0">
                <a:solidFill>
                  <a:srgbClr val="16314F"/>
                </a:solidFill>
                <a:latin typeface="Meiryo" pitchFamily="34" charset="0"/>
                <a:ea typeface="Meiryo" pitchFamily="34" charset="-122"/>
                <a:cs typeface="Meiryo" pitchFamily="34" charset="-120"/>
              </a:rPr>
              <a:t>あてはまる例</a:t>
            </a:r>
            <a:endParaRPr lang="en-US" sz="1250" dirty="0"/>
          </a:p>
          <a:p>
            <a:pPr indent="0" marL="0">
              <a:lnSpc>
                <a:spcPct val="115000"/>
              </a:lnSpc>
              <a:buNone/>
            </a:pPr>
            <a:r>
              <a:rPr lang="en-US" sz="1250" dirty="0">
                <a:solidFill>
                  <a:srgbClr val="263238"/>
                </a:solidFill>
                <a:latin typeface="Meiryo" pitchFamily="34" charset="0"/>
                <a:ea typeface="Meiryo" pitchFamily="34" charset="-122"/>
                <a:cs typeface="Meiryo" pitchFamily="34" charset="-120"/>
              </a:rPr>
              <a:t>生産方法・販売方法・ノウハウ・顧客情報・原価・実験データ など</a:t>
            </a:r>
            <a:endParaRPr lang="en-US" sz="1250" dirty="0"/>
          </a:p>
        </p:txBody>
      </p:sp>
      <p:sp>
        <p:nvSpPr>
          <p:cNvPr id="12" name="Shape 9"/>
          <p:cNvSpPr/>
          <p:nvPr/>
        </p:nvSpPr>
        <p:spPr>
          <a:xfrm>
            <a:off x="6199632" y="1508760"/>
            <a:ext cx="5440680" cy="4526280"/>
          </a:xfrm>
          <a:prstGeom prst="roundRect">
            <a:avLst>
              <a:gd name="adj" fmla="val 1818"/>
            </a:avLst>
          </a:prstGeom>
          <a:solidFill>
            <a:srgbClr val="FFFFFF"/>
          </a:solidFill>
          <a:ln/>
          <a:effectLst>
            <a:outerShdw sx="100000" sy="100000" kx="0" ky="0" algn="bl" rotWithShape="0" blurRad="88900" dist="38100" dir="5400000">
              <a:srgbClr val="20303F">
                <a:alpha val="16000"/>
              </a:srgbClr>
            </a:outerShdw>
          </a:effectLst>
        </p:spPr>
      </p:sp>
      <p:sp>
        <p:nvSpPr>
          <p:cNvPr id="13" name="Shape 10"/>
          <p:cNvSpPr/>
          <p:nvPr/>
        </p:nvSpPr>
        <p:spPr>
          <a:xfrm>
            <a:off x="6473952" y="1783080"/>
            <a:ext cx="603504" cy="603504"/>
          </a:xfrm>
          <a:prstGeom prst="ellipse">
            <a:avLst/>
          </a:prstGeom>
          <a:solidFill>
            <a:srgbClr val="16314F"/>
          </a:solidFill>
          <a:ln/>
          <a:effectLst>
            <a:outerShdw sx="100000" sy="100000" kx="0" ky="0" algn="bl" rotWithShape="0" blurRad="63500" dist="25400" dir="5400000">
              <a:srgbClr val="20303F">
                <a:alpha val="12000"/>
              </a:srgbClr>
            </a:outerShdw>
          </a:effectLst>
        </p:spPr>
      </p:sp>
      <p:pic>
        <p:nvPicPr>
          <p:cNvPr id="14" name="Image 1" descr="preencoded.png">    </p:cNvPr>
          <p:cNvPicPr>
            <a:picLocks noChangeAspect="1"/>
          </p:cNvPicPr>
          <p:nvPr/>
        </p:nvPicPr>
        <p:blipFill>
          <a:blip r:embed="rId2"/>
          <a:stretch>
            <a:fillRect/>
          </a:stretch>
        </p:blipFill>
        <p:spPr>
          <a:xfrm>
            <a:off x="6630863" y="1939991"/>
            <a:ext cx="289682" cy="289682"/>
          </a:xfrm>
          <a:prstGeom prst="rect">
            <a:avLst/>
          </a:prstGeom>
        </p:spPr>
      </p:pic>
      <p:sp>
        <p:nvSpPr>
          <p:cNvPr id="15" name="Text 11"/>
          <p:cNvSpPr/>
          <p:nvPr/>
        </p:nvSpPr>
        <p:spPr>
          <a:xfrm>
            <a:off x="7205472" y="1783080"/>
            <a:ext cx="3657600" cy="603504"/>
          </a:xfrm>
          <a:prstGeom prst="rect">
            <a:avLst/>
          </a:prstGeom>
          <a:noFill/>
          <a:ln/>
        </p:spPr>
        <p:txBody>
          <a:bodyPr wrap="square" lIns="0" tIns="0" rIns="0" bIns="0" rtlCol="0" anchor="ctr"/>
          <a:lstStyle/>
          <a:p>
            <a:pPr indent="0" marL="0">
              <a:buNone/>
            </a:pPr>
            <a:r>
              <a:rPr lang="en-US" sz="1900" b="1" dirty="0">
                <a:solidFill>
                  <a:srgbClr val="16314F"/>
                </a:solidFill>
                <a:latin typeface="Meiryo" pitchFamily="34" charset="0"/>
                <a:ea typeface="Meiryo" pitchFamily="34" charset="-122"/>
                <a:cs typeface="Meiryo" pitchFamily="34" charset="-120"/>
              </a:rPr>
              <a:t>非公知性</a:t>
            </a:r>
            <a:endParaRPr lang="en-US" sz="1900" dirty="0"/>
          </a:p>
        </p:txBody>
      </p:sp>
      <p:sp>
        <p:nvSpPr>
          <p:cNvPr id="16" name="Text 12"/>
          <p:cNvSpPr/>
          <p:nvPr/>
        </p:nvSpPr>
        <p:spPr>
          <a:xfrm>
            <a:off x="6473952" y="2514600"/>
            <a:ext cx="4937760" cy="457200"/>
          </a:xfrm>
          <a:prstGeom prst="rect">
            <a:avLst/>
          </a:prstGeom>
          <a:noFill/>
          <a:ln/>
        </p:spPr>
        <p:txBody>
          <a:bodyPr wrap="square" lIns="0" tIns="0" rIns="0" bIns="0" rtlCol="0" anchor="ctr"/>
          <a:lstStyle/>
          <a:p>
            <a:pPr indent="0" marL="0">
              <a:buNone/>
            </a:pPr>
            <a:r>
              <a:rPr lang="en-US" sz="1350" b="1" dirty="0">
                <a:solidFill>
                  <a:srgbClr val="263238"/>
                </a:solidFill>
                <a:latin typeface="Meiryo" pitchFamily="34" charset="0"/>
                <a:ea typeface="Meiryo" pitchFamily="34" charset="-122"/>
                <a:cs typeface="Meiryo" pitchFamily="34" charset="-120"/>
              </a:rPr>
              <a:t>一般に知られておらず、簡単には入手できないこと。</a:t>
            </a:r>
            <a:endParaRPr lang="en-US" sz="1350" dirty="0"/>
          </a:p>
        </p:txBody>
      </p:sp>
      <p:sp>
        <p:nvSpPr>
          <p:cNvPr id="17" name="Text 13"/>
          <p:cNvSpPr/>
          <p:nvPr/>
        </p:nvSpPr>
        <p:spPr>
          <a:xfrm>
            <a:off x="6473952" y="3017520"/>
            <a:ext cx="4937760" cy="2834640"/>
          </a:xfrm>
          <a:prstGeom prst="rect">
            <a:avLst/>
          </a:prstGeom>
          <a:noFill/>
          <a:ln/>
        </p:spPr>
        <p:txBody>
          <a:bodyPr wrap="square" lIns="0" tIns="0" rIns="0" bIns="0" rtlCol="0" anchor="t"/>
          <a:lstStyle/>
          <a:p>
            <a:pPr indent="0" marL="0">
              <a:lnSpc>
                <a:spcPct val="115000"/>
              </a:lnSpc>
              <a:spcAft>
                <a:spcPts val="600"/>
              </a:spcAft>
              <a:buNone/>
            </a:pPr>
            <a:r>
              <a:rPr lang="en-US" sz="1250" b="1" dirty="0">
                <a:solidFill>
                  <a:srgbClr val="16314F"/>
                </a:solidFill>
                <a:latin typeface="Meiryo" pitchFamily="34" charset="0"/>
                <a:ea typeface="Meiryo" pitchFamily="34" charset="-122"/>
                <a:cs typeface="Meiryo" pitchFamily="34" charset="-120"/>
              </a:rPr>
              <a:t>ポイント</a:t>
            </a:r>
            <a:endParaRPr lang="en-US" sz="1250" dirty="0"/>
          </a:p>
          <a:p>
            <a:pPr indent="0" marL="0">
              <a:lnSpc>
                <a:spcPct val="115000"/>
              </a:lnSpc>
              <a:spcAft>
                <a:spcPts val="1000"/>
              </a:spcAft>
              <a:buNone/>
            </a:pPr>
            <a:r>
              <a:rPr lang="en-US" sz="1250" dirty="0">
                <a:solidFill>
                  <a:srgbClr val="263238"/>
                </a:solidFill>
                <a:latin typeface="Meiryo" pitchFamily="34" charset="0"/>
                <a:ea typeface="Meiryo" pitchFamily="34" charset="-122"/>
                <a:cs typeface="Meiryo" pitchFamily="34" charset="-120"/>
              </a:rPr>
              <a:t>一度社外に広く公開すると、非公知性が失われ、営業秘密として守れなくなることがあります。だからこそ「うっかり公開」を防ぐことが重要です。</a:t>
            </a:r>
            <a:endParaRPr lang="en-US" sz="1250" dirty="0"/>
          </a:p>
          <a:p>
            <a:pPr indent="0" marL="0">
              <a:lnSpc>
                <a:spcPct val="115000"/>
              </a:lnSpc>
              <a:spcAft>
                <a:spcPts val="600"/>
              </a:spcAft>
              <a:buNone/>
            </a:pPr>
            <a:r>
              <a:rPr lang="en-US" sz="1250" b="1" dirty="0">
                <a:solidFill>
                  <a:srgbClr val="B42318"/>
                </a:solidFill>
                <a:latin typeface="Meiryo" pitchFamily="34" charset="0"/>
                <a:ea typeface="Meiryo" pitchFamily="34" charset="-122"/>
                <a:cs typeface="Meiryo" pitchFamily="34" charset="-120"/>
              </a:rPr>
              <a:t>失われる例</a:t>
            </a:r>
            <a:endParaRPr lang="en-US" sz="1250" dirty="0"/>
          </a:p>
          <a:p>
            <a:pPr indent="0" marL="0">
              <a:lnSpc>
                <a:spcPct val="115000"/>
              </a:lnSpc>
              <a:buNone/>
            </a:pPr>
            <a:r>
              <a:rPr lang="en-US" sz="1250" dirty="0">
                <a:solidFill>
                  <a:srgbClr val="263238"/>
                </a:solidFill>
                <a:latin typeface="Meiryo" pitchFamily="34" charset="0"/>
                <a:ea typeface="Meiryo" pitchFamily="34" charset="-122"/>
                <a:cs typeface="Meiryo" pitchFamily="34" charset="-120"/>
              </a:rPr>
              <a:t>公開資料への転載、SNS投稿、広い共有リンク、未承認の外部AIへの入力 など</a:t>
            </a:r>
            <a:endParaRPr lang="en-US" sz="12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36</Slides>
  <Notes>36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営業秘密・機密情報管理研修</dc:title>
  <dc:subject>PptxGenJS Presentation</dc:subject>
  <dc:creator>Legal GPT</dc:creator>
  <cp:lastModifiedBy>Legal GPT</cp:lastModifiedBy>
  <cp:revision>1</cp:revision>
  <dcterms:created xsi:type="dcterms:W3CDTF">2026-06-22T08:20:43Z</dcterms:created>
  <dcterms:modified xsi:type="dcterms:W3CDTF">2026-06-22T08:20:43Z</dcterms:modified>
</cp:coreProperties>
</file>