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notesMasterIdLst>
    <p:notesMasterId r:id="rId3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14回。接待・贈答・贈収賄防止の研修。表紙では、これは接待・贈答を一律禁止する研修ではなく、相手・目的・金額・時期・頻度で判断し、迷ったら相談・記録するための研修であることを一言で予告する。会社名・実施日・講師名は実施時に記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外国公務員贈賄。令和5年改正(2024年4月施行)で大幅厳罰化：個人10年以下の拘禁刑/3,000万円、法人10億円。さらに海外で外国籍従業者が単独で行った贈賄も処罰対象に拡大。国有企業関係者も『外国公務員等』に含まれうる。FP・第三者経由を安易に認めない。該当性は現場で独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海外特有の論点。FPは『少額・慣習』でも安易に認めない。代理店・コンサル経由でも自社が責任を負いうる。現金・領収書なし・支払先不明・過大成功報酬は赤信号。判断は本社法務・コンプラへ。指針には社交儀礼・緊急避難の整理もあるが、現場判断ではなく相談が原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民間取引先＝自由、という誤解を解く。直ちに刑事ではないが、規程違反・利益相反・不正会計・優越的地位など多面的リスク。発注・選定・検収に関わる相手は特に高リスク。担当者個人・家族・関係会社への便益も注意。記録できないものは原則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購買・調達・発注担当は最重要対象。『受ける』場面では選定中の贈答が特に危険、もったいない精神で受けない。『求める』場面では協賛・購入等を事実上求めない。取引条件と接待を結びつけない。詳細な取適法は第17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発注側が取引先に協賛・購入・無償役務を事実上求めるのは優越的地位の濫用・取適法の問題になりうる。『自主的な申出』に見えても圧力が働く。旧下請法は2026年1月に取適法へ。詳細・禁止行為は第17回で扱う、ここでは接続の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接待・贈答は利益相反の入口。本日は『判断の独立性を損ないうる』という接続点だけ。副業・親族会社・株式保有・役員利益相反などの網羅は第15回。境界を明示して混乱を防ぐ。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現金・金券・商品券・電子マネー・ポイント・個人/家族向け便益は『原則高リスク』カテゴリ。少額でも社交儀礼扱いしない。受領してしまったら開封・使用せず保管し報告。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会食・手土産類は一律禁止ではないが、相手と時期で評価が一変する。打合せ茶菓や社会通念上の手土産は許容されやすいが、公務員相手・高額頻繁・取引の節目・現金性のあるもの・見返りを含むものは高リスク。許容例でも承認・記録の要否は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ゴルフ・旅行・チケット・宿泊・交通費は高額化・継続化しやすく、記録に残りにくいため要注意。公務員とのゴルフ・旅行は倫理規程上も特に問題。民間でも選定・取引中は疑念を招く。原則辞退・相談・記録。</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寄附・協賛・視察招待・研修旅行は名目が立派でも実質が便益提供のことがある。特に公務員・公的機関側への寄附や渡航・宿泊負担は慎重に。対価性・必要性を説明できるか。寄附・スポンサー規程と承認フローに従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到達目標を4つに集約。①リスク構造の理解②相手で判断を変える③受ける前・渡す前の確認④気づいたら即報告。研修後にこの4点を行動として取れる状態を目指すと伝える。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リベート・キックバック・個人的謝礼は『会社のため』でも不可。背任・横領・不正会計・贈賄に直結。対価性・支払先・業務内容が不明確な手数料や成功報酬は赤信号。求められたら約束せず証拠保全し報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金額基準は安全ラインではない。少額・社交儀礼・相手要求・会社のため・記録なし・経費承認、いずれも『だから安全』にはならない。金額は一要素。属性・目的・時期・頻度・見返り・第三者の目・規程・記録可能性を総合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金額以外の判断軸4つ：タイミング（取引の節目は危険）、目的（便宜を求める趣旨か）、頻度（繰り返しで関係性が疑われる）、見返り（対価性があれば危険）。この4軸＋相手の属性で総合判断する。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受ける前・渡す前に、4区分のどれに当たるかを考える：①そのまま可②要事前承認③要事後報告④断る/返却。判断は色だけでなく文言で示す。迷ったら上位（断る・相談）側に倒す。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確認→申請→承認→実施→記録の流れ。記録項目は相手・属性・関係・目的・日時・場所・金額・同席者・支払方法・会計処理。証憑を保存。実態と異なる名目・分割・付替え・架空名目・個人立替による隠蔽はしない。詳細はツールキットの申請・記録シート。</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断る（受領前にその場で、自社規程を理由に丁寧に）・返却する（受領後は開封せず会社判断、一人で返金や約束をしない）・相談する（断りにくい時は上長/法務/コンプラ、証拠保全、記録）。文面例はツールキットに収録。</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不適切な接待・贈答やそのおそれに気づいたときの初動：隠さない・消さない・すぐ報告。証拠の削除や改ざんは事態を悪化させる。報告先は上長・法務・コンプラ、必要に応じ内部通報窓口（第2・3回）。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事実を示す証拠（メール・招待状・領収書・写真・承認記録）を保全。一方で、贈収賄該当性・外国公務員該当性・利益相反・会計税務・懲戒・対外対応・相手への約束は現場で独断しない。事実の保全と記録に徹し、判断は会社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ケース1。契約交渉中の高額会食。直ちに刑事ではないが、公正性への疑念・利益相反が問題。交渉の節目という時期が決め手。辞退検討・事前相談・記録。金額のみで安全と判断しない。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ケース2。許認可申請中の公務員への手土産・会食。刑法の贈収賄リスクに加え、相手方の倫理規程違反を招く。『軽いから安全』ではない。控える・誘わない・事前相談。該当性は現場判断しない。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正解を急がない。受講者に「あなたならどうする？」と問い、答えを言わせる。この時点で結論を断定せず、判断軸（時期・金額・目的・第三者の目）を意識させるのが狙い。詳細は後半のケース1で扱う。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3。FP（ファシリテーションペイメント）。『現地では普通』『少額』でも外国公務員贈賄に該当しうる。現場判断せず本社へ相談。要求の事実を記録。指針の例外（緊急避難等）も現場判断ではなく相談事項。</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ケース4。選定の最終段階で購買担当へのチケット。利益相反・公正性への疑念が典型的に問題。『もったいない』で受けない。開封・使用せず辞退・返却し、相談・記録。</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ケース5。発注側からの協賛要請。優越的地位の濫用・取適法（第17回）の論点。『自主的な申出』に見えても継続取引への期待が圧力になる。求めない・結びつけない。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ケース6。代理店経由の不明確な成功報酬。外国公務員贈賄の典型的リスク。業務内容・支払先不明・領収書なしは赤信号。支払承認前に相談・第三者DD。代理店経由でも自社は責任を負いうる。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日常の行動チェックリスト。研修の要点を行動に落とす。配布物（ハンドブック・チェックリスト）に同じ趣旨を収録。受講者には『この9項目を習慣に』と伝える。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行動原則3つ（止まって確認／迷ったら相談／隠さず報告）と相談先。相談先は会社ごとに記入してもらう（架空の連絡先は作らない）。研修運営ガイドの自社確認事項と整合させる。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確認テストの案内（全12問・基準日表示）と締め。最後に必ず『この研修だけで体制は完成しない、自社規程と相談フローに従う』と伝える。テスト・解答・ケースワークブックは別冊。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最初の姿勢合わせ。禁止の研修と誤解されると、現場は萎縮するか逆に隠す。あくまで「適切に判断・記録・相談する」ための研修。右側のNGは、講師自身も口にしないよう注意。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リスクは刑事だけではない。公正性への疑念、不正・背任、優越的地位、レピュテーションまで広がる。「経費で落ちる＝OK」ではないことを強調。各リスクは後半で個別に扱う。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「もらう」だけでなく「渡す」もリスク。渡す側では相手の属性（公務員か）で刑事リスクが大きく変わる。受ける側は自分の判断の公正性。どちらも事前確認・記録・相談が共通の行動。</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相手の属性でリスクの段階が変わる。公務員系が最上位。取引・選定・許認可に関わる相手が次。一般の民間取引先でも自由ではない。金額より先に「相手は誰か」を確認する習慣を。</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刑法の贈収賄。重要なのは『実際に便宜が図られなくても、要求・約束・申込み・提供の段階で犯罪が成立しうる』点。みなし公務員（独法・公的機関等）も対象。該当性の最終判断は現場でしない。罰則の刑種は2025年6月から拘禁刑に一本化。</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倫理規程は相手（公務員）側のルール。だが自社の提供がきっかけで相手を違反させるので、民間側も知っておく必要がある。金額の目安（1万円超の飲食は事前届出、5千円超は報告）は相手方の義務であり、自社の安全ラインではない点に注意。基準日2026年6月18日時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slideLayout" Target="../slideLayouts/slideLayout1.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3.png"/><Relationship Id="rId5" Type="http://schemas.openxmlformats.org/officeDocument/2006/relationships/image" Target="../media/image-14-3.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1.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1.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1.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2.png"/><Relationship Id="rId4" Type="http://schemas.openxmlformats.org/officeDocument/2006/relationships/image" Target="../media/image-24-2.png"/><Relationship Id="rId5" Type="http://schemas.openxmlformats.org/officeDocument/2006/relationships/image" Target="../media/image-24-2.pn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1.png"/><Relationship Id="rId4" Type="http://schemas.openxmlformats.org/officeDocument/2006/relationships/image" Target="../media/image-25-4.png"/><Relationship Id="rId5" Type="http://schemas.openxmlformats.org/officeDocument/2006/relationships/slideLayout" Target="../slideLayouts/slideLayout1.xml"/><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slideLayout" Target="../slideLayouts/slideLayout1.xml"/><Relationship Id="rId7"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slideLayout" Target="../slideLayouts/slideLayout1.xml"/><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slideLayout" Target="../slideLayouts/slideLayout1.xml"/><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png"/><Relationship Id="rId3" Type="http://schemas.openxmlformats.org/officeDocument/2006/relationships/image" Target="../media/image-30-3.png"/><Relationship Id="rId4" Type="http://schemas.openxmlformats.org/officeDocument/2006/relationships/slideLayout" Target="../slideLayouts/slideLayout1.xml"/><Relationship Id="rId5"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image" Target="../media/image-31-2.png"/><Relationship Id="rId3" Type="http://schemas.openxmlformats.org/officeDocument/2006/relationships/image" Target="../media/image-31-3.png"/><Relationship Id="rId4" Type="http://schemas.openxmlformats.org/officeDocument/2006/relationships/slideLayout" Target="../slideLayouts/slideLayout1.xml"/><Relationship Id="rId5"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image" Target="../media/image-32-2.png"/><Relationship Id="rId3" Type="http://schemas.openxmlformats.org/officeDocument/2006/relationships/image" Target="../media/image-32-3.png"/><Relationship Id="rId4" Type="http://schemas.openxmlformats.org/officeDocument/2006/relationships/slideLayout" Target="../slideLayouts/slideLayout1.xml"/><Relationship Id="rId5"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image" Target="../media/image-33-3.png"/><Relationship Id="rId4" Type="http://schemas.openxmlformats.org/officeDocument/2006/relationships/slideLayout" Target="../slideLayouts/slideLayout1.xml"/><Relationship Id="rId5"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image" Target="../media/image-34-2.png"/><Relationship Id="rId4" Type="http://schemas.openxmlformats.org/officeDocument/2006/relationships/image" Target="../media/image-34-2.png"/><Relationship Id="rId5" Type="http://schemas.openxmlformats.org/officeDocument/2006/relationships/image" Target="../media/image-34-2.png"/><Relationship Id="rId6" Type="http://schemas.openxmlformats.org/officeDocument/2006/relationships/image" Target="../media/image-34-2.png"/><Relationship Id="rId7" Type="http://schemas.openxmlformats.org/officeDocument/2006/relationships/image" Target="../media/image-34-2.png"/><Relationship Id="rId8" Type="http://schemas.openxmlformats.org/officeDocument/2006/relationships/image" Target="../media/image-34-2.png"/><Relationship Id="rId9" Type="http://schemas.openxmlformats.org/officeDocument/2006/relationships/image" Target="../media/image-34-2.png"/><Relationship Id="rId10" Type="http://schemas.openxmlformats.org/officeDocument/2006/relationships/image" Target="../media/image-34-2.png"/><Relationship Id="rId11" Type="http://schemas.openxmlformats.org/officeDocument/2006/relationships/slideLayout" Target="../slideLayouts/slideLayout1.xml"/><Relationship Id="rId1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B58A3A"/>
          </a:solidFill>
          <a:ln/>
        </p:spPr>
      </p:sp>
      <p:sp>
        <p:nvSpPr>
          <p:cNvPr id="3" name="Text 1"/>
          <p:cNvSpPr/>
          <p:nvPr/>
        </p:nvSpPr>
        <p:spPr>
          <a:xfrm>
            <a:off x="777240" y="713232"/>
            <a:ext cx="7589520" cy="274320"/>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法務・総務のための社内研修資料20選</a:t>
            </a:r>
            <a:endParaRPr lang="en-US" sz="1100" dirty="0"/>
          </a:p>
        </p:txBody>
      </p:sp>
      <p:sp>
        <p:nvSpPr>
          <p:cNvPr id="4" name="Shape 2"/>
          <p:cNvSpPr/>
          <p:nvPr/>
        </p:nvSpPr>
        <p:spPr>
          <a:xfrm>
            <a:off x="777240" y="1078992"/>
            <a:ext cx="1325880" cy="384048"/>
          </a:xfrm>
          <a:prstGeom prst="roundRect">
            <a:avLst>
              <a:gd name="adj" fmla="val 50000"/>
            </a:avLst>
          </a:prstGeom>
          <a:solidFill>
            <a:srgbClr val="B58A3A"/>
          </a:solidFill>
          <a:ln/>
        </p:spPr>
      </p:sp>
      <p:sp>
        <p:nvSpPr>
          <p:cNvPr id="5" name="Text 3"/>
          <p:cNvSpPr/>
          <p:nvPr/>
        </p:nvSpPr>
        <p:spPr>
          <a:xfrm>
            <a:off x="777240" y="1078992"/>
            <a:ext cx="1325880" cy="384048"/>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第14回</a:t>
            </a:r>
            <a:endParaRPr lang="en-US" sz="1400" dirty="0"/>
          </a:p>
        </p:txBody>
      </p:sp>
      <p:sp>
        <p:nvSpPr>
          <p:cNvPr id="6" name="Text 4"/>
          <p:cNvSpPr/>
          <p:nvPr/>
        </p:nvSpPr>
        <p:spPr>
          <a:xfrm>
            <a:off x="731520" y="1783080"/>
            <a:ext cx="7680960" cy="914400"/>
          </a:xfrm>
          <a:prstGeom prst="rect">
            <a:avLst/>
          </a:prstGeom>
          <a:noFill/>
          <a:ln/>
        </p:spPr>
        <p:txBody>
          <a:bodyPr wrap="square" lIns="0" tIns="0" rIns="0" bIns="0" rtlCol="0" anchor="ctr"/>
          <a:lstStyle/>
          <a:p>
            <a:pPr algn="l" indent="0" marL="0">
              <a:buNone/>
            </a:pPr>
            <a:r>
              <a:rPr lang="en-US" sz="4200" b="1" dirty="0">
                <a:solidFill>
                  <a:srgbClr val="FFFFFF"/>
                </a:solidFill>
                <a:latin typeface="Meiryo" pitchFamily="34" charset="0"/>
                <a:ea typeface="Meiryo" pitchFamily="34" charset="-122"/>
                <a:cs typeface="Meiryo" pitchFamily="34" charset="-120"/>
              </a:rPr>
              <a:t>接待・贈答・贈収賄防止研修</a:t>
            </a:r>
            <a:endParaRPr lang="en-US" sz="4200" dirty="0"/>
          </a:p>
        </p:txBody>
      </p:sp>
      <p:sp>
        <p:nvSpPr>
          <p:cNvPr id="7" name="Text 5"/>
          <p:cNvSpPr/>
          <p:nvPr/>
        </p:nvSpPr>
        <p:spPr>
          <a:xfrm>
            <a:off x="777240" y="2743200"/>
            <a:ext cx="7680960" cy="548640"/>
          </a:xfrm>
          <a:prstGeom prst="rect">
            <a:avLst/>
          </a:prstGeom>
          <a:noFill/>
          <a:ln/>
        </p:spPr>
        <p:txBody>
          <a:bodyPr wrap="square" lIns="0" tIns="0" rIns="0" bIns="0" rtlCol="0" anchor="ctr"/>
          <a:lstStyle/>
          <a:p>
            <a:pPr algn="l" indent="0" marL="0">
              <a:buNone/>
            </a:pPr>
            <a:r>
              <a:rPr lang="en-US" sz="2100" dirty="0">
                <a:solidFill>
                  <a:srgbClr val="EAD9B4"/>
                </a:solidFill>
                <a:latin typeface="Meiryo" pitchFamily="34" charset="0"/>
                <a:ea typeface="Meiryo" pitchFamily="34" charset="-122"/>
                <a:cs typeface="Meiryo" pitchFamily="34" charset="-120"/>
              </a:rPr>
              <a:t>受けてよいもの・断るべきもの</a:t>
            </a:r>
            <a:endParaRPr lang="en-US" sz="2100" dirty="0"/>
          </a:p>
        </p:txBody>
      </p:sp>
      <p:sp>
        <p:nvSpPr>
          <p:cNvPr id="8" name="Shape 6"/>
          <p:cNvSpPr/>
          <p:nvPr/>
        </p:nvSpPr>
        <p:spPr>
          <a:xfrm>
            <a:off x="777240" y="3611880"/>
            <a:ext cx="7589520" cy="960120"/>
          </a:xfrm>
          <a:prstGeom prst="roundRect">
            <a:avLst>
              <a:gd name="adj" fmla="val 8571"/>
            </a:avLst>
          </a:prstGeom>
          <a:solidFill>
            <a:srgbClr val="243B5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9" name="Shape 7"/>
          <p:cNvSpPr/>
          <p:nvPr/>
        </p:nvSpPr>
        <p:spPr>
          <a:xfrm>
            <a:off x="777240" y="3611880"/>
            <a:ext cx="7589520" cy="960120"/>
          </a:xfrm>
          <a:prstGeom prst="roundRect">
            <a:avLst>
              <a:gd name="adj" fmla="val 8571"/>
            </a:avLst>
          </a:prstGeom>
          <a:solidFill>
            <a:srgbClr val="243B53"/>
          </a:solidFill>
          <a:ln w="12700">
            <a:solidFill>
              <a:srgbClr val="B58A3A"/>
            </a:solidFill>
            <a:prstDash val="solid"/>
          </a:ln>
        </p:spPr>
      </p:sp>
      <p:sp>
        <p:nvSpPr>
          <p:cNvPr id="10" name="Text 8"/>
          <p:cNvSpPr/>
          <p:nvPr/>
        </p:nvSpPr>
        <p:spPr>
          <a:xfrm>
            <a:off x="960120" y="3739896"/>
            <a:ext cx="1645920" cy="310896"/>
          </a:xfrm>
          <a:prstGeom prst="rect">
            <a:avLst/>
          </a:prstGeom>
          <a:noFill/>
          <a:ln/>
        </p:spPr>
        <p:txBody>
          <a:bodyPr wrap="square" lIns="0" tIns="0" rIns="0" bIns="0" rtlCol="0" anchor="ctr"/>
          <a:lstStyle/>
          <a:p>
            <a:pPr algn="l" indent="0" marL="0">
              <a:buNone/>
            </a:pPr>
            <a:r>
              <a:rPr lang="en-US" sz="1050" b="1" dirty="0">
                <a:solidFill>
                  <a:srgbClr val="B58A3A"/>
                </a:solidFill>
                <a:latin typeface="Meiryo" pitchFamily="34" charset="0"/>
                <a:ea typeface="Meiryo" pitchFamily="34" charset="-122"/>
                <a:cs typeface="Meiryo" pitchFamily="34" charset="-120"/>
              </a:rPr>
              <a:t>対象</a:t>
            </a:r>
            <a:endParaRPr lang="en-US" sz="1050" dirty="0"/>
          </a:p>
        </p:txBody>
      </p:sp>
      <p:sp>
        <p:nvSpPr>
          <p:cNvPr id="11" name="Text 9"/>
          <p:cNvSpPr/>
          <p:nvPr/>
        </p:nvSpPr>
        <p:spPr>
          <a:xfrm>
            <a:off x="960120" y="4069080"/>
            <a:ext cx="1645920" cy="402336"/>
          </a:xfrm>
          <a:prstGeom prst="rect">
            <a:avLst/>
          </a:prstGeom>
          <a:noFill/>
          <a:ln/>
        </p:spPr>
        <p:txBody>
          <a:bodyPr wrap="square" lIns="0" tIns="0" rIns="0" bIns="0" rtlCol="0" anchor="ctr"/>
          <a:lstStyle/>
          <a:p>
            <a:pPr algn="l" indent="0" marL="0">
              <a:buNone/>
            </a:pPr>
            <a:r>
              <a:rPr lang="en-US" sz="1300" dirty="0">
                <a:solidFill>
                  <a:srgbClr val="FFFFFF"/>
                </a:solidFill>
                <a:latin typeface="Meiryo" pitchFamily="34" charset="0"/>
                <a:ea typeface="Meiryo" pitchFamily="34" charset="-122"/>
                <a:cs typeface="Meiryo" pitchFamily="34" charset="-120"/>
              </a:rPr>
              <a:t>全社員・管理職</a:t>
            </a:r>
            <a:endParaRPr lang="en-US" sz="1300" dirty="0"/>
          </a:p>
        </p:txBody>
      </p:sp>
      <p:sp>
        <p:nvSpPr>
          <p:cNvPr id="12" name="Text 10"/>
          <p:cNvSpPr/>
          <p:nvPr/>
        </p:nvSpPr>
        <p:spPr>
          <a:xfrm>
            <a:off x="2697480" y="3739896"/>
            <a:ext cx="1463040" cy="310896"/>
          </a:xfrm>
          <a:prstGeom prst="rect">
            <a:avLst/>
          </a:prstGeom>
          <a:noFill/>
          <a:ln/>
        </p:spPr>
        <p:txBody>
          <a:bodyPr wrap="square" lIns="0" tIns="0" rIns="0" bIns="0" rtlCol="0" anchor="ctr"/>
          <a:lstStyle/>
          <a:p>
            <a:pPr algn="l" indent="0" marL="0">
              <a:buNone/>
            </a:pPr>
            <a:r>
              <a:rPr lang="en-US" sz="1050" b="1" dirty="0">
                <a:solidFill>
                  <a:srgbClr val="B58A3A"/>
                </a:solidFill>
                <a:latin typeface="Meiryo" pitchFamily="34" charset="0"/>
                <a:ea typeface="Meiryo" pitchFamily="34" charset="-122"/>
                <a:cs typeface="Meiryo" pitchFamily="34" charset="-120"/>
              </a:rPr>
              <a:t>想定時間</a:t>
            </a:r>
            <a:endParaRPr lang="en-US" sz="1050" dirty="0"/>
          </a:p>
        </p:txBody>
      </p:sp>
      <p:sp>
        <p:nvSpPr>
          <p:cNvPr id="13" name="Text 11"/>
          <p:cNvSpPr/>
          <p:nvPr/>
        </p:nvSpPr>
        <p:spPr>
          <a:xfrm>
            <a:off x="2697480" y="4069080"/>
            <a:ext cx="1463040" cy="402336"/>
          </a:xfrm>
          <a:prstGeom prst="rect">
            <a:avLst/>
          </a:prstGeom>
          <a:noFill/>
          <a:ln/>
        </p:spPr>
        <p:txBody>
          <a:bodyPr wrap="square" lIns="0" tIns="0" rIns="0" bIns="0" rtlCol="0" anchor="ctr"/>
          <a:lstStyle/>
          <a:p>
            <a:pPr algn="l" indent="0" marL="0">
              <a:buNone/>
            </a:pPr>
            <a:r>
              <a:rPr lang="en-US" sz="1300" dirty="0">
                <a:solidFill>
                  <a:srgbClr val="FFFFFF"/>
                </a:solidFill>
                <a:latin typeface="Meiryo" pitchFamily="34" charset="0"/>
                <a:ea typeface="Meiryo" pitchFamily="34" charset="-122"/>
                <a:cs typeface="Meiryo" pitchFamily="34" charset="-120"/>
              </a:rPr>
              <a:t>45〜55分</a:t>
            </a:r>
            <a:endParaRPr lang="en-US" sz="1300" dirty="0"/>
          </a:p>
        </p:txBody>
      </p:sp>
      <p:sp>
        <p:nvSpPr>
          <p:cNvPr id="14" name="Text 12"/>
          <p:cNvSpPr/>
          <p:nvPr/>
        </p:nvSpPr>
        <p:spPr>
          <a:xfrm>
            <a:off x="4251960" y="3739896"/>
            <a:ext cx="1965960" cy="310896"/>
          </a:xfrm>
          <a:prstGeom prst="rect">
            <a:avLst/>
          </a:prstGeom>
          <a:noFill/>
          <a:ln/>
        </p:spPr>
        <p:txBody>
          <a:bodyPr wrap="square" lIns="0" tIns="0" rIns="0" bIns="0" rtlCol="0" anchor="ctr"/>
          <a:lstStyle/>
          <a:p>
            <a:pPr algn="l" indent="0" marL="0">
              <a:buNone/>
            </a:pPr>
            <a:r>
              <a:rPr lang="en-US" sz="1050" b="1" dirty="0">
                <a:solidFill>
                  <a:srgbClr val="B58A3A"/>
                </a:solidFill>
                <a:latin typeface="Meiryo" pitchFamily="34" charset="0"/>
                <a:ea typeface="Meiryo" pitchFamily="34" charset="-122"/>
                <a:cs typeface="Meiryo" pitchFamily="34" charset="-120"/>
              </a:rPr>
              <a:t>法令・制度基準日</a:t>
            </a:r>
            <a:endParaRPr lang="en-US" sz="1050" dirty="0"/>
          </a:p>
        </p:txBody>
      </p:sp>
      <p:sp>
        <p:nvSpPr>
          <p:cNvPr id="15" name="Text 13"/>
          <p:cNvSpPr/>
          <p:nvPr/>
        </p:nvSpPr>
        <p:spPr>
          <a:xfrm>
            <a:off x="4251960" y="4069080"/>
            <a:ext cx="1965960" cy="402336"/>
          </a:xfrm>
          <a:prstGeom prst="rect">
            <a:avLst/>
          </a:prstGeom>
          <a:noFill/>
          <a:ln/>
        </p:spPr>
        <p:txBody>
          <a:bodyPr wrap="square" lIns="0" tIns="0" rIns="0" bIns="0" rtlCol="0" anchor="ctr"/>
          <a:lstStyle/>
          <a:p>
            <a:pPr algn="l" indent="0" marL="0">
              <a:buNone/>
            </a:pPr>
            <a:r>
              <a:rPr lang="en-US" sz="1300" dirty="0">
                <a:solidFill>
                  <a:srgbClr val="FFFFFF"/>
                </a:solidFill>
                <a:latin typeface="Meiryo" pitchFamily="34" charset="0"/>
                <a:ea typeface="Meiryo" pitchFamily="34" charset="-122"/>
                <a:cs typeface="Meiryo" pitchFamily="34" charset="-120"/>
              </a:rPr>
              <a:t>2026年6月18日</a:t>
            </a:r>
            <a:endParaRPr lang="en-US" sz="1300" dirty="0"/>
          </a:p>
        </p:txBody>
      </p:sp>
      <p:sp>
        <p:nvSpPr>
          <p:cNvPr id="16" name="Text 14"/>
          <p:cNvSpPr/>
          <p:nvPr/>
        </p:nvSpPr>
        <p:spPr>
          <a:xfrm>
            <a:off x="6309360" y="3739896"/>
            <a:ext cx="2103120" cy="310896"/>
          </a:xfrm>
          <a:prstGeom prst="rect">
            <a:avLst/>
          </a:prstGeom>
          <a:noFill/>
          <a:ln/>
        </p:spPr>
        <p:txBody>
          <a:bodyPr wrap="square" lIns="0" tIns="0" rIns="0" bIns="0" rtlCol="0" anchor="ctr"/>
          <a:lstStyle/>
          <a:p>
            <a:pPr algn="l" indent="0" marL="0">
              <a:buNone/>
            </a:pPr>
            <a:r>
              <a:rPr lang="en-US" sz="1050" b="1" dirty="0">
                <a:solidFill>
                  <a:srgbClr val="B58A3A"/>
                </a:solidFill>
                <a:latin typeface="Meiryo" pitchFamily="34" charset="0"/>
                <a:ea typeface="Meiryo" pitchFamily="34" charset="-122"/>
                <a:cs typeface="Meiryo" pitchFamily="34" charset="-120"/>
              </a:rPr>
              <a:t>会社名／実施日／講師名</a:t>
            </a:r>
            <a:endParaRPr lang="en-US" sz="1050" dirty="0"/>
          </a:p>
        </p:txBody>
      </p:sp>
      <p:sp>
        <p:nvSpPr>
          <p:cNvPr id="17" name="Text 15"/>
          <p:cNvSpPr/>
          <p:nvPr/>
        </p:nvSpPr>
        <p:spPr>
          <a:xfrm>
            <a:off x="6309360" y="4069080"/>
            <a:ext cx="2103120" cy="402336"/>
          </a:xfrm>
          <a:prstGeom prst="rect">
            <a:avLst/>
          </a:prstGeom>
          <a:noFill/>
          <a:ln/>
        </p:spPr>
        <p:txBody>
          <a:bodyPr wrap="square" lIns="0" tIns="0" rIns="0" bIns="0" rtlCol="0" anchor="ctr"/>
          <a:lstStyle/>
          <a:p>
            <a:pPr algn="l" indent="0" marL="0">
              <a:buNone/>
            </a:pPr>
            <a:r>
              <a:rPr lang="en-US" sz="1100" dirty="0">
                <a:solidFill>
                  <a:srgbClr val="FFFFFF"/>
                </a:solidFill>
                <a:latin typeface="Meiryo" pitchFamily="34" charset="0"/>
                <a:ea typeface="Meiryo" pitchFamily="34" charset="-122"/>
                <a:cs typeface="Meiryo" pitchFamily="34" charset="-120"/>
              </a:rPr>
              <a:t>（実施時に記入）</a:t>
            </a:r>
            <a:endParaRPr lang="en-US" sz="1100" dirty="0"/>
          </a:p>
        </p:txBody>
      </p:sp>
      <p:sp>
        <p:nvSpPr>
          <p:cNvPr id="18" name="Text 16"/>
          <p:cNvSpPr/>
          <p:nvPr/>
        </p:nvSpPr>
        <p:spPr>
          <a:xfrm>
            <a:off x="777240" y="4736592"/>
            <a:ext cx="2743200" cy="274320"/>
          </a:xfrm>
          <a:prstGeom prst="rect">
            <a:avLst/>
          </a:prstGeom>
          <a:noFill/>
          <a:ln/>
        </p:spPr>
        <p:txBody>
          <a:bodyPr wrap="square" lIns="0" tIns="0" rIns="0" bIns="0" rtlCol="0" anchor="ctr"/>
          <a:lstStyle/>
          <a:p>
            <a:pPr algn="l" indent="0" marL="0">
              <a:buNone/>
            </a:pPr>
            <a:r>
              <a:rPr lang="en-US" sz="1100" b="1" dirty="0">
                <a:solidFill>
                  <a:srgbClr val="B58A3A"/>
                </a:solidFill>
                <a:latin typeface="Meiryo" pitchFamily="34" charset="0"/>
                <a:ea typeface="Meiryo" pitchFamily="34" charset="-122"/>
                <a:cs typeface="Meiryo" pitchFamily="34" charset="-120"/>
              </a:rPr>
              <a:t>Legal GPT</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p.10</a:t>
            </a:r>
            <a:endParaRPr lang="en-US" sz="900" dirty="0"/>
          </a:p>
        </p:txBody>
      </p:sp>
      <p:sp>
        <p:nvSpPr>
          <p:cNvPr id="4" name="Shape 2"/>
          <p:cNvSpPr/>
          <p:nvPr/>
        </p:nvSpPr>
        <p:spPr>
          <a:xfrm>
            <a:off x="457200" y="310896"/>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5" name="Image 0" descr="/home/claude/build/assets/globe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外国公務員贈賄防止（不正競争防止法）</a:t>
            </a:r>
            <a:endParaRPr lang="en-US" sz="2500" dirty="0"/>
          </a:p>
        </p:txBody>
      </p:sp>
      <p:sp>
        <p:nvSpPr>
          <p:cNvPr id="7" name="Shape 4"/>
          <p:cNvSpPr/>
          <p:nvPr/>
        </p:nvSpPr>
        <p:spPr>
          <a:xfrm>
            <a:off x="457200" y="1060704"/>
            <a:ext cx="4069080" cy="3246120"/>
          </a:xfrm>
          <a:prstGeom prst="roundRect">
            <a:avLst>
              <a:gd name="adj" fmla="val 2535"/>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85800" y="1225296"/>
            <a:ext cx="3657600" cy="329184"/>
          </a:xfrm>
          <a:prstGeom prst="rect">
            <a:avLst/>
          </a:prstGeom>
          <a:noFill/>
          <a:ln/>
        </p:spPr>
        <p:txBody>
          <a:bodyPr wrap="square" lIns="0" tIns="0" rIns="0" bIns="0" rtlCol="0" anchor="ctr"/>
          <a:lstStyle/>
          <a:p>
            <a:pPr algn="l" indent="0" marL="0">
              <a:buNone/>
            </a:pPr>
            <a:r>
              <a:rPr lang="en-US" sz="1400" b="1" dirty="0">
                <a:solidFill>
                  <a:srgbClr val="16314F"/>
                </a:solidFill>
                <a:latin typeface="Meiryo" pitchFamily="34" charset="0"/>
                <a:ea typeface="Meiryo" pitchFamily="34" charset="-122"/>
                <a:cs typeface="Meiryo" pitchFamily="34" charset="-120"/>
              </a:rPr>
              <a:t>対象は「外国公務員等」を広く含む</a:t>
            </a:r>
            <a:endParaRPr lang="en-US" sz="1400" dirty="0"/>
          </a:p>
        </p:txBody>
      </p:sp>
      <p:sp>
        <p:nvSpPr>
          <p:cNvPr id="9" name="Text 6"/>
          <p:cNvSpPr/>
          <p:nvPr/>
        </p:nvSpPr>
        <p:spPr>
          <a:xfrm>
            <a:off x="685800" y="1591056"/>
            <a:ext cx="3657600" cy="2651760"/>
          </a:xfrm>
          <a:prstGeom prst="rect">
            <a:avLst/>
          </a:prstGeom>
          <a:noFill/>
          <a:ln/>
        </p:spPr>
        <p:txBody>
          <a:bodyPr wrap="square" rtlCol="0" anchor="t"/>
          <a:lstStyle/>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外国政府・地方政府・国際機関の関係者</a:t>
            </a:r>
            <a:endParaRPr lang="en-US" sz="1250" dirty="0"/>
          </a:p>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国有企業・公的企業の関係者を含む</a:t>
            </a:r>
            <a:endParaRPr lang="en-US" sz="1250" dirty="0"/>
          </a:p>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現地の手続迅速化のための少額支払（FP）も高リスク</a:t>
            </a:r>
            <a:endParaRPr lang="en-US" sz="1250" dirty="0"/>
          </a:p>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通関・許認可・検査・税務・警察・行政対応の便益は要注意</a:t>
            </a:r>
            <a:endParaRPr lang="en-US" sz="1250" dirty="0"/>
          </a:p>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代理店・コンサル・寄附・スポンサー・視察招待を経由した提供も対象になりうる</a:t>
            </a:r>
            <a:endParaRPr lang="en-US" sz="1250" dirty="0"/>
          </a:p>
        </p:txBody>
      </p:sp>
      <p:sp>
        <p:nvSpPr>
          <p:cNvPr id="10" name="Shape 7"/>
          <p:cNvSpPr/>
          <p:nvPr/>
        </p:nvSpPr>
        <p:spPr>
          <a:xfrm>
            <a:off x="4617720" y="1060704"/>
            <a:ext cx="4069080" cy="3246120"/>
          </a:xfrm>
          <a:prstGeom prst="roundRect">
            <a:avLst>
              <a:gd name="adj" fmla="val 2535"/>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1" name="Text 8"/>
          <p:cNvSpPr/>
          <p:nvPr/>
        </p:nvSpPr>
        <p:spPr>
          <a:xfrm>
            <a:off x="4846320" y="1225296"/>
            <a:ext cx="3657600" cy="329184"/>
          </a:xfrm>
          <a:prstGeom prst="rect">
            <a:avLst/>
          </a:prstGeom>
          <a:noFill/>
          <a:ln/>
        </p:spPr>
        <p:txBody>
          <a:bodyPr wrap="square" lIns="0" tIns="0" rIns="0" bIns="0" rtlCol="0" anchor="ctr"/>
          <a:lstStyle/>
          <a:p>
            <a:pPr algn="l" indent="0" marL="0">
              <a:buNone/>
            </a:pPr>
            <a:r>
              <a:rPr lang="en-US" sz="1400" b="1" dirty="0">
                <a:solidFill>
                  <a:srgbClr val="B42318"/>
                </a:solidFill>
                <a:latin typeface="Meiryo" pitchFamily="34" charset="0"/>
                <a:ea typeface="Meiryo" pitchFamily="34" charset="-122"/>
                <a:cs typeface="Meiryo" pitchFamily="34" charset="-120"/>
              </a:rPr>
              <a:t>2024年4月施行・厳罰化</a:t>
            </a:r>
            <a:endParaRPr lang="en-US" sz="1400" dirty="0"/>
          </a:p>
        </p:txBody>
      </p:sp>
      <p:sp>
        <p:nvSpPr>
          <p:cNvPr id="12" name="Shape 9"/>
          <p:cNvSpPr/>
          <p:nvPr/>
        </p:nvSpPr>
        <p:spPr>
          <a:xfrm>
            <a:off x="4846320" y="1627632"/>
            <a:ext cx="3611880" cy="676656"/>
          </a:xfrm>
          <a:prstGeom prst="roundRect">
            <a:avLst>
              <a:gd name="adj" fmla="val 8108"/>
            </a:avLst>
          </a:prstGeom>
          <a:solidFill>
            <a:srgbClr val="FFFFFF"/>
          </a:solidFill>
          <a:ln w="12700">
            <a:solidFill>
              <a:srgbClr val="D8E0E7"/>
            </a:solidFill>
            <a:prstDash val="solid"/>
          </a:ln>
        </p:spPr>
      </p:sp>
      <p:sp>
        <p:nvSpPr>
          <p:cNvPr id="13" name="Shape 10"/>
          <p:cNvSpPr/>
          <p:nvPr/>
        </p:nvSpPr>
        <p:spPr>
          <a:xfrm>
            <a:off x="4956048" y="1792224"/>
            <a:ext cx="868680" cy="347472"/>
          </a:xfrm>
          <a:prstGeom prst="roundRect">
            <a:avLst>
              <a:gd name="adj" fmla="val 50000"/>
            </a:avLst>
          </a:prstGeom>
          <a:solidFill>
            <a:srgbClr val="B42318"/>
          </a:solidFill>
          <a:ln/>
        </p:spPr>
      </p:sp>
      <p:sp>
        <p:nvSpPr>
          <p:cNvPr id="14" name="Text 11"/>
          <p:cNvSpPr/>
          <p:nvPr/>
        </p:nvSpPr>
        <p:spPr>
          <a:xfrm>
            <a:off x="4956048" y="1792224"/>
            <a:ext cx="868680"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個人</a:t>
            </a:r>
            <a:endParaRPr lang="en-US" sz="1100" dirty="0"/>
          </a:p>
        </p:txBody>
      </p:sp>
      <p:sp>
        <p:nvSpPr>
          <p:cNvPr id="15" name="Text 12"/>
          <p:cNvSpPr/>
          <p:nvPr/>
        </p:nvSpPr>
        <p:spPr>
          <a:xfrm>
            <a:off x="5943600" y="1673352"/>
            <a:ext cx="2423160" cy="585216"/>
          </a:xfrm>
          <a:prstGeom prst="rect">
            <a:avLst/>
          </a:prstGeom>
          <a:noFill/>
          <a:ln/>
        </p:spPr>
        <p:txBody>
          <a:bodyPr wrap="square" lIns="0" tIns="0" rIns="0" bIns="0" rtlCol="0" anchor="ctr"/>
          <a:lstStyle/>
          <a:p>
            <a:pPr algn="l" indent="0" marL="0">
              <a:lnSpc>
                <a:spcPct val="100000"/>
              </a:lnSpc>
              <a:buNone/>
            </a:pPr>
            <a:r>
              <a:rPr lang="en-US" sz="1100" dirty="0">
                <a:solidFill>
                  <a:srgbClr val="263238"/>
                </a:solidFill>
                <a:latin typeface="Meiryo" pitchFamily="34" charset="0"/>
                <a:ea typeface="Meiryo" pitchFamily="34" charset="-122"/>
                <a:cs typeface="Meiryo" pitchFamily="34" charset="-120"/>
              </a:rPr>
              <a:t>10年以下の拘禁刑 又は 3,000万円以下の罰金（併科あり）</a:t>
            </a:r>
            <a:endParaRPr lang="en-US" sz="1100" dirty="0"/>
          </a:p>
        </p:txBody>
      </p:sp>
      <p:sp>
        <p:nvSpPr>
          <p:cNvPr id="16" name="Shape 13"/>
          <p:cNvSpPr/>
          <p:nvPr/>
        </p:nvSpPr>
        <p:spPr>
          <a:xfrm>
            <a:off x="4846320" y="2404872"/>
            <a:ext cx="3611880" cy="676656"/>
          </a:xfrm>
          <a:prstGeom prst="roundRect">
            <a:avLst>
              <a:gd name="adj" fmla="val 8108"/>
            </a:avLst>
          </a:prstGeom>
          <a:solidFill>
            <a:srgbClr val="FFFFFF"/>
          </a:solidFill>
          <a:ln w="12700">
            <a:solidFill>
              <a:srgbClr val="D8E0E7"/>
            </a:solidFill>
            <a:prstDash val="solid"/>
          </a:ln>
        </p:spPr>
      </p:sp>
      <p:sp>
        <p:nvSpPr>
          <p:cNvPr id="17" name="Shape 14"/>
          <p:cNvSpPr/>
          <p:nvPr/>
        </p:nvSpPr>
        <p:spPr>
          <a:xfrm>
            <a:off x="4956048" y="2569464"/>
            <a:ext cx="868680" cy="347472"/>
          </a:xfrm>
          <a:prstGeom prst="roundRect">
            <a:avLst>
              <a:gd name="adj" fmla="val 50000"/>
            </a:avLst>
          </a:prstGeom>
          <a:solidFill>
            <a:srgbClr val="B42318"/>
          </a:solidFill>
          <a:ln/>
        </p:spPr>
      </p:sp>
      <p:sp>
        <p:nvSpPr>
          <p:cNvPr id="18" name="Text 15"/>
          <p:cNvSpPr/>
          <p:nvPr/>
        </p:nvSpPr>
        <p:spPr>
          <a:xfrm>
            <a:off x="4956048" y="2569464"/>
            <a:ext cx="868680"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法人</a:t>
            </a:r>
            <a:endParaRPr lang="en-US" sz="1100" dirty="0"/>
          </a:p>
        </p:txBody>
      </p:sp>
      <p:sp>
        <p:nvSpPr>
          <p:cNvPr id="19" name="Text 16"/>
          <p:cNvSpPr/>
          <p:nvPr/>
        </p:nvSpPr>
        <p:spPr>
          <a:xfrm>
            <a:off x="5943600" y="2450592"/>
            <a:ext cx="2423160" cy="585216"/>
          </a:xfrm>
          <a:prstGeom prst="rect">
            <a:avLst/>
          </a:prstGeom>
          <a:noFill/>
          <a:ln/>
        </p:spPr>
        <p:txBody>
          <a:bodyPr wrap="square" lIns="0" tIns="0" rIns="0" bIns="0" rtlCol="0" anchor="ctr"/>
          <a:lstStyle/>
          <a:p>
            <a:pPr algn="l" indent="0" marL="0">
              <a:lnSpc>
                <a:spcPct val="100000"/>
              </a:lnSpc>
              <a:buNone/>
            </a:pPr>
            <a:r>
              <a:rPr lang="en-US" sz="1100" dirty="0">
                <a:solidFill>
                  <a:srgbClr val="263238"/>
                </a:solidFill>
                <a:latin typeface="Meiryo" pitchFamily="34" charset="0"/>
                <a:ea typeface="Meiryo" pitchFamily="34" charset="-122"/>
                <a:cs typeface="Meiryo" pitchFamily="34" charset="-120"/>
              </a:rPr>
              <a:t>10億円以下の罰金（両罰規定）</a:t>
            </a:r>
            <a:endParaRPr lang="en-US" sz="1100" dirty="0"/>
          </a:p>
        </p:txBody>
      </p:sp>
      <p:sp>
        <p:nvSpPr>
          <p:cNvPr id="20" name="Shape 17"/>
          <p:cNvSpPr/>
          <p:nvPr/>
        </p:nvSpPr>
        <p:spPr>
          <a:xfrm>
            <a:off x="4846320" y="3182112"/>
            <a:ext cx="3611880" cy="676656"/>
          </a:xfrm>
          <a:prstGeom prst="roundRect">
            <a:avLst>
              <a:gd name="adj" fmla="val 8108"/>
            </a:avLst>
          </a:prstGeom>
          <a:solidFill>
            <a:srgbClr val="FFFFFF"/>
          </a:solidFill>
          <a:ln w="12700">
            <a:solidFill>
              <a:srgbClr val="D8E0E7"/>
            </a:solidFill>
            <a:prstDash val="solid"/>
          </a:ln>
        </p:spPr>
      </p:sp>
      <p:sp>
        <p:nvSpPr>
          <p:cNvPr id="21" name="Shape 18"/>
          <p:cNvSpPr/>
          <p:nvPr/>
        </p:nvSpPr>
        <p:spPr>
          <a:xfrm>
            <a:off x="4956048" y="3346704"/>
            <a:ext cx="868680" cy="347472"/>
          </a:xfrm>
          <a:prstGeom prst="roundRect">
            <a:avLst>
              <a:gd name="adj" fmla="val 50000"/>
            </a:avLst>
          </a:prstGeom>
          <a:solidFill>
            <a:srgbClr val="B42318"/>
          </a:solidFill>
          <a:ln/>
        </p:spPr>
      </p:sp>
      <p:sp>
        <p:nvSpPr>
          <p:cNvPr id="22" name="Text 19"/>
          <p:cNvSpPr/>
          <p:nvPr/>
        </p:nvSpPr>
        <p:spPr>
          <a:xfrm>
            <a:off x="4956048" y="3346704"/>
            <a:ext cx="868680"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範囲</a:t>
            </a:r>
            <a:endParaRPr lang="en-US" sz="1100" dirty="0"/>
          </a:p>
        </p:txBody>
      </p:sp>
      <p:sp>
        <p:nvSpPr>
          <p:cNvPr id="23" name="Text 20"/>
          <p:cNvSpPr/>
          <p:nvPr/>
        </p:nvSpPr>
        <p:spPr>
          <a:xfrm>
            <a:off x="5943600" y="3227832"/>
            <a:ext cx="2423160" cy="585216"/>
          </a:xfrm>
          <a:prstGeom prst="rect">
            <a:avLst/>
          </a:prstGeom>
          <a:noFill/>
          <a:ln/>
        </p:spPr>
        <p:txBody>
          <a:bodyPr wrap="square" lIns="0" tIns="0" rIns="0" bIns="0" rtlCol="0" anchor="ctr"/>
          <a:lstStyle/>
          <a:p>
            <a:pPr algn="l" indent="0" marL="0">
              <a:lnSpc>
                <a:spcPct val="100000"/>
              </a:lnSpc>
              <a:buNone/>
            </a:pPr>
            <a:r>
              <a:rPr lang="en-US" sz="1100" dirty="0">
                <a:solidFill>
                  <a:srgbClr val="263238"/>
                </a:solidFill>
                <a:latin typeface="Meiryo" pitchFamily="34" charset="0"/>
                <a:ea typeface="Meiryo" pitchFamily="34" charset="-122"/>
                <a:cs typeface="Meiryo" pitchFamily="34" charset="-120"/>
              </a:rPr>
              <a:t>海外で外国籍従業者が単独で行った贈賄も処罰対象に</a:t>
            </a:r>
            <a:endParaRPr lang="en-US" sz="1100" dirty="0"/>
          </a:p>
        </p:txBody>
      </p:sp>
      <p:sp>
        <p:nvSpPr>
          <p:cNvPr id="24" name="Text 21"/>
          <p:cNvSpPr/>
          <p:nvPr/>
        </p:nvSpPr>
        <p:spPr>
          <a:xfrm>
            <a:off x="4846320" y="3858768"/>
            <a:ext cx="3611880" cy="438912"/>
          </a:xfrm>
          <a:prstGeom prst="rect">
            <a:avLst/>
          </a:prstGeom>
          <a:noFill/>
          <a:ln/>
        </p:spPr>
        <p:txBody>
          <a:bodyPr wrap="square" lIns="0" tIns="0" rIns="0" bIns="0" rtlCol="0" anchor="t"/>
          <a:lstStyle/>
          <a:p>
            <a:pPr algn="l" indent="0" marL="0">
              <a:lnSpc>
                <a:spcPct val="102000"/>
              </a:lnSpc>
              <a:buNone/>
            </a:pPr>
            <a:r>
              <a:rPr lang="en-US" sz="800" i="1" dirty="0">
                <a:solidFill>
                  <a:srgbClr val="5B6B79"/>
                </a:solidFill>
                <a:latin typeface="Meiryo" pitchFamily="34" charset="0"/>
                <a:ea typeface="Meiryo" pitchFamily="34" charset="-122"/>
                <a:cs typeface="Meiryo" pitchFamily="34" charset="-120"/>
              </a:rPr>
              <a:t>根拠：不正競争防止法18・21・22条。罰則は令和5年改正で2024年4月に強化・拡充（当時の刑種は懲役）。刑法改正により2025年6月以降の刑種表記は拘禁刑。</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p.11</a:t>
            </a:r>
            <a:endParaRPr lang="en-US" sz="900" dirty="0"/>
          </a:p>
        </p:txBody>
      </p:sp>
      <p:sp>
        <p:nvSpPr>
          <p:cNvPr id="4" name="Shape 2"/>
          <p:cNvSpPr/>
          <p:nvPr/>
        </p:nvSpPr>
        <p:spPr>
          <a:xfrm>
            <a:off x="457200" y="310896"/>
            <a:ext cx="566928" cy="566928"/>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5" name="Image 0" descr="/home/claude/build/assets/road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海外案件・代理店・ファシリテーションペイメント</a:t>
            </a:r>
            <a:endParaRPr lang="en-US" sz="2500" dirty="0"/>
          </a:p>
        </p:txBody>
      </p:sp>
      <p:sp>
        <p:nvSpPr>
          <p:cNvPr id="7" name="Shape 4"/>
          <p:cNvSpPr/>
          <p:nvPr/>
        </p:nvSpPr>
        <p:spPr>
          <a:xfrm>
            <a:off x="457200" y="1143000"/>
            <a:ext cx="2679192" cy="1874520"/>
          </a:xfrm>
          <a:prstGeom prst="roundRect">
            <a:avLst>
              <a:gd name="adj" fmla="val 439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40080" y="1344168"/>
            <a:ext cx="512064" cy="51206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9" name="Image 1" descr="/home/claude/build/assets/bolt_white.png">    </p:cNvPr>
          <p:cNvPicPr>
            <a:picLocks noChangeAspect="1"/>
          </p:cNvPicPr>
          <p:nvPr/>
        </p:nvPicPr>
        <p:blipFill>
          <a:blip r:embed="rId2"/>
          <a:stretch>
            <a:fillRect/>
          </a:stretch>
        </p:blipFill>
        <p:spPr>
          <a:xfrm>
            <a:off x="768096" y="1472184"/>
            <a:ext cx="256032" cy="256032"/>
          </a:xfrm>
          <a:prstGeom prst="rect">
            <a:avLst/>
          </a:prstGeom>
        </p:spPr>
      </p:pic>
      <p:sp>
        <p:nvSpPr>
          <p:cNvPr id="10" name="Text 6"/>
          <p:cNvSpPr/>
          <p:nvPr/>
        </p:nvSpPr>
        <p:spPr>
          <a:xfrm>
            <a:off x="566928" y="1929384"/>
            <a:ext cx="2459736" cy="502920"/>
          </a:xfrm>
          <a:prstGeom prst="rect">
            <a:avLst/>
          </a:prstGeom>
          <a:noFill/>
          <a:ln/>
        </p:spPr>
        <p:txBody>
          <a:bodyPr wrap="square" lIns="0" tIns="0" rIns="0" bIns="0" rtlCol="0" anchor="t"/>
          <a:lstStyle/>
          <a:p>
            <a:pPr algn="l" indent="0" marL="0">
              <a:lnSpc>
                <a:spcPct val="102000"/>
              </a:lnSpc>
              <a:buNone/>
            </a:pPr>
            <a:r>
              <a:rPr lang="en-US" sz="1250" b="1" dirty="0">
                <a:solidFill>
                  <a:srgbClr val="16314F"/>
                </a:solidFill>
                <a:latin typeface="Meiryo" pitchFamily="34" charset="0"/>
                <a:ea typeface="Meiryo" pitchFamily="34" charset="-122"/>
                <a:cs typeface="Meiryo" pitchFamily="34" charset="-120"/>
              </a:rPr>
              <a:t>ファシリテーションペイメント</a:t>
            </a:r>
            <a:endParaRPr lang="en-US" sz="1250" dirty="0"/>
          </a:p>
        </p:txBody>
      </p:sp>
      <p:sp>
        <p:nvSpPr>
          <p:cNvPr id="11" name="Text 7"/>
          <p:cNvSpPr/>
          <p:nvPr/>
        </p:nvSpPr>
        <p:spPr>
          <a:xfrm>
            <a:off x="585216" y="2423160"/>
            <a:ext cx="2423160" cy="548640"/>
          </a:xfrm>
          <a:prstGeom prst="rect">
            <a:avLst/>
          </a:prstGeom>
          <a:noFill/>
          <a:ln/>
        </p:spPr>
        <p:txBody>
          <a:bodyPr wrap="square" lIns="0" tIns="0" rIns="0" bIns="0" rtlCol="0" anchor="t"/>
          <a:lstStyle/>
          <a:p>
            <a:pPr algn="l" indent="0" marL="0">
              <a:lnSpc>
                <a:spcPct val="104000"/>
              </a:lnSpc>
              <a:buNone/>
            </a:pPr>
            <a:r>
              <a:rPr lang="en-US" sz="1100" dirty="0">
                <a:solidFill>
                  <a:srgbClr val="263238"/>
                </a:solidFill>
                <a:latin typeface="Meiryo" pitchFamily="34" charset="0"/>
                <a:ea typeface="Meiryo" pitchFamily="34" charset="-122"/>
                <a:cs typeface="Meiryo" pitchFamily="34" charset="-120"/>
              </a:rPr>
              <a:t>「現地では普通」「手続を早めるだけ」でも高リスク。少額でも安易に認めない</a:t>
            </a:r>
            <a:endParaRPr lang="en-US" sz="1100" dirty="0"/>
          </a:p>
        </p:txBody>
      </p:sp>
      <p:sp>
        <p:nvSpPr>
          <p:cNvPr id="12" name="Shape 8"/>
          <p:cNvSpPr/>
          <p:nvPr/>
        </p:nvSpPr>
        <p:spPr>
          <a:xfrm>
            <a:off x="3200400" y="1143000"/>
            <a:ext cx="2679192" cy="1874520"/>
          </a:xfrm>
          <a:prstGeom prst="roundRect">
            <a:avLst>
              <a:gd name="adj" fmla="val 439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3" name="Shape 9"/>
          <p:cNvSpPr/>
          <p:nvPr/>
        </p:nvSpPr>
        <p:spPr>
          <a:xfrm>
            <a:off x="3383280" y="1344168"/>
            <a:ext cx="512064" cy="512064"/>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4" name="Image 2" descr="/home/claude/build/assets/truck_white.png">    </p:cNvPr>
          <p:cNvPicPr>
            <a:picLocks noChangeAspect="1"/>
          </p:cNvPicPr>
          <p:nvPr/>
        </p:nvPicPr>
        <p:blipFill>
          <a:blip r:embed="rId3"/>
          <a:stretch>
            <a:fillRect/>
          </a:stretch>
        </p:blipFill>
        <p:spPr>
          <a:xfrm>
            <a:off x="3511296" y="1472184"/>
            <a:ext cx="256032" cy="256032"/>
          </a:xfrm>
          <a:prstGeom prst="rect">
            <a:avLst/>
          </a:prstGeom>
        </p:spPr>
      </p:pic>
      <p:sp>
        <p:nvSpPr>
          <p:cNvPr id="15" name="Text 10"/>
          <p:cNvSpPr/>
          <p:nvPr/>
        </p:nvSpPr>
        <p:spPr>
          <a:xfrm>
            <a:off x="3310128" y="1929384"/>
            <a:ext cx="2459736" cy="502920"/>
          </a:xfrm>
          <a:prstGeom prst="rect">
            <a:avLst/>
          </a:prstGeom>
          <a:noFill/>
          <a:ln/>
        </p:spPr>
        <p:txBody>
          <a:bodyPr wrap="square" lIns="0" tIns="0" rIns="0" bIns="0" rtlCol="0" anchor="t"/>
          <a:lstStyle/>
          <a:p>
            <a:pPr algn="l" indent="0" marL="0">
              <a:lnSpc>
                <a:spcPct val="102000"/>
              </a:lnSpc>
              <a:buNone/>
            </a:pPr>
            <a:r>
              <a:rPr lang="en-US" sz="1250" b="1" dirty="0">
                <a:solidFill>
                  <a:srgbClr val="16314F"/>
                </a:solidFill>
                <a:latin typeface="Meiryo" pitchFamily="34" charset="0"/>
                <a:ea typeface="Meiryo" pitchFamily="34" charset="-122"/>
                <a:cs typeface="Meiryo" pitchFamily="34" charset="-120"/>
              </a:rPr>
              <a:t>第三者経由の支払</a:t>
            </a:r>
            <a:endParaRPr lang="en-US" sz="1250" dirty="0"/>
          </a:p>
        </p:txBody>
      </p:sp>
      <p:sp>
        <p:nvSpPr>
          <p:cNvPr id="16" name="Text 11"/>
          <p:cNvSpPr/>
          <p:nvPr/>
        </p:nvSpPr>
        <p:spPr>
          <a:xfrm>
            <a:off x="3328416" y="2423160"/>
            <a:ext cx="2423160" cy="548640"/>
          </a:xfrm>
          <a:prstGeom prst="rect">
            <a:avLst/>
          </a:prstGeom>
          <a:noFill/>
          <a:ln/>
        </p:spPr>
        <p:txBody>
          <a:bodyPr wrap="square" lIns="0" tIns="0" rIns="0" bIns="0" rtlCol="0" anchor="t"/>
          <a:lstStyle/>
          <a:p>
            <a:pPr algn="l" indent="0" marL="0">
              <a:lnSpc>
                <a:spcPct val="104000"/>
              </a:lnSpc>
              <a:buNone/>
            </a:pPr>
            <a:r>
              <a:rPr lang="en-US" sz="1100" dirty="0">
                <a:solidFill>
                  <a:srgbClr val="263238"/>
                </a:solidFill>
                <a:latin typeface="Meiryo" pitchFamily="34" charset="0"/>
                <a:ea typeface="Meiryo" pitchFamily="34" charset="-122"/>
                <a:cs typeface="Meiryo" pitchFamily="34" charset="-120"/>
              </a:rPr>
              <a:t>代理店・コンサル・通関業者・現地パートナー経由でも、自社の責任になりうる</a:t>
            </a:r>
            <a:endParaRPr lang="en-US" sz="1100" dirty="0"/>
          </a:p>
        </p:txBody>
      </p:sp>
      <p:sp>
        <p:nvSpPr>
          <p:cNvPr id="17" name="Shape 12"/>
          <p:cNvSpPr/>
          <p:nvPr/>
        </p:nvSpPr>
        <p:spPr>
          <a:xfrm>
            <a:off x="5943600" y="1143000"/>
            <a:ext cx="2679192" cy="1874520"/>
          </a:xfrm>
          <a:prstGeom prst="roundRect">
            <a:avLst>
              <a:gd name="adj" fmla="val 439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8" name="Shape 13"/>
          <p:cNvSpPr/>
          <p:nvPr/>
        </p:nvSpPr>
        <p:spPr>
          <a:xfrm>
            <a:off x="6126480" y="1344168"/>
            <a:ext cx="512064" cy="51206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19" name="Image 3" descr="/home/claude/build/assets/search_white.png">    </p:cNvPr>
          <p:cNvPicPr>
            <a:picLocks noChangeAspect="1"/>
          </p:cNvPicPr>
          <p:nvPr/>
        </p:nvPicPr>
        <p:blipFill>
          <a:blip r:embed="rId4"/>
          <a:stretch>
            <a:fillRect/>
          </a:stretch>
        </p:blipFill>
        <p:spPr>
          <a:xfrm>
            <a:off x="6254496" y="1472184"/>
            <a:ext cx="256032" cy="256032"/>
          </a:xfrm>
          <a:prstGeom prst="rect">
            <a:avLst/>
          </a:prstGeom>
        </p:spPr>
      </p:pic>
      <p:sp>
        <p:nvSpPr>
          <p:cNvPr id="20" name="Text 14"/>
          <p:cNvSpPr/>
          <p:nvPr/>
        </p:nvSpPr>
        <p:spPr>
          <a:xfrm>
            <a:off x="6053328" y="1929384"/>
            <a:ext cx="2459736" cy="502920"/>
          </a:xfrm>
          <a:prstGeom prst="rect">
            <a:avLst/>
          </a:prstGeom>
          <a:noFill/>
          <a:ln/>
        </p:spPr>
        <p:txBody>
          <a:bodyPr wrap="square" lIns="0" tIns="0" rIns="0" bIns="0" rtlCol="0" anchor="t"/>
          <a:lstStyle/>
          <a:p>
            <a:pPr algn="l" indent="0" marL="0">
              <a:lnSpc>
                <a:spcPct val="102000"/>
              </a:lnSpc>
              <a:buNone/>
            </a:pPr>
            <a:r>
              <a:rPr lang="en-US" sz="1250" b="1" dirty="0">
                <a:solidFill>
                  <a:srgbClr val="16314F"/>
                </a:solidFill>
                <a:latin typeface="Meiryo" pitchFamily="34" charset="0"/>
                <a:ea typeface="Meiryo" pitchFamily="34" charset="-122"/>
                <a:cs typeface="Meiryo" pitchFamily="34" charset="-120"/>
              </a:rPr>
              <a:t>不透明な支払に注意</a:t>
            </a:r>
            <a:endParaRPr lang="en-US" sz="1250" dirty="0"/>
          </a:p>
        </p:txBody>
      </p:sp>
      <p:sp>
        <p:nvSpPr>
          <p:cNvPr id="21" name="Text 15"/>
          <p:cNvSpPr/>
          <p:nvPr/>
        </p:nvSpPr>
        <p:spPr>
          <a:xfrm>
            <a:off x="6071616" y="2423160"/>
            <a:ext cx="2423160" cy="548640"/>
          </a:xfrm>
          <a:prstGeom prst="rect">
            <a:avLst/>
          </a:prstGeom>
          <a:noFill/>
          <a:ln/>
        </p:spPr>
        <p:txBody>
          <a:bodyPr wrap="square" lIns="0" tIns="0" rIns="0" bIns="0" rtlCol="0" anchor="t"/>
          <a:lstStyle/>
          <a:p>
            <a:pPr algn="l" indent="0" marL="0">
              <a:lnSpc>
                <a:spcPct val="104000"/>
              </a:lnSpc>
              <a:buNone/>
            </a:pPr>
            <a:r>
              <a:rPr lang="en-US" sz="1100" dirty="0">
                <a:solidFill>
                  <a:srgbClr val="263238"/>
                </a:solidFill>
                <a:latin typeface="Meiryo" pitchFamily="34" charset="0"/>
                <a:ea typeface="Meiryo" pitchFamily="34" charset="-122"/>
                <a:cs typeface="Meiryo" pitchFamily="34" charset="-120"/>
              </a:rPr>
              <a:t>現金払・領収書なし・支払先不明・過大な成功報酬・不明確な手数料は危険信号</a:t>
            </a:r>
            <a:endParaRPr lang="en-US" sz="1100" dirty="0"/>
          </a:p>
        </p:txBody>
      </p:sp>
      <p:sp>
        <p:nvSpPr>
          <p:cNvPr id="22" name="Shape 16"/>
          <p:cNvSpPr/>
          <p:nvPr/>
        </p:nvSpPr>
        <p:spPr>
          <a:xfrm>
            <a:off x="457200" y="3154680"/>
            <a:ext cx="8229600" cy="1097280"/>
          </a:xfrm>
          <a:prstGeom prst="roundRect">
            <a:avLst>
              <a:gd name="adj" fmla="val 7500"/>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3" name="Shape 17"/>
          <p:cNvSpPr/>
          <p:nvPr/>
        </p:nvSpPr>
        <p:spPr>
          <a:xfrm>
            <a:off x="685800" y="3401568"/>
            <a:ext cx="548640" cy="548640"/>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24" name="Image 4" descr="/home/claude/build/assets/phone_white.png">    </p:cNvPr>
          <p:cNvPicPr>
            <a:picLocks noChangeAspect="1"/>
          </p:cNvPicPr>
          <p:nvPr/>
        </p:nvPicPr>
        <p:blipFill>
          <a:blip r:embed="rId5"/>
          <a:stretch>
            <a:fillRect/>
          </a:stretch>
        </p:blipFill>
        <p:spPr>
          <a:xfrm>
            <a:off x="822960" y="3538728"/>
            <a:ext cx="274320" cy="274320"/>
          </a:xfrm>
          <a:prstGeom prst="rect">
            <a:avLst/>
          </a:prstGeom>
        </p:spPr>
      </p:pic>
      <p:sp>
        <p:nvSpPr>
          <p:cNvPr id="25" name="Text 18"/>
          <p:cNvSpPr/>
          <p:nvPr/>
        </p:nvSpPr>
        <p:spPr>
          <a:xfrm>
            <a:off x="1371600" y="3310128"/>
            <a:ext cx="2743200" cy="365760"/>
          </a:xfrm>
          <a:prstGeom prst="rect">
            <a:avLst/>
          </a:prstGeom>
          <a:noFill/>
          <a:ln/>
        </p:spPr>
        <p:txBody>
          <a:bodyPr wrap="square" lIns="0" tIns="0" rIns="0" bIns="0" rtlCol="0" anchor="ctr"/>
          <a:lstStyle/>
          <a:p>
            <a:pPr algn="l" indent="0" marL="0">
              <a:buNone/>
            </a:pPr>
            <a:r>
              <a:rPr lang="en-US" sz="1400" b="1" dirty="0">
                <a:solidFill>
                  <a:srgbClr val="16314F"/>
                </a:solidFill>
                <a:latin typeface="Meiryo" pitchFamily="34" charset="0"/>
                <a:ea typeface="Meiryo" pitchFamily="34" charset="-122"/>
                <a:cs typeface="Meiryo" pitchFamily="34" charset="-120"/>
              </a:rPr>
              <a:t>海外案件で迷ったら</a:t>
            </a:r>
            <a:endParaRPr lang="en-US" sz="1400" dirty="0"/>
          </a:p>
        </p:txBody>
      </p:sp>
      <p:sp>
        <p:nvSpPr>
          <p:cNvPr id="26" name="Text 19"/>
          <p:cNvSpPr/>
          <p:nvPr/>
        </p:nvSpPr>
        <p:spPr>
          <a:xfrm>
            <a:off x="1371600" y="3657600"/>
            <a:ext cx="7040880" cy="548640"/>
          </a:xfrm>
          <a:prstGeom prst="rect">
            <a:avLst/>
          </a:prstGeom>
          <a:noFill/>
          <a:ln/>
        </p:spPr>
        <p:txBody>
          <a:bodyPr wrap="square" lIns="0" tIns="0" rIns="0" bIns="0" rtlCol="0" anchor="t"/>
          <a:lstStyle/>
          <a:p>
            <a:pPr algn="l" indent="0" marL="0">
              <a:lnSpc>
                <a:spcPct val="105000"/>
              </a:lnSpc>
              <a:buNone/>
            </a:pPr>
            <a:r>
              <a:rPr lang="en-US" sz="1150" dirty="0">
                <a:solidFill>
                  <a:srgbClr val="263238"/>
                </a:solidFill>
                <a:latin typeface="Meiryo" pitchFamily="34" charset="0"/>
                <a:ea typeface="Meiryo" pitchFamily="34" charset="-122"/>
                <a:cs typeface="Meiryo" pitchFamily="34" charset="-120"/>
              </a:rPr>
              <a:t>外国公務員該当性・贈賄該当性・支払の可否は現場で判断しない。本社法務・コンプラへ相談し、第三者（代理店等）のデューデリジェンスと支払承認を経る。経産省「外国公務員贈賄防止指針」と社内ルールに従う。</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p.12</a:t>
            </a:r>
            <a:endParaRPr lang="en-US" sz="900" dirty="0"/>
          </a:p>
        </p:txBody>
      </p:sp>
      <p:sp>
        <p:nvSpPr>
          <p:cNvPr id="4" name="Shape 2"/>
          <p:cNvSpPr/>
          <p:nvPr/>
        </p:nvSpPr>
        <p:spPr>
          <a:xfrm>
            <a:off x="457200" y="310896"/>
            <a:ext cx="566928" cy="566928"/>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5" name="Image 0" descr="/home/claude/build/assets/store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民間取引先との接待・贈答</a:t>
            </a:r>
            <a:endParaRPr lang="en-US" sz="2500" dirty="0"/>
          </a:p>
        </p:txBody>
      </p:sp>
      <p:sp>
        <p:nvSpPr>
          <p:cNvPr id="7" name="Shape 4"/>
          <p:cNvSpPr/>
          <p:nvPr/>
        </p:nvSpPr>
        <p:spPr>
          <a:xfrm>
            <a:off x="457200" y="1097280"/>
            <a:ext cx="4069080" cy="3200400"/>
          </a:xfrm>
          <a:prstGeom prst="roundRect">
            <a:avLst>
              <a:gd name="adj" fmla="val 2571"/>
            </a:avLst>
          </a:prstGeom>
          <a:solidFill>
            <a:srgbClr val="E6F1F0"/>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85800" y="1280160"/>
            <a:ext cx="3657600" cy="365760"/>
          </a:xfrm>
          <a:prstGeom prst="rect">
            <a:avLst/>
          </a:prstGeom>
          <a:noFill/>
          <a:ln/>
        </p:spPr>
        <p:txBody>
          <a:bodyPr wrap="square" lIns="0" tIns="0" rIns="0" bIns="0" rtlCol="0" anchor="ctr"/>
          <a:lstStyle/>
          <a:p>
            <a:pPr algn="l" indent="0" marL="0">
              <a:buNone/>
            </a:pPr>
            <a:r>
              <a:rPr lang="en-US" sz="1500" b="1" dirty="0">
                <a:solidFill>
                  <a:srgbClr val="237A75"/>
                </a:solidFill>
                <a:latin typeface="Meiryo" pitchFamily="34" charset="0"/>
                <a:ea typeface="Meiryo" pitchFamily="34" charset="-122"/>
                <a:cs typeface="Meiryo" pitchFamily="34" charset="-120"/>
              </a:rPr>
              <a:t>「民間だから自由」ではない</a:t>
            </a:r>
            <a:endParaRPr lang="en-US" sz="1500" dirty="0"/>
          </a:p>
        </p:txBody>
      </p:sp>
      <p:sp>
        <p:nvSpPr>
          <p:cNvPr id="9" name="Text 6"/>
          <p:cNvSpPr/>
          <p:nvPr/>
        </p:nvSpPr>
        <p:spPr>
          <a:xfrm>
            <a:off x="685800" y="1719072"/>
            <a:ext cx="3657600" cy="2468880"/>
          </a:xfrm>
          <a:prstGeom prst="rect">
            <a:avLst/>
          </a:prstGeom>
          <a:noFill/>
          <a:ln/>
        </p:spPr>
        <p:txBody>
          <a:bodyPr wrap="square" rtlCol="0" anchor="t"/>
          <a:lstStyle/>
          <a:p>
            <a:pPr algn="l" marL="177800" indent="-177800">
              <a:lnSpc>
                <a:spcPct val="104000"/>
              </a:lnSpc>
              <a:spcAft>
                <a:spcPts val="700"/>
              </a:spcAft>
              <a:buSzPct val="100000"/>
              <a:buChar char="•"/>
            </a:pPr>
            <a:r>
              <a:rPr lang="en-US" sz="1300" dirty="0">
                <a:solidFill>
                  <a:srgbClr val="263238"/>
                </a:solidFill>
                <a:latin typeface="Meiryo" pitchFamily="34" charset="0"/>
                <a:ea typeface="Meiryo" pitchFamily="34" charset="-122"/>
                <a:cs typeface="Meiryo" pitchFamily="34" charset="-120"/>
              </a:rPr>
              <a:t>直ちに刑事の贈収賄になるとは限らない</a:t>
            </a:r>
            <a:endParaRPr lang="en-US" sz="1300" dirty="0"/>
          </a:p>
          <a:p>
            <a:pPr algn="l" marL="177800" indent="-177800">
              <a:lnSpc>
                <a:spcPct val="104000"/>
              </a:lnSpc>
              <a:spcAft>
                <a:spcPts val="700"/>
              </a:spcAft>
              <a:buSzPct val="100000"/>
              <a:buChar char="•"/>
            </a:pPr>
            <a:r>
              <a:rPr lang="en-US" sz="1300" dirty="0">
                <a:solidFill>
                  <a:srgbClr val="263238"/>
                </a:solidFill>
                <a:latin typeface="Meiryo" pitchFamily="34" charset="0"/>
                <a:ea typeface="Meiryo" pitchFamily="34" charset="-122"/>
                <a:cs typeface="Meiryo" pitchFamily="34" charset="-120"/>
              </a:rPr>
              <a:t>が、社内規程違反・相手方規程違反のリスク</a:t>
            </a:r>
            <a:endParaRPr lang="en-US" sz="1300" dirty="0"/>
          </a:p>
          <a:p>
            <a:pPr algn="l" marL="177800" indent="-177800">
              <a:lnSpc>
                <a:spcPct val="104000"/>
              </a:lnSpc>
              <a:spcAft>
                <a:spcPts val="700"/>
              </a:spcAft>
              <a:buSzPct val="100000"/>
              <a:buChar char="•"/>
            </a:pPr>
            <a:r>
              <a:rPr lang="en-US" sz="1300" dirty="0">
                <a:solidFill>
                  <a:srgbClr val="263238"/>
                </a:solidFill>
                <a:latin typeface="Meiryo" pitchFamily="34" charset="0"/>
                <a:ea typeface="Meiryo" pitchFamily="34" charset="-122"/>
                <a:cs typeface="Meiryo" pitchFamily="34" charset="-120"/>
              </a:rPr>
              <a:t>利益相反・購買／選定の公正性への疑念</a:t>
            </a:r>
            <a:endParaRPr lang="en-US" sz="1300" dirty="0"/>
          </a:p>
          <a:p>
            <a:pPr algn="l" marL="177800" indent="-177800">
              <a:lnSpc>
                <a:spcPct val="104000"/>
              </a:lnSpc>
              <a:spcAft>
                <a:spcPts val="700"/>
              </a:spcAft>
              <a:buSzPct val="100000"/>
              <a:buChar char="•"/>
            </a:pPr>
            <a:r>
              <a:rPr lang="en-US" sz="1300" dirty="0">
                <a:solidFill>
                  <a:srgbClr val="263238"/>
                </a:solidFill>
                <a:latin typeface="Meiryo" pitchFamily="34" charset="0"/>
                <a:ea typeface="Meiryo" pitchFamily="34" charset="-122"/>
                <a:cs typeface="Meiryo" pitchFamily="34" charset="-120"/>
              </a:rPr>
              <a:t>リベート・キックバック・背任・横領・詐欺</a:t>
            </a:r>
            <a:endParaRPr lang="en-US" sz="1300" dirty="0"/>
          </a:p>
          <a:p>
            <a:pPr algn="l" marL="177800" indent="-177800">
              <a:lnSpc>
                <a:spcPct val="104000"/>
              </a:lnSpc>
              <a:spcAft>
                <a:spcPts val="700"/>
              </a:spcAft>
              <a:buSzPct val="100000"/>
              <a:buChar char="•"/>
            </a:pPr>
            <a:r>
              <a:rPr lang="en-US" sz="1300" dirty="0">
                <a:solidFill>
                  <a:srgbClr val="263238"/>
                </a:solidFill>
                <a:latin typeface="Meiryo" pitchFamily="34" charset="0"/>
                <a:ea typeface="Meiryo" pitchFamily="34" charset="-122"/>
                <a:cs typeface="Meiryo" pitchFamily="34" charset="-120"/>
              </a:rPr>
              <a:t>会計／税務、優越的地位、反社・迂回支払リスク</a:t>
            </a:r>
            <a:endParaRPr lang="en-US" sz="1300" dirty="0"/>
          </a:p>
        </p:txBody>
      </p:sp>
      <p:sp>
        <p:nvSpPr>
          <p:cNvPr id="10" name="Shape 7"/>
          <p:cNvSpPr/>
          <p:nvPr/>
        </p:nvSpPr>
        <p:spPr>
          <a:xfrm>
            <a:off x="4617720" y="1097280"/>
            <a:ext cx="4069080" cy="3200400"/>
          </a:xfrm>
          <a:prstGeom prst="roundRect">
            <a:avLst>
              <a:gd name="adj" fmla="val 2571"/>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1" name="Text 8"/>
          <p:cNvSpPr/>
          <p:nvPr/>
        </p:nvSpPr>
        <p:spPr>
          <a:xfrm>
            <a:off x="4846320" y="1280160"/>
            <a:ext cx="3657600"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特に高リスクな相手・場面</a:t>
            </a:r>
            <a:endParaRPr lang="en-US" sz="1500" dirty="0"/>
          </a:p>
        </p:txBody>
      </p:sp>
      <p:sp>
        <p:nvSpPr>
          <p:cNvPr id="12" name="Text 9"/>
          <p:cNvSpPr/>
          <p:nvPr/>
        </p:nvSpPr>
        <p:spPr>
          <a:xfrm>
            <a:off x="4846320" y="1719072"/>
            <a:ext cx="3657600" cy="1554480"/>
          </a:xfrm>
          <a:prstGeom prst="rect">
            <a:avLst/>
          </a:prstGeom>
          <a:noFill/>
          <a:ln/>
        </p:spPr>
        <p:txBody>
          <a:bodyPr wrap="square" rtlCol="0" anchor="t"/>
          <a:lstStyle/>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発注先・購買先・選定中・見積依頼中・検収中の相手</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相手の家族・役員・担当者個人・個人会社・関係会社への便益</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記録に残せない接待・贈答は、原則として行わない</a:t>
            </a:r>
            <a:endParaRPr lang="en-US" sz="1300" dirty="0"/>
          </a:p>
        </p:txBody>
      </p:sp>
      <p:sp>
        <p:nvSpPr>
          <p:cNvPr id="13" name="Shape 10"/>
          <p:cNvSpPr/>
          <p:nvPr/>
        </p:nvSpPr>
        <p:spPr>
          <a:xfrm>
            <a:off x="4846320" y="3611880"/>
            <a:ext cx="3566160" cy="566928"/>
          </a:xfrm>
          <a:prstGeom prst="roundRect">
            <a:avLst>
              <a:gd name="adj" fmla="val 50000"/>
            </a:avLst>
          </a:prstGeom>
          <a:solidFill>
            <a:srgbClr val="16314F"/>
          </a:solidFill>
          <a:ln/>
        </p:spPr>
      </p:sp>
      <p:sp>
        <p:nvSpPr>
          <p:cNvPr id="14" name="Text 11"/>
          <p:cNvSpPr/>
          <p:nvPr/>
        </p:nvSpPr>
        <p:spPr>
          <a:xfrm>
            <a:off x="4846320" y="3611880"/>
            <a:ext cx="3566160" cy="566928"/>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「経費で処理できる」＝「コンプラ上OK」ではない</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p.13</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cliplist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購買・調達・発注担当者の注意</a:t>
            </a:r>
            <a:endParaRPr lang="en-US" sz="2500" dirty="0"/>
          </a:p>
        </p:txBody>
      </p:sp>
      <p:sp>
        <p:nvSpPr>
          <p:cNvPr id="7" name="Text 4"/>
          <p:cNvSpPr/>
          <p:nvPr/>
        </p:nvSpPr>
        <p:spPr>
          <a:xfrm>
            <a:off x="457200" y="969264"/>
            <a:ext cx="8229600" cy="365760"/>
          </a:xfrm>
          <a:prstGeom prst="rect">
            <a:avLst/>
          </a:prstGeom>
          <a:noFill/>
          <a:ln/>
        </p:spPr>
        <p:txBody>
          <a:bodyPr wrap="square" lIns="0" tIns="0" rIns="0" bIns="0" rtlCol="0" anchor="ctr"/>
          <a:lstStyle/>
          <a:p>
            <a:pPr algn="l" indent="0" marL="0">
              <a:buNone/>
            </a:pPr>
            <a:r>
              <a:rPr lang="en-US" sz="1350" dirty="0">
                <a:solidFill>
                  <a:srgbClr val="5B6B79"/>
                </a:solidFill>
                <a:latin typeface="Meiryo" pitchFamily="34" charset="0"/>
                <a:ea typeface="Meiryo" pitchFamily="34" charset="-122"/>
                <a:cs typeface="Meiryo" pitchFamily="34" charset="-120"/>
              </a:rPr>
              <a:t>選定・発注・価格交渉・検収・支払に関与する人ほど、接待・贈答の影響を疑われます。</a:t>
            </a:r>
            <a:endParaRPr lang="en-US" sz="1350" dirty="0"/>
          </a:p>
        </p:txBody>
      </p:sp>
      <p:sp>
        <p:nvSpPr>
          <p:cNvPr id="8" name="Shape 5"/>
          <p:cNvSpPr/>
          <p:nvPr/>
        </p:nvSpPr>
        <p:spPr>
          <a:xfrm>
            <a:off x="457200" y="1417320"/>
            <a:ext cx="4069080" cy="2834640"/>
          </a:xfrm>
          <a:prstGeom prst="roundRect">
            <a:avLst>
              <a:gd name="adj" fmla="val 2903"/>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9" name="Shape 6"/>
          <p:cNvSpPr/>
          <p:nvPr/>
        </p:nvSpPr>
        <p:spPr>
          <a:xfrm>
            <a:off x="685800" y="1609344"/>
            <a:ext cx="493776" cy="493776"/>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10" name="Image 1" descr="/home/claude/build/assets/box_white.png">    </p:cNvPr>
          <p:cNvPicPr>
            <a:picLocks noChangeAspect="1"/>
          </p:cNvPicPr>
          <p:nvPr/>
        </p:nvPicPr>
        <p:blipFill>
          <a:blip r:embed="rId2"/>
          <a:stretch>
            <a:fillRect/>
          </a:stretch>
        </p:blipFill>
        <p:spPr>
          <a:xfrm>
            <a:off x="809244" y="1732788"/>
            <a:ext cx="246888" cy="246888"/>
          </a:xfrm>
          <a:prstGeom prst="rect">
            <a:avLst/>
          </a:prstGeom>
        </p:spPr>
      </p:pic>
      <p:sp>
        <p:nvSpPr>
          <p:cNvPr id="11" name="Text 7"/>
          <p:cNvSpPr/>
          <p:nvPr/>
        </p:nvSpPr>
        <p:spPr>
          <a:xfrm>
            <a:off x="1298448" y="1591056"/>
            <a:ext cx="3017520" cy="420624"/>
          </a:xfrm>
          <a:prstGeom prst="rect">
            <a:avLst/>
          </a:prstGeom>
          <a:noFill/>
          <a:ln/>
        </p:spPr>
        <p:txBody>
          <a:bodyPr wrap="square" lIns="0" tIns="0" rIns="0" bIns="0" rtlCol="0" anchor="ctr"/>
          <a:lstStyle/>
          <a:p>
            <a:pPr algn="l" indent="0" marL="0">
              <a:buNone/>
            </a:pPr>
            <a:r>
              <a:rPr lang="en-US" sz="1500" b="1" dirty="0">
                <a:solidFill>
                  <a:srgbClr val="237A75"/>
                </a:solidFill>
                <a:latin typeface="Meiryo" pitchFamily="34" charset="0"/>
                <a:ea typeface="Meiryo" pitchFamily="34" charset="-122"/>
                <a:cs typeface="Meiryo" pitchFamily="34" charset="-120"/>
              </a:rPr>
              <a:t>受ける場面</a:t>
            </a:r>
            <a:endParaRPr lang="en-US" sz="1500" dirty="0"/>
          </a:p>
        </p:txBody>
      </p:sp>
      <p:sp>
        <p:nvSpPr>
          <p:cNvPr id="12" name="Text 8"/>
          <p:cNvSpPr/>
          <p:nvPr/>
        </p:nvSpPr>
        <p:spPr>
          <a:xfrm>
            <a:off x="685800" y="2057400"/>
            <a:ext cx="3657600" cy="2103120"/>
          </a:xfrm>
          <a:prstGeom prst="rect">
            <a:avLst/>
          </a:prstGeom>
          <a:noFill/>
          <a:ln/>
        </p:spPr>
        <p:txBody>
          <a:bodyPr wrap="square" rtlCol="0" anchor="t"/>
          <a:lstStyle/>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自分が発注・選定・価格交渉・検収・支払に関与する相手か</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選定の最終段階での贈答・チケットは特に危険</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「使わなければもったいない」で受けない</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辞退・返却し、記録し、上長・購買・法務へ相談</a:t>
            </a:r>
            <a:endParaRPr lang="en-US" sz="1250" dirty="0"/>
          </a:p>
        </p:txBody>
      </p:sp>
      <p:sp>
        <p:nvSpPr>
          <p:cNvPr id="13" name="Shape 9"/>
          <p:cNvSpPr/>
          <p:nvPr/>
        </p:nvSpPr>
        <p:spPr>
          <a:xfrm>
            <a:off x="4617720" y="1417320"/>
            <a:ext cx="4069080" cy="2834640"/>
          </a:xfrm>
          <a:prstGeom prst="roundRect">
            <a:avLst>
              <a:gd name="adj" fmla="val 2903"/>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4" name="Shape 10"/>
          <p:cNvSpPr/>
          <p:nvPr/>
        </p:nvSpPr>
        <p:spPr>
          <a:xfrm>
            <a:off x="4846320" y="1609344"/>
            <a:ext cx="493776" cy="493776"/>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15" name="Image 2" descr="/home/claude/build/assets/bullhorn_white.png">    </p:cNvPr>
          <p:cNvPicPr>
            <a:picLocks noChangeAspect="1"/>
          </p:cNvPicPr>
          <p:nvPr/>
        </p:nvPicPr>
        <p:blipFill>
          <a:blip r:embed="rId3"/>
          <a:stretch>
            <a:fillRect/>
          </a:stretch>
        </p:blipFill>
        <p:spPr>
          <a:xfrm>
            <a:off x="4969764" y="1732788"/>
            <a:ext cx="246888" cy="246888"/>
          </a:xfrm>
          <a:prstGeom prst="rect">
            <a:avLst/>
          </a:prstGeom>
        </p:spPr>
      </p:pic>
      <p:sp>
        <p:nvSpPr>
          <p:cNvPr id="16" name="Text 11"/>
          <p:cNvSpPr/>
          <p:nvPr/>
        </p:nvSpPr>
        <p:spPr>
          <a:xfrm>
            <a:off x="5458968" y="1591056"/>
            <a:ext cx="3017520" cy="420624"/>
          </a:xfrm>
          <a:prstGeom prst="rect">
            <a:avLst/>
          </a:prstGeom>
          <a:noFill/>
          <a:ln/>
        </p:spPr>
        <p:txBody>
          <a:bodyPr wrap="square" lIns="0" tIns="0" rIns="0" bIns="0" rtlCol="0" anchor="ctr"/>
          <a:lstStyle/>
          <a:p>
            <a:pPr algn="l" indent="0" marL="0">
              <a:buNone/>
            </a:pPr>
            <a:r>
              <a:rPr lang="en-US" sz="1500" b="1" dirty="0">
                <a:solidFill>
                  <a:srgbClr val="B42318"/>
                </a:solidFill>
                <a:latin typeface="Meiryo" pitchFamily="34" charset="0"/>
                <a:ea typeface="Meiryo" pitchFamily="34" charset="-122"/>
                <a:cs typeface="Meiryo" pitchFamily="34" charset="-120"/>
              </a:rPr>
              <a:t>求める場面</a:t>
            </a:r>
            <a:endParaRPr lang="en-US" sz="1500" dirty="0"/>
          </a:p>
        </p:txBody>
      </p:sp>
      <p:sp>
        <p:nvSpPr>
          <p:cNvPr id="17" name="Text 12"/>
          <p:cNvSpPr/>
          <p:nvPr/>
        </p:nvSpPr>
        <p:spPr>
          <a:xfrm>
            <a:off x="4846320" y="2057400"/>
            <a:ext cx="3657600" cy="2103120"/>
          </a:xfrm>
          <a:prstGeom prst="rect">
            <a:avLst/>
          </a:prstGeom>
          <a:noFill/>
          <a:ln/>
        </p:spPr>
        <p:txBody>
          <a:bodyPr wrap="square" rtlCol="0" anchor="t"/>
          <a:lstStyle/>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取引先へ接待・協賛・寄附・購入・無償役務・イベント参加を求めない</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契約更新・発注量・検収・支払・価格交渉と結びつけない</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相手が断りにくい立場であることを意識する</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優越的地位・取適法の論点に接続しうる（第17回）</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p.14</a:t>
            </a:r>
            <a:endParaRPr lang="en-US" sz="900" dirty="0"/>
          </a:p>
        </p:txBody>
      </p:sp>
      <p:sp>
        <p:nvSpPr>
          <p:cNvPr id="4" name="Shape 2"/>
          <p:cNvSpPr/>
          <p:nvPr/>
        </p:nvSpPr>
        <p:spPr>
          <a:xfrm>
            <a:off x="457200" y="310896"/>
            <a:ext cx="566928" cy="566928"/>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5" name="Image 0" descr="/home/claude/build/assets/bullhorn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優越的地位・取適法との接続</a:t>
            </a:r>
            <a:endParaRPr lang="en-US" sz="2500" dirty="0"/>
          </a:p>
        </p:txBody>
      </p:sp>
      <p:sp>
        <p:nvSpPr>
          <p:cNvPr id="7" name="Shape 4"/>
          <p:cNvSpPr/>
          <p:nvPr/>
        </p:nvSpPr>
        <p:spPr>
          <a:xfrm>
            <a:off x="457200" y="1097280"/>
            <a:ext cx="8229600" cy="1234440"/>
          </a:xfrm>
          <a:prstGeom prst="roundRect">
            <a:avLst>
              <a:gd name="adj" fmla="val 6667"/>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713232" y="1371600"/>
            <a:ext cx="603504" cy="603504"/>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9" name="Image 1" descr="/home/claude/build/assets/warn_white.png">    </p:cNvPr>
          <p:cNvPicPr>
            <a:picLocks noChangeAspect="1"/>
          </p:cNvPicPr>
          <p:nvPr/>
        </p:nvPicPr>
        <p:blipFill>
          <a:blip r:embed="rId2"/>
          <a:stretch>
            <a:fillRect/>
          </a:stretch>
        </p:blipFill>
        <p:spPr>
          <a:xfrm>
            <a:off x="864108" y="1522476"/>
            <a:ext cx="301752" cy="301752"/>
          </a:xfrm>
          <a:prstGeom prst="rect">
            <a:avLst/>
          </a:prstGeom>
        </p:spPr>
      </p:pic>
      <p:sp>
        <p:nvSpPr>
          <p:cNvPr id="10" name="Text 6"/>
          <p:cNvSpPr/>
          <p:nvPr/>
        </p:nvSpPr>
        <p:spPr>
          <a:xfrm>
            <a:off x="1508760" y="1207008"/>
            <a:ext cx="6949440" cy="1005840"/>
          </a:xfrm>
          <a:prstGeom prst="rect">
            <a:avLst/>
          </a:prstGeom>
          <a:noFill/>
          <a:ln/>
        </p:spPr>
        <p:txBody>
          <a:bodyPr wrap="square" lIns="0" tIns="0" rIns="0" bIns="0" rtlCol="0" anchor="ctr"/>
          <a:lstStyle/>
          <a:p>
            <a:pPr algn="l" indent="0" marL="0">
              <a:lnSpc>
                <a:spcPct val="108000"/>
              </a:lnSpc>
              <a:buNone/>
            </a:pPr>
            <a:r>
              <a:rPr lang="en-US" sz="1350" dirty="0">
                <a:solidFill>
                  <a:srgbClr val="263238"/>
                </a:solidFill>
                <a:latin typeface="Meiryo" pitchFamily="34" charset="0"/>
                <a:ea typeface="Meiryo" pitchFamily="34" charset="-122"/>
                <a:cs typeface="Meiryo" pitchFamily="34" charset="-120"/>
              </a:rPr>
              <a:t>発注者の立場を背景に、取引先へ接待・贈答・協賛・購入・寄附・無償役務・広告協賛などを事実上求めることは、不公正な取引・優越的地位の濫用・取適法上の問題につながりうる。</a:t>
            </a:r>
            <a:endParaRPr lang="en-US" sz="1350" dirty="0"/>
          </a:p>
        </p:txBody>
      </p:sp>
      <p:sp>
        <p:nvSpPr>
          <p:cNvPr id="11" name="Shape 7"/>
          <p:cNvSpPr/>
          <p:nvPr/>
        </p:nvSpPr>
        <p:spPr>
          <a:xfrm>
            <a:off x="457200" y="2514600"/>
            <a:ext cx="8229600" cy="548640"/>
          </a:xfrm>
          <a:prstGeom prst="roundRect">
            <a:avLst>
              <a:gd name="adj" fmla="val 1500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2" name="Shape 8"/>
          <p:cNvSpPr/>
          <p:nvPr/>
        </p:nvSpPr>
        <p:spPr>
          <a:xfrm>
            <a:off x="603504" y="2624328"/>
            <a:ext cx="329184" cy="329184"/>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13" name="Image 2" descr="/home/claude/build/assets/check_white.png">    </p:cNvPr>
          <p:cNvPicPr>
            <a:picLocks noChangeAspect="1"/>
          </p:cNvPicPr>
          <p:nvPr/>
        </p:nvPicPr>
        <p:blipFill>
          <a:blip r:embed="rId3"/>
          <a:stretch>
            <a:fillRect/>
          </a:stretch>
        </p:blipFill>
        <p:spPr>
          <a:xfrm>
            <a:off x="685800" y="2706624"/>
            <a:ext cx="164592" cy="164592"/>
          </a:xfrm>
          <a:prstGeom prst="rect">
            <a:avLst/>
          </a:prstGeom>
        </p:spPr>
      </p:pic>
      <p:sp>
        <p:nvSpPr>
          <p:cNvPr id="14" name="Text 9"/>
          <p:cNvSpPr/>
          <p:nvPr/>
        </p:nvSpPr>
        <p:spPr>
          <a:xfrm>
            <a:off x="1097280" y="2560320"/>
            <a:ext cx="2743200" cy="457200"/>
          </a:xfrm>
          <a:prstGeom prst="rect">
            <a:avLst/>
          </a:prstGeom>
          <a:noFill/>
          <a:ln/>
        </p:spPr>
        <p:txBody>
          <a:bodyPr wrap="square" lIns="0" tIns="0" rIns="0" bIns="0" rtlCol="0" anchor="ctr"/>
          <a:lstStyle/>
          <a:p>
            <a:pPr algn="l" indent="0" marL="0">
              <a:buNone/>
            </a:pPr>
            <a:r>
              <a:rPr lang="en-US" sz="1250" b="1" dirty="0">
                <a:solidFill>
                  <a:srgbClr val="16314F"/>
                </a:solidFill>
                <a:latin typeface="Meiryo" pitchFamily="34" charset="0"/>
                <a:ea typeface="Meiryo" pitchFamily="34" charset="-122"/>
                <a:cs typeface="Meiryo" pitchFamily="34" charset="-120"/>
              </a:rPr>
              <a:t>「自主的な申出」に見えても</a:t>
            </a:r>
            <a:endParaRPr lang="en-US" sz="1250" dirty="0"/>
          </a:p>
        </p:txBody>
      </p:sp>
      <p:sp>
        <p:nvSpPr>
          <p:cNvPr id="15" name="Text 10"/>
          <p:cNvSpPr/>
          <p:nvPr/>
        </p:nvSpPr>
        <p:spPr>
          <a:xfrm>
            <a:off x="3840480" y="2560320"/>
            <a:ext cx="4663440" cy="457200"/>
          </a:xfrm>
          <a:prstGeom prst="rect">
            <a:avLst/>
          </a:prstGeom>
          <a:noFill/>
          <a:ln/>
        </p:spPr>
        <p:txBody>
          <a:bodyPr wrap="square" lIns="0" tIns="0" rIns="0" bIns="0" rtlCol="0" anchor="ctr"/>
          <a:lstStyle/>
          <a:p>
            <a:pPr algn="l" indent="0" marL="0">
              <a:buNone/>
            </a:pPr>
            <a:r>
              <a:rPr lang="en-US" sz="1150" dirty="0">
                <a:solidFill>
                  <a:srgbClr val="263238"/>
                </a:solidFill>
                <a:latin typeface="Meiryo" pitchFamily="34" charset="0"/>
                <a:ea typeface="Meiryo" pitchFamily="34" charset="-122"/>
                <a:cs typeface="Meiryo" pitchFamily="34" charset="-120"/>
              </a:rPr>
              <a:t>発注者の立場や継続取引への期待が影響していることがある</a:t>
            </a:r>
            <a:endParaRPr lang="en-US" sz="1150" dirty="0"/>
          </a:p>
        </p:txBody>
      </p:sp>
      <p:sp>
        <p:nvSpPr>
          <p:cNvPr id="16" name="Shape 11"/>
          <p:cNvSpPr/>
          <p:nvPr/>
        </p:nvSpPr>
        <p:spPr>
          <a:xfrm>
            <a:off x="457200" y="3118104"/>
            <a:ext cx="8229600" cy="548640"/>
          </a:xfrm>
          <a:prstGeom prst="roundRect">
            <a:avLst>
              <a:gd name="adj" fmla="val 1500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7" name="Shape 12"/>
          <p:cNvSpPr/>
          <p:nvPr/>
        </p:nvSpPr>
        <p:spPr>
          <a:xfrm>
            <a:off x="603504" y="3227832"/>
            <a:ext cx="329184" cy="329184"/>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18" name="Image 3" descr="/home/claude/build/assets/check_white.png">    </p:cNvPr>
          <p:cNvPicPr>
            <a:picLocks noChangeAspect="1"/>
          </p:cNvPicPr>
          <p:nvPr/>
        </p:nvPicPr>
        <p:blipFill>
          <a:blip r:embed="rId4"/>
          <a:stretch>
            <a:fillRect/>
          </a:stretch>
        </p:blipFill>
        <p:spPr>
          <a:xfrm>
            <a:off x="685800" y="3310128"/>
            <a:ext cx="164592" cy="164592"/>
          </a:xfrm>
          <a:prstGeom prst="rect">
            <a:avLst/>
          </a:prstGeom>
        </p:spPr>
      </p:pic>
      <p:sp>
        <p:nvSpPr>
          <p:cNvPr id="19" name="Text 13"/>
          <p:cNvSpPr/>
          <p:nvPr/>
        </p:nvSpPr>
        <p:spPr>
          <a:xfrm>
            <a:off x="1097280" y="3163824"/>
            <a:ext cx="2743200" cy="457200"/>
          </a:xfrm>
          <a:prstGeom prst="rect">
            <a:avLst/>
          </a:prstGeom>
          <a:noFill/>
          <a:ln/>
        </p:spPr>
        <p:txBody>
          <a:bodyPr wrap="square" lIns="0" tIns="0" rIns="0" bIns="0" rtlCol="0" anchor="ctr"/>
          <a:lstStyle/>
          <a:p>
            <a:pPr algn="l" indent="0" marL="0">
              <a:buNone/>
            </a:pPr>
            <a:r>
              <a:rPr lang="en-US" sz="1250" b="1" dirty="0">
                <a:solidFill>
                  <a:srgbClr val="16314F"/>
                </a:solidFill>
                <a:latin typeface="Meiryo" pitchFamily="34" charset="0"/>
                <a:ea typeface="Meiryo" pitchFamily="34" charset="-122"/>
                <a:cs typeface="Meiryo" pitchFamily="34" charset="-120"/>
              </a:rPr>
              <a:t>黙示の期待も問題</a:t>
            </a:r>
            <a:endParaRPr lang="en-US" sz="1250" dirty="0"/>
          </a:p>
        </p:txBody>
      </p:sp>
      <p:sp>
        <p:nvSpPr>
          <p:cNvPr id="20" name="Text 14"/>
          <p:cNvSpPr/>
          <p:nvPr/>
        </p:nvSpPr>
        <p:spPr>
          <a:xfrm>
            <a:off x="3840480" y="3163824"/>
            <a:ext cx="4663440" cy="457200"/>
          </a:xfrm>
          <a:prstGeom prst="rect">
            <a:avLst/>
          </a:prstGeom>
          <a:noFill/>
          <a:ln/>
        </p:spPr>
        <p:txBody>
          <a:bodyPr wrap="square" lIns="0" tIns="0" rIns="0" bIns="0" rtlCol="0" anchor="ctr"/>
          <a:lstStyle/>
          <a:p>
            <a:pPr algn="l" indent="0" marL="0">
              <a:buNone/>
            </a:pPr>
            <a:r>
              <a:rPr lang="en-US" sz="1150" dirty="0">
                <a:solidFill>
                  <a:srgbClr val="263238"/>
                </a:solidFill>
                <a:latin typeface="Meiryo" pitchFamily="34" charset="0"/>
                <a:ea typeface="Meiryo" pitchFamily="34" charset="-122"/>
                <a:cs typeface="Meiryo" pitchFamily="34" charset="-120"/>
              </a:rPr>
              <a:t>示唆・黙示的に期待させることも避ける</a:t>
            </a:r>
            <a:endParaRPr lang="en-US" sz="1150" dirty="0"/>
          </a:p>
        </p:txBody>
      </p:sp>
      <p:sp>
        <p:nvSpPr>
          <p:cNvPr id="21" name="Shape 15"/>
          <p:cNvSpPr/>
          <p:nvPr/>
        </p:nvSpPr>
        <p:spPr>
          <a:xfrm>
            <a:off x="457200" y="3721608"/>
            <a:ext cx="8229600" cy="548640"/>
          </a:xfrm>
          <a:prstGeom prst="roundRect">
            <a:avLst>
              <a:gd name="adj" fmla="val 1500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2" name="Shape 16"/>
          <p:cNvSpPr/>
          <p:nvPr/>
        </p:nvSpPr>
        <p:spPr>
          <a:xfrm>
            <a:off x="603504" y="3831336"/>
            <a:ext cx="329184" cy="329184"/>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23" name="Image 4" descr="/home/claude/build/assets/check_white.png">    </p:cNvPr>
          <p:cNvPicPr>
            <a:picLocks noChangeAspect="1"/>
          </p:cNvPicPr>
          <p:nvPr/>
        </p:nvPicPr>
        <p:blipFill>
          <a:blip r:embed="rId5"/>
          <a:stretch>
            <a:fillRect/>
          </a:stretch>
        </p:blipFill>
        <p:spPr>
          <a:xfrm>
            <a:off x="685800" y="3913632"/>
            <a:ext cx="164592" cy="164592"/>
          </a:xfrm>
          <a:prstGeom prst="rect">
            <a:avLst/>
          </a:prstGeom>
        </p:spPr>
      </p:pic>
      <p:sp>
        <p:nvSpPr>
          <p:cNvPr id="24" name="Text 17"/>
          <p:cNvSpPr/>
          <p:nvPr/>
        </p:nvSpPr>
        <p:spPr>
          <a:xfrm>
            <a:off x="1097280" y="3767328"/>
            <a:ext cx="2743200" cy="457200"/>
          </a:xfrm>
          <a:prstGeom prst="rect">
            <a:avLst/>
          </a:prstGeom>
          <a:noFill/>
          <a:ln/>
        </p:spPr>
        <p:txBody>
          <a:bodyPr wrap="square" lIns="0" tIns="0" rIns="0" bIns="0" rtlCol="0" anchor="ctr"/>
          <a:lstStyle/>
          <a:p>
            <a:pPr algn="l" indent="0" marL="0">
              <a:buNone/>
            </a:pPr>
            <a:r>
              <a:rPr lang="en-US" sz="1250" b="1" dirty="0">
                <a:solidFill>
                  <a:srgbClr val="16314F"/>
                </a:solidFill>
                <a:latin typeface="Meiryo" pitchFamily="34" charset="0"/>
                <a:ea typeface="Meiryo" pitchFamily="34" charset="-122"/>
                <a:cs typeface="Meiryo" pitchFamily="34" charset="-120"/>
              </a:rPr>
              <a:t>取引条件と結びつけない</a:t>
            </a:r>
            <a:endParaRPr lang="en-US" sz="1250" dirty="0"/>
          </a:p>
        </p:txBody>
      </p:sp>
      <p:sp>
        <p:nvSpPr>
          <p:cNvPr id="25" name="Text 18"/>
          <p:cNvSpPr/>
          <p:nvPr/>
        </p:nvSpPr>
        <p:spPr>
          <a:xfrm>
            <a:off x="3840480" y="3767328"/>
            <a:ext cx="4663440" cy="457200"/>
          </a:xfrm>
          <a:prstGeom prst="rect">
            <a:avLst/>
          </a:prstGeom>
          <a:noFill/>
          <a:ln/>
        </p:spPr>
        <p:txBody>
          <a:bodyPr wrap="square" lIns="0" tIns="0" rIns="0" bIns="0" rtlCol="0" anchor="ctr"/>
          <a:lstStyle/>
          <a:p>
            <a:pPr algn="l" indent="0" marL="0">
              <a:buNone/>
            </a:pPr>
            <a:r>
              <a:rPr lang="en-US" sz="1150" dirty="0">
                <a:solidFill>
                  <a:srgbClr val="263238"/>
                </a:solidFill>
                <a:latin typeface="Meiryo" pitchFamily="34" charset="0"/>
                <a:ea typeface="Meiryo" pitchFamily="34" charset="-122"/>
                <a:cs typeface="Meiryo" pitchFamily="34" charset="-120"/>
              </a:rPr>
              <a:t>価格交渉・契約更新・発注量・検収・支払と接待を結びつけない</a:t>
            </a:r>
            <a:endParaRPr lang="en-US" sz="1150" dirty="0"/>
          </a:p>
        </p:txBody>
      </p:sp>
      <p:sp>
        <p:nvSpPr>
          <p:cNvPr id="26" name="Text 19"/>
          <p:cNvSpPr/>
          <p:nvPr/>
        </p:nvSpPr>
        <p:spPr>
          <a:xfrm>
            <a:off x="457200" y="4370832"/>
            <a:ext cx="8229600" cy="256032"/>
          </a:xfrm>
          <a:prstGeom prst="rect">
            <a:avLst/>
          </a:prstGeom>
          <a:noFill/>
          <a:ln/>
        </p:spPr>
        <p:txBody>
          <a:bodyPr wrap="square" lIns="0" tIns="0" rIns="0" bIns="0" rtlCol="0" anchor="ctr"/>
          <a:lstStyle/>
          <a:p>
            <a:pPr algn="l" indent="0" marL="0">
              <a:buNone/>
            </a:pPr>
            <a:r>
              <a:rPr lang="en-US" sz="950" i="1" dirty="0">
                <a:solidFill>
                  <a:srgbClr val="5B6B79"/>
                </a:solidFill>
                <a:latin typeface="Meiryo" pitchFamily="34" charset="0"/>
                <a:ea typeface="Meiryo" pitchFamily="34" charset="-122"/>
                <a:cs typeface="Meiryo" pitchFamily="34" charset="-120"/>
              </a:rPr>
              <a:t>根拠：独占禁止法（優越的地位の濫用）／取適法＝中小受託取引適正化法（旧下請法、2026年1月施行）。禁止行為の詳細は第17回。</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p.15</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balance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利益相反との接続（詳細は第15回）</a:t>
            </a:r>
            <a:endParaRPr lang="en-US" sz="2500" dirty="0"/>
          </a:p>
        </p:txBody>
      </p:sp>
      <p:sp>
        <p:nvSpPr>
          <p:cNvPr id="7" name="Shape 4"/>
          <p:cNvSpPr/>
          <p:nvPr/>
        </p:nvSpPr>
        <p:spPr>
          <a:xfrm>
            <a:off x="457200" y="1143000"/>
            <a:ext cx="4069080" cy="2926080"/>
          </a:xfrm>
          <a:prstGeom prst="roundRect">
            <a:avLst>
              <a:gd name="adj" fmla="val 2813"/>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85800" y="1325880"/>
            <a:ext cx="3657600"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接待・贈答が判断を歪める</a:t>
            </a:r>
            <a:endParaRPr lang="en-US" sz="1500" dirty="0"/>
          </a:p>
        </p:txBody>
      </p:sp>
      <p:sp>
        <p:nvSpPr>
          <p:cNvPr id="9" name="Text 6"/>
          <p:cNvSpPr/>
          <p:nvPr/>
        </p:nvSpPr>
        <p:spPr>
          <a:xfrm>
            <a:off x="685800" y="1783080"/>
            <a:ext cx="3657600" cy="2103120"/>
          </a:xfrm>
          <a:prstGeom prst="rect">
            <a:avLst/>
          </a:prstGeom>
          <a:noFill/>
          <a:ln/>
        </p:spPr>
        <p:txBody>
          <a:bodyPr wrap="square" rtlCol="0" anchor="t"/>
          <a:lstStyle/>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取引先からの便益が、職務判断の独立性を損なうことがある</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本人にそのつもりがなくても、第三者から疑念を持たれる</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取引先との個人的関係・家族への便益・繰り返しは申告・相談が必要</a:t>
            </a:r>
            <a:endParaRPr lang="en-US" sz="1300" dirty="0"/>
          </a:p>
        </p:txBody>
      </p:sp>
      <p:sp>
        <p:nvSpPr>
          <p:cNvPr id="10" name="Shape 7"/>
          <p:cNvSpPr/>
          <p:nvPr/>
        </p:nvSpPr>
        <p:spPr>
          <a:xfrm>
            <a:off x="4617720" y="1143000"/>
            <a:ext cx="4069080" cy="2926080"/>
          </a:xfrm>
          <a:prstGeom prst="roundRect">
            <a:avLst>
              <a:gd name="adj" fmla="val 2813"/>
            </a:avLst>
          </a:prstGeom>
          <a:solidFill>
            <a:srgbClr val="F5EFE1"/>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1" name="Text 8"/>
          <p:cNvSpPr/>
          <p:nvPr/>
        </p:nvSpPr>
        <p:spPr>
          <a:xfrm>
            <a:off x="4846320" y="1325880"/>
            <a:ext cx="3657600" cy="365760"/>
          </a:xfrm>
          <a:prstGeom prst="rect">
            <a:avLst/>
          </a:prstGeom>
          <a:noFill/>
          <a:ln/>
        </p:spPr>
        <p:txBody>
          <a:bodyPr wrap="square" lIns="0" tIns="0" rIns="0" bIns="0" rtlCol="0" anchor="ctr"/>
          <a:lstStyle/>
          <a:p>
            <a:pPr algn="l" indent="0" marL="0">
              <a:buNone/>
            </a:pPr>
            <a:r>
              <a:rPr lang="en-US" sz="1400" b="1" dirty="0">
                <a:solidFill>
                  <a:srgbClr val="B58A3A"/>
                </a:solidFill>
                <a:latin typeface="Meiryo" pitchFamily="34" charset="0"/>
                <a:ea typeface="Meiryo" pitchFamily="34" charset="-122"/>
                <a:cs typeface="Meiryo" pitchFamily="34" charset="-120"/>
              </a:rPr>
              <a:t>第15回（利益相反研修）で扱う</a:t>
            </a:r>
            <a:endParaRPr lang="en-US" sz="1400" dirty="0"/>
          </a:p>
        </p:txBody>
      </p:sp>
      <p:sp>
        <p:nvSpPr>
          <p:cNvPr id="12" name="Text 9"/>
          <p:cNvSpPr/>
          <p:nvPr/>
        </p:nvSpPr>
        <p:spPr>
          <a:xfrm>
            <a:off x="4846320" y="1783080"/>
            <a:ext cx="3657600" cy="2103120"/>
          </a:xfrm>
          <a:prstGeom prst="rect">
            <a:avLst/>
          </a:prstGeom>
          <a:noFill/>
          <a:ln/>
        </p:spPr>
        <p:txBody>
          <a:bodyPr wrap="square" rtlCol="0" anchor="t"/>
          <a:lstStyle/>
          <a:p>
            <a:pPr algn="l"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副業・兼職</a:t>
            </a:r>
            <a:endParaRPr lang="en-US" sz="1350" dirty="0"/>
          </a:p>
          <a:p>
            <a:pPr algn="l"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親族会社・取引先との個人的関係</a:t>
            </a:r>
            <a:endParaRPr lang="en-US" sz="1350" dirty="0"/>
          </a:p>
          <a:p>
            <a:pPr algn="l"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株式保有・競業</a:t>
            </a:r>
            <a:endParaRPr lang="en-US" sz="1350" dirty="0"/>
          </a:p>
          <a:p>
            <a:pPr algn="l" marL="177800" indent="-177800">
              <a:lnSpc>
                <a:spcPct val="104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役員の利益相反取引（会社法）</a:t>
            </a:r>
            <a:endParaRPr lang="en-US" sz="1350" dirty="0"/>
          </a:p>
        </p:txBody>
      </p:sp>
      <p:sp>
        <p:nvSpPr>
          <p:cNvPr id="13" name="Text 10"/>
          <p:cNvSpPr/>
          <p:nvPr/>
        </p:nvSpPr>
        <p:spPr>
          <a:xfrm>
            <a:off x="457200" y="4224528"/>
            <a:ext cx="8229600" cy="329184"/>
          </a:xfrm>
          <a:prstGeom prst="rect">
            <a:avLst/>
          </a:prstGeom>
          <a:noFill/>
          <a:ln/>
        </p:spPr>
        <p:txBody>
          <a:bodyPr wrap="square" lIns="0" tIns="0" rIns="0" bIns="0" rtlCol="0" anchor="ctr"/>
          <a:lstStyle/>
          <a:p>
            <a:pPr algn="l" indent="0" marL="0">
              <a:buNone/>
            </a:pPr>
            <a:r>
              <a:rPr lang="en-US" sz="1150" i="1" dirty="0">
                <a:solidFill>
                  <a:srgbClr val="5B6B79"/>
                </a:solidFill>
                <a:latin typeface="Meiryo" pitchFamily="34" charset="0"/>
                <a:ea typeface="Meiryo" pitchFamily="34" charset="-122"/>
                <a:cs typeface="Meiryo" pitchFamily="34" charset="-120"/>
              </a:rPr>
              <a:t>本日は「接待・贈答が公正な判断に影響しうる」という接続点のみ扱います。</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p.16</a:t>
            </a:r>
            <a:endParaRPr lang="en-US" sz="900" dirty="0"/>
          </a:p>
        </p:txBody>
      </p:sp>
      <p:sp>
        <p:nvSpPr>
          <p:cNvPr id="4" name="Shape 2"/>
          <p:cNvSpPr/>
          <p:nvPr/>
        </p:nvSpPr>
        <p:spPr>
          <a:xfrm>
            <a:off x="457200" y="310896"/>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5" name="Image 0" descr="/home/claude/build/assets/yen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現金・金券・商品券・電子マネー・ポイント</a:t>
            </a:r>
            <a:endParaRPr lang="en-US" sz="2500" dirty="0"/>
          </a:p>
        </p:txBody>
      </p:sp>
      <p:sp>
        <p:nvSpPr>
          <p:cNvPr id="7" name="Shape 4"/>
          <p:cNvSpPr/>
          <p:nvPr/>
        </p:nvSpPr>
        <p:spPr>
          <a:xfrm>
            <a:off x="457200" y="1097280"/>
            <a:ext cx="8229600" cy="960120"/>
          </a:xfrm>
          <a:prstGeom prst="roundRect">
            <a:avLst>
              <a:gd name="adj" fmla="val 8571"/>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713232" y="1298448"/>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9" name="Image 1" descr="/home/claude/build/assets/ban_white.png">    </p:cNvPr>
          <p:cNvPicPr>
            <a:picLocks noChangeAspect="1"/>
          </p:cNvPicPr>
          <p:nvPr/>
        </p:nvPicPr>
        <p:blipFill>
          <a:blip r:embed="rId2"/>
          <a:stretch>
            <a:fillRect/>
          </a:stretch>
        </p:blipFill>
        <p:spPr>
          <a:xfrm>
            <a:off x="854964" y="1440180"/>
            <a:ext cx="283464" cy="283464"/>
          </a:xfrm>
          <a:prstGeom prst="rect">
            <a:avLst/>
          </a:prstGeom>
        </p:spPr>
      </p:pic>
      <p:sp>
        <p:nvSpPr>
          <p:cNvPr id="10" name="Text 6"/>
          <p:cNvSpPr/>
          <p:nvPr/>
        </p:nvSpPr>
        <p:spPr>
          <a:xfrm>
            <a:off x="1463040" y="1188720"/>
            <a:ext cx="6949440" cy="777240"/>
          </a:xfrm>
          <a:prstGeom prst="rect">
            <a:avLst/>
          </a:prstGeom>
          <a:noFill/>
          <a:ln/>
        </p:spPr>
        <p:txBody>
          <a:bodyPr wrap="square" lIns="0" tIns="0" rIns="0" bIns="0" rtlCol="0" anchor="ctr"/>
          <a:lstStyle/>
          <a:p>
            <a:pPr algn="l" indent="0" marL="0">
              <a:buNone/>
            </a:pPr>
            <a:r>
              <a:rPr lang="en-US" sz="1600" b="1" dirty="0">
                <a:solidFill>
                  <a:srgbClr val="B42318"/>
                </a:solidFill>
                <a:latin typeface="Meiryo" pitchFamily="34" charset="0"/>
                <a:ea typeface="Meiryo" pitchFamily="34" charset="-122"/>
                <a:cs typeface="Meiryo" pitchFamily="34" charset="-120"/>
              </a:rPr>
              <a:t>これらは原則として高リスク。少額でも「社交儀礼」とは扱いません。</a:t>
            </a:r>
            <a:endParaRPr lang="en-US" sz="1600" dirty="0"/>
          </a:p>
        </p:txBody>
      </p:sp>
      <p:sp>
        <p:nvSpPr>
          <p:cNvPr id="11" name="Shape 7"/>
          <p:cNvSpPr/>
          <p:nvPr/>
        </p:nvSpPr>
        <p:spPr>
          <a:xfrm>
            <a:off x="457200" y="2286000"/>
            <a:ext cx="2679192" cy="566928"/>
          </a:xfrm>
          <a:prstGeom prst="roundRect">
            <a:avLst>
              <a:gd name="adj" fmla="val 12903"/>
            </a:avLst>
          </a:prstGeom>
          <a:solidFill>
            <a:srgbClr val="FFFFFF"/>
          </a:solidFill>
          <a:ln w="15875">
            <a:solidFill>
              <a:srgbClr val="B42318"/>
            </a:solidFill>
            <a:prstDash val="solid"/>
          </a:ln>
        </p:spPr>
      </p:sp>
      <p:sp>
        <p:nvSpPr>
          <p:cNvPr id="12" name="Text 8"/>
          <p:cNvSpPr/>
          <p:nvPr/>
        </p:nvSpPr>
        <p:spPr>
          <a:xfrm>
            <a:off x="548640" y="2286000"/>
            <a:ext cx="2496312" cy="56692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現金</a:t>
            </a:r>
            <a:endParaRPr lang="en-US" sz="1350" dirty="0"/>
          </a:p>
        </p:txBody>
      </p:sp>
      <p:sp>
        <p:nvSpPr>
          <p:cNvPr id="13" name="Shape 9"/>
          <p:cNvSpPr/>
          <p:nvPr/>
        </p:nvSpPr>
        <p:spPr>
          <a:xfrm>
            <a:off x="3200400" y="2286000"/>
            <a:ext cx="2679192" cy="566928"/>
          </a:xfrm>
          <a:prstGeom prst="roundRect">
            <a:avLst>
              <a:gd name="adj" fmla="val 12903"/>
            </a:avLst>
          </a:prstGeom>
          <a:solidFill>
            <a:srgbClr val="FFFFFF"/>
          </a:solidFill>
          <a:ln w="15875">
            <a:solidFill>
              <a:srgbClr val="B42318"/>
            </a:solidFill>
            <a:prstDash val="solid"/>
          </a:ln>
        </p:spPr>
      </p:sp>
      <p:sp>
        <p:nvSpPr>
          <p:cNvPr id="14" name="Text 10"/>
          <p:cNvSpPr/>
          <p:nvPr/>
        </p:nvSpPr>
        <p:spPr>
          <a:xfrm>
            <a:off x="3291840" y="2286000"/>
            <a:ext cx="2496312" cy="56692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商品券・ギフト券</a:t>
            </a:r>
            <a:endParaRPr lang="en-US" sz="1350" dirty="0"/>
          </a:p>
        </p:txBody>
      </p:sp>
      <p:sp>
        <p:nvSpPr>
          <p:cNvPr id="15" name="Shape 11"/>
          <p:cNvSpPr/>
          <p:nvPr/>
        </p:nvSpPr>
        <p:spPr>
          <a:xfrm>
            <a:off x="5943600" y="2286000"/>
            <a:ext cx="2679192" cy="566928"/>
          </a:xfrm>
          <a:prstGeom prst="roundRect">
            <a:avLst>
              <a:gd name="adj" fmla="val 12903"/>
            </a:avLst>
          </a:prstGeom>
          <a:solidFill>
            <a:srgbClr val="FFFFFF"/>
          </a:solidFill>
          <a:ln w="15875">
            <a:solidFill>
              <a:srgbClr val="B42318"/>
            </a:solidFill>
            <a:prstDash val="solid"/>
          </a:ln>
        </p:spPr>
      </p:sp>
      <p:sp>
        <p:nvSpPr>
          <p:cNvPr id="16" name="Text 12"/>
          <p:cNvSpPr/>
          <p:nvPr/>
        </p:nvSpPr>
        <p:spPr>
          <a:xfrm>
            <a:off x="6035040" y="2286000"/>
            <a:ext cx="2496312" cy="56692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電子マネー</a:t>
            </a:r>
            <a:endParaRPr lang="en-US" sz="1350" dirty="0"/>
          </a:p>
        </p:txBody>
      </p:sp>
      <p:sp>
        <p:nvSpPr>
          <p:cNvPr id="17" name="Shape 13"/>
          <p:cNvSpPr/>
          <p:nvPr/>
        </p:nvSpPr>
        <p:spPr>
          <a:xfrm>
            <a:off x="457200" y="2962656"/>
            <a:ext cx="2679192" cy="566928"/>
          </a:xfrm>
          <a:prstGeom prst="roundRect">
            <a:avLst>
              <a:gd name="adj" fmla="val 12903"/>
            </a:avLst>
          </a:prstGeom>
          <a:solidFill>
            <a:srgbClr val="FFFFFF"/>
          </a:solidFill>
          <a:ln w="15875">
            <a:solidFill>
              <a:srgbClr val="B42318"/>
            </a:solidFill>
            <a:prstDash val="solid"/>
          </a:ln>
        </p:spPr>
      </p:sp>
      <p:sp>
        <p:nvSpPr>
          <p:cNvPr id="18" name="Text 14"/>
          <p:cNvSpPr/>
          <p:nvPr/>
        </p:nvSpPr>
        <p:spPr>
          <a:xfrm>
            <a:off x="548640" y="2962656"/>
            <a:ext cx="2496312" cy="56692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ポイント</a:t>
            </a:r>
            <a:endParaRPr lang="en-US" sz="1350" dirty="0"/>
          </a:p>
        </p:txBody>
      </p:sp>
      <p:sp>
        <p:nvSpPr>
          <p:cNvPr id="19" name="Shape 15"/>
          <p:cNvSpPr/>
          <p:nvPr/>
        </p:nvSpPr>
        <p:spPr>
          <a:xfrm>
            <a:off x="3200400" y="2962656"/>
            <a:ext cx="2679192" cy="566928"/>
          </a:xfrm>
          <a:prstGeom prst="roundRect">
            <a:avLst>
              <a:gd name="adj" fmla="val 12903"/>
            </a:avLst>
          </a:prstGeom>
          <a:solidFill>
            <a:srgbClr val="FFFFFF"/>
          </a:solidFill>
          <a:ln w="15875">
            <a:solidFill>
              <a:srgbClr val="B42318"/>
            </a:solidFill>
            <a:prstDash val="solid"/>
          </a:ln>
        </p:spPr>
      </p:sp>
      <p:sp>
        <p:nvSpPr>
          <p:cNvPr id="20" name="Text 16"/>
          <p:cNvSpPr/>
          <p:nvPr/>
        </p:nvSpPr>
        <p:spPr>
          <a:xfrm>
            <a:off x="3291840" y="2962656"/>
            <a:ext cx="2496312" cy="56692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金券・回数券</a:t>
            </a:r>
            <a:endParaRPr lang="en-US" sz="1350" dirty="0"/>
          </a:p>
        </p:txBody>
      </p:sp>
      <p:sp>
        <p:nvSpPr>
          <p:cNvPr id="21" name="Shape 17"/>
          <p:cNvSpPr/>
          <p:nvPr/>
        </p:nvSpPr>
        <p:spPr>
          <a:xfrm>
            <a:off x="5943600" y="2962656"/>
            <a:ext cx="2679192" cy="566928"/>
          </a:xfrm>
          <a:prstGeom prst="roundRect">
            <a:avLst>
              <a:gd name="adj" fmla="val 12903"/>
            </a:avLst>
          </a:prstGeom>
          <a:solidFill>
            <a:srgbClr val="FFFFFF"/>
          </a:solidFill>
          <a:ln w="15875">
            <a:solidFill>
              <a:srgbClr val="B42318"/>
            </a:solidFill>
            <a:prstDash val="solid"/>
          </a:ln>
        </p:spPr>
      </p:sp>
      <p:sp>
        <p:nvSpPr>
          <p:cNvPr id="22" name="Text 18"/>
          <p:cNvSpPr/>
          <p:nvPr/>
        </p:nvSpPr>
        <p:spPr>
          <a:xfrm>
            <a:off x="6035040" y="2962656"/>
            <a:ext cx="2496312" cy="56692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個人的・家族向け便益</a:t>
            </a:r>
            <a:endParaRPr lang="en-US" sz="1350" dirty="0"/>
          </a:p>
        </p:txBody>
      </p:sp>
      <p:sp>
        <p:nvSpPr>
          <p:cNvPr id="23" name="Shape 19"/>
          <p:cNvSpPr/>
          <p:nvPr/>
        </p:nvSpPr>
        <p:spPr>
          <a:xfrm>
            <a:off x="457200" y="3657600"/>
            <a:ext cx="8229600" cy="566928"/>
          </a:xfrm>
          <a:prstGeom prst="roundRect">
            <a:avLst>
              <a:gd name="adj" fmla="val 14516"/>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4" name="Text 20"/>
          <p:cNvSpPr/>
          <p:nvPr/>
        </p:nvSpPr>
        <p:spPr>
          <a:xfrm>
            <a:off x="640080" y="3657600"/>
            <a:ext cx="7863840" cy="566928"/>
          </a:xfrm>
          <a:prstGeom prst="rect">
            <a:avLst/>
          </a:prstGeom>
          <a:noFill/>
          <a:ln/>
        </p:spPr>
        <p:txBody>
          <a:bodyPr wrap="square" lIns="0" tIns="0" rIns="0" bIns="0" rtlCol="0" anchor="ctr"/>
          <a:lstStyle/>
          <a:p>
            <a:pPr algn="l" indent="0" marL="0">
              <a:buNone/>
            </a:pPr>
            <a:r>
              <a:rPr lang="en-US" sz="1200" dirty="0">
                <a:solidFill>
                  <a:srgbClr val="263238"/>
                </a:solidFill>
                <a:latin typeface="Meiryo" pitchFamily="34" charset="0"/>
                <a:ea typeface="Meiryo" pitchFamily="34" charset="-122"/>
                <a:cs typeface="Meiryo" pitchFamily="34" charset="-120"/>
              </a:rPr>
              <a:t>迷ったら受け取らない・渡さない。やむを得ず受領した場合は、開封・使用せず保管し、上長・法務・コンプラへ報告。</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p.17</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food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会食・手土産・祝儀・香典・謝礼</a:t>
            </a:r>
            <a:endParaRPr lang="en-US" sz="2500" dirty="0"/>
          </a:p>
        </p:txBody>
      </p:sp>
      <p:sp>
        <p:nvSpPr>
          <p:cNvPr id="7" name="Text 4"/>
          <p:cNvSpPr/>
          <p:nvPr/>
        </p:nvSpPr>
        <p:spPr>
          <a:xfrm>
            <a:off x="457200" y="969264"/>
            <a:ext cx="8229600" cy="365760"/>
          </a:xfrm>
          <a:prstGeom prst="rect">
            <a:avLst/>
          </a:prstGeom>
          <a:noFill/>
          <a:ln/>
        </p:spPr>
        <p:txBody>
          <a:bodyPr wrap="square" lIns="0" tIns="0" rIns="0" bIns="0" rtlCol="0" anchor="ctr"/>
          <a:lstStyle/>
          <a:p>
            <a:pPr algn="l" indent="0" marL="0">
              <a:buNone/>
            </a:pPr>
            <a:r>
              <a:rPr lang="en-US" sz="1300" dirty="0">
                <a:solidFill>
                  <a:srgbClr val="5B6B79"/>
                </a:solidFill>
                <a:latin typeface="Meiryo" pitchFamily="34" charset="0"/>
                <a:ea typeface="Meiryo" pitchFamily="34" charset="-122"/>
                <a:cs typeface="Meiryo" pitchFamily="34" charset="-120"/>
              </a:rPr>
              <a:t>社交儀礼の範囲はありうるが、相手・目的・時期・金額・頻度で評価が変わります。</a:t>
            </a:r>
            <a:endParaRPr lang="en-US" sz="1300" dirty="0"/>
          </a:p>
        </p:txBody>
      </p:sp>
      <p:sp>
        <p:nvSpPr>
          <p:cNvPr id="8" name="Shape 5"/>
          <p:cNvSpPr/>
          <p:nvPr/>
        </p:nvSpPr>
        <p:spPr>
          <a:xfrm>
            <a:off x="457200" y="1417320"/>
            <a:ext cx="4069080" cy="2834640"/>
          </a:xfrm>
          <a:prstGeom prst="roundRect">
            <a:avLst>
              <a:gd name="adj" fmla="val 2903"/>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9" name="Text 6"/>
          <p:cNvSpPr/>
          <p:nvPr/>
        </p:nvSpPr>
        <p:spPr>
          <a:xfrm>
            <a:off x="685800" y="1591056"/>
            <a:ext cx="3657600" cy="329184"/>
          </a:xfrm>
          <a:prstGeom prst="rect">
            <a:avLst/>
          </a:prstGeom>
          <a:noFill/>
          <a:ln/>
        </p:spPr>
        <p:txBody>
          <a:bodyPr wrap="square" lIns="0" tIns="0" rIns="0" bIns="0" rtlCol="0" anchor="ctr"/>
          <a:lstStyle/>
          <a:p>
            <a:pPr algn="l" indent="0" marL="0">
              <a:buNone/>
            </a:pPr>
            <a:r>
              <a:rPr lang="en-US" sz="1400" b="1" dirty="0">
                <a:solidFill>
                  <a:srgbClr val="2F6B4F"/>
                </a:solidFill>
                <a:latin typeface="Meiryo" pitchFamily="34" charset="0"/>
                <a:ea typeface="Meiryo" pitchFamily="34" charset="-122"/>
                <a:cs typeface="Meiryo" pitchFamily="34" charset="-120"/>
              </a:rPr>
              <a:t>比較的許容されやすい例</a:t>
            </a:r>
            <a:endParaRPr lang="en-US" sz="1400" dirty="0"/>
          </a:p>
        </p:txBody>
      </p:sp>
      <p:sp>
        <p:nvSpPr>
          <p:cNvPr id="10" name="Text 7"/>
          <p:cNvSpPr/>
          <p:nvPr/>
        </p:nvSpPr>
        <p:spPr>
          <a:xfrm>
            <a:off x="685800" y="1956816"/>
            <a:ext cx="3657600" cy="1280160"/>
          </a:xfrm>
          <a:prstGeom prst="rect">
            <a:avLst/>
          </a:prstGeom>
          <a:noFill/>
          <a:ln/>
        </p:spPr>
        <p:txBody>
          <a:bodyPr wrap="square" rtlCol="0" anchor="t"/>
          <a:lstStyle/>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通常範囲の打合せ茶菓・簡素な飲食</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社会通念上の手土産・季節の挨拶</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公正性に影響せず、記録できるもの</a:t>
            </a:r>
            <a:endParaRPr lang="en-US" sz="1300" dirty="0"/>
          </a:p>
        </p:txBody>
      </p:sp>
      <p:sp>
        <p:nvSpPr>
          <p:cNvPr id="11" name="Text 8"/>
          <p:cNvSpPr/>
          <p:nvPr/>
        </p:nvSpPr>
        <p:spPr>
          <a:xfrm>
            <a:off x="685800" y="3383280"/>
            <a:ext cx="3657600" cy="640080"/>
          </a:xfrm>
          <a:prstGeom prst="rect">
            <a:avLst/>
          </a:prstGeom>
          <a:noFill/>
          <a:ln/>
        </p:spPr>
        <p:txBody>
          <a:bodyPr wrap="square" lIns="0" tIns="0" rIns="0" bIns="0" rtlCol="0" anchor="t"/>
          <a:lstStyle/>
          <a:p>
            <a:pPr algn="l" indent="0" marL="0">
              <a:lnSpc>
                <a:spcPct val="105000"/>
              </a:lnSpc>
              <a:buNone/>
            </a:pPr>
            <a:r>
              <a:rPr lang="en-US" sz="1100" i="1" dirty="0">
                <a:solidFill>
                  <a:srgbClr val="5B6B79"/>
                </a:solidFill>
                <a:latin typeface="Meiryo" pitchFamily="34" charset="0"/>
                <a:ea typeface="Meiryo" pitchFamily="34" charset="-122"/>
                <a:cs typeface="Meiryo" pitchFamily="34" charset="-120"/>
              </a:rPr>
              <a:t>※ それでも自社・相手方規程と承認・記録の要否を確認</a:t>
            </a:r>
            <a:endParaRPr lang="en-US" sz="1100" dirty="0"/>
          </a:p>
        </p:txBody>
      </p:sp>
      <p:sp>
        <p:nvSpPr>
          <p:cNvPr id="12" name="Shape 9"/>
          <p:cNvSpPr/>
          <p:nvPr/>
        </p:nvSpPr>
        <p:spPr>
          <a:xfrm>
            <a:off x="4617720" y="1417320"/>
            <a:ext cx="4069080" cy="2834640"/>
          </a:xfrm>
          <a:prstGeom prst="roundRect">
            <a:avLst>
              <a:gd name="adj" fmla="val 2903"/>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3" name="Text 10"/>
          <p:cNvSpPr/>
          <p:nvPr/>
        </p:nvSpPr>
        <p:spPr>
          <a:xfrm>
            <a:off x="4846320" y="1591056"/>
            <a:ext cx="3657600" cy="329184"/>
          </a:xfrm>
          <a:prstGeom prst="rect">
            <a:avLst/>
          </a:prstGeom>
          <a:noFill/>
          <a:ln/>
        </p:spPr>
        <p:txBody>
          <a:bodyPr wrap="square" lIns="0" tIns="0" rIns="0" bIns="0" rtlCol="0" anchor="ctr"/>
          <a:lstStyle/>
          <a:p>
            <a:pPr algn="l" indent="0" marL="0">
              <a:buNone/>
            </a:pPr>
            <a:r>
              <a:rPr lang="en-US" sz="1400" b="1" dirty="0">
                <a:solidFill>
                  <a:srgbClr val="B42318"/>
                </a:solidFill>
                <a:latin typeface="Meiryo" pitchFamily="34" charset="0"/>
                <a:ea typeface="Meiryo" pitchFamily="34" charset="-122"/>
                <a:cs typeface="Meiryo" pitchFamily="34" charset="-120"/>
              </a:rPr>
              <a:t>リスクが高い例</a:t>
            </a:r>
            <a:endParaRPr lang="en-US" sz="1400" dirty="0"/>
          </a:p>
        </p:txBody>
      </p:sp>
      <p:sp>
        <p:nvSpPr>
          <p:cNvPr id="14" name="Text 11"/>
          <p:cNvSpPr/>
          <p:nvPr/>
        </p:nvSpPr>
        <p:spPr>
          <a:xfrm>
            <a:off x="4846320" y="1956816"/>
            <a:ext cx="3657600" cy="2194560"/>
          </a:xfrm>
          <a:prstGeom prst="rect">
            <a:avLst/>
          </a:prstGeom>
          <a:noFill/>
          <a:ln/>
        </p:spPr>
        <p:txBody>
          <a:bodyPr wrap="square" rtlCol="0" anchor="t"/>
          <a:lstStyle/>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公務員・外国公務員への手土産・会食・謝礼</a:t>
            </a:r>
            <a:endParaRPr lang="en-US" sz="1250" dirty="0"/>
          </a:p>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高額・頻繁な会食、過度なもてなし</a:t>
            </a:r>
            <a:endParaRPr lang="en-US" sz="1250" dirty="0"/>
          </a:p>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契約交渉・選定・検収・許認可の前後</a:t>
            </a:r>
            <a:endParaRPr lang="en-US" sz="1250" dirty="0"/>
          </a:p>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現金性のある祝儀・香典・謝礼の授受</a:t>
            </a:r>
            <a:endParaRPr lang="en-US" sz="1250" dirty="0"/>
          </a:p>
          <a:p>
            <a:pPr algn="l" marL="177800" indent="-177800">
              <a:lnSpc>
                <a:spcPct val="104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見返り・便宜の趣旨を含むもの</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p.18</a:t>
            </a:r>
            <a:endParaRPr lang="en-US" sz="900" dirty="0"/>
          </a:p>
        </p:txBody>
      </p:sp>
      <p:sp>
        <p:nvSpPr>
          <p:cNvPr id="4" name="Shape 2"/>
          <p:cNvSpPr/>
          <p:nvPr/>
        </p:nvSpPr>
        <p:spPr>
          <a:xfrm>
            <a:off x="457200" y="310896"/>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5" name="Image 0" descr="/home/claude/build/assets/golf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ゴルフ・旅行・チケット・宿泊・交通費</a:t>
            </a:r>
            <a:endParaRPr lang="en-US" sz="2500" dirty="0"/>
          </a:p>
        </p:txBody>
      </p:sp>
      <p:sp>
        <p:nvSpPr>
          <p:cNvPr id="7" name="Shape 4"/>
          <p:cNvSpPr/>
          <p:nvPr/>
        </p:nvSpPr>
        <p:spPr>
          <a:xfrm>
            <a:off x="457200" y="1188720"/>
            <a:ext cx="402336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76656" y="1600200"/>
            <a:ext cx="603504" cy="60350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9" name="Image 1" descr="/home/claude/build/assets/golf_white.png">    </p:cNvPr>
          <p:cNvPicPr>
            <a:picLocks noChangeAspect="1"/>
          </p:cNvPicPr>
          <p:nvPr/>
        </p:nvPicPr>
        <p:blipFill>
          <a:blip r:embed="rId2"/>
          <a:stretch>
            <a:fillRect/>
          </a:stretch>
        </p:blipFill>
        <p:spPr>
          <a:xfrm>
            <a:off x="827532" y="1751076"/>
            <a:ext cx="301752" cy="301752"/>
          </a:xfrm>
          <a:prstGeom prst="rect">
            <a:avLst/>
          </a:prstGeom>
        </p:spPr>
      </p:pic>
      <p:sp>
        <p:nvSpPr>
          <p:cNvPr id="10" name="Text 6"/>
          <p:cNvSpPr/>
          <p:nvPr/>
        </p:nvSpPr>
        <p:spPr>
          <a:xfrm>
            <a:off x="1463040" y="1389888"/>
            <a:ext cx="2834640" cy="41148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ゴルフ・遊技</a:t>
            </a:r>
            <a:endParaRPr lang="en-US" sz="1600" dirty="0"/>
          </a:p>
        </p:txBody>
      </p:sp>
      <p:sp>
        <p:nvSpPr>
          <p:cNvPr id="11" name="Text 7"/>
          <p:cNvSpPr/>
          <p:nvPr/>
        </p:nvSpPr>
        <p:spPr>
          <a:xfrm>
            <a:off x="1463040" y="1792224"/>
            <a:ext cx="2834640" cy="713232"/>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公務員とは特に問題。民間でも選定・取引中は疑念</a:t>
            </a:r>
            <a:endParaRPr lang="en-US" sz="1200" dirty="0"/>
          </a:p>
        </p:txBody>
      </p:sp>
      <p:sp>
        <p:nvSpPr>
          <p:cNvPr id="12" name="Shape 8"/>
          <p:cNvSpPr/>
          <p:nvPr/>
        </p:nvSpPr>
        <p:spPr>
          <a:xfrm>
            <a:off x="4663440" y="1188720"/>
            <a:ext cx="402336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3" name="Shape 9"/>
          <p:cNvSpPr/>
          <p:nvPr/>
        </p:nvSpPr>
        <p:spPr>
          <a:xfrm>
            <a:off x="4882896" y="1600200"/>
            <a:ext cx="603504" cy="60350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14" name="Image 2" descr="/home/claude/build/assets/plane_white.png">    </p:cNvPr>
          <p:cNvPicPr>
            <a:picLocks noChangeAspect="1"/>
          </p:cNvPicPr>
          <p:nvPr/>
        </p:nvPicPr>
        <p:blipFill>
          <a:blip r:embed="rId3"/>
          <a:stretch>
            <a:fillRect/>
          </a:stretch>
        </p:blipFill>
        <p:spPr>
          <a:xfrm>
            <a:off x="5033772" y="1751076"/>
            <a:ext cx="301752" cy="301752"/>
          </a:xfrm>
          <a:prstGeom prst="rect">
            <a:avLst/>
          </a:prstGeom>
        </p:spPr>
      </p:pic>
      <p:sp>
        <p:nvSpPr>
          <p:cNvPr id="15" name="Text 10"/>
          <p:cNvSpPr/>
          <p:nvPr/>
        </p:nvSpPr>
        <p:spPr>
          <a:xfrm>
            <a:off x="5669280" y="1389888"/>
            <a:ext cx="2834640" cy="41148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旅行・視察</a:t>
            </a:r>
            <a:endParaRPr lang="en-US" sz="1600" dirty="0"/>
          </a:p>
        </p:txBody>
      </p:sp>
      <p:sp>
        <p:nvSpPr>
          <p:cNvPr id="16" name="Text 11"/>
          <p:cNvSpPr/>
          <p:nvPr/>
        </p:nvSpPr>
        <p:spPr>
          <a:xfrm>
            <a:off x="5669280" y="1792224"/>
            <a:ext cx="2834640" cy="713232"/>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費用負担・同行は高リスク。記録と承認が前提</a:t>
            </a:r>
            <a:endParaRPr lang="en-US" sz="1200" dirty="0"/>
          </a:p>
        </p:txBody>
      </p:sp>
      <p:sp>
        <p:nvSpPr>
          <p:cNvPr id="17" name="Shape 12"/>
          <p:cNvSpPr/>
          <p:nvPr/>
        </p:nvSpPr>
        <p:spPr>
          <a:xfrm>
            <a:off x="457200" y="2743200"/>
            <a:ext cx="402336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8" name="Shape 13"/>
          <p:cNvSpPr/>
          <p:nvPr/>
        </p:nvSpPr>
        <p:spPr>
          <a:xfrm>
            <a:off x="676656" y="3154680"/>
            <a:ext cx="603504" cy="60350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19" name="Image 3" descr="/home/claude/build/assets/ticket_white.png">    </p:cNvPr>
          <p:cNvPicPr>
            <a:picLocks noChangeAspect="1"/>
          </p:cNvPicPr>
          <p:nvPr/>
        </p:nvPicPr>
        <p:blipFill>
          <a:blip r:embed="rId4"/>
          <a:stretch>
            <a:fillRect/>
          </a:stretch>
        </p:blipFill>
        <p:spPr>
          <a:xfrm>
            <a:off x="827532" y="3305556"/>
            <a:ext cx="301752" cy="301752"/>
          </a:xfrm>
          <a:prstGeom prst="rect">
            <a:avLst/>
          </a:prstGeom>
        </p:spPr>
      </p:pic>
      <p:sp>
        <p:nvSpPr>
          <p:cNvPr id="20" name="Text 14"/>
          <p:cNvSpPr/>
          <p:nvPr/>
        </p:nvSpPr>
        <p:spPr>
          <a:xfrm>
            <a:off x="1463040" y="2944368"/>
            <a:ext cx="2834640" cy="41148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チケット</a:t>
            </a:r>
            <a:endParaRPr lang="en-US" sz="1600" dirty="0"/>
          </a:p>
        </p:txBody>
      </p:sp>
      <p:sp>
        <p:nvSpPr>
          <p:cNvPr id="21" name="Text 15"/>
          <p:cNvSpPr/>
          <p:nvPr/>
        </p:nvSpPr>
        <p:spPr>
          <a:xfrm>
            <a:off x="1463040" y="3346704"/>
            <a:ext cx="2834640" cy="713232"/>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スポーツ・イベント招待。選定中は特に危険</a:t>
            </a:r>
            <a:endParaRPr lang="en-US" sz="1200" dirty="0"/>
          </a:p>
        </p:txBody>
      </p:sp>
      <p:sp>
        <p:nvSpPr>
          <p:cNvPr id="22" name="Shape 16"/>
          <p:cNvSpPr/>
          <p:nvPr/>
        </p:nvSpPr>
        <p:spPr>
          <a:xfrm>
            <a:off x="4663440" y="2743200"/>
            <a:ext cx="402336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3" name="Shape 17"/>
          <p:cNvSpPr/>
          <p:nvPr/>
        </p:nvSpPr>
        <p:spPr>
          <a:xfrm>
            <a:off x="4882896" y="3154680"/>
            <a:ext cx="603504" cy="60350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4" name="Image 4" descr="/home/claude/build/assets/box_white.png">    </p:cNvPr>
          <p:cNvPicPr>
            <a:picLocks noChangeAspect="1"/>
          </p:cNvPicPr>
          <p:nvPr/>
        </p:nvPicPr>
        <p:blipFill>
          <a:blip r:embed="rId5"/>
          <a:stretch>
            <a:fillRect/>
          </a:stretch>
        </p:blipFill>
        <p:spPr>
          <a:xfrm>
            <a:off x="5033772" y="3305556"/>
            <a:ext cx="301752" cy="301752"/>
          </a:xfrm>
          <a:prstGeom prst="rect">
            <a:avLst/>
          </a:prstGeom>
        </p:spPr>
      </p:pic>
      <p:sp>
        <p:nvSpPr>
          <p:cNvPr id="25" name="Text 18"/>
          <p:cNvSpPr/>
          <p:nvPr/>
        </p:nvSpPr>
        <p:spPr>
          <a:xfrm>
            <a:off x="5669280" y="2944368"/>
            <a:ext cx="2834640" cy="41148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宿泊・交通費</a:t>
            </a:r>
            <a:endParaRPr lang="en-US" sz="1600" dirty="0"/>
          </a:p>
        </p:txBody>
      </p:sp>
      <p:sp>
        <p:nvSpPr>
          <p:cNvPr id="26" name="Text 19"/>
          <p:cNvSpPr/>
          <p:nvPr/>
        </p:nvSpPr>
        <p:spPr>
          <a:xfrm>
            <a:off x="5669280" y="3346704"/>
            <a:ext cx="2834640" cy="713232"/>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負担の肩代わり・送迎は便益提供にあたりうる</a:t>
            </a:r>
            <a:endParaRPr lang="en-US" sz="1200" dirty="0"/>
          </a:p>
        </p:txBody>
      </p:sp>
      <p:sp>
        <p:nvSpPr>
          <p:cNvPr id="27" name="Shape 20"/>
          <p:cNvSpPr/>
          <p:nvPr/>
        </p:nvSpPr>
        <p:spPr>
          <a:xfrm>
            <a:off x="457200" y="4389120"/>
            <a:ext cx="8229600" cy="384048"/>
          </a:xfrm>
          <a:prstGeom prst="roundRect">
            <a:avLst>
              <a:gd name="adj" fmla="val 50000"/>
            </a:avLst>
          </a:prstGeom>
          <a:solidFill>
            <a:srgbClr val="16314F"/>
          </a:solidFill>
          <a:ln/>
        </p:spPr>
      </p:sp>
      <p:sp>
        <p:nvSpPr>
          <p:cNvPr id="28" name="Text 21"/>
          <p:cNvSpPr/>
          <p:nvPr/>
        </p:nvSpPr>
        <p:spPr>
          <a:xfrm>
            <a:off x="457200" y="4389120"/>
            <a:ext cx="8229600"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いずれも高額・継続しやすく記録されにくい。相手が公務員・選定中なら原則辞退し相談する。</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p.19</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handhold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寄附・スポンサー・視察招待・研修旅行</a:t>
            </a:r>
            <a:endParaRPr lang="en-US" sz="2500" dirty="0"/>
          </a:p>
        </p:txBody>
      </p:sp>
      <p:sp>
        <p:nvSpPr>
          <p:cNvPr id="7" name="Shape 4"/>
          <p:cNvSpPr/>
          <p:nvPr/>
        </p:nvSpPr>
        <p:spPr>
          <a:xfrm>
            <a:off x="457200" y="1097280"/>
            <a:ext cx="8229600" cy="914400"/>
          </a:xfrm>
          <a:prstGeom prst="roundRect">
            <a:avLst>
              <a:gd name="adj" fmla="val 9000"/>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40080" y="1097280"/>
            <a:ext cx="7863840" cy="914400"/>
          </a:xfrm>
          <a:prstGeom prst="rect">
            <a:avLst/>
          </a:prstGeom>
          <a:noFill/>
          <a:ln/>
        </p:spPr>
        <p:txBody>
          <a:bodyPr wrap="square" lIns="0" tIns="0" rIns="0" bIns="0" rtlCol="0" anchor="ctr"/>
          <a:lstStyle/>
          <a:p>
            <a:pPr algn="l" indent="0" marL="0">
              <a:lnSpc>
                <a:spcPct val="108000"/>
              </a:lnSpc>
              <a:buNone/>
            </a:pPr>
            <a:r>
              <a:rPr lang="en-US" sz="1400" dirty="0">
                <a:solidFill>
                  <a:srgbClr val="263238"/>
                </a:solidFill>
                <a:latin typeface="Meiryo" pitchFamily="34" charset="0"/>
                <a:ea typeface="Meiryo" pitchFamily="34" charset="-122"/>
                <a:cs typeface="Meiryo" pitchFamily="34" charset="-120"/>
              </a:rPr>
              <a:t>「寄附」「協賛」「研修」「視察」という名目でも、実質が便益提供・贈賄になりうる。名目ではなく実質で判断します。</a:t>
            </a:r>
            <a:endParaRPr lang="en-US" sz="1400" dirty="0"/>
          </a:p>
        </p:txBody>
      </p:sp>
      <p:sp>
        <p:nvSpPr>
          <p:cNvPr id="9" name="Shape 6"/>
          <p:cNvSpPr/>
          <p:nvPr/>
        </p:nvSpPr>
        <p:spPr>
          <a:xfrm>
            <a:off x="457200" y="2240280"/>
            <a:ext cx="2679192" cy="1920240"/>
          </a:xfrm>
          <a:prstGeom prst="roundRect">
            <a:avLst>
              <a:gd name="adj" fmla="val 428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0" name="Shape 7"/>
          <p:cNvSpPr/>
          <p:nvPr/>
        </p:nvSpPr>
        <p:spPr>
          <a:xfrm>
            <a:off x="1513332" y="2478024"/>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1" name="Image 1" descr="/home/claude/build/assets/handhold_white.png">    </p:cNvPr>
          <p:cNvPicPr>
            <a:picLocks noChangeAspect="1"/>
          </p:cNvPicPr>
          <p:nvPr/>
        </p:nvPicPr>
        <p:blipFill>
          <a:blip r:embed="rId2"/>
          <a:stretch>
            <a:fillRect/>
          </a:stretch>
        </p:blipFill>
        <p:spPr>
          <a:xfrm>
            <a:off x="1655064" y="2619756"/>
            <a:ext cx="283464" cy="283464"/>
          </a:xfrm>
          <a:prstGeom prst="rect">
            <a:avLst/>
          </a:prstGeom>
        </p:spPr>
      </p:pic>
      <p:sp>
        <p:nvSpPr>
          <p:cNvPr id="12" name="Text 8"/>
          <p:cNvSpPr/>
          <p:nvPr/>
        </p:nvSpPr>
        <p:spPr>
          <a:xfrm>
            <a:off x="548640" y="3154680"/>
            <a:ext cx="2496312" cy="45720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寄附・スポンサー</a:t>
            </a:r>
            <a:endParaRPr lang="en-US" sz="1300" dirty="0"/>
          </a:p>
        </p:txBody>
      </p:sp>
      <p:sp>
        <p:nvSpPr>
          <p:cNvPr id="13" name="Text 9"/>
          <p:cNvSpPr/>
          <p:nvPr/>
        </p:nvSpPr>
        <p:spPr>
          <a:xfrm>
            <a:off x="585216" y="3611880"/>
            <a:ext cx="2423160" cy="502920"/>
          </a:xfrm>
          <a:prstGeom prst="rect">
            <a:avLst/>
          </a:prstGeom>
          <a:noFill/>
          <a:ln/>
        </p:spPr>
        <p:txBody>
          <a:bodyPr wrap="square" lIns="0" tIns="0" rIns="0" bIns="0" rtlCol="0" anchor="t"/>
          <a:lstStyle/>
          <a:p>
            <a:pPr algn="ctr" indent="0" marL="0">
              <a:lnSpc>
                <a:spcPct val="104000"/>
              </a:lnSpc>
              <a:buNone/>
            </a:pPr>
            <a:r>
              <a:rPr lang="en-US" sz="1100" dirty="0">
                <a:solidFill>
                  <a:srgbClr val="263238"/>
                </a:solidFill>
                <a:latin typeface="Meiryo" pitchFamily="34" charset="0"/>
                <a:ea typeface="Meiryo" pitchFamily="34" charset="-122"/>
                <a:cs typeface="Meiryo" pitchFamily="34" charset="-120"/>
              </a:rPr>
              <a:t>公務員・公的機関・外国公務員側への寄附は特に慎重に</a:t>
            </a:r>
            <a:endParaRPr lang="en-US" sz="1100" dirty="0"/>
          </a:p>
        </p:txBody>
      </p:sp>
      <p:sp>
        <p:nvSpPr>
          <p:cNvPr id="14" name="Shape 10"/>
          <p:cNvSpPr/>
          <p:nvPr/>
        </p:nvSpPr>
        <p:spPr>
          <a:xfrm>
            <a:off x="3200400" y="2240280"/>
            <a:ext cx="2679192" cy="1920240"/>
          </a:xfrm>
          <a:prstGeom prst="roundRect">
            <a:avLst>
              <a:gd name="adj" fmla="val 428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5" name="Shape 11"/>
          <p:cNvSpPr/>
          <p:nvPr/>
        </p:nvSpPr>
        <p:spPr>
          <a:xfrm>
            <a:off x="4256532" y="2478024"/>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6" name="Image 2" descr="/home/claude/build/assets/plane_white.png">    </p:cNvPr>
          <p:cNvPicPr>
            <a:picLocks noChangeAspect="1"/>
          </p:cNvPicPr>
          <p:nvPr/>
        </p:nvPicPr>
        <p:blipFill>
          <a:blip r:embed="rId3"/>
          <a:stretch>
            <a:fillRect/>
          </a:stretch>
        </p:blipFill>
        <p:spPr>
          <a:xfrm>
            <a:off x="4398264" y="2619756"/>
            <a:ext cx="283464" cy="283464"/>
          </a:xfrm>
          <a:prstGeom prst="rect">
            <a:avLst/>
          </a:prstGeom>
        </p:spPr>
      </p:pic>
      <p:sp>
        <p:nvSpPr>
          <p:cNvPr id="17" name="Text 12"/>
          <p:cNvSpPr/>
          <p:nvPr/>
        </p:nvSpPr>
        <p:spPr>
          <a:xfrm>
            <a:off x="3291840" y="3154680"/>
            <a:ext cx="2496312" cy="45720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視察招待・研修旅行</a:t>
            </a:r>
            <a:endParaRPr lang="en-US" sz="1300" dirty="0"/>
          </a:p>
        </p:txBody>
      </p:sp>
      <p:sp>
        <p:nvSpPr>
          <p:cNvPr id="18" name="Text 13"/>
          <p:cNvSpPr/>
          <p:nvPr/>
        </p:nvSpPr>
        <p:spPr>
          <a:xfrm>
            <a:off x="3328416" y="3611880"/>
            <a:ext cx="2423160" cy="502920"/>
          </a:xfrm>
          <a:prstGeom prst="rect">
            <a:avLst/>
          </a:prstGeom>
          <a:noFill/>
          <a:ln/>
        </p:spPr>
        <p:txBody>
          <a:bodyPr wrap="square" lIns="0" tIns="0" rIns="0" bIns="0" rtlCol="0" anchor="t"/>
          <a:lstStyle/>
          <a:p>
            <a:pPr algn="ctr" indent="0" marL="0">
              <a:lnSpc>
                <a:spcPct val="104000"/>
              </a:lnSpc>
              <a:buNone/>
            </a:pPr>
            <a:r>
              <a:rPr lang="en-US" sz="1100" dirty="0">
                <a:solidFill>
                  <a:srgbClr val="263238"/>
                </a:solidFill>
                <a:latin typeface="Meiryo" pitchFamily="34" charset="0"/>
                <a:ea typeface="Meiryo" pitchFamily="34" charset="-122"/>
                <a:cs typeface="Meiryo" pitchFamily="34" charset="-120"/>
              </a:rPr>
              <a:t>渡航・宿泊・観光費の負担は便益提供にあたりうる</a:t>
            </a:r>
            <a:endParaRPr lang="en-US" sz="1100" dirty="0"/>
          </a:p>
        </p:txBody>
      </p:sp>
      <p:sp>
        <p:nvSpPr>
          <p:cNvPr id="19" name="Shape 14"/>
          <p:cNvSpPr/>
          <p:nvPr/>
        </p:nvSpPr>
        <p:spPr>
          <a:xfrm>
            <a:off x="5943600" y="2240280"/>
            <a:ext cx="2679192" cy="1920240"/>
          </a:xfrm>
          <a:prstGeom prst="roundRect">
            <a:avLst>
              <a:gd name="adj" fmla="val 428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0" name="Shape 15"/>
          <p:cNvSpPr/>
          <p:nvPr/>
        </p:nvSpPr>
        <p:spPr>
          <a:xfrm>
            <a:off x="6999732" y="2478024"/>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21" name="Image 3" descr="/home/claude/build/assets/search_white.png">    </p:cNvPr>
          <p:cNvPicPr>
            <a:picLocks noChangeAspect="1"/>
          </p:cNvPicPr>
          <p:nvPr/>
        </p:nvPicPr>
        <p:blipFill>
          <a:blip r:embed="rId4"/>
          <a:stretch>
            <a:fillRect/>
          </a:stretch>
        </p:blipFill>
        <p:spPr>
          <a:xfrm>
            <a:off x="7141464" y="2619756"/>
            <a:ext cx="283464" cy="283464"/>
          </a:xfrm>
          <a:prstGeom prst="rect">
            <a:avLst/>
          </a:prstGeom>
        </p:spPr>
      </p:pic>
      <p:sp>
        <p:nvSpPr>
          <p:cNvPr id="22" name="Text 16"/>
          <p:cNvSpPr/>
          <p:nvPr/>
        </p:nvSpPr>
        <p:spPr>
          <a:xfrm>
            <a:off x="6035040" y="3154680"/>
            <a:ext cx="2496312" cy="45720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名目と実質の乖離</a:t>
            </a:r>
            <a:endParaRPr lang="en-US" sz="1300" dirty="0"/>
          </a:p>
        </p:txBody>
      </p:sp>
      <p:sp>
        <p:nvSpPr>
          <p:cNvPr id="23" name="Text 17"/>
          <p:cNvSpPr/>
          <p:nvPr/>
        </p:nvSpPr>
        <p:spPr>
          <a:xfrm>
            <a:off x="6071616" y="3611880"/>
            <a:ext cx="2423160" cy="502920"/>
          </a:xfrm>
          <a:prstGeom prst="rect">
            <a:avLst/>
          </a:prstGeom>
          <a:noFill/>
          <a:ln/>
        </p:spPr>
        <p:txBody>
          <a:bodyPr wrap="square" lIns="0" tIns="0" rIns="0" bIns="0" rtlCol="0" anchor="t"/>
          <a:lstStyle/>
          <a:p>
            <a:pPr algn="ctr" indent="0" marL="0">
              <a:lnSpc>
                <a:spcPct val="104000"/>
              </a:lnSpc>
              <a:buNone/>
            </a:pPr>
            <a:r>
              <a:rPr lang="en-US" sz="1100" dirty="0">
                <a:solidFill>
                  <a:srgbClr val="263238"/>
                </a:solidFill>
                <a:latin typeface="Meiryo" pitchFamily="34" charset="0"/>
                <a:ea typeface="Meiryo" pitchFamily="34" charset="-122"/>
                <a:cs typeface="Meiryo" pitchFamily="34" charset="-120"/>
              </a:rPr>
              <a:t>対価性・必要性が説明できないものは要注意</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target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本日のゴール</a:t>
            </a:r>
            <a:endParaRPr lang="en-US" sz="2500" dirty="0"/>
          </a:p>
        </p:txBody>
      </p:sp>
      <p:sp>
        <p:nvSpPr>
          <p:cNvPr id="7" name="Text 4"/>
          <p:cNvSpPr/>
          <p:nvPr/>
        </p:nvSpPr>
        <p:spPr>
          <a:xfrm>
            <a:off x="457200" y="960120"/>
            <a:ext cx="8229600" cy="457200"/>
          </a:xfrm>
          <a:prstGeom prst="rect">
            <a:avLst/>
          </a:prstGeom>
          <a:noFill/>
          <a:ln/>
        </p:spPr>
        <p:txBody>
          <a:bodyPr wrap="square" lIns="0" tIns="0" rIns="0" bIns="0" rtlCol="0" anchor="ctr"/>
          <a:lstStyle/>
          <a:p>
            <a:pPr algn="l" indent="0" marL="0">
              <a:buNone/>
            </a:pPr>
            <a:r>
              <a:rPr lang="en-US" sz="1400" dirty="0">
                <a:solidFill>
                  <a:srgbClr val="5B6B79"/>
                </a:solidFill>
                <a:latin typeface="Meiryo" pitchFamily="34" charset="0"/>
                <a:ea typeface="Meiryo" pitchFamily="34" charset="-122"/>
                <a:cs typeface="Meiryo" pitchFamily="34" charset="-120"/>
              </a:rPr>
              <a:t>この研修が目指すのは「禁止の暗記」ではなく、現場で止まって確認・相談・記録できることです。</a:t>
            </a:r>
            <a:endParaRPr lang="en-US" sz="1400" dirty="0"/>
          </a:p>
        </p:txBody>
      </p:sp>
      <p:sp>
        <p:nvSpPr>
          <p:cNvPr id="8" name="Shape 5"/>
          <p:cNvSpPr/>
          <p:nvPr/>
        </p:nvSpPr>
        <p:spPr>
          <a:xfrm>
            <a:off x="457200" y="1508760"/>
            <a:ext cx="397764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9" name="Shape 6"/>
          <p:cNvSpPr/>
          <p:nvPr/>
        </p:nvSpPr>
        <p:spPr>
          <a:xfrm>
            <a:off x="685800" y="1755648"/>
            <a:ext cx="548640" cy="548640"/>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10" name="Image 1" descr="/home/claude/build/assets/balance_white.png">    </p:cNvPr>
          <p:cNvPicPr>
            <a:picLocks noChangeAspect="1"/>
          </p:cNvPicPr>
          <p:nvPr/>
        </p:nvPicPr>
        <p:blipFill>
          <a:blip r:embed="rId2"/>
          <a:stretch>
            <a:fillRect/>
          </a:stretch>
        </p:blipFill>
        <p:spPr>
          <a:xfrm>
            <a:off x="822960" y="1892808"/>
            <a:ext cx="274320" cy="274320"/>
          </a:xfrm>
          <a:prstGeom prst="rect">
            <a:avLst/>
          </a:prstGeom>
        </p:spPr>
      </p:pic>
      <p:sp>
        <p:nvSpPr>
          <p:cNvPr id="11" name="Text 7"/>
          <p:cNvSpPr/>
          <p:nvPr/>
        </p:nvSpPr>
        <p:spPr>
          <a:xfrm>
            <a:off x="1371600" y="1709928"/>
            <a:ext cx="2880360" cy="36576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リスクの構造を理解</a:t>
            </a:r>
            <a:endParaRPr lang="en-US" sz="1600" dirty="0"/>
          </a:p>
        </p:txBody>
      </p:sp>
      <p:sp>
        <p:nvSpPr>
          <p:cNvPr id="12" name="Text 8"/>
          <p:cNvSpPr/>
          <p:nvPr/>
        </p:nvSpPr>
        <p:spPr>
          <a:xfrm>
            <a:off x="1371600" y="2075688"/>
            <a:ext cx="2834640" cy="749808"/>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相手の属性・金額・時期・目的・頻度・見返りでリスクが大きく変わることを理解する</a:t>
            </a:r>
            <a:endParaRPr lang="en-US" sz="1250" dirty="0"/>
          </a:p>
        </p:txBody>
      </p:sp>
      <p:sp>
        <p:nvSpPr>
          <p:cNvPr id="13" name="Shape 9"/>
          <p:cNvSpPr/>
          <p:nvPr/>
        </p:nvSpPr>
        <p:spPr>
          <a:xfrm>
            <a:off x="4709160" y="1508760"/>
            <a:ext cx="397764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4" name="Shape 10"/>
          <p:cNvSpPr/>
          <p:nvPr/>
        </p:nvSpPr>
        <p:spPr>
          <a:xfrm>
            <a:off x="4937760" y="1755648"/>
            <a:ext cx="548640" cy="548640"/>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15" name="Image 2" descr="/home/claude/build/assets/landmark_white.png">    </p:cNvPr>
          <p:cNvPicPr>
            <a:picLocks noChangeAspect="1"/>
          </p:cNvPicPr>
          <p:nvPr/>
        </p:nvPicPr>
        <p:blipFill>
          <a:blip r:embed="rId3"/>
          <a:stretch>
            <a:fillRect/>
          </a:stretch>
        </p:blipFill>
        <p:spPr>
          <a:xfrm>
            <a:off x="5074920" y="1892808"/>
            <a:ext cx="274320" cy="274320"/>
          </a:xfrm>
          <a:prstGeom prst="rect">
            <a:avLst/>
          </a:prstGeom>
        </p:spPr>
      </p:pic>
      <p:sp>
        <p:nvSpPr>
          <p:cNvPr id="16" name="Text 11"/>
          <p:cNvSpPr/>
          <p:nvPr/>
        </p:nvSpPr>
        <p:spPr>
          <a:xfrm>
            <a:off x="5623560" y="1709928"/>
            <a:ext cx="2880360" cy="36576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相手で判断を変える</a:t>
            </a:r>
            <a:endParaRPr lang="en-US" sz="1600" dirty="0"/>
          </a:p>
        </p:txBody>
      </p:sp>
      <p:sp>
        <p:nvSpPr>
          <p:cNvPr id="17" name="Text 12"/>
          <p:cNvSpPr/>
          <p:nvPr/>
        </p:nvSpPr>
        <p:spPr>
          <a:xfrm>
            <a:off x="5623560" y="2075688"/>
            <a:ext cx="2834640" cy="749808"/>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公務員・外国公務員・国有企業関係者は、民間取引先以上に慎重に扱う</a:t>
            </a:r>
            <a:endParaRPr lang="en-US" sz="1250" dirty="0"/>
          </a:p>
        </p:txBody>
      </p:sp>
      <p:sp>
        <p:nvSpPr>
          <p:cNvPr id="18" name="Shape 13"/>
          <p:cNvSpPr/>
          <p:nvPr/>
        </p:nvSpPr>
        <p:spPr>
          <a:xfrm>
            <a:off x="457200" y="3063240"/>
            <a:ext cx="397764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9" name="Shape 14"/>
          <p:cNvSpPr/>
          <p:nvPr/>
        </p:nvSpPr>
        <p:spPr>
          <a:xfrm>
            <a:off x="685800" y="3310128"/>
            <a:ext cx="548640" cy="548640"/>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20" name="Image 3" descr="/home/claude/build/assets/clip_white.png">    </p:cNvPr>
          <p:cNvPicPr>
            <a:picLocks noChangeAspect="1"/>
          </p:cNvPicPr>
          <p:nvPr/>
        </p:nvPicPr>
        <p:blipFill>
          <a:blip r:embed="rId4"/>
          <a:stretch>
            <a:fillRect/>
          </a:stretch>
        </p:blipFill>
        <p:spPr>
          <a:xfrm>
            <a:off x="822960" y="3447288"/>
            <a:ext cx="274320" cy="274320"/>
          </a:xfrm>
          <a:prstGeom prst="rect">
            <a:avLst/>
          </a:prstGeom>
        </p:spPr>
      </p:pic>
      <p:sp>
        <p:nvSpPr>
          <p:cNvPr id="21" name="Text 15"/>
          <p:cNvSpPr/>
          <p:nvPr/>
        </p:nvSpPr>
        <p:spPr>
          <a:xfrm>
            <a:off x="1371600" y="3264408"/>
            <a:ext cx="2880360" cy="36576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受ける／渡す前に確認</a:t>
            </a:r>
            <a:endParaRPr lang="en-US" sz="1600" dirty="0"/>
          </a:p>
        </p:txBody>
      </p:sp>
      <p:sp>
        <p:nvSpPr>
          <p:cNvPr id="22" name="Text 16"/>
          <p:cNvSpPr/>
          <p:nvPr/>
        </p:nvSpPr>
        <p:spPr>
          <a:xfrm>
            <a:off x="1371600" y="3630168"/>
            <a:ext cx="2834640" cy="749808"/>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事前承認・記録・辞退・相談を、受ける側も渡す側も実行できる</a:t>
            </a:r>
            <a:endParaRPr lang="en-US" sz="1250" dirty="0"/>
          </a:p>
        </p:txBody>
      </p:sp>
      <p:sp>
        <p:nvSpPr>
          <p:cNvPr id="23" name="Shape 17"/>
          <p:cNvSpPr/>
          <p:nvPr/>
        </p:nvSpPr>
        <p:spPr>
          <a:xfrm>
            <a:off x="4709160" y="3063240"/>
            <a:ext cx="397764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4" name="Shape 18"/>
          <p:cNvSpPr/>
          <p:nvPr/>
        </p:nvSpPr>
        <p:spPr>
          <a:xfrm>
            <a:off x="4937760" y="3310128"/>
            <a:ext cx="548640" cy="548640"/>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25" name="Image 4" descr="/home/claude/build/assets/flag_white.png">    </p:cNvPr>
          <p:cNvPicPr>
            <a:picLocks noChangeAspect="1"/>
          </p:cNvPicPr>
          <p:nvPr/>
        </p:nvPicPr>
        <p:blipFill>
          <a:blip r:embed="rId5"/>
          <a:stretch>
            <a:fillRect/>
          </a:stretch>
        </p:blipFill>
        <p:spPr>
          <a:xfrm>
            <a:off x="5074920" y="3447288"/>
            <a:ext cx="274320" cy="274320"/>
          </a:xfrm>
          <a:prstGeom prst="rect">
            <a:avLst/>
          </a:prstGeom>
        </p:spPr>
      </p:pic>
      <p:sp>
        <p:nvSpPr>
          <p:cNvPr id="26" name="Text 19"/>
          <p:cNvSpPr/>
          <p:nvPr/>
        </p:nvSpPr>
        <p:spPr>
          <a:xfrm>
            <a:off x="5623560" y="3264408"/>
            <a:ext cx="2880360" cy="36576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気づいたら即報告</a:t>
            </a:r>
            <a:endParaRPr lang="en-US" sz="1600" dirty="0"/>
          </a:p>
        </p:txBody>
      </p:sp>
      <p:sp>
        <p:nvSpPr>
          <p:cNvPr id="27" name="Text 20"/>
          <p:cNvSpPr/>
          <p:nvPr/>
        </p:nvSpPr>
        <p:spPr>
          <a:xfrm>
            <a:off x="5623560" y="3630168"/>
            <a:ext cx="2834640" cy="749808"/>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不適切な接待・贈答やそのおそれは、隠さず・消さず・すぐ報告する</a:t>
            </a:r>
            <a:endParaRPr lang="en-US" sz="12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p.20</a:t>
            </a:r>
            <a:endParaRPr lang="en-US" sz="900" dirty="0"/>
          </a:p>
        </p:txBody>
      </p:sp>
      <p:sp>
        <p:nvSpPr>
          <p:cNvPr id="4" name="Shape 2"/>
          <p:cNvSpPr/>
          <p:nvPr/>
        </p:nvSpPr>
        <p:spPr>
          <a:xfrm>
            <a:off x="457200" y="310896"/>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5" name="Image 0" descr="/home/claude/build/assets/coins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リベート・キックバック・不明確な手数料</a:t>
            </a:r>
            <a:endParaRPr lang="en-US" sz="2500" dirty="0"/>
          </a:p>
        </p:txBody>
      </p:sp>
      <p:sp>
        <p:nvSpPr>
          <p:cNvPr id="7" name="Shape 4"/>
          <p:cNvSpPr/>
          <p:nvPr/>
        </p:nvSpPr>
        <p:spPr>
          <a:xfrm>
            <a:off x="457200" y="1097280"/>
            <a:ext cx="8229600" cy="914400"/>
          </a:xfrm>
          <a:prstGeom prst="roundRect">
            <a:avLst>
              <a:gd name="adj" fmla="val 9000"/>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713232" y="1298448"/>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9" name="Image 1" descr="/home/claude/build/assets/ban_white.png">    </p:cNvPr>
          <p:cNvPicPr>
            <a:picLocks noChangeAspect="1"/>
          </p:cNvPicPr>
          <p:nvPr/>
        </p:nvPicPr>
        <p:blipFill>
          <a:blip r:embed="rId2"/>
          <a:stretch>
            <a:fillRect/>
          </a:stretch>
        </p:blipFill>
        <p:spPr>
          <a:xfrm>
            <a:off x="854964" y="1440180"/>
            <a:ext cx="283464" cy="283464"/>
          </a:xfrm>
          <a:prstGeom prst="rect">
            <a:avLst/>
          </a:prstGeom>
        </p:spPr>
      </p:pic>
      <p:sp>
        <p:nvSpPr>
          <p:cNvPr id="10" name="Text 6"/>
          <p:cNvSpPr/>
          <p:nvPr/>
        </p:nvSpPr>
        <p:spPr>
          <a:xfrm>
            <a:off x="1463040" y="1188720"/>
            <a:ext cx="6949440" cy="777240"/>
          </a:xfrm>
          <a:prstGeom prst="rect">
            <a:avLst/>
          </a:prstGeom>
          <a:noFill/>
          <a:ln/>
        </p:spPr>
        <p:txBody>
          <a:bodyPr wrap="square" lIns="0" tIns="0" rIns="0" bIns="0" rtlCol="0" anchor="ctr"/>
          <a:lstStyle/>
          <a:p>
            <a:pPr algn="l" indent="0" marL="0">
              <a:lnSpc>
                <a:spcPct val="105000"/>
              </a:lnSpc>
              <a:buNone/>
            </a:pPr>
            <a:r>
              <a:rPr lang="en-US" sz="1550" b="1" dirty="0">
                <a:solidFill>
                  <a:srgbClr val="B42318"/>
                </a:solidFill>
                <a:latin typeface="Meiryo" pitchFamily="34" charset="0"/>
                <a:ea typeface="Meiryo" pitchFamily="34" charset="-122"/>
                <a:cs typeface="Meiryo" pitchFamily="34" charset="-120"/>
              </a:rPr>
              <a:t>個人への謝礼・キックバックは「会社のため」でも不可。背任・横領・不正会計・贈賄につながります。</a:t>
            </a:r>
            <a:endParaRPr lang="en-US" sz="1550" dirty="0"/>
          </a:p>
        </p:txBody>
      </p:sp>
      <p:sp>
        <p:nvSpPr>
          <p:cNvPr id="11" name="Text 7"/>
          <p:cNvSpPr/>
          <p:nvPr/>
        </p:nvSpPr>
        <p:spPr>
          <a:xfrm>
            <a:off x="640080" y="2194560"/>
            <a:ext cx="7863840" cy="2011680"/>
          </a:xfrm>
          <a:prstGeom prst="rect">
            <a:avLst/>
          </a:prstGeom>
          <a:noFill/>
          <a:ln/>
        </p:spPr>
        <p:txBody>
          <a:bodyPr wrap="square" rtlCol="0" anchor="t"/>
          <a:lstStyle/>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取引先担当者個人への「謝礼」「個人的な御礼」は受けない・渡さない</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正規の契約・請求によらない金銭の還流（リベート・キックバック）は禁止</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業務内容・支払先・対価性が不明確な手数料・成功報酬は危険信号</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領収書が出ない・支払先が不明・現金払のものは特に注意</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求められたら、約束・支払をせず証拠を保全し、上長・法務へ報告</a:t>
            </a:r>
            <a:endParaRPr lang="en-US" sz="13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p.21</a:t>
            </a:r>
            <a:endParaRPr lang="en-US" sz="900" dirty="0"/>
          </a:p>
        </p:txBody>
      </p:sp>
      <p:sp>
        <p:nvSpPr>
          <p:cNvPr id="4" name="Shape 2"/>
          <p:cNvSpPr/>
          <p:nvPr/>
        </p:nvSpPr>
        <p:spPr>
          <a:xfrm>
            <a:off x="457200" y="310896"/>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5" name="Image 0" descr="/home/claude/build/assets/warn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金額だけで「安全」とは判断しない</a:t>
            </a:r>
            <a:endParaRPr lang="en-US" sz="2500" dirty="0"/>
          </a:p>
        </p:txBody>
      </p:sp>
      <p:sp>
        <p:nvSpPr>
          <p:cNvPr id="7" name="Shape 4"/>
          <p:cNvSpPr/>
          <p:nvPr/>
        </p:nvSpPr>
        <p:spPr>
          <a:xfrm>
            <a:off x="457200" y="1143000"/>
            <a:ext cx="4069080" cy="3017520"/>
          </a:xfrm>
          <a:prstGeom prst="roundRect">
            <a:avLst>
              <a:gd name="adj" fmla="val 2727"/>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85800" y="1325880"/>
            <a:ext cx="3657600" cy="365760"/>
          </a:xfrm>
          <a:prstGeom prst="rect">
            <a:avLst/>
          </a:prstGeom>
          <a:noFill/>
          <a:ln/>
        </p:spPr>
        <p:txBody>
          <a:bodyPr wrap="square" lIns="0" tIns="0" rIns="0" bIns="0" rtlCol="0" anchor="ctr"/>
          <a:lstStyle/>
          <a:p>
            <a:pPr algn="l" indent="0" marL="0">
              <a:buNone/>
            </a:pPr>
            <a:r>
              <a:rPr lang="en-US" sz="1500" b="1" dirty="0">
                <a:solidFill>
                  <a:srgbClr val="B42318"/>
                </a:solidFill>
                <a:latin typeface="Meiryo" pitchFamily="34" charset="0"/>
                <a:ea typeface="Meiryo" pitchFamily="34" charset="-122"/>
                <a:cs typeface="Meiryo" pitchFamily="34" charset="-120"/>
              </a:rPr>
              <a:t>ありがちな誤解</a:t>
            </a:r>
            <a:endParaRPr lang="en-US" sz="1500" dirty="0"/>
          </a:p>
        </p:txBody>
      </p:sp>
      <p:sp>
        <p:nvSpPr>
          <p:cNvPr id="9" name="Text 6"/>
          <p:cNvSpPr/>
          <p:nvPr/>
        </p:nvSpPr>
        <p:spPr>
          <a:xfrm>
            <a:off x="685800" y="1755648"/>
            <a:ext cx="3657600" cy="2331720"/>
          </a:xfrm>
          <a:prstGeom prst="rect">
            <a:avLst/>
          </a:prstGeom>
          <a:noFill/>
          <a:ln/>
        </p:spPr>
        <p:txBody>
          <a:bodyPr wrap="square" rtlCol="0" anchor="t"/>
          <a:lstStyle/>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「少額だから安全」</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「社交儀礼なら安全」</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「相手が求めたから渡してよい」</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「会社のためなら提供してよい」</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「記録に残さなければ問題ない」</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「経費承認が通ればコンプラ上もOK」</a:t>
            </a:r>
            <a:endParaRPr lang="en-US" sz="1350" dirty="0"/>
          </a:p>
        </p:txBody>
      </p:sp>
      <p:sp>
        <p:nvSpPr>
          <p:cNvPr id="10" name="Shape 7"/>
          <p:cNvSpPr/>
          <p:nvPr/>
        </p:nvSpPr>
        <p:spPr>
          <a:xfrm>
            <a:off x="4617720" y="1143000"/>
            <a:ext cx="4069080" cy="3017520"/>
          </a:xfrm>
          <a:prstGeom prst="roundRect">
            <a:avLst>
              <a:gd name="adj" fmla="val 2727"/>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1" name="Text 8"/>
          <p:cNvSpPr/>
          <p:nvPr/>
        </p:nvSpPr>
        <p:spPr>
          <a:xfrm>
            <a:off x="4846320" y="1325880"/>
            <a:ext cx="3657600" cy="365760"/>
          </a:xfrm>
          <a:prstGeom prst="rect">
            <a:avLst/>
          </a:prstGeom>
          <a:noFill/>
          <a:ln/>
        </p:spPr>
        <p:txBody>
          <a:bodyPr wrap="square" lIns="0" tIns="0" rIns="0" bIns="0" rtlCol="0" anchor="ctr"/>
          <a:lstStyle/>
          <a:p>
            <a:pPr algn="l" indent="0" marL="0">
              <a:buNone/>
            </a:pPr>
            <a:r>
              <a:rPr lang="en-US" sz="1500" b="1" dirty="0">
                <a:solidFill>
                  <a:srgbClr val="2F6B4F"/>
                </a:solidFill>
                <a:latin typeface="Meiryo" pitchFamily="34" charset="0"/>
                <a:ea typeface="Meiryo" pitchFamily="34" charset="-122"/>
                <a:cs typeface="Meiryo" pitchFamily="34" charset="-120"/>
              </a:rPr>
              <a:t>正しい考え方</a:t>
            </a:r>
            <a:endParaRPr lang="en-US" sz="1500" dirty="0"/>
          </a:p>
        </p:txBody>
      </p:sp>
      <p:sp>
        <p:nvSpPr>
          <p:cNvPr id="12" name="Text 9"/>
          <p:cNvSpPr/>
          <p:nvPr/>
        </p:nvSpPr>
        <p:spPr>
          <a:xfrm>
            <a:off x="4846320" y="1755648"/>
            <a:ext cx="3657600" cy="2331720"/>
          </a:xfrm>
          <a:prstGeom prst="rect">
            <a:avLst/>
          </a:prstGeom>
          <a:noFill/>
          <a:ln/>
        </p:spPr>
        <p:txBody>
          <a:bodyPr wrap="square" rtlCol="0" anchor="t"/>
          <a:lstStyle/>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金額は判断要素の一つにすぎない</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相手の属性・目的・時期・頻度・見返りを総合</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第三者から見て疑念を招かないか</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自社・相手方の規程に反しないか</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記録に残せる内容か</a:t>
            </a:r>
            <a:endParaRPr lang="en-US" sz="1350" dirty="0"/>
          </a:p>
          <a:p>
            <a:pPr algn="l" marL="177800" indent="-177800">
              <a:lnSpc>
                <a:spcPct val="104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迷ったら受けない・渡さない・相談する</a:t>
            </a:r>
            <a:endParaRPr lang="en-US" sz="13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p.22</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target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タイミング・目的・頻度・見返りで判断する</a:t>
            </a:r>
            <a:endParaRPr lang="en-US" sz="2500" dirty="0"/>
          </a:p>
        </p:txBody>
      </p:sp>
      <p:sp>
        <p:nvSpPr>
          <p:cNvPr id="7" name="Shape 4"/>
          <p:cNvSpPr/>
          <p:nvPr/>
        </p:nvSpPr>
        <p:spPr>
          <a:xfrm>
            <a:off x="457200" y="1143000"/>
            <a:ext cx="4023360" cy="1463040"/>
          </a:xfrm>
          <a:prstGeom prst="roundRect">
            <a:avLst>
              <a:gd name="adj" fmla="val 5625"/>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76656" y="1600200"/>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9" name="Image 1" descr="/home/claude/build/assets/calendar_white.png">    </p:cNvPr>
          <p:cNvPicPr>
            <a:picLocks noChangeAspect="1"/>
          </p:cNvPicPr>
          <p:nvPr/>
        </p:nvPicPr>
        <p:blipFill>
          <a:blip r:embed="rId2"/>
          <a:stretch>
            <a:fillRect/>
          </a:stretch>
        </p:blipFill>
        <p:spPr>
          <a:xfrm>
            <a:off x="818388" y="1741932"/>
            <a:ext cx="283464" cy="283464"/>
          </a:xfrm>
          <a:prstGeom prst="rect">
            <a:avLst/>
          </a:prstGeom>
        </p:spPr>
      </p:pic>
      <p:sp>
        <p:nvSpPr>
          <p:cNvPr id="10" name="Text 6"/>
          <p:cNvSpPr/>
          <p:nvPr/>
        </p:nvSpPr>
        <p:spPr>
          <a:xfrm>
            <a:off x="1417320" y="1344168"/>
            <a:ext cx="2880360" cy="384048"/>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タイミング</a:t>
            </a:r>
            <a:endParaRPr lang="en-US" sz="1600" dirty="0"/>
          </a:p>
        </p:txBody>
      </p:sp>
      <p:sp>
        <p:nvSpPr>
          <p:cNvPr id="11" name="Text 7"/>
          <p:cNvSpPr/>
          <p:nvPr/>
        </p:nvSpPr>
        <p:spPr>
          <a:xfrm>
            <a:off x="1417320" y="1728216"/>
            <a:ext cx="2880360" cy="777240"/>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選定・入札・発注・検収・価格交渉・許認可・監査の前後は特に慎重</a:t>
            </a:r>
            <a:endParaRPr lang="en-US" sz="1200" dirty="0"/>
          </a:p>
        </p:txBody>
      </p:sp>
      <p:sp>
        <p:nvSpPr>
          <p:cNvPr id="12" name="Shape 8"/>
          <p:cNvSpPr/>
          <p:nvPr/>
        </p:nvSpPr>
        <p:spPr>
          <a:xfrm>
            <a:off x="4663440" y="1143000"/>
            <a:ext cx="4023360" cy="1463040"/>
          </a:xfrm>
          <a:prstGeom prst="roundRect">
            <a:avLst>
              <a:gd name="adj" fmla="val 5625"/>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3" name="Shape 9"/>
          <p:cNvSpPr/>
          <p:nvPr/>
        </p:nvSpPr>
        <p:spPr>
          <a:xfrm>
            <a:off x="4882896" y="1600200"/>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4" name="Image 2" descr="/home/claude/build/assets/target_white.png">    </p:cNvPr>
          <p:cNvPicPr>
            <a:picLocks noChangeAspect="1"/>
          </p:cNvPicPr>
          <p:nvPr/>
        </p:nvPicPr>
        <p:blipFill>
          <a:blip r:embed="rId3"/>
          <a:stretch>
            <a:fillRect/>
          </a:stretch>
        </p:blipFill>
        <p:spPr>
          <a:xfrm>
            <a:off x="5024628" y="1741932"/>
            <a:ext cx="283464" cy="283464"/>
          </a:xfrm>
          <a:prstGeom prst="rect">
            <a:avLst/>
          </a:prstGeom>
        </p:spPr>
      </p:pic>
      <p:sp>
        <p:nvSpPr>
          <p:cNvPr id="15" name="Text 10"/>
          <p:cNvSpPr/>
          <p:nvPr/>
        </p:nvSpPr>
        <p:spPr>
          <a:xfrm>
            <a:off x="5623560" y="1344168"/>
            <a:ext cx="2880360" cy="384048"/>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目的</a:t>
            </a:r>
            <a:endParaRPr lang="en-US" sz="1600" dirty="0"/>
          </a:p>
        </p:txBody>
      </p:sp>
      <p:sp>
        <p:nvSpPr>
          <p:cNvPr id="16" name="Text 11"/>
          <p:cNvSpPr/>
          <p:nvPr/>
        </p:nvSpPr>
        <p:spPr>
          <a:xfrm>
            <a:off x="5623560" y="1728216"/>
            <a:ext cx="2880360" cy="777240"/>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便宜・有利な取扱いを求める趣旨がないか。純粋な社交か</a:t>
            </a:r>
            <a:endParaRPr lang="en-US" sz="1200" dirty="0"/>
          </a:p>
        </p:txBody>
      </p:sp>
      <p:sp>
        <p:nvSpPr>
          <p:cNvPr id="17" name="Shape 12"/>
          <p:cNvSpPr/>
          <p:nvPr/>
        </p:nvSpPr>
        <p:spPr>
          <a:xfrm>
            <a:off x="457200" y="2715768"/>
            <a:ext cx="4023360" cy="1463040"/>
          </a:xfrm>
          <a:prstGeom prst="roundRect">
            <a:avLst>
              <a:gd name="adj" fmla="val 5625"/>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8" name="Shape 13"/>
          <p:cNvSpPr/>
          <p:nvPr/>
        </p:nvSpPr>
        <p:spPr>
          <a:xfrm>
            <a:off x="676656" y="3172968"/>
            <a:ext cx="566928" cy="566928"/>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19" name="Image 3" descr="/home/claude/build/assets/repeat_white.png">    </p:cNvPr>
          <p:cNvPicPr>
            <a:picLocks noChangeAspect="1"/>
          </p:cNvPicPr>
          <p:nvPr/>
        </p:nvPicPr>
        <p:blipFill>
          <a:blip r:embed="rId4"/>
          <a:stretch>
            <a:fillRect/>
          </a:stretch>
        </p:blipFill>
        <p:spPr>
          <a:xfrm>
            <a:off x="818388" y="3314700"/>
            <a:ext cx="283464" cy="283464"/>
          </a:xfrm>
          <a:prstGeom prst="rect">
            <a:avLst/>
          </a:prstGeom>
        </p:spPr>
      </p:pic>
      <p:sp>
        <p:nvSpPr>
          <p:cNvPr id="20" name="Text 14"/>
          <p:cNvSpPr/>
          <p:nvPr/>
        </p:nvSpPr>
        <p:spPr>
          <a:xfrm>
            <a:off x="1417320" y="2916936"/>
            <a:ext cx="2880360" cy="384048"/>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頻度</a:t>
            </a:r>
            <a:endParaRPr lang="en-US" sz="1600" dirty="0"/>
          </a:p>
        </p:txBody>
      </p:sp>
      <p:sp>
        <p:nvSpPr>
          <p:cNvPr id="21" name="Text 15"/>
          <p:cNvSpPr/>
          <p:nvPr/>
        </p:nvSpPr>
        <p:spPr>
          <a:xfrm>
            <a:off x="1417320" y="3300984"/>
            <a:ext cx="2880360" cy="777240"/>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一回は社交でも、繰り返し・継続すると関係性が疑われる</a:t>
            </a:r>
            <a:endParaRPr lang="en-US" sz="1200" dirty="0"/>
          </a:p>
        </p:txBody>
      </p:sp>
      <p:sp>
        <p:nvSpPr>
          <p:cNvPr id="22" name="Shape 16"/>
          <p:cNvSpPr/>
          <p:nvPr/>
        </p:nvSpPr>
        <p:spPr>
          <a:xfrm>
            <a:off x="4663440" y="2715768"/>
            <a:ext cx="4023360" cy="1463040"/>
          </a:xfrm>
          <a:prstGeom prst="roundRect">
            <a:avLst>
              <a:gd name="adj" fmla="val 5625"/>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3" name="Shape 17"/>
          <p:cNvSpPr/>
          <p:nvPr/>
        </p:nvSpPr>
        <p:spPr>
          <a:xfrm>
            <a:off x="4882896" y="3172968"/>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4" name="Image 4" descr="/home/claude/build/assets/handhold_white.png">    </p:cNvPr>
          <p:cNvPicPr>
            <a:picLocks noChangeAspect="1"/>
          </p:cNvPicPr>
          <p:nvPr/>
        </p:nvPicPr>
        <p:blipFill>
          <a:blip r:embed="rId5"/>
          <a:stretch>
            <a:fillRect/>
          </a:stretch>
        </p:blipFill>
        <p:spPr>
          <a:xfrm>
            <a:off x="5024628" y="3314700"/>
            <a:ext cx="283464" cy="283464"/>
          </a:xfrm>
          <a:prstGeom prst="rect">
            <a:avLst/>
          </a:prstGeom>
        </p:spPr>
      </p:pic>
      <p:sp>
        <p:nvSpPr>
          <p:cNvPr id="25" name="Text 18"/>
          <p:cNvSpPr/>
          <p:nvPr/>
        </p:nvSpPr>
        <p:spPr>
          <a:xfrm>
            <a:off x="5623560" y="2916936"/>
            <a:ext cx="2880360" cy="384048"/>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見返り</a:t>
            </a:r>
            <a:endParaRPr lang="en-US" sz="1600" dirty="0"/>
          </a:p>
        </p:txBody>
      </p:sp>
      <p:sp>
        <p:nvSpPr>
          <p:cNvPr id="26" name="Text 19"/>
          <p:cNvSpPr/>
          <p:nvPr/>
        </p:nvSpPr>
        <p:spPr>
          <a:xfrm>
            <a:off x="5623560" y="3300984"/>
            <a:ext cx="2880360" cy="777240"/>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対価性・期待される見返りがないか。あれば危険</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p.23</a:t>
            </a:r>
            <a:endParaRPr lang="en-US" sz="900" dirty="0"/>
          </a:p>
        </p:txBody>
      </p:sp>
      <p:sp>
        <p:nvSpPr>
          <p:cNvPr id="4" name="Shape 2"/>
          <p:cNvSpPr/>
          <p:nvPr/>
        </p:nvSpPr>
        <p:spPr>
          <a:xfrm>
            <a:off x="457200" y="310896"/>
            <a:ext cx="566928" cy="566928"/>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5" name="Image 0" descr="/home/claude/build/assets/clip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受ける前・渡す前に「4つの区分」で確認</a:t>
            </a:r>
            <a:endParaRPr lang="en-US" sz="2500" dirty="0"/>
          </a:p>
        </p:txBody>
      </p:sp>
      <p:sp>
        <p:nvSpPr>
          <p:cNvPr id="7" name="Shape 4"/>
          <p:cNvSpPr/>
          <p:nvPr/>
        </p:nvSpPr>
        <p:spPr>
          <a:xfrm>
            <a:off x="457200" y="1143000"/>
            <a:ext cx="4023360" cy="1481328"/>
          </a:xfrm>
          <a:prstGeom prst="roundRect">
            <a:avLst>
              <a:gd name="adj" fmla="val 55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76656" y="1600200"/>
            <a:ext cx="548640" cy="548640"/>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9" name="Image 1" descr="/home/claude/build/assets/check_white.png">    </p:cNvPr>
          <p:cNvPicPr>
            <a:picLocks noChangeAspect="1"/>
          </p:cNvPicPr>
          <p:nvPr/>
        </p:nvPicPr>
        <p:blipFill>
          <a:blip r:embed="rId2"/>
          <a:stretch>
            <a:fillRect/>
          </a:stretch>
        </p:blipFill>
        <p:spPr>
          <a:xfrm>
            <a:off x="813816" y="1737360"/>
            <a:ext cx="274320" cy="274320"/>
          </a:xfrm>
          <a:prstGeom prst="rect">
            <a:avLst/>
          </a:prstGeom>
        </p:spPr>
      </p:pic>
      <p:sp>
        <p:nvSpPr>
          <p:cNvPr id="10" name="Text 6"/>
          <p:cNvSpPr/>
          <p:nvPr/>
        </p:nvSpPr>
        <p:spPr>
          <a:xfrm>
            <a:off x="1389888" y="1344168"/>
            <a:ext cx="2926080" cy="457200"/>
          </a:xfrm>
          <a:prstGeom prst="rect">
            <a:avLst/>
          </a:prstGeom>
          <a:noFill/>
          <a:ln/>
        </p:spPr>
        <p:txBody>
          <a:bodyPr wrap="square" lIns="0" tIns="0" rIns="0" bIns="0" rtlCol="0" anchor="ctr"/>
          <a:lstStyle/>
          <a:p>
            <a:pPr algn="l" indent="0" marL="0">
              <a:buNone/>
            </a:pPr>
            <a:r>
              <a:rPr lang="en-US" sz="1500" b="1" dirty="0">
                <a:solidFill>
                  <a:srgbClr val="2F6B4F"/>
                </a:solidFill>
                <a:latin typeface="Meiryo" pitchFamily="34" charset="0"/>
                <a:ea typeface="Meiryo" pitchFamily="34" charset="-122"/>
                <a:cs typeface="Meiryo" pitchFamily="34" charset="-120"/>
              </a:rPr>
              <a:t>受けてよい／渡してよい</a:t>
            </a:r>
            <a:endParaRPr lang="en-US" sz="1500" dirty="0"/>
          </a:p>
        </p:txBody>
      </p:sp>
      <p:sp>
        <p:nvSpPr>
          <p:cNvPr id="11" name="Text 7"/>
          <p:cNvSpPr/>
          <p:nvPr/>
        </p:nvSpPr>
        <p:spPr>
          <a:xfrm>
            <a:off x="1389888" y="1819656"/>
            <a:ext cx="2926080" cy="713232"/>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社会通念の範囲・公正性に影響なし・記録できる</a:t>
            </a:r>
            <a:endParaRPr lang="en-US" sz="1200" dirty="0"/>
          </a:p>
        </p:txBody>
      </p:sp>
      <p:sp>
        <p:nvSpPr>
          <p:cNvPr id="12" name="Shape 8"/>
          <p:cNvSpPr/>
          <p:nvPr/>
        </p:nvSpPr>
        <p:spPr>
          <a:xfrm>
            <a:off x="4663440" y="1143000"/>
            <a:ext cx="4023360" cy="1481328"/>
          </a:xfrm>
          <a:prstGeom prst="roundRect">
            <a:avLst>
              <a:gd name="adj" fmla="val 55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3" name="Shape 9"/>
          <p:cNvSpPr/>
          <p:nvPr/>
        </p:nvSpPr>
        <p:spPr>
          <a:xfrm>
            <a:off x="4882896" y="1600200"/>
            <a:ext cx="548640" cy="548640"/>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4" name="Image 2" descr="/home/claude/build/assets/file_white.png">    </p:cNvPr>
          <p:cNvPicPr>
            <a:picLocks noChangeAspect="1"/>
          </p:cNvPicPr>
          <p:nvPr/>
        </p:nvPicPr>
        <p:blipFill>
          <a:blip r:embed="rId3"/>
          <a:stretch>
            <a:fillRect/>
          </a:stretch>
        </p:blipFill>
        <p:spPr>
          <a:xfrm>
            <a:off x="5020056" y="1737360"/>
            <a:ext cx="274320" cy="274320"/>
          </a:xfrm>
          <a:prstGeom prst="rect">
            <a:avLst/>
          </a:prstGeom>
        </p:spPr>
      </p:pic>
      <p:sp>
        <p:nvSpPr>
          <p:cNvPr id="15" name="Text 10"/>
          <p:cNvSpPr/>
          <p:nvPr/>
        </p:nvSpPr>
        <p:spPr>
          <a:xfrm>
            <a:off x="5596128" y="1344168"/>
            <a:ext cx="2926080" cy="457200"/>
          </a:xfrm>
          <a:prstGeom prst="rect">
            <a:avLst/>
          </a:prstGeom>
          <a:noFill/>
          <a:ln/>
        </p:spPr>
        <p:txBody>
          <a:bodyPr wrap="square" lIns="0" tIns="0" rIns="0" bIns="0" rtlCol="0" anchor="ctr"/>
          <a:lstStyle/>
          <a:p>
            <a:pPr algn="l" indent="0" marL="0">
              <a:buNone/>
            </a:pPr>
            <a:r>
              <a:rPr lang="en-US" sz="1500" b="1" dirty="0">
                <a:solidFill>
                  <a:srgbClr val="B58A3A"/>
                </a:solidFill>
                <a:latin typeface="Meiryo" pitchFamily="34" charset="0"/>
                <a:ea typeface="Meiryo" pitchFamily="34" charset="-122"/>
                <a:cs typeface="Meiryo" pitchFamily="34" charset="-120"/>
              </a:rPr>
              <a:t>事前承認が必要</a:t>
            </a:r>
            <a:endParaRPr lang="en-US" sz="1500" dirty="0"/>
          </a:p>
        </p:txBody>
      </p:sp>
      <p:sp>
        <p:nvSpPr>
          <p:cNvPr id="16" name="Text 11"/>
          <p:cNvSpPr/>
          <p:nvPr/>
        </p:nvSpPr>
        <p:spPr>
          <a:xfrm>
            <a:off x="5596128" y="1819656"/>
            <a:ext cx="2926080" cy="713232"/>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金額基準超・節目・判断が微妙 → 先に承認を得る</a:t>
            </a:r>
            <a:endParaRPr lang="en-US" sz="1200" dirty="0"/>
          </a:p>
        </p:txBody>
      </p:sp>
      <p:sp>
        <p:nvSpPr>
          <p:cNvPr id="17" name="Shape 12"/>
          <p:cNvSpPr/>
          <p:nvPr/>
        </p:nvSpPr>
        <p:spPr>
          <a:xfrm>
            <a:off x="457200" y="2734056"/>
            <a:ext cx="4023360" cy="1481328"/>
          </a:xfrm>
          <a:prstGeom prst="roundRect">
            <a:avLst>
              <a:gd name="adj" fmla="val 55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8" name="Shape 13"/>
          <p:cNvSpPr/>
          <p:nvPr/>
        </p:nvSpPr>
        <p:spPr>
          <a:xfrm>
            <a:off x="676656" y="3191256"/>
            <a:ext cx="548640" cy="548640"/>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19" name="Image 3" descr="/home/claude/build/assets/flag_white.png">    </p:cNvPr>
          <p:cNvPicPr>
            <a:picLocks noChangeAspect="1"/>
          </p:cNvPicPr>
          <p:nvPr/>
        </p:nvPicPr>
        <p:blipFill>
          <a:blip r:embed="rId4"/>
          <a:stretch>
            <a:fillRect/>
          </a:stretch>
        </p:blipFill>
        <p:spPr>
          <a:xfrm>
            <a:off x="813816" y="3328416"/>
            <a:ext cx="274320" cy="274320"/>
          </a:xfrm>
          <a:prstGeom prst="rect">
            <a:avLst/>
          </a:prstGeom>
        </p:spPr>
      </p:pic>
      <p:sp>
        <p:nvSpPr>
          <p:cNvPr id="20" name="Text 14"/>
          <p:cNvSpPr/>
          <p:nvPr/>
        </p:nvSpPr>
        <p:spPr>
          <a:xfrm>
            <a:off x="1389888" y="2935224"/>
            <a:ext cx="2926080" cy="457200"/>
          </a:xfrm>
          <a:prstGeom prst="rect">
            <a:avLst/>
          </a:prstGeom>
          <a:noFill/>
          <a:ln/>
        </p:spPr>
        <p:txBody>
          <a:bodyPr wrap="square" lIns="0" tIns="0" rIns="0" bIns="0" rtlCol="0" anchor="ctr"/>
          <a:lstStyle/>
          <a:p>
            <a:pPr algn="l" indent="0" marL="0">
              <a:buNone/>
            </a:pPr>
            <a:r>
              <a:rPr lang="en-US" sz="1500" b="1" dirty="0">
                <a:solidFill>
                  <a:srgbClr val="237A75"/>
                </a:solidFill>
                <a:latin typeface="Meiryo" pitchFamily="34" charset="0"/>
                <a:ea typeface="Meiryo" pitchFamily="34" charset="-122"/>
                <a:cs typeface="Meiryo" pitchFamily="34" charset="-120"/>
              </a:rPr>
              <a:t>事後報告が必要</a:t>
            </a:r>
            <a:endParaRPr lang="en-US" sz="1500" dirty="0"/>
          </a:p>
        </p:txBody>
      </p:sp>
      <p:sp>
        <p:nvSpPr>
          <p:cNvPr id="21" name="Text 15"/>
          <p:cNvSpPr/>
          <p:nvPr/>
        </p:nvSpPr>
        <p:spPr>
          <a:xfrm>
            <a:off x="1389888" y="3410712"/>
            <a:ext cx="2926080" cy="713232"/>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受領後に気づいた等 → 速やかに記録・報告</a:t>
            </a:r>
            <a:endParaRPr lang="en-US" sz="1200" dirty="0"/>
          </a:p>
        </p:txBody>
      </p:sp>
      <p:sp>
        <p:nvSpPr>
          <p:cNvPr id="22" name="Shape 16"/>
          <p:cNvSpPr/>
          <p:nvPr/>
        </p:nvSpPr>
        <p:spPr>
          <a:xfrm>
            <a:off x="4663440" y="2734056"/>
            <a:ext cx="4023360" cy="1481328"/>
          </a:xfrm>
          <a:prstGeom prst="roundRect">
            <a:avLst>
              <a:gd name="adj" fmla="val 55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3" name="Shape 17"/>
          <p:cNvSpPr/>
          <p:nvPr/>
        </p:nvSpPr>
        <p:spPr>
          <a:xfrm>
            <a:off x="4882896" y="3191256"/>
            <a:ext cx="548640" cy="548640"/>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4" name="Image 4" descr="/home/claude/build/assets/ban_white.png">    </p:cNvPr>
          <p:cNvPicPr>
            <a:picLocks noChangeAspect="1"/>
          </p:cNvPicPr>
          <p:nvPr/>
        </p:nvPicPr>
        <p:blipFill>
          <a:blip r:embed="rId5"/>
          <a:stretch>
            <a:fillRect/>
          </a:stretch>
        </p:blipFill>
        <p:spPr>
          <a:xfrm>
            <a:off x="5020056" y="3328416"/>
            <a:ext cx="274320" cy="274320"/>
          </a:xfrm>
          <a:prstGeom prst="rect">
            <a:avLst/>
          </a:prstGeom>
        </p:spPr>
      </p:pic>
      <p:sp>
        <p:nvSpPr>
          <p:cNvPr id="25" name="Text 18"/>
          <p:cNvSpPr/>
          <p:nvPr/>
        </p:nvSpPr>
        <p:spPr>
          <a:xfrm>
            <a:off x="5596128" y="2935224"/>
            <a:ext cx="2926080" cy="457200"/>
          </a:xfrm>
          <a:prstGeom prst="rect">
            <a:avLst/>
          </a:prstGeom>
          <a:noFill/>
          <a:ln/>
        </p:spPr>
        <p:txBody>
          <a:bodyPr wrap="square" lIns="0" tIns="0" rIns="0" bIns="0" rtlCol="0" anchor="ctr"/>
          <a:lstStyle/>
          <a:p>
            <a:pPr algn="l" indent="0" marL="0">
              <a:buNone/>
            </a:pPr>
            <a:r>
              <a:rPr lang="en-US" sz="1500" b="1" dirty="0">
                <a:solidFill>
                  <a:srgbClr val="B42318"/>
                </a:solidFill>
                <a:latin typeface="Meiryo" pitchFamily="34" charset="0"/>
                <a:ea typeface="Meiryo" pitchFamily="34" charset="-122"/>
                <a:cs typeface="Meiryo" pitchFamily="34" charset="-120"/>
              </a:rPr>
              <a:t>断る／返却する</a:t>
            </a:r>
            <a:endParaRPr lang="en-US" sz="1500" dirty="0"/>
          </a:p>
        </p:txBody>
      </p:sp>
      <p:sp>
        <p:nvSpPr>
          <p:cNvPr id="26" name="Text 19"/>
          <p:cNvSpPr/>
          <p:nvPr/>
        </p:nvSpPr>
        <p:spPr>
          <a:xfrm>
            <a:off x="5596128" y="3410712"/>
            <a:ext cx="2926080" cy="713232"/>
          </a:xfrm>
          <a:prstGeom prst="rect">
            <a:avLst/>
          </a:prstGeom>
          <a:noFill/>
          <a:ln/>
        </p:spPr>
        <p:txBody>
          <a:bodyPr wrap="square" lIns="0" tIns="0" rIns="0" bIns="0" rtlCol="0" anchor="t"/>
          <a:lstStyle/>
          <a:p>
            <a:pPr algn="l" indent="0" marL="0">
              <a:lnSpc>
                <a:spcPct val="105000"/>
              </a:lnSpc>
              <a:buNone/>
            </a:pPr>
            <a:r>
              <a:rPr lang="en-US" sz="1200" dirty="0">
                <a:solidFill>
                  <a:srgbClr val="263238"/>
                </a:solidFill>
                <a:latin typeface="Meiryo" pitchFamily="34" charset="0"/>
                <a:ea typeface="Meiryo" pitchFamily="34" charset="-122"/>
                <a:cs typeface="Meiryo" pitchFamily="34" charset="-120"/>
              </a:rPr>
              <a:t>公務員・現金性・見返り・記録不能 → 受けない・返す</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p.24</a:t>
            </a:r>
            <a:endParaRPr lang="en-US" sz="900" dirty="0"/>
          </a:p>
        </p:txBody>
      </p:sp>
      <p:sp>
        <p:nvSpPr>
          <p:cNvPr id="4" name="Shape 2"/>
          <p:cNvSpPr/>
          <p:nvPr/>
        </p:nvSpPr>
        <p:spPr>
          <a:xfrm>
            <a:off x="457200" y="310896"/>
            <a:ext cx="566928" cy="566928"/>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5" name="Image 0" descr="/home/claude/build/assets/file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申請・承認・記録の基本</a:t>
            </a:r>
            <a:endParaRPr lang="en-US" sz="2500" dirty="0"/>
          </a:p>
        </p:txBody>
      </p:sp>
      <p:sp>
        <p:nvSpPr>
          <p:cNvPr id="7" name="Text 4"/>
          <p:cNvSpPr/>
          <p:nvPr/>
        </p:nvSpPr>
        <p:spPr>
          <a:xfrm>
            <a:off x="457200" y="969264"/>
            <a:ext cx="8229600" cy="365760"/>
          </a:xfrm>
          <a:prstGeom prst="rect">
            <a:avLst/>
          </a:prstGeom>
          <a:noFill/>
          <a:ln/>
        </p:spPr>
        <p:txBody>
          <a:bodyPr wrap="square" lIns="0" tIns="0" rIns="0" bIns="0" rtlCol="0" anchor="ctr"/>
          <a:lstStyle/>
          <a:p>
            <a:pPr algn="l" indent="0" marL="0">
              <a:buNone/>
            </a:pPr>
            <a:r>
              <a:rPr lang="en-US" sz="1350" dirty="0">
                <a:solidFill>
                  <a:srgbClr val="5B6B79"/>
                </a:solidFill>
                <a:latin typeface="Meiryo" pitchFamily="34" charset="0"/>
                <a:ea typeface="Meiryo" pitchFamily="34" charset="-122"/>
                <a:cs typeface="Meiryo" pitchFamily="34" charset="-120"/>
              </a:rPr>
              <a:t>適切な接待・贈答ほど、きちんと記録し承認を得ておくことが自分を守ります。</a:t>
            </a:r>
            <a:endParaRPr lang="en-US" sz="1350" dirty="0"/>
          </a:p>
        </p:txBody>
      </p:sp>
      <p:sp>
        <p:nvSpPr>
          <p:cNvPr id="8" name="Shape 5"/>
          <p:cNvSpPr/>
          <p:nvPr/>
        </p:nvSpPr>
        <p:spPr>
          <a:xfrm>
            <a:off x="457200" y="1508760"/>
            <a:ext cx="1517904" cy="1051560"/>
          </a:xfrm>
          <a:prstGeom prst="roundRect">
            <a:avLst>
              <a:gd name="adj" fmla="val 782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9" name="Shape 6"/>
          <p:cNvSpPr/>
          <p:nvPr/>
        </p:nvSpPr>
        <p:spPr>
          <a:xfrm>
            <a:off x="987552" y="1636776"/>
            <a:ext cx="457200" cy="457200"/>
          </a:xfrm>
          <a:prstGeom prst="ellipse">
            <a:avLst/>
          </a:prstGeom>
          <a:solidFill>
            <a:srgbClr val="237A75"/>
          </a:solidFill>
          <a:ln/>
        </p:spPr>
      </p:sp>
      <p:sp>
        <p:nvSpPr>
          <p:cNvPr id="10" name="Text 7"/>
          <p:cNvSpPr/>
          <p:nvPr/>
        </p:nvSpPr>
        <p:spPr>
          <a:xfrm>
            <a:off x="987552" y="163677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Meiryo" pitchFamily="34" charset="0"/>
                <a:ea typeface="Meiryo" pitchFamily="34" charset="-122"/>
                <a:cs typeface="Meiryo" pitchFamily="34" charset="-120"/>
              </a:rPr>
              <a:t>1</a:t>
            </a:r>
            <a:endParaRPr lang="en-US" sz="1800" dirty="0"/>
          </a:p>
        </p:txBody>
      </p:sp>
      <p:sp>
        <p:nvSpPr>
          <p:cNvPr id="11" name="Text 8"/>
          <p:cNvSpPr/>
          <p:nvPr/>
        </p:nvSpPr>
        <p:spPr>
          <a:xfrm>
            <a:off x="502920" y="2112264"/>
            <a:ext cx="1426464" cy="237744"/>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確認</a:t>
            </a:r>
            <a:endParaRPr lang="en-US" sz="1300" dirty="0"/>
          </a:p>
        </p:txBody>
      </p:sp>
      <p:sp>
        <p:nvSpPr>
          <p:cNvPr id="12" name="Text 9"/>
          <p:cNvSpPr/>
          <p:nvPr/>
        </p:nvSpPr>
        <p:spPr>
          <a:xfrm>
            <a:off x="512064" y="2331720"/>
            <a:ext cx="1408176" cy="201168"/>
          </a:xfrm>
          <a:prstGeom prst="rect">
            <a:avLst/>
          </a:prstGeom>
          <a:noFill/>
          <a:ln/>
        </p:spPr>
        <p:txBody>
          <a:bodyPr wrap="square" lIns="0" tIns="0" rIns="0" bIns="0" rtlCol="0" anchor="t"/>
          <a:lstStyle/>
          <a:p>
            <a:pPr algn="ctr" indent="0" marL="0">
              <a:buNone/>
            </a:pPr>
            <a:r>
              <a:rPr lang="en-US" sz="950" dirty="0">
                <a:solidFill>
                  <a:srgbClr val="5B6B79"/>
                </a:solidFill>
                <a:latin typeface="Meiryo" pitchFamily="34" charset="0"/>
                <a:ea typeface="Meiryo" pitchFamily="34" charset="-122"/>
                <a:cs typeface="Meiryo" pitchFamily="34" charset="-120"/>
              </a:rPr>
              <a:t>相手・目的・金額・時期</a:t>
            </a:r>
            <a:endParaRPr lang="en-US" sz="950" dirty="0"/>
          </a:p>
        </p:txBody>
      </p:sp>
      <p:pic>
        <p:nvPicPr>
          <p:cNvPr id="13" name="Image 1" descr="/home/claude/build/assets/arrow_gold.png">    </p:cNvPr>
          <p:cNvPicPr>
            <a:picLocks noChangeAspect="1"/>
          </p:cNvPicPr>
          <p:nvPr/>
        </p:nvPicPr>
        <p:blipFill>
          <a:blip r:embed="rId2"/>
          <a:stretch>
            <a:fillRect/>
          </a:stretch>
        </p:blipFill>
        <p:spPr>
          <a:xfrm>
            <a:off x="1975104" y="1874520"/>
            <a:ext cx="146304" cy="146304"/>
          </a:xfrm>
          <a:prstGeom prst="rect">
            <a:avLst/>
          </a:prstGeom>
        </p:spPr>
      </p:pic>
      <p:sp>
        <p:nvSpPr>
          <p:cNvPr id="14" name="Shape 10"/>
          <p:cNvSpPr/>
          <p:nvPr/>
        </p:nvSpPr>
        <p:spPr>
          <a:xfrm>
            <a:off x="2139696" y="1508760"/>
            <a:ext cx="1517904" cy="1051560"/>
          </a:xfrm>
          <a:prstGeom prst="roundRect">
            <a:avLst>
              <a:gd name="adj" fmla="val 782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5" name="Shape 11"/>
          <p:cNvSpPr/>
          <p:nvPr/>
        </p:nvSpPr>
        <p:spPr>
          <a:xfrm>
            <a:off x="2670048" y="1636776"/>
            <a:ext cx="457200" cy="457200"/>
          </a:xfrm>
          <a:prstGeom prst="ellipse">
            <a:avLst/>
          </a:prstGeom>
          <a:solidFill>
            <a:srgbClr val="237A75"/>
          </a:solidFill>
          <a:ln/>
        </p:spPr>
      </p:sp>
      <p:sp>
        <p:nvSpPr>
          <p:cNvPr id="16" name="Text 12"/>
          <p:cNvSpPr/>
          <p:nvPr/>
        </p:nvSpPr>
        <p:spPr>
          <a:xfrm>
            <a:off x="2670048" y="163677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Meiryo" pitchFamily="34" charset="0"/>
                <a:ea typeface="Meiryo" pitchFamily="34" charset="-122"/>
                <a:cs typeface="Meiryo" pitchFamily="34" charset="-120"/>
              </a:rPr>
              <a:t>2</a:t>
            </a:r>
            <a:endParaRPr lang="en-US" sz="1800" dirty="0"/>
          </a:p>
        </p:txBody>
      </p:sp>
      <p:sp>
        <p:nvSpPr>
          <p:cNvPr id="17" name="Text 13"/>
          <p:cNvSpPr/>
          <p:nvPr/>
        </p:nvSpPr>
        <p:spPr>
          <a:xfrm>
            <a:off x="2185416" y="2112264"/>
            <a:ext cx="1426464" cy="237744"/>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申請</a:t>
            </a:r>
            <a:endParaRPr lang="en-US" sz="1300" dirty="0"/>
          </a:p>
        </p:txBody>
      </p:sp>
      <p:sp>
        <p:nvSpPr>
          <p:cNvPr id="18" name="Text 14"/>
          <p:cNvSpPr/>
          <p:nvPr/>
        </p:nvSpPr>
        <p:spPr>
          <a:xfrm>
            <a:off x="2194560" y="2331720"/>
            <a:ext cx="1408176" cy="201168"/>
          </a:xfrm>
          <a:prstGeom prst="rect">
            <a:avLst/>
          </a:prstGeom>
          <a:noFill/>
          <a:ln/>
        </p:spPr>
        <p:txBody>
          <a:bodyPr wrap="square" lIns="0" tIns="0" rIns="0" bIns="0" rtlCol="0" anchor="t"/>
          <a:lstStyle/>
          <a:p>
            <a:pPr algn="ctr" indent="0" marL="0">
              <a:buNone/>
            </a:pPr>
            <a:r>
              <a:rPr lang="en-US" sz="950" dirty="0">
                <a:solidFill>
                  <a:srgbClr val="5B6B79"/>
                </a:solidFill>
                <a:latin typeface="Meiryo" pitchFamily="34" charset="0"/>
                <a:ea typeface="Meiryo" pitchFamily="34" charset="-122"/>
                <a:cs typeface="Meiryo" pitchFamily="34" charset="-120"/>
              </a:rPr>
              <a:t>事前承認の要否を確認</a:t>
            </a:r>
            <a:endParaRPr lang="en-US" sz="950" dirty="0"/>
          </a:p>
        </p:txBody>
      </p:sp>
      <p:pic>
        <p:nvPicPr>
          <p:cNvPr id="19" name="Image 2" descr="/home/claude/build/assets/arrow_gold.png">    </p:cNvPr>
          <p:cNvPicPr>
            <a:picLocks noChangeAspect="1"/>
          </p:cNvPicPr>
          <p:nvPr/>
        </p:nvPicPr>
        <p:blipFill>
          <a:blip r:embed="rId3"/>
          <a:stretch>
            <a:fillRect/>
          </a:stretch>
        </p:blipFill>
        <p:spPr>
          <a:xfrm>
            <a:off x="3657600" y="1874520"/>
            <a:ext cx="146304" cy="146304"/>
          </a:xfrm>
          <a:prstGeom prst="rect">
            <a:avLst/>
          </a:prstGeom>
        </p:spPr>
      </p:pic>
      <p:sp>
        <p:nvSpPr>
          <p:cNvPr id="20" name="Shape 15"/>
          <p:cNvSpPr/>
          <p:nvPr/>
        </p:nvSpPr>
        <p:spPr>
          <a:xfrm>
            <a:off x="3822192" y="1508760"/>
            <a:ext cx="1517904" cy="1051560"/>
          </a:xfrm>
          <a:prstGeom prst="roundRect">
            <a:avLst>
              <a:gd name="adj" fmla="val 782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1" name="Shape 16"/>
          <p:cNvSpPr/>
          <p:nvPr/>
        </p:nvSpPr>
        <p:spPr>
          <a:xfrm>
            <a:off x="4352544" y="1636776"/>
            <a:ext cx="457200" cy="457200"/>
          </a:xfrm>
          <a:prstGeom prst="ellipse">
            <a:avLst/>
          </a:prstGeom>
          <a:solidFill>
            <a:srgbClr val="237A75"/>
          </a:solidFill>
          <a:ln/>
        </p:spPr>
      </p:sp>
      <p:sp>
        <p:nvSpPr>
          <p:cNvPr id="22" name="Text 17"/>
          <p:cNvSpPr/>
          <p:nvPr/>
        </p:nvSpPr>
        <p:spPr>
          <a:xfrm>
            <a:off x="4352544" y="163677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Meiryo" pitchFamily="34" charset="0"/>
                <a:ea typeface="Meiryo" pitchFamily="34" charset="-122"/>
                <a:cs typeface="Meiryo" pitchFamily="34" charset="-120"/>
              </a:rPr>
              <a:t>3</a:t>
            </a:r>
            <a:endParaRPr lang="en-US" sz="1800" dirty="0"/>
          </a:p>
        </p:txBody>
      </p:sp>
      <p:sp>
        <p:nvSpPr>
          <p:cNvPr id="23" name="Text 18"/>
          <p:cNvSpPr/>
          <p:nvPr/>
        </p:nvSpPr>
        <p:spPr>
          <a:xfrm>
            <a:off x="3867912" y="2112264"/>
            <a:ext cx="1426464" cy="237744"/>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承認</a:t>
            </a:r>
            <a:endParaRPr lang="en-US" sz="1300" dirty="0"/>
          </a:p>
        </p:txBody>
      </p:sp>
      <p:sp>
        <p:nvSpPr>
          <p:cNvPr id="24" name="Text 19"/>
          <p:cNvSpPr/>
          <p:nvPr/>
        </p:nvSpPr>
        <p:spPr>
          <a:xfrm>
            <a:off x="3877056" y="2331720"/>
            <a:ext cx="1408176" cy="201168"/>
          </a:xfrm>
          <a:prstGeom prst="rect">
            <a:avLst/>
          </a:prstGeom>
          <a:noFill/>
          <a:ln/>
        </p:spPr>
        <p:txBody>
          <a:bodyPr wrap="square" lIns="0" tIns="0" rIns="0" bIns="0" rtlCol="0" anchor="t"/>
          <a:lstStyle/>
          <a:p>
            <a:pPr algn="ctr" indent="0" marL="0">
              <a:buNone/>
            </a:pPr>
            <a:r>
              <a:rPr lang="en-US" sz="950" dirty="0">
                <a:solidFill>
                  <a:srgbClr val="5B6B79"/>
                </a:solidFill>
                <a:latin typeface="Meiryo" pitchFamily="34" charset="0"/>
                <a:ea typeface="Meiryo" pitchFamily="34" charset="-122"/>
                <a:cs typeface="Meiryo" pitchFamily="34" charset="-120"/>
              </a:rPr>
              <a:t>規程の金額・承認基準</a:t>
            </a:r>
            <a:endParaRPr lang="en-US" sz="950" dirty="0"/>
          </a:p>
        </p:txBody>
      </p:sp>
      <p:pic>
        <p:nvPicPr>
          <p:cNvPr id="25" name="Image 3" descr="/home/claude/build/assets/arrow_gold.png">    </p:cNvPr>
          <p:cNvPicPr>
            <a:picLocks noChangeAspect="1"/>
          </p:cNvPicPr>
          <p:nvPr/>
        </p:nvPicPr>
        <p:blipFill>
          <a:blip r:embed="rId4"/>
          <a:stretch>
            <a:fillRect/>
          </a:stretch>
        </p:blipFill>
        <p:spPr>
          <a:xfrm>
            <a:off x="5340096" y="1874520"/>
            <a:ext cx="146304" cy="146304"/>
          </a:xfrm>
          <a:prstGeom prst="rect">
            <a:avLst/>
          </a:prstGeom>
        </p:spPr>
      </p:pic>
      <p:sp>
        <p:nvSpPr>
          <p:cNvPr id="26" name="Shape 20"/>
          <p:cNvSpPr/>
          <p:nvPr/>
        </p:nvSpPr>
        <p:spPr>
          <a:xfrm>
            <a:off x="5504688" y="1508760"/>
            <a:ext cx="1517904" cy="1051560"/>
          </a:xfrm>
          <a:prstGeom prst="roundRect">
            <a:avLst>
              <a:gd name="adj" fmla="val 782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7" name="Shape 21"/>
          <p:cNvSpPr/>
          <p:nvPr/>
        </p:nvSpPr>
        <p:spPr>
          <a:xfrm>
            <a:off x="6035040" y="1636776"/>
            <a:ext cx="457200" cy="457200"/>
          </a:xfrm>
          <a:prstGeom prst="ellipse">
            <a:avLst/>
          </a:prstGeom>
          <a:solidFill>
            <a:srgbClr val="237A75"/>
          </a:solidFill>
          <a:ln/>
        </p:spPr>
      </p:sp>
      <p:sp>
        <p:nvSpPr>
          <p:cNvPr id="28" name="Text 22"/>
          <p:cNvSpPr/>
          <p:nvPr/>
        </p:nvSpPr>
        <p:spPr>
          <a:xfrm>
            <a:off x="6035040" y="163677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Meiryo" pitchFamily="34" charset="0"/>
                <a:ea typeface="Meiryo" pitchFamily="34" charset="-122"/>
                <a:cs typeface="Meiryo" pitchFamily="34" charset="-120"/>
              </a:rPr>
              <a:t>4</a:t>
            </a:r>
            <a:endParaRPr lang="en-US" sz="1800" dirty="0"/>
          </a:p>
        </p:txBody>
      </p:sp>
      <p:sp>
        <p:nvSpPr>
          <p:cNvPr id="29" name="Text 23"/>
          <p:cNvSpPr/>
          <p:nvPr/>
        </p:nvSpPr>
        <p:spPr>
          <a:xfrm>
            <a:off x="5550408" y="2112264"/>
            <a:ext cx="1426464" cy="237744"/>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実施</a:t>
            </a:r>
            <a:endParaRPr lang="en-US" sz="1300" dirty="0"/>
          </a:p>
        </p:txBody>
      </p:sp>
      <p:sp>
        <p:nvSpPr>
          <p:cNvPr id="30" name="Text 24"/>
          <p:cNvSpPr/>
          <p:nvPr/>
        </p:nvSpPr>
        <p:spPr>
          <a:xfrm>
            <a:off x="5559552" y="2331720"/>
            <a:ext cx="1408176" cy="201168"/>
          </a:xfrm>
          <a:prstGeom prst="rect">
            <a:avLst/>
          </a:prstGeom>
          <a:noFill/>
          <a:ln/>
        </p:spPr>
        <p:txBody>
          <a:bodyPr wrap="square" lIns="0" tIns="0" rIns="0" bIns="0" rtlCol="0" anchor="t"/>
          <a:lstStyle/>
          <a:p>
            <a:pPr algn="ctr" indent="0" marL="0">
              <a:buNone/>
            </a:pPr>
            <a:r>
              <a:rPr lang="en-US" sz="950" dirty="0">
                <a:solidFill>
                  <a:srgbClr val="5B6B79"/>
                </a:solidFill>
                <a:latin typeface="Meiryo" pitchFamily="34" charset="0"/>
                <a:ea typeface="Meiryo" pitchFamily="34" charset="-122"/>
                <a:cs typeface="Meiryo" pitchFamily="34" charset="-120"/>
              </a:rPr>
              <a:t>予定どおり・逸脱しない</a:t>
            </a:r>
            <a:endParaRPr lang="en-US" sz="950" dirty="0"/>
          </a:p>
        </p:txBody>
      </p:sp>
      <p:pic>
        <p:nvPicPr>
          <p:cNvPr id="31" name="Image 4" descr="/home/claude/build/assets/arrow_gold.png">    </p:cNvPr>
          <p:cNvPicPr>
            <a:picLocks noChangeAspect="1"/>
          </p:cNvPicPr>
          <p:nvPr/>
        </p:nvPicPr>
        <p:blipFill>
          <a:blip r:embed="rId5"/>
          <a:stretch>
            <a:fillRect/>
          </a:stretch>
        </p:blipFill>
        <p:spPr>
          <a:xfrm>
            <a:off x="7022592" y="1874520"/>
            <a:ext cx="146304" cy="146304"/>
          </a:xfrm>
          <a:prstGeom prst="rect">
            <a:avLst/>
          </a:prstGeom>
        </p:spPr>
      </p:pic>
      <p:sp>
        <p:nvSpPr>
          <p:cNvPr id="32" name="Shape 25"/>
          <p:cNvSpPr/>
          <p:nvPr/>
        </p:nvSpPr>
        <p:spPr>
          <a:xfrm>
            <a:off x="7187184" y="1508760"/>
            <a:ext cx="1517904" cy="1051560"/>
          </a:xfrm>
          <a:prstGeom prst="roundRect">
            <a:avLst>
              <a:gd name="adj" fmla="val 782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33" name="Shape 26"/>
          <p:cNvSpPr/>
          <p:nvPr/>
        </p:nvSpPr>
        <p:spPr>
          <a:xfrm>
            <a:off x="7717536" y="1636776"/>
            <a:ext cx="457200" cy="457200"/>
          </a:xfrm>
          <a:prstGeom prst="ellipse">
            <a:avLst/>
          </a:prstGeom>
          <a:solidFill>
            <a:srgbClr val="237A75"/>
          </a:solidFill>
          <a:ln/>
        </p:spPr>
      </p:sp>
      <p:sp>
        <p:nvSpPr>
          <p:cNvPr id="34" name="Text 27"/>
          <p:cNvSpPr/>
          <p:nvPr/>
        </p:nvSpPr>
        <p:spPr>
          <a:xfrm>
            <a:off x="7717536" y="163677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Meiryo" pitchFamily="34" charset="0"/>
                <a:ea typeface="Meiryo" pitchFamily="34" charset="-122"/>
                <a:cs typeface="Meiryo" pitchFamily="34" charset="-120"/>
              </a:rPr>
              <a:t>5</a:t>
            </a:r>
            <a:endParaRPr lang="en-US" sz="1800" dirty="0"/>
          </a:p>
        </p:txBody>
      </p:sp>
      <p:sp>
        <p:nvSpPr>
          <p:cNvPr id="35" name="Text 28"/>
          <p:cNvSpPr/>
          <p:nvPr/>
        </p:nvSpPr>
        <p:spPr>
          <a:xfrm>
            <a:off x="7232904" y="2112264"/>
            <a:ext cx="1426464" cy="237744"/>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記録</a:t>
            </a:r>
            <a:endParaRPr lang="en-US" sz="1300" dirty="0"/>
          </a:p>
        </p:txBody>
      </p:sp>
      <p:sp>
        <p:nvSpPr>
          <p:cNvPr id="36" name="Text 29"/>
          <p:cNvSpPr/>
          <p:nvPr/>
        </p:nvSpPr>
        <p:spPr>
          <a:xfrm>
            <a:off x="7242048" y="2331720"/>
            <a:ext cx="1408176" cy="201168"/>
          </a:xfrm>
          <a:prstGeom prst="rect">
            <a:avLst/>
          </a:prstGeom>
          <a:noFill/>
          <a:ln/>
        </p:spPr>
        <p:txBody>
          <a:bodyPr wrap="square" lIns="0" tIns="0" rIns="0" bIns="0" rtlCol="0" anchor="t"/>
          <a:lstStyle/>
          <a:p>
            <a:pPr algn="ctr" indent="0" marL="0">
              <a:buNone/>
            </a:pPr>
            <a:r>
              <a:rPr lang="en-US" sz="950" dirty="0">
                <a:solidFill>
                  <a:srgbClr val="5B6B79"/>
                </a:solidFill>
                <a:latin typeface="Meiryo" pitchFamily="34" charset="0"/>
                <a:ea typeface="Meiryo" pitchFamily="34" charset="-122"/>
                <a:cs typeface="Meiryo" pitchFamily="34" charset="-120"/>
              </a:rPr>
              <a:t>台帳へ正確に残す</a:t>
            </a:r>
            <a:endParaRPr lang="en-US" sz="950" dirty="0"/>
          </a:p>
        </p:txBody>
      </p:sp>
      <p:sp>
        <p:nvSpPr>
          <p:cNvPr id="37" name="Shape 30"/>
          <p:cNvSpPr/>
          <p:nvPr/>
        </p:nvSpPr>
        <p:spPr>
          <a:xfrm>
            <a:off x="457200" y="2788920"/>
            <a:ext cx="8229600" cy="1417320"/>
          </a:xfrm>
          <a:prstGeom prst="roundRect">
            <a:avLst>
              <a:gd name="adj" fmla="val 5806"/>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38" name="Text 31"/>
          <p:cNvSpPr/>
          <p:nvPr/>
        </p:nvSpPr>
        <p:spPr>
          <a:xfrm>
            <a:off x="658368" y="2944368"/>
            <a:ext cx="7863840" cy="310896"/>
          </a:xfrm>
          <a:prstGeom prst="rect">
            <a:avLst/>
          </a:prstGeom>
          <a:noFill/>
          <a:ln/>
        </p:spPr>
        <p:txBody>
          <a:bodyPr wrap="square" lIns="0" tIns="0" rIns="0" bIns="0" rtlCol="0" anchor="ctr"/>
          <a:lstStyle/>
          <a:p>
            <a:pPr algn="l" indent="0" marL="0">
              <a:buNone/>
            </a:pPr>
            <a:r>
              <a:rPr lang="en-US" sz="1300" b="1" dirty="0">
                <a:solidFill>
                  <a:srgbClr val="16314F"/>
                </a:solidFill>
                <a:latin typeface="Meiryo" pitchFamily="34" charset="0"/>
                <a:ea typeface="Meiryo" pitchFamily="34" charset="-122"/>
                <a:cs typeface="Meiryo" pitchFamily="34" charset="-120"/>
              </a:rPr>
              <a:t>記録に残す項目（最低限）</a:t>
            </a:r>
            <a:endParaRPr lang="en-US" sz="1300" dirty="0"/>
          </a:p>
        </p:txBody>
      </p:sp>
      <p:sp>
        <p:nvSpPr>
          <p:cNvPr id="39" name="Text 32"/>
          <p:cNvSpPr/>
          <p:nvPr/>
        </p:nvSpPr>
        <p:spPr>
          <a:xfrm>
            <a:off x="658368" y="3273552"/>
            <a:ext cx="7863840" cy="914400"/>
          </a:xfrm>
          <a:prstGeom prst="rect">
            <a:avLst/>
          </a:prstGeom>
          <a:noFill/>
          <a:ln/>
        </p:spPr>
        <p:txBody>
          <a:bodyPr wrap="square" rtlCol="0" anchor="t"/>
          <a:lstStyle/>
          <a:p>
            <a:pPr algn="l"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相手（会社・氏名・役職）／公務員・外国公務員等の可能性／自社との関係</a:t>
            </a:r>
            <a:endParaRPr lang="en-US" sz="1200" dirty="0"/>
          </a:p>
          <a:p>
            <a:pPr algn="l"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目的・日時・場所・金額（見積額）・同席者・支払方法・会計処理予定</a:t>
            </a:r>
            <a:endParaRPr lang="en-US" sz="1200" dirty="0"/>
          </a:p>
          <a:p>
            <a:pPr algn="l" marL="177800" indent="-177800">
              <a:lnSpc>
                <a:spcPct val="104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領収書・招待状・メール・承認記録を保存。実態と異なる名目で処理しない</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p.25</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undo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断る・返却する・相談する</a:t>
            </a:r>
            <a:endParaRPr lang="en-US" sz="2500" dirty="0"/>
          </a:p>
        </p:txBody>
      </p:sp>
      <p:sp>
        <p:nvSpPr>
          <p:cNvPr id="7" name="Shape 4"/>
          <p:cNvSpPr/>
          <p:nvPr/>
        </p:nvSpPr>
        <p:spPr>
          <a:xfrm>
            <a:off x="457200" y="1097280"/>
            <a:ext cx="2679192" cy="3108960"/>
          </a:xfrm>
          <a:prstGeom prst="roundRect">
            <a:avLst>
              <a:gd name="adj" fmla="val 3072"/>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58368" y="1280160"/>
            <a:ext cx="512064" cy="51206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9" name="Image 1" descr="/home/claude/build/assets/ban_white.png">    </p:cNvPr>
          <p:cNvPicPr>
            <a:picLocks noChangeAspect="1"/>
          </p:cNvPicPr>
          <p:nvPr/>
        </p:nvPicPr>
        <p:blipFill>
          <a:blip r:embed="rId2"/>
          <a:stretch>
            <a:fillRect/>
          </a:stretch>
        </p:blipFill>
        <p:spPr>
          <a:xfrm>
            <a:off x="786384" y="1408176"/>
            <a:ext cx="256032" cy="256032"/>
          </a:xfrm>
          <a:prstGeom prst="rect">
            <a:avLst/>
          </a:prstGeom>
        </p:spPr>
      </p:pic>
      <p:sp>
        <p:nvSpPr>
          <p:cNvPr id="10" name="Text 6"/>
          <p:cNvSpPr/>
          <p:nvPr/>
        </p:nvSpPr>
        <p:spPr>
          <a:xfrm>
            <a:off x="1280160" y="1261872"/>
            <a:ext cx="1645920" cy="420624"/>
          </a:xfrm>
          <a:prstGeom prst="rect">
            <a:avLst/>
          </a:prstGeom>
          <a:noFill/>
          <a:ln/>
        </p:spPr>
        <p:txBody>
          <a:bodyPr wrap="square" lIns="0" tIns="0" rIns="0" bIns="0" rtlCol="0" anchor="ctr"/>
          <a:lstStyle/>
          <a:p>
            <a:pPr algn="l" indent="0" marL="0">
              <a:buNone/>
            </a:pPr>
            <a:r>
              <a:rPr lang="en-US" sz="1600" b="1" dirty="0">
                <a:solidFill>
                  <a:srgbClr val="B42318"/>
                </a:solidFill>
                <a:latin typeface="Meiryo" pitchFamily="34" charset="0"/>
                <a:ea typeface="Meiryo" pitchFamily="34" charset="-122"/>
                <a:cs typeface="Meiryo" pitchFamily="34" charset="-120"/>
              </a:rPr>
              <a:t>断る</a:t>
            </a:r>
            <a:endParaRPr lang="en-US" sz="1600" dirty="0"/>
          </a:p>
        </p:txBody>
      </p:sp>
      <p:sp>
        <p:nvSpPr>
          <p:cNvPr id="11" name="Text 7"/>
          <p:cNvSpPr/>
          <p:nvPr/>
        </p:nvSpPr>
        <p:spPr>
          <a:xfrm>
            <a:off x="658368" y="1783080"/>
            <a:ext cx="2286000" cy="2286000"/>
          </a:xfrm>
          <a:prstGeom prst="rect">
            <a:avLst/>
          </a:prstGeom>
          <a:noFill/>
          <a:ln/>
        </p:spPr>
        <p:txBody>
          <a:bodyPr wrap="square" rtlCol="0" anchor="t"/>
          <a:lstStyle/>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受領前に、その場で丁寧に辞退</a:t>
            </a:r>
            <a:endParaRPr lang="en-US" sz="1250" dirty="0"/>
          </a:p>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理由は「自社の規程・方針」とする</a:t>
            </a:r>
            <a:endParaRPr lang="en-US" sz="1250" dirty="0"/>
          </a:p>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相手を責めず、関係を保つ言い方で</a:t>
            </a:r>
            <a:endParaRPr lang="en-US" sz="1250" dirty="0"/>
          </a:p>
        </p:txBody>
      </p:sp>
      <p:sp>
        <p:nvSpPr>
          <p:cNvPr id="12" name="Shape 8"/>
          <p:cNvSpPr/>
          <p:nvPr/>
        </p:nvSpPr>
        <p:spPr>
          <a:xfrm>
            <a:off x="3246120" y="1097280"/>
            <a:ext cx="2679192" cy="3108960"/>
          </a:xfrm>
          <a:prstGeom prst="roundRect">
            <a:avLst>
              <a:gd name="adj" fmla="val 3072"/>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3" name="Shape 9"/>
          <p:cNvSpPr/>
          <p:nvPr/>
        </p:nvSpPr>
        <p:spPr>
          <a:xfrm>
            <a:off x="3447288" y="1280160"/>
            <a:ext cx="512064" cy="512064"/>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4" name="Image 2" descr="/home/claude/build/assets/undo_white.png">    </p:cNvPr>
          <p:cNvPicPr>
            <a:picLocks noChangeAspect="1"/>
          </p:cNvPicPr>
          <p:nvPr/>
        </p:nvPicPr>
        <p:blipFill>
          <a:blip r:embed="rId3"/>
          <a:stretch>
            <a:fillRect/>
          </a:stretch>
        </p:blipFill>
        <p:spPr>
          <a:xfrm>
            <a:off x="3575304" y="1408176"/>
            <a:ext cx="256032" cy="256032"/>
          </a:xfrm>
          <a:prstGeom prst="rect">
            <a:avLst/>
          </a:prstGeom>
        </p:spPr>
      </p:pic>
      <p:sp>
        <p:nvSpPr>
          <p:cNvPr id="15" name="Text 10"/>
          <p:cNvSpPr/>
          <p:nvPr/>
        </p:nvSpPr>
        <p:spPr>
          <a:xfrm>
            <a:off x="4069080" y="1261872"/>
            <a:ext cx="1737360" cy="420624"/>
          </a:xfrm>
          <a:prstGeom prst="rect">
            <a:avLst/>
          </a:prstGeom>
          <a:noFill/>
          <a:ln/>
        </p:spPr>
        <p:txBody>
          <a:bodyPr wrap="square" lIns="0" tIns="0" rIns="0" bIns="0" rtlCol="0" anchor="ctr"/>
          <a:lstStyle/>
          <a:p>
            <a:pPr algn="l" indent="0" marL="0">
              <a:buNone/>
            </a:pPr>
            <a:r>
              <a:rPr lang="en-US" sz="1600" b="1" dirty="0">
                <a:solidFill>
                  <a:srgbClr val="B58A3A"/>
                </a:solidFill>
                <a:latin typeface="Meiryo" pitchFamily="34" charset="0"/>
                <a:ea typeface="Meiryo" pitchFamily="34" charset="-122"/>
                <a:cs typeface="Meiryo" pitchFamily="34" charset="-120"/>
              </a:rPr>
              <a:t>返却する</a:t>
            </a:r>
            <a:endParaRPr lang="en-US" sz="1600" dirty="0"/>
          </a:p>
        </p:txBody>
      </p:sp>
      <p:sp>
        <p:nvSpPr>
          <p:cNvPr id="16" name="Text 11"/>
          <p:cNvSpPr/>
          <p:nvPr/>
        </p:nvSpPr>
        <p:spPr>
          <a:xfrm>
            <a:off x="3447288" y="1783080"/>
            <a:ext cx="2286000" cy="2286000"/>
          </a:xfrm>
          <a:prstGeom prst="rect">
            <a:avLst/>
          </a:prstGeom>
          <a:noFill/>
          <a:ln/>
        </p:spPr>
        <p:txBody>
          <a:bodyPr wrap="square" rtlCol="0" anchor="t"/>
          <a:lstStyle/>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受領後に気づいたら、開封・使用・転売・配布しない</a:t>
            </a:r>
            <a:endParaRPr lang="en-US" sz="1250" dirty="0"/>
          </a:p>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返却・寄附・会社保管・廃棄は会社として判断</a:t>
            </a:r>
            <a:endParaRPr lang="en-US" sz="1250" dirty="0"/>
          </a:p>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一人で謝罪・返金・代替提案をしない</a:t>
            </a:r>
            <a:endParaRPr lang="en-US" sz="1250" dirty="0"/>
          </a:p>
        </p:txBody>
      </p:sp>
      <p:sp>
        <p:nvSpPr>
          <p:cNvPr id="17" name="Shape 12"/>
          <p:cNvSpPr/>
          <p:nvPr/>
        </p:nvSpPr>
        <p:spPr>
          <a:xfrm>
            <a:off x="6035040" y="1097280"/>
            <a:ext cx="2651760" cy="3108960"/>
          </a:xfrm>
          <a:prstGeom prst="roundRect">
            <a:avLst>
              <a:gd name="adj" fmla="val 3103"/>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8" name="Shape 13"/>
          <p:cNvSpPr/>
          <p:nvPr/>
        </p:nvSpPr>
        <p:spPr>
          <a:xfrm>
            <a:off x="6236208" y="1280160"/>
            <a:ext cx="512064" cy="512064"/>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19" name="Image 3" descr="/home/claude/build/assets/phone_white.png">    </p:cNvPr>
          <p:cNvPicPr>
            <a:picLocks noChangeAspect="1"/>
          </p:cNvPicPr>
          <p:nvPr/>
        </p:nvPicPr>
        <p:blipFill>
          <a:blip r:embed="rId4"/>
          <a:stretch>
            <a:fillRect/>
          </a:stretch>
        </p:blipFill>
        <p:spPr>
          <a:xfrm>
            <a:off x="6364224" y="1408176"/>
            <a:ext cx="256032" cy="256032"/>
          </a:xfrm>
          <a:prstGeom prst="rect">
            <a:avLst/>
          </a:prstGeom>
        </p:spPr>
      </p:pic>
      <p:sp>
        <p:nvSpPr>
          <p:cNvPr id="20" name="Text 14"/>
          <p:cNvSpPr/>
          <p:nvPr/>
        </p:nvSpPr>
        <p:spPr>
          <a:xfrm>
            <a:off x="6858000" y="1261872"/>
            <a:ext cx="1737360" cy="420624"/>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相談する</a:t>
            </a:r>
            <a:endParaRPr lang="en-US" sz="1600" dirty="0"/>
          </a:p>
        </p:txBody>
      </p:sp>
      <p:sp>
        <p:nvSpPr>
          <p:cNvPr id="21" name="Text 15"/>
          <p:cNvSpPr/>
          <p:nvPr/>
        </p:nvSpPr>
        <p:spPr>
          <a:xfrm>
            <a:off x="6236208" y="1783080"/>
            <a:ext cx="2286000" cy="2286000"/>
          </a:xfrm>
          <a:prstGeom prst="rect">
            <a:avLst/>
          </a:prstGeom>
          <a:noFill/>
          <a:ln/>
        </p:spPr>
        <p:txBody>
          <a:bodyPr wrap="square" rtlCol="0" anchor="t"/>
          <a:lstStyle/>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断りにくい時は上長・法務・コンプラへ</a:t>
            </a:r>
            <a:endParaRPr lang="en-US" sz="1250" dirty="0"/>
          </a:p>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メール・招待状・領収書・写真等を保存</a:t>
            </a:r>
            <a:endParaRPr lang="en-US" sz="1250" dirty="0"/>
          </a:p>
          <a:p>
            <a:pPr algn="l" marL="177800" indent="-177800">
              <a:lnSpc>
                <a:spcPct val="104000"/>
              </a:lnSpc>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記録シートへ入力する</a:t>
            </a:r>
            <a:endParaRPr lang="en-US" sz="12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p.26</a:t>
            </a:r>
            <a:endParaRPr lang="en-US" sz="900" dirty="0"/>
          </a:p>
        </p:txBody>
      </p:sp>
      <p:sp>
        <p:nvSpPr>
          <p:cNvPr id="4" name="Shape 2"/>
          <p:cNvSpPr/>
          <p:nvPr/>
        </p:nvSpPr>
        <p:spPr>
          <a:xfrm>
            <a:off x="457200" y="310896"/>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5" name="Image 0" descr="/home/claude/build/assets/flag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不適切な接待・贈答に気づいたら</a:t>
            </a:r>
            <a:endParaRPr lang="en-US" sz="2500" dirty="0"/>
          </a:p>
        </p:txBody>
      </p:sp>
      <p:sp>
        <p:nvSpPr>
          <p:cNvPr id="7" name="Shape 4"/>
          <p:cNvSpPr/>
          <p:nvPr/>
        </p:nvSpPr>
        <p:spPr>
          <a:xfrm>
            <a:off x="457200" y="1097280"/>
            <a:ext cx="8229600" cy="914400"/>
          </a:xfrm>
          <a:prstGeom prst="roundRect">
            <a:avLst>
              <a:gd name="adj" fmla="val 9000"/>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713232" y="1298448"/>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9" name="Image 1" descr="/home/claude/build/assets/warn_white.png">    </p:cNvPr>
          <p:cNvPicPr>
            <a:picLocks noChangeAspect="1"/>
          </p:cNvPicPr>
          <p:nvPr/>
        </p:nvPicPr>
        <p:blipFill>
          <a:blip r:embed="rId2"/>
          <a:stretch>
            <a:fillRect/>
          </a:stretch>
        </p:blipFill>
        <p:spPr>
          <a:xfrm>
            <a:off x="854964" y="1440180"/>
            <a:ext cx="283464" cy="283464"/>
          </a:xfrm>
          <a:prstGeom prst="rect">
            <a:avLst/>
          </a:prstGeom>
        </p:spPr>
      </p:pic>
      <p:sp>
        <p:nvSpPr>
          <p:cNvPr id="10" name="Text 6"/>
          <p:cNvSpPr/>
          <p:nvPr/>
        </p:nvSpPr>
        <p:spPr>
          <a:xfrm>
            <a:off x="1463040" y="1188720"/>
            <a:ext cx="6949440" cy="777240"/>
          </a:xfrm>
          <a:prstGeom prst="rect">
            <a:avLst/>
          </a:prstGeom>
          <a:noFill/>
          <a:ln/>
        </p:spPr>
        <p:txBody>
          <a:bodyPr wrap="square" lIns="0" tIns="0" rIns="0" bIns="0" rtlCol="0" anchor="ctr"/>
          <a:lstStyle/>
          <a:p>
            <a:pPr algn="l" indent="0" marL="0">
              <a:buNone/>
            </a:pPr>
            <a:r>
              <a:rPr lang="en-US" sz="1800" b="1" dirty="0">
                <a:solidFill>
                  <a:srgbClr val="B42318"/>
                </a:solidFill>
                <a:latin typeface="Meiryo" pitchFamily="34" charset="0"/>
                <a:ea typeface="Meiryo" pitchFamily="34" charset="-122"/>
                <a:cs typeface="Meiryo" pitchFamily="34" charset="-120"/>
              </a:rPr>
              <a:t>基本は3つ。隠さず・消さず・すぐ報告。</a:t>
            </a:r>
            <a:endParaRPr lang="en-US" sz="1800" dirty="0"/>
          </a:p>
        </p:txBody>
      </p:sp>
      <p:sp>
        <p:nvSpPr>
          <p:cNvPr id="11" name="Shape 7"/>
          <p:cNvSpPr/>
          <p:nvPr/>
        </p:nvSpPr>
        <p:spPr>
          <a:xfrm>
            <a:off x="457200" y="2240280"/>
            <a:ext cx="2679192" cy="1920240"/>
          </a:xfrm>
          <a:prstGeom prst="roundRect">
            <a:avLst>
              <a:gd name="adj" fmla="val 428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2" name="Shape 8"/>
          <p:cNvSpPr/>
          <p:nvPr/>
        </p:nvSpPr>
        <p:spPr>
          <a:xfrm>
            <a:off x="1504188" y="2478024"/>
            <a:ext cx="585216" cy="585216"/>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13" name="Image 2" descr="/home/claude/build/assets/lock_white.png">    </p:cNvPr>
          <p:cNvPicPr>
            <a:picLocks noChangeAspect="1"/>
          </p:cNvPicPr>
          <p:nvPr/>
        </p:nvPicPr>
        <p:blipFill>
          <a:blip r:embed="rId3"/>
          <a:stretch>
            <a:fillRect/>
          </a:stretch>
        </p:blipFill>
        <p:spPr>
          <a:xfrm>
            <a:off x="1650492" y="2624328"/>
            <a:ext cx="292608" cy="292608"/>
          </a:xfrm>
          <a:prstGeom prst="rect">
            <a:avLst/>
          </a:prstGeom>
        </p:spPr>
      </p:pic>
      <p:sp>
        <p:nvSpPr>
          <p:cNvPr id="14" name="Text 9"/>
          <p:cNvSpPr/>
          <p:nvPr/>
        </p:nvSpPr>
        <p:spPr>
          <a:xfrm>
            <a:off x="548640" y="3154680"/>
            <a:ext cx="2496312" cy="420624"/>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隠さない</a:t>
            </a:r>
            <a:endParaRPr lang="en-US" sz="1500" dirty="0"/>
          </a:p>
        </p:txBody>
      </p:sp>
      <p:sp>
        <p:nvSpPr>
          <p:cNvPr id="15" name="Text 10"/>
          <p:cNvSpPr/>
          <p:nvPr/>
        </p:nvSpPr>
        <p:spPr>
          <a:xfrm>
            <a:off x="585216" y="3575304"/>
            <a:ext cx="2423160" cy="530352"/>
          </a:xfrm>
          <a:prstGeom prst="rect">
            <a:avLst/>
          </a:prstGeom>
          <a:noFill/>
          <a:ln/>
        </p:spPr>
        <p:txBody>
          <a:bodyPr wrap="square" lIns="0" tIns="0" rIns="0" bIns="0" rtlCol="0" anchor="t"/>
          <a:lstStyle/>
          <a:p>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自分や同僚の行為でも、隠したり取り繕ったりしない</a:t>
            </a:r>
            <a:endParaRPr lang="en-US" sz="1150" dirty="0"/>
          </a:p>
        </p:txBody>
      </p:sp>
      <p:sp>
        <p:nvSpPr>
          <p:cNvPr id="16" name="Shape 11"/>
          <p:cNvSpPr/>
          <p:nvPr/>
        </p:nvSpPr>
        <p:spPr>
          <a:xfrm>
            <a:off x="3200400" y="2240280"/>
            <a:ext cx="2679192" cy="1920240"/>
          </a:xfrm>
          <a:prstGeom prst="roundRect">
            <a:avLst>
              <a:gd name="adj" fmla="val 428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7" name="Shape 12"/>
          <p:cNvSpPr/>
          <p:nvPr/>
        </p:nvSpPr>
        <p:spPr>
          <a:xfrm>
            <a:off x="4247388" y="2478024"/>
            <a:ext cx="585216" cy="585216"/>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8" name="Image 3" descr="/home/claude/build/assets/file_white.png">    </p:cNvPr>
          <p:cNvPicPr>
            <a:picLocks noChangeAspect="1"/>
          </p:cNvPicPr>
          <p:nvPr/>
        </p:nvPicPr>
        <p:blipFill>
          <a:blip r:embed="rId4"/>
          <a:stretch>
            <a:fillRect/>
          </a:stretch>
        </p:blipFill>
        <p:spPr>
          <a:xfrm>
            <a:off x="4393692" y="2624328"/>
            <a:ext cx="292608" cy="292608"/>
          </a:xfrm>
          <a:prstGeom prst="rect">
            <a:avLst/>
          </a:prstGeom>
        </p:spPr>
      </p:pic>
      <p:sp>
        <p:nvSpPr>
          <p:cNvPr id="19" name="Text 13"/>
          <p:cNvSpPr/>
          <p:nvPr/>
        </p:nvSpPr>
        <p:spPr>
          <a:xfrm>
            <a:off x="3291840" y="3154680"/>
            <a:ext cx="2496312" cy="420624"/>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消さない</a:t>
            </a:r>
            <a:endParaRPr lang="en-US" sz="1500" dirty="0"/>
          </a:p>
        </p:txBody>
      </p:sp>
      <p:sp>
        <p:nvSpPr>
          <p:cNvPr id="20" name="Text 14"/>
          <p:cNvSpPr/>
          <p:nvPr/>
        </p:nvSpPr>
        <p:spPr>
          <a:xfrm>
            <a:off x="3328416" y="3575304"/>
            <a:ext cx="2423160" cy="530352"/>
          </a:xfrm>
          <a:prstGeom prst="rect">
            <a:avLst/>
          </a:prstGeom>
          <a:noFill/>
          <a:ln/>
        </p:spPr>
        <p:txBody>
          <a:bodyPr wrap="square" lIns="0" tIns="0" rIns="0" bIns="0" rtlCol="0" anchor="t"/>
          <a:lstStyle/>
          <a:p>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メール・チャット・領収書・記録を削除・改ざんしない</a:t>
            </a:r>
            <a:endParaRPr lang="en-US" sz="1150" dirty="0"/>
          </a:p>
        </p:txBody>
      </p:sp>
      <p:sp>
        <p:nvSpPr>
          <p:cNvPr id="21" name="Shape 15"/>
          <p:cNvSpPr/>
          <p:nvPr/>
        </p:nvSpPr>
        <p:spPr>
          <a:xfrm>
            <a:off x="5943600" y="2240280"/>
            <a:ext cx="2679192" cy="1920240"/>
          </a:xfrm>
          <a:prstGeom prst="roundRect">
            <a:avLst>
              <a:gd name="adj" fmla="val 428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2" name="Shape 16"/>
          <p:cNvSpPr/>
          <p:nvPr/>
        </p:nvSpPr>
        <p:spPr>
          <a:xfrm>
            <a:off x="6990588" y="2478024"/>
            <a:ext cx="585216" cy="585216"/>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23" name="Image 4" descr="/home/claude/build/assets/phone_white.png">    </p:cNvPr>
          <p:cNvPicPr>
            <a:picLocks noChangeAspect="1"/>
          </p:cNvPicPr>
          <p:nvPr/>
        </p:nvPicPr>
        <p:blipFill>
          <a:blip r:embed="rId5"/>
          <a:stretch>
            <a:fillRect/>
          </a:stretch>
        </p:blipFill>
        <p:spPr>
          <a:xfrm>
            <a:off x="7136892" y="2624328"/>
            <a:ext cx="292608" cy="292608"/>
          </a:xfrm>
          <a:prstGeom prst="rect">
            <a:avLst/>
          </a:prstGeom>
        </p:spPr>
      </p:pic>
      <p:sp>
        <p:nvSpPr>
          <p:cNvPr id="24" name="Text 17"/>
          <p:cNvSpPr/>
          <p:nvPr/>
        </p:nvSpPr>
        <p:spPr>
          <a:xfrm>
            <a:off x="6035040" y="3154680"/>
            <a:ext cx="2496312" cy="420624"/>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すぐ報告</a:t>
            </a:r>
            <a:endParaRPr lang="en-US" sz="1500" dirty="0"/>
          </a:p>
        </p:txBody>
      </p:sp>
      <p:sp>
        <p:nvSpPr>
          <p:cNvPr id="25" name="Text 18"/>
          <p:cNvSpPr/>
          <p:nvPr/>
        </p:nvSpPr>
        <p:spPr>
          <a:xfrm>
            <a:off x="6071616" y="3575304"/>
            <a:ext cx="2423160" cy="530352"/>
          </a:xfrm>
          <a:prstGeom prst="rect">
            <a:avLst/>
          </a:prstGeom>
          <a:noFill/>
          <a:ln/>
        </p:spPr>
        <p:txBody>
          <a:bodyPr wrap="square" lIns="0" tIns="0" rIns="0" bIns="0" rtlCol="0" anchor="t"/>
          <a:lstStyle/>
          <a:p>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上長・法務・コンプラ、必要なら内部通報窓口へ</a:t>
            </a:r>
            <a:endParaRPr lang="en-US" sz="11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p.27</a:t>
            </a:r>
            <a:endParaRPr lang="en-US" sz="900" dirty="0"/>
          </a:p>
        </p:txBody>
      </p:sp>
      <p:sp>
        <p:nvSpPr>
          <p:cNvPr id="4" name="Shape 2"/>
          <p:cNvSpPr/>
          <p:nvPr/>
        </p:nvSpPr>
        <p:spPr>
          <a:xfrm>
            <a:off x="457200" y="310896"/>
            <a:ext cx="566928" cy="566928"/>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5" name="Image 0" descr="/home/claude/build/assets/eye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証拠保全と報告のポイント</a:t>
            </a:r>
            <a:endParaRPr lang="en-US" sz="2500" dirty="0"/>
          </a:p>
        </p:txBody>
      </p:sp>
      <p:sp>
        <p:nvSpPr>
          <p:cNvPr id="7" name="Shape 4"/>
          <p:cNvSpPr/>
          <p:nvPr/>
        </p:nvSpPr>
        <p:spPr>
          <a:xfrm>
            <a:off x="457200" y="1097280"/>
            <a:ext cx="4069080" cy="3108960"/>
          </a:xfrm>
          <a:prstGeom prst="roundRect">
            <a:avLst>
              <a:gd name="adj" fmla="val 2647"/>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85800" y="1280160"/>
            <a:ext cx="3657600" cy="365760"/>
          </a:xfrm>
          <a:prstGeom prst="rect">
            <a:avLst/>
          </a:prstGeom>
          <a:noFill/>
          <a:ln/>
        </p:spPr>
        <p:txBody>
          <a:bodyPr wrap="square" lIns="0" tIns="0" rIns="0" bIns="0" rtlCol="0" anchor="ctr"/>
          <a:lstStyle/>
          <a:p>
            <a:pPr algn="l" indent="0" marL="0">
              <a:buNone/>
            </a:pPr>
            <a:r>
              <a:rPr lang="en-US" sz="1500" b="1" dirty="0">
                <a:solidFill>
                  <a:srgbClr val="237A75"/>
                </a:solidFill>
                <a:latin typeface="Meiryo" pitchFamily="34" charset="0"/>
                <a:ea typeface="Meiryo" pitchFamily="34" charset="-122"/>
                <a:cs typeface="Meiryo" pitchFamily="34" charset="-120"/>
              </a:rPr>
              <a:t>残すべきもの</a:t>
            </a:r>
            <a:endParaRPr lang="en-US" sz="1500" dirty="0"/>
          </a:p>
        </p:txBody>
      </p:sp>
      <p:sp>
        <p:nvSpPr>
          <p:cNvPr id="9" name="Text 6"/>
          <p:cNvSpPr/>
          <p:nvPr/>
        </p:nvSpPr>
        <p:spPr>
          <a:xfrm>
            <a:off x="685800" y="1719072"/>
            <a:ext cx="3657600" cy="2377440"/>
          </a:xfrm>
          <a:prstGeom prst="rect">
            <a:avLst/>
          </a:prstGeom>
          <a:noFill/>
          <a:ln/>
        </p:spPr>
        <p:txBody>
          <a:bodyPr wrap="square" rtlCol="0" anchor="t"/>
          <a:lstStyle/>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やり取りのメール・チャット</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招待状・案内・申込み記録</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領収書・請求書・支払記録</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贈答品の写真・現物（開封せず保管）</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承認記録・社内のやり取り</a:t>
            </a:r>
            <a:endParaRPr lang="en-US" sz="1300" dirty="0"/>
          </a:p>
        </p:txBody>
      </p:sp>
      <p:sp>
        <p:nvSpPr>
          <p:cNvPr id="10" name="Shape 7"/>
          <p:cNvSpPr/>
          <p:nvPr/>
        </p:nvSpPr>
        <p:spPr>
          <a:xfrm>
            <a:off x="4617720" y="1097280"/>
            <a:ext cx="4069080" cy="3108960"/>
          </a:xfrm>
          <a:prstGeom prst="roundRect">
            <a:avLst>
              <a:gd name="adj" fmla="val 2647"/>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1" name="Text 8"/>
          <p:cNvSpPr/>
          <p:nvPr/>
        </p:nvSpPr>
        <p:spPr>
          <a:xfrm>
            <a:off x="4846320" y="1280160"/>
            <a:ext cx="3657600" cy="365760"/>
          </a:xfrm>
          <a:prstGeom prst="rect">
            <a:avLst/>
          </a:prstGeom>
          <a:noFill/>
          <a:ln/>
        </p:spPr>
        <p:txBody>
          <a:bodyPr wrap="square" lIns="0" tIns="0" rIns="0" bIns="0" rtlCol="0" anchor="ctr"/>
          <a:lstStyle/>
          <a:p>
            <a:pPr algn="l" indent="0" marL="0">
              <a:buNone/>
            </a:pPr>
            <a:r>
              <a:rPr lang="en-US" sz="1450" b="1" dirty="0">
                <a:solidFill>
                  <a:srgbClr val="16314F"/>
                </a:solidFill>
                <a:latin typeface="Meiryo" pitchFamily="34" charset="0"/>
                <a:ea typeface="Meiryo" pitchFamily="34" charset="-122"/>
                <a:cs typeface="Meiryo" pitchFamily="34" charset="-120"/>
              </a:rPr>
              <a:t>報告で現場が独断しないこと</a:t>
            </a:r>
            <a:endParaRPr lang="en-US" sz="1450" dirty="0"/>
          </a:p>
        </p:txBody>
      </p:sp>
      <p:sp>
        <p:nvSpPr>
          <p:cNvPr id="12" name="Text 9"/>
          <p:cNvSpPr/>
          <p:nvPr/>
        </p:nvSpPr>
        <p:spPr>
          <a:xfrm>
            <a:off x="4846320" y="1719072"/>
            <a:ext cx="3657600" cy="2194560"/>
          </a:xfrm>
          <a:prstGeom prst="rect">
            <a:avLst/>
          </a:prstGeom>
          <a:noFill/>
          <a:ln/>
        </p:spPr>
        <p:txBody>
          <a:bodyPr wrap="square" rtlCol="0" anchor="t"/>
          <a:lstStyle/>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贈収賄・贈賄該当性の最終判断</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外国公務員・利益相反の該当性</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会計・税務処理の可否</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懲戒・対外対応・公表の判断</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相手への謝罪・返金・約束</a:t>
            </a:r>
            <a:endParaRPr lang="en-US" sz="1300" dirty="0"/>
          </a:p>
        </p:txBody>
      </p:sp>
      <p:sp>
        <p:nvSpPr>
          <p:cNvPr id="13" name="Shape 10"/>
          <p:cNvSpPr/>
          <p:nvPr/>
        </p:nvSpPr>
        <p:spPr>
          <a:xfrm>
            <a:off x="4846320" y="3703320"/>
            <a:ext cx="3566160" cy="384048"/>
          </a:xfrm>
          <a:prstGeom prst="roundRect">
            <a:avLst>
              <a:gd name="adj" fmla="val 50000"/>
            </a:avLst>
          </a:prstGeom>
          <a:solidFill>
            <a:srgbClr val="16314F"/>
          </a:solidFill>
          <a:ln/>
        </p:spPr>
      </p:sp>
      <p:sp>
        <p:nvSpPr>
          <p:cNvPr id="14" name="Text 11"/>
          <p:cNvSpPr/>
          <p:nvPr/>
        </p:nvSpPr>
        <p:spPr>
          <a:xfrm>
            <a:off x="4846320" y="3703320"/>
            <a:ext cx="3566160" cy="384048"/>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判断は会社（法務・コンプラ等）が行う</a:t>
            </a:r>
            <a:endParaRPr lang="en-US" sz="11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p.28</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scroll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ケース1：取引先からの高額接待</a:t>
            </a:r>
            <a:endParaRPr lang="en-US" sz="2500" dirty="0"/>
          </a:p>
        </p:txBody>
      </p:sp>
      <p:sp>
        <p:nvSpPr>
          <p:cNvPr id="7" name="Shape 4"/>
          <p:cNvSpPr/>
          <p:nvPr/>
        </p:nvSpPr>
        <p:spPr>
          <a:xfrm>
            <a:off x="457200" y="1078992"/>
            <a:ext cx="8229600" cy="1024128"/>
          </a:xfrm>
          <a:prstGeom prst="roundRect">
            <a:avLst>
              <a:gd name="adj" fmla="val 803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40080" y="1243584"/>
            <a:ext cx="1371600" cy="365760"/>
          </a:xfrm>
          <a:prstGeom prst="roundRect">
            <a:avLst>
              <a:gd name="adj" fmla="val 50000"/>
            </a:avLst>
          </a:prstGeom>
          <a:solidFill>
            <a:srgbClr val="16314F"/>
          </a:solidFill>
          <a:ln/>
        </p:spPr>
      </p:sp>
      <p:sp>
        <p:nvSpPr>
          <p:cNvPr id="9" name="Text 6"/>
          <p:cNvSpPr/>
          <p:nvPr/>
        </p:nvSpPr>
        <p:spPr>
          <a:xfrm>
            <a:off x="640080" y="1243584"/>
            <a:ext cx="137160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CASE 1</a:t>
            </a:r>
            <a:endParaRPr lang="en-US" sz="1200" dirty="0"/>
          </a:p>
        </p:txBody>
      </p:sp>
      <p:sp>
        <p:nvSpPr>
          <p:cNvPr id="10" name="Text 7"/>
          <p:cNvSpPr/>
          <p:nvPr/>
        </p:nvSpPr>
        <p:spPr>
          <a:xfrm>
            <a:off x="640080" y="1591056"/>
            <a:ext cx="7863840" cy="457200"/>
          </a:xfrm>
          <a:prstGeom prst="rect">
            <a:avLst/>
          </a:prstGeom>
          <a:noFill/>
          <a:ln/>
        </p:spPr>
        <p:txBody>
          <a:bodyPr wrap="square" lIns="0" tIns="0" rIns="0" bIns="0" rtlCol="0" anchor="t"/>
          <a:lstStyle/>
          <a:p>
            <a:pPr algn="l" indent="0" marL="0">
              <a:lnSpc>
                <a:spcPct val="106000"/>
              </a:lnSpc>
              <a:buNone/>
            </a:pPr>
            <a:r>
              <a:rPr lang="en-US" sz="1250" dirty="0">
                <a:solidFill>
                  <a:srgbClr val="263238"/>
                </a:solidFill>
                <a:latin typeface="Meiryo" pitchFamily="34" charset="0"/>
                <a:ea typeface="Meiryo" pitchFamily="34" charset="-122"/>
                <a:cs typeface="Meiryo" pitchFamily="34" charset="-120"/>
              </a:rPr>
              <a:t>契約更新の交渉中、取引先から高級店での会食に招待された。相手は「いつものお礼」と言うが、契約条件の見直し交渉中である。</a:t>
            </a:r>
            <a:endParaRPr lang="en-US" sz="1250" dirty="0"/>
          </a:p>
        </p:txBody>
      </p:sp>
      <p:sp>
        <p:nvSpPr>
          <p:cNvPr id="11" name="Shape 8"/>
          <p:cNvSpPr/>
          <p:nvPr/>
        </p:nvSpPr>
        <p:spPr>
          <a:xfrm>
            <a:off x="457200" y="2240280"/>
            <a:ext cx="987552" cy="329184"/>
          </a:xfrm>
          <a:prstGeom prst="roundRect">
            <a:avLst>
              <a:gd name="adj" fmla="val 50000"/>
            </a:avLst>
          </a:prstGeom>
          <a:solidFill>
            <a:srgbClr val="E8EEF3"/>
          </a:solidFill>
          <a:ln/>
        </p:spPr>
      </p:sp>
      <p:sp>
        <p:nvSpPr>
          <p:cNvPr id="12" name="Text 9"/>
          <p:cNvSpPr/>
          <p:nvPr/>
        </p:nvSpPr>
        <p:spPr>
          <a:xfrm>
            <a:off x="457200" y="2240280"/>
            <a:ext cx="987552"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受ける側</a:t>
            </a:r>
            <a:endParaRPr lang="en-US" sz="1050" dirty="0"/>
          </a:p>
        </p:txBody>
      </p:sp>
      <p:sp>
        <p:nvSpPr>
          <p:cNvPr id="13" name="Shape 10"/>
          <p:cNvSpPr/>
          <p:nvPr/>
        </p:nvSpPr>
        <p:spPr>
          <a:xfrm>
            <a:off x="1554480" y="2240280"/>
            <a:ext cx="1138428" cy="329184"/>
          </a:xfrm>
          <a:prstGeom prst="roundRect">
            <a:avLst>
              <a:gd name="adj" fmla="val 50000"/>
            </a:avLst>
          </a:prstGeom>
          <a:solidFill>
            <a:srgbClr val="E8EEF3"/>
          </a:solidFill>
          <a:ln/>
        </p:spPr>
      </p:sp>
      <p:sp>
        <p:nvSpPr>
          <p:cNvPr id="14" name="Text 11"/>
          <p:cNvSpPr/>
          <p:nvPr/>
        </p:nvSpPr>
        <p:spPr>
          <a:xfrm>
            <a:off x="1554480" y="2240280"/>
            <a:ext cx="1138428"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民間取引先</a:t>
            </a:r>
            <a:endParaRPr lang="en-US" sz="1050" dirty="0"/>
          </a:p>
        </p:txBody>
      </p:sp>
      <p:sp>
        <p:nvSpPr>
          <p:cNvPr id="15" name="Shape 12"/>
          <p:cNvSpPr/>
          <p:nvPr/>
        </p:nvSpPr>
        <p:spPr>
          <a:xfrm>
            <a:off x="2802636" y="2240280"/>
            <a:ext cx="1138428" cy="329184"/>
          </a:xfrm>
          <a:prstGeom prst="roundRect">
            <a:avLst>
              <a:gd name="adj" fmla="val 50000"/>
            </a:avLst>
          </a:prstGeom>
          <a:solidFill>
            <a:srgbClr val="E8EEF3"/>
          </a:solidFill>
          <a:ln/>
        </p:spPr>
      </p:sp>
      <p:sp>
        <p:nvSpPr>
          <p:cNvPr id="16" name="Text 13"/>
          <p:cNvSpPr/>
          <p:nvPr/>
        </p:nvSpPr>
        <p:spPr>
          <a:xfrm>
            <a:off x="2802636" y="2240280"/>
            <a:ext cx="1138428"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契約交渉中</a:t>
            </a:r>
            <a:endParaRPr lang="en-US" sz="1050" dirty="0"/>
          </a:p>
        </p:txBody>
      </p:sp>
      <p:sp>
        <p:nvSpPr>
          <p:cNvPr id="17" name="Shape 14"/>
          <p:cNvSpPr/>
          <p:nvPr/>
        </p:nvSpPr>
        <p:spPr>
          <a:xfrm>
            <a:off x="4050792" y="2240280"/>
            <a:ext cx="1138428" cy="329184"/>
          </a:xfrm>
          <a:prstGeom prst="roundRect">
            <a:avLst>
              <a:gd name="adj" fmla="val 50000"/>
            </a:avLst>
          </a:prstGeom>
          <a:solidFill>
            <a:srgbClr val="E8EEF3"/>
          </a:solidFill>
          <a:ln/>
        </p:spPr>
      </p:sp>
      <p:sp>
        <p:nvSpPr>
          <p:cNvPr id="18" name="Text 15"/>
          <p:cNvSpPr/>
          <p:nvPr/>
        </p:nvSpPr>
        <p:spPr>
          <a:xfrm>
            <a:off x="4050792" y="2240280"/>
            <a:ext cx="1138428"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高額・頻度</a:t>
            </a:r>
            <a:endParaRPr lang="en-US" sz="1050" dirty="0"/>
          </a:p>
        </p:txBody>
      </p:sp>
      <p:sp>
        <p:nvSpPr>
          <p:cNvPr id="19" name="Shape 16"/>
          <p:cNvSpPr/>
          <p:nvPr/>
        </p:nvSpPr>
        <p:spPr>
          <a:xfrm>
            <a:off x="457200" y="2724912"/>
            <a:ext cx="4069080" cy="1481328"/>
          </a:xfrm>
          <a:prstGeom prst="roundRect">
            <a:avLst>
              <a:gd name="adj" fmla="val 5556"/>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0" name="Shape 17"/>
          <p:cNvSpPr/>
          <p:nvPr/>
        </p:nvSpPr>
        <p:spPr>
          <a:xfrm>
            <a:off x="640080" y="2889504"/>
            <a:ext cx="420624" cy="42062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1" name="Image 1" descr="/home/claude/build/assets/ban_white.png">    </p:cNvPr>
          <p:cNvPicPr>
            <a:picLocks noChangeAspect="1"/>
          </p:cNvPicPr>
          <p:nvPr/>
        </p:nvPicPr>
        <p:blipFill>
          <a:blip r:embed="rId2"/>
          <a:stretch>
            <a:fillRect/>
          </a:stretch>
        </p:blipFill>
        <p:spPr>
          <a:xfrm>
            <a:off x="745236" y="2994660"/>
            <a:ext cx="210312" cy="210312"/>
          </a:xfrm>
          <a:prstGeom prst="rect">
            <a:avLst/>
          </a:prstGeom>
        </p:spPr>
      </p:pic>
      <p:sp>
        <p:nvSpPr>
          <p:cNvPr id="22" name="Text 18"/>
          <p:cNvSpPr/>
          <p:nvPr/>
        </p:nvSpPr>
        <p:spPr>
          <a:xfrm>
            <a:off x="1143000" y="2862072"/>
            <a:ext cx="3200400" cy="365760"/>
          </a:xfrm>
          <a:prstGeom prst="rect">
            <a:avLst/>
          </a:prstGeom>
          <a:noFill/>
          <a:ln/>
        </p:spPr>
        <p:txBody>
          <a:bodyPr wrap="square" lIns="0" tIns="0" rIns="0" bIns="0" rtlCol="0" anchor="ctr"/>
          <a:lstStyle/>
          <a:p>
            <a:pPr algn="l" indent="0" marL="0">
              <a:buNone/>
            </a:pPr>
            <a:r>
              <a:rPr lang="en-US" sz="1300" b="1" dirty="0">
                <a:solidFill>
                  <a:srgbClr val="B42318"/>
                </a:solidFill>
                <a:latin typeface="Meiryo" pitchFamily="34" charset="0"/>
                <a:ea typeface="Meiryo" pitchFamily="34" charset="-122"/>
                <a:cs typeface="Meiryo" pitchFamily="34" charset="-120"/>
              </a:rPr>
              <a:t>やってはいけない</a:t>
            </a:r>
            <a:endParaRPr lang="en-US" sz="1300" dirty="0"/>
          </a:p>
        </p:txBody>
      </p:sp>
      <p:sp>
        <p:nvSpPr>
          <p:cNvPr id="23" name="Text 19"/>
          <p:cNvSpPr/>
          <p:nvPr/>
        </p:nvSpPr>
        <p:spPr>
          <a:xfrm>
            <a:off x="65836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「お礼だから」と受ける</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判断を一人で済ませる</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記録を残さない</a:t>
            </a:r>
            <a:endParaRPr lang="en-US" sz="1150" dirty="0"/>
          </a:p>
        </p:txBody>
      </p:sp>
      <p:sp>
        <p:nvSpPr>
          <p:cNvPr id="24" name="Shape 20"/>
          <p:cNvSpPr/>
          <p:nvPr/>
        </p:nvSpPr>
        <p:spPr>
          <a:xfrm>
            <a:off x="4617720" y="2724912"/>
            <a:ext cx="4069080" cy="1481328"/>
          </a:xfrm>
          <a:prstGeom prst="roundRect">
            <a:avLst>
              <a:gd name="adj" fmla="val 5556"/>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5" name="Shape 21"/>
          <p:cNvSpPr/>
          <p:nvPr/>
        </p:nvSpPr>
        <p:spPr>
          <a:xfrm>
            <a:off x="4800600" y="2889504"/>
            <a:ext cx="420624" cy="420624"/>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26" name="Image 2" descr="/home/claude/build/assets/check_white.png">    </p:cNvPr>
          <p:cNvPicPr>
            <a:picLocks noChangeAspect="1"/>
          </p:cNvPicPr>
          <p:nvPr/>
        </p:nvPicPr>
        <p:blipFill>
          <a:blip r:embed="rId3"/>
          <a:stretch>
            <a:fillRect/>
          </a:stretch>
        </p:blipFill>
        <p:spPr>
          <a:xfrm>
            <a:off x="4905756" y="2994660"/>
            <a:ext cx="210312" cy="210312"/>
          </a:xfrm>
          <a:prstGeom prst="rect">
            <a:avLst/>
          </a:prstGeom>
        </p:spPr>
      </p:pic>
      <p:sp>
        <p:nvSpPr>
          <p:cNvPr id="27" name="Text 22"/>
          <p:cNvSpPr/>
          <p:nvPr/>
        </p:nvSpPr>
        <p:spPr>
          <a:xfrm>
            <a:off x="5303520" y="2862072"/>
            <a:ext cx="3200400" cy="365760"/>
          </a:xfrm>
          <a:prstGeom prst="rect">
            <a:avLst/>
          </a:prstGeom>
          <a:noFill/>
          <a:ln/>
        </p:spPr>
        <p:txBody>
          <a:bodyPr wrap="square" lIns="0" tIns="0" rIns="0" bIns="0" rtlCol="0" anchor="ctr"/>
          <a:lstStyle/>
          <a:p>
            <a:pPr algn="l" indent="0" marL="0">
              <a:buNone/>
            </a:pPr>
            <a:r>
              <a:rPr lang="en-US" sz="1300" b="1" dirty="0">
                <a:solidFill>
                  <a:srgbClr val="2F6B4F"/>
                </a:solidFill>
                <a:latin typeface="Meiryo" pitchFamily="34" charset="0"/>
                <a:ea typeface="Meiryo" pitchFamily="34" charset="-122"/>
                <a:cs typeface="Meiryo" pitchFamily="34" charset="-120"/>
              </a:rPr>
              <a:t>とるべき行動</a:t>
            </a:r>
            <a:endParaRPr lang="en-US" sz="1300" dirty="0"/>
          </a:p>
        </p:txBody>
      </p:sp>
      <p:sp>
        <p:nvSpPr>
          <p:cNvPr id="28" name="Text 23"/>
          <p:cNvSpPr/>
          <p:nvPr/>
        </p:nvSpPr>
        <p:spPr>
          <a:xfrm>
            <a:off x="481888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交渉中であることを踏まえ辞退を検討</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事前に上長・法務へ相談</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経緯を記録する</a:t>
            </a:r>
            <a:endParaRPr lang="en-US" sz="11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p.29</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scroll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ケース2：公務員への手土産・会食</a:t>
            </a:r>
            <a:endParaRPr lang="en-US" sz="2500" dirty="0"/>
          </a:p>
        </p:txBody>
      </p:sp>
      <p:sp>
        <p:nvSpPr>
          <p:cNvPr id="7" name="Shape 4"/>
          <p:cNvSpPr/>
          <p:nvPr/>
        </p:nvSpPr>
        <p:spPr>
          <a:xfrm>
            <a:off x="457200" y="1078992"/>
            <a:ext cx="8229600" cy="1024128"/>
          </a:xfrm>
          <a:prstGeom prst="roundRect">
            <a:avLst>
              <a:gd name="adj" fmla="val 803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40080" y="1243584"/>
            <a:ext cx="1371600" cy="365760"/>
          </a:xfrm>
          <a:prstGeom prst="roundRect">
            <a:avLst>
              <a:gd name="adj" fmla="val 50000"/>
            </a:avLst>
          </a:prstGeom>
          <a:solidFill>
            <a:srgbClr val="16314F"/>
          </a:solidFill>
          <a:ln/>
        </p:spPr>
      </p:sp>
      <p:sp>
        <p:nvSpPr>
          <p:cNvPr id="9" name="Text 6"/>
          <p:cNvSpPr/>
          <p:nvPr/>
        </p:nvSpPr>
        <p:spPr>
          <a:xfrm>
            <a:off x="640080" y="1243584"/>
            <a:ext cx="137160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CASE 2</a:t>
            </a:r>
            <a:endParaRPr lang="en-US" sz="1200" dirty="0"/>
          </a:p>
        </p:txBody>
      </p:sp>
      <p:sp>
        <p:nvSpPr>
          <p:cNvPr id="10" name="Text 7"/>
          <p:cNvSpPr/>
          <p:nvPr/>
        </p:nvSpPr>
        <p:spPr>
          <a:xfrm>
            <a:off x="640080" y="1591056"/>
            <a:ext cx="7863840" cy="457200"/>
          </a:xfrm>
          <a:prstGeom prst="rect">
            <a:avLst/>
          </a:prstGeom>
          <a:noFill/>
          <a:ln/>
        </p:spPr>
        <p:txBody>
          <a:bodyPr wrap="square" lIns="0" tIns="0" rIns="0" bIns="0" rtlCol="0" anchor="t"/>
          <a:lstStyle/>
          <a:p>
            <a:pPr algn="l" indent="0" marL="0">
              <a:lnSpc>
                <a:spcPct val="106000"/>
              </a:lnSpc>
              <a:buNone/>
            </a:pPr>
            <a:r>
              <a:rPr lang="en-US" sz="1250" dirty="0">
                <a:solidFill>
                  <a:srgbClr val="263238"/>
                </a:solidFill>
                <a:latin typeface="Meiryo" pitchFamily="34" charset="0"/>
                <a:ea typeface="Meiryo" pitchFamily="34" charset="-122"/>
                <a:cs typeface="Meiryo" pitchFamily="34" charset="-120"/>
              </a:rPr>
              <a:t>官公庁との打合せ後、担当者が「軽い手土産と昼食くらい問題ない」と考え、許認可申請中の公務員に持参し会食に誘おうとしている。</a:t>
            </a:r>
            <a:endParaRPr lang="en-US" sz="1250" dirty="0"/>
          </a:p>
        </p:txBody>
      </p:sp>
      <p:sp>
        <p:nvSpPr>
          <p:cNvPr id="11" name="Shape 8"/>
          <p:cNvSpPr/>
          <p:nvPr/>
        </p:nvSpPr>
        <p:spPr>
          <a:xfrm>
            <a:off x="457200" y="2240280"/>
            <a:ext cx="836676" cy="329184"/>
          </a:xfrm>
          <a:prstGeom prst="roundRect">
            <a:avLst>
              <a:gd name="adj" fmla="val 50000"/>
            </a:avLst>
          </a:prstGeom>
          <a:solidFill>
            <a:srgbClr val="E8EEF3"/>
          </a:solidFill>
          <a:ln/>
        </p:spPr>
      </p:sp>
      <p:sp>
        <p:nvSpPr>
          <p:cNvPr id="12" name="Text 9"/>
          <p:cNvSpPr/>
          <p:nvPr/>
        </p:nvSpPr>
        <p:spPr>
          <a:xfrm>
            <a:off x="457200" y="2240280"/>
            <a:ext cx="836676"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渡す側</a:t>
            </a:r>
            <a:endParaRPr lang="en-US" sz="1050" dirty="0"/>
          </a:p>
        </p:txBody>
      </p:sp>
      <p:sp>
        <p:nvSpPr>
          <p:cNvPr id="13" name="Shape 10"/>
          <p:cNvSpPr/>
          <p:nvPr/>
        </p:nvSpPr>
        <p:spPr>
          <a:xfrm>
            <a:off x="1403604" y="2240280"/>
            <a:ext cx="836676" cy="329184"/>
          </a:xfrm>
          <a:prstGeom prst="roundRect">
            <a:avLst>
              <a:gd name="adj" fmla="val 50000"/>
            </a:avLst>
          </a:prstGeom>
          <a:solidFill>
            <a:srgbClr val="E8EEF3"/>
          </a:solidFill>
          <a:ln/>
        </p:spPr>
      </p:sp>
      <p:sp>
        <p:nvSpPr>
          <p:cNvPr id="14" name="Text 11"/>
          <p:cNvSpPr/>
          <p:nvPr/>
        </p:nvSpPr>
        <p:spPr>
          <a:xfrm>
            <a:off x="1403604" y="2240280"/>
            <a:ext cx="836676"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公務員</a:t>
            </a:r>
            <a:endParaRPr lang="en-US" sz="1050" dirty="0"/>
          </a:p>
        </p:txBody>
      </p:sp>
      <p:sp>
        <p:nvSpPr>
          <p:cNvPr id="15" name="Shape 12"/>
          <p:cNvSpPr/>
          <p:nvPr/>
        </p:nvSpPr>
        <p:spPr>
          <a:xfrm>
            <a:off x="2350008" y="2240280"/>
            <a:ext cx="1289304" cy="329184"/>
          </a:xfrm>
          <a:prstGeom prst="roundRect">
            <a:avLst>
              <a:gd name="adj" fmla="val 50000"/>
            </a:avLst>
          </a:prstGeom>
          <a:solidFill>
            <a:srgbClr val="E8EEF3"/>
          </a:solidFill>
          <a:ln/>
        </p:spPr>
      </p:sp>
      <p:sp>
        <p:nvSpPr>
          <p:cNvPr id="16" name="Text 13"/>
          <p:cNvSpPr/>
          <p:nvPr/>
        </p:nvSpPr>
        <p:spPr>
          <a:xfrm>
            <a:off x="2350008" y="2240280"/>
            <a:ext cx="1289304"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許認可申請中</a:t>
            </a:r>
            <a:endParaRPr lang="en-US" sz="1050" dirty="0"/>
          </a:p>
        </p:txBody>
      </p:sp>
      <p:sp>
        <p:nvSpPr>
          <p:cNvPr id="17" name="Shape 14"/>
          <p:cNvSpPr/>
          <p:nvPr/>
        </p:nvSpPr>
        <p:spPr>
          <a:xfrm>
            <a:off x="3749040" y="2240280"/>
            <a:ext cx="987552" cy="329184"/>
          </a:xfrm>
          <a:prstGeom prst="roundRect">
            <a:avLst>
              <a:gd name="adj" fmla="val 50000"/>
            </a:avLst>
          </a:prstGeom>
          <a:solidFill>
            <a:srgbClr val="E8EEF3"/>
          </a:solidFill>
          <a:ln/>
        </p:spPr>
      </p:sp>
      <p:sp>
        <p:nvSpPr>
          <p:cNvPr id="18" name="Text 15"/>
          <p:cNvSpPr/>
          <p:nvPr/>
        </p:nvSpPr>
        <p:spPr>
          <a:xfrm>
            <a:off x="3749040" y="2240280"/>
            <a:ext cx="987552"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倫理規程</a:t>
            </a:r>
            <a:endParaRPr lang="en-US" sz="1050" dirty="0"/>
          </a:p>
        </p:txBody>
      </p:sp>
      <p:sp>
        <p:nvSpPr>
          <p:cNvPr id="19" name="Shape 16"/>
          <p:cNvSpPr/>
          <p:nvPr/>
        </p:nvSpPr>
        <p:spPr>
          <a:xfrm>
            <a:off x="457200" y="2724912"/>
            <a:ext cx="4069080" cy="1481328"/>
          </a:xfrm>
          <a:prstGeom prst="roundRect">
            <a:avLst>
              <a:gd name="adj" fmla="val 5556"/>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0" name="Shape 17"/>
          <p:cNvSpPr/>
          <p:nvPr/>
        </p:nvSpPr>
        <p:spPr>
          <a:xfrm>
            <a:off x="640080" y="2889504"/>
            <a:ext cx="420624" cy="42062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1" name="Image 1" descr="/home/claude/build/assets/ban_white.png">    </p:cNvPr>
          <p:cNvPicPr>
            <a:picLocks noChangeAspect="1"/>
          </p:cNvPicPr>
          <p:nvPr/>
        </p:nvPicPr>
        <p:blipFill>
          <a:blip r:embed="rId2"/>
          <a:stretch>
            <a:fillRect/>
          </a:stretch>
        </p:blipFill>
        <p:spPr>
          <a:xfrm>
            <a:off x="745236" y="2994660"/>
            <a:ext cx="210312" cy="210312"/>
          </a:xfrm>
          <a:prstGeom prst="rect">
            <a:avLst/>
          </a:prstGeom>
        </p:spPr>
      </p:pic>
      <p:sp>
        <p:nvSpPr>
          <p:cNvPr id="22" name="Text 18"/>
          <p:cNvSpPr/>
          <p:nvPr/>
        </p:nvSpPr>
        <p:spPr>
          <a:xfrm>
            <a:off x="1143000" y="2862072"/>
            <a:ext cx="3200400" cy="365760"/>
          </a:xfrm>
          <a:prstGeom prst="rect">
            <a:avLst/>
          </a:prstGeom>
          <a:noFill/>
          <a:ln/>
        </p:spPr>
        <p:txBody>
          <a:bodyPr wrap="square" lIns="0" tIns="0" rIns="0" bIns="0" rtlCol="0" anchor="ctr"/>
          <a:lstStyle/>
          <a:p>
            <a:pPr algn="l" indent="0" marL="0">
              <a:buNone/>
            </a:pPr>
            <a:r>
              <a:rPr lang="en-US" sz="1300" b="1" dirty="0">
                <a:solidFill>
                  <a:srgbClr val="B42318"/>
                </a:solidFill>
                <a:latin typeface="Meiryo" pitchFamily="34" charset="0"/>
                <a:ea typeface="Meiryo" pitchFamily="34" charset="-122"/>
                <a:cs typeface="Meiryo" pitchFamily="34" charset="-120"/>
              </a:rPr>
              <a:t>やってはいけない</a:t>
            </a:r>
            <a:endParaRPr lang="en-US" sz="1300" dirty="0"/>
          </a:p>
        </p:txBody>
      </p:sp>
      <p:sp>
        <p:nvSpPr>
          <p:cNvPr id="23" name="Text 19"/>
          <p:cNvSpPr/>
          <p:nvPr/>
        </p:nvSpPr>
        <p:spPr>
          <a:xfrm>
            <a:off x="65836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「軽いから」と手土産・会食を持ちかける</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現場で可否を判断する</a:t>
            </a:r>
            <a:endParaRPr lang="en-US" sz="1150" dirty="0"/>
          </a:p>
        </p:txBody>
      </p:sp>
      <p:sp>
        <p:nvSpPr>
          <p:cNvPr id="24" name="Shape 20"/>
          <p:cNvSpPr/>
          <p:nvPr/>
        </p:nvSpPr>
        <p:spPr>
          <a:xfrm>
            <a:off x="4617720" y="2724912"/>
            <a:ext cx="4069080" cy="1481328"/>
          </a:xfrm>
          <a:prstGeom prst="roundRect">
            <a:avLst>
              <a:gd name="adj" fmla="val 5556"/>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5" name="Shape 21"/>
          <p:cNvSpPr/>
          <p:nvPr/>
        </p:nvSpPr>
        <p:spPr>
          <a:xfrm>
            <a:off x="4800600" y="2889504"/>
            <a:ext cx="420624" cy="420624"/>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26" name="Image 2" descr="/home/claude/build/assets/check_white.png">    </p:cNvPr>
          <p:cNvPicPr>
            <a:picLocks noChangeAspect="1"/>
          </p:cNvPicPr>
          <p:nvPr/>
        </p:nvPicPr>
        <p:blipFill>
          <a:blip r:embed="rId3"/>
          <a:stretch>
            <a:fillRect/>
          </a:stretch>
        </p:blipFill>
        <p:spPr>
          <a:xfrm>
            <a:off x="4905756" y="2994660"/>
            <a:ext cx="210312" cy="210312"/>
          </a:xfrm>
          <a:prstGeom prst="rect">
            <a:avLst/>
          </a:prstGeom>
        </p:spPr>
      </p:pic>
      <p:sp>
        <p:nvSpPr>
          <p:cNvPr id="27" name="Text 22"/>
          <p:cNvSpPr/>
          <p:nvPr/>
        </p:nvSpPr>
        <p:spPr>
          <a:xfrm>
            <a:off x="5303520" y="2862072"/>
            <a:ext cx="3200400" cy="365760"/>
          </a:xfrm>
          <a:prstGeom prst="rect">
            <a:avLst/>
          </a:prstGeom>
          <a:noFill/>
          <a:ln/>
        </p:spPr>
        <p:txBody>
          <a:bodyPr wrap="square" lIns="0" tIns="0" rIns="0" bIns="0" rtlCol="0" anchor="ctr"/>
          <a:lstStyle/>
          <a:p>
            <a:pPr algn="l" indent="0" marL="0">
              <a:buNone/>
            </a:pPr>
            <a:r>
              <a:rPr lang="en-US" sz="1300" b="1" dirty="0">
                <a:solidFill>
                  <a:srgbClr val="2F6B4F"/>
                </a:solidFill>
                <a:latin typeface="Meiryo" pitchFamily="34" charset="0"/>
                <a:ea typeface="Meiryo" pitchFamily="34" charset="-122"/>
                <a:cs typeface="Meiryo" pitchFamily="34" charset="-120"/>
              </a:rPr>
              <a:t>とるべき行動</a:t>
            </a:r>
            <a:endParaRPr lang="en-US" sz="1300" dirty="0"/>
          </a:p>
        </p:txBody>
      </p:sp>
      <p:sp>
        <p:nvSpPr>
          <p:cNvPr id="28" name="Text 23"/>
          <p:cNvSpPr/>
          <p:nvPr/>
        </p:nvSpPr>
        <p:spPr>
          <a:xfrm>
            <a:off x="481888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公務員・利害関係者の可能性を踏まえ控える</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誘わず、事前に法務・コンプラへ相談</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p.3</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question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導入：この接待、受けてよいですか？</a:t>
            </a:r>
            <a:endParaRPr lang="en-US" sz="2500" dirty="0"/>
          </a:p>
        </p:txBody>
      </p:sp>
      <p:sp>
        <p:nvSpPr>
          <p:cNvPr id="7" name="Shape 4"/>
          <p:cNvSpPr/>
          <p:nvPr/>
        </p:nvSpPr>
        <p:spPr>
          <a:xfrm>
            <a:off x="457200" y="1051560"/>
            <a:ext cx="8229600" cy="1417320"/>
          </a:xfrm>
          <a:prstGeom prst="roundRect">
            <a:avLst>
              <a:gd name="adj" fmla="val 580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731520" y="1298448"/>
            <a:ext cx="640080" cy="640080"/>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9" name="Image 1" descr="/home/claude/build/assets/food_white.png">    </p:cNvPr>
          <p:cNvPicPr>
            <a:picLocks noChangeAspect="1"/>
          </p:cNvPicPr>
          <p:nvPr/>
        </p:nvPicPr>
        <p:blipFill>
          <a:blip r:embed="rId2"/>
          <a:stretch>
            <a:fillRect/>
          </a:stretch>
        </p:blipFill>
        <p:spPr>
          <a:xfrm>
            <a:off x="891540" y="1458468"/>
            <a:ext cx="320040" cy="320040"/>
          </a:xfrm>
          <a:prstGeom prst="rect">
            <a:avLst/>
          </a:prstGeom>
        </p:spPr>
      </p:pic>
      <p:sp>
        <p:nvSpPr>
          <p:cNvPr id="10" name="Text 6"/>
          <p:cNvSpPr/>
          <p:nvPr/>
        </p:nvSpPr>
        <p:spPr>
          <a:xfrm>
            <a:off x="1554480" y="1225296"/>
            <a:ext cx="6400800" cy="292608"/>
          </a:xfrm>
          <a:prstGeom prst="rect">
            <a:avLst/>
          </a:prstGeom>
          <a:noFill/>
          <a:ln/>
        </p:spPr>
        <p:txBody>
          <a:bodyPr wrap="square" lIns="0" tIns="0" rIns="0" bIns="0" rtlCol="0" anchor="ctr"/>
          <a:lstStyle/>
          <a:p>
            <a:pPr algn="l" indent="0" marL="0">
              <a:buNone/>
            </a:pPr>
            <a:r>
              <a:rPr lang="en-US" sz="1200" b="1" dirty="0">
                <a:solidFill>
                  <a:srgbClr val="B58A3A"/>
                </a:solidFill>
                <a:latin typeface="Meiryo" pitchFamily="34" charset="0"/>
                <a:ea typeface="Meiryo" pitchFamily="34" charset="-122"/>
                <a:cs typeface="Meiryo" pitchFamily="34" charset="-120"/>
              </a:rPr>
              <a:t>シーン</a:t>
            </a:r>
            <a:endParaRPr lang="en-US" sz="1200" dirty="0"/>
          </a:p>
        </p:txBody>
      </p:sp>
      <p:sp>
        <p:nvSpPr>
          <p:cNvPr id="11" name="Text 7"/>
          <p:cNvSpPr/>
          <p:nvPr/>
        </p:nvSpPr>
        <p:spPr>
          <a:xfrm>
            <a:off x="1554480" y="1517904"/>
            <a:ext cx="6858000" cy="868680"/>
          </a:xfrm>
          <a:prstGeom prst="rect">
            <a:avLst/>
          </a:prstGeom>
          <a:noFill/>
          <a:ln/>
        </p:spPr>
        <p:txBody>
          <a:bodyPr wrap="square" lIns="0" tIns="0" rIns="0" bIns="0" rtlCol="0" anchor="t"/>
          <a:lstStyle/>
          <a:p>
            <a:pPr algn="l" indent="0" marL="0">
              <a:lnSpc>
                <a:spcPct val="108000"/>
              </a:lnSpc>
              <a:buNone/>
            </a:pPr>
            <a:r>
              <a:rPr lang="en-US" sz="1600" dirty="0">
                <a:solidFill>
                  <a:srgbClr val="263238"/>
                </a:solidFill>
                <a:latin typeface="Meiryo" pitchFamily="34" charset="0"/>
                <a:ea typeface="Meiryo" pitchFamily="34" charset="-122"/>
                <a:cs typeface="Meiryo" pitchFamily="34" charset="-120"/>
              </a:rPr>
              <a:t>契約更新の交渉中、取引先から「いつものお礼に」と高級店での会食に誘われた。割り勘ではなく相手負担。あなたは担当者。</a:t>
            </a:r>
            <a:endParaRPr lang="en-US" sz="1600" dirty="0"/>
          </a:p>
        </p:txBody>
      </p:sp>
      <p:sp>
        <p:nvSpPr>
          <p:cNvPr id="12" name="Text 8"/>
          <p:cNvSpPr/>
          <p:nvPr/>
        </p:nvSpPr>
        <p:spPr>
          <a:xfrm>
            <a:off x="457200" y="2697480"/>
            <a:ext cx="8229600" cy="310896"/>
          </a:xfrm>
          <a:prstGeom prst="rect">
            <a:avLst/>
          </a:prstGeom>
          <a:noFill/>
          <a:ln/>
        </p:spPr>
        <p:txBody>
          <a:bodyPr wrap="square" lIns="0" tIns="0" rIns="0" bIns="0" rtlCol="0" anchor="ctr"/>
          <a:lstStyle/>
          <a:p>
            <a:pPr algn="l" indent="0" marL="0">
              <a:buNone/>
            </a:pPr>
            <a:r>
              <a:rPr lang="en-US" sz="1300" b="1" dirty="0">
                <a:solidFill>
                  <a:srgbClr val="16314F"/>
                </a:solidFill>
                <a:latin typeface="Meiryo" pitchFamily="34" charset="0"/>
                <a:ea typeface="Meiryo" pitchFamily="34" charset="-122"/>
                <a:cs typeface="Meiryo" pitchFamily="34" charset="-120"/>
              </a:rPr>
              <a:t>立ち止まって考えたい3つの問い</a:t>
            </a:r>
            <a:endParaRPr lang="en-US" sz="1300" dirty="0"/>
          </a:p>
        </p:txBody>
      </p:sp>
      <p:sp>
        <p:nvSpPr>
          <p:cNvPr id="13" name="Shape 9"/>
          <p:cNvSpPr/>
          <p:nvPr/>
        </p:nvSpPr>
        <p:spPr>
          <a:xfrm>
            <a:off x="457200" y="3063240"/>
            <a:ext cx="2679192" cy="1371600"/>
          </a:xfrm>
          <a:prstGeom prst="roundRect">
            <a:avLst>
              <a:gd name="adj" fmla="val 6000"/>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4" name="Shape 10"/>
          <p:cNvSpPr/>
          <p:nvPr/>
        </p:nvSpPr>
        <p:spPr>
          <a:xfrm>
            <a:off x="658368" y="3282696"/>
            <a:ext cx="475488" cy="475488"/>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15" name="Image 2" descr="/home/claude/build/assets/calendar_white.png">    </p:cNvPr>
          <p:cNvPicPr>
            <a:picLocks noChangeAspect="1"/>
          </p:cNvPicPr>
          <p:nvPr/>
        </p:nvPicPr>
        <p:blipFill>
          <a:blip r:embed="rId3"/>
          <a:stretch>
            <a:fillRect/>
          </a:stretch>
        </p:blipFill>
        <p:spPr>
          <a:xfrm>
            <a:off x="777240" y="3401568"/>
            <a:ext cx="237744" cy="237744"/>
          </a:xfrm>
          <a:prstGeom prst="rect">
            <a:avLst/>
          </a:prstGeom>
        </p:spPr>
      </p:pic>
      <p:sp>
        <p:nvSpPr>
          <p:cNvPr id="16" name="Text 11"/>
          <p:cNvSpPr/>
          <p:nvPr/>
        </p:nvSpPr>
        <p:spPr>
          <a:xfrm>
            <a:off x="1234440" y="3246120"/>
            <a:ext cx="1764792" cy="548640"/>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今は契約交渉中？</a:t>
            </a:r>
            <a:endParaRPr lang="en-US" sz="1350" dirty="0"/>
          </a:p>
        </p:txBody>
      </p:sp>
      <p:sp>
        <p:nvSpPr>
          <p:cNvPr id="17" name="Text 12"/>
          <p:cNvSpPr/>
          <p:nvPr/>
        </p:nvSpPr>
        <p:spPr>
          <a:xfrm>
            <a:off x="640080" y="3813048"/>
            <a:ext cx="2313432" cy="548640"/>
          </a:xfrm>
          <a:prstGeom prst="rect">
            <a:avLst/>
          </a:prstGeom>
          <a:noFill/>
          <a:ln/>
        </p:spPr>
        <p:txBody>
          <a:bodyPr wrap="square" lIns="0" tIns="0" rIns="0" bIns="0" rtlCol="0" anchor="t"/>
          <a:lstStyle/>
          <a:p>
            <a:pPr algn="l" indent="0" marL="0">
              <a:lnSpc>
                <a:spcPct val="104000"/>
              </a:lnSpc>
              <a:buNone/>
            </a:pPr>
            <a:r>
              <a:rPr lang="en-US" sz="1150" dirty="0">
                <a:solidFill>
                  <a:srgbClr val="263238"/>
                </a:solidFill>
                <a:latin typeface="Meiryo" pitchFamily="34" charset="0"/>
                <a:ea typeface="Meiryo" pitchFamily="34" charset="-122"/>
                <a:cs typeface="Meiryo" pitchFamily="34" charset="-120"/>
              </a:rPr>
              <a:t>発注・検収・価格交渉の前後は、特に疑念を招きやすい</a:t>
            </a:r>
            <a:endParaRPr lang="en-US" sz="1150" dirty="0"/>
          </a:p>
        </p:txBody>
      </p:sp>
      <p:sp>
        <p:nvSpPr>
          <p:cNvPr id="18" name="Shape 13"/>
          <p:cNvSpPr/>
          <p:nvPr/>
        </p:nvSpPr>
        <p:spPr>
          <a:xfrm>
            <a:off x="3200400" y="3063240"/>
            <a:ext cx="2679192" cy="1371600"/>
          </a:xfrm>
          <a:prstGeom prst="roundRect">
            <a:avLst>
              <a:gd name="adj" fmla="val 6000"/>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9" name="Shape 14"/>
          <p:cNvSpPr/>
          <p:nvPr/>
        </p:nvSpPr>
        <p:spPr>
          <a:xfrm>
            <a:off x="3401568" y="3282696"/>
            <a:ext cx="475488" cy="475488"/>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20" name="Image 3" descr="/home/claude/build/assets/yen_white.png">    </p:cNvPr>
          <p:cNvPicPr>
            <a:picLocks noChangeAspect="1"/>
          </p:cNvPicPr>
          <p:nvPr/>
        </p:nvPicPr>
        <p:blipFill>
          <a:blip r:embed="rId4"/>
          <a:stretch>
            <a:fillRect/>
          </a:stretch>
        </p:blipFill>
        <p:spPr>
          <a:xfrm>
            <a:off x="3520440" y="3401568"/>
            <a:ext cx="237744" cy="237744"/>
          </a:xfrm>
          <a:prstGeom prst="rect">
            <a:avLst/>
          </a:prstGeom>
        </p:spPr>
      </p:pic>
      <p:sp>
        <p:nvSpPr>
          <p:cNvPr id="21" name="Text 15"/>
          <p:cNvSpPr/>
          <p:nvPr/>
        </p:nvSpPr>
        <p:spPr>
          <a:xfrm>
            <a:off x="3977640" y="3246120"/>
            <a:ext cx="1764792" cy="548640"/>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金額・頻度は妥当？</a:t>
            </a:r>
            <a:endParaRPr lang="en-US" sz="1350" dirty="0"/>
          </a:p>
        </p:txBody>
      </p:sp>
      <p:sp>
        <p:nvSpPr>
          <p:cNvPr id="22" name="Text 16"/>
          <p:cNvSpPr/>
          <p:nvPr/>
        </p:nvSpPr>
        <p:spPr>
          <a:xfrm>
            <a:off x="3383280" y="3813048"/>
            <a:ext cx="2313432" cy="548640"/>
          </a:xfrm>
          <a:prstGeom prst="rect">
            <a:avLst/>
          </a:prstGeom>
          <a:noFill/>
          <a:ln/>
        </p:spPr>
        <p:txBody>
          <a:bodyPr wrap="square" lIns="0" tIns="0" rIns="0" bIns="0" rtlCol="0" anchor="t"/>
          <a:lstStyle/>
          <a:p>
            <a:pPr algn="l" indent="0" marL="0">
              <a:lnSpc>
                <a:spcPct val="104000"/>
              </a:lnSpc>
              <a:buNone/>
            </a:pPr>
            <a:r>
              <a:rPr lang="en-US" sz="1150" dirty="0">
                <a:solidFill>
                  <a:srgbClr val="263238"/>
                </a:solidFill>
                <a:latin typeface="Meiryo" pitchFamily="34" charset="0"/>
                <a:ea typeface="Meiryo" pitchFamily="34" charset="-122"/>
                <a:cs typeface="Meiryo" pitchFamily="34" charset="-120"/>
              </a:rPr>
              <a:t>「少額・社交儀礼」でも、目的や繰り返しで評価は変わる</a:t>
            </a:r>
            <a:endParaRPr lang="en-US" sz="1150" dirty="0"/>
          </a:p>
        </p:txBody>
      </p:sp>
      <p:sp>
        <p:nvSpPr>
          <p:cNvPr id="23" name="Shape 17"/>
          <p:cNvSpPr/>
          <p:nvPr/>
        </p:nvSpPr>
        <p:spPr>
          <a:xfrm>
            <a:off x="5943600" y="3063240"/>
            <a:ext cx="2679192" cy="1371600"/>
          </a:xfrm>
          <a:prstGeom prst="roundRect">
            <a:avLst>
              <a:gd name="adj" fmla="val 6000"/>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4" name="Shape 18"/>
          <p:cNvSpPr/>
          <p:nvPr/>
        </p:nvSpPr>
        <p:spPr>
          <a:xfrm>
            <a:off x="6144768" y="3282696"/>
            <a:ext cx="475488" cy="475488"/>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25" name="Image 4" descr="/home/claude/build/assets/eye_white.png">    </p:cNvPr>
          <p:cNvPicPr>
            <a:picLocks noChangeAspect="1"/>
          </p:cNvPicPr>
          <p:nvPr/>
        </p:nvPicPr>
        <p:blipFill>
          <a:blip r:embed="rId5"/>
          <a:stretch>
            <a:fillRect/>
          </a:stretch>
        </p:blipFill>
        <p:spPr>
          <a:xfrm>
            <a:off x="6263640" y="3401568"/>
            <a:ext cx="237744" cy="237744"/>
          </a:xfrm>
          <a:prstGeom prst="rect">
            <a:avLst/>
          </a:prstGeom>
        </p:spPr>
      </p:pic>
      <p:sp>
        <p:nvSpPr>
          <p:cNvPr id="26" name="Text 19"/>
          <p:cNvSpPr/>
          <p:nvPr/>
        </p:nvSpPr>
        <p:spPr>
          <a:xfrm>
            <a:off x="6720840" y="3246120"/>
            <a:ext cx="1764792" cy="548640"/>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第三者の目は？</a:t>
            </a:r>
            <a:endParaRPr lang="en-US" sz="1350" dirty="0"/>
          </a:p>
        </p:txBody>
      </p:sp>
      <p:sp>
        <p:nvSpPr>
          <p:cNvPr id="27" name="Text 20"/>
          <p:cNvSpPr/>
          <p:nvPr/>
        </p:nvSpPr>
        <p:spPr>
          <a:xfrm>
            <a:off x="6126480" y="3813048"/>
            <a:ext cx="2313432" cy="548640"/>
          </a:xfrm>
          <a:prstGeom prst="rect">
            <a:avLst/>
          </a:prstGeom>
          <a:noFill/>
          <a:ln/>
        </p:spPr>
        <p:txBody>
          <a:bodyPr wrap="square" lIns="0" tIns="0" rIns="0" bIns="0" rtlCol="0" anchor="t"/>
          <a:lstStyle/>
          <a:p>
            <a:pPr algn="l" indent="0" marL="0">
              <a:lnSpc>
                <a:spcPct val="104000"/>
              </a:lnSpc>
              <a:buNone/>
            </a:pPr>
            <a:r>
              <a:rPr lang="en-US" sz="1150" dirty="0">
                <a:solidFill>
                  <a:srgbClr val="263238"/>
                </a:solidFill>
                <a:latin typeface="Meiryo" pitchFamily="34" charset="0"/>
                <a:ea typeface="Meiryo" pitchFamily="34" charset="-122"/>
                <a:cs typeface="Meiryo" pitchFamily="34" charset="-120"/>
              </a:rPr>
              <a:t>他者から「便宜の見返り」と見られないか</a:t>
            </a:r>
            <a:endParaRPr lang="en-US" sz="11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p.30</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scroll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ケース3：海外での手続迅速化支払</a:t>
            </a:r>
            <a:endParaRPr lang="en-US" sz="2500" dirty="0"/>
          </a:p>
        </p:txBody>
      </p:sp>
      <p:sp>
        <p:nvSpPr>
          <p:cNvPr id="7" name="Shape 4"/>
          <p:cNvSpPr/>
          <p:nvPr/>
        </p:nvSpPr>
        <p:spPr>
          <a:xfrm>
            <a:off x="457200" y="1078992"/>
            <a:ext cx="8229600" cy="1024128"/>
          </a:xfrm>
          <a:prstGeom prst="roundRect">
            <a:avLst>
              <a:gd name="adj" fmla="val 803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40080" y="1243584"/>
            <a:ext cx="1371600" cy="365760"/>
          </a:xfrm>
          <a:prstGeom prst="roundRect">
            <a:avLst>
              <a:gd name="adj" fmla="val 50000"/>
            </a:avLst>
          </a:prstGeom>
          <a:solidFill>
            <a:srgbClr val="16314F"/>
          </a:solidFill>
          <a:ln/>
        </p:spPr>
      </p:sp>
      <p:sp>
        <p:nvSpPr>
          <p:cNvPr id="9" name="Text 6"/>
          <p:cNvSpPr/>
          <p:nvPr/>
        </p:nvSpPr>
        <p:spPr>
          <a:xfrm>
            <a:off x="640080" y="1243584"/>
            <a:ext cx="137160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CASE 3</a:t>
            </a:r>
            <a:endParaRPr lang="en-US" sz="1200" dirty="0"/>
          </a:p>
        </p:txBody>
      </p:sp>
      <p:sp>
        <p:nvSpPr>
          <p:cNvPr id="10" name="Text 7"/>
          <p:cNvSpPr/>
          <p:nvPr/>
        </p:nvSpPr>
        <p:spPr>
          <a:xfrm>
            <a:off x="640080" y="1591056"/>
            <a:ext cx="7863840" cy="457200"/>
          </a:xfrm>
          <a:prstGeom prst="rect">
            <a:avLst/>
          </a:prstGeom>
          <a:noFill/>
          <a:ln/>
        </p:spPr>
        <p:txBody>
          <a:bodyPr wrap="square" lIns="0" tIns="0" rIns="0" bIns="0" rtlCol="0" anchor="t"/>
          <a:lstStyle/>
          <a:p>
            <a:pPr algn="l" indent="0" marL="0">
              <a:lnSpc>
                <a:spcPct val="106000"/>
              </a:lnSpc>
              <a:buNone/>
            </a:pPr>
            <a:r>
              <a:rPr lang="en-US" sz="1250" dirty="0">
                <a:solidFill>
                  <a:srgbClr val="263238"/>
                </a:solidFill>
                <a:latin typeface="Meiryo" pitchFamily="34" charset="0"/>
                <a:ea typeface="Meiryo" pitchFamily="34" charset="-122"/>
                <a:cs typeface="Meiryo" pitchFamily="34" charset="-120"/>
              </a:rPr>
              <a:t>海外子会社の担当者が、通関を早めるため現地の公的機関職員から少額の支払を求められた。「現地では普通」と言われている。</a:t>
            </a:r>
            <a:endParaRPr lang="en-US" sz="1250" dirty="0"/>
          </a:p>
        </p:txBody>
      </p:sp>
      <p:sp>
        <p:nvSpPr>
          <p:cNvPr id="11" name="Shape 8"/>
          <p:cNvSpPr/>
          <p:nvPr/>
        </p:nvSpPr>
        <p:spPr>
          <a:xfrm>
            <a:off x="457200" y="2240280"/>
            <a:ext cx="836676" cy="329184"/>
          </a:xfrm>
          <a:prstGeom prst="roundRect">
            <a:avLst>
              <a:gd name="adj" fmla="val 50000"/>
            </a:avLst>
          </a:prstGeom>
          <a:solidFill>
            <a:srgbClr val="E8EEF3"/>
          </a:solidFill>
          <a:ln/>
        </p:spPr>
      </p:sp>
      <p:sp>
        <p:nvSpPr>
          <p:cNvPr id="12" name="Text 9"/>
          <p:cNvSpPr/>
          <p:nvPr/>
        </p:nvSpPr>
        <p:spPr>
          <a:xfrm>
            <a:off x="457200" y="2240280"/>
            <a:ext cx="836676"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渡す側</a:t>
            </a:r>
            <a:endParaRPr lang="en-US" sz="1050" dirty="0"/>
          </a:p>
        </p:txBody>
      </p:sp>
      <p:sp>
        <p:nvSpPr>
          <p:cNvPr id="13" name="Shape 10"/>
          <p:cNvSpPr/>
          <p:nvPr/>
        </p:nvSpPr>
        <p:spPr>
          <a:xfrm>
            <a:off x="1403604" y="2240280"/>
            <a:ext cx="1138428" cy="329184"/>
          </a:xfrm>
          <a:prstGeom prst="roundRect">
            <a:avLst>
              <a:gd name="adj" fmla="val 50000"/>
            </a:avLst>
          </a:prstGeom>
          <a:solidFill>
            <a:srgbClr val="E8EEF3"/>
          </a:solidFill>
          <a:ln/>
        </p:spPr>
      </p:sp>
      <p:sp>
        <p:nvSpPr>
          <p:cNvPr id="14" name="Text 11"/>
          <p:cNvSpPr/>
          <p:nvPr/>
        </p:nvSpPr>
        <p:spPr>
          <a:xfrm>
            <a:off x="1403604" y="2240280"/>
            <a:ext cx="1138428"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外国公務員</a:t>
            </a:r>
            <a:endParaRPr lang="en-US" sz="1050" dirty="0"/>
          </a:p>
        </p:txBody>
      </p:sp>
      <p:sp>
        <p:nvSpPr>
          <p:cNvPr id="15" name="Shape 12"/>
          <p:cNvSpPr/>
          <p:nvPr/>
        </p:nvSpPr>
        <p:spPr>
          <a:xfrm>
            <a:off x="2651760" y="2240280"/>
            <a:ext cx="685800" cy="329184"/>
          </a:xfrm>
          <a:prstGeom prst="roundRect">
            <a:avLst>
              <a:gd name="adj" fmla="val 50000"/>
            </a:avLst>
          </a:prstGeom>
          <a:solidFill>
            <a:srgbClr val="E8EEF3"/>
          </a:solidFill>
          <a:ln/>
        </p:spPr>
      </p:sp>
      <p:sp>
        <p:nvSpPr>
          <p:cNvPr id="16" name="Text 13"/>
          <p:cNvSpPr/>
          <p:nvPr/>
        </p:nvSpPr>
        <p:spPr>
          <a:xfrm>
            <a:off x="2651760" y="2240280"/>
            <a:ext cx="685800"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FP</a:t>
            </a:r>
            <a:endParaRPr lang="en-US" sz="1050" dirty="0"/>
          </a:p>
        </p:txBody>
      </p:sp>
      <p:sp>
        <p:nvSpPr>
          <p:cNvPr id="17" name="Shape 14"/>
          <p:cNvSpPr/>
          <p:nvPr/>
        </p:nvSpPr>
        <p:spPr>
          <a:xfrm>
            <a:off x="3447288" y="2240280"/>
            <a:ext cx="1440180" cy="329184"/>
          </a:xfrm>
          <a:prstGeom prst="roundRect">
            <a:avLst>
              <a:gd name="adj" fmla="val 50000"/>
            </a:avLst>
          </a:prstGeom>
          <a:solidFill>
            <a:srgbClr val="E8EEF3"/>
          </a:solidFill>
          <a:ln/>
        </p:spPr>
      </p:sp>
      <p:sp>
        <p:nvSpPr>
          <p:cNvPr id="18" name="Text 15"/>
          <p:cNvSpPr/>
          <p:nvPr/>
        </p:nvSpPr>
        <p:spPr>
          <a:xfrm>
            <a:off x="3447288" y="2240280"/>
            <a:ext cx="1440180"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不正競争防止法</a:t>
            </a:r>
            <a:endParaRPr lang="en-US" sz="1050" dirty="0"/>
          </a:p>
        </p:txBody>
      </p:sp>
      <p:sp>
        <p:nvSpPr>
          <p:cNvPr id="19" name="Shape 16"/>
          <p:cNvSpPr/>
          <p:nvPr/>
        </p:nvSpPr>
        <p:spPr>
          <a:xfrm>
            <a:off x="457200" y="2724912"/>
            <a:ext cx="4069080" cy="1481328"/>
          </a:xfrm>
          <a:prstGeom prst="roundRect">
            <a:avLst>
              <a:gd name="adj" fmla="val 5556"/>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0" name="Shape 17"/>
          <p:cNvSpPr/>
          <p:nvPr/>
        </p:nvSpPr>
        <p:spPr>
          <a:xfrm>
            <a:off x="640080" y="2889504"/>
            <a:ext cx="420624" cy="42062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1" name="Image 1" descr="/home/claude/build/assets/ban_white.png">    </p:cNvPr>
          <p:cNvPicPr>
            <a:picLocks noChangeAspect="1"/>
          </p:cNvPicPr>
          <p:nvPr/>
        </p:nvPicPr>
        <p:blipFill>
          <a:blip r:embed="rId2"/>
          <a:stretch>
            <a:fillRect/>
          </a:stretch>
        </p:blipFill>
        <p:spPr>
          <a:xfrm>
            <a:off x="745236" y="2994660"/>
            <a:ext cx="210312" cy="210312"/>
          </a:xfrm>
          <a:prstGeom prst="rect">
            <a:avLst/>
          </a:prstGeom>
        </p:spPr>
      </p:pic>
      <p:sp>
        <p:nvSpPr>
          <p:cNvPr id="22" name="Text 18"/>
          <p:cNvSpPr/>
          <p:nvPr/>
        </p:nvSpPr>
        <p:spPr>
          <a:xfrm>
            <a:off x="1143000" y="2862072"/>
            <a:ext cx="3200400" cy="365760"/>
          </a:xfrm>
          <a:prstGeom prst="rect">
            <a:avLst/>
          </a:prstGeom>
          <a:noFill/>
          <a:ln/>
        </p:spPr>
        <p:txBody>
          <a:bodyPr wrap="square" lIns="0" tIns="0" rIns="0" bIns="0" rtlCol="0" anchor="ctr"/>
          <a:lstStyle/>
          <a:p>
            <a:pPr algn="l" indent="0" marL="0">
              <a:buNone/>
            </a:pPr>
            <a:r>
              <a:rPr lang="en-US" sz="1300" b="1" dirty="0">
                <a:solidFill>
                  <a:srgbClr val="B42318"/>
                </a:solidFill>
                <a:latin typeface="Meiryo" pitchFamily="34" charset="0"/>
                <a:ea typeface="Meiryo" pitchFamily="34" charset="-122"/>
                <a:cs typeface="Meiryo" pitchFamily="34" charset="-120"/>
              </a:rPr>
              <a:t>やってはいけない</a:t>
            </a:r>
            <a:endParaRPr lang="en-US" sz="1300" dirty="0"/>
          </a:p>
        </p:txBody>
      </p:sp>
      <p:sp>
        <p:nvSpPr>
          <p:cNvPr id="23" name="Text 19"/>
          <p:cNvSpPr/>
          <p:nvPr/>
        </p:nvSpPr>
        <p:spPr>
          <a:xfrm>
            <a:off x="65836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「現地慣行」として支払う</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本社に相談せず処理する</a:t>
            </a:r>
            <a:endParaRPr lang="en-US" sz="1150" dirty="0"/>
          </a:p>
        </p:txBody>
      </p:sp>
      <p:sp>
        <p:nvSpPr>
          <p:cNvPr id="24" name="Shape 20"/>
          <p:cNvSpPr/>
          <p:nvPr/>
        </p:nvSpPr>
        <p:spPr>
          <a:xfrm>
            <a:off x="4617720" y="2724912"/>
            <a:ext cx="4069080" cy="1481328"/>
          </a:xfrm>
          <a:prstGeom prst="roundRect">
            <a:avLst>
              <a:gd name="adj" fmla="val 5556"/>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5" name="Shape 21"/>
          <p:cNvSpPr/>
          <p:nvPr/>
        </p:nvSpPr>
        <p:spPr>
          <a:xfrm>
            <a:off x="4800600" y="2889504"/>
            <a:ext cx="420624" cy="420624"/>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26" name="Image 2" descr="/home/claude/build/assets/check_white.png">    </p:cNvPr>
          <p:cNvPicPr>
            <a:picLocks noChangeAspect="1"/>
          </p:cNvPicPr>
          <p:nvPr/>
        </p:nvPicPr>
        <p:blipFill>
          <a:blip r:embed="rId3"/>
          <a:stretch>
            <a:fillRect/>
          </a:stretch>
        </p:blipFill>
        <p:spPr>
          <a:xfrm>
            <a:off x="4905756" y="2994660"/>
            <a:ext cx="210312" cy="210312"/>
          </a:xfrm>
          <a:prstGeom prst="rect">
            <a:avLst/>
          </a:prstGeom>
        </p:spPr>
      </p:pic>
      <p:sp>
        <p:nvSpPr>
          <p:cNvPr id="27" name="Text 22"/>
          <p:cNvSpPr/>
          <p:nvPr/>
        </p:nvSpPr>
        <p:spPr>
          <a:xfrm>
            <a:off x="5303520" y="2862072"/>
            <a:ext cx="3200400" cy="365760"/>
          </a:xfrm>
          <a:prstGeom prst="rect">
            <a:avLst/>
          </a:prstGeom>
          <a:noFill/>
          <a:ln/>
        </p:spPr>
        <p:txBody>
          <a:bodyPr wrap="square" lIns="0" tIns="0" rIns="0" bIns="0" rtlCol="0" anchor="ctr"/>
          <a:lstStyle/>
          <a:p>
            <a:pPr algn="l" indent="0" marL="0">
              <a:buNone/>
            </a:pPr>
            <a:r>
              <a:rPr lang="en-US" sz="1300" b="1" dirty="0">
                <a:solidFill>
                  <a:srgbClr val="2F6B4F"/>
                </a:solidFill>
                <a:latin typeface="Meiryo" pitchFamily="34" charset="0"/>
                <a:ea typeface="Meiryo" pitchFamily="34" charset="-122"/>
                <a:cs typeface="Meiryo" pitchFamily="34" charset="-120"/>
              </a:rPr>
              <a:t>とるべき行動</a:t>
            </a:r>
            <a:endParaRPr lang="en-US" sz="1300" dirty="0"/>
          </a:p>
        </p:txBody>
      </p:sp>
      <p:sp>
        <p:nvSpPr>
          <p:cNvPr id="28" name="Text 23"/>
          <p:cNvSpPr/>
          <p:nvPr/>
        </p:nvSpPr>
        <p:spPr>
          <a:xfrm>
            <a:off x="481888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支払わず、本社法務・コンプラへ相談</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要求の事実・状況を記録・保全</a:t>
            </a:r>
            <a:endParaRPr lang="en-US" sz="11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p.31</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scroll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ケース4：購買担当者へのチケット提供</a:t>
            </a:r>
            <a:endParaRPr lang="en-US" sz="2500" dirty="0"/>
          </a:p>
        </p:txBody>
      </p:sp>
      <p:sp>
        <p:nvSpPr>
          <p:cNvPr id="7" name="Shape 4"/>
          <p:cNvSpPr/>
          <p:nvPr/>
        </p:nvSpPr>
        <p:spPr>
          <a:xfrm>
            <a:off x="457200" y="1078992"/>
            <a:ext cx="8229600" cy="1024128"/>
          </a:xfrm>
          <a:prstGeom prst="roundRect">
            <a:avLst>
              <a:gd name="adj" fmla="val 803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40080" y="1243584"/>
            <a:ext cx="1371600" cy="365760"/>
          </a:xfrm>
          <a:prstGeom prst="roundRect">
            <a:avLst>
              <a:gd name="adj" fmla="val 50000"/>
            </a:avLst>
          </a:prstGeom>
          <a:solidFill>
            <a:srgbClr val="16314F"/>
          </a:solidFill>
          <a:ln/>
        </p:spPr>
      </p:sp>
      <p:sp>
        <p:nvSpPr>
          <p:cNvPr id="9" name="Text 6"/>
          <p:cNvSpPr/>
          <p:nvPr/>
        </p:nvSpPr>
        <p:spPr>
          <a:xfrm>
            <a:off x="640080" y="1243584"/>
            <a:ext cx="137160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CASE 4</a:t>
            </a:r>
            <a:endParaRPr lang="en-US" sz="1200" dirty="0"/>
          </a:p>
        </p:txBody>
      </p:sp>
      <p:sp>
        <p:nvSpPr>
          <p:cNvPr id="10" name="Text 7"/>
          <p:cNvSpPr/>
          <p:nvPr/>
        </p:nvSpPr>
        <p:spPr>
          <a:xfrm>
            <a:off x="640080" y="1591056"/>
            <a:ext cx="7863840" cy="457200"/>
          </a:xfrm>
          <a:prstGeom prst="rect">
            <a:avLst/>
          </a:prstGeom>
          <a:noFill/>
          <a:ln/>
        </p:spPr>
        <p:txBody>
          <a:bodyPr wrap="square" lIns="0" tIns="0" rIns="0" bIns="0" rtlCol="0" anchor="t"/>
          <a:lstStyle/>
          <a:p>
            <a:pPr algn="l" indent="0" marL="0">
              <a:lnSpc>
                <a:spcPct val="106000"/>
              </a:lnSpc>
              <a:buNone/>
            </a:pPr>
            <a:r>
              <a:rPr lang="en-US" sz="1250" dirty="0">
                <a:solidFill>
                  <a:srgbClr val="263238"/>
                </a:solidFill>
                <a:latin typeface="Meiryo" pitchFamily="34" charset="0"/>
                <a:ea typeface="Meiryo" pitchFamily="34" charset="-122"/>
                <a:cs typeface="Meiryo" pitchFamily="34" charset="-120"/>
              </a:rPr>
              <a:t>仕入先候補が、購買担当者へスポーツ観戦チケットを送ってきた。ちょうど仕入先選定の最終段階で、担当者は「使わなければもったいない」と考えている。</a:t>
            </a:r>
            <a:endParaRPr lang="en-US" sz="1250" dirty="0"/>
          </a:p>
        </p:txBody>
      </p:sp>
      <p:sp>
        <p:nvSpPr>
          <p:cNvPr id="11" name="Shape 8"/>
          <p:cNvSpPr/>
          <p:nvPr/>
        </p:nvSpPr>
        <p:spPr>
          <a:xfrm>
            <a:off x="457200" y="2240280"/>
            <a:ext cx="987552" cy="329184"/>
          </a:xfrm>
          <a:prstGeom prst="roundRect">
            <a:avLst>
              <a:gd name="adj" fmla="val 50000"/>
            </a:avLst>
          </a:prstGeom>
          <a:solidFill>
            <a:srgbClr val="E8EEF3"/>
          </a:solidFill>
          <a:ln/>
        </p:spPr>
      </p:sp>
      <p:sp>
        <p:nvSpPr>
          <p:cNvPr id="12" name="Text 9"/>
          <p:cNvSpPr/>
          <p:nvPr/>
        </p:nvSpPr>
        <p:spPr>
          <a:xfrm>
            <a:off x="457200" y="2240280"/>
            <a:ext cx="987552"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受ける側</a:t>
            </a:r>
            <a:endParaRPr lang="en-US" sz="1050" dirty="0"/>
          </a:p>
        </p:txBody>
      </p:sp>
      <p:sp>
        <p:nvSpPr>
          <p:cNvPr id="13" name="Shape 10"/>
          <p:cNvSpPr/>
          <p:nvPr/>
        </p:nvSpPr>
        <p:spPr>
          <a:xfrm>
            <a:off x="1554480" y="2240280"/>
            <a:ext cx="1289304" cy="329184"/>
          </a:xfrm>
          <a:prstGeom prst="roundRect">
            <a:avLst>
              <a:gd name="adj" fmla="val 50000"/>
            </a:avLst>
          </a:prstGeom>
          <a:solidFill>
            <a:srgbClr val="E8EEF3"/>
          </a:solidFill>
          <a:ln/>
        </p:spPr>
      </p:sp>
      <p:sp>
        <p:nvSpPr>
          <p:cNvPr id="14" name="Text 11"/>
          <p:cNvSpPr/>
          <p:nvPr/>
        </p:nvSpPr>
        <p:spPr>
          <a:xfrm>
            <a:off x="1554480" y="2240280"/>
            <a:ext cx="1289304"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購買・選定中</a:t>
            </a:r>
            <a:endParaRPr lang="en-US" sz="1050" dirty="0"/>
          </a:p>
        </p:txBody>
      </p:sp>
      <p:sp>
        <p:nvSpPr>
          <p:cNvPr id="15" name="Shape 12"/>
          <p:cNvSpPr/>
          <p:nvPr/>
        </p:nvSpPr>
        <p:spPr>
          <a:xfrm>
            <a:off x="2953512" y="2240280"/>
            <a:ext cx="987552" cy="329184"/>
          </a:xfrm>
          <a:prstGeom prst="roundRect">
            <a:avLst>
              <a:gd name="adj" fmla="val 50000"/>
            </a:avLst>
          </a:prstGeom>
          <a:solidFill>
            <a:srgbClr val="E8EEF3"/>
          </a:solidFill>
          <a:ln/>
        </p:spPr>
      </p:sp>
      <p:sp>
        <p:nvSpPr>
          <p:cNvPr id="16" name="Text 13"/>
          <p:cNvSpPr/>
          <p:nvPr/>
        </p:nvSpPr>
        <p:spPr>
          <a:xfrm>
            <a:off x="2953512" y="2240280"/>
            <a:ext cx="987552"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チケット</a:t>
            </a:r>
            <a:endParaRPr lang="en-US" sz="1050" dirty="0"/>
          </a:p>
        </p:txBody>
      </p:sp>
      <p:sp>
        <p:nvSpPr>
          <p:cNvPr id="17" name="Shape 14"/>
          <p:cNvSpPr/>
          <p:nvPr/>
        </p:nvSpPr>
        <p:spPr>
          <a:xfrm>
            <a:off x="4050792" y="2240280"/>
            <a:ext cx="987552" cy="329184"/>
          </a:xfrm>
          <a:prstGeom prst="roundRect">
            <a:avLst>
              <a:gd name="adj" fmla="val 50000"/>
            </a:avLst>
          </a:prstGeom>
          <a:solidFill>
            <a:srgbClr val="E8EEF3"/>
          </a:solidFill>
          <a:ln/>
        </p:spPr>
      </p:sp>
      <p:sp>
        <p:nvSpPr>
          <p:cNvPr id="18" name="Text 15"/>
          <p:cNvSpPr/>
          <p:nvPr/>
        </p:nvSpPr>
        <p:spPr>
          <a:xfrm>
            <a:off x="4050792" y="2240280"/>
            <a:ext cx="987552"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利益相反</a:t>
            </a:r>
            <a:endParaRPr lang="en-US" sz="1050" dirty="0"/>
          </a:p>
        </p:txBody>
      </p:sp>
      <p:sp>
        <p:nvSpPr>
          <p:cNvPr id="19" name="Shape 16"/>
          <p:cNvSpPr/>
          <p:nvPr/>
        </p:nvSpPr>
        <p:spPr>
          <a:xfrm>
            <a:off x="457200" y="2724912"/>
            <a:ext cx="4069080" cy="1481328"/>
          </a:xfrm>
          <a:prstGeom prst="roundRect">
            <a:avLst>
              <a:gd name="adj" fmla="val 5556"/>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0" name="Shape 17"/>
          <p:cNvSpPr/>
          <p:nvPr/>
        </p:nvSpPr>
        <p:spPr>
          <a:xfrm>
            <a:off x="640080" y="2889504"/>
            <a:ext cx="420624" cy="42062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1" name="Image 1" descr="/home/claude/build/assets/ban_white.png">    </p:cNvPr>
          <p:cNvPicPr>
            <a:picLocks noChangeAspect="1"/>
          </p:cNvPicPr>
          <p:nvPr/>
        </p:nvPicPr>
        <p:blipFill>
          <a:blip r:embed="rId2"/>
          <a:stretch>
            <a:fillRect/>
          </a:stretch>
        </p:blipFill>
        <p:spPr>
          <a:xfrm>
            <a:off x="745236" y="2994660"/>
            <a:ext cx="210312" cy="210312"/>
          </a:xfrm>
          <a:prstGeom prst="rect">
            <a:avLst/>
          </a:prstGeom>
        </p:spPr>
      </p:pic>
      <p:sp>
        <p:nvSpPr>
          <p:cNvPr id="22" name="Text 18"/>
          <p:cNvSpPr/>
          <p:nvPr/>
        </p:nvSpPr>
        <p:spPr>
          <a:xfrm>
            <a:off x="1143000" y="2862072"/>
            <a:ext cx="3200400" cy="365760"/>
          </a:xfrm>
          <a:prstGeom prst="rect">
            <a:avLst/>
          </a:prstGeom>
          <a:noFill/>
          <a:ln/>
        </p:spPr>
        <p:txBody>
          <a:bodyPr wrap="square" lIns="0" tIns="0" rIns="0" bIns="0" rtlCol="0" anchor="ctr"/>
          <a:lstStyle/>
          <a:p>
            <a:pPr algn="l" indent="0" marL="0">
              <a:buNone/>
            </a:pPr>
            <a:r>
              <a:rPr lang="en-US" sz="1300" b="1" dirty="0">
                <a:solidFill>
                  <a:srgbClr val="B42318"/>
                </a:solidFill>
                <a:latin typeface="Meiryo" pitchFamily="34" charset="0"/>
                <a:ea typeface="Meiryo" pitchFamily="34" charset="-122"/>
                <a:cs typeface="Meiryo" pitchFamily="34" charset="-120"/>
              </a:rPr>
              <a:t>やってはいけない</a:t>
            </a:r>
            <a:endParaRPr lang="en-US" sz="1300" dirty="0"/>
          </a:p>
        </p:txBody>
      </p:sp>
      <p:sp>
        <p:nvSpPr>
          <p:cNvPr id="23" name="Text 19"/>
          <p:cNvSpPr/>
          <p:nvPr/>
        </p:nvSpPr>
        <p:spPr>
          <a:xfrm>
            <a:off x="65836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「もったいない」と使う</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黙って受け取る</a:t>
            </a:r>
            <a:endParaRPr lang="en-US" sz="1150" dirty="0"/>
          </a:p>
        </p:txBody>
      </p:sp>
      <p:sp>
        <p:nvSpPr>
          <p:cNvPr id="24" name="Shape 20"/>
          <p:cNvSpPr/>
          <p:nvPr/>
        </p:nvSpPr>
        <p:spPr>
          <a:xfrm>
            <a:off x="4617720" y="2724912"/>
            <a:ext cx="4069080" cy="1481328"/>
          </a:xfrm>
          <a:prstGeom prst="roundRect">
            <a:avLst>
              <a:gd name="adj" fmla="val 5556"/>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5" name="Shape 21"/>
          <p:cNvSpPr/>
          <p:nvPr/>
        </p:nvSpPr>
        <p:spPr>
          <a:xfrm>
            <a:off x="4800600" y="2889504"/>
            <a:ext cx="420624" cy="420624"/>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26" name="Image 2" descr="/home/claude/build/assets/check_white.png">    </p:cNvPr>
          <p:cNvPicPr>
            <a:picLocks noChangeAspect="1"/>
          </p:cNvPicPr>
          <p:nvPr/>
        </p:nvPicPr>
        <p:blipFill>
          <a:blip r:embed="rId3"/>
          <a:stretch>
            <a:fillRect/>
          </a:stretch>
        </p:blipFill>
        <p:spPr>
          <a:xfrm>
            <a:off x="4905756" y="2994660"/>
            <a:ext cx="210312" cy="210312"/>
          </a:xfrm>
          <a:prstGeom prst="rect">
            <a:avLst/>
          </a:prstGeom>
        </p:spPr>
      </p:pic>
      <p:sp>
        <p:nvSpPr>
          <p:cNvPr id="27" name="Text 22"/>
          <p:cNvSpPr/>
          <p:nvPr/>
        </p:nvSpPr>
        <p:spPr>
          <a:xfrm>
            <a:off x="5303520" y="2862072"/>
            <a:ext cx="3200400" cy="365760"/>
          </a:xfrm>
          <a:prstGeom prst="rect">
            <a:avLst/>
          </a:prstGeom>
          <a:noFill/>
          <a:ln/>
        </p:spPr>
        <p:txBody>
          <a:bodyPr wrap="square" lIns="0" tIns="0" rIns="0" bIns="0" rtlCol="0" anchor="ctr"/>
          <a:lstStyle/>
          <a:p>
            <a:pPr algn="l" indent="0" marL="0">
              <a:buNone/>
            </a:pPr>
            <a:r>
              <a:rPr lang="en-US" sz="1300" b="1" dirty="0">
                <a:solidFill>
                  <a:srgbClr val="2F6B4F"/>
                </a:solidFill>
                <a:latin typeface="Meiryo" pitchFamily="34" charset="0"/>
                <a:ea typeface="Meiryo" pitchFamily="34" charset="-122"/>
                <a:cs typeface="Meiryo" pitchFamily="34" charset="-120"/>
              </a:rPr>
              <a:t>とるべき行動</a:t>
            </a:r>
            <a:endParaRPr lang="en-US" sz="1300" dirty="0"/>
          </a:p>
        </p:txBody>
      </p:sp>
      <p:sp>
        <p:nvSpPr>
          <p:cNvPr id="28" name="Text 23"/>
          <p:cNvSpPr/>
          <p:nvPr/>
        </p:nvSpPr>
        <p:spPr>
          <a:xfrm>
            <a:off x="481888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開封・使用せず辞退・返却</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上長・購買部門・法務へ相談し記録</a:t>
            </a:r>
            <a:endParaRPr lang="en-US" sz="11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p.32</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scroll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ケース5：発注先への協賛要請</a:t>
            </a:r>
            <a:endParaRPr lang="en-US" sz="2500" dirty="0"/>
          </a:p>
        </p:txBody>
      </p:sp>
      <p:sp>
        <p:nvSpPr>
          <p:cNvPr id="7" name="Shape 4"/>
          <p:cNvSpPr/>
          <p:nvPr/>
        </p:nvSpPr>
        <p:spPr>
          <a:xfrm>
            <a:off x="457200" y="1078992"/>
            <a:ext cx="8229600" cy="1024128"/>
          </a:xfrm>
          <a:prstGeom prst="roundRect">
            <a:avLst>
              <a:gd name="adj" fmla="val 803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40080" y="1243584"/>
            <a:ext cx="1371600" cy="365760"/>
          </a:xfrm>
          <a:prstGeom prst="roundRect">
            <a:avLst>
              <a:gd name="adj" fmla="val 50000"/>
            </a:avLst>
          </a:prstGeom>
          <a:solidFill>
            <a:srgbClr val="16314F"/>
          </a:solidFill>
          <a:ln/>
        </p:spPr>
      </p:sp>
      <p:sp>
        <p:nvSpPr>
          <p:cNvPr id="9" name="Text 6"/>
          <p:cNvSpPr/>
          <p:nvPr/>
        </p:nvSpPr>
        <p:spPr>
          <a:xfrm>
            <a:off x="640080" y="1243584"/>
            <a:ext cx="137160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CASE 5</a:t>
            </a:r>
            <a:endParaRPr lang="en-US" sz="1200" dirty="0"/>
          </a:p>
        </p:txBody>
      </p:sp>
      <p:sp>
        <p:nvSpPr>
          <p:cNvPr id="10" name="Text 7"/>
          <p:cNvSpPr/>
          <p:nvPr/>
        </p:nvSpPr>
        <p:spPr>
          <a:xfrm>
            <a:off x="640080" y="1591056"/>
            <a:ext cx="7863840" cy="457200"/>
          </a:xfrm>
          <a:prstGeom prst="rect">
            <a:avLst/>
          </a:prstGeom>
          <a:noFill/>
          <a:ln/>
        </p:spPr>
        <p:txBody>
          <a:bodyPr wrap="square" lIns="0" tIns="0" rIns="0" bIns="0" rtlCol="0" anchor="t"/>
          <a:lstStyle/>
          <a:p>
            <a:pPr algn="l" indent="0" marL="0">
              <a:lnSpc>
                <a:spcPct val="106000"/>
              </a:lnSpc>
              <a:buNone/>
            </a:pPr>
            <a:r>
              <a:rPr lang="en-US" sz="1250" dirty="0">
                <a:solidFill>
                  <a:srgbClr val="263238"/>
                </a:solidFill>
                <a:latin typeface="Meiryo" pitchFamily="34" charset="0"/>
                <a:ea typeface="Meiryo" pitchFamily="34" charset="-122"/>
                <a:cs typeface="Meiryo" pitchFamily="34" charset="-120"/>
              </a:rPr>
              <a:t>発注担当者が、委託先に自社イベントへの協賛金や景品提供を「お願い」した。委託先は今後の取引継続を気にして断りにくい。</a:t>
            </a:r>
            <a:endParaRPr lang="en-US" sz="1250" dirty="0"/>
          </a:p>
        </p:txBody>
      </p:sp>
      <p:sp>
        <p:nvSpPr>
          <p:cNvPr id="11" name="Shape 8"/>
          <p:cNvSpPr/>
          <p:nvPr/>
        </p:nvSpPr>
        <p:spPr>
          <a:xfrm>
            <a:off x="457200" y="2240280"/>
            <a:ext cx="987552" cy="329184"/>
          </a:xfrm>
          <a:prstGeom prst="roundRect">
            <a:avLst>
              <a:gd name="adj" fmla="val 50000"/>
            </a:avLst>
          </a:prstGeom>
          <a:solidFill>
            <a:srgbClr val="E8EEF3"/>
          </a:solidFill>
          <a:ln/>
        </p:spPr>
      </p:sp>
      <p:sp>
        <p:nvSpPr>
          <p:cNvPr id="12" name="Text 9"/>
          <p:cNvSpPr/>
          <p:nvPr/>
        </p:nvSpPr>
        <p:spPr>
          <a:xfrm>
            <a:off x="457200" y="2240280"/>
            <a:ext cx="987552"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求める側</a:t>
            </a:r>
            <a:endParaRPr lang="en-US" sz="1050" dirty="0"/>
          </a:p>
        </p:txBody>
      </p:sp>
      <p:sp>
        <p:nvSpPr>
          <p:cNvPr id="13" name="Shape 10"/>
          <p:cNvSpPr/>
          <p:nvPr/>
        </p:nvSpPr>
        <p:spPr>
          <a:xfrm>
            <a:off x="1554480" y="2240280"/>
            <a:ext cx="836676" cy="329184"/>
          </a:xfrm>
          <a:prstGeom prst="roundRect">
            <a:avLst>
              <a:gd name="adj" fmla="val 50000"/>
            </a:avLst>
          </a:prstGeom>
          <a:solidFill>
            <a:srgbClr val="E8EEF3"/>
          </a:solidFill>
          <a:ln/>
        </p:spPr>
      </p:sp>
      <p:sp>
        <p:nvSpPr>
          <p:cNvPr id="14" name="Text 11"/>
          <p:cNvSpPr/>
          <p:nvPr/>
        </p:nvSpPr>
        <p:spPr>
          <a:xfrm>
            <a:off x="1554480" y="2240280"/>
            <a:ext cx="836676"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発注者</a:t>
            </a:r>
            <a:endParaRPr lang="en-US" sz="1050" dirty="0"/>
          </a:p>
        </p:txBody>
      </p:sp>
      <p:sp>
        <p:nvSpPr>
          <p:cNvPr id="15" name="Shape 12"/>
          <p:cNvSpPr/>
          <p:nvPr/>
        </p:nvSpPr>
        <p:spPr>
          <a:xfrm>
            <a:off x="2500884" y="2240280"/>
            <a:ext cx="1138428" cy="329184"/>
          </a:xfrm>
          <a:prstGeom prst="roundRect">
            <a:avLst>
              <a:gd name="adj" fmla="val 50000"/>
            </a:avLst>
          </a:prstGeom>
          <a:solidFill>
            <a:srgbClr val="E8EEF3"/>
          </a:solidFill>
          <a:ln/>
        </p:spPr>
      </p:sp>
      <p:sp>
        <p:nvSpPr>
          <p:cNvPr id="16" name="Text 13"/>
          <p:cNvSpPr/>
          <p:nvPr/>
        </p:nvSpPr>
        <p:spPr>
          <a:xfrm>
            <a:off x="2500884" y="2240280"/>
            <a:ext cx="1138428"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協賛・景品</a:t>
            </a:r>
            <a:endParaRPr lang="en-US" sz="1050" dirty="0"/>
          </a:p>
        </p:txBody>
      </p:sp>
      <p:sp>
        <p:nvSpPr>
          <p:cNvPr id="17" name="Shape 14"/>
          <p:cNvSpPr/>
          <p:nvPr/>
        </p:nvSpPr>
        <p:spPr>
          <a:xfrm>
            <a:off x="3749040" y="2240280"/>
            <a:ext cx="1741932" cy="329184"/>
          </a:xfrm>
          <a:prstGeom prst="roundRect">
            <a:avLst>
              <a:gd name="adj" fmla="val 50000"/>
            </a:avLst>
          </a:prstGeom>
          <a:solidFill>
            <a:srgbClr val="E8EEF3"/>
          </a:solidFill>
          <a:ln/>
        </p:spPr>
      </p:sp>
      <p:sp>
        <p:nvSpPr>
          <p:cNvPr id="18" name="Text 15"/>
          <p:cNvSpPr/>
          <p:nvPr/>
        </p:nvSpPr>
        <p:spPr>
          <a:xfrm>
            <a:off x="3749040" y="2240280"/>
            <a:ext cx="1741932"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優越的地位・取適法</a:t>
            </a:r>
            <a:endParaRPr lang="en-US" sz="1050" dirty="0"/>
          </a:p>
        </p:txBody>
      </p:sp>
      <p:sp>
        <p:nvSpPr>
          <p:cNvPr id="19" name="Shape 16"/>
          <p:cNvSpPr/>
          <p:nvPr/>
        </p:nvSpPr>
        <p:spPr>
          <a:xfrm>
            <a:off x="457200" y="2724912"/>
            <a:ext cx="4069080" cy="1481328"/>
          </a:xfrm>
          <a:prstGeom prst="roundRect">
            <a:avLst>
              <a:gd name="adj" fmla="val 5556"/>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0" name="Shape 17"/>
          <p:cNvSpPr/>
          <p:nvPr/>
        </p:nvSpPr>
        <p:spPr>
          <a:xfrm>
            <a:off x="640080" y="2889504"/>
            <a:ext cx="420624" cy="42062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1" name="Image 1" descr="/home/claude/build/assets/ban_white.png">    </p:cNvPr>
          <p:cNvPicPr>
            <a:picLocks noChangeAspect="1"/>
          </p:cNvPicPr>
          <p:nvPr/>
        </p:nvPicPr>
        <p:blipFill>
          <a:blip r:embed="rId2"/>
          <a:stretch>
            <a:fillRect/>
          </a:stretch>
        </p:blipFill>
        <p:spPr>
          <a:xfrm>
            <a:off x="745236" y="2994660"/>
            <a:ext cx="210312" cy="210312"/>
          </a:xfrm>
          <a:prstGeom prst="rect">
            <a:avLst/>
          </a:prstGeom>
        </p:spPr>
      </p:pic>
      <p:sp>
        <p:nvSpPr>
          <p:cNvPr id="22" name="Text 18"/>
          <p:cNvSpPr/>
          <p:nvPr/>
        </p:nvSpPr>
        <p:spPr>
          <a:xfrm>
            <a:off x="1143000" y="2862072"/>
            <a:ext cx="3200400" cy="365760"/>
          </a:xfrm>
          <a:prstGeom prst="rect">
            <a:avLst/>
          </a:prstGeom>
          <a:noFill/>
          <a:ln/>
        </p:spPr>
        <p:txBody>
          <a:bodyPr wrap="square" lIns="0" tIns="0" rIns="0" bIns="0" rtlCol="0" anchor="ctr"/>
          <a:lstStyle/>
          <a:p>
            <a:pPr algn="l" indent="0" marL="0">
              <a:buNone/>
            </a:pPr>
            <a:r>
              <a:rPr lang="en-US" sz="1300" b="1" dirty="0">
                <a:solidFill>
                  <a:srgbClr val="B42318"/>
                </a:solidFill>
                <a:latin typeface="Meiryo" pitchFamily="34" charset="0"/>
                <a:ea typeface="Meiryo" pitchFamily="34" charset="-122"/>
                <a:cs typeface="Meiryo" pitchFamily="34" charset="-120"/>
              </a:rPr>
              <a:t>やってはいけない</a:t>
            </a:r>
            <a:endParaRPr lang="en-US" sz="1300" dirty="0"/>
          </a:p>
        </p:txBody>
      </p:sp>
      <p:sp>
        <p:nvSpPr>
          <p:cNvPr id="23" name="Text 19"/>
          <p:cNvSpPr/>
          <p:nvPr/>
        </p:nvSpPr>
        <p:spPr>
          <a:xfrm>
            <a:off x="65836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立場を背景に協賛・景品を求める</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「自主的な申出」として受ける</a:t>
            </a:r>
            <a:endParaRPr lang="en-US" sz="1150" dirty="0"/>
          </a:p>
        </p:txBody>
      </p:sp>
      <p:sp>
        <p:nvSpPr>
          <p:cNvPr id="24" name="Shape 20"/>
          <p:cNvSpPr/>
          <p:nvPr/>
        </p:nvSpPr>
        <p:spPr>
          <a:xfrm>
            <a:off x="4617720" y="2724912"/>
            <a:ext cx="4069080" cy="1481328"/>
          </a:xfrm>
          <a:prstGeom prst="roundRect">
            <a:avLst>
              <a:gd name="adj" fmla="val 5556"/>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5" name="Shape 21"/>
          <p:cNvSpPr/>
          <p:nvPr/>
        </p:nvSpPr>
        <p:spPr>
          <a:xfrm>
            <a:off x="4800600" y="2889504"/>
            <a:ext cx="420624" cy="420624"/>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26" name="Image 2" descr="/home/claude/build/assets/check_white.png">    </p:cNvPr>
          <p:cNvPicPr>
            <a:picLocks noChangeAspect="1"/>
          </p:cNvPicPr>
          <p:nvPr/>
        </p:nvPicPr>
        <p:blipFill>
          <a:blip r:embed="rId3"/>
          <a:stretch>
            <a:fillRect/>
          </a:stretch>
        </p:blipFill>
        <p:spPr>
          <a:xfrm>
            <a:off x="4905756" y="2994660"/>
            <a:ext cx="210312" cy="210312"/>
          </a:xfrm>
          <a:prstGeom prst="rect">
            <a:avLst/>
          </a:prstGeom>
        </p:spPr>
      </p:pic>
      <p:sp>
        <p:nvSpPr>
          <p:cNvPr id="27" name="Text 22"/>
          <p:cNvSpPr/>
          <p:nvPr/>
        </p:nvSpPr>
        <p:spPr>
          <a:xfrm>
            <a:off x="5303520" y="2862072"/>
            <a:ext cx="3200400" cy="365760"/>
          </a:xfrm>
          <a:prstGeom prst="rect">
            <a:avLst/>
          </a:prstGeom>
          <a:noFill/>
          <a:ln/>
        </p:spPr>
        <p:txBody>
          <a:bodyPr wrap="square" lIns="0" tIns="0" rIns="0" bIns="0" rtlCol="0" anchor="ctr"/>
          <a:lstStyle/>
          <a:p>
            <a:pPr algn="l" indent="0" marL="0">
              <a:buNone/>
            </a:pPr>
            <a:r>
              <a:rPr lang="en-US" sz="1300" b="1" dirty="0">
                <a:solidFill>
                  <a:srgbClr val="2F6B4F"/>
                </a:solidFill>
                <a:latin typeface="Meiryo" pitchFamily="34" charset="0"/>
                <a:ea typeface="Meiryo" pitchFamily="34" charset="-122"/>
                <a:cs typeface="Meiryo" pitchFamily="34" charset="-120"/>
              </a:rPr>
              <a:t>とるべき行動</a:t>
            </a:r>
            <a:endParaRPr lang="en-US" sz="1300" dirty="0"/>
          </a:p>
        </p:txBody>
      </p:sp>
      <p:sp>
        <p:nvSpPr>
          <p:cNvPr id="28" name="Text 23"/>
          <p:cNvSpPr/>
          <p:nvPr/>
        </p:nvSpPr>
        <p:spPr>
          <a:xfrm>
            <a:off x="481888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協賛・購入・無償役務を求めない</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取引と結びつけない／再発防止を検討</a:t>
            </a:r>
            <a:endParaRPr lang="en-US" sz="11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p.33</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scroll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ケース6：代理店経由の不明確な成功報酬</a:t>
            </a:r>
            <a:endParaRPr lang="en-US" sz="2500" dirty="0"/>
          </a:p>
        </p:txBody>
      </p:sp>
      <p:sp>
        <p:nvSpPr>
          <p:cNvPr id="7" name="Shape 4"/>
          <p:cNvSpPr/>
          <p:nvPr/>
        </p:nvSpPr>
        <p:spPr>
          <a:xfrm>
            <a:off x="457200" y="1078992"/>
            <a:ext cx="8229600" cy="1024128"/>
          </a:xfrm>
          <a:prstGeom prst="roundRect">
            <a:avLst>
              <a:gd name="adj" fmla="val 803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40080" y="1243584"/>
            <a:ext cx="1371600" cy="365760"/>
          </a:xfrm>
          <a:prstGeom prst="roundRect">
            <a:avLst>
              <a:gd name="adj" fmla="val 50000"/>
            </a:avLst>
          </a:prstGeom>
          <a:solidFill>
            <a:srgbClr val="16314F"/>
          </a:solidFill>
          <a:ln/>
        </p:spPr>
      </p:sp>
      <p:sp>
        <p:nvSpPr>
          <p:cNvPr id="9" name="Text 6"/>
          <p:cNvSpPr/>
          <p:nvPr/>
        </p:nvSpPr>
        <p:spPr>
          <a:xfrm>
            <a:off x="640080" y="1243584"/>
            <a:ext cx="137160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CASE 6</a:t>
            </a:r>
            <a:endParaRPr lang="en-US" sz="1200" dirty="0"/>
          </a:p>
        </p:txBody>
      </p:sp>
      <p:sp>
        <p:nvSpPr>
          <p:cNvPr id="10" name="Text 7"/>
          <p:cNvSpPr/>
          <p:nvPr/>
        </p:nvSpPr>
        <p:spPr>
          <a:xfrm>
            <a:off x="640080" y="1591056"/>
            <a:ext cx="7863840" cy="457200"/>
          </a:xfrm>
          <a:prstGeom prst="rect">
            <a:avLst/>
          </a:prstGeom>
          <a:noFill/>
          <a:ln/>
        </p:spPr>
        <p:txBody>
          <a:bodyPr wrap="square" lIns="0" tIns="0" rIns="0" bIns="0" rtlCol="0" anchor="t"/>
          <a:lstStyle/>
          <a:p>
            <a:pPr algn="l" indent="0" marL="0">
              <a:lnSpc>
                <a:spcPct val="106000"/>
              </a:lnSpc>
              <a:buNone/>
            </a:pPr>
            <a:r>
              <a:rPr lang="en-US" sz="1250" dirty="0">
                <a:solidFill>
                  <a:srgbClr val="263238"/>
                </a:solidFill>
                <a:latin typeface="Meiryo" pitchFamily="34" charset="0"/>
                <a:ea typeface="Meiryo" pitchFamily="34" charset="-122"/>
                <a:cs typeface="Meiryo" pitchFamily="34" charset="-120"/>
              </a:rPr>
              <a:t>海外案件で、現地代理店が「政府関係者との調整に必要」として高額な成功報酬を求めている。業務内容・支払先は曖昧で、領収書も出せないという。</a:t>
            </a:r>
            <a:endParaRPr lang="en-US" sz="1250" dirty="0"/>
          </a:p>
        </p:txBody>
      </p:sp>
      <p:sp>
        <p:nvSpPr>
          <p:cNvPr id="11" name="Shape 8"/>
          <p:cNvSpPr/>
          <p:nvPr/>
        </p:nvSpPr>
        <p:spPr>
          <a:xfrm>
            <a:off x="457200" y="2240280"/>
            <a:ext cx="836676" cy="329184"/>
          </a:xfrm>
          <a:prstGeom prst="roundRect">
            <a:avLst>
              <a:gd name="adj" fmla="val 50000"/>
            </a:avLst>
          </a:prstGeom>
          <a:solidFill>
            <a:srgbClr val="E8EEF3"/>
          </a:solidFill>
          <a:ln/>
        </p:spPr>
      </p:sp>
      <p:sp>
        <p:nvSpPr>
          <p:cNvPr id="12" name="Text 9"/>
          <p:cNvSpPr/>
          <p:nvPr/>
        </p:nvSpPr>
        <p:spPr>
          <a:xfrm>
            <a:off x="457200" y="2240280"/>
            <a:ext cx="836676"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渡す側</a:t>
            </a:r>
            <a:endParaRPr lang="en-US" sz="1050" dirty="0"/>
          </a:p>
        </p:txBody>
      </p:sp>
      <p:sp>
        <p:nvSpPr>
          <p:cNvPr id="13" name="Shape 10"/>
          <p:cNvSpPr/>
          <p:nvPr/>
        </p:nvSpPr>
        <p:spPr>
          <a:xfrm>
            <a:off x="1403604" y="2240280"/>
            <a:ext cx="1138428" cy="329184"/>
          </a:xfrm>
          <a:prstGeom prst="roundRect">
            <a:avLst>
              <a:gd name="adj" fmla="val 50000"/>
            </a:avLst>
          </a:prstGeom>
          <a:solidFill>
            <a:srgbClr val="E8EEF3"/>
          </a:solidFill>
          <a:ln/>
        </p:spPr>
      </p:sp>
      <p:sp>
        <p:nvSpPr>
          <p:cNvPr id="14" name="Text 11"/>
          <p:cNvSpPr/>
          <p:nvPr/>
        </p:nvSpPr>
        <p:spPr>
          <a:xfrm>
            <a:off x="1403604" y="2240280"/>
            <a:ext cx="1138428"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代理店経由</a:t>
            </a:r>
            <a:endParaRPr lang="en-US" sz="1050" dirty="0"/>
          </a:p>
        </p:txBody>
      </p:sp>
      <p:sp>
        <p:nvSpPr>
          <p:cNvPr id="15" name="Shape 12"/>
          <p:cNvSpPr/>
          <p:nvPr/>
        </p:nvSpPr>
        <p:spPr>
          <a:xfrm>
            <a:off x="2651760" y="2240280"/>
            <a:ext cx="1138428" cy="329184"/>
          </a:xfrm>
          <a:prstGeom prst="roundRect">
            <a:avLst>
              <a:gd name="adj" fmla="val 50000"/>
            </a:avLst>
          </a:prstGeom>
          <a:solidFill>
            <a:srgbClr val="E8EEF3"/>
          </a:solidFill>
          <a:ln/>
        </p:spPr>
      </p:sp>
      <p:sp>
        <p:nvSpPr>
          <p:cNvPr id="16" name="Text 13"/>
          <p:cNvSpPr/>
          <p:nvPr/>
        </p:nvSpPr>
        <p:spPr>
          <a:xfrm>
            <a:off x="2651760" y="2240280"/>
            <a:ext cx="1138428"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外国公務員</a:t>
            </a:r>
            <a:endParaRPr lang="en-US" sz="1050" dirty="0"/>
          </a:p>
        </p:txBody>
      </p:sp>
      <p:sp>
        <p:nvSpPr>
          <p:cNvPr id="17" name="Shape 14"/>
          <p:cNvSpPr/>
          <p:nvPr/>
        </p:nvSpPr>
        <p:spPr>
          <a:xfrm>
            <a:off x="3899916" y="2240280"/>
            <a:ext cx="1289304" cy="329184"/>
          </a:xfrm>
          <a:prstGeom prst="roundRect">
            <a:avLst>
              <a:gd name="adj" fmla="val 50000"/>
            </a:avLst>
          </a:prstGeom>
          <a:solidFill>
            <a:srgbClr val="E8EEF3"/>
          </a:solidFill>
          <a:ln/>
        </p:spPr>
      </p:sp>
      <p:sp>
        <p:nvSpPr>
          <p:cNvPr id="18" name="Text 15"/>
          <p:cNvSpPr/>
          <p:nvPr/>
        </p:nvSpPr>
        <p:spPr>
          <a:xfrm>
            <a:off x="3899916" y="2240280"/>
            <a:ext cx="1289304" cy="329184"/>
          </a:xfrm>
          <a:prstGeom prst="rect">
            <a:avLst/>
          </a:prstGeom>
          <a:noFill/>
          <a:ln/>
        </p:spPr>
        <p:txBody>
          <a:bodyPr wrap="square" lIns="0" tIns="0" rIns="0" bIns="0" rtlCol="0" anchor="ctr"/>
          <a:lstStyle/>
          <a:p>
            <a:pPr algn="ctr" indent="0" marL="0">
              <a:buNone/>
            </a:pPr>
            <a:r>
              <a:rPr lang="en-US" sz="1050" b="1" dirty="0">
                <a:solidFill>
                  <a:srgbClr val="16314F"/>
                </a:solidFill>
                <a:latin typeface="Meiryo" pitchFamily="34" charset="0"/>
                <a:ea typeface="Meiryo" pitchFamily="34" charset="-122"/>
                <a:cs typeface="Meiryo" pitchFamily="34" charset="-120"/>
              </a:rPr>
              <a:t>不透明な報酬</a:t>
            </a:r>
            <a:endParaRPr lang="en-US" sz="1050" dirty="0"/>
          </a:p>
        </p:txBody>
      </p:sp>
      <p:sp>
        <p:nvSpPr>
          <p:cNvPr id="19" name="Shape 16"/>
          <p:cNvSpPr/>
          <p:nvPr/>
        </p:nvSpPr>
        <p:spPr>
          <a:xfrm>
            <a:off x="457200" y="2724912"/>
            <a:ext cx="4069080" cy="1481328"/>
          </a:xfrm>
          <a:prstGeom prst="roundRect">
            <a:avLst>
              <a:gd name="adj" fmla="val 5556"/>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0" name="Shape 17"/>
          <p:cNvSpPr/>
          <p:nvPr/>
        </p:nvSpPr>
        <p:spPr>
          <a:xfrm>
            <a:off x="640080" y="2889504"/>
            <a:ext cx="420624" cy="42062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1" name="Image 1" descr="/home/claude/build/assets/ban_white.png">    </p:cNvPr>
          <p:cNvPicPr>
            <a:picLocks noChangeAspect="1"/>
          </p:cNvPicPr>
          <p:nvPr/>
        </p:nvPicPr>
        <p:blipFill>
          <a:blip r:embed="rId2"/>
          <a:stretch>
            <a:fillRect/>
          </a:stretch>
        </p:blipFill>
        <p:spPr>
          <a:xfrm>
            <a:off x="745236" y="2994660"/>
            <a:ext cx="210312" cy="210312"/>
          </a:xfrm>
          <a:prstGeom prst="rect">
            <a:avLst/>
          </a:prstGeom>
        </p:spPr>
      </p:pic>
      <p:sp>
        <p:nvSpPr>
          <p:cNvPr id="22" name="Text 18"/>
          <p:cNvSpPr/>
          <p:nvPr/>
        </p:nvSpPr>
        <p:spPr>
          <a:xfrm>
            <a:off x="1143000" y="2862072"/>
            <a:ext cx="3200400" cy="365760"/>
          </a:xfrm>
          <a:prstGeom prst="rect">
            <a:avLst/>
          </a:prstGeom>
          <a:noFill/>
          <a:ln/>
        </p:spPr>
        <p:txBody>
          <a:bodyPr wrap="square" lIns="0" tIns="0" rIns="0" bIns="0" rtlCol="0" anchor="ctr"/>
          <a:lstStyle/>
          <a:p>
            <a:pPr algn="l" indent="0" marL="0">
              <a:buNone/>
            </a:pPr>
            <a:r>
              <a:rPr lang="en-US" sz="1300" b="1" dirty="0">
                <a:solidFill>
                  <a:srgbClr val="B42318"/>
                </a:solidFill>
                <a:latin typeface="Meiryo" pitchFamily="34" charset="0"/>
                <a:ea typeface="Meiryo" pitchFamily="34" charset="-122"/>
                <a:cs typeface="Meiryo" pitchFamily="34" charset="-120"/>
              </a:rPr>
              <a:t>やってはいけない</a:t>
            </a:r>
            <a:endParaRPr lang="en-US" sz="1300" dirty="0"/>
          </a:p>
        </p:txBody>
      </p:sp>
      <p:sp>
        <p:nvSpPr>
          <p:cNvPr id="23" name="Text 19"/>
          <p:cNvSpPr/>
          <p:nvPr/>
        </p:nvSpPr>
        <p:spPr>
          <a:xfrm>
            <a:off x="65836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内容を確かめず支払う</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領収書なしで処理する</a:t>
            </a:r>
            <a:endParaRPr lang="en-US" sz="1150" dirty="0"/>
          </a:p>
        </p:txBody>
      </p:sp>
      <p:sp>
        <p:nvSpPr>
          <p:cNvPr id="24" name="Shape 20"/>
          <p:cNvSpPr/>
          <p:nvPr/>
        </p:nvSpPr>
        <p:spPr>
          <a:xfrm>
            <a:off x="4617720" y="2724912"/>
            <a:ext cx="4069080" cy="1481328"/>
          </a:xfrm>
          <a:prstGeom prst="roundRect">
            <a:avLst>
              <a:gd name="adj" fmla="val 5556"/>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5" name="Shape 21"/>
          <p:cNvSpPr/>
          <p:nvPr/>
        </p:nvSpPr>
        <p:spPr>
          <a:xfrm>
            <a:off x="4800600" y="2889504"/>
            <a:ext cx="420624" cy="420624"/>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26" name="Image 2" descr="/home/claude/build/assets/check_white.png">    </p:cNvPr>
          <p:cNvPicPr>
            <a:picLocks noChangeAspect="1"/>
          </p:cNvPicPr>
          <p:nvPr/>
        </p:nvPicPr>
        <p:blipFill>
          <a:blip r:embed="rId3"/>
          <a:stretch>
            <a:fillRect/>
          </a:stretch>
        </p:blipFill>
        <p:spPr>
          <a:xfrm>
            <a:off x="4905756" y="2994660"/>
            <a:ext cx="210312" cy="210312"/>
          </a:xfrm>
          <a:prstGeom prst="rect">
            <a:avLst/>
          </a:prstGeom>
        </p:spPr>
      </p:pic>
      <p:sp>
        <p:nvSpPr>
          <p:cNvPr id="27" name="Text 22"/>
          <p:cNvSpPr/>
          <p:nvPr/>
        </p:nvSpPr>
        <p:spPr>
          <a:xfrm>
            <a:off x="5303520" y="2862072"/>
            <a:ext cx="3200400" cy="365760"/>
          </a:xfrm>
          <a:prstGeom prst="rect">
            <a:avLst/>
          </a:prstGeom>
          <a:noFill/>
          <a:ln/>
        </p:spPr>
        <p:txBody>
          <a:bodyPr wrap="square" lIns="0" tIns="0" rIns="0" bIns="0" rtlCol="0" anchor="ctr"/>
          <a:lstStyle/>
          <a:p>
            <a:pPr algn="l" indent="0" marL="0">
              <a:buNone/>
            </a:pPr>
            <a:r>
              <a:rPr lang="en-US" sz="1300" b="1" dirty="0">
                <a:solidFill>
                  <a:srgbClr val="2F6B4F"/>
                </a:solidFill>
                <a:latin typeface="Meiryo" pitchFamily="34" charset="0"/>
                <a:ea typeface="Meiryo" pitchFamily="34" charset="-122"/>
                <a:cs typeface="Meiryo" pitchFamily="34" charset="-120"/>
              </a:rPr>
              <a:t>とるべき行動</a:t>
            </a:r>
            <a:endParaRPr lang="en-US" sz="1300" dirty="0"/>
          </a:p>
        </p:txBody>
      </p:sp>
      <p:sp>
        <p:nvSpPr>
          <p:cNvPr id="28" name="Text 23"/>
          <p:cNvSpPr/>
          <p:nvPr/>
        </p:nvSpPr>
        <p:spPr>
          <a:xfrm>
            <a:off x="4818888" y="3291840"/>
            <a:ext cx="3703320" cy="868680"/>
          </a:xfrm>
          <a:prstGeom prst="rect">
            <a:avLst/>
          </a:prstGeom>
          <a:noFill/>
          <a:ln/>
        </p:spPr>
        <p:txBody>
          <a:bodyPr wrap="square" rtlCol="0" anchor="t"/>
          <a:lstStyle/>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支払承認前に法務・コンプラへ相談</a:t>
            </a:r>
            <a:endParaRPr lang="en-US" sz="1150" dirty="0"/>
          </a:p>
          <a:p>
            <a:pPr algn="l" marL="177800" indent="-177800">
              <a:lnSpc>
                <a:spcPct val="104000"/>
              </a:lnSpc>
              <a:spcAft>
                <a:spcPts val="400"/>
              </a:spcAft>
              <a:buSzPct val="100000"/>
              <a:buChar char="•"/>
            </a:pPr>
            <a:r>
              <a:rPr lang="en-US" sz="1150" dirty="0">
                <a:solidFill>
                  <a:srgbClr val="263238"/>
                </a:solidFill>
                <a:latin typeface="Meiryo" pitchFamily="34" charset="0"/>
                <a:ea typeface="Meiryo" pitchFamily="34" charset="-122"/>
                <a:cs typeface="Meiryo" pitchFamily="34" charset="-120"/>
              </a:rPr>
              <a:t>第三者デューデリジェンスを実施</a:t>
            </a:r>
            <a:endParaRPr lang="en-US" sz="11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p.34</a:t>
            </a:r>
            <a:endParaRPr lang="en-US" sz="900" dirty="0"/>
          </a:p>
        </p:txBody>
      </p:sp>
      <p:sp>
        <p:nvSpPr>
          <p:cNvPr id="4" name="Shape 2"/>
          <p:cNvSpPr/>
          <p:nvPr/>
        </p:nvSpPr>
        <p:spPr>
          <a:xfrm>
            <a:off x="457200" y="310896"/>
            <a:ext cx="566928" cy="566928"/>
          </a:xfrm>
          <a:prstGeom prst="ellipse">
            <a:avLst/>
          </a:prstGeom>
          <a:solidFill>
            <a:srgbClr val="2F6B4F"/>
          </a:solidFill>
          <a:ln/>
          <a:effectLst>
            <a:outerShdw sx="100000" sy="100000" kx="0" ky="0" algn="bl" rotWithShape="0" blurRad="101600" dist="38100" dir="5400000">
              <a:srgbClr val="9AA7B0">
                <a:alpha val="30000"/>
              </a:srgbClr>
            </a:outerShdw>
          </a:effectLst>
        </p:spPr>
      </p:sp>
      <p:pic>
        <p:nvPicPr>
          <p:cNvPr id="5" name="Image 0" descr="/home/claude/build/assets/check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日常行動チェックリスト</a:t>
            </a:r>
            <a:endParaRPr lang="en-US" sz="2500" dirty="0"/>
          </a:p>
        </p:txBody>
      </p:sp>
      <p:sp>
        <p:nvSpPr>
          <p:cNvPr id="7" name="Shape 4"/>
          <p:cNvSpPr/>
          <p:nvPr/>
        </p:nvSpPr>
        <p:spPr>
          <a:xfrm>
            <a:off x="457200" y="1097280"/>
            <a:ext cx="8229600" cy="3154680"/>
          </a:xfrm>
          <a:prstGeom prst="roundRect">
            <a:avLst>
              <a:gd name="adj" fmla="val 2609"/>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pic>
        <p:nvPicPr>
          <p:cNvPr id="8" name="Image 1" descr="/home/claude/build/assets/checkcir_green.png">    </p:cNvPr>
          <p:cNvPicPr>
            <a:picLocks noChangeAspect="1"/>
          </p:cNvPicPr>
          <p:nvPr/>
        </p:nvPicPr>
        <p:blipFill>
          <a:blip r:embed="rId2"/>
          <a:stretch>
            <a:fillRect/>
          </a:stretch>
        </p:blipFill>
        <p:spPr>
          <a:xfrm>
            <a:off x="685800" y="1307592"/>
            <a:ext cx="237744" cy="237744"/>
          </a:xfrm>
          <a:prstGeom prst="rect">
            <a:avLst/>
          </a:prstGeom>
        </p:spPr>
      </p:pic>
      <p:sp>
        <p:nvSpPr>
          <p:cNvPr id="9" name="Text 5"/>
          <p:cNvSpPr/>
          <p:nvPr/>
        </p:nvSpPr>
        <p:spPr>
          <a:xfrm>
            <a:off x="1024128" y="1280160"/>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受ける前・渡す前・誘う前・誘われた時点で、いったん止まる</a:t>
            </a:r>
            <a:endParaRPr lang="en-US" sz="1250" dirty="0"/>
          </a:p>
        </p:txBody>
      </p:sp>
      <p:pic>
        <p:nvPicPr>
          <p:cNvPr id="10" name="Image 2" descr="/home/claude/build/assets/checkcir_green.png">    </p:cNvPr>
          <p:cNvPicPr>
            <a:picLocks noChangeAspect="1"/>
          </p:cNvPicPr>
          <p:nvPr/>
        </p:nvPicPr>
        <p:blipFill>
          <a:blip r:embed="rId3"/>
          <a:stretch>
            <a:fillRect/>
          </a:stretch>
        </p:blipFill>
        <p:spPr>
          <a:xfrm>
            <a:off x="685800" y="1632204"/>
            <a:ext cx="237744" cy="237744"/>
          </a:xfrm>
          <a:prstGeom prst="rect">
            <a:avLst/>
          </a:prstGeom>
        </p:spPr>
      </p:pic>
      <p:sp>
        <p:nvSpPr>
          <p:cNvPr id="11" name="Text 6"/>
          <p:cNvSpPr/>
          <p:nvPr/>
        </p:nvSpPr>
        <p:spPr>
          <a:xfrm>
            <a:off x="1024128" y="1604772"/>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相手は公務員・外国公務員・国有企業関係者・許認可／補助金／公共案件の関係者か確認</a:t>
            </a:r>
            <a:endParaRPr lang="en-US" sz="1250" dirty="0"/>
          </a:p>
        </p:txBody>
      </p:sp>
      <p:pic>
        <p:nvPicPr>
          <p:cNvPr id="12" name="Image 3" descr="/home/claude/build/assets/checkcir_green.png">    </p:cNvPr>
          <p:cNvPicPr>
            <a:picLocks noChangeAspect="1"/>
          </p:cNvPicPr>
          <p:nvPr/>
        </p:nvPicPr>
        <p:blipFill>
          <a:blip r:embed="rId4"/>
          <a:stretch>
            <a:fillRect/>
          </a:stretch>
        </p:blipFill>
        <p:spPr>
          <a:xfrm>
            <a:off x="685800" y="1956816"/>
            <a:ext cx="237744" cy="237744"/>
          </a:xfrm>
          <a:prstGeom prst="rect">
            <a:avLst/>
          </a:prstGeom>
        </p:spPr>
      </p:pic>
      <p:sp>
        <p:nvSpPr>
          <p:cNvPr id="13" name="Text 7"/>
          <p:cNvSpPr/>
          <p:nvPr/>
        </p:nvSpPr>
        <p:spPr>
          <a:xfrm>
            <a:off x="1024128" y="1929384"/>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選定・入札・発注・検収・価格交渉・監査・行政対応のタイミングか確認</a:t>
            </a:r>
            <a:endParaRPr lang="en-US" sz="1250" dirty="0"/>
          </a:p>
        </p:txBody>
      </p:sp>
      <p:pic>
        <p:nvPicPr>
          <p:cNvPr id="14" name="Image 4" descr="/home/claude/build/assets/checkcir_green.png">    </p:cNvPr>
          <p:cNvPicPr>
            <a:picLocks noChangeAspect="1"/>
          </p:cNvPicPr>
          <p:nvPr/>
        </p:nvPicPr>
        <p:blipFill>
          <a:blip r:embed="rId5"/>
          <a:stretch>
            <a:fillRect/>
          </a:stretch>
        </p:blipFill>
        <p:spPr>
          <a:xfrm>
            <a:off x="685800" y="2281428"/>
            <a:ext cx="237744" cy="237744"/>
          </a:xfrm>
          <a:prstGeom prst="rect">
            <a:avLst/>
          </a:prstGeom>
        </p:spPr>
      </p:pic>
      <p:sp>
        <p:nvSpPr>
          <p:cNvPr id="15" name="Text 8"/>
          <p:cNvSpPr/>
          <p:nvPr/>
        </p:nvSpPr>
        <p:spPr>
          <a:xfrm>
            <a:off x="1024128" y="2253996"/>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社内規程の金額基準・承認基準・記録基準を確認</a:t>
            </a:r>
            <a:endParaRPr lang="en-US" sz="1250" dirty="0"/>
          </a:p>
        </p:txBody>
      </p:sp>
      <p:pic>
        <p:nvPicPr>
          <p:cNvPr id="16" name="Image 5" descr="/home/claude/build/assets/checkcir_green.png">    </p:cNvPr>
          <p:cNvPicPr>
            <a:picLocks noChangeAspect="1"/>
          </p:cNvPicPr>
          <p:nvPr/>
        </p:nvPicPr>
        <p:blipFill>
          <a:blip r:embed="rId6"/>
          <a:stretch>
            <a:fillRect/>
          </a:stretch>
        </p:blipFill>
        <p:spPr>
          <a:xfrm>
            <a:off x="685800" y="2606040"/>
            <a:ext cx="237744" cy="237744"/>
          </a:xfrm>
          <a:prstGeom prst="rect">
            <a:avLst/>
          </a:prstGeom>
        </p:spPr>
      </p:pic>
      <p:sp>
        <p:nvSpPr>
          <p:cNvPr id="17" name="Text 9"/>
          <p:cNvSpPr/>
          <p:nvPr/>
        </p:nvSpPr>
        <p:spPr>
          <a:xfrm>
            <a:off x="1024128" y="2578608"/>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現金・金券・電子マネー・ポイント・旅行・ゴルフ・チケット・リベートは原則高リスクと扱う</a:t>
            </a:r>
            <a:endParaRPr lang="en-US" sz="1250" dirty="0"/>
          </a:p>
        </p:txBody>
      </p:sp>
      <p:pic>
        <p:nvPicPr>
          <p:cNvPr id="18" name="Image 6" descr="/home/claude/build/assets/checkcir_green.png">    </p:cNvPr>
          <p:cNvPicPr>
            <a:picLocks noChangeAspect="1"/>
          </p:cNvPicPr>
          <p:nvPr/>
        </p:nvPicPr>
        <p:blipFill>
          <a:blip r:embed="rId7"/>
          <a:stretch>
            <a:fillRect/>
          </a:stretch>
        </p:blipFill>
        <p:spPr>
          <a:xfrm>
            <a:off x="685800" y="2930652"/>
            <a:ext cx="237744" cy="237744"/>
          </a:xfrm>
          <a:prstGeom prst="rect">
            <a:avLst/>
          </a:prstGeom>
        </p:spPr>
      </p:pic>
      <p:sp>
        <p:nvSpPr>
          <p:cNvPr id="19" name="Text 10"/>
          <p:cNvSpPr/>
          <p:nvPr/>
        </p:nvSpPr>
        <p:spPr>
          <a:xfrm>
            <a:off x="1024128" y="2903220"/>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迷ったら、受けない・渡さない・約束しない</a:t>
            </a:r>
            <a:endParaRPr lang="en-US" sz="1250" dirty="0"/>
          </a:p>
        </p:txBody>
      </p:sp>
      <p:pic>
        <p:nvPicPr>
          <p:cNvPr id="20" name="Image 7" descr="/home/claude/build/assets/checkcir_green.png">    </p:cNvPr>
          <p:cNvPicPr>
            <a:picLocks noChangeAspect="1"/>
          </p:cNvPicPr>
          <p:nvPr/>
        </p:nvPicPr>
        <p:blipFill>
          <a:blip r:embed="rId8"/>
          <a:stretch>
            <a:fillRect/>
          </a:stretch>
        </p:blipFill>
        <p:spPr>
          <a:xfrm>
            <a:off x="685800" y="3255264"/>
            <a:ext cx="237744" cy="237744"/>
          </a:xfrm>
          <a:prstGeom prst="rect">
            <a:avLst/>
          </a:prstGeom>
        </p:spPr>
      </p:pic>
      <p:sp>
        <p:nvSpPr>
          <p:cNvPr id="21" name="Text 11"/>
          <p:cNvSpPr/>
          <p:nvPr/>
        </p:nvSpPr>
        <p:spPr>
          <a:xfrm>
            <a:off x="1024128" y="3227832"/>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断りにくい時は、上長・法務・コンプラへ相談する</a:t>
            </a:r>
            <a:endParaRPr lang="en-US" sz="1250" dirty="0"/>
          </a:p>
        </p:txBody>
      </p:sp>
      <p:pic>
        <p:nvPicPr>
          <p:cNvPr id="22" name="Image 8" descr="/home/claude/build/assets/checkcir_green.png">    </p:cNvPr>
          <p:cNvPicPr>
            <a:picLocks noChangeAspect="1"/>
          </p:cNvPicPr>
          <p:nvPr/>
        </p:nvPicPr>
        <p:blipFill>
          <a:blip r:embed="rId9"/>
          <a:stretch>
            <a:fillRect/>
          </a:stretch>
        </p:blipFill>
        <p:spPr>
          <a:xfrm>
            <a:off x="685800" y="3579876"/>
            <a:ext cx="237744" cy="237744"/>
          </a:xfrm>
          <a:prstGeom prst="rect">
            <a:avLst/>
          </a:prstGeom>
        </p:spPr>
      </p:pic>
      <p:sp>
        <p:nvSpPr>
          <p:cNvPr id="23" name="Text 12"/>
          <p:cNvSpPr/>
          <p:nvPr/>
        </p:nvSpPr>
        <p:spPr>
          <a:xfrm>
            <a:off x="1024128" y="3552444"/>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相手・日時・場所・金額・目的・同席者・やり取りを記録する</a:t>
            </a:r>
            <a:endParaRPr lang="en-US" sz="1250" dirty="0"/>
          </a:p>
        </p:txBody>
      </p:sp>
      <p:pic>
        <p:nvPicPr>
          <p:cNvPr id="24" name="Image 9" descr="/home/claude/build/assets/checkcir_green.png">    </p:cNvPr>
          <p:cNvPicPr>
            <a:picLocks noChangeAspect="1"/>
          </p:cNvPicPr>
          <p:nvPr/>
        </p:nvPicPr>
        <p:blipFill>
          <a:blip r:embed="rId10"/>
          <a:stretch>
            <a:fillRect/>
          </a:stretch>
        </p:blipFill>
        <p:spPr>
          <a:xfrm>
            <a:off x="685800" y="3904488"/>
            <a:ext cx="237744" cy="237744"/>
          </a:xfrm>
          <a:prstGeom prst="rect">
            <a:avLst/>
          </a:prstGeom>
        </p:spPr>
      </p:pic>
      <p:sp>
        <p:nvSpPr>
          <p:cNvPr id="25" name="Text 13"/>
          <p:cNvSpPr/>
          <p:nvPr/>
        </p:nvSpPr>
        <p:spPr>
          <a:xfrm>
            <a:off x="1024128" y="3877056"/>
            <a:ext cx="7498080" cy="324612"/>
          </a:xfrm>
          <a:prstGeom prst="rect">
            <a:avLst/>
          </a:prstGeom>
          <a:noFill/>
          <a:ln/>
        </p:spPr>
        <p:txBody>
          <a:bodyPr wrap="square" lIns="0" tIns="0" rIns="0" bIns="0" rtlCol="0" anchor="ctr"/>
          <a:lstStyle/>
          <a:p>
            <a:pPr algn="l" indent="0" marL="0">
              <a:buNone/>
            </a:pPr>
            <a:r>
              <a:rPr lang="en-US" sz="1250" dirty="0">
                <a:solidFill>
                  <a:srgbClr val="263238"/>
                </a:solidFill>
                <a:latin typeface="Meiryo" pitchFamily="34" charset="0"/>
                <a:ea typeface="Meiryo" pitchFamily="34" charset="-122"/>
                <a:cs typeface="Meiryo" pitchFamily="34" charset="-120"/>
              </a:rPr>
              <a:t>気づいたら、隠さず・消さず・すぐ報告する</a:t>
            </a:r>
            <a:endParaRPr lang="en-US" sz="12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p.35</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shield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行動原則と相談先</a:t>
            </a:r>
            <a:endParaRPr lang="en-US" sz="2500" dirty="0"/>
          </a:p>
        </p:txBody>
      </p:sp>
      <p:sp>
        <p:nvSpPr>
          <p:cNvPr id="7" name="Shape 4"/>
          <p:cNvSpPr/>
          <p:nvPr/>
        </p:nvSpPr>
        <p:spPr>
          <a:xfrm>
            <a:off x="457200" y="1097280"/>
            <a:ext cx="4937760" cy="3108960"/>
          </a:xfrm>
          <a:prstGeom prst="roundRect">
            <a:avLst>
              <a:gd name="adj" fmla="val 2647"/>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85800" y="1280160"/>
            <a:ext cx="4572000" cy="365760"/>
          </a:xfrm>
          <a:prstGeom prst="rect">
            <a:avLst/>
          </a:prstGeom>
          <a:noFill/>
          <a:ln/>
        </p:spPr>
        <p:txBody>
          <a:bodyPr wrap="square" lIns="0" tIns="0" rIns="0" bIns="0" rtlCol="0" anchor="ctr"/>
          <a:lstStyle/>
          <a:p>
            <a:pPr algn="l" indent="0" marL="0">
              <a:buNone/>
            </a:pPr>
            <a:r>
              <a:rPr lang="en-US" sz="1600" b="1" dirty="0">
                <a:solidFill>
                  <a:srgbClr val="16314F"/>
                </a:solidFill>
                <a:latin typeface="Meiryo" pitchFamily="34" charset="0"/>
                <a:ea typeface="Meiryo" pitchFamily="34" charset="-122"/>
                <a:cs typeface="Meiryo" pitchFamily="34" charset="-120"/>
              </a:rPr>
              <a:t>3つの行動原則</a:t>
            </a:r>
            <a:endParaRPr lang="en-US" sz="1600" dirty="0"/>
          </a:p>
        </p:txBody>
      </p:sp>
      <p:sp>
        <p:nvSpPr>
          <p:cNvPr id="9" name="Shape 6"/>
          <p:cNvSpPr/>
          <p:nvPr/>
        </p:nvSpPr>
        <p:spPr>
          <a:xfrm>
            <a:off x="713232" y="1792224"/>
            <a:ext cx="420624" cy="420624"/>
          </a:xfrm>
          <a:prstGeom prst="ellipse">
            <a:avLst/>
          </a:prstGeom>
          <a:solidFill>
            <a:srgbClr val="B58A3A"/>
          </a:solidFill>
          <a:ln/>
        </p:spPr>
      </p:sp>
      <p:sp>
        <p:nvSpPr>
          <p:cNvPr id="10" name="Text 7"/>
          <p:cNvSpPr/>
          <p:nvPr/>
        </p:nvSpPr>
        <p:spPr>
          <a:xfrm>
            <a:off x="713232" y="1792224"/>
            <a:ext cx="420624" cy="420624"/>
          </a:xfrm>
          <a:prstGeom prst="rect">
            <a:avLst/>
          </a:prstGeom>
          <a:noFill/>
          <a:ln/>
        </p:spPr>
        <p:txBody>
          <a:bodyPr wrap="square" lIns="0" tIns="0" rIns="0" bIns="0" rtlCol="0" anchor="ctr"/>
          <a:lstStyle/>
          <a:p>
            <a:pPr algn="ctr" indent="0" marL="0">
              <a:buNone/>
            </a:pPr>
            <a:r>
              <a:rPr lang="en-US" sz="1700" b="1" dirty="0">
                <a:solidFill>
                  <a:srgbClr val="FFFFFF"/>
                </a:solidFill>
                <a:latin typeface="Meiryo" pitchFamily="34" charset="0"/>
                <a:ea typeface="Meiryo" pitchFamily="34" charset="-122"/>
                <a:cs typeface="Meiryo" pitchFamily="34" charset="-120"/>
              </a:rPr>
              <a:t>1</a:t>
            </a:r>
            <a:endParaRPr lang="en-US" sz="1700" dirty="0"/>
          </a:p>
        </p:txBody>
      </p:sp>
      <p:sp>
        <p:nvSpPr>
          <p:cNvPr id="11" name="Text 8"/>
          <p:cNvSpPr/>
          <p:nvPr/>
        </p:nvSpPr>
        <p:spPr>
          <a:xfrm>
            <a:off x="1280160" y="1755648"/>
            <a:ext cx="3931920" cy="310896"/>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止まって確認する</a:t>
            </a:r>
            <a:endParaRPr lang="en-US" sz="1350" dirty="0"/>
          </a:p>
        </p:txBody>
      </p:sp>
      <p:sp>
        <p:nvSpPr>
          <p:cNvPr id="12" name="Text 9"/>
          <p:cNvSpPr/>
          <p:nvPr/>
        </p:nvSpPr>
        <p:spPr>
          <a:xfrm>
            <a:off x="1280160" y="2066544"/>
            <a:ext cx="3977640" cy="365760"/>
          </a:xfrm>
          <a:prstGeom prst="rect">
            <a:avLst/>
          </a:prstGeom>
          <a:noFill/>
          <a:ln/>
        </p:spPr>
        <p:txBody>
          <a:bodyPr wrap="square" lIns="0" tIns="0" rIns="0" bIns="0" rtlCol="0" anchor="t"/>
          <a:lstStyle/>
          <a:p>
            <a:pPr algn="l" indent="0" marL="0">
              <a:lnSpc>
                <a:spcPct val="102000"/>
              </a:lnSpc>
              <a:buNone/>
            </a:pPr>
            <a:r>
              <a:rPr lang="en-US" sz="1100" dirty="0">
                <a:solidFill>
                  <a:srgbClr val="263238"/>
                </a:solidFill>
                <a:latin typeface="Meiryo" pitchFamily="34" charset="0"/>
                <a:ea typeface="Meiryo" pitchFamily="34" charset="-122"/>
                <a:cs typeface="Meiryo" pitchFamily="34" charset="-120"/>
              </a:rPr>
              <a:t>相手・目的・金額・時期・頻度・見返り・記録可能性</a:t>
            </a:r>
            <a:endParaRPr lang="en-US" sz="1100" dirty="0"/>
          </a:p>
        </p:txBody>
      </p:sp>
      <p:sp>
        <p:nvSpPr>
          <p:cNvPr id="13" name="Shape 10"/>
          <p:cNvSpPr/>
          <p:nvPr/>
        </p:nvSpPr>
        <p:spPr>
          <a:xfrm>
            <a:off x="713232" y="2542032"/>
            <a:ext cx="420624" cy="420624"/>
          </a:xfrm>
          <a:prstGeom prst="ellipse">
            <a:avLst/>
          </a:prstGeom>
          <a:solidFill>
            <a:srgbClr val="B58A3A"/>
          </a:solidFill>
          <a:ln/>
        </p:spPr>
      </p:sp>
      <p:sp>
        <p:nvSpPr>
          <p:cNvPr id="14" name="Text 11"/>
          <p:cNvSpPr/>
          <p:nvPr/>
        </p:nvSpPr>
        <p:spPr>
          <a:xfrm>
            <a:off x="713232" y="2542032"/>
            <a:ext cx="420624" cy="420624"/>
          </a:xfrm>
          <a:prstGeom prst="rect">
            <a:avLst/>
          </a:prstGeom>
          <a:noFill/>
          <a:ln/>
        </p:spPr>
        <p:txBody>
          <a:bodyPr wrap="square" lIns="0" tIns="0" rIns="0" bIns="0" rtlCol="0" anchor="ctr"/>
          <a:lstStyle/>
          <a:p>
            <a:pPr algn="ctr" indent="0" marL="0">
              <a:buNone/>
            </a:pPr>
            <a:r>
              <a:rPr lang="en-US" sz="1700" b="1" dirty="0">
                <a:solidFill>
                  <a:srgbClr val="FFFFFF"/>
                </a:solidFill>
                <a:latin typeface="Meiryo" pitchFamily="34" charset="0"/>
                <a:ea typeface="Meiryo" pitchFamily="34" charset="-122"/>
                <a:cs typeface="Meiryo" pitchFamily="34" charset="-120"/>
              </a:rPr>
              <a:t>2</a:t>
            </a:r>
            <a:endParaRPr lang="en-US" sz="1700" dirty="0"/>
          </a:p>
        </p:txBody>
      </p:sp>
      <p:sp>
        <p:nvSpPr>
          <p:cNvPr id="15" name="Text 12"/>
          <p:cNvSpPr/>
          <p:nvPr/>
        </p:nvSpPr>
        <p:spPr>
          <a:xfrm>
            <a:off x="1280160" y="2505456"/>
            <a:ext cx="3931920" cy="310896"/>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迷ったら相談する</a:t>
            </a:r>
            <a:endParaRPr lang="en-US" sz="1350" dirty="0"/>
          </a:p>
        </p:txBody>
      </p:sp>
      <p:sp>
        <p:nvSpPr>
          <p:cNvPr id="16" name="Text 13"/>
          <p:cNvSpPr/>
          <p:nvPr/>
        </p:nvSpPr>
        <p:spPr>
          <a:xfrm>
            <a:off x="1280160" y="2816352"/>
            <a:ext cx="3977640" cy="365760"/>
          </a:xfrm>
          <a:prstGeom prst="rect">
            <a:avLst/>
          </a:prstGeom>
          <a:noFill/>
          <a:ln/>
        </p:spPr>
        <p:txBody>
          <a:bodyPr wrap="square" lIns="0" tIns="0" rIns="0" bIns="0" rtlCol="0" anchor="t"/>
          <a:lstStyle/>
          <a:p>
            <a:pPr algn="l" indent="0" marL="0">
              <a:lnSpc>
                <a:spcPct val="102000"/>
              </a:lnSpc>
              <a:buNone/>
            </a:pPr>
            <a:r>
              <a:rPr lang="en-US" sz="1100" dirty="0">
                <a:solidFill>
                  <a:srgbClr val="263238"/>
                </a:solidFill>
                <a:latin typeface="Meiryo" pitchFamily="34" charset="0"/>
                <a:ea typeface="Meiryo" pitchFamily="34" charset="-122"/>
                <a:cs typeface="Meiryo" pitchFamily="34" charset="-120"/>
              </a:rPr>
              <a:t>受けない・渡さない・約束しない／上長・法務・コンプラへ</a:t>
            </a:r>
            <a:endParaRPr lang="en-US" sz="1100" dirty="0"/>
          </a:p>
        </p:txBody>
      </p:sp>
      <p:sp>
        <p:nvSpPr>
          <p:cNvPr id="17" name="Shape 14"/>
          <p:cNvSpPr/>
          <p:nvPr/>
        </p:nvSpPr>
        <p:spPr>
          <a:xfrm>
            <a:off x="713232" y="3291840"/>
            <a:ext cx="420624" cy="420624"/>
          </a:xfrm>
          <a:prstGeom prst="ellipse">
            <a:avLst/>
          </a:prstGeom>
          <a:solidFill>
            <a:srgbClr val="B58A3A"/>
          </a:solidFill>
          <a:ln/>
        </p:spPr>
      </p:sp>
      <p:sp>
        <p:nvSpPr>
          <p:cNvPr id="18" name="Text 15"/>
          <p:cNvSpPr/>
          <p:nvPr/>
        </p:nvSpPr>
        <p:spPr>
          <a:xfrm>
            <a:off x="713232" y="3291840"/>
            <a:ext cx="420624" cy="420624"/>
          </a:xfrm>
          <a:prstGeom prst="rect">
            <a:avLst/>
          </a:prstGeom>
          <a:noFill/>
          <a:ln/>
        </p:spPr>
        <p:txBody>
          <a:bodyPr wrap="square" lIns="0" tIns="0" rIns="0" bIns="0" rtlCol="0" anchor="ctr"/>
          <a:lstStyle/>
          <a:p>
            <a:pPr algn="ctr" indent="0" marL="0">
              <a:buNone/>
            </a:pPr>
            <a:r>
              <a:rPr lang="en-US" sz="1700" b="1" dirty="0">
                <a:solidFill>
                  <a:srgbClr val="FFFFFF"/>
                </a:solidFill>
                <a:latin typeface="Meiryo" pitchFamily="34" charset="0"/>
                <a:ea typeface="Meiryo" pitchFamily="34" charset="-122"/>
                <a:cs typeface="Meiryo" pitchFamily="34" charset="-120"/>
              </a:rPr>
              <a:t>3</a:t>
            </a:r>
            <a:endParaRPr lang="en-US" sz="1700" dirty="0"/>
          </a:p>
        </p:txBody>
      </p:sp>
      <p:sp>
        <p:nvSpPr>
          <p:cNvPr id="19" name="Text 16"/>
          <p:cNvSpPr/>
          <p:nvPr/>
        </p:nvSpPr>
        <p:spPr>
          <a:xfrm>
            <a:off x="1280160" y="3255264"/>
            <a:ext cx="3931920" cy="310896"/>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隠さず・消さず・報告</a:t>
            </a:r>
            <a:endParaRPr lang="en-US" sz="1350" dirty="0"/>
          </a:p>
        </p:txBody>
      </p:sp>
      <p:sp>
        <p:nvSpPr>
          <p:cNvPr id="20" name="Text 17"/>
          <p:cNvSpPr/>
          <p:nvPr/>
        </p:nvSpPr>
        <p:spPr>
          <a:xfrm>
            <a:off x="1280160" y="3566160"/>
            <a:ext cx="3977640" cy="365760"/>
          </a:xfrm>
          <a:prstGeom prst="rect">
            <a:avLst/>
          </a:prstGeom>
          <a:noFill/>
          <a:ln/>
        </p:spPr>
        <p:txBody>
          <a:bodyPr wrap="square" lIns="0" tIns="0" rIns="0" bIns="0" rtlCol="0" anchor="t"/>
          <a:lstStyle/>
          <a:p>
            <a:pPr algn="l" indent="0" marL="0">
              <a:lnSpc>
                <a:spcPct val="102000"/>
              </a:lnSpc>
              <a:buNone/>
            </a:pPr>
            <a:r>
              <a:rPr lang="en-US" sz="1100" dirty="0">
                <a:solidFill>
                  <a:srgbClr val="263238"/>
                </a:solidFill>
                <a:latin typeface="Meiryo" pitchFamily="34" charset="0"/>
                <a:ea typeface="Meiryo" pitchFamily="34" charset="-122"/>
                <a:cs typeface="Meiryo" pitchFamily="34" charset="-120"/>
              </a:rPr>
              <a:t>事実と証拠を残し、判断は会社に委ねる</a:t>
            </a:r>
            <a:endParaRPr lang="en-US" sz="1100" dirty="0"/>
          </a:p>
        </p:txBody>
      </p:sp>
      <p:sp>
        <p:nvSpPr>
          <p:cNvPr id="21" name="Shape 18"/>
          <p:cNvSpPr/>
          <p:nvPr/>
        </p:nvSpPr>
        <p:spPr>
          <a:xfrm>
            <a:off x="5486400" y="1097280"/>
            <a:ext cx="3200400" cy="3108960"/>
          </a:xfrm>
          <a:prstGeom prst="roundRect">
            <a:avLst>
              <a:gd name="adj" fmla="val 2647"/>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2" name="Text 19"/>
          <p:cNvSpPr/>
          <p:nvPr/>
        </p:nvSpPr>
        <p:spPr>
          <a:xfrm>
            <a:off x="5715000" y="1280160"/>
            <a:ext cx="2743200"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相談先（要記入）</a:t>
            </a:r>
            <a:endParaRPr lang="en-US" sz="1500" dirty="0"/>
          </a:p>
        </p:txBody>
      </p:sp>
      <p:sp>
        <p:nvSpPr>
          <p:cNvPr id="23" name="Text 20"/>
          <p:cNvSpPr/>
          <p:nvPr/>
        </p:nvSpPr>
        <p:spPr>
          <a:xfrm>
            <a:off x="5715000" y="1783080"/>
            <a:ext cx="2743200" cy="237744"/>
          </a:xfrm>
          <a:prstGeom prst="rect">
            <a:avLst/>
          </a:prstGeom>
          <a:noFill/>
          <a:ln/>
        </p:spPr>
        <p:txBody>
          <a:bodyPr wrap="square" lIns="0" tIns="0" rIns="0" bIns="0" rtlCol="0" anchor="ctr"/>
          <a:lstStyle/>
          <a:p>
            <a:pPr algn="l" indent="0" marL="0">
              <a:buNone/>
            </a:pPr>
            <a:r>
              <a:rPr lang="en-US" sz="1100" b="1" dirty="0">
                <a:solidFill>
                  <a:srgbClr val="5B6B79"/>
                </a:solidFill>
                <a:latin typeface="Meiryo" pitchFamily="34" charset="0"/>
                <a:ea typeface="Meiryo" pitchFamily="34" charset="-122"/>
                <a:cs typeface="Meiryo" pitchFamily="34" charset="-120"/>
              </a:rPr>
              <a:t>接待・贈答／贈収賄防止：</a:t>
            </a:r>
            <a:endParaRPr lang="en-US" sz="1100" dirty="0"/>
          </a:p>
        </p:txBody>
      </p:sp>
      <p:sp>
        <p:nvSpPr>
          <p:cNvPr id="24" name="Shape 21"/>
          <p:cNvSpPr/>
          <p:nvPr/>
        </p:nvSpPr>
        <p:spPr>
          <a:xfrm>
            <a:off x="5715000" y="2148840"/>
            <a:ext cx="2743200" cy="0"/>
          </a:xfrm>
          <a:prstGeom prst="line">
            <a:avLst/>
          </a:prstGeom>
          <a:noFill/>
          <a:ln w="12700">
            <a:solidFill>
              <a:srgbClr val="D8E0E7"/>
            </a:solidFill>
            <a:prstDash val="solid"/>
          </a:ln>
        </p:spPr>
      </p:sp>
      <p:sp>
        <p:nvSpPr>
          <p:cNvPr id="25" name="Text 22"/>
          <p:cNvSpPr/>
          <p:nvPr/>
        </p:nvSpPr>
        <p:spPr>
          <a:xfrm>
            <a:off x="5715000" y="2258568"/>
            <a:ext cx="2743200" cy="237744"/>
          </a:xfrm>
          <a:prstGeom prst="rect">
            <a:avLst/>
          </a:prstGeom>
          <a:noFill/>
          <a:ln/>
        </p:spPr>
        <p:txBody>
          <a:bodyPr wrap="square" lIns="0" tIns="0" rIns="0" bIns="0" rtlCol="0" anchor="ctr"/>
          <a:lstStyle/>
          <a:p>
            <a:pPr algn="l" indent="0" marL="0">
              <a:buNone/>
            </a:pPr>
            <a:r>
              <a:rPr lang="en-US" sz="1100" b="1" dirty="0">
                <a:solidFill>
                  <a:srgbClr val="5B6B79"/>
                </a:solidFill>
                <a:latin typeface="Meiryo" pitchFamily="34" charset="0"/>
                <a:ea typeface="Meiryo" pitchFamily="34" charset="-122"/>
                <a:cs typeface="Meiryo" pitchFamily="34" charset="-120"/>
              </a:rPr>
              <a:t>公務員・外国公務員対応：</a:t>
            </a:r>
            <a:endParaRPr lang="en-US" sz="1100" dirty="0"/>
          </a:p>
        </p:txBody>
      </p:sp>
      <p:sp>
        <p:nvSpPr>
          <p:cNvPr id="26" name="Shape 23"/>
          <p:cNvSpPr/>
          <p:nvPr/>
        </p:nvSpPr>
        <p:spPr>
          <a:xfrm>
            <a:off x="5715000" y="2624328"/>
            <a:ext cx="2743200" cy="0"/>
          </a:xfrm>
          <a:prstGeom prst="line">
            <a:avLst/>
          </a:prstGeom>
          <a:noFill/>
          <a:ln w="12700">
            <a:solidFill>
              <a:srgbClr val="D8E0E7"/>
            </a:solidFill>
            <a:prstDash val="solid"/>
          </a:ln>
        </p:spPr>
      </p:sp>
      <p:sp>
        <p:nvSpPr>
          <p:cNvPr id="27" name="Text 24"/>
          <p:cNvSpPr/>
          <p:nvPr/>
        </p:nvSpPr>
        <p:spPr>
          <a:xfrm>
            <a:off x="5715000" y="2734056"/>
            <a:ext cx="2743200" cy="237744"/>
          </a:xfrm>
          <a:prstGeom prst="rect">
            <a:avLst/>
          </a:prstGeom>
          <a:noFill/>
          <a:ln/>
        </p:spPr>
        <p:txBody>
          <a:bodyPr wrap="square" lIns="0" tIns="0" rIns="0" bIns="0" rtlCol="0" anchor="ctr"/>
          <a:lstStyle/>
          <a:p>
            <a:pPr algn="l" indent="0" marL="0">
              <a:buNone/>
            </a:pPr>
            <a:r>
              <a:rPr lang="en-US" sz="1100" b="1" dirty="0">
                <a:solidFill>
                  <a:srgbClr val="5B6B79"/>
                </a:solidFill>
                <a:latin typeface="Meiryo" pitchFamily="34" charset="0"/>
                <a:ea typeface="Meiryo" pitchFamily="34" charset="-122"/>
                <a:cs typeface="Meiryo" pitchFamily="34" charset="-120"/>
              </a:rPr>
              <a:t>購買・調達：</a:t>
            </a:r>
            <a:endParaRPr lang="en-US" sz="1100" dirty="0"/>
          </a:p>
        </p:txBody>
      </p:sp>
      <p:sp>
        <p:nvSpPr>
          <p:cNvPr id="28" name="Shape 25"/>
          <p:cNvSpPr/>
          <p:nvPr/>
        </p:nvSpPr>
        <p:spPr>
          <a:xfrm>
            <a:off x="5715000" y="3099816"/>
            <a:ext cx="2743200" cy="0"/>
          </a:xfrm>
          <a:prstGeom prst="line">
            <a:avLst/>
          </a:prstGeom>
          <a:noFill/>
          <a:ln w="12700">
            <a:solidFill>
              <a:srgbClr val="D8E0E7"/>
            </a:solidFill>
            <a:prstDash val="solid"/>
          </a:ln>
        </p:spPr>
      </p:sp>
      <p:sp>
        <p:nvSpPr>
          <p:cNvPr id="29" name="Text 26"/>
          <p:cNvSpPr/>
          <p:nvPr/>
        </p:nvSpPr>
        <p:spPr>
          <a:xfrm>
            <a:off x="5715000" y="3209544"/>
            <a:ext cx="2743200" cy="237744"/>
          </a:xfrm>
          <a:prstGeom prst="rect">
            <a:avLst/>
          </a:prstGeom>
          <a:noFill/>
          <a:ln/>
        </p:spPr>
        <p:txBody>
          <a:bodyPr wrap="square" lIns="0" tIns="0" rIns="0" bIns="0" rtlCol="0" anchor="ctr"/>
          <a:lstStyle/>
          <a:p>
            <a:pPr algn="l" indent="0" marL="0">
              <a:buNone/>
            </a:pPr>
            <a:r>
              <a:rPr lang="en-US" sz="1100" b="1" dirty="0">
                <a:solidFill>
                  <a:srgbClr val="5B6B79"/>
                </a:solidFill>
                <a:latin typeface="Meiryo" pitchFamily="34" charset="0"/>
                <a:ea typeface="Meiryo" pitchFamily="34" charset="-122"/>
                <a:cs typeface="Meiryo" pitchFamily="34" charset="-120"/>
              </a:rPr>
              <a:t>経理・税務：</a:t>
            </a:r>
            <a:endParaRPr lang="en-US" sz="1100" dirty="0"/>
          </a:p>
        </p:txBody>
      </p:sp>
      <p:sp>
        <p:nvSpPr>
          <p:cNvPr id="30" name="Shape 27"/>
          <p:cNvSpPr/>
          <p:nvPr/>
        </p:nvSpPr>
        <p:spPr>
          <a:xfrm>
            <a:off x="5715000" y="3575304"/>
            <a:ext cx="2743200" cy="0"/>
          </a:xfrm>
          <a:prstGeom prst="line">
            <a:avLst/>
          </a:prstGeom>
          <a:noFill/>
          <a:ln w="12700">
            <a:solidFill>
              <a:srgbClr val="D8E0E7"/>
            </a:solidFill>
            <a:prstDash val="solid"/>
          </a:ln>
        </p:spPr>
      </p:sp>
      <p:sp>
        <p:nvSpPr>
          <p:cNvPr id="31" name="Text 28"/>
          <p:cNvSpPr/>
          <p:nvPr/>
        </p:nvSpPr>
        <p:spPr>
          <a:xfrm>
            <a:off x="5715000" y="3685032"/>
            <a:ext cx="2743200" cy="237744"/>
          </a:xfrm>
          <a:prstGeom prst="rect">
            <a:avLst/>
          </a:prstGeom>
          <a:noFill/>
          <a:ln/>
        </p:spPr>
        <p:txBody>
          <a:bodyPr wrap="square" lIns="0" tIns="0" rIns="0" bIns="0" rtlCol="0" anchor="ctr"/>
          <a:lstStyle/>
          <a:p>
            <a:pPr algn="l" indent="0" marL="0">
              <a:buNone/>
            </a:pPr>
            <a:r>
              <a:rPr lang="en-US" sz="1100" b="1" dirty="0">
                <a:solidFill>
                  <a:srgbClr val="5B6B79"/>
                </a:solidFill>
                <a:latin typeface="Meiryo" pitchFamily="34" charset="0"/>
                <a:ea typeface="Meiryo" pitchFamily="34" charset="-122"/>
                <a:cs typeface="Meiryo" pitchFamily="34" charset="-120"/>
              </a:rPr>
              <a:t>内部通報窓口：</a:t>
            </a:r>
            <a:endParaRPr lang="en-US" sz="1100" dirty="0"/>
          </a:p>
        </p:txBody>
      </p:sp>
      <p:sp>
        <p:nvSpPr>
          <p:cNvPr id="32" name="Shape 29"/>
          <p:cNvSpPr/>
          <p:nvPr/>
        </p:nvSpPr>
        <p:spPr>
          <a:xfrm>
            <a:off x="5715000" y="4050792"/>
            <a:ext cx="2743200" cy="0"/>
          </a:xfrm>
          <a:prstGeom prst="line">
            <a:avLst/>
          </a:prstGeom>
          <a:noFill/>
          <a:ln w="12700">
            <a:solidFill>
              <a:srgbClr val="D8E0E7"/>
            </a:solidFill>
            <a:prstDash val="solid"/>
          </a:ln>
        </p:spPr>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16314F"/>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EAD9B4"/>
                </a:solidFill>
                <a:latin typeface="Meiryo" pitchFamily="34" charset="0"/>
                <a:ea typeface="Meiryo" pitchFamily="34" charset="-122"/>
                <a:cs typeface="Meiryo" pitchFamily="34" charset="-120"/>
              </a:rPr>
              <a:t>第14回｜接待・贈答・贈収賄防止研修　p.36</a:t>
            </a:r>
            <a:endParaRPr lang="en-US" sz="900" dirty="0"/>
          </a:p>
        </p:txBody>
      </p:sp>
      <p:sp>
        <p:nvSpPr>
          <p:cNvPr id="4" name="Shape 2"/>
          <p:cNvSpPr/>
          <p:nvPr/>
        </p:nvSpPr>
        <p:spPr>
          <a:xfrm>
            <a:off x="0" y="0"/>
            <a:ext cx="9144000" cy="54864"/>
          </a:xfrm>
          <a:prstGeom prst="rect">
            <a:avLst/>
          </a:prstGeom>
          <a:solidFill>
            <a:srgbClr val="B58A3A"/>
          </a:solidFill>
          <a:ln/>
        </p:spPr>
      </p:sp>
      <p:sp>
        <p:nvSpPr>
          <p:cNvPr id="5" name="Text 3"/>
          <p:cNvSpPr/>
          <p:nvPr/>
        </p:nvSpPr>
        <p:spPr>
          <a:xfrm>
            <a:off x="777240" y="777240"/>
            <a:ext cx="7315200" cy="274320"/>
          </a:xfrm>
          <a:prstGeom prst="rect">
            <a:avLst/>
          </a:prstGeom>
          <a:noFill/>
          <a:ln/>
        </p:spPr>
        <p:txBody>
          <a:bodyPr wrap="square" lIns="0" tIns="0" rIns="0" bIns="0" rtlCol="0" anchor="ctr"/>
          <a:lstStyle/>
          <a:p>
            <a:pPr algn="l" indent="0" marL="0">
              <a:buNone/>
            </a:pPr>
            <a:r>
              <a:rPr lang="en-US" sz="1100" b="1" spc="200" kern="0" dirty="0">
                <a:solidFill>
                  <a:srgbClr val="B58A3A"/>
                </a:solidFill>
                <a:latin typeface="Meiryo" pitchFamily="34" charset="0"/>
                <a:ea typeface="Meiryo" pitchFamily="34" charset="-122"/>
                <a:cs typeface="Meiryo" pitchFamily="34" charset="-120"/>
              </a:rPr>
              <a:t>確認テスト・まとめ</a:t>
            </a:r>
            <a:endParaRPr lang="en-US" sz="1100" dirty="0"/>
          </a:p>
        </p:txBody>
      </p:sp>
      <p:sp>
        <p:nvSpPr>
          <p:cNvPr id="6" name="Text 4"/>
          <p:cNvSpPr/>
          <p:nvPr/>
        </p:nvSpPr>
        <p:spPr>
          <a:xfrm>
            <a:off x="731520" y="1188720"/>
            <a:ext cx="7772400" cy="1005840"/>
          </a:xfrm>
          <a:prstGeom prst="rect">
            <a:avLst/>
          </a:prstGeom>
          <a:noFill/>
          <a:ln/>
        </p:spPr>
        <p:txBody>
          <a:bodyPr wrap="square" lIns="0" tIns="0" rIns="0" bIns="0" rtlCol="0" anchor="ctr"/>
          <a:lstStyle/>
          <a:p>
            <a:pPr algn="l" indent="0" marL="0">
              <a:lnSpc>
                <a:spcPct val="105000"/>
              </a:lnSpc>
              <a:buNone/>
            </a:pPr>
            <a:r>
              <a:rPr lang="en-US" sz="2600" b="1" dirty="0">
                <a:solidFill>
                  <a:srgbClr val="FFFFFF"/>
                </a:solidFill>
                <a:latin typeface="Meiryo" pitchFamily="34" charset="0"/>
                <a:ea typeface="Meiryo" pitchFamily="34" charset="-122"/>
                <a:cs typeface="Meiryo" pitchFamily="34" charset="-120"/>
              </a:rPr>
              <a:t>受けてよいか・渡してよいか・断るか・承認か・記録か・相談か</a:t>
            </a:r>
            <a:endParaRPr lang="en-US" sz="2600" dirty="0"/>
          </a:p>
        </p:txBody>
      </p:sp>
      <p:sp>
        <p:nvSpPr>
          <p:cNvPr id="7" name="Shape 5"/>
          <p:cNvSpPr/>
          <p:nvPr/>
        </p:nvSpPr>
        <p:spPr>
          <a:xfrm>
            <a:off x="777240" y="2377440"/>
            <a:ext cx="7589520" cy="1417320"/>
          </a:xfrm>
          <a:prstGeom prst="roundRect">
            <a:avLst>
              <a:gd name="adj" fmla="val 5806"/>
            </a:avLst>
          </a:prstGeom>
          <a:solidFill>
            <a:srgbClr val="243B5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6"/>
          <p:cNvSpPr/>
          <p:nvPr/>
        </p:nvSpPr>
        <p:spPr>
          <a:xfrm>
            <a:off x="777240" y="2377440"/>
            <a:ext cx="7589520" cy="1417320"/>
          </a:xfrm>
          <a:prstGeom prst="roundRect">
            <a:avLst>
              <a:gd name="adj" fmla="val 5806"/>
            </a:avLst>
          </a:prstGeom>
          <a:solidFill>
            <a:srgbClr val="243B53"/>
          </a:solidFill>
          <a:ln w="12700">
            <a:solidFill>
              <a:srgbClr val="B58A3A"/>
            </a:solidFill>
            <a:prstDash val="solid"/>
          </a:ln>
        </p:spPr>
      </p:sp>
      <p:sp>
        <p:nvSpPr>
          <p:cNvPr id="9" name="Text 7"/>
          <p:cNvSpPr/>
          <p:nvPr/>
        </p:nvSpPr>
        <p:spPr>
          <a:xfrm>
            <a:off x="1005840" y="2542032"/>
            <a:ext cx="7132320" cy="365760"/>
          </a:xfrm>
          <a:prstGeom prst="rect">
            <a:avLst/>
          </a:prstGeom>
          <a:noFill/>
          <a:ln/>
        </p:spPr>
        <p:txBody>
          <a:bodyPr wrap="square" lIns="0" tIns="0" rIns="0" bIns="0" rtlCol="0" anchor="ctr"/>
          <a:lstStyle/>
          <a:p>
            <a:pPr algn="l" indent="0" marL="0">
              <a:buNone/>
            </a:pPr>
            <a:r>
              <a:rPr lang="en-US" sz="1600" b="1" dirty="0">
                <a:solidFill>
                  <a:srgbClr val="B58A3A"/>
                </a:solidFill>
                <a:latin typeface="Meiryo" pitchFamily="34" charset="0"/>
                <a:ea typeface="Meiryo" pitchFamily="34" charset="-122"/>
                <a:cs typeface="Meiryo" pitchFamily="34" charset="-120"/>
              </a:rPr>
              <a:t>確認テスト（全12問）</a:t>
            </a:r>
            <a:endParaRPr lang="en-US" sz="1600" dirty="0"/>
          </a:p>
        </p:txBody>
      </p:sp>
      <p:sp>
        <p:nvSpPr>
          <p:cNvPr id="10" name="Text 8"/>
          <p:cNvSpPr/>
          <p:nvPr/>
        </p:nvSpPr>
        <p:spPr>
          <a:xfrm>
            <a:off x="1005840" y="2907792"/>
            <a:ext cx="7132320" cy="868680"/>
          </a:xfrm>
          <a:prstGeom prst="rect">
            <a:avLst/>
          </a:prstGeom>
          <a:noFill/>
          <a:ln/>
        </p:spPr>
        <p:txBody>
          <a:bodyPr wrap="square" rtlCol="0" anchor="t"/>
          <a:lstStyle/>
          <a:p>
            <a:pPr algn="l" marL="177800" indent="-177800">
              <a:lnSpc>
                <a:spcPct val="104000"/>
              </a:lnSpc>
              <a:spcAft>
                <a:spcPts val="500"/>
              </a:spcAft>
              <a:buSzPct val="100000"/>
              <a:buChar char="•"/>
            </a:pPr>
            <a:r>
              <a:rPr lang="en-US" sz="1250" dirty="0">
                <a:solidFill>
                  <a:srgbClr val="FFFFFF"/>
                </a:solidFill>
                <a:latin typeface="Meiryo" pitchFamily="34" charset="0"/>
                <a:ea typeface="Meiryo" pitchFamily="34" charset="-122"/>
                <a:cs typeface="Meiryo" pitchFamily="34" charset="-120"/>
              </a:rPr>
              <a:t>○×3問・四肢択一4問・ケース判断5問。法令基準日：2026年6月18日</a:t>
            </a:r>
            <a:endParaRPr lang="en-US" sz="1250" dirty="0"/>
          </a:p>
          <a:p>
            <a:pPr algn="l" marL="177800" indent="-177800">
              <a:lnSpc>
                <a:spcPct val="104000"/>
              </a:lnSpc>
              <a:spcAft>
                <a:spcPts val="500"/>
              </a:spcAft>
              <a:buSzPct val="100000"/>
              <a:buChar char="•"/>
            </a:pPr>
            <a:r>
              <a:rPr lang="en-US" sz="1250" dirty="0">
                <a:solidFill>
                  <a:srgbClr val="FFFFFF"/>
                </a:solidFill>
                <a:latin typeface="Meiryo" pitchFamily="34" charset="0"/>
                <a:ea typeface="Meiryo" pitchFamily="34" charset="-122"/>
                <a:cs typeface="Meiryo" pitchFamily="34" charset="-120"/>
              </a:rPr>
              <a:t>用語暗記ではなく、具体的な場面での判断を確認します</a:t>
            </a:r>
            <a:endParaRPr lang="en-US" sz="1250" dirty="0"/>
          </a:p>
          <a:p>
            <a:pPr algn="l" marL="177800" indent="-177800">
              <a:lnSpc>
                <a:spcPct val="104000"/>
              </a:lnSpc>
              <a:spcAft>
                <a:spcPts val="500"/>
              </a:spcAft>
              <a:buSzPct val="100000"/>
              <a:buChar char="•"/>
            </a:pPr>
            <a:r>
              <a:rPr lang="en-US" sz="1250" dirty="0">
                <a:solidFill>
                  <a:srgbClr val="FFFFFF"/>
                </a:solidFill>
                <a:latin typeface="Meiryo" pitchFamily="34" charset="0"/>
                <a:ea typeface="Meiryo" pitchFamily="34" charset="-122"/>
                <a:cs typeface="Meiryo" pitchFamily="34" charset="-120"/>
              </a:rPr>
              <a:t>迷った設問は、辞退・相談・記録の側に倒して考えましょう</a:t>
            </a:r>
            <a:endParaRPr lang="en-US" sz="1250" dirty="0"/>
          </a:p>
        </p:txBody>
      </p:sp>
      <p:sp>
        <p:nvSpPr>
          <p:cNvPr id="11" name="Text 9"/>
          <p:cNvSpPr/>
          <p:nvPr/>
        </p:nvSpPr>
        <p:spPr>
          <a:xfrm>
            <a:off x="777240" y="4069080"/>
            <a:ext cx="7589520" cy="548640"/>
          </a:xfrm>
          <a:prstGeom prst="rect">
            <a:avLst/>
          </a:prstGeom>
          <a:noFill/>
          <a:ln/>
        </p:spPr>
        <p:txBody>
          <a:bodyPr wrap="square" lIns="0" tIns="0" rIns="0" bIns="0" rtlCol="0" anchor="t"/>
          <a:lstStyle/>
          <a:p>
            <a:pPr algn="l" indent="0" marL="0">
              <a:lnSpc>
                <a:spcPct val="105000"/>
              </a:lnSpc>
              <a:buNone/>
            </a:pPr>
            <a:r>
              <a:rPr lang="en-US" sz="1200" i="1" dirty="0">
                <a:solidFill>
                  <a:srgbClr val="EAD9B4"/>
                </a:solidFill>
                <a:latin typeface="Meiryo" pitchFamily="34" charset="0"/>
                <a:ea typeface="Meiryo" pitchFamily="34" charset="-122"/>
                <a:cs typeface="Meiryo" pitchFamily="34" charset="-120"/>
              </a:rPr>
              <a:t>この研修だけで贈収賄防止体制が完成するわけではありません。自社規程と相談フローに従ってください。</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p.4</a:t>
            </a:r>
            <a:endParaRPr lang="en-US" sz="900" dirty="0"/>
          </a:p>
        </p:txBody>
      </p:sp>
      <p:sp>
        <p:nvSpPr>
          <p:cNvPr id="4" name="Shape 2"/>
          <p:cNvSpPr/>
          <p:nvPr/>
        </p:nvSpPr>
        <p:spPr>
          <a:xfrm>
            <a:off x="457200" y="310896"/>
            <a:ext cx="566928" cy="566928"/>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5" name="Image 0" descr="/home/claude/build/assets/balance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これは「一律禁止」の研修ではない</a:t>
            </a:r>
            <a:endParaRPr lang="en-US" sz="2500" dirty="0"/>
          </a:p>
        </p:txBody>
      </p:sp>
      <p:sp>
        <p:nvSpPr>
          <p:cNvPr id="7" name="Shape 4"/>
          <p:cNvSpPr/>
          <p:nvPr/>
        </p:nvSpPr>
        <p:spPr>
          <a:xfrm>
            <a:off x="457200" y="1097280"/>
            <a:ext cx="4069080" cy="3200400"/>
          </a:xfrm>
          <a:prstGeom prst="roundRect">
            <a:avLst>
              <a:gd name="adj" fmla="val 2571"/>
            </a:avLst>
          </a:prstGeom>
          <a:solidFill>
            <a:srgbClr val="E9F0EC"/>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85800" y="1298448"/>
            <a:ext cx="3657600" cy="365760"/>
          </a:xfrm>
          <a:prstGeom prst="rect">
            <a:avLst/>
          </a:prstGeom>
          <a:noFill/>
          <a:ln/>
        </p:spPr>
        <p:txBody>
          <a:bodyPr wrap="square" lIns="0" tIns="0" rIns="0" bIns="0" rtlCol="0" anchor="ctr"/>
          <a:lstStyle/>
          <a:p>
            <a:pPr algn="l" indent="0" marL="0">
              <a:buNone/>
            </a:pPr>
            <a:r>
              <a:rPr lang="en-US" sz="1500" b="1" dirty="0">
                <a:solidFill>
                  <a:srgbClr val="2F6B4F"/>
                </a:solidFill>
                <a:latin typeface="Meiryo" pitchFamily="34" charset="0"/>
                <a:ea typeface="Meiryo" pitchFamily="34" charset="-122"/>
                <a:cs typeface="Meiryo" pitchFamily="34" charset="-120"/>
              </a:rPr>
              <a:t>目的は、適切に判断し行動すること</a:t>
            </a:r>
            <a:endParaRPr lang="en-US" sz="1500" dirty="0"/>
          </a:p>
        </p:txBody>
      </p:sp>
      <p:sp>
        <p:nvSpPr>
          <p:cNvPr id="9" name="Text 6"/>
          <p:cNvSpPr/>
          <p:nvPr/>
        </p:nvSpPr>
        <p:spPr>
          <a:xfrm>
            <a:off x="685800" y="1737360"/>
            <a:ext cx="3657600" cy="2468880"/>
          </a:xfrm>
          <a:prstGeom prst="rect">
            <a:avLst/>
          </a:prstGeom>
          <a:noFill/>
          <a:ln/>
        </p:spPr>
        <p:txBody>
          <a:bodyPr wrap="square" rtlCol="0" anchor="t"/>
          <a:lstStyle/>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通常の社交儀礼まで一律に禁止するものではない</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相手・目的・金額・時期・頻度・見返りで判断する</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受ける側も渡す側も、事前承認・記録・相談を行う</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迷ったら、受けない・渡さない・約束しない</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断りにくい時は上長・法務・コンプラへ相談する</a:t>
            </a:r>
            <a:endParaRPr lang="en-US" sz="1350" dirty="0"/>
          </a:p>
        </p:txBody>
      </p:sp>
      <p:sp>
        <p:nvSpPr>
          <p:cNvPr id="10" name="Shape 7"/>
          <p:cNvSpPr/>
          <p:nvPr/>
        </p:nvSpPr>
        <p:spPr>
          <a:xfrm>
            <a:off x="4617720" y="1097280"/>
            <a:ext cx="4069080" cy="3200400"/>
          </a:xfrm>
          <a:prstGeom prst="roundRect">
            <a:avLst>
              <a:gd name="adj" fmla="val 2571"/>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1" name="Text 8"/>
          <p:cNvSpPr/>
          <p:nvPr/>
        </p:nvSpPr>
        <p:spPr>
          <a:xfrm>
            <a:off x="4846320" y="1298448"/>
            <a:ext cx="3657600" cy="365760"/>
          </a:xfrm>
          <a:prstGeom prst="rect">
            <a:avLst/>
          </a:prstGeom>
          <a:noFill/>
          <a:ln/>
        </p:spPr>
        <p:txBody>
          <a:bodyPr wrap="square" lIns="0" tIns="0" rIns="0" bIns="0" rtlCol="0" anchor="ctr"/>
          <a:lstStyle/>
          <a:p>
            <a:pPr algn="l" indent="0" marL="0">
              <a:buNone/>
            </a:pPr>
            <a:r>
              <a:rPr lang="en-US" sz="1500" b="1" dirty="0">
                <a:solidFill>
                  <a:srgbClr val="B42318"/>
                </a:solidFill>
                <a:latin typeface="Meiryo" pitchFamily="34" charset="0"/>
                <a:ea typeface="Meiryo" pitchFamily="34" charset="-122"/>
                <a:cs typeface="Meiryo" pitchFamily="34" charset="-120"/>
              </a:rPr>
              <a:t>こういう研修にはしない</a:t>
            </a:r>
            <a:endParaRPr lang="en-US" sz="1500" dirty="0"/>
          </a:p>
        </p:txBody>
      </p:sp>
      <p:sp>
        <p:nvSpPr>
          <p:cNvPr id="12" name="Text 9"/>
          <p:cNvSpPr/>
          <p:nvPr/>
        </p:nvSpPr>
        <p:spPr>
          <a:xfrm>
            <a:off x="4846320" y="1737360"/>
            <a:ext cx="3657600" cy="2468880"/>
          </a:xfrm>
          <a:prstGeom prst="rect">
            <a:avLst/>
          </a:prstGeom>
          <a:noFill/>
          <a:ln/>
        </p:spPr>
        <p:txBody>
          <a:bodyPr wrap="square" rtlCol="0" anchor="t"/>
          <a:lstStyle/>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「少額・慣習だから安全」と決めつける</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「相手が求めたから仕方ない」で受ける</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「会社のためなら良い」で提供する</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公務員と民間取引先のリスクを混同する</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民間との接待を必ず刑事の贈収賄と説明する</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p.5</a:t>
            </a:r>
            <a:endParaRPr lang="en-US" sz="900" dirty="0"/>
          </a:p>
        </p:txBody>
      </p:sp>
      <p:sp>
        <p:nvSpPr>
          <p:cNvPr id="4" name="Shape 2"/>
          <p:cNvSpPr/>
          <p:nvPr/>
        </p:nvSpPr>
        <p:spPr>
          <a:xfrm>
            <a:off x="457200" y="310896"/>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5" name="Image 0" descr="/home/claude/build/assets/warn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接待・贈答の5大リスク</a:t>
            </a:r>
            <a:endParaRPr lang="en-US" sz="2500" dirty="0"/>
          </a:p>
        </p:txBody>
      </p:sp>
      <p:sp>
        <p:nvSpPr>
          <p:cNvPr id="7" name="Text 4"/>
          <p:cNvSpPr/>
          <p:nvPr/>
        </p:nvSpPr>
        <p:spPr>
          <a:xfrm>
            <a:off x="457200" y="969264"/>
            <a:ext cx="8229600" cy="365760"/>
          </a:xfrm>
          <a:prstGeom prst="rect">
            <a:avLst/>
          </a:prstGeom>
          <a:noFill/>
          <a:ln/>
        </p:spPr>
        <p:txBody>
          <a:bodyPr wrap="square" lIns="0" tIns="0" rIns="0" bIns="0" rtlCol="0" anchor="ctr"/>
          <a:lstStyle/>
          <a:p>
            <a:pPr algn="l" indent="0" marL="0">
              <a:buNone/>
            </a:pPr>
            <a:r>
              <a:rPr lang="en-US" sz="1350" dirty="0">
                <a:solidFill>
                  <a:srgbClr val="5B6B79"/>
                </a:solidFill>
                <a:latin typeface="Meiryo" pitchFamily="34" charset="0"/>
                <a:ea typeface="Meiryo" pitchFamily="34" charset="-122"/>
                <a:cs typeface="Meiryo" pitchFamily="34" charset="-120"/>
              </a:rPr>
              <a:t>「会社の経費で処理できる」ことと「コンプライアンス上許される」ことは別問題です。</a:t>
            </a:r>
            <a:endParaRPr lang="en-US" sz="1350" dirty="0"/>
          </a:p>
        </p:txBody>
      </p:sp>
      <p:sp>
        <p:nvSpPr>
          <p:cNvPr id="8" name="Shape 5"/>
          <p:cNvSpPr/>
          <p:nvPr/>
        </p:nvSpPr>
        <p:spPr>
          <a:xfrm>
            <a:off x="457200" y="1463040"/>
            <a:ext cx="1627632" cy="2788920"/>
          </a:xfrm>
          <a:prstGeom prst="roundRect">
            <a:avLst>
              <a:gd name="adj" fmla="val 50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9" name="Shape 6"/>
          <p:cNvSpPr/>
          <p:nvPr/>
        </p:nvSpPr>
        <p:spPr>
          <a:xfrm>
            <a:off x="969264" y="1700784"/>
            <a:ext cx="603504" cy="60350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10" name="Image 1" descr="/home/claude/build/assets/gavel_white.png">    </p:cNvPr>
          <p:cNvPicPr>
            <a:picLocks noChangeAspect="1"/>
          </p:cNvPicPr>
          <p:nvPr/>
        </p:nvPicPr>
        <p:blipFill>
          <a:blip r:embed="rId2"/>
          <a:stretch>
            <a:fillRect/>
          </a:stretch>
        </p:blipFill>
        <p:spPr>
          <a:xfrm>
            <a:off x="1120140" y="1851660"/>
            <a:ext cx="301752" cy="301752"/>
          </a:xfrm>
          <a:prstGeom prst="rect">
            <a:avLst/>
          </a:prstGeom>
        </p:spPr>
      </p:pic>
      <p:sp>
        <p:nvSpPr>
          <p:cNvPr id="11" name="Text 7"/>
          <p:cNvSpPr/>
          <p:nvPr/>
        </p:nvSpPr>
        <p:spPr>
          <a:xfrm>
            <a:off x="530352" y="2377440"/>
            <a:ext cx="1481328" cy="54864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刑事リスク</a:t>
            </a:r>
            <a:endParaRPr lang="en-US" sz="1350" dirty="0"/>
          </a:p>
        </p:txBody>
      </p:sp>
      <p:sp>
        <p:nvSpPr>
          <p:cNvPr id="12" name="Text 8"/>
          <p:cNvSpPr/>
          <p:nvPr/>
        </p:nvSpPr>
        <p:spPr>
          <a:xfrm>
            <a:off x="566928" y="2926080"/>
            <a:ext cx="1408176" cy="1234440"/>
          </a:xfrm>
          <a:prstGeom prst="rect">
            <a:avLst/>
          </a:prstGeom>
          <a:noFill/>
          <a:ln/>
        </p:spPr>
        <p:txBody>
          <a:bodyPr wrap="square" lIns="0" tIns="0" rIns="0" bIns="0" rtlCol="0" anchor="t"/>
          <a:lstStyle/>
          <a:p>
            <a:pPr algn="ctr" indent="0" marL="0">
              <a:lnSpc>
                <a:spcPct val="105000"/>
              </a:lnSpc>
              <a:buNone/>
            </a:pPr>
            <a:r>
              <a:rPr lang="en-US" sz="1100" dirty="0">
                <a:solidFill>
                  <a:srgbClr val="263238"/>
                </a:solidFill>
                <a:latin typeface="Meiryo" pitchFamily="34" charset="0"/>
                <a:ea typeface="Meiryo" pitchFamily="34" charset="-122"/>
                <a:cs typeface="Meiryo" pitchFamily="34" charset="-120"/>
              </a:rPr>
              <a:t>公務員への贈賄、外国公務員贈賄。要求・約束・申込みの段階でも問題に</a:t>
            </a:r>
            <a:endParaRPr lang="en-US" sz="1100" dirty="0"/>
          </a:p>
        </p:txBody>
      </p:sp>
      <p:sp>
        <p:nvSpPr>
          <p:cNvPr id="13" name="Shape 9"/>
          <p:cNvSpPr/>
          <p:nvPr/>
        </p:nvSpPr>
        <p:spPr>
          <a:xfrm>
            <a:off x="2130552" y="1463040"/>
            <a:ext cx="1627632" cy="2788920"/>
          </a:xfrm>
          <a:prstGeom prst="roundRect">
            <a:avLst>
              <a:gd name="adj" fmla="val 50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4" name="Shape 10"/>
          <p:cNvSpPr/>
          <p:nvPr/>
        </p:nvSpPr>
        <p:spPr>
          <a:xfrm>
            <a:off x="2642616" y="1700784"/>
            <a:ext cx="603504" cy="603504"/>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5" name="Image 2" descr="/home/claude/build/assets/balance_white.png">    </p:cNvPr>
          <p:cNvPicPr>
            <a:picLocks noChangeAspect="1"/>
          </p:cNvPicPr>
          <p:nvPr/>
        </p:nvPicPr>
        <p:blipFill>
          <a:blip r:embed="rId3"/>
          <a:stretch>
            <a:fillRect/>
          </a:stretch>
        </p:blipFill>
        <p:spPr>
          <a:xfrm>
            <a:off x="2793492" y="1851660"/>
            <a:ext cx="301752" cy="301752"/>
          </a:xfrm>
          <a:prstGeom prst="rect">
            <a:avLst/>
          </a:prstGeom>
        </p:spPr>
      </p:pic>
      <p:sp>
        <p:nvSpPr>
          <p:cNvPr id="16" name="Text 11"/>
          <p:cNvSpPr/>
          <p:nvPr/>
        </p:nvSpPr>
        <p:spPr>
          <a:xfrm>
            <a:off x="2203704" y="2377440"/>
            <a:ext cx="1481328" cy="54864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公正性への疑念</a:t>
            </a:r>
            <a:endParaRPr lang="en-US" sz="1350" dirty="0"/>
          </a:p>
        </p:txBody>
      </p:sp>
      <p:sp>
        <p:nvSpPr>
          <p:cNvPr id="17" name="Text 12"/>
          <p:cNvSpPr/>
          <p:nvPr/>
        </p:nvSpPr>
        <p:spPr>
          <a:xfrm>
            <a:off x="2240280" y="2926080"/>
            <a:ext cx="1408176" cy="1234440"/>
          </a:xfrm>
          <a:prstGeom prst="rect">
            <a:avLst/>
          </a:prstGeom>
          <a:noFill/>
          <a:ln/>
        </p:spPr>
        <p:txBody>
          <a:bodyPr wrap="square" lIns="0" tIns="0" rIns="0" bIns="0" rtlCol="0" anchor="t"/>
          <a:lstStyle/>
          <a:p>
            <a:pPr algn="ctr" indent="0" marL="0">
              <a:lnSpc>
                <a:spcPct val="105000"/>
              </a:lnSpc>
              <a:buNone/>
            </a:pPr>
            <a:r>
              <a:rPr lang="en-US" sz="1100" dirty="0">
                <a:solidFill>
                  <a:srgbClr val="263238"/>
                </a:solidFill>
                <a:latin typeface="Meiryo" pitchFamily="34" charset="0"/>
                <a:ea typeface="Meiryo" pitchFamily="34" charset="-122"/>
                <a:cs typeface="Meiryo" pitchFamily="34" charset="-120"/>
              </a:rPr>
              <a:t>購買・発注・選定・検収の判断が歪んだと見られる（利益相反）</a:t>
            </a:r>
            <a:endParaRPr lang="en-US" sz="1100" dirty="0"/>
          </a:p>
        </p:txBody>
      </p:sp>
      <p:sp>
        <p:nvSpPr>
          <p:cNvPr id="18" name="Shape 13"/>
          <p:cNvSpPr/>
          <p:nvPr/>
        </p:nvSpPr>
        <p:spPr>
          <a:xfrm>
            <a:off x="3803904" y="1463040"/>
            <a:ext cx="1627632" cy="2788920"/>
          </a:xfrm>
          <a:prstGeom prst="roundRect">
            <a:avLst>
              <a:gd name="adj" fmla="val 50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9" name="Shape 14"/>
          <p:cNvSpPr/>
          <p:nvPr/>
        </p:nvSpPr>
        <p:spPr>
          <a:xfrm>
            <a:off x="4315968" y="1700784"/>
            <a:ext cx="603504" cy="603504"/>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20" name="Image 3" descr="/home/claude/build/assets/coins_white.png">    </p:cNvPr>
          <p:cNvPicPr>
            <a:picLocks noChangeAspect="1"/>
          </p:cNvPicPr>
          <p:nvPr/>
        </p:nvPicPr>
        <p:blipFill>
          <a:blip r:embed="rId4"/>
          <a:stretch>
            <a:fillRect/>
          </a:stretch>
        </p:blipFill>
        <p:spPr>
          <a:xfrm>
            <a:off x="4466844" y="1851660"/>
            <a:ext cx="301752" cy="301752"/>
          </a:xfrm>
          <a:prstGeom prst="rect">
            <a:avLst/>
          </a:prstGeom>
        </p:spPr>
      </p:pic>
      <p:sp>
        <p:nvSpPr>
          <p:cNvPr id="21" name="Text 15"/>
          <p:cNvSpPr/>
          <p:nvPr/>
        </p:nvSpPr>
        <p:spPr>
          <a:xfrm>
            <a:off x="3877056" y="2377440"/>
            <a:ext cx="1481328" cy="54864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不正・背任リスク</a:t>
            </a:r>
            <a:endParaRPr lang="en-US" sz="1350" dirty="0"/>
          </a:p>
        </p:txBody>
      </p:sp>
      <p:sp>
        <p:nvSpPr>
          <p:cNvPr id="22" name="Text 16"/>
          <p:cNvSpPr/>
          <p:nvPr/>
        </p:nvSpPr>
        <p:spPr>
          <a:xfrm>
            <a:off x="3913632" y="2926080"/>
            <a:ext cx="1408176" cy="1234440"/>
          </a:xfrm>
          <a:prstGeom prst="rect">
            <a:avLst/>
          </a:prstGeom>
          <a:noFill/>
          <a:ln/>
        </p:spPr>
        <p:txBody>
          <a:bodyPr wrap="square" lIns="0" tIns="0" rIns="0" bIns="0" rtlCol="0" anchor="t"/>
          <a:lstStyle/>
          <a:p>
            <a:pPr algn="ctr" indent="0" marL="0">
              <a:lnSpc>
                <a:spcPct val="105000"/>
              </a:lnSpc>
              <a:buNone/>
            </a:pPr>
            <a:r>
              <a:rPr lang="en-US" sz="1100" dirty="0">
                <a:solidFill>
                  <a:srgbClr val="263238"/>
                </a:solidFill>
                <a:latin typeface="Meiryo" pitchFamily="34" charset="0"/>
                <a:ea typeface="Meiryo" pitchFamily="34" charset="-122"/>
                <a:cs typeface="Meiryo" pitchFamily="34" charset="-120"/>
              </a:rPr>
              <a:t>リベート・キックバック・個人的謝礼、不正会計・横領につながる</a:t>
            </a:r>
            <a:endParaRPr lang="en-US" sz="1100" dirty="0"/>
          </a:p>
        </p:txBody>
      </p:sp>
      <p:sp>
        <p:nvSpPr>
          <p:cNvPr id="23" name="Shape 17"/>
          <p:cNvSpPr/>
          <p:nvPr/>
        </p:nvSpPr>
        <p:spPr>
          <a:xfrm>
            <a:off x="5477256" y="1463040"/>
            <a:ext cx="1627632" cy="2788920"/>
          </a:xfrm>
          <a:prstGeom prst="roundRect">
            <a:avLst>
              <a:gd name="adj" fmla="val 50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4" name="Shape 18"/>
          <p:cNvSpPr/>
          <p:nvPr/>
        </p:nvSpPr>
        <p:spPr>
          <a:xfrm>
            <a:off x="5989320" y="1700784"/>
            <a:ext cx="603504" cy="603504"/>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25" name="Image 4" descr="/home/claude/build/assets/bullhorn_white.png">    </p:cNvPr>
          <p:cNvPicPr>
            <a:picLocks noChangeAspect="1"/>
          </p:cNvPicPr>
          <p:nvPr/>
        </p:nvPicPr>
        <p:blipFill>
          <a:blip r:embed="rId5"/>
          <a:stretch>
            <a:fillRect/>
          </a:stretch>
        </p:blipFill>
        <p:spPr>
          <a:xfrm>
            <a:off x="6140196" y="1851660"/>
            <a:ext cx="301752" cy="301752"/>
          </a:xfrm>
          <a:prstGeom prst="rect">
            <a:avLst/>
          </a:prstGeom>
        </p:spPr>
      </p:pic>
      <p:sp>
        <p:nvSpPr>
          <p:cNvPr id="26" name="Text 19"/>
          <p:cNvSpPr/>
          <p:nvPr/>
        </p:nvSpPr>
        <p:spPr>
          <a:xfrm>
            <a:off x="5550408" y="2377440"/>
            <a:ext cx="1481328" cy="54864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優越的地位の問題</a:t>
            </a:r>
            <a:endParaRPr lang="en-US" sz="1350" dirty="0"/>
          </a:p>
        </p:txBody>
      </p:sp>
      <p:sp>
        <p:nvSpPr>
          <p:cNvPr id="27" name="Text 20"/>
          <p:cNvSpPr/>
          <p:nvPr/>
        </p:nvSpPr>
        <p:spPr>
          <a:xfrm>
            <a:off x="5586984" y="2926080"/>
            <a:ext cx="1408176" cy="1234440"/>
          </a:xfrm>
          <a:prstGeom prst="rect">
            <a:avLst/>
          </a:prstGeom>
          <a:noFill/>
          <a:ln/>
        </p:spPr>
        <p:txBody>
          <a:bodyPr wrap="square" lIns="0" tIns="0" rIns="0" bIns="0" rtlCol="0" anchor="t"/>
          <a:lstStyle/>
          <a:p>
            <a:pPr algn="ctr" indent="0" marL="0">
              <a:lnSpc>
                <a:spcPct val="105000"/>
              </a:lnSpc>
              <a:buNone/>
            </a:pPr>
            <a:r>
              <a:rPr lang="en-US" sz="1100" dirty="0">
                <a:solidFill>
                  <a:srgbClr val="263238"/>
                </a:solidFill>
                <a:latin typeface="Meiryo" pitchFamily="34" charset="0"/>
                <a:ea typeface="Meiryo" pitchFamily="34" charset="-122"/>
                <a:cs typeface="Meiryo" pitchFamily="34" charset="-120"/>
              </a:rPr>
              <a:t>発注者が協賛・購入・無償役務を事実上求める（取適法・独禁法）</a:t>
            </a:r>
            <a:endParaRPr lang="en-US" sz="1100" dirty="0"/>
          </a:p>
        </p:txBody>
      </p:sp>
      <p:sp>
        <p:nvSpPr>
          <p:cNvPr id="28" name="Shape 21"/>
          <p:cNvSpPr/>
          <p:nvPr/>
        </p:nvSpPr>
        <p:spPr>
          <a:xfrm>
            <a:off x="7150608" y="1463040"/>
            <a:ext cx="1627632" cy="2788920"/>
          </a:xfrm>
          <a:prstGeom prst="roundRect">
            <a:avLst>
              <a:gd name="adj" fmla="val 5056"/>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9" name="Shape 22"/>
          <p:cNvSpPr/>
          <p:nvPr/>
        </p:nvSpPr>
        <p:spPr>
          <a:xfrm>
            <a:off x="7662672" y="1700784"/>
            <a:ext cx="603504" cy="603504"/>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30" name="Image 5" descr="/home/claude/build/assets/eye_white.png">    </p:cNvPr>
          <p:cNvPicPr>
            <a:picLocks noChangeAspect="1"/>
          </p:cNvPicPr>
          <p:nvPr/>
        </p:nvPicPr>
        <p:blipFill>
          <a:blip r:embed="rId6"/>
          <a:stretch>
            <a:fillRect/>
          </a:stretch>
        </p:blipFill>
        <p:spPr>
          <a:xfrm>
            <a:off x="7813548" y="1851660"/>
            <a:ext cx="301752" cy="301752"/>
          </a:xfrm>
          <a:prstGeom prst="rect">
            <a:avLst/>
          </a:prstGeom>
        </p:spPr>
      </p:pic>
      <p:sp>
        <p:nvSpPr>
          <p:cNvPr id="31" name="Text 23"/>
          <p:cNvSpPr/>
          <p:nvPr/>
        </p:nvSpPr>
        <p:spPr>
          <a:xfrm>
            <a:off x="7223760" y="2377440"/>
            <a:ext cx="1481328" cy="54864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レピュテーション</a:t>
            </a:r>
            <a:endParaRPr lang="en-US" sz="1350" dirty="0"/>
          </a:p>
        </p:txBody>
      </p:sp>
      <p:sp>
        <p:nvSpPr>
          <p:cNvPr id="32" name="Text 24"/>
          <p:cNvSpPr/>
          <p:nvPr/>
        </p:nvSpPr>
        <p:spPr>
          <a:xfrm>
            <a:off x="7260336" y="2926080"/>
            <a:ext cx="1408176" cy="1234440"/>
          </a:xfrm>
          <a:prstGeom prst="rect">
            <a:avLst/>
          </a:prstGeom>
          <a:noFill/>
          <a:ln/>
        </p:spPr>
        <p:txBody>
          <a:bodyPr wrap="square" lIns="0" tIns="0" rIns="0" bIns="0" rtlCol="0" anchor="t"/>
          <a:lstStyle/>
          <a:p>
            <a:pPr algn="ctr" indent="0" marL="0">
              <a:lnSpc>
                <a:spcPct val="105000"/>
              </a:lnSpc>
              <a:buNone/>
            </a:pPr>
            <a:r>
              <a:rPr lang="en-US" sz="1100" dirty="0">
                <a:solidFill>
                  <a:srgbClr val="263238"/>
                </a:solidFill>
                <a:latin typeface="Meiryo" pitchFamily="34" charset="0"/>
                <a:ea typeface="Meiryo" pitchFamily="34" charset="-122"/>
                <a:cs typeface="Meiryo" pitchFamily="34" charset="-120"/>
              </a:rPr>
              <a:t>報道・SNS拡散で、会社と本人の信用を大きく損なう</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p.6</a:t>
            </a:r>
            <a:endParaRPr lang="en-US" sz="900" dirty="0"/>
          </a:p>
        </p:txBody>
      </p:sp>
      <p:sp>
        <p:nvSpPr>
          <p:cNvPr id="4" name="Shape 2"/>
          <p:cNvSpPr/>
          <p:nvPr/>
        </p:nvSpPr>
        <p:spPr>
          <a:xfrm>
            <a:off x="457200" y="310896"/>
            <a:ext cx="566928" cy="566928"/>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5" name="Image 0" descr="/home/claude/build/assets/hand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受ける側と渡す側、どちらにもリスク</a:t>
            </a:r>
            <a:endParaRPr lang="en-US" sz="2500" dirty="0"/>
          </a:p>
        </p:txBody>
      </p:sp>
      <p:sp>
        <p:nvSpPr>
          <p:cNvPr id="7" name="Shape 4"/>
          <p:cNvSpPr/>
          <p:nvPr/>
        </p:nvSpPr>
        <p:spPr>
          <a:xfrm>
            <a:off x="457200" y="1097280"/>
            <a:ext cx="4069080" cy="3200400"/>
          </a:xfrm>
          <a:prstGeom prst="roundRect">
            <a:avLst>
              <a:gd name="adj" fmla="val 2571"/>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Shape 5"/>
          <p:cNvSpPr/>
          <p:nvPr/>
        </p:nvSpPr>
        <p:spPr>
          <a:xfrm>
            <a:off x="685800" y="1298448"/>
            <a:ext cx="512064" cy="512064"/>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9" name="Image 1" descr="/home/claude/build/assets/box_white.png">    </p:cNvPr>
          <p:cNvPicPr>
            <a:picLocks noChangeAspect="1"/>
          </p:cNvPicPr>
          <p:nvPr/>
        </p:nvPicPr>
        <p:blipFill>
          <a:blip r:embed="rId2"/>
          <a:stretch>
            <a:fillRect/>
          </a:stretch>
        </p:blipFill>
        <p:spPr>
          <a:xfrm>
            <a:off x="813816" y="1426464"/>
            <a:ext cx="256032" cy="256032"/>
          </a:xfrm>
          <a:prstGeom prst="rect">
            <a:avLst/>
          </a:prstGeom>
        </p:spPr>
      </p:pic>
      <p:sp>
        <p:nvSpPr>
          <p:cNvPr id="10" name="Text 6"/>
          <p:cNvSpPr/>
          <p:nvPr/>
        </p:nvSpPr>
        <p:spPr>
          <a:xfrm>
            <a:off x="1325880" y="1280160"/>
            <a:ext cx="3017520" cy="457200"/>
          </a:xfrm>
          <a:prstGeom prst="rect">
            <a:avLst/>
          </a:prstGeom>
          <a:noFill/>
          <a:ln/>
        </p:spPr>
        <p:txBody>
          <a:bodyPr wrap="square" lIns="0" tIns="0" rIns="0" bIns="0" rtlCol="0" anchor="ctr"/>
          <a:lstStyle/>
          <a:p>
            <a:pPr algn="l" indent="0" marL="0">
              <a:buNone/>
            </a:pPr>
            <a:r>
              <a:rPr lang="en-US" sz="1800" b="1" dirty="0">
                <a:solidFill>
                  <a:srgbClr val="237A75"/>
                </a:solidFill>
                <a:latin typeface="Meiryo" pitchFamily="34" charset="0"/>
                <a:ea typeface="Meiryo" pitchFamily="34" charset="-122"/>
                <a:cs typeface="Meiryo" pitchFamily="34" charset="-120"/>
              </a:rPr>
              <a:t>受ける側</a:t>
            </a:r>
            <a:endParaRPr lang="en-US" sz="1800" dirty="0"/>
          </a:p>
        </p:txBody>
      </p:sp>
      <p:sp>
        <p:nvSpPr>
          <p:cNvPr id="11" name="Text 7"/>
          <p:cNvSpPr/>
          <p:nvPr/>
        </p:nvSpPr>
        <p:spPr>
          <a:xfrm>
            <a:off x="685800" y="1783080"/>
            <a:ext cx="3657600" cy="2377440"/>
          </a:xfrm>
          <a:prstGeom prst="rect">
            <a:avLst/>
          </a:prstGeom>
          <a:noFill/>
          <a:ln/>
        </p:spPr>
        <p:txBody>
          <a:bodyPr wrap="square" rtlCol="0" anchor="t"/>
          <a:lstStyle/>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判断の独立性・公正性が損なわれる</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第三者から「見返り」を疑われる</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自社規程・相手方規程に違反しうる</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受領後の開封・使用・転売・配布はしない</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事前承認・事後報告・記録の要否を確認</a:t>
            </a:r>
            <a:endParaRPr lang="en-US" sz="1350" dirty="0"/>
          </a:p>
        </p:txBody>
      </p:sp>
      <p:sp>
        <p:nvSpPr>
          <p:cNvPr id="12" name="Shape 8"/>
          <p:cNvSpPr/>
          <p:nvPr/>
        </p:nvSpPr>
        <p:spPr>
          <a:xfrm>
            <a:off x="4617720" y="1097280"/>
            <a:ext cx="4069080" cy="3200400"/>
          </a:xfrm>
          <a:prstGeom prst="roundRect">
            <a:avLst>
              <a:gd name="adj" fmla="val 2571"/>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3" name="Shape 9"/>
          <p:cNvSpPr/>
          <p:nvPr/>
        </p:nvSpPr>
        <p:spPr>
          <a:xfrm>
            <a:off x="4846320" y="1298448"/>
            <a:ext cx="512064" cy="512064"/>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4" name="Image 2" descr="/home/claude/build/assets/gift_white.png">    </p:cNvPr>
          <p:cNvPicPr>
            <a:picLocks noChangeAspect="1"/>
          </p:cNvPicPr>
          <p:nvPr/>
        </p:nvPicPr>
        <p:blipFill>
          <a:blip r:embed="rId3"/>
          <a:stretch>
            <a:fillRect/>
          </a:stretch>
        </p:blipFill>
        <p:spPr>
          <a:xfrm>
            <a:off x="4974336" y="1426464"/>
            <a:ext cx="256032" cy="256032"/>
          </a:xfrm>
          <a:prstGeom prst="rect">
            <a:avLst/>
          </a:prstGeom>
        </p:spPr>
      </p:pic>
      <p:sp>
        <p:nvSpPr>
          <p:cNvPr id="15" name="Text 10"/>
          <p:cNvSpPr/>
          <p:nvPr/>
        </p:nvSpPr>
        <p:spPr>
          <a:xfrm>
            <a:off x="5486400" y="1280160"/>
            <a:ext cx="3017520" cy="457200"/>
          </a:xfrm>
          <a:prstGeom prst="rect">
            <a:avLst/>
          </a:prstGeom>
          <a:noFill/>
          <a:ln/>
        </p:spPr>
        <p:txBody>
          <a:bodyPr wrap="square" lIns="0" tIns="0" rIns="0" bIns="0" rtlCol="0" anchor="ctr"/>
          <a:lstStyle/>
          <a:p>
            <a:pPr algn="l" indent="0" marL="0">
              <a:buNone/>
            </a:pPr>
            <a:r>
              <a:rPr lang="en-US" sz="1800" b="1" dirty="0">
                <a:solidFill>
                  <a:srgbClr val="B58A3A"/>
                </a:solidFill>
                <a:latin typeface="Meiryo" pitchFamily="34" charset="0"/>
                <a:ea typeface="Meiryo" pitchFamily="34" charset="-122"/>
                <a:cs typeface="Meiryo" pitchFamily="34" charset="-120"/>
              </a:rPr>
              <a:t>渡す側</a:t>
            </a:r>
            <a:endParaRPr lang="en-US" sz="1800" dirty="0"/>
          </a:p>
        </p:txBody>
      </p:sp>
      <p:sp>
        <p:nvSpPr>
          <p:cNvPr id="16" name="Text 11"/>
          <p:cNvSpPr/>
          <p:nvPr/>
        </p:nvSpPr>
        <p:spPr>
          <a:xfrm>
            <a:off x="4846320" y="1783080"/>
            <a:ext cx="3657600" cy="2377440"/>
          </a:xfrm>
          <a:prstGeom prst="rect">
            <a:avLst/>
          </a:prstGeom>
          <a:noFill/>
          <a:ln/>
        </p:spPr>
        <p:txBody>
          <a:bodyPr wrap="square" rtlCol="0" anchor="t"/>
          <a:lstStyle/>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相手が公務員・外国公務員だと刑事リスク</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便宜・有利な取扱いを求める趣旨は危険</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相手方の社内規程に違反させてしまう</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本人だけでなく家族・関係会社への便益も注意</a:t>
            </a:r>
            <a:endParaRPr lang="en-US" sz="1350" dirty="0"/>
          </a:p>
          <a:p>
            <a:pPr algn="l" marL="177800" indent="-177800">
              <a:lnSpc>
                <a:spcPct val="104000"/>
              </a:lnSpc>
              <a:spcAft>
                <a:spcPts val="800"/>
              </a:spcAft>
              <a:buSzPct val="100000"/>
              <a:buChar char="•"/>
            </a:pPr>
            <a:r>
              <a:rPr lang="en-US" sz="1350" dirty="0">
                <a:solidFill>
                  <a:srgbClr val="263238"/>
                </a:solidFill>
                <a:latin typeface="Meiryo" pitchFamily="34" charset="0"/>
                <a:ea typeface="Meiryo" pitchFamily="34" charset="-122"/>
                <a:cs typeface="Meiryo" pitchFamily="34" charset="-120"/>
              </a:rPr>
              <a:t>目的・金額・相手・同席者を記録できるか</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p.7</a:t>
            </a:r>
            <a:endParaRPr lang="en-US" sz="900" dirty="0"/>
          </a:p>
        </p:txBody>
      </p:sp>
      <p:sp>
        <p:nvSpPr>
          <p:cNvPr id="4" name="Shape 2"/>
          <p:cNvSpPr/>
          <p:nvPr/>
        </p:nvSpPr>
        <p:spPr>
          <a:xfrm>
            <a:off x="457200" y="310896"/>
            <a:ext cx="566928" cy="566928"/>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5" name="Image 0" descr="/home/claude/build/assets/users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相手は誰か？ 属性でリスクは変わる</a:t>
            </a:r>
            <a:endParaRPr lang="en-US" sz="2500" dirty="0"/>
          </a:p>
        </p:txBody>
      </p:sp>
      <p:sp>
        <p:nvSpPr>
          <p:cNvPr id="7" name="Text 4"/>
          <p:cNvSpPr/>
          <p:nvPr/>
        </p:nvSpPr>
        <p:spPr>
          <a:xfrm>
            <a:off x="457200" y="969264"/>
            <a:ext cx="8229600" cy="329184"/>
          </a:xfrm>
          <a:prstGeom prst="rect">
            <a:avLst/>
          </a:prstGeom>
          <a:noFill/>
          <a:ln/>
        </p:spPr>
        <p:txBody>
          <a:bodyPr wrap="square" lIns="0" tIns="0" rIns="0" bIns="0" rtlCol="0" anchor="ctr"/>
          <a:lstStyle/>
          <a:p>
            <a:pPr algn="l" indent="0" marL="0">
              <a:buNone/>
            </a:pPr>
            <a:r>
              <a:rPr lang="en-US" sz="1350" dirty="0">
                <a:solidFill>
                  <a:srgbClr val="5B6B79"/>
                </a:solidFill>
                <a:latin typeface="Meiryo" pitchFamily="34" charset="0"/>
                <a:ea typeface="Meiryo" pitchFamily="34" charset="-122"/>
                <a:cs typeface="Meiryo" pitchFamily="34" charset="-120"/>
              </a:rPr>
              <a:t>最初に確認するのは金額ではなく、相手の属性です。</a:t>
            </a:r>
            <a:endParaRPr lang="en-US" sz="1350" dirty="0"/>
          </a:p>
        </p:txBody>
      </p:sp>
      <p:sp>
        <p:nvSpPr>
          <p:cNvPr id="8" name="Shape 5"/>
          <p:cNvSpPr/>
          <p:nvPr/>
        </p:nvSpPr>
        <p:spPr>
          <a:xfrm>
            <a:off x="457200" y="1417320"/>
            <a:ext cx="8229600" cy="914400"/>
          </a:xfrm>
          <a:prstGeom prst="roundRect">
            <a:avLst>
              <a:gd name="adj" fmla="val 900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9" name="Shape 6"/>
          <p:cNvSpPr/>
          <p:nvPr/>
        </p:nvSpPr>
        <p:spPr>
          <a:xfrm>
            <a:off x="658368" y="1600200"/>
            <a:ext cx="548640" cy="548640"/>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10" name="Image 1" descr="/home/claude/build/assets/landmark_white.png">    </p:cNvPr>
          <p:cNvPicPr>
            <a:picLocks noChangeAspect="1"/>
          </p:cNvPicPr>
          <p:nvPr/>
        </p:nvPicPr>
        <p:blipFill>
          <a:blip r:embed="rId2"/>
          <a:stretch>
            <a:fillRect/>
          </a:stretch>
        </p:blipFill>
        <p:spPr>
          <a:xfrm>
            <a:off x="795528" y="1737360"/>
            <a:ext cx="274320" cy="274320"/>
          </a:xfrm>
          <a:prstGeom prst="rect">
            <a:avLst/>
          </a:prstGeom>
        </p:spPr>
      </p:pic>
      <p:sp>
        <p:nvSpPr>
          <p:cNvPr id="11" name="Shape 7"/>
          <p:cNvSpPr/>
          <p:nvPr/>
        </p:nvSpPr>
        <p:spPr>
          <a:xfrm>
            <a:off x="1371600" y="1673352"/>
            <a:ext cx="1234440" cy="384048"/>
          </a:xfrm>
          <a:prstGeom prst="roundRect">
            <a:avLst>
              <a:gd name="adj" fmla="val 50000"/>
            </a:avLst>
          </a:prstGeom>
          <a:solidFill>
            <a:srgbClr val="B42318"/>
          </a:solidFill>
          <a:ln/>
        </p:spPr>
      </p:sp>
      <p:sp>
        <p:nvSpPr>
          <p:cNvPr id="12" name="Text 8"/>
          <p:cNvSpPr/>
          <p:nvPr/>
        </p:nvSpPr>
        <p:spPr>
          <a:xfrm>
            <a:off x="1371600" y="1673352"/>
            <a:ext cx="1234440"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最も慎重に</a:t>
            </a:r>
            <a:endParaRPr lang="en-US" sz="1200" dirty="0"/>
          </a:p>
        </p:txBody>
      </p:sp>
      <p:sp>
        <p:nvSpPr>
          <p:cNvPr id="13" name="Text 9"/>
          <p:cNvSpPr/>
          <p:nvPr/>
        </p:nvSpPr>
        <p:spPr>
          <a:xfrm>
            <a:off x="2743200" y="1536192"/>
            <a:ext cx="5760720" cy="384048"/>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公務員・みなし公務員・外国公務員・国有企業／公的機関の関係者</a:t>
            </a:r>
            <a:endParaRPr lang="en-US" sz="1350" dirty="0"/>
          </a:p>
        </p:txBody>
      </p:sp>
      <p:sp>
        <p:nvSpPr>
          <p:cNvPr id="14" name="Text 10"/>
          <p:cNvSpPr/>
          <p:nvPr/>
        </p:nvSpPr>
        <p:spPr>
          <a:xfrm>
            <a:off x="2743200" y="1892808"/>
            <a:ext cx="5760720" cy="384048"/>
          </a:xfrm>
          <a:prstGeom prst="rect">
            <a:avLst/>
          </a:prstGeom>
          <a:noFill/>
          <a:ln/>
        </p:spPr>
        <p:txBody>
          <a:bodyPr wrap="square" lIns="0" tIns="0" rIns="0" bIns="0" rtlCol="0" anchor="ctr"/>
          <a:lstStyle/>
          <a:p>
            <a:pPr algn="l" indent="0" marL="0">
              <a:buNone/>
            </a:pPr>
            <a:r>
              <a:rPr lang="en-US" sz="1150" dirty="0">
                <a:solidFill>
                  <a:srgbClr val="263238"/>
                </a:solidFill>
                <a:latin typeface="Meiryo" pitchFamily="34" charset="0"/>
                <a:ea typeface="Meiryo" pitchFamily="34" charset="-122"/>
                <a:cs typeface="Meiryo" pitchFamily="34" charset="-120"/>
              </a:rPr>
              <a:t>刑法・倫理規程・不正競争防止法。少額・割り勘でも問題になりうる</a:t>
            </a:r>
            <a:endParaRPr lang="en-US" sz="1150" dirty="0"/>
          </a:p>
        </p:txBody>
      </p:sp>
      <p:sp>
        <p:nvSpPr>
          <p:cNvPr id="15" name="Shape 11"/>
          <p:cNvSpPr/>
          <p:nvPr/>
        </p:nvSpPr>
        <p:spPr>
          <a:xfrm>
            <a:off x="457200" y="2423160"/>
            <a:ext cx="8229600" cy="914400"/>
          </a:xfrm>
          <a:prstGeom prst="roundRect">
            <a:avLst>
              <a:gd name="adj" fmla="val 900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6" name="Shape 12"/>
          <p:cNvSpPr/>
          <p:nvPr/>
        </p:nvSpPr>
        <p:spPr>
          <a:xfrm>
            <a:off x="658368" y="2606040"/>
            <a:ext cx="548640" cy="548640"/>
          </a:xfrm>
          <a:prstGeom prst="ellipse">
            <a:avLst/>
          </a:prstGeom>
          <a:solidFill>
            <a:srgbClr val="B58A3A"/>
          </a:solidFill>
          <a:ln/>
          <a:effectLst>
            <a:outerShdw sx="100000" sy="100000" kx="0" ky="0" algn="bl" rotWithShape="0" blurRad="101600" dist="38100" dir="5400000">
              <a:srgbClr val="9AA7B0">
                <a:alpha val="30000"/>
              </a:srgbClr>
            </a:outerShdw>
          </a:effectLst>
        </p:spPr>
      </p:sp>
      <p:pic>
        <p:nvPicPr>
          <p:cNvPr id="17" name="Image 2" descr="/home/claude/build/assets/target_white.png">    </p:cNvPr>
          <p:cNvPicPr>
            <a:picLocks noChangeAspect="1"/>
          </p:cNvPicPr>
          <p:nvPr/>
        </p:nvPicPr>
        <p:blipFill>
          <a:blip r:embed="rId3"/>
          <a:stretch>
            <a:fillRect/>
          </a:stretch>
        </p:blipFill>
        <p:spPr>
          <a:xfrm>
            <a:off x="795528" y="2743200"/>
            <a:ext cx="274320" cy="274320"/>
          </a:xfrm>
          <a:prstGeom prst="rect">
            <a:avLst/>
          </a:prstGeom>
        </p:spPr>
      </p:pic>
      <p:sp>
        <p:nvSpPr>
          <p:cNvPr id="18" name="Shape 13"/>
          <p:cNvSpPr/>
          <p:nvPr/>
        </p:nvSpPr>
        <p:spPr>
          <a:xfrm>
            <a:off x="1371600" y="2679192"/>
            <a:ext cx="1234440" cy="384048"/>
          </a:xfrm>
          <a:prstGeom prst="roundRect">
            <a:avLst>
              <a:gd name="adj" fmla="val 50000"/>
            </a:avLst>
          </a:prstGeom>
          <a:solidFill>
            <a:srgbClr val="B58A3A"/>
          </a:solidFill>
          <a:ln/>
        </p:spPr>
      </p:sp>
      <p:sp>
        <p:nvSpPr>
          <p:cNvPr id="19" name="Text 14"/>
          <p:cNvSpPr/>
          <p:nvPr/>
        </p:nvSpPr>
        <p:spPr>
          <a:xfrm>
            <a:off x="1371600" y="2679192"/>
            <a:ext cx="1234440"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特に注意</a:t>
            </a:r>
            <a:endParaRPr lang="en-US" sz="1200" dirty="0"/>
          </a:p>
        </p:txBody>
      </p:sp>
      <p:sp>
        <p:nvSpPr>
          <p:cNvPr id="20" name="Text 15"/>
          <p:cNvSpPr/>
          <p:nvPr/>
        </p:nvSpPr>
        <p:spPr>
          <a:xfrm>
            <a:off x="2743200" y="2542032"/>
            <a:ext cx="5760720" cy="384048"/>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取引中・選定中・検収中・許認可／入札／補助金に関わる相手</a:t>
            </a:r>
            <a:endParaRPr lang="en-US" sz="1350" dirty="0"/>
          </a:p>
        </p:txBody>
      </p:sp>
      <p:sp>
        <p:nvSpPr>
          <p:cNvPr id="21" name="Text 16"/>
          <p:cNvSpPr/>
          <p:nvPr/>
        </p:nvSpPr>
        <p:spPr>
          <a:xfrm>
            <a:off x="2743200" y="2898648"/>
            <a:ext cx="5760720" cy="384048"/>
          </a:xfrm>
          <a:prstGeom prst="rect">
            <a:avLst/>
          </a:prstGeom>
          <a:noFill/>
          <a:ln/>
        </p:spPr>
        <p:txBody>
          <a:bodyPr wrap="square" lIns="0" tIns="0" rIns="0" bIns="0" rtlCol="0" anchor="ctr"/>
          <a:lstStyle/>
          <a:p>
            <a:pPr algn="l" indent="0" marL="0">
              <a:buNone/>
            </a:pPr>
            <a:r>
              <a:rPr lang="en-US" sz="1150" dirty="0">
                <a:solidFill>
                  <a:srgbClr val="263238"/>
                </a:solidFill>
                <a:latin typeface="Meiryo" pitchFamily="34" charset="0"/>
                <a:ea typeface="Meiryo" pitchFamily="34" charset="-122"/>
                <a:cs typeface="Meiryo" pitchFamily="34" charset="-120"/>
              </a:rPr>
              <a:t>公正性への疑念。少額でも疑念を招きうる</a:t>
            </a:r>
            <a:endParaRPr lang="en-US" sz="1150" dirty="0"/>
          </a:p>
        </p:txBody>
      </p:sp>
      <p:sp>
        <p:nvSpPr>
          <p:cNvPr id="22" name="Shape 17"/>
          <p:cNvSpPr/>
          <p:nvPr/>
        </p:nvSpPr>
        <p:spPr>
          <a:xfrm>
            <a:off x="457200" y="3429000"/>
            <a:ext cx="8229600" cy="914400"/>
          </a:xfrm>
          <a:prstGeom prst="roundRect">
            <a:avLst>
              <a:gd name="adj" fmla="val 9000"/>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23" name="Shape 18"/>
          <p:cNvSpPr/>
          <p:nvPr/>
        </p:nvSpPr>
        <p:spPr>
          <a:xfrm>
            <a:off x="658368" y="3611880"/>
            <a:ext cx="548640" cy="548640"/>
          </a:xfrm>
          <a:prstGeom prst="ellipse">
            <a:avLst/>
          </a:prstGeom>
          <a:solidFill>
            <a:srgbClr val="237A75"/>
          </a:solidFill>
          <a:ln/>
          <a:effectLst>
            <a:outerShdw sx="100000" sy="100000" kx="0" ky="0" algn="bl" rotWithShape="0" blurRad="101600" dist="38100" dir="5400000">
              <a:srgbClr val="9AA7B0">
                <a:alpha val="30000"/>
              </a:srgbClr>
            </a:outerShdw>
          </a:effectLst>
        </p:spPr>
      </p:sp>
      <p:pic>
        <p:nvPicPr>
          <p:cNvPr id="24" name="Image 3" descr="/home/claude/build/assets/store_white.png">    </p:cNvPr>
          <p:cNvPicPr>
            <a:picLocks noChangeAspect="1"/>
          </p:cNvPicPr>
          <p:nvPr/>
        </p:nvPicPr>
        <p:blipFill>
          <a:blip r:embed="rId4"/>
          <a:stretch>
            <a:fillRect/>
          </a:stretch>
        </p:blipFill>
        <p:spPr>
          <a:xfrm>
            <a:off x="795528" y="3749040"/>
            <a:ext cx="274320" cy="274320"/>
          </a:xfrm>
          <a:prstGeom prst="rect">
            <a:avLst/>
          </a:prstGeom>
        </p:spPr>
      </p:pic>
      <p:sp>
        <p:nvSpPr>
          <p:cNvPr id="25" name="Shape 19"/>
          <p:cNvSpPr/>
          <p:nvPr/>
        </p:nvSpPr>
        <p:spPr>
          <a:xfrm>
            <a:off x="1371600" y="3685032"/>
            <a:ext cx="1234440" cy="384048"/>
          </a:xfrm>
          <a:prstGeom prst="roundRect">
            <a:avLst>
              <a:gd name="adj" fmla="val 50000"/>
            </a:avLst>
          </a:prstGeom>
          <a:solidFill>
            <a:srgbClr val="237A75"/>
          </a:solidFill>
          <a:ln/>
        </p:spPr>
      </p:sp>
      <p:sp>
        <p:nvSpPr>
          <p:cNvPr id="26" name="Text 20"/>
          <p:cNvSpPr/>
          <p:nvPr/>
        </p:nvSpPr>
        <p:spPr>
          <a:xfrm>
            <a:off x="1371600" y="3685032"/>
            <a:ext cx="1234440"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原則注意</a:t>
            </a:r>
            <a:endParaRPr lang="en-US" sz="1200" dirty="0"/>
          </a:p>
        </p:txBody>
      </p:sp>
      <p:sp>
        <p:nvSpPr>
          <p:cNvPr id="27" name="Text 21"/>
          <p:cNvSpPr/>
          <p:nvPr/>
        </p:nvSpPr>
        <p:spPr>
          <a:xfrm>
            <a:off x="2743200" y="3547872"/>
            <a:ext cx="5760720" cy="384048"/>
          </a:xfrm>
          <a:prstGeom prst="rect">
            <a:avLst/>
          </a:prstGeom>
          <a:noFill/>
          <a:ln/>
        </p:spPr>
        <p:txBody>
          <a:bodyPr wrap="square" lIns="0" tIns="0" rIns="0" bIns="0" rtlCol="0" anchor="ctr"/>
          <a:lstStyle/>
          <a:p>
            <a:pPr algn="l" indent="0" marL="0">
              <a:buNone/>
            </a:pPr>
            <a:r>
              <a:rPr lang="en-US" sz="1350" b="1" dirty="0">
                <a:solidFill>
                  <a:srgbClr val="16314F"/>
                </a:solidFill>
                <a:latin typeface="Meiryo" pitchFamily="34" charset="0"/>
                <a:ea typeface="Meiryo" pitchFamily="34" charset="-122"/>
                <a:cs typeface="Meiryo" pitchFamily="34" charset="-120"/>
              </a:rPr>
              <a:t>一般の民間取引先</a:t>
            </a:r>
            <a:endParaRPr lang="en-US" sz="1350" dirty="0"/>
          </a:p>
        </p:txBody>
      </p:sp>
      <p:sp>
        <p:nvSpPr>
          <p:cNvPr id="28" name="Text 22"/>
          <p:cNvSpPr/>
          <p:nvPr/>
        </p:nvSpPr>
        <p:spPr>
          <a:xfrm>
            <a:off x="2743200" y="3904488"/>
            <a:ext cx="5760720" cy="384048"/>
          </a:xfrm>
          <a:prstGeom prst="rect">
            <a:avLst/>
          </a:prstGeom>
          <a:noFill/>
          <a:ln/>
        </p:spPr>
        <p:txBody>
          <a:bodyPr wrap="square" lIns="0" tIns="0" rIns="0" bIns="0" rtlCol="0" anchor="ctr"/>
          <a:lstStyle/>
          <a:p>
            <a:pPr algn="l" indent="0" marL="0">
              <a:buNone/>
            </a:pPr>
            <a:r>
              <a:rPr lang="en-US" sz="1150" dirty="0">
                <a:solidFill>
                  <a:srgbClr val="263238"/>
                </a:solidFill>
                <a:latin typeface="Meiryo" pitchFamily="34" charset="0"/>
                <a:ea typeface="Meiryo" pitchFamily="34" charset="-122"/>
                <a:cs typeface="Meiryo" pitchFamily="34" charset="-120"/>
              </a:rPr>
              <a:t>直ちに刑事ではないが、規程違反・利益相反・記録不能はNG</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p.8</a:t>
            </a:r>
            <a:endParaRPr lang="en-US" sz="900" dirty="0"/>
          </a:p>
        </p:txBody>
      </p:sp>
      <p:sp>
        <p:nvSpPr>
          <p:cNvPr id="4" name="Shape 2"/>
          <p:cNvSpPr/>
          <p:nvPr/>
        </p:nvSpPr>
        <p:spPr>
          <a:xfrm>
            <a:off x="457200" y="310896"/>
            <a:ext cx="566928" cy="566928"/>
          </a:xfrm>
          <a:prstGeom prst="ellipse">
            <a:avLst/>
          </a:prstGeom>
          <a:solidFill>
            <a:srgbClr val="B42318"/>
          </a:solidFill>
          <a:ln/>
          <a:effectLst>
            <a:outerShdw sx="100000" sy="100000" kx="0" ky="0" algn="bl" rotWithShape="0" blurRad="101600" dist="38100" dir="5400000">
              <a:srgbClr val="9AA7B0">
                <a:alpha val="30000"/>
              </a:srgbClr>
            </a:outerShdw>
          </a:effectLst>
        </p:spPr>
      </p:sp>
      <p:pic>
        <p:nvPicPr>
          <p:cNvPr id="5" name="Image 0" descr="/home/claude/build/assets/landmark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公務員・みなし公務員への対応</a:t>
            </a:r>
            <a:endParaRPr lang="en-US" sz="2500" dirty="0"/>
          </a:p>
        </p:txBody>
      </p:sp>
      <p:sp>
        <p:nvSpPr>
          <p:cNvPr id="7" name="Shape 4"/>
          <p:cNvSpPr/>
          <p:nvPr/>
        </p:nvSpPr>
        <p:spPr>
          <a:xfrm>
            <a:off x="457200" y="1078992"/>
            <a:ext cx="4069080" cy="3200400"/>
          </a:xfrm>
          <a:prstGeom prst="roundRect">
            <a:avLst>
              <a:gd name="adj" fmla="val 2571"/>
            </a:avLst>
          </a:prstGeom>
          <a:solidFill>
            <a:srgbClr val="FBECEA"/>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8" name="Text 5"/>
          <p:cNvSpPr/>
          <p:nvPr/>
        </p:nvSpPr>
        <p:spPr>
          <a:xfrm>
            <a:off x="685800" y="1261872"/>
            <a:ext cx="3657600" cy="365760"/>
          </a:xfrm>
          <a:prstGeom prst="rect">
            <a:avLst/>
          </a:prstGeom>
          <a:noFill/>
          <a:ln/>
        </p:spPr>
        <p:txBody>
          <a:bodyPr wrap="square" lIns="0" tIns="0" rIns="0" bIns="0" rtlCol="0" anchor="ctr"/>
          <a:lstStyle/>
          <a:p>
            <a:pPr algn="l" indent="0" marL="0">
              <a:buNone/>
            </a:pPr>
            <a:r>
              <a:rPr lang="en-US" sz="1500" b="1" dirty="0">
                <a:solidFill>
                  <a:srgbClr val="B42318"/>
                </a:solidFill>
                <a:latin typeface="Meiryo" pitchFamily="34" charset="0"/>
                <a:ea typeface="Meiryo" pitchFamily="34" charset="-122"/>
                <a:cs typeface="Meiryo" pitchFamily="34" charset="-120"/>
              </a:rPr>
              <a:t>刑法上の贈収賄リスク</a:t>
            </a:r>
            <a:endParaRPr lang="en-US" sz="1500" dirty="0"/>
          </a:p>
        </p:txBody>
      </p:sp>
      <p:sp>
        <p:nvSpPr>
          <p:cNvPr id="9" name="Text 6"/>
          <p:cNvSpPr/>
          <p:nvPr/>
        </p:nvSpPr>
        <p:spPr>
          <a:xfrm>
            <a:off x="685800" y="1691640"/>
            <a:ext cx="3657600" cy="2468880"/>
          </a:xfrm>
          <a:prstGeom prst="rect">
            <a:avLst/>
          </a:prstGeom>
          <a:noFill/>
          <a:ln/>
        </p:spPr>
        <p:txBody>
          <a:bodyPr wrap="square" rtlCol="0" anchor="t"/>
          <a:lstStyle/>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公務員への金銭・物品・接待・便益は重大な刑事リスク</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審査・許認可・入札・検査を有利にしたい趣旨は特に危険</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実際に便宜が図られなくても、要求・約束・申込み・提供で問題に</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少額・慣習・手土産・相手の要求・会社のため、は安全の理由にならない</a:t>
            </a:r>
            <a:endParaRPr lang="en-US" sz="1300" dirty="0"/>
          </a:p>
        </p:txBody>
      </p:sp>
      <p:sp>
        <p:nvSpPr>
          <p:cNvPr id="10" name="Shape 7"/>
          <p:cNvSpPr/>
          <p:nvPr/>
        </p:nvSpPr>
        <p:spPr>
          <a:xfrm>
            <a:off x="4617720" y="1078992"/>
            <a:ext cx="4069080" cy="3200400"/>
          </a:xfrm>
          <a:prstGeom prst="roundRect">
            <a:avLst>
              <a:gd name="adj" fmla="val 2571"/>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1" name="Text 8"/>
          <p:cNvSpPr/>
          <p:nvPr/>
        </p:nvSpPr>
        <p:spPr>
          <a:xfrm>
            <a:off x="4846320" y="1261872"/>
            <a:ext cx="3657600"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みなし公務員にも注意</a:t>
            </a:r>
            <a:endParaRPr lang="en-US" sz="1500" dirty="0"/>
          </a:p>
        </p:txBody>
      </p:sp>
      <p:sp>
        <p:nvSpPr>
          <p:cNvPr id="12" name="Text 9"/>
          <p:cNvSpPr/>
          <p:nvPr/>
        </p:nvSpPr>
        <p:spPr>
          <a:xfrm>
            <a:off x="4846320" y="1691640"/>
            <a:ext cx="3657600" cy="2194560"/>
          </a:xfrm>
          <a:prstGeom prst="rect">
            <a:avLst/>
          </a:prstGeom>
          <a:noFill/>
          <a:ln/>
        </p:spPr>
        <p:txBody>
          <a:bodyPr wrap="square" rtlCol="0" anchor="t"/>
          <a:lstStyle/>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独立行政法人・公的機関・公社等の役職員</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法令で公務に従事する者とみなされる立場の人</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自治体職員・公共案件の発注側担当者</a:t>
            </a:r>
            <a:endParaRPr lang="en-US" sz="1300" dirty="0"/>
          </a:p>
          <a:p>
            <a:pPr algn="l" marL="177800" indent="-177800">
              <a:lnSpc>
                <a:spcPct val="104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該当性は現場で独断せず、上長・法務・コンプラに確認</a:t>
            </a:r>
            <a:endParaRPr lang="en-US" sz="1300" dirty="0"/>
          </a:p>
        </p:txBody>
      </p:sp>
      <p:sp>
        <p:nvSpPr>
          <p:cNvPr id="13" name="Shape 10"/>
          <p:cNvSpPr/>
          <p:nvPr/>
        </p:nvSpPr>
        <p:spPr>
          <a:xfrm>
            <a:off x="4846320" y="3886200"/>
            <a:ext cx="3566160" cy="365760"/>
          </a:xfrm>
          <a:prstGeom prst="roundRect">
            <a:avLst>
              <a:gd name="adj" fmla="val 50000"/>
            </a:avLst>
          </a:prstGeom>
          <a:solidFill>
            <a:srgbClr val="16314F"/>
          </a:solidFill>
          <a:ln/>
        </p:spPr>
      </p:sp>
      <p:sp>
        <p:nvSpPr>
          <p:cNvPr id="14" name="Text 11"/>
          <p:cNvSpPr/>
          <p:nvPr/>
        </p:nvSpPr>
        <p:spPr>
          <a:xfrm>
            <a:off x="4846320" y="3886200"/>
            <a:ext cx="356616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官公庁対応は原則、事前相談</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4828032"/>
            <a:ext cx="2286000" cy="256032"/>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endParaRPr lang="en-US" sz="900" dirty="0"/>
          </a:p>
        </p:txBody>
      </p:sp>
      <p:sp>
        <p:nvSpPr>
          <p:cNvPr id="3" name="Text 1"/>
          <p:cNvSpPr/>
          <p:nvPr/>
        </p:nvSpPr>
        <p:spPr>
          <a:xfrm>
            <a:off x="4572000" y="4828032"/>
            <a:ext cx="4114800" cy="256032"/>
          </a:xfrm>
          <a:prstGeom prst="rect">
            <a:avLst/>
          </a:prstGeom>
          <a:noFill/>
          <a:ln/>
        </p:spPr>
        <p:txBody>
          <a:bodyPr wrap="square" lIns="0" tIns="0" rIns="0" bIns="0" rtlCol="0" anchor="ctr"/>
          <a:lstStyle/>
          <a:p>
            <a:pPr algn="r" indent="0" marL="0">
              <a:buNone/>
            </a:pPr>
            <a:r>
              <a:rPr lang="en-US" sz="900" dirty="0">
                <a:solidFill>
                  <a:srgbClr val="5B6B79"/>
                </a:solidFill>
                <a:latin typeface="Meiryo" pitchFamily="34" charset="0"/>
                <a:ea typeface="Meiryo" pitchFamily="34" charset="-122"/>
                <a:cs typeface="Meiryo" pitchFamily="34" charset="-120"/>
              </a:rPr>
              <a:t>第14回｜接待・贈答・贈収賄防止研修　p.9</a:t>
            </a:r>
            <a:endParaRPr lang="en-US" sz="900" dirty="0"/>
          </a:p>
        </p:txBody>
      </p:sp>
      <p:sp>
        <p:nvSpPr>
          <p:cNvPr id="4" name="Shape 2"/>
          <p:cNvSpPr/>
          <p:nvPr/>
        </p:nvSpPr>
        <p:spPr>
          <a:xfrm>
            <a:off x="457200" y="310896"/>
            <a:ext cx="566928" cy="566928"/>
          </a:xfrm>
          <a:prstGeom prst="ellipse">
            <a:avLst/>
          </a:prstGeom>
          <a:solidFill>
            <a:srgbClr val="16314F"/>
          </a:solidFill>
          <a:ln/>
          <a:effectLst>
            <a:outerShdw sx="100000" sy="100000" kx="0" ky="0" algn="bl" rotWithShape="0" blurRad="101600" dist="38100" dir="5400000">
              <a:srgbClr val="9AA7B0">
                <a:alpha val="30000"/>
              </a:srgbClr>
            </a:outerShdw>
          </a:effectLst>
        </p:spPr>
      </p:sp>
      <p:pic>
        <p:nvPicPr>
          <p:cNvPr id="5" name="Image 0" descr="/home/claude/build/assets/shield_white.png">    </p:cNvPr>
          <p:cNvPicPr>
            <a:picLocks noChangeAspect="1"/>
          </p:cNvPicPr>
          <p:nvPr/>
        </p:nvPicPr>
        <p:blipFill>
          <a:blip r:embed="rId1"/>
          <a:stretch>
            <a:fillRect/>
          </a:stretch>
        </p:blipFill>
        <p:spPr>
          <a:xfrm>
            <a:off x="598932" y="452628"/>
            <a:ext cx="283464" cy="283464"/>
          </a:xfrm>
          <a:prstGeom prst="rect">
            <a:avLst/>
          </a:prstGeom>
        </p:spPr>
      </p:pic>
      <p:sp>
        <p:nvSpPr>
          <p:cNvPr id="6" name="Text 3"/>
          <p:cNvSpPr/>
          <p:nvPr/>
        </p:nvSpPr>
        <p:spPr>
          <a:xfrm>
            <a:off x="1170432" y="274320"/>
            <a:ext cx="749808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国家公務員倫理法・倫理規程の考え方</a:t>
            </a:r>
            <a:endParaRPr lang="en-US" sz="2500" dirty="0"/>
          </a:p>
        </p:txBody>
      </p:sp>
      <p:sp>
        <p:nvSpPr>
          <p:cNvPr id="7" name="Text 4"/>
          <p:cNvSpPr/>
          <p:nvPr/>
        </p:nvSpPr>
        <p:spPr>
          <a:xfrm>
            <a:off x="457200" y="960120"/>
            <a:ext cx="8229600" cy="365760"/>
          </a:xfrm>
          <a:prstGeom prst="rect">
            <a:avLst/>
          </a:prstGeom>
          <a:noFill/>
          <a:ln/>
        </p:spPr>
        <p:txBody>
          <a:bodyPr wrap="square" lIns="0" tIns="0" rIns="0" bIns="0" rtlCol="0" anchor="ctr"/>
          <a:lstStyle/>
          <a:p>
            <a:pPr algn="l" indent="0" marL="0">
              <a:buNone/>
            </a:pPr>
            <a:r>
              <a:rPr lang="en-US" sz="1300" dirty="0">
                <a:solidFill>
                  <a:srgbClr val="5B6B79"/>
                </a:solidFill>
                <a:latin typeface="Meiryo" pitchFamily="34" charset="0"/>
                <a:ea typeface="Meiryo" pitchFamily="34" charset="-122"/>
                <a:cs typeface="Meiryo" pitchFamily="34" charset="-120"/>
              </a:rPr>
              <a:t>相手方（公務員）にも厳しい規制があります。自社が「問題ない」と思っても、相手を違反させる可能性があります。</a:t>
            </a:r>
            <a:endParaRPr lang="en-US" sz="1300" dirty="0"/>
          </a:p>
        </p:txBody>
      </p:sp>
      <p:sp>
        <p:nvSpPr>
          <p:cNvPr id="8" name="Shape 5"/>
          <p:cNvSpPr/>
          <p:nvPr/>
        </p:nvSpPr>
        <p:spPr>
          <a:xfrm>
            <a:off x="457200" y="1417320"/>
            <a:ext cx="4069080" cy="2834640"/>
          </a:xfrm>
          <a:prstGeom prst="roundRect">
            <a:avLst>
              <a:gd name="adj" fmla="val 2903"/>
            </a:avLst>
          </a:prstGeom>
          <a:solidFill>
            <a:srgbClr val="FFFFFF"/>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9" name="Text 6"/>
          <p:cNvSpPr/>
          <p:nvPr/>
        </p:nvSpPr>
        <p:spPr>
          <a:xfrm>
            <a:off x="685800" y="1572768"/>
            <a:ext cx="3657600" cy="329184"/>
          </a:xfrm>
          <a:prstGeom prst="rect">
            <a:avLst/>
          </a:prstGeom>
          <a:noFill/>
          <a:ln/>
        </p:spPr>
        <p:txBody>
          <a:bodyPr wrap="square" lIns="0" tIns="0" rIns="0" bIns="0" rtlCol="0" anchor="ctr"/>
          <a:lstStyle/>
          <a:p>
            <a:pPr algn="l" indent="0" marL="0">
              <a:buNone/>
            </a:pPr>
            <a:r>
              <a:rPr lang="en-US" sz="1400" b="1" dirty="0">
                <a:solidFill>
                  <a:srgbClr val="16314F"/>
                </a:solidFill>
                <a:latin typeface="Meiryo" pitchFamily="34" charset="0"/>
                <a:ea typeface="Meiryo" pitchFamily="34" charset="-122"/>
                <a:cs typeface="Meiryo" pitchFamily="34" charset="-120"/>
              </a:rPr>
              <a:t>利害関係者から原則禁止・制限</a:t>
            </a:r>
            <a:endParaRPr lang="en-US" sz="1400" dirty="0"/>
          </a:p>
        </p:txBody>
      </p:sp>
      <p:sp>
        <p:nvSpPr>
          <p:cNvPr id="10" name="Text 7"/>
          <p:cNvSpPr/>
          <p:nvPr/>
        </p:nvSpPr>
        <p:spPr>
          <a:xfrm>
            <a:off x="685800" y="1938528"/>
            <a:ext cx="3657600" cy="1097280"/>
          </a:xfrm>
          <a:prstGeom prst="rect">
            <a:avLst/>
          </a:prstGeom>
          <a:noFill/>
          <a:ln/>
        </p:spPr>
        <p:txBody>
          <a:bodyPr wrap="square" rtlCol="0" anchor="t"/>
          <a:lstStyle/>
          <a:p>
            <a:pPr algn="l" marL="177800" indent="-177800">
              <a:lnSpc>
                <a:spcPct val="104000"/>
              </a:lnSpc>
              <a:spcAft>
                <a:spcPts val="700"/>
              </a:spcAft>
              <a:buSzPct val="100000"/>
              <a:buChar char="•"/>
            </a:pPr>
            <a:r>
              <a:rPr lang="en-US" sz="1300" dirty="0">
                <a:solidFill>
                  <a:srgbClr val="263238"/>
                </a:solidFill>
                <a:latin typeface="Meiryo" pitchFamily="34" charset="0"/>
                <a:ea typeface="Meiryo" pitchFamily="34" charset="-122"/>
                <a:cs typeface="Meiryo" pitchFamily="34" charset="-120"/>
              </a:rPr>
              <a:t>金銭・物品・不動産等の贈与（香典・餞別を含む）</a:t>
            </a:r>
            <a:endParaRPr lang="en-US" sz="1300" dirty="0"/>
          </a:p>
          <a:p>
            <a:pPr algn="l" marL="177800" indent="-177800">
              <a:lnSpc>
                <a:spcPct val="104000"/>
              </a:lnSpc>
              <a:spcAft>
                <a:spcPts val="700"/>
              </a:spcAft>
              <a:buSzPct val="100000"/>
              <a:buChar char="•"/>
            </a:pPr>
            <a:r>
              <a:rPr lang="en-US" sz="1300" dirty="0">
                <a:solidFill>
                  <a:srgbClr val="263238"/>
                </a:solidFill>
                <a:latin typeface="Meiryo" pitchFamily="34" charset="0"/>
                <a:ea typeface="Meiryo" pitchFamily="34" charset="-122"/>
                <a:cs typeface="Meiryo" pitchFamily="34" charset="-120"/>
              </a:rPr>
              <a:t>供応接待（飲食のもてなし）</a:t>
            </a:r>
            <a:endParaRPr lang="en-US" sz="1300" dirty="0"/>
          </a:p>
          <a:p>
            <a:pPr algn="l" marL="177800" indent="-177800">
              <a:lnSpc>
                <a:spcPct val="104000"/>
              </a:lnSpc>
              <a:spcAft>
                <a:spcPts val="700"/>
              </a:spcAft>
              <a:buSzPct val="100000"/>
              <a:buChar char="•"/>
            </a:pPr>
            <a:r>
              <a:rPr lang="en-US" sz="1300" dirty="0">
                <a:solidFill>
                  <a:srgbClr val="263238"/>
                </a:solidFill>
                <a:latin typeface="Meiryo" pitchFamily="34" charset="0"/>
                <a:ea typeface="Meiryo" pitchFamily="34" charset="-122"/>
                <a:cs typeface="Meiryo" pitchFamily="34" charset="-120"/>
              </a:rPr>
              <a:t>共に行うゴルフ・旅行・遊技 など</a:t>
            </a:r>
            <a:endParaRPr lang="en-US" sz="1300" dirty="0"/>
          </a:p>
        </p:txBody>
      </p:sp>
      <p:sp>
        <p:nvSpPr>
          <p:cNvPr id="11" name="Text 8"/>
          <p:cNvSpPr/>
          <p:nvPr/>
        </p:nvSpPr>
        <p:spPr>
          <a:xfrm>
            <a:off x="685800" y="3063240"/>
            <a:ext cx="3657600" cy="310896"/>
          </a:xfrm>
          <a:prstGeom prst="rect">
            <a:avLst/>
          </a:prstGeom>
          <a:noFill/>
          <a:ln/>
        </p:spPr>
        <p:txBody>
          <a:bodyPr wrap="square" lIns="0" tIns="0" rIns="0" bIns="0" rtlCol="0" anchor="ctr"/>
          <a:lstStyle/>
          <a:p>
            <a:pPr algn="l" indent="0" marL="0">
              <a:buNone/>
            </a:pPr>
            <a:r>
              <a:rPr lang="en-US" sz="1250" b="1" dirty="0">
                <a:solidFill>
                  <a:srgbClr val="B58A3A"/>
                </a:solidFill>
                <a:latin typeface="Meiryo" pitchFamily="34" charset="0"/>
                <a:ea typeface="Meiryo" pitchFamily="34" charset="-122"/>
                <a:cs typeface="Meiryo" pitchFamily="34" charset="-120"/>
              </a:rPr>
              <a:t>届出・報告の目安（公務員側の義務）</a:t>
            </a:r>
            <a:endParaRPr lang="en-US" sz="1250" dirty="0"/>
          </a:p>
        </p:txBody>
      </p:sp>
      <p:sp>
        <p:nvSpPr>
          <p:cNvPr id="12" name="Text 9"/>
          <p:cNvSpPr/>
          <p:nvPr/>
        </p:nvSpPr>
        <p:spPr>
          <a:xfrm>
            <a:off x="685800" y="3383280"/>
            <a:ext cx="3657600" cy="777240"/>
          </a:xfrm>
          <a:prstGeom prst="rect">
            <a:avLst/>
          </a:prstGeom>
          <a:noFill/>
          <a:ln/>
        </p:spPr>
        <p:txBody>
          <a:bodyPr wrap="square" rtlCol="0" anchor="t"/>
          <a:lstStyle/>
          <a:p>
            <a:pPr algn="l" marL="177800" indent="-177800">
              <a:lnSpc>
                <a:spcPct val="104000"/>
              </a:lnSpc>
              <a:spcAft>
                <a:spcPts val="400"/>
              </a:spcAft>
              <a:buSzPct val="100000"/>
              <a:buChar char="•"/>
            </a:pPr>
            <a:r>
              <a:rPr lang="en-US" sz="1100" dirty="0">
                <a:solidFill>
                  <a:srgbClr val="5B6B79"/>
                </a:solidFill>
                <a:latin typeface="Meiryo" pitchFamily="34" charset="0"/>
                <a:ea typeface="Meiryo" pitchFamily="34" charset="-122"/>
                <a:cs typeface="Meiryo" pitchFamily="34" charset="-120"/>
              </a:rPr>
              <a:t>利害関係者と共にする飲食で自己負担額が1万円超 → 事前届出</a:t>
            </a:r>
            <a:endParaRPr lang="en-US" sz="1100" dirty="0"/>
          </a:p>
          <a:p>
            <a:pPr algn="l" marL="177800" indent="-177800">
              <a:lnSpc>
                <a:spcPct val="104000"/>
              </a:lnSpc>
              <a:spcAft>
                <a:spcPts val="400"/>
              </a:spcAft>
              <a:buSzPct val="100000"/>
              <a:buChar char="•"/>
            </a:pPr>
            <a:r>
              <a:rPr lang="en-US" sz="1100" dirty="0">
                <a:solidFill>
                  <a:srgbClr val="5B6B79"/>
                </a:solidFill>
                <a:latin typeface="Meiryo" pitchFamily="34" charset="0"/>
                <a:ea typeface="Meiryo" pitchFamily="34" charset="-122"/>
                <a:cs typeface="Meiryo" pitchFamily="34" charset="-120"/>
              </a:rPr>
              <a:t>課長補佐級以上が5千円超の贈与・接待を受けた → 報告</a:t>
            </a:r>
            <a:endParaRPr lang="en-US" sz="1100" dirty="0"/>
          </a:p>
        </p:txBody>
      </p:sp>
      <p:sp>
        <p:nvSpPr>
          <p:cNvPr id="13" name="Shape 10"/>
          <p:cNvSpPr/>
          <p:nvPr/>
        </p:nvSpPr>
        <p:spPr>
          <a:xfrm>
            <a:off x="4617720" y="1417320"/>
            <a:ext cx="4069080" cy="2834640"/>
          </a:xfrm>
          <a:prstGeom prst="roundRect">
            <a:avLst>
              <a:gd name="adj" fmla="val 2903"/>
            </a:avLst>
          </a:prstGeom>
          <a:solidFill>
            <a:srgbClr val="E8EEF3"/>
          </a:solidFill>
          <a:ln w="12700">
            <a:solidFill>
              <a:srgbClr val="D8E0E7"/>
            </a:solidFill>
            <a:prstDash val="solid"/>
          </a:ln>
          <a:effectLst>
            <a:outerShdw sx="100000" sy="100000" kx="0" ky="0" algn="bl" rotWithShape="0" blurRad="101600" dist="38100" dir="5400000">
              <a:srgbClr val="9AA7B0">
                <a:alpha val="30000"/>
              </a:srgbClr>
            </a:outerShdw>
          </a:effectLst>
        </p:spPr>
      </p:sp>
      <p:sp>
        <p:nvSpPr>
          <p:cNvPr id="14" name="Text 11"/>
          <p:cNvSpPr/>
          <p:nvPr/>
        </p:nvSpPr>
        <p:spPr>
          <a:xfrm>
            <a:off x="4846320" y="1572768"/>
            <a:ext cx="3657600" cy="329184"/>
          </a:xfrm>
          <a:prstGeom prst="rect">
            <a:avLst/>
          </a:prstGeom>
          <a:noFill/>
          <a:ln/>
        </p:spPr>
        <p:txBody>
          <a:bodyPr wrap="square" lIns="0" tIns="0" rIns="0" bIns="0" rtlCol="0" anchor="ctr"/>
          <a:lstStyle/>
          <a:p>
            <a:pPr algn="l" indent="0" marL="0">
              <a:buNone/>
            </a:pPr>
            <a:r>
              <a:rPr lang="en-US" sz="1400" b="1" dirty="0">
                <a:solidFill>
                  <a:srgbClr val="16314F"/>
                </a:solidFill>
                <a:latin typeface="Meiryo" pitchFamily="34" charset="0"/>
                <a:ea typeface="Meiryo" pitchFamily="34" charset="-122"/>
                <a:cs typeface="Meiryo" pitchFamily="34" charset="-120"/>
              </a:rPr>
              <a:t>民間企業側の実務ポイント</a:t>
            </a:r>
            <a:endParaRPr lang="en-US" sz="1400" dirty="0"/>
          </a:p>
        </p:txBody>
      </p:sp>
      <p:sp>
        <p:nvSpPr>
          <p:cNvPr id="15" name="Text 12"/>
          <p:cNvSpPr/>
          <p:nvPr/>
        </p:nvSpPr>
        <p:spPr>
          <a:xfrm>
            <a:off x="4846320" y="1938528"/>
            <a:ext cx="3657600" cy="2194560"/>
          </a:xfrm>
          <a:prstGeom prst="rect">
            <a:avLst/>
          </a:prstGeom>
          <a:noFill/>
          <a:ln/>
        </p:spPr>
        <p:txBody>
          <a:bodyPr wrap="square" rtlCol="0" anchor="t"/>
          <a:lstStyle/>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相手が利害関係者か（許認可・補助金・契約・検査・行政指導・公共案件）を確認</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割り勘・少額・送迎・同行・ゴルフ・旅行でも問題になりうる</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「相手が受け取った」ことが相手方の規程違反になりうる</a:t>
            </a:r>
            <a:endParaRPr lang="en-US" sz="1250" dirty="0"/>
          </a:p>
          <a:p>
            <a:pPr algn="l" marL="177800" indent="-177800">
              <a:lnSpc>
                <a:spcPct val="104000"/>
              </a:lnSpc>
              <a:spcAft>
                <a:spcPts val="700"/>
              </a:spcAft>
              <a:buSzPct val="100000"/>
              <a:buChar char="•"/>
            </a:pPr>
            <a:r>
              <a:rPr lang="en-US" sz="1250" dirty="0">
                <a:solidFill>
                  <a:srgbClr val="263238"/>
                </a:solidFill>
                <a:latin typeface="Meiryo" pitchFamily="34" charset="0"/>
                <a:ea typeface="Meiryo" pitchFamily="34" charset="-122"/>
                <a:cs typeface="Meiryo" pitchFamily="34" charset="-120"/>
              </a:rPr>
              <a:t>官公庁対応は、原則として事前に上長・法務・コンプラへ相談</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36</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Legal GPT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接待・贈答・贈収賄防止研修</dc:title>
  <dc:subject>PptxGenJS Presentation</dc:subject>
  <dc:creator>Legal GPT</dc:creator>
  <cp:lastModifiedBy>Legal GPT</cp:lastModifiedBy>
  <cp:revision>1</cp:revision>
  <dcterms:created xsi:type="dcterms:W3CDTF">2026-06-22T09:00:09Z</dcterms:created>
  <dcterms:modified xsi:type="dcterms:W3CDTF">2026-06-22T09:00:09Z</dcterms:modified>
</cp:coreProperties>
</file>