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notesMasterIdLst>
    <p:notesMasterId r:id="rId3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notesMaster" Target="notesMasters/notesMaster1.xml"/><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接待・贈答・紹介料の金額基準や辞退の詳細は第14回。ここでは『判断の公正性に影響し得る個人的関係』として捉える。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親族会社・友人会社との取引は『一律禁止』ではないが、申告・除外・記録が必要。役員が関与する会社との取引は会社法の利益相反取引にもなり得る（後のスライド）。</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取適法の禁止行為（減額・買いたたき等）は第17回。ここは『選定の公正性と説明可能性』『判断からの除外』が論点。</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採用面接官が応募者と友人のケースは典型。本人が公正と考えても、外形的公正性のため申告し、必要なら担当を外れる。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投資先とのM&amp;Aは利益相反と未公表情報（インサイダー、第20回）の両方に関わる。重要事実・公開買付け等の詳細は第20回へ。ここでは判断からの除外と申告を強調。</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営業秘密の持出し・転職時の詳細は第13回。ここでは『私的利益のために会社情報を使わない』という利益相反の観点。</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会社機会の私的利用は、情報を使ったかどうかに関わらず問題。会社が得るべきチャンスを個人・関係者へ流すこと自体がリスク。</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第14回との接続。ここでは『便益が判断に影響し得る利益相反』として扱い、金額基準・公務員・外国公務員贈賄の詳細には立ち入らない。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第20回との接続。未公表情報を使った投資は『利益相反だけの問題で済む』わけではなく、インサイダー取引にもつながる点を伝える。詳細判断は現場でしない。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会社法356条1項（1号競業・2号自己取引・3号間接取引）。取締役会設置会社は取締役会の事前承認＋事後報告（365条）。423条3項で任務懈怠が推定され得る。法的な承認要否は現場社員が独断しない。役員・管理職でなくても社内規程上の申告が必要な場合があ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4つのゴールを提示。利益相反は『悪意がある人だけの問題』ではない点を強調する。副業や親族関係を一律禁止する研修ではないことを最初に伝える。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申告は早いほど守られる。事後に気づいた場合も隠さず報告。申告を理由とした不利益取扱いは禁止という方針を伝える（自社規程による）。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除外＝『その判断・選定・評価から手を引く』こと。代替担当者の指定と記録までがセット。詳細はツールキットの除外記録シート。</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『説明可能性』が鍵。後で第三者に説明できる記録を残す。役員の利益相反取引では取締役会議事録への記載も重要。</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5ステップの基本フロー。現場が独断で『該当しない』と判断しないこと。判断は申告を受けた側・法務・人事・経営層が行う。</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『隠す・消す・独断する』が最悪の初動。証拠の保全と早期相談が逆に身を守る。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止める→残す→報告→記録。自分の問題でも他人の問題でも同じ。最終的な該当性判断や処分は会社が行う。</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『安い・品質が良い・知人だから』は選定理由にならない。価格や品質に問題がなくても、申告・除外・記録で説明可能性を確保。</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会社の顧客・機会を個人事業へ流すのは会社機会の私的利用。『自社で扱っていない』は紹介してよい理由にならない。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本人の公正性の自負は申告不要の理由にならない。外形的公正性のため申告し、必要なら担当を外れる。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利益相反と未公表情報（第20回）の両面。個人的な保有は申告し、判断から外れる。インサイダーの詳細は第20回。</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『安い・品質が良い・昔からの知人だから』は判断理由として足りない。価格や品質に問題がなくても、プロセスの公正性と説明可能性が必要だと後で示す。ここでは答えを言い切らず問いを残す。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『会社のためなら受けてよい』は誤り。個人的謝礼・紹介料・キックバックは利益相反。詳細・辞退は第14回・自社規程。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家族名義でも問題になり得る。利益相反にとどまらずインサイダー取引（第20回）の問題。該当性は現場で判断しない。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毎日の業務で使える5つの問い。配布チェックリスト（申告・判断チェックリスト）と連動。</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申告先・方法・相談先は自社規程に合わせて記入。申告を理由とした不利益取扱いの禁止を周知する。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6つの行動原則で締める。これらは自社規程・申告フォーム・相談窓口とセットで運用する。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目的の5点。副業・親族会社を一律禁止する研修ではないこと、申告は『疑われる行動』ではなく本人を守る行動であることを明確に伝える。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ポイントは『悪意の有無』ではなく『利害が判断に影響し得る状態か』『第三者から疑念を持たれる状態か』。会社に損が出ていなくても利益相反は成立し得る。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役割分担を明確化。接待・贈答やインサイダーは『接続』として軽く触れるだけで、詳細は各回へ回す。重複して教えない。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会社の利益と個人的利益が対立し得る、または対立しているように外から見える状態が利益相反。実際に損が出たかどうかは要件ではない。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関係者の幅を広く理解させる。家族・親族だけでなく、副業先・投資先・親しい知人も利益相反の源になり得る。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厚労省ガイドライン（令和7年3月パンフレット）でも一律禁止は原則不可。ただし競業・秘密保持・利益相反・労務提供上の支障があれば制限可能。可否は必ず自社規程に従う。</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slideLayout" Target="../slideLayouts/slideLayout1.xml"/><Relationship Id="rId10"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slideLayout" Target="../slideLayouts/slideLayout1.xml"/><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slideLayout" Target="../slideLayouts/slideLayout1.xml"/><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slideLayout" Target="../slideLayouts/slideLayout1.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1.xml"/><Relationship Id="rId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slideLayout" Target="../slideLayouts/slideLayout1.xml"/><Relationship Id="rId10"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slideLayout" Target="../slideLayouts/slideLayout1.xml"/><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slideLayout" Target="../slideLayouts/slideLayout1.xml"/><Relationship Id="rId11"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slideLayout" Target="../slideLayouts/slideLayout1.xml"/><Relationship Id="rId8"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slideLayout" Target="../slideLayouts/slideLayout1.xml"/><Relationship Id="rId6"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image" Target="../media/image-26-2.png"/><Relationship Id="rId3" Type="http://schemas.openxmlformats.org/officeDocument/2006/relationships/image" Target="../media/image-26-3.png"/><Relationship Id="rId4" Type="http://schemas.openxmlformats.org/officeDocument/2006/relationships/slideLayout" Target="../slideLayouts/slideLayout1.xml"/><Relationship Id="rId5"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image" Target="../media/image-27-2.png"/><Relationship Id="rId3" Type="http://schemas.openxmlformats.org/officeDocument/2006/relationships/image" Target="../media/image-27-3.png"/><Relationship Id="rId4" Type="http://schemas.openxmlformats.org/officeDocument/2006/relationships/slideLayout" Target="../slideLayouts/slideLayout1.xml"/><Relationship Id="rId5"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image" Target="../media/image-28-2.png"/><Relationship Id="rId3" Type="http://schemas.openxmlformats.org/officeDocument/2006/relationships/image" Target="../media/image-28-3.png"/><Relationship Id="rId4" Type="http://schemas.openxmlformats.org/officeDocument/2006/relationships/slideLayout" Target="../slideLayouts/slideLayout1.xml"/><Relationship Id="rId5"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image" Target="../media/image-29-2.png"/><Relationship Id="rId3" Type="http://schemas.openxmlformats.org/officeDocument/2006/relationships/image" Target="../media/image-29-3.png"/><Relationship Id="rId4" Type="http://schemas.openxmlformats.org/officeDocument/2006/relationships/slideLayout" Target="../slideLayouts/slideLayout1.xml"/><Relationship Id="rId5"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png"/><Relationship Id="rId2" Type="http://schemas.openxmlformats.org/officeDocument/2006/relationships/image" Target="../media/image-30-2.png"/><Relationship Id="rId3" Type="http://schemas.openxmlformats.org/officeDocument/2006/relationships/image" Target="../media/image-30-3.png"/><Relationship Id="rId4" Type="http://schemas.openxmlformats.org/officeDocument/2006/relationships/slideLayout" Target="../slideLayouts/slideLayout1.xml"/><Relationship Id="rId5"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png"/><Relationship Id="rId2" Type="http://schemas.openxmlformats.org/officeDocument/2006/relationships/image" Target="../media/image-31-2.png"/><Relationship Id="rId3" Type="http://schemas.openxmlformats.org/officeDocument/2006/relationships/image" Target="../media/image-31-3.png"/><Relationship Id="rId4" Type="http://schemas.openxmlformats.org/officeDocument/2006/relationships/slideLayout" Target="../slideLayouts/slideLayout1.xml"/><Relationship Id="rId5"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png"/><Relationship Id="rId2" Type="http://schemas.openxmlformats.org/officeDocument/2006/relationships/image" Target="../media/image-33-2.png"/><Relationship Id="rId3" Type="http://schemas.openxmlformats.org/officeDocument/2006/relationships/image" Target="../media/image-33-3.png"/><Relationship Id="rId4" Type="http://schemas.openxmlformats.org/officeDocument/2006/relationships/image" Target="../media/image-33-4.png"/><Relationship Id="rId5" Type="http://schemas.openxmlformats.org/officeDocument/2006/relationships/slideLayout" Target="../slideLayouts/slideLayout1.xml"/><Relationship Id="rId6"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png"/><Relationship Id="rId2" Type="http://schemas.openxmlformats.org/officeDocument/2006/relationships/image" Target="../media/image-34-2.png"/><Relationship Id="rId3" Type="http://schemas.openxmlformats.org/officeDocument/2006/relationships/image" Target="../media/image-34-3.png"/><Relationship Id="rId4" Type="http://schemas.openxmlformats.org/officeDocument/2006/relationships/image" Target="../media/image-34-4.png"/><Relationship Id="rId5" Type="http://schemas.openxmlformats.org/officeDocument/2006/relationships/image" Target="../media/image-34-5.png"/><Relationship Id="rId6" Type="http://schemas.openxmlformats.org/officeDocument/2006/relationships/image" Target="../media/image-34-6.png"/><Relationship Id="rId7" Type="http://schemas.openxmlformats.org/officeDocument/2006/relationships/slideLayout" Target="../slideLayouts/slideLayout1.xml"/><Relationship Id="rId8"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png"/><Relationship Id="rId2" Type="http://schemas.openxmlformats.org/officeDocument/2006/relationships/image" Target="../media/image-35-2.png"/><Relationship Id="rId3" Type="http://schemas.openxmlformats.org/officeDocument/2006/relationships/image" Target="../media/image-35-3.png"/><Relationship Id="rId4" Type="http://schemas.openxmlformats.org/officeDocument/2006/relationships/image" Target="../media/image-35-4.png"/><Relationship Id="rId5" Type="http://schemas.openxmlformats.org/officeDocument/2006/relationships/image" Target="../media/image-35-5.png"/><Relationship Id="rId6" Type="http://schemas.openxmlformats.org/officeDocument/2006/relationships/slideLayout" Target="../slideLayouts/slideLayout1.xml"/><Relationship Id="rId7"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slideLayout" Target="../slideLayouts/slideLayout1.xml"/><Relationship Id="rId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slideLayout" Target="../slideLayouts/slideLayout1.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314F"/>
        </a:solidFill>
      </p:bgPr>
    </p:bg>
    <p:spTree>
      <p:nvGrpSpPr>
        <p:cNvPr id="1" name=""/>
        <p:cNvGrpSpPr/>
        <p:nvPr/>
      </p:nvGrpSpPr>
      <p:grpSpPr>
        <a:xfrm>
          <a:off x="0" y="0"/>
          <a:ext cx="0" cy="0"/>
          <a:chOff x="0" y="0"/>
          <a:chExt cx="0" cy="0"/>
        </a:xfrm>
      </p:grpSpPr>
      <p:sp>
        <p:nvSpPr>
          <p:cNvPr id="2" name="Text 0"/>
          <p:cNvSpPr/>
          <p:nvPr/>
        </p:nvSpPr>
        <p:spPr>
          <a:xfrm>
            <a:off x="640080" y="502920"/>
            <a:ext cx="7863840" cy="365760"/>
          </a:xfrm>
          <a:prstGeom prst="rect">
            <a:avLst/>
          </a:prstGeom>
          <a:noFill/>
          <a:ln/>
        </p:spPr>
        <p:txBody>
          <a:bodyPr wrap="square" lIns="0" tIns="0" rIns="0" bIns="0" rtlCol="0" anchor="ctr"/>
          <a:lstStyle/>
          <a:p>
            <a:pPr indent="0" marL="0">
              <a:buNone/>
            </a:pPr>
            <a:r>
              <a:rPr lang="en-US" sz="1400" b="1" spc="100" kern="0" dirty="0">
                <a:solidFill>
                  <a:srgbClr val="B58A3A"/>
                </a:solidFill>
                <a:latin typeface="Meiryo" pitchFamily="34" charset="0"/>
                <a:ea typeface="Meiryo" pitchFamily="34" charset="-122"/>
                <a:cs typeface="Meiryo" pitchFamily="34" charset="-120"/>
              </a:rPr>
              <a:t>法務・総務のための社内研修資料20選</a:t>
            </a:r>
            <a:endParaRPr lang="en-US" sz="1400" dirty="0"/>
          </a:p>
        </p:txBody>
      </p:sp>
      <p:sp>
        <p:nvSpPr>
          <p:cNvPr id="3" name="Shape 1"/>
          <p:cNvSpPr/>
          <p:nvPr/>
        </p:nvSpPr>
        <p:spPr>
          <a:xfrm>
            <a:off x="640080" y="987552"/>
            <a:ext cx="1371600" cy="457200"/>
          </a:xfrm>
          <a:prstGeom prst="roundRect">
            <a:avLst>
              <a:gd name="adj" fmla="val 20000"/>
            </a:avLst>
          </a:prstGeom>
          <a:solidFill>
            <a:srgbClr val="B58A3A"/>
          </a:solidFill>
          <a:ln/>
        </p:spPr>
      </p:sp>
      <p:sp>
        <p:nvSpPr>
          <p:cNvPr id="4" name="Text 2"/>
          <p:cNvSpPr/>
          <p:nvPr/>
        </p:nvSpPr>
        <p:spPr>
          <a:xfrm>
            <a:off x="640080" y="987552"/>
            <a:ext cx="1371600" cy="457200"/>
          </a:xfrm>
          <a:prstGeom prst="rect">
            <a:avLst/>
          </a:prstGeom>
          <a:noFill/>
          <a:ln/>
        </p:spPr>
        <p:txBody>
          <a:bodyPr wrap="square" lIns="0" tIns="0" rIns="0" bIns="0" rtlCol="0" anchor="ctr"/>
          <a:lstStyle/>
          <a:p>
            <a:pPr algn="ctr" indent="0" marL="0">
              <a:buNone/>
            </a:pPr>
            <a:r>
              <a:rPr lang="en-US" sz="1700" b="1" dirty="0">
                <a:solidFill>
                  <a:srgbClr val="16314F"/>
                </a:solidFill>
                <a:latin typeface="Meiryo" pitchFamily="34" charset="0"/>
                <a:ea typeface="Meiryo" pitchFamily="34" charset="-122"/>
                <a:cs typeface="Meiryo" pitchFamily="34" charset="-120"/>
              </a:rPr>
              <a:t>第 15 回</a:t>
            </a:r>
            <a:endParaRPr lang="en-US" sz="1700" dirty="0"/>
          </a:p>
        </p:txBody>
      </p:sp>
      <p:sp>
        <p:nvSpPr>
          <p:cNvPr id="5" name="Text 3"/>
          <p:cNvSpPr/>
          <p:nvPr/>
        </p:nvSpPr>
        <p:spPr>
          <a:xfrm>
            <a:off x="640080" y="1600200"/>
            <a:ext cx="7863840" cy="914400"/>
          </a:xfrm>
          <a:prstGeom prst="rect">
            <a:avLst/>
          </a:prstGeom>
          <a:noFill/>
          <a:ln/>
        </p:spPr>
        <p:txBody>
          <a:bodyPr wrap="square" lIns="0" tIns="0" rIns="0" bIns="0" rtlCol="0" anchor="ctr"/>
          <a:lstStyle/>
          <a:p>
            <a:pPr indent="0" marL="0">
              <a:buNone/>
            </a:pPr>
            <a:r>
              <a:rPr lang="en-US" sz="4600" b="1" dirty="0">
                <a:solidFill>
                  <a:srgbClr val="FFFFFF"/>
                </a:solidFill>
                <a:latin typeface="Meiryo" pitchFamily="34" charset="0"/>
                <a:ea typeface="Meiryo" pitchFamily="34" charset="-122"/>
                <a:cs typeface="Meiryo" pitchFamily="34" charset="-120"/>
              </a:rPr>
              <a:t>利益相反研修</a:t>
            </a:r>
            <a:endParaRPr lang="en-US" sz="4600" dirty="0"/>
          </a:p>
        </p:txBody>
      </p:sp>
      <p:sp>
        <p:nvSpPr>
          <p:cNvPr id="6" name="Text 4"/>
          <p:cNvSpPr/>
          <p:nvPr/>
        </p:nvSpPr>
        <p:spPr>
          <a:xfrm>
            <a:off x="658368" y="2514600"/>
            <a:ext cx="7863840" cy="457200"/>
          </a:xfrm>
          <a:prstGeom prst="rect">
            <a:avLst/>
          </a:prstGeom>
          <a:noFill/>
          <a:ln/>
        </p:spPr>
        <p:txBody>
          <a:bodyPr wrap="square" lIns="0" tIns="0" rIns="0" bIns="0" rtlCol="0" anchor="ctr"/>
          <a:lstStyle/>
          <a:p>
            <a:pPr indent="0" marL="0">
              <a:buNone/>
            </a:pPr>
            <a:r>
              <a:rPr lang="en-US" sz="2000" dirty="0">
                <a:solidFill>
                  <a:srgbClr val="C7D2DE"/>
                </a:solidFill>
                <a:latin typeface="Meiryo" pitchFamily="34" charset="0"/>
                <a:ea typeface="Meiryo" pitchFamily="34" charset="-122"/>
                <a:cs typeface="Meiryo" pitchFamily="34" charset="-120"/>
              </a:rPr>
              <a:t>副業・親族会社・取引先との関係を判断する</a:t>
            </a:r>
            <a:endParaRPr lang="en-US" sz="2000" dirty="0"/>
          </a:p>
        </p:txBody>
      </p:sp>
      <p:sp>
        <p:nvSpPr>
          <p:cNvPr id="7" name="Text 5"/>
          <p:cNvSpPr/>
          <p:nvPr/>
        </p:nvSpPr>
        <p:spPr>
          <a:xfrm>
            <a:off x="658368" y="3246120"/>
            <a:ext cx="7863840" cy="320040"/>
          </a:xfrm>
          <a:prstGeom prst="rect">
            <a:avLst/>
          </a:prstGeom>
          <a:noFill/>
          <a:ln/>
        </p:spPr>
        <p:txBody>
          <a:bodyPr wrap="square" lIns="0" tIns="0" rIns="0" bIns="0" rtlCol="0" anchor="ctr"/>
          <a:lstStyle/>
          <a:p>
            <a:pPr indent="0" marL="0">
              <a:buNone/>
            </a:pPr>
            <a:r>
              <a:rPr lang="en-US" sz="1400" b="1" dirty="0">
                <a:solidFill>
                  <a:srgbClr val="B58A3A"/>
                </a:solidFill>
                <a:latin typeface="Meiryo" pitchFamily="34" charset="0"/>
                <a:ea typeface="Meiryo" pitchFamily="34" charset="-122"/>
                <a:cs typeface="Meiryo" pitchFamily="34" charset="-120"/>
              </a:rPr>
              <a:t>対象：</a:t>
            </a:r>
            <a:pPr indent="0" marL="0">
              <a:buNone/>
            </a:pPr>
            <a:r>
              <a:rPr lang="en-US" sz="1400" dirty="0">
                <a:solidFill>
                  <a:srgbClr val="FFFFFF"/>
                </a:solidFill>
                <a:latin typeface="Meiryo" pitchFamily="34" charset="0"/>
                <a:ea typeface="Meiryo" pitchFamily="34" charset="-122"/>
                <a:cs typeface="Meiryo" pitchFamily="34" charset="-120"/>
              </a:rPr>
              <a:t>全社員・管理職・役員　　</a:t>
            </a:r>
            <a:pPr indent="0" marL="0">
              <a:buNone/>
            </a:pPr>
            <a:r>
              <a:rPr lang="en-US" sz="1400" b="1" dirty="0">
                <a:solidFill>
                  <a:srgbClr val="B58A3A"/>
                </a:solidFill>
                <a:latin typeface="Meiryo" pitchFamily="34" charset="0"/>
                <a:ea typeface="Meiryo" pitchFamily="34" charset="-122"/>
                <a:cs typeface="Meiryo" pitchFamily="34" charset="-120"/>
              </a:rPr>
              <a:t>想定時間：</a:t>
            </a:r>
            <a:pPr indent="0" marL="0">
              <a:buNone/>
            </a:pPr>
            <a:r>
              <a:rPr lang="en-US" sz="1400" dirty="0">
                <a:solidFill>
                  <a:srgbClr val="FFFFFF"/>
                </a:solidFill>
                <a:latin typeface="Meiryo" pitchFamily="34" charset="0"/>
                <a:ea typeface="Meiryo" pitchFamily="34" charset="-122"/>
                <a:cs typeface="Meiryo" pitchFamily="34" charset="-120"/>
              </a:rPr>
              <a:t>45〜55分</a:t>
            </a:r>
            <a:endParaRPr lang="en-US" sz="1400" dirty="0"/>
          </a:p>
        </p:txBody>
      </p:sp>
      <p:sp>
        <p:nvSpPr>
          <p:cNvPr id="8" name="Text 6"/>
          <p:cNvSpPr/>
          <p:nvPr/>
        </p:nvSpPr>
        <p:spPr>
          <a:xfrm>
            <a:off x="658368" y="3611880"/>
            <a:ext cx="7863840" cy="320040"/>
          </a:xfrm>
          <a:prstGeom prst="rect">
            <a:avLst/>
          </a:prstGeom>
          <a:noFill/>
          <a:ln/>
        </p:spPr>
        <p:txBody>
          <a:bodyPr wrap="square" lIns="0" tIns="0" rIns="0" bIns="0" rtlCol="0" anchor="ctr"/>
          <a:lstStyle/>
          <a:p>
            <a:pPr indent="0" marL="0">
              <a:buNone/>
            </a:pPr>
            <a:r>
              <a:rPr lang="en-US" sz="1400" b="1" dirty="0">
                <a:solidFill>
                  <a:srgbClr val="B58A3A"/>
                </a:solidFill>
                <a:latin typeface="Meiryo" pitchFamily="34" charset="0"/>
                <a:ea typeface="Meiryo" pitchFamily="34" charset="-122"/>
                <a:cs typeface="Meiryo" pitchFamily="34" charset="-120"/>
              </a:rPr>
              <a:t>法令・制度基準日：</a:t>
            </a:r>
            <a:pPr indent="0" marL="0">
              <a:buNone/>
            </a:pPr>
            <a:r>
              <a:rPr lang="en-US" sz="1400" dirty="0">
                <a:solidFill>
                  <a:srgbClr val="FFFFFF"/>
                </a:solidFill>
                <a:latin typeface="Meiryo" pitchFamily="34" charset="0"/>
                <a:ea typeface="Meiryo" pitchFamily="34" charset="-122"/>
                <a:cs typeface="Meiryo" pitchFamily="34" charset="-120"/>
              </a:rPr>
              <a:t>2026年6月18日</a:t>
            </a:r>
            <a:endParaRPr lang="en-US" sz="1400" dirty="0"/>
          </a:p>
        </p:txBody>
      </p:sp>
      <p:sp>
        <p:nvSpPr>
          <p:cNvPr id="9" name="Shape 7"/>
          <p:cNvSpPr/>
          <p:nvPr/>
        </p:nvSpPr>
        <p:spPr>
          <a:xfrm>
            <a:off x="640080" y="4114800"/>
            <a:ext cx="7863840" cy="566928"/>
          </a:xfrm>
          <a:prstGeom prst="roundRect">
            <a:avLst>
              <a:gd name="adj" fmla="val 11290"/>
            </a:avLst>
          </a:prstGeom>
          <a:solidFill>
            <a:srgbClr val="243B53"/>
          </a:solidFill>
          <a:ln/>
          <a:effectLst>
            <a:outerShdw sx="100000" sy="100000" kx="0" ky="0" algn="bl" rotWithShape="0" blurRad="88900" dist="38100" dir="16200000">
              <a:srgbClr val="9AA7B2">
                <a:alpha val="20000"/>
              </a:srgbClr>
            </a:outerShdw>
          </a:effectLst>
        </p:spPr>
      </p:sp>
      <p:sp>
        <p:nvSpPr>
          <p:cNvPr id="10" name="Text 8"/>
          <p:cNvSpPr/>
          <p:nvPr/>
        </p:nvSpPr>
        <p:spPr>
          <a:xfrm>
            <a:off x="868680" y="4114800"/>
            <a:ext cx="7406640" cy="566928"/>
          </a:xfrm>
          <a:prstGeom prst="rect">
            <a:avLst/>
          </a:prstGeom>
          <a:noFill/>
          <a:ln/>
        </p:spPr>
        <p:txBody>
          <a:bodyPr wrap="square" lIns="0" tIns="0" rIns="0" bIns="0" rtlCol="0" anchor="ctr"/>
          <a:lstStyle/>
          <a:p>
            <a:pPr indent="0" marL="0">
              <a:buNone/>
            </a:pPr>
            <a:r>
              <a:rPr lang="en-US" sz="1250" dirty="0">
                <a:solidFill>
                  <a:srgbClr val="C7D2DE"/>
                </a:solidFill>
                <a:latin typeface="Meiryo" pitchFamily="34" charset="0"/>
                <a:ea typeface="Meiryo" pitchFamily="34" charset="-122"/>
                <a:cs typeface="Meiryo" pitchFamily="34" charset="-120"/>
              </a:rPr>
              <a:t>会社名：＿＿＿＿＿＿＿＿＿　　</a:t>
            </a:r>
            <a:pPr indent="0" marL="0">
              <a:buNone/>
            </a:pPr>
            <a:r>
              <a:rPr lang="en-US" sz="1250" dirty="0">
                <a:solidFill>
                  <a:srgbClr val="C7D2DE"/>
                </a:solidFill>
                <a:latin typeface="Meiryo" pitchFamily="34" charset="0"/>
                <a:ea typeface="Meiryo" pitchFamily="34" charset="-122"/>
                <a:cs typeface="Meiryo" pitchFamily="34" charset="-120"/>
              </a:rPr>
              <a:t>実施日：＿＿＿＿＿＿　　</a:t>
            </a:r>
            <a:pPr indent="0" marL="0">
              <a:buNone/>
            </a:pPr>
            <a:r>
              <a:rPr lang="en-US" sz="1250" dirty="0">
                <a:solidFill>
                  <a:srgbClr val="C7D2DE"/>
                </a:solidFill>
                <a:latin typeface="Meiryo" pitchFamily="34" charset="0"/>
                <a:ea typeface="Meiryo" pitchFamily="34" charset="-122"/>
                <a:cs typeface="Meiryo" pitchFamily="34" charset="-120"/>
              </a:rPr>
              <a:t>講師名：＿＿＿＿＿＿</a:t>
            </a:r>
            <a:endParaRPr lang="en-US" sz="1250" dirty="0"/>
          </a:p>
        </p:txBody>
      </p:sp>
      <p:sp>
        <p:nvSpPr>
          <p:cNvPr id="11" name="Text 9"/>
          <p:cNvSpPr/>
          <p:nvPr/>
        </p:nvSpPr>
        <p:spPr>
          <a:xfrm>
            <a:off x="7132320" y="457200"/>
            <a:ext cx="1371600" cy="320040"/>
          </a:xfrm>
          <a:prstGeom prst="rect">
            <a:avLst/>
          </a:prstGeom>
          <a:noFill/>
          <a:ln/>
        </p:spPr>
        <p:txBody>
          <a:bodyPr wrap="square" lIns="0" tIns="0" rIns="0" bIns="0" rtlCol="0" anchor="ctr"/>
          <a:lstStyle/>
          <a:p>
            <a:pPr algn="r" indent="0" marL="0">
              <a:buNone/>
            </a:pPr>
            <a:r>
              <a:rPr lang="en-US" sz="1300" b="1" dirty="0">
                <a:solidFill>
                  <a:srgbClr val="B58A3A"/>
                </a:solidFill>
                <a:latin typeface="Meiryo" pitchFamily="34" charset="0"/>
                <a:ea typeface="Meiryo" pitchFamily="34" charset="-122"/>
                <a:cs typeface="Meiryo" pitchFamily="34" charset="-120"/>
              </a:rPr>
              <a:t>Legal GPT</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取引先との個人的関係</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10</a:t>
            </a:r>
            <a:endParaRPr lang="en-US" sz="900" dirty="0"/>
          </a:p>
        </p:txBody>
      </p:sp>
      <p:sp>
        <p:nvSpPr>
          <p:cNvPr id="6" name="Text 4"/>
          <p:cNvSpPr/>
          <p:nvPr/>
        </p:nvSpPr>
        <p:spPr>
          <a:xfrm>
            <a:off x="548640" y="1170432"/>
            <a:ext cx="8138160" cy="365760"/>
          </a:xfrm>
          <a:prstGeom prst="rect">
            <a:avLst/>
          </a:prstGeom>
          <a:noFill/>
          <a:ln/>
        </p:spPr>
        <p:txBody>
          <a:bodyPr wrap="square" lIns="0" tIns="0" rIns="0" bIns="0" rtlCol="0" anchor="ctr"/>
          <a:lstStyle/>
          <a:p>
            <a:pPr indent="0" marL="0">
              <a:buNone/>
            </a:pPr>
            <a:r>
              <a:rPr lang="en-US" sz="1400" dirty="0">
                <a:solidFill>
                  <a:srgbClr val="263238"/>
                </a:solidFill>
                <a:latin typeface="Meiryo" pitchFamily="34" charset="0"/>
                <a:ea typeface="Meiryo" pitchFamily="34" charset="-122"/>
                <a:cs typeface="Meiryo" pitchFamily="34" charset="-120"/>
              </a:rPr>
              <a:t>取引先との人間関係そのものは禁止ではありません。判断への影響に注意します。</a:t>
            </a:r>
            <a:endParaRPr lang="en-US" sz="1400" dirty="0"/>
          </a:p>
        </p:txBody>
      </p:sp>
      <p:sp>
        <p:nvSpPr>
          <p:cNvPr id="7" name="Shape 5"/>
          <p:cNvSpPr/>
          <p:nvPr/>
        </p:nvSpPr>
        <p:spPr>
          <a:xfrm>
            <a:off x="548640" y="1664208"/>
            <a:ext cx="3977640" cy="1280160"/>
          </a:xfrm>
          <a:prstGeom prst="roundRect">
            <a:avLst>
              <a:gd name="adj" fmla="val 5000"/>
            </a:avLst>
          </a:prstGeom>
          <a:solidFill>
            <a:srgbClr val="FFFFFF"/>
          </a:solidFill>
          <a:ln/>
          <a:effectLst>
            <a:outerShdw sx="100000" sy="100000" kx="0" ky="0" algn="bl" rotWithShape="0" blurRad="88900" dist="38100" dir="5400000">
              <a:srgbClr val="9AA7B2">
                <a:alpha val="22000"/>
              </a:srgbClr>
            </a:outerShdw>
          </a:effectLst>
        </p:spPr>
      </p:sp>
      <p:sp>
        <p:nvSpPr>
          <p:cNvPr id="8" name="Shape 6"/>
          <p:cNvSpPr/>
          <p:nvPr/>
        </p:nvSpPr>
        <p:spPr>
          <a:xfrm>
            <a:off x="768096" y="1938528"/>
            <a:ext cx="640080" cy="640080"/>
          </a:xfrm>
          <a:prstGeom prst="ellipse">
            <a:avLst/>
          </a:prstGeom>
          <a:solidFill>
            <a:srgbClr val="E4F0EF"/>
          </a:solidFill>
          <a:ln/>
        </p:spPr>
      </p:sp>
      <p:pic>
        <p:nvPicPr>
          <p:cNvPr id="9" name="Image 0" descr="preencoded.png">    </p:cNvPr>
          <p:cNvPicPr>
            <a:picLocks noChangeAspect="1"/>
          </p:cNvPicPr>
          <p:nvPr/>
        </p:nvPicPr>
        <p:blipFill>
          <a:blip r:embed="rId1"/>
          <a:stretch>
            <a:fillRect/>
          </a:stretch>
        </p:blipFill>
        <p:spPr>
          <a:xfrm>
            <a:off x="934517" y="2104949"/>
            <a:ext cx="307238" cy="307238"/>
          </a:xfrm>
          <a:prstGeom prst="rect">
            <a:avLst/>
          </a:prstGeom>
        </p:spPr>
      </p:pic>
      <p:sp>
        <p:nvSpPr>
          <p:cNvPr id="10" name="Text 7"/>
          <p:cNvSpPr/>
          <p:nvPr/>
        </p:nvSpPr>
        <p:spPr>
          <a:xfrm>
            <a:off x="1554480" y="1847088"/>
            <a:ext cx="2834640" cy="45720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個人的な親しさ</a:t>
            </a:r>
            <a:endParaRPr lang="en-US" sz="1500" dirty="0"/>
          </a:p>
        </p:txBody>
      </p:sp>
      <p:sp>
        <p:nvSpPr>
          <p:cNvPr id="11" name="Text 8"/>
          <p:cNvSpPr/>
          <p:nvPr/>
        </p:nvSpPr>
        <p:spPr>
          <a:xfrm>
            <a:off x="1554480" y="2322576"/>
            <a:ext cx="2834640" cy="457200"/>
          </a:xfrm>
          <a:prstGeom prst="rect">
            <a:avLst/>
          </a:prstGeom>
          <a:noFill/>
          <a:ln/>
        </p:spPr>
        <p:txBody>
          <a:bodyPr wrap="square" lIns="0" tIns="0" rIns="0" bIns="0" rtlCol="0" anchor="t"/>
          <a:lstStyle/>
          <a:p>
            <a:pPr indent="0" marL="0">
              <a:buNone/>
            </a:pPr>
            <a:r>
              <a:rPr lang="en-US" sz="1200" dirty="0">
                <a:solidFill>
                  <a:srgbClr val="5B6B78"/>
                </a:solidFill>
                <a:latin typeface="Meiryo" pitchFamily="34" charset="0"/>
                <a:ea typeface="Meiryo" pitchFamily="34" charset="-122"/>
                <a:cs typeface="Meiryo" pitchFamily="34" charset="-120"/>
              </a:rPr>
              <a:t>友人・元同僚・恩師が取引先にいる</a:t>
            </a:r>
            <a:endParaRPr lang="en-US" sz="1200" dirty="0"/>
          </a:p>
        </p:txBody>
      </p:sp>
      <p:sp>
        <p:nvSpPr>
          <p:cNvPr id="12" name="Shape 9"/>
          <p:cNvSpPr/>
          <p:nvPr/>
        </p:nvSpPr>
        <p:spPr>
          <a:xfrm>
            <a:off x="4983480" y="1664208"/>
            <a:ext cx="3977640" cy="1280160"/>
          </a:xfrm>
          <a:prstGeom prst="roundRect">
            <a:avLst>
              <a:gd name="adj" fmla="val 5000"/>
            </a:avLst>
          </a:prstGeom>
          <a:solidFill>
            <a:srgbClr val="FFFFFF"/>
          </a:solidFill>
          <a:ln/>
          <a:effectLst>
            <a:outerShdw sx="100000" sy="100000" kx="0" ky="0" algn="bl" rotWithShape="0" blurRad="88900" dist="38100" dir="5400000">
              <a:srgbClr val="9AA7B2">
                <a:alpha val="22000"/>
              </a:srgbClr>
            </a:outerShdw>
          </a:effectLst>
        </p:spPr>
      </p:sp>
      <p:sp>
        <p:nvSpPr>
          <p:cNvPr id="13" name="Shape 10"/>
          <p:cNvSpPr/>
          <p:nvPr/>
        </p:nvSpPr>
        <p:spPr>
          <a:xfrm>
            <a:off x="5202936" y="1938528"/>
            <a:ext cx="640080" cy="640080"/>
          </a:xfrm>
          <a:prstGeom prst="ellipse">
            <a:avLst/>
          </a:prstGeom>
          <a:solidFill>
            <a:srgbClr val="E4F0EF"/>
          </a:solidFill>
          <a:ln/>
        </p:spPr>
      </p:sp>
      <p:pic>
        <p:nvPicPr>
          <p:cNvPr id="14" name="Image 1" descr="preencoded.png">    </p:cNvPr>
          <p:cNvPicPr>
            <a:picLocks noChangeAspect="1"/>
          </p:cNvPicPr>
          <p:nvPr/>
        </p:nvPicPr>
        <p:blipFill>
          <a:blip r:embed="rId2"/>
          <a:stretch>
            <a:fillRect/>
          </a:stretch>
        </p:blipFill>
        <p:spPr>
          <a:xfrm>
            <a:off x="5369357" y="2104949"/>
            <a:ext cx="307238" cy="307238"/>
          </a:xfrm>
          <a:prstGeom prst="rect">
            <a:avLst/>
          </a:prstGeom>
        </p:spPr>
      </p:pic>
      <p:sp>
        <p:nvSpPr>
          <p:cNvPr id="15" name="Text 11"/>
          <p:cNvSpPr/>
          <p:nvPr/>
        </p:nvSpPr>
        <p:spPr>
          <a:xfrm>
            <a:off x="5989320" y="1847088"/>
            <a:ext cx="2834640" cy="45720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便益の受領</a:t>
            </a:r>
            <a:endParaRPr lang="en-US" sz="1500" dirty="0"/>
          </a:p>
        </p:txBody>
      </p:sp>
      <p:sp>
        <p:nvSpPr>
          <p:cNvPr id="16" name="Text 12"/>
          <p:cNvSpPr/>
          <p:nvPr/>
        </p:nvSpPr>
        <p:spPr>
          <a:xfrm>
            <a:off x="5989320" y="2322576"/>
            <a:ext cx="2834640" cy="457200"/>
          </a:xfrm>
          <a:prstGeom prst="rect">
            <a:avLst/>
          </a:prstGeom>
          <a:noFill/>
          <a:ln/>
        </p:spPr>
        <p:txBody>
          <a:bodyPr wrap="square" lIns="0" tIns="0" rIns="0" bIns="0" rtlCol="0" anchor="t"/>
          <a:lstStyle/>
          <a:p>
            <a:pPr indent="0" marL="0">
              <a:buNone/>
            </a:pPr>
            <a:r>
              <a:rPr lang="en-US" sz="1200" dirty="0">
                <a:solidFill>
                  <a:srgbClr val="5B6B78"/>
                </a:solidFill>
                <a:latin typeface="Meiryo" pitchFamily="34" charset="0"/>
                <a:ea typeface="Meiryo" pitchFamily="34" charset="-122"/>
                <a:cs typeface="Meiryo" pitchFamily="34" charset="-120"/>
              </a:rPr>
              <a:t>接待・割引・ポイント・個人的謝礼</a:t>
            </a:r>
            <a:endParaRPr lang="en-US" sz="1200" dirty="0"/>
          </a:p>
        </p:txBody>
      </p:sp>
      <p:sp>
        <p:nvSpPr>
          <p:cNvPr id="17" name="Shape 13"/>
          <p:cNvSpPr/>
          <p:nvPr/>
        </p:nvSpPr>
        <p:spPr>
          <a:xfrm>
            <a:off x="548640" y="3108960"/>
            <a:ext cx="3977640" cy="1280160"/>
          </a:xfrm>
          <a:prstGeom prst="roundRect">
            <a:avLst>
              <a:gd name="adj" fmla="val 5000"/>
            </a:avLst>
          </a:prstGeom>
          <a:solidFill>
            <a:srgbClr val="FFFFFF"/>
          </a:solidFill>
          <a:ln/>
          <a:effectLst>
            <a:outerShdw sx="100000" sy="100000" kx="0" ky="0" algn="bl" rotWithShape="0" blurRad="88900" dist="38100" dir="5400000">
              <a:srgbClr val="9AA7B2">
                <a:alpha val="22000"/>
              </a:srgbClr>
            </a:outerShdw>
          </a:effectLst>
        </p:spPr>
      </p:sp>
      <p:sp>
        <p:nvSpPr>
          <p:cNvPr id="18" name="Shape 14"/>
          <p:cNvSpPr/>
          <p:nvPr/>
        </p:nvSpPr>
        <p:spPr>
          <a:xfrm>
            <a:off x="768096" y="3383280"/>
            <a:ext cx="640080" cy="640080"/>
          </a:xfrm>
          <a:prstGeom prst="ellipse">
            <a:avLst/>
          </a:prstGeom>
          <a:solidFill>
            <a:srgbClr val="E4F0EF"/>
          </a:solidFill>
          <a:ln/>
        </p:spPr>
      </p:sp>
      <p:pic>
        <p:nvPicPr>
          <p:cNvPr id="19" name="Image 2" descr="preencoded.png">    </p:cNvPr>
          <p:cNvPicPr>
            <a:picLocks noChangeAspect="1"/>
          </p:cNvPicPr>
          <p:nvPr/>
        </p:nvPicPr>
        <p:blipFill>
          <a:blip r:embed="rId3"/>
          <a:stretch>
            <a:fillRect/>
          </a:stretch>
        </p:blipFill>
        <p:spPr>
          <a:xfrm>
            <a:off x="934517" y="3549701"/>
            <a:ext cx="307238" cy="307238"/>
          </a:xfrm>
          <a:prstGeom prst="rect">
            <a:avLst/>
          </a:prstGeom>
        </p:spPr>
      </p:pic>
      <p:sp>
        <p:nvSpPr>
          <p:cNvPr id="20" name="Text 15"/>
          <p:cNvSpPr/>
          <p:nvPr/>
        </p:nvSpPr>
        <p:spPr>
          <a:xfrm>
            <a:off x="1554480" y="3291840"/>
            <a:ext cx="2834640" cy="45720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金銭的関係</a:t>
            </a:r>
            <a:endParaRPr lang="en-US" sz="1500" dirty="0"/>
          </a:p>
        </p:txBody>
      </p:sp>
      <p:sp>
        <p:nvSpPr>
          <p:cNvPr id="21" name="Text 16"/>
          <p:cNvSpPr/>
          <p:nvPr/>
        </p:nvSpPr>
        <p:spPr>
          <a:xfrm>
            <a:off x="1554480" y="3767328"/>
            <a:ext cx="2834640" cy="457200"/>
          </a:xfrm>
          <a:prstGeom prst="rect">
            <a:avLst/>
          </a:prstGeom>
          <a:noFill/>
          <a:ln/>
        </p:spPr>
        <p:txBody>
          <a:bodyPr wrap="square" lIns="0" tIns="0" rIns="0" bIns="0" rtlCol="0" anchor="t"/>
          <a:lstStyle/>
          <a:p>
            <a:pPr indent="0" marL="0">
              <a:buNone/>
            </a:pPr>
            <a:r>
              <a:rPr lang="en-US" sz="1200" dirty="0">
                <a:solidFill>
                  <a:srgbClr val="5B6B78"/>
                </a:solidFill>
                <a:latin typeface="Meiryo" pitchFamily="34" charset="0"/>
                <a:ea typeface="Meiryo" pitchFamily="34" charset="-122"/>
                <a:cs typeface="Meiryo" pitchFamily="34" charset="-120"/>
              </a:rPr>
              <a:t>貸し借り・出資・紹介料・成功報酬</a:t>
            </a:r>
            <a:endParaRPr lang="en-US" sz="1200" dirty="0"/>
          </a:p>
        </p:txBody>
      </p:sp>
      <p:sp>
        <p:nvSpPr>
          <p:cNvPr id="22" name="Shape 17"/>
          <p:cNvSpPr/>
          <p:nvPr/>
        </p:nvSpPr>
        <p:spPr>
          <a:xfrm>
            <a:off x="4983480" y="3108960"/>
            <a:ext cx="3977640" cy="1280160"/>
          </a:xfrm>
          <a:prstGeom prst="roundRect">
            <a:avLst>
              <a:gd name="adj" fmla="val 5000"/>
            </a:avLst>
          </a:prstGeom>
          <a:solidFill>
            <a:srgbClr val="FFFFFF"/>
          </a:solidFill>
          <a:ln/>
          <a:effectLst>
            <a:outerShdw sx="100000" sy="100000" kx="0" ky="0" algn="bl" rotWithShape="0" blurRad="88900" dist="38100" dir="5400000">
              <a:srgbClr val="9AA7B2">
                <a:alpha val="22000"/>
              </a:srgbClr>
            </a:outerShdw>
          </a:effectLst>
        </p:spPr>
      </p:sp>
      <p:sp>
        <p:nvSpPr>
          <p:cNvPr id="23" name="Shape 18"/>
          <p:cNvSpPr/>
          <p:nvPr/>
        </p:nvSpPr>
        <p:spPr>
          <a:xfrm>
            <a:off x="5202936" y="3383280"/>
            <a:ext cx="640080" cy="640080"/>
          </a:xfrm>
          <a:prstGeom prst="ellipse">
            <a:avLst/>
          </a:prstGeom>
          <a:solidFill>
            <a:srgbClr val="E4F0EF"/>
          </a:solidFill>
          <a:ln/>
        </p:spPr>
      </p:sp>
      <p:pic>
        <p:nvPicPr>
          <p:cNvPr id="24" name="Image 3" descr="preencoded.png">    </p:cNvPr>
          <p:cNvPicPr>
            <a:picLocks noChangeAspect="1"/>
          </p:cNvPicPr>
          <p:nvPr/>
        </p:nvPicPr>
        <p:blipFill>
          <a:blip r:embed="rId4"/>
          <a:stretch>
            <a:fillRect/>
          </a:stretch>
        </p:blipFill>
        <p:spPr>
          <a:xfrm>
            <a:off x="5369357" y="3549701"/>
            <a:ext cx="307238" cy="307238"/>
          </a:xfrm>
          <a:prstGeom prst="rect">
            <a:avLst/>
          </a:prstGeom>
        </p:spPr>
      </p:pic>
      <p:sp>
        <p:nvSpPr>
          <p:cNvPr id="25" name="Text 19"/>
          <p:cNvSpPr/>
          <p:nvPr/>
        </p:nvSpPr>
        <p:spPr>
          <a:xfrm>
            <a:off x="5989320" y="3291840"/>
            <a:ext cx="2834640" cy="45720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役割の兼任</a:t>
            </a:r>
            <a:endParaRPr lang="en-US" sz="1500" dirty="0"/>
          </a:p>
        </p:txBody>
      </p:sp>
      <p:sp>
        <p:nvSpPr>
          <p:cNvPr id="26" name="Text 20"/>
          <p:cNvSpPr/>
          <p:nvPr/>
        </p:nvSpPr>
        <p:spPr>
          <a:xfrm>
            <a:off x="5989320" y="3767328"/>
            <a:ext cx="2834640" cy="457200"/>
          </a:xfrm>
          <a:prstGeom prst="rect">
            <a:avLst/>
          </a:prstGeom>
          <a:noFill/>
          <a:ln/>
        </p:spPr>
        <p:txBody>
          <a:bodyPr wrap="square" lIns="0" tIns="0" rIns="0" bIns="0" rtlCol="0" anchor="t"/>
          <a:lstStyle/>
          <a:p>
            <a:pPr indent="0" marL="0">
              <a:buNone/>
            </a:pPr>
            <a:r>
              <a:rPr lang="en-US" sz="1200" dirty="0">
                <a:solidFill>
                  <a:srgbClr val="5B6B78"/>
                </a:solidFill>
                <a:latin typeface="Meiryo" pitchFamily="34" charset="0"/>
                <a:ea typeface="Meiryo" pitchFamily="34" charset="-122"/>
                <a:cs typeface="Meiryo" pitchFamily="34" charset="-120"/>
              </a:rPr>
              <a:t>取引先で副業・顧問・アドバイザー</a:t>
            </a:r>
            <a:endParaRPr lang="en-US" sz="1200" dirty="0"/>
          </a:p>
        </p:txBody>
      </p:sp>
      <p:sp>
        <p:nvSpPr>
          <p:cNvPr id="27" name="Text 21"/>
          <p:cNvSpPr/>
          <p:nvPr/>
        </p:nvSpPr>
        <p:spPr>
          <a:xfrm>
            <a:off x="548640" y="4526280"/>
            <a:ext cx="8138160" cy="292608"/>
          </a:xfrm>
          <a:prstGeom prst="rect">
            <a:avLst/>
          </a:prstGeom>
          <a:noFill/>
          <a:ln/>
        </p:spPr>
        <p:txBody>
          <a:bodyPr wrap="square" lIns="0" tIns="0" rIns="0" bIns="0" rtlCol="0" anchor="ctr"/>
          <a:lstStyle/>
          <a:p>
            <a:pPr indent="0" marL="0">
              <a:buNone/>
            </a:pPr>
            <a:r>
              <a:rPr lang="en-US" sz="1250" i="1" dirty="0">
                <a:solidFill>
                  <a:srgbClr val="237A75"/>
                </a:solidFill>
                <a:latin typeface="Meiryo" pitchFamily="34" charset="0"/>
                <a:ea typeface="Meiryo" pitchFamily="34" charset="-122"/>
                <a:cs typeface="Meiryo" pitchFamily="34" charset="-120"/>
              </a:rPr>
              <a:t>いずれも、選定・発注・価格交渉・検収に関与するなら申告を検討します。</a:t>
            </a:r>
            <a:endParaRPr lang="en-US" sz="1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親族会社・友人会社との取引</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11</a:t>
            </a:r>
            <a:endParaRPr lang="en-US" sz="900" dirty="0"/>
          </a:p>
        </p:txBody>
      </p:sp>
      <p:sp>
        <p:nvSpPr>
          <p:cNvPr id="6" name="Shape 4"/>
          <p:cNvSpPr/>
          <p:nvPr/>
        </p:nvSpPr>
        <p:spPr>
          <a:xfrm>
            <a:off x="548640" y="1280160"/>
            <a:ext cx="8046720" cy="914400"/>
          </a:xfrm>
          <a:prstGeom prst="roundRect">
            <a:avLst>
              <a:gd name="adj" fmla="val 7000"/>
            </a:avLst>
          </a:prstGeom>
          <a:solidFill>
            <a:srgbClr val="E8EDF3"/>
          </a:solidFill>
          <a:ln/>
          <a:effectLst>
            <a:outerShdw sx="100000" sy="100000" kx="0" ky="0" algn="bl" rotWithShape="0" blurRad="88900" dist="38100" dir="5400000">
              <a:srgbClr val="9AA7B2">
                <a:alpha val="22000"/>
              </a:srgbClr>
            </a:outerShdw>
          </a:effectLst>
        </p:spPr>
      </p:sp>
      <p:pic>
        <p:nvPicPr>
          <p:cNvPr id="7" name="Image 0" descr="preencoded.png">    </p:cNvPr>
          <p:cNvPicPr>
            <a:picLocks noChangeAspect="1"/>
          </p:cNvPicPr>
          <p:nvPr/>
        </p:nvPicPr>
        <p:blipFill>
          <a:blip r:embed="rId1"/>
          <a:stretch>
            <a:fillRect/>
          </a:stretch>
        </p:blipFill>
        <p:spPr>
          <a:xfrm>
            <a:off x="777240" y="1481328"/>
            <a:ext cx="457200" cy="457200"/>
          </a:xfrm>
          <a:prstGeom prst="rect">
            <a:avLst/>
          </a:prstGeom>
        </p:spPr>
      </p:pic>
      <p:sp>
        <p:nvSpPr>
          <p:cNvPr id="8" name="Text 5"/>
          <p:cNvSpPr/>
          <p:nvPr/>
        </p:nvSpPr>
        <p:spPr>
          <a:xfrm>
            <a:off x="1371600" y="1280160"/>
            <a:ext cx="7040880" cy="91440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「価格が安い」「品質が良い」「昔からの知人だから安心」は、選んでよい理由になりません。</a:t>
            </a:r>
            <a:endParaRPr lang="en-US" sz="1500" dirty="0"/>
          </a:p>
        </p:txBody>
      </p:sp>
      <p:sp>
        <p:nvSpPr>
          <p:cNvPr id="9" name="Shape 6"/>
          <p:cNvSpPr/>
          <p:nvPr/>
        </p:nvSpPr>
        <p:spPr>
          <a:xfrm>
            <a:off x="548640" y="2468880"/>
            <a:ext cx="1874520" cy="1600200"/>
          </a:xfrm>
          <a:prstGeom prst="roundRect">
            <a:avLst>
              <a:gd name="adj" fmla="val 4000"/>
            </a:avLst>
          </a:prstGeom>
          <a:solidFill>
            <a:srgbClr val="FFFFFF"/>
          </a:solidFill>
          <a:ln/>
          <a:effectLst>
            <a:outerShdw sx="100000" sy="100000" kx="0" ky="0" algn="bl" rotWithShape="0" blurRad="88900" dist="38100" dir="5400000">
              <a:srgbClr val="9AA7B2">
                <a:alpha val="22000"/>
              </a:srgbClr>
            </a:outerShdw>
          </a:effectLst>
        </p:spPr>
      </p:sp>
      <p:sp>
        <p:nvSpPr>
          <p:cNvPr id="10" name="Shape 7"/>
          <p:cNvSpPr/>
          <p:nvPr/>
        </p:nvSpPr>
        <p:spPr>
          <a:xfrm>
            <a:off x="1147572" y="2697480"/>
            <a:ext cx="676656" cy="676656"/>
          </a:xfrm>
          <a:prstGeom prst="ellipse">
            <a:avLst/>
          </a:prstGeom>
          <a:solidFill>
            <a:srgbClr val="E6EFE9"/>
          </a:solidFill>
          <a:ln/>
        </p:spPr>
      </p:sp>
      <p:pic>
        <p:nvPicPr>
          <p:cNvPr id="11" name="Image 1" descr="preencoded.png">    </p:cNvPr>
          <p:cNvPicPr>
            <a:picLocks noChangeAspect="1"/>
          </p:cNvPicPr>
          <p:nvPr/>
        </p:nvPicPr>
        <p:blipFill>
          <a:blip r:embed="rId2"/>
          <a:stretch>
            <a:fillRect/>
          </a:stretch>
        </p:blipFill>
        <p:spPr>
          <a:xfrm>
            <a:off x="1323503" y="2873411"/>
            <a:ext cx="324795" cy="324795"/>
          </a:xfrm>
          <a:prstGeom prst="rect">
            <a:avLst/>
          </a:prstGeom>
        </p:spPr>
      </p:pic>
      <p:sp>
        <p:nvSpPr>
          <p:cNvPr id="12" name="Text 8"/>
          <p:cNvSpPr/>
          <p:nvPr/>
        </p:nvSpPr>
        <p:spPr>
          <a:xfrm>
            <a:off x="640080" y="3429000"/>
            <a:ext cx="1691640" cy="320040"/>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気づく</a:t>
            </a:r>
            <a:endParaRPr lang="en-US" sz="1450" dirty="0"/>
          </a:p>
        </p:txBody>
      </p:sp>
      <p:sp>
        <p:nvSpPr>
          <p:cNvPr id="13" name="Text 9"/>
          <p:cNvSpPr/>
          <p:nvPr/>
        </p:nvSpPr>
        <p:spPr>
          <a:xfrm>
            <a:off x="658368" y="3749040"/>
            <a:ext cx="1655064" cy="292608"/>
          </a:xfrm>
          <a:prstGeom prst="rect">
            <a:avLst/>
          </a:prstGeom>
          <a:noFill/>
          <a:ln/>
        </p:spPr>
        <p:txBody>
          <a:bodyPr wrap="square" lIns="0" tIns="0" rIns="0" bIns="0" rtlCol="0" anchor="t"/>
          <a:lstStyle/>
          <a:p>
            <a:pPr algn="ctr" indent="0" marL="0">
              <a:buNone/>
            </a:pPr>
            <a:r>
              <a:rPr lang="en-US" sz="1050" dirty="0">
                <a:solidFill>
                  <a:srgbClr val="5B6B78"/>
                </a:solidFill>
                <a:latin typeface="Meiryo" pitchFamily="34" charset="0"/>
                <a:ea typeface="Meiryo" pitchFamily="34" charset="-122"/>
                <a:cs typeface="Meiryo" pitchFamily="34" charset="-120"/>
              </a:rPr>
              <a:t>候補に親族・知人の会社がある</a:t>
            </a:r>
            <a:endParaRPr lang="en-US" sz="1050" dirty="0"/>
          </a:p>
        </p:txBody>
      </p:sp>
      <p:pic>
        <p:nvPicPr>
          <p:cNvPr id="14" name="Image 2" descr="preencoded.png">    </p:cNvPr>
          <p:cNvPicPr>
            <a:picLocks noChangeAspect="1"/>
          </p:cNvPicPr>
          <p:nvPr/>
        </p:nvPicPr>
        <p:blipFill>
          <a:blip r:embed="rId3"/>
          <a:stretch>
            <a:fillRect/>
          </a:stretch>
        </p:blipFill>
        <p:spPr>
          <a:xfrm>
            <a:off x="2423160" y="2971800"/>
            <a:ext cx="164592" cy="164592"/>
          </a:xfrm>
          <a:prstGeom prst="rect">
            <a:avLst/>
          </a:prstGeom>
        </p:spPr>
      </p:pic>
      <p:sp>
        <p:nvSpPr>
          <p:cNvPr id="15" name="Shape 10"/>
          <p:cNvSpPr/>
          <p:nvPr/>
        </p:nvSpPr>
        <p:spPr>
          <a:xfrm>
            <a:off x="2587752" y="2468880"/>
            <a:ext cx="1874520" cy="1600200"/>
          </a:xfrm>
          <a:prstGeom prst="roundRect">
            <a:avLst>
              <a:gd name="adj" fmla="val 4000"/>
            </a:avLst>
          </a:prstGeom>
          <a:solidFill>
            <a:srgbClr val="FFFFFF"/>
          </a:solidFill>
          <a:ln/>
          <a:effectLst>
            <a:outerShdw sx="100000" sy="100000" kx="0" ky="0" algn="bl" rotWithShape="0" blurRad="88900" dist="38100" dir="5400000">
              <a:srgbClr val="9AA7B2">
                <a:alpha val="22000"/>
              </a:srgbClr>
            </a:outerShdw>
          </a:effectLst>
        </p:spPr>
      </p:sp>
      <p:sp>
        <p:nvSpPr>
          <p:cNvPr id="16" name="Shape 11"/>
          <p:cNvSpPr/>
          <p:nvPr/>
        </p:nvSpPr>
        <p:spPr>
          <a:xfrm>
            <a:off x="3186684" y="2697480"/>
            <a:ext cx="676656" cy="676656"/>
          </a:xfrm>
          <a:prstGeom prst="ellipse">
            <a:avLst/>
          </a:prstGeom>
          <a:solidFill>
            <a:srgbClr val="E6EFE9"/>
          </a:solidFill>
          <a:ln/>
        </p:spPr>
      </p:sp>
      <p:pic>
        <p:nvPicPr>
          <p:cNvPr id="17" name="Image 3" descr="preencoded.png">    </p:cNvPr>
          <p:cNvPicPr>
            <a:picLocks noChangeAspect="1"/>
          </p:cNvPicPr>
          <p:nvPr/>
        </p:nvPicPr>
        <p:blipFill>
          <a:blip r:embed="rId4"/>
          <a:stretch>
            <a:fillRect/>
          </a:stretch>
        </p:blipFill>
        <p:spPr>
          <a:xfrm>
            <a:off x="3362615" y="2873411"/>
            <a:ext cx="324795" cy="324795"/>
          </a:xfrm>
          <a:prstGeom prst="rect">
            <a:avLst/>
          </a:prstGeom>
        </p:spPr>
      </p:pic>
      <p:sp>
        <p:nvSpPr>
          <p:cNvPr id="18" name="Text 12"/>
          <p:cNvSpPr/>
          <p:nvPr/>
        </p:nvSpPr>
        <p:spPr>
          <a:xfrm>
            <a:off x="2679192" y="3429000"/>
            <a:ext cx="1691640" cy="320040"/>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申告する</a:t>
            </a:r>
            <a:endParaRPr lang="en-US" sz="1450" dirty="0"/>
          </a:p>
        </p:txBody>
      </p:sp>
      <p:sp>
        <p:nvSpPr>
          <p:cNvPr id="19" name="Text 13"/>
          <p:cNvSpPr/>
          <p:nvPr/>
        </p:nvSpPr>
        <p:spPr>
          <a:xfrm>
            <a:off x="2697480" y="3749040"/>
            <a:ext cx="1655064" cy="292608"/>
          </a:xfrm>
          <a:prstGeom prst="rect">
            <a:avLst/>
          </a:prstGeom>
          <a:noFill/>
          <a:ln/>
        </p:spPr>
        <p:txBody>
          <a:bodyPr wrap="square" lIns="0" tIns="0" rIns="0" bIns="0" rtlCol="0" anchor="t"/>
          <a:lstStyle/>
          <a:p>
            <a:pPr algn="ctr" indent="0" marL="0">
              <a:buNone/>
            </a:pPr>
            <a:r>
              <a:rPr lang="en-US" sz="1050" dirty="0">
                <a:solidFill>
                  <a:srgbClr val="5B6B78"/>
                </a:solidFill>
                <a:latin typeface="Meiryo" pitchFamily="34" charset="0"/>
                <a:ea typeface="Meiryo" pitchFamily="34" charset="-122"/>
                <a:cs typeface="Meiryo" pitchFamily="34" charset="-120"/>
              </a:rPr>
              <a:t>関係を隠さず上長・購買・法務へ</a:t>
            </a:r>
            <a:endParaRPr lang="en-US" sz="1050" dirty="0"/>
          </a:p>
        </p:txBody>
      </p:sp>
      <p:pic>
        <p:nvPicPr>
          <p:cNvPr id="20" name="Image 4" descr="preencoded.png">    </p:cNvPr>
          <p:cNvPicPr>
            <a:picLocks noChangeAspect="1"/>
          </p:cNvPicPr>
          <p:nvPr/>
        </p:nvPicPr>
        <p:blipFill>
          <a:blip r:embed="rId5"/>
          <a:stretch>
            <a:fillRect/>
          </a:stretch>
        </p:blipFill>
        <p:spPr>
          <a:xfrm>
            <a:off x="4462272" y="2971800"/>
            <a:ext cx="164592" cy="164592"/>
          </a:xfrm>
          <a:prstGeom prst="rect">
            <a:avLst/>
          </a:prstGeom>
        </p:spPr>
      </p:pic>
      <p:sp>
        <p:nvSpPr>
          <p:cNvPr id="21" name="Shape 14"/>
          <p:cNvSpPr/>
          <p:nvPr/>
        </p:nvSpPr>
        <p:spPr>
          <a:xfrm>
            <a:off x="4626864" y="2468880"/>
            <a:ext cx="1874520" cy="1600200"/>
          </a:xfrm>
          <a:prstGeom prst="roundRect">
            <a:avLst>
              <a:gd name="adj" fmla="val 4000"/>
            </a:avLst>
          </a:prstGeom>
          <a:solidFill>
            <a:srgbClr val="FFFFFF"/>
          </a:solidFill>
          <a:ln/>
          <a:effectLst>
            <a:outerShdw sx="100000" sy="100000" kx="0" ky="0" algn="bl" rotWithShape="0" blurRad="88900" dist="38100" dir="5400000">
              <a:srgbClr val="9AA7B2">
                <a:alpha val="22000"/>
              </a:srgbClr>
            </a:outerShdw>
          </a:effectLst>
        </p:spPr>
      </p:sp>
      <p:sp>
        <p:nvSpPr>
          <p:cNvPr id="22" name="Shape 15"/>
          <p:cNvSpPr/>
          <p:nvPr/>
        </p:nvSpPr>
        <p:spPr>
          <a:xfrm>
            <a:off x="5225796" y="2697480"/>
            <a:ext cx="676656" cy="676656"/>
          </a:xfrm>
          <a:prstGeom prst="ellipse">
            <a:avLst/>
          </a:prstGeom>
          <a:solidFill>
            <a:srgbClr val="E6EFE9"/>
          </a:solidFill>
          <a:ln/>
        </p:spPr>
      </p:sp>
      <p:pic>
        <p:nvPicPr>
          <p:cNvPr id="23" name="Image 5" descr="preencoded.png">    </p:cNvPr>
          <p:cNvPicPr>
            <a:picLocks noChangeAspect="1"/>
          </p:cNvPicPr>
          <p:nvPr/>
        </p:nvPicPr>
        <p:blipFill>
          <a:blip r:embed="rId6"/>
          <a:stretch>
            <a:fillRect/>
          </a:stretch>
        </p:blipFill>
        <p:spPr>
          <a:xfrm>
            <a:off x="5401727" y="2873411"/>
            <a:ext cx="324795" cy="324795"/>
          </a:xfrm>
          <a:prstGeom prst="rect">
            <a:avLst/>
          </a:prstGeom>
        </p:spPr>
      </p:pic>
      <p:sp>
        <p:nvSpPr>
          <p:cNvPr id="24" name="Text 16"/>
          <p:cNvSpPr/>
          <p:nvPr/>
        </p:nvSpPr>
        <p:spPr>
          <a:xfrm>
            <a:off x="4718304" y="3429000"/>
            <a:ext cx="1691640" cy="320040"/>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外れる</a:t>
            </a:r>
            <a:endParaRPr lang="en-US" sz="1450" dirty="0"/>
          </a:p>
        </p:txBody>
      </p:sp>
      <p:sp>
        <p:nvSpPr>
          <p:cNvPr id="25" name="Text 17"/>
          <p:cNvSpPr/>
          <p:nvPr/>
        </p:nvSpPr>
        <p:spPr>
          <a:xfrm>
            <a:off x="4736592" y="3749040"/>
            <a:ext cx="1655064" cy="292608"/>
          </a:xfrm>
          <a:prstGeom prst="rect">
            <a:avLst/>
          </a:prstGeom>
          <a:noFill/>
          <a:ln/>
        </p:spPr>
        <p:txBody>
          <a:bodyPr wrap="square" lIns="0" tIns="0" rIns="0" bIns="0" rtlCol="0" anchor="t"/>
          <a:lstStyle/>
          <a:p>
            <a:pPr algn="ctr" indent="0" marL="0">
              <a:buNone/>
            </a:pPr>
            <a:r>
              <a:rPr lang="en-US" sz="1050" dirty="0">
                <a:solidFill>
                  <a:srgbClr val="5B6B78"/>
                </a:solidFill>
                <a:latin typeface="Meiryo" pitchFamily="34" charset="0"/>
                <a:ea typeface="Meiryo" pitchFamily="34" charset="-122"/>
                <a:cs typeface="Meiryo" pitchFamily="34" charset="-120"/>
              </a:rPr>
              <a:t>必要なら選定・承認から外れる</a:t>
            </a:r>
            <a:endParaRPr lang="en-US" sz="1050" dirty="0"/>
          </a:p>
        </p:txBody>
      </p:sp>
      <p:pic>
        <p:nvPicPr>
          <p:cNvPr id="26" name="Image 6" descr="preencoded.png">    </p:cNvPr>
          <p:cNvPicPr>
            <a:picLocks noChangeAspect="1"/>
          </p:cNvPicPr>
          <p:nvPr/>
        </p:nvPicPr>
        <p:blipFill>
          <a:blip r:embed="rId7"/>
          <a:stretch>
            <a:fillRect/>
          </a:stretch>
        </p:blipFill>
        <p:spPr>
          <a:xfrm>
            <a:off x="6501384" y="2971800"/>
            <a:ext cx="164592" cy="164592"/>
          </a:xfrm>
          <a:prstGeom prst="rect">
            <a:avLst/>
          </a:prstGeom>
        </p:spPr>
      </p:pic>
      <p:sp>
        <p:nvSpPr>
          <p:cNvPr id="27" name="Shape 18"/>
          <p:cNvSpPr/>
          <p:nvPr/>
        </p:nvSpPr>
        <p:spPr>
          <a:xfrm>
            <a:off x="6665976" y="2468880"/>
            <a:ext cx="1874520" cy="1600200"/>
          </a:xfrm>
          <a:prstGeom prst="roundRect">
            <a:avLst>
              <a:gd name="adj" fmla="val 4000"/>
            </a:avLst>
          </a:prstGeom>
          <a:solidFill>
            <a:srgbClr val="FFFFFF"/>
          </a:solidFill>
          <a:ln/>
          <a:effectLst>
            <a:outerShdw sx="100000" sy="100000" kx="0" ky="0" algn="bl" rotWithShape="0" blurRad="88900" dist="38100" dir="5400000">
              <a:srgbClr val="9AA7B2">
                <a:alpha val="22000"/>
              </a:srgbClr>
            </a:outerShdw>
          </a:effectLst>
        </p:spPr>
      </p:sp>
      <p:sp>
        <p:nvSpPr>
          <p:cNvPr id="28" name="Shape 19"/>
          <p:cNvSpPr/>
          <p:nvPr/>
        </p:nvSpPr>
        <p:spPr>
          <a:xfrm>
            <a:off x="7264908" y="2697480"/>
            <a:ext cx="676656" cy="676656"/>
          </a:xfrm>
          <a:prstGeom prst="ellipse">
            <a:avLst/>
          </a:prstGeom>
          <a:solidFill>
            <a:srgbClr val="E6EFE9"/>
          </a:solidFill>
          <a:ln/>
        </p:spPr>
      </p:sp>
      <p:pic>
        <p:nvPicPr>
          <p:cNvPr id="29" name="Image 7" descr="preencoded.png">    </p:cNvPr>
          <p:cNvPicPr>
            <a:picLocks noChangeAspect="1"/>
          </p:cNvPicPr>
          <p:nvPr/>
        </p:nvPicPr>
        <p:blipFill>
          <a:blip r:embed="rId8"/>
          <a:stretch>
            <a:fillRect/>
          </a:stretch>
        </p:blipFill>
        <p:spPr>
          <a:xfrm>
            <a:off x="7440839" y="2873411"/>
            <a:ext cx="324795" cy="324795"/>
          </a:xfrm>
          <a:prstGeom prst="rect">
            <a:avLst/>
          </a:prstGeom>
        </p:spPr>
      </p:pic>
      <p:sp>
        <p:nvSpPr>
          <p:cNvPr id="30" name="Text 20"/>
          <p:cNvSpPr/>
          <p:nvPr/>
        </p:nvSpPr>
        <p:spPr>
          <a:xfrm>
            <a:off x="6757416" y="3429000"/>
            <a:ext cx="1691640" cy="320040"/>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記録する</a:t>
            </a:r>
            <a:endParaRPr lang="en-US" sz="1450" dirty="0"/>
          </a:p>
        </p:txBody>
      </p:sp>
      <p:sp>
        <p:nvSpPr>
          <p:cNvPr id="31" name="Text 21"/>
          <p:cNvSpPr/>
          <p:nvPr/>
        </p:nvSpPr>
        <p:spPr>
          <a:xfrm>
            <a:off x="6775704" y="3749040"/>
            <a:ext cx="1655064" cy="292608"/>
          </a:xfrm>
          <a:prstGeom prst="rect">
            <a:avLst/>
          </a:prstGeom>
          <a:noFill/>
          <a:ln/>
        </p:spPr>
        <p:txBody>
          <a:bodyPr wrap="square" lIns="0" tIns="0" rIns="0" bIns="0" rtlCol="0" anchor="t"/>
          <a:lstStyle/>
          <a:p>
            <a:pPr algn="ctr" indent="0" marL="0">
              <a:buNone/>
            </a:pPr>
            <a:r>
              <a:rPr lang="en-US" sz="1050" dirty="0">
                <a:solidFill>
                  <a:srgbClr val="5B6B78"/>
                </a:solidFill>
                <a:latin typeface="Meiryo" pitchFamily="34" charset="0"/>
                <a:ea typeface="Meiryo" pitchFamily="34" charset="-122"/>
                <a:cs typeface="Meiryo" pitchFamily="34" charset="-120"/>
              </a:rPr>
              <a:t>稟議・選定記録に関係を残す</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400" b="1" dirty="0">
                <a:solidFill>
                  <a:srgbClr val="16314F"/>
                </a:solidFill>
                <a:latin typeface="Meiryo" pitchFamily="34" charset="0"/>
                <a:ea typeface="Meiryo" pitchFamily="34" charset="-122"/>
                <a:cs typeface="Meiryo" pitchFamily="34" charset="-120"/>
              </a:rPr>
              <a:t>購買・調達・発注・検収での利益相反</a:t>
            </a:r>
            <a:endParaRPr lang="en-US" sz="24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12</a:t>
            </a:r>
            <a:endParaRPr lang="en-US" sz="900" dirty="0"/>
          </a:p>
        </p:txBody>
      </p:sp>
      <p:sp>
        <p:nvSpPr>
          <p:cNvPr id="6" name="Text 4"/>
          <p:cNvSpPr/>
          <p:nvPr/>
        </p:nvSpPr>
        <p:spPr>
          <a:xfrm>
            <a:off x="548640" y="1170432"/>
            <a:ext cx="8138160" cy="365760"/>
          </a:xfrm>
          <a:prstGeom prst="rect">
            <a:avLst/>
          </a:prstGeom>
          <a:noFill/>
          <a:ln/>
        </p:spPr>
        <p:txBody>
          <a:bodyPr wrap="square" lIns="0" tIns="0" rIns="0" bIns="0" rtlCol="0" anchor="ctr"/>
          <a:lstStyle/>
          <a:p>
            <a:pPr indent="0" marL="0">
              <a:buNone/>
            </a:pPr>
            <a:r>
              <a:rPr lang="en-US" sz="1400" dirty="0">
                <a:solidFill>
                  <a:srgbClr val="263238"/>
                </a:solidFill>
                <a:latin typeface="Meiryo" pitchFamily="34" charset="0"/>
                <a:ea typeface="Meiryo" pitchFamily="34" charset="-122"/>
                <a:cs typeface="Meiryo" pitchFamily="34" charset="-120"/>
              </a:rPr>
              <a:t>発注・選定・価格交渉・検収・承認に関与する人は特に注意します。</a:t>
            </a:r>
            <a:endParaRPr lang="en-US" sz="1400" dirty="0"/>
          </a:p>
        </p:txBody>
      </p:sp>
      <p:sp>
        <p:nvSpPr>
          <p:cNvPr id="7" name="Shape 5"/>
          <p:cNvSpPr/>
          <p:nvPr/>
        </p:nvSpPr>
        <p:spPr>
          <a:xfrm>
            <a:off x="548640" y="1691640"/>
            <a:ext cx="1536192" cy="685800"/>
          </a:xfrm>
          <a:prstGeom prst="roundRect">
            <a:avLst>
              <a:gd name="adj" fmla="val 9333"/>
            </a:avLst>
          </a:prstGeom>
          <a:solidFill>
            <a:srgbClr val="16314F"/>
          </a:solidFill>
          <a:ln/>
          <a:effectLst>
            <a:outerShdw sx="100000" sy="100000" kx="0" ky="0" algn="bl" rotWithShape="0" blurRad="88900" dist="38100" dir="5400000">
              <a:srgbClr val="9AA7B2">
                <a:alpha val="22000"/>
              </a:srgbClr>
            </a:outerShdw>
          </a:effectLst>
        </p:spPr>
      </p:sp>
      <p:sp>
        <p:nvSpPr>
          <p:cNvPr id="8" name="Text 6"/>
          <p:cNvSpPr/>
          <p:nvPr/>
        </p:nvSpPr>
        <p:spPr>
          <a:xfrm>
            <a:off x="548640" y="1691640"/>
            <a:ext cx="1536192" cy="685800"/>
          </a:xfrm>
          <a:prstGeom prst="rect">
            <a:avLst/>
          </a:prstGeom>
          <a:noFill/>
          <a:ln/>
        </p:spPr>
        <p:txBody>
          <a:bodyPr wrap="square" lIns="0" tIns="0" rIns="0" bIns="0"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候補選定</a:t>
            </a:r>
            <a:endParaRPr lang="en-US" sz="1300" dirty="0"/>
          </a:p>
        </p:txBody>
      </p:sp>
      <p:pic>
        <p:nvPicPr>
          <p:cNvPr id="9" name="Image 0" descr="preencoded.png">    </p:cNvPr>
          <p:cNvPicPr>
            <a:picLocks noChangeAspect="1"/>
          </p:cNvPicPr>
          <p:nvPr/>
        </p:nvPicPr>
        <p:blipFill>
          <a:blip r:embed="rId1"/>
          <a:stretch>
            <a:fillRect/>
          </a:stretch>
        </p:blipFill>
        <p:spPr>
          <a:xfrm>
            <a:off x="2066544" y="1947672"/>
            <a:ext cx="146304" cy="146304"/>
          </a:xfrm>
          <a:prstGeom prst="rect">
            <a:avLst/>
          </a:prstGeom>
        </p:spPr>
      </p:pic>
      <p:sp>
        <p:nvSpPr>
          <p:cNvPr id="10" name="Shape 7"/>
          <p:cNvSpPr/>
          <p:nvPr/>
        </p:nvSpPr>
        <p:spPr>
          <a:xfrm>
            <a:off x="2176272" y="1691640"/>
            <a:ext cx="1536192" cy="685800"/>
          </a:xfrm>
          <a:prstGeom prst="roundRect">
            <a:avLst>
              <a:gd name="adj" fmla="val 9333"/>
            </a:avLst>
          </a:prstGeom>
          <a:solidFill>
            <a:srgbClr val="16314F"/>
          </a:solidFill>
          <a:ln/>
          <a:effectLst>
            <a:outerShdw sx="100000" sy="100000" kx="0" ky="0" algn="bl" rotWithShape="0" blurRad="88900" dist="38100" dir="5400000">
              <a:srgbClr val="9AA7B2">
                <a:alpha val="22000"/>
              </a:srgbClr>
            </a:outerShdw>
          </a:effectLst>
        </p:spPr>
      </p:sp>
      <p:sp>
        <p:nvSpPr>
          <p:cNvPr id="11" name="Text 8"/>
          <p:cNvSpPr/>
          <p:nvPr/>
        </p:nvSpPr>
        <p:spPr>
          <a:xfrm>
            <a:off x="2176272" y="1691640"/>
            <a:ext cx="1536192" cy="685800"/>
          </a:xfrm>
          <a:prstGeom prst="rect">
            <a:avLst/>
          </a:prstGeom>
          <a:noFill/>
          <a:ln/>
        </p:spPr>
        <p:txBody>
          <a:bodyPr wrap="square" lIns="0" tIns="0" rIns="0" bIns="0"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見積依頼</a:t>
            </a:r>
            <a:endParaRPr lang="en-US" sz="1300" dirty="0"/>
          </a:p>
        </p:txBody>
      </p:sp>
      <p:pic>
        <p:nvPicPr>
          <p:cNvPr id="12" name="Image 1" descr="preencoded.png">    </p:cNvPr>
          <p:cNvPicPr>
            <a:picLocks noChangeAspect="1"/>
          </p:cNvPicPr>
          <p:nvPr/>
        </p:nvPicPr>
        <p:blipFill>
          <a:blip r:embed="rId2"/>
          <a:stretch>
            <a:fillRect/>
          </a:stretch>
        </p:blipFill>
        <p:spPr>
          <a:xfrm>
            <a:off x="3694176" y="1947672"/>
            <a:ext cx="146304" cy="146304"/>
          </a:xfrm>
          <a:prstGeom prst="rect">
            <a:avLst/>
          </a:prstGeom>
        </p:spPr>
      </p:pic>
      <p:sp>
        <p:nvSpPr>
          <p:cNvPr id="13" name="Shape 9"/>
          <p:cNvSpPr/>
          <p:nvPr/>
        </p:nvSpPr>
        <p:spPr>
          <a:xfrm>
            <a:off x="3803904" y="1691640"/>
            <a:ext cx="1536192" cy="685800"/>
          </a:xfrm>
          <a:prstGeom prst="roundRect">
            <a:avLst>
              <a:gd name="adj" fmla="val 9333"/>
            </a:avLst>
          </a:prstGeom>
          <a:solidFill>
            <a:srgbClr val="16314F"/>
          </a:solidFill>
          <a:ln/>
          <a:effectLst>
            <a:outerShdw sx="100000" sy="100000" kx="0" ky="0" algn="bl" rotWithShape="0" blurRad="88900" dist="38100" dir="5400000">
              <a:srgbClr val="9AA7B2">
                <a:alpha val="22000"/>
              </a:srgbClr>
            </a:outerShdw>
          </a:effectLst>
        </p:spPr>
      </p:sp>
      <p:sp>
        <p:nvSpPr>
          <p:cNvPr id="14" name="Text 10"/>
          <p:cNvSpPr/>
          <p:nvPr/>
        </p:nvSpPr>
        <p:spPr>
          <a:xfrm>
            <a:off x="3803904" y="1691640"/>
            <a:ext cx="1536192" cy="685800"/>
          </a:xfrm>
          <a:prstGeom prst="rect">
            <a:avLst/>
          </a:prstGeom>
          <a:noFill/>
          <a:ln/>
        </p:spPr>
        <p:txBody>
          <a:bodyPr wrap="square" lIns="0" tIns="0" rIns="0" bIns="0"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比較評価</a:t>
            </a:r>
            <a:endParaRPr lang="en-US" sz="1300" dirty="0"/>
          </a:p>
        </p:txBody>
      </p:sp>
      <p:pic>
        <p:nvPicPr>
          <p:cNvPr id="15" name="Image 2" descr="preencoded.png">    </p:cNvPr>
          <p:cNvPicPr>
            <a:picLocks noChangeAspect="1"/>
          </p:cNvPicPr>
          <p:nvPr/>
        </p:nvPicPr>
        <p:blipFill>
          <a:blip r:embed="rId3"/>
          <a:stretch>
            <a:fillRect/>
          </a:stretch>
        </p:blipFill>
        <p:spPr>
          <a:xfrm>
            <a:off x="5321808" y="1947672"/>
            <a:ext cx="146304" cy="146304"/>
          </a:xfrm>
          <a:prstGeom prst="rect">
            <a:avLst/>
          </a:prstGeom>
        </p:spPr>
      </p:pic>
      <p:sp>
        <p:nvSpPr>
          <p:cNvPr id="16" name="Shape 11"/>
          <p:cNvSpPr/>
          <p:nvPr/>
        </p:nvSpPr>
        <p:spPr>
          <a:xfrm>
            <a:off x="5431536" y="1691640"/>
            <a:ext cx="1536192" cy="685800"/>
          </a:xfrm>
          <a:prstGeom prst="roundRect">
            <a:avLst>
              <a:gd name="adj" fmla="val 9333"/>
            </a:avLst>
          </a:prstGeom>
          <a:solidFill>
            <a:srgbClr val="16314F"/>
          </a:solidFill>
          <a:ln/>
          <a:effectLst>
            <a:outerShdw sx="100000" sy="100000" kx="0" ky="0" algn="bl" rotWithShape="0" blurRad="88900" dist="38100" dir="5400000">
              <a:srgbClr val="9AA7B2">
                <a:alpha val="22000"/>
              </a:srgbClr>
            </a:outerShdw>
          </a:effectLst>
        </p:spPr>
      </p:sp>
      <p:sp>
        <p:nvSpPr>
          <p:cNvPr id="17" name="Text 12"/>
          <p:cNvSpPr/>
          <p:nvPr/>
        </p:nvSpPr>
        <p:spPr>
          <a:xfrm>
            <a:off x="5431536" y="1691640"/>
            <a:ext cx="1536192" cy="685800"/>
          </a:xfrm>
          <a:prstGeom prst="rect">
            <a:avLst/>
          </a:prstGeom>
          <a:noFill/>
          <a:ln/>
        </p:spPr>
        <p:txBody>
          <a:bodyPr wrap="square" lIns="0" tIns="0" rIns="0" bIns="0"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価格交渉</a:t>
            </a:r>
            <a:endParaRPr lang="en-US" sz="1300" dirty="0"/>
          </a:p>
        </p:txBody>
      </p:sp>
      <p:pic>
        <p:nvPicPr>
          <p:cNvPr id="18" name="Image 3" descr="preencoded.png">    </p:cNvPr>
          <p:cNvPicPr>
            <a:picLocks noChangeAspect="1"/>
          </p:cNvPicPr>
          <p:nvPr/>
        </p:nvPicPr>
        <p:blipFill>
          <a:blip r:embed="rId4"/>
          <a:stretch>
            <a:fillRect/>
          </a:stretch>
        </p:blipFill>
        <p:spPr>
          <a:xfrm>
            <a:off x="6949440" y="1947672"/>
            <a:ext cx="146304" cy="146304"/>
          </a:xfrm>
          <a:prstGeom prst="rect">
            <a:avLst/>
          </a:prstGeom>
        </p:spPr>
      </p:pic>
      <p:sp>
        <p:nvSpPr>
          <p:cNvPr id="19" name="Shape 13"/>
          <p:cNvSpPr/>
          <p:nvPr/>
        </p:nvSpPr>
        <p:spPr>
          <a:xfrm>
            <a:off x="7059168" y="1691640"/>
            <a:ext cx="1536192" cy="685800"/>
          </a:xfrm>
          <a:prstGeom prst="roundRect">
            <a:avLst>
              <a:gd name="adj" fmla="val 9333"/>
            </a:avLst>
          </a:prstGeom>
          <a:solidFill>
            <a:srgbClr val="16314F"/>
          </a:solidFill>
          <a:ln/>
          <a:effectLst>
            <a:outerShdw sx="100000" sy="100000" kx="0" ky="0" algn="bl" rotWithShape="0" blurRad="88900" dist="38100" dir="5400000">
              <a:srgbClr val="9AA7B2">
                <a:alpha val="22000"/>
              </a:srgbClr>
            </a:outerShdw>
          </a:effectLst>
        </p:spPr>
      </p:sp>
      <p:sp>
        <p:nvSpPr>
          <p:cNvPr id="20" name="Text 14"/>
          <p:cNvSpPr/>
          <p:nvPr/>
        </p:nvSpPr>
        <p:spPr>
          <a:xfrm>
            <a:off x="7059168" y="1691640"/>
            <a:ext cx="1536192" cy="685800"/>
          </a:xfrm>
          <a:prstGeom prst="rect">
            <a:avLst/>
          </a:prstGeom>
          <a:noFill/>
          <a:ln/>
        </p:spPr>
        <p:txBody>
          <a:bodyPr wrap="square" lIns="0" tIns="0" rIns="0" bIns="0"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検収・承認</a:t>
            </a:r>
            <a:endParaRPr lang="en-US" sz="1300" dirty="0"/>
          </a:p>
        </p:txBody>
      </p:sp>
      <p:sp>
        <p:nvSpPr>
          <p:cNvPr id="21" name="Text 15"/>
          <p:cNvSpPr/>
          <p:nvPr/>
        </p:nvSpPr>
        <p:spPr>
          <a:xfrm>
            <a:off x="548640" y="2468880"/>
            <a:ext cx="8138160" cy="274320"/>
          </a:xfrm>
          <a:prstGeom prst="rect">
            <a:avLst/>
          </a:prstGeom>
          <a:noFill/>
          <a:ln/>
        </p:spPr>
        <p:txBody>
          <a:bodyPr wrap="square" lIns="0" tIns="0" rIns="0" bIns="0" rtlCol="0" anchor="ctr"/>
          <a:lstStyle/>
          <a:p>
            <a:pPr indent="0" marL="0">
              <a:buNone/>
            </a:pPr>
            <a:r>
              <a:rPr lang="en-US" sz="1200" i="1" dirty="0">
                <a:solidFill>
                  <a:srgbClr val="237A75"/>
                </a:solidFill>
                <a:latin typeface="Meiryo" pitchFamily="34" charset="0"/>
                <a:ea typeface="Meiryo" pitchFamily="34" charset="-122"/>
                <a:cs typeface="Meiryo" pitchFamily="34" charset="-120"/>
              </a:rPr>
              <a:t>→ どの段階にも、関係者がいれば利益相反が生じ得る</a:t>
            </a:r>
            <a:endParaRPr lang="en-US" sz="1200" dirty="0"/>
          </a:p>
        </p:txBody>
      </p:sp>
      <p:sp>
        <p:nvSpPr>
          <p:cNvPr id="22" name="Shape 16"/>
          <p:cNvSpPr/>
          <p:nvPr/>
        </p:nvSpPr>
        <p:spPr>
          <a:xfrm>
            <a:off x="548640" y="2880360"/>
            <a:ext cx="3977640" cy="1600200"/>
          </a:xfrm>
          <a:prstGeom prst="roundRect">
            <a:avLst>
              <a:gd name="adj" fmla="val 4000"/>
            </a:avLst>
          </a:prstGeom>
          <a:solidFill>
            <a:srgbClr val="FFFFFF"/>
          </a:solidFill>
          <a:ln/>
          <a:effectLst>
            <a:outerShdw sx="100000" sy="100000" kx="0" ky="0" algn="bl" rotWithShape="0" blurRad="88900" dist="38100" dir="5400000">
              <a:srgbClr val="9AA7B2">
                <a:alpha val="22000"/>
              </a:srgbClr>
            </a:outerShdw>
          </a:effectLst>
        </p:spPr>
      </p:sp>
      <p:sp>
        <p:nvSpPr>
          <p:cNvPr id="23" name="Text 17"/>
          <p:cNvSpPr/>
          <p:nvPr/>
        </p:nvSpPr>
        <p:spPr>
          <a:xfrm>
            <a:off x="777240" y="3017520"/>
            <a:ext cx="3474720" cy="32004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確認すること</a:t>
            </a:r>
            <a:endParaRPr lang="en-US" sz="1450" dirty="0"/>
          </a:p>
        </p:txBody>
      </p:sp>
      <p:sp>
        <p:nvSpPr>
          <p:cNvPr id="24" name="Text 18"/>
          <p:cNvSpPr/>
          <p:nvPr/>
        </p:nvSpPr>
        <p:spPr>
          <a:xfrm>
            <a:off x="777240" y="3364992"/>
            <a:ext cx="3611880" cy="347472"/>
          </a:xfrm>
          <a:prstGeom prst="rect">
            <a:avLst/>
          </a:prstGeom>
          <a:noFill/>
          <a:ln/>
        </p:spPr>
        <p:txBody>
          <a:bodyPr wrap="square" lIns="0" tIns="0" rIns="0" bIns="0" rtlCol="0" anchor="ctr"/>
          <a:lstStyle/>
          <a:p>
            <a:pPr marL="127000" indent="-127000">
              <a:buSzPct val="100000"/>
              <a:buChar char="•"/>
            </a:pPr>
            <a:r>
              <a:rPr lang="en-US" sz="1200" dirty="0">
                <a:solidFill>
                  <a:srgbClr val="263238"/>
                </a:solidFill>
                <a:latin typeface="Meiryo" pitchFamily="34" charset="0"/>
                <a:ea typeface="Meiryo" pitchFamily="34" charset="-122"/>
                <a:cs typeface="Meiryo" pitchFamily="34" charset="-120"/>
              </a:rPr>
              <a:t>候補・相手に親族・知人・投資先がいないか</a:t>
            </a:r>
            <a:endParaRPr lang="en-US" sz="1200" dirty="0"/>
          </a:p>
        </p:txBody>
      </p:sp>
      <p:sp>
        <p:nvSpPr>
          <p:cNvPr id="25" name="Text 19"/>
          <p:cNvSpPr/>
          <p:nvPr/>
        </p:nvSpPr>
        <p:spPr>
          <a:xfrm>
            <a:off x="777240" y="3730752"/>
            <a:ext cx="3611880" cy="347472"/>
          </a:xfrm>
          <a:prstGeom prst="rect">
            <a:avLst/>
          </a:prstGeom>
          <a:noFill/>
          <a:ln/>
        </p:spPr>
        <p:txBody>
          <a:bodyPr wrap="square" lIns="0" tIns="0" rIns="0" bIns="0" rtlCol="0" anchor="ctr"/>
          <a:lstStyle/>
          <a:p>
            <a:pPr marL="127000" indent="-127000">
              <a:buSzPct val="100000"/>
              <a:buChar char="•"/>
            </a:pPr>
            <a:r>
              <a:rPr lang="en-US" sz="1200" dirty="0">
                <a:solidFill>
                  <a:srgbClr val="263238"/>
                </a:solidFill>
                <a:latin typeface="Meiryo" pitchFamily="34" charset="0"/>
                <a:ea typeface="Meiryo" pitchFamily="34" charset="-122"/>
                <a:cs typeface="Meiryo" pitchFamily="34" charset="-120"/>
              </a:rPr>
              <a:t>自分が評価・選定・検収する立場が適切か</a:t>
            </a:r>
            <a:endParaRPr lang="en-US" sz="1200" dirty="0"/>
          </a:p>
        </p:txBody>
      </p:sp>
      <p:sp>
        <p:nvSpPr>
          <p:cNvPr id="26" name="Text 20"/>
          <p:cNvSpPr/>
          <p:nvPr/>
        </p:nvSpPr>
        <p:spPr>
          <a:xfrm>
            <a:off x="777240" y="4096512"/>
            <a:ext cx="3611880" cy="347472"/>
          </a:xfrm>
          <a:prstGeom prst="rect">
            <a:avLst/>
          </a:prstGeom>
          <a:noFill/>
          <a:ln/>
        </p:spPr>
        <p:txBody>
          <a:bodyPr wrap="square" lIns="0" tIns="0" rIns="0" bIns="0" rtlCol="0" anchor="ctr"/>
          <a:lstStyle/>
          <a:p>
            <a:pPr marL="127000" indent="-127000">
              <a:buSzPct val="100000"/>
              <a:buChar char="•"/>
            </a:pPr>
            <a:r>
              <a:rPr lang="en-US" sz="1200" dirty="0">
                <a:solidFill>
                  <a:srgbClr val="263238"/>
                </a:solidFill>
                <a:latin typeface="Meiryo" pitchFamily="34" charset="0"/>
                <a:ea typeface="Meiryo" pitchFamily="34" charset="-122"/>
                <a:cs typeface="Meiryo" pitchFamily="34" charset="-120"/>
              </a:rPr>
              <a:t>選定理由を第三者に説明できるか</a:t>
            </a:r>
            <a:endParaRPr lang="en-US" sz="1200" dirty="0"/>
          </a:p>
        </p:txBody>
      </p:sp>
      <p:sp>
        <p:nvSpPr>
          <p:cNvPr id="27" name="Shape 21"/>
          <p:cNvSpPr/>
          <p:nvPr/>
        </p:nvSpPr>
        <p:spPr>
          <a:xfrm>
            <a:off x="4617720" y="2880360"/>
            <a:ext cx="3977640" cy="1600200"/>
          </a:xfrm>
          <a:prstGeom prst="roundRect">
            <a:avLst>
              <a:gd name="adj" fmla="val 4000"/>
            </a:avLst>
          </a:prstGeom>
          <a:solidFill>
            <a:srgbClr val="F8E6E3"/>
          </a:solidFill>
          <a:ln/>
          <a:effectLst>
            <a:outerShdw sx="100000" sy="100000" kx="0" ky="0" algn="bl" rotWithShape="0" blurRad="88900" dist="38100" dir="5400000">
              <a:srgbClr val="9AA7B2">
                <a:alpha val="22000"/>
              </a:srgbClr>
            </a:outerShdw>
          </a:effectLst>
        </p:spPr>
      </p:sp>
      <p:pic>
        <p:nvPicPr>
          <p:cNvPr id="28" name="Image 4" descr="preencoded.png">    </p:cNvPr>
          <p:cNvPicPr>
            <a:picLocks noChangeAspect="1"/>
          </p:cNvPicPr>
          <p:nvPr/>
        </p:nvPicPr>
        <p:blipFill>
          <a:blip r:embed="rId5"/>
          <a:stretch>
            <a:fillRect/>
          </a:stretch>
        </p:blipFill>
        <p:spPr>
          <a:xfrm>
            <a:off x="4800600" y="3017520"/>
            <a:ext cx="274320" cy="274320"/>
          </a:xfrm>
          <a:prstGeom prst="rect">
            <a:avLst/>
          </a:prstGeom>
        </p:spPr>
      </p:pic>
      <p:sp>
        <p:nvSpPr>
          <p:cNvPr id="29" name="Text 22"/>
          <p:cNvSpPr/>
          <p:nvPr/>
        </p:nvSpPr>
        <p:spPr>
          <a:xfrm>
            <a:off x="5138928" y="3017520"/>
            <a:ext cx="3291840" cy="320040"/>
          </a:xfrm>
          <a:prstGeom prst="rect">
            <a:avLst/>
          </a:prstGeom>
          <a:noFill/>
          <a:ln/>
        </p:spPr>
        <p:txBody>
          <a:bodyPr wrap="square" lIns="0" tIns="0" rIns="0" bIns="0" rtlCol="0" anchor="ctr"/>
          <a:lstStyle/>
          <a:p>
            <a:pPr indent="0" marL="0">
              <a:buNone/>
            </a:pPr>
            <a:r>
              <a:rPr lang="en-US" sz="1450" b="1" dirty="0">
                <a:solidFill>
                  <a:srgbClr val="B42318"/>
                </a:solidFill>
                <a:latin typeface="Meiryo" pitchFamily="34" charset="0"/>
                <a:ea typeface="Meiryo" pitchFamily="34" charset="-122"/>
                <a:cs typeface="Meiryo" pitchFamily="34" charset="-120"/>
              </a:rPr>
              <a:t>してはいけないこと</a:t>
            </a:r>
            <a:endParaRPr lang="en-US" sz="1450" dirty="0"/>
          </a:p>
        </p:txBody>
      </p:sp>
      <p:sp>
        <p:nvSpPr>
          <p:cNvPr id="30" name="Text 23"/>
          <p:cNvSpPr/>
          <p:nvPr/>
        </p:nvSpPr>
        <p:spPr>
          <a:xfrm>
            <a:off x="4846320" y="3364992"/>
            <a:ext cx="3611880" cy="347472"/>
          </a:xfrm>
          <a:prstGeom prst="rect">
            <a:avLst/>
          </a:prstGeom>
          <a:noFill/>
          <a:ln/>
        </p:spPr>
        <p:txBody>
          <a:bodyPr wrap="square" lIns="0" tIns="0" rIns="0" bIns="0" rtlCol="0" anchor="ctr"/>
          <a:lstStyle/>
          <a:p>
            <a:pPr marL="127000" indent="-127000">
              <a:buSzPct val="100000"/>
              <a:buChar char="•"/>
            </a:pPr>
            <a:r>
              <a:rPr lang="en-US" sz="1200" dirty="0">
                <a:solidFill>
                  <a:srgbClr val="263238"/>
                </a:solidFill>
                <a:latin typeface="Meiryo" pitchFamily="34" charset="0"/>
                <a:ea typeface="Meiryo" pitchFamily="34" charset="-122"/>
                <a:cs typeface="Meiryo" pitchFamily="34" charset="-120"/>
              </a:rPr>
              <a:t>関係を隠して推薦・発注する</a:t>
            </a:r>
            <a:endParaRPr lang="en-US" sz="1200" dirty="0"/>
          </a:p>
        </p:txBody>
      </p:sp>
      <p:sp>
        <p:nvSpPr>
          <p:cNvPr id="31" name="Text 24"/>
          <p:cNvSpPr/>
          <p:nvPr/>
        </p:nvSpPr>
        <p:spPr>
          <a:xfrm>
            <a:off x="4846320" y="3730752"/>
            <a:ext cx="3611880" cy="347472"/>
          </a:xfrm>
          <a:prstGeom prst="rect">
            <a:avLst/>
          </a:prstGeom>
          <a:noFill/>
          <a:ln/>
        </p:spPr>
        <p:txBody>
          <a:bodyPr wrap="square" lIns="0" tIns="0" rIns="0" bIns="0" rtlCol="0" anchor="ctr"/>
          <a:lstStyle/>
          <a:p>
            <a:pPr marL="127000" indent="-127000">
              <a:buSzPct val="100000"/>
              <a:buChar char="•"/>
            </a:pPr>
            <a:r>
              <a:rPr lang="en-US" sz="1200" dirty="0">
                <a:solidFill>
                  <a:srgbClr val="263238"/>
                </a:solidFill>
                <a:latin typeface="Meiryo" pitchFamily="34" charset="0"/>
                <a:ea typeface="Meiryo" pitchFamily="34" charset="-122"/>
                <a:cs typeface="Meiryo" pitchFamily="34" charset="-120"/>
              </a:rPr>
              <a:t>条件が良いから申告不要と独断する</a:t>
            </a:r>
            <a:endParaRPr lang="en-US" sz="1200" dirty="0"/>
          </a:p>
        </p:txBody>
      </p:sp>
      <p:sp>
        <p:nvSpPr>
          <p:cNvPr id="32" name="Text 25"/>
          <p:cNvSpPr/>
          <p:nvPr/>
        </p:nvSpPr>
        <p:spPr>
          <a:xfrm>
            <a:off x="4846320" y="4096512"/>
            <a:ext cx="3611880" cy="347472"/>
          </a:xfrm>
          <a:prstGeom prst="rect">
            <a:avLst/>
          </a:prstGeom>
          <a:noFill/>
          <a:ln/>
        </p:spPr>
        <p:txBody>
          <a:bodyPr wrap="square" lIns="0" tIns="0" rIns="0" bIns="0" rtlCol="0" anchor="ctr"/>
          <a:lstStyle/>
          <a:p>
            <a:pPr marL="127000" indent="-127000">
              <a:buSzPct val="100000"/>
              <a:buChar char="•"/>
            </a:pPr>
            <a:r>
              <a:rPr lang="en-US" sz="1200" dirty="0">
                <a:solidFill>
                  <a:srgbClr val="263238"/>
                </a:solidFill>
                <a:latin typeface="Meiryo" pitchFamily="34" charset="0"/>
                <a:ea typeface="Meiryo" pitchFamily="34" charset="-122"/>
                <a:cs typeface="Meiryo" pitchFamily="34" charset="-120"/>
              </a:rPr>
              <a:t>自分一人で選定・検収を完結させる</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採用・評価・異動での利益相反</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13</a:t>
            </a:r>
            <a:endParaRPr lang="en-US" sz="900" dirty="0"/>
          </a:p>
        </p:txBody>
      </p:sp>
      <p:sp>
        <p:nvSpPr>
          <p:cNvPr id="6" name="Text 4"/>
          <p:cNvSpPr/>
          <p:nvPr/>
        </p:nvSpPr>
        <p:spPr>
          <a:xfrm>
            <a:off x="548640" y="1170432"/>
            <a:ext cx="8138160" cy="365760"/>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人に関する判断にも利益相反があります。「公正に評価できる」は申告不要の理由になりません。</a:t>
            </a:r>
            <a:endParaRPr lang="en-US" sz="1350" dirty="0"/>
          </a:p>
        </p:txBody>
      </p:sp>
      <p:sp>
        <p:nvSpPr>
          <p:cNvPr id="7" name="Shape 5"/>
          <p:cNvSpPr/>
          <p:nvPr/>
        </p:nvSpPr>
        <p:spPr>
          <a:xfrm>
            <a:off x="548640" y="1691640"/>
            <a:ext cx="2606040" cy="1417320"/>
          </a:xfrm>
          <a:prstGeom prst="roundRect">
            <a:avLst>
              <a:gd name="adj" fmla="val 4516"/>
            </a:avLst>
          </a:prstGeom>
          <a:solidFill>
            <a:srgbClr val="FFFFFF"/>
          </a:solidFill>
          <a:ln/>
          <a:effectLst>
            <a:outerShdw sx="100000" sy="100000" kx="0" ky="0" algn="bl" rotWithShape="0" blurRad="88900" dist="38100" dir="5400000">
              <a:srgbClr val="9AA7B2">
                <a:alpha val="22000"/>
              </a:srgbClr>
            </a:outerShdw>
          </a:effectLst>
        </p:spPr>
      </p:sp>
      <p:sp>
        <p:nvSpPr>
          <p:cNvPr id="8" name="Shape 6"/>
          <p:cNvSpPr/>
          <p:nvPr/>
        </p:nvSpPr>
        <p:spPr>
          <a:xfrm>
            <a:off x="1495044" y="1920240"/>
            <a:ext cx="713232" cy="713232"/>
          </a:xfrm>
          <a:prstGeom prst="ellipse">
            <a:avLst/>
          </a:prstGeom>
          <a:solidFill>
            <a:srgbClr val="E4F0EF"/>
          </a:solidFill>
          <a:ln/>
        </p:spPr>
      </p:sp>
      <p:pic>
        <p:nvPicPr>
          <p:cNvPr id="9" name="Image 0" descr="preencoded.png">    </p:cNvPr>
          <p:cNvPicPr>
            <a:picLocks noChangeAspect="1"/>
          </p:cNvPicPr>
          <p:nvPr/>
        </p:nvPicPr>
        <p:blipFill>
          <a:blip r:embed="rId1"/>
          <a:stretch>
            <a:fillRect/>
          </a:stretch>
        </p:blipFill>
        <p:spPr>
          <a:xfrm>
            <a:off x="1680484" y="2105680"/>
            <a:ext cx="342351" cy="342351"/>
          </a:xfrm>
          <a:prstGeom prst="rect">
            <a:avLst/>
          </a:prstGeom>
        </p:spPr>
      </p:pic>
      <p:sp>
        <p:nvSpPr>
          <p:cNvPr id="10" name="Text 7"/>
          <p:cNvSpPr/>
          <p:nvPr/>
        </p:nvSpPr>
        <p:spPr>
          <a:xfrm>
            <a:off x="548640" y="2651760"/>
            <a:ext cx="2606040" cy="320040"/>
          </a:xfrm>
          <a:prstGeom prst="rect">
            <a:avLst/>
          </a:prstGeom>
          <a:noFill/>
          <a:ln/>
        </p:spPr>
        <p:txBody>
          <a:bodyPr wrap="square" lIns="0" tIns="0" rIns="0" bIns="0" rtlCol="0" anchor="ctr"/>
          <a:lstStyle/>
          <a:p>
            <a:pPr algn="ctr" indent="0" marL="0">
              <a:buNone/>
            </a:pPr>
            <a:r>
              <a:rPr lang="en-US" sz="1500" b="1" dirty="0">
                <a:solidFill>
                  <a:srgbClr val="16314F"/>
                </a:solidFill>
                <a:latin typeface="Meiryo" pitchFamily="34" charset="0"/>
                <a:ea typeface="Meiryo" pitchFamily="34" charset="-122"/>
                <a:cs typeface="Meiryo" pitchFamily="34" charset="-120"/>
              </a:rPr>
              <a:t>採用</a:t>
            </a:r>
            <a:endParaRPr lang="en-US" sz="1500" dirty="0"/>
          </a:p>
        </p:txBody>
      </p:sp>
      <p:sp>
        <p:nvSpPr>
          <p:cNvPr id="11" name="Text 8"/>
          <p:cNvSpPr/>
          <p:nvPr/>
        </p:nvSpPr>
        <p:spPr>
          <a:xfrm>
            <a:off x="640080" y="2971800"/>
            <a:ext cx="2423160" cy="274320"/>
          </a:xfrm>
          <a:prstGeom prst="rect">
            <a:avLst/>
          </a:prstGeom>
          <a:noFill/>
          <a:ln/>
        </p:spPr>
        <p:txBody>
          <a:bodyPr wrap="square" lIns="0" tIns="0" rIns="0" bIns="0" rtlCol="0" anchor="t"/>
          <a:lstStyle/>
          <a:p>
            <a:pPr algn="ctr" indent="0" marL="0">
              <a:buNone/>
            </a:pPr>
            <a:r>
              <a:rPr lang="en-US" sz="1100" dirty="0">
                <a:solidFill>
                  <a:srgbClr val="5B6B78"/>
                </a:solidFill>
                <a:latin typeface="Meiryo" pitchFamily="34" charset="0"/>
                <a:ea typeface="Meiryo" pitchFamily="34" charset="-122"/>
                <a:cs typeface="Meiryo" pitchFamily="34" charset="-120"/>
              </a:rPr>
              <a:t>応募者が家族・親族・友人・知人</a:t>
            </a:r>
            <a:endParaRPr lang="en-US" sz="1100" dirty="0"/>
          </a:p>
        </p:txBody>
      </p:sp>
      <p:sp>
        <p:nvSpPr>
          <p:cNvPr id="12" name="Shape 9"/>
          <p:cNvSpPr/>
          <p:nvPr/>
        </p:nvSpPr>
        <p:spPr>
          <a:xfrm>
            <a:off x="3410712" y="1691640"/>
            <a:ext cx="2606040" cy="1417320"/>
          </a:xfrm>
          <a:prstGeom prst="roundRect">
            <a:avLst>
              <a:gd name="adj" fmla="val 4516"/>
            </a:avLst>
          </a:prstGeom>
          <a:solidFill>
            <a:srgbClr val="FFFFFF"/>
          </a:solidFill>
          <a:ln/>
          <a:effectLst>
            <a:outerShdw sx="100000" sy="100000" kx="0" ky="0" algn="bl" rotWithShape="0" blurRad="88900" dist="38100" dir="5400000">
              <a:srgbClr val="9AA7B2">
                <a:alpha val="22000"/>
              </a:srgbClr>
            </a:outerShdw>
          </a:effectLst>
        </p:spPr>
      </p:sp>
      <p:sp>
        <p:nvSpPr>
          <p:cNvPr id="13" name="Shape 10"/>
          <p:cNvSpPr/>
          <p:nvPr/>
        </p:nvSpPr>
        <p:spPr>
          <a:xfrm>
            <a:off x="4357116" y="1920240"/>
            <a:ext cx="713232" cy="713232"/>
          </a:xfrm>
          <a:prstGeom prst="ellipse">
            <a:avLst/>
          </a:prstGeom>
          <a:solidFill>
            <a:srgbClr val="E4F0EF"/>
          </a:solidFill>
          <a:ln/>
        </p:spPr>
      </p:sp>
      <p:pic>
        <p:nvPicPr>
          <p:cNvPr id="14" name="Image 1" descr="preencoded.png">    </p:cNvPr>
          <p:cNvPicPr>
            <a:picLocks noChangeAspect="1"/>
          </p:cNvPicPr>
          <p:nvPr/>
        </p:nvPicPr>
        <p:blipFill>
          <a:blip r:embed="rId2"/>
          <a:stretch>
            <a:fillRect/>
          </a:stretch>
        </p:blipFill>
        <p:spPr>
          <a:xfrm>
            <a:off x="4542556" y="2105680"/>
            <a:ext cx="342351" cy="342351"/>
          </a:xfrm>
          <a:prstGeom prst="rect">
            <a:avLst/>
          </a:prstGeom>
        </p:spPr>
      </p:pic>
      <p:sp>
        <p:nvSpPr>
          <p:cNvPr id="15" name="Text 11"/>
          <p:cNvSpPr/>
          <p:nvPr/>
        </p:nvSpPr>
        <p:spPr>
          <a:xfrm>
            <a:off x="3410712" y="2651760"/>
            <a:ext cx="2606040" cy="320040"/>
          </a:xfrm>
          <a:prstGeom prst="rect">
            <a:avLst/>
          </a:prstGeom>
          <a:noFill/>
          <a:ln/>
        </p:spPr>
        <p:txBody>
          <a:bodyPr wrap="square" lIns="0" tIns="0" rIns="0" bIns="0" rtlCol="0" anchor="ctr"/>
          <a:lstStyle/>
          <a:p>
            <a:pPr algn="ctr" indent="0" marL="0">
              <a:buNone/>
            </a:pPr>
            <a:r>
              <a:rPr lang="en-US" sz="1500" b="1" dirty="0">
                <a:solidFill>
                  <a:srgbClr val="16314F"/>
                </a:solidFill>
                <a:latin typeface="Meiryo" pitchFamily="34" charset="0"/>
                <a:ea typeface="Meiryo" pitchFamily="34" charset="-122"/>
                <a:cs typeface="Meiryo" pitchFamily="34" charset="-120"/>
              </a:rPr>
              <a:t>人事評価</a:t>
            </a:r>
            <a:endParaRPr lang="en-US" sz="1500" dirty="0"/>
          </a:p>
        </p:txBody>
      </p:sp>
      <p:sp>
        <p:nvSpPr>
          <p:cNvPr id="16" name="Text 12"/>
          <p:cNvSpPr/>
          <p:nvPr/>
        </p:nvSpPr>
        <p:spPr>
          <a:xfrm>
            <a:off x="3502152" y="2971800"/>
            <a:ext cx="2423160" cy="274320"/>
          </a:xfrm>
          <a:prstGeom prst="rect">
            <a:avLst/>
          </a:prstGeom>
          <a:noFill/>
          <a:ln/>
        </p:spPr>
        <p:txBody>
          <a:bodyPr wrap="square" lIns="0" tIns="0" rIns="0" bIns="0" rtlCol="0" anchor="t"/>
          <a:lstStyle/>
          <a:p>
            <a:pPr algn="ctr" indent="0" marL="0">
              <a:buNone/>
            </a:pPr>
            <a:r>
              <a:rPr lang="en-US" sz="1100" dirty="0">
                <a:solidFill>
                  <a:srgbClr val="5B6B78"/>
                </a:solidFill>
                <a:latin typeface="Meiryo" pitchFamily="34" charset="0"/>
                <a:ea typeface="Meiryo" pitchFamily="34" charset="-122"/>
                <a:cs typeface="Meiryo" pitchFamily="34" charset="-120"/>
              </a:rPr>
              <a:t>評価対象者と個人的関係がある</a:t>
            </a:r>
            <a:endParaRPr lang="en-US" sz="1100" dirty="0"/>
          </a:p>
        </p:txBody>
      </p:sp>
      <p:sp>
        <p:nvSpPr>
          <p:cNvPr id="17" name="Shape 13"/>
          <p:cNvSpPr/>
          <p:nvPr/>
        </p:nvSpPr>
        <p:spPr>
          <a:xfrm>
            <a:off x="6272784" y="1691640"/>
            <a:ext cx="2606040" cy="1417320"/>
          </a:xfrm>
          <a:prstGeom prst="roundRect">
            <a:avLst>
              <a:gd name="adj" fmla="val 4516"/>
            </a:avLst>
          </a:prstGeom>
          <a:solidFill>
            <a:srgbClr val="FFFFFF"/>
          </a:solidFill>
          <a:ln/>
          <a:effectLst>
            <a:outerShdw sx="100000" sy="100000" kx="0" ky="0" algn="bl" rotWithShape="0" blurRad="88900" dist="38100" dir="5400000">
              <a:srgbClr val="9AA7B2">
                <a:alpha val="22000"/>
              </a:srgbClr>
            </a:outerShdw>
          </a:effectLst>
        </p:spPr>
      </p:sp>
      <p:sp>
        <p:nvSpPr>
          <p:cNvPr id="18" name="Shape 14"/>
          <p:cNvSpPr/>
          <p:nvPr/>
        </p:nvSpPr>
        <p:spPr>
          <a:xfrm>
            <a:off x="7219188" y="1920240"/>
            <a:ext cx="713232" cy="713232"/>
          </a:xfrm>
          <a:prstGeom prst="ellipse">
            <a:avLst/>
          </a:prstGeom>
          <a:solidFill>
            <a:srgbClr val="E4F0EF"/>
          </a:solidFill>
          <a:ln/>
        </p:spPr>
      </p:sp>
      <p:pic>
        <p:nvPicPr>
          <p:cNvPr id="19" name="Image 2" descr="preencoded.png">    </p:cNvPr>
          <p:cNvPicPr>
            <a:picLocks noChangeAspect="1"/>
          </p:cNvPicPr>
          <p:nvPr/>
        </p:nvPicPr>
        <p:blipFill>
          <a:blip r:embed="rId3"/>
          <a:stretch>
            <a:fillRect/>
          </a:stretch>
        </p:blipFill>
        <p:spPr>
          <a:xfrm>
            <a:off x="7404628" y="2105680"/>
            <a:ext cx="342351" cy="342351"/>
          </a:xfrm>
          <a:prstGeom prst="rect">
            <a:avLst/>
          </a:prstGeom>
        </p:spPr>
      </p:pic>
      <p:sp>
        <p:nvSpPr>
          <p:cNvPr id="20" name="Text 15"/>
          <p:cNvSpPr/>
          <p:nvPr/>
        </p:nvSpPr>
        <p:spPr>
          <a:xfrm>
            <a:off x="6272784" y="2651760"/>
            <a:ext cx="2606040" cy="320040"/>
          </a:xfrm>
          <a:prstGeom prst="rect">
            <a:avLst/>
          </a:prstGeom>
          <a:noFill/>
          <a:ln/>
        </p:spPr>
        <p:txBody>
          <a:bodyPr wrap="square" lIns="0" tIns="0" rIns="0" bIns="0" rtlCol="0" anchor="ctr"/>
          <a:lstStyle/>
          <a:p>
            <a:pPr algn="ctr" indent="0" marL="0">
              <a:buNone/>
            </a:pPr>
            <a:r>
              <a:rPr lang="en-US" sz="1500" b="1" dirty="0">
                <a:solidFill>
                  <a:srgbClr val="16314F"/>
                </a:solidFill>
                <a:latin typeface="Meiryo" pitchFamily="34" charset="0"/>
                <a:ea typeface="Meiryo" pitchFamily="34" charset="-122"/>
                <a:cs typeface="Meiryo" pitchFamily="34" charset="-120"/>
              </a:rPr>
              <a:t>異動・登用</a:t>
            </a:r>
            <a:endParaRPr lang="en-US" sz="1500" dirty="0"/>
          </a:p>
        </p:txBody>
      </p:sp>
      <p:sp>
        <p:nvSpPr>
          <p:cNvPr id="21" name="Text 16"/>
          <p:cNvSpPr/>
          <p:nvPr/>
        </p:nvSpPr>
        <p:spPr>
          <a:xfrm>
            <a:off x="6364224" y="2971800"/>
            <a:ext cx="2423160" cy="274320"/>
          </a:xfrm>
          <a:prstGeom prst="rect">
            <a:avLst/>
          </a:prstGeom>
          <a:noFill/>
          <a:ln/>
        </p:spPr>
        <p:txBody>
          <a:bodyPr wrap="square" lIns="0" tIns="0" rIns="0" bIns="0" rtlCol="0" anchor="t"/>
          <a:lstStyle/>
          <a:p>
            <a:pPr algn="ctr" indent="0" marL="0">
              <a:buNone/>
            </a:pPr>
            <a:r>
              <a:rPr lang="en-US" sz="1100" dirty="0">
                <a:solidFill>
                  <a:srgbClr val="5B6B78"/>
                </a:solidFill>
                <a:latin typeface="Meiryo" pitchFamily="34" charset="0"/>
                <a:ea typeface="Meiryo" pitchFamily="34" charset="-122"/>
                <a:cs typeface="Meiryo" pitchFamily="34" charset="-120"/>
              </a:rPr>
              <a:t>対象者と利害・私的関係がある</a:t>
            </a:r>
            <a:endParaRPr lang="en-US" sz="1100" dirty="0"/>
          </a:p>
        </p:txBody>
      </p:sp>
      <p:sp>
        <p:nvSpPr>
          <p:cNvPr id="22" name="Shape 17"/>
          <p:cNvSpPr/>
          <p:nvPr/>
        </p:nvSpPr>
        <p:spPr>
          <a:xfrm>
            <a:off x="548640" y="3291840"/>
            <a:ext cx="8046720" cy="1188720"/>
          </a:xfrm>
          <a:prstGeom prst="roundRect">
            <a:avLst>
              <a:gd name="adj" fmla="val 5385"/>
            </a:avLst>
          </a:prstGeom>
          <a:solidFill>
            <a:srgbClr val="E6EFE9"/>
          </a:solidFill>
          <a:ln/>
          <a:effectLst>
            <a:outerShdw sx="100000" sy="100000" kx="0" ky="0" algn="bl" rotWithShape="0" blurRad="88900" dist="38100" dir="5400000">
              <a:srgbClr val="9AA7B2">
                <a:alpha val="22000"/>
              </a:srgbClr>
            </a:outerShdw>
          </a:effectLst>
        </p:spPr>
      </p:sp>
      <p:sp>
        <p:nvSpPr>
          <p:cNvPr id="23" name="Text 18"/>
          <p:cNvSpPr/>
          <p:nvPr/>
        </p:nvSpPr>
        <p:spPr>
          <a:xfrm>
            <a:off x="777240" y="3401568"/>
            <a:ext cx="7589520" cy="320040"/>
          </a:xfrm>
          <a:prstGeom prst="rect">
            <a:avLst/>
          </a:prstGeom>
          <a:noFill/>
          <a:ln/>
        </p:spPr>
        <p:txBody>
          <a:bodyPr wrap="square" lIns="0" tIns="0" rIns="0" bIns="0" rtlCol="0" anchor="ctr"/>
          <a:lstStyle/>
          <a:p>
            <a:pPr indent="0" marL="0">
              <a:buNone/>
            </a:pPr>
            <a:r>
              <a:rPr lang="en-US" sz="1450" b="1" dirty="0">
                <a:solidFill>
                  <a:srgbClr val="2F6B4F"/>
                </a:solidFill>
                <a:latin typeface="Meiryo" pitchFamily="34" charset="0"/>
                <a:ea typeface="Meiryo" pitchFamily="34" charset="-122"/>
                <a:cs typeface="Meiryo" pitchFamily="34" charset="-120"/>
              </a:rPr>
              <a:t>取るべき対応</a:t>
            </a:r>
            <a:endParaRPr lang="en-US" sz="1450" dirty="0"/>
          </a:p>
        </p:txBody>
      </p:sp>
      <p:pic>
        <p:nvPicPr>
          <p:cNvPr id="24" name="Image 3" descr="preencoded.png">    </p:cNvPr>
          <p:cNvPicPr>
            <a:picLocks noChangeAspect="1"/>
          </p:cNvPicPr>
          <p:nvPr/>
        </p:nvPicPr>
        <p:blipFill>
          <a:blip r:embed="rId4"/>
          <a:stretch>
            <a:fillRect/>
          </a:stretch>
        </p:blipFill>
        <p:spPr>
          <a:xfrm>
            <a:off x="777240" y="3767328"/>
            <a:ext cx="219456" cy="219456"/>
          </a:xfrm>
          <a:prstGeom prst="rect">
            <a:avLst/>
          </a:prstGeom>
        </p:spPr>
      </p:pic>
      <p:sp>
        <p:nvSpPr>
          <p:cNvPr id="25" name="Text 19"/>
          <p:cNvSpPr/>
          <p:nvPr/>
        </p:nvSpPr>
        <p:spPr>
          <a:xfrm>
            <a:off x="1097280" y="3712464"/>
            <a:ext cx="7315200" cy="329184"/>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関係を申告する　／　必要なら面接官・評価者から外れる</a:t>
            </a:r>
            <a:endParaRPr lang="en-US" sz="1300" dirty="0"/>
          </a:p>
        </p:txBody>
      </p:sp>
      <p:pic>
        <p:nvPicPr>
          <p:cNvPr id="26" name="Image 4" descr="preencoded.png">    </p:cNvPr>
          <p:cNvPicPr>
            <a:picLocks noChangeAspect="1"/>
          </p:cNvPicPr>
          <p:nvPr/>
        </p:nvPicPr>
        <p:blipFill>
          <a:blip r:embed="rId5"/>
          <a:stretch>
            <a:fillRect/>
          </a:stretch>
        </p:blipFill>
        <p:spPr>
          <a:xfrm>
            <a:off x="777240" y="4133088"/>
            <a:ext cx="219456" cy="219456"/>
          </a:xfrm>
          <a:prstGeom prst="rect">
            <a:avLst/>
          </a:prstGeom>
        </p:spPr>
      </p:pic>
      <p:sp>
        <p:nvSpPr>
          <p:cNvPr id="27" name="Text 20"/>
          <p:cNvSpPr/>
          <p:nvPr/>
        </p:nvSpPr>
        <p:spPr>
          <a:xfrm>
            <a:off x="1097280" y="4078224"/>
            <a:ext cx="7315200" cy="329184"/>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別の担当者・委員会で確認する　／　評価・採用の記録を残す</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投資・M&amp;A・事業開発での利益相反</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14</a:t>
            </a:r>
            <a:endParaRPr lang="en-US" sz="900" dirty="0"/>
          </a:p>
        </p:txBody>
      </p:sp>
      <p:sp>
        <p:nvSpPr>
          <p:cNvPr id="6" name="Text 4"/>
          <p:cNvSpPr/>
          <p:nvPr/>
        </p:nvSpPr>
        <p:spPr>
          <a:xfrm>
            <a:off x="548640" y="1170432"/>
            <a:ext cx="8138160" cy="365760"/>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案件に個人的な投資・利害があると、判断がゆがみ、未公表情報の問題にもつながります。</a:t>
            </a:r>
            <a:endParaRPr lang="en-US" sz="1350" dirty="0"/>
          </a:p>
        </p:txBody>
      </p:sp>
      <p:sp>
        <p:nvSpPr>
          <p:cNvPr id="7" name="Shape 5"/>
          <p:cNvSpPr/>
          <p:nvPr/>
        </p:nvSpPr>
        <p:spPr>
          <a:xfrm>
            <a:off x="548640" y="1645920"/>
            <a:ext cx="3977640" cy="2834640"/>
          </a:xfrm>
          <a:prstGeom prst="roundRect">
            <a:avLst>
              <a:gd name="adj" fmla="val 2258"/>
            </a:avLst>
          </a:prstGeom>
          <a:solidFill>
            <a:srgbClr val="FFFFFF"/>
          </a:solidFill>
          <a:ln/>
          <a:effectLst>
            <a:outerShdw sx="100000" sy="100000" kx="0" ky="0" algn="bl" rotWithShape="0" blurRad="88900" dist="38100" dir="5400000">
              <a:srgbClr val="9AA7B2">
                <a:alpha val="22000"/>
              </a:srgbClr>
            </a:outerShdw>
          </a:effectLst>
        </p:spPr>
      </p:sp>
      <p:sp>
        <p:nvSpPr>
          <p:cNvPr id="8" name="Shape 6"/>
          <p:cNvSpPr/>
          <p:nvPr/>
        </p:nvSpPr>
        <p:spPr>
          <a:xfrm>
            <a:off x="777240" y="1828800"/>
            <a:ext cx="640080" cy="640080"/>
          </a:xfrm>
          <a:prstGeom prst="ellipse">
            <a:avLst/>
          </a:prstGeom>
          <a:solidFill>
            <a:srgbClr val="E8EDF3"/>
          </a:solidFill>
          <a:ln/>
        </p:spPr>
      </p:sp>
      <p:pic>
        <p:nvPicPr>
          <p:cNvPr id="9" name="Image 0" descr="preencoded.png">    </p:cNvPr>
          <p:cNvPicPr>
            <a:picLocks noChangeAspect="1"/>
          </p:cNvPicPr>
          <p:nvPr/>
        </p:nvPicPr>
        <p:blipFill>
          <a:blip r:embed="rId1"/>
          <a:stretch>
            <a:fillRect/>
          </a:stretch>
        </p:blipFill>
        <p:spPr>
          <a:xfrm>
            <a:off x="943661" y="1995221"/>
            <a:ext cx="307238" cy="307238"/>
          </a:xfrm>
          <a:prstGeom prst="rect">
            <a:avLst/>
          </a:prstGeom>
        </p:spPr>
      </p:pic>
      <p:sp>
        <p:nvSpPr>
          <p:cNvPr id="10" name="Text 7"/>
          <p:cNvSpPr/>
          <p:nvPr/>
        </p:nvSpPr>
        <p:spPr>
          <a:xfrm>
            <a:off x="1554480" y="1828800"/>
            <a:ext cx="2834640" cy="5486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リスクが高い場面</a:t>
            </a:r>
            <a:endParaRPr lang="en-US" sz="1500" dirty="0"/>
          </a:p>
        </p:txBody>
      </p:sp>
      <p:sp>
        <p:nvSpPr>
          <p:cNvPr id="11" name="Text 8"/>
          <p:cNvSpPr/>
          <p:nvPr/>
        </p:nvSpPr>
        <p:spPr>
          <a:xfrm>
            <a:off x="822960" y="2487168"/>
            <a:ext cx="3566160" cy="411480"/>
          </a:xfrm>
          <a:prstGeom prst="rect">
            <a:avLst/>
          </a:prstGeom>
          <a:noFill/>
          <a:ln/>
        </p:spPr>
        <p:txBody>
          <a:bodyPr wrap="square" lIns="0" tIns="0" rIns="0" bIns="0" rtlCol="0" anchor="ctr"/>
          <a:lstStyle/>
          <a:p>
            <a:pPr marL="152400" indent="-152400">
              <a:buSzPct val="100000"/>
              <a:buChar char="•"/>
            </a:pPr>
            <a:r>
              <a:rPr lang="en-US" sz="1250" dirty="0">
                <a:solidFill>
                  <a:srgbClr val="263238"/>
                </a:solidFill>
                <a:latin typeface="Meiryo" pitchFamily="34" charset="0"/>
                <a:ea typeface="Meiryo" pitchFamily="34" charset="-122"/>
                <a:cs typeface="Meiryo" pitchFamily="34" charset="-120"/>
              </a:rPr>
              <a:t>投資先・出資先とのM&amp;A・提携を担当</a:t>
            </a:r>
            <a:endParaRPr lang="en-US" sz="1250" dirty="0"/>
          </a:p>
        </p:txBody>
      </p:sp>
      <p:sp>
        <p:nvSpPr>
          <p:cNvPr id="12" name="Text 9"/>
          <p:cNvSpPr/>
          <p:nvPr/>
        </p:nvSpPr>
        <p:spPr>
          <a:xfrm>
            <a:off x="822960" y="2944368"/>
            <a:ext cx="3566160" cy="411480"/>
          </a:xfrm>
          <a:prstGeom prst="rect">
            <a:avLst/>
          </a:prstGeom>
          <a:noFill/>
          <a:ln/>
        </p:spPr>
        <p:txBody>
          <a:bodyPr wrap="square" lIns="0" tIns="0" rIns="0" bIns="0" rtlCol="0" anchor="ctr"/>
          <a:lstStyle/>
          <a:p>
            <a:pPr marL="152400" indent="-152400">
              <a:buSzPct val="100000"/>
              <a:buChar char="•"/>
            </a:pPr>
            <a:r>
              <a:rPr lang="en-US" sz="1250" dirty="0">
                <a:solidFill>
                  <a:srgbClr val="263238"/>
                </a:solidFill>
                <a:latin typeface="Meiryo" pitchFamily="34" charset="0"/>
                <a:ea typeface="Meiryo" pitchFamily="34" charset="-122"/>
                <a:cs typeface="Meiryo" pitchFamily="34" charset="-120"/>
              </a:rPr>
              <a:t>個人的に株式を保有する企業の案件</a:t>
            </a:r>
            <a:endParaRPr lang="en-US" sz="1250" dirty="0"/>
          </a:p>
        </p:txBody>
      </p:sp>
      <p:sp>
        <p:nvSpPr>
          <p:cNvPr id="13" name="Text 10"/>
          <p:cNvSpPr/>
          <p:nvPr/>
        </p:nvSpPr>
        <p:spPr>
          <a:xfrm>
            <a:off x="822960" y="3401568"/>
            <a:ext cx="3566160" cy="411480"/>
          </a:xfrm>
          <a:prstGeom prst="rect">
            <a:avLst/>
          </a:prstGeom>
          <a:noFill/>
          <a:ln/>
        </p:spPr>
        <p:txBody>
          <a:bodyPr wrap="square" lIns="0" tIns="0" rIns="0" bIns="0" rtlCol="0" anchor="ctr"/>
          <a:lstStyle/>
          <a:p>
            <a:pPr marL="152400" indent="-152400">
              <a:buSzPct val="100000"/>
              <a:buChar char="•"/>
            </a:pPr>
            <a:r>
              <a:rPr lang="en-US" sz="1250" dirty="0">
                <a:solidFill>
                  <a:srgbClr val="263238"/>
                </a:solidFill>
                <a:latin typeface="Meiryo" pitchFamily="34" charset="0"/>
                <a:ea typeface="Meiryo" pitchFamily="34" charset="-122"/>
                <a:cs typeface="Meiryo" pitchFamily="34" charset="-120"/>
              </a:rPr>
              <a:t>案件を前向きに進めたい個人的動機</a:t>
            </a:r>
            <a:endParaRPr lang="en-US" sz="1250" dirty="0"/>
          </a:p>
        </p:txBody>
      </p:sp>
      <p:sp>
        <p:nvSpPr>
          <p:cNvPr id="14" name="Text 11"/>
          <p:cNvSpPr/>
          <p:nvPr/>
        </p:nvSpPr>
        <p:spPr>
          <a:xfrm>
            <a:off x="822960" y="3858768"/>
            <a:ext cx="3566160" cy="411480"/>
          </a:xfrm>
          <a:prstGeom prst="rect">
            <a:avLst/>
          </a:prstGeom>
          <a:noFill/>
          <a:ln/>
        </p:spPr>
        <p:txBody>
          <a:bodyPr wrap="square" lIns="0" tIns="0" rIns="0" bIns="0" rtlCol="0" anchor="ctr"/>
          <a:lstStyle/>
          <a:p>
            <a:pPr marL="152400" indent="-152400">
              <a:buSzPct val="100000"/>
              <a:buChar char="•"/>
            </a:pPr>
            <a:r>
              <a:rPr lang="en-US" sz="1250" dirty="0">
                <a:solidFill>
                  <a:srgbClr val="263238"/>
                </a:solidFill>
                <a:latin typeface="Meiryo" pitchFamily="34" charset="0"/>
                <a:ea typeface="Meiryo" pitchFamily="34" charset="-122"/>
                <a:cs typeface="Meiryo" pitchFamily="34" charset="-120"/>
              </a:rPr>
              <a:t>未公表の検討情報を握っている</a:t>
            </a:r>
            <a:endParaRPr lang="en-US" sz="1250" dirty="0"/>
          </a:p>
        </p:txBody>
      </p:sp>
      <p:sp>
        <p:nvSpPr>
          <p:cNvPr id="15" name="Shape 12"/>
          <p:cNvSpPr/>
          <p:nvPr/>
        </p:nvSpPr>
        <p:spPr>
          <a:xfrm>
            <a:off x="4617720" y="1645920"/>
            <a:ext cx="3977640" cy="2834640"/>
          </a:xfrm>
          <a:prstGeom prst="roundRect">
            <a:avLst>
              <a:gd name="adj" fmla="val 2258"/>
            </a:avLst>
          </a:prstGeom>
          <a:solidFill>
            <a:srgbClr val="E4F0EF"/>
          </a:solidFill>
          <a:ln/>
          <a:effectLst>
            <a:outerShdw sx="100000" sy="100000" kx="0" ky="0" algn="bl" rotWithShape="0" blurRad="88900" dist="38100" dir="5400000">
              <a:srgbClr val="9AA7B2">
                <a:alpha val="22000"/>
              </a:srgbClr>
            </a:outerShdw>
          </a:effectLst>
        </p:spPr>
      </p:sp>
      <p:pic>
        <p:nvPicPr>
          <p:cNvPr id="16" name="Image 1" descr="preencoded.png">    </p:cNvPr>
          <p:cNvPicPr>
            <a:picLocks noChangeAspect="1"/>
          </p:cNvPicPr>
          <p:nvPr/>
        </p:nvPicPr>
        <p:blipFill>
          <a:blip r:embed="rId2"/>
          <a:stretch>
            <a:fillRect/>
          </a:stretch>
        </p:blipFill>
        <p:spPr>
          <a:xfrm>
            <a:off x="4846320" y="1828800"/>
            <a:ext cx="329184" cy="329184"/>
          </a:xfrm>
          <a:prstGeom prst="rect">
            <a:avLst/>
          </a:prstGeom>
        </p:spPr>
      </p:pic>
      <p:sp>
        <p:nvSpPr>
          <p:cNvPr id="17" name="Text 13"/>
          <p:cNvSpPr/>
          <p:nvPr/>
        </p:nvSpPr>
        <p:spPr>
          <a:xfrm>
            <a:off x="5257800" y="1828800"/>
            <a:ext cx="3108960" cy="548640"/>
          </a:xfrm>
          <a:prstGeom prst="rect">
            <a:avLst/>
          </a:prstGeom>
          <a:noFill/>
          <a:ln/>
        </p:spPr>
        <p:txBody>
          <a:bodyPr wrap="square" lIns="0" tIns="0" rIns="0" bIns="0" rtlCol="0" anchor="ctr"/>
          <a:lstStyle/>
          <a:p>
            <a:pPr indent="0" marL="0">
              <a:buNone/>
            </a:pPr>
            <a:r>
              <a:rPr lang="en-US" sz="1500" b="1" dirty="0">
                <a:solidFill>
                  <a:srgbClr val="237A75"/>
                </a:solidFill>
                <a:latin typeface="Meiryo" pitchFamily="34" charset="0"/>
                <a:ea typeface="Meiryo" pitchFamily="34" charset="-122"/>
                <a:cs typeface="Meiryo" pitchFamily="34" charset="-120"/>
              </a:rPr>
              <a:t>取るべき対応</a:t>
            </a:r>
            <a:endParaRPr lang="en-US" sz="1500" dirty="0"/>
          </a:p>
        </p:txBody>
      </p:sp>
      <p:sp>
        <p:nvSpPr>
          <p:cNvPr id="18" name="Text 14"/>
          <p:cNvSpPr/>
          <p:nvPr/>
        </p:nvSpPr>
        <p:spPr>
          <a:xfrm>
            <a:off x="4892040" y="2487168"/>
            <a:ext cx="3566160" cy="411480"/>
          </a:xfrm>
          <a:prstGeom prst="rect">
            <a:avLst/>
          </a:prstGeom>
          <a:noFill/>
          <a:ln/>
        </p:spPr>
        <p:txBody>
          <a:bodyPr wrap="square" lIns="0" tIns="0" rIns="0" bIns="0" rtlCol="0" anchor="ctr"/>
          <a:lstStyle/>
          <a:p>
            <a:pPr marL="152400" indent="-152400">
              <a:buSzPct val="100000"/>
              <a:buChar char="•"/>
            </a:pPr>
            <a:r>
              <a:rPr lang="en-US" sz="1250" dirty="0">
                <a:solidFill>
                  <a:srgbClr val="263238"/>
                </a:solidFill>
                <a:latin typeface="Meiryo" pitchFamily="34" charset="0"/>
                <a:ea typeface="Meiryo" pitchFamily="34" charset="-122"/>
                <a:cs typeface="Meiryo" pitchFamily="34" charset="-120"/>
              </a:rPr>
              <a:t>保有・利害を経営層・法務へ申告</a:t>
            </a:r>
            <a:endParaRPr lang="en-US" sz="1250" dirty="0"/>
          </a:p>
        </p:txBody>
      </p:sp>
      <p:sp>
        <p:nvSpPr>
          <p:cNvPr id="19" name="Text 15"/>
          <p:cNvSpPr/>
          <p:nvPr/>
        </p:nvSpPr>
        <p:spPr>
          <a:xfrm>
            <a:off x="4892040" y="2944368"/>
            <a:ext cx="3566160" cy="411480"/>
          </a:xfrm>
          <a:prstGeom prst="rect">
            <a:avLst/>
          </a:prstGeom>
          <a:noFill/>
          <a:ln/>
        </p:spPr>
        <p:txBody>
          <a:bodyPr wrap="square" lIns="0" tIns="0" rIns="0" bIns="0" rtlCol="0" anchor="ctr"/>
          <a:lstStyle/>
          <a:p>
            <a:pPr marL="152400" indent="-152400">
              <a:buSzPct val="100000"/>
              <a:buChar char="•"/>
            </a:pPr>
            <a:r>
              <a:rPr lang="en-US" sz="1250" dirty="0">
                <a:solidFill>
                  <a:srgbClr val="263238"/>
                </a:solidFill>
                <a:latin typeface="Meiryo" pitchFamily="34" charset="0"/>
                <a:ea typeface="Meiryo" pitchFamily="34" charset="-122"/>
                <a:cs typeface="Meiryo" pitchFamily="34" charset="-120"/>
              </a:rPr>
              <a:t>判断・交渉プロセスから外れる</a:t>
            </a:r>
            <a:endParaRPr lang="en-US" sz="1250" dirty="0"/>
          </a:p>
        </p:txBody>
      </p:sp>
      <p:sp>
        <p:nvSpPr>
          <p:cNvPr id="20" name="Text 16"/>
          <p:cNvSpPr/>
          <p:nvPr/>
        </p:nvSpPr>
        <p:spPr>
          <a:xfrm>
            <a:off x="4892040" y="3401568"/>
            <a:ext cx="3566160" cy="411480"/>
          </a:xfrm>
          <a:prstGeom prst="rect">
            <a:avLst/>
          </a:prstGeom>
          <a:noFill/>
          <a:ln/>
        </p:spPr>
        <p:txBody>
          <a:bodyPr wrap="square" lIns="0" tIns="0" rIns="0" bIns="0" rtlCol="0" anchor="ctr"/>
          <a:lstStyle/>
          <a:p>
            <a:pPr marL="152400" indent="-152400">
              <a:buSzPct val="100000"/>
              <a:buChar char="•"/>
            </a:pPr>
            <a:r>
              <a:rPr lang="en-US" sz="1250" dirty="0">
                <a:solidFill>
                  <a:srgbClr val="263238"/>
                </a:solidFill>
                <a:latin typeface="Meiryo" pitchFamily="34" charset="0"/>
                <a:ea typeface="Meiryo" pitchFamily="34" charset="-122"/>
                <a:cs typeface="Meiryo" pitchFamily="34" charset="-120"/>
              </a:rPr>
              <a:t>未公表情報での個人的取引はしない</a:t>
            </a:r>
            <a:endParaRPr lang="en-US" sz="1250" dirty="0"/>
          </a:p>
        </p:txBody>
      </p:sp>
      <p:sp>
        <p:nvSpPr>
          <p:cNvPr id="21" name="Text 17"/>
          <p:cNvSpPr/>
          <p:nvPr/>
        </p:nvSpPr>
        <p:spPr>
          <a:xfrm>
            <a:off x="4892040" y="3858768"/>
            <a:ext cx="3566160" cy="411480"/>
          </a:xfrm>
          <a:prstGeom prst="rect">
            <a:avLst/>
          </a:prstGeom>
          <a:noFill/>
          <a:ln/>
        </p:spPr>
        <p:txBody>
          <a:bodyPr wrap="square" lIns="0" tIns="0" rIns="0" bIns="0" rtlCol="0" anchor="ctr"/>
          <a:lstStyle/>
          <a:p>
            <a:pPr marL="152400" indent="-152400">
              <a:buSzPct val="100000"/>
              <a:buChar char="•"/>
            </a:pPr>
            <a:r>
              <a:rPr lang="en-US" sz="1250" dirty="0">
                <a:solidFill>
                  <a:srgbClr val="263238"/>
                </a:solidFill>
                <a:latin typeface="Meiryo" pitchFamily="34" charset="0"/>
                <a:ea typeface="Meiryo" pitchFamily="34" charset="-122"/>
                <a:cs typeface="Meiryo" pitchFamily="34" charset="-120"/>
              </a:rPr>
              <a:t>詳細は第20回・自社規程で確認</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会社情報・顧客情報・営業秘密の私的利用</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15</a:t>
            </a:r>
            <a:endParaRPr lang="en-US" sz="900" dirty="0"/>
          </a:p>
        </p:txBody>
      </p:sp>
      <p:sp>
        <p:nvSpPr>
          <p:cNvPr id="6" name="Shape 4"/>
          <p:cNvSpPr/>
          <p:nvPr/>
        </p:nvSpPr>
        <p:spPr>
          <a:xfrm>
            <a:off x="548640" y="1280160"/>
            <a:ext cx="8046720" cy="868680"/>
          </a:xfrm>
          <a:prstGeom prst="roundRect">
            <a:avLst>
              <a:gd name="adj" fmla="val 7368"/>
            </a:avLst>
          </a:prstGeom>
          <a:solidFill>
            <a:srgbClr val="F8E6E3"/>
          </a:solidFill>
          <a:ln/>
          <a:effectLst>
            <a:outerShdw sx="100000" sy="100000" kx="0" ky="0" algn="bl" rotWithShape="0" blurRad="88900" dist="38100" dir="5400000">
              <a:srgbClr val="9AA7B2">
                <a:alpha val="22000"/>
              </a:srgbClr>
            </a:outerShdw>
          </a:effectLst>
        </p:spPr>
      </p:sp>
      <p:pic>
        <p:nvPicPr>
          <p:cNvPr id="7" name="Image 0" descr="preencoded.png">    </p:cNvPr>
          <p:cNvPicPr>
            <a:picLocks noChangeAspect="1"/>
          </p:cNvPicPr>
          <p:nvPr/>
        </p:nvPicPr>
        <p:blipFill>
          <a:blip r:embed="rId1"/>
          <a:stretch>
            <a:fillRect/>
          </a:stretch>
        </p:blipFill>
        <p:spPr>
          <a:xfrm>
            <a:off x="777240" y="1463040"/>
            <a:ext cx="457200" cy="457200"/>
          </a:xfrm>
          <a:prstGeom prst="rect">
            <a:avLst/>
          </a:prstGeom>
        </p:spPr>
      </p:pic>
      <p:sp>
        <p:nvSpPr>
          <p:cNvPr id="8" name="Text 5"/>
          <p:cNvSpPr/>
          <p:nvPr/>
        </p:nvSpPr>
        <p:spPr>
          <a:xfrm>
            <a:off x="1371600" y="1280160"/>
            <a:ext cx="7040880" cy="868680"/>
          </a:xfrm>
          <a:prstGeom prst="rect">
            <a:avLst/>
          </a:prstGeom>
          <a:noFill/>
          <a:ln/>
        </p:spPr>
        <p:txBody>
          <a:bodyPr wrap="square" lIns="0" tIns="0" rIns="0" bIns="0" rtlCol="0" anchor="ctr"/>
          <a:lstStyle/>
          <a:p>
            <a:pPr indent="0" marL="0">
              <a:buNone/>
            </a:pPr>
            <a:r>
              <a:rPr lang="en-US" sz="1500" b="1" dirty="0">
                <a:solidFill>
                  <a:srgbClr val="B42318"/>
                </a:solidFill>
                <a:latin typeface="Meiryo" pitchFamily="34" charset="0"/>
                <a:ea typeface="Meiryo" pitchFamily="34" charset="-122"/>
                <a:cs typeface="Meiryo" pitchFamily="34" charset="-120"/>
              </a:rPr>
              <a:t>会社の情報を、自分・親族・副業先・投資先の利益のために使ってはいけません。</a:t>
            </a:r>
            <a:endParaRPr lang="en-US" sz="1500" dirty="0"/>
          </a:p>
        </p:txBody>
      </p:sp>
      <p:sp>
        <p:nvSpPr>
          <p:cNvPr id="9" name="Shape 6"/>
          <p:cNvSpPr/>
          <p:nvPr/>
        </p:nvSpPr>
        <p:spPr>
          <a:xfrm>
            <a:off x="548640" y="2377440"/>
            <a:ext cx="3977640" cy="1005840"/>
          </a:xfrm>
          <a:prstGeom prst="roundRect">
            <a:avLst>
              <a:gd name="adj" fmla="val 6364"/>
            </a:avLst>
          </a:prstGeom>
          <a:solidFill>
            <a:srgbClr val="FFFFFF"/>
          </a:solidFill>
          <a:ln/>
          <a:effectLst>
            <a:outerShdw sx="100000" sy="100000" kx="0" ky="0" algn="bl" rotWithShape="0" blurRad="88900" dist="38100" dir="5400000">
              <a:srgbClr val="9AA7B2">
                <a:alpha val="22000"/>
              </a:srgbClr>
            </a:outerShdw>
          </a:effectLst>
        </p:spPr>
      </p:sp>
      <p:pic>
        <p:nvPicPr>
          <p:cNvPr id="10" name="Image 1" descr="preencoded.png">    </p:cNvPr>
          <p:cNvPicPr>
            <a:picLocks noChangeAspect="1"/>
          </p:cNvPicPr>
          <p:nvPr/>
        </p:nvPicPr>
        <p:blipFill>
          <a:blip r:embed="rId2"/>
          <a:stretch>
            <a:fillRect/>
          </a:stretch>
        </p:blipFill>
        <p:spPr>
          <a:xfrm>
            <a:off x="749808" y="2706624"/>
            <a:ext cx="329184" cy="329184"/>
          </a:xfrm>
          <a:prstGeom prst="rect">
            <a:avLst/>
          </a:prstGeom>
        </p:spPr>
      </p:pic>
      <p:sp>
        <p:nvSpPr>
          <p:cNvPr id="11" name="Text 7"/>
          <p:cNvSpPr/>
          <p:nvPr/>
        </p:nvSpPr>
        <p:spPr>
          <a:xfrm>
            <a:off x="1234440" y="2523744"/>
            <a:ext cx="315468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顧客情報・価格情報</a:t>
            </a:r>
            <a:endParaRPr lang="en-US" sz="1450" dirty="0"/>
          </a:p>
        </p:txBody>
      </p:sp>
      <p:sp>
        <p:nvSpPr>
          <p:cNvPr id="12" name="Text 8"/>
          <p:cNvSpPr/>
          <p:nvPr/>
        </p:nvSpPr>
        <p:spPr>
          <a:xfrm>
            <a:off x="1234440" y="2926080"/>
            <a:ext cx="3154680" cy="365760"/>
          </a:xfrm>
          <a:prstGeom prst="rect">
            <a:avLst/>
          </a:prstGeom>
          <a:noFill/>
          <a:ln/>
        </p:spPr>
        <p:txBody>
          <a:bodyPr wrap="square" lIns="0" tIns="0" rIns="0" bIns="0" rtlCol="0" anchor="t"/>
          <a:lstStyle/>
          <a:p>
            <a:pPr indent="0" marL="0">
              <a:buNone/>
            </a:pPr>
            <a:r>
              <a:rPr lang="en-US" sz="1200" dirty="0">
                <a:solidFill>
                  <a:srgbClr val="5B6B78"/>
                </a:solidFill>
                <a:latin typeface="Meiryo" pitchFamily="34" charset="0"/>
                <a:ea typeface="Meiryo" pitchFamily="34" charset="-122"/>
                <a:cs typeface="Meiryo" pitchFamily="34" charset="-120"/>
              </a:rPr>
              <a:t>他の取引や副業に流用しない</a:t>
            </a:r>
            <a:endParaRPr lang="en-US" sz="1200" dirty="0"/>
          </a:p>
        </p:txBody>
      </p:sp>
      <p:sp>
        <p:nvSpPr>
          <p:cNvPr id="13" name="Shape 9"/>
          <p:cNvSpPr/>
          <p:nvPr/>
        </p:nvSpPr>
        <p:spPr>
          <a:xfrm>
            <a:off x="4983480" y="2377440"/>
            <a:ext cx="3977640" cy="1005840"/>
          </a:xfrm>
          <a:prstGeom prst="roundRect">
            <a:avLst>
              <a:gd name="adj" fmla="val 6364"/>
            </a:avLst>
          </a:prstGeom>
          <a:solidFill>
            <a:srgbClr val="FFFFFF"/>
          </a:solidFill>
          <a:ln/>
          <a:effectLst>
            <a:outerShdw sx="100000" sy="100000" kx="0" ky="0" algn="bl" rotWithShape="0" blurRad="88900" dist="38100" dir="5400000">
              <a:srgbClr val="9AA7B2">
                <a:alpha val="22000"/>
              </a:srgbClr>
            </a:outerShdw>
          </a:effectLst>
        </p:spPr>
      </p:sp>
      <p:pic>
        <p:nvPicPr>
          <p:cNvPr id="14" name="Image 2" descr="preencoded.png">    </p:cNvPr>
          <p:cNvPicPr>
            <a:picLocks noChangeAspect="1"/>
          </p:cNvPicPr>
          <p:nvPr/>
        </p:nvPicPr>
        <p:blipFill>
          <a:blip r:embed="rId3"/>
          <a:stretch>
            <a:fillRect/>
          </a:stretch>
        </p:blipFill>
        <p:spPr>
          <a:xfrm>
            <a:off x="5184648" y="2706624"/>
            <a:ext cx="329184" cy="329184"/>
          </a:xfrm>
          <a:prstGeom prst="rect">
            <a:avLst/>
          </a:prstGeom>
        </p:spPr>
      </p:pic>
      <p:sp>
        <p:nvSpPr>
          <p:cNvPr id="15" name="Text 10"/>
          <p:cNvSpPr/>
          <p:nvPr/>
        </p:nvSpPr>
        <p:spPr>
          <a:xfrm>
            <a:off x="5669280" y="2523744"/>
            <a:ext cx="315468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営業秘密・ノウハウ</a:t>
            </a:r>
            <a:endParaRPr lang="en-US" sz="1450" dirty="0"/>
          </a:p>
        </p:txBody>
      </p:sp>
      <p:sp>
        <p:nvSpPr>
          <p:cNvPr id="16" name="Text 11"/>
          <p:cNvSpPr/>
          <p:nvPr/>
        </p:nvSpPr>
        <p:spPr>
          <a:xfrm>
            <a:off x="5669280" y="2926080"/>
            <a:ext cx="3154680" cy="365760"/>
          </a:xfrm>
          <a:prstGeom prst="rect">
            <a:avLst/>
          </a:prstGeom>
          <a:noFill/>
          <a:ln/>
        </p:spPr>
        <p:txBody>
          <a:bodyPr wrap="square" lIns="0" tIns="0" rIns="0" bIns="0" rtlCol="0" anchor="t"/>
          <a:lstStyle/>
          <a:p>
            <a:pPr indent="0" marL="0">
              <a:buNone/>
            </a:pPr>
            <a:r>
              <a:rPr lang="en-US" sz="1200" dirty="0">
                <a:solidFill>
                  <a:srgbClr val="5B6B78"/>
                </a:solidFill>
                <a:latin typeface="Meiryo" pitchFamily="34" charset="0"/>
                <a:ea typeface="Meiryo" pitchFamily="34" charset="-122"/>
                <a:cs typeface="Meiryo" pitchFamily="34" charset="-120"/>
              </a:rPr>
              <a:t>持ち出し・社外利用しない</a:t>
            </a:r>
            <a:endParaRPr lang="en-US" sz="1200" dirty="0"/>
          </a:p>
        </p:txBody>
      </p:sp>
      <p:sp>
        <p:nvSpPr>
          <p:cNvPr id="17" name="Shape 12"/>
          <p:cNvSpPr/>
          <p:nvPr/>
        </p:nvSpPr>
        <p:spPr>
          <a:xfrm>
            <a:off x="548640" y="3520440"/>
            <a:ext cx="3977640" cy="1005840"/>
          </a:xfrm>
          <a:prstGeom prst="roundRect">
            <a:avLst>
              <a:gd name="adj" fmla="val 6364"/>
            </a:avLst>
          </a:prstGeom>
          <a:solidFill>
            <a:srgbClr val="FFFFFF"/>
          </a:solidFill>
          <a:ln/>
          <a:effectLst>
            <a:outerShdw sx="100000" sy="100000" kx="0" ky="0" algn="bl" rotWithShape="0" blurRad="88900" dist="38100" dir="5400000">
              <a:srgbClr val="9AA7B2">
                <a:alpha val="22000"/>
              </a:srgbClr>
            </a:outerShdw>
          </a:effectLst>
        </p:spPr>
      </p:sp>
      <p:pic>
        <p:nvPicPr>
          <p:cNvPr id="18" name="Image 3" descr="preencoded.png">    </p:cNvPr>
          <p:cNvPicPr>
            <a:picLocks noChangeAspect="1"/>
          </p:cNvPicPr>
          <p:nvPr/>
        </p:nvPicPr>
        <p:blipFill>
          <a:blip r:embed="rId4"/>
          <a:stretch>
            <a:fillRect/>
          </a:stretch>
        </p:blipFill>
        <p:spPr>
          <a:xfrm>
            <a:off x="749808" y="3849624"/>
            <a:ext cx="329184" cy="329184"/>
          </a:xfrm>
          <a:prstGeom prst="rect">
            <a:avLst/>
          </a:prstGeom>
        </p:spPr>
      </p:pic>
      <p:sp>
        <p:nvSpPr>
          <p:cNvPr id="19" name="Text 13"/>
          <p:cNvSpPr/>
          <p:nvPr/>
        </p:nvSpPr>
        <p:spPr>
          <a:xfrm>
            <a:off x="1234440" y="3666744"/>
            <a:ext cx="315468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未公表情報</a:t>
            </a:r>
            <a:endParaRPr lang="en-US" sz="1450" dirty="0"/>
          </a:p>
        </p:txBody>
      </p:sp>
      <p:sp>
        <p:nvSpPr>
          <p:cNvPr id="20" name="Text 14"/>
          <p:cNvSpPr/>
          <p:nvPr/>
        </p:nvSpPr>
        <p:spPr>
          <a:xfrm>
            <a:off x="1234440" y="4069080"/>
            <a:ext cx="3154680" cy="365760"/>
          </a:xfrm>
          <a:prstGeom prst="rect">
            <a:avLst/>
          </a:prstGeom>
          <a:noFill/>
          <a:ln/>
        </p:spPr>
        <p:txBody>
          <a:bodyPr wrap="square" lIns="0" tIns="0" rIns="0" bIns="0" rtlCol="0" anchor="t"/>
          <a:lstStyle/>
          <a:p>
            <a:pPr indent="0" marL="0">
              <a:buNone/>
            </a:pPr>
            <a:r>
              <a:rPr lang="en-US" sz="1200" dirty="0">
                <a:solidFill>
                  <a:srgbClr val="5B6B78"/>
                </a:solidFill>
                <a:latin typeface="Meiryo" pitchFamily="34" charset="0"/>
                <a:ea typeface="Meiryo" pitchFamily="34" charset="-122"/>
                <a:cs typeface="Meiryo" pitchFamily="34" charset="-120"/>
              </a:rPr>
              <a:t>投資判断・先回りに使わない</a:t>
            </a:r>
            <a:endParaRPr lang="en-US" sz="1200" dirty="0"/>
          </a:p>
        </p:txBody>
      </p:sp>
      <p:sp>
        <p:nvSpPr>
          <p:cNvPr id="21" name="Shape 15"/>
          <p:cNvSpPr/>
          <p:nvPr/>
        </p:nvSpPr>
        <p:spPr>
          <a:xfrm>
            <a:off x="4983480" y="3520440"/>
            <a:ext cx="3977640" cy="1005840"/>
          </a:xfrm>
          <a:prstGeom prst="roundRect">
            <a:avLst>
              <a:gd name="adj" fmla="val 6364"/>
            </a:avLst>
          </a:prstGeom>
          <a:solidFill>
            <a:srgbClr val="FFFFFF"/>
          </a:solidFill>
          <a:ln/>
          <a:effectLst>
            <a:outerShdw sx="100000" sy="100000" kx="0" ky="0" algn="bl" rotWithShape="0" blurRad="88900" dist="38100" dir="5400000">
              <a:srgbClr val="9AA7B2">
                <a:alpha val="22000"/>
              </a:srgbClr>
            </a:outerShdw>
          </a:effectLst>
        </p:spPr>
      </p:sp>
      <p:pic>
        <p:nvPicPr>
          <p:cNvPr id="22" name="Image 4" descr="preencoded.png">    </p:cNvPr>
          <p:cNvPicPr>
            <a:picLocks noChangeAspect="1"/>
          </p:cNvPicPr>
          <p:nvPr/>
        </p:nvPicPr>
        <p:blipFill>
          <a:blip r:embed="rId5"/>
          <a:stretch>
            <a:fillRect/>
          </a:stretch>
        </p:blipFill>
        <p:spPr>
          <a:xfrm>
            <a:off x="5184648" y="3849624"/>
            <a:ext cx="329184" cy="329184"/>
          </a:xfrm>
          <a:prstGeom prst="rect">
            <a:avLst/>
          </a:prstGeom>
        </p:spPr>
      </p:pic>
      <p:sp>
        <p:nvSpPr>
          <p:cNvPr id="23" name="Text 16"/>
          <p:cNvSpPr/>
          <p:nvPr/>
        </p:nvSpPr>
        <p:spPr>
          <a:xfrm>
            <a:off x="5669280" y="3666744"/>
            <a:ext cx="315468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会社設備・データ・時間</a:t>
            </a:r>
            <a:endParaRPr lang="en-US" sz="1450" dirty="0"/>
          </a:p>
        </p:txBody>
      </p:sp>
      <p:sp>
        <p:nvSpPr>
          <p:cNvPr id="24" name="Text 17"/>
          <p:cNvSpPr/>
          <p:nvPr/>
        </p:nvSpPr>
        <p:spPr>
          <a:xfrm>
            <a:off x="5669280" y="4069080"/>
            <a:ext cx="3154680" cy="365760"/>
          </a:xfrm>
          <a:prstGeom prst="rect">
            <a:avLst/>
          </a:prstGeom>
          <a:noFill/>
          <a:ln/>
        </p:spPr>
        <p:txBody>
          <a:bodyPr wrap="square" lIns="0" tIns="0" rIns="0" bIns="0" rtlCol="0" anchor="t"/>
          <a:lstStyle/>
          <a:p>
            <a:pPr indent="0" marL="0">
              <a:buNone/>
            </a:pPr>
            <a:r>
              <a:rPr lang="en-US" sz="1200" dirty="0">
                <a:solidFill>
                  <a:srgbClr val="5B6B78"/>
                </a:solidFill>
                <a:latin typeface="Meiryo" pitchFamily="34" charset="0"/>
                <a:ea typeface="Meiryo" pitchFamily="34" charset="-122"/>
                <a:cs typeface="Meiryo" pitchFamily="34" charset="-120"/>
              </a:rPr>
              <a:t>個人事業・副業に使わない</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会社機会・ビジネスチャンスの利用</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16</a:t>
            </a:r>
            <a:endParaRPr lang="en-US" sz="900" dirty="0"/>
          </a:p>
        </p:txBody>
      </p:sp>
      <p:sp>
        <p:nvSpPr>
          <p:cNvPr id="6" name="Text 4"/>
          <p:cNvSpPr/>
          <p:nvPr/>
        </p:nvSpPr>
        <p:spPr>
          <a:xfrm>
            <a:off x="548640" y="1170432"/>
            <a:ext cx="8138160" cy="365760"/>
          </a:xfrm>
          <a:prstGeom prst="rect">
            <a:avLst/>
          </a:prstGeom>
          <a:noFill/>
          <a:ln/>
        </p:spPr>
        <p:txBody>
          <a:bodyPr wrap="square" lIns="0" tIns="0" rIns="0" bIns="0" rtlCol="0" anchor="ctr"/>
          <a:lstStyle/>
          <a:p>
            <a:pPr indent="0" marL="0">
              <a:buNone/>
            </a:pPr>
            <a:r>
              <a:rPr lang="en-US" sz="1400" dirty="0">
                <a:solidFill>
                  <a:srgbClr val="263238"/>
                </a:solidFill>
                <a:latin typeface="Meiryo" pitchFamily="34" charset="0"/>
                <a:ea typeface="Meiryo" pitchFamily="34" charset="-122"/>
                <a:cs typeface="Meiryo" pitchFamily="34" charset="-120"/>
              </a:rPr>
              <a:t>会社が得るはずの機会を、自分・親族・副業先・投資先に回してはいけません。</a:t>
            </a:r>
            <a:endParaRPr lang="en-US" sz="1400" dirty="0"/>
          </a:p>
        </p:txBody>
      </p:sp>
      <p:sp>
        <p:nvSpPr>
          <p:cNvPr id="7" name="Shape 5"/>
          <p:cNvSpPr/>
          <p:nvPr/>
        </p:nvSpPr>
        <p:spPr>
          <a:xfrm>
            <a:off x="548640" y="1645920"/>
            <a:ext cx="3977640" cy="1234440"/>
          </a:xfrm>
          <a:prstGeom prst="roundRect">
            <a:avLst>
              <a:gd name="adj" fmla="val 5185"/>
            </a:avLst>
          </a:prstGeom>
          <a:solidFill>
            <a:srgbClr val="FFFFFF"/>
          </a:solidFill>
          <a:ln/>
          <a:effectLst>
            <a:outerShdw sx="100000" sy="100000" kx="0" ky="0" algn="bl" rotWithShape="0" blurRad="88900" dist="38100" dir="5400000">
              <a:srgbClr val="9AA7B2">
                <a:alpha val="22000"/>
              </a:srgbClr>
            </a:outerShdw>
          </a:effectLst>
        </p:spPr>
      </p:sp>
      <p:sp>
        <p:nvSpPr>
          <p:cNvPr id="8" name="Shape 6"/>
          <p:cNvSpPr/>
          <p:nvPr/>
        </p:nvSpPr>
        <p:spPr>
          <a:xfrm>
            <a:off x="768096" y="1938528"/>
            <a:ext cx="640080" cy="640080"/>
          </a:xfrm>
          <a:prstGeom prst="ellipse">
            <a:avLst/>
          </a:prstGeom>
          <a:solidFill>
            <a:srgbClr val="F3ECDD"/>
          </a:solidFill>
          <a:ln/>
        </p:spPr>
      </p:sp>
      <p:pic>
        <p:nvPicPr>
          <p:cNvPr id="9" name="Image 0" descr="preencoded.png">    </p:cNvPr>
          <p:cNvPicPr>
            <a:picLocks noChangeAspect="1"/>
          </p:cNvPicPr>
          <p:nvPr/>
        </p:nvPicPr>
        <p:blipFill>
          <a:blip r:embed="rId1"/>
          <a:stretch>
            <a:fillRect/>
          </a:stretch>
        </p:blipFill>
        <p:spPr>
          <a:xfrm>
            <a:off x="934517" y="2104949"/>
            <a:ext cx="307238" cy="307238"/>
          </a:xfrm>
          <a:prstGeom prst="rect">
            <a:avLst/>
          </a:prstGeom>
        </p:spPr>
      </p:pic>
      <p:sp>
        <p:nvSpPr>
          <p:cNvPr id="10" name="Text 7"/>
          <p:cNvSpPr/>
          <p:nvPr/>
        </p:nvSpPr>
        <p:spPr>
          <a:xfrm>
            <a:off x="1554480" y="1828800"/>
            <a:ext cx="283464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取引機会・案件</a:t>
            </a:r>
            <a:endParaRPr lang="en-US" sz="1450" dirty="0"/>
          </a:p>
        </p:txBody>
      </p:sp>
      <p:sp>
        <p:nvSpPr>
          <p:cNvPr id="11" name="Text 8"/>
          <p:cNvSpPr/>
          <p:nvPr/>
        </p:nvSpPr>
        <p:spPr>
          <a:xfrm>
            <a:off x="1554480" y="2267712"/>
            <a:ext cx="2834640" cy="45720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会社が検討中の案件を先回りして流す</a:t>
            </a:r>
            <a:endParaRPr lang="en-US" sz="1150" dirty="0"/>
          </a:p>
        </p:txBody>
      </p:sp>
      <p:sp>
        <p:nvSpPr>
          <p:cNvPr id="12" name="Shape 9"/>
          <p:cNvSpPr/>
          <p:nvPr/>
        </p:nvSpPr>
        <p:spPr>
          <a:xfrm>
            <a:off x="4983480" y="1645920"/>
            <a:ext cx="3977640" cy="1234440"/>
          </a:xfrm>
          <a:prstGeom prst="roundRect">
            <a:avLst>
              <a:gd name="adj" fmla="val 5185"/>
            </a:avLst>
          </a:prstGeom>
          <a:solidFill>
            <a:srgbClr val="FFFFFF"/>
          </a:solidFill>
          <a:ln/>
          <a:effectLst>
            <a:outerShdw sx="100000" sy="100000" kx="0" ky="0" algn="bl" rotWithShape="0" blurRad="88900" dist="38100" dir="5400000">
              <a:srgbClr val="9AA7B2">
                <a:alpha val="22000"/>
              </a:srgbClr>
            </a:outerShdw>
          </a:effectLst>
        </p:spPr>
      </p:sp>
      <p:sp>
        <p:nvSpPr>
          <p:cNvPr id="13" name="Shape 10"/>
          <p:cNvSpPr/>
          <p:nvPr/>
        </p:nvSpPr>
        <p:spPr>
          <a:xfrm>
            <a:off x="5202936" y="1938528"/>
            <a:ext cx="640080" cy="640080"/>
          </a:xfrm>
          <a:prstGeom prst="ellipse">
            <a:avLst/>
          </a:prstGeom>
          <a:solidFill>
            <a:srgbClr val="F3ECDD"/>
          </a:solidFill>
          <a:ln/>
        </p:spPr>
      </p:sp>
      <p:pic>
        <p:nvPicPr>
          <p:cNvPr id="14" name="Image 1" descr="preencoded.png">    </p:cNvPr>
          <p:cNvPicPr>
            <a:picLocks noChangeAspect="1"/>
          </p:cNvPicPr>
          <p:nvPr/>
        </p:nvPicPr>
        <p:blipFill>
          <a:blip r:embed="rId2"/>
          <a:stretch>
            <a:fillRect/>
          </a:stretch>
        </p:blipFill>
        <p:spPr>
          <a:xfrm>
            <a:off x="5369357" y="2104949"/>
            <a:ext cx="307238" cy="307238"/>
          </a:xfrm>
          <a:prstGeom prst="rect">
            <a:avLst/>
          </a:prstGeom>
        </p:spPr>
      </p:pic>
      <p:sp>
        <p:nvSpPr>
          <p:cNvPr id="15" name="Text 11"/>
          <p:cNvSpPr/>
          <p:nvPr/>
        </p:nvSpPr>
        <p:spPr>
          <a:xfrm>
            <a:off x="5989320" y="1828800"/>
            <a:ext cx="283464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顧客・商談</a:t>
            </a:r>
            <a:endParaRPr lang="en-US" sz="1450" dirty="0"/>
          </a:p>
        </p:txBody>
      </p:sp>
      <p:sp>
        <p:nvSpPr>
          <p:cNvPr id="16" name="Text 12"/>
          <p:cNvSpPr/>
          <p:nvPr/>
        </p:nvSpPr>
        <p:spPr>
          <a:xfrm>
            <a:off x="5989320" y="2267712"/>
            <a:ext cx="2834640" cy="45720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会社の顧客を個人事業・副業へ誘導</a:t>
            </a:r>
            <a:endParaRPr lang="en-US" sz="1150" dirty="0"/>
          </a:p>
        </p:txBody>
      </p:sp>
      <p:sp>
        <p:nvSpPr>
          <p:cNvPr id="17" name="Shape 13"/>
          <p:cNvSpPr/>
          <p:nvPr/>
        </p:nvSpPr>
        <p:spPr>
          <a:xfrm>
            <a:off x="548640" y="3026664"/>
            <a:ext cx="3977640" cy="1234440"/>
          </a:xfrm>
          <a:prstGeom prst="roundRect">
            <a:avLst>
              <a:gd name="adj" fmla="val 5185"/>
            </a:avLst>
          </a:prstGeom>
          <a:solidFill>
            <a:srgbClr val="FFFFFF"/>
          </a:solidFill>
          <a:ln/>
          <a:effectLst>
            <a:outerShdw sx="100000" sy="100000" kx="0" ky="0" algn="bl" rotWithShape="0" blurRad="88900" dist="38100" dir="5400000">
              <a:srgbClr val="9AA7B2">
                <a:alpha val="22000"/>
              </a:srgbClr>
            </a:outerShdw>
          </a:effectLst>
        </p:spPr>
      </p:sp>
      <p:sp>
        <p:nvSpPr>
          <p:cNvPr id="18" name="Shape 14"/>
          <p:cNvSpPr/>
          <p:nvPr/>
        </p:nvSpPr>
        <p:spPr>
          <a:xfrm>
            <a:off x="768096" y="3319272"/>
            <a:ext cx="640080" cy="640080"/>
          </a:xfrm>
          <a:prstGeom prst="ellipse">
            <a:avLst/>
          </a:prstGeom>
          <a:solidFill>
            <a:srgbClr val="F3ECDD"/>
          </a:solidFill>
          <a:ln/>
        </p:spPr>
      </p:sp>
      <p:pic>
        <p:nvPicPr>
          <p:cNvPr id="19" name="Image 2" descr="preencoded.png">    </p:cNvPr>
          <p:cNvPicPr>
            <a:picLocks noChangeAspect="1"/>
          </p:cNvPicPr>
          <p:nvPr/>
        </p:nvPicPr>
        <p:blipFill>
          <a:blip r:embed="rId3"/>
          <a:stretch>
            <a:fillRect/>
          </a:stretch>
        </p:blipFill>
        <p:spPr>
          <a:xfrm>
            <a:off x="934517" y="3485693"/>
            <a:ext cx="307238" cy="307238"/>
          </a:xfrm>
          <a:prstGeom prst="rect">
            <a:avLst/>
          </a:prstGeom>
        </p:spPr>
      </p:pic>
      <p:sp>
        <p:nvSpPr>
          <p:cNvPr id="20" name="Text 15"/>
          <p:cNvSpPr/>
          <p:nvPr/>
        </p:nvSpPr>
        <p:spPr>
          <a:xfrm>
            <a:off x="1554480" y="3209544"/>
            <a:ext cx="283464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投資機会</a:t>
            </a:r>
            <a:endParaRPr lang="en-US" sz="1450" dirty="0"/>
          </a:p>
        </p:txBody>
      </p:sp>
      <p:sp>
        <p:nvSpPr>
          <p:cNvPr id="21" name="Text 16"/>
          <p:cNvSpPr/>
          <p:nvPr/>
        </p:nvSpPr>
        <p:spPr>
          <a:xfrm>
            <a:off x="1554480" y="3648456"/>
            <a:ext cx="2834640" cy="45720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会社の投資機会を個人で取得</a:t>
            </a:r>
            <a:endParaRPr lang="en-US" sz="1150" dirty="0"/>
          </a:p>
        </p:txBody>
      </p:sp>
      <p:sp>
        <p:nvSpPr>
          <p:cNvPr id="22" name="Shape 17"/>
          <p:cNvSpPr/>
          <p:nvPr/>
        </p:nvSpPr>
        <p:spPr>
          <a:xfrm>
            <a:off x="4983480" y="3026664"/>
            <a:ext cx="3977640" cy="1234440"/>
          </a:xfrm>
          <a:prstGeom prst="roundRect">
            <a:avLst>
              <a:gd name="adj" fmla="val 5185"/>
            </a:avLst>
          </a:prstGeom>
          <a:solidFill>
            <a:srgbClr val="FFFFFF"/>
          </a:solidFill>
          <a:ln/>
          <a:effectLst>
            <a:outerShdw sx="100000" sy="100000" kx="0" ky="0" algn="bl" rotWithShape="0" blurRad="88900" dist="38100" dir="5400000">
              <a:srgbClr val="9AA7B2">
                <a:alpha val="22000"/>
              </a:srgbClr>
            </a:outerShdw>
          </a:effectLst>
        </p:spPr>
      </p:sp>
      <p:sp>
        <p:nvSpPr>
          <p:cNvPr id="23" name="Shape 18"/>
          <p:cNvSpPr/>
          <p:nvPr/>
        </p:nvSpPr>
        <p:spPr>
          <a:xfrm>
            <a:off x="5202936" y="3319272"/>
            <a:ext cx="640080" cy="640080"/>
          </a:xfrm>
          <a:prstGeom prst="ellipse">
            <a:avLst/>
          </a:prstGeom>
          <a:solidFill>
            <a:srgbClr val="F3ECDD"/>
          </a:solidFill>
          <a:ln/>
        </p:spPr>
      </p:sp>
      <p:pic>
        <p:nvPicPr>
          <p:cNvPr id="24" name="Image 3" descr="preencoded.png">    </p:cNvPr>
          <p:cNvPicPr>
            <a:picLocks noChangeAspect="1"/>
          </p:cNvPicPr>
          <p:nvPr/>
        </p:nvPicPr>
        <p:blipFill>
          <a:blip r:embed="rId4"/>
          <a:stretch>
            <a:fillRect/>
          </a:stretch>
        </p:blipFill>
        <p:spPr>
          <a:xfrm>
            <a:off x="5369357" y="3485693"/>
            <a:ext cx="307238" cy="307238"/>
          </a:xfrm>
          <a:prstGeom prst="rect">
            <a:avLst/>
          </a:prstGeom>
        </p:spPr>
      </p:pic>
      <p:sp>
        <p:nvSpPr>
          <p:cNvPr id="25" name="Text 19"/>
          <p:cNvSpPr/>
          <p:nvPr/>
        </p:nvSpPr>
        <p:spPr>
          <a:xfrm>
            <a:off x="5989320" y="3209544"/>
            <a:ext cx="283464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人材情報</a:t>
            </a:r>
            <a:endParaRPr lang="en-US" sz="1450" dirty="0"/>
          </a:p>
        </p:txBody>
      </p:sp>
      <p:sp>
        <p:nvSpPr>
          <p:cNvPr id="26" name="Text 20"/>
          <p:cNvSpPr/>
          <p:nvPr/>
        </p:nvSpPr>
        <p:spPr>
          <a:xfrm>
            <a:off x="5989320" y="3648456"/>
            <a:ext cx="2834640" cy="45720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会社が把握した人材を私的に活用</a:t>
            </a:r>
            <a:endParaRPr lang="en-US" sz="1150" dirty="0"/>
          </a:p>
        </p:txBody>
      </p:sp>
      <p:sp>
        <p:nvSpPr>
          <p:cNvPr id="27" name="Text 21"/>
          <p:cNvSpPr/>
          <p:nvPr/>
        </p:nvSpPr>
        <p:spPr>
          <a:xfrm>
            <a:off x="548640" y="4526280"/>
            <a:ext cx="8138160" cy="292608"/>
          </a:xfrm>
          <a:prstGeom prst="rect">
            <a:avLst/>
          </a:prstGeom>
          <a:noFill/>
          <a:ln/>
        </p:spPr>
        <p:txBody>
          <a:bodyPr wrap="square" lIns="0" tIns="0" rIns="0" bIns="0" rtlCol="0" anchor="ctr"/>
          <a:lstStyle/>
          <a:p>
            <a:pPr indent="0" marL="0">
              <a:buNone/>
            </a:pPr>
            <a:r>
              <a:rPr lang="en-US" sz="1250" i="1" dirty="0">
                <a:solidFill>
                  <a:srgbClr val="B42318"/>
                </a:solidFill>
                <a:latin typeface="Meiryo" pitchFamily="34" charset="0"/>
                <a:ea typeface="Meiryo" pitchFamily="34" charset="-122"/>
                <a:cs typeface="Meiryo" pitchFamily="34" charset="-120"/>
              </a:rPr>
              <a:t>「会社の情報を使わなければ機会を個人利用してよい」も誤りです。</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接待・贈答・紹介料・リベートとの接続</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17</a:t>
            </a:r>
            <a:endParaRPr lang="en-US" sz="900" dirty="0"/>
          </a:p>
        </p:txBody>
      </p:sp>
      <p:sp>
        <p:nvSpPr>
          <p:cNvPr id="6" name="Shape 4"/>
          <p:cNvSpPr/>
          <p:nvPr/>
        </p:nvSpPr>
        <p:spPr>
          <a:xfrm>
            <a:off x="548640" y="1325880"/>
            <a:ext cx="8046720" cy="914400"/>
          </a:xfrm>
          <a:prstGeom prst="roundRect">
            <a:avLst>
              <a:gd name="adj" fmla="val 7000"/>
            </a:avLst>
          </a:prstGeom>
          <a:solidFill>
            <a:srgbClr val="F3ECDD"/>
          </a:solidFill>
          <a:ln/>
          <a:effectLst>
            <a:outerShdw sx="100000" sy="100000" kx="0" ky="0" algn="bl" rotWithShape="0" blurRad="88900" dist="38100" dir="5400000">
              <a:srgbClr val="9AA7B2">
                <a:alpha val="22000"/>
              </a:srgbClr>
            </a:outerShdw>
          </a:effectLst>
        </p:spPr>
      </p:sp>
      <p:pic>
        <p:nvPicPr>
          <p:cNvPr id="7" name="Image 0" descr="preencoded.png">    </p:cNvPr>
          <p:cNvPicPr>
            <a:picLocks noChangeAspect="1"/>
          </p:cNvPicPr>
          <p:nvPr/>
        </p:nvPicPr>
        <p:blipFill>
          <a:blip r:embed="rId1"/>
          <a:stretch>
            <a:fillRect/>
          </a:stretch>
        </p:blipFill>
        <p:spPr>
          <a:xfrm>
            <a:off x="777240" y="1527048"/>
            <a:ext cx="457200" cy="457200"/>
          </a:xfrm>
          <a:prstGeom prst="rect">
            <a:avLst/>
          </a:prstGeom>
        </p:spPr>
      </p:pic>
      <p:sp>
        <p:nvSpPr>
          <p:cNvPr id="8" name="Text 5"/>
          <p:cNvSpPr/>
          <p:nvPr/>
        </p:nvSpPr>
        <p:spPr>
          <a:xfrm>
            <a:off x="1371600" y="1325880"/>
            <a:ext cx="7040880" cy="91440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取引先からの便益は、判断の公正性に影響し得ます（詳細は第14回）。</a:t>
            </a:r>
            <a:endParaRPr lang="en-US" sz="1500" dirty="0"/>
          </a:p>
        </p:txBody>
      </p:sp>
      <p:sp>
        <p:nvSpPr>
          <p:cNvPr id="9" name="Shape 6"/>
          <p:cNvSpPr/>
          <p:nvPr/>
        </p:nvSpPr>
        <p:spPr>
          <a:xfrm>
            <a:off x="548640" y="2423160"/>
            <a:ext cx="8046720" cy="420624"/>
          </a:xfrm>
          <a:prstGeom prst="roundRect">
            <a:avLst>
              <a:gd name="adj" fmla="val 15217"/>
            </a:avLst>
          </a:prstGeom>
          <a:solidFill>
            <a:srgbClr val="FFFFFF"/>
          </a:solidFill>
          <a:ln/>
          <a:effectLst>
            <a:outerShdw sx="100000" sy="100000" kx="0" ky="0" algn="bl" rotWithShape="0" blurRad="88900" dist="38100" dir="5400000">
              <a:srgbClr val="9AA7B2">
                <a:alpha val="22000"/>
              </a:srgbClr>
            </a:outerShdw>
          </a:effectLst>
        </p:spPr>
      </p:sp>
      <p:pic>
        <p:nvPicPr>
          <p:cNvPr id="10" name="Image 1" descr="preencoded.png">    </p:cNvPr>
          <p:cNvPicPr>
            <a:picLocks noChangeAspect="1"/>
          </p:cNvPicPr>
          <p:nvPr/>
        </p:nvPicPr>
        <p:blipFill>
          <a:blip r:embed="rId2"/>
          <a:stretch>
            <a:fillRect/>
          </a:stretch>
        </p:blipFill>
        <p:spPr>
          <a:xfrm>
            <a:off x="731520" y="2487168"/>
            <a:ext cx="256032" cy="256032"/>
          </a:xfrm>
          <a:prstGeom prst="rect">
            <a:avLst/>
          </a:prstGeom>
        </p:spPr>
      </p:pic>
      <p:sp>
        <p:nvSpPr>
          <p:cNvPr id="11" name="Text 7"/>
          <p:cNvSpPr/>
          <p:nvPr/>
        </p:nvSpPr>
        <p:spPr>
          <a:xfrm>
            <a:off x="1097280" y="2423160"/>
            <a:ext cx="7315200" cy="420624"/>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接待・会食・旅行・ゴルフ・チケット</a:t>
            </a:r>
            <a:endParaRPr lang="en-US" sz="1300" dirty="0"/>
          </a:p>
        </p:txBody>
      </p:sp>
      <p:sp>
        <p:nvSpPr>
          <p:cNvPr id="12" name="Shape 8"/>
          <p:cNvSpPr/>
          <p:nvPr/>
        </p:nvSpPr>
        <p:spPr>
          <a:xfrm>
            <a:off x="548640" y="2926080"/>
            <a:ext cx="8046720" cy="420624"/>
          </a:xfrm>
          <a:prstGeom prst="roundRect">
            <a:avLst>
              <a:gd name="adj" fmla="val 15217"/>
            </a:avLst>
          </a:prstGeom>
          <a:solidFill>
            <a:srgbClr val="FFFFFF"/>
          </a:solidFill>
          <a:ln/>
          <a:effectLst>
            <a:outerShdw sx="100000" sy="100000" kx="0" ky="0" algn="bl" rotWithShape="0" blurRad="88900" dist="38100" dir="5400000">
              <a:srgbClr val="9AA7B2">
                <a:alpha val="22000"/>
              </a:srgbClr>
            </a:outerShdw>
          </a:effectLst>
        </p:spPr>
      </p:sp>
      <p:pic>
        <p:nvPicPr>
          <p:cNvPr id="13" name="Image 2" descr="preencoded.png">    </p:cNvPr>
          <p:cNvPicPr>
            <a:picLocks noChangeAspect="1"/>
          </p:cNvPicPr>
          <p:nvPr/>
        </p:nvPicPr>
        <p:blipFill>
          <a:blip r:embed="rId3"/>
          <a:stretch>
            <a:fillRect/>
          </a:stretch>
        </p:blipFill>
        <p:spPr>
          <a:xfrm>
            <a:off x="731520" y="2990088"/>
            <a:ext cx="256032" cy="256032"/>
          </a:xfrm>
          <a:prstGeom prst="rect">
            <a:avLst/>
          </a:prstGeom>
        </p:spPr>
      </p:pic>
      <p:sp>
        <p:nvSpPr>
          <p:cNvPr id="14" name="Text 9"/>
          <p:cNvSpPr/>
          <p:nvPr/>
        </p:nvSpPr>
        <p:spPr>
          <a:xfrm>
            <a:off x="1097280" y="2926080"/>
            <a:ext cx="7315200" cy="420624"/>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割引・ポイント・個人的な値引き</a:t>
            </a:r>
            <a:endParaRPr lang="en-US" sz="1300" dirty="0"/>
          </a:p>
        </p:txBody>
      </p:sp>
      <p:sp>
        <p:nvSpPr>
          <p:cNvPr id="15" name="Shape 10"/>
          <p:cNvSpPr/>
          <p:nvPr/>
        </p:nvSpPr>
        <p:spPr>
          <a:xfrm>
            <a:off x="548640" y="3429000"/>
            <a:ext cx="8046720" cy="420624"/>
          </a:xfrm>
          <a:prstGeom prst="roundRect">
            <a:avLst>
              <a:gd name="adj" fmla="val 15217"/>
            </a:avLst>
          </a:prstGeom>
          <a:solidFill>
            <a:srgbClr val="FFFFFF"/>
          </a:solidFill>
          <a:ln/>
          <a:effectLst>
            <a:outerShdw sx="100000" sy="100000" kx="0" ky="0" algn="bl" rotWithShape="0" blurRad="88900" dist="38100" dir="5400000">
              <a:srgbClr val="9AA7B2">
                <a:alpha val="22000"/>
              </a:srgbClr>
            </a:outerShdw>
          </a:effectLst>
        </p:spPr>
      </p:sp>
      <p:pic>
        <p:nvPicPr>
          <p:cNvPr id="16" name="Image 3" descr="preencoded.png">    </p:cNvPr>
          <p:cNvPicPr>
            <a:picLocks noChangeAspect="1"/>
          </p:cNvPicPr>
          <p:nvPr/>
        </p:nvPicPr>
        <p:blipFill>
          <a:blip r:embed="rId4"/>
          <a:stretch>
            <a:fillRect/>
          </a:stretch>
        </p:blipFill>
        <p:spPr>
          <a:xfrm>
            <a:off x="731520" y="3493008"/>
            <a:ext cx="256032" cy="256032"/>
          </a:xfrm>
          <a:prstGeom prst="rect">
            <a:avLst/>
          </a:prstGeom>
        </p:spPr>
      </p:pic>
      <p:sp>
        <p:nvSpPr>
          <p:cNvPr id="17" name="Text 11"/>
          <p:cNvSpPr/>
          <p:nvPr/>
        </p:nvSpPr>
        <p:spPr>
          <a:xfrm>
            <a:off x="1097280" y="3429000"/>
            <a:ext cx="7315200" cy="420624"/>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個人的謝礼・紹介料・リベート・キックバック</a:t>
            </a:r>
            <a:endParaRPr lang="en-US" sz="1300" dirty="0"/>
          </a:p>
        </p:txBody>
      </p:sp>
      <p:sp>
        <p:nvSpPr>
          <p:cNvPr id="18" name="Shape 12"/>
          <p:cNvSpPr/>
          <p:nvPr/>
        </p:nvSpPr>
        <p:spPr>
          <a:xfrm>
            <a:off x="548640" y="3931920"/>
            <a:ext cx="8046720" cy="420624"/>
          </a:xfrm>
          <a:prstGeom prst="roundRect">
            <a:avLst>
              <a:gd name="adj" fmla="val 15217"/>
            </a:avLst>
          </a:prstGeom>
          <a:solidFill>
            <a:srgbClr val="FFFFFF"/>
          </a:solidFill>
          <a:ln/>
          <a:effectLst>
            <a:outerShdw sx="100000" sy="100000" kx="0" ky="0" algn="bl" rotWithShape="0" blurRad="88900" dist="38100" dir="5400000">
              <a:srgbClr val="9AA7B2">
                <a:alpha val="22000"/>
              </a:srgbClr>
            </a:outerShdw>
          </a:effectLst>
        </p:spPr>
      </p:sp>
      <p:pic>
        <p:nvPicPr>
          <p:cNvPr id="19" name="Image 4" descr="preencoded.png">    </p:cNvPr>
          <p:cNvPicPr>
            <a:picLocks noChangeAspect="1"/>
          </p:cNvPicPr>
          <p:nvPr/>
        </p:nvPicPr>
        <p:blipFill>
          <a:blip r:embed="rId5"/>
          <a:stretch>
            <a:fillRect/>
          </a:stretch>
        </p:blipFill>
        <p:spPr>
          <a:xfrm>
            <a:off x="731520" y="3995928"/>
            <a:ext cx="256032" cy="256032"/>
          </a:xfrm>
          <a:prstGeom prst="rect">
            <a:avLst/>
          </a:prstGeom>
        </p:spPr>
      </p:pic>
      <p:sp>
        <p:nvSpPr>
          <p:cNvPr id="20" name="Text 13"/>
          <p:cNvSpPr/>
          <p:nvPr/>
        </p:nvSpPr>
        <p:spPr>
          <a:xfrm>
            <a:off x="1097280" y="3931920"/>
            <a:ext cx="7315200" cy="420624"/>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株式・暗号資産などの個人的利益</a:t>
            </a:r>
            <a:endParaRPr lang="en-US" sz="1300" dirty="0"/>
          </a:p>
        </p:txBody>
      </p:sp>
      <p:sp>
        <p:nvSpPr>
          <p:cNvPr id="21" name="Text 14"/>
          <p:cNvSpPr/>
          <p:nvPr/>
        </p:nvSpPr>
        <p:spPr>
          <a:xfrm>
            <a:off x="548640" y="4553712"/>
            <a:ext cx="8138160" cy="274320"/>
          </a:xfrm>
          <a:prstGeom prst="rect">
            <a:avLst/>
          </a:prstGeom>
          <a:noFill/>
          <a:ln/>
        </p:spPr>
        <p:txBody>
          <a:bodyPr wrap="square" lIns="0" tIns="0" rIns="0" bIns="0" rtlCol="0" anchor="ctr"/>
          <a:lstStyle/>
          <a:p>
            <a:pPr indent="0" marL="0">
              <a:buNone/>
            </a:pPr>
            <a:r>
              <a:rPr lang="en-US" sz="1150" i="1" dirty="0">
                <a:solidFill>
                  <a:srgbClr val="5B6B78"/>
                </a:solidFill>
                <a:latin typeface="Meiryo" pitchFamily="34" charset="0"/>
                <a:ea typeface="Meiryo" pitchFamily="34" charset="-122"/>
                <a:cs typeface="Meiryo" pitchFamily="34" charset="-120"/>
              </a:rPr>
              <a:t>特に、選定・発注・価格交渉・検収中の相手からの便益は高リスク。金額基準・辞退・返却の詳細は第14回へ。</a:t>
            </a:r>
            <a:endParaRPr lang="en-US" sz="11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未公表情報とインサイダー取引への接続</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18</a:t>
            </a:r>
            <a:endParaRPr lang="en-US" sz="900" dirty="0"/>
          </a:p>
        </p:txBody>
      </p:sp>
      <p:sp>
        <p:nvSpPr>
          <p:cNvPr id="6" name="Text 4"/>
          <p:cNvSpPr/>
          <p:nvPr/>
        </p:nvSpPr>
        <p:spPr>
          <a:xfrm>
            <a:off x="548640" y="1170432"/>
            <a:ext cx="8138160" cy="365760"/>
          </a:xfrm>
          <a:prstGeom prst="rect">
            <a:avLst/>
          </a:prstGeom>
          <a:noFill/>
          <a:ln/>
        </p:spPr>
        <p:txBody>
          <a:bodyPr wrap="square" lIns="0" tIns="0" rIns="0" bIns="0" rtlCol="0" anchor="ctr"/>
          <a:lstStyle/>
          <a:p>
            <a:pPr indent="0" marL="0">
              <a:buNone/>
            </a:pPr>
            <a:r>
              <a:rPr lang="en-US" sz="1400" dirty="0">
                <a:solidFill>
                  <a:srgbClr val="263238"/>
                </a:solidFill>
                <a:latin typeface="Meiryo" pitchFamily="34" charset="0"/>
                <a:ea typeface="Meiryo" pitchFamily="34" charset="-122"/>
                <a:cs typeface="Meiryo" pitchFamily="34" charset="-120"/>
              </a:rPr>
              <a:t>職務上知った未公表情報を、個人的な投資判断に使ってはいけません。</a:t>
            </a:r>
            <a:endParaRPr lang="en-US" sz="1400" dirty="0"/>
          </a:p>
        </p:txBody>
      </p:sp>
      <p:sp>
        <p:nvSpPr>
          <p:cNvPr id="7" name="Shape 5"/>
          <p:cNvSpPr/>
          <p:nvPr/>
        </p:nvSpPr>
        <p:spPr>
          <a:xfrm>
            <a:off x="548640" y="1645920"/>
            <a:ext cx="3977640" cy="2834640"/>
          </a:xfrm>
          <a:prstGeom prst="roundRect">
            <a:avLst>
              <a:gd name="adj" fmla="val 2258"/>
            </a:avLst>
          </a:prstGeom>
          <a:solidFill>
            <a:srgbClr val="F8E6E3"/>
          </a:solidFill>
          <a:ln/>
          <a:effectLst>
            <a:outerShdw sx="100000" sy="100000" kx="0" ky="0" algn="bl" rotWithShape="0" blurRad="88900" dist="38100" dir="5400000">
              <a:srgbClr val="9AA7B2">
                <a:alpha val="22000"/>
              </a:srgbClr>
            </a:outerShdw>
          </a:effectLst>
        </p:spPr>
      </p:sp>
      <p:pic>
        <p:nvPicPr>
          <p:cNvPr id="8" name="Image 0" descr="preencoded.png">    </p:cNvPr>
          <p:cNvPicPr>
            <a:picLocks noChangeAspect="1"/>
          </p:cNvPicPr>
          <p:nvPr/>
        </p:nvPicPr>
        <p:blipFill>
          <a:blip r:embed="rId1"/>
          <a:stretch>
            <a:fillRect/>
          </a:stretch>
        </p:blipFill>
        <p:spPr>
          <a:xfrm>
            <a:off x="777240" y="1828800"/>
            <a:ext cx="329184" cy="329184"/>
          </a:xfrm>
          <a:prstGeom prst="rect">
            <a:avLst/>
          </a:prstGeom>
        </p:spPr>
      </p:pic>
      <p:sp>
        <p:nvSpPr>
          <p:cNvPr id="9" name="Text 6"/>
          <p:cNvSpPr/>
          <p:nvPr/>
        </p:nvSpPr>
        <p:spPr>
          <a:xfrm>
            <a:off x="1188720" y="1828800"/>
            <a:ext cx="3200400" cy="365760"/>
          </a:xfrm>
          <a:prstGeom prst="rect">
            <a:avLst/>
          </a:prstGeom>
          <a:noFill/>
          <a:ln/>
        </p:spPr>
        <p:txBody>
          <a:bodyPr wrap="square" lIns="0" tIns="0" rIns="0" bIns="0" rtlCol="0" anchor="ctr"/>
          <a:lstStyle/>
          <a:p>
            <a:pPr indent="0" marL="0">
              <a:buNone/>
            </a:pPr>
            <a:r>
              <a:rPr lang="en-US" sz="1500" b="1" dirty="0">
                <a:solidFill>
                  <a:srgbClr val="B42318"/>
                </a:solidFill>
                <a:latin typeface="Meiryo" pitchFamily="34" charset="0"/>
                <a:ea typeface="Meiryo" pitchFamily="34" charset="-122"/>
                <a:cs typeface="Meiryo" pitchFamily="34" charset="-120"/>
              </a:rPr>
              <a:t>してはいけない</a:t>
            </a:r>
            <a:endParaRPr lang="en-US" sz="1500" dirty="0"/>
          </a:p>
        </p:txBody>
      </p:sp>
      <p:sp>
        <p:nvSpPr>
          <p:cNvPr id="10" name="Text 7"/>
          <p:cNvSpPr/>
          <p:nvPr/>
        </p:nvSpPr>
        <p:spPr>
          <a:xfrm>
            <a:off x="822960" y="2377440"/>
            <a:ext cx="3566160" cy="411480"/>
          </a:xfrm>
          <a:prstGeom prst="rect">
            <a:avLst/>
          </a:prstGeom>
          <a:noFill/>
          <a:ln/>
        </p:spPr>
        <p:txBody>
          <a:bodyPr wrap="square" lIns="0" tIns="0" rIns="0" bIns="0" rtlCol="0" anchor="ctr"/>
          <a:lstStyle/>
          <a:p>
            <a:pPr marL="152400" indent="-152400">
              <a:buSzPct val="100000"/>
              <a:buChar char="•"/>
            </a:pPr>
            <a:r>
              <a:rPr lang="en-US" sz="1250" dirty="0">
                <a:solidFill>
                  <a:srgbClr val="263238"/>
                </a:solidFill>
                <a:latin typeface="Meiryo" pitchFamily="34" charset="0"/>
                <a:ea typeface="Meiryo" pitchFamily="34" charset="-122"/>
                <a:cs typeface="Meiryo" pitchFamily="34" charset="-120"/>
              </a:rPr>
              <a:t>未公表情報で自社・取引先株を売買</a:t>
            </a:r>
            <a:endParaRPr lang="en-US" sz="1250" dirty="0"/>
          </a:p>
        </p:txBody>
      </p:sp>
      <p:sp>
        <p:nvSpPr>
          <p:cNvPr id="11" name="Text 8"/>
          <p:cNvSpPr/>
          <p:nvPr/>
        </p:nvSpPr>
        <p:spPr>
          <a:xfrm>
            <a:off x="822960" y="2834640"/>
            <a:ext cx="3566160" cy="411480"/>
          </a:xfrm>
          <a:prstGeom prst="rect">
            <a:avLst/>
          </a:prstGeom>
          <a:noFill/>
          <a:ln/>
        </p:spPr>
        <p:txBody>
          <a:bodyPr wrap="square" lIns="0" tIns="0" rIns="0" bIns="0" rtlCol="0" anchor="ctr"/>
          <a:lstStyle/>
          <a:p>
            <a:pPr marL="152400" indent="-152400">
              <a:buSzPct val="100000"/>
              <a:buChar char="•"/>
            </a:pPr>
            <a:r>
              <a:rPr lang="en-US" sz="1250" dirty="0">
                <a:solidFill>
                  <a:srgbClr val="263238"/>
                </a:solidFill>
                <a:latin typeface="Meiryo" pitchFamily="34" charset="0"/>
                <a:ea typeface="Meiryo" pitchFamily="34" charset="-122"/>
                <a:cs typeface="Meiryo" pitchFamily="34" charset="-120"/>
              </a:rPr>
              <a:t>暗号資産・不動産の取引に使う</a:t>
            </a:r>
            <a:endParaRPr lang="en-US" sz="1250" dirty="0"/>
          </a:p>
        </p:txBody>
      </p:sp>
      <p:sp>
        <p:nvSpPr>
          <p:cNvPr id="12" name="Text 9"/>
          <p:cNvSpPr/>
          <p:nvPr/>
        </p:nvSpPr>
        <p:spPr>
          <a:xfrm>
            <a:off x="822960" y="3291840"/>
            <a:ext cx="3566160" cy="411480"/>
          </a:xfrm>
          <a:prstGeom prst="rect">
            <a:avLst/>
          </a:prstGeom>
          <a:noFill/>
          <a:ln/>
        </p:spPr>
        <p:txBody>
          <a:bodyPr wrap="square" lIns="0" tIns="0" rIns="0" bIns="0" rtlCol="0" anchor="ctr"/>
          <a:lstStyle/>
          <a:p>
            <a:pPr marL="152400" indent="-152400">
              <a:buSzPct val="100000"/>
              <a:buChar char="•"/>
            </a:pPr>
            <a:r>
              <a:rPr lang="en-US" sz="1250" dirty="0">
                <a:solidFill>
                  <a:srgbClr val="263238"/>
                </a:solidFill>
                <a:latin typeface="Meiryo" pitchFamily="34" charset="0"/>
                <a:ea typeface="Meiryo" pitchFamily="34" charset="-122"/>
                <a:cs typeface="Meiryo" pitchFamily="34" charset="-120"/>
              </a:rPr>
              <a:t>家族名義・知人名義での取引</a:t>
            </a:r>
            <a:endParaRPr lang="en-US" sz="1250" dirty="0"/>
          </a:p>
        </p:txBody>
      </p:sp>
      <p:sp>
        <p:nvSpPr>
          <p:cNvPr id="13" name="Text 10"/>
          <p:cNvSpPr/>
          <p:nvPr/>
        </p:nvSpPr>
        <p:spPr>
          <a:xfrm>
            <a:off x="822960" y="3749040"/>
            <a:ext cx="3566160" cy="411480"/>
          </a:xfrm>
          <a:prstGeom prst="rect">
            <a:avLst/>
          </a:prstGeom>
          <a:noFill/>
          <a:ln/>
        </p:spPr>
        <p:txBody>
          <a:bodyPr wrap="square" lIns="0" tIns="0" rIns="0" bIns="0" rtlCol="0" anchor="ctr"/>
          <a:lstStyle/>
          <a:p>
            <a:pPr marL="152400" indent="-152400">
              <a:buSzPct val="100000"/>
              <a:buChar char="•"/>
            </a:pPr>
            <a:r>
              <a:rPr lang="en-US" sz="1250" dirty="0">
                <a:solidFill>
                  <a:srgbClr val="263238"/>
                </a:solidFill>
                <a:latin typeface="Meiryo" pitchFamily="34" charset="0"/>
                <a:ea typeface="Meiryo" pitchFamily="34" charset="-122"/>
                <a:cs typeface="Meiryo" pitchFamily="34" charset="-120"/>
              </a:rPr>
              <a:t>情報を他人に伝えて取引させる</a:t>
            </a:r>
            <a:endParaRPr lang="en-US" sz="1250" dirty="0"/>
          </a:p>
        </p:txBody>
      </p:sp>
      <p:sp>
        <p:nvSpPr>
          <p:cNvPr id="14" name="Shape 11"/>
          <p:cNvSpPr/>
          <p:nvPr/>
        </p:nvSpPr>
        <p:spPr>
          <a:xfrm>
            <a:off x="4617720" y="1645920"/>
            <a:ext cx="3977640" cy="2834640"/>
          </a:xfrm>
          <a:prstGeom prst="roundRect">
            <a:avLst>
              <a:gd name="adj" fmla="val 2258"/>
            </a:avLst>
          </a:prstGeom>
          <a:solidFill>
            <a:srgbClr val="E8EDF3"/>
          </a:solidFill>
          <a:ln/>
          <a:effectLst>
            <a:outerShdw sx="100000" sy="100000" kx="0" ky="0" algn="bl" rotWithShape="0" blurRad="88900" dist="38100" dir="5400000">
              <a:srgbClr val="9AA7B2">
                <a:alpha val="22000"/>
              </a:srgbClr>
            </a:outerShdw>
          </a:effectLst>
        </p:spPr>
      </p:sp>
      <p:pic>
        <p:nvPicPr>
          <p:cNvPr id="15" name="Image 1" descr="preencoded.png">    </p:cNvPr>
          <p:cNvPicPr>
            <a:picLocks noChangeAspect="1"/>
          </p:cNvPicPr>
          <p:nvPr/>
        </p:nvPicPr>
        <p:blipFill>
          <a:blip r:embed="rId2"/>
          <a:stretch>
            <a:fillRect/>
          </a:stretch>
        </p:blipFill>
        <p:spPr>
          <a:xfrm>
            <a:off x="4846320" y="1828800"/>
            <a:ext cx="329184" cy="329184"/>
          </a:xfrm>
          <a:prstGeom prst="rect">
            <a:avLst/>
          </a:prstGeom>
        </p:spPr>
      </p:pic>
      <p:sp>
        <p:nvSpPr>
          <p:cNvPr id="16" name="Text 12"/>
          <p:cNvSpPr/>
          <p:nvPr/>
        </p:nvSpPr>
        <p:spPr>
          <a:xfrm>
            <a:off x="5257800" y="1828800"/>
            <a:ext cx="3108960" cy="36576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本研修での扱い</a:t>
            </a:r>
            <a:endParaRPr lang="en-US" sz="1500" dirty="0"/>
          </a:p>
        </p:txBody>
      </p:sp>
      <p:sp>
        <p:nvSpPr>
          <p:cNvPr id="17" name="Text 13"/>
          <p:cNvSpPr/>
          <p:nvPr/>
        </p:nvSpPr>
        <p:spPr>
          <a:xfrm>
            <a:off x="4892040" y="2331720"/>
            <a:ext cx="3520440" cy="2011680"/>
          </a:xfrm>
          <a:prstGeom prst="rect">
            <a:avLst/>
          </a:prstGeom>
          <a:noFill/>
          <a:ln/>
        </p:spPr>
        <p:txBody>
          <a:bodyPr wrap="square" lIns="0" tIns="0" rIns="0" bIns="0" rtlCol="0" anchor="t"/>
          <a:lstStyle/>
          <a:p>
            <a:pPr indent="0" marL="0">
              <a:lnSpc>
                <a:spcPct val="115000"/>
              </a:lnSpc>
              <a:buNone/>
            </a:pPr>
            <a:r>
              <a:rPr lang="en-US" sz="1250" b="1" dirty="0">
                <a:solidFill>
                  <a:srgbClr val="16314F"/>
                </a:solidFill>
                <a:latin typeface="Meiryo" pitchFamily="34" charset="0"/>
                <a:ea typeface="Meiryo" pitchFamily="34" charset="-122"/>
                <a:cs typeface="Meiryo" pitchFamily="34" charset="-120"/>
              </a:rPr>
              <a:t>「職務上知った情報を個人的利益のために使わない」</a:t>
            </a:r>
            <a:endParaRPr lang="en-US" sz="1250" dirty="0"/>
          </a:p>
          <a:p>
            <a:pPr indent="0" marL="0">
              <a:lnSpc>
                <a:spcPct val="115000"/>
              </a:lnSpc>
              <a:buNone/>
            </a:pPr>
            <a:r>
              <a:rPr lang="en-US" sz="1250" dirty="0">
                <a:solidFill>
                  <a:srgbClr val="263238"/>
                </a:solidFill>
                <a:latin typeface="Meiryo" pitchFamily="34" charset="0"/>
                <a:ea typeface="Meiryo" pitchFamily="34" charset="-122"/>
                <a:cs typeface="Meiryo" pitchFamily="34" charset="-120"/>
              </a:rPr>
              <a:t>という利益相反の観点に留めます。</a:t>
            </a:r>
            <a:endParaRPr lang="en-US" sz="1250" dirty="0"/>
          </a:p>
          <a:p>
            <a:pPr indent="0" marL="0">
              <a:lnSpc>
                <a:spcPct val="115000"/>
              </a:lnSpc>
              <a:buNone/>
            </a:pPr>
            <a:endParaRPr lang="en-US" sz="1250" dirty="0"/>
          </a:p>
          <a:p>
            <a:pPr indent="0" marL="0">
              <a:lnSpc>
                <a:spcPct val="115000"/>
              </a:lnSpc>
              <a:buNone/>
            </a:pPr>
            <a:r>
              <a:rPr lang="en-US" sz="1250" dirty="0">
                <a:solidFill>
                  <a:srgbClr val="263238"/>
                </a:solidFill>
                <a:latin typeface="Meiryo" pitchFamily="34" charset="0"/>
                <a:ea typeface="Meiryo" pitchFamily="34" charset="-122"/>
                <a:cs typeface="Meiryo" pitchFamily="34" charset="-120"/>
              </a:rPr>
              <a:t>重要事実・公開買付け等事実・会社関係者・情報受領者・家族名義取引の詳細は </a:t>
            </a:r>
            <a:pPr indent="0" marL="0">
              <a:lnSpc>
                <a:spcPct val="115000"/>
              </a:lnSpc>
              <a:buNone/>
            </a:pPr>
            <a:r>
              <a:rPr lang="en-US" sz="1250" b="1" dirty="0">
                <a:solidFill>
                  <a:srgbClr val="237A75"/>
                </a:solidFill>
                <a:latin typeface="Meiryo" pitchFamily="34" charset="0"/>
                <a:ea typeface="Meiryo" pitchFamily="34" charset="-122"/>
                <a:cs typeface="Meiryo" pitchFamily="34" charset="-120"/>
              </a:rPr>
              <a:t>第20回</a:t>
            </a:r>
            <a:pPr indent="0" marL="0">
              <a:lnSpc>
                <a:spcPct val="115000"/>
              </a:lnSpc>
              <a:buNone/>
            </a:pPr>
            <a:r>
              <a:rPr lang="en-US" sz="1250" dirty="0">
                <a:solidFill>
                  <a:srgbClr val="263238"/>
                </a:solidFill>
                <a:latin typeface="Meiryo" pitchFamily="34" charset="0"/>
                <a:ea typeface="Meiryo" pitchFamily="34" charset="-122"/>
                <a:cs typeface="Meiryo" pitchFamily="34" charset="-120"/>
              </a:rPr>
              <a:t> へ。</a:t>
            </a:r>
            <a:endParaRPr lang="en-US" sz="12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400" b="1" dirty="0">
                <a:solidFill>
                  <a:srgbClr val="16314F"/>
                </a:solidFill>
                <a:latin typeface="Meiryo" pitchFamily="34" charset="0"/>
                <a:ea typeface="Meiryo" pitchFamily="34" charset="-122"/>
                <a:cs typeface="Meiryo" pitchFamily="34" charset="-120"/>
              </a:rPr>
              <a:t>役員・取締役の競業・利益相反取引</a:t>
            </a:r>
            <a:endParaRPr lang="en-US" sz="24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19</a:t>
            </a:r>
            <a:endParaRPr lang="en-US" sz="900" dirty="0"/>
          </a:p>
        </p:txBody>
      </p:sp>
      <p:sp>
        <p:nvSpPr>
          <p:cNvPr id="6" name="Text 4"/>
          <p:cNvSpPr/>
          <p:nvPr/>
        </p:nvSpPr>
        <p:spPr>
          <a:xfrm>
            <a:off x="548640" y="1170432"/>
            <a:ext cx="8138160" cy="365760"/>
          </a:xfrm>
          <a:prstGeom prst="rect">
            <a:avLst/>
          </a:prstGeom>
          <a:noFill/>
          <a:ln/>
        </p:spPr>
        <p:txBody>
          <a:bodyPr wrap="square" lIns="0" tIns="0" rIns="0" bIns="0" rtlCol="0" anchor="ctr"/>
          <a:lstStyle/>
          <a:p>
            <a:pPr indent="0" marL="0">
              <a:buNone/>
            </a:pPr>
            <a:r>
              <a:rPr lang="en-US" sz="1400" dirty="0">
                <a:solidFill>
                  <a:srgbClr val="263238"/>
                </a:solidFill>
                <a:latin typeface="Meiryo" pitchFamily="34" charset="0"/>
                <a:ea typeface="Meiryo" pitchFamily="34" charset="-122"/>
                <a:cs typeface="Meiryo" pitchFamily="34" charset="-120"/>
              </a:rPr>
              <a:t>役員・取締役・執行役員は、会社法上の規律にも特に注意します。</a:t>
            </a:r>
            <a:endParaRPr lang="en-US" sz="1400" dirty="0"/>
          </a:p>
        </p:txBody>
      </p:sp>
      <p:sp>
        <p:nvSpPr>
          <p:cNvPr id="7" name="Shape 5"/>
          <p:cNvSpPr/>
          <p:nvPr/>
        </p:nvSpPr>
        <p:spPr>
          <a:xfrm>
            <a:off x="548640" y="1664208"/>
            <a:ext cx="2606040" cy="1417320"/>
          </a:xfrm>
          <a:prstGeom prst="roundRect">
            <a:avLst>
              <a:gd name="adj" fmla="val 4516"/>
            </a:avLst>
          </a:prstGeom>
          <a:solidFill>
            <a:srgbClr val="FFFFFF"/>
          </a:solidFill>
          <a:ln/>
          <a:effectLst>
            <a:outerShdw sx="100000" sy="100000" kx="0" ky="0" algn="bl" rotWithShape="0" blurRad="88900" dist="38100" dir="5400000">
              <a:srgbClr val="9AA7B2">
                <a:alpha val="22000"/>
              </a:srgbClr>
            </a:outerShdw>
          </a:effectLst>
        </p:spPr>
      </p:sp>
      <p:sp>
        <p:nvSpPr>
          <p:cNvPr id="8" name="Text 6"/>
          <p:cNvSpPr/>
          <p:nvPr/>
        </p:nvSpPr>
        <p:spPr>
          <a:xfrm>
            <a:off x="640080" y="1828800"/>
            <a:ext cx="2423160" cy="457200"/>
          </a:xfrm>
          <a:prstGeom prst="rect">
            <a:avLst/>
          </a:prstGeom>
          <a:noFill/>
          <a:ln/>
        </p:spPr>
        <p:txBody>
          <a:bodyPr wrap="square" lIns="0" tIns="0" rIns="0" bIns="0" rtlCol="0" anchor="ctr"/>
          <a:lstStyle/>
          <a:p>
            <a:pPr algn="ctr" indent="0" marL="0">
              <a:buNone/>
            </a:pPr>
            <a:r>
              <a:rPr lang="en-US" sz="1500" b="1" dirty="0">
                <a:solidFill>
                  <a:srgbClr val="16314F"/>
                </a:solidFill>
                <a:latin typeface="Meiryo" pitchFamily="34" charset="0"/>
                <a:ea typeface="Meiryo" pitchFamily="34" charset="-122"/>
                <a:cs typeface="Meiryo" pitchFamily="34" charset="-120"/>
              </a:rPr>
              <a:t>競業取引</a:t>
            </a:r>
            <a:endParaRPr lang="en-US" sz="1500" dirty="0"/>
          </a:p>
        </p:txBody>
      </p:sp>
      <p:sp>
        <p:nvSpPr>
          <p:cNvPr id="9" name="Text 7"/>
          <p:cNvSpPr/>
          <p:nvPr/>
        </p:nvSpPr>
        <p:spPr>
          <a:xfrm>
            <a:off x="713232" y="2322576"/>
            <a:ext cx="2276856" cy="685800"/>
          </a:xfrm>
          <a:prstGeom prst="rect">
            <a:avLst/>
          </a:prstGeom>
          <a:noFill/>
          <a:ln/>
        </p:spPr>
        <p:txBody>
          <a:bodyPr wrap="square" lIns="0" tIns="0" rIns="0" bIns="0" rtlCol="0" anchor="t"/>
          <a:lstStyle/>
          <a:p>
            <a:pPr algn="ctr" indent="0" marL="0">
              <a:buNone/>
            </a:pPr>
            <a:r>
              <a:rPr lang="en-US" sz="1100" dirty="0">
                <a:solidFill>
                  <a:srgbClr val="5B6B78"/>
                </a:solidFill>
                <a:latin typeface="Meiryo" pitchFamily="34" charset="0"/>
                <a:ea typeface="Meiryo" pitchFamily="34" charset="-122"/>
                <a:cs typeface="Meiryo" pitchFamily="34" charset="-120"/>
              </a:rPr>
              <a:t>自己・第三者のため、会社の事業の部類に属する取引（356条1項1号）</a:t>
            </a:r>
            <a:endParaRPr lang="en-US" sz="1100" dirty="0"/>
          </a:p>
        </p:txBody>
      </p:sp>
      <p:sp>
        <p:nvSpPr>
          <p:cNvPr id="10" name="Shape 8"/>
          <p:cNvSpPr/>
          <p:nvPr/>
        </p:nvSpPr>
        <p:spPr>
          <a:xfrm>
            <a:off x="3410712" y="1664208"/>
            <a:ext cx="2606040" cy="1417320"/>
          </a:xfrm>
          <a:prstGeom prst="roundRect">
            <a:avLst>
              <a:gd name="adj" fmla="val 4516"/>
            </a:avLst>
          </a:prstGeom>
          <a:solidFill>
            <a:srgbClr val="FFFFFF"/>
          </a:solidFill>
          <a:ln/>
          <a:effectLst>
            <a:outerShdw sx="100000" sy="100000" kx="0" ky="0" algn="bl" rotWithShape="0" blurRad="88900" dist="38100" dir="5400000">
              <a:srgbClr val="9AA7B2">
                <a:alpha val="22000"/>
              </a:srgbClr>
            </a:outerShdw>
          </a:effectLst>
        </p:spPr>
      </p:sp>
      <p:sp>
        <p:nvSpPr>
          <p:cNvPr id="11" name="Text 9"/>
          <p:cNvSpPr/>
          <p:nvPr/>
        </p:nvSpPr>
        <p:spPr>
          <a:xfrm>
            <a:off x="3502152" y="1828800"/>
            <a:ext cx="2423160" cy="457200"/>
          </a:xfrm>
          <a:prstGeom prst="rect">
            <a:avLst/>
          </a:prstGeom>
          <a:noFill/>
          <a:ln/>
        </p:spPr>
        <p:txBody>
          <a:bodyPr wrap="square" lIns="0" tIns="0" rIns="0" bIns="0" rtlCol="0" anchor="ctr"/>
          <a:lstStyle/>
          <a:p>
            <a:pPr algn="ctr" indent="0" marL="0">
              <a:buNone/>
            </a:pPr>
            <a:r>
              <a:rPr lang="en-US" sz="1500" b="1" dirty="0">
                <a:solidFill>
                  <a:srgbClr val="16314F"/>
                </a:solidFill>
                <a:latin typeface="Meiryo" pitchFamily="34" charset="0"/>
                <a:ea typeface="Meiryo" pitchFamily="34" charset="-122"/>
                <a:cs typeface="Meiryo" pitchFamily="34" charset="-120"/>
              </a:rPr>
              <a:t>自己取引(直接)</a:t>
            </a:r>
            <a:endParaRPr lang="en-US" sz="1500" dirty="0"/>
          </a:p>
        </p:txBody>
      </p:sp>
      <p:sp>
        <p:nvSpPr>
          <p:cNvPr id="12" name="Text 10"/>
          <p:cNvSpPr/>
          <p:nvPr/>
        </p:nvSpPr>
        <p:spPr>
          <a:xfrm>
            <a:off x="3575304" y="2322576"/>
            <a:ext cx="2276856" cy="685800"/>
          </a:xfrm>
          <a:prstGeom prst="rect">
            <a:avLst/>
          </a:prstGeom>
          <a:noFill/>
          <a:ln/>
        </p:spPr>
        <p:txBody>
          <a:bodyPr wrap="square" lIns="0" tIns="0" rIns="0" bIns="0" rtlCol="0" anchor="t"/>
          <a:lstStyle/>
          <a:p>
            <a:pPr algn="ctr" indent="0" marL="0">
              <a:buNone/>
            </a:pPr>
            <a:r>
              <a:rPr lang="en-US" sz="1100" dirty="0">
                <a:solidFill>
                  <a:srgbClr val="5B6B78"/>
                </a:solidFill>
                <a:latin typeface="Meiryo" pitchFamily="34" charset="0"/>
                <a:ea typeface="Meiryo" pitchFamily="34" charset="-122"/>
                <a:cs typeface="Meiryo" pitchFamily="34" charset="-120"/>
              </a:rPr>
              <a:t>自己・第三者のため、会社と取引（356条1項2号）</a:t>
            </a:r>
            <a:endParaRPr lang="en-US" sz="1100" dirty="0"/>
          </a:p>
        </p:txBody>
      </p:sp>
      <p:sp>
        <p:nvSpPr>
          <p:cNvPr id="13" name="Shape 11"/>
          <p:cNvSpPr/>
          <p:nvPr/>
        </p:nvSpPr>
        <p:spPr>
          <a:xfrm>
            <a:off x="6272784" y="1664208"/>
            <a:ext cx="2606040" cy="1417320"/>
          </a:xfrm>
          <a:prstGeom prst="roundRect">
            <a:avLst>
              <a:gd name="adj" fmla="val 4516"/>
            </a:avLst>
          </a:prstGeom>
          <a:solidFill>
            <a:srgbClr val="FFFFFF"/>
          </a:solidFill>
          <a:ln/>
          <a:effectLst>
            <a:outerShdw sx="100000" sy="100000" kx="0" ky="0" algn="bl" rotWithShape="0" blurRad="88900" dist="38100" dir="5400000">
              <a:srgbClr val="9AA7B2">
                <a:alpha val="22000"/>
              </a:srgbClr>
            </a:outerShdw>
          </a:effectLst>
        </p:spPr>
      </p:sp>
      <p:sp>
        <p:nvSpPr>
          <p:cNvPr id="14" name="Text 12"/>
          <p:cNvSpPr/>
          <p:nvPr/>
        </p:nvSpPr>
        <p:spPr>
          <a:xfrm>
            <a:off x="6364224" y="1828800"/>
            <a:ext cx="2423160" cy="457200"/>
          </a:xfrm>
          <a:prstGeom prst="rect">
            <a:avLst/>
          </a:prstGeom>
          <a:noFill/>
          <a:ln/>
        </p:spPr>
        <p:txBody>
          <a:bodyPr wrap="square" lIns="0" tIns="0" rIns="0" bIns="0" rtlCol="0" anchor="ctr"/>
          <a:lstStyle/>
          <a:p>
            <a:pPr algn="ctr" indent="0" marL="0">
              <a:buNone/>
            </a:pPr>
            <a:r>
              <a:rPr lang="en-US" sz="1500" b="1" dirty="0">
                <a:solidFill>
                  <a:srgbClr val="16314F"/>
                </a:solidFill>
                <a:latin typeface="Meiryo" pitchFamily="34" charset="0"/>
                <a:ea typeface="Meiryo" pitchFamily="34" charset="-122"/>
                <a:cs typeface="Meiryo" pitchFamily="34" charset="-120"/>
              </a:rPr>
              <a:t>利益相反(間接)</a:t>
            </a:r>
            <a:endParaRPr lang="en-US" sz="1500" dirty="0"/>
          </a:p>
        </p:txBody>
      </p:sp>
      <p:sp>
        <p:nvSpPr>
          <p:cNvPr id="15" name="Text 13"/>
          <p:cNvSpPr/>
          <p:nvPr/>
        </p:nvSpPr>
        <p:spPr>
          <a:xfrm>
            <a:off x="6437376" y="2322576"/>
            <a:ext cx="2276856" cy="685800"/>
          </a:xfrm>
          <a:prstGeom prst="rect">
            <a:avLst/>
          </a:prstGeom>
          <a:noFill/>
          <a:ln/>
        </p:spPr>
        <p:txBody>
          <a:bodyPr wrap="square" lIns="0" tIns="0" rIns="0" bIns="0" rtlCol="0" anchor="t"/>
          <a:lstStyle/>
          <a:p>
            <a:pPr algn="ctr" indent="0" marL="0">
              <a:buNone/>
            </a:pPr>
            <a:r>
              <a:rPr lang="en-US" sz="1100" dirty="0">
                <a:solidFill>
                  <a:srgbClr val="5B6B78"/>
                </a:solidFill>
                <a:latin typeface="Meiryo" pitchFamily="34" charset="0"/>
                <a:ea typeface="Meiryo" pitchFamily="34" charset="-122"/>
                <a:cs typeface="Meiryo" pitchFamily="34" charset="-120"/>
              </a:rPr>
              <a:t>会社が取締役の債務保証等、利益が相反する取引（356条1項3号）</a:t>
            </a:r>
            <a:endParaRPr lang="en-US" sz="1100" dirty="0"/>
          </a:p>
        </p:txBody>
      </p:sp>
      <p:sp>
        <p:nvSpPr>
          <p:cNvPr id="16" name="Shape 14"/>
          <p:cNvSpPr/>
          <p:nvPr/>
        </p:nvSpPr>
        <p:spPr>
          <a:xfrm>
            <a:off x="548640" y="3246120"/>
            <a:ext cx="8046720" cy="1234440"/>
          </a:xfrm>
          <a:prstGeom prst="roundRect">
            <a:avLst>
              <a:gd name="adj" fmla="val 5185"/>
            </a:avLst>
          </a:prstGeom>
          <a:solidFill>
            <a:srgbClr val="E8EDF3"/>
          </a:solidFill>
          <a:ln/>
          <a:effectLst>
            <a:outerShdw sx="100000" sy="100000" kx="0" ky="0" algn="bl" rotWithShape="0" blurRad="88900" dist="38100" dir="5400000">
              <a:srgbClr val="9AA7B2">
                <a:alpha val="22000"/>
              </a:srgbClr>
            </a:outerShdw>
          </a:effectLst>
        </p:spPr>
      </p:sp>
      <p:sp>
        <p:nvSpPr>
          <p:cNvPr id="17" name="Text 15"/>
          <p:cNvSpPr/>
          <p:nvPr/>
        </p:nvSpPr>
        <p:spPr>
          <a:xfrm>
            <a:off x="777240" y="3346704"/>
            <a:ext cx="7589520" cy="32004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会社法上のポイント（現場では独断しない）</a:t>
            </a:r>
            <a:endParaRPr lang="en-US" sz="1400" dirty="0"/>
          </a:p>
        </p:txBody>
      </p:sp>
      <p:sp>
        <p:nvSpPr>
          <p:cNvPr id="18" name="Text 16"/>
          <p:cNvSpPr/>
          <p:nvPr/>
        </p:nvSpPr>
        <p:spPr>
          <a:xfrm>
            <a:off x="777240" y="3694176"/>
            <a:ext cx="7680960" cy="256032"/>
          </a:xfrm>
          <a:prstGeom prst="rect">
            <a:avLst/>
          </a:prstGeom>
          <a:noFill/>
          <a:ln/>
        </p:spPr>
        <p:txBody>
          <a:bodyPr wrap="square" lIns="0" tIns="0" rIns="0" bIns="0" rtlCol="0" anchor="ctr"/>
          <a:lstStyle/>
          <a:p>
            <a:pPr marL="127000" indent="-127000">
              <a:buSzPct val="100000"/>
              <a:buChar char="•"/>
            </a:pPr>
            <a:r>
              <a:rPr lang="en-US" sz="1150" dirty="0">
                <a:solidFill>
                  <a:srgbClr val="263238"/>
                </a:solidFill>
                <a:latin typeface="Meiryo" pitchFamily="34" charset="0"/>
                <a:ea typeface="Meiryo" pitchFamily="34" charset="-122"/>
                <a:cs typeface="Meiryo" pitchFamily="34" charset="-120"/>
              </a:rPr>
              <a:t>重要な事実を開示し、株主総会（取締役会設置会社は取締役会）の承認が必要（356条・365条1項）</a:t>
            </a:r>
            <a:endParaRPr lang="en-US" sz="1150" dirty="0"/>
          </a:p>
        </p:txBody>
      </p:sp>
      <p:sp>
        <p:nvSpPr>
          <p:cNvPr id="19" name="Text 17"/>
          <p:cNvSpPr/>
          <p:nvPr/>
        </p:nvSpPr>
        <p:spPr>
          <a:xfrm>
            <a:off x="777240" y="3959352"/>
            <a:ext cx="7680960" cy="256032"/>
          </a:xfrm>
          <a:prstGeom prst="rect">
            <a:avLst/>
          </a:prstGeom>
          <a:noFill/>
          <a:ln/>
        </p:spPr>
        <p:txBody>
          <a:bodyPr wrap="square" lIns="0" tIns="0" rIns="0" bIns="0" rtlCol="0" anchor="ctr"/>
          <a:lstStyle/>
          <a:p>
            <a:pPr marL="127000" indent="-127000">
              <a:buSzPct val="100000"/>
              <a:buChar char="•"/>
            </a:pPr>
            <a:r>
              <a:rPr lang="en-US" sz="1150" dirty="0">
                <a:solidFill>
                  <a:srgbClr val="263238"/>
                </a:solidFill>
                <a:latin typeface="Meiryo" pitchFamily="34" charset="0"/>
                <a:ea typeface="Meiryo" pitchFamily="34" charset="-122"/>
                <a:cs typeface="Meiryo" pitchFamily="34" charset="-120"/>
              </a:rPr>
              <a:t>取締役会設置会社では取引後、遅滞なく取締役会へ報告（365条2項）</a:t>
            </a:r>
            <a:endParaRPr lang="en-US" sz="1150" dirty="0"/>
          </a:p>
        </p:txBody>
      </p:sp>
      <p:sp>
        <p:nvSpPr>
          <p:cNvPr id="20" name="Text 18"/>
          <p:cNvSpPr/>
          <p:nvPr/>
        </p:nvSpPr>
        <p:spPr>
          <a:xfrm>
            <a:off x="777240" y="4224528"/>
            <a:ext cx="7680960" cy="256032"/>
          </a:xfrm>
          <a:prstGeom prst="rect">
            <a:avLst/>
          </a:prstGeom>
          <a:noFill/>
          <a:ln/>
        </p:spPr>
        <p:txBody>
          <a:bodyPr wrap="square" lIns="0" tIns="0" rIns="0" bIns="0" rtlCol="0" anchor="ctr"/>
          <a:lstStyle/>
          <a:p>
            <a:pPr marL="127000" indent="-127000">
              <a:buSzPct val="100000"/>
              <a:buChar char="•"/>
            </a:pPr>
            <a:r>
              <a:rPr lang="en-US" sz="1150" dirty="0">
                <a:solidFill>
                  <a:srgbClr val="263238"/>
                </a:solidFill>
                <a:latin typeface="Meiryo" pitchFamily="34" charset="0"/>
                <a:ea typeface="Meiryo" pitchFamily="34" charset="-122"/>
                <a:cs typeface="Meiryo" pitchFamily="34" charset="-120"/>
              </a:rPr>
              <a:t>利益相反取引で会社に損害が生じた場合、一定の取締役に任務懈怠が推定され得る（会社法423条3項）</a:t>
            </a:r>
            <a:endParaRPr lang="en-US" sz="11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本日のゴール</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a:t>
            </a:r>
            <a:endParaRPr lang="en-US" sz="900" dirty="0"/>
          </a:p>
        </p:txBody>
      </p:sp>
      <p:sp>
        <p:nvSpPr>
          <p:cNvPr id="6" name="Shape 4"/>
          <p:cNvSpPr/>
          <p:nvPr/>
        </p:nvSpPr>
        <p:spPr>
          <a:xfrm>
            <a:off x="548640" y="1325880"/>
            <a:ext cx="3977640" cy="1572768"/>
          </a:xfrm>
          <a:prstGeom prst="roundRect">
            <a:avLst>
              <a:gd name="adj" fmla="val 4070"/>
            </a:avLst>
          </a:prstGeom>
          <a:solidFill>
            <a:srgbClr val="FFFFFF"/>
          </a:solidFill>
          <a:ln/>
          <a:effectLst>
            <a:outerShdw sx="100000" sy="100000" kx="0" ky="0" algn="bl" rotWithShape="0" blurRad="88900" dist="38100" dir="5400000">
              <a:srgbClr val="9AA7B2">
                <a:alpha val="22000"/>
              </a:srgbClr>
            </a:outerShdw>
          </a:effectLst>
        </p:spPr>
      </p:sp>
      <p:sp>
        <p:nvSpPr>
          <p:cNvPr id="7" name="Shape 5"/>
          <p:cNvSpPr/>
          <p:nvPr/>
        </p:nvSpPr>
        <p:spPr>
          <a:xfrm>
            <a:off x="804672" y="1618488"/>
            <a:ext cx="676656" cy="676656"/>
          </a:xfrm>
          <a:prstGeom prst="ellipse">
            <a:avLst/>
          </a:prstGeom>
          <a:solidFill>
            <a:srgbClr val="E8EDF3"/>
          </a:solidFill>
          <a:ln/>
        </p:spPr>
      </p:sp>
      <p:pic>
        <p:nvPicPr>
          <p:cNvPr id="8" name="Image 0" descr="preencoded.png">    </p:cNvPr>
          <p:cNvPicPr>
            <a:picLocks noChangeAspect="1"/>
          </p:cNvPicPr>
          <p:nvPr/>
        </p:nvPicPr>
        <p:blipFill>
          <a:blip r:embed="rId1"/>
          <a:stretch>
            <a:fillRect/>
          </a:stretch>
        </p:blipFill>
        <p:spPr>
          <a:xfrm>
            <a:off x="980603" y="1794419"/>
            <a:ext cx="324795" cy="324795"/>
          </a:xfrm>
          <a:prstGeom prst="rect">
            <a:avLst/>
          </a:prstGeom>
        </p:spPr>
      </p:pic>
      <p:sp>
        <p:nvSpPr>
          <p:cNvPr id="9" name="Text 6"/>
          <p:cNvSpPr/>
          <p:nvPr/>
        </p:nvSpPr>
        <p:spPr>
          <a:xfrm>
            <a:off x="1627632" y="1527048"/>
            <a:ext cx="2715768" cy="640080"/>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利益相反とは何かを自分の言葉で理解する</a:t>
            </a:r>
            <a:endParaRPr lang="en-US" sz="1550" dirty="0"/>
          </a:p>
        </p:txBody>
      </p:sp>
      <p:sp>
        <p:nvSpPr>
          <p:cNvPr id="10" name="Text 7"/>
          <p:cNvSpPr/>
          <p:nvPr/>
        </p:nvSpPr>
        <p:spPr>
          <a:xfrm>
            <a:off x="804672" y="2286000"/>
            <a:ext cx="3465576" cy="502920"/>
          </a:xfrm>
          <a:prstGeom prst="rect">
            <a:avLst/>
          </a:prstGeom>
          <a:noFill/>
          <a:ln/>
        </p:spPr>
        <p:txBody>
          <a:bodyPr wrap="square" lIns="0" tIns="0" rIns="0" bIns="0" rtlCol="0" anchor="t"/>
          <a:lstStyle/>
          <a:p>
            <a:pPr indent="0" marL="0">
              <a:buNone/>
            </a:pPr>
            <a:r>
              <a:rPr lang="en-US" sz="1250" dirty="0">
                <a:solidFill>
                  <a:srgbClr val="5B6B78"/>
                </a:solidFill>
                <a:latin typeface="Meiryo" pitchFamily="34" charset="0"/>
                <a:ea typeface="Meiryo" pitchFamily="34" charset="-122"/>
                <a:cs typeface="Meiryo" pitchFamily="34" charset="-120"/>
              </a:rPr>
              <a:t>悪意がなくても、外から疑念を持たれる状態でも問題になる</a:t>
            </a:r>
            <a:endParaRPr lang="en-US" sz="1250" dirty="0"/>
          </a:p>
        </p:txBody>
      </p:sp>
      <p:sp>
        <p:nvSpPr>
          <p:cNvPr id="11" name="Shape 8"/>
          <p:cNvSpPr/>
          <p:nvPr/>
        </p:nvSpPr>
        <p:spPr>
          <a:xfrm>
            <a:off x="4983480" y="1325880"/>
            <a:ext cx="3977640" cy="1572768"/>
          </a:xfrm>
          <a:prstGeom prst="roundRect">
            <a:avLst>
              <a:gd name="adj" fmla="val 4070"/>
            </a:avLst>
          </a:prstGeom>
          <a:solidFill>
            <a:srgbClr val="FFFFFF"/>
          </a:solidFill>
          <a:ln/>
          <a:effectLst>
            <a:outerShdw sx="100000" sy="100000" kx="0" ky="0" algn="bl" rotWithShape="0" blurRad="88900" dist="38100" dir="5400000">
              <a:srgbClr val="9AA7B2">
                <a:alpha val="22000"/>
              </a:srgbClr>
            </a:outerShdw>
          </a:effectLst>
        </p:spPr>
      </p:sp>
      <p:sp>
        <p:nvSpPr>
          <p:cNvPr id="12" name="Shape 9"/>
          <p:cNvSpPr/>
          <p:nvPr/>
        </p:nvSpPr>
        <p:spPr>
          <a:xfrm>
            <a:off x="5239512" y="1618488"/>
            <a:ext cx="676656" cy="676656"/>
          </a:xfrm>
          <a:prstGeom prst="ellipse">
            <a:avLst/>
          </a:prstGeom>
          <a:solidFill>
            <a:srgbClr val="E8EDF3"/>
          </a:solidFill>
          <a:ln/>
        </p:spPr>
      </p:sp>
      <p:pic>
        <p:nvPicPr>
          <p:cNvPr id="13" name="Image 1" descr="preencoded.png">    </p:cNvPr>
          <p:cNvPicPr>
            <a:picLocks noChangeAspect="1"/>
          </p:cNvPicPr>
          <p:nvPr/>
        </p:nvPicPr>
        <p:blipFill>
          <a:blip r:embed="rId2"/>
          <a:stretch>
            <a:fillRect/>
          </a:stretch>
        </p:blipFill>
        <p:spPr>
          <a:xfrm>
            <a:off x="5415443" y="1794419"/>
            <a:ext cx="324795" cy="324795"/>
          </a:xfrm>
          <a:prstGeom prst="rect">
            <a:avLst/>
          </a:prstGeom>
        </p:spPr>
      </p:pic>
      <p:sp>
        <p:nvSpPr>
          <p:cNvPr id="14" name="Text 10"/>
          <p:cNvSpPr/>
          <p:nvPr/>
        </p:nvSpPr>
        <p:spPr>
          <a:xfrm>
            <a:off x="6062472" y="1527048"/>
            <a:ext cx="2715768" cy="640080"/>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ぶつかる場面を見つけられるようにする</a:t>
            </a:r>
            <a:endParaRPr lang="en-US" sz="1550" dirty="0"/>
          </a:p>
        </p:txBody>
      </p:sp>
      <p:sp>
        <p:nvSpPr>
          <p:cNvPr id="15" name="Text 11"/>
          <p:cNvSpPr/>
          <p:nvPr/>
        </p:nvSpPr>
        <p:spPr>
          <a:xfrm>
            <a:off x="5239512" y="2286000"/>
            <a:ext cx="3465576" cy="502920"/>
          </a:xfrm>
          <a:prstGeom prst="rect">
            <a:avLst/>
          </a:prstGeom>
          <a:noFill/>
          <a:ln/>
        </p:spPr>
        <p:txBody>
          <a:bodyPr wrap="square" lIns="0" tIns="0" rIns="0" bIns="0" rtlCol="0" anchor="t"/>
          <a:lstStyle/>
          <a:p>
            <a:pPr indent="0" marL="0">
              <a:buNone/>
            </a:pPr>
            <a:r>
              <a:rPr lang="en-US" sz="1250" dirty="0">
                <a:solidFill>
                  <a:srgbClr val="5B6B78"/>
                </a:solidFill>
                <a:latin typeface="Meiryo" pitchFamily="34" charset="0"/>
                <a:ea typeface="Meiryo" pitchFamily="34" charset="-122"/>
                <a:cs typeface="Meiryo" pitchFamily="34" charset="-120"/>
              </a:rPr>
              <a:t>本人・家族・親族・知人・副業先・投資先と会社の利害</a:t>
            </a:r>
            <a:endParaRPr lang="en-US" sz="1250" dirty="0"/>
          </a:p>
        </p:txBody>
      </p:sp>
      <p:sp>
        <p:nvSpPr>
          <p:cNvPr id="16" name="Shape 12"/>
          <p:cNvSpPr/>
          <p:nvPr/>
        </p:nvSpPr>
        <p:spPr>
          <a:xfrm>
            <a:off x="548640" y="3063240"/>
            <a:ext cx="3977640" cy="1572768"/>
          </a:xfrm>
          <a:prstGeom prst="roundRect">
            <a:avLst>
              <a:gd name="adj" fmla="val 4070"/>
            </a:avLst>
          </a:prstGeom>
          <a:solidFill>
            <a:srgbClr val="FFFFFF"/>
          </a:solidFill>
          <a:ln/>
          <a:effectLst>
            <a:outerShdw sx="100000" sy="100000" kx="0" ky="0" algn="bl" rotWithShape="0" blurRad="88900" dist="38100" dir="5400000">
              <a:srgbClr val="9AA7B2">
                <a:alpha val="22000"/>
              </a:srgbClr>
            </a:outerShdw>
          </a:effectLst>
        </p:spPr>
      </p:sp>
      <p:sp>
        <p:nvSpPr>
          <p:cNvPr id="17" name="Shape 13"/>
          <p:cNvSpPr/>
          <p:nvPr/>
        </p:nvSpPr>
        <p:spPr>
          <a:xfrm>
            <a:off x="804672" y="3355848"/>
            <a:ext cx="676656" cy="676656"/>
          </a:xfrm>
          <a:prstGeom prst="ellipse">
            <a:avLst/>
          </a:prstGeom>
          <a:solidFill>
            <a:srgbClr val="E8EDF3"/>
          </a:solidFill>
          <a:ln/>
        </p:spPr>
      </p:sp>
      <p:pic>
        <p:nvPicPr>
          <p:cNvPr id="18" name="Image 2" descr="preencoded.png">    </p:cNvPr>
          <p:cNvPicPr>
            <a:picLocks noChangeAspect="1"/>
          </p:cNvPicPr>
          <p:nvPr/>
        </p:nvPicPr>
        <p:blipFill>
          <a:blip r:embed="rId3"/>
          <a:stretch>
            <a:fillRect/>
          </a:stretch>
        </p:blipFill>
        <p:spPr>
          <a:xfrm>
            <a:off x="980603" y="3531779"/>
            <a:ext cx="324795" cy="324795"/>
          </a:xfrm>
          <a:prstGeom prst="rect">
            <a:avLst/>
          </a:prstGeom>
        </p:spPr>
      </p:pic>
      <p:sp>
        <p:nvSpPr>
          <p:cNvPr id="19" name="Text 14"/>
          <p:cNvSpPr/>
          <p:nvPr/>
        </p:nvSpPr>
        <p:spPr>
          <a:xfrm>
            <a:off x="1627632" y="3264408"/>
            <a:ext cx="2715768" cy="640080"/>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申告・承認・判断除外・記録・相談ができる</a:t>
            </a:r>
            <a:endParaRPr lang="en-US" sz="1550" dirty="0"/>
          </a:p>
        </p:txBody>
      </p:sp>
      <p:sp>
        <p:nvSpPr>
          <p:cNvPr id="20" name="Text 15"/>
          <p:cNvSpPr/>
          <p:nvPr/>
        </p:nvSpPr>
        <p:spPr>
          <a:xfrm>
            <a:off x="804672" y="4023360"/>
            <a:ext cx="3465576" cy="502920"/>
          </a:xfrm>
          <a:prstGeom prst="rect">
            <a:avLst/>
          </a:prstGeom>
          <a:noFill/>
          <a:ln/>
        </p:spPr>
        <p:txBody>
          <a:bodyPr wrap="square" lIns="0" tIns="0" rIns="0" bIns="0" rtlCol="0" anchor="t"/>
          <a:lstStyle/>
          <a:p>
            <a:pPr indent="0" marL="0">
              <a:buNone/>
            </a:pPr>
            <a:r>
              <a:rPr lang="en-US" sz="1250" dirty="0">
                <a:solidFill>
                  <a:srgbClr val="5B6B78"/>
                </a:solidFill>
                <a:latin typeface="Meiryo" pitchFamily="34" charset="0"/>
                <a:ea typeface="Meiryo" pitchFamily="34" charset="-122"/>
                <a:cs typeface="Meiryo" pitchFamily="34" charset="-120"/>
              </a:rPr>
              <a:t>迷ったら隠さず、消さず、すぐ相談する</a:t>
            </a:r>
            <a:endParaRPr lang="en-US" sz="1250" dirty="0"/>
          </a:p>
        </p:txBody>
      </p:sp>
      <p:sp>
        <p:nvSpPr>
          <p:cNvPr id="21" name="Shape 16"/>
          <p:cNvSpPr/>
          <p:nvPr/>
        </p:nvSpPr>
        <p:spPr>
          <a:xfrm>
            <a:off x="4983480" y="3063240"/>
            <a:ext cx="3977640" cy="1572768"/>
          </a:xfrm>
          <a:prstGeom prst="roundRect">
            <a:avLst>
              <a:gd name="adj" fmla="val 4070"/>
            </a:avLst>
          </a:prstGeom>
          <a:solidFill>
            <a:srgbClr val="FFFFFF"/>
          </a:solidFill>
          <a:ln/>
          <a:effectLst>
            <a:outerShdw sx="100000" sy="100000" kx="0" ky="0" algn="bl" rotWithShape="0" blurRad="88900" dist="38100" dir="5400000">
              <a:srgbClr val="9AA7B2">
                <a:alpha val="22000"/>
              </a:srgbClr>
            </a:outerShdw>
          </a:effectLst>
        </p:spPr>
      </p:sp>
      <p:sp>
        <p:nvSpPr>
          <p:cNvPr id="22" name="Shape 17"/>
          <p:cNvSpPr/>
          <p:nvPr/>
        </p:nvSpPr>
        <p:spPr>
          <a:xfrm>
            <a:off x="5239512" y="3355848"/>
            <a:ext cx="676656" cy="676656"/>
          </a:xfrm>
          <a:prstGeom prst="ellipse">
            <a:avLst/>
          </a:prstGeom>
          <a:solidFill>
            <a:srgbClr val="E8EDF3"/>
          </a:solidFill>
          <a:ln/>
        </p:spPr>
      </p:sp>
      <p:pic>
        <p:nvPicPr>
          <p:cNvPr id="23" name="Image 3" descr="preencoded.png">    </p:cNvPr>
          <p:cNvPicPr>
            <a:picLocks noChangeAspect="1"/>
          </p:cNvPicPr>
          <p:nvPr/>
        </p:nvPicPr>
        <p:blipFill>
          <a:blip r:embed="rId4"/>
          <a:stretch>
            <a:fillRect/>
          </a:stretch>
        </p:blipFill>
        <p:spPr>
          <a:xfrm>
            <a:off x="5415443" y="3531779"/>
            <a:ext cx="324795" cy="324795"/>
          </a:xfrm>
          <a:prstGeom prst="rect">
            <a:avLst/>
          </a:prstGeom>
        </p:spPr>
      </p:pic>
      <p:sp>
        <p:nvSpPr>
          <p:cNvPr id="24" name="Text 18"/>
          <p:cNvSpPr/>
          <p:nvPr/>
        </p:nvSpPr>
        <p:spPr>
          <a:xfrm>
            <a:off x="6062472" y="3264408"/>
            <a:ext cx="2715768" cy="640080"/>
          </a:xfrm>
          <a:prstGeom prst="rect">
            <a:avLst/>
          </a:prstGeom>
          <a:noFill/>
          <a:ln/>
        </p:spPr>
        <p:txBody>
          <a:bodyPr wrap="square" lIns="0" tIns="0" rIns="0" bIns="0" rtlCol="0" anchor="ctr"/>
          <a:lstStyle/>
          <a:p>
            <a:pPr indent="0" marL="0">
              <a:buNone/>
            </a:pPr>
            <a:r>
              <a:rPr lang="en-US" sz="1550" b="1" dirty="0">
                <a:solidFill>
                  <a:srgbClr val="16314F"/>
                </a:solidFill>
                <a:latin typeface="Meiryo" pitchFamily="34" charset="0"/>
                <a:ea typeface="Meiryo" pitchFamily="34" charset="-122"/>
                <a:cs typeface="Meiryo" pitchFamily="34" charset="-120"/>
              </a:rPr>
              <a:t>会社情報と会社機会を私的に使わない</a:t>
            </a:r>
            <a:endParaRPr lang="en-US" sz="1550" dirty="0"/>
          </a:p>
        </p:txBody>
      </p:sp>
      <p:sp>
        <p:nvSpPr>
          <p:cNvPr id="25" name="Text 19"/>
          <p:cNvSpPr/>
          <p:nvPr/>
        </p:nvSpPr>
        <p:spPr>
          <a:xfrm>
            <a:off x="5239512" y="4023360"/>
            <a:ext cx="3465576" cy="502920"/>
          </a:xfrm>
          <a:prstGeom prst="rect">
            <a:avLst/>
          </a:prstGeom>
          <a:noFill/>
          <a:ln/>
        </p:spPr>
        <p:txBody>
          <a:bodyPr wrap="square" lIns="0" tIns="0" rIns="0" bIns="0" rtlCol="0" anchor="t"/>
          <a:lstStyle/>
          <a:p>
            <a:pPr indent="0" marL="0">
              <a:buNone/>
            </a:pPr>
            <a:r>
              <a:rPr lang="en-US" sz="1250" dirty="0">
                <a:solidFill>
                  <a:srgbClr val="5B6B78"/>
                </a:solidFill>
                <a:latin typeface="Meiryo" pitchFamily="34" charset="0"/>
                <a:ea typeface="Meiryo" pitchFamily="34" charset="-122"/>
                <a:cs typeface="Meiryo" pitchFamily="34" charset="-120"/>
              </a:rPr>
              <a:t>顧客・案件・未公表情報・取引機会を個人的利益に使わない</a:t>
            </a:r>
            <a:endParaRPr lang="en-US" sz="12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申告すべきタイミング</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20</a:t>
            </a:r>
            <a:endParaRPr lang="en-US" sz="900" dirty="0"/>
          </a:p>
        </p:txBody>
      </p:sp>
      <p:sp>
        <p:nvSpPr>
          <p:cNvPr id="6" name="Text 4"/>
          <p:cNvSpPr/>
          <p:nvPr/>
        </p:nvSpPr>
        <p:spPr>
          <a:xfrm>
            <a:off x="548640" y="1170432"/>
            <a:ext cx="8138160" cy="365760"/>
          </a:xfrm>
          <a:prstGeom prst="rect">
            <a:avLst/>
          </a:prstGeom>
          <a:noFill/>
          <a:ln/>
        </p:spPr>
        <p:txBody>
          <a:bodyPr wrap="square" lIns="0" tIns="0" rIns="0" bIns="0" rtlCol="0" anchor="ctr"/>
          <a:lstStyle/>
          <a:p>
            <a:pPr indent="0" marL="0">
              <a:buNone/>
            </a:pPr>
            <a:r>
              <a:rPr lang="en-US" sz="1400" dirty="0">
                <a:solidFill>
                  <a:srgbClr val="263238"/>
                </a:solidFill>
                <a:latin typeface="Meiryo" pitchFamily="34" charset="0"/>
                <a:ea typeface="Meiryo" pitchFamily="34" charset="-122"/>
                <a:cs typeface="Meiryo" pitchFamily="34" charset="-120"/>
              </a:rPr>
              <a:t>迷ったら「早く・隠さず」。判断に関与する前の申告が基本です。</a:t>
            </a:r>
            <a:endParaRPr lang="en-US" sz="1400" dirty="0"/>
          </a:p>
        </p:txBody>
      </p:sp>
      <p:sp>
        <p:nvSpPr>
          <p:cNvPr id="7" name="Shape 5"/>
          <p:cNvSpPr/>
          <p:nvPr/>
        </p:nvSpPr>
        <p:spPr>
          <a:xfrm>
            <a:off x="548640" y="1664208"/>
            <a:ext cx="3977640" cy="1280160"/>
          </a:xfrm>
          <a:prstGeom prst="roundRect">
            <a:avLst>
              <a:gd name="adj" fmla="val 5000"/>
            </a:avLst>
          </a:prstGeom>
          <a:solidFill>
            <a:srgbClr val="FFFFFF"/>
          </a:solidFill>
          <a:ln/>
          <a:effectLst>
            <a:outerShdw sx="100000" sy="100000" kx="0" ky="0" algn="bl" rotWithShape="0" blurRad="88900" dist="38100" dir="5400000">
              <a:srgbClr val="9AA7B2">
                <a:alpha val="22000"/>
              </a:srgbClr>
            </a:outerShdw>
          </a:effectLst>
        </p:spPr>
      </p:sp>
      <p:sp>
        <p:nvSpPr>
          <p:cNvPr id="8" name="Shape 6"/>
          <p:cNvSpPr/>
          <p:nvPr/>
        </p:nvSpPr>
        <p:spPr>
          <a:xfrm>
            <a:off x="768096" y="1975104"/>
            <a:ext cx="640080" cy="640080"/>
          </a:xfrm>
          <a:prstGeom prst="ellipse">
            <a:avLst/>
          </a:prstGeom>
          <a:solidFill>
            <a:srgbClr val="E4F0EF"/>
          </a:solidFill>
          <a:ln/>
        </p:spPr>
      </p:sp>
      <p:pic>
        <p:nvPicPr>
          <p:cNvPr id="9" name="Image 0" descr="preencoded.png">    </p:cNvPr>
          <p:cNvPicPr>
            <a:picLocks noChangeAspect="1"/>
          </p:cNvPicPr>
          <p:nvPr/>
        </p:nvPicPr>
        <p:blipFill>
          <a:blip r:embed="rId1"/>
          <a:stretch>
            <a:fillRect/>
          </a:stretch>
        </p:blipFill>
        <p:spPr>
          <a:xfrm>
            <a:off x="934517" y="2141525"/>
            <a:ext cx="307238" cy="307238"/>
          </a:xfrm>
          <a:prstGeom prst="rect">
            <a:avLst/>
          </a:prstGeom>
        </p:spPr>
      </p:pic>
      <p:sp>
        <p:nvSpPr>
          <p:cNvPr id="10" name="Text 7"/>
          <p:cNvSpPr/>
          <p:nvPr/>
        </p:nvSpPr>
        <p:spPr>
          <a:xfrm>
            <a:off x="1554480" y="1847088"/>
            <a:ext cx="283464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関与する前</a:t>
            </a:r>
            <a:endParaRPr lang="en-US" sz="1450" dirty="0"/>
          </a:p>
        </p:txBody>
      </p:sp>
      <p:sp>
        <p:nvSpPr>
          <p:cNvPr id="11" name="Text 8"/>
          <p:cNvSpPr/>
          <p:nvPr/>
        </p:nvSpPr>
        <p:spPr>
          <a:xfrm>
            <a:off x="1554480" y="2286000"/>
            <a:ext cx="2834640" cy="45720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選定・評価・発注・投資判断に入る前</a:t>
            </a:r>
            <a:endParaRPr lang="en-US" sz="1150" dirty="0"/>
          </a:p>
        </p:txBody>
      </p:sp>
      <p:sp>
        <p:nvSpPr>
          <p:cNvPr id="12" name="Shape 9"/>
          <p:cNvSpPr/>
          <p:nvPr/>
        </p:nvSpPr>
        <p:spPr>
          <a:xfrm>
            <a:off x="4983480" y="1664208"/>
            <a:ext cx="3977640" cy="1280160"/>
          </a:xfrm>
          <a:prstGeom prst="roundRect">
            <a:avLst>
              <a:gd name="adj" fmla="val 5000"/>
            </a:avLst>
          </a:prstGeom>
          <a:solidFill>
            <a:srgbClr val="FFFFFF"/>
          </a:solidFill>
          <a:ln/>
          <a:effectLst>
            <a:outerShdw sx="100000" sy="100000" kx="0" ky="0" algn="bl" rotWithShape="0" blurRad="88900" dist="38100" dir="5400000">
              <a:srgbClr val="9AA7B2">
                <a:alpha val="22000"/>
              </a:srgbClr>
            </a:outerShdw>
          </a:effectLst>
        </p:spPr>
      </p:sp>
      <p:sp>
        <p:nvSpPr>
          <p:cNvPr id="13" name="Shape 10"/>
          <p:cNvSpPr/>
          <p:nvPr/>
        </p:nvSpPr>
        <p:spPr>
          <a:xfrm>
            <a:off x="5202936" y="1975104"/>
            <a:ext cx="640080" cy="640080"/>
          </a:xfrm>
          <a:prstGeom prst="ellipse">
            <a:avLst/>
          </a:prstGeom>
          <a:solidFill>
            <a:srgbClr val="E4F0EF"/>
          </a:solidFill>
          <a:ln/>
        </p:spPr>
      </p:sp>
      <p:pic>
        <p:nvPicPr>
          <p:cNvPr id="14" name="Image 1" descr="preencoded.png">    </p:cNvPr>
          <p:cNvPicPr>
            <a:picLocks noChangeAspect="1"/>
          </p:cNvPicPr>
          <p:nvPr/>
        </p:nvPicPr>
        <p:blipFill>
          <a:blip r:embed="rId2"/>
          <a:stretch>
            <a:fillRect/>
          </a:stretch>
        </p:blipFill>
        <p:spPr>
          <a:xfrm>
            <a:off x="5369357" y="2141525"/>
            <a:ext cx="307238" cy="307238"/>
          </a:xfrm>
          <a:prstGeom prst="rect">
            <a:avLst/>
          </a:prstGeom>
        </p:spPr>
      </p:pic>
      <p:sp>
        <p:nvSpPr>
          <p:cNvPr id="15" name="Text 11"/>
          <p:cNvSpPr/>
          <p:nvPr/>
        </p:nvSpPr>
        <p:spPr>
          <a:xfrm>
            <a:off x="5989320" y="1847088"/>
            <a:ext cx="283464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関係に気づいたとき</a:t>
            </a:r>
            <a:endParaRPr lang="en-US" sz="1450" dirty="0"/>
          </a:p>
        </p:txBody>
      </p:sp>
      <p:sp>
        <p:nvSpPr>
          <p:cNvPr id="16" name="Text 12"/>
          <p:cNvSpPr/>
          <p:nvPr/>
        </p:nvSpPr>
        <p:spPr>
          <a:xfrm>
            <a:off x="5989320" y="2286000"/>
            <a:ext cx="2834640" cy="45720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候補・相手に関係者がいると分かったとき</a:t>
            </a:r>
            <a:endParaRPr lang="en-US" sz="1150" dirty="0"/>
          </a:p>
        </p:txBody>
      </p:sp>
      <p:sp>
        <p:nvSpPr>
          <p:cNvPr id="17" name="Shape 13"/>
          <p:cNvSpPr/>
          <p:nvPr/>
        </p:nvSpPr>
        <p:spPr>
          <a:xfrm>
            <a:off x="548640" y="3090672"/>
            <a:ext cx="3977640" cy="1280160"/>
          </a:xfrm>
          <a:prstGeom prst="roundRect">
            <a:avLst>
              <a:gd name="adj" fmla="val 5000"/>
            </a:avLst>
          </a:prstGeom>
          <a:solidFill>
            <a:srgbClr val="FFFFFF"/>
          </a:solidFill>
          <a:ln/>
          <a:effectLst>
            <a:outerShdw sx="100000" sy="100000" kx="0" ky="0" algn="bl" rotWithShape="0" blurRad="88900" dist="38100" dir="5400000">
              <a:srgbClr val="9AA7B2">
                <a:alpha val="22000"/>
              </a:srgbClr>
            </a:outerShdw>
          </a:effectLst>
        </p:spPr>
      </p:sp>
      <p:sp>
        <p:nvSpPr>
          <p:cNvPr id="18" name="Shape 14"/>
          <p:cNvSpPr/>
          <p:nvPr/>
        </p:nvSpPr>
        <p:spPr>
          <a:xfrm>
            <a:off x="768096" y="3401568"/>
            <a:ext cx="640080" cy="640080"/>
          </a:xfrm>
          <a:prstGeom prst="ellipse">
            <a:avLst/>
          </a:prstGeom>
          <a:solidFill>
            <a:srgbClr val="E4F0EF"/>
          </a:solidFill>
          <a:ln/>
        </p:spPr>
      </p:sp>
      <p:pic>
        <p:nvPicPr>
          <p:cNvPr id="19" name="Image 2" descr="preencoded.png">    </p:cNvPr>
          <p:cNvPicPr>
            <a:picLocks noChangeAspect="1"/>
          </p:cNvPicPr>
          <p:nvPr/>
        </p:nvPicPr>
        <p:blipFill>
          <a:blip r:embed="rId3"/>
          <a:stretch>
            <a:fillRect/>
          </a:stretch>
        </p:blipFill>
        <p:spPr>
          <a:xfrm>
            <a:off x="934517" y="3567989"/>
            <a:ext cx="307238" cy="307238"/>
          </a:xfrm>
          <a:prstGeom prst="rect">
            <a:avLst/>
          </a:prstGeom>
        </p:spPr>
      </p:pic>
      <p:sp>
        <p:nvSpPr>
          <p:cNvPr id="20" name="Text 15"/>
          <p:cNvSpPr/>
          <p:nvPr/>
        </p:nvSpPr>
        <p:spPr>
          <a:xfrm>
            <a:off x="1554480" y="3273552"/>
            <a:ext cx="283464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副業等を始める前</a:t>
            </a:r>
            <a:endParaRPr lang="en-US" sz="1450" dirty="0"/>
          </a:p>
        </p:txBody>
      </p:sp>
      <p:sp>
        <p:nvSpPr>
          <p:cNvPr id="21" name="Text 16"/>
          <p:cNvSpPr/>
          <p:nvPr/>
        </p:nvSpPr>
        <p:spPr>
          <a:xfrm>
            <a:off x="1554480" y="3712464"/>
            <a:ext cx="2834640" cy="45720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副業・兼業・顧問・役員就任・投資の前</a:t>
            </a:r>
            <a:endParaRPr lang="en-US" sz="1150" dirty="0"/>
          </a:p>
        </p:txBody>
      </p:sp>
      <p:sp>
        <p:nvSpPr>
          <p:cNvPr id="22" name="Shape 17"/>
          <p:cNvSpPr/>
          <p:nvPr/>
        </p:nvSpPr>
        <p:spPr>
          <a:xfrm>
            <a:off x="4983480" y="3090672"/>
            <a:ext cx="3977640" cy="1280160"/>
          </a:xfrm>
          <a:prstGeom prst="roundRect">
            <a:avLst>
              <a:gd name="adj" fmla="val 5000"/>
            </a:avLst>
          </a:prstGeom>
          <a:solidFill>
            <a:srgbClr val="FFFFFF"/>
          </a:solidFill>
          <a:ln/>
          <a:effectLst>
            <a:outerShdw sx="100000" sy="100000" kx="0" ky="0" algn="bl" rotWithShape="0" blurRad="88900" dist="38100" dir="5400000">
              <a:srgbClr val="9AA7B2">
                <a:alpha val="22000"/>
              </a:srgbClr>
            </a:outerShdw>
          </a:effectLst>
        </p:spPr>
      </p:sp>
      <p:sp>
        <p:nvSpPr>
          <p:cNvPr id="23" name="Shape 18"/>
          <p:cNvSpPr/>
          <p:nvPr/>
        </p:nvSpPr>
        <p:spPr>
          <a:xfrm>
            <a:off x="5202936" y="3401568"/>
            <a:ext cx="640080" cy="640080"/>
          </a:xfrm>
          <a:prstGeom prst="ellipse">
            <a:avLst/>
          </a:prstGeom>
          <a:solidFill>
            <a:srgbClr val="E4F0EF"/>
          </a:solidFill>
          <a:ln/>
        </p:spPr>
      </p:sp>
      <p:pic>
        <p:nvPicPr>
          <p:cNvPr id="24" name="Image 3" descr="preencoded.png">    </p:cNvPr>
          <p:cNvPicPr>
            <a:picLocks noChangeAspect="1"/>
          </p:cNvPicPr>
          <p:nvPr/>
        </p:nvPicPr>
        <p:blipFill>
          <a:blip r:embed="rId4"/>
          <a:stretch>
            <a:fillRect/>
          </a:stretch>
        </p:blipFill>
        <p:spPr>
          <a:xfrm>
            <a:off x="5369357" y="3567989"/>
            <a:ext cx="307238" cy="307238"/>
          </a:xfrm>
          <a:prstGeom prst="rect">
            <a:avLst/>
          </a:prstGeom>
        </p:spPr>
      </p:pic>
      <p:sp>
        <p:nvSpPr>
          <p:cNvPr id="25" name="Text 19"/>
          <p:cNvSpPr/>
          <p:nvPr/>
        </p:nvSpPr>
        <p:spPr>
          <a:xfrm>
            <a:off x="5989320" y="3273552"/>
            <a:ext cx="283464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事後でも気づいたら</a:t>
            </a:r>
            <a:endParaRPr lang="en-US" sz="1450" dirty="0"/>
          </a:p>
        </p:txBody>
      </p:sp>
      <p:sp>
        <p:nvSpPr>
          <p:cNvPr id="26" name="Text 20"/>
          <p:cNvSpPr/>
          <p:nvPr/>
        </p:nvSpPr>
        <p:spPr>
          <a:xfrm>
            <a:off x="5989320" y="3712464"/>
            <a:ext cx="2834640" cy="45720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後から気づいたら、その時点で報告</a:t>
            </a:r>
            <a:endParaRPr lang="en-US" sz="1150" dirty="0"/>
          </a:p>
        </p:txBody>
      </p:sp>
      <p:sp>
        <p:nvSpPr>
          <p:cNvPr id="27" name="Text 21"/>
          <p:cNvSpPr/>
          <p:nvPr/>
        </p:nvSpPr>
        <p:spPr>
          <a:xfrm>
            <a:off x="548640" y="4526280"/>
            <a:ext cx="8138160" cy="292608"/>
          </a:xfrm>
          <a:prstGeom prst="rect">
            <a:avLst/>
          </a:prstGeom>
          <a:noFill/>
          <a:ln/>
        </p:spPr>
        <p:txBody>
          <a:bodyPr wrap="square" lIns="0" tIns="0" rIns="0" bIns="0" rtlCol="0" anchor="ctr"/>
          <a:lstStyle/>
          <a:p>
            <a:pPr indent="0" marL="0">
              <a:buNone/>
            </a:pPr>
            <a:r>
              <a:rPr lang="en-US" sz="1200" i="1" dirty="0">
                <a:solidFill>
                  <a:srgbClr val="2F6B4F"/>
                </a:solidFill>
                <a:latin typeface="Meiryo" pitchFamily="34" charset="0"/>
                <a:ea typeface="Meiryo" pitchFamily="34" charset="-122"/>
                <a:cs typeface="Meiryo" pitchFamily="34" charset="-120"/>
              </a:rPr>
              <a:t>申告したこと自体を理由に不利益に扱わないことを自社ルールとして明確にし、適切な手続で処理します。</a:t>
            </a:r>
            <a:endParaRPr 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判断プロセスから外れる場面</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21</a:t>
            </a:r>
            <a:endParaRPr lang="en-US" sz="900" dirty="0"/>
          </a:p>
        </p:txBody>
      </p:sp>
      <p:sp>
        <p:nvSpPr>
          <p:cNvPr id="6" name="Text 4"/>
          <p:cNvSpPr/>
          <p:nvPr/>
        </p:nvSpPr>
        <p:spPr>
          <a:xfrm>
            <a:off x="548640" y="1170432"/>
            <a:ext cx="8138160" cy="365760"/>
          </a:xfrm>
          <a:prstGeom prst="rect">
            <a:avLst/>
          </a:prstGeom>
          <a:noFill/>
          <a:ln/>
        </p:spPr>
        <p:txBody>
          <a:bodyPr wrap="square" lIns="0" tIns="0" rIns="0" bIns="0" rtlCol="0" anchor="ctr"/>
          <a:lstStyle/>
          <a:p>
            <a:pPr indent="0" marL="0">
              <a:buNone/>
            </a:pPr>
            <a:r>
              <a:rPr lang="en-US" sz="1400" dirty="0">
                <a:solidFill>
                  <a:srgbClr val="263238"/>
                </a:solidFill>
                <a:latin typeface="Meiryo" pitchFamily="34" charset="0"/>
                <a:ea typeface="Meiryo" pitchFamily="34" charset="-122"/>
                <a:cs typeface="Meiryo" pitchFamily="34" charset="-120"/>
              </a:rPr>
              <a:t>申告したうえで、必要に応じて自分が判断・選定・評価から外れます。</a:t>
            </a:r>
            <a:endParaRPr lang="en-US" sz="1400" dirty="0"/>
          </a:p>
        </p:txBody>
      </p:sp>
      <p:sp>
        <p:nvSpPr>
          <p:cNvPr id="7" name="Shape 5"/>
          <p:cNvSpPr/>
          <p:nvPr/>
        </p:nvSpPr>
        <p:spPr>
          <a:xfrm>
            <a:off x="548640" y="1645920"/>
            <a:ext cx="8046720" cy="1371600"/>
          </a:xfrm>
          <a:prstGeom prst="roundRect">
            <a:avLst>
              <a:gd name="adj" fmla="val 4667"/>
            </a:avLst>
          </a:prstGeom>
          <a:solidFill>
            <a:srgbClr val="FFFFFF"/>
          </a:solidFill>
          <a:ln/>
          <a:effectLst>
            <a:outerShdw sx="100000" sy="100000" kx="0" ky="0" algn="bl" rotWithShape="0" blurRad="88900" dist="38100" dir="5400000">
              <a:srgbClr val="9AA7B2">
                <a:alpha val="22000"/>
              </a:srgbClr>
            </a:outerShdw>
          </a:effectLst>
        </p:spPr>
      </p:sp>
      <p:sp>
        <p:nvSpPr>
          <p:cNvPr id="8" name="Text 6"/>
          <p:cNvSpPr/>
          <p:nvPr/>
        </p:nvSpPr>
        <p:spPr>
          <a:xfrm>
            <a:off x="777240" y="1755648"/>
            <a:ext cx="7589520" cy="320040"/>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外れることを検討するプロセス</a:t>
            </a:r>
            <a:endParaRPr lang="en-US" sz="1400" dirty="0"/>
          </a:p>
        </p:txBody>
      </p:sp>
      <p:sp>
        <p:nvSpPr>
          <p:cNvPr id="9" name="Shape 7"/>
          <p:cNvSpPr/>
          <p:nvPr/>
        </p:nvSpPr>
        <p:spPr>
          <a:xfrm>
            <a:off x="777240" y="2194560"/>
            <a:ext cx="548640" cy="548640"/>
          </a:xfrm>
          <a:prstGeom prst="ellipse">
            <a:avLst/>
          </a:prstGeom>
          <a:solidFill>
            <a:srgbClr val="E8EDF3"/>
          </a:solidFill>
          <a:ln/>
        </p:spPr>
      </p:sp>
      <p:pic>
        <p:nvPicPr>
          <p:cNvPr id="10" name="Image 0" descr="preencoded.png">    </p:cNvPr>
          <p:cNvPicPr>
            <a:picLocks noChangeAspect="1"/>
          </p:cNvPicPr>
          <p:nvPr/>
        </p:nvPicPr>
        <p:blipFill>
          <a:blip r:embed="rId1"/>
          <a:stretch>
            <a:fillRect/>
          </a:stretch>
        </p:blipFill>
        <p:spPr>
          <a:xfrm>
            <a:off x="919886" y="2337206"/>
            <a:ext cx="263347" cy="263347"/>
          </a:xfrm>
          <a:prstGeom prst="rect">
            <a:avLst/>
          </a:prstGeom>
        </p:spPr>
      </p:pic>
      <p:sp>
        <p:nvSpPr>
          <p:cNvPr id="11" name="Text 8"/>
          <p:cNvSpPr/>
          <p:nvPr/>
        </p:nvSpPr>
        <p:spPr>
          <a:xfrm>
            <a:off x="365760" y="2761488"/>
            <a:ext cx="1371600" cy="256032"/>
          </a:xfrm>
          <a:prstGeom prst="rect">
            <a:avLst/>
          </a:prstGeom>
          <a:noFill/>
          <a:ln/>
        </p:spPr>
        <p:txBody>
          <a:bodyPr wrap="square" lIns="0" tIns="0" rIns="0" bIns="0" rtlCol="0" anchor="ctr"/>
          <a:lstStyle/>
          <a:p>
            <a:pPr algn="ctr" indent="0" marL="0">
              <a:buNone/>
            </a:pPr>
            <a:r>
              <a:rPr lang="en-US" sz="1050" dirty="0">
                <a:solidFill>
                  <a:srgbClr val="263238"/>
                </a:solidFill>
                <a:latin typeface="Meiryo" pitchFamily="34" charset="0"/>
                <a:ea typeface="Meiryo" pitchFamily="34" charset="-122"/>
                <a:cs typeface="Meiryo" pitchFamily="34" charset="-120"/>
              </a:rPr>
              <a:t>見積依頼・比較評価</a:t>
            </a:r>
            <a:endParaRPr lang="en-US" sz="1050" dirty="0"/>
          </a:p>
        </p:txBody>
      </p:sp>
      <p:sp>
        <p:nvSpPr>
          <p:cNvPr id="12" name="Shape 9"/>
          <p:cNvSpPr/>
          <p:nvPr/>
        </p:nvSpPr>
        <p:spPr>
          <a:xfrm>
            <a:off x="2331720" y="2194560"/>
            <a:ext cx="548640" cy="548640"/>
          </a:xfrm>
          <a:prstGeom prst="ellipse">
            <a:avLst/>
          </a:prstGeom>
          <a:solidFill>
            <a:srgbClr val="E8EDF3"/>
          </a:solidFill>
          <a:ln/>
        </p:spPr>
      </p:sp>
      <p:pic>
        <p:nvPicPr>
          <p:cNvPr id="13" name="Image 1" descr="preencoded.png">    </p:cNvPr>
          <p:cNvPicPr>
            <a:picLocks noChangeAspect="1"/>
          </p:cNvPicPr>
          <p:nvPr/>
        </p:nvPicPr>
        <p:blipFill>
          <a:blip r:embed="rId2"/>
          <a:stretch>
            <a:fillRect/>
          </a:stretch>
        </p:blipFill>
        <p:spPr>
          <a:xfrm>
            <a:off x="2474366" y="2337206"/>
            <a:ext cx="263347" cy="263347"/>
          </a:xfrm>
          <a:prstGeom prst="rect">
            <a:avLst/>
          </a:prstGeom>
        </p:spPr>
      </p:pic>
      <p:sp>
        <p:nvSpPr>
          <p:cNvPr id="14" name="Text 10"/>
          <p:cNvSpPr/>
          <p:nvPr/>
        </p:nvSpPr>
        <p:spPr>
          <a:xfrm>
            <a:off x="1920240" y="2761488"/>
            <a:ext cx="1371600" cy="256032"/>
          </a:xfrm>
          <a:prstGeom prst="rect">
            <a:avLst/>
          </a:prstGeom>
          <a:noFill/>
          <a:ln/>
        </p:spPr>
        <p:txBody>
          <a:bodyPr wrap="square" lIns="0" tIns="0" rIns="0" bIns="0" rtlCol="0" anchor="ctr"/>
          <a:lstStyle/>
          <a:p>
            <a:pPr algn="ctr" indent="0" marL="0">
              <a:buNone/>
            </a:pPr>
            <a:r>
              <a:rPr lang="en-US" sz="1050" dirty="0">
                <a:solidFill>
                  <a:srgbClr val="263238"/>
                </a:solidFill>
                <a:latin typeface="Meiryo" pitchFamily="34" charset="0"/>
                <a:ea typeface="Meiryo" pitchFamily="34" charset="-122"/>
                <a:cs typeface="Meiryo" pitchFamily="34" charset="-120"/>
              </a:rPr>
              <a:t>選定・価格交渉</a:t>
            </a:r>
            <a:endParaRPr lang="en-US" sz="1050" dirty="0"/>
          </a:p>
        </p:txBody>
      </p:sp>
      <p:sp>
        <p:nvSpPr>
          <p:cNvPr id="15" name="Shape 11"/>
          <p:cNvSpPr/>
          <p:nvPr/>
        </p:nvSpPr>
        <p:spPr>
          <a:xfrm>
            <a:off x="3886200" y="2194560"/>
            <a:ext cx="548640" cy="548640"/>
          </a:xfrm>
          <a:prstGeom prst="ellipse">
            <a:avLst/>
          </a:prstGeom>
          <a:solidFill>
            <a:srgbClr val="E8EDF3"/>
          </a:solidFill>
          <a:ln/>
        </p:spPr>
      </p:sp>
      <p:pic>
        <p:nvPicPr>
          <p:cNvPr id="16" name="Image 2" descr="preencoded.png">    </p:cNvPr>
          <p:cNvPicPr>
            <a:picLocks noChangeAspect="1"/>
          </p:cNvPicPr>
          <p:nvPr/>
        </p:nvPicPr>
        <p:blipFill>
          <a:blip r:embed="rId3"/>
          <a:stretch>
            <a:fillRect/>
          </a:stretch>
        </p:blipFill>
        <p:spPr>
          <a:xfrm>
            <a:off x="4028846" y="2337206"/>
            <a:ext cx="263347" cy="263347"/>
          </a:xfrm>
          <a:prstGeom prst="rect">
            <a:avLst/>
          </a:prstGeom>
        </p:spPr>
      </p:pic>
      <p:sp>
        <p:nvSpPr>
          <p:cNvPr id="17" name="Text 12"/>
          <p:cNvSpPr/>
          <p:nvPr/>
        </p:nvSpPr>
        <p:spPr>
          <a:xfrm>
            <a:off x="3474720" y="2761488"/>
            <a:ext cx="1371600" cy="256032"/>
          </a:xfrm>
          <a:prstGeom prst="rect">
            <a:avLst/>
          </a:prstGeom>
          <a:noFill/>
          <a:ln/>
        </p:spPr>
        <p:txBody>
          <a:bodyPr wrap="square" lIns="0" tIns="0" rIns="0" bIns="0" rtlCol="0" anchor="ctr"/>
          <a:lstStyle/>
          <a:p>
            <a:pPr algn="ctr" indent="0" marL="0">
              <a:buNone/>
            </a:pPr>
            <a:r>
              <a:rPr lang="en-US" sz="1050" dirty="0">
                <a:solidFill>
                  <a:srgbClr val="263238"/>
                </a:solidFill>
                <a:latin typeface="Meiryo" pitchFamily="34" charset="0"/>
                <a:ea typeface="Meiryo" pitchFamily="34" charset="-122"/>
                <a:cs typeface="Meiryo" pitchFamily="34" charset="-120"/>
              </a:rPr>
              <a:t>検収・承認</a:t>
            </a:r>
            <a:endParaRPr lang="en-US" sz="1050" dirty="0"/>
          </a:p>
        </p:txBody>
      </p:sp>
      <p:sp>
        <p:nvSpPr>
          <p:cNvPr id="18" name="Shape 13"/>
          <p:cNvSpPr/>
          <p:nvPr/>
        </p:nvSpPr>
        <p:spPr>
          <a:xfrm>
            <a:off x="5440680" y="2194560"/>
            <a:ext cx="548640" cy="548640"/>
          </a:xfrm>
          <a:prstGeom prst="ellipse">
            <a:avLst/>
          </a:prstGeom>
          <a:solidFill>
            <a:srgbClr val="E8EDF3"/>
          </a:solidFill>
          <a:ln/>
        </p:spPr>
      </p:sp>
      <p:pic>
        <p:nvPicPr>
          <p:cNvPr id="19" name="Image 3" descr="preencoded.png">    </p:cNvPr>
          <p:cNvPicPr>
            <a:picLocks noChangeAspect="1"/>
          </p:cNvPicPr>
          <p:nvPr/>
        </p:nvPicPr>
        <p:blipFill>
          <a:blip r:embed="rId4"/>
          <a:stretch>
            <a:fillRect/>
          </a:stretch>
        </p:blipFill>
        <p:spPr>
          <a:xfrm>
            <a:off x="5583326" y="2337206"/>
            <a:ext cx="263347" cy="263347"/>
          </a:xfrm>
          <a:prstGeom prst="rect">
            <a:avLst/>
          </a:prstGeom>
        </p:spPr>
      </p:pic>
      <p:sp>
        <p:nvSpPr>
          <p:cNvPr id="20" name="Text 14"/>
          <p:cNvSpPr/>
          <p:nvPr/>
        </p:nvSpPr>
        <p:spPr>
          <a:xfrm>
            <a:off x="5029200" y="2761488"/>
            <a:ext cx="1371600" cy="256032"/>
          </a:xfrm>
          <a:prstGeom prst="rect">
            <a:avLst/>
          </a:prstGeom>
          <a:noFill/>
          <a:ln/>
        </p:spPr>
        <p:txBody>
          <a:bodyPr wrap="square" lIns="0" tIns="0" rIns="0" bIns="0" rtlCol="0" anchor="ctr"/>
          <a:lstStyle/>
          <a:p>
            <a:pPr algn="ctr" indent="0" marL="0">
              <a:buNone/>
            </a:pPr>
            <a:r>
              <a:rPr lang="en-US" sz="1050" dirty="0">
                <a:solidFill>
                  <a:srgbClr val="263238"/>
                </a:solidFill>
                <a:latin typeface="Meiryo" pitchFamily="34" charset="0"/>
                <a:ea typeface="Meiryo" pitchFamily="34" charset="-122"/>
                <a:cs typeface="Meiryo" pitchFamily="34" charset="-120"/>
              </a:rPr>
              <a:t>採用・人事評価</a:t>
            </a:r>
            <a:endParaRPr lang="en-US" sz="1050" dirty="0"/>
          </a:p>
        </p:txBody>
      </p:sp>
      <p:sp>
        <p:nvSpPr>
          <p:cNvPr id="21" name="Shape 15"/>
          <p:cNvSpPr/>
          <p:nvPr/>
        </p:nvSpPr>
        <p:spPr>
          <a:xfrm>
            <a:off x="6995160" y="2194560"/>
            <a:ext cx="548640" cy="548640"/>
          </a:xfrm>
          <a:prstGeom prst="ellipse">
            <a:avLst/>
          </a:prstGeom>
          <a:solidFill>
            <a:srgbClr val="E8EDF3"/>
          </a:solidFill>
          <a:ln/>
        </p:spPr>
      </p:sp>
      <p:pic>
        <p:nvPicPr>
          <p:cNvPr id="22" name="Image 4" descr="preencoded.png">    </p:cNvPr>
          <p:cNvPicPr>
            <a:picLocks noChangeAspect="1"/>
          </p:cNvPicPr>
          <p:nvPr/>
        </p:nvPicPr>
        <p:blipFill>
          <a:blip r:embed="rId5"/>
          <a:stretch>
            <a:fillRect/>
          </a:stretch>
        </p:blipFill>
        <p:spPr>
          <a:xfrm>
            <a:off x="7137806" y="2337206"/>
            <a:ext cx="263347" cy="263347"/>
          </a:xfrm>
          <a:prstGeom prst="rect">
            <a:avLst/>
          </a:prstGeom>
        </p:spPr>
      </p:pic>
      <p:sp>
        <p:nvSpPr>
          <p:cNvPr id="23" name="Text 16"/>
          <p:cNvSpPr/>
          <p:nvPr/>
        </p:nvSpPr>
        <p:spPr>
          <a:xfrm>
            <a:off x="6583680" y="2761488"/>
            <a:ext cx="1371600" cy="256032"/>
          </a:xfrm>
          <a:prstGeom prst="rect">
            <a:avLst/>
          </a:prstGeom>
          <a:noFill/>
          <a:ln/>
        </p:spPr>
        <p:txBody>
          <a:bodyPr wrap="square" lIns="0" tIns="0" rIns="0" bIns="0" rtlCol="0" anchor="ctr"/>
          <a:lstStyle/>
          <a:p>
            <a:pPr algn="ctr" indent="0" marL="0">
              <a:buNone/>
            </a:pPr>
            <a:r>
              <a:rPr lang="en-US" sz="1050" dirty="0">
                <a:solidFill>
                  <a:srgbClr val="263238"/>
                </a:solidFill>
                <a:latin typeface="Meiryo" pitchFamily="34" charset="0"/>
                <a:ea typeface="Meiryo" pitchFamily="34" charset="-122"/>
                <a:cs typeface="Meiryo" pitchFamily="34" charset="-120"/>
              </a:rPr>
              <a:t>投資・M&amp;A判断</a:t>
            </a:r>
            <a:endParaRPr lang="en-US" sz="1050" dirty="0"/>
          </a:p>
        </p:txBody>
      </p:sp>
      <p:sp>
        <p:nvSpPr>
          <p:cNvPr id="24" name="Shape 17"/>
          <p:cNvSpPr/>
          <p:nvPr/>
        </p:nvSpPr>
        <p:spPr>
          <a:xfrm>
            <a:off x="548640" y="3154680"/>
            <a:ext cx="8046720" cy="1325880"/>
          </a:xfrm>
          <a:prstGeom prst="roundRect">
            <a:avLst>
              <a:gd name="adj" fmla="val 4828"/>
            </a:avLst>
          </a:prstGeom>
          <a:solidFill>
            <a:srgbClr val="E6EFE9"/>
          </a:solidFill>
          <a:ln/>
          <a:effectLst>
            <a:outerShdw sx="100000" sy="100000" kx="0" ky="0" algn="bl" rotWithShape="0" blurRad="88900" dist="38100" dir="5400000">
              <a:srgbClr val="9AA7B2">
                <a:alpha val="22000"/>
              </a:srgbClr>
            </a:outerShdw>
          </a:effectLst>
        </p:spPr>
      </p:sp>
      <p:sp>
        <p:nvSpPr>
          <p:cNvPr id="25" name="Text 18"/>
          <p:cNvSpPr/>
          <p:nvPr/>
        </p:nvSpPr>
        <p:spPr>
          <a:xfrm>
            <a:off x="777240" y="3255264"/>
            <a:ext cx="7589520" cy="320040"/>
          </a:xfrm>
          <a:prstGeom prst="rect">
            <a:avLst/>
          </a:prstGeom>
          <a:noFill/>
          <a:ln/>
        </p:spPr>
        <p:txBody>
          <a:bodyPr wrap="square" lIns="0" tIns="0" rIns="0" bIns="0" rtlCol="0" anchor="ctr"/>
          <a:lstStyle/>
          <a:p>
            <a:pPr indent="0" marL="0">
              <a:buNone/>
            </a:pPr>
            <a:r>
              <a:rPr lang="en-US" sz="1400" b="1" dirty="0">
                <a:solidFill>
                  <a:srgbClr val="2F6B4F"/>
                </a:solidFill>
                <a:latin typeface="Meiryo" pitchFamily="34" charset="0"/>
                <a:ea typeface="Meiryo" pitchFamily="34" charset="-122"/>
                <a:cs typeface="Meiryo" pitchFamily="34" charset="-120"/>
              </a:rPr>
              <a:t>外れるときに行うこと</a:t>
            </a:r>
            <a:endParaRPr lang="en-US" sz="1400" dirty="0"/>
          </a:p>
        </p:txBody>
      </p:sp>
      <p:pic>
        <p:nvPicPr>
          <p:cNvPr id="26" name="Image 5" descr="preencoded.png">    </p:cNvPr>
          <p:cNvPicPr>
            <a:picLocks noChangeAspect="1"/>
          </p:cNvPicPr>
          <p:nvPr/>
        </p:nvPicPr>
        <p:blipFill>
          <a:blip r:embed="rId6"/>
          <a:stretch>
            <a:fillRect/>
          </a:stretch>
        </p:blipFill>
        <p:spPr>
          <a:xfrm>
            <a:off x="777240" y="3621024"/>
            <a:ext cx="201168" cy="201168"/>
          </a:xfrm>
          <a:prstGeom prst="rect">
            <a:avLst/>
          </a:prstGeom>
        </p:spPr>
      </p:pic>
      <p:sp>
        <p:nvSpPr>
          <p:cNvPr id="27" name="Text 19"/>
          <p:cNvSpPr/>
          <p:nvPr/>
        </p:nvSpPr>
        <p:spPr>
          <a:xfrm>
            <a:off x="1097280" y="3566160"/>
            <a:ext cx="7315200" cy="27432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代替担当者・代替承認者を決める</a:t>
            </a:r>
            <a:endParaRPr lang="en-US" sz="1250" dirty="0"/>
          </a:p>
        </p:txBody>
      </p:sp>
      <p:pic>
        <p:nvPicPr>
          <p:cNvPr id="28" name="Image 6" descr="preencoded.png">    </p:cNvPr>
          <p:cNvPicPr>
            <a:picLocks noChangeAspect="1"/>
          </p:cNvPicPr>
          <p:nvPr/>
        </p:nvPicPr>
        <p:blipFill>
          <a:blip r:embed="rId7"/>
          <a:stretch>
            <a:fillRect/>
          </a:stretch>
        </p:blipFill>
        <p:spPr>
          <a:xfrm>
            <a:off x="777240" y="3895344"/>
            <a:ext cx="201168" cy="201168"/>
          </a:xfrm>
          <a:prstGeom prst="rect">
            <a:avLst/>
          </a:prstGeom>
        </p:spPr>
      </p:pic>
      <p:sp>
        <p:nvSpPr>
          <p:cNvPr id="29" name="Text 20"/>
          <p:cNvSpPr/>
          <p:nvPr/>
        </p:nvSpPr>
        <p:spPr>
          <a:xfrm>
            <a:off x="1097280" y="3840480"/>
            <a:ext cx="7315200" cy="27432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情報アクセス範囲を限定する</a:t>
            </a:r>
            <a:endParaRPr lang="en-US" sz="1250" dirty="0"/>
          </a:p>
        </p:txBody>
      </p:sp>
      <p:pic>
        <p:nvPicPr>
          <p:cNvPr id="30" name="Image 7" descr="preencoded.png">    </p:cNvPr>
          <p:cNvPicPr>
            <a:picLocks noChangeAspect="1"/>
          </p:cNvPicPr>
          <p:nvPr/>
        </p:nvPicPr>
        <p:blipFill>
          <a:blip r:embed="rId8"/>
          <a:stretch>
            <a:fillRect/>
          </a:stretch>
        </p:blipFill>
        <p:spPr>
          <a:xfrm>
            <a:off x="777240" y="4169664"/>
            <a:ext cx="201168" cy="201168"/>
          </a:xfrm>
          <a:prstGeom prst="rect">
            <a:avLst/>
          </a:prstGeom>
        </p:spPr>
      </p:pic>
      <p:sp>
        <p:nvSpPr>
          <p:cNvPr id="31" name="Text 21"/>
          <p:cNvSpPr/>
          <p:nvPr/>
        </p:nvSpPr>
        <p:spPr>
          <a:xfrm>
            <a:off x="1097280" y="4114800"/>
            <a:ext cx="7315200" cy="274320"/>
          </a:xfrm>
          <a:prstGeom prst="rect">
            <a:avLst/>
          </a:prstGeom>
          <a:noFill/>
          <a:ln/>
        </p:spPr>
        <p:txBody>
          <a:bodyPr wrap="square" lIns="0" tIns="0" rIns="0" bIns="0" rtlCol="0" anchor="ctr"/>
          <a:lstStyle/>
          <a:p>
            <a:pPr indent="0" marL="0">
              <a:buNone/>
            </a:pPr>
            <a:r>
              <a:rPr lang="en-US" sz="1250" dirty="0">
                <a:solidFill>
                  <a:srgbClr val="263238"/>
                </a:solidFill>
                <a:latin typeface="Meiryo" pitchFamily="34" charset="0"/>
                <a:ea typeface="Meiryo" pitchFamily="34" charset="-122"/>
                <a:cs typeface="Meiryo" pitchFamily="34" charset="-120"/>
              </a:rPr>
              <a:t>議事録・稟議・選定記録に外れた事実を残す</a:t>
            </a:r>
            <a:endParaRPr lang="en-US" sz="12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記録・議事録・稟議で残すこと</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22</a:t>
            </a:r>
            <a:endParaRPr lang="en-US" sz="900" dirty="0"/>
          </a:p>
        </p:txBody>
      </p:sp>
      <p:sp>
        <p:nvSpPr>
          <p:cNvPr id="6" name="Text 4"/>
          <p:cNvSpPr/>
          <p:nvPr/>
        </p:nvSpPr>
        <p:spPr>
          <a:xfrm>
            <a:off x="548640" y="1170432"/>
            <a:ext cx="8138160" cy="365760"/>
          </a:xfrm>
          <a:prstGeom prst="rect">
            <a:avLst/>
          </a:prstGeom>
          <a:noFill/>
          <a:ln/>
        </p:spPr>
        <p:txBody>
          <a:bodyPr wrap="square" lIns="0" tIns="0" rIns="0" bIns="0" rtlCol="0" anchor="ctr"/>
          <a:lstStyle/>
          <a:p>
            <a:pPr indent="0" marL="0">
              <a:buNone/>
            </a:pPr>
            <a:r>
              <a:rPr lang="en-US" sz="1400" dirty="0">
                <a:solidFill>
                  <a:srgbClr val="263238"/>
                </a:solidFill>
                <a:latin typeface="Meiryo" pitchFamily="34" charset="0"/>
                <a:ea typeface="Meiryo" pitchFamily="34" charset="-122"/>
                <a:cs typeface="Meiryo" pitchFamily="34" charset="-120"/>
              </a:rPr>
              <a:t>申告と判断の経緯を記録に残すことが、本人と会社を守ります。</a:t>
            </a:r>
            <a:endParaRPr lang="en-US" sz="1400" dirty="0"/>
          </a:p>
        </p:txBody>
      </p:sp>
      <p:sp>
        <p:nvSpPr>
          <p:cNvPr id="7" name="Shape 5"/>
          <p:cNvSpPr/>
          <p:nvPr/>
        </p:nvSpPr>
        <p:spPr>
          <a:xfrm>
            <a:off x="548640" y="1664208"/>
            <a:ext cx="3977640" cy="1280160"/>
          </a:xfrm>
          <a:prstGeom prst="roundRect">
            <a:avLst>
              <a:gd name="adj" fmla="val 5000"/>
            </a:avLst>
          </a:prstGeom>
          <a:solidFill>
            <a:srgbClr val="FFFFFF"/>
          </a:solidFill>
          <a:ln/>
          <a:effectLst>
            <a:outerShdw sx="100000" sy="100000" kx="0" ky="0" algn="bl" rotWithShape="0" blurRad="88900" dist="38100" dir="5400000">
              <a:srgbClr val="9AA7B2">
                <a:alpha val="22000"/>
              </a:srgbClr>
            </a:outerShdw>
          </a:effectLst>
        </p:spPr>
      </p:sp>
      <p:sp>
        <p:nvSpPr>
          <p:cNvPr id="8" name="Shape 6"/>
          <p:cNvSpPr/>
          <p:nvPr/>
        </p:nvSpPr>
        <p:spPr>
          <a:xfrm>
            <a:off x="768096" y="1975104"/>
            <a:ext cx="640080" cy="640080"/>
          </a:xfrm>
          <a:prstGeom prst="ellipse">
            <a:avLst/>
          </a:prstGeom>
          <a:solidFill>
            <a:srgbClr val="E8EDF3"/>
          </a:solidFill>
          <a:ln/>
        </p:spPr>
      </p:sp>
      <p:pic>
        <p:nvPicPr>
          <p:cNvPr id="9" name="Image 0" descr="preencoded.png">    </p:cNvPr>
          <p:cNvPicPr>
            <a:picLocks noChangeAspect="1"/>
          </p:cNvPicPr>
          <p:nvPr/>
        </p:nvPicPr>
        <p:blipFill>
          <a:blip r:embed="rId1"/>
          <a:stretch>
            <a:fillRect/>
          </a:stretch>
        </p:blipFill>
        <p:spPr>
          <a:xfrm>
            <a:off x="934517" y="2141525"/>
            <a:ext cx="307238" cy="307238"/>
          </a:xfrm>
          <a:prstGeom prst="rect">
            <a:avLst/>
          </a:prstGeom>
        </p:spPr>
      </p:pic>
      <p:sp>
        <p:nvSpPr>
          <p:cNvPr id="10" name="Text 7"/>
          <p:cNvSpPr/>
          <p:nvPr/>
        </p:nvSpPr>
        <p:spPr>
          <a:xfrm>
            <a:off x="1554480" y="1847088"/>
            <a:ext cx="283464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申告内容</a:t>
            </a:r>
            <a:endParaRPr lang="en-US" sz="1450" dirty="0"/>
          </a:p>
        </p:txBody>
      </p:sp>
      <p:sp>
        <p:nvSpPr>
          <p:cNvPr id="11" name="Text 8"/>
          <p:cNvSpPr/>
          <p:nvPr/>
        </p:nvSpPr>
        <p:spPr>
          <a:xfrm>
            <a:off x="1554480" y="2286000"/>
            <a:ext cx="2834640" cy="45720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いつ・誰に・どんな関係を申告したか</a:t>
            </a:r>
            <a:endParaRPr lang="en-US" sz="1150" dirty="0"/>
          </a:p>
        </p:txBody>
      </p:sp>
      <p:sp>
        <p:nvSpPr>
          <p:cNvPr id="12" name="Shape 9"/>
          <p:cNvSpPr/>
          <p:nvPr/>
        </p:nvSpPr>
        <p:spPr>
          <a:xfrm>
            <a:off x="4983480" y="1664208"/>
            <a:ext cx="3977640" cy="1280160"/>
          </a:xfrm>
          <a:prstGeom prst="roundRect">
            <a:avLst>
              <a:gd name="adj" fmla="val 5000"/>
            </a:avLst>
          </a:prstGeom>
          <a:solidFill>
            <a:srgbClr val="FFFFFF"/>
          </a:solidFill>
          <a:ln/>
          <a:effectLst>
            <a:outerShdw sx="100000" sy="100000" kx="0" ky="0" algn="bl" rotWithShape="0" blurRad="88900" dist="38100" dir="5400000">
              <a:srgbClr val="9AA7B2">
                <a:alpha val="22000"/>
              </a:srgbClr>
            </a:outerShdw>
          </a:effectLst>
        </p:spPr>
      </p:sp>
      <p:sp>
        <p:nvSpPr>
          <p:cNvPr id="13" name="Shape 10"/>
          <p:cNvSpPr/>
          <p:nvPr/>
        </p:nvSpPr>
        <p:spPr>
          <a:xfrm>
            <a:off x="5202936" y="1975104"/>
            <a:ext cx="640080" cy="640080"/>
          </a:xfrm>
          <a:prstGeom prst="ellipse">
            <a:avLst/>
          </a:prstGeom>
          <a:solidFill>
            <a:srgbClr val="E8EDF3"/>
          </a:solidFill>
          <a:ln/>
        </p:spPr>
      </p:sp>
      <p:pic>
        <p:nvPicPr>
          <p:cNvPr id="14" name="Image 1" descr="preencoded.png">    </p:cNvPr>
          <p:cNvPicPr>
            <a:picLocks noChangeAspect="1"/>
          </p:cNvPicPr>
          <p:nvPr/>
        </p:nvPicPr>
        <p:blipFill>
          <a:blip r:embed="rId2"/>
          <a:stretch>
            <a:fillRect/>
          </a:stretch>
        </p:blipFill>
        <p:spPr>
          <a:xfrm>
            <a:off x="5369357" y="2141525"/>
            <a:ext cx="307238" cy="307238"/>
          </a:xfrm>
          <a:prstGeom prst="rect">
            <a:avLst/>
          </a:prstGeom>
        </p:spPr>
      </p:pic>
      <p:sp>
        <p:nvSpPr>
          <p:cNvPr id="15" name="Text 11"/>
          <p:cNvSpPr/>
          <p:nvPr/>
        </p:nvSpPr>
        <p:spPr>
          <a:xfrm>
            <a:off x="5989320" y="1847088"/>
            <a:ext cx="283464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除外の事実</a:t>
            </a:r>
            <a:endParaRPr lang="en-US" sz="1450" dirty="0"/>
          </a:p>
        </p:txBody>
      </p:sp>
      <p:sp>
        <p:nvSpPr>
          <p:cNvPr id="16" name="Text 12"/>
          <p:cNvSpPr/>
          <p:nvPr/>
        </p:nvSpPr>
        <p:spPr>
          <a:xfrm>
            <a:off x="5989320" y="2286000"/>
            <a:ext cx="2834640" cy="45720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誰が判断から外れたか・代替担当者</a:t>
            </a:r>
            <a:endParaRPr lang="en-US" sz="1150" dirty="0"/>
          </a:p>
        </p:txBody>
      </p:sp>
      <p:sp>
        <p:nvSpPr>
          <p:cNvPr id="17" name="Shape 13"/>
          <p:cNvSpPr/>
          <p:nvPr/>
        </p:nvSpPr>
        <p:spPr>
          <a:xfrm>
            <a:off x="548640" y="3090672"/>
            <a:ext cx="3977640" cy="1280160"/>
          </a:xfrm>
          <a:prstGeom prst="roundRect">
            <a:avLst>
              <a:gd name="adj" fmla="val 5000"/>
            </a:avLst>
          </a:prstGeom>
          <a:solidFill>
            <a:srgbClr val="FFFFFF"/>
          </a:solidFill>
          <a:ln/>
          <a:effectLst>
            <a:outerShdw sx="100000" sy="100000" kx="0" ky="0" algn="bl" rotWithShape="0" blurRad="88900" dist="38100" dir="5400000">
              <a:srgbClr val="9AA7B2">
                <a:alpha val="22000"/>
              </a:srgbClr>
            </a:outerShdw>
          </a:effectLst>
        </p:spPr>
      </p:sp>
      <p:sp>
        <p:nvSpPr>
          <p:cNvPr id="18" name="Shape 14"/>
          <p:cNvSpPr/>
          <p:nvPr/>
        </p:nvSpPr>
        <p:spPr>
          <a:xfrm>
            <a:off x="768096" y="3401568"/>
            <a:ext cx="640080" cy="640080"/>
          </a:xfrm>
          <a:prstGeom prst="ellipse">
            <a:avLst/>
          </a:prstGeom>
          <a:solidFill>
            <a:srgbClr val="E8EDF3"/>
          </a:solidFill>
          <a:ln/>
        </p:spPr>
      </p:sp>
      <p:pic>
        <p:nvPicPr>
          <p:cNvPr id="19" name="Image 2" descr="preencoded.png">    </p:cNvPr>
          <p:cNvPicPr>
            <a:picLocks noChangeAspect="1"/>
          </p:cNvPicPr>
          <p:nvPr/>
        </p:nvPicPr>
        <p:blipFill>
          <a:blip r:embed="rId3"/>
          <a:stretch>
            <a:fillRect/>
          </a:stretch>
        </p:blipFill>
        <p:spPr>
          <a:xfrm>
            <a:off x="934517" y="3567989"/>
            <a:ext cx="307238" cy="307238"/>
          </a:xfrm>
          <a:prstGeom prst="rect">
            <a:avLst/>
          </a:prstGeom>
        </p:spPr>
      </p:pic>
      <p:sp>
        <p:nvSpPr>
          <p:cNvPr id="20" name="Text 15"/>
          <p:cNvSpPr/>
          <p:nvPr/>
        </p:nvSpPr>
        <p:spPr>
          <a:xfrm>
            <a:off x="1554480" y="3273552"/>
            <a:ext cx="283464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選定・評価の理由</a:t>
            </a:r>
            <a:endParaRPr lang="en-US" sz="1450" dirty="0"/>
          </a:p>
        </p:txBody>
      </p:sp>
      <p:sp>
        <p:nvSpPr>
          <p:cNvPr id="21" name="Text 16"/>
          <p:cNvSpPr/>
          <p:nvPr/>
        </p:nvSpPr>
        <p:spPr>
          <a:xfrm>
            <a:off x="1554480" y="3712464"/>
            <a:ext cx="2834640" cy="45720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なぜその相手・結論になったか</a:t>
            </a:r>
            <a:endParaRPr lang="en-US" sz="1150" dirty="0"/>
          </a:p>
        </p:txBody>
      </p:sp>
      <p:sp>
        <p:nvSpPr>
          <p:cNvPr id="22" name="Shape 17"/>
          <p:cNvSpPr/>
          <p:nvPr/>
        </p:nvSpPr>
        <p:spPr>
          <a:xfrm>
            <a:off x="4983480" y="3090672"/>
            <a:ext cx="3977640" cy="1280160"/>
          </a:xfrm>
          <a:prstGeom prst="roundRect">
            <a:avLst>
              <a:gd name="adj" fmla="val 5000"/>
            </a:avLst>
          </a:prstGeom>
          <a:solidFill>
            <a:srgbClr val="FFFFFF"/>
          </a:solidFill>
          <a:ln/>
          <a:effectLst>
            <a:outerShdw sx="100000" sy="100000" kx="0" ky="0" algn="bl" rotWithShape="0" blurRad="88900" dist="38100" dir="5400000">
              <a:srgbClr val="9AA7B2">
                <a:alpha val="22000"/>
              </a:srgbClr>
            </a:outerShdw>
          </a:effectLst>
        </p:spPr>
      </p:sp>
      <p:sp>
        <p:nvSpPr>
          <p:cNvPr id="23" name="Shape 18"/>
          <p:cNvSpPr/>
          <p:nvPr/>
        </p:nvSpPr>
        <p:spPr>
          <a:xfrm>
            <a:off x="5202936" y="3401568"/>
            <a:ext cx="640080" cy="640080"/>
          </a:xfrm>
          <a:prstGeom prst="ellipse">
            <a:avLst/>
          </a:prstGeom>
          <a:solidFill>
            <a:srgbClr val="E8EDF3"/>
          </a:solidFill>
          <a:ln/>
        </p:spPr>
      </p:sp>
      <p:pic>
        <p:nvPicPr>
          <p:cNvPr id="24" name="Image 3" descr="preencoded.png">    </p:cNvPr>
          <p:cNvPicPr>
            <a:picLocks noChangeAspect="1"/>
          </p:cNvPicPr>
          <p:nvPr/>
        </p:nvPicPr>
        <p:blipFill>
          <a:blip r:embed="rId4"/>
          <a:stretch>
            <a:fillRect/>
          </a:stretch>
        </p:blipFill>
        <p:spPr>
          <a:xfrm>
            <a:off x="5369357" y="3567989"/>
            <a:ext cx="307238" cy="307238"/>
          </a:xfrm>
          <a:prstGeom prst="rect">
            <a:avLst/>
          </a:prstGeom>
        </p:spPr>
      </p:pic>
      <p:sp>
        <p:nvSpPr>
          <p:cNvPr id="25" name="Text 19"/>
          <p:cNvSpPr/>
          <p:nvPr/>
        </p:nvSpPr>
        <p:spPr>
          <a:xfrm>
            <a:off x="5989320" y="3273552"/>
            <a:ext cx="283464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承認の経緯</a:t>
            </a:r>
            <a:endParaRPr lang="en-US" sz="1450" dirty="0"/>
          </a:p>
        </p:txBody>
      </p:sp>
      <p:sp>
        <p:nvSpPr>
          <p:cNvPr id="26" name="Text 20"/>
          <p:cNvSpPr/>
          <p:nvPr/>
        </p:nvSpPr>
        <p:spPr>
          <a:xfrm>
            <a:off x="5989320" y="3712464"/>
            <a:ext cx="2834640" cy="45720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誰が承認したか・対応方針</a:t>
            </a:r>
            <a:endParaRPr lang="en-US" sz="1150" dirty="0"/>
          </a:p>
        </p:txBody>
      </p:sp>
      <p:sp>
        <p:nvSpPr>
          <p:cNvPr id="27" name="Text 21"/>
          <p:cNvSpPr/>
          <p:nvPr/>
        </p:nvSpPr>
        <p:spPr>
          <a:xfrm>
            <a:off x="548640" y="4526280"/>
            <a:ext cx="8138160" cy="292608"/>
          </a:xfrm>
          <a:prstGeom prst="rect">
            <a:avLst/>
          </a:prstGeom>
          <a:noFill/>
          <a:ln/>
        </p:spPr>
        <p:txBody>
          <a:bodyPr wrap="square" lIns="0" tIns="0" rIns="0" bIns="0" rtlCol="0" anchor="ctr"/>
          <a:lstStyle/>
          <a:p>
            <a:pPr indent="0" marL="0">
              <a:buNone/>
            </a:pPr>
            <a:r>
              <a:rPr lang="en-US" sz="1250" i="1" dirty="0">
                <a:solidFill>
                  <a:srgbClr val="237A75"/>
                </a:solidFill>
                <a:latin typeface="Meiryo" pitchFamily="34" charset="0"/>
                <a:ea typeface="Meiryo" pitchFamily="34" charset="-122"/>
                <a:cs typeface="Meiryo" pitchFamily="34" charset="-120"/>
              </a:rPr>
              <a:t>記録は「説明できる状態」をつくるためのもの。詳細はツールキットの各シートへ。</a:t>
            </a:r>
            <a:endParaRPr lang="en-US" sz="12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申告・承認・判断除外フロー</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23</a:t>
            </a:r>
            <a:endParaRPr lang="en-US" sz="900" dirty="0"/>
          </a:p>
        </p:txBody>
      </p:sp>
      <p:sp>
        <p:nvSpPr>
          <p:cNvPr id="6" name="Shape 4"/>
          <p:cNvSpPr/>
          <p:nvPr/>
        </p:nvSpPr>
        <p:spPr>
          <a:xfrm>
            <a:off x="502920" y="1737360"/>
            <a:ext cx="1572768" cy="1691640"/>
          </a:xfrm>
          <a:prstGeom prst="roundRect">
            <a:avLst>
              <a:gd name="adj" fmla="val 4070"/>
            </a:avLst>
          </a:prstGeom>
          <a:solidFill>
            <a:srgbClr val="FFFFFF"/>
          </a:solidFill>
          <a:ln/>
          <a:effectLst>
            <a:outerShdw sx="100000" sy="100000" kx="0" ky="0" algn="bl" rotWithShape="0" blurRad="88900" dist="38100" dir="5400000">
              <a:srgbClr val="9AA7B2">
                <a:alpha val="22000"/>
              </a:srgbClr>
            </a:outerShdw>
          </a:effectLst>
        </p:spPr>
      </p:sp>
      <p:sp>
        <p:nvSpPr>
          <p:cNvPr id="7" name="Shape 5"/>
          <p:cNvSpPr/>
          <p:nvPr/>
        </p:nvSpPr>
        <p:spPr>
          <a:xfrm>
            <a:off x="932688" y="1956816"/>
            <a:ext cx="713232" cy="713232"/>
          </a:xfrm>
          <a:prstGeom prst="ellipse">
            <a:avLst/>
          </a:prstGeom>
          <a:solidFill>
            <a:srgbClr val="E4F0EF"/>
          </a:solidFill>
          <a:ln/>
        </p:spPr>
      </p:sp>
      <p:pic>
        <p:nvPicPr>
          <p:cNvPr id="8" name="Image 0" descr="preencoded.png">    </p:cNvPr>
          <p:cNvPicPr>
            <a:picLocks noChangeAspect="1"/>
          </p:cNvPicPr>
          <p:nvPr/>
        </p:nvPicPr>
        <p:blipFill>
          <a:blip r:embed="rId1"/>
          <a:stretch>
            <a:fillRect/>
          </a:stretch>
        </p:blipFill>
        <p:spPr>
          <a:xfrm>
            <a:off x="1118128" y="2142256"/>
            <a:ext cx="342351" cy="342351"/>
          </a:xfrm>
          <a:prstGeom prst="rect">
            <a:avLst/>
          </a:prstGeom>
        </p:spPr>
      </p:pic>
      <p:sp>
        <p:nvSpPr>
          <p:cNvPr id="9" name="Text 6"/>
          <p:cNvSpPr/>
          <p:nvPr/>
        </p:nvSpPr>
        <p:spPr>
          <a:xfrm>
            <a:off x="576072" y="2724912"/>
            <a:ext cx="1426464" cy="32004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1. 気づく</a:t>
            </a:r>
            <a:endParaRPr lang="en-US" sz="1400" dirty="0"/>
          </a:p>
        </p:txBody>
      </p:sp>
      <p:sp>
        <p:nvSpPr>
          <p:cNvPr id="10" name="Text 7"/>
          <p:cNvSpPr/>
          <p:nvPr/>
        </p:nvSpPr>
        <p:spPr>
          <a:xfrm>
            <a:off x="594360" y="3035808"/>
            <a:ext cx="1389888" cy="347472"/>
          </a:xfrm>
          <a:prstGeom prst="rect">
            <a:avLst/>
          </a:prstGeom>
          <a:noFill/>
          <a:ln/>
        </p:spPr>
        <p:txBody>
          <a:bodyPr wrap="square" lIns="0" tIns="0" rIns="0" bIns="0" rtlCol="0" anchor="t"/>
          <a:lstStyle/>
          <a:p>
            <a:pPr algn="ctr" indent="0" marL="0">
              <a:buNone/>
            </a:pPr>
            <a:r>
              <a:rPr lang="en-US" sz="1050" dirty="0">
                <a:solidFill>
                  <a:srgbClr val="5B6B78"/>
                </a:solidFill>
                <a:latin typeface="Meiryo" pitchFamily="34" charset="0"/>
                <a:ea typeface="Meiryo" pitchFamily="34" charset="-122"/>
                <a:cs typeface="Meiryo" pitchFamily="34" charset="-120"/>
              </a:rPr>
              <a:t>関係・利害に気づく</a:t>
            </a:r>
            <a:endParaRPr lang="en-US" sz="1050" dirty="0"/>
          </a:p>
        </p:txBody>
      </p:sp>
      <p:pic>
        <p:nvPicPr>
          <p:cNvPr id="11" name="Image 1" descr="preencoded.png">    </p:cNvPr>
          <p:cNvPicPr>
            <a:picLocks noChangeAspect="1"/>
          </p:cNvPicPr>
          <p:nvPr/>
        </p:nvPicPr>
        <p:blipFill>
          <a:blip r:embed="rId2"/>
          <a:stretch>
            <a:fillRect/>
          </a:stretch>
        </p:blipFill>
        <p:spPr>
          <a:xfrm>
            <a:off x="2075688" y="2304288"/>
            <a:ext cx="146304" cy="146304"/>
          </a:xfrm>
          <a:prstGeom prst="rect">
            <a:avLst/>
          </a:prstGeom>
        </p:spPr>
      </p:pic>
      <p:sp>
        <p:nvSpPr>
          <p:cNvPr id="12" name="Shape 8"/>
          <p:cNvSpPr/>
          <p:nvPr/>
        </p:nvSpPr>
        <p:spPr>
          <a:xfrm>
            <a:off x="2240280" y="1737360"/>
            <a:ext cx="1572768" cy="1691640"/>
          </a:xfrm>
          <a:prstGeom prst="roundRect">
            <a:avLst>
              <a:gd name="adj" fmla="val 4070"/>
            </a:avLst>
          </a:prstGeom>
          <a:solidFill>
            <a:srgbClr val="FFFFFF"/>
          </a:solidFill>
          <a:ln/>
          <a:effectLst>
            <a:outerShdw sx="100000" sy="100000" kx="0" ky="0" algn="bl" rotWithShape="0" blurRad="88900" dist="38100" dir="5400000">
              <a:srgbClr val="9AA7B2">
                <a:alpha val="22000"/>
              </a:srgbClr>
            </a:outerShdw>
          </a:effectLst>
        </p:spPr>
      </p:sp>
      <p:sp>
        <p:nvSpPr>
          <p:cNvPr id="13" name="Shape 9"/>
          <p:cNvSpPr/>
          <p:nvPr/>
        </p:nvSpPr>
        <p:spPr>
          <a:xfrm>
            <a:off x="2670048" y="1956816"/>
            <a:ext cx="713232" cy="713232"/>
          </a:xfrm>
          <a:prstGeom prst="ellipse">
            <a:avLst/>
          </a:prstGeom>
          <a:solidFill>
            <a:srgbClr val="E4F0EF"/>
          </a:solidFill>
          <a:ln/>
        </p:spPr>
      </p:sp>
      <p:pic>
        <p:nvPicPr>
          <p:cNvPr id="14" name="Image 2" descr="preencoded.png">    </p:cNvPr>
          <p:cNvPicPr>
            <a:picLocks noChangeAspect="1"/>
          </p:cNvPicPr>
          <p:nvPr/>
        </p:nvPicPr>
        <p:blipFill>
          <a:blip r:embed="rId3"/>
          <a:stretch>
            <a:fillRect/>
          </a:stretch>
        </p:blipFill>
        <p:spPr>
          <a:xfrm>
            <a:off x="2855488" y="2142256"/>
            <a:ext cx="342351" cy="342351"/>
          </a:xfrm>
          <a:prstGeom prst="rect">
            <a:avLst/>
          </a:prstGeom>
        </p:spPr>
      </p:pic>
      <p:sp>
        <p:nvSpPr>
          <p:cNvPr id="15" name="Text 10"/>
          <p:cNvSpPr/>
          <p:nvPr/>
        </p:nvSpPr>
        <p:spPr>
          <a:xfrm>
            <a:off x="2313432" y="2724912"/>
            <a:ext cx="1426464" cy="32004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2. 申告</a:t>
            </a:r>
            <a:endParaRPr lang="en-US" sz="1400" dirty="0"/>
          </a:p>
        </p:txBody>
      </p:sp>
      <p:sp>
        <p:nvSpPr>
          <p:cNvPr id="16" name="Text 11"/>
          <p:cNvSpPr/>
          <p:nvPr/>
        </p:nvSpPr>
        <p:spPr>
          <a:xfrm>
            <a:off x="2331720" y="3035808"/>
            <a:ext cx="1389888" cy="347472"/>
          </a:xfrm>
          <a:prstGeom prst="rect">
            <a:avLst/>
          </a:prstGeom>
          <a:noFill/>
          <a:ln/>
        </p:spPr>
        <p:txBody>
          <a:bodyPr wrap="square" lIns="0" tIns="0" rIns="0" bIns="0" rtlCol="0" anchor="t"/>
          <a:lstStyle/>
          <a:p>
            <a:pPr algn="ctr" indent="0" marL="0">
              <a:buNone/>
            </a:pPr>
            <a:r>
              <a:rPr lang="en-US" sz="1050" dirty="0">
                <a:solidFill>
                  <a:srgbClr val="5B6B78"/>
                </a:solidFill>
                <a:latin typeface="Meiryo" pitchFamily="34" charset="0"/>
                <a:ea typeface="Meiryo" pitchFamily="34" charset="-122"/>
                <a:cs typeface="Meiryo" pitchFamily="34" charset="-120"/>
              </a:rPr>
              <a:t>上長・法務・人事・購買へ</a:t>
            </a:r>
            <a:endParaRPr lang="en-US" sz="1050" dirty="0"/>
          </a:p>
        </p:txBody>
      </p:sp>
      <p:pic>
        <p:nvPicPr>
          <p:cNvPr id="17" name="Image 3" descr="preencoded.png">    </p:cNvPr>
          <p:cNvPicPr>
            <a:picLocks noChangeAspect="1"/>
          </p:cNvPicPr>
          <p:nvPr/>
        </p:nvPicPr>
        <p:blipFill>
          <a:blip r:embed="rId4"/>
          <a:stretch>
            <a:fillRect/>
          </a:stretch>
        </p:blipFill>
        <p:spPr>
          <a:xfrm>
            <a:off x="3813048" y="2304288"/>
            <a:ext cx="146304" cy="146304"/>
          </a:xfrm>
          <a:prstGeom prst="rect">
            <a:avLst/>
          </a:prstGeom>
        </p:spPr>
      </p:pic>
      <p:sp>
        <p:nvSpPr>
          <p:cNvPr id="18" name="Shape 12"/>
          <p:cNvSpPr/>
          <p:nvPr/>
        </p:nvSpPr>
        <p:spPr>
          <a:xfrm>
            <a:off x="3977640" y="1737360"/>
            <a:ext cx="1572768" cy="1691640"/>
          </a:xfrm>
          <a:prstGeom prst="roundRect">
            <a:avLst>
              <a:gd name="adj" fmla="val 4070"/>
            </a:avLst>
          </a:prstGeom>
          <a:solidFill>
            <a:srgbClr val="FFFFFF"/>
          </a:solidFill>
          <a:ln/>
          <a:effectLst>
            <a:outerShdw sx="100000" sy="100000" kx="0" ky="0" algn="bl" rotWithShape="0" blurRad="88900" dist="38100" dir="5400000">
              <a:srgbClr val="9AA7B2">
                <a:alpha val="22000"/>
              </a:srgbClr>
            </a:outerShdw>
          </a:effectLst>
        </p:spPr>
      </p:sp>
      <p:sp>
        <p:nvSpPr>
          <p:cNvPr id="19" name="Shape 13"/>
          <p:cNvSpPr/>
          <p:nvPr/>
        </p:nvSpPr>
        <p:spPr>
          <a:xfrm>
            <a:off x="4407408" y="1956816"/>
            <a:ext cx="713232" cy="713232"/>
          </a:xfrm>
          <a:prstGeom prst="ellipse">
            <a:avLst/>
          </a:prstGeom>
          <a:solidFill>
            <a:srgbClr val="E8EDF3"/>
          </a:solidFill>
          <a:ln/>
        </p:spPr>
      </p:sp>
      <p:pic>
        <p:nvPicPr>
          <p:cNvPr id="20" name="Image 4" descr="preencoded.png">    </p:cNvPr>
          <p:cNvPicPr>
            <a:picLocks noChangeAspect="1"/>
          </p:cNvPicPr>
          <p:nvPr/>
        </p:nvPicPr>
        <p:blipFill>
          <a:blip r:embed="rId5"/>
          <a:stretch>
            <a:fillRect/>
          </a:stretch>
        </p:blipFill>
        <p:spPr>
          <a:xfrm>
            <a:off x="4592848" y="2142256"/>
            <a:ext cx="342351" cy="342351"/>
          </a:xfrm>
          <a:prstGeom prst="rect">
            <a:avLst/>
          </a:prstGeom>
        </p:spPr>
      </p:pic>
      <p:sp>
        <p:nvSpPr>
          <p:cNvPr id="21" name="Text 14"/>
          <p:cNvSpPr/>
          <p:nvPr/>
        </p:nvSpPr>
        <p:spPr>
          <a:xfrm>
            <a:off x="4050792" y="2724912"/>
            <a:ext cx="1426464" cy="32004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3. 確認</a:t>
            </a:r>
            <a:endParaRPr lang="en-US" sz="1400" dirty="0"/>
          </a:p>
        </p:txBody>
      </p:sp>
      <p:sp>
        <p:nvSpPr>
          <p:cNvPr id="22" name="Text 15"/>
          <p:cNvSpPr/>
          <p:nvPr/>
        </p:nvSpPr>
        <p:spPr>
          <a:xfrm>
            <a:off x="4069080" y="3035808"/>
            <a:ext cx="1389888" cy="347472"/>
          </a:xfrm>
          <a:prstGeom prst="rect">
            <a:avLst/>
          </a:prstGeom>
          <a:noFill/>
          <a:ln/>
        </p:spPr>
        <p:txBody>
          <a:bodyPr wrap="square" lIns="0" tIns="0" rIns="0" bIns="0" rtlCol="0" anchor="t"/>
          <a:lstStyle/>
          <a:p>
            <a:pPr algn="ctr" indent="0" marL="0">
              <a:buNone/>
            </a:pPr>
            <a:r>
              <a:rPr lang="en-US" sz="1050" dirty="0">
                <a:solidFill>
                  <a:srgbClr val="5B6B78"/>
                </a:solidFill>
                <a:latin typeface="Meiryo" pitchFamily="34" charset="0"/>
                <a:ea typeface="Meiryo" pitchFamily="34" charset="-122"/>
                <a:cs typeface="Meiryo" pitchFamily="34" charset="-120"/>
              </a:rPr>
              <a:t>承認要否・対応を確認</a:t>
            </a:r>
            <a:endParaRPr lang="en-US" sz="1050" dirty="0"/>
          </a:p>
        </p:txBody>
      </p:sp>
      <p:pic>
        <p:nvPicPr>
          <p:cNvPr id="23" name="Image 5" descr="preencoded.png">    </p:cNvPr>
          <p:cNvPicPr>
            <a:picLocks noChangeAspect="1"/>
          </p:cNvPicPr>
          <p:nvPr/>
        </p:nvPicPr>
        <p:blipFill>
          <a:blip r:embed="rId6"/>
          <a:stretch>
            <a:fillRect/>
          </a:stretch>
        </p:blipFill>
        <p:spPr>
          <a:xfrm>
            <a:off x="5550408" y="2304288"/>
            <a:ext cx="146304" cy="146304"/>
          </a:xfrm>
          <a:prstGeom prst="rect">
            <a:avLst/>
          </a:prstGeom>
        </p:spPr>
      </p:pic>
      <p:sp>
        <p:nvSpPr>
          <p:cNvPr id="24" name="Shape 16"/>
          <p:cNvSpPr/>
          <p:nvPr/>
        </p:nvSpPr>
        <p:spPr>
          <a:xfrm>
            <a:off x="5715000" y="1737360"/>
            <a:ext cx="1572768" cy="1691640"/>
          </a:xfrm>
          <a:prstGeom prst="roundRect">
            <a:avLst>
              <a:gd name="adj" fmla="val 4070"/>
            </a:avLst>
          </a:prstGeom>
          <a:solidFill>
            <a:srgbClr val="FFFFFF"/>
          </a:solidFill>
          <a:ln/>
          <a:effectLst>
            <a:outerShdw sx="100000" sy="100000" kx="0" ky="0" algn="bl" rotWithShape="0" blurRad="88900" dist="38100" dir="5400000">
              <a:srgbClr val="9AA7B2">
                <a:alpha val="22000"/>
              </a:srgbClr>
            </a:outerShdw>
          </a:effectLst>
        </p:spPr>
      </p:sp>
      <p:sp>
        <p:nvSpPr>
          <p:cNvPr id="25" name="Shape 17"/>
          <p:cNvSpPr/>
          <p:nvPr/>
        </p:nvSpPr>
        <p:spPr>
          <a:xfrm>
            <a:off x="6144768" y="1956816"/>
            <a:ext cx="713232" cy="713232"/>
          </a:xfrm>
          <a:prstGeom prst="ellipse">
            <a:avLst/>
          </a:prstGeom>
          <a:solidFill>
            <a:srgbClr val="E8EDF3"/>
          </a:solidFill>
          <a:ln/>
        </p:spPr>
      </p:sp>
      <p:pic>
        <p:nvPicPr>
          <p:cNvPr id="26" name="Image 6" descr="preencoded.png">    </p:cNvPr>
          <p:cNvPicPr>
            <a:picLocks noChangeAspect="1"/>
          </p:cNvPicPr>
          <p:nvPr/>
        </p:nvPicPr>
        <p:blipFill>
          <a:blip r:embed="rId7"/>
          <a:stretch>
            <a:fillRect/>
          </a:stretch>
        </p:blipFill>
        <p:spPr>
          <a:xfrm>
            <a:off x="6330208" y="2142256"/>
            <a:ext cx="342351" cy="342351"/>
          </a:xfrm>
          <a:prstGeom prst="rect">
            <a:avLst/>
          </a:prstGeom>
        </p:spPr>
      </p:pic>
      <p:sp>
        <p:nvSpPr>
          <p:cNvPr id="27" name="Text 18"/>
          <p:cNvSpPr/>
          <p:nvPr/>
        </p:nvSpPr>
        <p:spPr>
          <a:xfrm>
            <a:off x="5788152" y="2724912"/>
            <a:ext cx="1426464" cy="32004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4. 除外</a:t>
            </a:r>
            <a:endParaRPr lang="en-US" sz="1400" dirty="0"/>
          </a:p>
        </p:txBody>
      </p:sp>
      <p:sp>
        <p:nvSpPr>
          <p:cNvPr id="28" name="Text 19"/>
          <p:cNvSpPr/>
          <p:nvPr/>
        </p:nvSpPr>
        <p:spPr>
          <a:xfrm>
            <a:off x="5806440" y="3035808"/>
            <a:ext cx="1389888" cy="347472"/>
          </a:xfrm>
          <a:prstGeom prst="rect">
            <a:avLst/>
          </a:prstGeom>
          <a:noFill/>
          <a:ln/>
        </p:spPr>
        <p:txBody>
          <a:bodyPr wrap="square" lIns="0" tIns="0" rIns="0" bIns="0" rtlCol="0" anchor="t"/>
          <a:lstStyle/>
          <a:p>
            <a:pPr algn="ctr" indent="0" marL="0">
              <a:buNone/>
            </a:pPr>
            <a:r>
              <a:rPr lang="en-US" sz="1050" dirty="0">
                <a:solidFill>
                  <a:srgbClr val="5B6B78"/>
                </a:solidFill>
                <a:latin typeface="Meiryo" pitchFamily="34" charset="0"/>
                <a:ea typeface="Meiryo" pitchFamily="34" charset="-122"/>
                <a:cs typeface="Meiryo" pitchFamily="34" charset="-120"/>
              </a:rPr>
              <a:t>必要なら判断から外れる</a:t>
            </a:r>
            <a:endParaRPr lang="en-US" sz="1050" dirty="0"/>
          </a:p>
        </p:txBody>
      </p:sp>
      <p:pic>
        <p:nvPicPr>
          <p:cNvPr id="29" name="Image 7" descr="preencoded.png">    </p:cNvPr>
          <p:cNvPicPr>
            <a:picLocks noChangeAspect="1"/>
          </p:cNvPicPr>
          <p:nvPr/>
        </p:nvPicPr>
        <p:blipFill>
          <a:blip r:embed="rId8"/>
          <a:stretch>
            <a:fillRect/>
          </a:stretch>
        </p:blipFill>
        <p:spPr>
          <a:xfrm>
            <a:off x="7287768" y="2304288"/>
            <a:ext cx="146304" cy="146304"/>
          </a:xfrm>
          <a:prstGeom prst="rect">
            <a:avLst/>
          </a:prstGeom>
        </p:spPr>
      </p:pic>
      <p:sp>
        <p:nvSpPr>
          <p:cNvPr id="30" name="Shape 20"/>
          <p:cNvSpPr/>
          <p:nvPr/>
        </p:nvSpPr>
        <p:spPr>
          <a:xfrm>
            <a:off x="7452360" y="1737360"/>
            <a:ext cx="1572768" cy="1691640"/>
          </a:xfrm>
          <a:prstGeom prst="roundRect">
            <a:avLst>
              <a:gd name="adj" fmla="val 4070"/>
            </a:avLst>
          </a:prstGeom>
          <a:solidFill>
            <a:srgbClr val="FFFFFF"/>
          </a:solidFill>
          <a:ln/>
          <a:effectLst>
            <a:outerShdw sx="100000" sy="100000" kx="0" ky="0" algn="bl" rotWithShape="0" blurRad="88900" dist="38100" dir="5400000">
              <a:srgbClr val="9AA7B2">
                <a:alpha val="22000"/>
              </a:srgbClr>
            </a:outerShdw>
          </a:effectLst>
        </p:spPr>
      </p:sp>
      <p:sp>
        <p:nvSpPr>
          <p:cNvPr id="31" name="Shape 21"/>
          <p:cNvSpPr/>
          <p:nvPr/>
        </p:nvSpPr>
        <p:spPr>
          <a:xfrm>
            <a:off x="7882128" y="1956816"/>
            <a:ext cx="713232" cy="713232"/>
          </a:xfrm>
          <a:prstGeom prst="ellipse">
            <a:avLst/>
          </a:prstGeom>
          <a:solidFill>
            <a:srgbClr val="E6EFE9"/>
          </a:solidFill>
          <a:ln/>
        </p:spPr>
      </p:sp>
      <p:pic>
        <p:nvPicPr>
          <p:cNvPr id="32" name="Image 8" descr="preencoded.png">    </p:cNvPr>
          <p:cNvPicPr>
            <a:picLocks noChangeAspect="1"/>
          </p:cNvPicPr>
          <p:nvPr/>
        </p:nvPicPr>
        <p:blipFill>
          <a:blip r:embed="rId9"/>
          <a:stretch>
            <a:fillRect/>
          </a:stretch>
        </p:blipFill>
        <p:spPr>
          <a:xfrm>
            <a:off x="8067568" y="2142256"/>
            <a:ext cx="342351" cy="342351"/>
          </a:xfrm>
          <a:prstGeom prst="rect">
            <a:avLst/>
          </a:prstGeom>
        </p:spPr>
      </p:pic>
      <p:sp>
        <p:nvSpPr>
          <p:cNvPr id="33" name="Text 22"/>
          <p:cNvSpPr/>
          <p:nvPr/>
        </p:nvSpPr>
        <p:spPr>
          <a:xfrm>
            <a:off x="7525512" y="2724912"/>
            <a:ext cx="1426464" cy="320040"/>
          </a:xfrm>
          <a:prstGeom prst="rect">
            <a:avLst/>
          </a:prstGeom>
          <a:noFill/>
          <a:ln/>
        </p:spPr>
        <p:txBody>
          <a:bodyPr wrap="square" lIns="0" tIns="0" rIns="0" bIns="0" rtlCol="0" anchor="ctr"/>
          <a:lstStyle/>
          <a:p>
            <a:pPr algn="ctr" indent="0" marL="0">
              <a:buNone/>
            </a:pPr>
            <a:r>
              <a:rPr lang="en-US" sz="1400" b="1" dirty="0">
                <a:solidFill>
                  <a:srgbClr val="16314F"/>
                </a:solidFill>
                <a:latin typeface="Meiryo" pitchFamily="34" charset="0"/>
                <a:ea typeface="Meiryo" pitchFamily="34" charset="-122"/>
                <a:cs typeface="Meiryo" pitchFamily="34" charset="-120"/>
              </a:rPr>
              <a:t>5. 記録</a:t>
            </a:r>
            <a:endParaRPr lang="en-US" sz="1400" dirty="0"/>
          </a:p>
        </p:txBody>
      </p:sp>
      <p:sp>
        <p:nvSpPr>
          <p:cNvPr id="34" name="Text 23"/>
          <p:cNvSpPr/>
          <p:nvPr/>
        </p:nvSpPr>
        <p:spPr>
          <a:xfrm>
            <a:off x="7543800" y="3035808"/>
            <a:ext cx="1389888" cy="347472"/>
          </a:xfrm>
          <a:prstGeom prst="rect">
            <a:avLst/>
          </a:prstGeom>
          <a:noFill/>
          <a:ln/>
        </p:spPr>
        <p:txBody>
          <a:bodyPr wrap="square" lIns="0" tIns="0" rIns="0" bIns="0" rtlCol="0" anchor="t"/>
          <a:lstStyle/>
          <a:p>
            <a:pPr algn="ctr" indent="0" marL="0">
              <a:buNone/>
            </a:pPr>
            <a:r>
              <a:rPr lang="en-US" sz="1050" dirty="0">
                <a:solidFill>
                  <a:srgbClr val="5B6B78"/>
                </a:solidFill>
                <a:latin typeface="Meiryo" pitchFamily="34" charset="0"/>
                <a:ea typeface="Meiryo" pitchFamily="34" charset="-122"/>
                <a:cs typeface="Meiryo" pitchFamily="34" charset="-120"/>
              </a:rPr>
              <a:t>稟議・議事録に残す</a:t>
            </a:r>
            <a:endParaRPr lang="en-US" sz="1050" dirty="0"/>
          </a:p>
        </p:txBody>
      </p:sp>
      <p:sp>
        <p:nvSpPr>
          <p:cNvPr id="35" name="Shape 24"/>
          <p:cNvSpPr/>
          <p:nvPr/>
        </p:nvSpPr>
        <p:spPr>
          <a:xfrm>
            <a:off x="502920" y="3657600"/>
            <a:ext cx="8183880" cy="841248"/>
          </a:xfrm>
          <a:prstGeom prst="roundRect">
            <a:avLst>
              <a:gd name="adj" fmla="val 7609"/>
            </a:avLst>
          </a:prstGeom>
          <a:solidFill>
            <a:srgbClr val="E8EDF3"/>
          </a:solidFill>
          <a:ln/>
          <a:effectLst>
            <a:outerShdw sx="100000" sy="100000" kx="0" ky="0" algn="bl" rotWithShape="0" blurRad="88900" dist="38100" dir="5400000">
              <a:srgbClr val="9AA7B2">
                <a:alpha val="22000"/>
              </a:srgbClr>
            </a:outerShdw>
          </a:effectLst>
        </p:spPr>
      </p:sp>
      <p:sp>
        <p:nvSpPr>
          <p:cNvPr id="36" name="Text 25"/>
          <p:cNvSpPr/>
          <p:nvPr/>
        </p:nvSpPr>
        <p:spPr>
          <a:xfrm>
            <a:off x="777240" y="3657600"/>
            <a:ext cx="7635240" cy="841248"/>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迷ったら止まる。</a:t>
            </a:r>
            <a:pPr indent="0" marL="0">
              <a:buNone/>
            </a:pPr>
            <a:r>
              <a:rPr lang="en-US" sz="1400" dirty="0">
                <a:solidFill>
                  <a:srgbClr val="263238"/>
                </a:solidFill>
                <a:latin typeface="Meiryo" pitchFamily="34" charset="0"/>
                <a:ea typeface="Meiryo" pitchFamily="34" charset="-122"/>
                <a:cs typeface="Meiryo" pitchFamily="34" charset="-120"/>
              </a:rPr>
              <a:t>　利益相反の有無・承認要否・懲戒・会計税務・インサイダー該当性は</a:t>
            </a:r>
            <a:pPr indent="0" marL="0">
              <a:buNone/>
            </a:pPr>
            <a:r>
              <a:rPr lang="en-US" sz="1400" b="1" dirty="0">
                <a:solidFill>
                  <a:srgbClr val="B42318"/>
                </a:solidFill>
                <a:latin typeface="Meiryo" pitchFamily="34" charset="0"/>
                <a:ea typeface="Meiryo" pitchFamily="34" charset="-122"/>
                <a:cs typeface="Meiryo" pitchFamily="34" charset="-120"/>
              </a:rPr>
              <a:t>現場で独断しない</a:t>
            </a:r>
            <a:pPr indent="0" marL="0">
              <a:buNone/>
            </a:pPr>
            <a:r>
              <a:rPr lang="en-US" sz="1400" dirty="0">
                <a:solidFill>
                  <a:srgbClr val="263238"/>
                </a:solidFill>
                <a:latin typeface="Meiryo" pitchFamily="34" charset="0"/>
                <a:ea typeface="Meiryo" pitchFamily="34" charset="-122"/>
                <a:cs typeface="Meiryo" pitchFamily="34" charset="-120"/>
              </a:rPr>
              <a:t>。</a:t>
            </a:r>
            <a:endParaRPr lang="en-US"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やってはいけない初動</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24</a:t>
            </a:r>
            <a:endParaRPr lang="en-US" sz="900" dirty="0"/>
          </a:p>
        </p:txBody>
      </p:sp>
      <p:sp>
        <p:nvSpPr>
          <p:cNvPr id="6" name="Shape 4"/>
          <p:cNvSpPr/>
          <p:nvPr/>
        </p:nvSpPr>
        <p:spPr>
          <a:xfrm>
            <a:off x="548640" y="1325880"/>
            <a:ext cx="3977640" cy="914400"/>
          </a:xfrm>
          <a:prstGeom prst="roundRect">
            <a:avLst>
              <a:gd name="adj" fmla="val 7000"/>
            </a:avLst>
          </a:prstGeom>
          <a:solidFill>
            <a:srgbClr val="F8E6E3"/>
          </a:solidFill>
          <a:ln/>
          <a:effectLst>
            <a:outerShdw sx="100000" sy="100000" kx="0" ky="0" algn="bl" rotWithShape="0" blurRad="88900" dist="38100" dir="5400000">
              <a:srgbClr val="9AA7B2">
                <a:alpha val="22000"/>
              </a:srgbClr>
            </a:outerShdw>
          </a:effectLst>
        </p:spPr>
      </p:sp>
      <p:pic>
        <p:nvPicPr>
          <p:cNvPr id="7" name="Image 0" descr="preencoded.png">    </p:cNvPr>
          <p:cNvPicPr>
            <a:picLocks noChangeAspect="1"/>
          </p:cNvPicPr>
          <p:nvPr/>
        </p:nvPicPr>
        <p:blipFill>
          <a:blip r:embed="rId1"/>
          <a:stretch>
            <a:fillRect/>
          </a:stretch>
        </p:blipFill>
        <p:spPr>
          <a:xfrm>
            <a:off x="749808" y="1618488"/>
            <a:ext cx="329184" cy="329184"/>
          </a:xfrm>
          <a:prstGeom prst="rect">
            <a:avLst/>
          </a:prstGeom>
        </p:spPr>
      </p:pic>
      <p:sp>
        <p:nvSpPr>
          <p:cNvPr id="8" name="Text 5"/>
          <p:cNvSpPr/>
          <p:nvPr/>
        </p:nvSpPr>
        <p:spPr>
          <a:xfrm>
            <a:off x="1234440" y="1325880"/>
            <a:ext cx="3154680" cy="91440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関係を隠して選定・発注・評価を進める</a:t>
            </a:r>
            <a:endParaRPr lang="en-US" sz="1300" dirty="0"/>
          </a:p>
        </p:txBody>
      </p:sp>
      <p:sp>
        <p:nvSpPr>
          <p:cNvPr id="9" name="Shape 6"/>
          <p:cNvSpPr/>
          <p:nvPr/>
        </p:nvSpPr>
        <p:spPr>
          <a:xfrm>
            <a:off x="4983480" y="1325880"/>
            <a:ext cx="3977640" cy="914400"/>
          </a:xfrm>
          <a:prstGeom prst="roundRect">
            <a:avLst>
              <a:gd name="adj" fmla="val 7000"/>
            </a:avLst>
          </a:prstGeom>
          <a:solidFill>
            <a:srgbClr val="F8E6E3"/>
          </a:solidFill>
          <a:ln/>
          <a:effectLst>
            <a:outerShdw sx="100000" sy="100000" kx="0" ky="0" algn="bl" rotWithShape="0" blurRad="88900" dist="38100" dir="5400000">
              <a:srgbClr val="9AA7B2">
                <a:alpha val="22000"/>
              </a:srgbClr>
            </a:outerShdw>
          </a:effectLst>
        </p:spPr>
      </p:sp>
      <p:pic>
        <p:nvPicPr>
          <p:cNvPr id="10" name="Image 1" descr="preencoded.png">    </p:cNvPr>
          <p:cNvPicPr>
            <a:picLocks noChangeAspect="1"/>
          </p:cNvPicPr>
          <p:nvPr/>
        </p:nvPicPr>
        <p:blipFill>
          <a:blip r:embed="rId2"/>
          <a:stretch>
            <a:fillRect/>
          </a:stretch>
        </p:blipFill>
        <p:spPr>
          <a:xfrm>
            <a:off x="5184648" y="1618488"/>
            <a:ext cx="329184" cy="329184"/>
          </a:xfrm>
          <a:prstGeom prst="rect">
            <a:avLst/>
          </a:prstGeom>
        </p:spPr>
      </p:pic>
      <p:sp>
        <p:nvSpPr>
          <p:cNvPr id="11" name="Text 7"/>
          <p:cNvSpPr/>
          <p:nvPr/>
        </p:nvSpPr>
        <p:spPr>
          <a:xfrm>
            <a:off x="5669280" y="1325880"/>
            <a:ext cx="3154680" cy="91440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「条件が良い」「公正だから」と申告を省く</a:t>
            </a:r>
            <a:endParaRPr lang="en-US" sz="1300" dirty="0"/>
          </a:p>
        </p:txBody>
      </p:sp>
      <p:sp>
        <p:nvSpPr>
          <p:cNvPr id="12" name="Shape 8"/>
          <p:cNvSpPr/>
          <p:nvPr/>
        </p:nvSpPr>
        <p:spPr>
          <a:xfrm>
            <a:off x="548640" y="2386584"/>
            <a:ext cx="3977640" cy="914400"/>
          </a:xfrm>
          <a:prstGeom prst="roundRect">
            <a:avLst>
              <a:gd name="adj" fmla="val 7000"/>
            </a:avLst>
          </a:prstGeom>
          <a:solidFill>
            <a:srgbClr val="F8E6E3"/>
          </a:solidFill>
          <a:ln/>
          <a:effectLst>
            <a:outerShdw sx="100000" sy="100000" kx="0" ky="0" algn="bl" rotWithShape="0" blurRad="88900" dist="38100" dir="5400000">
              <a:srgbClr val="9AA7B2">
                <a:alpha val="22000"/>
              </a:srgbClr>
            </a:outerShdw>
          </a:effectLst>
        </p:spPr>
      </p:sp>
      <p:pic>
        <p:nvPicPr>
          <p:cNvPr id="13" name="Image 2" descr="preencoded.png">    </p:cNvPr>
          <p:cNvPicPr>
            <a:picLocks noChangeAspect="1"/>
          </p:cNvPicPr>
          <p:nvPr/>
        </p:nvPicPr>
        <p:blipFill>
          <a:blip r:embed="rId3"/>
          <a:stretch>
            <a:fillRect/>
          </a:stretch>
        </p:blipFill>
        <p:spPr>
          <a:xfrm>
            <a:off x="749808" y="2679192"/>
            <a:ext cx="329184" cy="329184"/>
          </a:xfrm>
          <a:prstGeom prst="rect">
            <a:avLst/>
          </a:prstGeom>
        </p:spPr>
      </p:pic>
      <p:sp>
        <p:nvSpPr>
          <p:cNvPr id="14" name="Text 9"/>
          <p:cNvSpPr/>
          <p:nvPr/>
        </p:nvSpPr>
        <p:spPr>
          <a:xfrm>
            <a:off x="1234440" y="2386584"/>
            <a:ext cx="3154680" cy="91440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会社の顧客・案件・情報を副業先へ流す</a:t>
            </a:r>
            <a:endParaRPr lang="en-US" sz="1300" dirty="0"/>
          </a:p>
        </p:txBody>
      </p:sp>
      <p:sp>
        <p:nvSpPr>
          <p:cNvPr id="15" name="Shape 10"/>
          <p:cNvSpPr/>
          <p:nvPr/>
        </p:nvSpPr>
        <p:spPr>
          <a:xfrm>
            <a:off x="4983480" y="2386584"/>
            <a:ext cx="3977640" cy="914400"/>
          </a:xfrm>
          <a:prstGeom prst="roundRect">
            <a:avLst>
              <a:gd name="adj" fmla="val 7000"/>
            </a:avLst>
          </a:prstGeom>
          <a:solidFill>
            <a:srgbClr val="F8E6E3"/>
          </a:solidFill>
          <a:ln/>
          <a:effectLst>
            <a:outerShdw sx="100000" sy="100000" kx="0" ky="0" algn="bl" rotWithShape="0" blurRad="88900" dist="38100" dir="5400000">
              <a:srgbClr val="9AA7B2">
                <a:alpha val="22000"/>
              </a:srgbClr>
            </a:outerShdw>
          </a:effectLst>
        </p:spPr>
      </p:sp>
      <p:pic>
        <p:nvPicPr>
          <p:cNvPr id="16" name="Image 3" descr="preencoded.png">    </p:cNvPr>
          <p:cNvPicPr>
            <a:picLocks noChangeAspect="1"/>
          </p:cNvPicPr>
          <p:nvPr/>
        </p:nvPicPr>
        <p:blipFill>
          <a:blip r:embed="rId4"/>
          <a:stretch>
            <a:fillRect/>
          </a:stretch>
        </p:blipFill>
        <p:spPr>
          <a:xfrm>
            <a:off x="5184648" y="2679192"/>
            <a:ext cx="329184" cy="329184"/>
          </a:xfrm>
          <a:prstGeom prst="rect">
            <a:avLst/>
          </a:prstGeom>
        </p:spPr>
      </p:pic>
      <p:sp>
        <p:nvSpPr>
          <p:cNvPr id="17" name="Text 11"/>
          <p:cNvSpPr/>
          <p:nvPr/>
        </p:nvSpPr>
        <p:spPr>
          <a:xfrm>
            <a:off x="5669280" y="2386584"/>
            <a:ext cx="3154680" cy="91440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未公表情報で家族名義の取引をする</a:t>
            </a:r>
            <a:endParaRPr lang="en-US" sz="1300" dirty="0"/>
          </a:p>
        </p:txBody>
      </p:sp>
      <p:sp>
        <p:nvSpPr>
          <p:cNvPr id="18" name="Shape 12"/>
          <p:cNvSpPr/>
          <p:nvPr/>
        </p:nvSpPr>
        <p:spPr>
          <a:xfrm>
            <a:off x="548640" y="3447288"/>
            <a:ext cx="3977640" cy="914400"/>
          </a:xfrm>
          <a:prstGeom prst="roundRect">
            <a:avLst>
              <a:gd name="adj" fmla="val 7000"/>
            </a:avLst>
          </a:prstGeom>
          <a:solidFill>
            <a:srgbClr val="F8E6E3"/>
          </a:solidFill>
          <a:ln/>
          <a:effectLst>
            <a:outerShdw sx="100000" sy="100000" kx="0" ky="0" algn="bl" rotWithShape="0" blurRad="88900" dist="38100" dir="5400000">
              <a:srgbClr val="9AA7B2">
                <a:alpha val="22000"/>
              </a:srgbClr>
            </a:outerShdw>
          </a:effectLst>
        </p:spPr>
      </p:sp>
      <p:pic>
        <p:nvPicPr>
          <p:cNvPr id="19" name="Image 4" descr="preencoded.png">    </p:cNvPr>
          <p:cNvPicPr>
            <a:picLocks noChangeAspect="1"/>
          </p:cNvPicPr>
          <p:nvPr/>
        </p:nvPicPr>
        <p:blipFill>
          <a:blip r:embed="rId5"/>
          <a:stretch>
            <a:fillRect/>
          </a:stretch>
        </p:blipFill>
        <p:spPr>
          <a:xfrm>
            <a:off x="749808" y="3739896"/>
            <a:ext cx="329184" cy="329184"/>
          </a:xfrm>
          <a:prstGeom prst="rect">
            <a:avLst/>
          </a:prstGeom>
        </p:spPr>
      </p:pic>
      <p:sp>
        <p:nvSpPr>
          <p:cNvPr id="20" name="Text 13"/>
          <p:cNvSpPr/>
          <p:nvPr/>
        </p:nvSpPr>
        <p:spPr>
          <a:xfrm>
            <a:off x="1234440" y="3447288"/>
            <a:ext cx="3154680" cy="91440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稟議・議事録に関係を書かず通常取引で進める</a:t>
            </a:r>
            <a:endParaRPr lang="en-US" sz="1300" dirty="0"/>
          </a:p>
        </p:txBody>
      </p:sp>
      <p:sp>
        <p:nvSpPr>
          <p:cNvPr id="21" name="Shape 14"/>
          <p:cNvSpPr/>
          <p:nvPr/>
        </p:nvSpPr>
        <p:spPr>
          <a:xfrm>
            <a:off x="4983480" y="3447288"/>
            <a:ext cx="3977640" cy="914400"/>
          </a:xfrm>
          <a:prstGeom prst="roundRect">
            <a:avLst>
              <a:gd name="adj" fmla="val 7000"/>
            </a:avLst>
          </a:prstGeom>
          <a:solidFill>
            <a:srgbClr val="F8E6E3"/>
          </a:solidFill>
          <a:ln/>
          <a:effectLst>
            <a:outerShdw sx="100000" sy="100000" kx="0" ky="0" algn="bl" rotWithShape="0" blurRad="88900" dist="38100" dir="5400000">
              <a:srgbClr val="9AA7B2">
                <a:alpha val="22000"/>
              </a:srgbClr>
            </a:outerShdw>
          </a:effectLst>
        </p:spPr>
      </p:sp>
      <p:pic>
        <p:nvPicPr>
          <p:cNvPr id="22" name="Image 5" descr="preencoded.png">    </p:cNvPr>
          <p:cNvPicPr>
            <a:picLocks noChangeAspect="1"/>
          </p:cNvPicPr>
          <p:nvPr/>
        </p:nvPicPr>
        <p:blipFill>
          <a:blip r:embed="rId6"/>
          <a:stretch>
            <a:fillRect/>
          </a:stretch>
        </p:blipFill>
        <p:spPr>
          <a:xfrm>
            <a:off x="5184648" y="3739896"/>
            <a:ext cx="329184" cy="329184"/>
          </a:xfrm>
          <a:prstGeom prst="rect">
            <a:avLst/>
          </a:prstGeom>
        </p:spPr>
      </p:pic>
      <p:sp>
        <p:nvSpPr>
          <p:cNvPr id="23" name="Text 15"/>
          <p:cNvSpPr/>
          <p:nvPr/>
        </p:nvSpPr>
        <p:spPr>
          <a:xfrm>
            <a:off x="5669280" y="3447288"/>
            <a:ext cx="3154680" cy="914400"/>
          </a:xfrm>
          <a:prstGeom prst="rect">
            <a:avLst/>
          </a:prstGeom>
          <a:noFill/>
          <a:ln/>
        </p:spPr>
        <p:txBody>
          <a:bodyPr wrap="square" lIns="0" tIns="0" rIns="0" bIns="0" rtlCol="0" anchor="ctr"/>
          <a:lstStyle/>
          <a:p>
            <a:pPr indent="0" marL="0">
              <a:buNone/>
            </a:pPr>
            <a:r>
              <a:rPr lang="en-US" sz="1300" dirty="0">
                <a:solidFill>
                  <a:srgbClr val="263238"/>
                </a:solidFill>
                <a:latin typeface="Meiryo" pitchFamily="34" charset="0"/>
                <a:ea typeface="Meiryo" pitchFamily="34" charset="-122"/>
                <a:cs typeface="Meiryo" pitchFamily="34" charset="-120"/>
              </a:rPr>
              <a:t>資料・メール・記録を消す・改ざんする</a:t>
            </a:r>
            <a:endParaRPr lang="en-US" sz="1300" dirty="0"/>
          </a:p>
        </p:txBody>
      </p:sp>
      <p:sp>
        <p:nvSpPr>
          <p:cNvPr id="24" name="Text 16"/>
          <p:cNvSpPr/>
          <p:nvPr/>
        </p:nvSpPr>
        <p:spPr>
          <a:xfrm>
            <a:off x="548640" y="4526280"/>
            <a:ext cx="8138160" cy="292608"/>
          </a:xfrm>
          <a:prstGeom prst="rect">
            <a:avLst/>
          </a:prstGeom>
          <a:noFill/>
          <a:ln/>
        </p:spPr>
        <p:txBody>
          <a:bodyPr wrap="square" lIns="0" tIns="0" rIns="0" bIns="0" rtlCol="0" anchor="ctr"/>
          <a:lstStyle/>
          <a:p>
            <a:pPr indent="0" marL="0">
              <a:buNone/>
            </a:pPr>
            <a:r>
              <a:rPr lang="en-US" sz="1250" i="1" dirty="0">
                <a:solidFill>
                  <a:srgbClr val="B42318"/>
                </a:solidFill>
                <a:latin typeface="Meiryo" pitchFamily="34" charset="0"/>
                <a:ea typeface="Meiryo" pitchFamily="34" charset="-122"/>
                <a:cs typeface="Meiryo" pitchFamily="34" charset="-120"/>
              </a:rPr>
              <a:t>隠す・消す・独断する。これらは問題を大きくします。</a:t>
            </a:r>
            <a:endParaRPr lang="en-US" sz="12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問題発見時の初動</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25</a:t>
            </a:r>
            <a:endParaRPr lang="en-US" sz="900" dirty="0"/>
          </a:p>
        </p:txBody>
      </p:sp>
      <p:sp>
        <p:nvSpPr>
          <p:cNvPr id="6" name="Text 4"/>
          <p:cNvSpPr/>
          <p:nvPr/>
        </p:nvSpPr>
        <p:spPr>
          <a:xfrm>
            <a:off x="548640" y="1170432"/>
            <a:ext cx="8138160" cy="365760"/>
          </a:xfrm>
          <a:prstGeom prst="rect">
            <a:avLst/>
          </a:prstGeom>
          <a:noFill/>
          <a:ln/>
        </p:spPr>
        <p:txBody>
          <a:bodyPr wrap="square" lIns="0" tIns="0" rIns="0" bIns="0" rtlCol="0" anchor="ctr"/>
          <a:lstStyle/>
          <a:p>
            <a:pPr indent="0" marL="0">
              <a:buNone/>
            </a:pPr>
            <a:r>
              <a:rPr lang="en-US" sz="1400" dirty="0">
                <a:solidFill>
                  <a:srgbClr val="263238"/>
                </a:solidFill>
                <a:latin typeface="Meiryo" pitchFamily="34" charset="0"/>
                <a:ea typeface="Meiryo" pitchFamily="34" charset="-122"/>
                <a:cs typeface="Meiryo" pitchFamily="34" charset="-120"/>
              </a:rPr>
              <a:t>自分・他人の利益相反のおそれに気づいたら、次の順で動きます。</a:t>
            </a:r>
            <a:endParaRPr lang="en-US" sz="1400" dirty="0"/>
          </a:p>
        </p:txBody>
      </p:sp>
      <p:sp>
        <p:nvSpPr>
          <p:cNvPr id="7" name="Shape 5"/>
          <p:cNvSpPr/>
          <p:nvPr/>
        </p:nvSpPr>
        <p:spPr>
          <a:xfrm>
            <a:off x="548640" y="1627632"/>
            <a:ext cx="8046720" cy="603504"/>
          </a:xfrm>
          <a:prstGeom prst="roundRect">
            <a:avLst>
              <a:gd name="adj" fmla="val 10606"/>
            </a:avLst>
          </a:prstGeom>
          <a:solidFill>
            <a:srgbClr val="FFFFFF"/>
          </a:solidFill>
          <a:ln/>
          <a:effectLst>
            <a:outerShdw sx="100000" sy="100000" kx="0" ky="0" algn="bl" rotWithShape="0" blurRad="88900" dist="38100" dir="5400000">
              <a:srgbClr val="9AA7B2">
                <a:alpha val="22000"/>
              </a:srgbClr>
            </a:outerShdw>
          </a:effectLst>
        </p:spPr>
      </p:sp>
      <p:sp>
        <p:nvSpPr>
          <p:cNvPr id="8" name="Shape 6"/>
          <p:cNvSpPr/>
          <p:nvPr/>
        </p:nvSpPr>
        <p:spPr>
          <a:xfrm>
            <a:off x="713232" y="1700784"/>
            <a:ext cx="457200" cy="457200"/>
          </a:xfrm>
          <a:prstGeom prst="ellipse">
            <a:avLst/>
          </a:prstGeom>
          <a:solidFill>
            <a:srgbClr val="E6EFE9"/>
          </a:solidFill>
          <a:ln/>
        </p:spPr>
      </p:sp>
      <p:pic>
        <p:nvPicPr>
          <p:cNvPr id="9" name="Image 0" descr="preencoded.png">    </p:cNvPr>
          <p:cNvPicPr>
            <a:picLocks noChangeAspect="1"/>
          </p:cNvPicPr>
          <p:nvPr/>
        </p:nvPicPr>
        <p:blipFill>
          <a:blip r:embed="rId1"/>
          <a:stretch>
            <a:fillRect/>
          </a:stretch>
        </p:blipFill>
        <p:spPr>
          <a:xfrm>
            <a:off x="832104" y="1819656"/>
            <a:ext cx="219456" cy="219456"/>
          </a:xfrm>
          <a:prstGeom prst="rect">
            <a:avLst/>
          </a:prstGeom>
        </p:spPr>
      </p:pic>
      <p:sp>
        <p:nvSpPr>
          <p:cNvPr id="10" name="Text 7"/>
          <p:cNvSpPr/>
          <p:nvPr/>
        </p:nvSpPr>
        <p:spPr>
          <a:xfrm>
            <a:off x="1325880" y="1627632"/>
            <a:ext cx="2103120" cy="603504"/>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1. 止める</a:t>
            </a:r>
            <a:endParaRPr lang="en-US" sz="1500" dirty="0"/>
          </a:p>
        </p:txBody>
      </p:sp>
      <p:sp>
        <p:nvSpPr>
          <p:cNvPr id="11" name="Text 8"/>
          <p:cNvSpPr/>
          <p:nvPr/>
        </p:nvSpPr>
        <p:spPr>
          <a:xfrm>
            <a:off x="3474720" y="1627632"/>
            <a:ext cx="4937760" cy="603504"/>
          </a:xfrm>
          <a:prstGeom prst="rect">
            <a:avLst/>
          </a:prstGeom>
          <a:noFill/>
          <a:ln/>
        </p:spPr>
        <p:txBody>
          <a:bodyPr wrap="square" lIns="0" tIns="0" rIns="0" bIns="0" rtlCol="0" anchor="ctr"/>
          <a:lstStyle/>
          <a:p>
            <a:pPr indent="0" marL="0">
              <a:buNone/>
            </a:pPr>
            <a:r>
              <a:rPr lang="en-US" sz="1300" dirty="0">
                <a:solidFill>
                  <a:srgbClr val="5B6B78"/>
                </a:solidFill>
                <a:latin typeface="Meiryo" pitchFamily="34" charset="0"/>
                <a:ea typeface="Meiryo" pitchFamily="34" charset="-122"/>
                <a:cs typeface="Meiryo" pitchFamily="34" charset="-120"/>
              </a:rPr>
              <a:t>進行中の判断・契約・発注を一旦止める</a:t>
            </a:r>
            <a:endParaRPr lang="en-US" sz="1300" dirty="0"/>
          </a:p>
        </p:txBody>
      </p:sp>
      <p:sp>
        <p:nvSpPr>
          <p:cNvPr id="12" name="Shape 9"/>
          <p:cNvSpPr/>
          <p:nvPr/>
        </p:nvSpPr>
        <p:spPr>
          <a:xfrm>
            <a:off x="548640" y="2340864"/>
            <a:ext cx="8046720" cy="603504"/>
          </a:xfrm>
          <a:prstGeom prst="roundRect">
            <a:avLst>
              <a:gd name="adj" fmla="val 10606"/>
            </a:avLst>
          </a:prstGeom>
          <a:solidFill>
            <a:srgbClr val="FFFFFF"/>
          </a:solidFill>
          <a:ln/>
          <a:effectLst>
            <a:outerShdw sx="100000" sy="100000" kx="0" ky="0" algn="bl" rotWithShape="0" blurRad="88900" dist="38100" dir="5400000">
              <a:srgbClr val="9AA7B2">
                <a:alpha val="22000"/>
              </a:srgbClr>
            </a:outerShdw>
          </a:effectLst>
        </p:spPr>
      </p:sp>
      <p:sp>
        <p:nvSpPr>
          <p:cNvPr id="13" name="Shape 10"/>
          <p:cNvSpPr/>
          <p:nvPr/>
        </p:nvSpPr>
        <p:spPr>
          <a:xfrm>
            <a:off x="713232" y="2414016"/>
            <a:ext cx="457200" cy="457200"/>
          </a:xfrm>
          <a:prstGeom prst="ellipse">
            <a:avLst/>
          </a:prstGeom>
          <a:solidFill>
            <a:srgbClr val="E6EFE9"/>
          </a:solidFill>
          <a:ln/>
        </p:spPr>
      </p:sp>
      <p:pic>
        <p:nvPicPr>
          <p:cNvPr id="14" name="Image 1" descr="preencoded.png">    </p:cNvPr>
          <p:cNvPicPr>
            <a:picLocks noChangeAspect="1"/>
          </p:cNvPicPr>
          <p:nvPr/>
        </p:nvPicPr>
        <p:blipFill>
          <a:blip r:embed="rId2"/>
          <a:stretch>
            <a:fillRect/>
          </a:stretch>
        </p:blipFill>
        <p:spPr>
          <a:xfrm>
            <a:off x="832104" y="2532888"/>
            <a:ext cx="219456" cy="219456"/>
          </a:xfrm>
          <a:prstGeom prst="rect">
            <a:avLst/>
          </a:prstGeom>
        </p:spPr>
      </p:pic>
      <p:sp>
        <p:nvSpPr>
          <p:cNvPr id="15" name="Text 11"/>
          <p:cNvSpPr/>
          <p:nvPr/>
        </p:nvSpPr>
        <p:spPr>
          <a:xfrm>
            <a:off x="1325880" y="2340864"/>
            <a:ext cx="2103120" cy="603504"/>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2. 残す</a:t>
            </a:r>
            <a:endParaRPr lang="en-US" sz="1500" dirty="0"/>
          </a:p>
        </p:txBody>
      </p:sp>
      <p:sp>
        <p:nvSpPr>
          <p:cNvPr id="16" name="Text 12"/>
          <p:cNvSpPr/>
          <p:nvPr/>
        </p:nvSpPr>
        <p:spPr>
          <a:xfrm>
            <a:off x="3474720" y="2340864"/>
            <a:ext cx="4937760" cy="603504"/>
          </a:xfrm>
          <a:prstGeom prst="rect">
            <a:avLst/>
          </a:prstGeom>
          <a:noFill/>
          <a:ln/>
        </p:spPr>
        <p:txBody>
          <a:bodyPr wrap="square" lIns="0" tIns="0" rIns="0" bIns="0" rtlCol="0" anchor="ctr"/>
          <a:lstStyle/>
          <a:p>
            <a:pPr indent="0" marL="0">
              <a:buNone/>
            </a:pPr>
            <a:r>
              <a:rPr lang="en-US" sz="1300" dirty="0">
                <a:solidFill>
                  <a:srgbClr val="5B6B78"/>
                </a:solidFill>
                <a:latin typeface="Meiryo" pitchFamily="34" charset="0"/>
                <a:ea typeface="Meiryo" pitchFamily="34" charset="-122"/>
                <a:cs typeface="Meiryo" pitchFamily="34" charset="-120"/>
              </a:rPr>
              <a:t>メール・稟議・見積・記録を保全する</a:t>
            </a:r>
            <a:endParaRPr lang="en-US" sz="1300" dirty="0"/>
          </a:p>
        </p:txBody>
      </p:sp>
      <p:sp>
        <p:nvSpPr>
          <p:cNvPr id="17" name="Shape 13"/>
          <p:cNvSpPr/>
          <p:nvPr/>
        </p:nvSpPr>
        <p:spPr>
          <a:xfrm>
            <a:off x="548640" y="3054096"/>
            <a:ext cx="8046720" cy="603504"/>
          </a:xfrm>
          <a:prstGeom prst="roundRect">
            <a:avLst>
              <a:gd name="adj" fmla="val 10606"/>
            </a:avLst>
          </a:prstGeom>
          <a:solidFill>
            <a:srgbClr val="FFFFFF"/>
          </a:solidFill>
          <a:ln/>
          <a:effectLst>
            <a:outerShdw sx="100000" sy="100000" kx="0" ky="0" algn="bl" rotWithShape="0" blurRad="88900" dist="38100" dir="5400000">
              <a:srgbClr val="9AA7B2">
                <a:alpha val="22000"/>
              </a:srgbClr>
            </a:outerShdw>
          </a:effectLst>
        </p:spPr>
      </p:sp>
      <p:sp>
        <p:nvSpPr>
          <p:cNvPr id="18" name="Shape 14"/>
          <p:cNvSpPr/>
          <p:nvPr/>
        </p:nvSpPr>
        <p:spPr>
          <a:xfrm>
            <a:off x="713232" y="3127248"/>
            <a:ext cx="457200" cy="457200"/>
          </a:xfrm>
          <a:prstGeom prst="ellipse">
            <a:avLst/>
          </a:prstGeom>
          <a:solidFill>
            <a:srgbClr val="E6EFE9"/>
          </a:solidFill>
          <a:ln/>
        </p:spPr>
      </p:sp>
      <p:pic>
        <p:nvPicPr>
          <p:cNvPr id="19" name="Image 2" descr="preencoded.png">    </p:cNvPr>
          <p:cNvPicPr>
            <a:picLocks noChangeAspect="1"/>
          </p:cNvPicPr>
          <p:nvPr/>
        </p:nvPicPr>
        <p:blipFill>
          <a:blip r:embed="rId3"/>
          <a:stretch>
            <a:fillRect/>
          </a:stretch>
        </p:blipFill>
        <p:spPr>
          <a:xfrm>
            <a:off x="832104" y="3246120"/>
            <a:ext cx="219456" cy="219456"/>
          </a:xfrm>
          <a:prstGeom prst="rect">
            <a:avLst/>
          </a:prstGeom>
        </p:spPr>
      </p:pic>
      <p:sp>
        <p:nvSpPr>
          <p:cNvPr id="20" name="Text 15"/>
          <p:cNvSpPr/>
          <p:nvPr/>
        </p:nvSpPr>
        <p:spPr>
          <a:xfrm>
            <a:off x="1325880" y="3054096"/>
            <a:ext cx="2103120" cy="603504"/>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3. 報告する</a:t>
            </a:r>
            <a:endParaRPr lang="en-US" sz="1500" dirty="0"/>
          </a:p>
        </p:txBody>
      </p:sp>
      <p:sp>
        <p:nvSpPr>
          <p:cNvPr id="21" name="Text 16"/>
          <p:cNvSpPr/>
          <p:nvPr/>
        </p:nvSpPr>
        <p:spPr>
          <a:xfrm>
            <a:off x="3474720" y="3054096"/>
            <a:ext cx="4937760" cy="603504"/>
          </a:xfrm>
          <a:prstGeom prst="rect">
            <a:avLst/>
          </a:prstGeom>
          <a:noFill/>
          <a:ln/>
        </p:spPr>
        <p:txBody>
          <a:bodyPr wrap="square" lIns="0" tIns="0" rIns="0" bIns="0" rtlCol="0" anchor="ctr"/>
          <a:lstStyle/>
          <a:p>
            <a:pPr indent="0" marL="0">
              <a:buNone/>
            </a:pPr>
            <a:r>
              <a:rPr lang="en-US" sz="1300" dirty="0">
                <a:solidFill>
                  <a:srgbClr val="5B6B78"/>
                </a:solidFill>
                <a:latin typeface="Meiryo" pitchFamily="34" charset="0"/>
                <a:ea typeface="Meiryo" pitchFamily="34" charset="-122"/>
                <a:cs typeface="Meiryo" pitchFamily="34" charset="-120"/>
              </a:rPr>
              <a:t>上長・法務・人事・コンプラへ報告</a:t>
            </a:r>
            <a:endParaRPr lang="en-US" sz="1300" dirty="0"/>
          </a:p>
        </p:txBody>
      </p:sp>
      <p:sp>
        <p:nvSpPr>
          <p:cNvPr id="22" name="Shape 17"/>
          <p:cNvSpPr/>
          <p:nvPr/>
        </p:nvSpPr>
        <p:spPr>
          <a:xfrm>
            <a:off x="548640" y="3767328"/>
            <a:ext cx="8046720" cy="603504"/>
          </a:xfrm>
          <a:prstGeom prst="roundRect">
            <a:avLst>
              <a:gd name="adj" fmla="val 10606"/>
            </a:avLst>
          </a:prstGeom>
          <a:solidFill>
            <a:srgbClr val="FFFFFF"/>
          </a:solidFill>
          <a:ln/>
          <a:effectLst>
            <a:outerShdw sx="100000" sy="100000" kx="0" ky="0" algn="bl" rotWithShape="0" blurRad="88900" dist="38100" dir="5400000">
              <a:srgbClr val="9AA7B2">
                <a:alpha val="22000"/>
              </a:srgbClr>
            </a:outerShdw>
          </a:effectLst>
        </p:spPr>
      </p:sp>
      <p:sp>
        <p:nvSpPr>
          <p:cNvPr id="23" name="Shape 18"/>
          <p:cNvSpPr/>
          <p:nvPr/>
        </p:nvSpPr>
        <p:spPr>
          <a:xfrm>
            <a:off x="713232" y="3840480"/>
            <a:ext cx="457200" cy="457200"/>
          </a:xfrm>
          <a:prstGeom prst="ellipse">
            <a:avLst/>
          </a:prstGeom>
          <a:solidFill>
            <a:srgbClr val="E6EFE9"/>
          </a:solidFill>
          <a:ln/>
        </p:spPr>
      </p:sp>
      <p:pic>
        <p:nvPicPr>
          <p:cNvPr id="24" name="Image 3" descr="preencoded.png">    </p:cNvPr>
          <p:cNvPicPr>
            <a:picLocks noChangeAspect="1"/>
          </p:cNvPicPr>
          <p:nvPr/>
        </p:nvPicPr>
        <p:blipFill>
          <a:blip r:embed="rId4"/>
          <a:stretch>
            <a:fillRect/>
          </a:stretch>
        </p:blipFill>
        <p:spPr>
          <a:xfrm>
            <a:off x="832104" y="3959352"/>
            <a:ext cx="219456" cy="219456"/>
          </a:xfrm>
          <a:prstGeom prst="rect">
            <a:avLst/>
          </a:prstGeom>
        </p:spPr>
      </p:pic>
      <p:sp>
        <p:nvSpPr>
          <p:cNvPr id="25" name="Text 19"/>
          <p:cNvSpPr/>
          <p:nvPr/>
        </p:nvSpPr>
        <p:spPr>
          <a:xfrm>
            <a:off x="1325880" y="3767328"/>
            <a:ext cx="2103120" cy="603504"/>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4. 記録する</a:t>
            </a:r>
            <a:endParaRPr lang="en-US" sz="1500" dirty="0"/>
          </a:p>
        </p:txBody>
      </p:sp>
      <p:sp>
        <p:nvSpPr>
          <p:cNvPr id="26" name="Text 20"/>
          <p:cNvSpPr/>
          <p:nvPr/>
        </p:nvSpPr>
        <p:spPr>
          <a:xfrm>
            <a:off x="3474720" y="3767328"/>
            <a:ext cx="4937760" cy="603504"/>
          </a:xfrm>
          <a:prstGeom prst="rect">
            <a:avLst/>
          </a:prstGeom>
          <a:noFill/>
          <a:ln/>
        </p:spPr>
        <p:txBody>
          <a:bodyPr wrap="square" lIns="0" tIns="0" rIns="0" bIns="0" rtlCol="0" anchor="ctr"/>
          <a:lstStyle/>
          <a:p>
            <a:pPr indent="0" marL="0">
              <a:buNone/>
            </a:pPr>
            <a:r>
              <a:rPr lang="en-US" sz="1300" dirty="0">
                <a:solidFill>
                  <a:srgbClr val="5B6B78"/>
                </a:solidFill>
                <a:latin typeface="Meiryo" pitchFamily="34" charset="0"/>
                <a:ea typeface="Meiryo" pitchFamily="34" charset="-122"/>
                <a:cs typeface="Meiryo" pitchFamily="34" charset="-120"/>
              </a:rPr>
              <a:t>発見経路・関係・既往の判断を記録</a:t>
            </a:r>
            <a:endParaRPr lang="en-US" sz="1300" dirty="0"/>
          </a:p>
        </p:txBody>
      </p:sp>
      <p:sp>
        <p:nvSpPr>
          <p:cNvPr id="27" name="Text 21"/>
          <p:cNvSpPr/>
          <p:nvPr/>
        </p:nvSpPr>
        <p:spPr>
          <a:xfrm>
            <a:off x="548640" y="4572000"/>
            <a:ext cx="8138160" cy="274320"/>
          </a:xfrm>
          <a:prstGeom prst="rect">
            <a:avLst/>
          </a:prstGeom>
          <a:noFill/>
          <a:ln/>
        </p:spPr>
        <p:txBody>
          <a:bodyPr wrap="square" lIns="0" tIns="0" rIns="0" bIns="0" rtlCol="0" anchor="ctr"/>
          <a:lstStyle/>
          <a:p>
            <a:pPr indent="0" marL="0">
              <a:buNone/>
            </a:pPr>
            <a:r>
              <a:rPr lang="en-US" sz="1200" i="1" dirty="0">
                <a:solidFill>
                  <a:srgbClr val="237A75"/>
                </a:solidFill>
                <a:latin typeface="Meiryo" pitchFamily="34" charset="0"/>
                <a:ea typeface="Meiryo" pitchFamily="34" charset="-122"/>
                <a:cs typeface="Meiryo" pitchFamily="34" charset="-120"/>
              </a:rPr>
              <a:t>該当性・処分・対外対応は独断せず、会社の判断に委ねます。</a:t>
            </a:r>
            <a:endParaRPr lang="en-US" sz="1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300" b="1" dirty="0">
                <a:solidFill>
                  <a:srgbClr val="16314F"/>
                </a:solidFill>
                <a:latin typeface="Meiryo" pitchFamily="34" charset="0"/>
                <a:ea typeface="Meiryo" pitchFamily="34" charset="-122"/>
                <a:cs typeface="Meiryo" pitchFamily="34" charset="-120"/>
              </a:rPr>
              <a:t>ケーススタディ1：親族会社への発注</a:t>
            </a:r>
            <a:endParaRPr lang="en-US" sz="23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26</a:t>
            </a:r>
            <a:endParaRPr lang="en-US" sz="900" dirty="0"/>
          </a:p>
        </p:txBody>
      </p:sp>
      <p:sp>
        <p:nvSpPr>
          <p:cNvPr id="6" name="Shape 4"/>
          <p:cNvSpPr/>
          <p:nvPr/>
        </p:nvSpPr>
        <p:spPr>
          <a:xfrm>
            <a:off x="548640" y="1234440"/>
            <a:ext cx="8046720" cy="1051560"/>
          </a:xfrm>
          <a:prstGeom prst="roundRect">
            <a:avLst>
              <a:gd name="adj" fmla="val 6087"/>
            </a:avLst>
          </a:prstGeom>
          <a:solidFill>
            <a:srgbClr val="E8EDF3"/>
          </a:solidFill>
          <a:ln/>
          <a:effectLst>
            <a:outerShdw sx="100000" sy="100000" kx="0" ky="0" algn="bl" rotWithShape="0" blurRad="88900" dist="38100" dir="5400000">
              <a:srgbClr val="9AA7B2">
                <a:alpha val="22000"/>
              </a:srgbClr>
            </a:outerShdw>
          </a:effectLst>
        </p:spPr>
      </p:sp>
      <p:sp>
        <p:nvSpPr>
          <p:cNvPr id="7" name="Shape 5"/>
          <p:cNvSpPr/>
          <p:nvPr/>
        </p:nvSpPr>
        <p:spPr>
          <a:xfrm>
            <a:off x="749808" y="1444752"/>
            <a:ext cx="603504" cy="603504"/>
          </a:xfrm>
          <a:prstGeom prst="ellipse">
            <a:avLst/>
          </a:prstGeom>
          <a:solidFill>
            <a:srgbClr val="FFFFFF"/>
          </a:solidFill>
          <a:ln/>
        </p:spPr>
      </p:sp>
      <p:pic>
        <p:nvPicPr>
          <p:cNvPr id="8" name="Image 0" descr="preencoded.png">    </p:cNvPr>
          <p:cNvPicPr>
            <a:picLocks noChangeAspect="1"/>
          </p:cNvPicPr>
          <p:nvPr/>
        </p:nvPicPr>
        <p:blipFill>
          <a:blip r:embed="rId1"/>
          <a:stretch>
            <a:fillRect/>
          </a:stretch>
        </p:blipFill>
        <p:spPr>
          <a:xfrm>
            <a:off x="906719" y="1601663"/>
            <a:ext cx="289682" cy="289682"/>
          </a:xfrm>
          <a:prstGeom prst="rect">
            <a:avLst/>
          </a:prstGeom>
        </p:spPr>
      </p:pic>
      <p:sp>
        <p:nvSpPr>
          <p:cNvPr id="9" name="Text 6"/>
          <p:cNvSpPr/>
          <p:nvPr/>
        </p:nvSpPr>
        <p:spPr>
          <a:xfrm>
            <a:off x="1508760" y="1234440"/>
            <a:ext cx="6903720" cy="1051560"/>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購買担当者が業務委託先を選定中。候補の一つは配偶者の兄が役員を務める会社。価格は安く品質も悪くないため、申告せずに推薦しようとしている。</a:t>
            </a:r>
            <a:endParaRPr lang="en-US" sz="1350" dirty="0"/>
          </a:p>
        </p:txBody>
      </p:sp>
      <p:sp>
        <p:nvSpPr>
          <p:cNvPr id="10" name="Shape 7"/>
          <p:cNvSpPr/>
          <p:nvPr/>
        </p:nvSpPr>
        <p:spPr>
          <a:xfrm>
            <a:off x="548640" y="2423160"/>
            <a:ext cx="3977640" cy="2057400"/>
          </a:xfrm>
          <a:prstGeom prst="roundRect">
            <a:avLst>
              <a:gd name="adj" fmla="val 3111"/>
            </a:avLst>
          </a:prstGeom>
          <a:solidFill>
            <a:srgbClr val="F8E6E3"/>
          </a:solidFill>
          <a:ln/>
          <a:effectLst>
            <a:outerShdw sx="100000" sy="100000" kx="0" ky="0" algn="bl" rotWithShape="0" blurRad="88900" dist="38100" dir="5400000">
              <a:srgbClr val="9AA7B2">
                <a:alpha val="22000"/>
              </a:srgbClr>
            </a:outerShdw>
          </a:effectLst>
        </p:spPr>
      </p:sp>
      <p:pic>
        <p:nvPicPr>
          <p:cNvPr id="11" name="Image 1" descr="preencoded.png">    </p:cNvPr>
          <p:cNvPicPr>
            <a:picLocks noChangeAspect="1"/>
          </p:cNvPicPr>
          <p:nvPr/>
        </p:nvPicPr>
        <p:blipFill>
          <a:blip r:embed="rId2"/>
          <a:stretch>
            <a:fillRect/>
          </a:stretch>
        </p:blipFill>
        <p:spPr>
          <a:xfrm>
            <a:off x="749808" y="2578608"/>
            <a:ext cx="274320" cy="274320"/>
          </a:xfrm>
          <a:prstGeom prst="rect">
            <a:avLst/>
          </a:prstGeom>
        </p:spPr>
      </p:pic>
      <p:sp>
        <p:nvSpPr>
          <p:cNvPr id="12" name="Text 8"/>
          <p:cNvSpPr/>
          <p:nvPr/>
        </p:nvSpPr>
        <p:spPr>
          <a:xfrm>
            <a:off x="1097280" y="2578608"/>
            <a:ext cx="3291840" cy="292608"/>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やってはいけない</a:t>
            </a:r>
            <a:endParaRPr lang="en-US" sz="1350" dirty="0"/>
          </a:p>
        </p:txBody>
      </p:sp>
      <p:sp>
        <p:nvSpPr>
          <p:cNvPr id="13" name="Text 9"/>
          <p:cNvSpPr/>
          <p:nvPr/>
        </p:nvSpPr>
        <p:spPr>
          <a:xfrm>
            <a:off x="777240" y="29443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関係を隠して推薦・発注する</a:t>
            </a:r>
            <a:endParaRPr lang="en-US" sz="1200" dirty="0"/>
          </a:p>
        </p:txBody>
      </p:sp>
      <p:sp>
        <p:nvSpPr>
          <p:cNvPr id="14" name="Text 10"/>
          <p:cNvSpPr/>
          <p:nvPr/>
        </p:nvSpPr>
        <p:spPr>
          <a:xfrm>
            <a:off x="777240" y="34015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「安い・品質が良い」で申告省略</a:t>
            </a:r>
            <a:endParaRPr lang="en-US" sz="1200" dirty="0"/>
          </a:p>
        </p:txBody>
      </p:sp>
      <p:sp>
        <p:nvSpPr>
          <p:cNvPr id="15" name="Text 11"/>
          <p:cNvSpPr/>
          <p:nvPr/>
        </p:nvSpPr>
        <p:spPr>
          <a:xfrm>
            <a:off x="777240" y="38587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自分一人で選定を完結させる</a:t>
            </a:r>
            <a:endParaRPr lang="en-US" sz="1200" dirty="0"/>
          </a:p>
        </p:txBody>
      </p:sp>
      <p:sp>
        <p:nvSpPr>
          <p:cNvPr id="16" name="Shape 12"/>
          <p:cNvSpPr/>
          <p:nvPr/>
        </p:nvSpPr>
        <p:spPr>
          <a:xfrm>
            <a:off x="4617720" y="2423160"/>
            <a:ext cx="3977640" cy="2057400"/>
          </a:xfrm>
          <a:prstGeom prst="roundRect">
            <a:avLst>
              <a:gd name="adj" fmla="val 3111"/>
            </a:avLst>
          </a:prstGeom>
          <a:solidFill>
            <a:srgbClr val="E6EFE9"/>
          </a:solidFill>
          <a:ln/>
          <a:effectLst>
            <a:outerShdw sx="100000" sy="100000" kx="0" ky="0" algn="bl" rotWithShape="0" blurRad="88900" dist="38100" dir="5400000">
              <a:srgbClr val="9AA7B2">
                <a:alpha val="22000"/>
              </a:srgbClr>
            </a:outerShdw>
          </a:effectLst>
        </p:spPr>
      </p:sp>
      <p:pic>
        <p:nvPicPr>
          <p:cNvPr id="17" name="Image 2" descr="preencoded.png">    </p:cNvPr>
          <p:cNvPicPr>
            <a:picLocks noChangeAspect="1"/>
          </p:cNvPicPr>
          <p:nvPr/>
        </p:nvPicPr>
        <p:blipFill>
          <a:blip r:embed="rId3"/>
          <a:stretch>
            <a:fillRect/>
          </a:stretch>
        </p:blipFill>
        <p:spPr>
          <a:xfrm>
            <a:off x="4818888" y="2578608"/>
            <a:ext cx="274320" cy="274320"/>
          </a:xfrm>
          <a:prstGeom prst="rect">
            <a:avLst/>
          </a:prstGeom>
        </p:spPr>
      </p:pic>
      <p:sp>
        <p:nvSpPr>
          <p:cNvPr id="18" name="Text 13"/>
          <p:cNvSpPr/>
          <p:nvPr/>
        </p:nvSpPr>
        <p:spPr>
          <a:xfrm>
            <a:off x="5166360" y="2578608"/>
            <a:ext cx="3200400" cy="292608"/>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取るべき対応</a:t>
            </a:r>
            <a:endParaRPr lang="en-US" sz="1350" dirty="0"/>
          </a:p>
        </p:txBody>
      </p:sp>
      <p:sp>
        <p:nvSpPr>
          <p:cNvPr id="19" name="Text 14"/>
          <p:cNvSpPr/>
          <p:nvPr/>
        </p:nvSpPr>
        <p:spPr>
          <a:xfrm>
            <a:off x="4846320" y="29443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関係を上長・購買・法務へ申告</a:t>
            </a:r>
            <a:endParaRPr lang="en-US" sz="1200" dirty="0"/>
          </a:p>
        </p:txBody>
      </p:sp>
      <p:sp>
        <p:nvSpPr>
          <p:cNvPr id="20" name="Text 15"/>
          <p:cNvSpPr/>
          <p:nvPr/>
        </p:nvSpPr>
        <p:spPr>
          <a:xfrm>
            <a:off x="4846320" y="34015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必要なら選定・検収から外れる</a:t>
            </a:r>
            <a:endParaRPr lang="en-US" sz="1200" dirty="0"/>
          </a:p>
        </p:txBody>
      </p:sp>
      <p:sp>
        <p:nvSpPr>
          <p:cNvPr id="21" name="Text 16"/>
          <p:cNvSpPr/>
          <p:nvPr/>
        </p:nvSpPr>
        <p:spPr>
          <a:xfrm>
            <a:off x="4846320" y="38587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代替担当者を立て選定記録を残す</a:t>
            </a:r>
            <a:endParaRPr lang="en-U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300" b="1" dirty="0">
                <a:solidFill>
                  <a:srgbClr val="16314F"/>
                </a:solidFill>
                <a:latin typeface="Meiryo" pitchFamily="34" charset="0"/>
                <a:ea typeface="Meiryo" pitchFamily="34" charset="-122"/>
                <a:cs typeface="Meiryo" pitchFamily="34" charset="-120"/>
              </a:rPr>
              <a:t>ケーススタディ2：副業先へ顧客を紹介</a:t>
            </a:r>
            <a:endParaRPr lang="en-US" sz="23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27</a:t>
            </a:r>
            <a:endParaRPr lang="en-US" sz="900" dirty="0"/>
          </a:p>
        </p:txBody>
      </p:sp>
      <p:sp>
        <p:nvSpPr>
          <p:cNvPr id="6" name="Shape 4"/>
          <p:cNvSpPr/>
          <p:nvPr/>
        </p:nvSpPr>
        <p:spPr>
          <a:xfrm>
            <a:off x="548640" y="1234440"/>
            <a:ext cx="8046720" cy="1051560"/>
          </a:xfrm>
          <a:prstGeom prst="roundRect">
            <a:avLst>
              <a:gd name="adj" fmla="val 6087"/>
            </a:avLst>
          </a:prstGeom>
          <a:solidFill>
            <a:srgbClr val="E8EDF3"/>
          </a:solidFill>
          <a:ln/>
          <a:effectLst>
            <a:outerShdw sx="100000" sy="100000" kx="0" ky="0" algn="bl" rotWithShape="0" blurRad="88900" dist="38100" dir="5400000">
              <a:srgbClr val="9AA7B2">
                <a:alpha val="22000"/>
              </a:srgbClr>
            </a:outerShdw>
          </a:effectLst>
        </p:spPr>
      </p:sp>
      <p:sp>
        <p:nvSpPr>
          <p:cNvPr id="7" name="Shape 5"/>
          <p:cNvSpPr/>
          <p:nvPr/>
        </p:nvSpPr>
        <p:spPr>
          <a:xfrm>
            <a:off x="749808" y="1444752"/>
            <a:ext cx="603504" cy="603504"/>
          </a:xfrm>
          <a:prstGeom prst="ellipse">
            <a:avLst/>
          </a:prstGeom>
          <a:solidFill>
            <a:srgbClr val="FFFFFF"/>
          </a:solidFill>
          <a:ln/>
        </p:spPr>
      </p:sp>
      <p:pic>
        <p:nvPicPr>
          <p:cNvPr id="8" name="Image 0" descr="preencoded.png">    </p:cNvPr>
          <p:cNvPicPr>
            <a:picLocks noChangeAspect="1"/>
          </p:cNvPicPr>
          <p:nvPr/>
        </p:nvPicPr>
        <p:blipFill>
          <a:blip r:embed="rId1"/>
          <a:stretch>
            <a:fillRect/>
          </a:stretch>
        </p:blipFill>
        <p:spPr>
          <a:xfrm>
            <a:off x="906719" y="1601663"/>
            <a:ext cx="289682" cy="289682"/>
          </a:xfrm>
          <a:prstGeom prst="rect">
            <a:avLst/>
          </a:prstGeom>
        </p:spPr>
      </p:pic>
      <p:sp>
        <p:nvSpPr>
          <p:cNvPr id="9" name="Text 6"/>
          <p:cNvSpPr/>
          <p:nvPr/>
        </p:nvSpPr>
        <p:spPr>
          <a:xfrm>
            <a:off x="1508760" y="1234440"/>
            <a:ext cx="6903720" cy="1051560"/>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副業でコンサルを行う営業担当者が、自社顧客から別サービスの相談を受け「自社では扱っていないから」と副業先へ紹介しようとしている。</a:t>
            </a:r>
            <a:endParaRPr lang="en-US" sz="1350" dirty="0"/>
          </a:p>
        </p:txBody>
      </p:sp>
      <p:sp>
        <p:nvSpPr>
          <p:cNvPr id="10" name="Shape 7"/>
          <p:cNvSpPr/>
          <p:nvPr/>
        </p:nvSpPr>
        <p:spPr>
          <a:xfrm>
            <a:off x="548640" y="2423160"/>
            <a:ext cx="3977640" cy="2057400"/>
          </a:xfrm>
          <a:prstGeom prst="roundRect">
            <a:avLst>
              <a:gd name="adj" fmla="val 3111"/>
            </a:avLst>
          </a:prstGeom>
          <a:solidFill>
            <a:srgbClr val="F8E6E3"/>
          </a:solidFill>
          <a:ln/>
          <a:effectLst>
            <a:outerShdw sx="100000" sy="100000" kx="0" ky="0" algn="bl" rotWithShape="0" blurRad="88900" dist="38100" dir="5400000">
              <a:srgbClr val="9AA7B2">
                <a:alpha val="22000"/>
              </a:srgbClr>
            </a:outerShdw>
          </a:effectLst>
        </p:spPr>
      </p:sp>
      <p:pic>
        <p:nvPicPr>
          <p:cNvPr id="11" name="Image 1" descr="preencoded.png">    </p:cNvPr>
          <p:cNvPicPr>
            <a:picLocks noChangeAspect="1"/>
          </p:cNvPicPr>
          <p:nvPr/>
        </p:nvPicPr>
        <p:blipFill>
          <a:blip r:embed="rId2"/>
          <a:stretch>
            <a:fillRect/>
          </a:stretch>
        </p:blipFill>
        <p:spPr>
          <a:xfrm>
            <a:off x="749808" y="2578608"/>
            <a:ext cx="274320" cy="274320"/>
          </a:xfrm>
          <a:prstGeom prst="rect">
            <a:avLst/>
          </a:prstGeom>
        </p:spPr>
      </p:pic>
      <p:sp>
        <p:nvSpPr>
          <p:cNvPr id="12" name="Text 8"/>
          <p:cNvSpPr/>
          <p:nvPr/>
        </p:nvSpPr>
        <p:spPr>
          <a:xfrm>
            <a:off x="1097280" y="2578608"/>
            <a:ext cx="3291840" cy="292608"/>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やってはいけない</a:t>
            </a:r>
            <a:endParaRPr lang="en-US" sz="1350" dirty="0"/>
          </a:p>
        </p:txBody>
      </p:sp>
      <p:sp>
        <p:nvSpPr>
          <p:cNvPr id="13" name="Text 9"/>
          <p:cNvSpPr/>
          <p:nvPr/>
        </p:nvSpPr>
        <p:spPr>
          <a:xfrm>
            <a:off x="777240" y="29443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会社の顧客を副業先へ誘導する</a:t>
            </a:r>
            <a:endParaRPr lang="en-US" sz="1200" dirty="0"/>
          </a:p>
        </p:txBody>
      </p:sp>
      <p:sp>
        <p:nvSpPr>
          <p:cNvPr id="14" name="Text 10"/>
          <p:cNvSpPr/>
          <p:nvPr/>
        </p:nvSpPr>
        <p:spPr>
          <a:xfrm>
            <a:off x="777240" y="34015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会社の案件情報を副業に流用</a:t>
            </a:r>
            <a:endParaRPr lang="en-US" sz="1200" dirty="0"/>
          </a:p>
        </p:txBody>
      </p:sp>
      <p:sp>
        <p:nvSpPr>
          <p:cNvPr id="15" name="Text 11"/>
          <p:cNvSpPr/>
          <p:nvPr/>
        </p:nvSpPr>
        <p:spPr>
          <a:xfrm>
            <a:off x="777240" y="38587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申告せず個人判断で紹介する</a:t>
            </a:r>
            <a:endParaRPr lang="en-US" sz="1200" dirty="0"/>
          </a:p>
        </p:txBody>
      </p:sp>
      <p:sp>
        <p:nvSpPr>
          <p:cNvPr id="16" name="Shape 12"/>
          <p:cNvSpPr/>
          <p:nvPr/>
        </p:nvSpPr>
        <p:spPr>
          <a:xfrm>
            <a:off x="4617720" y="2423160"/>
            <a:ext cx="3977640" cy="2057400"/>
          </a:xfrm>
          <a:prstGeom prst="roundRect">
            <a:avLst>
              <a:gd name="adj" fmla="val 3111"/>
            </a:avLst>
          </a:prstGeom>
          <a:solidFill>
            <a:srgbClr val="E6EFE9"/>
          </a:solidFill>
          <a:ln/>
          <a:effectLst>
            <a:outerShdw sx="100000" sy="100000" kx="0" ky="0" algn="bl" rotWithShape="0" blurRad="88900" dist="38100" dir="5400000">
              <a:srgbClr val="9AA7B2">
                <a:alpha val="22000"/>
              </a:srgbClr>
            </a:outerShdw>
          </a:effectLst>
        </p:spPr>
      </p:sp>
      <p:pic>
        <p:nvPicPr>
          <p:cNvPr id="17" name="Image 2" descr="preencoded.png">    </p:cNvPr>
          <p:cNvPicPr>
            <a:picLocks noChangeAspect="1"/>
          </p:cNvPicPr>
          <p:nvPr/>
        </p:nvPicPr>
        <p:blipFill>
          <a:blip r:embed="rId3"/>
          <a:stretch>
            <a:fillRect/>
          </a:stretch>
        </p:blipFill>
        <p:spPr>
          <a:xfrm>
            <a:off x="4818888" y="2578608"/>
            <a:ext cx="274320" cy="274320"/>
          </a:xfrm>
          <a:prstGeom prst="rect">
            <a:avLst/>
          </a:prstGeom>
        </p:spPr>
      </p:pic>
      <p:sp>
        <p:nvSpPr>
          <p:cNvPr id="18" name="Text 13"/>
          <p:cNvSpPr/>
          <p:nvPr/>
        </p:nvSpPr>
        <p:spPr>
          <a:xfrm>
            <a:off x="5166360" y="2578608"/>
            <a:ext cx="3200400" cy="292608"/>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取るべき対応</a:t>
            </a:r>
            <a:endParaRPr lang="en-US" sz="1350" dirty="0"/>
          </a:p>
        </p:txBody>
      </p:sp>
      <p:sp>
        <p:nvSpPr>
          <p:cNvPr id="19" name="Text 14"/>
          <p:cNvSpPr/>
          <p:nvPr/>
        </p:nvSpPr>
        <p:spPr>
          <a:xfrm>
            <a:off x="4846320" y="29443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まず自社規程に従い申告・承認</a:t>
            </a:r>
            <a:endParaRPr lang="en-US" sz="1200" dirty="0"/>
          </a:p>
        </p:txBody>
      </p:sp>
      <p:sp>
        <p:nvSpPr>
          <p:cNvPr id="20" name="Text 15"/>
          <p:cNvSpPr/>
          <p:nvPr/>
        </p:nvSpPr>
        <p:spPr>
          <a:xfrm>
            <a:off x="4846320" y="34015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会社の顧客・情報・機会を私的利用しない</a:t>
            </a:r>
            <a:endParaRPr lang="en-US" sz="1200" dirty="0"/>
          </a:p>
        </p:txBody>
      </p:sp>
      <p:sp>
        <p:nvSpPr>
          <p:cNvPr id="21" name="Text 16"/>
          <p:cNvSpPr/>
          <p:nvPr/>
        </p:nvSpPr>
        <p:spPr>
          <a:xfrm>
            <a:off x="4846320" y="38587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対応は会社の指示に従う</a:t>
            </a:r>
            <a:endParaRPr lang="en-US" sz="1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300" b="1" dirty="0">
                <a:solidFill>
                  <a:srgbClr val="16314F"/>
                </a:solidFill>
                <a:latin typeface="Meiryo" pitchFamily="34" charset="0"/>
                <a:ea typeface="Meiryo" pitchFamily="34" charset="-122"/>
                <a:cs typeface="Meiryo" pitchFamily="34" charset="-120"/>
              </a:rPr>
              <a:t>ケーススタディ3：採用候補者が友人</a:t>
            </a:r>
            <a:endParaRPr lang="en-US" sz="23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28</a:t>
            </a:r>
            <a:endParaRPr lang="en-US" sz="900" dirty="0"/>
          </a:p>
        </p:txBody>
      </p:sp>
      <p:sp>
        <p:nvSpPr>
          <p:cNvPr id="6" name="Shape 4"/>
          <p:cNvSpPr/>
          <p:nvPr/>
        </p:nvSpPr>
        <p:spPr>
          <a:xfrm>
            <a:off x="548640" y="1234440"/>
            <a:ext cx="8046720" cy="1051560"/>
          </a:xfrm>
          <a:prstGeom prst="roundRect">
            <a:avLst>
              <a:gd name="adj" fmla="val 6087"/>
            </a:avLst>
          </a:prstGeom>
          <a:solidFill>
            <a:srgbClr val="E8EDF3"/>
          </a:solidFill>
          <a:ln/>
          <a:effectLst>
            <a:outerShdw sx="100000" sy="100000" kx="0" ky="0" algn="bl" rotWithShape="0" blurRad="88900" dist="38100" dir="5400000">
              <a:srgbClr val="9AA7B2">
                <a:alpha val="22000"/>
              </a:srgbClr>
            </a:outerShdw>
          </a:effectLst>
        </p:spPr>
      </p:sp>
      <p:sp>
        <p:nvSpPr>
          <p:cNvPr id="7" name="Shape 5"/>
          <p:cNvSpPr/>
          <p:nvPr/>
        </p:nvSpPr>
        <p:spPr>
          <a:xfrm>
            <a:off x="749808" y="1444752"/>
            <a:ext cx="603504" cy="603504"/>
          </a:xfrm>
          <a:prstGeom prst="ellipse">
            <a:avLst/>
          </a:prstGeom>
          <a:solidFill>
            <a:srgbClr val="FFFFFF"/>
          </a:solidFill>
          <a:ln/>
        </p:spPr>
      </p:sp>
      <p:pic>
        <p:nvPicPr>
          <p:cNvPr id="8" name="Image 0" descr="preencoded.png">    </p:cNvPr>
          <p:cNvPicPr>
            <a:picLocks noChangeAspect="1"/>
          </p:cNvPicPr>
          <p:nvPr/>
        </p:nvPicPr>
        <p:blipFill>
          <a:blip r:embed="rId1"/>
          <a:stretch>
            <a:fillRect/>
          </a:stretch>
        </p:blipFill>
        <p:spPr>
          <a:xfrm>
            <a:off x="906719" y="1601663"/>
            <a:ext cx="289682" cy="289682"/>
          </a:xfrm>
          <a:prstGeom prst="rect">
            <a:avLst/>
          </a:prstGeom>
        </p:spPr>
      </p:pic>
      <p:sp>
        <p:nvSpPr>
          <p:cNvPr id="9" name="Text 6"/>
          <p:cNvSpPr/>
          <p:nvPr/>
        </p:nvSpPr>
        <p:spPr>
          <a:xfrm>
            <a:off x="1508760" y="1234440"/>
            <a:ext cx="6903720" cy="1051560"/>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採用面接官の一人が応募者と大学時代の友人。「公正に評価できる」と考え、関係を申告せずに面接評価を行おうとしている。</a:t>
            </a:r>
            <a:endParaRPr lang="en-US" sz="1350" dirty="0"/>
          </a:p>
        </p:txBody>
      </p:sp>
      <p:sp>
        <p:nvSpPr>
          <p:cNvPr id="10" name="Shape 7"/>
          <p:cNvSpPr/>
          <p:nvPr/>
        </p:nvSpPr>
        <p:spPr>
          <a:xfrm>
            <a:off x="548640" y="2423160"/>
            <a:ext cx="3977640" cy="2057400"/>
          </a:xfrm>
          <a:prstGeom prst="roundRect">
            <a:avLst>
              <a:gd name="adj" fmla="val 3111"/>
            </a:avLst>
          </a:prstGeom>
          <a:solidFill>
            <a:srgbClr val="F8E6E3"/>
          </a:solidFill>
          <a:ln/>
          <a:effectLst>
            <a:outerShdw sx="100000" sy="100000" kx="0" ky="0" algn="bl" rotWithShape="0" blurRad="88900" dist="38100" dir="5400000">
              <a:srgbClr val="9AA7B2">
                <a:alpha val="22000"/>
              </a:srgbClr>
            </a:outerShdw>
          </a:effectLst>
        </p:spPr>
      </p:sp>
      <p:pic>
        <p:nvPicPr>
          <p:cNvPr id="11" name="Image 1" descr="preencoded.png">    </p:cNvPr>
          <p:cNvPicPr>
            <a:picLocks noChangeAspect="1"/>
          </p:cNvPicPr>
          <p:nvPr/>
        </p:nvPicPr>
        <p:blipFill>
          <a:blip r:embed="rId2"/>
          <a:stretch>
            <a:fillRect/>
          </a:stretch>
        </p:blipFill>
        <p:spPr>
          <a:xfrm>
            <a:off x="749808" y="2578608"/>
            <a:ext cx="274320" cy="274320"/>
          </a:xfrm>
          <a:prstGeom prst="rect">
            <a:avLst/>
          </a:prstGeom>
        </p:spPr>
      </p:pic>
      <p:sp>
        <p:nvSpPr>
          <p:cNvPr id="12" name="Text 8"/>
          <p:cNvSpPr/>
          <p:nvPr/>
        </p:nvSpPr>
        <p:spPr>
          <a:xfrm>
            <a:off x="1097280" y="2578608"/>
            <a:ext cx="3291840" cy="292608"/>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やってはいけない</a:t>
            </a:r>
            <a:endParaRPr lang="en-US" sz="1350" dirty="0"/>
          </a:p>
        </p:txBody>
      </p:sp>
      <p:sp>
        <p:nvSpPr>
          <p:cNvPr id="13" name="Text 9"/>
          <p:cNvSpPr/>
          <p:nvPr/>
        </p:nvSpPr>
        <p:spPr>
          <a:xfrm>
            <a:off x="777240" y="29443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関係を隠して評価する</a:t>
            </a:r>
            <a:endParaRPr lang="en-US" sz="1200" dirty="0"/>
          </a:p>
        </p:txBody>
      </p:sp>
      <p:sp>
        <p:nvSpPr>
          <p:cNvPr id="14" name="Text 10"/>
          <p:cNvSpPr/>
          <p:nvPr/>
        </p:nvSpPr>
        <p:spPr>
          <a:xfrm>
            <a:off x="777240" y="34015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「公正だから」で申告省略</a:t>
            </a:r>
            <a:endParaRPr lang="en-US" sz="1200" dirty="0"/>
          </a:p>
        </p:txBody>
      </p:sp>
      <p:sp>
        <p:nvSpPr>
          <p:cNvPr id="15" name="Text 11"/>
          <p:cNvSpPr/>
          <p:nvPr/>
        </p:nvSpPr>
        <p:spPr>
          <a:xfrm>
            <a:off x="777240" y="38587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一人で合否評価を確定する</a:t>
            </a:r>
            <a:endParaRPr lang="en-US" sz="1200" dirty="0"/>
          </a:p>
        </p:txBody>
      </p:sp>
      <p:sp>
        <p:nvSpPr>
          <p:cNvPr id="16" name="Shape 12"/>
          <p:cNvSpPr/>
          <p:nvPr/>
        </p:nvSpPr>
        <p:spPr>
          <a:xfrm>
            <a:off x="4617720" y="2423160"/>
            <a:ext cx="3977640" cy="2057400"/>
          </a:xfrm>
          <a:prstGeom prst="roundRect">
            <a:avLst>
              <a:gd name="adj" fmla="val 3111"/>
            </a:avLst>
          </a:prstGeom>
          <a:solidFill>
            <a:srgbClr val="E6EFE9"/>
          </a:solidFill>
          <a:ln/>
          <a:effectLst>
            <a:outerShdw sx="100000" sy="100000" kx="0" ky="0" algn="bl" rotWithShape="0" blurRad="88900" dist="38100" dir="5400000">
              <a:srgbClr val="9AA7B2">
                <a:alpha val="22000"/>
              </a:srgbClr>
            </a:outerShdw>
          </a:effectLst>
        </p:spPr>
      </p:sp>
      <p:pic>
        <p:nvPicPr>
          <p:cNvPr id="17" name="Image 2" descr="preencoded.png">    </p:cNvPr>
          <p:cNvPicPr>
            <a:picLocks noChangeAspect="1"/>
          </p:cNvPicPr>
          <p:nvPr/>
        </p:nvPicPr>
        <p:blipFill>
          <a:blip r:embed="rId3"/>
          <a:stretch>
            <a:fillRect/>
          </a:stretch>
        </p:blipFill>
        <p:spPr>
          <a:xfrm>
            <a:off x="4818888" y="2578608"/>
            <a:ext cx="274320" cy="274320"/>
          </a:xfrm>
          <a:prstGeom prst="rect">
            <a:avLst/>
          </a:prstGeom>
        </p:spPr>
      </p:pic>
      <p:sp>
        <p:nvSpPr>
          <p:cNvPr id="18" name="Text 13"/>
          <p:cNvSpPr/>
          <p:nvPr/>
        </p:nvSpPr>
        <p:spPr>
          <a:xfrm>
            <a:off x="5166360" y="2578608"/>
            <a:ext cx="3200400" cy="292608"/>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取るべき対応</a:t>
            </a:r>
            <a:endParaRPr lang="en-US" sz="1350" dirty="0"/>
          </a:p>
        </p:txBody>
      </p:sp>
      <p:sp>
        <p:nvSpPr>
          <p:cNvPr id="19" name="Text 14"/>
          <p:cNvSpPr/>
          <p:nvPr/>
        </p:nvSpPr>
        <p:spPr>
          <a:xfrm>
            <a:off x="4846320" y="29443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関係を採用責任者へ申告</a:t>
            </a:r>
            <a:endParaRPr lang="en-US" sz="1200" dirty="0"/>
          </a:p>
        </p:txBody>
      </p:sp>
      <p:sp>
        <p:nvSpPr>
          <p:cNvPr id="20" name="Text 15"/>
          <p:cNvSpPr/>
          <p:nvPr/>
        </p:nvSpPr>
        <p:spPr>
          <a:xfrm>
            <a:off x="4846320" y="34015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原則として面接官から外れる</a:t>
            </a:r>
            <a:endParaRPr lang="en-US" sz="1200" dirty="0"/>
          </a:p>
        </p:txBody>
      </p:sp>
      <p:sp>
        <p:nvSpPr>
          <p:cNvPr id="21" name="Text 16"/>
          <p:cNvSpPr/>
          <p:nvPr/>
        </p:nvSpPr>
        <p:spPr>
          <a:xfrm>
            <a:off x="4846320" y="38587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別の評価者・記録で公正性を担保</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300" b="1" dirty="0">
                <a:solidFill>
                  <a:srgbClr val="16314F"/>
                </a:solidFill>
                <a:latin typeface="Meiryo" pitchFamily="34" charset="0"/>
                <a:ea typeface="Meiryo" pitchFamily="34" charset="-122"/>
                <a:cs typeface="Meiryo" pitchFamily="34" charset="-120"/>
              </a:rPr>
              <a:t>ケーススタディ4：投資先とのM&amp;A検討</a:t>
            </a:r>
            <a:endParaRPr lang="en-US" sz="23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29</a:t>
            </a:r>
            <a:endParaRPr lang="en-US" sz="900" dirty="0"/>
          </a:p>
        </p:txBody>
      </p:sp>
      <p:sp>
        <p:nvSpPr>
          <p:cNvPr id="6" name="Shape 4"/>
          <p:cNvSpPr/>
          <p:nvPr/>
        </p:nvSpPr>
        <p:spPr>
          <a:xfrm>
            <a:off x="548640" y="1234440"/>
            <a:ext cx="8046720" cy="1051560"/>
          </a:xfrm>
          <a:prstGeom prst="roundRect">
            <a:avLst>
              <a:gd name="adj" fmla="val 6087"/>
            </a:avLst>
          </a:prstGeom>
          <a:solidFill>
            <a:srgbClr val="E8EDF3"/>
          </a:solidFill>
          <a:ln/>
          <a:effectLst>
            <a:outerShdw sx="100000" sy="100000" kx="0" ky="0" algn="bl" rotWithShape="0" blurRad="88900" dist="38100" dir="5400000">
              <a:srgbClr val="9AA7B2">
                <a:alpha val="22000"/>
              </a:srgbClr>
            </a:outerShdw>
          </a:effectLst>
        </p:spPr>
      </p:sp>
      <p:sp>
        <p:nvSpPr>
          <p:cNvPr id="7" name="Shape 5"/>
          <p:cNvSpPr/>
          <p:nvPr/>
        </p:nvSpPr>
        <p:spPr>
          <a:xfrm>
            <a:off x="749808" y="1444752"/>
            <a:ext cx="603504" cy="603504"/>
          </a:xfrm>
          <a:prstGeom prst="ellipse">
            <a:avLst/>
          </a:prstGeom>
          <a:solidFill>
            <a:srgbClr val="FFFFFF"/>
          </a:solidFill>
          <a:ln/>
        </p:spPr>
      </p:sp>
      <p:pic>
        <p:nvPicPr>
          <p:cNvPr id="8" name="Image 0" descr="preencoded.png">    </p:cNvPr>
          <p:cNvPicPr>
            <a:picLocks noChangeAspect="1"/>
          </p:cNvPicPr>
          <p:nvPr/>
        </p:nvPicPr>
        <p:blipFill>
          <a:blip r:embed="rId1"/>
          <a:stretch>
            <a:fillRect/>
          </a:stretch>
        </p:blipFill>
        <p:spPr>
          <a:xfrm>
            <a:off x="906719" y="1601663"/>
            <a:ext cx="289682" cy="289682"/>
          </a:xfrm>
          <a:prstGeom prst="rect">
            <a:avLst/>
          </a:prstGeom>
        </p:spPr>
      </p:pic>
      <p:sp>
        <p:nvSpPr>
          <p:cNvPr id="9" name="Text 6"/>
          <p:cNvSpPr/>
          <p:nvPr/>
        </p:nvSpPr>
        <p:spPr>
          <a:xfrm>
            <a:off x="1508760" y="1234440"/>
            <a:ext cx="6903720" cy="1051560"/>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事業開発担当者が、個人的に株式を保有する未上場企業とのM&amp;A案件を担当。会社の成長を期待し、案件を前向きに進めたいと考えている。</a:t>
            </a:r>
            <a:endParaRPr lang="en-US" sz="1350" dirty="0"/>
          </a:p>
        </p:txBody>
      </p:sp>
      <p:sp>
        <p:nvSpPr>
          <p:cNvPr id="10" name="Shape 7"/>
          <p:cNvSpPr/>
          <p:nvPr/>
        </p:nvSpPr>
        <p:spPr>
          <a:xfrm>
            <a:off x="548640" y="2423160"/>
            <a:ext cx="3977640" cy="2057400"/>
          </a:xfrm>
          <a:prstGeom prst="roundRect">
            <a:avLst>
              <a:gd name="adj" fmla="val 3111"/>
            </a:avLst>
          </a:prstGeom>
          <a:solidFill>
            <a:srgbClr val="F8E6E3"/>
          </a:solidFill>
          <a:ln/>
          <a:effectLst>
            <a:outerShdw sx="100000" sy="100000" kx="0" ky="0" algn="bl" rotWithShape="0" blurRad="88900" dist="38100" dir="5400000">
              <a:srgbClr val="9AA7B2">
                <a:alpha val="22000"/>
              </a:srgbClr>
            </a:outerShdw>
          </a:effectLst>
        </p:spPr>
      </p:sp>
      <p:pic>
        <p:nvPicPr>
          <p:cNvPr id="11" name="Image 1" descr="preencoded.png">    </p:cNvPr>
          <p:cNvPicPr>
            <a:picLocks noChangeAspect="1"/>
          </p:cNvPicPr>
          <p:nvPr/>
        </p:nvPicPr>
        <p:blipFill>
          <a:blip r:embed="rId2"/>
          <a:stretch>
            <a:fillRect/>
          </a:stretch>
        </p:blipFill>
        <p:spPr>
          <a:xfrm>
            <a:off x="749808" y="2578608"/>
            <a:ext cx="274320" cy="274320"/>
          </a:xfrm>
          <a:prstGeom prst="rect">
            <a:avLst/>
          </a:prstGeom>
        </p:spPr>
      </p:pic>
      <p:sp>
        <p:nvSpPr>
          <p:cNvPr id="12" name="Text 8"/>
          <p:cNvSpPr/>
          <p:nvPr/>
        </p:nvSpPr>
        <p:spPr>
          <a:xfrm>
            <a:off x="1097280" y="2578608"/>
            <a:ext cx="3291840" cy="292608"/>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やってはいけない</a:t>
            </a:r>
            <a:endParaRPr lang="en-US" sz="1350" dirty="0"/>
          </a:p>
        </p:txBody>
      </p:sp>
      <p:sp>
        <p:nvSpPr>
          <p:cNvPr id="13" name="Text 9"/>
          <p:cNvSpPr/>
          <p:nvPr/>
        </p:nvSpPr>
        <p:spPr>
          <a:xfrm>
            <a:off x="777240" y="29443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保有を伏せて案件を推進する</a:t>
            </a:r>
            <a:endParaRPr lang="en-US" sz="1200" dirty="0"/>
          </a:p>
        </p:txBody>
      </p:sp>
      <p:sp>
        <p:nvSpPr>
          <p:cNvPr id="14" name="Text 10"/>
          <p:cNvSpPr/>
          <p:nvPr/>
        </p:nvSpPr>
        <p:spPr>
          <a:xfrm>
            <a:off x="777240" y="34015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未公表情報で追加取引する</a:t>
            </a:r>
            <a:endParaRPr lang="en-US" sz="1200" dirty="0"/>
          </a:p>
        </p:txBody>
      </p:sp>
      <p:sp>
        <p:nvSpPr>
          <p:cNvPr id="15" name="Text 11"/>
          <p:cNvSpPr/>
          <p:nvPr/>
        </p:nvSpPr>
        <p:spPr>
          <a:xfrm>
            <a:off x="777240" y="38587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一人で交渉・判断を進める</a:t>
            </a:r>
            <a:endParaRPr lang="en-US" sz="1200" dirty="0"/>
          </a:p>
        </p:txBody>
      </p:sp>
      <p:sp>
        <p:nvSpPr>
          <p:cNvPr id="16" name="Shape 12"/>
          <p:cNvSpPr/>
          <p:nvPr/>
        </p:nvSpPr>
        <p:spPr>
          <a:xfrm>
            <a:off x="4617720" y="2423160"/>
            <a:ext cx="3977640" cy="2057400"/>
          </a:xfrm>
          <a:prstGeom prst="roundRect">
            <a:avLst>
              <a:gd name="adj" fmla="val 3111"/>
            </a:avLst>
          </a:prstGeom>
          <a:solidFill>
            <a:srgbClr val="E6EFE9"/>
          </a:solidFill>
          <a:ln/>
          <a:effectLst>
            <a:outerShdw sx="100000" sy="100000" kx="0" ky="0" algn="bl" rotWithShape="0" blurRad="88900" dist="38100" dir="5400000">
              <a:srgbClr val="9AA7B2">
                <a:alpha val="22000"/>
              </a:srgbClr>
            </a:outerShdw>
          </a:effectLst>
        </p:spPr>
      </p:sp>
      <p:pic>
        <p:nvPicPr>
          <p:cNvPr id="17" name="Image 2" descr="preencoded.png">    </p:cNvPr>
          <p:cNvPicPr>
            <a:picLocks noChangeAspect="1"/>
          </p:cNvPicPr>
          <p:nvPr/>
        </p:nvPicPr>
        <p:blipFill>
          <a:blip r:embed="rId3"/>
          <a:stretch>
            <a:fillRect/>
          </a:stretch>
        </p:blipFill>
        <p:spPr>
          <a:xfrm>
            <a:off x="4818888" y="2578608"/>
            <a:ext cx="274320" cy="274320"/>
          </a:xfrm>
          <a:prstGeom prst="rect">
            <a:avLst/>
          </a:prstGeom>
        </p:spPr>
      </p:pic>
      <p:sp>
        <p:nvSpPr>
          <p:cNvPr id="18" name="Text 13"/>
          <p:cNvSpPr/>
          <p:nvPr/>
        </p:nvSpPr>
        <p:spPr>
          <a:xfrm>
            <a:off x="5166360" y="2578608"/>
            <a:ext cx="3200400" cy="292608"/>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取るべき対応</a:t>
            </a:r>
            <a:endParaRPr lang="en-US" sz="1350" dirty="0"/>
          </a:p>
        </p:txBody>
      </p:sp>
      <p:sp>
        <p:nvSpPr>
          <p:cNvPr id="19" name="Text 14"/>
          <p:cNvSpPr/>
          <p:nvPr/>
        </p:nvSpPr>
        <p:spPr>
          <a:xfrm>
            <a:off x="4846320" y="29443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保有・利害を経営層・法務へ申告</a:t>
            </a:r>
            <a:endParaRPr lang="en-US" sz="1200" dirty="0"/>
          </a:p>
        </p:txBody>
      </p:sp>
      <p:sp>
        <p:nvSpPr>
          <p:cNvPr id="20" name="Text 15"/>
          <p:cNvSpPr/>
          <p:nvPr/>
        </p:nvSpPr>
        <p:spPr>
          <a:xfrm>
            <a:off x="4846320" y="34015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判断・交渉プロセスから外れる</a:t>
            </a:r>
            <a:endParaRPr lang="en-US" sz="1200" dirty="0"/>
          </a:p>
        </p:txBody>
      </p:sp>
      <p:sp>
        <p:nvSpPr>
          <p:cNvPr id="21" name="Text 16"/>
          <p:cNvSpPr/>
          <p:nvPr/>
        </p:nvSpPr>
        <p:spPr>
          <a:xfrm>
            <a:off x="4846320" y="38587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詳細は第20回・自社規程で確認</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導入ケース：親族会社を発注先に選んでよいですか</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3</a:t>
            </a:r>
            <a:endParaRPr lang="en-US" sz="900" dirty="0"/>
          </a:p>
        </p:txBody>
      </p:sp>
      <p:sp>
        <p:nvSpPr>
          <p:cNvPr id="6" name="Shape 4"/>
          <p:cNvSpPr/>
          <p:nvPr/>
        </p:nvSpPr>
        <p:spPr>
          <a:xfrm>
            <a:off x="548640" y="1280160"/>
            <a:ext cx="5074920" cy="3246120"/>
          </a:xfrm>
          <a:prstGeom prst="roundRect">
            <a:avLst>
              <a:gd name="adj" fmla="val 1972"/>
            </a:avLst>
          </a:prstGeom>
          <a:solidFill>
            <a:srgbClr val="FFFFFF"/>
          </a:solidFill>
          <a:ln/>
          <a:effectLst>
            <a:outerShdw sx="100000" sy="100000" kx="0" ky="0" algn="bl" rotWithShape="0" blurRad="88900" dist="38100" dir="5400000">
              <a:srgbClr val="9AA7B2">
                <a:alpha val="22000"/>
              </a:srgbClr>
            </a:outerShdw>
          </a:effectLst>
        </p:spPr>
      </p:sp>
      <p:sp>
        <p:nvSpPr>
          <p:cNvPr id="7" name="Shape 5"/>
          <p:cNvSpPr/>
          <p:nvPr/>
        </p:nvSpPr>
        <p:spPr>
          <a:xfrm>
            <a:off x="822960" y="1554480"/>
            <a:ext cx="640080" cy="640080"/>
          </a:xfrm>
          <a:prstGeom prst="ellipse">
            <a:avLst/>
          </a:prstGeom>
          <a:solidFill>
            <a:srgbClr val="E4F0EF"/>
          </a:solidFill>
          <a:ln/>
        </p:spPr>
      </p:sp>
      <p:pic>
        <p:nvPicPr>
          <p:cNvPr id="8" name="Image 0" descr="preencoded.png">    </p:cNvPr>
          <p:cNvPicPr>
            <a:picLocks noChangeAspect="1"/>
          </p:cNvPicPr>
          <p:nvPr/>
        </p:nvPicPr>
        <p:blipFill>
          <a:blip r:embed="rId1"/>
          <a:stretch>
            <a:fillRect/>
          </a:stretch>
        </p:blipFill>
        <p:spPr>
          <a:xfrm>
            <a:off x="989381" y="1720901"/>
            <a:ext cx="307238" cy="307238"/>
          </a:xfrm>
          <a:prstGeom prst="rect">
            <a:avLst/>
          </a:prstGeom>
        </p:spPr>
      </p:pic>
      <p:sp>
        <p:nvSpPr>
          <p:cNvPr id="9" name="Text 6"/>
          <p:cNvSpPr/>
          <p:nvPr/>
        </p:nvSpPr>
        <p:spPr>
          <a:xfrm>
            <a:off x="1600200" y="1572768"/>
            <a:ext cx="3840480" cy="548640"/>
          </a:xfrm>
          <a:prstGeom prst="rect">
            <a:avLst/>
          </a:prstGeom>
          <a:noFill/>
          <a:ln/>
        </p:spPr>
        <p:txBody>
          <a:bodyPr wrap="square" lIns="0" tIns="0" rIns="0" bIns="0" rtlCol="0" anchor="ctr"/>
          <a:lstStyle/>
          <a:p>
            <a:pPr indent="0" marL="0">
              <a:buNone/>
            </a:pPr>
            <a:r>
              <a:rPr lang="en-US" sz="1600" b="1" dirty="0">
                <a:solidFill>
                  <a:srgbClr val="16314F"/>
                </a:solidFill>
                <a:latin typeface="Meiryo" pitchFamily="34" charset="0"/>
                <a:ea typeface="Meiryo" pitchFamily="34" charset="-122"/>
                <a:cs typeface="Meiryo" pitchFamily="34" charset="-120"/>
              </a:rPr>
              <a:t>購買担当者のあなたは…</a:t>
            </a:r>
            <a:endParaRPr lang="en-US" sz="1600" dirty="0"/>
          </a:p>
        </p:txBody>
      </p:sp>
      <p:sp>
        <p:nvSpPr>
          <p:cNvPr id="10" name="Text 7"/>
          <p:cNvSpPr/>
          <p:nvPr/>
        </p:nvSpPr>
        <p:spPr>
          <a:xfrm>
            <a:off x="868680" y="2286000"/>
            <a:ext cx="4480560" cy="2103120"/>
          </a:xfrm>
          <a:prstGeom prst="rect">
            <a:avLst/>
          </a:prstGeom>
          <a:noFill/>
          <a:ln/>
        </p:spPr>
        <p:txBody>
          <a:bodyPr wrap="square" lIns="0" tIns="0" rIns="0" bIns="0" rtlCol="0" anchor="t"/>
          <a:lstStyle/>
          <a:p>
            <a:pPr indent="0" marL="0">
              <a:lnSpc>
                <a:spcPct val="125000"/>
              </a:lnSpc>
              <a:buNone/>
            </a:pPr>
            <a:r>
              <a:rPr lang="en-US" sz="1600" dirty="0">
                <a:solidFill>
                  <a:srgbClr val="263238"/>
                </a:solidFill>
                <a:latin typeface="Meiryo" pitchFamily="34" charset="0"/>
                <a:ea typeface="Meiryo" pitchFamily="34" charset="-122"/>
                <a:cs typeface="Meiryo" pitchFamily="34" charset="-120"/>
              </a:rPr>
              <a:t>複数の候補から業務委託先を選定中。</a:t>
            </a:r>
            <a:endParaRPr lang="en-US" sz="1600" dirty="0"/>
          </a:p>
          <a:p>
            <a:pPr indent="0" marL="0">
              <a:lnSpc>
                <a:spcPct val="125000"/>
              </a:lnSpc>
              <a:buNone/>
            </a:pPr>
            <a:r>
              <a:rPr lang="en-US" sz="1600" dirty="0">
                <a:solidFill>
                  <a:srgbClr val="263238"/>
                </a:solidFill>
                <a:latin typeface="Meiryo" pitchFamily="34" charset="0"/>
                <a:ea typeface="Meiryo" pitchFamily="34" charset="-122"/>
                <a:cs typeface="Meiryo" pitchFamily="34" charset="-120"/>
              </a:rPr>
              <a:t>候補の一つは、</a:t>
            </a:r>
            <a:pPr indent="0" marL="0">
              <a:lnSpc>
                <a:spcPct val="125000"/>
              </a:lnSpc>
              <a:buNone/>
            </a:pPr>
            <a:r>
              <a:rPr lang="en-US" sz="1600" b="1" dirty="0">
                <a:solidFill>
                  <a:srgbClr val="B42318"/>
                </a:solidFill>
                <a:latin typeface="Meiryo" pitchFamily="34" charset="0"/>
                <a:ea typeface="Meiryo" pitchFamily="34" charset="-122"/>
                <a:cs typeface="Meiryo" pitchFamily="34" charset="-120"/>
              </a:rPr>
              <a:t>配偶者の兄が役員を務める会社</a:t>
            </a:r>
            <a:pPr indent="0" marL="0">
              <a:lnSpc>
                <a:spcPct val="125000"/>
              </a:lnSpc>
              <a:buNone/>
            </a:pPr>
            <a:r>
              <a:rPr lang="en-US" sz="1600" dirty="0">
                <a:solidFill>
                  <a:srgbClr val="263238"/>
                </a:solidFill>
                <a:latin typeface="Meiryo" pitchFamily="34" charset="0"/>
                <a:ea typeface="Meiryo" pitchFamily="34" charset="-122"/>
                <a:cs typeface="Meiryo" pitchFamily="34" charset="-120"/>
              </a:rPr>
              <a:t>。</a:t>
            </a:r>
            <a:endParaRPr lang="en-US" sz="1600" dirty="0"/>
          </a:p>
          <a:p>
            <a:pPr indent="0" marL="0">
              <a:lnSpc>
                <a:spcPct val="125000"/>
              </a:lnSpc>
              <a:buNone/>
            </a:pPr>
            <a:r>
              <a:rPr lang="en-US" sz="1600" dirty="0">
                <a:solidFill>
                  <a:srgbClr val="263238"/>
                </a:solidFill>
                <a:latin typeface="Meiryo" pitchFamily="34" charset="0"/>
                <a:ea typeface="Meiryo" pitchFamily="34" charset="-122"/>
                <a:cs typeface="Meiryo" pitchFamily="34" charset="-120"/>
              </a:rPr>
              <a:t>価格は安く、品質も悪くない。</a:t>
            </a:r>
            <a:endParaRPr lang="en-US" sz="1600" dirty="0"/>
          </a:p>
          <a:p>
            <a:pPr indent="0" marL="0">
              <a:lnSpc>
                <a:spcPct val="125000"/>
              </a:lnSpc>
              <a:buNone/>
            </a:pPr>
            <a:r>
              <a:rPr lang="en-US" sz="1600" dirty="0">
                <a:solidFill>
                  <a:srgbClr val="263238"/>
                </a:solidFill>
                <a:latin typeface="Meiryo" pitchFamily="34" charset="0"/>
                <a:ea typeface="Meiryo" pitchFamily="34" charset="-122"/>
                <a:cs typeface="Meiryo" pitchFamily="34" charset="-120"/>
              </a:rPr>
              <a:t>「条件が良いのだから問題ない」と考え、</a:t>
            </a:r>
            <a:pPr indent="0" marL="0">
              <a:lnSpc>
                <a:spcPct val="125000"/>
              </a:lnSpc>
              <a:buNone/>
            </a:pPr>
            <a:r>
              <a:rPr lang="en-US" sz="1600" b="1" dirty="0">
                <a:solidFill>
                  <a:srgbClr val="B42318"/>
                </a:solidFill>
                <a:latin typeface="Meiryo" pitchFamily="34" charset="0"/>
                <a:ea typeface="Meiryo" pitchFamily="34" charset="-122"/>
                <a:cs typeface="Meiryo" pitchFamily="34" charset="-120"/>
              </a:rPr>
              <a:t>申告せずに推薦</a:t>
            </a:r>
            <a:pPr indent="0" marL="0">
              <a:lnSpc>
                <a:spcPct val="125000"/>
              </a:lnSpc>
              <a:buNone/>
            </a:pPr>
            <a:r>
              <a:rPr lang="en-US" sz="1600" dirty="0">
                <a:solidFill>
                  <a:srgbClr val="263238"/>
                </a:solidFill>
                <a:latin typeface="Meiryo" pitchFamily="34" charset="0"/>
                <a:ea typeface="Meiryo" pitchFamily="34" charset="-122"/>
                <a:cs typeface="Meiryo" pitchFamily="34" charset="-120"/>
              </a:rPr>
              <a:t>しようとしている。</a:t>
            </a:r>
            <a:endParaRPr lang="en-US" sz="1600" dirty="0"/>
          </a:p>
        </p:txBody>
      </p:sp>
      <p:sp>
        <p:nvSpPr>
          <p:cNvPr id="11" name="Shape 8"/>
          <p:cNvSpPr/>
          <p:nvPr/>
        </p:nvSpPr>
        <p:spPr>
          <a:xfrm>
            <a:off x="5852160" y="1280160"/>
            <a:ext cx="2743200" cy="3246120"/>
          </a:xfrm>
          <a:prstGeom prst="roundRect">
            <a:avLst>
              <a:gd name="adj" fmla="val 2333"/>
            </a:avLst>
          </a:prstGeom>
          <a:solidFill>
            <a:srgbClr val="16314F"/>
          </a:solidFill>
          <a:ln/>
          <a:effectLst>
            <a:outerShdw sx="100000" sy="100000" kx="0" ky="0" algn="bl" rotWithShape="0" blurRad="88900" dist="38100" dir="5400000">
              <a:srgbClr val="9AA7B2">
                <a:alpha val="22000"/>
              </a:srgbClr>
            </a:outerShdw>
          </a:effectLst>
        </p:spPr>
      </p:sp>
      <p:sp>
        <p:nvSpPr>
          <p:cNvPr id="12" name="Text 9"/>
          <p:cNvSpPr/>
          <p:nvPr/>
        </p:nvSpPr>
        <p:spPr>
          <a:xfrm>
            <a:off x="6035040" y="1463040"/>
            <a:ext cx="2377440" cy="365760"/>
          </a:xfrm>
          <a:prstGeom prst="rect">
            <a:avLst/>
          </a:prstGeom>
          <a:noFill/>
          <a:ln/>
        </p:spPr>
        <p:txBody>
          <a:bodyPr wrap="square" lIns="0" tIns="0" rIns="0" bIns="0" rtlCol="0" anchor="ctr"/>
          <a:lstStyle/>
          <a:p>
            <a:pPr indent="0" marL="0">
              <a:buNone/>
            </a:pPr>
            <a:r>
              <a:rPr lang="en-US" sz="1400" b="1" dirty="0">
                <a:solidFill>
                  <a:srgbClr val="B58A3A"/>
                </a:solidFill>
                <a:latin typeface="Meiryo" pitchFamily="34" charset="0"/>
                <a:ea typeface="Meiryo" pitchFamily="34" charset="-122"/>
                <a:cs typeface="Meiryo" pitchFamily="34" charset="-120"/>
              </a:rPr>
              <a:t>考えてみましょう</a:t>
            </a:r>
            <a:endParaRPr lang="en-US" sz="1400" dirty="0"/>
          </a:p>
        </p:txBody>
      </p:sp>
      <p:sp>
        <p:nvSpPr>
          <p:cNvPr id="13" name="Text 10"/>
          <p:cNvSpPr/>
          <p:nvPr/>
        </p:nvSpPr>
        <p:spPr>
          <a:xfrm>
            <a:off x="6035040" y="1920240"/>
            <a:ext cx="2377440" cy="548640"/>
          </a:xfrm>
          <a:prstGeom prst="rect">
            <a:avLst/>
          </a:prstGeom>
          <a:noFill/>
          <a:ln/>
        </p:spPr>
        <p:txBody>
          <a:bodyPr wrap="square" lIns="0" tIns="0" rIns="0" bIns="0" rtlCol="0" anchor="ctr"/>
          <a:lstStyle/>
          <a:p>
            <a:pPr indent="0" marL="0">
              <a:buNone/>
            </a:pPr>
            <a:r>
              <a:rPr lang="en-US" sz="1350" b="1" dirty="0">
                <a:solidFill>
                  <a:srgbClr val="B58A3A"/>
                </a:solidFill>
                <a:latin typeface="Meiryo" pitchFamily="34" charset="0"/>
                <a:ea typeface="Meiryo" pitchFamily="34" charset="-122"/>
                <a:cs typeface="Meiryo" pitchFamily="34" charset="-120"/>
              </a:rPr>
              <a:t>Q. </a:t>
            </a:r>
            <a:pPr indent="0" marL="0">
              <a:buNone/>
            </a:pPr>
            <a:r>
              <a:rPr lang="en-US" sz="1350" dirty="0">
                <a:solidFill>
                  <a:srgbClr val="FFFFFF"/>
                </a:solidFill>
                <a:latin typeface="Meiryo" pitchFamily="34" charset="0"/>
                <a:ea typeface="Meiryo" pitchFamily="34" charset="-122"/>
                <a:cs typeface="Meiryo" pitchFamily="34" charset="-120"/>
              </a:rPr>
              <a:t>価格と品質だけで 判断してよい？</a:t>
            </a:r>
            <a:endParaRPr lang="en-US" sz="1350" dirty="0"/>
          </a:p>
        </p:txBody>
      </p:sp>
      <p:sp>
        <p:nvSpPr>
          <p:cNvPr id="14" name="Text 11"/>
          <p:cNvSpPr/>
          <p:nvPr/>
        </p:nvSpPr>
        <p:spPr>
          <a:xfrm>
            <a:off x="6035040" y="2523744"/>
            <a:ext cx="2377440" cy="548640"/>
          </a:xfrm>
          <a:prstGeom prst="rect">
            <a:avLst/>
          </a:prstGeom>
          <a:noFill/>
          <a:ln/>
        </p:spPr>
        <p:txBody>
          <a:bodyPr wrap="square" lIns="0" tIns="0" rIns="0" bIns="0" rtlCol="0" anchor="ctr"/>
          <a:lstStyle/>
          <a:p>
            <a:pPr indent="0" marL="0">
              <a:buNone/>
            </a:pPr>
            <a:r>
              <a:rPr lang="en-US" sz="1350" b="1" dirty="0">
                <a:solidFill>
                  <a:srgbClr val="B58A3A"/>
                </a:solidFill>
                <a:latin typeface="Meiryo" pitchFamily="34" charset="0"/>
                <a:ea typeface="Meiryo" pitchFamily="34" charset="-122"/>
                <a:cs typeface="Meiryo" pitchFamily="34" charset="-120"/>
              </a:rPr>
              <a:t>Q. </a:t>
            </a:r>
            <a:pPr indent="0" marL="0">
              <a:buNone/>
            </a:pPr>
            <a:r>
              <a:rPr lang="en-US" sz="1350" dirty="0">
                <a:solidFill>
                  <a:srgbClr val="FFFFFF"/>
                </a:solidFill>
                <a:latin typeface="Meiryo" pitchFamily="34" charset="0"/>
                <a:ea typeface="Meiryo" pitchFamily="34" charset="-122"/>
                <a:cs typeface="Meiryo" pitchFamily="34" charset="-120"/>
              </a:rPr>
              <a:t>第三者はどう見る？</a:t>
            </a:r>
            <a:endParaRPr lang="en-US" sz="1350" dirty="0"/>
          </a:p>
        </p:txBody>
      </p:sp>
      <p:sp>
        <p:nvSpPr>
          <p:cNvPr id="15" name="Text 12"/>
          <p:cNvSpPr/>
          <p:nvPr/>
        </p:nvSpPr>
        <p:spPr>
          <a:xfrm>
            <a:off x="6035040" y="3127248"/>
            <a:ext cx="2377440" cy="548640"/>
          </a:xfrm>
          <a:prstGeom prst="rect">
            <a:avLst/>
          </a:prstGeom>
          <a:noFill/>
          <a:ln/>
        </p:spPr>
        <p:txBody>
          <a:bodyPr wrap="square" lIns="0" tIns="0" rIns="0" bIns="0" rtlCol="0" anchor="ctr"/>
          <a:lstStyle/>
          <a:p>
            <a:pPr indent="0" marL="0">
              <a:buNone/>
            </a:pPr>
            <a:r>
              <a:rPr lang="en-US" sz="1350" b="1" dirty="0">
                <a:solidFill>
                  <a:srgbClr val="B58A3A"/>
                </a:solidFill>
                <a:latin typeface="Meiryo" pitchFamily="34" charset="0"/>
                <a:ea typeface="Meiryo" pitchFamily="34" charset="-122"/>
                <a:cs typeface="Meiryo" pitchFamily="34" charset="-120"/>
              </a:rPr>
              <a:t>Q. </a:t>
            </a:r>
            <a:pPr indent="0" marL="0">
              <a:buNone/>
            </a:pPr>
            <a:r>
              <a:rPr lang="en-US" sz="1350" dirty="0">
                <a:solidFill>
                  <a:srgbClr val="FFFFFF"/>
                </a:solidFill>
                <a:latin typeface="Meiryo" pitchFamily="34" charset="0"/>
                <a:ea typeface="Meiryo" pitchFamily="34" charset="-122"/>
                <a:cs typeface="Meiryo" pitchFamily="34" charset="-120"/>
              </a:rPr>
              <a:t>申告は必要？</a:t>
            </a:r>
            <a:endParaRPr lang="en-US" sz="1350" dirty="0"/>
          </a:p>
        </p:txBody>
      </p:sp>
      <p:sp>
        <p:nvSpPr>
          <p:cNvPr id="16" name="Text 13"/>
          <p:cNvSpPr/>
          <p:nvPr/>
        </p:nvSpPr>
        <p:spPr>
          <a:xfrm>
            <a:off x="6035040" y="3730752"/>
            <a:ext cx="2377440" cy="548640"/>
          </a:xfrm>
          <a:prstGeom prst="rect">
            <a:avLst/>
          </a:prstGeom>
          <a:noFill/>
          <a:ln/>
        </p:spPr>
        <p:txBody>
          <a:bodyPr wrap="square" lIns="0" tIns="0" rIns="0" bIns="0" rtlCol="0" anchor="ctr"/>
          <a:lstStyle/>
          <a:p>
            <a:pPr indent="0" marL="0">
              <a:buNone/>
            </a:pPr>
            <a:r>
              <a:rPr lang="en-US" sz="1350" b="1" dirty="0">
                <a:solidFill>
                  <a:srgbClr val="B58A3A"/>
                </a:solidFill>
                <a:latin typeface="Meiryo" pitchFamily="34" charset="0"/>
                <a:ea typeface="Meiryo" pitchFamily="34" charset="-122"/>
                <a:cs typeface="Meiryo" pitchFamily="34" charset="-120"/>
              </a:rPr>
              <a:t>Q. </a:t>
            </a:r>
            <a:pPr indent="0" marL="0">
              <a:buNone/>
            </a:pPr>
            <a:r>
              <a:rPr lang="en-US" sz="1350" dirty="0">
                <a:solidFill>
                  <a:srgbClr val="FFFFFF"/>
                </a:solidFill>
                <a:latin typeface="Meiryo" pitchFamily="34" charset="0"/>
                <a:ea typeface="Meiryo" pitchFamily="34" charset="-122"/>
                <a:cs typeface="Meiryo" pitchFamily="34" charset="-120"/>
              </a:rPr>
              <a:t>選定から外れるべき？</a:t>
            </a:r>
            <a:endParaRPr lang="en-US" sz="1350" dirty="0"/>
          </a:p>
        </p:txBody>
      </p:sp>
      <p:sp>
        <p:nvSpPr>
          <p:cNvPr id="17" name="Text 14"/>
          <p:cNvSpPr/>
          <p:nvPr/>
        </p:nvSpPr>
        <p:spPr>
          <a:xfrm>
            <a:off x="548640" y="4572000"/>
            <a:ext cx="7315200" cy="256032"/>
          </a:xfrm>
          <a:prstGeom prst="rect">
            <a:avLst/>
          </a:prstGeom>
          <a:noFill/>
          <a:ln/>
        </p:spPr>
        <p:txBody>
          <a:bodyPr wrap="square" lIns="0" tIns="0" rIns="0" bIns="0" rtlCol="0" anchor="ctr"/>
          <a:lstStyle/>
          <a:p>
            <a:pPr indent="0" marL="0">
              <a:buNone/>
            </a:pPr>
            <a:r>
              <a:rPr lang="en-US" sz="1100" i="1" dirty="0">
                <a:solidFill>
                  <a:srgbClr val="5B6B78"/>
                </a:solidFill>
                <a:latin typeface="Meiryo" pitchFamily="34" charset="0"/>
                <a:ea typeface="Meiryo" pitchFamily="34" charset="-122"/>
                <a:cs typeface="Meiryo" pitchFamily="34" charset="-120"/>
              </a:rPr>
              <a:t>※ 結論はこの後のスライドで確認します</a:t>
            </a:r>
            <a:endParaRPr lang="en-US" sz="11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300" b="1" dirty="0">
                <a:solidFill>
                  <a:srgbClr val="16314F"/>
                </a:solidFill>
                <a:latin typeface="Meiryo" pitchFamily="34" charset="0"/>
                <a:ea typeface="Meiryo" pitchFamily="34" charset="-122"/>
                <a:cs typeface="Meiryo" pitchFamily="34" charset="-120"/>
              </a:rPr>
              <a:t>ケーススタディ5：取引先からの紹介料</a:t>
            </a:r>
            <a:endParaRPr lang="en-US" sz="23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30</a:t>
            </a:r>
            <a:endParaRPr lang="en-US" sz="900" dirty="0"/>
          </a:p>
        </p:txBody>
      </p:sp>
      <p:sp>
        <p:nvSpPr>
          <p:cNvPr id="6" name="Shape 4"/>
          <p:cNvSpPr/>
          <p:nvPr/>
        </p:nvSpPr>
        <p:spPr>
          <a:xfrm>
            <a:off x="548640" y="1234440"/>
            <a:ext cx="8046720" cy="1051560"/>
          </a:xfrm>
          <a:prstGeom prst="roundRect">
            <a:avLst>
              <a:gd name="adj" fmla="val 6087"/>
            </a:avLst>
          </a:prstGeom>
          <a:solidFill>
            <a:srgbClr val="E8EDF3"/>
          </a:solidFill>
          <a:ln/>
          <a:effectLst>
            <a:outerShdw sx="100000" sy="100000" kx="0" ky="0" algn="bl" rotWithShape="0" blurRad="88900" dist="38100" dir="5400000">
              <a:srgbClr val="9AA7B2">
                <a:alpha val="22000"/>
              </a:srgbClr>
            </a:outerShdw>
          </a:effectLst>
        </p:spPr>
      </p:sp>
      <p:sp>
        <p:nvSpPr>
          <p:cNvPr id="7" name="Shape 5"/>
          <p:cNvSpPr/>
          <p:nvPr/>
        </p:nvSpPr>
        <p:spPr>
          <a:xfrm>
            <a:off x="749808" y="1444752"/>
            <a:ext cx="603504" cy="603504"/>
          </a:xfrm>
          <a:prstGeom prst="ellipse">
            <a:avLst/>
          </a:prstGeom>
          <a:solidFill>
            <a:srgbClr val="FFFFFF"/>
          </a:solidFill>
          <a:ln/>
        </p:spPr>
      </p:sp>
      <p:pic>
        <p:nvPicPr>
          <p:cNvPr id="8" name="Image 0" descr="preencoded.png">    </p:cNvPr>
          <p:cNvPicPr>
            <a:picLocks noChangeAspect="1"/>
          </p:cNvPicPr>
          <p:nvPr/>
        </p:nvPicPr>
        <p:blipFill>
          <a:blip r:embed="rId1"/>
          <a:stretch>
            <a:fillRect/>
          </a:stretch>
        </p:blipFill>
        <p:spPr>
          <a:xfrm>
            <a:off x="906719" y="1601663"/>
            <a:ext cx="289682" cy="289682"/>
          </a:xfrm>
          <a:prstGeom prst="rect">
            <a:avLst/>
          </a:prstGeom>
        </p:spPr>
      </p:pic>
      <p:sp>
        <p:nvSpPr>
          <p:cNvPr id="9" name="Text 6"/>
          <p:cNvSpPr/>
          <p:nvPr/>
        </p:nvSpPr>
        <p:spPr>
          <a:xfrm>
            <a:off x="1508760" y="1234440"/>
            <a:ext cx="6903720" cy="1051560"/>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社員が取引先から「新しい案件を紹介してくれたら個人的に紹介料を支払う」と提案された。会社にも利益があるので問題ないと考えている。</a:t>
            </a:r>
            <a:endParaRPr lang="en-US" sz="1350" dirty="0"/>
          </a:p>
        </p:txBody>
      </p:sp>
      <p:sp>
        <p:nvSpPr>
          <p:cNvPr id="10" name="Shape 7"/>
          <p:cNvSpPr/>
          <p:nvPr/>
        </p:nvSpPr>
        <p:spPr>
          <a:xfrm>
            <a:off x="548640" y="2423160"/>
            <a:ext cx="3977640" cy="2057400"/>
          </a:xfrm>
          <a:prstGeom prst="roundRect">
            <a:avLst>
              <a:gd name="adj" fmla="val 3111"/>
            </a:avLst>
          </a:prstGeom>
          <a:solidFill>
            <a:srgbClr val="F8E6E3"/>
          </a:solidFill>
          <a:ln/>
          <a:effectLst>
            <a:outerShdw sx="100000" sy="100000" kx="0" ky="0" algn="bl" rotWithShape="0" blurRad="88900" dist="38100" dir="5400000">
              <a:srgbClr val="9AA7B2">
                <a:alpha val="22000"/>
              </a:srgbClr>
            </a:outerShdw>
          </a:effectLst>
        </p:spPr>
      </p:sp>
      <p:pic>
        <p:nvPicPr>
          <p:cNvPr id="11" name="Image 1" descr="preencoded.png">    </p:cNvPr>
          <p:cNvPicPr>
            <a:picLocks noChangeAspect="1"/>
          </p:cNvPicPr>
          <p:nvPr/>
        </p:nvPicPr>
        <p:blipFill>
          <a:blip r:embed="rId2"/>
          <a:stretch>
            <a:fillRect/>
          </a:stretch>
        </p:blipFill>
        <p:spPr>
          <a:xfrm>
            <a:off x="749808" y="2578608"/>
            <a:ext cx="274320" cy="274320"/>
          </a:xfrm>
          <a:prstGeom prst="rect">
            <a:avLst/>
          </a:prstGeom>
        </p:spPr>
      </p:pic>
      <p:sp>
        <p:nvSpPr>
          <p:cNvPr id="12" name="Text 8"/>
          <p:cNvSpPr/>
          <p:nvPr/>
        </p:nvSpPr>
        <p:spPr>
          <a:xfrm>
            <a:off x="1097280" y="2578608"/>
            <a:ext cx="3291840" cy="292608"/>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やってはいけない</a:t>
            </a:r>
            <a:endParaRPr lang="en-US" sz="1350" dirty="0"/>
          </a:p>
        </p:txBody>
      </p:sp>
      <p:sp>
        <p:nvSpPr>
          <p:cNvPr id="13" name="Text 9"/>
          <p:cNvSpPr/>
          <p:nvPr/>
        </p:nvSpPr>
        <p:spPr>
          <a:xfrm>
            <a:off x="777240" y="29443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個人的な紹介料を受け取る</a:t>
            </a:r>
            <a:endParaRPr lang="en-US" sz="1200" dirty="0"/>
          </a:p>
        </p:txBody>
      </p:sp>
      <p:sp>
        <p:nvSpPr>
          <p:cNvPr id="14" name="Text 10"/>
          <p:cNvSpPr/>
          <p:nvPr/>
        </p:nvSpPr>
        <p:spPr>
          <a:xfrm>
            <a:off x="777240" y="34015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「会社のため」で正当化する</a:t>
            </a:r>
            <a:endParaRPr lang="en-US" sz="1200" dirty="0"/>
          </a:p>
        </p:txBody>
      </p:sp>
      <p:sp>
        <p:nvSpPr>
          <p:cNvPr id="15" name="Text 11"/>
          <p:cNvSpPr/>
          <p:nvPr/>
        </p:nvSpPr>
        <p:spPr>
          <a:xfrm>
            <a:off x="777240" y="38587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受領を報告せず処理する</a:t>
            </a:r>
            <a:endParaRPr lang="en-US" sz="1200" dirty="0"/>
          </a:p>
        </p:txBody>
      </p:sp>
      <p:sp>
        <p:nvSpPr>
          <p:cNvPr id="16" name="Shape 12"/>
          <p:cNvSpPr/>
          <p:nvPr/>
        </p:nvSpPr>
        <p:spPr>
          <a:xfrm>
            <a:off x="4617720" y="2423160"/>
            <a:ext cx="3977640" cy="2057400"/>
          </a:xfrm>
          <a:prstGeom prst="roundRect">
            <a:avLst>
              <a:gd name="adj" fmla="val 3111"/>
            </a:avLst>
          </a:prstGeom>
          <a:solidFill>
            <a:srgbClr val="E6EFE9"/>
          </a:solidFill>
          <a:ln/>
          <a:effectLst>
            <a:outerShdw sx="100000" sy="100000" kx="0" ky="0" algn="bl" rotWithShape="0" blurRad="88900" dist="38100" dir="5400000">
              <a:srgbClr val="9AA7B2">
                <a:alpha val="22000"/>
              </a:srgbClr>
            </a:outerShdw>
          </a:effectLst>
        </p:spPr>
      </p:sp>
      <p:pic>
        <p:nvPicPr>
          <p:cNvPr id="17" name="Image 2" descr="preencoded.png">    </p:cNvPr>
          <p:cNvPicPr>
            <a:picLocks noChangeAspect="1"/>
          </p:cNvPicPr>
          <p:nvPr/>
        </p:nvPicPr>
        <p:blipFill>
          <a:blip r:embed="rId3"/>
          <a:stretch>
            <a:fillRect/>
          </a:stretch>
        </p:blipFill>
        <p:spPr>
          <a:xfrm>
            <a:off x="4818888" y="2578608"/>
            <a:ext cx="274320" cy="274320"/>
          </a:xfrm>
          <a:prstGeom prst="rect">
            <a:avLst/>
          </a:prstGeom>
        </p:spPr>
      </p:pic>
      <p:sp>
        <p:nvSpPr>
          <p:cNvPr id="18" name="Text 13"/>
          <p:cNvSpPr/>
          <p:nvPr/>
        </p:nvSpPr>
        <p:spPr>
          <a:xfrm>
            <a:off x="5166360" y="2578608"/>
            <a:ext cx="3200400" cy="292608"/>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取るべき対応</a:t>
            </a:r>
            <a:endParaRPr lang="en-US" sz="1350" dirty="0"/>
          </a:p>
        </p:txBody>
      </p:sp>
      <p:sp>
        <p:nvSpPr>
          <p:cNvPr id="19" name="Text 14"/>
          <p:cNvSpPr/>
          <p:nvPr/>
        </p:nvSpPr>
        <p:spPr>
          <a:xfrm>
            <a:off x="4846320" y="29443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原則として受領しない</a:t>
            </a:r>
            <a:endParaRPr lang="en-US" sz="1200" dirty="0"/>
          </a:p>
        </p:txBody>
      </p:sp>
      <p:sp>
        <p:nvSpPr>
          <p:cNvPr id="20" name="Text 15"/>
          <p:cNvSpPr/>
          <p:nvPr/>
        </p:nvSpPr>
        <p:spPr>
          <a:xfrm>
            <a:off x="4846320" y="34015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提案の事実を上長・法務へ報告</a:t>
            </a:r>
            <a:endParaRPr lang="en-US" sz="1200" dirty="0"/>
          </a:p>
        </p:txBody>
      </p:sp>
      <p:sp>
        <p:nvSpPr>
          <p:cNvPr id="21" name="Text 16"/>
          <p:cNvSpPr/>
          <p:nvPr/>
        </p:nvSpPr>
        <p:spPr>
          <a:xfrm>
            <a:off x="4846320" y="38587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やり取りの証拠を保全する</a:t>
            </a:r>
            <a:endParaRPr lang="en-US" sz="1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300" b="1" dirty="0">
                <a:solidFill>
                  <a:srgbClr val="16314F"/>
                </a:solidFill>
                <a:latin typeface="Meiryo" pitchFamily="34" charset="0"/>
                <a:ea typeface="Meiryo" pitchFamily="34" charset="-122"/>
                <a:cs typeface="Meiryo" pitchFamily="34" charset="-120"/>
              </a:rPr>
              <a:t>ケーススタディ6：未公表情報を使った投資</a:t>
            </a:r>
            <a:endParaRPr lang="en-US" sz="23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31</a:t>
            </a:r>
            <a:endParaRPr lang="en-US" sz="900" dirty="0"/>
          </a:p>
        </p:txBody>
      </p:sp>
      <p:sp>
        <p:nvSpPr>
          <p:cNvPr id="6" name="Shape 4"/>
          <p:cNvSpPr/>
          <p:nvPr/>
        </p:nvSpPr>
        <p:spPr>
          <a:xfrm>
            <a:off x="548640" y="1234440"/>
            <a:ext cx="8046720" cy="1051560"/>
          </a:xfrm>
          <a:prstGeom prst="roundRect">
            <a:avLst>
              <a:gd name="adj" fmla="val 6087"/>
            </a:avLst>
          </a:prstGeom>
          <a:solidFill>
            <a:srgbClr val="E8EDF3"/>
          </a:solidFill>
          <a:ln/>
          <a:effectLst>
            <a:outerShdw sx="100000" sy="100000" kx="0" ky="0" algn="bl" rotWithShape="0" blurRad="88900" dist="38100" dir="5400000">
              <a:srgbClr val="9AA7B2">
                <a:alpha val="22000"/>
              </a:srgbClr>
            </a:outerShdw>
          </a:effectLst>
        </p:spPr>
      </p:sp>
      <p:sp>
        <p:nvSpPr>
          <p:cNvPr id="7" name="Shape 5"/>
          <p:cNvSpPr/>
          <p:nvPr/>
        </p:nvSpPr>
        <p:spPr>
          <a:xfrm>
            <a:off x="749808" y="1444752"/>
            <a:ext cx="603504" cy="603504"/>
          </a:xfrm>
          <a:prstGeom prst="ellipse">
            <a:avLst/>
          </a:prstGeom>
          <a:solidFill>
            <a:srgbClr val="FFFFFF"/>
          </a:solidFill>
          <a:ln/>
        </p:spPr>
      </p:sp>
      <p:pic>
        <p:nvPicPr>
          <p:cNvPr id="8" name="Image 0" descr="preencoded.png">    </p:cNvPr>
          <p:cNvPicPr>
            <a:picLocks noChangeAspect="1"/>
          </p:cNvPicPr>
          <p:nvPr/>
        </p:nvPicPr>
        <p:blipFill>
          <a:blip r:embed="rId1"/>
          <a:stretch>
            <a:fillRect/>
          </a:stretch>
        </p:blipFill>
        <p:spPr>
          <a:xfrm>
            <a:off x="906719" y="1601663"/>
            <a:ext cx="289682" cy="289682"/>
          </a:xfrm>
          <a:prstGeom prst="rect">
            <a:avLst/>
          </a:prstGeom>
        </p:spPr>
      </p:pic>
      <p:sp>
        <p:nvSpPr>
          <p:cNvPr id="9" name="Text 6"/>
          <p:cNvSpPr/>
          <p:nvPr/>
        </p:nvSpPr>
        <p:spPr>
          <a:xfrm>
            <a:off x="1508760" y="1234440"/>
            <a:ext cx="6903720" cy="1051560"/>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社員が職務上、取引先が大型契約を獲得予定と知った。まだ公表されていないが、家族名義でその取引先の株式を買おうとしている。</a:t>
            </a:r>
            <a:endParaRPr lang="en-US" sz="1350" dirty="0"/>
          </a:p>
        </p:txBody>
      </p:sp>
      <p:sp>
        <p:nvSpPr>
          <p:cNvPr id="10" name="Shape 7"/>
          <p:cNvSpPr/>
          <p:nvPr/>
        </p:nvSpPr>
        <p:spPr>
          <a:xfrm>
            <a:off x="548640" y="2423160"/>
            <a:ext cx="3977640" cy="2057400"/>
          </a:xfrm>
          <a:prstGeom prst="roundRect">
            <a:avLst>
              <a:gd name="adj" fmla="val 3111"/>
            </a:avLst>
          </a:prstGeom>
          <a:solidFill>
            <a:srgbClr val="F8E6E3"/>
          </a:solidFill>
          <a:ln/>
          <a:effectLst>
            <a:outerShdw sx="100000" sy="100000" kx="0" ky="0" algn="bl" rotWithShape="0" blurRad="88900" dist="38100" dir="5400000">
              <a:srgbClr val="9AA7B2">
                <a:alpha val="22000"/>
              </a:srgbClr>
            </a:outerShdw>
          </a:effectLst>
        </p:spPr>
      </p:sp>
      <p:pic>
        <p:nvPicPr>
          <p:cNvPr id="11" name="Image 1" descr="preencoded.png">    </p:cNvPr>
          <p:cNvPicPr>
            <a:picLocks noChangeAspect="1"/>
          </p:cNvPicPr>
          <p:nvPr/>
        </p:nvPicPr>
        <p:blipFill>
          <a:blip r:embed="rId2"/>
          <a:stretch>
            <a:fillRect/>
          </a:stretch>
        </p:blipFill>
        <p:spPr>
          <a:xfrm>
            <a:off x="749808" y="2578608"/>
            <a:ext cx="274320" cy="274320"/>
          </a:xfrm>
          <a:prstGeom prst="rect">
            <a:avLst/>
          </a:prstGeom>
        </p:spPr>
      </p:pic>
      <p:sp>
        <p:nvSpPr>
          <p:cNvPr id="12" name="Text 8"/>
          <p:cNvSpPr/>
          <p:nvPr/>
        </p:nvSpPr>
        <p:spPr>
          <a:xfrm>
            <a:off x="1097280" y="2578608"/>
            <a:ext cx="3291840" cy="292608"/>
          </a:xfrm>
          <a:prstGeom prst="rect">
            <a:avLst/>
          </a:prstGeom>
          <a:noFill/>
          <a:ln/>
        </p:spPr>
        <p:txBody>
          <a:bodyPr wrap="square" lIns="0" tIns="0" rIns="0" bIns="0" rtlCol="0" anchor="ctr"/>
          <a:lstStyle/>
          <a:p>
            <a:pPr indent="0" marL="0">
              <a:buNone/>
            </a:pPr>
            <a:r>
              <a:rPr lang="en-US" sz="1350" b="1" dirty="0">
                <a:solidFill>
                  <a:srgbClr val="B42318"/>
                </a:solidFill>
                <a:latin typeface="Meiryo" pitchFamily="34" charset="0"/>
                <a:ea typeface="Meiryo" pitchFamily="34" charset="-122"/>
                <a:cs typeface="Meiryo" pitchFamily="34" charset="-120"/>
              </a:rPr>
              <a:t>やってはいけない</a:t>
            </a:r>
            <a:endParaRPr lang="en-US" sz="1350" dirty="0"/>
          </a:p>
        </p:txBody>
      </p:sp>
      <p:sp>
        <p:nvSpPr>
          <p:cNvPr id="13" name="Text 9"/>
          <p:cNvSpPr/>
          <p:nvPr/>
        </p:nvSpPr>
        <p:spPr>
          <a:xfrm>
            <a:off x="777240" y="29443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未公表情報で株式を買う</a:t>
            </a:r>
            <a:endParaRPr lang="en-US" sz="1200" dirty="0"/>
          </a:p>
        </p:txBody>
      </p:sp>
      <p:sp>
        <p:nvSpPr>
          <p:cNvPr id="14" name="Text 10"/>
          <p:cNvSpPr/>
          <p:nvPr/>
        </p:nvSpPr>
        <p:spPr>
          <a:xfrm>
            <a:off x="777240" y="34015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家族・知人名義で取引する</a:t>
            </a:r>
            <a:endParaRPr lang="en-US" sz="1200" dirty="0"/>
          </a:p>
        </p:txBody>
      </p:sp>
      <p:sp>
        <p:nvSpPr>
          <p:cNvPr id="15" name="Text 11"/>
          <p:cNvSpPr/>
          <p:nvPr/>
        </p:nvSpPr>
        <p:spPr>
          <a:xfrm>
            <a:off x="777240" y="38587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現場判断で「大丈夫」と決める</a:t>
            </a:r>
            <a:endParaRPr lang="en-US" sz="1200" dirty="0"/>
          </a:p>
        </p:txBody>
      </p:sp>
      <p:sp>
        <p:nvSpPr>
          <p:cNvPr id="16" name="Shape 12"/>
          <p:cNvSpPr/>
          <p:nvPr/>
        </p:nvSpPr>
        <p:spPr>
          <a:xfrm>
            <a:off x="4617720" y="2423160"/>
            <a:ext cx="3977640" cy="2057400"/>
          </a:xfrm>
          <a:prstGeom prst="roundRect">
            <a:avLst>
              <a:gd name="adj" fmla="val 3111"/>
            </a:avLst>
          </a:prstGeom>
          <a:solidFill>
            <a:srgbClr val="E6EFE9"/>
          </a:solidFill>
          <a:ln/>
          <a:effectLst>
            <a:outerShdw sx="100000" sy="100000" kx="0" ky="0" algn="bl" rotWithShape="0" blurRad="88900" dist="38100" dir="5400000">
              <a:srgbClr val="9AA7B2">
                <a:alpha val="22000"/>
              </a:srgbClr>
            </a:outerShdw>
          </a:effectLst>
        </p:spPr>
      </p:sp>
      <p:pic>
        <p:nvPicPr>
          <p:cNvPr id="17" name="Image 2" descr="preencoded.png">    </p:cNvPr>
          <p:cNvPicPr>
            <a:picLocks noChangeAspect="1"/>
          </p:cNvPicPr>
          <p:nvPr/>
        </p:nvPicPr>
        <p:blipFill>
          <a:blip r:embed="rId3"/>
          <a:stretch>
            <a:fillRect/>
          </a:stretch>
        </p:blipFill>
        <p:spPr>
          <a:xfrm>
            <a:off x="4818888" y="2578608"/>
            <a:ext cx="274320" cy="274320"/>
          </a:xfrm>
          <a:prstGeom prst="rect">
            <a:avLst/>
          </a:prstGeom>
        </p:spPr>
      </p:pic>
      <p:sp>
        <p:nvSpPr>
          <p:cNvPr id="18" name="Text 13"/>
          <p:cNvSpPr/>
          <p:nvPr/>
        </p:nvSpPr>
        <p:spPr>
          <a:xfrm>
            <a:off x="5166360" y="2578608"/>
            <a:ext cx="3200400" cy="292608"/>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取るべき対応</a:t>
            </a:r>
            <a:endParaRPr lang="en-US" sz="1350" dirty="0"/>
          </a:p>
        </p:txBody>
      </p:sp>
      <p:sp>
        <p:nvSpPr>
          <p:cNvPr id="19" name="Text 14"/>
          <p:cNvSpPr/>
          <p:nvPr/>
        </p:nvSpPr>
        <p:spPr>
          <a:xfrm>
            <a:off x="4846320" y="29443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未公表情報での取引はしない</a:t>
            </a:r>
            <a:endParaRPr lang="en-US" sz="1200" dirty="0"/>
          </a:p>
        </p:txBody>
      </p:sp>
      <p:sp>
        <p:nvSpPr>
          <p:cNvPr id="20" name="Text 15"/>
          <p:cNvSpPr/>
          <p:nvPr/>
        </p:nvSpPr>
        <p:spPr>
          <a:xfrm>
            <a:off x="4846320" y="34015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判断せず法務・コンプラへ相談</a:t>
            </a:r>
            <a:endParaRPr lang="en-US" sz="1200" dirty="0"/>
          </a:p>
        </p:txBody>
      </p:sp>
      <p:sp>
        <p:nvSpPr>
          <p:cNvPr id="21" name="Text 16"/>
          <p:cNvSpPr/>
          <p:nvPr/>
        </p:nvSpPr>
        <p:spPr>
          <a:xfrm>
            <a:off x="4846320" y="3858768"/>
            <a:ext cx="3566160" cy="420624"/>
          </a:xfrm>
          <a:prstGeom prst="rect">
            <a:avLst/>
          </a:prstGeom>
          <a:noFill/>
          <a:ln/>
        </p:spPr>
        <p:txBody>
          <a:bodyPr wrap="square" lIns="0" tIns="0" rIns="0" bIns="0" rtlCol="0" anchor="ctr"/>
          <a:lstStyle/>
          <a:p>
            <a:pPr marL="152400" indent="-152400">
              <a:buSzPct val="100000"/>
              <a:buChar char="•"/>
            </a:pPr>
            <a:r>
              <a:rPr lang="en-US" sz="1200" dirty="0">
                <a:solidFill>
                  <a:srgbClr val="263238"/>
                </a:solidFill>
                <a:latin typeface="Meiryo" pitchFamily="34" charset="0"/>
                <a:ea typeface="Meiryo" pitchFamily="34" charset="-122"/>
                <a:cs typeface="Meiryo" pitchFamily="34" charset="-120"/>
              </a:rPr>
              <a:t>詳細は第20回・自社規程で確認</a:t>
            </a:r>
            <a:endParaRPr lang="en-US" sz="1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日常行動チェックリスト</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32</a:t>
            </a:r>
            <a:endParaRPr lang="en-US" sz="900" dirty="0"/>
          </a:p>
        </p:txBody>
      </p:sp>
      <p:sp>
        <p:nvSpPr>
          <p:cNvPr id="6" name="Text 4"/>
          <p:cNvSpPr/>
          <p:nvPr/>
        </p:nvSpPr>
        <p:spPr>
          <a:xfrm>
            <a:off x="548640" y="1170432"/>
            <a:ext cx="8138160" cy="365760"/>
          </a:xfrm>
          <a:prstGeom prst="rect">
            <a:avLst/>
          </a:prstGeom>
          <a:noFill/>
          <a:ln/>
        </p:spPr>
        <p:txBody>
          <a:bodyPr wrap="square" lIns="0" tIns="0" rIns="0" bIns="0" rtlCol="0" anchor="ctr"/>
          <a:lstStyle/>
          <a:p>
            <a:pPr indent="0" marL="0">
              <a:buNone/>
            </a:pPr>
            <a:r>
              <a:rPr lang="en-US" sz="1400" dirty="0">
                <a:solidFill>
                  <a:srgbClr val="263238"/>
                </a:solidFill>
                <a:latin typeface="Meiryo" pitchFamily="34" charset="0"/>
                <a:ea typeface="Meiryo" pitchFamily="34" charset="-122"/>
                <a:cs typeface="Meiryo" pitchFamily="34" charset="-120"/>
              </a:rPr>
              <a:t>関与する前に、5つの問いで立ち止まりましょう。</a:t>
            </a:r>
            <a:endParaRPr lang="en-US" sz="1400" dirty="0"/>
          </a:p>
        </p:txBody>
      </p:sp>
      <p:sp>
        <p:nvSpPr>
          <p:cNvPr id="7" name="Shape 5"/>
          <p:cNvSpPr/>
          <p:nvPr/>
        </p:nvSpPr>
        <p:spPr>
          <a:xfrm>
            <a:off x="548640" y="1627632"/>
            <a:ext cx="8046720" cy="475488"/>
          </a:xfrm>
          <a:prstGeom prst="roundRect">
            <a:avLst>
              <a:gd name="adj" fmla="val 13462"/>
            </a:avLst>
          </a:prstGeom>
          <a:solidFill>
            <a:srgbClr val="FFFFFF"/>
          </a:solidFill>
          <a:ln/>
          <a:effectLst>
            <a:outerShdw sx="100000" sy="100000" kx="0" ky="0" algn="bl" rotWithShape="0" blurRad="88900" dist="38100" dir="5400000">
              <a:srgbClr val="9AA7B2">
                <a:alpha val="22000"/>
              </a:srgbClr>
            </a:outerShdw>
          </a:effectLst>
        </p:spPr>
      </p:sp>
      <p:sp>
        <p:nvSpPr>
          <p:cNvPr id="8" name="Shape 6"/>
          <p:cNvSpPr/>
          <p:nvPr/>
        </p:nvSpPr>
        <p:spPr>
          <a:xfrm>
            <a:off x="731520" y="1719072"/>
            <a:ext cx="292608" cy="292608"/>
          </a:xfrm>
          <a:prstGeom prst="roundRect">
            <a:avLst>
              <a:gd name="adj" fmla="val 15625"/>
            </a:avLst>
          </a:prstGeom>
          <a:solidFill>
            <a:srgbClr val="F6F8FA"/>
          </a:solidFill>
          <a:ln w="19050">
            <a:solidFill>
              <a:srgbClr val="237A75"/>
            </a:solidFill>
            <a:prstDash val="solid"/>
          </a:ln>
        </p:spPr>
      </p:sp>
      <p:sp>
        <p:nvSpPr>
          <p:cNvPr id="9" name="Text 7"/>
          <p:cNvSpPr/>
          <p:nvPr/>
        </p:nvSpPr>
        <p:spPr>
          <a:xfrm>
            <a:off x="1188720" y="1627632"/>
            <a:ext cx="7315200" cy="47548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相手・候補に、家族・親族・知人・副業先・投資先がいないか？</a:t>
            </a:r>
            <a:endParaRPr lang="en-US" sz="1350" dirty="0"/>
          </a:p>
        </p:txBody>
      </p:sp>
      <p:sp>
        <p:nvSpPr>
          <p:cNvPr id="10" name="Shape 8"/>
          <p:cNvSpPr/>
          <p:nvPr/>
        </p:nvSpPr>
        <p:spPr>
          <a:xfrm>
            <a:off x="548640" y="2194560"/>
            <a:ext cx="8046720" cy="475488"/>
          </a:xfrm>
          <a:prstGeom prst="roundRect">
            <a:avLst>
              <a:gd name="adj" fmla="val 13462"/>
            </a:avLst>
          </a:prstGeom>
          <a:solidFill>
            <a:srgbClr val="FFFFFF"/>
          </a:solidFill>
          <a:ln/>
          <a:effectLst>
            <a:outerShdw sx="100000" sy="100000" kx="0" ky="0" algn="bl" rotWithShape="0" blurRad="88900" dist="38100" dir="5400000">
              <a:srgbClr val="9AA7B2">
                <a:alpha val="22000"/>
              </a:srgbClr>
            </a:outerShdw>
          </a:effectLst>
        </p:spPr>
      </p:sp>
      <p:sp>
        <p:nvSpPr>
          <p:cNvPr id="11" name="Shape 9"/>
          <p:cNvSpPr/>
          <p:nvPr/>
        </p:nvSpPr>
        <p:spPr>
          <a:xfrm>
            <a:off x="731520" y="2286000"/>
            <a:ext cx="292608" cy="292608"/>
          </a:xfrm>
          <a:prstGeom prst="roundRect">
            <a:avLst>
              <a:gd name="adj" fmla="val 15625"/>
            </a:avLst>
          </a:prstGeom>
          <a:solidFill>
            <a:srgbClr val="F6F8FA"/>
          </a:solidFill>
          <a:ln w="19050">
            <a:solidFill>
              <a:srgbClr val="237A75"/>
            </a:solidFill>
            <a:prstDash val="solid"/>
          </a:ln>
        </p:spPr>
      </p:sp>
      <p:sp>
        <p:nvSpPr>
          <p:cNvPr id="12" name="Text 10"/>
          <p:cNvSpPr/>
          <p:nvPr/>
        </p:nvSpPr>
        <p:spPr>
          <a:xfrm>
            <a:off x="1188720" y="2194560"/>
            <a:ext cx="7315200" cy="47548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自分が評価・選定・検収・承認する立場で適切か？</a:t>
            </a:r>
            <a:endParaRPr lang="en-US" sz="1350" dirty="0"/>
          </a:p>
        </p:txBody>
      </p:sp>
      <p:sp>
        <p:nvSpPr>
          <p:cNvPr id="13" name="Shape 11"/>
          <p:cNvSpPr/>
          <p:nvPr/>
        </p:nvSpPr>
        <p:spPr>
          <a:xfrm>
            <a:off x="548640" y="2761488"/>
            <a:ext cx="8046720" cy="475488"/>
          </a:xfrm>
          <a:prstGeom prst="roundRect">
            <a:avLst>
              <a:gd name="adj" fmla="val 13462"/>
            </a:avLst>
          </a:prstGeom>
          <a:solidFill>
            <a:srgbClr val="FFFFFF"/>
          </a:solidFill>
          <a:ln/>
          <a:effectLst>
            <a:outerShdw sx="100000" sy="100000" kx="0" ky="0" algn="bl" rotWithShape="0" blurRad="88900" dist="38100" dir="5400000">
              <a:srgbClr val="9AA7B2">
                <a:alpha val="22000"/>
              </a:srgbClr>
            </a:outerShdw>
          </a:effectLst>
        </p:spPr>
      </p:sp>
      <p:sp>
        <p:nvSpPr>
          <p:cNvPr id="14" name="Shape 12"/>
          <p:cNvSpPr/>
          <p:nvPr/>
        </p:nvSpPr>
        <p:spPr>
          <a:xfrm>
            <a:off x="731520" y="2852928"/>
            <a:ext cx="292608" cy="292608"/>
          </a:xfrm>
          <a:prstGeom prst="roundRect">
            <a:avLst>
              <a:gd name="adj" fmla="val 15625"/>
            </a:avLst>
          </a:prstGeom>
          <a:solidFill>
            <a:srgbClr val="F6F8FA"/>
          </a:solidFill>
          <a:ln w="19050">
            <a:solidFill>
              <a:srgbClr val="237A75"/>
            </a:solidFill>
            <a:prstDash val="solid"/>
          </a:ln>
        </p:spPr>
      </p:sp>
      <p:sp>
        <p:nvSpPr>
          <p:cNvPr id="15" name="Text 13"/>
          <p:cNvSpPr/>
          <p:nvPr/>
        </p:nvSpPr>
        <p:spPr>
          <a:xfrm>
            <a:off x="1188720" y="2761488"/>
            <a:ext cx="7315200" cy="47548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第三者から公正性に疑念を持たれないか？</a:t>
            </a:r>
            <a:endParaRPr lang="en-US" sz="1350" dirty="0"/>
          </a:p>
        </p:txBody>
      </p:sp>
      <p:sp>
        <p:nvSpPr>
          <p:cNvPr id="16" name="Shape 14"/>
          <p:cNvSpPr/>
          <p:nvPr/>
        </p:nvSpPr>
        <p:spPr>
          <a:xfrm>
            <a:off x="548640" y="3328416"/>
            <a:ext cx="8046720" cy="475488"/>
          </a:xfrm>
          <a:prstGeom prst="roundRect">
            <a:avLst>
              <a:gd name="adj" fmla="val 13462"/>
            </a:avLst>
          </a:prstGeom>
          <a:solidFill>
            <a:srgbClr val="FFFFFF"/>
          </a:solidFill>
          <a:ln/>
          <a:effectLst>
            <a:outerShdw sx="100000" sy="100000" kx="0" ky="0" algn="bl" rotWithShape="0" blurRad="88900" dist="38100" dir="5400000">
              <a:srgbClr val="9AA7B2">
                <a:alpha val="22000"/>
              </a:srgbClr>
            </a:outerShdw>
          </a:effectLst>
        </p:spPr>
      </p:sp>
      <p:sp>
        <p:nvSpPr>
          <p:cNvPr id="17" name="Shape 15"/>
          <p:cNvSpPr/>
          <p:nvPr/>
        </p:nvSpPr>
        <p:spPr>
          <a:xfrm>
            <a:off x="731520" y="3419856"/>
            <a:ext cx="292608" cy="292608"/>
          </a:xfrm>
          <a:prstGeom prst="roundRect">
            <a:avLst>
              <a:gd name="adj" fmla="val 15625"/>
            </a:avLst>
          </a:prstGeom>
          <a:solidFill>
            <a:srgbClr val="F6F8FA"/>
          </a:solidFill>
          <a:ln w="19050">
            <a:solidFill>
              <a:srgbClr val="237A75"/>
            </a:solidFill>
            <a:prstDash val="solid"/>
          </a:ln>
        </p:spPr>
      </p:sp>
      <p:sp>
        <p:nvSpPr>
          <p:cNvPr id="18" name="Text 16"/>
          <p:cNvSpPr/>
          <p:nvPr/>
        </p:nvSpPr>
        <p:spPr>
          <a:xfrm>
            <a:off x="1188720" y="3328416"/>
            <a:ext cx="7315200" cy="47548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会社情報・顧客・案件・機会を私的に使っていないか？</a:t>
            </a:r>
            <a:endParaRPr lang="en-US" sz="1350" dirty="0"/>
          </a:p>
        </p:txBody>
      </p:sp>
      <p:sp>
        <p:nvSpPr>
          <p:cNvPr id="19" name="Shape 17"/>
          <p:cNvSpPr/>
          <p:nvPr/>
        </p:nvSpPr>
        <p:spPr>
          <a:xfrm>
            <a:off x="548640" y="3895344"/>
            <a:ext cx="8046720" cy="475488"/>
          </a:xfrm>
          <a:prstGeom prst="roundRect">
            <a:avLst>
              <a:gd name="adj" fmla="val 13462"/>
            </a:avLst>
          </a:prstGeom>
          <a:solidFill>
            <a:srgbClr val="FFFFFF"/>
          </a:solidFill>
          <a:ln/>
          <a:effectLst>
            <a:outerShdw sx="100000" sy="100000" kx="0" ky="0" algn="bl" rotWithShape="0" blurRad="88900" dist="38100" dir="5400000">
              <a:srgbClr val="9AA7B2">
                <a:alpha val="22000"/>
              </a:srgbClr>
            </a:outerShdw>
          </a:effectLst>
        </p:spPr>
      </p:sp>
      <p:sp>
        <p:nvSpPr>
          <p:cNvPr id="20" name="Shape 18"/>
          <p:cNvSpPr/>
          <p:nvPr/>
        </p:nvSpPr>
        <p:spPr>
          <a:xfrm>
            <a:off x="731520" y="3986784"/>
            <a:ext cx="292608" cy="292608"/>
          </a:xfrm>
          <a:prstGeom prst="roundRect">
            <a:avLst>
              <a:gd name="adj" fmla="val 15625"/>
            </a:avLst>
          </a:prstGeom>
          <a:solidFill>
            <a:srgbClr val="F6F8FA"/>
          </a:solidFill>
          <a:ln w="19050">
            <a:solidFill>
              <a:srgbClr val="237A75"/>
            </a:solidFill>
            <a:prstDash val="solid"/>
          </a:ln>
        </p:spPr>
      </p:sp>
      <p:sp>
        <p:nvSpPr>
          <p:cNvPr id="21" name="Text 19"/>
          <p:cNvSpPr/>
          <p:nvPr/>
        </p:nvSpPr>
        <p:spPr>
          <a:xfrm>
            <a:off x="1188720" y="3895344"/>
            <a:ext cx="7315200" cy="47548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申告・除外・記録・相談をしたか？</a:t>
            </a:r>
            <a:endParaRPr lang="en-US" sz="1350" dirty="0"/>
          </a:p>
        </p:txBody>
      </p:sp>
      <p:sp>
        <p:nvSpPr>
          <p:cNvPr id="22" name="Text 20"/>
          <p:cNvSpPr/>
          <p:nvPr/>
        </p:nvSpPr>
        <p:spPr>
          <a:xfrm>
            <a:off x="548640" y="4553712"/>
            <a:ext cx="8138160" cy="274320"/>
          </a:xfrm>
          <a:prstGeom prst="rect">
            <a:avLst/>
          </a:prstGeom>
          <a:noFill/>
          <a:ln/>
        </p:spPr>
        <p:txBody>
          <a:bodyPr wrap="square" lIns="0" tIns="0" rIns="0" bIns="0" rtlCol="0" anchor="ctr"/>
          <a:lstStyle/>
          <a:p>
            <a:pPr indent="0" marL="0">
              <a:buNone/>
            </a:pPr>
            <a:r>
              <a:rPr lang="en-US" sz="1200" i="1" dirty="0">
                <a:solidFill>
                  <a:srgbClr val="237A75"/>
                </a:solidFill>
                <a:latin typeface="Meiryo" pitchFamily="34" charset="0"/>
                <a:ea typeface="Meiryo" pitchFamily="34" charset="-122"/>
                <a:cs typeface="Meiryo" pitchFamily="34" charset="-120"/>
              </a:rPr>
              <a:t>1つでも「気になる」があれば、進める前に申告・相談を。</a:t>
            </a:r>
            <a:endParaRPr lang="en-US" sz="1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申告・相談の実務</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33</a:t>
            </a:r>
            <a:endParaRPr lang="en-US" sz="900" dirty="0"/>
          </a:p>
        </p:txBody>
      </p:sp>
      <p:sp>
        <p:nvSpPr>
          <p:cNvPr id="6" name="Shape 4"/>
          <p:cNvSpPr/>
          <p:nvPr/>
        </p:nvSpPr>
        <p:spPr>
          <a:xfrm>
            <a:off x="548640" y="1371600"/>
            <a:ext cx="3977640" cy="1234440"/>
          </a:xfrm>
          <a:prstGeom prst="roundRect">
            <a:avLst>
              <a:gd name="adj" fmla="val 5185"/>
            </a:avLst>
          </a:prstGeom>
          <a:solidFill>
            <a:srgbClr val="FFFFFF"/>
          </a:solidFill>
          <a:ln/>
          <a:effectLst>
            <a:outerShdw sx="100000" sy="100000" kx="0" ky="0" algn="bl" rotWithShape="0" blurRad="88900" dist="38100" dir="5400000">
              <a:srgbClr val="9AA7B2">
                <a:alpha val="22000"/>
              </a:srgbClr>
            </a:outerShdw>
          </a:effectLst>
        </p:spPr>
      </p:sp>
      <p:sp>
        <p:nvSpPr>
          <p:cNvPr id="7" name="Shape 5"/>
          <p:cNvSpPr/>
          <p:nvPr/>
        </p:nvSpPr>
        <p:spPr>
          <a:xfrm>
            <a:off x="768096" y="1664208"/>
            <a:ext cx="640080" cy="640080"/>
          </a:xfrm>
          <a:prstGeom prst="ellipse">
            <a:avLst/>
          </a:prstGeom>
          <a:solidFill>
            <a:srgbClr val="E4F0EF"/>
          </a:solidFill>
          <a:ln/>
        </p:spPr>
      </p:sp>
      <p:pic>
        <p:nvPicPr>
          <p:cNvPr id="8" name="Image 0" descr="preencoded.png">    </p:cNvPr>
          <p:cNvPicPr>
            <a:picLocks noChangeAspect="1"/>
          </p:cNvPicPr>
          <p:nvPr/>
        </p:nvPicPr>
        <p:blipFill>
          <a:blip r:embed="rId1"/>
          <a:stretch>
            <a:fillRect/>
          </a:stretch>
        </p:blipFill>
        <p:spPr>
          <a:xfrm>
            <a:off x="934517" y="1830629"/>
            <a:ext cx="307238" cy="307238"/>
          </a:xfrm>
          <a:prstGeom prst="rect">
            <a:avLst/>
          </a:prstGeom>
        </p:spPr>
      </p:pic>
      <p:sp>
        <p:nvSpPr>
          <p:cNvPr id="9" name="Text 6"/>
          <p:cNvSpPr/>
          <p:nvPr/>
        </p:nvSpPr>
        <p:spPr>
          <a:xfrm>
            <a:off x="1554480" y="1554480"/>
            <a:ext cx="283464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申告先</a:t>
            </a:r>
            <a:endParaRPr lang="en-US" sz="1450" dirty="0"/>
          </a:p>
        </p:txBody>
      </p:sp>
      <p:sp>
        <p:nvSpPr>
          <p:cNvPr id="10" name="Text 7"/>
          <p:cNvSpPr/>
          <p:nvPr/>
        </p:nvSpPr>
        <p:spPr>
          <a:xfrm>
            <a:off x="1554480" y="1993392"/>
            <a:ext cx="2834640" cy="45720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上長／法務／人事／コンプラ／購買</a:t>
            </a:r>
            <a:endParaRPr lang="en-US" sz="1150" dirty="0"/>
          </a:p>
        </p:txBody>
      </p:sp>
      <p:sp>
        <p:nvSpPr>
          <p:cNvPr id="11" name="Shape 8"/>
          <p:cNvSpPr/>
          <p:nvPr/>
        </p:nvSpPr>
        <p:spPr>
          <a:xfrm>
            <a:off x="4983480" y="1371600"/>
            <a:ext cx="3977640" cy="1234440"/>
          </a:xfrm>
          <a:prstGeom prst="roundRect">
            <a:avLst>
              <a:gd name="adj" fmla="val 5185"/>
            </a:avLst>
          </a:prstGeom>
          <a:solidFill>
            <a:srgbClr val="FFFFFF"/>
          </a:solidFill>
          <a:ln/>
          <a:effectLst>
            <a:outerShdw sx="100000" sy="100000" kx="0" ky="0" algn="bl" rotWithShape="0" blurRad="88900" dist="38100" dir="5400000">
              <a:srgbClr val="9AA7B2">
                <a:alpha val="22000"/>
              </a:srgbClr>
            </a:outerShdw>
          </a:effectLst>
        </p:spPr>
      </p:sp>
      <p:sp>
        <p:nvSpPr>
          <p:cNvPr id="12" name="Shape 9"/>
          <p:cNvSpPr/>
          <p:nvPr/>
        </p:nvSpPr>
        <p:spPr>
          <a:xfrm>
            <a:off x="5202936" y="1664208"/>
            <a:ext cx="640080" cy="640080"/>
          </a:xfrm>
          <a:prstGeom prst="ellipse">
            <a:avLst/>
          </a:prstGeom>
          <a:solidFill>
            <a:srgbClr val="E4F0EF"/>
          </a:solidFill>
          <a:ln/>
        </p:spPr>
      </p:sp>
      <p:pic>
        <p:nvPicPr>
          <p:cNvPr id="13" name="Image 1" descr="preencoded.png">    </p:cNvPr>
          <p:cNvPicPr>
            <a:picLocks noChangeAspect="1"/>
          </p:cNvPicPr>
          <p:nvPr/>
        </p:nvPicPr>
        <p:blipFill>
          <a:blip r:embed="rId2"/>
          <a:stretch>
            <a:fillRect/>
          </a:stretch>
        </p:blipFill>
        <p:spPr>
          <a:xfrm>
            <a:off x="5369357" y="1830629"/>
            <a:ext cx="307238" cy="307238"/>
          </a:xfrm>
          <a:prstGeom prst="rect">
            <a:avLst/>
          </a:prstGeom>
        </p:spPr>
      </p:pic>
      <p:sp>
        <p:nvSpPr>
          <p:cNvPr id="14" name="Text 10"/>
          <p:cNvSpPr/>
          <p:nvPr/>
        </p:nvSpPr>
        <p:spPr>
          <a:xfrm>
            <a:off x="5989320" y="1554480"/>
            <a:ext cx="283464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申告の方法</a:t>
            </a:r>
            <a:endParaRPr lang="en-US" sz="1450" dirty="0"/>
          </a:p>
        </p:txBody>
      </p:sp>
      <p:sp>
        <p:nvSpPr>
          <p:cNvPr id="15" name="Text 11"/>
          <p:cNvSpPr/>
          <p:nvPr/>
        </p:nvSpPr>
        <p:spPr>
          <a:xfrm>
            <a:off x="5989320" y="1993392"/>
            <a:ext cx="2834640" cy="45720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自社の申告フォーム・承認フロー</a:t>
            </a:r>
            <a:endParaRPr lang="en-US" sz="1150" dirty="0"/>
          </a:p>
        </p:txBody>
      </p:sp>
      <p:sp>
        <p:nvSpPr>
          <p:cNvPr id="16" name="Shape 12"/>
          <p:cNvSpPr/>
          <p:nvPr/>
        </p:nvSpPr>
        <p:spPr>
          <a:xfrm>
            <a:off x="548640" y="2752344"/>
            <a:ext cx="3977640" cy="1234440"/>
          </a:xfrm>
          <a:prstGeom prst="roundRect">
            <a:avLst>
              <a:gd name="adj" fmla="val 5185"/>
            </a:avLst>
          </a:prstGeom>
          <a:solidFill>
            <a:srgbClr val="FFFFFF"/>
          </a:solidFill>
          <a:ln/>
          <a:effectLst>
            <a:outerShdw sx="100000" sy="100000" kx="0" ky="0" algn="bl" rotWithShape="0" blurRad="88900" dist="38100" dir="5400000">
              <a:srgbClr val="9AA7B2">
                <a:alpha val="22000"/>
              </a:srgbClr>
            </a:outerShdw>
          </a:effectLst>
        </p:spPr>
      </p:sp>
      <p:sp>
        <p:nvSpPr>
          <p:cNvPr id="17" name="Shape 13"/>
          <p:cNvSpPr/>
          <p:nvPr/>
        </p:nvSpPr>
        <p:spPr>
          <a:xfrm>
            <a:off x="768096" y="3044952"/>
            <a:ext cx="640080" cy="640080"/>
          </a:xfrm>
          <a:prstGeom prst="ellipse">
            <a:avLst/>
          </a:prstGeom>
          <a:solidFill>
            <a:srgbClr val="E4F0EF"/>
          </a:solidFill>
          <a:ln/>
        </p:spPr>
      </p:sp>
      <p:pic>
        <p:nvPicPr>
          <p:cNvPr id="18" name="Image 2" descr="preencoded.png">    </p:cNvPr>
          <p:cNvPicPr>
            <a:picLocks noChangeAspect="1"/>
          </p:cNvPicPr>
          <p:nvPr/>
        </p:nvPicPr>
        <p:blipFill>
          <a:blip r:embed="rId3"/>
          <a:stretch>
            <a:fillRect/>
          </a:stretch>
        </p:blipFill>
        <p:spPr>
          <a:xfrm>
            <a:off x="934517" y="3211373"/>
            <a:ext cx="307238" cy="307238"/>
          </a:xfrm>
          <a:prstGeom prst="rect">
            <a:avLst/>
          </a:prstGeom>
        </p:spPr>
      </p:pic>
      <p:sp>
        <p:nvSpPr>
          <p:cNvPr id="19" name="Text 14"/>
          <p:cNvSpPr/>
          <p:nvPr/>
        </p:nvSpPr>
        <p:spPr>
          <a:xfrm>
            <a:off x="1554480" y="2935224"/>
            <a:ext cx="283464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相談先</a:t>
            </a:r>
            <a:endParaRPr lang="en-US" sz="1450" dirty="0"/>
          </a:p>
        </p:txBody>
      </p:sp>
      <p:sp>
        <p:nvSpPr>
          <p:cNvPr id="20" name="Text 15"/>
          <p:cNvSpPr/>
          <p:nvPr/>
        </p:nvSpPr>
        <p:spPr>
          <a:xfrm>
            <a:off x="1554480" y="3374136"/>
            <a:ext cx="2834640" cy="45720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迷ったらまず上長・法務へ相談</a:t>
            </a:r>
            <a:endParaRPr lang="en-US" sz="1150" dirty="0"/>
          </a:p>
        </p:txBody>
      </p:sp>
      <p:sp>
        <p:nvSpPr>
          <p:cNvPr id="21" name="Shape 16"/>
          <p:cNvSpPr/>
          <p:nvPr/>
        </p:nvSpPr>
        <p:spPr>
          <a:xfrm>
            <a:off x="4983480" y="2752344"/>
            <a:ext cx="3977640" cy="1234440"/>
          </a:xfrm>
          <a:prstGeom prst="roundRect">
            <a:avLst>
              <a:gd name="adj" fmla="val 5185"/>
            </a:avLst>
          </a:prstGeom>
          <a:solidFill>
            <a:srgbClr val="FFFFFF"/>
          </a:solidFill>
          <a:ln/>
          <a:effectLst>
            <a:outerShdw sx="100000" sy="100000" kx="0" ky="0" algn="bl" rotWithShape="0" blurRad="88900" dist="38100" dir="5400000">
              <a:srgbClr val="9AA7B2">
                <a:alpha val="22000"/>
              </a:srgbClr>
            </a:outerShdw>
          </a:effectLst>
        </p:spPr>
      </p:sp>
      <p:sp>
        <p:nvSpPr>
          <p:cNvPr id="22" name="Shape 17"/>
          <p:cNvSpPr/>
          <p:nvPr/>
        </p:nvSpPr>
        <p:spPr>
          <a:xfrm>
            <a:off x="5202936" y="3044952"/>
            <a:ext cx="640080" cy="640080"/>
          </a:xfrm>
          <a:prstGeom prst="ellipse">
            <a:avLst/>
          </a:prstGeom>
          <a:solidFill>
            <a:srgbClr val="E4F0EF"/>
          </a:solidFill>
          <a:ln/>
        </p:spPr>
      </p:sp>
      <p:pic>
        <p:nvPicPr>
          <p:cNvPr id="23" name="Image 3" descr="preencoded.png">    </p:cNvPr>
          <p:cNvPicPr>
            <a:picLocks noChangeAspect="1"/>
          </p:cNvPicPr>
          <p:nvPr/>
        </p:nvPicPr>
        <p:blipFill>
          <a:blip r:embed="rId4"/>
          <a:stretch>
            <a:fillRect/>
          </a:stretch>
        </p:blipFill>
        <p:spPr>
          <a:xfrm>
            <a:off x="5369357" y="3211373"/>
            <a:ext cx="307238" cy="307238"/>
          </a:xfrm>
          <a:prstGeom prst="rect">
            <a:avLst/>
          </a:prstGeom>
        </p:spPr>
      </p:pic>
      <p:sp>
        <p:nvSpPr>
          <p:cNvPr id="24" name="Text 18"/>
          <p:cNvSpPr/>
          <p:nvPr/>
        </p:nvSpPr>
        <p:spPr>
          <a:xfrm>
            <a:off x="5989320" y="2935224"/>
            <a:ext cx="2834640" cy="411480"/>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保護</a:t>
            </a:r>
            <a:endParaRPr lang="en-US" sz="1450" dirty="0"/>
          </a:p>
        </p:txBody>
      </p:sp>
      <p:sp>
        <p:nvSpPr>
          <p:cNvPr id="25" name="Text 19"/>
          <p:cNvSpPr/>
          <p:nvPr/>
        </p:nvSpPr>
        <p:spPr>
          <a:xfrm>
            <a:off x="5989320" y="3374136"/>
            <a:ext cx="2834640" cy="45720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申告を理由に不利益に扱わない（自社ルール）</a:t>
            </a:r>
            <a:endParaRPr lang="en-US" sz="1150" dirty="0"/>
          </a:p>
        </p:txBody>
      </p:sp>
      <p:sp>
        <p:nvSpPr>
          <p:cNvPr id="26" name="Shape 20"/>
          <p:cNvSpPr/>
          <p:nvPr/>
        </p:nvSpPr>
        <p:spPr>
          <a:xfrm>
            <a:off x="548640" y="3931920"/>
            <a:ext cx="8046720" cy="566928"/>
          </a:xfrm>
          <a:prstGeom prst="roundRect">
            <a:avLst>
              <a:gd name="adj" fmla="val 11290"/>
            </a:avLst>
          </a:prstGeom>
          <a:solidFill>
            <a:srgbClr val="F3ECDD"/>
          </a:solidFill>
          <a:ln/>
          <a:effectLst>
            <a:outerShdw sx="100000" sy="100000" kx="0" ky="0" algn="bl" rotWithShape="0" blurRad="88900" dist="38100" dir="5400000">
              <a:srgbClr val="9AA7B2">
                <a:alpha val="22000"/>
              </a:srgbClr>
            </a:outerShdw>
          </a:effectLst>
        </p:spPr>
      </p:sp>
      <p:sp>
        <p:nvSpPr>
          <p:cNvPr id="27" name="Text 21"/>
          <p:cNvSpPr/>
          <p:nvPr/>
        </p:nvSpPr>
        <p:spPr>
          <a:xfrm>
            <a:off x="777240" y="3931920"/>
            <a:ext cx="7589520" cy="566928"/>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【要自社記入：利益相反に関する相談窓口】　＿＿＿＿＿＿＿＿＿＿＿＿＿＿＿＿</a:t>
            </a:r>
            <a:endParaRPr lang="en-US" sz="13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行動原則</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34</a:t>
            </a:r>
            <a:endParaRPr lang="en-US" sz="900" dirty="0"/>
          </a:p>
        </p:txBody>
      </p:sp>
      <p:sp>
        <p:nvSpPr>
          <p:cNvPr id="6" name="Shape 4"/>
          <p:cNvSpPr/>
          <p:nvPr/>
        </p:nvSpPr>
        <p:spPr>
          <a:xfrm>
            <a:off x="548640" y="1325880"/>
            <a:ext cx="2606040" cy="1417320"/>
          </a:xfrm>
          <a:prstGeom prst="roundRect">
            <a:avLst>
              <a:gd name="adj" fmla="val 4516"/>
            </a:avLst>
          </a:prstGeom>
          <a:solidFill>
            <a:srgbClr val="FFFFFF"/>
          </a:solidFill>
          <a:ln/>
          <a:effectLst>
            <a:outerShdw sx="100000" sy="100000" kx="0" ky="0" algn="bl" rotWithShape="0" blurRad="88900" dist="38100" dir="5400000">
              <a:srgbClr val="9AA7B2">
                <a:alpha val="22000"/>
              </a:srgbClr>
            </a:outerShdw>
          </a:effectLst>
        </p:spPr>
      </p:sp>
      <p:sp>
        <p:nvSpPr>
          <p:cNvPr id="7" name="Shape 5"/>
          <p:cNvSpPr/>
          <p:nvPr/>
        </p:nvSpPr>
        <p:spPr>
          <a:xfrm>
            <a:off x="1513332" y="1527048"/>
            <a:ext cx="676656" cy="676656"/>
          </a:xfrm>
          <a:prstGeom prst="ellipse">
            <a:avLst/>
          </a:prstGeom>
          <a:solidFill>
            <a:srgbClr val="E8EDF3"/>
          </a:solidFill>
          <a:ln/>
        </p:spPr>
      </p:sp>
      <p:pic>
        <p:nvPicPr>
          <p:cNvPr id="8" name="Image 0" descr="preencoded.png">    </p:cNvPr>
          <p:cNvPicPr>
            <a:picLocks noChangeAspect="1"/>
          </p:cNvPicPr>
          <p:nvPr/>
        </p:nvPicPr>
        <p:blipFill>
          <a:blip r:embed="rId1"/>
          <a:stretch>
            <a:fillRect/>
          </a:stretch>
        </p:blipFill>
        <p:spPr>
          <a:xfrm>
            <a:off x="1689263" y="1702979"/>
            <a:ext cx="324795" cy="324795"/>
          </a:xfrm>
          <a:prstGeom prst="rect">
            <a:avLst/>
          </a:prstGeom>
        </p:spPr>
      </p:pic>
      <p:sp>
        <p:nvSpPr>
          <p:cNvPr id="9" name="Text 6"/>
          <p:cNvSpPr/>
          <p:nvPr/>
        </p:nvSpPr>
        <p:spPr>
          <a:xfrm>
            <a:off x="548640" y="2240280"/>
            <a:ext cx="2606040" cy="292608"/>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隠さない</a:t>
            </a:r>
            <a:endParaRPr lang="en-US" sz="1450" dirty="0"/>
          </a:p>
        </p:txBody>
      </p:sp>
      <p:sp>
        <p:nvSpPr>
          <p:cNvPr id="10" name="Text 7"/>
          <p:cNvSpPr/>
          <p:nvPr/>
        </p:nvSpPr>
        <p:spPr>
          <a:xfrm>
            <a:off x="658368" y="2532888"/>
            <a:ext cx="2386584" cy="182880"/>
          </a:xfrm>
          <a:prstGeom prst="rect">
            <a:avLst/>
          </a:prstGeom>
          <a:noFill/>
          <a:ln/>
        </p:spPr>
        <p:txBody>
          <a:bodyPr wrap="square" lIns="0" tIns="0" rIns="0" bIns="0" rtlCol="0" anchor="ctr"/>
          <a:lstStyle/>
          <a:p>
            <a:pPr algn="ctr" indent="0" marL="0">
              <a:buNone/>
            </a:pPr>
            <a:r>
              <a:rPr lang="en-US" sz="1050" dirty="0">
                <a:solidFill>
                  <a:srgbClr val="5B6B78"/>
                </a:solidFill>
                <a:latin typeface="Meiryo" pitchFamily="34" charset="0"/>
                <a:ea typeface="Meiryo" pitchFamily="34" charset="-122"/>
                <a:cs typeface="Meiryo" pitchFamily="34" charset="-120"/>
              </a:rPr>
              <a:t>利害関係は隠さず申告する</a:t>
            </a:r>
            <a:endParaRPr lang="en-US" sz="1050" dirty="0"/>
          </a:p>
        </p:txBody>
      </p:sp>
      <p:sp>
        <p:nvSpPr>
          <p:cNvPr id="11" name="Shape 8"/>
          <p:cNvSpPr/>
          <p:nvPr/>
        </p:nvSpPr>
        <p:spPr>
          <a:xfrm>
            <a:off x="3410712" y="1325880"/>
            <a:ext cx="2606040" cy="1417320"/>
          </a:xfrm>
          <a:prstGeom prst="roundRect">
            <a:avLst>
              <a:gd name="adj" fmla="val 4516"/>
            </a:avLst>
          </a:prstGeom>
          <a:solidFill>
            <a:srgbClr val="FFFFFF"/>
          </a:solidFill>
          <a:ln/>
          <a:effectLst>
            <a:outerShdw sx="100000" sy="100000" kx="0" ky="0" algn="bl" rotWithShape="0" blurRad="88900" dist="38100" dir="5400000">
              <a:srgbClr val="9AA7B2">
                <a:alpha val="22000"/>
              </a:srgbClr>
            </a:outerShdw>
          </a:effectLst>
        </p:spPr>
      </p:sp>
      <p:sp>
        <p:nvSpPr>
          <p:cNvPr id="12" name="Shape 9"/>
          <p:cNvSpPr/>
          <p:nvPr/>
        </p:nvSpPr>
        <p:spPr>
          <a:xfrm>
            <a:off x="4375404" y="1527048"/>
            <a:ext cx="676656" cy="676656"/>
          </a:xfrm>
          <a:prstGeom prst="ellipse">
            <a:avLst/>
          </a:prstGeom>
          <a:solidFill>
            <a:srgbClr val="E8EDF3"/>
          </a:solidFill>
          <a:ln/>
        </p:spPr>
      </p:sp>
      <p:pic>
        <p:nvPicPr>
          <p:cNvPr id="13" name="Image 1" descr="preencoded.png">    </p:cNvPr>
          <p:cNvPicPr>
            <a:picLocks noChangeAspect="1"/>
          </p:cNvPicPr>
          <p:nvPr/>
        </p:nvPicPr>
        <p:blipFill>
          <a:blip r:embed="rId2"/>
          <a:stretch>
            <a:fillRect/>
          </a:stretch>
        </p:blipFill>
        <p:spPr>
          <a:xfrm>
            <a:off x="4551335" y="1702979"/>
            <a:ext cx="324795" cy="324795"/>
          </a:xfrm>
          <a:prstGeom prst="rect">
            <a:avLst/>
          </a:prstGeom>
        </p:spPr>
      </p:pic>
      <p:sp>
        <p:nvSpPr>
          <p:cNvPr id="14" name="Text 10"/>
          <p:cNvSpPr/>
          <p:nvPr/>
        </p:nvSpPr>
        <p:spPr>
          <a:xfrm>
            <a:off x="3410712" y="2240280"/>
            <a:ext cx="2606040" cy="292608"/>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独断しない</a:t>
            </a:r>
            <a:endParaRPr lang="en-US" sz="1450" dirty="0"/>
          </a:p>
        </p:txBody>
      </p:sp>
      <p:sp>
        <p:nvSpPr>
          <p:cNvPr id="15" name="Text 11"/>
          <p:cNvSpPr/>
          <p:nvPr/>
        </p:nvSpPr>
        <p:spPr>
          <a:xfrm>
            <a:off x="3520440" y="2532888"/>
            <a:ext cx="2386584" cy="182880"/>
          </a:xfrm>
          <a:prstGeom prst="rect">
            <a:avLst/>
          </a:prstGeom>
          <a:noFill/>
          <a:ln/>
        </p:spPr>
        <p:txBody>
          <a:bodyPr wrap="square" lIns="0" tIns="0" rIns="0" bIns="0" rtlCol="0" anchor="ctr"/>
          <a:lstStyle/>
          <a:p>
            <a:pPr algn="ctr" indent="0" marL="0">
              <a:buNone/>
            </a:pPr>
            <a:r>
              <a:rPr lang="en-US" sz="1050" dirty="0">
                <a:solidFill>
                  <a:srgbClr val="5B6B78"/>
                </a:solidFill>
                <a:latin typeface="Meiryo" pitchFamily="34" charset="0"/>
                <a:ea typeface="Meiryo" pitchFamily="34" charset="-122"/>
                <a:cs typeface="Meiryo" pitchFamily="34" charset="-120"/>
              </a:rPr>
              <a:t>該当性・承認要否を一人で決めない</a:t>
            </a:r>
            <a:endParaRPr lang="en-US" sz="1050" dirty="0"/>
          </a:p>
        </p:txBody>
      </p:sp>
      <p:sp>
        <p:nvSpPr>
          <p:cNvPr id="16" name="Shape 12"/>
          <p:cNvSpPr/>
          <p:nvPr/>
        </p:nvSpPr>
        <p:spPr>
          <a:xfrm>
            <a:off x="6272784" y="1325880"/>
            <a:ext cx="2606040" cy="1417320"/>
          </a:xfrm>
          <a:prstGeom prst="roundRect">
            <a:avLst>
              <a:gd name="adj" fmla="val 4516"/>
            </a:avLst>
          </a:prstGeom>
          <a:solidFill>
            <a:srgbClr val="FFFFFF"/>
          </a:solidFill>
          <a:ln/>
          <a:effectLst>
            <a:outerShdw sx="100000" sy="100000" kx="0" ky="0" algn="bl" rotWithShape="0" blurRad="88900" dist="38100" dir="5400000">
              <a:srgbClr val="9AA7B2">
                <a:alpha val="22000"/>
              </a:srgbClr>
            </a:outerShdw>
          </a:effectLst>
        </p:spPr>
      </p:sp>
      <p:sp>
        <p:nvSpPr>
          <p:cNvPr id="17" name="Shape 13"/>
          <p:cNvSpPr/>
          <p:nvPr/>
        </p:nvSpPr>
        <p:spPr>
          <a:xfrm>
            <a:off x="7237476" y="1527048"/>
            <a:ext cx="676656" cy="676656"/>
          </a:xfrm>
          <a:prstGeom prst="ellipse">
            <a:avLst/>
          </a:prstGeom>
          <a:solidFill>
            <a:srgbClr val="E8EDF3"/>
          </a:solidFill>
          <a:ln/>
        </p:spPr>
      </p:sp>
      <p:pic>
        <p:nvPicPr>
          <p:cNvPr id="18" name="Image 2" descr="preencoded.png">    </p:cNvPr>
          <p:cNvPicPr>
            <a:picLocks noChangeAspect="1"/>
          </p:cNvPicPr>
          <p:nvPr/>
        </p:nvPicPr>
        <p:blipFill>
          <a:blip r:embed="rId3"/>
          <a:stretch>
            <a:fillRect/>
          </a:stretch>
        </p:blipFill>
        <p:spPr>
          <a:xfrm>
            <a:off x="7413407" y="1702979"/>
            <a:ext cx="324795" cy="324795"/>
          </a:xfrm>
          <a:prstGeom prst="rect">
            <a:avLst/>
          </a:prstGeom>
        </p:spPr>
      </p:pic>
      <p:sp>
        <p:nvSpPr>
          <p:cNvPr id="19" name="Text 14"/>
          <p:cNvSpPr/>
          <p:nvPr/>
        </p:nvSpPr>
        <p:spPr>
          <a:xfrm>
            <a:off x="6272784" y="2240280"/>
            <a:ext cx="2606040" cy="292608"/>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外れる</a:t>
            </a:r>
            <a:endParaRPr lang="en-US" sz="1450" dirty="0"/>
          </a:p>
        </p:txBody>
      </p:sp>
      <p:sp>
        <p:nvSpPr>
          <p:cNvPr id="20" name="Text 15"/>
          <p:cNvSpPr/>
          <p:nvPr/>
        </p:nvSpPr>
        <p:spPr>
          <a:xfrm>
            <a:off x="6382512" y="2532888"/>
            <a:ext cx="2386584" cy="182880"/>
          </a:xfrm>
          <a:prstGeom prst="rect">
            <a:avLst/>
          </a:prstGeom>
          <a:noFill/>
          <a:ln/>
        </p:spPr>
        <p:txBody>
          <a:bodyPr wrap="square" lIns="0" tIns="0" rIns="0" bIns="0" rtlCol="0" anchor="ctr"/>
          <a:lstStyle/>
          <a:p>
            <a:pPr algn="ctr" indent="0" marL="0">
              <a:buNone/>
            </a:pPr>
            <a:r>
              <a:rPr lang="en-US" sz="1050" dirty="0">
                <a:solidFill>
                  <a:srgbClr val="5B6B78"/>
                </a:solidFill>
                <a:latin typeface="Meiryo" pitchFamily="34" charset="0"/>
                <a:ea typeface="Meiryo" pitchFamily="34" charset="-122"/>
                <a:cs typeface="Meiryo" pitchFamily="34" charset="-120"/>
              </a:rPr>
              <a:t>必要なら判断・選定・評価から外れる</a:t>
            </a:r>
            <a:endParaRPr lang="en-US" sz="1050" dirty="0"/>
          </a:p>
        </p:txBody>
      </p:sp>
      <p:sp>
        <p:nvSpPr>
          <p:cNvPr id="21" name="Shape 16"/>
          <p:cNvSpPr/>
          <p:nvPr/>
        </p:nvSpPr>
        <p:spPr>
          <a:xfrm>
            <a:off x="548640" y="2889504"/>
            <a:ext cx="2606040" cy="1417320"/>
          </a:xfrm>
          <a:prstGeom prst="roundRect">
            <a:avLst>
              <a:gd name="adj" fmla="val 4516"/>
            </a:avLst>
          </a:prstGeom>
          <a:solidFill>
            <a:srgbClr val="FFFFFF"/>
          </a:solidFill>
          <a:ln/>
          <a:effectLst>
            <a:outerShdw sx="100000" sy="100000" kx="0" ky="0" algn="bl" rotWithShape="0" blurRad="88900" dist="38100" dir="5400000">
              <a:srgbClr val="9AA7B2">
                <a:alpha val="22000"/>
              </a:srgbClr>
            </a:outerShdw>
          </a:effectLst>
        </p:spPr>
      </p:sp>
      <p:sp>
        <p:nvSpPr>
          <p:cNvPr id="22" name="Shape 17"/>
          <p:cNvSpPr/>
          <p:nvPr/>
        </p:nvSpPr>
        <p:spPr>
          <a:xfrm>
            <a:off x="1513332" y="3090672"/>
            <a:ext cx="676656" cy="676656"/>
          </a:xfrm>
          <a:prstGeom prst="ellipse">
            <a:avLst/>
          </a:prstGeom>
          <a:solidFill>
            <a:srgbClr val="E8EDF3"/>
          </a:solidFill>
          <a:ln/>
        </p:spPr>
      </p:sp>
      <p:pic>
        <p:nvPicPr>
          <p:cNvPr id="23" name="Image 3" descr="preencoded.png">    </p:cNvPr>
          <p:cNvPicPr>
            <a:picLocks noChangeAspect="1"/>
          </p:cNvPicPr>
          <p:nvPr/>
        </p:nvPicPr>
        <p:blipFill>
          <a:blip r:embed="rId4"/>
          <a:stretch>
            <a:fillRect/>
          </a:stretch>
        </p:blipFill>
        <p:spPr>
          <a:xfrm>
            <a:off x="1689263" y="3266603"/>
            <a:ext cx="324795" cy="324795"/>
          </a:xfrm>
          <a:prstGeom prst="rect">
            <a:avLst/>
          </a:prstGeom>
        </p:spPr>
      </p:pic>
      <p:sp>
        <p:nvSpPr>
          <p:cNvPr id="24" name="Text 18"/>
          <p:cNvSpPr/>
          <p:nvPr/>
        </p:nvSpPr>
        <p:spPr>
          <a:xfrm>
            <a:off x="548640" y="3803904"/>
            <a:ext cx="2606040" cy="292608"/>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私的利用しない</a:t>
            </a:r>
            <a:endParaRPr lang="en-US" sz="1450" dirty="0"/>
          </a:p>
        </p:txBody>
      </p:sp>
      <p:sp>
        <p:nvSpPr>
          <p:cNvPr id="25" name="Text 19"/>
          <p:cNvSpPr/>
          <p:nvPr/>
        </p:nvSpPr>
        <p:spPr>
          <a:xfrm>
            <a:off x="658368" y="4096512"/>
            <a:ext cx="2386584" cy="182880"/>
          </a:xfrm>
          <a:prstGeom prst="rect">
            <a:avLst/>
          </a:prstGeom>
          <a:noFill/>
          <a:ln/>
        </p:spPr>
        <p:txBody>
          <a:bodyPr wrap="square" lIns="0" tIns="0" rIns="0" bIns="0" rtlCol="0" anchor="ctr"/>
          <a:lstStyle/>
          <a:p>
            <a:pPr algn="ctr" indent="0" marL="0">
              <a:buNone/>
            </a:pPr>
            <a:r>
              <a:rPr lang="en-US" sz="1050" dirty="0">
                <a:solidFill>
                  <a:srgbClr val="5B6B78"/>
                </a:solidFill>
                <a:latin typeface="Meiryo" pitchFamily="34" charset="0"/>
                <a:ea typeface="Meiryo" pitchFamily="34" charset="-122"/>
                <a:cs typeface="Meiryo" pitchFamily="34" charset="-120"/>
              </a:rPr>
              <a:t>会社情報・顧客・機会を私用しない</a:t>
            </a:r>
            <a:endParaRPr lang="en-US" sz="1050" dirty="0"/>
          </a:p>
        </p:txBody>
      </p:sp>
      <p:sp>
        <p:nvSpPr>
          <p:cNvPr id="26" name="Shape 20"/>
          <p:cNvSpPr/>
          <p:nvPr/>
        </p:nvSpPr>
        <p:spPr>
          <a:xfrm>
            <a:off x="3410712" y="2889504"/>
            <a:ext cx="2606040" cy="1417320"/>
          </a:xfrm>
          <a:prstGeom prst="roundRect">
            <a:avLst>
              <a:gd name="adj" fmla="val 4516"/>
            </a:avLst>
          </a:prstGeom>
          <a:solidFill>
            <a:srgbClr val="FFFFFF"/>
          </a:solidFill>
          <a:ln/>
          <a:effectLst>
            <a:outerShdw sx="100000" sy="100000" kx="0" ky="0" algn="bl" rotWithShape="0" blurRad="88900" dist="38100" dir="5400000">
              <a:srgbClr val="9AA7B2">
                <a:alpha val="22000"/>
              </a:srgbClr>
            </a:outerShdw>
          </a:effectLst>
        </p:spPr>
      </p:sp>
      <p:sp>
        <p:nvSpPr>
          <p:cNvPr id="27" name="Shape 21"/>
          <p:cNvSpPr/>
          <p:nvPr/>
        </p:nvSpPr>
        <p:spPr>
          <a:xfrm>
            <a:off x="4375404" y="3090672"/>
            <a:ext cx="676656" cy="676656"/>
          </a:xfrm>
          <a:prstGeom prst="ellipse">
            <a:avLst/>
          </a:prstGeom>
          <a:solidFill>
            <a:srgbClr val="E8EDF3"/>
          </a:solidFill>
          <a:ln/>
        </p:spPr>
      </p:sp>
      <p:pic>
        <p:nvPicPr>
          <p:cNvPr id="28" name="Image 4" descr="preencoded.png">    </p:cNvPr>
          <p:cNvPicPr>
            <a:picLocks noChangeAspect="1"/>
          </p:cNvPicPr>
          <p:nvPr/>
        </p:nvPicPr>
        <p:blipFill>
          <a:blip r:embed="rId5"/>
          <a:stretch>
            <a:fillRect/>
          </a:stretch>
        </p:blipFill>
        <p:spPr>
          <a:xfrm>
            <a:off x="4551335" y="3266603"/>
            <a:ext cx="324795" cy="324795"/>
          </a:xfrm>
          <a:prstGeom prst="rect">
            <a:avLst/>
          </a:prstGeom>
        </p:spPr>
      </p:pic>
      <p:sp>
        <p:nvSpPr>
          <p:cNvPr id="29" name="Text 22"/>
          <p:cNvSpPr/>
          <p:nvPr/>
        </p:nvSpPr>
        <p:spPr>
          <a:xfrm>
            <a:off x="3410712" y="3803904"/>
            <a:ext cx="2606040" cy="292608"/>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記録する</a:t>
            </a:r>
            <a:endParaRPr lang="en-US" sz="1450" dirty="0"/>
          </a:p>
        </p:txBody>
      </p:sp>
      <p:sp>
        <p:nvSpPr>
          <p:cNvPr id="30" name="Text 23"/>
          <p:cNvSpPr/>
          <p:nvPr/>
        </p:nvSpPr>
        <p:spPr>
          <a:xfrm>
            <a:off x="3520440" y="4096512"/>
            <a:ext cx="2386584" cy="182880"/>
          </a:xfrm>
          <a:prstGeom prst="rect">
            <a:avLst/>
          </a:prstGeom>
          <a:noFill/>
          <a:ln/>
        </p:spPr>
        <p:txBody>
          <a:bodyPr wrap="square" lIns="0" tIns="0" rIns="0" bIns="0" rtlCol="0" anchor="ctr"/>
          <a:lstStyle/>
          <a:p>
            <a:pPr algn="ctr" indent="0" marL="0">
              <a:buNone/>
            </a:pPr>
            <a:r>
              <a:rPr lang="en-US" sz="1050" dirty="0">
                <a:solidFill>
                  <a:srgbClr val="5B6B78"/>
                </a:solidFill>
                <a:latin typeface="Meiryo" pitchFamily="34" charset="0"/>
                <a:ea typeface="Meiryo" pitchFamily="34" charset="-122"/>
                <a:cs typeface="Meiryo" pitchFamily="34" charset="-120"/>
              </a:rPr>
              <a:t>申告・除外・理由を記録に残す</a:t>
            </a:r>
            <a:endParaRPr lang="en-US" sz="1050" dirty="0"/>
          </a:p>
        </p:txBody>
      </p:sp>
      <p:sp>
        <p:nvSpPr>
          <p:cNvPr id="31" name="Shape 24"/>
          <p:cNvSpPr/>
          <p:nvPr/>
        </p:nvSpPr>
        <p:spPr>
          <a:xfrm>
            <a:off x="6272784" y="2889504"/>
            <a:ext cx="2606040" cy="1417320"/>
          </a:xfrm>
          <a:prstGeom prst="roundRect">
            <a:avLst>
              <a:gd name="adj" fmla="val 4516"/>
            </a:avLst>
          </a:prstGeom>
          <a:solidFill>
            <a:srgbClr val="FFFFFF"/>
          </a:solidFill>
          <a:ln/>
          <a:effectLst>
            <a:outerShdw sx="100000" sy="100000" kx="0" ky="0" algn="bl" rotWithShape="0" blurRad="88900" dist="38100" dir="5400000">
              <a:srgbClr val="9AA7B2">
                <a:alpha val="22000"/>
              </a:srgbClr>
            </a:outerShdw>
          </a:effectLst>
        </p:spPr>
      </p:sp>
      <p:sp>
        <p:nvSpPr>
          <p:cNvPr id="32" name="Shape 25"/>
          <p:cNvSpPr/>
          <p:nvPr/>
        </p:nvSpPr>
        <p:spPr>
          <a:xfrm>
            <a:off x="7237476" y="3090672"/>
            <a:ext cx="676656" cy="676656"/>
          </a:xfrm>
          <a:prstGeom prst="ellipse">
            <a:avLst/>
          </a:prstGeom>
          <a:solidFill>
            <a:srgbClr val="E8EDF3"/>
          </a:solidFill>
          <a:ln/>
        </p:spPr>
      </p:sp>
      <p:pic>
        <p:nvPicPr>
          <p:cNvPr id="33" name="Image 5" descr="preencoded.png">    </p:cNvPr>
          <p:cNvPicPr>
            <a:picLocks noChangeAspect="1"/>
          </p:cNvPicPr>
          <p:nvPr/>
        </p:nvPicPr>
        <p:blipFill>
          <a:blip r:embed="rId6"/>
          <a:stretch>
            <a:fillRect/>
          </a:stretch>
        </p:blipFill>
        <p:spPr>
          <a:xfrm>
            <a:off x="7413407" y="3266603"/>
            <a:ext cx="324795" cy="324795"/>
          </a:xfrm>
          <a:prstGeom prst="rect">
            <a:avLst/>
          </a:prstGeom>
        </p:spPr>
      </p:pic>
      <p:sp>
        <p:nvSpPr>
          <p:cNvPr id="34" name="Text 26"/>
          <p:cNvSpPr/>
          <p:nvPr/>
        </p:nvSpPr>
        <p:spPr>
          <a:xfrm>
            <a:off x="6272784" y="3803904"/>
            <a:ext cx="2606040" cy="292608"/>
          </a:xfrm>
          <a:prstGeom prst="rect">
            <a:avLst/>
          </a:prstGeom>
          <a:noFill/>
          <a:ln/>
        </p:spPr>
        <p:txBody>
          <a:bodyPr wrap="square" lIns="0" tIns="0" rIns="0" bIns="0" rtlCol="0" anchor="ctr"/>
          <a:lstStyle/>
          <a:p>
            <a:pPr algn="ctr" indent="0" marL="0">
              <a:buNone/>
            </a:pPr>
            <a:r>
              <a:rPr lang="en-US" sz="1450" b="1" dirty="0">
                <a:solidFill>
                  <a:srgbClr val="16314F"/>
                </a:solidFill>
                <a:latin typeface="Meiryo" pitchFamily="34" charset="0"/>
                <a:ea typeface="Meiryo" pitchFamily="34" charset="-122"/>
                <a:cs typeface="Meiryo" pitchFamily="34" charset="-120"/>
              </a:rPr>
              <a:t>相談する</a:t>
            </a:r>
            <a:endParaRPr lang="en-US" sz="1450" dirty="0"/>
          </a:p>
        </p:txBody>
      </p:sp>
      <p:sp>
        <p:nvSpPr>
          <p:cNvPr id="35" name="Text 27"/>
          <p:cNvSpPr/>
          <p:nvPr/>
        </p:nvSpPr>
        <p:spPr>
          <a:xfrm>
            <a:off x="6382512" y="4096512"/>
            <a:ext cx="2386584" cy="182880"/>
          </a:xfrm>
          <a:prstGeom prst="rect">
            <a:avLst/>
          </a:prstGeom>
          <a:noFill/>
          <a:ln/>
        </p:spPr>
        <p:txBody>
          <a:bodyPr wrap="square" lIns="0" tIns="0" rIns="0" bIns="0" rtlCol="0" anchor="ctr"/>
          <a:lstStyle/>
          <a:p>
            <a:pPr algn="ctr" indent="0" marL="0">
              <a:buNone/>
            </a:pPr>
            <a:r>
              <a:rPr lang="en-US" sz="1050" dirty="0">
                <a:solidFill>
                  <a:srgbClr val="5B6B78"/>
                </a:solidFill>
                <a:latin typeface="Meiryo" pitchFamily="34" charset="0"/>
                <a:ea typeface="Meiryo" pitchFamily="34" charset="-122"/>
                <a:cs typeface="Meiryo" pitchFamily="34" charset="-120"/>
              </a:rPr>
              <a:t>迷ったら上長・法務・人事へ</a:t>
            </a:r>
            <a:endParaRPr lang="en-US" sz="10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indent="0" marL="0">
              <a:buNone/>
            </a:pPr>
            <a:r>
              <a:rPr lang="en-US" sz="2500" b="1" dirty="0">
                <a:solidFill>
                  <a:srgbClr val="FFFFFF"/>
                </a:solidFill>
                <a:latin typeface="Meiryo" pitchFamily="34" charset="0"/>
                <a:ea typeface="Meiryo" pitchFamily="34" charset="-122"/>
                <a:cs typeface="Meiryo" pitchFamily="34" charset="-120"/>
              </a:rPr>
              <a:t>確認テストのご案内</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35</a:t>
            </a:r>
            <a:endParaRPr lang="en-US" sz="900" dirty="0"/>
          </a:p>
        </p:txBody>
      </p:sp>
      <p:sp>
        <p:nvSpPr>
          <p:cNvPr id="6" name="Shape 4"/>
          <p:cNvSpPr/>
          <p:nvPr/>
        </p:nvSpPr>
        <p:spPr>
          <a:xfrm>
            <a:off x="640080" y="1280160"/>
            <a:ext cx="3931920" cy="3017520"/>
          </a:xfrm>
          <a:prstGeom prst="roundRect">
            <a:avLst>
              <a:gd name="adj" fmla="val 2121"/>
            </a:avLst>
          </a:prstGeom>
          <a:solidFill>
            <a:srgbClr val="243B53"/>
          </a:solidFill>
          <a:ln/>
          <a:effectLst>
            <a:outerShdw sx="100000" sy="100000" kx="0" ky="0" algn="bl" rotWithShape="0" blurRad="88900" dist="38100" dir="16200000">
              <a:srgbClr val="9AA7B2">
                <a:alpha val="20000"/>
              </a:srgbClr>
            </a:outerShdw>
          </a:effectLst>
        </p:spPr>
      </p:sp>
      <p:pic>
        <p:nvPicPr>
          <p:cNvPr id="7" name="Image 0" descr="preencoded.png">    </p:cNvPr>
          <p:cNvPicPr>
            <a:picLocks noChangeAspect="1"/>
          </p:cNvPicPr>
          <p:nvPr/>
        </p:nvPicPr>
        <p:blipFill>
          <a:blip r:embed="rId1"/>
          <a:stretch>
            <a:fillRect/>
          </a:stretch>
        </p:blipFill>
        <p:spPr>
          <a:xfrm>
            <a:off x="868680" y="1508760"/>
            <a:ext cx="457200" cy="457200"/>
          </a:xfrm>
          <a:prstGeom prst="rect">
            <a:avLst/>
          </a:prstGeom>
        </p:spPr>
      </p:pic>
      <p:sp>
        <p:nvSpPr>
          <p:cNvPr id="8" name="Text 5"/>
          <p:cNvSpPr/>
          <p:nvPr/>
        </p:nvSpPr>
        <p:spPr>
          <a:xfrm>
            <a:off x="1417320" y="1508760"/>
            <a:ext cx="3017520" cy="457200"/>
          </a:xfrm>
          <a:prstGeom prst="rect">
            <a:avLst/>
          </a:prstGeom>
          <a:noFill/>
          <a:ln/>
        </p:spPr>
        <p:txBody>
          <a:bodyPr wrap="square" lIns="0" tIns="0" rIns="0" bIns="0" rtlCol="0" anchor="ctr"/>
          <a:lstStyle/>
          <a:p>
            <a:pPr indent="0" marL="0">
              <a:buNone/>
            </a:pPr>
            <a:r>
              <a:rPr lang="en-US" sz="1600" b="1" dirty="0">
                <a:solidFill>
                  <a:srgbClr val="B58A3A"/>
                </a:solidFill>
                <a:latin typeface="Meiryo" pitchFamily="34" charset="0"/>
                <a:ea typeface="Meiryo" pitchFamily="34" charset="-122"/>
                <a:cs typeface="Meiryo" pitchFamily="34" charset="-120"/>
              </a:rPr>
              <a:t>確認テスト（全12問）</a:t>
            </a:r>
            <a:endParaRPr lang="en-US" sz="1600" dirty="0"/>
          </a:p>
        </p:txBody>
      </p:sp>
      <p:pic>
        <p:nvPicPr>
          <p:cNvPr id="9" name="Image 1" descr="preencoded.png">    </p:cNvPr>
          <p:cNvPicPr>
            <a:picLocks noChangeAspect="1"/>
          </p:cNvPicPr>
          <p:nvPr/>
        </p:nvPicPr>
        <p:blipFill>
          <a:blip r:embed="rId2"/>
          <a:stretch>
            <a:fillRect/>
          </a:stretch>
        </p:blipFill>
        <p:spPr>
          <a:xfrm>
            <a:off x="868680" y="2194560"/>
            <a:ext cx="182880" cy="182880"/>
          </a:xfrm>
          <a:prstGeom prst="rect">
            <a:avLst/>
          </a:prstGeom>
        </p:spPr>
      </p:pic>
      <p:sp>
        <p:nvSpPr>
          <p:cNvPr id="10" name="Text 6"/>
          <p:cNvSpPr/>
          <p:nvPr/>
        </p:nvSpPr>
        <p:spPr>
          <a:xfrm>
            <a:off x="1188720" y="2121408"/>
            <a:ext cx="3200400" cy="365760"/>
          </a:xfrm>
          <a:prstGeom prst="rect">
            <a:avLst/>
          </a:prstGeom>
          <a:noFill/>
          <a:ln/>
        </p:spPr>
        <p:txBody>
          <a:bodyPr wrap="square" lIns="0" tIns="0" rIns="0" bIns="0" rtlCol="0" anchor="ctr"/>
          <a:lstStyle/>
          <a:p>
            <a:pPr indent="0" marL="0">
              <a:buNone/>
            </a:pPr>
            <a:r>
              <a:rPr lang="en-US" sz="1400" dirty="0">
                <a:solidFill>
                  <a:srgbClr val="FFFFFF"/>
                </a:solidFill>
                <a:latin typeface="Meiryo" pitchFamily="34" charset="0"/>
                <a:ea typeface="Meiryo" pitchFamily="34" charset="-122"/>
                <a:cs typeface="Meiryo" pitchFamily="34" charset="-120"/>
              </a:rPr>
              <a:t>○×問題　3問</a:t>
            </a:r>
            <a:endParaRPr lang="en-US" sz="1400" dirty="0"/>
          </a:p>
        </p:txBody>
      </p:sp>
      <p:pic>
        <p:nvPicPr>
          <p:cNvPr id="11" name="Image 2" descr="preencoded.png">    </p:cNvPr>
          <p:cNvPicPr>
            <a:picLocks noChangeAspect="1"/>
          </p:cNvPicPr>
          <p:nvPr/>
        </p:nvPicPr>
        <p:blipFill>
          <a:blip r:embed="rId3"/>
          <a:stretch>
            <a:fillRect/>
          </a:stretch>
        </p:blipFill>
        <p:spPr>
          <a:xfrm>
            <a:off x="868680" y="2651760"/>
            <a:ext cx="182880" cy="182880"/>
          </a:xfrm>
          <a:prstGeom prst="rect">
            <a:avLst/>
          </a:prstGeom>
        </p:spPr>
      </p:pic>
      <p:sp>
        <p:nvSpPr>
          <p:cNvPr id="12" name="Text 7"/>
          <p:cNvSpPr/>
          <p:nvPr/>
        </p:nvSpPr>
        <p:spPr>
          <a:xfrm>
            <a:off x="1188720" y="2578608"/>
            <a:ext cx="3200400" cy="365760"/>
          </a:xfrm>
          <a:prstGeom prst="rect">
            <a:avLst/>
          </a:prstGeom>
          <a:noFill/>
          <a:ln/>
        </p:spPr>
        <p:txBody>
          <a:bodyPr wrap="square" lIns="0" tIns="0" rIns="0" bIns="0" rtlCol="0" anchor="ctr"/>
          <a:lstStyle/>
          <a:p>
            <a:pPr indent="0" marL="0">
              <a:buNone/>
            </a:pPr>
            <a:r>
              <a:rPr lang="en-US" sz="1400" dirty="0">
                <a:solidFill>
                  <a:srgbClr val="FFFFFF"/>
                </a:solidFill>
                <a:latin typeface="Meiryo" pitchFamily="34" charset="0"/>
                <a:ea typeface="Meiryo" pitchFamily="34" charset="-122"/>
                <a:cs typeface="Meiryo" pitchFamily="34" charset="-120"/>
              </a:rPr>
              <a:t>四肢択一　4問</a:t>
            </a:r>
            <a:endParaRPr lang="en-US" sz="1400" dirty="0"/>
          </a:p>
        </p:txBody>
      </p:sp>
      <p:pic>
        <p:nvPicPr>
          <p:cNvPr id="13" name="Image 3" descr="preencoded.png">    </p:cNvPr>
          <p:cNvPicPr>
            <a:picLocks noChangeAspect="1"/>
          </p:cNvPicPr>
          <p:nvPr/>
        </p:nvPicPr>
        <p:blipFill>
          <a:blip r:embed="rId4"/>
          <a:stretch>
            <a:fillRect/>
          </a:stretch>
        </p:blipFill>
        <p:spPr>
          <a:xfrm>
            <a:off x="868680" y="3108960"/>
            <a:ext cx="182880" cy="182880"/>
          </a:xfrm>
          <a:prstGeom prst="rect">
            <a:avLst/>
          </a:prstGeom>
        </p:spPr>
      </p:pic>
      <p:sp>
        <p:nvSpPr>
          <p:cNvPr id="14" name="Text 8"/>
          <p:cNvSpPr/>
          <p:nvPr/>
        </p:nvSpPr>
        <p:spPr>
          <a:xfrm>
            <a:off x="1188720" y="3035808"/>
            <a:ext cx="3200400" cy="365760"/>
          </a:xfrm>
          <a:prstGeom prst="rect">
            <a:avLst/>
          </a:prstGeom>
          <a:noFill/>
          <a:ln/>
        </p:spPr>
        <p:txBody>
          <a:bodyPr wrap="square" lIns="0" tIns="0" rIns="0" bIns="0" rtlCol="0" anchor="ctr"/>
          <a:lstStyle/>
          <a:p>
            <a:pPr indent="0" marL="0">
              <a:buNone/>
            </a:pPr>
            <a:r>
              <a:rPr lang="en-US" sz="1400" dirty="0">
                <a:solidFill>
                  <a:srgbClr val="FFFFFF"/>
                </a:solidFill>
                <a:latin typeface="Meiryo" pitchFamily="34" charset="0"/>
                <a:ea typeface="Meiryo" pitchFamily="34" charset="-122"/>
                <a:cs typeface="Meiryo" pitchFamily="34" charset="-120"/>
              </a:rPr>
              <a:t>ケース判断　5問</a:t>
            </a:r>
            <a:endParaRPr lang="en-US" sz="1400" dirty="0"/>
          </a:p>
        </p:txBody>
      </p:sp>
      <p:pic>
        <p:nvPicPr>
          <p:cNvPr id="15" name="Image 4" descr="preencoded.png">    </p:cNvPr>
          <p:cNvPicPr>
            <a:picLocks noChangeAspect="1"/>
          </p:cNvPicPr>
          <p:nvPr/>
        </p:nvPicPr>
        <p:blipFill>
          <a:blip r:embed="rId5"/>
          <a:stretch>
            <a:fillRect/>
          </a:stretch>
        </p:blipFill>
        <p:spPr>
          <a:xfrm>
            <a:off x="868680" y="3566160"/>
            <a:ext cx="182880" cy="182880"/>
          </a:xfrm>
          <a:prstGeom prst="rect">
            <a:avLst/>
          </a:prstGeom>
        </p:spPr>
      </p:pic>
      <p:sp>
        <p:nvSpPr>
          <p:cNvPr id="16" name="Text 9"/>
          <p:cNvSpPr/>
          <p:nvPr/>
        </p:nvSpPr>
        <p:spPr>
          <a:xfrm>
            <a:off x="1188720" y="3493008"/>
            <a:ext cx="3200400" cy="365760"/>
          </a:xfrm>
          <a:prstGeom prst="rect">
            <a:avLst/>
          </a:prstGeom>
          <a:noFill/>
          <a:ln/>
        </p:spPr>
        <p:txBody>
          <a:bodyPr wrap="square" lIns="0" tIns="0" rIns="0" bIns="0" rtlCol="0" anchor="ctr"/>
          <a:lstStyle/>
          <a:p>
            <a:pPr indent="0" marL="0">
              <a:buNone/>
            </a:pPr>
            <a:r>
              <a:rPr lang="en-US" sz="1400" dirty="0">
                <a:solidFill>
                  <a:srgbClr val="FFFFFF"/>
                </a:solidFill>
                <a:latin typeface="Meiryo" pitchFamily="34" charset="0"/>
                <a:ea typeface="Meiryo" pitchFamily="34" charset="-122"/>
                <a:cs typeface="Meiryo" pitchFamily="34" charset="-120"/>
              </a:rPr>
              <a:t>得点欄　／12点</a:t>
            </a:r>
            <a:endParaRPr lang="en-US" sz="1400" dirty="0"/>
          </a:p>
        </p:txBody>
      </p:sp>
      <p:sp>
        <p:nvSpPr>
          <p:cNvPr id="17" name="Text 10"/>
          <p:cNvSpPr/>
          <p:nvPr/>
        </p:nvSpPr>
        <p:spPr>
          <a:xfrm>
            <a:off x="868680" y="4023360"/>
            <a:ext cx="3474720" cy="274320"/>
          </a:xfrm>
          <a:prstGeom prst="rect">
            <a:avLst/>
          </a:prstGeom>
          <a:noFill/>
          <a:ln/>
        </p:spPr>
        <p:txBody>
          <a:bodyPr wrap="square" lIns="0" tIns="0" rIns="0" bIns="0" rtlCol="0" anchor="ctr"/>
          <a:lstStyle/>
          <a:p>
            <a:pPr indent="0" marL="0">
              <a:buNone/>
            </a:pPr>
            <a:r>
              <a:rPr lang="en-US" sz="1150" i="1" dirty="0">
                <a:solidFill>
                  <a:srgbClr val="AEBCC9"/>
                </a:solidFill>
                <a:latin typeface="Meiryo" pitchFamily="34" charset="0"/>
                <a:ea typeface="Meiryo" pitchFamily="34" charset="-122"/>
                <a:cs typeface="Meiryo" pitchFamily="34" charset="-120"/>
              </a:rPr>
              <a:t>配布の確認テストに取り組んでください。</a:t>
            </a:r>
            <a:endParaRPr lang="en-US" sz="1150" dirty="0"/>
          </a:p>
        </p:txBody>
      </p:sp>
      <p:sp>
        <p:nvSpPr>
          <p:cNvPr id="18" name="Shape 11"/>
          <p:cNvSpPr/>
          <p:nvPr/>
        </p:nvSpPr>
        <p:spPr>
          <a:xfrm>
            <a:off x="4663440" y="1280160"/>
            <a:ext cx="3840480" cy="3017520"/>
          </a:xfrm>
          <a:prstGeom prst="roundRect">
            <a:avLst>
              <a:gd name="adj" fmla="val 2121"/>
            </a:avLst>
          </a:prstGeom>
          <a:solidFill>
            <a:srgbClr val="243B53"/>
          </a:solidFill>
          <a:ln/>
          <a:effectLst>
            <a:outerShdw sx="100000" sy="100000" kx="0" ky="0" algn="bl" rotWithShape="0" blurRad="88900" dist="38100" dir="16200000">
              <a:srgbClr val="9AA7B2">
                <a:alpha val="20000"/>
              </a:srgbClr>
            </a:outerShdw>
          </a:effectLst>
        </p:spPr>
      </p:sp>
      <p:sp>
        <p:nvSpPr>
          <p:cNvPr id="19" name="Text 12"/>
          <p:cNvSpPr/>
          <p:nvPr/>
        </p:nvSpPr>
        <p:spPr>
          <a:xfrm>
            <a:off x="4892040" y="1508760"/>
            <a:ext cx="3383280" cy="365760"/>
          </a:xfrm>
          <a:prstGeom prst="rect">
            <a:avLst/>
          </a:prstGeom>
          <a:noFill/>
          <a:ln/>
        </p:spPr>
        <p:txBody>
          <a:bodyPr wrap="square" lIns="0" tIns="0" rIns="0" bIns="0" rtlCol="0" anchor="ctr"/>
          <a:lstStyle/>
          <a:p>
            <a:pPr indent="0" marL="0">
              <a:buNone/>
            </a:pPr>
            <a:r>
              <a:rPr lang="en-US" sz="1600" b="1" dirty="0">
                <a:solidFill>
                  <a:srgbClr val="B58A3A"/>
                </a:solidFill>
                <a:latin typeface="Meiryo" pitchFamily="34" charset="0"/>
                <a:ea typeface="Meiryo" pitchFamily="34" charset="-122"/>
                <a:cs typeface="Meiryo" pitchFamily="34" charset="-120"/>
              </a:rPr>
              <a:t>最後に</a:t>
            </a:r>
            <a:endParaRPr lang="en-US" sz="1600" dirty="0"/>
          </a:p>
        </p:txBody>
      </p:sp>
      <p:sp>
        <p:nvSpPr>
          <p:cNvPr id="20" name="Text 13"/>
          <p:cNvSpPr/>
          <p:nvPr/>
        </p:nvSpPr>
        <p:spPr>
          <a:xfrm>
            <a:off x="4892040" y="1965960"/>
            <a:ext cx="3429000" cy="2194560"/>
          </a:xfrm>
          <a:prstGeom prst="rect">
            <a:avLst/>
          </a:prstGeom>
          <a:noFill/>
          <a:ln/>
        </p:spPr>
        <p:txBody>
          <a:bodyPr wrap="square" lIns="0" tIns="0" rIns="0" bIns="0" rtlCol="0" anchor="t"/>
          <a:lstStyle/>
          <a:p>
            <a:pPr indent="0" marL="0">
              <a:lnSpc>
                <a:spcPct val="115000"/>
              </a:lnSpc>
              <a:buNone/>
            </a:pPr>
            <a:r>
              <a:rPr lang="en-US" sz="1350" dirty="0">
                <a:solidFill>
                  <a:srgbClr val="FFFFFF"/>
                </a:solidFill>
                <a:latin typeface="Meiryo" pitchFamily="34" charset="0"/>
                <a:ea typeface="Meiryo" pitchFamily="34" charset="-122"/>
                <a:cs typeface="Meiryo" pitchFamily="34" charset="-120"/>
              </a:rPr>
              <a:t>利益相反は、悪意がなくても起こります。</a:t>
            </a:r>
            <a:endParaRPr lang="en-US" sz="1350" dirty="0"/>
          </a:p>
          <a:p>
            <a:pPr indent="0" marL="0">
              <a:lnSpc>
                <a:spcPct val="115000"/>
              </a:lnSpc>
              <a:buNone/>
            </a:pPr>
            <a:endParaRPr lang="en-US" sz="1350" dirty="0"/>
          </a:p>
          <a:p>
            <a:pPr indent="0" marL="0">
              <a:lnSpc>
                <a:spcPct val="115000"/>
              </a:lnSpc>
              <a:buNone/>
            </a:pPr>
            <a:r>
              <a:rPr lang="en-US" sz="1350" dirty="0">
                <a:solidFill>
                  <a:srgbClr val="FFFFFF"/>
                </a:solidFill>
                <a:latin typeface="Meiryo" pitchFamily="34" charset="0"/>
                <a:ea typeface="Meiryo" pitchFamily="34" charset="-122"/>
                <a:cs typeface="Meiryo" pitchFamily="34" charset="-120"/>
              </a:rPr>
              <a:t>迷ったら、</a:t>
            </a:r>
            <a:pPr indent="0" marL="0">
              <a:lnSpc>
                <a:spcPct val="115000"/>
              </a:lnSpc>
              <a:buNone/>
            </a:pPr>
            <a:r>
              <a:rPr lang="en-US" sz="1350" b="1" dirty="0">
                <a:solidFill>
                  <a:srgbClr val="B58A3A"/>
                </a:solidFill>
                <a:latin typeface="Meiryo" pitchFamily="34" charset="0"/>
                <a:ea typeface="Meiryo" pitchFamily="34" charset="-122"/>
                <a:cs typeface="Meiryo" pitchFamily="34" charset="-120"/>
              </a:rPr>
              <a:t>隠さず・消さず・独断せず</a:t>
            </a:r>
            <a:pPr indent="0" marL="0">
              <a:lnSpc>
                <a:spcPct val="115000"/>
              </a:lnSpc>
              <a:buNone/>
            </a:pPr>
            <a:r>
              <a:rPr lang="en-US" sz="1350" dirty="0">
                <a:solidFill>
                  <a:srgbClr val="FFFFFF"/>
                </a:solidFill>
                <a:latin typeface="Meiryo" pitchFamily="34" charset="0"/>
                <a:ea typeface="Meiryo" pitchFamily="34" charset="-122"/>
                <a:cs typeface="Meiryo" pitchFamily="34" charset="-120"/>
              </a:rPr>
              <a:t>、申告し相談してください。</a:t>
            </a:r>
            <a:endParaRPr lang="en-US" sz="1350" dirty="0"/>
          </a:p>
          <a:p>
            <a:pPr indent="0" marL="0">
              <a:lnSpc>
                <a:spcPct val="115000"/>
              </a:lnSpc>
              <a:buNone/>
            </a:pPr>
            <a:endParaRPr lang="en-US" sz="1350" dirty="0"/>
          </a:p>
          <a:p>
            <a:pPr indent="0" marL="0">
              <a:lnSpc>
                <a:spcPct val="115000"/>
              </a:lnSpc>
              <a:buNone/>
            </a:pPr>
            <a:r>
              <a:rPr lang="en-US" sz="1350" dirty="0">
                <a:solidFill>
                  <a:srgbClr val="C7D2DE"/>
                </a:solidFill>
                <a:latin typeface="Meiryo" pitchFamily="34" charset="0"/>
                <a:ea typeface="Meiryo" pitchFamily="34" charset="-122"/>
                <a:cs typeface="Meiryo" pitchFamily="34" charset="-120"/>
              </a:rPr>
              <a:t>この研修だけで管理体制が完成するわけではありません。自社規程と相談窓口を必ず確認してください。</a:t>
            </a:r>
            <a:endParaRPr lang="en-US" sz="1350" dirty="0"/>
          </a:p>
        </p:txBody>
      </p:sp>
      <p:sp>
        <p:nvSpPr>
          <p:cNvPr id="21" name="Text 14"/>
          <p:cNvSpPr/>
          <p:nvPr/>
        </p:nvSpPr>
        <p:spPr>
          <a:xfrm>
            <a:off x="7132320" y="4828032"/>
            <a:ext cx="1371600" cy="274320"/>
          </a:xfrm>
          <a:prstGeom prst="rect">
            <a:avLst/>
          </a:prstGeom>
          <a:noFill/>
          <a:ln/>
        </p:spPr>
        <p:txBody>
          <a:bodyPr wrap="square" lIns="0" tIns="0" rIns="0" bIns="0" rtlCol="0" anchor="ctr"/>
          <a:lstStyle/>
          <a:p>
            <a:pPr algn="r" indent="0" marL="0">
              <a:buNone/>
            </a:pPr>
            <a:r>
              <a:rPr lang="en-US" sz="1100" b="1" dirty="0">
                <a:solidFill>
                  <a:srgbClr val="B58A3A"/>
                </a:solidFill>
                <a:latin typeface="Meiryo" pitchFamily="34" charset="0"/>
                <a:ea typeface="Meiryo" pitchFamily="34" charset="-122"/>
                <a:cs typeface="Meiryo" pitchFamily="34" charset="-120"/>
              </a:rPr>
              <a:t>Legal GPT</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indent="0" marL="0">
              <a:buNone/>
            </a:pPr>
            <a:r>
              <a:rPr lang="en-US" sz="2500" b="1" dirty="0">
                <a:solidFill>
                  <a:srgbClr val="FFFFFF"/>
                </a:solidFill>
                <a:latin typeface="Meiryo" pitchFamily="34" charset="0"/>
                <a:ea typeface="Meiryo" pitchFamily="34" charset="-122"/>
                <a:cs typeface="Meiryo" pitchFamily="34" charset="-120"/>
              </a:rPr>
              <a:t>利益相反研修は何のためか</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4</a:t>
            </a:r>
            <a:endParaRPr lang="en-US" sz="900" dirty="0"/>
          </a:p>
        </p:txBody>
      </p:sp>
      <p:sp>
        <p:nvSpPr>
          <p:cNvPr id="6" name="Text 4"/>
          <p:cNvSpPr/>
          <p:nvPr/>
        </p:nvSpPr>
        <p:spPr>
          <a:xfrm>
            <a:off x="640080" y="1188720"/>
            <a:ext cx="7863840" cy="457200"/>
          </a:xfrm>
          <a:prstGeom prst="rect">
            <a:avLst/>
          </a:prstGeom>
          <a:noFill/>
          <a:ln/>
        </p:spPr>
        <p:txBody>
          <a:bodyPr wrap="square" lIns="0" tIns="0" rIns="0" bIns="0" rtlCol="0" anchor="ctr"/>
          <a:lstStyle/>
          <a:p>
            <a:pPr indent="0" marL="0">
              <a:buNone/>
            </a:pPr>
            <a:r>
              <a:rPr lang="en-US" sz="1900" b="1" dirty="0">
                <a:solidFill>
                  <a:srgbClr val="B58A3A"/>
                </a:solidFill>
                <a:latin typeface="Meiryo" pitchFamily="34" charset="0"/>
                <a:ea typeface="Meiryo" pitchFamily="34" charset="-122"/>
                <a:cs typeface="Meiryo" pitchFamily="34" charset="-120"/>
              </a:rPr>
              <a:t>一律に禁止するための研修ではありません。</a:t>
            </a:r>
            <a:endParaRPr lang="en-US" sz="1900" dirty="0"/>
          </a:p>
        </p:txBody>
      </p:sp>
      <p:pic>
        <p:nvPicPr>
          <p:cNvPr id="7" name="Image 0" descr="preencoded.png">    </p:cNvPr>
          <p:cNvPicPr>
            <a:picLocks noChangeAspect="1"/>
          </p:cNvPicPr>
          <p:nvPr/>
        </p:nvPicPr>
        <p:blipFill>
          <a:blip r:embed="rId1"/>
          <a:stretch>
            <a:fillRect/>
          </a:stretch>
        </p:blipFill>
        <p:spPr>
          <a:xfrm>
            <a:off x="731520" y="1847088"/>
            <a:ext cx="201168" cy="201168"/>
          </a:xfrm>
          <a:prstGeom prst="rect">
            <a:avLst/>
          </a:prstGeom>
        </p:spPr>
      </p:pic>
      <p:sp>
        <p:nvSpPr>
          <p:cNvPr id="8" name="Text 5"/>
          <p:cNvSpPr/>
          <p:nvPr/>
        </p:nvSpPr>
        <p:spPr>
          <a:xfrm>
            <a:off x="1097280" y="1755648"/>
            <a:ext cx="7406640" cy="411480"/>
          </a:xfrm>
          <a:prstGeom prst="rect">
            <a:avLst/>
          </a:prstGeom>
          <a:noFill/>
          <a:ln/>
        </p:spPr>
        <p:txBody>
          <a:bodyPr wrap="square" lIns="0" tIns="0" rIns="0" bIns="0" rtlCol="0" anchor="ctr"/>
          <a:lstStyle/>
          <a:p>
            <a:pPr indent="0" marL="0">
              <a:buNone/>
            </a:pPr>
            <a:r>
              <a:rPr lang="en-US" sz="1600" dirty="0">
                <a:solidFill>
                  <a:srgbClr val="FFFFFF"/>
                </a:solidFill>
                <a:latin typeface="Meiryo" pitchFamily="34" charset="0"/>
                <a:ea typeface="Meiryo" pitchFamily="34" charset="-122"/>
                <a:cs typeface="Meiryo" pitchFamily="34" charset="-120"/>
              </a:rPr>
              <a:t>利益相反は悪意がなくても起こり得ると理解する</a:t>
            </a:r>
            <a:endParaRPr lang="en-US" sz="1600" dirty="0"/>
          </a:p>
        </p:txBody>
      </p:sp>
      <p:pic>
        <p:nvPicPr>
          <p:cNvPr id="9" name="Image 1" descr="preencoded.png">    </p:cNvPr>
          <p:cNvPicPr>
            <a:picLocks noChangeAspect="1"/>
          </p:cNvPicPr>
          <p:nvPr/>
        </p:nvPicPr>
        <p:blipFill>
          <a:blip r:embed="rId2"/>
          <a:stretch>
            <a:fillRect/>
          </a:stretch>
        </p:blipFill>
        <p:spPr>
          <a:xfrm>
            <a:off x="731520" y="2350008"/>
            <a:ext cx="201168" cy="201168"/>
          </a:xfrm>
          <a:prstGeom prst="rect">
            <a:avLst/>
          </a:prstGeom>
        </p:spPr>
      </p:pic>
      <p:sp>
        <p:nvSpPr>
          <p:cNvPr id="10" name="Text 6"/>
          <p:cNvSpPr/>
          <p:nvPr/>
        </p:nvSpPr>
        <p:spPr>
          <a:xfrm>
            <a:off x="1097280" y="2258568"/>
            <a:ext cx="7406640" cy="411480"/>
          </a:xfrm>
          <a:prstGeom prst="rect">
            <a:avLst/>
          </a:prstGeom>
          <a:noFill/>
          <a:ln/>
        </p:spPr>
        <p:txBody>
          <a:bodyPr wrap="square" lIns="0" tIns="0" rIns="0" bIns="0" rtlCol="0" anchor="ctr"/>
          <a:lstStyle/>
          <a:p>
            <a:pPr indent="0" marL="0">
              <a:buNone/>
            </a:pPr>
            <a:r>
              <a:rPr lang="en-US" sz="1600" dirty="0">
                <a:solidFill>
                  <a:srgbClr val="FFFFFF"/>
                </a:solidFill>
                <a:latin typeface="Meiryo" pitchFamily="34" charset="0"/>
                <a:ea typeface="Meiryo" pitchFamily="34" charset="-122"/>
                <a:cs typeface="Meiryo" pitchFamily="34" charset="-120"/>
              </a:rPr>
              <a:t>利害関係を隠さず申告することが本人と会社の双方を守る</a:t>
            </a:r>
            <a:endParaRPr lang="en-US" sz="1600" dirty="0"/>
          </a:p>
        </p:txBody>
      </p:sp>
      <p:pic>
        <p:nvPicPr>
          <p:cNvPr id="11" name="Image 2" descr="preencoded.png">    </p:cNvPr>
          <p:cNvPicPr>
            <a:picLocks noChangeAspect="1"/>
          </p:cNvPicPr>
          <p:nvPr/>
        </p:nvPicPr>
        <p:blipFill>
          <a:blip r:embed="rId3"/>
          <a:stretch>
            <a:fillRect/>
          </a:stretch>
        </p:blipFill>
        <p:spPr>
          <a:xfrm>
            <a:off x="731520" y="2852928"/>
            <a:ext cx="201168" cy="201168"/>
          </a:xfrm>
          <a:prstGeom prst="rect">
            <a:avLst/>
          </a:prstGeom>
        </p:spPr>
      </p:pic>
      <p:sp>
        <p:nvSpPr>
          <p:cNvPr id="12" name="Text 7"/>
          <p:cNvSpPr/>
          <p:nvPr/>
        </p:nvSpPr>
        <p:spPr>
          <a:xfrm>
            <a:off x="1097280" y="2761488"/>
            <a:ext cx="7406640" cy="411480"/>
          </a:xfrm>
          <a:prstGeom prst="rect">
            <a:avLst/>
          </a:prstGeom>
          <a:noFill/>
          <a:ln/>
        </p:spPr>
        <p:txBody>
          <a:bodyPr wrap="square" lIns="0" tIns="0" rIns="0" bIns="0" rtlCol="0" anchor="ctr"/>
          <a:lstStyle/>
          <a:p>
            <a:pPr indent="0" marL="0">
              <a:buNone/>
            </a:pPr>
            <a:r>
              <a:rPr lang="en-US" sz="1600" dirty="0">
                <a:solidFill>
                  <a:srgbClr val="FFFFFF"/>
                </a:solidFill>
                <a:latin typeface="Meiryo" pitchFamily="34" charset="0"/>
                <a:ea typeface="Meiryo" pitchFamily="34" charset="-122"/>
                <a:cs typeface="Meiryo" pitchFamily="34" charset="-120"/>
              </a:rPr>
              <a:t>会社と本人・親族・知人・副業先・投資先の利害衝突を見つける</a:t>
            </a:r>
            <a:endParaRPr lang="en-US" sz="1600" dirty="0"/>
          </a:p>
        </p:txBody>
      </p:sp>
      <p:pic>
        <p:nvPicPr>
          <p:cNvPr id="13" name="Image 3" descr="preencoded.png">    </p:cNvPr>
          <p:cNvPicPr>
            <a:picLocks noChangeAspect="1"/>
          </p:cNvPicPr>
          <p:nvPr/>
        </p:nvPicPr>
        <p:blipFill>
          <a:blip r:embed="rId4"/>
          <a:stretch>
            <a:fillRect/>
          </a:stretch>
        </p:blipFill>
        <p:spPr>
          <a:xfrm>
            <a:off x="731520" y="3355848"/>
            <a:ext cx="201168" cy="201168"/>
          </a:xfrm>
          <a:prstGeom prst="rect">
            <a:avLst/>
          </a:prstGeom>
        </p:spPr>
      </p:pic>
      <p:sp>
        <p:nvSpPr>
          <p:cNvPr id="14" name="Text 8"/>
          <p:cNvSpPr/>
          <p:nvPr/>
        </p:nvSpPr>
        <p:spPr>
          <a:xfrm>
            <a:off x="1097280" y="3264408"/>
            <a:ext cx="7406640" cy="411480"/>
          </a:xfrm>
          <a:prstGeom prst="rect">
            <a:avLst/>
          </a:prstGeom>
          <a:noFill/>
          <a:ln/>
        </p:spPr>
        <p:txBody>
          <a:bodyPr wrap="square" lIns="0" tIns="0" rIns="0" bIns="0" rtlCol="0" anchor="ctr"/>
          <a:lstStyle/>
          <a:p>
            <a:pPr indent="0" marL="0">
              <a:buNone/>
            </a:pPr>
            <a:r>
              <a:rPr lang="en-US" sz="1600" dirty="0">
                <a:solidFill>
                  <a:srgbClr val="FFFFFF"/>
                </a:solidFill>
                <a:latin typeface="Meiryo" pitchFamily="34" charset="0"/>
                <a:ea typeface="Meiryo" pitchFamily="34" charset="-122"/>
                <a:cs typeface="Meiryo" pitchFamily="34" charset="-120"/>
              </a:rPr>
              <a:t>申告・承認・判断除外・記録・相談を実行できる</a:t>
            </a:r>
            <a:endParaRPr lang="en-US" sz="1600" dirty="0"/>
          </a:p>
        </p:txBody>
      </p:sp>
      <p:pic>
        <p:nvPicPr>
          <p:cNvPr id="15" name="Image 4" descr="preencoded.png">    </p:cNvPr>
          <p:cNvPicPr>
            <a:picLocks noChangeAspect="1"/>
          </p:cNvPicPr>
          <p:nvPr/>
        </p:nvPicPr>
        <p:blipFill>
          <a:blip r:embed="rId5"/>
          <a:stretch>
            <a:fillRect/>
          </a:stretch>
        </p:blipFill>
        <p:spPr>
          <a:xfrm>
            <a:off x="731520" y="3858768"/>
            <a:ext cx="201168" cy="201168"/>
          </a:xfrm>
          <a:prstGeom prst="rect">
            <a:avLst/>
          </a:prstGeom>
        </p:spPr>
      </p:pic>
      <p:sp>
        <p:nvSpPr>
          <p:cNvPr id="16" name="Text 9"/>
          <p:cNvSpPr/>
          <p:nvPr/>
        </p:nvSpPr>
        <p:spPr>
          <a:xfrm>
            <a:off x="1097280" y="3767328"/>
            <a:ext cx="7406640" cy="411480"/>
          </a:xfrm>
          <a:prstGeom prst="rect">
            <a:avLst/>
          </a:prstGeom>
          <a:noFill/>
          <a:ln/>
        </p:spPr>
        <p:txBody>
          <a:bodyPr wrap="square" lIns="0" tIns="0" rIns="0" bIns="0" rtlCol="0" anchor="ctr"/>
          <a:lstStyle/>
          <a:p>
            <a:pPr indent="0" marL="0">
              <a:buNone/>
            </a:pPr>
            <a:r>
              <a:rPr lang="en-US" sz="1600" dirty="0">
                <a:solidFill>
                  <a:srgbClr val="FFFFFF"/>
                </a:solidFill>
                <a:latin typeface="Meiryo" pitchFamily="34" charset="0"/>
                <a:ea typeface="Meiryo" pitchFamily="34" charset="-122"/>
                <a:cs typeface="Meiryo" pitchFamily="34" charset="-120"/>
              </a:rPr>
              <a:t>会社情報・顧客情報・未公表情報・会社機会を私的利用しない</a:t>
            </a:r>
            <a:endParaRPr lang="en-US" sz="1600" dirty="0"/>
          </a:p>
        </p:txBody>
      </p:sp>
      <p:sp>
        <p:nvSpPr>
          <p:cNvPr id="17" name="Text 10"/>
          <p:cNvSpPr/>
          <p:nvPr/>
        </p:nvSpPr>
        <p:spPr>
          <a:xfrm>
            <a:off x="640080" y="4526280"/>
            <a:ext cx="7863840" cy="292608"/>
          </a:xfrm>
          <a:prstGeom prst="rect">
            <a:avLst/>
          </a:prstGeom>
          <a:noFill/>
          <a:ln/>
        </p:spPr>
        <p:txBody>
          <a:bodyPr wrap="square" lIns="0" tIns="0" rIns="0" bIns="0" rtlCol="0" anchor="ctr"/>
          <a:lstStyle/>
          <a:p>
            <a:pPr indent="0" marL="0">
              <a:buNone/>
            </a:pPr>
            <a:r>
              <a:rPr lang="en-US" sz="1250" i="1" dirty="0">
                <a:solidFill>
                  <a:srgbClr val="AEBCC9"/>
                </a:solidFill>
                <a:latin typeface="Meiryo" pitchFamily="34" charset="0"/>
                <a:ea typeface="Meiryo" pitchFamily="34" charset="-122"/>
                <a:cs typeface="Meiryo" pitchFamily="34" charset="-120"/>
              </a:rPr>
              <a:t>申告した人を疑う研修・私生活を無制限に監視する研修ではありません。</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利益相反は悪意がなくても起こる</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5</a:t>
            </a:r>
            <a:endParaRPr lang="en-US" sz="900" dirty="0"/>
          </a:p>
        </p:txBody>
      </p:sp>
      <p:sp>
        <p:nvSpPr>
          <p:cNvPr id="6" name="Text 4"/>
          <p:cNvSpPr/>
          <p:nvPr/>
        </p:nvSpPr>
        <p:spPr>
          <a:xfrm>
            <a:off x="548640" y="1188720"/>
            <a:ext cx="8138160" cy="365760"/>
          </a:xfrm>
          <a:prstGeom prst="rect">
            <a:avLst/>
          </a:prstGeom>
          <a:noFill/>
          <a:ln/>
        </p:spPr>
        <p:txBody>
          <a:bodyPr wrap="square" lIns="0" tIns="0" rIns="0" bIns="0" rtlCol="0" anchor="ctr"/>
          <a:lstStyle/>
          <a:p>
            <a:pPr indent="0" marL="0">
              <a:buNone/>
            </a:pPr>
            <a:r>
              <a:rPr lang="en-US" sz="1600" dirty="0">
                <a:solidFill>
                  <a:srgbClr val="263238"/>
                </a:solidFill>
                <a:latin typeface="Meiryo" pitchFamily="34" charset="0"/>
                <a:ea typeface="Meiryo" pitchFamily="34" charset="-122"/>
                <a:cs typeface="Meiryo" pitchFamily="34" charset="-120"/>
              </a:rPr>
              <a:t>「自分は公正に判断している」と思っていても問題になります。</a:t>
            </a:r>
            <a:endParaRPr lang="en-US" sz="1600" dirty="0"/>
          </a:p>
        </p:txBody>
      </p:sp>
      <p:sp>
        <p:nvSpPr>
          <p:cNvPr id="7" name="Shape 5"/>
          <p:cNvSpPr/>
          <p:nvPr/>
        </p:nvSpPr>
        <p:spPr>
          <a:xfrm>
            <a:off x="548640" y="1691640"/>
            <a:ext cx="2606040" cy="1874520"/>
          </a:xfrm>
          <a:prstGeom prst="roundRect">
            <a:avLst>
              <a:gd name="adj" fmla="val 3415"/>
            </a:avLst>
          </a:prstGeom>
          <a:solidFill>
            <a:srgbClr val="FFFFFF"/>
          </a:solidFill>
          <a:ln/>
          <a:effectLst>
            <a:outerShdw sx="100000" sy="100000" kx="0" ky="0" algn="bl" rotWithShape="0" blurRad="88900" dist="38100" dir="5400000">
              <a:srgbClr val="9AA7B2">
                <a:alpha val="22000"/>
              </a:srgbClr>
            </a:outerShdw>
          </a:effectLst>
        </p:spPr>
      </p:sp>
      <p:sp>
        <p:nvSpPr>
          <p:cNvPr id="8" name="Shape 6"/>
          <p:cNvSpPr/>
          <p:nvPr/>
        </p:nvSpPr>
        <p:spPr>
          <a:xfrm>
            <a:off x="1458468" y="1947672"/>
            <a:ext cx="786384" cy="786384"/>
          </a:xfrm>
          <a:prstGeom prst="ellipse">
            <a:avLst/>
          </a:prstGeom>
          <a:solidFill>
            <a:srgbClr val="E8EDF3"/>
          </a:solidFill>
          <a:ln/>
        </p:spPr>
      </p:sp>
      <p:pic>
        <p:nvPicPr>
          <p:cNvPr id="9" name="Image 0" descr="preencoded.png">    </p:cNvPr>
          <p:cNvPicPr>
            <a:picLocks noChangeAspect="1"/>
          </p:cNvPicPr>
          <p:nvPr/>
        </p:nvPicPr>
        <p:blipFill>
          <a:blip r:embed="rId1"/>
          <a:stretch>
            <a:fillRect/>
          </a:stretch>
        </p:blipFill>
        <p:spPr>
          <a:xfrm>
            <a:off x="1662928" y="2152132"/>
            <a:ext cx="377464" cy="377464"/>
          </a:xfrm>
          <a:prstGeom prst="rect">
            <a:avLst/>
          </a:prstGeom>
        </p:spPr>
      </p:pic>
      <p:sp>
        <p:nvSpPr>
          <p:cNvPr id="10" name="Text 7"/>
          <p:cNvSpPr/>
          <p:nvPr/>
        </p:nvSpPr>
        <p:spPr>
          <a:xfrm>
            <a:off x="685800" y="2807208"/>
            <a:ext cx="2331720" cy="365760"/>
          </a:xfrm>
          <a:prstGeom prst="rect">
            <a:avLst/>
          </a:prstGeom>
          <a:noFill/>
          <a:ln/>
        </p:spPr>
        <p:txBody>
          <a:bodyPr wrap="square" lIns="0" tIns="0" rIns="0" bIns="0" rtlCol="0" anchor="ctr"/>
          <a:lstStyle/>
          <a:p>
            <a:pPr algn="ctr" indent="0" marL="0">
              <a:buNone/>
            </a:pPr>
            <a:r>
              <a:rPr lang="en-US" sz="1550" b="1" dirty="0">
                <a:solidFill>
                  <a:srgbClr val="16314F"/>
                </a:solidFill>
                <a:latin typeface="Meiryo" pitchFamily="34" charset="0"/>
                <a:ea typeface="Meiryo" pitchFamily="34" charset="-122"/>
                <a:cs typeface="Meiryo" pitchFamily="34" charset="-120"/>
              </a:rPr>
              <a:t>外から見た公正性</a:t>
            </a:r>
            <a:endParaRPr lang="en-US" sz="1550" dirty="0"/>
          </a:p>
        </p:txBody>
      </p:sp>
      <p:sp>
        <p:nvSpPr>
          <p:cNvPr id="11" name="Text 8"/>
          <p:cNvSpPr/>
          <p:nvPr/>
        </p:nvSpPr>
        <p:spPr>
          <a:xfrm>
            <a:off x="731520" y="3154680"/>
            <a:ext cx="2240280" cy="365760"/>
          </a:xfrm>
          <a:prstGeom prst="rect">
            <a:avLst/>
          </a:prstGeom>
          <a:noFill/>
          <a:ln/>
        </p:spPr>
        <p:txBody>
          <a:bodyPr wrap="square" lIns="0" tIns="0" rIns="0" bIns="0" rtlCol="0" anchor="t"/>
          <a:lstStyle/>
          <a:p>
            <a:pPr algn="ctr" indent="0" marL="0">
              <a:buNone/>
            </a:pPr>
            <a:r>
              <a:rPr lang="en-US" sz="1200" dirty="0">
                <a:solidFill>
                  <a:srgbClr val="5B6B78"/>
                </a:solidFill>
                <a:latin typeface="Meiryo" pitchFamily="34" charset="0"/>
                <a:ea typeface="Meiryo" pitchFamily="34" charset="-122"/>
                <a:cs typeface="Meiryo" pitchFamily="34" charset="-120"/>
              </a:rPr>
              <a:t>本人の主観ではなく、第三者からの見え方が問われる</a:t>
            </a:r>
            <a:endParaRPr lang="en-US" sz="1200" dirty="0"/>
          </a:p>
        </p:txBody>
      </p:sp>
      <p:sp>
        <p:nvSpPr>
          <p:cNvPr id="12" name="Shape 9"/>
          <p:cNvSpPr/>
          <p:nvPr/>
        </p:nvSpPr>
        <p:spPr>
          <a:xfrm>
            <a:off x="3410712" y="1691640"/>
            <a:ext cx="2606040" cy="1874520"/>
          </a:xfrm>
          <a:prstGeom prst="roundRect">
            <a:avLst>
              <a:gd name="adj" fmla="val 3415"/>
            </a:avLst>
          </a:prstGeom>
          <a:solidFill>
            <a:srgbClr val="FFFFFF"/>
          </a:solidFill>
          <a:ln/>
          <a:effectLst>
            <a:outerShdw sx="100000" sy="100000" kx="0" ky="0" algn="bl" rotWithShape="0" blurRad="88900" dist="38100" dir="5400000">
              <a:srgbClr val="9AA7B2">
                <a:alpha val="22000"/>
              </a:srgbClr>
            </a:outerShdw>
          </a:effectLst>
        </p:spPr>
      </p:sp>
      <p:sp>
        <p:nvSpPr>
          <p:cNvPr id="13" name="Shape 10"/>
          <p:cNvSpPr/>
          <p:nvPr/>
        </p:nvSpPr>
        <p:spPr>
          <a:xfrm>
            <a:off x="4320540" y="1947672"/>
            <a:ext cx="786384" cy="786384"/>
          </a:xfrm>
          <a:prstGeom prst="ellipse">
            <a:avLst/>
          </a:prstGeom>
          <a:solidFill>
            <a:srgbClr val="E8EDF3"/>
          </a:solidFill>
          <a:ln/>
        </p:spPr>
      </p:sp>
      <p:pic>
        <p:nvPicPr>
          <p:cNvPr id="14" name="Image 1" descr="preencoded.png">    </p:cNvPr>
          <p:cNvPicPr>
            <a:picLocks noChangeAspect="1"/>
          </p:cNvPicPr>
          <p:nvPr/>
        </p:nvPicPr>
        <p:blipFill>
          <a:blip r:embed="rId2"/>
          <a:stretch>
            <a:fillRect/>
          </a:stretch>
        </p:blipFill>
        <p:spPr>
          <a:xfrm>
            <a:off x="4525000" y="2152132"/>
            <a:ext cx="377464" cy="377464"/>
          </a:xfrm>
          <a:prstGeom prst="rect">
            <a:avLst/>
          </a:prstGeom>
        </p:spPr>
      </p:pic>
      <p:sp>
        <p:nvSpPr>
          <p:cNvPr id="15" name="Text 11"/>
          <p:cNvSpPr/>
          <p:nvPr/>
        </p:nvSpPr>
        <p:spPr>
          <a:xfrm>
            <a:off x="3547872" y="2807208"/>
            <a:ext cx="2331720" cy="365760"/>
          </a:xfrm>
          <a:prstGeom prst="rect">
            <a:avLst/>
          </a:prstGeom>
          <a:noFill/>
          <a:ln/>
        </p:spPr>
        <p:txBody>
          <a:bodyPr wrap="square" lIns="0" tIns="0" rIns="0" bIns="0" rtlCol="0" anchor="ctr"/>
          <a:lstStyle/>
          <a:p>
            <a:pPr algn="ctr" indent="0" marL="0">
              <a:buNone/>
            </a:pPr>
            <a:r>
              <a:rPr lang="en-US" sz="1550" b="1" dirty="0">
                <a:solidFill>
                  <a:srgbClr val="16314F"/>
                </a:solidFill>
                <a:latin typeface="Meiryo" pitchFamily="34" charset="0"/>
                <a:ea typeface="Meiryo" pitchFamily="34" charset="-122"/>
                <a:cs typeface="Meiryo" pitchFamily="34" charset="-120"/>
              </a:rPr>
              <a:t>判断のゆがみ</a:t>
            </a:r>
            <a:endParaRPr lang="en-US" sz="1550" dirty="0"/>
          </a:p>
        </p:txBody>
      </p:sp>
      <p:sp>
        <p:nvSpPr>
          <p:cNvPr id="16" name="Text 12"/>
          <p:cNvSpPr/>
          <p:nvPr/>
        </p:nvSpPr>
        <p:spPr>
          <a:xfrm>
            <a:off x="3593592" y="3154680"/>
            <a:ext cx="2240280" cy="365760"/>
          </a:xfrm>
          <a:prstGeom prst="rect">
            <a:avLst/>
          </a:prstGeom>
          <a:noFill/>
          <a:ln/>
        </p:spPr>
        <p:txBody>
          <a:bodyPr wrap="square" lIns="0" tIns="0" rIns="0" bIns="0" rtlCol="0" anchor="t"/>
          <a:lstStyle/>
          <a:p>
            <a:pPr algn="ctr" indent="0" marL="0">
              <a:buNone/>
            </a:pPr>
            <a:r>
              <a:rPr lang="en-US" sz="1200" dirty="0">
                <a:solidFill>
                  <a:srgbClr val="5B6B78"/>
                </a:solidFill>
                <a:latin typeface="Meiryo" pitchFamily="34" charset="0"/>
                <a:ea typeface="Meiryo" pitchFamily="34" charset="-122"/>
                <a:cs typeface="Meiryo" pitchFamily="34" charset="-120"/>
              </a:rPr>
              <a:t>利害があると、無意識に評価や選定がゆがみ得る</a:t>
            </a:r>
            <a:endParaRPr lang="en-US" sz="1200" dirty="0"/>
          </a:p>
        </p:txBody>
      </p:sp>
      <p:sp>
        <p:nvSpPr>
          <p:cNvPr id="17" name="Shape 13"/>
          <p:cNvSpPr/>
          <p:nvPr/>
        </p:nvSpPr>
        <p:spPr>
          <a:xfrm>
            <a:off x="6272784" y="1691640"/>
            <a:ext cx="2606040" cy="1874520"/>
          </a:xfrm>
          <a:prstGeom prst="roundRect">
            <a:avLst>
              <a:gd name="adj" fmla="val 3415"/>
            </a:avLst>
          </a:prstGeom>
          <a:solidFill>
            <a:srgbClr val="FFFFFF"/>
          </a:solidFill>
          <a:ln/>
          <a:effectLst>
            <a:outerShdw sx="100000" sy="100000" kx="0" ky="0" algn="bl" rotWithShape="0" blurRad="88900" dist="38100" dir="5400000">
              <a:srgbClr val="9AA7B2">
                <a:alpha val="22000"/>
              </a:srgbClr>
            </a:outerShdw>
          </a:effectLst>
        </p:spPr>
      </p:sp>
      <p:sp>
        <p:nvSpPr>
          <p:cNvPr id="18" name="Shape 14"/>
          <p:cNvSpPr/>
          <p:nvPr/>
        </p:nvSpPr>
        <p:spPr>
          <a:xfrm>
            <a:off x="7182612" y="1947672"/>
            <a:ext cx="786384" cy="786384"/>
          </a:xfrm>
          <a:prstGeom prst="ellipse">
            <a:avLst/>
          </a:prstGeom>
          <a:solidFill>
            <a:srgbClr val="E8EDF3"/>
          </a:solidFill>
          <a:ln/>
        </p:spPr>
      </p:sp>
      <p:pic>
        <p:nvPicPr>
          <p:cNvPr id="19" name="Image 2" descr="preencoded.png">    </p:cNvPr>
          <p:cNvPicPr>
            <a:picLocks noChangeAspect="1"/>
          </p:cNvPicPr>
          <p:nvPr/>
        </p:nvPicPr>
        <p:blipFill>
          <a:blip r:embed="rId3"/>
          <a:stretch>
            <a:fillRect/>
          </a:stretch>
        </p:blipFill>
        <p:spPr>
          <a:xfrm>
            <a:off x="7387072" y="2152132"/>
            <a:ext cx="377464" cy="377464"/>
          </a:xfrm>
          <a:prstGeom prst="rect">
            <a:avLst/>
          </a:prstGeom>
        </p:spPr>
      </p:pic>
      <p:sp>
        <p:nvSpPr>
          <p:cNvPr id="20" name="Text 15"/>
          <p:cNvSpPr/>
          <p:nvPr/>
        </p:nvSpPr>
        <p:spPr>
          <a:xfrm>
            <a:off x="6409944" y="2807208"/>
            <a:ext cx="2331720" cy="365760"/>
          </a:xfrm>
          <a:prstGeom prst="rect">
            <a:avLst/>
          </a:prstGeom>
          <a:noFill/>
          <a:ln/>
        </p:spPr>
        <p:txBody>
          <a:bodyPr wrap="square" lIns="0" tIns="0" rIns="0" bIns="0" rtlCol="0" anchor="ctr"/>
          <a:lstStyle/>
          <a:p>
            <a:pPr algn="ctr" indent="0" marL="0">
              <a:buNone/>
            </a:pPr>
            <a:r>
              <a:rPr lang="en-US" sz="1550" b="1" dirty="0">
                <a:solidFill>
                  <a:srgbClr val="16314F"/>
                </a:solidFill>
                <a:latin typeface="Meiryo" pitchFamily="34" charset="0"/>
                <a:ea typeface="Meiryo" pitchFamily="34" charset="-122"/>
                <a:cs typeface="Meiryo" pitchFamily="34" charset="-120"/>
              </a:rPr>
              <a:t>会社と本人の保護</a:t>
            </a:r>
            <a:endParaRPr lang="en-US" sz="1550" dirty="0"/>
          </a:p>
        </p:txBody>
      </p:sp>
      <p:sp>
        <p:nvSpPr>
          <p:cNvPr id="21" name="Text 16"/>
          <p:cNvSpPr/>
          <p:nvPr/>
        </p:nvSpPr>
        <p:spPr>
          <a:xfrm>
            <a:off x="6455664" y="3154680"/>
            <a:ext cx="2240280" cy="365760"/>
          </a:xfrm>
          <a:prstGeom prst="rect">
            <a:avLst/>
          </a:prstGeom>
          <a:noFill/>
          <a:ln/>
        </p:spPr>
        <p:txBody>
          <a:bodyPr wrap="square" lIns="0" tIns="0" rIns="0" bIns="0" rtlCol="0" anchor="t"/>
          <a:lstStyle/>
          <a:p>
            <a:pPr algn="ctr" indent="0" marL="0">
              <a:buNone/>
            </a:pPr>
            <a:r>
              <a:rPr lang="en-US" sz="1200" dirty="0">
                <a:solidFill>
                  <a:srgbClr val="5B6B78"/>
                </a:solidFill>
                <a:latin typeface="Meiryo" pitchFamily="34" charset="0"/>
                <a:ea typeface="Meiryo" pitchFamily="34" charset="-122"/>
                <a:cs typeface="Meiryo" pitchFamily="34" charset="-120"/>
              </a:rPr>
              <a:t>申告しておけば、後で疑われたときに身を守れる</a:t>
            </a:r>
            <a:endParaRPr lang="en-US" sz="1200" dirty="0"/>
          </a:p>
        </p:txBody>
      </p:sp>
      <p:sp>
        <p:nvSpPr>
          <p:cNvPr id="22" name="Shape 17"/>
          <p:cNvSpPr/>
          <p:nvPr/>
        </p:nvSpPr>
        <p:spPr>
          <a:xfrm>
            <a:off x="548640" y="3794760"/>
            <a:ext cx="8046720" cy="713232"/>
          </a:xfrm>
          <a:prstGeom prst="roundRect">
            <a:avLst>
              <a:gd name="adj" fmla="val 8974"/>
            </a:avLst>
          </a:prstGeom>
          <a:solidFill>
            <a:srgbClr val="F8E6E3"/>
          </a:solidFill>
          <a:ln/>
          <a:effectLst>
            <a:outerShdw sx="100000" sy="100000" kx="0" ky="0" algn="bl" rotWithShape="0" blurRad="88900" dist="38100" dir="5400000">
              <a:srgbClr val="9AA7B2">
                <a:alpha val="22000"/>
              </a:srgbClr>
            </a:outerShdw>
          </a:effectLst>
        </p:spPr>
      </p:sp>
      <p:pic>
        <p:nvPicPr>
          <p:cNvPr id="23" name="Image 3" descr="preencoded.png">    </p:cNvPr>
          <p:cNvPicPr>
            <a:picLocks noChangeAspect="1"/>
          </p:cNvPicPr>
          <p:nvPr/>
        </p:nvPicPr>
        <p:blipFill>
          <a:blip r:embed="rId4"/>
          <a:stretch>
            <a:fillRect/>
          </a:stretch>
        </p:blipFill>
        <p:spPr>
          <a:xfrm>
            <a:off x="777240" y="3986784"/>
            <a:ext cx="329184" cy="329184"/>
          </a:xfrm>
          <a:prstGeom prst="rect">
            <a:avLst/>
          </a:prstGeom>
        </p:spPr>
      </p:pic>
      <p:sp>
        <p:nvSpPr>
          <p:cNvPr id="24" name="Text 18"/>
          <p:cNvSpPr/>
          <p:nvPr/>
        </p:nvSpPr>
        <p:spPr>
          <a:xfrm>
            <a:off x="1234440" y="3794760"/>
            <a:ext cx="7223760" cy="713232"/>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「会社に損がなければ利益相反ではない」「本人が公正なら問題ない」は誤りです。</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400" b="1" dirty="0">
                <a:solidFill>
                  <a:srgbClr val="16314F"/>
                </a:solidFill>
                <a:latin typeface="Meiryo" pitchFamily="34" charset="0"/>
                <a:ea typeface="Meiryo" pitchFamily="34" charset="-122"/>
                <a:cs typeface="Meiryo" pitchFamily="34" charset="-120"/>
              </a:rPr>
              <a:t>第14・16・17・19・20話との違い</a:t>
            </a:r>
            <a:endParaRPr lang="en-US" sz="24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6</a:t>
            </a:r>
            <a:endParaRPr lang="en-US" sz="900" dirty="0"/>
          </a:p>
        </p:txBody>
      </p:sp>
      <p:sp>
        <p:nvSpPr>
          <p:cNvPr id="6" name="Text 4"/>
          <p:cNvSpPr/>
          <p:nvPr/>
        </p:nvSpPr>
        <p:spPr>
          <a:xfrm>
            <a:off x="548640" y="1170432"/>
            <a:ext cx="8138160" cy="365760"/>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本研修の中心は、副業・親族会社・取引先との個人的関係・会社情報の私的利用・申告です。</a:t>
            </a:r>
            <a:endParaRPr lang="en-US" sz="135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48640" y="1572768"/>
          <a:ext cx="8046720" cy="914400"/>
        </p:xfrm>
        <a:graphic>
          <a:graphicData uri="http://schemas.openxmlformats.org/drawingml/2006/table">
            <a:tbl>
              <a:tblPr/>
              <a:tblGrid>
                <a:gridCol w="2286000"/>
                <a:gridCol w="3200400"/>
                <a:gridCol w="2560320"/>
              </a:tblGrid>
              <a:tr h="548640">
                <a:tc>
                  <a:txBody>
                    <a:bodyPr/>
                    <a:lstStyle/>
                    <a:p>
                      <a:pPr algn="ctr" indent="0" marL="0">
                        <a:buNone/>
                      </a:pPr>
                      <a:r>
                        <a:rPr lang="en-US" sz="1250" b="1" dirty="0">
                          <a:solidFill>
                            <a:srgbClr val="FFFFFF"/>
                          </a:solidFill>
                        </a:rPr>
                        <a:t>回・テーマ</a:t>
                      </a:r>
                      <a:endParaRPr lang="en-US" sz="125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16314F"/>
                    </a:solidFill>
                  </a:tcPr>
                </a:tc>
                <a:tc>
                  <a:txBody>
                    <a:bodyPr/>
                    <a:lstStyle/>
                    <a:p>
                      <a:pPr algn="ctr" indent="0" marL="0">
                        <a:buNone/>
                      </a:pPr>
                      <a:r>
                        <a:rPr lang="en-US" sz="1250" b="1" dirty="0">
                          <a:solidFill>
                            <a:srgbClr val="FFFFFF"/>
                          </a:solidFill>
                        </a:rPr>
                        <a:t>その回で扱う（本研修では深入りしない）</a:t>
                      </a:r>
                      <a:endParaRPr lang="en-US" sz="125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16314F"/>
                    </a:solidFill>
                  </a:tcPr>
                </a:tc>
                <a:tc>
                  <a:txBody>
                    <a:bodyPr/>
                    <a:lstStyle/>
                    <a:p>
                      <a:pPr algn="ctr" indent="0" marL="0">
                        <a:buNone/>
                      </a:pPr>
                      <a:r>
                        <a:rPr lang="en-US" sz="1250" b="1" dirty="0">
                          <a:solidFill>
                            <a:srgbClr val="16314F"/>
                          </a:solidFill>
                        </a:rPr>
                        <a:t>本研修(第15回)での扱い</a:t>
                      </a:r>
                      <a:endParaRPr lang="en-US" sz="125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B58A3A"/>
                    </a:solidFill>
                  </a:tcPr>
                </a:tc>
              </a:tr>
              <a:tr h="548640">
                <a:tc>
                  <a:txBody>
                    <a:bodyPr/>
                    <a:lstStyle/>
                    <a:p>
                      <a:pPr algn="l" indent="0" marL="0">
                        <a:buNone/>
                      </a:pPr>
                      <a:r>
                        <a:rPr lang="en-US" sz="1200" b="1" dirty="0">
                          <a:solidFill>
                            <a:srgbClr val="16314F"/>
                          </a:solidFill>
                        </a:rPr>
                        <a:t>第14回 接待・贈答・贈収賄</a:t>
                      </a:r>
                      <a:endParaRPr lang="en-US" sz="120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FFFFFF"/>
                    </a:solidFill>
                  </a:tcPr>
                </a:tc>
                <a:tc>
                  <a:txBody>
                    <a:bodyPr/>
                    <a:lstStyle/>
                    <a:p>
                      <a:pPr algn="l" indent="0" marL="0">
                        <a:buNone/>
                      </a:pPr>
                      <a:r>
                        <a:rPr lang="en-US" sz="1150" dirty="0">
                          <a:solidFill>
                            <a:srgbClr val="5B6B78"/>
                          </a:solidFill>
                        </a:rPr>
                        <a:t>金額基準・公務員・外国公務員贈賄の詳細</a:t>
                      </a:r>
                      <a:endParaRPr lang="en-US" sz="115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FFFFFF"/>
                    </a:solidFill>
                  </a:tcPr>
                </a:tc>
                <a:tc>
                  <a:txBody>
                    <a:bodyPr/>
                    <a:lstStyle/>
                    <a:p>
                      <a:pPr algn="l" indent="0" marL="0">
                        <a:buNone/>
                      </a:pPr>
                      <a:r>
                        <a:rPr lang="en-US" sz="1150" b="1" dirty="0">
                          <a:solidFill>
                            <a:srgbClr val="237A75"/>
                          </a:solidFill>
                        </a:rPr>
                        <a:t>便益が判断に影響する点のみ接続</a:t>
                      </a:r>
                      <a:endParaRPr lang="en-US" sz="115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E4F0EF"/>
                    </a:solidFill>
                  </a:tcPr>
                </a:tc>
              </a:tr>
              <a:tr h="548640">
                <a:tc>
                  <a:txBody>
                    <a:bodyPr/>
                    <a:lstStyle/>
                    <a:p>
                      <a:pPr algn="l" indent="0" marL="0">
                        <a:buNone/>
                      </a:pPr>
                      <a:r>
                        <a:rPr lang="en-US" sz="1200" b="1" dirty="0">
                          <a:solidFill>
                            <a:srgbClr val="16314F"/>
                          </a:solidFill>
                        </a:rPr>
                        <a:t>第16回 独占禁止法</a:t>
                      </a:r>
                      <a:endParaRPr lang="en-US" sz="120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E8EDF3"/>
                    </a:solidFill>
                  </a:tcPr>
                </a:tc>
                <a:tc>
                  <a:txBody>
                    <a:bodyPr/>
                    <a:lstStyle/>
                    <a:p>
                      <a:pPr algn="l" indent="0" marL="0">
                        <a:buNone/>
                      </a:pPr>
                      <a:r>
                        <a:rPr lang="en-US" sz="1150" dirty="0">
                          <a:solidFill>
                            <a:srgbClr val="5B6B78"/>
                          </a:solidFill>
                        </a:rPr>
                        <a:t>カルテル・情報交換・談合の詳細</a:t>
                      </a:r>
                      <a:endParaRPr lang="en-US" sz="115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E8EDF3"/>
                    </a:solidFill>
                  </a:tcPr>
                </a:tc>
                <a:tc>
                  <a:txBody>
                    <a:bodyPr/>
                    <a:lstStyle/>
                    <a:p>
                      <a:pPr algn="l" indent="0" marL="0">
                        <a:buNone/>
                      </a:pPr>
                      <a:r>
                        <a:rPr lang="en-US" sz="1150" b="1" dirty="0">
                          <a:solidFill>
                            <a:srgbClr val="237A75"/>
                          </a:solidFill>
                        </a:rPr>
                        <a:t>競合に副業・顧問で関与するリスクのみ</a:t>
                      </a:r>
                      <a:endParaRPr lang="en-US" sz="115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E4F0EF"/>
                    </a:solidFill>
                  </a:tcPr>
                </a:tc>
              </a:tr>
              <a:tr h="548640">
                <a:tc>
                  <a:txBody>
                    <a:bodyPr/>
                    <a:lstStyle/>
                    <a:p>
                      <a:pPr algn="l" indent="0" marL="0">
                        <a:buNone/>
                      </a:pPr>
                      <a:r>
                        <a:rPr lang="en-US" sz="1200" b="1" dirty="0">
                          <a:solidFill>
                            <a:srgbClr val="16314F"/>
                          </a:solidFill>
                        </a:rPr>
                        <a:t>第17回 取適法</a:t>
                      </a:r>
                      <a:endParaRPr lang="en-US" sz="120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FFFFFF"/>
                    </a:solidFill>
                  </a:tcPr>
                </a:tc>
                <a:tc>
                  <a:txBody>
                    <a:bodyPr/>
                    <a:lstStyle/>
                    <a:p>
                      <a:pPr algn="l" indent="0" marL="0">
                        <a:buNone/>
                      </a:pPr>
                      <a:r>
                        <a:rPr lang="en-US" sz="1150" dirty="0">
                          <a:solidFill>
                            <a:srgbClr val="5B6B78"/>
                          </a:solidFill>
                        </a:rPr>
                        <a:t>減額・買いたたき・支払遅延の詳細</a:t>
                      </a:r>
                      <a:endParaRPr lang="en-US" sz="115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FFFFFF"/>
                    </a:solidFill>
                  </a:tcPr>
                </a:tc>
                <a:tc>
                  <a:txBody>
                    <a:bodyPr/>
                    <a:lstStyle/>
                    <a:p>
                      <a:pPr algn="l" indent="0" marL="0">
                        <a:buNone/>
                      </a:pPr>
                      <a:r>
                        <a:rPr lang="en-US" sz="1150" b="1" dirty="0">
                          <a:solidFill>
                            <a:srgbClr val="237A75"/>
                          </a:solidFill>
                        </a:rPr>
                        <a:t>親族会社・友人会社の選定の利益相反</a:t>
                      </a:r>
                      <a:endParaRPr lang="en-US" sz="115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E4F0EF"/>
                    </a:solidFill>
                  </a:tcPr>
                </a:tc>
              </a:tr>
              <a:tr h="548640">
                <a:tc>
                  <a:txBody>
                    <a:bodyPr/>
                    <a:lstStyle/>
                    <a:p>
                      <a:pPr algn="l" indent="0" marL="0">
                        <a:buNone/>
                      </a:pPr>
                      <a:r>
                        <a:rPr lang="en-US" sz="1200" b="1" dirty="0">
                          <a:solidFill>
                            <a:srgbClr val="16314F"/>
                          </a:solidFill>
                        </a:rPr>
                        <a:t>第19回 契約締結権限</a:t>
                      </a:r>
                      <a:endParaRPr lang="en-US" sz="120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E8EDF3"/>
                    </a:solidFill>
                  </a:tcPr>
                </a:tc>
                <a:tc>
                  <a:txBody>
                    <a:bodyPr/>
                    <a:lstStyle/>
                    <a:p>
                      <a:pPr algn="l" indent="0" marL="0">
                        <a:buNone/>
                      </a:pPr>
                      <a:r>
                        <a:rPr lang="en-US" sz="1150" dirty="0">
                          <a:solidFill>
                            <a:srgbClr val="5B6B78"/>
                          </a:solidFill>
                        </a:rPr>
                        <a:t>押印・電子契約・代理権の詳細</a:t>
                      </a:r>
                      <a:endParaRPr lang="en-US" sz="115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E8EDF3"/>
                    </a:solidFill>
                  </a:tcPr>
                </a:tc>
                <a:tc>
                  <a:txBody>
                    <a:bodyPr/>
                    <a:lstStyle/>
                    <a:p>
                      <a:pPr algn="l" indent="0" marL="0">
                        <a:buNone/>
                      </a:pPr>
                      <a:r>
                        <a:rPr lang="en-US" sz="1150" b="1" dirty="0">
                          <a:solidFill>
                            <a:srgbClr val="237A75"/>
                          </a:solidFill>
                        </a:rPr>
                        <a:t>利益相反相手との契約・無承認発注</a:t>
                      </a:r>
                      <a:endParaRPr lang="en-US" sz="115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E4F0EF"/>
                    </a:solidFill>
                  </a:tcPr>
                </a:tc>
              </a:tr>
              <a:tr h="548640">
                <a:tc>
                  <a:txBody>
                    <a:bodyPr/>
                    <a:lstStyle/>
                    <a:p>
                      <a:pPr algn="l" indent="0" marL="0">
                        <a:buNone/>
                      </a:pPr>
                      <a:r>
                        <a:rPr lang="en-US" sz="1200" b="1" dirty="0">
                          <a:solidFill>
                            <a:srgbClr val="16314F"/>
                          </a:solidFill>
                        </a:rPr>
                        <a:t>第20回 インサイダー取引</a:t>
                      </a:r>
                      <a:endParaRPr lang="en-US" sz="120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FFFFFF"/>
                    </a:solidFill>
                  </a:tcPr>
                </a:tc>
                <a:tc>
                  <a:txBody>
                    <a:bodyPr/>
                    <a:lstStyle/>
                    <a:p>
                      <a:pPr algn="l" indent="0" marL="0">
                        <a:buNone/>
                      </a:pPr>
                      <a:r>
                        <a:rPr lang="en-US" sz="1150" dirty="0">
                          <a:solidFill>
                            <a:srgbClr val="5B6B78"/>
                          </a:solidFill>
                        </a:rPr>
                        <a:t>重要事実・公開買付け・情報受領者</a:t>
                      </a:r>
                      <a:endParaRPr lang="en-US" sz="115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FFFFFF"/>
                    </a:solidFill>
                  </a:tcPr>
                </a:tc>
                <a:tc>
                  <a:txBody>
                    <a:bodyPr/>
                    <a:lstStyle/>
                    <a:p>
                      <a:pPr algn="l" indent="0" marL="0">
                        <a:buNone/>
                      </a:pPr>
                      <a:r>
                        <a:rPr lang="en-US" sz="1150" b="1" dirty="0">
                          <a:solidFill>
                            <a:srgbClr val="237A75"/>
                          </a:solidFill>
                        </a:rPr>
                        <a:t>未公表情報の私的利用という観点のみ</a:t>
                      </a:r>
                      <a:endParaRPr lang="en-US" sz="1150" dirty="0"/>
                    </a:p>
                  </a:txBody>
                  <a:tcPr marL="63500" marR="63500" marT="38100" marB="38100" anchor="ctr">
                    <a:lnL w="12700" cap="flat" cmpd="sng" algn="ctr">
                      <a:solidFill>
                        <a:srgbClr val="D7DEE5"/>
                      </a:solidFill>
                      <a:prstDash val="solid"/>
                      <a:round/>
                      <a:headEnd type="none" w="med" len="med"/>
                      <a:tailEnd type="none" w="med" len="med"/>
                    </a:lnL>
                    <a:lnR w="12700" cap="flat" cmpd="sng" algn="ctr">
                      <a:solidFill>
                        <a:srgbClr val="D7DEE5"/>
                      </a:solidFill>
                      <a:prstDash val="solid"/>
                      <a:round/>
                      <a:headEnd type="none" w="med" len="med"/>
                      <a:tailEnd type="none" w="med" len="med"/>
                    </a:lnR>
                    <a:lnT w="12700" cap="flat" cmpd="sng" algn="ctr">
                      <a:solidFill>
                        <a:srgbClr val="D7DEE5"/>
                      </a:solidFill>
                      <a:prstDash val="solid"/>
                      <a:round/>
                      <a:headEnd type="none" w="med" len="med"/>
                      <a:tailEnd type="none" w="med" len="med"/>
                    </a:lnT>
                    <a:lnB w="12700" cap="flat" cmpd="sng" algn="ctr">
                      <a:solidFill>
                        <a:srgbClr val="D7DEE5"/>
                      </a:solidFill>
                      <a:prstDash val="solid"/>
                      <a:round/>
                      <a:headEnd type="none" w="med" len="med"/>
                      <a:tailEnd type="none" w="med" len="med"/>
                    </a:lnB>
                    <a:solidFill>
                      <a:srgbClr val="E4F0EF"/>
                    </a:solid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利益相反の基本構造</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7</a:t>
            </a:r>
            <a:endParaRPr lang="en-US" sz="900" dirty="0"/>
          </a:p>
        </p:txBody>
      </p:sp>
      <p:sp>
        <p:nvSpPr>
          <p:cNvPr id="6" name="Shape 4"/>
          <p:cNvSpPr/>
          <p:nvPr/>
        </p:nvSpPr>
        <p:spPr>
          <a:xfrm>
            <a:off x="640080" y="1417320"/>
            <a:ext cx="3200400" cy="2377440"/>
          </a:xfrm>
          <a:prstGeom prst="roundRect">
            <a:avLst>
              <a:gd name="adj" fmla="val 2692"/>
            </a:avLst>
          </a:prstGeom>
          <a:solidFill>
            <a:srgbClr val="E8EDF3"/>
          </a:solidFill>
          <a:ln/>
          <a:effectLst>
            <a:outerShdw sx="100000" sy="100000" kx="0" ky="0" algn="bl" rotWithShape="0" blurRad="88900" dist="38100" dir="5400000">
              <a:srgbClr val="9AA7B2">
                <a:alpha val="22000"/>
              </a:srgbClr>
            </a:outerShdw>
          </a:effectLst>
        </p:spPr>
      </p:sp>
      <p:sp>
        <p:nvSpPr>
          <p:cNvPr id="7" name="Text 5"/>
          <p:cNvSpPr/>
          <p:nvPr/>
        </p:nvSpPr>
        <p:spPr>
          <a:xfrm>
            <a:off x="640080" y="1600200"/>
            <a:ext cx="3200400" cy="411480"/>
          </a:xfrm>
          <a:prstGeom prst="rect">
            <a:avLst/>
          </a:prstGeom>
          <a:noFill/>
          <a:ln/>
        </p:spPr>
        <p:txBody>
          <a:bodyPr wrap="square" lIns="0" tIns="0" rIns="0" bIns="0" rtlCol="0" anchor="ctr"/>
          <a:lstStyle/>
          <a:p>
            <a:pPr algn="ctr" indent="0" marL="0">
              <a:buNone/>
            </a:pPr>
            <a:r>
              <a:rPr lang="en-US" sz="1700" b="1" dirty="0">
                <a:solidFill>
                  <a:srgbClr val="16314F"/>
                </a:solidFill>
                <a:latin typeface="Meiryo" pitchFamily="34" charset="0"/>
                <a:ea typeface="Meiryo" pitchFamily="34" charset="-122"/>
                <a:cs typeface="Meiryo" pitchFamily="34" charset="-120"/>
              </a:rPr>
              <a:t>会社の利益</a:t>
            </a:r>
            <a:endParaRPr lang="en-US" sz="1700" dirty="0"/>
          </a:p>
        </p:txBody>
      </p:sp>
      <p:sp>
        <p:nvSpPr>
          <p:cNvPr id="8" name="Shape 6"/>
          <p:cNvSpPr/>
          <p:nvPr/>
        </p:nvSpPr>
        <p:spPr>
          <a:xfrm>
            <a:off x="1828800" y="2103120"/>
            <a:ext cx="822960" cy="822960"/>
          </a:xfrm>
          <a:prstGeom prst="ellipse">
            <a:avLst/>
          </a:prstGeom>
          <a:solidFill>
            <a:srgbClr val="FFFFFF"/>
          </a:solidFill>
          <a:ln/>
        </p:spPr>
      </p:sp>
      <p:pic>
        <p:nvPicPr>
          <p:cNvPr id="9" name="Image 0" descr="preencoded.png">    </p:cNvPr>
          <p:cNvPicPr>
            <a:picLocks noChangeAspect="1"/>
          </p:cNvPicPr>
          <p:nvPr/>
        </p:nvPicPr>
        <p:blipFill>
          <a:blip r:embed="rId1"/>
          <a:stretch>
            <a:fillRect/>
          </a:stretch>
        </p:blipFill>
        <p:spPr>
          <a:xfrm>
            <a:off x="2042770" y="2317090"/>
            <a:ext cx="395021" cy="395021"/>
          </a:xfrm>
          <a:prstGeom prst="rect">
            <a:avLst/>
          </a:prstGeom>
        </p:spPr>
      </p:pic>
      <p:sp>
        <p:nvSpPr>
          <p:cNvPr id="10" name="Text 7"/>
          <p:cNvSpPr/>
          <p:nvPr/>
        </p:nvSpPr>
        <p:spPr>
          <a:xfrm>
            <a:off x="777240" y="3063240"/>
            <a:ext cx="2926080" cy="640080"/>
          </a:xfrm>
          <a:prstGeom prst="rect">
            <a:avLst/>
          </a:prstGeom>
          <a:noFill/>
          <a:ln/>
        </p:spPr>
        <p:txBody>
          <a:bodyPr wrap="square" lIns="0" tIns="0" rIns="0" bIns="0" rtlCol="0" anchor="t"/>
          <a:lstStyle/>
          <a:p>
            <a:pPr algn="ctr" indent="0" marL="0">
              <a:buNone/>
            </a:pPr>
            <a:r>
              <a:rPr lang="en-US" sz="1300" dirty="0">
                <a:solidFill>
                  <a:srgbClr val="5B6B78"/>
                </a:solidFill>
                <a:latin typeface="Meiryo" pitchFamily="34" charset="0"/>
                <a:ea typeface="Meiryo" pitchFamily="34" charset="-122"/>
                <a:cs typeface="Meiryo" pitchFamily="34" charset="-120"/>
              </a:rPr>
              <a:t>公正な選定・評価・取引・投資判断</a:t>
            </a:r>
            <a:endParaRPr lang="en-US" sz="1300" dirty="0"/>
          </a:p>
        </p:txBody>
      </p:sp>
      <p:sp>
        <p:nvSpPr>
          <p:cNvPr id="11" name="Shape 8"/>
          <p:cNvSpPr/>
          <p:nvPr/>
        </p:nvSpPr>
        <p:spPr>
          <a:xfrm>
            <a:off x="4069080" y="2331720"/>
            <a:ext cx="1005840" cy="1005840"/>
          </a:xfrm>
          <a:prstGeom prst="ellipse">
            <a:avLst/>
          </a:prstGeom>
          <a:solidFill>
            <a:srgbClr val="F3ECDD"/>
          </a:solidFill>
          <a:ln/>
        </p:spPr>
      </p:sp>
      <p:pic>
        <p:nvPicPr>
          <p:cNvPr id="12" name="Image 1" descr="preencoded.png">    </p:cNvPr>
          <p:cNvPicPr>
            <a:picLocks noChangeAspect="1"/>
          </p:cNvPicPr>
          <p:nvPr/>
        </p:nvPicPr>
        <p:blipFill>
          <a:blip r:embed="rId2"/>
          <a:stretch>
            <a:fillRect/>
          </a:stretch>
        </p:blipFill>
        <p:spPr>
          <a:xfrm>
            <a:off x="4330598" y="2593238"/>
            <a:ext cx="482803" cy="482803"/>
          </a:xfrm>
          <a:prstGeom prst="rect">
            <a:avLst/>
          </a:prstGeom>
        </p:spPr>
      </p:pic>
      <p:sp>
        <p:nvSpPr>
          <p:cNvPr id="13" name="Text 9"/>
          <p:cNvSpPr/>
          <p:nvPr/>
        </p:nvSpPr>
        <p:spPr>
          <a:xfrm>
            <a:off x="4069080" y="3383280"/>
            <a:ext cx="1005840" cy="320040"/>
          </a:xfrm>
          <a:prstGeom prst="rect">
            <a:avLst/>
          </a:prstGeom>
          <a:noFill/>
          <a:ln/>
        </p:spPr>
        <p:txBody>
          <a:bodyPr wrap="square" lIns="0" tIns="0" rIns="0" bIns="0" rtlCol="0" anchor="ctr"/>
          <a:lstStyle/>
          <a:p>
            <a:pPr algn="ctr" indent="0" marL="0">
              <a:buNone/>
            </a:pPr>
            <a:r>
              <a:rPr lang="en-US" sz="1400" b="1" dirty="0">
                <a:solidFill>
                  <a:srgbClr val="B58A3A"/>
                </a:solidFill>
                <a:latin typeface="Meiryo" pitchFamily="34" charset="0"/>
                <a:ea typeface="Meiryo" pitchFamily="34" charset="-122"/>
                <a:cs typeface="Meiryo" pitchFamily="34" charset="-120"/>
              </a:rPr>
              <a:t>VS</a:t>
            </a:r>
            <a:endParaRPr lang="en-US" sz="1400" dirty="0"/>
          </a:p>
        </p:txBody>
      </p:sp>
      <p:sp>
        <p:nvSpPr>
          <p:cNvPr id="14" name="Shape 10"/>
          <p:cNvSpPr/>
          <p:nvPr/>
        </p:nvSpPr>
        <p:spPr>
          <a:xfrm>
            <a:off x="5303520" y="1417320"/>
            <a:ext cx="3200400" cy="2377440"/>
          </a:xfrm>
          <a:prstGeom prst="roundRect">
            <a:avLst>
              <a:gd name="adj" fmla="val 2692"/>
            </a:avLst>
          </a:prstGeom>
          <a:solidFill>
            <a:srgbClr val="E4F0EF"/>
          </a:solidFill>
          <a:ln/>
          <a:effectLst>
            <a:outerShdw sx="100000" sy="100000" kx="0" ky="0" algn="bl" rotWithShape="0" blurRad="88900" dist="38100" dir="5400000">
              <a:srgbClr val="9AA7B2">
                <a:alpha val="22000"/>
              </a:srgbClr>
            </a:outerShdw>
          </a:effectLst>
        </p:spPr>
      </p:sp>
      <p:sp>
        <p:nvSpPr>
          <p:cNvPr id="15" name="Text 11"/>
          <p:cNvSpPr/>
          <p:nvPr/>
        </p:nvSpPr>
        <p:spPr>
          <a:xfrm>
            <a:off x="5303520" y="1600200"/>
            <a:ext cx="3200400" cy="411480"/>
          </a:xfrm>
          <a:prstGeom prst="rect">
            <a:avLst/>
          </a:prstGeom>
          <a:noFill/>
          <a:ln/>
        </p:spPr>
        <p:txBody>
          <a:bodyPr wrap="square" lIns="0" tIns="0" rIns="0" bIns="0" rtlCol="0" anchor="ctr"/>
          <a:lstStyle/>
          <a:p>
            <a:pPr algn="ctr" indent="0" marL="0">
              <a:buNone/>
            </a:pPr>
            <a:r>
              <a:rPr lang="en-US" sz="1700" b="1" dirty="0">
                <a:solidFill>
                  <a:srgbClr val="237A75"/>
                </a:solidFill>
                <a:latin typeface="Meiryo" pitchFamily="34" charset="0"/>
                <a:ea typeface="Meiryo" pitchFamily="34" charset="-122"/>
                <a:cs typeface="Meiryo" pitchFamily="34" charset="-120"/>
              </a:rPr>
              <a:t>個人的な利益</a:t>
            </a:r>
            <a:endParaRPr lang="en-US" sz="1700" dirty="0"/>
          </a:p>
        </p:txBody>
      </p:sp>
      <p:sp>
        <p:nvSpPr>
          <p:cNvPr id="16" name="Shape 12"/>
          <p:cNvSpPr/>
          <p:nvPr/>
        </p:nvSpPr>
        <p:spPr>
          <a:xfrm>
            <a:off x="6492240" y="2103120"/>
            <a:ext cx="822960" cy="822960"/>
          </a:xfrm>
          <a:prstGeom prst="ellipse">
            <a:avLst/>
          </a:prstGeom>
          <a:solidFill>
            <a:srgbClr val="FFFFFF"/>
          </a:solidFill>
          <a:ln/>
        </p:spPr>
      </p:sp>
      <p:pic>
        <p:nvPicPr>
          <p:cNvPr id="17" name="Image 2" descr="preencoded.png">    </p:cNvPr>
          <p:cNvPicPr>
            <a:picLocks noChangeAspect="1"/>
          </p:cNvPicPr>
          <p:nvPr/>
        </p:nvPicPr>
        <p:blipFill>
          <a:blip r:embed="rId3"/>
          <a:stretch>
            <a:fillRect/>
          </a:stretch>
        </p:blipFill>
        <p:spPr>
          <a:xfrm>
            <a:off x="6706210" y="2317090"/>
            <a:ext cx="395021" cy="395021"/>
          </a:xfrm>
          <a:prstGeom prst="rect">
            <a:avLst/>
          </a:prstGeom>
        </p:spPr>
      </p:pic>
      <p:sp>
        <p:nvSpPr>
          <p:cNvPr id="18" name="Text 13"/>
          <p:cNvSpPr/>
          <p:nvPr/>
        </p:nvSpPr>
        <p:spPr>
          <a:xfrm>
            <a:off x="5440680" y="3063240"/>
            <a:ext cx="2926080" cy="640080"/>
          </a:xfrm>
          <a:prstGeom prst="rect">
            <a:avLst/>
          </a:prstGeom>
          <a:noFill/>
          <a:ln/>
        </p:spPr>
        <p:txBody>
          <a:bodyPr wrap="square" lIns="0" tIns="0" rIns="0" bIns="0" rtlCol="0" anchor="t"/>
          <a:lstStyle/>
          <a:p>
            <a:pPr algn="ctr" indent="0" marL="0">
              <a:buNone/>
            </a:pPr>
            <a:r>
              <a:rPr lang="en-US" sz="1300" dirty="0">
                <a:solidFill>
                  <a:srgbClr val="5B6B78"/>
                </a:solidFill>
                <a:latin typeface="Meiryo" pitchFamily="34" charset="0"/>
                <a:ea typeface="Meiryo" pitchFamily="34" charset="-122"/>
                <a:cs typeface="Meiryo" pitchFamily="34" charset="-120"/>
              </a:rPr>
              <a:t>本人・家族・親族・知人・副業先・投資先</a:t>
            </a:r>
            <a:endParaRPr lang="en-US" sz="1300" dirty="0"/>
          </a:p>
        </p:txBody>
      </p:sp>
      <p:sp>
        <p:nvSpPr>
          <p:cNvPr id="19" name="Shape 14"/>
          <p:cNvSpPr/>
          <p:nvPr/>
        </p:nvSpPr>
        <p:spPr>
          <a:xfrm>
            <a:off x="640080" y="3950208"/>
            <a:ext cx="7863840" cy="566928"/>
          </a:xfrm>
          <a:prstGeom prst="roundRect">
            <a:avLst>
              <a:gd name="adj" fmla="val 11290"/>
            </a:avLst>
          </a:prstGeom>
          <a:solidFill>
            <a:srgbClr val="FFFFFF"/>
          </a:solidFill>
          <a:ln/>
          <a:effectLst>
            <a:outerShdw sx="100000" sy="100000" kx="0" ky="0" algn="bl" rotWithShape="0" blurRad="88900" dist="38100" dir="5400000">
              <a:srgbClr val="9AA7B2">
                <a:alpha val="22000"/>
              </a:srgbClr>
            </a:outerShdw>
          </a:effectLst>
        </p:spPr>
      </p:sp>
      <p:sp>
        <p:nvSpPr>
          <p:cNvPr id="20" name="Text 15"/>
          <p:cNvSpPr/>
          <p:nvPr/>
        </p:nvSpPr>
        <p:spPr>
          <a:xfrm>
            <a:off x="777240" y="3950208"/>
            <a:ext cx="7589520" cy="566928"/>
          </a:xfrm>
          <a:prstGeom prst="rect">
            <a:avLst/>
          </a:prstGeom>
          <a:noFill/>
          <a:ln/>
        </p:spPr>
        <p:txBody>
          <a:bodyPr wrap="square" lIns="0" tIns="0" rIns="0" bIns="0" rtlCol="0" anchor="ctr"/>
          <a:lstStyle/>
          <a:p>
            <a:pPr algn="ctr" indent="0" marL="0">
              <a:buNone/>
            </a:pPr>
            <a:r>
              <a:rPr lang="en-US" sz="1450" dirty="0">
                <a:solidFill>
                  <a:srgbClr val="263238"/>
                </a:solidFill>
                <a:latin typeface="Meiryo" pitchFamily="34" charset="0"/>
                <a:ea typeface="Meiryo" pitchFamily="34" charset="-122"/>
                <a:cs typeface="Meiryo" pitchFamily="34" charset="-120"/>
              </a:rPr>
              <a:t>この2つが</a:t>
            </a:r>
            <a:pPr algn="ctr" indent="0" marL="0">
              <a:buNone/>
            </a:pPr>
            <a:r>
              <a:rPr lang="en-US" sz="1450" b="1" dirty="0">
                <a:solidFill>
                  <a:srgbClr val="16314F"/>
                </a:solidFill>
                <a:latin typeface="Meiryo" pitchFamily="34" charset="0"/>
                <a:ea typeface="Meiryo" pitchFamily="34" charset="-122"/>
                <a:cs typeface="Meiryo" pitchFamily="34" charset="-120"/>
              </a:rPr>
              <a:t>ぶつかり得る場面</a:t>
            </a:r>
            <a:pPr algn="ctr" indent="0" marL="0">
              <a:buNone/>
            </a:pPr>
            <a:r>
              <a:rPr lang="en-US" sz="1450" dirty="0">
                <a:solidFill>
                  <a:srgbClr val="263238"/>
                </a:solidFill>
                <a:latin typeface="Meiryo" pitchFamily="34" charset="0"/>
                <a:ea typeface="Meiryo" pitchFamily="34" charset="-122"/>
                <a:cs typeface="Meiryo" pitchFamily="34" charset="-120"/>
              </a:rPr>
              <a:t>／</a:t>
            </a:r>
            <a:pPr algn="ctr" indent="0" marL="0">
              <a:buNone/>
            </a:pPr>
            <a:r>
              <a:rPr lang="en-US" sz="1450" b="1" dirty="0">
                <a:solidFill>
                  <a:srgbClr val="16314F"/>
                </a:solidFill>
                <a:latin typeface="Meiryo" pitchFamily="34" charset="0"/>
                <a:ea typeface="Meiryo" pitchFamily="34" charset="-122"/>
                <a:cs typeface="Meiryo" pitchFamily="34" charset="-120"/>
              </a:rPr>
              <a:t>第三者から疑念を持たれ得る場面</a:t>
            </a:r>
            <a:pPr algn="ctr" indent="0" marL="0">
              <a:buNone/>
            </a:pPr>
            <a:r>
              <a:rPr lang="en-US" sz="1450" dirty="0">
                <a:solidFill>
                  <a:srgbClr val="263238"/>
                </a:solidFill>
                <a:latin typeface="Meiryo" pitchFamily="34" charset="0"/>
                <a:ea typeface="Meiryo" pitchFamily="34" charset="-122"/>
                <a:cs typeface="Meiryo" pitchFamily="34" charset="-120"/>
              </a:rPr>
              <a:t> が利益相反です</a:t>
            </a:r>
            <a:endParaRPr lang="en-US" sz="14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本人・家族・親族・知人・副業先・投資先</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8</a:t>
            </a:r>
            <a:endParaRPr lang="en-US" sz="900" dirty="0"/>
          </a:p>
        </p:txBody>
      </p:sp>
      <p:sp>
        <p:nvSpPr>
          <p:cNvPr id="6" name="Text 4"/>
          <p:cNvSpPr/>
          <p:nvPr/>
        </p:nvSpPr>
        <p:spPr>
          <a:xfrm>
            <a:off x="548640" y="1170432"/>
            <a:ext cx="8138160" cy="365760"/>
          </a:xfrm>
          <a:prstGeom prst="rect">
            <a:avLst/>
          </a:prstGeom>
          <a:noFill/>
          <a:ln/>
        </p:spPr>
        <p:txBody>
          <a:bodyPr wrap="square" lIns="0" tIns="0" rIns="0" bIns="0" rtlCol="0" anchor="ctr"/>
          <a:lstStyle/>
          <a:p>
            <a:pPr indent="0" marL="0">
              <a:buNone/>
            </a:pPr>
            <a:r>
              <a:rPr lang="en-US" sz="1400" dirty="0">
                <a:solidFill>
                  <a:srgbClr val="263238"/>
                </a:solidFill>
                <a:latin typeface="Meiryo" pitchFamily="34" charset="0"/>
                <a:ea typeface="Meiryo" pitchFamily="34" charset="-122"/>
                <a:cs typeface="Meiryo" pitchFamily="34" charset="-120"/>
              </a:rPr>
              <a:t>会社との取引・選定・評価に、次の関係者が絡んでいないか確認します。</a:t>
            </a:r>
            <a:endParaRPr lang="en-US" sz="1400" dirty="0"/>
          </a:p>
        </p:txBody>
      </p:sp>
      <p:sp>
        <p:nvSpPr>
          <p:cNvPr id="7" name="Shape 5"/>
          <p:cNvSpPr/>
          <p:nvPr/>
        </p:nvSpPr>
        <p:spPr>
          <a:xfrm>
            <a:off x="548640" y="1664208"/>
            <a:ext cx="2606040" cy="1325880"/>
          </a:xfrm>
          <a:prstGeom prst="roundRect">
            <a:avLst>
              <a:gd name="adj" fmla="val 4828"/>
            </a:avLst>
          </a:prstGeom>
          <a:solidFill>
            <a:srgbClr val="FFFFFF"/>
          </a:solidFill>
          <a:ln/>
          <a:effectLst>
            <a:outerShdw sx="100000" sy="100000" kx="0" ky="0" algn="bl" rotWithShape="0" blurRad="88900" dist="38100" dir="5400000">
              <a:srgbClr val="9AA7B2">
                <a:alpha val="22000"/>
              </a:srgbClr>
            </a:outerShdw>
          </a:effectLst>
        </p:spPr>
      </p:sp>
      <p:sp>
        <p:nvSpPr>
          <p:cNvPr id="8" name="Shape 6"/>
          <p:cNvSpPr/>
          <p:nvPr/>
        </p:nvSpPr>
        <p:spPr>
          <a:xfrm>
            <a:off x="749808" y="1911096"/>
            <a:ext cx="603504" cy="603504"/>
          </a:xfrm>
          <a:prstGeom prst="ellipse">
            <a:avLst/>
          </a:prstGeom>
          <a:solidFill>
            <a:srgbClr val="E4F0EF"/>
          </a:solidFill>
          <a:ln/>
        </p:spPr>
      </p:sp>
      <p:pic>
        <p:nvPicPr>
          <p:cNvPr id="9" name="Image 0" descr="preencoded.png">    </p:cNvPr>
          <p:cNvPicPr>
            <a:picLocks noChangeAspect="1"/>
          </p:cNvPicPr>
          <p:nvPr/>
        </p:nvPicPr>
        <p:blipFill>
          <a:blip r:embed="rId1"/>
          <a:stretch>
            <a:fillRect/>
          </a:stretch>
        </p:blipFill>
        <p:spPr>
          <a:xfrm>
            <a:off x="906719" y="2068007"/>
            <a:ext cx="289682" cy="289682"/>
          </a:xfrm>
          <a:prstGeom prst="rect">
            <a:avLst/>
          </a:prstGeom>
        </p:spPr>
      </p:pic>
      <p:sp>
        <p:nvSpPr>
          <p:cNvPr id="10" name="Text 7"/>
          <p:cNvSpPr/>
          <p:nvPr/>
        </p:nvSpPr>
        <p:spPr>
          <a:xfrm>
            <a:off x="1463040" y="1865376"/>
            <a:ext cx="1600200" cy="45720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本人</a:t>
            </a:r>
            <a:endParaRPr lang="en-US" sz="1500" dirty="0"/>
          </a:p>
        </p:txBody>
      </p:sp>
      <p:sp>
        <p:nvSpPr>
          <p:cNvPr id="11" name="Text 8"/>
          <p:cNvSpPr/>
          <p:nvPr/>
        </p:nvSpPr>
        <p:spPr>
          <a:xfrm>
            <a:off x="749808" y="2505456"/>
            <a:ext cx="2203704" cy="41148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自分が当事者・利益を得る</a:t>
            </a:r>
            <a:endParaRPr lang="en-US" sz="1150" dirty="0"/>
          </a:p>
        </p:txBody>
      </p:sp>
      <p:sp>
        <p:nvSpPr>
          <p:cNvPr id="12" name="Shape 9"/>
          <p:cNvSpPr/>
          <p:nvPr/>
        </p:nvSpPr>
        <p:spPr>
          <a:xfrm>
            <a:off x="3410712" y="1664208"/>
            <a:ext cx="2606040" cy="1325880"/>
          </a:xfrm>
          <a:prstGeom prst="roundRect">
            <a:avLst>
              <a:gd name="adj" fmla="val 4828"/>
            </a:avLst>
          </a:prstGeom>
          <a:solidFill>
            <a:srgbClr val="FFFFFF"/>
          </a:solidFill>
          <a:ln/>
          <a:effectLst>
            <a:outerShdw sx="100000" sy="100000" kx="0" ky="0" algn="bl" rotWithShape="0" blurRad="88900" dist="38100" dir="5400000">
              <a:srgbClr val="9AA7B2">
                <a:alpha val="22000"/>
              </a:srgbClr>
            </a:outerShdw>
          </a:effectLst>
        </p:spPr>
      </p:sp>
      <p:sp>
        <p:nvSpPr>
          <p:cNvPr id="13" name="Shape 10"/>
          <p:cNvSpPr/>
          <p:nvPr/>
        </p:nvSpPr>
        <p:spPr>
          <a:xfrm>
            <a:off x="3611880" y="1911096"/>
            <a:ext cx="603504" cy="603504"/>
          </a:xfrm>
          <a:prstGeom prst="ellipse">
            <a:avLst/>
          </a:prstGeom>
          <a:solidFill>
            <a:srgbClr val="E4F0EF"/>
          </a:solidFill>
          <a:ln/>
        </p:spPr>
      </p:sp>
      <p:pic>
        <p:nvPicPr>
          <p:cNvPr id="14" name="Image 1" descr="preencoded.png">    </p:cNvPr>
          <p:cNvPicPr>
            <a:picLocks noChangeAspect="1"/>
          </p:cNvPicPr>
          <p:nvPr/>
        </p:nvPicPr>
        <p:blipFill>
          <a:blip r:embed="rId2"/>
          <a:stretch>
            <a:fillRect/>
          </a:stretch>
        </p:blipFill>
        <p:spPr>
          <a:xfrm>
            <a:off x="3768791" y="2068007"/>
            <a:ext cx="289682" cy="289682"/>
          </a:xfrm>
          <a:prstGeom prst="rect">
            <a:avLst/>
          </a:prstGeom>
        </p:spPr>
      </p:pic>
      <p:sp>
        <p:nvSpPr>
          <p:cNvPr id="15" name="Text 11"/>
          <p:cNvSpPr/>
          <p:nvPr/>
        </p:nvSpPr>
        <p:spPr>
          <a:xfrm>
            <a:off x="4325112" y="1865376"/>
            <a:ext cx="1600200" cy="45720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家族・同居人</a:t>
            </a:r>
            <a:endParaRPr lang="en-US" sz="1500" dirty="0"/>
          </a:p>
        </p:txBody>
      </p:sp>
      <p:sp>
        <p:nvSpPr>
          <p:cNvPr id="16" name="Text 12"/>
          <p:cNvSpPr/>
          <p:nvPr/>
        </p:nvSpPr>
        <p:spPr>
          <a:xfrm>
            <a:off x="3611880" y="2505456"/>
            <a:ext cx="2203704" cy="41148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配偶者・親・子・同居人</a:t>
            </a:r>
            <a:endParaRPr lang="en-US" sz="1150" dirty="0"/>
          </a:p>
        </p:txBody>
      </p:sp>
      <p:sp>
        <p:nvSpPr>
          <p:cNvPr id="17" name="Shape 13"/>
          <p:cNvSpPr/>
          <p:nvPr/>
        </p:nvSpPr>
        <p:spPr>
          <a:xfrm>
            <a:off x="6272784" y="1664208"/>
            <a:ext cx="2606040" cy="1325880"/>
          </a:xfrm>
          <a:prstGeom prst="roundRect">
            <a:avLst>
              <a:gd name="adj" fmla="val 4828"/>
            </a:avLst>
          </a:prstGeom>
          <a:solidFill>
            <a:srgbClr val="FFFFFF"/>
          </a:solidFill>
          <a:ln/>
          <a:effectLst>
            <a:outerShdw sx="100000" sy="100000" kx="0" ky="0" algn="bl" rotWithShape="0" blurRad="88900" dist="38100" dir="5400000">
              <a:srgbClr val="9AA7B2">
                <a:alpha val="22000"/>
              </a:srgbClr>
            </a:outerShdw>
          </a:effectLst>
        </p:spPr>
      </p:sp>
      <p:sp>
        <p:nvSpPr>
          <p:cNvPr id="18" name="Shape 14"/>
          <p:cNvSpPr/>
          <p:nvPr/>
        </p:nvSpPr>
        <p:spPr>
          <a:xfrm>
            <a:off x="6473952" y="1911096"/>
            <a:ext cx="603504" cy="603504"/>
          </a:xfrm>
          <a:prstGeom prst="ellipse">
            <a:avLst/>
          </a:prstGeom>
          <a:solidFill>
            <a:srgbClr val="E4F0EF"/>
          </a:solidFill>
          <a:ln/>
        </p:spPr>
      </p:sp>
      <p:pic>
        <p:nvPicPr>
          <p:cNvPr id="19" name="Image 2" descr="preencoded.png">    </p:cNvPr>
          <p:cNvPicPr>
            <a:picLocks noChangeAspect="1"/>
          </p:cNvPicPr>
          <p:nvPr/>
        </p:nvPicPr>
        <p:blipFill>
          <a:blip r:embed="rId3"/>
          <a:stretch>
            <a:fillRect/>
          </a:stretch>
        </p:blipFill>
        <p:spPr>
          <a:xfrm>
            <a:off x="6630863" y="2068007"/>
            <a:ext cx="289682" cy="289682"/>
          </a:xfrm>
          <a:prstGeom prst="rect">
            <a:avLst/>
          </a:prstGeom>
        </p:spPr>
      </p:pic>
      <p:sp>
        <p:nvSpPr>
          <p:cNvPr id="20" name="Text 15"/>
          <p:cNvSpPr/>
          <p:nvPr/>
        </p:nvSpPr>
        <p:spPr>
          <a:xfrm>
            <a:off x="7187184" y="1865376"/>
            <a:ext cx="1600200" cy="45720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親族</a:t>
            </a:r>
            <a:endParaRPr lang="en-US" sz="1500" dirty="0"/>
          </a:p>
        </p:txBody>
      </p:sp>
      <p:sp>
        <p:nvSpPr>
          <p:cNvPr id="21" name="Text 16"/>
          <p:cNvSpPr/>
          <p:nvPr/>
        </p:nvSpPr>
        <p:spPr>
          <a:xfrm>
            <a:off x="6473952" y="2505456"/>
            <a:ext cx="2203704" cy="41148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兄弟姉妹・いとこ等</a:t>
            </a:r>
            <a:endParaRPr lang="en-US" sz="1150" dirty="0"/>
          </a:p>
        </p:txBody>
      </p:sp>
      <p:sp>
        <p:nvSpPr>
          <p:cNvPr id="22" name="Shape 17"/>
          <p:cNvSpPr/>
          <p:nvPr/>
        </p:nvSpPr>
        <p:spPr>
          <a:xfrm>
            <a:off x="548640" y="3154680"/>
            <a:ext cx="2606040" cy="1325880"/>
          </a:xfrm>
          <a:prstGeom prst="roundRect">
            <a:avLst>
              <a:gd name="adj" fmla="val 4828"/>
            </a:avLst>
          </a:prstGeom>
          <a:solidFill>
            <a:srgbClr val="FFFFFF"/>
          </a:solidFill>
          <a:ln/>
          <a:effectLst>
            <a:outerShdw sx="100000" sy="100000" kx="0" ky="0" algn="bl" rotWithShape="0" blurRad="88900" dist="38100" dir="5400000">
              <a:srgbClr val="9AA7B2">
                <a:alpha val="22000"/>
              </a:srgbClr>
            </a:outerShdw>
          </a:effectLst>
        </p:spPr>
      </p:sp>
      <p:sp>
        <p:nvSpPr>
          <p:cNvPr id="23" name="Shape 18"/>
          <p:cNvSpPr/>
          <p:nvPr/>
        </p:nvSpPr>
        <p:spPr>
          <a:xfrm>
            <a:off x="749808" y="3401568"/>
            <a:ext cx="603504" cy="603504"/>
          </a:xfrm>
          <a:prstGeom prst="ellipse">
            <a:avLst/>
          </a:prstGeom>
          <a:solidFill>
            <a:srgbClr val="E4F0EF"/>
          </a:solidFill>
          <a:ln/>
        </p:spPr>
      </p:sp>
      <p:pic>
        <p:nvPicPr>
          <p:cNvPr id="24" name="Image 3" descr="preencoded.png">    </p:cNvPr>
          <p:cNvPicPr>
            <a:picLocks noChangeAspect="1"/>
          </p:cNvPicPr>
          <p:nvPr/>
        </p:nvPicPr>
        <p:blipFill>
          <a:blip r:embed="rId4"/>
          <a:stretch>
            <a:fillRect/>
          </a:stretch>
        </p:blipFill>
        <p:spPr>
          <a:xfrm>
            <a:off x="906719" y="3558479"/>
            <a:ext cx="289682" cy="289682"/>
          </a:xfrm>
          <a:prstGeom prst="rect">
            <a:avLst/>
          </a:prstGeom>
        </p:spPr>
      </p:pic>
      <p:sp>
        <p:nvSpPr>
          <p:cNvPr id="25" name="Text 19"/>
          <p:cNvSpPr/>
          <p:nvPr/>
        </p:nvSpPr>
        <p:spPr>
          <a:xfrm>
            <a:off x="1463040" y="3355848"/>
            <a:ext cx="1600200" cy="45720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親しい知人・友人</a:t>
            </a:r>
            <a:endParaRPr lang="en-US" sz="1500" dirty="0"/>
          </a:p>
        </p:txBody>
      </p:sp>
      <p:sp>
        <p:nvSpPr>
          <p:cNvPr id="26" name="Text 20"/>
          <p:cNvSpPr/>
          <p:nvPr/>
        </p:nvSpPr>
        <p:spPr>
          <a:xfrm>
            <a:off x="749808" y="3995928"/>
            <a:ext cx="2203704" cy="41148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学生時代の友人・元同僚</a:t>
            </a:r>
            <a:endParaRPr lang="en-US" sz="1150" dirty="0"/>
          </a:p>
        </p:txBody>
      </p:sp>
      <p:sp>
        <p:nvSpPr>
          <p:cNvPr id="27" name="Shape 21"/>
          <p:cNvSpPr/>
          <p:nvPr/>
        </p:nvSpPr>
        <p:spPr>
          <a:xfrm>
            <a:off x="3410712" y="3154680"/>
            <a:ext cx="2606040" cy="1325880"/>
          </a:xfrm>
          <a:prstGeom prst="roundRect">
            <a:avLst>
              <a:gd name="adj" fmla="val 4828"/>
            </a:avLst>
          </a:prstGeom>
          <a:solidFill>
            <a:srgbClr val="FFFFFF"/>
          </a:solidFill>
          <a:ln/>
          <a:effectLst>
            <a:outerShdw sx="100000" sy="100000" kx="0" ky="0" algn="bl" rotWithShape="0" blurRad="88900" dist="38100" dir="5400000">
              <a:srgbClr val="9AA7B2">
                <a:alpha val="22000"/>
              </a:srgbClr>
            </a:outerShdw>
          </a:effectLst>
        </p:spPr>
      </p:sp>
      <p:sp>
        <p:nvSpPr>
          <p:cNvPr id="28" name="Shape 22"/>
          <p:cNvSpPr/>
          <p:nvPr/>
        </p:nvSpPr>
        <p:spPr>
          <a:xfrm>
            <a:off x="3611880" y="3401568"/>
            <a:ext cx="603504" cy="603504"/>
          </a:xfrm>
          <a:prstGeom prst="ellipse">
            <a:avLst/>
          </a:prstGeom>
          <a:solidFill>
            <a:srgbClr val="E4F0EF"/>
          </a:solidFill>
          <a:ln/>
        </p:spPr>
      </p:sp>
      <p:pic>
        <p:nvPicPr>
          <p:cNvPr id="29" name="Image 4" descr="preencoded.png">    </p:cNvPr>
          <p:cNvPicPr>
            <a:picLocks noChangeAspect="1"/>
          </p:cNvPicPr>
          <p:nvPr/>
        </p:nvPicPr>
        <p:blipFill>
          <a:blip r:embed="rId5"/>
          <a:stretch>
            <a:fillRect/>
          </a:stretch>
        </p:blipFill>
        <p:spPr>
          <a:xfrm>
            <a:off x="3768791" y="3558479"/>
            <a:ext cx="289682" cy="289682"/>
          </a:xfrm>
          <a:prstGeom prst="rect">
            <a:avLst/>
          </a:prstGeom>
        </p:spPr>
      </p:pic>
      <p:sp>
        <p:nvSpPr>
          <p:cNvPr id="30" name="Text 23"/>
          <p:cNvSpPr/>
          <p:nvPr/>
        </p:nvSpPr>
        <p:spPr>
          <a:xfrm>
            <a:off x="4325112" y="3355848"/>
            <a:ext cx="1600200" cy="45720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副業先・顧問先</a:t>
            </a:r>
            <a:endParaRPr lang="en-US" sz="1500" dirty="0"/>
          </a:p>
        </p:txBody>
      </p:sp>
      <p:sp>
        <p:nvSpPr>
          <p:cNvPr id="31" name="Text 24"/>
          <p:cNvSpPr/>
          <p:nvPr/>
        </p:nvSpPr>
        <p:spPr>
          <a:xfrm>
            <a:off x="3611880" y="3995928"/>
            <a:ext cx="2203704" cy="41148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兼業・個人事業・アドバイザー</a:t>
            </a:r>
            <a:endParaRPr lang="en-US" sz="1150" dirty="0"/>
          </a:p>
        </p:txBody>
      </p:sp>
      <p:sp>
        <p:nvSpPr>
          <p:cNvPr id="32" name="Shape 25"/>
          <p:cNvSpPr/>
          <p:nvPr/>
        </p:nvSpPr>
        <p:spPr>
          <a:xfrm>
            <a:off x="6272784" y="3154680"/>
            <a:ext cx="2606040" cy="1325880"/>
          </a:xfrm>
          <a:prstGeom prst="roundRect">
            <a:avLst>
              <a:gd name="adj" fmla="val 4828"/>
            </a:avLst>
          </a:prstGeom>
          <a:solidFill>
            <a:srgbClr val="FFFFFF"/>
          </a:solidFill>
          <a:ln/>
          <a:effectLst>
            <a:outerShdw sx="100000" sy="100000" kx="0" ky="0" algn="bl" rotWithShape="0" blurRad="88900" dist="38100" dir="5400000">
              <a:srgbClr val="9AA7B2">
                <a:alpha val="22000"/>
              </a:srgbClr>
            </a:outerShdw>
          </a:effectLst>
        </p:spPr>
      </p:sp>
      <p:sp>
        <p:nvSpPr>
          <p:cNvPr id="33" name="Shape 26"/>
          <p:cNvSpPr/>
          <p:nvPr/>
        </p:nvSpPr>
        <p:spPr>
          <a:xfrm>
            <a:off x="6473952" y="3401568"/>
            <a:ext cx="603504" cy="603504"/>
          </a:xfrm>
          <a:prstGeom prst="ellipse">
            <a:avLst/>
          </a:prstGeom>
          <a:solidFill>
            <a:srgbClr val="E4F0EF"/>
          </a:solidFill>
          <a:ln/>
        </p:spPr>
      </p:sp>
      <p:pic>
        <p:nvPicPr>
          <p:cNvPr id="34" name="Image 5" descr="preencoded.png">    </p:cNvPr>
          <p:cNvPicPr>
            <a:picLocks noChangeAspect="1"/>
          </p:cNvPicPr>
          <p:nvPr/>
        </p:nvPicPr>
        <p:blipFill>
          <a:blip r:embed="rId6"/>
          <a:stretch>
            <a:fillRect/>
          </a:stretch>
        </p:blipFill>
        <p:spPr>
          <a:xfrm>
            <a:off x="6630863" y="3558479"/>
            <a:ext cx="289682" cy="289682"/>
          </a:xfrm>
          <a:prstGeom prst="rect">
            <a:avLst/>
          </a:prstGeom>
        </p:spPr>
      </p:pic>
      <p:sp>
        <p:nvSpPr>
          <p:cNvPr id="35" name="Text 27"/>
          <p:cNvSpPr/>
          <p:nvPr/>
        </p:nvSpPr>
        <p:spPr>
          <a:xfrm>
            <a:off x="7187184" y="3355848"/>
            <a:ext cx="1600200" cy="45720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投資先</a:t>
            </a:r>
            <a:endParaRPr lang="en-US" sz="1500" dirty="0"/>
          </a:p>
        </p:txBody>
      </p:sp>
      <p:sp>
        <p:nvSpPr>
          <p:cNvPr id="36" name="Text 28"/>
          <p:cNvSpPr/>
          <p:nvPr/>
        </p:nvSpPr>
        <p:spPr>
          <a:xfrm>
            <a:off x="6473952" y="3995928"/>
            <a:ext cx="2203704" cy="411480"/>
          </a:xfrm>
          <a:prstGeom prst="rect">
            <a:avLst/>
          </a:prstGeom>
          <a:noFill/>
          <a:ln/>
        </p:spPr>
        <p:txBody>
          <a:bodyPr wrap="square" lIns="0" tIns="0" rIns="0" bIns="0" rtlCol="0" anchor="t"/>
          <a:lstStyle/>
          <a:p>
            <a:pPr indent="0" marL="0">
              <a:buNone/>
            </a:pPr>
            <a:r>
              <a:rPr lang="en-US" sz="1150" dirty="0">
                <a:solidFill>
                  <a:srgbClr val="5B6B78"/>
                </a:solidFill>
                <a:latin typeface="Meiryo" pitchFamily="34" charset="0"/>
                <a:ea typeface="Meiryo" pitchFamily="34" charset="-122"/>
                <a:cs typeface="Meiryo" pitchFamily="34" charset="-120"/>
              </a:rPr>
              <a:t>株式・出資・暗号資産等</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8FA"/>
        </a:solidFill>
      </p:bgPr>
    </p:bg>
    <p:spTree>
      <p:nvGrpSpPr>
        <p:cNvPr id="1" name=""/>
        <p:cNvGrpSpPr/>
        <p:nvPr/>
      </p:nvGrpSpPr>
      <p:grpSpPr>
        <a:xfrm>
          <a:off x="0" y="0"/>
          <a:ext cx="0" cy="0"/>
          <a:chOff x="0" y="0"/>
          <a:chExt cx="0" cy="0"/>
        </a:xfrm>
      </p:grpSpPr>
      <p:sp>
        <p:nvSpPr>
          <p:cNvPr id="2" name="Shape 0"/>
          <p:cNvSpPr/>
          <p:nvPr/>
        </p:nvSpPr>
        <p:spPr>
          <a:xfrm>
            <a:off x="457200" y="420624"/>
            <a:ext cx="164592" cy="164592"/>
          </a:xfrm>
          <a:prstGeom prst="roundRect">
            <a:avLst>
              <a:gd name="adj" fmla="val 22222"/>
            </a:avLst>
          </a:prstGeom>
          <a:solidFill>
            <a:srgbClr val="B58A3A"/>
          </a:solidFill>
          <a:ln/>
        </p:spPr>
      </p:sp>
      <p:sp>
        <p:nvSpPr>
          <p:cNvPr id="3" name="Text 1"/>
          <p:cNvSpPr/>
          <p:nvPr/>
        </p:nvSpPr>
        <p:spPr>
          <a:xfrm>
            <a:off x="731520" y="274320"/>
            <a:ext cx="8138160" cy="658368"/>
          </a:xfrm>
          <a:prstGeom prst="rect">
            <a:avLst/>
          </a:prstGeom>
          <a:noFill/>
          <a:ln/>
        </p:spPr>
        <p:txBody>
          <a:bodyPr wrap="square" lIns="0" tIns="0" rIns="0" bIns="0" rtlCol="0" anchor="ctr"/>
          <a:lstStyle/>
          <a:p>
            <a:pPr algn="l" indent="0" marL="0">
              <a:buNone/>
            </a:pPr>
            <a:r>
              <a:rPr lang="en-US" sz="2500" b="1" dirty="0">
                <a:solidFill>
                  <a:srgbClr val="16314F"/>
                </a:solidFill>
                <a:latin typeface="Meiryo" pitchFamily="34" charset="0"/>
                <a:ea typeface="Meiryo" pitchFamily="34" charset="-122"/>
                <a:cs typeface="Meiryo" pitchFamily="34" charset="-120"/>
              </a:rPr>
              <a:t>副業・兼業・顧問・個人事業</a:t>
            </a:r>
            <a:endParaRPr lang="en-US" sz="2500" dirty="0"/>
          </a:p>
        </p:txBody>
      </p:sp>
      <p:sp>
        <p:nvSpPr>
          <p:cNvPr id="4" name="Text 2"/>
          <p:cNvSpPr/>
          <p:nvPr/>
        </p:nvSpPr>
        <p:spPr>
          <a:xfrm>
            <a:off x="457200" y="4846320"/>
            <a:ext cx="5943600" cy="228600"/>
          </a:xfrm>
          <a:prstGeom prst="rect">
            <a:avLst/>
          </a:prstGeom>
          <a:noFill/>
          <a:ln/>
        </p:spPr>
        <p:txBody>
          <a:bodyPr wrap="square" lIns="0" tIns="0" rIns="0" bIns="0" rtlCol="0" anchor="ctr"/>
          <a:lstStyle/>
          <a:p>
            <a:pPr algn="l" indent="0" marL="0">
              <a:buNone/>
            </a:pPr>
            <a:r>
              <a:rPr lang="en-US" sz="900" dirty="0">
                <a:solidFill>
                  <a:srgbClr val="5B6B78"/>
                </a:solidFill>
                <a:latin typeface="Meiryo" pitchFamily="34" charset="0"/>
                <a:ea typeface="Meiryo" pitchFamily="34" charset="-122"/>
                <a:cs typeface="Meiryo" pitchFamily="34" charset="-120"/>
              </a:rPr>
              <a:t>Legal GPT　｜　第15回　利益相反研修</a:t>
            </a:r>
            <a:endParaRPr lang="en-US" sz="900" dirty="0"/>
          </a:p>
        </p:txBody>
      </p:sp>
      <p:sp>
        <p:nvSpPr>
          <p:cNvPr id="5" name="Text 3"/>
          <p:cNvSpPr/>
          <p:nvPr/>
        </p:nvSpPr>
        <p:spPr>
          <a:xfrm>
            <a:off x="8229600" y="4846320"/>
            <a:ext cx="45720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9</a:t>
            </a:r>
            <a:endParaRPr lang="en-US" sz="900" dirty="0"/>
          </a:p>
        </p:txBody>
      </p:sp>
      <p:sp>
        <p:nvSpPr>
          <p:cNvPr id="6" name="Text 4"/>
          <p:cNvSpPr/>
          <p:nvPr/>
        </p:nvSpPr>
        <p:spPr>
          <a:xfrm>
            <a:off x="548640" y="1170432"/>
            <a:ext cx="8138160" cy="365760"/>
          </a:xfrm>
          <a:prstGeom prst="rect">
            <a:avLst/>
          </a:prstGeom>
          <a:noFill/>
          <a:ln/>
        </p:spPr>
        <p:txBody>
          <a:bodyPr wrap="square" lIns="0" tIns="0" rIns="0" bIns="0" rtlCol="0" anchor="ctr"/>
          <a:lstStyle/>
          <a:p>
            <a:pPr indent="0" marL="0">
              <a:buNone/>
            </a:pPr>
            <a:r>
              <a:rPr lang="en-US" sz="1400" dirty="0">
                <a:solidFill>
                  <a:srgbClr val="263238"/>
                </a:solidFill>
                <a:latin typeface="Meiryo" pitchFamily="34" charset="0"/>
                <a:ea typeface="Meiryo" pitchFamily="34" charset="-122"/>
                <a:cs typeface="Meiryo" pitchFamily="34" charset="-120"/>
              </a:rPr>
              <a:t>副業は一律禁止ではありません。ただし高リスクの場面があります。</a:t>
            </a:r>
            <a:endParaRPr lang="en-US" sz="1400" dirty="0"/>
          </a:p>
        </p:txBody>
      </p:sp>
      <p:sp>
        <p:nvSpPr>
          <p:cNvPr id="7" name="Shape 5"/>
          <p:cNvSpPr/>
          <p:nvPr/>
        </p:nvSpPr>
        <p:spPr>
          <a:xfrm>
            <a:off x="548640" y="1645920"/>
            <a:ext cx="4023360" cy="2834640"/>
          </a:xfrm>
          <a:prstGeom prst="roundRect">
            <a:avLst>
              <a:gd name="adj" fmla="val 2258"/>
            </a:avLst>
          </a:prstGeom>
          <a:solidFill>
            <a:srgbClr val="F8E6E3"/>
          </a:solidFill>
          <a:ln/>
          <a:effectLst>
            <a:outerShdw sx="100000" sy="100000" kx="0" ky="0" algn="bl" rotWithShape="0" blurRad="88900" dist="38100" dir="5400000">
              <a:srgbClr val="9AA7B2">
                <a:alpha val="22000"/>
              </a:srgbClr>
            </a:outerShdw>
          </a:effectLst>
        </p:spPr>
      </p:sp>
      <p:pic>
        <p:nvPicPr>
          <p:cNvPr id="8" name="Image 0" descr="preencoded.png">    </p:cNvPr>
          <p:cNvPicPr>
            <a:picLocks noChangeAspect="1"/>
          </p:cNvPicPr>
          <p:nvPr/>
        </p:nvPicPr>
        <p:blipFill>
          <a:blip r:embed="rId1"/>
          <a:stretch>
            <a:fillRect/>
          </a:stretch>
        </p:blipFill>
        <p:spPr>
          <a:xfrm>
            <a:off x="777240" y="1828800"/>
            <a:ext cx="310896" cy="310896"/>
          </a:xfrm>
          <a:prstGeom prst="rect">
            <a:avLst/>
          </a:prstGeom>
        </p:spPr>
      </p:pic>
      <p:sp>
        <p:nvSpPr>
          <p:cNvPr id="9" name="Text 6"/>
          <p:cNvSpPr/>
          <p:nvPr/>
        </p:nvSpPr>
        <p:spPr>
          <a:xfrm>
            <a:off x="1188720" y="1810512"/>
            <a:ext cx="3291840" cy="365760"/>
          </a:xfrm>
          <a:prstGeom prst="rect">
            <a:avLst/>
          </a:prstGeom>
          <a:noFill/>
          <a:ln/>
        </p:spPr>
        <p:txBody>
          <a:bodyPr wrap="square" lIns="0" tIns="0" rIns="0" bIns="0" rtlCol="0" anchor="ctr"/>
          <a:lstStyle/>
          <a:p>
            <a:pPr indent="0" marL="0">
              <a:buNone/>
            </a:pPr>
            <a:r>
              <a:rPr lang="en-US" sz="1550" b="1" dirty="0">
                <a:solidFill>
                  <a:srgbClr val="B42318"/>
                </a:solidFill>
                <a:latin typeface="Meiryo" pitchFamily="34" charset="0"/>
                <a:ea typeface="Meiryo" pitchFamily="34" charset="-122"/>
                <a:cs typeface="Meiryo" pitchFamily="34" charset="-120"/>
              </a:rPr>
              <a:t>高リスクの副業・兼業</a:t>
            </a:r>
            <a:endParaRPr lang="en-US" sz="1550" dirty="0"/>
          </a:p>
        </p:txBody>
      </p:sp>
      <p:sp>
        <p:nvSpPr>
          <p:cNvPr id="10" name="Text 7"/>
          <p:cNvSpPr/>
          <p:nvPr/>
        </p:nvSpPr>
        <p:spPr>
          <a:xfrm>
            <a:off x="822960" y="2286000"/>
            <a:ext cx="3611880" cy="457200"/>
          </a:xfrm>
          <a:prstGeom prst="rect">
            <a:avLst/>
          </a:prstGeom>
          <a:noFill/>
          <a:ln/>
        </p:spPr>
        <p:txBody>
          <a:bodyPr wrap="square" lIns="0" tIns="0" rIns="0" bIns="0" rtlCol="0" anchor="ctr"/>
          <a:lstStyle/>
          <a:p>
            <a:pPr marL="152400" indent="-152400">
              <a:buSzPct val="100000"/>
              <a:buChar char="•"/>
            </a:pPr>
            <a:r>
              <a:rPr lang="en-US" sz="1300" dirty="0">
                <a:solidFill>
                  <a:srgbClr val="263238"/>
                </a:solidFill>
                <a:latin typeface="Meiryo" pitchFamily="34" charset="0"/>
                <a:ea typeface="Meiryo" pitchFamily="34" charset="-122"/>
                <a:cs typeface="Meiryo" pitchFamily="34" charset="-120"/>
              </a:rPr>
              <a:t>副業先が競合・取引先・顧客・仕入先・発注先</a:t>
            </a:r>
            <a:endParaRPr lang="en-US" sz="1300" dirty="0"/>
          </a:p>
        </p:txBody>
      </p:sp>
      <p:sp>
        <p:nvSpPr>
          <p:cNvPr id="11" name="Text 8"/>
          <p:cNvSpPr/>
          <p:nvPr/>
        </p:nvSpPr>
        <p:spPr>
          <a:xfrm>
            <a:off x="822960" y="2798064"/>
            <a:ext cx="3611880" cy="457200"/>
          </a:xfrm>
          <a:prstGeom prst="rect">
            <a:avLst/>
          </a:prstGeom>
          <a:noFill/>
          <a:ln/>
        </p:spPr>
        <p:txBody>
          <a:bodyPr wrap="square" lIns="0" tIns="0" rIns="0" bIns="0" rtlCol="0" anchor="ctr"/>
          <a:lstStyle/>
          <a:p>
            <a:pPr marL="152400" indent="-152400">
              <a:buSzPct val="100000"/>
              <a:buChar char="•"/>
            </a:pPr>
            <a:r>
              <a:rPr lang="en-US" sz="1300" dirty="0">
                <a:solidFill>
                  <a:srgbClr val="263238"/>
                </a:solidFill>
                <a:latin typeface="Meiryo" pitchFamily="34" charset="0"/>
                <a:ea typeface="Meiryo" pitchFamily="34" charset="-122"/>
                <a:cs typeface="Meiryo" pitchFamily="34" charset="-120"/>
              </a:rPr>
              <a:t>自社の顧客・案件・人材・営業秘密の流用</a:t>
            </a:r>
            <a:endParaRPr lang="en-US" sz="1300" dirty="0"/>
          </a:p>
        </p:txBody>
      </p:sp>
      <p:sp>
        <p:nvSpPr>
          <p:cNvPr id="12" name="Text 9"/>
          <p:cNvSpPr/>
          <p:nvPr/>
        </p:nvSpPr>
        <p:spPr>
          <a:xfrm>
            <a:off x="822960" y="3310128"/>
            <a:ext cx="3611880" cy="457200"/>
          </a:xfrm>
          <a:prstGeom prst="rect">
            <a:avLst/>
          </a:prstGeom>
          <a:noFill/>
          <a:ln/>
        </p:spPr>
        <p:txBody>
          <a:bodyPr wrap="square" lIns="0" tIns="0" rIns="0" bIns="0" rtlCol="0" anchor="ctr"/>
          <a:lstStyle/>
          <a:p>
            <a:pPr marL="152400" indent="-152400">
              <a:buSzPct val="100000"/>
              <a:buChar char="•"/>
            </a:pPr>
            <a:r>
              <a:rPr lang="en-US" sz="1300" dirty="0">
                <a:solidFill>
                  <a:srgbClr val="263238"/>
                </a:solidFill>
                <a:latin typeface="Meiryo" pitchFamily="34" charset="0"/>
                <a:ea typeface="Meiryo" pitchFamily="34" charset="-122"/>
                <a:cs typeface="Meiryo" pitchFamily="34" charset="-120"/>
              </a:rPr>
              <a:t>勤務時間・会社設備・会社アカウントの使用</a:t>
            </a:r>
            <a:endParaRPr lang="en-US" sz="1300" dirty="0"/>
          </a:p>
        </p:txBody>
      </p:sp>
      <p:sp>
        <p:nvSpPr>
          <p:cNvPr id="13" name="Text 10"/>
          <p:cNvSpPr/>
          <p:nvPr/>
        </p:nvSpPr>
        <p:spPr>
          <a:xfrm>
            <a:off x="822960" y="3822192"/>
            <a:ext cx="3611880" cy="457200"/>
          </a:xfrm>
          <a:prstGeom prst="rect">
            <a:avLst/>
          </a:prstGeom>
          <a:noFill/>
          <a:ln/>
        </p:spPr>
        <p:txBody>
          <a:bodyPr wrap="square" lIns="0" tIns="0" rIns="0" bIns="0" rtlCol="0" anchor="ctr"/>
          <a:lstStyle/>
          <a:p>
            <a:pPr marL="152400" indent="-152400">
              <a:buSzPct val="100000"/>
              <a:buChar char="•"/>
            </a:pPr>
            <a:r>
              <a:rPr lang="en-US" sz="1300" dirty="0">
                <a:solidFill>
                  <a:srgbClr val="263238"/>
                </a:solidFill>
                <a:latin typeface="Meiryo" pitchFamily="34" charset="0"/>
                <a:ea typeface="Meiryo" pitchFamily="34" charset="-122"/>
                <a:cs typeface="Meiryo" pitchFamily="34" charset="-120"/>
              </a:rPr>
              <a:t>副業先と自社の利益が衝突する場面</a:t>
            </a:r>
            <a:endParaRPr lang="en-US" sz="1300" dirty="0"/>
          </a:p>
        </p:txBody>
      </p:sp>
      <p:sp>
        <p:nvSpPr>
          <p:cNvPr id="14" name="Shape 11"/>
          <p:cNvSpPr/>
          <p:nvPr/>
        </p:nvSpPr>
        <p:spPr>
          <a:xfrm>
            <a:off x="4754880" y="1645920"/>
            <a:ext cx="3840480" cy="2834640"/>
          </a:xfrm>
          <a:prstGeom prst="roundRect">
            <a:avLst>
              <a:gd name="adj" fmla="val 2258"/>
            </a:avLst>
          </a:prstGeom>
          <a:solidFill>
            <a:srgbClr val="E6EFE9"/>
          </a:solidFill>
          <a:ln/>
          <a:effectLst>
            <a:outerShdw sx="100000" sy="100000" kx="0" ky="0" algn="bl" rotWithShape="0" blurRad="88900" dist="38100" dir="5400000">
              <a:srgbClr val="9AA7B2">
                <a:alpha val="22000"/>
              </a:srgbClr>
            </a:outerShdw>
          </a:effectLst>
        </p:spPr>
      </p:sp>
      <p:pic>
        <p:nvPicPr>
          <p:cNvPr id="15" name="Image 1" descr="preencoded.png">    </p:cNvPr>
          <p:cNvPicPr>
            <a:picLocks noChangeAspect="1"/>
          </p:cNvPicPr>
          <p:nvPr/>
        </p:nvPicPr>
        <p:blipFill>
          <a:blip r:embed="rId2"/>
          <a:stretch>
            <a:fillRect/>
          </a:stretch>
        </p:blipFill>
        <p:spPr>
          <a:xfrm>
            <a:off x="4983480" y="1828800"/>
            <a:ext cx="310896" cy="310896"/>
          </a:xfrm>
          <a:prstGeom prst="rect">
            <a:avLst/>
          </a:prstGeom>
        </p:spPr>
      </p:pic>
      <p:sp>
        <p:nvSpPr>
          <p:cNvPr id="16" name="Text 12"/>
          <p:cNvSpPr/>
          <p:nvPr/>
        </p:nvSpPr>
        <p:spPr>
          <a:xfrm>
            <a:off x="5394960" y="1810512"/>
            <a:ext cx="3017520" cy="365760"/>
          </a:xfrm>
          <a:prstGeom prst="rect">
            <a:avLst/>
          </a:prstGeom>
          <a:noFill/>
          <a:ln/>
        </p:spPr>
        <p:txBody>
          <a:bodyPr wrap="square" lIns="0" tIns="0" rIns="0" bIns="0" rtlCol="0" anchor="ctr"/>
          <a:lstStyle/>
          <a:p>
            <a:pPr indent="0" marL="0">
              <a:buNone/>
            </a:pPr>
            <a:r>
              <a:rPr lang="en-US" sz="1550" b="1" dirty="0">
                <a:solidFill>
                  <a:srgbClr val="2F6B4F"/>
                </a:solidFill>
                <a:latin typeface="Meiryo" pitchFamily="34" charset="0"/>
                <a:ea typeface="Meiryo" pitchFamily="34" charset="-122"/>
                <a:cs typeface="Meiryo" pitchFamily="34" charset="-120"/>
              </a:rPr>
              <a:t>守るべき行動</a:t>
            </a:r>
            <a:endParaRPr lang="en-US" sz="1550" dirty="0"/>
          </a:p>
        </p:txBody>
      </p:sp>
      <p:sp>
        <p:nvSpPr>
          <p:cNvPr id="17" name="Text 13"/>
          <p:cNvSpPr/>
          <p:nvPr/>
        </p:nvSpPr>
        <p:spPr>
          <a:xfrm>
            <a:off x="5029200" y="2286000"/>
            <a:ext cx="3429000" cy="457200"/>
          </a:xfrm>
          <a:prstGeom prst="rect">
            <a:avLst/>
          </a:prstGeom>
          <a:noFill/>
          <a:ln/>
        </p:spPr>
        <p:txBody>
          <a:bodyPr wrap="square" lIns="0" tIns="0" rIns="0" bIns="0" rtlCol="0" anchor="ctr"/>
          <a:lstStyle/>
          <a:p>
            <a:pPr marL="152400" indent="-152400">
              <a:buSzPct val="100000"/>
              <a:buChar char="•"/>
            </a:pPr>
            <a:r>
              <a:rPr lang="en-US" sz="1300" dirty="0">
                <a:solidFill>
                  <a:srgbClr val="263238"/>
                </a:solidFill>
                <a:latin typeface="Meiryo" pitchFamily="34" charset="0"/>
                <a:ea typeface="Meiryo" pitchFamily="34" charset="-122"/>
                <a:cs typeface="Meiryo" pitchFamily="34" charset="-120"/>
              </a:rPr>
              <a:t>自社規程・就業規則・雇用契約に従い申告・承認</a:t>
            </a:r>
            <a:endParaRPr lang="en-US" sz="1300" dirty="0"/>
          </a:p>
        </p:txBody>
      </p:sp>
      <p:sp>
        <p:nvSpPr>
          <p:cNvPr id="18" name="Text 14"/>
          <p:cNvSpPr/>
          <p:nvPr/>
        </p:nvSpPr>
        <p:spPr>
          <a:xfrm>
            <a:off x="5029200" y="2798064"/>
            <a:ext cx="3429000" cy="457200"/>
          </a:xfrm>
          <a:prstGeom prst="rect">
            <a:avLst/>
          </a:prstGeom>
          <a:noFill/>
          <a:ln/>
        </p:spPr>
        <p:txBody>
          <a:bodyPr wrap="square" lIns="0" tIns="0" rIns="0" bIns="0" rtlCol="0" anchor="ctr"/>
          <a:lstStyle/>
          <a:p>
            <a:pPr marL="152400" indent="-152400">
              <a:buSzPct val="100000"/>
              <a:buChar char="•"/>
            </a:pPr>
            <a:r>
              <a:rPr lang="en-US" sz="1300" dirty="0">
                <a:solidFill>
                  <a:srgbClr val="263238"/>
                </a:solidFill>
                <a:latin typeface="Meiryo" pitchFamily="34" charset="0"/>
                <a:ea typeface="Meiryo" pitchFamily="34" charset="-122"/>
                <a:cs typeface="Meiryo" pitchFamily="34" charset="-120"/>
              </a:rPr>
              <a:t>顧客・案件・人材・情報を持ち込まない</a:t>
            </a:r>
            <a:endParaRPr lang="en-US" sz="1300" dirty="0"/>
          </a:p>
        </p:txBody>
      </p:sp>
      <p:sp>
        <p:nvSpPr>
          <p:cNvPr id="19" name="Text 15"/>
          <p:cNvSpPr/>
          <p:nvPr/>
        </p:nvSpPr>
        <p:spPr>
          <a:xfrm>
            <a:off x="5029200" y="3310128"/>
            <a:ext cx="3429000" cy="457200"/>
          </a:xfrm>
          <a:prstGeom prst="rect">
            <a:avLst/>
          </a:prstGeom>
          <a:noFill/>
          <a:ln/>
        </p:spPr>
        <p:txBody>
          <a:bodyPr wrap="square" lIns="0" tIns="0" rIns="0" bIns="0" rtlCol="0" anchor="ctr"/>
          <a:lstStyle/>
          <a:p>
            <a:pPr marL="152400" indent="-152400">
              <a:buSzPct val="100000"/>
              <a:buChar char="•"/>
            </a:pPr>
            <a:r>
              <a:rPr lang="en-US" sz="1300" dirty="0">
                <a:solidFill>
                  <a:srgbClr val="263238"/>
                </a:solidFill>
                <a:latin typeface="Meiryo" pitchFamily="34" charset="0"/>
                <a:ea typeface="Meiryo" pitchFamily="34" charset="-122"/>
                <a:cs typeface="Meiryo" pitchFamily="34" charset="-120"/>
              </a:rPr>
              <a:t>勤務時間・会社資産を副業に使わない</a:t>
            </a:r>
            <a:endParaRPr lang="en-US" sz="1300" dirty="0"/>
          </a:p>
        </p:txBody>
      </p:sp>
      <p:sp>
        <p:nvSpPr>
          <p:cNvPr id="20" name="Text 16"/>
          <p:cNvSpPr/>
          <p:nvPr/>
        </p:nvSpPr>
        <p:spPr>
          <a:xfrm>
            <a:off x="5029200" y="3822192"/>
            <a:ext cx="3429000" cy="457200"/>
          </a:xfrm>
          <a:prstGeom prst="rect">
            <a:avLst/>
          </a:prstGeom>
          <a:noFill/>
          <a:ln/>
        </p:spPr>
        <p:txBody>
          <a:bodyPr wrap="square" lIns="0" tIns="0" rIns="0" bIns="0" rtlCol="0" anchor="ctr"/>
          <a:lstStyle/>
          <a:p>
            <a:pPr marL="152400" indent="-152400">
              <a:buSzPct val="100000"/>
              <a:buChar char="•"/>
            </a:pPr>
            <a:r>
              <a:rPr lang="en-US" sz="1300" dirty="0">
                <a:solidFill>
                  <a:srgbClr val="263238"/>
                </a:solidFill>
                <a:latin typeface="Meiryo" pitchFamily="34" charset="0"/>
                <a:ea typeface="Meiryo" pitchFamily="34" charset="-122"/>
                <a:cs typeface="Meiryo" pitchFamily="34" charset="-120"/>
              </a:rPr>
              <a:t>迷ったら申告・相談する</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35</Slides>
  <Notes>35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利益相反研修資料 第15回</dc:title>
  <dc:subject>PptxGenJS Presentation</dc:subject>
  <dc:creator>Legal GPT</dc:creator>
  <cp:lastModifiedBy>Legal GPT</cp:lastModifiedBy>
  <cp:revision>1</cp:revision>
  <dcterms:created xsi:type="dcterms:W3CDTF">2026-06-22T14:08:01Z</dcterms:created>
  <dcterms:modified xsi:type="dcterms:W3CDTF">2026-06-22T14:08:01Z</dcterms:modified>
</cp:coreProperties>
</file>