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notesMasterIdLst>
    <p:notesMasterId r:id="rId3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16回・独占禁止法研修の表紙。本研修は競合との接触を全面禁止するものではなく、カルテル・入札談合・競合との情報交換のリスクを理解し、危険な話題が出たら離脱・記録・報告できるようにすることが目的、と最初に方向づける。法令・制度基準日は2026年6月18日。会社名・実施日・講師名は自社で記入。</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競合と話してはいけない情報の一覧。すべて『競合相手』と『競争上重要な情報』がそろうと危険になる。次の4枚（11〜14）でカテゴリ別に深掘りする。迷ったら話さない・法務に相談、を原則として刷り込む。</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カテゴリ①価格。価格は競争の核心。具体的金額でなく『方向感』『市況感』でも危険になり得る。原材料高・労務費上昇への値上げは各社が独自に判断するもので、競合と足並みをそろえる話はしない。これは『安全』と教えてはいけない典型論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カテゴリ②数量・供給。価格を直接話さなくても、数量・供給能力・在庫の調整は価格を動かし、数量カルテルとして問題になり得る。『価格は話していないから大丈夫』という誤解を解く。将来の販売計画・設備投資・撤退は特にセンシティブ。</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カテゴリ③顧客・地域・案件配分。顧客や地域の『棲み分け』『縄張り分け』は市場分割カルテルの典型。価格を決めていなくても競争制限になり得る。自社の営業先は自社が独自に決めるもの。競合から『この客は譲る』と言われても合意・黙認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カテゴリ④入札・見積。価格を直接話さなくても、受注意欲・辞退・順番の調整、発注者情報の共有は談合になり得る。『見積合わせは慣習だから問題ない』『民間なら談合リスクがない』は誤り。共同入札・コンソーシアムは正当な場合もあるが必ず事前に法務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業界団体・事業者団体（独占禁止法第8条、事業者団体ガイドライン）。団体活動自体は違法ではないが、価格・数量・販売先・入札情報を扱うと危険。すべての団体活動を危険視させない。重要なのは、議題・資料・議事録の事前事後確認と、危険な話題が出たときの反対・離脱・記録・報告。事務局任せに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懇親会・展示会・セミナー・二次会。『業務ではない』『雑談だから』は免罪符にならない。私的な場でも競争上重要な情報は話さない。危険な話題になったら話題を変える・離席する・後で報告。接待贈答の詳細は第14回に回す旨を補足。</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統計情報・ベンチマーク調査。集計・匿名化・遅行化されていれば通常は問題ないが、個社別・直近・将来の数値が分かる形だと擦り合わせの場になり危険。『統計だから常に安全』という誤解を避ける。第三者機関の関与・集計粒度・参加条件を確認し、迷えば法務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公表情報・過去情報。情報を読むこと自体は通常問題ない。しかし競合間で個社別・将来方針が分かる形で共有したり、未公表情報を先渡しすると危険。『公表情報なら常に安全』『過去情報なら安全』という誤解を解く。共有の方法・粒度・タイミング・相手で判断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共同研究・標準化・共同購買・共同物流。これらは正当な協業になり得るが、価格・数量・販売先・将来戦略の擦り合わせに波及すると危険。特に購買側の共同調達でも、仕入価格・取引条件・転嫁方針・発注予定の調整は問題になり得る（第16回の対象）。範囲と共有情報を事前に法務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到達目標6点を提示。研修終了後にこの6つができる状態を目指す。特に『話してはいけない情報がわかる』『危険な話題で止まれる』『離脱・記録・報告できる』の3つが現場行動の核。最後の『独断しない』は本研修で一貫して強調するメッセー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代理店・販売店会合。代理店同士が販売価格をそろえる調整（事業者間の水平的調整）も、メーカーによる小売価格の拘束（再販売価格維持）も問題になり得る。『安売り店が困るから価格をそろえよう』という発言が出たら制止し、記録・報告する。メーカー担当者も会合をまとめる側に回ら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アルゴリズム・価格決定ツール。深入りはしないが、共通ツールを通じて競合の価格方針・将来価格が共有されると危険。AIに価格調整や市場分割をさせてよいわけではなく、競合の非公開情報をツールに入力しない（生成AI利用研修と接続）。『アルゴリズムが決めたから自社は責任を負わない』は誤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危険な話題への離脱フロー5動作：止める→反対する→離脱する→記録する→報告する。沈黙や相づちは同調と見られ得るため、明確に反対することが重要。この5動作は研修の行動目標の核なので、受講者に声に出して確認させるとよ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記録・報告。5W1Hで記録し、自社が反対・離脱した事実を残す。メール・チャット・議事録・電話メモは消さない。『不利だから削除』は調査妨害にもなり得る。報告先は上長→法務・コンプライアンス。迷う段階でも早めに。報告者が不利益を受けない運用が前提（内部通報制度・相談者保護の運用とあわせて周知）。</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入札案件のNG/OK対比。価格を直接話さなくても、受注予定者・辞退・順番の調整、発注者情報の共有はNG。競合からの見積合わせや協力入札の依頼には応じない。共同入札は事前に法務確認。入札関連の資料・メール・メモは保存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違反時の影響。会社：排除措置命令・課徴金（原則10%、中小4%、算定対象期間は令和元年改正で最大10年）、損害賠償。個人：刑事罰（5年以下の拘禁刑または500万円以下の罰金）。取引：指名停止・信用失墜。海外案件は外国競争法の問題も。数字は概要として示し、細かな要件は法務領域である点を補足。</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違反が疑われたときの初動。リニエンシー（課徴金減免制度・独占禁止法第7条の4以下、対象はカルテル・入札談合）は申請順位や調査協力で減免率が変わる高度な判断で、スピードも重要。現場は事実記録・接触停止・速やかな報告に徹し、該当性判断やリニエンシー申請は会社・法務が行う。AIに最終判断させ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①。値上げ時期・価格転嫁の方向感を競合と話すのはカルテルの端緒。『業界全体で』という誘い文句に乗らない。同意・相づち・沈黙も同調と見られ得る。明確に断り、話題を変えるか離席し、記録・報告。値上げは自社で独自判断。</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②。団体活動自体は違法でなくても、価格・値上げ幅の擦り合わせは危険（第8条・事業者団体ガイドライン）。会合後の雑談も同じ。明確に反対し、議事録に反対・離脱を記録。事務局任せにせず自社として確認・報告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③。受注予定者の調整・順番決め・形式的参加（当て馬）は入札談合の典型で、刑事罰の対象にもなり得る最も重大な類型。関与せず断り、証拠を保全し、ただちに報告。リニエンシー申請の要否・順位は会社・法務が判断する（スピードが重要なので報告は速やかに）。</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研修の入口ケース。値上げ時期・価格転嫁の方向感は、競合と話すと不当な取引制限（カルテル）の端緒・証拠になり得る典型場面。『業界全体で』という誘い文句、懇親会という記録に残りにくい場面、同調・相づちのリスクを押さえる。結論はスライド26で扱う旨を予告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④。顧客の予算・更新時期・提案予定価格を競合と交換するのは、顧客配分・受注調整の端緒になり得る。非公式チャットでも記録は残る。直ちにやめて退室し、やり取りは削除せず保存（証拠隠滅は別の問題を生む）。報告し、今後の参加可否を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⑤。統計自体は有用だが、個社別・直近の数値が分かる形だと数量カルテルの隠れ蓑になり得る。集計・匿名化・遅行化を確認し、不適切なら是正を求める。『統計だから安全』とは限らない。事業者団体ガイドラインへの適合を法務に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⑥。代理店同士の販売価格調整（水平的カルテル）も、メーカーがそれをまとめる関与も問題になり得る。メーカーによる小売価格拘束（再販売価格維持）の論点もある。発言が出たら制止し、記録・報告。メーカー担当者も取りまとめ役に回ら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日常行動チェックリスト8項目。配布資料（ハンドブック・チェックリスト）にも収録。最初に『相手は競合か／競争上重要な情報か』を確認する習慣が出発点。迷ったら発言せず相談、を締めくくりに。</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競合接触の事前確認・事後報告。会う前に相手・目的・議題・資料を確認し、競争上重要な情報が議題にないかをチェック。必要なら事前相談。会った後は記録・報告・証拠保全。懇親会・二次会・チャットの『続き』にも注意。記録シート（ツールキット）を使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行動原則のまとめと自社相談先。4原則：競合とは話さない／危険なら止まる／入札は調整しない／独断しない。相談窓口・関連規程は自社の実際の連絡先・規程名を記入して使う。架空の連絡先は入れ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締め。確認テスト（全12問・12点満点）の案内と振り返り。本研修だけで体制が完成するわけではなく、自社規程・ルール・相談窓口とあわせて運用する点を必ず伝える。確認テスト・解答・講師台本は別ファイルに収録。</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研修の基本姿勢。目的は競合接触の全面禁止ではなく、リスクを理解し危険な場面で正しく行動できること。右側の『誤解させてはいけない論点』は本研修で繰り返し出てくる。特に『情報交換だけなら安全』『方向感ならよい』『口頭なら残らない』は典型的な誤解。</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近接する5回との役割分担を明確化。受講者から『それは接待では？利益相反では？』という質問が出やすいので、ここで線引きを示す。16回の軸はあくまで競合同士の競争制限（カルテル・入札談合・情報交換）。購買部門が同業他社と仕入価格・共同調達を話す場面は16回の対象である点も補足。</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社員がまず押さえる3テーマ。独占禁止法には私的独占・不公正な取引方法・企業結合・優越的地位の濫用などもあるが、現場社員のリスクとして最重要はカルテル・入札談合・情報交換。情報交換は、その内容・文脈・参加者・時期・その後の行動により、カルテル・談合の端緒、合意の推認資料、又は独占禁止法上問題となる行為になり得る点を強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カルテルの定義と現場ポイント。条文の細かな構成要件には深入りしない。重要なのは『明示の契約がなくても、口頭・暗黙の了解でも該当し得る』『実行前の相談・合意段階でもリスク』。値上げの方向感・市況感・安売り自粛の話も危険になり得る。原材料高・労務費転嫁を競合と足並みそろえる話は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入札談合の典型行動6つ。価格を直接合わせなくても、受注予定者の調整・辞退や順番の調整・発注者情報の共有も談合になり得る。『入札価格を直接話さなければ談合ではない』は誤り。公共入札に限らず民間の入札・コンペ・見積合わせも対象。発注者から聞いた予定価格・参加者情報を競合に渡さ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情報交換の位置づけと3つの代表的な誤解。情報交換は、その内容・文脈・参加者・時期・その後の行動により、カルテル・談合の端緒、合意の推認資料、又は独占禁止法上問題となる行為になり得る。『交換だけなら安全』『口頭なら残らない』『業界慣行だから問題ない』はすべて誤り。次のスライドで『話してはいけない情報』を具体的に一覧化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slideLayout" Target="../slideLayouts/slideLayout1.xml"/><Relationship Id="rId1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slideLayout" Target="../slideLayouts/slideLayout1.xml"/><Relationship Id="rId11"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slideLayout" Target="../slideLayouts/slideLayout1.xml"/><Relationship Id="rId5"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slideLayout" Target="../slideLayouts/slideLayout1.xml"/><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slideLayout" Target="../slideLayouts/slideLayout1.xml"/><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image" Target="../media/image-28-2.png"/><Relationship Id="rId3" Type="http://schemas.openxmlformats.org/officeDocument/2006/relationships/slideLayout" Target="../slideLayouts/slideLayout1.xml"/><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slideLayout" Target="../slideLayouts/slideLayout1.xm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png"/><Relationship Id="rId3" Type="http://schemas.openxmlformats.org/officeDocument/2006/relationships/slideLayout" Target="../slideLayouts/slideLayout1.xml"/><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image" Target="../media/image-31-2.png"/><Relationship Id="rId3" Type="http://schemas.openxmlformats.org/officeDocument/2006/relationships/slideLayout" Target="../slideLayouts/slideLayout1.xml"/><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image" Target="../media/image-32-2.png"/><Relationship Id="rId3" Type="http://schemas.openxmlformats.org/officeDocument/2006/relationships/slideLayout" Target="../slideLayouts/slideLayout1.xml"/><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png"/><Relationship Id="rId3" Type="http://schemas.openxmlformats.org/officeDocument/2006/relationships/image" Target="../media/image-33-3.png"/><Relationship Id="rId4" Type="http://schemas.openxmlformats.org/officeDocument/2006/relationships/image" Target="../media/image-33-4.png"/><Relationship Id="rId5" Type="http://schemas.openxmlformats.org/officeDocument/2006/relationships/image" Target="../media/image-33-5.png"/><Relationship Id="rId6" Type="http://schemas.openxmlformats.org/officeDocument/2006/relationships/image" Target="../media/image-33-6.png"/><Relationship Id="rId7" Type="http://schemas.openxmlformats.org/officeDocument/2006/relationships/image" Target="../media/image-33-7.png"/><Relationship Id="rId8" Type="http://schemas.openxmlformats.org/officeDocument/2006/relationships/image" Target="../media/image-33-8.png"/><Relationship Id="rId9" Type="http://schemas.openxmlformats.org/officeDocument/2006/relationships/slideLayout" Target="../slideLayouts/slideLayout1.xml"/><Relationship Id="rId10"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slideLayout" Target="../slideLayouts/slideLayout1.xml"/><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image" Target="../media/image-35-4.png"/><Relationship Id="rId5" Type="http://schemas.openxmlformats.org/officeDocument/2006/relationships/slideLayout" Target="../slideLayouts/slideLayout1.xml"/><Relationship Id="rId6"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image" Target="../media/image-36-2.png"/><Relationship Id="rId3" Type="http://schemas.openxmlformats.org/officeDocument/2006/relationships/image" Target="../media/image-36-3.png"/><Relationship Id="rId4" Type="http://schemas.openxmlformats.org/officeDocument/2006/relationships/slideLayout" Target="../slideLayouts/slideLayout1.xml"/><Relationship Id="rId5"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7040880" y="2788920"/>
            <a:ext cx="3108960" cy="3108960"/>
          </a:xfrm>
          <a:prstGeom prst="ellipse">
            <a:avLst/>
          </a:prstGeom>
          <a:solidFill>
            <a:srgbClr val="243B53"/>
          </a:solidFill>
          <a:ln/>
        </p:spPr>
      </p:sp>
      <p:pic>
        <p:nvPicPr>
          <p:cNvPr id="3" name="Image 0" descr="preencoded.png">    </p:cNvPr>
          <p:cNvPicPr>
            <a:picLocks noChangeAspect="1"/>
          </p:cNvPicPr>
          <p:nvPr/>
        </p:nvPicPr>
        <p:blipFill>
          <a:blip r:embed="rId1">
            <a:alphaModFix amt="70000"/>
          </a:blip>
          <a:stretch>
            <a:fillRect/>
          </a:stretch>
        </p:blipFill>
        <p:spPr>
          <a:xfrm>
            <a:off x="7818120" y="3566160"/>
            <a:ext cx="1554480" cy="1554480"/>
          </a:xfrm>
          <a:prstGeom prst="rect">
            <a:avLst/>
          </a:prstGeom>
        </p:spPr>
      </p:pic>
      <p:sp>
        <p:nvSpPr>
          <p:cNvPr id="4" name="Text 1"/>
          <p:cNvSpPr/>
          <p:nvPr/>
        </p:nvSpPr>
        <p:spPr>
          <a:xfrm>
            <a:off x="457200" y="566928"/>
            <a:ext cx="7680960" cy="310896"/>
          </a:xfrm>
          <a:prstGeom prst="rect">
            <a:avLst/>
          </a:prstGeom>
          <a:noFill/>
          <a:ln/>
        </p:spPr>
        <p:txBody>
          <a:bodyPr wrap="square" lIns="0" tIns="0" rIns="0" bIns="0" rtlCol="0" anchor="ctr"/>
          <a:lstStyle/>
          <a:p>
            <a:pPr indent="0" marL="0">
              <a:buNone/>
            </a:pPr>
            <a:r>
              <a:rPr lang="en-US" sz="1300" b="1" spc="100" kern="0" dirty="0">
                <a:solidFill>
                  <a:srgbClr val="E7D9B8"/>
                </a:solidFill>
                <a:latin typeface="Meiryo" pitchFamily="34" charset="0"/>
                <a:ea typeface="Meiryo" pitchFamily="34" charset="-122"/>
                <a:cs typeface="Meiryo" pitchFamily="34" charset="-120"/>
              </a:rPr>
              <a:t>法務・総務のための社内研修資料 20選</a:t>
            </a:r>
            <a:endParaRPr lang="en-US" sz="1300" dirty="0"/>
          </a:p>
        </p:txBody>
      </p:sp>
      <p:sp>
        <p:nvSpPr>
          <p:cNvPr id="5" name="Text 2"/>
          <p:cNvSpPr/>
          <p:nvPr/>
        </p:nvSpPr>
        <p:spPr>
          <a:xfrm>
            <a:off x="457200" y="932688"/>
            <a:ext cx="2743200" cy="457200"/>
          </a:xfrm>
          <a:prstGeom prst="rect">
            <a:avLst/>
          </a:prstGeom>
          <a:noFill/>
          <a:ln/>
        </p:spPr>
        <p:txBody>
          <a:bodyPr wrap="square" lIns="0" tIns="0" rIns="0" bIns="0" rtlCol="0" anchor="ctr"/>
          <a:lstStyle/>
          <a:p>
            <a:pPr indent="0" marL="0">
              <a:buNone/>
            </a:pPr>
            <a:r>
              <a:rPr lang="en-US" sz="1900" b="1" dirty="0">
                <a:solidFill>
                  <a:srgbClr val="B58A3A"/>
                </a:solidFill>
                <a:latin typeface="Meiryo" pitchFamily="34" charset="0"/>
                <a:ea typeface="Meiryo" pitchFamily="34" charset="-122"/>
                <a:cs typeface="Meiryo" pitchFamily="34" charset="-120"/>
              </a:rPr>
              <a:t>第16回</a:t>
            </a:r>
            <a:endParaRPr lang="en-US" sz="1900" dirty="0"/>
          </a:p>
        </p:txBody>
      </p:sp>
      <p:sp>
        <p:nvSpPr>
          <p:cNvPr id="6" name="Text 3"/>
          <p:cNvSpPr/>
          <p:nvPr/>
        </p:nvSpPr>
        <p:spPr>
          <a:xfrm>
            <a:off x="457200" y="1417320"/>
            <a:ext cx="7955280" cy="713232"/>
          </a:xfrm>
          <a:prstGeom prst="rect">
            <a:avLst/>
          </a:prstGeom>
          <a:noFill/>
          <a:ln/>
        </p:spPr>
        <p:txBody>
          <a:bodyPr wrap="square" lIns="0" tIns="0" rIns="0" bIns="0" rtlCol="0" anchor="ctr"/>
          <a:lstStyle/>
          <a:p>
            <a:pPr indent="0" marL="0">
              <a:buNone/>
            </a:pPr>
            <a:r>
              <a:rPr lang="en-US" sz="4000" b="1" dirty="0">
                <a:solidFill>
                  <a:srgbClr val="FFFFFF"/>
                </a:solidFill>
                <a:latin typeface="Meiryo" pitchFamily="34" charset="0"/>
                <a:ea typeface="Meiryo" pitchFamily="34" charset="-122"/>
                <a:cs typeface="Meiryo" pitchFamily="34" charset="-120"/>
              </a:rPr>
              <a:t>独占禁止法研修資料</a:t>
            </a:r>
            <a:endParaRPr lang="en-US" sz="4000" dirty="0"/>
          </a:p>
        </p:txBody>
      </p:sp>
      <p:sp>
        <p:nvSpPr>
          <p:cNvPr id="7" name="Text 4"/>
          <p:cNvSpPr/>
          <p:nvPr/>
        </p:nvSpPr>
        <p:spPr>
          <a:xfrm>
            <a:off x="457200" y="2212848"/>
            <a:ext cx="7955280" cy="502920"/>
          </a:xfrm>
          <a:prstGeom prst="rect">
            <a:avLst/>
          </a:prstGeom>
          <a:noFill/>
          <a:ln/>
        </p:spPr>
        <p:txBody>
          <a:bodyPr wrap="square" lIns="0" tIns="0" rIns="0" bIns="0" rtlCol="0" anchor="ctr"/>
          <a:lstStyle/>
          <a:p>
            <a:pPr indent="0" marL="0">
              <a:buNone/>
            </a:pPr>
            <a:r>
              <a:rPr lang="en-US" sz="2100" dirty="0">
                <a:solidFill>
                  <a:srgbClr val="DCE6F0"/>
                </a:solidFill>
                <a:latin typeface="Meiryo" pitchFamily="34" charset="0"/>
                <a:ea typeface="Meiryo" pitchFamily="34" charset="-122"/>
                <a:cs typeface="Meiryo" pitchFamily="34" charset="-120"/>
              </a:rPr>
              <a:t>競合他社との情報交換・カルテル・入札談合</a:t>
            </a:r>
            <a:endParaRPr lang="en-US" sz="2100" dirty="0"/>
          </a:p>
        </p:txBody>
      </p:sp>
      <p:sp>
        <p:nvSpPr>
          <p:cNvPr id="8" name="Shape 5"/>
          <p:cNvSpPr/>
          <p:nvPr/>
        </p:nvSpPr>
        <p:spPr>
          <a:xfrm>
            <a:off x="457200" y="3063240"/>
            <a:ext cx="6126480" cy="1371600"/>
          </a:xfrm>
          <a:prstGeom prst="roundRect">
            <a:avLst>
              <a:gd name="adj" fmla="val 5333"/>
            </a:avLst>
          </a:prstGeom>
          <a:solidFill>
            <a:srgbClr val="243B53"/>
          </a:solidFill>
          <a:ln/>
          <a:effectLst>
            <a:outerShdw sx="100000" sy="100000" kx="0" ky="0" algn="bl" rotWithShape="0" blurRad="88900" dist="38100" dir="5400000">
              <a:srgbClr val="1B2733">
                <a:alpha val="16000"/>
              </a:srgbClr>
            </a:outerShdw>
          </a:effectLst>
        </p:spPr>
      </p:sp>
      <p:sp>
        <p:nvSpPr>
          <p:cNvPr id="9" name="Text 6"/>
          <p:cNvSpPr/>
          <p:nvPr/>
        </p:nvSpPr>
        <p:spPr>
          <a:xfrm>
            <a:off x="685800" y="3246120"/>
            <a:ext cx="1828800" cy="310896"/>
          </a:xfrm>
          <a:prstGeom prst="rect">
            <a:avLst/>
          </a:prstGeom>
          <a:noFill/>
          <a:ln/>
        </p:spPr>
        <p:txBody>
          <a:bodyPr wrap="square" lIns="0" tIns="0" rIns="0" bIns="0" rtlCol="0" anchor="ctr"/>
          <a:lstStyle/>
          <a:p>
            <a:pPr indent="0" marL="0">
              <a:buNone/>
            </a:pPr>
            <a:r>
              <a:rPr lang="en-US" sz="1150" b="1" dirty="0">
                <a:solidFill>
                  <a:srgbClr val="E7D9B8"/>
                </a:solidFill>
                <a:latin typeface="Meiryo" pitchFamily="34" charset="0"/>
                <a:ea typeface="Meiryo" pitchFamily="34" charset="-122"/>
                <a:cs typeface="Meiryo" pitchFamily="34" charset="-120"/>
              </a:rPr>
              <a:t>対象</a:t>
            </a:r>
            <a:endParaRPr lang="en-US" sz="1150" dirty="0"/>
          </a:p>
        </p:txBody>
      </p:sp>
      <p:sp>
        <p:nvSpPr>
          <p:cNvPr id="10" name="Text 7"/>
          <p:cNvSpPr/>
          <p:nvPr/>
        </p:nvSpPr>
        <p:spPr>
          <a:xfrm>
            <a:off x="2514600" y="3246120"/>
            <a:ext cx="3931920" cy="310896"/>
          </a:xfrm>
          <a:prstGeom prst="rect">
            <a:avLst/>
          </a:prstGeom>
          <a:noFill/>
          <a:ln/>
        </p:spPr>
        <p:txBody>
          <a:bodyPr wrap="square" lIns="0" tIns="0" rIns="0" bIns="0" rtlCol="0" anchor="ctr"/>
          <a:lstStyle/>
          <a:p>
            <a:pPr indent="0" marL="0">
              <a:buNone/>
            </a:pPr>
            <a:r>
              <a:rPr lang="en-US" sz="1150" dirty="0">
                <a:solidFill>
                  <a:srgbClr val="FFFFFF"/>
                </a:solidFill>
                <a:latin typeface="Meiryo" pitchFamily="34" charset="0"/>
                <a:ea typeface="Meiryo" pitchFamily="34" charset="-122"/>
                <a:cs typeface="Meiryo" pitchFamily="34" charset="-120"/>
              </a:rPr>
              <a:t>全社員・管理職・営業・購買・入札・事業開発ほか</a:t>
            </a:r>
            <a:endParaRPr lang="en-US" sz="1150" dirty="0"/>
          </a:p>
        </p:txBody>
      </p:sp>
      <p:sp>
        <p:nvSpPr>
          <p:cNvPr id="11" name="Text 8"/>
          <p:cNvSpPr/>
          <p:nvPr/>
        </p:nvSpPr>
        <p:spPr>
          <a:xfrm>
            <a:off x="685800" y="3611880"/>
            <a:ext cx="1828800" cy="310896"/>
          </a:xfrm>
          <a:prstGeom prst="rect">
            <a:avLst/>
          </a:prstGeom>
          <a:noFill/>
          <a:ln/>
        </p:spPr>
        <p:txBody>
          <a:bodyPr wrap="square" lIns="0" tIns="0" rIns="0" bIns="0" rtlCol="0" anchor="ctr"/>
          <a:lstStyle/>
          <a:p>
            <a:pPr indent="0" marL="0">
              <a:buNone/>
            </a:pPr>
            <a:r>
              <a:rPr lang="en-US" sz="1150" b="1" dirty="0">
                <a:solidFill>
                  <a:srgbClr val="E7D9B8"/>
                </a:solidFill>
                <a:latin typeface="Meiryo" pitchFamily="34" charset="0"/>
                <a:ea typeface="Meiryo" pitchFamily="34" charset="-122"/>
                <a:cs typeface="Meiryo" pitchFamily="34" charset="-120"/>
              </a:rPr>
              <a:t>想定時間</a:t>
            </a:r>
            <a:endParaRPr lang="en-US" sz="1150" dirty="0"/>
          </a:p>
        </p:txBody>
      </p:sp>
      <p:sp>
        <p:nvSpPr>
          <p:cNvPr id="12" name="Text 9"/>
          <p:cNvSpPr/>
          <p:nvPr/>
        </p:nvSpPr>
        <p:spPr>
          <a:xfrm>
            <a:off x="2514600" y="3611880"/>
            <a:ext cx="3931920" cy="310896"/>
          </a:xfrm>
          <a:prstGeom prst="rect">
            <a:avLst/>
          </a:prstGeom>
          <a:noFill/>
          <a:ln/>
        </p:spPr>
        <p:txBody>
          <a:bodyPr wrap="square" lIns="0" tIns="0" rIns="0" bIns="0" rtlCol="0" anchor="ctr"/>
          <a:lstStyle/>
          <a:p>
            <a:pPr indent="0" marL="0">
              <a:buNone/>
            </a:pPr>
            <a:r>
              <a:rPr lang="en-US" sz="1150" dirty="0">
                <a:solidFill>
                  <a:srgbClr val="FFFFFF"/>
                </a:solidFill>
                <a:latin typeface="Meiryo" pitchFamily="34" charset="0"/>
                <a:ea typeface="Meiryo" pitchFamily="34" charset="-122"/>
                <a:cs typeface="Meiryo" pitchFamily="34" charset="-120"/>
              </a:rPr>
              <a:t>45〜55分（演習追加で70〜80分）</a:t>
            </a:r>
            <a:endParaRPr lang="en-US" sz="1150" dirty="0"/>
          </a:p>
        </p:txBody>
      </p:sp>
      <p:sp>
        <p:nvSpPr>
          <p:cNvPr id="13" name="Text 10"/>
          <p:cNvSpPr/>
          <p:nvPr/>
        </p:nvSpPr>
        <p:spPr>
          <a:xfrm>
            <a:off x="685800" y="3977640"/>
            <a:ext cx="1828800" cy="310896"/>
          </a:xfrm>
          <a:prstGeom prst="rect">
            <a:avLst/>
          </a:prstGeom>
          <a:noFill/>
          <a:ln/>
        </p:spPr>
        <p:txBody>
          <a:bodyPr wrap="square" lIns="0" tIns="0" rIns="0" bIns="0" rtlCol="0" anchor="ctr"/>
          <a:lstStyle/>
          <a:p>
            <a:pPr indent="0" marL="0">
              <a:buNone/>
            </a:pPr>
            <a:r>
              <a:rPr lang="en-US" sz="1150" b="1" dirty="0">
                <a:solidFill>
                  <a:srgbClr val="E7D9B8"/>
                </a:solidFill>
                <a:latin typeface="Meiryo" pitchFamily="34" charset="0"/>
                <a:ea typeface="Meiryo" pitchFamily="34" charset="-122"/>
                <a:cs typeface="Meiryo" pitchFamily="34" charset="-120"/>
              </a:rPr>
              <a:t>法令・制度基準日</a:t>
            </a:r>
            <a:endParaRPr lang="en-US" sz="1150" dirty="0"/>
          </a:p>
        </p:txBody>
      </p:sp>
      <p:sp>
        <p:nvSpPr>
          <p:cNvPr id="14" name="Text 11"/>
          <p:cNvSpPr/>
          <p:nvPr/>
        </p:nvSpPr>
        <p:spPr>
          <a:xfrm>
            <a:off x="2514600" y="3977640"/>
            <a:ext cx="3931920" cy="310896"/>
          </a:xfrm>
          <a:prstGeom prst="rect">
            <a:avLst/>
          </a:prstGeom>
          <a:noFill/>
          <a:ln/>
        </p:spPr>
        <p:txBody>
          <a:bodyPr wrap="square" lIns="0" tIns="0" rIns="0" bIns="0" rtlCol="0" anchor="ctr"/>
          <a:lstStyle/>
          <a:p>
            <a:pPr indent="0" marL="0">
              <a:buNone/>
            </a:pPr>
            <a:r>
              <a:rPr lang="en-US" sz="1150" dirty="0">
                <a:solidFill>
                  <a:srgbClr val="FFFFFF"/>
                </a:solidFill>
                <a:latin typeface="Meiryo" pitchFamily="34" charset="0"/>
                <a:ea typeface="Meiryo" pitchFamily="34" charset="-122"/>
                <a:cs typeface="Meiryo" pitchFamily="34" charset="-120"/>
              </a:rPr>
              <a:t>2026年6月18日</a:t>
            </a:r>
            <a:endParaRPr lang="en-US" sz="1150" dirty="0"/>
          </a:p>
        </p:txBody>
      </p:sp>
      <p:sp>
        <p:nvSpPr>
          <p:cNvPr id="15" name="Text 12"/>
          <p:cNvSpPr/>
          <p:nvPr/>
        </p:nvSpPr>
        <p:spPr>
          <a:xfrm>
            <a:off x="457200" y="4572000"/>
            <a:ext cx="7955280" cy="411480"/>
          </a:xfrm>
          <a:prstGeom prst="rect">
            <a:avLst/>
          </a:prstGeom>
          <a:noFill/>
          <a:ln/>
        </p:spPr>
        <p:txBody>
          <a:bodyPr wrap="square" lIns="0" tIns="0" rIns="0" bIns="0" rtlCol="0" anchor="ctr"/>
          <a:lstStyle/>
          <a:p>
            <a:pPr indent="0" marL="0">
              <a:lnSpc>
                <a:spcPct val="125000"/>
              </a:lnSpc>
              <a:buNone/>
            </a:pPr>
            <a:r>
              <a:rPr lang="en-US" sz="1100" dirty="0">
                <a:solidFill>
                  <a:srgbClr val="9FB2C6"/>
                </a:solidFill>
                <a:latin typeface="Meiryo" pitchFamily="34" charset="0"/>
                <a:ea typeface="Meiryo" pitchFamily="34" charset="-122"/>
                <a:cs typeface="Meiryo" pitchFamily="34" charset="-120"/>
              </a:rPr>
              <a:t>会社名：________________　　実施日：____年__月__日</a:t>
            </a:r>
            <a:endParaRPr lang="en-US" sz="1100" dirty="0"/>
          </a:p>
          <a:p>
            <a:pPr indent="0" marL="0">
              <a:lnSpc>
                <a:spcPct val="125000"/>
              </a:lnSpc>
              <a:buNone/>
            </a:pPr>
            <a:r>
              <a:rPr lang="en-US" sz="1100" dirty="0">
                <a:solidFill>
                  <a:srgbClr val="9FB2C6"/>
                </a:solidFill>
                <a:latin typeface="Meiryo" pitchFamily="34" charset="0"/>
                <a:ea typeface="Meiryo" pitchFamily="34" charset="-122"/>
                <a:cs typeface="Meiryo" pitchFamily="34" charset="-120"/>
              </a:rPr>
              <a:t>講師：____________________</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DO-NOT-DISCUSS LIST</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競合と話してはいけない情報 ― 一覧</a:t>
            </a:r>
            <a:endParaRPr lang="en-US" sz="2500" dirty="0"/>
          </a:p>
        </p:txBody>
      </p:sp>
      <p:sp>
        <p:nvSpPr>
          <p:cNvPr id="4" name="Shape 2"/>
          <p:cNvSpPr/>
          <p:nvPr/>
        </p:nvSpPr>
        <p:spPr>
          <a:xfrm>
            <a:off x="457200" y="1280160"/>
            <a:ext cx="2621280" cy="566928"/>
          </a:xfrm>
          <a:prstGeom prst="roundRect">
            <a:avLst>
              <a:gd name="adj" fmla="val 12903"/>
            </a:avLst>
          </a:prstGeom>
          <a:solidFill>
            <a:srgbClr val="FFFFFF"/>
          </a:solidFill>
          <a:ln w="9525">
            <a:solidFill>
              <a:srgbClr val="D4DEE7"/>
            </a:solidFill>
            <a:prstDash val="solid"/>
          </a:ln>
        </p:spPr>
      </p:sp>
      <p:sp>
        <p:nvSpPr>
          <p:cNvPr id="5" name="Shape 3"/>
          <p:cNvSpPr/>
          <p:nvPr/>
        </p:nvSpPr>
        <p:spPr>
          <a:xfrm>
            <a:off x="566928" y="1380744"/>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662026" y="1475842"/>
            <a:ext cx="175565" cy="175565"/>
          </a:xfrm>
          <a:prstGeom prst="rect">
            <a:avLst/>
          </a:prstGeom>
        </p:spPr>
      </p:pic>
      <p:sp>
        <p:nvSpPr>
          <p:cNvPr id="7" name="Text 4"/>
          <p:cNvSpPr/>
          <p:nvPr/>
        </p:nvSpPr>
        <p:spPr>
          <a:xfrm>
            <a:off x="1024128" y="1280160"/>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現在・将来の価格</a:t>
            </a:r>
            <a:endParaRPr lang="en-US" sz="1100" dirty="0"/>
          </a:p>
        </p:txBody>
      </p:sp>
      <p:sp>
        <p:nvSpPr>
          <p:cNvPr id="8" name="Shape 5"/>
          <p:cNvSpPr/>
          <p:nvPr/>
        </p:nvSpPr>
        <p:spPr>
          <a:xfrm>
            <a:off x="3261360" y="1280160"/>
            <a:ext cx="2621280" cy="566928"/>
          </a:xfrm>
          <a:prstGeom prst="roundRect">
            <a:avLst>
              <a:gd name="adj" fmla="val 12903"/>
            </a:avLst>
          </a:prstGeom>
          <a:solidFill>
            <a:srgbClr val="FFFFFF"/>
          </a:solidFill>
          <a:ln w="9525">
            <a:solidFill>
              <a:srgbClr val="D4DEE7"/>
            </a:solidFill>
            <a:prstDash val="solid"/>
          </a:ln>
        </p:spPr>
      </p:sp>
      <p:sp>
        <p:nvSpPr>
          <p:cNvPr id="9" name="Shape 6"/>
          <p:cNvSpPr/>
          <p:nvPr/>
        </p:nvSpPr>
        <p:spPr>
          <a:xfrm>
            <a:off x="3371088" y="1380744"/>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0" name="Image 1" descr="preencoded.png">    </p:cNvPr>
          <p:cNvPicPr>
            <a:picLocks noChangeAspect="1"/>
          </p:cNvPicPr>
          <p:nvPr/>
        </p:nvPicPr>
        <p:blipFill>
          <a:blip r:embed="rId2"/>
          <a:stretch>
            <a:fillRect/>
          </a:stretch>
        </p:blipFill>
        <p:spPr>
          <a:xfrm>
            <a:off x="3466186" y="1475842"/>
            <a:ext cx="175565" cy="175565"/>
          </a:xfrm>
          <a:prstGeom prst="rect">
            <a:avLst/>
          </a:prstGeom>
        </p:spPr>
      </p:pic>
      <p:sp>
        <p:nvSpPr>
          <p:cNvPr id="11" name="Text 7"/>
          <p:cNvSpPr/>
          <p:nvPr/>
        </p:nvSpPr>
        <p:spPr>
          <a:xfrm>
            <a:off x="3828288" y="1280160"/>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値上げ予定・幅・時期</a:t>
            </a:r>
            <a:endParaRPr lang="en-US" sz="1100" dirty="0"/>
          </a:p>
        </p:txBody>
      </p:sp>
      <p:sp>
        <p:nvSpPr>
          <p:cNvPr id="12" name="Shape 8"/>
          <p:cNvSpPr/>
          <p:nvPr/>
        </p:nvSpPr>
        <p:spPr>
          <a:xfrm>
            <a:off x="6065520" y="1280160"/>
            <a:ext cx="2621280" cy="566928"/>
          </a:xfrm>
          <a:prstGeom prst="roundRect">
            <a:avLst>
              <a:gd name="adj" fmla="val 12903"/>
            </a:avLst>
          </a:prstGeom>
          <a:solidFill>
            <a:srgbClr val="FFFFFF"/>
          </a:solidFill>
          <a:ln w="9525">
            <a:solidFill>
              <a:srgbClr val="D4DEE7"/>
            </a:solidFill>
            <a:prstDash val="solid"/>
          </a:ln>
        </p:spPr>
      </p:sp>
      <p:sp>
        <p:nvSpPr>
          <p:cNvPr id="13" name="Shape 9"/>
          <p:cNvSpPr/>
          <p:nvPr/>
        </p:nvSpPr>
        <p:spPr>
          <a:xfrm>
            <a:off x="6175248" y="1380744"/>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4" name="Image 2" descr="preencoded.png">    </p:cNvPr>
          <p:cNvPicPr>
            <a:picLocks noChangeAspect="1"/>
          </p:cNvPicPr>
          <p:nvPr/>
        </p:nvPicPr>
        <p:blipFill>
          <a:blip r:embed="rId3"/>
          <a:stretch>
            <a:fillRect/>
          </a:stretch>
        </p:blipFill>
        <p:spPr>
          <a:xfrm>
            <a:off x="6270346" y="1475842"/>
            <a:ext cx="175565" cy="175565"/>
          </a:xfrm>
          <a:prstGeom prst="rect">
            <a:avLst/>
          </a:prstGeom>
        </p:spPr>
      </p:pic>
      <p:sp>
        <p:nvSpPr>
          <p:cNvPr id="15" name="Text 10"/>
          <p:cNvSpPr/>
          <p:nvPr/>
        </p:nvSpPr>
        <p:spPr>
          <a:xfrm>
            <a:off x="6632448" y="1280160"/>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割引率・リベート・キャンペーン</a:t>
            </a:r>
            <a:endParaRPr lang="en-US" sz="1100" dirty="0"/>
          </a:p>
        </p:txBody>
      </p:sp>
      <p:sp>
        <p:nvSpPr>
          <p:cNvPr id="16" name="Shape 11"/>
          <p:cNvSpPr/>
          <p:nvPr/>
        </p:nvSpPr>
        <p:spPr>
          <a:xfrm>
            <a:off x="457200" y="1956816"/>
            <a:ext cx="2621280" cy="566928"/>
          </a:xfrm>
          <a:prstGeom prst="roundRect">
            <a:avLst>
              <a:gd name="adj" fmla="val 12903"/>
            </a:avLst>
          </a:prstGeom>
          <a:solidFill>
            <a:srgbClr val="FFFFFF"/>
          </a:solidFill>
          <a:ln w="9525">
            <a:solidFill>
              <a:srgbClr val="D4DEE7"/>
            </a:solidFill>
            <a:prstDash val="solid"/>
          </a:ln>
        </p:spPr>
      </p:sp>
      <p:sp>
        <p:nvSpPr>
          <p:cNvPr id="17" name="Shape 12"/>
          <p:cNvSpPr/>
          <p:nvPr/>
        </p:nvSpPr>
        <p:spPr>
          <a:xfrm>
            <a:off x="566928" y="2057400"/>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8" name="Image 3" descr="preencoded.png">    </p:cNvPr>
          <p:cNvPicPr>
            <a:picLocks noChangeAspect="1"/>
          </p:cNvPicPr>
          <p:nvPr/>
        </p:nvPicPr>
        <p:blipFill>
          <a:blip r:embed="rId4"/>
          <a:stretch>
            <a:fillRect/>
          </a:stretch>
        </p:blipFill>
        <p:spPr>
          <a:xfrm>
            <a:off x="662026" y="2152498"/>
            <a:ext cx="175565" cy="175565"/>
          </a:xfrm>
          <a:prstGeom prst="rect">
            <a:avLst/>
          </a:prstGeom>
        </p:spPr>
      </p:pic>
      <p:sp>
        <p:nvSpPr>
          <p:cNvPr id="19" name="Text 13"/>
          <p:cNvSpPr/>
          <p:nvPr/>
        </p:nvSpPr>
        <p:spPr>
          <a:xfrm>
            <a:off x="1024128" y="1956816"/>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原価・利益率・採算ライン</a:t>
            </a:r>
            <a:endParaRPr lang="en-US" sz="1100" dirty="0"/>
          </a:p>
        </p:txBody>
      </p:sp>
      <p:sp>
        <p:nvSpPr>
          <p:cNvPr id="20" name="Shape 14"/>
          <p:cNvSpPr/>
          <p:nvPr/>
        </p:nvSpPr>
        <p:spPr>
          <a:xfrm>
            <a:off x="3261360" y="1956816"/>
            <a:ext cx="2621280" cy="566928"/>
          </a:xfrm>
          <a:prstGeom prst="roundRect">
            <a:avLst>
              <a:gd name="adj" fmla="val 12903"/>
            </a:avLst>
          </a:prstGeom>
          <a:solidFill>
            <a:srgbClr val="FFFFFF"/>
          </a:solidFill>
          <a:ln w="9525">
            <a:solidFill>
              <a:srgbClr val="D4DEE7"/>
            </a:solidFill>
            <a:prstDash val="solid"/>
          </a:ln>
        </p:spPr>
      </p:sp>
      <p:sp>
        <p:nvSpPr>
          <p:cNvPr id="21" name="Shape 15"/>
          <p:cNvSpPr/>
          <p:nvPr/>
        </p:nvSpPr>
        <p:spPr>
          <a:xfrm>
            <a:off x="3371088" y="2057400"/>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22" name="Image 4" descr="preencoded.png">    </p:cNvPr>
          <p:cNvPicPr>
            <a:picLocks noChangeAspect="1"/>
          </p:cNvPicPr>
          <p:nvPr/>
        </p:nvPicPr>
        <p:blipFill>
          <a:blip r:embed="rId5"/>
          <a:stretch>
            <a:fillRect/>
          </a:stretch>
        </p:blipFill>
        <p:spPr>
          <a:xfrm>
            <a:off x="3466186" y="2152498"/>
            <a:ext cx="175565" cy="175565"/>
          </a:xfrm>
          <a:prstGeom prst="rect">
            <a:avLst/>
          </a:prstGeom>
        </p:spPr>
      </p:pic>
      <p:sp>
        <p:nvSpPr>
          <p:cNvPr id="23" name="Text 16"/>
          <p:cNvSpPr/>
          <p:nvPr/>
        </p:nvSpPr>
        <p:spPr>
          <a:xfrm>
            <a:off x="3828288" y="1956816"/>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販売数量・生産数量・在庫</a:t>
            </a:r>
            <a:endParaRPr lang="en-US" sz="1100" dirty="0"/>
          </a:p>
        </p:txBody>
      </p:sp>
      <p:sp>
        <p:nvSpPr>
          <p:cNvPr id="24" name="Shape 17"/>
          <p:cNvSpPr/>
          <p:nvPr/>
        </p:nvSpPr>
        <p:spPr>
          <a:xfrm>
            <a:off x="6065520" y="1956816"/>
            <a:ext cx="2621280" cy="566928"/>
          </a:xfrm>
          <a:prstGeom prst="roundRect">
            <a:avLst>
              <a:gd name="adj" fmla="val 12903"/>
            </a:avLst>
          </a:prstGeom>
          <a:solidFill>
            <a:srgbClr val="FFFFFF"/>
          </a:solidFill>
          <a:ln w="9525">
            <a:solidFill>
              <a:srgbClr val="D4DEE7"/>
            </a:solidFill>
            <a:prstDash val="solid"/>
          </a:ln>
        </p:spPr>
      </p:sp>
      <p:sp>
        <p:nvSpPr>
          <p:cNvPr id="25" name="Shape 18"/>
          <p:cNvSpPr/>
          <p:nvPr/>
        </p:nvSpPr>
        <p:spPr>
          <a:xfrm>
            <a:off x="6175248" y="2057400"/>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26" name="Image 5" descr="preencoded.png">    </p:cNvPr>
          <p:cNvPicPr>
            <a:picLocks noChangeAspect="1"/>
          </p:cNvPicPr>
          <p:nvPr/>
        </p:nvPicPr>
        <p:blipFill>
          <a:blip r:embed="rId6"/>
          <a:stretch>
            <a:fillRect/>
          </a:stretch>
        </p:blipFill>
        <p:spPr>
          <a:xfrm>
            <a:off x="6270346" y="2152498"/>
            <a:ext cx="175565" cy="175565"/>
          </a:xfrm>
          <a:prstGeom prst="rect">
            <a:avLst/>
          </a:prstGeom>
        </p:spPr>
      </p:pic>
      <p:sp>
        <p:nvSpPr>
          <p:cNvPr id="27" name="Text 19"/>
          <p:cNvSpPr/>
          <p:nvPr/>
        </p:nvSpPr>
        <p:spPr>
          <a:xfrm>
            <a:off x="6632448" y="1956816"/>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供給能力</a:t>
            </a:r>
            <a:endParaRPr lang="en-US" sz="1100" dirty="0"/>
          </a:p>
        </p:txBody>
      </p:sp>
      <p:sp>
        <p:nvSpPr>
          <p:cNvPr id="28" name="Shape 20"/>
          <p:cNvSpPr/>
          <p:nvPr/>
        </p:nvSpPr>
        <p:spPr>
          <a:xfrm>
            <a:off x="457200" y="2633472"/>
            <a:ext cx="2621280" cy="566928"/>
          </a:xfrm>
          <a:prstGeom prst="roundRect">
            <a:avLst>
              <a:gd name="adj" fmla="val 12903"/>
            </a:avLst>
          </a:prstGeom>
          <a:solidFill>
            <a:srgbClr val="FFFFFF"/>
          </a:solidFill>
          <a:ln w="9525">
            <a:solidFill>
              <a:srgbClr val="D4DEE7"/>
            </a:solidFill>
            <a:prstDash val="solid"/>
          </a:ln>
        </p:spPr>
      </p:sp>
      <p:sp>
        <p:nvSpPr>
          <p:cNvPr id="29" name="Shape 21"/>
          <p:cNvSpPr/>
          <p:nvPr/>
        </p:nvSpPr>
        <p:spPr>
          <a:xfrm>
            <a:off x="566928" y="2734056"/>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30" name="Image 6" descr="preencoded.png">    </p:cNvPr>
          <p:cNvPicPr>
            <a:picLocks noChangeAspect="1"/>
          </p:cNvPicPr>
          <p:nvPr/>
        </p:nvPicPr>
        <p:blipFill>
          <a:blip r:embed="rId7"/>
          <a:stretch>
            <a:fillRect/>
          </a:stretch>
        </p:blipFill>
        <p:spPr>
          <a:xfrm>
            <a:off x="662026" y="2829154"/>
            <a:ext cx="175565" cy="175565"/>
          </a:xfrm>
          <a:prstGeom prst="rect">
            <a:avLst/>
          </a:prstGeom>
        </p:spPr>
      </p:pic>
      <p:sp>
        <p:nvSpPr>
          <p:cNvPr id="31" name="Text 22"/>
          <p:cNvSpPr/>
          <p:nvPr/>
        </p:nvSpPr>
        <p:spPr>
          <a:xfrm>
            <a:off x="1024128" y="2633472"/>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顧客・販売先・取引先</a:t>
            </a:r>
            <a:endParaRPr lang="en-US" sz="1100" dirty="0"/>
          </a:p>
        </p:txBody>
      </p:sp>
      <p:sp>
        <p:nvSpPr>
          <p:cNvPr id="32" name="Shape 23"/>
          <p:cNvSpPr/>
          <p:nvPr/>
        </p:nvSpPr>
        <p:spPr>
          <a:xfrm>
            <a:off x="3261360" y="2633472"/>
            <a:ext cx="2621280" cy="566928"/>
          </a:xfrm>
          <a:prstGeom prst="roundRect">
            <a:avLst>
              <a:gd name="adj" fmla="val 12903"/>
            </a:avLst>
          </a:prstGeom>
          <a:solidFill>
            <a:srgbClr val="FFFFFF"/>
          </a:solidFill>
          <a:ln w="9525">
            <a:solidFill>
              <a:srgbClr val="D4DEE7"/>
            </a:solidFill>
            <a:prstDash val="solid"/>
          </a:ln>
        </p:spPr>
      </p:sp>
      <p:sp>
        <p:nvSpPr>
          <p:cNvPr id="33" name="Shape 24"/>
          <p:cNvSpPr/>
          <p:nvPr/>
        </p:nvSpPr>
        <p:spPr>
          <a:xfrm>
            <a:off x="3371088" y="2734056"/>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34" name="Image 7" descr="preencoded.png">    </p:cNvPr>
          <p:cNvPicPr>
            <a:picLocks noChangeAspect="1"/>
          </p:cNvPicPr>
          <p:nvPr/>
        </p:nvPicPr>
        <p:blipFill>
          <a:blip r:embed="rId8"/>
          <a:stretch>
            <a:fillRect/>
          </a:stretch>
        </p:blipFill>
        <p:spPr>
          <a:xfrm>
            <a:off x="3466186" y="2829154"/>
            <a:ext cx="175565" cy="175565"/>
          </a:xfrm>
          <a:prstGeom prst="rect">
            <a:avLst/>
          </a:prstGeom>
        </p:spPr>
      </p:pic>
      <p:sp>
        <p:nvSpPr>
          <p:cNvPr id="35" name="Text 25"/>
          <p:cNvSpPr/>
          <p:nvPr/>
        </p:nvSpPr>
        <p:spPr>
          <a:xfrm>
            <a:off x="3828288" y="2633472"/>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営業地域・販売エリア</a:t>
            </a:r>
            <a:endParaRPr lang="en-US" sz="1100" dirty="0"/>
          </a:p>
        </p:txBody>
      </p:sp>
      <p:sp>
        <p:nvSpPr>
          <p:cNvPr id="36" name="Shape 26"/>
          <p:cNvSpPr/>
          <p:nvPr/>
        </p:nvSpPr>
        <p:spPr>
          <a:xfrm>
            <a:off x="6065520" y="2633472"/>
            <a:ext cx="2621280" cy="566928"/>
          </a:xfrm>
          <a:prstGeom prst="roundRect">
            <a:avLst>
              <a:gd name="adj" fmla="val 12903"/>
            </a:avLst>
          </a:prstGeom>
          <a:solidFill>
            <a:srgbClr val="FFFFFF"/>
          </a:solidFill>
          <a:ln w="9525">
            <a:solidFill>
              <a:srgbClr val="D4DEE7"/>
            </a:solidFill>
            <a:prstDash val="solid"/>
          </a:ln>
        </p:spPr>
      </p:sp>
      <p:sp>
        <p:nvSpPr>
          <p:cNvPr id="37" name="Shape 27"/>
          <p:cNvSpPr/>
          <p:nvPr/>
        </p:nvSpPr>
        <p:spPr>
          <a:xfrm>
            <a:off x="6175248" y="2734056"/>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38" name="Image 8" descr="preencoded.png">    </p:cNvPr>
          <p:cNvPicPr>
            <a:picLocks noChangeAspect="1"/>
          </p:cNvPicPr>
          <p:nvPr/>
        </p:nvPicPr>
        <p:blipFill>
          <a:blip r:embed="rId9"/>
          <a:stretch>
            <a:fillRect/>
          </a:stretch>
        </p:blipFill>
        <p:spPr>
          <a:xfrm>
            <a:off x="6270346" y="2829154"/>
            <a:ext cx="175565" cy="175565"/>
          </a:xfrm>
          <a:prstGeom prst="rect">
            <a:avLst/>
          </a:prstGeom>
        </p:spPr>
      </p:pic>
      <p:sp>
        <p:nvSpPr>
          <p:cNvPr id="39" name="Text 28"/>
          <p:cNvSpPr/>
          <p:nvPr/>
        </p:nvSpPr>
        <p:spPr>
          <a:xfrm>
            <a:off x="6632448" y="2633472"/>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入札予定・入札価格・見積額</a:t>
            </a:r>
            <a:endParaRPr lang="en-US" sz="1100" dirty="0"/>
          </a:p>
        </p:txBody>
      </p:sp>
      <p:sp>
        <p:nvSpPr>
          <p:cNvPr id="40" name="Shape 29"/>
          <p:cNvSpPr/>
          <p:nvPr/>
        </p:nvSpPr>
        <p:spPr>
          <a:xfrm>
            <a:off x="457200" y="3310128"/>
            <a:ext cx="2621280" cy="566928"/>
          </a:xfrm>
          <a:prstGeom prst="roundRect">
            <a:avLst>
              <a:gd name="adj" fmla="val 12903"/>
            </a:avLst>
          </a:prstGeom>
          <a:solidFill>
            <a:srgbClr val="FFFFFF"/>
          </a:solidFill>
          <a:ln w="9525">
            <a:solidFill>
              <a:srgbClr val="D4DEE7"/>
            </a:solidFill>
            <a:prstDash val="solid"/>
          </a:ln>
        </p:spPr>
      </p:sp>
      <p:sp>
        <p:nvSpPr>
          <p:cNvPr id="41" name="Shape 30"/>
          <p:cNvSpPr/>
          <p:nvPr/>
        </p:nvSpPr>
        <p:spPr>
          <a:xfrm>
            <a:off x="566928" y="3410712"/>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42" name="Image 9" descr="preencoded.png">    </p:cNvPr>
          <p:cNvPicPr>
            <a:picLocks noChangeAspect="1"/>
          </p:cNvPicPr>
          <p:nvPr/>
        </p:nvPicPr>
        <p:blipFill>
          <a:blip r:embed="rId10"/>
          <a:stretch>
            <a:fillRect/>
          </a:stretch>
        </p:blipFill>
        <p:spPr>
          <a:xfrm>
            <a:off x="662026" y="3505810"/>
            <a:ext cx="175565" cy="175565"/>
          </a:xfrm>
          <a:prstGeom prst="rect">
            <a:avLst/>
          </a:prstGeom>
        </p:spPr>
      </p:pic>
      <p:sp>
        <p:nvSpPr>
          <p:cNvPr id="43" name="Text 31"/>
          <p:cNvSpPr/>
          <p:nvPr/>
        </p:nvSpPr>
        <p:spPr>
          <a:xfrm>
            <a:off x="1024128" y="3310128"/>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受注意欲・辞退・不参加の意向</a:t>
            </a:r>
            <a:endParaRPr lang="en-US" sz="1100" dirty="0"/>
          </a:p>
        </p:txBody>
      </p:sp>
      <p:sp>
        <p:nvSpPr>
          <p:cNvPr id="44" name="Shape 32"/>
          <p:cNvSpPr/>
          <p:nvPr/>
        </p:nvSpPr>
        <p:spPr>
          <a:xfrm>
            <a:off x="3261360" y="3310128"/>
            <a:ext cx="2621280" cy="566928"/>
          </a:xfrm>
          <a:prstGeom prst="roundRect">
            <a:avLst>
              <a:gd name="adj" fmla="val 12903"/>
            </a:avLst>
          </a:prstGeom>
          <a:solidFill>
            <a:srgbClr val="FFFFFF"/>
          </a:solidFill>
          <a:ln w="9525">
            <a:solidFill>
              <a:srgbClr val="D4DEE7"/>
            </a:solidFill>
            <a:prstDash val="solid"/>
          </a:ln>
        </p:spPr>
      </p:sp>
      <p:sp>
        <p:nvSpPr>
          <p:cNvPr id="45" name="Shape 33"/>
          <p:cNvSpPr/>
          <p:nvPr/>
        </p:nvSpPr>
        <p:spPr>
          <a:xfrm>
            <a:off x="3371088" y="3410712"/>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46" name="Image 10" descr="preencoded.png">    </p:cNvPr>
          <p:cNvPicPr>
            <a:picLocks noChangeAspect="1"/>
          </p:cNvPicPr>
          <p:nvPr/>
        </p:nvPicPr>
        <p:blipFill>
          <a:blip r:embed="rId11"/>
          <a:stretch>
            <a:fillRect/>
          </a:stretch>
        </p:blipFill>
        <p:spPr>
          <a:xfrm>
            <a:off x="3466186" y="3505810"/>
            <a:ext cx="175565" cy="175565"/>
          </a:xfrm>
          <a:prstGeom prst="rect">
            <a:avLst/>
          </a:prstGeom>
        </p:spPr>
      </p:pic>
      <p:sp>
        <p:nvSpPr>
          <p:cNvPr id="47" name="Text 34"/>
          <p:cNvSpPr/>
          <p:nvPr/>
        </p:nvSpPr>
        <p:spPr>
          <a:xfrm>
            <a:off x="3828288" y="3310128"/>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事業計画・販売計画・設備投資計画</a:t>
            </a:r>
            <a:endParaRPr lang="en-US" sz="1100" dirty="0"/>
          </a:p>
        </p:txBody>
      </p:sp>
      <p:sp>
        <p:nvSpPr>
          <p:cNvPr id="48" name="Shape 35"/>
          <p:cNvSpPr/>
          <p:nvPr/>
        </p:nvSpPr>
        <p:spPr>
          <a:xfrm>
            <a:off x="6065520" y="3310128"/>
            <a:ext cx="2621280" cy="566928"/>
          </a:xfrm>
          <a:prstGeom prst="roundRect">
            <a:avLst>
              <a:gd name="adj" fmla="val 12903"/>
            </a:avLst>
          </a:prstGeom>
          <a:solidFill>
            <a:srgbClr val="FFFFFF"/>
          </a:solidFill>
          <a:ln w="9525">
            <a:solidFill>
              <a:srgbClr val="D4DEE7"/>
            </a:solidFill>
            <a:prstDash val="solid"/>
          </a:ln>
        </p:spPr>
      </p:sp>
      <p:sp>
        <p:nvSpPr>
          <p:cNvPr id="49" name="Shape 36"/>
          <p:cNvSpPr/>
          <p:nvPr/>
        </p:nvSpPr>
        <p:spPr>
          <a:xfrm>
            <a:off x="6175248" y="3410712"/>
            <a:ext cx="365760" cy="36576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50" name="Image 11" descr="preencoded.png">    </p:cNvPr>
          <p:cNvPicPr>
            <a:picLocks noChangeAspect="1"/>
          </p:cNvPicPr>
          <p:nvPr/>
        </p:nvPicPr>
        <p:blipFill>
          <a:blip r:embed="rId12"/>
          <a:stretch>
            <a:fillRect/>
          </a:stretch>
        </p:blipFill>
        <p:spPr>
          <a:xfrm>
            <a:off x="6270346" y="3505810"/>
            <a:ext cx="175565" cy="175565"/>
          </a:xfrm>
          <a:prstGeom prst="rect">
            <a:avLst/>
          </a:prstGeom>
        </p:spPr>
      </p:pic>
      <p:sp>
        <p:nvSpPr>
          <p:cNvPr id="51" name="Text 37"/>
          <p:cNvSpPr/>
          <p:nvPr/>
        </p:nvSpPr>
        <p:spPr>
          <a:xfrm>
            <a:off x="6632448" y="3310128"/>
            <a:ext cx="1981200" cy="566928"/>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新製品・撤退・供給制限／顧客別条件</a:t>
            </a:r>
            <a:endParaRPr lang="en-US" sz="1100" dirty="0"/>
          </a:p>
        </p:txBody>
      </p:sp>
      <p:sp>
        <p:nvSpPr>
          <p:cNvPr id="52" name="Text 38"/>
          <p:cNvSpPr/>
          <p:nvPr/>
        </p:nvSpPr>
        <p:spPr>
          <a:xfrm>
            <a:off x="457200" y="4224528"/>
            <a:ext cx="8229600" cy="274320"/>
          </a:xfrm>
          <a:prstGeom prst="rect">
            <a:avLst/>
          </a:prstGeom>
          <a:noFill/>
          <a:ln/>
        </p:spPr>
        <p:txBody>
          <a:bodyPr wrap="square" lIns="0" tIns="0" rIns="0" bIns="0" rtlCol="0" anchor="ctr"/>
          <a:lstStyle/>
          <a:p>
            <a:pPr algn="ctr" indent="0" marL="0">
              <a:buNone/>
            </a:pPr>
            <a:r>
              <a:rPr lang="en-US" sz="1050" i="1" dirty="0">
                <a:solidFill>
                  <a:srgbClr val="5B6B7B"/>
                </a:solidFill>
                <a:latin typeface="Meiryo" pitchFamily="34" charset="0"/>
                <a:ea typeface="Meiryo" pitchFamily="34" charset="-122"/>
                <a:cs typeface="Meiryo" pitchFamily="34" charset="-120"/>
              </a:rPr>
              <a:t>いずれも「競合」と「競争上重要な情報」がそろうと危険。判断に迷えば話さず、法務に相談する。</a:t>
            </a:r>
            <a:endParaRPr lang="en-US" sz="1050" dirty="0"/>
          </a:p>
        </p:txBody>
      </p:sp>
      <p:sp>
        <p:nvSpPr>
          <p:cNvPr id="53" name="Text 39"/>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54" name="Text 40"/>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9</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CATEGORY 1｜PRICE</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話してはいけない情報① 価格・値上げ・割引・リベート</a:t>
            </a:r>
            <a:endParaRPr lang="en-US" sz="2500" dirty="0"/>
          </a:p>
        </p:txBody>
      </p:sp>
      <p:sp>
        <p:nvSpPr>
          <p:cNvPr id="4" name="Shape 2"/>
          <p:cNvSpPr/>
          <p:nvPr/>
        </p:nvSpPr>
        <p:spPr>
          <a:xfrm>
            <a:off x="457200" y="1207008"/>
            <a:ext cx="731520" cy="73152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5" name="Image 0" descr="preencoded.png">    </p:cNvPr>
          <p:cNvPicPr>
            <a:picLocks noChangeAspect="1"/>
          </p:cNvPicPr>
          <p:nvPr/>
        </p:nvPicPr>
        <p:blipFill>
          <a:blip r:embed="rId1"/>
          <a:stretch>
            <a:fillRect/>
          </a:stretch>
        </p:blipFill>
        <p:spPr>
          <a:xfrm>
            <a:off x="647395" y="1397203"/>
            <a:ext cx="351130" cy="351130"/>
          </a:xfrm>
          <a:prstGeom prst="rect">
            <a:avLst/>
          </a:prstGeom>
        </p:spPr>
      </p:pic>
      <p:sp>
        <p:nvSpPr>
          <p:cNvPr id="6" name="Text 3"/>
          <p:cNvSpPr/>
          <p:nvPr/>
        </p:nvSpPr>
        <p:spPr>
          <a:xfrm>
            <a:off x="1371600" y="1280160"/>
            <a:ext cx="7315200"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価格は競争の中心。方向感・雰囲気でも危険</a:t>
            </a:r>
            <a:endParaRPr lang="en-US" sz="1500" dirty="0"/>
          </a:p>
        </p:txBody>
      </p:sp>
      <p:sp>
        <p:nvSpPr>
          <p:cNvPr id="7" name="Shape 4"/>
          <p:cNvSpPr/>
          <p:nvPr/>
        </p:nvSpPr>
        <p:spPr>
          <a:xfrm>
            <a:off x="457200" y="2148840"/>
            <a:ext cx="3977640" cy="2103120"/>
          </a:xfrm>
          <a:prstGeom prst="roundRect">
            <a:avLst>
              <a:gd name="adj" fmla="val 3478"/>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8" name="Text 5"/>
          <p:cNvSpPr/>
          <p:nvPr/>
        </p:nvSpPr>
        <p:spPr>
          <a:xfrm>
            <a:off x="685800" y="2258568"/>
            <a:ext cx="3520440" cy="310896"/>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話さない・合わせない</a:t>
            </a:r>
            <a:endParaRPr lang="en-US" sz="1300" dirty="0"/>
          </a:p>
        </p:txBody>
      </p:sp>
      <p:sp>
        <p:nvSpPr>
          <p:cNvPr id="9" name="Text 6"/>
          <p:cNvSpPr/>
          <p:nvPr/>
        </p:nvSpPr>
        <p:spPr>
          <a:xfrm>
            <a:off x="731520" y="2606040"/>
            <a:ext cx="3474720" cy="155448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現在・将来の販売価格、見積価格</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値上げの時期・幅・最低価格・標準価格</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割引率・リベート・キャンペーン・販促条件</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「値上げの方向感」「市況感」「価格転嫁の雰囲気」</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「無理な安売りはやめよう」という相互自粛の話</a:t>
            </a:r>
            <a:endParaRPr lang="en-US" sz="1150" dirty="0"/>
          </a:p>
        </p:txBody>
      </p:sp>
      <p:sp>
        <p:nvSpPr>
          <p:cNvPr id="10" name="Shape 7"/>
          <p:cNvSpPr/>
          <p:nvPr/>
        </p:nvSpPr>
        <p:spPr>
          <a:xfrm>
            <a:off x="4709160" y="2148840"/>
            <a:ext cx="3977640" cy="2103120"/>
          </a:xfrm>
          <a:prstGeom prst="roundRect">
            <a:avLst>
              <a:gd name="adj" fmla="val 3478"/>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Text 8"/>
          <p:cNvSpPr/>
          <p:nvPr/>
        </p:nvSpPr>
        <p:spPr>
          <a:xfrm>
            <a:off x="4937760" y="2258568"/>
            <a:ext cx="3520440" cy="310896"/>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迷ったらこうする</a:t>
            </a:r>
            <a:endParaRPr lang="en-US" sz="1300" dirty="0"/>
          </a:p>
        </p:txBody>
      </p:sp>
      <p:sp>
        <p:nvSpPr>
          <p:cNvPr id="12" name="Text 9"/>
          <p:cNvSpPr/>
          <p:nvPr/>
        </p:nvSpPr>
        <p:spPr>
          <a:xfrm>
            <a:off x="4983480" y="2606040"/>
            <a:ext cx="3474720" cy="155448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価格の話題が出たら、明確に話を止める／離脱する</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公表済みの自社価格表を説明する場合も、将来方針には触れない</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原材料高・労務費転嫁は自社で独自に判断（競合と相談しない）</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顧客・取引先からの価格情報は、競合に流さない</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判断に迷えば発言せず、上長・法務に相談</a:t>
            </a:r>
            <a:endParaRPr lang="en-US" sz="1150" dirty="0"/>
          </a:p>
        </p:txBody>
      </p:sp>
      <p:sp>
        <p:nvSpPr>
          <p:cNvPr id="13" name="Text 10"/>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4" name="Text 11"/>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CATEGORY 2｜VOLUME</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話してはいけない情報② 数量・供給能力・在庫・計画</a:t>
            </a:r>
            <a:endParaRPr lang="en-US" sz="2500" dirty="0"/>
          </a:p>
        </p:txBody>
      </p:sp>
      <p:sp>
        <p:nvSpPr>
          <p:cNvPr id="4" name="Shape 2"/>
          <p:cNvSpPr/>
          <p:nvPr/>
        </p:nvSpPr>
        <p:spPr>
          <a:xfrm>
            <a:off x="457200" y="1207008"/>
            <a:ext cx="731520" cy="73152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5" name="Image 0" descr="preencoded.png">    </p:cNvPr>
          <p:cNvPicPr>
            <a:picLocks noChangeAspect="1"/>
          </p:cNvPicPr>
          <p:nvPr/>
        </p:nvPicPr>
        <p:blipFill>
          <a:blip r:embed="rId1"/>
          <a:stretch>
            <a:fillRect/>
          </a:stretch>
        </p:blipFill>
        <p:spPr>
          <a:xfrm>
            <a:off x="647395" y="1397203"/>
            <a:ext cx="351130" cy="351130"/>
          </a:xfrm>
          <a:prstGeom prst="rect">
            <a:avLst/>
          </a:prstGeom>
        </p:spPr>
      </p:pic>
      <p:sp>
        <p:nvSpPr>
          <p:cNvPr id="6" name="Text 3"/>
          <p:cNvSpPr/>
          <p:nvPr/>
        </p:nvSpPr>
        <p:spPr>
          <a:xfrm>
            <a:off x="1371600" y="1280160"/>
            <a:ext cx="7315200"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数量・供給の調整も価格を動かす ＝ カルテルになり得る</a:t>
            </a:r>
            <a:endParaRPr lang="en-US" sz="1500" dirty="0"/>
          </a:p>
        </p:txBody>
      </p:sp>
      <p:sp>
        <p:nvSpPr>
          <p:cNvPr id="7" name="Shape 4"/>
          <p:cNvSpPr/>
          <p:nvPr/>
        </p:nvSpPr>
        <p:spPr>
          <a:xfrm>
            <a:off x="457200" y="2148840"/>
            <a:ext cx="3977640" cy="2103120"/>
          </a:xfrm>
          <a:prstGeom prst="roundRect">
            <a:avLst>
              <a:gd name="adj" fmla="val 3478"/>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8" name="Text 5"/>
          <p:cNvSpPr/>
          <p:nvPr/>
        </p:nvSpPr>
        <p:spPr>
          <a:xfrm>
            <a:off x="685800" y="2258568"/>
            <a:ext cx="3520440" cy="310896"/>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話さない・合わせない</a:t>
            </a:r>
            <a:endParaRPr lang="en-US" sz="1300" dirty="0"/>
          </a:p>
        </p:txBody>
      </p:sp>
      <p:sp>
        <p:nvSpPr>
          <p:cNvPr id="9" name="Text 6"/>
          <p:cNvSpPr/>
          <p:nvPr/>
        </p:nvSpPr>
        <p:spPr>
          <a:xfrm>
            <a:off x="731520" y="2606040"/>
            <a:ext cx="3474720" cy="155448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販売数量・生産数量・出荷量の予定や調整</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在庫水準・供給能力・稼働率</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「減産で値崩れを防ごう」という供給制限の話</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販売計画・設備投資計画・撤退の予定</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新製品の投入時期・市場投入の有無</a:t>
            </a:r>
            <a:endParaRPr lang="en-US" sz="1150" dirty="0"/>
          </a:p>
        </p:txBody>
      </p:sp>
      <p:sp>
        <p:nvSpPr>
          <p:cNvPr id="10" name="Shape 7"/>
          <p:cNvSpPr/>
          <p:nvPr/>
        </p:nvSpPr>
        <p:spPr>
          <a:xfrm>
            <a:off x="4709160" y="2148840"/>
            <a:ext cx="3977640" cy="2103120"/>
          </a:xfrm>
          <a:prstGeom prst="roundRect">
            <a:avLst>
              <a:gd name="adj" fmla="val 3478"/>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Text 8"/>
          <p:cNvSpPr/>
          <p:nvPr/>
        </p:nvSpPr>
        <p:spPr>
          <a:xfrm>
            <a:off x="4937760" y="2258568"/>
            <a:ext cx="3520440" cy="310896"/>
          </a:xfrm>
          <a:prstGeom prst="rect">
            <a:avLst/>
          </a:prstGeom>
          <a:noFill/>
          <a:ln/>
        </p:spPr>
        <p:txBody>
          <a:bodyPr wrap="square" lIns="0" tIns="0" rIns="0" bIns="0" rtlCol="0" anchor="ctr"/>
          <a:lstStyle/>
          <a:p>
            <a:pPr indent="0" marL="0">
              <a:buNone/>
            </a:pPr>
            <a:r>
              <a:rPr lang="en-US" sz="1300" b="1" dirty="0">
                <a:solidFill>
                  <a:srgbClr val="237A75"/>
                </a:solidFill>
                <a:latin typeface="Meiryo" pitchFamily="34" charset="0"/>
                <a:ea typeface="Meiryo" pitchFamily="34" charset="-122"/>
                <a:cs typeface="Meiryo" pitchFamily="34" charset="-120"/>
              </a:rPr>
              <a:t>なぜ危険か</a:t>
            </a:r>
            <a:endParaRPr lang="en-US" sz="1300" dirty="0"/>
          </a:p>
        </p:txBody>
      </p:sp>
      <p:sp>
        <p:nvSpPr>
          <p:cNvPr id="12" name="Text 9"/>
          <p:cNvSpPr/>
          <p:nvPr/>
        </p:nvSpPr>
        <p:spPr>
          <a:xfrm>
            <a:off x="4983480" y="2606040"/>
            <a:ext cx="3474720" cy="155448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供給量・生産量の制限は、結果として価格を押し上げる</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数量カルテル・供給調整も「不当な取引制限」に当たり得る</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「価格は話していない」と思っても、数量調整は同じ問題</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将来の事業計画は最も競争上センシティブな情報</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迷ったら共有しない・法務に相談</a:t>
            </a:r>
            <a:endParaRPr lang="en-US" sz="1150" dirty="0"/>
          </a:p>
        </p:txBody>
      </p:sp>
      <p:sp>
        <p:nvSpPr>
          <p:cNvPr id="13" name="Text 10"/>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4" name="Text 11"/>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11</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CATEGORY 3｜CUSTOMERS</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話してはいけない情報③ 顧客・地域・取引先・案件配分</a:t>
            </a:r>
            <a:endParaRPr lang="en-US" sz="2500" dirty="0"/>
          </a:p>
        </p:txBody>
      </p:sp>
      <p:sp>
        <p:nvSpPr>
          <p:cNvPr id="4" name="Shape 2"/>
          <p:cNvSpPr/>
          <p:nvPr/>
        </p:nvSpPr>
        <p:spPr>
          <a:xfrm>
            <a:off x="457200" y="1207008"/>
            <a:ext cx="731520" cy="73152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5" name="Image 0" descr="preencoded.png">    </p:cNvPr>
          <p:cNvPicPr>
            <a:picLocks noChangeAspect="1"/>
          </p:cNvPicPr>
          <p:nvPr/>
        </p:nvPicPr>
        <p:blipFill>
          <a:blip r:embed="rId1"/>
          <a:stretch>
            <a:fillRect/>
          </a:stretch>
        </p:blipFill>
        <p:spPr>
          <a:xfrm>
            <a:off x="647395" y="1397203"/>
            <a:ext cx="351130" cy="351130"/>
          </a:xfrm>
          <a:prstGeom prst="rect">
            <a:avLst/>
          </a:prstGeom>
        </p:spPr>
      </p:pic>
      <p:sp>
        <p:nvSpPr>
          <p:cNvPr id="6" name="Text 3"/>
          <p:cNvSpPr/>
          <p:nvPr/>
        </p:nvSpPr>
        <p:spPr>
          <a:xfrm>
            <a:off x="1371600" y="1280160"/>
            <a:ext cx="7315200"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「お互いの顧客・縄張りを分ける」＝市場分割カルテル</a:t>
            </a:r>
            <a:endParaRPr lang="en-US" sz="1500" dirty="0"/>
          </a:p>
        </p:txBody>
      </p:sp>
      <p:sp>
        <p:nvSpPr>
          <p:cNvPr id="7" name="Shape 4"/>
          <p:cNvSpPr/>
          <p:nvPr/>
        </p:nvSpPr>
        <p:spPr>
          <a:xfrm>
            <a:off x="457200" y="2148840"/>
            <a:ext cx="3977640" cy="2103120"/>
          </a:xfrm>
          <a:prstGeom prst="roundRect">
            <a:avLst>
              <a:gd name="adj" fmla="val 3478"/>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8" name="Text 5"/>
          <p:cNvSpPr/>
          <p:nvPr/>
        </p:nvSpPr>
        <p:spPr>
          <a:xfrm>
            <a:off x="685800" y="2258568"/>
            <a:ext cx="3520440" cy="310896"/>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話さない・合わせない</a:t>
            </a:r>
            <a:endParaRPr lang="en-US" sz="1300" dirty="0"/>
          </a:p>
        </p:txBody>
      </p:sp>
      <p:sp>
        <p:nvSpPr>
          <p:cNvPr id="9" name="Text 6"/>
          <p:cNvSpPr/>
          <p:nvPr/>
        </p:nvSpPr>
        <p:spPr>
          <a:xfrm>
            <a:off x="731520" y="2606040"/>
            <a:ext cx="3474720" cy="155448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「この顧客は御社、あの顧客は当社」という顧客配分</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「この地域は譲る／棲み分けよう」という地域分割</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特定の取引先・案件の受注者を相互に調整</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他社の顧客には営業しない、という相互不可侵</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顧客別の取引条件・契約条件の擦り合わせ</a:t>
            </a:r>
            <a:endParaRPr lang="en-US" sz="1150" dirty="0"/>
          </a:p>
        </p:txBody>
      </p:sp>
      <p:sp>
        <p:nvSpPr>
          <p:cNvPr id="10" name="Shape 7"/>
          <p:cNvSpPr/>
          <p:nvPr/>
        </p:nvSpPr>
        <p:spPr>
          <a:xfrm>
            <a:off x="4709160" y="2148840"/>
            <a:ext cx="3977640" cy="2103120"/>
          </a:xfrm>
          <a:prstGeom prst="roundRect">
            <a:avLst>
              <a:gd name="adj" fmla="val 3478"/>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Text 8"/>
          <p:cNvSpPr/>
          <p:nvPr/>
        </p:nvSpPr>
        <p:spPr>
          <a:xfrm>
            <a:off x="4937760" y="2258568"/>
            <a:ext cx="3520440" cy="310896"/>
          </a:xfrm>
          <a:prstGeom prst="rect">
            <a:avLst/>
          </a:prstGeom>
          <a:noFill/>
          <a:ln/>
        </p:spPr>
        <p:txBody>
          <a:bodyPr wrap="square" lIns="0" tIns="0" rIns="0" bIns="0" rtlCol="0" anchor="ctr"/>
          <a:lstStyle/>
          <a:p>
            <a:pPr indent="0" marL="0">
              <a:buNone/>
            </a:pPr>
            <a:r>
              <a:rPr lang="en-US" sz="1300" b="1" dirty="0">
                <a:solidFill>
                  <a:srgbClr val="237A75"/>
                </a:solidFill>
                <a:latin typeface="Meiryo" pitchFamily="34" charset="0"/>
                <a:ea typeface="Meiryo" pitchFamily="34" charset="-122"/>
                <a:cs typeface="Meiryo" pitchFamily="34" charset="-120"/>
              </a:rPr>
              <a:t>ポイント</a:t>
            </a:r>
            <a:endParaRPr lang="en-US" sz="1300" dirty="0"/>
          </a:p>
        </p:txBody>
      </p:sp>
      <p:sp>
        <p:nvSpPr>
          <p:cNvPr id="12" name="Text 9"/>
          <p:cNvSpPr/>
          <p:nvPr/>
        </p:nvSpPr>
        <p:spPr>
          <a:xfrm>
            <a:off x="4983480" y="2606040"/>
            <a:ext cx="3474720" cy="155448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顧客・地域・案件の分け合いは典型的な市場分割カルテル</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「価格は決めていない」と思っても競争制限になり得る</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自社の営業先は自社が独自に決める（競合と相談しない）</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競合から『この客は譲る』と言われても、合意・黙認しない</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迷ったら発言せず、記録して法務に相談</a:t>
            </a:r>
            <a:endParaRPr lang="en-US" sz="1150" dirty="0"/>
          </a:p>
        </p:txBody>
      </p:sp>
      <p:sp>
        <p:nvSpPr>
          <p:cNvPr id="13" name="Text 10"/>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4" name="Text 11"/>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CATEGORY 4｜BIDS</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話してはいけない情報④ 入札・見積・コンペ情報</a:t>
            </a:r>
            <a:endParaRPr lang="en-US" sz="2500" dirty="0"/>
          </a:p>
        </p:txBody>
      </p:sp>
      <p:sp>
        <p:nvSpPr>
          <p:cNvPr id="4" name="Shape 2"/>
          <p:cNvSpPr/>
          <p:nvPr/>
        </p:nvSpPr>
        <p:spPr>
          <a:xfrm>
            <a:off x="457200" y="1207008"/>
            <a:ext cx="731520" cy="73152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5" name="Image 0" descr="preencoded.png">    </p:cNvPr>
          <p:cNvPicPr>
            <a:picLocks noChangeAspect="1"/>
          </p:cNvPicPr>
          <p:nvPr/>
        </p:nvPicPr>
        <p:blipFill>
          <a:blip r:embed="rId1"/>
          <a:stretch>
            <a:fillRect/>
          </a:stretch>
        </p:blipFill>
        <p:spPr>
          <a:xfrm>
            <a:off x="647395" y="1397203"/>
            <a:ext cx="351130" cy="351130"/>
          </a:xfrm>
          <a:prstGeom prst="rect">
            <a:avLst/>
          </a:prstGeom>
        </p:spPr>
      </p:pic>
      <p:sp>
        <p:nvSpPr>
          <p:cNvPr id="6" name="Text 3"/>
          <p:cNvSpPr/>
          <p:nvPr/>
        </p:nvSpPr>
        <p:spPr>
          <a:xfrm>
            <a:off x="1371600" y="1280160"/>
            <a:ext cx="7315200"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公共・民間を問わず、入札・見積・コンペは談合リスクの最前線</a:t>
            </a:r>
            <a:endParaRPr lang="en-US" sz="1500" dirty="0"/>
          </a:p>
        </p:txBody>
      </p:sp>
      <p:sp>
        <p:nvSpPr>
          <p:cNvPr id="7" name="Shape 4"/>
          <p:cNvSpPr/>
          <p:nvPr/>
        </p:nvSpPr>
        <p:spPr>
          <a:xfrm>
            <a:off x="457200" y="2148840"/>
            <a:ext cx="3977640" cy="2103120"/>
          </a:xfrm>
          <a:prstGeom prst="roundRect">
            <a:avLst>
              <a:gd name="adj" fmla="val 3478"/>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8" name="Text 5"/>
          <p:cNvSpPr/>
          <p:nvPr/>
        </p:nvSpPr>
        <p:spPr>
          <a:xfrm>
            <a:off x="685800" y="2258568"/>
            <a:ext cx="3520440" cy="310896"/>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競合と話さない・調整しない</a:t>
            </a:r>
            <a:endParaRPr lang="en-US" sz="1300" dirty="0"/>
          </a:p>
        </p:txBody>
      </p:sp>
      <p:sp>
        <p:nvSpPr>
          <p:cNvPr id="9" name="Text 6"/>
          <p:cNvSpPr/>
          <p:nvPr/>
        </p:nvSpPr>
        <p:spPr>
          <a:xfrm>
            <a:off x="731520" y="2606040"/>
            <a:ext cx="3474720" cy="155448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入札予定・入札価格・見積金額</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受注意欲・本命かどうか・辞退・不参加の意向</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受注予定者・順番・形式的参加（当て馬）</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「今回は譲るので次は協力を」という見返り</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発注者から得た予定価格・仕様・参加者情報</a:t>
            </a:r>
            <a:endParaRPr lang="en-US" sz="1150" dirty="0"/>
          </a:p>
        </p:txBody>
      </p:sp>
      <p:sp>
        <p:nvSpPr>
          <p:cNvPr id="10" name="Shape 7"/>
          <p:cNvSpPr/>
          <p:nvPr/>
        </p:nvSpPr>
        <p:spPr>
          <a:xfrm>
            <a:off x="4709160" y="2148840"/>
            <a:ext cx="3977640" cy="2103120"/>
          </a:xfrm>
          <a:prstGeom prst="roundRect">
            <a:avLst>
              <a:gd name="adj" fmla="val 3478"/>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Text 8"/>
          <p:cNvSpPr/>
          <p:nvPr/>
        </p:nvSpPr>
        <p:spPr>
          <a:xfrm>
            <a:off x="4937760" y="2258568"/>
            <a:ext cx="3520440" cy="310896"/>
          </a:xfrm>
          <a:prstGeom prst="rect">
            <a:avLst/>
          </a:prstGeom>
          <a:noFill/>
          <a:ln/>
        </p:spPr>
        <p:txBody>
          <a:bodyPr wrap="square" lIns="0" tIns="0" rIns="0" bIns="0" rtlCol="0" anchor="ctr"/>
          <a:lstStyle/>
          <a:p>
            <a:pPr indent="0" marL="0">
              <a:buNone/>
            </a:pPr>
            <a:r>
              <a:rPr lang="en-US" sz="1300" b="1" dirty="0">
                <a:solidFill>
                  <a:srgbClr val="237A75"/>
                </a:solidFill>
                <a:latin typeface="Meiryo" pitchFamily="34" charset="0"/>
                <a:ea typeface="Meiryo" pitchFamily="34" charset="-122"/>
                <a:cs typeface="Meiryo" pitchFamily="34" charset="-120"/>
              </a:rPr>
              <a:t>注意</a:t>
            </a:r>
            <a:endParaRPr lang="en-US" sz="1300" dirty="0"/>
          </a:p>
        </p:txBody>
      </p:sp>
      <p:sp>
        <p:nvSpPr>
          <p:cNvPr id="12" name="Text 9"/>
          <p:cNvSpPr/>
          <p:nvPr/>
        </p:nvSpPr>
        <p:spPr>
          <a:xfrm>
            <a:off x="4983480" y="2606040"/>
            <a:ext cx="3474720" cy="155448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「価格を直接話さなければ談合ではない」は誤り</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見積合わせは慣習でも、競争を制限すれば違法になり得る</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民間の入札・コンペ・相見積でも談合リスクはある</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共同入札・コンソーシアムは事前に法務確認</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入札関係のメール・チャット・電話メモは保存する</a:t>
            </a:r>
            <a:endParaRPr lang="en-US" sz="1150" dirty="0"/>
          </a:p>
        </p:txBody>
      </p:sp>
      <p:sp>
        <p:nvSpPr>
          <p:cNvPr id="13" name="Text 10"/>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4" name="Text 11"/>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13</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TRADE ASSOCIATIONS</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業界団体・事業者団体の活動</a:t>
            </a:r>
            <a:endParaRPr lang="en-US" sz="2500" dirty="0"/>
          </a:p>
        </p:txBody>
      </p:sp>
      <p:sp>
        <p:nvSpPr>
          <p:cNvPr id="4" name="Shape 2"/>
          <p:cNvSpPr/>
          <p:nvPr/>
        </p:nvSpPr>
        <p:spPr>
          <a:xfrm>
            <a:off x="457200" y="1234440"/>
            <a:ext cx="8229600" cy="841248"/>
          </a:xfrm>
          <a:prstGeom prst="roundRect">
            <a:avLst>
              <a:gd name="adj" fmla="val 8696"/>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362456"/>
            <a:ext cx="548640" cy="548640"/>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28446" y="1505102"/>
            <a:ext cx="263347" cy="263347"/>
          </a:xfrm>
          <a:prstGeom prst="rect">
            <a:avLst/>
          </a:prstGeom>
        </p:spPr>
      </p:pic>
      <p:sp>
        <p:nvSpPr>
          <p:cNvPr id="7" name="Text 4"/>
          <p:cNvSpPr/>
          <p:nvPr/>
        </p:nvSpPr>
        <p:spPr>
          <a:xfrm>
            <a:off x="1325880" y="1298448"/>
            <a:ext cx="7178040" cy="713232"/>
          </a:xfrm>
          <a:prstGeom prst="rect">
            <a:avLst/>
          </a:prstGeom>
          <a:noFill/>
          <a:ln/>
        </p:spPr>
        <p:txBody>
          <a:bodyPr wrap="square" lIns="0" tIns="0" rIns="0" bIns="0" rtlCol="0" anchor="ctr"/>
          <a:lstStyle/>
          <a:p>
            <a:pPr indent="0" marL="0">
              <a:buNone/>
            </a:pPr>
            <a:r>
              <a:rPr lang="en-US" sz="1200" b="1" dirty="0">
                <a:solidFill>
                  <a:srgbClr val="237A75"/>
                </a:solidFill>
                <a:latin typeface="Meiryo" pitchFamily="34" charset="0"/>
                <a:ea typeface="Meiryo" pitchFamily="34" charset="-122"/>
                <a:cs typeface="Meiryo" pitchFamily="34" charset="-120"/>
              </a:rPr>
              <a:t>団体活動それ自体が違法なのではない。</a:t>
            </a:r>
            <a:pPr indent="0" marL="0">
              <a:buNone/>
            </a:pPr>
            <a:r>
              <a:rPr lang="en-US" sz="1200" dirty="0">
                <a:solidFill>
                  <a:srgbClr val="263238"/>
                </a:solidFill>
                <a:latin typeface="Meiryo" pitchFamily="34" charset="0"/>
                <a:ea typeface="Meiryo" pitchFamily="34" charset="-122"/>
                <a:cs typeface="Meiryo" pitchFamily="34" charset="-120"/>
              </a:rPr>
              <a:t> ただし会合・分科会・統計・共同声明・標準化・懇親会の中で価格・数量・販売先・入札情報を扱うと危険（独占禁止法第8条／事業者団体ガイドライン）。</a:t>
            </a:r>
            <a:endParaRPr lang="en-US" sz="1200" dirty="0"/>
          </a:p>
        </p:txBody>
      </p:sp>
      <p:sp>
        <p:nvSpPr>
          <p:cNvPr id="8" name="Shape 5"/>
          <p:cNvSpPr/>
          <p:nvPr/>
        </p:nvSpPr>
        <p:spPr>
          <a:xfrm>
            <a:off x="457200" y="2240280"/>
            <a:ext cx="3977640" cy="2011680"/>
          </a:xfrm>
          <a:prstGeom prst="roundRect">
            <a:avLst>
              <a:gd name="adj" fmla="val 3636"/>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9" name="Text 6"/>
          <p:cNvSpPr/>
          <p:nvPr/>
        </p:nvSpPr>
        <p:spPr>
          <a:xfrm>
            <a:off x="685800" y="2350008"/>
            <a:ext cx="3520440" cy="310896"/>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危険になりやすい場面</a:t>
            </a:r>
            <a:endParaRPr lang="en-US" sz="1300" dirty="0"/>
          </a:p>
        </p:txBody>
      </p:sp>
      <p:sp>
        <p:nvSpPr>
          <p:cNvPr id="10" name="Text 7"/>
          <p:cNvSpPr/>
          <p:nvPr/>
        </p:nvSpPr>
        <p:spPr>
          <a:xfrm>
            <a:off x="731520" y="2697480"/>
            <a:ext cx="3474720" cy="146304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価格・値上げ・数量・販売先・入札を扱う議題</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個社別の数値が分かる統計・アンケート</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「業界として値上げを」という共同声明・申し合わせ</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会合後の雑談・二次会で具体的数字に踏み込む</a:t>
            </a:r>
            <a:endParaRPr lang="en-US" sz="1150" dirty="0"/>
          </a:p>
        </p:txBody>
      </p:sp>
      <p:sp>
        <p:nvSpPr>
          <p:cNvPr id="11" name="Shape 8"/>
          <p:cNvSpPr/>
          <p:nvPr/>
        </p:nvSpPr>
        <p:spPr>
          <a:xfrm>
            <a:off x="4709160" y="2240280"/>
            <a:ext cx="3977640" cy="2011680"/>
          </a:xfrm>
          <a:prstGeom prst="roundRect">
            <a:avLst>
              <a:gd name="adj" fmla="val 3636"/>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2" name="Text 9"/>
          <p:cNvSpPr/>
          <p:nvPr/>
        </p:nvSpPr>
        <p:spPr>
          <a:xfrm>
            <a:off x="4937760" y="2350008"/>
            <a:ext cx="3520440" cy="310896"/>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参加するときの行動</a:t>
            </a:r>
            <a:endParaRPr lang="en-US" sz="1300" dirty="0"/>
          </a:p>
        </p:txBody>
      </p:sp>
      <p:sp>
        <p:nvSpPr>
          <p:cNvPr id="13" name="Text 10"/>
          <p:cNvSpPr/>
          <p:nvPr/>
        </p:nvSpPr>
        <p:spPr>
          <a:xfrm>
            <a:off x="4983480" y="2697480"/>
            <a:ext cx="3474720" cy="146304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議題・出席者・配布資料・議事録を事前／事後に確認</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危険な話題が出たら反対し、発言を止め、離脱する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議事録に自社の反対・離脱を記録する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事務局任せにせず、自社としても確認・報告する</a:t>
            </a:r>
            <a:endParaRPr lang="en-US" sz="1150" dirty="0"/>
          </a:p>
        </p:txBody>
      </p:sp>
      <p:sp>
        <p:nvSpPr>
          <p:cNvPr id="14"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5"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14</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INFORMAL SETTINGS</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懇親会・展示会・セミナー・二次会</a:t>
            </a:r>
            <a:endParaRPr lang="en-US" sz="2500" dirty="0"/>
          </a:p>
        </p:txBody>
      </p:sp>
      <p:sp>
        <p:nvSpPr>
          <p:cNvPr id="4" name="Shape 2"/>
          <p:cNvSpPr/>
          <p:nvPr/>
        </p:nvSpPr>
        <p:spPr>
          <a:xfrm>
            <a:off x="457200" y="1207008"/>
            <a:ext cx="731520" cy="731520"/>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5" name="Image 0" descr="preencoded.png">    </p:cNvPr>
          <p:cNvPicPr>
            <a:picLocks noChangeAspect="1"/>
          </p:cNvPicPr>
          <p:nvPr/>
        </p:nvPicPr>
        <p:blipFill>
          <a:blip r:embed="rId1"/>
          <a:stretch>
            <a:fillRect/>
          </a:stretch>
        </p:blipFill>
        <p:spPr>
          <a:xfrm>
            <a:off x="647395" y="1397203"/>
            <a:ext cx="351130" cy="351130"/>
          </a:xfrm>
          <a:prstGeom prst="rect">
            <a:avLst/>
          </a:prstGeom>
        </p:spPr>
      </p:pic>
      <p:sp>
        <p:nvSpPr>
          <p:cNvPr id="6" name="Text 3"/>
          <p:cNvSpPr/>
          <p:nvPr/>
        </p:nvSpPr>
        <p:spPr>
          <a:xfrm>
            <a:off x="1371600" y="1280160"/>
            <a:ext cx="7315200"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「業務ではない」「雑談だから」は通用しない</a:t>
            </a:r>
            <a:endParaRPr lang="en-US" sz="1500" dirty="0"/>
          </a:p>
        </p:txBody>
      </p:sp>
      <p:sp>
        <p:nvSpPr>
          <p:cNvPr id="7" name="Shape 4"/>
          <p:cNvSpPr/>
          <p:nvPr/>
        </p:nvSpPr>
        <p:spPr>
          <a:xfrm>
            <a:off x="457200" y="2148840"/>
            <a:ext cx="3977640" cy="2103120"/>
          </a:xfrm>
          <a:prstGeom prst="roundRect">
            <a:avLst>
              <a:gd name="adj" fmla="val 3478"/>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8" name="Shape 5"/>
          <p:cNvSpPr/>
          <p:nvPr/>
        </p:nvSpPr>
        <p:spPr>
          <a:xfrm>
            <a:off x="685800" y="2331720"/>
            <a:ext cx="512064" cy="512064"/>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9" name="Image 1" descr="preencoded.png">    </p:cNvPr>
          <p:cNvPicPr>
            <a:picLocks noChangeAspect="1"/>
          </p:cNvPicPr>
          <p:nvPr/>
        </p:nvPicPr>
        <p:blipFill>
          <a:blip r:embed="rId2"/>
          <a:stretch>
            <a:fillRect/>
          </a:stretch>
        </p:blipFill>
        <p:spPr>
          <a:xfrm>
            <a:off x="818937" y="2464857"/>
            <a:ext cx="245791" cy="245791"/>
          </a:xfrm>
          <a:prstGeom prst="rect">
            <a:avLst/>
          </a:prstGeom>
        </p:spPr>
      </p:pic>
      <p:sp>
        <p:nvSpPr>
          <p:cNvPr id="10" name="Text 6"/>
          <p:cNvSpPr/>
          <p:nvPr/>
        </p:nvSpPr>
        <p:spPr>
          <a:xfrm>
            <a:off x="1298448" y="2359152"/>
            <a:ext cx="2971800" cy="36576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起きやすいこと</a:t>
            </a:r>
            <a:endParaRPr lang="en-US" sz="1350" dirty="0"/>
          </a:p>
        </p:txBody>
      </p:sp>
      <p:sp>
        <p:nvSpPr>
          <p:cNvPr id="11" name="Text 7"/>
          <p:cNvSpPr/>
          <p:nvPr/>
        </p:nvSpPr>
        <p:spPr>
          <a:xfrm>
            <a:off x="731520" y="2907792"/>
            <a:ext cx="3474720" cy="128016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懇親会・二次会で値上げや受注の話に発展</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「ここだけの話」で将来価格・顧客を口にする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名刺交換後のチャット・SNSで情報交換が続く</a:t>
            </a:r>
            <a:endParaRPr lang="en-US" sz="1150" dirty="0"/>
          </a:p>
        </p:txBody>
      </p:sp>
      <p:sp>
        <p:nvSpPr>
          <p:cNvPr id="12" name="Shape 8"/>
          <p:cNvSpPr/>
          <p:nvPr/>
        </p:nvSpPr>
        <p:spPr>
          <a:xfrm>
            <a:off x="4709160" y="2148840"/>
            <a:ext cx="3977640" cy="2103120"/>
          </a:xfrm>
          <a:prstGeom prst="roundRect">
            <a:avLst>
              <a:gd name="adj" fmla="val 3478"/>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3" name="Shape 9"/>
          <p:cNvSpPr/>
          <p:nvPr/>
        </p:nvSpPr>
        <p:spPr>
          <a:xfrm>
            <a:off x="4937760" y="2331720"/>
            <a:ext cx="512064" cy="512064"/>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4" name="Image 2" descr="preencoded.png">    </p:cNvPr>
          <p:cNvPicPr>
            <a:picLocks noChangeAspect="1"/>
          </p:cNvPicPr>
          <p:nvPr/>
        </p:nvPicPr>
        <p:blipFill>
          <a:blip r:embed="rId3"/>
          <a:stretch>
            <a:fillRect/>
          </a:stretch>
        </p:blipFill>
        <p:spPr>
          <a:xfrm>
            <a:off x="5070897" y="2464857"/>
            <a:ext cx="245791" cy="245791"/>
          </a:xfrm>
          <a:prstGeom prst="rect">
            <a:avLst/>
          </a:prstGeom>
        </p:spPr>
      </p:pic>
      <p:sp>
        <p:nvSpPr>
          <p:cNvPr id="15" name="Text 10"/>
          <p:cNvSpPr/>
          <p:nvPr/>
        </p:nvSpPr>
        <p:spPr>
          <a:xfrm>
            <a:off x="5550408" y="2359152"/>
            <a:ext cx="2971800" cy="36576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とるべき行動</a:t>
            </a:r>
            <a:endParaRPr lang="en-US" sz="1350" dirty="0"/>
          </a:p>
        </p:txBody>
      </p:sp>
      <p:sp>
        <p:nvSpPr>
          <p:cNvPr id="16" name="Text 11"/>
          <p:cNvSpPr/>
          <p:nvPr/>
        </p:nvSpPr>
        <p:spPr>
          <a:xfrm>
            <a:off x="4983480" y="2907792"/>
            <a:ext cx="3474720" cy="128016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私的な場でも競争上重要な情報は話さない</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危険な話題になったら話題を変える／その場を離れる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気になる会話があれば、後で上長・法務に報告</a:t>
            </a:r>
            <a:endParaRPr lang="en-US" sz="1150" dirty="0"/>
          </a:p>
        </p:txBody>
      </p:sp>
      <p:sp>
        <p:nvSpPr>
          <p:cNvPr id="17" name="Text 12"/>
          <p:cNvSpPr/>
          <p:nvPr/>
        </p:nvSpPr>
        <p:spPr>
          <a:xfrm>
            <a:off x="457200" y="4370832"/>
            <a:ext cx="8229600" cy="274320"/>
          </a:xfrm>
          <a:prstGeom prst="rect">
            <a:avLst/>
          </a:prstGeom>
          <a:noFill/>
          <a:ln/>
        </p:spPr>
        <p:txBody>
          <a:bodyPr wrap="square" lIns="0" tIns="0" rIns="0" bIns="0" rtlCol="0" anchor="ctr"/>
          <a:lstStyle/>
          <a:p>
            <a:pPr algn="ctr" indent="0" marL="0">
              <a:buNone/>
            </a:pPr>
            <a:r>
              <a:rPr lang="en-US" sz="1000" i="1" dirty="0">
                <a:solidFill>
                  <a:srgbClr val="5B6B7B"/>
                </a:solidFill>
                <a:latin typeface="Meiryo" pitchFamily="34" charset="0"/>
                <a:ea typeface="Meiryo" pitchFamily="34" charset="-122"/>
                <a:cs typeface="Meiryo" pitchFamily="34" charset="-120"/>
              </a:rPr>
              <a:t>※ 接待・贈答の金額基準や断り方は第14回。ここでは「情報交換が起きやすい場面」として注意する。</a:t>
            </a:r>
            <a:endParaRPr lang="en-US" sz="1000" dirty="0"/>
          </a:p>
        </p:txBody>
      </p:sp>
      <p:sp>
        <p:nvSpPr>
          <p:cNvPr id="18" name="Text 13"/>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9" name="Text 14"/>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15</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STATISTICS &amp; BENCHMARK</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統計情報・ベンチマーク調査の注意</a:t>
            </a:r>
            <a:endParaRPr lang="en-US" sz="2500" dirty="0"/>
          </a:p>
        </p:txBody>
      </p:sp>
      <p:sp>
        <p:nvSpPr>
          <p:cNvPr id="4" name="Shape 2"/>
          <p:cNvSpPr/>
          <p:nvPr/>
        </p:nvSpPr>
        <p:spPr>
          <a:xfrm>
            <a:off x="457200" y="1234440"/>
            <a:ext cx="8229600" cy="822960"/>
          </a:xfrm>
          <a:prstGeom prst="roundRect">
            <a:avLst>
              <a:gd name="adj" fmla="val 8889"/>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353312"/>
            <a:ext cx="548640" cy="548640"/>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28446" y="1495958"/>
            <a:ext cx="263347" cy="263347"/>
          </a:xfrm>
          <a:prstGeom prst="rect">
            <a:avLst/>
          </a:prstGeom>
        </p:spPr>
      </p:pic>
      <p:sp>
        <p:nvSpPr>
          <p:cNvPr id="7" name="Text 4"/>
          <p:cNvSpPr/>
          <p:nvPr/>
        </p:nvSpPr>
        <p:spPr>
          <a:xfrm>
            <a:off x="1325880" y="1298448"/>
            <a:ext cx="7178040" cy="694944"/>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統計・ベンチマークも、やり方によってはカルテルの隠れ蓑になる</a:t>
            </a:r>
            <a:endParaRPr lang="en-US" sz="1300" dirty="0"/>
          </a:p>
        </p:txBody>
      </p:sp>
      <p:sp>
        <p:nvSpPr>
          <p:cNvPr id="8" name="Shape 5"/>
          <p:cNvSpPr/>
          <p:nvPr/>
        </p:nvSpPr>
        <p:spPr>
          <a:xfrm>
            <a:off x="457200" y="2194560"/>
            <a:ext cx="3977640" cy="2057400"/>
          </a:xfrm>
          <a:prstGeom prst="roundRect">
            <a:avLst>
              <a:gd name="adj" fmla="val 3556"/>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9" name="Text 6"/>
          <p:cNvSpPr/>
          <p:nvPr/>
        </p:nvSpPr>
        <p:spPr>
          <a:xfrm>
            <a:off x="685800" y="2304288"/>
            <a:ext cx="3520440" cy="310896"/>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危険なやり方</a:t>
            </a:r>
            <a:endParaRPr lang="en-US" sz="1300" dirty="0"/>
          </a:p>
        </p:txBody>
      </p:sp>
      <p:sp>
        <p:nvSpPr>
          <p:cNvPr id="10" name="Text 7"/>
          <p:cNvSpPr/>
          <p:nvPr/>
        </p:nvSpPr>
        <p:spPr>
          <a:xfrm>
            <a:off x="731520" y="2651760"/>
            <a:ext cx="3474720" cy="1463040"/>
          </a:xfrm>
          <a:prstGeom prst="rect">
            <a:avLst/>
          </a:prstGeom>
          <a:noFill/>
          <a:ln/>
        </p:spPr>
        <p:txBody>
          <a:bodyPr wrap="square" lIns="0" tIns="0" rIns="0" bIns="0" rtlCol="0" anchor="t"/>
          <a:lstStyle/>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個社別の価格・数量・販売先・見積が分かる形で共有</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直近・将来の数値を会員間でやり取り</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実質的に各社の値付け・数量を擦り合わせる場になる</a:t>
            </a:r>
            <a:endParaRPr lang="en-US" sz="1150" dirty="0"/>
          </a:p>
        </p:txBody>
      </p:sp>
      <p:sp>
        <p:nvSpPr>
          <p:cNvPr id="11" name="Shape 8"/>
          <p:cNvSpPr/>
          <p:nvPr/>
        </p:nvSpPr>
        <p:spPr>
          <a:xfrm>
            <a:off x="4709160" y="2194560"/>
            <a:ext cx="3977640" cy="2057400"/>
          </a:xfrm>
          <a:prstGeom prst="roundRect">
            <a:avLst>
              <a:gd name="adj" fmla="val 3556"/>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2" name="Text 9"/>
          <p:cNvSpPr/>
          <p:nvPr/>
        </p:nvSpPr>
        <p:spPr>
          <a:xfrm>
            <a:off x="4937760" y="2304288"/>
            <a:ext cx="3520440" cy="310896"/>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確認すること</a:t>
            </a:r>
            <a:endParaRPr lang="en-US" sz="1300" dirty="0"/>
          </a:p>
        </p:txBody>
      </p:sp>
      <p:sp>
        <p:nvSpPr>
          <p:cNvPr id="13" name="Text 10"/>
          <p:cNvSpPr/>
          <p:nvPr/>
        </p:nvSpPr>
        <p:spPr>
          <a:xfrm>
            <a:off x="4983480" y="2651760"/>
            <a:ext cx="3474720" cy="1463040"/>
          </a:xfrm>
          <a:prstGeom prst="rect">
            <a:avLst/>
          </a:prstGeom>
          <a:noFill/>
          <a:ln/>
        </p:spPr>
        <p:txBody>
          <a:bodyPr wrap="square" lIns="0" tIns="0" rIns="0" bIns="0" rtlCol="0" anchor="t"/>
          <a:lstStyle/>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個社情報が推測できないよう集計・匿名化されているか</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過去情報化（遅行化）されているか</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第三者機関の関与・参加条件・集計粒度は適切か</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判断に迷う場合は法務に相談</a:t>
            </a:r>
            <a:endParaRPr lang="en-US" sz="1150" dirty="0"/>
          </a:p>
        </p:txBody>
      </p:sp>
      <p:sp>
        <p:nvSpPr>
          <p:cNvPr id="14"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5"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16</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PUBLIC &amp; PAST DATA</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公表情報・過去情報でも注意する場面</a:t>
            </a:r>
            <a:endParaRPr lang="en-US" sz="2500" dirty="0"/>
          </a:p>
        </p:txBody>
      </p:sp>
      <p:sp>
        <p:nvSpPr>
          <p:cNvPr id="4" name="Shape 2"/>
          <p:cNvSpPr/>
          <p:nvPr/>
        </p:nvSpPr>
        <p:spPr>
          <a:xfrm>
            <a:off x="457200" y="1280160"/>
            <a:ext cx="3977640" cy="2834640"/>
          </a:xfrm>
          <a:prstGeom prst="roundRect">
            <a:avLst>
              <a:gd name="adj" fmla="val 2581"/>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81328"/>
            <a:ext cx="530352" cy="530352"/>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23692" y="1619220"/>
            <a:ext cx="254569" cy="254569"/>
          </a:xfrm>
          <a:prstGeom prst="rect">
            <a:avLst/>
          </a:prstGeom>
        </p:spPr>
      </p:pic>
      <p:sp>
        <p:nvSpPr>
          <p:cNvPr id="7" name="Text 4"/>
          <p:cNvSpPr/>
          <p:nvPr/>
        </p:nvSpPr>
        <p:spPr>
          <a:xfrm>
            <a:off x="1325880" y="1508760"/>
            <a:ext cx="2926080" cy="457200"/>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通常は問題にならない</a:t>
            </a:r>
            <a:endParaRPr lang="en-US" sz="1400" dirty="0"/>
          </a:p>
        </p:txBody>
      </p:sp>
      <p:sp>
        <p:nvSpPr>
          <p:cNvPr id="8" name="Text 5"/>
          <p:cNvSpPr/>
          <p:nvPr/>
        </p:nvSpPr>
        <p:spPr>
          <a:xfrm>
            <a:off x="731520" y="2148840"/>
            <a:ext cx="3474720" cy="1828800"/>
          </a:xfrm>
          <a:prstGeom prst="rect">
            <a:avLst/>
          </a:prstGeom>
          <a:noFill/>
          <a:ln/>
        </p:spPr>
        <p:txBody>
          <a:bodyPr wrap="square" lIns="0" tIns="0" rIns="0" bIns="0" rtlCol="0" anchor="t"/>
          <a:lstStyle/>
          <a:p>
            <a:pPr algn="l" marL="177800" indent="-177800">
              <a:spcAft>
                <a:spcPts val="900"/>
              </a:spcAft>
              <a:buSzPct val="100000"/>
              <a:buChar char="•"/>
            </a:pPr>
            <a:r>
              <a:rPr lang="en-US" sz="1200" dirty="0">
                <a:solidFill>
                  <a:srgbClr val="263238"/>
                </a:solidFill>
                <a:latin typeface="Meiryo" pitchFamily="34" charset="0"/>
                <a:ea typeface="Meiryo" pitchFamily="34" charset="-122"/>
                <a:cs typeface="Meiryo" pitchFamily="34" charset="-120"/>
              </a:rPr>
              <a:t>新聞・官公庁統計・決算資料など、誰でも入手できる情報を読む</a:t>
            </a:r>
            <a:endParaRPr lang="en-US" sz="1200" dirty="0"/>
          </a:p>
          <a:p>
            <a:pPr algn="l" marL="177800" indent="-177800">
              <a:spcAft>
                <a:spcPts val="900"/>
              </a:spcAft>
              <a:buSzPct val="100000"/>
              <a:buChar char="•"/>
            </a:pPr>
            <a:r>
              <a:rPr lang="en-US" sz="1200" dirty="0">
                <a:solidFill>
                  <a:srgbClr val="263238"/>
                </a:solidFill>
                <a:latin typeface="Meiryo" pitchFamily="34" charset="0"/>
                <a:ea typeface="Meiryo" pitchFamily="34" charset="-122"/>
                <a:cs typeface="Meiryo" pitchFamily="34" charset="-120"/>
              </a:rPr>
              <a:t>公表済みの自社情報を、相手を問わず一般的に説明する</a:t>
            </a:r>
            <a:endParaRPr lang="en-US" sz="1200" dirty="0"/>
          </a:p>
        </p:txBody>
      </p:sp>
      <p:sp>
        <p:nvSpPr>
          <p:cNvPr id="9" name="Shape 6"/>
          <p:cNvSpPr/>
          <p:nvPr/>
        </p:nvSpPr>
        <p:spPr>
          <a:xfrm>
            <a:off x="4709160" y="1280160"/>
            <a:ext cx="3977640" cy="2834640"/>
          </a:xfrm>
          <a:prstGeom prst="roundRect">
            <a:avLst>
              <a:gd name="adj" fmla="val 2581"/>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0" name="Shape 7"/>
          <p:cNvSpPr/>
          <p:nvPr/>
        </p:nvSpPr>
        <p:spPr>
          <a:xfrm>
            <a:off x="4937760" y="1481328"/>
            <a:ext cx="530352" cy="530352"/>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1" name="Image 1" descr="preencoded.png">    </p:cNvPr>
          <p:cNvPicPr>
            <a:picLocks noChangeAspect="1"/>
          </p:cNvPicPr>
          <p:nvPr/>
        </p:nvPicPr>
        <p:blipFill>
          <a:blip r:embed="rId2"/>
          <a:stretch>
            <a:fillRect/>
          </a:stretch>
        </p:blipFill>
        <p:spPr>
          <a:xfrm>
            <a:off x="5075652" y="1619220"/>
            <a:ext cx="254569" cy="254569"/>
          </a:xfrm>
          <a:prstGeom prst="rect">
            <a:avLst/>
          </a:prstGeom>
        </p:spPr>
      </p:pic>
      <p:sp>
        <p:nvSpPr>
          <p:cNvPr id="12" name="Text 8"/>
          <p:cNvSpPr/>
          <p:nvPr/>
        </p:nvSpPr>
        <p:spPr>
          <a:xfrm>
            <a:off x="5577840" y="1508760"/>
            <a:ext cx="2926080" cy="45720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それでも危険な場面</a:t>
            </a:r>
            <a:endParaRPr lang="en-US" sz="1400" dirty="0"/>
          </a:p>
        </p:txBody>
      </p:sp>
      <p:sp>
        <p:nvSpPr>
          <p:cNvPr id="13" name="Text 9"/>
          <p:cNvSpPr/>
          <p:nvPr/>
        </p:nvSpPr>
        <p:spPr>
          <a:xfrm>
            <a:off x="4983480" y="2148840"/>
            <a:ext cx="3474720" cy="1828800"/>
          </a:xfrm>
          <a:prstGeom prst="rect">
            <a:avLst/>
          </a:prstGeom>
          <a:noFill/>
          <a:ln/>
        </p:spPr>
        <p:txBody>
          <a:bodyPr wrap="square" lIns="0" tIns="0" rIns="0" bIns="0" rtlCol="0" anchor="t"/>
          <a:lstStyle/>
          <a:p>
            <a:pPr algn="l" marL="177800" indent="-177800">
              <a:spcAft>
                <a:spcPts val="900"/>
              </a:spcAft>
              <a:buSzPct val="100000"/>
              <a:buChar char="•"/>
            </a:pPr>
            <a:r>
              <a:rPr lang="en-US" sz="1200" dirty="0">
                <a:solidFill>
                  <a:srgbClr val="263238"/>
                </a:solidFill>
                <a:latin typeface="Meiryo" pitchFamily="34" charset="0"/>
                <a:ea typeface="Meiryo" pitchFamily="34" charset="-122"/>
                <a:cs typeface="Meiryo" pitchFamily="34" charset="-120"/>
              </a:rPr>
              <a:t>競合間で個社別の価格・数量・販売先・将来方針が分かる形で共有</a:t>
            </a:r>
            <a:endParaRPr lang="en-US" sz="1200" dirty="0"/>
          </a:p>
          <a:p>
            <a:pPr algn="l" marL="177800" indent="-177800">
              <a:spcAft>
                <a:spcPts val="900"/>
              </a:spcAft>
              <a:buSzPct val="100000"/>
              <a:buChar char="•"/>
            </a:pPr>
            <a:r>
              <a:rPr lang="en-US" sz="1200" dirty="0">
                <a:solidFill>
                  <a:srgbClr val="263238"/>
                </a:solidFill>
                <a:latin typeface="Meiryo" pitchFamily="34" charset="0"/>
                <a:ea typeface="Meiryo" pitchFamily="34" charset="-122"/>
                <a:cs typeface="Meiryo" pitchFamily="34" charset="-120"/>
              </a:rPr>
              <a:t>「公表予定」「近く発表」の未公表情報を競合に先渡し</a:t>
            </a:r>
            <a:endParaRPr lang="en-US" sz="1200" dirty="0"/>
          </a:p>
          <a:p>
            <a:pPr algn="l" marL="177800" indent="-177800">
              <a:spcAft>
                <a:spcPts val="900"/>
              </a:spcAft>
              <a:buSzPct val="100000"/>
              <a:buChar char="•"/>
            </a:pPr>
            <a:r>
              <a:rPr lang="en-US" sz="1200" dirty="0">
                <a:solidFill>
                  <a:srgbClr val="263238"/>
                </a:solidFill>
                <a:latin typeface="Meiryo" pitchFamily="34" charset="0"/>
                <a:ea typeface="Meiryo" pitchFamily="34" charset="-122"/>
                <a:cs typeface="Meiryo" pitchFamily="34" charset="-120"/>
              </a:rPr>
              <a:t>過去情報でも、頻度・粒度・相手によっては将来方針を示唆</a:t>
            </a:r>
            <a:endParaRPr lang="en-US" sz="1200" dirty="0"/>
          </a:p>
        </p:txBody>
      </p:sp>
      <p:sp>
        <p:nvSpPr>
          <p:cNvPr id="14" name="Text 10"/>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5" name="Text 11"/>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17</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COLLABORATION</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共同研究・標準化・共同購買・共同物流の注意</a:t>
            </a:r>
            <a:endParaRPr lang="en-US" sz="2500" dirty="0"/>
          </a:p>
        </p:txBody>
      </p:sp>
      <p:sp>
        <p:nvSpPr>
          <p:cNvPr id="4" name="Shape 2"/>
          <p:cNvSpPr/>
          <p:nvPr/>
        </p:nvSpPr>
        <p:spPr>
          <a:xfrm>
            <a:off x="457200" y="1207008"/>
            <a:ext cx="731520" cy="731520"/>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5" name="Image 0" descr="preencoded.png">    </p:cNvPr>
          <p:cNvPicPr>
            <a:picLocks noChangeAspect="1"/>
          </p:cNvPicPr>
          <p:nvPr/>
        </p:nvPicPr>
        <p:blipFill>
          <a:blip r:embed="rId1"/>
          <a:stretch>
            <a:fillRect/>
          </a:stretch>
        </p:blipFill>
        <p:spPr>
          <a:xfrm>
            <a:off x="647395" y="1397203"/>
            <a:ext cx="351130" cy="351130"/>
          </a:xfrm>
          <a:prstGeom prst="rect">
            <a:avLst/>
          </a:prstGeom>
        </p:spPr>
      </p:pic>
      <p:sp>
        <p:nvSpPr>
          <p:cNvPr id="6" name="Text 3"/>
          <p:cNvSpPr/>
          <p:nvPr/>
        </p:nvSpPr>
        <p:spPr>
          <a:xfrm>
            <a:off x="1371600" y="1280160"/>
            <a:ext cx="7315200"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正当な協業もある。だが「競争に関わる情報の共有」に要注意</a:t>
            </a:r>
            <a:endParaRPr lang="en-US" sz="1500" dirty="0"/>
          </a:p>
        </p:txBody>
      </p:sp>
      <p:sp>
        <p:nvSpPr>
          <p:cNvPr id="7" name="Shape 4"/>
          <p:cNvSpPr/>
          <p:nvPr/>
        </p:nvSpPr>
        <p:spPr>
          <a:xfrm>
            <a:off x="457200" y="2148840"/>
            <a:ext cx="3977640" cy="1005840"/>
          </a:xfrm>
          <a:prstGeom prst="roundRect">
            <a:avLst>
              <a:gd name="adj" fmla="val 7273"/>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8" name="Shape 5"/>
          <p:cNvSpPr/>
          <p:nvPr/>
        </p:nvSpPr>
        <p:spPr>
          <a:xfrm>
            <a:off x="658368" y="2377440"/>
            <a:ext cx="548640" cy="548640"/>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9" name="Image 1" descr="preencoded.png">    </p:cNvPr>
          <p:cNvPicPr>
            <a:picLocks noChangeAspect="1"/>
          </p:cNvPicPr>
          <p:nvPr/>
        </p:nvPicPr>
        <p:blipFill>
          <a:blip r:embed="rId2"/>
          <a:stretch>
            <a:fillRect/>
          </a:stretch>
        </p:blipFill>
        <p:spPr>
          <a:xfrm>
            <a:off x="801014" y="2520086"/>
            <a:ext cx="263347" cy="263347"/>
          </a:xfrm>
          <a:prstGeom prst="rect">
            <a:avLst/>
          </a:prstGeom>
        </p:spPr>
      </p:pic>
      <p:sp>
        <p:nvSpPr>
          <p:cNvPr id="10" name="Text 6"/>
          <p:cNvSpPr/>
          <p:nvPr/>
        </p:nvSpPr>
        <p:spPr>
          <a:xfrm>
            <a:off x="1325880" y="2267712"/>
            <a:ext cx="2971800" cy="292608"/>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共同研究・標準化</a:t>
            </a:r>
            <a:endParaRPr lang="en-US" sz="1300" dirty="0"/>
          </a:p>
        </p:txBody>
      </p:sp>
      <p:sp>
        <p:nvSpPr>
          <p:cNvPr id="11" name="Text 7"/>
          <p:cNvSpPr/>
          <p:nvPr/>
        </p:nvSpPr>
        <p:spPr>
          <a:xfrm>
            <a:off x="1325880" y="2569464"/>
            <a:ext cx="2971800" cy="512064"/>
          </a:xfrm>
          <a:prstGeom prst="rect">
            <a:avLst/>
          </a:prstGeom>
          <a:noFill/>
          <a:ln/>
        </p:spPr>
        <p:txBody>
          <a:bodyPr wrap="square" lIns="0" tIns="0" rIns="0" bIns="0" rtlCol="0" anchor="t"/>
          <a:lstStyle/>
          <a:p>
            <a:pPr indent="0" marL="0">
              <a:buNone/>
            </a:pPr>
            <a:r>
              <a:rPr lang="en-US" sz="1050" dirty="0">
                <a:solidFill>
                  <a:srgbClr val="263238"/>
                </a:solidFill>
                <a:latin typeface="Meiryo" pitchFamily="34" charset="0"/>
                <a:ea typeface="Meiryo" pitchFamily="34" charset="-122"/>
                <a:cs typeface="Meiryo" pitchFamily="34" charset="-120"/>
              </a:rPr>
              <a:t>技術協力は正当でも、価格・数量・販売戦略まで擦り合わせない</a:t>
            </a:r>
            <a:endParaRPr lang="en-US" sz="1050" dirty="0"/>
          </a:p>
        </p:txBody>
      </p:sp>
      <p:sp>
        <p:nvSpPr>
          <p:cNvPr id="12" name="Shape 8"/>
          <p:cNvSpPr/>
          <p:nvPr/>
        </p:nvSpPr>
        <p:spPr>
          <a:xfrm>
            <a:off x="4709160" y="2148840"/>
            <a:ext cx="3977640" cy="1005840"/>
          </a:xfrm>
          <a:prstGeom prst="roundRect">
            <a:avLst>
              <a:gd name="adj" fmla="val 7273"/>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3" name="Shape 9"/>
          <p:cNvSpPr/>
          <p:nvPr/>
        </p:nvSpPr>
        <p:spPr>
          <a:xfrm>
            <a:off x="4910328" y="2377440"/>
            <a:ext cx="548640" cy="548640"/>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14" name="Image 2" descr="preencoded.png">    </p:cNvPr>
          <p:cNvPicPr>
            <a:picLocks noChangeAspect="1"/>
          </p:cNvPicPr>
          <p:nvPr/>
        </p:nvPicPr>
        <p:blipFill>
          <a:blip r:embed="rId3"/>
          <a:stretch>
            <a:fillRect/>
          </a:stretch>
        </p:blipFill>
        <p:spPr>
          <a:xfrm>
            <a:off x="5052974" y="2520086"/>
            <a:ext cx="263347" cy="263347"/>
          </a:xfrm>
          <a:prstGeom prst="rect">
            <a:avLst/>
          </a:prstGeom>
        </p:spPr>
      </p:pic>
      <p:sp>
        <p:nvSpPr>
          <p:cNvPr id="15" name="Text 10"/>
          <p:cNvSpPr/>
          <p:nvPr/>
        </p:nvSpPr>
        <p:spPr>
          <a:xfrm>
            <a:off x="5577840" y="2267712"/>
            <a:ext cx="2971800" cy="292608"/>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共同購買</a:t>
            </a:r>
            <a:endParaRPr lang="en-US" sz="1300" dirty="0"/>
          </a:p>
        </p:txBody>
      </p:sp>
      <p:sp>
        <p:nvSpPr>
          <p:cNvPr id="16" name="Text 11"/>
          <p:cNvSpPr/>
          <p:nvPr/>
        </p:nvSpPr>
        <p:spPr>
          <a:xfrm>
            <a:off x="5577840" y="2569464"/>
            <a:ext cx="2971800" cy="512064"/>
          </a:xfrm>
          <a:prstGeom prst="rect">
            <a:avLst/>
          </a:prstGeom>
          <a:noFill/>
          <a:ln/>
        </p:spPr>
        <p:txBody>
          <a:bodyPr wrap="square" lIns="0" tIns="0" rIns="0" bIns="0" rtlCol="0" anchor="t"/>
          <a:lstStyle/>
          <a:p>
            <a:pPr indent="0" marL="0">
              <a:buNone/>
            </a:pPr>
            <a:r>
              <a:rPr lang="en-US" sz="1050" dirty="0">
                <a:solidFill>
                  <a:srgbClr val="263238"/>
                </a:solidFill>
                <a:latin typeface="Meiryo" pitchFamily="34" charset="0"/>
                <a:ea typeface="Meiryo" pitchFamily="34" charset="-122"/>
                <a:cs typeface="Meiryo" pitchFamily="34" charset="-120"/>
              </a:rPr>
              <a:t>購買側でも、仕入価格・取引条件・転嫁方針・発注予定の調整は危険</a:t>
            </a:r>
            <a:endParaRPr lang="en-US" sz="1050" dirty="0"/>
          </a:p>
        </p:txBody>
      </p:sp>
      <p:sp>
        <p:nvSpPr>
          <p:cNvPr id="17" name="Shape 12"/>
          <p:cNvSpPr/>
          <p:nvPr/>
        </p:nvSpPr>
        <p:spPr>
          <a:xfrm>
            <a:off x="457200" y="3291840"/>
            <a:ext cx="3977640" cy="1005840"/>
          </a:xfrm>
          <a:prstGeom prst="roundRect">
            <a:avLst>
              <a:gd name="adj" fmla="val 7273"/>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8" name="Shape 13"/>
          <p:cNvSpPr/>
          <p:nvPr/>
        </p:nvSpPr>
        <p:spPr>
          <a:xfrm>
            <a:off x="658368" y="3520440"/>
            <a:ext cx="548640" cy="548640"/>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19" name="Image 3" descr="preencoded.png">    </p:cNvPr>
          <p:cNvPicPr>
            <a:picLocks noChangeAspect="1"/>
          </p:cNvPicPr>
          <p:nvPr/>
        </p:nvPicPr>
        <p:blipFill>
          <a:blip r:embed="rId4"/>
          <a:stretch>
            <a:fillRect/>
          </a:stretch>
        </p:blipFill>
        <p:spPr>
          <a:xfrm>
            <a:off x="801014" y="3663086"/>
            <a:ext cx="263347" cy="263347"/>
          </a:xfrm>
          <a:prstGeom prst="rect">
            <a:avLst/>
          </a:prstGeom>
        </p:spPr>
      </p:pic>
      <p:sp>
        <p:nvSpPr>
          <p:cNvPr id="20" name="Text 14"/>
          <p:cNvSpPr/>
          <p:nvPr/>
        </p:nvSpPr>
        <p:spPr>
          <a:xfrm>
            <a:off x="1325880" y="3410712"/>
            <a:ext cx="2971800" cy="292608"/>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共同物流・共同配送</a:t>
            </a:r>
            <a:endParaRPr lang="en-US" sz="1300" dirty="0"/>
          </a:p>
        </p:txBody>
      </p:sp>
      <p:sp>
        <p:nvSpPr>
          <p:cNvPr id="21" name="Text 15"/>
          <p:cNvSpPr/>
          <p:nvPr/>
        </p:nvSpPr>
        <p:spPr>
          <a:xfrm>
            <a:off x="1325880" y="3712464"/>
            <a:ext cx="2971800" cy="512064"/>
          </a:xfrm>
          <a:prstGeom prst="rect">
            <a:avLst/>
          </a:prstGeom>
          <a:noFill/>
          <a:ln/>
        </p:spPr>
        <p:txBody>
          <a:bodyPr wrap="square" lIns="0" tIns="0" rIns="0" bIns="0" rtlCol="0" anchor="t"/>
          <a:lstStyle/>
          <a:p>
            <a:pPr indent="0" marL="0">
              <a:buNone/>
            </a:pPr>
            <a:r>
              <a:rPr lang="en-US" sz="1050" dirty="0">
                <a:solidFill>
                  <a:srgbClr val="263238"/>
                </a:solidFill>
                <a:latin typeface="Meiryo" pitchFamily="34" charset="0"/>
                <a:ea typeface="Meiryo" pitchFamily="34" charset="-122"/>
                <a:cs typeface="Meiryo" pitchFamily="34" charset="-120"/>
              </a:rPr>
              <a:t>物流効率化が目的でも、販売地域・顧客・価格に波及させない</a:t>
            </a:r>
            <a:endParaRPr lang="en-US" sz="1050" dirty="0"/>
          </a:p>
        </p:txBody>
      </p:sp>
      <p:sp>
        <p:nvSpPr>
          <p:cNvPr id="22" name="Shape 16"/>
          <p:cNvSpPr/>
          <p:nvPr/>
        </p:nvSpPr>
        <p:spPr>
          <a:xfrm>
            <a:off x="4709160" y="3291840"/>
            <a:ext cx="3977640" cy="1005840"/>
          </a:xfrm>
          <a:prstGeom prst="roundRect">
            <a:avLst>
              <a:gd name="adj" fmla="val 7273"/>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23" name="Shape 17"/>
          <p:cNvSpPr/>
          <p:nvPr/>
        </p:nvSpPr>
        <p:spPr>
          <a:xfrm>
            <a:off x="4910328" y="3520440"/>
            <a:ext cx="548640" cy="548640"/>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24" name="Image 4" descr="preencoded.png">    </p:cNvPr>
          <p:cNvPicPr>
            <a:picLocks noChangeAspect="1"/>
          </p:cNvPicPr>
          <p:nvPr/>
        </p:nvPicPr>
        <p:blipFill>
          <a:blip r:embed="rId5"/>
          <a:stretch>
            <a:fillRect/>
          </a:stretch>
        </p:blipFill>
        <p:spPr>
          <a:xfrm>
            <a:off x="5052974" y="3663086"/>
            <a:ext cx="263347" cy="263347"/>
          </a:xfrm>
          <a:prstGeom prst="rect">
            <a:avLst/>
          </a:prstGeom>
        </p:spPr>
      </p:pic>
      <p:sp>
        <p:nvSpPr>
          <p:cNvPr id="25" name="Text 18"/>
          <p:cNvSpPr/>
          <p:nvPr/>
        </p:nvSpPr>
        <p:spPr>
          <a:xfrm>
            <a:off x="5577840" y="3410712"/>
            <a:ext cx="2971800" cy="292608"/>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事前に法務確認</a:t>
            </a:r>
            <a:endParaRPr lang="en-US" sz="1300" dirty="0"/>
          </a:p>
        </p:txBody>
      </p:sp>
      <p:sp>
        <p:nvSpPr>
          <p:cNvPr id="26" name="Text 19"/>
          <p:cNvSpPr/>
          <p:nvPr/>
        </p:nvSpPr>
        <p:spPr>
          <a:xfrm>
            <a:off x="5577840" y="3712464"/>
            <a:ext cx="2971800" cy="512064"/>
          </a:xfrm>
          <a:prstGeom prst="rect">
            <a:avLst/>
          </a:prstGeom>
          <a:noFill/>
          <a:ln/>
        </p:spPr>
        <p:txBody>
          <a:bodyPr wrap="square" lIns="0" tIns="0" rIns="0" bIns="0" rtlCol="0" anchor="t"/>
          <a:lstStyle/>
          <a:p>
            <a:pPr indent="0" marL="0">
              <a:buNone/>
            </a:pPr>
            <a:r>
              <a:rPr lang="en-US" sz="1050" dirty="0">
                <a:solidFill>
                  <a:srgbClr val="263238"/>
                </a:solidFill>
                <a:latin typeface="Meiryo" pitchFamily="34" charset="0"/>
                <a:ea typeface="Meiryo" pitchFamily="34" charset="-122"/>
                <a:cs typeface="Meiryo" pitchFamily="34" charset="-120"/>
              </a:rPr>
              <a:t>協業の範囲・共有する情報・運用ルールを法務と確認してから始める</a:t>
            </a:r>
            <a:endParaRPr lang="en-US" sz="1050" dirty="0"/>
          </a:p>
        </p:txBody>
      </p:sp>
      <p:sp>
        <p:nvSpPr>
          <p:cNvPr id="27" name="Text 20"/>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28" name="Text 21"/>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GOALS OF TODAY</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本日のゴール</a:t>
            </a:r>
            <a:endParaRPr lang="en-US" sz="2500" dirty="0"/>
          </a:p>
        </p:txBody>
      </p:sp>
      <p:sp>
        <p:nvSpPr>
          <p:cNvPr id="4" name="Shape 2"/>
          <p:cNvSpPr/>
          <p:nvPr/>
        </p:nvSpPr>
        <p:spPr>
          <a:xfrm>
            <a:off x="457200" y="1234440"/>
            <a:ext cx="3977640" cy="1078992"/>
          </a:xfrm>
          <a:prstGeom prst="roundRect">
            <a:avLst>
              <a:gd name="adj" fmla="val 6780"/>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58368" y="1481328"/>
            <a:ext cx="566928" cy="566928"/>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05769" y="1628729"/>
            <a:ext cx="272125" cy="272125"/>
          </a:xfrm>
          <a:prstGeom prst="rect">
            <a:avLst/>
          </a:prstGeom>
        </p:spPr>
      </p:pic>
      <p:sp>
        <p:nvSpPr>
          <p:cNvPr id="7" name="Text 4"/>
          <p:cNvSpPr/>
          <p:nvPr/>
        </p:nvSpPr>
        <p:spPr>
          <a:xfrm>
            <a:off x="1371600" y="1380744"/>
            <a:ext cx="2926080"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まず注意すべき3つ</a:t>
            </a:r>
            <a:endParaRPr lang="en-US" sz="1450" dirty="0"/>
          </a:p>
        </p:txBody>
      </p:sp>
      <p:sp>
        <p:nvSpPr>
          <p:cNvPr id="8" name="Text 5"/>
          <p:cNvSpPr/>
          <p:nvPr/>
        </p:nvSpPr>
        <p:spPr>
          <a:xfrm>
            <a:off x="1371600" y="1691640"/>
            <a:ext cx="2926080" cy="530352"/>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カルテル・入札談合・競合との情報交換のリスクを理解する</a:t>
            </a:r>
            <a:endParaRPr lang="en-US" sz="1150" dirty="0"/>
          </a:p>
        </p:txBody>
      </p:sp>
      <p:sp>
        <p:nvSpPr>
          <p:cNvPr id="9" name="Shape 6"/>
          <p:cNvSpPr/>
          <p:nvPr/>
        </p:nvSpPr>
        <p:spPr>
          <a:xfrm>
            <a:off x="4709160" y="1234440"/>
            <a:ext cx="3977640" cy="1078992"/>
          </a:xfrm>
          <a:prstGeom prst="roundRect">
            <a:avLst>
              <a:gd name="adj" fmla="val 6780"/>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0" name="Shape 7"/>
          <p:cNvSpPr/>
          <p:nvPr/>
        </p:nvSpPr>
        <p:spPr>
          <a:xfrm>
            <a:off x="4910328" y="1481328"/>
            <a:ext cx="566928" cy="566928"/>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1" name="Image 1" descr="preencoded.png">    </p:cNvPr>
          <p:cNvPicPr>
            <a:picLocks noChangeAspect="1"/>
          </p:cNvPicPr>
          <p:nvPr/>
        </p:nvPicPr>
        <p:blipFill>
          <a:blip r:embed="rId2"/>
          <a:stretch>
            <a:fillRect/>
          </a:stretch>
        </p:blipFill>
        <p:spPr>
          <a:xfrm>
            <a:off x="5057729" y="1628729"/>
            <a:ext cx="272125" cy="272125"/>
          </a:xfrm>
          <a:prstGeom prst="rect">
            <a:avLst/>
          </a:prstGeom>
        </p:spPr>
      </p:pic>
      <p:sp>
        <p:nvSpPr>
          <p:cNvPr id="12" name="Text 8"/>
          <p:cNvSpPr/>
          <p:nvPr/>
        </p:nvSpPr>
        <p:spPr>
          <a:xfrm>
            <a:off x="5623560" y="1380744"/>
            <a:ext cx="2926080"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話さない情報がわかる</a:t>
            </a:r>
            <a:endParaRPr lang="en-US" sz="1450" dirty="0"/>
          </a:p>
        </p:txBody>
      </p:sp>
      <p:sp>
        <p:nvSpPr>
          <p:cNvPr id="13" name="Text 9"/>
          <p:cNvSpPr/>
          <p:nvPr/>
        </p:nvSpPr>
        <p:spPr>
          <a:xfrm>
            <a:off x="5623560" y="1691640"/>
            <a:ext cx="2926080" cy="530352"/>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価格・数量・顧客・地域・入札情報を競合と話さないと判断できる</a:t>
            </a:r>
            <a:endParaRPr lang="en-US" sz="1150" dirty="0"/>
          </a:p>
        </p:txBody>
      </p:sp>
      <p:sp>
        <p:nvSpPr>
          <p:cNvPr id="14" name="Shape 10"/>
          <p:cNvSpPr/>
          <p:nvPr/>
        </p:nvSpPr>
        <p:spPr>
          <a:xfrm>
            <a:off x="457200" y="2478024"/>
            <a:ext cx="3977640" cy="1078992"/>
          </a:xfrm>
          <a:prstGeom prst="roundRect">
            <a:avLst>
              <a:gd name="adj" fmla="val 6780"/>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5" name="Shape 11"/>
          <p:cNvSpPr/>
          <p:nvPr/>
        </p:nvSpPr>
        <p:spPr>
          <a:xfrm>
            <a:off x="658368" y="2724912"/>
            <a:ext cx="566928" cy="566928"/>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6" name="Image 2" descr="preencoded.png">    </p:cNvPr>
          <p:cNvPicPr>
            <a:picLocks noChangeAspect="1"/>
          </p:cNvPicPr>
          <p:nvPr/>
        </p:nvPicPr>
        <p:blipFill>
          <a:blip r:embed="rId3"/>
          <a:stretch>
            <a:fillRect/>
          </a:stretch>
        </p:blipFill>
        <p:spPr>
          <a:xfrm>
            <a:off x="805769" y="2872313"/>
            <a:ext cx="272125" cy="272125"/>
          </a:xfrm>
          <a:prstGeom prst="rect">
            <a:avLst/>
          </a:prstGeom>
        </p:spPr>
      </p:pic>
      <p:sp>
        <p:nvSpPr>
          <p:cNvPr id="17" name="Text 12"/>
          <p:cNvSpPr/>
          <p:nvPr/>
        </p:nvSpPr>
        <p:spPr>
          <a:xfrm>
            <a:off x="1371600" y="2624328"/>
            <a:ext cx="2926080"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危険な話題で止まれる</a:t>
            </a:r>
            <a:endParaRPr lang="en-US" sz="1450" dirty="0"/>
          </a:p>
        </p:txBody>
      </p:sp>
      <p:sp>
        <p:nvSpPr>
          <p:cNvPr id="18" name="Text 13"/>
          <p:cNvSpPr/>
          <p:nvPr/>
        </p:nvSpPr>
        <p:spPr>
          <a:xfrm>
            <a:off x="1371600" y="2935224"/>
            <a:ext cx="2926080" cy="530352"/>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業界団体・懇親会・展示会でも危険な話題を見分けて止められる</a:t>
            </a:r>
            <a:endParaRPr lang="en-US" sz="1150" dirty="0"/>
          </a:p>
        </p:txBody>
      </p:sp>
      <p:sp>
        <p:nvSpPr>
          <p:cNvPr id="19" name="Shape 14"/>
          <p:cNvSpPr/>
          <p:nvPr/>
        </p:nvSpPr>
        <p:spPr>
          <a:xfrm>
            <a:off x="4709160" y="2478024"/>
            <a:ext cx="3977640" cy="1078992"/>
          </a:xfrm>
          <a:prstGeom prst="roundRect">
            <a:avLst>
              <a:gd name="adj" fmla="val 6780"/>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20" name="Shape 15"/>
          <p:cNvSpPr/>
          <p:nvPr/>
        </p:nvSpPr>
        <p:spPr>
          <a:xfrm>
            <a:off x="4910328" y="2724912"/>
            <a:ext cx="566928" cy="566928"/>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21" name="Image 3" descr="preencoded.png">    </p:cNvPr>
          <p:cNvPicPr>
            <a:picLocks noChangeAspect="1"/>
          </p:cNvPicPr>
          <p:nvPr/>
        </p:nvPicPr>
        <p:blipFill>
          <a:blip r:embed="rId4"/>
          <a:stretch>
            <a:fillRect/>
          </a:stretch>
        </p:blipFill>
        <p:spPr>
          <a:xfrm>
            <a:off x="5057729" y="2872313"/>
            <a:ext cx="272125" cy="272125"/>
          </a:xfrm>
          <a:prstGeom prst="rect">
            <a:avLst/>
          </a:prstGeom>
        </p:spPr>
      </p:pic>
      <p:sp>
        <p:nvSpPr>
          <p:cNvPr id="22" name="Text 16"/>
          <p:cNvSpPr/>
          <p:nvPr/>
        </p:nvSpPr>
        <p:spPr>
          <a:xfrm>
            <a:off x="5623560" y="2624328"/>
            <a:ext cx="2926080"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離脱・記録・報告できる</a:t>
            </a:r>
            <a:endParaRPr lang="en-US" sz="1450" dirty="0"/>
          </a:p>
        </p:txBody>
      </p:sp>
      <p:sp>
        <p:nvSpPr>
          <p:cNvPr id="23" name="Text 17"/>
          <p:cNvSpPr/>
          <p:nvPr/>
        </p:nvSpPr>
        <p:spPr>
          <a:xfrm>
            <a:off x="5623560" y="2935224"/>
            <a:ext cx="2926080" cy="530352"/>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同意しない・発言しない・離脱・記録・報告の行動を取れる</a:t>
            </a:r>
            <a:endParaRPr lang="en-US" sz="1150" dirty="0"/>
          </a:p>
        </p:txBody>
      </p:sp>
      <p:sp>
        <p:nvSpPr>
          <p:cNvPr id="24" name="Shape 18"/>
          <p:cNvSpPr/>
          <p:nvPr/>
        </p:nvSpPr>
        <p:spPr>
          <a:xfrm>
            <a:off x="457200" y="3721608"/>
            <a:ext cx="3977640" cy="1078992"/>
          </a:xfrm>
          <a:prstGeom prst="roundRect">
            <a:avLst>
              <a:gd name="adj" fmla="val 6780"/>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25" name="Shape 19"/>
          <p:cNvSpPr/>
          <p:nvPr/>
        </p:nvSpPr>
        <p:spPr>
          <a:xfrm>
            <a:off x="658368" y="3968496"/>
            <a:ext cx="566928" cy="566928"/>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26" name="Image 4" descr="preencoded.png">    </p:cNvPr>
          <p:cNvPicPr>
            <a:picLocks noChangeAspect="1"/>
          </p:cNvPicPr>
          <p:nvPr/>
        </p:nvPicPr>
        <p:blipFill>
          <a:blip r:embed="rId5"/>
          <a:stretch>
            <a:fillRect/>
          </a:stretch>
        </p:blipFill>
        <p:spPr>
          <a:xfrm>
            <a:off x="805769" y="4115897"/>
            <a:ext cx="272125" cy="272125"/>
          </a:xfrm>
          <a:prstGeom prst="rect">
            <a:avLst/>
          </a:prstGeom>
        </p:spPr>
      </p:pic>
      <p:sp>
        <p:nvSpPr>
          <p:cNvPr id="27" name="Text 20"/>
          <p:cNvSpPr/>
          <p:nvPr/>
        </p:nvSpPr>
        <p:spPr>
          <a:xfrm>
            <a:off x="1371600" y="3867912"/>
            <a:ext cx="2926080"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入札で調整しない</a:t>
            </a:r>
            <a:endParaRPr lang="en-US" sz="1450" dirty="0"/>
          </a:p>
        </p:txBody>
      </p:sp>
      <p:sp>
        <p:nvSpPr>
          <p:cNvPr id="28" name="Text 21"/>
          <p:cNvSpPr/>
          <p:nvPr/>
        </p:nvSpPr>
        <p:spPr>
          <a:xfrm>
            <a:off x="1371600" y="4178808"/>
            <a:ext cx="2926080" cy="530352"/>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受注予定者・価格・辞退・順番を競合と調整しないと理解する</a:t>
            </a:r>
            <a:endParaRPr lang="en-US" sz="1150" dirty="0"/>
          </a:p>
        </p:txBody>
      </p:sp>
      <p:sp>
        <p:nvSpPr>
          <p:cNvPr id="29" name="Shape 22"/>
          <p:cNvSpPr/>
          <p:nvPr/>
        </p:nvSpPr>
        <p:spPr>
          <a:xfrm>
            <a:off x="4709160" y="3721608"/>
            <a:ext cx="3977640" cy="1078992"/>
          </a:xfrm>
          <a:prstGeom prst="roundRect">
            <a:avLst>
              <a:gd name="adj" fmla="val 6780"/>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30" name="Shape 23"/>
          <p:cNvSpPr/>
          <p:nvPr/>
        </p:nvSpPr>
        <p:spPr>
          <a:xfrm>
            <a:off x="4910328" y="3968496"/>
            <a:ext cx="566928" cy="566928"/>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31" name="Image 5" descr="preencoded.png">    </p:cNvPr>
          <p:cNvPicPr>
            <a:picLocks noChangeAspect="1"/>
          </p:cNvPicPr>
          <p:nvPr/>
        </p:nvPicPr>
        <p:blipFill>
          <a:blip r:embed="rId6"/>
          <a:stretch>
            <a:fillRect/>
          </a:stretch>
        </p:blipFill>
        <p:spPr>
          <a:xfrm>
            <a:off x="5057729" y="4115897"/>
            <a:ext cx="272125" cy="272125"/>
          </a:xfrm>
          <a:prstGeom prst="rect">
            <a:avLst/>
          </a:prstGeom>
        </p:spPr>
      </p:pic>
      <p:sp>
        <p:nvSpPr>
          <p:cNvPr id="32" name="Text 24"/>
          <p:cNvSpPr/>
          <p:nvPr/>
        </p:nvSpPr>
        <p:spPr>
          <a:xfrm>
            <a:off x="5623560" y="3867912"/>
            <a:ext cx="2926080"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独断しない</a:t>
            </a:r>
            <a:endParaRPr lang="en-US" sz="1450" dirty="0"/>
          </a:p>
        </p:txBody>
      </p:sp>
      <p:sp>
        <p:nvSpPr>
          <p:cNvPr id="33" name="Text 25"/>
          <p:cNvSpPr/>
          <p:nvPr/>
        </p:nvSpPr>
        <p:spPr>
          <a:xfrm>
            <a:off x="5623560" y="4178808"/>
            <a:ext cx="2926080" cy="530352"/>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違反該当性・課徴金・リニエンシー・調査対応を現場で独断しない</a:t>
            </a:r>
            <a:endParaRPr lang="en-US" sz="1150" dirty="0"/>
          </a:p>
        </p:txBody>
      </p:sp>
      <p:sp>
        <p:nvSpPr>
          <p:cNvPr id="34" name="Text 26"/>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35" name="Text 27"/>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DISTRIBUTORS</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代理店・販売店会合の注意</a:t>
            </a:r>
            <a:endParaRPr lang="en-US" sz="2500" dirty="0"/>
          </a:p>
        </p:txBody>
      </p:sp>
      <p:sp>
        <p:nvSpPr>
          <p:cNvPr id="4" name="Shape 2"/>
          <p:cNvSpPr/>
          <p:nvPr/>
        </p:nvSpPr>
        <p:spPr>
          <a:xfrm>
            <a:off x="457200" y="1234440"/>
            <a:ext cx="8229600" cy="822960"/>
          </a:xfrm>
          <a:prstGeom prst="roundRect">
            <a:avLst>
              <a:gd name="adj" fmla="val 8889"/>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353312"/>
            <a:ext cx="548640" cy="548640"/>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28446" y="1495958"/>
            <a:ext cx="263347" cy="263347"/>
          </a:xfrm>
          <a:prstGeom prst="rect">
            <a:avLst/>
          </a:prstGeom>
        </p:spPr>
      </p:pic>
      <p:sp>
        <p:nvSpPr>
          <p:cNvPr id="7" name="Text 4"/>
          <p:cNvSpPr/>
          <p:nvPr/>
        </p:nvSpPr>
        <p:spPr>
          <a:xfrm>
            <a:off x="1325880" y="1298448"/>
            <a:ext cx="7178040" cy="694944"/>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メーカー主催の会合でも、販売価格をそろえる話は危険</a:t>
            </a:r>
            <a:endParaRPr lang="en-US" sz="1300" dirty="0"/>
          </a:p>
        </p:txBody>
      </p:sp>
      <p:sp>
        <p:nvSpPr>
          <p:cNvPr id="8" name="Shape 5"/>
          <p:cNvSpPr/>
          <p:nvPr/>
        </p:nvSpPr>
        <p:spPr>
          <a:xfrm>
            <a:off x="457200" y="2194560"/>
            <a:ext cx="3977640" cy="2057400"/>
          </a:xfrm>
          <a:prstGeom prst="roundRect">
            <a:avLst>
              <a:gd name="adj" fmla="val 3556"/>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9" name="Text 6"/>
          <p:cNvSpPr/>
          <p:nvPr/>
        </p:nvSpPr>
        <p:spPr>
          <a:xfrm>
            <a:off x="685800" y="2304288"/>
            <a:ext cx="3520440" cy="310896"/>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危険な発言・場面</a:t>
            </a:r>
            <a:endParaRPr lang="en-US" sz="1300" dirty="0"/>
          </a:p>
        </p:txBody>
      </p:sp>
      <p:sp>
        <p:nvSpPr>
          <p:cNvPr id="10" name="Text 7"/>
          <p:cNvSpPr/>
          <p:nvPr/>
        </p:nvSpPr>
        <p:spPr>
          <a:xfrm>
            <a:off x="731520" y="2651760"/>
            <a:ext cx="3474720" cy="146304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「安売り店があると困るので販売価格をそろえよう」</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代理店同士で販売価格・地域・顧客を調整する</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メーカーが小売価格を拘束する（再販売価格維持の問題）</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メーカーが代理店間の価格調整をとりまとめる</a:t>
            </a:r>
            <a:endParaRPr lang="en-US" sz="1150" dirty="0"/>
          </a:p>
        </p:txBody>
      </p:sp>
      <p:sp>
        <p:nvSpPr>
          <p:cNvPr id="11" name="Shape 8"/>
          <p:cNvSpPr/>
          <p:nvPr/>
        </p:nvSpPr>
        <p:spPr>
          <a:xfrm>
            <a:off x="4709160" y="2194560"/>
            <a:ext cx="3977640" cy="2057400"/>
          </a:xfrm>
          <a:prstGeom prst="roundRect">
            <a:avLst>
              <a:gd name="adj" fmla="val 3556"/>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2" name="Text 9"/>
          <p:cNvSpPr/>
          <p:nvPr/>
        </p:nvSpPr>
        <p:spPr>
          <a:xfrm>
            <a:off x="4937760" y="2304288"/>
            <a:ext cx="3520440" cy="310896"/>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とるべき行動</a:t>
            </a:r>
            <a:endParaRPr lang="en-US" sz="1300" dirty="0"/>
          </a:p>
        </p:txBody>
      </p:sp>
      <p:sp>
        <p:nvSpPr>
          <p:cNvPr id="13" name="Text 10"/>
          <p:cNvSpPr/>
          <p:nvPr/>
        </p:nvSpPr>
        <p:spPr>
          <a:xfrm>
            <a:off x="4983480" y="2651760"/>
            <a:ext cx="3474720" cy="1463040"/>
          </a:xfrm>
          <a:prstGeom prst="rect">
            <a:avLst/>
          </a:prstGeom>
          <a:noFill/>
          <a:ln/>
        </p:spPr>
        <p:txBody>
          <a:bodyPr wrap="square" lIns="0" tIns="0" rIns="0" bIns="0" rtlCol="0" anchor="t"/>
          <a:lstStyle/>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価格をそろえる発言が出たら、その場で制止する</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メーカー側も会合をまとめる方向に動かない</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発言内容を記録し、上長・法務に報告</a:t>
            </a:r>
            <a:endParaRPr lang="en-US" sz="1150" dirty="0"/>
          </a:p>
          <a:p>
            <a:pPr algn="l" marL="177800" indent="-1778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販売価格は各社が独自に決めるものと共有する</a:t>
            </a:r>
            <a:endParaRPr lang="en-US" sz="1150" dirty="0"/>
          </a:p>
        </p:txBody>
      </p:sp>
      <p:sp>
        <p:nvSpPr>
          <p:cNvPr id="14"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5"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19</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AI &amp; ALGORITHMS</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AI・アルゴリズム・価格決定ツールの注意</a:t>
            </a:r>
            <a:endParaRPr lang="en-US" sz="2500" dirty="0"/>
          </a:p>
        </p:txBody>
      </p:sp>
      <p:sp>
        <p:nvSpPr>
          <p:cNvPr id="4" name="Shape 2"/>
          <p:cNvSpPr/>
          <p:nvPr/>
        </p:nvSpPr>
        <p:spPr>
          <a:xfrm>
            <a:off x="457200" y="1207008"/>
            <a:ext cx="731520" cy="731520"/>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5" name="Image 0" descr="preencoded.png">    </p:cNvPr>
          <p:cNvPicPr>
            <a:picLocks noChangeAspect="1"/>
          </p:cNvPicPr>
          <p:nvPr/>
        </p:nvPicPr>
        <p:blipFill>
          <a:blip r:embed="rId1"/>
          <a:stretch>
            <a:fillRect/>
          </a:stretch>
        </p:blipFill>
        <p:spPr>
          <a:xfrm>
            <a:off x="647395" y="1397203"/>
            <a:ext cx="351130" cy="351130"/>
          </a:xfrm>
          <a:prstGeom prst="rect">
            <a:avLst/>
          </a:prstGeom>
        </p:spPr>
      </p:pic>
      <p:sp>
        <p:nvSpPr>
          <p:cNvPr id="6" name="Text 3"/>
          <p:cNvSpPr/>
          <p:nvPr/>
        </p:nvSpPr>
        <p:spPr>
          <a:xfrm>
            <a:off x="1371600" y="1280160"/>
            <a:ext cx="7315200"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ツールを使っていても、責任はなくならない</a:t>
            </a:r>
            <a:endParaRPr lang="en-US" sz="1500" dirty="0"/>
          </a:p>
        </p:txBody>
      </p:sp>
      <p:sp>
        <p:nvSpPr>
          <p:cNvPr id="7" name="Shape 4"/>
          <p:cNvSpPr/>
          <p:nvPr/>
        </p:nvSpPr>
        <p:spPr>
          <a:xfrm>
            <a:off x="457200" y="2148840"/>
            <a:ext cx="8229600" cy="384048"/>
          </a:xfrm>
          <a:prstGeom prst="roundRect">
            <a:avLst>
              <a:gd name="adj" fmla="val 19048"/>
            </a:avLst>
          </a:prstGeom>
          <a:solidFill>
            <a:srgbClr val="FBE9E7"/>
          </a:solidFill>
          <a:ln w="9525">
            <a:solidFill>
              <a:srgbClr val="D4DEE7"/>
            </a:solidFill>
            <a:prstDash val="solid"/>
          </a:ln>
        </p:spPr>
      </p:sp>
      <p:sp>
        <p:nvSpPr>
          <p:cNvPr id="8" name="Shape 5"/>
          <p:cNvSpPr/>
          <p:nvPr/>
        </p:nvSpPr>
        <p:spPr>
          <a:xfrm>
            <a:off x="566928" y="2194560"/>
            <a:ext cx="292608" cy="292608"/>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9" name="Image 1" descr="preencoded.png">    </p:cNvPr>
          <p:cNvPicPr>
            <a:picLocks noChangeAspect="1"/>
          </p:cNvPicPr>
          <p:nvPr/>
        </p:nvPicPr>
        <p:blipFill>
          <a:blip r:embed="rId2"/>
          <a:stretch>
            <a:fillRect/>
          </a:stretch>
        </p:blipFill>
        <p:spPr>
          <a:xfrm>
            <a:off x="643006" y="2270638"/>
            <a:ext cx="140452" cy="140452"/>
          </a:xfrm>
          <a:prstGeom prst="rect">
            <a:avLst/>
          </a:prstGeom>
        </p:spPr>
      </p:pic>
      <p:sp>
        <p:nvSpPr>
          <p:cNvPr id="10" name="Text 6"/>
          <p:cNvSpPr/>
          <p:nvPr/>
        </p:nvSpPr>
        <p:spPr>
          <a:xfrm>
            <a:off x="960120" y="2148840"/>
            <a:ext cx="7589520" cy="384048"/>
          </a:xfrm>
          <a:prstGeom prst="rect">
            <a:avLst/>
          </a:prstGeom>
          <a:noFill/>
          <a:ln/>
        </p:spPr>
        <p:txBody>
          <a:bodyPr wrap="square" lIns="0" tIns="0" rIns="0" bIns="0" rtlCol="0" anchor="ctr"/>
          <a:lstStyle/>
          <a:p>
            <a:pPr indent="0" marL="0">
              <a:buNone/>
            </a:pPr>
            <a:r>
              <a:rPr lang="en-US" sz="1100" dirty="0">
                <a:solidFill>
                  <a:srgbClr val="1B2733"/>
                </a:solidFill>
                <a:latin typeface="Meiryo" pitchFamily="34" charset="0"/>
                <a:ea typeface="Meiryo" pitchFamily="34" charset="-122"/>
                <a:cs typeface="Meiryo" pitchFamily="34" charset="-120"/>
              </a:rPr>
              <a:t>同じ価格ツール・外部サービスを競合と共有する場合、競合の価格方針・将来価格・販売戦略が共有されないか注意</a:t>
            </a:r>
            <a:endParaRPr lang="en-US" sz="1100" dirty="0"/>
          </a:p>
        </p:txBody>
      </p:sp>
      <p:sp>
        <p:nvSpPr>
          <p:cNvPr id="11" name="Shape 7"/>
          <p:cNvSpPr/>
          <p:nvPr/>
        </p:nvSpPr>
        <p:spPr>
          <a:xfrm>
            <a:off x="457200" y="2569464"/>
            <a:ext cx="8229600" cy="384048"/>
          </a:xfrm>
          <a:prstGeom prst="roundRect">
            <a:avLst>
              <a:gd name="adj" fmla="val 19048"/>
            </a:avLst>
          </a:prstGeom>
          <a:solidFill>
            <a:srgbClr val="FBE9E7"/>
          </a:solidFill>
          <a:ln w="9525">
            <a:solidFill>
              <a:srgbClr val="D4DEE7"/>
            </a:solidFill>
            <a:prstDash val="solid"/>
          </a:ln>
        </p:spPr>
      </p:sp>
      <p:sp>
        <p:nvSpPr>
          <p:cNvPr id="12" name="Shape 8"/>
          <p:cNvSpPr/>
          <p:nvPr/>
        </p:nvSpPr>
        <p:spPr>
          <a:xfrm>
            <a:off x="566928" y="2615184"/>
            <a:ext cx="292608" cy="292608"/>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3" name="Image 2" descr="preencoded.png">    </p:cNvPr>
          <p:cNvPicPr>
            <a:picLocks noChangeAspect="1"/>
          </p:cNvPicPr>
          <p:nvPr/>
        </p:nvPicPr>
        <p:blipFill>
          <a:blip r:embed="rId3"/>
          <a:stretch>
            <a:fillRect/>
          </a:stretch>
        </p:blipFill>
        <p:spPr>
          <a:xfrm>
            <a:off x="643006" y="2691262"/>
            <a:ext cx="140452" cy="140452"/>
          </a:xfrm>
          <a:prstGeom prst="rect">
            <a:avLst/>
          </a:prstGeom>
        </p:spPr>
      </p:pic>
      <p:sp>
        <p:nvSpPr>
          <p:cNvPr id="14" name="Text 9"/>
          <p:cNvSpPr/>
          <p:nvPr/>
        </p:nvSpPr>
        <p:spPr>
          <a:xfrm>
            <a:off x="960120" y="2569464"/>
            <a:ext cx="7589520" cy="384048"/>
          </a:xfrm>
          <a:prstGeom prst="rect">
            <a:avLst/>
          </a:prstGeom>
          <a:noFill/>
          <a:ln/>
        </p:spPr>
        <p:txBody>
          <a:bodyPr wrap="square" lIns="0" tIns="0" rIns="0" bIns="0" rtlCol="0" anchor="ctr"/>
          <a:lstStyle/>
          <a:p>
            <a:pPr indent="0" marL="0">
              <a:buNone/>
            </a:pPr>
            <a:r>
              <a:rPr lang="en-US" sz="1100" dirty="0">
                <a:solidFill>
                  <a:srgbClr val="1B2733"/>
                </a:solidFill>
                <a:latin typeface="Meiryo" pitchFamily="34" charset="0"/>
                <a:ea typeface="Meiryo" pitchFamily="34" charset="-122"/>
                <a:cs typeface="Meiryo" pitchFamily="34" charset="-120"/>
              </a:rPr>
              <a:t>AI・アルゴリズムに競合との価格調整や市場分割をさせてよいわけではない</a:t>
            </a:r>
            <a:endParaRPr lang="en-US" sz="1100" dirty="0"/>
          </a:p>
        </p:txBody>
      </p:sp>
      <p:sp>
        <p:nvSpPr>
          <p:cNvPr id="15" name="Shape 10"/>
          <p:cNvSpPr/>
          <p:nvPr/>
        </p:nvSpPr>
        <p:spPr>
          <a:xfrm>
            <a:off x="457200" y="2990088"/>
            <a:ext cx="8229600" cy="384048"/>
          </a:xfrm>
          <a:prstGeom prst="roundRect">
            <a:avLst>
              <a:gd name="adj" fmla="val 19048"/>
            </a:avLst>
          </a:prstGeom>
          <a:solidFill>
            <a:srgbClr val="FBE9E7"/>
          </a:solidFill>
          <a:ln w="9525">
            <a:solidFill>
              <a:srgbClr val="D4DEE7"/>
            </a:solidFill>
            <a:prstDash val="solid"/>
          </a:ln>
        </p:spPr>
      </p:sp>
      <p:sp>
        <p:nvSpPr>
          <p:cNvPr id="16" name="Shape 11"/>
          <p:cNvSpPr/>
          <p:nvPr/>
        </p:nvSpPr>
        <p:spPr>
          <a:xfrm>
            <a:off x="566928" y="3035808"/>
            <a:ext cx="292608" cy="292608"/>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7" name="Image 3" descr="preencoded.png">    </p:cNvPr>
          <p:cNvPicPr>
            <a:picLocks noChangeAspect="1"/>
          </p:cNvPicPr>
          <p:nvPr/>
        </p:nvPicPr>
        <p:blipFill>
          <a:blip r:embed="rId4"/>
          <a:stretch>
            <a:fillRect/>
          </a:stretch>
        </p:blipFill>
        <p:spPr>
          <a:xfrm>
            <a:off x="643006" y="3111886"/>
            <a:ext cx="140452" cy="140452"/>
          </a:xfrm>
          <a:prstGeom prst="rect">
            <a:avLst/>
          </a:prstGeom>
        </p:spPr>
      </p:pic>
      <p:sp>
        <p:nvSpPr>
          <p:cNvPr id="18" name="Text 12"/>
          <p:cNvSpPr/>
          <p:nvPr/>
        </p:nvSpPr>
        <p:spPr>
          <a:xfrm>
            <a:off x="960120" y="2990088"/>
            <a:ext cx="7589520" cy="384048"/>
          </a:xfrm>
          <a:prstGeom prst="rect">
            <a:avLst/>
          </a:prstGeom>
          <a:noFill/>
          <a:ln/>
        </p:spPr>
        <p:txBody>
          <a:bodyPr wrap="square" lIns="0" tIns="0" rIns="0" bIns="0" rtlCol="0" anchor="ctr"/>
          <a:lstStyle/>
          <a:p>
            <a:pPr indent="0" marL="0">
              <a:buNone/>
            </a:pPr>
            <a:r>
              <a:rPr lang="en-US" sz="1100" dirty="0">
                <a:solidFill>
                  <a:srgbClr val="1B2733"/>
                </a:solidFill>
                <a:latin typeface="Meiryo" pitchFamily="34" charset="0"/>
                <a:ea typeface="Meiryo" pitchFamily="34" charset="-122"/>
                <a:cs typeface="Meiryo" pitchFamily="34" charset="-120"/>
              </a:rPr>
              <a:t>競合の非公開情報をAIやツールに入力しない（生成AI利用研修とも接続）</a:t>
            </a:r>
            <a:endParaRPr lang="en-US" sz="1100" dirty="0"/>
          </a:p>
        </p:txBody>
      </p:sp>
      <p:sp>
        <p:nvSpPr>
          <p:cNvPr id="19" name="Shape 13"/>
          <p:cNvSpPr/>
          <p:nvPr/>
        </p:nvSpPr>
        <p:spPr>
          <a:xfrm>
            <a:off x="457200" y="3410712"/>
            <a:ext cx="8229600" cy="384048"/>
          </a:xfrm>
          <a:prstGeom prst="roundRect">
            <a:avLst>
              <a:gd name="adj" fmla="val 19048"/>
            </a:avLst>
          </a:prstGeom>
          <a:solidFill>
            <a:srgbClr val="FBE9E7"/>
          </a:solidFill>
          <a:ln w="9525">
            <a:solidFill>
              <a:srgbClr val="D4DEE7"/>
            </a:solidFill>
            <a:prstDash val="solid"/>
          </a:ln>
        </p:spPr>
      </p:sp>
      <p:sp>
        <p:nvSpPr>
          <p:cNvPr id="20" name="Shape 14"/>
          <p:cNvSpPr/>
          <p:nvPr/>
        </p:nvSpPr>
        <p:spPr>
          <a:xfrm>
            <a:off x="566928" y="3456432"/>
            <a:ext cx="292608" cy="292608"/>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21" name="Image 4" descr="preencoded.png">    </p:cNvPr>
          <p:cNvPicPr>
            <a:picLocks noChangeAspect="1"/>
          </p:cNvPicPr>
          <p:nvPr/>
        </p:nvPicPr>
        <p:blipFill>
          <a:blip r:embed="rId5"/>
          <a:stretch>
            <a:fillRect/>
          </a:stretch>
        </p:blipFill>
        <p:spPr>
          <a:xfrm>
            <a:off x="643006" y="3532510"/>
            <a:ext cx="140452" cy="140452"/>
          </a:xfrm>
          <a:prstGeom prst="rect">
            <a:avLst/>
          </a:prstGeom>
        </p:spPr>
      </p:pic>
      <p:sp>
        <p:nvSpPr>
          <p:cNvPr id="22" name="Text 15"/>
          <p:cNvSpPr/>
          <p:nvPr/>
        </p:nvSpPr>
        <p:spPr>
          <a:xfrm>
            <a:off x="960120" y="3410712"/>
            <a:ext cx="7589520" cy="384048"/>
          </a:xfrm>
          <a:prstGeom prst="rect">
            <a:avLst/>
          </a:prstGeom>
          <a:noFill/>
          <a:ln/>
        </p:spPr>
        <p:txBody>
          <a:bodyPr wrap="square" lIns="0" tIns="0" rIns="0" bIns="0" rtlCol="0" anchor="ctr"/>
          <a:lstStyle/>
          <a:p>
            <a:pPr indent="0" marL="0">
              <a:buNone/>
            </a:pPr>
            <a:r>
              <a:rPr lang="en-US" sz="1100" dirty="0">
                <a:solidFill>
                  <a:srgbClr val="1B2733"/>
                </a:solidFill>
                <a:latin typeface="Meiryo" pitchFamily="34" charset="0"/>
                <a:ea typeface="Meiryo" pitchFamily="34" charset="-122"/>
                <a:cs typeface="Meiryo" pitchFamily="34" charset="-120"/>
              </a:rPr>
              <a:t>アルゴリズムが決めた価格でも、自社の責任はなくならない</a:t>
            </a:r>
            <a:endParaRPr lang="en-US" sz="1100" dirty="0"/>
          </a:p>
        </p:txBody>
      </p:sp>
      <p:sp>
        <p:nvSpPr>
          <p:cNvPr id="23" name="Shape 16"/>
          <p:cNvSpPr/>
          <p:nvPr/>
        </p:nvSpPr>
        <p:spPr>
          <a:xfrm>
            <a:off x="457200" y="3831336"/>
            <a:ext cx="8229600" cy="384048"/>
          </a:xfrm>
          <a:prstGeom prst="roundRect">
            <a:avLst>
              <a:gd name="adj" fmla="val 19048"/>
            </a:avLst>
          </a:prstGeom>
          <a:solidFill>
            <a:srgbClr val="E6F2EB"/>
          </a:solidFill>
          <a:ln w="9525">
            <a:solidFill>
              <a:srgbClr val="D4DEE7"/>
            </a:solidFill>
            <a:prstDash val="solid"/>
          </a:ln>
        </p:spPr>
      </p:sp>
      <p:sp>
        <p:nvSpPr>
          <p:cNvPr id="24" name="Shape 17"/>
          <p:cNvSpPr/>
          <p:nvPr/>
        </p:nvSpPr>
        <p:spPr>
          <a:xfrm>
            <a:off x="566928" y="3877056"/>
            <a:ext cx="292608" cy="292608"/>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25" name="Image 5" descr="preencoded.png">    </p:cNvPr>
          <p:cNvPicPr>
            <a:picLocks noChangeAspect="1"/>
          </p:cNvPicPr>
          <p:nvPr/>
        </p:nvPicPr>
        <p:blipFill>
          <a:blip r:embed="rId6"/>
          <a:stretch>
            <a:fillRect/>
          </a:stretch>
        </p:blipFill>
        <p:spPr>
          <a:xfrm>
            <a:off x="643006" y="3953134"/>
            <a:ext cx="140452" cy="140452"/>
          </a:xfrm>
          <a:prstGeom prst="rect">
            <a:avLst/>
          </a:prstGeom>
        </p:spPr>
      </p:pic>
      <p:sp>
        <p:nvSpPr>
          <p:cNvPr id="26" name="Text 18"/>
          <p:cNvSpPr/>
          <p:nvPr/>
        </p:nvSpPr>
        <p:spPr>
          <a:xfrm>
            <a:off x="960120" y="3831336"/>
            <a:ext cx="7589520" cy="384048"/>
          </a:xfrm>
          <a:prstGeom prst="rect">
            <a:avLst/>
          </a:prstGeom>
          <a:noFill/>
          <a:ln/>
        </p:spPr>
        <p:txBody>
          <a:bodyPr wrap="square" lIns="0" tIns="0" rIns="0" bIns="0" rtlCol="0" anchor="ctr"/>
          <a:lstStyle/>
          <a:p>
            <a:pPr indent="0" marL="0">
              <a:buNone/>
            </a:pPr>
            <a:r>
              <a:rPr lang="en-US" sz="1100" dirty="0">
                <a:solidFill>
                  <a:srgbClr val="1B2733"/>
                </a:solidFill>
                <a:latin typeface="Meiryo" pitchFamily="34" charset="0"/>
                <a:ea typeface="Meiryo" pitchFamily="34" charset="-122"/>
                <a:cs typeface="Meiryo" pitchFamily="34" charset="-120"/>
              </a:rPr>
              <a:t>詳細は法務・コンプライアンス・情報システムで確認する</a:t>
            </a:r>
            <a:endParaRPr lang="en-US" sz="1100" dirty="0"/>
          </a:p>
        </p:txBody>
      </p:sp>
      <p:sp>
        <p:nvSpPr>
          <p:cNvPr id="27" name="Text 19"/>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28" name="Text 20"/>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EXIT FLOW</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危険な話題が出たときの離脱フロー</a:t>
            </a:r>
            <a:endParaRPr lang="en-US" sz="2500" dirty="0"/>
          </a:p>
        </p:txBody>
      </p:sp>
      <p:sp>
        <p:nvSpPr>
          <p:cNvPr id="4" name="Shape 2"/>
          <p:cNvSpPr/>
          <p:nvPr/>
        </p:nvSpPr>
        <p:spPr>
          <a:xfrm>
            <a:off x="457200" y="1554480"/>
            <a:ext cx="1441094" cy="1828800"/>
          </a:xfrm>
          <a:prstGeom prst="roundRect">
            <a:avLst>
              <a:gd name="adj" fmla="val 5076"/>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1013155" y="1700784"/>
            <a:ext cx="329184" cy="329184"/>
          </a:xfrm>
          <a:prstGeom prst="ellipse">
            <a:avLst/>
          </a:prstGeom>
          <a:solidFill>
            <a:srgbClr val="B42318"/>
          </a:solidFill>
          <a:ln/>
        </p:spPr>
      </p:sp>
      <p:sp>
        <p:nvSpPr>
          <p:cNvPr id="6" name="Text 4"/>
          <p:cNvSpPr/>
          <p:nvPr/>
        </p:nvSpPr>
        <p:spPr>
          <a:xfrm>
            <a:off x="1013155" y="1700784"/>
            <a:ext cx="329184" cy="329184"/>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1</a:t>
            </a:r>
            <a:endParaRPr lang="en-US" sz="1400" dirty="0"/>
          </a:p>
        </p:txBody>
      </p:sp>
      <p:sp>
        <p:nvSpPr>
          <p:cNvPr id="7" name="Shape 5"/>
          <p:cNvSpPr/>
          <p:nvPr/>
        </p:nvSpPr>
        <p:spPr>
          <a:xfrm>
            <a:off x="866851" y="2121408"/>
            <a:ext cx="621792" cy="621792"/>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8" name="Image 0" descr="preencoded.png">    </p:cNvPr>
          <p:cNvPicPr>
            <a:picLocks noChangeAspect="1"/>
          </p:cNvPicPr>
          <p:nvPr/>
        </p:nvPicPr>
        <p:blipFill>
          <a:blip r:embed="rId1"/>
          <a:stretch>
            <a:fillRect/>
          </a:stretch>
        </p:blipFill>
        <p:spPr>
          <a:xfrm>
            <a:off x="1028517" y="2283074"/>
            <a:ext cx="298460" cy="298460"/>
          </a:xfrm>
          <a:prstGeom prst="rect">
            <a:avLst/>
          </a:prstGeom>
        </p:spPr>
      </p:pic>
      <p:sp>
        <p:nvSpPr>
          <p:cNvPr id="9" name="Text 6"/>
          <p:cNvSpPr/>
          <p:nvPr/>
        </p:nvSpPr>
        <p:spPr>
          <a:xfrm>
            <a:off x="457200" y="2798064"/>
            <a:ext cx="1441094" cy="27432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止める</a:t>
            </a:r>
            <a:endParaRPr lang="en-US" sz="1350" dirty="0"/>
          </a:p>
        </p:txBody>
      </p:sp>
      <p:sp>
        <p:nvSpPr>
          <p:cNvPr id="10" name="Text 7"/>
          <p:cNvSpPr/>
          <p:nvPr/>
        </p:nvSpPr>
        <p:spPr>
          <a:xfrm>
            <a:off x="512064" y="3072384"/>
            <a:ext cx="1331366" cy="292608"/>
          </a:xfrm>
          <a:prstGeom prst="rect">
            <a:avLst/>
          </a:prstGeom>
          <a:noFill/>
          <a:ln/>
        </p:spPr>
        <p:txBody>
          <a:bodyPr wrap="square" lIns="0" tIns="0" rIns="0" bIns="0" rtlCol="0" anchor="t"/>
          <a:lstStyle/>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気づいた時点で</a:t>
            </a:r>
            <a:endParaRPr lang="en-US" sz="900" dirty="0"/>
          </a:p>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発言を止める</a:t>
            </a:r>
            <a:endParaRPr lang="en-US" sz="900" dirty="0"/>
          </a:p>
        </p:txBody>
      </p:sp>
      <p:pic>
        <p:nvPicPr>
          <p:cNvPr id="11" name="Image 1" descr="preencoded.png">    </p:cNvPr>
          <p:cNvPicPr>
            <a:picLocks noChangeAspect="1"/>
          </p:cNvPicPr>
          <p:nvPr/>
        </p:nvPicPr>
        <p:blipFill>
          <a:blip r:embed="rId2"/>
          <a:stretch>
            <a:fillRect/>
          </a:stretch>
        </p:blipFill>
        <p:spPr>
          <a:xfrm>
            <a:off x="1934870" y="2331720"/>
            <a:ext cx="182880" cy="182880"/>
          </a:xfrm>
          <a:prstGeom prst="rect">
            <a:avLst/>
          </a:prstGeom>
        </p:spPr>
      </p:pic>
      <p:sp>
        <p:nvSpPr>
          <p:cNvPr id="12" name="Shape 8"/>
          <p:cNvSpPr/>
          <p:nvPr/>
        </p:nvSpPr>
        <p:spPr>
          <a:xfrm>
            <a:off x="2154326" y="1554480"/>
            <a:ext cx="1441094" cy="1828800"/>
          </a:xfrm>
          <a:prstGeom prst="roundRect">
            <a:avLst>
              <a:gd name="adj" fmla="val 5076"/>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3" name="Shape 9"/>
          <p:cNvSpPr/>
          <p:nvPr/>
        </p:nvSpPr>
        <p:spPr>
          <a:xfrm>
            <a:off x="2710282" y="1700784"/>
            <a:ext cx="329184" cy="329184"/>
          </a:xfrm>
          <a:prstGeom prst="ellipse">
            <a:avLst/>
          </a:prstGeom>
          <a:solidFill>
            <a:srgbClr val="B42318"/>
          </a:solidFill>
          <a:ln/>
        </p:spPr>
      </p:sp>
      <p:sp>
        <p:nvSpPr>
          <p:cNvPr id="14" name="Text 10"/>
          <p:cNvSpPr/>
          <p:nvPr/>
        </p:nvSpPr>
        <p:spPr>
          <a:xfrm>
            <a:off x="2710282" y="1700784"/>
            <a:ext cx="329184" cy="329184"/>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2</a:t>
            </a:r>
            <a:endParaRPr lang="en-US" sz="1400" dirty="0"/>
          </a:p>
        </p:txBody>
      </p:sp>
      <p:sp>
        <p:nvSpPr>
          <p:cNvPr id="15" name="Shape 11"/>
          <p:cNvSpPr/>
          <p:nvPr/>
        </p:nvSpPr>
        <p:spPr>
          <a:xfrm>
            <a:off x="2563978" y="2121408"/>
            <a:ext cx="621792" cy="621792"/>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6" name="Image 2" descr="preencoded.png">    </p:cNvPr>
          <p:cNvPicPr>
            <a:picLocks noChangeAspect="1"/>
          </p:cNvPicPr>
          <p:nvPr/>
        </p:nvPicPr>
        <p:blipFill>
          <a:blip r:embed="rId3"/>
          <a:stretch>
            <a:fillRect/>
          </a:stretch>
        </p:blipFill>
        <p:spPr>
          <a:xfrm>
            <a:off x="2725644" y="2283074"/>
            <a:ext cx="298460" cy="298460"/>
          </a:xfrm>
          <a:prstGeom prst="rect">
            <a:avLst/>
          </a:prstGeom>
        </p:spPr>
      </p:pic>
      <p:sp>
        <p:nvSpPr>
          <p:cNvPr id="17" name="Text 12"/>
          <p:cNvSpPr/>
          <p:nvPr/>
        </p:nvSpPr>
        <p:spPr>
          <a:xfrm>
            <a:off x="2154326" y="2798064"/>
            <a:ext cx="1441094" cy="27432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反対する</a:t>
            </a:r>
            <a:endParaRPr lang="en-US" sz="1350" dirty="0"/>
          </a:p>
        </p:txBody>
      </p:sp>
      <p:sp>
        <p:nvSpPr>
          <p:cNvPr id="18" name="Text 13"/>
          <p:cNvSpPr/>
          <p:nvPr/>
        </p:nvSpPr>
        <p:spPr>
          <a:xfrm>
            <a:off x="2209190" y="3072384"/>
            <a:ext cx="1331366" cy="292608"/>
          </a:xfrm>
          <a:prstGeom prst="rect">
            <a:avLst/>
          </a:prstGeom>
          <a:noFill/>
          <a:ln/>
        </p:spPr>
        <p:txBody>
          <a:bodyPr wrap="square" lIns="0" tIns="0" rIns="0" bIns="0" rtlCol="0" anchor="t"/>
          <a:lstStyle/>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同意・相づち・沈黙</a:t>
            </a:r>
            <a:endParaRPr lang="en-US" sz="900" dirty="0"/>
          </a:p>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での同調をしない</a:t>
            </a:r>
            <a:endParaRPr lang="en-US" sz="900" dirty="0"/>
          </a:p>
        </p:txBody>
      </p:sp>
      <p:pic>
        <p:nvPicPr>
          <p:cNvPr id="19" name="Image 3" descr="preencoded.png">    </p:cNvPr>
          <p:cNvPicPr>
            <a:picLocks noChangeAspect="1"/>
          </p:cNvPicPr>
          <p:nvPr/>
        </p:nvPicPr>
        <p:blipFill>
          <a:blip r:embed="rId4"/>
          <a:stretch>
            <a:fillRect/>
          </a:stretch>
        </p:blipFill>
        <p:spPr>
          <a:xfrm>
            <a:off x="3631997" y="2331720"/>
            <a:ext cx="182880" cy="182880"/>
          </a:xfrm>
          <a:prstGeom prst="rect">
            <a:avLst/>
          </a:prstGeom>
        </p:spPr>
      </p:pic>
      <p:sp>
        <p:nvSpPr>
          <p:cNvPr id="20" name="Shape 14"/>
          <p:cNvSpPr/>
          <p:nvPr/>
        </p:nvSpPr>
        <p:spPr>
          <a:xfrm>
            <a:off x="3851453" y="1554480"/>
            <a:ext cx="1441094" cy="1828800"/>
          </a:xfrm>
          <a:prstGeom prst="roundRect">
            <a:avLst>
              <a:gd name="adj" fmla="val 5076"/>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21" name="Shape 15"/>
          <p:cNvSpPr/>
          <p:nvPr/>
        </p:nvSpPr>
        <p:spPr>
          <a:xfrm>
            <a:off x="4407408" y="1700784"/>
            <a:ext cx="329184" cy="329184"/>
          </a:xfrm>
          <a:prstGeom prst="ellipse">
            <a:avLst/>
          </a:prstGeom>
          <a:solidFill>
            <a:srgbClr val="237A75"/>
          </a:solidFill>
          <a:ln/>
        </p:spPr>
      </p:sp>
      <p:sp>
        <p:nvSpPr>
          <p:cNvPr id="22" name="Text 16"/>
          <p:cNvSpPr/>
          <p:nvPr/>
        </p:nvSpPr>
        <p:spPr>
          <a:xfrm>
            <a:off x="4407408" y="1700784"/>
            <a:ext cx="329184" cy="329184"/>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3</a:t>
            </a:r>
            <a:endParaRPr lang="en-US" sz="1400" dirty="0"/>
          </a:p>
        </p:txBody>
      </p:sp>
      <p:sp>
        <p:nvSpPr>
          <p:cNvPr id="23" name="Shape 17"/>
          <p:cNvSpPr/>
          <p:nvPr/>
        </p:nvSpPr>
        <p:spPr>
          <a:xfrm>
            <a:off x="4261104" y="2121408"/>
            <a:ext cx="621792" cy="621792"/>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24" name="Image 4" descr="preencoded.png">    </p:cNvPr>
          <p:cNvPicPr>
            <a:picLocks noChangeAspect="1"/>
          </p:cNvPicPr>
          <p:nvPr/>
        </p:nvPicPr>
        <p:blipFill>
          <a:blip r:embed="rId5"/>
          <a:stretch>
            <a:fillRect/>
          </a:stretch>
        </p:blipFill>
        <p:spPr>
          <a:xfrm>
            <a:off x="4422770" y="2283074"/>
            <a:ext cx="298460" cy="298460"/>
          </a:xfrm>
          <a:prstGeom prst="rect">
            <a:avLst/>
          </a:prstGeom>
        </p:spPr>
      </p:pic>
      <p:sp>
        <p:nvSpPr>
          <p:cNvPr id="25" name="Text 18"/>
          <p:cNvSpPr/>
          <p:nvPr/>
        </p:nvSpPr>
        <p:spPr>
          <a:xfrm>
            <a:off x="3851453" y="2798064"/>
            <a:ext cx="1441094" cy="27432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離脱する</a:t>
            </a:r>
            <a:endParaRPr lang="en-US" sz="1350" dirty="0"/>
          </a:p>
        </p:txBody>
      </p:sp>
      <p:sp>
        <p:nvSpPr>
          <p:cNvPr id="26" name="Text 19"/>
          <p:cNvSpPr/>
          <p:nvPr/>
        </p:nvSpPr>
        <p:spPr>
          <a:xfrm>
            <a:off x="3906317" y="3072384"/>
            <a:ext cx="1331366" cy="292608"/>
          </a:xfrm>
          <a:prstGeom prst="rect">
            <a:avLst/>
          </a:prstGeom>
          <a:noFill/>
          <a:ln/>
        </p:spPr>
        <p:txBody>
          <a:bodyPr wrap="square" lIns="0" tIns="0" rIns="0" bIns="0" rtlCol="0" anchor="t"/>
          <a:lstStyle/>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会議・チャット・</a:t>
            </a:r>
            <a:endParaRPr lang="en-US" sz="900" dirty="0"/>
          </a:p>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懇親会から離れる</a:t>
            </a:r>
            <a:endParaRPr lang="en-US" sz="900" dirty="0"/>
          </a:p>
        </p:txBody>
      </p:sp>
      <p:pic>
        <p:nvPicPr>
          <p:cNvPr id="27" name="Image 5" descr="preencoded.png">    </p:cNvPr>
          <p:cNvPicPr>
            <a:picLocks noChangeAspect="1"/>
          </p:cNvPicPr>
          <p:nvPr/>
        </p:nvPicPr>
        <p:blipFill>
          <a:blip r:embed="rId6"/>
          <a:stretch>
            <a:fillRect/>
          </a:stretch>
        </p:blipFill>
        <p:spPr>
          <a:xfrm>
            <a:off x="5329123" y="2331720"/>
            <a:ext cx="182880" cy="182880"/>
          </a:xfrm>
          <a:prstGeom prst="rect">
            <a:avLst/>
          </a:prstGeom>
        </p:spPr>
      </p:pic>
      <p:sp>
        <p:nvSpPr>
          <p:cNvPr id="28" name="Shape 20"/>
          <p:cNvSpPr/>
          <p:nvPr/>
        </p:nvSpPr>
        <p:spPr>
          <a:xfrm>
            <a:off x="5548579" y="1554480"/>
            <a:ext cx="1441094" cy="1828800"/>
          </a:xfrm>
          <a:prstGeom prst="roundRect">
            <a:avLst>
              <a:gd name="adj" fmla="val 5076"/>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29" name="Shape 21"/>
          <p:cNvSpPr/>
          <p:nvPr/>
        </p:nvSpPr>
        <p:spPr>
          <a:xfrm>
            <a:off x="6104534" y="1700784"/>
            <a:ext cx="329184" cy="329184"/>
          </a:xfrm>
          <a:prstGeom prst="ellipse">
            <a:avLst/>
          </a:prstGeom>
          <a:solidFill>
            <a:srgbClr val="237A75"/>
          </a:solidFill>
          <a:ln/>
        </p:spPr>
      </p:sp>
      <p:sp>
        <p:nvSpPr>
          <p:cNvPr id="30" name="Text 22"/>
          <p:cNvSpPr/>
          <p:nvPr/>
        </p:nvSpPr>
        <p:spPr>
          <a:xfrm>
            <a:off x="6104534" y="1700784"/>
            <a:ext cx="329184" cy="329184"/>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4</a:t>
            </a:r>
            <a:endParaRPr lang="en-US" sz="1400" dirty="0"/>
          </a:p>
        </p:txBody>
      </p:sp>
      <p:sp>
        <p:nvSpPr>
          <p:cNvPr id="31" name="Shape 23"/>
          <p:cNvSpPr/>
          <p:nvPr/>
        </p:nvSpPr>
        <p:spPr>
          <a:xfrm>
            <a:off x="5958230" y="2121408"/>
            <a:ext cx="621792" cy="621792"/>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32" name="Image 6" descr="preencoded.png">    </p:cNvPr>
          <p:cNvPicPr>
            <a:picLocks noChangeAspect="1"/>
          </p:cNvPicPr>
          <p:nvPr/>
        </p:nvPicPr>
        <p:blipFill>
          <a:blip r:embed="rId7"/>
          <a:stretch>
            <a:fillRect/>
          </a:stretch>
        </p:blipFill>
        <p:spPr>
          <a:xfrm>
            <a:off x="6119896" y="2283074"/>
            <a:ext cx="298460" cy="298460"/>
          </a:xfrm>
          <a:prstGeom prst="rect">
            <a:avLst/>
          </a:prstGeom>
        </p:spPr>
      </p:pic>
      <p:sp>
        <p:nvSpPr>
          <p:cNvPr id="33" name="Text 24"/>
          <p:cNvSpPr/>
          <p:nvPr/>
        </p:nvSpPr>
        <p:spPr>
          <a:xfrm>
            <a:off x="5548579" y="2798064"/>
            <a:ext cx="1441094" cy="27432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記録する</a:t>
            </a:r>
            <a:endParaRPr lang="en-US" sz="1350" dirty="0"/>
          </a:p>
        </p:txBody>
      </p:sp>
      <p:sp>
        <p:nvSpPr>
          <p:cNvPr id="34" name="Text 25"/>
          <p:cNvSpPr/>
          <p:nvPr/>
        </p:nvSpPr>
        <p:spPr>
          <a:xfrm>
            <a:off x="5603443" y="3072384"/>
            <a:ext cx="1331366" cy="292608"/>
          </a:xfrm>
          <a:prstGeom prst="rect">
            <a:avLst/>
          </a:prstGeom>
          <a:noFill/>
          <a:ln/>
        </p:spPr>
        <p:txBody>
          <a:bodyPr wrap="square" lIns="0" tIns="0" rIns="0" bIns="0" rtlCol="0" anchor="t"/>
          <a:lstStyle/>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離脱理由・発言を</a:t>
            </a:r>
            <a:endParaRPr lang="en-US" sz="900" dirty="0"/>
          </a:p>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議事録／メールに</a:t>
            </a:r>
            <a:endParaRPr lang="en-US" sz="900" dirty="0"/>
          </a:p>
        </p:txBody>
      </p:sp>
      <p:pic>
        <p:nvPicPr>
          <p:cNvPr id="35" name="Image 7" descr="preencoded.png">    </p:cNvPr>
          <p:cNvPicPr>
            <a:picLocks noChangeAspect="1"/>
          </p:cNvPicPr>
          <p:nvPr/>
        </p:nvPicPr>
        <p:blipFill>
          <a:blip r:embed="rId8"/>
          <a:stretch>
            <a:fillRect/>
          </a:stretch>
        </p:blipFill>
        <p:spPr>
          <a:xfrm>
            <a:off x="7026250" y="2331720"/>
            <a:ext cx="182880" cy="182880"/>
          </a:xfrm>
          <a:prstGeom prst="rect">
            <a:avLst/>
          </a:prstGeom>
        </p:spPr>
      </p:pic>
      <p:sp>
        <p:nvSpPr>
          <p:cNvPr id="36" name="Shape 26"/>
          <p:cNvSpPr/>
          <p:nvPr/>
        </p:nvSpPr>
        <p:spPr>
          <a:xfrm>
            <a:off x="7245706" y="1554480"/>
            <a:ext cx="1441094" cy="1828800"/>
          </a:xfrm>
          <a:prstGeom prst="roundRect">
            <a:avLst>
              <a:gd name="adj" fmla="val 5076"/>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37" name="Shape 27"/>
          <p:cNvSpPr/>
          <p:nvPr/>
        </p:nvSpPr>
        <p:spPr>
          <a:xfrm>
            <a:off x="7801661" y="1700784"/>
            <a:ext cx="329184" cy="329184"/>
          </a:xfrm>
          <a:prstGeom prst="ellipse">
            <a:avLst/>
          </a:prstGeom>
          <a:solidFill>
            <a:srgbClr val="2F6B4F"/>
          </a:solidFill>
          <a:ln/>
        </p:spPr>
      </p:sp>
      <p:sp>
        <p:nvSpPr>
          <p:cNvPr id="38" name="Text 28"/>
          <p:cNvSpPr/>
          <p:nvPr/>
        </p:nvSpPr>
        <p:spPr>
          <a:xfrm>
            <a:off x="7801661" y="1700784"/>
            <a:ext cx="329184" cy="329184"/>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5</a:t>
            </a:r>
            <a:endParaRPr lang="en-US" sz="1400" dirty="0"/>
          </a:p>
        </p:txBody>
      </p:sp>
      <p:sp>
        <p:nvSpPr>
          <p:cNvPr id="39" name="Shape 29"/>
          <p:cNvSpPr/>
          <p:nvPr/>
        </p:nvSpPr>
        <p:spPr>
          <a:xfrm>
            <a:off x="7655357" y="2121408"/>
            <a:ext cx="621792" cy="621792"/>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40" name="Image 8" descr="preencoded.png">    </p:cNvPr>
          <p:cNvPicPr>
            <a:picLocks noChangeAspect="1"/>
          </p:cNvPicPr>
          <p:nvPr/>
        </p:nvPicPr>
        <p:blipFill>
          <a:blip r:embed="rId9"/>
          <a:stretch>
            <a:fillRect/>
          </a:stretch>
        </p:blipFill>
        <p:spPr>
          <a:xfrm>
            <a:off x="7817023" y="2283074"/>
            <a:ext cx="298460" cy="298460"/>
          </a:xfrm>
          <a:prstGeom prst="rect">
            <a:avLst/>
          </a:prstGeom>
        </p:spPr>
      </p:pic>
      <p:sp>
        <p:nvSpPr>
          <p:cNvPr id="41" name="Text 30"/>
          <p:cNvSpPr/>
          <p:nvPr/>
        </p:nvSpPr>
        <p:spPr>
          <a:xfrm>
            <a:off x="7245706" y="2798064"/>
            <a:ext cx="1441094" cy="27432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報告する</a:t>
            </a:r>
            <a:endParaRPr lang="en-US" sz="1350" dirty="0"/>
          </a:p>
        </p:txBody>
      </p:sp>
      <p:sp>
        <p:nvSpPr>
          <p:cNvPr id="42" name="Text 31"/>
          <p:cNvSpPr/>
          <p:nvPr/>
        </p:nvSpPr>
        <p:spPr>
          <a:xfrm>
            <a:off x="7300570" y="3072384"/>
            <a:ext cx="1331366" cy="292608"/>
          </a:xfrm>
          <a:prstGeom prst="rect">
            <a:avLst/>
          </a:prstGeom>
          <a:noFill/>
          <a:ln/>
        </p:spPr>
        <p:txBody>
          <a:bodyPr wrap="square" lIns="0" tIns="0" rIns="0" bIns="0" rtlCol="0" anchor="t"/>
          <a:lstStyle/>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上長・法務・</a:t>
            </a:r>
            <a:endParaRPr lang="en-US" sz="900" dirty="0"/>
          </a:p>
          <a:p>
            <a:pPr algn="ctr" indent="0" marL="0">
              <a:lnSpc>
                <a:spcPct val="95000"/>
              </a:lnSpc>
              <a:buNone/>
            </a:pPr>
            <a:r>
              <a:rPr lang="en-US" sz="900" dirty="0">
                <a:solidFill>
                  <a:srgbClr val="263238"/>
                </a:solidFill>
                <a:latin typeface="Meiryo" pitchFamily="34" charset="0"/>
                <a:ea typeface="Meiryo" pitchFamily="34" charset="-122"/>
                <a:cs typeface="Meiryo" pitchFamily="34" charset="-120"/>
              </a:rPr>
              <a:t>コンプラへ報告</a:t>
            </a:r>
            <a:endParaRPr lang="en-US" sz="900" dirty="0"/>
          </a:p>
        </p:txBody>
      </p:sp>
      <p:sp>
        <p:nvSpPr>
          <p:cNvPr id="43" name="Shape 32"/>
          <p:cNvSpPr/>
          <p:nvPr/>
        </p:nvSpPr>
        <p:spPr>
          <a:xfrm>
            <a:off x="457200" y="3657600"/>
            <a:ext cx="8229600" cy="594360"/>
          </a:xfrm>
          <a:prstGeom prst="roundRect">
            <a:avLst>
              <a:gd name="adj" fmla="val 12308"/>
            </a:avLst>
          </a:prstGeom>
          <a:solidFill>
            <a:srgbClr val="16314F"/>
          </a:solidFill>
          <a:ln w="9525">
            <a:solidFill>
              <a:srgbClr val="D4DEE7"/>
            </a:solidFill>
            <a:prstDash val="solid"/>
          </a:ln>
        </p:spPr>
      </p:sp>
      <p:sp>
        <p:nvSpPr>
          <p:cNvPr id="44" name="Text 33"/>
          <p:cNvSpPr/>
          <p:nvPr/>
        </p:nvSpPr>
        <p:spPr>
          <a:xfrm>
            <a:off x="731520" y="3657600"/>
            <a:ext cx="7680960" cy="594360"/>
          </a:xfrm>
          <a:prstGeom prst="rect">
            <a:avLst/>
          </a:prstGeom>
          <a:noFill/>
          <a:ln/>
        </p:spPr>
        <p:txBody>
          <a:bodyPr wrap="square" lIns="0" tIns="0" rIns="0" bIns="0" rtlCol="0" anchor="ctr"/>
          <a:lstStyle/>
          <a:p>
            <a:pPr indent="0" marL="0">
              <a:buNone/>
            </a:pPr>
            <a:r>
              <a:rPr lang="en-US" sz="1250" b="1" dirty="0">
                <a:solidFill>
                  <a:srgbClr val="B58A3A"/>
                </a:solidFill>
                <a:latin typeface="Meiryo" pitchFamily="34" charset="0"/>
                <a:ea typeface="Meiryo" pitchFamily="34" charset="-122"/>
                <a:cs typeface="Meiryo" pitchFamily="34" charset="-120"/>
              </a:rPr>
              <a:t>覚えておく5動作：</a:t>
            </a:r>
            <a:pPr indent="0" marL="0">
              <a:buNone/>
            </a:pPr>
            <a:r>
              <a:rPr lang="en-US" sz="1250" dirty="0">
                <a:solidFill>
                  <a:srgbClr val="FFFFFF"/>
                </a:solidFill>
                <a:latin typeface="Meiryo" pitchFamily="34" charset="0"/>
                <a:ea typeface="Meiryo" pitchFamily="34" charset="-122"/>
                <a:cs typeface="Meiryo" pitchFamily="34" charset="-120"/>
              </a:rPr>
              <a:t>止める → 反対する → 離脱する → 記録する → 報告する。沈黙・相づちは「同調」と見られ得る。</a:t>
            </a:r>
            <a:endParaRPr lang="en-US" sz="1250" dirty="0"/>
          </a:p>
        </p:txBody>
      </p:sp>
      <p:sp>
        <p:nvSpPr>
          <p:cNvPr id="45" name="Text 34"/>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46" name="Text 35"/>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21</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RECORD &amp; REPORT</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記録・議事録・報告で残すこと</a:t>
            </a:r>
            <a:endParaRPr lang="en-US" sz="2500" dirty="0"/>
          </a:p>
        </p:txBody>
      </p:sp>
      <p:sp>
        <p:nvSpPr>
          <p:cNvPr id="4" name="Shape 2"/>
          <p:cNvSpPr/>
          <p:nvPr/>
        </p:nvSpPr>
        <p:spPr>
          <a:xfrm>
            <a:off x="457200" y="1280160"/>
            <a:ext cx="3977640" cy="2240280"/>
          </a:xfrm>
          <a:prstGeom prst="roundRect">
            <a:avLst>
              <a:gd name="adj" fmla="val 3265"/>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81328"/>
            <a:ext cx="530352" cy="530352"/>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23692" y="1619220"/>
            <a:ext cx="254569" cy="254569"/>
          </a:xfrm>
          <a:prstGeom prst="rect">
            <a:avLst/>
          </a:prstGeom>
        </p:spPr>
      </p:pic>
      <p:sp>
        <p:nvSpPr>
          <p:cNvPr id="7" name="Text 4"/>
          <p:cNvSpPr/>
          <p:nvPr/>
        </p:nvSpPr>
        <p:spPr>
          <a:xfrm>
            <a:off x="1325880" y="1508760"/>
            <a:ext cx="2926080" cy="45720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記録に残す（5W1H）</a:t>
            </a:r>
            <a:endParaRPr lang="en-US" sz="1400" dirty="0"/>
          </a:p>
        </p:txBody>
      </p:sp>
      <p:sp>
        <p:nvSpPr>
          <p:cNvPr id="8" name="Text 5"/>
          <p:cNvSpPr/>
          <p:nvPr/>
        </p:nvSpPr>
        <p:spPr>
          <a:xfrm>
            <a:off x="731520" y="2148840"/>
            <a:ext cx="3474720" cy="1280160"/>
          </a:xfrm>
          <a:prstGeom prst="rect">
            <a:avLst/>
          </a:prstGeom>
          <a:noFill/>
          <a:ln/>
        </p:spPr>
        <p:txBody>
          <a:bodyPr wrap="square" lIns="0" tIns="0" rIns="0" bIns="0" rtlCol="0" anchor="t"/>
          <a:lstStyle/>
          <a:p>
            <a:pPr algn="l" marL="177800" indent="-1778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いつ・どこで・誰が・何を発言したか</a:t>
            </a:r>
            <a:endParaRPr lang="en-US" sz="1200" dirty="0"/>
          </a:p>
          <a:p>
            <a:pPr algn="l" marL="177800" indent="-1778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会合名・目的・出席者・配布資料</a:t>
            </a:r>
            <a:endParaRPr lang="en-US" sz="1200" dirty="0"/>
          </a:p>
          <a:p>
            <a:pPr algn="l" marL="177800" indent="-1778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自社が反対・離脱したこと</a:t>
            </a:r>
            <a:endParaRPr lang="en-US" sz="1200" dirty="0"/>
          </a:p>
        </p:txBody>
      </p:sp>
      <p:sp>
        <p:nvSpPr>
          <p:cNvPr id="9" name="Shape 6"/>
          <p:cNvSpPr/>
          <p:nvPr/>
        </p:nvSpPr>
        <p:spPr>
          <a:xfrm>
            <a:off x="4709160" y="1280160"/>
            <a:ext cx="3977640" cy="2240280"/>
          </a:xfrm>
          <a:prstGeom prst="roundRect">
            <a:avLst>
              <a:gd name="adj" fmla="val 3265"/>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0" name="Shape 7"/>
          <p:cNvSpPr/>
          <p:nvPr/>
        </p:nvSpPr>
        <p:spPr>
          <a:xfrm>
            <a:off x="4937760" y="1481328"/>
            <a:ext cx="530352" cy="530352"/>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11" name="Image 1" descr="preencoded.png">    </p:cNvPr>
          <p:cNvPicPr>
            <a:picLocks noChangeAspect="1"/>
          </p:cNvPicPr>
          <p:nvPr/>
        </p:nvPicPr>
        <p:blipFill>
          <a:blip r:embed="rId2"/>
          <a:stretch>
            <a:fillRect/>
          </a:stretch>
        </p:blipFill>
        <p:spPr>
          <a:xfrm>
            <a:off x="5075652" y="1619220"/>
            <a:ext cx="254569" cy="254569"/>
          </a:xfrm>
          <a:prstGeom prst="rect">
            <a:avLst/>
          </a:prstGeom>
        </p:spPr>
      </p:pic>
      <p:sp>
        <p:nvSpPr>
          <p:cNvPr id="12" name="Text 8"/>
          <p:cNvSpPr/>
          <p:nvPr/>
        </p:nvSpPr>
        <p:spPr>
          <a:xfrm>
            <a:off x="5577840" y="1508760"/>
            <a:ext cx="2926080" cy="45720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証拠は消さない</a:t>
            </a:r>
            <a:endParaRPr lang="en-US" sz="1400" dirty="0"/>
          </a:p>
        </p:txBody>
      </p:sp>
      <p:sp>
        <p:nvSpPr>
          <p:cNvPr id="13" name="Text 9"/>
          <p:cNvSpPr/>
          <p:nvPr/>
        </p:nvSpPr>
        <p:spPr>
          <a:xfrm>
            <a:off x="4983480" y="2148840"/>
            <a:ext cx="3474720" cy="1280160"/>
          </a:xfrm>
          <a:prstGeom prst="rect">
            <a:avLst/>
          </a:prstGeom>
          <a:noFill/>
          <a:ln/>
        </p:spPr>
        <p:txBody>
          <a:bodyPr wrap="square" lIns="0" tIns="0" rIns="0" bIns="0" rtlCol="0" anchor="t"/>
          <a:lstStyle/>
          <a:p>
            <a:pPr algn="l" marL="177800" indent="-1778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メール・チャット・議事録・電話メモを保存</a:t>
            </a:r>
            <a:endParaRPr lang="en-US" sz="1200" dirty="0"/>
          </a:p>
          <a:p>
            <a:pPr algn="l" marL="177800" indent="-1778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「不利だから削除」は絶対にしない</a:t>
            </a:r>
            <a:endParaRPr lang="en-US" sz="1200" dirty="0"/>
          </a:p>
          <a:p>
            <a:pPr algn="l" marL="177800" indent="-1778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改ざん・破棄は調査妨害にもなり得る</a:t>
            </a:r>
            <a:endParaRPr lang="en-US" sz="1200" dirty="0"/>
          </a:p>
        </p:txBody>
      </p:sp>
      <p:sp>
        <p:nvSpPr>
          <p:cNvPr id="14" name="Shape 10"/>
          <p:cNvSpPr/>
          <p:nvPr/>
        </p:nvSpPr>
        <p:spPr>
          <a:xfrm>
            <a:off x="457200" y="3657600"/>
            <a:ext cx="8229600" cy="594360"/>
          </a:xfrm>
          <a:prstGeom prst="roundRect">
            <a:avLst>
              <a:gd name="adj" fmla="val 12308"/>
            </a:avLst>
          </a:prstGeom>
          <a:solidFill>
            <a:srgbClr val="E6F2EB"/>
          </a:solidFill>
          <a:ln w="9525">
            <a:solidFill>
              <a:srgbClr val="D4DEE7"/>
            </a:solidFill>
            <a:prstDash val="solid"/>
          </a:ln>
        </p:spPr>
      </p:sp>
      <p:sp>
        <p:nvSpPr>
          <p:cNvPr id="15" name="Shape 11"/>
          <p:cNvSpPr/>
          <p:nvPr/>
        </p:nvSpPr>
        <p:spPr>
          <a:xfrm>
            <a:off x="566928" y="3712464"/>
            <a:ext cx="457200" cy="457200"/>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6" name="Image 2" descr="preencoded.png">    </p:cNvPr>
          <p:cNvPicPr>
            <a:picLocks noChangeAspect="1"/>
          </p:cNvPicPr>
          <p:nvPr/>
        </p:nvPicPr>
        <p:blipFill>
          <a:blip r:embed="rId3"/>
          <a:stretch>
            <a:fillRect/>
          </a:stretch>
        </p:blipFill>
        <p:spPr>
          <a:xfrm>
            <a:off x="685800" y="3831336"/>
            <a:ext cx="219456" cy="219456"/>
          </a:xfrm>
          <a:prstGeom prst="rect">
            <a:avLst/>
          </a:prstGeom>
        </p:spPr>
      </p:pic>
      <p:sp>
        <p:nvSpPr>
          <p:cNvPr id="17" name="Text 12"/>
          <p:cNvSpPr/>
          <p:nvPr/>
        </p:nvSpPr>
        <p:spPr>
          <a:xfrm>
            <a:off x="1097280" y="3657600"/>
            <a:ext cx="7406640" cy="594360"/>
          </a:xfrm>
          <a:prstGeom prst="rect">
            <a:avLst/>
          </a:prstGeom>
          <a:noFill/>
          <a:ln/>
        </p:spPr>
        <p:txBody>
          <a:bodyPr wrap="square" lIns="0" tIns="0" rIns="0" bIns="0" rtlCol="0" anchor="ctr"/>
          <a:lstStyle/>
          <a:p>
            <a:pPr indent="0" marL="0">
              <a:buNone/>
            </a:pPr>
            <a:r>
              <a:rPr lang="en-US" sz="1200" b="1" dirty="0">
                <a:solidFill>
                  <a:srgbClr val="2F6B4F"/>
                </a:solidFill>
                <a:latin typeface="Meiryo" pitchFamily="34" charset="0"/>
                <a:ea typeface="Meiryo" pitchFamily="34" charset="-122"/>
                <a:cs typeface="Meiryo" pitchFamily="34" charset="-120"/>
              </a:rPr>
              <a:t>報告先：</a:t>
            </a:r>
            <a:pPr indent="0" marL="0">
              <a:buNone/>
            </a:pPr>
            <a:r>
              <a:rPr lang="en-US" sz="1200" dirty="0">
                <a:solidFill>
                  <a:srgbClr val="1B2733"/>
                </a:solidFill>
                <a:latin typeface="Meiryo" pitchFamily="34" charset="0"/>
                <a:ea typeface="Meiryo" pitchFamily="34" charset="-122"/>
                <a:cs typeface="Meiryo" pitchFamily="34" charset="-120"/>
              </a:rPr>
              <a:t>上長 → 法務・コンプライアンス。判断に迷う段階でも早めに共有する。報告した人が不利益を受けない運用が前提。</a:t>
            </a:r>
            <a:endParaRPr lang="en-US" sz="1200" dirty="0"/>
          </a:p>
        </p:txBody>
      </p:sp>
      <p:sp>
        <p:nvSpPr>
          <p:cNvPr id="18" name="Text 13"/>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9" name="Text 14"/>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22</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BID: DON'TS</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入札案件でやってはいけないこと</a:t>
            </a:r>
            <a:endParaRPr lang="en-US" sz="2500" dirty="0"/>
          </a:p>
        </p:txBody>
      </p:sp>
      <p:sp>
        <p:nvSpPr>
          <p:cNvPr id="4" name="Shape 2"/>
          <p:cNvSpPr/>
          <p:nvPr/>
        </p:nvSpPr>
        <p:spPr>
          <a:xfrm>
            <a:off x="457200" y="1280160"/>
            <a:ext cx="3977640" cy="2926080"/>
          </a:xfrm>
          <a:prstGeom prst="roundRect">
            <a:avLst>
              <a:gd name="adj" fmla="val 2500"/>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81328"/>
            <a:ext cx="530352" cy="530352"/>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23692" y="1619220"/>
            <a:ext cx="254569" cy="254569"/>
          </a:xfrm>
          <a:prstGeom prst="rect">
            <a:avLst/>
          </a:prstGeom>
        </p:spPr>
      </p:pic>
      <p:sp>
        <p:nvSpPr>
          <p:cNvPr id="7" name="Text 4"/>
          <p:cNvSpPr/>
          <p:nvPr/>
        </p:nvSpPr>
        <p:spPr>
          <a:xfrm>
            <a:off x="1325880" y="1508760"/>
            <a:ext cx="2926080" cy="45720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やってはいけない</a:t>
            </a:r>
            <a:endParaRPr lang="en-US" sz="1400" dirty="0"/>
          </a:p>
        </p:txBody>
      </p:sp>
      <p:sp>
        <p:nvSpPr>
          <p:cNvPr id="8" name="Text 5"/>
          <p:cNvSpPr/>
          <p:nvPr/>
        </p:nvSpPr>
        <p:spPr>
          <a:xfrm>
            <a:off x="731520" y="2148840"/>
            <a:ext cx="3474720" cy="1920240"/>
          </a:xfrm>
          <a:prstGeom prst="rect">
            <a:avLst/>
          </a:prstGeom>
          <a:noFill/>
          <a:ln/>
        </p:spPr>
        <p:txBody>
          <a:bodyPr wrap="square" lIns="0" tIns="0" rIns="0" bIns="0" rtlCol="0" anchor="t"/>
          <a:lstStyle/>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競合と入札予定・入札価格・見積金額・受注意欲を話す</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受注予定者・辞退・不参加・順番を調整する</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発注者から得た予定価格・仕様・参加者情報を競合へ共有</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競合から見積合わせを求められて応じる</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形式的参加・当て馬・協力入札を依頼／受諾する</a:t>
            </a:r>
            <a:endParaRPr lang="en-US" sz="1150" dirty="0"/>
          </a:p>
        </p:txBody>
      </p:sp>
      <p:sp>
        <p:nvSpPr>
          <p:cNvPr id="9" name="Shape 6"/>
          <p:cNvSpPr/>
          <p:nvPr/>
        </p:nvSpPr>
        <p:spPr>
          <a:xfrm>
            <a:off x="4709160" y="1280160"/>
            <a:ext cx="3977640" cy="2926080"/>
          </a:xfrm>
          <a:prstGeom prst="roundRect">
            <a:avLst>
              <a:gd name="adj" fmla="val 2500"/>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0" name="Shape 7"/>
          <p:cNvSpPr/>
          <p:nvPr/>
        </p:nvSpPr>
        <p:spPr>
          <a:xfrm>
            <a:off x="4937760" y="1481328"/>
            <a:ext cx="530352" cy="530352"/>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1" name="Image 1" descr="preencoded.png">    </p:cNvPr>
          <p:cNvPicPr>
            <a:picLocks noChangeAspect="1"/>
          </p:cNvPicPr>
          <p:nvPr/>
        </p:nvPicPr>
        <p:blipFill>
          <a:blip r:embed="rId2"/>
          <a:stretch>
            <a:fillRect/>
          </a:stretch>
        </p:blipFill>
        <p:spPr>
          <a:xfrm>
            <a:off x="5075652" y="1619220"/>
            <a:ext cx="254569" cy="254569"/>
          </a:xfrm>
          <a:prstGeom prst="rect">
            <a:avLst/>
          </a:prstGeom>
        </p:spPr>
      </p:pic>
      <p:sp>
        <p:nvSpPr>
          <p:cNvPr id="12" name="Text 8"/>
          <p:cNvSpPr/>
          <p:nvPr/>
        </p:nvSpPr>
        <p:spPr>
          <a:xfrm>
            <a:off x="5577840" y="1508760"/>
            <a:ext cx="2926080" cy="457200"/>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こうする</a:t>
            </a:r>
            <a:endParaRPr lang="en-US" sz="1400" dirty="0"/>
          </a:p>
        </p:txBody>
      </p:sp>
      <p:sp>
        <p:nvSpPr>
          <p:cNvPr id="13" name="Text 9"/>
          <p:cNvSpPr/>
          <p:nvPr/>
        </p:nvSpPr>
        <p:spPr>
          <a:xfrm>
            <a:off x="4983480" y="2148840"/>
            <a:ext cx="3474720" cy="1920240"/>
          </a:xfrm>
          <a:prstGeom prst="rect">
            <a:avLst/>
          </a:prstGeom>
          <a:noFill/>
          <a:ln/>
        </p:spPr>
        <p:txBody>
          <a:bodyPr wrap="square" lIns="0" tIns="0" rIns="0" bIns="0" rtlCol="0" anchor="t"/>
          <a:lstStyle/>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入札価格・見積は自社で独自に決める</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競合からの接触は断り、内容を記録・報告</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発注者情報は社内で適切に管理し外部に出さない</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共同入札・コンソーシアムは事前に法務確認</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入札関連の資料・メール・メモを保存する</a:t>
            </a:r>
            <a:endParaRPr lang="en-US" sz="1150" dirty="0"/>
          </a:p>
        </p:txBody>
      </p:sp>
      <p:sp>
        <p:nvSpPr>
          <p:cNvPr id="14" name="Text 10"/>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5" name="Text 11"/>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23</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CONSEQUENCES</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違反時の影響 ― 会社にも個人にも及ぶ</a:t>
            </a:r>
            <a:endParaRPr lang="en-US" sz="2500" dirty="0"/>
          </a:p>
        </p:txBody>
      </p:sp>
      <p:sp>
        <p:nvSpPr>
          <p:cNvPr id="4" name="Shape 2"/>
          <p:cNvSpPr/>
          <p:nvPr/>
        </p:nvSpPr>
        <p:spPr>
          <a:xfrm>
            <a:off x="457200" y="1280160"/>
            <a:ext cx="2560320" cy="1417320"/>
          </a:xfrm>
          <a:prstGeom prst="roundRect">
            <a:avLst>
              <a:gd name="adj" fmla="val 5161"/>
            </a:avLst>
          </a:prstGeom>
          <a:solidFill>
            <a:srgbClr val="16314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Text 3"/>
          <p:cNvSpPr/>
          <p:nvPr/>
        </p:nvSpPr>
        <p:spPr>
          <a:xfrm>
            <a:off x="457200" y="1426464"/>
            <a:ext cx="2560320" cy="256032"/>
          </a:xfrm>
          <a:prstGeom prst="rect">
            <a:avLst/>
          </a:prstGeom>
          <a:noFill/>
          <a:ln/>
        </p:spPr>
        <p:txBody>
          <a:bodyPr wrap="square" lIns="0" tIns="0" rIns="0" bIns="0" rtlCol="0" anchor="ctr"/>
          <a:lstStyle/>
          <a:p>
            <a:pPr algn="ctr" indent="0" marL="0">
              <a:buNone/>
            </a:pPr>
            <a:r>
              <a:rPr lang="en-US" sz="1100" b="1" dirty="0">
                <a:solidFill>
                  <a:srgbClr val="E7D9B8"/>
                </a:solidFill>
                <a:latin typeface="Meiryo" pitchFamily="34" charset="0"/>
                <a:ea typeface="Meiryo" pitchFamily="34" charset="-122"/>
                <a:cs typeface="Meiryo" pitchFamily="34" charset="-120"/>
              </a:rPr>
              <a:t>原則</a:t>
            </a:r>
            <a:endParaRPr lang="en-US" sz="1100" dirty="0"/>
          </a:p>
        </p:txBody>
      </p:sp>
      <p:sp>
        <p:nvSpPr>
          <p:cNvPr id="6" name="Text 4"/>
          <p:cNvSpPr/>
          <p:nvPr/>
        </p:nvSpPr>
        <p:spPr>
          <a:xfrm>
            <a:off x="457200" y="1645920"/>
            <a:ext cx="2560320" cy="566928"/>
          </a:xfrm>
          <a:prstGeom prst="rect">
            <a:avLst/>
          </a:prstGeom>
          <a:noFill/>
          <a:ln/>
        </p:spPr>
        <p:txBody>
          <a:bodyPr wrap="square" lIns="0" tIns="0" rIns="0" bIns="0" rtlCol="0" anchor="ctr"/>
          <a:lstStyle/>
          <a:p>
            <a:pPr algn="ctr" indent="0" marL="0">
              <a:buNone/>
            </a:pPr>
            <a:r>
              <a:rPr lang="en-US" sz="4000" b="1" dirty="0">
                <a:solidFill>
                  <a:srgbClr val="B58A3A"/>
                </a:solidFill>
                <a:latin typeface="Meiryo" pitchFamily="34" charset="0"/>
                <a:ea typeface="Meiryo" pitchFamily="34" charset="-122"/>
                <a:cs typeface="Meiryo" pitchFamily="34" charset="-120"/>
              </a:rPr>
              <a:t>10%</a:t>
            </a:r>
            <a:endParaRPr lang="en-US" sz="4000" dirty="0"/>
          </a:p>
        </p:txBody>
      </p:sp>
      <p:sp>
        <p:nvSpPr>
          <p:cNvPr id="7" name="Text 5"/>
          <p:cNvSpPr/>
          <p:nvPr/>
        </p:nvSpPr>
        <p:spPr>
          <a:xfrm>
            <a:off x="548640" y="2231136"/>
            <a:ext cx="2377440" cy="420624"/>
          </a:xfrm>
          <a:prstGeom prst="rect">
            <a:avLst/>
          </a:prstGeom>
          <a:noFill/>
          <a:ln/>
        </p:spPr>
        <p:txBody>
          <a:bodyPr wrap="square" lIns="0" tIns="0" rIns="0" bIns="0" rtlCol="0" anchor="t"/>
          <a:lstStyle/>
          <a:p>
            <a:pPr algn="ctr" indent="0" marL="0">
              <a:lnSpc>
                <a:spcPct val="95000"/>
              </a:lnSpc>
              <a:buNone/>
            </a:pPr>
            <a:r>
              <a:rPr lang="en-US" sz="950" dirty="0">
                <a:solidFill>
                  <a:srgbClr val="DCE6F0"/>
                </a:solidFill>
                <a:latin typeface="Meiryo" pitchFamily="34" charset="0"/>
                <a:ea typeface="Meiryo" pitchFamily="34" charset="-122"/>
                <a:cs typeface="Meiryo" pitchFamily="34" charset="-120"/>
              </a:rPr>
              <a:t>課徴金（売上額×算定率。</a:t>
            </a:r>
            <a:endParaRPr lang="en-US" sz="950" dirty="0"/>
          </a:p>
          <a:p>
            <a:pPr algn="ctr" indent="0" marL="0">
              <a:lnSpc>
                <a:spcPct val="95000"/>
              </a:lnSpc>
              <a:buNone/>
            </a:pPr>
            <a:r>
              <a:rPr lang="en-US" sz="950" dirty="0">
                <a:solidFill>
                  <a:srgbClr val="DCE6F0"/>
                </a:solidFill>
                <a:latin typeface="Meiryo" pitchFamily="34" charset="0"/>
                <a:ea typeface="Meiryo" pitchFamily="34" charset="-122"/>
                <a:cs typeface="Meiryo" pitchFamily="34" charset="-120"/>
              </a:rPr>
              <a:t>中小は4%）</a:t>
            </a:r>
            <a:endParaRPr lang="en-US" sz="950" dirty="0"/>
          </a:p>
        </p:txBody>
      </p:sp>
      <p:sp>
        <p:nvSpPr>
          <p:cNvPr id="8" name="Shape 6"/>
          <p:cNvSpPr/>
          <p:nvPr/>
        </p:nvSpPr>
        <p:spPr>
          <a:xfrm>
            <a:off x="3291840" y="1280160"/>
            <a:ext cx="2560320" cy="1417320"/>
          </a:xfrm>
          <a:prstGeom prst="roundRect">
            <a:avLst>
              <a:gd name="adj" fmla="val 5161"/>
            </a:avLst>
          </a:prstGeom>
          <a:solidFill>
            <a:srgbClr val="16314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9" name="Text 7"/>
          <p:cNvSpPr/>
          <p:nvPr/>
        </p:nvSpPr>
        <p:spPr>
          <a:xfrm>
            <a:off x="3291840" y="1426464"/>
            <a:ext cx="2560320" cy="256032"/>
          </a:xfrm>
          <a:prstGeom prst="rect">
            <a:avLst/>
          </a:prstGeom>
          <a:noFill/>
          <a:ln/>
        </p:spPr>
        <p:txBody>
          <a:bodyPr wrap="square" lIns="0" tIns="0" rIns="0" bIns="0" rtlCol="0" anchor="ctr"/>
          <a:lstStyle/>
          <a:p>
            <a:pPr algn="ctr" indent="0" marL="0">
              <a:buNone/>
            </a:pPr>
            <a:r>
              <a:rPr lang="en-US" sz="1100" b="1" dirty="0">
                <a:solidFill>
                  <a:srgbClr val="E7D9B8"/>
                </a:solidFill>
                <a:latin typeface="Meiryo" pitchFamily="34" charset="0"/>
                <a:ea typeface="Meiryo" pitchFamily="34" charset="-122"/>
                <a:cs typeface="Meiryo" pitchFamily="34" charset="-120"/>
              </a:rPr>
              <a:t>最長</a:t>
            </a:r>
            <a:endParaRPr lang="en-US" sz="1100" dirty="0"/>
          </a:p>
        </p:txBody>
      </p:sp>
      <p:sp>
        <p:nvSpPr>
          <p:cNvPr id="10" name="Text 8"/>
          <p:cNvSpPr/>
          <p:nvPr/>
        </p:nvSpPr>
        <p:spPr>
          <a:xfrm>
            <a:off x="3291840" y="1645920"/>
            <a:ext cx="2560320" cy="566928"/>
          </a:xfrm>
          <a:prstGeom prst="rect">
            <a:avLst/>
          </a:prstGeom>
          <a:noFill/>
          <a:ln/>
        </p:spPr>
        <p:txBody>
          <a:bodyPr wrap="square" lIns="0" tIns="0" rIns="0" bIns="0" rtlCol="0" anchor="ctr"/>
          <a:lstStyle/>
          <a:p>
            <a:pPr algn="ctr" indent="0" marL="0">
              <a:buNone/>
            </a:pPr>
            <a:r>
              <a:rPr lang="en-US" sz="4000" b="1" dirty="0">
                <a:solidFill>
                  <a:srgbClr val="B58A3A"/>
                </a:solidFill>
                <a:latin typeface="Meiryo" pitchFamily="34" charset="0"/>
                <a:ea typeface="Meiryo" pitchFamily="34" charset="-122"/>
                <a:cs typeface="Meiryo" pitchFamily="34" charset="-120"/>
              </a:rPr>
              <a:t>10年</a:t>
            </a:r>
            <a:endParaRPr lang="en-US" sz="4000" dirty="0"/>
          </a:p>
        </p:txBody>
      </p:sp>
      <p:sp>
        <p:nvSpPr>
          <p:cNvPr id="11" name="Text 9"/>
          <p:cNvSpPr/>
          <p:nvPr/>
        </p:nvSpPr>
        <p:spPr>
          <a:xfrm>
            <a:off x="3383280" y="2231136"/>
            <a:ext cx="2377440" cy="420624"/>
          </a:xfrm>
          <a:prstGeom prst="rect">
            <a:avLst/>
          </a:prstGeom>
          <a:noFill/>
          <a:ln/>
        </p:spPr>
        <p:txBody>
          <a:bodyPr wrap="square" lIns="0" tIns="0" rIns="0" bIns="0" rtlCol="0" anchor="t"/>
          <a:lstStyle/>
          <a:p>
            <a:pPr algn="ctr" indent="0" marL="0">
              <a:lnSpc>
                <a:spcPct val="95000"/>
              </a:lnSpc>
              <a:buNone/>
            </a:pPr>
            <a:r>
              <a:rPr lang="en-US" sz="950" dirty="0">
                <a:solidFill>
                  <a:srgbClr val="DCE6F0"/>
                </a:solidFill>
                <a:latin typeface="Meiryo" pitchFamily="34" charset="0"/>
                <a:ea typeface="Meiryo" pitchFamily="34" charset="-122"/>
                <a:cs typeface="Meiryo" pitchFamily="34" charset="-120"/>
              </a:rPr>
              <a:t>課徴金の算定対象</a:t>
            </a:r>
            <a:endParaRPr lang="en-US" sz="950" dirty="0"/>
          </a:p>
          <a:p>
            <a:pPr algn="ctr" indent="0" marL="0">
              <a:lnSpc>
                <a:spcPct val="95000"/>
              </a:lnSpc>
              <a:buNone/>
            </a:pPr>
            <a:r>
              <a:rPr lang="en-US" sz="950" dirty="0">
                <a:solidFill>
                  <a:srgbClr val="DCE6F0"/>
                </a:solidFill>
                <a:latin typeface="Meiryo" pitchFamily="34" charset="0"/>
                <a:ea typeface="Meiryo" pitchFamily="34" charset="-122"/>
                <a:cs typeface="Meiryo" pitchFamily="34" charset="-120"/>
              </a:rPr>
              <a:t>期間（さかのぼり）</a:t>
            </a:r>
            <a:endParaRPr lang="en-US" sz="950" dirty="0"/>
          </a:p>
        </p:txBody>
      </p:sp>
      <p:sp>
        <p:nvSpPr>
          <p:cNvPr id="12" name="Shape 10"/>
          <p:cNvSpPr/>
          <p:nvPr/>
        </p:nvSpPr>
        <p:spPr>
          <a:xfrm>
            <a:off x="6126480" y="1280160"/>
            <a:ext cx="2560320" cy="1417320"/>
          </a:xfrm>
          <a:prstGeom prst="roundRect">
            <a:avLst>
              <a:gd name="adj" fmla="val 5161"/>
            </a:avLst>
          </a:prstGeom>
          <a:solidFill>
            <a:srgbClr val="16314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3" name="Text 11"/>
          <p:cNvSpPr/>
          <p:nvPr/>
        </p:nvSpPr>
        <p:spPr>
          <a:xfrm>
            <a:off x="6126480" y="1426464"/>
            <a:ext cx="2560320" cy="256032"/>
          </a:xfrm>
          <a:prstGeom prst="rect">
            <a:avLst/>
          </a:prstGeom>
          <a:noFill/>
          <a:ln/>
        </p:spPr>
        <p:txBody>
          <a:bodyPr wrap="square" lIns="0" tIns="0" rIns="0" bIns="0" rtlCol="0" anchor="ctr"/>
          <a:lstStyle/>
          <a:p>
            <a:pPr algn="ctr" indent="0" marL="0">
              <a:buNone/>
            </a:pPr>
            <a:r>
              <a:rPr lang="en-US" sz="1100" b="1" dirty="0">
                <a:solidFill>
                  <a:srgbClr val="E7D9B8"/>
                </a:solidFill>
                <a:latin typeface="Meiryo" pitchFamily="34" charset="0"/>
                <a:ea typeface="Meiryo" pitchFamily="34" charset="-122"/>
                <a:cs typeface="Meiryo" pitchFamily="34" charset="-120"/>
              </a:rPr>
              <a:t>個人</a:t>
            </a:r>
            <a:endParaRPr lang="en-US" sz="1100" dirty="0"/>
          </a:p>
        </p:txBody>
      </p:sp>
      <p:sp>
        <p:nvSpPr>
          <p:cNvPr id="14" name="Text 12"/>
          <p:cNvSpPr/>
          <p:nvPr/>
        </p:nvSpPr>
        <p:spPr>
          <a:xfrm>
            <a:off x="6126480" y="1645920"/>
            <a:ext cx="2560320" cy="566928"/>
          </a:xfrm>
          <a:prstGeom prst="rect">
            <a:avLst/>
          </a:prstGeom>
          <a:noFill/>
          <a:ln/>
        </p:spPr>
        <p:txBody>
          <a:bodyPr wrap="square" lIns="0" tIns="0" rIns="0" bIns="0" rtlCol="0" anchor="ctr"/>
          <a:lstStyle/>
          <a:p>
            <a:pPr algn="ctr" indent="0" marL="0">
              <a:buNone/>
            </a:pPr>
            <a:r>
              <a:rPr lang="en-US" sz="4000" b="1" dirty="0">
                <a:solidFill>
                  <a:srgbClr val="B58A3A"/>
                </a:solidFill>
                <a:latin typeface="Meiryo" pitchFamily="34" charset="0"/>
                <a:ea typeface="Meiryo" pitchFamily="34" charset="-122"/>
                <a:cs typeface="Meiryo" pitchFamily="34" charset="-120"/>
              </a:rPr>
              <a:t>5年</a:t>
            </a:r>
            <a:endParaRPr lang="en-US" sz="4000" dirty="0"/>
          </a:p>
        </p:txBody>
      </p:sp>
      <p:sp>
        <p:nvSpPr>
          <p:cNvPr id="15" name="Text 13"/>
          <p:cNvSpPr/>
          <p:nvPr/>
        </p:nvSpPr>
        <p:spPr>
          <a:xfrm>
            <a:off x="6217920" y="2231136"/>
            <a:ext cx="2377440" cy="420624"/>
          </a:xfrm>
          <a:prstGeom prst="rect">
            <a:avLst/>
          </a:prstGeom>
          <a:noFill/>
          <a:ln/>
        </p:spPr>
        <p:txBody>
          <a:bodyPr wrap="square" lIns="0" tIns="0" rIns="0" bIns="0" rtlCol="0" anchor="t"/>
          <a:lstStyle/>
          <a:p>
            <a:pPr algn="ctr" indent="0" marL="0">
              <a:lnSpc>
                <a:spcPct val="95000"/>
              </a:lnSpc>
              <a:buNone/>
            </a:pPr>
            <a:r>
              <a:rPr lang="en-US" sz="950" dirty="0">
                <a:solidFill>
                  <a:srgbClr val="DCE6F0"/>
                </a:solidFill>
                <a:latin typeface="Meiryo" pitchFamily="34" charset="0"/>
                <a:ea typeface="Meiryo" pitchFamily="34" charset="-122"/>
                <a:cs typeface="Meiryo" pitchFamily="34" charset="-120"/>
              </a:rPr>
              <a:t>拘禁刑の上限</a:t>
            </a:r>
            <a:endParaRPr lang="en-US" sz="950" dirty="0"/>
          </a:p>
          <a:p>
            <a:pPr algn="ctr" indent="0" marL="0">
              <a:lnSpc>
                <a:spcPct val="95000"/>
              </a:lnSpc>
              <a:buNone/>
            </a:pPr>
            <a:r>
              <a:rPr lang="en-US" sz="950" dirty="0">
                <a:solidFill>
                  <a:srgbClr val="DCE6F0"/>
                </a:solidFill>
                <a:latin typeface="Meiryo" pitchFamily="34" charset="0"/>
                <a:ea typeface="Meiryo" pitchFamily="34" charset="-122"/>
                <a:cs typeface="Meiryo" pitchFamily="34" charset="-120"/>
              </a:rPr>
              <a:t>（＋罰金500万円）</a:t>
            </a:r>
            <a:endParaRPr lang="en-US" sz="950" dirty="0"/>
          </a:p>
        </p:txBody>
      </p:sp>
      <p:sp>
        <p:nvSpPr>
          <p:cNvPr id="16" name="Shape 14"/>
          <p:cNvSpPr/>
          <p:nvPr/>
        </p:nvSpPr>
        <p:spPr>
          <a:xfrm>
            <a:off x="457200" y="2880360"/>
            <a:ext cx="8229600" cy="1371600"/>
          </a:xfrm>
          <a:prstGeom prst="roundRect">
            <a:avLst>
              <a:gd name="adj" fmla="val 5333"/>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7" name="Text 15"/>
          <p:cNvSpPr/>
          <p:nvPr/>
        </p:nvSpPr>
        <p:spPr>
          <a:xfrm>
            <a:off x="777240" y="3035808"/>
            <a:ext cx="7589520" cy="109728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会社：排除措置命令・課徴金納付命令／損害賠償・株主代表訴訟</a:t>
            </a:r>
            <a:endParaRPr lang="en-US" sz="1200" dirty="0"/>
          </a:p>
          <a:p>
            <a:pPr algn="l" marL="177800" indent="-1778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個人：役職員個人への刑事罰・社内処分の可能性</a:t>
            </a:r>
            <a:endParaRPr lang="en-US" sz="1200" dirty="0"/>
          </a:p>
          <a:p>
            <a:pPr algn="l" marL="177800" indent="-1778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取引：公共入札の指名停止・取引停止／報道・信用失墜</a:t>
            </a:r>
            <a:endParaRPr lang="en-US" sz="1200" dirty="0"/>
          </a:p>
          <a:p>
            <a:pPr algn="l" marL="177800" indent="-1778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海外案件では外国競争法（巨額の制裁金・域外適用）の問題もあり得る</a:t>
            </a:r>
            <a:endParaRPr lang="en-US" sz="1200" dirty="0"/>
          </a:p>
        </p:txBody>
      </p:sp>
      <p:sp>
        <p:nvSpPr>
          <p:cNvPr id="18" name="Text 16"/>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9" name="Text 17"/>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24</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FIRST RESPONSE</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「違反かも」と思ったら ― 現場で独断しない</a:t>
            </a:r>
            <a:endParaRPr lang="en-US" sz="2500" dirty="0"/>
          </a:p>
        </p:txBody>
      </p:sp>
      <p:sp>
        <p:nvSpPr>
          <p:cNvPr id="4" name="Shape 2"/>
          <p:cNvSpPr/>
          <p:nvPr/>
        </p:nvSpPr>
        <p:spPr>
          <a:xfrm>
            <a:off x="457200" y="1234440"/>
            <a:ext cx="8229600" cy="868680"/>
          </a:xfrm>
          <a:prstGeom prst="roundRect">
            <a:avLst>
              <a:gd name="adj" fmla="val 8421"/>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371600"/>
            <a:ext cx="566928" cy="566928"/>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33201" y="1519001"/>
            <a:ext cx="272125" cy="272125"/>
          </a:xfrm>
          <a:prstGeom prst="rect">
            <a:avLst/>
          </a:prstGeom>
        </p:spPr>
      </p:pic>
      <p:sp>
        <p:nvSpPr>
          <p:cNvPr id="7" name="Text 4"/>
          <p:cNvSpPr/>
          <p:nvPr/>
        </p:nvSpPr>
        <p:spPr>
          <a:xfrm>
            <a:off x="1371600" y="1298448"/>
            <a:ext cx="7132320" cy="731520"/>
          </a:xfrm>
          <a:prstGeom prst="rect">
            <a:avLst/>
          </a:prstGeom>
          <a:noFill/>
          <a:ln/>
        </p:spPr>
        <p:txBody>
          <a:bodyPr wrap="square" lIns="0" tIns="0" rIns="0" bIns="0" rtlCol="0" anchor="ctr"/>
          <a:lstStyle/>
          <a:p>
            <a:pPr indent="0" marL="0">
              <a:buNone/>
            </a:pPr>
            <a:r>
              <a:rPr lang="en-US" sz="1250" b="1" dirty="0">
                <a:solidFill>
                  <a:srgbClr val="1B2733"/>
                </a:solidFill>
                <a:latin typeface="Meiryo" pitchFamily="34" charset="0"/>
                <a:ea typeface="Meiryo" pitchFamily="34" charset="-122"/>
                <a:cs typeface="Meiryo" pitchFamily="34" charset="-120"/>
              </a:rPr>
              <a:t>違反該当性・課徴金・リニエンシー（課徴金減免）・調査対応は高度な判断。現場や自己判断・AI任せにせず、ただちに法務・コンプライアンスへつなぐ。</a:t>
            </a:r>
            <a:endParaRPr lang="en-US" sz="1250" dirty="0"/>
          </a:p>
        </p:txBody>
      </p:sp>
      <p:sp>
        <p:nvSpPr>
          <p:cNvPr id="8" name="Shape 5"/>
          <p:cNvSpPr/>
          <p:nvPr/>
        </p:nvSpPr>
        <p:spPr>
          <a:xfrm>
            <a:off x="457200" y="2240280"/>
            <a:ext cx="3977640" cy="2011680"/>
          </a:xfrm>
          <a:prstGeom prst="roundRect">
            <a:avLst>
              <a:gd name="adj" fmla="val 3636"/>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9" name="Shape 6"/>
          <p:cNvSpPr/>
          <p:nvPr/>
        </p:nvSpPr>
        <p:spPr>
          <a:xfrm>
            <a:off x="658368" y="2395728"/>
            <a:ext cx="475488" cy="475488"/>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0" name="Image 1" descr="preencoded.png">    </p:cNvPr>
          <p:cNvPicPr>
            <a:picLocks noChangeAspect="1"/>
          </p:cNvPicPr>
          <p:nvPr/>
        </p:nvPicPr>
        <p:blipFill>
          <a:blip r:embed="rId2"/>
          <a:stretch>
            <a:fillRect/>
          </a:stretch>
        </p:blipFill>
        <p:spPr>
          <a:xfrm>
            <a:off x="781995" y="2519355"/>
            <a:ext cx="228234" cy="228234"/>
          </a:xfrm>
          <a:prstGeom prst="rect">
            <a:avLst/>
          </a:prstGeom>
        </p:spPr>
      </p:pic>
      <p:sp>
        <p:nvSpPr>
          <p:cNvPr id="11" name="Text 7"/>
          <p:cNvSpPr/>
          <p:nvPr/>
        </p:nvSpPr>
        <p:spPr>
          <a:xfrm>
            <a:off x="1234440" y="2414016"/>
            <a:ext cx="3063240" cy="365760"/>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現場がすること</a:t>
            </a:r>
            <a:endParaRPr lang="en-US" sz="1300" dirty="0"/>
          </a:p>
        </p:txBody>
      </p:sp>
      <p:sp>
        <p:nvSpPr>
          <p:cNvPr id="12" name="Text 8"/>
          <p:cNvSpPr/>
          <p:nvPr/>
        </p:nvSpPr>
        <p:spPr>
          <a:xfrm>
            <a:off x="731520" y="2852928"/>
            <a:ext cx="3474720" cy="137160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事実を記録する（5W1H・関係資料の保全）</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競合との接触を止める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速やかに上長・法務・コンプライアンスへ報告</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勝手に競合や発注者へ連絡しない</a:t>
            </a:r>
            <a:endParaRPr lang="en-US" sz="1150" dirty="0"/>
          </a:p>
        </p:txBody>
      </p:sp>
      <p:sp>
        <p:nvSpPr>
          <p:cNvPr id="13" name="Shape 9"/>
          <p:cNvSpPr/>
          <p:nvPr/>
        </p:nvSpPr>
        <p:spPr>
          <a:xfrm>
            <a:off x="4709160" y="2240280"/>
            <a:ext cx="3977640" cy="2011680"/>
          </a:xfrm>
          <a:prstGeom prst="roundRect">
            <a:avLst>
              <a:gd name="adj" fmla="val 3636"/>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4" name="Shape 10"/>
          <p:cNvSpPr/>
          <p:nvPr/>
        </p:nvSpPr>
        <p:spPr>
          <a:xfrm>
            <a:off x="4910328" y="2395728"/>
            <a:ext cx="475488" cy="475488"/>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15" name="Image 2" descr="preencoded.png">    </p:cNvPr>
          <p:cNvPicPr>
            <a:picLocks noChangeAspect="1"/>
          </p:cNvPicPr>
          <p:nvPr/>
        </p:nvPicPr>
        <p:blipFill>
          <a:blip r:embed="rId3"/>
          <a:stretch>
            <a:fillRect/>
          </a:stretch>
        </p:blipFill>
        <p:spPr>
          <a:xfrm>
            <a:off x="5033955" y="2519355"/>
            <a:ext cx="228234" cy="228234"/>
          </a:xfrm>
          <a:prstGeom prst="rect">
            <a:avLst/>
          </a:prstGeom>
        </p:spPr>
      </p:pic>
      <p:sp>
        <p:nvSpPr>
          <p:cNvPr id="16" name="Text 11"/>
          <p:cNvSpPr/>
          <p:nvPr/>
        </p:nvSpPr>
        <p:spPr>
          <a:xfrm>
            <a:off x="5486400" y="2414016"/>
            <a:ext cx="3063240" cy="365760"/>
          </a:xfrm>
          <a:prstGeom prst="rect">
            <a:avLst/>
          </a:prstGeom>
          <a:noFill/>
          <a:ln/>
        </p:spPr>
        <p:txBody>
          <a:bodyPr wrap="square" lIns="0" tIns="0" rIns="0" bIns="0" rtlCol="0" anchor="ctr"/>
          <a:lstStyle/>
          <a:p>
            <a:pPr indent="0" marL="0">
              <a:buNone/>
            </a:pPr>
            <a:r>
              <a:rPr lang="en-US" sz="1300" b="1" dirty="0">
                <a:solidFill>
                  <a:srgbClr val="237A75"/>
                </a:solidFill>
                <a:latin typeface="Meiryo" pitchFamily="34" charset="0"/>
                <a:ea typeface="Meiryo" pitchFamily="34" charset="-122"/>
                <a:cs typeface="Meiryo" pitchFamily="34" charset="-120"/>
              </a:rPr>
              <a:t>会社・法務が判断すること</a:t>
            </a:r>
            <a:endParaRPr lang="en-US" sz="1300" dirty="0"/>
          </a:p>
        </p:txBody>
      </p:sp>
      <p:sp>
        <p:nvSpPr>
          <p:cNvPr id="17" name="Text 12"/>
          <p:cNvSpPr/>
          <p:nvPr/>
        </p:nvSpPr>
        <p:spPr>
          <a:xfrm>
            <a:off x="4983480" y="2852928"/>
            <a:ext cx="3474720" cy="137160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独占禁止法違反に当たるかの最終判断</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課徴金減免（リニエンシー）申請の要否・順位</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公正取引委員会の調査対応・社内調査</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外国競争法・対外公表・取引先対応</a:t>
            </a:r>
            <a:endParaRPr lang="en-US" sz="1150" dirty="0"/>
          </a:p>
        </p:txBody>
      </p:sp>
      <p:sp>
        <p:nvSpPr>
          <p:cNvPr id="18" name="Text 13"/>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9" name="Text 14"/>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25</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CASE 1</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200" b="1" dirty="0">
                <a:solidFill>
                  <a:srgbClr val="16314F"/>
                </a:solidFill>
                <a:latin typeface="Meiryo" pitchFamily="34" charset="0"/>
                <a:ea typeface="Meiryo" pitchFamily="34" charset="-122"/>
                <a:cs typeface="Meiryo" pitchFamily="34" charset="-120"/>
              </a:rPr>
              <a:t>ケース①：競合から「値上げ時期」を聞かれた</a:t>
            </a:r>
            <a:endParaRPr lang="en-US" sz="2200" dirty="0"/>
          </a:p>
        </p:txBody>
      </p:sp>
      <p:sp>
        <p:nvSpPr>
          <p:cNvPr id="4" name="Shape 2"/>
          <p:cNvSpPr/>
          <p:nvPr/>
        </p:nvSpPr>
        <p:spPr>
          <a:xfrm>
            <a:off x="457200" y="1234440"/>
            <a:ext cx="4754880" cy="3017520"/>
          </a:xfrm>
          <a:prstGeom prst="roundRect">
            <a:avLst>
              <a:gd name="adj" fmla="val 2424"/>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35608"/>
            <a:ext cx="512064" cy="512064"/>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18937" y="1568745"/>
            <a:ext cx="245791" cy="245791"/>
          </a:xfrm>
          <a:prstGeom prst="rect">
            <a:avLst/>
          </a:prstGeom>
        </p:spPr>
      </p:pic>
      <p:sp>
        <p:nvSpPr>
          <p:cNvPr id="7" name="Text 4"/>
          <p:cNvSpPr/>
          <p:nvPr/>
        </p:nvSpPr>
        <p:spPr>
          <a:xfrm>
            <a:off x="1298448" y="1463040"/>
            <a:ext cx="374904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状況</a:t>
            </a:r>
            <a:endParaRPr lang="en-US" sz="1350" dirty="0"/>
          </a:p>
        </p:txBody>
      </p:sp>
      <p:sp>
        <p:nvSpPr>
          <p:cNvPr id="8" name="Text 5"/>
          <p:cNvSpPr/>
          <p:nvPr/>
        </p:nvSpPr>
        <p:spPr>
          <a:xfrm>
            <a:off x="731520" y="1984248"/>
            <a:ext cx="4206240" cy="137160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展示会後の懇親会で、競合B社の担当者から「うちも来月値上げする予定。御社も同じ時期ですか」と聞かれた。「業界全体で価格転嫁しないと厳しいですよね」と続けている。</a:t>
            </a:r>
            <a:endParaRPr lang="en-US" sz="1200" dirty="0"/>
          </a:p>
        </p:txBody>
      </p:sp>
      <p:sp>
        <p:nvSpPr>
          <p:cNvPr id="9" name="Text 6"/>
          <p:cNvSpPr/>
          <p:nvPr/>
        </p:nvSpPr>
        <p:spPr>
          <a:xfrm>
            <a:off x="731520" y="3447288"/>
            <a:ext cx="4206240" cy="713232"/>
          </a:xfrm>
          <a:prstGeom prst="rect">
            <a:avLst/>
          </a:prstGeom>
          <a:noFill/>
          <a:ln/>
        </p:spPr>
        <p:txBody>
          <a:bodyPr wrap="square" lIns="0" tIns="0" rIns="0" bIns="0" rtlCol="0" anchor="t"/>
          <a:lstStyle/>
          <a:p>
            <a:pPr indent="0" marL="0">
              <a:buNone/>
            </a:pPr>
            <a:r>
              <a:rPr lang="en-US" sz="1050" i="1" dirty="0">
                <a:solidFill>
                  <a:srgbClr val="237A75"/>
                </a:solidFill>
                <a:latin typeface="Meiryo" pitchFamily="34" charset="0"/>
                <a:ea typeface="Meiryo" pitchFamily="34" charset="-122"/>
                <a:cs typeface="Meiryo" pitchFamily="34" charset="-120"/>
              </a:rPr>
              <a:t>論点：競合／将来価格・値上げ時期／価格転嫁／懇親会</a:t>
            </a:r>
            <a:endParaRPr lang="en-US" sz="1050" dirty="0"/>
          </a:p>
        </p:txBody>
      </p:sp>
      <p:sp>
        <p:nvSpPr>
          <p:cNvPr id="10" name="Shape 7"/>
          <p:cNvSpPr/>
          <p:nvPr/>
        </p:nvSpPr>
        <p:spPr>
          <a:xfrm>
            <a:off x="5486400" y="1234440"/>
            <a:ext cx="3200400" cy="3017520"/>
          </a:xfrm>
          <a:prstGeom prst="roundRect">
            <a:avLst>
              <a:gd name="adj" fmla="val 2424"/>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Shape 8"/>
          <p:cNvSpPr/>
          <p:nvPr/>
        </p:nvSpPr>
        <p:spPr>
          <a:xfrm>
            <a:off x="5715000" y="1435608"/>
            <a:ext cx="512064" cy="512064"/>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2" name="Image 1" descr="preencoded.png">    </p:cNvPr>
          <p:cNvPicPr>
            <a:picLocks noChangeAspect="1"/>
          </p:cNvPicPr>
          <p:nvPr/>
        </p:nvPicPr>
        <p:blipFill>
          <a:blip r:embed="rId2"/>
          <a:stretch>
            <a:fillRect/>
          </a:stretch>
        </p:blipFill>
        <p:spPr>
          <a:xfrm>
            <a:off x="5848137" y="1568745"/>
            <a:ext cx="245791" cy="245791"/>
          </a:xfrm>
          <a:prstGeom prst="rect">
            <a:avLst/>
          </a:prstGeom>
        </p:spPr>
      </p:pic>
      <p:sp>
        <p:nvSpPr>
          <p:cNvPr id="13" name="Text 9"/>
          <p:cNvSpPr/>
          <p:nvPr/>
        </p:nvSpPr>
        <p:spPr>
          <a:xfrm>
            <a:off x="6327648" y="1463040"/>
            <a:ext cx="2194560" cy="36576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とるべき対応</a:t>
            </a:r>
            <a:endParaRPr lang="en-US" sz="1350" dirty="0"/>
          </a:p>
        </p:txBody>
      </p:sp>
      <p:sp>
        <p:nvSpPr>
          <p:cNvPr id="14" name="Text 10"/>
          <p:cNvSpPr/>
          <p:nvPr/>
        </p:nvSpPr>
        <p:spPr>
          <a:xfrm>
            <a:off x="5760720" y="2011680"/>
            <a:ext cx="2697480" cy="210312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将来の価格・値上げ時期は答えない（同意も相づちもしない）</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「価格の話はできません」と明確に伝え、話題を変える／離席</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値上げは自社で独自に判断するもの、と心得る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会話の事実を記録し、上長・法務へ報告</a:t>
            </a:r>
            <a:endParaRPr lang="en-US" sz="1150" dirty="0"/>
          </a:p>
        </p:txBody>
      </p:sp>
      <p:sp>
        <p:nvSpPr>
          <p:cNvPr id="15"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6"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26</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CASE 2</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200" b="1" dirty="0">
                <a:solidFill>
                  <a:srgbClr val="16314F"/>
                </a:solidFill>
                <a:latin typeface="Meiryo" pitchFamily="34" charset="0"/>
                <a:ea typeface="Meiryo" pitchFamily="34" charset="-122"/>
                <a:cs typeface="Meiryo" pitchFamily="34" charset="-120"/>
              </a:rPr>
              <a:t>ケース②：業界団体で「価格転嫁の方向感」を話す</a:t>
            </a:r>
            <a:endParaRPr lang="en-US" sz="2200" dirty="0"/>
          </a:p>
        </p:txBody>
      </p:sp>
      <p:sp>
        <p:nvSpPr>
          <p:cNvPr id="4" name="Shape 2"/>
          <p:cNvSpPr/>
          <p:nvPr/>
        </p:nvSpPr>
        <p:spPr>
          <a:xfrm>
            <a:off x="457200" y="1234440"/>
            <a:ext cx="4754880" cy="3017520"/>
          </a:xfrm>
          <a:prstGeom prst="roundRect">
            <a:avLst>
              <a:gd name="adj" fmla="val 2424"/>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35608"/>
            <a:ext cx="512064" cy="512064"/>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18937" y="1568745"/>
            <a:ext cx="245791" cy="245791"/>
          </a:xfrm>
          <a:prstGeom prst="rect">
            <a:avLst/>
          </a:prstGeom>
        </p:spPr>
      </p:pic>
      <p:sp>
        <p:nvSpPr>
          <p:cNvPr id="7" name="Text 4"/>
          <p:cNvSpPr/>
          <p:nvPr/>
        </p:nvSpPr>
        <p:spPr>
          <a:xfrm>
            <a:off x="1298448" y="1463040"/>
            <a:ext cx="374904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状況</a:t>
            </a:r>
            <a:endParaRPr lang="en-US" sz="1350" dirty="0"/>
          </a:p>
        </p:txBody>
      </p:sp>
      <p:sp>
        <p:nvSpPr>
          <p:cNvPr id="8" name="Text 5"/>
          <p:cNvSpPr/>
          <p:nvPr/>
        </p:nvSpPr>
        <p:spPr>
          <a:xfrm>
            <a:off x="731520" y="1984248"/>
            <a:ext cx="4206240" cy="137160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業界団体の会合で、原材料・労務費上昇を理由に「各社で同程度の値上げをしないと業界が持たない」という議題が出た。会合後、各社担当者が具体的な値上げ幅の雑談を始めた。</a:t>
            </a:r>
            <a:endParaRPr lang="en-US" sz="1200" dirty="0"/>
          </a:p>
        </p:txBody>
      </p:sp>
      <p:sp>
        <p:nvSpPr>
          <p:cNvPr id="9" name="Text 6"/>
          <p:cNvSpPr/>
          <p:nvPr/>
        </p:nvSpPr>
        <p:spPr>
          <a:xfrm>
            <a:off x="731520" y="3447288"/>
            <a:ext cx="4206240" cy="713232"/>
          </a:xfrm>
          <a:prstGeom prst="rect">
            <a:avLst/>
          </a:prstGeom>
          <a:noFill/>
          <a:ln/>
        </p:spPr>
        <p:txBody>
          <a:bodyPr wrap="square" lIns="0" tIns="0" rIns="0" bIns="0" rtlCol="0" anchor="t"/>
          <a:lstStyle/>
          <a:p>
            <a:pPr indent="0" marL="0">
              <a:buNone/>
            </a:pPr>
            <a:r>
              <a:rPr lang="en-US" sz="1050" i="1" dirty="0">
                <a:solidFill>
                  <a:srgbClr val="237A75"/>
                </a:solidFill>
                <a:latin typeface="Meiryo" pitchFamily="34" charset="0"/>
                <a:ea typeface="Meiryo" pitchFamily="34" charset="-122"/>
                <a:cs typeface="Meiryo" pitchFamily="34" charset="-120"/>
              </a:rPr>
              <a:t>論点：業界団体／価格転嫁／値上げ幅／将来方針／議事録</a:t>
            </a:r>
            <a:endParaRPr lang="en-US" sz="1050" dirty="0"/>
          </a:p>
        </p:txBody>
      </p:sp>
      <p:sp>
        <p:nvSpPr>
          <p:cNvPr id="10" name="Shape 7"/>
          <p:cNvSpPr/>
          <p:nvPr/>
        </p:nvSpPr>
        <p:spPr>
          <a:xfrm>
            <a:off x="5486400" y="1234440"/>
            <a:ext cx="3200400" cy="3017520"/>
          </a:xfrm>
          <a:prstGeom prst="roundRect">
            <a:avLst>
              <a:gd name="adj" fmla="val 2424"/>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Shape 8"/>
          <p:cNvSpPr/>
          <p:nvPr/>
        </p:nvSpPr>
        <p:spPr>
          <a:xfrm>
            <a:off x="5715000" y="1435608"/>
            <a:ext cx="512064" cy="512064"/>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2" name="Image 1" descr="preencoded.png">    </p:cNvPr>
          <p:cNvPicPr>
            <a:picLocks noChangeAspect="1"/>
          </p:cNvPicPr>
          <p:nvPr/>
        </p:nvPicPr>
        <p:blipFill>
          <a:blip r:embed="rId2"/>
          <a:stretch>
            <a:fillRect/>
          </a:stretch>
        </p:blipFill>
        <p:spPr>
          <a:xfrm>
            <a:off x="5848137" y="1568745"/>
            <a:ext cx="245791" cy="245791"/>
          </a:xfrm>
          <a:prstGeom prst="rect">
            <a:avLst/>
          </a:prstGeom>
        </p:spPr>
      </p:pic>
      <p:sp>
        <p:nvSpPr>
          <p:cNvPr id="13" name="Text 9"/>
          <p:cNvSpPr/>
          <p:nvPr/>
        </p:nvSpPr>
        <p:spPr>
          <a:xfrm>
            <a:off x="6327648" y="1463040"/>
            <a:ext cx="2194560" cy="36576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とるべき対応</a:t>
            </a:r>
            <a:endParaRPr lang="en-US" sz="1350" dirty="0"/>
          </a:p>
        </p:txBody>
      </p:sp>
      <p:sp>
        <p:nvSpPr>
          <p:cNvPr id="14" name="Text 10"/>
          <p:cNvSpPr/>
          <p:nvPr/>
        </p:nvSpPr>
        <p:spPr>
          <a:xfrm>
            <a:off x="5760720" y="2011680"/>
            <a:ext cx="2697480" cy="210312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議題・雑談ともに価格・値上げ幅の話には加わらない</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その場で反対し、議事録に反対・離脱を残す</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会合後の雑談・二次会でも具体的数字に踏み込まない</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事務局任せにせず、自社として法務へ報告</a:t>
            </a:r>
            <a:endParaRPr lang="en-US" sz="1150" dirty="0"/>
          </a:p>
        </p:txBody>
      </p:sp>
      <p:sp>
        <p:nvSpPr>
          <p:cNvPr id="15"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6"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27</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CASE 3</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200" b="1" dirty="0">
                <a:solidFill>
                  <a:srgbClr val="16314F"/>
                </a:solidFill>
                <a:latin typeface="Meiryo" pitchFamily="34" charset="0"/>
                <a:ea typeface="Meiryo" pitchFamily="34" charset="-122"/>
                <a:cs typeface="Meiryo" pitchFamily="34" charset="-120"/>
              </a:rPr>
              <a:t>ケース③：公共入札で「受注予定者」を調整</a:t>
            </a:r>
            <a:endParaRPr lang="en-US" sz="2200" dirty="0"/>
          </a:p>
        </p:txBody>
      </p:sp>
      <p:sp>
        <p:nvSpPr>
          <p:cNvPr id="4" name="Shape 2"/>
          <p:cNvSpPr/>
          <p:nvPr/>
        </p:nvSpPr>
        <p:spPr>
          <a:xfrm>
            <a:off x="457200" y="1234440"/>
            <a:ext cx="4754880" cy="3017520"/>
          </a:xfrm>
          <a:prstGeom prst="roundRect">
            <a:avLst>
              <a:gd name="adj" fmla="val 2424"/>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35608"/>
            <a:ext cx="512064" cy="512064"/>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18937" y="1568745"/>
            <a:ext cx="245791" cy="245791"/>
          </a:xfrm>
          <a:prstGeom prst="rect">
            <a:avLst/>
          </a:prstGeom>
        </p:spPr>
      </p:pic>
      <p:sp>
        <p:nvSpPr>
          <p:cNvPr id="7" name="Text 4"/>
          <p:cNvSpPr/>
          <p:nvPr/>
        </p:nvSpPr>
        <p:spPr>
          <a:xfrm>
            <a:off x="1298448" y="1463040"/>
            <a:ext cx="374904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状況</a:t>
            </a:r>
            <a:endParaRPr lang="en-US" sz="1350" dirty="0"/>
          </a:p>
        </p:txBody>
      </p:sp>
      <p:sp>
        <p:nvSpPr>
          <p:cNvPr id="8" name="Text 5"/>
          <p:cNvSpPr/>
          <p:nvPr/>
        </p:nvSpPr>
        <p:spPr>
          <a:xfrm>
            <a:off x="731520" y="1984248"/>
            <a:ext cx="4206240" cy="137160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公共工事の入札前に、複数の参加予定企業の担当者が「今回はA社、次回はB社」と順番を話し合い、他社は高めの価格で形式的に入札しようとしている。</a:t>
            </a:r>
            <a:endParaRPr lang="en-US" sz="1200" dirty="0"/>
          </a:p>
        </p:txBody>
      </p:sp>
      <p:sp>
        <p:nvSpPr>
          <p:cNvPr id="9" name="Text 6"/>
          <p:cNvSpPr/>
          <p:nvPr/>
        </p:nvSpPr>
        <p:spPr>
          <a:xfrm>
            <a:off x="731520" y="3447288"/>
            <a:ext cx="4206240" cy="713232"/>
          </a:xfrm>
          <a:prstGeom prst="rect">
            <a:avLst/>
          </a:prstGeom>
          <a:noFill/>
          <a:ln/>
        </p:spPr>
        <p:txBody>
          <a:bodyPr wrap="square" lIns="0" tIns="0" rIns="0" bIns="0" rtlCol="0" anchor="t"/>
          <a:lstStyle/>
          <a:p>
            <a:pPr indent="0" marL="0">
              <a:buNone/>
            </a:pPr>
            <a:r>
              <a:rPr lang="en-US" sz="1050" i="1" dirty="0">
                <a:solidFill>
                  <a:srgbClr val="237A75"/>
                </a:solidFill>
                <a:latin typeface="Meiryo" pitchFamily="34" charset="0"/>
                <a:ea typeface="Meiryo" pitchFamily="34" charset="-122"/>
                <a:cs typeface="Meiryo" pitchFamily="34" charset="-120"/>
              </a:rPr>
              <a:t>論点：入札談合／受注予定者／順番／形式的参加／公共入札</a:t>
            </a:r>
            <a:endParaRPr lang="en-US" sz="1050" dirty="0"/>
          </a:p>
        </p:txBody>
      </p:sp>
      <p:sp>
        <p:nvSpPr>
          <p:cNvPr id="10" name="Shape 7"/>
          <p:cNvSpPr/>
          <p:nvPr/>
        </p:nvSpPr>
        <p:spPr>
          <a:xfrm>
            <a:off x="5486400" y="1234440"/>
            <a:ext cx="3200400" cy="3017520"/>
          </a:xfrm>
          <a:prstGeom prst="roundRect">
            <a:avLst>
              <a:gd name="adj" fmla="val 2424"/>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Shape 8"/>
          <p:cNvSpPr/>
          <p:nvPr/>
        </p:nvSpPr>
        <p:spPr>
          <a:xfrm>
            <a:off x="5715000" y="1435608"/>
            <a:ext cx="512064" cy="512064"/>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2" name="Image 1" descr="preencoded.png">    </p:cNvPr>
          <p:cNvPicPr>
            <a:picLocks noChangeAspect="1"/>
          </p:cNvPicPr>
          <p:nvPr/>
        </p:nvPicPr>
        <p:blipFill>
          <a:blip r:embed="rId2"/>
          <a:stretch>
            <a:fillRect/>
          </a:stretch>
        </p:blipFill>
        <p:spPr>
          <a:xfrm>
            <a:off x="5848137" y="1568745"/>
            <a:ext cx="245791" cy="245791"/>
          </a:xfrm>
          <a:prstGeom prst="rect">
            <a:avLst/>
          </a:prstGeom>
        </p:spPr>
      </p:pic>
      <p:sp>
        <p:nvSpPr>
          <p:cNvPr id="13" name="Text 9"/>
          <p:cNvSpPr/>
          <p:nvPr/>
        </p:nvSpPr>
        <p:spPr>
          <a:xfrm>
            <a:off x="6327648" y="1463040"/>
            <a:ext cx="2194560" cy="36576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とるべき対応</a:t>
            </a:r>
            <a:endParaRPr lang="en-US" sz="1350" dirty="0"/>
          </a:p>
        </p:txBody>
      </p:sp>
      <p:sp>
        <p:nvSpPr>
          <p:cNvPr id="14" name="Text 10"/>
          <p:cNvSpPr/>
          <p:nvPr/>
        </p:nvSpPr>
        <p:spPr>
          <a:xfrm>
            <a:off x="5760720" y="2011680"/>
            <a:ext cx="2697480" cy="210312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順番決め・形式的参加には一切関与しない</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その場で断り、関連するメール・連絡を保全する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競合との接触を止め、ただちに上長・法務へ報告</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リニエンシー等の判断は現場でせず、会社・法務に委ねる</a:t>
            </a:r>
            <a:endParaRPr lang="en-US" sz="1150" dirty="0"/>
          </a:p>
        </p:txBody>
      </p:sp>
      <p:sp>
        <p:nvSpPr>
          <p:cNvPr id="15"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6"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28</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OPENING CASE</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導入ケース：競合から「値上げの相談」を受けたら</a:t>
            </a:r>
            <a:endParaRPr lang="en-US" sz="2500" dirty="0"/>
          </a:p>
        </p:txBody>
      </p:sp>
      <p:sp>
        <p:nvSpPr>
          <p:cNvPr id="4" name="Shape 2"/>
          <p:cNvSpPr/>
          <p:nvPr/>
        </p:nvSpPr>
        <p:spPr>
          <a:xfrm>
            <a:off x="457200" y="1234440"/>
            <a:ext cx="5029200" cy="3063240"/>
          </a:xfrm>
          <a:prstGeom prst="roundRect">
            <a:avLst>
              <a:gd name="adj" fmla="val 2388"/>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Text 3"/>
          <p:cNvSpPr/>
          <p:nvPr/>
        </p:nvSpPr>
        <p:spPr>
          <a:xfrm>
            <a:off x="685800" y="1399032"/>
            <a:ext cx="4572000" cy="274320"/>
          </a:xfrm>
          <a:prstGeom prst="rect">
            <a:avLst/>
          </a:prstGeom>
          <a:noFill/>
          <a:ln/>
        </p:spPr>
        <p:txBody>
          <a:bodyPr wrap="square" lIns="0" tIns="0" rIns="0" bIns="0" rtlCol="0" anchor="ctr"/>
          <a:lstStyle/>
          <a:p>
            <a:pPr indent="0" marL="0">
              <a:buNone/>
            </a:pPr>
            <a:r>
              <a:rPr lang="en-US" sz="1200" b="1" dirty="0">
                <a:solidFill>
                  <a:srgbClr val="5B6B7B"/>
                </a:solidFill>
                <a:latin typeface="Meiryo" pitchFamily="34" charset="0"/>
                <a:ea typeface="Meiryo" pitchFamily="34" charset="-122"/>
                <a:cs typeface="Meiryo" pitchFamily="34" charset="-120"/>
              </a:rPr>
              <a:t>展示会後の懇親会にて</a:t>
            </a:r>
            <a:endParaRPr lang="en-US" sz="1200" dirty="0"/>
          </a:p>
        </p:txBody>
      </p:sp>
      <p:sp>
        <p:nvSpPr>
          <p:cNvPr id="6" name="Shape 4"/>
          <p:cNvSpPr/>
          <p:nvPr/>
        </p:nvSpPr>
        <p:spPr>
          <a:xfrm>
            <a:off x="685800" y="1737360"/>
            <a:ext cx="3337560" cy="713232"/>
          </a:xfrm>
          <a:prstGeom prst="roundRect">
            <a:avLst>
              <a:gd name="adj" fmla="val 7692"/>
            </a:avLst>
          </a:prstGeom>
          <a:solidFill>
            <a:srgbClr val="FBE9E7"/>
          </a:solidFill>
          <a:ln w="9525">
            <a:solidFill>
              <a:srgbClr val="B42318"/>
            </a:solidFill>
            <a:prstDash val="solid"/>
          </a:ln>
        </p:spPr>
      </p:sp>
      <p:sp>
        <p:nvSpPr>
          <p:cNvPr id="7" name="Text 5"/>
          <p:cNvSpPr/>
          <p:nvPr/>
        </p:nvSpPr>
        <p:spPr>
          <a:xfrm>
            <a:off x="795528" y="1783080"/>
            <a:ext cx="3118104" cy="182880"/>
          </a:xfrm>
          <a:prstGeom prst="rect">
            <a:avLst/>
          </a:prstGeom>
          <a:noFill/>
          <a:ln/>
        </p:spPr>
        <p:txBody>
          <a:bodyPr wrap="square" lIns="0" tIns="0" rIns="0" bIns="0" rtlCol="0" anchor="ctr"/>
          <a:lstStyle/>
          <a:p>
            <a:pPr indent="0" marL="0">
              <a:buNone/>
            </a:pPr>
            <a:r>
              <a:rPr lang="en-US" sz="900" b="1" dirty="0">
                <a:solidFill>
                  <a:srgbClr val="B42318"/>
                </a:solidFill>
                <a:latin typeface="Meiryo" pitchFamily="34" charset="0"/>
                <a:ea typeface="Meiryo" pitchFamily="34" charset="-122"/>
                <a:cs typeface="Meiryo" pitchFamily="34" charset="-120"/>
              </a:rPr>
              <a:t>競合B社の担当者</a:t>
            </a:r>
            <a:endParaRPr lang="en-US" sz="900" dirty="0"/>
          </a:p>
        </p:txBody>
      </p:sp>
      <p:sp>
        <p:nvSpPr>
          <p:cNvPr id="8" name="Text 6"/>
          <p:cNvSpPr/>
          <p:nvPr/>
        </p:nvSpPr>
        <p:spPr>
          <a:xfrm>
            <a:off x="795528" y="1947672"/>
            <a:ext cx="3118104" cy="45720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「うちも来月、値上げする予定です。御社も同じ時期ですか？」</a:t>
            </a:r>
            <a:endParaRPr lang="en-US" sz="1150" dirty="0"/>
          </a:p>
        </p:txBody>
      </p:sp>
      <p:sp>
        <p:nvSpPr>
          <p:cNvPr id="9" name="Shape 7"/>
          <p:cNvSpPr/>
          <p:nvPr/>
        </p:nvSpPr>
        <p:spPr>
          <a:xfrm>
            <a:off x="685800" y="2560320"/>
            <a:ext cx="3337560" cy="713232"/>
          </a:xfrm>
          <a:prstGeom prst="roundRect">
            <a:avLst>
              <a:gd name="adj" fmla="val 7692"/>
            </a:avLst>
          </a:prstGeom>
          <a:solidFill>
            <a:srgbClr val="FBE9E7"/>
          </a:solidFill>
          <a:ln w="9525">
            <a:solidFill>
              <a:srgbClr val="B42318"/>
            </a:solidFill>
            <a:prstDash val="solid"/>
          </a:ln>
        </p:spPr>
      </p:sp>
      <p:sp>
        <p:nvSpPr>
          <p:cNvPr id="10" name="Text 8"/>
          <p:cNvSpPr/>
          <p:nvPr/>
        </p:nvSpPr>
        <p:spPr>
          <a:xfrm>
            <a:off x="795528" y="2606040"/>
            <a:ext cx="3118104" cy="182880"/>
          </a:xfrm>
          <a:prstGeom prst="rect">
            <a:avLst/>
          </a:prstGeom>
          <a:noFill/>
          <a:ln/>
        </p:spPr>
        <p:txBody>
          <a:bodyPr wrap="square" lIns="0" tIns="0" rIns="0" bIns="0" rtlCol="0" anchor="ctr"/>
          <a:lstStyle/>
          <a:p>
            <a:pPr indent="0" marL="0">
              <a:buNone/>
            </a:pPr>
            <a:r>
              <a:rPr lang="en-US" sz="900" b="1" dirty="0">
                <a:solidFill>
                  <a:srgbClr val="B42318"/>
                </a:solidFill>
                <a:latin typeface="Meiryo" pitchFamily="34" charset="0"/>
                <a:ea typeface="Meiryo" pitchFamily="34" charset="-122"/>
                <a:cs typeface="Meiryo" pitchFamily="34" charset="-120"/>
              </a:rPr>
              <a:t>競合B社の担当者</a:t>
            </a:r>
            <a:endParaRPr lang="en-US" sz="900" dirty="0"/>
          </a:p>
        </p:txBody>
      </p:sp>
      <p:sp>
        <p:nvSpPr>
          <p:cNvPr id="11" name="Text 9"/>
          <p:cNvSpPr/>
          <p:nvPr/>
        </p:nvSpPr>
        <p:spPr>
          <a:xfrm>
            <a:off x="795528" y="2770632"/>
            <a:ext cx="3118104" cy="45720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「業界全体で価格転嫁しないと、お互い厳しいですよね」</a:t>
            </a:r>
            <a:endParaRPr lang="en-US" sz="1150" dirty="0"/>
          </a:p>
        </p:txBody>
      </p:sp>
      <p:sp>
        <p:nvSpPr>
          <p:cNvPr id="12" name="Shape 10"/>
          <p:cNvSpPr/>
          <p:nvPr/>
        </p:nvSpPr>
        <p:spPr>
          <a:xfrm>
            <a:off x="1920240" y="3383280"/>
            <a:ext cx="3337560" cy="713232"/>
          </a:xfrm>
          <a:prstGeom prst="roundRect">
            <a:avLst>
              <a:gd name="adj" fmla="val 7692"/>
            </a:avLst>
          </a:prstGeom>
          <a:solidFill>
            <a:srgbClr val="E3F2F0"/>
          </a:solidFill>
          <a:ln w="9525">
            <a:solidFill>
              <a:srgbClr val="237A75"/>
            </a:solidFill>
            <a:prstDash val="solid"/>
          </a:ln>
        </p:spPr>
      </p:sp>
      <p:sp>
        <p:nvSpPr>
          <p:cNvPr id="13" name="Text 11"/>
          <p:cNvSpPr/>
          <p:nvPr/>
        </p:nvSpPr>
        <p:spPr>
          <a:xfrm>
            <a:off x="2029968" y="3429000"/>
            <a:ext cx="3118104" cy="182880"/>
          </a:xfrm>
          <a:prstGeom prst="rect">
            <a:avLst/>
          </a:prstGeom>
          <a:noFill/>
          <a:ln/>
        </p:spPr>
        <p:txBody>
          <a:bodyPr wrap="square" lIns="0" tIns="0" rIns="0" bIns="0" rtlCol="0" anchor="ctr"/>
          <a:lstStyle/>
          <a:p>
            <a:pPr indent="0" marL="0">
              <a:buNone/>
            </a:pPr>
            <a:r>
              <a:rPr lang="en-US" sz="900" b="1" dirty="0">
                <a:solidFill>
                  <a:srgbClr val="237A75"/>
                </a:solidFill>
                <a:latin typeface="Meiryo" pitchFamily="34" charset="0"/>
                <a:ea typeface="Meiryo" pitchFamily="34" charset="-122"/>
                <a:cs typeface="Meiryo" pitchFamily="34" charset="-120"/>
              </a:rPr>
              <a:t>あなた（自社）</a:t>
            </a:r>
            <a:endParaRPr lang="en-US" sz="900" dirty="0"/>
          </a:p>
        </p:txBody>
      </p:sp>
      <p:sp>
        <p:nvSpPr>
          <p:cNvPr id="14" name="Text 12"/>
          <p:cNvSpPr/>
          <p:nvPr/>
        </p:nvSpPr>
        <p:spPr>
          <a:xfrm>
            <a:off x="2029968" y="3593592"/>
            <a:ext cx="3118104" cy="45720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…さて、どう答えますか？</a:t>
            </a:r>
            <a:endParaRPr lang="en-US" sz="1150" dirty="0"/>
          </a:p>
        </p:txBody>
      </p:sp>
      <p:sp>
        <p:nvSpPr>
          <p:cNvPr id="15" name="Shape 13"/>
          <p:cNvSpPr/>
          <p:nvPr/>
        </p:nvSpPr>
        <p:spPr>
          <a:xfrm>
            <a:off x="5760720" y="1234440"/>
            <a:ext cx="2926080" cy="3063240"/>
          </a:xfrm>
          <a:prstGeom prst="roundRect">
            <a:avLst>
              <a:gd name="adj" fmla="val 2500"/>
            </a:avLst>
          </a:prstGeom>
          <a:solidFill>
            <a:srgbClr val="16314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6" name="Shape 14"/>
          <p:cNvSpPr/>
          <p:nvPr/>
        </p:nvSpPr>
        <p:spPr>
          <a:xfrm>
            <a:off x="5989320" y="1463040"/>
            <a:ext cx="548640" cy="548640"/>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17" name="Image 0" descr="preencoded.png">    </p:cNvPr>
          <p:cNvPicPr>
            <a:picLocks noChangeAspect="1"/>
          </p:cNvPicPr>
          <p:nvPr/>
        </p:nvPicPr>
        <p:blipFill>
          <a:blip r:embed="rId1"/>
          <a:stretch>
            <a:fillRect/>
          </a:stretch>
        </p:blipFill>
        <p:spPr>
          <a:xfrm>
            <a:off x="6131966" y="1605686"/>
            <a:ext cx="263347" cy="263347"/>
          </a:xfrm>
          <a:prstGeom prst="rect">
            <a:avLst/>
          </a:prstGeom>
        </p:spPr>
      </p:pic>
      <p:sp>
        <p:nvSpPr>
          <p:cNvPr id="18" name="Text 15"/>
          <p:cNvSpPr/>
          <p:nvPr/>
        </p:nvSpPr>
        <p:spPr>
          <a:xfrm>
            <a:off x="6629400" y="1508760"/>
            <a:ext cx="1920240" cy="457200"/>
          </a:xfrm>
          <a:prstGeom prst="rect">
            <a:avLst/>
          </a:prstGeom>
          <a:noFill/>
          <a:ln/>
        </p:spPr>
        <p:txBody>
          <a:bodyPr wrap="square" lIns="0" tIns="0" rIns="0" bIns="0" rtlCol="0" anchor="ctr"/>
          <a:lstStyle/>
          <a:p>
            <a:pPr indent="0" marL="0">
              <a:buNone/>
            </a:pPr>
            <a:r>
              <a:rPr lang="en-US" sz="1450" b="1" dirty="0">
                <a:solidFill>
                  <a:srgbClr val="FFFFFF"/>
                </a:solidFill>
                <a:latin typeface="Meiryo" pitchFamily="34" charset="0"/>
                <a:ea typeface="Meiryo" pitchFamily="34" charset="-122"/>
                <a:cs typeface="Meiryo" pitchFamily="34" charset="-120"/>
              </a:rPr>
              <a:t>ここで考えること</a:t>
            </a:r>
            <a:endParaRPr lang="en-US" sz="1450" dirty="0"/>
          </a:p>
        </p:txBody>
      </p:sp>
      <p:sp>
        <p:nvSpPr>
          <p:cNvPr id="19" name="Text 16"/>
          <p:cNvSpPr/>
          <p:nvPr/>
        </p:nvSpPr>
        <p:spPr>
          <a:xfrm>
            <a:off x="6035040" y="2148840"/>
            <a:ext cx="2423160" cy="2011680"/>
          </a:xfrm>
          <a:prstGeom prst="rect">
            <a:avLst/>
          </a:prstGeom>
          <a:noFill/>
          <a:ln/>
        </p:spPr>
        <p:txBody>
          <a:bodyPr wrap="square" lIns="0" tIns="0" rIns="0" bIns="0" rtlCol="0" anchor="t"/>
          <a:lstStyle/>
          <a:p>
            <a:pPr algn="l" marL="177800" indent="-177800">
              <a:spcAft>
                <a:spcPts val="900"/>
              </a:spcAft>
              <a:buSzPct val="100000"/>
              <a:buChar char="•"/>
            </a:pPr>
            <a:r>
              <a:rPr lang="en-US" sz="1300" dirty="0">
                <a:solidFill>
                  <a:srgbClr val="DCE6F0"/>
                </a:solidFill>
                <a:latin typeface="Meiryo" pitchFamily="34" charset="0"/>
                <a:ea typeface="Meiryo" pitchFamily="34" charset="-122"/>
                <a:cs typeface="Meiryo" pitchFamily="34" charset="-120"/>
              </a:rPr>
              <a:t>相手は競合他社</a:t>
            </a:r>
            <a:endParaRPr lang="en-US" sz="1300" dirty="0"/>
          </a:p>
          <a:p>
            <a:pPr algn="l" marL="177800" indent="-177800">
              <a:spcAft>
                <a:spcPts val="900"/>
              </a:spcAft>
              <a:buSzPct val="100000"/>
              <a:buChar char="•"/>
            </a:pPr>
            <a:r>
              <a:rPr lang="en-US" sz="1300" dirty="0">
                <a:solidFill>
                  <a:srgbClr val="DCE6F0"/>
                </a:solidFill>
                <a:latin typeface="Meiryo" pitchFamily="34" charset="0"/>
                <a:ea typeface="Meiryo" pitchFamily="34" charset="-122"/>
                <a:cs typeface="Meiryo" pitchFamily="34" charset="-120"/>
              </a:rPr>
              <a:t>話題は「将来の価格・値上げ時期」</a:t>
            </a:r>
            <a:endParaRPr lang="en-US" sz="1300" dirty="0"/>
          </a:p>
          <a:p>
            <a:pPr algn="l" marL="177800" indent="-177800">
              <a:spcAft>
                <a:spcPts val="900"/>
              </a:spcAft>
              <a:buSzPct val="100000"/>
              <a:buChar char="•"/>
            </a:pPr>
            <a:r>
              <a:rPr lang="en-US" sz="1300" dirty="0">
                <a:solidFill>
                  <a:srgbClr val="DCE6F0"/>
                </a:solidFill>
                <a:latin typeface="Meiryo" pitchFamily="34" charset="0"/>
                <a:ea typeface="Meiryo" pitchFamily="34" charset="-122"/>
                <a:cs typeface="Meiryo" pitchFamily="34" charset="-120"/>
              </a:rPr>
              <a:t>懇親会＝記録に残りにくい場面</a:t>
            </a:r>
            <a:endParaRPr lang="en-US" sz="1300" dirty="0"/>
          </a:p>
          <a:p>
            <a:pPr algn="l" marL="177800" indent="-177800">
              <a:spcAft>
                <a:spcPts val="900"/>
              </a:spcAft>
              <a:buSzPct val="100000"/>
              <a:buChar char="•"/>
            </a:pPr>
            <a:r>
              <a:rPr lang="en-US" sz="1300" dirty="0">
                <a:solidFill>
                  <a:srgbClr val="DCE6F0"/>
                </a:solidFill>
                <a:latin typeface="Meiryo" pitchFamily="34" charset="0"/>
                <a:ea typeface="Meiryo" pitchFamily="34" charset="-122"/>
                <a:cs typeface="Meiryo" pitchFamily="34" charset="-120"/>
              </a:rPr>
              <a:t>同調・相づちも危険になり得る</a:t>
            </a:r>
            <a:endParaRPr lang="en-US" sz="1300" dirty="0"/>
          </a:p>
          <a:p>
            <a:pPr algn="l" marL="177800" indent="-177800">
              <a:spcAft>
                <a:spcPts val="900"/>
              </a:spcAft>
              <a:buSzPct val="100000"/>
              <a:buChar char="•"/>
            </a:pPr>
            <a:r>
              <a:rPr lang="en-US" sz="1300" dirty="0">
                <a:solidFill>
                  <a:srgbClr val="DCE6F0"/>
                </a:solidFill>
                <a:latin typeface="Meiryo" pitchFamily="34" charset="0"/>
                <a:ea typeface="Meiryo" pitchFamily="34" charset="-122"/>
                <a:cs typeface="Meiryo" pitchFamily="34" charset="-120"/>
              </a:rPr>
              <a:t>ここで何を言い、何をしないか</a:t>
            </a:r>
            <a:endParaRPr lang="en-US" sz="1300" dirty="0"/>
          </a:p>
        </p:txBody>
      </p:sp>
      <p:sp>
        <p:nvSpPr>
          <p:cNvPr id="20" name="Text 17"/>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21" name="Text 18"/>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CASE 4</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200" b="1" dirty="0">
                <a:solidFill>
                  <a:srgbClr val="16314F"/>
                </a:solidFill>
                <a:latin typeface="Meiryo" pitchFamily="34" charset="0"/>
                <a:ea typeface="Meiryo" pitchFamily="34" charset="-122"/>
                <a:cs typeface="Meiryo" pitchFamily="34" charset="-120"/>
              </a:rPr>
              <a:t>ケース④：競合とのチャットで「顧客情報」を交換</a:t>
            </a:r>
            <a:endParaRPr lang="en-US" sz="2200" dirty="0"/>
          </a:p>
        </p:txBody>
      </p:sp>
      <p:sp>
        <p:nvSpPr>
          <p:cNvPr id="4" name="Shape 2"/>
          <p:cNvSpPr/>
          <p:nvPr/>
        </p:nvSpPr>
        <p:spPr>
          <a:xfrm>
            <a:off x="457200" y="1234440"/>
            <a:ext cx="4754880" cy="3017520"/>
          </a:xfrm>
          <a:prstGeom prst="roundRect">
            <a:avLst>
              <a:gd name="adj" fmla="val 2424"/>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35608"/>
            <a:ext cx="512064" cy="512064"/>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18937" y="1568745"/>
            <a:ext cx="245791" cy="245791"/>
          </a:xfrm>
          <a:prstGeom prst="rect">
            <a:avLst/>
          </a:prstGeom>
        </p:spPr>
      </p:pic>
      <p:sp>
        <p:nvSpPr>
          <p:cNvPr id="7" name="Text 4"/>
          <p:cNvSpPr/>
          <p:nvPr/>
        </p:nvSpPr>
        <p:spPr>
          <a:xfrm>
            <a:off x="1298448" y="1463040"/>
            <a:ext cx="374904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状況</a:t>
            </a:r>
            <a:endParaRPr lang="en-US" sz="1350" dirty="0"/>
          </a:p>
        </p:txBody>
      </p:sp>
      <p:sp>
        <p:nvSpPr>
          <p:cNvPr id="8" name="Text 5"/>
          <p:cNvSpPr/>
          <p:nvPr/>
        </p:nvSpPr>
        <p:spPr>
          <a:xfrm>
            <a:off x="731520" y="1984248"/>
            <a:ext cx="4206240" cy="137160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営業担当者が、業界内の非公式チャットで、競合他社と主要顧客の予算・更新時期・競合状況・提案予定価格を情報交換している。</a:t>
            </a:r>
            <a:endParaRPr lang="en-US" sz="1200" dirty="0"/>
          </a:p>
        </p:txBody>
      </p:sp>
      <p:sp>
        <p:nvSpPr>
          <p:cNvPr id="9" name="Text 6"/>
          <p:cNvSpPr/>
          <p:nvPr/>
        </p:nvSpPr>
        <p:spPr>
          <a:xfrm>
            <a:off x="731520" y="3447288"/>
            <a:ext cx="4206240" cy="713232"/>
          </a:xfrm>
          <a:prstGeom prst="rect">
            <a:avLst/>
          </a:prstGeom>
          <a:noFill/>
          <a:ln/>
        </p:spPr>
        <p:txBody>
          <a:bodyPr wrap="square" lIns="0" tIns="0" rIns="0" bIns="0" rtlCol="0" anchor="t"/>
          <a:lstStyle/>
          <a:p>
            <a:pPr indent="0" marL="0">
              <a:buNone/>
            </a:pPr>
            <a:r>
              <a:rPr lang="en-US" sz="1050" i="1" dirty="0">
                <a:solidFill>
                  <a:srgbClr val="237A75"/>
                </a:solidFill>
                <a:latin typeface="Meiryo" pitchFamily="34" charset="0"/>
                <a:ea typeface="Meiryo" pitchFamily="34" charset="-122"/>
                <a:cs typeface="Meiryo" pitchFamily="34" charset="-120"/>
              </a:rPr>
              <a:t>論点：チャット／顧客情報／提案予定価格／更新時期／営業戦略</a:t>
            </a:r>
            <a:endParaRPr lang="en-US" sz="1050" dirty="0"/>
          </a:p>
        </p:txBody>
      </p:sp>
      <p:sp>
        <p:nvSpPr>
          <p:cNvPr id="10" name="Shape 7"/>
          <p:cNvSpPr/>
          <p:nvPr/>
        </p:nvSpPr>
        <p:spPr>
          <a:xfrm>
            <a:off x="5486400" y="1234440"/>
            <a:ext cx="3200400" cy="3017520"/>
          </a:xfrm>
          <a:prstGeom prst="roundRect">
            <a:avLst>
              <a:gd name="adj" fmla="val 2424"/>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Shape 8"/>
          <p:cNvSpPr/>
          <p:nvPr/>
        </p:nvSpPr>
        <p:spPr>
          <a:xfrm>
            <a:off x="5715000" y="1435608"/>
            <a:ext cx="512064" cy="512064"/>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2" name="Image 1" descr="preencoded.png">    </p:cNvPr>
          <p:cNvPicPr>
            <a:picLocks noChangeAspect="1"/>
          </p:cNvPicPr>
          <p:nvPr/>
        </p:nvPicPr>
        <p:blipFill>
          <a:blip r:embed="rId2"/>
          <a:stretch>
            <a:fillRect/>
          </a:stretch>
        </p:blipFill>
        <p:spPr>
          <a:xfrm>
            <a:off x="5848137" y="1568745"/>
            <a:ext cx="245791" cy="245791"/>
          </a:xfrm>
          <a:prstGeom prst="rect">
            <a:avLst/>
          </a:prstGeom>
        </p:spPr>
      </p:pic>
      <p:sp>
        <p:nvSpPr>
          <p:cNvPr id="13" name="Text 9"/>
          <p:cNvSpPr/>
          <p:nvPr/>
        </p:nvSpPr>
        <p:spPr>
          <a:xfrm>
            <a:off x="6327648" y="1463040"/>
            <a:ext cx="2194560" cy="36576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とるべき対応</a:t>
            </a:r>
            <a:endParaRPr lang="en-US" sz="1350" dirty="0"/>
          </a:p>
        </p:txBody>
      </p:sp>
      <p:sp>
        <p:nvSpPr>
          <p:cNvPr id="14" name="Text 10"/>
          <p:cNvSpPr/>
          <p:nvPr/>
        </p:nvSpPr>
        <p:spPr>
          <a:xfrm>
            <a:off x="5760720" y="2011680"/>
            <a:ext cx="2697480" cy="210312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顧客の予算・更新時期・提案予定価格の交換は直ちにやめる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チャットから退室し、やり取りを削除せず保存</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上長・法務に報告し、今後の参加可否を確認</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顧客情報・営業戦略は自社内で管理し外部に出さない</a:t>
            </a:r>
            <a:endParaRPr lang="en-US" sz="1150" dirty="0"/>
          </a:p>
        </p:txBody>
      </p:sp>
      <p:sp>
        <p:nvSpPr>
          <p:cNvPr id="15"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6"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29</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CASE 5</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200" b="1" dirty="0">
                <a:solidFill>
                  <a:srgbClr val="16314F"/>
                </a:solidFill>
                <a:latin typeface="Meiryo" pitchFamily="34" charset="0"/>
                <a:ea typeface="Meiryo" pitchFamily="34" charset="-122"/>
                <a:cs typeface="Meiryo" pitchFamily="34" charset="-120"/>
              </a:rPr>
              <a:t>ケース⑤：統計アンケートで「個社別数量」を共有</a:t>
            </a:r>
            <a:endParaRPr lang="en-US" sz="2200" dirty="0"/>
          </a:p>
        </p:txBody>
      </p:sp>
      <p:sp>
        <p:nvSpPr>
          <p:cNvPr id="4" name="Shape 2"/>
          <p:cNvSpPr/>
          <p:nvPr/>
        </p:nvSpPr>
        <p:spPr>
          <a:xfrm>
            <a:off x="457200" y="1234440"/>
            <a:ext cx="4754880" cy="3017520"/>
          </a:xfrm>
          <a:prstGeom prst="roundRect">
            <a:avLst>
              <a:gd name="adj" fmla="val 2424"/>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35608"/>
            <a:ext cx="512064" cy="512064"/>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18937" y="1568745"/>
            <a:ext cx="245791" cy="245791"/>
          </a:xfrm>
          <a:prstGeom prst="rect">
            <a:avLst/>
          </a:prstGeom>
        </p:spPr>
      </p:pic>
      <p:sp>
        <p:nvSpPr>
          <p:cNvPr id="7" name="Text 4"/>
          <p:cNvSpPr/>
          <p:nvPr/>
        </p:nvSpPr>
        <p:spPr>
          <a:xfrm>
            <a:off x="1298448" y="1463040"/>
            <a:ext cx="374904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状況</a:t>
            </a:r>
            <a:endParaRPr lang="en-US" sz="1350" dirty="0"/>
          </a:p>
        </p:txBody>
      </p:sp>
      <p:sp>
        <p:nvSpPr>
          <p:cNvPr id="8" name="Text 5"/>
          <p:cNvSpPr/>
          <p:nvPr/>
        </p:nvSpPr>
        <p:spPr>
          <a:xfrm>
            <a:off x="731520" y="1984248"/>
            <a:ext cx="4206240" cy="137160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業界団体が生産・販売数量のアンケートを実施し、各社別の数値が分かる形で会員企業へ共有しようとしている。数値は直近月のものである。</a:t>
            </a:r>
            <a:endParaRPr lang="en-US" sz="1200" dirty="0"/>
          </a:p>
        </p:txBody>
      </p:sp>
      <p:sp>
        <p:nvSpPr>
          <p:cNvPr id="9" name="Text 6"/>
          <p:cNvSpPr/>
          <p:nvPr/>
        </p:nvSpPr>
        <p:spPr>
          <a:xfrm>
            <a:off x="731520" y="3447288"/>
            <a:ext cx="4206240" cy="713232"/>
          </a:xfrm>
          <a:prstGeom prst="rect">
            <a:avLst/>
          </a:prstGeom>
          <a:noFill/>
          <a:ln/>
        </p:spPr>
        <p:txBody>
          <a:bodyPr wrap="square" lIns="0" tIns="0" rIns="0" bIns="0" rtlCol="0" anchor="t"/>
          <a:lstStyle/>
          <a:p>
            <a:pPr indent="0" marL="0">
              <a:buNone/>
            </a:pPr>
            <a:r>
              <a:rPr lang="en-US" sz="1050" i="1" dirty="0">
                <a:solidFill>
                  <a:srgbClr val="237A75"/>
                </a:solidFill>
                <a:latin typeface="Meiryo" pitchFamily="34" charset="0"/>
                <a:ea typeface="Meiryo" pitchFamily="34" charset="-122"/>
                <a:cs typeface="Meiryo" pitchFamily="34" charset="-120"/>
              </a:rPr>
              <a:t>論点：統計情報／個社別数量／直近情報／匿名化・集計化</a:t>
            </a:r>
            <a:endParaRPr lang="en-US" sz="1050" dirty="0"/>
          </a:p>
        </p:txBody>
      </p:sp>
      <p:sp>
        <p:nvSpPr>
          <p:cNvPr id="10" name="Shape 7"/>
          <p:cNvSpPr/>
          <p:nvPr/>
        </p:nvSpPr>
        <p:spPr>
          <a:xfrm>
            <a:off x="5486400" y="1234440"/>
            <a:ext cx="3200400" cy="3017520"/>
          </a:xfrm>
          <a:prstGeom prst="roundRect">
            <a:avLst>
              <a:gd name="adj" fmla="val 2424"/>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Shape 8"/>
          <p:cNvSpPr/>
          <p:nvPr/>
        </p:nvSpPr>
        <p:spPr>
          <a:xfrm>
            <a:off x="5715000" y="1435608"/>
            <a:ext cx="512064" cy="512064"/>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2" name="Image 1" descr="preencoded.png">    </p:cNvPr>
          <p:cNvPicPr>
            <a:picLocks noChangeAspect="1"/>
          </p:cNvPicPr>
          <p:nvPr/>
        </p:nvPicPr>
        <p:blipFill>
          <a:blip r:embed="rId2"/>
          <a:stretch>
            <a:fillRect/>
          </a:stretch>
        </p:blipFill>
        <p:spPr>
          <a:xfrm>
            <a:off x="5848137" y="1568745"/>
            <a:ext cx="245791" cy="245791"/>
          </a:xfrm>
          <a:prstGeom prst="rect">
            <a:avLst/>
          </a:prstGeom>
        </p:spPr>
      </p:pic>
      <p:sp>
        <p:nvSpPr>
          <p:cNvPr id="13" name="Text 9"/>
          <p:cNvSpPr/>
          <p:nvPr/>
        </p:nvSpPr>
        <p:spPr>
          <a:xfrm>
            <a:off x="6327648" y="1463040"/>
            <a:ext cx="2194560" cy="36576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とるべき対応</a:t>
            </a:r>
            <a:endParaRPr lang="en-US" sz="1350" dirty="0"/>
          </a:p>
        </p:txBody>
      </p:sp>
      <p:sp>
        <p:nvSpPr>
          <p:cNvPr id="14" name="Text 10"/>
          <p:cNvSpPr/>
          <p:nvPr/>
        </p:nvSpPr>
        <p:spPr>
          <a:xfrm>
            <a:off x="5760720" y="2011680"/>
            <a:ext cx="2697480" cy="210312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個社別・直近の数値が分かる共有には参加しない／是正を求める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集計・匿名化・過去情報化されているかを確認</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事業者団体ガイドラインに沿うか、法務に確認</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懸念があれば事務局へ申し入れ、社内にも報告</a:t>
            </a:r>
            <a:endParaRPr lang="en-US" sz="1150" dirty="0"/>
          </a:p>
        </p:txBody>
      </p:sp>
      <p:sp>
        <p:nvSpPr>
          <p:cNvPr id="15"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6"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30</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CASE 6</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200" b="1" dirty="0">
                <a:solidFill>
                  <a:srgbClr val="16314F"/>
                </a:solidFill>
                <a:latin typeface="Meiryo" pitchFamily="34" charset="0"/>
                <a:ea typeface="Meiryo" pitchFamily="34" charset="-122"/>
                <a:cs typeface="Meiryo" pitchFamily="34" charset="-120"/>
              </a:rPr>
              <a:t>ケース⑥：代理店会合で「販売価格をそろえる」発言</a:t>
            </a:r>
            <a:endParaRPr lang="en-US" sz="2200" dirty="0"/>
          </a:p>
        </p:txBody>
      </p:sp>
      <p:sp>
        <p:nvSpPr>
          <p:cNvPr id="4" name="Shape 2"/>
          <p:cNvSpPr/>
          <p:nvPr/>
        </p:nvSpPr>
        <p:spPr>
          <a:xfrm>
            <a:off x="457200" y="1234440"/>
            <a:ext cx="4754880" cy="3017520"/>
          </a:xfrm>
          <a:prstGeom prst="roundRect">
            <a:avLst>
              <a:gd name="adj" fmla="val 2424"/>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35608"/>
            <a:ext cx="512064" cy="512064"/>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18937" y="1568745"/>
            <a:ext cx="245791" cy="245791"/>
          </a:xfrm>
          <a:prstGeom prst="rect">
            <a:avLst/>
          </a:prstGeom>
        </p:spPr>
      </p:pic>
      <p:sp>
        <p:nvSpPr>
          <p:cNvPr id="7" name="Text 4"/>
          <p:cNvSpPr/>
          <p:nvPr/>
        </p:nvSpPr>
        <p:spPr>
          <a:xfrm>
            <a:off x="1298448" y="1463040"/>
            <a:ext cx="374904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状況</a:t>
            </a:r>
            <a:endParaRPr lang="en-US" sz="1350" dirty="0"/>
          </a:p>
        </p:txBody>
      </p:sp>
      <p:sp>
        <p:nvSpPr>
          <p:cNvPr id="8" name="Text 5"/>
          <p:cNvSpPr/>
          <p:nvPr/>
        </p:nvSpPr>
        <p:spPr>
          <a:xfrm>
            <a:off x="731520" y="1984248"/>
            <a:ext cx="4206240" cy="137160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メーカー主催の代理店会合で、参加代理店から「安売り店があると困るので販売価格をそろえましょう」という発言が出た。メーカー担当者はその場をまとめようとしている。</a:t>
            </a:r>
            <a:endParaRPr lang="en-US" sz="1200" dirty="0"/>
          </a:p>
        </p:txBody>
      </p:sp>
      <p:sp>
        <p:nvSpPr>
          <p:cNvPr id="9" name="Text 6"/>
          <p:cNvSpPr/>
          <p:nvPr/>
        </p:nvSpPr>
        <p:spPr>
          <a:xfrm>
            <a:off x="731520" y="3447288"/>
            <a:ext cx="4206240" cy="713232"/>
          </a:xfrm>
          <a:prstGeom prst="rect">
            <a:avLst/>
          </a:prstGeom>
          <a:noFill/>
          <a:ln/>
        </p:spPr>
        <p:txBody>
          <a:bodyPr wrap="square" lIns="0" tIns="0" rIns="0" bIns="0" rtlCol="0" anchor="t"/>
          <a:lstStyle/>
          <a:p>
            <a:pPr indent="0" marL="0">
              <a:buNone/>
            </a:pPr>
            <a:r>
              <a:rPr lang="en-US" sz="1050" i="1" dirty="0">
                <a:solidFill>
                  <a:srgbClr val="237A75"/>
                </a:solidFill>
                <a:latin typeface="Meiryo" pitchFamily="34" charset="0"/>
                <a:ea typeface="Meiryo" pitchFamily="34" charset="-122"/>
                <a:cs typeface="Meiryo" pitchFamily="34" charset="-120"/>
              </a:rPr>
              <a:t>論点：代理店会合／販売価格／安売り制限／メーカーの関与</a:t>
            </a:r>
            <a:endParaRPr lang="en-US" sz="1050" dirty="0"/>
          </a:p>
        </p:txBody>
      </p:sp>
      <p:sp>
        <p:nvSpPr>
          <p:cNvPr id="10" name="Shape 7"/>
          <p:cNvSpPr/>
          <p:nvPr/>
        </p:nvSpPr>
        <p:spPr>
          <a:xfrm>
            <a:off x="5486400" y="1234440"/>
            <a:ext cx="3200400" cy="3017520"/>
          </a:xfrm>
          <a:prstGeom prst="roundRect">
            <a:avLst>
              <a:gd name="adj" fmla="val 2424"/>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Shape 8"/>
          <p:cNvSpPr/>
          <p:nvPr/>
        </p:nvSpPr>
        <p:spPr>
          <a:xfrm>
            <a:off x="5715000" y="1435608"/>
            <a:ext cx="512064" cy="512064"/>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2" name="Image 1" descr="preencoded.png">    </p:cNvPr>
          <p:cNvPicPr>
            <a:picLocks noChangeAspect="1"/>
          </p:cNvPicPr>
          <p:nvPr/>
        </p:nvPicPr>
        <p:blipFill>
          <a:blip r:embed="rId2"/>
          <a:stretch>
            <a:fillRect/>
          </a:stretch>
        </p:blipFill>
        <p:spPr>
          <a:xfrm>
            <a:off x="5848137" y="1568745"/>
            <a:ext cx="245791" cy="245791"/>
          </a:xfrm>
          <a:prstGeom prst="rect">
            <a:avLst/>
          </a:prstGeom>
        </p:spPr>
      </p:pic>
      <p:sp>
        <p:nvSpPr>
          <p:cNvPr id="13" name="Text 9"/>
          <p:cNvSpPr/>
          <p:nvPr/>
        </p:nvSpPr>
        <p:spPr>
          <a:xfrm>
            <a:off x="6327648" y="1463040"/>
            <a:ext cx="2194560" cy="36576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とるべき対応</a:t>
            </a:r>
            <a:endParaRPr lang="en-US" sz="1350" dirty="0"/>
          </a:p>
        </p:txBody>
      </p:sp>
      <p:sp>
        <p:nvSpPr>
          <p:cNvPr id="14" name="Text 10"/>
          <p:cNvSpPr/>
          <p:nvPr/>
        </p:nvSpPr>
        <p:spPr>
          <a:xfrm>
            <a:off x="5760720" y="2011680"/>
            <a:ext cx="2697480" cy="2103120"/>
          </a:xfrm>
          <a:prstGeom prst="rect">
            <a:avLst/>
          </a:prstGeom>
          <a:noFill/>
          <a:ln/>
        </p:spPr>
        <p:txBody>
          <a:bodyPr wrap="square" lIns="0" tIns="0" rIns="0" bIns="0" rtlCol="0" anchor="t"/>
          <a:lstStyle/>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価格をそろえる発言が出た時点で、その場で制止する</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メーカー側も会合をまとめる方向に動かない</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発言内容・経緯を記録し、上長・法務に報告</a:t>
            </a:r>
            <a:endParaRPr lang="en-US" sz="1150" dirty="0"/>
          </a:p>
          <a:p>
            <a:pPr algn="l" marL="177800" indent="-1778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販売価格は各社が独自に決めるものと全員に共有</a:t>
            </a:r>
            <a:endParaRPr lang="en-US" sz="1150" dirty="0"/>
          </a:p>
        </p:txBody>
      </p:sp>
      <p:sp>
        <p:nvSpPr>
          <p:cNvPr id="15"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6"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31</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DAILY CHECKLIST</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日常行動チェックリスト</a:t>
            </a:r>
            <a:endParaRPr lang="en-US" sz="2500" dirty="0"/>
          </a:p>
        </p:txBody>
      </p:sp>
      <p:sp>
        <p:nvSpPr>
          <p:cNvPr id="4" name="Shape 2"/>
          <p:cNvSpPr/>
          <p:nvPr/>
        </p:nvSpPr>
        <p:spPr>
          <a:xfrm>
            <a:off x="457200" y="1280160"/>
            <a:ext cx="3977640" cy="713232"/>
          </a:xfrm>
          <a:prstGeom prst="roundRect">
            <a:avLst>
              <a:gd name="adj" fmla="val 10256"/>
            </a:avLst>
          </a:prstGeom>
          <a:solidFill>
            <a:srgbClr val="FFFFFF"/>
          </a:solidFill>
          <a:ln w="9525">
            <a:solidFill>
              <a:srgbClr val="D4DEE7"/>
            </a:solidFill>
            <a:prstDash val="solid"/>
          </a:ln>
        </p:spPr>
      </p:sp>
      <p:sp>
        <p:nvSpPr>
          <p:cNvPr id="5" name="Shape 3"/>
          <p:cNvSpPr/>
          <p:nvPr/>
        </p:nvSpPr>
        <p:spPr>
          <a:xfrm>
            <a:off x="621792" y="1481328"/>
            <a:ext cx="310896" cy="310896"/>
          </a:xfrm>
          <a:prstGeom prst="roundRect">
            <a:avLst>
              <a:gd name="adj" fmla="val 11765"/>
            </a:avLst>
          </a:prstGeom>
          <a:solidFill>
            <a:srgbClr val="E6F2EB"/>
          </a:solidFill>
          <a:ln w="12700">
            <a:solidFill>
              <a:srgbClr val="2F6B4F"/>
            </a:solidFill>
            <a:prstDash val="solid"/>
          </a:ln>
        </p:spPr>
      </p:sp>
      <p:pic>
        <p:nvPicPr>
          <p:cNvPr id="6" name="Image 0" descr="preencoded.png">    </p:cNvPr>
          <p:cNvPicPr>
            <a:picLocks noChangeAspect="1"/>
          </p:cNvPicPr>
          <p:nvPr/>
        </p:nvPicPr>
        <p:blipFill>
          <a:blip r:embed="rId1"/>
          <a:stretch>
            <a:fillRect/>
          </a:stretch>
        </p:blipFill>
        <p:spPr>
          <a:xfrm>
            <a:off x="662940" y="1522476"/>
            <a:ext cx="228600" cy="228600"/>
          </a:xfrm>
          <a:prstGeom prst="rect">
            <a:avLst/>
          </a:prstGeom>
        </p:spPr>
      </p:pic>
      <p:sp>
        <p:nvSpPr>
          <p:cNvPr id="7" name="Text 4"/>
          <p:cNvSpPr/>
          <p:nvPr/>
        </p:nvSpPr>
        <p:spPr>
          <a:xfrm>
            <a:off x="1051560" y="1316736"/>
            <a:ext cx="3264408" cy="640080"/>
          </a:xfrm>
          <a:prstGeom prst="rect">
            <a:avLst/>
          </a:prstGeom>
          <a:noFill/>
          <a:ln/>
        </p:spPr>
        <p:txBody>
          <a:bodyPr wrap="square" lIns="0" tIns="0" rIns="0" bIns="0" rtlCol="0" anchor="ctr"/>
          <a:lstStyle/>
          <a:p>
            <a:pPr indent="0" marL="0">
              <a:buNone/>
            </a:pPr>
            <a:r>
              <a:rPr lang="en-US" sz="1080" dirty="0">
                <a:solidFill>
                  <a:srgbClr val="1B2733"/>
                </a:solidFill>
                <a:latin typeface="Meiryo" pitchFamily="34" charset="0"/>
                <a:ea typeface="Meiryo" pitchFamily="34" charset="-122"/>
                <a:cs typeface="Meiryo" pitchFamily="34" charset="-120"/>
              </a:rPr>
              <a:t>相手は競合か／話題は競争上重要な情報か、を最初に確認する</a:t>
            </a:r>
            <a:endParaRPr lang="en-US" sz="1080" dirty="0"/>
          </a:p>
        </p:txBody>
      </p:sp>
      <p:sp>
        <p:nvSpPr>
          <p:cNvPr id="8" name="Shape 5"/>
          <p:cNvSpPr/>
          <p:nvPr/>
        </p:nvSpPr>
        <p:spPr>
          <a:xfrm>
            <a:off x="4709160" y="1280160"/>
            <a:ext cx="3977640" cy="713232"/>
          </a:xfrm>
          <a:prstGeom prst="roundRect">
            <a:avLst>
              <a:gd name="adj" fmla="val 10256"/>
            </a:avLst>
          </a:prstGeom>
          <a:solidFill>
            <a:srgbClr val="FFFFFF"/>
          </a:solidFill>
          <a:ln w="9525">
            <a:solidFill>
              <a:srgbClr val="D4DEE7"/>
            </a:solidFill>
            <a:prstDash val="solid"/>
          </a:ln>
        </p:spPr>
      </p:sp>
      <p:sp>
        <p:nvSpPr>
          <p:cNvPr id="9" name="Shape 6"/>
          <p:cNvSpPr/>
          <p:nvPr/>
        </p:nvSpPr>
        <p:spPr>
          <a:xfrm>
            <a:off x="4873752" y="1481328"/>
            <a:ext cx="310896" cy="310896"/>
          </a:xfrm>
          <a:prstGeom prst="roundRect">
            <a:avLst>
              <a:gd name="adj" fmla="val 11765"/>
            </a:avLst>
          </a:prstGeom>
          <a:solidFill>
            <a:srgbClr val="E6F2EB"/>
          </a:solidFill>
          <a:ln w="12700">
            <a:solidFill>
              <a:srgbClr val="2F6B4F"/>
            </a:solidFill>
            <a:prstDash val="solid"/>
          </a:ln>
        </p:spPr>
      </p:sp>
      <p:pic>
        <p:nvPicPr>
          <p:cNvPr id="10" name="Image 1" descr="preencoded.png">    </p:cNvPr>
          <p:cNvPicPr>
            <a:picLocks noChangeAspect="1"/>
          </p:cNvPicPr>
          <p:nvPr/>
        </p:nvPicPr>
        <p:blipFill>
          <a:blip r:embed="rId2"/>
          <a:stretch>
            <a:fillRect/>
          </a:stretch>
        </p:blipFill>
        <p:spPr>
          <a:xfrm>
            <a:off x="4914900" y="1522476"/>
            <a:ext cx="228600" cy="228600"/>
          </a:xfrm>
          <a:prstGeom prst="rect">
            <a:avLst/>
          </a:prstGeom>
        </p:spPr>
      </p:pic>
      <p:sp>
        <p:nvSpPr>
          <p:cNvPr id="11" name="Text 7"/>
          <p:cNvSpPr/>
          <p:nvPr/>
        </p:nvSpPr>
        <p:spPr>
          <a:xfrm>
            <a:off x="5303520" y="1316736"/>
            <a:ext cx="3264408" cy="640080"/>
          </a:xfrm>
          <a:prstGeom prst="rect">
            <a:avLst/>
          </a:prstGeom>
          <a:noFill/>
          <a:ln/>
        </p:spPr>
        <p:txBody>
          <a:bodyPr wrap="square" lIns="0" tIns="0" rIns="0" bIns="0" rtlCol="0" anchor="ctr"/>
          <a:lstStyle/>
          <a:p>
            <a:pPr indent="0" marL="0">
              <a:buNone/>
            </a:pPr>
            <a:r>
              <a:rPr lang="en-US" sz="1080" dirty="0">
                <a:solidFill>
                  <a:srgbClr val="1B2733"/>
                </a:solidFill>
                <a:latin typeface="Meiryo" pitchFamily="34" charset="0"/>
                <a:ea typeface="Meiryo" pitchFamily="34" charset="-122"/>
                <a:cs typeface="Meiryo" pitchFamily="34" charset="-120"/>
              </a:rPr>
              <a:t>価格・数量・顧客・地域・入札・将来計画は競合と話さない</a:t>
            </a:r>
            <a:endParaRPr lang="en-US" sz="1080" dirty="0"/>
          </a:p>
        </p:txBody>
      </p:sp>
      <p:sp>
        <p:nvSpPr>
          <p:cNvPr id="12" name="Shape 8"/>
          <p:cNvSpPr/>
          <p:nvPr/>
        </p:nvSpPr>
        <p:spPr>
          <a:xfrm>
            <a:off x="457200" y="2048256"/>
            <a:ext cx="3977640" cy="713232"/>
          </a:xfrm>
          <a:prstGeom prst="roundRect">
            <a:avLst>
              <a:gd name="adj" fmla="val 10256"/>
            </a:avLst>
          </a:prstGeom>
          <a:solidFill>
            <a:srgbClr val="FFFFFF"/>
          </a:solidFill>
          <a:ln w="9525">
            <a:solidFill>
              <a:srgbClr val="D4DEE7"/>
            </a:solidFill>
            <a:prstDash val="solid"/>
          </a:ln>
        </p:spPr>
      </p:sp>
      <p:sp>
        <p:nvSpPr>
          <p:cNvPr id="13" name="Shape 9"/>
          <p:cNvSpPr/>
          <p:nvPr/>
        </p:nvSpPr>
        <p:spPr>
          <a:xfrm>
            <a:off x="621792" y="2249424"/>
            <a:ext cx="310896" cy="310896"/>
          </a:xfrm>
          <a:prstGeom prst="roundRect">
            <a:avLst>
              <a:gd name="adj" fmla="val 11765"/>
            </a:avLst>
          </a:prstGeom>
          <a:solidFill>
            <a:srgbClr val="E6F2EB"/>
          </a:solidFill>
          <a:ln w="12700">
            <a:solidFill>
              <a:srgbClr val="2F6B4F"/>
            </a:solidFill>
            <a:prstDash val="solid"/>
          </a:ln>
        </p:spPr>
      </p:sp>
      <p:pic>
        <p:nvPicPr>
          <p:cNvPr id="14" name="Image 2" descr="preencoded.png">    </p:cNvPr>
          <p:cNvPicPr>
            <a:picLocks noChangeAspect="1"/>
          </p:cNvPicPr>
          <p:nvPr/>
        </p:nvPicPr>
        <p:blipFill>
          <a:blip r:embed="rId3"/>
          <a:stretch>
            <a:fillRect/>
          </a:stretch>
        </p:blipFill>
        <p:spPr>
          <a:xfrm>
            <a:off x="662940" y="2290572"/>
            <a:ext cx="228600" cy="228600"/>
          </a:xfrm>
          <a:prstGeom prst="rect">
            <a:avLst/>
          </a:prstGeom>
        </p:spPr>
      </p:pic>
      <p:sp>
        <p:nvSpPr>
          <p:cNvPr id="15" name="Text 10"/>
          <p:cNvSpPr/>
          <p:nvPr/>
        </p:nvSpPr>
        <p:spPr>
          <a:xfrm>
            <a:off x="1051560" y="2084832"/>
            <a:ext cx="3264408" cy="640080"/>
          </a:xfrm>
          <a:prstGeom prst="rect">
            <a:avLst/>
          </a:prstGeom>
          <a:noFill/>
          <a:ln/>
        </p:spPr>
        <p:txBody>
          <a:bodyPr wrap="square" lIns="0" tIns="0" rIns="0" bIns="0" rtlCol="0" anchor="ctr"/>
          <a:lstStyle/>
          <a:p>
            <a:pPr indent="0" marL="0">
              <a:buNone/>
            </a:pPr>
            <a:r>
              <a:rPr lang="en-US" sz="1080" dirty="0">
                <a:solidFill>
                  <a:srgbClr val="1B2733"/>
                </a:solidFill>
                <a:latin typeface="Meiryo" pitchFamily="34" charset="0"/>
                <a:ea typeface="Meiryo" pitchFamily="34" charset="-122"/>
                <a:cs typeface="Meiryo" pitchFamily="34" charset="-120"/>
              </a:rPr>
              <a:t>業界団体・懇親会・展示会・チャット・SNSでも同じ基準で行動する</a:t>
            </a:r>
            <a:endParaRPr lang="en-US" sz="1080" dirty="0"/>
          </a:p>
        </p:txBody>
      </p:sp>
      <p:sp>
        <p:nvSpPr>
          <p:cNvPr id="16" name="Shape 11"/>
          <p:cNvSpPr/>
          <p:nvPr/>
        </p:nvSpPr>
        <p:spPr>
          <a:xfrm>
            <a:off x="4709160" y="2048256"/>
            <a:ext cx="3977640" cy="713232"/>
          </a:xfrm>
          <a:prstGeom prst="roundRect">
            <a:avLst>
              <a:gd name="adj" fmla="val 10256"/>
            </a:avLst>
          </a:prstGeom>
          <a:solidFill>
            <a:srgbClr val="FFFFFF"/>
          </a:solidFill>
          <a:ln w="9525">
            <a:solidFill>
              <a:srgbClr val="D4DEE7"/>
            </a:solidFill>
            <a:prstDash val="solid"/>
          </a:ln>
        </p:spPr>
      </p:sp>
      <p:sp>
        <p:nvSpPr>
          <p:cNvPr id="17" name="Shape 12"/>
          <p:cNvSpPr/>
          <p:nvPr/>
        </p:nvSpPr>
        <p:spPr>
          <a:xfrm>
            <a:off x="4873752" y="2249424"/>
            <a:ext cx="310896" cy="310896"/>
          </a:xfrm>
          <a:prstGeom prst="roundRect">
            <a:avLst>
              <a:gd name="adj" fmla="val 11765"/>
            </a:avLst>
          </a:prstGeom>
          <a:solidFill>
            <a:srgbClr val="E6F2EB"/>
          </a:solidFill>
          <a:ln w="12700">
            <a:solidFill>
              <a:srgbClr val="2F6B4F"/>
            </a:solidFill>
            <a:prstDash val="solid"/>
          </a:ln>
        </p:spPr>
      </p:sp>
      <p:pic>
        <p:nvPicPr>
          <p:cNvPr id="18" name="Image 3" descr="preencoded.png">    </p:cNvPr>
          <p:cNvPicPr>
            <a:picLocks noChangeAspect="1"/>
          </p:cNvPicPr>
          <p:nvPr/>
        </p:nvPicPr>
        <p:blipFill>
          <a:blip r:embed="rId4"/>
          <a:stretch>
            <a:fillRect/>
          </a:stretch>
        </p:blipFill>
        <p:spPr>
          <a:xfrm>
            <a:off x="4914900" y="2290572"/>
            <a:ext cx="228600" cy="228600"/>
          </a:xfrm>
          <a:prstGeom prst="rect">
            <a:avLst/>
          </a:prstGeom>
        </p:spPr>
      </p:pic>
      <p:sp>
        <p:nvSpPr>
          <p:cNvPr id="19" name="Text 13"/>
          <p:cNvSpPr/>
          <p:nvPr/>
        </p:nvSpPr>
        <p:spPr>
          <a:xfrm>
            <a:off x="5303520" y="2084832"/>
            <a:ext cx="3264408" cy="640080"/>
          </a:xfrm>
          <a:prstGeom prst="rect">
            <a:avLst/>
          </a:prstGeom>
          <a:noFill/>
          <a:ln/>
        </p:spPr>
        <p:txBody>
          <a:bodyPr wrap="square" lIns="0" tIns="0" rIns="0" bIns="0" rtlCol="0" anchor="ctr"/>
          <a:lstStyle/>
          <a:p>
            <a:pPr indent="0" marL="0">
              <a:buNone/>
            </a:pPr>
            <a:r>
              <a:rPr lang="en-US" sz="1080" dirty="0">
                <a:solidFill>
                  <a:srgbClr val="1B2733"/>
                </a:solidFill>
                <a:latin typeface="Meiryo" pitchFamily="34" charset="0"/>
                <a:ea typeface="Meiryo" pitchFamily="34" charset="-122"/>
                <a:cs typeface="Meiryo" pitchFamily="34" charset="-120"/>
              </a:rPr>
              <a:t>危険な話題が出たら「止める・反対・離脱・記録・報告」</a:t>
            </a:r>
            <a:endParaRPr lang="en-US" sz="1080" dirty="0"/>
          </a:p>
        </p:txBody>
      </p:sp>
      <p:sp>
        <p:nvSpPr>
          <p:cNvPr id="20" name="Shape 14"/>
          <p:cNvSpPr/>
          <p:nvPr/>
        </p:nvSpPr>
        <p:spPr>
          <a:xfrm>
            <a:off x="457200" y="2816352"/>
            <a:ext cx="3977640" cy="713232"/>
          </a:xfrm>
          <a:prstGeom prst="roundRect">
            <a:avLst>
              <a:gd name="adj" fmla="val 10256"/>
            </a:avLst>
          </a:prstGeom>
          <a:solidFill>
            <a:srgbClr val="FFFFFF"/>
          </a:solidFill>
          <a:ln w="9525">
            <a:solidFill>
              <a:srgbClr val="D4DEE7"/>
            </a:solidFill>
            <a:prstDash val="solid"/>
          </a:ln>
        </p:spPr>
      </p:sp>
      <p:sp>
        <p:nvSpPr>
          <p:cNvPr id="21" name="Shape 15"/>
          <p:cNvSpPr/>
          <p:nvPr/>
        </p:nvSpPr>
        <p:spPr>
          <a:xfrm>
            <a:off x="621792" y="3017520"/>
            <a:ext cx="310896" cy="310896"/>
          </a:xfrm>
          <a:prstGeom prst="roundRect">
            <a:avLst>
              <a:gd name="adj" fmla="val 11765"/>
            </a:avLst>
          </a:prstGeom>
          <a:solidFill>
            <a:srgbClr val="E6F2EB"/>
          </a:solidFill>
          <a:ln w="12700">
            <a:solidFill>
              <a:srgbClr val="2F6B4F"/>
            </a:solidFill>
            <a:prstDash val="solid"/>
          </a:ln>
        </p:spPr>
      </p:sp>
      <p:pic>
        <p:nvPicPr>
          <p:cNvPr id="22" name="Image 4" descr="preencoded.png">    </p:cNvPr>
          <p:cNvPicPr>
            <a:picLocks noChangeAspect="1"/>
          </p:cNvPicPr>
          <p:nvPr/>
        </p:nvPicPr>
        <p:blipFill>
          <a:blip r:embed="rId5"/>
          <a:stretch>
            <a:fillRect/>
          </a:stretch>
        </p:blipFill>
        <p:spPr>
          <a:xfrm>
            <a:off x="662940" y="3058668"/>
            <a:ext cx="228600" cy="228600"/>
          </a:xfrm>
          <a:prstGeom prst="rect">
            <a:avLst/>
          </a:prstGeom>
        </p:spPr>
      </p:pic>
      <p:sp>
        <p:nvSpPr>
          <p:cNvPr id="23" name="Text 16"/>
          <p:cNvSpPr/>
          <p:nvPr/>
        </p:nvSpPr>
        <p:spPr>
          <a:xfrm>
            <a:off x="1051560" y="2852928"/>
            <a:ext cx="3264408" cy="640080"/>
          </a:xfrm>
          <a:prstGeom prst="rect">
            <a:avLst/>
          </a:prstGeom>
          <a:noFill/>
          <a:ln/>
        </p:spPr>
        <p:txBody>
          <a:bodyPr wrap="square" lIns="0" tIns="0" rIns="0" bIns="0" rtlCol="0" anchor="ctr"/>
          <a:lstStyle/>
          <a:p>
            <a:pPr indent="0" marL="0">
              <a:buNone/>
            </a:pPr>
            <a:r>
              <a:rPr lang="en-US" sz="1080" dirty="0">
                <a:solidFill>
                  <a:srgbClr val="1B2733"/>
                </a:solidFill>
                <a:latin typeface="Meiryo" pitchFamily="34" charset="0"/>
                <a:ea typeface="Meiryo" pitchFamily="34" charset="-122"/>
                <a:cs typeface="Meiryo" pitchFamily="34" charset="-120"/>
              </a:rPr>
              <a:t>入札・見積・コンペでは受注者・価格・辞退・順番を調整しない</a:t>
            </a:r>
            <a:endParaRPr lang="en-US" sz="1080" dirty="0"/>
          </a:p>
        </p:txBody>
      </p:sp>
      <p:sp>
        <p:nvSpPr>
          <p:cNvPr id="24" name="Shape 17"/>
          <p:cNvSpPr/>
          <p:nvPr/>
        </p:nvSpPr>
        <p:spPr>
          <a:xfrm>
            <a:off x="4709160" y="2816352"/>
            <a:ext cx="3977640" cy="713232"/>
          </a:xfrm>
          <a:prstGeom prst="roundRect">
            <a:avLst>
              <a:gd name="adj" fmla="val 10256"/>
            </a:avLst>
          </a:prstGeom>
          <a:solidFill>
            <a:srgbClr val="FFFFFF"/>
          </a:solidFill>
          <a:ln w="9525">
            <a:solidFill>
              <a:srgbClr val="D4DEE7"/>
            </a:solidFill>
            <a:prstDash val="solid"/>
          </a:ln>
        </p:spPr>
      </p:sp>
      <p:sp>
        <p:nvSpPr>
          <p:cNvPr id="25" name="Shape 18"/>
          <p:cNvSpPr/>
          <p:nvPr/>
        </p:nvSpPr>
        <p:spPr>
          <a:xfrm>
            <a:off x="4873752" y="3017520"/>
            <a:ext cx="310896" cy="310896"/>
          </a:xfrm>
          <a:prstGeom prst="roundRect">
            <a:avLst>
              <a:gd name="adj" fmla="val 11765"/>
            </a:avLst>
          </a:prstGeom>
          <a:solidFill>
            <a:srgbClr val="E6F2EB"/>
          </a:solidFill>
          <a:ln w="12700">
            <a:solidFill>
              <a:srgbClr val="2F6B4F"/>
            </a:solidFill>
            <a:prstDash val="solid"/>
          </a:ln>
        </p:spPr>
      </p:sp>
      <p:pic>
        <p:nvPicPr>
          <p:cNvPr id="26" name="Image 5" descr="preencoded.png">    </p:cNvPr>
          <p:cNvPicPr>
            <a:picLocks noChangeAspect="1"/>
          </p:cNvPicPr>
          <p:nvPr/>
        </p:nvPicPr>
        <p:blipFill>
          <a:blip r:embed="rId6"/>
          <a:stretch>
            <a:fillRect/>
          </a:stretch>
        </p:blipFill>
        <p:spPr>
          <a:xfrm>
            <a:off x="4914900" y="3058668"/>
            <a:ext cx="228600" cy="228600"/>
          </a:xfrm>
          <a:prstGeom prst="rect">
            <a:avLst/>
          </a:prstGeom>
        </p:spPr>
      </p:pic>
      <p:sp>
        <p:nvSpPr>
          <p:cNvPr id="27" name="Text 19"/>
          <p:cNvSpPr/>
          <p:nvPr/>
        </p:nvSpPr>
        <p:spPr>
          <a:xfrm>
            <a:off x="5303520" y="2852928"/>
            <a:ext cx="3264408" cy="640080"/>
          </a:xfrm>
          <a:prstGeom prst="rect">
            <a:avLst/>
          </a:prstGeom>
          <a:noFill/>
          <a:ln/>
        </p:spPr>
        <p:txBody>
          <a:bodyPr wrap="square" lIns="0" tIns="0" rIns="0" bIns="0" rtlCol="0" anchor="ctr"/>
          <a:lstStyle/>
          <a:p>
            <a:pPr indent="0" marL="0">
              <a:buNone/>
            </a:pPr>
            <a:r>
              <a:rPr lang="en-US" sz="1080" dirty="0">
                <a:solidFill>
                  <a:srgbClr val="1B2733"/>
                </a:solidFill>
                <a:latin typeface="Meiryo" pitchFamily="34" charset="0"/>
                <a:ea typeface="Meiryo" pitchFamily="34" charset="-122"/>
                <a:cs typeface="Meiryo" pitchFamily="34" charset="-120"/>
              </a:rPr>
              <a:t>統計・公表・過去情報でも、粒度・時期・相手に注意する</a:t>
            </a:r>
            <a:endParaRPr lang="en-US" sz="1080" dirty="0"/>
          </a:p>
        </p:txBody>
      </p:sp>
      <p:sp>
        <p:nvSpPr>
          <p:cNvPr id="28" name="Shape 20"/>
          <p:cNvSpPr/>
          <p:nvPr/>
        </p:nvSpPr>
        <p:spPr>
          <a:xfrm>
            <a:off x="457200" y="3584448"/>
            <a:ext cx="3977640" cy="713232"/>
          </a:xfrm>
          <a:prstGeom prst="roundRect">
            <a:avLst>
              <a:gd name="adj" fmla="val 10256"/>
            </a:avLst>
          </a:prstGeom>
          <a:solidFill>
            <a:srgbClr val="FFFFFF"/>
          </a:solidFill>
          <a:ln w="9525">
            <a:solidFill>
              <a:srgbClr val="D4DEE7"/>
            </a:solidFill>
            <a:prstDash val="solid"/>
          </a:ln>
        </p:spPr>
      </p:sp>
      <p:sp>
        <p:nvSpPr>
          <p:cNvPr id="29" name="Shape 21"/>
          <p:cNvSpPr/>
          <p:nvPr/>
        </p:nvSpPr>
        <p:spPr>
          <a:xfrm>
            <a:off x="621792" y="3785616"/>
            <a:ext cx="310896" cy="310896"/>
          </a:xfrm>
          <a:prstGeom prst="roundRect">
            <a:avLst>
              <a:gd name="adj" fmla="val 11765"/>
            </a:avLst>
          </a:prstGeom>
          <a:solidFill>
            <a:srgbClr val="E6F2EB"/>
          </a:solidFill>
          <a:ln w="12700">
            <a:solidFill>
              <a:srgbClr val="2F6B4F"/>
            </a:solidFill>
            <a:prstDash val="solid"/>
          </a:ln>
        </p:spPr>
      </p:sp>
      <p:pic>
        <p:nvPicPr>
          <p:cNvPr id="30" name="Image 6" descr="preencoded.png">    </p:cNvPr>
          <p:cNvPicPr>
            <a:picLocks noChangeAspect="1"/>
          </p:cNvPicPr>
          <p:nvPr/>
        </p:nvPicPr>
        <p:blipFill>
          <a:blip r:embed="rId7"/>
          <a:stretch>
            <a:fillRect/>
          </a:stretch>
        </p:blipFill>
        <p:spPr>
          <a:xfrm>
            <a:off x="662940" y="3826764"/>
            <a:ext cx="228600" cy="228600"/>
          </a:xfrm>
          <a:prstGeom prst="rect">
            <a:avLst/>
          </a:prstGeom>
        </p:spPr>
      </p:pic>
      <p:sp>
        <p:nvSpPr>
          <p:cNvPr id="31" name="Text 22"/>
          <p:cNvSpPr/>
          <p:nvPr/>
        </p:nvSpPr>
        <p:spPr>
          <a:xfrm>
            <a:off x="1051560" y="3621024"/>
            <a:ext cx="3264408" cy="640080"/>
          </a:xfrm>
          <a:prstGeom prst="rect">
            <a:avLst/>
          </a:prstGeom>
          <a:noFill/>
          <a:ln/>
        </p:spPr>
        <p:txBody>
          <a:bodyPr wrap="square" lIns="0" tIns="0" rIns="0" bIns="0" rtlCol="0" anchor="ctr"/>
          <a:lstStyle/>
          <a:p>
            <a:pPr indent="0" marL="0">
              <a:buNone/>
            </a:pPr>
            <a:r>
              <a:rPr lang="en-US" sz="1080" dirty="0">
                <a:solidFill>
                  <a:srgbClr val="1B2733"/>
                </a:solidFill>
                <a:latin typeface="Meiryo" pitchFamily="34" charset="0"/>
                <a:ea typeface="Meiryo" pitchFamily="34" charset="-122"/>
                <a:cs typeface="Meiryo" pitchFamily="34" charset="-120"/>
              </a:rPr>
              <a:t>メール・チャット・議事録・メモは消さずに保存する</a:t>
            </a:r>
            <a:endParaRPr lang="en-US" sz="1080" dirty="0"/>
          </a:p>
        </p:txBody>
      </p:sp>
      <p:sp>
        <p:nvSpPr>
          <p:cNvPr id="32" name="Shape 23"/>
          <p:cNvSpPr/>
          <p:nvPr/>
        </p:nvSpPr>
        <p:spPr>
          <a:xfrm>
            <a:off x="4709160" y="3584448"/>
            <a:ext cx="3977640" cy="713232"/>
          </a:xfrm>
          <a:prstGeom prst="roundRect">
            <a:avLst>
              <a:gd name="adj" fmla="val 10256"/>
            </a:avLst>
          </a:prstGeom>
          <a:solidFill>
            <a:srgbClr val="FFFFFF"/>
          </a:solidFill>
          <a:ln w="9525">
            <a:solidFill>
              <a:srgbClr val="D4DEE7"/>
            </a:solidFill>
            <a:prstDash val="solid"/>
          </a:ln>
        </p:spPr>
      </p:sp>
      <p:sp>
        <p:nvSpPr>
          <p:cNvPr id="33" name="Shape 24"/>
          <p:cNvSpPr/>
          <p:nvPr/>
        </p:nvSpPr>
        <p:spPr>
          <a:xfrm>
            <a:off x="4873752" y="3785616"/>
            <a:ext cx="310896" cy="310896"/>
          </a:xfrm>
          <a:prstGeom prst="roundRect">
            <a:avLst>
              <a:gd name="adj" fmla="val 11765"/>
            </a:avLst>
          </a:prstGeom>
          <a:solidFill>
            <a:srgbClr val="E6F2EB"/>
          </a:solidFill>
          <a:ln w="12700">
            <a:solidFill>
              <a:srgbClr val="2F6B4F"/>
            </a:solidFill>
            <a:prstDash val="solid"/>
          </a:ln>
        </p:spPr>
      </p:sp>
      <p:pic>
        <p:nvPicPr>
          <p:cNvPr id="34" name="Image 7" descr="preencoded.png">    </p:cNvPr>
          <p:cNvPicPr>
            <a:picLocks noChangeAspect="1"/>
          </p:cNvPicPr>
          <p:nvPr/>
        </p:nvPicPr>
        <p:blipFill>
          <a:blip r:embed="rId8"/>
          <a:stretch>
            <a:fillRect/>
          </a:stretch>
        </p:blipFill>
        <p:spPr>
          <a:xfrm>
            <a:off x="4914900" y="3826764"/>
            <a:ext cx="228600" cy="228600"/>
          </a:xfrm>
          <a:prstGeom prst="rect">
            <a:avLst/>
          </a:prstGeom>
        </p:spPr>
      </p:pic>
      <p:sp>
        <p:nvSpPr>
          <p:cNvPr id="35" name="Text 25"/>
          <p:cNvSpPr/>
          <p:nvPr/>
        </p:nvSpPr>
        <p:spPr>
          <a:xfrm>
            <a:off x="5303520" y="3621024"/>
            <a:ext cx="3264408" cy="640080"/>
          </a:xfrm>
          <a:prstGeom prst="rect">
            <a:avLst/>
          </a:prstGeom>
          <a:noFill/>
          <a:ln/>
        </p:spPr>
        <p:txBody>
          <a:bodyPr wrap="square" lIns="0" tIns="0" rIns="0" bIns="0" rtlCol="0" anchor="ctr"/>
          <a:lstStyle/>
          <a:p>
            <a:pPr indent="0" marL="0">
              <a:buNone/>
            </a:pPr>
            <a:r>
              <a:rPr lang="en-US" sz="1080" dirty="0">
                <a:solidFill>
                  <a:srgbClr val="1B2733"/>
                </a:solidFill>
                <a:latin typeface="Meiryo" pitchFamily="34" charset="0"/>
                <a:ea typeface="Meiryo" pitchFamily="34" charset="-122"/>
                <a:cs typeface="Meiryo" pitchFamily="34" charset="-120"/>
              </a:rPr>
              <a:t>迷ったら発言せず、上長・法務・コンプライアンスに相談する</a:t>
            </a:r>
            <a:endParaRPr lang="en-US" sz="1080" dirty="0"/>
          </a:p>
        </p:txBody>
      </p:sp>
      <p:sp>
        <p:nvSpPr>
          <p:cNvPr id="36" name="Text 26"/>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37" name="Text 27"/>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32</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BEFORE &amp; AFTER</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競合接触の事前確認・事後報告</a:t>
            </a:r>
            <a:endParaRPr lang="en-US" sz="2500" dirty="0"/>
          </a:p>
        </p:txBody>
      </p:sp>
      <p:sp>
        <p:nvSpPr>
          <p:cNvPr id="4" name="Shape 2"/>
          <p:cNvSpPr/>
          <p:nvPr/>
        </p:nvSpPr>
        <p:spPr>
          <a:xfrm>
            <a:off x="457200" y="1280160"/>
            <a:ext cx="3977640" cy="2834640"/>
          </a:xfrm>
          <a:prstGeom prst="roundRect">
            <a:avLst>
              <a:gd name="adj" fmla="val 2581"/>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81328"/>
            <a:ext cx="530352" cy="530352"/>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23692" y="1619220"/>
            <a:ext cx="254569" cy="254569"/>
          </a:xfrm>
          <a:prstGeom prst="rect">
            <a:avLst/>
          </a:prstGeom>
        </p:spPr>
      </p:pic>
      <p:sp>
        <p:nvSpPr>
          <p:cNvPr id="7" name="Text 4"/>
          <p:cNvSpPr/>
          <p:nvPr/>
        </p:nvSpPr>
        <p:spPr>
          <a:xfrm>
            <a:off x="1325880" y="1508760"/>
            <a:ext cx="2926080" cy="457200"/>
          </a:xfrm>
          <a:prstGeom prst="rect">
            <a:avLst/>
          </a:prstGeom>
          <a:noFill/>
          <a:ln/>
        </p:spPr>
        <p:txBody>
          <a:bodyPr wrap="square" lIns="0" tIns="0" rIns="0" bIns="0" rtlCol="0" anchor="ctr"/>
          <a:lstStyle/>
          <a:p>
            <a:pPr indent="0" marL="0">
              <a:buNone/>
            </a:pPr>
            <a:r>
              <a:rPr lang="en-US" sz="1400" b="1" dirty="0">
                <a:solidFill>
                  <a:srgbClr val="237A75"/>
                </a:solidFill>
                <a:latin typeface="Meiryo" pitchFamily="34" charset="0"/>
                <a:ea typeface="Meiryo" pitchFamily="34" charset="-122"/>
                <a:cs typeface="Meiryo" pitchFamily="34" charset="-120"/>
              </a:rPr>
              <a:t>会う前（事前）</a:t>
            </a:r>
            <a:endParaRPr lang="en-US" sz="1400" dirty="0"/>
          </a:p>
        </p:txBody>
      </p:sp>
      <p:sp>
        <p:nvSpPr>
          <p:cNvPr id="8" name="Text 5"/>
          <p:cNvSpPr/>
          <p:nvPr/>
        </p:nvSpPr>
        <p:spPr>
          <a:xfrm>
            <a:off x="731520" y="2148840"/>
            <a:ext cx="3474720" cy="1828800"/>
          </a:xfrm>
          <a:prstGeom prst="rect">
            <a:avLst/>
          </a:prstGeom>
          <a:noFill/>
          <a:ln/>
        </p:spPr>
        <p:txBody>
          <a:bodyPr wrap="square" lIns="0" tIns="0" rIns="0" bIns="0" rtlCol="0" anchor="t"/>
          <a:lstStyle/>
          <a:p>
            <a:pPr algn="l" marL="177800" indent="-177800">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相手・会合の目的・議題・出席者・資料を確認</a:t>
            </a:r>
            <a:endParaRPr lang="en-US" sz="1150" dirty="0"/>
          </a:p>
          <a:p>
            <a:pPr algn="l" marL="177800" indent="-177800">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価格・数量・顧客・地域・入札・将来計画が議題にないか</a:t>
            </a:r>
            <a:endParaRPr lang="en-US" sz="1150" dirty="0"/>
          </a:p>
          <a:p>
            <a:pPr algn="l" marL="177800" indent="-177800">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必要なら法務・コンプライアンスに事前相談</a:t>
            </a:r>
            <a:endParaRPr lang="en-US" sz="1150" dirty="0"/>
          </a:p>
          <a:p>
            <a:pPr algn="l" marL="177800" indent="-177800">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議事録を残す予定があるか確認</a:t>
            </a:r>
            <a:endParaRPr lang="en-US" sz="1150" dirty="0"/>
          </a:p>
        </p:txBody>
      </p:sp>
      <p:sp>
        <p:nvSpPr>
          <p:cNvPr id="9" name="Shape 6"/>
          <p:cNvSpPr/>
          <p:nvPr/>
        </p:nvSpPr>
        <p:spPr>
          <a:xfrm>
            <a:off x="4709160" y="1280160"/>
            <a:ext cx="3977640" cy="2834640"/>
          </a:xfrm>
          <a:prstGeom prst="roundRect">
            <a:avLst>
              <a:gd name="adj" fmla="val 2581"/>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0" name="Shape 7"/>
          <p:cNvSpPr/>
          <p:nvPr/>
        </p:nvSpPr>
        <p:spPr>
          <a:xfrm>
            <a:off x="4937760" y="1481328"/>
            <a:ext cx="530352" cy="530352"/>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11" name="Image 1" descr="preencoded.png">    </p:cNvPr>
          <p:cNvPicPr>
            <a:picLocks noChangeAspect="1"/>
          </p:cNvPicPr>
          <p:nvPr/>
        </p:nvPicPr>
        <p:blipFill>
          <a:blip r:embed="rId2"/>
          <a:stretch>
            <a:fillRect/>
          </a:stretch>
        </p:blipFill>
        <p:spPr>
          <a:xfrm>
            <a:off x="5075652" y="1619220"/>
            <a:ext cx="254569" cy="254569"/>
          </a:xfrm>
          <a:prstGeom prst="rect">
            <a:avLst/>
          </a:prstGeom>
        </p:spPr>
      </p:pic>
      <p:sp>
        <p:nvSpPr>
          <p:cNvPr id="12" name="Text 8"/>
          <p:cNvSpPr/>
          <p:nvPr/>
        </p:nvSpPr>
        <p:spPr>
          <a:xfrm>
            <a:off x="5577840" y="1508760"/>
            <a:ext cx="2926080" cy="457200"/>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会った後（事後）</a:t>
            </a:r>
            <a:endParaRPr lang="en-US" sz="1400" dirty="0"/>
          </a:p>
        </p:txBody>
      </p:sp>
      <p:sp>
        <p:nvSpPr>
          <p:cNvPr id="13" name="Text 9"/>
          <p:cNvSpPr/>
          <p:nvPr/>
        </p:nvSpPr>
        <p:spPr>
          <a:xfrm>
            <a:off x="4983480" y="2148840"/>
            <a:ext cx="3474720" cy="1828800"/>
          </a:xfrm>
          <a:prstGeom prst="rect">
            <a:avLst/>
          </a:prstGeom>
          <a:noFill/>
          <a:ln/>
        </p:spPr>
        <p:txBody>
          <a:bodyPr wrap="square" lIns="0" tIns="0" rIns="0" bIns="0" rtlCol="0" anchor="t"/>
          <a:lstStyle/>
          <a:p>
            <a:pPr algn="l" marL="177800" indent="-177800">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話題になった事項・自社の対応を記録</a:t>
            </a:r>
            <a:endParaRPr lang="en-US" sz="1150" dirty="0"/>
          </a:p>
          <a:p>
            <a:pPr algn="l" marL="177800" indent="-177800">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危険な話題があれば速やかに報告</a:t>
            </a:r>
            <a:endParaRPr lang="en-US" sz="1150" dirty="0"/>
          </a:p>
          <a:p>
            <a:pPr algn="l" marL="177800" indent="-177800">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資料・メール・チャット・メモを保存</a:t>
            </a:r>
            <a:endParaRPr lang="en-US" sz="1150" dirty="0"/>
          </a:p>
          <a:p>
            <a:pPr algn="l" marL="177800" indent="-177800">
              <a:spcAft>
                <a:spcPts val="900"/>
              </a:spcAft>
              <a:buSzPct val="100000"/>
              <a:buChar char="•"/>
            </a:pPr>
            <a:r>
              <a:rPr lang="en-US" sz="1150" dirty="0">
                <a:solidFill>
                  <a:srgbClr val="263238"/>
                </a:solidFill>
                <a:latin typeface="Meiryo" pitchFamily="34" charset="0"/>
                <a:ea typeface="Meiryo" pitchFamily="34" charset="-122"/>
                <a:cs typeface="Meiryo" pitchFamily="34" charset="-120"/>
              </a:rPr>
              <a:t>懇親会・二次会・チャットの続きにも注意</a:t>
            </a:r>
            <a:endParaRPr lang="en-US" sz="1150" dirty="0"/>
          </a:p>
        </p:txBody>
      </p:sp>
      <p:sp>
        <p:nvSpPr>
          <p:cNvPr id="14" name="Text 10"/>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5" name="Text 11"/>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33</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16314F"/>
        </a:solidFill>
      </p:bgPr>
    </p:bg>
    <p:spTree>
      <p:nvGrpSpPr>
        <p:cNvPr id="1" name=""/>
        <p:cNvGrpSpPr/>
        <p:nvPr/>
      </p:nvGrpSpPr>
      <p:grpSpPr>
        <a:xfrm>
          <a:off x="0" y="0"/>
          <a:ext cx="0" cy="0"/>
          <a:chOff x="0" y="0"/>
          <a:chExt cx="0" cy="0"/>
        </a:xfrm>
      </p:grpSpPr>
      <p:sp>
        <p:nvSpPr>
          <p:cNvPr id="2" name="Text 0"/>
          <p:cNvSpPr/>
          <p:nvPr/>
        </p:nvSpPr>
        <p:spPr>
          <a:xfrm>
            <a:off x="457200" y="41148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ACTION PRINCIPLES</a:t>
            </a:r>
            <a:endParaRPr lang="en-US" sz="1200" dirty="0"/>
          </a:p>
        </p:txBody>
      </p:sp>
      <p:sp>
        <p:nvSpPr>
          <p:cNvPr id="3" name="Text 1"/>
          <p:cNvSpPr/>
          <p:nvPr/>
        </p:nvSpPr>
        <p:spPr>
          <a:xfrm>
            <a:off x="457200" y="676656"/>
            <a:ext cx="8229600" cy="502920"/>
          </a:xfrm>
          <a:prstGeom prst="rect">
            <a:avLst/>
          </a:prstGeom>
          <a:noFill/>
          <a:ln/>
        </p:spPr>
        <p:txBody>
          <a:bodyPr wrap="square" lIns="0" tIns="0" rIns="0" bIns="0" rtlCol="0" anchor="ctr"/>
          <a:lstStyle/>
          <a:p>
            <a:pPr indent="0" marL="0">
              <a:buNone/>
            </a:pPr>
            <a:r>
              <a:rPr lang="en-US" sz="2200" b="1" dirty="0">
                <a:solidFill>
                  <a:srgbClr val="FFFFFF"/>
                </a:solidFill>
                <a:latin typeface="Meiryo" pitchFamily="34" charset="0"/>
                <a:ea typeface="Meiryo" pitchFamily="34" charset="-122"/>
                <a:cs typeface="Meiryo" pitchFamily="34" charset="-120"/>
              </a:rPr>
              <a:t>行動原則 ― 迷ったら、話さない・記録する・相談する</a:t>
            </a:r>
            <a:endParaRPr lang="en-US" sz="2200" dirty="0"/>
          </a:p>
        </p:txBody>
      </p:sp>
      <p:sp>
        <p:nvSpPr>
          <p:cNvPr id="4" name="Shape 2"/>
          <p:cNvSpPr/>
          <p:nvPr/>
        </p:nvSpPr>
        <p:spPr>
          <a:xfrm>
            <a:off x="457200" y="1371600"/>
            <a:ext cx="1851660" cy="1554480"/>
          </a:xfrm>
          <a:prstGeom prst="roundRect">
            <a:avLst>
              <a:gd name="adj" fmla="val 4706"/>
            </a:avLst>
          </a:prstGeom>
          <a:solidFill>
            <a:srgbClr val="243B53"/>
          </a:solidFill>
          <a:ln/>
          <a:effectLst>
            <a:outerShdw sx="100000" sy="100000" kx="0" ky="0" algn="bl" rotWithShape="0" blurRad="88900" dist="38100" dir="5400000">
              <a:srgbClr val="1B2733">
                <a:alpha val="16000"/>
              </a:srgbClr>
            </a:outerShdw>
          </a:effectLst>
        </p:spPr>
      </p:sp>
      <p:sp>
        <p:nvSpPr>
          <p:cNvPr id="5" name="Shape 3"/>
          <p:cNvSpPr/>
          <p:nvPr/>
        </p:nvSpPr>
        <p:spPr>
          <a:xfrm>
            <a:off x="1072134" y="1572768"/>
            <a:ext cx="621792" cy="621792"/>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1233800" y="1734434"/>
            <a:ext cx="298460" cy="298460"/>
          </a:xfrm>
          <a:prstGeom prst="rect">
            <a:avLst/>
          </a:prstGeom>
        </p:spPr>
      </p:pic>
      <p:sp>
        <p:nvSpPr>
          <p:cNvPr id="7" name="Text 4"/>
          <p:cNvSpPr/>
          <p:nvPr/>
        </p:nvSpPr>
        <p:spPr>
          <a:xfrm>
            <a:off x="512064" y="2267712"/>
            <a:ext cx="1741932" cy="310896"/>
          </a:xfrm>
          <a:prstGeom prst="rect">
            <a:avLst/>
          </a:prstGeom>
          <a:noFill/>
          <a:ln/>
        </p:spPr>
        <p:txBody>
          <a:bodyPr wrap="square" lIns="0" tIns="0" rIns="0" bIns="0" rtlCol="0" anchor="ctr"/>
          <a:lstStyle/>
          <a:p>
            <a:pPr algn="ctr" indent="0" marL="0">
              <a:buNone/>
            </a:pPr>
            <a:r>
              <a:rPr lang="en-US" sz="1250" b="1" dirty="0">
                <a:solidFill>
                  <a:srgbClr val="FFFFFF"/>
                </a:solidFill>
                <a:latin typeface="Meiryo" pitchFamily="34" charset="0"/>
                <a:ea typeface="Meiryo" pitchFamily="34" charset="-122"/>
                <a:cs typeface="Meiryo" pitchFamily="34" charset="-120"/>
              </a:rPr>
              <a:t>競合とは話さない</a:t>
            </a:r>
            <a:endParaRPr lang="en-US" sz="1250" dirty="0"/>
          </a:p>
        </p:txBody>
      </p:sp>
      <p:sp>
        <p:nvSpPr>
          <p:cNvPr id="8" name="Text 5"/>
          <p:cNvSpPr/>
          <p:nvPr/>
        </p:nvSpPr>
        <p:spPr>
          <a:xfrm>
            <a:off x="548640" y="2560320"/>
            <a:ext cx="1668780" cy="329184"/>
          </a:xfrm>
          <a:prstGeom prst="rect">
            <a:avLst/>
          </a:prstGeom>
          <a:noFill/>
          <a:ln/>
        </p:spPr>
        <p:txBody>
          <a:bodyPr wrap="square" lIns="0" tIns="0" rIns="0" bIns="0" rtlCol="0" anchor="t"/>
          <a:lstStyle/>
          <a:p>
            <a:pPr algn="ctr" indent="0" marL="0">
              <a:buNone/>
            </a:pPr>
            <a:r>
              <a:rPr lang="en-US" sz="880" dirty="0">
                <a:solidFill>
                  <a:srgbClr val="9FB2C6"/>
                </a:solidFill>
                <a:latin typeface="Meiryo" pitchFamily="34" charset="0"/>
                <a:ea typeface="Meiryo" pitchFamily="34" charset="-122"/>
                <a:cs typeface="Meiryo" pitchFamily="34" charset="-120"/>
              </a:rPr>
              <a:t>価格・数量・顧客・地域・入札・将来方針</a:t>
            </a:r>
            <a:endParaRPr lang="en-US" sz="880" dirty="0"/>
          </a:p>
        </p:txBody>
      </p:sp>
      <p:sp>
        <p:nvSpPr>
          <p:cNvPr id="9" name="Shape 6"/>
          <p:cNvSpPr/>
          <p:nvPr/>
        </p:nvSpPr>
        <p:spPr>
          <a:xfrm>
            <a:off x="2583180" y="1371600"/>
            <a:ext cx="1851660" cy="1554480"/>
          </a:xfrm>
          <a:prstGeom prst="roundRect">
            <a:avLst>
              <a:gd name="adj" fmla="val 4706"/>
            </a:avLst>
          </a:prstGeom>
          <a:solidFill>
            <a:srgbClr val="243B53"/>
          </a:solidFill>
          <a:ln/>
          <a:effectLst>
            <a:outerShdw sx="100000" sy="100000" kx="0" ky="0" algn="bl" rotWithShape="0" blurRad="88900" dist="38100" dir="5400000">
              <a:srgbClr val="1B2733">
                <a:alpha val="16000"/>
              </a:srgbClr>
            </a:outerShdw>
          </a:effectLst>
        </p:spPr>
      </p:sp>
      <p:sp>
        <p:nvSpPr>
          <p:cNvPr id="10" name="Shape 7"/>
          <p:cNvSpPr/>
          <p:nvPr/>
        </p:nvSpPr>
        <p:spPr>
          <a:xfrm>
            <a:off x="3198114" y="1572768"/>
            <a:ext cx="621792" cy="621792"/>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11" name="Image 1" descr="preencoded.png">    </p:cNvPr>
          <p:cNvPicPr>
            <a:picLocks noChangeAspect="1"/>
          </p:cNvPicPr>
          <p:nvPr/>
        </p:nvPicPr>
        <p:blipFill>
          <a:blip r:embed="rId2"/>
          <a:stretch>
            <a:fillRect/>
          </a:stretch>
        </p:blipFill>
        <p:spPr>
          <a:xfrm>
            <a:off x="3359780" y="1734434"/>
            <a:ext cx="298460" cy="298460"/>
          </a:xfrm>
          <a:prstGeom prst="rect">
            <a:avLst/>
          </a:prstGeom>
        </p:spPr>
      </p:pic>
      <p:sp>
        <p:nvSpPr>
          <p:cNvPr id="12" name="Text 8"/>
          <p:cNvSpPr/>
          <p:nvPr/>
        </p:nvSpPr>
        <p:spPr>
          <a:xfrm>
            <a:off x="2638044" y="2267712"/>
            <a:ext cx="1741932" cy="310896"/>
          </a:xfrm>
          <a:prstGeom prst="rect">
            <a:avLst/>
          </a:prstGeom>
          <a:noFill/>
          <a:ln/>
        </p:spPr>
        <p:txBody>
          <a:bodyPr wrap="square" lIns="0" tIns="0" rIns="0" bIns="0" rtlCol="0" anchor="ctr"/>
          <a:lstStyle/>
          <a:p>
            <a:pPr algn="ctr" indent="0" marL="0">
              <a:buNone/>
            </a:pPr>
            <a:r>
              <a:rPr lang="en-US" sz="1250" b="1" dirty="0">
                <a:solidFill>
                  <a:srgbClr val="FFFFFF"/>
                </a:solidFill>
                <a:latin typeface="Meiryo" pitchFamily="34" charset="0"/>
                <a:ea typeface="Meiryo" pitchFamily="34" charset="-122"/>
                <a:cs typeface="Meiryo" pitchFamily="34" charset="-120"/>
              </a:rPr>
              <a:t>危険なら止まる</a:t>
            </a:r>
            <a:endParaRPr lang="en-US" sz="1250" dirty="0"/>
          </a:p>
        </p:txBody>
      </p:sp>
      <p:sp>
        <p:nvSpPr>
          <p:cNvPr id="13" name="Text 9"/>
          <p:cNvSpPr/>
          <p:nvPr/>
        </p:nvSpPr>
        <p:spPr>
          <a:xfrm>
            <a:off x="2674620" y="2560320"/>
            <a:ext cx="1668780" cy="329184"/>
          </a:xfrm>
          <a:prstGeom prst="rect">
            <a:avLst/>
          </a:prstGeom>
          <a:noFill/>
          <a:ln/>
        </p:spPr>
        <p:txBody>
          <a:bodyPr wrap="square" lIns="0" tIns="0" rIns="0" bIns="0" rtlCol="0" anchor="t"/>
          <a:lstStyle/>
          <a:p>
            <a:pPr algn="ctr" indent="0" marL="0">
              <a:buNone/>
            </a:pPr>
            <a:r>
              <a:rPr lang="en-US" sz="880" dirty="0">
                <a:solidFill>
                  <a:srgbClr val="9FB2C6"/>
                </a:solidFill>
                <a:latin typeface="Meiryo" pitchFamily="34" charset="0"/>
                <a:ea typeface="Meiryo" pitchFamily="34" charset="-122"/>
                <a:cs typeface="Meiryo" pitchFamily="34" charset="-120"/>
              </a:rPr>
              <a:t>止める・反対・離脱・記録・報告</a:t>
            </a:r>
            <a:endParaRPr lang="en-US" sz="880" dirty="0"/>
          </a:p>
        </p:txBody>
      </p:sp>
      <p:sp>
        <p:nvSpPr>
          <p:cNvPr id="14" name="Shape 10"/>
          <p:cNvSpPr/>
          <p:nvPr/>
        </p:nvSpPr>
        <p:spPr>
          <a:xfrm>
            <a:off x="4709160" y="1371600"/>
            <a:ext cx="1851660" cy="1554480"/>
          </a:xfrm>
          <a:prstGeom prst="roundRect">
            <a:avLst>
              <a:gd name="adj" fmla="val 4706"/>
            </a:avLst>
          </a:prstGeom>
          <a:solidFill>
            <a:srgbClr val="243B53"/>
          </a:solidFill>
          <a:ln/>
          <a:effectLst>
            <a:outerShdw sx="100000" sy="100000" kx="0" ky="0" algn="bl" rotWithShape="0" blurRad="88900" dist="38100" dir="5400000">
              <a:srgbClr val="1B2733">
                <a:alpha val="16000"/>
              </a:srgbClr>
            </a:outerShdw>
          </a:effectLst>
        </p:spPr>
      </p:sp>
      <p:sp>
        <p:nvSpPr>
          <p:cNvPr id="15" name="Shape 11"/>
          <p:cNvSpPr/>
          <p:nvPr/>
        </p:nvSpPr>
        <p:spPr>
          <a:xfrm>
            <a:off x="5324094" y="1572768"/>
            <a:ext cx="621792" cy="621792"/>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16" name="Image 2" descr="preencoded.png">    </p:cNvPr>
          <p:cNvPicPr>
            <a:picLocks noChangeAspect="1"/>
          </p:cNvPicPr>
          <p:nvPr/>
        </p:nvPicPr>
        <p:blipFill>
          <a:blip r:embed="rId3"/>
          <a:stretch>
            <a:fillRect/>
          </a:stretch>
        </p:blipFill>
        <p:spPr>
          <a:xfrm>
            <a:off x="5485760" y="1734434"/>
            <a:ext cx="298460" cy="298460"/>
          </a:xfrm>
          <a:prstGeom prst="rect">
            <a:avLst/>
          </a:prstGeom>
        </p:spPr>
      </p:pic>
      <p:sp>
        <p:nvSpPr>
          <p:cNvPr id="17" name="Text 12"/>
          <p:cNvSpPr/>
          <p:nvPr/>
        </p:nvSpPr>
        <p:spPr>
          <a:xfrm>
            <a:off x="4764024" y="2267712"/>
            <a:ext cx="1741932" cy="310896"/>
          </a:xfrm>
          <a:prstGeom prst="rect">
            <a:avLst/>
          </a:prstGeom>
          <a:noFill/>
          <a:ln/>
        </p:spPr>
        <p:txBody>
          <a:bodyPr wrap="square" lIns="0" tIns="0" rIns="0" bIns="0" rtlCol="0" anchor="ctr"/>
          <a:lstStyle/>
          <a:p>
            <a:pPr algn="ctr" indent="0" marL="0">
              <a:buNone/>
            </a:pPr>
            <a:r>
              <a:rPr lang="en-US" sz="1250" b="1" dirty="0">
                <a:solidFill>
                  <a:srgbClr val="FFFFFF"/>
                </a:solidFill>
                <a:latin typeface="Meiryo" pitchFamily="34" charset="0"/>
                <a:ea typeface="Meiryo" pitchFamily="34" charset="-122"/>
                <a:cs typeface="Meiryo" pitchFamily="34" charset="-120"/>
              </a:rPr>
              <a:t>入札は調整しない</a:t>
            </a:r>
            <a:endParaRPr lang="en-US" sz="1250" dirty="0"/>
          </a:p>
        </p:txBody>
      </p:sp>
      <p:sp>
        <p:nvSpPr>
          <p:cNvPr id="18" name="Text 13"/>
          <p:cNvSpPr/>
          <p:nvPr/>
        </p:nvSpPr>
        <p:spPr>
          <a:xfrm>
            <a:off x="4800600" y="2560320"/>
            <a:ext cx="1668780" cy="329184"/>
          </a:xfrm>
          <a:prstGeom prst="rect">
            <a:avLst/>
          </a:prstGeom>
          <a:noFill/>
          <a:ln/>
        </p:spPr>
        <p:txBody>
          <a:bodyPr wrap="square" lIns="0" tIns="0" rIns="0" bIns="0" rtlCol="0" anchor="t"/>
          <a:lstStyle/>
          <a:p>
            <a:pPr algn="ctr" indent="0" marL="0">
              <a:buNone/>
            </a:pPr>
            <a:r>
              <a:rPr lang="en-US" sz="880" dirty="0">
                <a:solidFill>
                  <a:srgbClr val="9FB2C6"/>
                </a:solidFill>
                <a:latin typeface="Meiryo" pitchFamily="34" charset="0"/>
                <a:ea typeface="Meiryo" pitchFamily="34" charset="-122"/>
                <a:cs typeface="Meiryo" pitchFamily="34" charset="-120"/>
              </a:rPr>
              <a:t>受注者・価格・辞退・順番・見積合わせ</a:t>
            </a:r>
            <a:endParaRPr lang="en-US" sz="880" dirty="0"/>
          </a:p>
        </p:txBody>
      </p:sp>
      <p:sp>
        <p:nvSpPr>
          <p:cNvPr id="19" name="Shape 14"/>
          <p:cNvSpPr/>
          <p:nvPr/>
        </p:nvSpPr>
        <p:spPr>
          <a:xfrm>
            <a:off x="6835140" y="1371600"/>
            <a:ext cx="1851660" cy="1554480"/>
          </a:xfrm>
          <a:prstGeom prst="roundRect">
            <a:avLst>
              <a:gd name="adj" fmla="val 4706"/>
            </a:avLst>
          </a:prstGeom>
          <a:solidFill>
            <a:srgbClr val="243B53"/>
          </a:solidFill>
          <a:ln/>
          <a:effectLst>
            <a:outerShdw sx="100000" sy="100000" kx="0" ky="0" algn="bl" rotWithShape="0" blurRad="88900" dist="38100" dir="5400000">
              <a:srgbClr val="1B2733">
                <a:alpha val="16000"/>
              </a:srgbClr>
            </a:outerShdw>
          </a:effectLst>
        </p:spPr>
      </p:sp>
      <p:sp>
        <p:nvSpPr>
          <p:cNvPr id="20" name="Shape 15"/>
          <p:cNvSpPr/>
          <p:nvPr/>
        </p:nvSpPr>
        <p:spPr>
          <a:xfrm>
            <a:off x="7450074" y="1572768"/>
            <a:ext cx="621792" cy="621792"/>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21" name="Image 3" descr="preencoded.png">    </p:cNvPr>
          <p:cNvPicPr>
            <a:picLocks noChangeAspect="1"/>
          </p:cNvPicPr>
          <p:nvPr/>
        </p:nvPicPr>
        <p:blipFill>
          <a:blip r:embed="rId4"/>
          <a:stretch>
            <a:fillRect/>
          </a:stretch>
        </p:blipFill>
        <p:spPr>
          <a:xfrm>
            <a:off x="7611740" y="1734434"/>
            <a:ext cx="298460" cy="298460"/>
          </a:xfrm>
          <a:prstGeom prst="rect">
            <a:avLst/>
          </a:prstGeom>
        </p:spPr>
      </p:pic>
      <p:sp>
        <p:nvSpPr>
          <p:cNvPr id="22" name="Text 16"/>
          <p:cNvSpPr/>
          <p:nvPr/>
        </p:nvSpPr>
        <p:spPr>
          <a:xfrm>
            <a:off x="6890004" y="2267712"/>
            <a:ext cx="1741932" cy="310896"/>
          </a:xfrm>
          <a:prstGeom prst="rect">
            <a:avLst/>
          </a:prstGeom>
          <a:noFill/>
          <a:ln/>
        </p:spPr>
        <p:txBody>
          <a:bodyPr wrap="square" lIns="0" tIns="0" rIns="0" bIns="0" rtlCol="0" anchor="ctr"/>
          <a:lstStyle/>
          <a:p>
            <a:pPr algn="ctr" indent="0" marL="0">
              <a:buNone/>
            </a:pPr>
            <a:r>
              <a:rPr lang="en-US" sz="1250" b="1" dirty="0">
                <a:solidFill>
                  <a:srgbClr val="FFFFFF"/>
                </a:solidFill>
                <a:latin typeface="Meiryo" pitchFamily="34" charset="0"/>
                <a:ea typeface="Meiryo" pitchFamily="34" charset="-122"/>
                <a:cs typeface="Meiryo" pitchFamily="34" charset="-120"/>
              </a:rPr>
              <a:t>独断しない</a:t>
            </a:r>
            <a:endParaRPr lang="en-US" sz="1250" dirty="0"/>
          </a:p>
        </p:txBody>
      </p:sp>
      <p:sp>
        <p:nvSpPr>
          <p:cNvPr id="23" name="Text 17"/>
          <p:cNvSpPr/>
          <p:nvPr/>
        </p:nvSpPr>
        <p:spPr>
          <a:xfrm>
            <a:off x="6926580" y="2560320"/>
            <a:ext cx="1668780" cy="329184"/>
          </a:xfrm>
          <a:prstGeom prst="rect">
            <a:avLst/>
          </a:prstGeom>
          <a:noFill/>
          <a:ln/>
        </p:spPr>
        <p:txBody>
          <a:bodyPr wrap="square" lIns="0" tIns="0" rIns="0" bIns="0" rtlCol="0" anchor="t"/>
          <a:lstStyle/>
          <a:p>
            <a:pPr algn="ctr" indent="0" marL="0">
              <a:buNone/>
            </a:pPr>
            <a:r>
              <a:rPr lang="en-US" sz="880" dirty="0">
                <a:solidFill>
                  <a:srgbClr val="9FB2C6"/>
                </a:solidFill>
                <a:latin typeface="Meiryo" pitchFamily="34" charset="0"/>
                <a:ea typeface="Meiryo" pitchFamily="34" charset="-122"/>
                <a:cs typeface="Meiryo" pitchFamily="34" charset="-120"/>
              </a:rPr>
              <a:t>該当性・課徴金・リニエンシー・調査対応</a:t>
            </a:r>
            <a:endParaRPr lang="en-US" sz="880" dirty="0"/>
          </a:p>
        </p:txBody>
      </p:sp>
      <p:sp>
        <p:nvSpPr>
          <p:cNvPr id="24" name="Shape 18"/>
          <p:cNvSpPr/>
          <p:nvPr/>
        </p:nvSpPr>
        <p:spPr>
          <a:xfrm>
            <a:off x="457200" y="3200400"/>
            <a:ext cx="8229600" cy="1234440"/>
          </a:xfrm>
          <a:prstGeom prst="roundRect">
            <a:avLst>
              <a:gd name="adj" fmla="val 5926"/>
            </a:avLst>
          </a:prstGeom>
          <a:solidFill>
            <a:srgbClr val="FFFFFF"/>
          </a:solidFill>
          <a:ln/>
          <a:effectLst>
            <a:outerShdw sx="100000" sy="100000" kx="0" ky="0" algn="bl" rotWithShape="0" blurRad="88900" dist="38100" dir="5400000">
              <a:srgbClr val="1B2733">
                <a:alpha val="16000"/>
              </a:srgbClr>
            </a:outerShdw>
          </a:effectLst>
        </p:spPr>
      </p:sp>
      <p:sp>
        <p:nvSpPr>
          <p:cNvPr id="25" name="Text 19"/>
          <p:cNvSpPr/>
          <p:nvPr/>
        </p:nvSpPr>
        <p:spPr>
          <a:xfrm>
            <a:off x="731520" y="3310128"/>
            <a:ext cx="7680960" cy="292608"/>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【要自社記入：独占禁止法・競合接触に関する相談窓口】</a:t>
            </a:r>
            <a:endParaRPr lang="en-US" sz="1300" dirty="0"/>
          </a:p>
        </p:txBody>
      </p:sp>
      <p:sp>
        <p:nvSpPr>
          <p:cNvPr id="26" name="Text 20"/>
          <p:cNvSpPr/>
          <p:nvPr/>
        </p:nvSpPr>
        <p:spPr>
          <a:xfrm>
            <a:off x="731520" y="3657600"/>
            <a:ext cx="7680960" cy="731520"/>
          </a:xfrm>
          <a:prstGeom prst="rect">
            <a:avLst/>
          </a:prstGeom>
          <a:noFill/>
          <a:ln/>
        </p:spPr>
        <p:txBody>
          <a:bodyPr wrap="square" lIns="0" tIns="0" rIns="0" bIns="0" rtlCol="0" anchor="ctr"/>
          <a:lstStyle/>
          <a:p>
            <a:pPr indent="0" marL="0">
              <a:lnSpc>
                <a:spcPct val="130000"/>
              </a:lnSpc>
              <a:buNone/>
            </a:pPr>
            <a:r>
              <a:rPr lang="en-US" sz="1100" dirty="0">
                <a:solidFill>
                  <a:srgbClr val="263238"/>
                </a:solidFill>
                <a:latin typeface="Meiryo" pitchFamily="34" charset="0"/>
                <a:ea typeface="Meiryo" pitchFamily="34" charset="-122"/>
                <a:cs typeface="Meiryo" pitchFamily="34" charset="-120"/>
              </a:rPr>
              <a:t>法務・コンプライアンス窓口：______________________________</a:t>
            </a:r>
            <a:endParaRPr lang="en-US" sz="1100" dirty="0"/>
          </a:p>
          <a:p>
            <a:pPr indent="0" marL="0">
              <a:lnSpc>
                <a:spcPct val="130000"/>
              </a:lnSpc>
              <a:buNone/>
            </a:pPr>
            <a:r>
              <a:rPr lang="en-US" sz="1100" dirty="0">
                <a:solidFill>
                  <a:srgbClr val="263238"/>
                </a:solidFill>
                <a:latin typeface="Meiryo" pitchFamily="34" charset="0"/>
                <a:ea typeface="Meiryo" pitchFamily="34" charset="-122"/>
                <a:cs typeface="Meiryo" pitchFamily="34" charset="-120"/>
              </a:rPr>
              <a:t>内部通報窓口：__________________　入札・購買相談：__________________</a:t>
            </a:r>
            <a:endParaRPr lang="en-US" sz="1100" dirty="0"/>
          </a:p>
          <a:p>
            <a:pPr indent="0" marL="0">
              <a:lnSpc>
                <a:spcPct val="130000"/>
              </a:lnSpc>
              <a:buNone/>
            </a:pPr>
            <a:r>
              <a:rPr lang="en-US" sz="1100" dirty="0">
                <a:solidFill>
                  <a:srgbClr val="263238"/>
                </a:solidFill>
                <a:latin typeface="Meiryo" pitchFamily="34" charset="0"/>
                <a:ea typeface="Meiryo" pitchFamily="34" charset="-122"/>
                <a:cs typeface="Meiryo" pitchFamily="34" charset="-120"/>
              </a:rPr>
              <a:t>関連規程：独占禁止法コンプライアンス規程／競合接触ルール／入札管理ルール 等</a:t>
            </a:r>
            <a:endParaRPr lang="en-US" sz="1100" dirty="0"/>
          </a:p>
        </p:txBody>
      </p:sp>
      <p:sp>
        <p:nvSpPr>
          <p:cNvPr id="27" name="Text 2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E7D9B8"/>
                </a:solidFill>
                <a:latin typeface="Meiryo" pitchFamily="34" charset="0"/>
                <a:ea typeface="Meiryo" pitchFamily="34" charset="-122"/>
                <a:cs typeface="Meiryo" pitchFamily="34" charset="-120"/>
              </a:rPr>
              <a:t>Legal GPT</a:t>
            </a:r>
            <a:pPr algn="l" indent="0" marL="0">
              <a:buNone/>
            </a:pPr>
            <a:r>
              <a:rPr lang="en-US" sz="900" dirty="0">
                <a:solidFill>
                  <a:srgbClr val="9FB2C6"/>
                </a:solidFill>
                <a:latin typeface="Meiryo" pitchFamily="34" charset="0"/>
                <a:ea typeface="Meiryo" pitchFamily="34" charset="-122"/>
                <a:cs typeface="Meiryo" pitchFamily="34" charset="-120"/>
              </a:rPr>
              <a:t>  ｜  独占禁止法研修（第16回）</a:t>
            </a:r>
            <a:endParaRPr lang="en-US" sz="900" dirty="0"/>
          </a:p>
        </p:txBody>
      </p:sp>
      <p:sp>
        <p:nvSpPr>
          <p:cNvPr id="28" name="Text 2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9FB2C6"/>
                </a:solidFill>
                <a:latin typeface="Meiryo" pitchFamily="34" charset="0"/>
                <a:ea typeface="Meiryo" pitchFamily="34" charset="-122"/>
                <a:cs typeface="Meiryo" pitchFamily="34" charset="-120"/>
              </a:rPr>
              <a:t>34</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57200"/>
            <a:ext cx="731520" cy="731520"/>
          </a:xfrm>
          <a:prstGeom prst="ellipse">
            <a:avLst/>
          </a:prstGeom>
          <a:solidFill>
            <a:srgbClr val="B58A3A"/>
          </a:solidFill>
          <a:ln/>
          <a:effectLst>
            <a:outerShdw sx="100000" sy="100000" kx="0" ky="0" algn="bl" rotWithShape="0" blurRad="88900" dist="38100" dir="5400000">
              <a:srgbClr val="1B2733">
                <a:alpha val="16000"/>
              </a:srgbClr>
            </a:outerShdw>
          </a:effectLst>
        </p:spPr>
      </p:sp>
      <p:pic>
        <p:nvPicPr>
          <p:cNvPr id="3" name="Image 0" descr="preencoded.png">    </p:cNvPr>
          <p:cNvPicPr>
            <a:picLocks noChangeAspect="1"/>
          </p:cNvPicPr>
          <p:nvPr/>
        </p:nvPicPr>
        <p:blipFill>
          <a:blip r:embed="rId1"/>
          <a:stretch>
            <a:fillRect/>
          </a:stretch>
        </p:blipFill>
        <p:spPr>
          <a:xfrm>
            <a:off x="647395" y="647395"/>
            <a:ext cx="351130" cy="351130"/>
          </a:xfrm>
          <a:prstGeom prst="rect">
            <a:avLst/>
          </a:prstGeom>
        </p:spPr>
      </p:pic>
      <p:sp>
        <p:nvSpPr>
          <p:cNvPr id="4" name="Text 1"/>
          <p:cNvSpPr/>
          <p:nvPr/>
        </p:nvSpPr>
        <p:spPr>
          <a:xfrm>
            <a:off x="1371600" y="457200"/>
            <a:ext cx="7315200" cy="731520"/>
          </a:xfrm>
          <a:prstGeom prst="rect">
            <a:avLst/>
          </a:prstGeom>
          <a:noFill/>
          <a:ln/>
        </p:spPr>
        <p:txBody>
          <a:bodyPr wrap="square" lIns="0" tIns="0" rIns="0" bIns="0" rtlCol="0" anchor="ctr"/>
          <a:lstStyle/>
          <a:p>
            <a:pPr indent="0" marL="0">
              <a:buNone/>
            </a:pPr>
            <a:r>
              <a:rPr lang="en-US" sz="2600" b="1" dirty="0">
                <a:solidFill>
                  <a:srgbClr val="16314F"/>
                </a:solidFill>
                <a:latin typeface="Meiryo" pitchFamily="34" charset="0"/>
                <a:ea typeface="Meiryo" pitchFamily="34" charset="-122"/>
                <a:cs typeface="Meiryo" pitchFamily="34" charset="-120"/>
              </a:rPr>
              <a:t>確認テストと振り返り</a:t>
            </a:r>
            <a:endParaRPr lang="en-US" sz="2600" dirty="0"/>
          </a:p>
        </p:txBody>
      </p:sp>
      <p:sp>
        <p:nvSpPr>
          <p:cNvPr id="5" name="Shape 2"/>
          <p:cNvSpPr/>
          <p:nvPr/>
        </p:nvSpPr>
        <p:spPr>
          <a:xfrm>
            <a:off x="457200" y="1417320"/>
            <a:ext cx="3977640" cy="2148840"/>
          </a:xfrm>
          <a:prstGeom prst="roundRect">
            <a:avLst>
              <a:gd name="adj" fmla="val 3404"/>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6" name="Shape 3"/>
          <p:cNvSpPr/>
          <p:nvPr/>
        </p:nvSpPr>
        <p:spPr>
          <a:xfrm>
            <a:off x="685800" y="1618488"/>
            <a:ext cx="512064" cy="512064"/>
          </a:xfrm>
          <a:prstGeom prst="ellipse">
            <a:avLst/>
          </a:prstGeom>
          <a:solidFill>
            <a:srgbClr val="16314F"/>
          </a:solidFill>
          <a:ln/>
          <a:effectLst>
            <a:outerShdw sx="100000" sy="100000" kx="0" ky="0" algn="bl" rotWithShape="0" blurRad="88900" dist="38100" dir="5400000">
              <a:srgbClr val="1B2733">
                <a:alpha val="16000"/>
              </a:srgbClr>
            </a:outerShdw>
          </a:effectLst>
        </p:spPr>
      </p:sp>
      <p:pic>
        <p:nvPicPr>
          <p:cNvPr id="7" name="Image 1" descr="preencoded.png">    </p:cNvPr>
          <p:cNvPicPr>
            <a:picLocks noChangeAspect="1"/>
          </p:cNvPicPr>
          <p:nvPr/>
        </p:nvPicPr>
        <p:blipFill>
          <a:blip r:embed="rId2"/>
          <a:stretch>
            <a:fillRect/>
          </a:stretch>
        </p:blipFill>
        <p:spPr>
          <a:xfrm>
            <a:off x="818937" y="1751625"/>
            <a:ext cx="245791" cy="245791"/>
          </a:xfrm>
          <a:prstGeom prst="rect">
            <a:avLst/>
          </a:prstGeom>
        </p:spPr>
      </p:pic>
      <p:sp>
        <p:nvSpPr>
          <p:cNvPr id="8" name="Text 4"/>
          <p:cNvSpPr/>
          <p:nvPr/>
        </p:nvSpPr>
        <p:spPr>
          <a:xfrm>
            <a:off x="1298448" y="1645920"/>
            <a:ext cx="297180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確認テスト（全12問）</a:t>
            </a:r>
            <a:endParaRPr lang="en-US" sz="1350" dirty="0"/>
          </a:p>
        </p:txBody>
      </p:sp>
      <p:sp>
        <p:nvSpPr>
          <p:cNvPr id="9" name="Text 5"/>
          <p:cNvSpPr/>
          <p:nvPr/>
        </p:nvSpPr>
        <p:spPr>
          <a:xfrm>
            <a:off x="731520" y="2194560"/>
            <a:ext cx="3474720" cy="1280160"/>
          </a:xfrm>
          <a:prstGeom prst="rect">
            <a:avLst/>
          </a:prstGeom>
          <a:noFill/>
          <a:ln/>
        </p:spPr>
        <p:txBody>
          <a:bodyPr wrap="square" lIns="0" tIns="0" rIns="0" bIns="0" rtlCol="0" anchor="t"/>
          <a:lstStyle/>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○×3問・四肢択一4問・ケース判断5問</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「話してよいか／離脱すべきか／何を記録・報告するか」を問う</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得点：　／12点</a:t>
            </a:r>
            <a:endParaRPr lang="en-US" sz="1150" dirty="0"/>
          </a:p>
        </p:txBody>
      </p:sp>
      <p:sp>
        <p:nvSpPr>
          <p:cNvPr id="10" name="Shape 6"/>
          <p:cNvSpPr/>
          <p:nvPr/>
        </p:nvSpPr>
        <p:spPr>
          <a:xfrm>
            <a:off x="4709160" y="1417320"/>
            <a:ext cx="3977640" cy="2148840"/>
          </a:xfrm>
          <a:prstGeom prst="roundRect">
            <a:avLst>
              <a:gd name="adj" fmla="val 3404"/>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1" name="Shape 7"/>
          <p:cNvSpPr/>
          <p:nvPr/>
        </p:nvSpPr>
        <p:spPr>
          <a:xfrm>
            <a:off x="4937760" y="1618488"/>
            <a:ext cx="512064" cy="512064"/>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12" name="Image 2" descr="preencoded.png">    </p:cNvPr>
          <p:cNvPicPr>
            <a:picLocks noChangeAspect="1"/>
          </p:cNvPicPr>
          <p:nvPr/>
        </p:nvPicPr>
        <p:blipFill>
          <a:blip r:embed="rId3"/>
          <a:stretch>
            <a:fillRect/>
          </a:stretch>
        </p:blipFill>
        <p:spPr>
          <a:xfrm>
            <a:off x="5070897" y="1751625"/>
            <a:ext cx="245791" cy="245791"/>
          </a:xfrm>
          <a:prstGeom prst="rect">
            <a:avLst/>
          </a:prstGeom>
        </p:spPr>
      </p:pic>
      <p:sp>
        <p:nvSpPr>
          <p:cNvPr id="13" name="Text 8"/>
          <p:cNvSpPr/>
          <p:nvPr/>
        </p:nvSpPr>
        <p:spPr>
          <a:xfrm>
            <a:off x="5550408" y="1645920"/>
            <a:ext cx="297180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振り返りのポイント</a:t>
            </a:r>
            <a:endParaRPr lang="en-US" sz="1350" dirty="0"/>
          </a:p>
        </p:txBody>
      </p:sp>
      <p:sp>
        <p:nvSpPr>
          <p:cNvPr id="14" name="Text 9"/>
          <p:cNvSpPr/>
          <p:nvPr/>
        </p:nvSpPr>
        <p:spPr>
          <a:xfrm>
            <a:off x="4983480" y="2194560"/>
            <a:ext cx="3474720" cy="1280160"/>
          </a:xfrm>
          <a:prstGeom prst="rect">
            <a:avLst/>
          </a:prstGeom>
          <a:noFill/>
          <a:ln/>
        </p:spPr>
        <p:txBody>
          <a:bodyPr wrap="square" lIns="0" tIns="0" rIns="0" bIns="0" rtlCol="0" anchor="t"/>
          <a:lstStyle/>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まず注意すべき3テーマを説明できるか</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話してはいけない情報を挙げられるか</a:t>
            </a:r>
            <a:endParaRPr lang="en-US" sz="1150" dirty="0"/>
          </a:p>
          <a:p>
            <a:pPr algn="l" marL="177800" indent="-177800">
              <a:spcAft>
                <a:spcPts val="800"/>
              </a:spcAft>
              <a:buSzPct val="100000"/>
              <a:buChar char="•"/>
            </a:pPr>
            <a:r>
              <a:rPr lang="en-US" sz="1150" dirty="0">
                <a:solidFill>
                  <a:srgbClr val="263238"/>
                </a:solidFill>
                <a:latin typeface="Meiryo" pitchFamily="34" charset="0"/>
                <a:ea typeface="Meiryo" pitchFamily="34" charset="-122"/>
                <a:cs typeface="Meiryo" pitchFamily="34" charset="-120"/>
              </a:rPr>
              <a:t>離脱・記録・報告の5動作を言えるか</a:t>
            </a:r>
            <a:endParaRPr lang="en-US" sz="1150" dirty="0"/>
          </a:p>
        </p:txBody>
      </p:sp>
      <p:sp>
        <p:nvSpPr>
          <p:cNvPr id="15" name="Shape 10"/>
          <p:cNvSpPr/>
          <p:nvPr/>
        </p:nvSpPr>
        <p:spPr>
          <a:xfrm>
            <a:off x="457200" y="3749040"/>
            <a:ext cx="8229600" cy="713232"/>
          </a:xfrm>
          <a:prstGeom prst="roundRect">
            <a:avLst>
              <a:gd name="adj" fmla="val 10256"/>
            </a:avLst>
          </a:prstGeom>
          <a:solidFill>
            <a:srgbClr val="16314F"/>
          </a:solidFill>
          <a:ln w="9525">
            <a:solidFill>
              <a:srgbClr val="D4DEE7"/>
            </a:solidFill>
            <a:prstDash val="solid"/>
          </a:ln>
        </p:spPr>
      </p:sp>
      <p:sp>
        <p:nvSpPr>
          <p:cNvPr id="16" name="Text 11"/>
          <p:cNvSpPr/>
          <p:nvPr/>
        </p:nvSpPr>
        <p:spPr>
          <a:xfrm>
            <a:off x="731520" y="3749040"/>
            <a:ext cx="7680960" cy="713232"/>
          </a:xfrm>
          <a:prstGeom prst="rect">
            <a:avLst/>
          </a:prstGeom>
          <a:noFill/>
          <a:ln/>
        </p:spPr>
        <p:txBody>
          <a:bodyPr wrap="square" lIns="0" tIns="0" rIns="0" bIns="0" rtlCol="0" anchor="ctr"/>
          <a:lstStyle/>
          <a:p>
            <a:pPr indent="0" marL="0">
              <a:lnSpc>
                <a:spcPct val="110000"/>
              </a:lnSpc>
              <a:buNone/>
            </a:pPr>
            <a:r>
              <a:rPr lang="en-US" sz="1150" b="1" dirty="0">
                <a:solidFill>
                  <a:srgbClr val="B58A3A"/>
                </a:solidFill>
                <a:latin typeface="Meiryo" pitchFamily="34" charset="0"/>
                <a:ea typeface="Meiryo" pitchFamily="34" charset="-122"/>
                <a:cs typeface="Meiryo" pitchFamily="34" charset="-120"/>
              </a:rPr>
              <a:t>この研修だけで独占禁止法コンプライアンス体制が完成するわけではありません。</a:t>
            </a:r>
            <a:endParaRPr lang="en-US" sz="1150" dirty="0"/>
          </a:p>
          <a:p>
            <a:pPr indent="0" marL="0">
              <a:lnSpc>
                <a:spcPct val="110000"/>
              </a:lnSpc>
              <a:buNone/>
            </a:pPr>
            <a:r>
              <a:rPr lang="en-US" sz="1150" dirty="0">
                <a:solidFill>
                  <a:srgbClr val="FFFFFF"/>
                </a:solidFill>
                <a:latin typeface="Meiryo" pitchFamily="34" charset="0"/>
                <a:ea typeface="Meiryo" pitchFamily="34" charset="-122"/>
                <a:cs typeface="Meiryo" pitchFamily="34" charset="-120"/>
              </a:rPr>
              <a:t>自社の規程・ルール・相談窓口とあわせて運用してください。</a:t>
            </a:r>
            <a:endParaRPr lang="en-US" sz="1150" dirty="0"/>
          </a:p>
        </p:txBody>
      </p:sp>
      <p:sp>
        <p:nvSpPr>
          <p:cNvPr id="17" name="Text 12"/>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8" name="Text 13"/>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35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PURPOSE</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独占禁止法研修は何のためか</a:t>
            </a:r>
            <a:endParaRPr lang="en-US" sz="2500" dirty="0"/>
          </a:p>
        </p:txBody>
      </p:sp>
      <p:sp>
        <p:nvSpPr>
          <p:cNvPr id="4" name="Shape 2"/>
          <p:cNvSpPr/>
          <p:nvPr/>
        </p:nvSpPr>
        <p:spPr>
          <a:xfrm>
            <a:off x="457200" y="1234440"/>
            <a:ext cx="3977640" cy="3017520"/>
          </a:xfrm>
          <a:prstGeom prst="roundRect">
            <a:avLst>
              <a:gd name="adj" fmla="val 2424"/>
            </a:avLst>
          </a:prstGeom>
          <a:solidFill>
            <a:srgbClr val="E6F2EB"/>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444752"/>
            <a:ext cx="530352" cy="530352"/>
          </a:xfrm>
          <a:prstGeom prst="ellipse">
            <a:avLst/>
          </a:prstGeom>
          <a:solidFill>
            <a:srgbClr val="2F6B4F"/>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23692" y="1582644"/>
            <a:ext cx="254569" cy="254569"/>
          </a:xfrm>
          <a:prstGeom prst="rect">
            <a:avLst/>
          </a:prstGeom>
        </p:spPr>
      </p:pic>
      <p:sp>
        <p:nvSpPr>
          <p:cNvPr id="7" name="Text 4"/>
          <p:cNvSpPr/>
          <p:nvPr/>
        </p:nvSpPr>
        <p:spPr>
          <a:xfrm>
            <a:off x="1325880" y="1481328"/>
            <a:ext cx="2971800" cy="457200"/>
          </a:xfrm>
          <a:prstGeom prst="rect">
            <a:avLst/>
          </a:prstGeom>
          <a:noFill/>
          <a:ln/>
        </p:spPr>
        <p:txBody>
          <a:bodyPr wrap="square" lIns="0" tIns="0" rIns="0" bIns="0" rtlCol="0" anchor="ctr"/>
          <a:lstStyle/>
          <a:p>
            <a:pPr indent="0" marL="0">
              <a:buNone/>
            </a:pPr>
            <a:r>
              <a:rPr lang="en-US" sz="1500" b="1" dirty="0">
                <a:solidFill>
                  <a:srgbClr val="2F6B4F"/>
                </a:solidFill>
                <a:latin typeface="Meiryo" pitchFamily="34" charset="0"/>
                <a:ea typeface="Meiryo" pitchFamily="34" charset="-122"/>
                <a:cs typeface="Meiryo" pitchFamily="34" charset="-120"/>
              </a:rPr>
              <a:t>この研修の目的</a:t>
            </a:r>
            <a:endParaRPr lang="en-US" sz="1500" dirty="0"/>
          </a:p>
        </p:txBody>
      </p:sp>
      <p:sp>
        <p:nvSpPr>
          <p:cNvPr id="8" name="Text 5"/>
          <p:cNvSpPr/>
          <p:nvPr/>
        </p:nvSpPr>
        <p:spPr>
          <a:xfrm>
            <a:off x="731520" y="2011680"/>
            <a:ext cx="3474720" cy="2148840"/>
          </a:xfrm>
          <a:prstGeom prst="rect">
            <a:avLst/>
          </a:prstGeom>
          <a:noFill/>
          <a:ln/>
        </p:spPr>
        <p:txBody>
          <a:bodyPr wrap="square" lIns="0" tIns="0" rIns="0" bIns="0" rtlCol="0" anchor="t"/>
          <a:lstStyle/>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まず注意すべき3テーマ（カルテル・入札談合・情報交換）を理解する</a:t>
            </a:r>
            <a:endParaRPr lang="en-US" sz="1250" dirty="0"/>
          </a:p>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競合と話してはいけない情報の種類を具体的に知る</a:t>
            </a:r>
            <a:endParaRPr lang="en-US" sz="1250" dirty="0"/>
          </a:p>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業界団体・懇親会・共同研究等で危険になったら止まれるようにする</a:t>
            </a:r>
            <a:endParaRPr lang="en-US" sz="1250" dirty="0"/>
          </a:p>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危険な話題で「同意しない・発言しない・離脱・記録・報告」できる</a:t>
            </a:r>
            <a:endParaRPr lang="en-US" sz="1250" dirty="0"/>
          </a:p>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違反該当性や行政・刑事対応を現場で独断しない</a:t>
            </a:r>
            <a:endParaRPr lang="en-US" sz="1250" dirty="0"/>
          </a:p>
        </p:txBody>
      </p:sp>
      <p:sp>
        <p:nvSpPr>
          <p:cNvPr id="9" name="Shape 6"/>
          <p:cNvSpPr/>
          <p:nvPr/>
        </p:nvSpPr>
        <p:spPr>
          <a:xfrm>
            <a:off x="4709160" y="1234440"/>
            <a:ext cx="3977640" cy="3017520"/>
          </a:xfrm>
          <a:prstGeom prst="roundRect">
            <a:avLst>
              <a:gd name="adj" fmla="val 2424"/>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0" name="Shape 7"/>
          <p:cNvSpPr/>
          <p:nvPr/>
        </p:nvSpPr>
        <p:spPr>
          <a:xfrm>
            <a:off x="4937760" y="1444752"/>
            <a:ext cx="530352" cy="530352"/>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1" name="Image 1" descr="preencoded.png">    </p:cNvPr>
          <p:cNvPicPr>
            <a:picLocks noChangeAspect="1"/>
          </p:cNvPicPr>
          <p:nvPr/>
        </p:nvPicPr>
        <p:blipFill>
          <a:blip r:embed="rId2"/>
          <a:stretch>
            <a:fillRect/>
          </a:stretch>
        </p:blipFill>
        <p:spPr>
          <a:xfrm>
            <a:off x="5075652" y="1582644"/>
            <a:ext cx="254569" cy="254569"/>
          </a:xfrm>
          <a:prstGeom prst="rect">
            <a:avLst/>
          </a:prstGeom>
        </p:spPr>
      </p:pic>
      <p:sp>
        <p:nvSpPr>
          <p:cNvPr id="12" name="Text 8"/>
          <p:cNvSpPr/>
          <p:nvPr/>
        </p:nvSpPr>
        <p:spPr>
          <a:xfrm>
            <a:off x="5577840" y="1481328"/>
            <a:ext cx="2971800" cy="45720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こうはしない研修</a:t>
            </a:r>
            <a:endParaRPr lang="en-US" sz="1500" dirty="0"/>
          </a:p>
        </p:txBody>
      </p:sp>
      <p:sp>
        <p:nvSpPr>
          <p:cNvPr id="13" name="Text 9"/>
          <p:cNvSpPr/>
          <p:nvPr/>
        </p:nvSpPr>
        <p:spPr>
          <a:xfrm>
            <a:off x="4983480" y="2011680"/>
            <a:ext cx="3474720" cy="2148840"/>
          </a:xfrm>
          <a:prstGeom prst="rect">
            <a:avLst/>
          </a:prstGeom>
          <a:noFill/>
          <a:ln/>
        </p:spPr>
        <p:txBody>
          <a:bodyPr wrap="square" lIns="0" tIns="0" rIns="0" bIns="0" rtlCol="0" anchor="t"/>
          <a:lstStyle/>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条文解説だけで終わる</a:t>
            </a:r>
            <a:endParaRPr lang="en-US" sz="1250" dirty="0"/>
          </a:p>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「競合とは一切話すな」とだけ言う</a:t>
            </a:r>
            <a:endParaRPr lang="en-US" sz="1250" dirty="0"/>
          </a:p>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「情報交換だけなら合意ではないから安全」と誤解させる</a:t>
            </a:r>
            <a:endParaRPr lang="en-US" sz="1250" dirty="0"/>
          </a:p>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「方向感・口頭・業界慣行なら大丈夫」と誤解させる</a:t>
            </a:r>
            <a:endParaRPr lang="en-US" sz="1250" dirty="0"/>
          </a:p>
          <a:p>
            <a:pPr algn="l" marL="177800" indent="-1778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AIに違反該当性を最終判断させる／この研修だけで体制が完成すると言う</a:t>
            </a:r>
            <a:endParaRPr lang="en-US" sz="1250" dirty="0"/>
          </a:p>
        </p:txBody>
      </p:sp>
      <p:sp>
        <p:nvSpPr>
          <p:cNvPr id="14" name="Text 10"/>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5" name="Text 11"/>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3</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SCOPE</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他の回との違い ― 第16回が扱う範囲</a:t>
            </a:r>
            <a:endParaRPr lang="en-US" sz="2500" dirty="0"/>
          </a:p>
        </p:txBody>
      </p:sp>
      <p:sp>
        <p:nvSpPr>
          <p:cNvPr id="4" name="Shape 2"/>
          <p:cNvSpPr/>
          <p:nvPr/>
        </p:nvSpPr>
        <p:spPr>
          <a:xfrm>
            <a:off x="457200" y="1207008"/>
            <a:ext cx="8229600" cy="502920"/>
          </a:xfrm>
          <a:prstGeom prst="roundRect">
            <a:avLst>
              <a:gd name="adj" fmla="val 14545"/>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Text 3"/>
          <p:cNvSpPr/>
          <p:nvPr/>
        </p:nvSpPr>
        <p:spPr>
          <a:xfrm>
            <a:off x="594360" y="1207008"/>
            <a:ext cx="868680" cy="50292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第14回</a:t>
            </a:r>
            <a:endParaRPr lang="en-US" sz="1300" dirty="0"/>
          </a:p>
        </p:txBody>
      </p:sp>
      <p:sp>
        <p:nvSpPr>
          <p:cNvPr id="6" name="Text 4"/>
          <p:cNvSpPr/>
          <p:nvPr/>
        </p:nvSpPr>
        <p:spPr>
          <a:xfrm>
            <a:off x="1508760" y="1207008"/>
            <a:ext cx="2011680" cy="502920"/>
          </a:xfrm>
          <a:prstGeom prst="rect">
            <a:avLst/>
          </a:prstGeom>
          <a:noFill/>
          <a:ln/>
        </p:spPr>
        <p:txBody>
          <a:bodyPr wrap="square" lIns="0" tIns="0" rIns="0" bIns="0" rtlCol="0" anchor="ctr"/>
          <a:lstStyle/>
          <a:p>
            <a:pPr indent="0" marL="0">
              <a:buNone/>
            </a:pPr>
            <a:r>
              <a:rPr lang="en-US" sz="1200" b="1" dirty="0">
                <a:solidFill>
                  <a:srgbClr val="243B53"/>
                </a:solidFill>
                <a:latin typeface="Meiryo" pitchFamily="34" charset="0"/>
                <a:ea typeface="Meiryo" pitchFamily="34" charset="-122"/>
                <a:cs typeface="Meiryo" pitchFamily="34" charset="-120"/>
              </a:rPr>
              <a:t>接待・贈答・贈収賄防止</a:t>
            </a:r>
            <a:endParaRPr lang="en-US" sz="1200" dirty="0"/>
          </a:p>
        </p:txBody>
      </p:sp>
      <p:sp>
        <p:nvSpPr>
          <p:cNvPr id="7" name="Text 5"/>
          <p:cNvSpPr/>
          <p:nvPr/>
        </p:nvSpPr>
        <p:spPr>
          <a:xfrm>
            <a:off x="3611880" y="1243584"/>
            <a:ext cx="4937760" cy="429768"/>
          </a:xfrm>
          <a:prstGeom prst="rect">
            <a:avLst/>
          </a:prstGeom>
          <a:noFill/>
          <a:ln/>
        </p:spPr>
        <p:txBody>
          <a:bodyPr wrap="square" lIns="0" tIns="0" rIns="0" bIns="0" rtlCol="0" anchor="ctr"/>
          <a:lstStyle/>
          <a:p>
            <a:pPr indent="0" marL="0">
              <a:buNone/>
            </a:pPr>
            <a:r>
              <a:rPr lang="en-US" sz="1050" dirty="0">
                <a:solidFill>
                  <a:srgbClr val="263238"/>
                </a:solidFill>
                <a:latin typeface="Meiryo" pitchFamily="34" charset="0"/>
                <a:ea typeface="Meiryo" pitchFamily="34" charset="-122"/>
                <a:cs typeface="Meiryo" pitchFamily="34" charset="-120"/>
              </a:rPr>
              <a:t>金額基準・公務員贈賄・辞退返却は14回へ。16回は会食を『情報交換が起きやすい場面』として扱う</a:t>
            </a:r>
            <a:endParaRPr lang="en-US" sz="1050" dirty="0"/>
          </a:p>
        </p:txBody>
      </p:sp>
      <p:sp>
        <p:nvSpPr>
          <p:cNvPr id="8" name="Shape 6"/>
          <p:cNvSpPr/>
          <p:nvPr/>
        </p:nvSpPr>
        <p:spPr>
          <a:xfrm>
            <a:off x="457200" y="1783080"/>
            <a:ext cx="8229600" cy="502920"/>
          </a:xfrm>
          <a:prstGeom prst="roundRect">
            <a:avLst>
              <a:gd name="adj" fmla="val 14545"/>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9" name="Text 7"/>
          <p:cNvSpPr/>
          <p:nvPr/>
        </p:nvSpPr>
        <p:spPr>
          <a:xfrm>
            <a:off x="594360" y="1783080"/>
            <a:ext cx="868680" cy="50292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第15回</a:t>
            </a:r>
            <a:endParaRPr lang="en-US" sz="1300" dirty="0"/>
          </a:p>
        </p:txBody>
      </p:sp>
      <p:sp>
        <p:nvSpPr>
          <p:cNvPr id="10" name="Text 8"/>
          <p:cNvSpPr/>
          <p:nvPr/>
        </p:nvSpPr>
        <p:spPr>
          <a:xfrm>
            <a:off x="1508760" y="1783080"/>
            <a:ext cx="2011680" cy="502920"/>
          </a:xfrm>
          <a:prstGeom prst="rect">
            <a:avLst/>
          </a:prstGeom>
          <a:noFill/>
          <a:ln/>
        </p:spPr>
        <p:txBody>
          <a:bodyPr wrap="square" lIns="0" tIns="0" rIns="0" bIns="0" rtlCol="0" anchor="ctr"/>
          <a:lstStyle/>
          <a:p>
            <a:pPr indent="0" marL="0">
              <a:buNone/>
            </a:pPr>
            <a:r>
              <a:rPr lang="en-US" sz="1200" b="1" dirty="0">
                <a:solidFill>
                  <a:srgbClr val="243B53"/>
                </a:solidFill>
                <a:latin typeface="Meiryo" pitchFamily="34" charset="0"/>
                <a:ea typeface="Meiryo" pitchFamily="34" charset="-122"/>
                <a:cs typeface="Meiryo" pitchFamily="34" charset="-120"/>
              </a:rPr>
              <a:t>利益相反</a:t>
            </a:r>
            <a:endParaRPr lang="en-US" sz="1200" dirty="0"/>
          </a:p>
        </p:txBody>
      </p:sp>
      <p:sp>
        <p:nvSpPr>
          <p:cNvPr id="11" name="Text 9"/>
          <p:cNvSpPr/>
          <p:nvPr/>
        </p:nvSpPr>
        <p:spPr>
          <a:xfrm>
            <a:off x="3611880" y="1819656"/>
            <a:ext cx="4937760" cy="429768"/>
          </a:xfrm>
          <a:prstGeom prst="rect">
            <a:avLst/>
          </a:prstGeom>
          <a:noFill/>
          <a:ln/>
        </p:spPr>
        <p:txBody>
          <a:bodyPr wrap="square" lIns="0" tIns="0" rIns="0" bIns="0" rtlCol="0" anchor="ctr"/>
          <a:lstStyle/>
          <a:p>
            <a:pPr indent="0" marL="0">
              <a:buNone/>
            </a:pPr>
            <a:r>
              <a:rPr lang="en-US" sz="1050" dirty="0">
                <a:solidFill>
                  <a:srgbClr val="263238"/>
                </a:solidFill>
                <a:latin typeface="Meiryo" pitchFamily="34" charset="0"/>
                <a:ea typeface="Meiryo" pitchFamily="34" charset="-122"/>
                <a:cs typeface="Meiryo" pitchFamily="34" charset="-120"/>
              </a:rPr>
              <a:t>副業・親族会社等は15回へ。16回の中心は競合と競争上重要な情報を共有しないこと</a:t>
            </a:r>
            <a:endParaRPr lang="en-US" sz="1050" dirty="0"/>
          </a:p>
        </p:txBody>
      </p:sp>
      <p:sp>
        <p:nvSpPr>
          <p:cNvPr id="12" name="Shape 10"/>
          <p:cNvSpPr/>
          <p:nvPr/>
        </p:nvSpPr>
        <p:spPr>
          <a:xfrm>
            <a:off x="457200" y="2359152"/>
            <a:ext cx="8229600" cy="502920"/>
          </a:xfrm>
          <a:prstGeom prst="roundRect">
            <a:avLst>
              <a:gd name="adj" fmla="val 14545"/>
            </a:avLst>
          </a:prstGeom>
          <a:solidFill>
            <a:srgbClr val="16314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3" name="Text 11"/>
          <p:cNvSpPr/>
          <p:nvPr/>
        </p:nvSpPr>
        <p:spPr>
          <a:xfrm>
            <a:off x="594360" y="2359152"/>
            <a:ext cx="868680" cy="502920"/>
          </a:xfrm>
          <a:prstGeom prst="rect">
            <a:avLst/>
          </a:prstGeom>
          <a:noFill/>
          <a:ln/>
        </p:spPr>
        <p:txBody>
          <a:bodyPr wrap="square" lIns="0" tIns="0" rIns="0" bIns="0" rtlCol="0" anchor="ctr"/>
          <a:lstStyle/>
          <a:p>
            <a:pPr algn="ctr" indent="0" marL="0">
              <a:buNone/>
            </a:pPr>
            <a:r>
              <a:rPr lang="en-US" sz="1300" b="1" dirty="0">
                <a:solidFill>
                  <a:srgbClr val="B58A3A"/>
                </a:solidFill>
                <a:latin typeface="Meiryo" pitchFamily="34" charset="0"/>
                <a:ea typeface="Meiryo" pitchFamily="34" charset="-122"/>
                <a:cs typeface="Meiryo" pitchFamily="34" charset="-120"/>
              </a:rPr>
              <a:t>第16回</a:t>
            </a:r>
            <a:endParaRPr lang="en-US" sz="1300" dirty="0"/>
          </a:p>
        </p:txBody>
      </p:sp>
      <p:sp>
        <p:nvSpPr>
          <p:cNvPr id="14" name="Text 12"/>
          <p:cNvSpPr/>
          <p:nvPr/>
        </p:nvSpPr>
        <p:spPr>
          <a:xfrm>
            <a:off x="1508760" y="2359152"/>
            <a:ext cx="2011680" cy="502920"/>
          </a:xfrm>
          <a:prstGeom prst="rect">
            <a:avLst/>
          </a:prstGeom>
          <a:noFill/>
          <a:ln/>
        </p:spPr>
        <p:txBody>
          <a:bodyPr wrap="square" lIns="0" tIns="0" rIns="0" bIns="0" rtlCol="0" anchor="ctr"/>
          <a:lstStyle/>
          <a:p>
            <a:pPr indent="0" marL="0">
              <a:buNone/>
            </a:pPr>
            <a:r>
              <a:rPr lang="en-US" sz="1200" b="1" dirty="0">
                <a:solidFill>
                  <a:srgbClr val="FFFFFF"/>
                </a:solidFill>
                <a:latin typeface="Meiryo" pitchFamily="34" charset="0"/>
                <a:ea typeface="Meiryo" pitchFamily="34" charset="-122"/>
                <a:cs typeface="Meiryo" pitchFamily="34" charset="-120"/>
              </a:rPr>
              <a:t>独占禁止法（本日）</a:t>
            </a:r>
            <a:endParaRPr lang="en-US" sz="1200" dirty="0"/>
          </a:p>
        </p:txBody>
      </p:sp>
      <p:sp>
        <p:nvSpPr>
          <p:cNvPr id="15" name="Text 13"/>
          <p:cNvSpPr/>
          <p:nvPr/>
        </p:nvSpPr>
        <p:spPr>
          <a:xfrm>
            <a:off x="3611880" y="2395728"/>
            <a:ext cx="4937760" cy="429768"/>
          </a:xfrm>
          <a:prstGeom prst="rect">
            <a:avLst/>
          </a:prstGeom>
          <a:noFill/>
          <a:ln/>
        </p:spPr>
        <p:txBody>
          <a:bodyPr wrap="square" lIns="0" tIns="0" rIns="0" bIns="0" rtlCol="0" anchor="ctr"/>
          <a:lstStyle/>
          <a:p>
            <a:pPr indent="0" marL="0">
              <a:buNone/>
            </a:pPr>
            <a:r>
              <a:rPr lang="en-US" sz="1050" dirty="0">
                <a:solidFill>
                  <a:srgbClr val="DCE6F0"/>
                </a:solidFill>
                <a:latin typeface="Meiryo" pitchFamily="34" charset="0"/>
                <a:ea typeface="Meiryo" pitchFamily="34" charset="-122"/>
                <a:cs typeface="Meiryo" pitchFamily="34" charset="-120"/>
              </a:rPr>
              <a:t>カルテル・入札談合・競合との情報交換。競争を制限する問題を扱う</a:t>
            </a:r>
            <a:endParaRPr lang="en-US" sz="1050" dirty="0"/>
          </a:p>
        </p:txBody>
      </p:sp>
      <p:sp>
        <p:nvSpPr>
          <p:cNvPr id="16" name="Shape 14"/>
          <p:cNvSpPr/>
          <p:nvPr/>
        </p:nvSpPr>
        <p:spPr>
          <a:xfrm>
            <a:off x="457200" y="2935224"/>
            <a:ext cx="8229600" cy="502920"/>
          </a:xfrm>
          <a:prstGeom prst="roundRect">
            <a:avLst>
              <a:gd name="adj" fmla="val 14545"/>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7" name="Text 15"/>
          <p:cNvSpPr/>
          <p:nvPr/>
        </p:nvSpPr>
        <p:spPr>
          <a:xfrm>
            <a:off x="594360" y="2935224"/>
            <a:ext cx="868680" cy="50292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第17回</a:t>
            </a:r>
            <a:endParaRPr lang="en-US" sz="1300" dirty="0"/>
          </a:p>
        </p:txBody>
      </p:sp>
      <p:sp>
        <p:nvSpPr>
          <p:cNvPr id="18" name="Text 16"/>
          <p:cNvSpPr/>
          <p:nvPr/>
        </p:nvSpPr>
        <p:spPr>
          <a:xfrm>
            <a:off x="1508760" y="2935224"/>
            <a:ext cx="2011680" cy="502920"/>
          </a:xfrm>
          <a:prstGeom prst="rect">
            <a:avLst/>
          </a:prstGeom>
          <a:noFill/>
          <a:ln/>
        </p:spPr>
        <p:txBody>
          <a:bodyPr wrap="square" lIns="0" tIns="0" rIns="0" bIns="0" rtlCol="0" anchor="ctr"/>
          <a:lstStyle/>
          <a:p>
            <a:pPr indent="0" marL="0">
              <a:buNone/>
            </a:pPr>
            <a:r>
              <a:rPr lang="en-US" sz="1200" b="1" dirty="0">
                <a:solidFill>
                  <a:srgbClr val="243B53"/>
                </a:solidFill>
                <a:latin typeface="Meiryo" pitchFamily="34" charset="0"/>
                <a:ea typeface="Meiryo" pitchFamily="34" charset="-122"/>
                <a:cs typeface="Meiryo" pitchFamily="34" charset="-120"/>
              </a:rPr>
              <a:t>取適法（旧下請法）</a:t>
            </a:r>
            <a:endParaRPr lang="en-US" sz="1200" dirty="0"/>
          </a:p>
        </p:txBody>
      </p:sp>
      <p:sp>
        <p:nvSpPr>
          <p:cNvPr id="19" name="Text 17"/>
          <p:cNvSpPr/>
          <p:nvPr/>
        </p:nvSpPr>
        <p:spPr>
          <a:xfrm>
            <a:off x="3611880" y="2971800"/>
            <a:ext cx="4937760" cy="429768"/>
          </a:xfrm>
          <a:prstGeom prst="rect">
            <a:avLst/>
          </a:prstGeom>
          <a:noFill/>
          <a:ln/>
        </p:spPr>
        <p:txBody>
          <a:bodyPr wrap="square" lIns="0" tIns="0" rIns="0" bIns="0" rtlCol="0" anchor="ctr"/>
          <a:lstStyle/>
          <a:p>
            <a:pPr indent="0" marL="0">
              <a:buNone/>
            </a:pPr>
            <a:r>
              <a:rPr lang="en-US" sz="1050" dirty="0">
                <a:solidFill>
                  <a:srgbClr val="263238"/>
                </a:solidFill>
                <a:latin typeface="Meiryo" pitchFamily="34" charset="0"/>
                <a:ea typeface="Meiryo" pitchFamily="34" charset="-122"/>
                <a:cs typeface="Meiryo" pitchFamily="34" charset="-120"/>
              </a:rPr>
              <a:t>発注者が受注者に不利益を与える問題は17回へ。16回は競合事業者同士の競争制限</a:t>
            </a:r>
            <a:endParaRPr lang="en-US" sz="1050" dirty="0"/>
          </a:p>
        </p:txBody>
      </p:sp>
      <p:sp>
        <p:nvSpPr>
          <p:cNvPr id="20" name="Shape 18"/>
          <p:cNvSpPr/>
          <p:nvPr/>
        </p:nvSpPr>
        <p:spPr>
          <a:xfrm>
            <a:off x="457200" y="3511296"/>
            <a:ext cx="8229600" cy="502920"/>
          </a:xfrm>
          <a:prstGeom prst="roundRect">
            <a:avLst>
              <a:gd name="adj" fmla="val 14545"/>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21" name="Text 19"/>
          <p:cNvSpPr/>
          <p:nvPr/>
        </p:nvSpPr>
        <p:spPr>
          <a:xfrm>
            <a:off x="594360" y="3511296"/>
            <a:ext cx="868680" cy="50292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第19回</a:t>
            </a:r>
            <a:endParaRPr lang="en-US" sz="1300" dirty="0"/>
          </a:p>
        </p:txBody>
      </p:sp>
      <p:sp>
        <p:nvSpPr>
          <p:cNvPr id="22" name="Text 20"/>
          <p:cNvSpPr/>
          <p:nvPr/>
        </p:nvSpPr>
        <p:spPr>
          <a:xfrm>
            <a:off x="1508760" y="3511296"/>
            <a:ext cx="2011680" cy="502920"/>
          </a:xfrm>
          <a:prstGeom prst="rect">
            <a:avLst/>
          </a:prstGeom>
          <a:noFill/>
          <a:ln/>
        </p:spPr>
        <p:txBody>
          <a:bodyPr wrap="square" lIns="0" tIns="0" rIns="0" bIns="0" rtlCol="0" anchor="ctr"/>
          <a:lstStyle/>
          <a:p>
            <a:pPr indent="0" marL="0">
              <a:buNone/>
            </a:pPr>
            <a:r>
              <a:rPr lang="en-US" sz="1200" b="1" dirty="0">
                <a:solidFill>
                  <a:srgbClr val="243B53"/>
                </a:solidFill>
                <a:latin typeface="Meiryo" pitchFamily="34" charset="0"/>
                <a:ea typeface="Meiryo" pitchFamily="34" charset="-122"/>
                <a:cs typeface="Meiryo" pitchFamily="34" charset="-120"/>
              </a:rPr>
              <a:t>契約書（締結権限）</a:t>
            </a:r>
            <a:endParaRPr lang="en-US" sz="1200" dirty="0"/>
          </a:p>
        </p:txBody>
      </p:sp>
      <p:sp>
        <p:nvSpPr>
          <p:cNvPr id="23" name="Text 21"/>
          <p:cNvSpPr/>
          <p:nvPr/>
        </p:nvSpPr>
        <p:spPr>
          <a:xfrm>
            <a:off x="3611880" y="3547872"/>
            <a:ext cx="4937760" cy="429768"/>
          </a:xfrm>
          <a:prstGeom prst="rect">
            <a:avLst/>
          </a:prstGeom>
          <a:noFill/>
          <a:ln/>
        </p:spPr>
        <p:txBody>
          <a:bodyPr wrap="square" lIns="0" tIns="0" rIns="0" bIns="0" rtlCol="0" anchor="ctr"/>
          <a:lstStyle/>
          <a:p>
            <a:pPr indent="0" marL="0">
              <a:buNone/>
            </a:pPr>
            <a:r>
              <a:rPr lang="en-US" sz="1050" dirty="0">
                <a:solidFill>
                  <a:srgbClr val="263238"/>
                </a:solidFill>
                <a:latin typeface="Meiryo" pitchFamily="34" charset="0"/>
                <a:ea typeface="Meiryo" pitchFamily="34" charset="-122"/>
                <a:cs typeface="Meiryo" pitchFamily="34" charset="-120"/>
              </a:rPr>
              <a:t>押印・締結権限は19回へ。16回は口頭合意・暗黙の了解・会合メモが端緒になり得る点</a:t>
            </a:r>
            <a:endParaRPr lang="en-US" sz="1050" dirty="0"/>
          </a:p>
        </p:txBody>
      </p:sp>
      <p:sp>
        <p:nvSpPr>
          <p:cNvPr id="24" name="Shape 22"/>
          <p:cNvSpPr/>
          <p:nvPr/>
        </p:nvSpPr>
        <p:spPr>
          <a:xfrm>
            <a:off x="457200" y="4087368"/>
            <a:ext cx="8229600" cy="502920"/>
          </a:xfrm>
          <a:prstGeom prst="roundRect">
            <a:avLst>
              <a:gd name="adj" fmla="val 14545"/>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25" name="Text 23"/>
          <p:cNvSpPr/>
          <p:nvPr/>
        </p:nvSpPr>
        <p:spPr>
          <a:xfrm>
            <a:off x="594360" y="4087368"/>
            <a:ext cx="868680" cy="50292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第20回</a:t>
            </a:r>
            <a:endParaRPr lang="en-US" sz="1300" dirty="0"/>
          </a:p>
        </p:txBody>
      </p:sp>
      <p:sp>
        <p:nvSpPr>
          <p:cNvPr id="26" name="Text 24"/>
          <p:cNvSpPr/>
          <p:nvPr/>
        </p:nvSpPr>
        <p:spPr>
          <a:xfrm>
            <a:off x="1508760" y="4087368"/>
            <a:ext cx="2011680" cy="502920"/>
          </a:xfrm>
          <a:prstGeom prst="rect">
            <a:avLst/>
          </a:prstGeom>
          <a:noFill/>
          <a:ln/>
        </p:spPr>
        <p:txBody>
          <a:bodyPr wrap="square" lIns="0" tIns="0" rIns="0" bIns="0" rtlCol="0" anchor="ctr"/>
          <a:lstStyle/>
          <a:p>
            <a:pPr indent="0" marL="0">
              <a:buNone/>
            </a:pPr>
            <a:r>
              <a:rPr lang="en-US" sz="1200" b="1" dirty="0">
                <a:solidFill>
                  <a:srgbClr val="243B53"/>
                </a:solidFill>
                <a:latin typeface="Meiryo" pitchFamily="34" charset="0"/>
                <a:ea typeface="Meiryo" pitchFamily="34" charset="-122"/>
                <a:cs typeface="Meiryo" pitchFamily="34" charset="-120"/>
              </a:rPr>
              <a:t>インサイダー取引</a:t>
            </a:r>
            <a:endParaRPr lang="en-US" sz="1200" dirty="0"/>
          </a:p>
        </p:txBody>
      </p:sp>
      <p:sp>
        <p:nvSpPr>
          <p:cNvPr id="27" name="Text 25"/>
          <p:cNvSpPr/>
          <p:nvPr/>
        </p:nvSpPr>
        <p:spPr>
          <a:xfrm>
            <a:off x="3611880" y="4123944"/>
            <a:ext cx="4937760" cy="429768"/>
          </a:xfrm>
          <a:prstGeom prst="rect">
            <a:avLst/>
          </a:prstGeom>
          <a:noFill/>
          <a:ln/>
        </p:spPr>
        <p:txBody>
          <a:bodyPr wrap="square" lIns="0" tIns="0" rIns="0" bIns="0" rtlCol="0" anchor="ctr"/>
          <a:lstStyle/>
          <a:p>
            <a:pPr indent="0" marL="0">
              <a:buNone/>
            </a:pPr>
            <a:r>
              <a:rPr lang="en-US" sz="1050" dirty="0">
                <a:solidFill>
                  <a:srgbClr val="263238"/>
                </a:solidFill>
                <a:latin typeface="Meiryo" pitchFamily="34" charset="0"/>
                <a:ea typeface="Meiryo" pitchFamily="34" charset="-122"/>
                <a:cs typeface="Meiryo" pitchFamily="34" charset="-120"/>
              </a:rPr>
              <a:t>未公表情報を使った株取引は20回へ。16回は競争上重要な情報の競合との交換</a:t>
            </a:r>
            <a:endParaRPr lang="en-US" sz="1050" dirty="0"/>
          </a:p>
        </p:txBody>
      </p:sp>
      <p:sp>
        <p:nvSpPr>
          <p:cNvPr id="28" name="Text 26"/>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29" name="Text 27"/>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THREE KEY RISKS</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社員がまず注意すべき 3 テーマ</a:t>
            </a:r>
            <a:endParaRPr lang="en-US" sz="2500" dirty="0"/>
          </a:p>
        </p:txBody>
      </p:sp>
      <p:sp>
        <p:nvSpPr>
          <p:cNvPr id="4" name="Shape 2"/>
          <p:cNvSpPr/>
          <p:nvPr/>
        </p:nvSpPr>
        <p:spPr>
          <a:xfrm>
            <a:off x="457200" y="1325880"/>
            <a:ext cx="2560320" cy="2697480"/>
          </a:xfrm>
          <a:prstGeom prst="roundRect">
            <a:avLst>
              <a:gd name="adj" fmla="val 2857"/>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1353312" y="1554480"/>
            <a:ext cx="768096" cy="768096"/>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1553017" y="1754185"/>
            <a:ext cx="368686" cy="368686"/>
          </a:xfrm>
          <a:prstGeom prst="rect">
            <a:avLst/>
          </a:prstGeom>
        </p:spPr>
      </p:pic>
      <p:sp>
        <p:nvSpPr>
          <p:cNvPr id="7" name="Text 4"/>
          <p:cNvSpPr/>
          <p:nvPr/>
        </p:nvSpPr>
        <p:spPr>
          <a:xfrm>
            <a:off x="548640" y="2404872"/>
            <a:ext cx="2377440" cy="365760"/>
          </a:xfrm>
          <a:prstGeom prst="rect">
            <a:avLst/>
          </a:prstGeom>
          <a:noFill/>
          <a:ln/>
        </p:spPr>
        <p:txBody>
          <a:bodyPr wrap="square" lIns="0" tIns="0" rIns="0" bIns="0" rtlCol="0" anchor="ctr"/>
          <a:lstStyle/>
          <a:p>
            <a:pPr algn="ctr" indent="0" marL="0">
              <a:buNone/>
            </a:pPr>
            <a:r>
              <a:rPr lang="en-US" sz="1700" b="1" dirty="0">
                <a:solidFill>
                  <a:srgbClr val="16314F"/>
                </a:solidFill>
                <a:latin typeface="Meiryo" pitchFamily="34" charset="0"/>
                <a:ea typeface="Meiryo" pitchFamily="34" charset="-122"/>
                <a:cs typeface="Meiryo" pitchFamily="34" charset="-120"/>
              </a:rPr>
              <a:t>カルテル</a:t>
            </a:r>
            <a:endParaRPr lang="en-US" sz="1700" dirty="0"/>
          </a:p>
        </p:txBody>
      </p:sp>
      <p:sp>
        <p:nvSpPr>
          <p:cNvPr id="8" name="Text 5"/>
          <p:cNvSpPr/>
          <p:nvPr/>
        </p:nvSpPr>
        <p:spPr>
          <a:xfrm>
            <a:off x="640080" y="2807208"/>
            <a:ext cx="2194560" cy="713232"/>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競合と価格・数量・販売先・地域などの競争を制限する合意</a:t>
            </a:r>
            <a:endParaRPr lang="en-US" sz="1150" dirty="0"/>
          </a:p>
        </p:txBody>
      </p:sp>
      <p:sp>
        <p:nvSpPr>
          <p:cNvPr id="9" name="Shape 6"/>
          <p:cNvSpPr/>
          <p:nvPr/>
        </p:nvSpPr>
        <p:spPr>
          <a:xfrm>
            <a:off x="731520" y="3520440"/>
            <a:ext cx="2011680" cy="0"/>
          </a:xfrm>
          <a:prstGeom prst="line">
            <a:avLst/>
          </a:prstGeom>
          <a:noFill/>
          <a:ln w="9525">
            <a:solidFill>
              <a:srgbClr val="D4DEE7"/>
            </a:solidFill>
            <a:prstDash val="solid"/>
          </a:ln>
        </p:spPr>
      </p:sp>
      <p:sp>
        <p:nvSpPr>
          <p:cNvPr id="10" name="Text 7"/>
          <p:cNvSpPr/>
          <p:nvPr/>
        </p:nvSpPr>
        <p:spPr>
          <a:xfrm>
            <a:off x="640080" y="3575304"/>
            <a:ext cx="2194560" cy="384048"/>
          </a:xfrm>
          <a:prstGeom prst="rect">
            <a:avLst/>
          </a:prstGeom>
          <a:noFill/>
          <a:ln/>
        </p:spPr>
        <p:txBody>
          <a:bodyPr wrap="square" lIns="0" tIns="0" rIns="0" bIns="0" rtlCol="0" anchor="t"/>
          <a:lstStyle/>
          <a:p>
            <a:pPr algn="ctr" indent="0" marL="0">
              <a:buNone/>
            </a:pPr>
            <a:r>
              <a:rPr lang="en-US" sz="950" i="1" dirty="0">
                <a:solidFill>
                  <a:srgbClr val="5B6B7B"/>
                </a:solidFill>
                <a:latin typeface="Meiryo" pitchFamily="34" charset="0"/>
                <a:ea typeface="Meiryo" pitchFamily="34" charset="-122"/>
                <a:cs typeface="Meiryo" pitchFamily="34" charset="-120"/>
              </a:rPr>
              <a:t>値上げ時期・幅／販売数量／顧客配分 など</a:t>
            </a:r>
            <a:endParaRPr lang="en-US" sz="950" dirty="0"/>
          </a:p>
        </p:txBody>
      </p:sp>
      <p:sp>
        <p:nvSpPr>
          <p:cNvPr id="11" name="Shape 8"/>
          <p:cNvSpPr/>
          <p:nvPr/>
        </p:nvSpPr>
        <p:spPr>
          <a:xfrm>
            <a:off x="3291840" y="1325880"/>
            <a:ext cx="2560320" cy="2697480"/>
          </a:xfrm>
          <a:prstGeom prst="roundRect">
            <a:avLst>
              <a:gd name="adj" fmla="val 2857"/>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2" name="Shape 9"/>
          <p:cNvSpPr/>
          <p:nvPr/>
        </p:nvSpPr>
        <p:spPr>
          <a:xfrm>
            <a:off x="4187952" y="1554480"/>
            <a:ext cx="768096" cy="768096"/>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3" name="Image 1" descr="preencoded.png">    </p:cNvPr>
          <p:cNvPicPr>
            <a:picLocks noChangeAspect="1"/>
          </p:cNvPicPr>
          <p:nvPr/>
        </p:nvPicPr>
        <p:blipFill>
          <a:blip r:embed="rId2"/>
          <a:stretch>
            <a:fillRect/>
          </a:stretch>
        </p:blipFill>
        <p:spPr>
          <a:xfrm>
            <a:off x="4387657" y="1754185"/>
            <a:ext cx="368686" cy="368686"/>
          </a:xfrm>
          <a:prstGeom prst="rect">
            <a:avLst/>
          </a:prstGeom>
        </p:spPr>
      </p:pic>
      <p:sp>
        <p:nvSpPr>
          <p:cNvPr id="14" name="Text 10"/>
          <p:cNvSpPr/>
          <p:nvPr/>
        </p:nvSpPr>
        <p:spPr>
          <a:xfrm>
            <a:off x="3383280" y="2404872"/>
            <a:ext cx="2377440" cy="365760"/>
          </a:xfrm>
          <a:prstGeom prst="rect">
            <a:avLst/>
          </a:prstGeom>
          <a:noFill/>
          <a:ln/>
        </p:spPr>
        <p:txBody>
          <a:bodyPr wrap="square" lIns="0" tIns="0" rIns="0" bIns="0" rtlCol="0" anchor="ctr"/>
          <a:lstStyle/>
          <a:p>
            <a:pPr algn="ctr" indent="0" marL="0">
              <a:buNone/>
            </a:pPr>
            <a:r>
              <a:rPr lang="en-US" sz="1700" b="1" dirty="0">
                <a:solidFill>
                  <a:srgbClr val="16314F"/>
                </a:solidFill>
                <a:latin typeface="Meiryo" pitchFamily="34" charset="0"/>
                <a:ea typeface="Meiryo" pitchFamily="34" charset="-122"/>
                <a:cs typeface="Meiryo" pitchFamily="34" charset="-120"/>
              </a:rPr>
              <a:t>入札談合</a:t>
            </a:r>
            <a:endParaRPr lang="en-US" sz="1700" dirty="0"/>
          </a:p>
        </p:txBody>
      </p:sp>
      <p:sp>
        <p:nvSpPr>
          <p:cNvPr id="15" name="Text 11"/>
          <p:cNvSpPr/>
          <p:nvPr/>
        </p:nvSpPr>
        <p:spPr>
          <a:xfrm>
            <a:off x="3474720" y="2807208"/>
            <a:ext cx="2194560" cy="713232"/>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入札で受注予定者・価格・辞退・順番などを事前に調整</a:t>
            </a:r>
            <a:endParaRPr lang="en-US" sz="1150" dirty="0"/>
          </a:p>
        </p:txBody>
      </p:sp>
      <p:sp>
        <p:nvSpPr>
          <p:cNvPr id="16" name="Shape 12"/>
          <p:cNvSpPr/>
          <p:nvPr/>
        </p:nvSpPr>
        <p:spPr>
          <a:xfrm>
            <a:off x="3566160" y="3520440"/>
            <a:ext cx="2011680" cy="0"/>
          </a:xfrm>
          <a:prstGeom prst="line">
            <a:avLst/>
          </a:prstGeom>
          <a:noFill/>
          <a:ln w="9525">
            <a:solidFill>
              <a:srgbClr val="D4DEE7"/>
            </a:solidFill>
            <a:prstDash val="solid"/>
          </a:ln>
        </p:spPr>
      </p:sp>
      <p:sp>
        <p:nvSpPr>
          <p:cNvPr id="17" name="Text 13"/>
          <p:cNvSpPr/>
          <p:nvPr/>
        </p:nvSpPr>
        <p:spPr>
          <a:xfrm>
            <a:off x="3474720" y="3575304"/>
            <a:ext cx="2194560" cy="384048"/>
          </a:xfrm>
          <a:prstGeom prst="rect">
            <a:avLst/>
          </a:prstGeom>
          <a:noFill/>
          <a:ln/>
        </p:spPr>
        <p:txBody>
          <a:bodyPr wrap="square" lIns="0" tIns="0" rIns="0" bIns="0" rtlCol="0" anchor="t"/>
          <a:lstStyle/>
          <a:p>
            <a:pPr algn="ctr" indent="0" marL="0">
              <a:buNone/>
            </a:pPr>
            <a:r>
              <a:rPr lang="en-US" sz="950" i="1" dirty="0">
                <a:solidFill>
                  <a:srgbClr val="5B6B7B"/>
                </a:solidFill>
                <a:latin typeface="Meiryo" pitchFamily="34" charset="0"/>
                <a:ea typeface="Meiryo" pitchFamily="34" charset="-122"/>
                <a:cs typeface="Meiryo" pitchFamily="34" charset="-120"/>
              </a:rPr>
              <a:t>公共入札／民間入札・コンペ・見積合わせ</a:t>
            </a:r>
            <a:endParaRPr lang="en-US" sz="950" dirty="0"/>
          </a:p>
        </p:txBody>
      </p:sp>
      <p:sp>
        <p:nvSpPr>
          <p:cNvPr id="18" name="Shape 14"/>
          <p:cNvSpPr/>
          <p:nvPr/>
        </p:nvSpPr>
        <p:spPr>
          <a:xfrm>
            <a:off x="6126480" y="1325880"/>
            <a:ext cx="2560320" cy="2697480"/>
          </a:xfrm>
          <a:prstGeom prst="roundRect">
            <a:avLst>
              <a:gd name="adj" fmla="val 2857"/>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9" name="Shape 15"/>
          <p:cNvSpPr/>
          <p:nvPr/>
        </p:nvSpPr>
        <p:spPr>
          <a:xfrm>
            <a:off x="7022592" y="1554480"/>
            <a:ext cx="768096" cy="768096"/>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20" name="Image 2" descr="preencoded.png">    </p:cNvPr>
          <p:cNvPicPr>
            <a:picLocks noChangeAspect="1"/>
          </p:cNvPicPr>
          <p:nvPr/>
        </p:nvPicPr>
        <p:blipFill>
          <a:blip r:embed="rId3"/>
          <a:stretch>
            <a:fillRect/>
          </a:stretch>
        </p:blipFill>
        <p:spPr>
          <a:xfrm>
            <a:off x="7222297" y="1754185"/>
            <a:ext cx="368686" cy="368686"/>
          </a:xfrm>
          <a:prstGeom prst="rect">
            <a:avLst/>
          </a:prstGeom>
        </p:spPr>
      </p:pic>
      <p:sp>
        <p:nvSpPr>
          <p:cNvPr id="21" name="Text 16"/>
          <p:cNvSpPr/>
          <p:nvPr/>
        </p:nvSpPr>
        <p:spPr>
          <a:xfrm>
            <a:off x="6217920" y="2404872"/>
            <a:ext cx="2377440" cy="365760"/>
          </a:xfrm>
          <a:prstGeom prst="rect">
            <a:avLst/>
          </a:prstGeom>
          <a:noFill/>
          <a:ln/>
        </p:spPr>
        <p:txBody>
          <a:bodyPr wrap="square" lIns="0" tIns="0" rIns="0" bIns="0" rtlCol="0" anchor="ctr"/>
          <a:lstStyle/>
          <a:p>
            <a:pPr algn="ctr" indent="0" marL="0">
              <a:buNone/>
            </a:pPr>
            <a:r>
              <a:rPr lang="en-US" sz="1700" b="1" dirty="0">
                <a:solidFill>
                  <a:srgbClr val="16314F"/>
                </a:solidFill>
                <a:latin typeface="Meiryo" pitchFamily="34" charset="0"/>
                <a:ea typeface="Meiryo" pitchFamily="34" charset="-122"/>
                <a:cs typeface="Meiryo" pitchFamily="34" charset="-120"/>
              </a:rPr>
              <a:t>競合との情報交換</a:t>
            </a:r>
            <a:endParaRPr lang="en-US" sz="1700" dirty="0"/>
          </a:p>
        </p:txBody>
      </p:sp>
      <p:sp>
        <p:nvSpPr>
          <p:cNvPr id="22" name="Text 17"/>
          <p:cNvSpPr/>
          <p:nvPr/>
        </p:nvSpPr>
        <p:spPr>
          <a:xfrm>
            <a:off x="6309360" y="2807208"/>
            <a:ext cx="2194560" cy="713232"/>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競争上重要な情報の交換。カルテル・談合の端緒や証拠に</a:t>
            </a:r>
            <a:endParaRPr lang="en-US" sz="1150" dirty="0"/>
          </a:p>
        </p:txBody>
      </p:sp>
      <p:sp>
        <p:nvSpPr>
          <p:cNvPr id="23" name="Shape 18"/>
          <p:cNvSpPr/>
          <p:nvPr/>
        </p:nvSpPr>
        <p:spPr>
          <a:xfrm>
            <a:off x="6400800" y="3520440"/>
            <a:ext cx="2011680" cy="0"/>
          </a:xfrm>
          <a:prstGeom prst="line">
            <a:avLst/>
          </a:prstGeom>
          <a:noFill/>
          <a:ln w="9525">
            <a:solidFill>
              <a:srgbClr val="D4DEE7"/>
            </a:solidFill>
            <a:prstDash val="solid"/>
          </a:ln>
        </p:spPr>
      </p:sp>
      <p:sp>
        <p:nvSpPr>
          <p:cNvPr id="24" name="Text 19"/>
          <p:cNvSpPr/>
          <p:nvPr/>
        </p:nvSpPr>
        <p:spPr>
          <a:xfrm>
            <a:off x="6309360" y="3575304"/>
            <a:ext cx="2194560" cy="384048"/>
          </a:xfrm>
          <a:prstGeom prst="rect">
            <a:avLst/>
          </a:prstGeom>
          <a:noFill/>
          <a:ln/>
        </p:spPr>
        <p:txBody>
          <a:bodyPr wrap="square" lIns="0" tIns="0" rIns="0" bIns="0" rtlCol="0" anchor="t"/>
          <a:lstStyle/>
          <a:p>
            <a:pPr algn="ctr" indent="0" marL="0">
              <a:buNone/>
            </a:pPr>
            <a:r>
              <a:rPr lang="en-US" sz="950" i="1" dirty="0">
                <a:solidFill>
                  <a:srgbClr val="5B6B7B"/>
                </a:solidFill>
                <a:latin typeface="Meiryo" pitchFamily="34" charset="0"/>
                <a:ea typeface="Meiryo" pitchFamily="34" charset="-122"/>
                <a:cs typeface="Meiryo" pitchFamily="34" charset="-120"/>
              </a:rPr>
              <a:t>価格・数量・顧客・入札情報の共有 など</a:t>
            </a:r>
            <a:endParaRPr lang="en-US" sz="950" dirty="0"/>
          </a:p>
        </p:txBody>
      </p:sp>
      <p:sp>
        <p:nvSpPr>
          <p:cNvPr id="25" name="Text 20"/>
          <p:cNvSpPr/>
          <p:nvPr/>
        </p:nvSpPr>
        <p:spPr>
          <a:xfrm>
            <a:off x="457200" y="4206240"/>
            <a:ext cx="8229600" cy="274320"/>
          </a:xfrm>
          <a:prstGeom prst="rect">
            <a:avLst/>
          </a:prstGeom>
          <a:noFill/>
          <a:ln/>
        </p:spPr>
        <p:txBody>
          <a:bodyPr wrap="square" lIns="0" tIns="0" rIns="0" bIns="0" rtlCol="0" anchor="ctr"/>
          <a:lstStyle/>
          <a:p>
            <a:pPr algn="ctr" indent="0" marL="0">
              <a:buNone/>
            </a:pPr>
            <a:r>
              <a:rPr lang="en-US" sz="1050" i="1" dirty="0">
                <a:solidFill>
                  <a:srgbClr val="5B6B7B"/>
                </a:solidFill>
                <a:latin typeface="Meiryo" pitchFamily="34" charset="0"/>
                <a:ea typeface="Meiryo" pitchFamily="34" charset="-122"/>
                <a:cs typeface="Meiryo" pitchFamily="34" charset="-120"/>
              </a:rPr>
              <a:t>私的独占・不公正な取引方法・企業結合・優越的地位の濫用も重要だが、本研修ではまずこの3つに集中する。</a:t>
            </a:r>
            <a:endParaRPr lang="en-US" sz="1050" dirty="0"/>
          </a:p>
        </p:txBody>
      </p:sp>
      <p:sp>
        <p:nvSpPr>
          <p:cNvPr id="26" name="Text 2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27" name="Text 2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CARTEL</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カルテルとは</a:t>
            </a:r>
            <a:endParaRPr lang="en-US" sz="2500" dirty="0"/>
          </a:p>
        </p:txBody>
      </p:sp>
      <p:sp>
        <p:nvSpPr>
          <p:cNvPr id="4" name="Shape 2"/>
          <p:cNvSpPr/>
          <p:nvPr/>
        </p:nvSpPr>
        <p:spPr>
          <a:xfrm>
            <a:off x="457200" y="1234440"/>
            <a:ext cx="8229600" cy="868680"/>
          </a:xfrm>
          <a:prstGeom prst="roundRect">
            <a:avLst>
              <a:gd name="adj" fmla="val 8421"/>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371600"/>
            <a:ext cx="566928" cy="566928"/>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33201" y="1519001"/>
            <a:ext cx="272125" cy="272125"/>
          </a:xfrm>
          <a:prstGeom prst="rect">
            <a:avLst/>
          </a:prstGeom>
        </p:spPr>
      </p:pic>
      <p:sp>
        <p:nvSpPr>
          <p:cNvPr id="7" name="Text 4"/>
          <p:cNvSpPr/>
          <p:nvPr/>
        </p:nvSpPr>
        <p:spPr>
          <a:xfrm>
            <a:off x="1371600" y="1298448"/>
            <a:ext cx="7132320" cy="7315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定義：</a:t>
            </a:r>
            <a:pPr indent="0" marL="0">
              <a:buNone/>
            </a:pPr>
            <a:r>
              <a:rPr lang="en-US" sz="1250" dirty="0">
                <a:solidFill>
                  <a:srgbClr val="263238"/>
                </a:solidFill>
                <a:latin typeface="Meiryo" pitchFamily="34" charset="0"/>
                <a:ea typeface="Meiryo" pitchFamily="34" charset="-122"/>
                <a:cs typeface="Meiryo" pitchFamily="34" charset="-120"/>
              </a:rPr>
              <a:t>競合する事業者同士が、価格・数量・販売先・地域・設備などについて競争を制限する合意をすること。独占禁止法が禁じる「不当な取引制限」（第2条6項・第3条後段）の典型。</a:t>
            </a:r>
            <a:endParaRPr lang="en-US" sz="1250" dirty="0"/>
          </a:p>
        </p:txBody>
      </p:sp>
      <p:sp>
        <p:nvSpPr>
          <p:cNvPr id="8" name="Shape 5"/>
          <p:cNvSpPr/>
          <p:nvPr/>
        </p:nvSpPr>
        <p:spPr>
          <a:xfrm>
            <a:off x="457200" y="2286000"/>
            <a:ext cx="3977640" cy="1965960"/>
          </a:xfrm>
          <a:prstGeom prst="roundRect">
            <a:avLst>
              <a:gd name="adj" fmla="val 3721"/>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9" name="Text 6"/>
          <p:cNvSpPr/>
          <p:nvPr/>
        </p:nvSpPr>
        <p:spPr>
          <a:xfrm>
            <a:off x="685800" y="2395728"/>
            <a:ext cx="3520440" cy="310896"/>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競合と話さない・合わせない</a:t>
            </a:r>
            <a:endParaRPr lang="en-US" sz="1350" dirty="0"/>
          </a:p>
        </p:txBody>
      </p:sp>
      <p:sp>
        <p:nvSpPr>
          <p:cNvPr id="10" name="Text 7"/>
          <p:cNvSpPr/>
          <p:nvPr/>
        </p:nvSpPr>
        <p:spPr>
          <a:xfrm>
            <a:off x="731520" y="2743200"/>
            <a:ext cx="3474720" cy="1463040"/>
          </a:xfrm>
          <a:prstGeom prst="rect">
            <a:avLst/>
          </a:prstGeom>
          <a:noFill/>
          <a:ln/>
        </p:spPr>
        <p:txBody>
          <a:bodyPr wrap="square" lIns="0" tIns="0" rIns="0" bIns="0" rtlCol="0" anchor="t"/>
          <a:lstStyle/>
          <a:p>
            <a:pPr algn="l" marL="177800" indent="-1778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値上げ時期・値上げ幅・最低価格・割引率・リベート</a:t>
            </a:r>
            <a:endParaRPr lang="en-US" sz="1200" dirty="0"/>
          </a:p>
          <a:p>
            <a:pPr algn="l" marL="177800" indent="-1778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販売数量・供給数量・顧客配分・地域配分・案件配分</a:t>
            </a:r>
            <a:endParaRPr lang="en-US" sz="1200" dirty="0"/>
          </a:p>
          <a:p>
            <a:pPr algn="l" marL="177800" indent="-1778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「値上げの方向感」「市況感」「無理な安売りはやめよう」</a:t>
            </a:r>
            <a:endParaRPr lang="en-US" sz="1200" dirty="0"/>
          </a:p>
          <a:p>
            <a:pPr algn="l" marL="177800" indent="-1778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原材料高・労務費上昇への対応で足並みをそろえる話</a:t>
            </a:r>
            <a:endParaRPr lang="en-US" sz="1200" dirty="0"/>
          </a:p>
        </p:txBody>
      </p:sp>
      <p:sp>
        <p:nvSpPr>
          <p:cNvPr id="11" name="Shape 8"/>
          <p:cNvSpPr/>
          <p:nvPr/>
        </p:nvSpPr>
        <p:spPr>
          <a:xfrm>
            <a:off x="4709160" y="2286000"/>
            <a:ext cx="3977640" cy="1965960"/>
          </a:xfrm>
          <a:prstGeom prst="roundRect">
            <a:avLst>
              <a:gd name="adj" fmla="val 3721"/>
            </a:avLst>
          </a:prstGeom>
          <a:solidFill>
            <a:srgbClr val="16314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2" name="Text 9"/>
          <p:cNvSpPr/>
          <p:nvPr/>
        </p:nvSpPr>
        <p:spPr>
          <a:xfrm>
            <a:off x="4937760" y="2395728"/>
            <a:ext cx="3520440" cy="310896"/>
          </a:xfrm>
          <a:prstGeom prst="rect">
            <a:avLst/>
          </a:prstGeom>
          <a:noFill/>
          <a:ln/>
        </p:spPr>
        <p:txBody>
          <a:bodyPr wrap="square" lIns="0" tIns="0" rIns="0" bIns="0" rtlCol="0" anchor="ctr"/>
          <a:lstStyle/>
          <a:p>
            <a:pPr indent="0" marL="0">
              <a:buNone/>
            </a:pPr>
            <a:r>
              <a:rPr lang="en-US" sz="1350" b="1" dirty="0">
                <a:solidFill>
                  <a:srgbClr val="B58A3A"/>
                </a:solidFill>
                <a:latin typeface="Meiryo" pitchFamily="34" charset="0"/>
                <a:ea typeface="Meiryo" pitchFamily="34" charset="-122"/>
                <a:cs typeface="Meiryo" pitchFamily="34" charset="-120"/>
              </a:rPr>
              <a:t>ここが重要</a:t>
            </a:r>
            <a:endParaRPr lang="en-US" sz="1350" dirty="0"/>
          </a:p>
        </p:txBody>
      </p:sp>
      <p:sp>
        <p:nvSpPr>
          <p:cNvPr id="13" name="Text 10"/>
          <p:cNvSpPr/>
          <p:nvPr/>
        </p:nvSpPr>
        <p:spPr>
          <a:xfrm>
            <a:off x="4983480" y="2743200"/>
            <a:ext cx="3474720" cy="1463040"/>
          </a:xfrm>
          <a:prstGeom prst="rect">
            <a:avLst/>
          </a:prstGeom>
          <a:noFill/>
          <a:ln/>
        </p:spPr>
        <p:txBody>
          <a:bodyPr wrap="square" lIns="0" tIns="0" rIns="0" bIns="0" rtlCol="0" anchor="t"/>
          <a:lstStyle/>
          <a:p>
            <a:pPr algn="l" marL="177800" indent="-177800">
              <a:spcAft>
                <a:spcPts val="600"/>
              </a:spcAft>
              <a:buSzPct val="100000"/>
              <a:buChar char="•"/>
            </a:pPr>
            <a:r>
              <a:rPr lang="en-US" sz="1200" dirty="0">
                <a:solidFill>
                  <a:srgbClr val="DCE6F0"/>
                </a:solidFill>
                <a:latin typeface="Meiryo" pitchFamily="34" charset="0"/>
                <a:ea typeface="Meiryo" pitchFamily="34" charset="-122"/>
                <a:cs typeface="Meiryo" pitchFamily="34" charset="-120"/>
              </a:rPr>
              <a:t>契約書がなくても、口頭・会合・メール・暗黙の了解でも問題になり得る</a:t>
            </a:r>
            <a:endParaRPr lang="en-US" sz="1200" dirty="0"/>
          </a:p>
          <a:p>
            <a:pPr algn="l" marL="177800" indent="-177800">
              <a:spcAft>
                <a:spcPts val="600"/>
              </a:spcAft>
              <a:buSzPct val="100000"/>
              <a:buChar char="•"/>
            </a:pPr>
            <a:r>
              <a:rPr lang="en-US" sz="1200" dirty="0">
                <a:solidFill>
                  <a:srgbClr val="DCE6F0"/>
                </a:solidFill>
                <a:latin typeface="Meiryo" pitchFamily="34" charset="0"/>
                <a:ea typeface="Meiryo" pitchFamily="34" charset="-122"/>
                <a:cs typeface="Meiryo" pitchFamily="34" charset="-120"/>
              </a:rPr>
              <a:t>実際に値上げ等が実行されなくても、相談・合意の段階で重大リスク</a:t>
            </a:r>
            <a:endParaRPr lang="en-US" sz="1200" dirty="0"/>
          </a:p>
          <a:p>
            <a:pPr algn="l" marL="177800" indent="-177800">
              <a:spcAft>
                <a:spcPts val="600"/>
              </a:spcAft>
              <a:buSzPct val="100000"/>
              <a:buChar char="•"/>
            </a:pPr>
            <a:r>
              <a:rPr lang="en-US" sz="1200" dirty="0">
                <a:solidFill>
                  <a:srgbClr val="DCE6F0"/>
                </a:solidFill>
                <a:latin typeface="Meiryo" pitchFamily="34" charset="0"/>
                <a:ea typeface="Meiryo" pitchFamily="34" charset="-122"/>
                <a:cs typeface="Meiryo" pitchFamily="34" charset="-120"/>
              </a:rPr>
              <a:t>営業・管理職・役員・価格決定・代理店管理が特に注意</a:t>
            </a:r>
            <a:endParaRPr lang="en-US" sz="1200" dirty="0"/>
          </a:p>
          <a:p>
            <a:pPr algn="l" marL="177800" indent="-177800">
              <a:spcAft>
                <a:spcPts val="600"/>
              </a:spcAft>
              <a:buSzPct val="100000"/>
              <a:buChar char="•"/>
            </a:pPr>
            <a:r>
              <a:rPr lang="en-US" sz="1200" dirty="0">
                <a:solidFill>
                  <a:srgbClr val="DCE6F0"/>
                </a:solidFill>
                <a:latin typeface="Meiryo" pitchFamily="34" charset="0"/>
                <a:ea typeface="Meiryo" pitchFamily="34" charset="-122"/>
                <a:cs typeface="Meiryo" pitchFamily="34" charset="-120"/>
              </a:rPr>
              <a:t>「カルテルではない」と現場が独断しない</a:t>
            </a:r>
            <a:endParaRPr lang="en-US" sz="1200" dirty="0"/>
          </a:p>
        </p:txBody>
      </p:sp>
      <p:sp>
        <p:nvSpPr>
          <p:cNvPr id="14" name="Text 11"/>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15" name="Text 12"/>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BID RIGGING</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入札談合とは</a:t>
            </a:r>
            <a:endParaRPr lang="en-US" sz="2500" dirty="0"/>
          </a:p>
        </p:txBody>
      </p:sp>
      <p:sp>
        <p:nvSpPr>
          <p:cNvPr id="4" name="Shape 2"/>
          <p:cNvSpPr/>
          <p:nvPr/>
        </p:nvSpPr>
        <p:spPr>
          <a:xfrm>
            <a:off x="457200" y="1234440"/>
            <a:ext cx="8229600" cy="868680"/>
          </a:xfrm>
          <a:prstGeom prst="roundRect">
            <a:avLst>
              <a:gd name="adj" fmla="val 8421"/>
            </a:avLst>
          </a:prstGeom>
          <a:solidFill>
            <a:srgbClr val="E3F2F0"/>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371600"/>
            <a:ext cx="566928" cy="566928"/>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33201" y="1519001"/>
            <a:ext cx="272125" cy="272125"/>
          </a:xfrm>
          <a:prstGeom prst="rect">
            <a:avLst/>
          </a:prstGeom>
        </p:spPr>
      </p:pic>
      <p:sp>
        <p:nvSpPr>
          <p:cNvPr id="7" name="Text 4"/>
          <p:cNvSpPr/>
          <p:nvPr/>
        </p:nvSpPr>
        <p:spPr>
          <a:xfrm>
            <a:off x="1371600" y="1298448"/>
            <a:ext cx="7132320" cy="7315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定義：</a:t>
            </a:r>
            <a:pPr indent="0" marL="0">
              <a:buNone/>
            </a:pPr>
            <a:r>
              <a:rPr lang="en-US" sz="1250" dirty="0">
                <a:solidFill>
                  <a:srgbClr val="263238"/>
                </a:solidFill>
                <a:latin typeface="Meiryo" pitchFamily="34" charset="0"/>
                <a:ea typeface="Meiryo" pitchFamily="34" charset="-122"/>
                <a:cs typeface="Meiryo" pitchFamily="34" charset="-120"/>
              </a:rPr>
              <a:t>入札に参加する企業同士が、事前に受注予定者・入札価格・見積金額・辞退・順番などを相談・調整すること。公共入札だけでなく、民間入札・コンペ・見積合わせでも同様に注意。</a:t>
            </a:r>
            <a:endParaRPr lang="en-US" sz="1250" dirty="0"/>
          </a:p>
        </p:txBody>
      </p:sp>
      <p:sp>
        <p:nvSpPr>
          <p:cNvPr id="8" name="Shape 5"/>
          <p:cNvSpPr/>
          <p:nvPr/>
        </p:nvSpPr>
        <p:spPr>
          <a:xfrm>
            <a:off x="457200" y="2286000"/>
            <a:ext cx="2560320" cy="914400"/>
          </a:xfrm>
          <a:prstGeom prst="roundRect">
            <a:avLst>
              <a:gd name="adj" fmla="val 8000"/>
            </a:avLst>
          </a:prstGeom>
          <a:solidFill>
            <a:srgbClr val="FBE9E7"/>
          </a:solidFill>
          <a:ln w="9525">
            <a:solidFill>
              <a:srgbClr val="D4DEE7"/>
            </a:solidFill>
            <a:prstDash val="solid"/>
          </a:ln>
        </p:spPr>
      </p:sp>
      <p:sp>
        <p:nvSpPr>
          <p:cNvPr id="9" name="Shape 6"/>
          <p:cNvSpPr/>
          <p:nvPr/>
        </p:nvSpPr>
        <p:spPr>
          <a:xfrm>
            <a:off x="621792" y="2468880"/>
            <a:ext cx="548640" cy="54864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0" name="Image 1" descr="preencoded.png">    </p:cNvPr>
          <p:cNvPicPr>
            <a:picLocks noChangeAspect="1"/>
          </p:cNvPicPr>
          <p:nvPr/>
        </p:nvPicPr>
        <p:blipFill>
          <a:blip r:embed="rId2"/>
          <a:stretch>
            <a:fillRect/>
          </a:stretch>
        </p:blipFill>
        <p:spPr>
          <a:xfrm>
            <a:off x="764438" y="2611526"/>
            <a:ext cx="263347" cy="263347"/>
          </a:xfrm>
          <a:prstGeom prst="rect">
            <a:avLst/>
          </a:prstGeom>
        </p:spPr>
      </p:pic>
      <p:sp>
        <p:nvSpPr>
          <p:cNvPr id="11" name="Text 7"/>
          <p:cNvSpPr/>
          <p:nvPr/>
        </p:nvSpPr>
        <p:spPr>
          <a:xfrm>
            <a:off x="1298448" y="2377440"/>
            <a:ext cx="1600200" cy="731520"/>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受注予定者を決める</a:t>
            </a:r>
            <a:endParaRPr lang="en-US" sz="1100" dirty="0"/>
          </a:p>
        </p:txBody>
      </p:sp>
      <p:sp>
        <p:nvSpPr>
          <p:cNvPr id="12" name="Shape 8"/>
          <p:cNvSpPr/>
          <p:nvPr/>
        </p:nvSpPr>
        <p:spPr>
          <a:xfrm>
            <a:off x="3291840" y="2286000"/>
            <a:ext cx="2560320" cy="914400"/>
          </a:xfrm>
          <a:prstGeom prst="roundRect">
            <a:avLst>
              <a:gd name="adj" fmla="val 8000"/>
            </a:avLst>
          </a:prstGeom>
          <a:solidFill>
            <a:srgbClr val="FBE9E7"/>
          </a:solidFill>
          <a:ln w="9525">
            <a:solidFill>
              <a:srgbClr val="D4DEE7"/>
            </a:solidFill>
            <a:prstDash val="solid"/>
          </a:ln>
        </p:spPr>
      </p:sp>
      <p:sp>
        <p:nvSpPr>
          <p:cNvPr id="13" name="Shape 9"/>
          <p:cNvSpPr/>
          <p:nvPr/>
        </p:nvSpPr>
        <p:spPr>
          <a:xfrm>
            <a:off x="3456432" y="2468880"/>
            <a:ext cx="548640" cy="54864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4" name="Image 2" descr="preencoded.png">    </p:cNvPr>
          <p:cNvPicPr>
            <a:picLocks noChangeAspect="1"/>
          </p:cNvPicPr>
          <p:nvPr/>
        </p:nvPicPr>
        <p:blipFill>
          <a:blip r:embed="rId3"/>
          <a:stretch>
            <a:fillRect/>
          </a:stretch>
        </p:blipFill>
        <p:spPr>
          <a:xfrm>
            <a:off x="3599078" y="2611526"/>
            <a:ext cx="263347" cy="263347"/>
          </a:xfrm>
          <a:prstGeom prst="rect">
            <a:avLst/>
          </a:prstGeom>
        </p:spPr>
      </p:pic>
      <p:sp>
        <p:nvSpPr>
          <p:cNvPr id="15" name="Text 10"/>
          <p:cNvSpPr/>
          <p:nvPr/>
        </p:nvSpPr>
        <p:spPr>
          <a:xfrm>
            <a:off x="4133088" y="2377440"/>
            <a:ext cx="1600200" cy="731520"/>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入札・見積価格を合わせる／聞く・教える</a:t>
            </a:r>
            <a:endParaRPr lang="en-US" sz="1100" dirty="0"/>
          </a:p>
        </p:txBody>
      </p:sp>
      <p:sp>
        <p:nvSpPr>
          <p:cNvPr id="16" name="Shape 11"/>
          <p:cNvSpPr/>
          <p:nvPr/>
        </p:nvSpPr>
        <p:spPr>
          <a:xfrm>
            <a:off x="6126480" y="2286000"/>
            <a:ext cx="2560320" cy="914400"/>
          </a:xfrm>
          <a:prstGeom prst="roundRect">
            <a:avLst>
              <a:gd name="adj" fmla="val 8000"/>
            </a:avLst>
          </a:prstGeom>
          <a:solidFill>
            <a:srgbClr val="FBE9E7"/>
          </a:solidFill>
          <a:ln w="9525">
            <a:solidFill>
              <a:srgbClr val="D4DEE7"/>
            </a:solidFill>
            <a:prstDash val="solid"/>
          </a:ln>
        </p:spPr>
      </p:sp>
      <p:sp>
        <p:nvSpPr>
          <p:cNvPr id="17" name="Shape 12"/>
          <p:cNvSpPr/>
          <p:nvPr/>
        </p:nvSpPr>
        <p:spPr>
          <a:xfrm>
            <a:off x="6291072" y="2468880"/>
            <a:ext cx="548640" cy="54864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8" name="Image 3" descr="preencoded.png">    </p:cNvPr>
          <p:cNvPicPr>
            <a:picLocks noChangeAspect="1"/>
          </p:cNvPicPr>
          <p:nvPr/>
        </p:nvPicPr>
        <p:blipFill>
          <a:blip r:embed="rId4"/>
          <a:stretch>
            <a:fillRect/>
          </a:stretch>
        </p:blipFill>
        <p:spPr>
          <a:xfrm>
            <a:off x="6433718" y="2611526"/>
            <a:ext cx="263347" cy="263347"/>
          </a:xfrm>
          <a:prstGeom prst="rect">
            <a:avLst/>
          </a:prstGeom>
        </p:spPr>
      </p:pic>
      <p:sp>
        <p:nvSpPr>
          <p:cNvPr id="19" name="Text 13"/>
          <p:cNvSpPr/>
          <p:nvPr/>
        </p:nvSpPr>
        <p:spPr>
          <a:xfrm>
            <a:off x="6967728" y="2377440"/>
            <a:ext cx="1600200" cy="731520"/>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辞退・不参加・形式的参加を調整</a:t>
            </a:r>
            <a:endParaRPr lang="en-US" sz="1100" dirty="0"/>
          </a:p>
        </p:txBody>
      </p:sp>
      <p:sp>
        <p:nvSpPr>
          <p:cNvPr id="20" name="Shape 14"/>
          <p:cNvSpPr/>
          <p:nvPr/>
        </p:nvSpPr>
        <p:spPr>
          <a:xfrm>
            <a:off x="457200" y="3310128"/>
            <a:ext cx="2560320" cy="914400"/>
          </a:xfrm>
          <a:prstGeom prst="roundRect">
            <a:avLst>
              <a:gd name="adj" fmla="val 8000"/>
            </a:avLst>
          </a:prstGeom>
          <a:solidFill>
            <a:srgbClr val="FBE9E7"/>
          </a:solidFill>
          <a:ln w="9525">
            <a:solidFill>
              <a:srgbClr val="D4DEE7"/>
            </a:solidFill>
            <a:prstDash val="solid"/>
          </a:ln>
        </p:spPr>
      </p:sp>
      <p:sp>
        <p:nvSpPr>
          <p:cNvPr id="21" name="Shape 15"/>
          <p:cNvSpPr/>
          <p:nvPr/>
        </p:nvSpPr>
        <p:spPr>
          <a:xfrm>
            <a:off x="621792" y="3493008"/>
            <a:ext cx="548640" cy="54864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22" name="Image 4" descr="preencoded.png">    </p:cNvPr>
          <p:cNvPicPr>
            <a:picLocks noChangeAspect="1"/>
          </p:cNvPicPr>
          <p:nvPr/>
        </p:nvPicPr>
        <p:blipFill>
          <a:blip r:embed="rId5"/>
          <a:stretch>
            <a:fillRect/>
          </a:stretch>
        </p:blipFill>
        <p:spPr>
          <a:xfrm>
            <a:off x="764438" y="3635654"/>
            <a:ext cx="263347" cy="263347"/>
          </a:xfrm>
          <a:prstGeom prst="rect">
            <a:avLst/>
          </a:prstGeom>
        </p:spPr>
      </p:pic>
      <p:sp>
        <p:nvSpPr>
          <p:cNvPr id="23" name="Text 16"/>
          <p:cNvSpPr/>
          <p:nvPr/>
        </p:nvSpPr>
        <p:spPr>
          <a:xfrm>
            <a:off x="1298448" y="3401568"/>
            <a:ext cx="1600200" cy="731520"/>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順番に受注する</a:t>
            </a:r>
            <a:endParaRPr lang="en-US" sz="1100" dirty="0"/>
          </a:p>
        </p:txBody>
      </p:sp>
      <p:sp>
        <p:nvSpPr>
          <p:cNvPr id="24" name="Shape 17"/>
          <p:cNvSpPr/>
          <p:nvPr/>
        </p:nvSpPr>
        <p:spPr>
          <a:xfrm>
            <a:off x="3291840" y="3310128"/>
            <a:ext cx="2560320" cy="914400"/>
          </a:xfrm>
          <a:prstGeom prst="roundRect">
            <a:avLst>
              <a:gd name="adj" fmla="val 8000"/>
            </a:avLst>
          </a:prstGeom>
          <a:solidFill>
            <a:srgbClr val="FBE9E7"/>
          </a:solidFill>
          <a:ln w="9525">
            <a:solidFill>
              <a:srgbClr val="D4DEE7"/>
            </a:solidFill>
            <a:prstDash val="solid"/>
          </a:ln>
        </p:spPr>
      </p:sp>
      <p:sp>
        <p:nvSpPr>
          <p:cNvPr id="25" name="Shape 18"/>
          <p:cNvSpPr/>
          <p:nvPr/>
        </p:nvSpPr>
        <p:spPr>
          <a:xfrm>
            <a:off x="3456432" y="3493008"/>
            <a:ext cx="548640" cy="54864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26" name="Image 5" descr="preencoded.png">    </p:cNvPr>
          <p:cNvPicPr>
            <a:picLocks noChangeAspect="1"/>
          </p:cNvPicPr>
          <p:nvPr/>
        </p:nvPicPr>
        <p:blipFill>
          <a:blip r:embed="rId6"/>
          <a:stretch>
            <a:fillRect/>
          </a:stretch>
        </p:blipFill>
        <p:spPr>
          <a:xfrm>
            <a:off x="3599078" y="3635654"/>
            <a:ext cx="263347" cy="263347"/>
          </a:xfrm>
          <a:prstGeom prst="rect">
            <a:avLst/>
          </a:prstGeom>
        </p:spPr>
      </p:pic>
      <p:sp>
        <p:nvSpPr>
          <p:cNvPr id="27" name="Text 19"/>
          <p:cNvSpPr/>
          <p:nvPr/>
        </p:nvSpPr>
        <p:spPr>
          <a:xfrm>
            <a:off x="4133088" y="3401568"/>
            <a:ext cx="1600200" cy="731520"/>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発注者から得た予定価格・仕様・参加者情報を共有</a:t>
            </a:r>
            <a:endParaRPr lang="en-US" sz="1100" dirty="0"/>
          </a:p>
        </p:txBody>
      </p:sp>
      <p:sp>
        <p:nvSpPr>
          <p:cNvPr id="28" name="Shape 20"/>
          <p:cNvSpPr/>
          <p:nvPr/>
        </p:nvSpPr>
        <p:spPr>
          <a:xfrm>
            <a:off x="6126480" y="3310128"/>
            <a:ext cx="2560320" cy="914400"/>
          </a:xfrm>
          <a:prstGeom prst="roundRect">
            <a:avLst>
              <a:gd name="adj" fmla="val 8000"/>
            </a:avLst>
          </a:prstGeom>
          <a:solidFill>
            <a:srgbClr val="FBE9E7"/>
          </a:solidFill>
          <a:ln w="9525">
            <a:solidFill>
              <a:srgbClr val="D4DEE7"/>
            </a:solidFill>
            <a:prstDash val="solid"/>
          </a:ln>
        </p:spPr>
      </p:sp>
      <p:sp>
        <p:nvSpPr>
          <p:cNvPr id="29" name="Shape 21"/>
          <p:cNvSpPr/>
          <p:nvPr/>
        </p:nvSpPr>
        <p:spPr>
          <a:xfrm>
            <a:off x="6291072" y="3493008"/>
            <a:ext cx="548640" cy="54864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30" name="Image 6" descr="preencoded.png">    </p:cNvPr>
          <p:cNvPicPr>
            <a:picLocks noChangeAspect="1"/>
          </p:cNvPicPr>
          <p:nvPr/>
        </p:nvPicPr>
        <p:blipFill>
          <a:blip r:embed="rId7"/>
          <a:stretch>
            <a:fillRect/>
          </a:stretch>
        </p:blipFill>
        <p:spPr>
          <a:xfrm>
            <a:off x="6433718" y="3635654"/>
            <a:ext cx="263347" cy="263347"/>
          </a:xfrm>
          <a:prstGeom prst="rect">
            <a:avLst/>
          </a:prstGeom>
        </p:spPr>
      </p:pic>
      <p:sp>
        <p:nvSpPr>
          <p:cNvPr id="31" name="Text 22"/>
          <p:cNvSpPr/>
          <p:nvPr/>
        </p:nvSpPr>
        <p:spPr>
          <a:xfrm>
            <a:off x="6967728" y="3401568"/>
            <a:ext cx="1600200" cy="731520"/>
          </a:xfrm>
          <a:prstGeom prst="rect">
            <a:avLst/>
          </a:prstGeom>
          <a:noFill/>
          <a:ln/>
        </p:spPr>
        <p:txBody>
          <a:bodyPr wrap="square" lIns="0" tIns="0" rIns="0" bIns="0" rtlCol="0" anchor="ctr"/>
          <a:lstStyle/>
          <a:p>
            <a:pPr indent="0" marL="0">
              <a:buNone/>
            </a:pPr>
            <a:r>
              <a:rPr lang="en-US" sz="1100" b="1" dirty="0">
                <a:solidFill>
                  <a:srgbClr val="1B2733"/>
                </a:solidFill>
                <a:latin typeface="Meiryo" pitchFamily="34" charset="0"/>
                <a:ea typeface="Meiryo" pitchFamily="34" charset="-122"/>
                <a:cs typeface="Meiryo" pitchFamily="34" charset="-120"/>
              </a:rPr>
              <a:t>過去の落札者・地域慣行で受注者を調整</a:t>
            </a:r>
            <a:endParaRPr lang="en-US" sz="1100" dirty="0"/>
          </a:p>
        </p:txBody>
      </p:sp>
      <p:sp>
        <p:nvSpPr>
          <p:cNvPr id="32" name="Text 23"/>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33" name="Text 24"/>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7</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37744"/>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INFORMATION EXCHANGE</a:t>
            </a:r>
            <a:endParaRPr lang="en-US" sz="1100" dirty="0"/>
          </a:p>
        </p:txBody>
      </p:sp>
      <p:sp>
        <p:nvSpPr>
          <p:cNvPr id="3" name="Text 1"/>
          <p:cNvSpPr/>
          <p:nvPr/>
        </p:nvSpPr>
        <p:spPr>
          <a:xfrm>
            <a:off x="457200" y="512064"/>
            <a:ext cx="8229600" cy="56692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競合他社との情報交換とは</a:t>
            </a:r>
            <a:endParaRPr lang="en-US" sz="2500" dirty="0"/>
          </a:p>
        </p:txBody>
      </p:sp>
      <p:sp>
        <p:nvSpPr>
          <p:cNvPr id="4" name="Shape 2"/>
          <p:cNvSpPr/>
          <p:nvPr/>
        </p:nvSpPr>
        <p:spPr>
          <a:xfrm>
            <a:off x="457200" y="1234440"/>
            <a:ext cx="8229600" cy="914400"/>
          </a:xfrm>
          <a:prstGeom prst="roundRect">
            <a:avLst>
              <a:gd name="adj" fmla="val 8000"/>
            </a:avLst>
          </a:prstGeom>
          <a:solidFill>
            <a:srgbClr val="FFFFFF"/>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5" name="Shape 3"/>
          <p:cNvSpPr/>
          <p:nvPr/>
        </p:nvSpPr>
        <p:spPr>
          <a:xfrm>
            <a:off x="685800" y="1389888"/>
            <a:ext cx="566928" cy="566928"/>
          </a:xfrm>
          <a:prstGeom prst="ellipse">
            <a:avLst/>
          </a:prstGeom>
          <a:solidFill>
            <a:srgbClr val="237A75"/>
          </a:solidFill>
          <a:ln/>
          <a:effectLst>
            <a:outerShdw sx="100000" sy="100000" kx="0" ky="0" algn="bl" rotWithShape="0" blurRad="88900" dist="38100" dir="5400000">
              <a:srgbClr val="1B2733">
                <a:alpha val="16000"/>
              </a:srgbClr>
            </a:outerShdw>
          </a:effectLst>
        </p:spPr>
      </p:sp>
      <p:pic>
        <p:nvPicPr>
          <p:cNvPr id="6" name="Image 0" descr="preencoded.png">    </p:cNvPr>
          <p:cNvPicPr>
            <a:picLocks noChangeAspect="1"/>
          </p:cNvPicPr>
          <p:nvPr/>
        </p:nvPicPr>
        <p:blipFill>
          <a:blip r:embed="rId1"/>
          <a:stretch>
            <a:fillRect/>
          </a:stretch>
        </p:blipFill>
        <p:spPr>
          <a:xfrm>
            <a:off x="833201" y="1537289"/>
            <a:ext cx="272125" cy="272125"/>
          </a:xfrm>
          <a:prstGeom prst="rect">
            <a:avLst/>
          </a:prstGeom>
        </p:spPr>
      </p:pic>
      <p:sp>
        <p:nvSpPr>
          <p:cNvPr id="7" name="Text 4"/>
          <p:cNvSpPr/>
          <p:nvPr/>
        </p:nvSpPr>
        <p:spPr>
          <a:xfrm>
            <a:off x="1371600" y="1298448"/>
            <a:ext cx="7132320" cy="786384"/>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競合と競争上重要な情報を交換することは、それ自体がカルテル・談合の端緒や証拠と見られるリスクがある。「交換しただけ」「合意していない」では安全と言えない。</a:t>
            </a:r>
            <a:endParaRPr lang="en-US" sz="1300" dirty="0"/>
          </a:p>
        </p:txBody>
      </p:sp>
      <p:sp>
        <p:nvSpPr>
          <p:cNvPr id="8" name="Shape 5"/>
          <p:cNvSpPr/>
          <p:nvPr/>
        </p:nvSpPr>
        <p:spPr>
          <a:xfrm>
            <a:off x="457200" y="2377440"/>
            <a:ext cx="2560320" cy="1783080"/>
          </a:xfrm>
          <a:prstGeom prst="roundRect">
            <a:avLst>
              <a:gd name="adj" fmla="val 4103"/>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9" name="Shape 6"/>
          <p:cNvSpPr/>
          <p:nvPr/>
        </p:nvSpPr>
        <p:spPr>
          <a:xfrm>
            <a:off x="1463040" y="2560320"/>
            <a:ext cx="548640" cy="54864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0" name="Image 1" descr="preencoded.png">    </p:cNvPr>
          <p:cNvPicPr>
            <a:picLocks noChangeAspect="1"/>
          </p:cNvPicPr>
          <p:nvPr/>
        </p:nvPicPr>
        <p:blipFill>
          <a:blip r:embed="rId2"/>
          <a:stretch>
            <a:fillRect/>
          </a:stretch>
        </p:blipFill>
        <p:spPr>
          <a:xfrm>
            <a:off x="1605686" y="2702966"/>
            <a:ext cx="263347" cy="263347"/>
          </a:xfrm>
          <a:prstGeom prst="rect">
            <a:avLst/>
          </a:prstGeom>
        </p:spPr>
      </p:pic>
      <p:sp>
        <p:nvSpPr>
          <p:cNvPr id="11" name="Text 7"/>
          <p:cNvSpPr/>
          <p:nvPr/>
        </p:nvSpPr>
        <p:spPr>
          <a:xfrm>
            <a:off x="640080" y="3218688"/>
            <a:ext cx="2194560" cy="566928"/>
          </a:xfrm>
          <a:prstGeom prst="rect">
            <a:avLst/>
          </a:prstGeom>
          <a:noFill/>
          <a:ln/>
        </p:spPr>
        <p:txBody>
          <a:bodyPr wrap="square" lIns="0" tIns="0" rIns="0" bIns="0" rtlCol="0" anchor="t"/>
          <a:lstStyle/>
          <a:p>
            <a:pPr algn="ctr" indent="0" marL="0">
              <a:buNone/>
            </a:pPr>
            <a:r>
              <a:rPr lang="en-US" sz="1200" b="1" dirty="0">
                <a:solidFill>
                  <a:srgbClr val="1B2733"/>
                </a:solidFill>
                <a:latin typeface="Meiryo" pitchFamily="34" charset="0"/>
                <a:ea typeface="Meiryo" pitchFamily="34" charset="-122"/>
                <a:cs typeface="Meiryo" pitchFamily="34" charset="-120"/>
              </a:rPr>
              <a:t>情報交換だけなら合意ではないから安全？</a:t>
            </a:r>
            <a:endParaRPr lang="en-US" sz="1200" dirty="0"/>
          </a:p>
        </p:txBody>
      </p:sp>
      <p:sp>
        <p:nvSpPr>
          <p:cNvPr id="12" name="Text 8"/>
          <p:cNvSpPr/>
          <p:nvPr/>
        </p:nvSpPr>
        <p:spPr>
          <a:xfrm>
            <a:off x="640080" y="3749040"/>
            <a:ext cx="2194560" cy="365760"/>
          </a:xfrm>
          <a:prstGeom prst="rect">
            <a:avLst/>
          </a:prstGeom>
          <a:noFill/>
          <a:ln/>
        </p:spPr>
        <p:txBody>
          <a:bodyPr wrap="square" lIns="0" tIns="0" rIns="0" bIns="0" rtlCol="0" anchor="t"/>
          <a:lstStyle/>
          <a:p>
            <a:pPr algn="ctr" indent="0" marL="0">
              <a:buNone/>
            </a:pPr>
            <a:r>
              <a:rPr lang="en-US" sz="1050" dirty="0">
                <a:solidFill>
                  <a:srgbClr val="B42318"/>
                </a:solidFill>
                <a:latin typeface="Meiryo" pitchFamily="34" charset="0"/>
                <a:ea typeface="Meiryo" pitchFamily="34" charset="-122"/>
                <a:cs typeface="Meiryo" pitchFamily="34" charset="-120"/>
              </a:rPr>
              <a:t>→ 端緒・証拠になり得る。安全とは言えない</a:t>
            </a:r>
            <a:endParaRPr lang="en-US" sz="1050" dirty="0"/>
          </a:p>
        </p:txBody>
      </p:sp>
      <p:sp>
        <p:nvSpPr>
          <p:cNvPr id="13" name="Shape 9"/>
          <p:cNvSpPr/>
          <p:nvPr/>
        </p:nvSpPr>
        <p:spPr>
          <a:xfrm>
            <a:off x="3291840" y="2377440"/>
            <a:ext cx="2560320" cy="1783080"/>
          </a:xfrm>
          <a:prstGeom prst="roundRect">
            <a:avLst>
              <a:gd name="adj" fmla="val 4103"/>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4" name="Shape 10"/>
          <p:cNvSpPr/>
          <p:nvPr/>
        </p:nvSpPr>
        <p:spPr>
          <a:xfrm>
            <a:off x="4297680" y="2560320"/>
            <a:ext cx="548640" cy="54864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15" name="Image 2" descr="preencoded.png">    </p:cNvPr>
          <p:cNvPicPr>
            <a:picLocks noChangeAspect="1"/>
          </p:cNvPicPr>
          <p:nvPr/>
        </p:nvPicPr>
        <p:blipFill>
          <a:blip r:embed="rId3"/>
          <a:stretch>
            <a:fillRect/>
          </a:stretch>
        </p:blipFill>
        <p:spPr>
          <a:xfrm>
            <a:off x="4440326" y="2702966"/>
            <a:ext cx="263347" cy="263347"/>
          </a:xfrm>
          <a:prstGeom prst="rect">
            <a:avLst/>
          </a:prstGeom>
        </p:spPr>
      </p:pic>
      <p:sp>
        <p:nvSpPr>
          <p:cNvPr id="16" name="Text 11"/>
          <p:cNvSpPr/>
          <p:nvPr/>
        </p:nvSpPr>
        <p:spPr>
          <a:xfrm>
            <a:off x="3474720" y="3218688"/>
            <a:ext cx="2194560" cy="566928"/>
          </a:xfrm>
          <a:prstGeom prst="rect">
            <a:avLst/>
          </a:prstGeom>
          <a:noFill/>
          <a:ln/>
        </p:spPr>
        <p:txBody>
          <a:bodyPr wrap="square" lIns="0" tIns="0" rIns="0" bIns="0" rtlCol="0" anchor="t"/>
          <a:lstStyle/>
          <a:p>
            <a:pPr algn="ctr" indent="0" marL="0">
              <a:buNone/>
            </a:pPr>
            <a:r>
              <a:rPr lang="en-US" sz="1200" b="1" dirty="0">
                <a:solidFill>
                  <a:srgbClr val="1B2733"/>
                </a:solidFill>
                <a:latin typeface="Meiryo" pitchFamily="34" charset="0"/>
                <a:ea typeface="Meiryo" pitchFamily="34" charset="-122"/>
                <a:cs typeface="Meiryo" pitchFamily="34" charset="-120"/>
              </a:rPr>
              <a:t>口頭・チャットなら証拠が残らない？</a:t>
            </a:r>
            <a:endParaRPr lang="en-US" sz="1200" dirty="0"/>
          </a:p>
        </p:txBody>
      </p:sp>
      <p:sp>
        <p:nvSpPr>
          <p:cNvPr id="17" name="Text 12"/>
          <p:cNvSpPr/>
          <p:nvPr/>
        </p:nvSpPr>
        <p:spPr>
          <a:xfrm>
            <a:off x="3474720" y="3749040"/>
            <a:ext cx="2194560" cy="365760"/>
          </a:xfrm>
          <a:prstGeom prst="rect">
            <a:avLst/>
          </a:prstGeom>
          <a:noFill/>
          <a:ln/>
        </p:spPr>
        <p:txBody>
          <a:bodyPr wrap="square" lIns="0" tIns="0" rIns="0" bIns="0" rtlCol="0" anchor="t"/>
          <a:lstStyle/>
          <a:p>
            <a:pPr algn="ctr" indent="0" marL="0">
              <a:buNone/>
            </a:pPr>
            <a:r>
              <a:rPr lang="en-US" sz="1050" dirty="0">
                <a:solidFill>
                  <a:srgbClr val="B42318"/>
                </a:solidFill>
                <a:latin typeface="Meiryo" pitchFamily="34" charset="0"/>
                <a:ea typeface="Meiryo" pitchFamily="34" charset="-122"/>
                <a:cs typeface="Meiryo" pitchFamily="34" charset="-120"/>
              </a:rPr>
              <a:t>→ 記憶・記録・相手側の資料から立証され得る</a:t>
            </a:r>
            <a:endParaRPr lang="en-US" sz="1050" dirty="0"/>
          </a:p>
        </p:txBody>
      </p:sp>
      <p:sp>
        <p:nvSpPr>
          <p:cNvPr id="18" name="Shape 13"/>
          <p:cNvSpPr/>
          <p:nvPr/>
        </p:nvSpPr>
        <p:spPr>
          <a:xfrm>
            <a:off x="6126480" y="2377440"/>
            <a:ext cx="2560320" cy="1783080"/>
          </a:xfrm>
          <a:prstGeom prst="roundRect">
            <a:avLst>
              <a:gd name="adj" fmla="val 4103"/>
            </a:avLst>
          </a:prstGeom>
          <a:solidFill>
            <a:srgbClr val="FBE9E7"/>
          </a:solidFill>
          <a:ln w="9525">
            <a:solidFill>
              <a:srgbClr val="D4DEE7"/>
            </a:solidFill>
            <a:prstDash val="solid"/>
          </a:ln>
          <a:effectLst>
            <a:outerShdw sx="100000" sy="100000" kx="0" ky="0" algn="bl" rotWithShape="0" blurRad="88900" dist="38100" dir="5400000">
              <a:srgbClr val="1B2733">
                <a:alpha val="16000"/>
              </a:srgbClr>
            </a:outerShdw>
          </a:effectLst>
        </p:spPr>
      </p:sp>
      <p:sp>
        <p:nvSpPr>
          <p:cNvPr id="19" name="Shape 14"/>
          <p:cNvSpPr/>
          <p:nvPr/>
        </p:nvSpPr>
        <p:spPr>
          <a:xfrm>
            <a:off x="7132320" y="2560320"/>
            <a:ext cx="548640" cy="548640"/>
          </a:xfrm>
          <a:prstGeom prst="ellipse">
            <a:avLst/>
          </a:prstGeom>
          <a:solidFill>
            <a:srgbClr val="B42318"/>
          </a:solidFill>
          <a:ln/>
          <a:effectLst>
            <a:outerShdw sx="100000" sy="100000" kx="0" ky="0" algn="bl" rotWithShape="0" blurRad="88900" dist="38100" dir="5400000">
              <a:srgbClr val="1B2733">
                <a:alpha val="16000"/>
              </a:srgbClr>
            </a:outerShdw>
          </a:effectLst>
        </p:spPr>
      </p:sp>
      <p:pic>
        <p:nvPicPr>
          <p:cNvPr id="20" name="Image 3" descr="preencoded.png">    </p:cNvPr>
          <p:cNvPicPr>
            <a:picLocks noChangeAspect="1"/>
          </p:cNvPicPr>
          <p:nvPr/>
        </p:nvPicPr>
        <p:blipFill>
          <a:blip r:embed="rId4"/>
          <a:stretch>
            <a:fillRect/>
          </a:stretch>
        </p:blipFill>
        <p:spPr>
          <a:xfrm>
            <a:off x="7274966" y="2702966"/>
            <a:ext cx="263347" cy="263347"/>
          </a:xfrm>
          <a:prstGeom prst="rect">
            <a:avLst/>
          </a:prstGeom>
        </p:spPr>
      </p:pic>
      <p:sp>
        <p:nvSpPr>
          <p:cNvPr id="21" name="Text 15"/>
          <p:cNvSpPr/>
          <p:nvPr/>
        </p:nvSpPr>
        <p:spPr>
          <a:xfrm>
            <a:off x="6309360" y="3218688"/>
            <a:ext cx="2194560" cy="566928"/>
          </a:xfrm>
          <a:prstGeom prst="rect">
            <a:avLst/>
          </a:prstGeom>
          <a:noFill/>
          <a:ln/>
        </p:spPr>
        <p:txBody>
          <a:bodyPr wrap="square" lIns="0" tIns="0" rIns="0" bIns="0" rtlCol="0" anchor="t"/>
          <a:lstStyle/>
          <a:p>
            <a:pPr algn="ctr" indent="0" marL="0">
              <a:buNone/>
            </a:pPr>
            <a:r>
              <a:rPr lang="en-US" sz="1200" b="1" dirty="0">
                <a:solidFill>
                  <a:srgbClr val="1B2733"/>
                </a:solidFill>
                <a:latin typeface="Meiryo" pitchFamily="34" charset="0"/>
                <a:ea typeface="Meiryo" pitchFamily="34" charset="-122"/>
                <a:cs typeface="Meiryo" pitchFamily="34" charset="-120"/>
              </a:rPr>
              <a:t>業界慣行・みんなやっている？</a:t>
            </a:r>
            <a:endParaRPr lang="en-US" sz="1200" dirty="0"/>
          </a:p>
        </p:txBody>
      </p:sp>
      <p:sp>
        <p:nvSpPr>
          <p:cNvPr id="22" name="Text 16"/>
          <p:cNvSpPr/>
          <p:nvPr/>
        </p:nvSpPr>
        <p:spPr>
          <a:xfrm>
            <a:off x="6309360" y="3749040"/>
            <a:ext cx="2194560" cy="365760"/>
          </a:xfrm>
          <a:prstGeom prst="rect">
            <a:avLst/>
          </a:prstGeom>
          <a:noFill/>
          <a:ln/>
        </p:spPr>
        <p:txBody>
          <a:bodyPr wrap="square" lIns="0" tIns="0" rIns="0" bIns="0" rtlCol="0" anchor="t"/>
          <a:lstStyle/>
          <a:p>
            <a:pPr algn="ctr" indent="0" marL="0">
              <a:buNone/>
            </a:pPr>
            <a:r>
              <a:rPr lang="en-US" sz="1050" dirty="0">
                <a:solidFill>
                  <a:srgbClr val="B42318"/>
                </a:solidFill>
                <a:latin typeface="Meiryo" pitchFamily="34" charset="0"/>
                <a:ea typeface="Meiryo" pitchFamily="34" charset="-122"/>
                <a:cs typeface="Meiryo" pitchFamily="34" charset="-120"/>
              </a:rPr>
              <a:t>→ 慣行でも違法な調整は違法。免罪符にならない</a:t>
            </a:r>
            <a:endParaRPr lang="en-US" sz="1050" dirty="0"/>
          </a:p>
        </p:txBody>
      </p:sp>
      <p:sp>
        <p:nvSpPr>
          <p:cNvPr id="23" name="Text 17"/>
          <p:cNvSpPr/>
          <p:nvPr/>
        </p:nvSpPr>
        <p:spPr>
          <a:xfrm>
            <a:off x="457200" y="4814316"/>
            <a:ext cx="54864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5B6B7B"/>
                </a:solidFill>
                <a:latin typeface="Meiryo" pitchFamily="34" charset="0"/>
                <a:ea typeface="Meiryo" pitchFamily="34" charset="-122"/>
                <a:cs typeface="Meiryo" pitchFamily="34" charset="-120"/>
              </a:rPr>
              <a:t>  ｜  独占禁止法研修（第16回）</a:t>
            </a:r>
            <a:endParaRPr lang="en-US" sz="900" dirty="0"/>
          </a:p>
        </p:txBody>
      </p:sp>
      <p:sp>
        <p:nvSpPr>
          <p:cNvPr id="24" name="Text 18"/>
          <p:cNvSpPr/>
          <p:nvPr/>
        </p:nvSpPr>
        <p:spPr>
          <a:xfrm>
            <a:off x="8138160" y="4814316"/>
            <a:ext cx="548640" cy="256032"/>
          </a:xfrm>
          <a:prstGeom prst="rect">
            <a:avLst/>
          </a:prstGeom>
          <a:noFill/>
          <a:ln/>
        </p:spPr>
        <p:txBody>
          <a:bodyPr wrap="square" lIns="0" tIns="0" rIns="0" bIns="0" rtlCol="0" anchor="ctr"/>
          <a:lstStyle/>
          <a:p>
            <a:pPr algn="r" indent="0" marL="0">
              <a:buNone/>
            </a:pPr>
            <a:r>
              <a:rPr lang="en-US" sz="900" dirty="0">
                <a:solidFill>
                  <a:srgbClr val="5B6B7B"/>
                </a:solidFill>
                <a:latin typeface="Meiryo" pitchFamily="34" charset="0"/>
                <a:ea typeface="Meiryo" pitchFamily="34" charset="-122"/>
                <a:cs typeface="Meiryo" pitchFamily="34" charset="-120"/>
              </a:rPr>
              <a:t>8</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36</Slides>
  <Notes>36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Legal GPT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独占禁止法研修資料｜競合他社との情報交換・カルテル・入札談合</dc:title>
  <dc:subject>PptxGenJS Presentation</dc:subject>
  <dc:creator>Legal GPT</dc:creator>
  <cp:lastModifiedBy>Legal GPT</cp:lastModifiedBy>
  <cp:revision>1</cp:revision>
  <dcterms:created xsi:type="dcterms:W3CDTF">2026-06-23T02:40:47Z</dcterms:created>
  <dcterms:modified xsi:type="dcterms:W3CDTF">2026-06-23T02:40:47Z</dcterms:modified>
</cp:coreProperties>
</file>