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notesMasterIdLst>
    <p:notesMasterId r:id="rId3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17回・取適法研修の表紙。研修名・対象・所要時間・法令基準日（2026/6/18）を確認し、会社名・実施日・講師名は実施時に記入する。冒頭で『これは下請法の名前が変わっただけの研修ではない』ことを一言予告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発注前フロー：類型→規模→明示準備。対象外判断も根拠を記録。口頭発注で進めない。次スライドで明示事項を具体化。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4条明示（旧3条書面）。明示事項を列挙。改正で電磁的方法の承諾要件が撤廃。口頭発注でも『直ちに明示』義務が発生。明示・記録義務違反は50万円以下の罰金があり得る点を伝える。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支払期日：受領日（役務は提供日）起算で60日以内・できる限り短く。起算点は検収日でも請求書到着日でもない点が最重要。検収遅れ・社内承認・請求書未着を理由に止めない。遅延利息は年14.6%。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手形払禁止。電子記録債権・ファクタリング・一括決済も『期日までに満額現金化困難』なら支払遅延に該当し得る。振込手数料を相手負担で差し引くと減額。支払方法は経理連携で見直す。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7条記録（2年保存）と遅延利息（年14.6%）。改正で減額時にも減額分の遅延利息義務が追加。記録は自社防御の証拠でもある。変更・協議の経緯も残す。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4義務を1枚に集約（明示・記録・支払期日・遅延利息）。相手の同意があっても省略不可。ここから禁止行為へ。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11禁止行為の全体像。5条1項＝7類型（原則違反）、5条2項＝4類型（利益を不当に害する場合）。⑪協議拒否が新設。相手の同意があっても違反になり得る点を強調。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発注した以上、相手に責任がなければ受領・引取りが原則。仕様や検収基準は発注時に明確にしておく。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減額は書面合意があっても違反となり得ます。新単価の遡及適用・追加作業の無償化も典型的な違反事例。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「安く買う」こと自体は自由でも、協議を欠いた一方的・著しい低価格は買いたたきのおそれ。協議と記録が鍵。</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到達目標を5点で提示。条文暗記でなく行動変容が目的であることを強調する。最後の一文（暗記でなく判断）を必ず読み上げる。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「お願い」でも、相手が受注継続を気にして断りにくければ強制になり得る。第14話（接待・贈答）とも接続。</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申告後の発注削減・取引停止は特に慎重に。現場判断で取引を絞らず、必ず法務・購買・コンプライアンスへ。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有償支給がある取引は、材料代の決済時期を製品代金とのバランスで設計。経理処理は経理・購買で確認。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発注者の立場で「断りにくい依頼」をしない。発注量・更新・支払・価格交渉と協賛・購入を結びつけない。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変更・追加は、追加代金・納期・責任分担を協議して記録。検収基準を発注時に明確化して曖昧発注を防ぐ。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新設の協議拒否禁止。明示的拒否だけでなく、無視・先延ばし・説明なしの据え置きも含む。価格転嫁に応じられない場合でも協議に応じ、説明・情報提供を行い、理由と経緯を記録に残す。次スライドで価格協議の実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価格協議フロー：受付→根拠確認→社内連携→協議・記録。一方的拒否・据え置きを禁止。協議の可否・結論を現場で独断しない。記録が疑いを防ぐ。価格協議記録シート（ツールキット第3部）に接続。</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変更・追加・検収・仕様明確化の4点。一方的変更・無償やり直し・検収遅延を避ける。現場の親切でも違反になり得る。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違反リスク：勧告・社名公表、罰則（50万円以下の罰金）、事業所管省庁にも権限拡大。加えてレピュテーションリスク。予防と早期報告の重要性につなげる。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初動3原則：止める・残す・報告。NG初動＝消す/書換/口止め/隠す/現場で最終判断。該当性判断は専門部署・専門家、AIに最終判断させない。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掴みのケース。あえて結論を出さず『発注後の一方的減額』『同意があれば良いのか』『相談と記録』の3つの問いを置く。ケース1（スライド30）で回収する。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ケース1：発注後の一方的な値下げ。論点と望ましい対応を対比。結論を出させる前に受講者へ問いかける。結論：予算不足を理由に発注後の代金を下げることはできない。導入ケースの答えもこれです。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ケース2：検収遅れを理由に支払遅延。論点と望ましい対応を対比。結論を出させる前に受講者へ問いかける。結論：検収・社内処理の遅れを理由に支払を止めてはいけない。受領日起算の期日管理が必須。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ケース3：無償やり直しの要求。論点と望ましい対応を対比。結論を出させる前に受講者へ問いかける。結論：曖昧な発注を理由にした無償の全面やり直しは求められない。変更は協議・記録が原則。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協賛金・商品購入の要請。論点と望ましい対応を対比。結論を出させる前に受講者へ問いかける。結論：相手が断りにくい立場での協賛・購入要請は不当な利益提供要請になり得る。第14話・第15話とも接続。</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5：価格協議を拒む。論点と望ましい対応を対比。結論を出させる前に受講者へ問いかける。結論：協議を一方的に拒むことはできない。応じられない場合も協議に応じ、説明・情報提供を行い、理由と経緯を記録に残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ケース6：手形払・支払条件の問題。論点と望ましい対応を対比。結論を出させる前に受講者へ問いかける。結論：従来どおりの手形払はできない。期日までに満額を現金で受け取れる支払方法へ。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日常チェック10項目。1つでも『いいえ』があれば立ち止まる。チェックリスト教材（発注前・発注後チェックリスト）の携行を案内。</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行動5原則と相談窓口（要自社記入）、確認テスト案内で締め。研修だけで体制完成ではない旨を必ず伝える。導入ケース／ケース群の答えを一言で振り返る。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研修の基本姿勢。左＝身につけること、右＝避けたい研修像。取適法は名称変更にとどまらず義務・禁止行為・対象範囲が拡大していることを強調する。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成立・公布・施行日と新名称・通称を正確に。改正の4本柱（対象拡大・取引追加・協議拒否・支払厳格）を示す。背景＝構造的な価格転嫁。条数も4条明示・5条禁止・7条記録に変わった点は次スライド以降で触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用語の対応表。『親／下請』から『委託／中小受託』へ。自社は委託事業者＝発注する側になり得る点を意識させる。条数も3条書面→4条明示に変わったことを補足。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シリーズ内の役割分担。重複テーマ（協賛＝14、利益相反＝15、優越的地位＝16、個人＝18、契約権限＝19）は各回に回し、本話は取適法の発注実務に集中することを明確化。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類型を提示。特定運送委託（荷主→運送事業者）が2026年追加された点を強調。建設業法上の建設工事は役務提供委託の対象外、建築物は製造委託の対象外など細部は法務確認とする。対象判定は類型＋規模の組合せ。</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資本金基準（従来）＋従業員基準（新設・300人/100人）。どちらか一方で対象。重要メッセージは『対象外と思い込まない・根拠を記録・迷えば相談』。数値の当てはめは現場で断定させず判定フローへ誘導。</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slideLayout" Target="../slideLayouts/slideLayout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slideLayout" Target="../slideLayouts/slideLayout1.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slideLayout" Target="../slideLayouts/slideLayout1.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slideLayout" Target="../slideLayouts/slideLayout1.xml"/><Relationship Id="rId10"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slideLayout" Target="../slideLayouts/slideLayout1.xml"/><Relationship Id="rId6"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slideLayout" Target="../slideLayouts/slideLayout1.xml"/><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image" Target="../media/image-29-4.png"/><Relationship Id="rId5" Type="http://schemas.openxmlformats.org/officeDocument/2006/relationships/slideLayout" Target="../slideLayouts/slideLayout1.xml"/><Relationship Id="rId6"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image" Target="../media/image-30-3.png"/><Relationship Id="rId4" Type="http://schemas.openxmlformats.org/officeDocument/2006/relationships/slideLayout" Target="../slideLayouts/slideLayout1.xml"/><Relationship Id="rId5"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image" Target="../media/image-31-3.png"/><Relationship Id="rId4" Type="http://schemas.openxmlformats.org/officeDocument/2006/relationships/slideLayout" Target="../slideLayouts/slideLayout1.xml"/><Relationship Id="rId5"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32-2.png"/><Relationship Id="rId3" Type="http://schemas.openxmlformats.org/officeDocument/2006/relationships/image" Target="../media/image-32-3.png"/><Relationship Id="rId4" Type="http://schemas.openxmlformats.org/officeDocument/2006/relationships/slideLayout" Target="../slideLayouts/slideLayout1.xml"/><Relationship Id="rId5"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slideLayout" Target="../slideLayouts/slideLayout1.xml"/><Relationship Id="rId5"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slideLayout" Target="../slideLayouts/slideLayout1.xml"/><Relationship Id="rId5"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slideLayout" Target="../slideLayouts/slideLayout1.xml"/><Relationship Id="rId5"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image" Target="../media/image-36-3.png"/><Relationship Id="rId4" Type="http://schemas.openxmlformats.org/officeDocument/2006/relationships/image" Target="../media/image-36-4.png"/><Relationship Id="rId5" Type="http://schemas.openxmlformats.org/officeDocument/2006/relationships/image" Target="../media/image-36-5.png"/><Relationship Id="rId6" Type="http://schemas.openxmlformats.org/officeDocument/2006/relationships/image" Target="../media/image-36-6.png"/><Relationship Id="rId7" Type="http://schemas.openxmlformats.org/officeDocument/2006/relationships/image" Target="../media/image-36-7.png"/><Relationship Id="rId8" Type="http://schemas.openxmlformats.org/officeDocument/2006/relationships/image" Target="../media/image-36-8.png"/><Relationship Id="rId9" Type="http://schemas.openxmlformats.org/officeDocument/2006/relationships/image" Target="../media/image-36-9.png"/><Relationship Id="rId10" Type="http://schemas.openxmlformats.org/officeDocument/2006/relationships/image" Target="../media/image-36-10.png"/><Relationship Id="rId11" Type="http://schemas.openxmlformats.org/officeDocument/2006/relationships/slideLayout" Target="../slideLayouts/slideLayout1.xml"/><Relationship Id="rId1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image" Target="../media/image-37-2.png"/><Relationship Id="rId3" Type="http://schemas.openxmlformats.org/officeDocument/2006/relationships/slideLayout" Target="../slideLayouts/slideLayout1.xml"/><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7040880" y="-1371600"/>
            <a:ext cx="4206240" cy="4206240"/>
          </a:xfrm>
          <a:prstGeom prst="ellipse">
            <a:avLst/>
          </a:prstGeom>
          <a:solidFill>
            <a:srgbClr val="243B53"/>
          </a:solidFill>
          <a:ln/>
        </p:spPr>
      </p:sp>
      <p:sp>
        <p:nvSpPr>
          <p:cNvPr id="3" name="Shape 1"/>
          <p:cNvSpPr/>
          <p:nvPr/>
        </p:nvSpPr>
        <p:spPr>
          <a:xfrm>
            <a:off x="8138160" y="3108960"/>
            <a:ext cx="3108960" cy="3108960"/>
          </a:xfrm>
          <a:prstGeom prst="ellipse">
            <a:avLst/>
          </a:prstGeom>
          <a:solidFill>
            <a:srgbClr val="243B53"/>
          </a:solidFill>
          <a:ln/>
        </p:spPr>
      </p:sp>
      <p:sp>
        <p:nvSpPr>
          <p:cNvPr id="4" name="Text 2"/>
          <p:cNvSpPr/>
          <p:nvPr/>
        </p:nvSpPr>
        <p:spPr>
          <a:xfrm>
            <a:off x="640080" y="566928"/>
            <a:ext cx="7315200" cy="310896"/>
          </a:xfrm>
          <a:prstGeom prst="rect">
            <a:avLst/>
          </a:prstGeom>
          <a:noFill/>
          <a:ln/>
        </p:spPr>
        <p:txBody>
          <a:bodyPr wrap="square" lIns="0" tIns="0" rIns="0" bIns="0" rtlCol="0" anchor="ctr"/>
          <a:lstStyle/>
          <a:p>
            <a:pPr indent="0" marL="0">
              <a:buNone/>
            </a:pPr>
            <a:r>
              <a:rPr lang="en-US" sz="1300" b="1" dirty="0">
                <a:solidFill>
                  <a:srgbClr val="AFC0D4"/>
                </a:solidFill>
                <a:latin typeface="Meiryo" pitchFamily="34" charset="0"/>
                <a:ea typeface="Meiryo" pitchFamily="34" charset="-122"/>
                <a:cs typeface="Meiryo" pitchFamily="34" charset="-120"/>
              </a:rPr>
              <a:t>法務・総務のための社内研修資料20選</a:t>
            </a:r>
            <a:endParaRPr lang="en-US" sz="1300" dirty="0"/>
          </a:p>
        </p:txBody>
      </p:sp>
      <p:sp>
        <p:nvSpPr>
          <p:cNvPr id="5" name="Shape 3"/>
          <p:cNvSpPr/>
          <p:nvPr/>
        </p:nvSpPr>
        <p:spPr>
          <a:xfrm>
            <a:off x="640080" y="1024128"/>
            <a:ext cx="1700784" cy="384048"/>
          </a:xfrm>
          <a:prstGeom prst="roundRect">
            <a:avLst>
              <a:gd name="adj" fmla="val 50000"/>
            </a:avLst>
          </a:prstGeom>
          <a:solidFill>
            <a:srgbClr val="B58A3A"/>
          </a:solidFill>
          <a:ln/>
        </p:spPr>
      </p:sp>
      <p:sp>
        <p:nvSpPr>
          <p:cNvPr id="6" name="Text 4"/>
          <p:cNvSpPr/>
          <p:nvPr/>
        </p:nvSpPr>
        <p:spPr>
          <a:xfrm>
            <a:off x="640080" y="1024128"/>
            <a:ext cx="1700784" cy="384048"/>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第 17 回</a:t>
            </a:r>
            <a:endParaRPr lang="en-US" sz="1400" dirty="0"/>
          </a:p>
        </p:txBody>
      </p:sp>
      <p:sp>
        <p:nvSpPr>
          <p:cNvPr id="7" name="Text 5"/>
          <p:cNvSpPr/>
          <p:nvPr/>
        </p:nvSpPr>
        <p:spPr>
          <a:xfrm>
            <a:off x="603504" y="1627632"/>
            <a:ext cx="8229600" cy="786384"/>
          </a:xfrm>
          <a:prstGeom prst="rect">
            <a:avLst/>
          </a:prstGeom>
          <a:noFill/>
          <a:ln/>
        </p:spPr>
        <p:txBody>
          <a:bodyPr wrap="square" lIns="0" tIns="0" rIns="0" bIns="0" rtlCol="0" anchor="ctr"/>
          <a:lstStyle/>
          <a:p>
            <a:pPr indent="0" marL="0">
              <a:buNone/>
            </a:pPr>
            <a:r>
              <a:rPr lang="en-US" sz="4200" b="1" dirty="0">
                <a:solidFill>
                  <a:srgbClr val="FFFFFF"/>
                </a:solidFill>
                <a:latin typeface="Meiryo" pitchFamily="34" charset="0"/>
                <a:ea typeface="Meiryo" pitchFamily="34" charset="-122"/>
                <a:cs typeface="Meiryo" pitchFamily="34" charset="-120"/>
              </a:rPr>
              <a:t>取適法 研修資料</a:t>
            </a:r>
            <a:endParaRPr lang="en-US" sz="4200" dirty="0"/>
          </a:p>
        </p:txBody>
      </p:sp>
      <p:sp>
        <p:nvSpPr>
          <p:cNvPr id="8" name="Text 6"/>
          <p:cNvSpPr/>
          <p:nvPr/>
        </p:nvSpPr>
        <p:spPr>
          <a:xfrm>
            <a:off x="640080" y="2487168"/>
            <a:ext cx="7955280" cy="457200"/>
          </a:xfrm>
          <a:prstGeom prst="rect">
            <a:avLst/>
          </a:prstGeom>
          <a:noFill/>
          <a:ln/>
        </p:spPr>
        <p:txBody>
          <a:bodyPr wrap="square" lIns="0" tIns="0" rIns="0" bIns="0" rtlCol="0" anchor="ctr"/>
          <a:lstStyle/>
          <a:p>
            <a:pPr indent="0" marL="0">
              <a:buNone/>
            </a:pPr>
            <a:r>
              <a:rPr lang="en-US" sz="2000" b="1" dirty="0">
                <a:solidFill>
                  <a:srgbClr val="E7C77B"/>
                </a:solidFill>
                <a:latin typeface="Meiryo" pitchFamily="34" charset="0"/>
                <a:ea typeface="Meiryo" pitchFamily="34" charset="-122"/>
                <a:cs typeface="Meiryo" pitchFamily="34" charset="-120"/>
              </a:rPr>
              <a:t>旧下請法との違いと発注担当者の禁止行為</a:t>
            </a:r>
            <a:endParaRPr lang="en-US" sz="2000" dirty="0"/>
          </a:p>
        </p:txBody>
      </p:sp>
      <p:sp>
        <p:nvSpPr>
          <p:cNvPr id="9" name="Text 7"/>
          <p:cNvSpPr/>
          <p:nvPr/>
        </p:nvSpPr>
        <p:spPr>
          <a:xfrm>
            <a:off x="658368" y="3200400"/>
            <a:ext cx="7955280" cy="274320"/>
          </a:xfrm>
          <a:prstGeom prst="rect">
            <a:avLst/>
          </a:prstGeom>
          <a:noFill/>
          <a:ln/>
        </p:spPr>
        <p:txBody>
          <a:bodyPr wrap="square" lIns="0" tIns="0" rIns="0" bIns="0" rtlCol="0" anchor="ctr"/>
          <a:lstStyle/>
          <a:p>
            <a:pPr indent="0" marL="0">
              <a:buNone/>
            </a:pPr>
            <a:r>
              <a:rPr lang="en-US" sz="1250" dirty="0">
                <a:solidFill>
                  <a:srgbClr val="AFC0D4"/>
                </a:solidFill>
                <a:latin typeface="Meiryo" pitchFamily="34" charset="0"/>
                <a:ea typeface="Meiryo" pitchFamily="34" charset="-122"/>
                <a:cs typeface="Meiryo" pitchFamily="34" charset="-120"/>
              </a:rPr>
              <a:t>対象：</a:t>
            </a:r>
            <a:pPr indent="0" marL="0">
              <a:buNone/>
            </a:pPr>
            <a:r>
              <a:rPr lang="en-US" sz="1250" b="1" dirty="0">
                <a:solidFill>
                  <a:srgbClr val="FFFFFF"/>
                </a:solidFill>
                <a:latin typeface="Meiryo" pitchFamily="34" charset="0"/>
                <a:ea typeface="Meiryo" pitchFamily="34" charset="-122"/>
                <a:cs typeface="Meiryo" pitchFamily="34" charset="-120"/>
              </a:rPr>
              <a:t>発注担当者・管理職・全社員    </a:t>
            </a:r>
            <a:pPr indent="0" marL="0">
              <a:buNone/>
            </a:pPr>
            <a:r>
              <a:rPr lang="en-US" sz="1250" dirty="0">
                <a:solidFill>
                  <a:srgbClr val="AFC0D4"/>
                </a:solidFill>
                <a:latin typeface="Meiryo" pitchFamily="34" charset="0"/>
                <a:ea typeface="Meiryo" pitchFamily="34" charset="-122"/>
                <a:cs typeface="Meiryo" pitchFamily="34" charset="-120"/>
              </a:rPr>
              <a:t>想定時間：</a:t>
            </a:r>
            <a:pPr indent="0" marL="0">
              <a:buNone/>
            </a:pPr>
            <a:r>
              <a:rPr lang="en-US" sz="1250" b="1" dirty="0">
                <a:solidFill>
                  <a:srgbClr val="FFFFFF"/>
                </a:solidFill>
                <a:latin typeface="Meiryo" pitchFamily="34" charset="0"/>
                <a:ea typeface="Meiryo" pitchFamily="34" charset="-122"/>
                <a:cs typeface="Meiryo" pitchFamily="34" charset="-120"/>
              </a:rPr>
              <a:t>45〜55分</a:t>
            </a:r>
            <a:endParaRPr lang="en-US" sz="1250" dirty="0"/>
          </a:p>
        </p:txBody>
      </p:sp>
      <p:sp>
        <p:nvSpPr>
          <p:cNvPr id="10" name="Shape 8"/>
          <p:cNvSpPr/>
          <p:nvPr/>
        </p:nvSpPr>
        <p:spPr>
          <a:xfrm>
            <a:off x="658368" y="3621024"/>
            <a:ext cx="7818120" cy="0"/>
          </a:xfrm>
          <a:prstGeom prst="line">
            <a:avLst/>
          </a:prstGeom>
          <a:noFill/>
          <a:ln w="12700">
            <a:solidFill>
              <a:srgbClr val="3C5168"/>
            </a:solidFill>
            <a:prstDash val="solid"/>
          </a:ln>
        </p:spPr>
      </p:sp>
      <p:sp>
        <p:nvSpPr>
          <p:cNvPr id="11" name="Text 9"/>
          <p:cNvSpPr/>
          <p:nvPr/>
        </p:nvSpPr>
        <p:spPr>
          <a:xfrm>
            <a:off x="658368" y="3767328"/>
            <a:ext cx="7863840" cy="274320"/>
          </a:xfrm>
          <a:prstGeom prst="rect">
            <a:avLst/>
          </a:prstGeom>
          <a:noFill/>
          <a:ln/>
        </p:spPr>
        <p:txBody>
          <a:bodyPr wrap="square" lIns="0" tIns="0" rIns="0" bIns="0" rtlCol="0" anchor="ctr"/>
          <a:lstStyle/>
          <a:p>
            <a:pPr indent="0" marL="0">
              <a:buNone/>
            </a:pPr>
            <a:r>
              <a:rPr lang="en-US" sz="1200" dirty="0">
                <a:solidFill>
                  <a:srgbClr val="AFC0D4"/>
                </a:solidFill>
                <a:latin typeface="Meiryo" pitchFamily="34" charset="0"/>
                <a:ea typeface="Meiryo" pitchFamily="34" charset="-122"/>
                <a:cs typeface="Meiryo" pitchFamily="34" charset="-120"/>
              </a:rPr>
              <a:t>法令・制度基準日：</a:t>
            </a:r>
            <a:pPr indent="0" marL="0">
              <a:buNone/>
            </a:pPr>
            <a:r>
              <a:rPr lang="en-US" sz="1200" b="1" dirty="0">
                <a:solidFill>
                  <a:srgbClr val="FFFFFF"/>
                </a:solidFill>
                <a:latin typeface="Meiryo" pitchFamily="34" charset="0"/>
                <a:ea typeface="Meiryo" pitchFamily="34" charset="-122"/>
                <a:cs typeface="Meiryo" pitchFamily="34" charset="-120"/>
              </a:rPr>
              <a:t>2026年6月18日</a:t>
            </a:r>
            <a:endParaRPr lang="en-US" sz="1200" dirty="0"/>
          </a:p>
        </p:txBody>
      </p:sp>
      <p:sp>
        <p:nvSpPr>
          <p:cNvPr id="12" name="Text 10"/>
          <p:cNvSpPr/>
          <p:nvPr/>
        </p:nvSpPr>
        <p:spPr>
          <a:xfrm>
            <a:off x="658368" y="4114800"/>
            <a:ext cx="7863840" cy="274320"/>
          </a:xfrm>
          <a:prstGeom prst="rect">
            <a:avLst/>
          </a:prstGeom>
          <a:noFill/>
          <a:ln/>
        </p:spPr>
        <p:txBody>
          <a:bodyPr wrap="square" lIns="0" tIns="0" rIns="0" bIns="0" rtlCol="0" anchor="ctr"/>
          <a:lstStyle/>
          <a:p>
            <a:pPr indent="0" marL="0">
              <a:buNone/>
            </a:pPr>
            <a:r>
              <a:rPr lang="en-US" sz="1100" dirty="0">
                <a:solidFill>
                  <a:srgbClr val="C7D4E2"/>
                </a:solidFill>
                <a:latin typeface="Meiryo" pitchFamily="34" charset="0"/>
                <a:ea typeface="Meiryo" pitchFamily="34" charset="-122"/>
                <a:cs typeface="Meiryo" pitchFamily="34" charset="-120"/>
              </a:rPr>
              <a:t>会社名：________________／実施日：____年__月__日／講師：____________</a:t>
            </a:r>
            <a:endParaRPr lang="en-US" sz="1100" dirty="0"/>
          </a:p>
        </p:txBody>
      </p:sp>
      <p:sp>
        <p:nvSpPr>
          <p:cNvPr id="13" name="Text 11"/>
          <p:cNvSpPr/>
          <p:nvPr/>
        </p:nvSpPr>
        <p:spPr>
          <a:xfrm>
            <a:off x="658368" y="4535424"/>
            <a:ext cx="7863840" cy="411480"/>
          </a:xfrm>
          <a:prstGeom prst="rect">
            <a:avLst/>
          </a:prstGeom>
          <a:noFill/>
          <a:ln/>
        </p:spPr>
        <p:txBody>
          <a:bodyPr wrap="square" lIns="0" tIns="0" rIns="0" bIns="0" rtlCol="0" anchor="ctr"/>
          <a:lstStyle/>
          <a:p>
            <a:pPr indent="0" marL="0">
              <a:buNone/>
            </a:pPr>
            <a:r>
              <a:rPr lang="en-US" sz="950" dirty="0">
                <a:solidFill>
                  <a:srgbClr val="94A6BA"/>
                </a:solidFill>
                <a:latin typeface="Meiryo" pitchFamily="34" charset="0"/>
                <a:ea typeface="Meiryo" pitchFamily="34" charset="-122"/>
                <a:cs typeface="Meiryo" pitchFamily="34" charset="-120"/>
              </a:rPr>
              <a:t>※本資料は社内研修用の教材です。実際の取引・案件は、自社規程と法務・購買・経理・コンプライアンス部門の確認を前提としてください。</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発注前に確認すること</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発注ボタンを押す前の3ステップ</a:t>
            </a:r>
            <a:endParaRPr lang="en-US" sz="2500" dirty="0"/>
          </a:p>
        </p:txBody>
      </p:sp>
      <p:sp>
        <p:nvSpPr>
          <p:cNvPr id="4" name="Shape 2"/>
          <p:cNvSpPr/>
          <p:nvPr/>
        </p:nvSpPr>
        <p:spPr>
          <a:xfrm>
            <a:off x="502920" y="1417320"/>
            <a:ext cx="2468880" cy="1828800"/>
          </a:xfrm>
          <a:prstGeom prst="roundRect">
            <a:avLst>
              <a:gd name="adj" fmla="val 4000"/>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1435608" y="1591056"/>
            <a:ext cx="603504" cy="60350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1616659" y="1772107"/>
            <a:ext cx="241402" cy="241402"/>
          </a:xfrm>
          <a:prstGeom prst="rect">
            <a:avLst/>
          </a:prstGeom>
        </p:spPr>
      </p:pic>
      <p:sp>
        <p:nvSpPr>
          <p:cNvPr id="7" name="Text 4"/>
          <p:cNvSpPr/>
          <p:nvPr/>
        </p:nvSpPr>
        <p:spPr>
          <a:xfrm>
            <a:off x="502920" y="2286000"/>
            <a:ext cx="2468880" cy="310896"/>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① 取引類型</a:t>
            </a:r>
            <a:endParaRPr lang="en-US" sz="1350" dirty="0"/>
          </a:p>
        </p:txBody>
      </p:sp>
      <p:sp>
        <p:nvSpPr>
          <p:cNvPr id="8" name="Text 5"/>
          <p:cNvSpPr/>
          <p:nvPr/>
        </p:nvSpPr>
        <p:spPr>
          <a:xfrm>
            <a:off x="630936" y="2615184"/>
            <a:ext cx="2212848" cy="54864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製造・修理・情報成果物・役務・特定運送のどれか</a:t>
            </a:r>
            <a:endParaRPr lang="en-US" sz="1050" dirty="0"/>
          </a:p>
        </p:txBody>
      </p:sp>
      <p:sp>
        <p:nvSpPr>
          <p:cNvPr id="9" name="Shape 6"/>
          <p:cNvSpPr/>
          <p:nvPr/>
        </p:nvSpPr>
        <p:spPr>
          <a:xfrm>
            <a:off x="3300984" y="1417320"/>
            <a:ext cx="2468880" cy="1828800"/>
          </a:xfrm>
          <a:prstGeom prst="roundRect">
            <a:avLst>
              <a:gd name="adj" fmla="val 4000"/>
            </a:avLst>
          </a:prstGeom>
          <a:solidFill>
            <a:srgbClr val="FFFFFF"/>
          </a:solidFill>
          <a:ln/>
          <a:effectLst>
            <a:outerShdw sx="100000" sy="100000" kx="0" ky="0" algn="bl" rotWithShape="0" blurRad="88900" dist="38100" dir="5400000">
              <a:srgbClr val="7A8794">
                <a:alpha val="22000"/>
              </a:srgbClr>
            </a:outerShdw>
          </a:effectLst>
        </p:spPr>
      </p:sp>
      <p:sp>
        <p:nvSpPr>
          <p:cNvPr id="10" name="Shape 7"/>
          <p:cNvSpPr/>
          <p:nvPr/>
        </p:nvSpPr>
        <p:spPr>
          <a:xfrm>
            <a:off x="4233672" y="1591056"/>
            <a:ext cx="603504" cy="60350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4414723" y="1772107"/>
            <a:ext cx="241402" cy="241402"/>
          </a:xfrm>
          <a:prstGeom prst="rect">
            <a:avLst/>
          </a:prstGeom>
        </p:spPr>
      </p:pic>
      <p:sp>
        <p:nvSpPr>
          <p:cNvPr id="12" name="Text 8"/>
          <p:cNvSpPr/>
          <p:nvPr/>
        </p:nvSpPr>
        <p:spPr>
          <a:xfrm>
            <a:off x="3300984" y="2286000"/>
            <a:ext cx="2468880" cy="310896"/>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② 相手方の規模</a:t>
            </a:r>
            <a:endParaRPr lang="en-US" sz="1350" dirty="0"/>
          </a:p>
        </p:txBody>
      </p:sp>
      <p:sp>
        <p:nvSpPr>
          <p:cNvPr id="13" name="Text 9"/>
          <p:cNvSpPr/>
          <p:nvPr/>
        </p:nvSpPr>
        <p:spPr>
          <a:xfrm>
            <a:off x="3429000" y="2615184"/>
            <a:ext cx="2212848" cy="54864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資本金・従業員数を確認し、対象取引か判断</a:t>
            </a:r>
            <a:endParaRPr lang="en-US" sz="1050" dirty="0"/>
          </a:p>
        </p:txBody>
      </p:sp>
      <p:sp>
        <p:nvSpPr>
          <p:cNvPr id="14" name="Shape 10"/>
          <p:cNvSpPr/>
          <p:nvPr/>
        </p:nvSpPr>
        <p:spPr>
          <a:xfrm>
            <a:off x="6099048" y="1417320"/>
            <a:ext cx="2468880" cy="1828800"/>
          </a:xfrm>
          <a:prstGeom prst="roundRect">
            <a:avLst>
              <a:gd name="adj" fmla="val 4000"/>
            </a:avLst>
          </a:prstGeom>
          <a:solidFill>
            <a:srgbClr val="FFFFFF"/>
          </a:solidFill>
          <a:ln/>
          <a:effectLst>
            <a:outerShdw sx="100000" sy="100000" kx="0" ky="0" algn="bl" rotWithShape="0" blurRad="88900" dist="38100" dir="5400000">
              <a:srgbClr val="7A8794">
                <a:alpha val="22000"/>
              </a:srgbClr>
            </a:outerShdw>
          </a:effectLst>
        </p:spPr>
      </p:sp>
      <p:sp>
        <p:nvSpPr>
          <p:cNvPr id="15" name="Shape 11"/>
          <p:cNvSpPr/>
          <p:nvPr/>
        </p:nvSpPr>
        <p:spPr>
          <a:xfrm>
            <a:off x="7031736" y="1591056"/>
            <a:ext cx="603504" cy="60350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7212787" y="1772107"/>
            <a:ext cx="241402" cy="241402"/>
          </a:xfrm>
          <a:prstGeom prst="rect">
            <a:avLst/>
          </a:prstGeom>
        </p:spPr>
      </p:pic>
      <p:sp>
        <p:nvSpPr>
          <p:cNvPr id="17" name="Text 12"/>
          <p:cNvSpPr/>
          <p:nvPr/>
        </p:nvSpPr>
        <p:spPr>
          <a:xfrm>
            <a:off x="6099048" y="2286000"/>
            <a:ext cx="2468880" cy="310896"/>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③ 明示の準備</a:t>
            </a:r>
            <a:endParaRPr lang="en-US" sz="1350" dirty="0"/>
          </a:p>
        </p:txBody>
      </p:sp>
      <p:sp>
        <p:nvSpPr>
          <p:cNvPr id="18" name="Text 13"/>
          <p:cNvSpPr/>
          <p:nvPr/>
        </p:nvSpPr>
        <p:spPr>
          <a:xfrm>
            <a:off x="6227064" y="2615184"/>
            <a:ext cx="2212848" cy="54864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給付内容・代金・支払期日・検収条件を固める</a:t>
            </a:r>
            <a:endParaRPr lang="en-US" sz="1050" dirty="0"/>
          </a:p>
        </p:txBody>
      </p:sp>
      <p:sp>
        <p:nvSpPr>
          <p:cNvPr id="19" name="Shape 14"/>
          <p:cNvSpPr/>
          <p:nvPr/>
        </p:nvSpPr>
        <p:spPr>
          <a:xfrm>
            <a:off x="3008376" y="2121408"/>
            <a:ext cx="329184" cy="329184"/>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20" name="Image 3" descr="preencoded.png">    </p:cNvPr>
          <p:cNvPicPr>
            <a:picLocks noChangeAspect="1"/>
          </p:cNvPicPr>
          <p:nvPr/>
        </p:nvPicPr>
        <p:blipFill>
          <a:blip r:embed="rId4"/>
          <a:stretch>
            <a:fillRect/>
          </a:stretch>
        </p:blipFill>
        <p:spPr>
          <a:xfrm>
            <a:off x="3107131" y="2220163"/>
            <a:ext cx="131674" cy="131674"/>
          </a:xfrm>
          <a:prstGeom prst="rect">
            <a:avLst/>
          </a:prstGeom>
        </p:spPr>
      </p:pic>
      <p:sp>
        <p:nvSpPr>
          <p:cNvPr id="21" name="Shape 15"/>
          <p:cNvSpPr/>
          <p:nvPr/>
        </p:nvSpPr>
        <p:spPr>
          <a:xfrm>
            <a:off x="5806440" y="2121408"/>
            <a:ext cx="329184" cy="329184"/>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22" name="Image 4" descr="preencoded.png">    </p:cNvPr>
          <p:cNvPicPr>
            <a:picLocks noChangeAspect="1"/>
          </p:cNvPicPr>
          <p:nvPr/>
        </p:nvPicPr>
        <p:blipFill>
          <a:blip r:embed="rId5"/>
          <a:stretch>
            <a:fillRect/>
          </a:stretch>
        </p:blipFill>
        <p:spPr>
          <a:xfrm>
            <a:off x="5905195" y="2220163"/>
            <a:ext cx="131674" cy="131674"/>
          </a:xfrm>
          <a:prstGeom prst="rect">
            <a:avLst/>
          </a:prstGeom>
        </p:spPr>
      </p:pic>
      <p:sp>
        <p:nvSpPr>
          <p:cNvPr id="23" name="Shape 16"/>
          <p:cNvSpPr/>
          <p:nvPr/>
        </p:nvSpPr>
        <p:spPr>
          <a:xfrm>
            <a:off x="502920" y="3456432"/>
            <a:ext cx="8138160" cy="914400"/>
          </a:xfrm>
          <a:prstGeom prst="roundRect">
            <a:avLst>
              <a:gd name="adj" fmla="val 8000"/>
            </a:avLst>
          </a:prstGeom>
          <a:solidFill>
            <a:srgbClr val="EAF1EC"/>
          </a:solidFill>
          <a:ln/>
          <a:effectLst>
            <a:outerShdw sx="100000" sy="100000" kx="0" ky="0" algn="bl" rotWithShape="0" blurRad="88900" dist="38100" dir="5400000">
              <a:srgbClr val="7A8794">
                <a:alpha val="22000"/>
              </a:srgbClr>
            </a:outerShdw>
          </a:effectLst>
        </p:spPr>
      </p:sp>
      <p:sp>
        <p:nvSpPr>
          <p:cNvPr id="24" name="Shape 17"/>
          <p:cNvSpPr/>
          <p:nvPr/>
        </p:nvSpPr>
        <p:spPr>
          <a:xfrm>
            <a:off x="731520" y="3648456"/>
            <a:ext cx="402336" cy="402336"/>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25" name="Image 5" descr="preencoded.png">    </p:cNvPr>
          <p:cNvPicPr>
            <a:picLocks noChangeAspect="1"/>
          </p:cNvPicPr>
          <p:nvPr/>
        </p:nvPicPr>
        <p:blipFill>
          <a:blip r:embed="rId6"/>
          <a:stretch>
            <a:fillRect/>
          </a:stretch>
        </p:blipFill>
        <p:spPr>
          <a:xfrm>
            <a:off x="852221" y="3769157"/>
            <a:ext cx="160934" cy="160934"/>
          </a:xfrm>
          <a:prstGeom prst="rect">
            <a:avLst/>
          </a:prstGeom>
        </p:spPr>
      </p:pic>
      <p:sp>
        <p:nvSpPr>
          <p:cNvPr id="26" name="Text 18"/>
          <p:cNvSpPr/>
          <p:nvPr/>
        </p:nvSpPr>
        <p:spPr>
          <a:xfrm>
            <a:off x="1280160" y="3566160"/>
            <a:ext cx="7178040" cy="713232"/>
          </a:xfrm>
          <a:prstGeom prst="rect">
            <a:avLst/>
          </a:prstGeom>
          <a:noFill/>
          <a:ln/>
        </p:spPr>
        <p:txBody>
          <a:bodyPr wrap="square" lIns="0" tIns="0" rIns="0" bIns="0" rtlCol="0" anchor="ctr"/>
          <a:lstStyle/>
          <a:p>
            <a:pPr indent="0" marL="0">
              <a:lnSpc>
                <a:spcPct val="112000"/>
              </a:lnSpc>
              <a:buNone/>
            </a:pPr>
            <a:r>
              <a:rPr lang="en-US" sz="1200" b="1" dirty="0">
                <a:solidFill>
                  <a:srgbClr val="2F6B4F"/>
                </a:solidFill>
                <a:latin typeface="Meiryo" pitchFamily="34" charset="0"/>
                <a:ea typeface="Meiryo" pitchFamily="34" charset="-122"/>
                <a:cs typeface="Meiryo" pitchFamily="34" charset="-120"/>
              </a:rPr>
              <a:t>対象外と判断するときも根拠を残す。</a:t>
            </a:r>
            <a:endParaRPr lang="en-US" sz="1200" dirty="0"/>
          </a:p>
          <a:p>
            <a:pPr indent="0" marL="0">
              <a:lnSpc>
                <a:spcPct val="112000"/>
              </a:lnSpc>
              <a:buNone/>
            </a:pPr>
            <a:r>
              <a:rPr lang="en-US" sz="1200" dirty="0">
                <a:solidFill>
                  <a:srgbClr val="263238"/>
                </a:solidFill>
                <a:latin typeface="Meiryo" pitchFamily="34" charset="0"/>
                <a:ea typeface="Meiryo" pitchFamily="34" charset="-122"/>
                <a:cs typeface="Meiryo" pitchFamily="34" charset="-120"/>
              </a:rPr>
              <a:t>「念のため確認した」事実が、後日の説明と信頼につながります。口頭発注だけで進めないこと。</a:t>
            </a:r>
            <a:endParaRPr lang="en-US" sz="1200" dirty="0"/>
          </a:p>
        </p:txBody>
      </p:sp>
      <p:sp>
        <p:nvSpPr>
          <p:cNvPr id="27" name="Text 19"/>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i="1" dirty="0">
                <a:solidFill>
                  <a:srgbClr val="5B6B7B"/>
                </a:solidFill>
                <a:latin typeface="Meiryo" pitchFamily="34" charset="0"/>
                <a:ea typeface="Meiryo" pitchFamily="34" charset="-122"/>
                <a:cs typeface="Meiryo" pitchFamily="34" charset="-120"/>
              </a:rPr>
              <a:t>「とりあえず発注、条件は後で」をやめる。確認→明示→記録の順番を習慣化します。</a:t>
            </a:r>
            <a:endParaRPr lang="en-US" sz="1030" dirty="0"/>
          </a:p>
        </p:txBody>
      </p:sp>
      <p:sp>
        <p:nvSpPr>
          <p:cNvPr id="29" name="Text 20"/>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0" name="Text 21"/>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10 / 37</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義務① 発注時の取引条件明示（4条明示）</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「言った・言わない」を防ぐ</a:t>
            </a:r>
            <a:endParaRPr lang="en-US" sz="2500" dirty="0"/>
          </a:p>
        </p:txBody>
      </p:sp>
      <p:sp>
        <p:nvSpPr>
          <p:cNvPr id="4" name="Shape 2"/>
          <p:cNvSpPr/>
          <p:nvPr/>
        </p:nvSpPr>
        <p:spPr>
          <a:xfrm>
            <a:off x="502920" y="1298448"/>
            <a:ext cx="5074920" cy="3072384"/>
          </a:xfrm>
          <a:prstGeom prst="roundRect">
            <a:avLst>
              <a:gd name="adj" fmla="val 2381"/>
            </a:avLst>
          </a:prstGeom>
          <a:solidFill>
            <a:srgbClr val="FFFFFF"/>
          </a:solidFill>
          <a:ln/>
          <a:effectLst>
            <a:outerShdw sx="100000" sy="100000" kx="0" ky="0" algn="bl" rotWithShape="0" blurRad="88900" dist="38100" dir="5400000">
              <a:srgbClr val="7A8794">
                <a:alpha val="22000"/>
              </a:srgbClr>
            </a:outerShdw>
          </a:effectLst>
        </p:spPr>
      </p:sp>
      <p:sp>
        <p:nvSpPr>
          <p:cNvPr id="5" name="Text 3"/>
          <p:cNvSpPr/>
          <p:nvPr/>
        </p:nvSpPr>
        <p:spPr>
          <a:xfrm>
            <a:off x="713232" y="1463040"/>
            <a:ext cx="4663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発注時に明示する主な事項</a:t>
            </a:r>
            <a:endParaRPr lang="en-US" sz="1350" dirty="0"/>
          </a:p>
        </p:txBody>
      </p:sp>
      <p:sp>
        <p:nvSpPr>
          <p:cNvPr id="6" name="Text 4"/>
          <p:cNvSpPr/>
          <p:nvPr/>
        </p:nvSpPr>
        <p:spPr>
          <a:xfrm>
            <a:off x="749808" y="1810512"/>
            <a:ext cx="4663440" cy="2468880"/>
          </a:xfrm>
          <a:prstGeom prst="rect">
            <a:avLst/>
          </a:prstGeom>
          <a:noFill/>
          <a:ln/>
        </p:spPr>
        <p:txBody>
          <a:bodyPr wrap="square" lIns="0" tIns="0" rIns="0" bIns="0" rtlCol="0" anchor="ctr"/>
          <a:lstStyle/>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委託事業者・中小受託事業者の名称</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発注日・給付（成果物）の内容・仕様</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納期・納入（受領）場所</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代金の額（製造委託等代金）</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支払期日・支払方法</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検査・検収の方法</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有償支給材料がある場合はその内容・対価</a:t>
            </a:r>
            <a:endParaRPr lang="en-US" sz="1180" dirty="0"/>
          </a:p>
          <a:p>
            <a:pPr marL="342900" indent="-342900">
              <a:lnSpc>
                <a:spcPct val="112000"/>
              </a:lnSpc>
              <a:spcAft>
                <a:spcPts val="400"/>
              </a:spcAft>
              <a:buSzPct val="100000"/>
              <a:buChar char="•"/>
            </a:pPr>
            <a:r>
              <a:rPr lang="en-US" sz="1180" dirty="0">
                <a:solidFill>
                  <a:srgbClr val="263238"/>
                </a:solidFill>
                <a:latin typeface="Meiryo" pitchFamily="34" charset="0"/>
                <a:ea typeface="Meiryo" pitchFamily="34" charset="-122"/>
                <a:cs typeface="Meiryo" pitchFamily="34" charset="-120"/>
              </a:rPr>
              <a:t>未定事項がある場合は理由と確定予定時期</a:t>
            </a:r>
            <a:endParaRPr lang="en-US" sz="1180" dirty="0"/>
          </a:p>
        </p:txBody>
      </p:sp>
      <p:sp>
        <p:nvSpPr>
          <p:cNvPr id="7" name="Shape 5"/>
          <p:cNvSpPr/>
          <p:nvPr/>
        </p:nvSpPr>
        <p:spPr>
          <a:xfrm>
            <a:off x="5742432" y="1298448"/>
            <a:ext cx="2898648" cy="3072384"/>
          </a:xfrm>
          <a:prstGeom prst="roundRect">
            <a:avLst>
              <a:gd name="adj" fmla="val 2524"/>
            </a:avLst>
          </a:prstGeom>
          <a:solidFill>
            <a:srgbClr val="E6F1F0"/>
          </a:solidFill>
          <a:ln/>
          <a:effectLst>
            <a:outerShdw sx="100000" sy="100000" kx="0" ky="0" algn="bl" rotWithShape="0" blurRad="88900" dist="38100" dir="5400000">
              <a:srgbClr val="7A8794">
                <a:alpha val="22000"/>
              </a:srgbClr>
            </a:outerShdw>
          </a:effectLst>
        </p:spPr>
      </p:sp>
      <p:sp>
        <p:nvSpPr>
          <p:cNvPr id="8" name="Shape 6"/>
          <p:cNvSpPr/>
          <p:nvPr/>
        </p:nvSpPr>
        <p:spPr>
          <a:xfrm>
            <a:off x="5943600" y="1499616"/>
            <a:ext cx="420624" cy="420624"/>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9" name="Image 0" descr="preencoded.png">    </p:cNvPr>
          <p:cNvPicPr>
            <a:picLocks noChangeAspect="1"/>
          </p:cNvPicPr>
          <p:nvPr/>
        </p:nvPicPr>
        <p:blipFill>
          <a:blip r:embed="rId1"/>
          <a:stretch>
            <a:fillRect/>
          </a:stretch>
        </p:blipFill>
        <p:spPr>
          <a:xfrm>
            <a:off x="6069787" y="1625803"/>
            <a:ext cx="168250" cy="168250"/>
          </a:xfrm>
          <a:prstGeom prst="rect">
            <a:avLst/>
          </a:prstGeom>
        </p:spPr>
      </p:pic>
      <p:sp>
        <p:nvSpPr>
          <p:cNvPr id="10" name="Text 7"/>
          <p:cNvSpPr/>
          <p:nvPr/>
        </p:nvSpPr>
        <p:spPr>
          <a:xfrm>
            <a:off x="6473952" y="1499616"/>
            <a:ext cx="2103120" cy="420624"/>
          </a:xfrm>
          <a:prstGeom prst="rect">
            <a:avLst/>
          </a:prstGeom>
          <a:noFill/>
          <a:ln/>
        </p:spPr>
        <p:txBody>
          <a:bodyPr wrap="square" lIns="0" tIns="0" rIns="0" bIns="0" rtlCol="0" anchor="ctr"/>
          <a:lstStyle/>
          <a:p>
            <a:pPr indent="0" marL="0">
              <a:buNone/>
            </a:pPr>
            <a:r>
              <a:rPr lang="en-US" sz="1300" b="1" dirty="0">
                <a:solidFill>
                  <a:srgbClr val="237A75"/>
                </a:solidFill>
                <a:latin typeface="Meiryo" pitchFamily="34" charset="0"/>
                <a:ea typeface="Meiryo" pitchFamily="34" charset="-122"/>
                <a:cs typeface="Meiryo" pitchFamily="34" charset="-120"/>
              </a:rPr>
              <a:t>明示の方法</a:t>
            </a:r>
            <a:endParaRPr lang="en-US" sz="1300" dirty="0"/>
          </a:p>
        </p:txBody>
      </p:sp>
      <p:sp>
        <p:nvSpPr>
          <p:cNvPr id="11" name="Text 8"/>
          <p:cNvSpPr/>
          <p:nvPr/>
        </p:nvSpPr>
        <p:spPr>
          <a:xfrm>
            <a:off x="5943600" y="2048256"/>
            <a:ext cx="2542032" cy="1828800"/>
          </a:xfrm>
          <a:prstGeom prst="rect">
            <a:avLst/>
          </a:prstGeom>
          <a:noFill/>
          <a:ln/>
        </p:spPr>
        <p:txBody>
          <a:bodyPr wrap="square" lIns="0" tIns="0" rIns="0" bIns="0" rtlCol="0" anchor="ctr"/>
          <a:lstStyle/>
          <a:p>
            <a:pPr indent="0" marL="0">
              <a:lnSpc>
                <a:spcPct val="116000"/>
              </a:lnSpc>
              <a:buNone/>
            </a:pPr>
            <a:r>
              <a:rPr lang="en-US" sz="1120" dirty="0">
                <a:solidFill>
                  <a:srgbClr val="263238"/>
                </a:solidFill>
                <a:latin typeface="Meiryo" pitchFamily="34" charset="0"/>
                <a:ea typeface="Meiryo" pitchFamily="34" charset="-122"/>
                <a:cs typeface="Meiryo" pitchFamily="34" charset="-120"/>
              </a:rPr>
              <a:t>書面の交付、または</a:t>
            </a:r>
            <a:endParaRPr lang="en-US" sz="1120" dirty="0"/>
          </a:p>
          <a:p>
            <a:pPr indent="0" marL="0">
              <a:lnSpc>
                <a:spcPct val="116000"/>
              </a:lnSpc>
              <a:buNone/>
            </a:pPr>
            <a:r>
              <a:rPr lang="en-US" sz="1120" b="1" dirty="0">
                <a:solidFill>
                  <a:srgbClr val="263238"/>
                </a:solidFill>
                <a:latin typeface="Meiryo" pitchFamily="34" charset="0"/>
                <a:ea typeface="Meiryo" pitchFamily="34" charset="-122"/>
                <a:cs typeface="Meiryo" pitchFamily="34" charset="-120"/>
              </a:rPr>
              <a:t>電子メール・EDI等の電磁的方法。</a:t>
            </a:r>
            <a:endParaRPr lang="en-US" sz="1120" dirty="0"/>
          </a:p>
          <a:p>
            <a:pPr indent="0" marL="0">
              <a:lnSpc>
                <a:spcPct val="116000"/>
              </a:lnSpc>
              <a:buNone/>
            </a:pPr>
            <a:r>
              <a:rPr lang="en-US" sz="1120" dirty="0">
                <a:solidFill>
                  <a:srgbClr val="263238"/>
                </a:solidFill>
                <a:latin typeface="Meiryo" pitchFamily="34" charset="0"/>
                <a:ea typeface="Meiryo" pitchFamily="34" charset="-122"/>
                <a:cs typeface="Meiryo" pitchFamily="34" charset="-120"/>
              </a:rPr>
              <a:t>2026年改正で、電磁的方法に相手方の承諾は不要に（請求があれば書面交付）。</a:t>
            </a:r>
            <a:endParaRPr lang="en-US" sz="1120" dirty="0"/>
          </a:p>
        </p:txBody>
      </p:sp>
      <p:sp>
        <p:nvSpPr>
          <p:cNvPr id="12" name="Text 9"/>
          <p:cNvSpPr/>
          <p:nvPr/>
        </p:nvSpPr>
        <p:spPr>
          <a:xfrm>
            <a:off x="502920" y="4608576"/>
            <a:ext cx="8138160" cy="274320"/>
          </a:xfrm>
          <a:prstGeom prst="rect">
            <a:avLst/>
          </a:prstGeom>
          <a:noFill/>
          <a:ln/>
        </p:spPr>
        <p:txBody>
          <a:bodyPr wrap="square" lIns="0" tIns="0" rIns="0" bIns="0" rtlCol="0" anchor="ctr"/>
          <a:lstStyle/>
          <a:p>
            <a:pPr indent="0" marL="0">
              <a:buNone/>
            </a:pPr>
            <a:r>
              <a:rPr lang="en-US" sz="950" b="1" dirty="0">
                <a:solidFill>
                  <a:srgbClr val="B42318"/>
                </a:solidFill>
                <a:latin typeface="Meiryo" pitchFamily="34" charset="0"/>
                <a:ea typeface="Meiryo" pitchFamily="34" charset="-122"/>
                <a:cs typeface="Meiryo" pitchFamily="34" charset="-120"/>
              </a:rPr>
              <a:t>口頭発注でも委託は成立し、その瞬間から「直ちに明示する義務」が生じます。明示・記録の不備には罰則（50万円以下の罰金）も。</a:t>
            </a:r>
            <a:endParaRPr lang="en-US" sz="950" dirty="0"/>
          </a:p>
        </p:txBody>
      </p:sp>
      <p:sp>
        <p:nvSpPr>
          <p:cNvPr id="14" name="Text 10"/>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5" name="Text 11"/>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11 / 37</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義務② 支払期日・60日以内支払</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起算点は「受領日」</a:t>
            </a:r>
            <a:endParaRPr lang="en-US" sz="2500" dirty="0"/>
          </a:p>
        </p:txBody>
      </p:sp>
      <p:sp>
        <p:nvSpPr>
          <p:cNvPr id="4" name="Shape 2"/>
          <p:cNvSpPr/>
          <p:nvPr/>
        </p:nvSpPr>
        <p:spPr>
          <a:xfrm>
            <a:off x="914400" y="2011680"/>
            <a:ext cx="7223760" cy="0"/>
          </a:xfrm>
          <a:prstGeom prst="line">
            <a:avLst/>
          </a:prstGeom>
          <a:noFill/>
          <a:ln w="25400">
            <a:solidFill>
              <a:srgbClr val="16314F"/>
            </a:solidFill>
            <a:prstDash val="solid"/>
          </a:ln>
        </p:spPr>
      </p:sp>
      <p:sp>
        <p:nvSpPr>
          <p:cNvPr id="5" name="Shape 3"/>
          <p:cNvSpPr/>
          <p:nvPr/>
        </p:nvSpPr>
        <p:spPr>
          <a:xfrm>
            <a:off x="795528" y="1892808"/>
            <a:ext cx="237744" cy="237744"/>
          </a:xfrm>
          <a:prstGeom prst="ellipse">
            <a:avLst/>
          </a:prstGeom>
          <a:solidFill>
            <a:srgbClr val="16314F"/>
          </a:solidFill>
          <a:ln/>
        </p:spPr>
      </p:sp>
      <p:sp>
        <p:nvSpPr>
          <p:cNvPr id="6" name="Text 4"/>
          <p:cNvSpPr/>
          <p:nvPr/>
        </p:nvSpPr>
        <p:spPr>
          <a:xfrm>
            <a:off x="-91440" y="2194560"/>
            <a:ext cx="2011680" cy="457200"/>
          </a:xfrm>
          <a:prstGeom prst="rect">
            <a:avLst/>
          </a:prstGeom>
          <a:noFill/>
          <a:ln/>
        </p:spPr>
        <p:txBody>
          <a:bodyPr wrap="square" lIns="0" tIns="0" rIns="0" bIns="0" rtlCol="0" anchor="t"/>
          <a:lstStyle/>
          <a:p>
            <a:pPr algn="ctr" indent="0" marL="0">
              <a:buNone/>
            </a:pPr>
            <a:r>
              <a:rPr lang="en-US" sz="1150" b="1" dirty="0">
                <a:solidFill>
                  <a:srgbClr val="16314F"/>
                </a:solidFill>
                <a:latin typeface="Meiryo" pitchFamily="34" charset="0"/>
                <a:ea typeface="Meiryo" pitchFamily="34" charset="-122"/>
                <a:cs typeface="Meiryo" pitchFamily="34" charset="-120"/>
              </a:rPr>
              <a:t>受領日／役務提供日</a:t>
            </a:r>
            <a:endParaRPr lang="en-US" sz="1150" dirty="0"/>
          </a:p>
        </p:txBody>
      </p:sp>
      <p:sp>
        <p:nvSpPr>
          <p:cNvPr id="7" name="Shape 5"/>
          <p:cNvSpPr/>
          <p:nvPr/>
        </p:nvSpPr>
        <p:spPr>
          <a:xfrm>
            <a:off x="457200" y="1408176"/>
            <a:ext cx="914400" cy="274320"/>
          </a:xfrm>
          <a:prstGeom prst="roundRect">
            <a:avLst>
              <a:gd name="adj" fmla="val 50000"/>
            </a:avLst>
          </a:prstGeom>
          <a:solidFill>
            <a:srgbClr val="16314F"/>
          </a:solidFill>
          <a:ln/>
        </p:spPr>
      </p:sp>
      <p:sp>
        <p:nvSpPr>
          <p:cNvPr id="8" name="Text 6"/>
          <p:cNvSpPr/>
          <p:nvPr/>
        </p:nvSpPr>
        <p:spPr>
          <a:xfrm>
            <a:off x="457200" y="1408176"/>
            <a:ext cx="914400" cy="274320"/>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起算点</a:t>
            </a:r>
            <a:endParaRPr lang="en-US" sz="900" dirty="0"/>
          </a:p>
        </p:txBody>
      </p:sp>
      <p:sp>
        <p:nvSpPr>
          <p:cNvPr id="9" name="Shape 7"/>
          <p:cNvSpPr/>
          <p:nvPr/>
        </p:nvSpPr>
        <p:spPr>
          <a:xfrm>
            <a:off x="4453128" y="1892808"/>
            <a:ext cx="237744" cy="237744"/>
          </a:xfrm>
          <a:prstGeom prst="ellipse">
            <a:avLst/>
          </a:prstGeom>
          <a:solidFill>
            <a:srgbClr val="237A75"/>
          </a:solidFill>
          <a:ln/>
        </p:spPr>
      </p:sp>
      <p:sp>
        <p:nvSpPr>
          <p:cNvPr id="10" name="Text 8"/>
          <p:cNvSpPr/>
          <p:nvPr/>
        </p:nvSpPr>
        <p:spPr>
          <a:xfrm>
            <a:off x="3566160" y="2194560"/>
            <a:ext cx="2011680" cy="457200"/>
          </a:xfrm>
          <a:prstGeom prst="rect">
            <a:avLst/>
          </a:prstGeom>
          <a:noFill/>
          <a:ln/>
        </p:spPr>
        <p:txBody>
          <a:bodyPr wrap="square" lIns="0" tIns="0" rIns="0" bIns="0" rtlCol="0" anchor="t"/>
          <a:lstStyle/>
          <a:p>
            <a:pPr algn="ctr" indent="0" marL="0">
              <a:buNone/>
            </a:pPr>
            <a:r>
              <a:rPr lang="en-US" sz="1150" b="1" dirty="0">
                <a:solidFill>
                  <a:srgbClr val="16314F"/>
                </a:solidFill>
                <a:latin typeface="Meiryo" pitchFamily="34" charset="0"/>
                <a:ea typeface="Meiryo" pitchFamily="34" charset="-122"/>
                <a:cs typeface="Meiryo" pitchFamily="34" charset="-120"/>
              </a:rPr>
              <a:t>できる限り短い期間</a:t>
            </a:r>
            <a:endParaRPr lang="en-US" sz="1150" dirty="0"/>
          </a:p>
        </p:txBody>
      </p:sp>
      <p:sp>
        <p:nvSpPr>
          <p:cNvPr id="11" name="Shape 9"/>
          <p:cNvSpPr/>
          <p:nvPr/>
        </p:nvSpPr>
        <p:spPr>
          <a:xfrm>
            <a:off x="4114800" y="1408176"/>
            <a:ext cx="914400" cy="274320"/>
          </a:xfrm>
          <a:prstGeom prst="roundRect">
            <a:avLst>
              <a:gd name="adj" fmla="val 50000"/>
            </a:avLst>
          </a:prstGeom>
          <a:solidFill>
            <a:srgbClr val="237A75"/>
          </a:solidFill>
          <a:ln/>
        </p:spPr>
      </p:sp>
      <p:sp>
        <p:nvSpPr>
          <p:cNvPr id="12" name="Text 10"/>
          <p:cNvSpPr/>
          <p:nvPr/>
        </p:nvSpPr>
        <p:spPr>
          <a:xfrm>
            <a:off x="4114800" y="1408176"/>
            <a:ext cx="914400" cy="274320"/>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早期支払</a:t>
            </a:r>
            <a:endParaRPr lang="en-US" sz="900" dirty="0"/>
          </a:p>
        </p:txBody>
      </p:sp>
      <p:sp>
        <p:nvSpPr>
          <p:cNvPr id="13" name="Shape 11"/>
          <p:cNvSpPr/>
          <p:nvPr/>
        </p:nvSpPr>
        <p:spPr>
          <a:xfrm>
            <a:off x="8019288" y="1892808"/>
            <a:ext cx="237744" cy="237744"/>
          </a:xfrm>
          <a:prstGeom prst="ellipse">
            <a:avLst/>
          </a:prstGeom>
          <a:solidFill>
            <a:srgbClr val="B42318"/>
          </a:solidFill>
          <a:ln/>
        </p:spPr>
      </p:sp>
      <p:sp>
        <p:nvSpPr>
          <p:cNvPr id="14" name="Text 12"/>
          <p:cNvSpPr/>
          <p:nvPr/>
        </p:nvSpPr>
        <p:spPr>
          <a:xfrm>
            <a:off x="7132320" y="2194560"/>
            <a:ext cx="2011680" cy="457200"/>
          </a:xfrm>
          <a:prstGeom prst="rect">
            <a:avLst/>
          </a:prstGeom>
          <a:noFill/>
          <a:ln/>
        </p:spPr>
        <p:txBody>
          <a:bodyPr wrap="square" lIns="0" tIns="0" rIns="0" bIns="0" rtlCol="0" anchor="t"/>
          <a:lstStyle/>
          <a:p>
            <a:pPr algn="ctr" indent="0" marL="0">
              <a:buNone/>
            </a:pPr>
            <a:r>
              <a:rPr lang="en-US" sz="1150" b="1" dirty="0">
                <a:solidFill>
                  <a:srgbClr val="16314F"/>
                </a:solidFill>
                <a:latin typeface="Meiryo" pitchFamily="34" charset="0"/>
                <a:ea typeface="Meiryo" pitchFamily="34" charset="-122"/>
                <a:cs typeface="Meiryo" pitchFamily="34" charset="-120"/>
              </a:rPr>
              <a:t>支払期日（60日以内）</a:t>
            </a:r>
            <a:endParaRPr lang="en-US" sz="1150" dirty="0"/>
          </a:p>
        </p:txBody>
      </p:sp>
      <p:sp>
        <p:nvSpPr>
          <p:cNvPr id="15" name="Shape 13"/>
          <p:cNvSpPr/>
          <p:nvPr/>
        </p:nvSpPr>
        <p:spPr>
          <a:xfrm>
            <a:off x="7680960" y="1408176"/>
            <a:ext cx="914400" cy="274320"/>
          </a:xfrm>
          <a:prstGeom prst="roundRect">
            <a:avLst>
              <a:gd name="adj" fmla="val 50000"/>
            </a:avLst>
          </a:prstGeom>
          <a:solidFill>
            <a:srgbClr val="B42318"/>
          </a:solidFill>
          <a:ln/>
        </p:spPr>
      </p:sp>
      <p:sp>
        <p:nvSpPr>
          <p:cNvPr id="16" name="Text 14"/>
          <p:cNvSpPr/>
          <p:nvPr/>
        </p:nvSpPr>
        <p:spPr>
          <a:xfrm>
            <a:off x="7680960" y="1408176"/>
            <a:ext cx="914400" cy="274320"/>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上限</a:t>
            </a:r>
            <a:endParaRPr lang="en-US" sz="900" dirty="0"/>
          </a:p>
        </p:txBody>
      </p:sp>
      <p:sp>
        <p:nvSpPr>
          <p:cNvPr id="17" name="Shape 15"/>
          <p:cNvSpPr/>
          <p:nvPr/>
        </p:nvSpPr>
        <p:spPr>
          <a:xfrm>
            <a:off x="502920" y="2926080"/>
            <a:ext cx="3977640" cy="1444752"/>
          </a:xfrm>
          <a:prstGeom prst="roundRect">
            <a:avLst>
              <a:gd name="adj" fmla="val 5063"/>
            </a:avLst>
          </a:prstGeom>
          <a:solidFill>
            <a:srgbClr val="EAF1EC"/>
          </a:solidFill>
          <a:ln/>
          <a:effectLst>
            <a:outerShdw sx="100000" sy="100000" kx="0" ky="0" algn="bl" rotWithShape="0" blurRad="88900" dist="38100" dir="5400000">
              <a:srgbClr val="7A8794">
                <a:alpha val="22000"/>
              </a:srgbClr>
            </a:outerShdw>
          </a:effectLst>
        </p:spPr>
      </p:sp>
      <p:sp>
        <p:nvSpPr>
          <p:cNvPr id="18" name="Shape 16"/>
          <p:cNvSpPr/>
          <p:nvPr/>
        </p:nvSpPr>
        <p:spPr>
          <a:xfrm>
            <a:off x="713232" y="3127248"/>
            <a:ext cx="384048" cy="38404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9" name="Image 0" descr="preencoded.png">    </p:cNvPr>
          <p:cNvPicPr>
            <a:picLocks noChangeAspect="1"/>
          </p:cNvPicPr>
          <p:nvPr/>
        </p:nvPicPr>
        <p:blipFill>
          <a:blip r:embed="rId1"/>
          <a:stretch>
            <a:fillRect/>
          </a:stretch>
        </p:blipFill>
        <p:spPr>
          <a:xfrm>
            <a:off x="828446" y="3242462"/>
            <a:ext cx="153619" cy="153619"/>
          </a:xfrm>
          <a:prstGeom prst="rect">
            <a:avLst/>
          </a:prstGeom>
        </p:spPr>
      </p:pic>
      <p:sp>
        <p:nvSpPr>
          <p:cNvPr id="20" name="Text 17"/>
          <p:cNvSpPr/>
          <p:nvPr/>
        </p:nvSpPr>
        <p:spPr>
          <a:xfrm>
            <a:off x="1225296" y="3127248"/>
            <a:ext cx="3017520" cy="384048"/>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守るべきこと</a:t>
            </a:r>
            <a:endParaRPr lang="en-US" sz="1300" dirty="0"/>
          </a:p>
        </p:txBody>
      </p:sp>
      <p:sp>
        <p:nvSpPr>
          <p:cNvPr id="21" name="Text 18"/>
          <p:cNvSpPr/>
          <p:nvPr/>
        </p:nvSpPr>
        <p:spPr>
          <a:xfrm>
            <a:off x="749808" y="3621024"/>
            <a:ext cx="3520440" cy="713232"/>
          </a:xfrm>
          <a:prstGeom prst="rect">
            <a:avLst/>
          </a:prstGeom>
          <a:noFill/>
          <a:ln/>
        </p:spPr>
        <p:txBody>
          <a:bodyPr wrap="square" lIns="0" tIns="0" rIns="0" bIns="0" rtlCol="0" anchor="ctr"/>
          <a:lstStyle/>
          <a:p>
            <a:pPr marL="342900" indent="-342900">
              <a:lnSpc>
                <a:spcPct val="110000"/>
              </a:lnSpc>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受領日から60日以内のできる限り短い期間で支払期日を設定</a:t>
            </a:r>
            <a:endParaRPr lang="en-US" sz="1100" dirty="0"/>
          </a:p>
          <a:p>
            <a:pPr marL="342900" indent="-342900">
              <a:lnSpc>
                <a:spcPct val="110000"/>
              </a:lnSpc>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期日までに満額を支払う</a:t>
            </a:r>
            <a:endParaRPr lang="en-US" sz="1100" dirty="0"/>
          </a:p>
        </p:txBody>
      </p:sp>
      <p:sp>
        <p:nvSpPr>
          <p:cNvPr id="22" name="Shape 19"/>
          <p:cNvSpPr/>
          <p:nvPr/>
        </p:nvSpPr>
        <p:spPr>
          <a:xfrm>
            <a:off x="4663440" y="2926080"/>
            <a:ext cx="3977640" cy="1444752"/>
          </a:xfrm>
          <a:prstGeom prst="roundRect">
            <a:avLst>
              <a:gd name="adj" fmla="val 5063"/>
            </a:avLst>
          </a:prstGeom>
          <a:solidFill>
            <a:srgbClr val="FBEBE9"/>
          </a:solidFill>
          <a:ln/>
          <a:effectLst>
            <a:outerShdw sx="100000" sy="100000" kx="0" ky="0" algn="bl" rotWithShape="0" blurRad="88900" dist="38100" dir="5400000">
              <a:srgbClr val="7A8794">
                <a:alpha val="22000"/>
              </a:srgbClr>
            </a:outerShdw>
          </a:effectLst>
        </p:spPr>
      </p:sp>
      <p:sp>
        <p:nvSpPr>
          <p:cNvPr id="23" name="Shape 20"/>
          <p:cNvSpPr/>
          <p:nvPr/>
        </p:nvSpPr>
        <p:spPr>
          <a:xfrm>
            <a:off x="4873752" y="3127248"/>
            <a:ext cx="384048" cy="384048"/>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24" name="Image 1" descr="preencoded.png">    </p:cNvPr>
          <p:cNvPicPr>
            <a:picLocks noChangeAspect="1"/>
          </p:cNvPicPr>
          <p:nvPr/>
        </p:nvPicPr>
        <p:blipFill>
          <a:blip r:embed="rId2"/>
          <a:stretch>
            <a:fillRect/>
          </a:stretch>
        </p:blipFill>
        <p:spPr>
          <a:xfrm>
            <a:off x="4988966" y="3242462"/>
            <a:ext cx="153619" cy="153619"/>
          </a:xfrm>
          <a:prstGeom prst="rect">
            <a:avLst/>
          </a:prstGeom>
        </p:spPr>
      </p:pic>
      <p:sp>
        <p:nvSpPr>
          <p:cNvPr id="25" name="Text 21"/>
          <p:cNvSpPr/>
          <p:nvPr/>
        </p:nvSpPr>
        <p:spPr>
          <a:xfrm>
            <a:off x="5385816" y="3127248"/>
            <a:ext cx="3017520" cy="384048"/>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6" name="Text 22"/>
          <p:cNvSpPr/>
          <p:nvPr/>
        </p:nvSpPr>
        <p:spPr>
          <a:xfrm>
            <a:off x="4910328" y="3621024"/>
            <a:ext cx="3520440" cy="713232"/>
          </a:xfrm>
          <a:prstGeom prst="rect">
            <a:avLst/>
          </a:prstGeom>
          <a:noFill/>
          <a:ln/>
        </p:spPr>
        <p:txBody>
          <a:bodyPr wrap="square" lIns="0" tIns="0" rIns="0" bIns="0" rtlCol="0" anchor="ctr"/>
          <a:lstStyle/>
          <a:p>
            <a:pPr marL="342900" indent="-342900">
              <a:lnSpc>
                <a:spcPct val="110000"/>
              </a:lnSpc>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検収・社内承認の遅れを理由に支払を止める</a:t>
            </a:r>
            <a:endParaRPr lang="en-US" sz="1100" dirty="0"/>
          </a:p>
          <a:p>
            <a:pPr marL="342900" indent="-342900">
              <a:lnSpc>
                <a:spcPct val="110000"/>
              </a:lnSpc>
              <a:spcAft>
                <a:spcPts val="300"/>
              </a:spcAft>
              <a:buSzPct val="100000"/>
              <a:buChar char="•"/>
            </a:pPr>
            <a:r>
              <a:rPr lang="en-US" sz="1100" dirty="0">
                <a:solidFill>
                  <a:srgbClr val="263238"/>
                </a:solidFill>
                <a:latin typeface="Meiryo" pitchFamily="34" charset="0"/>
                <a:ea typeface="Meiryo" pitchFamily="34" charset="-122"/>
                <a:cs typeface="Meiryo" pitchFamily="34" charset="-120"/>
              </a:rPr>
              <a:t>請求書未着・顧客入金待ちを理由に遅らせる</a:t>
            </a:r>
            <a:endParaRPr lang="en-US" sz="1100" dirty="0"/>
          </a:p>
        </p:txBody>
      </p:sp>
      <p:sp>
        <p:nvSpPr>
          <p:cNvPr id="27" name="Text 23"/>
          <p:cNvSpPr/>
          <p:nvPr/>
        </p:nvSpPr>
        <p:spPr>
          <a:xfrm>
            <a:off x="502920" y="4590288"/>
            <a:ext cx="8138160" cy="274320"/>
          </a:xfrm>
          <a:prstGeom prst="rect">
            <a:avLst/>
          </a:prstGeom>
          <a:noFill/>
          <a:ln/>
        </p:spPr>
        <p:txBody>
          <a:bodyPr wrap="square" lIns="0" tIns="0" rIns="0" bIns="0" rtlCol="0" anchor="ctr"/>
          <a:lstStyle/>
          <a:p>
            <a:pPr indent="0" marL="0">
              <a:buNone/>
            </a:pPr>
            <a:r>
              <a:rPr lang="en-US" sz="1020" b="1" dirty="0">
                <a:solidFill>
                  <a:srgbClr val="16314F"/>
                </a:solidFill>
                <a:latin typeface="Meiryo" pitchFamily="34" charset="0"/>
                <a:ea typeface="Meiryo" pitchFamily="34" charset="-122"/>
                <a:cs typeface="Meiryo" pitchFamily="34" charset="-120"/>
              </a:rPr>
              <a:t>起算点は「検収日」でも「請求書到着日」でもなく、物品を受領した日（役務は提供日）。遅延には遅延利息（年14.6％）も。</a:t>
            </a:r>
            <a:endParaRPr lang="en-US" sz="1020" dirty="0"/>
          </a:p>
        </p:txBody>
      </p:sp>
      <p:sp>
        <p:nvSpPr>
          <p:cNvPr id="29" name="Text 2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0" name="Text 2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12 / 37</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手形払の禁止・支払方法の注意</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期日までに「満額・現金」で</a:t>
            </a:r>
            <a:endParaRPr lang="en-US" sz="2500" dirty="0"/>
          </a:p>
        </p:txBody>
      </p:sp>
      <p:sp>
        <p:nvSpPr>
          <p:cNvPr id="4" name="Shape 2"/>
          <p:cNvSpPr/>
          <p:nvPr/>
        </p:nvSpPr>
        <p:spPr>
          <a:xfrm>
            <a:off x="502920" y="1298448"/>
            <a:ext cx="8138160" cy="1024128"/>
          </a:xfrm>
          <a:prstGeom prst="roundRect">
            <a:avLst>
              <a:gd name="adj" fmla="val 7143"/>
            </a:avLst>
          </a:prstGeom>
          <a:solidFill>
            <a:srgbClr val="FBEBE9"/>
          </a:solidFill>
          <a:ln/>
          <a:effectLst>
            <a:outerShdw sx="100000" sy="100000" kx="0" ky="0" algn="bl" rotWithShape="0" blurRad="88900" dist="38100" dir="5400000">
              <a:srgbClr val="7A8794">
                <a:alpha val="22000"/>
              </a:srgbClr>
            </a:outerShdw>
          </a:effectLst>
        </p:spPr>
      </p:sp>
      <p:sp>
        <p:nvSpPr>
          <p:cNvPr id="5" name="Shape 3"/>
          <p:cNvSpPr/>
          <p:nvPr/>
        </p:nvSpPr>
        <p:spPr>
          <a:xfrm>
            <a:off x="749808" y="1517904"/>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86968" y="1655064"/>
            <a:ext cx="182880" cy="182880"/>
          </a:xfrm>
          <a:prstGeom prst="rect">
            <a:avLst/>
          </a:prstGeom>
        </p:spPr>
      </p:pic>
      <p:sp>
        <p:nvSpPr>
          <p:cNvPr id="7" name="Text 4"/>
          <p:cNvSpPr/>
          <p:nvPr/>
        </p:nvSpPr>
        <p:spPr>
          <a:xfrm>
            <a:off x="1371600" y="1426464"/>
            <a:ext cx="7114032" cy="786384"/>
          </a:xfrm>
          <a:prstGeom prst="rect">
            <a:avLst/>
          </a:prstGeom>
          <a:noFill/>
          <a:ln/>
        </p:spPr>
        <p:txBody>
          <a:bodyPr wrap="square" lIns="0" tIns="0" rIns="0" bIns="0" rtlCol="0" anchor="ctr"/>
          <a:lstStyle/>
          <a:p>
            <a:pPr indent="0" marL="0">
              <a:lnSpc>
                <a:spcPct val="114000"/>
              </a:lnSpc>
              <a:buNone/>
            </a:pPr>
            <a:r>
              <a:rPr lang="en-US" sz="1250" b="1" dirty="0">
                <a:solidFill>
                  <a:srgbClr val="B42318"/>
                </a:solidFill>
                <a:latin typeface="Meiryo" pitchFamily="34" charset="0"/>
                <a:ea typeface="Meiryo" pitchFamily="34" charset="-122"/>
                <a:cs typeface="Meiryo" pitchFamily="34" charset="-120"/>
              </a:rPr>
              <a:t>手形払は禁止されました。</a:t>
            </a:r>
            <a:endParaRPr lang="en-US" sz="1250" dirty="0"/>
          </a:p>
          <a:p>
            <a:pPr indent="0" marL="0">
              <a:lnSpc>
                <a:spcPct val="114000"/>
              </a:lnSpc>
              <a:buNone/>
            </a:pPr>
            <a:r>
              <a:rPr lang="en-US" sz="1250" dirty="0">
                <a:solidFill>
                  <a:srgbClr val="263238"/>
                </a:solidFill>
                <a:latin typeface="Meiryo" pitchFamily="34" charset="0"/>
                <a:ea typeface="Meiryo" pitchFamily="34" charset="-122"/>
                <a:cs typeface="Meiryo" pitchFamily="34" charset="-120"/>
              </a:rPr>
              <a:t>中小受託事業者に現金化までの資金繰り負担を負わせる支払手段は認められません（紙の約束手形・小切手は2027年3月末までに廃止予定）。</a:t>
            </a:r>
            <a:endParaRPr lang="en-US" sz="1250" dirty="0"/>
          </a:p>
        </p:txBody>
      </p:sp>
      <p:sp>
        <p:nvSpPr>
          <p:cNvPr id="8" name="Shape 5"/>
          <p:cNvSpPr/>
          <p:nvPr/>
        </p:nvSpPr>
        <p:spPr>
          <a:xfrm>
            <a:off x="502920" y="2505456"/>
            <a:ext cx="8138160" cy="1371600"/>
          </a:xfrm>
          <a:prstGeom prst="roundRect">
            <a:avLst>
              <a:gd name="adj" fmla="val 5333"/>
            </a:avLst>
          </a:prstGeom>
          <a:solidFill>
            <a:srgbClr val="F5EEDF"/>
          </a:solidFill>
          <a:ln/>
          <a:effectLst>
            <a:outerShdw sx="100000" sy="100000" kx="0" ky="0" algn="bl" rotWithShape="0" blurRad="88900" dist="38100" dir="5400000">
              <a:srgbClr val="7A8794">
                <a:alpha val="22000"/>
              </a:srgbClr>
            </a:outerShdw>
          </a:effectLst>
        </p:spPr>
      </p:sp>
      <p:sp>
        <p:nvSpPr>
          <p:cNvPr id="9" name="Shape 6"/>
          <p:cNvSpPr/>
          <p:nvPr/>
        </p:nvSpPr>
        <p:spPr>
          <a:xfrm>
            <a:off x="749808" y="2743200"/>
            <a:ext cx="457200" cy="457200"/>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86968" y="2880360"/>
            <a:ext cx="182880" cy="182880"/>
          </a:xfrm>
          <a:prstGeom prst="rect">
            <a:avLst/>
          </a:prstGeom>
        </p:spPr>
      </p:pic>
      <p:sp>
        <p:nvSpPr>
          <p:cNvPr id="11" name="Text 7"/>
          <p:cNvSpPr/>
          <p:nvPr/>
        </p:nvSpPr>
        <p:spPr>
          <a:xfrm>
            <a:off x="1371600" y="2743200"/>
            <a:ext cx="7132320" cy="329184"/>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電子記録債権・ファクタリング・一括決済方式も要注意</a:t>
            </a:r>
            <a:endParaRPr lang="en-US" sz="1300" dirty="0"/>
          </a:p>
        </p:txBody>
      </p:sp>
      <p:sp>
        <p:nvSpPr>
          <p:cNvPr id="12" name="Text 8"/>
          <p:cNvSpPr/>
          <p:nvPr/>
        </p:nvSpPr>
        <p:spPr>
          <a:xfrm>
            <a:off x="1371600" y="3090672"/>
            <a:ext cx="7114032" cy="713232"/>
          </a:xfrm>
          <a:prstGeom prst="rect">
            <a:avLst/>
          </a:prstGeom>
          <a:noFill/>
          <a:ln/>
        </p:spPr>
        <p:txBody>
          <a:bodyPr wrap="square" lIns="0" tIns="0" rIns="0" bIns="0" rtlCol="0" anchor="ctr"/>
          <a:lstStyle/>
          <a:p>
            <a:pPr indent="0" marL="0">
              <a:lnSpc>
                <a:spcPct val="114000"/>
              </a:lnSpc>
              <a:buNone/>
            </a:pPr>
            <a:r>
              <a:rPr lang="en-US" sz="1150" dirty="0">
                <a:solidFill>
                  <a:srgbClr val="263238"/>
                </a:solidFill>
                <a:latin typeface="Meiryo" pitchFamily="34" charset="0"/>
                <a:ea typeface="Meiryo" pitchFamily="34" charset="-122"/>
                <a:cs typeface="Meiryo" pitchFamily="34" charset="-120"/>
              </a:rPr>
              <a:t>支払期日までに代金相当額の「満額（手数料等を含む）」を金銭で得ることが困難なものは、支払遅延に該当し得ます。</a:t>
            </a:r>
            <a:endParaRPr lang="en-US" sz="1150" dirty="0"/>
          </a:p>
          <a:p>
            <a:pPr indent="0" marL="0">
              <a:lnSpc>
                <a:spcPct val="114000"/>
              </a:lnSpc>
              <a:buNone/>
            </a:pPr>
            <a:r>
              <a:rPr lang="en-US" sz="1150" dirty="0">
                <a:solidFill>
                  <a:srgbClr val="263238"/>
                </a:solidFill>
                <a:latin typeface="Meiryo" pitchFamily="34" charset="0"/>
                <a:ea typeface="Meiryo" pitchFamily="34" charset="-122"/>
                <a:cs typeface="Meiryo" pitchFamily="34" charset="-120"/>
              </a:rPr>
              <a:t>決済手数料を中小受託事業者に負担させ代金から差し引くと「減額」に当たります。</a:t>
            </a:r>
            <a:endParaRPr lang="en-US" sz="1150" dirty="0"/>
          </a:p>
        </p:txBody>
      </p:sp>
      <p:sp>
        <p:nvSpPr>
          <p:cNvPr id="13" name="Text 9"/>
          <p:cNvSpPr/>
          <p:nvPr/>
        </p:nvSpPr>
        <p:spPr>
          <a:xfrm>
            <a:off x="502920" y="4114800"/>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従来の手形前提のままにせず、支払方法は経理と連携して見直す。判断に迷う決済手段は法務・経理へ。</a:t>
            </a:r>
            <a:endParaRPr lang="en-US" sz="1050" dirty="0"/>
          </a:p>
        </p:txBody>
      </p:sp>
      <p:sp>
        <p:nvSpPr>
          <p:cNvPr id="15" name="Text 10"/>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1"/>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13 / 37</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義務③④ 記録の作成・保存と遅延利息</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残す・守る</a:t>
            </a:r>
            <a:endParaRPr lang="en-US" sz="2500" dirty="0"/>
          </a:p>
        </p:txBody>
      </p:sp>
      <p:sp>
        <p:nvSpPr>
          <p:cNvPr id="4" name="Shape 2"/>
          <p:cNvSpPr/>
          <p:nvPr/>
        </p:nvSpPr>
        <p:spPr>
          <a:xfrm>
            <a:off x="502920" y="1335024"/>
            <a:ext cx="3977640" cy="3035808"/>
          </a:xfrm>
          <a:prstGeom prst="roundRect">
            <a:avLst>
              <a:gd name="adj" fmla="val 2410"/>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10896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書類の作成・保存（7条記録）</a:t>
            </a:r>
            <a:endParaRPr lang="en-US" sz="1300" dirty="0"/>
          </a:p>
        </p:txBody>
      </p:sp>
      <p:sp>
        <p:nvSpPr>
          <p:cNvPr id="8" name="Text 5"/>
          <p:cNvSpPr/>
          <p:nvPr/>
        </p:nvSpPr>
        <p:spPr>
          <a:xfrm>
            <a:off x="749808" y="2084832"/>
            <a:ext cx="3520440" cy="2194560"/>
          </a:xfrm>
          <a:prstGeom prst="rect">
            <a:avLst/>
          </a:prstGeom>
          <a:noFill/>
          <a:ln/>
        </p:spPr>
        <p:txBody>
          <a:bodyPr wrap="square" lIns="0" tIns="0" rIns="0" bIns="0" rtlCol="0" anchor="ctr"/>
          <a:lstStyle/>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取引完了後、給付内容・代金額など取引の記録を作成</a:t>
            </a:r>
            <a:endParaRPr lang="en-US" sz="1150" dirty="0"/>
          </a:p>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書面または電磁的記録で2年間保存</a:t>
            </a:r>
            <a:endParaRPr lang="en-US" sz="1150" dirty="0"/>
          </a:p>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発注書・契約・メール・検収記録・支払記録・協議記録をひも付けて保管</a:t>
            </a:r>
            <a:endParaRPr lang="en-US" sz="1150" dirty="0"/>
          </a:p>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後日の紛争・行政調査に備える</a:t>
            </a:r>
            <a:endParaRPr lang="en-US" sz="1150" dirty="0"/>
          </a:p>
        </p:txBody>
      </p:sp>
      <p:sp>
        <p:nvSpPr>
          <p:cNvPr id="9" name="Shape 6"/>
          <p:cNvSpPr/>
          <p:nvPr/>
        </p:nvSpPr>
        <p:spPr>
          <a:xfrm>
            <a:off x="4663440" y="1335024"/>
            <a:ext cx="3977640" cy="3035808"/>
          </a:xfrm>
          <a:prstGeom prst="roundRect">
            <a:avLst>
              <a:gd name="adj" fmla="val 2410"/>
            </a:avLst>
          </a:prstGeom>
          <a:solidFill>
            <a:srgbClr val="F5EEDF"/>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遅延利息（年14.6％）</a:t>
            </a:r>
            <a:endParaRPr lang="en-US" sz="1300" dirty="0"/>
          </a:p>
        </p:txBody>
      </p:sp>
      <p:sp>
        <p:nvSpPr>
          <p:cNvPr id="13" name="Text 9"/>
          <p:cNvSpPr/>
          <p:nvPr/>
        </p:nvSpPr>
        <p:spPr>
          <a:xfrm>
            <a:off x="4910328" y="2084832"/>
            <a:ext cx="3520440" cy="2194560"/>
          </a:xfrm>
          <a:prstGeom prst="rect">
            <a:avLst/>
          </a:prstGeom>
          <a:noFill/>
          <a:ln/>
        </p:spPr>
        <p:txBody>
          <a:bodyPr wrap="square" lIns="0" tIns="0" rIns="0" bIns="0" rtlCol="0" anchor="ctr"/>
          <a:lstStyle/>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支払が遅れた場合、遅延日数に応じて遅延利息が発生</a:t>
            </a:r>
            <a:endParaRPr lang="en-US" sz="1150" dirty="0"/>
          </a:p>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改正で、不当な減額をした場合も減じた額に遅延利息を支払う義務が追加</a:t>
            </a:r>
            <a:endParaRPr lang="en-US" sz="1150" dirty="0"/>
          </a:p>
          <a:p>
            <a:pPr marL="342900" indent="-342900">
              <a:lnSpc>
                <a:spcPct val="114000"/>
              </a:lnSpc>
              <a:spcAft>
                <a:spcPts val="500"/>
              </a:spcAft>
              <a:buSzPct val="100000"/>
              <a:buChar char="•"/>
            </a:pPr>
            <a:r>
              <a:rPr lang="en-US" sz="1150" dirty="0">
                <a:solidFill>
                  <a:srgbClr val="263238"/>
                </a:solidFill>
                <a:latin typeface="Meiryo" pitchFamily="34" charset="0"/>
                <a:ea typeface="Meiryo" pitchFamily="34" charset="-122"/>
                <a:cs typeface="Meiryo" pitchFamily="34" charset="-120"/>
              </a:rPr>
              <a:t>「払い忘れ」「処理待ち」も遅延は遅延</a:t>
            </a:r>
            <a:endParaRPr lang="en-US" sz="115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記録は「自社を守る証拠」でもあります。変更や協議の経緯も含め、後から再現できる形で残します。</a:t>
            </a:r>
            <a:endParaRPr lang="en-US" sz="1050" dirty="0"/>
          </a:p>
        </p:txBody>
      </p:sp>
      <p:sp>
        <p:nvSpPr>
          <p:cNvPr id="16"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7"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14 / 37</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まとめ：委託事業者の4つの義務</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発注者が必ず守ること</a:t>
            </a:r>
            <a:endParaRPr lang="en-US" sz="2500" dirty="0"/>
          </a:p>
        </p:txBody>
      </p:sp>
      <p:sp>
        <p:nvSpPr>
          <p:cNvPr id="4" name="Shape 2"/>
          <p:cNvSpPr/>
          <p:nvPr/>
        </p:nvSpPr>
        <p:spPr>
          <a:xfrm>
            <a:off x="502920" y="1371600"/>
            <a:ext cx="3977640" cy="1371600"/>
          </a:xfrm>
          <a:prstGeom prst="roundRect">
            <a:avLst>
              <a:gd name="adj" fmla="val 5333"/>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704088" y="1572768"/>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726387"/>
            <a:ext cx="204826" cy="204826"/>
          </a:xfrm>
          <a:prstGeom prst="rect">
            <a:avLst/>
          </a:prstGeom>
        </p:spPr>
      </p:pic>
      <p:sp>
        <p:nvSpPr>
          <p:cNvPr id="7" name="Text 4"/>
          <p:cNvSpPr/>
          <p:nvPr/>
        </p:nvSpPr>
        <p:spPr>
          <a:xfrm>
            <a:off x="1344168" y="1554480"/>
            <a:ext cx="301752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① 発注内容等の明示</a:t>
            </a:r>
            <a:endParaRPr lang="en-US" sz="1300" dirty="0"/>
          </a:p>
        </p:txBody>
      </p:sp>
      <p:sp>
        <p:nvSpPr>
          <p:cNvPr id="8" name="Text 5"/>
          <p:cNvSpPr/>
          <p:nvPr/>
        </p:nvSpPr>
        <p:spPr>
          <a:xfrm>
            <a:off x="1344168" y="1938528"/>
            <a:ext cx="3017520" cy="713232"/>
          </a:xfrm>
          <a:prstGeom prst="rect">
            <a:avLst/>
          </a:prstGeom>
          <a:noFill/>
          <a:ln/>
        </p:spPr>
        <p:txBody>
          <a:bodyPr wrap="square" lIns="0" tIns="0" rIns="0" bIns="0" rtlCol="0" anchor="t"/>
          <a:lstStyle/>
          <a:p>
            <a:pPr indent="0" marL="0">
              <a:buNone/>
            </a:pPr>
            <a:r>
              <a:rPr lang="en-US" sz="1080" dirty="0">
                <a:solidFill>
                  <a:srgbClr val="263238"/>
                </a:solidFill>
                <a:latin typeface="Meiryo" pitchFamily="34" charset="0"/>
                <a:ea typeface="Meiryo" pitchFamily="34" charset="-122"/>
                <a:cs typeface="Meiryo" pitchFamily="34" charset="-120"/>
              </a:rPr>
              <a:t>給付・代金・支払期日・支払方法等を書面/電磁的方法で明示（4条）</a:t>
            </a:r>
            <a:endParaRPr lang="en-US" sz="1080" dirty="0"/>
          </a:p>
        </p:txBody>
      </p:sp>
      <p:sp>
        <p:nvSpPr>
          <p:cNvPr id="9" name="Shape 6"/>
          <p:cNvSpPr/>
          <p:nvPr/>
        </p:nvSpPr>
        <p:spPr>
          <a:xfrm>
            <a:off x="4663440" y="1371600"/>
            <a:ext cx="3977640" cy="1371600"/>
          </a:xfrm>
          <a:prstGeom prst="roundRect">
            <a:avLst>
              <a:gd name="adj" fmla="val 5333"/>
            </a:avLst>
          </a:prstGeom>
          <a:solidFill>
            <a:srgbClr val="FFFFFF"/>
          </a:solidFill>
          <a:ln/>
          <a:effectLst>
            <a:outerShdw sx="100000" sy="100000" kx="0" ky="0" algn="bl" rotWithShape="0" blurRad="88900" dist="38100" dir="5400000">
              <a:srgbClr val="7A8794">
                <a:alpha val="22000"/>
              </a:srgbClr>
            </a:outerShdw>
          </a:effectLst>
        </p:spPr>
      </p:sp>
      <p:sp>
        <p:nvSpPr>
          <p:cNvPr id="10" name="Shape 7"/>
          <p:cNvSpPr/>
          <p:nvPr/>
        </p:nvSpPr>
        <p:spPr>
          <a:xfrm>
            <a:off x="4864608" y="1572768"/>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8227" y="1726387"/>
            <a:ext cx="204826" cy="204826"/>
          </a:xfrm>
          <a:prstGeom prst="rect">
            <a:avLst/>
          </a:prstGeom>
        </p:spPr>
      </p:pic>
      <p:sp>
        <p:nvSpPr>
          <p:cNvPr id="12" name="Text 8"/>
          <p:cNvSpPr/>
          <p:nvPr/>
        </p:nvSpPr>
        <p:spPr>
          <a:xfrm>
            <a:off x="5504688" y="1554480"/>
            <a:ext cx="301752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② 取引記録の作成・保存</a:t>
            </a:r>
            <a:endParaRPr lang="en-US" sz="1300" dirty="0"/>
          </a:p>
        </p:txBody>
      </p:sp>
      <p:sp>
        <p:nvSpPr>
          <p:cNvPr id="13" name="Text 9"/>
          <p:cNvSpPr/>
          <p:nvPr/>
        </p:nvSpPr>
        <p:spPr>
          <a:xfrm>
            <a:off x="5504688" y="1938528"/>
            <a:ext cx="3017520" cy="713232"/>
          </a:xfrm>
          <a:prstGeom prst="rect">
            <a:avLst/>
          </a:prstGeom>
          <a:noFill/>
          <a:ln/>
        </p:spPr>
        <p:txBody>
          <a:bodyPr wrap="square" lIns="0" tIns="0" rIns="0" bIns="0" rtlCol="0" anchor="t"/>
          <a:lstStyle/>
          <a:p>
            <a:pPr indent="0" marL="0">
              <a:buNone/>
            </a:pPr>
            <a:r>
              <a:rPr lang="en-US" sz="1080" dirty="0">
                <a:solidFill>
                  <a:srgbClr val="263238"/>
                </a:solidFill>
                <a:latin typeface="Meiryo" pitchFamily="34" charset="0"/>
                <a:ea typeface="Meiryo" pitchFamily="34" charset="-122"/>
                <a:cs typeface="Meiryo" pitchFamily="34" charset="-120"/>
              </a:rPr>
              <a:t>取引記録を2年間保存（7条）</a:t>
            </a:r>
            <a:endParaRPr lang="en-US" sz="1080" dirty="0"/>
          </a:p>
        </p:txBody>
      </p:sp>
      <p:sp>
        <p:nvSpPr>
          <p:cNvPr id="14" name="Shape 10"/>
          <p:cNvSpPr/>
          <p:nvPr/>
        </p:nvSpPr>
        <p:spPr>
          <a:xfrm>
            <a:off x="502920" y="2889504"/>
            <a:ext cx="3977640" cy="1371600"/>
          </a:xfrm>
          <a:prstGeom prst="roundRect">
            <a:avLst>
              <a:gd name="adj" fmla="val 5333"/>
            </a:avLst>
          </a:prstGeom>
          <a:solidFill>
            <a:srgbClr val="FFFFFF"/>
          </a:solidFill>
          <a:ln/>
          <a:effectLst>
            <a:outerShdw sx="100000" sy="100000" kx="0" ky="0" algn="bl" rotWithShape="0" blurRad="88900" dist="38100" dir="5400000">
              <a:srgbClr val="7A8794">
                <a:alpha val="22000"/>
              </a:srgbClr>
            </a:outerShdw>
          </a:effectLst>
        </p:spPr>
      </p:sp>
      <p:sp>
        <p:nvSpPr>
          <p:cNvPr id="15" name="Shape 11"/>
          <p:cNvSpPr/>
          <p:nvPr/>
        </p:nvSpPr>
        <p:spPr>
          <a:xfrm>
            <a:off x="704088" y="3090672"/>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857707" y="3244291"/>
            <a:ext cx="204826" cy="204826"/>
          </a:xfrm>
          <a:prstGeom prst="rect">
            <a:avLst/>
          </a:prstGeom>
        </p:spPr>
      </p:pic>
      <p:sp>
        <p:nvSpPr>
          <p:cNvPr id="17" name="Text 12"/>
          <p:cNvSpPr/>
          <p:nvPr/>
        </p:nvSpPr>
        <p:spPr>
          <a:xfrm>
            <a:off x="1344168" y="3072384"/>
            <a:ext cx="301752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③ 支払期日を定める</a:t>
            </a:r>
            <a:endParaRPr lang="en-US" sz="1300" dirty="0"/>
          </a:p>
        </p:txBody>
      </p:sp>
      <p:sp>
        <p:nvSpPr>
          <p:cNvPr id="18" name="Text 13"/>
          <p:cNvSpPr/>
          <p:nvPr/>
        </p:nvSpPr>
        <p:spPr>
          <a:xfrm>
            <a:off x="1344168" y="3456432"/>
            <a:ext cx="3017520" cy="713232"/>
          </a:xfrm>
          <a:prstGeom prst="rect">
            <a:avLst/>
          </a:prstGeom>
          <a:noFill/>
          <a:ln/>
        </p:spPr>
        <p:txBody>
          <a:bodyPr wrap="square" lIns="0" tIns="0" rIns="0" bIns="0" rtlCol="0" anchor="t"/>
          <a:lstStyle/>
          <a:p>
            <a:pPr indent="0" marL="0">
              <a:buNone/>
            </a:pPr>
            <a:r>
              <a:rPr lang="en-US" sz="1080" dirty="0">
                <a:solidFill>
                  <a:srgbClr val="263238"/>
                </a:solidFill>
                <a:latin typeface="Meiryo" pitchFamily="34" charset="0"/>
                <a:ea typeface="Meiryo" pitchFamily="34" charset="-122"/>
                <a:cs typeface="Meiryo" pitchFamily="34" charset="-120"/>
              </a:rPr>
              <a:t>受領日から60日以内のできる限り短い期間で設定</a:t>
            </a:r>
            <a:endParaRPr lang="en-US" sz="1080" dirty="0"/>
          </a:p>
        </p:txBody>
      </p:sp>
      <p:sp>
        <p:nvSpPr>
          <p:cNvPr id="19" name="Shape 14"/>
          <p:cNvSpPr/>
          <p:nvPr/>
        </p:nvSpPr>
        <p:spPr>
          <a:xfrm>
            <a:off x="4663440" y="2889504"/>
            <a:ext cx="3977640" cy="1371600"/>
          </a:xfrm>
          <a:prstGeom prst="roundRect">
            <a:avLst>
              <a:gd name="adj" fmla="val 5333"/>
            </a:avLst>
          </a:prstGeom>
          <a:solidFill>
            <a:srgbClr val="FFFFFF"/>
          </a:solidFill>
          <a:ln/>
          <a:effectLst>
            <a:outerShdw sx="100000" sy="100000" kx="0" ky="0" algn="bl" rotWithShape="0" blurRad="88900" dist="38100" dir="5400000">
              <a:srgbClr val="7A8794">
                <a:alpha val="22000"/>
              </a:srgbClr>
            </a:outerShdw>
          </a:effectLst>
        </p:spPr>
      </p:sp>
      <p:sp>
        <p:nvSpPr>
          <p:cNvPr id="20" name="Shape 15"/>
          <p:cNvSpPr/>
          <p:nvPr/>
        </p:nvSpPr>
        <p:spPr>
          <a:xfrm>
            <a:off x="4864608" y="3090672"/>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21" name="Image 3" descr="preencoded.png">    </p:cNvPr>
          <p:cNvPicPr>
            <a:picLocks noChangeAspect="1"/>
          </p:cNvPicPr>
          <p:nvPr/>
        </p:nvPicPr>
        <p:blipFill>
          <a:blip r:embed="rId4"/>
          <a:stretch>
            <a:fillRect/>
          </a:stretch>
        </p:blipFill>
        <p:spPr>
          <a:xfrm>
            <a:off x="5018227" y="3244291"/>
            <a:ext cx="204826" cy="204826"/>
          </a:xfrm>
          <a:prstGeom prst="rect">
            <a:avLst/>
          </a:prstGeom>
        </p:spPr>
      </p:pic>
      <p:sp>
        <p:nvSpPr>
          <p:cNvPr id="22" name="Text 16"/>
          <p:cNvSpPr/>
          <p:nvPr/>
        </p:nvSpPr>
        <p:spPr>
          <a:xfrm>
            <a:off x="5504688" y="3072384"/>
            <a:ext cx="3017520" cy="36576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④ 遅延利息の支払</a:t>
            </a:r>
            <a:endParaRPr lang="en-US" sz="1300" dirty="0"/>
          </a:p>
        </p:txBody>
      </p:sp>
      <p:sp>
        <p:nvSpPr>
          <p:cNvPr id="23" name="Text 17"/>
          <p:cNvSpPr/>
          <p:nvPr/>
        </p:nvSpPr>
        <p:spPr>
          <a:xfrm>
            <a:off x="5504688" y="3456432"/>
            <a:ext cx="3017520" cy="713232"/>
          </a:xfrm>
          <a:prstGeom prst="rect">
            <a:avLst/>
          </a:prstGeom>
          <a:noFill/>
          <a:ln/>
        </p:spPr>
        <p:txBody>
          <a:bodyPr wrap="square" lIns="0" tIns="0" rIns="0" bIns="0" rtlCol="0" anchor="t"/>
          <a:lstStyle/>
          <a:p>
            <a:pPr indent="0" marL="0">
              <a:buNone/>
            </a:pPr>
            <a:r>
              <a:rPr lang="en-US" sz="1080" dirty="0">
                <a:solidFill>
                  <a:srgbClr val="263238"/>
                </a:solidFill>
                <a:latin typeface="Meiryo" pitchFamily="34" charset="0"/>
                <a:ea typeface="Meiryo" pitchFamily="34" charset="-122"/>
                <a:cs typeface="Meiryo" pitchFamily="34" charset="-120"/>
              </a:rPr>
              <a:t>遅延・不当減額には年14.6％の遅延利息</a:t>
            </a:r>
            <a:endParaRPr lang="en-US" sz="1080" dirty="0"/>
          </a:p>
        </p:txBody>
      </p:sp>
      <p:sp>
        <p:nvSpPr>
          <p:cNvPr id="24" name="Text 18"/>
          <p:cNvSpPr/>
          <p:nvPr/>
        </p:nvSpPr>
        <p:spPr>
          <a:xfrm>
            <a:off x="502920" y="4572000"/>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この4つは、たとえ相手の同意があっても省略できません。次は「やってはいけないこと（禁止行為）」を見ていきます。</a:t>
            </a:r>
            <a:endParaRPr lang="en-US" sz="1050" dirty="0"/>
          </a:p>
        </p:txBody>
      </p:sp>
      <p:sp>
        <p:nvSpPr>
          <p:cNvPr id="26" name="Text 19"/>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7" name="Text 20"/>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15 / 37</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禁止行為の全体像</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委託事業者の11の禁止行為（5条）</a:t>
            </a:r>
            <a:endParaRPr lang="en-US" sz="2500" dirty="0"/>
          </a:p>
        </p:txBody>
      </p:sp>
      <p:sp>
        <p:nvSpPr>
          <p:cNvPr id="4" name="Text 2"/>
          <p:cNvSpPr/>
          <p:nvPr/>
        </p:nvSpPr>
        <p:spPr>
          <a:xfrm>
            <a:off x="502920" y="1298448"/>
            <a:ext cx="8138160" cy="274320"/>
          </a:xfrm>
          <a:prstGeom prst="rect">
            <a:avLst/>
          </a:prstGeom>
          <a:noFill/>
          <a:ln/>
        </p:spPr>
        <p:txBody>
          <a:bodyPr wrap="square" lIns="0" tIns="0" rIns="0" bIns="0" rtlCol="0" anchor="ctr"/>
          <a:lstStyle/>
          <a:p>
            <a:pPr indent="0" marL="0">
              <a:buNone/>
            </a:pPr>
            <a:r>
              <a:rPr lang="en-US" sz="1200" b="1" dirty="0">
                <a:solidFill>
                  <a:srgbClr val="B42318"/>
                </a:solidFill>
                <a:latin typeface="Meiryo" pitchFamily="34" charset="0"/>
                <a:ea typeface="Meiryo" pitchFamily="34" charset="-122"/>
                <a:cs typeface="Meiryo" pitchFamily="34" charset="-120"/>
              </a:rPr>
              <a:t>第1項：行為そのものが原則違反（7類型）</a:t>
            </a:r>
            <a:endParaRPr lang="en-US" sz="1200" dirty="0"/>
          </a:p>
        </p:txBody>
      </p:sp>
      <p:sp>
        <p:nvSpPr>
          <p:cNvPr id="5" name="Shape 3"/>
          <p:cNvSpPr/>
          <p:nvPr/>
        </p:nvSpPr>
        <p:spPr>
          <a:xfrm>
            <a:off x="502920" y="1627632"/>
            <a:ext cx="1947672" cy="475488"/>
          </a:xfrm>
          <a:prstGeom prst="roundRect">
            <a:avLst>
              <a:gd name="adj" fmla="val 13462"/>
            </a:avLst>
          </a:prstGeom>
          <a:solidFill>
            <a:srgbClr val="FBEBE9"/>
          </a:solidFill>
          <a:ln/>
        </p:spPr>
      </p:sp>
      <p:sp>
        <p:nvSpPr>
          <p:cNvPr id="6" name="Text 4"/>
          <p:cNvSpPr/>
          <p:nvPr/>
        </p:nvSpPr>
        <p:spPr>
          <a:xfrm>
            <a:off x="557784" y="1627632"/>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①受領拒否</a:t>
            </a:r>
            <a:endParaRPr lang="en-US" sz="1050" dirty="0"/>
          </a:p>
        </p:txBody>
      </p:sp>
      <p:sp>
        <p:nvSpPr>
          <p:cNvPr id="7" name="Shape 5"/>
          <p:cNvSpPr/>
          <p:nvPr/>
        </p:nvSpPr>
        <p:spPr>
          <a:xfrm>
            <a:off x="2546604" y="1627632"/>
            <a:ext cx="1947672" cy="475488"/>
          </a:xfrm>
          <a:prstGeom prst="roundRect">
            <a:avLst>
              <a:gd name="adj" fmla="val 13462"/>
            </a:avLst>
          </a:prstGeom>
          <a:solidFill>
            <a:srgbClr val="FBEBE9"/>
          </a:solidFill>
          <a:ln/>
        </p:spPr>
      </p:sp>
      <p:sp>
        <p:nvSpPr>
          <p:cNvPr id="8" name="Text 6"/>
          <p:cNvSpPr/>
          <p:nvPr/>
        </p:nvSpPr>
        <p:spPr>
          <a:xfrm>
            <a:off x="2601468" y="1627632"/>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②支払遅延</a:t>
            </a:r>
            <a:endParaRPr lang="en-US" sz="1050" dirty="0"/>
          </a:p>
        </p:txBody>
      </p:sp>
      <p:sp>
        <p:nvSpPr>
          <p:cNvPr id="9" name="Shape 7"/>
          <p:cNvSpPr/>
          <p:nvPr/>
        </p:nvSpPr>
        <p:spPr>
          <a:xfrm>
            <a:off x="4590288" y="1627632"/>
            <a:ext cx="1947672" cy="475488"/>
          </a:xfrm>
          <a:prstGeom prst="roundRect">
            <a:avLst>
              <a:gd name="adj" fmla="val 13462"/>
            </a:avLst>
          </a:prstGeom>
          <a:solidFill>
            <a:srgbClr val="FBEBE9"/>
          </a:solidFill>
          <a:ln/>
        </p:spPr>
      </p:sp>
      <p:sp>
        <p:nvSpPr>
          <p:cNvPr id="10" name="Text 8"/>
          <p:cNvSpPr/>
          <p:nvPr/>
        </p:nvSpPr>
        <p:spPr>
          <a:xfrm>
            <a:off x="4645152" y="1627632"/>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③減額</a:t>
            </a:r>
            <a:endParaRPr lang="en-US" sz="1050" dirty="0"/>
          </a:p>
        </p:txBody>
      </p:sp>
      <p:sp>
        <p:nvSpPr>
          <p:cNvPr id="11" name="Shape 9"/>
          <p:cNvSpPr/>
          <p:nvPr/>
        </p:nvSpPr>
        <p:spPr>
          <a:xfrm>
            <a:off x="6633972" y="1627632"/>
            <a:ext cx="1947672" cy="475488"/>
          </a:xfrm>
          <a:prstGeom prst="roundRect">
            <a:avLst>
              <a:gd name="adj" fmla="val 13462"/>
            </a:avLst>
          </a:prstGeom>
          <a:solidFill>
            <a:srgbClr val="FBEBE9"/>
          </a:solidFill>
          <a:ln/>
        </p:spPr>
      </p:sp>
      <p:sp>
        <p:nvSpPr>
          <p:cNvPr id="12" name="Text 10"/>
          <p:cNvSpPr/>
          <p:nvPr/>
        </p:nvSpPr>
        <p:spPr>
          <a:xfrm>
            <a:off x="6688836" y="1627632"/>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④返品</a:t>
            </a:r>
            <a:endParaRPr lang="en-US" sz="1050" dirty="0"/>
          </a:p>
        </p:txBody>
      </p:sp>
      <p:sp>
        <p:nvSpPr>
          <p:cNvPr id="13" name="Shape 11"/>
          <p:cNvSpPr/>
          <p:nvPr/>
        </p:nvSpPr>
        <p:spPr>
          <a:xfrm>
            <a:off x="502920" y="2194560"/>
            <a:ext cx="1947672" cy="475488"/>
          </a:xfrm>
          <a:prstGeom prst="roundRect">
            <a:avLst>
              <a:gd name="adj" fmla="val 13462"/>
            </a:avLst>
          </a:prstGeom>
          <a:solidFill>
            <a:srgbClr val="FBEBE9"/>
          </a:solidFill>
          <a:ln/>
        </p:spPr>
      </p:sp>
      <p:sp>
        <p:nvSpPr>
          <p:cNvPr id="14" name="Text 12"/>
          <p:cNvSpPr/>
          <p:nvPr/>
        </p:nvSpPr>
        <p:spPr>
          <a:xfrm>
            <a:off x="557784" y="2194560"/>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⑤買いたたき</a:t>
            </a:r>
            <a:endParaRPr lang="en-US" sz="1050" dirty="0"/>
          </a:p>
        </p:txBody>
      </p:sp>
      <p:sp>
        <p:nvSpPr>
          <p:cNvPr id="15" name="Shape 13"/>
          <p:cNvSpPr/>
          <p:nvPr/>
        </p:nvSpPr>
        <p:spPr>
          <a:xfrm>
            <a:off x="2546604" y="2194560"/>
            <a:ext cx="1947672" cy="475488"/>
          </a:xfrm>
          <a:prstGeom prst="roundRect">
            <a:avLst>
              <a:gd name="adj" fmla="val 13462"/>
            </a:avLst>
          </a:prstGeom>
          <a:solidFill>
            <a:srgbClr val="FBEBE9"/>
          </a:solidFill>
          <a:ln/>
        </p:spPr>
      </p:sp>
      <p:sp>
        <p:nvSpPr>
          <p:cNvPr id="16" name="Text 14"/>
          <p:cNvSpPr/>
          <p:nvPr/>
        </p:nvSpPr>
        <p:spPr>
          <a:xfrm>
            <a:off x="2601468" y="2194560"/>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⑥購入・利用強制</a:t>
            </a:r>
            <a:endParaRPr lang="en-US" sz="1050" dirty="0"/>
          </a:p>
        </p:txBody>
      </p:sp>
      <p:sp>
        <p:nvSpPr>
          <p:cNvPr id="17" name="Shape 15"/>
          <p:cNvSpPr/>
          <p:nvPr/>
        </p:nvSpPr>
        <p:spPr>
          <a:xfrm>
            <a:off x="4590288" y="2194560"/>
            <a:ext cx="1947672" cy="475488"/>
          </a:xfrm>
          <a:prstGeom prst="roundRect">
            <a:avLst>
              <a:gd name="adj" fmla="val 13462"/>
            </a:avLst>
          </a:prstGeom>
          <a:solidFill>
            <a:srgbClr val="FBEBE9"/>
          </a:solidFill>
          <a:ln/>
        </p:spPr>
      </p:sp>
      <p:sp>
        <p:nvSpPr>
          <p:cNvPr id="18" name="Text 16"/>
          <p:cNvSpPr/>
          <p:nvPr/>
        </p:nvSpPr>
        <p:spPr>
          <a:xfrm>
            <a:off x="4645152" y="2194560"/>
            <a:ext cx="1837944" cy="475488"/>
          </a:xfrm>
          <a:prstGeom prst="rect">
            <a:avLst/>
          </a:prstGeom>
          <a:noFill/>
          <a:ln/>
        </p:spPr>
        <p:txBody>
          <a:bodyPr wrap="square" lIns="0" tIns="0" rIns="0" bIns="0" rtlCol="0" anchor="ctr"/>
          <a:lstStyle/>
          <a:p>
            <a:pPr algn="ctr" indent="0" marL="0">
              <a:buNone/>
            </a:pPr>
            <a:r>
              <a:rPr lang="en-US" sz="1050" b="1" dirty="0">
                <a:solidFill>
                  <a:srgbClr val="263238"/>
                </a:solidFill>
                <a:latin typeface="Meiryo" pitchFamily="34" charset="0"/>
                <a:ea typeface="Meiryo" pitchFamily="34" charset="-122"/>
                <a:cs typeface="Meiryo" pitchFamily="34" charset="-120"/>
              </a:rPr>
              <a:t>⑦報復措置</a:t>
            </a:r>
            <a:endParaRPr lang="en-US" sz="1050" dirty="0"/>
          </a:p>
        </p:txBody>
      </p:sp>
      <p:sp>
        <p:nvSpPr>
          <p:cNvPr id="19" name="Text 17"/>
          <p:cNvSpPr/>
          <p:nvPr/>
        </p:nvSpPr>
        <p:spPr>
          <a:xfrm>
            <a:off x="502920" y="2907792"/>
            <a:ext cx="813816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第2項：相手の利益を不当に害する場合に違反（4類型）</a:t>
            </a:r>
            <a:endParaRPr lang="en-US" sz="1200" dirty="0"/>
          </a:p>
        </p:txBody>
      </p:sp>
      <p:sp>
        <p:nvSpPr>
          <p:cNvPr id="20" name="Shape 18"/>
          <p:cNvSpPr/>
          <p:nvPr/>
        </p:nvSpPr>
        <p:spPr>
          <a:xfrm>
            <a:off x="502920" y="3236976"/>
            <a:ext cx="1947672" cy="658368"/>
          </a:xfrm>
          <a:prstGeom prst="roundRect">
            <a:avLst>
              <a:gd name="adj" fmla="val 9722"/>
            </a:avLst>
          </a:prstGeom>
          <a:solidFill>
            <a:srgbClr val="F5EEDF"/>
          </a:solidFill>
          <a:ln/>
        </p:spPr>
      </p:sp>
      <p:sp>
        <p:nvSpPr>
          <p:cNvPr id="21" name="Text 19"/>
          <p:cNvSpPr/>
          <p:nvPr/>
        </p:nvSpPr>
        <p:spPr>
          <a:xfrm>
            <a:off x="576072" y="3236976"/>
            <a:ext cx="1801368" cy="658368"/>
          </a:xfrm>
          <a:prstGeom prst="rect">
            <a:avLst/>
          </a:prstGeom>
          <a:noFill/>
          <a:ln/>
        </p:spPr>
        <p:txBody>
          <a:bodyPr wrap="square" lIns="0" tIns="0" rIns="0" bIns="0" rtlCol="0" anchor="ctr"/>
          <a:lstStyle/>
          <a:p>
            <a:pPr algn="ctr" indent="0" marL="0">
              <a:buNone/>
            </a:pPr>
            <a:r>
              <a:rPr lang="en-US" sz="960" b="1" dirty="0">
                <a:solidFill>
                  <a:srgbClr val="263238"/>
                </a:solidFill>
                <a:latin typeface="Meiryo" pitchFamily="34" charset="0"/>
                <a:ea typeface="Meiryo" pitchFamily="34" charset="-122"/>
                <a:cs typeface="Meiryo" pitchFamily="34" charset="-120"/>
              </a:rPr>
              <a:t>⑧有償支給材料の早期決済</a:t>
            </a:r>
            <a:endParaRPr lang="en-US" sz="960" dirty="0"/>
          </a:p>
        </p:txBody>
      </p:sp>
      <p:sp>
        <p:nvSpPr>
          <p:cNvPr id="22" name="Shape 20"/>
          <p:cNvSpPr/>
          <p:nvPr/>
        </p:nvSpPr>
        <p:spPr>
          <a:xfrm>
            <a:off x="2546604" y="3236976"/>
            <a:ext cx="1947672" cy="658368"/>
          </a:xfrm>
          <a:prstGeom prst="roundRect">
            <a:avLst>
              <a:gd name="adj" fmla="val 9722"/>
            </a:avLst>
          </a:prstGeom>
          <a:solidFill>
            <a:srgbClr val="F5EEDF"/>
          </a:solidFill>
          <a:ln/>
        </p:spPr>
      </p:sp>
      <p:sp>
        <p:nvSpPr>
          <p:cNvPr id="23" name="Text 21"/>
          <p:cNvSpPr/>
          <p:nvPr/>
        </p:nvSpPr>
        <p:spPr>
          <a:xfrm>
            <a:off x="2619756" y="3236976"/>
            <a:ext cx="1801368" cy="658368"/>
          </a:xfrm>
          <a:prstGeom prst="rect">
            <a:avLst/>
          </a:prstGeom>
          <a:noFill/>
          <a:ln/>
        </p:spPr>
        <p:txBody>
          <a:bodyPr wrap="square" lIns="0" tIns="0" rIns="0" bIns="0" rtlCol="0" anchor="ctr"/>
          <a:lstStyle/>
          <a:p>
            <a:pPr algn="ctr" indent="0" marL="0">
              <a:buNone/>
            </a:pPr>
            <a:r>
              <a:rPr lang="en-US" sz="960" b="1" dirty="0">
                <a:solidFill>
                  <a:srgbClr val="263238"/>
                </a:solidFill>
                <a:latin typeface="Meiryo" pitchFamily="34" charset="0"/>
                <a:ea typeface="Meiryo" pitchFamily="34" charset="-122"/>
                <a:cs typeface="Meiryo" pitchFamily="34" charset="-120"/>
              </a:rPr>
              <a:t>⑨不当な利益提供要請</a:t>
            </a:r>
            <a:endParaRPr lang="en-US" sz="960" dirty="0"/>
          </a:p>
        </p:txBody>
      </p:sp>
      <p:sp>
        <p:nvSpPr>
          <p:cNvPr id="24" name="Shape 22"/>
          <p:cNvSpPr/>
          <p:nvPr/>
        </p:nvSpPr>
        <p:spPr>
          <a:xfrm>
            <a:off x="4590288" y="3236976"/>
            <a:ext cx="1947672" cy="658368"/>
          </a:xfrm>
          <a:prstGeom prst="roundRect">
            <a:avLst>
              <a:gd name="adj" fmla="val 9722"/>
            </a:avLst>
          </a:prstGeom>
          <a:solidFill>
            <a:srgbClr val="F5EEDF"/>
          </a:solidFill>
          <a:ln/>
        </p:spPr>
      </p:sp>
      <p:sp>
        <p:nvSpPr>
          <p:cNvPr id="25" name="Text 23"/>
          <p:cNvSpPr/>
          <p:nvPr/>
        </p:nvSpPr>
        <p:spPr>
          <a:xfrm>
            <a:off x="4663440" y="3236976"/>
            <a:ext cx="1801368" cy="658368"/>
          </a:xfrm>
          <a:prstGeom prst="rect">
            <a:avLst/>
          </a:prstGeom>
          <a:noFill/>
          <a:ln/>
        </p:spPr>
        <p:txBody>
          <a:bodyPr wrap="square" lIns="0" tIns="0" rIns="0" bIns="0" rtlCol="0" anchor="ctr"/>
          <a:lstStyle/>
          <a:p>
            <a:pPr algn="ctr" indent="0" marL="0">
              <a:buNone/>
            </a:pPr>
            <a:r>
              <a:rPr lang="en-US" sz="960" b="1" dirty="0">
                <a:solidFill>
                  <a:srgbClr val="263238"/>
                </a:solidFill>
                <a:latin typeface="Meiryo" pitchFamily="34" charset="0"/>
                <a:ea typeface="Meiryo" pitchFamily="34" charset="-122"/>
                <a:cs typeface="Meiryo" pitchFamily="34" charset="-120"/>
              </a:rPr>
              <a:t>⑩不当な変更・やり直し</a:t>
            </a:r>
            <a:endParaRPr lang="en-US" sz="960" dirty="0"/>
          </a:p>
        </p:txBody>
      </p:sp>
      <p:sp>
        <p:nvSpPr>
          <p:cNvPr id="26" name="Shape 24"/>
          <p:cNvSpPr/>
          <p:nvPr/>
        </p:nvSpPr>
        <p:spPr>
          <a:xfrm>
            <a:off x="6633972" y="3236976"/>
            <a:ext cx="1947672" cy="658368"/>
          </a:xfrm>
          <a:prstGeom prst="roundRect">
            <a:avLst>
              <a:gd name="adj" fmla="val 9722"/>
            </a:avLst>
          </a:prstGeom>
          <a:solidFill>
            <a:srgbClr val="F5EEDF"/>
          </a:solidFill>
          <a:ln/>
        </p:spPr>
      </p:sp>
      <p:sp>
        <p:nvSpPr>
          <p:cNvPr id="27" name="Text 25"/>
          <p:cNvSpPr/>
          <p:nvPr/>
        </p:nvSpPr>
        <p:spPr>
          <a:xfrm>
            <a:off x="6707124" y="3236976"/>
            <a:ext cx="1801368" cy="658368"/>
          </a:xfrm>
          <a:prstGeom prst="rect">
            <a:avLst/>
          </a:prstGeom>
          <a:noFill/>
          <a:ln/>
        </p:spPr>
        <p:txBody>
          <a:bodyPr wrap="square" lIns="0" tIns="0" rIns="0" bIns="0" rtlCol="0" anchor="ctr"/>
          <a:lstStyle/>
          <a:p>
            <a:pPr algn="ctr" indent="0" marL="0">
              <a:buNone/>
            </a:pPr>
            <a:r>
              <a:rPr lang="en-US" sz="960" b="1" dirty="0">
                <a:solidFill>
                  <a:srgbClr val="263238"/>
                </a:solidFill>
                <a:latin typeface="Meiryo" pitchFamily="34" charset="0"/>
                <a:ea typeface="Meiryo" pitchFamily="34" charset="-122"/>
                <a:cs typeface="Meiryo" pitchFamily="34" charset="-120"/>
              </a:rPr>
              <a:t>⑪協議に応じない一方的代金決定</a:t>
            </a:r>
            <a:endParaRPr lang="en-US" sz="960" dirty="0"/>
          </a:p>
        </p:txBody>
      </p:sp>
      <p:sp>
        <p:nvSpPr>
          <p:cNvPr id="28" name="Shape 26"/>
          <p:cNvSpPr/>
          <p:nvPr/>
        </p:nvSpPr>
        <p:spPr>
          <a:xfrm>
            <a:off x="502920" y="4078224"/>
            <a:ext cx="8138160" cy="457200"/>
          </a:xfrm>
          <a:prstGeom prst="roundRect">
            <a:avLst>
              <a:gd name="adj" fmla="val 16000"/>
            </a:avLst>
          </a:prstGeom>
          <a:solidFill>
            <a:srgbClr val="EAEFF5"/>
          </a:solidFill>
          <a:ln/>
          <a:effectLst>
            <a:outerShdw sx="100000" sy="100000" kx="0" ky="0" algn="bl" rotWithShape="0" blurRad="88900" dist="38100" dir="5400000">
              <a:srgbClr val="7A8794">
                <a:alpha val="22000"/>
              </a:srgbClr>
            </a:outerShdw>
          </a:effectLst>
        </p:spPr>
      </p:sp>
      <p:sp>
        <p:nvSpPr>
          <p:cNvPr id="29" name="Text 27"/>
          <p:cNvSpPr/>
          <p:nvPr/>
        </p:nvSpPr>
        <p:spPr>
          <a:xfrm>
            <a:off x="640080" y="4078224"/>
            <a:ext cx="7863840" cy="457200"/>
          </a:xfrm>
          <a:prstGeom prst="rect">
            <a:avLst/>
          </a:prstGeom>
          <a:noFill/>
          <a:ln/>
        </p:spPr>
        <p:txBody>
          <a:bodyPr wrap="square" lIns="0" tIns="0" rIns="0" bIns="0" rtlCol="0" anchor="ctr"/>
          <a:lstStyle/>
          <a:p>
            <a:pPr indent="0" marL="0">
              <a:buNone/>
            </a:pPr>
            <a:r>
              <a:rPr lang="en-US" sz="1100" b="1" dirty="0">
                <a:solidFill>
                  <a:srgbClr val="16314F"/>
                </a:solidFill>
                <a:latin typeface="Meiryo" pitchFamily="34" charset="0"/>
                <a:ea typeface="Meiryo" pitchFamily="34" charset="-122"/>
                <a:cs typeface="Meiryo" pitchFamily="34" charset="-120"/>
              </a:rPr>
              <a:t>⑪協議に応じない一方的な代金決定は、2026年改正で新設された禁止行為です。</a:t>
            </a:r>
            <a:endParaRPr lang="en-US" sz="1100" dirty="0"/>
          </a:p>
        </p:txBody>
      </p:sp>
      <p:sp>
        <p:nvSpPr>
          <p:cNvPr id="30" name="Text 28"/>
          <p:cNvSpPr/>
          <p:nvPr/>
        </p:nvSpPr>
        <p:spPr>
          <a:xfrm>
            <a:off x="502920" y="4608576"/>
            <a:ext cx="8138160" cy="274320"/>
          </a:xfrm>
          <a:prstGeom prst="rect">
            <a:avLst/>
          </a:prstGeom>
          <a:noFill/>
          <a:ln/>
        </p:spPr>
        <p:txBody>
          <a:bodyPr wrap="square" lIns="0" tIns="0" rIns="0" bIns="0" rtlCol="0" anchor="ctr"/>
          <a:lstStyle/>
          <a:p>
            <a:pPr indent="0" marL="0">
              <a:buNone/>
            </a:pPr>
            <a:r>
              <a:rPr lang="en-US" sz="1020" i="1" dirty="0">
                <a:solidFill>
                  <a:srgbClr val="5B6B7B"/>
                </a:solidFill>
                <a:latin typeface="Meiryo" pitchFamily="34" charset="0"/>
                <a:ea typeface="Meiryo" pitchFamily="34" charset="-122"/>
                <a:cs typeface="Meiryo" pitchFamily="34" charset="-120"/>
              </a:rPr>
              <a:t>いずれも、相手の同意・了解があっても違反になり得ます。次から1つずつ見ていきます。</a:t>
            </a:r>
            <a:endParaRPr lang="en-US" sz="1020" dirty="0"/>
          </a:p>
        </p:txBody>
      </p:sp>
      <p:sp>
        <p:nvSpPr>
          <p:cNvPr id="32" name="Text 29"/>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3" name="Text 30"/>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16 / 37</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①④</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受領拒否・返品</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注文した物品等の受領を拒むこと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受領後に物品等を返品すること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中小受託事業者に責任がないのに行うと違反</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「やっぱり要らなくなった」と受領を断る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検査で軽微な点を口実に受け取らない</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在庫過多を理由に納品済みを返す</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発注した以上、相手に責任がなければ受領・引取りが原則。仕様や検収基準は発注時に明確にしておく。</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17 / 37</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②③</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支払遅延・減額</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支払期日までに代金を支払わないこと（手形払等の使用を含む）</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相手に責任がないのに発注後に代金を減じること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振込手数料を相手負担で差し引くのも減額</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「予算が減った」「業績不振」で値引きを求める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顧客から値切られたから単価を下げる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「協力金」「割戻金」名目で差し引く</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減額は書面合意があっても違反となり得ます。新単価の遡及適用・追加作業の無償化も典型的な違反事例。</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18 / 37</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⑤</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買いたたき</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通常支払われる対価に比べ著しく低い代金を不当に定めること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コスト上昇局面で協議せず据え置くことも該当し得る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発注側から協議の場を設けることが求められる</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十分な協議なく「前年単価で」と決める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原材料・人件費上昇を考慮せず据え置く</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相見積りの最安値を一方的に押し付ける</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「安く買う」こと自体は自由でも、協議を欠いた一方的・著しい低価格は買いたたきのおそれ。協議と記録が鍵。</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19 / 37</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本日のゴール</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この研修が目指す到達点</a:t>
            </a:r>
            <a:endParaRPr lang="en-US" sz="2500" dirty="0"/>
          </a:p>
        </p:txBody>
      </p:sp>
      <p:sp>
        <p:nvSpPr>
          <p:cNvPr id="4" name="Shape 2"/>
          <p:cNvSpPr/>
          <p:nvPr/>
        </p:nvSpPr>
        <p:spPr>
          <a:xfrm>
            <a:off x="502920" y="1298448"/>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658368" y="1399032"/>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768096" y="1508760"/>
            <a:ext cx="146304" cy="146304"/>
          </a:xfrm>
          <a:prstGeom prst="rect">
            <a:avLst/>
          </a:prstGeom>
        </p:spPr>
      </p:pic>
      <p:sp>
        <p:nvSpPr>
          <p:cNvPr id="7" name="Text 4"/>
          <p:cNvSpPr/>
          <p:nvPr/>
        </p:nvSpPr>
        <p:spPr>
          <a:xfrm>
            <a:off x="1207008" y="1298448"/>
            <a:ext cx="726948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旧下請法から取適法への変更点を、発注実務で使える形で理解する</a:t>
            </a:r>
            <a:endParaRPr lang="en-US" sz="1350" dirty="0"/>
          </a:p>
        </p:txBody>
      </p:sp>
      <p:sp>
        <p:nvSpPr>
          <p:cNvPr id="8" name="Shape 5"/>
          <p:cNvSpPr/>
          <p:nvPr/>
        </p:nvSpPr>
        <p:spPr>
          <a:xfrm>
            <a:off x="502920" y="1956816"/>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9" name="Shape 6"/>
          <p:cNvSpPr/>
          <p:nvPr/>
        </p:nvSpPr>
        <p:spPr>
          <a:xfrm>
            <a:off x="658368" y="2057400"/>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768096" y="2167128"/>
            <a:ext cx="146304" cy="146304"/>
          </a:xfrm>
          <a:prstGeom prst="rect">
            <a:avLst/>
          </a:prstGeom>
        </p:spPr>
      </p:pic>
      <p:sp>
        <p:nvSpPr>
          <p:cNvPr id="11" name="Text 7"/>
          <p:cNvSpPr/>
          <p:nvPr/>
        </p:nvSpPr>
        <p:spPr>
          <a:xfrm>
            <a:off x="1207008" y="1956816"/>
            <a:ext cx="726948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発注前に「対象取引か」「条件は明示できているか」を確認する習慣をつける</a:t>
            </a:r>
            <a:endParaRPr lang="en-US" sz="1350" dirty="0"/>
          </a:p>
        </p:txBody>
      </p:sp>
      <p:sp>
        <p:nvSpPr>
          <p:cNvPr id="12" name="Shape 8"/>
          <p:cNvSpPr/>
          <p:nvPr/>
        </p:nvSpPr>
        <p:spPr>
          <a:xfrm>
            <a:off x="502920" y="2615184"/>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3" name="Shape 9"/>
          <p:cNvSpPr/>
          <p:nvPr/>
        </p:nvSpPr>
        <p:spPr>
          <a:xfrm>
            <a:off x="658368" y="2715768"/>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4" name="Image 2" descr="preencoded.png">    </p:cNvPr>
          <p:cNvPicPr>
            <a:picLocks noChangeAspect="1"/>
          </p:cNvPicPr>
          <p:nvPr/>
        </p:nvPicPr>
        <p:blipFill>
          <a:blip r:embed="rId3"/>
          <a:stretch>
            <a:fillRect/>
          </a:stretch>
        </p:blipFill>
        <p:spPr>
          <a:xfrm>
            <a:off x="768096" y="2825496"/>
            <a:ext cx="146304" cy="146304"/>
          </a:xfrm>
          <a:prstGeom prst="rect">
            <a:avLst/>
          </a:prstGeom>
        </p:spPr>
      </p:pic>
      <p:sp>
        <p:nvSpPr>
          <p:cNvPr id="15" name="Text 10"/>
          <p:cNvSpPr/>
          <p:nvPr/>
        </p:nvSpPr>
        <p:spPr>
          <a:xfrm>
            <a:off x="1207008" y="2615184"/>
            <a:ext cx="726948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発注後に一方的な減額・変更・無償やり直しをしない行動を徹底する</a:t>
            </a:r>
            <a:endParaRPr lang="en-US" sz="1350" dirty="0"/>
          </a:p>
        </p:txBody>
      </p:sp>
      <p:sp>
        <p:nvSpPr>
          <p:cNvPr id="16" name="Shape 11"/>
          <p:cNvSpPr/>
          <p:nvPr/>
        </p:nvSpPr>
        <p:spPr>
          <a:xfrm>
            <a:off x="502920" y="3273552"/>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7" name="Shape 12"/>
          <p:cNvSpPr/>
          <p:nvPr/>
        </p:nvSpPr>
        <p:spPr>
          <a:xfrm>
            <a:off x="658368" y="3374136"/>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8" name="Image 3" descr="preencoded.png">    </p:cNvPr>
          <p:cNvPicPr>
            <a:picLocks noChangeAspect="1"/>
          </p:cNvPicPr>
          <p:nvPr/>
        </p:nvPicPr>
        <p:blipFill>
          <a:blip r:embed="rId4"/>
          <a:stretch>
            <a:fillRect/>
          </a:stretch>
        </p:blipFill>
        <p:spPr>
          <a:xfrm>
            <a:off x="768096" y="3483864"/>
            <a:ext cx="146304" cy="146304"/>
          </a:xfrm>
          <a:prstGeom prst="rect">
            <a:avLst/>
          </a:prstGeom>
        </p:spPr>
      </p:pic>
      <p:sp>
        <p:nvSpPr>
          <p:cNvPr id="19" name="Text 13"/>
          <p:cNvSpPr/>
          <p:nvPr/>
        </p:nvSpPr>
        <p:spPr>
          <a:xfrm>
            <a:off x="1207008" y="3273552"/>
            <a:ext cx="726948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価格協議の申入れを無視せず、一方的な代金決定をしない</a:t>
            </a:r>
            <a:endParaRPr lang="en-US" sz="1350" dirty="0"/>
          </a:p>
        </p:txBody>
      </p:sp>
      <p:sp>
        <p:nvSpPr>
          <p:cNvPr id="20" name="Shape 14"/>
          <p:cNvSpPr/>
          <p:nvPr/>
        </p:nvSpPr>
        <p:spPr>
          <a:xfrm>
            <a:off x="502920" y="3931920"/>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21" name="Shape 15"/>
          <p:cNvSpPr/>
          <p:nvPr/>
        </p:nvSpPr>
        <p:spPr>
          <a:xfrm>
            <a:off x="658368" y="4032504"/>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22" name="Image 4" descr="preencoded.png">    </p:cNvPr>
          <p:cNvPicPr>
            <a:picLocks noChangeAspect="1"/>
          </p:cNvPicPr>
          <p:nvPr/>
        </p:nvPicPr>
        <p:blipFill>
          <a:blip r:embed="rId5"/>
          <a:stretch>
            <a:fillRect/>
          </a:stretch>
        </p:blipFill>
        <p:spPr>
          <a:xfrm>
            <a:off x="768096" y="4142232"/>
            <a:ext cx="146304" cy="146304"/>
          </a:xfrm>
          <a:prstGeom prst="rect">
            <a:avLst/>
          </a:prstGeom>
        </p:spPr>
      </p:pic>
      <p:sp>
        <p:nvSpPr>
          <p:cNvPr id="23" name="Text 16"/>
          <p:cNvSpPr/>
          <p:nvPr/>
        </p:nvSpPr>
        <p:spPr>
          <a:xfrm>
            <a:off x="1207008" y="3931920"/>
            <a:ext cx="726948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違反やそのおそれに気づいたら、隠さず・消さず・すぐ報告する</a:t>
            </a:r>
            <a:endParaRPr lang="en-US" sz="1350" dirty="0"/>
          </a:p>
        </p:txBody>
      </p:sp>
      <p:sp>
        <p:nvSpPr>
          <p:cNvPr id="24" name="Text 17"/>
          <p:cNvSpPr/>
          <p:nvPr/>
        </p:nvSpPr>
        <p:spPr>
          <a:xfrm>
            <a:off x="502920" y="4572000"/>
            <a:ext cx="8138160" cy="274320"/>
          </a:xfrm>
          <a:prstGeom prst="rect">
            <a:avLst/>
          </a:prstGeom>
          <a:noFill/>
          <a:ln/>
        </p:spPr>
        <p:txBody>
          <a:bodyPr wrap="square" lIns="0" tIns="0" rIns="0" bIns="0" rtlCol="0" anchor="ctr"/>
          <a:lstStyle/>
          <a:p>
            <a:pPr indent="0" marL="0">
              <a:buNone/>
            </a:pPr>
            <a:r>
              <a:rPr lang="en-US" sz="1050" i="1" dirty="0">
                <a:solidFill>
                  <a:srgbClr val="5B6B7B"/>
                </a:solidFill>
                <a:latin typeface="Meiryo" pitchFamily="34" charset="0"/>
                <a:ea typeface="Meiryo" pitchFamily="34" charset="-122"/>
                <a:cs typeface="Meiryo" pitchFamily="34" charset="-120"/>
              </a:rPr>
              <a:t>条文の暗記が目的ではありません。発注の現場で「やってよいこと・いけないこと」を判断できる状態を目指します。</a:t>
            </a:r>
            <a:endParaRPr lang="en-US" sz="1050" dirty="0"/>
          </a:p>
        </p:txBody>
      </p:sp>
      <p:sp>
        <p:nvSpPr>
          <p:cNvPr id="26" name="Text 18"/>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7" name="Text 19"/>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 / 37</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⑥</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購入・利用の強制</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正当な理由なく、指定する物品の購入や役務の利用を強制すること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取引上の立場を背景に事実上断りにくくするのも問題</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発注・取引継続と結びつけない</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「自社製品も買ってください」と勧める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系列のサービス利用を実質的に条件化する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保険・備品等の購入を暗に求める</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「お願い」でも、相手が受注継続を気にして断りにくければ強制になり得る。第14話（接待・贈答）とも接続。</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20 / 37</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⑦</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報復措置</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公取委・中小企業庁・事業所管省庁に知らせたことを理由に不利益な扱いをすること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取引数量削減・取引停止・不利な条件変更等を含む</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申告・相談した相手を不利に扱わない</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申告した取引先を「面倒な会社」として発注を減らす</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協議申入れ後に契約更新を拒む</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相談を理由に支払条件を悪化させる</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申告後の発注削減・取引停止は特に慎重に。現場判断で取引を絞らず、必ず法務・購買・コンプライアンスへ。</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21 / 37</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⑧</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有償支給原材料等の対価の早期決済</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有償支給した原材料等で製造等を行わせる場合に、</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製品代金の支払日より早く材料代を支払わせること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相手の資金繰りを不当に圧迫しないため</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完成品の代金支払前に材料代だけ先に回収する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支給材料費を即時に相殺・控除する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製品納入・支払サイトと無関係に材料代を請求</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有償支給がある取引は、材料代の決済時期を製品代金とのバランスで設計。経理処理は経理・購買で確認。</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22 / 37</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⑨</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不当な経済上の利益の提供要請</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協賛金・寄附・購入・無償役務など経済上の利益を不当に求めること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量産終了後の金型の無償保管も問題となり得る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相手の利益を不当に害する場合に違反</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継続取引先にイベント協賛や自社商品購入を依頼</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無償の追加作業・サンプル提供を求める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費用を見ずに金型を無償で保管させる</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発注者の立場で「断りにくい依頼」をしない。発注量・更新・支払・価格交渉と協賛・購入を結びつけない。</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23 / 37</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⑩</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不当な給付内容の変更・やり直し</a:t>
            </a:r>
            <a:endParaRPr lang="en-US" sz="2500" dirty="0"/>
          </a:p>
        </p:txBody>
      </p:sp>
      <p:sp>
        <p:nvSpPr>
          <p:cNvPr id="4" name="Shape 2"/>
          <p:cNvSpPr/>
          <p:nvPr/>
        </p:nvSpPr>
        <p:spPr>
          <a:xfrm>
            <a:off x="502920" y="1335024"/>
            <a:ext cx="3977640" cy="3035808"/>
          </a:xfrm>
          <a:prstGeom prst="roundRect">
            <a:avLst>
              <a:gd name="adj" fmla="val 241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36192"/>
            <a:ext cx="457200" cy="457200"/>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0392" y="1673352"/>
            <a:ext cx="182880" cy="182880"/>
          </a:xfrm>
          <a:prstGeom prst="rect">
            <a:avLst/>
          </a:prstGeom>
        </p:spPr>
      </p:pic>
      <p:sp>
        <p:nvSpPr>
          <p:cNvPr id="7" name="Text 4"/>
          <p:cNvSpPr/>
          <p:nvPr/>
        </p:nvSpPr>
        <p:spPr>
          <a:xfrm>
            <a:off x="1280160" y="1536192"/>
            <a:ext cx="3017520" cy="45720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どんな行為か</a:t>
            </a:r>
            <a:endParaRPr lang="en-US" sz="1300" dirty="0"/>
          </a:p>
        </p:txBody>
      </p:sp>
      <p:sp>
        <p:nvSpPr>
          <p:cNvPr id="8" name="Text 5"/>
          <p:cNvSpPr/>
          <p:nvPr/>
        </p:nvSpPr>
        <p:spPr>
          <a:xfrm>
            <a:off x="74980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相手に責任がないのに、発注の取消し・内容変更・無償のやり直しを求めること</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追加費用を払わず損をさせると違反</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仕様変更自体は禁止ではないが費用負担が必要</a:t>
            </a:r>
            <a:endParaRPr lang="en-US" sz="1160" dirty="0"/>
          </a:p>
        </p:txBody>
      </p:sp>
      <p:sp>
        <p:nvSpPr>
          <p:cNvPr id="9" name="Shape 6"/>
          <p:cNvSpPr/>
          <p:nvPr/>
        </p:nvSpPr>
        <p:spPr>
          <a:xfrm>
            <a:off x="4663440" y="1335024"/>
            <a:ext cx="3977640" cy="3035808"/>
          </a:xfrm>
          <a:prstGeom prst="roundRect">
            <a:avLst>
              <a:gd name="adj" fmla="val 2410"/>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36192"/>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5010912" y="1673352"/>
            <a:ext cx="182880" cy="182880"/>
          </a:xfrm>
          <a:prstGeom prst="rect">
            <a:avLst/>
          </a:prstGeom>
        </p:spPr>
      </p:pic>
      <p:sp>
        <p:nvSpPr>
          <p:cNvPr id="12" name="Text 8"/>
          <p:cNvSpPr/>
          <p:nvPr/>
        </p:nvSpPr>
        <p:spPr>
          <a:xfrm>
            <a:off x="5440680" y="1536192"/>
            <a:ext cx="3017520" cy="45720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現場でのNG例</a:t>
            </a:r>
            <a:endParaRPr lang="en-US" sz="1300" dirty="0"/>
          </a:p>
        </p:txBody>
      </p:sp>
      <p:sp>
        <p:nvSpPr>
          <p:cNvPr id="13" name="Text 9"/>
          <p:cNvSpPr/>
          <p:nvPr/>
        </p:nvSpPr>
        <p:spPr>
          <a:xfrm>
            <a:off x="4910328" y="2103120"/>
            <a:ext cx="3520440" cy="2157984"/>
          </a:xfrm>
          <a:prstGeom prst="rect">
            <a:avLst/>
          </a:prstGeom>
          <a:noFill/>
          <a:ln/>
        </p:spPr>
        <p:txBody>
          <a:bodyPr wrap="square" lIns="0" tIns="0" rIns="0" bIns="0" rtlCol="0" anchor="ctr"/>
          <a:lstStyle/>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仕様が曖昧なまま発注し「イメージと違う」と全面無償修正</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「品質向上のため」と無償でやり直させる</a:t>
            </a:r>
            <a:endParaRPr lang="en-US" sz="1160" dirty="0"/>
          </a:p>
          <a:p>
            <a:pPr marL="342900" indent="-342900">
              <a:lnSpc>
                <a:spcPct val="116000"/>
              </a:lnSpc>
              <a:spcAft>
                <a:spcPts val="600"/>
              </a:spcAft>
              <a:buSzPct val="100000"/>
              <a:buChar char="•"/>
            </a:pPr>
            <a:r>
              <a:rPr lang="en-US" sz="1160" dirty="0">
                <a:solidFill>
                  <a:srgbClr val="263238"/>
                </a:solidFill>
                <a:latin typeface="Meiryo" pitchFamily="34" charset="0"/>
                <a:ea typeface="Meiryo" pitchFamily="34" charset="-122"/>
                <a:cs typeface="Meiryo" pitchFamily="34" charset="-120"/>
              </a:rPr>
              <a:t>この程度はサービスで、と独断で追加作業</a:t>
            </a:r>
            <a:endParaRPr lang="en-US" sz="116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変更・追加は、追加代金・納期・責任分担を協議して記録。検収基準を発注時に明確化して曖昧発注を防ぐ。</a:t>
            </a:r>
            <a:endParaRPr lang="en-US" sz="1030" dirty="0"/>
          </a:p>
        </p:txBody>
      </p:sp>
      <p:sp>
        <p:nvSpPr>
          <p:cNvPr id="15"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6"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24 / 37</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禁止行為 ⑪（2026年新設）</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協議に応じない一方的な代金決定</a:t>
            </a:r>
            <a:endParaRPr lang="en-US" sz="2500" dirty="0"/>
          </a:p>
        </p:txBody>
      </p:sp>
      <p:sp>
        <p:nvSpPr>
          <p:cNvPr id="4" name="Shape 2"/>
          <p:cNvSpPr/>
          <p:nvPr/>
        </p:nvSpPr>
        <p:spPr>
          <a:xfrm>
            <a:off x="502920" y="1335024"/>
            <a:ext cx="8138160" cy="932688"/>
          </a:xfrm>
          <a:prstGeom prst="roundRect">
            <a:avLst>
              <a:gd name="adj" fmla="val 7843"/>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49808" y="151790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75995" y="1644091"/>
            <a:ext cx="168250" cy="168250"/>
          </a:xfrm>
          <a:prstGeom prst="rect">
            <a:avLst/>
          </a:prstGeom>
        </p:spPr>
      </p:pic>
      <p:sp>
        <p:nvSpPr>
          <p:cNvPr id="7" name="Text 4"/>
          <p:cNvSpPr/>
          <p:nvPr/>
        </p:nvSpPr>
        <p:spPr>
          <a:xfrm>
            <a:off x="1371600" y="1426464"/>
            <a:ext cx="7132320" cy="749808"/>
          </a:xfrm>
          <a:prstGeom prst="rect">
            <a:avLst/>
          </a:prstGeom>
          <a:noFill/>
          <a:ln/>
        </p:spPr>
        <p:txBody>
          <a:bodyPr wrap="square" lIns="0" tIns="0" rIns="0" bIns="0" rtlCol="0" anchor="ctr"/>
          <a:lstStyle/>
          <a:p>
            <a:pPr indent="0" marL="0">
              <a:lnSpc>
                <a:spcPct val="114000"/>
              </a:lnSpc>
              <a:buNone/>
            </a:pPr>
            <a:r>
              <a:rPr lang="en-US" sz="1280" dirty="0">
                <a:solidFill>
                  <a:srgbClr val="000000"/>
                </a:solidFill>
                <a:latin typeface="Meiryo" pitchFamily="34" charset="0"/>
                <a:ea typeface="Meiryo" pitchFamily="34" charset="-122"/>
                <a:cs typeface="Meiryo" pitchFamily="34" charset="-120"/>
              </a:rPr>
              <a:t>中小受託事業者から価格協議の求めがあったのに、</a:t>
            </a:r>
            <a:pPr indent="0" marL="0">
              <a:lnSpc>
                <a:spcPct val="114000"/>
              </a:lnSpc>
              <a:buNone/>
            </a:pPr>
            <a:r>
              <a:rPr lang="en-US" sz="1280" b="1" dirty="0">
                <a:solidFill>
                  <a:srgbClr val="B42318"/>
                </a:solidFill>
                <a:latin typeface="Meiryo" pitchFamily="34" charset="0"/>
                <a:ea typeface="Meiryo" pitchFamily="34" charset="-122"/>
                <a:cs typeface="Meiryo" pitchFamily="34" charset="-120"/>
              </a:rPr>
              <a:t>協議に応じず／必要な説明をせず、一方的に代金を決める</a:t>
            </a:r>
            <a:pPr indent="0" marL="0">
              <a:lnSpc>
                <a:spcPct val="114000"/>
              </a:lnSpc>
              <a:buNone/>
            </a:pPr>
            <a:r>
              <a:rPr lang="en-US" sz="1280" dirty="0">
                <a:solidFill>
                  <a:srgbClr val="000000"/>
                </a:solidFill>
                <a:latin typeface="Meiryo" pitchFamily="34" charset="0"/>
                <a:ea typeface="Meiryo" pitchFamily="34" charset="-122"/>
                <a:cs typeface="Meiryo" pitchFamily="34" charset="-120"/>
              </a:rPr>
              <a:t>ことが新たに禁止されました。</a:t>
            </a:r>
            <a:endParaRPr lang="en-US" sz="1280" dirty="0"/>
          </a:p>
        </p:txBody>
      </p:sp>
      <p:sp>
        <p:nvSpPr>
          <p:cNvPr id="8" name="Text 5"/>
          <p:cNvSpPr/>
          <p:nvPr/>
        </p:nvSpPr>
        <p:spPr>
          <a:xfrm>
            <a:off x="502920" y="2432304"/>
            <a:ext cx="813816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「協議に応じない」に含まれるもの</a:t>
            </a:r>
            <a:endParaRPr lang="en-US" sz="1250" dirty="0"/>
          </a:p>
        </p:txBody>
      </p:sp>
      <p:sp>
        <p:nvSpPr>
          <p:cNvPr id="9" name="Shape 6"/>
          <p:cNvSpPr/>
          <p:nvPr/>
        </p:nvSpPr>
        <p:spPr>
          <a:xfrm>
            <a:off x="502920" y="2779776"/>
            <a:ext cx="1947672" cy="1280160"/>
          </a:xfrm>
          <a:prstGeom prst="roundRect">
            <a:avLst>
              <a:gd name="adj" fmla="val 5714"/>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1248156" y="2944368"/>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1385316" y="3081528"/>
            <a:ext cx="182880" cy="182880"/>
          </a:xfrm>
          <a:prstGeom prst="rect">
            <a:avLst/>
          </a:prstGeom>
        </p:spPr>
      </p:pic>
      <p:sp>
        <p:nvSpPr>
          <p:cNvPr id="12" name="Text 8"/>
          <p:cNvSpPr/>
          <p:nvPr/>
        </p:nvSpPr>
        <p:spPr>
          <a:xfrm>
            <a:off x="576072" y="3493008"/>
            <a:ext cx="1801368" cy="512064"/>
          </a:xfrm>
          <a:prstGeom prst="rect">
            <a:avLst/>
          </a:prstGeom>
          <a:noFill/>
          <a:ln/>
        </p:spPr>
        <p:txBody>
          <a:bodyPr wrap="square" lIns="0" tIns="0" rIns="0" bIns="0" rtlCol="0" anchor="t"/>
          <a:lstStyle/>
          <a:p>
            <a:pPr algn="ctr" indent="0" marL="0">
              <a:buNone/>
            </a:pPr>
            <a:r>
              <a:rPr lang="en-US" sz="1030" b="1" dirty="0">
                <a:solidFill>
                  <a:srgbClr val="263238"/>
                </a:solidFill>
                <a:latin typeface="Meiryo" pitchFamily="34" charset="0"/>
                <a:ea typeface="Meiryo" pitchFamily="34" charset="-122"/>
                <a:cs typeface="Meiryo" pitchFamily="34" charset="-120"/>
              </a:rPr>
              <a:t>明示的に協議を拒む</a:t>
            </a:r>
            <a:endParaRPr lang="en-US" sz="1030" dirty="0"/>
          </a:p>
        </p:txBody>
      </p:sp>
      <p:sp>
        <p:nvSpPr>
          <p:cNvPr id="13" name="Shape 9"/>
          <p:cNvSpPr/>
          <p:nvPr/>
        </p:nvSpPr>
        <p:spPr>
          <a:xfrm>
            <a:off x="2546604" y="2779776"/>
            <a:ext cx="1947672" cy="1280160"/>
          </a:xfrm>
          <a:prstGeom prst="roundRect">
            <a:avLst>
              <a:gd name="adj" fmla="val 5714"/>
            </a:avLst>
          </a:prstGeom>
          <a:solidFill>
            <a:srgbClr val="FBEBE9"/>
          </a:solidFill>
          <a:ln/>
          <a:effectLst>
            <a:outerShdw sx="100000" sy="100000" kx="0" ky="0" algn="bl" rotWithShape="0" blurRad="88900" dist="38100" dir="5400000">
              <a:srgbClr val="7A8794">
                <a:alpha val="22000"/>
              </a:srgbClr>
            </a:outerShdw>
          </a:effectLst>
        </p:spPr>
      </p:sp>
      <p:sp>
        <p:nvSpPr>
          <p:cNvPr id="14" name="Shape 10"/>
          <p:cNvSpPr/>
          <p:nvPr/>
        </p:nvSpPr>
        <p:spPr>
          <a:xfrm>
            <a:off x="3291840" y="2944368"/>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3429000" y="3081528"/>
            <a:ext cx="182880" cy="182880"/>
          </a:xfrm>
          <a:prstGeom prst="rect">
            <a:avLst/>
          </a:prstGeom>
        </p:spPr>
      </p:pic>
      <p:sp>
        <p:nvSpPr>
          <p:cNvPr id="16" name="Text 11"/>
          <p:cNvSpPr/>
          <p:nvPr/>
        </p:nvSpPr>
        <p:spPr>
          <a:xfrm>
            <a:off x="2619756" y="3493008"/>
            <a:ext cx="1801368" cy="512064"/>
          </a:xfrm>
          <a:prstGeom prst="rect">
            <a:avLst/>
          </a:prstGeom>
          <a:noFill/>
          <a:ln/>
        </p:spPr>
        <p:txBody>
          <a:bodyPr wrap="square" lIns="0" tIns="0" rIns="0" bIns="0" rtlCol="0" anchor="t"/>
          <a:lstStyle/>
          <a:p>
            <a:pPr algn="ctr" indent="0" marL="0">
              <a:buNone/>
            </a:pPr>
            <a:r>
              <a:rPr lang="en-US" sz="1030" b="1" dirty="0">
                <a:solidFill>
                  <a:srgbClr val="263238"/>
                </a:solidFill>
                <a:latin typeface="Meiryo" pitchFamily="34" charset="0"/>
                <a:ea typeface="Meiryo" pitchFamily="34" charset="-122"/>
                <a:cs typeface="Meiryo" pitchFamily="34" charset="-120"/>
              </a:rPr>
              <a:t>協議の求めを無視する</a:t>
            </a:r>
            <a:endParaRPr lang="en-US" sz="1030" dirty="0"/>
          </a:p>
        </p:txBody>
      </p:sp>
      <p:sp>
        <p:nvSpPr>
          <p:cNvPr id="17" name="Shape 12"/>
          <p:cNvSpPr/>
          <p:nvPr/>
        </p:nvSpPr>
        <p:spPr>
          <a:xfrm>
            <a:off x="4590288" y="2779776"/>
            <a:ext cx="1947672" cy="1280160"/>
          </a:xfrm>
          <a:prstGeom prst="roundRect">
            <a:avLst>
              <a:gd name="adj" fmla="val 5714"/>
            </a:avLst>
          </a:prstGeom>
          <a:solidFill>
            <a:srgbClr val="FBEBE9"/>
          </a:solidFill>
          <a:ln/>
          <a:effectLst>
            <a:outerShdw sx="100000" sy="100000" kx="0" ky="0" algn="bl" rotWithShape="0" blurRad="88900" dist="38100" dir="5400000">
              <a:srgbClr val="7A8794">
                <a:alpha val="22000"/>
              </a:srgbClr>
            </a:outerShdw>
          </a:effectLst>
        </p:spPr>
      </p:sp>
      <p:sp>
        <p:nvSpPr>
          <p:cNvPr id="18" name="Shape 13"/>
          <p:cNvSpPr/>
          <p:nvPr/>
        </p:nvSpPr>
        <p:spPr>
          <a:xfrm>
            <a:off x="5335524" y="2944368"/>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9" name="Image 3" descr="preencoded.png">    </p:cNvPr>
          <p:cNvPicPr>
            <a:picLocks noChangeAspect="1"/>
          </p:cNvPicPr>
          <p:nvPr/>
        </p:nvPicPr>
        <p:blipFill>
          <a:blip r:embed="rId4"/>
          <a:stretch>
            <a:fillRect/>
          </a:stretch>
        </p:blipFill>
        <p:spPr>
          <a:xfrm>
            <a:off x="5472684" y="3081528"/>
            <a:ext cx="182880" cy="182880"/>
          </a:xfrm>
          <a:prstGeom prst="rect">
            <a:avLst/>
          </a:prstGeom>
        </p:spPr>
      </p:pic>
      <p:sp>
        <p:nvSpPr>
          <p:cNvPr id="20" name="Text 14"/>
          <p:cNvSpPr/>
          <p:nvPr/>
        </p:nvSpPr>
        <p:spPr>
          <a:xfrm>
            <a:off x="4663440" y="3493008"/>
            <a:ext cx="1801368" cy="512064"/>
          </a:xfrm>
          <a:prstGeom prst="rect">
            <a:avLst/>
          </a:prstGeom>
          <a:noFill/>
          <a:ln/>
        </p:spPr>
        <p:txBody>
          <a:bodyPr wrap="square" lIns="0" tIns="0" rIns="0" bIns="0" rtlCol="0" anchor="t"/>
          <a:lstStyle/>
          <a:p>
            <a:pPr algn="ctr" indent="0" marL="0">
              <a:buNone/>
            </a:pPr>
            <a:r>
              <a:rPr lang="en-US" sz="1030" b="1" dirty="0">
                <a:solidFill>
                  <a:srgbClr val="263238"/>
                </a:solidFill>
                <a:latin typeface="Meiryo" pitchFamily="34" charset="0"/>
                <a:ea typeface="Meiryo" pitchFamily="34" charset="-122"/>
                <a:cs typeface="Meiryo" pitchFamily="34" charset="-120"/>
              </a:rPr>
              <a:t>協議を繰り返し先延ばしする</a:t>
            </a:r>
            <a:endParaRPr lang="en-US" sz="1030" dirty="0"/>
          </a:p>
        </p:txBody>
      </p:sp>
      <p:sp>
        <p:nvSpPr>
          <p:cNvPr id="21" name="Shape 15"/>
          <p:cNvSpPr/>
          <p:nvPr/>
        </p:nvSpPr>
        <p:spPr>
          <a:xfrm>
            <a:off x="6633972" y="2779776"/>
            <a:ext cx="1947672" cy="1280160"/>
          </a:xfrm>
          <a:prstGeom prst="roundRect">
            <a:avLst>
              <a:gd name="adj" fmla="val 5714"/>
            </a:avLst>
          </a:prstGeom>
          <a:solidFill>
            <a:srgbClr val="FBEBE9"/>
          </a:solidFill>
          <a:ln/>
          <a:effectLst>
            <a:outerShdw sx="100000" sy="100000" kx="0" ky="0" algn="bl" rotWithShape="0" blurRad="88900" dist="38100" dir="5400000">
              <a:srgbClr val="7A8794">
                <a:alpha val="22000"/>
              </a:srgbClr>
            </a:outerShdw>
          </a:effectLst>
        </p:spPr>
      </p:sp>
      <p:sp>
        <p:nvSpPr>
          <p:cNvPr id="22" name="Shape 16"/>
          <p:cNvSpPr/>
          <p:nvPr/>
        </p:nvSpPr>
        <p:spPr>
          <a:xfrm>
            <a:off x="7379208" y="2944368"/>
            <a:ext cx="457200" cy="45720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23" name="Image 4" descr="preencoded.png">    </p:cNvPr>
          <p:cNvPicPr>
            <a:picLocks noChangeAspect="1"/>
          </p:cNvPicPr>
          <p:nvPr/>
        </p:nvPicPr>
        <p:blipFill>
          <a:blip r:embed="rId5"/>
          <a:stretch>
            <a:fillRect/>
          </a:stretch>
        </p:blipFill>
        <p:spPr>
          <a:xfrm>
            <a:off x="7516368" y="3081528"/>
            <a:ext cx="182880" cy="182880"/>
          </a:xfrm>
          <a:prstGeom prst="rect">
            <a:avLst/>
          </a:prstGeom>
        </p:spPr>
      </p:pic>
      <p:sp>
        <p:nvSpPr>
          <p:cNvPr id="24" name="Text 17"/>
          <p:cNvSpPr/>
          <p:nvPr/>
        </p:nvSpPr>
        <p:spPr>
          <a:xfrm>
            <a:off x="6707124" y="3493008"/>
            <a:ext cx="1801368" cy="512064"/>
          </a:xfrm>
          <a:prstGeom prst="rect">
            <a:avLst/>
          </a:prstGeom>
          <a:noFill/>
          <a:ln/>
        </p:spPr>
        <p:txBody>
          <a:bodyPr wrap="square" lIns="0" tIns="0" rIns="0" bIns="0" rtlCol="0" anchor="t"/>
          <a:lstStyle/>
          <a:p>
            <a:pPr algn="ctr" indent="0" marL="0">
              <a:buNone/>
            </a:pPr>
            <a:r>
              <a:rPr lang="en-US" sz="1030" b="1" dirty="0">
                <a:solidFill>
                  <a:srgbClr val="263238"/>
                </a:solidFill>
                <a:latin typeface="Meiryo" pitchFamily="34" charset="0"/>
                <a:ea typeface="Meiryo" pitchFamily="34" charset="-122"/>
                <a:cs typeface="Meiryo" pitchFamily="34" charset="-120"/>
              </a:rPr>
              <a:t>理由・説明をせず据え置く</a:t>
            </a:r>
            <a:endParaRPr lang="en-US" sz="1030" dirty="0"/>
          </a:p>
        </p:txBody>
      </p:sp>
      <p:sp>
        <p:nvSpPr>
          <p:cNvPr id="25" name="Text 18"/>
          <p:cNvSpPr/>
          <p:nvPr/>
        </p:nvSpPr>
        <p:spPr>
          <a:xfrm>
            <a:off x="502920" y="4242816"/>
            <a:ext cx="8138160" cy="274320"/>
          </a:xfrm>
          <a:prstGeom prst="rect">
            <a:avLst/>
          </a:prstGeom>
          <a:noFill/>
          <a:ln/>
        </p:spPr>
        <p:txBody>
          <a:bodyPr wrap="square" lIns="0" tIns="0" rIns="0" bIns="0" rtlCol="0" anchor="ctr"/>
          <a:lstStyle/>
          <a:p>
            <a:pPr indent="0" marL="0">
              <a:buNone/>
            </a:pPr>
            <a:r>
              <a:rPr lang="en-US" sz="1100" b="1" dirty="0">
                <a:solidFill>
                  <a:srgbClr val="16314F"/>
                </a:solidFill>
                <a:latin typeface="Meiryo" pitchFamily="34" charset="0"/>
                <a:ea typeface="Meiryo" pitchFamily="34" charset="-122"/>
                <a:cs typeface="Meiryo" pitchFamily="34" charset="-120"/>
              </a:rPr>
              <a:t>価格転嫁に応じられない場合でも、協議に応じ、必要な説明・情報提供を行い、理由と経緯をメール等で記録に残すことが重要です。</a:t>
            </a:r>
            <a:endParaRPr lang="en-US" sz="1100" dirty="0"/>
          </a:p>
        </p:txBody>
      </p:sp>
      <p:sp>
        <p:nvSpPr>
          <p:cNvPr id="27" name="Text 19"/>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8" name="Text 20"/>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25 / 37</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価格協議・価格転嫁の実務</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申入れを受けたらどうするか</a:t>
            </a:r>
            <a:endParaRPr lang="en-US" sz="2500" dirty="0"/>
          </a:p>
        </p:txBody>
      </p:sp>
      <p:sp>
        <p:nvSpPr>
          <p:cNvPr id="4" name="Shape 2"/>
          <p:cNvSpPr/>
          <p:nvPr/>
        </p:nvSpPr>
        <p:spPr>
          <a:xfrm>
            <a:off x="502920" y="1371600"/>
            <a:ext cx="1947672" cy="1975104"/>
          </a:xfrm>
          <a:prstGeom prst="roundRect">
            <a:avLst>
              <a:gd name="adj" fmla="val 3756"/>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1202436" y="1554480"/>
            <a:ext cx="548640" cy="54864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1367028" y="1719072"/>
            <a:ext cx="219456" cy="219456"/>
          </a:xfrm>
          <a:prstGeom prst="rect">
            <a:avLst/>
          </a:prstGeom>
        </p:spPr>
      </p:pic>
      <p:sp>
        <p:nvSpPr>
          <p:cNvPr id="7" name="Text 4"/>
          <p:cNvSpPr/>
          <p:nvPr/>
        </p:nvSpPr>
        <p:spPr>
          <a:xfrm>
            <a:off x="502920" y="2212848"/>
            <a:ext cx="1947672"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受付</a:t>
            </a:r>
            <a:endParaRPr lang="en-US" sz="1250" dirty="0"/>
          </a:p>
        </p:txBody>
      </p:sp>
      <p:sp>
        <p:nvSpPr>
          <p:cNvPr id="8" name="Text 5"/>
          <p:cNvSpPr/>
          <p:nvPr/>
        </p:nvSpPr>
        <p:spPr>
          <a:xfrm>
            <a:off x="594360" y="2487168"/>
            <a:ext cx="1764792" cy="786384"/>
          </a:xfrm>
          <a:prstGeom prst="rect">
            <a:avLst/>
          </a:prstGeom>
          <a:noFill/>
          <a:ln/>
        </p:spPr>
        <p:txBody>
          <a:bodyPr wrap="square" lIns="0" tIns="0" rIns="0" bIns="0" rtlCol="0" anchor="t"/>
          <a:lstStyle/>
          <a:p>
            <a:pPr algn="ctr" indent="0" marL="0">
              <a:buNone/>
            </a:pPr>
            <a:r>
              <a:rPr lang="en-US" sz="980" dirty="0">
                <a:solidFill>
                  <a:srgbClr val="263238"/>
                </a:solidFill>
                <a:latin typeface="Meiryo" pitchFamily="34" charset="0"/>
                <a:ea typeface="Meiryo" pitchFamily="34" charset="-122"/>
                <a:cs typeface="Meiryo" pitchFamily="34" charset="-120"/>
              </a:rPr>
              <a:t>協議の申入れを記録し無視しない</a:t>
            </a:r>
            <a:endParaRPr lang="en-US" sz="980" dirty="0"/>
          </a:p>
        </p:txBody>
      </p:sp>
      <p:sp>
        <p:nvSpPr>
          <p:cNvPr id="9" name="Shape 6"/>
          <p:cNvSpPr/>
          <p:nvPr/>
        </p:nvSpPr>
        <p:spPr>
          <a:xfrm>
            <a:off x="2546604" y="1371600"/>
            <a:ext cx="1947672" cy="1975104"/>
          </a:xfrm>
          <a:prstGeom prst="roundRect">
            <a:avLst>
              <a:gd name="adj" fmla="val 3756"/>
            </a:avLst>
          </a:prstGeom>
          <a:solidFill>
            <a:srgbClr val="FFFFFF"/>
          </a:solidFill>
          <a:ln/>
          <a:effectLst>
            <a:outerShdw sx="100000" sy="100000" kx="0" ky="0" algn="bl" rotWithShape="0" blurRad="88900" dist="38100" dir="5400000">
              <a:srgbClr val="7A8794">
                <a:alpha val="22000"/>
              </a:srgbClr>
            </a:outerShdw>
          </a:effectLst>
        </p:spPr>
      </p:sp>
      <p:sp>
        <p:nvSpPr>
          <p:cNvPr id="10" name="Shape 7"/>
          <p:cNvSpPr/>
          <p:nvPr/>
        </p:nvSpPr>
        <p:spPr>
          <a:xfrm>
            <a:off x="3246120" y="1554480"/>
            <a:ext cx="548640" cy="54864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3410712" y="1719072"/>
            <a:ext cx="219456" cy="219456"/>
          </a:xfrm>
          <a:prstGeom prst="rect">
            <a:avLst/>
          </a:prstGeom>
        </p:spPr>
      </p:pic>
      <p:sp>
        <p:nvSpPr>
          <p:cNvPr id="12" name="Text 8"/>
          <p:cNvSpPr/>
          <p:nvPr/>
        </p:nvSpPr>
        <p:spPr>
          <a:xfrm>
            <a:off x="2546604" y="2212848"/>
            <a:ext cx="1947672"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根拠確認</a:t>
            </a:r>
            <a:endParaRPr lang="en-US" sz="1250" dirty="0"/>
          </a:p>
        </p:txBody>
      </p:sp>
      <p:sp>
        <p:nvSpPr>
          <p:cNvPr id="13" name="Text 9"/>
          <p:cNvSpPr/>
          <p:nvPr/>
        </p:nvSpPr>
        <p:spPr>
          <a:xfrm>
            <a:off x="2638044" y="2487168"/>
            <a:ext cx="1764792" cy="786384"/>
          </a:xfrm>
          <a:prstGeom prst="rect">
            <a:avLst/>
          </a:prstGeom>
          <a:noFill/>
          <a:ln/>
        </p:spPr>
        <p:txBody>
          <a:bodyPr wrap="square" lIns="0" tIns="0" rIns="0" bIns="0" rtlCol="0" anchor="t"/>
          <a:lstStyle/>
          <a:p>
            <a:pPr algn="ctr" indent="0" marL="0">
              <a:buNone/>
            </a:pPr>
            <a:r>
              <a:rPr lang="en-US" sz="980" dirty="0">
                <a:solidFill>
                  <a:srgbClr val="263238"/>
                </a:solidFill>
                <a:latin typeface="Meiryo" pitchFamily="34" charset="0"/>
                <a:ea typeface="Meiryo" pitchFamily="34" charset="-122"/>
                <a:cs typeface="Meiryo" pitchFamily="34" charset="-120"/>
              </a:rPr>
              <a:t>原材料・人件費・エネルギー・物流費等を確認</a:t>
            </a:r>
            <a:endParaRPr lang="en-US" sz="980" dirty="0"/>
          </a:p>
        </p:txBody>
      </p:sp>
      <p:sp>
        <p:nvSpPr>
          <p:cNvPr id="14" name="Shape 10"/>
          <p:cNvSpPr/>
          <p:nvPr/>
        </p:nvSpPr>
        <p:spPr>
          <a:xfrm>
            <a:off x="4590288" y="1371600"/>
            <a:ext cx="1947672" cy="1975104"/>
          </a:xfrm>
          <a:prstGeom prst="roundRect">
            <a:avLst>
              <a:gd name="adj" fmla="val 3756"/>
            </a:avLst>
          </a:prstGeom>
          <a:solidFill>
            <a:srgbClr val="FFFFFF"/>
          </a:solidFill>
          <a:ln/>
          <a:effectLst>
            <a:outerShdw sx="100000" sy="100000" kx="0" ky="0" algn="bl" rotWithShape="0" blurRad="88900" dist="38100" dir="5400000">
              <a:srgbClr val="7A8794">
                <a:alpha val="22000"/>
              </a:srgbClr>
            </a:outerShdw>
          </a:effectLst>
        </p:spPr>
      </p:sp>
      <p:sp>
        <p:nvSpPr>
          <p:cNvPr id="15" name="Shape 11"/>
          <p:cNvSpPr/>
          <p:nvPr/>
        </p:nvSpPr>
        <p:spPr>
          <a:xfrm>
            <a:off x="5289804" y="1554480"/>
            <a:ext cx="548640" cy="54864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5454396" y="1719072"/>
            <a:ext cx="219456" cy="219456"/>
          </a:xfrm>
          <a:prstGeom prst="rect">
            <a:avLst/>
          </a:prstGeom>
        </p:spPr>
      </p:pic>
      <p:sp>
        <p:nvSpPr>
          <p:cNvPr id="17" name="Text 12"/>
          <p:cNvSpPr/>
          <p:nvPr/>
        </p:nvSpPr>
        <p:spPr>
          <a:xfrm>
            <a:off x="4590288" y="2212848"/>
            <a:ext cx="1947672"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社内連携</a:t>
            </a:r>
            <a:endParaRPr lang="en-US" sz="1250" dirty="0"/>
          </a:p>
        </p:txBody>
      </p:sp>
      <p:sp>
        <p:nvSpPr>
          <p:cNvPr id="18" name="Text 13"/>
          <p:cNvSpPr/>
          <p:nvPr/>
        </p:nvSpPr>
        <p:spPr>
          <a:xfrm>
            <a:off x="4681728" y="2487168"/>
            <a:ext cx="1764792" cy="786384"/>
          </a:xfrm>
          <a:prstGeom prst="rect">
            <a:avLst/>
          </a:prstGeom>
          <a:noFill/>
          <a:ln/>
        </p:spPr>
        <p:txBody>
          <a:bodyPr wrap="square" lIns="0" tIns="0" rIns="0" bIns="0" rtlCol="0" anchor="t"/>
          <a:lstStyle/>
          <a:p>
            <a:pPr algn="ctr" indent="0" marL="0">
              <a:buNone/>
            </a:pPr>
            <a:r>
              <a:rPr lang="en-US" sz="980" dirty="0">
                <a:solidFill>
                  <a:srgbClr val="263238"/>
                </a:solidFill>
                <a:latin typeface="Meiryo" pitchFamily="34" charset="0"/>
                <a:ea typeface="Meiryo" pitchFamily="34" charset="-122"/>
                <a:cs typeface="Meiryo" pitchFamily="34" charset="-120"/>
              </a:rPr>
              <a:t>上長・購買・法務へ。稟議・契約変更の要否を判断</a:t>
            </a:r>
            <a:endParaRPr lang="en-US" sz="980" dirty="0"/>
          </a:p>
        </p:txBody>
      </p:sp>
      <p:sp>
        <p:nvSpPr>
          <p:cNvPr id="19" name="Shape 14"/>
          <p:cNvSpPr/>
          <p:nvPr/>
        </p:nvSpPr>
        <p:spPr>
          <a:xfrm>
            <a:off x="6633972" y="1371600"/>
            <a:ext cx="1947672" cy="1975104"/>
          </a:xfrm>
          <a:prstGeom prst="roundRect">
            <a:avLst>
              <a:gd name="adj" fmla="val 3756"/>
            </a:avLst>
          </a:prstGeom>
          <a:solidFill>
            <a:srgbClr val="FFFFFF"/>
          </a:solidFill>
          <a:ln/>
          <a:effectLst>
            <a:outerShdw sx="100000" sy="100000" kx="0" ky="0" algn="bl" rotWithShape="0" blurRad="88900" dist="38100" dir="5400000">
              <a:srgbClr val="7A8794">
                <a:alpha val="22000"/>
              </a:srgbClr>
            </a:outerShdw>
          </a:effectLst>
        </p:spPr>
      </p:sp>
      <p:sp>
        <p:nvSpPr>
          <p:cNvPr id="20" name="Shape 15"/>
          <p:cNvSpPr/>
          <p:nvPr/>
        </p:nvSpPr>
        <p:spPr>
          <a:xfrm>
            <a:off x="7333488" y="1554480"/>
            <a:ext cx="548640" cy="54864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21" name="Image 3" descr="preencoded.png">    </p:cNvPr>
          <p:cNvPicPr>
            <a:picLocks noChangeAspect="1"/>
          </p:cNvPicPr>
          <p:nvPr/>
        </p:nvPicPr>
        <p:blipFill>
          <a:blip r:embed="rId4"/>
          <a:stretch>
            <a:fillRect/>
          </a:stretch>
        </p:blipFill>
        <p:spPr>
          <a:xfrm>
            <a:off x="7498080" y="1719072"/>
            <a:ext cx="219456" cy="219456"/>
          </a:xfrm>
          <a:prstGeom prst="rect">
            <a:avLst/>
          </a:prstGeom>
        </p:spPr>
      </p:pic>
      <p:sp>
        <p:nvSpPr>
          <p:cNvPr id="22" name="Text 16"/>
          <p:cNvSpPr/>
          <p:nvPr/>
        </p:nvSpPr>
        <p:spPr>
          <a:xfrm>
            <a:off x="6633972" y="2212848"/>
            <a:ext cx="1947672"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協議・記録</a:t>
            </a:r>
            <a:endParaRPr lang="en-US" sz="1250" dirty="0"/>
          </a:p>
        </p:txBody>
      </p:sp>
      <p:sp>
        <p:nvSpPr>
          <p:cNvPr id="23" name="Text 17"/>
          <p:cNvSpPr/>
          <p:nvPr/>
        </p:nvSpPr>
        <p:spPr>
          <a:xfrm>
            <a:off x="6725412" y="2487168"/>
            <a:ext cx="1764792" cy="786384"/>
          </a:xfrm>
          <a:prstGeom prst="rect">
            <a:avLst/>
          </a:prstGeom>
          <a:noFill/>
          <a:ln/>
        </p:spPr>
        <p:txBody>
          <a:bodyPr wrap="square" lIns="0" tIns="0" rIns="0" bIns="0" rtlCol="0" anchor="t"/>
          <a:lstStyle/>
          <a:p>
            <a:pPr algn="ctr" indent="0" marL="0">
              <a:buNone/>
            </a:pPr>
            <a:r>
              <a:rPr lang="en-US" sz="980" dirty="0">
                <a:solidFill>
                  <a:srgbClr val="263238"/>
                </a:solidFill>
                <a:latin typeface="Meiryo" pitchFamily="34" charset="0"/>
                <a:ea typeface="Meiryo" pitchFamily="34" charset="-122"/>
                <a:cs typeface="Meiryo" pitchFamily="34" charset="-120"/>
              </a:rPr>
              <a:t>協議日時・出席者・結論／保留を記録</a:t>
            </a:r>
            <a:endParaRPr lang="en-US" sz="980" dirty="0"/>
          </a:p>
        </p:txBody>
      </p:sp>
      <p:sp>
        <p:nvSpPr>
          <p:cNvPr id="24" name="Shape 18"/>
          <p:cNvSpPr/>
          <p:nvPr/>
        </p:nvSpPr>
        <p:spPr>
          <a:xfrm>
            <a:off x="2478024" y="2249424"/>
            <a:ext cx="292608" cy="292608"/>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25" name="Image 4" descr="preencoded.png">    </p:cNvPr>
          <p:cNvPicPr>
            <a:picLocks noChangeAspect="1"/>
          </p:cNvPicPr>
          <p:nvPr/>
        </p:nvPicPr>
        <p:blipFill>
          <a:blip r:embed="rId5"/>
          <a:stretch>
            <a:fillRect/>
          </a:stretch>
        </p:blipFill>
        <p:spPr>
          <a:xfrm>
            <a:off x="2565806" y="2337206"/>
            <a:ext cx="117043" cy="117043"/>
          </a:xfrm>
          <a:prstGeom prst="rect">
            <a:avLst/>
          </a:prstGeom>
        </p:spPr>
      </p:pic>
      <p:sp>
        <p:nvSpPr>
          <p:cNvPr id="26" name="Shape 19"/>
          <p:cNvSpPr/>
          <p:nvPr/>
        </p:nvSpPr>
        <p:spPr>
          <a:xfrm>
            <a:off x="4521708" y="2249424"/>
            <a:ext cx="292608" cy="292608"/>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27" name="Image 5" descr="preencoded.png">    </p:cNvPr>
          <p:cNvPicPr>
            <a:picLocks noChangeAspect="1"/>
          </p:cNvPicPr>
          <p:nvPr/>
        </p:nvPicPr>
        <p:blipFill>
          <a:blip r:embed="rId6"/>
          <a:stretch>
            <a:fillRect/>
          </a:stretch>
        </p:blipFill>
        <p:spPr>
          <a:xfrm>
            <a:off x="4609490" y="2337206"/>
            <a:ext cx="117043" cy="117043"/>
          </a:xfrm>
          <a:prstGeom prst="rect">
            <a:avLst/>
          </a:prstGeom>
        </p:spPr>
      </p:pic>
      <p:sp>
        <p:nvSpPr>
          <p:cNvPr id="28" name="Shape 20"/>
          <p:cNvSpPr/>
          <p:nvPr/>
        </p:nvSpPr>
        <p:spPr>
          <a:xfrm>
            <a:off x="6565392" y="2249424"/>
            <a:ext cx="292608" cy="292608"/>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29" name="Image 6" descr="preencoded.png">    </p:cNvPr>
          <p:cNvPicPr>
            <a:picLocks noChangeAspect="1"/>
          </p:cNvPicPr>
          <p:nvPr/>
        </p:nvPicPr>
        <p:blipFill>
          <a:blip r:embed="rId7"/>
          <a:stretch>
            <a:fillRect/>
          </a:stretch>
        </p:blipFill>
        <p:spPr>
          <a:xfrm>
            <a:off x="6653174" y="2337206"/>
            <a:ext cx="117043" cy="117043"/>
          </a:xfrm>
          <a:prstGeom prst="rect">
            <a:avLst/>
          </a:prstGeom>
        </p:spPr>
      </p:pic>
      <p:sp>
        <p:nvSpPr>
          <p:cNvPr id="30" name="Shape 21"/>
          <p:cNvSpPr/>
          <p:nvPr/>
        </p:nvSpPr>
        <p:spPr>
          <a:xfrm>
            <a:off x="502920" y="3584448"/>
            <a:ext cx="8138160" cy="822960"/>
          </a:xfrm>
          <a:prstGeom prst="roundRect">
            <a:avLst>
              <a:gd name="adj" fmla="val 8889"/>
            </a:avLst>
          </a:prstGeom>
          <a:solidFill>
            <a:srgbClr val="FBEBE9"/>
          </a:solidFill>
          <a:ln/>
          <a:effectLst>
            <a:outerShdw sx="100000" sy="100000" kx="0" ky="0" algn="bl" rotWithShape="0" blurRad="88900" dist="38100" dir="5400000">
              <a:srgbClr val="7A8794">
                <a:alpha val="22000"/>
              </a:srgbClr>
            </a:outerShdw>
          </a:effectLst>
        </p:spPr>
      </p:sp>
      <p:sp>
        <p:nvSpPr>
          <p:cNvPr id="31" name="Shape 22"/>
          <p:cNvSpPr/>
          <p:nvPr/>
        </p:nvSpPr>
        <p:spPr>
          <a:xfrm>
            <a:off x="731520" y="3758184"/>
            <a:ext cx="402336" cy="402336"/>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32" name="Image 7" descr="preencoded.png">    </p:cNvPr>
          <p:cNvPicPr>
            <a:picLocks noChangeAspect="1"/>
          </p:cNvPicPr>
          <p:nvPr/>
        </p:nvPicPr>
        <p:blipFill>
          <a:blip r:embed="rId8"/>
          <a:stretch>
            <a:fillRect/>
          </a:stretch>
        </p:blipFill>
        <p:spPr>
          <a:xfrm>
            <a:off x="852221" y="3878885"/>
            <a:ext cx="160934" cy="160934"/>
          </a:xfrm>
          <a:prstGeom prst="rect">
            <a:avLst/>
          </a:prstGeom>
        </p:spPr>
      </p:pic>
      <p:sp>
        <p:nvSpPr>
          <p:cNvPr id="33" name="Text 23"/>
          <p:cNvSpPr/>
          <p:nvPr/>
        </p:nvSpPr>
        <p:spPr>
          <a:xfrm>
            <a:off x="1280160" y="3584448"/>
            <a:ext cx="7178040" cy="822960"/>
          </a:xfrm>
          <a:prstGeom prst="rect">
            <a:avLst/>
          </a:prstGeom>
          <a:noFill/>
          <a:ln/>
        </p:spPr>
        <p:txBody>
          <a:bodyPr wrap="square" lIns="0" tIns="0" rIns="0" bIns="0" rtlCol="0" anchor="ctr"/>
          <a:lstStyle/>
          <a:p>
            <a:pPr indent="0" marL="0">
              <a:lnSpc>
                <a:spcPct val="112000"/>
              </a:lnSpc>
              <a:buNone/>
            </a:pPr>
            <a:r>
              <a:rPr lang="en-US" sz="1180" b="1" dirty="0">
                <a:solidFill>
                  <a:srgbClr val="B42318"/>
                </a:solidFill>
                <a:latin typeface="Meiryo" pitchFamily="34" charset="0"/>
                <a:ea typeface="Meiryo" pitchFamily="34" charset="-122"/>
                <a:cs typeface="Meiryo" pitchFamily="34" charset="-120"/>
              </a:rPr>
              <a:t>「値上げの話は受けない」「前年同額で」「予算がないから据置き」</a:t>
            </a:r>
            <a:pPr indent="0" marL="0">
              <a:lnSpc>
                <a:spcPct val="112000"/>
              </a:lnSpc>
              <a:buNone/>
            </a:pPr>
            <a:r>
              <a:rPr lang="en-US" sz="1180" dirty="0">
                <a:solidFill>
                  <a:srgbClr val="263238"/>
                </a:solidFill>
                <a:latin typeface="Meiryo" pitchFamily="34" charset="0"/>
                <a:ea typeface="Meiryo" pitchFamily="34" charset="-122"/>
                <a:cs typeface="Meiryo" pitchFamily="34" charset="-120"/>
              </a:rPr>
              <a:t> と一方的に決めない。協議の可否・結論を現場だけで独断しない。</a:t>
            </a:r>
            <a:endParaRPr lang="en-US" sz="1180" dirty="0"/>
          </a:p>
        </p:txBody>
      </p:sp>
      <p:sp>
        <p:nvSpPr>
          <p:cNvPr id="34" name="Text 24"/>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i="1" dirty="0">
                <a:solidFill>
                  <a:srgbClr val="5B6B7B"/>
                </a:solidFill>
                <a:latin typeface="Meiryo" pitchFamily="34" charset="0"/>
                <a:ea typeface="Meiryo" pitchFamily="34" charset="-122"/>
                <a:cs typeface="Meiryo" pitchFamily="34" charset="-120"/>
              </a:rPr>
              <a:t>協議に応じ誠実に対応した記録が、買いたたき・一方的代金決定の疑いを防ぎます。</a:t>
            </a:r>
            <a:endParaRPr lang="en-US" sz="1030" dirty="0"/>
          </a:p>
        </p:txBody>
      </p:sp>
      <p:sp>
        <p:nvSpPr>
          <p:cNvPr id="36" name="Text 25"/>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7" name="Text 26"/>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26 / 37</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発注変更・追加作業・検収の注意</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後出し・無償・遅延をしない</a:t>
            </a:r>
            <a:endParaRPr lang="en-US" sz="2500" dirty="0"/>
          </a:p>
        </p:txBody>
      </p:sp>
      <p:sp>
        <p:nvSpPr>
          <p:cNvPr id="4" name="Shape 2"/>
          <p:cNvSpPr/>
          <p:nvPr/>
        </p:nvSpPr>
        <p:spPr>
          <a:xfrm>
            <a:off x="502920" y="1371600"/>
            <a:ext cx="8138160" cy="676656"/>
          </a:xfrm>
          <a:prstGeom prst="roundRect">
            <a:avLst>
              <a:gd name="adj" fmla="val 10811"/>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676656" y="1527048"/>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786384" y="1636776"/>
            <a:ext cx="146304" cy="146304"/>
          </a:xfrm>
          <a:prstGeom prst="rect">
            <a:avLst/>
          </a:prstGeom>
        </p:spPr>
      </p:pic>
      <p:sp>
        <p:nvSpPr>
          <p:cNvPr id="7" name="Text 4"/>
          <p:cNvSpPr/>
          <p:nvPr/>
        </p:nvSpPr>
        <p:spPr>
          <a:xfrm>
            <a:off x="1225296" y="1371600"/>
            <a:ext cx="2651760" cy="676656"/>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仕様・数量・納期の変更</a:t>
            </a:r>
            <a:endParaRPr lang="en-US" sz="1250" dirty="0"/>
          </a:p>
        </p:txBody>
      </p:sp>
      <p:sp>
        <p:nvSpPr>
          <p:cNvPr id="8" name="Text 5"/>
          <p:cNvSpPr/>
          <p:nvPr/>
        </p:nvSpPr>
        <p:spPr>
          <a:xfrm>
            <a:off x="3931920" y="1371600"/>
            <a:ext cx="4572000" cy="676656"/>
          </a:xfrm>
          <a:prstGeom prst="rect">
            <a:avLst/>
          </a:prstGeom>
          <a:noFill/>
          <a:ln/>
        </p:spPr>
        <p:txBody>
          <a:bodyPr wrap="square" lIns="0" tIns="0" rIns="0" bIns="0" rtlCol="0" anchor="ctr"/>
          <a:lstStyle/>
          <a:p>
            <a:pPr indent="0" marL="0">
              <a:buNone/>
            </a:pPr>
            <a:r>
              <a:rPr lang="en-US" sz="1080" dirty="0">
                <a:solidFill>
                  <a:srgbClr val="263238"/>
                </a:solidFill>
                <a:latin typeface="Meiryo" pitchFamily="34" charset="0"/>
                <a:ea typeface="Meiryo" pitchFamily="34" charset="-122"/>
                <a:cs typeface="Meiryo" pitchFamily="34" charset="-120"/>
              </a:rPr>
              <a:t>相手に責任がなければ一方的に変えない。変更は協議し記録</a:t>
            </a:r>
            <a:endParaRPr lang="en-US" sz="1080" dirty="0"/>
          </a:p>
        </p:txBody>
      </p:sp>
      <p:sp>
        <p:nvSpPr>
          <p:cNvPr id="9" name="Shape 6"/>
          <p:cNvSpPr/>
          <p:nvPr/>
        </p:nvSpPr>
        <p:spPr>
          <a:xfrm>
            <a:off x="502920" y="2139696"/>
            <a:ext cx="8138160" cy="676656"/>
          </a:xfrm>
          <a:prstGeom prst="roundRect">
            <a:avLst>
              <a:gd name="adj" fmla="val 10811"/>
            </a:avLst>
          </a:prstGeom>
          <a:solidFill>
            <a:srgbClr val="FFFFFF"/>
          </a:solidFill>
          <a:ln/>
          <a:effectLst>
            <a:outerShdw sx="100000" sy="100000" kx="0" ky="0" algn="bl" rotWithShape="0" blurRad="88900" dist="38100" dir="5400000">
              <a:srgbClr val="7A8794">
                <a:alpha val="22000"/>
              </a:srgbClr>
            </a:outerShdw>
          </a:effectLst>
        </p:spPr>
      </p:sp>
      <p:sp>
        <p:nvSpPr>
          <p:cNvPr id="10" name="Shape 7"/>
          <p:cNvSpPr/>
          <p:nvPr/>
        </p:nvSpPr>
        <p:spPr>
          <a:xfrm>
            <a:off x="676656" y="2295144"/>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786384" y="2404872"/>
            <a:ext cx="146304" cy="146304"/>
          </a:xfrm>
          <a:prstGeom prst="rect">
            <a:avLst/>
          </a:prstGeom>
        </p:spPr>
      </p:pic>
      <p:sp>
        <p:nvSpPr>
          <p:cNvPr id="12" name="Text 8"/>
          <p:cNvSpPr/>
          <p:nvPr/>
        </p:nvSpPr>
        <p:spPr>
          <a:xfrm>
            <a:off x="1225296" y="2139696"/>
            <a:ext cx="2651760" cy="676656"/>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追加作業</a:t>
            </a:r>
            <a:endParaRPr lang="en-US" sz="1250" dirty="0"/>
          </a:p>
        </p:txBody>
      </p:sp>
      <p:sp>
        <p:nvSpPr>
          <p:cNvPr id="13" name="Text 9"/>
          <p:cNvSpPr/>
          <p:nvPr/>
        </p:nvSpPr>
        <p:spPr>
          <a:xfrm>
            <a:off x="3931920" y="2139696"/>
            <a:ext cx="4572000" cy="676656"/>
          </a:xfrm>
          <a:prstGeom prst="rect">
            <a:avLst/>
          </a:prstGeom>
          <a:noFill/>
          <a:ln/>
        </p:spPr>
        <p:txBody>
          <a:bodyPr wrap="square" lIns="0" tIns="0" rIns="0" bIns="0" rtlCol="0" anchor="ctr"/>
          <a:lstStyle/>
          <a:p>
            <a:pPr indent="0" marL="0">
              <a:buNone/>
            </a:pPr>
            <a:r>
              <a:rPr lang="en-US" sz="1080" dirty="0">
                <a:solidFill>
                  <a:srgbClr val="263238"/>
                </a:solidFill>
                <a:latin typeface="Meiryo" pitchFamily="34" charset="0"/>
                <a:ea typeface="Meiryo" pitchFamily="34" charset="-122"/>
                <a:cs typeface="Meiryo" pitchFamily="34" charset="-120"/>
              </a:rPr>
              <a:t>追加代金・納期・責任分担を協議。「サービスで」と独断しない</a:t>
            </a:r>
            <a:endParaRPr lang="en-US" sz="1080" dirty="0"/>
          </a:p>
        </p:txBody>
      </p:sp>
      <p:sp>
        <p:nvSpPr>
          <p:cNvPr id="14" name="Shape 10"/>
          <p:cNvSpPr/>
          <p:nvPr/>
        </p:nvSpPr>
        <p:spPr>
          <a:xfrm>
            <a:off x="502920" y="2907792"/>
            <a:ext cx="8138160" cy="676656"/>
          </a:xfrm>
          <a:prstGeom prst="roundRect">
            <a:avLst>
              <a:gd name="adj" fmla="val 10811"/>
            </a:avLst>
          </a:prstGeom>
          <a:solidFill>
            <a:srgbClr val="FFFFFF"/>
          </a:solidFill>
          <a:ln/>
          <a:effectLst>
            <a:outerShdw sx="100000" sy="100000" kx="0" ky="0" algn="bl" rotWithShape="0" blurRad="88900" dist="38100" dir="5400000">
              <a:srgbClr val="7A8794">
                <a:alpha val="22000"/>
              </a:srgbClr>
            </a:outerShdw>
          </a:effectLst>
        </p:spPr>
      </p:sp>
      <p:sp>
        <p:nvSpPr>
          <p:cNvPr id="15" name="Shape 11"/>
          <p:cNvSpPr/>
          <p:nvPr/>
        </p:nvSpPr>
        <p:spPr>
          <a:xfrm>
            <a:off x="676656" y="3063240"/>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786384" y="3172968"/>
            <a:ext cx="146304" cy="146304"/>
          </a:xfrm>
          <a:prstGeom prst="rect">
            <a:avLst/>
          </a:prstGeom>
        </p:spPr>
      </p:pic>
      <p:sp>
        <p:nvSpPr>
          <p:cNvPr id="17" name="Text 12"/>
          <p:cNvSpPr/>
          <p:nvPr/>
        </p:nvSpPr>
        <p:spPr>
          <a:xfrm>
            <a:off x="1225296" y="2907792"/>
            <a:ext cx="2651760" cy="676656"/>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検収</a:t>
            </a:r>
            <a:endParaRPr lang="en-US" sz="1250" dirty="0"/>
          </a:p>
        </p:txBody>
      </p:sp>
      <p:sp>
        <p:nvSpPr>
          <p:cNvPr id="18" name="Text 13"/>
          <p:cNvSpPr/>
          <p:nvPr/>
        </p:nvSpPr>
        <p:spPr>
          <a:xfrm>
            <a:off x="3931920" y="2907792"/>
            <a:ext cx="4572000" cy="676656"/>
          </a:xfrm>
          <a:prstGeom prst="rect">
            <a:avLst/>
          </a:prstGeom>
          <a:noFill/>
          <a:ln/>
        </p:spPr>
        <p:txBody>
          <a:bodyPr wrap="square" lIns="0" tIns="0" rIns="0" bIns="0" rtlCol="0" anchor="ctr"/>
          <a:lstStyle/>
          <a:p>
            <a:pPr indent="0" marL="0">
              <a:buNone/>
            </a:pPr>
            <a:r>
              <a:rPr lang="en-US" sz="1080" dirty="0">
                <a:solidFill>
                  <a:srgbClr val="263238"/>
                </a:solidFill>
                <a:latin typeface="Meiryo" pitchFamily="34" charset="0"/>
                <a:ea typeface="Meiryo" pitchFamily="34" charset="-122"/>
                <a:cs typeface="Meiryo" pitchFamily="34" charset="-120"/>
              </a:rPr>
              <a:t>検収基準を発注時に明確化。検収遅れを理由に支払を止めない</a:t>
            </a:r>
            <a:endParaRPr lang="en-US" sz="1080" dirty="0"/>
          </a:p>
        </p:txBody>
      </p:sp>
      <p:sp>
        <p:nvSpPr>
          <p:cNvPr id="19" name="Shape 14"/>
          <p:cNvSpPr/>
          <p:nvPr/>
        </p:nvSpPr>
        <p:spPr>
          <a:xfrm>
            <a:off x="502920" y="3675888"/>
            <a:ext cx="8138160" cy="676656"/>
          </a:xfrm>
          <a:prstGeom prst="roundRect">
            <a:avLst>
              <a:gd name="adj" fmla="val 10811"/>
            </a:avLst>
          </a:prstGeom>
          <a:solidFill>
            <a:srgbClr val="FFFFFF"/>
          </a:solidFill>
          <a:ln/>
          <a:effectLst>
            <a:outerShdw sx="100000" sy="100000" kx="0" ky="0" algn="bl" rotWithShape="0" blurRad="88900" dist="38100" dir="5400000">
              <a:srgbClr val="7A8794">
                <a:alpha val="22000"/>
              </a:srgbClr>
            </a:outerShdw>
          </a:effectLst>
        </p:spPr>
      </p:sp>
      <p:sp>
        <p:nvSpPr>
          <p:cNvPr id="20" name="Shape 15"/>
          <p:cNvSpPr/>
          <p:nvPr/>
        </p:nvSpPr>
        <p:spPr>
          <a:xfrm>
            <a:off x="676656" y="3831336"/>
            <a:ext cx="365760" cy="36576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21" name="Image 3" descr="preencoded.png">    </p:cNvPr>
          <p:cNvPicPr>
            <a:picLocks noChangeAspect="1"/>
          </p:cNvPicPr>
          <p:nvPr/>
        </p:nvPicPr>
        <p:blipFill>
          <a:blip r:embed="rId4"/>
          <a:stretch>
            <a:fillRect/>
          </a:stretch>
        </p:blipFill>
        <p:spPr>
          <a:xfrm>
            <a:off x="786384" y="3941064"/>
            <a:ext cx="146304" cy="146304"/>
          </a:xfrm>
          <a:prstGeom prst="rect">
            <a:avLst/>
          </a:prstGeom>
        </p:spPr>
      </p:pic>
      <p:sp>
        <p:nvSpPr>
          <p:cNvPr id="22" name="Text 16"/>
          <p:cNvSpPr/>
          <p:nvPr/>
        </p:nvSpPr>
        <p:spPr>
          <a:xfrm>
            <a:off x="1225296" y="3675888"/>
            <a:ext cx="2651760" cy="676656"/>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仕様の明確化</a:t>
            </a:r>
            <a:endParaRPr lang="en-US" sz="1250" dirty="0"/>
          </a:p>
        </p:txBody>
      </p:sp>
      <p:sp>
        <p:nvSpPr>
          <p:cNvPr id="23" name="Text 17"/>
          <p:cNvSpPr/>
          <p:nvPr/>
        </p:nvSpPr>
        <p:spPr>
          <a:xfrm>
            <a:off x="3931920" y="3675888"/>
            <a:ext cx="4572000" cy="676656"/>
          </a:xfrm>
          <a:prstGeom prst="rect">
            <a:avLst/>
          </a:prstGeom>
          <a:noFill/>
          <a:ln/>
        </p:spPr>
        <p:txBody>
          <a:bodyPr wrap="square" lIns="0" tIns="0" rIns="0" bIns="0" rtlCol="0" anchor="ctr"/>
          <a:lstStyle/>
          <a:p>
            <a:pPr indent="0" marL="0">
              <a:buNone/>
            </a:pPr>
            <a:r>
              <a:rPr lang="en-US" sz="1080" dirty="0">
                <a:solidFill>
                  <a:srgbClr val="263238"/>
                </a:solidFill>
                <a:latin typeface="Meiryo" pitchFamily="34" charset="0"/>
                <a:ea typeface="Meiryo" pitchFamily="34" charset="-122"/>
                <a:cs typeface="Meiryo" pitchFamily="34" charset="-120"/>
              </a:rPr>
              <a:t>曖昧なまま発注して後から無償やり直しを求めない</a:t>
            </a:r>
            <a:endParaRPr lang="en-US" sz="1080" dirty="0"/>
          </a:p>
        </p:txBody>
      </p:sp>
      <p:sp>
        <p:nvSpPr>
          <p:cNvPr id="24" name="Text 18"/>
          <p:cNvSpPr/>
          <p:nvPr/>
        </p:nvSpPr>
        <p:spPr>
          <a:xfrm>
            <a:off x="502920" y="4590288"/>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検収・変更・やり直しは「現場の親切」のつもりでも違反になり得ます。協議と記録、迷えば相談。</a:t>
            </a:r>
            <a:endParaRPr lang="en-US" sz="1050" dirty="0"/>
          </a:p>
        </p:txBody>
      </p:sp>
      <p:sp>
        <p:nvSpPr>
          <p:cNvPr id="26" name="Text 19"/>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7" name="Text 20"/>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27 / 37</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取適法違反のリスク</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「指導で終わり」ではありません</a:t>
            </a:r>
            <a:endParaRPr lang="en-US" sz="2500" dirty="0"/>
          </a:p>
        </p:txBody>
      </p:sp>
      <p:sp>
        <p:nvSpPr>
          <p:cNvPr id="4" name="Shape 2"/>
          <p:cNvSpPr/>
          <p:nvPr/>
        </p:nvSpPr>
        <p:spPr>
          <a:xfrm>
            <a:off x="502920" y="1371600"/>
            <a:ext cx="2679192" cy="2286000"/>
          </a:xfrm>
          <a:prstGeom prst="roundRect">
            <a:avLst>
              <a:gd name="adj" fmla="val 3200"/>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1540764" y="1572768"/>
            <a:ext cx="603504" cy="603504"/>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1721815" y="1753819"/>
            <a:ext cx="241402" cy="241402"/>
          </a:xfrm>
          <a:prstGeom prst="rect">
            <a:avLst/>
          </a:prstGeom>
        </p:spPr>
      </p:pic>
      <p:sp>
        <p:nvSpPr>
          <p:cNvPr id="7" name="Text 4"/>
          <p:cNvSpPr/>
          <p:nvPr/>
        </p:nvSpPr>
        <p:spPr>
          <a:xfrm>
            <a:off x="502920" y="2286000"/>
            <a:ext cx="2679192" cy="310896"/>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行政措置</a:t>
            </a:r>
            <a:endParaRPr lang="en-US" sz="1350" dirty="0"/>
          </a:p>
        </p:txBody>
      </p:sp>
      <p:sp>
        <p:nvSpPr>
          <p:cNvPr id="8" name="Text 5"/>
          <p:cNvSpPr/>
          <p:nvPr/>
        </p:nvSpPr>
        <p:spPr>
          <a:xfrm>
            <a:off x="649224" y="2615184"/>
            <a:ext cx="2386584" cy="91440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勧告・指導。勧告時は違反事実と事業者名が公表され得る</a:t>
            </a:r>
            <a:endParaRPr lang="en-US" sz="1050" dirty="0"/>
          </a:p>
        </p:txBody>
      </p:sp>
      <p:sp>
        <p:nvSpPr>
          <p:cNvPr id="9" name="Shape 6"/>
          <p:cNvSpPr/>
          <p:nvPr/>
        </p:nvSpPr>
        <p:spPr>
          <a:xfrm>
            <a:off x="3291840" y="1371600"/>
            <a:ext cx="2679192" cy="2286000"/>
          </a:xfrm>
          <a:prstGeom prst="roundRect">
            <a:avLst>
              <a:gd name="adj" fmla="val 3200"/>
            </a:avLst>
          </a:prstGeom>
          <a:solidFill>
            <a:srgbClr val="FFFFFF"/>
          </a:solidFill>
          <a:ln/>
          <a:effectLst>
            <a:outerShdw sx="100000" sy="100000" kx="0" ky="0" algn="bl" rotWithShape="0" blurRad="88900" dist="38100" dir="5400000">
              <a:srgbClr val="7A8794">
                <a:alpha val="22000"/>
              </a:srgbClr>
            </a:outerShdw>
          </a:effectLst>
        </p:spPr>
      </p:sp>
      <p:sp>
        <p:nvSpPr>
          <p:cNvPr id="10" name="Shape 7"/>
          <p:cNvSpPr/>
          <p:nvPr/>
        </p:nvSpPr>
        <p:spPr>
          <a:xfrm>
            <a:off x="4329684" y="1572768"/>
            <a:ext cx="603504" cy="603504"/>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4510735" y="1753819"/>
            <a:ext cx="241402" cy="241402"/>
          </a:xfrm>
          <a:prstGeom prst="rect">
            <a:avLst/>
          </a:prstGeom>
        </p:spPr>
      </p:pic>
      <p:sp>
        <p:nvSpPr>
          <p:cNvPr id="12" name="Text 8"/>
          <p:cNvSpPr/>
          <p:nvPr/>
        </p:nvSpPr>
        <p:spPr>
          <a:xfrm>
            <a:off x="3291840" y="2286000"/>
            <a:ext cx="2679192" cy="310896"/>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罰則</a:t>
            </a:r>
            <a:endParaRPr lang="en-US" sz="1350" dirty="0"/>
          </a:p>
        </p:txBody>
      </p:sp>
      <p:sp>
        <p:nvSpPr>
          <p:cNvPr id="13" name="Text 9"/>
          <p:cNvSpPr/>
          <p:nvPr/>
        </p:nvSpPr>
        <p:spPr>
          <a:xfrm>
            <a:off x="3438144" y="2615184"/>
            <a:ext cx="2386584" cy="91440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明示義務・記録保存義務違反等は50万円以下の罰金</a:t>
            </a:r>
            <a:endParaRPr lang="en-US" sz="1050" dirty="0"/>
          </a:p>
        </p:txBody>
      </p:sp>
      <p:sp>
        <p:nvSpPr>
          <p:cNvPr id="14" name="Shape 10"/>
          <p:cNvSpPr/>
          <p:nvPr/>
        </p:nvSpPr>
        <p:spPr>
          <a:xfrm>
            <a:off x="6080760" y="1371600"/>
            <a:ext cx="2679192" cy="2286000"/>
          </a:xfrm>
          <a:prstGeom prst="roundRect">
            <a:avLst>
              <a:gd name="adj" fmla="val 3200"/>
            </a:avLst>
          </a:prstGeom>
          <a:solidFill>
            <a:srgbClr val="FFFFFF"/>
          </a:solidFill>
          <a:ln/>
          <a:effectLst>
            <a:outerShdw sx="100000" sy="100000" kx="0" ky="0" algn="bl" rotWithShape="0" blurRad="88900" dist="38100" dir="5400000">
              <a:srgbClr val="7A8794">
                <a:alpha val="22000"/>
              </a:srgbClr>
            </a:outerShdw>
          </a:effectLst>
        </p:spPr>
      </p:sp>
      <p:sp>
        <p:nvSpPr>
          <p:cNvPr id="15" name="Shape 11"/>
          <p:cNvSpPr/>
          <p:nvPr/>
        </p:nvSpPr>
        <p:spPr>
          <a:xfrm>
            <a:off x="7118604" y="1572768"/>
            <a:ext cx="603504" cy="603504"/>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7299655" y="1753819"/>
            <a:ext cx="241402" cy="241402"/>
          </a:xfrm>
          <a:prstGeom prst="rect">
            <a:avLst/>
          </a:prstGeom>
        </p:spPr>
      </p:pic>
      <p:sp>
        <p:nvSpPr>
          <p:cNvPr id="17" name="Text 12"/>
          <p:cNvSpPr/>
          <p:nvPr/>
        </p:nvSpPr>
        <p:spPr>
          <a:xfrm>
            <a:off x="6080760" y="2286000"/>
            <a:ext cx="2679192" cy="310896"/>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監督体制の拡大</a:t>
            </a:r>
            <a:endParaRPr lang="en-US" sz="1350" dirty="0"/>
          </a:p>
        </p:txBody>
      </p:sp>
      <p:sp>
        <p:nvSpPr>
          <p:cNvPr id="18" name="Text 13"/>
          <p:cNvSpPr/>
          <p:nvPr/>
        </p:nvSpPr>
        <p:spPr>
          <a:xfrm>
            <a:off x="6227064" y="2615184"/>
            <a:ext cx="2386584" cy="91440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公取委・中小企業庁に加え、事業所管省庁にも指導・助言権限</a:t>
            </a:r>
            <a:endParaRPr lang="en-US" sz="1050" dirty="0"/>
          </a:p>
        </p:txBody>
      </p:sp>
      <p:sp>
        <p:nvSpPr>
          <p:cNvPr id="19" name="Shape 14"/>
          <p:cNvSpPr/>
          <p:nvPr/>
        </p:nvSpPr>
        <p:spPr>
          <a:xfrm>
            <a:off x="502920" y="3877056"/>
            <a:ext cx="8138160" cy="566928"/>
          </a:xfrm>
          <a:prstGeom prst="roundRect">
            <a:avLst>
              <a:gd name="adj" fmla="val 12903"/>
            </a:avLst>
          </a:prstGeom>
          <a:solidFill>
            <a:srgbClr val="F5EEDF"/>
          </a:solidFill>
          <a:ln/>
          <a:effectLst>
            <a:outerShdw sx="100000" sy="100000" kx="0" ky="0" algn="bl" rotWithShape="0" blurRad="88900" dist="38100" dir="5400000">
              <a:srgbClr val="7A8794">
                <a:alpha val="22000"/>
              </a:srgbClr>
            </a:outerShdw>
          </a:effectLst>
        </p:spPr>
      </p:sp>
      <p:sp>
        <p:nvSpPr>
          <p:cNvPr id="20" name="Text 15"/>
          <p:cNvSpPr/>
          <p:nvPr/>
        </p:nvSpPr>
        <p:spPr>
          <a:xfrm>
            <a:off x="640080" y="3877056"/>
            <a:ext cx="7863840" cy="566928"/>
          </a:xfrm>
          <a:prstGeom prst="rect">
            <a:avLst/>
          </a:prstGeom>
          <a:noFill/>
          <a:ln/>
        </p:spPr>
        <p:txBody>
          <a:bodyPr wrap="square" lIns="0" tIns="0" rIns="0" bIns="0" rtlCol="0" anchor="ctr"/>
          <a:lstStyle/>
          <a:p>
            <a:pPr indent="0" marL="0">
              <a:buNone/>
            </a:pPr>
            <a:r>
              <a:rPr lang="en-US" sz="1150" b="1" dirty="0">
                <a:solidFill>
                  <a:srgbClr val="16314F"/>
                </a:solidFill>
                <a:latin typeface="Meiryo" pitchFamily="34" charset="0"/>
                <a:ea typeface="Meiryo" pitchFamily="34" charset="-122"/>
                <a:cs typeface="Meiryo" pitchFamily="34" charset="-120"/>
              </a:rPr>
              <a:t>加えて、取引先の信頼低下・レピュテーションリスクは数字に表れない大きな損失です。</a:t>
            </a:r>
            <a:endParaRPr lang="en-US" sz="1150" dirty="0"/>
          </a:p>
        </p:txBody>
      </p:sp>
      <p:sp>
        <p:nvSpPr>
          <p:cNvPr id="21" name="Text 16"/>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i="1" dirty="0">
                <a:solidFill>
                  <a:srgbClr val="5B6B7B"/>
                </a:solidFill>
                <a:latin typeface="Meiryo" pitchFamily="34" charset="0"/>
                <a:ea typeface="Meiryo" pitchFamily="34" charset="-122"/>
                <a:cs typeface="Meiryo" pitchFamily="34" charset="-120"/>
              </a:rPr>
              <a:t>だからこそ、現場での予防（確認・明示・協議・記録）と早期報告が重要になります。</a:t>
            </a:r>
            <a:endParaRPr lang="en-US" sz="1030" dirty="0"/>
          </a:p>
        </p:txBody>
      </p:sp>
      <p:sp>
        <p:nvSpPr>
          <p:cNvPr id="23" name="Text 17"/>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4" name="Text 18"/>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28 / 37</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違反・疑いに気づいたときの初動</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隠さず・消さず・すぐ報告</a:t>
            </a:r>
            <a:endParaRPr lang="en-US" sz="2500" dirty="0"/>
          </a:p>
        </p:txBody>
      </p:sp>
      <p:sp>
        <p:nvSpPr>
          <p:cNvPr id="4" name="Shape 2"/>
          <p:cNvSpPr/>
          <p:nvPr/>
        </p:nvSpPr>
        <p:spPr>
          <a:xfrm>
            <a:off x="502920" y="1389888"/>
            <a:ext cx="2679192" cy="1975104"/>
          </a:xfrm>
          <a:prstGeom prst="roundRect">
            <a:avLst>
              <a:gd name="adj" fmla="val 3704"/>
            </a:avLst>
          </a:prstGeom>
          <a:solidFill>
            <a:srgbClr val="EAF1EC"/>
          </a:solidFill>
          <a:ln/>
          <a:effectLst>
            <a:outerShdw sx="100000" sy="100000" kx="0" ky="0" algn="bl" rotWithShape="0" blurRad="88900" dist="38100" dir="5400000">
              <a:srgbClr val="7A8794">
                <a:alpha val="22000"/>
              </a:srgbClr>
            </a:outerShdw>
          </a:effectLst>
        </p:spPr>
      </p:sp>
      <p:sp>
        <p:nvSpPr>
          <p:cNvPr id="5" name="Shape 3"/>
          <p:cNvSpPr/>
          <p:nvPr/>
        </p:nvSpPr>
        <p:spPr>
          <a:xfrm>
            <a:off x="1559052" y="1572768"/>
            <a:ext cx="566928" cy="56692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1729130" y="1742846"/>
            <a:ext cx="226771" cy="226771"/>
          </a:xfrm>
          <a:prstGeom prst="rect">
            <a:avLst/>
          </a:prstGeom>
        </p:spPr>
      </p:pic>
      <p:sp>
        <p:nvSpPr>
          <p:cNvPr id="7" name="Text 4"/>
          <p:cNvSpPr/>
          <p:nvPr/>
        </p:nvSpPr>
        <p:spPr>
          <a:xfrm>
            <a:off x="502920" y="2249424"/>
            <a:ext cx="2679192" cy="310896"/>
          </a:xfrm>
          <a:prstGeom prst="rect">
            <a:avLst/>
          </a:prstGeom>
          <a:noFill/>
          <a:ln/>
        </p:spPr>
        <p:txBody>
          <a:bodyPr wrap="square" lIns="0" tIns="0" rIns="0" bIns="0" rtlCol="0" anchor="ctr"/>
          <a:lstStyle/>
          <a:p>
            <a:pPr algn="ctr" indent="0" marL="0">
              <a:buNone/>
            </a:pPr>
            <a:r>
              <a:rPr lang="en-US" sz="1300" b="1" dirty="0">
                <a:solidFill>
                  <a:srgbClr val="2F6B4F"/>
                </a:solidFill>
                <a:latin typeface="Meiryo" pitchFamily="34" charset="0"/>
                <a:ea typeface="Meiryo" pitchFamily="34" charset="-122"/>
                <a:cs typeface="Meiryo" pitchFamily="34" charset="-120"/>
              </a:rPr>
              <a:t>まず止める</a:t>
            </a:r>
            <a:endParaRPr lang="en-US" sz="1300" dirty="0"/>
          </a:p>
        </p:txBody>
      </p:sp>
      <p:sp>
        <p:nvSpPr>
          <p:cNvPr id="8" name="Text 5"/>
          <p:cNvSpPr/>
          <p:nvPr/>
        </p:nvSpPr>
        <p:spPr>
          <a:xfrm>
            <a:off x="649224" y="2578608"/>
            <a:ext cx="2386584" cy="749808"/>
          </a:xfrm>
          <a:prstGeom prst="rect">
            <a:avLst/>
          </a:prstGeom>
          <a:noFill/>
          <a:ln/>
        </p:spPr>
        <p:txBody>
          <a:bodyPr wrap="square" lIns="0" tIns="0" rIns="0" bIns="0" rtlCol="0" anchor="t"/>
          <a:lstStyle/>
          <a:p>
            <a:pPr algn="ctr" indent="0" marL="0">
              <a:buNone/>
            </a:pPr>
            <a:r>
              <a:rPr lang="en-US" sz="1030" dirty="0">
                <a:solidFill>
                  <a:srgbClr val="263238"/>
                </a:solidFill>
                <a:latin typeface="Meiryo" pitchFamily="34" charset="0"/>
                <a:ea typeface="Meiryo" pitchFamily="34" charset="-122"/>
                <a:cs typeface="Meiryo" pitchFamily="34" charset="-120"/>
              </a:rPr>
              <a:t>進行中の減額・変更・支払処理など、おそれのある対応を止める</a:t>
            </a:r>
            <a:endParaRPr lang="en-US" sz="1030" dirty="0"/>
          </a:p>
        </p:txBody>
      </p:sp>
      <p:sp>
        <p:nvSpPr>
          <p:cNvPr id="9" name="Shape 6"/>
          <p:cNvSpPr/>
          <p:nvPr/>
        </p:nvSpPr>
        <p:spPr>
          <a:xfrm>
            <a:off x="3291840" y="1389888"/>
            <a:ext cx="2679192" cy="1975104"/>
          </a:xfrm>
          <a:prstGeom prst="roundRect">
            <a:avLst>
              <a:gd name="adj" fmla="val 3704"/>
            </a:avLst>
          </a:prstGeom>
          <a:solidFill>
            <a:srgbClr val="EAF1EC"/>
          </a:solidFill>
          <a:ln/>
          <a:effectLst>
            <a:outerShdw sx="100000" sy="100000" kx="0" ky="0" algn="bl" rotWithShape="0" blurRad="88900" dist="38100" dir="5400000">
              <a:srgbClr val="7A8794">
                <a:alpha val="22000"/>
              </a:srgbClr>
            </a:outerShdw>
          </a:effectLst>
        </p:spPr>
      </p:sp>
      <p:sp>
        <p:nvSpPr>
          <p:cNvPr id="10" name="Shape 7"/>
          <p:cNvSpPr/>
          <p:nvPr/>
        </p:nvSpPr>
        <p:spPr>
          <a:xfrm>
            <a:off x="4347972" y="1572768"/>
            <a:ext cx="566928" cy="56692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4518050" y="1742846"/>
            <a:ext cx="226771" cy="226771"/>
          </a:xfrm>
          <a:prstGeom prst="rect">
            <a:avLst/>
          </a:prstGeom>
        </p:spPr>
      </p:pic>
      <p:sp>
        <p:nvSpPr>
          <p:cNvPr id="12" name="Text 8"/>
          <p:cNvSpPr/>
          <p:nvPr/>
        </p:nvSpPr>
        <p:spPr>
          <a:xfrm>
            <a:off x="3291840" y="2249424"/>
            <a:ext cx="2679192" cy="310896"/>
          </a:xfrm>
          <a:prstGeom prst="rect">
            <a:avLst/>
          </a:prstGeom>
          <a:noFill/>
          <a:ln/>
        </p:spPr>
        <p:txBody>
          <a:bodyPr wrap="square" lIns="0" tIns="0" rIns="0" bIns="0" rtlCol="0" anchor="ctr"/>
          <a:lstStyle/>
          <a:p>
            <a:pPr algn="ctr" indent="0" marL="0">
              <a:buNone/>
            </a:pPr>
            <a:r>
              <a:rPr lang="en-US" sz="1300" b="1" dirty="0">
                <a:solidFill>
                  <a:srgbClr val="2F6B4F"/>
                </a:solidFill>
                <a:latin typeface="Meiryo" pitchFamily="34" charset="0"/>
                <a:ea typeface="Meiryo" pitchFamily="34" charset="-122"/>
                <a:cs typeface="Meiryo" pitchFamily="34" charset="-120"/>
              </a:rPr>
              <a:t>証拠を残す</a:t>
            </a:r>
            <a:endParaRPr lang="en-US" sz="1300" dirty="0"/>
          </a:p>
        </p:txBody>
      </p:sp>
      <p:sp>
        <p:nvSpPr>
          <p:cNvPr id="13" name="Text 9"/>
          <p:cNvSpPr/>
          <p:nvPr/>
        </p:nvSpPr>
        <p:spPr>
          <a:xfrm>
            <a:off x="3438144" y="2578608"/>
            <a:ext cx="2386584" cy="749808"/>
          </a:xfrm>
          <a:prstGeom prst="rect">
            <a:avLst/>
          </a:prstGeom>
          <a:noFill/>
          <a:ln/>
        </p:spPr>
        <p:txBody>
          <a:bodyPr wrap="square" lIns="0" tIns="0" rIns="0" bIns="0" rtlCol="0" anchor="t"/>
          <a:lstStyle/>
          <a:p>
            <a:pPr algn="ctr" indent="0" marL="0">
              <a:buNone/>
            </a:pPr>
            <a:r>
              <a:rPr lang="en-US" sz="1030" dirty="0">
                <a:solidFill>
                  <a:srgbClr val="263238"/>
                </a:solidFill>
                <a:latin typeface="Meiryo" pitchFamily="34" charset="0"/>
                <a:ea typeface="Meiryo" pitchFamily="34" charset="-122"/>
                <a:cs typeface="Meiryo" pitchFamily="34" charset="-120"/>
              </a:rPr>
              <a:t>発注書・契約・メール・チャット・請求書・検収/支払/協議記録を保全</a:t>
            </a:r>
            <a:endParaRPr lang="en-US" sz="1030" dirty="0"/>
          </a:p>
        </p:txBody>
      </p:sp>
      <p:sp>
        <p:nvSpPr>
          <p:cNvPr id="14" name="Shape 10"/>
          <p:cNvSpPr/>
          <p:nvPr/>
        </p:nvSpPr>
        <p:spPr>
          <a:xfrm>
            <a:off x="6080760" y="1389888"/>
            <a:ext cx="2679192" cy="1975104"/>
          </a:xfrm>
          <a:prstGeom prst="roundRect">
            <a:avLst>
              <a:gd name="adj" fmla="val 3704"/>
            </a:avLst>
          </a:prstGeom>
          <a:solidFill>
            <a:srgbClr val="EAF1EC"/>
          </a:solidFill>
          <a:ln/>
          <a:effectLst>
            <a:outerShdw sx="100000" sy="100000" kx="0" ky="0" algn="bl" rotWithShape="0" blurRad="88900" dist="38100" dir="5400000">
              <a:srgbClr val="7A8794">
                <a:alpha val="22000"/>
              </a:srgbClr>
            </a:outerShdw>
          </a:effectLst>
        </p:spPr>
      </p:sp>
      <p:sp>
        <p:nvSpPr>
          <p:cNvPr id="15" name="Shape 11"/>
          <p:cNvSpPr/>
          <p:nvPr/>
        </p:nvSpPr>
        <p:spPr>
          <a:xfrm>
            <a:off x="7136892" y="1572768"/>
            <a:ext cx="566928" cy="56692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7306970" y="1742846"/>
            <a:ext cx="226771" cy="226771"/>
          </a:xfrm>
          <a:prstGeom prst="rect">
            <a:avLst/>
          </a:prstGeom>
        </p:spPr>
      </p:pic>
      <p:sp>
        <p:nvSpPr>
          <p:cNvPr id="17" name="Text 12"/>
          <p:cNvSpPr/>
          <p:nvPr/>
        </p:nvSpPr>
        <p:spPr>
          <a:xfrm>
            <a:off x="6080760" y="2249424"/>
            <a:ext cx="2679192" cy="310896"/>
          </a:xfrm>
          <a:prstGeom prst="rect">
            <a:avLst/>
          </a:prstGeom>
          <a:noFill/>
          <a:ln/>
        </p:spPr>
        <p:txBody>
          <a:bodyPr wrap="square" lIns="0" tIns="0" rIns="0" bIns="0" rtlCol="0" anchor="ctr"/>
          <a:lstStyle/>
          <a:p>
            <a:pPr algn="ctr" indent="0" marL="0">
              <a:buNone/>
            </a:pPr>
            <a:r>
              <a:rPr lang="en-US" sz="1300" b="1" dirty="0">
                <a:solidFill>
                  <a:srgbClr val="2F6B4F"/>
                </a:solidFill>
                <a:latin typeface="Meiryo" pitchFamily="34" charset="0"/>
                <a:ea typeface="Meiryo" pitchFamily="34" charset="-122"/>
                <a:cs typeface="Meiryo" pitchFamily="34" charset="-120"/>
              </a:rPr>
              <a:t>すぐ報告</a:t>
            </a:r>
            <a:endParaRPr lang="en-US" sz="1300" dirty="0"/>
          </a:p>
        </p:txBody>
      </p:sp>
      <p:sp>
        <p:nvSpPr>
          <p:cNvPr id="18" name="Text 13"/>
          <p:cNvSpPr/>
          <p:nvPr/>
        </p:nvSpPr>
        <p:spPr>
          <a:xfrm>
            <a:off x="6227064" y="2578608"/>
            <a:ext cx="2386584" cy="749808"/>
          </a:xfrm>
          <a:prstGeom prst="rect">
            <a:avLst/>
          </a:prstGeom>
          <a:noFill/>
          <a:ln/>
        </p:spPr>
        <p:txBody>
          <a:bodyPr wrap="square" lIns="0" tIns="0" rIns="0" bIns="0" rtlCol="0" anchor="t"/>
          <a:lstStyle/>
          <a:p>
            <a:pPr algn="ctr" indent="0" marL="0">
              <a:buNone/>
            </a:pPr>
            <a:r>
              <a:rPr lang="en-US" sz="1030" dirty="0">
                <a:solidFill>
                  <a:srgbClr val="263238"/>
                </a:solidFill>
                <a:latin typeface="Meiryo" pitchFamily="34" charset="0"/>
                <a:ea typeface="Meiryo" pitchFamily="34" charset="-122"/>
                <a:cs typeface="Meiryo" pitchFamily="34" charset="-120"/>
              </a:rPr>
              <a:t>上長・法務・購買・経理・コンプライアンスへ。独断で対応しない</a:t>
            </a:r>
            <a:endParaRPr lang="en-US" sz="1030" dirty="0"/>
          </a:p>
        </p:txBody>
      </p:sp>
      <p:sp>
        <p:nvSpPr>
          <p:cNvPr id="19" name="Shape 14"/>
          <p:cNvSpPr/>
          <p:nvPr/>
        </p:nvSpPr>
        <p:spPr>
          <a:xfrm>
            <a:off x="502920" y="3584448"/>
            <a:ext cx="8138160" cy="841248"/>
          </a:xfrm>
          <a:prstGeom prst="roundRect">
            <a:avLst>
              <a:gd name="adj" fmla="val 8696"/>
            </a:avLst>
          </a:prstGeom>
          <a:solidFill>
            <a:srgbClr val="FBEBE9"/>
          </a:solidFill>
          <a:ln/>
          <a:effectLst>
            <a:outerShdw sx="100000" sy="100000" kx="0" ky="0" algn="bl" rotWithShape="0" blurRad="88900" dist="38100" dir="5400000">
              <a:srgbClr val="7A8794">
                <a:alpha val="22000"/>
              </a:srgbClr>
            </a:outerShdw>
          </a:effectLst>
        </p:spPr>
      </p:sp>
      <p:sp>
        <p:nvSpPr>
          <p:cNvPr id="20" name="Shape 15"/>
          <p:cNvSpPr/>
          <p:nvPr/>
        </p:nvSpPr>
        <p:spPr>
          <a:xfrm>
            <a:off x="731520" y="3767328"/>
            <a:ext cx="402336" cy="402336"/>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21" name="Image 3" descr="preencoded.png">    </p:cNvPr>
          <p:cNvPicPr>
            <a:picLocks noChangeAspect="1"/>
          </p:cNvPicPr>
          <p:nvPr/>
        </p:nvPicPr>
        <p:blipFill>
          <a:blip r:embed="rId4"/>
          <a:stretch>
            <a:fillRect/>
          </a:stretch>
        </p:blipFill>
        <p:spPr>
          <a:xfrm>
            <a:off x="852221" y="3888029"/>
            <a:ext cx="160934" cy="160934"/>
          </a:xfrm>
          <a:prstGeom prst="rect">
            <a:avLst/>
          </a:prstGeom>
        </p:spPr>
      </p:pic>
      <p:sp>
        <p:nvSpPr>
          <p:cNvPr id="22" name="Text 16"/>
          <p:cNvSpPr/>
          <p:nvPr/>
        </p:nvSpPr>
        <p:spPr>
          <a:xfrm>
            <a:off x="1280160" y="3584448"/>
            <a:ext cx="7178040" cy="841248"/>
          </a:xfrm>
          <a:prstGeom prst="rect">
            <a:avLst/>
          </a:prstGeom>
          <a:noFill/>
          <a:ln/>
        </p:spPr>
        <p:txBody>
          <a:bodyPr wrap="square" lIns="0" tIns="0" rIns="0" bIns="0" rtlCol="0" anchor="ctr"/>
          <a:lstStyle/>
          <a:p>
            <a:pPr indent="0" marL="0">
              <a:lnSpc>
                <a:spcPct val="114000"/>
              </a:lnSpc>
              <a:buNone/>
            </a:pPr>
            <a:r>
              <a:rPr lang="en-US" sz="1130" b="1" dirty="0">
                <a:solidFill>
                  <a:srgbClr val="B42318"/>
                </a:solidFill>
                <a:latin typeface="Meiryo" pitchFamily="34" charset="0"/>
                <a:ea typeface="Meiryo" pitchFamily="34" charset="-122"/>
                <a:cs typeface="Meiryo" pitchFamily="34" charset="-120"/>
              </a:rPr>
              <a:t>やってはいけない初動：</a:t>
            </a:r>
            <a:pPr indent="0" marL="0">
              <a:lnSpc>
                <a:spcPct val="114000"/>
              </a:lnSpc>
              <a:buNone/>
            </a:pPr>
            <a:r>
              <a:rPr lang="en-US" sz="1130" dirty="0">
                <a:solidFill>
                  <a:srgbClr val="263238"/>
                </a:solidFill>
                <a:latin typeface="Meiryo" pitchFamily="34" charset="0"/>
                <a:ea typeface="Meiryo" pitchFamily="34" charset="-122"/>
                <a:cs typeface="Meiryo" pitchFamily="34" charset="-120"/>
              </a:rPr>
              <a:t>記録を消す・書き換える／相手に口止めする／「大ごとにするな」と隠す／取適法該当性・違反該当性を現場で最終判断する。</a:t>
            </a:r>
            <a:endParaRPr lang="en-US" sz="1130" dirty="0"/>
          </a:p>
        </p:txBody>
      </p:sp>
      <p:sp>
        <p:nvSpPr>
          <p:cNvPr id="23" name="Text 17"/>
          <p:cNvSpPr/>
          <p:nvPr/>
        </p:nvSpPr>
        <p:spPr>
          <a:xfrm>
            <a:off x="502920" y="4572000"/>
            <a:ext cx="8138160" cy="274320"/>
          </a:xfrm>
          <a:prstGeom prst="rect">
            <a:avLst/>
          </a:prstGeom>
          <a:noFill/>
          <a:ln/>
        </p:spPr>
        <p:txBody>
          <a:bodyPr wrap="square" lIns="0" tIns="0" rIns="0" bIns="0" rtlCol="0" anchor="ctr"/>
          <a:lstStyle/>
          <a:p>
            <a:pPr indent="0" marL="0">
              <a:buNone/>
            </a:pPr>
            <a:r>
              <a:rPr lang="en-US" sz="1030" b="1" dirty="0">
                <a:solidFill>
                  <a:srgbClr val="16314F"/>
                </a:solidFill>
                <a:latin typeface="Meiryo" pitchFamily="34" charset="0"/>
                <a:ea typeface="Meiryo" pitchFamily="34" charset="-122"/>
                <a:cs typeface="Meiryo" pitchFamily="34" charset="-120"/>
              </a:rPr>
              <a:t>該当性・違反該当性・行政対応の判断は専門部署と専門家へ。AIに最終判断をさせないこと。</a:t>
            </a:r>
            <a:endParaRPr lang="en-US" sz="1030" dirty="0"/>
          </a:p>
        </p:txBody>
      </p:sp>
      <p:sp>
        <p:nvSpPr>
          <p:cNvPr id="25" name="Text 18"/>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6" name="Text 19"/>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29 / 37</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548640" y="457200"/>
            <a:ext cx="7315200" cy="310896"/>
          </a:xfrm>
          <a:prstGeom prst="rect">
            <a:avLst/>
          </a:prstGeom>
          <a:noFill/>
          <a:ln/>
        </p:spPr>
        <p:txBody>
          <a:bodyPr wrap="square" lIns="0" tIns="0" rIns="0" bIns="0" rtlCol="0" anchor="ctr"/>
          <a:lstStyle/>
          <a:p>
            <a:pPr indent="0" marL="0">
              <a:buNone/>
            </a:pPr>
            <a:r>
              <a:rPr lang="en-US" sz="1300" b="1" dirty="0">
                <a:solidFill>
                  <a:srgbClr val="E7C77B"/>
                </a:solidFill>
                <a:latin typeface="Meiryo" pitchFamily="34" charset="0"/>
                <a:ea typeface="Meiryo" pitchFamily="34" charset="-122"/>
                <a:cs typeface="Meiryo" pitchFamily="34" charset="-120"/>
              </a:rPr>
              <a:t>導入ケース</a:t>
            </a:r>
            <a:endParaRPr lang="en-US" sz="1300" dirty="0"/>
          </a:p>
        </p:txBody>
      </p:sp>
      <p:sp>
        <p:nvSpPr>
          <p:cNvPr id="3" name="Text 1"/>
          <p:cNvSpPr/>
          <p:nvPr/>
        </p:nvSpPr>
        <p:spPr>
          <a:xfrm>
            <a:off x="548640" y="804672"/>
            <a:ext cx="8046720" cy="566928"/>
          </a:xfrm>
          <a:prstGeom prst="rect">
            <a:avLst/>
          </a:prstGeom>
          <a:noFill/>
          <a:ln/>
        </p:spPr>
        <p:txBody>
          <a:bodyPr wrap="square" lIns="0" tIns="0" rIns="0" bIns="0" rtlCol="0" anchor="ctr"/>
          <a:lstStyle/>
          <a:p>
            <a:pPr indent="0" marL="0">
              <a:buNone/>
            </a:pPr>
            <a:r>
              <a:rPr lang="en-US" sz="2400" b="1" dirty="0">
                <a:solidFill>
                  <a:srgbClr val="FFFFFF"/>
                </a:solidFill>
                <a:latin typeface="Meiryo" pitchFamily="34" charset="0"/>
                <a:ea typeface="Meiryo" pitchFamily="34" charset="-122"/>
                <a:cs typeface="Meiryo" pitchFamily="34" charset="-120"/>
              </a:rPr>
              <a:t>発注した後で、値下げをお願いしてよいですか？</a:t>
            </a:r>
            <a:endParaRPr lang="en-US" sz="2400" dirty="0"/>
          </a:p>
        </p:txBody>
      </p:sp>
      <p:sp>
        <p:nvSpPr>
          <p:cNvPr id="4" name="Shape 2"/>
          <p:cNvSpPr/>
          <p:nvPr/>
        </p:nvSpPr>
        <p:spPr>
          <a:xfrm>
            <a:off x="548640" y="1591056"/>
            <a:ext cx="8046720" cy="1517904"/>
          </a:xfrm>
          <a:prstGeom prst="roundRect">
            <a:avLst>
              <a:gd name="adj" fmla="val 4819"/>
            </a:avLst>
          </a:prstGeom>
          <a:solidFill>
            <a:srgbClr val="1E3A57"/>
          </a:solidFill>
          <a:ln/>
          <a:effectLst>
            <a:outerShdw sx="100000" sy="100000" kx="0" ky="0" algn="bl" rotWithShape="0" blurRad="88900" dist="38100" dir="5400000">
              <a:srgbClr val="7A8794">
                <a:alpha val="22000"/>
              </a:srgbClr>
            </a:outerShdw>
          </a:effectLst>
        </p:spPr>
      </p:sp>
      <p:sp>
        <p:nvSpPr>
          <p:cNvPr id="5" name="Shape 3"/>
          <p:cNvSpPr/>
          <p:nvPr/>
        </p:nvSpPr>
        <p:spPr>
          <a:xfrm>
            <a:off x="777240" y="1810512"/>
            <a:ext cx="457200" cy="457200"/>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914400" y="1947672"/>
            <a:ext cx="182880" cy="182880"/>
          </a:xfrm>
          <a:prstGeom prst="rect">
            <a:avLst/>
          </a:prstGeom>
        </p:spPr>
      </p:pic>
      <p:sp>
        <p:nvSpPr>
          <p:cNvPr id="7" name="Text 4"/>
          <p:cNvSpPr/>
          <p:nvPr/>
        </p:nvSpPr>
        <p:spPr>
          <a:xfrm>
            <a:off x="1417320" y="1755648"/>
            <a:ext cx="6949440" cy="1188720"/>
          </a:xfrm>
          <a:prstGeom prst="rect">
            <a:avLst/>
          </a:prstGeom>
          <a:noFill/>
          <a:ln/>
        </p:spPr>
        <p:txBody>
          <a:bodyPr wrap="square" lIns="0" tIns="0" rIns="0" bIns="0" rtlCol="0" anchor="ctr"/>
          <a:lstStyle/>
          <a:p>
            <a:pPr indent="0" marL="0">
              <a:lnSpc>
                <a:spcPct val="118000"/>
              </a:lnSpc>
              <a:buNone/>
            </a:pPr>
            <a:r>
              <a:rPr lang="en-US" sz="1450" dirty="0">
                <a:solidFill>
                  <a:srgbClr val="FFFFFF"/>
                </a:solidFill>
                <a:latin typeface="Meiryo" pitchFamily="34" charset="0"/>
                <a:ea typeface="Meiryo" pitchFamily="34" charset="-122"/>
                <a:cs typeface="Meiryo" pitchFamily="34" charset="-120"/>
              </a:rPr>
              <a:t>外注先に制作を発注した後、社内の予算が削られた。担当者は「今回だけ10％引きでお願いできませんか」と伝えようとしている。</a:t>
            </a:r>
            <a:endParaRPr lang="en-US" sz="1450" dirty="0"/>
          </a:p>
          <a:p>
            <a:pPr indent="0" marL="0">
              <a:lnSpc>
                <a:spcPct val="118000"/>
              </a:lnSpc>
              <a:buNone/>
            </a:pPr>
            <a:r>
              <a:rPr lang="en-US" sz="1450" dirty="0">
                <a:solidFill>
                  <a:srgbClr val="D6E0EC"/>
                </a:solidFill>
                <a:latin typeface="Meiryo" pitchFamily="34" charset="0"/>
                <a:ea typeface="Meiryo" pitchFamily="34" charset="-122"/>
                <a:cs typeface="Meiryo" pitchFamily="34" charset="-120"/>
              </a:rPr>
              <a:t>外注先に落ち度はなく、作業はすでに進んでいる。</a:t>
            </a:r>
            <a:endParaRPr lang="en-US" sz="1450" dirty="0"/>
          </a:p>
        </p:txBody>
      </p:sp>
      <p:sp>
        <p:nvSpPr>
          <p:cNvPr id="8" name="Text 5"/>
          <p:cNvSpPr/>
          <p:nvPr/>
        </p:nvSpPr>
        <p:spPr>
          <a:xfrm>
            <a:off x="548640" y="3310128"/>
            <a:ext cx="8046720" cy="365760"/>
          </a:xfrm>
          <a:prstGeom prst="rect">
            <a:avLst/>
          </a:prstGeom>
          <a:noFill/>
          <a:ln/>
        </p:spPr>
        <p:txBody>
          <a:bodyPr wrap="square" lIns="0" tIns="0" rIns="0" bIns="0" rtlCol="0" anchor="ctr"/>
          <a:lstStyle/>
          <a:p>
            <a:pPr indent="0" marL="0">
              <a:buNone/>
            </a:pPr>
            <a:r>
              <a:rPr lang="en-US" sz="1500" b="1" dirty="0">
                <a:solidFill>
                  <a:srgbClr val="E7C77B"/>
                </a:solidFill>
                <a:latin typeface="Meiryo" pitchFamily="34" charset="0"/>
                <a:ea typeface="Meiryo" pitchFamily="34" charset="-122"/>
                <a:cs typeface="Meiryo" pitchFamily="34" charset="-120"/>
              </a:rPr>
              <a:t>この一言は、取適法上どう評価されるでしょうか？</a:t>
            </a:r>
            <a:endParaRPr lang="en-US" sz="1500" dirty="0"/>
          </a:p>
        </p:txBody>
      </p:sp>
      <p:sp>
        <p:nvSpPr>
          <p:cNvPr id="9" name="Shape 6"/>
          <p:cNvSpPr/>
          <p:nvPr/>
        </p:nvSpPr>
        <p:spPr>
          <a:xfrm>
            <a:off x="548640" y="3822192"/>
            <a:ext cx="2587752" cy="713232"/>
          </a:xfrm>
          <a:prstGeom prst="roundRect">
            <a:avLst>
              <a:gd name="adj" fmla="val 10256"/>
            </a:avLst>
          </a:prstGeom>
          <a:solidFill>
            <a:srgbClr val="243B53"/>
          </a:solidFill>
          <a:ln/>
        </p:spPr>
      </p:sp>
      <p:sp>
        <p:nvSpPr>
          <p:cNvPr id="10" name="Text 7"/>
          <p:cNvSpPr/>
          <p:nvPr/>
        </p:nvSpPr>
        <p:spPr>
          <a:xfrm>
            <a:off x="658368" y="3822192"/>
            <a:ext cx="2368296" cy="713232"/>
          </a:xfrm>
          <a:prstGeom prst="rect">
            <a:avLst/>
          </a:prstGeom>
          <a:noFill/>
          <a:ln/>
        </p:spPr>
        <p:txBody>
          <a:bodyPr wrap="square" lIns="0" tIns="0" rIns="0" bIns="0" rtlCol="0" anchor="ctr"/>
          <a:lstStyle/>
          <a:p>
            <a:pPr algn="ctr" indent="0" marL="0">
              <a:buNone/>
            </a:pPr>
            <a:r>
              <a:rPr lang="en-US" sz="1150" dirty="0">
                <a:solidFill>
                  <a:srgbClr val="FFFFFF"/>
                </a:solidFill>
                <a:latin typeface="Meiryo" pitchFamily="34" charset="0"/>
                <a:ea typeface="Meiryo" pitchFamily="34" charset="-122"/>
                <a:cs typeface="Meiryo" pitchFamily="34" charset="-120"/>
              </a:rPr>
              <a:t>発注後の一方的な減額にあたらないか</a:t>
            </a:r>
            <a:endParaRPr lang="en-US" sz="1150" dirty="0"/>
          </a:p>
        </p:txBody>
      </p:sp>
      <p:sp>
        <p:nvSpPr>
          <p:cNvPr id="11" name="Shape 8"/>
          <p:cNvSpPr/>
          <p:nvPr/>
        </p:nvSpPr>
        <p:spPr>
          <a:xfrm>
            <a:off x="3246120" y="3822192"/>
            <a:ext cx="2587752" cy="713232"/>
          </a:xfrm>
          <a:prstGeom prst="roundRect">
            <a:avLst>
              <a:gd name="adj" fmla="val 10256"/>
            </a:avLst>
          </a:prstGeom>
          <a:solidFill>
            <a:srgbClr val="243B53"/>
          </a:solidFill>
          <a:ln/>
        </p:spPr>
      </p:sp>
      <p:sp>
        <p:nvSpPr>
          <p:cNvPr id="12" name="Text 9"/>
          <p:cNvSpPr/>
          <p:nvPr/>
        </p:nvSpPr>
        <p:spPr>
          <a:xfrm>
            <a:off x="3355848" y="3822192"/>
            <a:ext cx="2368296" cy="713232"/>
          </a:xfrm>
          <a:prstGeom prst="rect">
            <a:avLst/>
          </a:prstGeom>
          <a:noFill/>
          <a:ln/>
        </p:spPr>
        <p:txBody>
          <a:bodyPr wrap="square" lIns="0" tIns="0" rIns="0" bIns="0" rtlCol="0" anchor="ctr"/>
          <a:lstStyle/>
          <a:p>
            <a:pPr algn="ctr" indent="0" marL="0">
              <a:buNone/>
            </a:pPr>
            <a:r>
              <a:rPr lang="en-US" sz="1150" dirty="0">
                <a:solidFill>
                  <a:srgbClr val="FFFFFF"/>
                </a:solidFill>
                <a:latin typeface="Meiryo" pitchFamily="34" charset="0"/>
                <a:ea typeface="Meiryo" pitchFamily="34" charset="-122"/>
                <a:cs typeface="Meiryo" pitchFamily="34" charset="-120"/>
              </a:rPr>
              <a:t>相手の同意があれば問題ないのか</a:t>
            </a:r>
            <a:endParaRPr lang="en-US" sz="1150" dirty="0"/>
          </a:p>
        </p:txBody>
      </p:sp>
      <p:sp>
        <p:nvSpPr>
          <p:cNvPr id="13" name="Shape 10"/>
          <p:cNvSpPr/>
          <p:nvPr/>
        </p:nvSpPr>
        <p:spPr>
          <a:xfrm>
            <a:off x="5943600" y="3822192"/>
            <a:ext cx="2587752" cy="713232"/>
          </a:xfrm>
          <a:prstGeom prst="roundRect">
            <a:avLst>
              <a:gd name="adj" fmla="val 10256"/>
            </a:avLst>
          </a:prstGeom>
          <a:solidFill>
            <a:srgbClr val="243B53"/>
          </a:solidFill>
          <a:ln/>
        </p:spPr>
      </p:sp>
      <p:sp>
        <p:nvSpPr>
          <p:cNvPr id="14" name="Text 11"/>
          <p:cNvSpPr/>
          <p:nvPr/>
        </p:nvSpPr>
        <p:spPr>
          <a:xfrm>
            <a:off x="6053328" y="3822192"/>
            <a:ext cx="2368296" cy="713232"/>
          </a:xfrm>
          <a:prstGeom prst="rect">
            <a:avLst/>
          </a:prstGeom>
          <a:noFill/>
          <a:ln/>
        </p:spPr>
        <p:txBody>
          <a:bodyPr wrap="square" lIns="0" tIns="0" rIns="0" bIns="0" rtlCol="0" anchor="ctr"/>
          <a:lstStyle/>
          <a:p>
            <a:pPr algn="ctr" indent="0" marL="0">
              <a:buNone/>
            </a:pPr>
            <a:r>
              <a:rPr lang="en-US" sz="1150" dirty="0">
                <a:solidFill>
                  <a:srgbClr val="FFFFFF"/>
                </a:solidFill>
                <a:latin typeface="Meiryo" pitchFamily="34" charset="0"/>
                <a:ea typeface="Meiryo" pitchFamily="34" charset="-122"/>
                <a:cs typeface="Meiryo" pitchFamily="34" charset="-120"/>
              </a:rPr>
              <a:t>誰に相談し、何を記録すべきか</a:t>
            </a:r>
            <a:endParaRPr lang="en-US" sz="1150" dirty="0"/>
          </a:p>
        </p:txBody>
      </p:sp>
      <p:sp>
        <p:nvSpPr>
          <p:cNvPr id="15" name="Text 12"/>
          <p:cNvSpPr/>
          <p:nvPr/>
        </p:nvSpPr>
        <p:spPr>
          <a:xfrm>
            <a:off x="548640" y="4626864"/>
            <a:ext cx="8046720" cy="274320"/>
          </a:xfrm>
          <a:prstGeom prst="rect">
            <a:avLst/>
          </a:prstGeom>
          <a:noFill/>
          <a:ln/>
        </p:spPr>
        <p:txBody>
          <a:bodyPr wrap="square" lIns="0" tIns="0" rIns="0" bIns="0" rtlCol="0" anchor="ctr"/>
          <a:lstStyle/>
          <a:p>
            <a:pPr indent="0" marL="0">
              <a:buNone/>
            </a:pPr>
            <a:r>
              <a:rPr lang="en-US" sz="1000" i="1" dirty="0">
                <a:solidFill>
                  <a:srgbClr val="AFC0D4"/>
                </a:solidFill>
                <a:latin typeface="Meiryo" pitchFamily="34" charset="0"/>
                <a:ea typeface="Meiryo" pitchFamily="34" charset="-122"/>
                <a:cs typeface="Meiryo" pitchFamily="34" charset="-120"/>
              </a:rPr>
              <a:t>答えは研修の最後に戻ってきます。まずは取適法の全体像から確認しましょう。</a:t>
            </a:r>
            <a:endParaRPr lang="en-US" sz="1000" dirty="0"/>
          </a:p>
        </p:txBody>
      </p:sp>
      <p:sp>
        <p:nvSpPr>
          <p:cNvPr id="17" name="Text 13"/>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8" name="Text 14"/>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 / 37</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92608"/>
            <a:ext cx="73152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ケーススタディ 1</a:t>
            </a:r>
            <a:endParaRPr lang="en-US" sz="1250" dirty="0"/>
          </a:p>
        </p:txBody>
      </p:sp>
      <p:sp>
        <p:nvSpPr>
          <p:cNvPr id="3" name="Text 1"/>
          <p:cNvSpPr/>
          <p:nvPr/>
        </p:nvSpPr>
        <p:spPr>
          <a:xfrm>
            <a:off x="502920" y="548640"/>
            <a:ext cx="8183880" cy="54864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発注後の一方的な値下げ</a:t>
            </a:r>
            <a:endParaRPr lang="en-US" sz="2300" dirty="0"/>
          </a:p>
        </p:txBody>
      </p:sp>
      <p:sp>
        <p:nvSpPr>
          <p:cNvPr id="4" name="Shape 2"/>
          <p:cNvSpPr/>
          <p:nvPr/>
        </p:nvSpPr>
        <p:spPr>
          <a:xfrm>
            <a:off x="502920" y="1225296"/>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31520" y="142646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552651"/>
            <a:ext cx="168250" cy="168250"/>
          </a:xfrm>
          <a:prstGeom prst="rect">
            <a:avLst/>
          </a:prstGeom>
        </p:spPr>
      </p:pic>
      <p:sp>
        <p:nvSpPr>
          <p:cNvPr id="7" name="Text 4"/>
          <p:cNvSpPr/>
          <p:nvPr/>
        </p:nvSpPr>
        <p:spPr>
          <a:xfrm>
            <a:off x="1298448" y="1298448"/>
            <a:ext cx="7178040" cy="932688"/>
          </a:xfrm>
          <a:prstGeom prst="rect">
            <a:avLst/>
          </a:prstGeom>
          <a:noFill/>
          <a:ln/>
        </p:spPr>
        <p:txBody>
          <a:bodyPr wrap="square" lIns="0" tIns="0" rIns="0" bIns="0" rtlCol="0" anchor="ctr"/>
          <a:lstStyle/>
          <a:p>
            <a:pPr indent="0" marL="0">
              <a:lnSpc>
                <a:spcPct val="116000"/>
              </a:lnSpc>
              <a:buNone/>
            </a:pPr>
            <a:r>
              <a:rPr lang="en-US" sz="1230" dirty="0">
                <a:solidFill>
                  <a:srgbClr val="263238"/>
                </a:solidFill>
                <a:latin typeface="Meiryo" pitchFamily="34" charset="0"/>
                <a:ea typeface="Meiryo" pitchFamily="34" charset="-122"/>
                <a:cs typeface="Meiryo" pitchFamily="34" charset="-120"/>
              </a:rPr>
              <a:t>外注先に発注後、社内予算が削られた。担当者は落ち度のない外注先に「今回だけ10％引きで」と伝えようとしている。作業はすでに進行中。</a:t>
            </a:r>
            <a:endParaRPr lang="en-US" sz="1230" dirty="0"/>
          </a:p>
        </p:txBody>
      </p:sp>
      <p:sp>
        <p:nvSpPr>
          <p:cNvPr id="8" name="Shape 5"/>
          <p:cNvSpPr/>
          <p:nvPr/>
        </p:nvSpPr>
        <p:spPr>
          <a:xfrm>
            <a:off x="502920" y="2432304"/>
            <a:ext cx="3977640" cy="1792224"/>
          </a:xfrm>
          <a:prstGeom prst="roundRect">
            <a:avLst>
              <a:gd name="adj" fmla="val 4082"/>
            </a:avLst>
          </a:prstGeom>
          <a:solidFill>
            <a:srgbClr val="FBEBE9"/>
          </a:solidFill>
          <a:ln/>
          <a:effectLst>
            <a:outerShdw sx="100000" sy="100000" kx="0" ky="0" algn="bl" rotWithShape="0" blurRad="88900" dist="38100" dir="5400000">
              <a:srgbClr val="7A8794">
                <a:alpha val="22000"/>
              </a:srgbClr>
            </a:outerShdw>
          </a:effectLst>
        </p:spPr>
      </p:sp>
      <p:sp>
        <p:nvSpPr>
          <p:cNvPr id="9" name="Shape 6"/>
          <p:cNvSpPr/>
          <p:nvPr/>
        </p:nvSpPr>
        <p:spPr>
          <a:xfrm>
            <a:off x="713232" y="2615184"/>
            <a:ext cx="365760" cy="36576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22960" y="2724912"/>
            <a:ext cx="146304" cy="146304"/>
          </a:xfrm>
          <a:prstGeom prst="rect">
            <a:avLst/>
          </a:prstGeom>
        </p:spPr>
      </p:pic>
      <p:sp>
        <p:nvSpPr>
          <p:cNvPr id="11" name="Text 7"/>
          <p:cNvSpPr/>
          <p:nvPr/>
        </p:nvSpPr>
        <p:spPr>
          <a:xfrm>
            <a:off x="1207008" y="2615184"/>
            <a:ext cx="3108960" cy="36576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論点</a:t>
            </a:r>
            <a:endParaRPr lang="en-US" sz="1250" dirty="0"/>
          </a:p>
        </p:txBody>
      </p:sp>
      <p:sp>
        <p:nvSpPr>
          <p:cNvPr id="12" name="Text 8"/>
          <p:cNvSpPr/>
          <p:nvPr/>
        </p:nvSpPr>
        <p:spPr>
          <a:xfrm>
            <a:off x="74980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発注後の一方的な減額（禁止行為③）</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相手に責任がない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予算不足は減額の理由にならない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同意があっても違反になり得る</a:t>
            </a:r>
            <a:endParaRPr lang="en-US" sz="1080" dirty="0"/>
          </a:p>
        </p:txBody>
      </p:sp>
      <p:sp>
        <p:nvSpPr>
          <p:cNvPr id="13" name="Shape 9"/>
          <p:cNvSpPr/>
          <p:nvPr/>
        </p:nvSpPr>
        <p:spPr>
          <a:xfrm>
            <a:off x="4663440" y="2432304"/>
            <a:ext cx="3977640" cy="1792224"/>
          </a:xfrm>
          <a:prstGeom prst="roundRect">
            <a:avLst>
              <a:gd name="adj" fmla="val 4082"/>
            </a:avLst>
          </a:prstGeom>
          <a:solidFill>
            <a:srgbClr val="EAF1EC"/>
          </a:solidFill>
          <a:ln/>
          <a:effectLst>
            <a:outerShdw sx="100000" sy="100000" kx="0" ky="0" algn="bl" rotWithShape="0" blurRad="88900" dist="38100" dir="5400000">
              <a:srgbClr val="7A8794">
                <a:alpha val="22000"/>
              </a:srgbClr>
            </a:outerShdw>
          </a:effectLst>
        </p:spPr>
      </p:sp>
      <p:sp>
        <p:nvSpPr>
          <p:cNvPr id="14" name="Shape 10"/>
          <p:cNvSpPr/>
          <p:nvPr/>
        </p:nvSpPr>
        <p:spPr>
          <a:xfrm>
            <a:off x="4873752" y="2615184"/>
            <a:ext cx="365760" cy="365760"/>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4983480" y="2724912"/>
            <a:ext cx="146304" cy="146304"/>
          </a:xfrm>
          <a:prstGeom prst="rect">
            <a:avLst/>
          </a:prstGeom>
        </p:spPr>
      </p:pic>
      <p:sp>
        <p:nvSpPr>
          <p:cNvPr id="16" name="Text 11"/>
          <p:cNvSpPr/>
          <p:nvPr/>
        </p:nvSpPr>
        <p:spPr>
          <a:xfrm>
            <a:off x="5367528" y="2615184"/>
            <a:ext cx="3108960" cy="36576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望ましい対応</a:t>
            </a:r>
            <a:endParaRPr lang="en-US" sz="1250" dirty="0"/>
          </a:p>
        </p:txBody>
      </p:sp>
      <p:sp>
        <p:nvSpPr>
          <p:cNvPr id="17" name="Text 12"/>
          <p:cNvSpPr/>
          <p:nvPr/>
        </p:nvSpPr>
        <p:spPr>
          <a:xfrm>
            <a:off x="491032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伝える前に止め、上長・購買・法務へ相談</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減額でなく仕様・数量等の変更余地を協議</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協議内容と結論を記録に残す</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既に伝えた場合は直ちに撤回・是正</a:t>
            </a:r>
            <a:endParaRPr lang="en-US" sz="1080" dirty="0"/>
          </a:p>
        </p:txBody>
      </p:sp>
      <p:sp>
        <p:nvSpPr>
          <p:cNvPr id="18" name="Text 13"/>
          <p:cNvSpPr/>
          <p:nvPr/>
        </p:nvSpPr>
        <p:spPr>
          <a:xfrm>
            <a:off x="502920" y="4370832"/>
            <a:ext cx="8138160" cy="36576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結論：予算不足を理由に発注後の代金を下げることはできない。導入ケースの答えもこれです。</a:t>
            </a:r>
            <a:endParaRPr lang="en-US" sz="1050" dirty="0"/>
          </a:p>
        </p:txBody>
      </p:sp>
      <p:sp>
        <p:nvSpPr>
          <p:cNvPr id="19"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0"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30 / 37</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92608"/>
            <a:ext cx="73152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ケーススタディ 2</a:t>
            </a:r>
            <a:endParaRPr lang="en-US" sz="1250" dirty="0"/>
          </a:p>
        </p:txBody>
      </p:sp>
      <p:sp>
        <p:nvSpPr>
          <p:cNvPr id="3" name="Text 1"/>
          <p:cNvSpPr/>
          <p:nvPr/>
        </p:nvSpPr>
        <p:spPr>
          <a:xfrm>
            <a:off x="502920" y="548640"/>
            <a:ext cx="8183880" cy="54864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検収遅れを理由に支払遅延</a:t>
            </a:r>
            <a:endParaRPr lang="en-US" sz="2300" dirty="0"/>
          </a:p>
        </p:txBody>
      </p:sp>
      <p:sp>
        <p:nvSpPr>
          <p:cNvPr id="4" name="Shape 2"/>
          <p:cNvSpPr/>
          <p:nvPr/>
        </p:nvSpPr>
        <p:spPr>
          <a:xfrm>
            <a:off x="502920" y="1225296"/>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31520" y="142646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552651"/>
            <a:ext cx="168250" cy="168250"/>
          </a:xfrm>
          <a:prstGeom prst="rect">
            <a:avLst/>
          </a:prstGeom>
        </p:spPr>
      </p:pic>
      <p:sp>
        <p:nvSpPr>
          <p:cNvPr id="7" name="Text 4"/>
          <p:cNvSpPr/>
          <p:nvPr/>
        </p:nvSpPr>
        <p:spPr>
          <a:xfrm>
            <a:off x="1298448" y="1298448"/>
            <a:ext cx="7178040" cy="932688"/>
          </a:xfrm>
          <a:prstGeom prst="rect">
            <a:avLst/>
          </a:prstGeom>
          <a:noFill/>
          <a:ln/>
        </p:spPr>
        <p:txBody>
          <a:bodyPr wrap="square" lIns="0" tIns="0" rIns="0" bIns="0" rtlCol="0" anchor="ctr"/>
          <a:lstStyle/>
          <a:p>
            <a:pPr indent="0" marL="0">
              <a:lnSpc>
                <a:spcPct val="116000"/>
              </a:lnSpc>
              <a:buNone/>
            </a:pPr>
            <a:r>
              <a:rPr lang="en-US" sz="1230" dirty="0">
                <a:solidFill>
                  <a:srgbClr val="263238"/>
                </a:solidFill>
                <a:latin typeface="Meiryo" pitchFamily="34" charset="0"/>
                <a:ea typeface="Meiryo" pitchFamily="34" charset="-122"/>
                <a:cs typeface="Meiryo" pitchFamily="34" charset="-120"/>
              </a:rPr>
              <a:t>成果物は納品済みだが、検収担当者が多忙で確認できていない。担当者は「検収が終わるまで払えない」と考え、支払期日を過ぎても処理を止めている。</a:t>
            </a:r>
            <a:endParaRPr lang="en-US" sz="1230" dirty="0"/>
          </a:p>
        </p:txBody>
      </p:sp>
      <p:sp>
        <p:nvSpPr>
          <p:cNvPr id="8" name="Shape 5"/>
          <p:cNvSpPr/>
          <p:nvPr/>
        </p:nvSpPr>
        <p:spPr>
          <a:xfrm>
            <a:off x="502920" y="2432304"/>
            <a:ext cx="3977640" cy="1792224"/>
          </a:xfrm>
          <a:prstGeom prst="roundRect">
            <a:avLst>
              <a:gd name="adj" fmla="val 4082"/>
            </a:avLst>
          </a:prstGeom>
          <a:solidFill>
            <a:srgbClr val="FBEBE9"/>
          </a:solidFill>
          <a:ln/>
          <a:effectLst>
            <a:outerShdw sx="100000" sy="100000" kx="0" ky="0" algn="bl" rotWithShape="0" blurRad="88900" dist="38100" dir="5400000">
              <a:srgbClr val="7A8794">
                <a:alpha val="22000"/>
              </a:srgbClr>
            </a:outerShdw>
          </a:effectLst>
        </p:spPr>
      </p:sp>
      <p:sp>
        <p:nvSpPr>
          <p:cNvPr id="9" name="Shape 6"/>
          <p:cNvSpPr/>
          <p:nvPr/>
        </p:nvSpPr>
        <p:spPr>
          <a:xfrm>
            <a:off x="713232" y="2615184"/>
            <a:ext cx="365760" cy="36576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22960" y="2724912"/>
            <a:ext cx="146304" cy="146304"/>
          </a:xfrm>
          <a:prstGeom prst="rect">
            <a:avLst/>
          </a:prstGeom>
        </p:spPr>
      </p:pic>
      <p:sp>
        <p:nvSpPr>
          <p:cNvPr id="11" name="Text 7"/>
          <p:cNvSpPr/>
          <p:nvPr/>
        </p:nvSpPr>
        <p:spPr>
          <a:xfrm>
            <a:off x="1207008" y="2615184"/>
            <a:ext cx="3108960" cy="36576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論点</a:t>
            </a:r>
            <a:endParaRPr lang="en-US" sz="1250" dirty="0"/>
          </a:p>
        </p:txBody>
      </p:sp>
      <p:sp>
        <p:nvSpPr>
          <p:cNvPr id="12" name="Text 8"/>
          <p:cNvSpPr/>
          <p:nvPr/>
        </p:nvSpPr>
        <p:spPr>
          <a:xfrm>
            <a:off x="74980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支払遅延（禁止行為②）</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起算点は受領日で検収日ではない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社内処理遅れは理由にならない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遅延利息が発生し得る</a:t>
            </a:r>
            <a:endParaRPr lang="en-US" sz="1080" dirty="0"/>
          </a:p>
        </p:txBody>
      </p:sp>
      <p:sp>
        <p:nvSpPr>
          <p:cNvPr id="13" name="Shape 9"/>
          <p:cNvSpPr/>
          <p:nvPr/>
        </p:nvSpPr>
        <p:spPr>
          <a:xfrm>
            <a:off x="4663440" y="2432304"/>
            <a:ext cx="3977640" cy="1792224"/>
          </a:xfrm>
          <a:prstGeom prst="roundRect">
            <a:avLst>
              <a:gd name="adj" fmla="val 4082"/>
            </a:avLst>
          </a:prstGeom>
          <a:solidFill>
            <a:srgbClr val="EAF1EC"/>
          </a:solidFill>
          <a:ln/>
          <a:effectLst>
            <a:outerShdw sx="100000" sy="100000" kx="0" ky="0" algn="bl" rotWithShape="0" blurRad="88900" dist="38100" dir="5400000">
              <a:srgbClr val="7A8794">
                <a:alpha val="22000"/>
              </a:srgbClr>
            </a:outerShdw>
          </a:effectLst>
        </p:spPr>
      </p:sp>
      <p:sp>
        <p:nvSpPr>
          <p:cNvPr id="14" name="Shape 10"/>
          <p:cNvSpPr/>
          <p:nvPr/>
        </p:nvSpPr>
        <p:spPr>
          <a:xfrm>
            <a:off x="4873752" y="2615184"/>
            <a:ext cx="365760" cy="365760"/>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4983480" y="2724912"/>
            <a:ext cx="146304" cy="146304"/>
          </a:xfrm>
          <a:prstGeom prst="rect">
            <a:avLst/>
          </a:prstGeom>
        </p:spPr>
      </p:pic>
      <p:sp>
        <p:nvSpPr>
          <p:cNvPr id="16" name="Text 11"/>
          <p:cNvSpPr/>
          <p:nvPr/>
        </p:nvSpPr>
        <p:spPr>
          <a:xfrm>
            <a:off x="5367528" y="2615184"/>
            <a:ext cx="3108960" cy="36576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望ましい対応</a:t>
            </a:r>
            <a:endParaRPr lang="en-US" sz="1250" dirty="0"/>
          </a:p>
        </p:txBody>
      </p:sp>
      <p:sp>
        <p:nvSpPr>
          <p:cNvPr id="17" name="Text 12"/>
          <p:cNvSpPr/>
          <p:nvPr/>
        </p:nvSpPr>
        <p:spPr>
          <a:xfrm>
            <a:off x="491032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受領日から60日以内・期日までに支払う</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検収と支払処理の社内フローを分けて管理</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経理・購買と連携し滞留を防ぐ</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遅延のおそれは早めに経理・法務へ</a:t>
            </a:r>
            <a:endParaRPr lang="en-US" sz="1080" dirty="0"/>
          </a:p>
        </p:txBody>
      </p:sp>
      <p:sp>
        <p:nvSpPr>
          <p:cNvPr id="18" name="Text 13"/>
          <p:cNvSpPr/>
          <p:nvPr/>
        </p:nvSpPr>
        <p:spPr>
          <a:xfrm>
            <a:off x="502920" y="4370832"/>
            <a:ext cx="8138160" cy="36576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結論：検収・社内処理の遅れを理由に支払を止めてはいけない。受領日起算の期日管理が必須。</a:t>
            </a:r>
            <a:endParaRPr lang="en-US" sz="1050" dirty="0"/>
          </a:p>
        </p:txBody>
      </p:sp>
      <p:sp>
        <p:nvSpPr>
          <p:cNvPr id="19"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0"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31 / 37</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92608"/>
            <a:ext cx="73152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ケーススタディ 3</a:t>
            </a:r>
            <a:endParaRPr lang="en-US" sz="1250" dirty="0"/>
          </a:p>
        </p:txBody>
      </p:sp>
      <p:sp>
        <p:nvSpPr>
          <p:cNvPr id="3" name="Text 1"/>
          <p:cNvSpPr/>
          <p:nvPr/>
        </p:nvSpPr>
        <p:spPr>
          <a:xfrm>
            <a:off x="502920" y="548640"/>
            <a:ext cx="8183880" cy="54864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無償やり直しの要求</a:t>
            </a:r>
            <a:endParaRPr lang="en-US" sz="2300" dirty="0"/>
          </a:p>
        </p:txBody>
      </p:sp>
      <p:sp>
        <p:nvSpPr>
          <p:cNvPr id="4" name="Shape 2"/>
          <p:cNvSpPr/>
          <p:nvPr/>
        </p:nvSpPr>
        <p:spPr>
          <a:xfrm>
            <a:off x="502920" y="1225296"/>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31520" y="142646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552651"/>
            <a:ext cx="168250" cy="168250"/>
          </a:xfrm>
          <a:prstGeom prst="rect">
            <a:avLst/>
          </a:prstGeom>
        </p:spPr>
      </p:pic>
      <p:sp>
        <p:nvSpPr>
          <p:cNvPr id="7" name="Text 4"/>
          <p:cNvSpPr/>
          <p:nvPr/>
        </p:nvSpPr>
        <p:spPr>
          <a:xfrm>
            <a:off x="1298448" y="1298448"/>
            <a:ext cx="7178040" cy="932688"/>
          </a:xfrm>
          <a:prstGeom prst="rect">
            <a:avLst/>
          </a:prstGeom>
          <a:noFill/>
          <a:ln/>
        </p:spPr>
        <p:txBody>
          <a:bodyPr wrap="square" lIns="0" tIns="0" rIns="0" bIns="0" rtlCol="0" anchor="ctr"/>
          <a:lstStyle/>
          <a:p>
            <a:pPr indent="0" marL="0">
              <a:lnSpc>
                <a:spcPct val="116000"/>
              </a:lnSpc>
              <a:buNone/>
            </a:pPr>
            <a:r>
              <a:rPr lang="en-US" sz="1230" dirty="0">
                <a:solidFill>
                  <a:srgbClr val="263238"/>
                </a:solidFill>
                <a:latin typeface="Meiryo" pitchFamily="34" charset="0"/>
                <a:ea typeface="Meiryo" pitchFamily="34" charset="-122"/>
                <a:cs typeface="Meiryo" pitchFamily="34" charset="-120"/>
              </a:rPr>
              <a:t>発注時の仕様が曖昧だったのに、納品後「イメージと違う」として追加費用なしで全面的な修正を求めようとしている。</a:t>
            </a:r>
            <a:endParaRPr lang="en-US" sz="1230" dirty="0"/>
          </a:p>
        </p:txBody>
      </p:sp>
      <p:sp>
        <p:nvSpPr>
          <p:cNvPr id="8" name="Shape 5"/>
          <p:cNvSpPr/>
          <p:nvPr/>
        </p:nvSpPr>
        <p:spPr>
          <a:xfrm>
            <a:off x="502920" y="2432304"/>
            <a:ext cx="3977640" cy="1792224"/>
          </a:xfrm>
          <a:prstGeom prst="roundRect">
            <a:avLst>
              <a:gd name="adj" fmla="val 4082"/>
            </a:avLst>
          </a:prstGeom>
          <a:solidFill>
            <a:srgbClr val="FBEBE9"/>
          </a:solidFill>
          <a:ln/>
          <a:effectLst>
            <a:outerShdw sx="100000" sy="100000" kx="0" ky="0" algn="bl" rotWithShape="0" blurRad="88900" dist="38100" dir="5400000">
              <a:srgbClr val="7A8794">
                <a:alpha val="22000"/>
              </a:srgbClr>
            </a:outerShdw>
          </a:effectLst>
        </p:spPr>
      </p:sp>
      <p:sp>
        <p:nvSpPr>
          <p:cNvPr id="9" name="Shape 6"/>
          <p:cNvSpPr/>
          <p:nvPr/>
        </p:nvSpPr>
        <p:spPr>
          <a:xfrm>
            <a:off x="713232" y="2615184"/>
            <a:ext cx="365760" cy="36576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22960" y="2724912"/>
            <a:ext cx="146304" cy="146304"/>
          </a:xfrm>
          <a:prstGeom prst="rect">
            <a:avLst/>
          </a:prstGeom>
        </p:spPr>
      </p:pic>
      <p:sp>
        <p:nvSpPr>
          <p:cNvPr id="11" name="Text 7"/>
          <p:cNvSpPr/>
          <p:nvPr/>
        </p:nvSpPr>
        <p:spPr>
          <a:xfrm>
            <a:off x="1207008" y="2615184"/>
            <a:ext cx="3108960" cy="36576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論点</a:t>
            </a:r>
            <a:endParaRPr lang="en-US" sz="1250" dirty="0"/>
          </a:p>
        </p:txBody>
      </p:sp>
      <p:sp>
        <p:nvSpPr>
          <p:cNvPr id="12" name="Text 8"/>
          <p:cNvSpPr/>
          <p:nvPr/>
        </p:nvSpPr>
        <p:spPr>
          <a:xfrm>
            <a:off x="74980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不当な給付内容の変更・やり直し（⑩）</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仕様不明確の責任は発注側にもある</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相手に責任がない無償やり直し</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「品質向上のため」は理由にならない</a:t>
            </a:r>
            <a:endParaRPr lang="en-US" sz="1080" dirty="0"/>
          </a:p>
        </p:txBody>
      </p:sp>
      <p:sp>
        <p:nvSpPr>
          <p:cNvPr id="13" name="Shape 9"/>
          <p:cNvSpPr/>
          <p:nvPr/>
        </p:nvSpPr>
        <p:spPr>
          <a:xfrm>
            <a:off x="4663440" y="2432304"/>
            <a:ext cx="3977640" cy="1792224"/>
          </a:xfrm>
          <a:prstGeom prst="roundRect">
            <a:avLst>
              <a:gd name="adj" fmla="val 4082"/>
            </a:avLst>
          </a:prstGeom>
          <a:solidFill>
            <a:srgbClr val="EAF1EC"/>
          </a:solidFill>
          <a:ln/>
          <a:effectLst>
            <a:outerShdw sx="100000" sy="100000" kx="0" ky="0" algn="bl" rotWithShape="0" blurRad="88900" dist="38100" dir="5400000">
              <a:srgbClr val="7A8794">
                <a:alpha val="22000"/>
              </a:srgbClr>
            </a:outerShdw>
          </a:effectLst>
        </p:spPr>
      </p:sp>
      <p:sp>
        <p:nvSpPr>
          <p:cNvPr id="14" name="Shape 10"/>
          <p:cNvSpPr/>
          <p:nvPr/>
        </p:nvSpPr>
        <p:spPr>
          <a:xfrm>
            <a:off x="4873752" y="2615184"/>
            <a:ext cx="365760" cy="365760"/>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4983480" y="2724912"/>
            <a:ext cx="146304" cy="146304"/>
          </a:xfrm>
          <a:prstGeom prst="rect">
            <a:avLst/>
          </a:prstGeom>
        </p:spPr>
      </p:pic>
      <p:sp>
        <p:nvSpPr>
          <p:cNvPr id="16" name="Text 11"/>
          <p:cNvSpPr/>
          <p:nvPr/>
        </p:nvSpPr>
        <p:spPr>
          <a:xfrm>
            <a:off x="5367528" y="2615184"/>
            <a:ext cx="3108960" cy="36576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望ましい対応</a:t>
            </a:r>
            <a:endParaRPr lang="en-US" sz="1250" dirty="0"/>
          </a:p>
        </p:txBody>
      </p:sp>
      <p:sp>
        <p:nvSpPr>
          <p:cNvPr id="17" name="Text 12"/>
          <p:cNvSpPr/>
          <p:nvPr/>
        </p:nvSpPr>
        <p:spPr>
          <a:xfrm>
            <a:off x="491032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やり直しは追加代金・納期・範囲を協議</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変更内容を記録に残す</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検収基準を発注時に明確化</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曖昧発注を避ける運用に改善</a:t>
            </a:r>
            <a:endParaRPr lang="en-US" sz="1080" dirty="0"/>
          </a:p>
        </p:txBody>
      </p:sp>
      <p:sp>
        <p:nvSpPr>
          <p:cNvPr id="18" name="Text 13"/>
          <p:cNvSpPr/>
          <p:nvPr/>
        </p:nvSpPr>
        <p:spPr>
          <a:xfrm>
            <a:off x="502920" y="4370832"/>
            <a:ext cx="8138160" cy="36576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結論：曖昧な発注を理由にした無償の全面やり直しは求められない。変更は協議・記録が原則。</a:t>
            </a:r>
            <a:endParaRPr lang="en-US" sz="1050" dirty="0"/>
          </a:p>
        </p:txBody>
      </p:sp>
      <p:sp>
        <p:nvSpPr>
          <p:cNvPr id="19"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0"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32 / 37</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92608"/>
            <a:ext cx="73152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ケーススタディ 4</a:t>
            </a:r>
            <a:endParaRPr lang="en-US" sz="1250" dirty="0"/>
          </a:p>
        </p:txBody>
      </p:sp>
      <p:sp>
        <p:nvSpPr>
          <p:cNvPr id="3" name="Text 1"/>
          <p:cNvSpPr/>
          <p:nvPr/>
        </p:nvSpPr>
        <p:spPr>
          <a:xfrm>
            <a:off x="502920" y="548640"/>
            <a:ext cx="8183880" cy="54864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協賛金・商品購入の要請</a:t>
            </a:r>
            <a:endParaRPr lang="en-US" sz="2300" dirty="0"/>
          </a:p>
        </p:txBody>
      </p:sp>
      <p:sp>
        <p:nvSpPr>
          <p:cNvPr id="4" name="Shape 2"/>
          <p:cNvSpPr/>
          <p:nvPr/>
        </p:nvSpPr>
        <p:spPr>
          <a:xfrm>
            <a:off x="502920" y="1225296"/>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31520" y="142646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552651"/>
            <a:ext cx="168250" cy="168250"/>
          </a:xfrm>
          <a:prstGeom prst="rect">
            <a:avLst/>
          </a:prstGeom>
        </p:spPr>
      </p:pic>
      <p:sp>
        <p:nvSpPr>
          <p:cNvPr id="7" name="Text 4"/>
          <p:cNvSpPr/>
          <p:nvPr/>
        </p:nvSpPr>
        <p:spPr>
          <a:xfrm>
            <a:off x="1298448" y="1298448"/>
            <a:ext cx="7178040" cy="932688"/>
          </a:xfrm>
          <a:prstGeom prst="rect">
            <a:avLst/>
          </a:prstGeom>
          <a:noFill/>
          <a:ln/>
        </p:spPr>
        <p:txBody>
          <a:bodyPr wrap="square" lIns="0" tIns="0" rIns="0" bIns="0" rtlCol="0" anchor="ctr"/>
          <a:lstStyle/>
          <a:p>
            <a:pPr indent="0" marL="0">
              <a:lnSpc>
                <a:spcPct val="116000"/>
              </a:lnSpc>
              <a:buNone/>
            </a:pPr>
            <a:r>
              <a:rPr lang="en-US" sz="1230" dirty="0">
                <a:solidFill>
                  <a:srgbClr val="263238"/>
                </a:solidFill>
                <a:latin typeface="Meiryo" pitchFamily="34" charset="0"/>
                <a:ea typeface="Meiryo" pitchFamily="34" charset="-122"/>
                <a:cs typeface="Meiryo" pitchFamily="34" charset="-120"/>
              </a:rPr>
              <a:t>発注部門が継続取引先に、自社イベントへの協賛金や自社商品の購入を依頼した。相手は受注継続を気にして断りにくい立場にある。</a:t>
            </a:r>
            <a:endParaRPr lang="en-US" sz="1230" dirty="0"/>
          </a:p>
        </p:txBody>
      </p:sp>
      <p:sp>
        <p:nvSpPr>
          <p:cNvPr id="8" name="Shape 5"/>
          <p:cNvSpPr/>
          <p:nvPr/>
        </p:nvSpPr>
        <p:spPr>
          <a:xfrm>
            <a:off x="502920" y="2432304"/>
            <a:ext cx="3977640" cy="1792224"/>
          </a:xfrm>
          <a:prstGeom prst="roundRect">
            <a:avLst>
              <a:gd name="adj" fmla="val 4082"/>
            </a:avLst>
          </a:prstGeom>
          <a:solidFill>
            <a:srgbClr val="FBEBE9"/>
          </a:solidFill>
          <a:ln/>
          <a:effectLst>
            <a:outerShdw sx="100000" sy="100000" kx="0" ky="0" algn="bl" rotWithShape="0" blurRad="88900" dist="38100" dir="5400000">
              <a:srgbClr val="7A8794">
                <a:alpha val="22000"/>
              </a:srgbClr>
            </a:outerShdw>
          </a:effectLst>
        </p:spPr>
      </p:sp>
      <p:sp>
        <p:nvSpPr>
          <p:cNvPr id="9" name="Shape 6"/>
          <p:cNvSpPr/>
          <p:nvPr/>
        </p:nvSpPr>
        <p:spPr>
          <a:xfrm>
            <a:off x="713232" y="2615184"/>
            <a:ext cx="365760" cy="36576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22960" y="2724912"/>
            <a:ext cx="146304" cy="146304"/>
          </a:xfrm>
          <a:prstGeom prst="rect">
            <a:avLst/>
          </a:prstGeom>
        </p:spPr>
      </p:pic>
      <p:sp>
        <p:nvSpPr>
          <p:cNvPr id="11" name="Text 7"/>
          <p:cNvSpPr/>
          <p:nvPr/>
        </p:nvSpPr>
        <p:spPr>
          <a:xfrm>
            <a:off x="1207008" y="2615184"/>
            <a:ext cx="3108960" cy="36576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論点</a:t>
            </a:r>
            <a:endParaRPr lang="en-US" sz="1250" dirty="0"/>
          </a:p>
        </p:txBody>
      </p:sp>
      <p:sp>
        <p:nvSpPr>
          <p:cNvPr id="12" name="Text 8"/>
          <p:cNvSpPr/>
          <p:nvPr/>
        </p:nvSpPr>
        <p:spPr>
          <a:xfrm>
            <a:off x="74980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不当な経済上の利益提供要請（⑨）</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購入・利用の強制（⑥）にも接続</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取引継続への期待を背景にしている</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発注者の立場の利用</a:t>
            </a:r>
            <a:endParaRPr lang="en-US" sz="1080" dirty="0"/>
          </a:p>
        </p:txBody>
      </p:sp>
      <p:sp>
        <p:nvSpPr>
          <p:cNvPr id="13" name="Shape 9"/>
          <p:cNvSpPr/>
          <p:nvPr/>
        </p:nvSpPr>
        <p:spPr>
          <a:xfrm>
            <a:off x="4663440" y="2432304"/>
            <a:ext cx="3977640" cy="1792224"/>
          </a:xfrm>
          <a:prstGeom prst="roundRect">
            <a:avLst>
              <a:gd name="adj" fmla="val 4082"/>
            </a:avLst>
          </a:prstGeom>
          <a:solidFill>
            <a:srgbClr val="EAF1EC"/>
          </a:solidFill>
          <a:ln/>
          <a:effectLst>
            <a:outerShdw sx="100000" sy="100000" kx="0" ky="0" algn="bl" rotWithShape="0" blurRad="88900" dist="38100" dir="5400000">
              <a:srgbClr val="7A8794">
                <a:alpha val="22000"/>
              </a:srgbClr>
            </a:outerShdw>
          </a:effectLst>
        </p:spPr>
      </p:sp>
      <p:sp>
        <p:nvSpPr>
          <p:cNvPr id="14" name="Shape 10"/>
          <p:cNvSpPr/>
          <p:nvPr/>
        </p:nvSpPr>
        <p:spPr>
          <a:xfrm>
            <a:off x="4873752" y="2615184"/>
            <a:ext cx="365760" cy="365760"/>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4983480" y="2724912"/>
            <a:ext cx="146304" cy="146304"/>
          </a:xfrm>
          <a:prstGeom prst="rect">
            <a:avLst/>
          </a:prstGeom>
        </p:spPr>
      </p:pic>
      <p:sp>
        <p:nvSpPr>
          <p:cNvPr id="16" name="Text 11"/>
          <p:cNvSpPr/>
          <p:nvPr/>
        </p:nvSpPr>
        <p:spPr>
          <a:xfrm>
            <a:off x="5367528" y="2615184"/>
            <a:ext cx="3108960" cy="36576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望ましい対応</a:t>
            </a:r>
            <a:endParaRPr lang="en-US" sz="1250" dirty="0"/>
          </a:p>
        </p:txBody>
      </p:sp>
      <p:sp>
        <p:nvSpPr>
          <p:cNvPr id="17" name="Text 12"/>
          <p:cNvSpPr/>
          <p:nvPr/>
        </p:nvSpPr>
        <p:spPr>
          <a:xfrm>
            <a:off x="491032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発注・取引と協賛・購入を結びつけない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断りにくい状況を作らない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必要なら第14話の基準も確認</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依頼の可否を独断せず上長・法務へ</a:t>
            </a:r>
            <a:endParaRPr lang="en-US" sz="1080" dirty="0"/>
          </a:p>
        </p:txBody>
      </p:sp>
      <p:sp>
        <p:nvSpPr>
          <p:cNvPr id="18" name="Text 13"/>
          <p:cNvSpPr/>
          <p:nvPr/>
        </p:nvSpPr>
        <p:spPr>
          <a:xfrm>
            <a:off x="502920" y="4370832"/>
            <a:ext cx="8138160" cy="36576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結論：相手が断りにくい立場での協賛・購入要請は不当な利益提供要請になり得る。第14話・第15話とも接続。</a:t>
            </a:r>
            <a:endParaRPr lang="en-US" sz="1050" dirty="0"/>
          </a:p>
        </p:txBody>
      </p:sp>
      <p:sp>
        <p:nvSpPr>
          <p:cNvPr id="19"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0"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33 / 37</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92608"/>
            <a:ext cx="73152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ケーススタディ 5</a:t>
            </a:r>
            <a:endParaRPr lang="en-US" sz="1250" dirty="0"/>
          </a:p>
        </p:txBody>
      </p:sp>
      <p:sp>
        <p:nvSpPr>
          <p:cNvPr id="3" name="Text 1"/>
          <p:cNvSpPr/>
          <p:nvPr/>
        </p:nvSpPr>
        <p:spPr>
          <a:xfrm>
            <a:off x="502920" y="548640"/>
            <a:ext cx="8183880" cy="54864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価格協議を拒む</a:t>
            </a:r>
            <a:endParaRPr lang="en-US" sz="2300" dirty="0"/>
          </a:p>
        </p:txBody>
      </p:sp>
      <p:sp>
        <p:nvSpPr>
          <p:cNvPr id="4" name="Shape 2"/>
          <p:cNvSpPr/>
          <p:nvPr/>
        </p:nvSpPr>
        <p:spPr>
          <a:xfrm>
            <a:off x="502920" y="1225296"/>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31520" y="142646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552651"/>
            <a:ext cx="168250" cy="168250"/>
          </a:xfrm>
          <a:prstGeom prst="rect">
            <a:avLst/>
          </a:prstGeom>
        </p:spPr>
      </p:pic>
      <p:sp>
        <p:nvSpPr>
          <p:cNvPr id="7" name="Text 4"/>
          <p:cNvSpPr/>
          <p:nvPr/>
        </p:nvSpPr>
        <p:spPr>
          <a:xfrm>
            <a:off x="1298448" y="1298448"/>
            <a:ext cx="7178040" cy="932688"/>
          </a:xfrm>
          <a:prstGeom prst="rect">
            <a:avLst/>
          </a:prstGeom>
          <a:noFill/>
          <a:ln/>
        </p:spPr>
        <p:txBody>
          <a:bodyPr wrap="square" lIns="0" tIns="0" rIns="0" bIns="0" rtlCol="0" anchor="ctr"/>
          <a:lstStyle/>
          <a:p>
            <a:pPr indent="0" marL="0">
              <a:lnSpc>
                <a:spcPct val="116000"/>
              </a:lnSpc>
              <a:buNone/>
            </a:pPr>
            <a:r>
              <a:rPr lang="en-US" sz="1230" dirty="0">
                <a:solidFill>
                  <a:srgbClr val="263238"/>
                </a:solidFill>
                <a:latin typeface="Meiryo" pitchFamily="34" charset="0"/>
                <a:ea typeface="Meiryo" pitchFamily="34" charset="-122"/>
                <a:cs typeface="Meiryo" pitchFamily="34" charset="-120"/>
              </a:rPr>
              <a:t>中小受託事業者から原材料費・人件費上昇を理由に価格改定の協議を求められた。担当者は「値上げの話は受け付けない」「前年単価でないと発注しない」と伝えようとしている。</a:t>
            </a:r>
            <a:endParaRPr lang="en-US" sz="1230" dirty="0"/>
          </a:p>
        </p:txBody>
      </p:sp>
      <p:sp>
        <p:nvSpPr>
          <p:cNvPr id="8" name="Shape 5"/>
          <p:cNvSpPr/>
          <p:nvPr/>
        </p:nvSpPr>
        <p:spPr>
          <a:xfrm>
            <a:off x="502920" y="2432304"/>
            <a:ext cx="3977640" cy="1792224"/>
          </a:xfrm>
          <a:prstGeom prst="roundRect">
            <a:avLst>
              <a:gd name="adj" fmla="val 4082"/>
            </a:avLst>
          </a:prstGeom>
          <a:solidFill>
            <a:srgbClr val="FBEBE9"/>
          </a:solidFill>
          <a:ln/>
          <a:effectLst>
            <a:outerShdw sx="100000" sy="100000" kx="0" ky="0" algn="bl" rotWithShape="0" blurRad="88900" dist="38100" dir="5400000">
              <a:srgbClr val="7A8794">
                <a:alpha val="22000"/>
              </a:srgbClr>
            </a:outerShdw>
          </a:effectLst>
        </p:spPr>
      </p:sp>
      <p:sp>
        <p:nvSpPr>
          <p:cNvPr id="9" name="Shape 6"/>
          <p:cNvSpPr/>
          <p:nvPr/>
        </p:nvSpPr>
        <p:spPr>
          <a:xfrm>
            <a:off x="713232" y="2615184"/>
            <a:ext cx="365760" cy="36576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22960" y="2724912"/>
            <a:ext cx="146304" cy="146304"/>
          </a:xfrm>
          <a:prstGeom prst="rect">
            <a:avLst/>
          </a:prstGeom>
        </p:spPr>
      </p:pic>
      <p:sp>
        <p:nvSpPr>
          <p:cNvPr id="11" name="Text 7"/>
          <p:cNvSpPr/>
          <p:nvPr/>
        </p:nvSpPr>
        <p:spPr>
          <a:xfrm>
            <a:off x="1207008" y="2615184"/>
            <a:ext cx="3108960" cy="36576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論点</a:t>
            </a:r>
            <a:endParaRPr lang="en-US" sz="1250" dirty="0"/>
          </a:p>
        </p:txBody>
      </p:sp>
      <p:sp>
        <p:nvSpPr>
          <p:cNvPr id="12" name="Text 8"/>
          <p:cNvSpPr/>
          <p:nvPr/>
        </p:nvSpPr>
        <p:spPr>
          <a:xfrm>
            <a:off x="74980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協議に応じない一方的な代金決定（⑪）</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買いたたき（⑤）のおそれ</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協議拒否・先延ばし・無視も該当</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価格転嫁を阻害している</a:t>
            </a:r>
            <a:endParaRPr lang="en-US" sz="1080" dirty="0"/>
          </a:p>
        </p:txBody>
      </p:sp>
      <p:sp>
        <p:nvSpPr>
          <p:cNvPr id="13" name="Shape 9"/>
          <p:cNvSpPr/>
          <p:nvPr/>
        </p:nvSpPr>
        <p:spPr>
          <a:xfrm>
            <a:off x="4663440" y="2432304"/>
            <a:ext cx="3977640" cy="1792224"/>
          </a:xfrm>
          <a:prstGeom prst="roundRect">
            <a:avLst>
              <a:gd name="adj" fmla="val 4082"/>
            </a:avLst>
          </a:prstGeom>
          <a:solidFill>
            <a:srgbClr val="EAF1EC"/>
          </a:solidFill>
          <a:ln/>
          <a:effectLst>
            <a:outerShdw sx="100000" sy="100000" kx="0" ky="0" algn="bl" rotWithShape="0" blurRad="88900" dist="38100" dir="5400000">
              <a:srgbClr val="7A8794">
                <a:alpha val="22000"/>
              </a:srgbClr>
            </a:outerShdw>
          </a:effectLst>
        </p:spPr>
      </p:sp>
      <p:sp>
        <p:nvSpPr>
          <p:cNvPr id="14" name="Shape 10"/>
          <p:cNvSpPr/>
          <p:nvPr/>
        </p:nvSpPr>
        <p:spPr>
          <a:xfrm>
            <a:off x="4873752" y="2615184"/>
            <a:ext cx="365760" cy="365760"/>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4983480" y="2724912"/>
            <a:ext cx="146304" cy="146304"/>
          </a:xfrm>
          <a:prstGeom prst="rect">
            <a:avLst/>
          </a:prstGeom>
        </p:spPr>
      </p:pic>
      <p:sp>
        <p:nvSpPr>
          <p:cNvPr id="16" name="Text 11"/>
          <p:cNvSpPr/>
          <p:nvPr/>
        </p:nvSpPr>
        <p:spPr>
          <a:xfrm>
            <a:off x="5367528" y="2615184"/>
            <a:ext cx="3108960" cy="36576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望ましい対応</a:t>
            </a:r>
            <a:endParaRPr lang="en-US" sz="1250" dirty="0"/>
          </a:p>
        </p:txBody>
      </p:sp>
      <p:sp>
        <p:nvSpPr>
          <p:cNvPr id="17" name="Text 12"/>
          <p:cNvSpPr/>
          <p:nvPr/>
        </p:nvSpPr>
        <p:spPr>
          <a:xfrm>
            <a:off x="491032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協議の申入れを記録し誠実に対応</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コスト上昇の根拠を確認</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上長・購買・法務へ。稟議要否を判断</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結論／保留・次回協議を記録</a:t>
            </a:r>
            <a:endParaRPr lang="en-US" sz="1080" dirty="0"/>
          </a:p>
        </p:txBody>
      </p:sp>
      <p:sp>
        <p:nvSpPr>
          <p:cNvPr id="18" name="Text 13"/>
          <p:cNvSpPr/>
          <p:nvPr/>
        </p:nvSpPr>
        <p:spPr>
          <a:xfrm>
            <a:off x="502920" y="4370832"/>
            <a:ext cx="8138160" cy="36576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結論：協議を一方的に拒むことはできない。応じられない場合も協議に応じ、説明・情報提供を行い、理由と経緯を記録に残す。</a:t>
            </a:r>
            <a:endParaRPr lang="en-US" sz="1050" dirty="0"/>
          </a:p>
        </p:txBody>
      </p:sp>
      <p:sp>
        <p:nvSpPr>
          <p:cNvPr id="19"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0"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34 / 37</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92608"/>
            <a:ext cx="73152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ケーススタディ 6</a:t>
            </a:r>
            <a:endParaRPr lang="en-US" sz="1250" dirty="0"/>
          </a:p>
        </p:txBody>
      </p:sp>
      <p:sp>
        <p:nvSpPr>
          <p:cNvPr id="3" name="Text 1"/>
          <p:cNvSpPr/>
          <p:nvPr/>
        </p:nvSpPr>
        <p:spPr>
          <a:xfrm>
            <a:off x="502920" y="548640"/>
            <a:ext cx="8183880" cy="548640"/>
          </a:xfrm>
          <a:prstGeom prst="rect">
            <a:avLst/>
          </a:prstGeom>
          <a:noFill/>
          <a:ln/>
        </p:spPr>
        <p:txBody>
          <a:bodyPr wrap="square" lIns="0" tIns="0" rIns="0" bIns="0" rtlCol="0" anchor="ctr"/>
          <a:lstStyle/>
          <a:p>
            <a:pPr indent="0" marL="0">
              <a:buNone/>
            </a:pPr>
            <a:r>
              <a:rPr lang="en-US" sz="2300" b="1" dirty="0">
                <a:solidFill>
                  <a:srgbClr val="16314F"/>
                </a:solidFill>
                <a:latin typeface="Meiryo" pitchFamily="34" charset="0"/>
                <a:ea typeface="Meiryo" pitchFamily="34" charset="-122"/>
                <a:cs typeface="Meiryo" pitchFamily="34" charset="-120"/>
              </a:rPr>
              <a:t>手形払・支払条件の問題</a:t>
            </a:r>
            <a:endParaRPr lang="en-US" sz="2300" dirty="0"/>
          </a:p>
        </p:txBody>
      </p:sp>
      <p:sp>
        <p:nvSpPr>
          <p:cNvPr id="4" name="Shape 2"/>
          <p:cNvSpPr/>
          <p:nvPr/>
        </p:nvSpPr>
        <p:spPr>
          <a:xfrm>
            <a:off x="502920" y="1225296"/>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31520" y="1426464"/>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57707" y="1552651"/>
            <a:ext cx="168250" cy="168250"/>
          </a:xfrm>
          <a:prstGeom prst="rect">
            <a:avLst/>
          </a:prstGeom>
        </p:spPr>
      </p:pic>
      <p:sp>
        <p:nvSpPr>
          <p:cNvPr id="7" name="Text 4"/>
          <p:cNvSpPr/>
          <p:nvPr/>
        </p:nvSpPr>
        <p:spPr>
          <a:xfrm>
            <a:off x="1298448" y="1298448"/>
            <a:ext cx="7178040" cy="932688"/>
          </a:xfrm>
          <a:prstGeom prst="rect">
            <a:avLst/>
          </a:prstGeom>
          <a:noFill/>
          <a:ln/>
        </p:spPr>
        <p:txBody>
          <a:bodyPr wrap="square" lIns="0" tIns="0" rIns="0" bIns="0" rtlCol="0" anchor="ctr"/>
          <a:lstStyle/>
          <a:p>
            <a:pPr indent="0" marL="0">
              <a:lnSpc>
                <a:spcPct val="116000"/>
              </a:lnSpc>
              <a:buNone/>
            </a:pPr>
            <a:r>
              <a:rPr lang="en-US" sz="1230" dirty="0">
                <a:solidFill>
                  <a:srgbClr val="263238"/>
                </a:solidFill>
                <a:latin typeface="Meiryo" pitchFamily="34" charset="0"/>
                <a:ea typeface="Meiryo" pitchFamily="34" charset="-122"/>
                <a:cs typeface="Meiryo" pitchFamily="34" charset="-120"/>
              </a:rPr>
              <a:t>担当者は従来どおり手形払を前提に発注しようとしている。相手方からは現金払い、または期日までに満額現金化できる方法を求められている。</a:t>
            </a:r>
            <a:endParaRPr lang="en-US" sz="1230" dirty="0"/>
          </a:p>
        </p:txBody>
      </p:sp>
      <p:sp>
        <p:nvSpPr>
          <p:cNvPr id="8" name="Shape 5"/>
          <p:cNvSpPr/>
          <p:nvPr/>
        </p:nvSpPr>
        <p:spPr>
          <a:xfrm>
            <a:off x="502920" y="2432304"/>
            <a:ext cx="3977640" cy="1792224"/>
          </a:xfrm>
          <a:prstGeom prst="roundRect">
            <a:avLst>
              <a:gd name="adj" fmla="val 4082"/>
            </a:avLst>
          </a:prstGeom>
          <a:solidFill>
            <a:srgbClr val="FBEBE9"/>
          </a:solidFill>
          <a:ln/>
          <a:effectLst>
            <a:outerShdw sx="100000" sy="100000" kx="0" ky="0" algn="bl" rotWithShape="0" blurRad="88900" dist="38100" dir="5400000">
              <a:srgbClr val="7A8794">
                <a:alpha val="22000"/>
              </a:srgbClr>
            </a:outerShdw>
          </a:effectLst>
        </p:spPr>
      </p:sp>
      <p:sp>
        <p:nvSpPr>
          <p:cNvPr id="9" name="Shape 6"/>
          <p:cNvSpPr/>
          <p:nvPr/>
        </p:nvSpPr>
        <p:spPr>
          <a:xfrm>
            <a:off x="713232" y="2615184"/>
            <a:ext cx="365760" cy="365760"/>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822960" y="2724912"/>
            <a:ext cx="146304" cy="146304"/>
          </a:xfrm>
          <a:prstGeom prst="rect">
            <a:avLst/>
          </a:prstGeom>
        </p:spPr>
      </p:pic>
      <p:sp>
        <p:nvSpPr>
          <p:cNvPr id="11" name="Text 7"/>
          <p:cNvSpPr/>
          <p:nvPr/>
        </p:nvSpPr>
        <p:spPr>
          <a:xfrm>
            <a:off x="1207008" y="2615184"/>
            <a:ext cx="3108960" cy="36576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論点</a:t>
            </a:r>
            <a:endParaRPr lang="en-US" sz="1250" dirty="0"/>
          </a:p>
        </p:txBody>
      </p:sp>
      <p:sp>
        <p:nvSpPr>
          <p:cNvPr id="12" name="Text 8"/>
          <p:cNvSpPr/>
          <p:nvPr/>
        </p:nvSpPr>
        <p:spPr>
          <a:xfrm>
            <a:off x="74980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手形払の禁止</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支払方法の見直し不足</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期日までに満額現金化できるか</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電子記録債権等でも要注意</a:t>
            </a:r>
            <a:endParaRPr lang="en-US" sz="1080" dirty="0"/>
          </a:p>
        </p:txBody>
      </p:sp>
      <p:sp>
        <p:nvSpPr>
          <p:cNvPr id="13" name="Shape 9"/>
          <p:cNvSpPr/>
          <p:nvPr/>
        </p:nvSpPr>
        <p:spPr>
          <a:xfrm>
            <a:off x="4663440" y="2432304"/>
            <a:ext cx="3977640" cy="1792224"/>
          </a:xfrm>
          <a:prstGeom prst="roundRect">
            <a:avLst>
              <a:gd name="adj" fmla="val 4082"/>
            </a:avLst>
          </a:prstGeom>
          <a:solidFill>
            <a:srgbClr val="EAF1EC"/>
          </a:solidFill>
          <a:ln/>
          <a:effectLst>
            <a:outerShdw sx="100000" sy="100000" kx="0" ky="0" algn="bl" rotWithShape="0" blurRad="88900" dist="38100" dir="5400000">
              <a:srgbClr val="7A8794">
                <a:alpha val="22000"/>
              </a:srgbClr>
            </a:outerShdw>
          </a:effectLst>
        </p:spPr>
      </p:sp>
      <p:sp>
        <p:nvSpPr>
          <p:cNvPr id="14" name="Shape 10"/>
          <p:cNvSpPr/>
          <p:nvPr/>
        </p:nvSpPr>
        <p:spPr>
          <a:xfrm>
            <a:off x="4873752" y="2615184"/>
            <a:ext cx="365760" cy="365760"/>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5" name="Image 2" descr="preencoded.png">    </p:cNvPr>
          <p:cNvPicPr>
            <a:picLocks noChangeAspect="1"/>
          </p:cNvPicPr>
          <p:nvPr/>
        </p:nvPicPr>
        <p:blipFill>
          <a:blip r:embed="rId3"/>
          <a:stretch>
            <a:fillRect/>
          </a:stretch>
        </p:blipFill>
        <p:spPr>
          <a:xfrm>
            <a:off x="4983480" y="2724912"/>
            <a:ext cx="146304" cy="146304"/>
          </a:xfrm>
          <a:prstGeom prst="rect">
            <a:avLst/>
          </a:prstGeom>
        </p:spPr>
      </p:pic>
      <p:sp>
        <p:nvSpPr>
          <p:cNvPr id="16" name="Text 11"/>
          <p:cNvSpPr/>
          <p:nvPr/>
        </p:nvSpPr>
        <p:spPr>
          <a:xfrm>
            <a:off x="5367528" y="2615184"/>
            <a:ext cx="3108960" cy="36576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望ましい対応</a:t>
            </a:r>
            <a:endParaRPr lang="en-US" sz="1250" dirty="0"/>
          </a:p>
        </p:txBody>
      </p:sp>
      <p:sp>
        <p:nvSpPr>
          <p:cNvPr id="17" name="Text 12"/>
          <p:cNvSpPr/>
          <p:nvPr/>
        </p:nvSpPr>
        <p:spPr>
          <a:xfrm>
            <a:off x="4910328" y="3035808"/>
            <a:ext cx="3520440" cy="1133856"/>
          </a:xfrm>
          <a:prstGeom prst="rect">
            <a:avLst/>
          </a:prstGeom>
          <a:noFill/>
          <a:ln/>
        </p:spPr>
        <p:txBody>
          <a:bodyPr wrap="square" lIns="0" tIns="0" rIns="0" bIns="0" rtlCol="0" anchor="ctr"/>
          <a:lstStyle/>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手形前提をやめ支払方法を見直す</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期日までに満額・現金で支払う設計</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決済手数料を相手負担にしない</a:t>
            </a:r>
            <a:endParaRPr lang="en-US" sz="1080" dirty="0"/>
          </a:p>
          <a:p>
            <a:pPr marL="342900" indent="-342900">
              <a:lnSpc>
                <a:spcPct val="112000"/>
              </a:lnSpc>
              <a:spcAft>
                <a:spcPts val="300"/>
              </a:spcAft>
              <a:buSzPct val="100000"/>
              <a:buChar char="•"/>
            </a:pPr>
            <a:r>
              <a:rPr lang="en-US" sz="1080" dirty="0">
                <a:solidFill>
                  <a:srgbClr val="263238"/>
                </a:solidFill>
                <a:latin typeface="Meiryo" pitchFamily="34" charset="0"/>
                <a:ea typeface="Meiryo" pitchFamily="34" charset="-122"/>
                <a:cs typeface="Meiryo" pitchFamily="34" charset="-120"/>
              </a:rPr>
              <a:t>経理と連携し条件を整備</a:t>
            </a:r>
            <a:endParaRPr lang="en-US" sz="1080" dirty="0"/>
          </a:p>
        </p:txBody>
      </p:sp>
      <p:sp>
        <p:nvSpPr>
          <p:cNvPr id="18" name="Text 13"/>
          <p:cNvSpPr/>
          <p:nvPr/>
        </p:nvSpPr>
        <p:spPr>
          <a:xfrm>
            <a:off x="502920" y="4370832"/>
            <a:ext cx="8138160" cy="36576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結論：従来どおりの手形払はできない。期日までに満額を現金で受け取れる支払方法へ。</a:t>
            </a:r>
            <a:endParaRPr lang="en-US" sz="1050" dirty="0"/>
          </a:p>
        </p:txBody>
      </p:sp>
      <p:sp>
        <p:nvSpPr>
          <p:cNvPr id="19"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0"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35 / 37</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日常行動チェックリスト</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発注のたびに、この問いを</a:t>
            </a:r>
            <a:endParaRPr lang="en-US" sz="2500" dirty="0"/>
          </a:p>
        </p:txBody>
      </p:sp>
      <p:sp>
        <p:nvSpPr>
          <p:cNvPr id="4" name="Shape 2"/>
          <p:cNvSpPr/>
          <p:nvPr/>
        </p:nvSpPr>
        <p:spPr>
          <a:xfrm>
            <a:off x="502920" y="1335024"/>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5" name="Shape 3"/>
          <p:cNvSpPr/>
          <p:nvPr/>
        </p:nvSpPr>
        <p:spPr>
          <a:xfrm>
            <a:off x="621792" y="1453896"/>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709574" y="1541678"/>
            <a:ext cx="117043" cy="117043"/>
          </a:xfrm>
          <a:prstGeom prst="rect">
            <a:avLst/>
          </a:prstGeom>
        </p:spPr>
      </p:pic>
      <p:sp>
        <p:nvSpPr>
          <p:cNvPr id="7" name="Text 4"/>
          <p:cNvSpPr/>
          <p:nvPr/>
        </p:nvSpPr>
        <p:spPr>
          <a:xfrm>
            <a:off x="1014984" y="1335024"/>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この取引は対象取引か、相手の規模を確認したか</a:t>
            </a:r>
            <a:endParaRPr lang="en-US" sz="1020" dirty="0"/>
          </a:p>
        </p:txBody>
      </p:sp>
      <p:sp>
        <p:nvSpPr>
          <p:cNvPr id="8" name="Shape 5"/>
          <p:cNvSpPr/>
          <p:nvPr/>
        </p:nvSpPr>
        <p:spPr>
          <a:xfrm>
            <a:off x="502920" y="1956816"/>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9" name="Shape 6"/>
          <p:cNvSpPr/>
          <p:nvPr/>
        </p:nvSpPr>
        <p:spPr>
          <a:xfrm>
            <a:off x="621792" y="2075688"/>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0" name="Image 1" descr="preencoded.png">    </p:cNvPr>
          <p:cNvPicPr>
            <a:picLocks noChangeAspect="1"/>
          </p:cNvPicPr>
          <p:nvPr/>
        </p:nvPicPr>
        <p:blipFill>
          <a:blip r:embed="rId2"/>
          <a:stretch>
            <a:fillRect/>
          </a:stretch>
        </p:blipFill>
        <p:spPr>
          <a:xfrm>
            <a:off x="709574" y="2163470"/>
            <a:ext cx="117043" cy="117043"/>
          </a:xfrm>
          <a:prstGeom prst="rect">
            <a:avLst/>
          </a:prstGeom>
        </p:spPr>
      </p:pic>
      <p:sp>
        <p:nvSpPr>
          <p:cNvPr id="11" name="Text 7"/>
          <p:cNvSpPr/>
          <p:nvPr/>
        </p:nvSpPr>
        <p:spPr>
          <a:xfrm>
            <a:off x="1014984" y="1956816"/>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給付内容・代金・支払期日・検収条件を明示したか</a:t>
            </a:r>
            <a:endParaRPr lang="en-US" sz="1020" dirty="0"/>
          </a:p>
        </p:txBody>
      </p:sp>
      <p:sp>
        <p:nvSpPr>
          <p:cNvPr id="12" name="Shape 8"/>
          <p:cNvSpPr/>
          <p:nvPr/>
        </p:nvSpPr>
        <p:spPr>
          <a:xfrm>
            <a:off x="502920" y="2578608"/>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13" name="Shape 9"/>
          <p:cNvSpPr/>
          <p:nvPr/>
        </p:nvSpPr>
        <p:spPr>
          <a:xfrm>
            <a:off x="621792" y="2697480"/>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4" name="Image 2" descr="preencoded.png">    </p:cNvPr>
          <p:cNvPicPr>
            <a:picLocks noChangeAspect="1"/>
          </p:cNvPicPr>
          <p:nvPr/>
        </p:nvPicPr>
        <p:blipFill>
          <a:blip r:embed="rId3"/>
          <a:stretch>
            <a:fillRect/>
          </a:stretch>
        </p:blipFill>
        <p:spPr>
          <a:xfrm>
            <a:off x="709574" y="2785262"/>
            <a:ext cx="117043" cy="117043"/>
          </a:xfrm>
          <a:prstGeom prst="rect">
            <a:avLst/>
          </a:prstGeom>
        </p:spPr>
      </p:pic>
      <p:sp>
        <p:nvSpPr>
          <p:cNvPr id="15" name="Text 10"/>
          <p:cNvSpPr/>
          <p:nvPr/>
        </p:nvSpPr>
        <p:spPr>
          <a:xfrm>
            <a:off x="1014984" y="2578608"/>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口頭発注のまま放置していないか</a:t>
            </a:r>
            <a:endParaRPr lang="en-US" sz="1020" dirty="0"/>
          </a:p>
        </p:txBody>
      </p:sp>
      <p:sp>
        <p:nvSpPr>
          <p:cNvPr id="16" name="Shape 11"/>
          <p:cNvSpPr/>
          <p:nvPr/>
        </p:nvSpPr>
        <p:spPr>
          <a:xfrm>
            <a:off x="502920" y="3200400"/>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17" name="Shape 12"/>
          <p:cNvSpPr/>
          <p:nvPr/>
        </p:nvSpPr>
        <p:spPr>
          <a:xfrm>
            <a:off x="621792" y="3319272"/>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18" name="Image 3" descr="preencoded.png">    </p:cNvPr>
          <p:cNvPicPr>
            <a:picLocks noChangeAspect="1"/>
          </p:cNvPicPr>
          <p:nvPr/>
        </p:nvPicPr>
        <p:blipFill>
          <a:blip r:embed="rId4"/>
          <a:stretch>
            <a:fillRect/>
          </a:stretch>
        </p:blipFill>
        <p:spPr>
          <a:xfrm>
            <a:off x="709574" y="3407054"/>
            <a:ext cx="117043" cy="117043"/>
          </a:xfrm>
          <a:prstGeom prst="rect">
            <a:avLst/>
          </a:prstGeom>
        </p:spPr>
      </p:pic>
      <p:sp>
        <p:nvSpPr>
          <p:cNvPr id="19" name="Text 13"/>
          <p:cNvSpPr/>
          <p:nvPr/>
        </p:nvSpPr>
        <p:spPr>
          <a:xfrm>
            <a:off x="1014984" y="3200400"/>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受領日から60日以内に、満額を支払う予定か</a:t>
            </a:r>
            <a:endParaRPr lang="en-US" sz="1020" dirty="0"/>
          </a:p>
        </p:txBody>
      </p:sp>
      <p:sp>
        <p:nvSpPr>
          <p:cNvPr id="20" name="Shape 14"/>
          <p:cNvSpPr/>
          <p:nvPr/>
        </p:nvSpPr>
        <p:spPr>
          <a:xfrm>
            <a:off x="502920" y="3822192"/>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21" name="Shape 15"/>
          <p:cNvSpPr/>
          <p:nvPr/>
        </p:nvSpPr>
        <p:spPr>
          <a:xfrm>
            <a:off x="621792" y="3941064"/>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22" name="Image 4" descr="preencoded.png">    </p:cNvPr>
          <p:cNvPicPr>
            <a:picLocks noChangeAspect="1"/>
          </p:cNvPicPr>
          <p:nvPr/>
        </p:nvPicPr>
        <p:blipFill>
          <a:blip r:embed="rId5"/>
          <a:stretch>
            <a:fillRect/>
          </a:stretch>
        </p:blipFill>
        <p:spPr>
          <a:xfrm>
            <a:off x="709574" y="4028846"/>
            <a:ext cx="117043" cy="117043"/>
          </a:xfrm>
          <a:prstGeom prst="rect">
            <a:avLst/>
          </a:prstGeom>
        </p:spPr>
      </p:pic>
      <p:sp>
        <p:nvSpPr>
          <p:cNvPr id="23" name="Text 16"/>
          <p:cNvSpPr/>
          <p:nvPr/>
        </p:nvSpPr>
        <p:spPr>
          <a:xfrm>
            <a:off x="1014984" y="3822192"/>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手形払・現金化困難な決済になっていないか</a:t>
            </a:r>
            <a:endParaRPr lang="en-US" sz="1020" dirty="0"/>
          </a:p>
        </p:txBody>
      </p:sp>
      <p:sp>
        <p:nvSpPr>
          <p:cNvPr id="24" name="Shape 17"/>
          <p:cNvSpPr/>
          <p:nvPr/>
        </p:nvSpPr>
        <p:spPr>
          <a:xfrm>
            <a:off x="4663440" y="1335024"/>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25" name="Shape 18"/>
          <p:cNvSpPr/>
          <p:nvPr/>
        </p:nvSpPr>
        <p:spPr>
          <a:xfrm>
            <a:off x="4782312" y="1453896"/>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26" name="Image 5" descr="preencoded.png">    </p:cNvPr>
          <p:cNvPicPr>
            <a:picLocks noChangeAspect="1"/>
          </p:cNvPicPr>
          <p:nvPr/>
        </p:nvPicPr>
        <p:blipFill>
          <a:blip r:embed="rId6"/>
          <a:stretch>
            <a:fillRect/>
          </a:stretch>
        </p:blipFill>
        <p:spPr>
          <a:xfrm>
            <a:off x="4870094" y="1541678"/>
            <a:ext cx="117043" cy="117043"/>
          </a:xfrm>
          <a:prstGeom prst="rect">
            <a:avLst/>
          </a:prstGeom>
        </p:spPr>
      </p:pic>
      <p:sp>
        <p:nvSpPr>
          <p:cNvPr id="27" name="Text 19"/>
          <p:cNvSpPr/>
          <p:nvPr/>
        </p:nvSpPr>
        <p:spPr>
          <a:xfrm>
            <a:off x="5175504" y="1335024"/>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発注後に一方的な減額・変更・やり直しをしていないか</a:t>
            </a:r>
            <a:endParaRPr lang="en-US" sz="1020" dirty="0"/>
          </a:p>
        </p:txBody>
      </p:sp>
      <p:sp>
        <p:nvSpPr>
          <p:cNvPr id="28" name="Shape 20"/>
          <p:cNvSpPr/>
          <p:nvPr/>
        </p:nvSpPr>
        <p:spPr>
          <a:xfrm>
            <a:off x="4663440" y="1956816"/>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29" name="Shape 21"/>
          <p:cNvSpPr/>
          <p:nvPr/>
        </p:nvSpPr>
        <p:spPr>
          <a:xfrm>
            <a:off x="4782312" y="2075688"/>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30" name="Image 6" descr="preencoded.png">    </p:cNvPr>
          <p:cNvPicPr>
            <a:picLocks noChangeAspect="1"/>
          </p:cNvPicPr>
          <p:nvPr/>
        </p:nvPicPr>
        <p:blipFill>
          <a:blip r:embed="rId7"/>
          <a:stretch>
            <a:fillRect/>
          </a:stretch>
        </p:blipFill>
        <p:spPr>
          <a:xfrm>
            <a:off x="4870094" y="2163470"/>
            <a:ext cx="117043" cy="117043"/>
          </a:xfrm>
          <a:prstGeom prst="rect">
            <a:avLst/>
          </a:prstGeom>
        </p:spPr>
      </p:pic>
      <p:sp>
        <p:nvSpPr>
          <p:cNvPr id="31" name="Text 22"/>
          <p:cNvSpPr/>
          <p:nvPr/>
        </p:nvSpPr>
        <p:spPr>
          <a:xfrm>
            <a:off x="5175504" y="1956816"/>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価格協議の申入れを無視・先延ばししていないか</a:t>
            </a:r>
            <a:endParaRPr lang="en-US" sz="1020" dirty="0"/>
          </a:p>
        </p:txBody>
      </p:sp>
      <p:sp>
        <p:nvSpPr>
          <p:cNvPr id="32" name="Shape 23"/>
          <p:cNvSpPr/>
          <p:nvPr/>
        </p:nvSpPr>
        <p:spPr>
          <a:xfrm>
            <a:off x="4663440" y="2578608"/>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33" name="Shape 24"/>
          <p:cNvSpPr/>
          <p:nvPr/>
        </p:nvSpPr>
        <p:spPr>
          <a:xfrm>
            <a:off x="4782312" y="2697480"/>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34" name="Image 7" descr="preencoded.png">    </p:cNvPr>
          <p:cNvPicPr>
            <a:picLocks noChangeAspect="1"/>
          </p:cNvPicPr>
          <p:nvPr/>
        </p:nvPicPr>
        <p:blipFill>
          <a:blip r:embed="rId8"/>
          <a:stretch>
            <a:fillRect/>
          </a:stretch>
        </p:blipFill>
        <p:spPr>
          <a:xfrm>
            <a:off x="4870094" y="2785262"/>
            <a:ext cx="117043" cy="117043"/>
          </a:xfrm>
          <a:prstGeom prst="rect">
            <a:avLst/>
          </a:prstGeom>
        </p:spPr>
      </p:pic>
      <p:sp>
        <p:nvSpPr>
          <p:cNvPr id="35" name="Text 25"/>
          <p:cNvSpPr/>
          <p:nvPr/>
        </p:nvSpPr>
        <p:spPr>
          <a:xfrm>
            <a:off x="5175504" y="2578608"/>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協賛・購入・無償対応を不当に求めていないか</a:t>
            </a:r>
            <a:endParaRPr lang="en-US" sz="1020" dirty="0"/>
          </a:p>
        </p:txBody>
      </p:sp>
      <p:sp>
        <p:nvSpPr>
          <p:cNvPr id="36" name="Shape 26"/>
          <p:cNvSpPr/>
          <p:nvPr/>
        </p:nvSpPr>
        <p:spPr>
          <a:xfrm>
            <a:off x="4663440" y="3200400"/>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37" name="Shape 27"/>
          <p:cNvSpPr/>
          <p:nvPr/>
        </p:nvSpPr>
        <p:spPr>
          <a:xfrm>
            <a:off x="4782312" y="3319272"/>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38" name="Image 8" descr="preencoded.png">    </p:cNvPr>
          <p:cNvPicPr>
            <a:picLocks noChangeAspect="1"/>
          </p:cNvPicPr>
          <p:nvPr/>
        </p:nvPicPr>
        <p:blipFill>
          <a:blip r:embed="rId9"/>
          <a:stretch>
            <a:fillRect/>
          </a:stretch>
        </p:blipFill>
        <p:spPr>
          <a:xfrm>
            <a:off x="4870094" y="3407054"/>
            <a:ext cx="117043" cy="117043"/>
          </a:xfrm>
          <a:prstGeom prst="rect">
            <a:avLst/>
          </a:prstGeom>
        </p:spPr>
      </p:pic>
      <p:sp>
        <p:nvSpPr>
          <p:cNvPr id="39" name="Text 28"/>
          <p:cNvSpPr/>
          <p:nvPr/>
        </p:nvSpPr>
        <p:spPr>
          <a:xfrm>
            <a:off x="5175504" y="3200400"/>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変更・協議・支払の記録を残したか</a:t>
            </a:r>
            <a:endParaRPr lang="en-US" sz="1020" dirty="0"/>
          </a:p>
        </p:txBody>
      </p:sp>
      <p:sp>
        <p:nvSpPr>
          <p:cNvPr id="40" name="Shape 29"/>
          <p:cNvSpPr/>
          <p:nvPr/>
        </p:nvSpPr>
        <p:spPr>
          <a:xfrm>
            <a:off x="4663440" y="3822192"/>
            <a:ext cx="3977640" cy="530352"/>
          </a:xfrm>
          <a:prstGeom prst="roundRect">
            <a:avLst>
              <a:gd name="adj" fmla="val 12069"/>
            </a:avLst>
          </a:prstGeom>
          <a:solidFill>
            <a:srgbClr val="FFFFFF"/>
          </a:solidFill>
          <a:ln/>
          <a:effectLst>
            <a:outerShdw sx="100000" sy="100000" kx="0" ky="0" algn="bl" rotWithShape="0" blurRad="63500" dist="25400" dir="5400000">
              <a:srgbClr val="9AA6B2">
                <a:alpha val="18000"/>
              </a:srgbClr>
            </a:outerShdw>
          </a:effectLst>
        </p:spPr>
      </p:sp>
      <p:sp>
        <p:nvSpPr>
          <p:cNvPr id="41" name="Shape 30"/>
          <p:cNvSpPr/>
          <p:nvPr/>
        </p:nvSpPr>
        <p:spPr>
          <a:xfrm>
            <a:off x="4782312" y="3941064"/>
            <a:ext cx="292608" cy="29260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42" name="Image 9" descr="preencoded.png">    </p:cNvPr>
          <p:cNvPicPr>
            <a:picLocks noChangeAspect="1"/>
          </p:cNvPicPr>
          <p:nvPr/>
        </p:nvPicPr>
        <p:blipFill>
          <a:blip r:embed="rId10"/>
          <a:stretch>
            <a:fillRect/>
          </a:stretch>
        </p:blipFill>
        <p:spPr>
          <a:xfrm>
            <a:off x="4870094" y="4028846"/>
            <a:ext cx="117043" cy="117043"/>
          </a:xfrm>
          <a:prstGeom prst="rect">
            <a:avLst/>
          </a:prstGeom>
        </p:spPr>
      </p:pic>
      <p:sp>
        <p:nvSpPr>
          <p:cNvPr id="43" name="Text 31"/>
          <p:cNvSpPr/>
          <p:nvPr/>
        </p:nvSpPr>
        <p:spPr>
          <a:xfrm>
            <a:off x="5175504" y="3822192"/>
            <a:ext cx="3401568" cy="530352"/>
          </a:xfrm>
          <a:prstGeom prst="rect">
            <a:avLst/>
          </a:prstGeom>
          <a:noFill/>
          <a:ln/>
        </p:spPr>
        <p:txBody>
          <a:bodyPr wrap="square" lIns="0" tIns="0" rIns="0" bIns="0" rtlCol="0" anchor="ctr"/>
          <a:lstStyle/>
          <a:p>
            <a:pPr indent="0" marL="0">
              <a:buNone/>
            </a:pPr>
            <a:r>
              <a:rPr lang="en-US" sz="1020" dirty="0">
                <a:solidFill>
                  <a:srgbClr val="263238"/>
                </a:solidFill>
                <a:latin typeface="Meiryo" pitchFamily="34" charset="0"/>
                <a:ea typeface="Meiryo" pitchFamily="34" charset="-122"/>
                <a:cs typeface="Meiryo" pitchFamily="34" charset="-120"/>
              </a:rPr>
              <a:t>迷ったら独断せず、相談・報告したか</a:t>
            </a:r>
            <a:endParaRPr lang="en-US" sz="1020" dirty="0"/>
          </a:p>
        </p:txBody>
      </p:sp>
      <p:sp>
        <p:nvSpPr>
          <p:cNvPr id="44" name="Text 32"/>
          <p:cNvSpPr/>
          <p:nvPr/>
        </p:nvSpPr>
        <p:spPr>
          <a:xfrm>
            <a:off x="502920" y="4572000"/>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1つでも「いいえ」があれば、発注前に立ち止まって確認・相談しましょう。</a:t>
            </a:r>
            <a:endParaRPr lang="en-US" sz="1050" dirty="0"/>
          </a:p>
        </p:txBody>
      </p:sp>
      <p:sp>
        <p:nvSpPr>
          <p:cNvPr id="46" name="Text 33"/>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47" name="Text 34"/>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36 / 37</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548640" y="457200"/>
            <a:ext cx="7315200" cy="310896"/>
          </a:xfrm>
          <a:prstGeom prst="rect">
            <a:avLst/>
          </a:prstGeom>
          <a:noFill/>
          <a:ln/>
        </p:spPr>
        <p:txBody>
          <a:bodyPr wrap="square" lIns="0" tIns="0" rIns="0" bIns="0" rtlCol="0" anchor="ctr"/>
          <a:lstStyle/>
          <a:p>
            <a:pPr indent="0" marL="0">
              <a:buNone/>
            </a:pPr>
            <a:r>
              <a:rPr lang="en-US" sz="1300" b="1" dirty="0">
                <a:solidFill>
                  <a:srgbClr val="E7C77B"/>
                </a:solidFill>
                <a:latin typeface="Meiryo" pitchFamily="34" charset="0"/>
                <a:ea typeface="Meiryo" pitchFamily="34" charset="-122"/>
                <a:cs typeface="Meiryo" pitchFamily="34" charset="-120"/>
              </a:rPr>
              <a:t>行動原則</a:t>
            </a:r>
            <a:endParaRPr lang="en-US" sz="1300" dirty="0"/>
          </a:p>
        </p:txBody>
      </p:sp>
      <p:sp>
        <p:nvSpPr>
          <p:cNvPr id="3" name="Text 1"/>
          <p:cNvSpPr/>
          <p:nvPr/>
        </p:nvSpPr>
        <p:spPr>
          <a:xfrm>
            <a:off x="548640" y="786384"/>
            <a:ext cx="8046720" cy="512064"/>
          </a:xfrm>
          <a:prstGeom prst="rect">
            <a:avLst/>
          </a:prstGeom>
          <a:noFill/>
          <a:ln/>
        </p:spPr>
        <p:txBody>
          <a:bodyPr wrap="square" lIns="0" tIns="0" rIns="0" bIns="0" rtlCol="0" anchor="ctr"/>
          <a:lstStyle/>
          <a:p>
            <a:pPr indent="0" marL="0">
              <a:buNone/>
            </a:pPr>
            <a:r>
              <a:rPr lang="en-US" sz="2300" b="1" dirty="0">
                <a:solidFill>
                  <a:srgbClr val="FFFFFF"/>
                </a:solidFill>
                <a:latin typeface="Meiryo" pitchFamily="34" charset="0"/>
                <a:ea typeface="Meiryo" pitchFamily="34" charset="-122"/>
                <a:cs typeface="Meiryo" pitchFamily="34" charset="-120"/>
              </a:rPr>
              <a:t>発注担当者が守る5つの原則</a:t>
            </a:r>
            <a:endParaRPr lang="en-US" sz="2300" dirty="0"/>
          </a:p>
        </p:txBody>
      </p:sp>
      <p:sp>
        <p:nvSpPr>
          <p:cNvPr id="4" name="Shape 2"/>
          <p:cNvSpPr/>
          <p:nvPr/>
        </p:nvSpPr>
        <p:spPr>
          <a:xfrm>
            <a:off x="640080" y="1426464"/>
            <a:ext cx="365760" cy="365760"/>
          </a:xfrm>
          <a:prstGeom prst="ellipse">
            <a:avLst/>
          </a:prstGeom>
          <a:solidFill>
            <a:srgbClr val="B58A3A"/>
          </a:solidFill>
          <a:ln/>
        </p:spPr>
      </p:sp>
      <p:sp>
        <p:nvSpPr>
          <p:cNvPr id="5" name="Text 3"/>
          <p:cNvSpPr/>
          <p:nvPr/>
        </p:nvSpPr>
        <p:spPr>
          <a:xfrm>
            <a:off x="640080" y="1426464"/>
            <a:ext cx="365760" cy="36576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1</a:t>
            </a:r>
            <a:endParaRPr lang="en-US" sz="1300" dirty="0"/>
          </a:p>
        </p:txBody>
      </p:sp>
      <p:sp>
        <p:nvSpPr>
          <p:cNvPr id="6" name="Text 4"/>
          <p:cNvSpPr/>
          <p:nvPr/>
        </p:nvSpPr>
        <p:spPr>
          <a:xfrm>
            <a:off x="1152144" y="1399032"/>
            <a:ext cx="7315200" cy="420624"/>
          </a:xfrm>
          <a:prstGeom prst="rect">
            <a:avLst/>
          </a:prstGeom>
          <a:noFill/>
          <a:ln/>
        </p:spPr>
        <p:txBody>
          <a:bodyPr wrap="square" lIns="0" tIns="0" rIns="0" bIns="0" rtlCol="0" anchor="ctr"/>
          <a:lstStyle/>
          <a:p>
            <a:pPr indent="0" marL="0">
              <a:buNone/>
            </a:pPr>
            <a:r>
              <a:rPr lang="en-US" sz="1300" dirty="0">
                <a:solidFill>
                  <a:srgbClr val="FFFFFF"/>
                </a:solidFill>
                <a:latin typeface="Meiryo" pitchFamily="34" charset="0"/>
                <a:ea typeface="Meiryo" pitchFamily="34" charset="-122"/>
                <a:cs typeface="Meiryo" pitchFamily="34" charset="-120"/>
              </a:rPr>
              <a:t>対等な取引関係を前提に、発注前に対象取引かを確認する</a:t>
            </a:r>
            <a:endParaRPr lang="en-US" sz="1300" dirty="0"/>
          </a:p>
        </p:txBody>
      </p:sp>
      <p:sp>
        <p:nvSpPr>
          <p:cNvPr id="7" name="Shape 5"/>
          <p:cNvSpPr/>
          <p:nvPr/>
        </p:nvSpPr>
        <p:spPr>
          <a:xfrm>
            <a:off x="640080" y="1901952"/>
            <a:ext cx="365760" cy="365760"/>
          </a:xfrm>
          <a:prstGeom prst="ellipse">
            <a:avLst/>
          </a:prstGeom>
          <a:solidFill>
            <a:srgbClr val="B58A3A"/>
          </a:solidFill>
          <a:ln/>
        </p:spPr>
      </p:sp>
      <p:sp>
        <p:nvSpPr>
          <p:cNvPr id="8" name="Text 6"/>
          <p:cNvSpPr/>
          <p:nvPr/>
        </p:nvSpPr>
        <p:spPr>
          <a:xfrm>
            <a:off x="640080" y="1901952"/>
            <a:ext cx="365760" cy="36576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2</a:t>
            </a:r>
            <a:endParaRPr lang="en-US" sz="1300" dirty="0"/>
          </a:p>
        </p:txBody>
      </p:sp>
      <p:sp>
        <p:nvSpPr>
          <p:cNvPr id="9" name="Text 7"/>
          <p:cNvSpPr/>
          <p:nvPr/>
        </p:nvSpPr>
        <p:spPr>
          <a:xfrm>
            <a:off x="1152144" y="1874520"/>
            <a:ext cx="7315200" cy="420624"/>
          </a:xfrm>
          <a:prstGeom prst="rect">
            <a:avLst/>
          </a:prstGeom>
          <a:noFill/>
          <a:ln/>
        </p:spPr>
        <p:txBody>
          <a:bodyPr wrap="square" lIns="0" tIns="0" rIns="0" bIns="0" rtlCol="0" anchor="ctr"/>
          <a:lstStyle/>
          <a:p>
            <a:pPr indent="0" marL="0">
              <a:buNone/>
            </a:pPr>
            <a:r>
              <a:rPr lang="en-US" sz="1300" dirty="0">
                <a:solidFill>
                  <a:srgbClr val="FFFFFF"/>
                </a:solidFill>
                <a:latin typeface="Meiryo" pitchFamily="34" charset="0"/>
                <a:ea typeface="Meiryo" pitchFamily="34" charset="-122"/>
                <a:cs typeface="Meiryo" pitchFamily="34" charset="-120"/>
              </a:rPr>
              <a:t>発注時に取引条件を明示し、記録を残す</a:t>
            </a:r>
            <a:endParaRPr lang="en-US" sz="1300" dirty="0"/>
          </a:p>
        </p:txBody>
      </p:sp>
      <p:sp>
        <p:nvSpPr>
          <p:cNvPr id="10" name="Shape 8"/>
          <p:cNvSpPr/>
          <p:nvPr/>
        </p:nvSpPr>
        <p:spPr>
          <a:xfrm>
            <a:off x="640080" y="2377440"/>
            <a:ext cx="365760" cy="365760"/>
          </a:xfrm>
          <a:prstGeom prst="ellipse">
            <a:avLst/>
          </a:prstGeom>
          <a:solidFill>
            <a:srgbClr val="B58A3A"/>
          </a:solidFill>
          <a:ln/>
        </p:spPr>
      </p:sp>
      <p:sp>
        <p:nvSpPr>
          <p:cNvPr id="11" name="Text 9"/>
          <p:cNvSpPr/>
          <p:nvPr/>
        </p:nvSpPr>
        <p:spPr>
          <a:xfrm>
            <a:off x="640080" y="2377440"/>
            <a:ext cx="365760" cy="36576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3</a:t>
            </a:r>
            <a:endParaRPr lang="en-US" sz="1300" dirty="0"/>
          </a:p>
        </p:txBody>
      </p:sp>
      <p:sp>
        <p:nvSpPr>
          <p:cNvPr id="12" name="Text 10"/>
          <p:cNvSpPr/>
          <p:nvPr/>
        </p:nvSpPr>
        <p:spPr>
          <a:xfrm>
            <a:off x="1152144" y="2350008"/>
            <a:ext cx="7315200" cy="420624"/>
          </a:xfrm>
          <a:prstGeom prst="rect">
            <a:avLst/>
          </a:prstGeom>
          <a:noFill/>
          <a:ln/>
        </p:spPr>
        <p:txBody>
          <a:bodyPr wrap="square" lIns="0" tIns="0" rIns="0" bIns="0" rtlCol="0" anchor="ctr"/>
          <a:lstStyle/>
          <a:p>
            <a:pPr indent="0" marL="0">
              <a:buNone/>
            </a:pPr>
            <a:r>
              <a:rPr lang="en-US" sz="1300" dirty="0">
                <a:solidFill>
                  <a:srgbClr val="FFFFFF"/>
                </a:solidFill>
                <a:latin typeface="Meiryo" pitchFamily="34" charset="0"/>
                <a:ea typeface="Meiryo" pitchFamily="34" charset="-122"/>
                <a:cs typeface="Meiryo" pitchFamily="34" charset="-120"/>
              </a:rPr>
              <a:t>支払は受領日から60日以内・満額・現金で。手形払はしない</a:t>
            </a:r>
            <a:endParaRPr lang="en-US" sz="1300" dirty="0"/>
          </a:p>
        </p:txBody>
      </p:sp>
      <p:sp>
        <p:nvSpPr>
          <p:cNvPr id="13" name="Shape 11"/>
          <p:cNvSpPr/>
          <p:nvPr/>
        </p:nvSpPr>
        <p:spPr>
          <a:xfrm>
            <a:off x="640080" y="2852928"/>
            <a:ext cx="365760" cy="365760"/>
          </a:xfrm>
          <a:prstGeom prst="ellipse">
            <a:avLst/>
          </a:prstGeom>
          <a:solidFill>
            <a:srgbClr val="B58A3A"/>
          </a:solidFill>
          <a:ln/>
        </p:spPr>
      </p:sp>
      <p:sp>
        <p:nvSpPr>
          <p:cNvPr id="14" name="Text 12"/>
          <p:cNvSpPr/>
          <p:nvPr/>
        </p:nvSpPr>
        <p:spPr>
          <a:xfrm>
            <a:off x="640080" y="2852928"/>
            <a:ext cx="365760" cy="36576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4</a:t>
            </a:r>
            <a:endParaRPr lang="en-US" sz="1300" dirty="0"/>
          </a:p>
        </p:txBody>
      </p:sp>
      <p:sp>
        <p:nvSpPr>
          <p:cNvPr id="15" name="Text 13"/>
          <p:cNvSpPr/>
          <p:nvPr/>
        </p:nvSpPr>
        <p:spPr>
          <a:xfrm>
            <a:off x="1152144" y="2825496"/>
            <a:ext cx="7315200" cy="420624"/>
          </a:xfrm>
          <a:prstGeom prst="rect">
            <a:avLst/>
          </a:prstGeom>
          <a:noFill/>
          <a:ln/>
        </p:spPr>
        <p:txBody>
          <a:bodyPr wrap="square" lIns="0" tIns="0" rIns="0" bIns="0" rtlCol="0" anchor="ctr"/>
          <a:lstStyle/>
          <a:p>
            <a:pPr indent="0" marL="0">
              <a:buNone/>
            </a:pPr>
            <a:r>
              <a:rPr lang="en-US" sz="1300" dirty="0">
                <a:solidFill>
                  <a:srgbClr val="FFFFFF"/>
                </a:solidFill>
                <a:latin typeface="Meiryo" pitchFamily="34" charset="0"/>
                <a:ea typeface="Meiryo" pitchFamily="34" charset="-122"/>
                <a:cs typeface="Meiryo" pitchFamily="34" charset="-120"/>
              </a:rPr>
              <a:t>減額・買いたたき・無償やり直し・一方的代金決定をしない</a:t>
            </a:r>
            <a:endParaRPr lang="en-US" sz="1300" dirty="0"/>
          </a:p>
        </p:txBody>
      </p:sp>
      <p:sp>
        <p:nvSpPr>
          <p:cNvPr id="16" name="Shape 14"/>
          <p:cNvSpPr/>
          <p:nvPr/>
        </p:nvSpPr>
        <p:spPr>
          <a:xfrm>
            <a:off x="640080" y="3328416"/>
            <a:ext cx="365760" cy="365760"/>
          </a:xfrm>
          <a:prstGeom prst="ellipse">
            <a:avLst/>
          </a:prstGeom>
          <a:solidFill>
            <a:srgbClr val="B58A3A"/>
          </a:solidFill>
          <a:ln/>
        </p:spPr>
      </p:sp>
      <p:sp>
        <p:nvSpPr>
          <p:cNvPr id="17" name="Text 15"/>
          <p:cNvSpPr/>
          <p:nvPr/>
        </p:nvSpPr>
        <p:spPr>
          <a:xfrm>
            <a:off x="640080" y="3328416"/>
            <a:ext cx="365760" cy="36576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5</a:t>
            </a:r>
            <a:endParaRPr lang="en-US" sz="1300" dirty="0"/>
          </a:p>
        </p:txBody>
      </p:sp>
      <p:sp>
        <p:nvSpPr>
          <p:cNvPr id="18" name="Text 16"/>
          <p:cNvSpPr/>
          <p:nvPr/>
        </p:nvSpPr>
        <p:spPr>
          <a:xfrm>
            <a:off x="1152144" y="3300984"/>
            <a:ext cx="7315200" cy="420624"/>
          </a:xfrm>
          <a:prstGeom prst="rect">
            <a:avLst/>
          </a:prstGeom>
          <a:noFill/>
          <a:ln/>
        </p:spPr>
        <p:txBody>
          <a:bodyPr wrap="square" lIns="0" tIns="0" rIns="0" bIns="0" rtlCol="0" anchor="ctr"/>
          <a:lstStyle/>
          <a:p>
            <a:pPr indent="0" marL="0">
              <a:buNone/>
            </a:pPr>
            <a:r>
              <a:rPr lang="en-US" sz="1300" dirty="0">
                <a:solidFill>
                  <a:srgbClr val="FFFFFF"/>
                </a:solidFill>
                <a:latin typeface="Meiryo" pitchFamily="34" charset="0"/>
                <a:ea typeface="Meiryo" pitchFamily="34" charset="-122"/>
                <a:cs typeface="Meiryo" pitchFamily="34" charset="-120"/>
              </a:rPr>
              <a:t>おそれに気づいたら隠さず・消さず、すぐ相談・報告する</a:t>
            </a:r>
            <a:endParaRPr lang="en-US" sz="1300" dirty="0"/>
          </a:p>
        </p:txBody>
      </p:sp>
      <p:sp>
        <p:nvSpPr>
          <p:cNvPr id="19" name="Shape 17"/>
          <p:cNvSpPr/>
          <p:nvPr/>
        </p:nvSpPr>
        <p:spPr>
          <a:xfrm>
            <a:off x="548640" y="3913632"/>
            <a:ext cx="5120640" cy="713232"/>
          </a:xfrm>
          <a:prstGeom prst="roundRect">
            <a:avLst>
              <a:gd name="adj" fmla="val 10256"/>
            </a:avLst>
          </a:prstGeom>
          <a:solidFill>
            <a:srgbClr val="1E3A57"/>
          </a:solidFill>
          <a:ln/>
          <a:effectLst>
            <a:outerShdw sx="100000" sy="100000" kx="0" ky="0" algn="bl" rotWithShape="0" blurRad="88900" dist="38100" dir="5400000">
              <a:srgbClr val="7A8794">
                <a:alpha val="22000"/>
              </a:srgbClr>
            </a:outerShdw>
          </a:effectLst>
        </p:spPr>
      </p:sp>
      <p:sp>
        <p:nvSpPr>
          <p:cNvPr id="20" name="Shape 18"/>
          <p:cNvSpPr/>
          <p:nvPr/>
        </p:nvSpPr>
        <p:spPr>
          <a:xfrm>
            <a:off x="749808" y="4078224"/>
            <a:ext cx="384048" cy="384048"/>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21" name="Image 0" descr="preencoded.png">    </p:cNvPr>
          <p:cNvPicPr>
            <a:picLocks noChangeAspect="1"/>
          </p:cNvPicPr>
          <p:nvPr/>
        </p:nvPicPr>
        <p:blipFill>
          <a:blip r:embed="rId1"/>
          <a:stretch>
            <a:fillRect/>
          </a:stretch>
        </p:blipFill>
        <p:spPr>
          <a:xfrm>
            <a:off x="865022" y="4193438"/>
            <a:ext cx="153619" cy="153619"/>
          </a:xfrm>
          <a:prstGeom prst="rect">
            <a:avLst/>
          </a:prstGeom>
        </p:spPr>
      </p:pic>
      <p:sp>
        <p:nvSpPr>
          <p:cNvPr id="22" name="Text 19"/>
          <p:cNvSpPr/>
          <p:nvPr/>
        </p:nvSpPr>
        <p:spPr>
          <a:xfrm>
            <a:off x="1280160" y="3968496"/>
            <a:ext cx="4297680" cy="603504"/>
          </a:xfrm>
          <a:prstGeom prst="rect">
            <a:avLst/>
          </a:prstGeom>
          <a:noFill/>
          <a:ln/>
        </p:spPr>
        <p:txBody>
          <a:bodyPr wrap="square" lIns="0" tIns="0" rIns="0" bIns="0" rtlCol="0" anchor="ctr"/>
          <a:lstStyle/>
          <a:p>
            <a:pPr indent="0" marL="0">
              <a:lnSpc>
                <a:spcPct val="110000"/>
              </a:lnSpc>
              <a:buNone/>
            </a:pPr>
            <a:r>
              <a:rPr lang="en-US" sz="1000" b="1" dirty="0">
                <a:solidFill>
                  <a:srgbClr val="FFFFFF"/>
                </a:solidFill>
                <a:latin typeface="Meiryo" pitchFamily="34" charset="0"/>
                <a:ea typeface="Meiryo" pitchFamily="34" charset="-122"/>
                <a:cs typeface="Meiryo" pitchFamily="34" charset="-120"/>
              </a:rPr>
              <a:t>【要自社記入】取適法・発注実務の相談窓口</a:t>
            </a:r>
            <a:endParaRPr lang="en-US" sz="1000" dirty="0"/>
          </a:p>
          <a:p>
            <a:pPr indent="0" marL="0">
              <a:lnSpc>
                <a:spcPct val="110000"/>
              </a:lnSpc>
              <a:buNone/>
            </a:pPr>
            <a:r>
              <a:rPr lang="en-US" sz="1000" dirty="0">
                <a:solidFill>
                  <a:srgbClr val="C7D4E2"/>
                </a:solidFill>
                <a:latin typeface="Meiryo" pitchFamily="34" charset="0"/>
                <a:ea typeface="Meiryo" pitchFamily="34" charset="-122"/>
                <a:cs typeface="Meiryo" pitchFamily="34" charset="-120"/>
              </a:rPr>
              <a:t>部署：__________  担当：__________  連絡先：__________</a:t>
            </a:r>
            <a:endParaRPr lang="en-US" sz="1000" dirty="0"/>
          </a:p>
        </p:txBody>
      </p:sp>
      <p:sp>
        <p:nvSpPr>
          <p:cNvPr id="23" name="Shape 20"/>
          <p:cNvSpPr/>
          <p:nvPr/>
        </p:nvSpPr>
        <p:spPr>
          <a:xfrm>
            <a:off x="5815584" y="3913632"/>
            <a:ext cx="2779776" cy="713232"/>
          </a:xfrm>
          <a:prstGeom prst="roundRect">
            <a:avLst>
              <a:gd name="adj" fmla="val 10256"/>
            </a:avLst>
          </a:prstGeom>
          <a:solidFill>
            <a:srgbClr val="B58A3A"/>
          </a:solidFill>
          <a:ln/>
          <a:effectLst>
            <a:outerShdw sx="100000" sy="100000" kx="0" ky="0" algn="bl" rotWithShape="0" blurRad="88900" dist="38100" dir="5400000">
              <a:srgbClr val="7A8794">
                <a:alpha val="22000"/>
              </a:srgbClr>
            </a:outerShdw>
          </a:effectLst>
        </p:spPr>
      </p:sp>
      <p:sp>
        <p:nvSpPr>
          <p:cNvPr id="24" name="Shape 21"/>
          <p:cNvSpPr/>
          <p:nvPr/>
        </p:nvSpPr>
        <p:spPr>
          <a:xfrm>
            <a:off x="5998464" y="4078224"/>
            <a:ext cx="384048" cy="384048"/>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25" name="Image 1" descr="preencoded.png">    </p:cNvPr>
          <p:cNvPicPr>
            <a:picLocks noChangeAspect="1"/>
          </p:cNvPicPr>
          <p:nvPr/>
        </p:nvPicPr>
        <p:blipFill>
          <a:blip r:embed="rId2"/>
          <a:stretch>
            <a:fillRect/>
          </a:stretch>
        </p:blipFill>
        <p:spPr>
          <a:xfrm>
            <a:off x="6113678" y="4193438"/>
            <a:ext cx="153619" cy="153619"/>
          </a:xfrm>
          <a:prstGeom prst="rect">
            <a:avLst/>
          </a:prstGeom>
        </p:spPr>
      </p:pic>
      <p:sp>
        <p:nvSpPr>
          <p:cNvPr id="26" name="Text 22"/>
          <p:cNvSpPr/>
          <p:nvPr/>
        </p:nvSpPr>
        <p:spPr>
          <a:xfrm>
            <a:off x="6455664" y="3968496"/>
            <a:ext cx="2103120" cy="603504"/>
          </a:xfrm>
          <a:prstGeom prst="rect">
            <a:avLst/>
          </a:prstGeom>
          <a:noFill/>
          <a:ln/>
        </p:spPr>
        <p:txBody>
          <a:bodyPr wrap="square" lIns="0" tIns="0" rIns="0" bIns="0" rtlCol="0" anchor="ctr"/>
          <a:lstStyle/>
          <a:p>
            <a:pPr indent="0" marL="0">
              <a:lnSpc>
                <a:spcPct val="110000"/>
              </a:lnSpc>
              <a:buNone/>
            </a:pPr>
            <a:r>
              <a:rPr lang="en-US" sz="950" b="1" dirty="0">
                <a:solidFill>
                  <a:srgbClr val="16314F"/>
                </a:solidFill>
                <a:latin typeface="Meiryo" pitchFamily="34" charset="0"/>
                <a:ea typeface="Meiryo" pitchFamily="34" charset="-122"/>
                <a:cs typeface="Meiryo" pitchFamily="34" charset="-120"/>
              </a:rPr>
              <a:t>このあと確認テスト（全12問）</a:t>
            </a:r>
            <a:endParaRPr lang="en-US" sz="950" dirty="0"/>
          </a:p>
          <a:p>
            <a:pPr indent="0" marL="0">
              <a:lnSpc>
                <a:spcPct val="110000"/>
              </a:lnSpc>
              <a:buNone/>
            </a:pPr>
            <a:r>
              <a:rPr lang="en-US" sz="950" dirty="0">
                <a:solidFill>
                  <a:srgbClr val="3A2E12"/>
                </a:solidFill>
                <a:latin typeface="Meiryo" pitchFamily="34" charset="0"/>
                <a:ea typeface="Meiryo" pitchFamily="34" charset="-122"/>
                <a:cs typeface="Meiryo" pitchFamily="34" charset="-120"/>
              </a:rPr>
              <a:t>学んだ判断を実際に使ってみましょう</a:t>
            </a:r>
            <a:endParaRPr lang="en-US" sz="950" dirty="0"/>
          </a:p>
        </p:txBody>
      </p:sp>
      <p:sp>
        <p:nvSpPr>
          <p:cNvPr id="27" name="Text 23"/>
          <p:cNvSpPr/>
          <p:nvPr/>
        </p:nvSpPr>
        <p:spPr>
          <a:xfrm>
            <a:off x="548640" y="4718304"/>
            <a:ext cx="8046720" cy="274320"/>
          </a:xfrm>
          <a:prstGeom prst="rect">
            <a:avLst/>
          </a:prstGeom>
          <a:noFill/>
          <a:ln/>
        </p:spPr>
        <p:txBody>
          <a:bodyPr wrap="square" lIns="0" tIns="0" rIns="0" bIns="0" rtlCol="0" anchor="ctr"/>
          <a:lstStyle/>
          <a:p>
            <a:pPr indent="0" marL="0">
              <a:buNone/>
            </a:pPr>
            <a:r>
              <a:rPr lang="en-US" sz="850" dirty="0">
                <a:solidFill>
                  <a:srgbClr val="AFC0D4"/>
                </a:solidFill>
                <a:latin typeface="Meiryo" pitchFamily="34" charset="0"/>
                <a:ea typeface="Meiryo" pitchFamily="34" charset="-122"/>
                <a:cs typeface="Meiryo" pitchFamily="34" charset="-120"/>
              </a:rPr>
              <a:t>本研修だけで取適法対応体制が完成するわけではありません。自社規程・判定フロー・専門部署の確認を必ず併用してください。</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この研修の目的</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『名前が変わっただけ』では済みません</a:t>
            </a:r>
            <a:endParaRPr lang="en-US" sz="2500" dirty="0"/>
          </a:p>
        </p:txBody>
      </p:sp>
      <p:sp>
        <p:nvSpPr>
          <p:cNvPr id="4" name="Shape 2"/>
          <p:cNvSpPr/>
          <p:nvPr/>
        </p:nvSpPr>
        <p:spPr>
          <a:xfrm>
            <a:off x="502920" y="1298448"/>
            <a:ext cx="3977640" cy="3200400"/>
          </a:xfrm>
          <a:prstGeom prst="roundRect">
            <a:avLst>
              <a:gd name="adj" fmla="val 2286"/>
            </a:avLst>
          </a:prstGeom>
          <a:solidFill>
            <a:srgbClr val="EAF1EC"/>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517904"/>
            <a:ext cx="384048" cy="384048"/>
          </a:xfrm>
          <a:prstGeom prst="ellipse">
            <a:avLst/>
          </a:prstGeom>
          <a:solidFill>
            <a:srgbClr val="2F6B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28446" y="1633118"/>
            <a:ext cx="153619" cy="153619"/>
          </a:xfrm>
          <a:prstGeom prst="rect">
            <a:avLst/>
          </a:prstGeom>
        </p:spPr>
      </p:pic>
      <p:sp>
        <p:nvSpPr>
          <p:cNvPr id="7" name="Text 4"/>
          <p:cNvSpPr/>
          <p:nvPr/>
        </p:nvSpPr>
        <p:spPr>
          <a:xfrm>
            <a:off x="1225296" y="1517904"/>
            <a:ext cx="3108960" cy="38404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この研修で身につけること</a:t>
            </a:r>
            <a:endParaRPr lang="en-US" sz="1350" dirty="0"/>
          </a:p>
        </p:txBody>
      </p:sp>
      <p:sp>
        <p:nvSpPr>
          <p:cNvPr id="8" name="Text 5"/>
          <p:cNvSpPr/>
          <p:nvPr/>
        </p:nvSpPr>
        <p:spPr>
          <a:xfrm>
            <a:off x="749808" y="2011680"/>
            <a:ext cx="3520440" cy="2331720"/>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対象取引か発注前に確認する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発注時に取引条件を明示し記録する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支払期日・60日以内・手形払禁止を守る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減額・買いたたき・やり直しをしない</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価格協議の申入れに誠実に対応する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おそれに気づいたら隠さず報告する</a:t>
            </a:r>
            <a:endParaRPr lang="en-US" sz="1250" dirty="0"/>
          </a:p>
        </p:txBody>
      </p:sp>
      <p:sp>
        <p:nvSpPr>
          <p:cNvPr id="9" name="Shape 6"/>
          <p:cNvSpPr/>
          <p:nvPr/>
        </p:nvSpPr>
        <p:spPr>
          <a:xfrm>
            <a:off x="4663440" y="1298448"/>
            <a:ext cx="3977640" cy="3200400"/>
          </a:xfrm>
          <a:prstGeom prst="roundRect">
            <a:avLst>
              <a:gd name="adj" fmla="val 2286"/>
            </a:avLst>
          </a:prstGeom>
          <a:solidFill>
            <a:srgbClr val="FBEBE9"/>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517904"/>
            <a:ext cx="384048" cy="384048"/>
          </a:xfrm>
          <a:prstGeom prst="ellipse">
            <a:avLst/>
          </a:prstGeom>
          <a:solidFill>
            <a:srgbClr val="B42318"/>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4988966" y="1633118"/>
            <a:ext cx="153619" cy="153619"/>
          </a:xfrm>
          <a:prstGeom prst="rect">
            <a:avLst/>
          </a:prstGeom>
        </p:spPr>
      </p:pic>
      <p:sp>
        <p:nvSpPr>
          <p:cNvPr id="12" name="Text 8"/>
          <p:cNvSpPr/>
          <p:nvPr/>
        </p:nvSpPr>
        <p:spPr>
          <a:xfrm>
            <a:off x="5385816" y="1517904"/>
            <a:ext cx="3017520" cy="38404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こんな研修にはしない</a:t>
            </a:r>
            <a:endParaRPr lang="en-US" sz="1350" dirty="0"/>
          </a:p>
        </p:txBody>
      </p:sp>
      <p:sp>
        <p:nvSpPr>
          <p:cNvPr id="13" name="Text 9"/>
          <p:cNvSpPr/>
          <p:nvPr/>
        </p:nvSpPr>
        <p:spPr>
          <a:xfrm>
            <a:off x="4910328" y="2011680"/>
            <a:ext cx="3520440" cy="2331720"/>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「名前が変わっただけ」で終える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条文・定義だけを暗記させる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対象判断を現場だけに最終判断させる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「中小企業に優しく」の抽象論で終える</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協賛・購入・無償対応の要請を軽く扱う</a:t>
            </a:r>
            <a:endParaRPr lang="en-US" sz="1250" dirty="0"/>
          </a:p>
          <a:p>
            <a:pPr marL="342900" indent="-342900">
              <a:lnSpc>
                <a:spcPct val="112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AIに違反該当性を最終判断させる</a:t>
            </a:r>
            <a:endParaRPr lang="en-US" sz="1250" dirty="0"/>
          </a:p>
        </p:txBody>
      </p:sp>
      <p:sp>
        <p:nvSpPr>
          <p:cNvPr id="14" name="Text 10"/>
          <p:cNvSpPr/>
          <p:nvPr/>
        </p:nvSpPr>
        <p:spPr>
          <a:xfrm>
            <a:off x="502920" y="4572000"/>
            <a:ext cx="8138160" cy="274320"/>
          </a:xfrm>
          <a:prstGeom prst="rect">
            <a:avLst/>
          </a:prstGeom>
          <a:noFill/>
          <a:ln/>
        </p:spPr>
        <p:txBody>
          <a:bodyPr wrap="square" lIns="0" tIns="0" rIns="0" bIns="0" rtlCol="0" anchor="ctr"/>
          <a:lstStyle/>
          <a:p>
            <a:pPr indent="0" marL="0">
              <a:buNone/>
            </a:pPr>
            <a:r>
              <a:rPr lang="en-US" sz="1100" b="1" dirty="0">
                <a:solidFill>
                  <a:srgbClr val="16314F"/>
                </a:solidFill>
                <a:latin typeface="Meiryo" pitchFamily="34" charset="0"/>
                <a:ea typeface="Meiryo" pitchFamily="34" charset="-122"/>
                <a:cs typeface="Meiryo" pitchFamily="34" charset="-120"/>
              </a:rPr>
              <a:t>ゴールは「発注の現場で正しく判断し、迷ったら相談・記録する」こと。</a:t>
            </a:r>
            <a:endParaRPr lang="en-US" sz="1100" dirty="0"/>
          </a:p>
        </p:txBody>
      </p:sp>
      <p:sp>
        <p:nvSpPr>
          <p:cNvPr id="16" name="Text 11"/>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17" name="Text 12"/>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4 / 37</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旧下請法から取適法へ</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約20年ぶりの大改正で何が変わったか</a:t>
            </a:r>
            <a:endParaRPr lang="en-US" sz="2500" dirty="0"/>
          </a:p>
        </p:txBody>
      </p:sp>
      <p:sp>
        <p:nvSpPr>
          <p:cNvPr id="4" name="Shape 2"/>
          <p:cNvSpPr/>
          <p:nvPr/>
        </p:nvSpPr>
        <p:spPr>
          <a:xfrm>
            <a:off x="502920" y="1280160"/>
            <a:ext cx="8138160" cy="1078992"/>
          </a:xfrm>
          <a:prstGeom prst="roundRect">
            <a:avLst>
              <a:gd name="adj" fmla="val 6780"/>
            </a:avLst>
          </a:prstGeom>
          <a:solidFill>
            <a:srgbClr val="EAEFF5"/>
          </a:solidFill>
          <a:ln/>
          <a:effectLst>
            <a:outerShdw sx="100000" sy="100000" kx="0" ky="0" algn="bl" rotWithShape="0" blurRad="88900" dist="38100" dir="5400000">
              <a:srgbClr val="7A8794">
                <a:alpha val="22000"/>
              </a:srgbClr>
            </a:outerShdw>
          </a:effectLst>
        </p:spPr>
      </p:sp>
      <p:sp>
        <p:nvSpPr>
          <p:cNvPr id="5" name="Text 3"/>
          <p:cNvSpPr/>
          <p:nvPr/>
        </p:nvSpPr>
        <p:spPr>
          <a:xfrm>
            <a:off x="731520" y="1371600"/>
            <a:ext cx="7680960" cy="914400"/>
          </a:xfrm>
          <a:prstGeom prst="rect">
            <a:avLst/>
          </a:prstGeom>
          <a:noFill/>
          <a:ln/>
        </p:spPr>
        <p:txBody>
          <a:bodyPr wrap="square" lIns="0" tIns="0" rIns="0" bIns="0" rtlCol="0" anchor="ctr"/>
          <a:lstStyle/>
          <a:p>
            <a:pPr indent="0" marL="0">
              <a:lnSpc>
                <a:spcPct val="116000"/>
              </a:lnSpc>
              <a:buNone/>
            </a:pPr>
            <a:r>
              <a:rPr lang="en-US" sz="1250" dirty="0">
                <a:solidFill>
                  <a:srgbClr val="263238"/>
                </a:solidFill>
                <a:latin typeface="Meiryo" pitchFamily="34" charset="0"/>
                <a:ea typeface="Meiryo" pitchFamily="34" charset="-122"/>
                <a:cs typeface="Meiryo" pitchFamily="34" charset="-120"/>
              </a:rPr>
              <a:t>改正法は </a:t>
            </a:r>
            <a:pPr indent="0" marL="0">
              <a:lnSpc>
                <a:spcPct val="116000"/>
              </a:lnSpc>
              <a:buNone/>
            </a:pPr>
            <a:r>
              <a:rPr lang="en-US" sz="1250" b="1" dirty="0">
                <a:solidFill>
                  <a:srgbClr val="16314F"/>
                </a:solidFill>
                <a:latin typeface="Meiryo" pitchFamily="34" charset="0"/>
                <a:ea typeface="Meiryo" pitchFamily="34" charset="-122"/>
                <a:cs typeface="Meiryo" pitchFamily="34" charset="-120"/>
              </a:rPr>
              <a:t>令和7年5月16日成立・同月23日公布</a:t>
            </a:r>
            <a:pPr indent="0" marL="0">
              <a:lnSpc>
                <a:spcPct val="116000"/>
              </a:lnSpc>
              <a:buNone/>
            </a:pPr>
            <a:r>
              <a:rPr lang="en-US" sz="1250" dirty="0">
                <a:solidFill>
                  <a:srgbClr val="263238"/>
                </a:solidFill>
                <a:latin typeface="Meiryo" pitchFamily="34" charset="0"/>
                <a:ea typeface="Meiryo" pitchFamily="34" charset="-122"/>
                <a:cs typeface="Meiryo" pitchFamily="34" charset="-120"/>
              </a:rPr>
              <a:t>、</a:t>
            </a:r>
            <a:pPr indent="0" marL="0">
              <a:lnSpc>
                <a:spcPct val="116000"/>
              </a:lnSpc>
              <a:buNone/>
            </a:pPr>
            <a:r>
              <a:rPr lang="en-US" sz="1250" b="1" dirty="0">
                <a:solidFill>
                  <a:srgbClr val="B42318"/>
                </a:solidFill>
                <a:latin typeface="Meiryo" pitchFamily="34" charset="0"/>
                <a:ea typeface="Meiryo" pitchFamily="34" charset="-122"/>
                <a:cs typeface="Meiryo" pitchFamily="34" charset="-120"/>
              </a:rPr>
              <a:t>令和8年（2026年）1月1日施行</a:t>
            </a:r>
            <a:pPr indent="0" marL="0">
              <a:lnSpc>
                <a:spcPct val="116000"/>
              </a:lnSpc>
              <a:buNone/>
            </a:pPr>
            <a:r>
              <a:rPr lang="en-US" sz="1250" dirty="0">
                <a:solidFill>
                  <a:srgbClr val="263238"/>
                </a:solidFill>
                <a:latin typeface="Meiryo" pitchFamily="34" charset="0"/>
                <a:ea typeface="Meiryo" pitchFamily="34" charset="-122"/>
                <a:cs typeface="Meiryo" pitchFamily="34" charset="-120"/>
              </a:rPr>
              <a:t>。法律名は</a:t>
            </a:r>
            <a:pPr indent="0" marL="0">
              <a:lnSpc>
                <a:spcPct val="116000"/>
              </a:lnSpc>
              <a:buNone/>
            </a:pPr>
            <a:r>
              <a:rPr lang="en-US" sz="1250" b="1" dirty="0">
                <a:solidFill>
                  <a:srgbClr val="16314F"/>
                </a:solidFill>
                <a:latin typeface="Meiryo" pitchFamily="34" charset="0"/>
                <a:ea typeface="Meiryo" pitchFamily="34" charset="-122"/>
                <a:cs typeface="Meiryo" pitchFamily="34" charset="-120"/>
              </a:rPr>
              <a:t>「製造委託等に係る中小受託事業者に対する代金の支払の遅延等の防止に関する法律」</a:t>
            </a:r>
            <a:pPr indent="0" marL="0">
              <a:lnSpc>
                <a:spcPct val="116000"/>
              </a:lnSpc>
              <a:buNone/>
            </a:pPr>
            <a:r>
              <a:rPr lang="en-US" sz="1250" dirty="0">
                <a:solidFill>
                  <a:srgbClr val="263238"/>
                </a:solidFill>
                <a:latin typeface="Meiryo" pitchFamily="34" charset="0"/>
                <a:ea typeface="Meiryo" pitchFamily="34" charset="-122"/>
                <a:cs typeface="Meiryo" pitchFamily="34" charset="-120"/>
              </a:rPr>
              <a:t>（略称：中小受託取引適正化法、通称：</a:t>
            </a:r>
            <a:pPr indent="0" marL="0">
              <a:lnSpc>
                <a:spcPct val="116000"/>
              </a:lnSpc>
              <a:buNone/>
            </a:pPr>
            <a:r>
              <a:rPr lang="en-US" sz="1250" b="1" dirty="0">
                <a:solidFill>
                  <a:srgbClr val="B58A3A"/>
                </a:solidFill>
                <a:latin typeface="Meiryo" pitchFamily="34" charset="0"/>
                <a:ea typeface="Meiryo" pitchFamily="34" charset="-122"/>
                <a:cs typeface="Meiryo" pitchFamily="34" charset="-120"/>
              </a:rPr>
              <a:t>取適法（とりてきほう）</a:t>
            </a:r>
            <a:pPr indent="0" marL="0">
              <a:lnSpc>
                <a:spcPct val="116000"/>
              </a:lnSpc>
              <a:buNone/>
            </a:pPr>
            <a:r>
              <a:rPr lang="en-US" sz="1250" dirty="0">
                <a:solidFill>
                  <a:srgbClr val="263238"/>
                </a:solidFill>
                <a:latin typeface="Meiryo" pitchFamily="34" charset="0"/>
                <a:ea typeface="Meiryo" pitchFamily="34" charset="-122"/>
                <a:cs typeface="Meiryo" pitchFamily="34" charset="-120"/>
              </a:rPr>
              <a:t>）に変わりました。</a:t>
            </a:r>
            <a:endParaRPr lang="en-US" sz="1250" dirty="0"/>
          </a:p>
        </p:txBody>
      </p:sp>
      <p:sp>
        <p:nvSpPr>
          <p:cNvPr id="6" name="Text 4"/>
          <p:cNvSpPr/>
          <p:nvPr/>
        </p:nvSpPr>
        <p:spPr>
          <a:xfrm>
            <a:off x="502920" y="2505456"/>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主な改正の柱</a:t>
            </a:r>
            <a:endParaRPr lang="en-US" sz="1300" dirty="0"/>
          </a:p>
        </p:txBody>
      </p:sp>
      <p:sp>
        <p:nvSpPr>
          <p:cNvPr id="7" name="Shape 5"/>
          <p:cNvSpPr/>
          <p:nvPr/>
        </p:nvSpPr>
        <p:spPr>
          <a:xfrm>
            <a:off x="502920" y="2852928"/>
            <a:ext cx="1947672" cy="1517904"/>
          </a:xfrm>
          <a:prstGeom prst="roundRect">
            <a:avLst>
              <a:gd name="adj" fmla="val 4819"/>
            </a:avLst>
          </a:prstGeom>
          <a:solidFill>
            <a:srgbClr val="FFFFFF"/>
          </a:solidFill>
          <a:ln/>
          <a:effectLst>
            <a:outerShdw sx="100000" sy="100000" kx="0" ky="0" algn="bl" rotWithShape="0" blurRad="88900" dist="38100" dir="5400000">
              <a:srgbClr val="7A8794">
                <a:alpha val="22000"/>
              </a:srgbClr>
            </a:outerShdw>
          </a:effectLst>
        </p:spPr>
      </p:sp>
      <p:sp>
        <p:nvSpPr>
          <p:cNvPr id="8" name="Shape 6"/>
          <p:cNvSpPr/>
          <p:nvPr/>
        </p:nvSpPr>
        <p:spPr>
          <a:xfrm>
            <a:off x="1216152" y="2999232"/>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9" name="Image 0" descr="preencoded.png">    </p:cNvPr>
          <p:cNvPicPr>
            <a:picLocks noChangeAspect="1"/>
          </p:cNvPicPr>
          <p:nvPr/>
        </p:nvPicPr>
        <p:blipFill>
          <a:blip r:embed="rId1"/>
          <a:stretch>
            <a:fillRect/>
          </a:stretch>
        </p:blipFill>
        <p:spPr>
          <a:xfrm>
            <a:off x="1369771" y="3152851"/>
            <a:ext cx="204826" cy="204826"/>
          </a:xfrm>
          <a:prstGeom prst="rect">
            <a:avLst/>
          </a:prstGeom>
        </p:spPr>
      </p:pic>
      <p:sp>
        <p:nvSpPr>
          <p:cNvPr id="10" name="Text 7"/>
          <p:cNvSpPr/>
          <p:nvPr/>
        </p:nvSpPr>
        <p:spPr>
          <a:xfrm>
            <a:off x="502920" y="3602736"/>
            <a:ext cx="1947672" cy="2743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対象拡大</a:t>
            </a:r>
            <a:endParaRPr lang="en-US" sz="1300" dirty="0"/>
          </a:p>
        </p:txBody>
      </p:sp>
      <p:sp>
        <p:nvSpPr>
          <p:cNvPr id="11" name="Text 8"/>
          <p:cNvSpPr/>
          <p:nvPr/>
        </p:nvSpPr>
        <p:spPr>
          <a:xfrm>
            <a:off x="612648" y="3877056"/>
            <a:ext cx="1728216" cy="457200"/>
          </a:xfrm>
          <a:prstGeom prst="rect">
            <a:avLst/>
          </a:prstGeom>
          <a:noFill/>
          <a:ln/>
        </p:spPr>
        <p:txBody>
          <a:bodyPr wrap="square" lIns="0" tIns="0" rIns="0" bIns="0" rtlCol="0" anchor="t"/>
          <a:lstStyle/>
          <a:p>
            <a:pPr algn="ctr" indent="0" marL="0">
              <a:buNone/>
            </a:pPr>
            <a:r>
              <a:rPr lang="en-US" sz="1000" dirty="0">
                <a:solidFill>
                  <a:srgbClr val="263238"/>
                </a:solidFill>
                <a:latin typeface="Meiryo" pitchFamily="34" charset="0"/>
                <a:ea typeface="Meiryo" pitchFamily="34" charset="-122"/>
                <a:cs typeface="Meiryo" pitchFamily="34" charset="-120"/>
              </a:rPr>
              <a:t>資本金基準に加え従業員基準を新設</a:t>
            </a:r>
            <a:endParaRPr lang="en-US" sz="1000" dirty="0"/>
          </a:p>
        </p:txBody>
      </p:sp>
      <p:sp>
        <p:nvSpPr>
          <p:cNvPr id="12" name="Shape 9"/>
          <p:cNvSpPr/>
          <p:nvPr/>
        </p:nvSpPr>
        <p:spPr>
          <a:xfrm>
            <a:off x="2546604" y="2852928"/>
            <a:ext cx="1947672" cy="1517904"/>
          </a:xfrm>
          <a:prstGeom prst="roundRect">
            <a:avLst>
              <a:gd name="adj" fmla="val 4819"/>
            </a:avLst>
          </a:prstGeom>
          <a:solidFill>
            <a:srgbClr val="FFFFFF"/>
          </a:solidFill>
          <a:ln/>
          <a:effectLst>
            <a:outerShdw sx="100000" sy="100000" kx="0" ky="0" algn="bl" rotWithShape="0" blurRad="88900" dist="38100" dir="5400000">
              <a:srgbClr val="7A8794">
                <a:alpha val="22000"/>
              </a:srgbClr>
            </a:outerShdw>
          </a:effectLst>
        </p:spPr>
      </p:sp>
      <p:sp>
        <p:nvSpPr>
          <p:cNvPr id="13" name="Shape 10"/>
          <p:cNvSpPr/>
          <p:nvPr/>
        </p:nvSpPr>
        <p:spPr>
          <a:xfrm>
            <a:off x="3259836" y="2999232"/>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4" name="Image 1" descr="preencoded.png">    </p:cNvPr>
          <p:cNvPicPr>
            <a:picLocks noChangeAspect="1"/>
          </p:cNvPicPr>
          <p:nvPr/>
        </p:nvPicPr>
        <p:blipFill>
          <a:blip r:embed="rId2"/>
          <a:stretch>
            <a:fillRect/>
          </a:stretch>
        </p:blipFill>
        <p:spPr>
          <a:xfrm>
            <a:off x="3413455" y="3152851"/>
            <a:ext cx="204826" cy="204826"/>
          </a:xfrm>
          <a:prstGeom prst="rect">
            <a:avLst/>
          </a:prstGeom>
        </p:spPr>
      </p:pic>
      <p:sp>
        <p:nvSpPr>
          <p:cNvPr id="15" name="Text 11"/>
          <p:cNvSpPr/>
          <p:nvPr/>
        </p:nvSpPr>
        <p:spPr>
          <a:xfrm>
            <a:off x="2546604" y="3602736"/>
            <a:ext cx="1947672" cy="2743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取引追加</a:t>
            </a:r>
            <a:endParaRPr lang="en-US" sz="1300" dirty="0"/>
          </a:p>
        </p:txBody>
      </p:sp>
      <p:sp>
        <p:nvSpPr>
          <p:cNvPr id="16" name="Text 12"/>
          <p:cNvSpPr/>
          <p:nvPr/>
        </p:nvSpPr>
        <p:spPr>
          <a:xfrm>
            <a:off x="2656332" y="3877056"/>
            <a:ext cx="1728216" cy="457200"/>
          </a:xfrm>
          <a:prstGeom prst="rect">
            <a:avLst/>
          </a:prstGeom>
          <a:noFill/>
          <a:ln/>
        </p:spPr>
        <p:txBody>
          <a:bodyPr wrap="square" lIns="0" tIns="0" rIns="0" bIns="0" rtlCol="0" anchor="t"/>
          <a:lstStyle/>
          <a:p>
            <a:pPr algn="ctr" indent="0" marL="0">
              <a:buNone/>
            </a:pPr>
            <a:r>
              <a:rPr lang="en-US" sz="1000" dirty="0">
                <a:solidFill>
                  <a:srgbClr val="263238"/>
                </a:solidFill>
                <a:latin typeface="Meiryo" pitchFamily="34" charset="0"/>
                <a:ea typeface="Meiryo" pitchFamily="34" charset="-122"/>
                <a:cs typeface="Meiryo" pitchFamily="34" charset="-120"/>
              </a:rPr>
              <a:t>特定運送委託を新たに対象化</a:t>
            </a:r>
            <a:endParaRPr lang="en-US" sz="1000" dirty="0"/>
          </a:p>
        </p:txBody>
      </p:sp>
      <p:sp>
        <p:nvSpPr>
          <p:cNvPr id="17" name="Shape 13"/>
          <p:cNvSpPr/>
          <p:nvPr/>
        </p:nvSpPr>
        <p:spPr>
          <a:xfrm>
            <a:off x="4590288" y="2852928"/>
            <a:ext cx="1947672" cy="1517904"/>
          </a:xfrm>
          <a:prstGeom prst="roundRect">
            <a:avLst>
              <a:gd name="adj" fmla="val 4819"/>
            </a:avLst>
          </a:prstGeom>
          <a:solidFill>
            <a:srgbClr val="FFFFFF"/>
          </a:solidFill>
          <a:ln/>
          <a:effectLst>
            <a:outerShdw sx="100000" sy="100000" kx="0" ky="0" algn="bl" rotWithShape="0" blurRad="88900" dist="38100" dir="5400000">
              <a:srgbClr val="7A8794">
                <a:alpha val="22000"/>
              </a:srgbClr>
            </a:outerShdw>
          </a:effectLst>
        </p:spPr>
      </p:sp>
      <p:sp>
        <p:nvSpPr>
          <p:cNvPr id="18" name="Shape 14"/>
          <p:cNvSpPr/>
          <p:nvPr/>
        </p:nvSpPr>
        <p:spPr>
          <a:xfrm>
            <a:off x="5303520" y="2999232"/>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9" name="Image 2" descr="preencoded.png">    </p:cNvPr>
          <p:cNvPicPr>
            <a:picLocks noChangeAspect="1"/>
          </p:cNvPicPr>
          <p:nvPr/>
        </p:nvPicPr>
        <p:blipFill>
          <a:blip r:embed="rId3"/>
          <a:stretch>
            <a:fillRect/>
          </a:stretch>
        </p:blipFill>
        <p:spPr>
          <a:xfrm>
            <a:off x="5457139" y="3152851"/>
            <a:ext cx="204826" cy="204826"/>
          </a:xfrm>
          <a:prstGeom prst="rect">
            <a:avLst/>
          </a:prstGeom>
        </p:spPr>
      </p:pic>
      <p:sp>
        <p:nvSpPr>
          <p:cNvPr id="20" name="Text 15"/>
          <p:cNvSpPr/>
          <p:nvPr/>
        </p:nvSpPr>
        <p:spPr>
          <a:xfrm>
            <a:off x="4590288" y="3602736"/>
            <a:ext cx="1947672" cy="2743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協議拒否</a:t>
            </a:r>
            <a:endParaRPr lang="en-US" sz="1300" dirty="0"/>
          </a:p>
        </p:txBody>
      </p:sp>
      <p:sp>
        <p:nvSpPr>
          <p:cNvPr id="21" name="Text 16"/>
          <p:cNvSpPr/>
          <p:nvPr/>
        </p:nvSpPr>
        <p:spPr>
          <a:xfrm>
            <a:off x="4700016" y="3877056"/>
            <a:ext cx="1728216" cy="457200"/>
          </a:xfrm>
          <a:prstGeom prst="rect">
            <a:avLst/>
          </a:prstGeom>
          <a:noFill/>
          <a:ln/>
        </p:spPr>
        <p:txBody>
          <a:bodyPr wrap="square" lIns="0" tIns="0" rIns="0" bIns="0" rtlCol="0" anchor="t"/>
          <a:lstStyle/>
          <a:p>
            <a:pPr algn="ctr" indent="0" marL="0">
              <a:buNone/>
            </a:pPr>
            <a:r>
              <a:rPr lang="en-US" sz="1000" dirty="0">
                <a:solidFill>
                  <a:srgbClr val="263238"/>
                </a:solidFill>
                <a:latin typeface="Meiryo" pitchFamily="34" charset="0"/>
                <a:ea typeface="Meiryo" pitchFamily="34" charset="-122"/>
                <a:cs typeface="Meiryo" pitchFamily="34" charset="-120"/>
              </a:rPr>
              <a:t>一方的な代金決定を新たに禁止</a:t>
            </a:r>
            <a:endParaRPr lang="en-US" sz="1000" dirty="0"/>
          </a:p>
        </p:txBody>
      </p:sp>
      <p:sp>
        <p:nvSpPr>
          <p:cNvPr id="22" name="Shape 17"/>
          <p:cNvSpPr/>
          <p:nvPr/>
        </p:nvSpPr>
        <p:spPr>
          <a:xfrm>
            <a:off x="6633972" y="2852928"/>
            <a:ext cx="1947672" cy="1517904"/>
          </a:xfrm>
          <a:prstGeom prst="roundRect">
            <a:avLst>
              <a:gd name="adj" fmla="val 4819"/>
            </a:avLst>
          </a:prstGeom>
          <a:solidFill>
            <a:srgbClr val="FFFFFF"/>
          </a:solidFill>
          <a:ln/>
          <a:effectLst>
            <a:outerShdw sx="100000" sy="100000" kx="0" ky="0" algn="bl" rotWithShape="0" blurRad="88900" dist="38100" dir="5400000">
              <a:srgbClr val="7A8794">
                <a:alpha val="22000"/>
              </a:srgbClr>
            </a:outerShdw>
          </a:effectLst>
        </p:spPr>
      </p:sp>
      <p:sp>
        <p:nvSpPr>
          <p:cNvPr id="23" name="Shape 18"/>
          <p:cNvSpPr/>
          <p:nvPr/>
        </p:nvSpPr>
        <p:spPr>
          <a:xfrm>
            <a:off x="7347204" y="2999232"/>
            <a:ext cx="512064" cy="51206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24" name="Image 3" descr="preencoded.png">    </p:cNvPr>
          <p:cNvPicPr>
            <a:picLocks noChangeAspect="1"/>
          </p:cNvPicPr>
          <p:nvPr/>
        </p:nvPicPr>
        <p:blipFill>
          <a:blip r:embed="rId4"/>
          <a:stretch>
            <a:fillRect/>
          </a:stretch>
        </p:blipFill>
        <p:spPr>
          <a:xfrm>
            <a:off x="7500823" y="3152851"/>
            <a:ext cx="204826" cy="204826"/>
          </a:xfrm>
          <a:prstGeom prst="rect">
            <a:avLst/>
          </a:prstGeom>
        </p:spPr>
      </p:pic>
      <p:sp>
        <p:nvSpPr>
          <p:cNvPr id="25" name="Text 19"/>
          <p:cNvSpPr/>
          <p:nvPr/>
        </p:nvSpPr>
        <p:spPr>
          <a:xfrm>
            <a:off x="6633972" y="3602736"/>
            <a:ext cx="1947672" cy="274320"/>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支払厳格</a:t>
            </a:r>
            <a:endParaRPr lang="en-US" sz="1300" dirty="0"/>
          </a:p>
        </p:txBody>
      </p:sp>
      <p:sp>
        <p:nvSpPr>
          <p:cNvPr id="26" name="Text 20"/>
          <p:cNvSpPr/>
          <p:nvPr/>
        </p:nvSpPr>
        <p:spPr>
          <a:xfrm>
            <a:off x="6743700" y="3877056"/>
            <a:ext cx="1728216" cy="457200"/>
          </a:xfrm>
          <a:prstGeom prst="rect">
            <a:avLst/>
          </a:prstGeom>
          <a:noFill/>
          <a:ln/>
        </p:spPr>
        <p:txBody>
          <a:bodyPr wrap="square" lIns="0" tIns="0" rIns="0" bIns="0" rtlCol="0" anchor="t"/>
          <a:lstStyle/>
          <a:p>
            <a:pPr algn="ctr" indent="0" marL="0">
              <a:buNone/>
            </a:pPr>
            <a:r>
              <a:rPr lang="en-US" sz="1000" dirty="0">
                <a:solidFill>
                  <a:srgbClr val="263238"/>
                </a:solidFill>
                <a:latin typeface="Meiryo" pitchFamily="34" charset="0"/>
                <a:ea typeface="Meiryo" pitchFamily="34" charset="-122"/>
                <a:cs typeface="Meiryo" pitchFamily="34" charset="-120"/>
              </a:rPr>
              <a:t>手形払を禁止・60日以内を徹底</a:t>
            </a:r>
            <a:endParaRPr lang="en-US" sz="1000" dirty="0"/>
          </a:p>
        </p:txBody>
      </p:sp>
      <p:sp>
        <p:nvSpPr>
          <p:cNvPr id="27" name="Text 21"/>
          <p:cNvSpPr/>
          <p:nvPr/>
        </p:nvSpPr>
        <p:spPr>
          <a:xfrm>
            <a:off x="502920" y="4572000"/>
            <a:ext cx="8138160" cy="274320"/>
          </a:xfrm>
          <a:prstGeom prst="rect">
            <a:avLst/>
          </a:prstGeom>
          <a:noFill/>
          <a:ln/>
        </p:spPr>
        <p:txBody>
          <a:bodyPr wrap="square" lIns="0" tIns="0" rIns="0" bIns="0" rtlCol="0" anchor="ctr"/>
          <a:lstStyle/>
          <a:p>
            <a:pPr indent="0" marL="0">
              <a:buNone/>
            </a:pPr>
            <a:r>
              <a:rPr lang="en-US" sz="1050" i="1" dirty="0">
                <a:solidFill>
                  <a:srgbClr val="5B6B7B"/>
                </a:solidFill>
                <a:latin typeface="Meiryo" pitchFamily="34" charset="0"/>
                <a:ea typeface="Meiryo" pitchFamily="34" charset="-122"/>
                <a:cs typeface="Meiryo" pitchFamily="34" charset="-120"/>
              </a:rPr>
              <a:t>背景：労務費・原材料費・エネルギー費の上昇局面で「構造的な価格転嫁」を進めるための改正です。</a:t>
            </a:r>
            <a:endParaRPr lang="en-US" sz="1050" dirty="0"/>
          </a:p>
        </p:txBody>
      </p:sp>
      <p:sp>
        <p:nvSpPr>
          <p:cNvPr id="29" name="Text 22"/>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0" name="Text 23"/>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5 / 37</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用語の変更</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「下請」という呼び方をやめます</a:t>
            </a:r>
            <a:endParaRPr lang="en-US" sz="2500" dirty="0"/>
          </a:p>
        </p:txBody>
      </p:sp>
      <p:sp>
        <p:nvSpPr>
          <p:cNvPr id="4" name="Shape 2"/>
          <p:cNvSpPr/>
          <p:nvPr/>
        </p:nvSpPr>
        <p:spPr>
          <a:xfrm>
            <a:off x="502920" y="1371600"/>
            <a:ext cx="2331720" cy="457200"/>
          </a:xfrm>
          <a:prstGeom prst="roundRect">
            <a:avLst>
              <a:gd name="adj" fmla="val 12000"/>
            </a:avLst>
          </a:prstGeom>
          <a:solidFill>
            <a:srgbClr val="243B53"/>
          </a:solidFill>
          <a:ln/>
        </p:spPr>
      </p:sp>
      <p:sp>
        <p:nvSpPr>
          <p:cNvPr id="5" name="Text 3"/>
          <p:cNvSpPr/>
          <p:nvPr/>
        </p:nvSpPr>
        <p:spPr>
          <a:xfrm>
            <a:off x="502920" y="1371600"/>
            <a:ext cx="2331720" cy="45720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旧下請法</a:t>
            </a:r>
            <a:endParaRPr lang="en-US" sz="1200" dirty="0"/>
          </a:p>
        </p:txBody>
      </p:sp>
      <p:sp>
        <p:nvSpPr>
          <p:cNvPr id="6" name="Shape 4"/>
          <p:cNvSpPr/>
          <p:nvPr/>
        </p:nvSpPr>
        <p:spPr>
          <a:xfrm>
            <a:off x="2971800" y="1371600"/>
            <a:ext cx="2468880" cy="457200"/>
          </a:xfrm>
          <a:prstGeom prst="roundRect">
            <a:avLst>
              <a:gd name="adj" fmla="val 12000"/>
            </a:avLst>
          </a:prstGeom>
          <a:solidFill>
            <a:srgbClr val="16314F"/>
          </a:solidFill>
          <a:ln/>
        </p:spPr>
      </p:sp>
      <p:sp>
        <p:nvSpPr>
          <p:cNvPr id="7" name="Text 5"/>
          <p:cNvSpPr/>
          <p:nvPr/>
        </p:nvSpPr>
        <p:spPr>
          <a:xfrm>
            <a:off x="2971800" y="1371600"/>
            <a:ext cx="2468880" cy="45720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取適法</a:t>
            </a:r>
            <a:endParaRPr lang="en-US" sz="1200" dirty="0"/>
          </a:p>
        </p:txBody>
      </p:sp>
      <p:sp>
        <p:nvSpPr>
          <p:cNvPr id="8" name="Shape 6"/>
          <p:cNvSpPr/>
          <p:nvPr/>
        </p:nvSpPr>
        <p:spPr>
          <a:xfrm>
            <a:off x="5577840" y="1371600"/>
            <a:ext cx="3063240" cy="457200"/>
          </a:xfrm>
          <a:prstGeom prst="roundRect">
            <a:avLst>
              <a:gd name="adj" fmla="val 12000"/>
            </a:avLst>
          </a:prstGeom>
          <a:solidFill>
            <a:srgbClr val="B58A3A"/>
          </a:solidFill>
          <a:ln/>
        </p:spPr>
      </p:sp>
      <p:sp>
        <p:nvSpPr>
          <p:cNvPr id="9" name="Text 7"/>
          <p:cNvSpPr/>
          <p:nvPr/>
        </p:nvSpPr>
        <p:spPr>
          <a:xfrm>
            <a:off x="5577840" y="1371600"/>
            <a:ext cx="3063240" cy="457200"/>
          </a:xfrm>
          <a:prstGeom prst="rect">
            <a:avLst/>
          </a:prstGeom>
          <a:noFill/>
          <a:ln/>
        </p:spPr>
        <p:txBody>
          <a:bodyPr wrap="square" lIns="0" tIns="0" rIns="0" bIns="0" rtlCol="0" anchor="ctr"/>
          <a:lstStyle/>
          <a:p>
            <a:pPr algn="ctr" indent="0" marL="0">
              <a:buNone/>
            </a:pPr>
            <a:r>
              <a:rPr lang="en-US" sz="1200" b="1" dirty="0">
                <a:solidFill>
                  <a:srgbClr val="16314F"/>
                </a:solidFill>
                <a:latin typeface="Meiryo" pitchFamily="34" charset="0"/>
                <a:ea typeface="Meiryo" pitchFamily="34" charset="-122"/>
                <a:cs typeface="Meiryo" pitchFamily="34" charset="-120"/>
              </a:rPr>
              <a:t>意味</a:t>
            </a:r>
            <a:endParaRPr lang="en-US" sz="1200" dirty="0"/>
          </a:p>
        </p:txBody>
      </p:sp>
      <p:sp>
        <p:nvSpPr>
          <p:cNvPr id="10" name="Shape 8"/>
          <p:cNvSpPr/>
          <p:nvPr/>
        </p:nvSpPr>
        <p:spPr>
          <a:xfrm>
            <a:off x="502920" y="1920240"/>
            <a:ext cx="233172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1" name="Text 9"/>
          <p:cNvSpPr/>
          <p:nvPr/>
        </p:nvSpPr>
        <p:spPr>
          <a:xfrm>
            <a:off x="502920" y="1920240"/>
            <a:ext cx="2331720" cy="566928"/>
          </a:xfrm>
          <a:prstGeom prst="rect">
            <a:avLst/>
          </a:prstGeom>
          <a:noFill/>
          <a:ln/>
        </p:spPr>
        <p:txBody>
          <a:bodyPr wrap="square" lIns="0" tIns="0" rIns="0" bIns="0" rtlCol="0" anchor="ctr"/>
          <a:lstStyle/>
          <a:p>
            <a:pPr algn="ctr" indent="0" marL="0">
              <a:buNone/>
            </a:pPr>
            <a:r>
              <a:rPr lang="en-US" sz="1250" dirty="0">
                <a:solidFill>
                  <a:srgbClr val="5B6B7B"/>
                </a:solidFill>
                <a:latin typeface="Meiryo" pitchFamily="34" charset="0"/>
                <a:ea typeface="Meiryo" pitchFamily="34" charset="-122"/>
                <a:cs typeface="Meiryo" pitchFamily="34" charset="-120"/>
              </a:rPr>
              <a:t>親事業者</a:t>
            </a:r>
            <a:endParaRPr lang="en-US" sz="1250" dirty="0"/>
          </a:p>
        </p:txBody>
      </p:sp>
      <p:sp>
        <p:nvSpPr>
          <p:cNvPr id="12" name="Shape 10"/>
          <p:cNvSpPr/>
          <p:nvPr/>
        </p:nvSpPr>
        <p:spPr>
          <a:xfrm>
            <a:off x="2971800" y="1920240"/>
            <a:ext cx="2468880" cy="566928"/>
          </a:xfrm>
          <a:prstGeom prst="roundRect">
            <a:avLst>
              <a:gd name="adj" fmla="val 12903"/>
            </a:avLst>
          </a:prstGeom>
          <a:solidFill>
            <a:srgbClr val="F5EEDF"/>
          </a:solidFill>
          <a:ln/>
          <a:effectLst>
            <a:outerShdw sx="100000" sy="100000" kx="0" ky="0" algn="bl" rotWithShape="0" blurRad="88900" dist="38100" dir="5400000">
              <a:srgbClr val="7A8794">
                <a:alpha val="22000"/>
              </a:srgbClr>
            </a:outerShdw>
          </a:effectLst>
        </p:spPr>
      </p:sp>
      <p:sp>
        <p:nvSpPr>
          <p:cNvPr id="13" name="Text 11"/>
          <p:cNvSpPr/>
          <p:nvPr/>
        </p:nvSpPr>
        <p:spPr>
          <a:xfrm>
            <a:off x="2971800" y="1920240"/>
            <a:ext cx="2468880" cy="566928"/>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委託事業者</a:t>
            </a:r>
            <a:endParaRPr lang="en-US" sz="1300" dirty="0"/>
          </a:p>
        </p:txBody>
      </p:sp>
      <p:sp>
        <p:nvSpPr>
          <p:cNvPr id="14" name="Shape 12"/>
          <p:cNvSpPr/>
          <p:nvPr/>
        </p:nvSpPr>
        <p:spPr>
          <a:xfrm>
            <a:off x="5577840" y="1920240"/>
            <a:ext cx="306324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5" name="Text 13"/>
          <p:cNvSpPr/>
          <p:nvPr/>
        </p:nvSpPr>
        <p:spPr>
          <a:xfrm>
            <a:off x="5687568" y="1920240"/>
            <a:ext cx="2843784" cy="566928"/>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発注する側（自社になり得る）</a:t>
            </a:r>
            <a:endParaRPr lang="en-US" sz="1100" dirty="0"/>
          </a:p>
        </p:txBody>
      </p:sp>
      <p:sp>
        <p:nvSpPr>
          <p:cNvPr id="16" name="Shape 14"/>
          <p:cNvSpPr/>
          <p:nvPr/>
        </p:nvSpPr>
        <p:spPr>
          <a:xfrm>
            <a:off x="2743200" y="2066544"/>
            <a:ext cx="274320" cy="27432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7" name="Image 0" descr="preencoded.png">    </p:cNvPr>
          <p:cNvPicPr>
            <a:picLocks noChangeAspect="1"/>
          </p:cNvPicPr>
          <p:nvPr/>
        </p:nvPicPr>
        <p:blipFill>
          <a:blip r:embed="rId1"/>
          <a:stretch>
            <a:fillRect/>
          </a:stretch>
        </p:blipFill>
        <p:spPr>
          <a:xfrm>
            <a:off x="2825496" y="2148840"/>
            <a:ext cx="109728" cy="109728"/>
          </a:xfrm>
          <a:prstGeom prst="rect">
            <a:avLst/>
          </a:prstGeom>
        </p:spPr>
      </p:pic>
      <p:sp>
        <p:nvSpPr>
          <p:cNvPr id="18" name="Shape 15"/>
          <p:cNvSpPr/>
          <p:nvPr/>
        </p:nvSpPr>
        <p:spPr>
          <a:xfrm>
            <a:off x="502920" y="2578608"/>
            <a:ext cx="233172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9" name="Text 16"/>
          <p:cNvSpPr/>
          <p:nvPr/>
        </p:nvSpPr>
        <p:spPr>
          <a:xfrm>
            <a:off x="502920" y="2578608"/>
            <a:ext cx="2331720" cy="566928"/>
          </a:xfrm>
          <a:prstGeom prst="rect">
            <a:avLst/>
          </a:prstGeom>
          <a:noFill/>
          <a:ln/>
        </p:spPr>
        <p:txBody>
          <a:bodyPr wrap="square" lIns="0" tIns="0" rIns="0" bIns="0" rtlCol="0" anchor="ctr"/>
          <a:lstStyle/>
          <a:p>
            <a:pPr algn="ctr" indent="0" marL="0">
              <a:buNone/>
            </a:pPr>
            <a:r>
              <a:rPr lang="en-US" sz="1250" dirty="0">
                <a:solidFill>
                  <a:srgbClr val="5B6B7B"/>
                </a:solidFill>
                <a:latin typeface="Meiryo" pitchFamily="34" charset="0"/>
                <a:ea typeface="Meiryo" pitchFamily="34" charset="-122"/>
                <a:cs typeface="Meiryo" pitchFamily="34" charset="-120"/>
              </a:rPr>
              <a:t>下請事業者</a:t>
            </a:r>
            <a:endParaRPr lang="en-US" sz="1250" dirty="0"/>
          </a:p>
        </p:txBody>
      </p:sp>
      <p:sp>
        <p:nvSpPr>
          <p:cNvPr id="20" name="Shape 17"/>
          <p:cNvSpPr/>
          <p:nvPr/>
        </p:nvSpPr>
        <p:spPr>
          <a:xfrm>
            <a:off x="2971800" y="2578608"/>
            <a:ext cx="2468880" cy="566928"/>
          </a:xfrm>
          <a:prstGeom prst="roundRect">
            <a:avLst>
              <a:gd name="adj" fmla="val 12903"/>
            </a:avLst>
          </a:prstGeom>
          <a:solidFill>
            <a:srgbClr val="F5EEDF"/>
          </a:solidFill>
          <a:ln/>
          <a:effectLst>
            <a:outerShdw sx="100000" sy="100000" kx="0" ky="0" algn="bl" rotWithShape="0" blurRad="88900" dist="38100" dir="5400000">
              <a:srgbClr val="7A8794">
                <a:alpha val="22000"/>
              </a:srgbClr>
            </a:outerShdw>
          </a:effectLst>
        </p:spPr>
      </p:sp>
      <p:sp>
        <p:nvSpPr>
          <p:cNvPr id="21" name="Text 18"/>
          <p:cNvSpPr/>
          <p:nvPr/>
        </p:nvSpPr>
        <p:spPr>
          <a:xfrm>
            <a:off x="2971800" y="2578608"/>
            <a:ext cx="2468880" cy="566928"/>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中小受託事業者</a:t>
            </a:r>
            <a:endParaRPr lang="en-US" sz="1300" dirty="0"/>
          </a:p>
        </p:txBody>
      </p:sp>
      <p:sp>
        <p:nvSpPr>
          <p:cNvPr id="22" name="Shape 19"/>
          <p:cNvSpPr/>
          <p:nvPr/>
        </p:nvSpPr>
        <p:spPr>
          <a:xfrm>
            <a:off x="5577840" y="2578608"/>
            <a:ext cx="306324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23" name="Text 20"/>
          <p:cNvSpPr/>
          <p:nvPr/>
        </p:nvSpPr>
        <p:spPr>
          <a:xfrm>
            <a:off x="5687568" y="2578608"/>
            <a:ext cx="2843784" cy="566928"/>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受注する側の中小事業者</a:t>
            </a:r>
            <a:endParaRPr lang="en-US" sz="1100" dirty="0"/>
          </a:p>
        </p:txBody>
      </p:sp>
      <p:sp>
        <p:nvSpPr>
          <p:cNvPr id="24" name="Shape 21"/>
          <p:cNvSpPr/>
          <p:nvPr/>
        </p:nvSpPr>
        <p:spPr>
          <a:xfrm>
            <a:off x="2743200" y="2724912"/>
            <a:ext cx="274320" cy="27432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25" name="Image 1" descr="preencoded.png">    </p:cNvPr>
          <p:cNvPicPr>
            <a:picLocks noChangeAspect="1"/>
          </p:cNvPicPr>
          <p:nvPr/>
        </p:nvPicPr>
        <p:blipFill>
          <a:blip r:embed="rId2"/>
          <a:stretch>
            <a:fillRect/>
          </a:stretch>
        </p:blipFill>
        <p:spPr>
          <a:xfrm>
            <a:off x="2825496" y="2807208"/>
            <a:ext cx="109728" cy="109728"/>
          </a:xfrm>
          <a:prstGeom prst="rect">
            <a:avLst/>
          </a:prstGeom>
        </p:spPr>
      </p:pic>
      <p:sp>
        <p:nvSpPr>
          <p:cNvPr id="26" name="Shape 22"/>
          <p:cNvSpPr/>
          <p:nvPr/>
        </p:nvSpPr>
        <p:spPr>
          <a:xfrm>
            <a:off x="502920" y="3236976"/>
            <a:ext cx="233172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27" name="Text 23"/>
          <p:cNvSpPr/>
          <p:nvPr/>
        </p:nvSpPr>
        <p:spPr>
          <a:xfrm>
            <a:off x="502920" y="3236976"/>
            <a:ext cx="2331720" cy="566928"/>
          </a:xfrm>
          <a:prstGeom prst="rect">
            <a:avLst/>
          </a:prstGeom>
          <a:noFill/>
          <a:ln/>
        </p:spPr>
        <p:txBody>
          <a:bodyPr wrap="square" lIns="0" tIns="0" rIns="0" bIns="0" rtlCol="0" anchor="ctr"/>
          <a:lstStyle/>
          <a:p>
            <a:pPr algn="ctr" indent="0" marL="0">
              <a:buNone/>
            </a:pPr>
            <a:r>
              <a:rPr lang="en-US" sz="1250" dirty="0">
                <a:solidFill>
                  <a:srgbClr val="5B6B7B"/>
                </a:solidFill>
                <a:latin typeface="Meiryo" pitchFamily="34" charset="0"/>
                <a:ea typeface="Meiryo" pitchFamily="34" charset="-122"/>
                <a:cs typeface="Meiryo" pitchFamily="34" charset="-120"/>
              </a:rPr>
              <a:t>下請代金</a:t>
            </a:r>
            <a:endParaRPr lang="en-US" sz="1250" dirty="0"/>
          </a:p>
        </p:txBody>
      </p:sp>
      <p:sp>
        <p:nvSpPr>
          <p:cNvPr id="28" name="Shape 24"/>
          <p:cNvSpPr/>
          <p:nvPr/>
        </p:nvSpPr>
        <p:spPr>
          <a:xfrm>
            <a:off x="2971800" y="3236976"/>
            <a:ext cx="2468880" cy="566928"/>
          </a:xfrm>
          <a:prstGeom prst="roundRect">
            <a:avLst>
              <a:gd name="adj" fmla="val 12903"/>
            </a:avLst>
          </a:prstGeom>
          <a:solidFill>
            <a:srgbClr val="F5EEDF"/>
          </a:solidFill>
          <a:ln/>
          <a:effectLst>
            <a:outerShdw sx="100000" sy="100000" kx="0" ky="0" algn="bl" rotWithShape="0" blurRad="88900" dist="38100" dir="5400000">
              <a:srgbClr val="7A8794">
                <a:alpha val="22000"/>
              </a:srgbClr>
            </a:outerShdw>
          </a:effectLst>
        </p:spPr>
      </p:sp>
      <p:sp>
        <p:nvSpPr>
          <p:cNvPr id="29" name="Text 25"/>
          <p:cNvSpPr/>
          <p:nvPr/>
        </p:nvSpPr>
        <p:spPr>
          <a:xfrm>
            <a:off x="2971800" y="3236976"/>
            <a:ext cx="2468880" cy="566928"/>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製造委託等代金</a:t>
            </a:r>
            <a:endParaRPr lang="en-US" sz="1300" dirty="0"/>
          </a:p>
        </p:txBody>
      </p:sp>
      <p:sp>
        <p:nvSpPr>
          <p:cNvPr id="30" name="Shape 26"/>
          <p:cNvSpPr/>
          <p:nvPr/>
        </p:nvSpPr>
        <p:spPr>
          <a:xfrm>
            <a:off x="5577840" y="3236976"/>
            <a:ext cx="306324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31" name="Text 27"/>
          <p:cNvSpPr/>
          <p:nvPr/>
        </p:nvSpPr>
        <p:spPr>
          <a:xfrm>
            <a:off x="5687568" y="3236976"/>
            <a:ext cx="2843784" cy="566928"/>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委託に対して支払う代金</a:t>
            </a:r>
            <a:endParaRPr lang="en-US" sz="1100" dirty="0"/>
          </a:p>
        </p:txBody>
      </p:sp>
      <p:sp>
        <p:nvSpPr>
          <p:cNvPr id="32" name="Shape 28"/>
          <p:cNvSpPr/>
          <p:nvPr/>
        </p:nvSpPr>
        <p:spPr>
          <a:xfrm>
            <a:off x="2743200" y="3383280"/>
            <a:ext cx="274320" cy="27432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33" name="Image 2" descr="preencoded.png">    </p:cNvPr>
          <p:cNvPicPr>
            <a:picLocks noChangeAspect="1"/>
          </p:cNvPicPr>
          <p:nvPr/>
        </p:nvPicPr>
        <p:blipFill>
          <a:blip r:embed="rId3"/>
          <a:stretch>
            <a:fillRect/>
          </a:stretch>
        </p:blipFill>
        <p:spPr>
          <a:xfrm>
            <a:off x="2825496" y="3465576"/>
            <a:ext cx="109728" cy="109728"/>
          </a:xfrm>
          <a:prstGeom prst="rect">
            <a:avLst/>
          </a:prstGeom>
        </p:spPr>
      </p:pic>
      <p:sp>
        <p:nvSpPr>
          <p:cNvPr id="34" name="Shape 29"/>
          <p:cNvSpPr/>
          <p:nvPr/>
        </p:nvSpPr>
        <p:spPr>
          <a:xfrm>
            <a:off x="502920" y="3895344"/>
            <a:ext cx="233172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35" name="Text 30"/>
          <p:cNvSpPr/>
          <p:nvPr/>
        </p:nvSpPr>
        <p:spPr>
          <a:xfrm>
            <a:off x="502920" y="3895344"/>
            <a:ext cx="2331720" cy="566928"/>
          </a:xfrm>
          <a:prstGeom prst="rect">
            <a:avLst/>
          </a:prstGeom>
          <a:noFill/>
          <a:ln/>
        </p:spPr>
        <p:txBody>
          <a:bodyPr wrap="square" lIns="0" tIns="0" rIns="0" bIns="0" rtlCol="0" anchor="ctr"/>
          <a:lstStyle/>
          <a:p>
            <a:pPr algn="ctr" indent="0" marL="0">
              <a:buNone/>
            </a:pPr>
            <a:r>
              <a:rPr lang="en-US" sz="1250" dirty="0">
                <a:solidFill>
                  <a:srgbClr val="5B6B7B"/>
                </a:solidFill>
                <a:latin typeface="Meiryo" pitchFamily="34" charset="0"/>
                <a:ea typeface="Meiryo" pitchFamily="34" charset="-122"/>
                <a:cs typeface="Meiryo" pitchFamily="34" charset="-120"/>
              </a:rPr>
              <a:t>3条書面</a:t>
            </a:r>
            <a:endParaRPr lang="en-US" sz="1250" dirty="0"/>
          </a:p>
        </p:txBody>
      </p:sp>
      <p:sp>
        <p:nvSpPr>
          <p:cNvPr id="36" name="Shape 31"/>
          <p:cNvSpPr/>
          <p:nvPr/>
        </p:nvSpPr>
        <p:spPr>
          <a:xfrm>
            <a:off x="2971800" y="3895344"/>
            <a:ext cx="2468880" cy="566928"/>
          </a:xfrm>
          <a:prstGeom prst="roundRect">
            <a:avLst>
              <a:gd name="adj" fmla="val 12903"/>
            </a:avLst>
          </a:prstGeom>
          <a:solidFill>
            <a:srgbClr val="F5EEDF"/>
          </a:solidFill>
          <a:ln/>
          <a:effectLst>
            <a:outerShdw sx="100000" sy="100000" kx="0" ky="0" algn="bl" rotWithShape="0" blurRad="88900" dist="38100" dir="5400000">
              <a:srgbClr val="7A8794">
                <a:alpha val="22000"/>
              </a:srgbClr>
            </a:outerShdw>
          </a:effectLst>
        </p:spPr>
      </p:sp>
      <p:sp>
        <p:nvSpPr>
          <p:cNvPr id="37" name="Text 32"/>
          <p:cNvSpPr/>
          <p:nvPr/>
        </p:nvSpPr>
        <p:spPr>
          <a:xfrm>
            <a:off x="2971800" y="3895344"/>
            <a:ext cx="2468880" cy="566928"/>
          </a:xfrm>
          <a:prstGeom prst="rect">
            <a:avLst/>
          </a:prstGeom>
          <a:noFill/>
          <a:ln/>
        </p:spPr>
        <p:txBody>
          <a:bodyPr wrap="square" lIns="0" tIns="0" rIns="0" bIns="0" rtlCol="0" anchor="ctr"/>
          <a:lstStyle/>
          <a:p>
            <a:pPr algn="ctr" indent="0" marL="0">
              <a:buNone/>
            </a:pPr>
            <a:r>
              <a:rPr lang="en-US" sz="1300" b="1" dirty="0">
                <a:solidFill>
                  <a:srgbClr val="16314F"/>
                </a:solidFill>
                <a:latin typeface="Meiryo" pitchFamily="34" charset="0"/>
                <a:ea typeface="Meiryo" pitchFamily="34" charset="-122"/>
                <a:cs typeface="Meiryo" pitchFamily="34" charset="-120"/>
              </a:rPr>
              <a:t>4条明示</a:t>
            </a:r>
            <a:endParaRPr lang="en-US" sz="1300" dirty="0"/>
          </a:p>
        </p:txBody>
      </p:sp>
      <p:sp>
        <p:nvSpPr>
          <p:cNvPr id="38" name="Shape 33"/>
          <p:cNvSpPr/>
          <p:nvPr/>
        </p:nvSpPr>
        <p:spPr>
          <a:xfrm>
            <a:off x="5577840" y="3895344"/>
            <a:ext cx="306324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39" name="Text 34"/>
          <p:cNvSpPr/>
          <p:nvPr/>
        </p:nvSpPr>
        <p:spPr>
          <a:xfrm>
            <a:off x="5687568" y="3895344"/>
            <a:ext cx="2843784" cy="566928"/>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発注時に明示する取引条件</a:t>
            </a:r>
            <a:endParaRPr lang="en-US" sz="1100" dirty="0"/>
          </a:p>
        </p:txBody>
      </p:sp>
      <p:sp>
        <p:nvSpPr>
          <p:cNvPr id="40" name="Shape 35"/>
          <p:cNvSpPr/>
          <p:nvPr/>
        </p:nvSpPr>
        <p:spPr>
          <a:xfrm>
            <a:off x="2743200" y="4041648"/>
            <a:ext cx="274320" cy="274320"/>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41" name="Image 3" descr="preencoded.png">    </p:cNvPr>
          <p:cNvPicPr>
            <a:picLocks noChangeAspect="1"/>
          </p:cNvPicPr>
          <p:nvPr/>
        </p:nvPicPr>
        <p:blipFill>
          <a:blip r:embed="rId4"/>
          <a:stretch>
            <a:fillRect/>
          </a:stretch>
        </p:blipFill>
        <p:spPr>
          <a:xfrm>
            <a:off x="2825496" y="4123944"/>
            <a:ext cx="109728" cy="109728"/>
          </a:xfrm>
          <a:prstGeom prst="rect">
            <a:avLst/>
          </a:prstGeom>
        </p:spPr>
      </p:pic>
      <p:sp>
        <p:nvSpPr>
          <p:cNvPr id="42" name="Text 36"/>
          <p:cNvSpPr/>
          <p:nvPr/>
        </p:nvSpPr>
        <p:spPr>
          <a:xfrm>
            <a:off x="502920" y="4572000"/>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狙いは「対等な取引関係」。ただし名称が変わっても、発注側の義務・禁止行為の重みはむしろ増しています。</a:t>
            </a:r>
            <a:endParaRPr lang="en-US" sz="1050" dirty="0"/>
          </a:p>
        </p:txBody>
      </p:sp>
      <p:sp>
        <p:nvSpPr>
          <p:cNvPr id="44" name="Text 37"/>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45" name="Text 38"/>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6 / 37</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他の研修との違い</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第17話はどこを扱うのか</a:t>
            </a:r>
            <a:endParaRPr lang="en-US" sz="2500" dirty="0"/>
          </a:p>
        </p:txBody>
      </p:sp>
      <p:sp>
        <p:nvSpPr>
          <p:cNvPr id="4" name="Shape 2"/>
          <p:cNvSpPr/>
          <p:nvPr/>
        </p:nvSpPr>
        <p:spPr>
          <a:xfrm>
            <a:off x="502920" y="1335024"/>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640080" y="1463040"/>
            <a:ext cx="786384" cy="310896"/>
          </a:xfrm>
          <a:prstGeom prst="roundRect">
            <a:avLst>
              <a:gd name="adj" fmla="val 50000"/>
            </a:avLst>
          </a:prstGeom>
          <a:solidFill>
            <a:srgbClr val="B58A3A"/>
          </a:solidFill>
          <a:ln/>
        </p:spPr>
      </p:sp>
      <p:sp>
        <p:nvSpPr>
          <p:cNvPr id="6" name="Text 4"/>
          <p:cNvSpPr/>
          <p:nvPr/>
        </p:nvSpPr>
        <p:spPr>
          <a:xfrm>
            <a:off x="640080" y="1463040"/>
            <a:ext cx="786384"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第14話</a:t>
            </a:r>
            <a:endParaRPr lang="en-US" sz="1050" dirty="0"/>
          </a:p>
        </p:txBody>
      </p:sp>
      <p:sp>
        <p:nvSpPr>
          <p:cNvPr id="7" name="Text 5"/>
          <p:cNvSpPr/>
          <p:nvPr/>
        </p:nvSpPr>
        <p:spPr>
          <a:xfrm>
            <a:off x="1536192" y="1335024"/>
            <a:ext cx="1783080" cy="56692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接待・贈答・贈収賄</a:t>
            </a:r>
            <a:endParaRPr lang="en-US" sz="1250" dirty="0"/>
          </a:p>
        </p:txBody>
      </p:sp>
      <p:sp>
        <p:nvSpPr>
          <p:cNvPr id="8" name="Text 6"/>
          <p:cNvSpPr/>
          <p:nvPr/>
        </p:nvSpPr>
        <p:spPr>
          <a:xfrm>
            <a:off x="3337560" y="1335024"/>
            <a:ext cx="5166360" cy="566928"/>
          </a:xfrm>
          <a:prstGeom prst="rect">
            <a:avLst/>
          </a:prstGeom>
          <a:noFill/>
          <a:ln/>
        </p:spPr>
        <p:txBody>
          <a:bodyPr wrap="square" lIns="0" tIns="0" rIns="0" bIns="0" rtlCol="0" anchor="ctr"/>
          <a:lstStyle/>
          <a:p>
            <a:pPr indent="0" marL="0">
              <a:buNone/>
            </a:pPr>
            <a:r>
              <a:rPr lang="en-US" sz="1030" dirty="0">
                <a:solidFill>
                  <a:srgbClr val="263238"/>
                </a:solidFill>
                <a:latin typeface="Meiryo" pitchFamily="34" charset="0"/>
                <a:ea typeface="Meiryo" pitchFamily="34" charset="-122"/>
                <a:cs typeface="Meiryo" pitchFamily="34" charset="-120"/>
              </a:rPr>
              <a:t>協賛・購入要請は取適法上の禁止行為として扱う（金額基準・公務員贈賄は第14話）</a:t>
            </a:r>
            <a:endParaRPr lang="en-US" sz="1030" dirty="0"/>
          </a:p>
        </p:txBody>
      </p:sp>
      <p:sp>
        <p:nvSpPr>
          <p:cNvPr id="9" name="Shape 7"/>
          <p:cNvSpPr/>
          <p:nvPr/>
        </p:nvSpPr>
        <p:spPr>
          <a:xfrm>
            <a:off x="502920" y="1984248"/>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0" name="Shape 8"/>
          <p:cNvSpPr/>
          <p:nvPr/>
        </p:nvSpPr>
        <p:spPr>
          <a:xfrm>
            <a:off x="640080" y="2112264"/>
            <a:ext cx="786384" cy="310896"/>
          </a:xfrm>
          <a:prstGeom prst="roundRect">
            <a:avLst>
              <a:gd name="adj" fmla="val 50000"/>
            </a:avLst>
          </a:prstGeom>
          <a:solidFill>
            <a:srgbClr val="B58A3A"/>
          </a:solidFill>
          <a:ln/>
        </p:spPr>
      </p:sp>
      <p:sp>
        <p:nvSpPr>
          <p:cNvPr id="11" name="Text 9"/>
          <p:cNvSpPr/>
          <p:nvPr/>
        </p:nvSpPr>
        <p:spPr>
          <a:xfrm>
            <a:off x="640080" y="2112264"/>
            <a:ext cx="786384"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第15話</a:t>
            </a:r>
            <a:endParaRPr lang="en-US" sz="1050" dirty="0"/>
          </a:p>
        </p:txBody>
      </p:sp>
      <p:sp>
        <p:nvSpPr>
          <p:cNvPr id="12" name="Text 10"/>
          <p:cNvSpPr/>
          <p:nvPr/>
        </p:nvSpPr>
        <p:spPr>
          <a:xfrm>
            <a:off x="1536192" y="1984248"/>
            <a:ext cx="1783080" cy="56692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利益相反</a:t>
            </a:r>
            <a:endParaRPr lang="en-US" sz="1250" dirty="0"/>
          </a:p>
        </p:txBody>
      </p:sp>
      <p:sp>
        <p:nvSpPr>
          <p:cNvPr id="13" name="Text 11"/>
          <p:cNvSpPr/>
          <p:nvPr/>
        </p:nvSpPr>
        <p:spPr>
          <a:xfrm>
            <a:off x="3337560" y="1984248"/>
            <a:ext cx="5166360" cy="566928"/>
          </a:xfrm>
          <a:prstGeom prst="rect">
            <a:avLst/>
          </a:prstGeom>
          <a:noFill/>
          <a:ln/>
        </p:spPr>
        <p:txBody>
          <a:bodyPr wrap="square" lIns="0" tIns="0" rIns="0" bIns="0" rtlCol="0" anchor="ctr"/>
          <a:lstStyle/>
          <a:p>
            <a:pPr indent="0" marL="0">
              <a:buNone/>
            </a:pPr>
            <a:r>
              <a:rPr lang="en-US" sz="1030" dirty="0">
                <a:solidFill>
                  <a:srgbClr val="263238"/>
                </a:solidFill>
                <a:latin typeface="Meiryo" pitchFamily="34" charset="0"/>
                <a:ea typeface="Meiryo" pitchFamily="34" charset="-122"/>
                <a:cs typeface="Meiryo" pitchFamily="34" charset="-120"/>
              </a:rPr>
              <a:t>親族・友人会社の選定に触れるが中心は発注条件・支払・協議（利益相反は第15話）</a:t>
            </a:r>
            <a:endParaRPr lang="en-US" sz="1030" dirty="0"/>
          </a:p>
        </p:txBody>
      </p:sp>
      <p:sp>
        <p:nvSpPr>
          <p:cNvPr id="14" name="Shape 12"/>
          <p:cNvSpPr/>
          <p:nvPr/>
        </p:nvSpPr>
        <p:spPr>
          <a:xfrm>
            <a:off x="502920" y="2633472"/>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15" name="Shape 13"/>
          <p:cNvSpPr/>
          <p:nvPr/>
        </p:nvSpPr>
        <p:spPr>
          <a:xfrm>
            <a:off x="640080" y="2761488"/>
            <a:ext cx="786384" cy="310896"/>
          </a:xfrm>
          <a:prstGeom prst="roundRect">
            <a:avLst>
              <a:gd name="adj" fmla="val 50000"/>
            </a:avLst>
          </a:prstGeom>
          <a:solidFill>
            <a:srgbClr val="237A75"/>
          </a:solidFill>
          <a:ln/>
        </p:spPr>
      </p:sp>
      <p:sp>
        <p:nvSpPr>
          <p:cNvPr id="16" name="Text 14"/>
          <p:cNvSpPr/>
          <p:nvPr/>
        </p:nvSpPr>
        <p:spPr>
          <a:xfrm>
            <a:off x="640080" y="2761488"/>
            <a:ext cx="786384"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第16話</a:t>
            </a:r>
            <a:endParaRPr lang="en-US" sz="1050" dirty="0"/>
          </a:p>
        </p:txBody>
      </p:sp>
      <p:sp>
        <p:nvSpPr>
          <p:cNvPr id="17" name="Text 15"/>
          <p:cNvSpPr/>
          <p:nvPr/>
        </p:nvSpPr>
        <p:spPr>
          <a:xfrm>
            <a:off x="1536192" y="2633472"/>
            <a:ext cx="1783080" cy="56692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独占禁止法</a:t>
            </a:r>
            <a:endParaRPr lang="en-US" sz="1250" dirty="0"/>
          </a:p>
        </p:txBody>
      </p:sp>
      <p:sp>
        <p:nvSpPr>
          <p:cNvPr id="18" name="Text 16"/>
          <p:cNvSpPr/>
          <p:nvPr/>
        </p:nvSpPr>
        <p:spPr>
          <a:xfrm>
            <a:off x="3337560" y="2633472"/>
            <a:ext cx="5166360" cy="566928"/>
          </a:xfrm>
          <a:prstGeom prst="rect">
            <a:avLst/>
          </a:prstGeom>
          <a:noFill/>
          <a:ln/>
        </p:spPr>
        <p:txBody>
          <a:bodyPr wrap="square" lIns="0" tIns="0" rIns="0" bIns="0" rtlCol="0" anchor="ctr"/>
          <a:lstStyle/>
          <a:p>
            <a:pPr indent="0" marL="0">
              <a:buNone/>
            </a:pPr>
            <a:r>
              <a:rPr lang="en-US" sz="1030" dirty="0">
                <a:solidFill>
                  <a:srgbClr val="263238"/>
                </a:solidFill>
                <a:latin typeface="Meiryo" pitchFamily="34" charset="0"/>
                <a:ea typeface="Meiryo" pitchFamily="34" charset="-122"/>
                <a:cs typeface="Meiryo" pitchFamily="34" charset="-120"/>
              </a:rPr>
              <a:t>カルテル・談合でなく委託取引の適正化が中心（優越的地位の濫用に接続）</a:t>
            </a:r>
            <a:endParaRPr lang="en-US" sz="1030" dirty="0"/>
          </a:p>
        </p:txBody>
      </p:sp>
      <p:sp>
        <p:nvSpPr>
          <p:cNvPr id="19" name="Shape 17"/>
          <p:cNvSpPr/>
          <p:nvPr/>
        </p:nvSpPr>
        <p:spPr>
          <a:xfrm>
            <a:off x="502920" y="3282696"/>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20" name="Shape 18"/>
          <p:cNvSpPr/>
          <p:nvPr/>
        </p:nvSpPr>
        <p:spPr>
          <a:xfrm>
            <a:off x="640080" y="3410712"/>
            <a:ext cx="786384" cy="310896"/>
          </a:xfrm>
          <a:prstGeom prst="roundRect">
            <a:avLst>
              <a:gd name="adj" fmla="val 50000"/>
            </a:avLst>
          </a:prstGeom>
          <a:solidFill>
            <a:srgbClr val="237A75"/>
          </a:solidFill>
          <a:ln/>
        </p:spPr>
      </p:sp>
      <p:sp>
        <p:nvSpPr>
          <p:cNvPr id="21" name="Text 19"/>
          <p:cNvSpPr/>
          <p:nvPr/>
        </p:nvSpPr>
        <p:spPr>
          <a:xfrm>
            <a:off x="640080" y="3410712"/>
            <a:ext cx="786384"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第18話</a:t>
            </a:r>
            <a:endParaRPr lang="en-US" sz="1050" dirty="0"/>
          </a:p>
        </p:txBody>
      </p:sp>
      <p:sp>
        <p:nvSpPr>
          <p:cNvPr id="22" name="Text 20"/>
          <p:cNvSpPr/>
          <p:nvPr/>
        </p:nvSpPr>
        <p:spPr>
          <a:xfrm>
            <a:off x="1536192" y="3282696"/>
            <a:ext cx="1783080" cy="56692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フリーランス法</a:t>
            </a:r>
            <a:endParaRPr lang="en-US" sz="1250" dirty="0"/>
          </a:p>
        </p:txBody>
      </p:sp>
      <p:sp>
        <p:nvSpPr>
          <p:cNvPr id="23" name="Text 21"/>
          <p:cNvSpPr/>
          <p:nvPr/>
        </p:nvSpPr>
        <p:spPr>
          <a:xfrm>
            <a:off x="3337560" y="3282696"/>
            <a:ext cx="5166360" cy="566928"/>
          </a:xfrm>
          <a:prstGeom prst="rect">
            <a:avLst/>
          </a:prstGeom>
          <a:noFill/>
          <a:ln/>
        </p:spPr>
        <p:txBody>
          <a:bodyPr wrap="square" lIns="0" tIns="0" rIns="0" bIns="0" rtlCol="0" anchor="ctr"/>
          <a:lstStyle/>
          <a:p>
            <a:pPr indent="0" marL="0">
              <a:buNone/>
            </a:pPr>
            <a:r>
              <a:rPr lang="en-US" sz="1030" dirty="0">
                <a:solidFill>
                  <a:srgbClr val="263238"/>
                </a:solidFill>
                <a:latin typeface="Meiryo" pitchFamily="34" charset="0"/>
                <a:ea typeface="Meiryo" pitchFamily="34" charset="-122"/>
                <a:cs typeface="Meiryo" pitchFamily="34" charset="-120"/>
              </a:rPr>
              <a:t>個人フリーランスとの取引は第18話とあわせて確認。両法該当時は原則フリーランス法が優先</a:t>
            </a:r>
            <a:endParaRPr lang="en-US" sz="1030" dirty="0"/>
          </a:p>
        </p:txBody>
      </p:sp>
      <p:sp>
        <p:nvSpPr>
          <p:cNvPr id="24" name="Shape 22"/>
          <p:cNvSpPr/>
          <p:nvPr/>
        </p:nvSpPr>
        <p:spPr>
          <a:xfrm>
            <a:off x="502920" y="3931920"/>
            <a:ext cx="8138160" cy="566928"/>
          </a:xfrm>
          <a:prstGeom prst="roundRect">
            <a:avLst>
              <a:gd name="adj" fmla="val 12903"/>
            </a:avLst>
          </a:prstGeom>
          <a:solidFill>
            <a:srgbClr val="FFFFFF"/>
          </a:solidFill>
          <a:ln/>
          <a:effectLst>
            <a:outerShdw sx="100000" sy="100000" kx="0" ky="0" algn="bl" rotWithShape="0" blurRad="88900" dist="38100" dir="5400000">
              <a:srgbClr val="7A8794">
                <a:alpha val="22000"/>
              </a:srgbClr>
            </a:outerShdw>
          </a:effectLst>
        </p:spPr>
      </p:sp>
      <p:sp>
        <p:nvSpPr>
          <p:cNvPr id="25" name="Shape 23"/>
          <p:cNvSpPr/>
          <p:nvPr/>
        </p:nvSpPr>
        <p:spPr>
          <a:xfrm>
            <a:off x="640080" y="4059936"/>
            <a:ext cx="786384" cy="310896"/>
          </a:xfrm>
          <a:prstGeom prst="roundRect">
            <a:avLst>
              <a:gd name="adj" fmla="val 50000"/>
            </a:avLst>
          </a:prstGeom>
          <a:solidFill>
            <a:srgbClr val="243B53"/>
          </a:solidFill>
          <a:ln/>
        </p:spPr>
      </p:sp>
      <p:sp>
        <p:nvSpPr>
          <p:cNvPr id="26" name="Text 24"/>
          <p:cNvSpPr/>
          <p:nvPr/>
        </p:nvSpPr>
        <p:spPr>
          <a:xfrm>
            <a:off x="640080" y="4059936"/>
            <a:ext cx="786384" cy="310896"/>
          </a:xfrm>
          <a:prstGeom prst="rect">
            <a:avLst/>
          </a:prstGeom>
          <a:noFill/>
          <a:ln/>
        </p:spPr>
        <p:txBody>
          <a:bodyPr wrap="square" lIns="0" tIns="0" rIns="0" bIns="0" rtlCol="0" anchor="ctr"/>
          <a:lstStyle/>
          <a:p>
            <a:pPr algn="ctr" indent="0" marL="0">
              <a:buNone/>
            </a:pPr>
            <a:r>
              <a:rPr lang="en-US" sz="1050" b="1" dirty="0">
                <a:solidFill>
                  <a:srgbClr val="FFFFFF"/>
                </a:solidFill>
                <a:latin typeface="Meiryo" pitchFamily="34" charset="0"/>
                <a:ea typeface="Meiryo" pitchFamily="34" charset="-122"/>
                <a:cs typeface="Meiryo" pitchFamily="34" charset="-120"/>
              </a:rPr>
              <a:t>第19話</a:t>
            </a:r>
            <a:endParaRPr lang="en-US" sz="1050" dirty="0"/>
          </a:p>
        </p:txBody>
      </p:sp>
      <p:sp>
        <p:nvSpPr>
          <p:cNvPr id="27" name="Text 25"/>
          <p:cNvSpPr/>
          <p:nvPr/>
        </p:nvSpPr>
        <p:spPr>
          <a:xfrm>
            <a:off x="1536192" y="3931920"/>
            <a:ext cx="1783080" cy="56692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契約書・締結権限</a:t>
            </a:r>
            <a:endParaRPr lang="en-US" sz="1250" dirty="0"/>
          </a:p>
        </p:txBody>
      </p:sp>
      <p:sp>
        <p:nvSpPr>
          <p:cNvPr id="28" name="Text 26"/>
          <p:cNvSpPr/>
          <p:nvPr/>
        </p:nvSpPr>
        <p:spPr>
          <a:xfrm>
            <a:off x="3337560" y="3931920"/>
            <a:ext cx="5166360" cy="566928"/>
          </a:xfrm>
          <a:prstGeom prst="rect">
            <a:avLst/>
          </a:prstGeom>
          <a:noFill/>
          <a:ln/>
        </p:spPr>
        <p:txBody>
          <a:bodyPr wrap="square" lIns="0" tIns="0" rIns="0" bIns="0" rtlCol="0" anchor="ctr"/>
          <a:lstStyle/>
          <a:p>
            <a:pPr indent="0" marL="0">
              <a:buNone/>
            </a:pPr>
            <a:r>
              <a:rPr lang="en-US" sz="1030" dirty="0">
                <a:solidFill>
                  <a:srgbClr val="263238"/>
                </a:solidFill>
                <a:latin typeface="Meiryo" pitchFamily="34" charset="0"/>
                <a:ea typeface="Meiryo" pitchFamily="34" charset="-122"/>
                <a:cs typeface="Meiryo" pitchFamily="34" charset="-120"/>
              </a:rPr>
              <a:t>押印・電子契約・代理権でなく発注書・明示・変更・支払・検収・記録が中心</a:t>
            </a:r>
            <a:endParaRPr lang="en-US" sz="1030" dirty="0"/>
          </a:p>
        </p:txBody>
      </p:sp>
      <p:sp>
        <p:nvSpPr>
          <p:cNvPr id="29" name="Text 27"/>
          <p:cNvSpPr/>
          <p:nvPr/>
        </p:nvSpPr>
        <p:spPr>
          <a:xfrm>
            <a:off x="502920" y="4608576"/>
            <a:ext cx="8138160" cy="274320"/>
          </a:xfrm>
          <a:prstGeom prst="rect">
            <a:avLst/>
          </a:prstGeom>
          <a:noFill/>
          <a:ln/>
        </p:spPr>
        <p:txBody>
          <a:bodyPr wrap="square" lIns="0" tIns="0" rIns="0" bIns="0" rtlCol="0" anchor="ctr"/>
          <a:lstStyle/>
          <a:p>
            <a:pPr indent="0" marL="0">
              <a:buNone/>
            </a:pPr>
            <a:r>
              <a:rPr lang="en-US" sz="1050" b="1" dirty="0">
                <a:solidFill>
                  <a:srgbClr val="16314F"/>
                </a:solidFill>
                <a:latin typeface="Meiryo" pitchFamily="34" charset="0"/>
                <a:ea typeface="Meiryo" pitchFamily="34" charset="-122"/>
                <a:cs typeface="Meiryo" pitchFamily="34" charset="-120"/>
              </a:rPr>
              <a:t>第17話の中心：取適法に基づく発注者側の実務 ―― 取引条件明示・支払・価格協議・禁止行為・変更・検収・記録管理。</a:t>
            </a:r>
            <a:endParaRPr lang="en-US" sz="1050" dirty="0"/>
          </a:p>
        </p:txBody>
      </p:sp>
      <p:sp>
        <p:nvSpPr>
          <p:cNvPr id="31" name="Text 28"/>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2" name="Text 29"/>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7 / 37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取適法の対象取引</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5つの委託類型</a:t>
            </a:r>
            <a:endParaRPr lang="en-US" sz="2500" dirty="0"/>
          </a:p>
        </p:txBody>
      </p:sp>
      <p:sp>
        <p:nvSpPr>
          <p:cNvPr id="4" name="Shape 2"/>
          <p:cNvSpPr/>
          <p:nvPr/>
        </p:nvSpPr>
        <p:spPr>
          <a:xfrm>
            <a:off x="502920" y="1298448"/>
            <a:ext cx="2578608" cy="1463040"/>
          </a:xfrm>
          <a:prstGeom prst="roundRect">
            <a:avLst>
              <a:gd name="adj" fmla="val 5000"/>
            </a:avLst>
          </a:prstGeom>
          <a:solidFill>
            <a:srgbClr val="FFFFFF"/>
          </a:solidFill>
          <a:ln/>
          <a:effectLst>
            <a:outerShdw sx="100000" sy="100000" kx="0" ky="0" algn="bl" rotWithShape="0" blurRad="88900" dist="38100" dir="5400000">
              <a:srgbClr val="7A8794">
                <a:alpha val="22000"/>
              </a:srgbClr>
            </a:outerShdw>
          </a:effectLst>
        </p:spPr>
      </p:sp>
      <p:sp>
        <p:nvSpPr>
          <p:cNvPr id="5" name="Shape 3"/>
          <p:cNvSpPr/>
          <p:nvPr/>
        </p:nvSpPr>
        <p:spPr>
          <a:xfrm>
            <a:off x="1508760" y="1463040"/>
            <a:ext cx="566928" cy="566928"/>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1678838" y="1633118"/>
            <a:ext cx="226771" cy="226771"/>
          </a:xfrm>
          <a:prstGeom prst="rect">
            <a:avLst/>
          </a:prstGeom>
        </p:spPr>
      </p:pic>
      <p:sp>
        <p:nvSpPr>
          <p:cNvPr id="7" name="Text 4"/>
          <p:cNvSpPr/>
          <p:nvPr/>
        </p:nvSpPr>
        <p:spPr>
          <a:xfrm>
            <a:off x="502920" y="2084832"/>
            <a:ext cx="2578608"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製造委託</a:t>
            </a:r>
            <a:endParaRPr lang="en-US" sz="1250" dirty="0"/>
          </a:p>
        </p:txBody>
      </p:sp>
      <p:sp>
        <p:nvSpPr>
          <p:cNvPr id="8" name="Text 5"/>
          <p:cNvSpPr/>
          <p:nvPr/>
        </p:nvSpPr>
        <p:spPr>
          <a:xfrm>
            <a:off x="594360" y="2359152"/>
            <a:ext cx="2395728" cy="384048"/>
          </a:xfrm>
          <a:prstGeom prst="rect">
            <a:avLst/>
          </a:prstGeom>
          <a:noFill/>
          <a:ln/>
        </p:spPr>
        <p:txBody>
          <a:bodyPr wrap="square" lIns="0" tIns="0" rIns="0" bIns="0" rtlCol="0" anchor="t"/>
          <a:lstStyle/>
          <a:p>
            <a:pPr algn="ctr" indent="0" marL="0">
              <a:buNone/>
            </a:pPr>
            <a:r>
              <a:rPr lang="en-US" sz="970" dirty="0">
                <a:solidFill>
                  <a:srgbClr val="263238"/>
                </a:solidFill>
                <a:latin typeface="Meiryo" pitchFamily="34" charset="0"/>
                <a:ea typeface="Meiryo" pitchFamily="34" charset="-122"/>
                <a:cs typeface="Meiryo" pitchFamily="34" charset="-120"/>
              </a:rPr>
              <a:t>規格・品質等を指定して物品の製造・加工を委託</a:t>
            </a:r>
            <a:endParaRPr lang="en-US" sz="970" dirty="0"/>
          </a:p>
        </p:txBody>
      </p:sp>
      <p:sp>
        <p:nvSpPr>
          <p:cNvPr id="9" name="Shape 6"/>
          <p:cNvSpPr/>
          <p:nvPr/>
        </p:nvSpPr>
        <p:spPr>
          <a:xfrm>
            <a:off x="3282696" y="1298448"/>
            <a:ext cx="2578608" cy="1463040"/>
          </a:xfrm>
          <a:prstGeom prst="roundRect">
            <a:avLst>
              <a:gd name="adj" fmla="val 5000"/>
            </a:avLst>
          </a:prstGeom>
          <a:solidFill>
            <a:srgbClr val="FFFFFF"/>
          </a:solidFill>
          <a:ln/>
          <a:effectLst>
            <a:outerShdw sx="100000" sy="100000" kx="0" ky="0" algn="bl" rotWithShape="0" blurRad="88900" dist="38100" dir="5400000">
              <a:srgbClr val="7A8794">
                <a:alpha val="22000"/>
              </a:srgbClr>
            </a:outerShdw>
          </a:effectLst>
        </p:spPr>
      </p:sp>
      <p:sp>
        <p:nvSpPr>
          <p:cNvPr id="10" name="Shape 7"/>
          <p:cNvSpPr/>
          <p:nvPr/>
        </p:nvSpPr>
        <p:spPr>
          <a:xfrm>
            <a:off x="4288536" y="1463040"/>
            <a:ext cx="566928" cy="566928"/>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4458614" y="1633118"/>
            <a:ext cx="226771" cy="226771"/>
          </a:xfrm>
          <a:prstGeom prst="rect">
            <a:avLst/>
          </a:prstGeom>
        </p:spPr>
      </p:pic>
      <p:sp>
        <p:nvSpPr>
          <p:cNvPr id="12" name="Text 8"/>
          <p:cNvSpPr/>
          <p:nvPr/>
        </p:nvSpPr>
        <p:spPr>
          <a:xfrm>
            <a:off x="3282696" y="2084832"/>
            <a:ext cx="2578608"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修理委託</a:t>
            </a:r>
            <a:endParaRPr lang="en-US" sz="1250" dirty="0"/>
          </a:p>
        </p:txBody>
      </p:sp>
      <p:sp>
        <p:nvSpPr>
          <p:cNvPr id="13" name="Text 9"/>
          <p:cNvSpPr/>
          <p:nvPr/>
        </p:nvSpPr>
        <p:spPr>
          <a:xfrm>
            <a:off x="3374136" y="2359152"/>
            <a:ext cx="2395728" cy="384048"/>
          </a:xfrm>
          <a:prstGeom prst="rect">
            <a:avLst/>
          </a:prstGeom>
          <a:noFill/>
          <a:ln/>
        </p:spPr>
        <p:txBody>
          <a:bodyPr wrap="square" lIns="0" tIns="0" rIns="0" bIns="0" rtlCol="0" anchor="t"/>
          <a:lstStyle/>
          <a:p>
            <a:pPr algn="ctr" indent="0" marL="0">
              <a:buNone/>
            </a:pPr>
            <a:r>
              <a:rPr lang="en-US" sz="970" dirty="0">
                <a:solidFill>
                  <a:srgbClr val="263238"/>
                </a:solidFill>
                <a:latin typeface="Meiryo" pitchFamily="34" charset="0"/>
                <a:ea typeface="Meiryo" pitchFamily="34" charset="-122"/>
                <a:cs typeface="Meiryo" pitchFamily="34" charset="-120"/>
              </a:rPr>
              <a:t>請け負った物品修理の全部・一部を委託</a:t>
            </a:r>
            <a:endParaRPr lang="en-US" sz="970" dirty="0"/>
          </a:p>
        </p:txBody>
      </p:sp>
      <p:sp>
        <p:nvSpPr>
          <p:cNvPr id="14" name="Shape 10"/>
          <p:cNvSpPr/>
          <p:nvPr/>
        </p:nvSpPr>
        <p:spPr>
          <a:xfrm>
            <a:off x="6062472" y="1298448"/>
            <a:ext cx="2578608" cy="1463040"/>
          </a:xfrm>
          <a:prstGeom prst="roundRect">
            <a:avLst>
              <a:gd name="adj" fmla="val 5000"/>
            </a:avLst>
          </a:prstGeom>
          <a:solidFill>
            <a:srgbClr val="FFFFFF"/>
          </a:solidFill>
          <a:ln/>
          <a:effectLst>
            <a:outerShdw sx="100000" sy="100000" kx="0" ky="0" algn="bl" rotWithShape="0" blurRad="88900" dist="38100" dir="5400000">
              <a:srgbClr val="7A8794">
                <a:alpha val="22000"/>
              </a:srgbClr>
            </a:outerShdw>
          </a:effectLst>
        </p:spPr>
      </p:sp>
      <p:sp>
        <p:nvSpPr>
          <p:cNvPr id="15" name="Shape 11"/>
          <p:cNvSpPr/>
          <p:nvPr/>
        </p:nvSpPr>
        <p:spPr>
          <a:xfrm>
            <a:off x="7068312" y="1463040"/>
            <a:ext cx="566928" cy="566928"/>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7238390" y="1633118"/>
            <a:ext cx="226771" cy="226771"/>
          </a:xfrm>
          <a:prstGeom prst="rect">
            <a:avLst/>
          </a:prstGeom>
        </p:spPr>
      </p:pic>
      <p:sp>
        <p:nvSpPr>
          <p:cNvPr id="17" name="Text 12"/>
          <p:cNvSpPr/>
          <p:nvPr/>
        </p:nvSpPr>
        <p:spPr>
          <a:xfrm>
            <a:off x="6062472" y="2084832"/>
            <a:ext cx="2578608"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情報成果物作成委託</a:t>
            </a:r>
            <a:endParaRPr lang="en-US" sz="1250" dirty="0"/>
          </a:p>
        </p:txBody>
      </p:sp>
      <p:sp>
        <p:nvSpPr>
          <p:cNvPr id="18" name="Text 13"/>
          <p:cNvSpPr/>
          <p:nvPr/>
        </p:nvSpPr>
        <p:spPr>
          <a:xfrm>
            <a:off x="6153912" y="2359152"/>
            <a:ext cx="2395728" cy="384048"/>
          </a:xfrm>
          <a:prstGeom prst="rect">
            <a:avLst/>
          </a:prstGeom>
          <a:noFill/>
          <a:ln/>
        </p:spPr>
        <p:txBody>
          <a:bodyPr wrap="square" lIns="0" tIns="0" rIns="0" bIns="0" rtlCol="0" anchor="t"/>
          <a:lstStyle/>
          <a:p>
            <a:pPr algn="ctr" indent="0" marL="0">
              <a:buNone/>
            </a:pPr>
            <a:r>
              <a:rPr lang="en-US" sz="970" dirty="0">
                <a:solidFill>
                  <a:srgbClr val="263238"/>
                </a:solidFill>
                <a:latin typeface="Meiryo" pitchFamily="34" charset="0"/>
                <a:ea typeface="Meiryo" pitchFamily="34" charset="-122"/>
                <a:cs typeface="Meiryo" pitchFamily="34" charset="-120"/>
              </a:rPr>
              <a:t>プログラム・映像・デザイン等の作成を委託</a:t>
            </a:r>
            <a:endParaRPr lang="en-US" sz="970" dirty="0"/>
          </a:p>
        </p:txBody>
      </p:sp>
      <p:sp>
        <p:nvSpPr>
          <p:cNvPr id="19" name="Shape 14"/>
          <p:cNvSpPr/>
          <p:nvPr/>
        </p:nvSpPr>
        <p:spPr>
          <a:xfrm>
            <a:off x="1591056" y="2871216"/>
            <a:ext cx="2798064" cy="1463040"/>
          </a:xfrm>
          <a:prstGeom prst="roundRect">
            <a:avLst>
              <a:gd name="adj" fmla="val 5000"/>
            </a:avLst>
          </a:prstGeom>
          <a:solidFill>
            <a:srgbClr val="FFFFFF"/>
          </a:solidFill>
          <a:ln/>
          <a:effectLst>
            <a:outerShdw sx="100000" sy="100000" kx="0" ky="0" algn="bl" rotWithShape="0" blurRad="88900" dist="38100" dir="5400000">
              <a:srgbClr val="7A8794">
                <a:alpha val="22000"/>
              </a:srgbClr>
            </a:outerShdw>
          </a:effectLst>
        </p:spPr>
      </p:sp>
      <p:sp>
        <p:nvSpPr>
          <p:cNvPr id="20" name="Shape 15"/>
          <p:cNvSpPr/>
          <p:nvPr/>
        </p:nvSpPr>
        <p:spPr>
          <a:xfrm>
            <a:off x="2706624" y="3035808"/>
            <a:ext cx="566928" cy="566928"/>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21" name="Image 3" descr="preencoded.png">    </p:cNvPr>
          <p:cNvPicPr>
            <a:picLocks noChangeAspect="1"/>
          </p:cNvPicPr>
          <p:nvPr/>
        </p:nvPicPr>
        <p:blipFill>
          <a:blip r:embed="rId4"/>
          <a:stretch>
            <a:fillRect/>
          </a:stretch>
        </p:blipFill>
        <p:spPr>
          <a:xfrm>
            <a:off x="2876702" y="3205886"/>
            <a:ext cx="226771" cy="226771"/>
          </a:xfrm>
          <a:prstGeom prst="rect">
            <a:avLst/>
          </a:prstGeom>
        </p:spPr>
      </p:pic>
      <p:sp>
        <p:nvSpPr>
          <p:cNvPr id="22" name="Text 16"/>
          <p:cNvSpPr/>
          <p:nvPr/>
        </p:nvSpPr>
        <p:spPr>
          <a:xfrm>
            <a:off x="1591056" y="3657600"/>
            <a:ext cx="2798064"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役務提供委託</a:t>
            </a:r>
            <a:endParaRPr lang="en-US" sz="1250" dirty="0"/>
          </a:p>
        </p:txBody>
      </p:sp>
      <p:sp>
        <p:nvSpPr>
          <p:cNvPr id="23" name="Text 17"/>
          <p:cNvSpPr/>
          <p:nvPr/>
        </p:nvSpPr>
        <p:spPr>
          <a:xfrm>
            <a:off x="1682496" y="3931920"/>
            <a:ext cx="2615184" cy="384048"/>
          </a:xfrm>
          <a:prstGeom prst="rect">
            <a:avLst/>
          </a:prstGeom>
          <a:noFill/>
          <a:ln/>
        </p:spPr>
        <p:txBody>
          <a:bodyPr wrap="square" lIns="0" tIns="0" rIns="0" bIns="0" rtlCol="0" anchor="t"/>
          <a:lstStyle/>
          <a:p>
            <a:pPr algn="ctr" indent="0" marL="0">
              <a:buNone/>
            </a:pPr>
            <a:r>
              <a:rPr lang="en-US" sz="970" dirty="0">
                <a:solidFill>
                  <a:srgbClr val="263238"/>
                </a:solidFill>
                <a:latin typeface="Meiryo" pitchFamily="34" charset="0"/>
                <a:ea typeface="Meiryo" pitchFamily="34" charset="-122"/>
                <a:cs typeface="Meiryo" pitchFamily="34" charset="-120"/>
              </a:rPr>
              <a:t>運送・ビルメンテ等の役務の全部・一部を委託</a:t>
            </a:r>
            <a:endParaRPr lang="en-US" sz="970" dirty="0"/>
          </a:p>
        </p:txBody>
      </p:sp>
      <p:sp>
        <p:nvSpPr>
          <p:cNvPr id="24" name="Shape 18"/>
          <p:cNvSpPr/>
          <p:nvPr/>
        </p:nvSpPr>
        <p:spPr>
          <a:xfrm>
            <a:off x="4736592" y="2871216"/>
            <a:ext cx="2798064" cy="1463040"/>
          </a:xfrm>
          <a:prstGeom prst="roundRect">
            <a:avLst>
              <a:gd name="adj" fmla="val 5000"/>
            </a:avLst>
          </a:prstGeom>
          <a:solidFill>
            <a:srgbClr val="E6F1F0"/>
          </a:solidFill>
          <a:ln/>
          <a:effectLst>
            <a:outerShdw sx="100000" sy="100000" kx="0" ky="0" algn="bl" rotWithShape="0" blurRad="88900" dist="38100" dir="5400000">
              <a:srgbClr val="7A8794">
                <a:alpha val="22000"/>
              </a:srgbClr>
            </a:outerShdw>
          </a:effectLst>
        </p:spPr>
      </p:sp>
      <p:sp>
        <p:nvSpPr>
          <p:cNvPr id="25" name="Shape 19"/>
          <p:cNvSpPr/>
          <p:nvPr/>
        </p:nvSpPr>
        <p:spPr>
          <a:xfrm>
            <a:off x="5852160" y="3035808"/>
            <a:ext cx="566928" cy="566928"/>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26" name="Image 4" descr="preencoded.png">    </p:cNvPr>
          <p:cNvPicPr>
            <a:picLocks noChangeAspect="1"/>
          </p:cNvPicPr>
          <p:nvPr/>
        </p:nvPicPr>
        <p:blipFill>
          <a:blip r:embed="rId5"/>
          <a:stretch>
            <a:fillRect/>
          </a:stretch>
        </p:blipFill>
        <p:spPr>
          <a:xfrm>
            <a:off x="6022238" y="3205886"/>
            <a:ext cx="226771" cy="226771"/>
          </a:xfrm>
          <a:prstGeom prst="rect">
            <a:avLst/>
          </a:prstGeom>
        </p:spPr>
      </p:pic>
      <p:sp>
        <p:nvSpPr>
          <p:cNvPr id="27" name="Text 20"/>
          <p:cNvSpPr/>
          <p:nvPr/>
        </p:nvSpPr>
        <p:spPr>
          <a:xfrm>
            <a:off x="4736592" y="3657600"/>
            <a:ext cx="2798064" cy="274320"/>
          </a:xfrm>
          <a:prstGeom prst="rect">
            <a:avLst/>
          </a:prstGeom>
          <a:noFill/>
          <a:ln/>
        </p:spPr>
        <p:txBody>
          <a:bodyPr wrap="square" lIns="0" tIns="0" rIns="0" bIns="0" rtlCol="0" anchor="ctr"/>
          <a:lstStyle/>
          <a:p>
            <a:pPr algn="ctr" indent="0" marL="0">
              <a:buNone/>
            </a:pPr>
            <a:r>
              <a:rPr lang="en-US" sz="1250" b="1" dirty="0">
                <a:solidFill>
                  <a:srgbClr val="16314F"/>
                </a:solidFill>
                <a:latin typeface="Meiryo" pitchFamily="34" charset="0"/>
                <a:ea typeface="Meiryo" pitchFamily="34" charset="-122"/>
                <a:cs typeface="Meiryo" pitchFamily="34" charset="-120"/>
              </a:rPr>
              <a:t>特定運送委託</a:t>
            </a:r>
            <a:endParaRPr lang="en-US" sz="1250" dirty="0"/>
          </a:p>
        </p:txBody>
      </p:sp>
      <p:sp>
        <p:nvSpPr>
          <p:cNvPr id="28" name="Text 21"/>
          <p:cNvSpPr/>
          <p:nvPr/>
        </p:nvSpPr>
        <p:spPr>
          <a:xfrm>
            <a:off x="4828032" y="3931920"/>
            <a:ext cx="2615184" cy="384048"/>
          </a:xfrm>
          <a:prstGeom prst="rect">
            <a:avLst/>
          </a:prstGeom>
          <a:noFill/>
          <a:ln/>
        </p:spPr>
        <p:txBody>
          <a:bodyPr wrap="square" lIns="0" tIns="0" rIns="0" bIns="0" rtlCol="0" anchor="t"/>
          <a:lstStyle/>
          <a:p>
            <a:pPr algn="ctr" indent="0" marL="0">
              <a:buNone/>
            </a:pPr>
            <a:r>
              <a:rPr lang="en-US" sz="970" dirty="0">
                <a:solidFill>
                  <a:srgbClr val="263238"/>
                </a:solidFill>
                <a:latin typeface="Meiryo" pitchFamily="34" charset="0"/>
                <a:ea typeface="Meiryo" pitchFamily="34" charset="-122"/>
                <a:cs typeface="Meiryo" pitchFamily="34" charset="-120"/>
              </a:rPr>
              <a:t>荷主→運送事業者への運送委託（2026年追加）</a:t>
            </a:r>
            <a:endParaRPr lang="en-US" sz="970" dirty="0"/>
          </a:p>
        </p:txBody>
      </p:sp>
      <p:sp>
        <p:nvSpPr>
          <p:cNvPr id="29" name="Shape 22"/>
          <p:cNvSpPr/>
          <p:nvPr/>
        </p:nvSpPr>
        <p:spPr>
          <a:xfrm>
            <a:off x="6693408" y="2962656"/>
            <a:ext cx="749808" cy="274320"/>
          </a:xfrm>
          <a:prstGeom prst="roundRect">
            <a:avLst>
              <a:gd name="adj" fmla="val 50000"/>
            </a:avLst>
          </a:prstGeom>
          <a:solidFill>
            <a:srgbClr val="B42318"/>
          </a:solidFill>
          <a:ln/>
        </p:spPr>
      </p:sp>
      <p:sp>
        <p:nvSpPr>
          <p:cNvPr id="30" name="Text 23"/>
          <p:cNvSpPr/>
          <p:nvPr/>
        </p:nvSpPr>
        <p:spPr>
          <a:xfrm>
            <a:off x="6693408" y="2962656"/>
            <a:ext cx="749808" cy="274320"/>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NEW</a:t>
            </a:r>
            <a:endParaRPr lang="en-US" sz="900" dirty="0"/>
          </a:p>
        </p:txBody>
      </p:sp>
      <p:sp>
        <p:nvSpPr>
          <p:cNvPr id="31" name="Text 24"/>
          <p:cNvSpPr/>
          <p:nvPr/>
        </p:nvSpPr>
        <p:spPr>
          <a:xfrm>
            <a:off x="502920" y="4443984"/>
            <a:ext cx="8138160" cy="274320"/>
          </a:xfrm>
          <a:prstGeom prst="rect">
            <a:avLst/>
          </a:prstGeom>
          <a:noFill/>
          <a:ln/>
        </p:spPr>
        <p:txBody>
          <a:bodyPr wrap="square" lIns="0" tIns="0" rIns="0" bIns="0" rtlCol="0" anchor="ctr"/>
          <a:lstStyle/>
          <a:p>
            <a:pPr indent="0" marL="0">
              <a:buNone/>
            </a:pPr>
            <a:r>
              <a:rPr lang="en-US" sz="1030" i="1" dirty="0">
                <a:solidFill>
                  <a:srgbClr val="5B6B7B"/>
                </a:solidFill>
                <a:latin typeface="Meiryo" pitchFamily="34" charset="0"/>
                <a:ea typeface="Meiryo" pitchFamily="34" charset="-122"/>
                <a:cs typeface="Meiryo" pitchFamily="34" charset="-120"/>
              </a:rPr>
              <a:t>対象かどうかは「取引類型」だけでは決まりません。次に事業者の規模（資本金・従業員）を確認します。</a:t>
            </a:r>
            <a:endParaRPr lang="en-US" sz="1030" dirty="0"/>
          </a:p>
        </p:txBody>
      </p:sp>
      <p:sp>
        <p:nvSpPr>
          <p:cNvPr id="33" name="Text 25"/>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34" name="Text 26"/>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8 / 37</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02920" y="274320"/>
            <a:ext cx="8229600" cy="274320"/>
          </a:xfrm>
          <a:prstGeom prst="rect">
            <a:avLst/>
          </a:prstGeom>
          <a:noFill/>
          <a:ln/>
        </p:spPr>
        <p:txBody>
          <a:bodyPr wrap="square" lIns="0" tIns="0" rIns="0" bIns="0" rtlCol="0" anchor="ctr"/>
          <a:lstStyle/>
          <a:p>
            <a:pPr indent="0" marL="0">
              <a:buNone/>
            </a:pPr>
            <a:r>
              <a:rPr lang="en-US" sz="1250" b="1" dirty="0">
                <a:solidFill>
                  <a:srgbClr val="237A75"/>
                </a:solidFill>
                <a:latin typeface="Meiryo" pitchFamily="34" charset="0"/>
                <a:ea typeface="Meiryo" pitchFamily="34" charset="-122"/>
                <a:cs typeface="Meiryo" pitchFamily="34" charset="-120"/>
              </a:rPr>
              <a:t>資本金基準・従業員基準</a:t>
            </a:r>
            <a:endParaRPr lang="en-US" sz="1250" dirty="0"/>
          </a:p>
        </p:txBody>
      </p:sp>
      <p:sp>
        <p:nvSpPr>
          <p:cNvPr id="3" name="Text 1"/>
          <p:cNvSpPr/>
          <p:nvPr/>
        </p:nvSpPr>
        <p:spPr>
          <a:xfrm>
            <a:off x="502920" y="534924"/>
            <a:ext cx="8183880" cy="658368"/>
          </a:xfrm>
          <a:prstGeom prst="rect">
            <a:avLst/>
          </a:prstGeom>
          <a:noFill/>
          <a:ln/>
        </p:spPr>
        <p:txBody>
          <a:bodyPr wrap="square" lIns="0" tIns="0" rIns="0" bIns="0" rtlCol="0" anchor="ctr"/>
          <a:lstStyle/>
          <a:p>
            <a:pPr indent="0" marL="0">
              <a:buNone/>
            </a:pPr>
            <a:r>
              <a:rPr lang="en-US" sz="2500" b="1" dirty="0">
                <a:solidFill>
                  <a:srgbClr val="16314F"/>
                </a:solidFill>
                <a:latin typeface="Meiryo" pitchFamily="34" charset="0"/>
                <a:ea typeface="Meiryo" pitchFamily="34" charset="-122"/>
                <a:cs typeface="Meiryo" pitchFamily="34" charset="-120"/>
              </a:rPr>
              <a:t>どちらか一方を満たせば対象</a:t>
            </a:r>
            <a:endParaRPr lang="en-US" sz="2500" dirty="0"/>
          </a:p>
        </p:txBody>
      </p:sp>
      <p:sp>
        <p:nvSpPr>
          <p:cNvPr id="4" name="Shape 2"/>
          <p:cNvSpPr/>
          <p:nvPr/>
        </p:nvSpPr>
        <p:spPr>
          <a:xfrm>
            <a:off x="502920" y="1298448"/>
            <a:ext cx="3977640" cy="1828800"/>
          </a:xfrm>
          <a:prstGeom prst="roundRect">
            <a:avLst>
              <a:gd name="adj" fmla="val 4000"/>
            </a:avLst>
          </a:prstGeom>
          <a:solidFill>
            <a:srgbClr val="EAEFF5"/>
          </a:solidFill>
          <a:ln/>
          <a:effectLst>
            <a:outerShdw sx="100000" sy="100000" kx="0" ky="0" algn="bl" rotWithShape="0" blurRad="88900" dist="38100" dir="5400000">
              <a:srgbClr val="7A8794">
                <a:alpha val="22000"/>
              </a:srgbClr>
            </a:outerShdw>
          </a:effectLst>
        </p:spPr>
      </p:sp>
      <p:sp>
        <p:nvSpPr>
          <p:cNvPr id="5" name="Shape 3"/>
          <p:cNvSpPr/>
          <p:nvPr/>
        </p:nvSpPr>
        <p:spPr>
          <a:xfrm>
            <a:off x="713232" y="1499616"/>
            <a:ext cx="420624" cy="420624"/>
          </a:xfrm>
          <a:prstGeom prst="ellipse">
            <a:avLst/>
          </a:prstGeom>
          <a:solidFill>
            <a:srgbClr val="16314F"/>
          </a:solidFill>
          <a:ln/>
          <a:effectLst>
            <a:outerShdw sx="100000" sy="100000" kx="0" ky="0" algn="bl" rotWithShape="0" blurRad="63500" dist="25400" dir="5400000">
              <a:srgbClr val="9AA6B2">
                <a:alpha val="18000"/>
              </a:srgbClr>
            </a:outerShdw>
          </a:effectLst>
        </p:spPr>
      </p:sp>
      <p:pic>
        <p:nvPicPr>
          <p:cNvPr id="6" name="Image 0" descr="preencoded.png">    </p:cNvPr>
          <p:cNvPicPr>
            <a:picLocks noChangeAspect="1"/>
          </p:cNvPicPr>
          <p:nvPr/>
        </p:nvPicPr>
        <p:blipFill>
          <a:blip r:embed="rId1"/>
          <a:stretch>
            <a:fillRect/>
          </a:stretch>
        </p:blipFill>
        <p:spPr>
          <a:xfrm>
            <a:off x="839419" y="1625803"/>
            <a:ext cx="168250" cy="168250"/>
          </a:xfrm>
          <a:prstGeom prst="rect">
            <a:avLst/>
          </a:prstGeom>
        </p:spPr>
      </p:pic>
      <p:sp>
        <p:nvSpPr>
          <p:cNvPr id="7" name="Text 4"/>
          <p:cNvSpPr/>
          <p:nvPr/>
        </p:nvSpPr>
        <p:spPr>
          <a:xfrm>
            <a:off x="1243584" y="1499616"/>
            <a:ext cx="3017520" cy="420624"/>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資本金基準</a:t>
            </a:r>
            <a:endParaRPr lang="en-US" sz="1400" dirty="0"/>
          </a:p>
        </p:txBody>
      </p:sp>
      <p:sp>
        <p:nvSpPr>
          <p:cNvPr id="8" name="Text 5"/>
          <p:cNvSpPr/>
          <p:nvPr/>
        </p:nvSpPr>
        <p:spPr>
          <a:xfrm>
            <a:off x="749808" y="2048256"/>
            <a:ext cx="3520440" cy="960120"/>
          </a:xfrm>
          <a:prstGeom prst="rect">
            <a:avLst/>
          </a:prstGeom>
          <a:noFill/>
          <a:ln/>
        </p:spPr>
        <p:txBody>
          <a:bodyPr wrap="square" lIns="0" tIns="0" rIns="0" bIns="0" rtlCol="0" anchor="ctr"/>
          <a:lstStyle/>
          <a:p>
            <a:pPr indent="0" marL="0">
              <a:lnSpc>
                <a:spcPct val="115000"/>
              </a:lnSpc>
              <a:buNone/>
            </a:pPr>
            <a:r>
              <a:rPr lang="en-US" sz="1200" dirty="0">
                <a:solidFill>
                  <a:srgbClr val="263238"/>
                </a:solidFill>
                <a:latin typeface="Meiryo" pitchFamily="34" charset="0"/>
                <a:ea typeface="Meiryo" pitchFamily="34" charset="-122"/>
                <a:cs typeface="Meiryo" pitchFamily="34" charset="-120"/>
              </a:rPr>
              <a:t>従来からの基準。</a:t>
            </a:r>
            <a:endParaRPr lang="en-US" sz="1200" dirty="0"/>
          </a:p>
          <a:p>
            <a:pPr indent="0" marL="0">
              <a:lnSpc>
                <a:spcPct val="115000"/>
              </a:lnSpc>
              <a:buNone/>
            </a:pPr>
            <a:r>
              <a:rPr lang="en-US" sz="1200" dirty="0">
                <a:solidFill>
                  <a:srgbClr val="263238"/>
                </a:solidFill>
                <a:latin typeface="Meiryo" pitchFamily="34" charset="0"/>
                <a:ea typeface="Meiryo" pitchFamily="34" charset="-122"/>
                <a:cs typeface="Meiryo" pitchFamily="34" charset="-120"/>
              </a:rPr>
              <a:t>委託事業者と中小受託事業者の資本金の組合せで判定。</a:t>
            </a:r>
            <a:endParaRPr lang="en-US" sz="1200" dirty="0"/>
          </a:p>
        </p:txBody>
      </p:sp>
      <p:sp>
        <p:nvSpPr>
          <p:cNvPr id="9" name="Shape 6"/>
          <p:cNvSpPr/>
          <p:nvPr/>
        </p:nvSpPr>
        <p:spPr>
          <a:xfrm>
            <a:off x="4663440" y="1298448"/>
            <a:ext cx="3977640" cy="1828800"/>
          </a:xfrm>
          <a:prstGeom prst="roundRect">
            <a:avLst>
              <a:gd name="adj" fmla="val 4000"/>
            </a:avLst>
          </a:prstGeom>
          <a:solidFill>
            <a:srgbClr val="E6F1F0"/>
          </a:solidFill>
          <a:ln/>
          <a:effectLst>
            <a:outerShdw sx="100000" sy="100000" kx="0" ky="0" algn="bl" rotWithShape="0" blurRad="88900" dist="38100" dir="5400000">
              <a:srgbClr val="7A8794">
                <a:alpha val="22000"/>
              </a:srgbClr>
            </a:outerShdw>
          </a:effectLst>
        </p:spPr>
      </p:sp>
      <p:sp>
        <p:nvSpPr>
          <p:cNvPr id="10" name="Shape 7"/>
          <p:cNvSpPr/>
          <p:nvPr/>
        </p:nvSpPr>
        <p:spPr>
          <a:xfrm>
            <a:off x="4873752" y="1499616"/>
            <a:ext cx="420624" cy="420624"/>
          </a:xfrm>
          <a:prstGeom prst="ellipse">
            <a:avLst/>
          </a:prstGeom>
          <a:solidFill>
            <a:srgbClr val="237A75"/>
          </a:solidFill>
          <a:ln/>
          <a:effectLst>
            <a:outerShdw sx="100000" sy="100000" kx="0" ky="0" algn="bl" rotWithShape="0" blurRad="63500" dist="25400" dir="5400000">
              <a:srgbClr val="9AA6B2">
                <a:alpha val="18000"/>
              </a:srgbClr>
            </a:outerShdw>
          </a:effectLst>
        </p:spPr>
      </p:sp>
      <p:pic>
        <p:nvPicPr>
          <p:cNvPr id="11" name="Image 1" descr="preencoded.png">    </p:cNvPr>
          <p:cNvPicPr>
            <a:picLocks noChangeAspect="1"/>
          </p:cNvPicPr>
          <p:nvPr/>
        </p:nvPicPr>
        <p:blipFill>
          <a:blip r:embed="rId2"/>
          <a:stretch>
            <a:fillRect/>
          </a:stretch>
        </p:blipFill>
        <p:spPr>
          <a:xfrm>
            <a:off x="4999939" y="1625803"/>
            <a:ext cx="168250" cy="168250"/>
          </a:xfrm>
          <a:prstGeom prst="rect">
            <a:avLst/>
          </a:prstGeom>
        </p:spPr>
      </p:pic>
      <p:sp>
        <p:nvSpPr>
          <p:cNvPr id="12" name="Text 8"/>
          <p:cNvSpPr/>
          <p:nvPr/>
        </p:nvSpPr>
        <p:spPr>
          <a:xfrm>
            <a:off x="5404104" y="1499616"/>
            <a:ext cx="3108960" cy="420624"/>
          </a:xfrm>
          <a:prstGeom prst="rect">
            <a:avLst/>
          </a:prstGeom>
          <a:noFill/>
          <a:ln/>
        </p:spPr>
        <p:txBody>
          <a:bodyPr wrap="square" lIns="0" tIns="0" rIns="0" bIns="0" rtlCol="0" anchor="ctr"/>
          <a:lstStyle/>
          <a:p>
            <a:pPr indent="0" marL="0">
              <a:buNone/>
            </a:pPr>
            <a:r>
              <a:rPr lang="en-US" sz="1350" b="1" dirty="0">
                <a:solidFill>
                  <a:srgbClr val="237A75"/>
                </a:solidFill>
                <a:latin typeface="Meiryo" pitchFamily="34" charset="0"/>
                <a:ea typeface="Meiryo" pitchFamily="34" charset="-122"/>
                <a:cs typeface="Meiryo" pitchFamily="34" charset="-120"/>
              </a:rPr>
              <a:t>従業員基準（2026年新設）</a:t>
            </a:r>
            <a:endParaRPr lang="en-US" sz="1350" dirty="0"/>
          </a:p>
        </p:txBody>
      </p:sp>
      <p:sp>
        <p:nvSpPr>
          <p:cNvPr id="13" name="Text 9"/>
          <p:cNvSpPr/>
          <p:nvPr/>
        </p:nvSpPr>
        <p:spPr>
          <a:xfrm>
            <a:off x="4910328" y="1993392"/>
            <a:ext cx="3520440" cy="1170432"/>
          </a:xfrm>
          <a:prstGeom prst="rect">
            <a:avLst/>
          </a:prstGeom>
          <a:noFill/>
          <a:ln/>
        </p:spPr>
        <p:txBody>
          <a:bodyPr wrap="square" lIns="0" tIns="0" rIns="0" bIns="0" rtlCol="0" anchor="ctr"/>
          <a:lstStyle/>
          <a:p>
            <a:pPr indent="0" marL="0">
              <a:lnSpc>
                <a:spcPct val="110000"/>
              </a:lnSpc>
              <a:buNone/>
            </a:pPr>
            <a:r>
              <a:rPr lang="en-US" sz="1060" b="1" dirty="0">
                <a:solidFill>
                  <a:srgbClr val="263238"/>
                </a:solidFill>
                <a:latin typeface="Meiryo" pitchFamily="34" charset="0"/>
                <a:ea typeface="Meiryo" pitchFamily="34" charset="-122"/>
                <a:cs typeface="Meiryo" pitchFamily="34" charset="-120"/>
              </a:rPr>
              <a:t>委託事業者側と中小受託事業者側の従業員数の組合せで確認。</a:t>
            </a:r>
            <a:endParaRPr lang="en-US" sz="1060" dirty="0"/>
          </a:p>
          <a:p>
            <a:pPr indent="0" marL="0">
              <a:lnSpc>
                <a:spcPct val="110000"/>
              </a:lnSpc>
              <a:buNone/>
            </a:pPr>
            <a:r>
              <a:rPr lang="en-US" sz="1060" dirty="0">
                <a:solidFill>
                  <a:srgbClr val="263238"/>
                </a:solidFill>
                <a:latin typeface="Meiryo" pitchFamily="34" charset="0"/>
                <a:ea typeface="Meiryo" pitchFamily="34" charset="-122"/>
                <a:cs typeface="Meiryo" pitchFamily="34" charset="-120"/>
              </a:rPr>
              <a:t>製造委託等は300人、役務提供委託等は100人が基準。</a:t>
            </a:r>
            <a:endParaRPr lang="en-US" sz="1060" dirty="0"/>
          </a:p>
          <a:p>
            <a:pPr indent="0" marL="0">
              <a:lnSpc>
                <a:spcPct val="110000"/>
              </a:lnSpc>
              <a:buNone/>
            </a:pPr>
            <a:r>
              <a:rPr lang="en-US" sz="1060" dirty="0">
                <a:solidFill>
                  <a:srgbClr val="263238"/>
                </a:solidFill>
                <a:latin typeface="Meiryo" pitchFamily="34" charset="0"/>
                <a:ea typeface="Meiryo" pitchFamily="34" charset="-122"/>
                <a:cs typeface="Meiryo" pitchFamily="34" charset="-120"/>
              </a:rPr>
              <a:t>資本金基準を満たさなくても対象になり得る。</a:t>
            </a:r>
            <a:endParaRPr lang="en-US" sz="1060" dirty="0"/>
          </a:p>
        </p:txBody>
      </p:sp>
      <p:sp>
        <p:nvSpPr>
          <p:cNvPr id="14" name="Shape 10"/>
          <p:cNvSpPr/>
          <p:nvPr/>
        </p:nvSpPr>
        <p:spPr>
          <a:xfrm>
            <a:off x="502920" y="3310128"/>
            <a:ext cx="8138160" cy="1060704"/>
          </a:xfrm>
          <a:prstGeom prst="roundRect">
            <a:avLst>
              <a:gd name="adj" fmla="val 6897"/>
            </a:avLst>
          </a:prstGeom>
          <a:solidFill>
            <a:srgbClr val="F5EEDF"/>
          </a:solidFill>
          <a:ln/>
          <a:effectLst>
            <a:outerShdw sx="100000" sy="100000" kx="0" ky="0" algn="bl" rotWithShape="0" blurRad="88900" dist="38100" dir="5400000">
              <a:srgbClr val="7A8794">
                <a:alpha val="22000"/>
              </a:srgbClr>
            </a:outerShdw>
          </a:effectLst>
        </p:spPr>
      </p:sp>
      <p:sp>
        <p:nvSpPr>
          <p:cNvPr id="15" name="Shape 11"/>
          <p:cNvSpPr/>
          <p:nvPr/>
        </p:nvSpPr>
        <p:spPr>
          <a:xfrm>
            <a:off x="731520" y="3529584"/>
            <a:ext cx="420624" cy="420624"/>
          </a:xfrm>
          <a:prstGeom prst="ellipse">
            <a:avLst/>
          </a:prstGeom>
          <a:solidFill>
            <a:srgbClr val="B58A3A"/>
          </a:solidFill>
          <a:ln/>
          <a:effectLst>
            <a:outerShdw sx="100000" sy="100000" kx="0" ky="0" algn="bl" rotWithShape="0" blurRad="63500" dist="25400" dir="5400000">
              <a:srgbClr val="9AA6B2">
                <a:alpha val="18000"/>
              </a:srgbClr>
            </a:outerShdw>
          </a:effectLst>
        </p:spPr>
      </p:sp>
      <p:pic>
        <p:nvPicPr>
          <p:cNvPr id="16" name="Image 2" descr="preencoded.png">    </p:cNvPr>
          <p:cNvPicPr>
            <a:picLocks noChangeAspect="1"/>
          </p:cNvPicPr>
          <p:nvPr/>
        </p:nvPicPr>
        <p:blipFill>
          <a:blip r:embed="rId3"/>
          <a:stretch>
            <a:fillRect/>
          </a:stretch>
        </p:blipFill>
        <p:spPr>
          <a:xfrm>
            <a:off x="857707" y="3655771"/>
            <a:ext cx="168250" cy="168250"/>
          </a:xfrm>
          <a:prstGeom prst="rect">
            <a:avLst/>
          </a:prstGeom>
        </p:spPr>
      </p:pic>
      <p:sp>
        <p:nvSpPr>
          <p:cNvPr id="17" name="Text 12"/>
          <p:cNvSpPr/>
          <p:nvPr/>
        </p:nvSpPr>
        <p:spPr>
          <a:xfrm>
            <a:off x="1280160" y="3456432"/>
            <a:ext cx="7178040" cy="804672"/>
          </a:xfrm>
          <a:prstGeom prst="rect">
            <a:avLst/>
          </a:prstGeom>
          <a:noFill/>
          <a:ln/>
        </p:spPr>
        <p:txBody>
          <a:bodyPr wrap="square" lIns="0" tIns="0" rIns="0" bIns="0" rtlCol="0" anchor="ctr"/>
          <a:lstStyle/>
          <a:p>
            <a:pPr indent="0" marL="0">
              <a:lnSpc>
                <a:spcPct val="114000"/>
              </a:lnSpc>
              <a:buNone/>
            </a:pPr>
            <a:r>
              <a:rPr lang="en-US" sz="1200" b="1" dirty="0">
                <a:solidFill>
                  <a:srgbClr val="B42318"/>
                </a:solidFill>
                <a:latin typeface="Meiryo" pitchFamily="34" charset="0"/>
                <a:ea typeface="Meiryo" pitchFamily="34" charset="-122"/>
                <a:cs typeface="Meiryo" pitchFamily="34" charset="-120"/>
              </a:rPr>
              <a:t>現場で断定しないでください。</a:t>
            </a:r>
            <a:endParaRPr lang="en-US" sz="1200" dirty="0"/>
          </a:p>
          <a:p>
            <a:pPr indent="0" marL="0">
              <a:lnSpc>
                <a:spcPct val="114000"/>
              </a:lnSpc>
              <a:buNone/>
            </a:pPr>
            <a:r>
              <a:rPr lang="en-US" sz="1200" dirty="0">
                <a:solidFill>
                  <a:srgbClr val="263238"/>
                </a:solidFill>
                <a:latin typeface="Meiryo" pitchFamily="34" charset="0"/>
                <a:ea typeface="Meiryo" pitchFamily="34" charset="-122"/>
                <a:cs typeface="Meiryo" pitchFamily="34" charset="-120"/>
              </a:rPr>
              <a:t>「対象外だと思う」で済ませず、取引類型・相手方規模を確認し、判断根拠を記録。迷えば法務・購買・経理・コンプライアンスへ。</a:t>
            </a:r>
            <a:endParaRPr lang="en-US" sz="1200" dirty="0"/>
          </a:p>
        </p:txBody>
      </p:sp>
      <p:sp>
        <p:nvSpPr>
          <p:cNvPr id="18" name="Text 13"/>
          <p:cNvSpPr/>
          <p:nvPr/>
        </p:nvSpPr>
        <p:spPr>
          <a:xfrm>
            <a:off x="502920" y="4572000"/>
            <a:ext cx="8138160" cy="274320"/>
          </a:xfrm>
          <a:prstGeom prst="rect">
            <a:avLst/>
          </a:prstGeom>
          <a:noFill/>
          <a:ln/>
        </p:spPr>
        <p:txBody>
          <a:bodyPr wrap="square" lIns="0" tIns="0" rIns="0" bIns="0" rtlCol="0" anchor="ctr"/>
          <a:lstStyle/>
          <a:p>
            <a:pPr indent="0" marL="0">
              <a:buNone/>
            </a:pPr>
            <a:r>
              <a:rPr lang="en-US" sz="1000" i="1" dirty="0">
                <a:solidFill>
                  <a:srgbClr val="5B6B7B"/>
                </a:solidFill>
                <a:latin typeface="Meiryo" pitchFamily="34" charset="0"/>
                <a:ea typeface="Meiryo" pitchFamily="34" charset="-122"/>
                <a:cs typeface="Meiryo" pitchFamily="34" charset="-120"/>
              </a:rPr>
              <a:t>規模基準の細目（資本金区分・従業員の数え方等）は社内の判定フロー・法務確認で。</a:t>
            </a:r>
            <a:endParaRPr lang="en-US" sz="1000" dirty="0"/>
          </a:p>
        </p:txBody>
      </p:sp>
      <p:sp>
        <p:nvSpPr>
          <p:cNvPr id="20" name="Text 14"/>
          <p:cNvSpPr/>
          <p:nvPr/>
        </p:nvSpPr>
        <p:spPr>
          <a:xfrm>
            <a:off x="457200" y="4846320"/>
            <a:ext cx="5486400" cy="228600"/>
          </a:xfrm>
          <a:prstGeom prst="rect">
            <a:avLst/>
          </a:prstGeom>
          <a:noFill/>
          <a:ln/>
        </p:spPr>
        <p:txBody>
          <a:bodyPr wrap="square" lIns="0" tIns="0" rIns="0" bIns="0" rtlCol="0" anchor="ctr"/>
          <a:lstStyle/>
          <a:p>
            <a:pPr indent="0" marL="0">
              <a:buNone/>
            </a:pPr>
            <a:r>
              <a:rPr lang="en-US" sz="800" b="1" dirty="0">
                <a:solidFill>
                  <a:srgbClr val="16314F"/>
                </a:solidFill>
                <a:latin typeface="Meiryo" pitchFamily="34" charset="0"/>
                <a:ea typeface="Meiryo" pitchFamily="34" charset="-122"/>
                <a:cs typeface="Meiryo" pitchFamily="34" charset="-120"/>
              </a:rPr>
              <a:t>Legal GPT</a:t>
            </a:r>
            <a:pPr indent="0" marL="0">
              <a:buNone/>
            </a:pPr>
            <a:r>
              <a:rPr lang="en-US" sz="800" dirty="0">
                <a:solidFill>
                  <a:srgbClr val="5B6B7B"/>
                </a:solidFill>
                <a:latin typeface="Meiryo" pitchFamily="34" charset="0"/>
                <a:ea typeface="Meiryo" pitchFamily="34" charset="-122"/>
                <a:cs typeface="Meiryo" pitchFamily="34" charset="-120"/>
              </a:rPr>
              <a:t>  ｜  第17回・取適法研修</a:t>
            </a:r>
            <a:endParaRPr lang="en-US" sz="800" dirty="0"/>
          </a:p>
        </p:txBody>
      </p:sp>
      <p:sp>
        <p:nvSpPr>
          <p:cNvPr id="21" name="Text 15"/>
          <p:cNvSpPr/>
          <p:nvPr/>
        </p:nvSpPr>
        <p:spPr>
          <a:xfrm>
            <a:off x="7680960" y="4846320"/>
            <a:ext cx="1005840" cy="228600"/>
          </a:xfrm>
          <a:prstGeom prst="rect">
            <a:avLst/>
          </a:prstGeom>
          <a:noFill/>
          <a:ln/>
        </p:spPr>
        <p:txBody>
          <a:bodyPr wrap="square" lIns="0" tIns="0" rIns="0" bIns="0" rtlCol="0" anchor="ctr"/>
          <a:lstStyle/>
          <a:p>
            <a:pPr algn="r" indent="0" marL="0">
              <a:buNone/>
            </a:pPr>
            <a:r>
              <a:rPr lang="en-US" sz="800" dirty="0">
                <a:solidFill>
                  <a:srgbClr val="5B6B7B"/>
                </a:solidFill>
                <a:latin typeface="Meiryo" pitchFamily="34" charset="0"/>
                <a:ea typeface="Meiryo" pitchFamily="34" charset="-122"/>
                <a:cs typeface="Meiryo" pitchFamily="34" charset="-120"/>
              </a:rPr>
              <a:t>9 / 37</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37</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取適法研修資料（第17回）</dc:title>
  <dc:subject>PptxGenJS Presentation</dc:subject>
  <dc:creator>Legal GPT</dc:creator>
  <cp:lastModifiedBy>Legal GPT</cp:lastModifiedBy>
  <cp:revision>1</cp:revision>
  <dcterms:created xsi:type="dcterms:W3CDTF">2026-06-23T03:52:37Z</dcterms:created>
  <dcterms:modified xsi:type="dcterms:W3CDTF">2026-06-23T03:52:37Z</dcterms:modified>
</cp:coreProperties>
</file>