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notesMasterIdLst>
    <p:notesMasterId r:id="rId3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18回フリーランス法研修の表紙。本研修はフリーランスへの発注を一律に避ける研修ではなく、取引適正化と就業環境整備を発注実務に落とすことが目的である点を最初に共有する。会社名・実施日・講師名は実施前に記入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明示は「直ちに・書面/電磁的」。発注書フォーマットの整備が実務上の近道。知財の範囲明示は指導事例でも指摘されている。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8つの明示事項は法定。正確な項目・表現は最新の法令・公取委/厚労省資料に従う。経費・修正・変更協議は実務上の補強。</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支払期日を定めない/60日超だと、受領日（または受領日から60日経過日）が支払期日とみなされる。入金遅れ・検収遅れは支払遅延の正当理由にならない。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再委託の例外は明示が条件。明示しなければ原則60日。入金遅れを支払遅延の言い訳にしない。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7禁止行為の全体像。①〜⑤は第5条1項、⑥⑦は第5条2項。次スライドから順に具体例を見る。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受領拒否・返品。発注者都合の解除に伴う受領拒否にも注意。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減額は本人の了承があっても違反になり得る。手数料等の一方的控除に注意。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買いたたきは「著しく低い」かつ「不当」が要件。一方的設定と作業増の無視に注意。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購入・利用強制。業務遂行に必要か、費用負担を取り決めているかを確認。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委託の範囲を超える無償の利益提供。範囲外は別途協議・対価設定が基本。</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到達目標の全体像。暗記ではなく現場の行動（明示・記録・支払・相談・報告）に落とすことを強調する。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導入ケースと直結。仕様不明確のまま無償やり直しを求めない。変更は協議と記録。</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募集は正確・最新。6項目を欠くと誤解表示に該当。募集条件と実条件の差は説明と記録で対応。</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発注担当者・現場管理者・社員・委託先関係者が加害者になり得る。相談を放置しない。詳細研修は第5・6回。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6か月以上は義務、未満は努力義務。申出への検討・実施が基本で、必ず実現する義務ではない。期間判断は独断しない。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30日前予告は予告日から解除前日まで30日確保。契約条項があっても例外該当性は慎重に。判断は現場で独断しない。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初動の型：止める・残す・報告・相談。証拠を消さない。現場で最終判断しない。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明示不足の典型。直ちに条件を書面化し、記録を残す。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検収遅れは支払遅延の理由にならない。期日管理を徹底。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導入ケースの回収。仕様不明確のまま無償やり直しを求めない。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募集と実条件の乖離。正確な募集と説明・記録。労働者性の視点も。</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導入で受講者の関心を引く。結論を急がず、明示・記録・協議・相談という型を後続スライドで学ぶことを予告する。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業務委託でもハラスメント体制整備の対象。窓口へつなぐ。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契約条項＝自由終了ではない。30日前予告と理由開示。法務相談。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労働者性の典型兆候。フリーランス法だけで足りないことがある。相談。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毎回の発注で使える行動チェック。配布チェックリスト・ツールキットと対応。</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よくある誤解を正す。該当性・違反該当性・労働者性をAIや現場が最終判断できる、も誤り。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行動原則と相談先。架空の連絡先は作らず、実施前に自社の窓口を記入する。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締め。確認テストへ誘導し、本研修が出発点であること、最終判断を独断/AIで行わないことを再確認する。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研修の姿勢を明確化。萎縮させる研修でも丸暗記でもない。望ましい行動と避けたい誤解を対比で示す。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法律は取引適正化（公取委・中企庁）と就業環境整備（厚労省）の2本柱。発注だけでなく人事・経理・広報・制作・情シスも関係することを補足する。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重複を避けるための役割分担。受講者が「どこで何を学ぶか」を整理できるようにする。フリーランス法には資本金要件がなく、取適法と重畳し得る点を補足。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用語の最終判断（該当性）を現場だけにさせない。義務の内容は区分・期間で異なる。迷ったら法務・人事・購買に確認する行動につなぐ。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労働者性は重要だが詳細判断は現場で行わない。兆候に気づいたら人事・法務に相談する、という到達点にとどめる。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発注前チェックの6視点。期間（1か月／6か月）で適用される義務が変わる点を強調する。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slideLayout" Target="../slideLayouts/slideLayout1.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slideLayout" Target="../slideLayouts/slideLayout1.xml"/><Relationship Id="rId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slideLayout" Target="../slideLayouts/slideLayout1.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slideLayout" Target="../slideLayouts/slideLayout1.xml"/><Relationship Id="rId7"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image" Target="../media/image-33-3.png"/><Relationship Id="rId4" Type="http://schemas.openxmlformats.org/officeDocument/2006/relationships/image" Target="../media/image-33-4.png"/><Relationship Id="rId5" Type="http://schemas.openxmlformats.org/officeDocument/2006/relationships/image" Target="../media/image-33-5.png"/><Relationship Id="rId6" Type="http://schemas.openxmlformats.org/officeDocument/2006/relationships/image" Target="../media/image-33-6.png"/><Relationship Id="rId7" Type="http://schemas.openxmlformats.org/officeDocument/2006/relationships/image" Target="../media/image-33-7.png"/><Relationship Id="rId8" Type="http://schemas.openxmlformats.org/officeDocument/2006/relationships/image" Target="../media/image-33-8.png"/><Relationship Id="rId9" Type="http://schemas.openxmlformats.org/officeDocument/2006/relationships/image" Target="../media/image-33-9.png"/><Relationship Id="rId10" Type="http://schemas.openxmlformats.org/officeDocument/2006/relationships/slideLayout" Target="../slideLayouts/slideLayout1.xml"/><Relationship Id="rId11"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3.png"/><Relationship Id="rId4" Type="http://schemas.openxmlformats.org/officeDocument/2006/relationships/image" Target="../media/image-34-4.png"/><Relationship Id="rId5" Type="http://schemas.openxmlformats.org/officeDocument/2006/relationships/image" Target="../media/image-34-5.png"/><Relationship Id="rId6" Type="http://schemas.openxmlformats.org/officeDocument/2006/relationships/image" Target="../media/image-34-6.png"/><Relationship Id="rId7" Type="http://schemas.openxmlformats.org/officeDocument/2006/relationships/image" Target="../media/image-34-7.png"/><Relationship Id="rId8" Type="http://schemas.openxmlformats.org/officeDocument/2006/relationships/slideLayout" Target="../slideLayouts/slideLayout1.xml"/><Relationship Id="rId9"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slideLayout" Target="../slideLayouts/slideLayout1.xml"/><Relationship Id="rId5"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9144000" cy="36576"/>
          </a:xfrm>
          <a:prstGeom prst="rect">
            <a:avLst/>
          </a:prstGeom>
          <a:solidFill>
            <a:srgbClr val="B58A3A"/>
          </a:solidFill>
          <a:ln/>
        </p:spPr>
      </p:sp>
      <p:sp>
        <p:nvSpPr>
          <p:cNvPr id="3" name="Shape 1"/>
          <p:cNvSpPr/>
          <p:nvPr/>
        </p:nvSpPr>
        <p:spPr>
          <a:xfrm>
            <a:off x="6766560" y="-1097280"/>
            <a:ext cx="3840480" cy="3840480"/>
          </a:xfrm>
          <a:prstGeom prst="ellipse">
            <a:avLst/>
          </a:prstGeom>
          <a:solidFill>
            <a:srgbClr val="243B53"/>
          </a:solidFill>
          <a:ln/>
        </p:spPr>
      </p:sp>
      <p:sp>
        <p:nvSpPr>
          <p:cNvPr id="4" name="Shape 2"/>
          <p:cNvSpPr/>
          <p:nvPr/>
        </p:nvSpPr>
        <p:spPr>
          <a:xfrm>
            <a:off x="7818120" y="2468880"/>
            <a:ext cx="2377440" cy="2377440"/>
          </a:xfrm>
          <a:prstGeom prst="ellipse">
            <a:avLst/>
          </a:prstGeom>
          <a:solidFill>
            <a:srgbClr val="1B3A5C"/>
          </a:solidFill>
          <a:ln/>
        </p:spPr>
      </p:sp>
      <p:sp>
        <p:nvSpPr>
          <p:cNvPr id="5" name="Text 3"/>
          <p:cNvSpPr/>
          <p:nvPr/>
        </p:nvSpPr>
        <p:spPr>
          <a:xfrm>
            <a:off x="640080" y="566928"/>
            <a:ext cx="7315200" cy="274320"/>
          </a:xfrm>
          <a:prstGeom prst="rect">
            <a:avLst/>
          </a:prstGeom>
          <a:noFill/>
          <a:ln/>
        </p:spPr>
        <p:txBody>
          <a:bodyPr wrap="square" rtlCol="0" anchor="ctr"/>
          <a:lstStyle/>
          <a:p>
            <a:pPr indent="0" marL="0">
              <a:buNone/>
            </a:pPr>
            <a:r>
              <a:rPr lang="en-US" sz="1250" spc="100" kern="0" dirty="0">
                <a:solidFill>
                  <a:srgbClr val="C9D6E5"/>
                </a:solidFill>
                <a:latin typeface="Meiryo" pitchFamily="34" charset="0"/>
                <a:ea typeface="Meiryo" pitchFamily="34" charset="-122"/>
                <a:cs typeface="Meiryo" pitchFamily="34" charset="-120"/>
              </a:rPr>
              <a:t>法務・総務のための社内研修資料20選</a:t>
            </a:r>
            <a:endParaRPr lang="en-US" sz="1250" dirty="0"/>
          </a:p>
        </p:txBody>
      </p:sp>
      <p:sp>
        <p:nvSpPr>
          <p:cNvPr id="6" name="Shape 4"/>
          <p:cNvSpPr/>
          <p:nvPr/>
        </p:nvSpPr>
        <p:spPr>
          <a:xfrm>
            <a:off x="640080" y="969264"/>
            <a:ext cx="1371600" cy="274320"/>
          </a:xfrm>
          <a:prstGeom prst="roundRect">
            <a:avLst>
              <a:gd name="adj" fmla="val 50000"/>
            </a:avLst>
          </a:prstGeom>
          <a:solidFill>
            <a:srgbClr val="B58A3A"/>
          </a:solidFill>
          <a:ln/>
        </p:spPr>
      </p:sp>
      <p:sp>
        <p:nvSpPr>
          <p:cNvPr id="7" name="Text 5"/>
          <p:cNvSpPr/>
          <p:nvPr/>
        </p:nvSpPr>
        <p:spPr>
          <a:xfrm>
            <a:off x="640080" y="969264"/>
            <a:ext cx="1371600" cy="274320"/>
          </a:xfrm>
          <a:prstGeom prst="rect">
            <a:avLst/>
          </a:prstGeom>
          <a:noFill/>
          <a:ln/>
        </p:spPr>
        <p:txBody>
          <a:bodyPr wrap="square"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第18回</a:t>
            </a:r>
            <a:endParaRPr lang="en-US" sz="1300" dirty="0"/>
          </a:p>
        </p:txBody>
      </p:sp>
      <p:sp>
        <p:nvSpPr>
          <p:cNvPr id="8" name="Text 6"/>
          <p:cNvSpPr/>
          <p:nvPr/>
        </p:nvSpPr>
        <p:spPr>
          <a:xfrm>
            <a:off x="621792" y="1417320"/>
            <a:ext cx="7680960" cy="868680"/>
          </a:xfrm>
          <a:prstGeom prst="rect">
            <a:avLst/>
          </a:prstGeom>
          <a:noFill/>
          <a:ln/>
        </p:spPr>
        <p:txBody>
          <a:bodyPr wrap="square" rtlCol="0" anchor="ctr"/>
          <a:lstStyle/>
          <a:p>
            <a:pPr indent="0" marL="0">
              <a:buNone/>
            </a:pPr>
            <a:r>
              <a:rPr lang="en-US" sz="4000" b="1" dirty="0">
                <a:solidFill>
                  <a:srgbClr val="FFFFFF"/>
                </a:solidFill>
                <a:latin typeface="Meiryo" pitchFamily="34" charset="0"/>
                <a:ea typeface="Meiryo" pitchFamily="34" charset="-122"/>
                <a:cs typeface="Meiryo" pitchFamily="34" charset="-120"/>
              </a:rPr>
              <a:t>フリーランス法研修資料</a:t>
            </a:r>
            <a:endParaRPr lang="en-US" sz="4000" dirty="0"/>
          </a:p>
        </p:txBody>
      </p:sp>
      <p:sp>
        <p:nvSpPr>
          <p:cNvPr id="9" name="Text 7"/>
          <p:cNvSpPr/>
          <p:nvPr/>
        </p:nvSpPr>
        <p:spPr>
          <a:xfrm>
            <a:off x="640080" y="2395728"/>
            <a:ext cx="7680960" cy="457200"/>
          </a:xfrm>
          <a:prstGeom prst="rect">
            <a:avLst/>
          </a:prstGeom>
          <a:noFill/>
          <a:ln/>
        </p:spPr>
        <p:txBody>
          <a:bodyPr wrap="square" rtlCol="0" anchor="ctr"/>
          <a:lstStyle/>
          <a:p>
            <a:pPr indent="0" marL="0">
              <a:buNone/>
            </a:pPr>
            <a:r>
              <a:rPr lang="en-US" sz="1800" dirty="0">
                <a:solidFill>
                  <a:srgbClr val="EAD9B5"/>
                </a:solidFill>
                <a:latin typeface="Meiryo" pitchFamily="34" charset="0"/>
                <a:ea typeface="Meiryo" pitchFamily="34" charset="-122"/>
                <a:cs typeface="Meiryo" pitchFamily="34" charset="-120"/>
              </a:rPr>
              <a:t>取引条件・支払・就業環境整備の実務</a:t>
            </a:r>
            <a:endParaRPr lang="en-US" sz="1800" dirty="0"/>
          </a:p>
        </p:txBody>
      </p:sp>
      <p:sp>
        <p:nvSpPr>
          <p:cNvPr id="10" name="Shape 8"/>
          <p:cNvSpPr/>
          <p:nvPr/>
        </p:nvSpPr>
        <p:spPr>
          <a:xfrm>
            <a:off x="640080" y="3200400"/>
            <a:ext cx="7863840" cy="1078992"/>
          </a:xfrm>
          <a:prstGeom prst="roundRect">
            <a:avLst>
              <a:gd name="adj" fmla="val 5085"/>
            </a:avLst>
          </a:prstGeom>
          <a:solidFill>
            <a:srgbClr val="1C3A5B"/>
          </a:solidFill>
          <a:ln w="12700">
            <a:solidFill>
              <a:srgbClr val="33536F"/>
            </a:solidFill>
            <a:prstDash val="solid"/>
          </a:ln>
        </p:spPr>
      </p:sp>
      <p:sp>
        <p:nvSpPr>
          <p:cNvPr id="11" name="Text 9"/>
          <p:cNvSpPr/>
          <p:nvPr/>
        </p:nvSpPr>
        <p:spPr>
          <a:xfrm>
            <a:off x="868680" y="3346704"/>
            <a:ext cx="2468880" cy="201168"/>
          </a:xfrm>
          <a:prstGeom prst="rect">
            <a:avLst/>
          </a:prstGeom>
          <a:noFill/>
          <a:ln/>
        </p:spPr>
        <p:txBody>
          <a:bodyPr wrap="square" rtlCol="0" anchor="ctr"/>
          <a:lstStyle/>
          <a:p>
            <a:pPr indent="0" marL="0">
              <a:buNone/>
            </a:pPr>
            <a:r>
              <a:rPr lang="en-US" sz="900" b="1" dirty="0">
                <a:solidFill>
                  <a:srgbClr val="B58A3A"/>
                </a:solidFill>
                <a:latin typeface="Meiryo" pitchFamily="34" charset="0"/>
                <a:ea typeface="Meiryo" pitchFamily="34" charset="-122"/>
                <a:cs typeface="Meiryo" pitchFamily="34" charset="-120"/>
              </a:rPr>
              <a:t>対象</a:t>
            </a:r>
            <a:endParaRPr lang="en-US" sz="900" dirty="0"/>
          </a:p>
        </p:txBody>
      </p:sp>
      <p:sp>
        <p:nvSpPr>
          <p:cNvPr id="12" name="Text 10"/>
          <p:cNvSpPr/>
          <p:nvPr/>
        </p:nvSpPr>
        <p:spPr>
          <a:xfrm>
            <a:off x="868680" y="3529584"/>
            <a:ext cx="2514600" cy="237744"/>
          </a:xfrm>
          <a:prstGeom prst="rect">
            <a:avLst/>
          </a:prstGeom>
          <a:noFill/>
          <a:ln/>
        </p:spPr>
        <p:txBody>
          <a:bodyPr wrap="square" rtlCol="0" anchor="ctr"/>
          <a:lstStyle/>
          <a:p>
            <a:pPr indent="0" marL="0">
              <a:buNone/>
            </a:pPr>
            <a:r>
              <a:rPr lang="en-US" sz="1150" dirty="0">
                <a:solidFill>
                  <a:srgbClr val="FFFFFF"/>
                </a:solidFill>
                <a:latin typeface="Meiryo" pitchFamily="34" charset="0"/>
                <a:ea typeface="Meiryo" pitchFamily="34" charset="-122"/>
                <a:cs typeface="Meiryo" pitchFamily="34" charset="-120"/>
              </a:rPr>
              <a:t>発注担当者・管理職・全社員</a:t>
            </a:r>
            <a:endParaRPr lang="en-US" sz="1150" dirty="0"/>
          </a:p>
        </p:txBody>
      </p:sp>
      <p:sp>
        <p:nvSpPr>
          <p:cNvPr id="13" name="Text 11"/>
          <p:cNvSpPr/>
          <p:nvPr/>
        </p:nvSpPr>
        <p:spPr>
          <a:xfrm>
            <a:off x="3456432" y="3346704"/>
            <a:ext cx="2468880" cy="201168"/>
          </a:xfrm>
          <a:prstGeom prst="rect">
            <a:avLst/>
          </a:prstGeom>
          <a:noFill/>
          <a:ln/>
        </p:spPr>
        <p:txBody>
          <a:bodyPr wrap="square" rtlCol="0" anchor="ctr"/>
          <a:lstStyle/>
          <a:p>
            <a:pPr indent="0" marL="0">
              <a:buNone/>
            </a:pPr>
            <a:r>
              <a:rPr lang="en-US" sz="900" b="1" dirty="0">
                <a:solidFill>
                  <a:srgbClr val="B58A3A"/>
                </a:solidFill>
                <a:latin typeface="Meiryo" pitchFamily="34" charset="0"/>
                <a:ea typeface="Meiryo" pitchFamily="34" charset="-122"/>
                <a:cs typeface="Meiryo" pitchFamily="34" charset="-120"/>
              </a:rPr>
              <a:t>想定時間</a:t>
            </a:r>
            <a:endParaRPr lang="en-US" sz="900" dirty="0"/>
          </a:p>
        </p:txBody>
      </p:sp>
      <p:sp>
        <p:nvSpPr>
          <p:cNvPr id="14" name="Text 12"/>
          <p:cNvSpPr/>
          <p:nvPr/>
        </p:nvSpPr>
        <p:spPr>
          <a:xfrm>
            <a:off x="3456432" y="3529584"/>
            <a:ext cx="2514600" cy="237744"/>
          </a:xfrm>
          <a:prstGeom prst="rect">
            <a:avLst/>
          </a:prstGeom>
          <a:noFill/>
          <a:ln/>
        </p:spPr>
        <p:txBody>
          <a:bodyPr wrap="square" rtlCol="0" anchor="ctr"/>
          <a:lstStyle/>
          <a:p>
            <a:pPr indent="0" marL="0">
              <a:buNone/>
            </a:pPr>
            <a:r>
              <a:rPr lang="en-US" sz="1150" dirty="0">
                <a:solidFill>
                  <a:srgbClr val="FFFFFF"/>
                </a:solidFill>
                <a:latin typeface="Meiryo" pitchFamily="34" charset="0"/>
                <a:ea typeface="Meiryo" pitchFamily="34" charset="-122"/>
                <a:cs typeface="Meiryo" pitchFamily="34" charset="-120"/>
              </a:rPr>
              <a:t>45〜55分（演習で70〜80分）</a:t>
            </a:r>
            <a:endParaRPr lang="en-US" sz="1150" dirty="0"/>
          </a:p>
        </p:txBody>
      </p:sp>
      <p:sp>
        <p:nvSpPr>
          <p:cNvPr id="15" name="Text 13"/>
          <p:cNvSpPr/>
          <p:nvPr/>
        </p:nvSpPr>
        <p:spPr>
          <a:xfrm>
            <a:off x="6044184" y="3346704"/>
            <a:ext cx="2468880" cy="201168"/>
          </a:xfrm>
          <a:prstGeom prst="rect">
            <a:avLst/>
          </a:prstGeom>
          <a:noFill/>
          <a:ln/>
        </p:spPr>
        <p:txBody>
          <a:bodyPr wrap="square" rtlCol="0" anchor="ctr"/>
          <a:lstStyle/>
          <a:p>
            <a:pPr indent="0" marL="0">
              <a:buNone/>
            </a:pPr>
            <a:r>
              <a:rPr lang="en-US" sz="900" b="1" dirty="0">
                <a:solidFill>
                  <a:srgbClr val="B58A3A"/>
                </a:solidFill>
                <a:latin typeface="Meiryo" pitchFamily="34" charset="0"/>
                <a:ea typeface="Meiryo" pitchFamily="34" charset="-122"/>
                <a:cs typeface="Meiryo" pitchFamily="34" charset="-120"/>
              </a:rPr>
              <a:t>法令・制度基準日</a:t>
            </a:r>
            <a:endParaRPr lang="en-US" sz="900" dirty="0"/>
          </a:p>
        </p:txBody>
      </p:sp>
      <p:sp>
        <p:nvSpPr>
          <p:cNvPr id="16" name="Text 14"/>
          <p:cNvSpPr/>
          <p:nvPr/>
        </p:nvSpPr>
        <p:spPr>
          <a:xfrm>
            <a:off x="6044184" y="3529584"/>
            <a:ext cx="2514600" cy="237744"/>
          </a:xfrm>
          <a:prstGeom prst="rect">
            <a:avLst/>
          </a:prstGeom>
          <a:noFill/>
          <a:ln/>
        </p:spPr>
        <p:txBody>
          <a:bodyPr wrap="square" rtlCol="0" anchor="ctr"/>
          <a:lstStyle/>
          <a:p>
            <a:pPr indent="0" marL="0">
              <a:buNone/>
            </a:pPr>
            <a:r>
              <a:rPr lang="en-US" sz="1150" dirty="0">
                <a:solidFill>
                  <a:srgbClr val="FFFFFF"/>
                </a:solidFill>
                <a:latin typeface="Meiryo" pitchFamily="34" charset="0"/>
                <a:ea typeface="Meiryo" pitchFamily="34" charset="-122"/>
                <a:cs typeface="Meiryo" pitchFamily="34" charset="-120"/>
              </a:rPr>
              <a:t>2026年6月18日</a:t>
            </a:r>
            <a:endParaRPr lang="en-US" sz="1150" dirty="0"/>
          </a:p>
        </p:txBody>
      </p:sp>
      <p:sp>
        <p:nvSpPr>
          <p:cNvPr id="17" name="Text 15"/>
          <p:cNvSpPr/>
          <p:nvPr/>
        </p:nvSpPr>
        <p:spPr>
          <a:xfrm>
            <a:off x="868680" y="3803904"/>
            <a:ext cx="2468880" cy="201168"/>
          </a:xfrm>
          <a:prstGeom prst="rect">
            <a:avLst/>
          </a:prstGeom>
          <a:noFill/>
          <a:ln/>
        </p:spPr>
        <p:txBody>
          <a:bodyPr wrap="square" rtlCol="0" anchor="ctr"/>
          <a:lstStyle/>
          <a:p>
            <a:pPr indent="0" marL="0">
              <a:buNone/>
            </a:pPr>
            <a:r>
              <a:rPr lang="en-US" sz="900" b="1" dirty="0">
                <a:solidFill>
                  <a:srgbClr val="B58A3A"/>
                </a:solidFill>
                <a:latin typeface="Meiryo" pitchFamily="34" charset="0"/>
                <a:ea typeface="Meiryo" pitchFamily="34" charset="-122"/>
                <a:cs typeface="Meiryo" pitchFamily="34" charset="-120"/>
              </a:rPr>
              <a:t>会社名</a:t>
            </a:r>
            <a:endParaRPr lang="en-US" sz="900" dirty="0"/>
          </a:p>
        </p:txBody>
      </p:sp>
      <p:sp>
        <p:nvSpPr>
          <p:cNvPr id="18" name="Text 16"/>
          <p:cNvSpPr/>
          <p:nvPr/>
        </p:nvSpPr>
        <p:spPr>
          <a:xfrm>
            <a:off x="868680" y="3986784"/>
            <a:ext cx="2514600" cy="237744"/>
          </a:xfrm>
          <a:prstGeom prst="rect">
            <a:avLst/>
          </a:prstGeom>
          <a:noFill/>
          <a:ln/>
        </p:spPr>
        <p:txBody>
          <a:bodyPr wrap="square" rtlCol="0" anchor="ctr"/>
          <a:lstStyle/>
          <a:p>
            <a:pPr indent="0" marL="0">
              <a:buNone/>
            </a:pPr>
            <a:r>
              <a:rPr lang="en-US" sz="1150" dirty="0">
                <a:solidFill>
                  <a:srgbClr val="FFFFFF"/>
                </a:solidFill>
                <a:latin typeface="Meiryo" pitchFamily="34" charset="0"/>
                <a:ea typeface="Meiryo" pitchFamily="34" charset="-122"/>
                <a:cs typeface="Meiryo" pitchFamily="34" charset="-120"/>
              </a:rPr>
              <a:t>【要記入】</a:t>
            </a:r>
            <a:endParaRPr lang="en-US" sz="1150" dirty="0"/>
          </a:p>
        </p:txBody>
      </p:sp>
      <p:sp>
        <p:nvSpPr>
          <p:cNvPr id="19" name="Text 17"/>
          <p:cNvSpPr/>
          <p:nvPr/>
        </p:nvSpPr>
        <p:spPr>
          <a:xfrm>
            <a:off x="3456432" y="3803904"/>
            <a:ext cx="2468880" cy="201168"/>
          </a:xfrm>
          <a:prstGeom prst="rect">
            <a:avLst/>
          </a:prstGeom>
          <a:noFill/>
          <a:ln/>
        </p:spPr>
        <p:txBody>
          <a:bodyPr wrap="square" rtlCol="0" anchor="ctr"/>
          <a:lstStyle/>
          <a:p>
            <a:pPr indent="0" marL="0">
              <a:buNone/>
            </a:pPr>
            <a:r>
              <a:rPr lang="en-US" sz="900" b="1" dirty="0">
                <a:solidFill>
                  <a:srgbClr val="B58A3A"/>
                </a:solidFill>
                <a:latin typeface="Meiryo" pitchFamily="34" charset="0"/>
                <a:ea typeface="Meiryo" pitchFamily="34" charset="-122"/>
                <a:cs typeface="Meiryo" pitchFamily="34" charset="-120"/>
              </a:rPr>
              <a:t>実施日</a:t>
            </a:r>
            <a:endParaRPr lang="en-US" sz="900" dirty="0"/>
          </a:p>
        </p:txBody>
      </p:sp>
      <p:sp>
        <p:nvSpPr>
          <p:cNvPr id="20" name="Text 18"/>
          <p:cNvSpPr/>
          <p:nvPr/>
        </p:nvSpPr>
        <p:spPr>
          <a:xfrm>
            <a:off x="3456432" y="3986784"/>
            <a:ext cx="2514600" cy="237744"/>
          </a:xfrm>
          <a:prstGeom prst="rect">
            <a:avLst/>
          </a:prstGeom>
          <a:noFill/>
          <a:ln/>
        </p:spPr>
        <p:txBody>
          <a:bodyPr wrap="square" rtlCol="0" anchor="ctr"/>
          <a:lstStyle/>
          <a:p>
            <a:pPr indent="0" marL="0">
              <a:buNone/>
            </a:pPr>
            <a:r>
              <a:rPr lang="en-US" sz="1150" dirty="0">
                <a:solidFill>
                  <a:srgbClr val="FFFFFF"/>
                </a:solidFill>
                <a:latin typeface="Meiryo" pitchFamily="34" charset="0"/>
                <a:ea typeface="Meiryo" pitchFamily="34" charset="-122"/>
                <a:cs typeface="Meiryo" pitchFamily="34" charset="-120"/>
              </a:rPr>
              <a:t>【要記入】</a:t>
            </a:r>
            <a:endParaRPr lang="en-US" sz="1150" dirty="0"/>
          </a:p>
        </p:txBody>
      </p:sp>
      <p:sp>
        <p:nvSpPr>
          <p:cNvPr id="21" name="Text 19"/>
          <p:cNvSpPr/>
          <p:nvPr/>
        </p:nvSpPr>
        <p:spPr>
          <a:xfrm>
            <a:off x="6044184" y="3803904"/>
            <a:ext cx="2468880" cy="201168"/>
          </a:xfrm>
          <a:prstGeom prst="rect">
            <a:avLst/>
          </a:prstGeom>
          <a:noFill/>
          <a:ln/>
        </p:spPr>
        <p:txBody>
          <a:bodyPr wrap="square" rtlCol="0" anchor="ctr"/>
          <a:lstStyle/>
          <a:p>
            <a:pPr indent="0" marL="0">
              <a:buNone/>
            </a:pPr>
            <a:r>
              <a:rPr lang="en-US" sz="900" b="1" dirty="0">
                <a:solidFill>
                  <a:srgbClr val="B58A3A"/>
                </a:solidFill>
                <a:latin typeface="Meiryo" pitchFamily="34" charset="0"/>
                <a:ea typeface="Meiryo" pitchFamily="34" charset="-122"/>
                <a:cs typeface="Meiryo" pitchFamily="34" charset="-120"/>
              </a:rPr>
              <a:t>講師名</a:t>
            </a:r>
            <a:endParaRPr lang="en-US" sz="900" dirty="0"/>
          </a:p>
        </p:txBody>
      </p:sp>
      <p:sp>
        <p:nvSpPr>
          <p:cNvPr id="22" name="Text 20"/>
          <p:cNvSpPr/>
          <p:nvPr/>
        </p:nvSpPr>
        <p:spPr>
          <a:xfrm>
            <a:off x="6044184" y="3986784"/>
            <a:ext cx="2514600" cy="237744"/>
          </a:xfrm>
          <a:prstGeom prst="rect">
            <a:avLst/>
          </a:prstGeom>
          <a:noFill/>
          <a:ln/>
        </p:spPr>
        <p:txBody>
          <a:bodyPr wrap="square" rtlCol="0" anchor="ctr"/>
          <a:lstStyle/>
          <a:p>
            <a:pPr indent="0" marL="0">
              <a:buNone/>
            </a:pPr>
            <a:r>
              <a:rPr lang="en-US" sz="1150" dirty="0">
                <a:solidFill>
                  <a:srgbClr val="FFFFFF"/>
                </a:solidFill>
                <a:latin typeface="Meiryo" pitchFamily="34" charset="0"/>
                <a:ea typeface="Meiryo" pitchFamily="34" charset="-122"/>
                <a:cs typeface="Meiryo" pitchFamily="34" charset="-120"/>
              </a:rPr>
              <a:t>【要記入】</a:t>
            </a:r>
            <a:endParaRPr lang="en-US" sz="1150" dirty="0"/>
          </a:p>
        </p:txBody>
      </p:sp>
      <p:sp>
        <p:nvSpPr>
          <p:cNvPr id="23" name="Text 21"/>
          <p:cNvSpPr/>
          <p:nvPr/>
        </p:nvSpPr>
        <p:spPr>
          <a:xfrm>
            <a:off x="640080" y="4572000"/>
            <a:ext cx="3657600" cy="274320"/>
          </a:xfrm>
          <a:prstGeom prst="rect">
            <a:avLst/>
          </a:prstGeom>
          <a:noFill/>
          <a:ln/>
        </p:spPr>
        <p:txBody>
          <a:bodyPr wrap="square" rtlCol="0" anchor="ctr"/>
          <a:lstStyle/>
          <a:p>
            <a:pPr indent="0" marL="0">
              <a:buNone/>
            </a:pPr>
            <a:r>
              <a:rPr lang="en-US" sz="1200" b="1" dirty="0">
                <a:solidFill>
                  <a:srgbClr val="B58A3A"/>
                </a:solidFill>
                <a:latin typeface="Meiryo" pitchFamily="34" charset="0"/>
                <a:ea typeface="Meiryo" pitchFamily="34" charset="-122"/>
                <a:cs typeface="Meiryo" pitchFamily="34" charset="-120"/>
              </a:rPr>
              <a:t>Legal GPT</a:t>
            </a:r>
            <a:endParaRPr lang="en-US" sz="1200" dirty="0"/>
          </a:p>
        </p:txBody>
      </p:sp>
      <p:sp>
        <p:nvSpPr>
          <p:cNvPr id="24" name="Text 22"/>
          <p:cNvSpPr/>
          <p:nvPr/>
        </p:nvSpPr>
        <p:spPr>
          <a:xfrm>
            <a:off x="3657600" y="4572000"/>
            <a:ext cx="4846320" cy="274320"/>
          </a:xfrm>
          <a:prstGeom prst="rect">
            <a:avLst/>
          </a:prstGeom>
          <a:noFill/>
          <a:ln/>
        </p:spPr>
        <p:txBody>
          <a:bodyPr wrap="square" rtlCol="0" anchor="ctr"/>
          <a:lstStyle/>
          <a:p>
            <a:pPr algn="r" indent="0" marL="0">
              <a:buNone/>
            </a:pPr>
            <a:r>
              <a:rPr lang="en-US" sz="850" dirty="0">
                <a:solidFill>
                  <a:srgbClr val="AFC0D2"/>
                </a:solidFill>
                <a:latin typeface="Meiryo" pitchFamily="34" charset="0"/>
                <a:ea typeface="Meiryo" pitchFamily="34" charset="-122"/>
                <a:cs typeface="Meiryo" pitchFamily="34" charset="-120"/>
              </a:rPr>
              <a:t>本資料はフリーランス法対応の出発点です。最終判断は社内規程・関係部門・専門家への相談を前提とします。</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DISCLOSURE</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取引条件明示の基本（第3条）</a:t>
            </a:r>
            <a:endParaRPr lang="en-US" sz="2500" dirty="0"/>
          </a:p>
        </p:txBody>
      </p:sp>
      <p:sp>
        <p:nvSpPr>
          <p:cNvPr id="6" name="Shape 3"/>
          <p:cNvSpPr/>
          <p:nvPr/>
        </p:nvSpPr>
        <p:spPr>
          <a:xfrm>
            <a:off x="457200" y="1152144"/>
            <a:ext cx="8229600" cy="914400"/>
          </a:xfrm>
          <a:prstGeom prst="roundRect">
            <a:avLst>
              <a:gd name="adj" fmla="val 7000"/>
            </a:avLst>
          </a:prstGeom>
          <a:solidFill>
            <a:srgbClr val="E3EFEE"/>
          </a:solidFill>
          <a:ln/>
          <a:effectLst>
            <a:outerShdw sx="100000" sy="100000" kx="0" ky="0" algn="bl" rotWithShape="0" blurRad="76200" dist="25400" dir="5400000">
              <a:srgbClr val="AAB4BE">
                <a:alpha val="22000"/>
              </a:srgbClr>
            </a:outerShdw>
          </a:effectLst>
        </p:spPr>
      </p:sp>
      <p:sp>
        <p:nvSpPr>
          <p:cNvPr id="7" name="Text 4"/>
          <p:cNvSpPr/>
          <p:nvPr/>
        </p:nvSpPr>
        <p:spPr>
          <a:xfrm>
            <a:off x="658368" y="1225296"/>
            <a:ext cx="7863840" cy="768096"/>
          </a:xfrm>
          <a:prstGeom prst="rect">
            <a:avLst/>
          </a:prstGeom>
          <a:noFill/>
          <a:ln/>
        </p:spPr>
        <p:txBody>
          <a:bodyPr wrap="square" rtlCol="0" anchor="ctr"/>
          <a:lstStyle/>
          <a:p>
            <a:pPr indent="0" marL="0">
              <a:buNone/>
            </a:pPr>
            <a:r>
              <a:rPr lang="en-US" sz="1300" b="1" dirty="0">
                <a:solidFill>
                  <a:srgbClr val="237A75"/>
                </a:solidFill>
                <a:latin typeface="Meiryo" pitchFamily="34" charset="0"/>
                <a:ea typeface="Meiryo" pitchFamily="34" charset="-122"/>
                <a:cs typeface="Meiryo" pitchFamily="34" charset="-120"/>
              </a:rPr>
              <a:t>業務委託をしたら直ちに、書面又は電磁的方法で取引条件を明示する。</a:t>
            </a:r>
            <a:pPr indent="0" marL="0">
              <a:buNone/>
            </a:pPr>
            <a:endParaRPr lang="en-US" sz="1300" dirty="0"/>
          </a:p>
          <a:p>
            <a:pPr indent="0" marL="0">
              <a:buNone/>
            </a:pPr>
            <a:r>
              <a:rPr lang="en-US" sz="1150" dirty="0">
                <a:solidFill>
                  <a:srgbClr val="263238"/>
                </a:solidFill>
                <a:latin typeface="Meiryo" pitchFamily="34" charset="0"/>
                <a:ea typeface="Meiryo" pitchFamily="34" charset="-122"/>
                <a:cs typeface="Meiryo" pitchFamily="34" charset="-120"/>
              </a:rPr>
              <a:t>口頭の合意だけでは足りません。メール・発注書・契約書・発注システム等で、後から客観的に確認できる形に残します。</a:t>
            </a:r>
            <a:endParaRPr lang="en-US" sz="1300" dirty="0"/>
          </a:p>
        </p:txBody>
      </p:sp>
      <p:sp>
        <p:nvSpPr>
          <p:cNvPr id="8" name="Shape 5"/>
          <p:cNvSpPr/>
          <p:nvPr/>
        </p:nvSpPr>
        <p:spPr>
          <a:xfrm>
            <a:off x="457200" y="2212848"/>
            <a:ext cx="2688336" cy="2212848"/>
          </a:xfrm>
          <a:prstGeom prst="roundRect">
            <a:avLst>
              <a:gd name="adj" fmla="val 2893"/>
            </a:avLst>
          </a:prstGeom>
          <a:solidFill>
            <a:srgbClr val="E7F1EC"/>
          </a:solidFill>
          <a:ln/>
          <a:effectLst>
            <a:outerShdw sx="100000" sy="100000" kx="0" ky="0" algn="bl" rotWithShape="0" blurRad="76200" dist="25400" dir="5400000">
              <a:srgbClr val="AAB4BE">
                <a:alpha val="22000"/>
              </a:srgbClr>
            </a:outerShdw>
          </a:effectLst>
        </p:spPr>
      </p:sp>
      <p:pic>
        <p:nvPicPr>
          <p:cNvPr id="9" name="Image 1" descr="preencoded.png">    </p:cNvPr>
          <p:cNvPicPr>
            <a:picLocks noChangeAspect="1"/>
          </p:cNvPicPr>
          <p:nvPr/>
        </p:nvPicPr>
        <p:blipFill>
          <a:blip r:embed="rId2"/>
          <a:stretch>
            <a:fillRect/>
          </a:stretch>
        </p:blipFill>
        <p:spPr>
          <a:xfrm>
            <a:off x="640080" y="2340864"/>
            <a:ext cx="274320" cy="274320"/>
          </a:xfrm>
          <a:prstGeom prst="rect">
            <a:avLst/>
          </a:prstGeom>
        </p:spPr>
      </p:pic>
      <p:sp>
        <p:nvSpPr>
          <p:cNvPr id="10" name="Text 6"/>
          <p:cNvSpPr/>
          <p:nvPr/>
        </p:nvSpPr>
        <p:spPr>
          <a:xfrm>
            <a:off x="969264" y="2340864"/>
            <a:ext cx="2011680" cy="274320"/>
          </a:xfrm>
          <a:prstGeom prst="rect">
            <a:avLst/>
          </a:prstGeom>
          <a:noFill/>
          <a:ln/>
        </p:spPr>
        <p:txBody>
          <a:bodyPr wrap="square"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a:t>
            </a:r>
            <a:endParaRPr lang="en-US" sz="1300" dirty="0"/>
          </a:p>
        </p:txBody>
      </p:sp>
      <p:sp>
        <p:nvSpPr>
          <p:cNvPr id="11" name="Text 7"/>
          <p:cNvSpPr/>
          <p:nvPr/>
        </p:nvSpPr>
        <p:spPr>
          <a:xfrm>
            <a:off x="640080" y="2706624"/>
            <a:ext cx="2340864" cy="1645920"/>
          </a:xfrm>
          <a:prstGeom prst="rect">
            <a:avLst/>
          </a:prstGeom>
          <a:noFill/>
          <a:ln/>
        </p:spPr>
        <p:txBody>
          <a:bodyPr wrap="square" rtlCol="0" anchor="t"/>
          <a:lstStyle/>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発注書/契約書のフォーマットを用意</a:t>
            </a:r>
            <a:endParaRPr lang="en-US" sz="1100" dirty="0"/>
          </a:p>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メール等で記録を残す</a:t>
            </a:r>
            <a:endParaRPr lang="en-US" sz="1100" dirty="0"/>
          </a:p>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条件変更時も明示し記録する</a:t>
            </a:r>
            <a:endParaRPr lang="en-US" sz="1100" dirty="0"/>
          </a:p>
        </p:txBody>
      </p:sp>
      <p:sp>
        <p:nvSpPr>
          <p:cNvPr id="12" name="Shape 8"/>
          <p:cNvSpPr/>
          <p:nvPr/>
        </p:nvSpPr>
        <p:spPr>
          <a:xfrm>
            <a:off x="3236976" y="2212848"/>
            <a:ext cx="2688336" cy="2212848"/>
          </a:xfrm>
          <a:prstGeom prst="roundRect">
            <a:avLst>
              <a:gd name="adj" fmla="val 2893"/>
            </a:avLst>
          </a:prstGeom>
          <a:solidFill>
            <a:srgbClr val="F4EEDF"/>
          </a:solidFill>
          <a:ln/>
          <a:effectLst>
            <a:outerShdw sx="100000" sy="100000" kx="0" ky="0" algn="bl" rotWithShape="0" blurRad="76200" dist="25400" dir="5400000">
              <a:srgbClr val="AAB4BE">
                <a:alpha val="22000"/>
              </a:srgbClr>
            </a:outerShdw>
          </a:effectLst>
        </p:spPr>
      </p:sp>
      <p:pic>
        <p:nvPicPr>
          <p:cNvPr id="13" name="Image 2" descr="preencoded.png">    </p:cNvPr>
          <p:cNvPicPr>
            <a:picLocks noChangeAspect="1"/>
          </p:cNvPicPr>
          <p:nvPr/>
        </p:nvPicPr>
        <p:blipFill>
          <a:blip r:embed="rId3"/>
          <a:stretch>
            <a:fillRect/>
          </a:stretch>
        </p:blipFill>
        <p:spPr>
          <a:xfrm>
            <a:off x="3419856" y="2340864"/>
            <a:ext cx="274320" cy="274320"/>
          </a:xfrm>
          <a:prstGeom prst="rect">
            <a:avLst/>
          </a:prstGeom>
        </p:spPr>
      </p:pic>
      <p:sp>
        <p:nvSpPr>
          <p:cNvPr id="14" name="Text 9"/>
          <p:cNvSpPr/>
          <p:nvPr/>
        </p:nvSpPr>
        <p:spPr>
          <a:xfrm>
            <a:off x="3749040" y="2340864"/>
            <a:ext cx="2011680" cy="274320"/>
          </a:xfrm>
          <a:prstGeom prst="rect">
            <a:avLst/>
          </a:prstGeom>
          <a:noFill/>
          <a:ln/>
        </p:spPr>
        <p:txBody>
          <a:bodyPr wrap="square" rtlCol="0" anchor="ctr"/>
          <a:lstStyle/>
          <a:p>
            <a:pPr indent="0" marL="0">
              <a:buNone/>
            </a:pPr>
            <a:r>
              <a:rPr lang="en-US" sz="1300" b="1" dirty="0">
                <a:solidFill>
                  <a:srgbClr val="B58A3A"/>
                </a:solidFill>
                <a:latin typeface="Meiryo" pitchFamily="34" charset="0"/>
                <a:ea typeface="Meiryo" pitchFamily="34" charset="-122"/>
                <a:cs typeface="Meiryo" pitchFamily="34" charset="-120"/>
              </a:rPr>
              <a:t>注意</a:t>
            </a:r>
            <a:endParaRPr lang="en-US" sz="1300" dirty="0"/>
          </a:p>
        </p:txBody>
      </p:sp>
      <p:sp>
        <p:nvSpPr>
          <p:cNvPr id="15" name="Text 10"/>
          <p:cNvSpPr/>
          <p:nvPr/>
        </p:nvSpPr>
        <p:spPr>
          <a:xfrm>
            <a:off x="3419856" y="2706624"/>
            <a:ext cx="2340864" cy="1645920"/>
          </a:xfrm>
          <a:prstGeom prst="rect">
            <a:avLst/>
          </a:prstGeom>
          <a:noFill/>
          <a:ln/>
        </p:spPr>
        <p:txBody>
          <a:bodyPr wrap="square" rtlCol="0" anchor="t"/>
          <a:lstStyle/>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共通事項は個別発注時に関連づけて明示</a:t>
            </a:r>
            <a:endParaRPr lang="en-US" sz="1100" dirty="0"/>
          </a:p>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知財の譲渡・許諾範囲も明示</a:t>
            </a:r>
            <a:endParaRPr lang="en-US" sz="1100" dirty="0"/>
          </a:p>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金額が困難なら算定方法を明示</a:t>
            </a:r>
            <a:endParaRPr lang="en-US" sz="1100" dirty="0"/>
          </a:p>
        </p:txBody>
      </p:sp>
      <p:sp>
        <p:nvSpPr>
          <p:cNvPr id="16" name="Shape 11"/>
          <p:cNvSpPr/>
          <p:nvPr/>
        </p:nvSpPr>
        <p:spPr>
          <a:xfrm>
            <a:off x="6016752" y="2212848"/>
            <a:ext cx="2688336" cy="2212848"/>
          </a:xfrm>
          <a:prstGeom prst="roundRect">
            <a:avLst>
              <a:gd name="adj" fmla="val 2893"/>
            </a:avLst>
          </a:prstGeom>
          <a:solidFill>
            <a:srgbClr val="FBE9E7"/>
          </a:solidFill>
          <a:ln/>
          <a:effectLst>
            <a:outerShdw sx="100000" sy="100000" kx="0" ky="0" algn="bl" rotWithShape="0" blurRad="76200" dist="25400" dir="5400000">
              <a:srgbClr val="AAB4BE">
                <a:alpha val="22000"/>
              </a:srgbClr>
            </a:outerShdw>
          </a:effectLst>
        </p:spPr>
      </p:sp>
      <p:pic>
        <p:nvPicPr>
          <p:cNvPr id="17" name="Image 3" descr="preencoded.png">    </p:cNvPr>
          <p:cNvPicPr>
            <a:picLocks noChangeAspect="1"/>
          </p:cNvPicPr>
          <p:nvPr/>
        </p:nvPicPr>
        <p:blipFill>
          <a:blip r:embed="rId4"/>
          <a:stretch>
            <a:fillRect/>
          </a:stretch>
        </p:blipFill>
        <p:spPr>
          <a:xfrm>
            <a:off x="6199632" y="2340864"/>
            <a:ext cx="274320" cy="274320"/>
          </a:xfrm>
          <a:prstGeom prst="rect">
            <a:avLst/>
          </a:prstGeom>
        </p:spPr>
      </p:pic>
      <p:sp>
        <p:nvSpPr>
          <p:cNvPr id="18" name="Text 12"/>
          <p:cNvSpPr/>
          <p:nvPr/>
        </p:nvSpPr>
        <p:spPr>
          <a:xfrm>
            <a:off x="6528816" y="2340864"/>
            <a:ext cx="2011680" cy="274320"/>
          </a:xfrm>
          <a:prstGeom prst="rect">
            <a:avLst/>
          </a:prstGeom>
          <a:noFill/>
          <a:ln/>
        </p:spPr>
        <p:txBody>
          <a:bodyPr wrap="square" rtlCol="0" anchor="ctr"/>
          <a:lstStyle/>
          <a:p>
            <a:pPr indent="0" marL="0">
              <a:buNone/>
            </a:pPr>
            <a:r>
              <a:rPr lang="en-US" sz="1300" b="1" dirty="0">
                <a:solidFill>
                  <a:srgbClr val="B42318"/>
                </a:solidFill>
                <a:latin typeface="Meiryo" pitchFamily="34" charset="0"/>
                <a:ea typeface="Meiryo" pitchFamily="34" charset="-122"/>
                <a:cs typeface="Meiryo" pitchFamily="34" charset="-120"/>
              </a:rPr>
              <a:t>避ける</a:t>
            </a:r>
            <a:endParaRPr lang="en-US" sz="1300" dirty="0"/>
          </a:p>
        </p:txBody>
      </p:sp>
      <p:sp>
        <p:nvSpPr>
          <p:cNvPr id="19" name="Text 13"/>
          <p:cNvSpPr/>
          <p:nvPr/>
        </p:nvSpPr>
        <p:spPr>
          <a:xfrm>
            <a:off x="6199632" y="2706624"/>
            <a:ext cx="2340864" cy="1645920"/>
          </a:xfrm>
          <a:prstGeom prst="rect">
            <a:avLst/>
          </a:prstGeom>
          <a:noFill/>
          <a:ln/>
        </p:spPr>
        <p:txBody>
          <a:bodyPr wrap="square" rtlCol="0" anchor="t"/>
          <a:lstStyle/>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口頭発注のみで終える</a:t>
            </a:r>
            <a:endParaRPr lang="en-US" sz="1100" dirty="0"/>
          </a:p>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条件は後で決めればよいとする</a:t>
            </a:r>
            <a:endParaRPr lang="en-US" sz="1100" dirty="0"/>
          </a:p>
          <a:p>
            <a:pPr marL="152400" indent="-152400">
              <a:spcAft>
                <a:spcPts val="700"/>
              </a:spcAft>
              <a:buSzPct val="100000"/>
              <a:buChar char="•"/>
            </a:pPr>
            <a:r>
              <a:rPr lang="en-US" sz="1100" dirty="0">
                <a:solidFill>
                  <a:srgbClr val="263238"/>
                </a:solidFill>
                <a:latin typeface="Meiryo" pitchFamily="34" charset="0"/>
                <a:ea typeface="Meiryo" pitchFamily="34" charset="-122"/>
                <a:cs typeface="Meiryo" pitchFamily="34" charset="-120"/>
              </a:rPr>
              <a:t>明示事項を一部欠いたまま発注</a:t>
            </a:r>
            <a:endParaRPr lang="en-US" sz="1100" dirty="0"/>
          </a:p>
        </p:txBody>
      </p:sp>
      <p:sp>
        <p:nvSpPr>
          <p:cNvPr id="20" name="Text 14"/>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1" name="Text 15"/>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9</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8 ITEMS</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取引条件に入れるべき主な項目</a:t>
            </a:r>
            <a:endParaRPr lang="en-US" sz="2500" dirty="0"/>
          </a:p>
        </p:txBody>
      </p:sp>
      <p:sp>
        <p:nvSpPr>
          <p:cNvPr id="6" name="Shape 3"/>
          <p:cNvSpPr/>
          <p:nvPr/>
        </p:nvSpPr>
        <p:spPr>
          <a:xfrm>
            <a:off x="457200" y="1170432"/>
            <a:ext cx="4041648" cy="475488"/>
          </a:xfrm>
          <a:prstGeom prst="roundRect">
            <a:avLst>
              <a:gd name="adj" fmla="val 13462"/>
            </a:avLst>
          </a:prstGeom>
          <a:solidFill>
            <a:srgbClr val="FFFFFF"/>
          </a:solidFill>
          <a:ln w="12700">
            <a:solidFill>
              <a:srgbClr val="D9E0E6"/>
            </a:solidFill>
            <a:prstDash val="solid"/>
          </a:ln>
        </p:spPr>
      </p:sp>
      <p:sp>
        <p:nvSpPr>
          <p:cNvPr id="7" name="Text 4"/>
          <p:cNvSpPr/>
          <p:nvPr/>
        </p:nvSpPr>
        <p:spPr>
          <a:xfrm>
            <a:off x="603504" y="1170432"/>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① 双方の名称（発注者・フリーランス）</a:t>
            </a:r>
            <a:endParaRPr lang="en-US" sz="1200" dirty="0"/>
          </a:p>
        </p:txBody>
      </p:sp>
      <p:sp>
        <p:nvSpPr>
          <p:cNvPr id="8" name="Shape 5"/>
          <p:cNvSpPr/>
          <p:nvPr/>
        </p:nvSpPr>
        <p:spPr>
          <a:xfrm>
            <a:off x="4645152" y="1170432"/>
            <a:ext cx="4041648" cy="475488"/>
          </a:xfrm>
          <a:prstGeom prst="roundRect">
            <a:avLst>
              <a:gd name="adj" fmla="val 13462"/>
            </a:avLst>
          </a:prstGeom>
          <a:solidFill>
            <a:srgbClr val="FFFFFF"/>
          </a:solidFill>
          <a:ln w="12700">
            <a:solidFill>
              <a:srgbClr val="D9E0E6"/>
            </a:solidFill>
            <a:prstDash val="solid"/>
          </a:ln>
        </p:spPr>
      </p:sp>
      <p:sp>
        <p:nvSpPr>
          <p:cNvPr id="9" name="Text 6"/>
          <p:cNvSpPr/>
          <p:nvPr/>
        </p:nvSpPr>
        <p:spPr>
          <a:xfrm>
            <a:off x="4791456" y="1170432"/>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② 業務委託をした日</a:t>
            </a:r>
            <a:endParaRPr lang="en-US" sz="1200" dirty="0"/>
          </a:p>
        </p:txBody>
      </p:sp>
      <p:sp>
        <p:nvSpPr>
          <p:cNvPr id="10" name="Shape 7"/>
          <p:cNvSpPr/>
          <p:nvPr/>
        </p:nvSpPr>
        <p:spPr>
          <a:xfrm>
            <a:off x="457200" y="1737360"/>
            <a:ext cx="4041648" cy="475488"/>
          </a:xfrm>
          <a:prstGeom prst="roundRect">
            <a:avLst>
              <a:gd name="adj" fmla="val 13462"/>
            </a:avLst>
          </a:prstGeom>
          <a:solidFill>
            <a:srgbClr val="FFFFFF"/>
          </a:solidFill>
          <a:ln w="12700">
            <a:solidFill>
              <a:srgbClr val="D9E0E6"/>
            </a:solidFill>
            <a:prstDash val="solid"/>
          </a:ln>
        </p:spPr>
      </p:sp>
      <p:sp>
        <p:nvSpPr>
          <p:cNvPr id="11" name="Text 8"/>
          <p:cNvSpPr/>
          <p:nvPr/>
        </p:nvSpPr>
        <p:spPr>
          <a:xfrm>
            <a:off x="603504" y="1737360"/>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③ 給付・役務の内容（知財の譲渡/許諾範囲を含む）</a:t>
            </a:r>
            <a:endParaRPr lang="en-US" sz="1200" dirty="0"/>
          </a:p>
        </p:txBody>
      </p:sp>
      <p:sp>
        <p:nvSpPr>
          <p:cNvPr id="12" name="Shape 9"/>
          <p:cNvSpPr/>
          <p:nvPr/>
        </p:nvSpPr>
        <p:spPr>
          <a:xfrm>
            <a:off x="4645152" y="1737360"/>
            <a:ext cx="4041648" cy="475488"/>
          </a:xfrm>
          <a:prstGeom prst="roundRect">
            <a:avLst>
              <a:gd name="adj" fmla="val 13462"/>
            </a:avLst>
          </a:prstGeom>
          <a:solidFill>
            <a:srgbClr val="FFFFFF"/>
          </a:solidFill>
          <a:ln w="12700">
            <a:solidFill>
              <a:srgbClr val="D9E0E6"/>
            </a:solidFill>
            <a:prstDash val="solid"/>
          </a:ln>
        </p:spPr>
      </p:sp>
      <p:sp>
        <p:nvSpPr>
          <p:cNvPr id="13" name="Text 10"/>
          <p:cNvSpPr/>
          <p:nvPr/>
        </p:nvSpPr>
        <p:spPr>
          <a:xfrm>
            <a:off x="4791456" y="1737360"/>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④ 給付を受領／役務提供を受ける期日（納期）</a:t>
            </a:r>
            <a:endParaRPr lang="en-US" sz="1200" dirty="0"/>
          </a:p>
        </p:txBody>
      </p:sp>
      <p:sp>
        <p:nvSpPr>
          <p:cNvPr id="14" name="Shape 11"/>
          <p:cNvSpPr/>
          <p:nvPr/>
        </p:nvSpPr>
        <p:spPr>
          <a:xfrm>
            <a:off x="457200" y="2304288"/>
            <a:ext cx="4041648" cy="475488"/>
          </a:xfrm>
          <a:prstGeom prst="roundRect">
            <a:avLst>
              <a:gd name="adj" fmla="val 13462"/>
            </a:avLst>
          </a:prstGeom>
          <a:solidFill>
            <a:srgbClr val="FFFFFF"/>
          </a:solidFill>
          <a:ln w="12700">
            <a:solidFill>
              <a:srgbClr val="D9E0E6"/>
            </a:solidFill>
            <a:prstDash val="solid"/>
          </a:ln>
        </p:spPr>
      </p:sp>
      <p:sp>
        <p:nvSpPr>
          <p:cNvPr id="15" name="Text 12"/>
          <p:cNvSpPr/>
          <p:nvPr/>
        </p:nvSpPr>
        <p:spPr>
          <a:xfrm>
            <a:off x="603504" y="2304288"/>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⑤ 受領／提供を受ける場所</a:t>
            </a:r>
            <a:endParaRPr lang="en-US" sz="1200" dirty="0"/>
          </a:p>
        </p:txBody>
      </p:sp>
      <p:sp>
        <p:nvSpPr>
          <p:cNvPr id="16" name="Shape 13"/>
          <p:cNvSpPr/>
          <p:nvPr/>
        </p:nvSpPr>
        <p:spPr>
          <a:xfrm>
            <a:off x="4645152" y="2304288"/>
            <a:ext cx="4041648" cy="475488"/>
          </a:xfrm>
          <a:prstGeom prst="roundRect">
            <a:avLst>
              <a:gd name="adj" fmla="val 13462"/>
            </a:avLst>
          </a:prstGeom>
          <a:solidFill>
            <a:srgbClr val="FFFFFF"/>
          </a:solidFill>
          <a:ln w="12700">
            <a:solidFill>
              <a:srgbClr val="D9E0E6"/>
            </a:solidFill>
            <a:prstDash val="solid"/>
          </a:ln>
        </p:spPr>
      </p:sp>
      <p:sp>
        <p:nvSpPr>
          <p:cNvPr id="17" name="Text 14"/>
          <p:cNvSpPr/>
          <p:nvPr/>
        </p:nvSpPr>
        <p:spPr>
          <a:xfrm>
            <a:off x="4791456" y="2304288"/>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⑥ 検査をする場合は検査完了期日</a:t>
            </a:r>
            <a:endParaRPr lang="en-US" sz="1200" dirty="0"/>
          </a:p>
        </p:txBody>
      </p:sp>
      <p:sp>
        <p:nvSpPr>
          <p:cNvPr id="18" name="Shape 15"/>
          <p:cNvSpPr/>
          <p:nvPr/>
        </p:nvSpPr>
        <p:spPr>
          <a:xfrm>
            <a:off x="457200" y="2871216"/>
            <a:ext cx="4041648" cy="475488"/>
          </a:xfrm>
          <a:prstGeom prst="roundRect">
            <a:avLst>
              <a:gd name="adj" fmla="val 13462"/>
            </a:avLst>
          </a:prstGeom>
          <a:solidFill>
            <a:srgbClr val="FFFFFF"/>
          </a:solidFill>
          <a:ln w="12700">
            <a:solidFill>
              <a:srgbClr val="D9E0E6"/>
            </a:solidFill>
            <a:prstDash val="solid"/>
          </a:ln>
        </p:spPr>
      </p:sp>
      <p:sp>
        <p:nvSpPr>
          <p:cNvPr id="19" name="Text 16"/>
          <p:cNvSpPr/>
          <p:nvPr/>
        </p:nvSpPr>
        <p:spPr>
          <a:xfrm>
            <a:off x="603504" y="2871216"/>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⑦ 報酬の額と支払期日</a:t>
            </a:r>
            <a:endParaRPr lang="en-US" sz="1200" dirty="0"/>
          </a:p>
        </p:txBody>
      </p:sp>
      <p:sp>
        <p:nvSpPr>
          <p:cNvPr id="20" name="Shape 17"/>
          <p:cNvSpPr/>
          <p:nvPr/>
        </p:nvSpPr>
        <p:spPr>
          <a:xfrm>
            <a:off x="4645152" y="2871216"/>
            <a:ext cx="4041648" cy="475488"/>
          </a:xfrm>
          <a:prstGeom prst="roundRect">
            <a:avLst>
              <a:gd name="adj" fmla="val 13462"/>
            </a:avLst>
          </a:prstGeom>
          <a:solidFill>
            <a:srgbClr val="FFFFFF"/>
          </a:solidFill>
          <a:ln w="12700">
            <a:solidFill>
              <a:srgbClr val="D9E0E6"/>
            </a:solidFill>
            <a:prstDash val="solid"/>
          </a:ln>
        </p:spPr>
      </p:sp>
      <p:sp>
        <p:nvSpPr>
          <p:cNvPr id="21" name="Text 18"/>
          <p:cNvSpPr/>
          <p:nvPr/>
        </p:nvSpPr>
        <p:spPr>
          <a:xfrm>
            <a:off x="4791456" y="2871216"/>
            <a:ext cx="3767328" cy="475488"/>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⑧ 金銭以外で支払う場合の支払方法</a:t>
            </a:r>
            <a:endParaRPr lang="en-US" sz="1200" dirty="0"/>
          </a:p>
        </p:txBody>
      </p:sp>
      <p:sp>
        <p:nvSpPr>
          <p:cNvPr id="22" name="Shape 19"/>
          <p:cNvSpPr/>
          <p:nvPr/>
        </p:nvSpPr>
        <p:spPr>
          <a:xfrm>
            <a:off x="457200" y="3456432"/>
            <a:ext cx="8229600" cy="566928"/>
          </a:xfrm>
          <a:prstGeom prst="roundRect">
            <a:avLst>
              <a:gd name="adj" fmla="val 11290"/>
            </a:avLst>
          </a:prstGeom>
          <a:solidFill>
            <a:srgbClr val="F4EEDF"/>
          </a:solidFill>
          <a:ln w="12700">
            <a:solidFill>
              <a:srgbClr val="B58A3A"/>
            </a:solidFill>
            <a:prstDash val="solid"/>
          </a:ln>
        </p:spPr>
      </p:sp>
      <p:sp>
        <p:nvSpPr>
          <p:cNvPr id="23" name="Text 20"/>
          <p:cNvSpPr/>
          <p:nvPr/>
        </p:nvSpPr>
        <p:spPr>
          <a:xfrm>
            <a:off x="658368" y="3456432"/>
            <a:ext cx="7863840" cy="566928"/>
          </a:xfrm>
          <a:prstGeom prst="rect">
            <a:avLst/>
          </a:prstGeom>
          <a:noFill/>
          <a:ln/>
        </p:spPr>
        <p:txBody>
          <a:bodyPr wrap="square" rtlCol="0" anchor="ctr"/>
          <a:lstStyle/>
          <a:p>
            <a:pPr indent="0" marL="0">
              <a:buNone/>
            </a:pPr>
            <a:r>
              <a:rPr lang="en-US" sz="1100" b="1" dirty="0">
                <a:solidFill>
                  <a:srgbClr val="B58A3A"/>
                </a:solidFill>
                <a:latin typeface="Meiryo" pitchFamily="34" charset="0"/>
                <a:ea typeface="Meiryo" pitchFamily="34" charset="-122"/>
                <a:cs typeface="Meiryo" pitchFamily="34" charset="-120"/>
              </a:rPr>
              <a:t>追加で　</a:t>
            </a:r>
            <a:pPr indent="0" marL="0">
              <a:buNone/>
            </a:pPr>
            <a:r>
              <a:rPr lang="en-US" sz="1100" dirty="0">
                <a:solidFill>
                  <a:srgbClr val="263238"/>
                </a:solidFill>
                <a:latin typeface="Meiryo" pitchFamily="34" charset="0"/>
                <a:ea typeface="Meiryo" pitchFamily="34" charset="-122"/>
                <a:cs typeface="Meiryo" pitchFamily="34" charset="-120"/>
              </a:rPr>
              <a:t>再委託の例外を使う場合は「再委託である旨／元委託者の名称／元委託支払期日」も明示。経費負担・修正対応・変更時の協議方法も決めておくと安全。</a:t>
            </a:r>
            <a:endParaRPr lang="en-US" sz="1100" dirty="0"/>
          </a:p>
        </p:txBody>
      </p:sp>
      <p:sp>
        <p:nvSpPr>
          <p:cNvPr id="24" name="Text 2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5" name="Text 2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PAYMENT</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報酬支払期日・60日以内支払（第4条）</a:t>
            </a:r>
            <a:endParaRPr lang="en-US" sz="2500" dirty="0"/>
          </a:p>
        </p:txBody>
      </p:sp>
      <p:sp>
        <p:nvSpPr>
          <p:cNvPr id="6" name="Shape 3"/>
          <p:cNvSpPr/>
          <p:nvPr/>
        </p:nvSpPr>
        <p:spPr>
          <a:xfrm>
            <a:off x="822960" y="1691640"/>
            <a:ext cx="7498080" cy="0"/>
          </a:xfrm>
          <a:prstGeom prst="line">
            <a:avLst/>
          </a:prstGeom>
          <a:noFill/>
          <a:ln w="31750">
            <a:solidFill>
              <a:srgbClr val="243B53"/>
            </a:solidFill>
            <a:prstDash val="solid"/>
          </a:ln>
        </p:spPr>
      </p:sp>
      <p:sp>
        <p:nvSpPr>
          <p:cNvPr id="7" name="Shape 4"/>
          <p:cNvSpPr/>
          <p:nvPr/>
        </p:nvSpPr>
        <p:spPr>
          <a:xfrm>
            <a:off x="731520" y="1600200"/>
            <a:ext cx="182880" cy="182880"/>
          </a:xfrm>
          <a:prstGeom prst="ellipse">
            <a:avLst/>
          </a:prstGeom>
          <a:solidFill>
            <a:srgbClr val="237A75"/>
          </a:solidFill>
          <a:ln w="25400">
            <a:solidFill>
              <a:srgbClr val="FFFFFF"/>
            </a:solidFill>
            <a:prstDash val="solid"/>
          </a:ln>
        </p:spPr>
      </p:sp>
      <p:sp>
        <p:nvSpPr>
          <p:cNvPr id="8" name="Text 5"/>
          <p:cNvSpPr/>
          <p:nvPr/>
        </p:nvSpPr>
        <p:spPr>
          <a:xfrm>
            <a:off x="0" y="978408"/>
            <a:ext cx="1645920" cy="548640"/>
          </a:xfrm>
          <a:prstGeom prst="rect">
            <a:avLst/>
          </a:prstGeom>
          <a:noFill/>
          <a:ln/>
        </p:spPr>
        <p:txBody>
          <a:bodyPr wrap="square" rtlCol="0" anchor="b"/>
          <a:lstStyle/>
          <a:p>
            <a:pPr algn="ctr" indent="0" marL="0">
              <a:buNone/>
            </a:pPr>
            <a:r>
              <a:rPr lang="en-US" sz="1150" b="1" dirty="0">
                <a:solidFill>
                  <a:srgbClr val="16314F"/>
                </a:solidFill>
                <a:latin typeface="Meiryo" pitchFamily="34" charset="0"/>
                <a:ea typeface="Meiryo" pitchFamily="34" charset="-122"/>
                <a:cs typeface="Meiryo" pitchFamily="34" charset="-120"/>
              </a:rPr>
              <a:t>受領日</a:t>
            </a:r>
            <a:endParaRPr lang="en-US" sz="1150" dirty="0"/>
          </a:p>
        </p:txBody>
      </p:sp>
      <p:sp>
        <p:nvSpPr>
          <p:cNvPr id="9" name="Text 6"/>
          <p:cNvSpPr/>
          <p:nvPr/>
        </p:nvSpPr>
        <p:spPr>
          <a:xfrm>
            <a:off x="0" y="1801368"/>
            <a:ext cx="1645920" cy="274320"/>
          </a:xfrm>
          <a:prstGeom prst="rect">
            <a:avLst/>
          </a:prstGeom>
          <a:noFill/>
          <a:ln/>
        </p:spPr>
        <p:txBody>
          <a:bodyPr wrap="square" rtlCol="0" anchor="ctr"/>
          <a:lstStyle/>
          <a:p>
            <a:pPr algn="ctr" indent="0" marL="0">
              <a:buNone/>
            </a:pPr>
            <a:r>
              <a:rPr lang="en-US" sz="1050" b="1" dirty="0">
                <a:solidFill>
                  <a:srgbClr val="237A75"/>
                </a:solidFill>
                <a:latin typeface="Meiryo" pitchFamily="34" charset="0"/>
                <a:ea typeface="Meiryo" pitchFamily="34" charset="-122"/>
                <a:cs typeface="Meiryo" pitchFamily="34" charset="-120"/>
              </a:rPr>
              <a:t>起算日</a:t>
            </a:r>
            <a:endParaRPr lang="en-US" sz="1050" dirty="0"/>
          </a:p>
        </p:txBody>
      </p:sp>
      <p:sp>
        <p:nvSpPr>
          <p:cNvPr id="10" name="Shape 7"/>
          <p:cNvSpPr/>
          <p:nvPr/>
        </p:nvSpPr>
        <p:spPr>
          <a:xfrm>
            <a:off x="5380330" y="1600200"/>
            <a:ext cx="182880" cy="182880"/>
          </a:xfrm>
          <a:prstGeom prst="ellipse">
            <a:avLst/>
          </a:prstGeom>
          <a:solidFill>
            <a:srgbClr val="B58A3A"/>
          </a:solidFill>
          <a:ln w="25400">
            <a:solidFill>
              <a:srgbClr val="FFFFFF"/>
            </a:solidFill>
            <a:prstDash val="solid"/>
          </a:ln>
        </p:spPr>
      </p:sp>
      <p:sp>
        <p:nvSpPr>
          <p:cNvPr id="11" name="Text 8"/>
          <p:cNvSpPr/>
          <p:nvPr/>
        </p:nvSpPr>
        <p:spPr>
          <a:xfrm>
            <a:off x="4648810" y="978408"/>
            <a:ext cx="1645920" cy="548640"/>
          </a:xfrm>
          <a:prstGeom prst="rect">
            <a:avLst/>
          </a:prstGeom>
          <a:noFill/>
          <a:ln/>
        </p:spPr>
        <p:txBody>
          <a:bodyPr wrap="square" rtlCol="0" anchor="b"/>
          <a:lstStyle/>
          <a:p>
            <a:pPr algn="ctr" indent="0" marL="0">
              <a:buNone/>
            </a:pPr>
            <a:r>
              <a:rPr lang="en-US" sz="1150" b="1" dirty="0">
                <a:solidFill>
                  <a:srgbClr val="16314F"/>
                </a:solidFill>
                <a:latin typeface="Meiryo" pitchFamily="34" charset="0"/>
                <a:ea typeface="Meiryo" pitchFamily="34" charset="-122"/>
                <a:cs typeface="Meiryo" pitchFamily="34" charset="-120"/>
              </a:rPr>
              <a:t>できる限り</a:t>
            </a:r>
            <a:endParaRPr lang="en-US" sz="1150" dirty="0"/>
          </a:p>
          <a:p>
            <a:pPr algn="ctr" indent="0" marL="0">
              <a:buNone/>
            </a:pPr>
            <a:r>
              <a:rPr lang="en-US" sz="1150" b="1" dirty="0">
                <a:solidFill>
                  <a:srgbClr val="16314F"/>
                </a:solidFill>
                <a:latin typeface="Meiryo" pitchFamily="34" charset="0"/>
                <a:ea typeface="Meiryo" pitchFamily="34" charset="-122"/>
                <a:cs typeface="Meiryo" pitchFamily="34" charset="-120"/>
              </a:rPr>
              <a:t>短い期間内</a:t>
            </a:r>
            <a:endParaRPr lang="en-US" sz="1150" dirty="0"/>
          </a:p>
        </p:txBody>
      </p:sp>
      <p:sp>
        <p:nvSpPr>
          <p:cNvPr id="12" name="Shape 9"/>
          <p:cNvSpPr/>
          <p:nvPr/>
        </p:nvSpPr>
        <p:spPr>
          <a:xfrm>
            <a:off x="8229600" y="1600200"/>
            <a:ext cx="182880" cy="182880"/>
          </a:xfrm>
          <a:prstGeom prst="ellipse">
            <a:avLst/>
          </a:prstGeom>
          <a:solidFill>
            <a:srgbClr val="B42318"/>
          </a:solidFill>
          <a:ln w="25400">
            <a:solidFill>
              <a:srgbClr val="FFFFFF"/>
            </a:solidFill>
            <a:prstDash val="solid"/>
          </a:ln>
        </p:spPr>
      </p:sp>
      <p:sp>
        <p:nvSpPr>
          <p:cNvPr id="13" name="Text 10"/>
          <p:cNvSpPr/>
          <p:nvPr/>
        </p:nvSpPr>
        <p:spPr>
          <a:xfrm>
            <a:off x="7498080" y="978408"/>
            <a:ext cx="1645920" cy="548640"/>
          </a:xfrm>
          <a:prstGeom prst="rect">
            <a:avLst/>
          </a:prstGeom>
          <a:noFill/>
          <a:ln/>
        </p:spPr>
        <p:txBody>
          <a:bodyPr wrap="square" rtlCol="0" anchor="b"/>
          <a:lstStyle/>
          <a:p>
            <a:pPr algn="ctr" indent="0" marL="0">
              <a:buNone/>
            </a:pPr>
            <a:r>
              <a:rPr lang="en-US" sz="1150" b="1" dirty="0">
                <a:solidFill>
                  <a:srgbClr val="16314F"/>
                </a:solidFill>
                <a:latin typeface="Meiryo" pitchFamily="34" charset="0"/>
                <a:ea typeface="Meiryo" pitchFamily="34" charset="-122"/>
                <a:cs typeface="Meiryo" pitchFamily="34" charset="-120"/>
              </a:rPr>
              <a:t>支払期日</a:t>
            </a:r>
            <a:endParaRPr lang="en-US" sz="1150" dirty="0"/>
          </a:p>
        </p:txBody>
      </p:sp>
      <p:sp>
        <p:nvSpPr>
          <p:cNvPr id="14" name="Text 11"/>
          <p:cNvSpPr/>
          <p:nvPr/>
        </p:nvSpPr>
        <p:spPr>
          <a:xfrm>
            <a:off x="7498080" y="1801368"/>
            <a:ext cx="1645920" cy="274320"/>
          </a:xfrm>
          <a:prstGeom prst="rect">
            <a:avLst/>
          </a:prstGeom>
          <a:noFill/>
          <a:ln/>
        </p:spPr>
        <p:txBody>
          <a:bodyPr wrap="square" rtlCol="0" anchor="ctr"/>
          <a:lstStyle/>
          <a:p>
            <a:pPr algn="ctr" indent="0" marL="0">
              <a:buNone/>
            </a:pPr>
            <a:r>
              <a:rPr lang="en-US" sz="1050" b="1" dirty="0">
                <a:solidFill>
                  <a:srgbClr val="B42318"/>
                </a:solidFill>
                <a:latin typeface="Meiryo" pitchFamily="34" charset="0"/>
                <a:ea typeface="Meiryo" pitchFamily="34" charset="-122"/>
                <a:cs typeface="Meiryo" pitchFamily="34" charset="-120"/>
              </a:rPr>
              <a:t>60日以内</a:t>
            </a:r>
            <a:endParaRPr lang="en-US" sz="1050" dirty="0"/>
          </a:p>
        </p:txBody>
      </p:sp>
      <p:sp>
        <p:nvSpPr>
          <p:cNvPr id="15" name="Shape 12"/>
          <p:cNvSpPr/>
          <p:nvPr/>
        </p:nvSpPr>
        <p:spPr>
          <a:xfrm>
            <a:off x="457200" y="2432304"/>
            <a:ext cx="4041648" cy="1993392"/>
          </a:xfrm>
          <a:prstGeom prst="roundRect">
            <a:avLst>
              <a:gd name="adj" fmla="val 3211"/>
            </a:avLst>
          </a:prstGeom>
          <a:solidFill>
            <a:srgbClr val="FFFFFF"/>
          </a:solidFill>
          <a:ln/>
          <a:effectLst>
            <a:outerShdw sx="100000" sy="100000" kx="0" ky="0" algn="bl" rotWithShape="0" blurRad="88900" dist="38100" dir="5400000">
              <a:srgbClr val="9AA7B2">
                <a:alpha val="28000"/>
              </a:srgbClr>
            </a:outerShdw>
          </a:effectLst>
        </p:spPr>
      </p:sp>
      <p:sp>
        <p:nvSpPr>
          <p:cNvPr id="16" name="Text 13"/>
          <p:cNvSpPr/>
          <p:nvPr/>
        </p:nvSpPr>
        <p:spPr>
          <a:xfrm>
            <a:off x="658368" y="2560320"/>
            <a:ext cx="365760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基本ルール</a:t>
            </a:r>
            <a:endParaRPr lang="en-US" sz="1200" dirty="0"/>
          </a:p>
        </p:txBody>
      </p:sp>
      <p:sp>
        <p:nvSpPr>
          <p:cNvPr id="17" name="Text 14"/>
          <p:cNvSpPr/>
          <p:nvPr/>
        </p:nvSpPr>
        <p:spPr>
          <a:xfrm>
            <a:off x="658368" y="2889504"/>
            <a:ext cx="3657600" cy="1463040"/>
          </a:xfrm>
          <a:prstGeom prst="rect">
            <a:avLst/>
          </a:prstGeom>
          <a:noFill/>
          <a:ln/>
        </p:spPr>
        <p:txBody>
          <a:bodyPr wrap="square" rtlCol="0" anchor="t"/>
          <a:lstStyle/>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受領日から60日以内で、できる限り短い期間内に支払期日を定める</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支払期日までに支払う</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「受領後60日以内」など具体日が定まらない表現は避ける</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月末締め翌月末払い等も60日以内に収める</a:t>
            </a:r>
            <a:endParaRPr lang="en-US" sz="1100" dirty="0"/>
          </a:p>
        </p:txBody>
      </p:sp>
      <p:sp>
        <p:nvSpPr>
          <p:cNvPr id="18" name="Shape 15"/>
          <p:cNvSpPr/>
          <p:nvPr/>
        </p:nvSpPr>
        <p:spPr>
          <a:xfrm>
            <a:off x="4645152" y="2432304"/>
            <a:ext cx="4041648" cy="1993392"/>
          </a:xfrm>
          <a:prstGeom prst="roundRect">
            <a:avLst>
              <a:gd name="adj" fmla="val 3211"/>
            </a:avLst>
          </a:prstGeom>
          <a:solidFill>
            <a:srgbClr val="FBE9E7"/>
          </a:solidFill>
          <a:ln/>
          <a:effectLst>
            <a:outerShdw sx="100000" sy="100000" kx="0" ky="0" algn="bl" rotWithShape="0" blurRad="76200" dist="25400" dir="5400000">
              <a:srgbClr val="AAB4BE">
                <a:alpha val="22000"/>
              </a:srgbClr>
            </a:outerShdw>
          </a:effectLst>
        </p:spPr>
      </p:sp>
      <p:pic>
        <p:nvPicPr>
          <p:cNvPr id="19" name="Image 1" descr="preencoded.png">    </p:cNvPr>
          <p:cNvPicPr>
            <a:picLocks noChangeAspect="1"/>
          </p:cNvPicPr>
          <p:nvPr/>
        </p:nvPicPr>
        <p:blipFill>
          <a:blip r:embed="rId2"/>
          <a:stretch>
            <a:fillRect/>
          </a:stretch>
        </p:blipFill>
        <p:spPr>
          <a:xfrm>
            <a:off x="4846320" y="2560320"/>
            <a:ext cx="274320" cy="274320"/>
          </a:xfrm>
          <a:prstGeom prst="rect">
            <a:avLst/>
          </a:prstGeom>
        </p:spPr>
      </p:pic>
      <p:sp>
        <p:nvSpPr>
          <p:cNvPr id="20" name="Text 16"/>
          <p:cNvSpPr/>
          <p:nvPr/>
        </p:nvSpPr>
        <p:spPr>
          <a:xfrm>
            <a:off x="5193792" y="2560320"/>
            <a:ext cx="3383280" cy="274320"/>
          </a:xfrm>
          <a:prstGeom prst="rect">
            <a:avLst/>
          </a:prstGeom>
          <a:noFill/>
          <a:ln/>
        </p:spPr>
        <p:txBody>
          <a:bodyPr wrap="square" rtlCol="0" anchor="ctr"/>
          <a:lstStyle/>
          <a:p>
            <a:pPr indent="0" marL="0">
              <a:buNone/>
            </a:pPr>
            <a:r>
              <a:rPr lang="en-US" sz="1200" b="1" dirty="0">
                <a:solidFill>
                  <a:srgbClr val="B42318"/>
                </a:solidFill>
                <a:latin typeface="Meiryo" pitchFamily="34" charset="0"/>
                <a:ea typeface="Meiryo" pitchFamily="34" charset="-122"/>
                <a:cs typeface="Meiryo" pitchFamily="34" charset="-120"/>
              </a:rPr>
              <a:t>遅らせる理由にならない</a:t>
            </a:r>
            <a:endParaRPr lang="en-US" sz="1200" dirty="0"/>
          </a:p>
        </p:txBody>
      </p:sp>
      <p:sp>
        <p:nvSpPr>
          <p:cNvPr id="21" name="Text 17"/>
          <p:cNvSpPr/>
          <p:nvPr/>
        </p:nvSpPr>
        <p:spPr>
          <a:xfrm>
            <a:off x="4846320" y="2907792"/>
            <a:ext cx="3657600" cy="1188720"/>
          </a:xfrm>
          <a:prstGeom prst="rect">
            <a:avLst/>
          </a:prstGeom>
          <a:noFill/>
          <a:ln/>
        </p:spPr>
        <p:txBody>
          <a:bodyPr wrap="square" rtlCol="0" anchor="t"/>
          <a:lstStyle/>
          <a:p>
            <a:pPr marL="152400" indent="-1524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請求書が届いていない</a:t>
            </a:r>
            <a:endParaRPr lang="en-US" sz="1150" dirty="0"/>
          </a:p>
          <a:p>
            <a:pPr marL="152400" indent="-1524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社内の検収・承認が遅れている</a:t>
            </a:r>
            <a:endParaRPr lang="en-US" sz="1150" dirty="0"/>
          </a:p>
          <a:p>
            <a:pPr marL="152400" indent="-152400">
              <a:spcAft>
                <a:spcPts val="700"/>
              </a:spcAft>
              <a:buSzPct val="100000"/>
              <a:buChar char="•"/>
            </a:pPr>
            <a:r>
              <a:rPr lang="en-US" sz="1150" dirty="0">
                <a:solidFill>
                  <a:srgbClr val="263238"/>
                </a:solidFill>
                <a:latin typeface="Meiryo" pitchFamily="34" charset="0"/>
                <a:ea typeface="Meiryo" pitchFamily="34" charset="-122"/>
                <a:cs typeface="Meiryo" pitchFamily="34" charset="-120"/>
              </a:rPr>
              <a:t>元委託者からの入金が遅れている</a:t>
            </a:r>
            <a:endParaRPr lang="en-US" sz="1150" dirty="0"/>
          </a:p>
        </p:txBody>
      </p:sp>
      <p:sp>
        <p:nvSpPr>
          <p:cNvPr id="22" name="Text 18"/>
          <p:cNvSpPr/>
          <p:nvPr/>
        </p:nvSpPr>
        <p:spPr>
          <a:xfrm>
            <a:off x="4846320" y="4078224"/>
            <a:ext cx="3657600" cy="274320"/>
          </a:xfrm>
          <a:prstGeom prst="rect">
            <a:avLst/>
          </a:prstGeom>
          <a:noFill/>
          <a:ln/>
        </p:spPr>
        <p:txBody>
          <a:bodyPr wrap="square" rtlCol="0" anchor="ctr"/>
          <a:lstStyle/>
          <a:p>
            <a:pPr indent="0" marL="0">
              <a:buNone/>
            </a:pPr>
            <a:r>
              <a:rPr lang="en-US" sz="1050" i="1" dirty="0">
                <a:solidFill>
                  <a:srgbClr val="16314F"/>
                </a:solidFill>
                <a:latin typeface="Meiryo" pitchFamily="34" charset="0"/>
                <a:ea typeface="Meiryo" pitchFamily="34" charset="-122"/>
                <a:cs typeface="Meiryo" pitchFamily="34" charset="-120"/>
              </a:rPr>
              <a:t>→ 遅延のおそれは経理・法務・発注部門で連携</a:t>
            </a:r>
            <a:endParaRPr lang="en-US" sz="1050" dirty="0"/>
          </a:p>
        </p:txBody>
      </p:sp>
      <p:sp>
        <p:nvSpPr>
          <p:cNvPr id="23" name="Text 19"/>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4" name="Text 20"/>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SUB-CONTRACT</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再委託の場合の例外</a:t>
            </a:r>
            <a:endParaRPr lang="en-US" sz="2500" dirty="0"/>
          </a:p>
        </p:txBody>
      </p:sp>
      <p:sp>
        <p:nvSpPr>
          <p:cNvPr id="6" name="Shape 3"/>
          <p:cNvSpPr/>
          <p:nvPr/>
        </p:nvSpPr>
        <p:spPr>
          <a:xfrm>
            <a:off x="457200" y="1152144"/>
            <a:ext cx="8229600" cy="749808"/>
          </a:xfrm>
          <a:prstGeom prst="roundRect">
            <a:avLst>
              <a:gd name="adj" fmla="val 8537"/>
            </a:avLst>
          </a:prstGeom>
          <a:solidFill>
            <a:srgbClr val="E3EFEE"/>
          </a:solidFill>
          <a:ln/>
          <a:effectLst>
            <a:outerShdw sx="100000" sy="100000" kx="0" ky="0" algn="bl" rotWithShape="0" blurRad="76200" dist="25400" dir="5400000">
              <a:srgbClr val="AAB4BE">
                <a:alpha val="22000"/>
              </a:srgbClr>
            </a:outerShdw>
          </a:effectLst>
        </p:spPr>
      </p:sp>
      <p:sp>
        <p:nvSpPr>
          <p:cNvPr id="7" name="Text 4"/>
          <p:cNvSpPr/>
          <p:nvPr/>
        </p:nvSpPr>
        <p:spPr>
          <a:xfrm>
            <a:off x="658368" y="1188720"/>
            <a:ext cx="7863840" cy="676656"/>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元委託者から受けた業務をフリーランスに再委託する場合、要件を満たせば「元委託支払期日（元委託者から発注事業者への支払期日）から30日以内のできる限り短い期間内」に支払期日を定められます。</a:t>
            </a:r>
            <a:endParaRPr lang="en-US" sz="1200" dirty="0"/>
          </a:p>
        </p:txBody>
      </p:sp>
      <p:sp>
        <p:nvSpPr>
          <p:cNvPr id="8" name="Shape 5"/>
          <p:cNvSpPr/>
          <p:nvPr/>
        </p:nvSpPr>
        <p:spPr>
          <a:xfrm>
            <a:off x="457200" y="2029968"/>
            <a:ext cx="4041648" cy="1828800"/>
          </a:xfrm>
          <a:prstGeom prst="roundRect">
            <a:avLst>
              <a:gd name="adj" fmla="val 3500"/>
            </a:avLst>
          </a:prstGeom>
          <a:solidFill>
            <a:srgbClr val="FFFFFF"/>
          </a:solidFill>
          <a:ln/>
          <a:effectLst>
            <a:outerShdw sx="100000" sy="100000" kx="0" ky="0" algn="bl" rotWithShape="0" blurRad="88900" dist="38100" dir="5400000">
              <a:srgbClr val="9AA7B2">
                <a:alpha val="28000"/>
              </a:srgbClr>
            </a:outerShdw>
          </a:effectLst>
        </p:spPr>
      </p:sp>
      <p:sp>
        <p:nvSpPr>
          <p:cNvPr id="9" name="Text 6"/>
          <p:cNvSpPr/>
          <p:nvPr/>
        </p:nvSpPr>
        <p:spPr>
          <a:xfrm>
            <a:off x="658368" y="2157984"/>
            <a:ext cx="365760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例外を使う条件（明示事項）</a:t>
            </a:r>
            <a:endParaRPr lang="en-US" sz="1200" dirty="0"/>
          </a:p>
        </p:txBody>
      </p:sp>
      <p:sp>
        <p:nvSpPr>
          <p:cNvPr id="10" name="Text 7"/>
          <p:cNvSpPr/>
          <p:nvPr/>
        </p:nvSpPr>
        <p:spPr>
          <a:xfrm>
            <a:off x="658368" y="2505456"/>
            <a:ext cx="3657600" cy="1280160"/>
          </a:xfrm>
          <a:prstGeom prst="rect">
            <a:avLst/>
          </a:prstGeom>
          <a:noFill/>
          <a:ln/>
        </p:spPr>
        <p:txBody>
          <a:bodyPr wrap="square" rtlCol="0" anchor="t"/>
          <a:lstStyle/>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再委託である旨</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元委託者の名称</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元委託支払期日</a:t>
            </a:r>
            <a:endParaRPr lang="en-US" sz="1250" dirty="0"/>
          </a:p>
        </p:txBody>
      </p:sp>
      <p:sp>
        <p:nvSpPr>
          <p:cNvPr id="11" name="Text 8"/>
          <p:cNvSpPr/>
          <p:nvPr/>
        </p:nvSpPr>
        <p:spPr>
          <a:xfrm>
            <a:off x="658368" y="3566160"/>
            <a:ext cx="3657600" cy="256032"/>
          </a:xfrm>
          <a:prstGeom prst="rect">
            <a:avLst/>
          </a:prstGeom>
          <a:noFill/>
          <a:ln/>
        </p:spPr>
        <p:txBody>
          <a:bodyPr wrap="square" rtlCol="0" anchor="ctr"/>
          <a:lstStyle/>
          <a:p>
            <a:pPr indent="0" marL="0">
              <a:buNone/>
            </a:pPr>
            <a:r>
              <a:rPr lang="en-US" sz="1050" i="1" dirty="0">
                <a:solidFill>
                  <a:srgbClr val="16314F"/>
                </a:solidFill>
                <a:latin typeface="Meiryo" pitchFamily="34" charset="0"/>
                <a:ea typeface="Meiryo" pitchFamily="34" charset="-122"/>
                <a:cs typeface="Meiryo" pitchFamily="34" charset="-120"/>
              </a:rPr>
              <a:t>→ いずれも3条通知で明示が必要</a:t>
            </a:r>
            <a:endParaRPr lang="en-US" sz="1050" dirty="0"/>
          </a:p>
        </p:txBody>
      </p:sp>
      <p:sp>
        <p:nvSpPr>
          <p:cNvPr id="12" name="Shape 9"/>
          <p:cNvSpPr/>
          <p:nvPr/>
        </p:nvSpPr>
        <p:spPr>
          <a:xfrm>
            <a:off x="4645152" y="2029968"/>
            <a:ext cx="4041648" cy="1828800"/>
          </a:xfrm>
          <a:prstGeom prst="roundRect">
            <a:avLst>
              <a:gd name="adj" fmla="val 3500"/>
            </a:avLst>
          </a:prstGeom>
          <a:solidFill>
            <a:srgbClr val="FBE9E7"/>
          </a:solidFill>
          <a:ln/>
          <a:effectLst>
            <a:outerShdw sx="100000" sy="100000" kx="0" ky="0" algn="bl" rotWithShape="0" blurRad="76200" dist="25400" dir="5400000">
              <a:srgbClr val="AAB4BE">
                <a:alpha val="22000"/>
              </a:srgbClr>
            </a:outerShdw>
          </a:effectLst>
        </p:spPr>
      </p:sp>
      <p:pic>
        <p:nvPicPr>
          <p:cNvPr id="13" name="Image 1" descr="preencoded.png">    </p:cNvPr>
          <p:cNvPicPr>
            <a:picLocks noChangeAspect="1"/>
          </p:cNvPicPr>
          <p:nvPr/>
        </p:nvPicPr>
        <p:blipFill>
          <a:blip r:embed="rId2"/>
          <a:stretch>
            <a:fillRect/>
          </a:stretch>
        </p:blipFill>
        <p:spPr>
          <a:xfrm>
            <a:off x="4846320" y="2157984"/>
            <a:ext cx="274320" cy="274320"/>
          </a:xfrm>
          <a:prstGeom prst="rect">
            <a:avLst/>
          </a:prstGeom>
        </p:spPr>
      </p:pic>
      <p:sp>
        <p:nvSpPr>
          <p:cNvPr id="14" name="Text 10"/>
          <p:cNvSpPr/>
          <p:nvPr/>
        </p:nvSpPr>
        <p:spPr>
          <a:xfrm>
            <a:off x="5193792" y="2157984"/>
            <a:ext cx="3383280" cy="274320"/>
          </a:xfrm>
          <a:prstGeom prst="rect">
            <a:avLst/>
          </a:prstGeom>
          <a:noFill/>
          <a:ln/>
        </p:spPr>
        <p:txBody>
          <a:bodyPr wrap="square" rtlCol="0" anchor="ctr"/>
          <a:lstStyle/>
          <a:p>
            <a:pPr indent="0" marL="0">
              <a:buNone/>
            </a:pPr>
            <a:r>
              <a:rPr lang="en-US" sz="1200" b="1" dirty="0">
                <a:solidFill>
                  <a:srgbClr val="B42318"/>
                </a:solidFill>
                <a:latin typeface="Meiryo" pitchFamily="34" charset="0"/>
                <a:ea typeface="Meiryo" pitchFamily="34" charset="-122"/>
                <a:cs typeface="Meiryo" pitchFamily="34" charset="-120"/>
              </a:rPr>
              <a:t>誤解しやすい点</a:t>
            </a:r>
            <a:endParaRPr lang="en-US" sz="1200" dirty="0"/>
          </a:p>
        </p:txBody>
      </p:sp>
      <p:sp>
        <p:nvSpPr>
          <p:cNvPr id="15" name="Text 11"/>
          <p:cNvSpPr/>
          <p:nvPr/>
        </p:nvSpPr>
        <p:spPr>
          <a:xfrm>
            <a:off x="4846320" y="2487168"/>
            <a:ext cx="3657600" cy="1371600"/>
          </a:xfrm>
          <a:prstGeom prst="rect">
            <a:avLst/>
          </a:prstGeom>
          <a:noFill/>
          <a:ln/>
        </p:spPr>
        <p:txBody>
          <a:bodyPr wrap="square" rtlCol="0" anchor="t"/>
          <a:lstStyle/>
          <a:p>
            <a:pPr marL="152400" indent="-152400">
              <a:spcAft>
                <a:spcPts val="500"/>
              </a:spcAft>
              <a:buSzPct val="100000"/>
              <a:buChar char="•"/>
            </a:pPr>
            <a:r>
              <a:rPr lang="en-US" sz="1050" dirty="0">
                <a:solidFill>
                  <a:srgbClr val="263238"/>
                </a:solidFill>
                <a:latin typeface="Meiryo" pitchFamily="34" charset="0"/>
                <a:ea typeface="Meiryo" pitchFamily="34" charset="-122"/>
                <a:cs typeface="Meiryo" pitchFamily="34" charset="-120"/>
              </a:rPr>
              <a:t>明示しなければ例外は使えず、原則60日が適用</a:t>
            </a:r>
            <a:endParaRPr lang="en-US" sz="1050" dirty="0"/>
          </a:p>
          <a:p>
            <a:pPr marL="152400" indent="-152400">
              <a:spcAft>
                <a:spcPts val="500"/>
              </a:spcAft>
              <a:buSzPct val="100000"/>
              <a:buChar char="•"/>
            </a:pPr>
            <a:r>
              <a:rPr lang="en-US" sz="1050" dirty="0">
                <a:solidFill>
                  <a:srgbClr val="263238"/>
                </a:solidFill>
                <a:latin typeface="Meiryo" pitchFamily="34" charset="0"/>
                <a:ea typeface="Meiryo" pitchFamily="34" charset="-122"/>
                <a:cs typeface="Meiryo" pitchFamily="34" charset="-120"/>
              </a:rPr>
              <a:t>元委託者からの入金遅れは、支払遅延の正当理由にならない</a:t>
            </a:r>
            <a:endParaRPr lang="en-US" sz="1050" dirty="0"/>
          </a:p>
          <a:p>
            <a:pPr marL="152400" indent="-152400">
              <a:spcAft>
                <a:spcPts val="500"/>
              </a:spcAft>
              <a:buSzPct val="100000"/>
              <a:buChar char="•"/>
            </a:pPr>
            <a:r>
              <a:rPr lang="en-US" sz="1050" dirty="0">
                <a:solidFill>
                  <a:srgbClr val="263238"/>
                </a:solidFill>
                <a:latin typeface="Meiryo" pitchFamily="34" charset="0"/>
                <a:ea typeface="Meiryo" pitchFamily="34" charset="-122"/>
                <a:cs typeface="Meiryo" pitchFamily="34" charset="-120"/>
              </a:rPr>
              <a:t>取適法の親事業者には例外を使えない場合がある（法務に確認）</a:t>
            </a:r>
            <a:endParaRPr lang="en-US" sz="1050" dirty="0"/>
          </a:p>
        </p:txBody>
      </p:sp>
      <p:sp>
        <p:nvSpPr>
          <p:cNvPr id="16" name="Shape 12"/>
          <p:cNvSpPr/>
          <p:nvPr/>
        </p:nvSpPr>
        <p:spPr>
          <a:xfrm>
            <a:off x="457200" y="3968496"/>
            <a:ext cx="8229600" cy="457200"/>
          </a:xfrm>
          <a:prstGeom prst="roundRect">
            <a:avLst>
              <a:gd name="adj" fmla="val 14000"/>
            </a:avLst>
          </a:prstGeom>
          <a:solidFill>
            <a:srgbClr val="E9EEF3"/>
          </a:solidFill>
          <a:ln/>
        </p:spPr>
      </p:sp>
      <p:sp>
        <p:nvSpPr>
          <p:cNvPr id="17" name="Text 13"/>
          <p:cNvSpPr/>
          <p:nvPr/>
        </p:nvSpPr>
        <p:spPr>
          <a:xfrm>
            <a:off x="658368" y="3968496"/>
            <a:ext cx="7863840" cy="457200"/>
          </a:xfrm>
          <a:prstGeom prst="rect">
            <a:avLst/>
          </a:prstGeom>
          <a:noFill/>
          <a:ln/>
        </p:spPr>
        <p:txBody>
          <a:bodyPr wrap="square" rtlCol="0" anchor="ctr"/>
          <a:lstStyle/>
          <a:p>
            <a:pPr indent="0" marL="0">
              <a:buNone/>
            </a:pPr>
            <a:r>
              <a:rPr lang="en-US" sz="1050" i="1" dirty="0">
                <a:solidFill>
                  <a:srgbClr val="16314F"/>
                </a:solidFill>
                <a:latin typeface="Meiryo" pitchFamily="34" charset="0"/>
                <a:ea typeface="Meiryo" pitchFamily="34" charset="-122"/>
                <a:cs typeface="Meiryo" pitchFamily="34" charset="-120"/>
              </a:rPr>
              <a:t>ケース8（元委託者からの入金遅れを理由に支払延期）はワークブックで詳しく扱います。</a:t>
            </a:r>
            <a:endParaRPr lang="en-US" sz="1050" dirty="0"/>
          </a:p>
        </p:txBody>
      </p:sp>
      <p:sp>
        <p:nvSpPr>
          <p:cNvPr id="18" name="Text 14"/>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9" name="Text 15"/>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PROHIBITED ACTS</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1か月以上の禁止行為（第5条）の全体像</a:t>
            </a:r>
            <a:endParaRPr lang="en-US" sz="2500" dirty="0"/>
          </a:p>
        </p:txBody>
      </p:sp>
      <p:sp>
        <p:nvSpPr>
          <p:cNvPr id="6" name="Shape 3"/>
          <p:cNvSpPr/>
          <p:nvPr/>
        </p:nvSpPr>
        <p:spPr>
          <a:xfrm>
            <a:off x="457200" y="1115568"/>
            <a:ext cx="8229600" cy="566928"/>
          </a:xfrm>
          <a:prstGeom prst="roundRect">
            <a:avLst>
              <a:gd name="adj" fmla="val 11290"/>
            </a:avLst>
          </a:prstGeom>
          <a:solidFill>
            <a:srgbClr val="FBE9E7"/>
          </a:solidFill>
          <a:ln w="12700">
            <a:solidFill>
              <a:srgbClr val="B42318"/>
            </a:solidFill>
            <a:prstDash val="solid"/>
          </a:ln>
        </p:spPr>
      </p:sp>
      <p:sp>
        <p:nvSpPr>
          <p:cNvPr id="7" name="Text 4"/>
          <p:cNvSpPr/>
          <p:nvPr/>
        </p:nvSpPr>
        <p:spPr>
          <a:xfrm>
            <a:off x="658368" y="1115568"/>
            <a:ext cx="7863840" cy="566928"/>
          </a:xfrm>
          <a:prstGeom prst="rect">
            <a:avLst/>
          </a:prstGeom>
          <a:noFill/>
          <a:ln/>
        </p:spPr>
        <p:txBody>
          <a:bodyPr wrap="square" rtlCol="0" anchor="ctr"/>
          <a:lstStyle/>
          <a:p>
            <a:pPr indent="0" marL="0">
              <a:buNone/>
            </a:pPr>
            <a:r>
              <a:rPr lang="en-US" sz="1150" dirty="0">
                <a:solidFill>
                  <a:srgbClr val="263238"/>
                </a:solidFill>
                <a:latin typeface="Meiryo" pitchFamily="34" charset="0"/>
                <a:ea typeface="Meiryo" pitchFamily="34" charset="-122"/>
                <a:cs typeface="Meiryo" pitchFamily="34" charset="-120"/>
              </a:rPr>
              <a:t>1か月以上継続する業務委託で、フリーランスに責めがないのに次の7行為をしてはなりません。本人の了承があっても違反になり得ます。</a:t>
            </a:r>
            <a:endParaRPr lang="en-US" sz="1150" dirty="0"/>
          </a:p>
        </p:txBody>
      </p:sp>
      <p:sp>
        <p:nvSpPr>
          <p:cNvPr id="8" name="Shape 5"/>
          <p:cNvSpPr/>
          <p:nvPr/>
        </p:nvSpPr>
        <p:spPr>
          <a:xfrm>
            <a:off x="406908" y="1828800"/>
            <a:ext cx="1993392" cy="1097280"/>
          </a:xfrm>
          <a:prstGeom prst="roundRect">
            <a:avLst>
              <a:gd name="adj" fmla="val 5833"/>
            </a:avLst>
          </a:prstGeom>
          <a:solidFill>
            <a:srgbClr val="FFFFFF"/>
          </a:solidFill>
          <a:ln/>
          <a:effectLst>
            <a:outerShdw sx="100000" sy="100000" kx="0" ky="0" algn="bl" rotWithShape="0" blurRad="76200" dist="25400" dir="5400000">
              <a:srgbClr val="AAB4BE">
                <a:alpha val="22000"/>
              </a:srgbClr>
            </a:outerShdw>
          </a:effectLst>
        </p:spPr>
      </p:sp>
      <p:sp>
        <p:nvSpPr>
          <p:cNvPr id="9" name="Shape 6"/>
          <p:cNvSpPr/>
          <p:nvPr/>
        </p:nvSpPr>
        <p:spPr>
          <a:xfrm>
            <a:off x="1147572" y="1975104"/>
            <a:ext cx="512064" cy="512064"/>
          </a:xfrm>
          <a:prstGeom prst="ellipse">
            <a:avLst/>
          </a:prstGeom>
          <a:solidFill>
            <a:srgbClr val="B42318"/>
          </a:solidFill>
          <a:ln/>
        </p:spPr>
      </p:sp>
      <p:pic>
        <p:nvPicPr>
          <p:cNvPr id="10" name="Image 1" descr="preencoded.png">    </p:cNvPr>
          <p:cNvPicPr>
            <a:picLocks noChangeAspect="1"/>
          </p:cNvPicPr>
          <p:nvPr/>
        </p:nvPicPr>
        <p:blipFill>
          <a:blip r:embed="rId2"/>
          <a:stretch>
            <a:fillRect/>
          </a:stretch>
        </p:blipFill>
        <p:spPr>
          <a:xfrm>
            <a:off x="1280709" y="2108241"/>
            <a:ext cx="245791" cy="245791"/>
          </a:xfrm>
          <a:prstGeom prst="rect">
            <a:avLst/>
          </a:prstGeom>
        </p:spPr>
      </p:pic>
      <p:sp>
        <p:nvSpPr>
          <p:cNvPr id="11" name="Text 7"/>
          <p:cNvSpPr/>
          <p:nvPr/>
        </p:nvSpPr>
        <p:spPr>
          <a:xfrm>
            <a:off x="480060" y="2523744"/>
            <a:ext cx="1847088" cy="365760"/>
          </a:xfrm>
          <a:prstGeom prst="rect">
            <a:avLst/>
          </a:prstGeom>
          <a:noFill/>
          <a:ln/>
        </p:spPr>
        <p:txBody>
          <a:bodyPr wrap="square"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① 受領拒否</a:t>
            </a:r>
            <a:endParaRPr lang="en-US" sz="1100" dirty="0"/>
          </a:p>
        </p:txBody>
      </p:sp>
      <p:sp>
        <p:nvSpPr>
          <p:cNvPr id="12" name="Shape 8"/>
          <p:cNvSpPr/>
          <p:nvPr/>
        </p:nvSpPr>
        <p:spPr>
          <a:xfrm>
            <a:off x="2519172" y="1828800"/>
            <a:ext cx="1993392" cy="1097280"/>
          </a:xfrm>
          <a:prstGeom prst="roundRect">
            <a:avLst>
              <a:gd name="adj" fmla="val 5833"/>
            </a:avLst>
          </a:prstGeom>
          <a:solidFill>
            <a:srgbClr val="FFFFFF"/>
          </a:solidFill>
          <a:ln/>
          <a:effectLst>
            <a:outerShdw sx="100000" sy="100000" kx="0" ky="0" algn="bl" rotWithShape="0" blurRad="76200" dist="25400" dir="5400000">
              <a:srgbClr val="AAB4BE">
                <a:alpha val="22000"/>
              </a:srgbClr>
            </a:outerShdw>
          </a:effectLst>
        </p:spPr>
      </p:sp>
      <p:sp>
        <p:nvSpPr>
          <p:cNvPr id="13" name="Shape 9"/>
          <p:cNvSpPr/>
          <p:nvPr/>
        </p:nvSpPr>
        <p:spPr>
          <a:xfrm>
            <a:off x="3259836" y="1975104"/>
            <a:ext cx="512064" cy="512064"/>
          </a:xfrm>
          <a:prstGeom prst="ellipse">
            <a:avLst/>
          </a:prstGeom>
          <a:solidFill>
            <a:srgbClr val="B42318"/>
          </a:solidFill>
          <a:ln/>
        </p:spPr>
      </p:sp>
      <p:pic>
        <p:nvPicPr>
          <p:cNvPr id="14" name="Image 2" descr="preencoded.png">    </p:cNvPr>
          <p:cNvPicPr>
            <a:picLocks noChangeAspect="1"/>
          </p:cNvPicPr>
          <p:nvPr/>
        </p:nvPicPr>
        <p:blipFill>
          <a:blip r:embed="rId3"/>
          <a:stretch>
            <a:fillRect/>
          </a:stretch>
        </p:blipFill>
        <p:spPr>
          <a:xfrm>
            <a:off x="3392973" y="2108241"/>
            <a:ext cx="245791" cy="245791"/>
          </a:xfrm>
          <a:prstGeom prst="rect">
            <a:avLst/>
          </a:prstGeom>
        </p:spPr>
      </p:pic>
      <p:sp>
        <p:nvSpPr>
          <p:cNvPr id="15" name="Text 10"/>
          <p:cNvSpPr/>
          <p:nvPr/>
        </p:nvSpPr>
        <p:spPr>
          <a:xfrm>
            <a:off x="2592324" y="2523744"/>
            <a:ext cx="1847088" cy="365760"/>
          </a:xfrm>
          <a:prstGeom prst="rect">
            <a:avLst/>
          </a:prstGeom>
          <a:noFill/>
          <a:ln/>
        </p:spPr>
        <p:txBody>
          <a:bodyPr wrap="square"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② 報酬の減額</a:t>
            </a:r>
            <a:endParaRPr lang="en-US" sz="1100" dirty="0"/>
          </a:p>
        </p:txBody>
      </p:sp>
      <p:sp>
        <p:nvSpPr>
          <p:cNvPr id="16" name="Shape 11"/>
          <p:cNvSpPr/>
          <p:nvPr/>
        </p:nvSpPr>
        <p:spPr>
          <a:xfrm>
            <a:off x="4631436" y="1828800"/>
            <a:ext cx="1993392" cy="1097280"/>
          </a:xfrm>
          <a:prstGeom prst="roundRect">
            <a:avLst>
              <a:gd name="adj" fmla="val 5833"/>
            </a:avLst>
          </a:prstGeom>
          <a:solidFill>
            <a:srgbClr val="FFFFFF"/>
          </a:solidFill>
          <a:ln/>
          <a:effectLst>
            <a:outerShdw sx="100000" sy="100000" kx="0" ky="0" algn="bl" rotWithShape="0" blurRad="76200" dist="25400" dir="5400000">
              <a:srgbClr val="AAB4BE">
                <a:alpha val="22000"/>
              </a:srgbClr>
            </a:outerShdw>
          </a:effectLst>
        </p:spPr>
      </p:sp>
      <p:sp>
        <p:nvSpPr>
          <p:cNvPr id="17" name="Shape 12"/>
          <p:cNvSpPr/>
          <p:nvPr/>
        </p:nvSpPr>
        <p:spPr>
          <a:xfrm>
            <a:off x="5372100" y="1975104"/>
            <a:ext cx="512064" cy="512064"/>
          </a:xfrm>
          <a:prstGeom prst="ellipse">
            <a:avLst/>
          </a:prstGeom>
          <a:solidFill>
            <a:srgbClr val="B42318"/>
          </a:solidFill>
          <a:ln/>
        </p:spPr>
      </p:sp>
      <p:pic>
        <p:nvPicPr>
          <p:cNvPr id="18" name="Image 3" descr="preencoded.png">    </p:cNvPr>
          <p:cNvPicPr>
            <a:picLocks noChangeAspect="1"/>
          </p:cNvPicPr>
          <p:nvPr/>
        </p:nvPicPr>
        <p:blipFill>
          <a:blip r:embed="rId4"/>
          <a:stretch>
            <a:fillRect/>
          </a:stretch>
        </p:blipFill>
        <p:spPr>
          <a:xfrm>
            <a:off x="5505237" y="2108241"/>
            <a:ext cx="245791" cy="245791"/>
          </a:xfrm>
          <a:prstGeom prst="rect">
            <a:avLst/>
          </a:prstGeom>
        </p:spPr>
      </p:pic>
      <p:sp>
        <p:nvSpPr>
          <p:cNvPr id="19" name="Text 13"/>
          <p:cNvSpPr/>
          <p:nvPr/>
        </p:nvSpPr>
        <p:spPr>
          <a:xfrm>
            <a:off x="4704588" y="2523744"/>
            <a:ext cx="1847088" cy="365760"/>
          </a:xfrm>
          <a:prstGeom prst="rect">
            <a:avLst/>
          </a:prstGeom>
          <a:noFill/>
          <a:ln/>
        </p:spPr>
        <p:txBody>
          <a:bodyPr wrap="square"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③ 返品</a:t>
            </a:r>
            <a:endParaRPr lang="en-US" sz="1100" dirty="0"/>
          </a:p>
        </p:txBody>
      </p:sp>
      <p:sp>
        <p:nvSpPr>
          <p:cNvPr id="20" name="Shape 14"/>
          <p:cNvSpPr/>
          <p:nvPr/>
        </p:nvSpPr>
        <p:spPr>
          <a:xfrm>
            <a:off x="6743700" y="1828800"/>
            <a:ext cx="1993392" cy="1097280"/>
          </a:xfrm>
          <a:prstGeom prst="roundRect">
            <a:avLst>
              <a:gd name="adj" fmla="val 5833"/>
            </a:avLst>
          </a:prstGeom>
          <a:solidFill>
            <a:srgbClr val="FFFFFF"/>
          </a:solidFill>
          <a:ln/>
          <a:effectLst>
            <a:outerShdw sx="100000" sy="100000" kx="0" ky="0" algn="bl" rotWithShape="0" blurRad="76200" dist="25400" dir="5400000">
              <a:srgbClr val="AAB4BE">
                <a:alpha val="22000"/>
              </a:srgbClr>
            </a:outerShdw>
          </a:effectLst>
        </p:spPr>
      </p:sp>
      <p:sp>
        <p:nvSpPr>
          <p:cNvPr id="21" name="Shape 15"/>
          <p:cNvSpPr/>
          <p:nvPr/>
        </p:nvSpPr>
        <p:spPr>
          <a:xfrm>
            <a:off x="7484364" y="1975104"/>
            <a:ext cx="512064" cy="512064"/>
          </a:xfrm>
          <a:prstGeom prst="ellipse">
            <a:avLst/>
          </a:prstGeom>
          <a:solidFill>
            <a:srgbClr val="B42318"/>
          </a:solidFill>
          <a:ln/>
        </p:spPr>
      </p:sp>
      <p:pic>
        <p:nvPicPr>
          <p:cNvPr id="22" name="Image 4" descr="preencoded.png">    </p:cNvPr>
          <p:cNvPicPr>
            <a:picLocks noChangeAspect="1"/>
          </p:cNvPicPr>
          <p:nvPr/>
        </p:nvPicPr>
        <p:blipFill>
          <a:blip r:embed="rId5"/>
          <a:stretch>
            <a:fillRect/>
          </a:stretch>
        </p:blipFill>
        <p:spPr>
          <a:xfrm>
            <a:off x="7617501" y="2108241"/>
            <a:ext cx="245791" cy="245791"/>
          </a:xfrm>
          <a:prstGeom prst="rect">
            <a:avLst/>
          </a:prstGeom>
        </p:spPr>
      </p:pic>
      <p:sp>
        <p:nvSpPr>
          <p:cNvPr id="23" name="Text 16"/>
          <p:cNvSpPr/>
          <p:nvPr/>
        </p:nvSpPr>
        <p:spPr>
          <a:xfrm>
            <a:off x="6816852" y="2523744"/>
            <a:ext cx="1847088" cy="365760"/>
          </a:xfrm>
          <a:prstGeom prst="rect">
            <a:avLst/>
          </a:prstGeom>
          <a:noFill/>
          <a:ln/>
        </p:spPr>
        <p:txBody>
          <a:bodyPr wrap="square"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④ 買いたたき</a:t>
            </a:r>
            <a:endParaRPr lang="en-US" sz="1100" dirty="0"/>
          </a:p>
        </p:txBody>
      </p:sp>
      <p:sp>
        <p:nvSpPr>
          <p:cNvPr id="24" name="Shape 17"/>
          <p:cNvSpPr/>
          <p:nvPr/>
        </p:nvSpPr>
        <p:spPr>
          <a:xfrm>
            <a:off x="1463040" y="3054096"/>
            <a:ext cx="1993392" cy="1097280"/>
          </a:xfrm>
          <a:prstGeom prst="roundRect">
            <a:avLst>
              <a:gd name="adj" fmla="val 5833"/>
            </a:avLst>
          </a:prstGeom>
          <a:solidFill>
            <a:srgbClr val="FFFFFF"/>
          </a:solidFill>
          <a:ln/>
          <a:effectLst>
            <a:outerShdw sx="100000" sy="100000" kx="0" ky="0" algn="bl" rotWithShape="0" blurRad="76200" dist="25400" dir="5400000">
              <a:srgbClr val="AAB4BE">
                <a:alpha val="22000"/>
              </a:srgbClr>
            </a:outerShdw>
          </a:effectLst>
        </p:spPr>
      </p:sp>
      <p:sp>
        <p:nvSpPr>
          <p:cNvPr id="25" name="Shape 18"/>
          <p:cNvSpPr/>
          <p:nvPr/>
        </p:nvSpPr>
        <p:spPr>
          <a:xfrm>
            <a:off x="2203704" y="3200400"/>
            <a:ext cx="512064" cy="512064"/>
          </a:xfrm>
          <a:prstGeom prst="ellipse">
            <a:avLst/>
          </a:prstGeom>
          <a:solidFill>
            <a:srgbClr val="B42318"/>
          </a:solidFill>
          <a:ln/>
        </p:spPr>
      </p:sp>
      <p:pic>
        <p:nvPicPr>
          <p:cNvPr id="26" name="Image 5" descr="preencoded.png">    </p:cNvPr>
          <p:cNvPicPr>
            <a:picLocks noChangeAspect="1"/>
          </p:cNvPicPr>
          <p:nvPr/>
        </p:nvPicPr>
        <p:blipFill>
          <a:blip r:embed="rId6"/>
          <a:stretch>
            <a:fillRect/>
          </a:stretch>
        </p:blipFill>
        <p:spPr>
          <a:xfrm>
            <a:off x="2336841" y="3333537"/>
            <a:ext cx="245791" cy="245791"/>
          </a:xfrm>
          <a:prstGeom prst="rect">
            <a:avLst/>
          </a:prstGeom>
        </p:spPr>
      </p:pic>
      <p:sp>
        <p:nvSpPr>
          <p:cNvPr id="27" name="Text 19"/>
          <p:cNvSpPr/>
          <p:nvPr/>
        </p:nvSpPr>
        <p:spPr>
          <a:xfrm>
            <a:off x="1536192" y="3749040"/>
            <a:ext cx="1847088" cy="365760"/>
          </a:xfrm>
          <a:prstGeom prst="rect">
            <a:avLst/>
          </a:prstGeom>
          <a:noFill/>
          <a:ln/>
        </p:spPr>
        <p:txBody>
          <a:bodyPr wrap="square"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⑤ 購入・利用強制</a:t>
            </a:r>
            <a:endParaRPr lang="en-US" sz="1100" dirty="0"/>
          </a:p>
        </p:txBody>
      </p:sp>
      <p:sp>
        <p:nvSpPr>
          <p:cNvPr id="28" name="Shape 20"/>
          <p:cNvSpPr/>
          <p:nvPr/>
        </p:nvSpPr>
        <p:spPr>
          <a:xfrm>
            <a:off x="3575304" y="3054096"/>
            <a:ext cx="1993392" cy="1097280"/>
          </a:xfrm>
          <a:prstGeom prst="roundRect">
            <a:avLst>
              <a:gd name="adj" fmla="val 5833"/>
            </a:avLst>
          </a:prstGeom>
          <a:solidFill>
            <a:srgbClr val="FFFFFF"/>
          </a:solidFill>
          <a:ln/>
          <a:effectLst>
            <a:outerShdw sx="100000" sy="100000" kx="0" ky="0" algn="bl" rotWithShape="0" blurRad="76200" dist="25400" dir="5400000">
              <a:srgbClr val="AAB4BE">
                <a:alpha val="22000"/>
              </a:srgbClr>
            </a:outerShdw>
          </a:effectLst>
        </p:spPr>
      </p:sp>
      <p:sp>
        <p:nvSpPr>
          <p:cNvPr id="29" name="Shape 21"/>
          <p:cNvSpPr/>
          <p:nvPr/>
        </p:nvSpPr>
        <p:spPr>
          <a:xfrm>
            <a:off x="4315968" y="3200400"/>
            <a:ext cx="512064" cy="512064"/>
          </a:xfrm>
          <a:prstGeom prst="ellipse">
            <a:avLst/>
          </a:prstGeom>
          <a:solidFill>
            <a:srgbClr val="B42318"/>
          </a:solidFill>
          <a:ln/>
        </p:spPr>
      </p:sp>
      <p:pic>
        <p:nvPicPr>
          <p:cNvPr id="30" name="Image 6" descr="preencoded.png">    </p:cNvPr>
          <p:cNvPicPr>
            <a:picLocks noChangeAspect="1"/>
          </p:cNvPicPr>
          <p:nvPr/>
        </p:nvPicPr>
        <p:blipFill>
          <a:blip r:embed="rId7"/>
          <a:stretch>
            <a:fillRect/>
          </a:stretch>
        </p:blipFill>
        <p:spPr>
          <a:xfrm>
            <a:off x="4449105" y="3333537"/>
            <a:ext cx="245791" cy="245791"/>
          </a:xfrm>
          <a:prstGeom prst="rect">
            <a:avLst/>
          </a:prstGeom>
        </p:spPr>
      </p:pic>
      <p:sp>
        <p:nvSpPr>
          <p:cNvPr id="31" name="Text 22"/>
          <p:cNvSpPr/>
          <p:nvPr/>
        </p:nvSpPr>
        <p:spPr>
          <a:xfrm>
            <a:off x="3648456" y="3749040"/>
            <a:ext cx="1847088" cy="365760"/>
          </a:xfrm>
          <a:prstGeom prst="rect">
            <a:avLst/>
          </a:prstGeom>
          <a:noFill/>
          <a:ln/>
        </p:spPr>
        <p:txBody>
          <a:bodyPr wrap="square"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⑥ 不当な経済上の利益提供要請</a:t>
            </a:r>
            <a:endParaRPr lang="en-US" sz="1100" dirty="0"/>
          </a:p>
        </p:txBody>
      </p:sp>
      <p:sp>
        <p:nvSpPr>
          <p:cNvPr id="32" name="Shape 23"/>
          <p:cNvSpPr/>
          <p:nvPr/>
        </p:nvSpPr>
        <p:spPr>
          <a:xfrm>
            <a:off x="5687568" y="3054096"/>
            <a:ext cx="1993392" cy="1097280"/>
          </a:xfrm>
          <a:prstGeom prst="roundRect">
            <a:avLst>
              <a:gd name="adj" fmla="val 5833"/>
            </a:avLst>
          </a:prstGeom>
          <a:solidFill>
            <a:srgbClr val="FFFFFF"/>
          </a:solidFill>
          <a:ln/>
          <a:effectLst>
            <a:outerShdw sx="100000" sy="100000" kx="0" ky="0" algn="bl" rotWithShape="0" blurRad="76200" dist="25400" dir="5400000">
              <a:srgbClr val="AAB4BE">
                <a:alpha val="22000"/>
              </a:srgbClr>
            </a:outerShdw>
          </a:effectLst>
        </p:spPr>
      </p:sp>
      <p:sp>
        <p:nvSpPr>
          <p:cNvPr id="33" name="Shape 24"/>
          <p:cNvSpPr/>
          <p:nvPr/>
        </p:nvSpPr>
        <p:spPr>
          <a:xfrm>
            <a:off x="6428232" y="3200400"/>
            <a:ext cx="512064" cy="512064"/>
          </a:xfrm>
          <a:prstGeom prst="ellipse">
            <a:avLst/>
          </a:prstGeom>
          <a:solidFill>
            <a:srgbClr val="B42318"/>
          </a:solidFill>
          <a:ln/>
        </p:spPr>
      </p:sp>
      <p:pic>
        <p:nvPicPr>
          <p:cNvPr id="34" name="Image 7" descr="preencoded.png">    </p:cNvPr>
          <p:cNvPicPr>
            <a:picLocks noChangeAspect="1"/>
          </p:cNvPicPr>
          <p:nvPr/>
        </p:nvPicPr>
        <p:blipFill>
          <a:blip r:embed="rId8"/>
          <a:stretch>
            <a:fillRect/>
          </a:stretch>
        </p:blipFill>
        <p:spPr>
          <a:xfrm>
            <a:off x="6561369" y="3333537"/>
            <a:ext cx="245791" cy="245791"/>
          </a:xfrm>
          <a:prstGeom prst="rect">
            <a:avLst/>
          </a:prstGeom>
        </p:spPr>
      </p:pic>
      <p:sp>
        <p:nvSpPr>
          <p:cNvPr id="35" name="Text 25"/>
          <p:cNvSpPr/>
          <p:nvPr/>
        </p:nvSpPr>
        <p:spPr>
          <a:xfrm>
            <a:off x="5760720" y="3749040"/>
            <a:ext cx="1847088" cy="365760"/>
          </a:xfrm>
          <a:prstGeom prst="rect">
            <a:avLst/>
          </a:prstGeom>
          <a:noFill/>
          <a:ln/>
        </p:spPr>
        <p:txBody>
          <a:bodyPr wrap="square" rtlCol="0" anchor="ctr"/>
          <a:lstStyle/>
          <a:p>
            <a:pPr algn="ctr" indent="0" marL="0">
              <a:buNone/>
            </a:pPr>
            <a:r>
              <a:rPr lang="en-US" sz="1100" b="1" dirty="0">
                <a:solidFill>
                  <a:srgbClr val="16314F"/>
                </a:solidFill>
                <a:latin typeface="Meiryo" pitchFamily="34" charset="0"/>
                <a:ea typeface="Meiryo" pitchFamily="34" charset="-122"/>
                <a:cs typeface="Meiryo" pitchFamily="34" charset="-120"/>
              </a:rPr>
              <a:t>⑦ 不当な給付内容変更・やり直し</a:t>
            </a:r>
            <a:endParaRPr lang="en-US" sz="1100" dirty="0"/>
          </a:p>
        </p:txBody>
      </p:sp>
      <p:sp>
        <p:nvSpPr>
          <p:cNvPr id="36" name="Shape 26"/>
          <p:cNvSpPr/>
          <p:nvPr/>
        </p:nvSpPr>
        <p:spPr>
          <a:xfrm>
            <a:off x="457200" y="4224528"/>
            <a:ext cx="8229600" cy="457200"/>
          </a:xfrm>
          <a:prstGeom prst="roundRect">
            <a:avLst>
              <a:gd name="adj" fmla="val 14000"/>
            </a:avLst>
          </a:prstGeom>
          <a:solidFill>
            <a:srgbClr val="F4EEDF"/>
          </a:solidFill>
          <a:ln w="12700">
            <a:solidFill>
              <a:srgbClr val="B58A3A"/>
            </a:solidFill>
            <a:prstDash val="solid"/>
          </a:ln>
        </p:spPr>
      </p:sp>
      <p:sp>
        <p:nvSpPr>
          <p:cNvPr id="37" name="Text 27"/>
          <p:cNvSpPr/>
          <p:nvPr/>
        </p:nvSpPr>
        <p:spPr>
          <a:xfrm>
            <a:off x="658368" y="4224528"/>
            <a:ext cx="7863840" cy="457200"/>
          </a:xfrm>
          <a:prstGeom prst="rect">
            <a:avLst/>
          </a:prstGeom>
          <a:noFill/>
          <a:ln/>
        </p:spPr>
        <p:txBody>
          <a:bodyPr wrap="square" rtlCol="0" anchor="ctr"/>
          <a:lstStyle/>
          <a:p>
            <a:pPr indent="0" marL="0">
              <a:buNone/>
            </a:pPr>
            <a:r>
              <a:rPr lang="en-US" sz="1050" dirty="0">
                <a:solidFill>
                  <a:srgbClr val="16314F"/>
                </a:solidFill>
                <a:latin typeface="Meiryo" pitchFamily="34" charset="0"/>
                <a:ea typeface="Meiryo" pitchFamily="34" charset="-122"/>
                <a:cs typeface="Meiryo" pitchFamily="34" charset="-120"/>
              </a:rPr>
              <a:t>※ 単発・短期でも、更新の繰り返しで通算1か月以上、又は1か月以上の基本契約の下での発注は対象になり得ます。</a:t>
            </a:r>
            <a:endParaRPr lang="en-US" sz="1050" dirty="0"/>
          </a:p>
        </p:txBody>
      </p:sp>
      <p:sp>
        <p:nvSpPr>
          <p:cNvPr id="38" name="Text 28"/>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9" name="Text 29"/>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13</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ACT 1 / 3</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受領拒否・返品（①③）</a:t>
            </a:r>
            <a:endParaRPr lang="en-US" sz="2500" dirty="0"/>
          </a:p>
        </p:txBody>
      </p:sp>
      <p:sp>
        <p:nvSpPr>
          <p:cNvPr id="6" name="Shape 3"/>
          <p:cNvSpPr/>
          <p:nvPr/>
        </p:nvSpPr>
        <p:spPr>
          <a:xfrm>
            <a:off x="457200" y="1152144"/>
            <a:ext cx="8229600" cy="841248"/>
          </a:xfrm>
          <a:prstGeom prst="roundRect">
            <a:avLst>
              <a:gd name="adj" fmla="val 7609"/>
            </a:avLst>
          </a:prstGeom>
          <a:solidFill>
            <a:srgbClr val="FBE9E7"/>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76656" y="1335024"/>
            <a:ext cx="292608" cy="292608"/>
          </a:xfrm>
          <a:prstGeom prst="rect">
            <a:avLst/>
          </a:prstGeom>
        </p:spPr>
      </p:pic>
      <p:sp>
        <p:nvSpPr>
          <p:cNvPr id="8" name="Shape 4"/>
          <p:cNvSpPr/>
          <p:nvPr/>
        </p:nvSpPr>
        <p:spPr>
          <a:xfrm>
            <a:off x="621792" y="1280160"/>
            <a:ext cx="402336" cy="402336"/>
          </a:xfrm>
          <a:prstGeom prst="ellipse">
            <a:avLst/>
          </a:prstGeom>
          <a:solidFill>
            <a:srgbClr val="B42318"/>
          </a:solidFill>
          <a:ln/>
        </p:spPr>
      </p:sp>
      <p:pic>
        <p:nvPicPr>
          <p:cNvPr id="9" name="Image 2" descr="preencoded.png">    </p:cNvPr>
          <p:cNvPicPr>
            <a:picLocks noChangeAspect="1"/>
          </p:cNvPicPr>
          <p:nvPr/>
        </p:nvPicPr>
        <p:blipFill>
          <a:blip r:embed="rId3"/>
          <a:stretch>
            <a:fillRect/>
          </a:stretch>
        </p:blipFill>
        <p:spPr>
          <a:xfrm>
            <a:off x="713232" y="1371600"/>
            <a:ext cx="219456" cy="219456"/>
          </a:xfrm>
          <a:prstGeom prst="rect">
            <a:avLst/>
          </a:prstGeom>
        </p:spPr>
      </p:pic>
      <p:sp>
        <p:nvSpPr>
          <p:cNvPr id="10" name="Text 5"/>
          <p:cNvSpPr/>
          <p:nvPr/>
        </p:nvSpPr>
        <p:spPr>
          <a:xfrm>
            <a:off x="1152144" y="1188720"/>
            <a:ext cx="7406640" cy="768096"/>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受領拒否＝責めなく納期までに受け取らない（延期・一部受領も該当）。返品＝責めなく受領後に引き取らせること。</a:t>
            </a:r>
            <a:endParaRPr lang="en-US" sz="1250" dirty="0"/>
          </a:p>
        </p:txBody>
      </p:sp>
      <p:sp>
        <p:nvSpPr>
          <p:cNvPr id="11" name="Shape 6"/>
          <p:cNvSpPr/>
          <p:nvPr/>
        </p:nvSpPr>
        <p:spPr>
          <a:xfrm>
            <a:off x="457200" y="2139696"/>
            <a:ext cx="4041648" cy="2286000"/>
          </a:xfrm>
          <a:prstGeom prst="roundRect">
            <a:avLst>
              <a:gd name="adj" fmla="val 2800"/>
            </a:avLst>
          </a:prstGeom>
          <a:solidFill>
            <a:srgbClr val="FBE9E7"/>
          </a:solidFill>
          <a:ln/>
          <a:effectLst>
            <a:outerShdw sx="100000" sy="100000" kx="0" ky="0" algn="bl" rotWithShape="0" blurRad="76200" dist="25400" dir="5400000">
              <a:srgbClr val="AAB4BE">
                <a:alpha val="22000"/>
              </a:srgbClr>
            </a:outerShdw>
          </a:effectLst>
        </p:spPr>
      </p:sp>
      <p:pic>
        <p:nvPicPr>
          <p:cNvPr id="12" name="Image 3" descr="preencoded.png">    </p:cNvPr>
          <p:cNvPicPr>
            <a:picLocks noChangeAspect="1"/>
          </p:cNvPicPr>
          <p:nvPr/>
        </p:nvPicPr>
        <p:blipFill>
          <a:blip r:embed="rId4"/>
          <a:stretch>
            <a:fillRect/>
          </a:stretch>
        </p:blipFill>
        <p:spPr>
          <a:xfrm>
            <a:off x="658368" y="2267712"/>
            <a:ext cx="274320" cy="274320"/>
          </a:xfrm>
          <a:prstGeom prst="rect">
            <a:avLst/>
          </a:prstGeom>
        </p:spPr>
      </p:pic>
      <p:sp>
        <p:nvSpPr>
          <p:cNvPr id="13" name="Text 7"/>
          <p:cNvSpPr/>
          <p:nvPr/>
        </p:nvSpPr>
        <p:spPr>
          <a:xfrm>
            <a:off x="1005840" y="2267712"/>
            <a:ext cx="3291840" cy="274320"/>
          </a:xfrm>
          <a:prstGeom prst="rect">
            <a:avLst/>
          </a:prstGeom>
          <a:noFill/>
          <a:ln/>
        </p:spPr>
        <p:txBody>
          <a:bodyPr wrap="square" rtlCol="0" anchor="ctr"/>
          <a:lstStyle/>
          <a:p>
            <a:pPr indent="0" marL="0">
              <a:buNone/>
            </a:pPr>
            <a:r>
              <a:rPr lang="en-US" sz="1300" b="1" dirty="0">
                <a:solidFill>
                  <a:srgbClr val="B42318"/>
                </a:solidFill>
                <a:latin typeface="Meiryo" pitchFamily="34" charset="0"/>
                <a:ea typeface="Meiryo" pitchFamily="34" charset="-122"/>
                <a:cs typeface="Meiryo" pitchFamily="34" charset="-120"/>
              </a:rPr>
              <a:t>NG例</a:t>
            </a:r>
            <a:endParaRPr lang="en-US" sz="1300" dirty="0"/>
          </a:p>
        </p:txBody>
      </p:sp>
      <p:sp>
        <p:nvSpPr>
          <p:cNvPr id="14" name="Text 8"/>
          <p:cNvSpPr/>
          <p:nvPr/>
        </p:nvSpPr>
        <p:spPr>
          <a:xfrm>
            <a:off x="658368"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発注済みなのに「もう不要」と受け取らない</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都合で解除し給付の受領を拒む</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理由なく一部だけ受領する</a:t>
            </a:r>
            <a:endParaRPr lang="en-US" sz="1200" dirty="0"/>
          </a:p>
        </p:txBody>
      </p:sp>
      <p:sp>
        <p:nvSpPr>
          <p:cNvPr id="15" name="Shape 9"/>
          <p:cNvSpPr/>
          <p:nvPr/>
        </p:nvSpPr>
        <p:spPr>
          <a:xfrm>
            <a:off x="4645152" y="2139696"/>
            <a:ext cx="4041648" cy="2286000"/>
          </a:xfrm>
          <a:prstGeom prst="roundRect">
            <a:avLst>
              <a:gd name="adj" fmla="val 2800"/>
            </a:avLst>
          </a:prstGeom>
          <a:solidFill>
            <a:srgbClr val="E7F1EC"/>
          </a:solidFill>
          <a:ln/>
          <a:effectLst>
            <a:outerShdw sx="100000" sy="100000" kx="0" ky="0" algn="bl" rotWithShape="0" blurRad="76200" dist="25400" dir="5400000">
              <a:srgbClr val="AAB4BE">
                <a:alpha val="22000"/>
              </a:srgbClr>
            </a:outerShdw>
          </a:effectLst>
        </p:spPr>
      </p:sp>
      <p:pic>
        <p:nvPicPr>
          <p:cNvPr id="16" name="Image 4" descr="preencoded.png">    </p:cNvPr>
          <p:cNvPicPr>
            <a:picLocks noChangeAspect="1"/>
          </p:cNvPicPr>
          <p:nvPr/>
        </p:nvPicPr>
        <p:blipFill>
          <a:blip r:embed="rId5"/>
          <a:stretch>
            <a:fillRect/>
          </a:stretch>
        </p:blipFill>
        <p:spPr>
          <a:xfrm>
            <a:off x="4846320" y="2267712"/>
            <a:ext cx="274320" cy="274320"/>
          </a:xfrm>
          <a:prstGeom prst="rect">
            <a:avLst/>
          </a:prstGeom>
        </p:spPr>
      </p:pic>
      <p:sp>
        <p:nvSpPr>
          <p:cNvPr id="17" name="Text 10"/>
          <p:cNvSpPr/>
          <p:nvPr/>
        </p:nvSpPr>
        <p:spPr>
          <a:xfrm>
            <a:off x="5193792" y="2267712"/>
            <a:ext cx="3291840" cy="274320"/>
          </a:xfrm>
          <a:prstGeom prst="rect">
            <a:avLst/>
          </a:prstGeom>
          <a:noFill/>
          <a:ln/>
        </p:spPr>
        <p:txBody>
          <a:bodyPr wrap="square"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望ましい対応</a:t>
            </a:r>
            <a:endParaRPr lang="en-US" sz="1300" dirty="0"/>
          </a:p>
        </p:txBody>
      </p:sp>
      <p:sp>
        <p:nvSpPr>
          <p:cNvPr id="18" name="Text 11"/>
          <p:cNvSpPr/>
          <p:nvPr/>
        </p:nvSpPr>
        <p:spPr>
          <a:xfrm>
            <a:off x="4846320"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納期・検収条件を事前に明確化</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事情変更は早めに協議し記録</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解除も受領拒否に該当し得る点に注意</a:t>
            </a:r>
            <a:endParaRPr lang="en-US" sz="1200" dirty="0"/>
          </a:p>
        </p:txBody>
      </p:sp>
      <p:sp>
        <p:nvSpPr>
          <p:cNvPr id="19" name="Text 12"/>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0" name="Text 13"/>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14</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ACT 2</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報酬の減額（②）</a:t>
            </a:r>
            <a:endParaRPr lang="en-US" sz="2500" dirty="0"/>
          </a:p>
        </p:txBody>
      </p:sp>
      <p:sp>
        <p:nvSpPr>
          <p:cNvPr id="6" name="Shape 3"/>
          <p:cNvSpPr/>
          <p:nvPr/>
        </p:nvSpPr>
        <p:spPr>
          <a:xfrm>
            <a:off x="457200" y="1152144"/>
            <a:ext cx="8229600" cy="841248"/>
          </a:xfrm>
          <a:prstGeom prst="roundRect">
            <a:avLst>
              <a:gd name="adj" fmla="val 7609"/>
            </a:avLst>
          </a:prstGeom>
          <a:solidFill>
            <a:srgbClr val="FBE9E7"/>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76656" y="1335024"/>
            <a:ext cx="292608" cy="292608"/>
          </a:xfrm>
          <a:prstGeom prst="rect">
            <a:avLst/>
          </a:prstGeom>
        </p:spPr>
      </p:pic>
      <p:sp>
        <p:nvSpPr>
          <p:cNvPr id="8" name="Shape 4"/>
          <p:cNvSpPr/>
          <p:nvPr/>
        </p:nvSpPr>
        <p:spPr>
          <a:xfrm>
            <a:off x="621792" y="1280160"/>
            <a:ext cx="402336" cy="402336"/>
          </a:xfrm>
          <a:prstGeom prst="ellipse">
            <a:avLst/>
          </a:prstGeom>
          <a:solidFill>
            <a:srgbClr val="B42318"/>
          </a:solidFill>
          <a:ln/>
        </p:spPr>
      </p:sp>
      <p:pic>
        <p:nvPicPr>
          <p:cNvPr id="9" name="Image 2" descr="preencoded.png">    </p:cNvPr>
          <p:cNvPicPr>
            <a:picLocks noChangeAspect="1"/>
          </p:cNvPicPr>
          <p:nvPr/>
        </p:nvPicPr>
        <p:blipFill>
          <a:blip r:embed="rId3"/>
          <a:stretch>
            <a:fillRect/>
          </a:stretch>
        </p:blipFill>
        <p:spPr>
          <a:xfrm>
            <a:off x="713232" y="1371600"/>
            <a:ext cx="219456" cy="219456"/>
          </a:xfrm>
          <a:prstGeom prst="rect">
            <a:avLst/>
          </a:prstGeom>
        </p:spPr>
      </p:pic>
      <p:sp>
        <p:nvSpPr>
          <p:cNvPr id="10" name="Text 5"/>
          <p:cNvSpPr/>
          <p:nvPr/>
        </p:nvSpPr>
        <p:spPr>
          <a:xfrm>
            <a:off x="1152144" y="1188720"/>
            <a:ext cx="7406640" cy="768096"/>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フリーランスに責めがないのに、発注時に決めた報酬を後から減らすこと。名目を問わず差し引きは減額に該当します。</a:t>
            </a:r>
            <a:endParaRPr lang="en-US" sz="1250" dirty="0"/>
          </a:p>
        </p:txBody>
      </p:sp>
      <p:sp>
        <p:nvSpPr>
          <p:cNvPr id="11" name="Shape 6"/>
          <p:cNvSpPr/>
          <p:nvPr/>
        </p:nvSpPr>
        <p:spPr>
          <a:xfrm>
            <a:off x="457200" y="2139696"/>
            <a:ext cx="4041648" cy="2286000"/>
          </a:xfrm>
          <a:prstGeom prst="roundRect">
            <a:avLst>
              <a:gd name="adj" fmla="val 2800"/>
            </a:avLst>
          </a:prstGeom>
          <a:solidFill>
            <a:srgbClr val="FBE9E7"/>
          </a:solidFill>
          <a:ln/>
          <a:effectLst>
            <a:outerShdw sx="100000" sy="100000" kx="0" ky="0" algn="bl" rotWithShape="0" blurRad="76200" dist="25400" dir="5400000">
              <a:srgbClr val="AAB4BE">
                <a:alpha val="22000"/>
              </a:srgbClr>
            </a:outerShdw>
          </a:effectLst>
        </p:spPr>
      </p:sp>
      <p:pic>
        <p:nvPicPr>
          <p:cNvPr id="12" name="Image 3" descr="preencoded.png">    </p:cNvPr>
          <p:cNvPicPr>
            <a:picLocks noChangeAspect="1"/>
          </p:cNvPicPr>
          <p:nvPr/>
        </p:nvPicPr>
        <p:blipFill>
          <a:blip r:embed="rId4"/>
          <a:stretch>
            <a:fillRect/>
          </a:stretch>
        </p:blipFill>
        <p:spPr>
          <a:xfrm>
            <a:off x="658368" y="2267712"/>
            <a:ext cx="274320" cy="274320"/>
          </a:xfrm>
          <a:prstGeom prst="rect">
            <a:avLst/>
          </a:prstGeom>
        </p:spPr>
      </p:pic>
      <p:sp>
        <p:nvSpPr>
          <p:cNvPr id="13" name="Text 7"/>
          <p:cNvSpPr/>
          <p:nvPr/>
        </p:nvSpPr>
        <p:spPr>
          <a:xfrm>
            <a:off x="1005840" y="2267712"/>
            <a:ext cx="3291840" cy="274320"/>
          </a:xfrm>
          <a:prstGeom prst="rect">
            <a:avLst/>
          </a:prstGeom>
          <a:noFill/>
          <a:ln/>
        </p:spPr>
        <p:txBody>
          <a:bodyPr wrap="square" rtlCol="0" anchor="ctr"/>
          <a:lstStyle/>
          <a:p>
            <a:pPr indent="0" marL="0">
              <a:buNone/>
            </a:pPr>
            <a:r>
              <a:rPr lang="en-US" sz="1300" b="1" dirty="0">
                <a:solidFill>
                  <a:srgbClr val="B42318"/>
                </a:solidFill>
                <a:latin typeface="Meiryo" pitchFamily="34" charset="0"/>
                <a:ea typeface="Meiryo" pitchFamily="34" charset="-122"/>
                <a:cs typeface="Meiryo" pitchFamily="34" charset="-120"/>
              </a:rPr>
              <a:t>NG例</a:t>
            </a:r>
            <a:endParaRPr lang="en-US" sz="1300" dirty="0"/>
          </a:p>
        </p:txBody>
      </p:sp>
      <p:sp>
        <p:nvSpPr>
          <p:cNvPr id="14" name="Text 8"/>
          <p:cNvSpPr/>
          <p:nvPr/>
        </p:nvSpPr>
        <p:spPr>
          <a:xfrm>
            <a:off x="658368"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「予算が減った」と一方的に値引き</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振込手数料・システム利用料を一方的に控除</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協議なく端数を切り捨て</a:t>
            </a:r>
            <a:endParaRPr lang="en-US" sz="1200" dirty="0"/>
          </a:p>
        </p:txBody>
      </p:sp>
      <p:sp>
        <p:nvSpPr>
          <p:cNvPr id="15" name="Shape 9"/>
          <p:cNvSpPr/>
          <p:nvPr/>
        </p:nvSpPr>
        <p:spPr>
          <a:xfrm>
            <a:off x="4645152" y="2139696"/>
            <a:ext cx="4041648" cy="2286000"/>
          </a:xfrm>
          <a:prstGeom prst="roundRect">
            <a:avLst>
              <a:gd name="adj" fmla="val 2800"/>
            </a:avLst>
          </a:prstGeom>
          <a:solidFill>
            <a:srgbClr val="E7F1EC"/>
          </a:solidFill>
          <a:ln/>
          <a:effectLst>
            <a:outerShdw sx="100000" sy="100000" kx="0" ky="0" algn="bl" rotWithShape="0" blurRad="76200" dist="25400" dir="5400000">
              <a:srgbClr val="AAB4BE">
                <a:alpha val="22000"/>
              </a:srgbClr>
            </a:outerShdw>
          </a:effectLst>
        </p:spPr>
      </p:sp>
      <p:pic>
        <p:nvPicPr>
          <p:cNvPr id="16" name="Image 4" descr="preencoded.png">    </p:cNvPr>
          <p:cNvPicPr>
            <a:picLocks noChangeAspect="1"/>
          </p:cNvPicPr>
          <p:nvPr/>
        </p:nvPicPr>
        <p:blipFill>
          <a:blip r:embed="rId5"/>
          <a:stretch>
            <a:fillRect/>
          </a:stretch>
        </p:blipFill>
        <p:spPr>
          <a:xfrm>
            <a:off x="4846320" y="2267712"/>
            <a:ext cx="274320" cy="274320"/>
          </a:xfrm>
          <a:prstGeom prst="rect">
            <a:avLst/>
          </a:prstGeom>
        </p:spPr>
      </p:pic>
      <p:sp>
        <p:nvSpPr>
          <p:cNvPr id="17" name="Text 10"/>
          <p:cNvSpPr/>
          <p:nvPr/>
        </p:nvSpPr>
        <p:spPr>
          <a:xfrm>
            <a:off x="5193792" y="2267712"/>
            <a:ext cx="3291840" cy="274320"/>
          </a:xfrm>
          <a:prstGeom prst="rect">
            <a:avLst/>
          </a:prstGeom>
          <a:noFill/>
          <a:ln/>
        </p:spPr>
        <p:txBody>
          <a:bodyPr wrap="square"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望ましい対応</a:t>
            </a:r>
            <a:endParaRPr lang="en-US" sz="1300" dirty="0"/>
          </a:p>
        </p:txBody>
      </p:sp>
      <p:sp>
        <p:nvSpPr>
          <p:cNvPr id="18" name="Text 11"/>
          <p:cNvSpPr/>
          <p:nvPr/>
        </p:nvSpPr>
        <p:spPr>
          <a:xfrm>
            <a:off x="4846320"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減額は本人同意があっても違反になり得る</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費用負担は事前に取り決め明示</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変更が必要なら協議し記録</a:t>
            </a:r>
            <a:endParaRPr lang="en-US" sz="1200" dirty="0"/>
          </a:p>
        </p:txBody>
      </p:sp>
      <p:sp>
        <p:nvSpPr>
          <p:cNvPr id="19" name="Text 12"/>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0" name="Text 13"/>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ACT 4</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買いたたき（④）</a:t>
            </a:r>
            <a:endParaRPr lang="en-US" sz="2500" dirty="0"/>
          </a:p>
        </p:txBody>
      </p:sp>
      <p:sp>
        <p:nvSpPr>
          <p:cNvPr id="6" name="Shape 3"/>
          <p:cNvSpPr/>
          <p:nvPr/>
        </p:nvSpPr>
        <p:spPr>
          <a:xfrm>
            <a:off x="457200" y="1152144"/>
            <a:ext cx="8229600" cy="841248"/>
          </a:xfrm>
          <a:prstGeom prst="roundRect">
            <a:avLst>
              <a:gd name="adj" fmla="val 7609"/>
            </a:avLst>
          </a:prstGeom>
          <a:solidFill>
            <a:srgbClr val="FBE9E7"/>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76656" y="1335024"/>
            <a:ext cx="292608" cy="292608"/>
          </a:xfrm>
          <a:prstGeom prst="rect">
            <a:avLst/>
          </a:prstGeom>
        </p:spPr>
      </p:pic>
      <p:sp>
        <p:nvSpPr>
          <p:cNvPr id="8" name="Shape 4"/>
          <p:cNvSpPr/>
          <p:nvPr/>
        </p:nvSpPr>
        <p:spPr>
          <a:xfrm>
            <a:off x="621792" y="1280160"/>
            <a:ext cx="402336" cy="402336"/>
          </a:xfrm>
          <a:prstGeom prst="ellipse">
            <a:avLst/>
          </a:prstGeom>
          <a:solidFill>
            <a:srgbClr val="B42318"/>
          </a:solidFill>
          <a:ln/>
        </p:spPr>
      </p:sp>
      <p:pic>
        <p:nvPicPr>
          <p:cNvPr id="9" name="Image 2" descr="preencoded.png">    </p:cNvPr>
          <p:cNvPicPr>
            <a:picLocks noChangeAspect="1"/>
          </p:cNvPicPr>
          <p:nvPr/>
        </p:nvPicPr>
        <p:blipFill>
          <a:blip r:embed="rId3"/>
          <a:stretch>
            <a:fillRect/>
          </a:stretch>
        </p:blipFill>
        <p:spPr>
          <a:xfrm>
            <a:off x="713232" y="1371600"/>
            <a:ext cx="219456" cy="219456"/>
          </a:xfrm>
          <a:prstGeom prst="rect">
            <a:avLst/>
          </a:prstGeom>
        </p:spPr>
      </p:pic>
      <p:sp>
        <p:nvSpPr>
          <p:cNvPr id="10" name="Text 5"/>
          <p:cNvSpPr/>
          <p:nvPr/>
        </p:nvSpPr>
        <p:spPr>
          <a:xfrm>
            <a:off x="1152144" y="1188720"/>
            <a:ext cx="7406640" cy="768096"/>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通常支払われる対価に比べ著しく低い報酬額を不当に定めること。短納期・追加作業を加味しない一方的設定も問題になり得ます。</a:t>
            </a:r>
            <a:endParaRPr lang="en-US" sz="1250" dirty="0"/>
          </a:p>
        </p:txBody>
      </p:sp>
      <p:sp>
        <p:nvSpPr>
          <p:cNvPr id="11" name="Shape 6"/>
          <p:cNvSpPr/>
          <p:nvPr/>
        </p:nvSpPr>
        <p:spPr>
          <a:xfrm>
            <a:off x="457200" y="2139696"/>
            <a:ext cx="4041648" cy="2286000"/>
          </a:xfrm>
          <a:prstGeom prst="roundRect">
            <a:avLst>
              <a:gd name="adj" fmla="val 2800"/>
            </a:avLst>
          </a:prstGeom>
          <a:solidFill>
            <a:srgbClr val="FBE9E7"/>
          </a:solidFill>
          <a:ln/>
          <a:effectLst>
            <a:outerShdw sx="100000" sy="100000" kx="0" ky="0" algn="bl" rotWithShape="0" blurRad="76200" dist="25400" dir="5400000">
              <a:srgbClr val="AAB4BE">
                <a:alpha val="22000"/>
              </a:srgbClr>
            </a:outerShdw>
          </a:effectLst>
        </p:spPr>
      </p:sp>
      <p:pic>
        <p:nvPicPr>
          <p:cNvPr id="12" name="Image 3" descr="preencoded.png">    </p:cNvPr>
          <p:cNvPicPr>
            <a:picLocks noChangeAspect="1"/>
          </p:cNvPicPr>
          <p:nvPr/>
        </p:nvPicPr>
        <p:blipFill>
          <a:blip r:embed="rId4"/>
          <a:stretch>
            <a:fillRect/>
          </a:stretch>
        </p:blipFill>
        <p:spPr>
          <a:xfrm>
            <a:off x="658368" y="2267712"/>
            <a:ext cx="274320" cy="274320"/>
          </a:xfrm>
          <a:prstGeom prst="rect">
            <a:avLst/>
          </a:prstGeom>
        </p:spPr>
      </p:pic>
      <p:sp>
        <p:nvSpPr>
          <p:cNvPr id="13" name="Text 7"/>
          <p:cNvSpPr/>
          <p:nvPr/>
        </p:nvSpPr>
        <p:spPr>
          <a:xfrm>
            <a:off x="1005840" y="2267712"/>
            <a:ext cx="3291840" cy="274320"/>
          </a:xfrm>
          <a:prstGeom prst="rect">
            <a:avLst/>
          </a:prstGeom>
          <a:noFill/>
          <a:ln/>
        </p:spPr>
        <p:txBody>
          <a:bodyPr wrap="square" rtlCol="0" anchor="ctr"/>
          <a:lstStyle/>
          <a:p>
            <a:pPr indent="0" marL="0">
              <a:buNone/>
            </a:pPr>
            <a:r>
              <a:rPr lang="en-US" sz="1300" b="1" dirty="0">
                <a:solidFill>
                  <a:srgbClr val="B42318"/>
                </a:solidFill>
                <a:latin typeface="Meiryo" pitchFamily="34" charset="0"/>
                <a:ea typeface="Meiryo" pitchFamily="34" charset="-122"/>
                <a:cs typeface="Meiryo" pitchFamily="34" charset="-120"/>
              </a:rPr>
              <a:t>NG例</a:t>
            </a:r>
            <a:endParaRPr lang="en-US" sz="1300" dirty="0"/>
          </a:p>
        </p:txBody>
      </p:sp>
      <p:sp>
        <p:nvSpPr>
          <p:cNvPr id="14" name="Text 8"/>
          <p:cNvSpPr/>
          <p:nvPr/>
        </p:nvSpPr>
        <p:spPr>
          <a:xfrm>
            <a:off x="658368"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相場より著しく低い額を一方的に提示</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作業増なのに同額に据え置き</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「次も出すから」と不当に低単価</a:t>
            </a:r>
            <a:endParaRPr lang="en-US" sz="1200" dirty="0"/>
          </a:p>
        </p:txBody>
      </p:sp>
      <p:sp>
        <p:nvSpPr>
          <p:cNvPr id="15" name="Shape 9"/>
          <p:cNvSpPr/>
          <p:nvPr/>
        </p:nvSpPr>
        <p:spPr>
          <a:xfrm>
            <a:off x="4645152" y="2139696"/>
            <a:ext cx="4041648" cy="2286000"/>
          </a:xfrm>
          <a:prstGeom prst="roundRect">
            <a:avLst>
              <a:gd name="adj" fmla="val 2800"/>
            </a:avLst>
          </a:prstGeom>
          <a:solidFill>
            <a:srgbClr val="E7F1EC"/>
          </a:solidFill>
          <a:ln/>
          <a:effectLst>
            <a:outerShdw sx="100000" sy="100000" kx="0" ky="0" algn="bl" rotWithShape="0" blurRad="76200" dist="25400" dir="5400000">
              <a:srgbClr val="AAB4BE">
                <a:alpha val="22000"/>
              </a:srgbClr>
            </a:outerShdw>
          </a:effectLst>
        </p:spPr>
      </p:sp>
      <p:pic>
        <p:nvPicPr>
          <p:cNvPr id="16" name="Image 4" descr="preencoded.png">    </p:cNvPr>
          <p:cNvPicPr>
            <a:picLocks noChangeAspect="1"/>
          </p:cNvPicPr>
          <p:nvPr/>
        </p:nvPicPr>
        <p:blipFill>
          <a:blip r:embed="rId5"/>
          <a:stretch>
            <a:fillRect/>
          </a:stretch>
        </p:blipFill>
        <p:spPr>
          <a:xfrm>
            <a:off x="4846320" y="2267712"/>
            <a:ext cx="274320" cy="274320"/>
          </a:xfrm>
          <a:prstGeom prst="rect">
            <a:avLst/>
          </a:prstGeom>
        </p:spPr>
      </p:pic>
      <p:sp>
        <p:nvSpPr>
          <p:cNvPr id="17" name="Text 10"/>
          <p:cNvSpPr/>
          <p:nvPr/>
        </p:nvSpPr>
        <p:spPr>
          <a:xfrm>
            <a:off x="5193792" y="2267712"/>
            <a:ext cx="3291840" cy="274320"/>
          </a:xfrm>
          <a:prstGeom prst="rect">
            <a:avLst/>
          </a:prstGeom>
          <a:noFill/>
          <a:ln/>
        </p:spPr>
        <p:txBody>
          <a:bodyPr wrap="square"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望ましい対応</a:t>
            </a:r>
            <a:endParaRPr lang="en-US" sz="1300" dirty="0"/>
          </a:p>
        </p:txBody>
      </p:sp>
      <p:sp>
        <p:nvSpPr>
          <p:cNvPr id="18" name="Text 11"/>
          <p:cNvSpPr/>
          <p:nvPr/>
        </p:nvSpPr>
        <p:spPr>
          <a:xfrm>
            <a:off x="4846320"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費用・工数・市場価格を踏まえ協議</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作業範囲が変われば報酬も見直す</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算定根拠を記録する</a:t>
            </a:r>
            <a:endParaRPr lang="en-US" sz="1200" dirty="0"/>
          </a:p>
        </p:txBody>
      </p:sp>
      <p:sp>
        <p:nvSpPr>
          <p:cNvPr id="19" name="Text 12"/>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0" name="Text 13"/>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16</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ACT 5</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購入・利用強制（⑤）</a:t>
            </a:r>
            <a:endParaRPr lang="en-US" sz="2500" dirty="0"/>
          </a:p>
        </p:txBody>
      </p:sp>
      <p:sp>
        <p:nvSpPr>
          <p:cNvPr id="6" name="Shape 3"/>
          <p:cNvSpPr/>
          <p:nvPr/>
        </p:nvSpPr>
        <p:spPr>
          <a:xfrm>
            <a:off x="457200" y="1152144"/>
            <a:ext cx="8229600" cy="841248"/>
          </a:xfrm>
          <a:prstGeom prst="roundRect">
            <a:avLst>
              <a:gd name="adj" fmla="val 7609"/>
            </a:avLst>
          </a:prstGeom>
          <a:solidFill>
            <a:srgbClr val="FBE9E7"/>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76656" y="1335024"/>
            <a:ext cx="292608" cy="292608"/>
          </a:xfrm>
          <a:prstGeom prst="rect">
            <a:avLst/>
          </a:prstGeom>
        </p:spPr>
      </p:pic>
      <p:sp>
        <p:nvSpPr>
          <p:cNvPr id="8" name="Shape 4"/>
          <p:cNvSpPr/>
          <p:nvPr/>
        </p:nvSpPr>
        <p:spPr>
          <a:xfrm>
            <a:off x="621792" y="1280160"/>
            <a:ext cx="402336" cy="402336"/>
          </a:xfrm>
          <a:prstGeom prst="ellipse">
            <a:avLst/>
          </a:prstGeom>
          <a:solidFill>
            <a:srgbClr val="B42318"/>
          </a:solidFill>
          <a:ln/>
        </p:spPr>
      </p:sp>
      <p:pic>
        <p:nvPicPr>
          <p:cNvPr id="9" name="Image 2" descr="preencoded.png">    </p:cNvPr>
          <p:cNvPicPr>
            <a:picLocks noChangeAspect="1"/>
          </p:cNvPicPr>
          <p:nvPr/>
        </p:nvPicPr>
        <p:blipFill>
          <a:blip r:embed="rId3"/>
          <a:stretch>
            <a:fillRect/>
          </a:stretch>
        </p:blipFill>
        <p:spPr>
          <a:xfrm>
            <a:off x="713232" y="1371600"/>
            <a:ext cx="219456" cy="219456"/>
          </a:xfrm>
          <a:prstGeom prst="rect">
            <a:avLst/>
          </a:prstGeom>
        </p:spPr>
      </p:pic>
      <p:sp>
        <p:nvSpPr>
          <p:cNvPr id="10" name="Text 5"/>
          <p:cNvSpPr/>
          <p:nvPr/>
        </p:nvSpPr>
        <p:spPr>
          <a:xfrm>
            <a:off x="1152144" y="1188720"/>
            <a:ext cx="7406640" cy="768096"/>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正当な理由なく、自社が指定する物品の購入や役務の利用を強制すること。</a:t>
            </a:r>
            <a:endParaRPr lang="en-US" sz="1250" dirty="0"/>
          </a:p>
        </p:txBody>
      </p:sp>
      <p:sp>
        <p:nvSpPr>
          <p:cNvPr id="11" name="Shape 6"/>
          <p:cNvSpPr/>
          <p:nvPr/>
        </p:nvSpPr>
        <p:spPr>
          <a:xfrm>
            <a:off x="457200" y="2139696"/>
            <a:ext cx="4041648" cy="2286000"/>
          </a:xfrm>
          <a:prstGeom prst="roundRect">
            <a:avLst>
              <a:gd name="adj" fmla="val 2800"/>
            </a:avLst>
          </a:prstGeom>
          <a:solidFill>
            <a:srgbClr val="FBE9E7"/>
          </a:solidFill>
          <a:ln/>
          <a:effectLst>
            <a:outerShdw sx="100000" sy="100000" kx="0" ky="0" algn="bl" rotWithShape="0" blurRad="76200" dist="25400" dir="5400000">
              <a:srgbClr val="AAB4BE">
                <a:alpha val="22000"/>
              </a:srgbClr>
            </a:outerShdw>
          </a:effectLst>
        </p:spPr>
      </p:sp>
      <p:pic>
        <p:nvPicPr>
          <p:cNvPr id="12" name="Image 3" descr="preencoded.png">    </p:cNvPr>
          <p:cNvPicPr>
            <a:picLocks noChangeAspect="1"/>
          </p:cNvPicPr>
          <p:nvPr/>
        </p:nvPicPr>
        <p:blipFill>
          <a:blip r:embed="rId4"/>
          <a:stretch>
            <a:fillRect/>
          </a:stretch>
        </p:blipFill>
        <p:spPr>
          <a:xfrm>
            <a:off x="658368" y="2267712"/>
            <a:ext cx="274320" cy="274320"/>
          </a:xfrm>
          <a:prstGeom prst="rect">
            <a:avLst/>
          </a:prstGeom>
        </p:spPr>
      </p:pic>
      <p:sp>
        <p:nvSpPr>
          <p:cNvPr id="13" name="Text 7"/>
          <p:cNvSpPr/>
          <p:nvPr/>
        </p:nvSpPr>
        <p:spPr>
          <a:xfrm>
            <a:off x="1005840" y="2267712"/>
            <a:ext cx="3291840" cy="274320"/>
          </a:xfrm>
          <a:prstGeom prst="rect">
            <a:avLst/>
          </a:prstGeom>
          <a:noFill/>
          <a:ln/>
        </p:spPr>
        <p:txBody>
          <a:bodyPr wrap="square" rtlCol="0" anchor="ctr"/>
          <a:lstStyle/>
          <a:p>
            <a:pPr indent="0" marL="0">
              <a:buNone/>
            </a:pPr>
            <a:r>
              <a:rPr lang="en-US" sz="1300" b="1" dirty="0">
                <a:solidFill>
                  <a:srgbClr val="B42318"/>
                </a:solidFill>
                <a:latin typeface="Meiryo" pitchFamily="34" charset="0"/>
                <a:ea typeface="Meiryo" pitchFamily="34" charset="-122"/>
                <a:cs typeface="Meiryo" pitchFamily="34" charset="-120"/>
              </a:rPr>
              <a:t>NG例</a:t>
            </a:r>
            <a:endParaRPr lang="en-US" sz="1300" dirty="0"/>
          </a:p>
        </p:txBody>
      </p:sp>
      <p:sp>
        <p:nvSpPr>
          <p:cNvPr id="14" name="Text 8"/>
          <p:cNvSpPr/>
          <p:nvPr/>
        </p:nvSpPr>
        <p:spPr>
          <a:xfrm>
            <a:off x="658368"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自社の有料ツール契約を発注条件にする</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不要な研修・サービスの購入を求める</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指定業者からの購入を強要</a:t>
            </a:r>
            <a:endParaRPr lang="en-US" sz="1200" dirty="0"/>
          </a:p>
        </p:txBody>
      </p:sp>
      <p:sp>
        <p:nvSpPr>
          <p:cNvPr id="15" name="Shape 9"/>
          <p:cNvSpPr/>
          <p:nvPr/>
        </p:nvSpPr>
        <p:spPr>
          <a:xfrm>
            <a:off x="4645152" y="2139696"/>
            <a:ext cx="4041648" cy="2286000"/>
          </a:xfrm>
          <a:prstGeom prst="roundRect">
            <a:avLst>
              <a:gd name="adj" fmla="val 2800"/>
            </a:avLst>
          </a:prstGeom>
          <a:solidFill>
            <a:srgbClr val="E7F1EC"/>
          </a:solidFill>
          <a:ln/>
          <a:effectLst>
            <a:outerShdw sx="100000" sy="100000" kx="0" ky="0" algn="bl" rotWithShape="0" blurRad="76200" dist="25400" dir="5400000">
              <a:srgbClr val="AAB4BE">
                <a:alpha val="22000"/>
              </a:srgbClr>
            </a:outerShdw>
          </a:effectLst>
        </p:spPr>
      </p:sp>
      <p:pic>
        <p:nvPicPr>
          <p:cNvPr id="16" name="Image 4" descr="preencoded.png">    </p:cNvPr>
          <p:cNvPicPr>
            <a:picLocks noChangeAspect="1"/>
          </p:cNvPicPr>
          <p:nvPr/>
        </p:nvPicPr>
        <p:blipFill>
          <a:blip r:embed="rId5"/>
          <a:stretch>
            <a:fillRect/>
          </a:stretch>
        </p:blipFill>
        <p:spPr>
          <a:xfrm>
            <a:off x="4846320" y="2267712"/>
            <a:ext cx="274320" cy="274320"/>
          </a:xfrm>
          <a:prstGeom prst="rect">
            <a:avLst/>
          </a:prstGeom>
        </p:spPr>
      </p:pic>
      <p:sp>
        <p:nvSpPr>
          <p:cNvPr id="17" name="Text 10"/>
          <p:cNvSpPr/>
          <p:nvPr/>
        </p:nvSpPr>
        <p:spPr>
          <a:xfrm>
            <a:off x="5193792" y="2267712"/>
            <a:ext cx="3291840" cy="274320"/>
          </a:xfrm>
          <a:prstGeom prst="rect">
            <a:avLst/>
          </a:prstGeom>
          <a:noFill/>
          <a:ln/>
        </p:spPr>
        <p:txBody>
          <a:bodyPr wrap="square"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望ましい対応</a:t>
            </a:r>
            <a:endParaRPr lang="en-US" sz="1300" dirty="0"/>
          </a:p>
        </p:txBody>
      </p:sp>
      <p:sp>
        <p:nvSpPr>
          <p:cNvPr id="18" name="Text 11"/>
          <p:cNvSpPr/>
          <p:nvPr/>
        </p:nvSpPr>
        <p:spPr>
          <a:xfrm>
            <a:off x="4846320"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業務に真に必要かを確認</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費用負担は事前に協議・明示</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選択肢を一方的に狭めない</a:t>
            </a:r>
            <a:endParaRPr lang="en-US" sz="1200" dirty="0"/>
          </a:p>
        </p:txBody>
      </p:sp>
      <p:sp>
        <p:nvSpPr>
          <p:cNvPr id="19" name="Text 12"/>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0" name="Text 13"/>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ACT 6</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不当な経済上の利益提供要請（⑥）</a:t>
            </a:r>
            <a:endParaRPr lang="en-US" sz="2500" dirty="0"/>
          </a:p>
        </p:txBody>
      </p:sp>
      <p:sp>
        <p:nvSpPr>
          <p:cNvPr id="6" name="Shape 3"/>
          <p:cNvSpPr/>
          <p:nvPr/>
        </p:nvSpPr>
        <p:spPr>
          <a:xfrm>
            <a:off x="457200" y="1152144"/>
            <a:ext cx="8229600" cy="841248"/>
          </a:xfrm>
          <a:prstGeom prst="roundRect">
            <a:avLst>
              <a:gd name="adj" fmla="val 7609"/>
            </a:avLst>
          </a:prstGeom>
          <a:solidFill>
            <a:srgbClr val="FBE9E7"/>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76656" y="1335024"/>
            <a:ext cx="292608" cy="292608"/>
          </a:xfrm>
          <a:prstGeom prst="rect">
            <a:avLst/>
          </a:prstGeom>
        </p:spPr>
      </p:pic>
      <p:sp>
        <p:nvSpPr>
          <p:cNvPr id="8" name="Shape 4"/>
          <p:cNvSpPr/>
          <p:nvPr/>
        </p:nvSpPr>
        <p:spPr>
          <a:xfrm>
            <a:off x="621792" y="1280160"/>
            <a:ext cx="402336" cy="402336"/>
          </a:xfrm>
          <a:prstGeom prst="ellipse">
            <a:avLst/>
          </a:prstGeom>
          <a:solidFill>
            <a:srgbClr val="B42318"/>
          </a:solidFill>
          <a:ln/>
        </p:spPr>
      </p:sp>
      <p:pic>
        <p:nvPicPr>
          <p:cNvPr id="9" name="Image 2" descr="preencoded.png">    </p:cNvPr>
          <p:cNvPicPr>
            <a:picLocks noChangeAspect="1"/>
          </p:cNvPicPr>
          <p:nvPr/>
        </p:nvPicPr>
        <p:blipFill>
          <a:blip r:embed="rId3"/>
          <a:stretch>
            <a:fillRect/>
          </a:stretch>
        </p:blipFill>
        <p:spPr>
          <a:xfrm>
            <a:off x="713232" y="1371600"/>
            <a:ext cx="219456" cy="219456"/>
          </a:xfrm>
          <a:prstGeom prst="rect">
            <a:avLst/>
          </a:prstGeom>
        </p:spPr>
      </p:pic>
      <p:sp>
        <p:nvSpPr>
          <p:cNvPr id="10" name="Text 5"/>
          <p:cNvSpPr/>
          <p:nvPr/>
        </p:nvSpPr>
        <p:spPr>
          <a:xfrm>
            <a:off x="1152144" y="1188720"/>
            <a:ext cx="7406640" cy="768096"/>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委託内容に含まれない金銭の提供や追加作業など、委託の範囲を超えた経済上の利益を提供させ、利益を不当に害すること。</a:t>
            </a:r>
            <a:endParaRPr lang="en-US" sz="1250" dirty="0"/>
          </a:p>
        </p:txBody>
      </p:sp>
      <p:sp>
        <p:nvSpPr>
          <p:cNvPr id="11" name="Shape 6"/>
          <p:cNvSpPr/>
          <p:nvPr/>
        </p:nvSpPr>
        <p:spPr>
          <a:xfrm>
            <a:off x="457200" y="2139696"/>
            <a:ext cx="4041648" cy="2286000"/>
          </a:xfrm>
          <a:prstGeom prst="roundRect">
            <a:avLst>
              <a:gd name="adj" fmla="val 2800"/>
            </a:avLst>
          </a:prstGeom>
          <a:solidFill>
            <a:srgbClr val="FBE9E7"/>
          </a:solidFill>
          <a:ln/>
          <a:effectLst>
            <a:outerShdw sx="100000" sy="100000" kx="0" ky="0" algn="bl" rotWithShape="0" blurRad="76200" dist="25400" dir="5400000">
              <a:srgbClr val="AAB4BE">
                <a:alpha val="22000"/>
              </a:srgbClr>
            </a:outerShdw>
          </a:effectLst>
        </p:spPr>
      </p:sp>
      <p:pic>
        <p:nvPicPr>
          <p:cNvPr id="12" name="Image 3" descr="preencoded.png">    </p:cNvPr>
          <p:cNvPicPr>
            <a:picLocks noChangeAspect="1"/>
          </p:cNvPicPr>
          <p:nvPr/>
        </p:nvPicPr>
        <p:blipFill>
          <a:blip r:embed="rId4"/>
          <a:stretch>
            <a:fillRect/>
          </a:stretch>
        </p:blipFill>
        <p:spPr>
          <a:xfrm>
            <a:off x="658368" y="2267712"/>
            <a:ext cx="274320" cy="274320"/>
          </a:xfrm>
          <a:prstGeom prst="rect">
            <a:avLst/>
          </a:prstGeom>
        </p:spPr>
      </p:pic>
      <p:sp>
        <p:nvSpPr>
          <p:cNvPr id="13" name="Text 7"/>
          <p:cNvSpPr/>
          <p:nvPr/>
        </p:nvSpPr>
        <p:spPr>
          <a:xfrm>
            <a:off x="1005840" y="2267712"/>
            <a:ext cx="3291840" cy="274320"/>
          </a:xfrm>
          <a:prstGeom prst="rect">
            <a:avLst/>
          </a:prstGeom>
          <a:noFill/>
          <a:ln/>
        </p:spPr>
        <p:txBody>
          <a:bodyPr wrap="square" rtlCol="0" anchor="ctr"/>
          <a:lstStyle/>
          <a:p>
            <a:pPr indent="0" marL="0">
              <a:buNone/>
            </a:pPr>
            <a:r>
              <a:rPr lang="en-US" sz="1300" b="1" dirty="0">
                <a:solidFill>
                  <a:srgbClr val="B42318"/>
                </a:solidFill>
                <a:latin typeface="Meiryo" pitchFamily="34" charset="0"/>
                <a:ea typeface="Meiryo" pitchFamily="34" charset="-122"/>
                <a:cs typeface="Meiryo" pitchFamily="34" charset="-120"/>
              </a:rPr>
              <a:t>NG例</a:t>
            </a:r>
            <a:endParaRPr lang="en-US" sz="1300" dirty="0"/>
          </a:p>
        </p:txBody>
      </p:sp>
      <p:sp>
        <p:nvSpPr>
          <p:cNvPr id="14" name="Text 8"/>
          <p:cNvSpPr/>
          <p:nvPr/>
        </p:nvSpPr>
        <p:spPr>
          <a:xfrm>
            <a:off x="658368"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契約外の作業を無償で求める</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協賛金・データ提供を一方的に要請</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成果物の追加利用を無償で要求</a:t>
            </a:r>
            <a:endParaRPr lang="en-US" sz="1200" dirty="0"/>
          </a:p>
        </p:txBody>
      </p:sp>
      <p:sp>
        <p:nvSpPr>
          <p:cNvPr id="15" name="Shape 9"/>
          <p:cNvSpPr/>
          <p:nvPr/>
        </p:nvSpPr>
        <p:spPr>
          <a:xfrm>
            <a:off x="4645152" y="2139696"/>
            <a:ext cx="4041648" cy="2286000"/>
          </a:xfrm>
          <a:prstGeom prst="roundRect">
            <a:avLst>
              <a:gd name="adj" fmla="val 2800"/>
            </a:avLst>
          </a:prstGeom>
          <a:solidFill>
            <a:srgbClr val="E7F1EC"/>
          </a:solidFill>
          <a:ln/>
          <a:effectLst>
            <a:outerShdw sx="100000" sy="100000" kx="0" ky="0" algn="bl" rotWithShape="0" blurRad="76200" dist="25400" dir="5400000">
              <a:srgbClr val="AAB4BE">
                <a:alpha val="22000"/>
              </a:srgbClr>
            </a:outerShdw>
          </a:effectLst>
        </p:spPr>
      </p:sp>
      <p:pic>
        <p:nvPicPr>
          <p:cNvPr id="16" name="Image 4" descr="preencoded.png">    </p:cNvPr>
          <p:cNvPicPr>
            <a:picLocks noChangeAspect="1"/>
          </p:cNvPicPr>
          <p:nvPr/>
        </p:nvPicPr>
        <p:blipFill>
          <a:blip r:embed="rId5"/>
          <a:stretch>
            <a:fillRect/>
          </a:stretch>
        </p:blipFill>
        <p:spPr>
          <a:xfrm>
            <a:off x="4846320" y="2267712"/>
            <a:ext cx="274320" cy="274320"/>
          </a:xfrm>
          <a:prstGeom prst="rect">
            <a:avLst/>
          </a:prstGeom>
        </p:spPr>
      </p:pic>
      <p:sp>
        <p:nvSpPr>
          <p:cNvPr id="17" name="Text 10"/>
          <p:cNvSpPr/>
          <p:nvPr/>
        </p:nvSpPr>
        <p:spPr>
          <a:xfrm>
            <a:off x="5193792" y="2267712"/>
            <a:ext cx="3291840" cy="274320"/>
          </a:xfrm>
          <a:prstGeom prst="rect">
            <a:avLst/>
          </a:prstGeom>
          <a:noFill/>
          <a:ln/>
        </p:spPr>
        <p:txBody>
          <a:bodyPr wrap="square"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望ましい対応</a:t>
            </a:r>
            <a:endParaRPr lang="en-US" sz="1300" dirty="0"/>
          </a:p>
        </p:txBody>
      </p:sp>
      <p:sp>
        <p:nvSpPr>
          <p:cNvPr id="18" name="Text 11"/>
          <p:cNvSpPr/>
          <p:nvPr/>
        </p:nvSpPr>
        <p:spPr>
          <a:xfrm>
            <a:off x="4846320"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範囲外の依頼は別途協議・対価設定</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知財・二次利用は条件と対価を明示</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記録を残す</a:t>
            </a:r>
            <a:endParaRPr lang="en-US" sz="1200" dirty="0"/>
          </a:p>
        </p:txBody>
      </p:sp>
      <p:sp>
        <p:nvSpPr>
          <p:cNvPr id="19" name="Text 12"/>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0" name="Text 13"/>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16314F"/>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GOALS</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本日のゴール</a:t>
            </a:r>
            <a:endParaRPr lang="en-US" sz="2500" dirty="0"/>
          </a:p>
        </p:txBody>
      </p:sp>
      <p:sp>
        <p:nvSpPr>
          <p:cNvPr id="6" name="Shape 3"/>
          <p:cNvSpPr/>
          <p:nvPr/>
        </p:nvSpPr>
        <p:spPr>
          <a:xfrm>
            <a:off x="457200" y="1170432"/>
            <a:ext cx="8229600"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7" name="Shape 4"/>
          <p:cNvSpPr/>
          <p:nvPr/>
        </p:nvSpPr>
        <p:spPr>
          <a:xfrm>
            <a:off x="621792" y="1325880"/>
            <a:ext cx="365760" cy="365760"/>
          </a:xfrm>
          <a:prstGeom prst="ellipse">
            <a:avLst/>
          </a:prstGeom>
          <a:solidFill>
            <a:srgbClr val="B58A3A"/>
          </a:solidFill>
          <a:ln/>
        </p:spPr>
      </p:sp>
      <p:sp>
        <p:nvSpPr>
          <p:cNvPr id="8" name="Text 5"/>
          <p:cNvSpPr/>
          <p:nvPr/>
        </p:nvSpPr>
        <p:spPr>
          <a:xfrm>
            <a:off x="621792" y="1325880"/>
            <a:ext cx="365760" cy="365760"/>
          </a:xfrm>
          <a:prstGeom prst="rect">
            <a:avLst/>
          </a:prstGeom>
          <a:noFill/>
          <a:ln/>
        </p:spPr>
        <p:txBody>
          <a:bodyPr wrap="square"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1</a:t>
            </a:r>
            <a:endParaRPr lang="en-US" sz="1500" dirty="0"/>
          </a:p>
        </p:txBody>
      </p:sp>
      <p:sp>
        <p:nvSpPr>
          <p:cNvPr id="9" name="Text 6"/>
          <p:cNvSpPr/>
          <p:nvPr/>
        </p:nvSpPr>
        <p:spPr>
          <a:xfrm>
            <a:off x="1115568" y="1243584"/>
            <a:ext cx="7406640" cy="292608"/>
          </a:xfrm>
          <a:prstGeom prst="rect">
            <a:avLst/>
          </a:prstGeom>
          <a:noFill/>
          <a:ln/>
        </p:spPr>
        <p:txBody>
          <a:bodyPr wrap="square" rtlCol="0" anchor="ctr"/>
          <a:lstStyle/>
          <a:p>
            <a:pPr indent="0" marL="0">
              <a:buNone/>
            </a:pPr>
            <a:r>
              <a:rPr lang="en-US" sz="1450" b="1" dirty="0">
                <a:solidFill>
                  <a:srgbClr val="16314F"/>
                </a:solidFill>
                <a:latin typeface="Meiryo" pitchFamily="34" charset="0"/>
                <a:ea typeface="Meiryo" pitchFamily="34" charset="-122"/>
                <a:cs typeface="Meiryo" pitchFamily="34" charset="-120"/>
              </a:rPr>
              <a:t>フリーランス法の対象と目的を理解する</a:t>
            </a:r>
            <a:endParaRPr lang="en-US" sz="1450" dirty="0"/>
          </a:p>
        </p:txBody>
      </p:sp>
      <p:sp>
        <p:nvSpPr>
          <p:cNvPr id="10" name="Text 7"/>
          <p:cNvSpPr/>
          <p:nvPr/>
        </p:nvSpPr>
        <p:spPr>
          <a:xfrm>
            <a:off x="1115568" y="1536192"/>
            <a:ext cx="7406640" cy="274320"/>
          </a:xfrm>
          <a:prstGeom prst="rect">
            <a:avLst/>
          </a:prstGeom>
          <a:noFill/>
          <a:ln/>
        </p:spPr>
        <p:txBody>
          <a:bodyPr wrap="square" rtlCol="0" anchor="ctr"/>
          <a:lstStyle/>
          <a:p>
            <a:pPr indent="0" marL="0">
              <a:buNone/>
            </a:pPr>
            <a:r>
              <a:rPr lang="en-US" sz="1100" dirty="0">
                <a:solidFill>
                  <a:srgbClr val="5B6770"/>
                </a:solidFill>
                <a:latin typeface="Meiryo" pitchFamily="34" charset="0"/>
                <a:ea typeface="Meiryo" pitchFamily="34" charset="-122"/>
                <a:cs typeface="Meiryo" pitchFamily="34" charset="-120"/>
              </a:rPr>
              <a:t>個人で働くフリーランスへの業務委託。取引適正化と就業環境整備の両面。</a:t>
            </a:r>
            <a:endParaRPr lang="en-US" sz="1100" dirty="0"/>
          </a:p>
        </p:txBody>
      </p:sp>
      <p:sp>
        <p:nvSpPr>
          <p:cNvPr id="11" name="Shape 8"/>
          <p:cNvSpPr/>
          <p:nvPr/>
        </p:nvSpPr>
        <p:spPr>
          <a:xfrm>
            <a:off x="457200" y="1901952"/>
            <a:ext cx="8229600"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12" name="Shape 9"/>
          <p:cNvSpPr/>
          <p:nvPr/>
        </p:nvSpPr>
        <p:spPr>
          <a:xfrm>
            <a:off x="621792" y="2057400"/>
            <a:ext cx="365760" cy="365760"/>
          </a:xfrm>
          <a:prstGeom prst="ellipse">
            <a:avLst/>
          </a:prstGeom>
          <a:solidFill>
            <a:srgbClr val="B58A3A"/>
          </a:solidFill>
          <a:ln/>
        </p:spPr>
      </p:sp>
      <p:sp>
        <p:nvSpPr>
          <p:cNvPr id="13" name="Text 10"/>
          <p:cNvSpPr/>
          <p:nvPr/>
        </p:nvSpPr>
        <p:spPr>
          <a:xfrm>
            <a:off x="621792" y="2057400"/>
            <a:ext cx="365760" cy="365760"/>
          </a:xfrm>
          <a:prstGeom prst="rect">
            <a:avLst/>
          </a:prstGeom>
          <a:noFill/>
          <a:ln/>
        </p:spPr>
        <p:txBody>
          <a:bodyPr wrap="square"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2</a:t>
            </a:r>
            <a:endParaRPr lang="en-US" sz="1500" dirty="0"/>
          </a:p>
        </p:txBody>
      </p:sp>
      <p:sp>
        <p:nvSpPr>
          <p:cNvPr id="14" name="Text 11"/>
          <p:cNvSpPr/>
          <p:nvPr/>
        </p:nvSpPr>
        <p:spPr>
          <a:xfrm>
            <a:off x="1115568" y="1975104"/>
            <a:ext cx="7406640" cy="292608"/>
          </a:xfrm>
          <a:prstGeom prst="rect">
            <a:avLst/>
          </a:prstGeom>
          <a:noFill/>
          <a:ln/>
        </p:spPr>
        <p:txBody>
          <a:bodyPr wrap="square"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発注時に取引条件を明示し記録する</a:t>
            </a:r>
            <a:endParaRPr lang="en-US" sz="1450" dirty="0"/>
          </a:p>
        </p:txBody>
      </p:sp>
      <p:sp>
        <p:nvSpPr>
          <p:cNvPr id="15" name="Text 12"/>
          <p:cNvSpPr/>
          <p:nvPr/>
        </p:nvSpPr>
        <p:spPr>
          <a:xfrm>
            <a:off x="1115568" y="2267712"/>
            <a:ext cx="7406640" cy="274320"/>
          </a:xfrm>
          <a:prstGeom prst="rect">
            <a:avLst/>
          </a:prstGeom>
          <a:noFill/>
          <a:ln/>
        </p:spPr>
        <p:txBody>
          <a:bodyPr wrap="square" rtlCol="0" anchor="ctr"/>
          <a:lstStyle/>
          <a:p>
            <a:pPr indent="0" marL="0">
              <a:buNone/>
            </a:pPr>
            <a:r>
              <a:rPr lang="en-US" sz="1100" dirty="0">
                <a:solidFill>
                  <a:srgbClr val="5B6770"/>
                </a:solidFill>
                <a:latin typeface="Meiryo" pitchFamily="34" charset="0"/>
                <a:ea typeface="Meiryo" pitchFamily="34" charset="-122"/>
                <a:cs typeface="Meiryo" pitchFamily="34" charset="-120"/>
              </a:rPr>
              <a:t>口頭発注で終わらせない。書面・メール・発注システムで残す。</a:t>
            </a:r>
            <a:endParaRPr lang="en-US" sz="1100" dirty="0"/>
          </a:p>
        </p:txBody>
      </p:sp>
      <p:sp>
        <p:nvSpPr>
          <p:cNvPr id="16" name="Shape 13"/>
          <p:cNvSpPr/>
          <p:nvPr/>
        </p:nvSpPr>
        <p:spPr>
          <a:xfrm>
            <a:off x="457200" y="2633472"/>
            <a:ext cx="8229600"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17" name="Shape 14"/>
          <p:cNvSpPr/>
          <p:nvPr/>
        </p:nvSpPr>
        <p:spPr>
          <a:xfrm>
            <a:off x="621792" y="2788920"/>
            <a:ext cx="365760" cy="365760"/>
          </a:xfrm>
          <a:prstGeom prst="ellipse">
            <a:avLst/>
          </a:prstGeom>
          <a:solidFill>
            <a:srgbClr val="B58A3A"/>
          </a:solidFill>
          <a:ln/>
        </p:spPr>
      </p:sp>
      <p:sp>
        <p:nvSpPr>
          <p:cNvPr id="18" name="Text 15"/>
          <p:cNvSpPr/>
          <p:nvPr/>
        </p:nvSpPr>
        <p:spPr>
          <a:xfrm>
            <a:off x="621792" y="2788920"/>
            <a:ext cx="365760" cy="365760"/>
          </a:xfrm>
          <a:prstGeom prst="rect">
            <a:avLst/>
          </a:prstGeom>
          <a:noFill/>
          <a:ln/>
        </p:spPr>
        <p:txBody>
          <a:bodyPr wrap="square"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3</a:t>
            </a:r>
            <a:endParaRPr lang="en-US" sz="1500" dirty="0"/>
          </a:p>
        </p:txBody>
      </p:sp>
      <p:sp>
        <p:nvSpPr>
          <p:cNvPr id="19" name="Text 16"/>
          <p:cNvSpPr/>
          <p:nvPr/>
        </p:nvSpPr>
        <p:spPr>
          <a:xfrm>
            <a:off x="1115568" y="2706624"/>
            <a:ext cx="7406640" cy="292608"/>
          </a:xfrm>
          <a:prstGeom prst="rect">
            <a:avLst/>
          </a:prstGeom>
          <a:noFill/>
          <a:ln/>
        </p:spPr>
        <p:txBody>
          <a:bodyPr wrap="square"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報酬支払と禁止行為のルールを知る</a:t>
            </a:r>
            <a:endParaRPr lang="en-US" sz="1450" dirty="0"/>
          </a:p>
        </p:txBody>
      </p:sp>
      <p:sp>
        <p:nvSpPr>
          <p:cNvPr id="20" name="Text 17"/>
          <p:cNvSpPr/>
          <p:nvPr/>
        </p:nvSpPr>
        <p:spPr>
          <a:xfrm>
            <a:off x="1115568" y="2999232"/>
            <a:ext cx="7406640" cy="274320"/>
          </a:xfrm>
          <a:prstGeom prst="rect">
            <a:avLst/>
          </a:prstGeom>
          <a:noFill/>
          <a:ln/>
        </p:spPr>
        <p:txBody>
          <a:bodyPr wrap="square" rtlCol="0" anchor="ctr"/>
          <a:lstStyle/>
          <a:p>
            <a:pPr indent="0" marL="0">
              <a:buNone/>
            </a:pPr>
            <a:r>
              <a:rPr lang="en-US" sz="1100" dirty="0">
                <a:solidFill>
                  <a:srgbClr val="5B6770"/>
                </a:solidFill>
                <a:latin typeface="Meiryo" pitchFamily="34" charset="0"/>
                <a:ea typeface="Meiryo" pitchFamily="34" charset="-122"/>
                <a:cs typeface="Meiryo" pitchFamily="34" charset="-120"/>
              </a:rPr>
              <a:t>原則60日以内支払。減額・買いたたき・無償やり直し等をしない。</a:t>
            </a:r>
            <a:endParaRPr lang="en-US" sz="1100" dirty="0"/>
          </a:p>
        </p:txBody>
      </p:sp>
      <p:sp>
        <p:nvSpPr>
          <p:cNvPr id="21" name="Shape 18"/>
          <p:cNvSpPr/>
          <p:nvPr/>
        </p:nvSpPr>
        <p:spPr>
          <a:xfrm>
            <a:off x="457200" y="3364992"/>
            <a:ext cx="8229600"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22" name="Shape 19"/>
          <p:cNvSpPr/>
          <p:nvPr/>
        </p:nvSpPr>
        <p:spPr>
          <a:xfrm>
            <a:off x="621792" y="3520440"/>
            <a:ext cx="365760" cy="365760"/>
          </a:xfrm>
          <a:prstGeom prst="ellipse">
            <a:avLst/>
          </a:prstGeom>
          <a:solidFill>
            <a:srgbClr val="B58A3A"/>
          </a:solidFill>
          <a:ln/>
        </p:spPr>
      </p:sp>
      <p:sp>
        <p:nvSpPr>
          <p:cNvPr id="23" name="Text 20"/>
          <p:cNvSpPr/>
          <p:nvPr/>
        </p:nvSpPr>
        <p:spPr>
          <a:xfrm>
            <a:off x="621792" y="3520440"/>
            <a:ext cx="365760" cy="365760"/>
          </a:xfrm>
          <a:prstGeom prst="rect">
            <a:avLst/>
          </a:prstGeom>
          <a:noFill/>
          <a:ln/>
        </p:spPr>
        <p:txBody>
          <a:bodyPr wrap="square"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4</a:t>
            </a:r>
            <a:endParaRPr lang="en-US" sz="1500" dirty="0"/>
          </a:p>
        </p:txBody>
      </p:sp>
      <p:sp>
        <p:nvSpPr>
          <p:cNvPr id="24" name="Text 21"/>
          <p:cNvSpPr/>
          <p:nvPr/>
        </p:nvSpPr>
        <p:spPr>
          <a:xfrm>
            <a:off x="1115568" y="3438144"/>
            <a:ext cx="7406640" cy="292608"/>
          </a:xfrm>
          <a:prstGeom prst="rect">
            <a:avLst/>
          </a:prstGeom>
          <a:noFill/>
          <a:ln/>
        </p:spPr>
        <p:txBody>
          <a:bodyPr wrap="square"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募集情報・ハラスメント・配慮・解除を実務化する</a:t>
            </a:r>
            <a:endParaRPr lang="en-US" sz="1450" dirty="0"/>
          </a:p>
        </p:txBody>
      </p:sp>
      <p:sp>
        <p:nvSpPr>
          <p:cNvPr id="25" name="Text 22"/>
          <p:cNvSpPr/>
          <p:nvPr/>
        </p:nvSpPr>
        <p:spPr>
          <a:xfrm>
            <a:off x="1115568" y="3730752"/>
            <a:ext cx="7406640" cy="274320"/>
          </a:xfrm>
          <a:prstGeom prst="rect">
            <a:avLst/>
          </a:prstGeom>
          <a:noFill/>
          <a:ln/>
        </p:spPr>
        <p:txBody>
          <a:bodyPr wrap="square" rtlCol="0" anchor="ctr"/>
          <a:lstStyle/>
          <a:p>
            <a:pPr indent="0" marL="0">
              <a:buNone/>
            </a:pPr>
            <a:r>
              <a:rPr lang="en-US" sz="1100" dirty="0">
                <a:solidFill>
                  <a:srgbClr val="5B6770"/>
                </a:solidFill>
                <a:latin typeface="Meiryo" pitchFamily="34" charset="0"/>
                <a:ea typeface="Meiryo" pitchFamily="34" charset="-122"/>
                <a:cs typeface="Meiryo" pitchFamily="34" charset="-120"/>
              </a:rPr>
              <a:t>正確な募集、相談体制、6か月以上の配慮・30日前予告。</a:t>
            </a:r>
            <a:endParaRPr lang="en-US" sz="1100" dirty="0"/>
          </a:p>
        </p:txBody>
      </p:sp>
      <p:sp>
        <p:nvSpPr>
          <p:cNvPr id="26" name="Shape 23"/>
          <p:cNvSpPr/>
          <p:nvPr/>
        </p:nvSpPr>
        <p:spPr>
          <a:xfrm>
            <a:off x="457200" y="4096512"/>
            <a:ext cx="8229600"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27" name="Shape 24"/>
          <p:cNvSpPr/>
          <p:nvPr/>
        </p:nvSpPr>
        <p:spPr>
          <a:xfrm>
            <a:off x="621792" y="4251960"/>
            <a:ext cx="365760" cy="365760"/>
          </a:xfrm>
          <a:prstGeom prst="ellipse">
            <a:avLst/>
          </a:prstGeom>
          <a:solidFill>
            <a:srgbClr val="B58A3A"/>
          </a:solidFill>
          <a:ln/>
        </p:spPr>
      </p:sp>
      <p:sp>
        <p:nvSpPr>
          <p:cNvPr id="28" name="Text 25"/>
          <p:cNvSpPr/>
          <p:nvPr/>
        </p:nvSpPr>
        <p:spPr>
          <a:xfrm>
            <a:off x="621792" y="4251960"/>
            <a:ext cx="365760" cy="365760"/>
          </a:xfrm>
          <a:prstGeom prst="rect">
            <a:avLst/>
          </a:prstGeom>
          <a:noFill/>
          <a:ln/>
        </p:spPr>
        <p:txBody>
          <a:bodyPr wrap="square"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5</a:t>
            </a:r>
            <a:endParaRPr lang="en-US" sz="1500" dirty="0"/>
          </a:p>
        </p:txBody>
      </p:sp>
      <p:sp>
        <p:nvSpPr>
          <p:cNvPr id="29" name="Text 26"/>
          <p:cNvSpPr/>
          <p:nvPr/>
        </p:nvSpPr>
        <p:spPr>
          <a:xfrm>
            <a:off x="1115568" y="4169664"/>
            <a:ext cx="7406640" cy="292608"/>
          </a:xfrm>
          <a:prstGeom prst="rect">
            <a:avLst/>
          </a:prstGeom>
          <a:noFill/>
          <a:ln/>
        </p:spPr>
        <p:txBody>
          <a:bodyPr wrap="square" rtlCol="0" anchor="ctr"/>
          <a:lstStyle/>
          <a:p>
            <a:pPr indent="0" marL="0">
              <a:buNone/>
            </a:pPr>
            <a:r>
              <a:rPr lang="en-US" sz="1450" b="1" dirty="0">
                <a:solidFill>
                  <a:srgbClr val="16314F"/>
                </a:solidFill>
                <a:latin typeface="Meiryo" pitchFamily="34" charset="0"/>
                <a:ea typeface="Meiryo" pitchFamily="34" charset="-122"/>
                <a:cs typeface="Meiryo" pitchFamily="34" charset="-120"/>
              </a:rPr>
              <a:t>気づいたら独断せず、隠さず、すぐ報告する</a:t>
            </a:r>
            <a:endParaRPr lang="en-US" sz="1450" dirty="0"/>
          </a:p>
        </p:txBody>
      </p:sp>
      <p:sp>
        <p:nvSpPr>
          <p:cNvPr id="30" name="Text 27"/>
          <p:cNvSpPr/>
          <p:nvPr/>
        </p:nvSpPr>
        <p:spPr>
          <a:xfrm>
            <a:off x="1115568" y="4462272"/>
            <a:ext cx="7406640" cy="274320"/>
          </a:xfrm>
          <a:prstGeom prst="rect">
            <a:avLst/>
          </a:prstGeom>
          <a:noFill/>
          <a:ln/>
        </p:spPr>
        <p:txBody>
          <a:bodyPr wrap="square" rtlCol="0" anchor="ctr"/>
          <a:lstStyle/>
          <a:p>
            <a:pPr indent="0" marL="0">
              <a:buNone/>
            </a:pPr>
            <a:r>
              <a:rPr lang="en-US" sz="1100" dirty="0">
                <a:solidFill>
                  <a:srgbClr val="5B6770"/>
                </a:solidFill>
                <a:latin typeface="Meiryo" pitchFamily="34" charset="0"/>
                <a:ea typeface="Meiryo" pitchFamily="34" charset="-122"/>
                <a:cs typeface="Meiryo" pitchFamily="34" charset="-120"/>
              </a:rPr>
              <a:t>該当性・違反該当性・労働者性は現場で最終判断しない。</a:t>
            </a:r>
            <a:endParaRPr lang="en-US" sz="1100" dirty="0"/>
          </a:p>
        </p:txBody>
      </p:sp>
      <p:sp>
        <p:nvSpPr>
          <p:cNvPr id="31" name="Text 28"/>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2" name="Text 29"/>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ACT 7</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不当な給付内容変更・やり直し（⑦）</a:t>
            </a:r>
            <a:endParaRPr lang="en-US" sz="2500" dirty="0"/>
          </a:p>
        </p:txBody>
      </p:sp>
      <p:sp>
        <p:nvSpPr>
          <p:cNvPr id="6" name="Shape 3"/>
          <p:cNvSpPr/>
          <p:nvPr/>
        </p:nvSpPr>
        <p:spPr>
          <a:xfrm>
            <a:off x="457200" y="1152144"/>
            <a:ext cx="8229600" cy="841248"/>
          </a:xfrm>
          <a:prstGeom prst="roundRect">
            <a:avLst>
              <a:gd name="adj" fmla="val 7609"/>
            </a:avLst>
          </a:prstGeom>
          <a:solidFill>
            <a:srgbClr val="FBE9E7"/>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76656" y="1335024"/>
            <a:ext cx="292608" cy="292608"/>
          </a:xfrm>
          <a:prstGeom prst="rect">
            <a:avLst/>
          </a:prstGeom>
        </p:spPr>
      </p:pic>
      <p:sp>
        <p:nvSpPr>
          <p:cNvPr id="8" name="Shape 4"/>
          <p:cNvSpPr/>
          <p:nvPr/>
        </p:nvSpPr>
        <p:spPr>
          <a:xfrm>
            <a:off x="621792" y="1280160"/>
            <a:ext cx="402336" cy="402336"/>
          </a:xfrm>
          <a:prstGeom prst="ellipse">
            <a:avLst/>
          </a:prstGeom>
          <a:solidFill>
            <a:srgbClr val="B42318"/>
          </a:solidFill>
          <a:ln/>
        </p:spPr>
      </p:sp>
      <p:pic>
        <p:nvPicPr>
          <p:cNvPr id="9" name="Image 2" descr="preencoded.png">    </p:cNvPr>
          <p:cNvPicPr>
            <a:picLocks noChangeAspect="1"/>
          </p:cNvPicPr>
          <p:nvPr/>
        </p:nvPicPr>
        <p:blipFill>
          <a:blip r:embed="rId3"/>
          <a:stretch>
            <a:fillRect/>
          </a:stretch>
        </p:blipFill>
        <p:spPr>
          <a:xfrm>
            <a:off x="713232" y="1371600"/>
            <a:ext cx="219456" cy="219456"/>
          </a:xfrm>
          <a:prstGeom prst="rect">
            <a:avLst/>
          </a:prstGeom>
        </p:spPr>
      </p:pic>
      <p:sp>
        <p:nvSpPr>
          <p:cNvPr id="10" name="Text 5"/>
          <p:cNvSpPr/>
          <p:nvPr/>
        </p:nvSpPr>
        <p:spPr>
          <a:xfrm>
            <a:off x="1152144" y="1188720"/>
            <a:ext cx="7406640" cy="768096"/>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変更＝受領前に明示内容を変えて別作業をさせる（発注取消・解除含む）。やり直し＝受領後に追加作業をさせる。責めなく不当に行うと違反。</a:t>
            </a:r>
            <a:endParaRPr lang="en-US" sz="1250" dirty="0"/>
          </a:p>
        </p:txBody>
      </p:sp>
      <p:sp>
        <p:nvSpPr>
          <p:cNvPr id="11" name="Shape 6"/>
          <p:cNvSpPr/>
          <p:nvPr/>
        </p:nvSpPr>
        <p:spPr>
          <a:xfrm>
            <a:off x="457200" y="2139696"/>
            <a:ext cx="4041648" cy="2286000"/>
          </a:xfrm>
          <a:prstGeom prst="roundRect">
            <a:avLst>
              <a:gd name="adj" fmla="val 2800"/>
            </a:avLst>
          </a:prstGeom>
          <a:solidFill>
            <a:srgbClr val="FBE9E7"/>
          </a:solidFill>
          <a:ln/>
          <a:effectLst>
            <a:outerShdw sx="100000" sy="100000" kx="0" ky="0" algn="bl" rotWithShape="0" blurRad="76200" dist="25400" dir="5400000">
              <a:srgbClr val="AAB4BE">
                <a:alpha val="22000"/>
              </a:srgbClr>
            </a:outerShdw>
          </a:effectLst>
        </p:spPr>
      </p:sp>
      <p:pic>
        <p:nvPicPr>
          <p:cNvPr id="12" name="Image 3" descr="preencoded.png">    </p:cNvPr>
          <p:cNvPicPr>
            <a:picLocks noChangeAspect="1"/>
          </p:cNvPicPr>
          <p:nvPr/>
        </p:nvPicPr>
        <p:blipFill>
          <a:blip r:embed="rId4"/>
          <a:stretch>
            <a:fillRect/>
          </a:stretch>
        </p:blipFill>
        <p:spPr>
          <a:xfrm>
            <a:off x="658368" y="2267712"/>
            <a:ext cx="274320" cy="274320"/>
          </a:xfrm>
          <a:prstGeom prst="rect">
            <a:avLst/>
          </a:prstGeom>
        </p:spPr>
      </p:pic>
      <p:sp>
        <p:nvSpPr>
          <p:cNvPr id="13" name="Text 7"/>
          <p:cNvSpPr/>
          <p:nvPr/>
        </p:nvSpPr>
        <p:spPr>
          <a:xfrm>
            <a:off x="1005840" y="2267712"/>
            <a:ext cx="3291840" cy="274320"/>
          </a:xfrm>
          <a:prstGeom prst="rect">
            <a:avLst/>
          </a:prstGeom>
          <a:noFill/>
          <a:ln/>
        </p:spPr>
        <p:txBody>
          <a:bodyPr wrap="square" rtlCol="0" anchor="ctr"/>
          <a:lstStyle/>
          <a:p>
            <a:pPr indent="0" marL="0">
              <a:buNone/>
            </a:pPr>
            <a:r>
              <a:rPr lang="en-US" sz="1300" b="1" dirty="0">
                <a:solidFill>
                  <a:srgbClr val="B42318"/>
                </a:solidFill>
                <a:latin typeface="Meiryo" pitchFamily="34" charset="0"/>
                <a:ea typeface="Meiryo" pitchFamily="34" charset="-122"/>
                <a:cs typeface="Meiryo" pitchFamily="34" charset="-120"/>
              </a:rPr>
              <a:t>NG例</a:t>
            </a:r>
            <a:endParaRPr lang="en-US" sz="1300" dirty="0"/>
          </a:p>
        </p:txBody>
      </p:sp>
      <p:sp>
        <p:nvSpPr>
          <p:cNvPr id="14" name="Text 8"/>
          <p:cNvSpPr/>
          <p:nvPr/>
        </p:nvSpPr>
        <p:spPr>
          <a:xfrm>
            <a:off x="658368"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仕様を曖昧にしたまま全面無償修正を要求</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受領後に追加費用なしで作り直しを指示</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発注を一方的に取り消す</a:t>
            </a:r>
            <a:endParaRPr lang="en-US" sz="1200" dirty="0"/>
          </a:p>
        </p:txBody>
      </p:sp>
      <p:sp>
        <p:nvSpPr>
          <p:cNvPr id="15" name="Shape 9"/>
          <p:cNvSpPr/>
          <p:nvPr/>
        </p:nvSpPr>
        <p:spPr>
          <a:xfrm>
            <a:off x="4645152" y="2139696"/>
            <a:ext cx="4041648" cy="2286000"/>
          </a:xfrm>
          <a:prstGeom prst="roundRect">
            <a:avLst>
              <a:gd name="adj" fmla="val 2800"/>
            </a:avLst>
          </a:prstGeom>
          <a:solidFill>
            <a:srgbClr val="E7F1EC"/>
          </a:solidFill>
          <a:ln/>
          <a:effectLst>
            <a:outerShdw sx="100000" sy="100000" kx="0" ky="0" algn="bl" rotWithShape="0" blurRad="76200" dist="25400" dir="5400000">
              <a:srgbClr val="AAB4BE">
                <a:alpha val="22000"/>
              </a:srgbClr>
            </a:outerShdw>
          </a:effectLst>
        </p:spPr>
      </p:sp>
      <p:pic>
        <p:nvPicPr>
          <p:cNvPr id="16" name="Image 4" descr="preencoded.png">    </p:cNvPr>
          <p:cNvPicPr>
            <a:picLocks noChangeAspect="1"/>
          </p:cNvPicPr>
          <p:nvPr/>
        </p:nvPicPr>
        <p:blipFill>
          <a:blip r:embed="rId5"/>
          <a:stretch>
            <a:fillRect/>
          </a:stretch>
        </p:blipFill>
        <p:spPr>
          <a:xfrm>
            <a:off x="4846320" y="2267712"/>
            <a:ext cx="274320" cy="274320"/>
          </a:xfrm>
          <a:prstGeom prst="rect">
            <a:avLst/>
          </a:prstGeom>
        </p:spPr>
      </p:pic>
      <p:sp>
        <p:nvSpPr>
          <p:cNvPr id="17" name="Text 10"/>
          <p:cNvSpPr/>
          <p:nvPr/>
        </p:nvSpPr>
        <p:spPr>
          <a:xfrm>
            <a:off x="5193792" y="2267712"/>
            <a:ext cx="3291840" cy="274320"/>
          </a:xfrm>
          <a:prstGeom prst="rect">
            <a:avLst/>
          </a:prstGeom>
          <a:noFill/>
          <a:ln/>
        </p:spPr>
        <p:txBody>
          <a:bodyPr wrap="square"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望ましい対応</a:t>
            </a:r>
            <a:endParaRPr lang="en-US" sz="1300" dirty="0"/>
          </a:p>
        </p:txBody>
      </p:sp>
      <p:sp>
        <p:nvSpPr>
          <p:cNvPr id="18" name="Text 11"/>
          <p:cNvSpPr/>
          <p:nvPr/>
        </p:nvSpPr>
        <p:spPr>
          <a:xfrm>
            <a:off x="4846320" y="2615184"/>
            <a:ext cx="3657600" cy="1737360"/>
          </a:xfrm>
          <a:prstGeom prst="rect">
            <a:avLst/>
          </a:prstGeom>
          <a:noFill/>
          <a:ln/>
        </p:spPr>
        <p:txBody>
          <a:bodyPr wrap="square" rtlCol="0" anchor="t"/>
          <a:lstStyle/>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仕様・修正回数を発注時に明確化</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変更時は内容・追加報酬・納期を協議</a:t>
            </a:r>
            <a:endParaRPr lang="en-US" sz="1200" dirty="0"/>
          </a:p>
          <a:p>
            <a:pPr marL="152400" indent="-152400">
              <a:spcAft>
                <a:spcPts val="800"/>
              </a:spcAft>
              <a:buSzPct val="100000"/>
              <a:buChar char="•"/>
            </a:pPr>
            <a:r>
              <a:rPr lang="en-US" sz="1200" dirty="0">
                <a:solidFill>
                  <a:srgbClr val="263238"/>
                </a:solidFill>
                <a:latin typeface="Meiryo" pitchFamily="34" charset="0"/>
                <a:ea typeface="Meiryo" pitchFamily="34" charset="-122"/>
                <a:cs typeface="Meiryo" pitchFamily="34" charset="-120"/>
              </a:rPr>
              <a:t>合意内容を記録する</a:t>
            </a:r>
            <a:endParaRPr lang="en-US" sz="1200" dirty="0"/>
          </a:p>
        </p:txBody>
      </p:sp>
      <p:sp>
        <p:nvSpPr>
          <p:cNvPr id="19" name="Text 12"/>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0" name="Text 13"/>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19</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58A3A"/>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RECRUITMENT</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募集情報の的確表示（第12条）</a:t>
            </a:r>
            <a:endParaRPr lang="en-US" sz="2500" dirty="0"/>
          </a:p>
        </p:txBody>
      </p:sp>
      <p:sp>
        <p:nvSpPr>
          <p:cNvPr id="6" name="Shape 3"/>
          <p:cNvSpPr/>
          <p:nvPr/>
        </p:nvSpPr>
        <p:spPr>
          <a:xfrm>
            <a:off x="457200" y="1152144"/>
            <a:ext cx="8229600" cy="713232"/>
          </a:xfrm>
          <a:prstGeom prst="roundRect">
            <a:avLst>
              <a:gd name="adj" fmla="val 8974"/>
            </a:avLst>
          </a:prstGeom>
          <a:solidFill>
            <a:srgbClr val="F4EEDF"/>
          </a:solidFill>
          <a:ln/>
          <a:effectLst>
            <a:outerShdw sx="100000" sy="100000" kx="0" ky="0" algn="bl" rotWithShape="0" blurRad="76200" dist="25400" dir="5400000">
              <a:srgbClr val="AAB4BE">
                <a:alpha val="22000"/>
              </a:srgbClr>
            </a:outerShdw>
          </a:effectLst>
        </p:spPr>
      </p:sp>
      <p:sp>
        <p:nvSpPr>
          <p:cNvPr id="7" name="Text 4"/>
          <p:cNvSpPr/>
          <p:nvPr/>
        </p:nvSpPr>
        <p:spPr>
          <a:xfrm>
            <a:off x="658368" y="1188720"/>
            <a:ext cx="7863840" cy="658368"/>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広告・SNS・求人媒体・クラウドソーシング等で委託先を募集する際は、虚偽・誤解を生じさせる表示をせず、正確かつ最新の内容に保ちます。</a:t>
            </a:r>
            <a:endParaRPr lang="en-US" sz="1250" dirty="0"/>
          </a:p>
        </p:txBody>
      </p:sp>
      <p:sp>
        <p:nvSpPr>
          <p:cNvPr id="8" name="Shape 5"/>
          <p:cNvSpPr/>
          <p:nvPr/>
        </p:nvSpPr>
        <p:spPr>
          <a:xfrm>
            <a:off x="457200" y="1975104"/>
            <a:ext cx="4041648" cy="1883664"/>
          </a:xfrm>
          <a:prstGeom prst="roundRect">
            <a:avLst>
              <a:gd name="adj" fmla="val 3398"/>
            </a:avLst>
          </a:prstGeom>
          <a:solidFill>
            <a:srgbClr val="FFFFFF"/>
          </a:solidFill>
          <a:ln/>
          <a:effectLst>
            <a:outerShdw sx="100000" sy="100000" kx="0" ky="0" algn="bl" rotWithShape="0" blurRad="88900" dist="38100" dir="5400000">
              <a:srgbClr val="9AA7B2">
                <a:alpha val="28000"/>
              </a:srgbClr>
            </a:outerShdw>
          </a:effectLst>
        </p:spPr>
      </p:sp>
      <p:sp>
        <p:nvSpPr>
          <p:cNvPr id="9" name="Text 6"/>
          <p:cNvSpPr/>
          <p:nvPr/>
        </p:nvSpPr>
        <p:spPr>
          <a:xfrm>
            <a:off x="658368" y="2103120"/>
            <a:ext cx="3840480" cy="274320"/>
          </a:xfrm>
          <a:prstGeom prst="rect">
            <a:avLst/>
          </a:prstGeom>
          <a:noFill/>
          <a:ln/>
        </p:spPr>
        <p:txBody>
          <a:bodyPr wrap="square" rtlCol="0" anchor="ctr"/>
          <a:lstStyle/>
          <a:p>
            <a:pPr indent="0" marL="0">
              <a:buNone/>
            </a:pPr>
            <a:r>
              <a:rPr lang="en-US" sz="1100" b="1" dirty="0">
                <a:solidFill>
                  <a:srgbClr val="B58A3A"/>
                </a:solidFill>
                <a:latin typeface="Meiryo" pitchFamily="34" charset="0"/>
                <a:ea typeface="Meiryo" pitchFamily="34" charset="-122"/>
                <a:cs typeface="Meiryo" pitchFamily="34" charset="-120"/>
              </a:rPr>
              <a:t>正確に示す主な項目（指針・公的資料上）</a:t>
            </a:r>
            <a:endParaRPr lang="en-US" sz="1100" dirty="0"/>
          </a:p>
        </p:txBody>
      </p:sp>
      <p:sp>
        <p:nvSpPr>
          <p:cNvPr id="10" name="Text 7"/>
          <p:cNvSpPr/>
          <p:nvPr/>
        </p:nvSpPr>
        <p:spPr>
          <a:xfrm>
            <a:off x="658368" y="2432304"/>
            <a:ext cx="3657600" cy="1371600"/>
          </a:xfrm>
          <a:prstGeom prst="rect">
            <a:avLst/>
          </a:prstGeom>
          <a:noFill/>
          <a:ln/>
        </p:spPr>
        <p:txBody>
          <a:bodyPr wrap="square" rtlCol="0" anchor="t"/>
          <a:lstStyle/>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氏名又は名称／住所／連絡先</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業務の内容</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業務に従事する場所</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報酬</a:t>
            </a:r>
            <a:endParaRPr lang="en-US" sz="1200" dirty="0"/>
          </a:p>
        </p:txBody>
      </p:sp>
      <p:sp>
        <p:nvSpPr>
          <p:cNvPr id="11" name="Shape 8"/>
          <p:cNvSpPr/>
          <p:nvPr/>
        </p:nvSpPr>
        <p:spPr>
          <a:xfrm>
            <a:off x="4645152" y="1975104"/>
            <a:ext cx="4041648" cy="1883664"/>
          </a:xfrm>
          <a:prstGeom prst="roundRect">
            <a:avLst>
              <a:gd name="adj" fmla="val 3398"/>
            </a:avLst>
          </a:prstGeom>
          <a:solidFill>
            <a:srgbClr val="FBE9E7"/>
          </a:solidFill>
          <a:ln/>
          <a:effectLst>
            <a:outerShdw sx="100000" sy="100000" kx="0" ky="0" algn="bl" rotWithShape="0" blurRad="76200" dist="25400" dir="5400000">
              <a:srgbClr val="AAB4BE">
                <a:alpha val="22000"/>
              </a:srgbClr>
            </a:outerShdw>
          </a:effectLst>
        </p:spPr>
      </p:sp>
      <p:pic>
        <p:nvPicPr>
          <p:cNvPr id="12" name="Image 1" descr="preencoded.png">    </p:cNvPr>
          <p:cNvPicPr>
            <a:picLocks noChangeAspect="1"/>
          </p:cNvPicPr>
          <p:nvPr/>
        </p:nvPicPr>
        <p:blipFill>
          <a:blip r:embed="rId2"/>
          <a:stretch>
            <a:fillRect/>
          </a:stretch>
        </p:blipFill>
        <p:spPr>
          <a:xfrm>
            <a:off x="4846320" y="2103120"/>
            <a:ext cx="274320" cy="274320"/>
          </a:xfrm>
          <a:prstGeom prst="rect">
            <a:avLst/>
          </a:prstGeom>
        </p:spPr>
      </p:pic>
      <p:sp>
        <p:nvSpPr>
          <p:cNvPr id="13" name="Text 9"/>
          <p:cNvSpPr/>
          <p:nvPr/>
        </p:nvSpPr>
        <p:spPr>
          <a:xfrm>
            <a:off x="5193792" y="2103120"/>
            <a:ext cx="3383280" cy="274320"/>
          </a:xfrm>
          <a:prstGeom prst="rect">
            <a:avLst/>
          </a:prstGeom>
          <a:noFill/>
          <a:ln/>
        </p:spPr>
        <p:txBody>
          <a:bodyPr wrap="square" rtlCol="0" anchor="ctr"/>
          <a:lstStyle/>
          <a:p>
            <a:pPr indent="0" marL="0">
              <a:buNone/>
            </a:pPr>
            <a:r>
              <a:rPr lang="en-US" sz="1150" b="1" dirty="0">
                <a:solidFill>
                  <a:srgbClr val="B42318"/>
                </a:solidFill>
                <a:latin typeface="Meiryo" pitchFamily="34" charset="0"/>
                <a:ea typeface="Meiryo" pitchFamily="34" charset="-122"/>
                <a:cs typeface="Meiryo" pitchFamily="34" charset="-120"/>
              </a:rPr>
              <a:t>NG例</a:t>
            </a:r>
            <a:endParaRPr lang="en-US" sz="1150" dirty="0"/>
          </a:p>
        </p:txBody>
      </p:sp>
      <p:sp>
        <p:nvSpPr>
          <p:cNvPr id="14" name="Text 10"/>
          <p:cNvSpPr/>
          <p:nvPr/>
        </p:nvSpPr>
        <p:spPr>
          <a:xfrm>
            <a:off x="4846320" y="2432304"/>
            <a:ext cx="3657600" cy="1371600"/>
          </a:xfrm>
          <a:prstGeom prst="rect">
            <a:avLst/>
          </a:prstGeom>
          <a:noFill/>
          <a:ln/>
        </p:spPr>
        <p:txBody>
          <a:bodyPr wrap="square" rtlCol="0" anchor="t"/>
          <a:lstStyle/>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実際と異なる稼働・場所・報酬を表示</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実際より高額の報酬を表示</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古い募集を放置（更新しない）</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募集と実際の条件が違うのに未説明</a:t>
            </a:r>
            <a:endParaRPr lang="en-US" sz="1100" dirty="0"/>
          </a:p>
        </p:txBody>
      </p:sp>
      <p:sp>
        <p:nvSpPr>
          <p:cNvPr id="15" name="Shape 11"/>
          <p:cNvSpPr/>
          <p:nvPr/>
        </p:nvSpPr>
        <p:spPr>
          <a:xfrm>
            <a:off x="457200" y="3968496"/>
            <a:ext cx="8229600" cy="457200"/>
          </a:xfrm>
          <a:prstGeom prst="roundRect">
            <a:avLst>
              <a:gd name="adj" fmla="val 14000"/>
            </a:avLst>
          </a:prstGeom>
          <a:solidFill>
            <a:srgbClr val="E9EEF3"/>
          </a:solidFill>
          <a:ln/>
        </p:spPr>
      </p:sp>
      <p:sp>
        <p:nvSpPr>
          <p:cNvPr id="16" name="Text 12"/>
          <p:cNvSpPr/>
          <p:nvPr/>
        </p:nvSpPr>
        <p:spPr>
          <a:xfrm>
            <a:off x="658368" y="3968496"/>
            <a:ext cx="7863840" cy="457200"/>
          </a:xfrm>
          <a:prstGeom prst="rect">
            <a:avLst/>
          </a:prstGeom>
          <a:noFill/>
          <a:ln/>
        </p:spPr>
        <p:txBody>
          <a:bodyPr wrap="square" rtlCol="0" anchor="ctr"/>
          <a:lstStyle/>
          <a:p>
            <a:pPr indent="0" marL="0">
              <a:buNone/>
            </a:pPr>
            <a:r>
              <a:rPr lang="en-US" sz="1100" i="1" dirty="0">
                <a:solidFill>
                  <a:srgbClr val="16314F"/>
                </a:solidFill>
                <a:latin typeface="Meiryo" pitchFamily="34" charset="0"/>
                <a:ea typeface="Meiryo" pitchFamily="34" charset="-122"/>
                <a:cs typeface="Meiryo" pitchFamily="34" charset="-120"/>
              </a:rPr>
              <a:t>採用・募集部門だけでなく発注部門も関係。条件が変わったら明確に説明し記録する。</a:t>
            </a:r>
            <a:endParaRPr lang="en-US" sz="1100" dirty="0"/>
          </a:p>
        </p:txBody>
      </p:sp>
      <p:sp>
        <p:nvSpPr>
          <p:cNvPr id="17" name="Text 13"/>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8" name="Text 14"/>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16314F"/>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HARASSMENT</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ハラスメント対策の体制整備（第14条）</a:t>
            </a:r>
            <a:endParaRPr lang="en-US" sz="2500" dirty="0"/>
          </a:p>
        </p:txBody>
      </p:sp>
      <p:sp>
        <p:nvSpPr>
          <p:cNvPr id="6" name="Shape 3"/>
          <p:cNvSpPr/>
          <p:nvPr/>
        </p:nvSpPr>
        <p:spPr>
          <a:xfrm>
            <a:off x="457200" y="1152144"/>
            <a:ext cx="8229600" cy="676656"/>
          </a:xfrm>
          <a:prstGeom prst="roundRect">
            <a:avLst>
              <a:gd name="adj" fmla="val 9459"/>
            </a:avLst>
          </a:prstGeom>
          <a:solidFill>
            <a:srgbClr val="E9EEF3"/>
          </a:solidFill>
          <a:ln/>
          <a:effectLst>
            <a:outerShdw sx="100000" sy="100000" kx="0" ky="0" algn="bl" rotWithShape="0" blurRad="76200" dist="25400" dir="5400000">
              <a:srgbClr val="AAB4BE">
                <a:alpha val="22000"/>
              </a:srgbClr>
            </a:outerShdw>
          </a:effectLst>
        </p:spPr>
      </p:sp>
      <p:sp>
        <p:nvSpPr>
          <p:cNvPr id="7" name="Text 4"/>
          <p:cNvSpPr/>
          <p:nvPr/>
        </p:nvSpPr>
        <p:spPr>
          <a:xfrm>
            <a:off x="658368" y="1188720"/>
            <a:ext cx="7863840" cy="621792"/>
          </a:xfrm>
          <a:prstGeom prst="rect">
            <a:avLst/>
          </a:prstGeom>
          <a:noFill/>
          <a:ln/>
        </p:spPr>
        <p:txBody>
          <a:bodyPr wrap="square" rtlCol="0" anchor="ctr"/>
          <a:lstStyle/>
          <a:p>
            <a:pPr indent="0" marL="0">
              <a:buNone/>
            </a:pPr>
            <a:r>
              <a:rPr lang="en-US" sz="1200" dirty="0">
                <a:solidFill>
                  <a:srgbClr val="263238"/>
                </a:solidFill>
                <a:latin typeface="Meiryo" pitchFamily="34" charset="0"/>
                <a:ea typeface="Meiryo" pitchFamily="34" charset="-122"/>
                <a:cs typeface="Meiryo" pitchFamily="34" charset="-120"/>
              </a:rPr>
              <a:t>フリーランス（特定受託業務従事者）へのセクハラ・パワハラ・妊娠出産育児介護等に関するハラスメントを防ぐため、相談対応等の体制整備が義務です。</a:t>
            </a:r>
            <a:endParaRPr lang="en-US" sz="1200" dirty="0"/>
          </a:p>
        </p:txBody>
      </p:sp>
      <p:sp>
        <p:nvSpPr>
          <p:cNvPr id="8" name="Shape 5"/>
          <p:cNvSpPr/>
          <p:nvPr/>
        </p:nvSpPr>
        <p:spPr>
          <a:xfrm>
            <a:off x="457200" y="1938528"/>
            <a:ext cx="4041648"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9" name="Shape 6"/>
          <p:cNvSpPr/>
          <p:nvPr/>
        </p:nvSpPr>
        <p:spPr>
          <a:xfrm>
            <a:off x="603504" y="2103120"/>
            <a:ext cx="365760" cy="365760"/>
          </a:xfrm>
          <a:prstGeom prst="ellipse">
            <a:avLst/>
          </a:prstGeom>
          <a:solidFill>
            <a:srgbClr val="16314F"/>
          </a:solidFill>
          <a:ln/>
        </p:spPr>
      </p:sp>
      <p:pic>
        <p:nvPicPr>
          <p:cNvPr id="10" name="Image 1" descr="preencoded.png">    </p:cNvPr>
          <p:cNvPicPr>
            <a:picLocks noChangeAspect="1"/>
          </p:cNvPicPr>
          <p:nvPr/>
        </p:nvPicPr>
        <p:blipFill>
          <a:blip r:embed="rId2"/>
          <a:stretch>
            <a:fillRect/>
          </a:stretch>
        </p:blipFill>
        <p:spPr>
          <a:xfrm>
            <a:off x="698602" y="2198218"/>
            <a:ext cx="175565" cy="175565"/>
          </a:xfrm>
          <a:prstGeom prst="rect">
            <a:avLst/>
          </a:prstGeom>
        </p:spPr>
      </p:pic>
      <p:sp>
        <p:nvSpPr>
          <p:cNvPr id="11" name="Text 7"/>
          <p:cNvSpPr/>
          <p:nvPr/>
        </p:nvSpPr>
        <p:spPr>
          <a:xfrm>
            <a:off x="1060704" y="2011680"/>
            <a:ext cx="32918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相談窓口の整備</a:t>
            </a:r>
            <a:endParaRPr lang="en-US" sz="1200" dirty="0"/>
          </a:p>
        </p:txBody>
      </p:sp>
      <p:sp>
        <p:nvSpPr>
          <p:cNvPr id="12" name="Text 8"/>
          <p:cNvSpPr/>
          <p:nvPr/>
        </p:nvSpPr>
        <p:spPr>
          <a:xfrm>
            <a:off x="1060704" y="2286000"/>
            <a:ext cx="3291840" cy="274320"/>
          </a:xfrm>
          <a:prstGeom prst="rect">
            <a:avLst/>
          </a:prstGeom>
          <a:noFill/>
          <a:ln/>
        </p:spPr>
        <p:txBody>
          <a:bodyPr wrap="square" rtlCol="0" anchor="ctr"/>
          <a:lstStyle/>
          <a:p>
            <a:pPr indent="0" marL="0">
              <a:buNone/>
            </a:pPr>
            <a:r>
              <a:rPr lang="en-US" sz="1000" dirty="0">
                <a:solidFill>
                  <a:srgbClr val="5B6770"/>
                </a:solidFill>
                <a:latin typeface="Meiryo" pitchFamily="34" charset="0"/>
                <a:ea typeface="Meiryo" pitchFamily="34" charset="-122"/>
                <a:cs typeface="Meiryo" pitchFamily="34" charset="-120"/>
              </a:rPr>
              <a:t>フリーランスも相談できる窓口を用意し周知</a:t>
            </a:r>
            <a:endParaRPr lang="en-US" sz="1000" dirty="0"/>
          </a:p>
        </p:txBody>
      </p:sp>
      <p:sp>
        <p:nvSpPr>
          <p:cNvPr id="13" name="Shape 9"/>
          <p:cNvSpPr/>
          <p:nvPr/>
        </p:nvSpPr>
        <p:spPr>
          <a:xfrm>
            <a:off x="4645152" y="1938528"/>
            <a:ext cx="4041648"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14" name="Shape 10"/>
          <p:cNvSpPr/>
          <p:nvPr/>
        </p:nvSpPr>
        <p:spPr>
          <a:xfrm>
            <a:off x="4791456" y="2103120"/>
            <a:ext cx="365760" cy="365760"/>
          </a:xfrm>
          <a:prstGeom prst="ellipse">
            <a:avLst/>
          </a:prstGeom>
          <a:solidFill>
            <a:srgbClr val="16314F"/>
          </a:solidFill>
          <a:ln/>
        </p:spPr>
      </p:sp>
      <p:pic>
        <p:nvPicPr>
          <p:cNvPr id="15" name="Image 2" descr="preencoded.png">    </p:cNvPr>
          <p:cNvPicPr>
            <a:picLocks noChangeAspect="1"/>
          </p:cNvPicPr>
          <p:nvPr/>
        </p:nvPicPr>
        <p:blipFill>
          <a:blip r:embed="rId3"/>
          <a:stretch>
            <a:fillRect/>
          </a:stretch>
        </p:blipFill>
        <p:spPr>
          <a:xfrm>
            <a:off x="4886554" y="2198218"/>
            <a:ext cx="175565" cy="175565"/>
          </a:xfrm>
          <a:prstGeom prst="rect">
            <a:avLst/>
          </a:prstGeom>
        </p:spPr>
      </p:pic>
      <p:sp>
        <p:nvSpPr>
          <p:cNvPr id="16" name="Text 11"/>
          <p:cNvSpPr/>
          <p:nvPr/>
        </p:nvSpPr>
        <p:spPr>
          <a:xfrm>
            <a:off x="5248656" y="2011680"/>
            <a:ext cx="32918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相談対応・再発防止</a:t>
            </a:r>
            <a:endParaRPr lang="en-US" sz="1200" dirty="0"/>
          </a:p>
        </p:txBody>
      </p:sp>
      <p:sp>
        <p:nvSpPr>
          <p:cNvPr id="17" name="Text 12"/>
          <p:cNvSpPr/>
          <p:nvPr/>
        </p:nvSpPr>
        <p:spPr>
          <a:xfrm>
            <a:off x="5248656" y="2286000"/>
            <a:ext cx="3291840" cy="274320"/>
          </a:xfrm>
          <a:prstGeom prst="rect">
            <a:avLst/>
          </a:prstGeom>
          <a:noFill/>
          <a:ln/>
        </p:spPr>
        <p:txBody>
          <a:bodyPr wrap="square" rtlCol="0" anchor="ctr"/>
          <a:lstStyle/>
          <a:p>
            <a:pPr indent="0" marL="0">
              <a:buNone/>
            </a:pPr>
            <a:r>
              <a:rPr lang="en-US" sz="1000" dirty="0">
                <a:solidFill>
                  <a:srgbClr val="5B6770"/>
                </a:solidFill>
                <a:latin typeface="Meiryo" pitchFamily="34" charset="0"/>
                <a:ea typeface="Meiryo" pitchFamily="34" charset="-122"/>
                <a:cs typeface="Meiryo" pitchFamily="34" charset="-120"/>
              </a:rPr>
              <a:t>事実確認、適切な対応、再発防止</a:t>
            </a:r>
            <a:endParaRPr lang="en-US" sz="1000" dirty="0"/>
          </a:p>
        </p:txBody>
      </p:sp>
      <p:sp>
        <p:nvSpPr>
          <p:cNvPr id="18" name="Shape 13"/>
          <p:cNvSpPr/>
          <p:nvPr/>
        </p:nvSpPr>
        <p:spPr>
          <a:xfrm>
            <a:off x="457200" y="2706624"/>
            <a:ext cx="4041648"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19" name="Shape 14"/>
          <p:cNvSpPr/>
          <p:nvPr/>
        </p:nvSpPr>
        <p:spPr>
          <a:xfrm>
            <a:off x="603504" y="2871216"/>
            <a:ext cx="365760" cy="365760"/>
          </a:xfrm>
          <a:prstGeom prst="ellipse">
            <a:avLst/>
          </a:prstGeom>
          <a:solidFill>
            <a:srgbClr val="16314F"/>
          </a:solidFill>
          <a:ln/>
        </p:spPr>
      </p:sp>
      <p:pic>
        <p:nvPicPr>
          <p:cNvPr id="20" name="Image 3" descr="preencoded.png">    </p:cNvPr>
          <p:cNvPicPr>
            <a:picLocks noChangeAspect="1"/>
          </p:cNvPicPr>
          <p:nvPr/>
        </p:nvPicPr>
        <p:blipFill>
          <a:blip r:embed="rId4"/>
          <a:stretch>
            <a:fillRect/>
          </a:stretch>
        </p:blipFill>
        <p:spPr>
          <a:xfrm>
            <a:off x="698602" y="2966314"/>
            <a:ext cx="175565" cy="175565"/>
          </a:xfrm>
          <a:prstGeom prst="rect">
            <a:avLst/>
          </a:prstGeom>
        </p:spPr>
      </p:pic>
      <p:sp>
        <p:nvSpPr>
          <p:cNvPr id="21" name="Text 15"/>
          <p:cNvSpPr/>
          <p:nvPr/>
        </p:nvSpPr>
        <p:spPr>
          <a:xfrm>
            <a:off x="1060704" y="2779776"/>
            <a:ext cx="32918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プライバシー保護</a:t>
            </a:r>
            <a:endParaRPr lang="en-US" sz="1200" dirty="0"/>
          </a:p>
        </p:txBody>
      </p:sp>
      <p:sp>
        <p:nvSpPr>
          <p:cNvPr id="22" name="Text 16"/>
          <p:cNvSpPr/>
          <p:nvPr/>
        </p:nvSpPr>
        <p:spPr>
          <a:xfrm>
            <a:off x="1060704" y="3054096"/>
            <a:ext cx="3291840" cy="274320"/>
          </a:xfrm>
          <a:prstGeom prst="rect">
            <a:avLst/>
          </a:prstGeom>
          <a:noFill/>
          <a:ln/>
        </p:spPr>
        <p:txBody>
          <a:bodyPr wrap="square" rtlCol="0" anchor="ctr"/>
          <a:lstStyle/>
          <a:p>
            <a:pPr indent="0" marL="0">
              <a:buNone/>
            </a:pPr>
            <a:r>
              <a:rPr lang="en-US" sz="1000" dirty="0">
                <a:solidFill>
                  <a:srgbClr val="5B6770"/>
                </a:solidFill>
                <a:latin typeface="Meiryo" pitchFamily="34" charset="0"/>
                <a:ea typeface="Meiryo" pitchFamily="34" charset="-122"/>
                <a:cs typeface="Meiryo" pitchFamily="34" charset="-120"/>
              </a:rPr>
              <a:t>相談者の情報は必要最小限で共有</a:t>
            </a:r>
            <a:endParaRPr lang="en-US" sz="1000" dirty="0"/>
          </a:p>
        </p:txBody>
      </p:sp>
      <p:sp>
        <p:nvSpPr>
          <p:cNvPr id="23" name="Shape 17"/>
          <p:cNvSpPr/>
          <p:nvPr/>
        </p:nvSpPr>
        <p:spPr>
          <a:xfrm>
            <a:off x="4645152" y="2706624"/>
            <a:ext cx="4041648" cy="676656"/>
          </a:xfrm>
          <a:prstGeom prst="roundRect">
            <a:avLst>
              <a:gd name="adj" fmla="val 9459"/>
            </a:avLst>
          </a:prstGeom>
          <a:solidFill>
            <a:srgbClr val="FFFFFF"/>
          </a:solidFill>
          <a:ln/>
          <a:effectLst>
            <a:outerShdw sx="100000" sy="100000" kx="0" ky="0" algn="bl" rotWithShape="0" blurRad="76200" dist="25400" dir="5400000">
              <a:srgbClr val="AAB4BE">
                <a:alpha val="22000"/>
              </a:srgbClr>
            </a:outerShdw>
          </a:effectLst>
        </p:spPr>
      </p:sp>
      <p:sp>
        <p:nvSpPr>
          <p:cNvPr id="24" name="Shape 18"/>
          <p:cNvSpPr/>
          <p:nvPr/>
        </p:nvSpPr>
        <p:spPr>
          <a:xfrm>
            <a:off x="4791456" y="2871216"/>
            <a:ext cx="365760" cy="365760"/>
          </a:xfrm>
          <a:prstGeom prst="ellipse">
            <a:avLst/>
          </a:prstGeom>
          <a:solidFill>
            <a:srgbClr val="16314F"/>
          </a:solidFill>
          <a:ln/>
        </p:spPr>
      </p:sp>
      <p:pic>
        <p:nvPicPr>
          <p:cNvPr id="25" name="Image 4" descr="preencoded.png">    </p:cNvPr>
          <p:cNvPicPr>
            <a:picLocks noChangeAspect="1"/>
          </p:cNvPicPr>
          <p:nvPr/>
        </p:nvPicPr>
        <p:blipFill>
          <a:blip r:embed="rId5"/>
          <a:stretch>
            <a:fillRect/>
          </a:stretch>
        </p:blipFill>
        <p:spPr>
          <a:xfrm>
            <a:off x="4886554" y="2966314"/>
            <a:ext cx="175565" cy="175565"/>
          </a:xfrm>
          <a:prstGeom prst="rect">
            <a:avLst/>
          </a:prstGeom>
        </p:spPr>
      </p:pic>
      <p:sp>
        <p:nvSpPr>
          <p:cNvPr id="26" name="Text 19"/>
          <p:cNvSpPr/>
          <p:nvPr/>
        </p:nvSpPr>
        <p:spPr>
          <a:xfrm>
            <a:off x="5248656" y="2779776"/>
            <a:ext cx="32918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不利益取扱いの防止</a:t>
            </a:r>
            <a:endParaRPr lang="en-US" sz="1200" dirty="0"/>
          </a:p>
        </p:txBody>
      </p:sp>
      <p:sp>
        <p:nvSpPr>
          <p:cNvPr id="27" name="Text 20"/>
          <p:cNvSpPr/>
          <p:nvPr/>
        </p:nvSpPr>
        <p:spPr>
          <a:xfrm>
            <a:off x="5248656" y="3054096"/>
            <a:ext cx="3291840" cy="274320"/>
          </a:xfrm>
          <a:prstGeom prst="rect">
            <a:avLst/>
          </a:prstGeom>
          <a:noFill/>
          <a:ln/>
        </p:spPr>
        <p:txBody>
          <a:bodyPr wrap="square" rtlCol="0" anchor="ctr"/>
          <a:lstStyle/>
          <a:p>
            <a:pPr indent="0" marL="0">
              <a:buNone/>
            </a:pPr>
            <a:r>
              <a:rPr lang="en-US" sz="1000" dirty="0">
                <a:solidFill>
                  <a:srgbClr val="5B6770"/>
                </a:solidFill>
                <a:latin typeface="Meiryo" pitchFamily="34" charset="0"/>
                <a:ea typeface="Meiryo" pitchFamily="34" charset="-122"/>
                <a:cs typeface="Meiryo" pitchFamily="34" charset="-120"/>
              </a:rPr>
              <a:t>相談等を理由に契約解除・取引停止等をしない</a:t>
            </a:r>
            <a:endParaRPr lang="en-US" sz="1000" dirty="0"/>
          </a:p>
        </p:txBody>
      </p:sp>
      <p:sp>
        <p:nvSpPr>
          <p:cNvPr id="28" name="Shape 21"/>
          <p:cNvSpPr/>
          <p:nvPr/>
        </p:nvSpPr>
        <p:spPr>
          <a:xfrm>
            <a:off x="457200" y="3474720"/>
            <a:ext cx="8229600" cy="457200"/>
          </a:xfrm>
          <a:prstGeom prst="roundRect">
            <a:avLst>
              <a:gd name="adj" fmla="val 14000"/>
            </a:avLst>
          </a:prstGeom>
          <a:solidFill>
            <a:srgbClr val="F4EEDF"/>
          </a:solidFill>
          <a:ln w="12700">
            <a:solidFill>
              <a:srgbClr val="B58A3A"/>
            </a:solidFill>
            <a:prstDash val="solid"/>
          </a:ln>
        </p:spPr>
      </p:sp>
      <p:sp>
        <p:nvSpPr>
          <p:cNvPr id="29" name="Text 22"/>
          <p:cNvSpPr/>
          <p:nvPr/>
        </p:nvSpPr>
        <p:spPr>
          <a:xfrm>
            <a:off x="658368" y="3474720"/>
            <a:ext cx="7863840" cy="457200"/>
          </a:xfrm>
          <a:prstGeom prst="rect">
            <a:avLst/>
          </a:prstGeom>
          <a:noFill/>
          <a:ln/>
        </p:spPr>
        <p:txBody>
          <a:bodyPr wrap="square" rtlCol="0" anchor="ctr"/>
          <a:lstStyle/>
          <a:p>
            <a:pPr indent="0" marL="0">
              <a:buNone/>
            </a:pPr>
            <a:r>
              <a:rPr lang="en-US" sz="1100" i="1" dirty="0">
                <a:solidFill>
                  <a:srgbClr val="16314F"/>
                </a:solidFill>
                <a:latin typeface="Meiryo" pitchFamily="34" charset="0"/>
                <a:ea typeface="Meiryo" pitchFamily="34" charset="-122"/>
                <a:cs typeface="Meiryo" pitchFamily="34" charset="-120"/>
              </a:rPr>
              <a:t>相談はその場で握りつぶさず、正規窓口へつなぐ。ハラスメントの詳細は第5・6回で学びます。</a:t>
            </a:r>
            <a:endParaRPr lang="en-US" sz="1100" dirty="0"/>
          </a:p>
        </p:txBody>
      </p:sp>
      <p:sp>
        <p:nvSpPr>
          <p:cNvPr id="30" name="Text 23"/>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1" name="Text 24"/>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21</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58A3A"/>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WORK-LIFE</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育児介護等との両立配慮（第13条）</a:t>
            </a:r>
            <a:endParaRPr lang="en-US" sz="2500" dirty="0"/>
          </a:p>
        </p:txBody>
      </p:sp>
      <p:sp>
        <p:nvSpPr>
          <p:cNvPr id="6" name="Shape 3"/>
          <p:cNvSpPr/>
          <p:nvPr/>
        </p:nvSpPr>
        <p:spPr>
          <a:xfrm>
            <a:off x="457200" y="1152144"/>
            <a:ext cx="4041648" cy="1371600"/>
          </a:xfrm>
          <a:prstGeom prst="roundRect">
            <a:avLst>
              <a:gd name="adj" fmla="val 4667"/>
            </a:avLst>
          </a:prstGeom>
          <a:solidFill>
            <a:srgbClr val="F4EEDF"/>
          </a:solidFill>
          <a:ln/>
          <a:effectLst>
            <a:outerShdw sx="100000" sy="100000" kx="0" ky="0" algn="bl" rotWithShape="0" blurRad="76200" dist="25400" dir="5400000">
              <a:srgbClr val="AAB4BE">
                <a:alpha val="22000"/>
              </a:srgbClr>
            </a:outerShdw>
          </a:effectLst>
        </p:spPr>
      </p:sp>
      <p:sp>
        <p:nvSpPr>
          <p:cNvPr id="7" name="Text 4"/>
          <p:cNvSpPr/>
          <p:nvPr/>
        </p:nvSpPr>
        <p:spPr>
          <a:xfrm>
            <a:off x="658368" y="1280160"/>
            <a:ext cx="3657600" cy="274320"/>
          </a:xfrm>
          <a:prstGeom prst="rect">
            <a:avLst/>
          </a:prstGeom>
          <a:noFill/>
          <a:ln/>
        </p:spPr>
        <p:txBody>
          <a:bodyPr wrap="square" rtlCol="0" anchor="ctr"/>
          <a:lstStyle/>
          <a:p>
            <a:pPr indent="0" marL="0">
              <a:buNone/>
            </a:pPr>
            <a:r>
              <a:rPr lang="en-US" sz="1250" b="1" dirty="0">
                <a:solidFill>
                  <a:srgbClr val="B58A3A"/>
                </a:solidFill>
                <a:latin typeface="Meiryo" pitchFamily="34" charset="0"/>
                <a:ea typeface="Meiryo" pitchFamily="34" charset="-122"/>
                <a:cs typeface="Meiryo" pitchFamily="34" charset="-120"/>
              </a:rPr>
              <a:t>6か月以上の業務委託</a:t>
            </a:r>
            <a:endParaRPr lang="en-US" sz="1250" dirty="0"/>
          </a:p>
        </p:txBody>
      </p:sp>
      <p:sp>
        <p:nvSpPr>
          <p:cNvPr id="8" name="Text 5"/>
          <p:cNvSpPr/>
          <p:nvPr/>
        </p:nvSpPr>
        <p:spPr>
          <a:xfrm>
            <a:off x="658368" y="1572768"/>
            <a:ext cx="3657600" cy="877824"/>
          </a:xfrm>
          <a:prstGeom prst="rect">
            <a:avLst/>
          </a:prstGeom>
          <a:noFill/>
          <a:ln/>
        </p:spPr>
        <p:txBody>
          <a:bodyPr wrap="square" rtlCol="0" anchor="t"/>
          <a:lstStyle/>
          <a:p>
            <a:pPr indent="0" marL="0">
              <a:buNone/>
            </a:pPr>
            <a:r>
              <a:rPr lang="en-US" sz="1150" dirty="0">
                <a:solidFill>
                  <a:srgbClr val="263238"/>
                </a:solidFill>
                <a:latin typeface="Meiryo" pitchFamily="34" charset="0"/>
                <a:ea typeface="Meiryo" pitchFamily="34" charset="-122"/>
                <a:cs typeface="Meiryo" pitchFamily="34" charset="-120"/>
              </a:rPr>
              <a:t>妊娠・出産・育児・介護と両立できるよう、申出に応じ必要な配慮をしなければならない（義務）。</a:t>
            </a:r>
            <a:endParaRPr lang="en-US" sz="1150" dirty="0"/>
          </a:p>
        </p:txBody>
      </p:sp>
      <p:sp>
        <p:nvSpPr>
          <p:cNvPr id="9" name="Shape 6"/>
          <p:cNvSpPr/>
          <p:nvPr/>
        </p:nvSpPr>
        <p:spPr>
          <a:xfrm>
            <a:off x="4645152" y="1152144"/>
            <a:ext cx="4041648" cy="1371600"/>
          </a:xfrm>
          <a:prstGeom prst="roundRect">
            <a:avLst>
              <a:gd name="adj" fmla="val 4667"/>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4846320" y="1280160"/>
            <a:ext cx="3657600" cy="274320"/>
          </a:xfrm>
          <a:prstGeom prst="rect">
            <a:avLst/>
          </a:prstGeom>
          <a:noFill/>
          <a:ln/>
        </p:spPr>
        <p:txBody>
          <a:bodyPr wrap="square" rtlCol="0" anchor="ctr"/>
          <a:lstStyle/>
          <a:p>
            <a:pPr indent="0" marL="0">
              <a:buNone/>
            </a:pPr>
            <a:r>
              <a:rPr lang="en-US" sz="1250" b="1" dirty="0">
                <a:solidFill>
                  <a:srgbClr val="16314F"/>
                </a:solidFill>
                <a:latin typeface="Meiryo" pitchFamily="34" charset="0"/>
                <a:ea typeface="Meiryo" pitchFamily="34" charset="-122"/>
                <a:cs typeface="Meiryo" pitchFamily="34" charset="-120"/>
              </a:rPr>
              <a:t>6か月未満の業務委託</a:t>
            </a:r>
            <a:endParaRPr lang="en-US" sz="1250" dirty="0"/>
          </a:p>
        </p:txBody>
      </p:sp>
      <p:sp>
        <p:nvSpPr>
          <p:cNvPr id="11" name="Text 8"/>
          <p:cNvSpPr/>
          <p:nvPr/>
        </p:nvSpPr>
        <p:spPr>
          <a:xfrm>
            <a:off x="4846320" y="1572768"/>
            <a:ext cx="3657600" cy="877824"/>
          </a:xfrm>
          <a:prstGeom prst="rect">
            <a:avLst/>
          </a:prstGeom>
          <a:noFill/>
          <a:ln/>
        </p:spPr>
        <p:txBody>
          <a:bodyPr wrap="square" rtlCol="0" anchor="t"/>
          <a:lstStyle/>
          <a:p>
            <a:pPr indent="0" marL="0">
              <a:buNone/>
            </a:pPr>
            <a:r>
              <a:rPr lang="en-US" sz="1150" dirty="0">
                <a:solidFill>
                  <a:srgbClr val="263238"/>
                </a:solidFill>
                <a:latin typeface="Meiryo" pitchFamily="34" charset="0"/>
                <a:ea typeface="Meiryo" pitchFamily="34" charset="-122"/>
                <a:cs typeface="Meiryo" pitchFamily="34" charset="-120"/>
              </a:rPr>
              <a:t>同様の配慮をするよう努めなければならない（努力義務）。</a:t>
            </a:r>
            <a:endParaRPr lang="en-US" sz="1150" dirty="0"/>
          </a:p>
        </p:txBody>
      </p:sp>
      <p:sp>
        <p:nvSpPr>
          <p:cNvPr id="12" name="Shape 9"/>
          <p:cNvSpPr/>
          <p:nvPr/>
        </p:nvSpPr>
        <p:spPr>
          <a:xfrm>
            <a:off x="457200" y="2651760"/>
            <a:ext cx="4041648" cy="1773936"/>
          </a:xfrm>
          <a:prstGeom prst="roundRect">
            <a:avLst>
              <a:gd name="adj" fmla="val 3608"/>
            </a:avLst>
          </a:prstGeom>
          <a:solidFill>
            <a:srgbClr val="FFFFFF"/>
          </a:solidFill>
          <a:ln/>
          <a:effectLst>
            <a:outerShdw sx="100000" sy="100000" kx="0" ky="0" algn="bl" rotWithShape="0" blurRad="88900" dist="38100" dir="5400000">
              <a:srgbClr val="9AA7B2">
                <a:alpha val="28000"/>
              </a:srgbClr>
            </a:outerShdw>
          </a:effectLst>
        </p:spPr>
      </p:sp>
      <p:sp>
        <p:nvSpPr>
          <p:cNvPr id="13" name="Text 10"/>
          <p:cNvSpPr/>
          <p:nvPr/>
        </p:nvSpPr>
        <p:spPr>
          <a:xfrm>
            <a:off x="658368" y="2779776"/>
            <a:ext cx="3657600" cy="274320"/>
          </a:xfrm>
          <a:prstGeom prst="rect">
            <a:avLst/>
          </a:prstGeom>
          <a:noFill/>
          <a:ln/>
        </p:spPr>
        <p:txBody>
          <a:bodyPr wrap="square" rtlCol="0" anchor="ctr"/>
          <a:lstStyle/>
          <a:p>
            <a:pPr indent="0" marL="0">
              <a:buNone/>
            </a:pPr>
            <a:r>
              <a:rPr lang="en-US" sz="1200" b="1" dirty="0">
                <a:solidFill>
                  <a:srgbClr val="B58A3A"/>
                </a:solidFill>
                <a:latin typeface="Meiryo" pitchFamily="34" charset="0"/>
                <a:ea typeface="Meiryo" pitchFamily="34" charset="-122"/>
                <a:cs typeface="Meiryo" pitchFamily="34" charset="-120"/>
              </a:rPr>
              <a:t>配慮の例</a:t>
            </a:r>
            <a:endParaRPr lang="en-US" sz="1200" dirty="0"/>
          </a:p>
        </p:txBody>
      </p:sp>
      <p:sp>
        <p:nvSpPr>
          <p:cNvPr id="14" name="Text 11"/>
          <p:cNvSpPr/>
          <p:nvPr/>
        </p:nvSpPr>
        <p:spPr>
          <a:xfrm>
            <a:off x="658368" y="3108960"/>
            <a:ext cx="3657600" cy="1280160"/>
          </a:xfrm>
          <a:prstGeom prst="rect">
            <a:avLst/>
          </a:prstGeom>
          <a:noFill/>
          <a:ln/>
        </p:spPr>
        <p:txBody>
          <a:bodyPr wrap="square" rtlCol="0" anchor="t"/>
          <a:lstStyle/>
          <a:p>
            <a:pPr marL="152400" indent="-1524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妊婦健診の時間確保</a:t>
            </a:r>
            <a:endParaRPr lang="en-US" sz="1150" dirty="0"/>
          </a:p>
          <a:p>
            <a:pPr marL="152400" indent="-1524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就業時間の短縮・オンライン化</a:t>
            </a:r>
            <a:endParaRPr lang="en-US" sz="1150" dirty="0"/>
          </a:p>
          <a:p>
            <a:pPr marL="152400" indent="-1524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急な体調不良時の対応を事前に取決め</a:t>
            </a:r>
            <a:endParaRPr lang="en-US" sz="1150" dirty="0"/>
          </a:p>
          <a:p>
            <a:pPr marL="152400" indent="-152400">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子の急病等での納期調整</a:t>
            </a:r>
            <a:endParaRPr lang="en-US" sz="1150" dirty="0"/>
          </a:p>
        </p:txBody>
      </p:sp>
      <p:sp>
        <p:nvSpPr>
          <p:cNvPr id="15" name="Shape 12"/>
          <p:cNvSpPr/>
          <p:nvPr/>
        </p:nvSpPr>
        <p:spPr>
          <a:xfrm>
            <a:off x="4645152" y="2651760"/>
            <a:ext cx="4041648" cy="1773936"/>
          </a:xfrm>
          <a:prstGeom prst="roundRect">
            <a:avLst>
              <a:gd name="adj" fmla="val 3608"/>
            </a:avLst>
          </a:prstGeom>
          <a:solidFill>
            <a:srgbClr val="E7F1EC"/>
          </a:solidFill>
          <a:ln/>
          <a:effectLst>
            <a:outerShdw sx="100000" sy="100000" kx="0" ky="0" algn="bl" rotWithShape="0" blurRad="76200" dist="25400" dir="5400000">
              <a:srgbClr val="AAB4BE">
                <a:alpha val="22000"/>
              </a:srgbClr>
            </a:outerShdw>
          </a:effectLst>
        </p:spPr>
      </p:sp>
      <p:sp>
        <p:nvSpPr>
          <p:cNvPr id="16" name="Text 13"/>
          <p:cNvSpPr/>
          <p:nvPr/>
        </p:nvSpPr>
        <p:spPr>
          <a:xfrm>
            <a:off x="4846320" y="2779776"/>
            <a:ext cx="3657600" cy="274320"/>
          </a:xfrm>
          <a:prstGeom prst="rect">
            <a:avLst/>
          </a:prstGeom>
          <a:noFill/>
          <a:ln/>
        </p:spPr>
        <p:txBody>
          <a:bodyPr wrap="square" rtlCol="0" anchor="ctr"/>
          <a:lstStyle/>
          <a:p>
            <a:pPr indent="0" marL="0">
              <a:buNone/>
            </a:pPr>
            <a:r>
              <a:rPr lang="en-US" sz="1200" b="1" dirty="0">
                <a:solidFill>
                  <a:srgbClr val="2F6B4F"/>
                </a:solidFill>
                <a:latin typeface="Meiryo" pitchFamily="34" charset="0"/>
                <a:ea typeface="Meiryo" pitchFamily="34" charset="-122"/>
                <a:cs typeface="Meiryo" pitchFamily="34" charset="-120"/>
              </a:rPr>
              <a:t>運用の留意点</a:t>
            </a:r>
            <a:endParaRPr lang="en-US" sz="1200" dirty="0"/>
          </a:p>
        </p:txBody>
      </p:sp>
      <p:sp>
        <p:nvSpPr>
          <p:cNvPr id="17" name="Text 14"/>
          <p:cNvSpPr/>
          <p:nvPr/>
        </p:nvSpPr>
        <p:spPr>
          <a:xfrm>
            <a:off x="4846320" y="3108960"/>
            <a:ext cx="3657600" cy="1280160"/>
          </a:xfrm>
          <a:prstGeom prst="rect">
            <a:avLst/>
          </a:prstGeom>
          <a:noFill/>
          <a:ln/>
        </p:spPr>
        <p:txBody>
          <a:bodyPr wrap="square" rtlCol="0" anchor="t"/>
          <a:lstStyle/>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申出内容を把握し、可能な範囲で検討・実施</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必ず実現する義務ではない</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実施しない場合は理由を分かりやすく説明</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プライバシーに配慮／継続期間は独断しない</a:t>
            </a:r>
            <a:endParaRPr lang="en-US" sz="1100" dirty="0"/>
          </a:p>
        </p:txBody>
      </p:sp>
      <p:sp>
        <p:nvSpPr>
          <p:cNvPr id="18" name="Text 15"/>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9" name="Text 16"/>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22</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58A3A"/>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TERMINATION</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中途解除・不更新の予告・理由開示（第16条）</a:t>
            </a:r>
            <a:endParaRPr lang="en-US" sz="2500" dirty="0"/>
          </a:p>
        </p:txBody>
      </p:sp>
      <p:sp>
        <p:nvSpPr>
          <p:cNvPr id="6" name="Shape 3"/>
          <p:cNvSpPr/>
          <p:nvPr/>
        </p:nvSpPr>
        <p:spPr>
          <a:xfrm>
            <a:off x="457200" y="1133856"/>
            <a:ext cx="8229600" cy="786384"/>
          </a:xfrm>
          <a:prstGeom prst="roundRect">
            <a:avLst>
              <a:gd name="adj" fmla="val 8140"/>
            </a:avLst>
          </a:prstGeom>
          <a:solidFill>
            <a:srgbClr val="F4EEDF"/>
          </a:solidFill>
          <a:ln/>
          <a:effectLst>
            <a:outerShdw sx="100000" sy="100000" kx="0" ky="0" algn="bl" rotWithShape="0" blurRad="76200" dist="25400" dir="5400000">
              <a:srgbClr val="AAB4BE">
                <a:alpha val="22000"/>
              </a:srgbClr>
            </a:outerShdw>
          </a:effectLst>
        </p:spPr>
      </p:sp>
      <p:sp>
        <p:nvSpPr>
          <p:cNvPr id="7" name="Text 4"/>
          <p:cNvSpPr/>
          <p:nvPr/>
        </p:nvSpPr>
        <p:spPr>
          <a:xfrm>
            <a:off x="658368" y="1188720"/>
            <a:ext cx="7863840" cy="713232"/>
          </a:xfrm>
          <a:prstGeom prst="rect">
            <a:avLst/>
          </a:prstGeom>
          <a:noFill/>
          <a:ln/>
        </p:spPr>
        <p:txBody>
          <a:bodyPr wrap="square" rtlCol="0" anchor="ctr"/>
          <a:lstStyle/>
          <a:p>
            <a:pPr indent="0" marL="0">
              <a:buNone/>
            </a:pPr>
            <a:r>
              <a:rPr lang="en-US" sz="1250" b="1" dirty="0">
                <a:solidFill>
                  <a:srgbClr val="B58A3A"/>
                </a:solidFill>
                <a:latin typeface="Meiryo" pitchFamily="34" charset="0"/>
                <a:ea typeface="Meiryo" pitchFamily="34" charset="-122"/>
                <a:cs typeface="Meiryo" pitchFamily="34" charset="-120"/>
              </a:rPr>
              <a:t>6か月以上の業務委託を中途解除・不更新する場合は、原則として30日前までに予告。</a:t>
            </a:r>
            <a:pPr indent="0" marL="0">
              <a:buNone/>
            </a:pPr>
            <a:r>
              <a:rPr lang="en-US" sz="1200" dirty="0">
                <a:solidFill>
                  <a:srgbClr val="263238"/>
                </a:solidFill>
                <a:latin typeface="Meiryo" pitchFamily="34" charset="0"/>
                <a:ea typeface="Meiryo" pitchFamily="34" charset="-122"/>
                <a:cs typeface="Meiryo" pitchFamily="34" charset="-120"/>
              </a:rPr>
              <a:t>理由開示を求められたら、例外を除き遅滞なく書面・メール等で説明（口頭不可）。</a:t>
            </a:r>
            <a:endParaRPr lang="en-US" sz="1250" dirty="0"/>
          </a:p>
        </p:txBody>
      </p:sp>
      <p:sp>
        <p:nvSpPr>
          <p:cNvPr id="8" name="Shape 5"/>
          <p:cNvSpPr/>
          <p:nvPr/>
        </p:nvSpPr>
        <p:spPr>
          <a:xfrm>
            <a:off x="457200" y="2011680"/>
            <a:ext cx="4041648" cy="1828800"/>
          </a:xfrm>
          <a:prstGeom prst="roundRect">
            <a:avLst>
              <a:gd name="adj" fmla="val 3500"/>
            </a:avLst>
          </a:prstGeom>
          <a:solidFill>
            <a:srgbClr val="FFFFFF"/>
          </a:solidFill>
          <a:ln/>
          <a:effectLst>
            <a:outerShdw sx="100000" sy="100000" kx="0" ky="0" algn="bl" rotWithShape="0" blurRad="88900" dist="38100" dir="5400000">
              <a:srgbClr val="9AA7B2">
                <a:alpha val="28000"/>
              </a:srgbClr>
            </a:outerShdw>
          </a:effectLst>
        </p:spPr>
      </p:sp>
      <p:sp>
        <p:nvSpPr>
          <p:cNvPr id="9" name="Text 6"/>
          <p:cNvSpPr/>
          <p:nvPr/>
        </p:nvSpPr>
        <p:spPr>
          <a:xfrm>
            <a:off x="658368" y="2139696"/>
            <a:ext cx="365760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予告が不要な主な例外</a:t>
            </a:r>
            <a:endParaRPr lang="en-US" sz="1200" dirty="0"/>
          </a:p>
        </p:txBody>
      </p:sp>
      <p:sp>
        <p:nvSpPr>
          <p:cNvPr id="10" name="Text 7"/>
          <p:cNvSpPr/>
          <p:nvPr/>
        </p:nvSpPr>
        <p:spPr>
          <a:xfrm>
            <a:off x="658368" y="2468880"/>
            <a:ext cx="3657600" cy="1280160"/>
          </a:xfrm>
          <a:prstGeom prst="rect">
            <a:avLst/>
          </a:prstGeom>
          <a:noFill/>
          <a:ln/>
        </p:spPr>
        <p:txBody>
          <a:bodyPr wrap="square" rtlCol="0" anchor="t"/>
          <a:lstStyle/>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災害等やむを得ない事由</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上流(元委託)の解除で直ちに解除せざるを得ない場合</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契約期間が30日以下など短期</a:t>
            </a:r>
            <a:endParaRPr lang="en-US" sz="1100" dirty="0"/>
          </a:p>
          <a:p>
            <a:pPr marL="152400" indent="-152400">
              <a:spcAft>
                <a:spcPts val="500"/>
              </a:spcAft>
              <a:buSzPct val="100000"/>
              <a:buChar char="•"/>
            </a:pPr>
            <a:r>
              <a:rPr lang="en-US" sz="1100" dirty="0">
                <a:solidFill>
                  <a:srgbClr val="263238"/>
                </a:solidFill>
                <a:latin typeface="Meiryo" pitchFamily="34" charset="0"/>
                <a:ea typeface="Meiryo" pitchFamily="34" charset="-122"/>
                <a:cs typeface="Meiryo" pitchFamily="34" charset="-120"/>
              </a:rPr>
              <a:t>フリーランスの責めに帰すべき事由</a:t>
            </a:r>
            <a:endParaRPr lang="en-US" sz="1100" dirty="0"/>
          </a:p>
        </p:txBody>
      </p:sp>
      <p:sp>
        <p:nvSpPr>
          <p:cNvPr id="11" name="Shape 8"/>
          <p:cNvSpPr/>
          <p:nvPr/>
        </p:nvSpPr>
        <p:spPr>
          <a:xfrm>
            <a:off x="4645152" y="2011680"/>
            <a:ext cx="4041648" cy="1828800"/>
          </a:xfrm>
          <a:prstGeom prst="roundRect">
            <a:avLst>
              <a:gd name="adj" fmla="val 3500"/>
            </a:avLst>
          </a:prstGeom>
          <a:solidFill>
            <a:srgbClr val="FBE9E7"/>
          </a:solidFill>
          <a:ln/>
          <a:effectLst>
            <a:outerShdw sx="100000" sy="100000" kx="0" ky="0" algn="bl" rotWithShape="0" blurRad="76200" dist="25400" dir="5400000">
              <a:srgbClr val="AAB4BE">
                <a:alpha val="22000"/>
              </a:srgbClr>
            </a:outerShdw>
          </a:effectLst>
        </p:spPr>
      </p:sp>
      <p:pic>
        <p:nvPicPr>
          <p:cNvPr id="12" name="Image 1" descr="preencoded.png">    </p:cNvPr>
          <p:cNvPicPr>
            <a:picLocks noChangeAspect="1"/>
          </p:cNvPicPr>
          <p:nvPr/>
        </p:nvPicPr>
        <p:blipFill>
          <a:blip r:embed="rId2"/>
          <a:stretch>
            <a:fillRect/>
          </a:stretch>
        </p:blipFill>
        <p:spPr>
          <a:xfrm>
            <a:off x="4846320" y="2139696"/>
            <a:ext cx="274320" cy="274320"/>
          </a:xfrm>
          <a:prstGeom prst="rect">
            <a:avLst/>
          </a:prstGeom>
        </p:spPr>
      </p:pic>
      <p:sp>
        <p:nvSpPr>
          <p:cNvPr id="13" name="Text 9"/>
          <p:cNvSpPr/>
          <p:nvPr/>
        </p:nvSpPr>
        <p:spPr>
          <a:xfrm>
            <a:off x="5193792" y="2139696"/>
            <a:ext cx="3383280" cy="274320"/>
          </a:xfrm>
          <a:prstGeom prst="rect">
            <a:avLst/>
          </a:prstGeom>
          <a:noFill/>
          <a:ln/>
        </p:spPr>
        <p:txBody>
          <a:bodyPr wrap="square" rtlCol="0" anchor="ctr"/>
          <a:lstStyle/>
          <a:p>
            <a:pPr indent="0" marL="0">
              <a:buNone/>
            </a:pPr>
            <a:r>
              <a:rPr lang="en-US" sz="1200" b="1" dirty="0">
                <a:solidFill>
                  <a:srgbClr val="B42318"/>
                </a:solidFill>
                <a:latin typeface="Meiryo" pitchFamily="34" charset="0"/>
                <a:ea typeface="Meiryo" pitchFamily="34" charset="-122"/>
                <a:cs typeface="Meiryo" pitchFamily="34" charset="-120"/>
              </a:rPr>
              <a:t>誤解しやすい点</a:t>
            </a:r>
            <a:endParaRPr lang="en-US" sz="1200" dirty="0"/>
          </a:p>
        </p:txBody>
      </p:sp>
      <p:sp>
        <p:nvSpPr>
          <p:cNvPr id="14" name="Text 10"/>
          <p:cNvSpPr/>
          <p:nvPr/>
        </p:nvSpPr>
        <p:spPr>
          <a:xfrm>
            <a:off x="4846320" y="2468880"/>
            <a:ext cx="3657600" cy="1280160"/>
          </a:xfrm>
          <a:prstGeom prst="rect">
            <a:avLst/>
          </a:prstGeom>
          <a:noFill/>
          <a:ln/>
        </p:spPr>
        <p:txBody>
          <a:bodyPr wrap="square" rtlCol="0" anchor="t"/>
          <a:lstStyle/>
          <a:p>
            <a:pPr marL="152400" indent="-152400">
              <a:spcAft>
                <a:spcPts val="500"/>
              </a:spcAft>
              <a:buSzPct val="100000"/>
              <a:buChar char="•"/>
            </a:pPr>
            <a:r>
              <a:rPr lang="en-US" sz="1050" dirty="0">
                <a:solidFill>
                  <a:srgbClr val="263238"/>
                </a:solidFill>
                <a:latin typeface="Meiryo" pitchFamily="34" charset="0"/>
                <a:ea typeface="Meiryo" pitchFamily="34" charset="-122"/>
                <a:cs typeface="Meiryo" pitchFamily="34" charset="-120"/>
              </a:rPr>
              <a:t>契約書に解除条項があっても、突然終了してよいとは限らない</a:t>
            </a:r>
            <a:endParaRPr lang="en-US" sz="1050" dirty="0"/>
          </a:p>
          <a:p>
            <a:pPr marL="152400" indent="-152400">
              <a:spcAft>
                <a:spcPts val="500"/>
              </a:spcAft>
              <a:buSzPct val="100000"/>
              <a:buChar char="•"/>
            </a:pPr>
            <a:r>
              <a:rPr lang="en-US" sz="1050" dirty="0">
                <a:solidFill>
                  <a:srgbClr val="263238"/>
                </a:solidFill>
                <a:latin typeface="Meiryo" pitchFamily="34" charset="0"/>
                <a:ea typeface="Meiryo" pitchFamily="34" charset="-122"/>
                <a:cs typeface="Meiryo" pitchFamily="34" charset="-120"/>
              </a:rPr>
              <a:t>30日前予告でも民法の規律や損害賠償の問題は残り得る</a:t>
            </a:r>
            <a:endParaRPr lang="en-US" sz="1050" dirty="0"/>
          </a:p>
          <a:p>
            <a:pPr marL="152400" indent="-152400">
              <a:spcAft>
                <a:spcPts val="500"/>
              </a:spcAft>
              <a:buSzPct val="100000"/>
              <a:buChar char="•"/>
            </a:pPr>
            <a:r>
              <a:rPr lang="en-US" sz="1050" dirty="0">
                <a:solidFill>
                  <a:srgbClr val="263238"/>
                </a:solidFill>
                <a:latin typeface="Meiryo" pitchFamily="34" charset="0"/>
                <a:ea typeface="Meiryo" pitchFamily="34" charset="-122"/>
                <a:cs typeface="Meiryo" pitchFamily="34" charset="-120"/>
              </a:rPr>
              <a:t>例外該当性・継続期間は現場で独断しない</a:t>
            </a:r>
            <a:endParaRPr lang="en-US" sz="1050" dirty="0"/>
          </a:p>
        </p:txBody>
      </p:sp>
      <p:sp>
        <p:nvSpPr>
          <p:cNvPr id="15" name="Shape 11"/>
          <p:cNvSpPr/>
          <p:nvPr/>
        </p:nvSpPr>
        <p:spPr>
          <a:xfrm>
            <a:off x="457200" y="3950208"/>
            <a:ext cx="8229600" cy="457200"/>
          </a:xfrm>
          <a:prstGeom prst="roundRect">
            <a:avLst>
              <a:gd name="adj" fmla="val 14000"/>
            </a:avLst>
          </a:prstGeom>
          <a:solidFill>
            <a:srgbClr val="E9EEF3"/>
          </a:solidFill>
          <a:ln/>
        </p:spPr>
      </p:sp>
      <p:sp>
        <p:nvSpPr>
          <p:cNvPr id="16" name="Text 12"/>
          <p:cNvSpPr/>
          <p:nvPr/>
        </p:nvSpPr>
        <p:spPr>
          <a:xfrm>
            <a:off x="658368" y="3950208"/>
            <a:ext cx="7863840" cy="457200"/>
          </a:xfrm>
          <a:prstGeom prst="rect">
            <a:avLst/>
          </a:prstGeom>
          <a:noFill/>
          <a:ln/>
        </p:spPr>
        <p:txBody>
          <a:bodyPr wrap="square" rtlCol="0" anchor="ctr"/>
          <a:lstStyle/>
          <a:p>
            <a:pPr indent="0" marL="0">
              <a:buNone/>
            </a:pPr>
            <a:r>
              <a:rPr lang="en-US" sz="1000" i="1" dirty="0">
                <a:solidFill>
                  <a:srgbClr val="16314F"/>
                </a:solidFill>
                <a:latin typeface="Meiryo" pitchFamily="34" charset="0"/>
                <a:ea typeface="Meiryo" pitchFamily="34" charset="-122"/>
                <a:cs typeface="Meiryo" pitchFamily="34" charset="-120"/>
              </a:rPr>
              <a:t>例：10月31日に解除するなら10月1日までに予告（予告日当日を含め、解除前日10月30日まで30日間を確保／Q&amp;A106）。</a:t>
            </a:r>
            <a:endParaRPr lang="en-US" sz="1000" dirty="0"/>
          </a:p>
        </p:txBody>
      </p:sp>
      <p:sp>
        <p:nvSpPr>
          <p:cNvPr id="17" name="Text 13"/>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8" name="Text 14"/>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23</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FIRST RESPONSE</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問題・疑いに気づいたときの初動</a:t>
            </a:r>
            <a:endParaRPr lang="en-US" sz="2500" dirty="0"/>
          </a:p>
        </p:txBody>
      </p:sp>
      <p:sp>
        <p:nvSpPr>
          <p:cNvPr id="6" name="Shape 3"/>
          <p:cNvSpPr/>
          <p:nvPr/>
        </p:nvSpPr>
        <p:spPr>
          <a:xfrm>
            <a:off x="457200" y="1371600"/>
            <a:ext cx="1938528" cy="1188720"/>
          </a:xfrm>
          <a:prstGeom prst="roundRect">
            <a:avLst>
              <a:gd name="adj" fmla="val 5385"/>
            </a:avLst>
          </a:prstGeom>
          <a:solidFill>
            <a:srgbClr val="FFFFFF"/>
          </a:solidFill>
          <a:ln/>
          <a:effectLst>
            <a:outerShdw sx="100000" sy="100000" kx="0" ky="0" algn="bl" rotWithShape="0" blurRad="76200" dist="25400" dir="5400000">
              <a:srgbClr val="AAB4BE">
                <a:alpha val="22000"/>
              </a:srgbClr>
            </a:outerShdw>
          </a:effectLst>
        </p:spPr>
      </p:sp>
      <p:sp>
        <p:nvSpPr>
          <p:cNvPr id="7" name="Shape 4"/>
          <p:cNvSpPr/>
          <p:nvPr/>
        </p:nvSpPr>
        <p:spPr>
          <a:xfrm>
            <a:off x="603504" y="1517904"/>
            <a:ext cx="384048" cy="384048"/>
          </a:xfrm>
          <a:prstGeom prst="ellipse">
            <a:avLst/>
          </a:prstGeom>
          <a:solidFill>
            <a:srgbClr val="B42318"/>
          </a:solidFill>
          <a:ln/>
        </p:spPr>
      </p:sp>
      <p:sp>
        <p:nvSpPr>
          <p:cNvPr id="8" name="Text 5"/>
          <p:cNvSpPr/>
          <p:nvPr/>
        </p:nvSpPr>
        <p:spPr>
          <a:xfrm>
            <a:off x="603504" y="1517904"/>
            <a:ext cx="384048" cy="384048"/>
          </a:xfrm>
          <a:prstGeom prst="rect">
            <a:avLst/>
          </a:prstGeom>
          <a:noFill/>
          <a:ln/>
        </p:spPr>
        <p:txBody>
          <a:bodyPr wrap="square"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1</a:t>
            </a:r>
            <a:endParaRPr lang="en-US" sz="1600" dirty="0"/>
          </a:p>
        </p:txBody>
      </p:sp>
      <p:sp>
        <p:nvSpPr>
          <p:cNvPr id="9" name="Text 6"/>
          <p:cNvSpPr/>
          <p:nvPr/>
        </p:nvSpPr>
        <p:spPr>
          <a:xfrm>
            <a:off x="1060704" y="1517904"/>
            <a:ext cx="1207008" cy="384048"/>
          </a:xfrm>
          <a:prstGeom prst="rect">
            <a:avLst/>
          </a:prstGeom>
          <a:noFill/>
          <a:ln/>
        </p:spPr>
        <p:txBody>
          <a:bodyPr wrap="square"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止める</a:t>
            </a:r>
            <a:endParaRPr lang="en-US" sz="1300" dirty="0"/>
          </a:p>
        </p:txBody>
      </p:sp>
      <p:sp>
        <p:nvSpPr>
          <p:cNvPr id="10" name="Text 7"/>
          <p:cNvSpPr/>
          <p:nvPr/>
        </p:nvSpPr>
        <p:spPr>
          <a:xfrm>
            <a:off x="621792" y="1938528"/>
            <a:ext cx="1627632" cy="530352"/>
          </a:xfrm>
          <a:prstGeom prst="rect">
            <a:avLst/>
          </a:prstGeom>
          <a:noFill/>
          <a:ln/>
        </p:spPr>
        <p:txBody>
          <a:bodyPr wrap="square" rtlCol="0" anchor="t"/>
          <a:lstStyle/>
          <a:p>
            <a:pPr indent="0" marL="0">
              <a:buNone/>
            </a:pPr>
            <a:r>
              <a:rPr lang="en-US" sz="1100" dirty="0">
                <a:solidFill>
                  <a:srgbClr val="263238"/>
                </a:solidFill>
                <a:latin typeface="Meiryo" pitchFamily="34" charset="0"/>
                <a:ea typeface="Meiryo" pitchFamily="34" charset="-122"/>
                <a:cs typeface="Meiryo" pitchFamily="34" charset="-120"/>
              </a:rPr>
              <a:t>問題のおそれがある対応はいったん止める</a:t>
            </a:r>
            <a:endParaRPr lang="en-US" sz="1100" dirty="0"/>
          </a:p>
        </p:txBody>
      </p:sp>
      <p:pic>
        <p:nvPicPr>
          <p:cNvPr id="11" name="Image 1" descr="preencoded.png">    </p:cNvPr>
          <p:cNvPicPr>
            <a:picLocks noChangeAspect="1"/>
          </p:cNvPicPr>
          <p:nvPr/>
        </p:nvPicPr>
        <p:blipFill>
          <a:blip r:embed="rId2"/>
          <a:stretch>
            <a:fillRect/>
          </a:stretch>
        </p:blipFill>
        <p:spPr>
          <a:xfrm>
            <a:off x="2414016" y="1828800"/>
            <a:ext cx="201168" cy="201168"/>
          </a:xfrm>
          <a:prstGeom prst="rect">
            <a:avLst/>
          </a:prstGeom>
        </p:spPr>
      </p:pic>
      <p:sp>
        <p:nvSpPr>
          <p:cNvPr id="12" name="Shape 8"/>
          <p:cNvSpPr/>
          <p:nvPr/>
        </p:nvSpPr>
        <p:spPr>
          <a:xfrm>
            <a:off x="2596896" y="1371600"/>
            <a:ext cx="1938528" cy="1188720"/>
          </a:xfrm>
          <a:prstGeom prst="roundRect">
            <a:avLst>
              <a:gd name="adj" fmla="val 5385"/>
            </a:avLst>
          </a:prstGeom>
          <a:solidFill>
            <a:srgbClr val="FFFFFF"/>
          </a:solidFill>
          <a:ln/>
          <a:effectLst>
            <a:outerShdw sx="100000" sy="100000" kx="0" ky="0" algn="bl" rotWithShape="0" blurRad="76200" dist="25400" dir="5400000">
              <a:srgbClr val="AAB4BE">
                <a:alpha val="22000"/>
              </a:srgbClr>
            </a:outerShdw>
          </a:effectLst>
        </p:spPr>
      </p:sp>
      <p:sp>
        <p:nvSpPr>
          <p:cNvPr id="13" name="Shape 9"/>
          <p:cNvSpPr/>
          <p:nvPr/>
        </p:nvSpPr>
        <p:spPr>
          <a:xfrm>
            <a:off x="2743200" y="1517904"/>
            <a:ext cx="384048" cy="384048"/>
          </a:xfrm>
          <a:prstGeom prst="ellipse">
            <a:avLst/>
          </a:prstGeom>
          <a:solidFill>
            <a:srgbClr val="B58A3A"/>
          </a:solidFill>
          <a:ln/>
        </p:spPr>
      </p:sp>
      <p:sp>
        <p:nvSpPr>
          <p:cNvPr id="14" name="Text 10"/>
          <p:cNvSpPr/>
          <p:nvPr/>
        </p:nvSpPr>
        <p:spPr>
          <a:xfrm>
            <a:off x="2743200" y="1517904"/>
            <a:ext cx="384048" cy="384048"/>
          </a:xfrm>
          <a:prstGeom prst="rect">
            <a:avLst/>
          </a:prstGeom>
          <a:noFill/>
          <a:ln/>
        </p:spPr>
        <p:txBody>
          <a:bodyPr wrap="square"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2</a:t>
            </a:r>
            <a:endParaRPr lang="en-US" sz="1600" dirty="0"/>
          </a:p>
        </p:txBody>
      </p:sp>
      <p:sp>
        <p:nvSpPr>
          <p:cNvPr id="15" name="Text 11"/>
          <p:cNvSpPr/>
          <p:nvPr/>
        </p:nvSpPr>
        <p:spPr>
          <a:xfrm>
            <a:off x="3200400" y="1517904"/>
            <a:ext cx="1207008" cy="384048"/>
          </a:xfrm>
          <a:prstGeom prst="rect">
            <a:avLst/>
          </a:prstGeom>
          <a:noFill/>
          <a:ln/>
        </p:spPr>
        <p:txBody>
          <a:bodyPr wrap="square"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残す</a:t>
            </a:r>
            <a:endParaRPr lang="en-US" sz="1300" dirty="0"/>
          </a:p>
        </p:txBody>
      </p:sp>
      <p:sp>
        <p:nvSpPr>
          <p:cNvPr id="16" name="Text 12"/>
          <p:cNvSpPr/>
          <p:nvPr/>
        </p:nvSpPr>
        <p:spPr>
          <a:xfrm>
            <a:off x="2761488" y="1938528"/>
            <a:ext cx="1627632" cy="530352"/>
          </a:xfrm>
          <a:prstGeom prst="rect">
            <a:avLst/>
          </a:prstGeom>
          <a:noFill/>
          <a:ln/>
        </p:spPr>
        <p:txBody>
          <a:bodyPr wrap="square" rtlCol="0" anchor="t"/>
          <a:lstStyle/>
          <a:p>
            <a:pPr indent="0" marL="0">
              <a:buNone/>
            </a:pPr>
            <a:r>
              <a:rPr lang="en-US" sz="1100" dirty="0">
                <a:solidFill>
                  <a:srgbClr val="263238"/>
                </a:solidFill>
                <a:latin typeface="Meiryo" pitchFamily="34" charset="0"/>
                <a:ea typeface="Meiryo" pitchFamily="34" charset="-122"/>
                <a:cs typeface="Meiryo" pitchFamily="34" charset="-120"/>
              </a:rPr>
              <a:t>契約書・発注書・メール・募集情報・請求書・記録を消さず保存</a:t>
            </a:r>
            <a:endParaRPr lang="en-US" sz="1100" dirty="0"/>
          </a:p>
        </p:txBody>
      </p:sp>
      <p:pic>
        <p:nvPicPr>
          <p:cNvPr id="17" name="Image 2" descr="preencoded.png">    </p:cNvPr>
          <p:cNvPicPr>
            <a:picLocks noChangeAspect="1"/>
          </p:cNvPicPr>
          <p:nvPr/>
        </p:nvPicPr>
        <p:blipFill>
          <a:blip r:embed="rId3"/>
          <a:stretch>
            <a:fillRect/>
          </a:stretch>
        </p:blipFill>
        <p:spPr>
          <a:xfrm>
            <a:off x="4553712" y="1828800"/>
            <a:ext cx="201168" cy="201168"/>
          </a:xfrm>
          <a:prstGeom prst="rect">
            <a:avLst/>
          </a:prstGeom>
        </p:spPr>
      </p:pic>
      <p:sp>
        <p:nvSpPr>
          <p:cNvPr id="18" name="Shape 13"/>
          <p:cNvSpPr/>
          <p:nvPr/>
        </p:nvSpPr>
        <p:spPr>
          <a:xfrm>
            <a:off x="4736592" y="1371600"/>
            <a:ext cx="1938528" cy="1188720"/>
          </a:xfrm>
          <a:prstGeom prst="roundRect">
            <a:avLst>
              <a:gd name="adj" fmla="val 5385"/>
            </a:avLst>
          </a:prstGeom>
          <a:solidFill>
            <a:srgbClr val="FFFFFF"/>
          </a:solidFill>
          <a:ln/>
          <a:effectLst>
            <a:outerShdw sx="100000" sy="100000" kx="0" ky="0" algn="bl" rotWithShape="0" blurRad="76200" dist="25400" dir="5400000">
              <a:srgbClr val="AAB4BE">
                <a:alpha val="22000"/>
              </a:srgbClr>
            </a:outerShdw>
          </a:effectLst>
        </p:spPr>
      </p:sp>
      <p:sp>
        <p:nvSpPr>
          <p:cNvPr id="19" name="Shape 14"/>
          <p:cNvSpPr/>
          <p:nvPr/>
        </p:nvSpPr>
        <p:spPr>
          <a:xfrm>
            <a:off x="4882896" y="1517904"/>
            <a:ext cx="384048" cy="384048"/>
          </a:xfrm>
          <a:prstGeom prst="ellipse">
            <a:avLst/>
          </a:prstGeom>
          <a:solidFill>
            <a:srgbClr val="237A75"/>
          </a:solidFill>
          <a:ln/>
        </p:spPr>
      </p:sp>
      <p:sp>
        <p:nvSpPr>
          <p:cNvPr id="20" name="Text 15"/>
          <p:cNvSpPr/>
          <p:nvPr/>
        </p:nvSpPr>
        <p:spPr>
          <a:xfrm>
            <a:off x="4882896" y="1517904"/>
            <a:ext cx="384048" cy="384048"/>
          </a:xfrm>
          <a:prstGeom prst="rect">
            <a:avLst/>
          </a:prstGeom>
          <a:noFill/>
          <a:ln/>
        </p:spPr>
        <p:txBody>
          <a:bodyPr wrap="square"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3</a:t>
            </a:r>
            <a:endParaRPr lang="en-US" sz="1600" dirty="0"/>
          </a:p>
        </p:txBody>
      </p:sp>
      <p:sp>
        <p:nvSpPr>
          <p:cNvPr id="21" name="Text 16"/>
          <p:cNvSpPr/>
          <p:nvPr/>
        </p:nvSpPr>
        <p:spPr>
          <a:xfrm>
            <a:off x="5340096" y="1517904"/>
            <a:ext cx="1207008" cy="384048"/>
          </a:xfrm>
          <a:prstGeom prst="rect">
            <a:avLst/>
          </a:prstGeom>
          <a:noFill/>
          <a:ln/>
        </p:spPr>
        <p:txBody>
          <a:bodyPr wrap="square"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報告</a:t>
            </a:r>
            <a:endParaRPr lang="en-US" sz="1300" dirty="0"/>
          </a:p>
        </p:txBody>
      </p:sp>
      <p:sp>
        <p:nvSpPr>
          <p:cNvPr id="22" name="Text 17"/>
          <p:cNvSpPr/>
          <p:nvPr/>
        </p:nvSpPr>
        <p:spPr>
          <a:xfrm>
            <a:off x="4901184" y="1938528"/>
            <a:ext cx="1627632" cy="530352"/>
          </a:xfrm>
          <a:prstGeom prst="rect">
            <a:avLst/>
          </a:prstGeom>
          <a:noFill/>
          <a:ln/>
        </p:spPr>
        <p:txBody>
          <a:bodyPr wrap="square" rtlCol="0" anchor="t"/>
          <a:lstStyle/>
          <a:p>
            <a:pPr indent="0" marL="0">
              <a:buNone/>
            </a:pPr>
            <a:r>
              <a:rPr lang="en-US" sz="1100" dirty="0">
                <a:solidFill>
                  <a:srgbClr val="263238"/>
                </a:solidFill>
                <a:latin typeface="Meiryo" pitchFamily="34" charset="0"/>
                <a:ea typeface="Meiryo" pitchFamily="34" charset="-122"/>
                <a:cs typeface="Meiryo" pitchFamily="34" charset="-120"/>
              </a:rPr>
              <a:t>上長・法務・人事・購買・経理・コンプラへ報告</a:t>
            </a:r>
            <a:endParaRPr lang="en-US" sz="1100" dirty="0"/>
          </a:p>
        </p:txBody>
      </p:sp>
      <p:pic>
        <p:nvPicPr>
          <p:cNvPr id="23" name="Image 3" descr="preencoded.png">    </p:cNvPr>
          <p:cNvPicPr>
            <a:picLocks noChangeAspect="1"/>
          </p:cNvPicPr>
          <p:nvPr/>
        </p:nvPicPr>
        <p:blipFill>
          <a:blip r:embed="rId4"/>
          <a:stretch>
            <a:fillRect/>
          </a:stretch>
        </p:blipFill>
        <p:spPr>
          <a:xfrm>
            <a:off x="6693408" y="1828800"/>
            <a:ext cx="201168" cy="201168"/>
          </a:xfrm>
          <a:prstGeom prst="rect">
            <a:avLst/>
          </a:prstGeom>
        </p:spPr>
      </p:pic>
      <p:sp>
        <p:nvSpPr>
          <p:cNvPr id="24" name="Shape 18"/>
          <p:cNvSpPr/>
          <p:nvPr/>
        </p:nvSpPr>
        <p:spPr>
          <a:xfrm>
            <a:off x="6876288" y="1371600"/>
            <a:ext cx="1938528" cy="1188720"/>
          </a:xfrm>
          <a:prstGeom prst="roundRect">
            <a:avLst>
              <a:gd name="adj" fmla="val 5385"/>
            </a:avLst>
          </a:prstGeom>
          <a:solidFill>
            <a:srgbClr val="FFFFFF"/>
          </a:solidFill>
          <a:ln/>
          <a:effectLst>
            <a:outerShdw sx="100000" sy="100000" kx="0" ky="0" algn="bl" rotWithShape="0" blurRad="76200" dist="25400" dir="5400000">
              <a:srgbClr val="AAB4BE">
                <a:alpha val="22000"/>
              </a:srgbClr>
            </a:outerShdw>
          </a:effectLst>
        </p:spPr>
      </p:sp>
      <p:sp>
        <p:nvSpPr>
          <p:cNvPr id="25" name="Shape 19"/>
          <p:cNvSpPr/>
          <p:nvPr/>
        </p:nvSpPr>
        <p:spPr>
          <a:xfrm>
            <a:off x="7022592" y="1517904"/>
            <a:ext cx="384048" cy="384048"/>
          </a:xfrm>
          <a:prstGeom prst="ellipse">
            <a:avLst/>
          </a:prstGeom>
          <a:solidFill>
            <a:srgbClr val="16314F"/>
          </a:solidFill>
          <a:ln/>
        </p:spPr>
      </p:sp>
      <p:sp>
        <p:nvSpPr>
          <p:cNvPr id="26" name="Text 20"/>
          <p:cNvSpPr/>
          <p:nvPr/>
        </p:nvSpPr>
        <p:spPr>
          <a:xfrm>
            <a:off x="7022592" y="1517904"/>
            <a:ext cx="384048" cy="384048"/>
          </a:xfrm>
          <a:prstGeom prst="rect">
            <a:avLst/>
          </a:prstGeom>
          <a:noFill/>
          <a:ln/>
        </p:spPr>
        <p:txBody>
          <a:bodyPr wrap="square"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4</a:t>
            </a:r>
            <a:endParaRPr lang="en-US" sz="1600" dirty="0"/>
          </a:p>
        </p:txBody>
      </p:sp>
      <p:sp>
        <p:nvSpPr>
          <p:cNvPr id="27" name="Text 21"/>
          <p:cNvSpPr/>
          <p:nvPr/>
        </p:nvSpPr>
        <p:spPr>
          <a:xfrm>
            <a:off x="7479792" y="1517904"/>
            <a:ext cx="1207008" cy="384048"/>
          </a:xfrm>
          <a:prstGeom prst="rect">
            <a:avLst/>
          </a:prstGeom>
          <a:noFill/>
          <a:ln/>
        </p:spPr>
        <p:txBody>
          <a:bodyPr wrap="square"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相談</a:t>
            </a:r>
            <a:endParaRPr lang="en-US" sz="1300" dirty="0"/>
          </a:p>
        </p:txBody>
      </p:sp>
      <p:sp>
        <p:nvSpPr>
          <p:cNvPr id="28" name="Text 22"/>
          <p:cNvSpPr/>
          <p:nvPr/>
        </p:nvSpPr>
        <p:spPr>
          <a:xfrm>
            <a:off x="7040880" y="1938528"/>
            <a:ext cx="1627632" cy="530352"/>
          </a:xfrm>
          <a:prstGeom prst="rect">
            <a:avLst/>
          </a:prstGeom>
          <a:noFill/>
          <a:ln/>
        </p:spPr>
        <p:txBody>
          <a:bodyPr wrap="square" rtlCol="0" anchor="t"/>
          <a:lstStyle/>
          <a:p>
            <a:pPr indent="0" marL="0">
              <a:buNone/>
            </a:pPr>
            <a:r>
              <a:rPr lang="en-US" sz="1100" dirty="0">
                <a:solidFill>
                  <a:srgbClr val="263238"/>
                </a:solidFill>
                <a:latin typeface="Meiryo" pitchFamily="34" charset="0"/>
                <a:ea typeface="Meiryo" pitchFamily="34" charset="-122"/>
                <a:cs typeface="Meiryo" pitchFamily="34" charset="-120"/>
              </a:rPr>
              <a:t>該当性・違反該当性・労働者性は独断せず相談</a:t>
            </a:r>
            <a:endParaRPr lang="en-US" sz="1100" dirty="0"/>
          </a:p>
        </p:txBody>
      </p:sp>
      <p:sp>
        <p:nvSpPr>
          <p:cNvPr id="29" name="Shape 23"/>
          <p:cNvSpPr/>
          <p:nvPr/>
        </p:nvSpPr>
        <p:spPr>
          <a:xfrm>
            <a:off x="457200" y="2926080"/>
            <a:ext cx="8229600" cy="786384"/>
          </a:xfrm>
          <a:prstGeom prst="roundRect">
            <a:avLst>
              <a:gd name="adj" fmla="val 8140"/>
            </a:avLst>
          </a:prstGeom>
          <a:solidFill>
            <a:srgbClr val="FBE9E7"/>
          </a:solidFill>
          <a:ln/>
          <a:effectLst>
            <a:outerShdw sx="100000" sy="100000" kx="0" ky="0" algn="bl" rotWithShape="0" blurRad="76200" dist="25400" dir="5400000">
              <a:srgbClr val="AAB4BE">
                <a:alpha val="22000"/>
              </a:srgbClr>
            </a:outerShdw>
          </a:effectLst>
        </p:spPr>
      </p:sp>
      <p:pic>
        <p:nvPicPr>
          <p:cNvPr id="30" name="Image 4" descr="preencoded.png">    </p:cNvPr>
          <p:cNvPicPr>
            <a:picLocks noChangeAspect="1"/>
          </p:cNvPicPr>
          <p:nvPr/>
        </p:nvPicPr>
        <p:blipFill>
          <a:blip r:embed="rId5"/>
          <a:stretch>
            <a:fillRect/>
          </a:stretch>
        </p:blipFill>
        <p:spPr>
          <a:xfrm>
            <a:off x="676656" y="3072384"/>
            <a:ext cx="274320" cy="274320"/>
          </a:xfrm>
          <a:prstGeom prst="rect">
            <a:avLst/>
          </a:prstGeom>
        </p:spPr>
      </p:pic>
      <p:sp>
        <p:nvSpPr>
          <p:cNvPr id="31" name="Text 24"/>
          <p:cNvSpPr/>
          <p:nvPr/>
        </p:nvSpPr>
        <p:spPr>
          <a:xfrm>
            <a:off x="1024128" y="3072384"/>
            <a:ext cx="3657600" cy="274320"/>
          </a:xfrm>
          <a:prstGeom prst="rect">
            <a:avLst/>
          </a:prstGeom>
          <a:noFill/>
          <a:ln/>
        </p:spPr>
        <p:txBody>
          <a:bodyPr wrap="square" rtlCol="0" anchor="ctr"/>
          <a:lstStyle/>
          <a:p>
            <a:pPr indent="0" marL="0">
              <a:buNone/>
            </a:pPr>
            <a:r>
              <a:rPr lang="en-US" sz="1200" b="1" dirty="0">
                <a:solidFill>
                  <a:srgbClr val="B42318"/>
                </a:solidFill>
                <a:latin typeface="Meiryo" pitchFamily="34" charset="0"/>
                <a:ea typeface="Meiryo" pitchFamily="34" charset="-122"/>
                <a:cs typeface="Meiryo" pitchFamily="34" charset="-120"/>
              </a:rPr>
              <a:t>やってはいけない初動</a:t>
            </a:r>
            <a:endParaRPr lang="en-US" sz="1200" dirty="0"/>
          </a:p>
        </p:txBody>
      </p:sp>
      <p:sp>
        <p:nvSpPr>
          <p:cNvPr id="32" name="Text 25"/>
          <p:cNvSpPr/>
          <p:nvPr/>
        </p:nvSpPr>
        <p:spPr>
          <a:xfrm>
            <a:off x="658368" y="3364992"/>
            <a:ext cx="7863840" cy="365760"/>
          </a:xfrm>
          <a:prstGeom prst="rect">
            <a:avLst/>
          </a:prstGeom>
          <a:noFill/>
          <a:ln/>
        </p:spPr>
        <p:txBody>
          <a:bodyPr wrap="square" rtlCol="0" anchor="t"/>
          <a:lstStyle/>
          <a:p>
            <a:pPr marL="152400" indent="-152400">
              <a:spcAft>
                <a:spcPts val="300"/>
              </a:spcAft>
              <a:buSzPct val="100000"/>
              <a:buChar char="•"/>
            </a:pPr>
            <a:r>
              <a:rPr lang="en-US" sz="1100" dirty="0">
                <a:solidFill>
                  <a:srgbClr val="263238"/>
                </a:solidFill>
                <a:latin typeface="Meiryo" pitchFamily="34" charset="0"/>
                <a:ea typeface="Meiryo" pitchFamily="34" charset="-122"/>
                <a:cs typeface="Meiryo" pitchFamily="34" charset="-120"/>
              </a:rPr>
              <a:t>メールやチャット・募集情報を削除・改ざんする</a:t>
            </a:r>
            <a:endParaRPr lang="en-US" sz="1100" dirty="0"/>
          </a:p>
          <a:p>
            <a:pPr marL="152400" indent="-152400">
              <a:spcAft>
                <a:spcPts val="300"/>
              </a:spcAft>
              <a:buSzPct val="100000"/>
              <a:buChar char="•"/>
            </a:pPr>
            <a:r>
              <a:rPr lang="en-US" sz="1100" dirty="0">
                <a:solidFill>
                  <a:srgbClr val="263238"/>
                </a:solidFill>
                <a:latin typeface="Meiryo" pitchFamily="34" charset="0"/>
                <a:ea typeface="Meiryo" pitchFamily="34" charset="-122"/>
                <a:cs typeface="Meiryo" pitchFamily="34" charset="-120"/>
              </a:rPr>
              <a:t>「フリーランスだから問題ない」と自己判断で処理する</a:t>
            </a:r>
            <a:endParaRPr lang="en-US" sz="1100" dirty="0"/>
          </a:p>
          <a:p>
            <a:pPr marL="152400" indent="-152400">
              <a:spcAft>
                <a:spcPts val="300"/>
              </a:spcAft>
              <a:buSzPct val="100000"/>
              <a:buChar char="•"/>
            </a:pPr>
            <a:r>
              <a:rPr lang="en-US" sz="1100" dirty="0">
                <a:solidFill>
                  <a:srgbClr val="263238"/>
                </a:solidFill>
                <a:latin typeface="Meiryo" pitchFamily="34" charset="0"/>
                <a:ea typeface="Meiryo" pitchFamily="34" charset="-122"/>
                <a:cs typeface="Meiryo" pitchFamily="34" charset="-120"/>
              </a:rPr>
              <a:t>相談を握りつぶす／本人に不利益な対応をする</a:t>
            </a:r>
            <a:endParaRPr lang="en-US" sz="1100" dirty="0"/>
          </a:p>
        </p:txBody>
      </p:sp>
      <p:sp>
        <p:nvSpPr>
          <p:cNvPr id="33" name="Shape 26"/>
          <p:cNvSpPr/>
          <p:nvPr/>
        </p:nvSpPr>
        <p:spPr>
          <a:xfrm>
            <a:off x="457200" y="3822192"/>
            <a:ext cx="8229600" cy="585216"/>
          </a:xfrm>
          <a:prstGeom prst="roundRect">
            <a:avLst>
              <a:gd name="adj" fmla="val 10938"/>
            </a:avLst>
          </a:prstGeom>
          <a:solidFill>
            <a:srgbClr val="E7F1EC"/>
          </a:solidFill>
          <a:ln w="12700">
            <a:solidFill>
              <a:srgbClr val="2F6B4F"/>
            </a:solidFill>
            <a:prstDash val="solid"/>
          </a:ln>
        </p:spPr>
      </p:sp>
      <p:sp>
        <p:nvSpPr>
          <p:cNvPr id="34" name="Text 27"/>
          <p:cNvSpPr/>
          <p:nvPr/>
        </p:nvSpPr>
        <p:spPr>
          <a:xfrm>
            <a:off x="658368" y="3822192"/>
            <a:ext cx="7863840" cy="585216"/>
          </a:xfrm>
          <a:prstGeom prst="rect">
            <a:avLst/>
          </a:prstGeom>
          <a:noFill/>
          <a:ln/>
        </p:spPr>
        <p:txBody>
          <a:bodyPr wrap="square" rtlCol="0" anchor="ctr"/>
          <a:lstStyle/>
          <a:p>
            <a:pPr indent="0" marL="0">
              <a:buNone/>
            </a:pPr>
            <a:r>
              <a:rPr lang="en-US" sz="1200" b="1" dirty="0">
                <a:solidFill>
                  <a:srgbClr val="2F6B4F"/>
                </a:solidFill>
                <a:latin typeface="Meiryo" pitchFamily="34" charset="0"/>
                <a:ea typeface="Meiryo" pitchFamily="34" charset="-122"/>
                <a:cs typeface="Meiryo" pitchFamily="34" charset="-120"/>
              </a:rPr>
              <a:t>迷ったら「隠さず・消さず・すぐ報告」。早い相談ほど選べる対応が広がります。</a:t>
            </a:r>
            <a:endParaRPr lang="en-US" sz="1200" dirty="0"/>
          </a:p>
        </p:txBody>
      </p:sp>
      <p:sp>
        <p:nvSpPr>
          <p:cNvPr id="35" name="Text 28"/>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6" name="Text 29"/>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24</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1</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ケース1：取引条件をメールで曖昧に発注</a:t>
            </a:r>
            <a:endParaRPr lang="en-US" sz="2500" dirty="0"/>
          </a:p>
        </p:txBody>
      </p:sp>
      <p:sp>
        <p:nvSpPr>
          <p:cNvPr id="6" name="Shape 3"/>
          <p:cNvSpPr/>
          <p:nvPr/>
        </p:nvSpPr>
        <p:spPr>
          <a:xfrm>
            <a:off x="457200" y="1152144"/>
            <a:ext cx="4846320" cy="2788920"/>
          </a:xfrm>
          <a:prstGeom prst="roundRect">
            <a:avLst>
              <a:gd name="adj" fmla="val 2295"/>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48056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26280" cy="228600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個人デザイナーに「今月中にLPを。金額はいつもの感じで」とメールのみで依頼。</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報酬額・納期・検収・修正回数・支払期日は不明確。</a:t>
            </a:r>
            <a:endParaRPr lang="en-US" sz="1250" dirty="0"/>
          </a:p>
        </p:txBody>
      </p:sp>
      <p:sp>
        <p:nvSpPr>
          <p:cNvPr id="9" name="Shape 6"/>
          <p:cNvSpPr/>
          <p:nvPr/>
        </p:nvSpPr>
        <p:spPr>
          <a:xfrm>
            <a:off x="5468112" y="1152144"/>
            <a:ext cx="3218688" cy="2788920"/>
          </a:xfrm>
          <a:prstGeom prst="roundRect">
            <a:avLst>
              <a:gd name="adj" fmla="val 2295"/>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669280" y="1280160"/>
            <a:ext cx="28346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検討の視点</a:t>
            </a:r>
            <a:endParaRPr lang="en-US" sz="1200" dirty="0"/>
          </a:p>
        </p:txBody>
      </p:sp>
      <p:sp>
        <p:nvSpPr>
          <p:cNvPr id="11" name="Text 8"/>
          <p:cNvSpPr/>
          <p:nvPr/>
        </p:nvSpPr>
        <p:spPr>
          <a:xfrm>
            <a:off x="5669280" y="1591056"/>
            <a:ext cx="2834640" cy="2286000"/>
          </a:xfrm>
          <a:prstGeom prst="rect">
            <a:avLst/>
          </a:prstGeom>
          <a:noFill/>
          <a:ln/>
        </p:spPr>
        <p:txBody>
          <a:bodyPr wrap="square" rtlCol="0" anchor="t"/>
          <a:lstStyle/>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取引条件明示</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報酬額・支払期日</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納期・検収</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修正範囲</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発注記録</a:t>
            </a:r>
            <a:endParaRPr lang="en-US" sz="1150" dirty="0"/>
          </a:p>
        </p:txBody>
      </p:sp>
      <p:sp>
        <p:nvSpPr>
          <p:cNvPr id="12" name="Shape 9"/>
          <p:cNvSpPr/>
          <p:nvPr/>
        </p:nvSpPr>
        <p:spPr>
          <a:xfrm>
            <a:off x="457200" y="4041648"/>
            <a:ext cx="8229600" cy="603504"/>
          </a:xfrm>
          <a:prstGeom prst="roundRect">
            <a:avLst>
              <a:gd name="adj" fmla="val 10606"/>
            </a:avLst>
          </a:prstGeom>
          <a:solidFill>
            <a:srgbClr val="E7F1EC"/>
          </a:solidFill>
          <a:ln w="12700">
            <a:solidFill>
              <a:srgbClr val="2F6B4F"/>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150" b="1" dirty="0">
                <a:solidFill>
                  <a:srgbClr val="2F6B4F"/>
                </a:solidFill>
                <a:latin typeface="Meiryo" pitchFamily="34" charset="0"/>
                <a:ea typeface="Meiryo" pitchFamily="34" charset="-122"/>
                <a:cs typeface="Meiryo" pitchFamily="34" charset="-120"/>
              </a:rPr>
              <a:t>対応の方向　</a:t>
            </a:r>
            <a:pPr indent="0" marL="0">
              <a:buNone/>
            </a:pPr>
            <a:r>
              <a:rPr lang="en-US" sz="1150" dirty="0">
                <a:solidFill>
                  <a:srgbClr val="263238"/>
                </a:solidFill>
                <a:latin typeface="Meiryo" pitchFamily="34" charset="0"/>
                <a:ea typeface="Meiryo" pitchFamily="34" charset="-122"/>
                <a:cs typeface="Meiryo" pitchFamily="34" charset="-120"/>
              </a:rPr>
              <a:t>発注書/契約書で8項目＋修正範囲を明示し記録。既に曖昧発注済みなら速やかに条件を書面化し、双方で確認する。</a:t>
            </a:r>
            <a:endParaRPr lang="en-US" sz="115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25</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2</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ケース2：検収遅れで報酬支払が遅れる</a:t>
            </a:r>
            <a:endParaRPr lang="en-US" sz="2500" dirty="0"/>
          </a:p>
        </p:txBody>
      </p:sp>
      <p:sp>
        <p:nvSpPr>
          <p:cNvPr id="6" name="Shape 3"/>
          <p:cNvSpPr/>
          <p:nvPr/>
        </p:nvSpPr>
        <p:spPr>
          <a:xfrm>
            <a:off x="457200" y="1152144"/>
            <a:ext cx="4846320" cy="2788920"/>
          </a:xfrm>
          <a:prstGeom prst="roundRect">
            <a:avLst>
              <a:gd name="adj" fmla="val 2295"/>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48056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26280" cy="228600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動画が納品されたが社内確認が遅延。</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担当者は「検収が終わっていないので支払は先延ばしでよい」と考えている。</a:t>
            </a:r>
            <a:endParaRPr lang="en-US" sz="1250" dirty="0"/>
          </a:p>
        </p:txBody>
      </p:sp>
      <p:sp>
        <p:nvSpPr>
          <p:cNvPr id="9" name="Shape 6"/>
          <p:cNvSpPr/>
          <p:nvPr/>
        </p:nvSpPr>
        <p:spPr>
          <a:xfrm>
            <a:off x="5468112" y="1152144"/>
            <a:ext cx="3218688" cy="2788920"/>
          </a:xfrm>
          <a:prstGeom prst="roundRect">
            <a:avLst>
              <a:gd name="adj" fmla="val 2295"/>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669280" y="1280160"/>
            <a:ext cx="28346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検討の視点</a:t>
            </a:r>
            <a:endParaRPr lang="en-US" sz="1200" dirty="0"/>
          </a:p>
        </p:txBody>
      </p:sp>
      <p:sp>
        <p:nvSpPr>
          <p:cNvPr id="11" name="Text 8"/>
          <p:cNvSpPr/>
          <p:nvPr/>
        </p:nvSpPr>
        <p:spPr>
          <a:xfrm>
            <a:off x="5669280" y="1591056"/>
            <a:ext cx="2834640" cy="2286000"/>
          </a:xfrm>
          <a:prstGeom prst="rect">
            <a:avLst/>
          </a:prstGeom>
          <a:noFill/>
          <a:ln/>
        </p:spPr>
        <p:txBody>
          <a:bodyPr wrap="square" rtlCol="0" anchor="t"/>
          <a:lstStyle/>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支払期日・60日</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検収遅れ</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請求書未着・承認遅れ</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経理・法務連携</a:t>
            </a:r>
            <a:endParaRPr lang="en-US" sz="1150" dirty="0"/>
          </a:p>
        </p:txBody>
      </p:sp>
      <p:sp>
        <p:nvSpPr>
          <p:cNvPr id="12" name="Shape 9"/>
          <p:cNvSpPr/>
          <p:nvPr/>
        </p:nvSpPr>
        <p:spPr>
          <a:xfrm>
            <a:off x="457200" y="4041648"/>
            <a:ext cx="8229600" cy="603504"/>
          </a:xfrm>
          <a:prstGeom prst="roundRect">
            <a:avLst>
              <a:gd name="adj" fmla="val 10606"/>
            </a:avLst>
          </a:prstGeom>
          <a:solidFill>
            <a:srgbClr val="E7F1EC"/>
          </a:solidFill>
          <a:ln w="12700">
            <a:solidFill>
              <a:srgbClr val="2F6B4F"/>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150" b="1" dirty="0">
                <a:solidFill>
                  <a:srgbClr val="2F6B4F"/>
                </a:solidFill>
                <a:latin typeface="Meiryo" pitchFamily="34" charset="0"/>
                <a:ea typeface="Meiryo" pitchFamily="34" charset="-122"/>
                <a:cs typeface="Meiryo" pitchFamily="34" charset="-120"/>
              </a:rPr>
              <a:t>対応の方向　</a:t>
            </a:r>
            <a:pPr indent="0" marL="0">
              <a:buNone/>
            </a:pPr>
            <a:r>
              <a:rPr lang="en-US" sz="1150" dirty="0">
                <a:solidFill>
                  <a:srgbClr val="263238"/>
                </a:solidFill>
                <a:latin typeface="Meiryo" pitchFamily="34" charset="0"/>
                <a:ea typeface="Meiryo" pitchFamily="34" charset="-122"/>
                <a:cs typeface="Meiryo" pitchFamily="34" charset="-120"/>
              </a:rPr>
              <a:t>受領日起算で60日以内・できる限り短い期間に支払う。検収・承認・請求書の遅れは支払遅延の正当理由にならない。遅延のおそれは経理・法務と連携。</a:t>
            </a:r>
            <a:endParaRPr lang="en-US" sz="115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26</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3</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ケース3：追加修正を無償で求める</a:t>
            </a:r>
            <a:endParaRPr lang="en-US" sz="2500" dirty="0"/>
          </a:p>
        </p:txBody>
      </p:sp>
      <p:sp>
        <p:nvSpPr>
          <p:cNvPr id="6" name="Shape 3"/>
          <p:cNvSpPr/>
          <p:nvPr/>
        </p:nvSpPr>
        <p:spPr>
          <a:xfrm>
            <a:off x="457200" y="1152144"/>
            <a:ext cx="4846320" cy="2788920"/>
          </a:xfrm>
          <a:prstGeom prst="roundRect">
            <a:avLst>
              <a:gd name="adj" fmla="val 2295"/>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48056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26280" cy="228600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発注時に修正回数・仕様を明確化していなかった。</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納品後「イメージと違うので追加費用なしで全面修正を」と依頼しようとしている。</a:t>
            </a:r>
            <a:endParaRPr lang="en-US" sz="1250" dirty="0"/>
          </a:p>
        </p:txBody>
      </p:sp>
      <p:sp>
        <p:nvSpPr>
          <p:cNvPr id="9" name="Shape 6"/>
          <p:cNvSpPr/>
          <p:nvPr/>
        </p:nvSpPr>
        <p:spPr>
          <a:xfrm>
            <a:off x="5468112" y="1152144"/>
            <a:ext cx="3218688" cy="2788920"/>
          </a:xfrm>
          <a:prstGeom prst="roundRect">
            <a:avLst>
              <a:gd name="adj" fmla="val 2295"/>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669280" y="1280160"/>
            <a:ext cx="28346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検討の視点</a:t>
            </a:r>
            <a:endParaRPr lang="en-US" sz="1200" dirty="0"/>
          </a:p>
        </p:txBody>
      </p:sp>
      <p:sp>
        <p:nvSpPr>
          <p:cNvPr id="11" name="Text 8"/>
          <p:cNvSpPr/>
          <p:nvPr/>
        </p:nvSpPr>
        <p:spPr>
          <a:xfrm>
            <a:off x="5669280" y="1591056"/>
            <a:ext cx="2834640" cy="2286000"/>
          </a:xfrm>
          <a:prstGeom prst="rect">
            <a:avLst/>
          </a:prstGeom>
          <a:noFill/>
          <a:ln/>
        </p:spPr>
        <p:txBody>
          <a:bodyPr wrap="square" rtlCol="0" anchor="t"/>
          <a:lstStyle/>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不当なやり直し</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仕様不明確</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追加作業・追加報酬</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変更協議・記録</a:t>
            </a:r>
            <a:endParaRPr lang="en-US" sz="1150" dirty="0"/>
          </a:p>
        </p:txBody>
      </p:sp>
      <p:sp>
        <p:nvSpPr>
          <p:cNvPr id="12" name="Shape 9"/>
          <p:cNvSpPr/>
          <p:nvPr/>
        </p:nvSpPr>
        <p:spPr>
          <a:xfrm>
            <a:off x="457200" y="4041648"/>
            <a:ext cx="8229600" cy="603504"/>
          </a:xfrm>
          <a:prstGeom prst="roundRect">
            <a:avLst>
              <a:gd name="adj" fmla="val 10606"/>
            </a:avLst>
          </a:prstGeom>
          <a:solidFill>
            <a:srgbClr val="E7F1EC"/>
          </a:solidFill>
          <a:ln w="12700">
            <a:solidFill>
              <a:srgbClr val="2F6B4F"/>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150" b="1" dirty="0">
                <a:solidFill>
                  <a:srgbClr val="2F6B4F"/>
                </a:solidFill>
                <a:latin typeface="Meiryo" pitchFamily="34" charset="0"/>
                <a:ea typeface="Meiryo" pitchFamily="34" charset="-122"/>
                <a:cs typeface="Meiryo" pitchFamily="34" charset="-120"/>
              </a:rPr>
              <a:t>対応の方向　</a:t>
            </a:r>
            <a:pPr indent="0" marL="0">
              <a:buNone/>
            </a:pPr>
            <a:r>
              <a:rPr lang="en-US" sz="1150" dirty="0">
                <a:solidFill>
                  <a:srgbClr val="263238"/>
                </a:solidFill>
                <a:latin typeface="Meiryo" pitchFamily="34" charset="0"/>
                <a:ea typeface="Meiryo" pitchFamily="34" charset="-122"/>
                <a:cs typeface="Meiryo" pitchFamily="34" charset="-120"/>
              </a:rPr>
              <a:t>仕様・修正回数を事前に明確化。範囲を超える修正は内容・追加報酬・納期を協議し記録。一方的な無償やり直しは求めない。</a:t>
            </a:r>
            <a:endParaRPr lang="en-US" sz="115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27</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4</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ケース4：募集情報と実際の条件が違う</a:t>
            </a:r>
            <a:endParaRPr lang="en-US" sz="2500" dirty="0"/>
          </a:p>
        </p:txBody>
      </p:sp>
      <p:sp>
        <p:nvSpPr>
          <p:cNvPr id="6" name="Shape 3"/>
          <p:cNvSpPr/>
          <p:nvPr/>
        </p:nvSpPr>
        <p:spPr>
          <a:xfrm>
            <a:off x="457200" y="1152144"/>
            <a:ext cx="4846320" cy="2788920"/>
          </a:xfrm>
          <a:prstGeom prst="roundRect">
            <a:avLst>
              <a:gd name="adj" fmla="val 2295"/>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48056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26280" cy="228600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SNSで「完全在宅・月20万円程度・週2日相当」で募集。</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実際は毎日の朝会参加・日中の即時対応・月10万円程度を予定。</a:t>
            </a:r>
            <a:endParaRPr lang="en-US" sz="1250" dirty="0"/>
          </a:p>
        </p:txBody>
      </p:sp>
      <p:sp>
        <p:nvSpPr>
          <p:cNvPr id="9" name="Shape 6"/>
          <p:cNvSpPr/>
          <p:nvPr/>
        </p:nvSpPr>
        <p:spPr>
          <a:xfrm>
            <a:off x="5468112" y="1152144"/>
            <a:ext cx="3218688" cy="2788920"/>
          </a:xfrm>
          <a:prstGeom prst="roundRect">
            <a:avLst>
              <a:gd name="adj" fmla="val 2295"/>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669280" y="1280160"/>
            <a:ext cx="28346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検討の視点</a:t>
            </a:r>
            <a:endParaRPr lang="en-US" sz="1200" dirty="0"/>
          </a:p>
        </p:txBody>
      </p:sp>
      <p:sp>
        <p:nvSpPr>
          <p:cNvPr id="11" name="Text 8"/>
          <p:cNvSpPr/>
          <p:nvPr/>
        </p:nvSpPr>
        <p:spPr>
          <a:xfrm>
            <a:off x="5669280" y="1591056"/>
            <a:ext cx="2834640" cy="2286000"/>
          </a:xfrm>
          <a:prstGeom prst="rect">
            <a:avLst/>
          </a:prstGeom>
          <a:noFill/>
          <a:ln/>
        </p:spPr>
        <p:txBody>
          <a:bodyPr wrap="square" rtlCol="0" anchor="t"/>
          <a:lstStyle/>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募集情報の的確表示</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虚偽・誤解表示</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稼働・場所・報酬</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労働者性</a:t>
            </a:r>
            <a:endParaRPr lang="en-US" sz="1150" dirty="0"/>
          </a:p>
        </p:txBody>
      </p:sp>
      <p:sp>
        <p:nvSpPr>
          <p:cNvPr id="12" name="Shape 9"/>
          <p:cNvSpPr/>
          <p:nvPr/>
        </p:nvSpPr>
        <p:spPr>
          <a:xfrm>
            <a:off x="457200" y="4041648"/>
            <a:ext cx="8229600" cy="603504"/>
          </a:xfrm>
          <a:prstGeom prst="roundRect">
            <a:avLst>
              <a:gd name="adj" fmla="val 10606"/>
            </a:avLst>
          </a:prstGeom>
          <a:solidFill>
            <a:srgbClr val="E7F1EC"/>
          </a:solidFill>
          <a:ln w="12700">
            <a:solidFill>
              <a:srgbClr val="2F6B4F"/>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150" b="1" dirty="0">
                <a:solidFill>
                  <a:srgbClr val="2F6B4F"/>
                </a:solidFill>
                <a:latin typeface="Meiryo" pitchFamily="34" charset="0"/>
                <a:ea typeface="Meiryo" pitchFamily="34" charset="-122"/>
                <a:cs typeface="Meiryo" pitchFamily="34" charset="-120"/>
              </a:rPr>
              <a:t>対応の方向　</a:t>
            </a:r>
            <a:pPr indent="0" marL="0">
              <a:buNone/>
            </a:pPr>
            <a:r>
              <a:rPr lang="en-US" sz="1150" dirty="0">
                <a:solidFill>
                  <a:srgbClr val="263238"/>
                </a:solidFill>
                <a:latin typeface="Meiryo" pitchFamily="34" charset="0"/>
                <a:ea typeface="Meiryo" pitchFamily="34" charset="-122"/>
                <a:cs typeface="Meiryo" pitchFamily="34" charset="-120"/>
              </a:rPr>
              <a:t>募集は実態に合わせ正確・最新に。差異があれば明確に説明し記録。即時対応・拘束が強い場合は労働者性も意識し、人事・法務に相談。</a:t>
            </a:r>
            <a:endParaRPr lang="en-US" sz="115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28</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0</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導入ケース：無償で追加修正を頼んでよい？</a:t>
            </a:r>
            <a:endParaRPr lang="en-US" sz="2500" dirty="0"/>
          </a:p>
        </p:txBody>
      </p:sp>
      <p:sp>
        <p:nvSpPr>
          <p:cNvPr id="6" name="Shape 3"/>
          <p:cNvSpPr/>
          <p:nvPr/>
        </p:nvSpPr>
        <p:spPr>
          <a:xfrm>
            <a:off x="457200" y="1152144"/>
            <a:ext cx="4892040" cy="2743200"/>
          </a:xfrm>
          <a:prstGeom prst="roundRect">
            <a:avLst>
              <a:gd name="adj" fmla="val 2333"/>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57200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72000" cy="2194560"/>
          </a:xfrm>
          <a:prstGeom prst="rect">
            <a:avLst/>
          </a:prstGeom>
          <a:noFill/>
          <a:ln/>
        </p:spPr>
        <p:txBody>
          <a:bodyPr wrap="square" rtlCol="0" anchor="t"/>
          <a:lstStyle/>
          <a:p>
            <a:pPr marL="152400" indent="-1524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個人デザイナーにLP制作を委託。</a:t>
            </a:r>
            <a:endParaRPr lang="en-US" sz="1350" dirty="0"/>
          </a:p>
          <a:p>
            <a:pPr marL="152400" indent="-1524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発注時は「いつもの感じで」とメールのみ。報酬額・納期・検収・修正回数・支払期日は決めていない。</a:t>
            </a:r>
            <a:endParaRPr lang="en-US" sz="1350" dirty="0"/>
          </a:p>
          <a:p>
            <a:pPr marL="152400" indent="-1524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納品後「イメージと違うので、追加費用なしで全部作り直してほしい」と伝えようとしている。</a:t>
            </a:r>
            <a:endParaRPr lang="en-US" sz="1350" dirty="0"/>
          </a:p>
        </p:txBody>
      </p:sp>
      <p:sp>
        <p:nvSpPr>
          <p:cNvPr id="9" name="Shape 6"/>
          <p:cNvSpPr/>
          <p:nvPr/>
        </p:nvSpPr>
        <p:spPr>
          <a:xfrm>
            <a:off x="5532120" y="1152144"/>
            <a:ext cx="3154680" cy="2743200"/>
          </a:xfrm>
          <a:prstGeom prst="roundRect">
            <a:avLst>
              <a:gd name="adj" fmla="val 2333"/>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733288" y="1298448"/>
            <a:ext cx="274320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考えてみましょう</a:t>
            </a:r>
            <a:endParaRPr lang="en-US" sz="1200" dirty="0"/>
          </a:p>
        </p:txBody>
      </p:sp>
      <p:sp>
        <p:nvSpPr>
          <p:cNvPr id="11" name="Text 8"/>
          <p:cNvSpPr/>
          <p:nvPr/>
        </p:nvSpPr>
        <p:spPr>
          <a:xfrm>
            <a:off x="5733288" y="1627632"/>
            <a:ext cx="2743200" cy="2194560"/>
          </a:xfrm>
          <a:prstGeom prst="rect">
            <a:avLst/>
          </a:prstGeom>
          <a:noFill/>
          <a:ln/>
        </p:spPr>
        <p:txBody>
          <a:bodyPr wrap="square" rtlCol="0" anchor="t"/>
          <a:lstStyle/>
          <a:p>
            <a:pPr marL="152400" indent="-152400">
              <a:spcAft>
                <a:spcPts val="1200"/>
              </a:spcAft>
              <a:buSzPct val="100000"/>
              <a:buChar char="•"/>
            </a:pPr>
            <a:r>
              <a:rPr lang="en-US" sz="1300" dirty="0">
                <a:solidFill>
                  <a:srgbClr val="16314F"/>
                </a:solidFill>
                <a:latin typeface="Meiryo" pitchFamily="34" charset="0"/>
                <a:ea typeface="Meiryo" pitchFamily="34" charset="-122"/>
                <a:cs typeface="Meiryo" pitchFamily="34" charset="-120"/>
              </a:rPr>
              <a:t>この発注は適切だったか？</a:t>
            </a:r>
            <a:endParaRPr lang="en-US" sz="1300" dirty="0"/>
          </a:p>
          <a:p>
            <a:pPr marL="152400" indent="-152400">
              <a:spcAft>
                <a:spcPts val="1200"/>
              </a:spcAft>
              <a:buSzPct val="100000"/>
              <a:buChar char="•"/>
            </a:pPr>
            <a:r>
              <a:rPr lang="en-US" sz="1300" dirty="0">
                <a:solidFill>
                  <a:srgbClr val="16314F"/>
                </a:solidFill>
                <a:latin typeface="Meiryo" pitchFamily="34" charset="0"/>
                <a:ea typeface="Meiryo" pitchFamily="34" charset="-122"/>
                <a:cs typeface="Meiryo" pitchFamily="34" charset="-120"/>
              </a:rPr>
              <a:t>無償でのやり直しを求めてよいか？</a:t>
            </a:r>
            <a:endParaRPr lang="en-US" sz="1300" dirty="0"/>
          </a:p>
          <a:p>
            <a:pPr marL="152400" indent="-152400">
              <a:spcAft>
                <a:spcPts val="1200"/>
              </a:spcAft>
              <a:buSzPct val="100000"/>
              <a:buChar char="•"/>
            </a:pPr>
            <a:r>
              <a:rPr lang="en-US" sz="1300" dirty="0">
                <a:solidFill>
                  <a:srgbClr val="16314F"/>
                </a:solidFill>
                <a:latin typeface="Meiryo" pitchFamily="34" charset="0"/>
                <a:ea typeface="Meiryo" pitchFamily="34" charset="-122"/>
                <a:cs typeface="Meiryo" pitchFamily="34" charset="-120"/>
              </a:rPr>
              <a:t>そもそも取引条件は明示できていたか？</a:t>
            </a:r>
            <a:endParaRPr lang="en-US" sz="1300" dirty="0"/>
          </a:p>
          <a:p>
            <a:pPr marL="152400" indent="-152400">
              <a:spcAft>
                <a:spcPts val="1200"/>
              </a:spcAft>
              <a:buSzPct val="100000"/>
              <a:buChar char="•"/>
            </a:pPr>
            <a:r>
              <a:rPr lang="en-US" sz="1300" dirty="0">
                <a:solidFill>
                  <a:srgbClr val="16314F"/>
                </a:solidFill>
                <a:latin typeface="Meiryo" pitchFamily="34" charset="0"/>
                <a:ea typeface="Meiryo" pitchFamily="34" charset="-122"/>
                <a:cs typeface="Meiryo" pitchFamily="34" charset="-120"/>
              </a:rPr>
              <a:t>誰に相談すべきか？</a:t>
            </a:r>
            <a:endParaRPr lang="en-US" sz="1300" dirty="0"/>
          </a:p>
        </p:txBody>
      </p:sp>
      <p:sp>
        <p:nvSpPr>
          <p:cNvPr id="12" name="Shape 9"/>
          <p:cNvSpPr/>
          <p:nvPr/>
        </p:nvSpPr>
        <p:spPr>
          <a:xfrm>
            <a:off x="457200" y="4041648"/>
            <a:ext cx="8229600" cy="603504"/>
          </a:xfrm>
          <a:prstGeom prst="roundRect">
            <a:avLst>
              <a:gd name="adj" fmla="val 10606"/>
            </a:avLst>
          </a:prstGeom>
          <a:solidFill>
            <a:srgbClr val="F4EEDF"/>
          </a:solidFill>
          <a:ln w="12700">
            <a:solidFill>
              <a:srgbClr val="B58A3A"/>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200" b="1" dirty="0">
                <a:solidFill>
                  <a:srgbClr val="B58A3A"/>
                </a:solidFill>
                <a:latin typeface="Meiryo" pitchFamily="34" charset="0"/>
                <a:ea typeface="Meiryo" pitchFamily="34" charset="-122"/>
                <a:cs typeface="Meiryo" pitchFamily="34" charset="-120"/>
              </a:rPr>
              <a:t>本研修の視点　</a:t>
            </a:r>
            <a:pPr indent="0" marL="0">
              <a:buNone/>
            </a:pPr>
            <a:r>
              <a:rPr lang="en-US" sz="1200" dirty="0">
                <a:solidFill>
                  <a:srgbClr val="263238"/>
                </a:solidFill>
                <a:latin typeface="Meiryo" pitchFamily="34" charset="0"/>
                <a:ea typeface="Meiryo" pitchFamily="34" charset="-122"/>
                <a:cs typeface="Meiryo" pitchFamily="34" charset="-120"/>
              </a:rPr>
              <a:t>仕様や修正回数を明示せず、合意のない無償やり直しを一方的に求めると、フリーランス法上の問題になり得ます。まず「明示」と「記録」から考えます。</a:t>
            </a:r>
            <a:endParaRPr lang="en-US" sz="120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5</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ケース5：ハラスメント相談を受けた</a:t>
            </a:r>
            <a:endParaRPr lang="en-US" sz="2500" dirty="0"/>
          </a:p>
        </p:txBody>
      </p:sp>
      <p:sp>
        <p:nvSpPr>
          <p:cNvPr id="6" name="Shape 3"/>
          <p:cNvSpPr/>
          <p:nvPr/>
        </p:nvSpPr>
        <p:spPr>
          <a:xfrm>
            <a:off x="457200" y="1152144"/>
            <a:ext cx="4846320" cy="2788920"/>
          </a:xfrm>
          <a:prstGeom prst="roundRect">
            <a:avLst>
              <a:gd name="adj" fmla="val 2295"/>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48056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26280" cy="228600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フリーランスのライターから、深夜連絡・人格否定・容姿への発言について相談。</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現場責任者は「業務委託だから社内窓口では扱わない」と考えている。</a:t>
            </a:r>
            <a:endParaRPr lang="en-US" sz="1250" dirty="0"/>
          </a:p>
        </p:txBody>
      </p:sp>
      <p:sp>
        <p:nvSpPr>
          <p:cNvPr id="9" name="Shape 6"/>
          <p:cNvSpPr/>
          <p:nvPr/>
        </p:nvSpPr>
        <p:spPr>
          <a:xfrm>
            <a:off x="5468112" y="1152144"/>
            <a:ext cx="3218688" cy="2788920"/>
          </a:xfrm>
          <a:prstGeom prst="roundRect">
            <a:avLst>
              <a:gd name="adj" fmla="val 2295"/>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669280" y="1280160"/>
            <a:ext cx="28346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検討の視点</a:t>
            </a:r>
            <a:endParaRPr lang="en-US" sz="1200" dirty="0"/>
          </a:p>
        </p:txBody>
      </p:sp>
      <p:sp>
        <p:nvSpPr>
          <p:cNvPr id="11" name="Text 8"/>
          <p:cNvSpPr/>
          <p:nvPr/>
        </p:nvSpPr>
        <p:spPr>
          <a:xfrm>
            <a:off x="5669280" y="1591056"/>
            <a:ext cx="2834640" cy="2286000"/>
          </a:xfrm>
          <a:prstGeom prst="rect">
            <a:avLst/>
          </a:prstGeom>
          <a:noFill/>
          <a:ln/>
        </p:spPr>
        <p:txBody>
          <a:bodyPr wrap="square" rtlCol="0" anchor="t"/>
          <a:lstStyle/>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ハラスメント対策</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相談窓口・対応</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プライバシー保護</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不利益取扱い防止</a:t>
            </a:r>
            <a:endParaRPr lang="en-US" sz="1150" dirty="0"/>
          </a:p>
        </p:txBody>
      </p:sp>
      <p:sp>
        <p:nvSpPr>
          <p:cNvPr id="12" name="Shape 9"/>
          <p:cNvSpPr/>
          <p:nvPr/>
        </p:nvSpPr>
        <p:spPr>
          <a:xfrm>
            <a:off x="457200" y="4041648"/>
            <a:ext cx="8229600" cy="603504"/>
          </a:xfrm>
          <a:prstGeom prst="roundRect">
            <a:avLst>
              <a:gd name="adj" fmla="val 10606"/>
            </a:avLst>
          </a:prstGeom>
          <a:solidFill>
            <a:srgbClr val="E7F1EC"/>
          </a:solidFill>
          <a:ln w="12700">
            <a:solidFill>
              <a:srgbClr val="2F6B4F"/>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150" b="1" dirty="0">
                <a:solidFill>
                  <a:srgbClr val="2F6B4F"/>
                </a:solidFill>
                <a:latin typeface="Meiryo" pitchFamily="34" charset="0"/>
                <a:ea typeface="Meiryo" pitchFamily="34" charset="-122"/>
                <a:cs typeface="Meiryo" pitchFamily="34" charset="-120"/>
              </a:rPr>
              <a:t>対応の方向　</a:t>
            </a:r>
            <a:pPr indent="0" marL="0">
              <a:buNone/>
            </a:pPr>
            <a:r>
              <a:rPr lang="en-US" sz="1150" dirty="0">
                <a:solidFill>
                  <a:srgbClr val="263238"/>
                </a:solidFill>
                <a:latin typeface="Meiryo" pitchFamily="34" charset="0"/>
                <a:ea typeface="Meiryo" pitchFamily="34" charset="-122"/>
                <a:cs typeface="Meiryo" pitchFamily="34" charset="-120"/>
              </a:rPr>
              <a:t>業務委託でも体制整備の対象。相談を握りつぶさず正規窓口へ。プライバシーに配慮し、相談を理由に不利益に扱わない。詳細は第5・6回。</a:t>
            </a:r>
            <a:endParaRPr lang="en-US" sz="115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29</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6</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ケース6：6か月以上の契約を突然終了する</a:t>
            </a:r>
            <a:endParaRPr lang="en-US" sz="2500" dirty="0"/>
          </a:p>
        </p:txBody>
      </p:sp>
      <p:sp>
        <p:nvSpPr>
          <p:cNvPr id="6" name="Shape 3"/>
          <p:cNvSpPr/>
          <p:nvPr/>
        </p:nvSpPr>
        <p:spPr>
          <a:xfrm>
            <a:off x="457200" y="1152144"/>
            <a:ext cx="4846320" cy="2788920"/>
          </a:xfrm>
          <a:prstGeom prst="roundRect">
            <a:avLst>
              <a:gd name="adj" fmla="val 2295"/>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48056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26280" cy="228600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半年以上継続するコンサルとの委託を「来週で終了」と突然伝えようとしている。</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契約書にはいつでも終了できる条項がある。</a:t>
            </a:r>
            <a:endParaRPr lang="en-US" sz="1250" dirty="0"/>
          </a:p>
        </p:txBody>
      </p:sp>
      <p:sp>
        <p:nvSpPr>
          <p:cNvPr id="9" name="Shape 6"/>
          <p:cNvSpPr/>
          <p:nvPr/>
        </p:nvSpPr>
        <p:spPr>
          <a:xfrm>
            <a:off x="5468112" y="1152144"/>
            <a:ext cx="3218688" cy="2788920"/>
          </a:xfrm>
          <a:prstGeom prst="roundRect">
            <a:avLst>
              <a:gd name="adj" fmla="val 2295"/>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669280" y="1280160"/>
            <a:ext cx="28346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検討の視点</a:t>
            </a:r>
            <a:endParaRPr lang="en-US" sz="1200" dirty="0"/>
          </a:p>
        </p:txBody>
      </p:sp>
      <p:sp>
        <p:nvSpPr>
          <p:cNvPr id="11" name="Text 8"/>
          <p:cNvSpPr/>
          <p:nvPr/>
        </p:nvSpPr>
        <p:spPr>
          <a:xfrm>
            <a:off x="5669280" y="1591056"/>
            <a:ext cx="2834640" cy="2286000"/>
          </a:xfrm>
          <a:prstGeom prst="rect">
            <a:avLst/>
          </a:prstGeom>
          <a:noFill/>
          <a:ln/>
        </p:spPr>
        <p:txBody>
          <a:bodyPr wrap="square" rtlCol="0" anchor="t"/>
          <a:lstStyle/>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6か月以上</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中途解除・不更新</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30日前予告・理由開示</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現場判断の禁止</a:t>
            </a:r>
            <a:endParaRPr lang="en-US" sz="1150" dirty="0"/>
          </a:p>
        </p:txBody>
      </p:sp>
      <p:sp>
        <p:nvSpPr>
          <p:cNvPr id="12" name="Shape 9"/>
          <p:cNvSpPr/>
          <p:nvPr/>
        </p:nvSpPr>
        <p:spPr>
          <a:xfrm>
            <a:off x="457200" y="4041648"/>
            <a:ext cx="8229600" cy="603504"/>
          </a:xfrm>
          <a:prstGeom prst="roundRect">
            <a:avLst>
              <a:gd name="adj" fmla="val 10606"/>
            </a:avLst>
          </a:prstGeom>
          <a:solidFill>
            <a:srgbClr val="E7F1EC"/>
          </a:solidFill>
          <a:ln w="12700">
            <a:solidFill>
              <a:srgbClr val="2F6B4F"/>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150" b="1" dirty="0">
                <a:solidFill>
                  <a:srgbClr val="2F6B4F"/>
                </a:solidFill>
                <a:latin typeface="Meiryo" pitchFamily="34" charset="0"/>
                <a:ea typeface="Meiryo" pitchFamily="34" charset="-122"/>
                <a:cs typeface="Meiryo" pitchFamily="34" charset="-120"/>
              </a:rPr>
              <a:t>対応の方向　</a:t>
            </a:r>
            <a:pPr indent="0" marL="0">
              <a:buNone/>
            </a:pPr>
            <a:r>
              <a:rPr lang="en-US" sz="1150" dirty="0">
                <a:solidFill>
                  <a:srgbClr val="263238"/>
                </a:solidFill>
                <a:latin typeface="Meiryo" pitchFamily="34" charset="0"/>
                <a:ea typeface="Meiryo" pitchFamily="34" charset="-122"/>
                <a:cs typeface="Meiryo" pitchFamily="34" charset="-120"/>
              </a:rPr>
              <a:t>原則30日前予告が必要。契約条項があっても例外該当性は慎重に。理由開示は書面・メール等で。終了の前に法務へ相談し記録を残す。</a:t>
            </a:r>
            <a:endParaRPr lang="en-US" sz="115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30</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CASE 7</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ケース7：実態が労働者に近い働かせ方</a:t>
            </a:r>
            <a:endParaRPr lang="en-US" sz="2500" dirty="0"/>
          </a:p>
        </p:txBody>
      </p:sp>
      <p:sp>
        <p:nvSpPr>
          <p:cNvPr id="6" name="Shape 3"/>
          <p:cNvSpPr/>
          <p:nvPr/>
        </p:nvSpPr>
        <p:spPr>
          <a:xfrm>
            <a:off x="457200" y="1152144"/>
            <a:ext cx="4846320" cy="2788920"/>
          </a:xfrm>
          <a:prstGeom prst="roundRect">
            <a:avLst>
              <a:gd name="adj" fmla="val 2295"/>
            </a:avLst>
          </a:prstGeom>
          <a:solidFill>
            <a:srgbClr val="FFFFFF"/>
          </a:solidFill>
          <a:ln/>
          <a:effectLst>
            <a:outerShdw sx="100000" sy="100000" kx="0" ky="0" algn="bl" rotWithShape="0" blurRad="88900" dist="38100" dir="5400000">
              <a:srgbClr val="9AA7B2">
                <a:alpha val="28000"/>
              </a:srgbClr>
            </a:outerShdw>
          </a:effectLst>
        </p:spPr>
      </p:sp>
      <p:sp>
        <p:nvSpPr>
          <p:cNvPr id="7" name="Text 4"/>
          <p:cNvSpPr/>
          <p:nvPr/>
        </p:nvSpPr>
        <p:spPr>
          <a:xfrm>
            <a:off x="658368" y="1280160"/>
            <a:ext cx="4480560" cy="274320"/>
          </a:xfrm>
          <a:prstGeom prst="rect">
            <a:avLst/>
          </a:prstGeom>
          <a:noFill/>
          <a:ln/>
        </p:spPr>
        <p:txBody>
          <a:bodyPr wrap="square" rtlCol="0" anchor="ctr"/>
          <a:lstStyle/>
          <a:p>
            <a:pPr indent="0" marL="0">
              <a:buNone/>
            </a:pPr>
            <a:r>
              <a:rPr lang="en-US" sz="1200" b="1" dirty="0">
                <a:solidFill>
                  <a:srgbClr val="237A75"/>
                </a:solidFill>
                <a:latin typeface="Meiryo" pitchFamily="34" charset="0"/>
                <a:ea typeface="Meiryo" pitchFamily="34" charset="-122"/>
                <a:cs typeface="Meiryo" pitchFamily="34" charset="-120"/>
              </a:rPr>
              <a:t>状況</a:t>
            </a:r>
            <a:endParaRPr lang="en-US" sz="1200" dirty="0"/>
          </a:p>
        </p:txBody>
      </p:sp>
      <p:sp>
        <p:nvSpPr>
          <p:cNvPr id="8" name="Text 5"/>
          <p:cNvSpPr/>
          <p:nvPr/>
        </p:nvSpPr>
        <p:spPr>
          <a:xfrm>
            <a:off x="658368" y="1591056"/>
            <a:ext cx="4526280" cy="228600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個人エンジニアに委託しているが、勤務時間・場所・作業手順を細かく指定。</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上司の指揮命令の下、社員と同様に働かせている。</a:t>
            </a:r>
            <a:endParaRPr lang="en-US" sz="1250" dirty="0"/>
          </a:p>
        </p:txBody>
      </p:sp>
      <p:sp>
        <p:nvSpPr>
          <p:cNvPr id="9" name="Shape 6"/>
          <p:cNvSpPr/>
          <p:nvPr/>
        </p:nvSpPr>
        <p:spPr>
          <a:xfrm>
            <a:off x="5468112" y="1152144"/>
            <a:ext cx="3218688" cy="2788920"/>
          </a:xfrm>
          <a:prstGeom prst="roundRect">
            <a:avLst>
              <a:gd name="adj" fmla="val 2295"/>
            </a:avLst>
          </a:prstGeom>
          <a:solidFill>
            <a:srgbClr val="E9EEF3"/>
          </a:solidFill>
          <a:ln/>
          <a:effectLst>
            <a:outerShdw sx="100000" sy="100000" kx="0" ky="0" algn="bl" rotWithShape="0" blurRad="76200" dist="25400" dir="5400000">
              <a:srgbClr val="AAB4BE">
                <a:alpha val="22000"/>
              </a:srgbClr>
            </a:outerShdw>
          </a:effectLst>
        </p:spPr>
      </p:sp>
      <p:sp>
        <p:nvSpPr>
          <p:cNvPr id="10" name="Text 7"/>
          <p:cNvSpPr/>
          <p:nvPr/>
        </p:nvSpPr>
        <p:spPr>
          <a:xfrm>
            <a:off x="5669280" y="1280160"/>
            <a:ext cx="2834640" cy="2743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検討の視点</a:t>
            </a:r>
            <a:endParaRPr lang="en-US" sz="1200" dirty="0"/>
          </a:p>
        </p:txBody>
      </p:sp>
      <p:sp>
        <p:nvSpPr>
          <p:cNvPr id="11" name="Text 8"/>
          <p:cNvSpPr/>
          <p:nvPr/>
        </p:nvSpPr>
        <p:spPr>
          <a:xfrm>
            <a:off x="5669280" y="1591056"/>
            <a:ext cx="2834640" cy="2286000"/>
          </a:xfrm>
          <a:prstGeom prst="rect">
            <a:avLst/>
          </a:prstGeom>
          <a:noFill/>
          <a:ln/>
        </p:spPr>
        <p:txBody>
          <a:bodyPr wrap="square" rtlCol="0" anchor="t"/>
          <a:lstStyle/>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労働者性</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委託と雇用の違い</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指揮命令・拘束</a:t>
            </a:r>
            <a:endParaRPr lang="en-US" sz="1150" dirty="0"/>
          </a:p>
          <a:p>
            <a:pPr marL="152400" indent="-152400">
              <a:spcAft>
                <a:spcPts val="700"/>
              </a:spcAft>
              <a:buSzPct val="100000"/>
              <a:buChar char="•"/>
            </a:pPr>
            <a:r>
              <a:rPr lang="en-US" sz="1150" dirty="0">
                <a:solidFill>
                  <a:srgbClr val="16314F"/>
                </a:solidFill>
                <a:latin typeface="Meiryo" pitchFamily="34" charset="0"/>
                <a:ea typeface="Meiryo" pitchFamily="34" charset="-122"/>
                <a:cs typeface="Meiryo" pitchFamily="34" charset="-120"/>
              </a:rPr>
              <a:t>人事・法務相談</a:t>
            </a:r>
            <a:endParaRPr lang="en-US" sz="1150" dirty="0"/>
          </a:p>
        </p:txBody>
      </p:sp>
      <p:sp>
        <p:nvSpPr>
          <p:cNvPr id="12" name="Shape 9"/>
          <p:cNvSpPr/>
          <p:nvPr/>
        </p:nvSpPr>
        <p:spPr>
          <a:xfrm>
            <a:off x="457200" y="4041648"/>
            <a:ext cx="8229600" cy="603504"/>
          </a:xfrm>
          <a:prstGeom prst="roundRect">
            <a:avLst>
              <a:gd name="adj" fmla="val 10606"/>
            </a:avLst>
          </a:prstGeom>
          <a:solidFill>
            <a:srgbClr val="E7F1EC"/>
          </a:solidFill>
          <a:ln w="12700">
            <a:solidFill>
              <a:srgbClr val="2F6B4F"/>
            </a:solidFill>
            <a:prstDash val="solid"/>
          </a:ln>
        </p:spPr>
      </p:sp>
      <p:sp>
        <p:nvSpPr>
          <p:cNvPr id="13" name="Text 10"/>
          <p:cNvSpPr/>
          <p:nvPr/>
        </p:nvSpPr>
        <p:spPr>
          <a:xfrm>
            <a:off x="658368" y="4041648"/>
            <a:ext cx="7863840" cy="603504"/>
          </a:xfrm>
          <a:prstGeom prst="rect">
            <a:avLst/>
          </a:prstGeom>
          <a:noFill/>
          <a:ln/>
        </p:spPr>
        <p:txBody>
          <a:bodyPr wrap="square" rtlCol="0" anchor="ctr"/>
          <a:lstStyle/>
          <a:p>
            <a:pPr indent="0" marL="0">
              <a:buNone/>
            </a:pPr>
            <a:r>
              <a:rPr lang="en-US" sz="1150" b="1" dirty="0">
                <a:solidFill>
                  <a:srgbClr val="2F6B4F"/>
                </a:solidFill>
                <a:latin typeface="Meiryo" pitchFamily="34" charset="0"/>
                <a:ea typeface="Meiryo" pitchFamily="34" charset="-122"/>
                <a:cs typeface="Meiryo" pitchFamily="34" charset="-120"/>
              </a:rPr>
              <a:t>対応の方向　</a:t>
            </a:r>
            <a:pPr indent="0" marL="0">
              <a:buNone/>
            </a:pPr>
            <a:r>
              <a:rPr lang="en-US" sz="1150" dirty="0">
                <a:solidFill>
                  <a:srgbClr val="263238"/>
                </a:solidFill>
                <a:latin typeface="Meiryo" pitchFamily="34" charset="0"/>
                <a:ea typeface="Meiryo" pitchFamily="34" charset="-122"/>
                <a:cs typeface="Meiryo" pitchFamily="34" charset="-120"/>
              </a:rPr>
              <a:t>強い拘束・細かな指揮命令は労働者性の問題になり得る。フリーランス法遵守だけでは足りない場合がある。働かせ方を見直し、人事・法務に相談。</a:t>
            </a:r>
            <a:endParaRPr lang="en-US" sz="1150" dirty="0"/>
          </a:p>
        </p:txBody>
      </p:sp>
      <p:sp>
        <p:nvSpPr>
          <p:cNvPr id="14" name="Text 1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31</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F6B4F"/>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DAILY CHECK</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日常行動チェックリスト</a:t>
            </a:r>
            <a:endParaRPr lang="en-US" sz="2500" dirty="0"/>
          </a:p>
        </p:txBody>
      </p:sp>
      <p:sp>
        <p:nvSpPr>
          <p:cNvPr id="6" name="Shape 3"/>
          <p:cNvSpPr/>
          <p:nvPr/>
        </p:nvSpPr>
        <p:spPr>
          <a:xfrm>
            <a:off x="457200" y="1188720"/>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7" name="Shape 4"/>
          <p:cNvSpPr/>
          <p:nvPr/>
        </p:nvSpPr>
        <p:spPr>
          <a:xfrm>
            <a:off x="603504" y="1408176"/>
            <a:ext cx="292608" cy="292608"/>
          </a:xfrm>
          <a:prstGeom prst="roundRect">
            <a:avLst>
              <a:gd name="adj" fmla="val 15625"/>
            </a:avLst>
          </a:prstGeom>
          <a:solidFill>
            <a:srgbClr val="E7F1EC"/>
          </a:solidFill>
          <a:ln w="15240">
            <a:solidFill>
              <a:srgbClr val="2F6B4F"/>
            </a:solidFill>
            <a:prstDash val="solid"/>
          </a:ln>
        </p:spPr>
      </p:sp>
      <p:pic>
        <p:nvPicPr>
          <p:cNvPr id="8" name="Image 1" descr="preencoded.png">    </p:cNvPr>
          <p:cNvPicPr>
            <a:picLocks noChangeAspect="1"/>
          </p:cNvPicPr>
          <p:nvPr/>
        </p:nvPicPr>
        <p:blipFill>
          <a:blip r:embed="rId2"/>
          <a:stretch>
            <a:fillRect/>
          </a:stretch>
        </p:blipFill>
        <p:spPr>
          <a:xfrm>
            <a:off x="621792" y="1426464"/>
            <a:ext cx="256032" cy="256032"/>
          </a:xfrm>
          <a:prstGeom prst="rect">
            <a:avLst/>
          </a:prstGeom>
        </p:spPr>
      </p:pic>
      <p:sp>
        <p:nvSpPr>
          <p:cNvPr id="9" name="Text 5"/>
          <p:cNvSpPr/>
          <p:nvPr/>
        </p:nvSpPr>
        <p:spPr>
          <a:xfrm>
            <a:off x="1005840" y="1243584"/>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発注前に相手・自社区分・期間・働かせ方を確認した</a:t>
            </a:r>
            <a:endParaRPr lang="en-US" sz="1100" dirty="0"/>
          </a:p>
        </p:txBody>
      </p:sp>
      <p:sp>
        <p:nvSpPr>
          <p:cNvPr id="10" name="Shape 6"/>
          <p:cNvSpPr/>
          <p:nvPr/>
        </p:nvSpPr>
        <p:spPr>
          <a:xfrm>
            <a:off x="4645152" y="1188720"/>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11" name="Shape 7"/>
          <p:cNvSpPr/>
          <p:nvPr/>
        </p:nvSpPr>
        <p:spPr>
          <a:xfrm>
            <a:off x="4791456" y="1408176"/>
            <a:ext cx="292608" cy="292608"/>
          </a:xfrm>
          <a:prstGeom prst="roundRect">
            <a:avLst>
              <a:gd name="adj" fmla="val 15625"/>
            </a:avLst>
          </a:prstGeom>
          <a:solidFill>
            <a:srgbClr val="E7F1EC"/>
          </a:solidFill>
          <a:ln w="15240">
            <a:solidFill>
              <a:srgbClr val="2F6B4F"/>
            </a:solidFill>
            <a:prstDash val="solid"/>
          </a:ln>
        </p:spPr>
      </p:sp>
      <p:pic>
        <p:nvPicPr>
          <p:cNvPr id="12" name="Image 2" descr="preencoded.png">    </p:cNvPr>
          <p:cNvPicPr>
            <a:picLocks noChangeAspect="1"/>
          </p:cNvPicPr>
          <p:nvPr/>
        </p:nvPicPr>
        <p:blipFill>
          <a:blip r:embed="rId3"/>
          <a:stretch>
            <a:fillRect/>
          </a:stretch>
        </p:blipFill>
        <p:spPr>
          <a:xfrm>
            <a:off x="4809744" y="1426464"/>
            <a:ext cx="256032" cy="256032"/>
          </a:xfrm>
          <a:prstGeom prst="rect">
            <a:avLst/>
          </a:prstGeom>
        </p:spPr>
      </p:pic>
      <p:sp>
        <p:nvSpPr>
          <p:cNvPr id="13" name="Text 8"/>
          <p:cNvSpPr/>
          <p:nvPr/>
        </p:nvSpPr>
        <p:spPr>
          <a:xfrm>
            <a:off x="5193792" y="1243584"/>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業務内容・報酬・支払期日・納期・検収・知財を明示し記録した</a:t>
            </a:r>
            <a:endParaRPr lang="en-US" sz="1100" dirty="0"/>
          </a:p>
        </p:txBody>
      </p:sp>
      <p:sp>
        <p:nvSpPr>
          <p:cNvPr id="14" name="Shape 9"/>
          <p:cNvSpPr/>
          <p:nvPr/>
        </p:nvSpPr>
        <p:spPr>
          <a:xfrm>
            <a:off x="457200" y="2029968"/>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15" name="Shape 10"/>
          <p:cNvSpPr/>
          <p:nvPr/>
        </p:nvSpPr>
        <p:spPr>
          <a:xfrm>
            <a:off x="603504" y="2249424"/>
            <a:ext cx="292608" cy="292608"/>
          </a:xfrm>
          <a:prstGeom prst="roundRect">
            <a:avLst>
              <a:gd name="adj" fmla="val 15625"/>
            </a:avLst>
          </a:prstGeom>
          <a:solidFill>
            <a:srgbClr val="E7F1EC"/>
          </a:solidFill>
          <a:ln w="15240">
            <a:solidFill>
              <a:srgbClr val="2F6B4F"/>
            </a:solidFill>
            <a:prstDash val="solid"/>
          </a:ln>
        </p:spPr>
      </p:sp>
      <p:pic>
        <p:nvPicPr>
          <p:cNvPr id="16" name="Image 3" descr="preencoded.png">    </p:cNvPr>
          <p:cNvPicPr>
            <a:picLocks noChangeAspect="1"/>
          </p:cNvPicPr>
          <p:nvPr/>
        </p:nvPicPr>
        <p:blipFill>
          <a:blip r:embed="rId4"/>
          <a:stretch>
            <a:fillRect/>
          </a:stretch>
        </p:blipFill>
        <p:spPr>
          <a:xfrm>
            <a:off x="621792" y="2267712"/>
            <a:ext cx="256032" cy="256032"/>
          </a:xfrm>
          <a:prstGeom prst="rect">
            <a:avLst/>
          </a:prstGeom>
        </p:spPr>
      </p:pic>
      <p:sp>
        <p:nvSpPr>
          <p:cNvPr id="17" name="Text 11"/>
          <p:cNvSpPr/>
          <p:nvPr/>
        </p:nvSpPr>
        <p:spPr>
          <a:xfrm>
            <a:off x="1005840" y="2084832"/>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報酬は受領日から60日以内に、具体的な期日で支払う</a:t>
            </a:r>
            <a:endParaRPr lang="en-US" sz="1100" dirty="0"/>
          </a:p>
        </p:txBody>
      </p:sp>
      <p:sp>
        <p:nvSpPr>
          <p:cNvPr id="18" name="Shape 12"/>
          <p:cNvSpPr/>
          <p:nvPr/>
        </p:nvSpPr>
        <p:spPr>
          <a:xfrm>
            <a:off x="4645152" y="2029968"/>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19" name="Shape 13"/>
          <p:cNvSpPr/>
          <p:nvPr/>
        </p:nvSpPr>
        <p:spPr>
          <a:xfrm>
            <a:off x="4791456" y="2249424"/>
            <a:ext cx="292608" cy="292608"/>
          </a:xfrm>
          <a:prstGeom prst="roundRect">
            <a:avLst>
              <a:gd name="adj" fmla="val 15625"/>
            </a:avLst>
          </a:prstGeom>
          <a:solidFill>
            <a:srgbClr val="E7F1EC"/>
          </a:solidFill>
          <a:ln w="15240">
            <a:solidFill>
              <a:srgbClr val="2F6B4F"/>
            </a:solidFill>
            <a:prstDash val="solid"/>
          </a:ln>
        </p:spPr>
      </p:sp>
      <p:pic>
        <p:nvPicPr>
          <p:cNvPr id="20" name="Image 4" descr="preencoded.png">    </p:cNvPr>
          <p:cNvPicPr>
            <a:picLocks noChangeAspect="1"/>
          </p:cNvPicPr>
          <p:nvPr/>
        </p:nvPicPr>
        <p:blipFill>
          <a:blip r:embed="rId5"/>
          <a:stretch>
            <a:fillRect/>
          </a:stretch>
        </p:blipFill>
        <p:spPr>
          <a:xfrm>
            <a:off x="4809744" y="2267712"/>
            <a:ext cx="256032" cy="256032"/>
          </a:xfrm>
          <a:prstGeom prst="rect">
            <a:avLst/>
          </a:prstGeom>
        </p:spPr>
      </p:pic>
      <p:sp>
        <p:nvSpPr>
          <p:cNvPr id="21" name="Text 14"/>
          <p:cNvSpPr/>
          <p:nvPr/>
        </p:nvSpPr>
        <p:spPr>
          <a:xfrm>
            <a:off x="5193792" y="2084832"/>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減額・受領拒否・返品・買いたたき・強制・無償やり直しをしていない</a:t>
            </a:r>
            <a:endParaRPr lang="en-US" sz="1100" dirty="0"/>
          </a:p>
        </p:txBody>
      </p:sp>
      <p:sp>
        <p:nvSpPr>
          <p:cNvPr id="22" name="Shape 15"/>
          <p:cNvSpPr/>
          <p:nvPr/>
        </p:nvSpPr>
        <p:spPr>
          <a:xfrm>
            <a:off x="457200" y="2871216"/>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23" name="Shape 16"/>
          <p:cNvSpPr/>
          <p:nvPr/>
        </p:nvSpPr>
        <p:spPr>
          <a:xfrm>
            <a:off x="603504" y="3090672"/>
            <a:ext cx="292608" cy="292608"/>
          </a:xfrm>
          <a:prstGeom prst="roundRect">
            <a:avLst>
              <a:gd name="adj" fmla="val 15625"/>
            </a:avLst>
          </a:prstGeom>
          <a:solidFill>
            <a:srgbClr val="E7F1EC"/>
          </a:solidFill>
          <a:ln w="15240">
            <a:solidFill>
              <a:srgbClr val="2F6B4F"/>
            </a:solidFill>
            <a:prstDash val="solid"/>
          </a:ln>
        </p:spPr>
      </p:sp>
      <p:pic>
        <p:nvPicPr>
          <p:cNvPr id="24" name="Image 5" descr="preencoded.png">    </p:cNvPr>
          <p:cNvPicPr>
            <a:picLocks noChangeAspect="1"/>
          </p:cNvPicPr>
          <p:nvPr/>
        </p:nvPicPr>
        <p:blipFill>
          <a:blip r:embed="rId6"/>
          <a:stretch>
            <a:fillRect/>
          </a:stretch>
        </p:blipFill>
        <p:spPr>
          <a:xfrm>
            <a:off x="621792" y="3108960"/>
            <a:ext cx="256032" cy="256032"/>
          </a:xfrm>
          <a:prstGeom prst="rect">
            <a:avLst/>
          </a:prstGeom>
        </p:spPr>
      </p:pic>
      <p:sp>
        <p:nvSpPr>
          <p:cNvPr id="25" name="Text 17"/>
          <p:cNvSpPr/>
          <p:nvPr/>
        </p:nvSpPr>
        <p:spPr>
          <a:xfrm>
            <a:off x="1005840" y="2926080"/>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募集情報は正確・最新で、6項目を満たしている</a:t>
            </a:r>
            <a:endParaRPr lang="en-US" sz="1100" dirty="0"/>
          </a:p>
        </p:txBody>
      </p:sp>
      <p:sp>
        <p:nvSpPr>
          <p:cNvPr id="26" name="Shape 18"/>
          <p:cNvSpPr/>
          <p:nvPr/>
        </p:nvSpPr>
        <p:spPr>
          <a:xfrm>
            <a:off x="4645152" y="2871216"/>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27" name="Shape 19"/>
          <p:cNvSpPr/>
          <p:nvPr/>
        </p:nvSpPr>
        <p:spPr>
          <a:xfrm>
            <a:off x="4791456" y="3090672"/>
            <a:ext cx="292608" cy="292608"/>
          </a:xfrm>
          <a:prstGeom prst="roundRect">
            <a:avLst>
              <a:gd name="adj" fmla="val 15625"/>
            </a:avLst>
          </a:prstGeom>
          <a:solidFill>
            <a:srgbClr val="E7F1EC"/>
          </a:solidFill>
          <a:ln w="15240">
            <a:solidFill>
              <a:srgbClr val="2F6B4F"/>
            </a:solidFill>
            <a:prstDash val="solid"/>
          </a:ln>
        </p:spPr>
      </p:sp>
      <p:pic>
        <p:nvPicPr>
          <p:cNvPr id="28" name="Image 6" descr="preencoded.png">    </p:cNvPr>
          <p:cNvPicPr>
            <a:picLocks noChangeAspect="1"/>
          </p:cNvPicPr>
          <p:nvPr/>
        </p:nvPicPr>
        <p:blipFill>
          <a:blip r:embed="rId7"/>
          <a:stretch>
            <a:fillRect/>
          </a:stretch>
        </p:blipFill>
        <p:spPr>
          <a:xfrm>
            <a:off x="4809744" y="3108960"/>
            <a:ext cx="256032" cy="256032"/>
          </a:xfrm>
          <a:prstGeom prst="rect">
            <a:avLst/>
          </a:prstGeom>
        </p:spPr>
      </p:pic>
      <p:sp>
        <p:nvSpPr>
          <p:cNvPr id="29" name="Text 20"/>
          <p:cNvSpPr/>
          <p:nvPr/>
        </p:nvSpPr>
        <p:spPr>
          <a:xfrm>
            <a:off x="5193792" y="2926080"/>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ハラスメント相談は窓口へつなぎ、不利益に扱わない</a:t>
            </a:r>
            <a:endParaRPr lang="en-US" sz="1100" dirty="0"/>
          </a:p>
        </p:txBody>
      </p:sp>
      <p:sp>
        <p:nvSpPr>
          <p:cNvPr id="30" name="Shape 21"/>
          <p:cNvSpPr/>
          <p:nvPr/>
        </p:nvSpPr>
        <p:spPr>
          <a:xfrm>
            <a:off x="457200" y="3712464"/>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31" name="Shape 22"/>
          <p:cNvSpPr/>
          <p:nvPr/>
        </p:nvSpPr>
        <p:spPr>
          <a:xfrm>
            <a:off x="603504" y="3931920"/>
            <a:ext cx="292608" cy="292608"/>
          </a:xfrm>
          <a:prstGeom prst="roundRect">
            <a:avLst>
              <a:gd name="adj" fmla="val 15625"/>
            </a:avLst>
          </a:prstGeom>
          <a:solidFill>
            <a:srgbClr val="E7F1EC"/>
          </a:solidFill>
          <a:ln w="15240">
            <a:solidFill>
              <a:srgbClr val="2F6B4F"/>
            </a:solidFill>
            <a:prstDash val="solid"/>
          </a:ln>
        </p:spPr>
      </p:sp>
      <p:pic>
        <p:nvPicPr>
          <p:cNvPr id="32" name="Image 7" descr="preencoded.png">    </p:cNvPr>
          <p:cNvPicPr>
            <a:picLocks noChangeAspect="1"/>
          </p:cNvPicPr>
          <p:nvPr/>
        </p:nvPicPr>
        <p:blipFill>
          <a:blip r:embed="rId8"/>
          <a:stretch>
            <a:fillRect/>
          </a:stretch>
        </p:blipFill>
        <p:spPr>
          <a:xfrm>
            <a:off x="621792" y="3950208"/>
            <a:ext cx="256032" cy="256032"/>
          </a:xfrm>
          <a:prstGeom prst="rect">
            <a:avLst/>
          </a:prstGeom>
        </p:spPr>
      </p:pic>
      <p:sp>
        <p:nvSpPr>
          <p:cNvPr id="33" name="Text 23"/>
          <p:cNvSpPr/>
          <p:nvPr/>
        </p:nvSpPr>
        <p:spPr>
          <a:xfrm>
            <a:off x="1005840" y="3767328"/>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6か月以上は配慮・30日前予告・理由開示に注意した</a:t>
            </a:r>
            <a:endParaRPr lang="en-US" sz="1100" dirty="0"/>
          </a:p>
        </p:txBody>
      </p:sp>
      <p:sp>
        <p:nvSpPr>
          <p:cNvPr id="34" name="Shape 24"/>
          <p:cNvSpPr/>
          <p:nvPr/>
        </p:nvSpPr>
        <p:spPr>
          <a:xfrm>
            <a:off x="4645152" y="3712464"/>
            <a:ext cx="4041648" cy="731520"/>
          </a:xfrm>
          <a:prstGeom prst="roundRect">
            <a:avLst>
              <a:gd name="adj" fmla="val 8750"/>
            </a:avLst>
          </a:prstGeom>
          <a:solidFill>
            <a:srgbClr val="FFFFFF"/>
          </a:solidFill>
          <a:ln/>
          <a:effectLst>
            <a:outerShdw sx="100000" sy="100000" kx="0" ky="0" algn="bl" rotWithShape="0" blurRad="76200" dist="25400" dir="5400000">
              <a:srgbClr val="AAB4BE">
                <a:alpha val="22000"/>
              </a:srgbClr>
            </a:outerShdw>
          </a:effectLst>
        </p:spPr>
      </p:sp>
      <p:sp>
        <p:nvSpPr>
          <p:cNvPr id="35" name="Shape 25"/>
          <p:cNvSpPr/>
          <p:nvPr/>
        </p:nvSpPr>
        <p:spPr>
          <a:xfrm>
            <a:off x="4791456" y="3931920"/>
            <a:ext cx="292608" cy="292608"/>
          </a:xfrm>
          <a:prstGeom prst="roundRect">
            <a:avLst>
              <a:gd name="adj" fmla="val 15625"/>
            </a:avLst>
          </a:prstGeom>
          <a:solidFill>
            <a:srgbClr val="E7F1EC"/>
          </a:solidFill>
          <a:ln w="15240">
            <a:solidFill>
              <a:srgbClr val="2F6B4F"/>
            </a:solidFill>
            <a:prstDash val="solid"/>
          </a:ln>
        </p:spPr>
      </p:sp>
      <p:pic>
        <p:nvPicPr>
          <p:cNvPr id="36" name="Image 8" descr="preencoded.png">    </p:cNvPr>
          <p:cNvPicPr>
            <a:picLocks noChangeAspect="1"/>
          </p:cNvPicPr>
          <p:nvPr/>
        </p:nvPicPr>
        <p:blipFill>
          <a:blip r:embed="rId9"/>
          <a:stretch>
            <a:fillRect/>
          </a:stretch>
        </p:blipFill>
        <p:spPr>
          <a:xfrm>
            <a:off x="4809744" y="3950208"/>
            <a:ext cx="256032" cy="256032"/>
          </a:xfrm>
          <a:prstGeom prst="rect">
            <a:avLst/>
          </a:prstGeom>
        </p:spPr>
      </p:pic>
      <p:sp>
        <p:nvSpPr>
          <p:cNvPr id="37" name="Text 26"/>
          <p:cNvSpPr/>
          <p:nvPr/>
        </p:nvSpPr>
        <p:spPr>
          <a:xfrm>
            <a:off x="5193792" y="3767328"/>
            <a:ext cx="3364992" cy="621792"/>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迷ったら独断せず、隠さず・消さず、すぐ報告・相談した</a:t>
            </a:r>
            <a:endParaRPr lang="en-US" sz="1100" dirty="0"/>
          </a:p>
        </p:txBody>
      </p:sp>
      <p:sp>
        <p:nvSpPr>
          <p:cNvPr id="38" name="Text 27"/>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9" name="Text 28"/>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32</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MYTHS</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やってはいけない説明・誤解</a:t>
            </a:r>
            <a:endParaRPr lang="en-US" sz="2500" dirty="0"/>
          </a:p>
        </p:txBody>
      </p:sp>
      <p:sp>
        <p:nvSpPr>
          <p:cNvPr id="6" name="Shape 3"/>
          <p:cNvSpPr/>
          <p:nvPr/>
        </p:nvSpPr>
        <p:spPr>
          <a:xfrm>
            <a:off x="457200" y="1188720"/>
            <a:ext cx="4041648" cy="950976"/>
          </a:xfrm>
          <a:prstGeom prst="roundRect">
            <a:avLst>
              <a:gd name="adj" fmla="val 6731"/>
            </a:avLst>
          </a:prstGeom>
          <a:solidFill>
            <a:srgbClr val="FFFFFF"/>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21792" y="1316736"/>
            <a:ext cx="256032" cy="256032"/>
          </a:xfrm>
          <a:prstGeom prst="rect">
            <a:avLst/>
          </a:prstGeom>
        </p:spPr>
      </p:pic>
      <p:sp>
        <p:nvSpPr>
          <p:cNvPr id="8" name="Text 4"/>
          <p:cNvSpPr/>
          <p:nvPr/>
        </p:nvSpPr>
        <p:spPr>
          <a:xfrm>
            <a:off x="969264" y="1280160"/>
            <a:ext cx="3383280" cy="457200"/>
          </a:xfrm>
          <a:prstGeom prst="rect">
            <a:avLst/>
          </a:prstGeom>
          <a:noFill/>
          <a:ln/>
        </p:spPr>
        <p:txBody>
          <a:bodyPr wrap="square" rtlCol="0" anchor="t"/>
          <a:lstStyle/>
          <a:p>
            <a:pPr indent="0" marL="0">
              <a:buNone/>
            </a:pPr>
            <a:r>
              <a:rPr lang="en-US" sz="1150" b="1" dirty="0">
                <a:solidFill>
                  <a:srgbClr val="B42318"/>
                </a:solidFill>
                <a:latin typeface="Meiryo" pitchFamily="34" charset="0"/>
                <a:ea typeface="Meiryo" pitchFamily="34" charset="-122"/>
                <a:cs typeface="Meiryo" pitchFamily="34" charset="-120"/>
              </a:rPr>
              <a:t>「契約書があれば何をしてもよい」</a:t>
            </a:r>
            <a:endParaRPr lang="en-US" sz="1150" dirty="0"/>
          </a:p>
        </p:txBody>
      </p:sp>
      <p:sp>
        <p:nvSpPr>
          <p:cNvPr id="9" name="Text 5"/>
          <p:cNvSpPr/>
          <p:nvPr/>
        </p:nvSpPr>
        <p:spPr>
          <a:xfrm>
            <a:off x="969264" y="1737360"/>
            <a:ext cx="3383280" cy="365760"/>
          </a:xfrm>
          <a:prstGeom prst="rect">
            <a:avLst/>
          </a:prstGeom>
          <a:noFill/>
          <a:ln/>
        </p:spPr>
        <p:txBody>
          <a:bodyPr wrap="square" rtlCol="0" anchor="t"/>
          <a:lstStyle/>
          <a:p>
            <a:pPr indent="0" marL="0">
              <a:buNone/>
            </a:pPr>
            <a:r>
              <a:rPr lang="en-US" sz="1100" b="1" dirty="0">
                <a:solidFill>
                  <a:srgbClr val="2F6B4F"/>
                </a:solidFill>
                <a:latin typeface="Meiryo" pitchFamily="34" charset="0"/>
                <a:ea typeface="Meiryo" pitchFamily="34" charset="-122"/>
                <a:cs typeface="Meiryo" pitchFamily="34" charset="-120"/>
              </a:rPr>
              <a:t>→ </a:t>
            </a:r>
            <a:pPr indent="0" marL="0">
              <a:buNone/>
            </a:pPr>
            <a:r>
              <a:rPr lang="en-US" sz="1100" dirty="0">
                <a:solidFill>
                  <a:srgbClr val="263238"/>
                </a:solidFill>
                <a:latin typeface="Meiryo" pitchFamily="34" charset="0"/>
                <a:ea typeface="Meiryo" pitchFamily="34" charset="-122"/>
                <a:cs typeface="Meiryo" pitchFamily="34" charset="-120"/>
              </a:rPr>
              <a:t>明示しても禁止行為・配慮・予告の義務は残る</a:t>
            </a:r>
            <a:endParaRPr lang="en-US" sz="1100" dirty="0"/>
          </a:p>
        </p:txBody>
      </p:sp>
      <p:sp>
        <p:nvSpPr>
          <p:cNvPr id="10" name="Shape 6"/>
          <p:cNvSpPr/>
          <p:nvPr/>
        </p:nvSpPr>
        <p:spPr>
          <a:xfrm>
            <a:off x="4645152" y="1188720"/>
            <a:ext cx="4041648" cy="950976"/>
          </a:xfrm>
          <a:prstGeom prst="roundRect">
            <a:avLst>
              <a:gd name="adj" fmla="val 6731"/>
            </a:avLst>
          </a:prstGeom>
          <a:solidFill>
            <a:srgbClr val="FFFFFF"/>
          </a:solidFill>
          <a:ln/>
          <a:effectLst>
            <a:outerShdw sx="100000" sy="100000" kx="0" ky="0" algn="bl" rotWithShape="0" blurRad="76200" dist="25400" dir="5400000">
              <a:srgbClr val="AAB4BE">
                <a:alpha val="22000"/>
              </a:srgbClr>
            </a:outerShdw>
          </a:effectLst>
        </p:spPr>
      </p:sp>
      <p:pic>
        <p:nvPicPr>
          <p:cNvPr id="11" name="Image 2" descr="preencoded.png">    </p:cNvPr>
          <p:cNvPicPr>
            <a:picLocks noChangeAspect="1"/>
          </p:cNvPicPr>
          <p:nvPr/>
        </p:nvPicPr>
        <p:blipFill>
          <a:blip r:embed="rId3"/>
          <a:stretch>
            <a:fillRect/>
          </a:stretch>
        </p:blipFill>
        <p:spPr>
          <a:xfrm>
            <a:off x="4809744" y="1316736"/>
            <a:ext cx="256032" cy="256032"/>
          </a:xfrm>
          <a:prstGeom prst="rect">
            <a:avLst/>
          </a:prstGeom>
        </p:spPr>
      </p:pic>
      <p:sp>
        <p:nvSpPr>
          <p:cNvPr id="12" name="Text 7"/>
          <p:cNvSpPr/>
          <p:nvPr/>
        </p:nvSpPr>
        <p:spPr>
          <a:xfrm>
            <a:off x="5157216" y="1280160"/>
            <a:ext cx="3383280" cy="457200"/>
          </a:xfrm>
          <a:prstGeom prst="rect">
            <a:avLst/>
          </a:prstGeom>
          <a:noFill/>
          <a:ln/>
        </p:spPr>
        <p:txBody>
          <a:bodyPr wrap="square" rtlCol="0" anchor="t"/>
          <a:lstStyle/>
          <a:p>
            <a:pPr indent="0" marL="0">
              <a:buNone/>
            </a:pPr>
            <a:r>
              <a:rPr lang="en-US" sz="1150" b="1" dirty="0">
                <a:solidFill>
                  <a:srgbClr val="B42318"/>
                </a:solidFill>
                <a:latin typeface="Meiryo" pitchFamily="34" charset="0"/>
                <a:ea typeface="Meiryo" pitchFamily="34" charset="-122"/>
                <a:cs typeface="Meiryo" pitchFamily="34" charset="-120"/>
              </a:rPr>
              <a:t>「同意があれば減額・返品・無償やり直しは自由」</a:t>
            </a:r>
            <a:endParaRPr lang="en-US" sz="1150" dirty="0"/>
          </a:p>
        </p:txBody>
      </p:sp>
      <p:sp>
        <p:nvSpPr>
          <p:cNvPr id="13" name="Text 8"/>
          <p:cNvSpPr/>
          <p:nvPr/>
        </p:nvSpPr>
        <p:spPr>
          <a:xfrm>
            <a:off x="5157216" y="1737360"/>
            <a:ext cx="3383280" cy="365760"/>
          </a:xfrm>
          <a:prstGeom prst="rect">
            <a:avLst/>
          </a:prstGeom>
          <a:noFill/>
          <a:ln/>
        </p:spPr>
        <p:txBody>
          <a:bodyPr wrap="square" rtlCol="0" anchor="t"/>
          <a:lstStyle/>
          <a:p>
            <a:pPr indent="0" marL="0">
              <a:buNone/>
            </a:pPr>
            <a:r>
              <a:rPr lang="en-US" sz="1100" b="1" dirty="0">
                <a:solidFill>
                  <a:srgbClr val="2F6B4F"/>
                </a:solidFill>
                <a:latin typeface="Meiryo" pitchFamily="34" charset="0"/>
                <a:ea typeface="Meiryo" pitchFamily="34" charset="-122"/>
                <a:cs typeface="Meiryo" pitchFamily="34" charset="-120"/>
              </a:rPr>
              <a:t>→ </a:t>
            </a:r>
            <a:pPr indent="0" marL="0">
              <a:buNone/>
            </a:pPr>
            <a:r>
              <a:rPr lang="en-US" sz="1100" dirty="0">
                <a:solidFill>
                  <a:srgbClr val="263238"/>
                </a:solidFill>
                <a:latin typeface="Meiryo" pitchFamily="34" charset="0"/>
                <a:ea typeface="Meiryo" pitchFamily="34" charset="-122"/>
                <a:cs typeface="Meiryo" pitchFamily="34" charset="-120"/>
              </a:rPr>
              <a:t>本人の了承があっても違反になり得る</a:t>
            </a:r>
            <a:endParaRPr lang="en-US" sz="1100" dirty="0"/>
          </a:p>
        </p:txBody>
      </p:sp>
      <p:sp>
        <p:nvSpPr>
          <p:cNvPr id="14" name="Shape 9"/>
          <p:cNvSpPr/>
          <p:nvPr/>
        </p:nvSpPr>
        <p:spPr>
          <a:xfrm>
            <a:off x="457200" y="2249424"/>
            <a:ext cx="4041648" cy="950976"/>
          </a:xfrm>
          <a:prstGeom prst="roundRect">
            <a:avLst>
              <a:gd name="adj" fmla="val 6731"/>
            </a:avLst>
          </a:prstGeom>
          <a:solidFill>
            <a:srgbClr val="FFFFFF"/>
          </a:solidFill>
          <a:ln/>
          <a:effectLst>
            <a:outerShdw sx="100000" sy="100000" kx="0" ky="0" algn="bl" rotWithShape="0" blurRad="76200" dist="25400" dir="5400000">
              <a:srgbClr val="AAB4BE">
                <a:alpha val="22000"/>
              </a:srgbClr>
            </a:outerShdw>
          </a:effectLst>
        </p:spPr>
      </p:sp>
      <p:pic>
        <p:nvPicPr>
          <p:cNvPr id="15" name="Image 3" descr="preencoded.png">    </p:cNvPr>
          <p:cNvPicPr>
            <a:picLocks noChangeAspect="1"/>
          </p:cNvPicPr>
          <p:nvPr/>
        </p:nvPicPr>
        <p:blipFill>
          <a:blip r:embed="rId4"/>
          <a:stretch>
            <a:fillRect/>
          </a:stretch>
        </p:blipFill>
        <p:spPr>
          <a:xfrm>
            <a:off x="621792" y="2377440"/>
            <a:ext cx="256032" cy="256032"/>
          </a:xfrm>
          <a:prstGeom prst="rect">
            <a:avLst/>
          </a:prstGeom>
        </p:spPr>
      </p:pic>
      <p:sp>
        <p:nvSpPr>
          <p:cNvPr id="16" name="Text 10"/>
          <p:cNvSpPr/>
          <p:nvPr/>
        </p:nvSpPr>
        <p:spPr>
          <a:xfrm>
            <a:off x="969264" y="2340864"/>
            <a:ext cx="3383280" cy="457200"/>
          </a:xfrm>
          <a:prstGeom prst="rect">
            <a:avLst/>
          </a:prstGeom>
          <a:noFill/>
          <a:ln/>
        </p:spPr>
        <p:txBody>
          <a:bodyPr wrap="square" rtlCol="0" anchor="t"/>
          <a:lstStyle/>
          <a:p>
            <a:pPr indent="0" marL="0">
              <a:buNone/>
            </a:pPr>
            <a:r>
              <a:rPr lang="en-US" sz="1150" b="1" dirty="0">
                <a:solidFill>
                  <a:srgbClr val="B42318"/>
                </a:solidFill>
                <a:latin typeface="Meiryo" pitchFamily="34" charset="0"/>
                <a:ea typeface="Meiryo" pitchFamily="34" charset="-122"/>
                <a:cs typeface="Meiryo" pitchFamily="34" charset="-120"/>
              </a:rPr>
              <a:t>「請求書が来てから60日以内でよい」</a:t>
            </a:r>
            <a:endParaRPr lang="en-US" sz="1150" dirty="0"/>
          </a:p>
        </p:txBody>
      </p:sp>
      <p:sp>
        <p:nvSpPr>
          <p:cNvPr id="17" name="Text 11"/>
          <p:cNvSpPr/>
          <p:nvPr/>
        </p:nvSpPr>
        <p:spPr>
          <a:xfrm>
            <a:off x="969264" y="2798064"/>
            <a:ext cx="3383280" cy="365760"/>
          </a:xfrm>
          <a:prstGeom prst="rect">
            <a:avLst/>
          </a:prstGeom>
          <a:noFill/>
          <a:ln/>
        </p:spPr>
        <p:txBody>
          <a:bodyPr wrap="square" rtlCol="0" anchor="t"/>
          <a:lstStyle/>
          <a:p>
            <a:pPr indent="0" marL="0">
              <a:buNone/>
            </a:pPr>
            <a:r>
              <a:rPr lang="en-US" sz="1100" b="1" dirty="0">
                <a:solidFill>
                  <a:srgbClr val="2F6B4F"/>
                </a:solidFill>
                <a:latin typeface="Meiryo" pitchFamily="34" charset="0"/>
                <a:ea typeface="Meiryo" pitchFamily="34" charset="-122"/>
                <a:cs typeface="Meiryo" pitchFamily="34" charset="-120"/>
              </a:rPr>
              <a:t>→ </a:t>
            </a:r>
            <a:pPr indent="0" marL="0">
              <a:buNone/>
            </a:pPr>
            <a:r>
              <a:rPr lang="en-US" sz="1100" dirty="0">
                <a:solidFill>
                  <a:srgbClr val="263238"/>
                </a:solidFill>
                <a:latin typeface="Meiryo" pitchFamily="34" charset="0"/>
                <a:ea typeface="Meiryo" pitchFamily="34" charset="-122"/>
                <a:cs typeface="Meiryo" pitchFamily="34" charset="-120"/>
              </a:rPr>
              <a:t>起算日は受領日。請求書未着は理由にならない</a:t>
            </a:r>
            <a:endParaRPr lang="en-US" sz="1100" dirty="0"/>
          </a:p>
        </p:txBody>
      </p:sp>
      <p:sp>
        <p:nvSpPr>
          <p:cNvPr id="18" name="Shape 12"/>
          <p:cNvSpPr/>
          <p:nvPr/>
        </p:nvSpPr>
        <p:spPr>
          <a:xfrm>
            <a:off x="4645152" y="2249424"/>
            <a:ext cx="4041648" cy="950976"/>
          </a:xfrm>
          <a:prstGeom prst="roundRect">
            <a:avLst>
              <a:gd name="adj" fmla="val 6731"/>
            </a:avLst>
          </a:prstGeom>
          <a:solidFill>
            <a:srgbClr val="FFFFFF"/>
          </a:solidFill>
          <a:ln/>
          <a:effectLst>
            <a:outerShdw sx="100000" sy="100000" kx="0" ky="0" algn="bl" rotWithShape="0" blurRad="76200" dist="25400" dir="5400000">
              <a:srgbClr val="AAB4BE">
                <a:alpha val="22000"/>
              </a:srgbClr>
            </a:outerShdw>
          </a:effectLst>
        </p:spPr>
      </p:sp>
      <p:pic>
        <p:nvPicPr>
          <p:cNvPr id="19" name="Image 4" descr="preencoded.png">    </p:cNvPr>
          <p:cNvPicPr>
            <a:picLocks noChangeAspect="1"/>
          </p:cNvPicPr>
          <p:nvPr/>
        </p:nvPicPr>
        <p:blipFill>
          <a:blip r:embed="rId5"/>
          <a:stretch>
            <a:fillRect/>
          </a:stretch>
        </p:blipFill>
        <p:spPr>
          <a:xfrm>
            <a:off x="4809744" y="2377440"/>
            <a:ext cx="256032" cy="256032"/>
          </a:xfrm>
          <a:prstGeom prst="rect">
            <a:avLst/>
          </a:prstGeom>
        </p:spPr>
      </p:pic>
      <p:sp>
        <p:nvSpPr>
          <p:cNvPr id="20" name="Text 13"/>
          <p:cNvSpPr/>
          <p:nvPr/>
        </p:nvSpPr>
        <p:spPr>
          <a:xfrm>
            <a:off x="5157216" y="2340864"/>
            <a:ext cx="3383280" cy="457200"/>
          </a:xfrm>
          <a:prstGeom prst="rect">
            <a:avLst/>
          </a:prstGeom>
          <a:noFill/>
          <a:ln/>
        </p:spPr>
        <p:txBody>
          <a:bodyPr wrap="square" rtlCol="0" anchor="t"/>
          <a:lstStyle/>
          <a:p>
            <a:pPr indent="0" marL="0">
              <a:buNone/>
            </a:pPr>
            <a:r>
              <a:rPr lang="en-US" sz="1150" b="1" dirty="0">
                <a:solidFill>
                  <a:srgbClr val="B42318"/>
                </a:solidFill>
                <a:latin typeface="Meiryo" pitchFamily="34" charset="0"/>
                <a:ea typeface="Meiryo" pitchFamily="34" charset="-122"/>
                <a:cs typeface="Meiryo" pitchFamily="34" charset="-120"/>
              </a:rPr>
              <a:t>「元委託の入金がなければ支払を遅らせてよい」</a:t>
            </a:r>
            <a:endParaRPr lang="en-US" sz="1150" dirty="0"/>
          </a:p>
        </p:txBody>
      </p:sp>
      <p:sp>
        <p:nvSpPr>
          <p:cNvPr id="21" name="Text 14"/>
          <p:cNvSpPr/>
          <p:nvPr/>
        </p:nvSpPr>
        <p:spPr>
          <a:xfrm>
            <a:off x="5157216" y="2798064"/>
            <a:ext cx="3383280" cy="365760"/>
          </a:xfrm>
          <a:prstGeom prst="rect">
            <a:avLst/>
          </a:prstGeom>
          <a:noFill/>
          <a:ln/>
        </p:spPr>
        <p:txBody>
          <a:bodyPr wrap="square" rtlCol="0" anchor="t"/>
          <a:lstStyle/>
          <a:p>
            <a:pPr indent="0" marL="0">
              <a:buNone/>
            </a:pPr>
            <a:r>
              <a:rPr lang="en-US" sz="1100" b="1" dirty="0">
                <a:solidFill>
                  <a:srgbClr val="2F6B4F"/>
                </a:solidFill>
                <a:latin typeface="Meiryo" pitchFamily="34" charset="0"/>
                <a:ea typeface="Meiryo" pitchFamily="34" charset="-122"/>
                <a:cs typeface="Meiryo" pitchFamily="34" charset="-120"/>
              </a:rPr>
              <a:t>→ </a:t>
            </a:r>
            <a:pPr indent="0" marL="0">
              <a:buNone/>
            </a:pPr>
            <a:r>
              <a:rPr lang="en-US" sz="1100" dirty="0">
                <a:solidFill>
                  <a:srgbClr val="263238"/>
                </a:solidFill>
                <a:latin typeface="Meiryo" pitchFamily="34" charset="0"/>
                <a:ea typeface="Meiryo" pitchFamily="34" charset="-122"/>
                <a:cs typeface="Meiryo" pitchFamily="34" charset="-120"/>
              </a:rPr>
              <a:t>入金遅れは支払遅延の正当理由にならない</a:t>
            </a:r>
            <a:endParaRPr lang="en-US" sz="1100" dirty="0"/>
          </a:p>
        </p:txBody>
      </p:sp>
      <p:sp>
        <p:nvSpPr>
          <p:cNvPr id="22" name="Shape 15"/>
          <p:cNvSpPr/>
          <p:nvPr/>
        </p:nvSpPr>
        <p:spPr>
          <a:xfrm>
            <a:off x="457200" y="3310128"/>
            <a:ext cx="4041648" cy="950976"/>
          </a:xfrm>
          <a:prstGeom prst="roundRect">
            <a:avLst>
              <a:gd name="adj" fmla="val 6731"/>
            </a:avLst>
          </a:prstGeom>
          <a:solidFill>
            <a:srgbClr val="FFFFFF"/>
          </a:solidFill>
          <a:ln/>
          <a:effectLst>
            <a:outerShdw sx="100000" sy="100000" kx="0" ky="0" algn="bl" rotWithShape="0" blurRad="76200" dist="25400" dir="5400000">
              <a:srgbClr val="AAB4BE">
                <a:alpha val="22000"/>
              </a:srgbClr>
            </a:outerShdw>
          </a:effectLst>
        </p:spPr>
      </p:sp>
      <p:pic>
        <p:nvPicPr>
          <p:cNvPr id="23" name="Image 5" descr="preencoded.png">    </p:cNvPr>
          <p:cNvPicPr>
            <a:picLocks noChangeAspect="1"/>
          </p:cNvPicPr>
          <p:nvPr/>
        </p:nvPicPr>
        <p:blipFill>
          <a:blip r:embed="rId6"/>
          <a:stretch>
            <a:fillRect/>
          </a:stretch>
        </p:blipFill>
        <p:spPr>
          <a:xfrm>
            <a:off x="621792" y="3438144"/>
            <a:ext cx="256032" cy="256032"/>
          </a:xfrm>
          <a:prstGeom prst="rect">
            <a:avLst/>
          </a:prstGeom>
        </p:spPr>
      </p:pic>
      <p:sp>
        <p:nvSpPr>
          <p:cNvPr id="24" name="Text 16"/>
          <p:cNvSpPr/>
          <p:nvPr/>
        </p:nvSpPr>
        <p:spPr>
          <a:xfrm>
            <a:off x="969264" y="3401568"/>
            <a:ext cx="3383280" cy="457200"/>
          </a:xfrm>
          <a:prstGeom prst="rect">
            <a:avLst/>
          </a:prstGeom>
          <a:noFill/>
          <a:ln/>
        </p:spPr>
        <p:txBody>
          <a:bodyPr wrap="square" rtlCol="0" anchor="t"/>
          <a:lstStyle/>
          <a:p>
            <a:pPr indent="0" marL="0">
              <a:buNone/>
            </a:pPr>
            <a:r>
              <a:rPr lang="en-US" sz="1150" b="1" dirty="0">
                <a:solidFill>
                  <a:srgbClr val="B42318"/>
                </a:solidFill>
                <a:latin typeface="Meiryo" pitchFamily="34" charset="0"/>
                <a:ea typeface="Meiryo" pitchFamily="34" charset="-122"/>
                <a:cs typeface="Meiryo" pitchFamily="34" charset="-120"/>
              </a:rPr>
              <a:t>「1か月未満なら何をしてもよい」</a:t>
            </a:r>
            <a:endParaRPr lang="en-US" sz="1150" dirty="0"/>
          </a:p>
        </p:txBody>
      </p:sp>
      <p:sp>
        <p:nvSpPr>
          <p:cNvPr id="25" name="Text 17"/>
          <p:cNvSpPr/>
          <p:nvPr/>
        </p:nvSpPr>
        <p:spPr>
          <a:xfrm>
            <a:off x="969264" y="3858768"/>
            <a:ext cx="3383280" cy="365760"/>
          </a:xfrm>
          <a:prstGeom prst="rect">
            <a:avLst/>
          </a:prstGeom>
          <a:noFill/>
          <a:ln/>
        </p:spPr>
        <p:txBody>
          <a:bodyPr wrap="square" rtlCol="0" anchor="t"/>
          <a:lstStyle/>
          <a:p>
            <a:pPr indent="0" marL="0">
              <a:buNone/>
            </a:pPr>
            <a:r>
              <a:rPr lang="en-US" sz="1100" b="1" dirty="0">
                <a:solidFill>
                  <a:srgbClr val="2F6B4F"/>
                </a:solidFill>
                <a:latin typeface="Meiryo" pitchFamily="34" charset="0"/>
                <a:ea typeface="Meiryo" pitchFamily="34" charset="-122"/>
                <a:cs typeface="Meiryo" pitchFamily="34" charset="-120"/>
              </a:rPr>
              <a:t>→ </a:t>
            </a:r>
            <a:pPr indent="0" marL="0">
              <a:buNone/>
            </a:pPr>
            <a:r>
              <a:rPr lang="en-US" sz="1100" dirty="0">
                <a:solidFill>
                  <a:srgbClr val="263238"/>
                </a:solidFill>
                <a:latin typeface="Meiryo" pitchFamily="34" charset="0"/>
                <a:ea typeface="Meiryo" pitchFamily="34" charset="-122"/>
                <a:cs typeface="Meiryo" pitchFamily="34" charset="-120"/>
              </a:rPr>
              <a:t>明示・支払・募集・配慮等は別途関係し得る</a:t>
            </a:r>
            <a:endParaRPr lang="en-US" sz="1100" dirty="0"/>
          </a:p>
        </p:txBody>
      </p:sp>
      <p:sp>
        <p:nvSpPr>
          <p:cNvPr id="26" name="Shape 18"/>
          <p:cNvSpPr/>
          <p:nvPr/>
        </p:nvSpPr>
        <p:spPr>
          <a:xfrm>
            <a:off x="4645152" y="3310128"/>
            <a:ext cx="4041648" cy="950976"/>
          </a:xfrm>
          <a:prstGeom prst="roundRect">
            <a:avLst>
              <a:gd name="adj" fmla="val 6731"/>
            </a:avLst>
          </a:prstGeom>
          <a:solidFill>
            <a:srgbClr val="FFFFFF"/>
          </a:solidFill>
          <a:ln/>
          <a:effectLst>
            <a:outerShdw sx="100000" sy="100000" kx="0" ky="0" algn="bl" rotWithShape="0" blurRad="76200" dist="25400" dir="5400000">
              <a:srgbClr val="AAB4BE">
                <a:alpha val="22000"/>
              </a:srgbClr>
            </a:outerShdw>
          </a:effectLst>
        </p:spPr>
      </p:sp>
      <p:pic>
        <p:nvPicPr>
          <p:cNvPr id="27" name="Image 6" descr="preencoded.png">    </p:cNvPr>
          <p:cNvPicPr>
            <a:picLocks noChangeAspect="1"/>
          </p:cNvPicPr>
          <p:nvPr/>
        </p:nvPicPr>
        <p:blipFill>
          <a:blip r:embed="rId7"/>
          <a:stretch>
            <a:fillRect/>
          </a:stretch>
        </p:blipFill>
        <p:spPr>
          <a:xfrm>
            <a:off x="4809744" y="3438144"/>
            <a:ext cx="256032" cy="256032"/>
          </a:xfrm>
          <a:prstGeom prst="rect">
            <a:avLst/>
          </a:prstGeom>
        </p:spPr>
      </p:pic>
      <p:sp>
        <p:nvSpPr>
          <p:cNvPr id="28" name="Text 19"/>
          <p:cNvSpPr/>
          <p:nvPr/>
        </p:nvSpPr>
        <p:spPr>
          <a:xfrm>
            <a:off x="5157216" y="3401568"/>
            <a:ext cx="3383280" cy="457200"/>
          </a:xfrm>
          <a:prstGeom prst="rect">
            <a:avLst/>
          </a:prstGeom>
          <a:noFill/>
          <a:ln/>
        </p:spPr>
        <p:txBody>
          <a:bodyPr wrap="square" rtlCol="0" anchor="t"/>
          <a:lstStyle/>
          <a:p>
            <a:pPr indent="0" marL="0">
              <a:buNone/>
            </a:pPr>
            <a:r>
              <a:rPr lang="en-US" sz="1150" b="1" dirty="0">
                <a:solidFill>
                  <a:srgbClr val="B42318"/>
                </a:solidFill>
                <a:latin typeface="Meiryo" pitchFamily="34" charset="0"/>
                <a:ea typeface="Meiryo" pitchFamily="34" charset="-122"/>
                <a:cs typeface="Meiryo" pitchFamily="34" charset="-120"/>
              </a:rPr>
              <a:t>「業務委託だから配慮も労働法も不要」</a:t>
            </a:r>
            <a:endParaRPr lang="en-US" sz="1150" dirty="0"/>
          </a:p>
        </p:txBody>
      </p:sp>
      <p:sp>
        <p:nvSpPr>
          <p:cNvPr id="29" name="Text 20"/>
          <p:cNvSpPr/>
          <p:nvPr/>
        </p:nvSpPr>
        <p:spPr>
          <a:xfrm>
            <a:off x="5157216" y="3858768"/>
            <a:ext cx="3383280" cy="365760"/>
          </a:xfrm>
          <a:prstGeom prst="rect">
            <a:avLst/>
          </a:prstGeom>
          <a:noFill/>
          <a:ln/>
        </p:spPr>
        <p:txBody>
          <a:bodyPr wrap="square" rtlCol="0" anchor="t"/>
          <a:lstStyle/>
          <a:p>
            <a:pPr indent="0" marL="0">
              <a:buNone/>
            </a:pPr>
            <a:r>
              <a:rPr lang="en-US" sz="1100" b="1" dirty="0">
                <a:solidFill>
                  <a:srgbClr val="2F6B4F"/>
                </a:solidFill>
                <a:latin typeface="Meiryo" pitchFamily="34" charset="0"/>
                <a:ea typeface="Meiryo" pitchFamily="34" charset="-122"/>
                <a:cs typeface="Meiryo" pitchFamily="34" charset="-120"/>
              </a:rPr>
              <a:t>→ </a:t>
            </a:r>
            <a:pPr indent="0" marL="0">
              <a:buNone/>
            </a:pPr>
            <a:r>
              <a:rPr lang="en-US" sz="1100" dirty="0">
                <a:solidFill>
                  <a:srgbClr val="263238"/>
                </a:solidFill>
                <a:latin typeface="Meiryo" pitchFamily="34" charset="0"/>
                <a:ea typeface="Meiryo" pitchFamily="34" charset="-122"/>
                <a:cs typeface="Meiryo" pitchFamily="34" charset="-120"/>
              </a:rPr>
              <a:t>配慮義務や労働者性の問題が生じ得る</a:t>
            </a:r>
            <a:endParaRPr lang="en-US" sz="1100" dirty="0"/>
          </a:p>
        </p:txBody>
      </p:sp>
      <p:sp>
        <p:nvSpPr>
          <p:cNvPr id="30" name="Text 2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1" name="Text 2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33</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16314F"/>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PRINCIPLES</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行動原則・自社の相談先</a:t>
            </a:r>
            <a:endParaRPr lang="en-US" sz="2500" dirty="0"/>
          </a:p>
        </p:txBody>
      </p:sp>
      <p:sp>
        <p:nvSpPr>
          <p:cNvPr id="6" name="Shape 3"/>
          <p:cNvSpPr/>
          <p:nvPr/>
        </p:nvSpPr>
        <p:spPr>
          <a:xfrm>
            <a:off x="457200" y="1152144"/>
            <a:ext cx="4206240" cy="3246120"/>
          </a:xfrm>
          <a:prstGeom prst="roundRect">
            <a:avLst>
              <a:gd name="adj" fmla="val 1972"/>
            </a:avLst>
          </a:prstGeom>
          <a:solidFill>
            <a:srgbClr val="16314F"/>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58368" y="1298448"/>
            <a:ext cx="274320" cy="274320"/>
          </a:xfrm>
          <a:prstGeom prst="rect">
            <a:avLst/>
          </a:prstGeom>
        </p:spPr>
      </p:pic>
      <p:sp>
        <p:nvSpPr>
          <p:cNvPr id="8" name="Text 4"/>
          <p:cNvSpPr/>
          <p:nvPr/>
        </p:nvSpPr>
        <p:spPr>
          <a:xfrm>
            <a:off x="1005840" y="1298448"/>
            <a:ext cx="3474720" cy="274320"/>
          </a:xfrm>
          <a:prstGeom prst="rect">
            <a:avLst/>
          </a:prstGeom>
          <a:noFill/>
          <a:ln/>
        </p:spPr>
        <p:txBody>
          <a:bodyPr wrap="square" rtlCol="0" anchor="ctr"/>
          <a:lstStyle/>
          <a:p>
            <a:pPr indent="0" marL="0">
              <a:buNone/>
            </a:pPr>
            <a:r>
              <a:rPr lang="en-US" sz="1400" b="1" dirty="0">
                <a:solidFill>
                  <a:srgbClr val="B58A3A"/>
                </a:solidFill>
                <a:latin typeface="Meiryo" pitchFamily="34" charset="0"/>
                <a:ea typeface="Meiryo" pitchFamily="34" charset="-122"/>
                <a:cs typeface="Meiryo" pitchFamily="34" charset="-120"/>
              </a:rPr>
              <a:t>5つの行動原則</a:t>
            </a:r>
            <a:endParaRPr lang="en-US" sz="1400" dirty="0"/>
          </a:p>
        </p:txBody>
      </p:sp>
      <p:sp>
        <p:nvSpPr>
          <p:cNvPr id="9" name="Text 5"/>
          <p:cNvSpPr/>
          <p:nvPr/>
        </p:nvSpPr>
        <p:spPr>
          <a:xfrm>
            <a:off x="658368" y="1700784"/>
            <a:ext cx="3840480" cy="2560320"/>
          </a:xfrm>
          <a:prstGeom prst="rect">
            <a:avLst/>
          </a:prstGeom>
          <a:noFill/>
          <a:ln/>
        </p:spPr>
        <p:txBody>
          <a:bodyPr wrap="square" rtlCol="0" anchor="t"/>
          <a:lstStyle/>
          <a:p>
            <a:pPr indent="0" marL="0">
              <a:spcAft>
                <a:spcPts val="900"/>
              </a:spcAft>
              <a:buNone/>
            </a:pPr>
            <a:r>
              <a:rPr lang="en-US" sz="1300" dirty="0">
                <a:solidFill>
                  <a:srgbClr val="FFFFFF"/>
                </a:solidFill>
                <a:latin typeface="Meiryo" pitchFamily="34" charset="0"/>
                <a:ea typeface="Meiryo" pitchFamily="34" charset="-122"/>
                <a:cs typeface="Meiryo" pitchFamily="34" charset="-120"/>
              </a:rPr>
              <a:t>1. 対象取引かを発注前に確認する</a:t>
            </a:r>
            <a:endParaRPr lang="en-US" sz="1300" dirty="0"/>
          </a:p>
          <a:p>
            <a:pPr indent="0" marL="0">
              <a:spcAft>
                <a:spcPts val="900"/>
              </a:spcAft>
              <a:buNone/>
            </a:pPr>
            <a:r>
              <a:rPr lang="en-US" sz="1300" dirty="0">
                <a:solidFill>
                  <a:srgbClr val="FFFFFF"/>
                </a:solidFill>
                <a:latin typeface="Meiryo" pitchFamily="34" charset="0"/>
                <a:ea typeface="Meiryo" pitchFamily="34" charset="-122"/>
                <a:cs typeface="Meiryo" pitchFamily="34" charset="-120"/>
              </a:rPr>
              <a:t>2. 取引条件を明示し、記録に残す</a:t>
            </a:r>
            <a:endParaRPr lang="en-US" sz="1300" dirty="0"/>
          </a:p>
          <a:p>
            <a:pPr indent="0" marL="0">
              <a:spcAft>
                <a:spcPts val="900"/>
              </a:spcAft>
              <a:buNone/>
            </a:pPr>
            <a:r>
              <a:rPr lang="en-US" sz="1300" dirty="0">
                <a:solidFill>
                  <a:srgbClr val="FFFFFF"/>
                </a:solidFill>
                <a:latin typeface="Meiryo" pitchFamily="34" charset="0"/>
                <a:ea typeface="Meiryo" pitchFamily="34" charset="-122"/>
                <a:cs typeface="Meiryo" pitchFamily="34" charset="-120"/>
              </a:rPr>
              <a:t>3. 60日以内に支払い、禁止行為をしない</a:t>
            </a:r>
            <a:endParaRPr lang="en-US" sz="1300" dirty="0"/>
          </a:p>
          <a:p>
            <a:pPr indent="0" marL="0">
              <a:spcAft>
                <a:spcPts val="900"/>
              </a:spcAft>
              <a:buNone/>
            </a:pPr>
            <a:r>
              <a:rPr lang="en-US" sz="1300" dirty="0">
                <a:solidFill>
                  <a:srgbClr val="FFFFFF"/>
                </a:solidFill>
                <a:latin typeface="Meiryo" pitchFamily="34" charset="0"/>
                <a:ea typeface="Meiryo" pitchFamily="34" charset="-122"/>
                <a:cs typeface="Meiryo" pitchFamily="34" charset="-120"/>
              </a:rPr>
              <a:t>4. 募集・配慮・相談・解除予告を守る</a:t>
            </a:r>
            <a:endParaRPr lang="en-US" sz="1300" dirty="0"/>
          </a:p>
          <a:p>
            <a:pPr indent="0" marL="0">
              <a:buNone/>
            </a:pPr>
            <a:r>
              <a:rPr lang="en-US" sz="1300" dirty="0">
                <a:solidFill>
                  <a:srgbClr val="FFFFFF"/>
                </a:solidFill>
                <a:latin typeface="Meiryo" pitchFamily="34" charset="0"/>
                <a:ea typeface="Meiryo" pitchFamily="34" charset="-122"/>
                <a:cs typeface="Meiryo" pitchFamily="34" charset="-120"/>
              </a:rPr>
              <a:t>5. 独断せず、隠さず・消さず、すぐ報告</a:t>
            </a:r>
            <a:endParaRPr lang="en-US" sz="1300" dirty="0"/>
          </a:p>
        </p:txBody>
      </p:sp>
      <p:sp>
        <p:nvSpPr>
          <p:cNvPr id="10" name="Shape 6"/>
          <p:cNvSpPr/>
          <p:nvPr/>
        </p:nvSpPr>
        <p:spPr>
          <a:xfrm>
            <a:off x="4809744" y="1152144"/>
            <a:ext cx="3877056" cy="3246120"/>
          </a:xfrm>
          <a:prstGeom prst="roundRect">
            <a:avLst>
              <a:gd name="adj" fmla="val 1972"/>
            </a:avLst>
          </a:prstGeom>
          <a:solidFill>
            <a:srgbClr val="FFFFFF"/>
          </a:solidFill>
          <a:ln/>
          <a:effectLst>
            <a:outerShdw sx="100000" sy="100000" kx="0" ky="0" algn="bl" rotWithShape="0" blurRad="88900" dist="38100" dir="5400000">
              <a:srgbClr val="9AA7B2">
                <a:alpha val="28000"/>
              </a:srgbClr>
            </a:outerShdw>
          </a:effectLst>
        </p:spPr>
      </p:sp>
      <p:pic>
        <p:nvPicPr>
          <p:cNvPr id="11" name="Image 2" descr="preencoded.png">    </p:cNvPr>
          <p:cNvPicPr>
            <a:picLocks noChangeAspect="1"/>
          </p:cNvPicPr>
          <p:nvPr/>
        </p:nvPicPr>
        <p:blipFill>
          <a:blip r:embed="rId3"/>
          <a:stretch>
            <a:fillRect/>
          </a:stretch>
        </p:blipFill>
        <p:spPr>
          <a:xfrm>
            <a:off x="4992624" y="1298448"/>
            <a:ext cx="237744" cy="237744"/>
          </a:xfrm>
          <a:prstGeom prst="rect">
            <a:avLst/>
          </a:prstGeom>
        </p:spPr>
      </p:pic>
      <p:sp>
        <p:nvSpPr>
          <p:cNvPr id="12" name="Text 7"/>
          <p:cNvSpPr/>
          <p:nvPr/>
        </p:nvSpPr>
        <p:spPr>
          <a:xfrm>
            <a:off x="5285232" y="1280160"/>
            <a:ext cx="3200400" cy="274320"/>
          </a:xfrm>
          <a:prstGeom prst="rect">
            <a:avLst/>
          </a:prstGeom>
          <a:noFill/>
          <a:ln/>
        </p:spPr>
        <p:txBody>
          <a:bodyPr wrap="square" rtlCol="0" anchor="ctr"/>
          <a:lstStyle/>
          <a:p>
            <a:pPr indent="0" marL="0">
              <a:buNone/>
            </a:pPr>
            <a:r>
              <a:rPr lang="en-US" sz="1300" b="1" dirty="0">
                <a:solidFill>
                  <a:srgbClr val="16314F"/>
                </a:solidFill>
                <a:latin typeface="Meiryo" pitchFamily="34" charset="0"/>
                <a:ea typeface="Meiryo" pitchFamily="34" charset="-122"/>
                <a:cs typeface="Meiryo" pitchFamily="34" charset="-120"/>
              </a:rPr>
              <a:t>【要自社記入】相談窓口</a:t>
            </a:r>
            <a:endParaRPr lang="en-US" sz="1300" dirty="0"/>
          </a:p>
        </p:txBody>
      </p:sp>
      <p:sp>
        <p:nvSpPr>
          <p:cNvPr id="13" name="Text 8"/>
          <p:cNvSpPr/>
          <p:nvPr/>
        </p:nvSpPr>
        <p:spPr>
          <a:xfrm>
            <a:off x="5010912" y="1682496"/>
            <a:ext cx="2331720" cy="347472"/>
          </a:xfrm>
          <a:prstGeom prst="rect">
            <a:avLst/>
          </a:prstGeom>
          <a:noFill/>
          <a:ln/>
        </p:spPr>
        <p:txBody>
          <a:bodyPr wrap="square" rtlCol="0" anchor="ctr"/>
          <a:lstStyle/>
          <a:p>
            <a:pPr indent="0" marL="0">
              <a:buNone/>
            </a:pPr>
            <a:r>
              <a:rPr lang="en-US" sz="1000" dirty="0">
                <a:solidFill>
                  <a:srgbClr val="263238"/>
                </a:solidFill>
                <a:latin typeface="Meiryo" pitchFamily="34" charset="0"/>
                <a:ea typeface="Meiryo" pitchFamily="34" charset="-122"/>
                <a:cs typeface="Meiryo" pitchFamily="34" charset="-120"/>
              </a:rPr>
              <a:t>フリーランス法・業務委託の相談</a:t>
            </a:r>
            <a:endParaRPr lang="en-US" sz="1000" dirty="0"/>
          </a:p>
        </p:txBody>
      </p:sp>
      <p:sp>
        <p:nvSpPr>
          <p:cNvPr id="14" name="Shape 9"/>
          <p:cNvSpPr/>
          <p:nvPr/>
        </p:nvSpPr>
        <p:spPr>
          <a:xfrm>
            <a:off x="7424928" y="1719072"/>
            <a:ext cx="1097280" cy="274320"/>
          </a:xfrm>
          <a:prstGeom prst="roundRect">
            <a:avLst>
              <a:gd name="adj" fmla="val 13333"/>
            </a:avLst>
          </a:prstGeom>
          <a:solidFill>
            <a:srgbClr val="F6F8FA"/>
          </a:solidFill>
          <a:ln w="12700">
            <a:solidFill>
              <a:srgbClr val="D9E0E6"/>
            </a:solidFill>
            <a:prstDash val="solid"/>
          </a:ln>
        </p:spPr>
      </p:sp>
      <p:sp>
        <p:nvSpPr>
          <p:cNvPr id="15" name="Text 10"/>
          <p:cNvSpPr/>
          <p:nvPr/>
        </p:nvSpPr>
        <p:spPr>
          <a:xfrm>
            <a:off x="7424928" y="1719072"/>
            <a:ext cx="1097280" cy="274320"/>
          </a:xfrm>
          <a:prstGeom prst="rect">
            <a:avLst/>
          </a:prstGeom>
          <a:noFill/>
          <a:ln/>
        </p:spPr>
        <p:txBody>
          <a:bodyPr wrap="square" rtlCol="0" anchor="ctr"/>
          <a:lstStyle/>
          <a:p>
            <a:pPr algn="ctr" indent="0" marL="0">
              <a:buNone/>
            </a:pPr>
            <a:r>
              <a:rPr lang="en-US" sz="850" dirty="0">
                <a:solidFill>
                  <a:srgbClr val="5B6770"/>
                </a:solidFill>
                <a:latin typeface="Meiryo" pitchFamily="34" charset="0"/>
                <a:ea typeface="Meiryo" pitchFamily="34" charset="-122"/>
                <a:cs typeface="Meiryo" pitchFamily="34" charset="-120"/>
              </a:rPr>
              <a:t>記入</a:t>
            </a:r>
            <a:endParaRPr lang="en-US" sz="850" dirty="0"/>
          </a:p>
        </p:txBody>
      </p:sp>
      <p:sp>
        <p:nvSpPr>
          <p:cNvPr id="16" name="Text 11"/>
          <p:cNvSpPr/>
          <p:nvPr/>
        </p:nvSpPr>
        <p:spPr>
          <a:xfrm>
            <a:off x="5010912" y="2057400"/>
            <a:ext cx="2331720" cy="347472"/>
          </a:xfrm>
          <a:prstGeom prst="rect">
            <a:avLst/>
          </a:prstGeom>
          <a:noFill/>
          <a:ln/>
        </p:spPr>
        <p:txBody>
          <a:bodyPr wrap="square" rtlCol="0" anchor="ctr"/>
          <a:lstStyle/>
          <a:p>
            <a:pPr indent="0" marL="0">
              <a:buNone/>
            </a:pPr>
            <a:r>
              <a:rPr lang="en-US" sz="1000" dirty="0">
                <a:solidFill>
                  <a:srgbClr val="263238"/>
                </a:solidFill>
                <a:latin typeface="Meiryo" pitchFamily="34" charset="0"/>
                <a:ea typeface="Meiryo" pitchFamily="34" charset="-122"/>
                <a:cs typeface="Meiryo" pitchFamily="34" charset="-120"/>
              </a:rPr>
              <a:t>発注・取引条件・支払（購買/経理）</a:t>
            </a:r>
            <a:endParaRPr lang="en-US" sz="1000" dirty="0"/>
          </a:p>
        </p:txBody>
      </p:sp>
      <p:sp>
        <p:nvSpPr>
          <p:cNvPr id="17" name="Shape 12"/>
          <p:cNvSpPr/>
          <p:nvPr/>
        </p:nvSpPr>
        <p:spPr>
          <a:xfrm>
            <a:off x="7424928" y="2093976"/>
            <a:ext cx="1097280" cy="274320"/>
          </a:xfrm>
          <a:prstGeom prst="roundRect">
            <a:avLst>
              <a:gd name="adj" fmla="val 13333"/>
            </a:avLst>
          </a:prstGeom>
          <a:solidFill>
            <a:srgbClr val="F6F8FA"/>
          </a:solidFill>
          <a:ln w="12700">
            <a:solidFill>
              <a:srgbClr val="D9E0E6"/>
            </a:solidFill>
            <a:prstDash val="solid"/>
          </a:ln>
        </p:spPr>
      </p:sp>
      <p:sp>
        <p:nvSpPr>
          <p:cNvPr id="18" name="Text 13"/>
          <p:cNvSpPr/>
          <p:nvPr/>
        </p:nvSpPr>
        <p:spPr>
          <a:xfrm>
            <a:off x="7424928" y="2093976"/>
            <a:ext cx="1097280" cy="274320"/>
          </a:xfrm>
          <a:prstGeom prst="rect">
            <a:avLst/>
          </a:prstGeom>
          <a:noFill/>
          <a:ln/>
        </p:spPr>
        <p:txBody>
          <a:bodyPr wrap="square" rtlCol="0" anchor="ctr"/>
          <a:lstStyle/>
          <a:p>
            <a:pPr algn="ctr" indent="0" marL="0">
              <a:buNone/>
            </a:pPr>
            <a:r>
              <a:rPr lang="en-US" sz="850" dirty="0">
                <a:solidFill>
                  <a:srgbClr val="5B6770"/>
                </a:solidFill>
                <a:latin typeface="Meiryo" pitchFamily="34" charset="0"/>
                <a:ea typeface="Meiryo" pitchFamily="34" charset="-122"/>
                <a:cs typeface="Meiryo" pitchFamily="34" charset="-120"/>
              </a:rPr>
              <a:t>記入</a:t>
            </a:r>
            <a:endParaRPr lang="en-US" sz="850" dirty="0"/>
          </a:p>
        </p:txBody>
      </p:sp>
      <p:sp>
        <p:nvSpPr>
          <p:cNvPr id="19" name="Text 14"/>
          <p:cNvSpPr/>
          <p:nvPr/>
        </p:nvSpPr>
        <p:spPr>
          <a:xfrm>
            <a:off x="5010912" y="2432304"/>
            <a:ext cx="2331720" cy="347472"/>
          </a:xfrm>
          <a:prstGeom prst="rect">
            <a:avLst/>
          </a:prstGeom>
          <a:noFill/>
          <a:ln/>
        </p:spPr>
        <p:txBody>
          <a:bodyPr wrap="square" rtlCol="0" anchor="ctr"/>
          <a:lstStyle/>
          <a:p>
            <a:pPr indent="0" marL="0">
              <a:buNone/>
            </a:pPr>
            <a:r>
              <a:rPr lang="en-US" sz="1000" dirty="0">
                <a:solidFill>
                  <a:srgbClr val="263238"/>
                </a:solidFill>
                <a:latin typeface="Meiryo" pitchFamily="34" charset="0"/>
                <a:ea typeface="Meiryo" pitchFamily="34" charset="-122"/>
                <a:cs typeface="Meiryo" pitchFamily="34" charset="-120"/>
              </a:rPr>
              <a:t>募集情報・採用（人事/広報）</a:t>
            </a:r>
            <a:endParaRPr lang="en-US" sz="1000" dirty="0"/>
          </a:p>
        </p:txBody>
      </p:sp>
      <p:sp>
        <p:nvSpPr>
          <p:cNvPr id="20" name="Shape 15"/>
          <p:cNvSpPr/>
          <p:nvPr/>
        </p:nvSpPr>
        <p:spPr>
          <a:xfrm>
            <a:off x="7424928" y="2468880"/>
            <a:ext cx="1097280" cy="274320"/>
          </a:xfrm>
          <a:prstGeom prst="roundRect">
            <a:avLst>
              <a:gd name="adj" fmla="val 13333"/>
            </a:avLst>
          </a:prstGeom>
          <a:solidFill>
            <a:srgbClr val="F6F8FA"/>
          </a:solidFill>
          <a:ln w="12700">
            <a:solidFill>
              <a:srgbClr val="D9E0E6"/>
            </a:solidFill>
            <a:prstDash val="solid"/>
          </a:ln>
        </p:spPr>
      </p:sp>
      <p:sp>
        <p:nvSpPr>
          <p:cNvPr id="21" name="Text 16"/>
          <p:cNvSpPr/>
          <p:nvPr/>
        </p:nvSpPr>
        <p:spPr>
          <a:xfrm>
            <a:off x="7424928" y="2468880"/>
            <a:ext cx="1097280" cy="274320"/>
          </a:xfrm>
          <a:prstGeom prst="rect">
            <a:avLst/>
          </a:prstGeom>
          <a:noFill/>
          <a:ln/>
        </p:spPr>
        <p:txBody>
          <a:bodyPr wrap="square" rtlCol="0" anchor="ctr"/>
          <a:lstStyle/>
          <a:p>
            <a:pPr algn="ctr" indent="0" marL="0">
              <a:buNone/>
            </a:pPr>
            <a:r>
              <a:rPr lang="en-US" sz="850" dirty="0">
                <a:solidFill>
                  <a:srgbClr val="5B6770"/>
                </a:solidFill>
                <a:latin typeface="Meiryo" pitchFamily="34" charset="0"/>
                <a:ea typeface="Meiryo" pitchFamily="34" charset="-122"/>
                <a:cs typeface="Meiryo" pitchFamily="34" charset="-120"/>
              </a:rPr>
              <a:t>記入</a:t>
            </a:r>
            <a:endParaRPr lang="en-US" sz="850" dirty="0"/>
          </a:p>
        </p:txBody>
      </p:sp>
      <p:sp>
        <p:nvSpPr>
          <p:cNvPr id="22" name="Text 17"/>
          <p:cNvSpPr/>
          <p:nvPr/>
        </p:nvSpPr>
        <p:spPr>
          <a:xfrm>
            <a:off x="5010912" y="2807208"/>
            <a:ext cx="2331720" cy="347472"/>
          </a:xfrm>
          <a:prstGeom prst="rect">
            <a:avLst/>
          </a:prstGeom>
          <a:noFill/>
          <a:ln/>
        </p:spPr>
        <p:txBody>
          <a:bodyPr wrap="square" rtlCol="0" anchor="ctr"/>
          <a:lstStyle/>
          <a:p>
            <a:pPr indent="0" marL="0">
              <a:buNone/>
            </a:pPr>
            <a:r>
              <a:rPr lang="en-US" sz="1000" dirty="0">
                <a:solidFill>
                  <a:srgbClr val="263238"/>
                </a:solidFill>
                <a:latin typeface="Meiryo" pitchFamily="34" charset="0"/>
                <a:ea typeface="Meiryo" pitchFamily="34" charset="-122"/>
                <a:cs typeface="Meiryo" pitchFamily="34" charset="-120"/>
              </a:rPr>
              <a:t>ハラスメント相談窓口</a:t>
            </a:r>
            <a:endParaRPr lang="en-US" sz="1000" dirty="0"/>
          </a:p>
        </p:txBody>
      </p:sp>
      <p:sp>
        <p:nvSpPr>
          <p:cNvPr id="23" name="Shape 18"/>
          <p:cNvSpPr/>
          <p:nvPr/>
        </p:nvSpPr>
        <p:spPr>
          <a:xfrm>
            <a:off x="7424928" y="2843784"/>
            <a:ext cx="1097280" cy="274320"/>
          </a:xfrm>
          <a:prstGeom prst="roundRect">
            <a:avLst>
              <a:gd name="adj" fmla="val 13333"/>
            </a:avLst>
          </a:prstGeom>
          <a:solidFill>
            <a:srgbClr val="F6F8FA"/>
          </a:solidFill>
          <a:ln w="12700">
            <a:solidFill>
              <a:srgbClr val="D9E0E6"/>
            </a:solidFill>
            <a:prstDash val="solid"/>
          </a:ln>
        </p:spPr>
      </p:sp>
      <p:sp>
        <p:nvSpPr>
          <p:cNvPr id="24" name="Text 19"/>
          <p:cNvSpPr/>
          <p:nvPr/>
        </p:nvSpPr>
        <p:spPr>
          <a:xfrm>
            <a:off x="7424928" y="2843784"/>
            <a:ext cx="1097280" cy="274320"/>
          </a:xfrm>
          <a:prstGeom prst="rect">
            <a:avLst/>
          </a:prstGeom>
          <a:noFill/>
          <a:ln/>
        </p:spPr>
        <p:txBody>
          <a:bodyPr wrap="square" rtlCol="0" anchor="ctr"/>
          <a:lstStyle/>
          <a:p>
            <a:pPr algn="ctr" indent="0" marL="0">
              <a:buNone/>
            </a:pPr>
            <a:r>
              <a:rPr lang="en-US" sz="850" dirty="0">
                <a:solidFill>
                  <a:srgbClr val="5B6770"/>
                </a:solidFill>
                <a:latin typeface="Meiryo" pitchFamily="34" charset="0"/>
                <a:ea typeface="Meiryo" pitchFamily="34" charset="-122"/>
                <a:cs typeface="Meiryo" pitchFamily="34" charset="-120"/>
              </a:rPr>
              <a:t>記入</a:t>
            </a:r>
            <a:endParaRPr lang="en-US" sz="850" dirty="0"/>
          </a:p>
        </p:txBody>
      </p:sp>
      <p:sp>
        <p:nvSpPr>
          <p:cNvPr id="25" name="Text 20"/>
          <p:cNvSpPr/>
          <p:nvPr/>
        </p:nvSpPr>
        <p:spPr>
          <a:xfrm>
            <a:off x="5010912" y="3182112"/>
            <a:ext cx="2331720" cy="347472"/>
          </a:xfrm>
          <a:prstGeom prst="rect">
            <a:avLst/>
          </a:prstGeom>
          <a:noFill/>
          <a:ln/>
        </p:spPr>
        <p:txBody>
          <a:bodyPr wrap="square" rtlCol="0" anchor="ctr"/>
          <a:lstStyle/>
          <a:p>
            <a:pPr indent="0" marL="0">
              <a:buNone/>
            </a:pPr>
            <a:r>
              <a:rPr lang="en-US" sz="1000" dirty="0">
                <a:solidFill>
                  <a:srgbClr val="263238"/>
                </a:solidFill>
                <a:latin typeface="Meiryo" pitchFamily="34" charset="0"/>
                <a:ea typeface="Meiryo" pitchFamily="34" charset="-122"/>
                <a:cs typeface="Meiryo" pitchFamily="34" charset="-120"/>
              </a:rPr>
              <a:t>育児介護等配慮の申出先</a:t>
            </a:r>
            <a:endParaRPr lang="en-US" sz="1000" dirty="0"/>
          </a:p>
        </p:txBody>
      </p:sp>
      <p:sp>
        <p:nvSpPr>
          <p:cNvPr id="26" name="Shape 21"/>
          <p:cNvSpPr/>
          <p:nvPr/>
        </p:nvSpPr>
        <p:spPr>
          <a:xfrm>
            <a:off x="7424928" y="3218688"/>
            <a:ext cx="1097280" cy="274320"/>
          </a:xfrm>
          <a:prstGeom prst="roundRect">
            <a:avLst>
              <a:gd name="adj" fmla="val 13333"/>
            </a:avLst>
          </a:prstGeom>
          <a:solidFill>
            <a:srgbClr val="F6F8FA"/>
          </a:solidFill>
          <a:ln w="12700">
            <a:solidFill>
              <a:srgbClr val="D9E0E6"/>
            </a:solidFill>
            <a:prstDash val="solid"/>
          </a:ln>
        </p:spPr>
      </p:sp>
      <p:sp>
        <p:nvSpPr>
          <p:cNvPr id="27" name="Text 22"/>
          <p:cNvSpPr/>
          <p:nvPr/>
        </p:nvSpPr>
        <p:spPr>
          <a:xfrm>
            <a:off x="7424928" y="3218688"/>
            <a:ext cx="1097280" cy="274320"/>
          </a:xfrm>
          <a:prstGeom prst="rect">
            <a:avLst/>
          </a:prstGeom>
          <a:noFill/>
          <a:ln/>
        </p:spPr>
        <p:txBody>
          <a:bodyPr wrap="square" rtlCol="0" anchor="ctr"/>
          <a:lstStyle/>
          <a:p>
            <a:pPr algn="ctr" indent="0" marL="0">
              <a:buNone/>
            </a:pPr>
            <a:r>
              <a:rPr lang="en-US" sz="850" dirty="0">
                <a:solidFill>
                  <a:srgbClr val="5B6770"/>
                </a:solidFill>
                <a:latin typeface="Meiryo" pitchFamily="34" charset="0"/>
                <a:ea typeface="Meiryo" pitchFamily="34" charset="-122"/>
                <a:cs typeface="Meiryo" pitchFamily="34" charset="-120"/>
              </a:rPr>
              <a:t>記入</a:t>
            </a:r>
            <a:endParaRPr lang="en-US" sz="850" dirty="0"/>
          </a:p>
        </p:txBody>
      </p:sp>
      <p:sp>
        <p:nvSpPr>
          <p:cNvPr id="28" name="Text 23"/>
          <p:cNvSpPr/>
          <p:nvPr/>
        </p:nvSpPr>
        <p:spPr>
          <a:xfrm>
            <a:off x="5010912" y="3557016"/>
            <a:ext cx="2331720" cy="347472"/>
          </a:xfrm>
          <a:prstGeom prst="rect">
            <a:avLst/>
          </a:prstGeom>
          <a:noFill/>
          <a:ln/>
        </p:spPr>
        <p:txBody>
          <a:bodyPr wrap="square" rtlCol="0" anchor="ctr"/>
          <a:lstStyle/>
          <a:p>
            <a:pPr indent="0" marL="0">
              <a:buNone/>
            </a:pPr>
            <a:r>
              <a:rPr lang="en-US" sz="1000" dirty="0">
                <a:solidFill>
                  <a:srgbClr val="263238"/>
                </a:solidFill>
                <a:latin typeface="Meiryo" pitchFamily="34" charset="0"/>
                <a:ea typeface="Meiryo" pitchFamily="34" charset="-122"/>
                <a:cs typeface="Meiryo" pitchFamily="34" charset="-120"/>
              </a:rPr>
              <a:t>中途解除・不更新の相談（法務）</a:t>
            </a:r>
            <a:endParaRPr lang="en-US" sz="1000" dirty="0"/>
          </a:p>
        </p:txBody>
      </p:sp>
      <p:sp>
        <p:nvSpPr>
          <p:cNvPr id="29" name="Shape 24"/>
          <p:cNvSpPr/>
          <p:nvPr/>
        </p:nvSpPr>
        <p:spPr>
          <a:xfrm>
            <a:off x="7424928" y="3593592"/>
            <a:ext cx="1097280" cy="274320"/>
          </a:xfrm>
          <a:prstGeom prst="roundRect">
            <a:avLst>
              <a:gd name="adj" fmla="val 13333"/>
            </a:avLst>
          </a:prstGeom>
          <a:solidFill>
            <a:srgbClr val="F6F8FA"/>
          </a:solidFill>
          <a:ln w="12700">
            <a:solidFill>
              <a:srgbClr val="D9E0E6"/>
            </a:solidFill>
            <a:prstDash val="solid"/>
          </a:ln>
        </p:spPr>
      </p:sp>
      <p:sp>
        <p:nvSpPr>
          <p:cNvPr id="30" name="Text 25"/>
          <p:cNvSpPr/>
          <p:nvPr/>
        </p:nvSpPr>
        <p:spPr>
          <a:xfrm>
            <a:off x="7424928" y="3593592"/>
            <a:ext cx="1097280" cy="274320"/>
          </a:xfrm>
          <a:prstGeom prst="rect">
            <a:avLst/>
          </a:prstGeom>
          <a:noFill/>
          <a:ln/>
        </p:spPr>
        <p:txBody>
          <a:bodyPr wrap="square" rtlCol="0" anchor="ctr"/>
          <a:lstStyle/>
          <a:p>
            <a:pPr algn="ctr" indent="0" marL="0">
              <a:buNone/>
            </a:pPr>
            <a:r>
              <a:rPr lang="en-US" sz="850" dirty="0">
                <a:solidFill>
                  <a:srgbClr val="5B6770"/>
                </a:solidFill>
                <a:latin typeface="Meiryo" pitchFamily="34" charset="0"/>
                <a:ea typeface="Meiryo" pitchFamily="34" charset="-122"/>
                <a:cs typeface="Meiryo" pitchFamily="34" charset="-120"/>
              </a:rPr>
              <a:t>記入</a:t>
            </a:r>
            <a:endParaRPr lang="en-US" sz="850" dirty="0"/>
          </a:p>
        </p:txBody>
      </p:sp>
      <p:sp>
        <p:nvSpPr>
          <p:cNvPr id="31" name="Text 26"/>
          <p:cNvSpPr/>
          <p:nvPr/>
        </p:nvSpPr>
        <p:spPr>
          <a:xfrm>
            <a:off x="5010912" y="3931920"/>
            <a:ext cx="2331720" cy="347472"/>
          </a:xfrm>
          <a:prstGeom prst="rect">
            <a:avLst/>
          </a:prstGeom>
          <a:noFill/>
          <a:ln/>
        </p:spPr>
        <p:txBody>
          <a:bodyPr wrap="square" rtlCol="0" anchor="ctr"/>
          <a:lstStyle/>
          <a:p>
            <a:pPr indent="0" marL="0">
              <a:buNone/>
            </a:pPr>
            <a:r>
              <a:rPr lang="en-US" sz="1000" dirty="0">
                <a:solidFill>
                  <a:srgbClr val="263238"/>
                </a:solidFill>
                <a:latin typeface="Meiryo" pitchFamily="34" charset="0"/>
                <a:ea typeface="Meiryo" pitchFamily="34" charset="-122"/>
                <a:cs typeface="Meiryo" pitchFamily="34" charset="-120"/>
              </a:rPr>
              <a:t>内部通報窓口</a:t>
            </a:r>
            <a:endParaRPr lang="en-US" sz="1000" dirty="0"/>
          </a:p>
        </p:txBody>
      </p:sp>
      <p:sp>
        <p:nvSpPr>
          <p:cNvPr id="32" name="Shape 27"/>
          <p:cNvSpPr/>
          <p:nvPr/>
        </p:nvSpPr>
        <p:spPr>
          <a:xfrm>
            <a:off x="7424928" y="3968496"/>
            <a:ext cx="1097280" cy="274320"/>
          </a:xfrm>
          <a:prstGeom prst="roundRect">
            <a:avLst>
              <a:gd name="adj" fmla="val 13333"/>
            </a:avLst>
          </a:prstGeom>
          <a:solidFill>
            <a:srgbClr val="F6F8FA"/>
          </a:solidFill>
          <a:ln w="12700">
            <a:solidFill>
              <a:srgbClr val="D9E0E6"/>
            </a:solidFill>
            <a:prstDash val="solid"/>
          </a:ln>
        </p:spPr>
      </p:sp>
      <p:sp>
        <p:nvSpPr>
          <p:cNvPr id="33" name="Text 28"/>
          <p:cNvSpPr/>
          <p:nvPr/>
        </p:nvSpPr>
        <p:spPr>
          <a:xfrm>
            <a:off x="7424928" y="3968496"/>
            <a:ext cx="1097280" cy="274320"/>
          </a:xfrm>
          <a:prstGeom prst="rect">
            <a:avLst/>
          </a:prstGeom>
          <a:noFill/>
          <a:ln/>
        </p:spPr>
        <p:txBody>
          <a:bodyPr wrap="square" rtlCol="0" anchor="ctr"/>
          <a:lstStyle/>
          <a:p>
            <a:pPr algn="ctr" indent="0" marL="0">
              <a:buNone/>
            </a:pPr>
            <a:r>
              <a:rPr lang="en-US" sz="850" dirty="0">
                <a:solidFill>
                  <a:srgbClr val="5B6770"/>
                </a:solidFill>
                <a:latin typeface="Meiryo" pitchFamily="34" charset="0"/>
                <a:ea typeface="Meiryo" pitchFamily="34" charset="-122"/>
                <a:cs typeface="Meiryo" pitchFamily="34" charset="-120"/>
              </a:rPr>
              <a:t>記入</a:t>
            </a:r>
            <a:endParaRPr lang="en-US" sz="850" dirty="0"/>
          </a:p>
        </p:txBody>
      </p:sp>
      <p:sp>
        <p:nvSpPr>
          <p:cNvPr id="34" name="Text 29"/>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5" name="Text 30"/>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34</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9144000" cy="36576"/>
          </a:xfrm>
          <a:prstGeom prst="rect">
            <a:avLst/>
          </a:prstGeom>
          <a:solidFill>
            <a:srgbClr val="B58A3A"/>
          </a:solidFill>
          <a:ln/>
        </p:spPr>
      </p:sp>
      <p:sp>
        <p:nvSpPr>
          <p:cNvPr id="3" name="Shape 1"/>
          <p:cNvSpPr/>
          <p:nvPr/>
        </p:nvSpPr>
        <p:spPr>
          <a:xfrm>
            <a:off x="6949440" y="2743200"/>
            <a:ext cx="3108960" cy="3108960"/>
          </a:xfrm>
          <a:prstGeom prst="ellipse">
            <a:avLst/>
          </a:prstGeom>
          <a:solidFill>
            <a:srgbClr val="243B53"/>
          </a:solidFill>
          <a:ln/>
        </p:spPr>
      </p:sp>
      <p:sp>
        <p:nvSpPr>
          <p:cNvPr id="4" name="Shape 2"/>
          <p:cNvSpPr/>
          <p:nvPr/>
        </p:nvSpPr>
        <p:spPr>
          <a:xfrm>
            <a:off x="640080" y="640080"/>
            <a:ext cx="640080" cy="640080"/>
          </a:xfrm>
          <a:prstGeom prst="ellipse">
            <a:avLst/>
          </a:prstGeom>
          <a:solidFill>
            <a:srgbClr val="B58A3A"/>
          </a:solidFill>
          <a:ln/>
        </p:spPr>
      </p:sp>
      <p:pic>
        <p:nvPicPr>
          <p:cNvPr id="5" name="Image 0" descr="preencoded.png">    </p:cNvPr>
          <p:cNvPicPr>
            <a:picLocks noChangeAspect="1"/>
          </p:cNvPicPr>
          <p:nvPr/>
        </p:nvPicPr>
        <p:blipFill>
          <a:blip r:embed="rId1"/>
          <a:stretch>
            <a:fillRect/>
          </a:stretch>
        </p:blipFill>
        <p:spPr>
          <a:xfrm>
            <a:off x="804672" y="804672"/>
            <a:ext cx="310896" cy="310896"/>
          </a:xfrm>
          <a:prstGeom prst="rect">
            <a:avLst/>
          </a:prstGeom>
        </p:spPr>
      </p:pic>
      <p:sp>
        <p:nvSpPr>
          <p:cNvPr id="6" name="Text 3"/>
          <p:cNvSpPr/>
          <p:nvPr/>
        </p:nvSpPr>
        <p:spPr>
          <a:xfrm>
            <a:off x="1463040" y="676656"/>
            <a:ext cx="6400800" cy="603504"/>
          </a:xfrm>
          <a:prstGeom prst="rect">
            <a:avLst/>
          </a:prstGeom>
          <a:noFill/>
          <a:ln/>
        </p:spPr>
        <p:txBody>
          <a:bodyPr wrap="square" rtlCol="0" anchor="ctr"/>
          <a:lstStyle/>
          <a:p>
            <a:pPr indent="0" marL="0">
              <a:buNone/>
            </a:pPr>
            <a:r>
              <a:rPr lang="en-US" sz="2800" b="1" dirty="0">
                <a:solidFill>
                  <a:srgbClr val="FFFFFF"/>
                </a:solidFill>
                <a:latin typeface="Meiryo" pitchFamily="34" charset="0"/>
                <a:ea typeface="Meiryo" pitchFamily="34" charset="-122"/>
                <a:cs typeface="Meiryo" pitchFamily="34" charset="-120"/>
              </a:rPr>
              <a:t>確認テストのご案内</a:t>
            </a:r>
            <a:endParaRPr lang="en-US" sz="2800" dirty="0"/>
          </a:p>
        </p:txBody>
      </p:sp>
      <p:sp>
        <p:nvSpPr>
          <p:cNvPr id="7" name="Shape 4"/>
          <p:cNvSpPr/>
          <p:nvPr/>
        </p:nvSpPr>
        <p:spPr>
          <a:xfrm>
            <a:off x="640080" y="1554480"/>
            <a:ext cx="7863840" cy="1371600"/>
          </a:xfrm>
          <a:prstGeom prst="roundRect">
            <a:avLst>
              <a:gd name="adj" fmla="val 4667"/>
            </a:avLst>
          </a:prstGeom>
          <a:solidFill>
            <a:srgbClr val="1C3A5B"/>
          </a:solidFill>
          <a:ln/>
          <a:effectLst>
            <a:outerShdw sx="100000" sy="100000" kx="0" ky="0" algn="bl" rotWithShape="0" blurRad="76200" dist="25400" dir="5400000">
              <a:srgbClr val="AAB4BE">
                <a:alpha val="22000"/>
              </a:srgbClr>
            </a:outerShdw>
          </a:effectLst>
        </p:spPr>
      </p:sp>
      <p:sp>
        <p:nvSpPr>
          <p:cNvPr id="8" name="Text 5"/>
          <p:cNvSpPr/>
          <p:nvPr/>
        </p:nvSpPr>
        <p:spPr>
          <a:xfrm>
            <a:off x="841248" y="1664208"/>
            <a:ext cx="7498080" cy="1188720"/>
          </a:xfrm>
          <a:prstGeom prst="rect">
            <a:avLst/>
          </a:prstGeom>
          <a:noFill/>
          <a:ln/>
        </p:spPr>
        <p:txBody>
          <a:bodyPr wrap="square" rtlCol="0" anchor="t"/>
          <a:lstStyle/>
          <a:p>
            <a:pPr marL="152400" indent="-152400">
              <a:spcAft>
                <a:spcPts val="700"/>
              </a:spcAft>
              <a:buSzPct val="100000"/>
              <a:buChar char="•"/>
            </a:pPr>
            <a:r>
              <a:rPr lang="en-US" sz="1250" dirty="0">
                <a:solidFill>
                  <a:srgbClr val="EAF0F6"/>
                </a:solidFill>
                <a:latin typeface="Meiryo" pitchFamily="34" charset="0"/>
                <a:ea typeface="Meiryo" pitchFamily="34" charset="-122"/>
                <a:cs typeface="Meiryo" pitchFamily="34" charset="-120"/>
              </a:rPr>
              <a:t>全12問（○×3／四肢択一4／ケース判断5）。配布の確認テストに回答してください。</a:t>
            </a:r>
            <a:endParaRPr lang="en-US" sz="1250" dirty="0"/>
          </a:p>
          <a:p>
            <a:pPr marL="152400" indent="-152400">
              <a:spcAft>
                <a:spcPts val="700"/>
              </a:spcAft>
              <a:buSzPct val="100000"/>
              <a:buChar char="•"/>
            </a:pPr>
            <a:r>
              <a:rPr lang="en-US" sz="1250" dirty="0">
                <a:solidFill>
                  <a:srgbClr val="EAF0F6"/>
                </a:solidFill>
                <a:latin typeface="Meiryo" pitchFamily="34" charset="0"/>
                <a:ea typeface="Meiryo" pitchFamily="34" charset="-122"/>
                <a:cs typeface="Meiryo" pitchFamily="34" charset="-120"/>
              </a:rPr>
              <a:t>暗記ではなく「発注してよいか・支払を遅らせてよいか・誰に相談するか」を判断します。</a:t>
            </a:r>
            <a:endParaRPr lang="en-US" sz="1250" dirty="0"/>
          </a:p>
          <a:p>
            <a:pPr marL="152400" indent="-152400">
              <a:spcAft>
                <a:spcPts val="700"/>
              </a:spcAft>
              <a:buSzPct val="100000"/>
              <a:buChar char="•"/>
            </a:pPr>
            <a:r>
              <a:rPr lang="en-US" sz="1250" dirty="0">
                <a:solidFill>
                  <a:srgbClr val="EAF0F6"/>
                </a:solidFill>
                <a:latin typeface="Meiryo" pitchFamily="34" charset="0"/>
                <a:ea typeface="Meiryo" pitchFamily="34" charset="-122"/>
                <a:cs typeface="Meiryo" pitchFamily="34" charset="-120"/>
              </a:rPr>
              <a:t>解答・解説は別資料で確認します（対応スライド番号付き）。</a:t>
            </a:r>
            <a:endParaRPr lang="en-US" sz="1250" dirty="0"/>
          </a:p>
        </p:txBody>
      </p:sp>
      <p:sp>
        <p:nvSpPr>
          <p:cNvPr id="9" name="Text 6"/>
          <p:cNvSpPr/>
          <p:nvPr/>
        </p:nvSpPr>
        <p:spPr>
          <a:xfrm>
            <a:off x="640080" y="3200400"/>
            <a:ext cx="7863840" cy="292608"/>
          </a:xfrm>
          <a:prstGeom prst="rect">
            <a:avLst/>
          </a:prstGeom>
          <a:noFill/>
          <a:ln/>
        </p:spPr>
        <p:txBody>
          <a:bodyPr wrap="square" rtlCol="0" anchor="ctr"/>
          <a:lstStyle/>
          <a:p>
            <a:pPr indent="0" marL="0">
              <a:buNone/>
            </a:pPr>
            <a:r>
              <a:rPr lang="en-US" sz="1300" b="1" dirty="0">
                <a:solidFill>
                  <a:srgbClr val="B58A3A"/>
                </a:solidFill>
                <a:latin typeface="Meiryo" pitchFamily="34" charset="0"/>
                <a:ea typeface="Meiryo" pitchFamily="34" charset="-122"/>
                <a:cs typeface="Meiryo" pitchFamily="34" charset="-120"/>
              </a:rPr>
              <a:t>本資料はフリーランス法対応の出発点です。</a:t>
            </a:r>
            <a:endParaRPr lang="en-US" sz="1300" dirty="0"/>
          </a:p>
        </p:txBody>
      </p:sp>
      <p:sp>
        <p:nvSpPr>
          <p:cNvPr id="10" name="Text 7"/>
          <p:cNvSpPr/>
          <p:nvPr/>
        </p:nvSpPr>
        <p:spPr>
          <a:xfrm>
            <a:off x="640080" y="3511296"/>
            <a:ext cx="7863840" cy="640080"/>
          </a:xfrm>
          <a:prstGeom prst="rect">
            <a:avLst/>
          </a:prstGeom>
          <a:noFill/>
          <a:ln/>
        </p:spPr>
        <p:txBody>
          <a:bodyPr wrap="square" rtlCol="0" anchor="t"/>
          <a:lstStyle/>
          <a:p>
            <a:pPr indent="0" marL="0">
              <a:buNone/>
            </a:pPr>
            <a:r>
              <a:rPr lang="en-US" sz="1150" dirty="0">
                <a:solidFill>
                  <a:srgbClr val="C9D6E5"/>
                </a:solidFill>
                <a:latin typeface="Meiryo" pitchFamily="34" charset="0"/>
                <a:ea typeface="Meiryo" pitchFamily="34" charset="-122"/>
                <a:cs typeface="Meiryo" pitchFamily="34" charset="-120"/>
              </a:rPr>
              <a:t>該当性・違反該当性・労働者性・行政対応は、現場やAIで最終判断せず、社内規程と法務・人事・購買・経理・コンプライアンス・専門家への相談を前提としてください。</a:t>
            </a:r>
            <a:endParaRPr lang="en-US" sz="1150" dirty="0"/>
          </a:p>
        </p:txBody>
      </p:sp>
      <p:sp>
        <p:nvSpPr>
          <p:cNvPr id="11" name="Text 8"/>
          <p:cNvSpPr/>
          <p:nvPr/>
        </p:nvSpPr>
        <p:spPr>
          <a:xfrm>
            <a:off x="640080" y="4572000"/>
            <a:ext cx="7863840" cy="274320"/>
          </a:xfrm>
          <a:prstGeom prst="rect">
            <a:avLst/>
          </a:prstGeom>
          <a:noFill/>
          <a:ln/>
        </p:spPr>
        <p:txBody>
          <a:bodyPr wrap="square" rtlCol="0" anchor="ctr"/>
          <a:lstStyle/>
          <a:p>
            <a:pPr indent="0" marL="0">
              <a:buNone/>
            </a:pPr>
            <a:r>
              <a:rPr lang="en-US" sz="1000" dirty="0">
                <a:solidFill>
                  <a:srgbClr val="B58A3A"/>
                </a:solidFill>
                <a:latin typeface="Meiryo" pitchFamily="34" charset="0"/>
                <a:ea typeface="Meiryo" pitchFamily="34" charset="-122"/>
                <a:cs typeface="Meiryo" pitchFamily="34" charset="-120"/>
              </a:rPr>
              <a:t>Legal GPT ｜ 法務・総務のための社内研修資料20選　第18回</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16314F"/>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PURPOSE</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この研修は何のためか</a:t>
            </a:r>
            <a:endParaRPr lang="en-US" sz="2500" dirty="0"/>
          </a:p>
        </p:txBody>
      </p:sp>
      <p:sp>
        <p:nvSpPr>
          <p:cNvPr id="6" name="Shape 3"/>
          <p:cNvSpPr/>
          <p:nvPr/>
        </p:nvSpPr>
        <p:spPr>
          <a:xfrm>
            <a:off x="457200" y="1152144"/>
            <a:ext cx="4041648" cy="3246120"/>
          </a:xfrm>
          <a:prstGeom prst="roundRect">
            <a:avLst>
              <a:gd name="adj" fmla="val 1972"/>
            </a:avLst>
          </a:prstGeom>
          <a:solidFill>
            <a:srgbClr val="E7F1EC"/>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58368" y="1298448"/>
            <a:ext cx="292608" cy="292608"/>
          </a:xfrm>
          <a:prstGeom prst="rect">
            <a:avLst/>
          </a:prstGeom>
        </p:spPr>
      </p:pic>
      <p:sp>
        <p:nvSpPr>
          <p:cNvPr id="8" name="Text 4"/>
          <p:cNvSpPr/>
          <p:nvPr/>
        </p:nvSpPr>
        <p:spPr>
          <a:xfrm>
            <a:off x="1024128" y="1298448"/>
            <a:ext cx="3291840" cy="292608"/>
          </a:xfrm>
          <a:prstGeom prst="rect">
            <a:avLst/>
          </a:prstGeom>
          <a:noFill/>
          <a:ln/>
        </p:spPr>
        <p:txBody>
          <a:bodyPr wrap="square" rtlCol="0" anchor="ctr"/>
          <a:lstStyle/>
          <a:p>
            <a:pPr indent="0" marL="0">
              <a:buNone/>
            </a:pPr>
            <a:r>
              <a:rPr lang="en-US" sz="1400" b="1" dirty="0">
                <a:solidFill>
                  <a:srgbClr val="2F6B4F"/>
                </a:solidFill>
                <a:latin typeface="Meiryo" pitchFamily="34" charset="0"/>
                <a:ea typeface="Meiryo" pitchFamily="34" charset="-122"/>
                <a:cs typeface="Meiryo" pitchFamily="34" charset="-120"/>
              </a:rPr>
              <a:t>目指すこと</a:t>
            </a:r>
            <a:endParaRPr lang="en-US" sz="1400" dirty="0"/>
          </a:p>
        </p:txBody>
      </p:sp>
      <p:sp>
        <p:nvSpPr>
          <p:cNvPr id="9" name="Text 5"/>
          <p:cNvSpPr/>
          <p:nvPr/>
        </p:nvSpPr>
        <p:spPr>
          <a:xfrm>
            <a:off x="658368" y="1700784"/>
            <a:ext cx="3657600" cy="2651760"/>
          </a:xfrm>
          <a:prstGeom prst="rect">
            <a:avLst/>
          </a:prstGeom>
          <a:noFill/>
          <a:ln/>
        </p:spPr>
        <p:txBody>
          <a:bodyPr wrap="square" rtlCol="0" anchor="t"/>
          <a:lstStyle/>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対象となる取引を発注担当者が把握する</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取引条件を明確に示し、記録に残す</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支払・減額・やり直し等でやってはいけないことを知る</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募集情報・ハラスメント・配慮・解除を実務化する</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気づいたら隠さず・消さず・すぐ報告する</a:t>
            </a:r>
            <a:endParaRPr lang="en-US" sz="1250" dirty="0"/>
          </a:p>
        </p:txBody>
      </p:sp>
      <p:sp>
        <p:nvSpPr>
          <p:cNvPr id="10" name="Shape 6"/>
          <p:cNvSpPr/>
          <p:nvPr/>
        </p:nvSpPr>
        <p:spPr>
          <a:xfrm>
            <a:off x="4645152" y="1152144"/>
            <a:ext cx="4041648" cy="3246120"/>
          </a:xfrm>
          <a:prstGeom prst="roundRect">
            <a:avLst>
              <a:gd name="adj" fmla="val 1972"/>
            </a:avLst>
          </a:prstGeom>
          <a:solidFill>
            <a:srgbClr val="FBE9E7"/>
          </a:solidFill>
          <a:ln/>
          <a:effectLst>
            <a:outerShdw sx="100000" sy="100000" kx="0" ky="0" algn="bl" rotWithShape="0" blurRad="76200" dist="25400" dir="5400000">
              <a:srgbClr val="AAB4BE">
                <a:alpha val="22000"/>
              </a:srgbClr>
            </a:outerShdw>
          </a:effectLst>
        </p:spPr>
      </p:sp>
      <p:pic>
        <p:nvPicPr>
          <p:cNvPr id="11" name="Image 2" descr="preencoded.png">    </p:cNvPr>
          <p:cNvPicPr>
            <a:picLocks noChangeAspect="1"/>
          </p:cNvPicPr>
          <p:nvPr/>
        </p:nvPicPr>
        <p:blipFill>
          <a:blip r:embed="rId3"/>
          <a:stretch>
            <a:fillRect/>
          </a:stretch>
        </p:blipFill>
        <p:spPr>
          <a:xfrm>
            <a:off x="4846320" y="1298448"/>
            <a:ext cx="292608" cy="292608"/>
          </a:xfrm>
          <a:prstGeom prst="rect">
            <a:avLst/>
          </a:prstGeom>
        </p:spPr>
      </p:pic>
      <p:sp>
        <p:nvSpPr>
          <p:cNvPr id="12" name="Text 7"/>
          <p:cNvSpPr/>
          <p:nvPr/>
        </p:nvSpPr>
        <p:spPr>
          <a:xfrm>
            <a:off x="5212080" y="1298448"/>
            <a:ext cx="3291840" cy="292608"/>
          </a:xfrm>
          <a:prstGeom prst="rect">
            <a:avLst/>
          </a:prstGeom>
          <a:noFill/>
          <a:ln/>
        </p:spPr>
        <p:txBody>
          <a:bodyPr wrap="square"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こうしない</a:t>
            </a:r>
            <a:endParaRPr lang="en-US" sz="1400" dirty="0"/>
          </a:p>
        </p:txBody>
      </p:sp>
      <p:sp>
        <p:nvSpPr>
          <p:cNvPr id="13" name="Text 8"/>
          <p:cNvSpPr/>
          <p:nvPr/>
        </p:nvSpPr>
        <p:spPr>
          <a:xfrm>
            <a:off x="4846320" y="1700784"/>
            <a:ext cx="3657600" cy="2651760"/>
          </a:xfrm>
          <a:prstGeom prst="rect">
            <a:avLst/>
          </a:prstGeom>
          <a:noFill/>
          <a:ln/>
        </p:spPr>
        <p:txBody>
          <a:bodyPr wrap="square" rtlCol="0" anchor="t"/>
          <a:lstStyle/>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「発注は危ないからやめる」で終わる</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条文の暗記だけで終わる</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「契約書があれば何をしてもよい」と誤解させる</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「同意があれば減額・やり直し・解除は自由」と誤解させる</a:t>
            </a:r>
            <a:endParaRPr lang="en-US" sz="1250" dirty="0"/>
          </a:p>
          <a:p>
            <a:pPr marL="152400" indent="-152400">
              <a:spcAft>
                <a:spcPts val="900"/>
              </a:spcAft>
              <a:buSzPct val="100000"/>
              <a:buChar char="•"/>
            </a:pPr>
            <a:r>
              <a:rPr lang="en-US" sz="1250" dirty="0">
                <a:solidFill>
                  <a:srgbClr val="263238"/>
                </a:solidFill>
                <a:latin typeface="Meiryo" pitchFamily="34" charset="0"/>
                <a:ea typeface="Meiryo" pitchFamily="34" charset="-122"/>
                <a:cs typeface="Meiryo" pitchFamily="34" charset="-120"/>
              </a:rPr>
              <a:t>労働者性の問題に全く触れない</a:t>
            </a:r>
            <a:endParaRPr lang="en-US" sz="1250" dirty="0"/>
          </a:p>
        </p:txBody>
      </p:sp>
      <p:sp>
        <p:nvSpPr>
          <p:cNvPr id="14" name="Text 9"/>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5" name="Text 10"/>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3</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16314F"/>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OVERVIEW</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フリーランス法とは</a:t>
            </a:r>
            <a:endParaRPr lang="en-US" sz="2500" dirty="0"/>
          </a:p>
        </p:txBody>
      </p:sp>
      <p:sp>
        <p:nvSpPr>
          <p:cNvPr id="6" name="Shape 3"/>
          <p:cNvSpPr/>
          <p:nvPr/>
        </p:nvSpPr>
        <p:spPr>
          <a:xfrm>
            <a:off x="457200" y="1133856"/>
            <a:ext cx="8229600" cy="841248"/>
          </a:xfrm>
          <a:prstGeom prst="roundRect">
            <a:avLst>
              <a:gd name="adj" fmla="val 7609"/>
            </a:avLst>
          </a:prstGeom>
          <a:solidFill>
            <a:srgbClr val="E9EEF3"/>
          </a:solidFill>
          <a:ln/>
          <a:effectLst>
            <a:outerShdw sx="100000" sy="100000" kx="0" ky="0" algn="bl" rotWithShape="0" blurRad="76200" dist="25400" dir="5400000">
              <a:srgbClr val="AAB4BE">
                <a:alpha val="22000"/>
              </a:srgbClr>
            </a:outerShdw>
          </a:effectLst>
        </p:spPr>
      </p:sp>
      <p:sp>
        <p:nvSpPr>
          <p:cNvPr id="7" name="Text 4"/>
          <p:cNvSpPr/>
          <p:nvPr/>
        </p:nvSpPr>
        <p:spPr>
          <a:xfrm>
            <a:off x="658368" y="1188720"/>
            <a:ext cx="7863840" cy="731520"/>
          </a:xfrm>
          <a:prstGeom prst="rect">
            <a:avLst/>
          </a:prstGeom>
          <a:noFill/>
          <a:ln/>
        </p:spPr>
        <p:txBody>
          <a:bodyPr wrap="square" rtlCol="0" anchor="ctr"/>
          <a:lstStyle/>
          <a:p>
            <a:pPr indent="0" marL="0">
              <a:buNone/>
            </a:pPr>
            <a:r>
              <a:rPr lang="en-US" sz="1200" b="1" dirty="0">
                <a:solidFill>
                  <a:srgbClr val="16314F"/>
                </a:solidFill>
                <a:latin typeface="Meiryo" pitchFamily="34" charset="0"/>
                <a:ea typeface="Meiryo" pitchFamily="34" charset="-122"/>
                <a:cs typeface="Meiryo" pitchFamily="34" charset="-120"/>
              </a:rPr>
              <a:t>正式名称　</a:t>
            </a:r>
            <a:pPr indent="0" marL="0">
              <a:buNone/>
            </a:pPr>
            <a:r>
              <a:rPr lang="en-US" sz="1200" dirty="0">
                <a:solidFill>
                  <a:srgbClr val="263238"/>
                </a:solidFill>
                <a:latin typeface="Meiryo" pitchFamily="34" charset="0"/>
                <a:ea typeface="Meiryo" pitchFamily="34" charset="-122"/>
                <a:cs typeface="Meiryo" pitchFamily="34" charset="-120"/>
              </a:rPr>
              <a:t>特定受託事業者に係る取引の適正化等に関する法律（通称：フリーランス・事業者間取引適正化等法）</a:t>
            </a:r>
            <a:pPr indent="0" marL="0">
              <a:buNone/>
            </a:pPr>
            <a:endParaRPr lang="en-US" sz="1200" dirty="0"/>
          </a:p>
          <a:p>
            <a:pPr indent="0" marL="0">
              <a:buNone/>
            </a:pPr>
            <a:r>
              <a:rPr lang="en-US" sz="1150" dirty="0">
                <a:solidFill>
                  <a:srgbClr val="263238"/>
                </a:solidFill>
                <a:latin typeface="Meiryo" pitchFamily="34" charset="0"/>
                <a:ea typeface="Meiryo" pitchFamily="34" charset="-122"/>
                <a:cs typeface="Meiryo" pitchFamily="34" charset="-120"/>
              </a:rPr>
              <a:t>令和5年4月成立・5月公布、</a:t>
            </a:r>
            <a:endParaRPr lang="en-US" sz="1200" dirty="0"/>
          </a:p>
          <a:p>
            <a:pPr indent="0" marL="0">
              <a:buNone/>
            </a:pPr>
            <a:r>
              <a:rPr lang="en-US" sz="1150" b="1" dirty="0">
                <a:solidFill>
                  <a:srgbClr val="237A75"/>
                </a:solidFill>
                <a:latin typeface="Meiryo" pitchFamily="34" charset="0"/>
                <a:ea typeface="Meiryo" pitchFamily="34" charset="-122"/>
                <a:cs typeface="Meiryo" pitchFamily="34" charset="-120"/>
              </a:rPr>
              <a:t>令和6年（2024年）11月1日施行</a:t>
            </a:r>
            <a:pPr indent="0" marL="0">
              <a:buNone/>
            </a:pPr>
            <a:r>
              <a:rPr lang="en-US" sz="1150" dirty="0">
                <a:solidFill>
                  <a:srgbClr val="263238"/>
                </a:solidFill>
                <a:latin typeface="Meiryo" pitchFamily="34" charset="0"/>
                <a:ea typeface="Meiryo" pitchFamily="34" charset="-122"/>
                <a:cs typeface="Meiryo" pitchFamily="34" charset="-120"/>
              </a:rPr>
              <a:t>。資本金の額にかかわらず、従業員を使用する発注事業者が広く対象。</a:t>
            </a:r>
            <a:endParaRPr lang="en-US" sz="1200" dirty="0"/>
          </a:p>
        </p:txBody>
      </p:sp>
      <p:sp>
        <p:nvSpPr>
          <p:cNvPr id="8" name="Shape 5"/>
          <p:cNvSpPr/>
          <p:nvPr/>
        </p:nvSpPr>
        <p:spPr>
          <a:xfrm>
            <a:off x="457200" y="2139696"/>
            <a:ext cx="4041648" cy="2286000"/>
          </a:xfrm>
          <a:prstGeom prst="roundRect">
            <a:avLst>
              <a:gd name="adj" fmla="val 2800"/>
            </a:avLst>
          </a:prstGeom>
          <a:solidFill>
            <a:srgbClr val="FFFFFF"/>
          </a:solidFill>
          <a:ln/>
          <a:effectLst>
            <a:outerShdw sx="100000" sy="100000" kx="0" ky="0" algn="bl" rotWithShape="0" blurRad="88900" dist="38100" dir="5400000">
              <a:srgbClr val="9AA7B2">
                <a:alpha val="28000"/>
              </a:srgbClr>
            </a:outerShdw>
          </a:effectLst>
        </p:spPr>
      </p:sp>
      <p:sp>
        <p:nvSpPr>
          <p:cNvPr id="9" name="Shape 6"/>
          <p:cNvSpPr/>
          <p:nvPr/>
        </p:nvSpPr>
        <p:spPr>
          <a:xfrm>
            <a:off x="658368" y="2286000"/>
            <a:ext cx="1920240" cy="274320"/>
          </a:xfrm>
          <a:prstGeom prst="roundRect">
            <a:avLst>
              <a:gd name="adj" fmla="val 50000"/>
            </a:avLst>
          </a:prstGeom>
          <a:solidFill>
            <a:srgbClr val="237A75"/>
          </a:solidFill>
          <a:ln/>
        </p:spPr>
      </p:sp>
      <p:sp>
        <p:nvSpPr>
          <p:cNvPr id="10" name="Text 7"/>
          <p:cNvSpPr/>
          <p:nvPr/>
        </p:nvSpPr>
        <p:spPr>
          <a:xfrm>
            <a:off x="658368" y="2286000"/>
            <a:ext cx="1920240" cy="274320"/>
          </a:xfrm>
          <a:prstGeom prst="rect">
            <a:avLst/>
          </a:prstGeom>
          <a:noFill/>
          <a:ln/>
        </p:spPr>
        <p:txBody>
          <a:bodyPr wrap="square"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① 取引の適正化</a:t>
            </a:r>
            <a:endParaRPr lang="en-US" sz="1100" dirty="0"/>
          </a:p>
        </p:txBody>
      </p:sp>
      <p:sp>
        <p:nvSpPr>
          <p:cNvPr id="11" name="Text 8"/>
          <p:cNvSpPr/>
          <p:nvPr/>
        </p:nvSpPr>
        <p:spPr>
          <a:xfrm>
            <a:off x="658368" y="2670048"/>
            <a:ext cx="3657600" cy="1645920"/>
          </a:xfrm>
          <a:prstGeom prst="rect">
            <a:avLst/>
          </a:prstGeom>
          <a:noFill/>
          <a:ln/>
        </p:spPr>
        <p:txBody>
          <a:bodyPr wrap="square" rtlCol="0" anchor="t"/>
          <a:lstStyle/>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取引条件の明示</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報酬支払期日の設定・期日内支払</a:t>
            </a:r>
            <a:endParaRPr lang="en-US" sz="1250" dirty="0"/>
          </a:p>
          <a:p>
            <a:pPr marL="152400" indent="-152400">
              <a:spcAft>
                <a:spcPts val="800"/>
              </a:spcAft>
              <a:buSzPct val="100000"/>
              <a:buChar char="•"/>
            </a:pPr>
            <a:r>
              <a:rPr lang="en-US" sz="1250" dirty="0">
                <a:solidFill>
                  <a:srgbClr val="263238"/>
                </a:solidFill>
                <a:latin typeface="Meiryo" pitchFamily="34" charset="0"/>
                <a:ea typeface="Meiryo" pitchFamily="34" charset="-122"/>
                <a:cs typeface="Meiryo" pitchFamily="34" charset="-120"/>
              </a:rPr>
              <a:t>受領拒否・減額・買いたたき等の禁止</a:t>
            </a:r>
            <a:endParaRPr lang="en-US" sz="1250" dirty="0"/>
          </a:p>
        </p:txBody>
      </p:sp>
      <p:sp>
        <p:nvSpPr>
          <p:cNvPr id="12" name="Text 9"/>
          <p:cNvSpPr/>
          <p:nvPr/>
        </p:nvSpPr>
        <p:spPr>
          <a:xfrm>
            <a:off x="658368" y="4114800"/>
            <a:ext cx="3657600" cy="237744"/>
          </a:xfrm>
          <a:prstGeom prst="rect">
            <a:avLst/>
          </a:prstGeom>
          <a:noFill/>
          <a:ln/>
        </p:spPr>
        <p:txBody>
          <a:bodyPr wrap="square" rtlCol="0" anchor="ctr"/>
          <a:lstStyle/>
          <a:p>
            <a:pPr indent="0" marL="0">
              <a:buNone/>
            </a:pPr>
            <a:r>
              <a:rPr lang="en-US" sz="950" i="1" dirty="0">
                <a:solidFill>
                  <a:srgbClr val="5B6770"/>
                </a:solidFill>
                <a:latin typeface="Meiryo" pitchFamily="34" charset="0"/>
                <a:ea typeface="Meiryo" pitchFamily="34" charset="-122"/>
                <a:cs typeface="Meiryo" pitchFamily="34" charset="-120"/>
              </a:rPr>
              <a:t>主管：公正取引委員会・中小企業庁</a:t>
            </a:r>
            <a:endParaRPr lang="en-US" sz="950" dirty="0"/>
          </a:p>
        </p:txBody>
      </p:sp>
      <p:sp>
        <p:nvSpPr>
          <p:cNvPr id="13" name="Shape 10"/>
          <p:cNvSpPr/>
          <p:nvPr/>
        </p:nvSpPr>
        <p:spPr>
          <a:xfrm>
            <a:off x="4645152" y="2139696"/>
            <a:ext cx="4041648" cy="2286000"/>
          </a:xfrm>
          <a:prstGeom prst="roundRect">
            <a:avLst>
              <a:gd name="adj" fmla="val 2800"/>
            </a:avLst>
          </a:prstGeom>
          <a:solidFill>
            <a:srgbClr val="FFFFFF"/>
          </a:solidFill>
          <a:ln/>
          <a:effectLst>
            <a:outerShdw sx="100000" sy="100000" kx="0" ky="0" algn="bl" rotWithShape="0" blurRad="88900" dist="38100" dir="5400000">
              <a:srgbClr val="9AA7B2">
                <a:alpha val="28000"/>
              </a:srgbClr>
            </a:outerShdw>
          </a:effectLst>
        </p:spPr>
      </p:sp>
      <p:sp>
        <p:nvSpPr>
          <p:cNvPr id="14" name="Shape 11"/>
          <p:cNvSpPr/>
          <p:nvPr/>
        </p:nvSpPr>
        <p:spPr>
          <a:xfrm>
            <a:off x="4846320" y="2286000"/>
            <a:ext cx="1920240" cy="274320"/>
          </a:xfrm>
          <a:prstGeom prst="roundRect">
            <a:avLst>
              <a:gd name="adj" fmla="val 50000"/>
            </a:avLst>
          </a:prstGeom>
          <a:solidFill>
            <a:srgbClr val="B58A3A"/>
          </a:solidFill>
          <a:ln/>
        </p:spPr>
      </p:sp>
      <p:sp>
        <p:nvSpPr>
          <p:cNvPr id="15" name="Text 12"/>
          <p:cNvSpPr/>
          <p:nvPr/>
        </p:nvSpPr>
        <p:spPr>
          <a:xfrm>
            <a:off x="4846320" y="2286000"/>
            <a:ext cx="1920240" cy="274320"/>
          </a:xfrm>
          <a:prstGeom prst="rect">
            <a:avLst/>
          </a:prstGeom>
          <a:noFill/>
          <a:ln/>
        </p:spPr>
        <p:txBody>
          <a:bodyPr wrap="square"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② 就業環境の整備</a:t>
            </a:r>
            <a:endParaRPr lang="en-US" sz="1100" dirty="0"/>
          </a:p>
        </p:txBody>
      </p:sp>
      <p:sp>
        <p:nvSpPr>
          <p:cNvPr id="16" name="Text 13"/>
          <p:cNvSpPr/>
          <p:nvPr/>
        </p:nvSpPr>
        <p:spPr>
          <a:xfrm>
            <a:off x="4846320" y="2670048"/>
            <a:ext cx="3657600" cy="1645920"/>
          </a:xfrm>
          <a:prstGeom prst="rect">
            <a:avLst/>
          </a:prstGeom>
          <a:noFill/>
          <a:ln/>
        </p:spPr>
        <p:txBody>
          <a:bodyPr wrap="square" rtlCol="0" anchor="t"/>
          <a:lstStyle/>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募集情報の的確表示</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育児介護等との両立配慮（6か月以上）</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ハラスメント対策の体制整備</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中途解除・不更新の事前予告・理由開示（6か月以上）</a:t>
            </a:r>
            <a:endParaRPr lang="en-US" sz="1200" dirty="0"/>
          </a:p>
        </p:txBody>
      </p:sp>
      <p:sp>
        <p:nvSpPr>
          <p:cNvPr id="17" name="Text 14"/>
          <p:cNvSpPr/>
          <p:nvPr/>
        </p:nvSpPr>
        <p:spPr>
          <a:xfrm>
            <a:off x="4846320" y="4114800"/>
            <a:ext cx="3657600" cy="237744"/>
          </a:xfrm>
          <a:prstGeom prst="rect">
            <a:avLst/>
          </a:prstGeom>
          <a:noFill/>
          <a:ln/>
        </p:spPr>
        <p:txBody>
          <a:bodyPr wrap="square" rtlCol="0" anchor="ctr"/>
          <a:lstStyle/>
          <a:p>
            <a:pPr indent="0" marL="0">
              <a:buNone/>
            </a:pPr>
            <a:r>
              <a:rPr lang="en-US" sz="950" i="1" dirty="0">
                <a:solidFill>
                  <a:srgbClr val="5B6770"/>
                </a:solidFill>
                <a:latin typeface="Meiryo" pitchFamily="34" charset="0"/>
                <a:ea typeface="Meiryo" pitchFamily="34" charset="-122"/>
                <a:cs typeface="Meiryo" pitchFamily="34" charset="-120"/>
              </a:rPr>
              <a:t>主管：厚生労働省</a:t>
            </a:r>
            <a:endParaRPr lang="en-US" sz="950" dirty="0"/>
          </a:p>
        </p:txBody>
      </p:sp>
      <p:sp>
        <p:nvSpPr>
          <p:cNvPr id="18" name="Text 15"/>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9" name="Text 16"/>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43B53"/>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POSITIONING</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他の研修回との違い</a:t>
            </a:r>
            <a:endParaRPr lang="en-US" sz="2500" dirty="0"/>
          </a:p>
        </p:txBody>
      </p:sp>
      <p:sp>
        <p:nvSpPr>
          <p:cNvPr id="6" name="Shape 3"/>
          <p:cNvSpPr/>
          <p:nvPr/>
        </p:nvSpPr>
        <p:spPr>
          <a:xfrm>
            <a:off x="457200" y="1152144"/>
            <a:ext cx="8229600" cy="768096"/>
          </a:xfrm>
          <a:prstGeom prst="roundRect">
            <a:avLst>
              <a:gd name="adj" fmla="val 8333"/>
            </a:avLst>
          </a:prstGeom>
          <a:solidFill>
            <a:srgbClr val="FFFFFF"/>
          </a:solidFill>
          <a:ln/>
          <a:effectLst>
            <a:outerShdw sx="100000" sy="100000" kx="0" ky="0" algn="bl" rotWithShape="0" blurRad="76200" dist="25400" dir="5400000">
              <a:srgbClr val="AAB4BE">
                <a:alpha val="22000"/>
              </a:srgbClr>
            </a:outerShdw>
          </a:effectLst>
        </p:spPr>
      </p:sp>
      <p:sp>
        <p:nvSpPr>
          <p:cNvPr id="7" name="Shape 4"/>
          <p:cNvSpPr/>
          <p:nvPr/>
        </p:nvSpPr>
        <p:spPr>
          <a:xfrm>
            <a:off x="621792" y="1316736"/>
            <a:ext cx="1783080" cy="438912"/>
          </a:xfrm>
          <a:prstGeom prst="roundRect">
            <a:avLst>
              <a:gd name="adj" fmla="val 12500"/>
            </a:avLst>
          </a:prstGeom>
          <a:solidFill>
            <a:srgbClr val="237A75"/>
          </a:solidFill>
          <a:ln/>
        </p:spPr>
      </p:sp>
      <p:sp>
        <p:nvSpPr>
          <p:cNvPr id="8" name="Text 5"/>
          <p:cNvSpPr/>
          <p:nvPr/>
        </p:nvSpPr>
        <p:spPr>
          <a:xfrm>
            <a:off x="621792" y="1316736"/>
            <a:ext cx="1783080" cy="438912"/>
          </a:xfrm>
          <a:prstGeom prst="rect">
            <a:avLst/>
          </a:prstGeom>
          <a:noFill/>
          <a:ln/>
        </p:spPr>
        <p:txBody>
          <a:bodyPr wrap="square"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第17回 取適法研修</a:t>
            </a:r>
            <a:endParaRPr lang="en-US" sz="1050" dirty="0"/>
          </a:p>
        </p:txBody>
      </p:sp>
      <p:sp>
        <p:nvSpPr>
          <p:cNvPr id="9" name="Text 6"/>
          <p:cNvSpPr/>
          <p:nvPr/>
        </p:nvSpPr>
        <p:spPr>
          <a:xfrm>
            <a:off x="2542032" y="1243584"/>
            <a:ext cx="5989320" cy="310896"/>
          </a:xfrm>
          <a:prstGeom prst="rect">
            <a:avLst/>
          </a:prstGeom>
          <a:noFill/>
          <a:ln/>
        </p:spPr>
        <p:txBody>
          <a:bodyPr wrap="square" rtlCol="0" anchor="ctr"/>
          <a:lstStyle/>
          <a:p>
            <a:pPr indent="0" marL="0">
              <a:buNone/>
            </a:pPr>
            <a:r>
              <a:rPr lang="en-US" sz="1000" b="1" dirty="0">
                <a:solidFill>
                  <a:srgbClr val="5B6770"/>
                </a:solidFill>
                <a:latin typeface="Meiryo" pitchFamily="34" charset="0"/>
                <a:ea typeface="Meiryo" pitchFamily="34" charset="-122"/>
                <a:cs typeface="Meiryo" pitchFamily="34" charset="-120"/>
              </a:rPr>
              <a:t>その回：</a:t>
            </a:r>
            <a:pPr indent="0" marL="0">
              <a:buNone/>
            </a:pPr>
            <a:r>
              <a:rPr lang="en-US" sz="1050" dirty="0">
                <a:solidFill>
                  <a:srgbClr val="263238"/>
                </a:solidFill>
                <a:latin typeface="Meiryo" pitchFamily="34" charset="0"/>
                <a:ea typeface="Meiryo" pitchFamily="34" charset="-122"/>
                <a:cs typeface="Meiryo" pitchFamily="34" charset="-120"/>
              </a:rPr>
              <a:t>中小受託事業者との取引（資本金・従業員基準、製造委託等）。発注者側の禁止行為。</a:t>
            </a:r>
            <a:endParaRPr lang="en-US" sz="1000" dirty="0"/>
          </a:p>
        </p:txBody>
      </p:sp>
      <p:sp>
        <p:nvSpPr>
          <p:cNvPr id="10" name="Text 7"/>
          <p:cNvSpPr/>
          <p:nvPr/>
        </p:nvSpPr>
        <p:spPr>
          <a:xfrm>
            <a:off x="2542032" y="1554480"/>
            <a:ext cx="5989320" cy="310896"/>
          </a:xfrm>
          <a:prstGeom prst="rect">
            <a:avLst/>
          </a:prstGeom>
          <a:noFill/>
          <a:ln/>
        </p:spPr>
        <p:txBody>
          <a:bodyPr wrap="square" rtlCol="0" anchor="ctr"/>
          <a:lstStyle/>
          <a:p>
            <a:pPr indent="0" marL="0">
              <a:buNone/>
            </a:pPr>
            <a:r>
              <a:rPr lang="en-US" sz="1000" b="1" dirty="0">
                <a:solidFill>
                  <a:srgbClr val="237A75"/>
                </a:solidFill>
                <a:latin typeface="Meiryo" pitchFamily="34" charset="0"/>
                <a:ea typeface="Meiryo" pitchFamily="34" charset="-122"/>
                <a:cs typeface="Meiryo" pitchFamily="34" charset="-120"/>
              </a:rPr>
              <a:t>本回：</a:t>
            </a:r>
            <a:pPr indent="0" marL="0">
              <a:buNone/>
            </a:pPr>
            <a:r>
              <a:rPr lang="en-US" sz="1050" dirty="0">
                <a:solidFill>
                  <a:srgbClr val="263238"/>
                </a:solidFill>
                <a:latin typeface="Meiryo" pitchFamily="34" charset="0"/>
                <a:ea typeface="Meiryo" pitchFamily="34" charset="-122"/>
                <a:cs typeface="Meiryo" pitchFamily="34" charset="-120"/>
              </a:rPr>
              <a:t>本回は個人フリーランス（特定受託事業者）への業務委託が中心。</a:t>
            </a:r>
            <a:endParaRPr lang="en-US" sz="1000" dirty="0"/>
          </a:p>
        </p:txBody>
      </p:sp>
      <p:sp>
        <p:nvSpPr>
          <p:cNvPr id="11" name="Shape 8"/>
          <p:cNvSpPr/>
          <p:nvPr/>
        </p:nvSpPr>
        <p:spPr>
          <a:xfrm>
            <a:off x="457200" y="1975104"/>
            <a:ext cx="8229600" cy="768096"/>
          </a:xfrm>
          <a:prstGeom prst="roundRect">
            <a:avLst>
              <a:gd name="adj" fmla="val 8333"/>
            </a:avLst>
          </a:prstGeom>
          <a:solidFill>
            <a:srgbClr val="FFFFFF"/>
          </a:solidFill>
          <a:ln/>
          <a:effectLst>
            <a:outerShdw sx="100000" sy="100000" kx="0" ky="0" algn="bl" rotWithShape="0" blurRad="76200" dist="25400" dir="5400000">
              <a:srgbClr val="AAB4BE">
                <a:alpha val="22000"/>
              </a:srgbClr>
            </a:outerShdw>
          </a:effectLst>
        </p:spPr>
      </p:sp>
      <p:sp>
        <p:nvSpPr>
          <p:cNvPr id="12" name="Shape 9"/>
          <p:cNvSpPr/>
          <p:nvPr/>
        </p:nvSpPr>
        <p:spPr>
          <a:xfrm>
            <a:off x="621792" y="2139696"/>
            <a:ext cx="1783080" cy="438912"/>
          </a:xfrm>
          <a:prstGeom prst="roundRect">
            <a:avLst>
              <a:gd name="adj" fmla="val 12500"/>
            </a:avLst>
          </a:prstGeom>
          <a:solidFill>
            <a:srgbClr val="B58A3A"/>
          </a:solidFill>
          <a:ln/>
        </p:spPr>
      </p:sp>
      <p:sp>
        <p:nvSpPr>
          <p:cNvPr id="13" name="Text 10"/>
          <p:cNvSpPr/>
          <p:nvPr/>
        </p:nvSpPr>
        <p:spPr>
          <a:xfrm>
            <a:off x="621792" y="2139696"/>
            <a:ext cx="1783080" cy="438912"/>
          </a:xfrm>
          <a:prstGeom prst="rect">
            <a:avLst/>
          </a:prstGeom>
          <a:noFill/>
          <a:ln/>
        </p:spPr>
        <p:txBody>
          <a:bodyPr wrap="square"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第19回 契約書研修</a:t>
            </a:r>
            <a:endParaRPr lang="en-US" sz="1050" dirty="0"/>
          </a:p>
        </p:txBody>
      </p:sp>
      <p:sp>
        <p:nvSpPr>
          <p:cNvPr id="14" name="Text 11"/>
          <p:cNvSpPr/>
          <p:nvPr/>
        </p:nvSpPr>
        <p:spPr>
          <a:xfrm>
            <a:off x="2542032" y="2066544"/>
            <a:ext cx="5989320" cy="310896"/>
          </a:xfrm>
          <a:prstGeom prst="rect">
            <a:avLst/>
          </a:prstGeom>
          <a:noFill/>
          <a:ln/>
        </p:spPr>
        <p:txBody>
          <a:bodyPr wrap="square" rtlCol="0" anchor="ctr"/>
          <a:lstStyle/>
          <a:p>
            <a:pPr indent="0" marL="0">
              <a:buNone/>
            </a:pPr>
            <a:r>
              <a:rPr lang="en-US" sz="1000" b="1" dirty="0">
                <a:solidFill>
                  <a:srgbClr val="5B6770"/>
                </a:solidFill>
                <a:latin typeface="Meiryo" pitchFamily="34" charset="0"/>
                <a:ea typeface="Meiryo" pitchFamily="34" charset="-122"/>
                <a:cs typeface="Meiryo" pitchFamily="34" charset="-120"/>
              </a:rPr>
              <a:t>その回：</a:t>
            </a:r>
            <a:pPr indent="0" marL="0">
              <a:buNone/>
            </a:pPr>
            <a:r>
              <a:rPr lang="en-US" sz="1050" dirty="0">
                <a:solidFill>
                  <a:srgbClr val="263238"/>
                </a:solidFill>
                <a:latin typeface="Meiryo" pitchFamily="34" charset="0"/>
                <a:ea typeface="Meiryo" pitchFamily="34" charset="-122"/>
                <a:cs typeface="Meiryo" pitchFamily="34" charset="-120"/>
              </a:rPr>
              <a:t>締結権限・押印・電子契約・代理権・契約台帳。</a:t>
            </a:r>
            <a:endParaRPr lang="en-US" sz="1000" dirty="0"/>
          </a:p>
        </p:txBody>
      </p:sp>
      <p:sp>
        <p:nvSpPr>
          <p:cNvPr id="15" name="Text 12"/>
          <p:cNvSpPr/>
          <p:nvPr/>
        </p:nvSpPr>
        <p:spPr>
          <a:xfrm>
            <a:off x="2542032" y="2377440"/>
            <a:ext cx="5989320" cy="310896"/>
          </a:xfrm>
          <a:prstGeom prst="rect">
            <a:avLst/>
          </a:prstGeom>
          <a:noFill/>
          <a:ln/>
        </p:spPr>
        <p:txBody>
          <a:bodyPr wrap="square" rtlCol="0" anchor="ctr"/>
          <a:lstStyle/>
          <a:p>
            <a:pPr indent="0" marL="0">
              <a:buNone/>
            </a:pPr>
            <a:r>
              <a:rPr lang="en-US" sz="1000" b="1" dirty="0">
                <a:solidFill>
                  <a:srgbClr val="B58A3A"/>
                </a:solidFill>
                <a:latin typeface="Meiryo" pitchFamily="34" charset="0"/>
                <a:ea typeface="Meiryo" pitchFamily="34" charset="-122"/>
                <a:cs typeface="Meiryo" pitchFamily="34" charset="-120"/>
              </a:rPr>
              <a:t>本回：</a:t>
            </a:r>
            <a:pPr indent="0" marL="0">
              <a:buNone/>
            </a:pPr>
            <a:r>
              <a:rPr lang="en-US" sz="1050" dirty="0">
                <a:solidFill>
                  <a:srgbClr val="263238"/>
                </a:solidFill>
                <a:latin typeface="Meiryo" pitchFamily="34" charset="0"/>
                <a:ea typeface="Meiryo" pitchFamily="34" charset="-122"/>
                <a:cs typeface="Meiryo" pitchFamily="34" charset="-120"/>
              </a:rPr>
              <a:t>本回は契約形式より、法定の取引条件明示・支払・解除予告・相談体制。</a:t>
            </a:r>
            <a:endParaRPr lang="en-US" sz="1000" dirty="0"/>
          </a:p>
        </p:txBody>
      </p:sp>
      <p:sp>
        <p:nvSpPr>
          <p:cNvPr id="16" name="Shape 13"/>
          <p:cNvSpPr/>
          <p:nvPr/>
        </p:nvSpPr>
        <p:spPr>
          <a:xfrm>
            <a:off x="457200" y="2798064"/>
            <a:ext cx="8229600" cy="768096"/>
          </a:xfrm>
          <a:prstGeom prst="roundRect">
            <a:avLst>
              <a:gd name="adj" fmla="val 8333"/>
            </a:avLst>
          </a:prstGeom>
          <a:solidFill>
            <a:srgbClr val="FFFFFF"/>
          </a:solidFill>
          <a:ln/>
          <a:effectLst>
            <a:outerShdw sx="100000" sy="100000" kx="0" ky="0" algn="bl" rotWithShape="0" blurRad="76200" dist="25400" dir="5400000">
              <a:srgbClr val="AAB4BE">
                <a:alpha val="22000"/>
              </a:srgbClr>
            </a:outerShdw>
          </a:effectLst>
        </p:spPr>
      </p:sp>
      <p:sp>
        <p:nvSpPr>
          <p:cNvPr id="17" name="Shape 14"/>
          <p:cNvSpPr/>
          <p:nvPr/>
        </p:nvSpPr>
        <p:spPr>
          <a:xfrm>
            <a:off x="621792" y="2962656"/>
            <a:ext cx="1783080" cy="438912"/>
          </a:xfrm>
          <a:prstGeom prst="roundRect">
            <a:avLst>
              <a:gd name="adj" fmla="val 12500"/>
            </a:avLst>
          </a:prstGeom>
          <a:solidFill>
            <a:srgbClr val="16314F"/>
          </a:solidFill>
          <a:ln/>
        </p:spPr>
      </p:sp>
      <p:sp>
        <p:nvSpPr>
          <p:cNvPr id="18" name="Text 15"/>
          <p:cNvSpPr/>
          <p:nvPr/>
        </p:nvSpPr>
        <p:spPr>
          <a:xfrm>
            <a:off x="621792" y="2962656"/>
            <a:ext cx="1783080" cy="438912"/>
          </a:xfrm>
          <a:prstGeom prst="rect">
            <a:avLst/>
          </a:prstGeom>
          <a:noFill/>
          <a:ln/>
        </p:spPr>
        <p:txBody>
          <a:bodyPr wrap="square"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第5・6回 セクハラ研修</a:t>
            </a:r>
            <a:endParaRPr lang="en-US" sz="1050" dirty="0"/>
          </a:p>
        </p:txBody>
      </p:sp>
      <p:sp>
        <p:nvSpPr>
          <p:cNvPr id="19" name="Text 16"/>
          <p:cNvSpPr/>
          <p:nvPr/>
        </p:nvSpPr>
        <p:spPr>
          <a:xfrm>
            <a:off x="2542032" y="2889504"/>
            <a:ext cx="5989320" cy="310896"/>
          </a:xfrm>
          <a:prstGeom prst="rect">
            <a:avLst/>
          </a:prstGeom>
          <a:noFill/>
          <a:ln/>
        </p:spPr>
        <p:txBody>
          <a:bodyPr wrap="square" rtlCol="0" anchor="ctr"/>
          <a:lstStyle/>
          <a:p>
            <a:pPr indent="0" marL="0">
              <a:buNone/>
            </a:pPr>
            <a:r>
              <a:rPr lang="en-US" sz="1000" b="1" dirty="0">
                <a:solidFill>
                  <a:srgbClr val="5B6770"/>
                </a:solidFill>
                <a:latin typeface="Meiryo" pitchFamily="34" charset="0"/>
                <a:ea typeface="Meiryo" pitchFamily="34" charset="-122"/>
                <a:cs typeface="Meiryo" pitchFamily="34" charset="-120"/>
              </a:rPr>
              <a:t>その回：</a:t>
            </a:r>
            <a:pPr indent="0" marL="0">
              <a:buNone/>
            </a:pPr>
            <a:r>
              <a:rPr lang="en-US" sz="1050" dirty="0">
                <a:solidFill>
                  <a:srgbClr val="263238"/>
                </a:solidFill>
                <a:latin typeface="Meiryo" pitchFamily="34" charset="0"/>
                <a:ea typeface="Meiryo" pitchFamily="34" charset="-122"/>
                <a:cs typeface="Meiryo" pitchFamily="34" charset="-120"/>
              </a:rPr>
              <a:t>セクハラ一般／求職者等セクハラの境界事例。</a:t>
            </a:r>
            <a:endParaRPr lang="en-US" sz="1000" dirty="0"/>
          </a:p>
        </p:txBody>
      </p:sp>
      <p:sp>
        <p:nvSpPr>
          <p:cNvPr id="20" name="Text 17"/>
          <p:cNvSpPr/>
          <p:nvPr/>
        </p:nvSpPr>
        <p:spPr>
          <a:xfrm>
            <a:off x="2542032" y="3200400"/>
            <a:ext cx="5989320" cy="310896"/>
          </a:xfrm>
          <a:prstGeom prst="rect">
            <a:avLst/>
          </a:prstGeom>
          <a:noFill/>
          <a:ln/>
        </p:spPr>
        <p:txBody>
          <a:bodyPr wrap="square" rtlCol="0" anchor="ctr"/>
          <a:lstStyle/>
          <a:p>
            <a:pPr indent="0" marL="0">
              <a:buNone/>
            </a:pPr>
            <a:r>
              <a:rPr lang="en-US" sz="1000" b="1" dirty="0">
                <a:solidFill>
                  <a:srgbClr val="16314F"/>
                </a:solidFill>
                <a:latin typeface="Meiryo" pitchFamily="34" charset="0"/>
                <a:ea typeface="Meiryo" pitchFamily="34" charset="-122"/>
                <a:cs typeface="Meiryo" pitchFamily="34" charset="-120"/>
              </a:rPr>
              <a:t>本回：</a:t>
            </a:r>
            <a:pPr indent="0" marL="0">
              <a:buNone/>
            </a:pPr>
            <a:r>
              <a:rPr lang="en-US" sz="1050" dirty="0">
                <a:solidFill>
                  <a:srgbClr val="263238"/>
                </a:solidFill>
                <a:latin typeface="Meiryo" pitchFamily="34" charset="0"/>
                <a:ea typeface="Meiryo" pitchFamily="34" charset="-122"/>
                <a:cs typeface="Meiryo" pitchFamily="34" charset="-120"/>
              </a:rPr>
              <a:t>本回はフリーランスへの体制整備・相談対応・不利益取扱い防止に限定。</a:t>
            </a:r>
            <a:endParaRPr lang="en-US" sz="1000" dirty="0"/>
          </a:p>
        </p:txBody>
      </p:sp>
      <p:sp>
        <p:nvSpPr>
          <p:cNvPr id="21" name="Shape 18"/>
          <p:cNvSpPr/>
          <p:nvPr/>
        </p:nvSpPr>
        <p:spPr>
          <a:xfrm>
            <a:off x="457200" y="3621024"/>
            <a:ext cx="8229600" cy="768096"/>
          </a:xfrm>
          <a:prstGeom prst="roundRect">
            <a:avLst>
              <a:gd name="adj" fmla="val 8333"/>
            </a:avLst>
          </a:prstGeom>
          <a:solidFill>
            <a:srgbClr val="FFFFFF"/>
          </a:solidFill>
          <a:ln/>
          <a:effectLst>
            <a:outerShdw sx="100000" sy="100000" kx="0" ky="0" algn="bl" rotWithShape="0" blurRad="76200" dist="25400" dir="5400000">
              <a:srgbClr val="AAB4BE">
                <a:alpha val="22000"/>
              </a:srgbClr>
            </a:outerShdw>
          </a:effectLst>
        </p:spPr>
      </p:sp>
      <p:sp>
        <p:nvSpPr>
          <p:cNvPr id="22" name="Shape 19"/>
          <p:cNvSpPr/>
          <p:nvPr/>
        </p:nvSpPr>
        <p:spPr>
          <a:xfrm>
            <a:off x="621792" y="3785616"/>
            <a:ext cx="1783080" cy="438912"/>
          </a:xfrm>
          <a:prstGeom prst="roundRect">
            <a:avLst>
              <a:gd name="adj" fmla="val 12500"/>
            </a:avLst>
          </a:prstGeom>
          <a:solidFill>
            <a:srgbClr val="243B53"/>
          </a:solidFill>
          <a:ln/>
        </p:spPr>
      </p:sp>
      <p:sp>
        <p:nvSpPr>
          <p:cNvPr id="23" name="Text 20"/>
          <p:cNvSpPr/>
          <p:nvPr/>
        </p:nvSpPr>
        <p:spPr>
          <a:xfrm>
            <a:off x="621792" y="3785616"/>
            <a:ext cx="1783080" cy="438912"/>
          </a:xfrm>
          <a:prstGeom prst="rect">
            <a:avLst/>
          </a:prstGeom>
          <a:noFill/>
          <a:ln/>
        </p:spPr>
        <p:txBody>
          <a:bodyPr wrap="square"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第14・15回 接待/利益相反</a:t>
            </a:r>
            <a:endParaRPr lang="en-US" sz="1050" dirty="0"/>
          </a:p>
        </p:txBody>
      </p:sp>
      <p:sp>
        <p:nvSpPr>
          <p:cNvPr id="24" name="Text 21"/>
          <p:cNvSpPr/>
          <p:nvPr/>
        </p:nvSpPr>
        <p:spPr>
          <a:xfrm>
            <a:off x="2542032" y="3712464"/>
            <a:ext cx="5989320" cy="310896"/>
          </a:xfrm>
          <a:prstGeom prst="rect">
            <a:avLst/>
          </a:prstGeom>
          <a:noFill/>
          <a:ln/>
        </p:spPr>
        <p:txBody>
          <a:bodyPr wrap="square" rtlCol="0" anchor="ctr"/>
          <a:lstStyle/>
          <a:p>
            <a:pPr indent="0" marL="0">
              <a:buNone/>
            </a:pPr>
            <a:r>
              <a:rPr lang="en-US" sz="1000" b="1" dirty="0">
                <a:solidFill>
                  <a:srgbClr val="5B6770"/>
                </a:solidFill>
                <a:latin typeface="Meiryo" pitchFamily="34" charset="0"/>
                <a:ea typeface="Meiryo" pitchFamily="34" charset="-122"/>
                <a:cs typeface="Meiryo" pitchFamily="34" charset="-120"/>
              </a:rPr>
              <a:t>その回：</a:t>
            </a:r>
            <a:pPr indent="0" marL="0">
              <a:buNone/>
            </a:pPr>
            <a:r>
              <a:rPr lang="en-US" sz="1050" dirty="0">
                <a:solidFill>
                  <a:srgbClr val="263238"/>
                </a:solidFill>
                <a:latin typeface="Meiryo" pitchFamily="34" charset="0"/>
                <a:ea typeface="Meiryo" pitchFamily="34" charset="-122"/>
                <a:cs typeface="Meiryo" pitchFamily="34" charset="-120"/>
              </a:rPr>
              <a:t>贈収賄防止、副業・親族・取引先との利益相反。</a:t>
            </a:r>
            <a:endParaRPr lang="en-US" sz="1000" dirty="0"/>
          </a:p>
        </p:txBody>
      </p:sp>
      <p:sp>
        <p:nvSpPr>
          <p:cNvPr id="25" name="Text 22"/>
          <p:cNvSpPr/>
          <p:nvPr/>
        </p:nvSpPr>
        <p:spPr>
          <a:xfrm>
            <a:off x="2542032" y="4023360"/>
            <a:ext cx="5989320" cy="310896"/>
          </a:xfrm>
          <a:prstGeom prst="rect">
            <a:avLst/>
          </a:prstGeom>
          <a:noFill/>
          <a:ln/>
        </p:spPr>
        <p:txBody>
          <a:bodyPr wrap="square" rtlCol="0" anchor="ctr"/>
          <a:lstStyle/>
          <a:p>
            <a:pPr indent="0" marL="0">
              <a:buNone/>
            </a:pPr>
            <a:r>
              <a:rPr lang="en-US" sz="1000" b="1" dirty="0">
                <a:solidFill>
                  <a:srgbClr val="243B53"/>
                </a:solidFill>
                <a:latin typeface="Meiryo" pitchFamily="34" charset="0"/>
                <a:ea typeface="Meiryo" pitchFamily="34" charset="-122"/>
                <a:cs typeface="Meiryo" pitchFamily="34" charset="-120"/>
              </a:rPr>
              <a:t>本回：</a:t>
            </a:r>
            <a:pPr indent="0" marL="0">
              <a:buNone/>
            </a:pPr>
            <a:r>
              <a:rPr lang="en-US" sz="1050" dirty="0">
                <a:solidFill>
                  <a:srgbClr val="263238"/>
                </a:solidFill>
                <a:latin typeface="Meiryo" pitchFamily="34" charset="0"/>
                <a:ea typeface="Meiryo" pitchFamily="34" charset="-122"/>
                <a:cs typeface="Meiryo" pitchFamily="34" charset="-120"/>
              </a:rPr>
              <a:t>本回は親族・関係者への発注にも触れるが、中心は取引適正化と就業環境整備。</a:t>
            </a:r>
            <a:endParaRPr lang="en-US" sz="1000" dirty="0"/>
          </a:p>
        </p:txBody>
      </p:sp>
      <p:sp>
        <p:nvSpPr>
          <p:cNvPr id="26" name="Shape 23"/>
          <p:cNvSpPr/>
          <p:nvPr/>
        </p:nvSpPr>
        <p:spPr>
          <a:xfrm>
            <a:off x="457200" y="4443984"/>
            <a:ext cx="8229600" cy="310896"/>
          </a:xfrm>
          <a:prstGeom prst="roundRect">
            <a:avLst>
              <a:gd name="adj" fmla="val 20588"/>
            </a:avLst>
          </a:prstGeom>
          <a:solidFill>
            <a:srgbClr val="F4EEDF"/>
          </a:solidFill>
          <a:ln w="12700">
            <a:solidFill>
              <a:srgbClr val="B58A3A"/>
            </a:solidFill>
            <a:prstDash val="solid"/>
          </a:ln>
        </p:spPr>
      </p:sp>
      <p:sp>
        <p:nvSpPr>
          <p:cNvPr id="27" name="Text 24"/>
          <p:cNvSpPr/>
          <p:nvPr/>
        </p:nvSpPr>
        <p:spPr>
          <a:xfrm>
            <a:off x="658368" y="4443984"/>
            <a:ext cx="7863840" cy="310896"/>
          </a:xfrm>
          <a:prstGeom prst="rect">
            <a:avLst/>
          </a:prstGeom>
          <a:noFill/>
          <a:ln/>
        </p:spPr>
        <p:txBody>
          <a:bodyPr wrap="square" rtlCol="0" anchor="ctr"/>
          <a:lstStyle/>
          <a:p>
            <a:pPr indent="0" marL="0">
              <a:buNone/>
            </a:pPr>
            <a:r>
              <a:rPr lang="en-US" sz="950" dirty="0">
                <a:solidFill>
                  <a:srgbClr val="16314F"/>
                </a:solidFill>
                <a:latin typeface="Meiryo" pitchFamily="34" charset="0"/>
                <a:ea typeface="Meiryo" pitchFamily="34" charset="-122"/>
                <a:cs typeface="Meiryo" pitchFamily="34" charset="-120"/>
              </a:rPr>
              <a:t>※ フリーランス法には発注者の資本金要件がなく、取適法と重畳し得ます（適用関係の詳細は第17回・法務へ）。</a:t>
            </a:r>
            <a:endParaRPr lang="en-US" sz="950" dirty="0"/>
          </a:p>
        </p:txBody>
      </p:sp>
      <p:sp>
        <p:nvSpPr>
          <p:cNvPr id="28" name="Text 25"/>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9" name="Text 26"/>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WHO IS COVERED</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対象者・用語の基本</a:t>
            </a:r>
            <a:endParaRPr lang="en-US" sz="2500" dirty="0"/>
          </a:p>
        </p:txBody>
      </p:sp>
      <p:sp>
        <p:nvSpPr>
          <p:cNvPr id="6" name="Shape 3"/>
          <p:cNvSpPr/>
          <p:nvPr/>
        </p:nvSpPr>
        <p:spPr>
          <a:xfrm>
            <a:off x="457200" y="1115568"/>
            <a:ext cx="8229600" cy="640080"/>
          </a:xfrm>
          <a:prstGeom prst="roundRect">
            <a:avLst>
              <a:gd name="adj" fmla="val 10000"/>
            </a:avLst>
          </a:prstGeom>
          <a:solidFill>
            <a:srgbClr val="FFFFFF"/>
          </a:solidFill>
          <a:ln/>
          <a:effectLst>
            <a:outerShdw sx="100000" sy="100000" kx="0" ky="0" algn="bl" rotWithShape="0" blurRad="76200" dist="25400" dir="5400000">
              <a:srgbClr val="AAB4BE">
                <a:alpha val="22000"/>
              </a:srgbClr>
            </a:outerShdw>
          </a:effectLst>
        </p:spPr>
      </p:sp>
      <p:sp>
        <p:nvSpPr>
          <p:cNvPr id="7" name="Shape 4"/>
          <p:cNvSpPr/>
          <p:nvPr/>
        </p:nvSpPr>
        <p:spPr>
          <a:xfrm>
            <a:off x="640080" y="1280160"/>
            <a:ext cx="310896" cy="310896"/>
          </a:xfrm>
          <a:prstGeom prst="ellipse">
            <a:avLst/>
          </a:prstGeom>
          <a:solidFill>
            <a:srgbClr val="237A75"/>
          </a:solidFill>
          <a:ln/>
        </p:spPr>
      </p:sp>
      <p:sp>
        <p:nvSpPr>
          <p:cNvPr id="8" name="Text 5"/>
          <p:cNvSpPr/>
          <p:nvPr/>
        </p:nvSpPr>
        <p:spPr>
          <a:xfrm>
            <a:off x="1060704" y="1161288"/>
            <a:ext cx="3200400" cy="548640"/>
          </a:xfrm>
          <a:prstGeom prst="rect">
            <a:avLst/>
          </a:prstGeom>
          <a:noFill/>
          <a:ln/>
        </p:spPr>
        <p:txBody>
          <a:bodyPr wrap="square" rtlCol="0" anchor="ctr"/>
          <a:lstStyle/>
          <a:p>
            <a:pPr indent="0" marL="0">
              <a:buNone/>
            </a:pPr>
            <a:r>
              <a:rPr lang="en-US" sz="1300" b="1" dirty="0">
                <a:solidFill>
                  <a:srgbClr val="237A75"/>
                </a:solidFill>
                <a:latin typeface="Meiryo" pitchFamily="34" charset="0"/>
                <a:ea typeface="Meiryo" pitchFamily="34" charset="-122"/>
                <a:cs typeface="Meiryo" pitchFamily="34" charset="-120"/>
              </a:rPr>
              <a:t>特定受託事業者（フリーランス）</a:t>
            </a:r>
            <a:endParaRPr lang="en-US" sz="1300" dirty="0"/>
          </a:p>
        </p:txBody>
      </p:sp>
      <p:sp>
        <p:nvSpPr>
          <p:cNvPr id="9" name="Text 6"/>
          <p:cNvSpPr/>
          <p:nvPr/>
        </p:nvSpPr>
        <p:spPr>
          <a:xfrm>
            <a:off x="4297680" y="1161288"/>
            <a:ext cx="4251960" cy="548640"/>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業務委託の相手方の事業者で、①個人で従業員を使用しない／②法人で代表者以外に役員がなく従業員を使用しない。</a:t>
            </a:r>
            <a:endParaRPr lang="en-US" sz="1100" dirty="0"/>
          </a:p>
        </p:txBody>
      </p:sp>
      <p:sp>
        <p:nvSpPr>
          <p:cNvPr id="10" name="Shape 7"/>
          <p:cNvSpPr/>
          <p:nvPr/>
        </p:nvSpPr>
        <p:spPr>
          <a:xfrm>
            <a:off x="457200" y="1810512"/>
            <a:ext cx="8229600" cy="640080"/>
          </a:xfrm>
          <a:prstGeom prst="roundRect">
            <a:avLst>
              <a:gd name="adj" fmla="val 10000"/>
            </a:avLst>
          </a:prstGeom>
          <a:solidFill>
            <a:srgbClr val="FFFFFF"/>
          </a:solidFill>
          <a:ln/>
          <a:effectLst>
            <a:outerShdw sx="100000" sy="100000" kx="0" ky="0" algn="bl" rotWithShape="0" blurRad="76200" dist="25400" dir="5400000">
              <a:srgbClr val="AAB4BE">
                <a:alpha val="22000"/>
              </a:srgbClr>
            </a:outerShdw>
          </a:effectLst>
        </p:spPr>
      </p:sp>
      <p:sp>
        <p:nvSpPr>
          <p:cNvPr id="11" name="Shape 8"/>
          <p:cNvSpPr/>
          <p:nvPr/>
        </p:nvSpPr>
        <p:spPr>
          <a:xfrm>
            <a:off x="640080" y="1975104"/>
            <a:ext cx="310896" cy="310896"/>
          </a:xfrm>
          <a:prstGeom prst="ellipse">
            <a:avLst/>
          </a:prstGeom>
          <a:solidFill>
            <a:srgbClr val="16314F"/>
          </a:solidFill>
          <a:ln/>
        </p:spPr>
      </p:sp>
      <p:sp>
        <p:nvSpPr>
          <p:cNvPr id="12" name="Text 9"/>
          <p:cNvSpPr/>
          <p:nvPr/>
        </p:nvSpPr>
        <p:spPr>
          <a:xfrm>
            <a:off x="1060704" y="1856232"/>
            <a:ext cx="3200400" cy="548640"/>
          </a:xfrm>
          <a:prstGeom prst="rect">
            <a:avLst/>
          </a:prstGeom>
          <a:noFill/>
          <a:ln/>
        </p:spPr>
        <p:txBody>
          <a:bodyPr wrap="square"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特定受託業務従事者</a:t>
            </a:r>
            <a:endParaRPr lang="en-US" sz="1300" dirty="0"/>
          </a:p>
        </p:txBody>
      </p:sp>
      <p:sp>
        <p:nvSpPr>
          <p:cNvPr id="13" name="Text 10"/>
          <p:cNvSpPr/>
          <p:nvPr/>
        </p:nvSpPr>
        <p:spPr>
          <a:xfrm>
            <a:off x="4297680" y="1856232"/>
            <a:ext cx="4251960" cy="548640"/>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①の個人本人、②の法人の代表者。ハラスメント対策の保護対象（第14条）。</a:t>
            </a:r>
            <a:endParaRPr lang="en-US" sz="1100" dirty="0"/>
          </a:p>
        </p:txBody>
      </p:sp>
      <p:sp>
        <p:nvSpPr>
          <p:cNvPr id="14" name="Shape 11"/>
          <p:cNvSpPr/>
          <p:nvPr/>
        </p:nvSpPr>
        <p:spPr>
          <a:xfrm>
            <a:off x="457200" y="2505456"/>
            <a:ext cx="8229600" cy="640080"/>
          </a:xfrm>
          <a:prstGeom prst="roundRect">
            <a:avLst>
              <a:gd name="adj" fmla="val 10000"/>
            </a:avLst>
          </a:prstGeom>
          <a:solidFill>
            <a:srgbClr val="FFFFFF"/>
          </a:solidFill>
          <a:ln/>
          <a:effectLst>
            <a:outerShdw sx="100000" sy="100000" kx="0" ky="0" algn="bl" rotWithShape="0" blurRad="76200" dist="25400" dir="5400000">
              <a:srgbClr val="AAB4BE">
                <a:alpha val="22000"/>
              </a:srgbClr>
            </a:outerShdw>
          </a:effectLst>
        </p:spPr>
      </p:sp>
      <p:sp>
        <p:nvSpPr>
          <p:cNvPr id="15" name="Shape 12"/>
          <p:cNvSpPr/>
          <p:nvPr/>
        </p:nvSpPr>
        <p:spPr>
          <a:xfrm>
            <a:off x="640080" y="2670048"/>
            <a:ext cx="310896" cy="310896"/>
          </a:xfrm>
          <a:prstGeom prst="ellipse">
            <a:avLst/>
          </a:prstGeom>
          <a:solidFill>
            <a:srgbClr val="243B53"/>
          </a:solidFill>
          <a:ln/>
        </p:spPr>
      </p:sp>
      <p:sp>
        <p:nvSpPr>
          <p:cNvPr id="16" name="Text 13"/>
          <p:cNvSpPr/>
          <p:nvPr/>
        </p:nvSpPr>
        <p:spPr>
          <a:xfrm>
            <a:off x="1060704" y="2551176"/>
            <a:ext cx="3200400" cy="548640"/>
          </a:xfrm>
          <a:prstGeom prst="rect">
            <a:avLst/>
          </a:prstGeom>
          <a:noFill/>
          <a:ln/>
        </p:spPr>
        <p:txBody>
          <a:bodyPr wrap="square" rtlCol="0" anchor="ctr"/>
          <a:lstStyle/>
          <a:p>
            <a:pPr indent="0" marL="0">
              <a:buNone/>
            </a:pPr>
            <a:r>
              <a:rPr lang="en-US" sz="1300" b="1" dirty="0">
                <a:solidFill>
                  <a:srgbClr val="243B53"/>
                </a:solidFill>
                <a:latin typeface="Meiryo" pitchFamily="34" charset="0"/>
                <a:ea typeface="Meiryo" pitchFamily="34" charset="-122"/>
                <a:cs typeface="Meiryo" pitchFamily="34" charset="-120"/>
              </a:rPr>
              <a:t>業務委託事業者</a:t>
            </a:r>
            <a:endParaRPr lang="en-US" sz="1300" dirty="0"/>
          </a:p>
        </p:txBody>
      </p:sp>
      <p:sp>
        <p:nvSpPr>
          <p:cNvPr id="17" name="Text 14"/>
          <p:cNvSpPr/>
          <p:nvPr/>
        </p:nvSpPr>
        <p:spPr>
          <a:xfrm>
            <a:off x="4297680" y="2551176"/>
            <a:ext cx="4251960" cy="548640"/>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フリーランスに業務委託をする事業者。</a:t>
            </a:r>
            <a:endParaRPr lang="en-US" sz="1100" dirty="0"/>
          </a:p>
        </p:txBody>
      </p:sp>
      <p:sp>
        <p:nvSpPr>
          <p:cNvPr id="18" name="Shape 15"/>
          <p:cNvSpPr/>
          <p:nvPr/>
        </p:nvSpPr>
        <p:spPr>
          <a:xfrm>
            <a:off x="457200" y="3200400"/>
            <a:ext cx="8229600" cy="640080"/>
          </a:xfrm>
          <a:prstGeom prst="roundRect">
            <a:avLst>
              <a:gd name="adj" fmla="val 10000"/>
            </a:avLst>
          </a:prstGeom>
          <a:solidFill>
            <a:srgbClr val="FFFFFF"/>
          </a:solidFill>
          <a:ln/>
          <a:effectLst>
            <a:outerShdw sx="100000" sy="100000" kx="0" ky="0" algn="bl" rotWithShape="0" blurRad="76200" dist="25400" dir="5400000">
              <a:srgbClr val="AAB4BE">
                <a:alpha val="22000"/>
              </a:srgbClr>
            </a:outerShdw>
          </a:effectLst>
        </p:spPr>
      </p:sp>
      <p:sp>
        <p:nvSpPr>
          <p:cNvPr id="19" name="Shape 16"/>
          <p:cNvSpPr/>
          <p:nvPr/>
        </p:nvSpPr>
        <p:spPr>
          <a:xfrm>
            <a:off x="640080" y="3364992"/>
            <a:ext cx="310896" cy="310896"/>
          </a:xfrm>
          <a:prstGeom prst="ellipse">
            <a:avLst/>
          </a:prstGeom>
          <a:solidFill>
            <a:srgbClr val="B58A3A"/>
          </a:solidFill>
          <a:ln/>
        </p:spPr>
      </p:sp>
      <p:sp>
        <p:nvSpPr>
          <p:cNvPr id="20" name="Text 17"/>
          <p:cNvSpPr/>
          <p:nvPr/>
        </p:nvSpPr>
        <p:spPr>
          <a:xfrm>
            <a:off x="1060704" y="3246120"/>
            <a:ext cx="3200400" cy="548640"/>
          </a:xfrm>
          <a:prstGeom prst="rect">
            <a:avLst/>
          </a:prstGeom>
          <a:noFill/>
          <a:ln/>
        </p:spPr>
        <p:txBody>
          <a:bodyPr wrap="square" rtlCol="0" anchor="ctr"/>
          <a:lstStyle/>
          <a:p>
            <a:pPr indent="0" marL="0">
              <a:buNone/>
            </a:pPr>
            <a:r>
              <a:rPr lang="en-US" sz="1300" b="1" dirty="0">
                <a:solidFill>
                  <a:srgbClr val="B58A3A"/>
                </a:solidFill>
                <a:latin typeface="Meiryo" pitchFamily="34" charset="0"/>
                <a:ea typeface="Meiryo" pitchFamily="34" charset="-122"/>
                <a:cs typeface="Meiryo" pitchFamily="34" charset="-120"/>
              </a:rPr>
              <a:t>特定業務委託事業者</a:t>
            </a:r>
            <a:endParaRPr lang="en-US" sz="1300" dirty="0"/>
          </a:p>
        </p:txBody>
      </p:sp>
      <p:sp>
        <p:nvSpPr>
          <p:cNvPr id="21" name="Text 18"/>
          <p:cNvSpPr/>
          <p:nvPr/>
        </p:nvSpPr>
        <p:spPr>
          <a:xfrm>
            <a:off x="4297680" y="3246120"/>
            <a:ext cx="4251960" cy="548640"/>
          </a:xfrm>
          <a:prstGeom prst="rect">
            <a:avLst/>
          </a:prstGeom>
          <a:noFill/>
          <a:ln/>
        </p:spPr>
        <p:txBody>
          <a:bodyPr wrap="square" rtlCol="0" anchor="ctr"/>
          <a:lstStyle/>
          <a:p>
            <a:pPr indent="0" marL="0">
              <a:buNone/>
            </a:pPr>
            <a:r>
              <a:rPr lang="en-US" sz="1100" dirty="0">
                <a:solidFill>
                  <a:srgbClr val="263238"/>
                </a:solidFill>
                <a:latin typeface="Meiryo" pitchFamily="34" charset="0"/>
                <a:ea typeface="Meiryo" pitchFamily="34" charset="-122"/>
                <a:cs typeface="Meiryo" pitchFamily="34" charset="-120"/>
              </a:rPr>
              <a:t>フリーランスに委託する事業者で、従業員を使用する／法人で役員が2名以上。多くの義務の名宛人。</a:t>
            </a:r>
            <a:endParaRPr lang="en-US" sz="1100" dirty="0"/>
          </a:p>
        </p:txBody>
      </p:sp>
      <p:sp>
        <p:nvSpPr>
          <p:cNvPr id="22" name="Shape 19"/>
          <p:cNvSpPr/>
          <p:nvPr/>
        </p:nvSpPr>
        <p:spPr>
          <a:xfrm>
            <a:off x="457200" y="3895344"/>
            <a:ext cx="8229600" cy="786384"/>
          </a:xfrm>
          <a:prstGeom prst="roundRect">
            <a:avLst>
              <a:gd name="adj" fmla="val 8140"/>
            </a:avLst>
          </a:prstGeom>
          <a:solidFill>
            <a:srgbClr val="F4EEDF"/>
          </a:solidFill>
          <a:ln w="12700">
            <a:solidFill>
              <a:srgbClr val="B58A3A"/>
            </a:solidFill>
            <a:prstDash val="solid"/>
          </a:ln>
        </p:spPr>
      </p:sp>
      <p:sp>
        <p:nvSpPr>
          <p:cNvPr id="23" name="Text 20"/>
          <p:cNvSpPr/>
          <p:nvPr/>
        </p:nvSpPr>
        <p:spPr>
          <a:xfrm>
            <a:off x="658368" y="3895344"/>
            <a:ext cx="7863840" cy="786384"/>
          </a:xfrm>
          <a:prstGeom prst="rect">
            <a:avLst/>
          </a:prstGeom>
          <a:noFill/>
          <a:ln/>
        </p:spPr>
        <p:txBody>
          <a:bodyPr wrap="square" rtlCol="0" anchor="ctr"/>
          <a:lstStyle/>
          <a:p>
            <a:pPr indent="0" marL="0">
              <a:buNone/>
            </a:pPr>
            <a:r>
              <a:rPr lang="en-US" sz="1050" b="1" dirty="0">
                <a:solidFill>
                  <a:srgbClr val="B58A3A"/>
                </a:solidFill>
                <a:latin typeface="Meiryo" pitchFamily="34" charset="0"/>
                <a:ea typeface="Meiryo" pitchFamily="34" charset="-122"/>
                <a:cs typeface="Meiryo" pitchFamily="34" charset="-120"/>
              </a:rPr>
              <a:t>ポイント　</a:t>
            </a:r>
            <a:pPr indent="0" marL="0">
              <a:buNone/>
            </a:pPr>
            <a:r>
              <a:rPr lang="en-US" sz="1050" dirty="0">
                <a:solidFill>
                  <a:srgbClr val="263238"/>
                </a:solidFill>
                <a:latin typeface="Meiryo" pitchFamily="34" charset="0"/>
                <a:ea typeface="Meiryo" pitchFamily="34" charset="-122"/>
                <a:cs typeface="Meiryo" pitchFamily="34" charset="-120"/>
              </a:rPr>
              <a:t>従業員＝週20時間以上かつ31日以上の雇用見込み（同居親族のみは除く）。副業として個人で受託する人も該当し得る。</a:t>
            </a:r>
            <a:pPr indent="0" marL="0">
              <a:buNone/>
            </a:pPr>
            <a:endParaRPr lang="en-US" sz="1050" dirty="0"/>
          </a:p>
          <a:p>
            <a:pPr indent="0" marL="0">
              <a:buNone/>
            </a:pPr>
            <a:r>
              <a:rPr lang="en-US" sz="1050" b="1" dirty="0">
                <a:solidFill>
                  <a:srgbClr val="16314F"/>
                </a:solidFill>
                <a:latin typeface="Meiryo" pitchFamily="34" charset="0"/>
                <a:ea typeface="Meiryo" pitchFamily="34" charset="-122"/>
                <a:cs typeface="Meiryo" pitchFamily="34" charset="-120"/>
              </a:rPr>
              <a:t>義務の内容は、区分（業務委託事業者／特定業務委託事業者）と期間（1か月／6か月以上）で異なる。区分・期間は現場で断定しない。</a:t>
            </a:r>
            <a:endParaRPr lang="en-US" sz="1050" dirty="0"/>
          </a:p>
        </p:txBody>
      </p:sp>
      <p:sp>
        <p:nvSpPr>
          <p:cNvPr id="24" name="Text 21"/>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25" name="Text 22"/>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B42318"/>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CAUTION</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業務委託契約と労働者性</a:t>
            </a:r>
            <a:endParaRPr lang="en-US" sz="2500" dirty="0"/>
          </a:p>
        </p:txBody>
      </p:sp>
      <p:sp>
        <p:nvSpPr>
          <p:cNvPr id="6" name="Shape 3"/>
          <p:cNvSpPr/>
          <p:nvPr/>
        </p:nvSpPr>
        <p:spPr>
          <a:xfrm>
            <a:off x="457200" y="1133856"/>
            <a:ext cx="8229600" cy="713232"/>
          </a:xfrm>
          <a:prstGeom prst="roundRect">
            <a:avLst>
              <a:gd name="adj" fmla="val 8974"/>
            </a:avLst>
          </a:prstGeom>
          <a:solidFill>
            <a:srgbClr val="FBE9E7"/>
          </a:solidFill>
          <a:ln/>
          <a:effectLst>
            <a:outerShdw sx="100000" sy="100000" kx="0" ky="0" algn="bl" rotWithShape="0" blurRad="76200" dist="25400" dir="5400000">
              <a:srgbClr val="AAB4BE">
                <a:alpha val="22000"/>
              </a:srgbClr>
            </a:outerShdw>
          </a:effectLst>
        </p:spPr>
      </p:sp>
      <p:pic>
        <p:nvPicPr>
          <p:cNvPr id="7" name="Image 1" descr="preencoded.png">    </p:cNvPr>
          <p:cNvPicPr>
            <a:picLocks noChangeAspect="1"/>
          </p:cNvPicPr>
          <p:nvPr/>
        </p:nvPicPr>
        <p:blipFill>
          <a:blip r:embed="rId2"/>
          <a:stretch>
            <a:fillRect/>
          </a:stretch>
        </p:blipFill>
        <p:spPr>
          <a:xfrm>
            <a:off x="658368" y="1280160"/>
            <a:ext cx="310896" cy="310896"/>
          </a:xfrm>
          <a:prstGeom prst="rect">
            <a:avLst/>
          </a:prstGeom>
        </p:spPr>
      </p:pic>
      <p:sp>
        <p:nvSpPr>
          <p:cNvPr id="8" name="Text 4"/>
          <p:cNvSpPr/>
          <p:nvPr/>
        </p:nvSpPr>
        <p:spPr>
          <a:xfrm>
            <a:off x="1078992" y="1170432"/>
            <a:ext cx="7498080" cy="658368"/>
          </a:xfrm>
          <a:prstGeom prst="rect">
            <a:avLst/>
          </a:prstGeom>
          <a:noFill/>
          <a:ln/>
        </p:spPr>
        <p:txBody>
          <a:bodyPr wrap="square" rtlCol="0" anchor="ctr"/>
          <a:lstStyle/>
          <a:p>
            <a:pPr indent="0" marL="0">
              <a:buNone/>
            </a:pPr>
            <a:r>
              <a:rPr lang="en-US" sz="1250" dirty="0">
                <a:solidFill>
                  <a:srgbClr val="263238"/>
                </a:solidFill>
                <a:latin typeface="Meiryo" pitchFamily="34" charset="0"/>
                <a:ea typeface="Meiryo" pitchFamily="34" charset="-122"/>
                <a:cs typeface="Meiryo" pitchFamily="34" charset="-120"/>
              </a:rPr>
              <a:t>「業務委託だから労働法は関係ない」とは限りません。実態によっては労働者と判断され、労働関係法令が適用され得ます（その場合フリーランス法は適用されません）。</a:t>
            </a:r>
            <a:endParaRPr lang="en-US" sz="1250" dirty="0"/>
          </a:p>
        </p:txBody>
      </p:sp>
      <p:sp>
        <p:nvSpPr>
          <p:cNvPr id="9" name="Shape 5"/>
          <p:cNvSpPr/>
          <p:nvPr/>
        </p:nvSpPr>
        <p:spPr>
          <a:xfrm>
            <a:off x="457200" y="1975104"/>
            <a:ext cx="4041648" cy="1874520"/>
          </a:xfrm>
          <a:prstGeom prst="roundRect">
            <a:avLst>
              <a:gd name="adj" fmla="val 3415"/>
            </a:avLst>
          </a:prstGeom>
          <a:solidFill>
            <a:srgbClr val="FFFFFF"/>
          </a:solidFill>
          <a:ln/>
          <a:effectLst>
            <a:outerShdw sx="100000" sy="100000" kx="0" ky="0" algn="bl" rotWithShape="0" blurRad="88900" dist="38100" dir="5400000">
              <a:srgbClr val="9AA7B2">
                <a:alpha val="28000"/>
              </a:srgbClr>
            </a:outerShdw>
          </a:effectLst>
        </p:spPr>
      </p:sp>
      <p:sp>
        <p:nvSpPr>
          <p:cNvPr id="10" name="Text 6"/>
          <p:cNvSpPr/>
          <p:nvPr/>
        </p:nvSpPr>
        <p:spPr>
          <a:xfrm>
            <a:off x="658368" y="2103120"/>
            <a:ext cx="3657600" cy="274320"/>
          </a:xfrm>
          <a:prstGeom prst="rect">
            <a:avLst/>
          </a:prstGeom>
          <a:noFill/>
          <a:ln/>
        </p:spPr>
        <p:txBody>
          <a:bodyPr wrap="square" rtlCol="0" anchor="ctr"/>
          <a:lstStyle/>
          <a:p>
            <a:pPr indent="0" marL="0">
              <a:buNone/>
            </a:pPr>
            <a:r>
              <a:rPr lang="en-US" sz="1200" b="1" dirty="0">
                <a:solidFill>
                  <a:srgbClr val="B42318"/>
                </a:solidFill>
                <a:latin typeface="Meiryo" pitchFamily="34" charset="0"/>
                <a:ea typeface="Meiryo" pitchFamily="34" charset="-122"/>
                <a:cs typeface="Meiryo" pitchFamily="34" charset="-120"/>
              </a:rPr>
              <a:t>労働者性が問題になりやすい兆候</a:t>
            </a:r>
            <a:endParaRPr lang="en-US" sz="1200" dirty="0"/>
          </a:p>
        </p:txBody>
      </p:sp>
      <p:sp>
        <p:nvSpPr>
          <p:cNvPr id="11" name="Text 7"/>
          <p:cNvSpPr/>
          <p:nvPr/>
        </p:nvSpPr>
        <p:spPr>
          <a:xfrm>
            <a:off x="658368" y="2432304"/>
            <a:ext cx="3657600" cy="1371600"/>
          </a:xfrm>
          <a:prstGeom prst="rect">
            <a:avLst/>
          </a:prstGeom>
          <a:noFill/>
          <a:ln/>
        </p:spPr>
        <p:txBody>
          <a:bodyPr wrap="square" rtlCol="0" anchor="t"/>
          <a:lstStyle/>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勤務時間・場所を強く拘束</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作業手順への細かな指揮命令</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本人による代替（再委託）が不可</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報酬が労務の対価に近い</a:t>
            </a:r>
            <a:endParaRPr lang="en-US" sz="1200" dirty="0"/>
          </a:p>
          <a:p>
            <a:pPr marL="152400" indent="-152400">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専属性が高い</a:t>
            </a:r>
            <a:endParaRPr lang="en-US" sz="1200" dirty="0"/>
          </a:p>
        </p:txBody>
      </p:sp>
      <p:sp>
        <p:nvSpPr>
          <p:cNvPr id="12" name="Shape 8"/>
          <p:cNvSpPr/>
          <p:nvPr/>
        </p:nvSpPr>
        <p:spPr>
          <a:xfrm>
            <a:off x="4645152" y="1975104"/>
            <a:ext cx="4041648" cy="1874520"/>
          </a:xfrm>
          <a:prstGeom prst="roundRect">
            <a:avLst>
              <a:gd name="adj" fmla="val 3415"/>
            </a:avLst>
          </a:prstGeom>
          <a:solidFill>
            <a:srgbClr val="E7F1EC"/>
          </a:solidFill>
          <a:ln/>
          <a:effectLst>
            <a:outerShdw sx="100000" sy="100000" kx="0" ky="0" algn="bl" rotWithShape="0" blurRad="76200" dist="25400" dir="5400000">
              <a:srgbClr val="AAB4BE">
                <a:alpha val="22000"/>
              </a:srgbClr>
            </a:outerShdw>
          </a:effectLst>
        </p:spPr>
      </p:sp>
      <p:sp>
        <p:nvSpPr>
          <p:cNvPr id="13" name="Text 9"/>
          <p:cNvSpPr/>
          <p:nvPr/>
        </p:nvSpPr>
        <p:spPr>
          <a:xfrm>
            <a:off x="4846320" y="2103120"/>
            <a:ext cx="3657600" cy="274320"/>
          </a:xfrm>
          <a:prstGeom prst="rect">
            <a:avLst/>
          </a:prstGeom>
          <a:noFill/>
          <a:ln/>
        </p:spPr>
        <p:txBody>
          <a:bodyPr wrap="square" rtlCol="0" anchor="ctr"/>
          <a:lstStyle/>
          <a:p>
            <a:pPr indent="0" marL="0">
              <a:buNone/>
            </a:pPr>
            <a:r>
              <a:rPr lang="en-US" sz="1200" b="1" dirty="0">
                <a:solidFill>
                  <a:srgbClr val="2F6B4F"/>
                </a:solidFill>
                <a:latin typeface="Meiryo" pitchFamily="34" charset="0"/>
                <a:ea typeface="Meiryo" pitchFamily="34" charset="-122"/>
                <a:cs typeface="Meiryo" pitchFamily="34" charset="-120"/>
              </a:rPr>
              <a:t>現場での行動</a:t>
            </a:r>
            <a:endParaRPr lang="en-US" sz="1200" dirty="0"/>
          </a:p>
        </p:txBody>
      </p:sp>
      <p:sp>
        <p:nvSpPr>
          <p:cNvPr id="14" name="Text 10"/>
          <p:cNvSpPr/>
          <p:nvPr/>
        </p:nvSpPr>
        <p:spPr>
          <a:xfrm>
            <a:off x="4846320" y="2432304"/>
            <a:ext cx="3657600" cy="1371600"/>
          </a:xfrm>
          <a:prstGeom prst="rect">
            <a:avLst/>
          </a:prstGeom>
          <a:noFill/>
          <a:ln/>
        </p:spPr>
        <p:txBody>
          <a:bodyPr wrap="square" rtlCol="0" anchor="t"/>
          <a:lstStyle/>
          <a:p>
            <a:pPr marL="152400" indent="-1524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フリーランス法を守れば労働者性は必ず問題ない、とは考えない</a:t>
            </a:r>
            <a:endParaRPr lang="en-US" sz="1200" dirty="0"/>
          </a:p>
          <a:p>
            <a:pPr marL="152400" indent="-1524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雇用に近い働かせ方は避ける</a:t>
            </a:r>
            <a:endParaRPr lang="en-US" sz="1200" dirty="0"/>
          </a:p>
          <a:p>
            <a:pPr marL="152400" indent="-1524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判断に迷えば人事・法務へ相談</a:t>
            </a:r>
            <a:endParaRPr lang="en-US" sz="1200" dirty="0"/>
          </a:p>
          <a:p>
            <a:pPr marL="152400" indent="-1524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現場で労働者性を独断しない</a:t>
            </a:r>
            <a:endParaRPr lang="en-US" sz="1200" dirty="0"/>
          </a:p>
        </p:txBody>
      </p:sp>
      <p:sp>
        <p:nvSpPr>
          <p:cNvPr id="15" name="Shape 11"/>
          <p:cNvSpPr/>
          <p:nvPr/>
        </p:nvSpPr>
        <p:spPr>
          <a:xfrm>
            <a:off x="457200" y="3968496"/>
            <a:ext cx="8229600" cy="566928"/>
          </a:xfrm>
          <a:prstGeom prst="roundRect">
            <a:avLst>
              <a:gd name="adj" fmla="val 11290"/>
            </a:avLst>
          </a:prstGeom>
          <a:solidFill>
            <a:srgbClr val="E9EEF3"/>
          </a:solidFill>
          <a:ln/>
        </p:spPr>
      </p:sp>
      <p:sp>
        <p:nvSpPr>
          <p:cNvPr id="16" name="Text 12"/>
          <p:cNvSpPr/>
          <p:nvPr/>
        </p:nvSpPr>
        <p:spPr>
          <a:xfrm>
            <a:off x="658368" y="3968496"/>
            <a:ext cx="7863840" cy="566928"/>
          </a:xfrm>
          <a:prstGeom prst="rect">
            <a:avLst/>
          </a:prstGeom>
          <a:noFill/>
          <a:ln/>
        </p:spPr>
        <p:txBody>
          <a:bodyPr wrap="square" rtlCol="0" anchor="ctr"/>
          <a:lstStyle/>
          <a:p>
            <a:pPr indent="0" marL="0">
              <a:buNone/>
            </a:pPr>
            <a:r>
              <a:rPr lang="en-US" sz="1050" i="1" dirty="0">
                <a:solidFill>
                  <a:srgbClr val="16314F"/>
                </a:solidFill>
                <a:latin typeface="Meiryo" pitchFamily="34" charset="0"/>
                <a:ea typeface="Meiryo" pitchFamily="34" charset="-122"/>
                <a:cs typeface="Meiryo" pitchFamily="34" charset="-120"/>
              </a:rPr>
              <a:t>過度な時間管理・細かな指揮命令は労働者性を基礎づけ得る。配慮は納期調整やオンライン化にとどめ、区分は現場で断定せず関係部門で確認する。</a:t>
            </a:r>
            <a:endParaRPr lang="en-US" sz="1050" dirty="0"/>
          </a:p>
        </p:txBody>
      </p:sp>
      <p:sp>
        <p:nvSpPr>
          <p:cNvPr id="17" name="Text 13"/>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18" name="Text 14"/>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310896"/>
            <a:ext cx="475488" cy="475488"/>
          </a:xfrm>
          <a:prstGeom prst="ellipse">
            <a:avLst/>
          </a:prstGeom>
          <a:solidFill>
            <a:srgbClr val="237A75"/>
          </a:solidFill>
          <a:ln/>
        </p:spPr>
      </p:sp>
      <p:pic>
        <p:nvPicPr>
          <p:cNvPr id="3" name="Image 0" descr="preencoded.png">    </p:cNvPr>
          <p:cNvPicPr>
            <a:picLocks noChangeAspect="1"/>
          </p:cNvPicPr>
          <p:nvPr/>
        </p:nvPicPr>
        <p:blipFill>
          <a:blip r:embed="rId1"/>
          <a:stretch>
            <a:fillRect/>
          </a:stretch>
        </p:blipFill>
        <p:spPr>
          <a:xfrm>
            <a:off x="580827" y="434523"/>
            <a:ext cx="228234" cy="228234"/>
          </a:xfrm>
          <a:prstGeom prst="rect">
            <a:avLst/>
          </a:prstGeom>
        </p:spPr>
      </p:pic>
      <p:sp>
        <p:nvSpPr>
          <p:cNvPr id="4" name="Text 1"/>
          <p:cNvSpPr/>
          <p:nvPr/>
        </p:nvSpPr>
        <p:spPr>
          <a:xfrm>
            <a:off x="1078992" y="274320"/>
            <a:ext cx="7498080" cy="219456"/>
          </a:xfrm>
          <a:prstGeom prst="rect">
            <a:avLst/>
          </a:prstGeom>
          <a:noFill/>
          <a:ln/>
        </p:spPr>
        <p:txBody>
          <a:bodyPr wrap="square" rtlCol="0" anchor="ctr"/>
          <a:lstStyle/>
          <a:p>
            <a:pPr indent="0" marL="0">
              <a:buNone/>
            </a:pPr>
            <a:r>
              <a:rPr lang="en-US" sz="1050" b="1" spc="100" kern="0" dirty="0">
                <a:solidFill>
                  <a:srgbClr val="B58A3A"/>
                </a:solidFill>
                <a:latin typeface="Meiryo" pitchFamily="34" charset="0"/>
                <a:ea typeface="Meiryo" pitchFamily="34" charset="-122"/>
                <a:cs typeface="Meiryo" pitchFamily="34" charset="-120"/>
              </a:rPr>
              <a:t>BEFORE ORDERING</a:t>
            </a:r>
            <a:endParaRPr lang="en-US" sz="1050" dirty="0"/>
          </a:p>
        </p:txBody>
      </p:sp>
      <p:sp>
        <p:nvSpPr>
          <p:cNvPr id="5" name="Text 2"/>
          <p:cNvSpPr/>
          <p:nvPr/>
        </p:nvSpPr>
        <p:spPr>
          <a:xfrm>
            <a:off x="1078992" y="475488"/>
            <a:ext cx="7589520" cy="502920"/>
          </a:xfrm>
          <a:prstGeom prst="rect">
            <a:avLst/>
          </a:prstGeom>
          <a:noFill/>
          <a:ln/>
        </p:spPr>
        <p:txBody>
          <a:bodyPr wrap="square" rtlCol="0" anchor="ctr"/>
          <a:lstStyle/>
          <a:p>
            <a:pPr indent="0" marL="0">
              <a:buNone/>
            </a:pPr>
            <a:r>
              <a:rPr lang="en-US" sz="2500" b="1" dirty="0">
                <a:solidFill>
                  <a:srgbClr val="16314F"/>
                </a:solidFill>
                <a:latin typeface="Meiryo" pitchFamily="34" charset="0"/>
                <a:ea typeface="Meiryo" pitchFamily="34" charset="-122"/>
                <a:cs typeface="Meiryo" pitchFamily="34" charset="-120"/>
              </a:rPr>
              <a:t>発注前に確認すること</a:t>
            </a:r>
            <a:endParaRPr lang="en-US" sz="2500" dirty="0"/>
          </a:p>
        </p:txBody>
      </p:sp>
      <p:sp>
        <p:nvSpPr>
          <p:cNvPr id="6" name="Shape 3"/>
          <p:cNvSpPr/>
          <p:nvPr/>
        </p:nvSpPr>
        <p:spPr>
          <a:xfrm>
            <a:off x="457200" y="1170432"/>
            <a:ext cx="4041648" cy="841248"/>
          </a:xfrm>
          <a:prstGeom prst="roundRect">
            <a:avLst>
              <a:gd name="adj" fmla="val 7609"/>
            </a:avLst>
          </a:prstGeom>
          <a:solidFill>
            <a:srgbClr val="FFFFFF"/>
          </a:solidFill>
          <a:ln/>
          <a:effectLst>
            <a:outerShdw sx="100000" sy="100000" kx="0" ky="0" algn="bl" rotWithShape="0" blurRad="76200" dist="25400" dir="5400000">
              <a:srgbClr val="AAB4BE">
                <a:alpha val="22000"/>
              </a:srgbClr>
            </a:outerShdw>
          </a:effectLst>
        </p:spPr>
      </p:sp>
      <p:sp>
        <p:nvSpPr>
          <p:cNvPr id="7" name="Shape 4"/>
          <p:cNvSpPr/>
          <p:nvPr/>
        </p:nvSpPr>
        <p:spPr>
          <a:xfrm>
            <a:off x="603504" y="1316736"/>
            <a:ext cx="329184" cy="329184"/>
          </a:xfrm>
          <a:prstGeom prst="ellipse">
            <a:avLst/>
          </a:prstGeom>
          <a:solidFill>
            <a:srgbClr val="237A75"/>
          </a:solidFill>
          <a:ln/>
        </p:spPr>
      </p:sp>
      <p:sp>
        <p:nvSpPr>
          <p:cNvPr id="8" name="Text 5"/>
          <p:cNvSpPr/>
          <p:nvPr/>
        </p:nvSpPr>
        <p:spPr>
          <a:xfrm>
            <a:off x="603504" y="1316736"/>
            <a:ext cx="329184" cy="329184"/>
          </a:xfrm>
          <a:prstGeom prst="rect">
            <a:avLst/>
          </a:prstGeom>
          <a:noFill/>
          <a:ln/>
        </p:spPr>
        <p:txBody>
          <a:bodyPr wrap="square"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1</a:t>
            </a:r>
            <a:endParaRPr lang="en-US" sz="1300" dirty="0"/>
          </a:p>
        </p:txBody>
      </p:sp>
      <p:sp>
        <p:nvSpPr>
          <p:cNvPr id="9" name="Text 6"/>
          <p:cNvSpPr/>
          <p:nvPr/>
        </p:nvSpPr>
        <p:spPr>
          <a:xfrm>
            <a:off x="1005840" y="1280160"/>
            <a:ext cx="3355848" cy="274320"/>
          </a:xfrm>
          <a:prstGeom prst="rect">
            <a:avLst/>
          </a:prstGeom>
          <a:noFill/>
          <a:ln/>
        </p:spPr>
        <p:txBody>
          <a:bodyPr wrap="square" rtlCol="0" anchor="ctr"/>
          <a:lstStyle/>
          <a:p>
            <a:pPr indent="0" marL="0">
              <a:buNone/>
            </a:pPr>
            <a:r>
              <a:rPr lang="en-US" sz="1250" b="1" dirty="0">
                <a:solidFill>
                  <a:srgbClr val="16314F"/>
                </a:solidFill>
                <a:latin typeface="Meiryo" pitchFamily="34" charset="0"/>
                <a:ea typeface="Meiryo" pitchFamily="34" charset="-122"/>
                <a:cs typeface="Meiryo" pitchFamily="34" charset="-120"/>
              </a:rPr>
              <a:t>相手</a:t>
            </a:r>
            <a:endParaRPr lang="en-US" sz="1250" dirty="0"/>
          </a:p>
        </p:txBody>
      </p:sp>
      <p:sp>
        <p:nvSpPr>
          <p:cNvPr id="10" name="Text 7"/>
          <p:cNvSpPr/>
          <p:nvPr/>
        </p:nvSpPr>
        <p:spPr>
          <a:xfrm>
            <a:off x="1005840" y="1554480"/>
            <a:ext cx="3355848" cy="402336"/>
          </a:xfrm>
          <a:prstGeom prst="rect">
            <a:avLst/>
          </a:prstGeom>
          <a:noFill/>
          <a:ln/>
        </p:spPr>
        <p:txBody>
          <a:bodyPr wrap="square" rtlCol="0" anchor="t"/>
          <a:lstStyle/>
          <a:p>
            <a:pPr indent="0" marL="0">
              <a:buNone/>
            </a:pPr>
            <a:r>
              <a:rPr lang="en-US" sz="1050" dirty="0">
                <a:solidFill>
                  <a:srgbClr val="5B6770"/>
                </a:solidFill>
                <a:latin typeface="Meiryo" pitchFamily="34" charset="0"/>
                <a:ea typeface="Meiryo" pitchFamily="34" charset="-122"/>
                <a:cs typeface="Meiryo" pitchFamily="34" charset="-120"/>
              </a:rPr>
              <a:t>個人で受けるフリーランスか。従業員を使用しているか。副業の個人か。</a:t>
            </a:r>
            <a:endParaRPr lang="en-US" sz="1050" dirty="0"/>
          </a:p>
        </p:txBody>
      </p:sp>
      <p:sp>
        <p:nvSpPr>
          <p:cNvPr id="11" name="Shape 8"/>
          <p:cNvSpPr/>
          <p:nvPr/>
        </p:nvSpPr>
        <p:spPr>
          <a:xfrm>
            <a:off x="4645152" y="1170432"/>
            <a:ext cx="4041648" cy="841248"/>
          </a:xfrm>
          <a:prstGeom prst="roundRect">
            <a:avLst>
              <a:gd name="adj" fmla="val 7609"/>
            </a:avLst>
          </a:prstGeom>
          <a:solidFill>
            <a:srgbClr val="FFFFFF"/>
          </a:solidFill>
          <a:ln/>
          <a:effectLst>
            <a:outerShdw sx="100000" sy="100000" kx="0" ky="0" algn="bl" rotWithShape="0" blurRad="76200" dist="25400" dir="5400000">
              <a:srgbClr val="AAB4BE">
                <a:alpha val="22000"/>
              </a:srgbClr>
            </a:outerShdw>
          </a:effectLst>
        </p:spPr>
      </p:sp>
      <p:sp>
        <p:nvSpPr>
          <p:cNvPr id="12" name="Shape 9"/>
          <p:cNvSpPr/>
          <p:nvPr/>
        </p:nvSpPr>
        <p:spPr>
          <a:xfrm>
            <a:off x="4791456" y="1316736"/>
            <a:ext cx="329184" cy="329184"/>
          </a:xfrm>
          <a:prstGeom prst="ellipse">
            <a:avLst/>
          </a:prstGeom>
          <a:solidFill>
            <a:srgbClr val="237A75"/>
          </a:solidFill>
          <a:ln/>
        </p:spPr>
      </p:sp>
      <p:sp>
        <p:nvSpPr>
          <p:cNvPr id="13" name="Text 10"/>
          <p:cNvSpPr/>
          <p:nvPr/>
        </p:nvSpPr>
        <p:spPr>
          <a:xfrm>
            <a:off x="4791456" y="1316736"/>
            <a:ext cx="329184" cy="329184"/>
          </a:xfrm>
          <a:prstGeom prst="rect">
            <a:avLst/>
          </a:prstGeom>
          <a:noFill/>
          <a:ln/>
        </p:spPr>
        <p:txBody>
          <a:bodyPr wrap="square"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2</a:t>
            </a:r>
            <a:endParaRPr lang="en-US" sz="1300" dirty="0"/>
          </a:p>
        </p:txBody>
      </p:sp>
      <p:sp>
        <p:nvSpPr>
          <p:cNvPr id="14" name="Text 11"/>
          <p:cNvSpPr/>
          <p:nvPr/>
        </p:nvSpPr>
        <p:spPr>
          <a:xfrm>
            <a:off x="5193792" y="1280160"/>
            <a:ext cx="3355848" cy="274320"/>
          </a:xfrm>
          <a:prstGeom prst="rect">
            <a:avLst/>
          </a:prstGeom>
          <a:noFill/>
          <a:ln/>
        </p:spPr>
        <p:txBody>
          <a:bodyPr wrap="square"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自社の区分</a:t>
            </a:r>
            <a:endParaRPr lang="en-US" sz="1250" dirty="0"/>
          </a:p>
        </p:txBody>
      </p:sp>
      <p:sp>
        <p:nvSpPr>
          <p:cNvPr id="15" name="Text 12"/>
          <p:cNvSpPr/>
          <p:nvPr/>
        </p:nvSpPr>
        <p:spPr>
          <a:xfrm>
            <a:off x="5193792" y="1554480"/>
            <a:ext cx="3355848" cy="402336"/>
          </a:xfrm>
          <a:prstGeom prst="rect">
            <a:avLst/>
          </a:prstGeom>
          <a:noFill/>
          <a:ln/>
        </p:spPr>
        <p:txBody>
          <a:bodyPr wrap="square" rtlCol="0" anchor="t"/>
          <a:lstStyle/>
          <a:p>
            <a:pPr indent="0" marL="0">
              <a:buNone/>
            </a:pPr>
            <a:r>
              <a:rPr lang="en-US" sz="1050" dirty="0">
                <a:solidFill>
                  <a:srgbClr val="5B6770"/>
                </a:solidFill>
                <a:latin typeface="Meiryo" pitchFamily="34" charset="0"/>
                <a:ea typeface="Meiryo" pitchFamily="34" charset="-122"/>
                <a:cs typeface="Meiryo" pitchFamily="34" charset="-120"/>
              </a:rPr>
              <a:t>発注者側が業務委託事業者／特定業務委託事業者に当たり得るか。</a:t>
            </a:r>
            <a:endParaRPr lang="en-US" sz="1050" dirty="0"/>
          </a:p>
        </p:txBody>
      </p:sp>
      <p:sp>
        <p:nvSpPr>
          <p:cNvPr id="16" name="Shape 13"/>
          <p:cNvSpPr/>
          <p:nvPr/>
        </p:nvSpPr>
        <p:spPr>
          <a:xfrm>
            <a:off x="457200" y="2121408"/>
            <a:ext cx="4041648" cy="841248"/>
          </a:xfrm>
          <a:prstGeom prst="roundRect">
            <a:avLst>
              <a:gd name="adj" fmla="val 7609"/>
            </a:avLst>
          </a:prstGeom>
          <a:solidFill>
            <a:srgbClr val="FFFFFF"/>
          </a:solidFill>
          <a:ln/>
          <a:effectLst>
            <a:outerShdw sx="100000" sy="100000" kx="0" ky="0" algn="bl" rotWithShape="0" blurRad="76200" dist="25400" dir="5400000">
              <a:srgbClr val="AAB4BE">
                <a:alpha val="22000"/>
              </a:srgbClr>
            </a:outerShdw>
          </a:effectLst>
        </p:spPr>
      </p:sp>
      <p:sp>
        <p:nvSpPr>
          <p:cNvPr id="17" name="Shape 14"/>
          <p:cNvSpPr/>
          <p:nvPr/>
        </p:nvSpPr>
        <p:spPr>
          <a:xfrm>
            <a:off x="603504" y="2267712"/>
            <a:ext cx="329184" cy="329184"/>
          </a:xfrm>
          <a:prstGeom prst="ellipse">
            <a:avLst/>
          </a:prstGeom>
          <a:solidFill>
            <a:srgbClr val="237A75"/>
          </a:solidFill>
          <a:ln/>
        </p:spPr>
      </p:sp>
      <p:sp>
        <p:nvSpPr>
          <p:cNvPr id="18" name="Text 15"/>
          <p:cNvSpPr/>
          <p:nvPr/>
        </p:nvSpPr>
        <p:spPr>
          <a:xfrm>
            <a:off x="603504" y="2267712"/>
            <a:ext cx="329184" cy="329184"/>
          </a:xfrm>
          <a:prstGeom prst="rect">
            <a:avLst/>
          </a:prstGeom>
          <a:noFill/>
          <a:ln/>
        </p:spPr>
        <p:txBody>
          <a:bodyPr wrap="square"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3</a:t>
            </a:r>
            <a:endParaRPr lang="en-US" sz="1300" dirty="0"/>
          </a:p>
        </p:txBody>
      </p:sp>
      <p:sp>
        <p:nvSpPr>
          <p:cNvPr id="19" name="Text 16"/>
          <p:cNvSpPr/>
          <p:nvPr/>
        </p:nvSpPr>
        <p:spPr>
          <a:xfrm>
            <a:off x="1005840" y="2231136"/>
            <a:ext cx="3355848" cy="274320"/>
          </a:xfrm>
          <a:prstGeom prst="rect">
            <a:avLst/>
          </a:prstGeom>
          <a:noFill/>
          <a:ln/>
        </p:spPr>
        <p:txBody>
          <a:bodyPr wrap="square"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委託内容</a:t>
            </a:r>
            <a:endParaRPr lang="en-US" sz="1250" dirty="0"/>
          </a:p>
        </p:txBody>
      </p:sp>
      <p:sp>
        <p:nvSpPr>
          <p:cNvPr id="20" name="Text 17"/>
          <p:cNvSpPr/>
          <p:nvPr/>
        </p:nvSpPr>
        <p:spPr>
          <a:xfrm>
            <a:off x="1005840" y="2505456"/>
            <a:ext cx="3355848" cy="402336"/>
          </a:xfrm>
          <a:prstGeom prst="rect">
            <a:avLst/>
          </a:prstGeom>
          <a:noFill/>
          <a:ln/>
        </p:spPr>
        <p:txBody>
          <a:bodyPr wrap="square" rtlCol="0" anchor="t"/>
          <a:lstStyle/>
          <a:p>
            <a:pPr indent="0" marL="0">
              <a:buNone/>
            </a:pPr>
            <a:r>
              <a:rPr lang="en-US" sz="1050" dirty="0">
                <a:solidFill>
                  <a:srgbClr val="5B6770"/>
                </a:solidFill>
                <a:latin typeface="Meiryo" pitchFamily="34" charset="0"/>
                <a:ea typeface="Meiryo" pitchFamily="34" charset="-122"/>
                <a:cs typeface="Meiryo" pitchFamily="34" charset="-120"/>
              </a:rPr>
              <a:t>制作・開発・デザイン・動画・原稿・講師・コンサル・システム等の内容。</a:t>
            </a:r>
            <a:endParaRPr lang="en-US" sz="1050" dirty="0"/>
          </a:p>
        </p:txBody>
      </p:sp>
      <p:sp>
        <p:nvSpPr>
          <p:cNvPr id="21" name="Shape 18"/>
          <p:cNvSpPr/>
          <p:nvPr/>
        </p:nvSpPr>
        <p:spPr>
          <a:xfrm>
            <a:off x="4645152" y="2121408"/>
            <a:ext cx="4041648" cy="841248"/>
          </a:xfrm>
          <a:prstGeom prst="roundRect">
            <a:avLst>
              <a:gd name="adj" fmla="val 7609"/>
            </a:avLst>
          </a:prstGeom>
          <a:solidFill>
            <a:srgbClr val="FFFFFF"/>
          </a:solidFill>
          <a:ln/>
          <a:effectLst>
            <a:outerShdw sx="100000" sy="100000" kx="0" ky="0" algn="bl" rotWithShape="0" blurRad="76200" dist="25400" dir="5400000">
              <a:srgbClr val="AAB4BE">
                <a:alpha val="22000"/>
              </a:srgbClr>
            </a:outerShdw>
          </a:effectLst>
        </p:spPr>
      </p:sp>
      <p:sp>
        <p:nvSpPr>
          <p:cNvPr id="22" name="Shape 19"/>
          <p:cNvSpPr/>
          <p:nvPr/>
        </p:nvSpPr>
        <p:spPr>
          <a:xfrm>
            <a:off x="4791456" y="2267712"/>
            <a:ext cx="329184" cy="329184"/>
          </a:xfrm>
          <a:prstGeom prst="ellipse">
            <a:avLst/>
          </a:prstGeom>
          <a:solidFill>
            <a:srgbClr val="237A75"/>
          </a:solidFill>
          <a:ln/>
        </p:spPr>
      </p:sp>
      <p:sp>
        <p:nvSpPr>
          <p:cNvPr id="23" name="Text 20"/>
          <p:cNvSpPr/>
          <p:nvPr/>
        </p:nvSpPr>
        <p:spPr>
          <a:xfrm>
            <a:off x="4791456" y="2267712"/>
            <a:ext cx="329184" cy="329184"/>
          </a:xfrm>
          <a:prstGeom prst="rect">
            <a:avLst/>
          </a:prstGeom>
          <a:noFill/>
          <a:ln/>
        </p:spPr>
        <p:txBody>
          <a:bodyPr wrap="square"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4</a:t>
            </a:r>
            <a:endParaRPr lang="en-US" sz="1300" dirty="0"/>
          </a:p>
        </p:txBody>
      </p:sp>
      <p:sp>
        <p:nvSpPr>
          <p:cNvPr id="24" name="Text 21"/>
          <p:cNvSpPr/>
          <p:nvPr/>
        </p:nvSpPr>
        <p:spPr>
          <a:xfrm>
            <a:off x="5193792" y="2231136"/>
            <a:ext cx="3355848" cy="274320"/>
          </a:xfrm>
          <a:prstGeom prst="rect">
            <a:avLst/>
          </a:prstGeom>
          <a:noFill/>
          <a:ln/>
        </p:spPr>
        <p:txBody>
          <a:bodyPr wrap="square"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期間</a:t>
            </a:r>
            <a:endParaRPr lang="en-US" sz="1250" dirty="0"/>
          </a:p>
        </p:txBody>
      </p:sp>
      <p:sp>
        <p:nvSpPr>
          <p:cNvPr id="25" name="Text 22"/>
          <p:cNvSpPr/>
          <p:nvPr/>
        </p:nvSpPr>
        <p:spPr>
          <a:xfrm>
            <a:off x="5193792" y="2505456"/>
            <a:ext cx="3355848" cy="402336"/>
          </a:xfrm>
          <a:prstGeom prst="rect">
            <a:avLst/>
          </a:prstGeom>
          <a:noFill/>
          <a:ln/>
        </p:spPr>
        <p:txBody>
          <a:bodyPr wrap="square" rtlCol="0" anchor="t"/>
          <a:lstStyle/>
          <a:p>
            <a:pPr indent="0" marL="0">
              <a:buNone/>
            </a:pPr>
            <a:r>
              <a:rPr lang="en-US" sz="1050" dirty="0">
                <a:solidFill>
                  <a:srgbClr val="5B6770"/>
                </a:solidFill>
                <a:latin typeface="Meiryo" pitchFamily="34" charset="0"/>
                <a:ea typeface="Meiryo" pitchFamily="34" charset="-122"/>
                <a:cs typeface="Meiryo" pitchFamily="34" charset="-120"/>
              </a:rPr>
              <a:t>1か月以上か（禁止行為）。6か月以上か（配慮・解除予告）。</a:t>
            </a:r>
            <a:endParaRPr lang="en-US" sz="1050" dirty="0"/>
          </a:p>
        </p:txBody>
      </p:sp>
      <p:sp>
        <p:nvSpPr>
          <p:cNvPr id="26" name="Shape 23"/>
          <p:cNvSpPr/>
          <p:nvPr/>
        </p:nvSpPr>
        <p:spPr>
          <a:xfrm>
            <a:off x="457200" y="3072384"/>
            <a:ext cx="4041648" cy="841248"/>
          </a:xfrm>
          <a:prstGeom prst="roundRect">
            <a:avLst>
              <a:gd name="adj" fmla="val 7609"/>
            </a:avLst>
          </a:prstGeom>
          <a:solidFill>
            <a:srgbClr val="FFFFFF"/>
          </a:solidFill>
          <a:ln/>
          <a:effectLst>
            <a:outerShdw sx="100000" sy="100000" kx="0" ky="0" algn="bl" rotWithShape="0" blurRad="76200" dist="25400" dir="5400000">
              <a:srgbClr val="AAB4BE">
                <a:alpha val="22000"/>
              </a:srgbClr>
            </a:outerShdw>
          </a:effectLst>
        </p:spPr>
      </p:sp>
      <p:sp>
        <p:nvSpPr>
          <p:cNvPr id="27" name="Shape 24"/>
          <p:cNvSpPr/>
          <p:nvPr/>
        </p:nvSpPr>
        <p:spPr>
          <a:xfrm>
            <a:off x="603504" y="3218688"/>
            <a:ext cx="329184" cy="329184"/>
          </a:xfrm>
          <a:prstGeom prst="ellipse">
            <a:avLst/>
          </a:prstGeom>
          <a:solidFill>
            <a:srgbClr val="237A75"/>
          </a:solidFill>
          <a:ln/>
        </p:spPr>
      </p:sp>
      <p:sp>
        <p:nvSpPr>
          <p:cNvPr id="28" name="Text 25"/>
          <p:cNvSpPr/>
          <p:nvPr/>
        </p:nvSpPr>
        <p:spPr>
          <a:xfrm>
            <a:off x="603504" y="3218688"/>
            <a:ext cx="329184" cy="329184"/>
          </a:xfrm>
          <a:prstGeom prst="rect">
            <a:avLst/>
          </a:prstGeom>
          <a:noFill/>
          <a:ln/>
        </p:spPr>
        <p:txBody>
          <a:bodyPr wrap="square"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5</a:t>
            </a:r>
            <a:endParaRPr lang="en-US" sz="1300" dirty="0"/>
          </a:p>
        </p:txBody>
      </p:sp>
      <p:sp>
        <p:nvSpPr>
          <p:cNvPr id="29" name="Text 26"/>
          <p:cNvSpPr/>
          <p:nvPr/>
        </p:nvSpPr>
        <p:spPr>
          <a:xfrm>
            <a:off x="1005840" y="3182112"/>
            <a:ext cx="3355848" cy="274320"/>
          </a:xfrm>
          <a:prstGeom prst="rect">
            <a:avLst/>
          </a:prstGeom>
          <a:noFill/>
          <a:ln/>
        </p:spPr>
        <p:txBody>
          <a:bodyPr wrap="square"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働かせ方</a:t>
            </a:r>
            <a:endParaRPr lang="en-US" sz="1250" dirty="0"/>
          </a:p>
        </p:txBody>
      </p:sp>
      <p:sp>
        <p:nvSpPr>
          <p:cNvPr id="30" name="Text 27"/>
          <p:cNvSpPr/>
          <p:nvPr/>
        </p:nvSpPr>
        <p:spPr>
          <a:xfrm>
            <a:off x="1005840" y="3456432"/>
            <a:ext cx="3355848" cy="402336"/>
          </a:xfrm>
          <a:prstGeom prst="rect">
            <a:avLst/>
          </a:prstGeom>
          <a:noFill/>
          <a:ln/>
        </p:spPr>
        <p:txBody>
          <a:bodyPr wrap="square" rtlCol="0" anchor="t"/>
          <a:lstStyle/>
          <a:p>
            <a:pPr indent="0" marL="0">
              <a:buNone/>
            </a:pPr>
            <a:r>
              <a:rPr lang="en-US" sz="1050" dirty="0">
                <a:solidFill>
                  <a:srgbClr val="5B6770"/>
                </a:solidFill>
                <a:latin typeface="Meiryo" pitchFamily="34" charset="0"/>
                <a:ea typeface="Meiryo" pitchFamily="34" charset="-122"/>
                <a:cs typeface="Meiryo" pitchFamily="34" charset="-120"/>
              </a:rPr>
              <a:t>労働者性が問題になり得る拘束・指揮命令ではないか。</a:t>
            </a:r>
            <a:endParaRPr lang="en-US" sz="1050" dirty="0"/>
          </a:p>
        </p:txBody>
      </p:sp>
      <p:sp>
        <p:nvSpPr>
          <p:cNvPr id="31" name="Shape 28"/>
          <p:cNvSpPr/>
          <p:nvPr/>
        </p:nvSpPr>
        <p:spPr>
          <a:xfrm>
            <a:off x="4645152" y="3072384"/>
            <a:ext cx="4041648" cy="841248"/>
          </a:xfrm>
          <a:prstGeom prst="roundRect">
            <a:avLst>
              <a:gd name="adj" fmla="val 7609"/>
            </a:avLst>
          </a:prstGeom>
          <a:solidFill>
            <a:srgbClr val="FFFFFF"/>
          </a:solidFill>
          <a:ln/>
          <a:effectLst>
            <a:outerShdw sx="100000" sy="100000" kx="0" ky="0" algn="bl" rotWithShape="0" blurRad="76200" dist="25400" dir="5400000">
              <a:srgbClr val="AAB4BE">
                <a:alpha val="22000"/>
              </a:srgbClr>
            </a:outerShdw>
          </a:effectLst>
        </p:spPr>
      </p:sp>
      <p:sp>
        <p:nvSpPr>
          <p:cNvPr id="32" name="Shape 29"/>
          <p:cNvSpPr/>
          <p:nvPr/>
        </p:nvSpPr>
        <p:spPr>
          <a:xfrm>
            <a:off x="4791456" y="3218688"/>
            <a:ext cx="329184" cy="329184"/>
          </a:xfrm>
          <a:prstGeom prst="ellipse">
            <a:avLst/>
          </a:prstGeom>
          <a:solidFill>
            <a:srgbClr val="B58A3A"/>
          </a:solidFill>
          <a:ln/>
        </p:spPr>
      </p:sp>
      <p:sp>
        <p:nvSpPr>
          <p:cNvPr id="33" name="Text 30"/>
          <p:cNvSpPr/>
          <p:nvPr/>
        </p:nvSpPr>
        <p:spPr>
          <a:xfrm>
            <a:off x="4791456" y="3218688"/>
            <a:ext cx="329184" cy="329184"/>
          </a:xfrm>
          <a:prstGeom prst="rect">
            <a:avLst/>
          </a:prstGeom>
          <a:noFill/>
          <a:ln/>
        </p:spPr>
        <p:txBody>
          <a:bodyPr wrap="square"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6</a:t>
            </a:r>
            <a:endParaRPr lang="en-US" sz="1300" dirty="0"/>
          </a:p>
        </p:txBody>
      </p:sp>
      <p:sp>
        <p:nvSpPr>
          <p:cNvPr id="34" name="Text 31"/>
          <p:cNvSpPr/>
          <p:nvPr/>
        </p:nvSpPr>
        <p:spPr>
          <a:xfrm>
            <a:off x="5193792" y="3182112"/>
            <a:ext cx="3355848" cy="274320"/>
          </a:xfrm>
          <a:prstGeom prst="rect">
            <a:avLst/>
          </a:prstGeom>
          <a:noFill/>
          <a:ln/>
        </p:spPr>
        <p:txBody>
          <a:bodyPr wrap="square"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迷ったら</a:t>
            </a:r>
            <a:endParaRPr lang="en-US" sz="1250" dirty="0"/>
          </a:p>
        </p:txBody>
      </p:sp>
      <p:sp>
        <p:nvSpPr>
          <p:cNvPr id="35" name="Text 32"/>
          <p:cNvSpPr/>
          <p:nvPr/>
        </p:nvSpPr>
        <p:spPr>
          <a:xfrm>
            <a:off x="5193792" y="3456432"/>
            <a:ext cx="3355848" cy="402336"/>
          </a:xfrm>
          <a:prstGeom prst="rect">
            <a:avLst/>
          </a:prstGeom>
          <a:noFill/>
          <a:ln/>
        </p:spPr>
        <p:txBody>
          <a:bodyPr wrap="square" rtlCol="0" anchor="t"/>
          <a:lstStyle/>
          <a:p>
            <a:pPr indent="0" marL="0">
              <a:buNone/>
            </a:pPr>
            <a:r>
              <a:rPr lang="en-US" sz="1050" dirty="0">
                <a:solidFill>
                  <a:srgbClr val="5B6770"/>
                </a:solidFill>
                <a:latin typeface="Meiryo" pitchFamily="34" charset="0"/>
                <a:ea typeface="Meiryo" pitchFamily="34" charset="-122"/>
                <a:cs typeface="Meiryo" pitchFamily="34" charset="-120"/>
              </a:rPr>
              <a:t>独断せず、法務・人事・購買へ相談する。</a:t>
            </a:r>
            <a:endParaRPr lang="en-US" sz="1050" dirty="0"/>
          </a:p>
        </p:txBody>
      </p:sp>
      <p:sp>
        <p:nvSpPr>
          <p:cNvPr id="36" name="Text 33"/>
          <p:cNvSpPr/>
          <p:nvPr/>
        </p:nvSpPr>
        <p:spPr>
          <a:xfrm>
            <a:off x="457200" y="4855464"/>
            <a:ext cx="5943600" cy="237744"/>
          </a:xfrm>
          <a:prstGeom prst="rect">
            <a:avLst/>
          </a:prstGeom>
          <a:noFill/>
          <a:ln/>
        </p:spPr>
        <p:txBody>
          <a:bodyPr wrap="square" rtlCol="0" anchor="ctr"/>
          <a:lstStyle/>
          <a:p>
            <a:pPr algn="l" indent="0" marL="0">
              <a:buNone/>
            </a:pPr>
            <a:r>
              <a:rPr lang="en-US" sz="850" dirty="0">
                <a:solidFill>
                  <a:srgbClr val="5B6770"/>
                </a:solidFill>
                <a:latin typeface="Meiryo" pitchFamily="34" charset="0"/>
                <a:ea typeface="Meiryo" pitchFamily="34" charset="-122"/>
                <a:cs typeface="Meiryo" pitchFamily="34" charset="-120"/>
              </a:rPr>
              <a:t>Legal GPT ｜ 第18回 フリーランス法研修</a:t>
            </a:r>
            <a:endParaRPr lang="en-US" sz="850" dirty="0"/>
          </a:p>
        </p:txBody>
      </p:sp>
      <p:sp>
        <p:nvSpPr>
          <p:cNvPr id="37" name="Text 34"/>
          <p:cNvSpPr/>
          <p:nvPr/>
        </p:nvSpPr>
        <p:spPr>
          <a:xfrm>
            <a:off x="8229600" y="4855464"/>
            <a:ext cx="457200" cy="237744"/>
          </a:xfrm>
          <a:prstGeom prst="rect">
            <a:avLst/>
          </a:prstGeom>
          <a:noFill/>
          <a:ln/>
        </p:spPr>
        <p:txBody>
          <a:bodyPr wrap="square" rtlCol="0" anchor="ctr"/>
          <a:lstStyle/>
          <a:p>
            <a:pPr algn="r" indent="0" marL="0">
              <a:buNone/>
            </a:pPr>
            <a:r>
              <a:rPr lang="en-US" sz="900" b="1" dirty="0">
                <a:solidFill>
                  <a:srgbClr val="5B6770"/>
                </a:solidFill>
                <a:latin typeface="Meiryo" pitchFamily="34" charset="0"/>
                <a:ea typeface="Meiryo" pitchFamily="34" charset="-122"/>
                <a:cs typeface="Meiryo" pitchFamily="34" charset="-120"/>
              </a:rPr>
              <a:t>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フリーランス法研修資料｜取引条件・支払・就業環境整備の実務</dc:title>
  <dc:subject>PptxGenJS Presentation</dc:subject>
  <dc:creator>Legal GPT</dc:creator>
  <cp:lastModifiedBy>Legal GPT</cp:lastModifiedBy>
  <cp:revision>1</cp:revision>
  <dcterms:created xsi:type="dcterms:W3CDTF">2026-06-23T04:27:53Z</dcterms:created>
  <dcterms:modified xsi:type="dcterms:W3CDTF">2026-06-23T04:27:53Z</dcterms:modified>
</cp:coreProperties>
</file>