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Lst>
  <p:notesMasterIdLst>
    <p:notesMasterId r:id="rId39"/>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notesMaster" Target="notesMasters/notesMaster1.xml"/><Relationship Id="rId40" Type="http://schemas.openxmlformats.org/officeDocument/2006/relationships/presProps" Target="presProps.xml"/><Relationship Id="rId41" Type="http://schemas.openxmlformats.org/officeDocument/2006/relationships/viewProps" Target="viewProps.xml"/><Relationship Id="rId42" Type="http://schemas.openxmlformats.org/officeDocument/2006/relationships/theme" Target="theme/theme1.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導入。シリーズ第19回。契約書研修は条項レビューだけでなく『誰が締結できるか・押印してよいか・電子契約で進めてよいか・台帳と期限管理』までを扱う。基準日2026/6/18。会社名・実施日・講師名を埋めて開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会社法362条4項の専決事項を例示（一次確認済み）。重要財産処分・多額借財等は取締役会決議事項で取締役に委任不可。なお代表者が決議を経ずにした対外取引も相手方が善意無過失なら有効とする判例があるが、それは『社内手続を省いてよい』という意味ではない。要否の最終判断は付議基準と法務へ。</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相手方権限の確認。無権代理・表見代理は民法の論点。最終判断は現場でせず法務へ。電子契約でも署名者の本人・権限確認は別途必要。</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両極端の誤解を否定。肩書≠権限。委任・授権の範囲で判断。確認資料を結びつける。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確認資料の意味。印鑑証明を取得しても契約内容・社内承認の確認が不要になるわけではない点を強調。要否は契約の重要性に応じて判断。</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押印の確認点と誤解を対比。『押印＝常に有効』を否定。印紙税は紙契約で問題になり得る（要否は経理へ）。</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印章の違いを整理。角印だけでは権限確認として不十分な場合がある（ケース4）。実印は印鑑証明と対で本人性を補強。</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押印・電子署名を止めるべき場面のリスト。迷ったら止めて確認、が原則。</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電子契約の方式（当事者型／立会人型・クラウド型）を概観。詳細な技術論は不要。方式を問わず本人・権限・ログの確認が要る点を強調。</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一次確認済み。電子署名法3条＝本人の電子署名（固有性要件）で真正成立を推定（民訴228条4項の二段の推定と同趣旨）。3条Q&amp;A（令和6年1月改定）で立会人型も固有性次第で推定効。効力の最終判断は現場でしない。タイムスタンプ＝時刻、監査ログ＝操作記録の違いを説明。</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電子契約チェックの8項目。配布『チェックリスト』第4部に対応。PDFのみ保存しがちだがログ・証明書も必要。</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5つのゴール。最後の『独断しない』が研修全体の背骨。締結前→締結時→締結後の3段階で見る、という枠組みを先に示す。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紙と電子の対比。印紙税は国税庁整理で電磁的記録は文書に含まれない＝原則対象外。ただし紙の変更契約書等は別途検討（次スライド）。要否の最終判断は経理・税務へ。</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一次確認済み（国税庁質疑応答・令和7年8月1日現在）。電子＝原則対象外だが、紙の変更契約書等は要検討で記載金額の判定が変わり得る。現場で判断せず経理・税務へ。深入りは避ける（本回の中心ではな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補助様式も契約になり得る。注文書は発注権限、覚書・変更契約は対象条項と効力発生日、解除合意は範囲と残存条項。取適法の発注ルールは17回へ。</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追加承認・取締役会付議が問題になり得る契約の例。該当性・要否は自社の付議基準と法務で確認。重要事実が絡む場合の情報管理は20回へ。</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台帳の登録項目。配布『ツールキット』第4部に対応。個人フォルダ保存だけにしない（ケース8）。</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期限管理のタイムライン。自動更新＋解約通知期限の見落としはケース6。アラート設定と引継ぎが要。</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保管・アクセス・関連資料の3点。クラウド保管・機密・個人情報の詳細は9・10・13回へ。個人フォルダ限定運用を避ける。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初動の型。第1回コンプラ基礎と同じ精神：隠さず・消さず・すぐ報告。相手方対応は会社として一本化。</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ケース1。メール一本でも成立リスクはあり得る。承認前に確定的意思表示を出さない。訂正は会社として。</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ケース2。肩書だけでは締結できない。会社法362条4項の専決事項（重要財産処分・多額借財等）にも留意。要否は付議基準と法務へ。</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導入の問い。結論は出さず議論を促す。メール一本でも条件次第で契約成立リスクはあり得る／担当者の権限・社内承認・相手方への説明が論点。詳細は後半のケース1で扱う。</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ケース3。相手方権限の確認。無権代理・表見代理は民法の論点で最終判断は法務へ。署名欄の名義に注意。</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ケース4。角印だけでは権限確認として不十分な場合がある。押印の事実だけで有効と即断しない。重要契約は印鑑証明等を検討。</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ケース5。電子契約でも本人・権限・ログの確認は必須。署名者と承認者の不一致は要確認。PDFだけで安心しない。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ケース6。台帳とアラートがあれば防げた。自動更新＋通知期限はセットで管理。引継ぎ漏れにも注意。</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毎回使えるチェック。配布『チェックリスト』『ツールキット』に対応。1つでも未確認なら止めて確認。</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独断禁止リスト。AIにも最終判断させない。研修の核心。次で相談先・行動原則へ。</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行動原則4つと相談窓口（自社で記入）。架空の連絡先は作らない。研修運営側で実際の窓口を埋める。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締めくくり。確認テストへ誘導。免責：最終判断は自社規程・専門部署。研修だけで体制は完成しない。お疲れさまでした。</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研修の目的を3語で。『見抜く・正しく結ぶ・管理する』。条項の読み方は別途。ここでは判断と運用の力を付ける。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混同しやすい隣接論点を明示的に切り分ける。第19回は契約一般の締結手続と管理。取適法は17回、フリーランス法は18回、インサイダーは20回へ。</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本研修の背骨の図。3段階を繰り返し参照する。締結時だけでなく前後が抜けやすい。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類型ごとに勘所が違う。NDA詳細は13回、個人情報処理契約は9回、再委託・偽装請負は別。注文書も契約になり得る点を強調。</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締結前チェックの4観点。配布資料『契約締結前・押印・電子契約チェックリスト』第1部に対応。承認前に確定的な意思表示を出さないことが最重要。</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自社側権限の確認手順。権限の根拠＝職務権限規程・決裁基準。最後の『承認内容と最終版の一致』が抜けやすい（差し替えで条件が変わるケース）。</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slideLayout" Target="../slideLayouts/slideLayout1.xml"/><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slideLayout" Target="../slideLayouts/slideLayout1.xml"/><Relationship Id="rId8"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slideLayout" Target="../slideLayouts/slideLayout1.xml"/><Relationship Id="rId5"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image" Target="../media/image-16-6.png"/><Relationship Id="rId7" Type="http://schemas.openxmlformats.org/officeDocument/2006/relationships/slideLayout" Target="../slideLayouts/slideLayout1.xml"/><Relationship Id="rId8"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slideLayout" Target="../slideLayouts/slideLayout1.xml"/><Relationship Id="rId5"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slideLayout" Target="../slideLayouts/slideLayout1.xml"/><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png"/><Relationship Id="rId4" Type="http://schemas.openxmlformats.org/officeDocument/2006/relationships/image" Target="../media/image-19-4.png"/><Relationship Id="rId5" Type="http://schemas.openxmlformats.org/officeDocument/2006/relationships/image" Target="../media/image-19-5.png"/><Relationship Id="rId6" Type="http://schemas.openxmlformats.org/officeDocument/2006/relationships/image" Target="../media/image-19-6.png"/><Relationship Id="rId7" Type="http://schemas.openxmlformats.org/officeDocument/2006/relationships/image" Target="../media/image-19-7.png"/><Relationship Id="rId8" Type="http://schemas.openxmlformats.org/officeDocument/2006/relationships/image" Target="../media/image-19-8.png"/><Relationship Id="rId9" Type="http://schemas.openxmlformats.org/officeDocument/2006/relationships/slideLayout" Target="../slideLayouts/slideLayout1.xml"/><Relationship Id="rId10"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slideLayout" Target="../slideLayouts/slideLayout1.xml"/><Relationship Id="rId7"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slideLayout" Target="../slideLayouts/slideLayout1.xml"/><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slideLayout" Target="../slideLayouts/slideLayout1.xml"/><Relationship Id="rId5"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png"/><Relationship Id="rId4" Type="http://schemas.openxmlformats.org/officeDocument/2006/relationships/image" Target="../media/image-23-4.png"/><Relationship Id="rId5" Type="http://schemas.openxmlformats.org/officeDocument/2006/relationships/image" Target="../media/image-23-5.png"/><Relationship Id="rId6" Type="http://schemas.openxmlformats.org/officeDocument/2006/relationships/image" Target="../media/image-23-6.png"/><Relationship Id="rId7" Type="http://schemas.openxmlformats.org/officeDocument/2006/relationships/slideLayout" Target="../slideLayouts/slideLayout1.xml"/><Relationship Id="rId8"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png"/><Relationship Id="rId2" Type="http://schemas.openxmlformats.org/officeDocument/2006/relationships/image" Target="../media/image-24-2.png"/><Relationship Id="rId3" Type="http://schemas.openxmlformats.org/officeDocument/2006/relationships/slideLayout" Target="../slideLayouts/slideLayout1.xml"/><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image" Target="../media/image-25-1.png"/><Relationship Id="rId2" Type="http://schemas.openxmlformats.org/officeDocument/2006/relationships/slideLayout" Target="../slideLayouts/slideLayout1.xml"/><Relationship Id="rId3"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image" Target="../media/image-26-1.png"/><Relationship Id="rId2" Type="http://schemas.openxmlformats.org/officeDocument/2006/relationships/image" Target="../media/image-26-2.png"/><Relationship Id="rId3" Type="http://schemas.openxmlformats.org/officeDocument/2006/relationships/image" Target="../media/image-26-3.png"/><Relationship Id="rId4" Type="http://schemas.openxmlformats.org/officeDocument/2006/relationships/slideLayout" Target="../slideLayouts/slideLayout1.xml"/><Relationship Id="rId5"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image" Target="../media/image-27-1.png"/><Relationship Id="rId2" Type="http://schemas.openxmlformats.org/officeDocument/2006/relationships/image" Target="../media/image-27-2.png"/><Relationship Id="rId3" Type="http://schemas.openxmlformats.org/officeDocument/2006/relationships/slideLayout" Target="../slideLayouts/slideLayout1.xml"/><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image" Target="../media/image-28-1.png"/><Relationship Id="rId2" Type="http://schemas.openxmlformats.org/officeDocument/2006/relationships/slideLayout" Target="../slideLayouts/slideLayout1.xml"/><Relationship Id="rId3"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image" Target="../media/image-29-1.png"/><Relationship Id="rId2" Type="http://schemas.openxmlformats.org/officeDocument/2006/relationships/slideLayout" Target="../slideLayouts/slideLayout1.xml"/><Relationship Id="rId3"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image" Target="../media/image-30-1.png"/><Relationship Id="rId2" Type="http://schemas.openxmlformats.org/officeDocument/2006/relationships/slideLayout" Target="../slideLayouts/slideLayout1.xml"/><Relationship Id="rId3"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image" Target="../media/image-31-1.png"/><Relationship Id="rId2" Type="http://schemas.openxmlformats.org/officeDocument/2006/relationships/slideLayout" Target="../slideLayouts/slideLayout1.xml"/><Relationship Id="rId3"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image" Target="../media/image-32-1.png"/><Relationship Id="rId2" Type="http://schemas.openxmlformats.org/officeDocument/2006/relationships/slideLayout" Target="../slideLayouts/slideLayout1.xml"/><Relationship Id="rId3"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image" Target="../media/image-33-1.png"/><Relationship Id="rId2" Type="http://schemas.openxmlformats.org/officeDocument/2006/relationships/slideLayout" Target="../slideLayouts/slideLayout1.xml"/><Relationship Id="rId3"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image" Target="../media/image-34-1.png"/><Relationship Id="rId2" Type="http://schemas.openxmlformats.org/officeDocument/2006/relationships/image" Target="../media/image-34-2.png"/><Relationship Id="rId3" Type="http://schemas.openxmlformats.org/officeDocument/2006/relationships/image" Target="../media/image-34-3.png"/><Relationship Id="rId4" Type="http://schemas.openxmlformats.org/officeDocument/2006/relationships/image" Target="../media/image-34-4.png"/><Relationship Id="rId5" Type="http://schemas.openxmlformats.org/officeDocument/2006/relationships/image" Target="../media/image-34-5.png"/><Relationship Id="rId6" Type="http://schemas.openxmlformats.org/officeDocument/2006/relationships/image" Target="../media/image-34-6.png"/><Relationship Id="rId7" Type="http://schemas.openxmlformats.org/officeDocument/2006/relationships/image" Target="../media/image-34-7.png"/><Relationship Id="rId8" Type="http://schemas.openxmlformats.org/officeDocument/2006/relationships/image" Target="../media/image-34-8.png"/><Relationship Id="rId9" Type="http://schemas.openxmlformats.org/officeDocument/2006/relationships/slideLayout" Target="../slideLayouts/slideLayout1.xml"/><Relationship Id="rId10"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image" Target="../media/image-35-1.png"/><Relationship Id="rId2" Type="http://schemas.openxmlformats.org/officeDocument/2006/relationships/image" Target="../media/image-35-2.png"/><Relationship Id="rId3" Type="http://schemas.openxmlformats.org/officeDocument/2006/relationships/image" Target="../media/image-35-3.png"/><Relationship Id="rId4" Type="http://schemas.openxmlformats.org/officeDocument/2006/relationships/image" Target="../media/image-35-4.png"/><Relationship Id="rId5" Type="http://schemas.openxmlformats.org/officeDocument/2006/relationships/image" Target="../media/image-35-5.png"/><Relationship Id="rId6" Type="http://schemas.openxmlformats.org/officeDocument/2006/relationships/image" Target="../media/image-35-6.png"/><Relationship Id="rId7" Type="http://schemas.openxmlformats.org/officeDocument/2006/relationships/slideLayout" Target="../slideLayouts/slideLayout1.xml"/><Relationship Id="rId8"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image" Target="../media/image-36-1.png"/><Relationship Id="rId2" Type="http://schemas.openxmlformats.org/officeDocument/2006/relationships/image" Target="../media/image-36-2.png"/><Relationship Id="rId3" Type="http://schemas.openxmlformats.org/officeDocument/2006/relationships/slideLayout" Target="../slideLayouts/slideLayout1.xml"/><Relationship Id="rId4"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image" Target="../media/image-37-1.png"/><Relationship Id="rId2" Type="http://schemas.openxmlformats.org/officeDocument/2006/relationships/slideLayout" Target="../slideLayouts/slideLayout1.xml"/><Relationship Id="rId3" Type="http://schemas.openxmlformats.org/officeDocument/2006/relationships/notesSlide" Target="../notesSlides/notesSlide37.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slideLayout" Target="../slideLayouts/slideLayout1.xml"/><Relationship Id="rId5"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slideLayout" Target="../slideLayouts/slideLayout1.xml"/><Relationship Id="rId5"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slideLayout" Target="../slideLayouts/slideLayout1.xml"/><Relationship Id="rId6"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slideLayout" Target="../slideLayouts/slideLayout1.xml"/><Relationship Id="rId6"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6314F"/>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6314F"/>
          </a:solidFill>
          <a:ln/>
        </p:spPr>
      </p:sp>
      <p:sp>
        <p:nvSpPr>
          <p:cNvPr id="3" name="Shape 1"/>
          <p:cNvSpPr/>
          <p:nvPr/>
        </p:nvSpPr>
        <p:spPr>
          <a:xfrm>
            <a:off x="7498080" y="457200"/>
            <a:ext cx="256032" cy="256032"/>
          </a:xfrm>
          <a:prstGeom prst="roundRect">
            <a:avLst>
              <a:gd name="adj" fmla="val 14286"/>
            </a:avLst>
          </a:prstGeom>
          <a:solidFill>
            <a:srgbClr val="243B53"/>
          </a:solidFill>
          <a:ln/>
        </p:spPr>
      </p:sp>
      <p:sp>
        <p:nvSpPr>
          <p:cNvPr id="4" name="Shape 2"/>
          <p:cNvSpPr/>
          <p:nvPr/>
        </p:nvSpPr>
        <p:spPr>
          <a:xfrm>
            <a:off x="7909560" y="457200"/>
            <a:ext cx="256032" cy="256032"/>
          </a:xfrm>
          <a:prstGeom prst="roundRect">
            <a:avLst>
              <a:gd name="adj" fmla="val 14286"/>
            </a:avLst>
          </a:prstGeom>
          <a:solidFill>
            <a:srgbClr val="B58A3A"/>
          </a:solidFill>
          <a:ln/>
        </p:spPr>
      </p:sp>
      <p:sp>
        <p:nvSpPr>
          <p:cNvPr id="5" name="Shape 3"/>
          <p:cNvSpPr/>
          <p:nvPr/>
        </p:nvSpPr>
        <p:spPr>
          <a:xfrm>
            <a:off x="8321040" y="457200"/>
            <a:ext cx="256032" cy="256032"/>
          </a:xfrm>
          <a:prstGeom prst="roundRect">
            <a:avLst>
              <a:gd name="adj" fmla="val 14286"/>
            </a:avLst>
          </a:prstGeom>
          <a:solidFill>
            <a:srgbClr val="243B53"/>
          </a:solidFill>
          <a:ln/>
        </p:spPr>
      </p:sp>
      <p:sp>
        <p:nvSpPr>
          <p:cNvPr id="6" name="Shape 4"/>
          <p:cNvSpPr/>
          <p:nvPr/>
        </p:nvSpPr>
        <p:spPr>
          <a:xfrm>
            <a:off x="7498080" y="868680"/>
            <a:ext cx="256032" cy="256032"/>
          </a:xfrm>
          <a:prstGeom prst="roundRect">
            <a:avLst>
              <a:gd name="adj" fmla="val 14286"/>
            </a:avLst>
          </a:prstGeom>
          <a:solidFill>
            <a:srgbClr val="B58A3A"/>
          </a:solidFill>
          <a:ln/>
        </p:spPr>
      </p:sp>
      <p:sp>
        <p:nvSpPr>
          <p:cNvPr id="7" name="Shape 5"/>
          <p:cNvSpPr/>
          <p:nvPr/>
        </p:nvSpPr>
        <p:spPr>
          <a:xfrm>
            <a:off x="7909560" y="868680"/>
            <a:ext cx="256032" cy="256032"/>
          </a:xfrm>
          <a:prstGeom prst="roundRect">
            <a:avLst>
              <a:gd name="adj" fmla="val 14286"/>
            </a:avLst>
          </a:prstGeom>
          <a:solidFill>
            <a:srgbClr val="243B53"/>
          </a:solidFill>
          <a:ln/>
        </p:spPr>
      </p:sp>
      <p:sp>
        <p:nvSpPr>
          <p:cNvPr id="8" name="Shape 6"/>
          <p:cNvSpPr/>
          <p:nvPr/>
        </p:nvSpPr>
        <p:spPr>
          <a:xfrm>
            <a:off x="8321040" y="868680"/>
            <a:ext cx="256032" cy="256032"/>
          </a:xfrm>
          <a:prstGeom prst="roundRect">
            <a:avLst>
              <a:gd name="adj" fmla="val 14286"/>
            </a:avLst>
          </a:prstGeom>
          <a:solidFill>
            <a:srgbClr val="B58A3A"/>
          </a:solidFill>
          <a:ln/>
        </p:spPr>
      </p:sp>
      <p:sp>
        <p:nvSpPr>
          <p:cNvPr id="9" name="Shape 7"/>
          <p:cNvSpPr/>
          <p:nvPr/>
        </p:nvSpPr>
        <p:spPr>
          <a:xfrm>
            <a:off x="640080" y="566928"/>
            <a:ext cx="822960" cy="822960"/>
          </a:xfrm>
          <a:prstGeom prst="ellipse">
            <a:avLst/>
          </a:prstGeom>
          <a:solidFill>
            <a:srgbClr val="B58A3A"/>
          </a:solidFill>
          <a:ln/>
        </p:spPr>
      </p:sp>
      <p:pic>
        <p:nvPicPr>
          <p:cNvPr id="10" name="Image 0" descr="preencoded.png">    </p:cNvPr>
          <p:cNvPicPr>
            <a:picLocks noChangeAspect="1"/>
          </p:cNvPicPr>
          <p:nvPr/>
        </p:nvPicPr>
        <p:blipFill>
          <a:blip r:embed="rId1"/>
          <a:stretch>
            <a:fillRect/>
          </a:stretch>
        </p:blipFill>
        <p:spPr>
          <a:xfrm>
            <a:off x="854050" y="780898"/>
            <a:ext cx="395021" cy="395021"/>
          </a:xfrm>
          <a:prstGeom prst="rect">
            <a:avLst/>
          </a:prstGeom>
        </p:spPr>
      </p:pic>
      <p:sp>
        <p:nvSpPr>
          <p:cNvPr id="11" name="Text 8"/>
          <p:cNvSpPr/>
          <p:nvPr/>
        </p:nvSpPr>
        <p:spPr>
          <a:xfrm>
            <a:off x="1645920" y="658368"/>
            <a:ext cx="5669280" cy="365760"/>
          </a:xfrm>
          <a:prstGeom prst="rect">
            <a:avLst/>
          </a:prstGeom>
          <a:noFill/>
          <a:ln/>
        </p:spPr>
        <p:txBody>
          <a:bodyPr wrap="square" lIns="0" tIns="0" rIns="0" bIns="0" rtlCol="0" anchor="ctr"/>
          <a:lstStyle/>
          <a:p>
            <a:pPr indent="0" marL="0">
              <a:buNone/>
            </a:pPr>
            <a:r>
              <a:rPr lang="en-US" sz="1300" b="1" spc="100" kern="0" dirty="0">
                <a:solidFill>
                  <a:srgbClr val="C9D4DF"/>
                </a:solidFill>
                <a:latin typeface="Meiryo" pitchFamily="34" charset="0"/>
                <a:ea typeface="Meiryo" pitchFamily="34" charset="-122"/>
                <a:cs typeface="Meiryo" pitchFamily="34" charset="-120"/>
              </a:rPr>
              <a:t>法務・総務のための社内研修資料20選</a:t>
            </a:r>
            <a:endParaRPr lang="en-US" sz="1300" dirty="0"/>
          </a:p>
        </p:txBody>
      </p:sp>
      <p:sp>
        <p:nvSpPr>
          <p:cNvPr id="12" name="Text 9"/>
          <p:cNvSpPr/>
          <p:nvPr/>
        </p:nvSpPr>
        <p:spPr>
          <a:xfrm>
            <a:off x="1645920" y="969264"/>
            <a:ext cx="5669280" cy="320040"/>
          </a:xfrm>
          <a:prstGeom prst="rect">
            <a:avLst/>
          </a:prstGeom>
          <a:noFill/>
          <a:ln/>
        </p:spPr>
        <p:txBody>
          <a:bodyPr wrap="square" lIns="0" tIns="0" rIns="0" bIns="0" rtlCol="0" anchor="ctr"/>
          <a:lstStyle/>
          <a:p>
            <a:pPr indent="0" marL="0">
              <a:buNone/>
            </a:pPr>
            <a:r>
              <a:rPr lang="en-US" sz="1100" dirty="0">
                <a:solidFill>
                  <a:srgbClr val="8FA1B3"/>
                </a:solidFill>
                <a:latin typeface="Meiryo" pitchFamily="34" charset="0"/>
                <a:ea typeface="Meiryo" pitchFamily="34" charset="-122"/>
                <a:cs typeface="Meiryo" pitchFamily="34" charset="-120"/>
              </a:rPr>
              <a:t>スライド／問題／解答／講師台本</a:t>
            </a:r>
            <a:endParaRPr lang="en-US" sz="1100" dirty="0"/>
          </a:p>
        </p:txBody>
      </p:sp>
      <p:sp>
        <p:nvSpPr>
          <p:cNvPr id="13" name="Text 10"/>
          <p:cNvSpPr/>
          <p:nvPr/>
        </p:nvSpPr>
        <p:spPr>
          <a:xfrm>
            <a:off x="640080" y="1691640"/>
            <a:ext cx="2743200" cy="457200"/>
          </a:xfrm>
          <a:prstGeom prst="rect">
            <a:avLst/>
          </a:prstGeom>
          <a:noFill/>
          <a:ln/>
        </p:spPr>
        <p:txBody>
          <a:bodyPr wrap="square" lIns="0" tIns="0" rIns="0" bIns="0" rtlCol="0" anchor="ctr"/>
          <a:lstStyle/>
          <a:p>
            <a:pPr indent="0" marL="0">
              <a:buNone/>
            </a:pPr>
            <a:r>
              <a:rPr lang="en-US" sz="2000" b="1" dirty="0">
                <a:solidFill>
                  <a:srgbClr val="B58A3A"/>
                </a:solidFill>
                <a:latin typeface="Meiryo" pitchFamily="34" charset="0"/>
                <a:ea typeface="Meiryo" pitchFamily="34" charset="-122"/>
                <a:cs typeface="Meiryo" pitchFamily="34" charset="-120"/>
              </a:rPr>
              <a:t>第19回</a:t>
            </a:r>
            <a:endParaRPr lang="en-US" sz="2000" dirty="0"/>
          </a:p>
        </p:txBody>
      </p:sp>
      <p:sp>
        <p:nvSpPr>
          <p:cNvPr id="14" name="Text 11"/>
          <p:cNvSpPr/>
          <p:nvPr/>
        </p:nvSpPr>
        <p:spPr>
          <a:xfrm>
            <a:off x="640080" y="2084832"/>
            <a:ext cx="7955280" cy="822960"/>
          </a:xfrm>
          <a:prstGeom prst="rect">
            <a:avLst/>
          </a:prstGeom>
          <a:noFill/>
          <a:ln/>
        </p:spPr>
        <p:txBody>
          <a:bodyPr wrap="square" lIns="0" tIns="0" rIns="0" bIns="0" rtlCol="0" anchor="ctr"/>
          <a:lstStyle/>
          <a:p>
            <a:pPr indent="0" marL="0">
              <a:buNone/>
            </a:pPr>
            <a:r>
              <a:rPr lang="en-US" sz="4400" b="1" dirty="0">
                <a:solidFill>
                  <a:srgbClr val="FFFFFF"/>
                </a:solidFill>
                <a:latin typeface="Meiryo" pitchFamily="34" charset="0"/>
                <a:ea typeface="Meiryo" pitchFamily="34" charset="-122"/>
                <a:cs typeface="Meiryo" pitchFamily="34" charset="-120"/>
              </a:rPr>
              <a:t>契約書研修</a:t>
            </a:r>
            <a:endParaRPr lang="en-US" sz="4400" dirty="0"/>
          </a:p>
        </p:txBody>
      </p:sp>
      <p:sp>
        <p:nvSpPr>
          <p:cNvPr id="15" name="Text 12"/>
          <p:cNvSpPr/>
          <p:nvPr/>
        </p:nvSpPr>
        <p:spPr>
          <a:xfrm>
            <a:off x="640080" y="2907792"/>
            <a:ext cx="7955280" cy="548640"/>
          </a:xfrm>
          <a:prstGeom prst="rect">
            <a:avLst/>
          </a:prstGeom>
          <a:noFill/>
          <a:ln/>
        </p:spPr>
        <p:txBody>
          <a:bodyPr wrap="square" lIns="0" tIns="0" rIns="0" bIns="0" rtlCol="0" anchor="ctr"/>
          <a:lstStyle/>
          <a:p>
            <a:pPr indent="0" marL="0">
              <a:buNone/>
            </a:pPr>
            <a:r>
              <a:rPr lang="en-US" sz="2100" dirty="0">
                <a:solidFill>
                  <a:srgbClr val="DCE5EE"/>
                </a:solidFill>
                <a:latin typeface="Meiryo" pitchFamily="34" charset="0"/>
                <a:ea typeface="Meiryo" pitchFamily="34" charset="-122"/>
                <a:cs typeface="Meiryo" pitchFamily="34" charset="-120"/>
              </a:rPr>
              <a:t>締結権限・押印・電子契約で失敗しないための基礎</a:t>
            </a:r>
            <a:endParaRPr lang="en-US" sz="2100" dirty="0"/>
          </a:p>
        </p:txBody>
      </p:sp>
      <p:sp>
        <p:nvSpPr>
          <p:cNvPr id="16" name="Shape 13"/>
          <p:cNvSpPr/>
          <p:nvPr/>
        </p:nvSpPr>
        <p:spPr>
          <a:xfrm>
            <a:off x="640080" y="3703320"/>
            <a:ext cx="2514600" cy="713232"/>
          </a:xfrm>
          <a:prstGeom prst="roundRect">
            <a:avLst>
              <a:gd name="adj" fmla="val 7692"/>
            </a:avLst>
          </a:prstGeom>
          <a:solidFill>
            <a:srgbClr val="243B53"/>
          </a:solidFill>
          <a:ln w="12700">
            <a:solidFill>
              <a:srgbClr val="33506E"/>
            </a:solidFill>
            <a:prstDash val="solid"/>
          </a:ln>
        </p:spPr>
      </p:sp>
      <p:sp>
        <p:nvSpPr>
          <p:cNvPr id="17" name="Text 14"/>
          <p:cNvSpPr/>
          <p:nvPr/>
        </p:nvSpPr>
        <p:spPr>
          <a:xfrm>
            <a:off x="804672" y="3776472"/>
            <a:ext cx="2194560" cy="237744"/>
          </a:xfrm>
          <a:prstGeom prst="rect">
            <a:avLst/>
          </a:prstGeom>
          <a:noFill/>
          <a:ln/>
        </p:spPr>
        <p:txBody>
          <a:bodyPr wrap="square" lIns="0" tIns="0" rIns="0" bIns="0" rtlCol="0" anchor="ctr"/>
          <a:lstStyle/>
          <a:p>
            <a:pPr indent="0" marL="0">
              <a:buNone/>
            </a:pPr>
            <a:r>
              <a:rPr lang="en-US" sz="1000" b="1" dirty="0">
                <a:solidFill>
                  <a:srgbClr val="B58A3A"/>
                </a:solidFill>
                <a:latin typeface="Meiryo" pitchFamily="34" charset="0"/>
                <a:ea typeface="Meiryo" pitchFamily="34" charset="-122"/>
                <a:cs typeface="Meiryo" pitchFamily="34" charset="-120"/>
              </a:rPr>
              <a:t>対象</a:t>
            </a:r>
            <a:endParaRPr lang="en-US" sz="1000" dirty="0"/>
          </a:p>
        </p:txBody>
      </p:sp>
      <p:sp>
        <p:nvSpPr>
          <p:cNvPr id="18" name="Text 15"/>
          <p:cNvSpPr/>
          <p:nvPr/>
        </p:nvSpPr>
        <p:spPr>
          <a:xfrm>
            <a:off x="804672" y="4005072"/>
            <a:ext cx="2240280" cy="347472"/>
          </a:xfrm>
          <a:prstGeom prst="rect">
            <a:avLst/>
          </a:prstGeom>
          <a:noFill/>
          <a:ln/>
        </p:spPr>
        <p:txBody>
          <a:bodyPr wrap="square" lIns="0" tIns="0" rIns="0" bIns="0" rtlCol="0" anchor="ctr"/>
          <a:lstStyle/>
          <a:p>
            <a:pPr indent="0" marL="0">
              <a:buNone/>
            </a:pPr>
            <a:r>
              <a:rPr lang="en-US" sz="1300" b="1" dirty="0">
                <a:solidFill>
                  <a:srgbClr val="FFFFFF"/>
                </a:solidFill>
                <a:latin typeface="Meiryo" pitchFamily="34" charset="0"/>
                <a:ea typeface="Meiryo" pitchFamily="34" charset="-122"/>
                <a:cs typeface="Meiryo" pitchFamily="34" charset="-120"/>
              </a:rPr>
              <a:t>全社員・契約担当者・管理職</a:t>
            </a:r>
            <a:endParaRPr lang="en-US" sz="1300" dirty="0"/>
          </a:p>
        </p:txBody>
      </p:sp>
      <p:sp>
        <p:nvSpPr>
          <p:cNvPr id="19" name="Shape 16"/>
          <p:cNvSpPr/>
          <p:nvPr/>
        </p:nvSpPr>
        <p:spPr>
          <a:xfrm>
            <a:off x="3337560" y="3703320"/>
            <a:ext cx="2514600" cy="713232"/>
          </a:xfrm>
          <a:prstGeom prst="roundRect">
            <a:avLst>
              <a:gd name="adj" fmla="val 7692"/>
            </a:avLst>
          </a:prstGeom>
          <a:solidFill>
            <a:srgbClr val="243B53"/>
          </a:solidFill>
          <a:ln w="12700">
            <a:solidFill>
              <a:srgbClr val="33506E"/>
            </a:solidFill>
            <a:prstDash val="solid"/>
          </a:ln>
        </p:spPr>
      </p:sp>
      <p:sp>
        <p:nvSpPr>
          <p:cNvPr id="20" name="Text 17"/>
          <p:cNvSpPr/>
          <p:nvPr/>
        </p:nvSpPr>
        <p:spPr>
          <a:xfrm>
            <a:off x="3502152" y="3776472"/>
            <a:ext cx="2194560" cy="237744"/>
          </a:xfrm>
          <a:prstGeom prst="rect">
            <a:avLst/>
          </a:prstGeom>
          <a:noFill/>
          <a:ln/>
        </p:spPr>
        <p:txBody>
          <a:bodyPr wrap="square" lIns="0" tIns="0" rIns="0" bIns="0" rtlCol="0" anchor="ctr"/>
          <a:lstStyle/>
          <a:p>
            <a:pPr indent="0" marL="0">
              <a:buNone/>
            </a:pPr>
            <a:r>
              <a:rPr lang="en-US" sz="1000" b="1" dirty="0">
                <a:solidFill>
                  <a:srgbClr val="B58A3A"/>
                </a:solidFill>
                <a:latin typeface="Meiryo" pitchFamily="34" charset="0"/>
                <a:ea typeface="Meiryo" pitchFamily="34" charset="-122"/>
                <a:cs typeface="Meiryo" pitchFamily="34" charset="-120"/>
              </a:rPr>
              <a:t>想定時間</a:t>
            </a:r>
            <a:endParaRPr lang="en-US" sz="1000" dirty="0"/>
          </a:p>
        </p:txBody>
      </p:sp>
      <p:sp>
        <p:nvSpPr>
          <p:cNvPr id="21" name="Text 18"/>
          <p:cNvSpPr/>
          <p:nvPr/>
        </p:nvSpPr>
        <p:spPr>
          <a:xfrm>
            <a:off x="3502152" y="4005072"/>
            <a:ext cx="2240280" cy="347472"/>
          </a:xfrm>
          <a:prstGeom prst="rect">
            <a:avLst/>
          </a:prstGeom>
          <a:noFill/>
          <a:ln/>
        </p:spPr>
        <p:txBody>
          <a:bodyPr wrap="square" lIns="0" tIns="0" rIns="0" bIns="0" rtlCol="0" anchor="ctr"/>
          <a:lstStyle/>
          <a:p>
            <a:pPr indent="0" marL="0">
              <a:buNone/>
            </a:pPr>
            <a:r>
              <a:rPr lang="en-US" sz="1300" b="1" dirty="0">
                <a:solidFill>
                  <a:srgbClr val="FFFFFF"/>
                </a:solidFill>
                <a:latin typeface="Meiryo" pitchFamily="34" charset="0"/>
                <a:ea typeface="Meiryo" pitchFamily="34" charset="-122"/>
                <a:cs typeface="Meiryo" pitchFamily="34" charset="-120"/>
              </a:rPr>
              <a:t>45〜55分</a:t>
            </a:r>
            <a:endParaRPr lang="en-US" sz="1300" dirty="0"/>
          </a:p>
        </p:txBody>
      </p:sp>
      <p:sp>
        <p:nvSpPr>
          <p:cNvPr id="22" name="Shape 19"/>
          <p:cNvSpPr/>
          <p:nvPr/>
        </p:nvSpPr>
        <p:spPr>
          <a:xfrm>
            <a:off x="6035040" y="3703320"/>
            <a:ext cx="2514600" cy="713232"/>
          </a:xfrm>
          <a:prstGeom prst="roundRect">
            <a:avLst>
              <a:gd name="adj" fmla="val 7692"/>
            </a:avLst>
          </a:prstGeom>
          <a:solidFill>
            <a:srgbClr val="243B53"/>
          </a:solidFill>
          <a:ln w="12700">
            <a:solidFill>
              <a:srgbClr val="33506E"/>
            </a:solidFill>
            <a:prstDash val="solid"/>
          </a:ln>
        </p:spPr>
      </p:sp>
      <p:sp>
        <p:nvSpPr>
          <p:cNvPr id="23" name="Text 20"/>
          <p:cNvSpPr/>
          <p:nvPr/>
        </p:nvSpPr>
        <p:spPr>
          <a:xfrm>
            <a:off x="6199632" y="3776472"/>
            <a:ext cx="2194560" cy="237744"/>
          </a:xfrm>
          <a:prstGeom prst="rect">
            <a:avLst/>
          </a:prstGeom>
          <a:noFill/>
          <a:ln/>
        </p:spPr>
        <p:txBody>
          <a:bodyPr wrap="square" lIns="0" tIns="0" rIns="0" bIns="0" rtlCol="0" anchor="ctr"/>
          <a:lstStyle/>
          <a:p>
            <a:pPr indent="0" marL="0">
              <a:buNone/>
            </a:pPr>
            <a:r>
              <a:rPr lang="en-US" sz="1000" b="1" dirty="0">
                <a:solidFill>
                  <a:srgbClr val="B58A3A"/>
                </a:solidFill>
                <a:latin typeface="Meiryo" pitchFamily="34" charset="0"/>
                <a:ea typeface="Meiryo" pitchFamily="34" charset="-122"/>
                <a:cs typeface="Meiryo" pitchFamily="34" charset="-120"/>
              </a:rPr>
              <a:t>法令・制度基準日</a:t>
            </a:r>
            <a:endParaRPr lang="en-US" sz="1000" dirty="0"/>
          </a:p>
        </p:txBody>
      </p:sp>
      <p:sp>
        <p:nvSpPr>
          <p:cNvPr id="24" name="Text 21"/>
          <p:cNvSpPr/>
          <p:nvPr/>
        </p:nvSpPr>
        <p:spPr>
          <a:xfrm>
            <a:off x="6199632" y="4005072"/>
            <a:ext cx="2240280" cy="347472"/>
          </a:xfrm>
          <a:prstGeom prst="rect">
            <a:avLst/>
          </a:prstGeom>
          <a:noFill/>
          <a:ln/>
        </p:spPr>
        <p:txBody>
          <a:bodyPr wrap="square" lIns="0" tIns="0" rIns="0" bIns="0" rtlCol="0" anchor="ctr"/>
          <a:lstStyle/>
          <a:p>
            <a:pPr indent="0" marL="0">
              <a:buNone/>
            </a:pPr>
            <a:r>
              <a:rPr lang="en-US" sz="1300" b="1" dirty="0">
                <a:solidFill>
                  <a:srgbClr val="FFFFFF"/>
                </a:solidFill>
                <a:latin typeface="Meiryo" pitchFamily="34" charset="0"/>
                <a:ea typeface="Meiryo" pitchFamily="34" charset="-122"/>
                <a:cs typeface="Meiryo" pitchFamily="34" charset="-120"/>
              </a:rPr>
              <a:t>2026年6月18日</a:t>
            </a:r>
            <a:endParaRPr lang="en-US" sz="1300" dirty="0"/>
          </a:p>
        </p:txBody>
      </p:sp>
      <p:sp>
        <p:nvSpPr>
          <p:cNvPr id="25" name="Text 22"/>
          <p:cNvSpPr/>
          <p:nvPr/>
        </p:nvSpPr>
        <p:spPr>
          <a:xfrm>
            <a:off x="640080" y="4553712"/>
            <a:ext cx="7955280" cy="274320"/>
          </a:xfrm>
          <a:prstGeom prst="rect">
            <a:avLst/>
          </a:prstGeom>
          <a:noFill/>
          <a:ln/>
        </p:spPr>
        <p:txBody>
          <a:bodyPr wrap="square" lIns="0" tIns="0" rIns="0" bIns="0" rtlCol="0" anchor="ctr"/>
          <a:lstStyle/>
          <a:p>
            <a:pPr indent="0" marL="0">
              <a:buNone/>
            </a:pPr>
            <a:r>
              <a:rPr lang="en-US" sz="1100" dirty="0">
                <a:solidFill>
                  <a:srgbClr val="8FA1B3"/>
                </a:solidFill>
                <a:latin typeface="Meiryo" pitchFamily="34" charset="0"/>
                <a:ea typeface="Meiryo" pitchFamily="34" charset="-122"/>
                <a:cs typeface="Meiryo" pitchFamily="34" charset="-120"/>
              </a:rPr>
              <a:t>会社名・実施日・講師名：　　　　　　　　　　　　　　　　　／　　　　　　　　　　　／</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INTERNAL APPROVAL</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ctr"/>
          <a:lstStyle/>
          <a:p>
            <a:pPr indent="0" marL="0">
              <a:buNone/>
            </a:pPr>
            <a:r>
              <a:rPr lang="en-US" sz="2700" b="1" dirty="0">
                <a:solidFill>
                  <a:srgbClr val="16314F"/>
                </a:solidFill>
                <a:latin typeface="Meiryo" pitchFamily="34" charset="0"/>
                <a:ea typeface="Meiryo" pitchFamily="34" charset="-122"/>
                <a:cs typeface="Meiryo" pitchFamily="34" charset="-120"/>
              </a:rPr>
              <a:t>社内稟議・職務権限規程・取締役会決議</a:t>
            </a:r>
            <a:endParaRPr lang="en-US" sz="2700" dirty="0"/>
          </a:p>
        </p:txBody>
      </p:sp>
      <p:sp>
        <p:nvSpPr>
          <p:cNvPr id="4" name="Shape 2"/>
          <p:cNvSpPr/>
          <p:nvPr/>
        </p:nvSpPr>
        <p:spPr>
          <a:xfrm>
            <a:off x="457200" y="1325880"/>
            <a:ext cx="4114800" cy="2971800"/>
          </a:xfrm>
          <a:prstGeom prst="roundRect">
            <a:avLst>
              <a:gd name="adj" fmla="val 2462"/>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5" name="Shape 3"/>
          <p:cNvSpPr/>
          <p:nvPr/>
        </p:nvSpPr>
        <p:spPr>
          <a:xfrm>
            <a:off x="676656" y="1517904"/>
            <a:ext cx="512064" cy="512064"/>
          </a:xfrm>
          <a:prstGeom prst="ellipse">
            <a:avLst/>
          </a:prstGeom>
          <a:solidFill>
            <a:srgbClr val="16314F"/>
          </a:solidFill>
          <a:ln/>
        </p:spPr>
      </p:sp>
      <p:pic>
        <p:nvPicPr>
          <p:cNvPr id="6" name="Image 0" descr="preencoded.png">    </p:cNvPr>
          <p:cNvPicPr>
            <a:picLocks noChangeAspect="1"/>
          </p:cNvPicPr>
          <p:nvPr/>
        </p:nvPicPr>
        <p:blipFill>
          <a:blip r:embed="rId1"/>
          <a:stretch>
            <a:fillRect/>
          </a:stretch>
        </p:blipFill>
        <p:spPr>
          <a:xfrm>
            <a:off x="809793" y="1651041"/>
            <a:ext cx="245791" cy="245791"/>
          </a:xfrm>
          <a:prstGeom prst="rect">
            <a:avLst/>
          </a:prstGeom>
        </p:spPr>
      </p:pic>
      <p:sp>
        <p:nvSpPr>
          <p:cNvPr id="7" name="Text 4"/>
          <p:cNvSpPr/>
          <p:nvPr/>
        </p:nvSpPr>
        <p:spPr>
          <a:xfrm>
            <a:off x="1325880" y="1572768"/>
            <a:ext cx="3108960" cy="411480"/>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社内承認は「一連の流れ」で</a:t>
            </a:r>
            <a:endParaRPr lang="en-US" sz="1450" dirty="0"/>
          </a:p>
        </p:txBody>
      </p:sp>
      <p:sp>
        <p:nvSpPr>
          <p:cNvPr id="8" name="Text 5"/>
          <p:cNvSpPr/>
          <p:nvPr/>
        </p:nvSpPr>
        <p:spPr>
          <a:xfrm>
            <a:off x="676656" y="2121408"/>
            <a:ext cx="3703320" cy="2103120"/>
          </a:xfrm>
          <a:prstGeom prst="rect">
            <a:avLst/>
          </a:prstGeom>
          <a:noFill/>
          <a:ln/>
        </p:spPr>
        <p:txBody>
          <a:bodyPr wrap="square" lIns="0" tIns="0" rIns="0" bIns="0" rtlCol="0" anchor="t"/>
          <a:lstStyle/>
          <a:p>
            <a:pPr marL="177800" indent="-177800">
              <a:lnSpc>
                <a:spcPct val="104000"/>
              </a:lnSpc>
              <a:spcAft>
                <a:spcPts val="800"/>
              </a:spcAft>
              <a:buSzPct val="100000"/>
              <a:buChar char="•"/>
            </a:pPr>
            <a:r>
              <a:rPr lang="en-US" sz="1350" dirty="0">
                <a:solidFill>
                  <a:srgbClr val="263238"/>
                </a:solidFill>
                <a:latin typeface="Meiryo" pitchFamily="34" charset="0"/>
                <a:ea typeface="Meiryo" pitchFamily="34" charset="-122"/>
                <a:cs typeface="Meiryo" pitchFamily="34" charset="-120"/>
              </a:rPr>
              <a:t>稟議 → 締結 → 発注 → 検収 → 支払 → 台帳登録</a:t>
            </a:r>
            <a:endParaRPr lang="en-US" sz="1350" dirty="0"/>
          </a:p>
          <a:p>
            <a:pPr marL="177800" indent="-177800">
              <a:lnSpc>
                <a:spcPct val="104000"/>
              </a:lnSpc>
              <a:spcAft>
                <a:spcPts val="800"/>
              </a:spcAft>
              <a:buSzPct val="100000"/>
              <a:buChar char="•"/>
            </a:pPr>
            <a:r>
              <a:rPr lang="en-US" sz="1350" dirty="0">
                <a:solidFill>
                  <a:srgbClr val="263238"/>
                </a:solidFill>
                <a:latin typeface="Meiryo" pitchFamily="34" charset="0"/>
                <a:ea typeface="Meiryo" pitchFamily="34" charset="-122"/>
                <a:cs typeface="Meiryo" pitchFamily="34" charset="-120"/>
              </a:rPr>
              <a:t>稟議が未了でも、対外的に契約問題が生じ得る</a:t>
            </a:r>
            <a:endParaRPr lang="en-US" sz="1350" dirty="0"/>
          </a:p>
          <a:p>
            <a:pPr marL="177800" indent="-177800">
              <a:lnSpc>
                <a:spcPct val="104000"/>
              </a:lnSpc>
              <a:spcAft>
                <a:spcPts val="800"/>
              </a:spcAft>
              <a:buSzPct val="100000"/>
              <a:buChar char="•"/>
            </a:pPr>
            <a:r>
              <a:rPr lang="en-US" sz="1350" dirty="0">
                <a:solidFill>
                  <a:srgbClr val="263238"/>
                </a:solidFill>
                <a:latin typeface="Meiryo" pitchFamily="34" charset="0"/>
                <a:ea typeface="Meiryo" pitchFamily="34" charset="-122"/>
                <a:cs typeface="Meiryo" pitchFamily="34" charset="-120"/>
              </a:rPr>
              <a:t>稟議が通っていても、対外的に有効な締結権限・方法は別に必要</a:t>
            </a:r>
            <a:endParaRPr lang="en-US" sz="1350" dirty="0"/>
          </a:p>
          <a:p>
            <a:pPr marL="177800" indent="-177800">
              <a:lnSpc>
                <a:spcPct val="104000"/>
              </a:lnSpc>
              <a:spcAft>
                <a:spcPts val="800"/>
              </a:spcAft>
              <a:buSzPct val="100000"/>
              <a:buChar char="•"/>
            </a:pPr>
            <a:r>
              <a:rPr lang="en-US" sz="1350" dirty="0">
                <a:solidFill>
                  <a:srgbClr val="263238"/>
                </a:solidFill>
                <a:latin typeface="Meiryo" pitchFamily="34" charset="0"/>
                <a:ea typeface="Meiryo" pitchFamily="34" charset="-122"/>
                <a:cs typeface="Meiryo" pitchFamily="34" charset="-120"/>
              </a:rPr>
              <a:t>「稟議済みだから誰が署名してもよい」は誤り</a:t>
            </a:r>
            <a:endParaRPr lang="en-US" sz="1350" dirty="0"/>
          </a:p>
        </p:txBody>
      </p:sp>
      <p:sp>
        <p:nvSpPr>
          <p:cNvPr id="9" name="Shape 6"/>
          <p:cNvSpPr/>
          <p:nvPr/>
        </p:nvSpPr>
        <p:spPr>
          <a:xfrm>
            <a:off x="4754880" y="1325880"/>
            <a:ext cx="3931920" cy="2971800"/>
          </a:xfrm>
          <a:prstGeom prst="roundRect">
            <a:avLst>
              <a:gd name="adj" fmla="val 2462"/>
            </a:avLst>
          </a:prstGeom>
          <a:solidFill>
            <a:srgbClr val="F6EFD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10" name="Shape 7"/>
          <p:cNvSpPr/>
          <p:nvPr/>
        </p:nvSpPr>
        <p:spPr>
          <a:xfrm>
            <a:off x="4974336" y="1517904"/>
            <a:ext cx="512064" cy="512064"/>
          </a:xfrm>
          <a:prstGeom prst="ellipse">
            <a:avLst/>
          </a:prstGeom>
          <a:solidFill>
            <a:srgbClr val="B58A3A"/>
          </a:solidFill>
          <a:ln/>
        </p:spPr>
      </p:sp>
      <p:pic>
        <p:nvPicPr>
          <p:cNvPr id="11" name="Image 1" descr="preencoded.png">    </p:cNvPr>
          <p:cNvPicPr>
            <a:picLocks noChangeAspect="1"/>
          </p:cNvPicPr>
          <p:nvPr/>
        </p:nvPicPr>
        <p:blipFill>
          <a:blip r:embed="rId2"/>
          <a:stretch>
            <a:fillRect/>
          </a:stretch>
        </p:blipFill>
        <p:spPr>
          <a:xfrm>
            <a:off x="5107473" y="1651041"/>
            <a:ext cx="245791" cy="245791"/>
          </a:xfrm>
          <a:prstGeom prst="rect">
            <a:avLst/>
          </a:prstGeom>
        </p:spPr>
      </p:pic>
      <p:sp>
        <p:nvSpPr>
          <p:cNvPr id="12" name="Text 8"/>
          <p:cNvSpPr/>
          <p:nvPr/>
        </p:nvSpPr>
        <p:spPr>
          <a:xfrm>
            <a:off x="5623560" y="1572768"/>
            <a:ext cx="2926080" cy="411480"/>
          </a:xfrm>
          <a:prstGeom prst="rect">
            <a:avLst/>
          </a:prstGeom>
          <a:noFill/>
          <a:ln/>
        </p:spPr>
        <p:txBody>
          <a:bodyPr wrap="square" lIns="0" tIns="0" rIns="0" bIns="0" rtlCol="0" anchor="ctr"/>
          <a:lstStyle/>
          <a:p>
            <a:pPr indent="0" marL="0">
              <a:buNone/>
            </a:pPr>
            <a:r>
              <a:rPr lang="en-US" sz="1400" b="1" dirty="0">
                <a:solidFill>
                  <a:srgbClr val="8A6A26"/>
                </a:solidFill>
                <a:latin typeface="Meiryo" pitchFamily="34" charset="0"/>
                <a:ea typeface="Meiryo" pitchFamily="34" charset="-122"/>
                <a:cs typeface="Meiryo" pitchFamily="34" charset="-120"/>
              </a:rPr>
              <a:t>取締役会決議が問題になり得る例</a:t>
            </a:r>
            <a:endParaRPr lang="en-US" sz="1400" dirty="0"/>
          </a:p>
        </p:txBody>
      </p:sp>
      <p:sp>
        <p:nvSpPr>
          <p:cNvPr id="13" name="Text 9"/>
          <p:cNvSpPr/>
          <p:nvPr/>
        </p:nvSpPr>
        <p:spPr>
          <a:xfrm>
            <a:off x="4974336" y="2121408"/>
            <a:ext cx="3657600" cy="1554480"/>
          </a:xfrm>
          <a:prstGeom prst="rect">
            <a:avLst/>
          </a:prstGeom>
          <a:noFill/>
          <a:ln/>
        </p:spPr>
        <p:txBody>
          <a:bodyPr wrap="square" lIns="0" tIns="0" rIns="0" bIns="0" rtlCol="0" anchor="t"/>
          <a:lstStyle/>
          <a:p>
            <a:pPr marL="177800" indent="-177800">
              <a:lnSpc>
                <a:spcPct val="104000"/>
              </a:lnSpc>
              <a:spcAft>
                <a:spcPts val="800"/>
              </a:spcAft>
              <a:buSzPct val="100000"/>
              <a:buChar char="•"/>
            </a:pPr>
            <a:r>
              <a:rPr lang="en-US" sz="1350" dirty="0">
                <a:solidFill>
                  <a:srgbClr val="263238"/>
                </a:solidFill>
                <a:latin typeface="Meiryo" pitchFamily="34" charset="0"/>
                <a:ea typeface="Meiryo" pitchFamily="34" charset="-122"/>
                <a:cs typeface="Meiryo" pitchFamily="34" charset="-120"/>
              </a:rPr>
              <a:t>重要な財産の処分・譲受け</a:t>
            </a:r>
            <a:endParaRPr lang="en-US" sz="1350" dirty="0"/>
          </a:p>
          <a:p>
            <a:pPr marL="177800" indent="-177800">
              <a:lnSpc>
                <a:spcPct val="104000"/>
              </a:lnSpc>
              <a:spcAft>
                <a:spcPts val="800"/>
              </a:spcAft>
              <a:buSzPct val="100000"/>
              <a:buChar char="•"/>
            </a:pPr>
            <a:r>
              <a:rPr lang="en-US" sz="1350" dirty="0">
                <a:solidFill>
                  <a:srgbClr val="263238"/>
                </a:solidFill>
                <a:latin typeface="Meiryo" pitchFamily="34" charset="0"/>
                <a:ea typeface="Meiryo" pitchFamily="34" charset="-122"/>
                <a:cs typeface="Meiryo" pitchFamily="34" charset="-120"/>
              </a:rPr>
              <a:t>多額の借財</a:t>
            </a:r>
            <a:endParaRPr lang="en-US" sz="1350" dirty="0"/>
          </a:p>
          <a:p>
            <a:pPr marL="177800" indent="-177800">
              <a:lnSpc>
                <a:spcPct val="104000"/>
              </a:lnSpc>
              <a:spcAft>
                <a:spcPts val="800"/>
              </a:spcAft>
              <a:buSzPct val="100000"/>
              <a:buChar char="•"/>
            </a:pPr>
            <a:r>
              <a:rPr lang="en-US" sz="1350" dirty="0">
                <a:solidFill>
                  <a:srgbClr val="263238"/>
                </a:solidFill>
                <a:latin typeface="Meiryo" pitchFamily="34" charset="0"/>
                <a:ea typeface="Meiryo" pitchFamily="34" charset="-122"/>
                <a:cs typeface="Meiryo" pitchFamily="34" charset="-120"/>
              </a:rPr>
              <a:t>重要な使用人の選任・解任</a:t>
            </a:r>
            <a:endParaRPr lang="en-US" sz="1350" dirty="0"/>
          </a:p>
          <a:p>
            <a:pPr marL="177800" indent="-177800">
              <a:lnSpc>
                <a:spcPct val="104000"/>
              </a:lnSpc>
              <a:spcAft>
                <a:spcPts val="800"/>
              </a:spcAft>
              <a:buSzPct val="100000"/>
              <a:buChar char="•"/>
            </a:pPr>
            <a:r>
              <a:rPr lang="en-US" sz="1350" dirty="0">
                <a:solidFill>
                  <a:srgbClr val="263238"/>
                </a:solidFill>
                <a:latin typeface="Meiryo" pitchFamily="34" charset="0"/>
                <a:ea typeface="Meiryo" pitchFamily="34" charset="-122"/>
                <a:cs typeface="Meiryo" pitchFamily="34" charset="-120"/>
              </a:rPr>
              <a:t>支店その他重要な組織の設置・変更・廃止</a:t>
            </a:r>
            <a:endParaRPr lang="en-US" sz="1350" dirty="0"/>
          </a:p>
        </p:txBody>
      </p:sp>
      <p:sp>
        <p:nvSpPr>
          <p:cNvPr id="14" name="Text 10"/>
          <p:cNvSpPr/>
          <p:nvPr/>
        </p:nvSpPr>
        <p:spPr>
          <a:xfrm>
            <a:off x="4974336" y="3703320"/>
            <a:ext cx="3657600" cy="548640"/>
          </a:xfrm>
          <a:prstGeom prst="rect">
            <a:avLst/>
          </a:prstGeom>
          <a:noFill/>
          <a:ln/>
        </p:spPr>
        <p:txBody>
          <a:bodyPr wrap="square" lIns="0" tIns="0" rIns="0" bIns="0" rtlCol="0" anchor="t"/>
          <a:lstStyle/>
          <a:p>
            <a:pPr indent="0" marL="0">
              <a:buNone/>
            </a:pPr>
            <a:r>
              <a:rPr lang="en-US" sz="1100" i="1" dirty="0">
                <a:solidFill>
                  <a:srgbClr val="5C6B78"/>
                </a:solidFill>
                <a:latin typeface="Meiryo" pitchFamily="34" charset="0"/>
                <a:ea typeface="Meiryo" pitchFamily="34" charset="-122"/>
                <a:cs typeface="Meiryo" pitchFamily="34" charset="-120"/>
              </a:rPr>
              <a:t>会社法362条4項。該当性・要否は自社の付議基準と法務で確認（現場判断しない）。</a:t>
            </a:r>
            <a:endParaRPr lang="en-US" sz="1100" dirty="0"/>
          </a:p>
        </p:txBody>
      </p:sp>
      <p:sp>
        <p:nvSpPr>
          <p:cNvPr id="15" name="Text 11"/>
          <p:cNvSpPr/>
          <p:nvPr/>
        </p:nvSpPr>
        <p:spPr>
          <a:xfrm>
            <a:off x="457200" y="4828032"/>
            <a:ext cx="2743200" cy="274320"/>
          </a:xfrm>
          <a:prstGeom prst="rect">
            <a:avLst/>
          </a:prstGeom>
          <a:noFill/>
          <a:ln/>
        </p:spPr>
        <p:txBody>
          <a:bodyPr wrap="square"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16" name="Text 12"/>
          <p:cNvSpPr/>
          <p:nvPr/>
        </p:nvSpPr>
        <p:spPr>
          <a:xfrm>
            <a:off x="5029200" y="4828032"/>
            <a:ext cx="3657600" cy="274320"/>
          </a:xfrm>
          <a:prstGeom prst="rect">
            <a:avLst/>
          </a:prstGeom>
          <a:noFill/>
          <a:ln/>
        </p:spPr>
        <p:txBody>
          <a:bodyPr wrap="square" rtlCol="0" anchor="ctr"/>
          <a:lstStyle/>
          <a:p>
            <a:pPr algn="r" indent="0" marL="0">
              <a:buNone/>
            </a:pPr>
            <a:r>
              <a:rPr lang="en-US" sz="900" dirty="0">
                <a:solidFill>
                  <a:srgbClr val="8A98A4"/>
                </a:solidFill>
                <a:latin typeface="Meiryo" pitchFamily="34" charset="0"/>
                <a:ea typeface="Meiryo" pitchFamily="34" charset="-122"/>
                <a:cs typeface="Meiryo" pitchFamily="34" charset="-120"/>
              </a:rPr>
              <a:t>法務・総務のための社内研修資料20選　第19回　｜　9</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COUNTERPARTY</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ctr"/>
          <a:lstStyle/>
          <a:p>
            <a:pPr indent="0" marL="0">
              <a:buNone/>
            </a:pPr>
            <a:r>
              <a:rPr lang="en-US" sz="2700" b="1" dirty="0">
                <a:solidFill>
                  <a:srgbClr val="16314F"/>
                </a:solidFill>
                <a:latin typeface="Meiryo" pitchFamily="34" charset="0"/>
                <a:ea typeface="Meiryo" pitchFamily="34" charset="-122"/>
                <a:cs typeface="Meiryo" pitchFamily="34" charset="-120"/>
              </a:rPr>
              <a:t>相手方側の締結権限</a:t>
            </a:r>
            <a:endParaRPr lang="en-US" sz="2700" dirty="0"/>
          </a:p>
        </p:txBody>
      </p:sp>
      <p:sp>
        <p:nvSpPr>
          <p:cNvPr id="4" name="Shape 2"/>
          <p:cNvSpPr/>
          <p:nvPr/>
        </p:nvSpPr>
        <p:spPr>
          <a:xfrm>
            <a:off x="457200" y="1325880"/>
            <a:ext cx="8229600" cy="713232"/>
          </a:xfrm>
          <a:prstGeom prst="roundRect">
            <a:avLst>
              <a:gd name="adj" fmla="val 10256"/>
            </a:avLst>
          </a:prstGeom>
          <a:solidFill>
            <a:srgbClr val="FAEAE8"/>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5" name="Text 3"/>
          <p:cNvSpPr/>
          <p:nvPr/>
        </p:nvSpPr>
        <p:spPr>
          <a:xfrm>
            <a:off x="731520" y="1325880"/>
            <a:ext cx="7680960" cy="713232"/>
          </a:xfrm>
          <a:prstGeom prst="rect">
            <a:avLst/>
          </a:prstGeom>
          <a:noFill/>
          <a:ln/>
        </p:spPr>
        <p:txBody>
          <a:bodyPr wrap="square" lIns="0" tIns="0" rIns="0" bIns="0" rtlCol="0" anchor="ctr"/>
          <a:lstStyle/>
          <a:p>
            <a:pPr indent="0" marL="0">
              <a:buNone/>
            </a:pPr>
            <a:r>
              <a:rPr lang="en-US" sz="1500" b="1" dirty="0">
                <a:solidFill>
                  <a:srgbClr val="B42318"/>
                </a:solidFill>
                <a:latin typeface="Meiryo" pitchFamily="34" charset="0"/>
                <a:ea typeface="Meiryo" pitchFamily="34" charset="-122"/>
                <a:cs typeface="Meiryo" pitchFamily="34" charset="-120"/>
              </a:rPr>
              <a:t>相手の署名者に権限がなければ、契約の有効性が後で争いになり得ます。</a:t>
            </a:r>
            <a:endParaRPr lang="en-US" sz="1500" dirty="0"/>
          </a:p>
        </p:txBody>
      </p:sp>
      <p:sp>
        <p:nvSpPr>
          <p:cNvPr id="6" name="Shape 4"/>
          <p:cNvSpPr/>
          <p:nvPr/>
        </p:nvSpPr>
        <p:spPr>
          <a:xfrm>
            <a:off x="457200" y="2194560"/>
            <a:ext cx="4069080" cy="585216"/>
          </a:xfrm>
          <a:prstGeom prst="roundRect">
            <a:avLst>
              <a:gd name="adj" fmla="val 12500"/>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7" name="Shape 5"/>
          <p:cNvSpPr/>
          <p:nvPr/>
        </p:nvSpPr>
        <p:spPr>
          <a:xfrm>
            <a:off x="576072" y="2304288"/>
            <a:ext cx="365760" cy="365760"/>
          </a:xfrm>
          <a:prstGeom prst="ellipse">
            <a:avLst/>
          </a:prstGeom>
          <a:solidFill>
            <a:srgbClr val="16314F"/>
          </a:solidFill>
          <a:ln/>
        </p:spPr>
      </p:sp>
      <p:pic>
        <p:nvPicPr>
          <p:cNvPr id="8" name="Image 0" descr="preencoded.png">    </p:cNvPr>
          <p:cNvPicPr>
            <a:picLocks noChangeAspect="1"/>
          </p:cNvPicPr>
          <p:nvPr/>
        </p:nvPicPr>
        <p:blipFill>
          <a:blip r:embed="rId1"/>
          <a:stretch>
            <a:fillRect/>
          </a:stretch>
        </p:blipFill>
        <p:spPr>
          <a:xfrm>
            <a:off x="671170" y="2399386"/>
            <a:ext cx="175565" cy="175565"/>
          </a:xfrm>
          <a:prstGeom prst="rect">
            <a:avLst/>
          </a:prstGeom>
        </p:spPr>
      </p:pic>
      <p:sp>
        <p:nvSpPr>
          <p:cNvPr id="9" name="Text 6"/>
          <p:cNvSpPr/>
          <p:nvPr/>
        </p:nvSpPr>
        <p:spPr>
          <a:xfrm>
            <a:off x="1060704" y="2194560"/>
            <a:ext cx="3337560" cy="585216"/>
          </a:xfrm>
          <a:prstGeom prst="rect">
            <a:avLst/>
          </a:prstGeom>
          <a:noFill/>
          <a:ln/>
        </p:spPr>
        <p:txBody>
          <a:bodyPr wrap="square" lIns="0" tIns="0" rIns="0" bIns="0" rtlCol="0" anchor="ctr"/>
          <a:lstStyle/>
          <a:p>
            <a:pPr indent="0" marL="0">
              <a:buNone/>
            </a:pPr>
            <a:r>
              <a:rPr lang="en-US" sz="1250" dirty="0">
                <a:solidFill>
                  <a:srgbClr val="263238"/>
                </a:solidFill>
                <a:latin typeface="Meiryo" pitchFamily="34" charset="0"/>
                <a:ea typeface="Meiryo" pitchFamily="34" charset="-122"/>
                <a:cs typeface="Meiryo" pitchFamily="34" charset="-120"/>
              </a:rPr>
              <a:t>正式名称・住所・代表者名を確認</a:t>
            </a:r>
            <a:endParaRPr lang="en-US" sz="1250" dirty="0"/>
          </a:p>
        </p:txBody>
      </p:sp>
      <p:sp>
        <p:nvSpPr>
          <p:cNvPr id="10" name="Shape 7"/>
          <p:cNvSpPr/>
          <p:nvPr/>
        </p:nvSpPr>
        <p:spPr>
          <a:xfrm>
            <a:off x="4690872" y="2194560"/>
            <a:ext cx="4069080" cy="585216"/>
          </a:xfrm>
          <a:prstGeom prst="roundRect">
            <a:avLst>
              <a:gd name="adj" fmla="val 12500"/>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11" name="Shape 8"/>
          <p:cNvSpPr/>
          <p:nvPr/>
        </p:nvSpPr>
        <p:spPr>
          <a:xfrm>
            <a:off x="4809744" y="2304288"/>
            <a:ext cx="365760" cy="365760"/>
          </a:xfrm>
          <a:prstGeom prst="ellipse">
            <a:avLst/>
          </a:prstGeom>
          <a:solidFill>
            <a:srgbClr val="16314F"/>
          </a:solidFill>
          <a:ln/>
        </p:spPr>
      </p:sp>
      <p:pic>
        <p:nvPicPr>
          <p:cNvPr id="12" name="Image 1" descr="preencoded.png">    </p:cNvPr>
          <p:cNvPicPr>
            <a:picLocks noChangeAspect="1"/>
          </p:cNvPicPr>
          <p:nvPr/>
        </p:nvPicPr>
        <p:blipFill>
          <a:blip r:embed="rId2"/>
          <a:stretch>
            <a:fillRect/>
          </a:stretch>
        </p:blipFill>
        <p:spPr>
          <a:xfrm>
            <a:off x="4904842" y="2399386"/>
            <a:ext cx="175565" cy="175565"/>
          </a:xfrm>
          <a:prstGeom prst="rect">
            <a:avLst/>
          </a:prstGeom>
        </p:spPr>
      </p:pic>
      <p:sp>
        <p:nvSpPr>
          <p:cNvPr id="13" name="Text 9"/>
          <p:cNvSpPr/>
          <p:nvPr/>
        </p:nvSpPr>
        <p:spPr>
          <a:xfrm>
            <a:off x="5294376" y="2194560"/>
            <a:ext cx="3337560" cy="585216"/>
          </a:xfrm>
          <a:prstGeom prst="rect">
            <a:avLst/>
          </a:prstGeom>
          <a:noFill/>
          <a:ln/>
        </p:spPr>
        <p:txBody>
          <a:bodyPr wrap="square" lIns="0" tIns="0" rIns="0" bIns="0" rtlCol="0" anchor="ctr"/>
          <a:lstStyle/>
          <a:p>
            <a:pPr indent="0" marL="0">
              <a:buNone/>
            </a:pPr>
            <a:r>
              <a:rPr lang="en-US" sz="1250" dirty="0">
                <a:solidFill>
                  <a:srgbClr val="263238"/>
                </a:solidFill>
                <a:latin typeface="Meiryo" pitchFamily="34" charset="0"/>
                <a:ea typeface="Meiryo" pitchFamily="34" charset="-122"/>
                <a:cs typeface="Meiryo" pitchFamily="34" charset="-120"/>
              </a:rPr>
              <a:t>署名者は代表者か／代理人か／担当者か</a:t>
            </a:r>
            <a:endParaRPr lang="en-US" sz="1250" dirty="0"/>
          </a:p>
        </p:txBody>
      </p:sp>
      <p:sp>
        <p:nvSpPr>
          <p:cNvPr id="14" name="Shape 10"/>
          <p:cNvSpPr/>
          <p:nvPr/>
        </p:nvSpPr>
        <p:spPr>
          <a:xfrm>
            <a:off x="457200" y="2907792"/>
            <a:ext cx="4069080" cy="585216"/>
          </a:xfrm>
          <a:prstGeom prst="roundRect">
            <a:avLst>
              <a:gd name="adj" fmla="val 12500"/>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15" name="Shape 11"/>
          <p:cNvSpPr/>
          <p:nvPr/>
        </p:nvSpPr>
        <p:spPr>
          <a:xfrm>
            <a:off x="576072" y="3017520"/>
            <a:ext cx="365760" cy="365760"/>
          </a:xfrm>
          <a:prstGeom prst="ellipse">
            <a:avLst/>
          </a:prstGeom>
          <a:solidFill>
            <a:srgbClr val="16314F"/>
          </a:solidFill>
          <a:ln/>
        </p:spPr>
      </p:sp>
      <p:pic>
        <p:nvPicPr>
          <p:cNvPr id="16" name="Image 2" descr="preencoded.png">    </p:cNvPr>
          <p:cNvPicPr>
            <a:picLocks noChangeAspect="1"/>
          </p:cNvPicPr>
          <p:nvPr/>
        </p:nvPicPr>
        <p:blipFill>
          <a:blip r:embed="rId3"/>
          <a:stretch>
            <a:fillRect/>
          </a:stretch>
        </p:blipFill>
        <p:spPr>
          <a:xfrm>
            <a:off x="671170" y="3112618"/>
            <a:ext cx="175565" cy="175565"/>
          </a:xfrm>
          <a:prstGeom prst="rect">
            <a:avLst/>
          </a:prstGeom>
        </p:spPr>
      </p:pic>
      <p:sp>
        <p:nvSpPr>
          <p:cNvPr id="17" name="Text 12"/>
          <p:cNvSpPr/>
          <p:nvPr/>
        </p:nvSpPr>
        <p:spPr>
          <a:xfrm>
            <a:off x="1060704" y="2907792"/>
            <a:ext cx="3337560" cy="585216"/>
          </a:xfrm>
          <a:prstGeom prst="rect">
            <a:avLst/>
          </a:prstGeom>
          <a:noFill/>
          <a:ln/>
        </p:spPr>
        <p:txBody>
          <a:bodyPr wrap="square" lIns="0" tIns="0" rIns="0" bIns="0" rtlCol="0" anchor="ctr"/>
          <a:lstStyle/>
          <a:p>
            <a:pPr indent="0" marL="0">
              <a:buNone/>
            </a:pPr>
            <a:r>
              <a:rPr lang="en-US" sz="1250" dirty="0">
                <a:solidFill>
                  <a:srgbClr val="263238"/>
                </a:solidFill>
                <a:latin typeface="Meiryo" pitchFamily="34" charset="0"/>
                <a:ea typeface="Meiryo" pitchFamily="34" charset="-122"/>
                <a:cs typeface="Meiryo" pitchFamily="34" charset="-120"/>
              </a:rPr>
              <a:t>代表者でなければ委任状・権限確認資料</a:t>
            </a:r>
            <a:endParaRPr lang="en-US" sz="1250" dirty="0"/>
          </a:p>
        </p:txBody>
      </p:sp>
      <p:sp>
        <p:nvSpPr>
          <p:cNvPr id="18" name="Shape 13"/>
          <p:cNvSpPr/>
          <p:nvPr/>
        </p:nvSpPr>
        <p:spPr>
          <a:xfrm>
            <a:off x="4690872" y="2907792"/>
            <a:ext cx="4069080" cy="585216"/>
          </a:xfrm>
          <a:prstGeom prst="roundRect">
            <a:avLst>
              <a:gd name="adj" fmla="val 12500"/>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19" name="Shape 14"/>
          <p:cNvSpPr/>
          <p:nvPr/>
        </p:nvSpPr>
        <p:spPr>
          <a:xfrm>
            <a:off x="4809744" y="3017520"/>
            <a:ext cx="365760" cy="365760"/>
          </a:xfrm>
          <a:prstGeom prst="ellipse">
            <a:avLst/>
          </a:prstGeom>
          <a:solidFill>
            <a:srgbClr val="16314F"/>
          </a:solidFill>
          <a:ln/>
        </p:spPr>
      </p:sp>
      <p:pic>
        <p:nvPicPr>
          <p:cNvPr id="20" name="Image 3" descr="preencoded.png">    </p:cNvPr>
          <p:cNvPicPr>
            <a:picLocks noChangeAspect="1"/>
          </p:cNvPicPr>
          <p:nvPr/>
        </p:nvPicPr>
        <p:blipFill>
          <a:blip r:embed="rId4"/>
          <a:stretch>
            <a:fillRect/>
          </a:stretch>
        </p:blipFill>
        <p:spPr>
          <a:xfrm>
            <a:off x="4904842" y="3112618"/>
            <a:ext cx="175565" cy="175565"/>
          </a:xfrm>
          <a:prstGeom prst="rect">
            <a:avLst/>
          </a:prstGeom>
        </p:spPr>
      </p:pic>
      <p:sp>
        <p:nvSpPr>
          <p:cNvPr id="21" name="Text 15"/>
          <p:cNvSpPr/>
          <p:nvPr/>
        </p:nvSpPr>
        <p:spPr>
          <a:xfrm>
            <a:off x="5294376" y="2907792"/>
            <a:ext cx="3337560" cy="585216"/>
          </a:xfrm>
          <a:prstGeom prst="rect">
            <a:avLst/>
          </a:prstGeom>
          <a:noFill/>
          <a:ln/>
        </p:spPr>
        <p:txBody>
          <a:bodyPr wrap="square" lIns="0" tIns="0" rIns="0" bIns="0" rtlCol="0" anchor="ctr"/>
          <a:lstStyle/>
          <a:p>
            <a:pPr indent="0" marL="0">
              <a:buNone/>
            </a:pPr>
            <a:r>
              <a:rPr lang="en-US" sz="1250" dirty="0">
                <a:solidFill>
                  <a:srgbClr val="263238"/>
                </a:solidFill>
                <a:latin typeface="Meiryo" pitchFamily="34" charset="0"/>
                <a:ea typeface="Meiryo" pitchFamily="34" charset="-122"/>
                <a:cs typeface="Meiryo" pitchFamily="34" charset="-120"/>
              </a:rPr>
              <a:t>登記事項・印鑑証明・発注権限資料の要否</a:t>
            </a:r>
            <a:endParaRPr lang="en-US" sz="1250" dirty="0"/>
          </a:p>
        </p:txBody>
      </p:sp>
      <p:sp>
        <p:nvSpPr>
          <p:cNvPr id="22" name="Shape 16"/>
          <p:cNvSpPr/>
          <p:nvPr/>
        </p:nvSpPr>
        <p:spPr>
          <a:xfrm>
            <a:off x="457200" y="3621024"/>
            <a:ext cx="4069080" cy="585216"/>
          </a:xfrm>
          <a:prstGeom prst="roundRect">
            <a:avLst>
              <a:gd name="adj" fmla="val 12500"/>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23" name="Shape 17"/>
          <p:cNvSpPr/>
          <p:nvPr/>
        </p:nvSpPr>
        <p:spPr>
          <a:xfrm>
            <a:off x="576072" y="3730752"/>
            <a:ext cx="365760" cy="365760"/>
          </a:xfrm>
          <a:prstGeom prst="ellipse">
            <a:avLst/>
          </a:prstGeom>
          <a:solidFill>
            <a:srgbClr val="16314F"/>
          </a:solidFill>
          <a:ln/>
        </p:spPr>
      </p:sp>
      <p:pic>
        <p:nvPicPr>
          <p:cNvPr id="24" name="Image 4" descr="preencoded.png">    </p:cNvPr>
          <p:cNvPicPr>
            <a:picLocks noChangeAspect="1"/>
          </p:cNvPicPr>
          <p:nvPr/>
        </p:nvPicPr>
        <p:blipFill>
          <a:blip r:embed="rId5"/>
          <a:stretch>
            <a:fillRect/>
          </a:stretch>
        </p:blipFill>
        <p:spPr>
          <a:xfrm>
            <a:off x="671170" y="3825850"/>
            <a:ext cx="175565" cy="175565"/>
          </a:xfrm>
          <a:prstGeom prst="rect">
            <a:avLst/>
          </a:prstGeom>
        </p:spPr>
      </p:pic>
      <p:sp>
        <p:nvSpPr>
          <p:cNvPr id="25" name="Text 18"/>
          <p:cNvSpPr/>
          <p:nvPr/>
        </p:nvSpPr>
        <p:spPr>
          <a:xfrm>
            <a:off x="1060704" y="3621024"/>
            <a:ext cx="3337560" cy="585216"/>
          </a:xfrm>
          <a:prstGeom prst="rect">
            <a:avLst/>
          </a:prstGeom>
          <a:noFill/>
          <a:ln/>
        </p:spPr>
        <p:txBody>
          <a:bodyPr wrap="square" lIns="0" tIns="0" rIns="0" bIns="0" rtlCol="0" anchor="ctr"/>
          <a:lstStyle/>
          <a:p>
            <a:pPr indent="0" marL="0">
              <a:buNone/>
            </a:pPr>
            <a:r>
              <a:rPr lang="en-US" sz="1250" dirty="0">
                <a:solidFill>
                  <a:srgbClr val="263238"/>
                </a:solidFill>
                <a:latin typeface="Meiryo" pitchFamily="34" charset="0"/>
                <a:ea typeface="Meiryo" pitchFamily="34" charset="-122"/>
                <a:cs typeface="Meiryo" pitchFamily="34" charset="-120"/>
              </a:rPr>
              <a:t>電子契約の署名者メールは本人・会社管理か</a:t>
            </a:r>
            <a:endParaRPr lang="en-US" sz="1250" dirty="0"/>
          </a:p>
        </p:txBody>
      </p:sp>
      <p:sp>
        <p:nvSpPr>
          <p:cNvPr id="26" name="Shape 19"/>
          <p:cNvSpPr/>
          <p:nvPr/>
        </p:nvSpPr>
        <p:spPr>
          <a:xfrm>
            <a:off x="4690872" y="3621024"/>
            <a:ext cx="4069080" cy="585216"/>
          </a:xfrm>
          <a:prstGeom prst="roundRect">
            <a:avLst>
              <a:gd name="adj" fmla="val 12500"/>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27" name="Shape 20"/>
          <p:cNvSpPr/>
          <p:nvPr/>
        </p:nvSpPr>
        <p:spPr>
          <a:xfrm>
            <a:off x="4809744" y="3730752"/>
            <a:ext cx="365760" cy="365760"/>
          </a:xfrm>
          <a:prstGeom prst="ellipse">
            <a:avLst/>
          </a:prstGeom>
          <a:solidFill>
            <a:srgbClr val="16314F"/>
          </a:solidFill>
          <a:ln/>
        </p:spPr>
      </p:sp>
      <p:pic>
        <p:nvPicPr>
          <p:cNvPr id="28" name="Image 5" descr="preencoded.png">    </p:cNvPr>
          <p:cNvPicPr>
            <a:picLocks noChangeAspect="1"/>
          </p:cNvPicPr>
          <p:nvPr/>
        </p:nvPicPr>
        <p:blipFill>
          <a:blip r:embed="rId6"/>
          <a:stretch>
            <a:fillRect/>
          </a:stretch>
        </p:blipFill>
        <p:spPr>
          <a:xfrm>
            <a:off x="4904842" y="3825850"/>
            <a:ext cx="175565" cy="175565"/>
          </a:xfrm>
          <a:prstGeom prst="rect">
            <a:avLst/>
          </a:prstGeom>
        </p:spPr>
      </p:pic>
      <p:sp>
        <p:nvSpPr>
          <p:cNvPr id="29" name="Text 21"/>
          <p:cNvSpPr/>
          <p:nvPr/>
        </p:nvSpPr>
        <p:spPr>
          <a:xfrm>
            <a:off x="5294376" y="3621024"/>
            <a:ext cx="3337560" cy="585216"/>
          </a:xfrm>
          <a:prstGeom prst="rect">
            <a:avLst/>
          </a:prstGeom>
          <a:noFill/>
          <a:ln/>
        </p:spPr>
        <p:txBody>
          <a:bodyPr wrap="square" lIns="0" tIns="0" rIns="0" bIns="0" rtlCol="0" anchor="ctr"/>
          <a:lstStyle/>
          <a:p>
            <a:pPr indent="0" marL="0">
              <a:buNone/>
            </a:pPr>
            <a:r>
              <a:rPr lang="en-US" sz="1250" dirty="0">
                <a:solidFill>
                  <a:srgbClr val="263238"/>
                </a:solidFill>
                <a:latin typeface="Meiryo" pitchFamily="34" charset="0"/>
                <a:ea typeface="Meiryo" pitchFamily="34" charset="-122"/>
                <a:cs typeface="Meiryo" pitchFamily="34" charset="-120"/>
              </a:rPr>
              <a:t>疑義があれば法務へ（表見代理・無権代理の論点）</a:t>
            </a:r>
            <a:endParaRPr lang="en-US" sz="1250" dirty="0"/>
          </a:p>
        </p:txBody>
      </p:sp>
      <p:sp>
        <p:nvSpPr>
          <p:cNvPr id="30" name="Text 22"/>
          <p:cNvSpPr/>
          <p:nvPr/>
        </p:nvSpPr>
        <p:spPr>
          <a:xfrm>
            <a:off x="457200" y="4828032"/>
            <a:ext cx="2743200" cy="274320"/>
          </a:xfrm>
          <a:prstGeom prst="rect">
            <a:avLst/>
          </a:prstGeom>
          <a:noFill/>
          <a:ln/>
        </p:spPr>
        <p:txBody>
          <a:bodyPr wrap="square"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31" name="Text 23"/>
          <p:cNvSpPr/>
          <p:nvPr/>
        </p:nvSpPr>
        <p:spPr>
          <a:xfrm>
            <a:off x="5029200" y="4828032"/>
            <a:ext cx="3657600" cy="274320"/>
          </a:xfrm>
          <a:prstGeom prst="rect">
            <a:avLst/>
          </a:prstGeom>
          <a:noFill/>
          <a:ln/>
        </p:spPr>
        <p:txBody>
          <a:bodyPr wrap="square" rtlCol="0" anchor="ctr"/>
          <a:lstStyle/>
          <a:p>
            <a:pPr algn="r" indent="0" marL="0">
              <a:buNone/>
            </a:pPr>
            <a:r>
              <a:rPr lang="en-US" sz="900" dirty="0">
                <a:solidFill>
                  <a:srgbClr val="8A98A4"/>
                </a:solidFill>
                <a:latin typeface="Meiryo" pitchFamily="34" charset="0"/>
                <a:ea typeface="Meiryo" pitchFamily="34" charset="-122"/>
                <a:cs typeface="Meiryo" pitchFamily="34" charset="-120"/>
              </a:rPr>
              <a:t>法務・総務のための社内研修資料20選　第19回　｜　10</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WHO CAN SIGN</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ctr"/>
          <a:lstStyle/>
          <a:p>
            <a:pPr indent="0" marL="0">
              <a:buNone/>
            </a:pPr>
            <a:r>
              <a:rPr lang="en-US" sz="2700" b="1" dirty="0">
                <a:solidFill>
                  <a:srgbClr val="16314F"/>
                </a:solidFill>
                <a:latin typeface="Meiryo" pitchFamily="34" charset="0"/>
                <a:ea typeface="Meiryo" pitchFamily="34" charset="-122"/>
                <a:cs typeface="Meiryo" pitchFamily="34" charset="-120"/>
              </a:rPr>
              <a:t>代表者・代理人・担当者の違い</a:t>
            </a:r>
            <a:endParaRPr lang="en-US" sz="2700" dirty="0"/>
          </a:p>
        </p:txBody>
      </p:sp>
      <p:graphicFrame>
        <p:nvGraphicFramePr>
          <p:cNvPr id="13" name="Table 0"/>
          <p:cNvGraphicFramePr>
            <a:graphicFrameLocks noGrp="1"/>
          </p:cNvGraphicFramePr>
          <p:nvPr>
            <p:extLst>
              <p:ext uri="{D42A27DB-BD31-4B8C-83A1-F6EECF244321}">
                <p14:modId xmlns:p14="http://schemas.microsoft.com/office/powerpoint/2010/main" val="1579011935"/>
              </p:ext>
            </p:extLst>
          </p:nvPr>
        </p:nvGraphicFramePr>
        <p:xfrm>
          <a:off x="457200" y="1371600"/>
          <a:ext cx="8229600" cy="914400"/>
        </p:xfrm>
        <a:graphic>
          <a:graphicData uri="http://schemas.openxmlformats.org/drawingml/2006/table">
            <a:tbl>
              <a:tblPr/>
              <a:tblGrid>
                <a:gridCol w="2286000"/>
                <a:gridCol w="3291840"/>
                <a:gridCol w="2651760"/>
              </a:tblGrid>
              <a:tr h="384048">
                <a:tc>
                  <a:txBody>
                    <a:bodyPr/>
                    <a:lstStyle/>
                    <a:p>
                      <a:pPr indent="0" marL="0">
                        <a:buNone/>
                      </a:pPr>
                      <a:r>
                        <a:rPr lang="en-US" sz="1250" b="1" dirty="0">
                          <a:solidFill>
                            <a:srgbClr val="FFFFFF"/>
                          </a:solidFill>
                          <a:latin typeface="Meiryo" pitchFamily="34" charset="0"/>
                          <a:ea typeface="Meiryo" pitchFamily="34" charset="-122"/>
                          <a:cs typeface="Meiryo" pitchFamily="34" charset="-120"/>
                        </a:rPr>
                        <a:t>立場</a:t>
                      </a:r>
                      <a:endParaRPr lang="en-US" sz="125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16314F"/>
                    </a:solidFill>
                  </a:tcPr>
                </a:tc>
                <a:tc>
                  <a:txBody>
                    <a:bodyPr/>
                    <a:lstStyle/>
                    <a:p>
                      <a:pPr indent="0" marL="0">
                        <a:buNone/>
                      </a:pPr>
                      <a:r>
                        <a:rPr lang="en-US" sz="1250" b="1" dirty="0">
                          <a:solidFill>
                            <a:srgbClr val="FFFFFF"/>
                          </a:solidFill>
                          <a:latin typeface="Meiryo" pitchFamily="34" charset="0"/>
                          <a:ea typeface="Meiryo" pitchFamily="34" charset="-122"/>
                          <a:cs typeface="Meiryo" pitchFamily="34" charset="-120"/>
                        </a:rPr>
                        <a:t>契約締結の権限</a:t>
                      </a:r>
                      <a:endParaRPr lang="en-US" sz="125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16314F"/>
                    </a:solidFill>
                  </a:tcPr>
                </a:tc>
                <a:tc>
                  <a:txBody>
                    <a:bodyPr/>
                    <a:lstStyle/>
                    <a:p>
                      <a:pPr indent="0" marL="0">
                        <a:buNone/>
                      </a:pPr>
                      <a:r>
                        <a:rPr lang="en-US" sz="1250" b="1" dirty="0">
                          <a:solidFill>
                            <a:srgbClr val="FFFFFF"/>
                          </a:solidFill>
                          <a:latin typeface="Meiryo" pitchFamily="34" charset="0"/>
                          <a:ea typeface="Meiryo" pitchFamily="34" charset="-122"/>
                          <a:cs typeface="Meiryo" pitchFamily="34" charset="-120"/>
                        </a:rPr>
                        <a:t>確認すべき資料</a:t>
                      </a:r>
                      <a:endParaRPr lang="en-US" sz="125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16314F"/>
                    </a:solidFill>
                  </a:tcPr>
                </a:tc>
              </a:tr>
              <a:tr h="566928">
                <a:tc>
                  <a:txBody>
                    <a:bodyPr/>
                    <a:lstStyle/>
                    <a:p>
                      <a:pPr indent="0" marL="0">
                        <a:buNone/>
                      </a:pPr>
                      <a:r>
                        <a:rPr lang="en-US" sz="1250" b="1" dirty="0">
                          <a:solidFill>
                            <a:srgbClr val="263238"/>
                          </a:solidFill>
                          <a:latin typeface="Meiryo" pitchFamily="34" charset="0"/>
                          <a:ea typeface="Meiryo" pitchFamily="34" charset="-122"/>
                          <a:cs typeface="Meiryo" pitchFamily="34" charset="-120"/>
                        </a:rPr>
                        <a:t>代表取締役</a:t>
                      </a:r>
                      <a:endParaRPr lang="en-US" sz="125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FFFFF"/>
                    </a:solidFill>
                  </a:tcPr>
                </a:tc>
                <a:tc>
                  <a:txBody>
                    <a:bodyPr/>
                    <a:lstStyle/>
                    <a:p>
                      <a:pPr indent="0" marL="0">
                        <a:buNone/>
                      </a:pPr>
                      <a:r>
                        <a:rPr lang="en-US" sz="1250" dirty="0">
                          <a:solidFill>
                            <a:srgbClr val="2F6B4F"/>
                          </a:solidFill>
                          <a:latin typeface="Meiryo" pitchFamily="34" charset="0"/>
                          <a:ea typeface="Meiryo" pitchFamily="34" charset="-122"/>
                          <a:cs typeface="Meiryo" pitchFamily="34" charset="-120"/>
                        </a:rPr>
                        <a:t>会社を代表して締結できるのが基本</a:t>
                      </a:r>
                      <a:endParaRPr lang="en-US" sz="125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FFFFF"/>
                    </a:solidFill>
                  </a:tcPr>
                </a:tc>
                <a:tc>
                  <a:txBody>
                    <a:bodyPr/>
                    <a:lstStyle/>
                    <a:p>
                      <a:pPr indent="0" marL="0">
                        <a:buNone/>
                      </a:pPr>
                      <a:r>
                        <a:rPr lang="en-US" sz="1250" dirty="0">
                          <a:solidFill>
                            <a:srgbClr val="263238"/>
                          </a:solidFill>
                          <a:latin typeface="Meiryo" pitchFamily="34" charset="0"/>
                          <a:ea typeface="Meiryo" pitchFamily="34" charset="-122"/>
                          <a:cs typeface="Meiryo" pitchFamily="34" charset="-120"/>
                        </a:rPr>
                        <a:t>登記事項証明書・代表印／印鑑証明</a:t>
                      </a:r>
                      <a:endParaRPr lang="en-US" sz="125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FFFFF"/>
                    </a:solidFill>
                  </a:tcPr>
                </a:tc>
              </a:tr>
              <a:tr h="566928">
                <a:tc>
                  <a:txBody>
                    <a:bodyPr/>
                    <a:lstStyle/>
                    <a:p>
                      <a:pPr indent="0" marL="0">
                        <a:buNone/>
                      </a:pPr>
                      <a:r>
                        <a:rPr lang="en-US" sz="1250" b="1" dirty="0">
                          <a:solidFill>
                            <a:srgbClr val="263238"/>
                          </a:solidFill>
                          <a:latin typeface="Meiryo" pitchFamily="34" charset="0"/>
                          <a:ea typeface="Meiryo" pitchFamily="34" charset="-122"/>
                          <a:cs typeface="Meiryo" pitchFamily="34" charset="-120"/>
                        </a:rPr>
                        <a:t>取締役・部長・支店長</a:t>
                      </a:r>
                      <a:endParaRPr lang="en-US" sz="125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1F4F8"/>
                    </a:solidFill>
                  </a:tcPr>
                </a:tc>
                <a:tc>
                  <a:txBody>
                    <a:bodyPr/>
                    <a:lstStyle/>
                    <a:p>
                      <a:pPr indent="0" marL="0">
                        <a:buNone/>
                      </a:pPr>
                      <a:r>
                        <a:rPr lang="en-US" sz="1250" dirty="0">
                          <a:solidFill>
                            <a:srgbClr val="263238"/>
                          </a:solidFill>
                          <a:latin typeface="Meiryo" pitchFamily="34" charset="0"/>
                          <a:ea typeface="Meiryo" pitchFamily="34" charset="-122"/>
                          <a:cs typeface="Meiryo" pitchFamily="34" charset="-120"/>
                        </a:rPr>
                        <a:t>肩書だけでは当然には締結できない</a:t>
                      </a:r>
                      <a:endParaRPr lang="en-US" sz="125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1F4F8"/>
                    </a:solidFill>
                  </a:tcPr>
                </a:tc>
                <a:tc>
                  <a:txBody>
                    <a:bodyPr/>
                    <a:lstStyle/>
                    <a:p>
                      <a:pPr indent="0" marL="0">
                        <a:buNone/>
                      </a:pPr>
                      <a:r>
                        <a:rPr lang="en-US" sz="1250" dirty="0">
                          <a:solidFill>
                            <a:srgbClr val="263238"/>
                          </a:solidFill>
                          <a:latin typeface="Meiryo" pitchFamily="34" charset="0"/>
                          <a:ea typeface="Meiryo" pitchFamily="34" charset="-122"/>
                          <a:cs typeface="Meiryo" pitchFamily="34" charset="-120"/>
                        </a:rPr>
                        <a:t>職務権限規程・委任状・社内決裁</a:t>
                      </a:r>
                      <a:endParaRPr lang="en-US" sz="125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1F4F8"/>
                    </a:solidFill>
                  </a:tcPr>
                </a:tc>
              </a:tr>
              <a:tr h="566928">
                <a:tc>
                  <a:txBody>
                    <a:bodyPr/>
                    <a:lstStyle/>
                    <a:p>
                      <a:pPr indent="0" marL="0">
                        <a:buNone/>
                      </a:pPr>
                      <a:r>
                        <a:rPr lang="en-US" sz="1250" b="1" dirty="0">
                          <a:solidFill>
                            <a:srgbClr val="263238"/>
                          </a:solidFill>
                          <a:latin typeface="Meiryo" pitchFamily="34" charset="0"/>
                          <a:ea typeface="Meiryo" pitchFamily="34" charset="-122"/>
                          <a:cs typeface="Meiryo" pitchFamily="34" charset="-120"/>
                        </a:rPr>
                        <a:t>営業・購買担当者</a:t>
                      </a:r>
                      <a:endParaRPr lang="en-US" sz="125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FFFFF"/>
                    </a:solidFill>
                  </a:tcPr>
                </a:tc>
                <a:tc>
                  <a:txBody>
                    <a:bodyPr/>
                    <a:lstStyle/>
                    <a:p>
                      <a:pPr indent="0" marL="0">
                        <a:buNone/>
                      </a:pPr>
                      <a:r>
                        <a:rPr lang="en-US" sz="1250" dirty="0">
                          <a:solidFill>
                            <a:srgbClr val="263238"/>
                          </a:solidFill>
                          <a:latin typeface="Meiryo" pitchFamily="34" charset="0"/>
                          <a:ea typeface="Meiryo" pitchFamily="34" charset="-122"/>
                          <a:cs typeface="Meiryo" pitchFamily="34" charset="-120"/>
                        </a:rPr>
                        <a:t>委任・授権の範囲でのみ可能</a:t>
                      </a:r>
                      <a:endParaRPr lang="en-US" sz="125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FFFFF"/>
                    </a:solidFill>
                  </a:tcPr>
                </a:tc>
                <a:tc>
                  <a:txBody>
                    <a:bodyPr/>
                    <a:lstStyle/>
                    <a:p>
                      <a:pPr indent="0" marL="0">
                        <a:buNone/>
                      </a:pPr>
                      <a:r>
                        <a:rPr lang="en-US" sz="1250" dirty="0">
                          <a:solidFill>
                            <a:srgbClr val="263238"/>
                          </a:solidFill>
                          <a:latin typeface="Meiryo" pitchFamily="34" charset="0"/>
                          <a:ea typeface="Meiryo" pitchFamily="34" charset="-122"/>
                          <a:cs typeface="Meiryo" pitchFamily="34" charset="-120"/>
                        </a:rPr>
                        <a:t>委任状・発注権限資料・会社の正式回答</a:t>
                      </a:r>
                      <a:endParaRPr lang="en-US" sz="125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FFFFF"/>
                    </a:solidFill>
                  </a:tcPr>
                </a:tc>
              </a:tr>
              <a:tr h="566928">
                <a:tc>
                  <a:txBody>
                    <a:bodyPr/>
                    <a:lstStyle/>
                    <a:p>
                      <a:pPr indent="0" marL="0">
                        <a:buNone/>
                      </a:pPr>
                      <a:r>
                        <a:rPr lang="en-US" sz="1250" b="1" dirty="0">
                          <a:solidFill>
                            <a:srgbClr val="263238"/>
                          </a:solidFill>
                          <a:latin typeface="Meiryo" pitchFamily="34" charset="0"/>
                          <a:ea typeface="Meiryo" pitchFamily="34" charset="-122"/>
                          <a:cs typeface="Meiryo" pitchFamily="34" charset="-120"/>
                        </a:rPr>
                        <a:t>代理人（外部含む）</a:t>
                      </a:r>
                      <a:endParaRPr lang="en-US" sz="125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1F4F8"/>
                    </a:solidFill>
                  </a:tcPr>
                </a:tc>
                <a:tc>
                  <a:txBody>
                    <a:bodyPr/>
                    <a:lstStyle/>
                    <a:p>
                      <a:pPr indent="0" marL="0">
                        <a:buNone/>
                      </a:pPr>
                      <a:r>
                        <a:rPr lang="en-US" sz="1250" dirty="0">
                          <a:solidFill>
                            <a:srgbClr val="263238"/>
                          </a:solidFill>
                          <a:latin typeface="Meiryo" pitchFamily="34" charset="0"/>
                          <a:ea typeface="Meiryo" pitchFamily="34" charset="-122"/>
                          <a:cs typeface="Meiryo" pitchFamily="34" charset="-120"/>
                        </a:rPr>
                        <a:t>代理権の範囲で可能</a:t>
                      </a:r>
                      <a:endParaRPr lang="en-US" sz="125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1F4F8"/>
                    </a:solidFill>
                  </a:tcPr>
                </a:tc>
                <a:tc>
                  <a:txBody>
                    <a:bodyPr/>
                    <a:lstStyle/>
                    <a:p>
                      <a:pPr indent="0" marL="0">
                        <a:buNone/>
                      </a:pPr>
                      <a:r>
                        <a:rPr lang="en-US" sz="1250" dirty="0">
                          <a:solidFill>
                            <a:srgbClr val="263238"/>
                          </a:solidFill>
                          <a:latin typeface="Meiryo" pitchFamily="34" charset="0"/>
                          <a:ea typeface="Meiryo" pitchFamily="34" charset="-122"/>
                          <a:cs typeface="Meiryo" pitchFamily="34" charset="-120"/>
                        </a:rPr>
                        <a:t>委任状・代理権の確認</a:t>
                      </a:r>
                      <a:endParaRPr lang="en-US" sz="125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1F4F8"/>
                    </a:solidFill>
                  </a:tcPr>
                </a:tc>
              </a:tr>
            </a:tbl>
          </a:graphicData>
        </a:graphic>
      </p:graphicFrame>
      <p:sp>
        <p:nvSpPr>
          <p:cNvPr id="5" name="Shape 2"/>
          <p:cNvSpPr/>
          <p:nvPr/>
        </p:nvSpPr>
        <p:spPr>
          <a:xfrm>
            <a:off x="457200" y="4206240"/>
            <a:ext cx="8229600" cy="566928"/>
          </a:xfrm>
          <a:prstGeom prst="roundRect">
            <a:avLst>
              <a:gd name="adj" fmla="val 12903"/>
            </a:avLst>
          </a:prstGeom>
          <a:solidFill>
            <a:srgbClr val="FAEAE8"/>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6" name="Text 3"/>
          <p:cNvSpPr/>
          <p:nvPr/>
        </p:nvSpPr>
        <p:spPr>
          <a:xfrm>
            <a:off x="457200" y="4206240"/>
            <a:ext cx="8229600" cy="566928"/>
          </a:xfrm>
          <a:prstGeom prst="rect">
            <a:avLst/>
          </a:prstGeom>
          <a:noFill/>
          <a:ln/>
        </p:spPr>
        <p:txBody>
          <a:bodyPr wrap="square" lIns="0" tIns="0" rIns="0" bIns="0" rtlCol="0" anchor="ctr"/>
          <a:lstStyle/>
          <a:p>
            <a:pPr algn="ctr" indent="0" marL="0">
              <a:buNone/>
            </a:pPr>
            <a:r>
              <a:rPr lang="en-US" sz="1250" b="1" dirty="0">
                <a:solidFill>
                  <a:srgbClr val="B42318"/>
                </a:solidFill>
                <a:latin typeface="Meiryo" pitchFamily="34" charset="0"/>
                <a:ea typeface="Meiryo" pitchFamily="34" charset="-122"/>
                <a:cs typeface="Meiryo" pitchFamily="34" charset="-120"/>
              </a:rPr>
              <a:t>「部長・支店長・担当者には常に締結権限がある」も「代表取締役以外は一切締結できない」も、どちらも誤りです。</a:t>
            </a:r>
            <a:endParaRPr lang="en-US" sz="1250" dirty="0"/>
          </a:p>
        </p:txBody>
      </p:sp>
      <p:sp>
        <p:nvSpPr>
          <p:cNvPr id="7" name="Text 4"/>
          <p:cNvSpPr/>
          <p:nvPr/>
        </p:nvSpPr>
        <p:spPr>
          <a:xfrm>
            <a:off x="457200" y="4828032"/>
            <a:ext cx="2743200" cy="274320"/>
          </a:xfrm>
          <a:prstGeom prst="rect">
            <a:avLst/>
          </a:prstGeom>
          <a:noFill/>
          <a:ln/>
        </p:spPr>
        <p:txBody>
          <a:bodyPr wrap="square"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8" name="Text 5"/>
          <p:cNvSpPr/>
          <p:nvPr/>
        </p:nvSpPr>
        <p:spPr>
          <a:xfrm>
            <a:off x="5029200" y="4828032"/>
            <a:ext cx="3657600" cy="274320"/>
          </a:xfrm>
          <a:prstGeom prst="rect">
            <a:avLst/>
          </a:prstGeom>
          <a:noFill/>
          <a:ln/>
        </p:spPr>
        <p:txBody>
          <a:bodyPr wrap="square" rtlCol="0" anchor="ctr"/>
          <a:lstStyle/>
          <a:p>
            <a:pPr algn="r" indent="0" marL="0">
              <a:buNone/>
            </a:pPr>
            <a:r>
              <a:rPr lang="en-US" sz="900" dirty="0">
                <a:solidFill>
                  <a:srgbClr val="8A98A4"/>
                </a:solidFill>
                <a:latin typeface="Meiryo" pitchFamily="34" charset="0"/>
                <a:ea typeface="Meiryo" pitchFamily="34" charset="-122"/>
                <a:cs typeface="Meiryo" pitchFamily="34" charset="-120"/>
              </a:rPr>
              <a:t>法務・総務のための社内研修資料20選　第19回　｜　11</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VERIFICATION DOCS</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ctr"/>
          <a:lstStyle/>
          <a:p>
            <a:pPr indent="0" marL="0">
              <a:buNone/>
            </a:pPr>
            <a:r>
              <a:rPr lang="en-US" sz="2700" b="1" dirty="0">
                <a:solidFill>
                  <a:srgbClr val="16314F"/>
                </a:solidFill>
                <a:latin typeface="Meiryo" pitchFamily="34" charset="0"/>
                <a:ea typeface="Meiryo" pitchFamily="34" charset="-122"/>
                <a:cs typeface="Meiryo" pitchFamily="34" charset="-120"/>
              </a:rPr>
              <a:t>委任状・登記事項・印鑑証明の確認</a:t>
            </a:r>
            <a:endParaRPr lang="en-US" sz="2700" dirty="0"/>
          </a:p>
        </p:txBody>
      </p:sp>
      <p:sp>
        <p:nvSpPr>
          <p:cNvPr id="4" name="Shape 2"/>
          <p:cNvSpPr/>
          <p:nvPr/>
        </p:nvSpPr>
        <p:spPr>
          <a:xfrm>
            <a:off x="457200" y="1371600"/>
            <a:ext cx="2651760" cy="2834640"/>
          </a:xfrm>
          <a:prstGeom prst="roundRect">
            <a:avLst>
              <a:gd name="adj" fmla="val 2759"/>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5" name="Shape 3"/>
          <p:cNvSpPr/>
          <p:nvPr/>
        </p:nvSpPr>
        <p:spPr>
          <a:xfrm>
            <a:off x="640080" y="1554480"/>
            <a:ext cx="530352" cy="530352"/>
          </a:xfrm>
          <a:prstGeom prst="ellipse">
            <a:avLst/>
          </a:prstGeom>
          <a:solidFill>
            <a:srgbClr val="16314F"/>
          </a:solidFill>
          <a:ln/>
        </p:spPr>
      </p:sp>
      <p:pic>
        <p:nvPicPr>
          <p:cNvPr id="6" name="Image 0" descr="preencoded.png">    </p:cNvPr>
          <p:cNvPicPr>
            <a:picLocks noChangeAspect="1"/>
          </p:cNvPicPr>
          <p:nvPr/>
        </p:nvPicPr>
        <p:blipFill>
          <a:blip r:embed="rId1"/>
          <a:stretch>
            <a:fillRect/>
          </a:stretch>
        </p:blipFill>
        <p:spPr>
          <a:xfrm>
            <a:off x="777972" y="1692372"/>
            <a:ext cx="254569" cy="254569"/>
          </a:xfrm>
          <a:prstGeom prst="rect">
            <a:avLst/>
          </a:prstGeom>
        </p:spPr>
      </p:pic>
      <p:sp>
        <p:nvSpPr>
          <p:cNvPr id="7" name="Text 4"/>
          <p:cNvSpPr/>
          <p:nvPr/>
        </p:nvSpPr>
        <p:spPr>
          <a:xfrm>
            <a:off x="1298448" y="1591056"/>
            <a:ext cx="1737360" cy="457200"/>
          </a:xfrm>
          <a:prstGeom prst="rect">
            <a:avLst/>
          </a:prstGeom>
          <a:noFill/>
          <a:ln/>
        </p:spPr>
        <p:txBody>
          <a:bodyPr wrap="square" lIns="0" tIns="0" rIns="0" bIns="0" rtlCol="0" anchor="ctr"/>
          <a:lstStyle/>
          <a:p>
            <a:pPr indent="0" marL="0">
              <a:buNone/>
            </a:pPr>
            <a:r>
              <a:rPr lang="en-US" sz="1600" b="1" dirty="0">
                <a:solidFill>
                  <a:srgbClr val="16314F"/>
                </a:solidFill>
                <a:latin typeface="Meiryo" pitchFamily="34" charset="0"/>
                <a:ea typeface="Meiryo" pitchFamily="34" charset="-122"/>
                <a:cs typeface="Meiryo" pitchFamily="34" charset="-120"/>
              </a:rPr>
              <a:t>委任状</a:t>
            </a:r>
            <a:endParaRPr lang="en-US" sz="1600" dirty="0"/>
          </a:p>
        </p:txBody>
      </p:sp>
      <p:sp>
        <p:nvSpPr>
          <p:cNvPr id="8" name="Text 5"/>
          <p:cNvSpPr/>
          <p:nvPr/>
        </p:nvSpPr>
        <p:spPr>
          <a:xfrm>
            <a:off x="658368" y="2240280"/>
            <a:ext cx="2331720" cy="1828800"/>
          </a:xfrm>
          <a:prstGeom prst="rect">
            <a:avLst/>
          </a:prstGeom>
          <a:noFill/>
          <a:ln/>
        </p:spPr>
        <p:txBody>
          <a:bodyPr wrap="square" lIns="0" tIns="0" rIns="0" bIns="0" rtlCol="0" anchor="t"/>
          <a:lstStyle/>
          <a:p>
            <a:pPr marL="177800" indent="-177800">
              <a:lnSpc>
                <a:spcPct val="104000"/>
              </a:lnSpc>
              <a:spcAft>
                <a:spcPts val="900"/>
              </a:spcAft>
              <a:buSzPct val="100000"/>
              <a:buChar char="•"/>
            </a:pPr>
            <a:r>
              <a:rPr lang="en-US" sz="1300" dirty="0">
                <a:solidFill>
                  <a:srgbClr val="263238"/>
                </a:solidFill>
                <a:latin typeface="Meiryo" pitchFamily="34" charset="0"/>
                <a:ea typeface="Meiryo" pitchFamily="34" charset="-122"/>
                <a:cs typeface="Meiryo" pitchFamily="34" charset="-120"/>
              </a:rPr>
              <a:t>誰が誰に・何を委任したか</a:t>
            </a:r>
            <a:endParaRPr lang="en-US" sz="1300" dirty="0"/>
          </a:p>
          <a:p>
            <a:pPr marL="177800" indent="-177800">
              <a:lnSpc>
                <a:spcPct val="104000"/>
              </a:lnSpc>
              <a:spcAft>
                <a:spcPts val="900"/>
              </a:spcAft>
              <a:buSzPct val="100000"/>
              <a:buChar char="•"/>
            </a:pPr>
            <a:r>
              <a:rPr lang="en-US" sz="1300" dirty="0">
                <a:solidFill>
                  <a:srgbClr val="263238"/>
                </a:solidFill>
                <a:latin typeface="Meiryo" pitchFamily="34" charset="0"/>
                <a:ea typeface="Meiryo" pitchFamily="34" charset="-122"/>
                <a:cs typeface="Meiryo" pitchFamily="34" charset="-120"/>
              </a:rPr>
              <a:t>対象範囲・金額・有効期限</a:t>
            </a:r>
            <a:endParaRPr lang="en-US" sz="1300" dirty="0"/>
          </a:p>
          <a:p>
            <a:pPr marL="177800" indent="-177800">
              <a:lnSpc>
                <a:spcPct val="104000"/>
              </a:lnSpc>
              <a:spcAft>
                <a:spcPts val="900"/>
              </a:spcAft>
              <a:buSzPct val="100000"/>
              <a:buChar char="•"/>
            </a:pPr>
            <a:r>
              <a:rPr lang="en-US" sz="1300" dirty="0">
                <a:solidFill>
                  <a:srgbClr val="263238"/>
                </a:solidFill>
                <a:latin typeface="Meiryo" pitchFamily="34" charset="0"/>
                <a:ea typeface="Meiryo" pitchFamily="34" charset="-122"/>
                <a:cs typeface="Meiryo" pitchFamily="34" charset="-120"/>
              </a:rPr>
              <a:t>発行者は権限ある者か</a:t>
            </a:r>
            <a:endParaRPr lang="en-US" sz="1300" dirty="0"/>
          </a:p>
        </p:txBody>
      </p:sp>
      <p:sp>
        <p:nvSpPr>
          <p:cNvPr id="9" name="Shape 6"/>
          <p:cNvSpPr/>
          <p:nvPr/>
        </p:nvSpPr>
        <p:spPr>
          <a:xfrm>
            <a:off x="3264408" y="1371600"/>
            <a:ext cx="2651760" cy="2834640"/>
          </a:xfrm>
          <a:prstGeom prst="roundRect">
            <a:avLst>
              <a:gd name="adj" fmla="val 2759"/>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10" name="Shape 7"/>
          <p:cNvSpPr/>
          <p:nvPr/>
        </p:nvSpPr>
        <p:spPr>
          <a:xfrm>
            <a:off x="3447288" y="1554480"/>
            <a:ext cx="530352" cy="530352"/>
          </a:xfrm>
          <a:prstGeom prst="ellipse">
            <a:avLst/>
          </a:prstGeom>
          <a:solidFill>
            <a:srgbClr val="237A75"/>
          </a:solidFill>
          <a:ln/>
        </p:spPr>
      </p:sp>
      <p:pic>
        <p:nvPicPr>
          <p:cNvPr id="11" name="Image 1" descr="preencoded.png">    </p:cNvPr>
          <p:cNvPicPr>
            <a:picLocks noChangeAspect="1"/>
          </p:cNvPicPr>
          <p:nvPr/>
        </p:nvPicPr>
        <p:blipFill>
          <a:blip r:embed="rId2"/>
          <a:stretch>
            <a:fillRect/>
          </a:stretch>
        </p:blipFill>
        <p:spPr>
          <a:xfrm>
            <a:off x="3585180" y="1692372"/>
            <a:ext cx="254569" cy="254569"/>
          </a:xfrm>
          <a:prstGeom prst="rect">
            <a:avLst/>
          </a:prstGeom>
        </p:spPr>
      </p:pic>
      <p:sp>
        <p:nvSpPr>
          <p:cNvPr id="12" name="Text 8"/>
          <p:cNvSpPr/>
          <p:nvPr/>
        </p:nvSpPr>
        <p:spPr>
          <a:xfrm>
            <a:off x="4105656" y="1591056"/>
            <a:ext cx="1737360" cy="457200"/>
          </a:xfrm>
          <a:prstGeom prst="rect">
            <a:avLst/>
          </a:prstGeom>
          <a:noFill/>
          <a:ln/>
        </p:spPr>
        <p:txBody>
          <a:bodyPr wrap="square" lIns="0" tIns="0" rIns="0" bIns="0" rtlCol="0" anchor="ctr"/>
          <a:lstStyle/>
          <a:p>
            <a:pPr indent="0" marL="0">
              <a:buNone/>
            </a:pPr>
            <a:r>
              <a:rPr lang="en-US" sz="1600" b="1" dirty="0">
                <a:solidFill>
                  <a:srgbClr val="237A75"/>
                </a:solidFill>
                <a:latin typeface="Meiryo" pitchFamily="34" charset="0"/>
                <a:ea typeface="Meiryo" pitchFamily="34" charset="-122"/>
                <a:cs typeface="Meiryo" pitchFamily="34" charset="-120"/>
              </a:rPr>
              <a:t>登記事項証明書</a:t>
            </a:r>
            <a:endParaRPr lang="en-US" sz="1600" dirty="0"/>
          </a:p>
        </p:txBody>
      </p:sp>
      <p:sp>
        <p:nvSpPr>
          <p:cNvPr id="13" name="Text 9"/>
          <p:cNvSpPr/>
          <p:nvPr/>
        </p:nvSpPr>
        <p:spPr>
          <a:xfrm>
            <a:off x="3465576" y="2240280"/>
            <a:ext cx="2331720" cy="1828800"/>
          </a:xfrm>
          <a:prstGeom prst="rect">
            <a:avLst/>
          </a:prstGeom>
          <a:noFill/>
          <a:ln/>
        </p:spPr>
        <p:txBody>
          <a:bodyPr wrap="square" lIns="0" tIns="0" rIns="0" bIns="0" rtlCol="0" anchor="t"/>
          <a:lstStyle/>
          <a:p>
            <a:pPr marL="177800" indent="-177800">
              <a:lnSpc>
                <a:spcPct val="104000"/>
              </a:lnSpc>
              <a:spcAft>
                <a:spcPts val="900"/>
              </a:spcAft>
              <a:buSzPct val="100000"/>
              <a:buChar char="•"/>
            </a:pPr>
            <a:r>
              <a:rPr lang="en-US" sz="1300" dirty="0">
                <a:solidFill>
                  <a:srgbClr val="263238"/>
                </a:solidFill>
                <a:latin typeface="Meiryo" pitchFamily="34" charset="0"/>
                <a:ea typeface="Meiryo" pitchFamily="34" charset="-122"/>
                <a:cs typeface="Meiryo" pitchFamily="34" charset="-120"/>
              </a:rPr>
              <a:t>正式名称・所在地・代表者</a:t>
            </a:r>
            <a:endParaRPr lang="en-US" sz="1300" dirty="0"/>
          </a:p>
          <a:p>
            <a:pPr marL="177800" indent="-177800">
              <a:lnSpc>
                <a:spcPct val="104000"/>
              </a:lnSpc>
              <a:spcAft>
                <a:spcPts val="900"/>
              </a:spcAft>
              <a:buSzPct val="100000"/>
              <a:buChar char="•"/>
            </a:pPr>
            <a:r>
              <a:rPr lang="en-US" sz="1300" dirty="0">
                <a:solidFill>
                  <a:srgbClr val="263238"/>
                </a:solidFill>
                <a:latin typeface="Meiryo" pitchFamily="34" charset="0"/>
                <a:ea typeface="Meiryo" pitchFamily="34" charset="-122"/>
                <a:cs typeface="Meiryo" pitchFamily="34" charset="-120"/>
              </a:rPr>
              <a:t>会社の実在と代表権の確認</a:t>
            </a:r>
            <a:endParaRPr lang="en-US" sz="1300" dirty="0"/>
          </a:p>
          <a:p>
            <a:pPr marL="177800" indent="-177800">
              <a:lnSpc>
                <a:spcPct val="104000"/>
              </a:lnSpc>
              <a:spcAft>
                <a:spcPts val="900"/>
              </a:spcAft>
              <a:buSzPct val="100000"/>
              <a:buChar char="•"/>
            </a:pPr>
            <a:r>
              <a:rPr lang="en-US" sz="1300" dirty="0">
                <a:solidFill>
                  <a:srgbClr val="263238"/>
                </a:solidFill>
                <a:latin typeface="Meiryo" pitchFamily="34" charset="0"/>
                <a:ea typeface="Meiryo" pitchFamily="34" charset="-122"/>
                <a:cs typeface="Meiryo" pitchFamily="34" charset="-120"/>
              </a:rPr>
              <a:t>最新の内容か（取得日）</a:t>
            </a:r>
            <a:endParaRPr lang="en-US" sz="1300" dirty="0"/>
          </a:p>
        </p:txBody>
      </p:sp>
      <p:sp>
        <p:nvSpPr>
          <p:cNvPr id="14" name="Shape 10"/>
          <p:cNvSpPr/>
          <p:nvPr/>
        </p:nvSpPr>
        <p:spPr>
          <a:xfrm>
            <a:off x="6071616" y="1371600"/>
            <a:ext cx="2651760" cy="2834640"/>
          </a:xfrm>
          <a:prstGeom prst="roundRect">
            <a:avLst>
              <a:gd name="adj" fmla="val 2759"/>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15" name="Shape 11"/>
          <p:cNvSpPr/>
          <p:nvPr/>
        </p:nvSpPr>
        <p:spPr>
          <a:xfrm>
            <a:off x="6254496" y="1554480"/>
            <a:ext cx="530352" cy="530352"/>
          </a:xfrm>
          <a:prstGeom prst="ellipse">
            <a:avLst/>
          </a:prstGeom>
          <a:solidFill>
            <a:srgbClr val="B58A3A"/>
          </a:solidFill>
          <a:ln/>
        </p:spPr>
      </p:sp>
      <p:pic>
        <p:nvPicPr>
          <p:cNvPr id="16" name="Image 2" descr="preencoded.png">    </p:cNvPr>
          <p:cNvPicPr>
            <a:picLocks noChangeAspect="1"/>
          </p:cNvPicPr>
          <p:nvPr/>
        </p:nvPicPr>
        <p:blipFill>
          <a:blip r:embed="rId3"/>
          <a:stretch>
            <a:fillRect/>
          </a:stretch>
        </p:blipFill>
        <p:spPr>
          <a:xfrm>
            <a:off x="6392388" y="1692372"/>
            <a:ext cx="254569" cy="254569"/>
          </a:xfrm>
          <a:prstGeom prst="rect">
            <a:avLst/>
          </a:prstGeom>
        </p:spPr>
      </p:pic>
      <p:sp>
        <p:nvSpPr>
          <p:cNvPr id="17" name="Text 12"/>
          <p:cNvSpPr/>
          <p:nvPr/>
        </p:nvSpPr>
        <p:spPr>
          <a:xfrm>
            <a:off x="6912864" y="1591056"/>
            <a:ext cx="1737360" cy="457200"/>
          </a:xfrm>
          <a:prstGeom prst="rect">
            <a:avLst/>
          </a:prstGeom>
          <a:noFill/>
          <a:ln/>
        </p:spPr>
        <p:txBody>
          <a:bodyPr wrap="square" lIns="0" tIns="0" rIns="0" bIns="0" rtlCol="0" anchor="ctr"/>
          <a:lstStyle/>
          <a:p>
            <a:pPr indent="0" marL="0">
              <a:buNone/>
            </a:pPr>
            <a:r>
              <a:rPr lang="en-US" sz="1600" b="1" dirty="0">
                <a:solidFill>
                  <a:srgbClr val="B58A3A"/>
                </a:solidFill>
                <a:latin typeface="Meiryo" pitchFamily="34" charset="0"/>
                <a:ea typeface="Meiryo" pitchFamily="34" charset="-122"/>
                <a:cs typeface="Meiryo" pitchFamily="34" charset="-120"/>
              </a:rPr>
              <a:t>印鑑証明書</a:t>
            </a:r>
            <a:endParaRPr lang="en-US" sz="1600" dirty="0"/>
          </a:p>
        </p:txBody>
      </p:sp>
      <p:sp>
        <p:nvSpPr>
          <p:cNvPr id="18" name="Text 13"/>
          <p:cNvSpPr/>
          <p:nvPr/>
        </p:nvSpPr>
        <p:spPr>
          <a:xfrm>
            <a:off x="6272784" y="2240280"/>
            <a:ext cx="2331720" cy="1828800"/>
          </a:xfrm>
          <a:prstGeom prst="rect">
            <a:avLst/>
          </a:prstGeom>
          <a:noFill/>
          <a:ln/>
        </p:spPr>
        <p:txBody>
          <a:bodyPr wrap="square" lIns="0" tIns="0" rIns="0" bIns="0" rtlCol="0" anchor="t"/>
          <a:lstStyle/>
          <a:p>
            <a:pPr marL="177800" indent="-177800">
              <a:lnSpc>
                <a:spcPct val="104000"/>
              </a:lnSpc>
              <a:spcAft>
                <a:spcPts val="900"/>
              </a:spcAft>
              <a:buSzPct val="100000"/>
              <a:buChar char="•"/>
            </a:pPr>
            <a:r>
              <a:rPr lang="en-US" sz="1300" dirty="0">
                <a:solidFill>
                  <a:srgbClr val="263238"/>
                </a:solidFill>
                <a:latin typeface="Meiryo" pitchFamily="34" charset="0"/>
                <a:ea typeface="Meiryo" pitchFamily="34" charset="-122"/>
                <a:cs typeface="Meiryo" pitchFamily="34" charset="-120"/>
              </a:rPr>
              <a:t>実印と印影の一致確認</a:t>
            </a:r>
            <a:endParaRPr lang="en-US" sz="1300" dirty="0"/>
          </a:p>
          <a:p>
            <a:pPr marL="177800" indent="-177800">
              <a:lnSpc>
                <a:spcPct val="104000"/>
              </a:lnSpc>
              <a:spcAft>
                <a:spcPts val="900"/>
              </a:spcAft>
              <a:buSzPct val="100000"/>
              <a:buChar char="•"/>
            </a:pPr>
            <a:r>
              <a:rPr lang="en-US" sz="1300" dirty="0">
                <a:solidFill>
                  <a:srgbClr val="263238"/>
                </a:solidFill>
                <a:latin typeface="Meiryo" pitchFamily="34" charset="0"/>
                <a:ea typeface="Meiryo" pitchFamily="34" charset="-122"/>
                <a:cs typeface="Meiryo" pitchFamily="34" charset="-120"/>
              </a:rPr>
              <a:t>必要な場面か（重要契約等）</a:t>
            </a:r>
            <a:endParaRPr lang="en-US" sz="1300" dirty="0"/>
          </a:p>
          <a:p>
            <a:pPr marL="177800" indent="-177800">
              <a:lnSpc>
                <a:spcPct val="104000"/>
              </a:lnSpc>
              <a:spcAft>
                <a:spcPts val="900"/>
              </a:spcAft>
              <a:buSzPct val="100000"/>
              <a:buChar char="•"/>
            </a:pPr>
            <a:r>
              <a:rPr lang="en-US" sz="1300" dirty="0">
                <a:solidFill>
                  <a:srgbClr val="263238"/>
                </a:solidFill>
                <a:latin typeface="Meiryo" pitchFamily="34" charset="0"/>
                <a:ea typeface="Meiryo" pitchFamily="34" charset="-122"/>
                <a:cs typeface="Meiryo" pitchFamily="34" charset="-120"/>
              </a:rPr>
              <a:t>取得しても内容確認は別途</a:t>
            </a:r>
            <a:endParaRPr lang="en-US" sz="1300" dirty="0"/>
          </a:p>
        </p:txBody>
      </p:sp>
      <p:sp>
        <p:nvSpPr>
          <p:cNvPr id="19" name="Text 14"/>
          <p:cNvSpPr/>
          <p:nvPr/>
        </p:nvSpPr>
        <p:spPr>
          <a:xfrm>
            <a:off x="457200" y="4828032"/>
            <a:ext cx="2743200" cy="274320"/>
          </a:xfrm>
          <a:prstGeom prst="rect">
            <a:avLst/>
          </a:prstGeom>
          <a:noFill/>
          <a:ln/>
        </p:spPr>
        <p:txBody>
          <a:bodyPr wrap="square"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20" name="Text 15"/>
          <p:cNvSpPr/>
          <p:nvPr/>
        </p:nvSpPr>
        <p:spPr>
          <a:xfrm>
            <a:off x="5029200" y="4828032"/>
            <a:ext cx="3657600" cy="274320"/>
          </a:xfrm>
          <a:prstGeom prst="rect">
            <a:avLst/>
          </a:prstGeom>
          <a:noFill/>
          <a:ln/>
        </p:spPr>
        <p:txBody>
          <a:bodyPr wrap="square" rtlCol="0" anchor="ctr"/>
          <a:lstStyle/>
          <a:p>
            <a:pPr algn="r" indent="0" marL="0">
              <a:buNone/>
            </a:pPr>
            <a:r>
              <a:rPr lang="en-US" sz="900" dirty="0">
                <a:solidFill>
                  <a:srgbClr val="8A98A4"/>
                </a:solidFill>
                <a:latin typeface="Meiryo" pitchFamily="34" charset="0"/>
                <a:ea typeface="Meiryo" pitchFamily="34" charset="-122"/>
                <a:cs typeface="Meiryo" pitchFamily="34" charset="-120"/>
              </a:rPr>
              <a:t>法務・総務のための社内研修資料20選　第19回　｜　12</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SEALING BASICS</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ctr"/>
          <a:lstStyle/>
          <a:p>
            <a:pPr indent="0" marL="0">
              <a:buNone/>
            </a:pPr>
            <a:r>
              <a:rPr lang="en-US" sz="2700" b="1" dirty="0">
                <a:solidFill>
                  <a:srgbClr val="16314F"/>
                </a:solidFill>
                <a:latin typeface="Meiryo" pitchFamily="34" charset="0"/>
                <a:ea typeface="Meiryo" pitchFamily="34" charset="-122"/>
                <a:cs typeface="Meiryo" pitchFamily="34" charset="-120"/>
              </a:rPr>
              <a:t>押印実務の基本</a:t>
            </a:r>
            <a:endParaRPr lang="en-US" sz="2700" dirty="0"/>
          </a:p>
        </p:txBody>
      </p:sp>
      <p:sp>
        <p:nvSpPr>
          <p:cNvPr id="4" name="Shape 2"/>
          <p:cNvSpPr/>
          <p:nvPr/>
        </p:nvSpPr>
        <p:spPr>
          <a:xfrm>
            <a:off x="457200" y="1325880"/>
            <a:ext cx="8229600" cy="749808"/>
          </a:xfrm>
          <a:prstGeom prst="roundRect">
            <a:avLst>
              <a:gd name="adj" fmla="val 9756"/>
            </a:avLst>
          </a:prstGeom>
          <a:solidFill>
            <a:srgbClr val="F6EFD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5" name="Text 3"/>
          <p:cNvSpPr/>
          <p:nvPr/>
        </p:nvSpPr>
        <p:spPr>
          <a:xfrm>
            <a:off x="731520" y="1325880"/>
            <a:ext cx="7680960" cy="749808"/>
          </a:xfrm>
          <a:prstGeom prst="rect">
            <a:avLst/>
          </a:prstGeom>
          <a:noFill/>
          <a:ln/>
        </p:spPr>
        <p:txBody>
          <a:bodyPr wrap="square" lIns="0" tIns="0" rIns="0" bIns="0" rtlCol="0" anchor="ctr"/>
          <a:lstStyle/>
          <a:p>
            <a:pPr indent="0" marL="0">
              <a:buNone/>
            </a:pPr>
            <a:r>
              <a:rPr lang="en-US" sz="1600" b="1" dirty="0">
                <a:solidFill>
                  <a:srgbClr val="8A6A26"/>
                </a:solidFill>
                <a:latin typeface="Meiryo" pitchFamily="34" charset="0"/>
                <a:ea typeface="Meiryo" pitchFamily="34" charset="-122"/>
                <a:cs typeface="Meiryo" pitchFamily="34" charset="-120"/>
              </a:rPr>
              <a:t>押印は重要ですが、押印だけで全てが決まるわけではありません。</a:t>
            </a:r>
            <a:endParaRPr lang="en-US" sz="1600" dirty="0"/>
          </a:p>
        </p:txBody>
      </p:sp>
      <p:sp>
        <p:nvSpPr>
          <p:cNvPr id="6" name="Shape 4"/>
          <p:cNvSpPr/>
          <p:nvPr/>
        </p:nvSpPr>
        <p:spPr>
          <a:xfrm>
            <a:off x="457200" y="2240280"/>
            <a:ext cx="4069080" cy="2121408"/>
          </a:xfrm>
          <a:prstGeom prst="roundRect">
            <a:avLst>
              <a:gd name="adj" fmla="val 3448"/>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7" name="Text 5"/>
          <p:cNvSpPr/>
          <p:nvPr/>
        </p:nvSpPr>
        <p:spPr>
          <a:xfrm>
            <a:off x="640080" y="2377440"/>
            <a:ext cx="3657600" cy="320040"/>
          </a:xfrm>
          <a:prstGeom prst="rect">
            <a:avLst/>
          </a:prstGeom>
          <a:noFill/>
          <a:ln/>
        </p:spPr>
        <p:txBody>
          <a:bodyPr wrap="square" lIns="0" tIns="0" rIns="0" bIns="0" rtlCol="0" anchor="ctr"/>
          <a:lstStyle/>
          <a:p>
            <a:pPr indent="0" marL="0">
              <a:buNone/>
            </a:pPr>
            <a:r>
              <a:rPr lang="en-US" sz="1400" b="1" dirty="0">
                <a:solidFill>
                  <a:srgbClr val="2F6B4F"/>
                </a:solidFill>
                <a:latin typeface="Meiryo" pitchFamily="34" charset="0"/>
                <a:ea typeface="Meiryo" pitchFamily="34" charset="-122"/>
                <a:cs typeface="Meiryo" pitchFamily="34" charset="-120"/>
              </a:rPr>
              <a:t>確認すること</a:t>
            </a:r>
            <a:endParaRPr lang="en-US" sz="1400" dirty="0"/>
          </a:p>
        </p:txBody>
      </p:sp>
      <p:sp>
        <p:nvSpPr>
          <p:cNvPr id="8" name="Text 6"/>
          <p:cNvSpPr/>
          <p:nvPr/>
        </p:nvSpPr>
        <p:spPr>
          <a:xfrm>
            <a:off x="658368" y="2743200"/>
            <a:ext cx="3657600" cy="1554480"/>
          </a:xfrm>
          <a:prstGeom prst="rect">
            <a:avLst/>
          </a:prstGeom>
          <a:noFill/>
          <a:ln/>
        </p:spPr>
        <p:txBody>
          <a:bodyPr wrap="square" lIns="0" tIns="0" rIns="0" bIns="0" rtlCol="0" anchor="t"/>
          <a:lstStyle/>
          <a:p>
            <a:pPr marL="177800" indent="-177800">
              <a:lnSpc>
                <a:spcPct val="104000"/>
              </a:lnSpc>
              <a:spcAft>
                <a:spcPts val="700"/>
              </a:spcAft>
              <a:buSzPct val="100000"/>
              <a:buChar char="•"/>
            </a:pPr>
            <a:r>
              <a:rPr lang="en-US" sz="1250" dirty="0">
                <a:solidFill>
                  <a:srgbClr val="263238"/>
                </a:solidFill>
                <a:latin typeface="Meiryo" pitchFamily="34" charset="0"/>
                <a:ea typeface="Meiryo" pitchFamily="34" charset="-122"/>
                <a:cs typeface="Meiryo" pitchFamily="34" charset="-120"/>
              </a:rPr>
              <a:t>会社名・代表者名・住所・契約日・印影を確認</a:t>
            </a:r>
            <a:endParaRPr lang="en-US" sz="1250" dirty="0"/>
          </a:p>
          <a:p>
            <a:pPr marL="177800" indent="-177800">
              <a:lnSpc>
                <a:spcPct val="104000"/>
              </a:lnSpc>
              <a:spcAft>
                <a:spcPts val="700"/>
              </a:spcAft>
              <a:buSzPct val="100000"/>
              <a:buChar char="•"/>
            </a:pPr>
            <a:r>
              <a:rPr lang="en-US" sz="1250" dirty="0">
                <a:solidFill>
                  <a:srgbClr val="263238"/>
                </a:solidFill>
                <a:latin typeface="Meiryo" pitchFamily="34" charset="0"/>
                <a:ea typeface="Meiryo" pitchFamily="34" charset="-122"/>
                <a:cs typeface="Meiryo" pitchFamily="34" charset="-120"/>
              </a:rPr>
              <a:t>押印者の権限を確認（角印だけでは不十分な場合）</a:t>
            </a:r>
            <a:endParaRPr lang="en-US" sz="1250" dirty="0"/>
          </a:p>
          <a:p>
            <a:pPr marL="177800" indent="-177800">
              <a:lnSpc>
                <a:spcPct val="104000"/>
              </a:lnSpc>
              <a:spcAft>
                <a:spcPts val="700"/>
              </a:spcAft>
              <a:buSzPct val="100000"/>
              <a:buChar char="•"/>
            </a:pPr>
            <a:r>
              <a:rPr lang="en-US" sz="1250" dirty="0">
                <a:solidFill>
                  <a:srgbClr val="263238"/>
                </a:solidFill>
                <a:latin typeface="Meiryo" pitchFamily="34" charset="0"/>
                <a:ea typeface="Meiryo" pitchFamily="34" charset="-122"/>
                <a:cs typeface="Meiryo" pitchFamily="34" charset="-120"/>
              </a:rPr>
              <a:t>印鑑証明書が必要な場面か判断</a:t>
            </a:r>
            <a:endParaRPr lang="en-US" sz="1250" dirty="0"/>
          </a:p>
          <a:p>
            <a:pPr marL="177800" indent="-177800">
              <a:lnSpc>
                <a:spcPct val="104000"/>
              </a:lnSpc>
              <a:spcAft>
                <a:spcPts val="700"/>
              </a:spcAft>
              <a:buSzPct val="100000"/>
              <a:buChar char="•"/>
            </a:pPr>
            <a:r>
              <a:rPr lang="en-US" sz="1250" dirty="0">
                <a:solidFill>
                  <a:srgbClr val="263238"/>
                </a:solidFill>
                <a:latin typeface="Meiryo" pitchFamily="34" charset="0"/>
                <a:ea typeface="Meiryo" pitchFamily="34" charset="-122"/>
                <a:cs typeface="Meiryo" pitchFamily="34" charset="-120"/>
              </a:rPr>
              <a:t>紙契約は印紙税の要否を経理・税務へ</a:t>
            </a:r>
            <a:endParaRPr lang="en-US" sz="1250" dirty="0"/>
          </a:p>
        </p:txBody>
      </p:sp>
      <p:sp>
        <p:nvSpPr>
          <p:cNvPr id="9" name="Shape 7"/>
          <p:cNvSpPr/>
          <p:nvPr/>
        </p:nvSpPr>
        <p:spPr>
          <a:xfrm>
            <a:off x="4617720" y="2240280"/>
            <a:ext cx="4069080" cy="2121408"/>
          </a:xfrm>
          <a:prstGeom prst="roundRect">
            <a:avLst>
              <a:gd name="adj" fmla="val 3448"/>
            </a:avLst>
          </a:prstGeom>
          <a:solidFill>
            <a:srgbClr val="FAEAE8"/>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10" name="Text 8"/>
          <p:cNvSpPr/>
          <p:nvPr/>
        </p:nvSpPr>
        <p:spPr>
          <a:xfrm>
            <a:off x="4800600" y="2377440"/>
            <a:ext cx="3657600" cy="320040"/>
          </a:xfrm>
          <a:prstGeom prst="rect">
            <a:avLst/>
          </a:prstGeom>
          <a:noFill/>
          <a:ln/>
        </p:spPr>
        <p:txBody>
          <a:bodyPr wrap="square" lIns="0" tIns="0" rIns="0" bIns="0" rtlCol="0" anchor="ctr"/>
          <a:lstStyle/>
          <a:p>
            <a:pPr indent="0" marL="0">
              <a:buNone/>
            </a:pPr>
            <a:r>
              <a:rPr lang="en-US" sz="1400" b="1" dirty="0">
                <a:solidFill>
                  <a:srgbClr val="B42318"/>
                </a:solidFill>
                <a:latin typeface="Meiryo" pitchFamily="34" charset="0"/>
                <a:ea typeface="Meiryo" pitchFamily="34" charset="-122"/>
                <a:cs typeface="Meiryo" pitchFamily="34" charset="-120"/>
              </a:rPr>
              <a:t>ありがちな誤解</a:t>
            </a:r>
            <a:endParaRPr lang="en-US" sz="1400" dirty="0"/>
          </a:p>
        </p:txBody>
      </p:sp>
      <p:sp>
        <p:nvSpPr>
          <p:cNvPr id="11" name="Text 9"/>
          <p:cNvSpPr/>
          <p:nvPr/>
        </p:nvSpPr>
        <p:spPr>
          <a:xfrm>
            <a:off x="4818888" y="2743200"/>
            <a:ext cx="3657600" cy="1554480"/>
          </a:xfrm>
          <a:prstGeom prst="rect">
            <a:avLst/>
          </a:prstGeom>
          <a:noFill/>
          <a:ln/>
        </p:spPr>
        <p:txBody>
          <a:bodyPr wrap="square" lIns="0" tIns="0" rIns="0" bIns="0" rtlCol="0" anchor="t"/>
          <a:lstStyle/>
          <a:p>
            <a:pPr marL="177800" indent="-177800">
              <a:lnSpc>
                <a:spcPct val="104000"/>
              </a:lnSpc>
              <a:spcAft>
                <a:spcPts val="700"/>
              </a:spcAft>
              <a:buSzPct val="100000"/>
              <a:buChar char="•"/>
            </a:pPr>
            <a:r>
              <a:rPr lang="en-US" sz="1250" dirty="0">
                <a:solidFill>
                  <a:srgbClr val="263238"/>
                </a:solidFill>
                <a:latin typeface="Meiryo" pitchFamily="34" charset="0"/>
                <a:ea typeface="Meiryo" pitchFamily="34" charset="-122"/>
                <a:cs typeface="Meiryo" pitchFamily="34" charset="-120"/>
              </a:rPr>
              <a:t>印影があるから必ず有効、とは限らない</a:t>
            </a:r>
            <a:endParaRPr lang="en-US" sz="1250" dirty="0"/>
          </a:p>
          <a:p>
            <a:pPr marL="177800" indent="-177800">
              <a:lnSpc>
                <a:spcPct val="104000"/>
              </a:lnSpc>
              <a:spcAft>
                <a:spcPts val="700"/>
              </a:spcAft>
              <a:buSzPct val="100000"/>
              <a:buChar char="•"/>
            </a:pPr>
            <a:r>
              <a:rPr lang="en-US" sz="1250" dirty="0">
                <a:solidFill>
                  <a:srgbClr val="263238"/>
                </a:solidFill>
                <a:latin typeface="Meiryo" pitchFamily="34" charset="0"/>
                <a:ea typeface="Meiryo" pitchFamily="34" charset="-122"/>
                <a:cs typeface="Meiryo" pitchFamily="34" charset="-120"/>
              </a:rPr>
              <a:t>印鑑証明があっても内容・承認確認は別途</a:t>
            </a:r>
            <a:endParaRPr lang="en-US" sz="1250" dirty="0"/>
          </a:p>
          <a:p>
            <a:pPr marL="177800" indent="-177800">
              <a:lnSpc>
                <a:spcPct val="104000"/>
              </a:lnSpc>
              <a:spcAft>
                <a:spcPts val="700"/>
              </a:spcAft>
              <a:buSzPct val="100000"/>
              <a:buChar char="•"/>
            </a:pPr>
            <a:r>
              <a:rPr lang="en-US" sz="1250" dirty="0">
                <a:solidFill>
                  <a:srgbClr val="263238"/>
                </a:solidFill>
                <a:latin typeface="Meiryo" pitchFamily="34" charset="0"/>
                <a:ea typeface="Meiryo" pitchFamily="34" charset="-122"/>
                <a:cs typeface="Meiryo" pitchFamily="34" charset="-120"/>
              </a:rPr>
              <a:t>押印省略・電子契約化は印章管理規程に従う</a:t>
            </a:r>
            <a:endParaRPr lang="en-US" sz="1250" dirty="0"/>
          </a:p>
          <a:p>
            <a:pPr marL="177800" indent="-177800">
              <a:lnSpc>
                <a:spcPct val="104000"/>
              </a:lnSpc>
              <a:spcAft>
                <a:spcPts val="700"/>
              </a:spcAft>
              <a:buSzPct val="100000"/>
              <a:buChar char="•"/>
            </a:pPr>
            <a:r>
              <a:rPr lang="en-US" sz="1250" dirty="0">
                <a:solidFill>
                  <a:srgbClr val="263238"/>
                </a:solidFill>
                <a:latin typeface="Meiryo" pitchFamily="34" charset="0"/>
                <a:ea typeface="Meiryo" pitchFamily="34" charset="-122"/>
                <a:cs typeface="Meiryo" pitchFamily="34" charset="-120"/>
              </a:rPr>
              <a:t>押印済みPDFだけで原本管理は完了しない</a:t>
            </a:r>
            <a:endParaRPr lang="en-US" sz="1250" dirty="0"/>
          </a:p>
        </p:txBody>
      </p:sp>
      <p:sp>
        <p:nvSpPr>
          <p:cNvPr id="12" name="Text 10"/>
          <p:cNvSpPr/>
          <p:nvPr/>
        </p:nvSpPr>
        <p:spPr>
          <a:xfrm>
            <a:off x="457200" y="4828032"/>
            <a:ext cx="2743200" cy="274320"/>
          </a:xfrm>
          <a:prstGeom prst="rect">
            <a:avLst/>
          </a:prstGeom>
          <a:noFill/>
          <a:ln/>
        </p:spPr>
        <p:txBody>
          <a:bodyPr wrap="square"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13" name="Text 11"/>
          <p:cNvSpPr/>
          <p:nvPr/>
        </p:nvSpPr>
        <p:spPr>
          <a:xfrm>
            <a:off x="5029200" y="4828032"/>
            <a:ext cx="3657600" cy="274320"/>
          </a:xfrm>
          <a:prstGeom prst="rect">
            <a:avLst/>
          </a:prstGeom>
          <a:noFill/>
          <a:ln/>
        </p:spPr>
        <p:txBody>
          <a:bodyPr wrap="square" rtlCol="0" anchor="ctr"/>
          <a:lstStyle/>
          <a:p>
            <a:pPr algn="r" indent="0" marL="0">
              <a:buNone/>
            </a:pPr>
            <a:r>
              <a:rPr lang="en-US" sz="900" dirty="0">
                <a:solidFill>
                  <a:srgbClr val="8A98A4"/>
                </a:solidFill>
                <a:latin typeface="Meiryo" pitchFamily="34" charset="0"/>
                <a:ea typeface="Meiryo" pitchFamily="34" charset="-122"/>
                <a:cs typeface="Meiryo" pitchFamily="34" charset="-120"/>
              </a:rPr>
              <a:t>法務・総務のための社内研修資料20選　第19回　｜　13</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TYPES OF SEAL</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ctr"/>
          <a:lstStyle/>
          <a:p>
            <a:pPr indent="0" marL="0">
              <a:buNone/>
            </a:pPr>
            <a:r>
              <a:rPr lang="en-US" sz="2700" b="1" dirty="0">
                <a:solidFill>
                  <a:srgbClr val="16314F"/>
                </a:solidFill>
                <a:latin typeface="Meiryo" pitchFamily="34" charset="0"/>
                <a:ea typeface="Meiryo" pitchFamily="34" charset="-122"/>
                <a:cs typeface="Meiryo" pitchFamily="34" charset="-120"/>
              </a:rPr>
              <a:t>代表印・角印・社印・契約印の違い</a:t>
            </a:r>
            <a:endParaRPr lang="en-US" sz="2700" dirty="0"/>
          </a:p>
        </p:txBody>
      </p:sp>
      <p:graphicFrame>
        <p:nvGraphicFramePr>
          <p:cNvPr id="16" name="Table 0"/>
          <p:cNvGraphicFramePr>
            <a:graphicFrameLocks noGrp="1"/>
          </p:cNvGraphicFramePr>
          <p:nvPr>
            <p:extLst>
              <p:ext uri="{D42A27DB-BD31-4B8C-83A1-F6EECF244321}">
                <p14:modId xmlns:p14="http://schemas.microsoft.com/office/powerpoint/2010/main" val="1579011935"/>
              </p:ext>
            </p:extLst>
          </p:nvPr>
        </p:nvGraphicFramePr>
        <p:xfrm>
          <a:off x="457200" y="1371600"/>
          <a:ext cx="8229600" cy="914400"/>
        </p:xfrm>
        <a:graphic>
          <a:graphicData uri="http://schemas.openxmlformats.org/drawingml/2006/table">
            <a:tbl>
              <a:tblPr/>
              <a:tblGrid>
                <a:gridCol w="1920240"/>
                <a:gridCol w="2834640"/>
                <a:gridCol w="3474720"/>
              </a:tblGrid>
              <a:tr h="384048">
                <a:tc>
                  <a:txBody>
                    <a:bodyPr/>
                    <a:lstStyle/>
                    <a:p>
                      <a:pPr indent="0" marL="0">
                        <a:buNone/>
                      </a:pPr>
                      <a:r>
                        <a:rPr lang="en-US" sz="1250" b="1" dirty="0">
                          <a:solidFill>
                            <a:srgbClr val="FFFFFF"/>
                          </a:solidFill>
                          <a:latin typeface="Meiryo" pitchFamily="34" charset="0"/>
                          <a:ea typeface="Meiryo" pitchFamily="34" charset="-122"/>
                          <a:cs typeface="Meiryo" pitchFamily="34" charset="-120"/>
                        </a:rPr>
                        <a:t>印章</a:t>
                      </a:r>
                      <a:endParaRPr lang="en-US" sz="125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16314F"/>
                    </a:solidFill>
                  </a:tcPr>
                </a:tc>
                <a:tc>
                  <a:txBody>
                    <a:bodyPr/>
                    <a:lstStyle/>
                    <a:p>
                      <a:pPr indent="0" marL="0">
                        <a:buNone/>
                      </a:pPr>
                      <a:r>
                        <a:rPr lang="en-US" sz="1250" b="1" dirty="0">
                          <a:solidFill>
                            <a:srgbClr val="FFFFFF"/>
                          </a:solidFill>
                          <a:latin typeface="Meiryo" pitchFamily="34" charset="0"/>
                          <a:ea typeface="Meiryo" pitchFamily="34" charset="-122"/>
                          <a:cs typeface="Meiryo" pitchFamily="34" charset="-120"/>
                        </a:rPr>
                        <a:t>性質</a:t>
                      </a:r>
                      <a:endParaRPr lang="en-US" sz="125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16314F"/>
                    </a:solidFill>
                  </a:tcPr>
                </a:tc>
                <a:tc>
                  <a:txBody>
                    <a:bodyPr/>
                    <a:lstStyle/>
                    <a:p>
                      <a:pPr indent="0" marL="0">
                        <a:buNone/>
                      </a:pPr>
                      <a:r>
                        <a:rPr lang="en-US" sz="1250" b="1" dirty="0">
                          <a:solidFill>
                            <a:srgbClr val="FFFFFF"/>
                          </a:solidFill>
                          <a:latin typeface="Meiryo" pitchFamily="34" charset="0"/>
                          <a:ea typeface="Meiryo" pitchFamily="34" charset="-122"/>
                          <a:cs typeface="Meiryo" pitchFamily="34" charset="-120"/>
                        </a:rPr>
                        <a:t>実務での位置づけ</a:t>
                      </a:r>
                      <a:endParaRPr lang="en-US" sz="125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16314F"/>
                    </a:solidFill>
                  </a:tcPr>
                </a:tc>
              </a:tr>
              <a:tr h="566928">
                <a:tc>
                  <a:txBody>
                    <a:bodyPr/>
                    <a:lstStyle/>
                    <a:p>
                      <a:pPr indent="0" marL="0">
                        <a:buNone/>
                      </a:pPr>
                      <a:r>
                        <a:rPr lang="en-US" sz="1250" b="1" dirty="0">
                          <a:solidFill>
                            <a:srgbClr val="263238"/>
                          </a:solidFill>
                          <a:latin typeface="Meiryo" pitchFamily="34" charset="0"/>
                          <a:ea typeface="Meiryo" pitchFamily="34" charset="-122"/>
                          <a:cs typeface="Meiryo" pitchFamily="34" charset="-120"/>
                        </a:rPr>
                        <a:t>代表印（実印）</a:t>
                      </a:r>
                      <a:endParaRPr lang="en-US" sz="125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FFFFF"/>
                    </a:solidFill>
                  </a:tcPr>
                </a:tc>
                <a:tc>
                  <a:txBody>
                    <a:bodyPr/>
                    <a:lstStyle/>
                    <a:p>
                      <a:pPr indent="0" marL="0">
                        <a:buNone/>
                      </a:pPr>
                      <a:r>
                        <a:rPr lang="en-US" sz="1250" dirty="0">
                          <a:solidFill>
                            <a:srgbClr val="263238"/>
                          </a:solidFill>
                          <a:latin typeface="Meiryo" pitchFamily="34" charset="0"/>
                          <a:ea typeface="Meiryo" pitchFamily="34" charset="-122"/>
                          <a:cs typeface="Meiryo" pitchFamily="34" charset="-120"/>
                        </a:rPr>
                        <a:t>法務局へ登録した会社の実印</a:t>
                      </a:r>
                      <a:endParaRPr lang="en-US" sz="125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FFFFF"/>
                    </a:solidFill>
                  </a:tcPr>
                </a:tc>
                <a:tc>
                  <a:txBody>
                    <a:bodyPr/>
                    <a:lstStyle/>
                    <a:p>
                      <a:pPr indent="0" marL="0">
                        <a:buNone/>
                      </a:pPr>
                      <a:r>
                        <a:rPr lang="en-US" sz="1250" dirty="0">
                          <a:solidFill>
                            <a:srgbClr val="263238"/>
                          </a:solidFill>
                          <a:latin typeface="Meiryo" pitchFamily="34" charset="0"/>
                          <a:ea typeface="Meiryo" pitchFamily="34" charset="-122"/>
                          <a:cs typeface="Meiryo" pitchFamily="34" charset="-120"/>
                        </a:rPr>
                        <a:t>重要契約等で使用。印鑑証明と対で本人性を裏付け</a:t>
                      </a:r>
                      <a:endParaRPr lang="en-US" sz="125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FFFFF"/>
                    </a:solidFill>
                  </a:tcPr>
                </a:tc>
              </a:tr>
              <a:tr h="566928">
                <a:tc>
                  <a:txBody>
                    <a:bodyPr/>
                    <a:lstStyle/>
                    <a:p>
                      <a:pPr indent="0" marL="0">
                        <a:buNone/>
                      </a:pPr>
                      <a:r>
                        <a:rPr lang="en-US" sz="1250" b="1" dirty="0">
                          <a:solidFill>
                            <a:srgbClr val="263238"/>
                          </a:solidFill>
                          <a:latin typeface="Meiryo" pitchFamily="34" charset="0"/>
                          <a:ea typeface="Meiryo" pitchFamily="34" charset="-122"/>
                          <a:cs typeface="Meiryo" pitchFamily="34" charset="-120"/>
                        </a:rPr>
                        <a:t>角印（社印）</a:t>
                      </a:r>
                      <a:endParaRPr lang="en-US" sz="125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1F4F8"/>
                    </a:solidFill>
                  </a:tcPr>
                </a:tc>
                <a:tc>
                  <a:txBody>
                    <a:bodyPr/>
                    <a:lstStyle/>
                    <a:p>
                      <a:pPr indent="0" marL="0">
                        <a:buNone/>
                      </a:pPr>
                      <a:r>
                        <a:rPr lang="en-US" sz="1250" dirty="0">
                          <a:solidFill>
                            <a:srgbClr val="263238"/>
                          </a:solidFill>
                          <a:latin typeface="Meiryo" pitchFamily="34" charset="0"/>
                          <a:ea typeface="Meiryo" pitchFamily="34" charset="-122"/>
                          <a:cs typeface="Meiryo" pitchFamily="34" charset="-120"/>
                        </a:rPr>
                        <a:t>会社名の角型印。登録印ではない</a:t>
                      </a:r>
                      <a:endParaRPr lang="en-US" sz="125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1F4F8"/>
                    </a:solidFill>
                  </a:tcPr>
                </a:tc>
                <a:tc>
                  <a:txBody>
                    <a:bodyPr/>
                    <a:lstStyle/>
                    <a:p>
                      <a:pPr indent="0" marL="0">
                        <a:buNone/>
                      </a:pPr>
                      <a:r>
                        <a:rPr lang="en-US" sz="1250" dirty="0">
                          <a:solidFill>
                            <a:srgbClr val="263238"/>
                          </a:solidFill>
                          <a:latin typeface="Meiryo" pitchFamily="34" charset="0"/>
                          <a:ea typeface="Meiryo" pitchFamily="34" charset="-122"/>
                          <a:cs typeface="Meiryo" pitchFamily="34" charset="-120"/>
                        </a:rPr>
                        <a:t>請求書・見積等に多い。押印者の権限確認が別途必要</a:t>
                      </a:r>
                      <a:endParaRPr lang="en-US" sz="125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1F4F8"/>
                    </a:solidFill>
                  </a:tcPr>
                </a:tc>
              </a:tr>
              <a:tr h="566928">
                <a:tc>
                  <a:txBody>
                    <a:bodyPr/>
                    <a:lstStyle/>
                    <a:p>
                      <a:pPr indent="0" marL="0">
                        <a:buNone/>
                      </a:pPr>
                      <a:r>
                        <a:rPr lang="en-US" sz="1250" b="1" dirty="0">
                          <a:solidFill>
                            <a:srgbClr val="263238"/>
                          </a:solidFill>
                          <a:latin typeface="Meiryo" pitchFamily="34" charset="0"/>
                          <a:ea typeface="Meiryo" pitchFamily="34" charset="-122"/>
                          <a:cs typeface="Meiryo" pitchFamily="34" charset="-120"/>
                        </a:rPr>
                        <a:t>契約印・認印</a:t>
                      </a:r>
                      <a:endParaRPr lang="en-US" sz="125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FFFFF"/>
                    </a:solidFill>
                  </a:tcPr>
                </a:tc>
                <a:tc>
                  <a:txBody>
                    <a:bodyPr/>
                    <a:lstStyle/>
                    <a:p>
                      <a:pPr indent="0" marL="0">
                        <a:buNone/>
                      </a:pPr>
                      <a:r>
                        <a:rPr lang="en-US" sz="1250" dirty="0">
                          <a:solidFill>
                            <a:srgbClr val="263238"/>
                          </a:solidFill>
                          <a:latin typeface="Meiryo" pitchFamily="34" charset="0"/>
                          <a:ea typeface="Meiryo" pitchFamily="34" charset="-122"/>
                          <a:cs typeface="Meiryo" pitchFamily="34" charset="-120"/>
                        </a:rPr>
                        <a:t>登録のない印（個人認印を含む）</a:t>
                      </a:r>
                      <a:endParaRPr lang="en-US" sz="125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FFFFF"/>
                    </a:solidFill>
                  </a:tcPr>
                </a:tc>
                <a:tc>
                  <a:txBody>
                    <a:bodyPr/>
                    <a:lstStyle/>
                    <a:p>
                      <a:pPr indent="0" marL="0">
                        <a:buNone/>
                      </a:pPr>
                      <a:r>
                        <a:rPr lang="en-US" sz="1250" dirty="0">
                          <a:solidFill>
                            <a:srgbClr val="263238"/>
                          </a:solidFill>
                          <a:latin typeface="Meiryo" pitchFamily="34" charset="0"/>
                          <a:ea typeface="Meiryo" pitchFamily="34" charset="-122"/>
                          <a:cs typeface="Meiryo" pitchFamily="34" charset="-120"/>
                        </a:rPr>
                        <a:t>簡易な文書向け。重要契約では権限確認が一層重要</a:t>
                      </a:r>
                      <a:endParaRPr lang="en-US" sz="125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FFFFF"/>
                    </a:solidFill>
                  </a:tcPr>
                </a:tc>
              </a:tr>
              <a:tr h="566928">
                <a:tc>
                  <a:txBody>
                    <a:bodyPr/>
                    <a:lstStyle/>
                    <a:p>
                      <a:pPr indent="0" marL="0">
                        <a:buNone/>
                      </a:pPr>
                      <a:r>
                        <a:rPr lang="en-US" sz="1250" b="1" dirty="0">
                          <a:solidFill>
                            <a:srgbClr val="263238"/>
                          </a:solidFill>
                          <a:latin typeface="Meiryo" pitchFamily="34" charset="0"/>
                          <a:ea typeface="Meiryo" pitchFamily="34" charset="-122"/>
                          <a:cs typeface="Meiryo" pitchFamily="34" charset="-120"/>
                        </a:rPr>
                        <a:t>銀行印</a:t>
                      </a:r>
                      <a:endParaRPr lang="en-US" sz="125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1F4F8"/>
                    </a:solidFill>
                  </a:tcPr>
                </a:tc>
                <a:tc>
                  <a:txBody>
                    <a:bodyPr/>
                    <a:lstStyle/>
                    <a:p>
                      <a:pPr indent="0" marL="0">
                        <a:buNone/>
                      </a:pPr>
                      <a:r>
                        <a:rPr lang="en-US" sz="1250" dirty="0">
                          <a:solidFill>
                            <a:srgbClr val="263238"/>
                          </a:solidFill>
                          <a:latin typeface="Meiryo" pitchFamily="34" charset="0"/>
                          <a:ea typeface="Meiryo" pitchFamily="34" charset="-122"/>
                          <a:cs typeface="Meiryo" pitchFamily="34" charset="-120"/>
                        </a:rPr>
                        <a:t>金融機関に届け出た印</a:t>
                      </a:r>
                      <a:endParaRPr lang="en-US" sz="125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1F4F8"/>
                    </a:solidFill>
                  </a:tcPr>
                </a:tc>
                <a:tc>
                  <a:txBody>
                    <a:bodyPr/>
                    <a:lstStyle/>
                    <a:p>
                      <a:pPr indent="0" marL="0">
                        <a:buNone/>
                      </a:pPr>
                      <a:r>
                        <a:rPr lang="en-US" sz="1250" dirty="0">
                          <a:solidFill>
                            <a:srgbClr val="263238"/>
                          </a:solidFill>
                          <a:latin typeface="Meiryo" pitchFamily="34" charset="0"/>
                          <a:ea typeface="Meiryo" pitchFamily="34" charset="-122"/>
                          <a:cs typeface="Meiryo" pitchFamily="34" charset="-120"/>
                        </a:rPr>
                        <a:t>口座・支払関連。契約締結権限とは別の用途</a:t>
                      </a:r>
                      <a:endParaRPr lang="en-US" sz="125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1F4F8"/>
                    </a:solidFill>
                  </a:tcPr>
                </a:tc>
              </a:tr>
            </a:tbl>
          </a:graphicData>
        </a:graphic>
      </p:graphicFrame>
      <p:sp>
        <p:nvSpPr>
          <p:cNvPr id="5" name="Text 2"/>
          <p:cNvSpPr/>
          <p:nvPr/>
        </p:nvSpPr>
        <p:spPr>
          <a:xfrm>
            <a:off x="457200" y="4224528"/>
            <a:ext cx="8229600" cy="502920"/>
          </a:xfrm>
          <a:prstGeom prst="rect">
            <a:avLst/>
          </a:prstGeom>
          <a:noFill/>
          <a:ln/>
        </p:spPr>
        <p:txBody>
          <a:bodyPr wrap="square" lIns="0" tIns="0" rIns="0" bIns="0" rtlCol="0" anchor="ctr"/>
          <a:lstStyle/>
          <a:p>
            <a:pPr indent="0" marL="0">
              <a:buNone/>
            </a:pPr>
            <a:r>
              <a:rPr lang="en-US" sz="1250" i="1" dirty="0">
                <a:solidFill>
                  <a:srgbClr val="5C6B78"/>
                </a:solidFill>
                <a:latin typeface="Meiryo" pitchFamily="34" charset="0"/>
                <a:ea typeface="Meiryo" pitchFamily="34" charset="-122"/>
                <a:cs typeface="Meiryo" pitchFamily="34" charset="-120"/>
              </a:rPr>
              <a:t>印章の種類は「権限の確認」を代替しません。誰が・どの権限で押したかを併せて確認します。</a:t>
            </a:r>
            <a:endParaRPr lang="en-US" sz="1250" dirty="0"/>
          </a:p>
        </p:txBody>
      </p:sp>
      <p:sp>
        <p:nvSpPr>
          <p:cNvPr id="6" name="Text 3"/>
          <p:cNvSpPr/>
          <p:nvPr/>
        </p:nvSpPr>
        <p:spPr>
          <a:xfrm>
            <a:off x="457200" y="4828032"/>
            <a:ext cx="2743200" cy="274320"/>
          </a:xfrm>
          <a:prstGeom prst="rect">
            <a:avLst/>
          </a:prstGeom>
          <a:noFill/>
          <a:ln/>
        </p:spPr>
        <p:txBody>
          <a:bodyPr wrap="square"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7" name="Text 4"/>
          <p:cNvSpPr/>
          <p:nvPr/>
        </p:nvSpPr>
        <p:spPr>
          <a:xfrm>
            <a:off x="5029200" y="4828032"/>
            <a:ext cx="3657600" cy="274320"/>
          </a:xfrm>
          <a:prstGeom prst="rect">
            <a:avLst/>
          </a:prstGeom>
          <a:noFill/>
          <a:ln/>
        </p:spPr>
        <p:txBody>
          <a:bodyPr wrap="square" rtlCol="0" anchor="ctr"/>
          <a:lstStyle/>
          <a:p>
            <a:pPr algn="r" indent="0" marL="0">
              <a:buNone/>
            </a:pPr>
            <a:r>
              <a:rPr lang="en-US" sz="900" dirty="0">
                <a:solidFill>
                  <a:srgbClr val="8A98A4"/>
                </a:solidFill>
                <a:latin typeface="Meiryo" pitchFamily="34" charset="0"/>
                <a:ea typeface="Meiryo" pitchFamily="34" charset="-122"/>
                <a:cs typeface="Meiryo" pitchFamily="34" charset="-120"/>
              </a:rPr>
              <a:t>法務・総務のための社内研修資料20選　第19回　｜　14</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DO NOT SEAL</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ctr"/>
          <a:lstStyle/>
          <a:p>
            <a:pPr indent="0" marL="0">
              <a:buNone/>
            </a:pPr>
            <a:r>
              <a:rPr lang="en-US" sz="2700" b="1" dirty="0">
                <a:solidFill>
                  <a:srgbClr val="16314F"/>
                </a:solidFill>
                <a:latin typeface="Meiryo" pitchFamily="34" charset="0"/>
                <a:ea typeface="Meiryo" pitchFamily="34" charset="-122"/>
                <a:cs typeface="Meiryo" pitchFamily="34" charset="-120"/>
              </a:rPr>
              <a:t>押印してはいけない・止めるべき場面</a:t>
            </a:r>
            <a:endParaRPr lang="en-US" sz="2700" dirty="0"/>
          </a:p>
        </p:txBody>
      </p:sp>
      <p:sp>
        <p:nvSpPr>
          <p:cNvPr id="4" name="Shape 2"/>
          <p:cNvSpPr/>
          <p:nvPr/>
        </p:nvSpPr>
        <p:spPr>
          <a:xfrm>
            <a:off x="457200" y="1371600"/>
            <a:ext cx="4069080" cy="640080"/>
          </a:xfrm>
          <a:prstGeom prst="roundRect">
            <a:avLst>
              <a:gd name="adj" fmla="val 11429"/>
            </a:avLst>
          </a:prstGeom>
          <a:solidFill>
            <a:srgbClr val="FAEAE8"/>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5" name="Shape 3"/>
          <p:cNvSpPr/>
          <p:nvPr/>
        </p:nvSpPr>
        <p:spPr>
          <a:xfrm>
            <a:off x="585216" y="1508760"/>
            <a:ext cx="365760" cy="365760"/>
          </a:xfrm>
          <a:prstGeom prst="ellipse">
            <a:avLst/>
          </a:prstGeom>
          <a:solidFill>
            <a:srgbClr val="B42318"/>
          </a:solidFill>
          <a:ln/>
        </p:spPr>
      </p:sp>
      <p:pic>
        <p:nvPicPr>
          <p:cNvPr id="6" name="Image 0" descr="preencoded.png">    </p:cNvPr>
          <p:cNvPicPr>
            <a:picLocks noChangeAspect="1"/>
          </p:cNvPicPr>
          <p:nvPr/>
        </p:nvPicPr>
        <p:blipFill>
          <a:blip r:embed="rId1"/>
          <a:stretch>
            <a:fillRect/>
          </a:stretch>
        </p:blipFill>
        <p:spPr>
          <a:xfrm>
            <a:off x="680314" y="1603858"/>
            <a:ext cx="175565" cy="175565"/>
          </a:xfrm>
          <a:prstGeom prst="rect">
            <a:avLst/>
          </a:prstGeom>
        </p:spPr>
      </p:pic>
      <p:sp>
        <p:nvSpPr>
          <p:cNvPr id="7" name="Text 4"/>
          <p:cNvSpPr/>
          <p:nvPr/>
        </p:nvSpPr>
        <p:spPr>
          <a:xfrm>
            <a:off x="1078992" y="1371600"/>
            <a:ext cx="3319272" cy="640080"/>
          </a:xfrm>
          <a:prstGeom prst="rect">
            <a:avLst/>
          </a:prstGeom>
          <a:noFill/>
          <a:ln/>
        </p:spPr>
        <p:txBody>
          <a:bodyPr wrap="square" lIns="0" tIns="0" rIns="0" bIns="0" rtlCol="0" anchor="ctr"/>
          <a:lstStyle/>
          <a:p>
            <a:pPr indent="0" marL="0">
              <a:buNone/>
            </a:pPr>
            <a:r>
              <a:rPr lang="en-US" sz="1300" dirty="0">
                <a:solidFill>
                  <a:srgbClr val="263238"/>
                </a:solidFill>
                <a:latin typeface="Meiryo" pitchFamily="34" charset="0"/>
                <a:ea typeface="Meiryo" pitchFamily="34" charset="-122"/>
                <a:cs typeface="Meiryo" pitchFamily="34" charset="-120"/>
              </a:rPr>
              <a:t>社内承認（稟議・決裁）が未了のとき</a:t>
            </a:r>
            <a:endParaRPr lang="en-US" sz="1300" dirty="0"/>
          </a:p>
        </p:txBody>
      </p:sp>
      <p:sp>
        <p:nvSpPr>
          <p:cNvPr id="8" name="Shape 5"/>
          <p:cNvSpPr/>
          <p:nvPr/>
        </p:nvSpPr>
        <p:spPr>
          <a:xfrm>
            <a:off x="4690872" y="1371600"/>
            <a:ext cx="4069080" cy="640080"/>
          </a:xfrm>
          <a:prstGeom prst="roundRect">
            <a:avLst>
              <a:gd name="adj" fmla="val 11429"/>
            </a:avLst>
          </a:prstGeom>
          <a:solidFill>
            <a:srgbClr val="FAEAE8"/>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9" name="Shape 6"/>
          <p:cNvSpPr/>
          <p:nvPr/>
        </p:nvSpPr>
        <p:spPr>
          <a:xfrm>
            <a:off x="4818888" y="1508760"/>
            <a:ext cx="365760" cy="365760"/>
          </a:xfrm>
          <a:prstGeom prst="ellipse">
            <a:avLst/>
          </a:prstGeom>
          <a:solidFill>
            <a:srgbClr val="B42318"/>
          </a:solidFill>
          <a:ln/>
        </p:spPr>
      </p:sp>
      <p:pic>
        <p:nvPicPr>
          <p:cNvPr id="10" name="Image 1" descr="preencoded.png">    </p:cNvPr>
          <p:cNvPicPr>
            <a:picLocks noChangeAspect="1"/>
          </p:cNvPicPr>
          <p:nvPr/>
        </p:nvPicPr>
        <p:blipFill>
          <a:blip r:embed="rId2"/>
          <a:stretch>
            <a:fillRect/>
          </a:stretch>
        </p:blipFill>
        <p:spPr>
          <a:xfrm>
            <a:off x="4913986" y="1603858"/>
            <a:ext cx="175565" cy="175565"/>
          </a:xfrm>
          <a:prstGeom prst="rect">
            <a:avLst/>
          </a:prstGeom>
        </p:spPr>
      </p:pic>
      <p:sp>
        <p:nvSpPr>
          <p:cNvPr id="11" name="Text 7"/>
          <p:cNvSpPr/>
          <p:nvPr/>
        </p:nvSpPr>
        <p:spPr>
          <a:xfrm>
            <a:off x="5312664" y="1371600"/>
            <a:ext cx="3319272" cy="640080"/>
          </a:xfrm>
          <a:prstGeom prst="rect">
            <a:avLst/>
          </a:prstGeom>
          <a:noFill/>
          <a:ln/>
        </p:spPr>
        <p:txBody>
          <a:bodyPr wrap="square" lIns="0" tIns="0" rIns="0" bIns="0" rtlCol="0" anchor="ctr"/>
          <a:lstStyle/>
          <a:p>
            <a:pPr indent="0" marL="0">
              <a:buNone/>
            </a:pPr>
            <a:r>
              <a:rPr lang="en-US" sz="1300" dirty="0">
                <a:solidFill>
                  <a:srgbClr val="263238"/>
                </a:solidFill>
                <a:latin typeface="Meiryo" pitchFamily="34" charset="0"/>
                <a:ea typeface="Meiryo" pitchFamily="34" charset="-122"/>
                <a:cs typeface="Meiryo" pitchFamily="34" charset="-120"/>
              </a:rPr>
              <a:t>金額・期間・解除等が決裁内容と一致しないとき</a:t>
            </a:r>
            <a:endParaRPr lang="en-US" sz="1300" dirty="0"/>
          </a:p>
        </p:txBody>
      </p:sp>
      <p:sp>
        <p:nvSpPr>
          <p:cNvPr id="12" name="Shape 8"/>
          <p:cNvSpPr/>
          <p:nvPr/>
        </p:nvSpPr>
        <p:spPr>
          <a:xfrm>
            <a:off x="457200" y="2139696"/>
            <a:ext cx="4069080" cy="640080"/>
          </a:xfrm>
          <a:prstGeom prst="roundRect">
            <a:avLst>
              <a:gd name="adj" fmla="val 11429"/>
            </a:avLst>
          </a:prstGeom>
          <a:solidFill>
            <a:srgbClr val="FAEAE8"/>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13" name="Shape 9"/>
          <p:cNvSpPr/>
          <p:nvPr/>
        </p:nvSpPr>
        <p:spPr>
          <a:xfrm>
            <a:off x="585216" y="2276856"/>
            <a:ext cx="365760" cy="365760"/>
          </a:xfrm>
          <a:prstGeom prst="ellipse">
            <a:avLst/>
          </a:prstGeom>
          <a:solidFill>
            <a:srgbClr val="B42318"/>
          </a:solidFill>
          <a:ln/>
        </p:spPr>
      </p:sp>
      <p:pic>
        <p:nvPicPr>
          <p:cNvPr id="14" name="Image 2" descr="preencoded.png">    </p:cNvPr>
          <p:cNvPicPr>
            <a:picLocks noChangeAspect="1"/>
          </p:cNvPicPr>
          <p:nvPr/>
        </p:nvPicPr>
        <p:blipFill>
          <a:blip r:embed="rId3"/>
          <a:stretch>
            <a:fillRect/>
          </a:stretch>
        </p:blipFill>
        <p:spPr>
          <a:xfrm>
            <a:off x="680314" y="2371954"/>
            <a:ext cx="175565" cy="175565"/>
          </a:xfrm>
          <a:prstGeom prst="rect">
            <a:avLst/>
          </a:prstGeom>
        </p:spPr>
      </p:pic>
      <p:sp>
        <p:nvSpPr>
          <p:cNvPr id="15" name="Text 10"/>
          <p:cNvSpPr/>
          <p:nvPr/>
        </p:nvSpPr>
        <p:spPr>
          <a:xfrm>
            <a:off x="1078992" y="2139696"/>
            <a:ext cx="3319272" cy="640080"/>
          </a:xfrm>
          <a:prstGeom prst="rect">
            <a:avLst/>
          </a:prstGeom>
          <a:noFill/>
          <a:ln/>
        </p:spPr>
        <p:txBody>
          <a:bodyPr wrap="square" lIns="0" tIns="0" rIns="0" bIns="0" rtlCol="0" anchor="ctr"/>
          <a:lstStyle/>
          <a:p>
            <a:pPr indent="0" marL="0">
              <a:buNone/>
            </a:pPr>
            <a:r>
              <a:rPr lang="en-US" sz="1300" dirty="0">
                <a:solidFill>
                  <a:srgbClr val="263238"/>
                </a:solidFill>
                <a:latin typeface="Meiryo" pitchFamily="34" charset="0"/>
                <a:ea typeface="Meiryo" pitchFamily="34" charset="-122"/>
                <a:cs typeface="Meiryo" pitchFamily="34" charset="-120"/>
              </a:rPr>
              <a:t>自社側の締結権限・委任が確認できないとき</a:t>
            </a:r>
            <a:endParaRPr lang="en-US" sz="1300" dirty="0"/>
          </a:p>
        </p:txBody>
      </p:sp>
      <p:sp>
        <p:nvSpPr>
          <p:cNvPr id="16" name="Shape 11"/>
          <p:cNvSpPr/>
          <p:nvPr/>
        </p:nvSpPr>
        <p:spPr>
          <a:xfrm>
            <a:off x="4690872" y="2139696"/>
            <a:ext cx="4069080" cy="640080"/>
          </a:xfrm>
          <a:prstGeom prst="roundRect">
            <a:avLst>
              <a:gd name="adj" fmla="val 11429"/>
            </a:avLst>
          </a:prstGeom>
          <a:solidFill>
            <a:srgbClr val="FAEAE8"/>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17" name="Shape 12"/>
          <p:cNvSpPr/>
          <p:nvPr/>
        </p:nvSpPr>
        <p:spPr>
          <a:xfrm>
            <a:off x="4818888" y="2276856"/>
            <a:ext cx="365760" cy="365760"/>
          </a:xfrm>
          <a:prstGeom prst="ellipse">
            <a:avLst/>
          </a:prstGeom>
          <a:solidFill>
            <a:srgbClr val="B42318"/>
          </a:solidFill>
          <a:ln/>
        </p:spPr>
      </p:sp>
      <p:pic>
        <p:nvPicPr>
          <p:cNvPr id="18" name="Image 3" descr="preencoded.png">    </p:cNvPr>
          <p:cNvPicPr>
            <a:picLocks noChangeAspect="1"/>
          </p:cNvPicPr>
          <p:nvPr/>
        </p:nvPicPr>
        <p:blipFill>
          <a:blip r:embed="rId4"/>
          <a:stretch>
            <a:fillRect/>
          </a:stretch>
        </p:blipFill>
        <p:spPr>
          <a:xfrm>
            <a:off x="4913986" y="2371954"/>
            <a:ext cx="175565" cy="175565"/>
          </a:xfrm>
          <a:prstGeom prst="rect">
            <a:avLst/>
          </a:prstGeom>
        </p:spPr>
      </p:pic>
      <p:sp>
        <p:nvSpPr>
          <p:cNvPr id="19" name="Text 13"/>
          <p:cNvSpPr/>
          <p:nvPr/>
        </p:nvSpPr>
        <p:spPr>
          <a:xfrm>
            <a:off x="5312664" y="2139696"/>
            <a:ext cx="3319272" cy="640080"/>
          </a:xfrm>
          <a:prstGeom prst="rect">
            <a:avLst/>
          </a:prstGeom>
          <a:noFill/>
          <a:ln/>
        </p:spPr>
        <p:txBody>
          <a:bodyPr wrap="square" lIns="0" tIns="0" rIns="0" bIns="0" rtlCol="0" anchor="ctr"/>
          <a:lstStyle/>
          <a:p>
            <a:pPr indent="0" marL="0">
              <a:buNone/>
            </a:pPr>
            <a:r>
              <a:rPr lang="en-US" sz="1300" dirty="0">
                <a:solidFill>
                  <a:srgbClr val="263238"/>
                </a:solidFill>
                <a:latin typeface="Meiryo" pitchFamily="34" charset="0"/>
                <a:ea typeface="Meiryo" pitchFamily="34" charset="-122"/>
                <a:cs typeface="Meiryo" pitchFamily="34" charset="-120"/>
              </a:rPr>
              <a:t>相手方署名者の権限・本人性に疑義があるとき</a:t>
            </a:r>
            <a:endParaRPr lang="en-US" sz="1300" dirty="0"/>
          </a:p>
        </p:txBody>
      </p:sp>
      <p:sp>
        <p:nvSpPr>
          <p:cNvPr id="20" name="Shape 14"/>
          <p:cNvSpPr/>
          <p:nvPr/>
        </p:nvSpPr>
        <p:spPr>
          <a:xfrm>
            <a:off x="457200" y="2907792"/>
            <a:ext cx="4069080" cy="640080"/>
          </a:xfrm>
          <a:prstGeom prst="roundRect">
            <a:avLst>
              <a:gd name="adj" fmla="val 11429"/>
            </a:avLst>
          </a:prstGeom>
          <a:solidFill>
            <a:srgbClr val="FAEAE8"/>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21" name="Shape 15"/>
          <p:cNvSpPr/>
          <p:nvPr/>
        </p:nvSpPr>
        <p:spPr>
          <a:xfrm>
            <a:off x="585216" y="3044952"/>
            <a:ext cx="365760" cy="365760"/>
          </a:xfrm>
          <a:prstGeom prst="ellipse">
            <a:avLst/>
          </a:prstGeom>
          <a:solidFill>
            <a:srgbClr val="B42318"/>
          </a:solidFill>
          <a:ln/>
        </p:spPr>
      </p:sp>
      <p:pic>
        <p:nvPicPr>
          <p:cNvPr id="22" name="Image 4" descr="preencoded.png">    </p:cNvPr>
          <p:cNvPicPr>
            <a:picLocks noChangeAspect="1"/>
          </p:cNvPicPr>
          <p:nvPr/>
        </p:nvPicPr>
        <p:blipFill>
          <a:blip r:embed="rId5"/>
          <a:stretch>
            <a:fillRect/>
          </a:stretch>
        </p:blipFill>
        <p:spPr>
          <a:xfrm>
            <a:off x="680314" y="3140050"/>
            <a:ext cx="175565" cy="175565"/>
          </a:xfrm>
          <a:prstGeom prst="rect">
            <a:avLst/>
          </a:prstGeom>
        </p:spPr>
      </p:pic>
      <p:sp>
        <p:nvSpPr>
          <p:cNvPr id="23" name="Text 16"/>
          <p:cNvSpPr/>
          <p:nvPr/>
        </p:nvSpPr>
        <p:spPr>
          <a:xfrm>
            <a:off x="1078992" y="2907792"/>
            <a:ext cx="3319272" cy="640080"/>
          </a:xfrm>
          <a:prstGeom prst="rect">
            <a:avLst/>
          </a:prstGeom>
          <a:noFill/>
          <a:ln/>
        </p:spPr>
        <p:txBody>
          <a:bodyPr wrap="square" lIns="0" tIns="0" rIns="0" bIns="0" rtlCol="0" anchor="ctr"/>
          <a:lstStyle/>
          <a:p>
            <a:pPr indent="0" marL="0">
              <a:buNone/>
            </a:pPr>
            <a:r>
              <a:rPr lang="en-US" sz="1300" dirty="0">
                <a:solidFill>
                  <a:srgbClr val="263238"/>
                </a:solidFill>
                <a:latin typeface="Meiryo" pitchFamily="34" charset="0"/>
                <a:ea typeface="Meiryo" pitchFamily="34" charset="-122"/>
                <a:cs typeface="Meiryo" pitchFamily="34" charset="-120"/>
              </a:rPr>
              <a:t>印紙税・契約類型・電子化可否が未確認のとき</a:t>
            </a:r>
            <a:endParaRPr lang="en-US" sz="1300" dirty="0"/>
          </a:p>
        </p:txBody>
      </p:sp>
      <p:sp>
        <p:nvSpPr>
          <p:cNvPr id="24" name="Shape 17"/>
          <p:cNvSpPr/>
          <p:nvPr/>
        </p:nvSpPr>
        <p:spPr>
          <a:xfrm>
            <a:off x="4690872" y="2907792"/>
            <a:ext cx="4069080" cy="640080"/>
          </a:xfrm>
          <a:prstGeom prst="roundRect">
            <a:avLst>
              <a:gd name="adj" fmla="val 11429"/>
            </a:avLst>
          </a:prstGeom>
          <a:solidFill>
            <a:srgbClr val="FAEAE8"/>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25" name="Shape 18"/>
          <p:cNvSpPr/>
          <p:nvPr/>
        </p:nvSpPr>
        <p:spPr>
          <a:xfrm>
            <a:off x="4818888" y="3044952"/>
            <a:ext cx="365760" cy="365760"/>
          </a:xfrm>
          <a:prstGeom prst="ellipse">
            <a:avLst/>
          </a:prstGeom>
          <a:solidFill>
            <a:srgbClr val="B42318"/>
          </a:solidFill>
          <a:ln/>
        </p:spPr>
      </p:sp>
      <p:pic>
        <p:nvPicPr>
          <p:cNvPr id="26" name="Image 5" descr="preencoded.png">    </p:cNvPr>
          <p:cNvPicPr>
            <a:picLocks noChangeAspect="1"/>
          </p:cNvPicPr>
          <p:nvPr/>
        </p:nvPicPr>
        <p:blipFill>
          <a:blip r:embed="rId6"/>
          <a:stretch>
            <a:fillRect/>
          </a:stretch>
        </p:blipFill>
        <p:spPr>
          <a:xfrm>
            <a:off x="4913986" y="3140050"/>
            <a:ext cx="175565" cy="175565"/>
          </a:xfrm>
          <a:prstGeom prst="rect">
            <a:avLst/>
          </a:prstGeom>
        </p:spPr>
      </p:pic>
      <p:sp>
        <p:nvSpPr>
          <p:cNvPr id="27" name="Text 19"/>
          <p:cNvSpPr/>
          <p:nvPr/>
        </p:nvSpPr>
        <p:spPr>
          <a:xfrm>
            <a:off x="5312664" y="2907792"/>
            <a:ext cx="3319272" cy="640080"/>
          </a:xfrm>
          <a:prstGeom prst="rect">
            <a:avLst/>
          </a:prstGeom>
          <a:noFill/>
          <a:ln/>
        </p:spPr>
        <p:txBody>
          <a:bodyPr wrap="square" lIns="0" tIns="0" rIns="0" bIns="0" rtlCol="0" anchor="ctr"/>
          <a:lstStyle/>
          <a:p>
            <a:pPr indent="0" marL="0">
              <a:buNone/>
            </a:pPr>
            <a:r>
              <a:rPr lang="en-US" sz="1300" dirty="0">
                <a:solidFill>
                  <a:srgbClr val="263238"/>
                </a:solidFill>
                <a:latin typeface="Meiryo" pitchFamily="34" charset="0"/>
                <a:ea typeface="Meiryo" pitchFamily="34" charset="-122"/>
                <a:cs typeface="Meiryo" pitchFamily="34" charset="-120"/>
              </a:rPr>
              <a:t>重要・高額・長期契約で追加承認が必要なとき</a:t>
            </a:r>
            <a:endParaRPr lang="en-US" sz="1300" dirty="0"/>
          </a:p>
        </p:txBody>
      </p:sp>
      <p:sp>
        <p:nvSpPr>
          <p:cNvPr id="28" name="Shape 20"/>
          <p:cNvSpPr/>
          <p:nvPr/>
        </p:nvSpPr>
        <p:spPr>
          <a:xfrm>
            <a:off x="457200" y="4224528"/>
            <a:ext cx="8229600" cy="548640"/>
          </a:xfrm>
          <a:prstGeom prst="roundRect">
            <a:avLst>
              <a:gd name="adj" fmla="val 13333"/>
            </a:avLst>
          </a:prstGeom>
          <a:solidFill>
            <a:srgbClr val="E8F0EB"/>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29" name="Text 21"/>
          <p:cNvSpPr/>
          <p:nvPr/>
        </p:nvSpPr>
        <p:spPr>
          <a:xfrm>
            <a:off x="457200" y="4224528"/>
            <a:ext cx="8229600" cy="548640"/>
          </a:xfrm>
          <a:prstGeom prst="rect">
            <a:avLst/>
          </a:prstGeom>
          <a:noFill/>
          <a:ln/>
        </p:spPr>
        <p:txBody>
          <a:bodyPr wrap="square" lIns="0" tIns="0" rIns="0" bIns="0" rtlCol="0" anchor="ctr"/>
          <a:lstStyle/>
          <a:p>
            <a:pPr algn="ctr" indent="0" marL="0">
              <a:buNone/>
            </a:pPr>
            <a:r>
              <a:rPr lang="en-US" sz="1400" b="1" dirty="0">
                <a:solidFill>
                  <a:srgbClr val="2F6B4F"/>
                </a:solidFill>
                <a:latin typeface="Meiryo" pitchFamily="34" charset="0"/>
                <a:ea typeface="Meiryo" pitchFamily="34" charset="-122"/>
                <a:cs typeface="Meiryo" pitchFamily="34" charset="-120"/>
              </a:rPr>
              <a:t>迷ったら押さない・送らない。先に確認する。これが最も安全な初動です。</a:t>
            </a:r>
            <a:endParaRPr lang="en-US" sz="1400" dirty="0"/>
          </a:p>
        </p:txBody>
      </p:sp>
      <p:sp>
        <p:nvSpPr>
          <p:cNvPr id="30" name="Text 22"/>
          <p:cNvSpPr/>
          <p:nvPr/>
        </p:nvSpPr>
        <p:spPr>
          <a:xfrm>
            <a:off x="457200" y="4828032"/>
            <a:ext cx="2743200" cy="274320"/>
          </a:xfrm>
          <a:prstGeom prst="rect">
            <a:avLst/>
          </a:prstGeom>
          <a:noFill/>
          <a:ln/>
        </p:spPr>
        <p:txBody>
          <a:bodyPr wrap="square"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31" name="Text 23"/>
          <p:cNvSpPr/>
          <p:nvPr/>
        </p:nvSpPr>
        <p:spPr>
          <a:xfrm>
            <a:off x="5029200" y="4828032"/>
            <a:ext cx="3657600" cy="274320"/>
          </a:xfrm>
          <a:prstGeom prst="rect">
            <a:avLst/>
          </a:prstGeom>
          <a:noFill/>
          <a:ln/>
        </p:spPr>
        <p:txBody>
          <a:bodyPr wrap="square" rtlCol="0" anchor="ctr"/>
          <a:lstStyle/>
          <a:p>
            <a:pPr algn="r" indent="0" marL="0">
              <a:buNone/>
            </a:pPr>
            <a:r>
              <a:rPr lang="en-US" sz="900" dirty="0">
                <a:solidFill>
                  <a:srgbClr val="8A98A4"/>
                </a:solidFill>
                <a:latin typeface="Meiryo" pitchFamily="34" charset="0"/>
                <a:ea typeface="Meiryo" pitchFamily="34" charset="-122"/>
                <a:cs typeface="Meiryo" pitchFamily="34" charset="-120"/>
              </a:rPr>
              <a:t>法務・総務のための社内研修資料20選　第19回　｜　15</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E-CONTRACT</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ctr"/>
          <a:lstStyle/>
          <a:p>
            <a:pPr indent="0" marL="0">
              <a:buNone/>
            </a:pPr>
            <a:r>
              <a:rPr lang="en-US" sz="2700" b="1" dirty="0">
                <a:solidFill>
                  <a:srgbClr val="16314F"/>
                </a:solidFill>
                <a:latin typeface="Meiryo" pitchFamily="34" charset="0"/>
                <a:ea typeface="Meiryo" pitchFamily="34" charset="-122"/>
                <a:cs typeface="Meiryo" pitchFamily="34" charset="-120"/>
              </a:rPr>
              <a:t>電子契約の基本</a:t>
            </a:r>
            <a:endParaRPr lang="en-US" sz="2700" dirty="0"/>
          </a:p>
        </p:txBody>
      </p:sp>
      <p:sp>
        <p:nvSpPr>
          <p:cNvPr id="4" name="Shape 2"/>
          <p:cNvSpPr/>
          <p:nvPr/>
        </p:nvSpPr>
        <p:spPr>
          <a:xfrm>
            <a:off x="457200" y="1325880"/>
            <a:ext cx="8229600" cy="749808"/>
          </a:xfrm>
          <a:prstGeom prst="roundRect">
            <a:avLst>
              <a:gd name="adj" fmla="val 9756"/>
            </a:avLst>
          </a:prstGeom>
          <a:solidFill>
            <a:srgbClr val="E5F1F0"/>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5" name="Text 3"/>
          <p:cNvSpPr/>
          <p:nvPr/>
        </p:nvSpPr>
        <p:spPr>
          <a:xfrm>
            <a:off x="731520" y="1325880"/>
            <a:ext cx="7680960" cy="749808"/>
          </a:xfrm>
          <a:prstGeom prst="rect">
            <a:avLst/>
          </a:prstGeom>
          <a:noFill/>
          <a:ln/>
        </p:spPr>
        <p:txBody>
          <a:bodyPr wrap="square" lIns="0" tIns="0" rIns="0" bIns="0" rtlCol="0" anchor="ctr"/>
          <a:lstStyle/>
          <a:p>
            <a:pPr indent="0" marL="0">
              <a:buNone/>
            </a:pPr>
            <a:r>
              <a:rPr lang="en-US" sz="1600" b="1" dirty="0">
                <a:solidFill>
                  <a:srgbClr val="237A75"/>
                </a:solidFill>
                <a:latin typeface="Meiryo" pitchFamily="34" charset="0"/>
                <a:ea typeface="Meiryo" pitchFamily="34" charset="-122"/>
                <a:cs typeface="Meiryo" pitchFamily="34" charset="-120"/>
              </a:rPr>
              <a:t>電子契約サービスを使えば、常に全ての法的問題が解決するわけではありません。</a:t>
            </a:r>
            <a:endParaRPr lang="en-US" sz="1600" dirty="0"/>
          </a:p>
        </p:txBody>
      </p:sp>
      <p:sp>
        <p:nvSpPr>
          <p:cNvPr id="6" name="Shape 4"/>
          <p:cNvSpPr/>
          <p:nvPr/>
        </p:nvSpPr>
        <p:spPr>
          <a:xfrm>
            <a:off x="457200" y="2240280"/>
            <a:ext cx="2651760" cy="2121408"/>
          </a:xfrm>
          <a:prstGeom prst="roundRect">
            <a:avLst>
              <a:gd name="adj" fmla="val 3448"/>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7" name="Shape 5"/>
          <p:cNvSpPr/>
          <p:nvPr/>
        </p:nvSpPr>
        <p:spPr>
          <a:xfrm>
            <a:off x="1508760" y="2395728"/>
            <a:ext cx="548640" cy="548640"/>
          </a:xfrm>
          <a:prstGeom prst="ellipse">
            <a:avLst/>
          </a:prstGeom>
          <a:solidFill>
            <a:srgbClr val="237A75"/>
          </a:solidFill>
          <a:ln/>
        </p:spPr>
      </p:sp>
      <p:pic>
        <p:nvPicPr>
          <p:cNvPr id="8" name="Image 0" descr="preencoded.png">    </p:cNvPr>
          <p:cNvPicPr>
            <a:picLocks noChangeAspect="1"/>
          </p:cNvPicPr>
          <p:nvPr/>
        </p:nvPicPr>
        <p:blipFill>
          <a:blip r:embed="rId1"/>
          <a:stretch>
            <a:fillRect/>
          </a:stretch>
        </p:blipFill>
        <p:spPr>
          <a:xfrm>
            <a:off x="1651406" y="2538374"/>
            <a:ext cx="263347" cy="263347"/>
          </a:xfrm>
          <a:prstGeom prst="rect">
            <a:avLst/>
          </a:prstGeom>
        </p:spPr>
      </p:pic>
      <p:sp>
        <p:nvSpPr>
          <p:cNvPr id="9" name="Text 6"/>
          <p:cNvSpPr/>
          <p:nvPr/>
        </p:nvSpPr>
        <p:spPr>
          <a:xfrm>
            <a:off x="548640" y="3035808"/>
            <a:ext cx="2468880" cy="457200"/>
          </a:xfrm>
          <a:prstGeom prst="rect">
            <a:avLst/>
          </a:prstGeom>
          <a:noFill/>
          <a:ln/>
        </p:spPr>
        <p:txBody>
          <a:bodyPr wrap="square" lIns="0" tIns="0" rIns="0" bIns="0" rtlCol="0" anchor="ctr"/>
          <a:lstStyle/>
          <a:p>
            <a:pPr algn="ctr" indent="0" marL="0">
              <a:buNone/>
            </a:pPr>
            <a:r>
              <a:rPr lang="en-US" sz="1450" b="1" dirty="0">
                <a:solidFill>
                  <a:srgbClr val="16314F"/>
                </a:solidFill>
                <a:latin typeface="Meiryo" pitchFamily="34" charset="0"/>
                <a:ea typeface="Meiryo" pitchFamily="34" charset="-122"/>
                <a:cs typeface="Meiryo" pitchFamily="34" charset="-120"/>
              </a:rPr>
              <a:t>当事者型</a:t>
            </a:r>
            <a:endParaRPr lang="en-US" sz="1450" dirty="0"/>
          </a:p>
        </p:txBody>
      </p:sp>
      <p:sp>
        <p:nvSpPr>
          <p:cNvPr id="10" name="Text 7"/>
          <p:cNvSpPr/>
          <p:nvPr/>
        </p:nvSpPr>
        <p:spPr>
          <a:xfrm>
            <a:off x="621792" y="3493008"/>
            <a:ext cx="2331720" cy="777240"/>
          </a:xfrm>
          <a:prstGeom prst="rect">
            <a:avLst/>
          </a:prstGeom>
          <a:noFill/>
          <a:ln/>
        </p:spPr>
        <p:txBody>
          <a:bodyPr wrap="square" lIns="0" tIns="0" rIns="0" bIns="0" rtlCol="0" anchor="t"/>
          <a:lstStyle/>
          <a:p>
            <a:pPr algn="ctr" indent="0" marL="0">
              <a:buNone/>
            </a:pPr>
            <a:r>
              <a:rPr lang="en-US" sz="1200" dirty="0">
                <a:solidFill>
                  <a:srgbClr val="5C6B78"/>
                </a:solidFill>
                <a:latin typeface="Meiryo" pitchFamily="34" charset="0"/>
                <a:ea typeface="Meiryo" pitchFamily="34" charset="-122"/>
                <a:cs typeface="Meiryo" pitchFamily="34" charset="-120"/>
              </a:rPr>
              <a:t>各当事者が自分の電子証明書で署名</a:t>
            </a:r>
            <a:endParaRPr lang="en-US" sz="1200" dirty="0"/>
          </a:p>
        </p:txBody>
      </p:sp>
      <p:sp>
        <p:nvSpPr>
          <p:cNvPr id="11" name="Shape 8"/>
          <p:cNvSpPr/>
          <p:nvPr/>
        </p:nvSpPr>
        <p:spPr>
          <a:xfrm>
            <a:off x="3264408" y="2240280"/>
            <a:ext cx="2651760" cy="2121408"/>
          </a:xfrm>
          <a:prstGeom prst="roundRect">
            <a:avLst>
              <a:gd name="adj" fmla="val 3448"/>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12" name="Shape 9"/>
          <p:cNvSpPr/>
          <p:nvPr/>
        </p:nvSpPr>
        <p:spPr>
          <a:xfrm>
            <a:off x="4315968" y="2395728"/>
            <a:ext cx="548640" cy="548640"/>
          </a:xfrm>
          <a:prstGeom prst="ellipse">
            <a:avLst/>
          </a:prstGeom>
          <a:solidFill>
            <a:srgbClr val="237A75"/>
          </a:solidFill>
          <a:ln/>
        </p:spPr>
      </p:sp>
      <p:pic>
        <p:nvPicPr>
          <p:cNvPr id="13" name="Image 1" descr="preencoded.png">    </p:cNvPr>
          <p:cNvPicPr>
            <a:picLocks noChangeAspect="1"/>
          </p:cNvPicPr>
          <p:nvPr/>
        </p:nvPicPr>
        <p:blipFill>
          <a:blip r:embed="rId2"/>
          <a:stretch>
            <a:fillRect/>
          </a:stretch>
        </p:blipFill>
        <p:spPr>
          <a:xfrm>
            <a:off x="4458614" y="2538374"/>
            <a:ext cx="263347" cy="263347"/>
          </a:xfrm>
          <a:prstGeom prst="rect">
            <a:avLst/>
          </a:prstGeom>
        </p:spPr>
      </p:pic>
      <p:sp>
        <p:nvSpPr>
          <p:cNvPr id="14" name="Text 10"/>
          <p:cNvSpPr/>
          <p:nvPr/>
        </p:nvSpPr>
        <p:spPr>
          <a:xfrm>
            <a:off x="3355848" y="3035808"/>
            <a:ext cx="2468880" cy="457200"/>
          </a:xfrm>
          <a:prstGeom prst="rect">
            <a:avLst/>
          </a:prstGeom>
          <a:noFill/>
          <a:ln/>
        </p:spPr>
        <p:txBody>
          <a:bodyPr wrap="square" lIns="0" tIns="0" rIns="0" bIns="0" rtlCol="0" anchor="ctr"/>
          <a:lstStyle/>
          <a:p>
            <a:pPr algn="ctr" indent="0" marL="0">
              <a:buNone/>
            </a:pPr>
            <a:r>
              <a:rPr lang="en-US" sz="1450" b="1" dirty="0">
                <a:solidFill>
                  <a:srgbClr val="16314F"/>
                </a:solidFill>
                <a:latin typeface="Meiryo" pitchFamily="34" charset="0"/>
                <a:ea typeface="Meiryo" pitchFamily="34" charset="-122"/>
                <a:cs typeface="Meiryo" pitchFamily="34" charset="-120"/>
              </a:rPr>
              <a:t>立会人型・クラウド型</a:t>
            </a:r>
            <a:endParaRPr lang="en-US" sz="1450" dirty="0"/>
          </a:p>
        </p:txBody>
      </p:sp>
      <p:sp>
        <p:nvSpPr>
          <p:cNvPr id="15" name="Text 11"/>
          <p:cNvSpPr/>
          <p:nvPr/>
        </p:nvSpPr>
        <p:spPr>
          <a:xfrm>
            <a:off x="3429000" y="3493008"/>
            <a:ext cx="2331720" cy="777240"/>
          </a:xfrm>
          <a:prstGeom prst="rect">
            <a:avLst/>
          </a:prstGeom>
          <a:noFill/>
          <a:ln/>
        </p:spPr>
        <p:txBody>
          <a:bodyPr wrap="square" lIns="0" tIns="0" rIns="0" bIns="0" rtlCol="0" anchor="t"/>
          <a:lstStyle/>
          <a:p>
            <a:pPr algn="ctr" indent="0" marL="0">
              <a:buNone/>
            </a:pPr>
            <a:r>
              <a:rPr lang="en-US" sz="1200" dirty="0">
                <a:solidFill>
                  <a:srgbClr val="5C6B78"/>
                </a:solidFill>
                <a:latin typeface="Meiryo" pitchFamily="34" charset="0"/>
                <a:ea typeface="Meiryo" pitchFamily="34" charset="-122"/>
                <a:cs typeface="Meiryo" pitchFamily="34" charset="-120"/>
              </a:rPr>
              <a:t>事業者の署名鍵で、利用者の指示に基づき付与</a:t>
            </a:r>
            <a:endParaRPr lang="en-US" sz="1200" dirty="0"/>
          </a:p>
        </p:txBody>
      </p:sp>
      <p:sp>
        <p:nvSpPr>
          <p:cNvPr id="16" name="Shape 12"/>
          <p:cNvSpPr/>
          <p:nvPr/>
        </p:nvSpPr>
        <p:spPr>
          <a:xfrm>
            <a:off x="6071616" y="2240280"/>
            <a:ext cx="2651760" cy="2121408"/>
          </a:xfrm>
          <a:prstGeom prst="roundRect">
            <a:avLst>
              <a:gd name="adj" fmla="val 3448"/>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17" name="Shape 13"/>
          <p:cNvSpPr/>
          <p:nvPr/>
        </p:nvSpPr>
        <p:spPr>
          <a:xfrm>
            <a:off x="7123176" y="2395728"/>
            <a:ext cx="548640" cy="548640"/>
          </a:xfrm>
          <a:prstGeom prst="ellipse">
            <a:avLst/>
          </a:prstGeom>
          <a:solidFill>
            <a:srgbClr val="237A75"/>
          </a:solidFill>
          <a:ln/>
        </p:spPr>
      </p:sp>
      <p:pic>
        <p:nvPicPr>
          <p:cNvPr id="18" name="Image 2" descr="preencoded.png">    </p:cNvPr>
          <p:cNvPicPr>
            <a:picLocks noChangeAspect="1"/>
          </p:cNvPicPr>
          <p:nvPr/>
        </p:nvPicPr>
        <p:blipFill>
          <a:blip r:embed="rId3"/>
          <a:stretch>
            <a:fillRect/>
          </a:stretch>
        </p:blipFill>
        <p:spPr>
          <a:xfrm>
            <a:off x="7265822" y="2538374"/>
            <a:ext cx="263347" cy="263347"/>
          </a:xfrm>
          <a:prstGeom prst="rect">
            <a:avLst/>
          </a:prstGeom>
        </p:spPr>
      </p:pic>
      <p:sp>
        <p:nvSpPr>
          <p:cNvPr id="19" name="Text 14"/>
          <p:cNvSpPr/>
          <p:nvPr/>
        </p:nvSpPr>
        <p:spPr>
          <a:xfrm>
            <a:off x="6163056" y="3035808"/>
            <a:ext cx="2468880" cy="457200"/>
          </a:xfrm>
          <a:prstGeom prst="rect">
            <a:avLst/>
          </a:prstGeom>
          <a:noFill/>
          <a:ln/>
        </p:spPr>
        <p:txBody>
          <a:bodyPr wrap="square" lIns="0" tIns="0" rIns="0" bIns="0" rtlCol="0" anchor="ctr"/>
          <a:lstStyle/>
          <a:p>
            <a:pPr algn="ctr" indent="0" marL="0">
              <a:buNone/>
            </a:pPr>
            <a:r>
              <a:rPr lang="en-US" sz="1450" b="1" dirty="0">
                <a:solidFill>
                  <a:srgbClr val="16314F"/>
                </a:solidFill>
                <a:latin typeface="Meiryo" pitchFamily="34" charset="0"/>
                <a:ea typeface="Meiryo" pitchFamily="34" charset="-122"/>
                <a:cs typeface="Meiryo" pitchFamily="34" charset="-120"/>
              </a:rPr>
              <a:t>共通の確認</a:t>
            </a:r>
            <a:endParaRPr lang="en-US" sz="1450" dirty="0"/>
          </a:p>
        </p:txBody>
      </p:sp>
      <p:sp>
        <p:nvSpPr>
          <p:cNvPr id="20" name="Text 15"/>
          <p:cNvSpPr/>
          <p:nvPr/>
        </p:nvSpPr>
        <p:spPr>
          <a:xfrm>
            <a:off x="6236208" y="3493008"/>
            <a:ext cx="2331720" cy="777240"/>
          </a:xfrm>
          <a:prstGeom prst="rect">
            <a:avLst/>
          </a:prstGeom>
          <a:noFill/>
          <a:ln/>
        </p:spPr>
        <p:txBody>
          <a:bodyPr wrap="square" lIns="0" tIns="0" rIns="0" bIns="0" rtlCol="0" anchor="t"/>
          <a:lstStyle/>
          <a:p>
            <a:pPr algn="ctr" indent="0" marL="0">
              <a:buNone/>
            </a:pPr>
            <a:r>
              <a:rPr lang="en-US" sz="1200" dirty="0">
                <a:solidFill>
                  <a:srgbClr val="5C6B78"/>
                </a:solidFill>
                <a:latin typeface="Meiryo" pitchFamily="34" charset="0"/>
                <a:ea typeface="Meiryo" pitchFamily="34" charset="-122"/>
                <a:cs typeface="Meiryo" pitchFamily="34" charset="-120"/>
              </a:rPr>
              <a:t>署名者・権限・認証・ログ・保管は方式を問わず確認</a:t>
            </a:r>
            <a:endParaRPr lang="en-US" sz="1200" dirty="0"/>
          </a:p>
        </p:txBody>
      </p:sp>
      <p:sp>
        <p:nvSpPr>
          <p:cNvPr id="21" name="Text 16"/>
          <p:cNvSpPr/>
          <p:nvPr/>
        </p:nvSpPr>
        <p:spPr>
          <a:xfrm>
            <a:off x="457200" y="4828032"/>
            <a:ext cx="2743200" cy="274320"/>
          </a:xfrm>
          <a:prstGeom prst="rect">
            <a:avLst/>
          </a:prstGeom>
          <a:noFill/>
          <a:ln/>
        </p:spPr>
        <p:txBody>
          <a:bodyPr wrap="square"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22" name="Text 17"/>
          <p:cNvSpPr/>
          <p:nvPr/>
        </p:nvSpPr>
        <p:spPr>
          <a:xfrm>
            <a:off x="5029200" y="4828032"/>
            <a:ext cx="3657600" cy="274320"/>
          </a:xfrm>
          <a:prstGeom prst="rect">
            <a:avLst/>
          </a:prstGeom>
          <a:noFill/>
          <a:ln/>
        </p:spPr>
        <p:txBody>
          <a:bodyPr wrap="square" rtlCol="0" anchor="ctr"/>
          <a:lstStyle/>
          <a:p>
            <a:pPr algn="r" indent="0" marL="0">
              <a:buNone/>
            </a:pPr>
            <a:r>
              <a:rPr lang="en-US" sz="900" dirty="0">
                <a:solidFill>
                  <a:srgbClr val="8A98A4"/>
                </a:solidFill>
                <a:latin typeface="Meiryo" pitchFamily="34" charset="0"/>
                <a:ea typeface="Meiryo" pitchFamily="34" charset="-122"/>
                <a:cs typeface="Meiryo" pitchFamily="34" charset="-120"/>
              </a:rPr>
              <a:t>法務・総務のための社内研修資料20選　第19回　｜　16</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E-SIGNATURE</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ctr"/>
          <a:lstStyle/>
          <a:p>
            <a:pPr indent="0" marL="0">
              <a:buNone/>
            </a:pPr>
            <a:r>
              <a:rPr lang="en-US" sz="2700" b="1" dirty="0">
                <a:solidFill>
                  <a:srgbClr val="16314F"/>
                </a:solidFill>
                <a:latin typeface="Meiryo" pitchFamily="34" charset="0"/>
                <a:ea typeface="Meiryo" pitchFamily="34" charset="-122"/>
                <a:cs typeface="Meiryo" pitchFamily="34" charset="-120"/>
              </a:rPr>
              <a:t>電子署名・推定効・タイムスタンプ・監査ログ</a:t>
            </a:r>
            <a:endParaRPr lang="en-US" sz="2700" dirty="0"/>
          </a:p>
        </p:txBody>
      </p:sp>
      <p:sp>
        <p:nvSpPr>
          <p:cNvPr id="4" name="Shape 2"/>
          <p:cNvSpPr/>
          <p:nvPr/>
        </p:nvSpPr>
        <p:spPr>
          <a:xfrm>
            <a:off x="457200" y="1325880"/>
            <a:ext cx="4160520" cy="3017520"/>
          </a:xfrm>
          <a:prstGeom prst="roundRect">
            <a:avLst>
              <a:gd name="adj" fmla="val 2424"/>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5" name="Shape 3"/>
          <p:cNvSpPr/>
          <p:nvPr/>
        </p:nvSpPr>
        <p:spPr>
          <a:xfrm>
            <a:off x="676656" y="1517904"/>
            <a:ext cx="512064" cy="512064"/>
          </a:xfrm>
          <a:prstGeom prst="ellipse">
            <a:avLst/>
          </a:prstGeom>
          <a:solidFill>
            <a:srgbClr val="16314F"/>
          </a:solidFill>
          <a:ln/>
        </p:spPr>
      </p:sp>
      <p:pic>
        <p:nvPicPr>
          <p:cNvPr id="6" name="Image 0" descr="preencoded.png">    </p:cNvPr>
          <p:cNvPicPr>
            <a:picLocks noChangeAspect="1"/>
          </p:cNvPicPr>
          <p:nvPr/>
        </p:nvPicPr>
        <p:blipFill>
          <a:blip r:embed="rId1"/>
          <a:stretch>
            <a:fillRect/>
          </a:stretch>
        </p:blipFill>
        <p:spPr>
          <a:xfrm>
            <a:off x="809793" y="1651041"/>
            <a:ext cx="245791" cy="245791"/>
          </a:xfrm>
          <a:prstGeom prst="rect">
            <a:avLst/>
          </a:prstGeom>
        </p:spPr>
      </p:pic>
      <p:sp>
        <p:nvSpPr>
          <p:cNvPr id="7" name="Text 4"/>
          <p:cNvSpPr/>
          <p:nvPr/>
        </p:nvSpPr>
        <p:spPr>
          <a:xfrm>
            <a:off x="1325880" y="1572768"/>
            <a:ext cx="3200400" cy="411480"/>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電子署名法3条の「推定効」</a:t>
            </a:r>
            <a:endParaRPr lang="en-US" sz="1450" dirty="0"/>
          </a:p>
        </p:txBody>
      </p:sp>
      <p:sp>
        <p:nvSpPr>
          <p:cNvPr id="8" name="Text 5"/>
          <p:cNvSpPr/>
          <p:nvPr/>
        </p:nvSpPr>
        <p:spPr>
          <a:xfrm>
            <a:off x="676656" y="2103120"/>
            <a:ext cx="3749040" cy="2240280"/>
          </a:xfrm>
          <a:prstGeom prst="rect">
            <a:avLst/>
          </a:prstGeom>
          <a:noFill/>
          <a:ln/>
        </p:spPr>
        <p:txBody>
          <a:bodyPr wrap="square" lIns="0" tIns="0" rIns="0" bIns="0" rtlCol="0" anchor="t"/>
          <a:lstStyle/>
          <a:p>
            <a:pPr marL="177800" indent="-177800">
              <a:lnSpc>
                <a:spcPct val="104000"/>
              </a:lnSpc>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本人による電子署名（固有性の要件）がある電磁的記録は、真正に成立したものと推定される</a:t>
            </a:r>
            <a:endParaRPr lang="en-US" sz="1250" dirty="0"/>
          </a:p>
          <a:p>
            <a:pPr marL="177800" indent="-177800">
              <a:lnSpc>
                <a:spcPct val="104000"/>
              </a:lnSpc>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立会人型・クラウド型でも固有性を満たせば推定効が及び得る（3条Q&amp;A）</a:t>
            </a:r>
            <a:endParaRPr lang="en-US" sz="1250" dirty="0"/>
          </a:p>
          <a:p>
            <a:pPr marL="177800" indent="-177800">
              <a:lnSpc>
                <a:spcPct val="104000"/>
              </a:lnSpc>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身元確認は推定効の必須要件ではないが、有効な立証手段の一つ</a:t>
            </a:r>
            <a:endParaRPr lang="en-US" sz="1250" dirty="0"/>
          </a:p>
        </p:txBody>
      </p:sp>
      <p:sp>
        <p:nvSpPr>
          <p:cNvPr id="9" name="Shape 6"/>
          <p:cNvSpPr/>
          <p:nvPr/>
        </p:nvSpPr>
        <p:spPr>
          <a:xfrm>
            <a:off x="4709160" y="1325880"/>
            <a:ext cx="3977640" cy="3017520"/>
          </a:xfrm>
          <a:prstGeom prst="roundRect">
            <a:avLst>
              <a:gd name="adj" fmla="val 2424"/>
            </a:avLst>
          </a:prstGeom>
          <a:solidFill>
            <a:srgbClr val="E5F1F0"/>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10" name="Shape 7"/>
          <p:cNvSpPr/>
          <p:nvPr/>
        </p:nvSpPr>
        <p:spPr>
          <a:xfrm>
            <a:off x="4928616" y="1517904"/>
            <a:ext cx="512064" cy="512064"/>
          </a:xfrm>
          <a:prstGeom prst="ellipse">
            <a:avLst/>
          </a:prstGeom>
          <a:solidFill>
            <a:srgbClr val="237A75"/>
          </a:solidFill>
          <a:ln/>
        </p:spPr>
      </p:sp>
      <p:pic>
        <p:nvPicPr>
          <p:cNvPr id="11" name="Image 1" descr="preencoded.png">    </p:cNvPr>
          <p:cNvPicPr>
            <a:picLocks noChangeAspect="1"/>
          </p:cNvPicPr>
          <p:nvPr/>
        </p:nvPicPr>
        <p:blipFill>
          <a:blip r:embed="rId2"/>
          <a:stretch>
            <a:fillRect/>
          </a:stretch>
        </p:blipFill>
        <p:spPr>
          <a:xfrm>
            <a:off x="5061753" y="1651041"/>
            <a:ext cx="245791" cy="245791"/>
          </a:xfrm>
          <a:prstGeom prst="rect">
            <a:avLst/>
          </a:prstGeom>
        </p:spPr>
      </p:pic>
      <p:sp>
        <p:nvSpPr>
          <p:cNvPr id="12" name="Text 8"/>
          <p:cNvSpPr/>
          <p:nvPr/>
        </p:nvSpPr>
        <p:spPr>
          <a:xfrm>
            <a:off x="5577840" y="1572768"/>
            <a:ext cx="2926080" cy="411480"/>
          </a:xfrm>
          <a:prstGeom prst="rect">
            <a:avLst/>
          </a:prstGeom>
          <a:noFill/>
          <a:ln/>
        </p:spPr>
        <p:txBody>
          <a:bodyPr wrap="square" lIns="0" tIns="0" rIns="0" bIns="0" rtlCol="0" anchor="ctr"/>
          <a:lstStyle/>
          <a:p>
            <a:pPr indent="0" marL="0">
              <a:buNone/>
            </a:pPr>
            <a:r>
              <a:rPr lang="en-US" sz="1450" b="1" dirty="0">
                <a:solidFill>
                  <a:srgbClr val="237A75"/>
                </a:solidFill>
                <a:latin typeface="Meiryo" pitchFamily="34" charset="0"/>
                <a:ea typeface="Meiryo" pitchFamily="34" charset="-122"/>
                <a:cs typeface="Meiryo" pitchFamily="34" charset="-120"/>
              </a:rPr>
              <a:t>証拠として確認するもの</a:t>
            </a:r>
            <a:endParaRPr lang="en-US" sz="1450" dirty="0"/>
          </a:p>
        </p:txBody>
      </p:sp>
      <p:sp>
        <p:nvSpPr>
          <p:cNvPr id="13" name="Text 9"/>
          <p:cNvSpPr/>
          <p:nvPr/>
        </p:nvSpPr>
        <p:spPr>
          <a:xfrm>
            <a:off x="4928616" y="2103120"/>
            <a:ext cx="3657600" cy="2240280"/>
          </a:xfrm>
          <a:prstGeom prst="rect">
            <a:avLst/>
          </a:prstGeom>
          <a:noFill/>
          <a:ln/>
        </p:spPr>
        <p:txBody>
          <a:bodyPr wrap="square" lIns="0" tIns="0" rIns="0" bIns="0" rtlCol="0" anchor="t"/>
          <a:lstStyle/>
          <a:p>
            <a:pPr marL="177800" indent="-177800">
              <a:lnSpc>
                <a:spcPct val="104000"/>
              </a:lnSpc>
              <a:spcAft>
                <a:spcPts val="900"/>
              </a:spcAft>
              <a:buSzPct val="100000"/>
              <a:buChar char="•"/>
            </a:pPr>
            <a:r>
              <a:rPr lang="en-US" sz="1250" dirty="0">
                <a:solidFill>
                  <a:srgbClr val="263238"/>
                </a:solidFill>
                <a:latin typeface="Meiryo" pitchFamily="34" charset="0"/>
                <a:ea typeface="Meiryo" pitchFamily="34" charset="-122"/>
                <a:cs typeface="Meiryo" pitchFamily="34" charset="-120"/>
              </a:rPr>
              <a:t>署名者・メールアドレス・認証方法</a:t>
            </a:r>
            <a:endParaRPr lang="en-US" sz="1250" dirty="0"/>
          </a:p>
          <a:p>
            <a:pPr marL="177800" indent="-177800">
              <a:lnSpc>
                <a:spcPct val="104000"/>
              </a:lnSpc>
              <a:spcAft>
                <a:spcPts val="900"/>
              </a:spcAft>
              <a:buSzPct val="100000"/>
              <a:buChar char="•"/>
            </a:pPr>
            <a:r>
              <a:rPr lang="en-US" sz="1250" dirty="0">
                <a:solidFill>
                  <a:srgbClr val="263238"/>
                </a:solidFill>
                <a:latin typeface="Meiryo" pitchFamily="34" charset="0"/>
                <a:ea typeface="Meiryo" pitchFamily="34" charset="-122"/>
                <a:cs typeface="Meiryo" pitchFamily="34" charset="-120"/>
              </a:rPr>
              <a:t>タイムスタンプ（時刻の証明）</a:t>
            </a:r>
            <a:endParaRPr lang="en-US" sz="1250" dirty="0"/>
          </a:p>
          <a:p>
            <a:pPr marL="177800" indent="-177800">
              <a:lnSpc>
                <a:spcPct val="104000"/>
              </a:lnSpc>
              <a:spcAft>
                <a:spcPts val="900"/>
              </a:spcAft>
              <a:buSzPct val="100000"/>
              <a:buChar char="•"/>
            </a:pPr>
            <a:r>
              <a:rPr lang="en-US" sz="1250" dirty="0">
                <a:solidFill>
                  <a:srgbClr val="263238"/>
                </a:solidFill>
                <a:latin typeface="Meiryo" pitchFamily="34" charset="0"/>
                <a:ea typeface="Meiryo" pitchFamily="34" charset="-122"/>
                <a:cs typeface="Meiryo" pitchFamily="34" charset="-120"/>
              </a:rPr>
              <a:t>監査ログ（操作の記録）</a:t>
            </a:r>
            <a:endParaRPr lang="en-US" sz="1250" dirty="0"/>
          </a:p>
          <a:p>
            <a:pPr marL="177800" indent="-177800">
              <a:lnSpc>
                <a:spcPct val="104000"/>
              </a:lnSpc>
              <a:spcAft>
                <a:spcPts val="900"/>
              </a:spcAft>
              <a:buSzPct val="100000"/>
              <a:buChar char="•"/>
            </a:pPr>
            <a:r>
              <a:rPr lang="en-US" sz="1250" dirty="0">
                <a:solidFill>
                  <a:srgbClr val="263238"/>
                </a:solidFill>
                <a:latin typeface="Meiryo" pitchFamily="34" charset="0"/>
                <a:ea typeface="Meiryo" pitchFamily="34" charset="-122"/>
                <a:cs typeface="Meiryo" pitchFamily="34" charset="-120"/>
              </a:rPr>
              <a:t>締結完了証明・署名パネル・証明書</a:t>
            </a:r>
            <a:endParaRPr lang="en-US" sz="1250" dirty="0"/>
          </a:p>
        </p:txBody>
      </p:sp>
      <p:sp>
        <p:nvSpPr>
          <p:cNvPr id="14" name="Text 10"/>
          <p:cNvSpPr/>
          <p:nvPr/>
        </p:nvSpPr>
        <p:spPr>
          <a:xfrm>
            <a:off x="457200" y="4828032"/>
            <a:ext cx="2743200" cy="274320"/>
          </a:xfrm>
          <a:prstGeom prst="rect">
            <a:avLst/>
          </a:prstGeom>
          <a:noFill/>
          <a:ln/>
        </p:spPr>
        <p:txBody>
          <a:bodyPr wrap="square"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15" name="Text 11"/>
          <p:cNvSpPr/>
          <p:nvPr/>
        </p:nvSpPr>
        <p:spPr>
          <a:xfrm>
            <a:off x="5029200" y="4828032"/>
            <a:ext cx="3657600" cy="274320"/>
          </a:xfrm>
          <a:prstGeom prst="rect">
            <a:avLst/>
          </a:prstGeom>
          <a:noFill/>
          <a:ln/>
        </p:spPr>
        <p:txBody>
          <a:bodyPr wrap="square" rtlCol="0" anchor="ctr"/>
          <a:lstStyle/>
          <a:p>
            <a:pPr algn="r" indent="0" marL="0">
              <a:buNone/>
            </a:pPr>
            <a:r>
              <a:rPr lang="en-US" sz="900" dirty="0">
                <a:solidFill>
                  <a:srgbClr val="8A98A4"/>
                </a:solidFill>
                <a:latin typeface="Meiryo" pitchFamily="34" charset="0"/>
                <a:ea typeface="Meiryo" pitchFamily="34" charset="-122"/>
                <a:cs typeface="Meiryo" pitchFamily="34" charset="-120"/>
              </a:rPr>
              <a:t>法務・総務のための社内研修資料20選　第19回　｜　17</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E-CONTRACT CHECKS</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ctr"/>
          <a:lstStyle/>
          <a:p>
            <a:pPr indent="0" marL="0">
              <a:buNone/>
            </a:pPr>
            <a:r>
              <a:rPr lang="en-US" sz="2700" b="1" dirty="0">
                <a:solidFill>
                  <a:srgbClr val="16314F"/>
                </a:solidFill>
                <a:latin typeface="Meiryo" pitchFamily="34" charset="0"/>
                <a:ea typeface="Meiryo" pitchFamily="34" charset="-122"/>
                <a:cs typeface="Meiryo" pitchFamily="34" charset="-120"/>
              </a:rPr>
              <a:t>電子契約で確認すること</a:t>
            </a:r>
            <a:endParaRPr lang="en-US" sz="2700" dirty="0"/>
          </a:p>
        </p:txBody>
      </p:sp>
      <p:sp>
        <p:nvSpPr>
          <p:cNvPr id="4" name="Shape 2"/>
          <p:cNvSpPr/>
          <p:nvPr/>
        </p:nvSpPr>
        <p:spPr>
          <a:xfrm>
            <a:off x="457200" y="1371600"/>
            <a:ext cx="4069080" cy="457200"/>
          </a:xfrm>
          <a:prstGeom prst="roundRect">
            <a:avLst>
              <a:gd name="adj" fmla="val 10000"/>
            </a:avLst>
          </a:prstGeom>
          <a:solidFill>
            <a:srgbClr val="FFFFFF"/>
          </a:solidFill>
          <a:ln w="12700">
            <a:solidFill>
              <a:srgbClr val="D9E0E8"/>
            </a:solidFill>
            <a:prstDash val="solid"/>
          </a:ln>
        </p:spPr>
      </p:sp>
      <p:sp>
        <p:nvSpPr>
          <p:cNvPr id="5" name="Shape 3"/>
          <p:cNvSpPr/>
          <p:nvPr/>
        </p:nvSpPr>
        <p:spPr>
          <a:xfrm>
            <a:off x="548640" y="1444752"/>
            <a:ext cx="310896" cy="310896"/>
          </a:xfrm>
          <a:prstGeom prst="ellipse">
            <a:avLst/>
          </a:prstGeom>
          <a:solidFill>
            <a:srgbClr val="237A75"/>
          </a:solidFill>
          <a:ln/>
        </p:spPr>
      </p:sp>
      <p:pic>
        <p:nvPicPr>
          <p:cNvPr id="6" name="Image 0" descr="preencoded.png">    </p:cNvPr>
          <p:cNvPicPr>
            <a:picLocks noChangeAspect="1"/>
          </p:cNvPicPr>
          <p:nvPr/>
        </p:nvPicPr>
        <p:blipFill>
          <a:blip r:embed="rId1"/>
          <a:stretch>
            <a:fillRect/>
          </a:stretch>
        </p:blipFill>
        <p:spPr>
          <a:xfrm>
            <a:off x="629473" y="1525585"/>
            <a:ext cx="149230" cy="149230"/>
          </a:xfrm>
          <a:prstGeom prst="rect">
            <a:avLst/>
          </a:prstGeom>
        </p:spPr>
      </p:pic>
      <p:sp>
        <p:nvSpPr>
          <p:cNvPr id="7" name="Text 4"/>
          <p:cNvSpPr/>
          <p:nvPr/>
        </p:nvSpPr>
        <p:spPr>
          <a:xfrm>
            <a:off x="969264" y="1371600"/>
            <a:ext cx="3429000" cy="457200"/>
          </a:xfrm>
          <a:prstGeom prst="rect">
            <a:avLst/>
          </a:prstGeom>
          <a:noFill/>
          <a:ln/>
        </p:spPr>
        <p:txBody>
          <a:bodyPr wrap="square" lIns="0" tIns="0" rIns="0" bIns="0" rtlCol="0" anchor="ctr"/>
          <a:lstStyle/>
          <a:p>
            <a:pPr indent="0" marL="0">
              <a:buNone/>
            </a:pPr>
            <a:r>
              <a:rPr lang="en-US" sz="1250" dirty="0">
                <a:solidFill>
                  <a:srgbClr val="263238"/>
                </a:solidFill>
                <a:latin typeface="Meiryo" pitchFamily="34" charset="0"/>
                <a:ea typeface="Meiryo" pitchFamily="34" charset="-122"/>
                <a:cs typeface="Meiryo" pitchFamily="34" charset="-120"/>
              </a:rPr>
              <a:t>この契約を電子契約で締結してよいか（自社規程）</a:t>
            </a:r>
            <a:endParaRPr lang="en-US" sz="1250" dirty="0"/>
          </a:p>
        </p:txBody>
      </p:sp>
      <p:sp>
        <p:nvSpPr>
          <p:cNvPr id="8" name="Shape 5"/>
          <p:cNvSpPr/>
          <p:nvPr/>
        </p:nvSpPr>
        <p:spPr>
          <a:xfrm>
            <a:off x="4690872" y="1371600"/>
            <a:ext cx="4069080" cy="457200"/>
          </a:xfrm>
          <a:prstGeom prst="roundRect">
            <a:avLst>
              <a:gd name="adj" fmla="val 10000"/>
            </a:avLst>
          </a:prstGeom>
          <a:solidFill>
            <a:srgbClr val="FFFFFF"/>
          </a:solidFill>
          <a:ln w="12700">
            <a:solidFill>
              <a:srgbClr val="D9E0E8"/>
            </a:solidFill>
            <a:prstDash val="solid"/>
          </a:ln>
        </p:spPr>
      </p:sp>
      <p:sp>
        <p:nvSpPr>
          <p:cNvPr id="9" name="Shape 6"/>
          <p:cNvSpPr/>
          <p:nvPr/>
        </p:nvSpPr>
        <p:spPr>
          <a:xfrm>
            <a:off x="4782312" y="1444752"/>
            <a:ext cx="310896" cy="310896"/>
          </a:xfrm>
          <a:prstGeom prst="ellipse">
            <a:avLst/>
          </a:prstGeom>
          <a:solidFill>
            <a:srgbClr val="237A75"/>
          </a:solidFill>
          <a:ln/>
        </p:spPr>
      </p:sp>
      <p:pic>
        <p:nvPicPr>
          <p:cNvPr id="10" name="Image 1" descr="preencoded.png">    </p:cNvPr>
          <p:cNvPicPr>
            <a:picLocks noChangeAspect="1"/>
          </p:cNvPicPr>
          <p:nvPr/>
        </p:nvPicPr>
        <p:blipFill>
          <a:blip r:embed="rId2"/>
          <a:stretch>
            <a:fillRect/>
          </a:stretch>
        </p:blipFill>
        <p:spPr>
          <a:xfrm>
            <a:off x="4863145" y="1525585"/>
            <a:ext cx="149230" cy="149230"/>
          </a:xfrm>
          <a:prstGeom prst="rect">
            <a:avLst/>
          </a:prstGeom>
        </p:spPr>
      </p:pic>
      <p:sp>
        <p:nvSpPr>
          <p:cNvPr id="11" name="Text 7"/>
          <p:cNvSpPr/>
          <p:nvPr/>
        </p:nvSpPr>
        <p:spPr>
          <a:xfrm>
            <a:off x="5202936" y="1371600"/>
            <a:ext cx="3429000" cy="457200"/>
          </a:xfrm>
          <a:prstGeom prst="rect">
            <a:avLst/>
          </a:prstGeom>
          <a:noFill/>
          <a:ln/>
        </p:spPr>
        <p:txBody>
          <a:bodyPr wrap="square" lIns="0" tIns="0" rIns="0" bIns="0" rtlCol="0" anchor="ctr"/>
          <a:lstStyle/>
          <a:p>
            <a:pPr indent="0" marL="0">
              <a:buNone/>
            </a:pPr>
            <a:r>
              <a:rPr lang="en-US" sz="1250" dirty="0">
                <a:solidFill>
                  <a:srgbClr val="263238"/>
                </a:solidFill>
                <a:latin typeface="Meiryo" pitchFamily="34" charset="0"/>
                <a:ea typeface="Meiryo" pitchFamily="34" charset="-122"/>
                <a:cs typeface="Meiryo" pitchFamily="34" charset="-120"/>
              </a:rPr>
              <a:t>相手方が電子契約に同意しているか</a:t>
            </a:r>
            <a:endParaRPr lang="en-US" sz="1250" dirty="0"/>
          </a:p>
        </p:txBody>
      </p:sp>
      <p:sp>
        <p:nvSpPr>
          <p:cNvPr id="12" name="Shape 8"/>
          <p:cNvSpPr/>
          <p:nvPr/>
        </p:nvSpPr>
        <p:spPr>
          <a:xfrm>
            <a:off x="457200" y="1938528"/>
            <a:ext cx="4069080" cy="457200"/>
          </a:xfrm>
          <a:prstGeom prst="roundRect">
            <a:avLst>
              <a:gd name="adj" fmla="val 10000"/>
            </a:avLst>
          </a:prstGeom>
          <a:solidFill>
            <a:srgbClr val="FFFFFF"/>
          </a:solidFill>
          <a:ln w="12700">
            <a:solidFill>
              <a:srgbClr val="D9E0E8"/>
            </a:solidFill>
            <a:prstDash val="solid"/>
          </a:ln>
        </p:spPr>
      </p:sp>
      <p:sp>
        <p:nvSpPr>
          <p:cNvPr id="13" name="Shape 9"/>
          <p:cNvSpPr/>
          <p:nvPr/>
        </p:nvSpPr>
        <p:spPr>
          <a:xfrm>
            <a:off x="548640" y="2011680"/>
            <a:ext cx="310896" cy="310896"/>
          </a:xfrm>
          <a:prstGeom prst="ellipse">
            <a:avLst/>
          </a:prstGeom>
          <a:solidFill>
            <a:srgbClr val="237A75"/>
          </a:solidFill>
          <a:ln/>
        </p:spPr>
      </p:sp>
      <p:pic>
        <p:nvPicPr>
          <p:cNvPr id="14" name="Image 2" descr="preencoded.png">    </p:cNvPr>
          <p:cNvPicPr>
            <a:picLocks noChangeAspect="1"/>
          </p:cNvPicPr>
          <p:nvPr/>
        </p:nvPicPr>
        <p:blipFill>
          <a:blip r:embed="rId3"/>
          <a:stretch>
            <a:fillRect/>
          </a:stretch>
        </p:blipFill>
        <p:spPr>
          <a:xfrm>
            <a:off x="629473" y="2092513"/>
            <a:ext cx="149230" cy="149230"/>
          </a:xfrm>
          <a:prstGeom prst="rect">
            <a:avLst/>
          </a:prstGeom>
        </p:spPr>
      </p:pic>
      <p:sp>
        <p:nvSpPr>
          <p:cNvPr id="15" name="Text 10"/>
          <p:cNvSpPr/>
          <p:nvPr/>
        </p:nvSpPr>
        <p:spPr>
          <a:xfrm>
            <a:off x="969264" y="1938528"/>
            <a:ext cx="3429000" cy="457200"/>
          </a:xfrm>
          <a:prstGeom prst="rect">
            <a:avLst/>
          </a:prstGeom>
          <a:noFill/>
          <a:ln/>
        </p:spPr>
        <p:txBody>
          <a:bodyPr wrap="square" lIns="0" tIns="0" rIns="0" bIns="0" rtlCol="0" anchor="ctr"/>
          <a:lstStyle/>
          <a:p>
            <a:pPr indent="0" marL="0">
              <a:buNone/>
            </a:pPr>
            <a:r>
              <a:rPr lang="en-US" sz="1250" dirty="0">
                <a:solidFill>
                  <a:srgbClr val="263238"/>
                </a:solidFill>
                <a:latin typeface="Meiryo" pitchFamily="34" charset="0"/>
                <a:ea typeface="Meiryo" pitchFamily="34" charset="-122"/>
                <a:cs typeface="Meiryo" pitchFamily="34" charset="-120"/>
              </a:rPr>
              <a:t>署名者本人・権限・社内承認の完了</a:t>
            </a:r>
            <a:endParaRPr lang="en-US" sz="1250" dirty="0"/>
          </a:p>
        </p:txBody>
      </p:sp>
      <p:sp>
        <p:nvSpPr>
          <p:cNvPr id="16" name="Shape 11"/>
          <p:cNvSpPr/>
          <p:nvPr/>
        </p:nvSpPr>
        <p:spPr>
          <a:xfrm>
            <a:off x="4690872" y="1938528"/>
            <a:ext cx="4069080" cy="457200"/>
          </a:xfrm>
          <a:prstGeom prst="roundRect">
            <a:avLst>
              <a:gd name="adj" fmla="val 10000"/>
            </a:avLst>
          </a:prstGeom>
          <a:solidFill>
            <a:srgbClr val="FFFFFF"/>
          </a:solidFill>
          <a:ln w="12700">
            <a:solidFill>
              <a:srgbClr val="D9E0E8"/>
            </a:solidFill>
            <a:prstDash val="solid"/>
          </a:ln>
        </p:spPr>
      </p:sp>
      <p:sp>
        <p:nvSpPr>
          <p:cNvPr id="17" name="Shape 12"/>
          <p:cNvSpPr/>
          <p:nvPr/>
        </p:nvSpPr>
        <p:spPr>
          <a:xfrm>
            <a:off x="4782312" y="2011680"/>
            <a:ext cx="310896" cy="310896"/>
          </a:xfrm>
          <a:prstGeom prst="ellipse">
            <a:avLst/>
          </a:prstGeom>
          <a:solidFill>
            <a:srgbClr val="237A75"/>
          </a:solidFill>
          <a:ln/>
        </p:spPr>
      </p:sp>
      <p:pic>
        <p:nvPicPr>
          <p:cNvPr id="18" name="Image 3" descr="preencoded.png">    </p:cNvPr>
          <p:cNvPicPr>
            <a:picLocks noChangeAspect="1"/>
          </p:cNvPicPr>
          <p:nvPr/>
        </p:nvPicPr>
        <p:blipFill>
          <a:blip r:embed="rId4"/>
          <a:stretch>
            <a:fillRect/>
          </a:stretch>
        </p:blipFill>
        <p:spPr>
          <a:xfrm>
            <a:off x="4863145" y="2092513"/>
            <a:ext cx="149230" cy="149230"/>
          </a:xfrm>
          <a:prstGeom prst="rect">
            <a:avLst/>
          </a:prstGeom>
        </p:spPr>
      </p:pic>
      <p:sp>
        <p:nvSpPr>
          <p:cNvPr id="19" name="Text 13"/>
          <p:cNvSpPr/>
          <p:nvPr/>
        </p:nvSpPr>
        <p:spPr>
          <a:xfrm>
            <a:off x="5202936" y="1938528"/>
            <a:ext cx="3429000" cy="457200"/>
          </a:xfrm>
          <a:prstGeom prst="rect">
            <a:avLst/>
          </a:prstGeom>
          <a:noFill/>
          <a:ln/>
        </p:spPr>
        <p:txBody>
          <a:bodyPr wrap="square" lIns="0" tIns="0" rIns="0" bIns="0" rtlCol="0" anchor="ctr"/>
          <a:lstStyle/>
          <a:p>
            <a:pPr indent="0" marL="0">
              <a:buNone/>
            </a:pPr>
            <a:r>
              <a:rPr lang="en-US" sz="1250" dirty="0">
                <a:solidFill>
                  <a:srgbClr val="263238"/>
                </a:solidFill>
                <a:latin typeface="Meiryo" pitchFamily="34" charset="0"/>
                <a:ea typeface="Meiryo" pitchFamily="34" charset="-122"/>
                <a:cs typeface="Meiryo" pitchFamily="34" charset="-120"/>
              </a:rPr>
              <a:t>署名者メールが本人・会社管理のものか</a:t>
            </a:r>
            <a:endParaRPr lang="en-US" sz="1250" dirty="0"/>
          </a:p>
        </p:txBody>
      </p:sp>
      <p:sp>
        <p:nvSpPr>
          <p:cNvPr id="20" name="Shape 14"/>
          <p:cNvSpPr/>
          <p:nvPr/>
        </p:nvSpPr>
        <p:spPr>
          <a:xfrm>
            <a:off x="457200" y="2505456"/>
            <a:ext cx="4069080" cy="457200"/>
          </a:xfrm>
          <a:prstGeom prst="roundRect">
            <a:avLst>
              <a:gd name="adj" fmla="val 10000"/>
            </a:avLst>
          </a:prstGeom>
          <a:solidFill>
            <a:srgbClr val="FFFFFF"/>
          </a:solidFill>
          <a:ln w="12700">
            <a:solidFill>
              <a:srgbClr val="D9E0E8"/>
            </a:solidFill>
            <a:prstDash val="solid"/>
          </a:ln>
        </p:spPr>
      </p:sp>
      <p:sp>
        <p:nvSpPr>
          <p:cNvPr id="21" name="Shape 15"/>
          <p:cNvSpPr/>
          <p:nvPr/>
        </p:nvSpPr>
        <p:spPr>
          <a:xfrm>
            <a:off x="548640" y="2578608"/>
            <a:ext cx="310896" cy="310896"/>
          </a:xfrm>
          <a:prstGeom prst="ellipse">
            <a:avLst/>
          </a:prstGeom>
          <a:solidFill>
            <a:srgbClr val="237A75"/>
          </a:solidFill>
          <a:ln/>
        </p:spPr>
      </p:sp>
      <p:pic>
        <p:nvPicPr>
          <p:cNvPr id="22" name="Image 4" descr="preencoded.png">    </p:cNvPr>
          <p:cNvPicPr>
            <a:picLocks noChangeAspect="1"/>
          </p:cNvPicPr>
          <p:nvPr/>
        </p:nvPicPr>
        <p:blipFill>
          <a:blip r:embed="rId5"/>
          <a:stretch>
            <a:fillRect/>
          </a:stretch>
        </p:blipFill>
        <p:spPr>
          <a:xfrm>
            <a:off x="629473" y="2659441"/>
            <a:ext cx="149230" cy="149230"/>
          </a:xfrm>
          <a:prstGeom prst="rect">
            <a:avLst/>
          </a:prstGeom>
        </p:spPr>
      </p:pic>
      <p:sp>
        <p:nvSpPr>
          <p:cNvPr id="23" name="Text 16"/>
          <p:cNvSpPr/>
          <p:nvPr/>
        </p:nvSpPr>
        <p:spPr>
          <a:xfrm>
            <a:off x="969264" y="2505456"/>
            <a:ext cx="3429000" cy="457200"/>
          </a:xfrm>
          <a:prstGeom prst="rect">
            <a:avLst/>
          </a:prstGeom>
          <a:noFill/>
          <a:ln/>
        </p:spPr>
        <p:txBody>
          <a:bodyPr wrap="square" lIns="0" tIns="0" rIns="0" bIns="0" rtlCol="0" anchor="ctr"/>
          <a:lstStyle/>
          <a:p>
            <a:pPr indent="0" marL="0">
              <a:buNone/>
            </a:pPr>
            <a:r>
              <a:rPr lang="en-US" sz="1250" dirty="0">
                <a:solidFill>
                  <a:srgbClr val="263238"/>
                </a:solidFill>
                <a:latin typeface="Meiryo" pitchFamily="34" charset="0"/>
                <a:ea typeface="Meiryo" pitchFamily="34" charset="-122"/>
                <a:cs typeface="Meiryo" pitchFamily="34" charset="-120"/>
              </a:rPr>
              <a:t>承認ワークフロー・承認者の確認</a:t>
            </a:r>
            <a:endParaRPr lang="en-US" sz="1250" dirty="0"/>
          </a:p>
        </p:txBody>
      </p:sp>
      <p:sp>
        <p:nvSpPr>
          <p:cNvPr id="24" name="Shape 17"/>
          <p:cNvSpPr/>
          <p:nvPr/>
        </p:nvSpPr>
        <p:spPr>
          <a:xfrm>
            <a:off x="4690872" y="2505456"/>
            <a:ext cx="4069080" cy="457200"/>
          </a:xfrm>
          <a:prstGeom prst="roundRect">
            <a:avLst>
              <a:gd name="adj" fmla="val 10000"/>
            </a:avLst>
          </a:prstGeom>
          <a:solidFill>
            <a:srgbClr val="FFFFFF"/>
          </a:solidFill>
          <a:ln w="12700">
            <a:solidFill>
              <a:srgbClr val="D9E0E8"/>
            </a:solidFill>
            <a:prstDash val="solid"/>
          </a:ln>
        </p:spPr>
      </p:sp>
      <p:sp>
        <p:nvSpPr>
          <p:cNvPr id="25" name="Shape 18"/>
          <p:cNvSpPr/>
          <p:nvPr/>
        </p:nvSpPr>
        <p:spPr>
          <a:xfrm>
            <a:off x="4782312" y="2578608"/>
            <a:ext cx="310896" cy="310896"/>
          </a:xfrm>
          <a:prstGeom prst="ellipse">
            <a:avLst/>
          </a:prstGeom>
          <a:solidFill>
            <a:srgbClr val="237A75"/>
          </a:solidFill>
          <a:ln/>
        </p:spPr>
      </p:sp>
      <p:pic>
        <p:nvPicPr>
          <p:cNvPr id="26" name="Image 5" descr="preencoded.png">    </p:cNvPr>
          <p:cNvPicPr>
            <a:picLocks noChangeAspect="1"/>
          </p:cNvPicPr>
          <p:nvPr/>
        </p:nvPicPr>
        <p:blipFill>
          <a:blip r:embed="rId6"/>
          <a:stretch>
            <a:fillRect/>
          </a:stretch>
        </p:blipFill>
        <p:spPr>
          <a:xfrm>
            <a:off x="4863145" y="2659441"/>
            <a:ext cx="149230" cy="149230"/>
          </a:xfrm>
          <a:prstGeom prst="rect">
            <a:avLst/>
          </a:prstGeom>
        </p:spPr>
      </p:pic>
      <p:sp>
        <p:nvSpPr>
          <p:cNvPr id="27" name="Text 19"/>
          <p:cNvSpPr/>
          <p:nvPr/>
        </p:nvSpPr>
        <p:spPr>
          <a:xfrm>
            <a:off x="5202936" y="2505456"/>
            <a:ext cx="3429000" cy="457200"/>
          </a:xfrm>
          <a:prstGeom prst="rect">
            <a:avLst/>
          </a:prstGeom>
          <a:noFill/>
          <a:ln/>
        </p:spPr>
        <p:txBody>
          <a:bodyPr wrap="square" lIns="0" tIns="0" rIns="0" bIns="0" rtlCol="0" anchor="ctr"/>
          <a:lstStyle/>
          <a:p>
            <a:pPr indent="0" marL="0">
              <a:buNone/>
            </a:pPr>
            <a:r>
              <a:rPr lang="en-US" sz="1250" dirty="0">
                <a:solidFill>
                  <a:srgbClr val="263238"/>
                </a:solidFill>
                <a:latin typeface="Meiryo" pitchFamily="34" charset="0"/>
                <a:ea typeface="Meiryo" pitchFamily="34" charset="-122"/>
                <a:cs typeface="Meiryo" pitchFamily="34" charset="-120"/>
              </a:rPr>
              <a:t>認証方法・タイムスタンプ・監査ログ</a:t>
            </a:r>
            <a:endParaRPr lang="en-US" sz="1250" dirty="0"/>
          </a:p>
        </p:txBody>
      </p:sp>
      <p:sp>
        <p:nvSpPr>
          <p:cNvPr id="28" name="Shape 20"/>
          <p:cNvSpPr/>
          <p:nvPr/>
        </p:nvSpPr>
        <p:spPr>
          <a:xfrm>
            <a:off x="457200" y="3072384"/>
            <a:ext cx="4069080" cy="457200"/>
          </a:xfrm>
          <a:prstGeom prst="roundRect">
            <a:avLst>
              <a:gd name="adj" fmla="val 10000"/>
            </a:avLst>
          </a:prstGeom>
          <a:solidFill>
            <a:srgbClr val="FFFFFF"/>
          </a:solidFill>
          <a:ln w="12700">
            <a:solidFill>
              <a:srgbClr val="D9E0E8"/>
            </a:solidFill>
            <a:prstDash val="solid"/>
          </a:ln>
        </p:spPr>
      </p:sp>
      <p:sp>
        <p:nvSpPr>
          <p:cNvPr id="29" name="Shape 21"/>
          <p:cNvSpPr/>
          <p:nvPr/>
        </p:nvSpPr>
        <p:spPr>
          <a:xfrm>
            <a:off x="548640" y="3145536"/>
            <a:ext cx="310896" cy="310896"/>
          </a:xfrm>
          <a:prstGeom prst="ellipse">
            <a:avLst/>
          </a:prstGeom>
          <a:solidFill>
            <a:srgbClr val="237A75"/>
          </a:solidFill>
          <a:ln/>
        </p:spPr>
      </p:sp>
      <p:pic>
        <p:nvPicPr>
          <p:cNvPr id="30" name="Image 6" descr="preencoded.png">    </p:cNvPr>
          <p:cNvPicPr>
            <a:picLocks noChangeAspect="1"/>
          </p:cNvPicPr>
          <p:nvPr/>
        </p:nvPicPr>
        <p:blipFill>
          <a:blip r:embed="rId7"/>
          <a:stretch>
            <a:fillRect/>
          </a:stretch>
        </p:blipFill>
        <p:spPr>
          <a:xfrm>
            <a:off x="629473" y="3226369"/>
            <a:ext cx="149230" cy="149230"/>
          </a:xfrm>
          <a:prstGeom prst="rect">
            <a:avLst/>
          </a:prstGeom>
        </p:spPr>
      </p:pic>
      <p:sp>
        <p:nvSpPr>
          <p:cNvPr id="31" name="Text 22"/>
          <p:cNvSpPr/>
          <p:nvPr/>
        </p:nvSpPr>
        <p:spPr>
          <a:xfrm>
            <a:off x="969264" y="3072384"/>
            <a:ext cx="3429000" cy="457200"/>
          </a:xfrm>
          <a:prstGeom prst="rect">
            <a:avLst/>
          </a:prstGeom>
          <a:noFill/>
          <a:ln/>
        </p:spPr>
        <p:txBody>
          <a:bodyPr wrap="square" lIns="0" tIns="0" rIns="0" bIns="0" rtlCol="0" anchor="ctr"/>
          <a:lstStyle/>
          <a:p>
            <a:pPr indent="0" marL="0">
              <a:buNone/>
            </a:pPr>
            <a:r>
              <a:rPr lang="en-US" sz="1250" dirty="0">
                <a:solidFill>
                  <a:srgbClr val="263238"/>
                </a:solidFill>
                <a:latin typeface="Meiryo" pitchFamily="34" charset="0"/>
                <a:ea typeface="Meiryo" pitchFamily="34" charset="-122"/>
                <a:cs typeface="Meiryo" pitchFamily="34" charset="-120"/>
              </a:rPr>
              <a:t>締結完了データ・PDF・証明書の保管先</a:t>
            </a:r>
            <a:endParaRPr lang="en-US" sz="1250" dirty="0"/>
          </a:p>
        </p:txBody>
      </p:sp>
      <p:sp>
        <p:nvSpPr>
          <p:cNvPr id="32" name="Shape 23"/>
          <p:cNvSpPr/>
          <p:nvPr/>
        </p:nvSpPr>
        <p:spPr>
          <a:xfrm>
            <a:off x="4690872" y="3072384"/>
            <a:ext cx="4069080" cy="457200"/>
          </a:xfrm>
          <a:prstGeom prst="roundRect">
            <a:avLst>
              <a:gd name="adj" fmla="val 10000"/>
            </a:avLst>
          </a:prstGeom>
          <a:solidFill>
            <a:srgbClr val="FFFFFF"/>
          </a:solidFill>
          <a:ln w="12700">
            <a:solidFill>
              <a:srgbClr val="D9E0E8"/>
            </a:solidFill>
            <a:prstDash val="solid"/>
          </a:ln>
        </p:spPr>
      </p:sp>
      <p:sp>
        <p:nvSpPr>
          <p:cNvPr id="33" name="Shape 24"/>
          <p:cNvSpPr/>
          <p:nvPr/>
        </p:nvSpPr>
        <p:spPr>
          <a:xfrm>
            <a:off x="4782312" y="3145536"/>
            <a:ext cx="310896" cy="310896"/>
          </a:xfrm>
          <a:prstGeom prst="ellipse">
            <a:avLst/>
          </a:prstGeom>
          <a:solidFill>
            <a:srgbClr val="237A75"/>
          </a:solidFill>
          <a:ln/>
        </p:spPr>
      </p:sp>
      <p:pic>
        <p:nvPicPr>
          <p:cNvPr id="34" name="Image 7" descr="preencoded.png">    </p:cNvPr>
          <p:cNvPicPr>
            <a:picLocks noChangeAspect="1"/>
          </p:cNvPicPr>
          <p:nvPr/>
        </p:nvPicPr>
        <p:blipFill>
          <a:blip r:embed="rId8"/>
          <a:stretch>
            <a:fillRect/>
          </a:stretch>
        </p:blipFill>
        <p:spPr>
          <a:xfrm>
            <a:off x="4863145" y="3226369"/>
            <a:ext cx="149230" cy="149230"/>
          </a:xfrm>
          <a:prstGeom prst="rect">
            <a:avLst/>
          </a:prstGeom>
        </p:spPr>
      </p:pic>
      <p:sp>
        <p:nvSpPr>
          <p:cNvPr id="35" name="Text 25"/>
          <p:cNvSpPr/>
          <p:nvPr/>
        </p:nvSpPr>
        <p:spPr>
          <a:xfrm>
            <a:off x="5202936" y="3072384"/>
            <a:ext cx="3429000" cy="457200"/>
          </a:xfrm>
          <a:prstGeom prst="rect">
            <a:avLst/>
          </a:prstGeom>
          <a:noFill/>
          <a:ln/>
        </p:spPr>
        <p:txBody>
          <a:bodyPr wrap="square" lIns="0" tIns="0" rIns="0" bIns="0" rtlCol="0" anchor="ctr"/>
          <a:lstStyle/>
          <a:p>
            <a:pPr indent="0" marL="0">
              <a:buNone/>
            </a:pPr>
            <a:r>
              <a:rPr lang="en-US" sz="1250" dirty="0">
                <a:solidFill>
                  <a:srgbClr val="263238"/>
                </a:solidFill>
                <a:latin typeface="Meiryo" pitchFamily="34" charset="0"/>
                <a:ea typeface="Meiryo" pitchFamily="34" charset="-122"/>
                <a:cs typeface="Meiryo" pitchFamily="34" charset="-120"/>
              </a:rPr>
              <a:t>アクセス権限・ダウンロード方法</a:t>
            </a:r>
            <a:endParaRPr lang="en-US" sz="1250" dirty="0"/>
          </a:p>
        </p:txBody>
      </p:sp>
      <p:sp>
        <p:nvSpPr>
          <p:cNvPr id="36" name="Text 26"/>
          <p:cNvSpPr/>
          <p:nvPr/>
        </p:nvSpPr>
        <p:spPr>
          <a:xfrm>
            <a:off x="457200" y="4498848"/>
            <a:ext cx="8229600" cy="292608"/>
          </a:xfrm>
          <a:prstGeom prst="rect">
            <a:avLst/>
          </a:prstGeom>
          <a:noFill/>
          <a:ln/>
        </p:spPr>
        <p:txBody>
          <a:bodyPr wrap="square" lIns="0" tIns="0" rIns="0" bIns="0" rtlCol="0" anchor="ctr"/>
          <a:lstStyle/>
          <a:p>
            <a:pPr indent="0" marL="0">
              <a:buNone/>
            </a:pPr>
            <a:r>
              <a:rPr lang="en-US" sz="1200" i="1" dirty="0">
                <a:solidFill>
                  <a:srgbClr val="5C6B78"/>
                </a:solidFill>
                <a:latin typeface="Meiryo" pitchFamily="34" charset="0"/>
                <a:ea typeface="Meiryo" pitchFamily="34" charset="-122"/>
                <a:cs typeface="Meiryo" pitchFamily="34" charset="-120"/>
              </a:rPr>
              <a:t>締結後はPDFだけでなく監査ログ・証明書も保存します。</a:t>
            </a:r>
            <a:endParaRPr lang="en-US" sz="1200" dirty="0"/>
          </a:p>
        </p:txBody>
      </p:sp>
      <p:sp>
        <p:nvSpPr>
          <p:cNvPr id="37" name="Text 27"/>
          <p:cNvSpPr/>
          <p:nvPr/>
        </p:nvSpPr>
        <p:spPr>
          <a:xfrm>
            <a:off x="457200" y="4828032"/>
            <a:ext cx="2743200" cy="274320"/>
          </a:xfrm>
          <a:prstGeom prst="rect">
            <a:avLst/>
          </a:prstGeom>
          <a:noFill/>
          <a:ln/>
        </p:spPr>
        <p:txBody>
          <a:bodyPr wrap="square"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38" name="Text 28"/>
          <p:cNvSpPr/>
          <p:nvPr/>
        </p:nvSpPr>
        <p:spPr>
          <a:xfrm>
            <a:off x="5029200" y="4828032"/>
            <a:ext cx="3657600" cy="274320"/>
          </a:xfrm>
          <a:prstGeom prst="rect">
            <a:avLst/>
          </a:prstGeom>
          <a:noFill/>
          <a:ln/>
        </p:spPr>
        <p:txBody>
          <a:bodyPr wrap="square" rtlCol="0" anchor="ctr"/>
          <a:lstStyle/>
          <a:p>
            <a:pPr algn="r" indent="0" marL="0">
              <a:buNone/>
            </a:pPr>
            <a:r>
              <a:rPr lang="en-US" sz="900" dirty="0">
                <a:solidFill>
                  <a:srgbClr val="8A98A4"/>
                </a:solidFill>
                <a:latin typeface="Meiryo" pitchFamily="34" charset="0"/>
                <a:ea typeface="Meiryo" pitchFamily="34" charset="-122"/>
                <a:cs typeface="Meiryo" pitchFamily="34" charset="-120"/>
              </a:rPr>
              <a:t>法務・総務のための社内研修資料20選　第19回　｜　18</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INTRODUCTION</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ctr"/>
          <a:lstStyle/>
          <a:p>
            <a:pPr indent="0" marL="0">
              <a:buNone/>
            </a:pPr>
            <a:r>
              <a:rPr lang="en-US" sz="2700" b="1" dirty="0">
                <a:solidFill>
                  <a:srgbClr val="16314F"/>
                </a:solidFill>
                <a:latin typeface="Meiryo" pitchFamily="34" charset="0"/>
                <a:ea typeface="Meiryo" pitchFamily="34" charset="-122"/>
                <a:cs typeface="Meiryo" pitchFamily="34" charset="-120"/>
              </a:rPr>
              <a:t>本日のゴール</a:t>
            </a:r>
            <a:endParaRPr lang="en-US" sz="2700" dirty="0"/>
          </a:p>
        </p:txBody>
      </p:sp>
      <p:sp>
        <p:nvSpPr>
          <p:cNvPr id="4" name="Shape 2"/>
          <p:cNvSpPr/>
          <p:nvPr/>
        </p:nvSpPr>
        <p:spPr>
          <a:xfrm>
            <a:off x="457200" y="1325880"/>
            <a:ext cx="4069080" cy="1060704"/>
          </a:xfrm>
          <a:prstGeom prst="roundRect">
            <a:avLst>
              <a:gd name="adj" fmla="val 6897"/>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5" name="Shape 3"/>
          <p:cNvSpPr/>
          <p:nvPr/>
        </p:nvSpPr>
        <p:spPr>
          <a:xfrm>
            <a:off x="640080" y="1581912"/>
            <a:ext cx="548640" cy="548640"/>
          </a:xfrm>
          <a:prstGeom prst="ellipse">
            <a:avLst/>
          </a:prstGeom>
          <a:solidFill>
            <a:srgbClr val="16314F"/>
          </a:solidFill>
          <a:ln/>
        </p:spPr>
      </p:sp>
      <p:pic>
        <p:nvPicPr>
          <p:cNvPr id="6" name="Image 0" descr="preencoded.png">    </p:cNvPr>
          <p:cNvPicPr>
            <a:picLocks noChangeAspect="1"/>
          </p:cNvPicPr>
          <p:nvPr/>
        </p:nvPicPr>
        <p:blipFill>
          <a:blip r:embed="rId1"/>
          <a:stretch>
            <a:fillRect/>
          </a:stretch>
        </p:blipFill>
        <p:spPr>
          <a:xfrm>
            <a:off x="782726" y="1724558"/>
            <a:ext cx="263347" cy="263347"/>
          </a:xfrm>
          <a:prstGeom prst="rect">
            <a:avLst/>
          </a:prstGeom>
        </p:spPr>
      </p:pic>
      <p:sp>
        <p:nvSpPr>
          <p:cNvPr id="7" name="Text 4"/>
          <p:cNvSpPr/>
          <p:nvPr/>
        </p:nvSpPr>
        <p:spPr>
          <a:xfrm>
            <a:off x="1325880" y="1453896"/>
            <a:ext cx="3063240" cy="365760"/>
          </a:xfrm>
          <a:prstGeom prst="rect">
            <a:avLst/>
          </a:prstGeom>
          <a:noFill/>
          <a:ln/>
        </p:spPr>
        <p:txBody>
          <a:bodyPr wrap="square" lIns="0" tIns="0" rIns="0" bIns="0" rtlCol="0" anchor="ctr"/>
          <a:lstStyle/>
          <a:p>
            <a:pPr indent="0" marL="0">
              <a:buNone/>
            </a:pPr>
            <a:r>
              <a:rPr lang="en-US" sz="1600" b="1" dirty="0">
                <a:solidFill>
                  <a:srgbClr val="16314F"/>
                </a:solidFill>
                <a:latin typeface="Meiryo" pitchFamily="34" charset="0"/>
                <a:ea typeface="Meiryo" pitchFamily="34" charset="-122"/>
                <a:cs typeface="Meiryo" pitchFamily="34" charset="-120"/>
              </a:rPr>
              <a:t>締結前に権限を確認</a:t>
            </a:r>
            <a:endParaRPr lang="en-US" sz="1600" dirty="0"/>
          </a:p>
        </p:txBody>
      </p:sp>
      <p:sp>
        <p:nvSpPr>
          <p:cNvPr id="8" name="Text 5"/>
          <p:cNvSpPr/>
          <p:nvPr/>
        </p:nvSpPr>
        <p:spPr>
          <a:xfrm>
            <a:off x="1325880" y="1801368"/>
            <a:ext cx="3063240" cy="502920"/>
          </a:xfrm>
          <a:prstGeom prst="rect">
            <a:avLst/>
          </a:prstGeom>
          <a:noFill/>
          <a:ln/>
        </p:spPr>
        <p:txBody>
          <a:bodyPr wrap="square" lIns="0" tIns="0" rIns="0" bIns="0" rtlCol="0" anchor="t"/>
          <a:lstStyle/>
          <a:p>
            <a:pPr indent="0" marL="0">
              <a:buNone/>
            </a:pPr>
            <a:r>
              <a:rPr lang="en-US" sz="1250" dirty="0">
                <a:solidFill>
                  <a:srgbClr val="5C6B78"/>
                </a:solidFill>
                <a:latin typeface="Meiryo" pitchFamily="34" charset="0"/>
                <a:ea typeface="Meiryo" pitchFamily="34" charset="-122"/>
                <a:cs typeface="Meiryo" pitchFamily="34" charset="-120"/>
              </a:rPr>
              <a:t>自社側・相手方側の『誰が締結できるか』を確認できる</a:t>
            </a:r>
            <a:endParaRPr lang="en-US" sz="1250" dirty="0"/>
          </a:p>
        </p:txBody>
      </p:sp>
      <p:sp>
        <p:nvSpPr>
          <p:cNvPr id="9" name="Shape 6"/>
          <p:cNvSpPr/>
          <p:nvPr/>
        </p:nvSpPr>
        <p:spPr>
          <a:xfrm>
            <a:off x="4690872" y="1325880"/>
            <a:ext cx="4069080" cy="1060704"/>
          </a:xfrm>
          <a:prstGeom prst="roundRect">
            <a:avLst>
              <a:gd name="adj" fmla="val 6897"/>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10" name="Shape 7"/>
          <p:cNvSpPr/>
          <p:nvPr/>
        </p:nvSpPr>
        <p:spPr>
          <a:xfrm>
            <a:off x="4873752" y="1581912"/>
            <a:ext cx="548640" cy="548640"/>
          </a:xfrm>
          <a:prstGeom prst="ellipse">
            <a:avLst/>
          </a:prstGeom>
          <a:solidFill>
            <a:srgbClr val="16314F"/>
          </a:solidFill>
          <a:ln/>
        </p:spPr>
      </p:sp>
      <p:pic>
        <p:nvPicPr>
          <p:cNvPr id="11" name="Image 1" descr="preencoded.png">    </p:cNvPr>
          <p:cNvPicPr>
            <a:picLocks noChangeAspect="1"/>
          </p:cNvPicPr>
          <p:nvPr/>
        </p:nvPicPr>
        <p:blipFill>
          <a:blip r:embed="rId2"/>
          <a:stretch>
            <a:fillRect/>
          </a:stretch>
        </p:blipFill>
        <p:spPr>
          <a:xfrm>
            <a:off x="5016398" y="1724558"/>
            <a:ext cx="263347" cy="263347"/>
          </a:xfrm>
          <a:prstGeom prst="rect">
            <a:avLst/>
          </a:prstGeom>
        </p:spPr>
      </p:pic>
      <p:sp>
        <p:nvSpPr>
          <p:cNvPr id="12" name="Text 8"/>
          <p:cNvSpPr/>
          <p:nvPr/>
        </p:nvSpPr>
        <p:spPr>
          <a:xfrm>
            <a:off x="5559552" y="1453896"/>
            <a:ext cx="3063240" cy="365760"/>
          </a:xfrm>
          <a:prstGeom prst="rect">
            <a:avLst/>
          </a:prstGeom>
          <a:noFill/>
          <a:ln/>
        </p:spPr>
        <p:txBody>
          <a:bodyPr wrap="square" lIns="0" tIns="0" rIns="0" bIns="0" rtlCol="0" anchor="ctr"/>
          <a:lstStyle/>
          <a:p>
            <a:pPr indent="0" marL="0">
              <a:buNone/>
            </a:pPr>
            <a:r>
              <a:rPr lang="en-US" sz="1600" b="1" dirty="0">
                <a:solidFill>
                  <a:srgbClr val="16314F"/>
                </a:solidFill>
                <a:latin typeface="Meiryo" pitchFamily="34" charset="0"/>
                <a:ea typeface="Meiryo" pitchFamily="34" charset="-122"/>
                <a:cs typeface="Meiryo" pitchFamily="34" charset="-120"/>
              </a:rPr>
              <a:t>社内承認を確認</a:t>
            </a:r>
            <a:endParaRPr lang="en-US" sz="1600" dirty="0"/>
          </a:p>
        </p:txBody>
      </p:sp>
      <p:sp>
        <p:nvSpPr>
          <p:cNvPr id="13" name="Text 9"/>
          <p:cNvSpPr/>
          <p:nvPr/>
        </p:nvSpPr>
        <p:spPr>
          <a:xfrm>
            <a:off x="5559552" y="1801368"/>
            <a:ext cx="3063240" cy="502920"/>
          </a:xfrm>
          <a:prstGeom prst="rect">
            <a:avLst/>
          </a:prstGeom>
          <a:noFill/>
          <a:ln/>
        </p:spPr>
        <p:txBody>
          <a:bodyPr wrap="square" lIns="0" tIns="0" rIns="0" bIns="0" rtlCol="0" anchor="t"/>
          <a:lstStyle/>
          <a:p>
            <a:pPr indent="0" marL="0">
              <a:buNone/>
            </a:pPr>
            <a:r>
              <a:rPr lang="en-US" sz="1250" dirty="0">
                <a:solidFill>
                  <a:srgbClr val="5C6B78"/>
                </a:solidFill>
                <a:latin typeface="Meiryo" pitchFamily="34" charset="0"/>
                <a:ea typeface="Meiryo" pitchFamily="34" charset="-122"/>
                <a:cs typeface="Meiryo" pitchFamily="34" charset="-120"/>
              </a:rPr>
              <a:t>稟議・職務権限規程・委任状・取締役会決議の要否を判断できる</a:t>
            </a:r>
            <a:endParaRPr lang="en-US" sz="1250" dirty="0"/>
          </a:p>
        </p:txBody>
      </p:sp>
      <p:sp>
        <p:nvSpPr>
          <p:cNvPr id="14" name="Shape 10"/>
          <p:cNvSpPr/>
          <p:nvPr/>
        </p:nvSpPr>
        <p:spPr>
          <a:xfrm>
            <a:off x="457200" y="2551176"/>
            <a:ext cx="4069080" cy="1060704"/>
          </a:xfrm>
          <a:prstGeom prst="roundRect">
            <a:avLst>
              <a:gd name="adj" fmla="val 6897"/>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15" name="Shape 11"/>
          <p:cNvSpPr/>
          <p:nvPr/>
        </p:nvSpPr>
        <p:spPr>
          <a:xfrm>
            <a:off x="640080" y="2807208"/>
            <a:ext cx="548640" cy="548640"/>
          </a:xfrm>
          <a:prstGeom prst="ellipse">
            <a:avLst/>
          </a:prstGeom>
          <a:solidFill>
            <a:srgbClr val="B58A3A"/>
          </a:solidFill>
          <a:ln/>
        </p:spPr>
      </p:sp>
      <p:pic>
        <p:nvPicPr>
          <p:cNvPr id="16" name="Image 2" descr="preencoded.png">    </p:cNvPr>
          <p:cNvPicPr>
            <a:picLocks noChangeAspect="1"/>
          </p:cNvPicPr>
          <p:nvPr/>
        </p:nvPicPr>
        <p:blipFill>
          <a:blip r:embed="rId3"/>
          <a:stretch>
            <a:fillRect/>
          </a:stretch>
        </p:blipFill>
        <p:spPr>
          <a:xfrm>
            <a:off x="782726" y="2949854"/>
            <a:ext cx="263347" cy="263347"/>
          </a:xfrm>
          <a:prstGeom prst="rect">
            <a:avLst/>
          </a:prstGeom>
        </p:spPr>
      </p:pic>
      <p:sp>
        <p:nvSpPr>
          <p:cNvPr id="17" name="Text 12"/>
          <p:cNvSpPr/>
          <p:nvPr/>
        </p:nvSpPr>
        <p:spPr>
          <a:xfrm>
            <a:off x="1325880" y="2679192"/>
            <a:ext cx="3063240" cy="365760"/>
          </a:xfrm>
          <a:prstGeom prst="rect">
            <a:avLst/>
          </a:prstGeom>
          <a:noFill/>
          <a:ln/>
        </p:spPr>
        <p:txBody>
          <a:bodyPr wrap="square" lIns="0" tIns="0" rIns="0" bIns="0" rtlCol="0" anchor="ctr"/>
          <a:lstStyle/>
          <a:p>
            <a:pPr indent="0" marL="0">
              <a:buNone/>
            </a:pPr>
            <a:r>
              <a:rPr lang="en-US" sz="1600" b="1" dirty="0">
                <a:solidFill>
                  <a:srgbClr val="16314F"/>
                </a:solidFill>
                <a:latin typeface="Meiryo" pitchFamily="34" charset="0"/>
                <a:ea typeface="Meiryo" pitchFamily="34" charset="-122"/>
                <a:cs typeface="Meiryo" pitchFamily="34" charset="-120"/>
              </a:rPr>
              <a:t>押印・電子契約を確認</a:t>
            </a:r>
            <a:endParaRPr lang="en-US" sz="1600" dirty="0"/>
          </a:p>
        </p:txBody>
      </p:sp>
      <p:sp>
        <p:nvSpPr>
          <p:cNvPr id="18" name="Text 13"/>
          <p:cNvSpPr/>
          <p:nvPr/>
        </p:nvSpPr>
        <p:spPr>
          <a:xfrm>
            <a:off x="1325880" y="3026664"/>
            <a:ext cx="3063240" cy="502920"/>
          </a:xfrm>
          <a:prstGeom prst="rect">
            <a:avLst/>
          </a:prstGeom>
          <a:noFill/>
          <a:ln/>
        </p:spPr>
        <p:txBody>
          <a:bodyPr wrap="square" lIns="0" tIns="0" rIns="0" bIns="0" rtlCol="0" anchor="t"/>
          <a:lstStyle/>
          <a:p>
            <a:pPr indent="0" marL="0">
              <a:buNone/>
            </a:pPr>
            <a:r>
              <a:rPr lang="en-US" sz="1250" dirty="0">
                <a:solidFill>
                  <a:srgbClr val="5C6B78"/>
                </a:solidFill>
                <a:latin typeface="Meiryo" pitchFamily="34" charset="0"/>
                <a:ea typeface="Meiryo" pitchFamily="34" charset="-122"/>
                <a:cs typeface="Meiryo" pitchFamily="34" charset="-120"/>
              </a:rPr>
              <a:t>代表印・角印・電子署名・監査ログの意味を理解して進められる</a:t>
            </a:r>
            <a:endParaRPr lang="en-US" sz="1250" dirty="0"/>
          </a:p>
        </p:txBody>
      </p:sp>
      <p:sp>
        <p:nvSpPr>
          <p:cNvPr id="19" name="Shape 14"/>
          <p:cNvSpPr/>
          <p:nvPr/>
        </p:nvSpPr>
        <p:spPr>
          <a:xfrm>
            <a:off x="4690872" y="2551176"/>
            <a:ext cx="4069080" cy="1060704"/>
          </a:xfrm>
          <a:prstGeom prst="roundRect">
            <a:avLst>
              <a:gd name="adj" fmla="val 6897"/>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20" name="Shape 15"/>
          <p:cNvSpPr/>
          <p:nvPr/>
        </p:nvSpPr>
        <p:spPr>
          <a:xfrm>
            <a:off x="4873752" y="2807208"/>
            <a:ext cx="548640" cy="548640"/>
          </a:xfrm>
          <a:prstGeom prst="ellipse">
            <a:avLst/>
          </a:prstGeom>
          <a:solidFill>
            <a:srgbClr val="237A75"/>
          </a:solidFill>
          <a:ln/>
        </p:spPr>
      </p:sp>
      <p:pic>
        <p:nvPicPr>
          <p:cNvPr id="21" name="Image 3" descr="preencoded.png">    </p:cNvPr>
          <p:cNvPicPr>
            <a:picLocks noChangeAspect="1"/>
          </p:cNvPicPr>
          <p:nvPr/>
        </p:nvPicPr>
        <p:blipFill>
          <a:blip r:embed="rId4"/>
          <a:stretch>
            <a:fillRect/>
          </a:stretch>
        </p:blipFill>
        <p:spPr>
          <a:xfrm>
            <a:off x="5016398" y="2949854"/>
            <a:ext cx="263347" cy="263347"/>
          </a:xfrm>
          <a:prstGeom prst="rect">
            <a:avLst/>
          </a:prstGeom>
        </p:spPr>
      </p:pic>
      <p:sp>
        <p:nvSpPr>
          <p:cNvPr id="22" name="Text 16"/>
          <p:cNvSpPr/>
          <p:nvPr/>
        </p:nvSpPr>
        <p:spPr>
          <a:xfrm>
            <a:off x="5559552" y="2679192"/>
            <a:ext cx="3063240" cy="365760"/>
          </a:xfrm>
          <a:prstGeom prst="rect">
            <a:avLst/>
          </a:prstGeom>
          <a:noFill/>
          <a:ln/>
        </p:spPr>
        <p:txBody>
          <a:bodyPr wrap="square" lIns="0" tIns="0" rIns="0" bIns="0" rtlCol="0" anchor="ctr"/>
          <a:lstStyle/>
          <a:p>
            <a:pPr indent="0" marL="0">
              <a:buNone/>
            </a:pPr>
            <a:r>
              <a:rPr lang="en-US" sz="1600" b="1" dirty="0">
                <a:solidFill>
                  <a:srgbClr val="16314F"/>
                </a:solidFill>
                <a:latin typeface="Meiryo" pitchFamily="34" charset="0"/>
                <a:ea typeface="Meiryo" pitchFamily="34" charset="-122"/>
                <a:cs typeface="Meiryo" pitchFamily="34" charset="-120"/>
              </a:rPr>
              <a:t>締結後を管理</a:t>
            </a:r>
            <a:endParaRPr lang="en-US" sz="1600" dirty="0"/>
          </a:p>
        </p:txBody>
      </p:sp>
      <p:sp>
        <p:nvSpPr>
          <p:cNvPr id="23" name="Text 17"/>
          <p:cNvSpPr/>
          <p:nvPr/>
        </p:nvSpPr>
        <p:spPr>
          <a:xfrm>
            <a:off x="5559552" y="3026664"/>
            <a:ext cx="3063240" cy="502920"/>
          </a:xfrm>
          <a:prstGeom prst="rect">
            <a:avLst/>
          </a:prstGeom>
          <a:noFill/>
          <a:ln/>
        </p:spPr>
        <p:txBody>
          <a:bodyPr wrap="square" lIns="0" tIns="0" rIns="0" bIns="0" rtlCol="0" anchor="t"/>
          <a:lstStyle/>
          <a:p>
            <a:pPr indent="0" marL="0">
              <a:buNone/>
            </a:pPr>
            <a:r>
              <a:rPr lang="en-US" sz="1250" dirty="0">
                <a:solidFill>
                  <a:srgbClr val="5C6B78"/>
                </a:solidFill>
                <a:latin typeface="Meiryo" pitchFamily="34" charset="0"/>
                <a:ea typeface="Meiryo" pitchFamily="34" charset="-122"/>
                <a:cs typeface="Meiryo" pitchFamily="34" charset="-120"/>
              </a:rPr>
              <a:t>契約台帳・更新期限・解約通知期限・保管を管理できる</a:t>
            </a:r>
            <a:endParaRPr lang="en-US" sz="1250" dirty="0"/>
          </a:p>
        </p:txBody>
      </p:sp>
      <p:sp>
        <p:nvSpPr>
          <p:cNvPr id="24" name="Shape 18"/>
          <p:cNvSpPr/>
          <p:nvPr/>
        </p:nvSpPr>
        <p:spPr>
          <a:xfrm>
            <a:off x="457200" y="3776472"/>
            <a:ext cx="8302752" cy="1060704"/>
          </a:xfrm>
          <a:prstGeom prst="roundRect">
            <a:avLst>
              <a:gd name="adj" fmla="val 6897"/>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25" name="Shape 19"/>
          <p:cNvSpPr/>
          <p:nvPr/>
        </p:nvSpPr>
        <p:spPr>
          <a:xfrm>
            <a:off x="640080" y="4032504"/>
            <a:ext cx="548640" cy="548640"/>
          </a:xfrm>
          <a:prstGeom prst="ellipse">
            <a:avLst/>
          </a:prstGeom>
          <a:solidFill>
            <a:srgbClr val="2F6B4F"/>
          </a:solidFill>
          <a:ln/>
        </p:spPr>
      </p:sp>
      <p:pic>
        <p:nvPicPr>
          <p:cNvPr id="26" name="Image 4" descr="preencoded.png">    </p:cNvPr>
          <p:cNvPicPr>
            <a:picLocks noChangeAspect="1"/>
          </p:cNvPicPr>
          <p:nvPr/>
        </p:nvPicPr>
        <p:blipFill>
          <a:blip r:embed="rId5"/>
          <a:stretch>
            <a:fillRect/>
          </a:stretch>
        </p:blipFill>
        <p:spPr>
          <a:xfrm>
            <a:off x="782726" y="4175150"/>
            <a:ext cx="263347" cy="263347"/>
          </a:xfrm>
          <a:prstGeom prst="rect">
            <a:avLst/>
          </a:prstGeom>
        </p:spPr>
      </p:pic>
      <p:sp>
        <p:nvSpPr>
          <p:cNvPr id="27" name="Text 20"/>
          <p:cNvSpPr/>
          <p:nvPr/>
        </p:nvSpPr>
        <p:spPr>
          <a:xfrm>
            <a:off x="1325880" y="3904488"/>
            <a:ext cx="7296912" cy="365760"/>
          </a:xfrm>
          <a:prstGeom prst="rect">
            <a:avLst/>
          </a:prstGeom>
          <a:noFill/>
          <a:ln/>
        </p:spPr>
        <p:txBody>
          <a:bodyPr wrap="square" lIns="0" tIns="0" rIns="0" bIns="0" rtlCol="0" anchor="ctr"/>
          <a:lstStyle/>
          <a:p>
            <a:pPr indent="0" marL="0">
              <a:buNone/>
            </a:pPr>
            <a:r>
              <a:rPr lang="en-US" sz="1600" b="1" dirty="0">
                <a:solidFill>
                  <a:srgbClr val="16314F"/>
                </a:solidFill>
                <a:latin typeface="Meiryo" pitchFamily="34" charset="0"/>
                <a:ea typeface="Meiryo" pitchFamily="34" charset="-122"/>
                <a:cs typeface="Meiryo" pitchFamily="34" charset="-120"/>
              </a:rPr>
              <a:t>独断しない</a:t>
            </a:r>
            <a:endParaRPr lang="en-US" sz="1600" dirty="0"/>
          </a:p>
        </p:txBody>
      </p:sp>
      <p:sp>
        <p:nvSpPr>
          <p:cNvPr id="28" name="Text 21"/>
          <p:cNvSpPr/>
          <p:nvPr/>
        </p:nvSpPr>
        <p:spPr>
          <a:xfrm>
            <a:off x="1325880" y="4251960"/>
            <a:ext cx="7296912" cy="502920"/>
          </a:xfrm>
          <a:prstGeom prst="rect">
            <a:avLst/>
          </a:prstGeom>
          <a:noFill/>
          <a:ln/>
        </p:spPr>
        <p:txBody>
          <a:bodyPr wrap="square" lIns="0" tIns="0" rIns="0" bIns="0" rtlCol="0" anchor="t"/>
          <a:lstStyle/>
          <a:p>
            <a:pPr indent="0" marL="0">
              <a:buNone/>
            </a:pPr>
            <a:r>
              <a:rPr lang="en-US" sz="1250" dirty="0">
                <a:solidFill>
                  <a:srgbClr val="5C6B78"/>
                </a:solidFill>
                <a:latin typeface="Meiryo" pitchFamily="34" charset="0"/>
                <a:ea typeface="Meiryo" pitchFamily="34" charset="-122"/>
                <a:cs typeface="Meiryo" pitchFamily="34" charset="-120"/>
              </a:rPr>
              <a:t>有効性・印紙税・電子署名の効力を現場で最終判断しない</a:t>
            </a:r>
            <a:endParaRPr lang="en-US" sz="1250" dirty="0"/>
          </a:p>
        </p:txBody>
      </p:sp>
      <p:sp>
        <p:nvSpPr>
          <p:cNvPr id="29" name="Text 22"/>
          <p:cNvSpPr/>
          <p:nvPr/>
        </p:nvSpPr>
        <p:spPr>
          <a:xfrm>
            <a:off x="457200" y="4828032"/>
            <a:ext cx="2743200" cy="274320"/>
          </a:xfrm>
          <a:prstGeom prst="rect">
            <a:avLst/>
          </a:prstGeom>
          <a:noFill/>
          <a:ln/>
        </p:spPr>
        <p:txBody>
          <a:bodyPr wrap="square"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30" name="Text 23"/>
          <p:cNvSpPr/>
          <p:nvPr/>
        </p:nvSpPr>
        <p:spPr>
          <a:xfrm>
            <a:off x="5029200" y="4828032"/>
            <a:ext cx="3657600" cy="274320"/>
          </a:xfrm>
          <a:prstGeom prst="rect">
            <a:avLst/>
          </a:prstGeom>
          <a:noFill/>
          <a:ln/>
        </p:spPr>
        <p:txBody>
          <a:bodyPr wrap="square" rtlCol="0" anchor="ctr"/>
          <a:lstStyle/>
          <a:p>
            <a:pPr algn="r" indent="0" marL="0">
              <a:buNone/>
            </a:pPr>
            <a:r>
              <a:rPr lang="en-US" sz="900" dirty="0">
                <a:solidFill>
                  <a:srgbClr val="8A98A4"/>
                </a:solidFill>
                <a:latin typeface="Meiryo" pitchFamily="34" charset="0"/>
                <a:ea typeface="Meiryo" pitchFamily="34" charset="-122"/>
                <a:cs typeface="Meiryo" pitchFamily="34" charset="-120"/>
              </a:rPr>
              <a:t>法務・総務のための社内研修資料20選　第19回　｜　1</a:t>
            </a:r>
            <a:endParaRPr lang="en-US" sz="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PAPER vs ELECTRONIC</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ctr"/>
          <a:lstStyle/>
          <a:p>
            <a:pPr indent="0" marL="0">
              <a:buNone/>
            </a:pPr>
            <a:r>
              <a:rPr lang="en-US" sz="2700" b="1" dirty="0">
                <a:solidFill>
                  <a:srgbClr val="16314F"/>
                </a:solidFill>
                <a:latin typeface="Meiryo" pitchFamily="34" charset="0"/>
                <a:ea typeface="Meiryo" pitchFamily="34" charset="-122"/>
                <a:cs typeface="Meiryo" pitchFamily="34" charset="-120"/>
              </a:rPr>
              <a:t>紙契約と電子契約の違い</a:t>
            </a:r>
            <a:endParaRPr lang="en-US" sz="2700" dirty="0"/>
          </a:p>
        </p:txBody>
      </p:sp>
      <p:graphicFrame>
        <p:nvGraphicFramePr>
          <p:cNvPr id="21" name="Table 0"/>
          <p:cNvGraphicFramePr>
            <a:graphicFrameLocks noGrp="1"/>
          </p:cNvGraphicFramePr>
          <p:nvPr>
            <p:extLst>
              <p:ext uri="{D42A27DB-BD31-4B8C-83A1-F6EECF244321}">
                <p14:modId xmlns:p14="http://schemas.microsoft.com/office/powerpoint/2010/main" val="1579011935"/>
              </p:ext>
            </p:extLst>
          </p:nvPr>
        </p:nvGraphicFramePr>
        <p:xfrm>
          <a:off x="457200" y="1371600"/>
          <a:ext cx="8229600" cy="914400"/>
        </p:xfrm>
        <a:graphic>
          <a:graphicData uri="http://schemas.openxmlformats.org/drawingml/2006/table">
            <a:tbl>
              <a:tblPr/>
              <a:tblGrid>
                <a:gridCol w="1828800"/>
                <a:gridCol w="3200400"/>
                <a:gridCol w="3200400"/>
              </a:tblGrid>
              <a:tr h="384048">
                <a:tc>
                  <a:txBody>
                    <a:bodyPr/>
                    <a:lstStyle/>
                    <a:p>
                      <a:pPr indent="0" marL="0">
                        <a:buNone/>
                      </a:pPr>
                      <a:r>
                        <a:rPr lang="en-US" sz="1200" b="1" dirty="0">
                          <a:solidFill>
                            <a:srgbClr val="FFFFFF"/>
                          </a:solidFill>
                          <a:latin typeface="Meiryo" pitchFamily="34" charset="0"/>
                          <a:ea typeface="Meiryo" pitchFamily="34" charset="-122"/>
                          <a:cs typeface="Meiryo" pitchFamily="34" charset="-120"/>
                        </a:rPr>
                        <a:t>観点</a:t>
                      </a:r>
                      <a:endParaRPr lang="en-US" sz="120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16314F"/>
                    </a:solidFill>
                  </a:tcPr>
                </a:tc>
                <a:tc>
                  <a:txBody>
                    <a:bodyPr/>
                    <a:lstStyle/>
                    <a:p>
                      <a:pPr indent="0" marL="0">
                        <a:buNone/>
                      </a:pPr>
                      <a:r>
                        <a:rPr lang="en-US" sz="1200" b="1" dirty="0">
                          <a:solidFill>
                            <a:srgbClr val="FFFFFF"/>
                          </a:solidFill>
                          <a:latin typeface="Meiryo" pitchFamily="34" charset="0"/>
                          <a:ea typeface="Meiryo" pitchFamily="34" charset="-122"/>
                          <a:cs typeface="Meiryo" pitchFamily="34" charset="-120"/>
                        </a:rPr>
                        <a:t>紙契約</a:t>
                      </a:r>
                      <a:endParaRPr lang="en-US" sz="120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16314F"/>
                    </a:solidFill>
                  </a:tcPr>
                </a:tc>
                <a:tc>
                  <a:txBody>
                    <a:bodyPr/>
                    <a:lstStyle/>
                    <a:p>
                      <a:pPr indent="0" marL="0">
                        <a:buNone/>
                      </a:pPr>
                      <a:r>
                        <a:rPr lang="en-US" sz="1200" b="1" dirty="0">
                          <a:solidFill>
                            <a:srgbClr val="FFFFFF"/>
                          </a:solidFill>
                          <a:latin typeface="Meiryo" pitchFamily="34" charset="0"/>
                          <a:ea typeface="Meiryo" pitchFamily="34" charset="-122"/>
                          <a:cs typeface="Meiryo" pitchFamily="34" charset="-120"/>
                        </a:rPr>
                        <a:t>電子契約</a:t>
                      </a:r>
                      <a:endParaRPr lang="en-US" sz="120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16314F"/>
                    </a:solidFill>
                  </a:tcPr>
                </a:tc>
              </a:tr>
              <a:tr h="475488">
                <a:tc>
                  <a:txBody>
                    <a:bodyPr/>
                    <a:lstStyle/>
                    <a:p>
                      <a:pPr indent="0" marL="0">
                        <a:buNone/>
                      </a:pPr>
                      <a:r>
                        <a:rPr lang="en-US" sz="1200" b="1" dirty="0">
                          <a:solidFill>
                            <a:srgbClr val="263238"/>
                          </a:solidFill>
                          <a:latin typeface="Meiryo" pitchFamily="34" charset="0"/>
                          <a:ea typeface="Meiryo" pitchFamily="34" charset="-122"/>
                          <a:cs typeface="Meiryo" pitchFamily="34" charset="-120"/>
                        </a:rPr>
                        <a:t>成立・効力</a:t>
                      </a:r>
                      <a:endParaRPr lang="en-US" sz="120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FFFFF"/>
                    </a:solidFill>
                  </a:tcPr>
                </a:tc>
                <a:tc>
                  <a:txBody>
                    <a:bodyPr/>
                    <a:lstStyle/>
                    <a:p>
                      <a:pPr indent="0" marL="0">
                        <a:buNone/>
                      </a:pPr>
                      <a:r>
                        <a:rPr lang="en-US" sz="1200" dirty="0">
                          <a:solidFill>
                            <a:srgbClr val="263238"/>
                          </a:solidFill>
                          <a:latin typeface="Meiryo" pitchFamily="34" charset="0"/>
                          <a:ea typeface="Meiryo" pitchFamily="34" charset="-122"/>
                          <a:cs typeface="Meiryo" pitchFamily="34" charset="-120"/>
                        </a:rPr>
                        <a:t>署名・押印が中心</a:t>
                      </a:r>
                      <a:endParaRPr lang="en-US" sz="120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FFFFF"/>
                    </a:solidFill>
                  </a:tcPr>
                </a:tc>
                <a:tc>
                  <a:txBody>
                    <a:bodyPr/>
                    <a:lstStyle/>
                    <a:p>
                      <a:pPr indent="0" marL="0">
                        <a:buNone/>
                      </a:pPr>
                      <a:r>
                        <a:rPr lang="en-US" sz="1200" dirty="0">
                          <a:solidFill>
                            <a:srgbClr val="263238"/>
                          </a:solidFill>
                          <a:latin typeface="Meiryo" pitchFamily="34" charset="0"/>
                          <a:ea typeface="Meiryo" pitchFamily="34" charset="-122"/>
                          <a:cs typeface="Meiryo" pitchFamily="34" charset="-120"/>
                        </a:rPr>
                        <a:t>電子署名・合意の記録が中心</a:t>
                      </a:r>
                      <a:endParaRPr lang="en-US" sz="120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FFFFF"/>
                    </a:solidFill>
                  </a:tcPr>
                </a:tc>
              </a:tr>
              <a:tr h="475488">
                <a:tc>
                  <a:txBody>
                    <a:bodyPr/>
                    <a:lstStyle/>
                    <a:p>
                      <a:pPr indent="0" marL="0">
                        <a:buNone/>
                      </a:pPr>
                      <a:r>
                        <a:rPr lang="en-US" sz="1200" b="1" dirty="0">
                          <a:solidFill>
                            <a:srgbClr val="263238"/>
                          </a:solidFill>
                          <a:latin typeface="Meiryo" pitchFamily="34" charset="0"/>
                          <a:ea typeface="Meiryo" pitchFamily="34" charset="-122"/>
                          <a:cs typeface="Meiryo" pitchFamily="34" charset="-120"/>
                        </a:rPr>
                        <a:t>本人・権限確認</a:t>
                      </a:r>
                      <a:endParaRPr lang="en-US" sz="120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1F4F8"/>
                    </a:solidFill>
                  </a:tcPr>
                </a:tc>
                <a:tc>
                  <a:txBody>
                    <a:bodyPr/>
                    <a:lstStyle/>
                    <a:p>
                      <a:pPr indent="0" marL="0">
                        <a:buNone/>
                      </a:pPr>
                      <a:r>
                        <a:rPr lang="en-US" sz="1200" dirty="0">
                          <a:solidFill>
                            <a:srgbClr val="263238"/>
                          </a:solidFill>
                          <a:latin typeface="Meiryo" pitchFamily="34" charset="0"/>
                          <a:ea typeface="Meiryo" pitchFamily="34" charset="-122"/>
                          <a:cs typeface="Meiryo" pitchFamily="34" charset="-120"/>
                        </a:rPr>
                        <a:t>印章・印鑑証明・委任状</a:t>
                      </a:r>
                      <a:endParaRPr lang="en-US" sz="120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1F4F8"/>
                    </a:solidFill>
                  </a:tcPr>
                </a:tc>
                <a:tc>
                  <a:txBody>
                    <a:bodyPr/>
                    <a:lstStyle/>
                    <a:p>
                      <a:pPr indent="0" marL="0">
                        <a:buNone/>
                      </a:pPr>
                      <a:r>
                        <a:rPr lang="en-US" sz="1200" dirty="0">
                          <a:solidFill>
                            <a:srgbClr val="263238"/>
                          </a:solidFill>
                          <a:latin typeface="Meiryo" pitchFamily="34" charset="0"/>
                          <a:ea typeface="Meiryo" pitchFamily="34" charset="-122"/>
                          <a:cs typeface="Meiryo" pitchFamily="34" charset="-120"/>
                        </a:rPr>
                        <a:t>署名者・メール・認証・ログ</a:t>
                      </a:r>
                      <a:endParaRPr lang="en-US" sz="120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1F4F8"/>
                    </a:solidFill>
                  </a:tcPr>
                </a:tc>
              </a:tr>
              <a:tr h="512064">
                <a:tc>
                  <a:txBody>
                    <a:bodyPr/>
                    <a:lstStyle/>
                    <a:p>
                      <a:pPr indent="0" marL="0">
                        <a:buNone/>
                      </a:pPr>
                      <a:r>
                        <a:rPr lang="en-US" sz="1200" b="1" dirty="0">
                          <a:solidFill>
                            <a:srgbClr val="263238"/>
                          </a:solidFill>
                          <a:latin typeface="Meiryo" pitchFamily="34" charset="0"/>
                          <a:ea typeface="Meiryo" pitchFamily="34" charset="-122"/>
                          <a:cs typeface="Meiryo" pitchFamily="34" charset="-120"/>
                        </a:rPr>
                        <a:t>印紙税</a:t>
                      </a:r>
                      <a:endParaRPr lang="en-US" sz="120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FFFFF"/>
                    </a:solidFill>
                  </a:tcPr>
                </a:tc>
                <a:tc>
                  <a:txBody>
                    <a:bodyPr/>
                    <a:lstStyle/>
                    <a:p>
                      <a:pPr indent="0" marL="0">
                        <a:buNone/>
                      </a:pPr>
                      <a:r>
                        <a:rPr lang="en-US" sz="1200" dirty="0">
                          <a:solidFill>
                            <a:srgbClr val="263238"/>
                          </a:solidFill>
                          <a:latin typeface="Meiryo" pitchFamily="34" charset="0"/>
                          <a:ea typeface="Meiryo" pitchFamily="34" charset="-122"/>
                          <a:cs typeface="Meiryo" pitchFamily="34" charset="-120"/>
                        </a:rPr>
                        <a:t>課税文書なら必要になり得る</a:t>
                      </a:r>
                      <a:endParaRPr lang="en-US" sz="120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FFFFF"/>
                    </a:solidFill>
                  </a:tcPr>
                </a:tc>
                <a:tc>
                  <a:txBody>
                    <a:bodyPr/>
                    <a:lstStyle/>
                    <a:p>
                      <a:pPr indent="0" marL="0">
                        <a:buNone/>
                      </a:pPr>
                      <a:r>
                        <a:rPr lang="en-US" sz="1200" dirty="0">
                          <a:solidFill>
                            <a:srgbClr val="263238"/>
                          </a:solidFill>
                          <a:latin typeface="Meiryo" pitchFamily="34" charset="0"/>
                          <a:ea typeface="Meiryo" pitchFamily="34" charset="-122"/>
                          <a:cs typeface="Meiryo" pitchFamily="34" charset="-120"/>
                        </a:rPr>
                        <a:t>電磁的記録は文書に含まれず原則対象外※</a:t>
                      </a:r>
                      <a:endParaRPr lang="en-US" sz="120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FFFFF"/>
                    </a:solidFill>
                  </a:tcPr>
                </a:tc>
              </a:tr>
              <a:tr h="475488">
                <a:tc>
                  <a:txBody>
                    <a:bodyPr/>
                    <a:lstStyle/>
                    <a:p>
                      <a:pPr indent="0" marL="0">
                        <a:buNone/>
                      </a:pPr>
                      <a:r>
                        <a:rPr lang="en-US" sz="1200" b="1" dirty="0">
                          <a:solidFill>
                            <a:srgbClr val="263238"/>
                          </a:solidFill>
                          <a:latin typeface="Meiryo" pitchFamily="34" charset="0"/>
                          <a:ea typeface="Meiryo" pitchFamily="34" charset="-122"/>
                          <a:cs typeface="Meiryo" pitchFamily="34" charset="-120"/>
                        </a:rPr>
                        <a:t>原本・保管</a:t>
                      </a:r>
                      <a:endParaRPr lang="en-US" sz="120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1F4F8"/>
                    </a:solidFill>
                  </a:tcPr>
                </a:tc>
                <a:tc>
                  <a:txBody>
                    <a:bodyPr/>
                    <a:lstStyle/>
                    <a:p>
                      <a:pPr indent="0" marL="0">
                        <a:buNone/>
                      </a:pPr>
                      <a:r>
                        <a:rPr lang="en-US" sz="1200" dirty="0">
                          <a:solidFill>
                            <a:srgbClr val="263238"/>
                          </a:solidFill>
                          <a:latin typeface="Meiryo" pitchFamily="34" charset="0"/>
                          <a:ea typeface="Meiryo" pitchFamily="34" charset="-122"/>
                          <a:cs typeface="Meiryo" pitchFamily="34" charset="-120"/>
                        </a:rPr>
                        <a:t>紙原本の保管</a:t>
                      </a:r>
                      <a:endParaRPr lang="en-US" sz="120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1F4F8"/>
                    </a:solidFill>
                  </a:tcPr>
                </a:tc>
                <a:tc>
                  <a:txBody>
                    <a:bodyPr/>
                    <a:lstStyle/>
                    <a:p>
                      <a:pPr indent="0" marL="0">
                        <a:buNone/>
                      </a:pPr>
                      <a:r>
                        <a:rPr lang="en-US" sz="1200" dirty="0">
                          <a:solidFill>
                            <a:srgbClr val="263238"/>
                          </a:solidFill>
                          <a:latin typeface="Meiryo" pitchFamily="34" charset="0"/>
                          <a:ea typeface="Meiryo" pitchFamily="34" charset="-122"/>
                          <a:cs typeface="Meiryo" pitchFamily="34" charset="-120"/>
                        </a:rPr>
                        <a:t>締結データ・ログ・証明書の保管</a:t>
                      </a:r>
                      <a:endParaRPr lang="en-US" sz="120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1F4F8"/>
                    </a:solidFill>
                  </a:tcPr>
                </a:tc>
              </a:tr>
              <a:tr h="475488">
                <a:tc>
                  <a:txBody>
                    <a:bodyPr/>
                    <a:lstStyle/>
                    <a:p>
                      <a:pPr indent="0" marL="0">
                        <a:buNone/>
                      </a:pPr>
                      <a:r>
                        <a:rPr lang="en-US" sz="1200" b="1" dirty="0">
                          <a:solidFill>
                            <a:srgbClr val="263238"/>
                          </a:solidFill>
                          <a:latin typeface="Meiryo" pitchFamily="34" charset="0"/>
                          <a:ea typeface="Meiryo" pitchFamily="34" charset="-122"/>
                          <a:cs typeface="Meiryo" pitchFamily="34" charset="-120"/>
                        </a:rPr>
                        <a:t>改ざん・時刻</a:t>
                      </a:r>
                      <a:endParaRPr lang="en-US" sz="120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FFFFF"/>
                    </a:solidFill>
                  </a:tcPr>
                </a:tc>
                <a:tc>
                  <a:txBody>
                    <a:bodyPr/>
                    <a:lstStyle/>
                    <a:p>
                      <a:pPr indent="0" marL="0">
                        <a:buNone/>
                      </a:pPr>
                      <a:r>
                        <a:rPr lang="en-US" sz="1200" dirty="0">
                          <a:solidFill>
                            <a:srgbClr val="263238"/>
                          </a:solidFill>
                          <a:latin typeface="Meiryo" pitchFamily="34" charset="0"/>
                          <a:ea typeface="Meiryo" pitchFamily="34" charset="-122"/>
                          <a:cs typeface="Meiryo" pitchFamily="34" charset="-120"/>
                        </a:rPr>
                        <a:t>物理的管理</a:t>
                      </a:r>
                      <a:endParaRPr lang="en-US" sz="120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FFFFF"/>
                    </a:solidFill>
                  </a:tcPr>
                </a:tc>
                <a:tc>
                  <a:txBody>
                    <a:bodyPr/>
                    <a:lstStyle/>
                    <a:p>
                      <a:pPr indent="0" marL="0">
                        <a:buNone/>
                      </a:pPr>
                      <a:r>
                        <a:rPr lang="en-US" sz="1200" dirty="0">
                          <a:solidFill>
                            <a:srgbClr val="263238"/>
                          </a:solidFill>
                          <a:latin typeface="Meiryo" pitchFamily="34" charset="0"/>
                          <a:ea typeface="Meiryo" pitchFamily="34" charset="-122"/>
                          <a:cs typeface="Meiryo" pitchFamily="34" charset="-120"/>
                        </a:rPr>
                        <a:t>タイムスタンプ・監査ログで担保</a:t>
                      </a:r>
                      <a:endParaRPr lang="en-US" sz="120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FFFFF"/>
                    </a:solidFill>
                  </a:tcPr>
                </a:tc>
              </a:tr>
            </a:tbl>
          </a:graphicData>
        </a:graphic>
      </p:graphicFrame>
      <p:sp>
        <p:nvSpPr>
          <p:cNvPr id="5" name="Text 2"/>
          <p:cNvSpPr/>
          <p:nvPr/>
        </p:nvSpPr>
        <p:spPr>
          <a:xfrm>
            <a:off x="457200" y="4315968"/>
            <a:ext cx="8229600" cy="411480"/>
          </a:xfrm>
          <a:prstGeom prst="rect">
            <a:avLst/>
          </a:prstGeom>
          <a:noFill/>
          <a:ln/>
        </p:spPr>
        <p:txBody>
          <a:bodyPr wrap="square" lIns="0" tIns="0" rIns="0" bIns="0" rtlCol="0" anchor="ctr"/>
          <a:lstStyle/>
          <a:p>
            <a:pPr indent="0" marL="0">
              <a:buNone/>
            </a:pPr>
            <a:r>
              <a:rPr lang="en-US" sz="1150" i="1" dirty="0">
                <a:solidFill>
                  <a:srgbClr val="B42318"/>
                </a:solidFill>
                <a:latin typeface="Meiryo" pitchFamily="34" charset="0"/>
                <a:ea typeface="Meiryo" pitchFamily="34" charset="-122"/>
                <a:cs typeface="Meiryo" pitchFamily="34" charset="-120"/>
              </a:rPr>
              <a:t>※ 電子契約でも、紙の変更契約書・注文請書・契約書控えを作る場合は別途、印紙税の検討が必要（次頁）。</a:t>
            </a:r>
            <a:endParaRPr lang="en-US" sz="1150" dirty="0"/>
          </a:p>
        </p:txBody>
      </p:sp>
      <p:sp>
        <p:nvSpPr>
          <p:cNvPr id="6" name="Text 3"/>
          <p:cNvSpPr/>
          <p:nvPr/>
        </p:nvSpPr>
        <p:spPr>
          <a:xfrm>
            <a:off x="457200" y="4828032"/>
            <a:ext cx="2743200" cy="274320"/>
          </a:xfrm>
          <a:prstGeom prst="rect">
            <a:avLst/>
          </a:prstGeom>
          <a:noFill/>
          <a:ln/>
        </p:spPr>
        <p:txBody>
          <a:bodyPr wrap="square"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7" name="Text 4"/>
          <p:cNvSpPr/>
          <p:nvPr/>
        </p:nvSpPr>
        <p:spPr>
          <a:xfrm>
            <a:off x="5029200" y="4828032"/>
            <a:ext cx="3657600" cy="274320"/>
          </a:xfrm>
          <a:prstGeom prst="rect">
            <a:avLst/>
          </a:prstGeom>
          <a:noFill/>
          <a:ln/>
        </p:spPr>
        <p:txBody>
          <a:bodyPr wrap="square" rtlCol="0" anchor="ctr"/>
          <a:lstStyle/>
          <a:p>
            <a:pPr algn="r" indent="0" marL="0">
              <a:buNone/>
            </a:pPr>
            <a:r>
              <a:rPr lang="en-US" sz="900" dirty="0">
                <a:solidFill>
                  <a:srgbClr val="8A98A4"/>
                </a:solidFill>
                <a:latin typeface="Meiryo" pitchFamily="34" charset="0"/>
                <a:ea typeface="Meiryo" pitchFamily="34" charset="-122"/>
                <a:cs typeface="Meiryo" pitchFamily="34" charset="-120"/>
              </a:rPr>
              <a:t>法務・総務のための社内研修資料20選　第19回　｜　19</a:t>
            </a:r>
            <a:endParaRPr lang="en-US" sz="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STAMP TAX</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ctr"/>
          <a:lstStyle/>
          <a:p>
            <a:pPr indent="0" marL="0">
              <a:buNone/>
            </a:pPr>
            <a:r>
              <a:rPr lang="en-US" sz="2700" b="1" dirty="0">
                <a:solidFill>
                  <a:srgbClr val="16314F"/>
                </a:solidFill>
                <a:latin typeface="Meiryo" pitchFamily="34" charset="0"/>
                <a:ea typeface="Meiryo" pitchFamily="34" charset="-122"/>
                <a:cs typeface="Meiryo" pitchFamily="34" charset="-120"/>
              </a:rPr>
              <a:t>印紙税の基本（現場判断しない）</a:t>
            </a:r>
            <a:endParaRPr lang="en-US" sz="2700" dirty="0"/>
          </a:p>
        </p:txBody>
      </p:sp>
      <p:sp>
        <p:nvSpPr>
          <p:cNvPr id="4" name="Shape 2"/>
          <p:cNvSpPr/>
          <p:nvPr/>
        </p:nvSpPr>
        <p:spPr>
          <a:xfrm>
            <a:off x="457200" y="1325880"/>
            <a:ext cx="4160520" cy="3017520"/>
          </a:xfrm>
          <a:prstGeom prst="roundRect">
            <a:avLst>
              <a:gd name="adj" fmla="val 2424"/>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5" name="Shape 3"/>
          <p:cNvSpPr/>
          <p:nvPr/>
        </p:nvSpPr>
        <p:spPr>
          <a:xfrm>
            <a:off x="676656" y="1517904"/>
            <a:ext cx="512064" cy="512064"/>
          </a:xfrm>
          <a:prstGeom prst="ellipse">
            <a:avLst/>
          </a:prstGeom>
          <a:solidFill>
            <a:srgbClr val="B58A3A"/>
          </a:solidFill>
          <a:ln/>
        </p:spPr>
      </p:sp>
      <p:pic>
        <p:nvPicPr>
          <p:cNvPr id="6" name="Image 0" descr="preencoded.png">    </p:cNvPr>
          <p:cNvPicPr>
            <a:picLocks noChangeAspect="1"/>
          </p:cNvPicPr>
          <p:nvPr/>
        </p:nvPicPr>
        <p:blipFill>
          <a:blip r:embed="rId1"/>
          <a:stretch>
            <a:fillRect/>
          </a:stretch>
        </p:blipFill>
        <p:spPr>
          <a:xfrm>
            <a:off x="809793" y="1651041"/>
            <a:ext cx="245791" cy="245791"/>
          </a:xfrm>
          <a:prstGeom prst="rect">
            <a:avLst/>
          </a:prstGeom>
        </p:spPr>
      </p:pic>
      <p:sp>
        <p:nvSpPr>
          <p:cNvPr id="7" name="Text 4"/>
          <p:cNvSpPr/>
          <p:nvPr/>
        </p:nvSpPr>
        <p:spPr>
          <a:xfrm>
            <a:off x="1325880" y="1572768"/>
            <a:ext cx="3108960" cy="411480"/>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国税庁の整理（基準日時点）</a:t>
            </a:r>
            <a:endParaRPr lang="en-US" sz="1450" dirty="0"/>
          </a:p>
        </p:txBody>
      </p:sp>
      <p:sp>
        <p:nvSpPr>
          <p:cNvPr id="8" name="Text 5"/>
          <p:cNvSpPr/>
          <p:nvPr/>
        </p:nvSpPr>
        <p:spPr>
          <a:xfrm>
            <a:off x="676656" y="2103120"/>
            <a:ext cx="3749040" cy="2240280"/>
          </a:xfrm>
          <a:prstGeom prst="rect">
            <a:avLst/>
          </a:prstGeom>
          <a:noFill/>
          <a:ln/>
        </p:spPr>
        <p:txBody>
          <a:bodyPr wrap="square" lIns="0" tIns="0" rIns="0" bIns="0" rtlCol="0" anchor="t"/>
          <a:lstStyle/>
          <a:p>
            <a:pPr marL="177800" indent="-177800">
              <a:lnSpc>
                <a:spcPct val="104000"/>
              </a:lnSpc>
              <a:spcAft>
                <a:spcPts val="900"/>
              </a:spcAft>
              <a:buSzPct val="100000"/>
              <a:buChar char="•"/>
            </a:pPr>
            <a:r>
              <a:rPr lang="en-US" sz="1250" dirty="0">
                <a:solidFill>
                  <a:srgbClr val="263238"/>
                </a:solidFill>
                <a:latin typeface="Meiryo" pitchFamily="34" charset="0"/>
                <a:ea typeface="Meiryo" pitchFamily="34" charset="-122"/>
                <a:cs typeface="Meiryo" pitchFamily="34" charset="-120"/>
              </a:rPr>
              <a:t>課税対象は別表第一に掲げる「文書」（印紙税法2条）</a:t>
            </a:r>
            <a:endParaRPr lang="en-US" sz="1250" dirty="0"/>
          </a:p>
          <a:p>
            <a:pPr marL="177800" indent="-177800">
              <a:lnSpc>
                <a:spcPct val="104000"/>
              </a:lnSpc>
              <a:spcAft>
                <a:spcPts val="900"/>
              </a:spcAft>
              <a:buSzPct val="100000"/>
              <a:buChar char="•"/>
            </a:pPr>
            <a:r>
              <a:rPr lang="en-US" sz="1250" dirty="0">
                <a:solidFill>
                  <a:srgbClr val="263238"/>
                </a:solidFill>
                <a:latin typeface="Meiryo" pitchFamily="34" charset="0"/>
                <a:ea typeface="Meiryo" pitchFamily="34" charset="-122"/>
                <a:cs typeface="Meiryo" pitchFamily="34" charset="-120"/>
              </a:rPr>
              <a:t>電磁的記録は「文書」に含まれない → 電子契約は原則対象外</a:t>
            </a:r>
            <a:endParaRPr lang="en-US" sz="1250" dirty="0"/>
          </a:p>
          <a:p>
            <a:pPr marL="177800" indent="-177800">
              <a:lnSpc>
                <a:spcPct val="104000"/>
              </a:lnSpc>
              <a:spcAft>
                <a:spcPts val="900"/>
              </a:spcAft>
              <a:buSzPct val="100000"/>
              <a:buChar char="•"/>
            </a:pPr>
            <a:r>
              <a:rPr lang="en-US" sz="1250" dirty="0">
                <a:solidFill>
                  <a:srgbClr val="263238"/>
                </a:solidFill>
                <a:latin typeface="Meiryo" pitchFamily="34" charset="0"/>
                <a:ea typeface="Meiryo" pitchFamily="34" charset="-122"/>
                <a:cs typeface="Meiryo" pitchFamily="34" charset="-120"/>
              </a:rPr>
              <a:t>紙の契約書は契約類型・記載金額により課税され得る</a:t>
            </a:r>
            <a:endParaRPr lang="en-US" sz="1250" dirty="0"/>
          </a:p>
        </p:txBody>
      </p:sp>
      <p:sp>
        <p:nvSpPr>
          <p:cNvPr id="9" name="Shape 6"/>
          <p:cNvSpPr/>
          <p:nvPr/>
        </p:nvSpPr>
        <p:spPr>
          <a:xfrm>
            <a:off x="4709160" y="1325880"/>
            <a:ext cx="3977640" cy="3017520"/>
          </a:xfrm>
          <a:prstGeom prst="roundRect">
            <a:avLst>
              <a:gd name="adj" fmla="val 2424"/>
            </a:avLst>
          </a:prstGeom>
          <a:solidFill>
            <a:srgbClr val="FAEAE8"/>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10" name="Shape 7"/>
          <p:cNvSpPr/>
          <p:nvPr/>
        </p:nvSpPr>
        <p:spPr>
          <a:xfrm>
            <a:off x="4928616" y="1517904"/>
            <a:ext cx="512064" cy="512064"/>
          </a:xfrm>
          <a:prstGeom prst="ellipse">
            <a:avLst/>
          </a:prstGeom>
          <a:solidFill>
            <a:srgbClr val="B42318"/>
          </a:solidFill>
          <a:ln/>
        </p:spPr>
      </p:sp>
      <p:pic>
        <p:nvPicPr>
          <p:cNvPr id="11" name="Image 1" descr="preencoded.png">    </p:cNvPr>
          <p:cNvPicPr>
            <a:picLocks noChangeAspect="1"/>
          </p:cNvPicPr>
          <p:nvPr/>
        </p:nvPicPr>
        <p:blipFill>
          <a:blip r:embed="rId2"/>
          <a:stretch>
            <a:fillRect/>
          </a:stretch>
        </p:blipFill>
        <p:spPr>
          <a:xfrm>
            <a:off x="5061753" y="1651041"/>
            <a:ext cx="245791" cy="245791"/>
          </a:xfrm>
          <a:prstGeom prst="rect">
            <a:avLst/>
          </a:prstGeom>
        </p:spPr>
      </p:pic>
      <p:sp>
        <p:nvSpPr>
          <p:cNvPr id="12" name="Text 8"/>
          <p:cNvSpPr/>
          <p:nvPr/>
        </p:nvSpPr>
        <p:spPr>
          <a:xfrm>
            <a:off x="5577840" y="1572768"/>
            <a:ext cx="2926080" cy="411480"/>
          </a:xfrm>
          <a:prstGeom prst="rect">
            <a:avLst/>
          </a:prstGeom>
          <a:noFill/>
          <a:ln/>
        </p:spPr>
        <p:txBody>
          <a:bodyPr wrap="square" lIns="0" tIns="0" rIns="0" bIns="0" rtlCol="0" anchor="ctr"/>
          <a:lstStyle/>
          <a:p>
            <a:pPr indent="0" marL="0">
              <a:buNone/>
            </a:pPr>
            <a:r>
              <a:rPr lang="en-US" sz="1450" b="1" dirty="0">
                <a:solidFill>
                  <a:srgbClr val="B42318"/>
                </a:solidFill>
                <a:latin typeface="Meiryo" pitchFamily="34" charset="0"/>
                <a:ea typeface="Meiryo" pitchFamily="34" charset="-122"/>
                <a:cs typeface="Meiryo" pitchFamily="34" charset="-120"/>
              </a:rPr>
              <a:t>単純化してはいけない</a:t>
            </a:r>
            <a:endParaRPr lang="en-US" sz="1450" dirty="0"/>
          </a:p>
        </p:txBody>
      </p:sp>
      <p:sp>
        <p:nvSpPr>
          <p:cNvPr id="13" name="Text 9"/>
          <p:cNvSpPr/>
          <p:nvPr/>
        </p:nvSpPr>
        <p:spPr>
          <a:xfrm>
            <a:off x="4928616" y="2103120"/>
            <a:ext cx="3657600" cy="2240280"/>
          </a:xfrm>
          <a:prstGeom prst="rect">
            <a:avLst/>
          </a:prstGeom>
          <a:noFill/>
          <a:ln/>
        </p:spPr>
        <p:txBody>
          <a:bodyPr wrap="square" lIns="0" tIns="0" rIns="0" bIns="0" rtlCol="0" anchor="t"/>
          <a:lstStyle/>
          <a:p>
            <a:pPr marL="177800" indent="-177800">
              <a:lnSpc>
                <a:spcPct val="104000"/>
              </a:lnSpc>
              <a:spcAft>
                <a:spcPts val="900"/>
              </a:spcAft>
              <a:buSzPct val="100000"/>
              <a:buChar char="•"/>
            </a:pPr>
            <a:r>
              <a:rPr lang="en-US" sz="1250" dirty="0">
                <a:solidFill>
                  <a:srgbClr val="263238"/>
                </a:solidFill>
                <a:latin typeface="Meiryo" pitchFamily="34" charset="0"/>
                <a:ea typeface="Meiryo" pitchFamily="34" charset="-122"/>
                <a:cs typeface="Meiryo" pitchFamily="34" charset="-120"/>
              </a:rPr>
              <a:t>「電子契約なら印紙税は一切不要」は誤り</a:t>
            </a:r>
            <a:endParaRPr lang="en-US" sz="1250" dirty="0"/>
          </a:p>
          <a:p>
            <a:pPr marL="177800" indent="-177800">
              <a:lnSpc>
                <a:spcPct val="104000"/>
              </a:lnSpc>
              <a:spcAft>
                <a:spcPts val="900"/>
              </a:spcAft>
              <a:buSzPct val="100000"/>
              <a:buChar char="•"/>
            </a:pPr>
            <a:r>
              <a:rPr lang="en-US" sz="1250" dirty="0">
                <a:solidFill>
                  <a:srgbClr val="263238"/>
                </a:solidFill>
                <a:latin typeface="Meiryo" pitchFamily="34" charset="0"/>
                <a:ea typeface="Meiryo" pitchFamily="34" charset="-122"/>
                <a:cs typeface="Meiryo" pitchFamily="34" charset="-120"/>
              </a:rPr>
              <a:t>紙の変更契約書・注文請書・契約書控えは別途検討（記載金額の判定も変わり得る）</a:t>
            </a:r>
            <a:endParaRPr lang="en-US" sz="1250" dirty="0"/>
          </a:p>
          <a:p>
            <a:pPr marL="177800" indent="-177800">
              <a:lnSpc>
                <a:spcPct val="104000"/>
              </a:lnSpc>
              <a:spcAft>
                <a:spcPts val="900"/>
              </a:spcAft>
              <a:buSzPct val="100000"/>
              <a:buChar char="•"/>
            </a:pPr>
            <a:r>
              <a:rPr lang="en-US" sz="1250" dirty="0">
                <a:solidFill>
                  <a:srgbClr val="263238"/>
                </a:solidFill>
                <a:latin typeface="Meiryo" pitchFamily="34" charset="0"/>
                <a:ea typeface="Meiryo" pitchFamily="34" charset="-122"/>
                <a:cs typeface="Meiryo" pitchFamily="34" charset="-120"/>
              </a:rPr>
              <a:t>要否・課税文書該当・記載金額・消印は経理・税務へ</a:t>
            </a:r>
            <a:endParaRPr lang="en-US" sz="1250" dirty="0"/>
          </a:p>
        </p:txBody>
      </p:sp>
      <p:sp>
        <p:nvSpPr>
          <p:cNvPr id="14" name="Text 10"/>
          <p:cNvSpPr/>
          <p:nvPr/>
        </p:nvSpPr>
        <p:spPr>
          <a:xfrm>
            <a:off x="457200" y="4828032"/>
            <a:ext cx="2743200" cy="274320"/>
          </a:xfrm>
          <a:prstGeom prst="rect">
            <a:avLst/>
          </a:prstGeom>
          <a:noFill/>
          <a:ln/>
        </p:spPr>
        <p:txBody>
          <a:bodyPr wrap="square"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15" name="Text 11"/>
          <p:cNvSpPr/>
          <p:nvPr/>
        </p:nvSpPr>
        <p:spPr>
          <a:xfrm>
            <a:off x="5029200" y="4828032"/>
            <a:ext cx="3657600" cy="274320"/>
          </a:xfrm>
          <a:prstGeom prst="rect">
            <a:avLst/>
          </a:prstGeom>
          <a:noFill/>
          <a:ln/>
        </p:spPr>
        <p:txBody>
          <a:bodyPr wrap="square" rtlCol="0" anchor="ctr"/>
          <a:lstStyle/>
          <a:p>
            <a:pPr algn="r" indent="0" marL="0">
              <a:buNone/>
            </a:pPr>
            <a:r>
              <a:rPr lang="en-US" sz="900" dirty="0">
                <a:solidFill>
                  <a:srgbClr val="8A98A4"/>
                </a:solidFill>
                <a:latin typeface="Meiryo" pitchFamily="34" charset="0"/>
                <a:ea typeface="Meiryo" pitchFamily="34" charset="-122"/>
                <a:cs typeface="Meiryo" pitchFamily="34" charset="-120"/>
              </a:rPr>
              <a:t>法務・総務のための社内研修資料20選　第19回　｜　20</a:t>
            </a:r>
            <a:endParaRPr lang="en-US" sz="9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DOC NOTES</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ctr"/>
          <a:lstStyle/>
          <a:p>
            <a:pPr indent="0" marL="0">
              <a:buNone/>
            </a:pPr>
            <a:r>
              <a:rPr lang="en-US" sz="2700" b="1" dirty="0">
                <a:solidFill>
                  <a:srgbClr val="16314F"/>
                </a:solidFill>
                <a:latin typeface="Meiryo" pitchFamily="34" charset="0"/>
                <a:ea typeface="Meiryo" pitchFamily="34" charset="-122"/>
                <a:cs typeface="Meiryo" pitchFamily="34" charset="-120"/>
              </a:rPr>
              <a:t>注文書・覚書・変更契約の注意</a:t>
            </a:r>
            <a:endParaRPr lang="en-US" sz="2700" dirty="0"/>
          </a:p>
        </p:txBody>
      </p:sp>
      <p:sp>
        <p:nvSpPr>
          <p:cNvPr id="4" name="Shape 2"/>
          <p:cNvSpPr/>
          <p:nvPr/>
        </p:nvSpPr>
        <p:spPr>
          <a:xfrm>
            <a:off x="457200" y="1371600"/>
            <a:ext cx="2651760" cy="2834640"/>
          </a:xfrm>
          <a:prstGeom prst="roundRect">
            <a:avLst>
              <a:gd name="adj" fmla="val 2759"/>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5" name="Shape 3"/>
          <p:cNvSpPr/>
          <p:nvPr/>
        </p:nvSpPr>
        <p:spPr>
          <a:xfrm>
            <a:off x="640080" y="1554480"/>
            <a:ext cx="530352" cy="530352"/>
          </a:xfrm>
          <a:prstGeom prst="ellipse">
            <a:avLst/>
          </a:prstGeom>
          <a:solidFill>
            <a:srgbClr val="16314F"/>
          </a:solidFill>
          <a:ln/>
        </p:spPr>
      </p:sp>
      <p:pic>
        <p:nvPicPr>
          <p:cNvPr id="6" name="Image 0" descr="preencoded.png">    </p:cNvPr>
          <p:cNvPicPr>
            <a:picLocks noChangeAspect="1"/>
          </p:cNvPicPr>
          <p:nvPr/>
        </p:nvPicPr>
        <p:blipFill>
          <a:blip r:embed="rId1"/>
          <a:stretch>
            <a:fillRect/>
          </a:stretch>
        </p:blipFill>
        <p:spPr>
          <a:xfrm>
            <a:off x="777972" y="1692372"/>
            <a:ext cx="254569" cy="254569"/>
          </a:xfrm>
          <a:prstGeom prst="rect">
            <a:avLst/>
          </a:prstGeom>
        </p:spPr>
      </p:pic>
      <p:sp>
        <p:nvSpPr>
          <p:cNvPr id="7" name="Text 4"/>
          <p:cNvSpPr/>
          <p:nvPr/>
        </p:nvSpPr>
        <p:spPr>
          <a:xfrm>
            <a:off x="1298448" y="1591056"/>
            <a:ext cx="1737360" cy="457200"/>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注文書・発注書</a:t>
            </a:r>
            <a:endParaRPr lang="en-US" sz="1500" dirty="0"/>
          </a:p>
        </p:txBody>
      </p:sp>
      <p:sp>
        <p:nvSpPr>
          <p:cNvPr id="8" name="Text 5"/>
          <p:cNvSpPr/>
          <p:nvPr/>
        </p:nvSpPr>
        <p:spPr>
          <a:xfrm>
            <a:off x="658368" y="2240280"/>
            <a:ext cx="2331720" cy="1828800"/>
          </a:xfrm>
          <a:prstGeom prst="rect">
            <a:avLst/>
          </a:prstGeom>
          <a:noFill/>
          <a:ln/>
        </p:spPr>
        <p:txBody>
          <a:bodyPr wrap="square" lIns="0" tIns="0" rIns="0" bIns="0" rtlCol="0" anchor="t"/>
          <a:lstStyle/>
          <a:p>
            <a:pPr marL="177800" indent="-177800">
              <a:lnSpc>
                <a:spcPct val="104000"/>
              </a:lnSpc>
              <a:spcAft>
                <a:spcPts val="900"/>
              </a:spcAft>
              <a:buSzPct val="100000"/>
              <a:buChar char="•"/>
            </a:pPr>
            <a:r>
              <a:rPr lang="en-US" sz="1300" dirty="0">
                <a:solidFill>
                  <a:srgbClr val="263238"/>
                </a:solidFill>
                <a:latin typeface="Meiryo" pitchFamily="34" charset="0"/>
                <a:ea typeface="Meiryo" pitchFamily="34" charset="-122"/>
                <a:cs typeface="Meiryo" pitchFamily="34" charset="-120"/>
              </a:rPr>
              <a:t>発注権限のある者か</a:t>
            </a:r>
            <a:endParaRPr lang="en-US" sz="1300" dirty="0"/>
          </a:p>
          <a:p>
            <a:pPr marL="177800" indent="-177800">
              <a:lnSpc>
                <a:spcPct val="104000"/>
              </a:lnSpc>
              <a:spcAft>
                <a:spcPts val="900"/>
              </a:spcAft>
              <a:buSzPct val="100000"/>
              <a:buChar char="•"/>
            </a:pPr>
            <a:r>
              <a:rPr lang="en-US" sz="1300" dirty="0">
                <a:solidFill>
                  <a:srgbClr val="263238"/>
                </a:solidFill>
                <a:latin typeface="Meiryo" pitchFamily="34" charset="0"/>
                <a:ea typeface="Meiryo" pitchFamily="34" charset="-122"/>
                <a:cs typeface="Meiryo" pitchFamily="34" charset="-120"/>
              </a:rPr>
              <a:t>基本契約との整合</a:t>
            </a:r>
            <a:endParaRPr lang="en-US" sz="1300" dirty="0"/>
          </a:p>
          <a:p>
            <a:pPr marL="177800" indent="-177800">
              <a:lnSpc>
                <a:spcPct val="104000"/>
              </a:lnSpc>
              <a:spcAft>
                <a:spcPts val="900"/>
              </a:spcAft>
              <a:buSzPct val="100000"/>
              <a:buChar char="•"/>
            </a:pPr>
            <a:r>
              <a:rPr lang="en-US" sz="1300" dirty="0">
                <a:solidFill>
                  <a:srgbClr val="263238"/>
                </a:solidFill>
                <a:latin typeface="Meiryo" pitchFamily="34" charset="0"/>
                <a:ea typeface="Meiryo" pitchFamily="34" charset="-122"/>
                <a:cs typeface="Meiryo" pitchFamily="34" charset="-120"/>
              </a:rPr>
              <a:t>単価・数量・納期・検収</a:t>
            </a:r>
            <a:endParaRPr lang="en-US" sz="1300" dirty="0"/>
          </a:p>
        </p:txBody>
      </p:sp>
      <p:sp>
        <p:nvSpPr>
          <p:cNvPr id="9" name="Shape 6"/>
          <p:cNvSpPr/>
          <p:nvPr/>
        </p:nvSpPr>
        <p:spPr>
          <a:xfrm>
            <a:off x="3264408" y="1371600"/>
            <a:ext cx="2651760" cy="2834640"/>
          </a:xfrm>
          <a:prstGeom prst="roundRect">
            <a:avLst>
              <a:gd name="adj" fmla="val 2759"/>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10" name="Shape 7"/>
          <p:cNvSpPr/>
          <p:nvPr/>
        </p:nvSpPr>
        <p:spPr>
          <a:xfrm>
            <a:off x="3447288" y="1554480"/>
            <a:ext cx="530352" cy="530352"/>
          </a:xfrm>
          <a:prstGeom prst="ellipse">
            <a:avLst/>
          </a:prstGeom>
          <a:solidFill>
            <a:srgbClr val="B58A3A"/>
          </a:solidFill>
          <a:ln/>
        </p:spPr>
      </p:sp>
      <p:pic>
        <p:nvPicPr>
          <p:cNvPr id="11" name="Image 1" descr="preencoded.png">    </p:cNvPr>
          <p:cNvPicPr>
            <a:picLocks noChangeAspect="1"/>
          </p:cNvPicPr>
          <p:nvPr/>
        </p:nvPicPr>
        <p:blipFill>
          <a:blip r:embed="rId2"/>
          <a:stretch>
            <a:fillRect/>
          </a:stretch>
        </p:blipFill>
        <p:spPr>
          <a:xfrm>
            <a:off x="3585180" y="1692372"/>
            <a:ext cx="254569" cy="254569"/>
          </a:xfrm>
          <a:prstGeom prst="rect">
            <a:avLst/>
          </a:prstGeom>
        </p:spPr>
      </p:pic>
      <p:sp>
        <p:nvSpPr>
          <p:cNvPr id="12" name="Text 8"/>
          <p:cNvSpPr/>
          <p:nvPr/>
        </p:nvSpPr>
        <p:spPr>
          <a:xfrm>
            <a:off x="4105656" y="1591056"/>
            <a:ext cx="1737360" cy="457200"/>
          </a:xfrm>
          <a:prstGeom prst="rect">
            <a:avLst/>
          </a:prstGeom>
          <a:noFill/>
          <a:ln/>
        </p:spPr>
        <p:txBody>
          <a:bodyPr wrap="square" lIns="0" tIns="0" rIns="0" bIns="0" rtlCol="0" anchor="ctr"/>
          <a:lstStyle/>
          <a:p>
            <a:pPr indent="0" marL="0">
              <a:buNone/>
            </a:pPr>
            <a:r>
              <a:rPr lang="en-US" sz="1500" b="1" dirty="0">
                <a:solidFill>
                  <a:srgbClr val="B58A3A"/>
                </a:solidFill>
                <a:latin typeface="Meiryo" pitchFamily="34" charset="0"/>
                <a:ea typeface="Meiryo" pitchFamily="34" charset="-122"/>
                <a:cs typeface="Meiryo" pitchFamily="34" charset="-120"/>
              </a:rPr>
              <a:t>覚書・変更契約</a:t>
            </a:r>
            <a:endParaRPr lang="en-US" sz="1500" dirty="0"/>
          </a:p>
        </p:txBody>
      </p:sp>
      <p:sp>
        <p:nvSpPr>
          <p:cNvPr id="13" name="Text 9"/>
          <p:cNvSpPr/>
          <p:nvPr/>
        </p:nvSpPr>
        <p:spPr>
          <a:xfrm>
            <a:off x="3465576" y="2240280"/>
            <a:ext cx="2331720" cy="1828800"/>
          </a:xfrm>
          <a:prstGeom prst="rect">
            <a:avLst/>
          </a:prstGeom>
          <a:noFill/>
          <a:ln/>
        </p:spPr>
        <p:txBody>
          <a:bodyPr wrap="square" lIns="0" tIns="0" rIns="0" bIns="0" rtlCol="0" anchor="t"/>
          <a:lstStyle/>
          <a:p>
            <a:pPr marL="177800" indent="-177800">
              <a:lnSpc>
                <a:spcPct val="104000"/>
              </a:lnSpc>
              <a:spcAft>
                <a:spcPts val="900"/>
              </a:spcAft>
              <a:buSzPct val="100000"/>
              <a:buChar char="•"/>
            </a:pPr>
            <a:r>
              <a:rPr lang="en-US" sz="1300" dirty="0">
                <a:solidFill>
                  <a:srgbClr val="263238"/>
                </a:solidFill>
                <a:latin typeface="Meiryo" pitchFamily="34" charset="0"/>
                <a:ea typeface="Meiryo" pitchFamily="34" charset="-122"/>
                <a:cs typeface="Meiryo" pitchFamily="34" charset="-120"/>
              </a:rPr>
              <a:t>変更対象の条項を特定</a:t>
            </a:r>
            <a:endParaRPr lang="en-US" sz="1300" dirty="0"/>
          </a:p>
          <a:p>
            <a:pPr marL="177800" indent="-177800">
              <a:lnSpc>
                <a:spcPct val="104000"/>
              </a:lnSpc>
              <a:spcAft>
                <a:spcPts val="900"/>
              </a:spcAft>
              <a:buSzPct val="100000"/>
              <a:buChar char="•"/>
            </a:pPr>
            <a:r>
              <a:rPr lang="en-US" sz="1300" dirty="0">
                <a:solidFill>
                  <a:srgbClr val="263238"/>
                </a:solidFill>
                <a:latin typeface="Meiryo" pitchFamily="34" charset="0"/>
                <a:ea typeface="Meiryo" pitchFamily="34" charset="-122"/>
                <a:cs typeface="Meiryo" pitchFamily="34" charset="-120"/>
              </a:rPr>
              <a:t>効力発生日を明記</a:t>
            </a:r>
            <a:endParaRPr lang="en-US" sz="1300" dirty="0"/>
          </a:p>
          <a:p>
            <a:pPr marL="177800" indent="-177800">
              <a:lnSpc>
                <a:spcPct val="104000"/>
              </a:lnSpc>
              <a:spcAft>
                <a:spcPts val="900"/>
              </a:spcAft>
              <a:buSzPct val="100000"/>
              <a:buChar char="•"/>
            </a:pPr>
            <a:r>
              <a:rPr lang="en-US" sz="1300" dirty="0">
                <a:solidFill>
                  <a:srgbClr val="263238"/>
                </a:solidFill>
                <a:latin typeface="Meiryo" pitchFamily="34" charset="0"/>
                <a:ea typeface="Meiryo" pitchFamily="34" charset="-122"/>
                <a:cs typeface="Meiryo" pitchFamily="34" charset="-120"/>
              </a:rPr>
              <a:t>紙なら印紙税の再検討</a:t>
            </a:r>
            <a:endParaRPr lang="en-US" sz="1300" dirty="0"/>
          </a:p>
        </p:txBody>
      </p:sp>
      <p:sp>
        <p:nvSpPr>
          <p:cNvPr id="14" name="Shape 10"/>
          <p:cNvSpPr/>
          <p:nvPr/>
        </p:nvSpPr>
        <p:spPr>
          <a:xfrm>
            <a:off x="6071616" y="1371600"/>
            <a:ext cx="2651760" cy="2834640"/>
          </a:xfrm>
          <a:prstGeom prst="roundRect">
            <a:avLst>
              <a:gd name="adj" fmla="val 2759"/>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15" name="Shape 11"/>
          <p:cNvSpPr/>
          <p:nvPr/>
        </p:nvSpPr>
        <p:spPr>
          <a:xfrm>
            <a:off x="6254496" y="1554480"/>
            <a:ext cx="530352" cy="530352"/>
          </a:xfrm>
          <a:prstGeom prst="ellipse">
            <a:avLst/>
          </a:prstGeom>
          <a:solidFill>
            <a:srgbClr val="B42318"/>
          </a:solidFill>
          <a:ln/>
        </p:spPr>
      </p:sp>
      <p:pic>
        <p:nvPicPr>
          <p:cNvPr id="16" name="Image 2" descr="preencoded.png">    </p:cNvPr>
          <p:cNvPicPr>
            <a:picLocks noChangeAspect="1"/>
          </p:cNvPicPr>
          <p:nvPr/>
        </p:nvPicPr>
        <p:blipFill>
          <a:blip r:embed="rId3"/>
          <a:stretch>
            <a:fillRect/>
          </a:stretch>
        </p:blipFill>
        <p:spPr>
          <a:xfrm>
            <a:off x="6392388" y="1692372"/>
            <a:ext cx="254569" cy="254569"/>
          </a:xfrm>
          <a:prstGeom prst="rect">
            <a:avLst/>
          </a:prstGeom>
        </p:spPr>
      </p:pic>
      <p:sp>
        <p:nvSpPr>
          <p:cNvPr id="17" name="Text 12"/>
          <p:cNvSpPr/>
          <p:nvPr/>
        </p:nvSpPr>
        <p:spPr>
          <a:xfrm>
            <a:off x="6912864" y="1591056"/>
            <a:ext cx="1737360" cy="457200"/>
          </a:xfrm>
          <a:prstGeom prst="rect">
            <a:avLst/>
          </a:prstGeom>
          <a:noFill/>
          <a:ln/>
        </p:spPr>
        <p:txBody>
          <a:bodyPr wrap="square" lIns="0" tIns="0" rIns="0" bIns="0" rtlCol="0" anchor="ctr"/>
          <a:lstStyle/>
          <a:p>
            <a:pPr indent="0" marL="0">
              <a:buNone/>
            </a:pPr>
            <a:r>
              <a:rPr lang="en-US" sz="1500" b="1" dirty="0">
                <a:solidFill>
                  <a:srgbClr val="B42318"/>
                </a:solidFill>
                <a:latin typeface="Meiryo" pitchFamily="34" charset="0"/>
                <a:ea typeface="Meiryo" pitchFamily="34" charset="-122"/>
                <a:cs typeface="Meiryo" pitchFamily="34" charset="-120"/>
              </a:rPr>
              <a:t>解除合意書</a:t>
            </a:r>
            <a:endParaRPr lang="en-US" sz="1500" dirty="0"/>
          </a:p>
        </p:txBody>
      </p:sp>
      <p:sp>
        <p:nvSpPr>
          <p:cNvPr id="18" name="Text 13"/>
          <p:cNvSpPr/>
          <p:nvPr/>
        </p:nvSpPr>
        <p:spPr>
          <a:xfrm>
            <a:off x="6272784" y="2240280"/>
            <a:ext cx="2331720" cy="1828800"/>
          </a:xfrm>
          <a:prstGeom prst="rect">
            <a:avLst/>
          </a:prstGeom>
          <a:noFill/>
          <a:ln/>
        </p:spPr>
        <p:txBody>
          <a:bodyPr wrap="square" lIns="0" tIns="0" rIns="0" bIns="0" rtlCol="0" anchor="t"/>
          <a:lstStyle/>
          <a:p>
            <a:pPr marL="177800" indent="-177800">
              <a:lnSpc>
                <a:spcPct val="104000"/>
              </a:lnSpc>
              <a:spcAft>
                <a:spcPts val="900"/>
              </a:spcAft>
              <a:buSzPct val="100000"/>
              <a:buChar char="•"/>
            </a:pPr>
            <a:r>
              <a:rPr lang="en-US" sz="1300" dirty="0">
                <a:solidFill>
                  <a:srgbClr val="263238"/>
                </a:solidFill>
                <a:latin typeface="Meiryo" pitchFamily="34" charset="0"/>
                <a:ea typeface="Meiryo" pitchFamily="34" charset="-122"/>
                <a:cs typeface="Meiryo" pitchFamily="34" charset="-120"/>
              </a:rPr>
              <a:t>解除の範囲・時点</a:t>
            </a:r>
            <a:endParaRPr lang="en-US" sz="1300" dirty="0"/>
          </a:p>
          <a:p>
            <a:pPr marL="177800" indent="-177800">
              <a:lnSpc>
                <a:spcPct val="104000"/>
              </a:lnSpc>
              <a:spcAft>
                <a:spcPts val="900"/>
              </a:spcAft>
              <a:buSzPct val="100000"/>
              <a:buChar char="•"/>
            </a:pPr>
            <a:r>
              <a:rPr lang="en-US" sz="1300" dirty="0">
                <a:solidFill>
                  <a:srgbClr val="263238"/>
                </a:solidFill>
                <a:latin typeface="Meiryo" pitchFamily="34" charset="0"/>
                <a:ea typeface="Meiryo" pitchFamily="34" charset="-122"/>
                <a:cs typeface="Meiryo" pitchFamily="34" charset="-120"/>
              </a:rPr>
              <a:t>清算・残存条項</a:t>
            </a:r>
            <a:endParaRPr lang="en-US" sz="1300" dirty="0"/>
          </a:p>
          <a:p>
            <a:pPr marL="177800" indent="-177800">
              <a:lnSpc>
                <a:spcPct val="104000"/>
              </a:lnSpc>
              <a:spcAft>
                <a:spcPts val="900"/>
              </a:spcAft>
              <a:buSzPct val="100000"/>
              <a:buChar char="•"/>
            </a:pPr>
            <a:r>
              <a:rPr lang="en-US" sz="1300" dirty="0">
                <a:solidFill>
                  <a:srgbClr val="263238"/>
                </a:solidFill>
                <a:latin typeface="Meiryo" pitchFamily="34" charset="0"/>
                <a:ea typeface="Meiryo" pitchFamily="34" charset="-122"/>
                <a:cs typeface="Meiryo" pitchFamily="34" charset="-120"/>
              </a:rPr>
              <a:t>社内承認と相手方権限</a:t>
            </a:r>
            <a:endParaRPr lang="en-US" sz="1300" dirty="0"/>
          </a:p>
        </p:txBody>
      </p:sp>
      <p:sp>
        <p:nvSpPr>
          <p:cNvPr id="19" name="Text 14"/>
          <p:cNvSpPr/>
          <p:nvPr/>
        </p:nvSpPr>
        <p:spPr>
          <a:xfrm>
            <a:off x="457200" y="4828032"/>
            <a:ext cx="2743200" cy="274320"/>
          </a:xfrm>
          <a:prstGeom prst="rect">
            <a:avLst/>
          </a:prstGeom>
          <a:noFill/>
          <a:ln/>
        </p:spPr>
        <p:txBody>
          <a:bodyPr wrap="square"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20" name="Text 15"/>
          <p:cNvSpPr/>
          <p:nvPr/>
        </p:nvSpPr>
        <p:spPr>
          <a:xfrm>
            <a:off x="5029200" y="4828032"/>
            <a:ext cx="3657600" cy="274320"/>
          </a:xfrm>
          <a:prstGeom prst="rect">
            <a:avLst/>
          </a:prstGeom>
          <a:noFill/>
          <a:ln/>
        </p:spPr>
        <p:txBody>
          <a:bodyPr wrap="square" rtlCol="0" anchor="ctr"/>
          <a:lstStyle/>
          <a:p>
            <a:pPr algn="r" indent="0" marL="0">
              <a:buNone/>
            </a:pPr>
            <a:r>
              <a:rPr lang="en-US" sz="900" dirty="0">
                <a:solidFill>
                  <a:srgbClr val="8A98A4"/>
                </a:solidFill>
                <a:latin typeface="Meiryo" pitchFamily="34" charset="0"/>
                <a:ea typeface="Meiryo" pitchFamily="34" charset="-122"/>
                <a:cs typeface="Meiryo" pitchFamily="34" charset="-120"/>
              </a:rPr>
              <a:t>法務・総務のための社内研修資料20選　第19回　｜　21</a:t>
            </a:r>
            <a:endParaRPr lang="en-US" sz="9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MAJOR CONTRACTS</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ctr"/>
          <a:lstStyle/>
          <a:p>
            <a:pPr indent="0" marL="0">
              <a:buNone/>
            </a:pPr>
            <a:r>
              <a:rPr lang="en-US" sz="2700" b="1" dirty="0">
                <a:solidFill>
                  <a:srgbClr val="16314F"/>
                </a:solidFill>
                <a:latin typeface="Meiryo" pitchFamily="34" charset="0"/>
                <a:ea typeface="Meiryo" pitchFamily="34" charset="-122"/>
                <a:cs typeface="Meiryo" pitchFamily="34" charset="-120"/>
              </a:rPr>
              <a:t>重要・高額・長期契約の追加承認</a:t>
            </a:r>
            <a:endParaRPr lang="en-US" sz="2700" dirty="0"/>
          </a:p>
        </p:txBody>
      </p:sp>
      <p:sp>
        <p:nvSpPr>
          <p:cNvPr id="4" name="Shape 2"/>
          <p:cNvSpPr/>
          <p:nvPr/>
        </p:nvSpPr>
        <p:spPr>
          <a:xfrm>
            <a:off x="457200" y="1325880"/>
            <a:ext cx="8229600" cy="749808"/>
          </a:xfrm>
          <a:prstGeom prst="roundRect">
            <a:avLst>
              <a:gd name="adj" fmla="val 9756"/>
            </a:avLst>
          </a:prstGeom>
          <a:solidFill>
            <a:srgbClr val="EAEFF5"/>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5" name="Text 3"/>
          <p:cNvSpPr/>
          <p:nvPr/>
        </p:nvSpPr>
        <p:spPr>
          <a:xfrm>
            <a:off x="731520" y="1325880"/>
            <a:ext cx="7680960" cy="749808"/>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金額・期間・影響が大きい契約は、通常の決裁に加えて役員承認・取締役会付議が必要になり得ます。</a:t>
            </a:r>
            <a:endParaRPr lang="en-US" sz="1500" dirty="0"/>
          </a:p>
        </p:txBody>
      </p:sp>
      <p:sp>
        <p:nvSpPr>
          <p:cNvPr id="6" name="Shape 4"/>
          <p:cNvSpPr/>
          <p:nvPr/>
        </p:nvSpPr>
        <p:spPr>
          <a:xfrm>
            <a:off x="457200" y="2212848"/>
            <a:ext cx="4069080" cy="585216"/>
          </a:xfrm>
          <a:prstGeom prst="roundRect">
            <a:avLst>
              <a:gd name="adj" fmla="val 12500"/>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7" name="Shape 5"/>
          <p:cNvSpPr/>
          <p:nvPr/>
        </p:nvSpPr>
        <p:spPr>
          <a:xfrm>
            <a:off x="576072" y="2322576"/>
            <a:ext cx="365760" cy="365760"/>
          </a:xfrm>
          <a:prstGeom prst="ellipse">
            <a:avLst/>
          </a:prstGeom>
          <a:solidFill>
            <a:srgbClr val="B58A3A"/>
          </a:solidFill>
          <a:ln/>
        </p:spPr>
      </p:sp>
      <p:pic>
        <p:nvPicPr>
          <p:cNvPr id="8" name="Image 0" descr="preencoded.png">    </p:cNvPr>
          <p:cNvPicPr>
            <a:picLocks noChangeAspect="1"/>
          </p:cNvPicPr>
          <p:nvPr/>
        </p:nvPicPr>
        <p:blipFill>
          <a:blip r:embed="rId1"/>
          <a:stretch>
            <a:fillRect/>
          </a:stretch>
        </p:blipFill>
        <p:spPr>
          <a:xfrm>
            <a:off x="671170" y="2417674"/>
            <a:ext cx="175565" cy="175565"/>
          </a:xfrm>
          <a:prstGeom prst="rect">
            <a:avLst/>
          </a:prstGeom>
        </p:spPr>
      </p:pic>
      <p:sp>
        <p:nvSpPr>
          <p:cNvPr id="9" name="Text 6"/>
          <p:cNvSpPr/>
          <p:nvPr/>
        </p:nvSpPr>
        <p:spPr>
          <a:xfrm>
            <a:off x="1060704" y="2212848"/>
            <a:ext cx="3337560" cy="585216"/>
          </a:xfrm>
          <a:prstGeom prst="rect">
            <a:avLst/>
          </a:prstGeom>
          <a:noFill/>
          <a:ln/>
        </p:spPr>
        <p:txBody>
          <a:bodyPr wrap="square" lIns="0" tIns="0" rIns="0" bIns="0" rtlCol="0" anchor="ctr"/>
          <a:lstStyle/>
          <a:p>
            <a:pPr indent="0" marL="0">
              <a:buNone/>
            </a:pPr>
            <a:r>
              <a:rPr lang="en-US" sz="1250" dirty="0">
                <a:solidFill>
                  <a:srgbClr val="263238"/>
                </a:solidFill>
                <a:latin typeface="Meiryo" pitchFamily="34" charset="0"/>
                <a:ea typeface="Meiryo" pitchFamily="34" charset="-122"/>
                <a:cs typeface="Meiryo" pitchFamily="34" charset="-120"/>
              </a:rPr>
              <a:t>一定金額以上（自社の付議基準）</a:t>
            </a:r>
            <a:endParaRPr lang="en-US" sz="1250" dirty="0"/>
          </a:p>
        </p:txBody>
      </p:sp>
      <p:sp>
        <p:nvSpPr>
          <p:cNvPr id="10" name="Shape 7"/>
          <p:cNvSpPr/>
          <p:nvPr/>
        </p:nvSpPr>
        <p:spPr>
          <a:xfrm>
            <a:off x="4690872" y="2212848"/>
            <a:ext cx="4069080" cy="585216"/>
          </a:xfrm>
          <a:prstGeom prst="roundRect">
            <a:avLst>
              <a:gd name="adj" fmla="val 12500"/>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11" name="Shape 8"/>
          <p:cNvSpPr/>
          <p:nvPr/>
        </p:nvSpPr>
        <p:spPr>
          <a:xfrm>
            <a:off x="4809744" y="2322576"/>
            <a:ext cx="365760" cy="365760"/>
          </a:xfrm>
          <a:prstGeom prst="ellipse">
            <a:avLst/>
          </a:prstGeom>
          <a:solidFill>
            <a:srgbClr val="B58A3A"/>
          </a:solidFill>
          <a:ln/>
        </p:spPr>
      </p:sp>
      <p:pic>
        <p:nvPicPr>
          <p:cNvPr id="12" name="Image 1" descr="preencoded.png">    </p:cNvPr>
          <p:cNvPicPr>
            <a:picLocks noChangeAspect="1"/>
          </p:cNvPicPr>
          <p:nvPr/>
        </p:nvPicPr>
        <p:blipFill>
          <a:blip r:embed="rId2"/>
          <a:stretch>
            <a:fillRect/>
          </a:stretch>
        </p:blipFill>
        <p:spPr>
          <a:xfrm>
            <a:off x="4904842" y="2417674"/>
            <a:ext cx="175565" cy="175565"/>
          </a:xfrm>
          <a:prstGeom prst="rect">
            <a:avLst/>
          </a:prstGeom>
        </p:spPr>
      </p:pic>
      <p:sp>
        <p:nvSpPr>
          <p:cNvPr id="13" name="Text 9"/>
          <p:cNvSpPr/>
          <p:nvPr/>
        </p:nvSpPr>
        <p:spPr>
          <a:xfrm>
            <a:off x="5294376" y="2212848"/>
            <a:ext cx="3337560" cy="585216"/>
          </a:xfrm>
          <a:prstGeom prst="rect">
            <a:avLst/>
          </a:prstGeom>
          <a:noFill/>
          <a:ln/>
        </p:spPr>
        <p:txBody>
          <a:bodyPr wrap="square" lIns="0" tIns="0" rIns="0" bIns="0" rtlCol="0" anchor="ctr"/>
          <a:lstStyle/>
          <a:p>
            <a:pPr indent="0" marL="0">
              <a:buNone/>
            </a:pPr>
            <a:r>
              <a:rPr lang="en-US" sz="1250" dirty="0">
                <a:solidFill>
                  <a:srgbClr val="263238"/>
                </a:solidFill>
                <a:latin typeface="Meiryo" pitchFamily="34" charset="0"/>
                <a:ea typeface="Meiryo" pitchFamily="34" charset="-122"/>
                <a:cs typeface="Meiryo" pitchFamily="34" charset="-120"/>
              </a:rPr>
              <a:t>長期・自動更新・多額の継続債務</a:t>
            </a:r>
            <a:endParaRPr lang="en-US" sz="1250" dirty="0"/>
          </a:p>
        </p:txBody>
      </p:sp>
      <p:sp>
        <p:nvSpPr>
          <p:cNvPr id="14" name="Shape 10"/>
          <p:cNvSpPr/>
          <p:nvPr/>
        </p:nvSpPr>
        <p:spPr>
          <a:xfrm>
            <a:off x="457200" y="2926080"/>
            <a:ext cx="4069080" cy="585216"/>
          </a:xfrm>
          <a:prstGeom prst="roundRect">
            <a:avLst>
              <a:gd name="adj" fmla="val 12500"/>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15" name="Shape 11"/>
          <p:cNvSpPr/>
          <p:nvPr/>
        </p:nvSpPr>
        <p:spPr>
          <a:xfrm>
            <a:off x="576072" y="3035808"/>
            <a:ext cx="365760" cy="365760"/>
          </a:xfrm>
          <a:prstGeom prst="ellipse">
            <a:avLst/>
          </a:prstGeom>
          <a:solidFill>
            <a:srgbClr val="B58A3A"/>
          </a:solidFill>
          <a:ln/>
        </p:spPr>
      </p:sp>
      <p:pic>
        <p:nvPicPr>
          <p:cNvPr id="16" name="Image 2" descr="preencoded.png">    </p:cNvPr>
          <p:cNvPicPr>
            <a:picLocks noChangeAspect="1"/>
          </p:cNvPicPr>
          <p:nvPr/>
        </p:nvPicPr>
        <p:blipFill>
          <a:blip r:embed="rId3"/>
          <a:stretch>
            <a:fillRect/>
          </a:stretch>
        </p:blipFill>
        <p:spPr>
          <a:xfrm>
            <a:off x="671170" y="3130906"/>
            <a:ext cx="175565" cy="175565"/>
          </a:xfrm>
          <a:prstGeom prst="rect">
            <a:avLst/>
          </a:prstGeom>
        </p:spPr>
      </p:pic>
      <p:sp>
        <p:nvSpPr>
          <p:cNvPr id="17" name="Text 12"/>
          <p:cNvSpPr/>
          <p:nvPr/>
        </p:nvSpPr>
        <p:spPr>
          <a:xfrm>
            <a:off x="1060704" y="2926080"/>
            <a:ext cx="3337560" cy="585216"/>
          </a:xfrm>
          <a:prstGeom prst="rect">
            <a:avLst/>
          </a:prstGeom>
          <a:noFill/>
          <a:ln/>
        </p:spPr>
        <p:txBody>
          <a:bodyPr wrap="square" lIns="0" tIns="0" rIns="0" bIns="0" rtlCol="0" anchor="ctr"/>
          <a:lstStyle/>
          <a:p>
            <a:pPr indent="0" marL="0">
              <a:buNone/>
            </a:pPr>
            <a:r>
              <a:rPr lang="en-US" sz="1250" dirty="0">
                <a:solidFill>
                  <a:srgbClr val="263238"/>
                </a:solidFill>
                <a:latin typeface="Meiryo" pitchFamily="34" charset="0"/>
                <a:ea typeface="Meiryo" pitchFamily="34" charset="-122"/>
                <a:cs typeface="Meiryo" pitchFamily="34" charset="-120"/>
              </a:rPr>
              <a:t>業務提携・M&amp;A・重要な取引先変更</a:t>
            </a:r>
            <a:endParaRPr lang="en-US" sz="1250" dirty="0"/>
          </a:p>
        </p:txBody>
      </p:sp>
      <p:sp>
        <p:nvSpPr>
          <p:cNvPr id="18" name="Shape 13"/>
          <p:cNvSpPr/>
          <p:nvPr/>
        </p:nvSpPr>
        <p:spPr>
          <a:xfrm>
            <a:off x="4690872" y="2926080"/>
            <a:ext cx="4069080" cy="585216"/>
          </a:xfrm>
          <a:prstGeom prst="roundRect">
            <a:avLst>
              <a:gd name="adj" fmla="val 12500"/>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19" name="Shape 14"/>
          <p:cNvSpPr/>
          <p:nvPr/>
        </p:nvSpPr>
        <p:spPr>
          <a:xfrm>
            <a:off x="4809744" y="3035808"/>
            <a:ext cx="365760" cy="365760"/>
          </a:xfrm>
          <a:prstGeom prst="ellipse">
            <a:avLst/>
          </a:prstGeom>
          <a:solidFill>
            <a:srgbClr val="B58A3A"/>
          </a:solidFill>
          <a:ln/>
        </p:spPr>
      </p:sp>
      <p:pic>
        <p:nvPicPr>
          <p:cNvPr id="20" name="Image 3" descr="preencoded.png">    </p:cNvPr>
          <p:cNvPicPr>
            <a:picLocks noChangeAspect="1"/>
          </p:cNvPicPr>
          <p:nvPr/>
        </p:nvPicPr>
        <p:blipFill>
          <a:blip r:embed="rId4"/>
          <a:stretch>
            <a:fillRect/>
          </a:stretch>
        </p:blipFill>
        <p:spPr>
          <a:xfrm>
            <a:off x="4904842" y="3130906"/>
            <a:ext cx="175565" cy="175565"/>
          </a:xfrm>
          <a:prstGeom prst="rect">
            <a:avLst/>
          </a:prstGeom>
        </p:spPr>
      </p:pic>
      <p:sp>
        <p:nvSpPr>
          <p:cNvPr id="21" name="Text 15"/>
          <p:cNvSpPr/>
          <p:nvPr/>
        </p:nvSpPr>
        <p:spPr>
          <a:xfrm>
            <a:off x="5294376" y="2926080"/>
            <a:ext cx="3337560" cy="585216"/>
          </a:xfrm>
          <a:prstGeom prst="rect">
            <a:avLst/>
          </a:prstGeom>
          <a:noFill/>
          <a:ln/>
        </p:spPr>
        <p:txBody>
          <a:bodyPr wrap="square" lIns="0" tIns="0" rIns="0" bIns="0" rtlCol="0" anchor="ctr"/>
          <a:lstStyle/>
          <a:p>
            <a:pPr indent="0" marL="0">
              <a:buNone/>
            </a:pPr>
            <a:r>
              <a:rPr lang="en-US" sz="1250" dirty="0">
                <a:solidFill>
                  <a:srgbClr val="263238"/>
                </a:solidFill>
                <a:latin typeface="Meiryo" pitchFamily="34" charset="0"/>
                <a:ea typeface="Meiryo" pitchFamily="34" charset="-122"/>
                <a:cs typeface="Meiryo" pitchFamily="34" charset="-120"/>
              </a:rPr>
              <a:t>重要な財産の処分・譲受け／多額の借財</a:t>
            </a:r>
            <a:endParaRPr lang="en-US" sz="1250" dirty="0"/>
          </a:p>
        </p:txBody>
      </p:sp>
      <p:sp>
        <p:nvSpPr>
          <p:cNvPr id="22" name="Shape 16"/>
          <p:cNvSpPr/>
          <p:nvPr/>
        </p:nvSpPr>
        <p:spPr>
          <a:xfrm>
            <a:off x="457200" y="3639312"/>
            <a:ext cx="4069080" cy="585216"/>
          </a:xfrm>
          <a:prstGeom prst="roundRect">
            <a:avLst>
              <a:gd name="adj" fmla="val 12500"/>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23" name="Shape 17"/>
          <p:cNvSpPr/>
          <p:nvPr/>
        </p:nvSpPr>
        <p:spPr>
          <a:xfrm>
            <a:off x="576072" y="3749040"/>
            <a:ext cx="365760" cy="365760"/>
          </a:xfrm>
          <a:prstGeom prst="ellipse">
            <a:avLst/>
          </a:prstGeom>
          <a:solidFill>
            <a:srgbClr val="B58A3A"/>
          </a:solidFill>
          <a:ln/>
        </p:spPr>
      </p:sp>
      <p:pic>
        <p:nvPicPr>
          <p:cNvPr id="24" name="Image 4" descr="preencoded.png">    </p:cNvPr>
          <p:cNvPicPr>
            <a:picLocks noChangeAspect="1"/>
          </p:cNvPicPr>
          <p:nvPr/>
        </p:nvPicPr>
        <p:blipFill>
          <a:blip r:embed="rId5"/>
          <a:stretch>
            <a:fillRect/>
          </a:stretch>
        </p:blipFill>
        <p:spPr>
          <a:xfrm>
            <a:off x="671170" y="3844138"/>
            <a:ext cx="175565" cy="175565"/>
          </a:xfrm>
          <a:prstGeom prst="rect">
            <a:avLst/>
          </a:prstGeom>
        </p:spPr>
      </p:pic>
      <p:sp>
        <p:nvSpPr>
          <p:cNvPr id="25" name="Text 18"/>
          <p:cNvSpPr/>
          <p:nvPr/>
        </p:nvSpPr>
        <p:spPr>
          <a:xfrm>
            <a:off x="1060704" y="3639312"/>
            <a:ext cx="3337560" cy="585216"/>
          </a:xfrm>
          <a:prstGeom prst="rect">
            <a:avLst/>
          </a:prstGeom>
          <a:noFill/>
          <a:ln/>
        </p:spPr>
        <p:txBody>
          <a:bodyPr wrap="square" lIns="0" tIns="0" rIns="0" bIns="0" rtlCol="0" anchor="ctr"/>
          <a:lstStyle/>
          <a:p>
            <a:pPr indent="0" marL="0">
              <a:buNone/>
            </a:pPr>
            <a:r>
              <a:rPr lang="en-US" sz="1250" dirty="0">
                <a:solidFill>
                  <a:srgbClr val="263238"/>
                </a:solidFill>
                <a:latin typeface="Meiryo" pitchFamily="34" charset="0"/>
                <a:ea typeface="Meiryo" pitchFamily="34" charset="-122"/>
                <a:cs typeface="Meiryo" pitchFamily="34" charset="-120"/>
              </a:rPr>
              <a:t>競業・独占・知財・個人情報の重大な条項</a:t>
            </a:r>
            <a:endParaRPr lang="en-US" sz="1250" dirty="0"/>
          </a:p>
        </p:txBody>
      </p:sp>
      <p:sp>
        <p:nvSpPr>
          <p:cNvPr id="26" name="Shape 19"/>
          <p:cNvSpPr/>
          <p:nvPr/>
        </p:nvSpPr>
        <p:spPr>
          <a:xfrm>
            <a:off x="4690872" y="3639312"/>
            <a:ext cx="4069080" cy="585216"/>
          </a:xfrm>
          <a:prstGeom prst="roundRect">
            <a:avLst>
              <a:gd name="adj" fmla="val 12500"/>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27" name="Shape 20"/>
          <p:cNvSpPr/>
          <p:nvPr/>
        </p:nvSpPr>
        <p:spPr>
          <a:xfrm>
            <a:off x="4809744" y="3749040"/>
            <a:ext cx="365760" cy="365760"/>
          </a:xfrm>
          <a:prstGeom prst="ellipse">
            <a:avLst/>
          </a:prstGeom>
          <a:solidFill>
            <a:srgbClr val="B58A3A"/>
          </a:solidFill>
          <a:ln/>
        </p:spPr>
      </p:sp>
      <p:pic>
        <p:nvPicPr>
          <p:cNvPr id="28" name="Image 5" descr="preencoded.png">    </p:cNvPr>
          <p:cNvPicPr>
            <a:picLocks noChangeAspect="1"/>
          </p:cNvPicPr>
          <p:nvPr/>
        </p:nvPicPr>
        <p:blipFill>
          <a:blip r:embed="rId6"/>
          <a:stretch>
            <a:fillRect/>
          </a:stretch>
        </p:blipFill>
        <p:spPr>
          <a:xfrm>
            <a:off x="4904842" y="3844138"/>
            <a:ext cx="175565" cy="175565"/>
          </a:xfrm>
          <a:prstGeom prst="rect">
            <a:avLst/>
          </a:prstGeom>
        </p:spPr>
      </p:pic>
      <p:sp>
        <p:nvSpPr>
          <p:cNvPr id="29" name="Text 21"/>
          <p:cNvSpPr/>
          <p:nvPr/>
        </p:nvSpPr>
        <p:spPr>
          <a:xfrm>
            <a:off x="5294376" y="3639312"/>
            <a:ext cx="3337560" cy="585216"/>
          </a:xfrm>
          <a:prstGeom prst="rect">
            <a:avLst/>
          </a:prstGeom>
          <a:noFill/>
          <a:ln/>
        </p:spPr>
        <p:txBody>
          <a:bodyPr wrap="square" lIns="0" tIns="0" rIns="0" bIns="0" rtlCol="0" anchor="ctr"/>
          <a:lstStyle/>
          <a:p>
            <a:pPr indent="0" marL="0">
              <a:buNone/>
            </a:pPr>
            <a:r>
              <a:rPr lang="en-US" sz="1250" dirty="0">
                <a:solidFill>
                  <a:srgbClr val="263238"/>
                </a:solidFill>
                <a:latin typeface="Meiryo" pitchFamily="34" charset="0"/>
                <a:ea typeface="Meiryo" pitchFamily="34" charset="-122"/>
                <a:cs typeface="Meiryo" pitchFamily="34" charset="-120"/>
              </a:rPr>
              <a:t>解除・違約金・損害賠償が大きい契約</a:t>
            </a:r>
            <a:endParaRPr lang="en-US" sz="1250" dirty="0"/>
          </a:p>
        </p:txBody>
      </p:sp>
      <p:sp>
        <p:nvSpPr>
          <p:cNvPr id="30" name="Text 22"/>
          <p:cNvSpPr/>
          <p:nvPr/>
        </p:nvSpPr>
        <p:spPr>
          <a:xfrm>
            <a:off x="457200" y="4828032"/>
            <a:ext cx="2743200" cy="274320"/>
          </a:xfrm>
          <a:prstGeom prst="rect">
            <a:avLst/>
          </a:prstGeom>
          <a:noFill/>
          <a:ln/>
        </p:spPr>
        <p:txBody>
          <a:bodyPr wrap="square"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31" name="Text 23"/>
          <p:cNvSpPr/>
          <p:nvPr/>
        </p:nvSpPr>
        <p:spPr>
          <a:xfrm>
            <a:off x="5029200" y="4828032"/>
            <a:ext cx="3657600" cy="274320"/>
          </a:xfrm>
          <a:prstGeom prst="rect">
            <a:avLst/>
          </a:prstGeom>
          <a:noFill/>
          <a:ln/>
        </p:spPr>
        <p:txBody>
          <a:bodyPr wrap="square" rtlCol="0" anchor="ctr"/>
          <a:lstStyle/>
          <a:p>
            <a:pPr algn="r" indent="0" marL="0">
              <a:buNone/>
            </a:pPr>
            <a:r>
              <a:rPr lang="en-US" sz="900" dirty="0">
                <a:solidFill>
                  <a:srgbClr val="8A98A4"/>
                </a:solidFill>
                <a:latin typeface="Meiryo" pitchFamily="34" charset="0"/>
                <a:ea typeface="Meiryo" pitchFamily="34" charset="-122"/>
                <a:cs typeface="Meiryo" pitchFamily="34" charset="-120"/>
              </a:rPr>
              <a:t>法務・総務のための社内研修資料20選　第19回　｜　22</a:t>
            </a:r>
            <a:endParaRPr lang="en-US" sz="9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AFTER SIGNING</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ctr"/>
          <a:lstStyle/>
          <a:p>
            <a:pPr indent="0" marL="0">
              <a:buNone/>
            </a:pPr>
            <a:r>
              <a:rPr lang="en-US" sz="2700" b="1" dirty="0">
                <a:solidFill>
                  <a:srgbClr val="16314F"/>
                </a:solidFill>
                <a:latin typeface="Meiryo" pitchFamily="34" charset="0"/>
                <a:ea typeface="Meiryo" pitchFamily="34" charset="-122"/>
                <a:cs typeface="Meiryo" pitchFamily="34" charset="-120"/>
              </a:rPr>
              <a:t>契約締結後の契約台帳</a:t>
            </a:r>
            <a:endParaRPr lang="en-US" sz="2700" dirty="0"/>
          </a:p>
        </p:txBody>
      </p:sp>
      <p:sp>
        <p:nvSpPr>
          <p:cNvPr id="4" name="Shape 2"/>
          <p:cNvSpPr/>
          <p:nvPr/>
        </p:nvSpPr>
        <p:spPr>
          <a:xfrm>
            <a:off x="457200" y="1325880"/>
            <a:ext cx="8229600" cy="713232"/>
          </a:xfrm>
          <a:prstGeom prst="roundRect">
            <a:avLst>
              <a:gd name="adj" fmla="val 10256"/>
            </a:avLst>
          </a:prstGeom>
          <a:solidFill>
            <a:srgbClr val="E5F1F0"/>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5" name="Text 3"/>
          <p:cNvSpPr/>
          <p:nvPr/>
        </p:nvSpPr>
        <p:spPr>
          <a:xfrm>
            <a:off x="731520" y="1325880"/>
            <a:ext cx="7680960" cy="713232"/>
          </a:xfrm>
          <a:prstGeom prst="rect">
            <a:avLst/>
          </a:prstGeom>
          <a:noFill/>
          <a:ln/>
        </p:spPr>
        <p:txBody>
          <a:bodyPr wrap="square" lIns="0" tIns="0" rIns="0" bIns="0" rtlCol="0" anchor="ctr"/>
          <a:lstStyle/>
          <a:p>
            <a:pPr indent="0" marL="0">
              <a:buNone/>
            </a:pPr>
            <a:r>
              <a:rPr lang="en-US" sz="1500" b="1" dirty="0">
                <a:solidFill>
                  <a:srgbClr val="237A75"/>
                </a:solidFill>
                <a:latin typeface="Meiryo" pitchFamily="34" charset="0"/>
                <a:ea typeface="Meiryo" pitchFamily="34" charset="-122"/>
                <a:cs typeface="Meiryo" pitchFamily="34" charset="-120"/>
              </a:rPr>
              <a:t>契約は締結して終わりではありません。台帳へ登録してはじめて「管理できる契約」になります。</a:t>
            </a:r>
            <a:endParaRPr lang="en-US" sz="1500" dirty="0"/>
          </a:p>
        </p:txBody>
      </p:sp>
      <p:sp>
        <p:nvSpPr>
          <p:cNvPr id="6" name="Shape 4"/>
          <p:cNvSpPr/>
          <p:nvPr/>
        </p:nvSpPr>
        <p:spPr>
          <a:xfrm>
            <a:off x="457200" y="2194560"/>
            <a:ext cx="4069080" cy="2121408"/>
          </a:xfrm>
          <a:prstGeom prst="roundRect">
            <a:avLst>
              <a:gd name="adj" fmla="val 3448"/>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7" name="Shape 5"/>
          <p:cNvSpPr/>
          <p:nvPr/>
        </p:nvSpPr>
        <p:spPr>
          <a:xfrm>
            <a:off x="640080" y="2331720"/>
            <a:ext cx="420624" cy="420624"/>
          </a:xfrm>
          <a:prstGeom prst="ellipse">
            <a:avLst/>
          </a:prstGeom>
          <a:solidFill>
            <a:srgbClr val="237A75"/>
          </a:solidFill>
          <a:ln/>
        </p:spPr>
      </p:sp>
      <p:pic>
        <p:nvPicPr>
          <p:cNvPr id="8" name="Image 0" descr="preencoded.png">    </p:cNvPr>
          <p:cNvPicPr>
            <a:picLocks noChangeAspect="1"/>
          </p:cNvPicPr>
          <p:nvPr/>
        </p:nvPicPr>
        <p:blipFill>
          <a:blip r:embed="rId1"/>
          <a:stretch>
            <a:fillRect/>
          </a:stretch>
        </p:blipFill>
        <p:spPr>
          <a:xfrm>
            <a:off x="749442" y="2441082"/>
            <a:ext cx="201900" cy="201900"/>
          </a:xfrm>
          <a:prstGeom prst="rect">
            <a:avLst/>
          </a:prstGeom>
        </p:spPr>
      </p:pic>
      <p:sp>
        <p:nvSpPr>
          <p:cNvPr id="9" name="Text 6"/>
          <p:cNvSpPr/>
          <p:nvPr/>
        </p:nvSpPr>
        <p:spPr>
          <a:xfrm>
            <a:off x="1170432" y="2359152"/>
            <a:ext cx="3200400" cy="365760"/>
          </a:xfrm>
          <a:prstGeom prst="rect">
            <a:avLst/>
          </a:prstGeom>
          <a:noFill/>
          <a:ln/>
        </p:spPr>
        <p:txBody>
          <a:bodyPr wrap="square" lIns="0" tIns="0" rIns="0" bIns="0" rtlCol="0" anchor="ctr"/>
          <a:lstStyle/>
          <a:p>
            <a:pPr indent="0" marL="0">
              <a:buNone/>
            </a:pPr>
            <a:r>
              <a:rPr lang="en-US" sz="1350" b="1" dirty="0">
                <a:solidFill>
                  <a:srgbClr val="16314F"/>
                </a:solidFill>
                <a:latin typeface="Meiryo" pitchFamily="34" charset="0"/>
                <a:ea typeface="Meiryo" pitchFamily="34" charset="-122"/>
                <a:cs typeface="Meiryo" pitchFamily="34" charset="-120"/>
              </a:rPr>
              <a:t>基本情報</a:t>
            </a:r>
            <a:endParaRPr lang="en-US" sz="1350" dirty="0"/>
          </a:p>
        </p:txBody>
      </p:sp>
      <p:sp>
        <p:nvSpPr>
          <p:cNvPr id="10" name="Text 7"/>
          <p:cNvSpPr/>
          <p:nvPr/>
        </p:nvSpPr>
        <p:spPr>
          <a:xfrm>
            <a:off x="658368" y="2788920"/>
            <a:ext cx="3657600" cy="1508760"/>
          </a:xfrm>
          <a:prstGeom prst="rect">
            <a:avLst/>
          </a:prstGeom>
          <a:noFill/>
          <a:ln/>
        </p:spPr>
        <p:txBody>
          <a:bodyPr wrap="square" lIns="0" tIns="0" rIns="0" bIns="0" rtlCol="0" anchor="t"/>
          <a:lstStyle/>
          <a:p>
            <a:pPr marL="177800" indent="-177800">
              <a:lnSpc>
                <a:spcPct val="104000"/>
              </a:lnSpc>
              <a:spcAft>
                <a:spcPts val="700"/>
              </a:spcAft>
              <a:buSzPct val="100000"/>
              <a:buChar char="•"/>
            </a:pPr>
            <a:r>
              <a:rPr lang="en-US" sz="1250" dirty="0">
                <a:solidFill>
                  <a:srgbClr val="263238"/>
                </a:solidFill>
                <a:latin typeface="Meiryo" pitchFamily="34" charset="0"/>
                <a:ea typeface="Meiryo" pitchFamily="34" charset="-122"/>
                <a:cs typeface="Meiryo" pitchFamily="34" charset="-120"/>
              </a:rPr>
              <a:t>契約名・相手方・契約類型</a:t>
            </a:r>
            <a:endParaRPr lang="en-US" sz="1250" dirty="0"/>
          </a:p>
          <a:p>
            <a:pPr marL="177800" indent="-177800">
              <a:lnSpc>
                <a:spcPct val="104000"/>
              </a:lnSpc>
              <a:spcAft>
                <a:spcPts val="700"/>
              </a:spcAft>
              <a:buSzPct val="100000"/>
              <a:buChar char="•"/>
            </a:pPr>
            <a:r>
              <a:rPr lang="en-US" sz="1250" dirty="0">
                <a:solidFill>
                  <a:srgbClr val="263238"/>
                </a:solidFill>
                <a:latin typeface="Meiryo" pitchFamily="34" charset="0"/>
                <a:ea typeface="Meiryo" pitchFamily="34" charset="-122"/>
                <a:cs typeface="Meiryo" pitchFamily="34" charset="-120"/>
              </a:rPr>
              <a:t>締結日・開始日・終了日</a:t>
            </a:r>
            <a:endParaRPr lang="en-US" sz="1250" dirty="0"/>
          </a:p>
          <a:p>
            <a:pPr marL="177800" indent="-177800">
              <a:lnSpc>
                <a:spcPct val="104000"/>
              </a:lnSpc>
              <a:spcAft>
                <a:spcPts val="700"/>
              </a:spcAft>
              <a:buSzPct val="100000"/>
              <a:buChar char="•"/>
            </a:pPr>
            <a:r>
              <a:rPr lang="en-US" sz="1250" dirty="0">
                <a:solidFill>
                  <a:srgbClr val="263238"/>
                </a:solidFill>
                <a:latin typeface="Meiryo" pitchFamily="34" charset="0"/>
                <a:ea typeface="Meiryo" pitchFamily="34" charset="-122"/>
                <a:cs typeface="Meiryo" pitchFamily="34" charset="-120"/>
              </a:rPr>
              <a:t>自動更新の有無・解約通知期限</a:t>
            </a:r>
            <a:endParaRPr lang="en-US" sz="1250" dirty="0"/>
          </a:p>
          <a:p>
            <a:pPr marL="177800" indent="-177800">
              <a:lnSpc>
                <a:spcPct val="104000"/>
              </a:lnSpc>
              <a:spcAft>
                <a:spcPts val="700"/>
              </a:spcAft>
              <a:buSzPct val="100000"/>
              <a:buChar char="•"/>
            </a:pPr>
            <a:r>
              <a:rPr lang="en-US" sz="1250" dirty="0">
                <a:solidFill>
                  <a:srgbClr val="263238"/>
                </a:solidFill>
                <a:latin typeface="Meiryo" pitchFamily="34" charset="0"/>
                <a:ea typeface="Meiryo" pitchFamily="34" charset="-122"/>
                <a:cs typeface="Meiryo" pitchFamily="34" charset="-120"/>
              </a:rPr>
              <a:t>契約金額・支払条件・請求／検収</a:t>
            </a:r>
            <a:endParaRPr lang="en-US" sz="1250" dirty="0"/>
          </a:p>
        </p:txBody>
      </p:sp>
      <p:sp>
        <p:nvSpPr>
          <p:cNvPr id="11" name="Shape 8"/>
          <p:cNvSpPr/>
          <p:nvPr/>
        </p:nvSpPr>
        <p:spPr>
          <a:xfrm>
            <a:off x="4617720" y="2194560"/>
            <a:ext cx="4069080" cy="2121408"/>
          </a:xfrm>
          <a:prstGeom prst="roundRect">
            <a:avLst>
              <a:gd name="adj" fmla="val 3448"/>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12" name="Shape 9"/>
          <p:cNvSpPr/>
          <p:nvPr/>
        </p:nvSpPr>
        <p:spPr>
          <a:xfrm>
            <a:off x="4800600" y="2331720"/>
            <a:ext cx="420624" cy="420624"/>
          </a:xfrm>
          <a:prstGeom prst="ellipse">
            <a:avLst/>
          </a:prstGeom>
          <a:solidFill>
            <a:srgbClr val="237A75"/>
          </a:solidFill>
          <a:ln/>
        </p:spPr>
      </p:sp>
      <p:pic>
        <p:nvPicPr>
          <p:cNvPr id="13" name="Image 1" descr="preencoded.png">    </p:cNvPr>
          <p:cNvPicPr>
            <a:picLocks noChangeAspect="1"/>
          </p:cNvPicPr>
          <p:nvPr/>
        </p:nvPicPr>
        <p:blipFill>
          <a:blip r:embed="rId2"/>
          <a:stretch>
            <a:fillRect/>
          </a:stretch>
        </p:blipFill>
        <p:spPr>
          <a:xfrm>
            <a:off x="4909962" y="2441082"/>
            <a:ext cx="201900" cy="201900"/>
          </a:xfrm>
          <a:prstGeom prst="rect">
            <a:avLst/>
          </a:prstGeom>
        </p:spPr>
      </p:pic>
      <p:sp>
        <p:nvSpPr>
          <p:cNvPr id="14" name="Text 10"/>
          <p:cNvSpPr/>
          <p:nvPr/>
        </p:nvSpPr>
        <p:spPr>
          <a:xfrm>
            <a:off x="5330952" y="2359152"/>
            <a:ext cx="3200400" cy="365760"/>
          </a:xfrm>
          <a:prstGeom prst="rect">
            <a:avLst/>
          </a:prstGeom>
          <a:noFill/>
          <a:ln/>
        </p:spPr>
        <p:txBody>
          <a:bodyPr wrap="square" lIns="0" tIns="0" rIns="0" bIns="0" rtlCol="0" anchor="ctr"/>
          <a:lstStyle/>
          <a:p>
            <a:pPr indent="0" marL="0">
              <a:buNone/>
            </a:pPr>
            <a:r>
              <a:rPr lang="en-US" sz="1350" b="1" dirty="0">
                <a:solidFill>
                  <a:srgbClr val="16314F"/>
                </a:solidFill>
                <a:latin typeface="Meiryo" pitchFamily="34" charset="0"/>
                <a:ea typeface="Meiryo" pitchFamily="34" charset="-122"/>
                <a:cs typeface="Meiryo" pitchFamily="34" charset="-120"/>
              </a:rPr>
              <a:t>管理事項・関連資料</a:t>
            </a:r>
            <a:endParaRPr lang="en-US" sz="1350" dirty="0"/>
          </a:p>
        </p:txBody>
      </p:sp>
      <p:sp>
        <p:nvSpPr>
          <p:cNvPr id="15" name="Text 11"/>
          <p:cNvSpPr/>
          <p:nvPr/>
        </p:nvSpPr>
        <p:spPr>
          <a:xfrm>
            <a:off x="4818888" y="2788920"/>
            <a:ext cx="3657600" cy="1508760"/>
          </a:xfrm>
          <a:prstGeom prst="rect">
            <a:avLst/>
          </a:prstGeom>
          <a:noFill/>
          <a:ln/>
        </p:spPr>
        <p:txBody>
          <a:bodyPr wrap="square" lIns="0" tIns="0" rIns="0" bIns="0" rtlCol="0" anchor="t"/>
          <a:lstStyle/>
          <a:p>
            <a:pPr marL="177800" indent="-177800">
              <a:lnSpc>
                <a:spcPct val="104000"/>
              </a:lnSpc>
              <a:spcAft>
                <a:spcPts val="700"/>
              </a:spcAft>
              <a:buSzPct val="100000"/>
              <a:buChar char="•"/>
            </a:pPr>
            <a:r>
              <a:rPr lang="en-US" sz="1250" dirty="0">
                <a:solidFill>
                  <a:srgbClr val="263238"/>
                </a:solidFill>
                <a:latin typeface="Meiryo" pitchFamily="34" charset="0"/>
                <a:ea typeface="Meiryo" pitchFamily="34" charset="-122"/>
                <a:cs typeface="Meiryo" pitchFamily="34" charset="-120"/>
              </a:rPr>
              <a:t>担当部門・契約責任者・保管場所</a:t>
            </a:r>
            <a:endParaRPr lang="en-US" sz="1250" dirty="0"/>
          </a:p>
          <a:p>
            <a:pPr marL="177800" indent="-177800">
              <a:lnSpc>
                <a:spcPct val="104000"/>
              </a:lnSpc>
              <a:spcAft>
                <a:spcPts val="700"/>
              </a:spcAft>
              <a:buSzPct val="100000"/>
              <a:buChar char="•"/>
            </a:pPr>
            <a:r>
              <a:rPr lang="en-US" sz="1250" dirty="0">
                <a:solidFill>
                  <a:srgbClr val="263238"/>
                </a:solidFill>
                <a:latin typeface="Meiryo" pitchFamily="34" charset="0"/>
                <a:ea typeface="Meiryo" pitchFamily="34" charset="-122"/>
                <a:cs typeface="Meiryo" pitchFamily="34" charset="-120"/>
              </a:rPr>
              <a:t>秘密保持期間・保証期間</a:t>
            </a:r>
            <a:endParaRPr lang="en-US" sz="1250" dirty="0"/>
          </a:p>
          <a:p>
            <a:pPr marL="177800" indent="-177800">
              <a:lnSpc>
                <a:spcPct val="104000"/>
              </a:lnSpc>
              <a:spcAft>
                <a:spcPts val="700"/>
              </a:spcAft>
              <a:buSzPct val="100000"/>
              <a:buChar char="•"/>
            </a:pPr>
            <a:r>
              <a:rPr lang="en-US" sz="1250" dirty="0">
                <a:solidFill>
                  <a:srgbClr val="263238"/>
                </a:solidFill>
                <a:latin typeface="Meiryo" pitchFamily="34" charset="0"/>
                <a:ea typeface="Meiryo" pitchFamily="34" charset="-122"/>
                <a:cs typeface="Meiryo" pitchFamily="34" charset="-120"/>
              </a:rPr>
              <a:t>再委託・個人情報・知財・反社・賠償上限</a:t>
            </a:r>
            <a:endParaRPr lang="en-US" sz="1250" dirty="0"/>
          </a:p>
          <a:p>
            <a:pPr marL="177800" indent="-177800">
              <a:lnSpc>
                <a:spcPct val="104000"/>
              </a:lnSpc>
              <a:spcAft>
                <a:spcPts val="700"/>
              </a:spcAft>
              <a:buSzPct val="100000"/>
              <a:buChar char="•"/>
            </a:pPr>
            <a:r>
              <a:rPr lang="en-US" sz="1250" dirty="0">
                <a:solidFill>
                  <a:srgbClr val="263238"/>
                </a:solidFill>
                <a:latin typeface="Meiryo" pitchFamily="34" charset="0"/>
                <a:ea typeface="Meiryo" pitchFamily="34" charset="-122"/>
                <a:cs typeface="Meiryo" pitchFamily="34" charset="-120"/>
              </a:rPr>
              <a:t>関連資料（稟議・メール・注文書・覚書）</a:t>
            </a:r>
            <a:endParaRPr lang="en-US" sz="1250" dirty="0"/>
          </a:p>
        </p:txBody>
      </p:sp>
      <p:sp>
        <p:nvSpPr>
          <p:cNvPr id="16" name="Text 12"/>
          <p:cNvSpPr/>
          <p:nvPr/>
        </p:nvSpPr>
        <p:spPr>
          <a:xfrm>
            <a:off x="457200" y="4828032"/>
            <a:ext cx="2743200" cy="274320"/>
          </a:xfrm>
          <a:prstGeom prst="rect">
            <a:avLst/>
          </a:prstGeom>
          <a:noFill/>
          <a:ln/>
        </p:spPr>
        <p:txBody>
          <a:bodyPr wrap="square"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17" name="Text 13"/>
          <p:cNvSpPr/>
          <p:nvPr/>
        </p:nvSpPr>
        <p:spPr>
          <a:xfrm>
            <a:off x="5029200" y="4828032"/>
            <a:ext cx="3657600" cy="274320"/>
          </a:xfrm>
          <a:prstGeom prst="rect">
            <a:avLst/>
          </a:prstGeom>
          <a:noFill/>
          <a:ln/>
        </p:spPr>
        <p:txBody>
          <a:bodyPr wrap="square" rtlCol="0" anchor="ctr"/>
          <a:lstStyle/>
          <a:p>
            <a:pPr algn="r" indent="0" marL="0">
              <a:buNone/>
            </a:pPr>
            <a:r>
              <a:rPr lang="en-US" sz="900" dirty="0">
                <a:solidFill>
                  <a:srgbClr val="8A98A4"/>
                </a:solidFill>
                <a:latin typeface="Meiryo" pitchFamily="34" charset="0"/>
                <a:ea typeface="Meiryo" pitchFamily="34" charset="-122"/>
                <a:cs typeface="Meiryo" pitchFamily="34" charset="-120"/>
              </a:rPr>
              <a:t>法務・総務のための社内研修資料20選　第19回　｜　23</a:t>
            </a:r>
            <a:endParaRPr lang="en-US" sz="9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DEADLINES</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ctr"/>
          <a:lstStyle/>
          <a:p>
            <a:pPr indent="0" marL="0">
              <a:buNone/>
            </a:pPr>
            <a:r>
              <a:rPr lang="en-US" sz="2700" b="1" dirty="0">
                <a:solidFill>
                  <a:srgbClr val="16314F"/>
                </a:solidFill>
                <a:latin typeface="Meiryo" pitchFamily="34" charset="0"/>
                <a:ea typeface="Meiryo" pitchFamily="34" charset="-122"/>
                <a:cs typeface="Meiryo" pitchFamily="34" charset="-120"/>
              </a:rPr>
              <a:t>更新期限・解約通知期限・自動更新</a:t>
            </a:r>
            <a:endParaRPr lang="en-US" sz="2700" dirty="0"/>
          </a:p>
        </p:txBody>
      </p:sp>
      <p:sp>
        <p:nvSpPr>
          <p:cNvPr id="4" name="Shape 2"/>
          <p:cNvSpPr/>
          <p:nvPr/>
        </p:nvSpPr>
        <p:spPr>
          <a:xfrm>
            <a:off x="731520" y="2103120"/>
            <a:ext cx="7680960" cy="0"/>
          </a:xfrm>
          <a:prstGeom prst="line">
            <a:avLst/>
          </a:prstGeom>
          <a:noFill/>
          <a:ln w="25400">
            <a:solidFill>
              <a:srgbClr val="D9E0E8"/>
            </a:solidFill>
            <a:prstDash val="solid"/>
          </a:ln>
        </p:spPr>
      </p:sp>
      <p:sp>
        <p:nvSpPr>
          <p:cNvPr id="5" name="Shape 3"/>
          <p:cNvSpPr/>
          <p:nvPr/>
        </p:nvSpPr>
        <p:spPr>
          <a:xfrm>
            <a:off x="987552" y="1993392"/>
            <a:ext cx="219456" cy="219456"/>
          </a:xfrm>
          <a:prstGeom prst="ellipse">
            <a:avLst/>
          </a:prstGeom>
          <a:solidFill>
            <a:srgbClr val="16314F"/>
          </a:solidFill>
          <a:ln/>
        </p:spPr>
      </p:sp>
      <p:sp>
        <p:nvSpPr>
          <p:cNvPr id="6" name="Text 4"/>
          <p:cNvSpPr/>
          <p:nvPr/>
        </p:nvSpPr>
        <p:spPr>
          <a:xfrm>
            <a:off x="182880" y="1463040"/>
            <a:ext cx="1828800" cy="365760"/>
          </a:xfrm>
          <a:prstGeom prst="rect">
            <a:avLst/>
          </a:prstGeom>
          <a:noFill/>
          <a:ln/>
        </p:spPr>
        <p:txBody>
          <a:bodyPr wrap="square" lIns="0" tIns="0" rIns="0" bIns="0" rtlCol="0" anchor="ctr"/>
          <a:lstStyle/>
          <a:p>
            <a:pPr algn="ctr" indent="0" marL="0">
              <a:buNone/>
            </a:pPr>
            <a:r>
              <a:rPr lang="en-US" sz="1300" b="1" dirty="0">
                <a:solidFill>
                  <a:srgbClr val="16314F"/>
                </a:solidFill>
                <a:latin typeface="Meiryo" pitchFamily="34" charset="0"/>
                <a:ea typeface="Meiryo" pitchFamily="34" charset="-122"/>
                <a:cs typeface="Meiryo" pitchFamily="34" charset="-120"/>
              </a:rPr>
              <a:t>締結</a:t>
            </a:r>
            <a:endParaRPr lang="en-US" sz="1300" dirty="0"/>
          </a:p>
        </p:txBody>
      </p:sp>
      <p:sp>
        <p:nvSpPr>
          <p:cNvPr id="7" name="Text 5"/>
          <p:cNvSpPr/>
          <p:nvPr/>
        </p:nvSpPr>
        <p:spPr>
          <a:xfrm>
            <a:off x="182880" y="2267712"/>
            <a:ext cx="1828800" cy="640080"/>
          </a:xfrm>
          <a:prstGeom prst="rect">
            <a:avLst/>
          </a:prstGeom>
          <a:noFill/>
          <a:ln/>
        </p:spPr>
        <p:txBody>
          <a:bodyPr wrap="square" lIns="0" tIns="0" rIns="0" bIns="0" rtlCol="0" anchor="t"/>
          <a:lstStyle/>
          <a:p>
            <a:pPr algn="ctr" indent="0" marL="0">
              <a:buNone/>
            </a:pPr>
            <a:r>
              <a:rPr lang="en-US" sz="1150" dirty="0">
                <a:solidFill>
                  <a:srgbClr val="5C6B78"/>
                </a:solidFill>
                <a:latin typeface="Meiryo" pitchFamily="34" charset="0"/>
                <a:ea typeface="Meiryo" pitchFamily="34" charset="-122"/>
                <a:cs typeface="Meiryo" pitchFamily="34" charset="-120"/>
              </a:rPr>
              <a:t>台帳登録・期限を設定</a:t>
            </a:r>
            <a:endParaRPr lang="en-US" sz="1150" dirty="0"/>
          </a:p>
        </p:txBody>
      </p:sp>
      <p:sp>
        <p:nvSpPr>
          <p:cNvPr id="8" name="Shape 6"/>
          <p:cNvSpPr/>
          <p:nvPr/>
        </p:nvSpPr>
        <p:spPr>
          <a:xfrm>
            <a:off x="3182112" y="1993392"/>
            <a:ext cx="219456" cy="219456"/>
          </a:xfrm>
          <a:prstGeom prst="ellipse">
            <a:avLst/>
          </a:prstGeom>
          <a:solidFill>
            <a:srgbClr val="B58A3A"/>
          </a:solidFill>
          <a:ln/>
        </p:spPr>
      </p:sp>
      <p:sp>
        <p:nvSpPr>
          <p:cNvPr id="9" name="Text 7"/>
          <p:cNvSpPr/>
          <p:nvPr/>
        </p:nvSpPr>
        <p:spPr>
          <a:xfrm>
            <a:off x="2377440" y="1463040"/>
            <a:ext cx="1828800" cy="365760"/>
          </a:xfrm>
          <a:prstGeom prst="rect">
            <a:avLst/>
          </a:prstGeom>
          <a:noFill/>
          <a:ln/>
        </p:spPr>
        <p:txBody>
          <a:bodyPr wrap="square" lIns="0" tIns="0" rIns="0" bIns="0" rtlCol="0" anchor="ctr"/>
          <a:lstStyle/>
          <a:p>
            <a:pPr algn="ctr" indent="0" marL="0">
              <a:buNone/>
            </a:pPr>
            <a:r>
              <a:rPr lang="en-US" sz="1300" b="1" dirty="0">
                <a:solidFill>
                  <a:srgbClr val="B58A3A"/>
                </a:solidFill>
                <a:latin typeface="Meiryo" pitchFamily="34" charset="0"/>
                <a:ea typeface="Meiryo" pitchFamily="34" charset="-122"/>
                <a:cs typeface="Meiryo" pitchFamily="34" charset="-120"/>
              </a:rPr>
              <a:t>通知期限の前</a:t>
            </a:r>
            <a:endParaRPr lang="en-US" sz="1300" dirty="0"/>
          </a:p>
        </p:txBody>
      </p:sp>
      <p:sp>
        <p:nvSpPr>
          <p:cNvPr id="10" name="Text 8"/>
          <p:cNvSpPr/>
          <p:nvPr/>
        </p:nvSpPr>
        <p:spPr>
          <a:xfrm>
            <a:off x="2377440" y="2267712"/>
            <a:ext cx="1828800" cy="640080"/>
          </a:xfrm>
          <a:prstGeom prst="rect">
            <a:avLst/>
          </a:prstGeom>
          <a:noFill/>
          <a:ln/>
        </p:spPr>
        <p:txBody>
          <a:bodyPr wrap="square" lIns="0" tIns="0" rIns="0" bIns="0" rtlCol="0" anchor="t"/>
          <a:lstStyle/>
          <a:p>
            <a:pPr algn="ctr" indent="0" marL="0">
              <a:buNone/>
            </a:pPr>
            <a:r>
              <a:rPr lang="en-US" sz="1150" dirty="0">
                <a:solidFill>
                  <a:srgbClr val="5C6B78"/>
                </a:solidFill>
                <a:latin typeface="Meiryo" pitchFamily="34" charset="0"/>
                <a:ea typeface="Meiryo" pitchFamily="34" charset="-122"/>
                <a:cs typeface="Meiryo" pitchFamily="34" charset="-120"/>
              </a:rPr>
              <a:t>アラートで気づく</a:t>
            </a:r>
            <a:endParaRPr lang="en-US" sz="1150" dirty="0"/>
          </a:p>
        </p:txBody>
      </p:sp>
      <p:sp>
        <p:nvSpPr>
          <p:cNvPr id="11" name="Shape 9"/>
          <p:cNvSpPr/>
          <p:nvPr/>
        </p:nvSpPr>
        <p:spPr>
          <a:xfrm>
            <a:off x="5376672" y="1993392"/>
            <a:ext cx="219456" cy="219456"/>
          </a:xfrm>
          <a:prstGeom prst="ellipse">
            <a:avLst/>
          </a:prstGeom>
          <a:solidFill>
            <a:srgbClr val="B42318"/>
          </a:solidFill>
          <a:ln/>
        </p:spPr>
      </p:sp>
      <p:sp>
        <p:nvSpPr>
          <p:cNvPr id="12" name="Text 10"/>
          <p:cNvSpPr/>
          <p:nvPr/>
        </p:nvSpPr>
        <p:spPr>
          <a:xfrm>
            <a:off x="4572000" y="1463040"/>
            <a:ext cx="1828800" cy="365760"/>
          </a:xfrm>
          <a:prstGeom prst="rect">
            <a:avLst/>
          </a:prstGeom>
          <a:noFill/>
          <a:ln/>
        </p:spPr>
        <p:txBody>
          <a:bodyPr wrap="square" lIns="0" tIns="0" rIns="0" bIns="0" rtlCol="0" anchor="ctr"/>
          <a:lstStyle/>
          <a:p>
            <a:pPr algn="ctr" indent="0" marL="0">
              <a:buNone/>
            </a:pPr>
            <a:r>
              <a:rPr lang="en-US" sz="1300" b="1" dirty="0">
                <a:solidFill>
                  <a:srgbClr val="B42318"/>
                </a:solidFill>
                <a:latin typeface="Meiryo" pitchFamily="34" charset="0"/>
                <a:ea typeface="Meiryo" pitchFamily="34" charset="-122"/>
                <a:cs typeface="Meiryo" pitchFamily="34" charset="-120"/>
              </a:rPr>
              <a:t>解約通知期限</a:t>
            </a:r>
            <a:endParaRPr lang="en-US" sz="1300" dirty="0"/>
          </a:p>
        </p:txBody>
      </p:sp>
      <p:sp>
        <p:nvSpPr>
          <p:cNvPr id="13" name="Text 11"/>
          <p:cNvSpPr/>
          <p:nvPr/>
        </p:nvSpPr>
        <p:spPr>
          <a:xfrm>
            <a:off x="4572000" y="2267712"/>
            <a:ext cx="1828800" cy="640080"/>
          </a:xfrm>
          <a:prstGeom prst="rect">
            <a:avLst/>
          </a:prstGeom>
          <a:noFill/>
          <a:ln/>
        </p:spPr>
        <p:txBody>
          <a:bodyPr wrap="square" lIns="0" tIns="0" rIns="0" bIns="0" rtlCol="0" anchor="t"/>
          <a:lstStyle/>
          <a:p>
            <a:pPr algn="ctr" indent="0" marL="0">
              <a:buNone/>
            </a:pPr>
            <a:r>
              <a:rPr lang="en-US" sz="1150" dirty="0">
                <a:solidFill>
                  <a:srgbClr val="5C6B78"/>
                </a:solidFill>
                <a:latin typeface="Meiryo" pitchFamily="34" charset="0"/>
                <a:ea typeface="Meiryo" pitchFamily="34" charset="-122"/>
                <a:cs typeface="Meiryo" pitchFamily="34" charset="-120"/>
              </a:rPr>
              <a:t>更新するか・止めるか判断</a:t>
            </a:r>
            <a:endParaRPr lang="en-US" sz="1150" dirty="0"/>
          </a:p>
        </p:txBody>
      </p:sp>
      <p:sp>
        <p:nvSpPr>
          <p:cNvPr id="14" name="Shape 12"/>
          <p:cNvSpPr/>
          <p:nvPr/>
        </p:nvSpPr>
        <p:spPr>
          <a:xfrm>
            <a:off x="7571232" y="1993392"/>
            <a:ext cx="219456" cy="219456"/>
          </a:xfrm>
          <a:prstGeom prst="ellipse">
            <a:avLst/>
          </a:prstGeom>
          <a:solidFill>
            <a:srgbClr val="237A75"/>
          </a:solidFill>
          <a:ln/>
        </p:spPr>
      </p:sp>
      <p:sp>
        <p:nvSpPr>
          <p:cNvPr id="15" name="Text 13"/>
          <p:cNvSpPr/>
          <p:nvPr/>
        </p:nvSpPr>
        <p:spPr>
          <a:xfrm>
            <a:off x="6766560" y="1463040"/>
            <a:ext cx="1828800" cy="365760"/>
          </a:xfrm>
          <a:prstGeom prst="rect">
            <a:avLst/>
          </a:prstGeom>
          <a:noFill/>
          <a:ln/>
        </p:spPr>
        <p:txBody>
          <a:bodyPr wrap="square" lIns="0" tIns="0" rIns="0" bIns="0" rtlCol="0" anchor="ctr"/>
          <a:lstStyle/>
          <a:p>
            <a:pPr algn="ctr" indent="0" marL="0">
              <a:buNone/>
            </a:pPr>
            <a:r>
              <a:rPr lang="en-US" sz="1300" b="1" dirty="0">
                <a:solidFill>
                  <a:srgbClr val="237A75"/>
                </a:solidFill>
                <a:latin typeface="Meiryo" pitchFamily="34" charset="0"/>
                <a:ea typeface="Meiryo" pitchFamily="34" charset="-122"/>
                <a:cs typeface="Meiryo" pitchFamily="34" charset="-120"/>
              </a:rPr>
              <a:t>満了 / 自動更新</a:t>
            </a:r>
            <a:endParaRPr lang="en-US" sz="1300" dirty="0"/>
          </a:p>
        </p:txBody>
      </p:sp>
      <p:sp>
        <p:nvSpPr>
          <p:cNvPr id="16" name="Text 14"/>
          <p:cNvSpPr/>
          <p:nvPr/>
        </p:nvSpPr>
        <p:spPr>
          <a:xfrm>
            <a:off x="6766560" y="2267712"/>
            <a:ext cx="1828800" cy="640080"/>
          </a:xfrm>
          <a:prstGeom prst="rect">
            <a:avLst/>
          </a:prstGeom>
          <a:noFill/>
          <a:ln/>
        </p:spPr>
        <p:txBody>
          <a:bodyPr wrap="square" lIns="0" tIns="0" rIns="0" bIns="0" rtlCol="0" anchor="t"/>
          <a:lstStyle/>
          <a:p>
            <a:pPr algn="ctr" indent="0" marL="0">
              <a:buNone/>
            </a:pPr>
            <a:r>
              <a:rPr lang="en-US" sz="1150" dirty="0">
                <a:solidFill>
                  <a:srgbClr val="5C6B78"/>
                </a:solidFill>
                <a:latin typeface="Meiryo" pitchFamily="34" charset="0"/>
                <a:ea typeface="Meiryo" pitchFamily="34" charset="-122"/>
                <a:cs typeface="Meiryo" pitchFamily="34" charset="-120"/>
              </a:rPr>
              <a:t>更新後も再度期限を管理</a:t>
            </a:r>
            <a:endParaRPr lang="en-US" sz="1150" dirty="0"/>
          </a:p>
        </p:txBody>
      </p:sp>
      <p:sp>
        <p:nvSpPr>
          <p:cNvPr id="17" name="Shape 15"/>
          <p:cNvSpPr/>
          <p:nvPr/>
        </p:nvSpPr>
        <p:spPr>
          <a:xfrm>
            <a:off x="457200" y="3246120"/>
            <a:ext cx="8229600" cy="1097280"/>
          </a:xfrm>
          <a:prstGeom prst="roundRect">
            <a:avLst>
              <a:gd name="adj" fmla="val 6667"/>
            </a:avLst>
          </a:prstGeom>
          <a:solidFill>
            <a:srgbClr val="FAEAE8"/>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18" name="Shape 16"/>
          <p:cNvSpPr/>
          <p:nvPr/>
        </p:nvSpPr>
        <p:spPr>
          <a:xfrm>
            <a:off x="676656" y="3456432"/>
            <a:ext cx="512064" cy="512064"/>
          </a:xfrm>
          <a:prstGeom prst="ellipse">
            <a:avLst/>
          </a:prstGeom>
          <a:solidFill>
            <a:srgbClr val="B42318"/>
          </a:solidFill>
          <a:ln/>
        </p:spPr>
      </p:sp>
      <p:pic>
        <p:nvPicPr>
          <p:cNvPr id="19" name="Image 0" descr="preencoded.png">    </p:cNvPr>
          <p:cNvPicPr>
            <a:picLocks noChangeAspect="1"/>
          </p:cNvPicPr>
          <p:nvPr/>
        </p:nvPicPr>
        <p:blipFill>
          <a:blip r:embed="rId1"/>
          <a:stretch>
            <a:fillRect/>
          </a:stretch>
        </p:blipFill>
        <p:spPr>
          <a:xfrm>
            <a:off x="809793" y="3589569"/>
            <a:ext cx="245791" cy="245791"/>
          </a:xfrm>
          <a:prstGeom prst="rect">
            <a:avLst/>
          </a:prstGeom>
        </p:spPr>
      </p:pic>
      <p:sp>
        <p:nvSpPr>
          <p:cNvPr id="20" name="Text 17"/>
          <p:cNvSpPr/>
          <p:nvPr/>
        </p:nvSpPr>
        <p:spPr>
          <a:xfrm>
            <a:off x="1371600" y="3310128"/>
            <a:ext cx="7178040" cy="502920"/>
          </a:xfrm>
          <a:prstGeom prst="rect">
            <a:avLst/>
          </a:prstGeom>
          <a:noFill/>
          <a:ln/>
        </p:spPr>
        <p:txBody>
          <a:bodyPr wrap="square" lIns="0" tIns="0" rIns="0" bIns="0" rtlCol="0" anchor="ctr"/>
          <a:lstStyle/>
          <a:p>
            <a:pPr indent="0" marL="0">
              <a:buNone/>
            </a:pPr>
            <a:r>
              <a:rPr lang="en-US" sz="1400" b="1" dirty="0">
                <a:solidFill>
                  <a:srgbClr val="B42318"/>
                </a:solidFill>
                <a:latin typeface="Meiryo" pitchFamily="34" charset="0"/>
                <a:ea typeface="Meiryo" pitchFamily="34" charset="-122"/>
                <a:cs typeface="Meiryo" pitchFamily="34" charset="-120"/>
              </a:rPr>
              <a:t>見落とすと「自動更新でさらに1年」も。解約通知期限（例：満了60日前）をアラート管理。</a:t>
            </a:r>
            <a:endParaRPr lang="en-US" sz="1400" dirty="0"/>
          </a:p>
        </p:txBody>
      </p:sp>
      <p:sp>
        <p:nvSpPr>
          <p:cNvPr id="21" name="Text 18"/>
          <p:cNvSpPr/>
          <p:nvPr/>
        </p:nvSpPr>
        <p:spPr>
          <a:xfrm>
            <a:off x="1371600" y="3822192"/>
            <a:ext cx="7178040" cy="457200"/>
          </a:xfrm>
          <a:prstGeom prst="rect">
            <a:avLst/>
          </a:prstGeom>
          <a:noFill/>
          <a:ln/>
        </p:spPr>
        <p:txBody>
          <a:bodyPr wrap="square" lIns="0" tIns="0" rIns="0" bIns="0" rtlCol="0" anchor="t"/>
          <a:lstStyle/>
          <a:p>
            <a:pPr indent="0" marL="0">
              <a:buNone/>
            </a:pPr>
            <a:r>
              <a:rPr lang="en-US" sz="1250" dirty="0">
                <a:solidFill>
                  <a:srgbClr val="263238"/>
                </a:solidFill>
                <a:latin typeface="Meiryo" pitchFamily="34" charset="0"/>
                <a:ea typeface="Meiryo" pitchFamily="34" charset="-122"/>
                <a:cs typeface="Meiryo" pitchFamily="34" charset="-120"/>
              </a:rPr>
              <a:t>担当者交代時の引継ぎ・保管場所の明確化もあわせて。</a:t>
            </a:r>
            <a:endParaRPr lang="en-US" sz="1250" dirty="0"/>
          </a:p>
        </p:txBody>
      </p:sp>
      <p:sp>
        <p:nvSpPr>
          <p:cNvPr id="22" name="Text 19"/>
          <p:cNvSpPr/>
          <p:nvPr/>
        </p:nvSpPr>
        <p:spPr>
          <a:xfrm>
            <a:off x="457200" y="4828032"/>
            <a:ext cx="2743200" cy="274320"/>
          </a:xfrm>
          <a:prstGeom prst="rect">
            <a:avLst/>
          </a:prstGeom>
          <a:noFill/>
          <a:ln/>
        </p:spPr>
        <p:txBody>
          <a:bodyPr wrap="square"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23" name="Text 20"/>
          <p:cNvSpPr/>
          <p:nvPr/>
        </p:nvSpPr>
        <p:spPr>
          <a:xfrm>
            <a:off x="5029200" y="4828032"/>
            <a:ext cx="3657600" cy="274320"/>
          </a:xfrm>
          <a:prstGeom prst="rect">
            <a:avLst/>
          </a:prstGeom>
          <a:noFill/>
          <a:ln/>
        </p:spPr>
        <p:txBody>
          <a:bodyPr wrap="square" rtlCol="0" anchor="ctr"/>
          <a:lstStyle/>
          <a:p>
            <a:pPr algn="r" indent="0" marL="0">
              <a:buNone/>
            </a:pPr>
            <a:r>
              <a:rPr lang="en-US" sz="900" dirty="0">
                <a:solidFill>
                  <a:srgbClr val="8A98A4"/>
                </a:solidFill>
                <a:latin typeface="Meiryo" pitchFamily="34" charset="0"/>
                <a:ea typeface="Meiryo" pitchFamily="34" charset="-122"/>
                <a:cs typeface="Meiryo" pitchFamily="34" charset="-120"/>
              </a:rPr>
              <a:t>法務・総務のための社内研修資料20選　第19回　｜　24</a:t>
            </a:r>
            <a:endParaRPr lang="en-US" sz="9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STORAGE</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ctr"/>
          <a:lstStyle/>
          <a:p>
            <a:pPr indent="0" marL="0">
              <a:buNone/>
            </a:pPr>
            <a:r>
              <a:rPr lang="en-US" sz="2700" b="1" dirty="0">
                <a:solidFill>
                  <a:srgbClr val="16314F"/>
                </a:solidFill>
                <a:latin typeface="Meiryo" pitchFamily="34" charset="0"/>
                <a:ea typeface="Meiryo" pitchFamily="34" charset="-122"/>
                <a:cs typeface="Meiryo" pitchFamily="34" charset="-120"/>
              </a:rPr>
              <a:t>契約書の保管・アクセス権限・関連資料</a:t>
            </a:r>
            <a:endParaRPr lang="en-US" sz="2700" dirty="0"/>
          </a:p>
        </p:txBody>
      </p:sp>
      <p:sp>
        <p:nvSpPr>
          <p:cNvPr id="4" name="Shape 2"/>
          <p:cNvSpPr/>
          <p:nvPr/>
        </p:nvSpPr>
        <p:spPr>
          <a:xfrm>
            <a:off x="457200" y="1371600"/>
            <a:ext cx="2651760" cy="2834640"/>
          </a:xfrm>
          <a:prstGeom prst="roundRect">
            <a:avLst>
              <a:gd name="adj" fmla="val 2759"/>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5" name="Shape 3"/>
          <p:cNvSpPr/>
          <p:nvPr/>
        </p:nvSpPr>
        <p:spPr>
          <a:xfrm>
            <a:off x="640080" y="1554480"/>
            <a:ext cx="530352" cy="530352"/>
          </a:xfrm>
          <a:prstGeom prst="ellipse">
            <a:avLst/>
          </a:prstGeom>
          <a:solidFill>
            <a:srgbClr val="16314F"/>
          </a:solidFill>
          <a:ln/>
        </p:spPr>
      </p:sp>
      <p:pic>
        <p:nvPicPr>
          <p:cNvPr id="6" name="Image 0" descr="preencoded.png">    </p:cNvPr>
          <p:cNvPicPr>
            <a:picLocks noChangeAspect="1"/>
          </p:cNvPicPr>
          <p:nvPr/>
        </p:nvPicPr>
        <p:blipFill>
          <a:blip r:embed="rId1"/>
          <a:stretch>
            <a:fillRect/>
          </a:stretch>
        </p:blipFill>
        <p:spPr>
          <a:xfrm>
            <a:off x="777972" y="1692372"/>
            <a:ext cx="254569" cy="254569"/>
          </a:xfrm>
          <a:prstGeom prst="rect">
            <a:avLst/>
          </a:prstGeom>
        </p:spPr>
      </p:pic>
      <p:sp>
        <p:nvSpPr>
          <p:cNvPr id="7" name="Text 4"/>
          <p:cNvSpPr/>
          <p:nvPr/>
        </p:nvSpPr>
        <p:spPr>
          <a:xfrm>
            <a:off x="1298448" y="1591056"/>
            <a:ext cx="1737360" cy="457200"/>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保管場所</a:t>
            </a:r>
            <a:endParaRPr lang="en-US" sz="1450" dirty="0"/>
          </a:p>
        </p:txBody>
      </p:sp>
      <p:sp>
        <p:nvSpPr>
          <p:cNvPr id="8" name="Text 5"/>
          <p:cNvSpPr/>
          <p:nvPr/>
        </p:nvSpPr>
        <p:spPr>
          <a:xfrm>
            <a:off x="658368" y="2240280"/>
            <a:ext cx="2331720" cy="1828800"/>
          </a:xfrm>
          <a:prstGeom prst="rect">
            <a:avLst/>
          </a:prstGeom>
          <a:noFill/>
          <a:ln/>
        </p:spPr>
        <p:txBody>
          <a:bodyPr wrap="square" lIns="0" tIns="0" rIns="0" bIns="0" rtlCol="0" anchor="t"/>
          <a:lstStyle/>
          <a:p>
            <a:pPr marL="177800" indent="-177800">
              <a:lnSpc>
                <a:spcPct val="104000"/>
              </a:lnSpc>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紙原本の保管場所を特定</a:t>
            </a:r>
            <a:endParaRPr lang="en-US" sz="1250" dirty="0"/>
          </a:p>
          <a:p>
            <a:pPr marL="177800" indent="-177800">
              <a:lnSpc>
                <a:spcPct val="104000"/>
              </a:lnSpc>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電子契約データ・PDF・ログの保存先</a:t>
            </a:r>
            <a:endParaRPr lang="en-US" sz="1250" dirty="0"/>
          </a:p>
          <a:p>
            <a:pPr marL="177800" indent="-177800">
              <a:lnSpc>
                <a:spcPct val="104000"/>
              </a:lnSpc>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個人PC・個人メール・ローカルだけにしない</a:t>
            </a:r>
            <a:endParaRPr lang="en-US" sz="1250" dirty="0"/>
          </a:p>
        </p:txBody>
      </p:sp>
      <p:sp>
        <p:nvSpPr>
          <p:cNvPr id="9" name="Shape 6"/>
          <p:cNvSpPr/>
          <p:nvPr/>
        </p:nvSpPr>
        <p:spPr>
          <a:xfrm>
            <a:off x="3264408" y="1371600"/>
            <a:ext cx="2651760" cy="2834640"/>
          </a:xfrm>
          <a:prstGeom prst="roundRect">
            <a:avLst>
              <a:gd name="adj" fmla="val 2759"/>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10" name="Shape 7"/>
          <p:cNvSpPr/>
          <p:nvPr/>
        </p:nvSpPr>
        <p:spPr>
          <a:xfrm>
            <a:off x="3447288" y="1554480"/>
            <a:ext cx="530352" cy="530352"/>
          </a:xfrm>
          <a:prstGeom prst="ellipse">
            <a:avLst/>
          </a:prstGeom>
          <a:solidFill>
            <a:srgbClr val="237A75"/>
          </a:solidFill>
          <a:ln/>
        </p:spPr>
      </p:sp>
      <p:pic>
        <p:nvPicPr>
          <p:cNvPr id="11" name="Image 1" descr="preencoded.png">    </p:cNvPr>
          <p:cNvPicPr>
            <a:picLocks noChangeAspect="1"/>
          </p:cNvPicPr>
          <p:nvPr/>
        </p:nvPicPr>
        <p:blipFill>
          <a:blip r:embed="rId2"/>
          <a:stretch>
            <a:fillRect/>
          </a:stretch>
        </p:blipFill>
        <p:spPr>
          <a:xfrm>
            <a:off x="3585180" y="1692372"/>
            <a:ext cx="254569" cy="254569"/>
          </a:xfrm>
          <a:prstGeom prst="rect">
            <a:avLst/>
          </a:prstGeom>
        </p:spPr>
      </p:pic>
      <p:sp>
        <p:nvSpPr>
          <p:cNvPr id="12" name="Text 8"/>
          <p:cNvSpPr/>
          <p:nvPr/>
        </p:nvSpPr>
        <p:spPr>
          <a:xfrm>
            <a:off x="4105656" y="1591056"/>
            <a:ext cx="1737360" cy="457200"/>
          </a:xfrm>
          <a:prstGeom prst="rect">
            <a:avLst/>
          </a:prstGeom>
          <a:noFill/>
          <a:ln/>
        </p:spPr>
        <p:txBody>
          <a:bodyPr wrap="square" lIns="0" tIns="0" rIns="0" bIns="0" rtlCol="0" anchor="ctr"/>
          <a:lstStyle/>
          <a:p>
            <a:pPr indent="0" marL="0">
              <a:buNone/>
            </a:pPr>
            <a:r>
              <a:rPr lang="en-US" sz="1450" b="1" dirty="0">
                <a:solidFill>
                  <a:srgbClr val="237A75"/>
                </a:solidFill>
                <a:latin typeface="Meiryo" pitchFamily="34" charset="0"/>
                <a:ea typeface="Meiryo" pitchFamily="34" charset="-122"/>
                <a:cs typeface="Meiryo" pitchFamily="34" charset="-120"/>
              </a:rPr>
              <a:t>アクセス権限</a:t>
            </a:r>
            <a:endParaRPr lang="en-US" sz="1450" dirty="0"/>
          </a:p>
        </p:txBody>
      </p:sp>
      <p:sp>
        <p:nvSpPr>
          <p:cNvPr id="13" name="Text 9"/>
          <p:cNvSpPr/>
          <p:nvPr/>
        </p:nvSpPr>
        <p:spPr>
          <a:xfrm>
            <a:off x="3465576" y="2240280"/>
            <a:ext cx="2331720" cy="1828800"/>
          </a:xfrm>
          <a:prstGeom prst="rect">
            <a:avLst/>
          </a:prstGeom>
          <a:noFill/>
          <a:ln/>
        </p:spPr>
        <p:txBody>
          <a:bodyPr wrap="square" lIns="0" tIns="0" rIns="0" bIns="0" rtlCol="0" anchor="t"/>
          <a:lstStyle/>
          <a:p>
            <a:pPr marL="177800" indent="-177800">
              <a:lnSpc>
                <a:spcPct val="104000"/>
              </a:lnSpc>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閲覧・編集できる人を限定</a:t>
            </a:r>
            <a:endParaRPr lang="en-US" sz="1250" dirty="0"/>
          </a:p>
          <a:p>
            <a:pPr marL="177800" indent="-177800">
              <a:lnSpc>
                <a:spcPct val="104000"/>
              </a:lnSpc>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退職・異動時の権限見直し</a:t>
            </a:r>
            <a:endParaRPr lang="en-US" sz="1250" dirty="0"/>
          </a:p>
          <a:p>
            <a:pPr marL="177800" indent="-177800">
              <a:lnSpc>
                <a:spcPct val="104000"/>
              </a:lnSpc>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秘密情報・個人情報は各回ルールに従う</a:t>
            </a:r>
            <a:endParaRPr lang="en-US" sz="1250" dirty="0"/>
          </a:p>
        </p:txBody>
      </p:sp>
      <p:sp>
        <p:nvSpPr>
          <p:cNvPr id="14" name="Shape 10"/>
          <p:cNvSpPr/>
          <p:nvPr/>
        </p:nvSpPr>
        <p:spPr>
          <a:xfrm>
            <a:off x="6071616" y="1371600"/>
            <a:ext cx="2651760" cy="2834640"/>
          </a:xfrm>
          <a:prstGeom prst="roundRect">
            <a:avLst>
              <a:gd name="adj" fmla="val 2759"/>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15" name="Shape 11"/>
          <p:cNvSpPr/>
          <p:nvPr/>
        </p:nvSpPr>
        <p:spPr>
          <a:xfrm>
            <a:off x="6254496" y="1554480"/>
            <a:ext cx="530352" cy="530352"/>
          </a:xfrm>
          <a:prstGeom prst="ellipse">
            <a:avLst/>
          </a:prstGeom>
          <a:solidFill>
            <a:srgbClr val="B58A3A"/>
          </a:solidFill>
          <a:ln/>
        </p:spPr>
      </p:sp>
      <p:pic>
        <p:nvPicPr>
          <p:cNvPr id="16" name="Image 2" descr="preencoded.png">    </p:cNvPr>
          <p:cNvPicPr>
            <a:picLocks noChangeAspect="1"/>
          </p:cNvPicPr>
          <p:nvPr/>
        </p:nvPicPr>
        <p:blipFill>
          <a:blip r:embed="rId3"/>
          <a:stretch>
            <a:fillRect/>
          </a:stretch>
        </p:blipFill>
        <p:spPr>
          <a:xfrm>
            <a:off x="6392388" y="1692372"/>
            <a:ext cx="254569" cy="254569"/>
          </a:xfrm>
          <a:prstGeom prst="rect">
            <a:avLst/>
          </a:prstGeom>
        </p:spPr>
      </p:pic>
      <p:sp>
        <p:nvSpPr>
          <p:cNvPr id="17" name="Text 12"/>
          <p:cNvSpPr/>
          <p:nvPr/>
        </p:nvSpPr>
        <p:spPr>
          <a:xfrm>
            <a:off x="6912864" y="1591056"/>
            <a:ext cx="1737360" cy="457200"/>
          </a:xfrm>
          <a:prstGeom prst="rect">
            <a:avLst/>
          </a:prstGeom>
          <a:noFill/>
          <a:ln/>
        </p:spPr>
        <p:txBody>
          <a:bodyPr wrap="square" lIns="0" tIns="0" rIns="0" bIns="0" rtlCol="0" anchor="ctr"/>
          <a:lstStyle/>
          <a:p>
            <a:pPr indent="0" marL="0">
              <a:buNone/>
            </a:pPr>
            <a:r>
              <a:rPr lang="en-US" sz="1450" b="1" dirty="0">
                <a:solidFill>
                  <a:srgbClr val="B58A3A"/>
                </a:solidFill>
                <a:latin typeface="Meiryo" pitchFamily="34" charset="0"/>
                <a:ea typeface="Meiryo" pitchFamily="34" charset="-122"/>
                <a:cs typeface="Meiryo" pitchFamily="34" charset="-120"/>
              </a:rPr>
              <a:t>関連資料の紐づけ</a:t>
            </a:r>
            <a:endParaRPr lang="en-US" sz="1450" dirty="0"/>
          </a:p>
        </p:txBody>
      </p:sp>
      <p:sp>
        <p:nvSpPr>
          <p:cNvPr id="18" name="Text 13"/>
          <p:cNvSpPr/>
          <p:nvPr/>
        </p:nvSpPr>
        <p:spPr>
          <a:xfrm>
            <a:off x="6272784" y="2240280"/>
            <a:ext cx="2331720" cy="1828800"/>
          </a:xfrm>
          <a:prstGeom prst="rect">
            <a:avLst/>
          </a:prstGeom>
          <a:noFill/>
          <a:ln/>
        </p:spPr>
        <p:txBody>
          <a:bodyPr wrap="square" lIns="0" tIns="0" rIns="0" bIns="0" rtlCol="0" anchor="t"/>
          <a:lstStyle/>
          <a:p>
            <a:pPr marL="177800" indent="-177800">
              <a:lnSpc>
                <a:spcPct val="104000"/>
              </a:lnSpc>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稟議・メール・注文書・覚書</a:t>
            </a:r>
            <a:endParaRPr lang="en-US" sz="1250" dirty="0"/>
          </a:p>
          <a:p>
            <a:pPr marL="177800" indent="-177800">
              <a:lnSpc>
                <a:spcPct val="104000"/>
              </a:lnSpc>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監査ログ・締結完了証明</a:t>
            </a:r>
            <a:endParaRPr lang="en-US" sz="1250" dirty="0"/>
          </a:p>
          <a:p>
            <a:pPr marL="177800" indent="-177800">
              <a:lnSpc>
                <a:spcPct val="104000"/>
              </a:lnSpc>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変更・解除・更新の履歴</a:t>
            </a:r>
            <a:endParaRPr lang="en-US" sz="1250" dirty="0"/>
          </a:p>
        </p:txBody>
      </p:sp>
      <p:sp>
        <p:nvSpPr>
          <p:cNvPr id="19" name="Text 14"/>
          <p:cNvSpPr/>
          <p:nvPr/>
        </p:nvSpPr>
        <p:spPr>
          <a:xfrm>
            <a:off x="457200" y="4828032"/>
            <a:ext cx="2743200" cy="274320"/>
          </a:xfrm>
          <a:prstGeom prst="rect">
            <a:avLst/>
          </a:prstGeom>
          <a:noFill/>
          <a:ln/>
        </p:spPr>
        <p:txBody>
          <a:bodyPr wrap="square"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20" name="Text 15"/>
          <p:cNvSpPr/>
          <p:nvPr/>
        </p:nvSpPr>
        <p:spPr>
          <a:xfrm>
            <a:off x="5029200" y="4828032"/>
            <a:ext cx="3657600" cy="274320"/>
          </a:xfrm>
          <a:prstGeom prst="rect">
            <a:avLst/>
          </a:prstGeom>
          <a:noFill/>
          <a:ln/>
        </p:spPr>
        <p:txBody>
          <a:bodyPr wrap="square" rtlCol="0" anchor="ctr"/>
          <a:lstStyle/>
          <a:p>
            <a:pPr algn="r" indent="0" marL="0">
              <a:buNone/>
            </a:pPr>
            <a:r>
              <a:rPr lang="en-US" sz="900" dirty="0">
                <a:solidFill>
                  <a:srgbClr val="8A98A4"/>
                </a:solidFill>
                <a:latin typeface="Meiryo" pitchFamily="34" charset="0"/>
                <a:ea typeface="Meiryo" pitchFamily="34" charset="-122"/>
                <a:cs typeface="Meiryo" pitchFamily="34" charset="-120"/>
              </a:rPr>
              <a:t>法務・総務のための社内研修資料20選　第19回　｜　25</a:t>
            </a:r>
            <a:endParaRPr lang="en-US" sz="9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FIRST RESPONSE</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ctr"/>
          <a:lstStyle/>
          <a:p>
            <a:pPr indent="0" marL="0">
              <a:buNone/>
            </a:pPr>
            <a:r>
              <a:rPr lang="en-US" sz="2700" b="1" dirty="0">
                <a:solidFill>
                  <a:srgbClr val="16314F"/>
                </a:solidFill>
                <a:latin typeface="Meiryo" pitchFamily="34" charset="0"/>
                <a:ea typeface="Meiryo" pitchFamily="34" charset="-122"/>
                <a:cs typeface="Meiryo" pitchFamily="34" charset="-120"/>
              </a:rPr>
              <a:t>問題・疑いに気づいたときの初動</a:t>
            </a:r>
            <a:endParaRPr lang="en-US" sz="2700" dirty="0"/>
          </a:p>
        </p:txBody>
      </p:sp>
      <p:sp>
        <p:nvSpPr>
          <p:cNvPr id="4" name="Shape 2"/>
          <p:cNvSpPr/>
          <p:nvPr/>
        </p:nvSpPr>
        <p:spPr>
          <a:xfrm>
            <a:off x="457200" y="1371600"/>
            <a:ext cx="4069080" cy="2743200"/>
          </a:xfrm>
          <a:prstGeom prst="roundRect">
            <a:avLst>
              <a:gd name="adj" fmla="val 2667"/>
            </a:avLst>
          </a:prstGeom>
          <a:solidFill>
            <a:srgbClr val="E8F0EB"/>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5" name="Shape 3"/>
          <p:cNvSpPr/>
          <p:nvPr/>
        </p:nvSpPr>
        <p:spPr>
          <a:xfrm>
            <a:off x="676656" y="1554480"/>
            <a:ext cx="512064" cy="512064"/>
          </a:xfrm>
          <a:prstGeom prst="ellipse">
            <a:avLst/>
          </a:prstGeom>
          <a:solidFill>
            <a:srgbClr val="2F6B4F"/>
          </a:solidFill>
          <a:ln/>
        </p:spPr>
      </p:sp>
      <p:pic>
        <p:nvPicPr>
          <p:cNvPr id="6" name="Image 0" descr="preencoded.png">    </p:cNvPr>
          <p:cNvPicPr>
            <a:picLocks noChangeAspect="1"/>
          </p:cNvPicPr>
          <p:nvPr/>
        </p:nvPicPr>
        <p:blipFill>
          <a:blip r:embed="rId1"/>
          <a:stretch>
            <a:fillRect/>
          </a:stretch>
        </p:blipFill>
        <p:spPr>
          <a:xfrm>
            <a:off x="809793" y="1687617"/>
            <a:ext cx="245791" cy="245791"/>
          </a:xfrm>
          <a:prstGeom prst="rect">
            <a:avLst/>
          </a:prstGeom>
        </p:spPr>
      </p:pic>
      <p:sp>
        <p:nvSpPr>
          <p:cNvPr id="7" name="Text 4"/>
          <p:cNvSpPr/>
          <p:nvPr/>
        </p:nvSpPr>
        <p:spPr>
          <a:xfrm>
            <a:off x="1325880" y="1591056"/>
            <a:ext cx="3017520" cy="411480"/>
          </a:xfrm>
          <a:prstGeom prst="rect">
            <a:avLst/>
          </a:prstGeom>
          <a:noFill/>
          <a:ln/>
        </p:spPr>
        <p:txBody>
          <a:bodyPr wrap="square" lIns="0" tIns="0" rIns="0" bIns="0" rtlCol="0" anchor="ctr"/>
          <a:lstStyle/>
          <a:p>
            <a:pPr indent="0" marL="0">
              <a:buNone/>
            </a:pPr>
            <a:r>
              <a:rPr lang="en-US" sz="1500" b="1" dirty="0">
                <a:solidFill>
                  <a:srgbClr val="2F6B4F"/>
                </a:solidFill>
                <a:latin typeface="Meiryo" pitchFamily="34" charset="0"/>
                <a:ea typeface="Meiryo" pitchFamily="34" charset="-122"/>
                <a:cs typeface="Meiryo" pitchFamily="34" charset="-120"/>
              </a:rPr>
              <a:t>望ましい初動</a:t>
            </a:r>
            <a:endParaRPr lang="en-US" sz="1500" dirty="0"/>
          </a:p>
        </p:txBody>
      </p:sp>
      <p:sp>
        <p:nvSpPr>
          <p:cNvPr id="8" name="Text 5"/>
          <p:cNvSpPr/>
          <p:nvPr/>
        </p:nvSpPr>
        <p:spPr>
          <a:xfrm>
            <a:off x="676656" y="2148840"/>
            <a:ext cx="3657600" cy="1920240"/>
          </a:xfrm>
          <a:prstGeom prst="rect">
            <a:avLst/>
          </a:prstGeom>
          <a:noFill/>
          <a:ln/>
        </p:spPr>
        <p:txBody>
          <a:bodyPr wrap="square" lIns="0" tIns="0" rIns="0" bIns="0" rtlCol="0" anchor="t"/>
          <a:lstStyle/>
          <a:p>
            <a:pPr marL="177800" indent="-177800">
              <a:lnSpc>
                <a:spcPct val="104000"/>
              </a:lnSpc>
              <a:spcAft>
                <a:spcPts val="900"/>
              </a:spcAft>
              <a:buSzPct val="100000"/>
              <a:buChar char="•"/>
            </a:pPr>
            <a:r>
              <a:rPr lang="en-US" sz="1350" dirty="0">
                <a:solidFill>
                  <a:srgbClr val="263238"/>
                </a:solidFill>
                <a:latin typeface="Meiryo" pitchFamily="34" charset="0"/>
                <a:ea typeface="Meiryo" pitchFamily="34" charset="-122"/>
                <a:cs typeface="Meiryo" pitchFamily="34" charset="-120"/>
              </a:rPr>
              <a:t>隠さない・消さない・改ざんしない</a:t>
            </a:r>
            <a:endParaRPr lang="en-US" sz="1350" dirty="0"/>
          </a:p>
          <a:p>
            <a:pPr marL="177800" indent="-177800">
              <a:lnSpc>
                <a:spcPct val="104000"/>
              </a:lnSpc>
              <a:spcAft>
                <a:spcPts val="900"/>
              </a:spcAft>
              <a:buSzPct val="100000"/>
              <a:buChar char="•"/>
            </a:pPr>
            <a:r>
              <a:rPr lang="en-US" sz="1350" dirty="0">
                <a:solidFill>
                  <a:srgbClr val="263238"/>
                </a:solidFill>
                <a:latin typeface="Meiryo" pitchFamily="34" charset="0"/>
                <a:ea typeface="Meiryo" pitchFamily="34" charset="-122"/>
                <a:cs typeface="Meiryo" pitchFamily="34" charset="-120"/>
              </a:rPr>
              <a:t>メール・契約書・ログ・稟議をそのまま保全</a:t>
            </a:r>
            <a:endParaRPr lang="en-US" sz="1350" dirty="0"/>
          </a:p>
          <a:p>
            <a:pPr marL="177800" indent="-177800">
              <a:lnSpc>
                <a:spcPct val="104000"/>
              </a:lnSpc>
              <a:spcAft>
                <a:spcPts val="900"/>
              </a:spcAft>
              <a:buSzPct val="100000"/>
              <a:buChar char="•"/>
            </a:pPr>
            <a:r>
              <a:rPr lang="en-US" sz="1350" dirty="0">
                <a:solidFill>
                  <a:srgbClr val="263238"/>
                </a:solidFill>
                <a:latin typeface="Meiryo" pitchFamily="34" charset="0"/>
                <a:ea typeface="Meiryo" pitchFamily="34" charset="-122"/>
                <a:cs typeface="Meiryo" pitchFamily="34" charset="-120"/>
              </a:rPr>
              <a:t>速やかに上長・法務へ報告</a:t>
            </a:r>
            <a:endParaRPr lang="en-US" sz="1350" dirty="0"/>
          </a:p>
          <a:p>
            <a:pPr marL="177800" indent="-177800">
              <a:lnSpc>
                <a:spcPct val="104000"/>
              </a:lnSpc>
              <a:spcAft>
                <a:spcPts val="900"/>
              </a:spcAft>
              <a:buSzPct val="100000"/>
              <a:buChar char="•"/>
            </a:pPr>
            <a:r>
              <a:rPr lang="en-US" sz="1350" dirty="0">
                <a:solidFill>
                  <a:srgbClr val="263238"/>
                </a:solidFill>
                <a:latin typeface="Meiryo" pitchFamily="34" charset="0"/>
                <a:ea typeface="Meiryo" pitchFamily="34" charset="-122"/>
                <a:cs typeface="Meiryo" pitchFamily="34" charset="-120"/>
              </a:rPr>
              <a:t>相手方への連絡は会社として一本化</a:t>
            </a:r>
            <a:endParaRPr lang="en-US" sz="1350" dirty="0"/>
          </a:p>
        </p:txBody>
      </p:sp>
      <p:sp>
        <p:nvSpPr>
          <p:cNvPr id="9" name="Shape 6"/>
          <p:cNvSpPr/>
          <p:nvPr/>
        </p:nvSpPr>
        <p:spPr>
          <a:xfrm>
            <a:off x="4617720" y="1371600"/>
            <a:ext cx="4069080" cy="2743200"/>
          </a:xfrm>
          <a:prstGeom prst="roundRect">
            <a:avLst>
              <a:gd name="adj" fmla="val 2667"/>
            </a:avLst>
          </a:prstGeom>
          <a:solidFill>
            <a:srgbClr val="FAEAE8"/>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10" name="Shape 7"/>
          <p:cNvSpPr/>
          <p:nvPr/>
        </p:nvSpPr>
        <p:spPr>
          <a:xfrm>
            <a:off x="4837176" y="1554480"/>
            <a:ext cx="512064" cy="512064"/>
          </a:xfrm>
          <a:prstGeom prst="ellipse">
            <a:avLst/>
          </a:prstGeom>
          <a:solidFill>
            <a:srgbClr val="B42318"/>
          </a:solidFill>
          <a:ln/>
        </p:spPr>
      </p:sp>
      <p:pic>
        <p:nvPicPr>
          <p:cNvPr id="11" name="Image 1" descr="preencoded.png">    </p:cNvPr>
          <p:cNvPicPr>
            <a:picLocks noChangeAspect="1"/>
          </p:cNvPicPr>
          <p:nvPr/>
        </p:nvPicPr>
        <p:blipFill>
          <a:blip r:embed="rId2"/>
          <a:stretch>
            <a:fillRect/>
          </a:stretch>
        </p:blipFill>
        <p:spPr>
          <a:xfrm>
            <a:off x="4970313" y="1687617"/>
            <a:ext cx="245791" cy="245791"/>
          </a:xfrm>
          <a:prstGeom prst="rect">
            <a:avLst/>
          </a:prstGeom>
        </p:spPr>
      </p:pic>
      <p:sp>
        <p:nvSpPr>
          <p:cNvPr id="12" name="Text 8"/>
          <p:cNvSpPr/>
          <p:nvPr/>
        </p:nvSpPr>
        <p:spPr>
          <a:xfrm>
            <a:off x="5486400" y="1591056"/>
            <a:ext cx="3017520" cy="411480"/>
          </a:xfrm>
          <a:prstGeom prst="rect">
            <a:avLst/>
          </a:prstGeom>
          <a:noFill/>
          <a:ln/>
        </p:spPr>
        <p:txBody>
          <a:bodyPr wrap="square" lIns="0" tIns="0" rIns="0" bIns="0" rtlCol="0" anchor="ctr"/>
          <a:lstStyle/>
          <a:p>
            <a:pPr indent="0" marL="0">
              <a:buNone/>
            </a:pPr>
            <a:r>
              <a:rPr lang="en-US" sz="1500" b="1" dirty="0">
                <a:solidFill>
                  <a:srgbClr val="B42318"/>
                </a:solidFill>
                <a:latin typeface="Meiryo" pitchFamily="34" charset="0"/>
                <a:ea typeface="Meiryo" pitchFamily="34" charset="-122"/>
                <a:cs typeface="Meiryo" pitchFamily="34" charset="-120"/>
              </a:rPr>
              <a:t>やってはいけない</a:t>
            </a:r>
            <a:endParaRPr lang="en-US" sz="1500" dirty="0"/>
          </a:p>
        </p:txBody>
      </p:sp>
      <p:sp>
        <p:nvSpPr>
          <p:cNvPr id="13" name="Text 9"/>
          <p:cNvSpPr/>
          <p:nvPr/>
        </p:nvSpPr>
        <p:spPr>
          <a:xfrm>
            <a:off x="4837176" y="2148840"/>
            <a:ext cx="3657600" cy="1920240"/>
          </a:xfrm>
          <a:prstGeom prst="rect">
            <a:avLst/>
          </a:prstGeom>
          <a:noFill/>
          <a:ln/>
        </p:spPr>
        <p:txBody>
          <a:bodyPr wrap="square" lIns="0" tIns="0" rIns="0" bIns="0" rtlCol="0" anchor="t"/>
          <a:lstStyle/>
          <a:p>
            <a:pPr marL="177800" indent="-177800">
              <a:lnSpc>
                <a:spcPct val="104000"/>
              </a:lnSpc>
              <a:spcAft>
                <a:spcPts val="900"/>
              </a:spcAft>
              <a:buSzPct val="100000"/>
              <a:buChar char="•"/>
            </a:pPr>
            <a:r>
              <a:rPr lang="en-US" sz="1350" dirty="0">
                <a:solidFill>
                  <a:srgbClr val="263238"/>
                </a:solidFill>
                <a:latin typeface="Meiryo" pitchFamily="34" charset="0"/>
                <a:ea typeface="Meiryo" pitchFamily="34" charset="-122"/>
                <a:cs typeface="Meiryo" pitchFamily="34" charset="-120"/>
              </a:rPr>
              <a:t>独断で「契約成立」と相手へ連絡</a:t>
            </a:r>
            <a:endParaRPr lang="en-US" sz="1350" dirty="0"/>
          </a:p>
          <a:p>
            <a:pPr marL="177800" indent="-177800">
              <a:lnSpc>
                <a:spcPct val="104000"/>
              </a:lnSpc>
              <a:spcAft>
                <a:spcPts val="900"/>
              </a:spcAft>
              <a:buSzPct val="100000"/>
              <a:buChar char="•"/>
            </a:pPr>
            <a:r>
              <a:rPr lang="en-US" sz="1350" dirty="0">
                <a:solidFill>
                  <a:srgbClr val="263238"/>
                </a:solidFill>
                <a:latin typeface="Meiryo" pitchFamily="34" charset="0"/>
                <a:ea typeface="Meiryo" pitchFamily="34" charset="-122"/>
                <a:cs typeface="Meiryo" pitchFamily="34" charset="-120"/>
              </a:rPr>
              <a:t>証拠となるメール・ログを削除</a:t>
            </a:r>
            <a:endParaRPr lang="en-US" sz="1350" dirty="0"/>
          </a:p>
          <a:p>
            <a:pPr marL="177800" indent="-177800">
              <a:lnSpc>
                <a:spcPct val="104000"/>
              </a:lnSpc>
              <a:spcAft>
                <a:spcPts val="900"/>
              </a:spcAft>
              <a:buSzPct val="100000"/>
              <a:buChar char="•"/>
            </a:pPr>
            <a:r>
              <a:rPr lang="en-US" sz="1350" dirty="0">
                <a:solidFill>
                  <a:srgbClr val="263238"/>
                </a:solidFill>
                <a:latin typeface="Meiryo" pitchFamily="34" charset="0"/>
                <a:ea typeface="Meiryo" pitchFamily="34" charset="-122"/>
                <a:cs typeface="Meiryo" pitchFamily="34" charset="-120"/>
              </a:rPr>
              <a:t>権限・有効性・印紙税を自己判断</a:t>
            </a:r>
            <a:endParaRPr lang="en-US" sz="1350" dirty="0"/>
          </a:p>
          <a:p>
            <a:pPr marL="177800" indent="-177800">
              <a:lnSpc>
                <a:spcPct val="104000"/>
              </a:lnSpc>
              <a:spcAft>
                <a:spcPts val="900"/>
              </a:spcAft>
              <a:buSzPct val="100000"/>
              <a:buChar char="•"/>
            </a:pPr>
            <a:r>
              <a:rPr lang="en-US" sz="1350" dirty="0">
                <a:solidFill>
                  <a:srgbClr val="263238"/>
                </a:solidFill>
                <a:latin typeface="Meiryo" pitchFamily="34" charset="0"/>
                <a:ea typeface="Meiryo" pitchFamily="34" charset="-122"/>
                <a:cs typeface="Meiryo" pitchFamily="34" charset="-120"/>
              </a:rPr>
              <a:t>報告せず個人で処理しようとする</a:t>
            </a:r>
            <a:endParaRPr lang="en-US" sz="1350" dirty="0"/>
          </a:p>
        </p:txBody>
      </p:sp>
      <p:sp>
        <p:nvSpPr>
          <p:cNvPr id="14" name="Text 10"/>
          <p:cNvSpPr/>
          <p:nvPr/>
        </p:nvSpPr>
        <p:spPr>
          <a:xfrm>
            <a:off x="457200" y="4828032"/>
            <a:ext cx="2743200" cy="274320"/>
          </a:xfrm>
          <a:prstGeom prst="rect">
            <a:avLst/>
          </a:prstGeom>
          <a:noFill/>
          <a:ln/>
        </p:spPr>
        <p:txBody>
          <a:bodyPr wrap="square"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15" name="Text 11"/>
          <p:cNvSpPr/>
          <p:nvPr/>
        </p:nvSpPr>
        <p:spPr>
          <a:xfrm>
            <a:off x="5029200" y="4828032"/>
            <a:ext cx="3657600" cy="274320"/>
          </a:xfrm>
          <a:prstGeom prst="rect">
            <a:avLst/>
          </a:prstGeom>
          <a:noFill/>
          <a:ln/>
        </p:spPr>
        <p:txBody>
          <a:bodyPr wrap="square" rtlCol="0" anchor="ctr"/>
          <a:lstStyle/>
          <a:p>
            <a:pPr algn="r" indent="0" marL="0">
              <a:buNone/>
            </a:pPr>
            <a:r>
              <a:rPr lang="en-US" sz="900" dirty="0">
                <a:solidFill>
                  <a:srgbClr val="8A98A4"/>
                </a:solidFill>
                <a:latin typeface="Meiryo" pitchFamily="34" charset="0"/>
                <a:ea typeface="Meiryo" pitchFamily="34" charset="-122"/>
                <a:cs typeface="Meiryo" pitchFamily="34" charset="-120"/>
              </a:rPr>
              <a:t>法務・総務のための社内研修資料20選　第19回　｜　26</a:t>
            </a:r>
            <a:endParaRPr lang="en-US" sz="9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CASE STUDY 1</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ctr"/>
          <a:lstStyle/>
          <a:p>
            <a:pPr indent="0" marL="0">
              <a:buNone/>
            </a:pPr>
            <a:r>
              <a:rPr lang="en-US" sz="2700" b="1" dirty="0">
                <a:solidFill>
                  <a:srgbClr val="16314F"/>
                </a:solidFill>
                <a:latin typeface="Meiryo" pitchFamily="34" charset="0"/>
                <a:ea typeface="Meiryo" pitchFamily="34" charset="-122"/>
                <a:cs typeface="Meiryo" pitchFamily="34" charset="-120"/>
              </a:rPr>
              <a:t>メールで「契約成立」と返してしまう</a:t>
            </a:r>
            <a:endParaRPr lang="en-US" sz="2700" dirty="0"/>
          </a:p>
        </p:txBody>
      </p:sp>
      <p:sp>
        <p:nvSpPr>
          <p:cNvPr id="4" name="Shape 2"/>
          <p:cNvSpPr/>
          <p:nvPr/>
        </p:nvSpPr>
        <p:spPr>
          <a:xfrm>
            <a:off x="457200" y="1325880"/>
            <a:ext cx="5074920" cy="3017520"/>
          </a:xfrm>
          <a:prstGeom prst="roundRect">
            <a:avLst>
              <a:gd name="adj" fmla="val 2424"/>
            </a:avLst>
          </a:prstGeom>
          <a:solidFill>
            <a:srgbClr val="FAEAE8"/>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5" name="Shape 3"/>
          <p:cNvSpPr/>
          <p:nvPr/>
        </p:nvSpPr>
        <p:spPr>
          <a:xfrm>
            <a:off x="713232" y="1554480"/>
            <a:ext cx="548640" cy="548640"/>
          </a:xfrm>
          <a:prstGeom prst="ellipse">
            <a:avLst/>
          </a:prstGeom>
          <a:solidFill>
            <a:srgbClr val="B42318"/>
          </a:solidFill>
          <a:ln/>
        </p:spPr>
      </p:sp>
      <p:pic>
        <p:nvPicPr>
          <p:cNvPr id="6" name="Image 0" descr="preencoded.png">    </p:cNvPr>
          <p:cNvPicPr>
            <a:picLocks noChangeAspect="1"/>
          </p:cNvPicPr>
          <p:nvPr/>
        </p:nvPicPr>
        <p:blipFill>
          <a:blip r:embed="rId1"/>
          <a:stretch>
            <a:fillRect/>
          </a:stretch>
        </p:blipFill>
        <p:spPr>
          <a:xfrm>
            <a:off x="855878" y="1697126"/>
            <a:ext cx="263347" cy="263347"/>
          </a:xfrm>
          <a:prstGeom prst="rect">
            <a:avLst/>
          </a:prstGeom>
        </p:spPr>
      </p:pic>
      <p:sp>
        <p:nvSpPr>
          <p:cNvPr id="7" name="Text 4"/>
          <p:cNvSpPr/>
          <p:nvPr/>
        </p:nvSpPr>
        <p:spPr>
          <a:xfrm>
            <a:off x="1417320" y="1591056"/>
            <a:ext cx="3931920" cy="365760"/>
          </a:xfrm>
          <a:prstGeom prst="rect">
            <a:avLst/>
          </a:prstGeom>
          <a:noFill/>
          <a:ln/>
        </p:spPr>
        <p:txBody>
          <a:bodyPr wrap="square" lIns="0" tIns="0" rIns="0" bIns="0" rtlCol="0" anchor="ctr"/>
          <a:lstStyle/>
          <a:p>
            <a:pPr indent="0" marL="0">
              <a:buNone/>
            </a:pPr>
            <a:r>
              <a:rPr lang="en-US" sz="1400" b="1" dirty="0">
                <a:solidFill>
                  <a:srgbClr val="B42318"/>
                </a:solidFill>
                <a:latin typeface="Meiryo" pitchFamily="34" charset="0"/>
                <a:ea typeface="Meiryo" pitchFamily="34" charset="-122"/>
                <a:cs typeface="Meiryo" pitchFamily="34" charset="-120"/>
              </a:rPr>
              <a:t>場面</a:t>
            </a:r>
            <a:endParaRPr lang="en-US" sz="1400" dirty="0"/>
          </a:p>
        </p:txBody>
      </p:sp>
      <p:sp>
        <p:nvSpPr>
          <p:cNvPr id="8" name="Text 5"/>
          <p:cNvSpPr/>
          <p:nvPr/>
        </p:nvSpPr>
        <p:spPr>
          <a:xfrm>
            <a:off x="713232" y="2121408"/>
            <a:ext cx="4617720" cy="868680"/>
          </a:xfrm>
          <a:prstGeom prst="rect">
            <a:avLst/>
          </a:prstGeom>
          <a:noFill/>
          <a:ln/>
        </p:spPr>
        <p:txBody>
          <a:bodyPr wrap="square" lIns="0" tIns="0" rIns="0" bIns="0" rtlCol="0" anchor="t"/>
          <a:lstStyle/>
          <a:p>
            <a:pPr indent="0" marL="0">
              <a:buNone/>
            </a:pPr>
            <a:r>
              <a:rPr lang="en-US" sz="1350" dirty="0">
                <a:solidFill>
                  <a:srgbClr val="263238"/>
                </a:solidFill>
                <a:latin typeface="Meiryo" pitchFamily="34" charset="0"/>
                <a:ea typeface="Meiryo" pitchFamily="34" charset="-122"/>
                <a:cs typeface="Meiryo" pitchFamily="34" charset="-120"/>
              </a:rPr>
              <a:t>営業担当者が、法務審査・社内稟議の完了前に取引先へ「この条件で契約成立でお願いします」と返信。契約書は未署名。</a:t>
            </a:r>
            <a:endParaRPr lang="en-US" sz="1350" dirty="0"/>
          </a:p>
        </p:txBody>
      </p:sp>
      <p:sp>
        <p:nvSpPr>
          <p:cNvPr id="9" name="Text 6"/>
          <p:cNvSpPr/>
          <p:nvPr/>
        </p:nvSpPr>
        <p:spPr>
          <a:xfrm>
            <a:off x="713232" y="3017520"/>
            <a:ext cx="4617720" cy="1234440"/>
          </a:xfrm>
          <a:prstGeom prst="rect">
            <a:avLst/>
          </a:prstGeom>
          <a:noFill/>
          <a:ln/>
        </p:spPr>
        <p:txBody>
          <a:bodyPr wrap="square" lIns="0" tIns="0" rIns="0" bIns="0" rtlCol="0" anchor="t"/>
          <a:lstStyle/>
          <a:p>
            <a:pPr marL="177800" indent="-177800">
              <a:lnSpc>
                <a:spcPct val="104000"/>
              </a:lnSpc>
              <a:spcAft>
                <a:spcPts val="500"/>
              </a:spcAft>
              <a:buSzPct val="100000"/>
              <a:buChar char="•"/>
            </a:pPr>
            <a:r>
              <a:rPr lang="en-US" sz="1200" dirty="0">
                <a:solidFill>
                  <a:srgbClr val="263238"/>
                </a:solidFill>
                <a:latin typeface="Meiryo" pitchFamily="34" charset="0"/>
                <a:ea typeface="Meiryo" pitchFamily="34" charset="-122"/>
                <a:cs typeface="Meiryo" pitchFamily="34" charset="-120"/>
              </a:rPr>
              <a:t>社内承認は未了</a:t>
            </a:r>
            <a:endParaRPr lang="en-US" sz="1200" dirty="0"/>
          </a:p>
          <a:p>
            <a:pPr marL="177800" indent="-177800">
              <a:lnSpc>
                <a:spcPct val="104000"/>
              </a:lnSpc>
              <a:spcAft>
                <a:spcPts val="500"/>
              </a:spcAft>
              <a:buSzPct val="100000"/>
              <a:buChar char="•"/>
            </a:pPr>
            <a:r>
              <a:rPr lang="en-US" sz="1200" dirty="0">
                <a:solidFill>
                  <a:srgbClr val="263238"/>
                </a:solidFill>
                <a:latin typeface="Meiryo" pitchFamily="34" charset="0"/>
                <a:ea typeface="Meiryo" pitchFamily="34" charset="-122"/>
                <a:cs typeface="Meiryo" pitchFamily="34" charset="-120"/>
              </a:rPr>
              <a:t>担当者の締結権限は不明</a:t>
            </a:r>
            <a:endParaRPr lang="en-US" sz="1200" dirty="0"/>
          </a:p>
          <a:p>
            <a:pPr marL="177800" indent="-177800">
              <a:lnSpc>
                <a:spcPct val="104000"/>
              </a:lnSpc>
              <a:spcAft>
                <a:spcPts val="500"/>
              </a:spcAft>
              <a:buSzPct val="100000"/>
              <a:buChar char="•"/>
            </a:pPr>
            <a:r>
              <a:rPr lang="en-US" sz="1200" dirty="0">
                <a:solidFill>
                  <a:srgbClr val="263238"/>
                </a:solidFill>
                <a:latin typeface="Meiryo" pitchFamily="34" charset="0"/>
                <a:ea typeface="Meiryo" pitchFamily="34" charset="-122"/>
                <a:cs typeface="Meiryo" pitchFamily="34" charset="-120"/>
              </a:rPr>
              <a:t>相手は会社名のメールで受領</a:t>
            </a:r>
            <a:endParaRPr lang="en-US" sz="1200" dirty="0"/>
          </a:p>
        </p:txBody>
      </p:sp>
      <p:sp>
        <p:nvSpPr>
          <p:cNvPr id="10" name="Shape 7"/>
          <p:cNvSpPr/>
          <p:nvPr/>
        </p:nvSpPr>
        <p:spPr>
          <a:xfrm>
            <a:off x="5715000" y="1325880"/>
            <a:ext cx="2971800" cy="1417320"/>
          </a:xfrm>
          <a:prstGeom prst="roundRect">
            <a:avLst>
              <a:gd name="adj" fmla="val 5161"/>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11" name="Text 8"/>
          <p:cNvSpPr/>
          <p:nvPr/>
        </p:nvSpPr>
        <p:spPr>
          <a:xfrm>
            <a:off x="5897880" y="1444752"/>
            <a:ext cx="2651760" cy="292608"/>
          </a:xfrm>
          <a:prstGeom prst="rect">
            <a:avLst/>
          </a:prstGeom>
          <a:noFill/>
          <a:ln/>
        </p:spPr>
        <p:txBody>
          <a:bodyPr wrap="square" lIns="0" tIns="0" rIns="0" bIns="0" rtlCol="0" anchor="ctr"/>
          <a:lstStyle/>
          <a:p>
            <a:pPr indent="0" marL="0">
              <a:buNone/>
            </a:pPr>
            <a:r>
              <a:rPr lang="en-US" sz="1250" b="1" dirty="0">
                <a:solidFill>
                  <a:srgbClr val="B42318"/>
                </a:solidFill>
                <a:latin typeface="Meiryo" pitchFamily="34" charset="0"/>
                <a:ea typeface="Meiryo" pitchFamily="34" charset="-122"/>
                <a:cs typeface="Meiryo" pitchFamily="34" charset="-120"/>
              </a:rPr>
              <a:t>何が問題か</a:t>
            </a:r>
            <a:endParaRPr lang="en-US" sz="1250" dirty="0"/>
          </a:p>
        </p:txBody>
      </p:sp>
      <p:sp>
        <p:nvSpPr>
          <p:cNvPr id="12" name="Text 9"/>
          <p:cNvSpPr/>
          <p:nvPr/>
        </p:nvSpPr>
        <p:spPr>
          <a:xfrm>
            <a:off x="5897880" y="1755648"/>
            <a:ext cx="2651760" cy="960120"/>
          </a:xfrm>
          <a:prstGeom prst="rect">
            <a:avLst/>
          </a:prstGeom>
          <a:noFill/>
          <a:ln/>
        </p:spPr>
        <p:txBody>
          <a:bodyPr wrap="square" lIns="0" tIns="0" rIns="0" bIns="0" rtlCol="0" anchor="t"/>
          <a:lstStyle/>
          <a:p>
            <a:pPr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条件次第で契約成立の主張余地</a:t>
            </a:r>
            <a:endParaRPr lang="en-US" sz="1150" dirty="0"/>
          </a:p>
          <a:p>
            <a:pPr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承認前の確定的意思表示</a:t>
            </a:r>
            <a:endParaRPr lang="en-US" sz="1150" dirty="0"/>
          </a:p>
        </p:txBody>
      </p:sp>
      <p:sp>
        <p:nvSpPr>
          <p:cNvPr id="13" name="Shape 10"/>
          <p:cNvSpPr/>
          <p:nvPr/>
        </p:nvSpPr>
        <p:spPr>
          <a:xfrm>
            <a:off x="5715000" y="2907792"/>
            <a:ext cx="2971800" cy="1435608"/>
          </a:xfrm>
          <a:prstGeom prst="roundRect">
            <a:avLst>
              <a:gd name="adj" fmla="val 5096"/>
            </a:avLst>
          </a:prstGeom>
          <a:solidFill>
            <a:srgbClr val="E8F0EB"/>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14" name="Text 11"/>
          <p:cNvSpPr/>
          <p:nvPr/>
        </p:nvSpPr>
        <p:spPr>
          <a:xfrm>
            <a:off x="5897880" y="3026664"/>
            <a:ext cx="2651760" cy="292608"/>
          </a:xfrm>
          <a:prstGeom prst="rect">
            <a:avLst/>
          </a:prstGeom>
          <a:noFill/>
          <a:ln/>
        </p:spPr>
        <p:txBody>
          <a:bodyPr wrap="square" lIns="0" tIns="0" rIns="0" bIns="0" rtlCol="0" anchor="ctr"/>
          <a:lstStyle/>
          <a:p>
            <a:pPr indent="0" marL="0">
              <a:buNone/>
            </a:pPr>
            <a:r>
              <a:rPr lang="en-US" sz="1250" b="1" dirty="0">
                <a:solidFill>
                  <a:srgbClr val="2F6B4F"/>
                </a:solidFill>
                <a:latin typeface="Meiryo" pitchFamily="34" charset="0"/>
                <a:ea typeface="Meiryo" pitchFamily="34" charset="-122"/>
                <a:cs typeface="Meiryo" pitchFamily="34" charset="-120"/>
              </a:rPr>
              <a:t>確認・初動</a:t>
            </a:r>
            <a:endParaRPr lang="en-US" sz="1250" dirty="0"/>
          </a:p>
        </p:txBody>
      </p:sp>
      <p:sp>
        <p:nvSpPr>
          <p:cNvPr id="15" name="Text 12"/>
          <p:cNvSpPr/>
          <p:nvPr/>
        </p:nvSpPr>
        <p:spPr>
          <a:xfrm>
            <a:off x="5897880" y="3337560"/>
            <a:ext cx="2651760" cy="960120"/>
          </a:xfrm>
          <a:prstGeom prst="rect">
            <a:avLst/>
          </a:prstGeom>
          <a:noFill/>
          <a:ln/>
        </p:spPr>
        <p:txBody>
          <a:bodyPr wrap="square" lIns="0" tIns="0" rIns="0" bIns="0" rtlCol="0" anchor="t"/>
          <a:lstStyle/>
          <a:p>
            <a:pPr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事実関係を上長・法務へ報告</a:t>
            </a:r>
            <a:endParaRPr lang="en-US" sz="1150" dirty="0"/>
          </a:p>
          <a:p>
            <a:pPr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相手方へ会社として説明・訂正</a:t>
            </a:r>
            <a:endParaRPr lang="en-US" sz="1150" dirty="0"/>
          </a:p>
          <a:p>
            <a:pPr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メールを保全</a:t>
            </a:r>
            <a:endParaRPr lang="en-US" sz="1150" dirty="0"/>
          </a:p>
        </p:txBody>
      </p:sp>
      <p:sp>
        <p:nvSpPr>
          <p:cNvPr id="16" name="Text 13"/>
          <p:cNvSpPr/>
          <p:nvPr/>
        </p:nvSpPr>
        <p:spPr>
          <a:xfrm>
            <a:off x="457200" y="4828032"/>
            <a:ext cx="2743200" cy="274320"/>
          </a:xfrm>
          <a:prstGeom prst="rect">
            <a:avLst/>
          </a:prstGeom>
          <a:noFill/>
          <a:ln/>
        </p:spPr>
        <p:txBody>
          <a:bodyPr wrap="square"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17" name="Text 14"/>
          <p:cNvSpPr/>
          <p:nvPr/>
        </p:nvSpPr>
        <p:spPr>
          <a:xfrm>
            <a:off x="5029200" y="4828032"/>
            <a:ext cx="3657600" cy="274320"/>
          </a:xfrm>
          <a:prstGeom prst="rect">
            <a:avLst/>
          </a:prstGeom>
          <a:noFill/>
          <a:ln/>
        </p:spPr>
        <p:txBody>
          <a:bodyPr wrap="square" rtlCol="0" anchor="ctr"/>
          <a:lstStyle/>
          <a:p>
            <a:pPr algn="r" indent="0" marL="0">
              <a:buNone/>
            </a:pPr>
            <a:r>
              <a:rPr lang="en-US" sz="900" dirty="0">
                <a:solidFill>
                  <a:srgbClr val="8A98A4"/>
                </a:solidFill>
                <a:latin typeface="Meiryo" pitchFamily="34" charset="0"/>
                <a:ea typeface="Meiryo" pitchFamily="34" charset="-122"/>
                <a:cs typeface="Meiryo" pitchFamily="34" charset="-120"/>
              </a:rPr>
              <a:t>法務・総務のための社内研修資料20選　第19回　｜　27</a:t>
            </a:r>
            <a:endParaRPr lang="en-US" sz="9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CASE STUDY 2</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ctr"/>
          <a:lstStyle/>
          <a:p>
            <a:pPr indent="0" marL="0">
              <a:buNone/>
            </a:pPr>
            <a:r>
              <a:rPr lang="en-US" sz="2700" b="1" dirty="0">
                <a:solidFill>
                  <a:srgbClr val="16314F"/>
                </a:solidFill>
                <a:latin typeface="Meiryo" pitchFamily="34" charset="0"/>
                <a:ea typeface="Meiryo" pitchFamily="34" charset="-122"/>
                <a:cs typeface="Meiryo" pitchFamily="34" charset="-120"/>
              </a:rPr>
              <a:t>部長名義で高額契約を締結しようとする</a:t>
            </a:r>
            <a:endParaRPr lang="en-US" sz="2700" dirty="0"/>
          </a:p>
        </p:txBody>
      </p:sp>
      <p:sp>
        <p:nvSpPr>
          <p:cNvPr id="4" name="Shape 2"/>
          <p:cNvSpPr/>
          <p:nvPr/>
        </p:nvSpPr>
        <p:spPr>
          <a:xfrm>
            <a:off x="457200" y="1325880"/>
            <a:ext cx="5074920" cy="3017520"/>
          </a:xfrm>
          <a:prstGeom prst="roundRect">
            <a:avLst>
              <a:gd name="adj" fmla="val 2424"/>
            </a:avLst>
          </a:prstGeom>
          <a:solidFill>
            <a:srgbClr val="F6EFD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5" name="Shape 3"/>
          <p:cNvSpPr/>
          <p:nvPr/>
        </p:nvSpPr>
        <p:spPr>
          <a:xfrm>
            <a:off x="713232" y="1554480"/>
            <a:ext cx="548640" cy="548640"/>
          </a:xfrm>
          <a:prstGeom prst="ellipse">
            <a:avLst/>
          </a:prstGeom>
          <a:solidFill>
            <a:srgbClr val="B58A3A"/>
          </a:solidFill>
          <a:ln/>
        </p:spPr>
      </p:sp>
      <p:pic>
        <p:nvPicPr>
          <p:cNvPr id="6" name="Image 0" descr="preencoded.png">    </p:cNvPr>
          <p:cNvPicPr>
            <a:picLocks noChangeAspect="1"/>
          </p:cNvPicPr>
          <p:nvPr/>
        </p:nvPicPr>
        <p:blipFill>
          <a:blip r:embed="rId1"/>
          <a:stretch>
            <a:fillRect/>
          </a:stretch>
        </p:blipFill>
        <p:spPr>
          <a:xfrm>
            <a:off x="855878" y="1697126"/>
            <a:ext cx="263347" cy="263347"/>
          </a:xfrm>
          <a:prstGeom prst="rect">
            <a:avLst/>
          </a:prstGeom>
        </p:spPr>
      </p:pic>
      <p:sp>
        <p:nvSpPr>
          <p:cNvPr id="7" name="Text 4"/>
          <p:cNvSpPr/>
          <p:nvPr/>
        </p:nvSpPr>
        <p:spPr>
          <a:xfrm>
            <a:off x="1417320" y="1591056"/>
            <a:ext cx="3931920" cy="365760"/>
          </a:xfrm>
          <a:prstGeom prst="rect">
            <a:avLst/>
          </a:prstGeom>
          <a:noFill/>
          <a:ln/>
        </p:spPr>
        <p:txBody>
          <a:bodyPr wrap="square" lIns="0" tIns="0" rIns="0" bIns="0" rtlCol="0" anchor="ctr"/>
          <a:lstStyle/>
          <a:p>
            <a:pPr indent="0" marL="0">
              <a:buNone/>
            </a:pPr>
            <a:r>
              <a:rPr lang="en-US" sz="1400" b="1" dirty="0">
                <a:solidFill>
                  <a:srgbClr val="B58A3A"/>
                </a:solidFill>
                <a:latin typeface="Meiryo" pitchFamily="34" charset="0"/>
                <a:ea typeface="Meiryo" pitchFamily="34" charset="-122"/>
                <a:cs typeface="Meiryo" pitchFamily="34" charset="-120"/>
              </a:rPr>
              <a:t>場面</a:t>
            </a:r>
            <a:endParaRPr lang="en-US" sz="1400" dirty="0"/>
          </a:p>
        </p:txBody>
      </p:sp>
      <p:sp>
        <p:nvSpPr>
          <p:cNvPr id="8" name="Text 5"/>
          <p:cNvSpPr/>
          <p:nvPr/>
        </p:nvSpPr>
        <p:spPr>
          <a:xfrm>
            <a:off x="713232" y="2121408"/>
            <a:ext cx="4617720" cy="868680"/>
          </a:xfrm>
          <a:prstGeom prst="rect">
            <a:avLst/>
          </a:prstGeom>
          <a:noFill/>
          <a:ln/>
        </p:spPr>
        <p:txBody>
          <a:bodyPr wrap="square" lIns="0" tIns="0" rIns="0" bIns="0" rtlCol="0" anchor="t"/>
          <a:lstStyle/>
          <a:p>
            <a:pPr indent="0" marL="0">
              <a:buNone/>
            </a:pPr>
            <a:r>
              <a:rPr lang="en-US" sz="1350" dirty="0">
                <a:solidFill>
                  <a:srgbClr val="263238"/>
                </a:solidFill>
                <a:latin typeface="Meiryo" pitchFamily="34" charset="0"/>
                <a:ea typeface="Meiryo" pitchFamily="34" charset="-122"/>
                <a:cs typeface="Meiryo" pitchFamily="34" charset="-120"/>
              </a:rPr>
              <a:t>事業部長が、数億円規模・5年の業務提携契約を自分名義で締結しようとしている。職務権限規程では一定額以上は役員承認・取締役会付議が必要。</a:t>
            </a:r>
            <a:endParaRPr lang="en-US" sz="1350" dirty="0"/>
          </a:p>
        </p:txBody>
      </p:sp>
      <p:sp>
        <p:nvSpPr>
          <p:cNvPr id="9" name="Text 6"/>
          <p:cNvSpPr/>
          <p:nvPr/>
        </p:nvSpPr>
        <p:spPr>
          <a:xfrm>
            <a:off x="713232" y="3017520"/>
            <a:ext cx="4617720" cy="1234440"/>
          </a:xfrm>
          <a:prstGeom prst="rect">
            <a:avLst/>
          </a:prstGeom>
          <a:noFill/>
          <a:ln/>
        </p:spPr>
        <p:txBody>
          <a:bodyPr wrap="square" lIns="0" tIns="0" rIns="0" bIns="0" rtlCol="0" anchor="t"/>
          <a:lstStyle/>
          <a:p>
            <a:pPr marL="177800" indent="-177800">
              <a:lnSpc>
                <a:spcPct val="104000"/>
              </a:lnSpc>
              <a:spcAft>
                <a:spcPts val="500"/>
              </a:spcAft>
              <a:buSzPct val="100000"/>
              <a:buChar char="•"/>
            </a:pPr>
            <a:r>
              <a:rPr lang="en-US" sz="1200" dirty="0">
                <a:solidFill>
                  <a:srgbClr val="263238"/>
                </a:solidFill>
                <a:latin typeface="Meiryo" pitchFamily="34" charset="0"/>
                <a:ea typeface="Meiryo" pitchFamily="34" charset="-122"/>
                <a:cs typeface="Meiryo" pitchFamily="34" charset="-120"/>
              </a:rPr>
              <a:t>金額・期間とも大きい</a:t>
            </a:r>
            <a:endParaRPr lang="en-US" sz="1200" dirty="0"/>
          </a:p>
          <a:p>
            <a:pPr marL="177800" indent="-177800">
              <a:lnSpc>
                <a:spcPct val="104000"/>
              </a:lnSpc>
              <a:spcAft>
                <a:spcPts val="500"/>
              </a:spcAft>
              <a:buSzPct val="100000"/>
              <a:buChar char="•"/>
            </a:pPr>
            <a:r>
              <a:rPr lang="en-US" sz="1200" dirty="0">
                <a:solidFill>
                  <a:srgbClr val="263238"/>
                </a:solidFill>
                <a:latin typeface="Meiryo" pitchFamily="34" charset="0"/>
                <a:ea typeface="Meiryo" pitchFamily="34" charset="-122"/>
                <a:cs typeface="Meiryo" pitchFamily="34" charset="-120"/>
              </a:rPr>
              <a:t>部長の決裁権限を超える可能性</a:t>
            </a:r>
            <a:endParaRPr lang="en-US" sz="1200" dirty="0"/>
          </a:p>
          <a:p>
            <a:pPr marL="177800" indent="-177800">
              <a:lnSpc>
                <a:spcPct val="104000"/>
              </a:lnSpc>
              <a:spcAft>
                <a:spcPts val="500"/>
              </a:spcAft>
              <a:buSzPct val="100000"/>
              <a:buChar char="•"/>
            </a:pPr>
            <a:r>
              <a:rPr lang="en-US" sz="1200" dirty="0">
                <a:solidFill>
                  <a:srgbClr val="263238"/>
                </a:solidFill>
                <a:latin typeface="Meiryo" pitchFamily="34" charset="0"/>
                <a:ea typeface="Meiryo" pitchFamily="34" charset="-122"/>
                <a:cs typeface="Meiryo" pitchFamily="34" charset="-120"/>
              </a:rPr>
              <a:t>重要契約に該当し得る</a:t>
            </a:r>
            <a:endParaRPr lang="en-US" sz="1200" dirty="0"/>
          </a:p>
        </p:txBody>
      </p:sp>
      <p:sp>
        <p:nvSpPr>
          <p:cNvPr id="10" name="Shape 7"/>
          <p:cNvSpPr/>
          <p:nvPr/>
        </p:nvSpPr>
        <p:spPr>
          <a:xfrm>
            <a:off x="5715000" y="1325880"/>
            <a:ext cx="2971800" cy="1417320"/>
          </a:xfrm>
          <a:prstGeom prst="roundRect">
            <a:avLst>
              <a:gd name="adj" fmla="val 5161"/>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11" name="Text 8"/>
          <p:cNvSpPr/>
          <p:nvPr/>
        </p:nvSpPr>
        <p:spPr>
          <a:xfrm>
            <a:off x="5897880" y="1444752"/>
            <a:ext cx="2651760" cy="292608"/>
          </a:xfrm>
          <a:prstGeom prst="rect">
            <a:avLst/>
          </a:prstGeom>
          <a:noFill/>
          <a:ln/>
        </p:spPr>
        <p:txBody>
          <a:bodyPr wrap="square" lIns="0" tIns="0" rIns="0" bIns="0" rtlCol="0" anchor="ctr"/>
          <a:lstStyle/>
          <a:p>
            <a:pPr indent="0" marL="0">
              <a:buNone/>
            </a:pPr>
            <a:r>
              <a:rPr lang="en-US" sz="1250" b="1" dirty="0">
                <a:solidFill>
                  <a:srgbClr val="B42318"/>
                </a:solidFill>
                <a:latin typeface="Meiryo" pitchFamily="34" charset="0"/>
                <a:ea typeface="Meiryo" pitchFamily="34" charset="-122"/>
                <a:cs typeface="Meiryo" pitchFamily="34" charset="-120"/>
              </a:rPr>
              <a:t>何が問題か</a:t>
            </a:r>
            <a:endParaRPr lang="en-US" sz="1250" dirty="0"/>
          </a:p>
        </p:txBody>
      </p:sp>
      <p:sp>
        <p:nvSpPr>
          <p:cNvPr id="12" name="Text 9"/>
          <p:cNvSpPr/>
          <p:nvPr/>
        </p:nvSpPr>
        <p:spPr>
          <a:xfrm>
            <a:off x="5897880" y="1755648"/>
            <a:ext cx="2651760" cy="960120"/>
          </a:xfrm>
          <a:prstGeom prst="rect">
            <a:avLst/>
          </a:prstGeom>
          <a:noFill/>
          <a:ln/>
        </p:spPr>
        <p:txBody>
          <a:bodyPr wrap="square" lIns="0" tIns="0" rIns="0" bIns="0" rtlCol="0" anchor="t"/>
          <a:lstStyle/>
          <a:p>
            <a:pPr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権限超過・付議漏れ</a:t>
            </a:r>
            <a:endParaRPr lang="en-US" sz="1150" dirty="0"/>
          </a:p>
          <a:p>
            <a:pPr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重要な業務執行の決定</a:t>
            </a:r>
            <a:endParaRPr lang="en-US" sz="1150" dirty="0"/>
          </a:p>
        </p:txBody>
      </p:sp>
      <p:sp>
        <p:nvSpPr>
          <p:cNvPr id="13" name="Shape 10"/>
          <p:cNvSpPr/>
          <p:nvPr/>
        </p:nvSpPr>
        <p:spPr>
          <a:xfrm>
            <a:off x="5715000" y="2907792"/>
            <a:ext cx="2971800" cy="1435608"/>
          </a:xfrm>
          <a:prstGeom prst="roundRect">
            <a:avLst>
              <a:gd name="adj" fmla="val 5096"/>
            </a:avLst>
          </a:prstGeom>
          <a:solidFill>
            <a:srgbClr val="E8F0EB"/>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14" name="Text 11"/>
          <p:cNvSpPr/>
          <p:nvPr/>
        </p:nvSpPr>
        <p:spPr>
          <a:xfrm>
            <a:off x="5897880" y="3026664"/>
            <a:ext cx="2651760" cy="292608"/>
          </a:xfrm>
          <a:prstGeom prst="rect">
            <a:avLst/>
          </a:prstGeom>
          <a:noFill/>
          <a:ln/>
        </p:spPr>
        <p:txBody>
          <a:bodyPr wrap="square" lIns="0" tIns="0" rIns="0" bIns="0" rtlCol="0" anchor="ctr"/>
          <a:lstStyle/>
          <a:p>
            <a:pPr indent="0" marL="0">
              <a:buNone/>
            </a:pPr>
            <a:r>
              <a:rPr lang="en-US" sz="1250" b="1" dirty="0">
                <a:solidFill>
                  <a:srgbClr val="2F6B4F"/>
                </a:solidFill>
                <a:latin typeface="Meiryo" pitchFamily="34" charset="0"/>
                <a:ea typeface="Meiryo" pitchFamily="34" charset="-122"/>
                <a:cs typeface="Meiryo" pitchFamily="34" charset="-120"/>
              </a:rPr>
              <a:t>確認・初動</a:t>
            </a:r>
            <a:endParaRPr lang="en-US" sz="1250" dirty="0"/>
          </a:p>
        </p:txBody>
      </p:sp>
      <p:sp>
        <p:nvSpPr>
          <p:cNvPr id="15" name="Text 12"/>
          <p:cNvSpPr/>
          <p:nvPr/>
        </p:nvSpPr>
        <p:spPr>
          <a:xfrm>
            <a:off x="5897880" y="3337560"/>
            <a:ext cx="2651760" cy="960120"/>
          </a:xfrm>
          <a:prstGeom prst="rect">
            <a:avLst/>
          </a:prstGeom>
          <a:noFill/>
          <a:ln/>
        </p:spPr>
        <p:txBody>
          <a:bodyPr wrap="square" lIns="0" tIns="0" rIns="0" bIns="0" rtlCol="0" anchor="t"/>
          <a:lstStyle/>
          <a:p>
            <a:pPr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締結を一旦止める</a:t>
            </a:r>
            <a:endParaRPr lang="en-US" sz="1150" dirty="0"/>
          </a:p>
          <a:p>
            <a:pPr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付議基準・稟議を確認</a:t>
            </a:r>
            <a:endParaRPr lang="en-US" sz="1150" dirty="0"/>
          </a:p>
          <a:p>
            <a:pPr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承認後に最終版を再確認</a:t>
            </a:r>
            <a:endParaRPr lang="en-US" sz="1150" dirty="0"/>
          </a:p>
        </p:txBody>
      </p:sp>
      <p:sp>
        <p:nvSpPr>
          <p:cNvPr id="16" name="Text 13"/>
          <p:cNvSpPr/>
          <p:nvPr/>
        </p:nvSpPr>
        <p:spPr>
          <a:xfrm>
            <a:off x="457200" y="4828032"/>
            <a:ext cx="2743200" cy="274320"/>
          </a:xfrm>
          <a:prstGeom prst="rect">
            <a:avLst/>
          </a:prstGeom>
          <a:noFill/>
          <a:ln/>
        </p:spPr>
        <p:txBody>
          <a:bodyPr wrap="square"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17" name="Text 14"/>
          <p:cNvSpPr/>
          <p:nvPr/>
        </p:nvSpPr>
        <p:spPr>
          <a:xfrm>
            <a:off x="5029200" y="4828032"/>
            <a:ext cx="3657600" cy="274320"/>
          </a:xfrm>
          <a:prstGeom prst="rect">
            <a:avLst/>
          </a:prstGeom>
          <a:noFill/>
          <a:ln/>
        </p:spPr>
        <p:txBody>
          <a:bodyPr wrap="square" rtlCol="0" anchor="ctr"/>
          <a:lstStyle/>
          <a:p>
            <a:pPr algn="r" indent="0" marL="0">
              <a:buNone/>
            </a:pPr>
            <a:r>
              <a:rPr lang="en-US" sz="900" dirty="0">
                <a:solidFill>
                  <a:srgbClr val="8A98A4"/>
                </a:solidFill>
                <a:latin typeface="Meiryo" pitchFamily="34" charset="0"/>
                <a:ea typeface="Meiryo" pitchFamily="34" charset="-122"/>
                <a:cs typeface="Meiryo" pitchFamily="34" charset="-120"/>
              </a:rPr>
              <a:t>法務・総務のための社内研修資料20選　第19回　｜　28</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OPENING CASE</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ctr"/>
          <a:lstStyle/>
          <a:p>
            <a:pPr indent="0" marL="0">
              <a:buNone/>
            </a:pPr>
            <a:r>
              <a:rPr lang="en-US" sz="2700" b="1" dirty="0">
                <a:solidFill>
                  <a:srgbClr val="16314F"/>
                </a:solidFill>
                <a:latin typeface="Meiryo" pitchFamily="34" charset="0"/>
                <a:ea typeface="Meiryo" pitchFamily="34" charset="-122"/>
                <a:cs typeface="Meiryo" pitchFamily="34" charset="-120"/>
              </a:rPr>
              <a:t>このメール、送ってよいですか？</a:t>
            </a:r>
            <a:endParaRPr lang="en-US" sz="2700" dirty="0"/>
          </a:p>
        </p:txBody>
      </p:sp>
      <p:sp>
        <p:nvSpPr>
          <p:cNvPr id="4" name="Shape 2"/>
          <p:cNvSpPr/>
          <p:nvPr/>
        </p:nvSpPr>
        <p:spPr>
          <a:xfrm>
            <a:off x="457200" y="1325880"/>
            <a:ext cx="5074920" cy="3017520"/>
          </a:xfrm>
          <a:prstGeom prst="roundRect">
            <a:avLst>
              <a:gd name="adj" fmla="val 2424"/>
            </a:avLst>
          </a:prstGeom>
          <a:solidFill>
            <a:srgbClr val="FAEAE8"/>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5" name="Shape 3"/>
          <p:cNvSpPr/>
          <p:nvPr/>
        </p:nvSpPr>
        <p:spPr>
          <a:xfrm>
            <a:off x="713232" y="1572768"/>
            <a:ext cx="566928" cy="566928"/>
          </a:xfrm>
          <a:prstGeom prst="ellipse">
            <a:avLst/>
          </a:prstGeom>
          <a:solidFill>
            <a:srgbClr val="B42318"/>
          </a:solidFill>
          <a:ln/>
        </p:spPr>
      </p:sp>
      <p:pic>
        <p:nvPicPr>
          <p:cNvPr id="6" name="Image 0" descr="preencoded.png">    </p:cNvPr>
          <p:cNvPicPr>
            <a:picLocks noChangeAspect="1"/>
          </p:cNvPicPr>
          <p:nvPr/>
        </p:nvPicPr>
        <p:blipFill>
          <a:blip r:embed="rId1"/>
          <a:stretch>
            <a:fillRect/>
          </a:stretch>
        </p:blipFill>
        <p:spPr>
          <a:xfrm>
            <a:off x="860633" y="1720169"/>
            <a:ext cx="272125" cy="272125"/>
          </a:xfrm>
          <a:prstGeom prst="rect">
            <a:avLst/>
          </a:prstGeom>
        </p:spPr>
      </p:pic>
      <p:sp>
        <p:nvSpPr>
          <p:cNvPr id="7" name="Text 4"/>
          <p:cNvSpPr/>
          <p:nvPr/>
        </p:nvSpPr>
        <p:spPr>
          <a:xfrm>
            <a:off x="1417320" y="1627632"/>
            <a:ext cx="3931920" cy="365760"/>
          </a:xfrm>
          <a:prstGeom prst="rect">
            <a:avLst/>
          </a:prstGeom>
          <a:noFill/>
          <a:ln/>
        </p:spPr>
        <p:txBody>
          <a:bodyPr wrap="square" lIns="0" tIns="0" rIns="0" bIns="0" rtlCol="0" anchor="ctr"/>
          <a:lstStyle/>
          <a:p>
            <a:pPr indent="0" marL="0">
              <a:buNone/>
            </a:pPr>
            <a:r>
              <a:rPr lang="en-US" sz="1500" b="1" dirty="0">
                <a:solidFill>
                  <a:srgbClr val="B42318"/>
                </a:solidFill>
                <a:latin typeface="Meiryo" pitchFamily="34" charset="0"/>
                <a:ea typeface="Meiryo" pitchFamily="34" charset="-122"/>
                <a:cs typeface="Meiryo" pitchFamily="34" charset="-120"/>
              </a:rPr>
              <a:t>営業担当者のメール</a:t>
            </a:r>
            <a:endParaRPr lang="en-US" sz="1500" dirty="0"/>
          </a:p>
        </p:txBody>
      </p:sp>
      <p:sp>
        <p:nvSpPr>
          <p:cNvPr id="8" name="Text 5"/>
          <p:cNvSpPr/>
          <p:nvPr/>
        </p:nvSpPr>
        <p:spPr>
          <a:xfrm>
            <a:off x="713232" y="2240280"/>
            <a:ext cx="4572000" cy="640080"/>
          </a:xfrm>
          <a:prstGeom prst="rect">
            <a:avLst/>
          </a:prstGeom>
          <a:noFill/>
          <a:ln/>
        </p:spPr>
        <p:txBody>
          <a:bodyPr wrap="square" lIns="0" tIns="0" rIns="0" bIns="0" rtlCol="0" anchor="t"/>
          <a:lstStyle/>
          <a:p>
            <a:pPr indent="0" marL="0">
              <a:buNone/>
            </a:pPr>
            <a:r>
              <a:rPr lang="en-US" sz="1800" b="1" i="1" dirty="0">
                <a:solidFill>
                  <a:srgbClr val="263238"/>
                </a:solidFill>
                <a:latin typeface="Meiryo" pitchFamily="34" charset="0"/>
                <a:ea typeface="Meiryo" pitchFamily="34" charset="-122"/>
                <a:cs typeface="Meiryo" pitchFamily="34" charset="-120"/>
              </a:rPr>
              <a:t>「この条件で契約成立でお願いします。」</a:t>
            </a:r>
            <a:endParaRPr lang="en-US" sz="1800" dirty="0"/>
          </a:p>
        </p:txBody>
      </p:sp>
      <p:sp>
        <p:nvSpPr>
          <p:cNvPr id="9" name="Text 6"/>
          <p:cNvSpPr/>
          <p:nvPr/>
        </p:nvSpPr>
        <p:spPr>
          <a:xfrm>
            <a:off x="713232" y="2926080"/>
            <a:ext cx="4617720" cy="1280160"/>
          </a:xfrm>
          <a:prstGeom prst="rect">
            <a:avLst/>
          </a:prstGeom>
          <a:noFill/>
          <a:ln/>
        </p:spPr>
        <p:txBody>
          <a:bodyPr wrap="square" lIns="0" tIns="0" rIns="0" bIns="0" rtlCol="0" anchor="t"/>
          <a:lstStyle/>
          <a:p>
            <a:pPr marL="177800" indent="-177800">
              <a:lnSpc>
                <a:spcPct val="104000"/>
              </a:lnSpc>
              <a:spcAft>
                <a:spcPts val="700"/>
              </a:spcAft>
              <a:buSzPct val="100000"/>
              <a:buChar char="•"/>
            </a:pPr>
            <a:r>
              <a:rPr lang="en-US" sz="1450" dirty="0">
                <a:solidFill>
                  <a:srgbClr val="263238"/>
                </a:solidFill>
                <a:latin typeface="Meiryo" pitchFamily="34" charset="0"/>
                <a:ea typeface="Meiryo" pitchFamily="34" charset="-122"/>
                <a:cs typeface="Meiryo" pitchFamily="34" charset="-120"/>
              </a:rPr>
              <a:t>法務審査・社内稟議はまだ完了していない</a:t>
            </a:r>
            <a:endParaRPr lang="en-US" sz="1450" dirty="0"/>
          </a:p>
          <a:p>
            <a:pPr marL="177800" indent="-177800">
              <a:lnSpc>
                <a:spcPct val="104000"/>
              </a:lnSpc>
              <a:spcAft>
                <a:spcPts val="700"/>
              </a:spcAft>
              <a:buSzPct val="100000"/>
              <a:buChar char="•"/>
            </a:pPr>
            <a:r>
              <a:rPr lang="en-US" sz="1450" dirty="0">
                <a:solidFill>
                  <a:srgbClr val="263238"/>
                </a:solidFill>
                <a:latin typeface="Meiryo" pitchFamily="34" charset="0"/>
                <a:ea typeface="Meiryo" pitchFamily="34" charset="-122"/>
                <a:cs typeface="Meiryo" pitchFamily="34" charset="-120"/>
              </a:rPr>
              <a:t>契約書には押印も電子署名もされていない</a:t>
            </a:r>
            <a:endParaRPr lang="en-US" sz="1450" dirty="0"/>
          </a:p>
          <a:p>
            <a:pPr marL="177800" indent="-177800">
              <a:lnSpc>
                <a:spcPct val="104000"/>
              </a:lnSpc>
              <a:spcAft>
                <a:spcPts val="700"/>
              </a:spcAft>
              <a:buSzPct val="100000"/>
              <a:buChar char="•"/>
            </a:pPr>
            <a:r>
              <a:rPr lang="en-US" sz="1450" dirty="0">
                <a:solidFill>
                  <a:srgbClr val="263238"/>
                </a:solidFill>
                <a:latin typeface="Meiryo" pitchFamily="34" charset="0"/>
                <a:ea typeface="Meiryo" pitchFamily="34" charset="-122"/>
                <a:cs typeface="Meiryo" pitchFamily="34" charset="-120"/>
              </a:rPr>
              <a:t>相手方には会社名のメールで送ろうとしている</a:t>
            </a:r>
            <a:endParaRPr lang="en-US" sz="1450" dirty="0"/>
          </a:p>
        </p:txBody>
      </p:sp>
      <p:sp>
        <p:nvSpPr>
          <p:cNvPr id="10" name="Shape 7"/>
          <p:cNvSpPr/>
          <p:nvPr/>
        </p:nvSpPr>
        <p:spPr>
          <a:xfrm>
            <a:off x="5715000" y="1325880"/>
            <a:ext cx="2971800" cy="3017520"/>
          </a:xfrm>
          <a:prstGeom prst="roundRect">
            <a:avLst>
              <a:gd name="adj" fmla="val 2462"/>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11" name="Text 8"/>
          <p:cNvSpPr/>
          <p:nvPr/>
        </p:nvSpPr>
        <p:spPr>
          <a:xfrm>
            <a:off x="5897880" y="1481328"/>
            <a:ext cx="2651760" cy="320040"/>
          </a:xfrm>
          <a:prstGeom prst="rect">
            <a:avLst/>
          </a:prstGeom>
          <a:noFill/>
          <a:ln/>
        </p:spPr>
        <p:txBody>
          <a:bodyPr wrap="square" lIns="0" tIns="0" rIns="0" bIns="0" rtlCol="0" anchor="ctr"/>
          <a:lstStyle/>
          <a:p>
            <a:pPr indent="0" marL="0">
              <a:buNone/>
            </a:pPr>
            <a:r>
              <a:rPr lang="en-US" sz="1300" b="1" dirty="0">
                <a:solidFill>
                  <a:srgbClr val="B58A3A"/>
                </a:solidFill>
                <a:latin typeface="Meiryo" pitchFamily="34" charset="0"/>
                <a:ea typeface="Meiryo" pitchFamily="34" charset="-122"/>
                <a:cs typeface="Meiryo" pitchFamily="34" charset="-120"/>
              </a:rPr>
              <a:t>問いかけ</a:t>
            </a:r>
            <a:endParaRPr lang="en-US" sz="1300" dirty="0"/>
          </a:p>
        </p:txBody>
      </p:sp>
      <p:sp>
        <p:nvSpPr>
          <p:cNvPr id="12" name="Text 9"/>
          <p:cNvSpPr/>
          <p:nvPr/>
        </p:nvSpPr>
        <p:spPr>
          <a:xfrm>
            <a:off x="5897880" y="1874520"/>
            <a:ext cx="2651760" cy="2194560"/>
          </a:xfrm>
          <a:prstGeom prst="rect">
            <a:avLst/>
          </a:prstGeom>
          <a:noFill/>
          <a:ln/>
        </p:spPr>
        <p:txBody>
          <a:bodyPr wrap="square" lIns="0" tIns="0" rIns="0" bIns="0" rtlCol="0" anchor="t"/>
          <a:lstStyle/>
          <a:p>
            <a:pPr marL="177800" indent="-177800">
              <a:lnSpc>
                <a:spcPct val="104000"/>
              </a:lnSpc>
              <a:spcAft>
                <a:spcPts val="1200"/>
              </a:spcAft>
              <a:buSzPct val="100000"/>
              <a:buChar char="•"/>
            </a:pPr>
            <a:r>
              <a:rPr lang="en-US" sz="1400" dirty="0">
                <a:solidFill>
                  <a:srgbClr val="16314F"/>
                </a:solidFill>
                <a:latin typeface="Meiryo" pitchFamily="34" charset="0"/>
                <a:ea typeface="Meiryo" pitchFamily="34" charset="-122"/>
                <a:cs typeface="Meiryo" pitchFamily="34" charset="-120"/>
              </a:rPr>
              <a:t>メールだけで契約は成立する？</a:t>
            </a:r>
            <a:endParaRPr lang="en-US" sz="1400" dirty="0"/>
          </a:p>
          <a:p>
            <a:pPr marL="177800" indent="-177800">
              <a:lnSpc>
                <a:spcPct val="104000"/>
              </a:lnSpc>
              <a:spcAft>
                <a:spcPts val="1200"/>
              </a:spcAft>
              <a:buSzPct val="100000"/>
              <a:buChar char="•"/>
            </a:pPr>
            <a:r>
              <a:rPr lang="en-US" sz="1400" dirty="0">
                <a:solidFill>
                  <a:srgbClr val="16314F"/>
                </a:solidFill>
                <a:latin typeface="Meiryo" pitchFamily="34" charset="0"/>
                <a:ea typeface="Meiryo" pitchFamily="34" charset="-122"/>
                <a:cs typeface="Meiryo" pitchFamily="34" charset="-120"/>
              </a:rPr>
              <a:t>担当者にその権限がある？</a:t>
            </a:r>
            <a:endParaRPr lang="en-US" sz="1400" dirty="0"/>
          </a:p>
          <a:p>
            <a:pPr marL="177800" indent="-177800">
              <a:lnSpc>
                <a:spcPct val="104000"/>
              </a:lnSpc>
              <a:spcAft>
                <a:spcPts val="1200"/>
              </a:spcAft>
              <a:buSzPct val="100000"/>
              <a:buChar char="•"/>
            </a:pPr>
            <a:r>
              <a:rPr lang="en-US" sz="1400" dirty="0">
                <a:solidFill>
                  <a:srgbClr val="16314F"/>
                </a:solidFill>
                <a:latin typeface="Meiryo" pitchFamily="34" charset="0"/>
                <a:ea typeface="Meiryo" pitchFamily="34" charset="-122"/>
                <a:cs typeface="Meiryo" pitchFamily="34" charset="-120"/>
              </a:rPr>
              <a:t>成立したら会社は拘束される？</a:t>
            </a:r>
            <a:endParaRPr lang="en-US" sz="1400" dirty="0"/>
          </a:p>
          <a:p>
            <a:pPr marL="177800" indent="-177800">
              <a:lnSpc>
                <a:spcPct val="104000"/>
              </a:lnSpc>
              <a:spcAft>
                <a:spcPts val="1200"/>
              </a:spcAft>
              <a:buSzPct val="100000"/>
              <a:buChar char="•"/>
            </a:pPr>
            <a:r>
              <a:rPr lang="en-US" sz="1400" dirty="0">
                <a:solidFill>
                  <a:srgbClr val="16314F"/>
                </a:solidFill>
                <a:latin typeface="Meiryo" pitchFamily="34" charset="0"/>
                <a:ea typeface="Meiryo" pitchFamily="34" charset="-122"/>
                <a:cs typeface="Meiryo" pitchFamily="34" charset="-120"/>
              </a:rPr>
              <a:t>今すぐ確認すべきことは？</a:t>
            </a:r>
            <a:endParaRPr lang="en-US" sz="1400" dirty="0"/>
          </a:p>
        </p:txBody>
      </p:sp>
      <p:sp>
        <p:nvSpPr>
          <p:cNvPr id="13" name="Text 10"/>
          <p:cNvSpPr/>
          <p:nvPr/>
        </p:nvSpPr>
        <p:spPr>
          <a:xfrm>
            <a:off x="457200" y="4828032"/>
            <a:ext cx="2743200" cy="274320"/>
          </a:xfrm>
          <a:prstGeom prst="rect">
            <a:avLst/>
          </a:prstGeom>
          <a:noFill/>
          <a:ln/>
        </p:spPr>
        <p:txBody>
          <a:bodyPr wrap="square"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14" name="Text 11"/>
          <p:cNvSpPr/>
          <p:nvPr/>
        </p:nvSpPr>
        <p:spPr>
          <a:xfrm>
            <a:off x="5029200" y="4828032"/>
            <a:ext cx="3657600" cy="274320"/>
          </a:xfrm>
          <a:prstGeom prst="rect">
            <a:avLst/>
          </a:prstGeom>
          <a:noFill/>
          <a:ln/>
        </p:spPr>
        <p:txBody>
          <a:bodyPr wrap="square" rtlCol="0" anchor="ctr"/>
          <a:lstStyle/>
          <a:p>
            <a:pPr algn="r" indent="0" marL="0">
              <a:buNone/>
            </a:pPr>
            <a:r>
              <a:rPr lang="en-US" sz="900" dirty="0">
                <a:solidFill>
                  <a:srgbClr val="8A98A4"/>
                </a:solidFill>
                <a:latin typeface="Meiryo" pitchFamily="34" charset="0"/>
                <a:ea typeface="Meiryo" pitchFamily="34" charset="-122"/>
                <a:cs typeface="Meiryo" pitchFamily="34" charset="-120"/>
              </a:rPr>
              <a:t>法務・総務のための社内研修資料20選　第19回　｜　2</a:t>
            </a:r>
            <a:endParaRPr lang="en-US" sz="9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CASE STUDY 3</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ctr"/>
          <a:lstStyle/>
          <a:p>
            <a:pPr indent="0" marL="0">
              <a:buNone/>
            </a:pPr>
            <a:r>
              <a:rPr lang="en-US" sz="2700" b="1" dirty="0">
                <a:solidFill>
                  <a:srgbClr val="16314F"/>
                </a:solidFill>
                <a:latin typeface="Meiryo" pitchFamily="34" charset="0"/>
                <a:ea typeface="Meiryo" pitchFamily="34" charset="-122"/>
                <a:cs typeface="Meiryo" pitchFamily="34" charset="-120"/>
              </a:rPr>
              <a:t>相手方担当者の権限が不明</a:t>
            </a:r>
            <a:endParaRPr lang="en-US" sz="2700" dirty="0"/>
          </a:p>
        </p:txBody>
      </p:sp>
      <p:sp>
        <p:nvSpPr>
          <p:cNvPr id="4" name="Shape 2"/>
          <p:cNvSpPr/>
          <p:nvPr/>
        </p:nvSpPr>
        <p:spPr>
          <a:xfrm>
            <a:off x="457200" y="1325880"/>
            <a:ext cx="5074920" cy="3017520"/>
          </a:xfrm>
          <a:prstGeom prst="roundRect">
            <a:avLst>
              <a:gd name="adj" fmla="val 2424"/>
            </a:avLst>
          </a:prstGeom>
          <a:solidFill>
            <a:srgbClr val="FAEAE8"/>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5" name="Shape 3"/>
          <p:cNvSpPr/>
          <p:nvPr/>
        </p:nvSpPr>
        <p:spPr>
          <a:xfrm>
            <a:off x="713232" y="1554480"/>
            <a:ext cx="548640" cy="548640"/>
          </a:xfrm>
          <a:prstGeom prst="ellipse">
            <a:avLst/>
          </a:prstGeom>
          <a:solidFill>
            <a:srgbClr val="B42318"/>
          </a:solidFill>
          <a:ln/>
        </p:spPr>
      </p:sp>
      <p:pic>
        <p:nvPicPr>
          <p:cNvPr id="6" name="Image 0" descr="preencoded.png">    </p:cNvPr>
          <p:cNvPicPr>
            <a:picLocks noChangeAspect="1"/>
          </p:cNvPicPr>
          <p:nvPr/>
        </p:nvPicPr>
        <p:blipFill>
          <a:blip r:embed="rId1"/>
          <a:stretch>
            <a:fillRect/>
          </a:stretch>
        </p:blipFill>
        <p:spPr>
          <a:xfrm>
            <a:off x="855878" y="1697126"/>
            <a:ext cx="263347" cy="263347"/>
          </a:xfrm>
          <a:prstGeom prst="rect">
            <a:avLst/>
          </a:prstGeom>
        </p:spPr>
      </p:pic>
      <p:sp>
        <p:nvSpPr>
          <p:cNvPr id="7" name="Text 4"/>
          <p:cNvSpPr/>
          <p:nvPr/>
        </p:nvSpPr>
        <p:spPr>
          <a:xfrm>
            <a:off x="1417320" y="1591056"/>
            <a:ext cx="3931920" cy="365760"/>
          </a:xfrm>
          <a:prstGeom prst="rect">
            <a:avLst/>
          </a:prstGeom>
          <a:noFill/>
          <a:ln/>
        </p:spPr>
        <p:txBody>
          <a:bodyPr wrap="square" lIns="0" tIns="0" rIns="0" bIns="0" rtlCol="0" anchor="ctr"/>
          <a:lstStyle/>
          <a:p>
            <a:pPr indent="0" marL="0">
              <a:buNone/>
            </a:pPr>
            <a:r>
              <a:rPr lang="en-US" sz="1400" b="1" dirty="0">
                <a:solidFill>
                  <a:srgbClr val="B42318"/>
                </a:solidFill>
                <a:latin typeface="Meiryo" pitchFamily="34" charset="0"/>
                <a:ea typeface="Meiryo" pitchFamily="34" charset="-122"/>
                <a:cs typeface="Meiryo" pitchFamily="34" charset="-120"/>
              </a:rPr>
              <a:t>場面</a:t>
            </a:r>
            <a:endParaRPr lang="en-US" sz="1400" dirty="0"/>
          </a:p>
        </p:txBody>
      </p:sp>
      <p:sp>
        <p:nvSpPr>
          <p:cNvPr id="8" name="Text 5"/>
          <p:cNvSpPr/>
          <p:nvPr/>
        </p:nvSpPr>
        <p:spPr>
          <a:xfrm>
            <a:off x="713232" y="2121408"/>
            <a:ext cx="4617720" cy="868680"/>
          </a:xfrm>
          <a:prstGeom prst="rect">
            <a:avLst/>
          </a:prstGeom>
          <a:noFill/>
          <a:ln/>
        </p:spPr>
        <p:txBody>
          <a:bodyPr wrap="square" lIns="0" tIns="0" rIns="0" bIns="0" rtlCol="0" anchor="t"/>
          <a:lstStyle/>
          <a:p>
            <a:pPr indent="0" marL="0">
              <a:buNone/>
            </a:pPr>
            <a:r>
              <a:rPr lang="en-US" sz="1350" dirty="0">
                <a:solidFill>
                  <a:srgbClr val="263238"/>
                </a:solidFill>
                <a:latin typeface="Meiryo" pitchFamily="34" charset="0"/>
                <a:ea typeface="Meiryo" pitchFamily="34" charset="-122"/>
                <a:cs typeface="Meiryo" pitchFamily="34" charset="-120"/>
              </a:rPr>
              <a:t>取引先の営業担当者が会社名メールで条件を承諾。ただし代表者ではなく委任状もない。契約書の署名欄も担当者個人名。</a:t>
            </a:r>
            <a:endParaRPr lang="en-US" sz="1350" dirty="0"/>
          </a:p>
        </p:txBody>
      </p:sp>
      <p:sp>
        <p:nvSpPr>
          <p:cNvPr id="9" name="Text 6"/>
          <p:cNvSpPr/>
          <p:nvPr/>
        </p:nvSpPr>
        <p:spPr>
          <a:xfrm>
            <a:off x="713232" y="3017520"/>
            <a:ext cx="4617720" cy="1234440"/>
          </a:xfrm>
          <a:prstGeom prst="rect">
            <a:avLst/>
          </a:prstGeom>
          <a:noFill/>
          <a:ln/>
        </p:spPr>
        <p:txBody>
          <a:bodyPr wrap="square" lIns="0" tIns="0" rIns="0" bIns="0" rtlCol="0" anchor="t"/>
          <a:lstStyle/>
          <a:p>
            <a:pPr marL="177800" indent="-177800">
              <a:lnSpc>
                <a:spcPct val="104000"/>
              </a:lnSpc>
              <a:spcAft>
                <a:spcPts val="500"/>
              </a:spcAft>
              <a:buSzPct val="100000"/>
              <a:buChar char="•"/>
            </a:pPr>
            <a:r>
              <a:rPr lang="en-US" sz="1200" dirty="0">
                <a:solidFill>
                  <a:srgbClr val="263238"/>
                </a:solidFill>
                <a:latin typeface="Meiryo" pitchFamily="34" charset="0"/>
                <a:ea typeface="Meiryo" pitchFamily="34" charset="-122"/>
                <a:cs typeface="Meiryo" pitchFamily="34" charset="-120"/>
              </a:rPr>
              <a:t>代表者か代理人か不明</a:t>
            </a:r>
            <a:endParaRPr lang="en-US" sz="1200" dirty="0"/>
          </a:p>
          <a:p>
            <a:pPr marL="177800" indent="-177800">
              <a:lnSpc>
                <a:spcPct val="104000"/>
              </a:lnSpc>
              <a:spcAft>
                <a:spcPts val="500"/>
              </a:spcAft>
              <a:buSzPct val="100000"/>
              <a:buChar char="•"/>
            </a:pPr>
            <a:r>
              <a:rPr lang="en-US" sz="1200" dirty="0">
                <a:solidFill>
                  <a:srgbClr val="263238"/>
                </a:solidFill>
                <a:latin typeface="Meiryo" pitchFamily="34" charset="0"/>
                <a:ea typeface="Meiryo" pitchFamily="34" charset="-122"/>
                <a:cs typeface="Meiryo" pitchFamily="34" charset="-120"/>
              </a:rPr>
              <a:t>委任状・権限資料なし</a:t>
            </a:r>
            <a:endParaRPr lang="en-US" sz="1200" dirty="0"/>
          </a:p>
          <a:p>
            <a:pPr marL="177800" indent="-177800">
              <a:lnSpc>
                <a:spcPct val="104000"/>
              </a:lnSpc>
              <a:spcAft>
                <a:spcPts val="500"/>
              </a:spcAft>
              <a:buSzPct val="100000"/>
              <a:buChar char="•"/>
            </a:pPr>
            <a:r>
              <a:rPr lang="en-US" sz="1200" dirty="0">
                <a:solidFill>
                  <a:srgbClr val="263238"/>
                </a:solidFill>
                <a:latin typeface="Meiryo" pitchFamily="34" charset="0"/>
                <a:ea typeface="Meiryo" pitchFamily="34" charset="-122"/>
                <a:cs typeface="Meiryo" pitchFamily="34" charset="-120"/>
              </a:rPr>
              <a:t>署名欄が個人名</a:t>
            </a:r>
            <a:endParaRPr lang="en-US" sz="1200" dirty="0"/>
          </a:p>
        </p:txBody>
      </p:sp>
      <p:sp>
        <p:nvSpPr>
          <p:cNvPr id="10" name="Shape 7"/>
          <p:cNvSpPr/>
          <p:nvPr/>
        </p:nvSpPr>
        <p:spPr>
          <a:xfrm>
            <a:off x="5715000" y="1325880"/>
            <a:ext cx="2971800" cy="1417320"/>
          </a:xfrm>
          <a:prstGeom prst="roundRect">
            <a:avLst>
              <a:gd name="adj" fmla="val 5161"/>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11" name="Text 8"/>
          <p:cNvSpPr/>
          <p:nvPr/>
        </p:nvSpPr>
        <p:spPr>
          <a:xfrm>
            <a:off x="5897880" y="1444752"/>
            <a:ext cx="2651760" cy="292608"/>
          </a:xfrm>
          <a:prstGeom prst="rect">
            <a:avLst/>
          </a:prstGeom>
          <a:noFill/>
          <a:ln/>
        </p:spPr>
        <p:txBody>
          <a:bodyPr wrap="square" lIns="0" tIns="0" rIns="0" bIns="0" rtlCol="0" anchor="ctr"/>
          <a:lstStyle/>
          <a:p>
            <a:pPr indent="0" marL="0">
              <a:buNone/>
            </a:pPr>
            <a:r>
              <a:rPr lang="en-US" sz="1250" b="1" dirty="0">
                <a:solidFill>
                  <a:srgbClr val="B42318"/>
                </a:solidFill>
                <a:latin typeface="Meiryo" pitchFamily="34" charset="0"/>
                <a:ea typeface="Meiryo" pitchFamily="34" charset="-122"/>
                <a:cs typeface="Meiryo" pitchFamily="34" charset="-120"/>
              </a:rPr>
              <a:t>何が問題か</a:t>
            </a:r>
            <a:endParaRPr lang="en-US" sz="1250" dirty="0"/>
          </a:p>
        </p:txBody>
      </p:sp>
      <p:sp>
        <p:nvSpPr>
          <p:cNvPr id="12" name="Text 9"/>
          <p:cNvSpPr/>
          <p:nvPr/>
        </p:nvSpPr>
        <p:spPr>
          <a:xfrm>
            <a:off x="5897880" y="1755648"/>
            <a:ext cx="2651760" cy="960120"/>
          </a:xfrm>
          <a:prstGeom prst="rect">
            <a:avLst/>
          </a:prstGeom>
          <a:noFill/>
          <a:ln/>
        </p:spPr>
        <p:txBody>
          <a:bodyPr wrap="square" lIns="0" tIns="0" rIns="0" bIns="0" rtlCol="0" anchor="t"/>
          <a:lstStyle/>
          <a:p>
            <a:pPr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相手方の締結権限が不確実</a:t>
            </a:r>
            <a:endParaRPr lang="en-US" sz="1150" dirty="0"/>
          </a:p>
          <a:p>
            <a:pPr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表見代理・無権代理の論点</a:t>
            </a:r>
            <a:endParaRPr lang="en-US" sz="1150" dirty="0"/>
          </a:p>
        </p:txBody>
      </p:sp>
      <p:sp>
        <p:nvSpPr>
          <p:cNvPr id="13" name="Shape 10"/>
          <p:cNvSpPr/>
          <p:nvPr/>
        </p:nvSpPr>
        <p:spPr>
          <a:xfrm>
            <a:off x="5715000" y="2907792"/>
            <a:ext cx="2971800" cy="1435608"/>
          </a:xfrm>
          <a:prstGeom prst="roundRect">
            <a:avLst>
              <a:gd name="adj" fmla="val 5096"/>
            </a:avLst>
          </a:prstGeom>
          <a:solidFill>
            <a:srgbClr val="E8F0EB"/>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14" name="Text 11"/>
          <p:cNvSpPr/>
          <p:nvPr/>
        </p:nvSpPr>
        <p:spPr>
          <a:xfrm>
            <a:off x="5897880" y="3026664"/>
            <a:ext cx="2651760" cy="292608"/>
          </a:xfrm>
          <a:prstGeom prst="rect">
            <a:avLst/>
          </a:prstGeom>
          <a:noFill/>
          <a:ln/>
        </p:spPr>
        <p:txBody>
          <a:bodyPr wrap="square" lIns="0" tIns="0" rIns="0" bIns="0" rtlCol="0" anchor="ctr"/>
          <a:lstStyle/>
          <a:p>
            <a:pPr indent="0" marL="0">
              <a:buNone/>
            </a:pPr>
            <a:r>
              <a:rPr lang="en-US" sz="1250" b="1" dirty="0">
                <a:solidFill>
                  <a:srgbClr val="2F6B4F"/>
                </a:solidFill>
                <a:latin typeface="Meiryo" pitchFamily="34" charset="0"/>
                <a:ea typeface="Meiryo" pitchFamily="34" charset="-122"/>
                <a:cs typeface="Meiryo" pitchFamily="34" charset="-120"/>
              </a:rPr>
              <a:t>確認・初動</a:t>
            </a:r>
            <a:endParaRPr lang="en-US" sz="1250" dirty="0"/>
          </a:p>
        </p:txBody>
      </p:sp>
      <p:sp>
        <p:nvSpPr>
          <p:cNvPr id="15" name="Text 12"/>
          <p:cNvSpPr/>
          <p:nvPr/>
        </p:nvSpPr>
        <p:spPr>
          <a:xfrm>
            <a:off x="5897880" y="3337560"/>
            <a:ext cx="2651760" cy="960120"/>
          </a:xfrm>
          <a:prstGeom prst="rect">
            <a:avLst/>
          </a:prstGeom>
          <a:noFill/>
          <a:ln/>
        </p:spPr>
        <p:txBody>
          <a:bodyPr wrap="square" lIns="0" tIns="0" rIns="0" bIns="0" rtlCol="0" anchor="t"/>
          <a:lstStyle/>
          <a:p>
            <a:pPr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代表者か・委任の有無を確認</a:t>
            </a:r>
            <a:endParaRPr lang="en-US" sz="1150" dirty="0"/>
          </a:p>
          <a:p>
            <a:pPr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登記事項・委任状を確認</a:t>
            </a:r>
            <a:endParaRPr lang="en-US" sz="1150" dirty="0"/>
          </a:p>
          <a:p>
            <a:pPr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疑義は法務へ</a:t>
            </a:r>
            <a:endParaRPr lang="en-US" sz="1150" dirty="0"/>
          </a:p>
        </p:txBody>
      </p:sp>
      <p:sp>
        <p:nvSpPr>
          <p:cNvPr id="16" name="Text 13"/>
          <p:cNvSpPr/>
          <p:nvPr/>
        </p:nvSpPr>
        <p:spPr>
          <a:xfrm>
            <a:off x="457200" y="4828032"/>
            <a:ext cx="2743200" cy="274320"/>
          </a:xfrm>
          <a:prstGeom prst="rect">
            <a:avLst/>
          </a:prstGeom>
          <a:noFill/>
          <a:ln/>
        </p:spPr>
        <p:txBody>
          <a:bodyPr wrap="square"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17" name="Text 14"/>
          <p:cNvSpPr/>
          <p:nvPr/>
        </p:nvSpPr>
        <p:spPr>
          <a:xfrm>
            <a:off x="5029200" y="4828032"/>
            <a:ext cx="3657600" cy="274320"/>
          </a:xfrm>
          <a:prstGeom prst="rect">
            <a:avLst/>
          </a:prstGeom>
          <a:noFill/>
          <a:ln/>
        </p:spPr>
        <p:txBody>
          <a:bodyPr wrap="square" rtlCol="0" anchor="ctr"/>
          <a:lstStyle/>
          <a:p>
            <a:pPr algn="r" indent="0" marL="0">
              <a:buNone/>
            </a:pPr>
            <a:r>
              <a:rPr lang="en-US" sz="900" dirty="0">
                <a:solidFill>
                  <a:srgbClr val="8A98A4"/>
                </a:solidFill>
                <a:latin typeface="Meiryo" pitchFamily="34" charset="0"/>
                <a:ea typeface="Meiryo" pitchFamily="34" charset="-122"/>
                <a:cs typeface="Meiryo" pitchFamily="34" charset="-120"/>
              </a:rPr>
              <a:t>法務・総務のための社内研修資料20選　第19回　｜　29</a:t>
            </a:r>
            <a:endParaRPr lang="en-US" sz="9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CASE STUDY 4</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ctr"/>
          <a:lstStyle/>
          <a:p>
            <a:pPr indent="0" marL="0">
              <a:buNone/>
            </a:pPr>
            <a:r>
              <a:rPr lang="en-US" sz="2700" b="1" dirty="0">
                <a:solidFill>
                  <a:srgbClr val="16314F"/>
                </a:solidFill>
                <a:latin typeface="Meiryo" pitchFamily="34" charset="0"/>
                <a:ea typeface="Meiryo" pitchFamily="34" charset="-122"/>
                <a:cs typeface="Meiryo" pitchFamily="34" charset="-120"/>
              </a:rPr>
              <a:t>角印だけで契約を進める</a:t>
            </a:r>
            <a:endParaRPr lang="en-US" sz="2700" dirty="0"/>
          </a:p>
        </p:txBody>
      </p:sp>
      <p:sp>
        <p:nvSpPr>
          <p:cNvPr id="4" name="Shape 2"/>
          <p:cNvSpPr/>
          <p:nvPr/>
        </p:nvSpPr>
        <p:spPr>
          <a:xfrm>
            <a:off x="457200" y="1325880"/>
            <a:ext cx="5074920" cy="3017520"/>
          </a:xfrm>
          <a:prstGeom prst="roundRect">
            <a:avLst>
              <a:gd name="adj" fmla="val 2424"/>
            </a:avLst>
          </a:prstGeom>
          <a:solidFill>
            <a:srgbClr val="F6EFD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5" name="Shape 3"/>
          <p:cNvSpPr/>
          <p:nvPr/>
        </p:nvSpPr>
        <p:spPr>
          <a:xfrm>
            <a:off x="713232" y="1554480"/>
            <a:ext cx="548640" cy="548640"/>
          </a:xfrm>
          <a:prstGeom prst="ellipse">
            <a:avLst/>
          </a:prstGeom>
          <a:solidFill>
            <a:srgbClr val="B58A3A"/>
          </a:solidFill>
          <a:ln/>
        </p:spPr>
      </p:sp>
      <p:pic>
        <p:nvPicPr>
          <p:cNvPr id="6" name="Image 0" descr="preencoded.png">    </p:cNvPr>
          <p:cNvPicPr>
            <a:picLocks noChangeAspect="1"/>
          </p:cNvPicPr>
          <p:nvPr/>
        </p:nvPicPr>
        <p:blipFill>
          <a:blip r:embed="rId1"/>
          <a:stretch>
            <a:fillRect/>
          </a:stretch>
        </p:blipFill>
        <p:spPr>
          <a:xfrm>
            <a:off x="855878" y="1697126"/>
            <a:ext cx="263347" cy="263347"/>
          </a:xfrm>
          <a:prstGeom prst="rect">
            <a:avLst/>
          </a:prstGeom>
        </p:spPr>
      </p:pic>
      <p:sp>
        <p:nvSpPr>
          <p:cNvPr id="7" name="Text 4"/>
          <p:cNvSpPr/>
          <p:nvPr/>
        </p:nvSpPr>
        <p:spPr>
          <a:xfrm>
            <a:off x="1417320" y="1591056"/>
            <a:ext cx="3931920" cy="365760"/>
          </a:xfrm>
          <a:prstGeom prst="rect">
            <a:avLst/>
          </a:prstGeom>
          <a:noFill/>
          <a:ln/>
        </p:spPr>
        <p:txBody>
          <a:bodyPr wrap="square" lIns="0" tIns="0" rIns="0" bIns="0" rtlCol="0" anchor="ctr"/>
          <a:lstStyle/>
          <a:p>
            <a:pPr indent="0" marL="0">
              <a:buNone/>
            </a:pPr>
            <a:r>
              <a:rPr lang="en-US" sz="1400" b="1" dirty="0">
                <a:solidFill>
                  <a:srgbClr val="B58A3A"/>
                </a:solidFill>
                <a:latin typeface="Meiryo" pitchFamily="34" charset="0"/>
                <a:ea typeface="Meiryo" pitchFamily="34" charset="-122"/>
                <a:cs typeface="Meiryo" pitchFamily="34" charset="-120"/>
              </a:rPr>
              <a:t>場面</a:t>
            </a:r>
            <a:endParaRPr lang="en-US" sz="1400" dirty="0"/>
          </a:p>
        </p:txBody>
      </p:sp>
      <p:sp>
        <p:nvSpPr>
          <p:cNvPr id="8" name="Text 5"/>
          <p:cNvSpPr/>
          <p:nvPr/>
        </p:nvSpPr>
        <p:spPr>
          <a:xfrm>
            <a:off x="713232" y="2121408"/>
            <a:ext cx="4617720" cy="868680"/>
          </a:xfrm>
          <a:prstGeom prst="rect">
            <a:avLst/>
          </a:prstGeom>
          <a:noFill/>
          <a:ln/>
        </p:spPr>
        <p:txBody>
          <a:bodyPr wrap="square" lIns="0" tIns="0" rIns="0" bIns="0" rtlCol="0" anchor="t"/>
          <a:lstStyle/>
          <a:p>
            <a:pPr indent="0" marL="0">
              <a:buNone/>
            </a:pPr>
            <a:r>
              <a:rPr lang="en-US" sz="1350" dirty="0">
                <a:solidFill>
                  <a:srgbClr val="263238"/>
                </a:solidFill>
                <a:latin typeface="Meiryo" pitchFamily="34" charset="0"/>
                <a:ea typeface="Meiryo" pitchFamily="34" charset="-122"/>
                <a:cs typeface="Meiryo" pitchFamily="34" charset="-120"/>
              </a:rPr>
              <a:t>代表者名の記載がない契約書に、会社の角印だけが押されて返ってきた。担当者は「社印があるので問題ない」と考えている。</a:t>
            </a:r>
            <a:endParaRPr lang="en-US" sz="1350" dirty="0"/>
          </a:p>
        </p:txBody>
      </p:sp>
      <p:sp>
        <p:nvSpPr>
          <p:cNvPr id="9" name="Text 6"/>
          <p:cNvSpPr/>
          <p:nvPr/>
        </p:nvSpPr>
        <p:spPr>
          <a:xfrm>
            <a:off x="713232" y="3017520"/>
            <a:ext cx="4617720" cy="1234440"/>
          </a:xfrm>
          <a:prstGeom prst="rect">
            <a:avLst/>
          </a:prstGeom>
          <a:noFill/>
          <a:ln/>
        </p:spPr>
        <p:txBody>
          <a:bodyPr wrap="square" lIns="0" tIns="0" rIns="0" bIns="0" rtlCol="0" anchor="t"/>
          <a:lstStyle/>
          <a:p>
            <a:pPr marL="177800" indent="-177800">
              <a:lnSpc>
                <a:spcPct val="104000"/>
              </a:lnSpc>
              <a:spcAft>
                <a:spcPts val="500"/>
              </a:spcAft>
              <a:buSzPct val="100000"/>
              <a:buChar char="•"/>
            </a:pPr>
            <a:r>
              <a:rPr lang="en-US" sz="1200" dirty="0">
                <a:solidFill>
                  <a:srgbClr val="263238"/>
                </a:solidFill>
                <a:latin typeface="Meiryo" pitchFamily="34" charset="0"/>
                <a:ea typeface="Meiryo" pitchFamily="34" charset="-122"/>
                <a:cs typeface="Meiryo" pitchFamily="34" charset="-120"/>
              </a:rPr>
              <a:t>代表者名の記載なし</a:t>
            </a:r>
            <a:endParaRPr lang="en-US" sz="1200" dirty="0"/>
          </a:p>
          <a:p>
            <a:pPr marL="177800" indent="-177800">
              <a:lnSpc>
                <a:spcPct val="104000"/>
              </a:lnSpc>
              <a:spcAft>
                <a:spcPts val="500"/>
              </a:spcAft>
              <a:buSzPct val="100000"/>
              <a:buChar char="•"/>
            </a:pPr>
            <a:r>
              <a:rPr lang="en-US" sz="1200" dirty="0">
                <a:solidFill>
                  <a:srgbClr val="263238"/>
                </a:solidFill>
                <a:latin typeface="Meiryo" pitchFamily="34" charset="0"/>
                <a:ea typeface="Meiryo" pitchFamily="34" charset="-122"/>
                <a:cs typeface="Meiryo" pitchFamily="34" charset="-120"/>
              </a:rPr>
              <a:t>角印のみ</a:t>
            </a:r>
            <a:endParaRPr lang="en-US" sz="1200" dirty="0"/>
          </a:p>
          <a:p>
            <a:pPr marL="177800" indent="-177800">
              <a:lnSpc>
                <a:spcPct val="104000"/>
              </a:lnSpc>
              <a:spcAft>
                <a:spcPts val="500"/>
              </a:spcAft>
              <a:buSzPct val="100000"/>
              <a:buChar char="•"/>
            </a:pPr>
            <a:r>
              <a:rPr lang="en-US" sz="1200" dirty="0">
                <a:solidFill>
                  <a:srgbClr val="263238"/>
                </a:solidFill>
                <a:latin typeface="Meiryo" pitchFamily="34" charset="0"/>
                <a:ea typeface="Meiryo" pitchFamily="34" charset="-122"/>
                <a:cs typeface="Meiryo" pitchFamily="34" charset="-120"/>
              </a:rPr>
              <a:t>押印者・権限が不明</a:t>
            </a:r>
            <a:endParaRPr lang="en-US" sz="1200" dirty="0"/>
          </a:p>
        </p:txBody>
      </p:sp>
      <p:sp>
        <p:nvSpPr>
          <p:cNvPr id="10" name="Shape 7"/>
          <p:cNvSpPr/>
          <p:nvPr/>
        </p:nvSpPr>
        <p:spPr>
          <a:xfrm>
            <a:off x="5715000" y="1325880"/>
            <a:ext cx="2971800" cy="1417320"/>
          </a:xfrm>
          <a:prstGeom prst="roundRect">
            <a:avLst>
              <a:gd name="adj" fmla="val 5161"/>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11" name="Text 8"/>
          <p:cNvSpPr/>
          <p:nvPr/>
        </p:nvSpPr>
        <p:spPr>
          <a:xfrm>
            <a:off x="5897880" y="1444752"/>
            <a:ext cx="2651760" cy="292608"/>
          </a:xfrm>
          <a:prstGeom prst="rect">
            <a:avLst/>
          </a:prstGeom>
          <a:noFill/>
          <a:ln/>
        </p:spPr>
        <p:txBody>
          <a:bodyPr wrap="square" lIns="0" tIns="0" rIns="0" bIns="0" rtlCol="0" anchor="ctr"/>
          <a:lstStyle/>
          <a:p>
            <a:pPr indent="0" marL="0">
              <a:buNone/>
            </a:pPr>
            <a:r>
              <a:rPr lang="en-US" sz="1250" b="1" dirty="0">
                <a:solidFill>
                  <a:srgbClr val="B42318"/>
                </a:solidFill>
                <a:latin typeface="Meiryo" pitchFamily="34" charset="0"/>
                <a:ea typeface="Meiryo" pitchFamily="34" charset="-122"/>
                <a:cs typeface="Meiryo" pitchFamily="34" charset="-120"/>
              </a:rPr>
              <a:t>何が問題か</a:t>
            </a:r>
            <a:endParaRPr lang="en-US" sz="1250" dirty="0"/>
          </a:p>
        </p:txBody>
      </p:sp>
      <p:sp>
        <p:nvSpPr>
          <p:cNvPr id="12" name="Text 9"/>
          <p:cNvSpPr/>
          <p:nvPr/>
        </p:nvSpPr>
        <p:spPr>
          <a:xfrm>
            <a:off x="5897880" y="1755648"/>
            <a:ext cx="2651760" cy="960120"/>
          </a:xfrm>
          <a:prstGeom prst="rect">
            <a:avLst/>
          </a:prstGeom>
          <a:noFill/>
          <a:ln/>
        </p:spPr>
        <p:txBody>
          <a:bodyPr wrap="square" lIns="0" tIns="0" rIns="0" bIns="0" rtlCol="0" anchor="t"/>
          <a:lstStyle/>
          <a:p>
            <a:pPr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権限確認として不十分な場合</a:t>
            </a:r>
            <a:endParaRPr lang="en-US" sz="1150" dirty="0"/>
          </a:p>
          <a:p>
            <a:pPr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押印＝有効とは限らない</a:t>
            </a:r>
            <a:endParaRPr lang="en-US" sz="1150" dirty="0"/>
          </a:p>
        </p:txBody>
      </p:sp>
      <p:sp>
        <p:nvSpPr>
          <p:cNvPr id="13" name="Shape 10"/>
          <p:cNvSpPr/>
          <p:nvPr/>
        </p:nvSpPr>
        <p:spPr>
          <a:xfrm>
            <a:off x="5715000" y="2907792"/>
            <a:ext cx="2971800" cy="1435608"/>
          </a:xfrm>
          <a:prstGeom prst="roundRect">
            <a:avLst>
              <a:gd name="adj" fmla="val 5096"/>
            </a:avLst>
          </a:prstGeom>
          <a:solidFill>
            <a:srgbClr val="E8F0EB"/>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14" name="Text 11"/>
          <p:cNvSpPr/>
          <p:nvPr/>
        </p:nvSpPr>
        <p:spPr>
          <a:xfrm>
            <a:off x="5897880" y="3026664"/>
            <a:ext cx="2651760" cy="292608"/>
          </a:xfrm>
          <a:prstGeom prst="rect">
            <a:avLst/>
          </a:prstGeom>
          <a:noFill/>
          <a:ln/>
        </p:spPr>
        <p:txBody>
          <a:bodyPr wrap="square" lIns="0" tIns="0" rIns="0" bIns="0" rtlCol="0" anchor="ctr"/>
          <a:lstStyle/>
          <a:p>
            <a:pPr indent="0" marL="0">
              <a:buNone/>
            </a:pPr>
            <a:r>
              <a:rPr lang="en-US" sz="1250" b="1" dirty="0">
                <a:solidFill>
                  <a:srgbClr val="2F6B4F"/>
                </a:solidFill>
                <a:latin typeface="Meiryo" pitchFamily="34" charset="0"/>
                <a:ea typeface="Meiryo" pitchFamily="34" charset="-122"/>
                <a:cs typeface="Meiryo" pitchFamily="34" charset="-120"/>
              </a:rPr>
              <a:t>確認・初動</a:t>
            </a:r>
            <a:endParaRPr lang="en-US" sz="1250" dirty="0"/>
          </a:p>
        </p:txBody>
      </p:sp>
      <p:sp>
        <p:nvSpPr>
          <p:cNvPr id="15" name="Text 12"/>
          <p:cNvSpPr/>
          <p:nvPr/>
        </p:nvSpPr>
        <p:spPr>
          <a:xfrm>
            <a:off x="5897880" y="3337560"/>
            <a:ext cx="2651760" cy="960120"/>
          </a:xfrm>
          <a:prstGeom prst="rect">
            <a:avLst/>
          </a:prstGeom>
          <a:noFill/>
          <a:ln/>
        </p:spPr>
        <p:txBody>
          <a:bodyPr wrap="square" lIns="0" tIns="0" rIns="0" bIns="0" rtlCol="0" anchor="t"/>
          <a:lstStyle/>
          <a:p>
            <a:pPr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代表者名・押印者・権限を確認</a:t>
            </a:r>
            <a:endParaRPr lang="en-US" sz="1150" dirty="0"/>
          </a:p>
          <a:p>
            <a:pPr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重要契約なら印鑑証明等を検討</a:t>
            </a:r>
            <a:endParaRPr lang="en-US" sz="1150" dirty="0"/>
          </a:p>
          <a:p>
            <a:pPr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必要に応じ追加確認</a:t>
            </a:r>
            <a:endParaRPr lang="en-US" sz="1150" dirty="0"/>
          </a:p>
        </p:txBody>
      </p:sp>
      <p:sp>
        <p:nvSpPr>
          <p:cNvPr id="16" name="Text 13"/>
          <p:cNvSpPr/>
          <p:nvPr/>
        </p:nvSpPr>
        <p:spPr>
          <a:xfrm>
            <a:off x="457200" y="4828032"/>
            <a:ext cx="2743200" cy="274320"/>
          </a:xfrm>
          <a:prstGeom prst="rect">
            <a:avLst/>
          </a:prstGeom>
          <a:noFill/>
          <a:ln/>
        </p:spPr>
        <p:txBody>
          <a:bodyPr wrap="square"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17" name="Text 14"/>
          <p:cNvSpPr/>
          <p:nvPr/>
        </p:nvSpPr>
        <p:spPr>
          <a:xfrm>
            <a:off x="5029200" y="4828032"/>
            <a:ext cx="3657600" cy="274320"/>
          </a:xfrm>
          <a:prstGeom prst="rect">
            <a:avLst/>
          </a:prstGeom>
          <a:noFill/>
          <a:ln/>
        </p:spPr>
        <p:txBody>
          <a:bodyPr wrap="square" rtlCol="0" anchor="ctr"/>
          <a:lstStyle/>
          <a:p>
            <a:pPr algn="r" indent="0" marL="0">
              <a:buNone/>
            </a:pPr>
            <a:r>
              <a:rPr lang="en-US" sz="900" dirty="0">
                <a:solidFill>
                  <a:srgbClr val="8A98A4"/>
                </a:solidFill>
                <a:latin typeface="Meiryo" pitchFamily="34" charset="0"/>
                <a:ea typeface="Meiryo" pitchFamily="34" charset="-122"/>
                <a:cs typeface="Meiryo" pitchFamily="34" charset="-120"/>
              </a:rPr>
              <a:t>法務・総務のための社内研修資料20選　第19回　｜　30</a:t>
            </a:r>
            <a:endParaRPr lang="en-US" sz="9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CASE STUDY 5</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ctr"/>
          <a:lstStyle/>
          <a:p>
            <a:pPr indent="0" marL="0">
              <a:buNone/>
            </a:pPr>
            <a:r>
              <a:rPr lang="en-US" sz="2700" b="1" dirty="0">
                <a:solidFill>
                  <a:srgbClr val="16314F"/>
                </a:solidFill>
                <a:latin typeface="Meiryo" pitchFamily="34" charset="0"/>
                <a:ea typeface="Meiryo" pitchFamily="34" charset="-122"/>
                <a:cs typeface="Meiryo" pitchFamily="34" charset="-120"/>
              </a:rPr>
              <a:t>電子契約の署名者と承認者が違う</a:t>
            </a:r>
            <a:endParaRPr lang="en-US" sz="2700" dirty="0"/>
          </a:p>
        </p:txBody>
      </p:sp>
      <p:sp>
        <p:nvSpPr>
          <p:cNvPr id="4" name="Shape 2"/>
          <p:cNvSpPr/>
          <p:nvPr/>
        </p:nvSpPr>
        <p:spPr>
          <a:xfrm>
            <a:off x="457200" y="1325880"/>
            <a:ext cx="5074920" cy="3017520"/>
          </a:xfrm>
          <a:prstGeom prst="roundRect">
            <a:avLst>
              <a:gd name="adj" fmla="val 2424"/>
            </a:avLst>
          </a:prstGeom>
          <a:solidFill>
            <a:srgbClr val="E5F1F0"/>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5" name="Shape 3"/>
          <p:cNvSpPr/>
          <p:nvPr/>
        </p:nvSpPr>
        <p:spPr>
          <a:xfrm>
            <a:off x="713232" y="1554480"/>
            <a:ext cx="548640" cy="548640"/>
          </a:xfrm>
          <a:prstGeom prst="ellipse">
            <a:avLst/>
          </a:prstGeom>
          <a:solidFill>
            <a:srgbClr val="237A75"/>
          </a:solidFill>
          <a:ln/>
        </p:spPr>
      </p:sp>
      <p:pic>
        <p:nvPicPr>
          <p:cNvPr id="6" name="Image 0" descr="preencoded.png">    </p:cNvPr>
          <p:cNvPicPr>
            <a:picLocks noChangeAspect="1"/>
          </p:cNvPicPr>
          <p:nvPr/>
        </p:nvPicPr>
        <p:blipFill>
          <a:blip r:embed="rId1"/>
          <a:stretch>
            <a:fillRect/>
          </a:stretch>
        </p:blipFill>
        <p:spPr>
          <a:xfrm>
            <a:off x="855878" y="1697126"/>
            <a:ext cx="263347" cy="263347"/>
          </a:xfrm>
          <a:prstGeom prst="rect">
            <a:avLst/>
          </a:prstGeom>
        </p:spPr>
      </p:pic>
      <p:sp>
        <p:nvSpPr>
          <p:cNvPr id="7" name="Text 4"/>
          <p:cNvSpPr/>
          <p:nvPr/>
        </p:nvSpPr>
        <p:spPr>
          <a:xfrm>
            <a:off x="1417320" y="1591056"/>
            <a:ext cx="3931920" cy="365760"/>
          </a:xfrm>
          <a:prstGeom prst="rect">
            <a:avLst/>
          </a:prstGeom>
          <a:noFill/>
          <a:ln/>
        </p:spPr>
        <p:txBody>
          <a:bodyPr wrap="square" lIns="0" tIns="0" rIns="0" bIns="0" rtlCol="0" anchor="ctr"/>
          <a:lstStyle/>
          <a:p>
            <a:pPr indent="0" marL="0">
              <a:buNone/>
            </a:pPr>
            <a:r>
              <a:rPr lang="en-US" sz="1400" b="1" dirty="0">
                <a:solidFill>
                  <a:srgbClr val="237A75"/>
                </a:solidFill>
                <a:latin typeface="Meiryo" pitchFamily="34" charset="0"/>
                <a:ea typeface="Meiryo" pitchFamily="34" charset="-122"/>
                <a:cs typeface="Meiryo" pitchFamily="34" charset="-120"/>
              </a:rPr>
              <a:t>場面</a:t>
            </a:r>
            <a:endParaRPr lang="en-US" sz="1400" dirty="0"/>
          </a:p>
        </p:txBody>
      </p:sp>
      <p:sp>
        <p:nvSpPr>
          <p:cNvPr id="8" name="Text 5"/>
          <p:cNvSpPr/>
          <p:nvPr/>
        </p:nvSpPr>
        <p:spPr>
          <a:xfrm>
            <a:off x="713232" y="2121408"/>
            <a:ext cx="4617720" cy="868680"/>
          </a:xfrm>
          <a:prstGeom prst="rect">
            <a:avLst/>
          </a:prstGeom>
          <a:noFill/>
          <a:ln/>
        </p:spPr>
        <p:txBody>
          <a:bodyPr wrap="square" lIns="0" tIns="0" rIns="0" bIns="0" rtlCol="0" anchor="t"/>
          <a:lstStyle/>
          <a:p>
            <a:pPr indent="0" marL="0">
              <a:buNone/>
            </a:pPr>
            <a:r>
              <a:rPr lang="en-US" sz="1350" dirty="0">
                <a:solidFill>
                  <a:srgbClr val="263238"/>
                </a:solidFill>
                <a:latin typeface="Meiryo" pitchFamily="34" charset="0"/>
                <a:ea typeface="Meiryo" pitchFamily="34" charset="-122"/>
                <a:cs typeface="Meiryo" pitchFamily="34" charset="-120"/>
              </a:rPr>
              <a:t>電子契約サービスで締結依頼が到着。相手方の社内承認者は部長だが、実際に電子署名したメールアドレスは別の担当者。監査ログも未確認。</a:t>
            </a:r>
            <a:endParaRPr lang="en-US" sz="1350" dirty="0"/>
          </a:p>
        </p:txBody>
      </p:sp>
      <p:sp>
        <p:nvSpPr>
          <p:cNvPr id="9" name="Text 6"/>
          <p:cNvSpPr/>
          <p:nvPr/>
        </p:nvSpPr>
        <p:spPr>
          <a:xfrm>
            <a:off x="713232" y="3017520"/>
            <a:ext cx="4617720" cy="1234440"/>
          </a:xfrm>
          <a:prstGeom prst="rect">
            <a:avLst/>
          </a:prstGeom>
          <a:noFill/>
          <a:ln/>
        </p:spPr>
        <p:txBody>
          <a:bodyPr wrap="square" lIns="0" tIns="0" rIns="0" bIns="0" rtlCol="0" anchor="t"/>
          <a:lstStyle/>
          <a:p>
            <a:pPr marL="177800" indent="-177800">
              <a:lnSpc>
                <a:spcPct val="104000"/>
              </a:lnSpc>
              <a:spcAft>
                <a:spcPts val="500"/>
              </a:spcAft>
              <a:buSzPct val="100000"/>
              <a:buChar char="•"/>
            </a:pPr>
            <a:r>
              <a:rPr lang="en-US" sz="1200" dirty="0">
                <a:solidFill>
                  <a:srgbClr val="263238"/>
                </a:solidFill>
                <a:latin typeface="Meiryo" pitchFamily="34" charset="0"/>
                <a:ea typeface="Meiryo" pitchFamily="34" charset="-122"/>
                <a:cs typeface="Meiryo" pitchFamily="34" charset="-120"/>
              </a:rPr>
              <a:t>署名者≠承認者</a:t>
            </a:r>
            <a:endParaRPr lang="en-US" sz="1200" dirty="0"/>
          </a:p>
          <a:p>
            <a:pPr marL="177800" indent="-177800">
              <a:lnSpc>
                <a:spcPct val="104000"/>
              </a:lnSpc>
              <a:spcAft>
                <a:spcPts val="500"/>
              </a:spcAft>
              <a:buSzPct val="100000"/>
              <a:buChar char="•"/>
            </a:pPr>
            <a:r>
              <a:rPr lang="en-US" sz="1200" dirty="0">
                <a:solidFill>
                  <a:srgbClr val="263238"/>
                </a:solidFill>
                <a:latin typeface="Meiryo" pitchFamily="34" charset="0"/>
                <a:ea typeface="Meiryo" pitchFamily="34" charset="-122"/>
                <a:cs typeface="Meiryo" pitchFamily="34" charset="-120"/>
              </a:rPr>
              <a:t>メールアドレスが別人</a:t>
            </a:r>
            <a:endParaRPr lang="en-US" sz="1200" dirty="0"/>
          </a:p>
          <a:p>
            <a:pPr marL="177800" indent="-177800">
              <a:lnSpc>
                <a:spcPct val="104000"/>
              </a:lnSpc>
              <a:spcAft>
                <a:spcPts val="500"/>
              </a:spcAft>
              <a:buSzPct val="100000"/>
              <a:buChar char="•"/>
            </a:pPr>
            <a:r>
              <a:rPr lang="en-US" sz="1200" dirty="0">
                <a:solidFill>
                  <a:srgbClr val="263238"/>
                </a:solidFill>
                <a:latin typeface="Meiryo" pitchFamily="34" charset="0"/>
                <a:ea typeface="Meiryo" pitchFamily="34" charset="-122"/>
                <a:cs typeface="Meiryo" pitchFamily="34" charset="-120"/>
              </a:rPr>
              <a:t>監査ログ未確認</a:t>
            </a:r>
            <a:endParaRPr lang="en-US" sz="1200" dirty="0"/>
          </a:p>
        </p:txBody>
      </p:sp>
      <p:sp>
        <p:nvSpPr>
          <p:cNvPr id="10" name="Shape 7"/>
          <p:cNvSpPr/>
          <p:nvPr/>
        </p:nvSpPr>
        <p:spPr>
          <a:xfrm>
            <a:off x="5715000" y="1325880"/>
            <a:ext cx="2971800" cy="1417320"/>
          </a:xfrm>
          <a:prstGeom prst="roundRect">
            <a:avLst>
              <a:gd name="adj" fmla="val 5161"/>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11" name="Text 8"/>
          <p:cNvSpPr/>
          <p:nvPr/>
        </p:nvSpPr>
        <p:spPr>
          <a:xfrm>
            <a:off x="5897880" y="1444752"/>
            <a:ext cx="2651760" cy="292608"/>
          </a:xfrm>
          <a:prstGeom prst="rect">
            <a:avLst/>
          </a:prstGeom>
          <a:noFill/>
          <a:ln/>
        </p:spPr>
        <p:txBody>
          <a:bodyPr wrap="square" lIns="0" tIns="0" rIns="0" bIns="0" rtlCol="0" anchor="ctr"/>
          <a:lstStyle/>
          <a:p>
            <a:pPr indent="0" marL="0">
              <a:buNone/>
            </a:pPr>
            <a:r>
              <a:rPr lang="en-US" sz="1250" b="1" dirty="0">
                <a:solidFill>
                  <a:srgbClr val="B42318"/>
                </a:solidFill>
                <a:latin typeface="Meiryo" pitchFamily="34" charset="0"/>
                <a:ea typeface="Meiryo" pitchFamily="34" charset="-122"/>
                <a:cs typeface="Meiryo" pitchFamily="34" charset="-120"/>
              </a:rPr>
              <a:t>何が問題か</a:t>
            </a:r>
            <a:endParaRPr lang="en-US" sz="1250" dirty="0"/>
          </a:p>
        </p:txBody>
      </p:sp>
      <p:sp>
        <p:nvSpPr>
          <p:cNvPr id="12" name="Text 9"/>
          <p:cNvSpPr/>
          <p:nvPr/>
        </p:nvSpPr>
        <p:spPr>
          <a:xfrm>
            <a:off x="5897880" y="1755648"/>
            <a:ext cx="2651760" cy="960120"/>
          </a:xfrm>
          <a:prstGeom prst="rect">
            <a:avLst/>
          </a:prstGeom>
          <a:noFill/>
          <a:ln/>
        </p:spPr>
        <p:txBody>
          <a:bodyPr wrap="square" lIns="0" tIns="0" rIns="0" bIns="0" rtlCol="0" anchor="t"/>
          <a:lstStyle/>
          <a:p>
            <a:pPr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本人性・権限の確認不足</a:t>
            </a:r>
            <a:endParaRPr lang="en-US" sz="1150" dirty="0"/>
          </a:p>
          <a:p>
            <a:pPr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締結完了の裏づけが弱い</a:t>
            </a:r>
            <a:endParaRPr lang="en-US" sz="1150" dirty="0"/>
          </a:p>
        </p:txBody>
      </p:sp>
      <p:sp>
        <p:nvSpPr>
          <p:cNvPr id="13" name="Shape 10"/>
          <p:cNvSpPr/>
          <p:nvPr/>
        </p:nvSpPr>
        <p:spPr>
          <a:xfrm>
            <a:off x="5715000" y="2907792"/>
            <a:ext cx="2971800" cy="1435608"/>
          </a:xfrm>
          <a:prstGeom prst="roundRect">
            <a:avLst>
              <a:gd name="adj" fmla="val 5096"/>
            </a:avLst>
          </a:prstGeom>
          <a:solidFill>
            <a:srgbClr val="E8F0EB"/>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14" name="Text 11"/>
          <p:cNvSpPr/>
          <p:nvPr/>
        </p:nvSpPr>
        <p:spPr>
          <a:xfrm>
            <a:off x="5897880" y="3026664"/>
            <a:ext cx="2651760" cy="292608"/>
          </a:xfrm>
          <a:prstGeom prst="rect">
            <a:avLst/>
          </a:prstGeom>
          <a:noFill/>
          <a:ln/>
        </p:spPr>
        <p:txBody>
          <a:bodyPr wrap="square" lIns="0" tIns="0" rIns="0" bIns="0" rtlCol="0" anchor="ctr"/>
          <a:lstStyle/>
          <a:p>
            <a:pPr indent="0" marL="0">
              <a:buNone/>
            </a:pPr>
            <a:r>
              <a:rPr lang="en-US" sz="1250" b="1" dirty="0">
                <a:solidFill>
                  <a:srgbClr val="2F6B4F"/>
                </a:solidFill>
                <a:latin typeface="Meiryo" pitchFamily="34" charset="0"/>
                <a:ea typeface="Meiryo" pitchFamily="34" charset="-122"/>
                <a:cs typeface="Meiryo" pitchFamily="34" charset="-120"/>
              </a:rPr>
              <a:t>確認・初動</a:t>
            </a:r>
            <a:endParaRPr lang="en-US" sz="1250" dirty="0"/>
          </a:p>
        </p:txBody>
      </p:sp>
      <p:sp>
        <p:nvSpPr>
          <p:cNvPr id="15" name="Text 12"/>
          <p:cNvSpPr/>
          <p:nvPr/>
        </p:nvSpPr>
        <p:spPr>
          <a:xfrm>
            <a:off x="5897880" y="3337560"/>
            <a:ext cx="2651760" cy="960120"/>
          </a:xfrm>
          <a:prstGeom prst="rect">
            <a:avLst/>
          </a:prstGeom>
          <a:noFill/>
          <a:ln/>
        </p:spPr>
        <p:txBody>
          <a:bodyPr wrap="square" lIns="0" tIns="0" rIns="0" bIns="0" rtlCol="0" anchor="t"/>
          <a:lstStyle/>
          <a:p>
            <a:pPr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署名者本人・権限を確認</a:t>
            </a:r>
            <a:endParaRPr lang="en-US" sz="1150" dirty="0"/>
          </a:p>
          <a:p>
            <a:pPr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監査ログ・完了証明を確認</a:t>
            </a:r>
            <a:endParaRPr lang="en-US" sz="1150" dirty="0"/>
          </a:p>
          <a:p>
            <a:pPr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相手方の承認状況を確認</a:t>
            </a:r>
            <a:endParaRPr lang="en-US" sz="1150" dirty="0"/>
          </a:p>
        </p:txBody>
      </p:sp>
      <p:sp>
        <p:nvSpPr>
          <p:cNvPr id="16" name="Text 13"/>
          <p:cNvSpPr/>
          <p:nvPr/>
        </p:nvSpPr>
        <p:spPr>
          <a:xfrm>
            <a:off x="457200" y="4828032"/>
            <a:ext cx="2743200" cy="274320"/>
          </a:xfrm>
          <a:prstGeom prst="rect">
            <a:avLst/>
          </a:prstGeom>
          <a:noFill/>
          <a:ln/>
        </p:spPr>
        <p:txBody>
          <a:bodyPr wrap="square"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17" name="Text 14"/>
          <p:cNvSpPr/>
          <p:nvPr/>
        </p:nvSpPr>
        <p:spPr>
          <a:xfrm>
            <a:off x="5029200" y="4828032"/>
            <a:ext cx="3657600" cy="274320"/>
          </a:xfrm>
          <a:prstGeom prst="rect">
            <a:avLst/>
          </a:prstGeom>
          <a:noFill/>
          <a:ln/>
        </p:spPr>
        <p:txBody>
          <a:bodyPr wrap="square" rtlCol="0" anchor="ctr"/>
          <a:lstStyle/>
          <a:p>
            <a:pPr algn="r" indent="0" marL="0">
              <a:buNone/>
            </a:pPr>
            <a:r>
              <a:rPr lang="en-US" sz="900" dirty="0">
                <a:solidFill>
                  <a:srgbClr val="8A98A4"/>
                </a:solidFill>
                <a:latin typeface="Meiryo" pitchFamily="34" charset="0"/>
                <a:ea typeface="Meiryo" pitchFamily="34" charset="-122"/>
                <a:cs typeface="Meiryo" pitchFamily="34" charset="-120"/>
              </a:rPr>
              <a:t>法務・総務のための社内研修資料20選　第19回　｜　31</a:t>
            </a:r>
            <a:endParaRPr lang="en-US" sz="9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CASE STUDY 6</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ctr"/>
          <a:lstStyle/>
          <a:p>
            <a:pPr indent="0" marL="0">
              <a:buNone/>
            </a:pPr>
            <a:r>
              <a:rPr lang="en-US" sz="2700" b="1" dirty="0">
                <a:solidFill>
                  <a:srgbClr val="16314F"/>
                </a:solidFill>
                <a:latin typeface="Meiryo" pitchFamily="34" charset="0"/>
                <a:ea typeface="Meiryo" pitchFamily="34" charset="-122"/>
                <a:cs typeface="Meiryo" pitchFamily="34" charset="-120"/>
              </a:rPr>
              <a:t>自動更新の解約通知期限を見落とす</a:t>
            </a:r>
            <a:endParaRPr lang="en-US" sz="2700" dirty="0"/>
          </a:p>
        </p:txBody>
      </p:sp>
      <p:sp>
        <p:nvSpPr>
          <p:cNvPr id="4" name="Shape 2"/>
          <p:cNvSpPr/>
          <p:nvPr/>
        </p:nvSpPr>
        <p:spPr>
          <a:xfrm>
            <a:off x="457200" y="1325880"/>
            <a:ext cx="5074920" cy="3017520"/>
          </a:xfrm>
          <a:prstGeom prst="roundRect">
            <a:avLst>
              <a:gd name="adj" fmla="val 2424"/>
            </a:avLst>
          </a:prstGeom>
          <a:solidFill>
            <a:srgbClr val="E5F1F0"/>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5" name="Shape 3"/>
          <p:cNvSpPr/>
          <p:nvPr/>
        </p:nvSpPr>
        <p:spPr>
          <a:xfrm>
            <a:off x="713232" y="1554480"/>
            <a:ext cx="548640" cy="548640"/>
          </a:xfrm>
          <a:prstGeom prst="ellipse">
            <a:avLst/>
          </a:prstGeom>
          <a:solidFill>
            <a:srgbClr val="237A75"/>
          </a:solidFill>
          <a:ln/>
        </p:spPr>
      </p:sp>
      <p:pic>
        <p:nvPicPr>
          <p:cNvPr id="6" name="Image 0" descr="preencoded.png">    </p:cNvPr>
          <p:cNvPicPr>
            <a:picLocks noChangeAspect="1"/>
          </p:cNvPicPr>
          <p:nvPr/>
        </p:nvPicPr>
        <p:blipFill>
          <a:blip r:embed="rId1"/>
          <a:stretch>
            <a:fillRect/>
          </a:stretch>
        </p:blipFill>
        <p:spPr>
          <a:xfrm>
            <a:off x="855878" y="1697126"/>
            <a:ext cx="263347" cy="263347"/>
          </a:xfrm>
          <a:prstGeom prst="rect">
            <a:avLst/>
          </a:prstGeom>
        </p:spPr>
      </p:pic>
      <p:sp>
        <p:nvSpPr>
          <p:cNvPr id="7" name="Text 4"/>
          <p:cNvSpPr/>
          <p:nvPr/>
        </p:nvSpPr>
        <p:spPr>
          <a:xfrm>
            <a:off x="1417320" y="1591056"/>
            <a:ext cx="3931920" cy="365760"/>
          </a:xfrm>
          <a:prstGeom prst="rect">
            <a:avLst/>
          </a:prstGeom>
          <a:noFill/>
          <a:ln/>
        </p:spPr>
        <p:txBody>
          <a:bodyPr wrap="square" lIns="0" tIns="0" rIns="0" bIns="0" rtlCol="0" anchor="ctr"/>
          <a:lstStyle/>
          <a:p>
            <a:pPr indent="0" marL="0">
              <a:buNone/>
            </a:pPr>
            <a:r>
              <a:rPr lang="en-US" sz="1400" b="1" dirty="0">
                <a:solidFill>
                  <a:srgbClr val="237A75"/>
                </a:solidFill>
                <a:latin typeface="Meiryo" pitchFamily="34" charset="0"/>
                <a:ea typeface="Meiryo" pitchFamily="34" charset="-122"/>
                <a:cs typeface="Meiryo" pitchFamily="34" charset="-120"/>
              </a:rPr>
              <a:t>場面</a:t>
            </a:r>
            <a:endParaRPr lang="en-US" sz="1400" dirty="0"/>
          </a:p>
        </p:txBody>
      </p:sp>
      <p:sp>
        <p:nvSpPr>
          <p:cNvPr id="8" name="Text 5"/>
          <p:cNvSpPr/>
          <p:nvPr/>
        </p:nvSpPr>
        <p:spPr>
          <a:xfrm>
            <a:off x="713232" y="2121408"/>
            <a:ext cx="4617720" cy="868680"/>
          </a:xfrm>
          <a:prstGeom prst="rect">
            <a:avLst/>
          </a:prstGeom>
          <a:noFill/>
          <a:ln/>
        </p:spPr>
        <p:txBody>
          <a:bodyPr wrap="square" lIns="0" tIns="0" rIns="0" bIns="0" rtlCol="0" anchor="t"/>
          <a:lstStyle/>
          <a:p>
            <a:pPr indent="0" marL="0">
              <a:buNone/>
            </a:pPr>
            <a:r>
              <a:rPr lang="en-US" sz="1350" dirty="0">
                <a:solidFill>
                  <a:srgbClr val="263238"/>
                </a:solidFill>
                <a:latin typeface="Meiryo" pitchFamily="34" charset="0"/>
                <a:ea typeface="Meiryo" pitchFamily="34" charset="-122"/>
                <a:cs typeface="Meiryo" pitchFamily="34" charset="-120"/>
              </a:rPr>
              <a:t>1年契約のSaaS利用契約に自動更新条項。解約には満了60日前までの通知が必要だったが、担当者が期限を見落とし、さらに1年更新された。</a:t>
            </a:r>
            <a:endParaRPr lang="en-US" sz="1350" dirty="0"/>
          </a:p>
        </p:txBody>
      </p:sp>
      <p:sp>
        <p:nvSpPr>
          <p:cNvPr id="9" name="Text 6"/>
          <p:cNvSpPr/>
          <p:nvPr/>
        </p:nvSpPr>
        <p:spPr>
          <a:xfrm>
            <a:off x="713232" y="3017520"/>
            <a:ext cx="4617720" cy="1234440"/>
          </a:xfrm>
          <a:prstGeom prst="rect">
            <a:avLst/>
          </a:prstGeom>
          <a:noFill/>
          <a:ln/>
        </p:spPr>
        <p:txBody>
          <a:bodyPr wrap="square" lIns="0" tIns="0" rIns="0" bIns="0" rtlCol="0" anchor="t"/>
          <a:lstStyle/>
          <a:p>
            <a:pPr marL="177800" indent="-177800">
              <a:lnSpc>
                <a:spcPct val="104000"/>
              </a:lnSpc>
              <a:spcAft>
                <a:spcPts val="500"/>
              </a:spcAft>
              <a:buSzPct val="100000"/>
              <a:buChar char="•"/>
            </a:pPr>
            <a:r>
              <a:rPr lang="en-US" sz="1200" dirty="0">
                <a:solidFill>
                  <a:srgbClr val="263238"/>
                </a:solidFill>
                <a:latin typeface="Meiryo" pitchFamily="34" charset="0"/>
                <a:ea typeface="Meiryo" pitchFamily="34" charset="-122"/>
                <a:cs typeface="Meiryo" pitchFamily="34" charset="-120"/>
              </a:rPr>
              <a:t>自動更新条項あり</a:t>
            </a:r>
            <a:endParaRPr lang="en-US" sz="1200" dirty="0"/>
          </a:p>
          <a:p>
            <a:pPr marL="177800" indent="-177800">
              <a:lnSpc>
                <a:spcPct val="104000"/>
              </a:lnSpc>
              <a:spcAft>
                <a:spcPts val="500"/>
              </a:spcAft>
              <a:buSzPct val="100000"/>
              <a:buChar char="•"/>
            </a:pPr>
            <a:r>
              <a:rPr lang="en-US" sz="1200" dirty="0">
                <a:solidFill>
                  <a:srgbClr val="263238"/>
                </a:solidFill>
                <a:latin typeface="Meiryo" pitchFamily="34" charset="0"/>
                <a:ea typeface="Meiryo" pitchFamily="34" charset="-122"/>
                <a:cs typeface="Meiryo" pitchFamily="34" charset="-120"/>
              </a:rPr>
              <a:t>通知期限を失念</a:t>
            </a:r>
            <a:endParaRPr lang="en-US" sz="1200" dirty="0"/>
          </a:p>
          <a:p>
            <a:pPr marL="177800" indent="-177800">
              <a:lnSpc>
                <a:spcPct val="104000"/>
              </a:lnSpc>
              <a:spcAft>
                <a:spcPts val="500"/>
              </a:spcAft>
              <a:buSzPct val="100000"/>
              <a:buChar char="•"/>
            </a:pPr>
            <a:r>
              <a:rPr lang="en-US" sz="1200" dirty="0">
                <a:solidFill>
                  <a:srgbClr val="263238"/>
                </a:solidFill>
                <a:latin typeface="Meiryo" pitchFamily="34" charset="0"/>
                <a:ea typeface="Meiryo" pitchFamily="34" charset="-122"/>
                <a:cs typeface="Meiryo" pitchFamily="34" charset="-120"/>
              </a:rPr>
              <a:t>台帳・アラートなし</a:t>
            </a:r>
            <a:endParaRPr lang="en-US" sz="1200" dirty="0"/>
          </a:p>
        </p:txBody>
      </p:sp>
      <p:sp>
        <p:nvSpPr>
          <p:cNvPr id="10" name="Shape 7"/>
          <p:cNvSpPr/>
          <p:nvPr/>
        </p:nvSpPr>
        <p:spPr>
          <a:xfrm>
            <a:off x="5715000" y="1325880"/>
            <a:ext cx="2971800" cy="1417320"/>
          </a:xfrm>
          <a:prstGeom prst="roundRect">
            <a:avLst>
              <a:gd name="adj" fmla="val 5161"/>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11" name="Text 8"/>
          <p:cNvSpPr/>
          <p:nvPr/>
        </p:nvSpPr>
        <p:spPr>
          <a:xfrm>
            <a:off x="5897880" y="1444752"/>
            <a:ext cx="2651760" cy="292608"/>
          </a:xfrm>
          <a:prstGeom prst="rect">
            <a:avLst/>
          </a:prstGeom>
          <a:noFill/>
          <a:ln/>
        </p:spPr>
        <p:txBody>
          <a:bodyPr wrap="square" lIns="0" tIns="0" rIns="0" bIns="0" rtlCol="0" anchor="ctr"/>
          <a:lstStyle/>
          <a:p>
            <a:pPr indent="0" marL="0">
              <a:buNone/>
            </a:pPr>
            <a:r>
              <a:rPr lang="en-US" sz="1250" b="1" dirty="0">
                <a:solidFill>
                  <a:srgbClr val="B42318"/>
                </a:solidFill>
                <a:latin typeface="Meiryo" pitchFamily="34" charset="0"/>
                <a:ea typeface="Meiryo" pitchFamily="34" charset="-122"/>
                <a:cs typeface="Meiryo" pitchFamily="34" charset="-120"/>
              </a:rPr>
              <a:t>何が問題か</a:t>
            </a:r>
            <a:endParaRPr lang="en-US" sz="1250" dirty="0"/>
          </a:p>
        </p:txBody>
      </p:sp>
      <p:sp>
        <p:nvSpPr>
          <p:cNvPr id="12" name="Text 9"/>
          <p:cNvSpPr/>
          <p:nvPr/>
        </p:nvSpPr>
        <p:spPr>
          <a:xfrm>
            <a:off x="5897880" y="1755648"/>
            <a:ext cx="2651760" cy="960120"/>
          </a:xfrm>
          <a:prstGeom prst="rect">
            <a:avLst/>
          </a:prstGeom>
          <a:noFill/>
          <a:ln/>
        </p:spPr>
        <p:txBody>
          <a:bodyPr wrap="square" lIns="0" tIns="0" rIns="0" bIns="0" rtlCol="0" anchor="t"/>
          <a:lstStyle/>
          <a:p>
            <a:pPr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不要な更新・コスト</a:t>
            </a:r>
            <a:endParaRPr lang="en-US" sz="1150" dirty="0"/>
          </a:p>
          <a:p>
            <a:pPr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期限管理の不備</a:t>
            </a:r>
            <a:endParaRPr lang="en-US" sz="1150" dirty="0"/>
          </a:p>
        </p:txBody>
      </p:sp>
      <p:sp>
        <p:nvSpPr>
          <p:cNvPr id="13" name="Shape 10"/>
          <p:cNvSpPr/>
          <p:nvPr/>
        </p:nvSpPr>
        <p:spPr>
          <a:xfrm>
            <a:off x="5715000" y="2907792"/>
            <a:ext cx="2971800" cy="1435608"/>
          </a:xfrm>
          <a:prstGeom prst="roundRect">
            <a:avLst>
              <a:gd name="adj" fmla="val 5096"/>
            </a:avLst>
          </a:prstGeom>
          <a:solidFill>
            <a:srgbClr val="E8F0EB"/>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14" name="Text 11"/>
          <p:cNvSpPr/>
          <p:nvPr/>
        </p:nvSpPr>
        <p:spPr>
          <a:xfrm>
            <a:off x="5897880" y="3026664"/>
            <a:ext cx="2651760" cy="292608"/>
          </a:xfrm>
          <a:prstGeom prst="rect">
            <a:avLst/>
          </a:prstGeom>
          <a:noFill/>
          <a:ln/>
        </p:spPr>
        <p:txBody>
          <a:bodyPr wrap="square" lIns="0" tIns="0" rIns="0" bIns="0" rtlCol="0" anchor="ctr"/>
          <a:lstStyle/>
          <a:p>
            <a:pPr indent="0" marL="0">
              <a:buNone/>
            </a:pPr>
            <a:r>
              <a:rPr lang="en-US" sz="1250" b="1" dirty="0">
                <a:solidFill>
                  <a:srgbClr val="2F6B4F"/>
                </a:solidFill>
                <a:latin typeface="Meiryo" pitchFamily="34" charset="0"/>
                <a:ea typeface="Meiryo" pitchFamily="34" charset="-122"/>
                <a:cs typeface="Meiryo" pitchFamily="34" charset="-120"/>
              </a:rPr>
              <a:t>確認・初動</a:t>
            </a:r>
            <a:endParaRPr lang="en-US" sz="1250" dirty="0"/>
          </a:p>
        </p:txBody>
      </p:sp>
      <p:sp>
        <p:nvSpPr>
          <p:cNvPr id="15" name="Text 12"/>
          <p:cNvSpPr/>
          <p:nvPr/>
        </p:nvSpPr>
        <p:spPr>
          <a:xfrm>
            <a:off x="5897880" y="3337560"/>
            <a:ext cx="2651760" cy="960120"/>
          </a:xfrm>
          <a:prstGeom prst="rect">
            <a:avLst/>
          </a:prstGeom>
          <a:noFill/>
          <a:ln/>
        </p:spPr>
        <p:txBody>
          <a:bodyPr wrap="square" lIns="0" tIns="0" rIns="0" bIns="0" rtlCol="0" anchor="t"/>
          <a:lstStyle/>
          <a:p>
            <a:pPr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台帳へ登録しアラート設定</a:t>
            </a:r>
            <a:endParaRPr lang="en-US" sz="1150" dirty="0"/>
          </a:p>
          <a:p>
            <a:pPr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更新可否を早期に判断</a:t>
            </a:r>
            <a:endParaRPr lang="en-US" sz="1150" dirty="0"/>
          </a:p>
          <a:p>
            <a:pPr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引継ぎ・保管を整備</a:t>
            </a:r>
            <a:endParaRPr lang="en-US" sz="1150" dirty="0"/>
          </a:p>
        </p:txBody>
      </p:sp>
      <p:sp>
        <p:nvSpPr>
          <p:cNvPr id="16" name="Text 13"/>
          <p:cNvSpPr/>
          <p:nvPr/>
        </p:nvSpPr>
        <p:spPr>
          <a:xfrm>
            <a:off x="457200" y="4828032"/>
            <a:ext cx="2743200" cy="274320"/>
          </a:xfrm>
          <a:prstGeom prst="rect">
            <a:avLst/>
          </a:prstGeom>
          <a:noFill/>
          <a:ln/>
        </p:spPr>
        <p:txBody>
          <a:bodyPr wrap="square"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17" name="Text 14"/>
          <p:cNvSpPr/>
          <p:nvPr/>
        </p:nvSpPr>
        <p:spPr>
          <a:xfrm>
            <a:off x="5029200" y="4828032"/>
            <a:ext cx="3657600" cy="274320"/>
          </a:xfrm>
          <a:prstGeom prst="rect">
            <a:avLst/>
          </a:prstGeom>
          <a:noFill/>
          <a:ln/>
        </p:spPr>
        <p:txBody>
          <a:bodyPr wrap="square" rtlCol="0" anchor="ctr"/>
          <a:lstStyle/>
          <a:p>
            <a:pPr algn="r" indent="0" marL="0">
              <a:buNone/>
            </a:pPr>
            <a:r>
              <a:rPr lang="en-US" sz="900" dirty="0">
                <a:solidFill>
                  <a:srgbClr val="8A98A4"/>
                </a:solidFill>
                <a:latin typeface="Meiryo" pitchFamily="34" charset="0"/>
                <a:ea typeface="Meiryo" pitchFamily="34" charset="-122"/>
                <a:cs typeface="Meiryo" pitchFamily="34" charset="-120"/>
              </a:rPr>
              <a:t>法務・総務のための社内研修資料20選　第19回　｜　32</a:t>
            </a:r>
            <a:endParaRPr lang="en-US" sz="9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DAILY CHECKLIST</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ctr"/>
          <a:lstStyle/>
          <a:p>
            <a:pPr indent="0" marL="0">
              <a:buNone/>
            </a:pPr>
            <a:r>
              <a:rPr lang="en-US" sz="2700" b="1" dirty="0">
                <a:solidFill>
                  <a:srgbClr val="16314F"/>
                </a:solidFill>
                <a:latin typeface="Meiryo" pitchFamily="34" charset="0"/>
                <a:ea typeface="Meiryo" pitchFamily="34" charset="-122"/>
                <a:cs typeface="Meiryo" pitchFamily="34" charset="-120"/>
              </a:rPr>
              <a:t>日常行動チェックリスト</a:t>
            </a:r>
            <a:endParaRPr lang="en-US" sz="2700" dirty="0"/>
          </a:p>
        </p:txBody>
      </p:sp>
      <p:sp>
        <p:nvSpPr>
          <p:cNvPr id="4" name="Shape 2"/>
          <p:cNvSpPr/>
          <p:nvPr/>
        </p:nvSpPr>
        <p:spPr>
          <a:xfrm>
            <a:off x="457200" y="1408176"/>
            <a:ext cx="292608" cy="292608"/>
          </a:xfrm>
          <a:prstGeom prst="ellipse">
            <a:avLst/>
          </a:prstGeom>
          <a:solidFill>
            <a:srgbClr val="2F6B4F"/>
          </a:solidFill>
          <a:ln/>
        </p:spPr>
      </p:sp>
      <p:pic>
        <p:nvPicPr>
          <p:cNvPr id="5" name="Image 0" descr="preencoded.png">    </p:cNvPr>
          <p:cNvPicPr>
            <a:picLocks noChangeAspect="1"/>
          </p:cNvPicPr>
          <p:nvPr/>
        </p:nvPicPr>
        <p:blipFill>
          <a:blip r:embed="rId1"/>
          <a:stretch>
            <a:fillRect/>
          </a:stretch>
        </p:blipFill>
        <p:spPr>
          <a:xfrm>
            <a:off x="533278" y="1484254"/>
            <a:ext cx="140452" cy="140452"/>
          </a:xfrm>
          <a:prstGeom prst="rect">
            <a:avLst/>
          </a:prstGeom>
        </p:spPr>
      </p:pic>
      <p:sp>
        <p:nvSpPr>
          <p:cNvPr id="6" name="Text 3"/>
          <p:cNvSpPr/>
          <p:nvPr/>
        </p:nvSpPr>
        <p:spPr>
          <a:xfrm>
            <a:off x="868680" y="1371600"/>
            <a:ext cx="7772400" cy="384048"/>
          </a:xfrm>
          <a:prstGeom prst="rect">
            <a:avLst/>
          </a:prstGeom>
          <a:noFill/>
          <a:ln/>
        </p:spPr>
        <p:txBody>
          <a:bodyPr wrap="square" lIns="0" tIns="0" rIns="0" bIns="0" rtlCol="0" anchor="ctr"/>
          <a:lstStyle/>
          <a:p>
            <a:pPr indent="0" marL="0">
              <a:buNone/>
            </a:pPr>
            <a:r>
              <a:rPr lang="en-US" sz="1350" dirty="0">
                <a:solidFill>
                  <a:srgbClr val="263238"/>
                </a:solidFill>
                <a:latin typeface="Meiryo" pitchFamily="34" charset="0"/>
                <a:ea typeface="Meiryo" pitchFamily="34" charset="-122"/>
                <a:cs typeface="Meiryo" pitchFamily="34" charset="-120"/>
              </a:rPr>
              <a:t>締結前に契約類型・金額・期間・リスク・承認要否を確認した</a:t>
            </a:r>
            <a:endParaRPr lang="en-US" sz="1350" dirty="0"/>
          </a:p>
        </p:txBody>
      </p:sp>
      <p:sp>
        <p:nvSpPr>
          <p:cNvPr id="7" name="Shape 4"/>
          <p:cNvSpPr/>
          <p:nvPr/>
        </p:nvSpPr>
        <p:spPr>
          <a:xfrm>
            <a:off x="457200" y="1819656"/>
            <a:ext cx="292608" cy="292608"/>
          </a:xfrm>
          <a:prstGeom prst="ellipse">
            <a:avLst/>
          </a:prstGeom>
          <a:solidFill>
            <a:srgbClr val="2F6B4F"/>
          </a:solidFill>
          <a:ln/>
        </p:spPr>
      </p:sp>
      <p:pic>
        <p:nvPicPr>
          <p:cNvPr id="8" name="Image 1" descr="preencoded.png">    </p:cNvPr>
          <p:cNvPicPr>
            <a:picLocks noChangeAspect="1"/>
          </p:cNvPicPr>
          <p:nvPr/>
        </p:nvPicPr>
        <p:blipFill>
          <a:blip r:embed="rId2"/>
          <a:stretch>
            <a:fillRect/>
          </a:stretch>
        </p:blipFill>
        <p:spPr>
          <a:xfrm>
            <a:off x="533278" y="1895734"/>
            <a:ext cx="140452" cy="140452"/>
          </a:xfrm>
          <a:prstGeom prst="rect">
            <a:avLst/>
          </a:prstGeom>
        </p:spPr>
      </p:pic>
      <p:sp>
        <p:nvSpPr>
          <p:cNvPr id="9" name="Text 5"/>
          <p:cNvSpPr/>
          <p:nvPr/>
        </p:nvSpPr>
        <p:spPr>
          <a:xfrm>
            <a:off x="868680" y="1783080"/>
            <a:ext cx="7772400" cy="384048"/>
          </a:xfrm>
          <a:prstGeom prst="rect">
            <a:avLst/>
          </a:prstGeom>
          <a:noFill/>
          <a:ln/>
        </p:spPr>
        <p:txBody>
          <a:bodyPr wrap="square" lIns="0" tIns="0" rIns="0" bIns="0" rtlCol="0" anchor="ctr"/>
          <a:lstStyle/>
          <a:p>
            <a:pPr indent="0" marL="0">
              <a:buNone/>
            </a:pPr>
            <a:r>
              <a:rPr lang="en-US" sz="1350" dirty="0">
                <a:solidFill>
                  <a:srgbClr val="263238"/>
                </a:solidFill>
                <a:latin typeface="Meiryo" pitchFamily="34" charset="0"/>
                <a:ea typeface="Meiryo" pitchFamily="34" charset="-122"/>
                <a:cs typeface="Meiryo" pitchFamily="34" charset="-120"/>
              </a:rPr>
              <a:t>自社側の締結者に職務権限・委任・稟議・決裁の裏づけがある</a:t>
            </a:r>
            <a:endParaRPr lang="en-US" sz="1350" dirty="0"/>
          </a:p>
        </p:txBody>
      </p:sp>
      <p:sp>
        <p:nvSpPr>
          <p:cNvPr id="10" name="Shape 6"/>
          <p:cNvSpPr/>
          <p:nvPr/>
        </p:nvSpPr>
        <p:spPr>
          <a:xfrm>
            <a:off x="457200" y="2231136"/>
            <a:ext cx="292608" cy="292608"/>
          </a:xfrm>
          <a:prstGeom prst="ellipse">
            <a:avLst/>
          </a:prstGeom>
          <a:solidFill>
            <a:srgbClr val="2F6B4F"/>
          </a:solidFill>
          <a:ln/>
        </p:spPr>
      </p:sp>
      <p:pic>
        <p:nvPicPr>
          <p:cNvPr id="11" name="Image 2" descr="preencoded.png">    </p:cNvPr>
          <p:cNvPicPr>
            <a:picLocks noChangeAspect="1"/>
          </p:cNvPicPr>
          <p:nvPr/>
        </p:nvPicPr>
        <p:blipFill>
          <a:blip r:embed="rId3"/>
          <a:stretch>
            <a:fillRect/>
          </a:stretch>
        </p:blipFill>
        <p:spPr>
          <a:xfrm>
            <a:off x="533278" y="2307214"/>
            <a:ext cx="140452" cy="140452"/>
          </a:xfrm>
          <a:prstGeom prst="rect">
            <a:avLst/>
          </a:prstGeom>
        </p:spPr>
      </p:pic>
      <p:sp>
        <p:nvSpPr>
          <p:cNvPr id="12" name="Text 7"/>
          <p:cNvSpPr/>
          <p:nvPr/>
        </p:nvSpPr>
        <p:spPr>
          <a:xfrm>
            <a:off x="868680" y="2194560"/>
            <a:ext cx="7772400" cy="384048"/>
          </a:xfrm>
          <a:prstGeom prst="rect">
            <a:avLst/>
          </a:prstGeom>
          <a:noFill/>
          <a:ln/>
        </p:spPr>
        <p:txBody>
          <a:bodyPr wrap="square" lIns="0" tIns="0" rIns="0" bIns="0" rtlCol="0" anchor="ctr"/>
          <a:lstStyle/>
          <a:p>
            <a:pPr indent="0" marL="0">
              <a:buNone/>
            </a:pPr>
            <a:r>
              <a:rPr lang="en-US" sz="1350" dirty="0">
                <a:solidFill>
                  <a:srgbClr val="263238"/>
                </a:solidFill>
                <a:latin typeface="Meiryo" pitchFamily="34" charset="0"/>
                <a:ea typeface="Meiryo" pitchFamily="34" charset="-122"/>
                <a:cs typeface="Meiryo" pitchFamily="34" charset="-120"/>
              </a:rPr>
              <a:t>相手方署名者の立場（代表者・代理人・担当者）と権限を確認した</a:t>
            </a:r>
            <a:endParaRPr lang="en-US" sz="1350" dirty="0"/>
          </a:p>
        </p:txBody>
      </p:sp>
      <p:sp>
        <p:nvSpPr>
          <p:cNvPr id="13" name="Shape 8"/>
          <p:cNvSpPr/>
          <p:nvPr/>
        </p:nvSpPr>
        <p:spPr>
          <a:xfrm>
            <a:off x="457200" y="2642616"/>
            <a:ext cx="292608" cy="292608"/>
          </a:xfrm>
          <a:prstGeom prst="ellipse">
            <a:avLst/>
          </a:prstGeom>
          <a:solidFill>
            <a:srgbClr val="2F6B4F"/>
          </a:solidFill>
          <a:ln/>
        </p:spPr>
      </p:sp>
      <p:pic>
        <p:nvPicPr>
          <p:cNvPr id="14" name="Image 3" descr="preencoded.png">    </p:cNvPr>
          <p:cNvPicPr>
            <a:picLocks noChangeAspect="1"/>
          </p:cNvPicPr>
          <p:nvPr/>
        </p:nvPicPr>
        <p:blipFill>
          <a:blip r:embed="rId4"/>
          <a:stretch>
            <a:fillRect/>
          </a:stretch>
        </p:blipFill>
        <p:spPr>
          <a:xfrm>
            <a:off x="533278" y="2718694"/>
            <a:ext cx="140452" cy="140452"/>
          </a:xfrm>
          <a:prstGeom prst="rect">
            <a:avLst/>
          </a:prstGeom>
        </p:spPr>
      </p:pic>
      <p:sp>
        <p:nvSpPr>
          <p:cNvPr id="15" name="Text 9"/>
          <p:cNvSpPr/>
          <p:nvPr/>
        </p:nvSpPr>
        <p:spPr>
          <a:xfrm>
            <a:off x="868680" y="2606040"/>
            <a:ext cx="7772400" cy="384048"/>
          </a:xfrm>
          <a:prstGeom prst="rect">
            <a:avLst/>
          </a:prstGeom>
          <a:noFill/>
          <a:ln/>
        </p:spPr>
        <p:txBody>
          <a:bodyPr wrap="square" lIns="0" tIns="0" rIns="0" bIns="0" rtlCol="0" anchor="ctr"/>
          <a:lstStyle/>
          <a:p>
            <a:pPr indent="0" marL="0">
              <a:buNone/>
            </a:pPr>
            <a:r>
              <a:rPr lang="en-US" sz="1350" dirty="0">
                <a:solidFill>
                  <a:srgbClr val="263238"/>
                </a:solidFill>
                <a:latin typeface="Meiryo" pitchFamily="34" charset="0"/>
                <a:ea typeface="Meiryo" pitchFamily="34" charset="-122"/>
                <a:cs typeface="Meiryo" pitchFamily="34" charset="-120"/>
              </a:rPr>
              <a:t>押印の種類・権限・印鑑証明の要否を確認した</a:t>
            </a:r>
            <a:endParaRPr lang="en-US" sz="1350" dirty="0"/>
          </a:p>
        </p:txBody>
      </p:sp>
      <p:sp>
        <p:nvSpPr>
          <p:cNvPr id="16" name="Shape 10"/>
          <p:cNvSpPr/>
          <p:nvPr/>
        </p:nvSpPr>
        <p:spPr>
          <a:xfrm>
            <a:off x="457200" y="3054096"/>
            <a:ext cx="292608" cy="292608"/>
          </a:xfrm>
          <a:prstGeom prst="ellipse">
            <a:avLst/>
          </a:prstGeom>
          <a:solidFill>
            <a:srgbClr val="2F6B4F"/>
          </a:solidFill>
          <a:ln/>
        </p:spPr>
      </p:sp>
      <p:pic>
        <p:nvPicPr>
          <p:cNvPr id="17" name="Image 4" descr="preencoded.png">    </p:cNvPr>
          <p:cNvPicPr>
            <a:picLocks noChangeAspect="1"/>
          </p:cNvPicPr>
          <p:nvPr/>
        </p:nvPicPr>
        <p:blipFill>
          <a:blip r:embed="rId5"/>
          <a:stretch>
            <a:fillRect/>
          </a:stretch>
        </p:blipFill>
        <p:spPr>
          <a:xfrm>
            <a:off x="533278" y="3130174"/>
            <a:ext cx="140452" cy="140452"/>
          </a:xfrm>
          <a:prstGeom prst="rect">
            <a:avLst/>
          </a:prstGeom>
        </p:spPr>
      </p:pic>
      <p:sp>
        <p:nvSpPr>
          <p:cNvPr id="18" name="Text 11"/>
          <p:cNvSpPr/>
          <p:nvPr/>
        </p:nvSpPr>
        <p:spPr>
          <a:xfrm>
            <a:off x="868680" y="3017520"/>
            <a:ext cx="7772400" cy="384048"/>
          </a:xfrm>
          <a:prstGeom prst="rect">
            <a:avLst/>
          </a:prstGeom>
          <a:noFill/>
          <a:ln/>
        </p:spPr>
        <p:txBody>
          <a:bodyPr wrap="square" lIns="0" tIns="0" rIns="0" bIns="0" rtlCol="0" anchor="ctr"/>
          <a:lstStyle/>
          <a:p>
            <a:pPr indent="0" marL="0">
              <a:buNone/>
            </a:pPr>
            <a:r>
              <a:rPr lang="en-US" sz="1350" dirty="0">
                <a:solidFill>
                  <a:srgbClr val="263238"/>
                </a:solidFill>
                <a:latin typeface="Meiryo" pitchFamily="34" charset="0"/>
                <a:ea typeface="Meiryo" pitchFamily="34" charset="-122"/>
                <a:cs typeface="Meiryo" pitchFamily="34" charset="-120"/>
              </a:rPr>
              <a:t>電子契約は署名者・認証・ワークフロー・ログ・保管を確認した</a:t>
            </a:r>
            <a:endParaRPr lang="en-US" sz="1350" dirty="0"/>
          </a:p>
        </p:txBody>
      </p:sp>
      <p:sp>
        <p:nvSpPr>
          <p:cNvPr id="19" name="Shape 12"/>
          <p:cNvSpPr/>
          <p:nvPr/>
        </p:nvSpPr>
        <p:spPr>
          <a:xfrm>
            <a:off x="457200" y="3465576"/>
            <a:ext cx="292608" cy="292608"/>
          </a:xfrm>
          <a:prstGeom prst="ellipse">
            <a:avLst/>
          </a:prstGeom>
          <a:solidFill>
            <a:srgbClr val="2F6B4F"/>
          </a:solidFill>
          <a:ln/>
        </p:spPr>
      </p:sp>
      <p:pic>
        <p:nvPicPr>
          <p:cNvPr id="20" name="Image 5" descr="preencoded.png">    </p:cNvPr>
          <p:cNvPicPr>
            <a:picLocks noChangeAspect="1"/>
          </p:cNvPicPr>
          <p:nvPr/>
        </p:nvPicPr>
        <p:blipFill>
          <a:blip r:embed="rId6"/>
          <a:stretch>
            <a:fillRect/>
          </a:stretch>
        </p:blipFill>
        <p:spPr>
          <a:xfrm>
            <a:off x="533278" y="3541654"/>
            <a:ext cx="140452" cy="140452"/>
          </a:xfrm>
          <a:prstGeom prst="rect">
            <a:avLst/>
          </a:prstGeom>
        </p:spPr>
      </p:pic>
      <p:sp>
        <p:nvSpPr>
          <p:cNvPr id="21" name="Text 13"/>
          <p:cNvSpPr/>
          <p:nvPr/>
        </p:nvSpPr>
        <p:spPr>
          <a:xfrm>
            <a:off x="868680" y="3429000"/>
            <a:ext cx="7772400" cy="384048"/>
          </a:xfrm>
          <a:prstGeom prst="rect">
            <a:avLst/>
          </a:prstGeom>
          <a:noFill/>
          <a:ln/>
        </p:spPr>
        <p:txBody>
          <a:bodyPr wrap="square" lIns="0" tIns="0" rIns="0" bIns="0" rtlCol="0" anchor="ctr"/>
          <a:lstStyle/>
          <a:p>
            <a:pPr indent="0" marL="0">
              <a:buNone/>
            </a:pPr>
            <a:r>
              <a:rPr lang="en-US" sz="1350" dirty="0">
                <a:solidFill>
                  <a:srgbClr val="263238"/>
                </a:solidFill>
                <a:latin typeface="Meiryo" pitchFamily="34" charset="0"/>
                <a:ea typeface="Meiryo" pitchFamily="34" charset="-122"/>
                <a:cs typeface="Meiryo" pitchFamily="34" charset="-120"/>
              </a:rPr>
              <a:t>紙契約・変更契約等の印紙税は経理・税務へ確認した</a:t>
            </a:r>
            <a:endParaRPr lang="en-US" sz="1350" dirty="0"/>
          </a:p>
        </p:txBody>
      </p:sp>
      <p:sp>
        <p:nvSpPr>
          <p:cNvPr id="22" name="Shape 14"/>
          <p:cNvSpPr/>
          <p:nvPr/>
        </p:nvSpPr>
        <p:spPr>
          <a:xfrm>
            <a:off x="457200" y="3877056"/>
            <a:ext cx="292608" cy="292608"/>
          </a:xfrm>
          <a:prstGeom prst="ellipse">
            <a:avLst/>
          </a:prstGeom>
          <a:solidFill>
            <a:srgbClr val="2F6B4F"/>
          </a:solidFill>
          <a:ln/>
        </p:spPr>
      </p:sp>
      <p:pic>
        <p:nvPicPr>
          <p:cNvPr id="23" name="Image 6" descr="preencoded.png">    </p:cNvPr>
          <p:cNvPicPr>
            <a:picLocks noChangeAspect="1"/>
          </p:cNvPicPr>
          <p:nvPr/>
        </p:nvPicPr>
        <p:blipFill>
          <a:blip r:embed="rId7"/>
          <a:stretch>
            <a:fillRect/>
          </a:stretch>
        </p:blipFill>
        <p:spPr>
          <a:xfrm>
            <a:off x="533278" y="3953134"/>
            <a:ext cx="140452" cy="140452"/>
          </a:xfrm>
          <a:prstGeom prst="rect">
            <a:avLst/>
          </a:prstGeom>
        </p:spPr>
      </p:pic>
      <p:sp>
        <p:nvSpPr>
          <p:cNvPr id="24" name="Text 15"/>
          <p:cNvSpPr/>
          <p:nvPr/>
        </p:nvSpPr>
        <p:spPr>
          <a:xfrm>
            <a:off x="868680" y="3840480"/>
            <a:ext cx="7772400" cy="384048"/>
          </a:xfrm>
          <a:prstGeom prst="rect">
            <a:avLst/>
          </a:prstGeom>
          <a:noFill/>
          <a:ln/>
        </p:spPr>
        <p:txBody>
          <a:bodyPr wrap="square" lIns="0" tIns="0" rIns="0" bIns="0" rtlCol="0" anchor="ctr"/>
          <a:lstStyle/>
          <a:p>
            <a:pPr indent="0" marL="0">
              <a:buNone/>
            </a:pPr>
            <a:r>
              <a:rPr lang="en-US" sz="1350" dirty="0">
                <a:solidFill>
                  <a:srgbClr val="263238"/>
                </a:solidFill>
                <a:latin typeface="Meiryo" pitchFamily="34" charset="0"/>
                <a:ea typeface="Meiryo" pitchFamily="34" charset="-122"/>
                <a:cs typeface="Meiryo" pitchFamily="34" charset="-120"/>
              </a:rPr>
              <a:t>締結後に契約台帳へ登録し、更新・解約期限を設定した</a:t>
            </a:r>
            <a:endParaRPr lang="en-US" sz="1350" dirty="0"/>
          </a:p>
        </p:txBody>
      </p:sp>
      <p:sp>
        <p:nvSpPr>
          <p:cNvPr id="25" name="Shape 16"/>
          <p:cNvSpPr/>
          <p:nvPr/>
        </p:nvSpPr>
        <p:spPr>
          <a:xfrm>
            <a:off x="457200" y="4288536"/>
            <a:ext cx="292608" cy="292608"/>
          </a:xfrm>
          <a:prstGeom prst="ellipse">
            <a:avLst/>
          </a:prstGeom>
          <a:solidFill>
            <a:srgbClr val="2F6B4F"/>
          </a:solidFill>
          <a:ln/>
        </p:spPr>
      </p:sp>
      <p:pic>
        <p:nvPicPr>
          <p:cNvPr id="26" name="Image 7" descr="preencoded.png">    </p:cNvPr>
          <p:cNvPicPr>
            <a:picLocks noChangeAspect="1"/>
          </p:cNvPicPr>
          <p:nvPr/>
        </p:nvPicPr>
        <p:blipFill>
          <a:blip r:embed="rId8"/>
          <a:stretch>
            <a:fillRect/>
          </a:stretch>
        </p:blipFill>
        <p:spPr>
          <a:xfrm>
            <a:off x="533278" y="4364614"/>
            <a:ext cx="140452" cy="140452"/>
          </a:xfrm>
          <a:prstGeom prst="rect">
            <a:avLst/>
          </a:prstGeom>
        </p:spPr>
      </p:pic>
      <p:sp>
        <p:nvSpPr>
          <p:cNvPr id="27" name="Text 17"/>
          <p:cNvSpPr/>
          <p:nvPr/>
        </p:nvSpPr>
        <p:spPr>
          <a:xfrm>
            <a:off x="868680" y="4251960"/>
            <a:ext cx="7772400" cy="384048"/>
          </a:xfrm>
          <a:prstGeom prst="rect">
            <a:avLst/>
          </a:prstGeom>
          <a:noFill/>
          <a:ln/>
        </p:spPr>
        <p:txBody>
          <a:bodyPr wrap="square" lIns="0" tIns="0" rIns="0" bIns="0" rtlCol="0" anchor="ctr"/>
          <a:lstStyle/>
          <a:p>
            <a:pPr indent="0" marL="0">
              <a:buNone/>
            </a:pPr>
            <a:r>
              <a:rPr lang="en-US" sz="1350" dirty="0">
                <a:solidFill>
                  <a:srgbClr val="263238"/>
                </a:solidFill>
                <a:latin typeface="Meiryo" pitchFamily="34" charset="0"/>
                <a:ea typeface="Meiryo" pitchFamily="34" charset="-122"/>
                <a:cs typeface="Meiryo" pitchFamily="34" charset="-120"/>
              </a:rPr>
              <a:t>原本・データ・関連資料の保管場所とアクセス権を決めた</a:t>
            </a:r>
            <a:endParaRPr lang="en-US" sz="1350" dirty="0"/>
          </a:p>
        </p:txBody>
      </p:sp>
      <p:sp>
        <p:nvSpPr>
          <p:cNvPr id="28" name="Text 18"/>
          <p:cNvSpPr/>
          <p:nvPr/>
        </p:nvSpPr>
        <p:spPr>
          <a:xfrm>
            <a:off x="457200" y="4828032"/>
            <a:ext cx="2743200" cy="274320"/>
          </a:xfrm>
          <a:prstGeom prst="rect">
            <a:avLst/>
          </a:prstGeom>
          <a:noFill/>
          <a:ln/>
        </p:spPr>
        <p:txBody>
          <a:bodyPr wrap="square"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29" name="Text 19"/>
          <p:cNvSpPr/>
          <p:nvPr/>
        </p:nvSpPr>
        <p:spPr>
          <a:xfrm>
            <a:off x="5029200" y="4828032"/>
            <a:ext cx="3657600" cy="274320"/>
          </a:xfrm>
          <a:prstGeom prst="rect">
            <a:avLst/>
          </a:prstGeom>
          <a:noFill/>
          <a:ln/>
        </p:spPr>
        <p:txBody>
          <a:bodyPr wrap="square" rtlCol="0" anchor="ctr"/>
          <a:lstStyle/>
          <a:p>
            <a:pPr algn="r" indent="0" marL="0">
              <a:buNone/>
            </a:pPr>
            <a:r>
              <a:rPr lang="en-US" sz="900" dirty="0">
                <a:solidFill>
                  <a:srgbClr val="8A98A4"/>
                </a:solidFill>
                <a:latin typeface="Meiryo" pitchFamily="34" charset="0"/>
                <a:ea typeface="Meiryo" pitchFamily="34" charset="-122"/>
                <a:cs typeface="Meiryo" pitchFamily="34" charset="-120"/>
              </a:rPr>
              <a:t>法務・総務のための社内研修資料20選　第19回　｜　33</a:t>
            </a:r>
            <a:endParaRPr lang="en-US" sz="9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DO NOT DECIDE ALONE</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ctr"/>
          <a:lstStyle/>
          <a:p>
            <a:pPr indent="0" marL="0">
              <a:buNone/>
            </a:pPr>
            <a:r>
              <a:rPr lang="en-US" sz="2700" b="1" dirty="0">
                <a:solidFill>
                  <a:srgbClr val="16314F"/>
                </a:solidFill>
                <a:latin typeface="Meiryo" pitchFamily="34" charset="0"/>
                <a:ea typeface="Meiryo" pitchFamily="34" charset="-122"/>
                <a:cs typeface="Meiryo" pitchFamily="34" charset="-120"/>
              </a:rPr>
              <a:t>現場が独断してはいけないこと</a:t>
            </a:r>
            <a:endParaRPr lang="en-US" sz="2700" dirty="0"/>
          </a:p>
        </p:txBody>
      </p:sp>
      <p:sp>
        <p:nvSpPr>
          <p:cNvPr id="4" name="Shape 2"/>
          <p:cNvSpPr/>
          <p:nvPr/>
        </p:nvSpPr>
        <p:spPr>
          <a:xfrm>
            <a:off x="457200" y="1371600"/>
            <a:ext cx="4069080" cy="585216"/>
          </a:xfrm>
          <a:prstGeom prst="roundRect">
            <a:avLst>
              <a:gd name="adj" fmla="val 12500"/>
            </a:avLst>
          </a:prstGeom>
          <a:solidFill>
            <a:srgbClr val="EAEFF5"/>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5" name="Shape 3"/>
          <p:cNvSpPr/>
          <p:nvPr/>
        </p:nvSpPr>
        <p:spPr>
          <a:xfrm>
            <a:off x="576072" y="1481328"/>
            <a:ext cx="365760" cy="365760"/>
          </a:xfrm>
          <a:prstGeom prst="ellipse">
            <a:avLst/>
          </a:prstGeom>
          <a:solidFill>
            <a:srgbClr val="16314F"/>
          </a:solidFill>
          <a:ln/>
        </p:spPr>
      </p:sp>
      <p:pic>
        <p:nvPicPr>
          <p:cNvPr id="6" name="Image 0" descr="preencoded.png">    </p:cNvPr>
          <p:cNvPicPr>
            <a:picLocks noChangeAspect="1"/>
          </p:cNvPicPr>
          <p:nvPr/>
        </p:nvPicPr>
        <p:blipFill>
          <a:blip r:embed="rId1"/>
          <a:stretch>
            <a:fillRect/>
          </a:stretch>
        </p:blipFill>
        <p:spPr>
          <a:xfrm>
            <a:off x="671170" y="1576426"/>
            <a:ext cx="175565" cy="175565"/>
          </a:xfrm>
          <a:prstGeom prst="rect">
            <a:avLst/>
          </a:prstGeom>
        </p:spPr>
      </p:pic>
      <p:sp>
        <p:nvSpPr>
          <p:cNvPr id="7" name="Text 4"/>
          <p:cNvSpPr/>
          <p:nvPr/>
        </p:nvSpPr>
        <p:spPr>
          <a:xfrm>
            <a:off x="1060704" y="1371600"/>
            <a:ext cx="3337560" cy="585216"/>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契約締結権限の有無</a:t>
            </a:r>
            <a:endParaRPr lang="en-US" sz="1300" dirty="0"/>
          </a:p>
        </p:txBody>
      </p:sp>
      <p:sp>
        <p:nvSpPr>
          <p:cNvPr id="8" name="Shape 5"/>
          <p:cNvSpPr/>
          <p:nvPr/>
        </p:nvSpPr>
        <p:spPr>
          <a:xfrm>
            <a:off x="4690872" y="1371600"/>
            <a:ext cx="4069080" cy="585216"/>
          </a:xfrm>
          <a:prstGeom prst="roundRect">
            <a:avLst>
              <a:gd name="adj" fmla="val 12500"/>
            </a:avLst>
          </a:prstGeom>
          <a:solidFill>
            <a:srgbClr val="EAEFF5"/>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9" name="Shape 6"/>
          <p:cNvSpPr/>
          <p:nvPr/>
        </p:nvSpPr>
        <p:spPr>
          <a:xfrm>
            <a:off x="4809744" y="1481328"/>
            <a:ext cx="365760" cy="365760"/>
          </a:xfrm>
          <a:prstGeom prst="ellipse">
            <a:avLst/>
          </a:prstGeom>
          <a:solidFill>
            <a:srgbClr val="16314F"/>
          </a:solidFill>
          <a:ln/>
        </p:spPr>
      </p:sp>
      <p:pic>
        <p:nvPicPr>
          <p:cNvPr id="10" name="Image 1" descr="preencoded.png">    </p:cNvPr>
          <p:cNvPicPr>
            <a:picLocks noChangeAspect="1"/>
          </p:cNvPicPr>
          <p:nvPr/>
        </p:nvPicPr>
        <p:blipFill>
          <a:blip r:embed="rId2"/>
          <a:stretch>
            <a:fillRect/>
          </a:stretch>
        </p:blipFill>
        <p:spPr>
          <a:xfrm>
            <a:off x="4904842" y="1576426"/>
            <a:ext cx="175565" cy="175565"/>
          </a:xfrm>
          <a:prstGeom prst="rect">
            <a:avLst/>
          </a:prstGeom>
        </p:spPr>
      </p:pic>
      <p:sp>
        <p:nvSpPr>
          <p:cNvPr id="11" name="Text 7"/>
          <p:cNvSpPr/>
          <p:nvPr/>
        </p:nvSpPr>
        <p:spPr>
          <a:xfrm>
            <a:off x="5294376" y="1371600"/>
            <a:ext cx="3337560" cy="585216"/>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契約の有効性</a:t>
            </a:r>
            <a:endParaRPr lang="en-US" sz="1300" dirty="0"/>
          </a:p>
        </p:txBody>
      </p:sp>
      <p:sp>
        <p:nvSpPr>
          <p:cNvPr id="12" name="Shape 8"/>
          <p:cNvSpPr/>
          <p:nvPr/>
        </p:nvSpPr>
        <p:spPr>
          <a:xfrm>
            <a:off x="457200" y="2084832"/>
            <a:ext cx="4069080" cy="585216"/>
          </a:xfrm>
          <a:prstGeom prst="roundRect">
            <a:avLst>
              <a:gd name="adj" fmla="val 12500"/>
            </a:avLst>
          </a:prstGeom>
          <a:solidFill>
            <a:srgbClr val="EAEFF5"/>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13" name="Shape 9"/>
          <p:cNvSpPr/>
          <p:nvPr/>
        </p:nvSpPr>
        <p:spPr>
          <a:xfrm>
            <a:off x="576072" y="2194560"/>
            <a:ext cx="365760" cy="365760"/>
          </a:xfrm>
          <a:prstGeom prst="ellipse">
            <a:avLst/>
          </a:prstGeom>
          <a:solidFill>
            <a:srgbClr val="16314F"/>
          </a:solidFill>
          <a:ln/>
        </p:spPr>
      </p:sp>
      <p:pic>
        <p:nvPicPr>
          <p:cNvPr id="14" name="Image 2" descr="preencoded.png">    </p:cNvPr>
          <p:cNvPicPr>
            <a:picLocks noChangeAspect="1"/>
          </p:cNvPicPr>
          <p:nvPr/>
        </p:nvPicPr>
        <p:blipFill>
          <a:blip r:embed="rId3"/>
          <a:stretch>
            <a:fillRect/>
          </a:stretch>
        </p:blipFill>
        <p:spPr>
          <a:xfrm>
            <a:off x="671170" y="2289658"/>
            <a:ext cx="175565" cy="175565"/>
          </a:xfrm>
          <a:prstGeom prst="rect">
            <a:avLst/>
          </a:prstGeom>
        </p:spPr>
      </p:pic>
      <p:sp>
        <p:nvSpPr>
          <p:cNvPr id="15" name="Text 10"/>
          <p:cNvSpPr/>
          <p:nvPr/>
        </p:nvSpPr>
        <p:spPr>
          <a:xfrm>
            <a:off x="1060704" y="2084832"/>
            <a:ext cx="3337560" cy="585216"/>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電子署名の法的効力</a:t>
            </a:r>
            <a:endParaRPr lang="en-US" sz="1300" dirty="0"/>
          </a:p>
        </p:txBody>
      </p:sp>
      <p:sp>
        <p:nvSpPr>
          <p:cNvPr id="16" name="Shape 11"/>
          <p:cNvSpPr/>
          <p:nvPr/>
        </p:nvSpPr>
        <p:spPr>
          <a:xfrm>
            <a:off x="4690872" y="2084832"/>
            <a:ext cx="4069080" cy="585216"/>
          </a:xfrm>
          <a:prstGeom prst="roundRect">
            <a:avLst>
              <a:gd name="adj" fmla="val 12500"/>
            </a:avLst>
          </a:prstGeom>
          <a:solidFill>
            <a:srgbClr val="EAEFF5"/>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17" name="Shape 12"/>
          <p:cNvSpPr/>
          <p:nvPr/>
        </p:nvSpPr>
        <p:spPr>
          <a:xfrm>
            <a:off x="4809744" y="2194560"/>
            <a:ext cx="365760" cy="365760"/>
          </a:xfrm>
          <a:prstGeom prst="ellipse">
            <a:avLst/>
          </a:prstGeom>
          <a:solidFill>
            <a:srgbClr val="16314F"/>
          </a:solidFill>
          <a:ln/>
        </p:spPr>
      </p:sp>
      <p:pic>
        <p:nvPicPr>
          <p:cNvPr id="18" name="Image 3" descr="preencoded.png">    </p:cNvPr>
          <p:cNvPicPr>
            <a:picLocks noChangeAspect="1"/>
          </p:cNvPicPr>
          <p:nvPr/>
        </p:nvPicPr>
        <p:blipFill>
          <a:blip r:embed="rId4"/>
          <a:stretch>
            <a:fillRect/>
          </a:stretch>
        </p:blipFill>
        <p:spPr>
          <a:xfrm>
            <a:off x="4904842" y="2289658"/>
            <a:ext cx="175565" cy="175565"/>
          </a:xfrm>
          <a:prstGeom prst="rect">
            <a:avLst/>
          </a:prstGeom>
        </p:spPr>
      </p:pic>
      <p:sp>
        <p:nvSpPr>
          <p:cNvPr id="19" name="Text 13"/>
          <p:cNvSpPr/>
          <p:nvPr/>
        </p:nvSpPr>
        <p:spPr>
          <a:xfrm>
            <a:off x="5294376" y="2084832"/>
            <a:ext cx="3337560" cy="585216"/>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印紙税の要否・課税文書該当・記載金額</a:t>
            </a:r>
            <a:endParaRPr lang="en-US" sz="1300" dirty="0"/>
          </a:p>
        </p:txBody>
      </p:sp>
      <p:sp>
        <p:nvSpPr>
          <p:cNvPr id="20" name="Shape 14"/>
          <p:cNvSpPr/>
          <p:nvPr/>
        </p:nvSpPr>
        <p:spPr>
          <a:xfrm>
            <a:off x="457200" y="2798064"/>
            <a:ext cx="4069080" cy="585216"/>
          </a:xfrm>
          <a:prstGeom prst="roundRect">
            <a:avLst>
              <a:gd name="adj" fmla="val 12500"/>
            </a:avLst>
          </a:prstGeom>
          <a:solidFill>
            <a:srgbClr val="EAEFF5"/>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21" name="Shape 15"/>
          <p:cNvSpPr/>
          <p:nvPr/>
        </p:nvSpPr>
        <p:spPr>
          <a:xfrm>
            <a:off x="576072" y="2907792"/>
            <a:ext cx="365760" cy="365760"/>
          </a:xfrm>
          <a:prstGeom prst="ellipse">
            <a:avLst/>
          </a:prstGeom>
          <a:solidFill>
            <a:srgbClr val="16314F"/>
          </a:solidFill>
          <a:ln/>
        </p:spPr>
      </p:sp>
      <p:pic>
        <p:nvPicPr>
          <p:cNvPr id="22" name="Image 4" descr="preencoded.png">    </p:cNvPr>
          <p:cNvPicPr>
            <a:picLocks noChangeAspect="1"/>
          </p:cNvPicPr>
          <p:nvPr/>
        </p:nvPicPr>
        <p:blipFill>
          <a:blip r:embed="rId5"/>
          <a:stretch>
            <a:fillRect/>
          </a:stretch>
        </p:blipFill>
        <p:spPr>
          <a:xfrm>
            <a:off x="671170" y="3002890"/>
            <a:ext cx="175565" cy="175565"/>
          </a:xfrm>
          <a:prstGeom prst="rect">
            <a:avLst/>
          </a:prstGeom>
        </p:spPr>
      </p:pic>
      <p:sp>
        <p:nvSpPr>
          <p:cNvPr id="23" name="Text 16"/>
          <p:cNvSpPr/>
          <p:nvPr/>
        </p:nvSpPr>
        <p:spPr>
          <a:xfrm>
            <a:off x="1060704" y="2798064"/>
            <a:ext cx="3337560" cy="585216"/>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取締役会決議・付議の要否</a:t>
            </a:r>
            <a:endParaRPr lang="en-US" sz="1300" dirty="0"/>
          </a:p>
        </p:txBody>
      </p:sp>
      <p:sp>
        <p:nvSpPr>
          <p:cNvPr id="24" name="Shape 17"/>
          <p:cNvSpPr/>
          <p:nvPr/>
        </p:nvSpPr>
        <p:spPr>
          <a:xfrm>
            <a:off x="4690872" y="2798064"/>
            <a:ext cx="4069080" cy="585216"/>
          </a:xfrm>
          <a:prstGeom prst="roundRect">
            <a:avLst>
              <a:gd name="adj" fmla="val 12500"/>
            </a:avLst>
          </a:prstGeom>
          <a:solidFill>
            <a:srgbClr val="EAEFF5"/>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25" name="Shape 18"/>
          <p:cNvSpPr/>
          <p:nvPr/>
        </p:nvSpPr>
        <p:spPr>
          <a:xfrm>
            <a:off x="4809744" y="2907792"/>
            <a:ext cx="365760" cy="365760"/>
          </a:xfrm>
          <a:prstGeom prst="ellipse">
            <a:avLst/>
          </a:prstGeom>
          <a:solidFill>
            <a:srgbClr val="16314F"/>
          </a:solidFill>
          <a:ln/>
        </p:spPr>
      </p:sp>
      <p:pic>
        <p:nvPicPr>
          <p:cNvPr id="26" name="Image 5" descr="preencoded.png">    </p:cNvPr>
          <p:cNvPicPr>
            <a:picLocks noChangeAspect="1"/>
          </p:cNvPicPr>
          <p:nvPr/>
        </p:nvPicPr>
        <p:blipFill>
          <a:blip r:embed="rId6"/>
          <a:stretch>
            <a:fillRect/>
          </a:stretch>
        </p:blipFill>
        <p:spPr>
          <a:xfrm>
            <a:off x="4904842" y="3002890"/>
            <a:ext cx="175565" cy="175565"/>
          </a:xfrm>
          <a:prstGeom prst="rect">
            <a:avLst/>
          </a:prstGeom>
        </p:spPr>
      </p:pic>
      <p:sp>
        <p:nvSpPr>
          <p:cNvPr id="27" name="Text 19"/>
          <p:cNvSpPr/>
          <p:nvPr/>
        </p:nvSpPr>
        <p:spPr>
          <a:xfrm>
            <a:off x="5294376" y="2798064"/>
            <a:ext cx="3337560" cy="585216"/>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無権代理・表見代理・追認の評価</a:t>
            </a:r>
            <a:endParaRPr lang="en-US" sz="1300" dirty="0"/>
          </a:p>
        </p:txBody>
      </p:sp>
      <p:sp>
        <p:nvSpPr>
          <p:cNvPr id="28" name="Shape 20"/>
          <p:cNvSpPr/>
          <p:nvPr/>
        </p:nvSpPr>
        <p:spPr>
          <a:xfrm>
            <a:off x="457200" y="4224528"/>
            <a:ext cx="8229600" cy="548640"/>
          </a:xfrm>
          <a:prstGeom prst="roundRect">
            <a:avLst>
              <a:gd name="adj" fmla="val 13333"/>
            </a:avLst>
          </a:prstGeom>
          <a:solidFill>
            <a:srgbClr val="FAEAE8"/>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29" name="Text 21"/>
          <p:cNvSpPr/>
          <p:nvPr/>
        </p:nvSpPr>
        <p:spPr>
          <a:xfrm>
            <a:off x="457200" y="4224528"/>
            <a:ext cx="8229600" cy="548640"/>
          </a:xfrm>
          <a:prstGeom prst="rect">
            <a:avLst/>
          </a:prstGeom>
          <a:noFill/>
          <a:ln/>
        </p:spPr>
        <p:txBody>
          <a:bodyPr wrap="square" lIns="0" tIns="0" rIns="0" bIns="0" rtlCol="0" anchor="ctr"/>
          <a:lstStyle/>
          <a:p>
            <a:pPr algn="ctr" indent="0" marL="0">
              <a:buNone/>
            </a:pPr>
            <a:r>
              <a:rPr lang="en-US" sz="1350" b="1" dirty="0">
                <a:solidFill>
                  <a:srgbClr val="B42318"/>
                </a:solidFill>
                <a:latin typeface="Meiryo" pitchFamily="34" charset="0"/>
                <a:ea typeface="Meiryo" pitchFamily="34" charset="-122"/>
                <a:cs typeface="Meiryo" pitchFamily="34" charset="-120"/>
              </a:rPr>
              <a:t>AIにもこれらを最終判断させない。匿名化・自社承認環境・人の確認を前提に使う。</a:t>
            </a:r>
            <a:endParaRPr lang="en-US" sz="1350" dirty="0"/>
          </a:p>
        </p:txBody>
      </p:sp>
      <p:sp>
        <p:nvSpPr>
          <p:cNvPr id="30" name="Text 22"/>
          <p:cNvSpPr/>
          <p:nvPr/>
        </p:nvSpPr>
        <p:spPr>
          <a:xfrm>
            <a:off x="457200" y="4828032"/>
            <a:ext cx="2743200" cy="274320"/>
          </a:xfrm>
          <a:prstGeom prst="rect">
            <a:avLst/>
          </a:prstGeom>
          <a:noFill/>
          <a:ln/>
        </p:spPr>
        <p:txBody>
          <a:bodyPr wrap="square"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31" name="Text 23"/>
          <p:cNvSpPr/>
          <p:nvPr/>
        </p:nvSpPr>
        <p:spPr>
          <a:xfrm>
            <a:off x="5029200" y="4828032"/>
            <a:ext cx="3657600" cy="274320"/>
          </a:xfrm>
          <a:prstGeom prst="rect">
            <a:avLst/>
          </a:prstGeom>
          <a:noFill/>
          <a:ln/>
        </p:spPr>
        <p:txBody>
          <a:bodyPr wrap="square" rtlCol="0" anchor="ctr"/>
          <a:lstStyle/>
          <a:p>
            <a:pPr algn="r" indent="0" marL="0">
              <a:buNone/>
            </a:pPr>
            <a:r>
              <a:rPr lang="en-US" sz="900" dirty="0">
                <a:solidFill>
                  <a:srgbClr val="8A98A4"/>
                </a:solidFill>
                <a:latin typeface="Meiryo" pitchFamily="34" charset="0"/>
                <a:ea typeface="Meiryo" pitchFamily="34" charset="-122"/>
                <a:cs typeface="Meiryo" pitchFamily="34" charset="-120"/>
              </a:rPr>
              <a:t>法務・総務のための社内研修資料20選　第19回　｜　34</a:t>
            </a:r>
            <a:endParaRPr lang="en-US" sz="9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PRINCIPLES</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ctr"/>
          <a:lstStyle/>
          <a:p>
            <a:pPr indent="0" marL="0">
              <a:buNone/>
            </a:pPr>
            <a:r>
              <a:rPr lang="en-US" sz="2700" b="1" dirty="0">
                <a:solidFill>
                  <a:srgbClr val="16314F"/>
                </a:solidFill>
                <a:latin typeface="Meiryo" pitchFamily="34" charset="0"/>
                <a:ea typeface="Meiryo" pitchFamily="34" charset="-122"/>
                <a:cs typeface="Meiryo" pitchFamily="34" charset="-120"/>
              </a:rPr>
              <a:t>行動原則と自社相談先</a:t>
            </a:r>
            <a:endParaRPr lang="en-US" sz="2700" dirty="0"/>
          </a:p>
        </p:txBody>
      </p:sp>
      <p:sp>
        <p:nvSpPr>
          <p:cNvPr id="4" name="Shape 2"/>
          <p:cNvSpPr/>
          <p:nvPr/>
        </p:nvSpPr>
        <p:spPr>
          <a:xfrm>
            <a:off x="457200" y="1371600"/>
            <a:ext cx="4160520" cy="2788920"/>
          </a:xfrm>
          <a:prstGeom prst="roundRect">
            <a:avLst>
              <a:gd name="adj" fmla="val 2623"/>
            </a:avLst>
          </a:prstGeom>
          <a:solidFill>
            <a:srgbClr val="E8F0EB"/>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5" name="Shape 3"/>
          <p:cNvSpPr/>
          <p:nvPr/>
        </p:nvSpPr>
        <p:spPr>
          <a:xfrm>
            <a:off x="676656" y="1554480"/>
            <a:ext cx="512064" cy="512064"/>
          </a:xfrm>
          <a:prstGeom prst="ellipse">
            <a:avLst/>
          </a:prstGeom>
          <a:solidFill>
            <a:srgbClr val="2F6B4F"/>
          </a:solidFill>
          <a:ln/>
        </p:spPr>
      </p:sp>
      <p:pic>
        <p:nvPicPr>
          <p:cNvPr id="6" name="Image 0" descr="preencoded.png">    </p:cNvPr>
          <p:cNvPicPr>
            <a:picLocks noChangeAspect="1"/>
          </p:cNvPicPr>
          <p:nvPr/>
        </p:nvPicPr>
        <p:blipFill>
          <a:blip r:embed="rId1"/>
          <a:stretch>
            <a:fillRect/>
          </a:stretch>
        </p:blipFill>
        <p:spPr>
          <a:xfrm>
            <a:off x="809793" y="1687617"/>
            <a:ext cx="245791" cy="245791"/>
          </a:xfrm>
          <a:prstGeom prst="rect">
            <a:avLst/>
          </a:prstGeom>
        </p:spPr>
      </p:pic>
      <p:sp>
        <p:nvSpPr>
          <p:cNvPr id="7" name="Text 4"/>
          <p:cNvSpPr/>
          <p:nvPr/>
        </p:nvSpPr>
        <p:spPr>
          <a:xfrm>
            <a:off x="1325880" y="1591056"/>
            <a:ext cx="3108960" cy="411480"/>
          </a:xfrm>
          <a:prstGeom prst="rect">
            <a:avLst/>
          </a:prstGeom>
          <a:noFill/>
          <a:ln/>
        </p:spPr>
        <p:txBody>
          <a:bodyPr wrap="square" lIns="0" tIns="0" rIns="0" bIns="0" rtlCol="0" anchor="ctr"/>
          <a:lstStyle/>
          <a:p>
            <a:pPr indent="0" marL="0">
              <a:buNone/>
            </a:pPr>
            <a:r>
              <a:rPr lang="en-US" sz="1500" b="1" dirty="0">
                <a:solidFill>
                  <a:srgbClr val="2F6B4F"/>
                </a:solidFill>
                <a:latin typeface="Meiryo" pitchFamily="34" charset="0"/>
                <a:ea typeface="Meiryo" pitchFamily="34" charset="-122"/>
                <a:cs typeface="Meiryo" pitchFamily="34" charset="-120"/>
              </a:rPr>
              <a:t>4つの行動原則</a:t>
            </a:r>
            <a:endParaRPr lang="en-US" sz="1500" dirty="0"/>
          </a:p>
        </p:txBody>
      </p:sp>
      <p:sp>
        <p:nvSpPr>
          <p:cNvPr id="8" name="Text 5"/>
          <p:cNvSpPr/>
          <p:nvPr/>
        </p:nvSpPr>
        <p:spPr>
          <a:xfrm>
            <a:off x="676656" y="2148840"/>
            <a:ext cx="3749040" cy="1920240"/>
          </a:xfrm>
          <a:prstGeom prst="rect">
            <a:avLst/>
          </a:prstGeom>
          <a:noFill/>
          <a:ln/>
        </p:spPr>
        <p:txBody>
          <a:bodyPr wrap="square" lIns="0" tIns="0" rIns="0" bIns="0" rtlCol="0" anchor="t"/>
          <a:lstStyle/>
          <a:p>
            <a:pPr marL="177800" indent="-177800">
              <a:lnSpc>
                <a:spcPct val="104000"/>
              </a:lnSpc>
              <a:spcAft>
                <a:spcPts val="1100"/>
              </a:spcAft>
              <a:buSzPct val="100000"/>
              <a:buChar char="•"/>
            </a:pPr>
            <a:r>
              <a:rPr lang="en-US" sz="1400" dirty="0">
                <a:solidFill>
                  <a:srgbClr val="263238"/>
                </a:solidFill>
                <a:latin typeface="Meiryo" pitchFamily="34" charset="0"/>
                <a:ea typeface="Meiryo" pitchFamily="34" charset="-122"/>
                <a:cs typeface="Meiryo" pitchFamily="34" charset="-120"/>
              </a:rPr>
              <a:t>締結前・締結時・締結後で確認する</a:t>
            </a:r>
            <a:endParaRPr lang="en-US" sz="1400" dirty="0"/>
          </a:p>
          <a:p>
            <a:pPr marL="177800" indent="-177800">
              <a:lnSpc>
                <a:spcPct val="104000"/>
              </a:lnSpc>
              <a:spcAft>
                <a:spcPts val="1100"/>
              </a:spcAft>
              <a:buSzPct val="100000"/>
              <a:buChar char="•"/>
            </a:pPr>
            <a:r>
              <a:rPr lang="en-US" sz="1400" dirty="0">
                <a:solidFill>
                  <a:srgbClr val="263238"/>
                </a:solidFill>
                <a:latin typeface="Meiryo" pitchFamily="34" charset="0"/>
                <a:ea typeface="Meiryo" pitchFamily="34" charset="-122"/>
                <a:cs typeface="Meiryo" pitchFamily="34" charset="-120"/>
              </a:rPr>
              <a:t>権限・有効性・印紙税・電子署名は独断しない</a:t>
            </a:r>
            <a:endParaRPr lang="en-US" sz="1400" dirty="0"/>
          </a:p>
          <a:p>
            <a:pPr marL="177800" indent="-177800">
              <a:lnSpc>
                <a:spcPct val="104000"/>
              </a:lnSpc>
              <a:spcAft>
                <a:spcPts val="1100"/>
              </a:spcAft>
              <a:buSzPct val="100000"/>
              <a:buChar char="•"/>
            </a:pPr>
            <a:r>
              <a:rPr lang="en-US" sz="1400" dirty="0">
                <a:solidFill>
                  <a:srgbClr val="263238"/>
                </a:solidFill>
                <a:latin typeface="Meiryo" pitchFamily="34" charset="0"/>
                <a:ea typeface="Meiryo" pitchFamily="34" charset="-122"/>
                <a:cs typeface="Meiryo" pitchFamily="34" charset="-120"/>
              </a:rPr>
              <a:t>迷ったら押さない・送らない・先に確認</a:t>
            </a:r>
            <a:endParaRPr lang="en-US" sz="1400" dirty="0"/>
          </a:p>
          <a:p>
            <a:pPr marL="177800" indent="-177800">
              <a:lnSpc>
                <a:spcPct val="104000"/>
              </a:lnSpc>
              <a:spcAft>
                <a:spcPts val="1100"/>
              </a:spcAft>
              <a:buSzPct val="100000"/>
              <a:buChar char="•"/>
            </a:pPr>
            <a:r>
              <a:rPr lang="en-US" sz="1400" dirty="0">
                <a:solidFill>
                  <a:srgbClr val="263238"/>
                </a:solidFill>
                <a:latin typeface="Meiryo" pitchFamily="34" charset="0"/>
                <a:ea typeface="Meiryo" pitchFamily="34" charset="-122"/>
                <a:cs typeface="Meiryo" pitchFamily="34" charset="-120"/>
              </a:rPr>
              <a:t>気づいたら隠さず・消さず・すぐ報告</a:t>
            </a:r>
            <a:endParaRPr lang="en-US" sz="1400" dirty="0"/>
          </a:p>
        </p:txBody>
      </p:sp>
      <p:sp>
        <p:nvSpPr>
          <p:cNvPr id="9" name="Shape 6"/>
          <p:cNvSpPr/>
          <p:nvPr/>
        </p:nvSpPr>
        <p:spPr>
          <a:xfrm>
            <a:off x="4709160" y="1371600"/>
            <a:ext cx="3977640" cy="2788920"/>
          </a:xfrm>
          <a:prstGeom prst="roundRect">
            <a:avLst>
              <a:gd name="adj" fmla="val 2623"/>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10" name="Shape 7"/>
          <p:cNvSpPr/>
          <p:nvPr/>
        </p:nvSpPr>
        <p:spPr>
          <a:xfrm>
            <a:off x="4928616" y="1554480"/>
            <a:ext cx="512064" cy="512064"/>
          </a:xfrm>
          <a:prstGeom prst="ellipse">
            <a:avLst/>
          </a:prstGeom>
          <a:solidFill>
            <a:srgbClr val="16314F"/>
          </a:solidFill>
          <a:ln/>
        </p:spPr>
      </p:sp>
      <p:pic>
        <p:nvPicPr>
          <p:cNvPr id="11" name="Image 1" descr="preencoded.png">    </p:cNvPr>
          <p:cNvPicPr>
            <a:picLocks noChangeAspect="1"/>
          </p:cNvPicPr>
          <p:nvPr/>
        </p:nvPicPr>
        <p:blipFill>
          <a:blip r:embed="rId2"/>
          <a:stretch>
            <a:fillRect/>
          </a:stretch>
        </p:blipFill>
        <p:spPr>
          <a:xfrm>
            <a:off x="5061753" y="1687617"/>
            <a:ext cx="245791" cy="245791"/>
          </a:xfrm>
          <a:prstGeom prst="rect">
            <a:avLst/>
          </a:prstGeom>
        </p:spPr>
      </p:pic>
      <p:sp>
        <p:nvSpPr>
          <p:cNvPr id="12" name="Text 8"/>
          <p:cNvSpPr/>
          <p:nvPr/>
        </p:nvSpPr>
        <p:spPr>
          <a:xfrm>
            <a:off x="5577840" y="1591056"/>
            <a:ext cx="2926080" cy="411480"/>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相談先（自社で記入）</a:t>
            </a:r>
            <a:endParaRPr lang="en-US" sz="1500" dirty="0"/>
          </a:p>
        </p:txBody>
      </p:sp>
      <p:sp>
        <p:nvSpPr>
          <p:cNvPr id="13" name="Text 9"/>
          <p:cNvSpPr/>
          <p:nvPr/>
        </p:nvSpPr>
        <p:spPr>
          <a:xfrm>
            <a:off x="4937760" y="2194560"/>
            <a:ext cx="1920240" cy="365760"/>
          </a:xfrm>
          <a:prstGeom prst="rect">
            <a:avLst/>
          </a:prstGeom>
          <a:noFill/>
          <a:ln/>
        </p:spPr>
        <p:txBody>
          <a:bodyPr wrap="square" lIns="0" tIns="0" rIns="0" bIns="0" rtlCol="0" anchor="ctr"/>
          <a:lstStyle/>
          <a:p>
            <a:pPr indent="0" marL="0">
              <a:buNone/>
            </a:pPr>
            <a:r>
              <a:rPr lang="en-US" sz="1250" dirty="0">
                <a:solidFill>
                  <a:srgbClr val="263238"/>
                </a:solidFill>
                <a:latin typeface="Meiryo" pitchFamily="34" charset="0"/>
                <a:ea typeface="Meiryo" pitchFamily="34" charset="-122"/>
                <a:cs typeface="Meiryo" pitchFamily="34" charset="-120"/>
              </a:rPr>
              <a:t>契約審査・締結権限：</a:t>
            </a:r>
            <a:endParaRPr lang="en-US" sz="1250" dirty="0"/>
          </a:p>
        </p:txBody>
      </p:sp>
      <p:sp>
        <p:nvSpPr>
          <p:cNvPr id="14" name="Shape 10"/>
          <p:cNvSpPr/>
          <p:nvPr/>
        </p:nvSpPr>
        <p:spPr>
          <a:xfrm>
            <a:off x="6812280" y="2468880"/>
            <a:ext cx="1783080" cy="0"/>
          </a:xfrm>
          <a:prstGeom prst="line">
            <a:avLst/>
          </a:prstGeom>
          <a:noFill/>
          <a:ln w="12700">
            <a:solidFill>
              <a:srgbClr val="D9E0E8"/>
            </a:solidFill>
            <a:prstDash val="solid"/>
          </a:ln>
        </p:spPr>
      </p:sp>
      <p:sp>
        <p:nvSpPr>
          <p:cNvPr id="15" name="Text 11"/>
          <p:cNvSpPr/>
          <p:nvPr/>
        </p:nvSpPr>
        <p:spPr>
          <a:xfrm>
            <a:off x="4937760" y="2578608"/>
            <a:ext cx="1920240" cy="365760"/>
          </a:xfrm>
          <a:prstGeom prst="rect">
            <a:avLst/>
          </a:prstGeom>
          <a:noFill/>
          <a:ln/>
        </p:spPr>
        <p:txBody>
          <a:bodyPr wrap="square" lIns="0" tIns="0" rIns="0" bIns="0" rtlCol="0" anchor="ctr"/>
          <a:lstStyle/>
          <a:p>
            <a:pPr indent="0" marL="0">
              <a:buNone/>
            </a:pPr>
            <a:r>
              <a:rPr lang="en-US" sz="1250" dirty="0">
                <a:solidFill>
                  <a:srgbClr val="263238"/>
                </a:solidFill>
                <a:latin typeface="Meiryo" pitchFamily="34" charset="0"/>
                <a:ea typeface="Meiryo" pitchFamily="34" charset="-122"/>
                <a:cs typeface="Meiryo" pitchFamily="34" charset="-120"/>
              </a:rPr>
              <a:t>押印・印章管理：</a:t>
            </a:r>
            <a:endParaRPr lang="en-US" sz="1250" dirty="0"/>
          </a:p>
        </p:txBody>
      </p:sp>
      <p:sp>
        <p:nvSpPr>
          <p:cNvPr id="16" name="Shape 12"/>
          <p:cNvSpPr/>
          <p:nvPr/>
        </p:nvSpPr>
        <p:spPr>
          <a:xfrm>
            <a:off x="6812280" y="2852928"/>
            <a:ext cx="1783080" cy="0"/>
          </a:xfrm>
          <a:prstGeom prst="line">
            <a:avLst/>
          </a:prstGeom>
          <a:noFill/>
          <a:ln w="12700">
            <a:solidFill>
              <a:srgbClr val="D9E0E8"/>
            </a:solidFill>
            <a:prstDash val="solid"/>
          </a:ln>
        </p:spPr>
      </p:sp>
      <p:sp>
        <p:nvSpPr>
          <p:cNvPr id="17" name="Text 13"/>
          <p:cNvSpPr/>
          <p:nvPr/>
        </p:nvSpPr>
        <p:spPr>
          <a:xfrm>
            <a:off x="4937760" y="2962656"/>
            <a:ext cx="1920240" cy="365760"/>
          </a:xfrm>
          <a:prstGeom prst="rect">
            <a:avLst/>
          </a:prstGeom>
          <a:noFill/>
          <a:ln/>
        </p:spPr>
        <p:txBody>
          <a:bodyPr wrap="square" lIns="0" tIns="0" rIns="0" bIns="0" rtlCol="0" anchor="ctr"/>
          <a:lstStyle/>
          <a:p>
            <a:pPr indent="0" marL="0">
              <a:buNone/>
            </a:pPr>
            <a:r>
              <a:rPr lang="en-US" sz="1250" dirty="0">
                <a:solidFill>
                  <a:srgbClr val="263238"/>
                </a:solidFill>
                <a:latin typeface="Meiryo" pitchFamily="34" charset="0"/>
                <a:ea typeface="Meiryo" pitchFamily="34" charset="-122"/>
                <a:cs typeface="Meiryo" pitchFamily="34" charset="-120"/>
              </a:rPr>
              <a:t>電子契約・ID管理：</a:t>
            </a:r>
            <a:endParaRPr lang="en-US" sz="1250" dirty="0"/>
          </a:p>
        </p:txBody>
      </p:sp>
      <p:sp>
        <p:nvSpPr>
          <p:cNvPr id="18" name="Shape 14"/>
          <p:cNvSpPr/>
          <p:nvPr/>
        </p:nvSpPr>
        <p:spPr>
          <a:xfrm>
            <a:off x="6812280" y="3236976"/>
            <a:ext cx="1783080" cy="0"/>
          </a:xfrm>
          <a:prstGeom prst="line">
            <a:avLst/>
          </a:prstGeom>
          <a:noFill/>
          <a:ln w="12700">
            <a:solidFill>
              <a:srgbClr val="D9E0E8"/>
            </a:solidFill>
            <a:prstDash val="solid"/>
          </a:ln>
        </p:spPr>
      </p:sp>
      <p:sp>
        <p:nvSpPr>
          <p:cNvPr id="19" name="Text 15"/>
          <p:cNvSpPr/>
          <p:nvPr/>
        </p:nvSpPr>
        <p:spPr>
          <a:xfrm>
            <a:off x="4937760" y="3346704"/>
            <a:ext cx="1920240" cy="365760"/>
          </a:xfrm>
          <a:prstGeom prst="rect">
            <a:avLst/>
          </a:prstGeom>
          <a:noFill/>
          <a:ln/>
        </p:spPr>
        <p:txBody>
          <a:bodyPr wrap="square" lIns="0" tIns="0" rIns="0" bIns="0" rtlCol="0" anchor="ctr"/>
          <a:lstStyle/>
          <a:p>
            <a:pPr indent="0" marL="0">
              <a:buNone/>
            </a:pPr>
            <a:r>
              <a:rPr lang="en-US" sz="1250" dirty="0">
                <a:solidFill>
                  <a:srgbClr val="263238"/>
                </a:solidFill>
                <a:latin typeface="Meiryo" pitchFamily="34" charset="0"/>
                <a:ea typeface="Meiryo" pitchFamily="34" charset="-122"/>
                <a:cs typeface="Meiryo" pitchFamily="34" charset="-120"/>
              </a:rPr>
              <a:t>印紙税・税務：</a:t>
            </a:r>
            <a:endParaRPr lang="en-US" sz="1250" dirty="0"/>
          </a:p>
        </p:txBody>
      </p:sp>
      <p:sp>
        <p:nvSpPr>
          <p:cNvPr id="20" name="Shape 16"/>
          <p:cNvSpPr/>
          <p:nvPr/>
        </p:nvSpPr>
        <p:spPr>
          <a:xfrm>
            <a:off x="6812280" y="3621024"/>
            <a:ext cx="1783080" cy="0"/>
          </a:xfrm>
          <a:prstGeom prst="line">
            <a:avLst/>
          </a:prstGeom>
          <a:noFill/>
          <a:ln w="12700">
            <a:solidFill>
              <a:srgbClr val="D9E0E8"/>
            </a:solidFill>
            <a:prstDash val="solid"/>
          </a:ln>
        </p:spPr>
      </p:sp>
      <p:sp>
        <p:nvSpPr>
          <p:cNvPr id="21" name="Text 17"/>
          <p:cNvSpPr/>
          <p:nvPr/>
        </p:nvSpPr>
        <p:spPr>
          <a:xfrm>
            <a:off x="4937760" y="3730752"/>
            <a:ext cx="1920240" cy="365760"/>
          </a:xfrm>
          <a:prstGeom prst="rect">
            <a:avLst/>
          </a:prstGeom>
          <a:noFill/>
          <a:ln/>
        </p:spPr>
        <p:txBody>
          <a:bodyPr wrap="square" lIns="0" tIns="0" rIns="0" bIns="0" rtlCol="0" anchor="ctr"/>
          <a:lstStyle/>
          <a:p>
            <a:pPr indent="0" marL="0">
              <a:buNone/>
            </a:pPr>
            <a:r>
              <a:rPr lang="en-US" sz="1250" dirty="0">
                <a:solidFill>
                  <a:srgbClr val="263238"/>
                </a:solidFill>
                <a:latin typeface="Meiryo" pitchFamily="34" charset="0"/>
                <a:ea typeface="Meiryo" pitchFamily="34" charset="-122"/>
                <a:cs typeface="Meiryo" pitchFamily="34" charset="-120"/>
              </a:rPr>
              <a:t>契約台帳・保管：</a:t>
            </a:r>
            <a:endParaRPr lang="en-US" sz="1250" dirty="0"/>
          </a:p>
        </p:txBody>
      </p:sp>
      <p:sp>
        <p:nvSpPr>
          <p:cNvPr id="22" name="Shape 18"/>
          <p:cNvSpPr/>
          <p:nvPr/>
        </p:nvSpPr>
        <p:spPr>
          <a:xfrm>
            <a:off x="6812280" y="4005072"/>
            <a:ext cx="1783080" cy="0"/>
          </a:xfrm>
          <a:prstGeom prst="line">
            <a:avLst/>
          </a:prstGeom>
          <a:noFill/>
          <a:ln w="12700">
            <a:solidFill>
              <a:srgbClr val="D9E0E8"/>
            </a:solidFill>
            <a:prstDash val="solid"/>
          </a:ln>
        </p:spPr>
      </p:sp>
      <p:sp>
        <p:nvSpPr>
          <p:cNvPr id="23" name="Text 19"/>
          <p:cNvSpPr/>
          <p:nvPr/>
        </p:nvSpPr>
        <p:spPr>
          <a:xfrm>
            <a:off x="457200" y="4828032"/>
            <a:ext cx="2743200" cy="274320"/>
          </a:xfrm>
          <a:prstGeom prst="rect">
            <a:avLst/>
          </a:prstGeom>
          <a:noFill/>
          <a:ln/>
        </p:spPr>
        <p:txBody>
          <a:bodyPr wrap="square"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24" name="Text 20"/>
          <p:cNvSpPr/>
          <p:nvPr/>
        </p:nvSpPr>
        <p:spPr>
          <a:xfrm>
            <a:off x="5029200" y="4828032"/>
            <a:ext cx="3657600" cy="274320"/>
          </a:xfrm>
          <a:prstGeom prst="rect">
            <a:avLst/>
          </a:prstGeom>
          <a:noFill/>
          <a:ln/>
        </p:spPr>
        <p:txBody>
          <a:bodyPr wrap="square" rtlCol="0" anchor="ctr"/>
          <a:lstStyle/>
          <a:p>
            <a:pPr algn="r" indent="0" marL="0">
              <a:buNone/>
            </a:pPr>
            <a:r>
              <a:rPr lang="en-US" sz="900" dirty="0">
                <a:solidFill>
                  <a:srgbClr val="8A98A4"/>
                </a:solidFill>
                <a:latin typeface="Meiryo" pitchFamily="34" charset="0"/>
                <a:ea typeface="Meiryo" pitchFamily="34" charset="-122"/>
                <a:cs typeface="Meiryo" pitchFamily="34" charset="-120"/>
              </a:rPr>
              <a:t>法務・総務のための社内研修資料20選　第19回　｜　35</a:t>
            </a:r>
            <a:endParaRPr lang="en-US" sz="9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16314F"/>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6314F"/>
          </a:solidFill>
          <a:ln/>
        </p:spPr>
      </p:sp>
      <p:sp>
        <p:nvSpPr>
          <p:cNvPr id="3" name="Shape 1"/>
          <p:cNvSpPr/>
          <p:nvPr/>
        </p:nvSpPr>
        <p:spPr>
          <a:xfrm>
            <a:off x="640080" y="685800"/>
            <a:ext cx="777240" cy="777240"/>
          </a:xfrm>
          <a:prstGeom prst="ellipse">
            <a:avLst/>
          </a:prstGeom>
          <a:solidFill>
            <a:srgbClr val="B58A3A"/>
          </a:solidFill>
          <a:ln/>
        </p:spPr>
      </p:sp>
      <p:pic>
        <p:nvPicPr>
          <p:cNvPr id="4" name="Image 0" descr="preencoded.png">    </p:cNvPr>
          <p:cNvPicPr>
            <a:picLocks noChangeAspect="1"/>
          </p:cNvPicPr>
          <p:nvPr/>
        </p:nvPicPr>
        <p:blipFill>
          <a:blip r:embed="rId1"/>
          <a:stretch>
            <a:fillRect/>
          </a:stretch>
        </p:blipFill>
        <p:spPr>
          <a:xfrm>
            <a:off x="842162" y="887882"/>
            <a:ext cx="373075" cy="373075"/>
          </a:xfrm>
          <a:prstGeom prst="rect">
            <a:avLst/>
          </a:prstGeom>
        </p:spPr>
      </p:pic>
      <p:sp>
        <p:nvSpPr>
          <p:cNvPr id="5" name="Text 2"/>
          <p:cNvSpPr/>
          <p:nvPr/>
        </p:nvSpPr>
        <p:spPr>
          <a:xfrm>
            <a:off x="1691640" y="777240"/>
            <a:ext cx="6949440" cy="548640"/>
          </a:xfrm>
          <a:prstGeom prst="rect">
            <a:avLst/>
          </a:prstGeom>
          <a:noFill/>
          <a:ln/>
        </p:spPr>
        <p:txBody>
          <a:bodyPr wrap="square" lIns="0" tIns="0" rIns="0" bIns="0" rtlCol="0" anchor="ctr"/>
          <a:lstStyle/>
          <a:p>
            <a:pPr indent="0" marL="0">
              <a:buNone/>
            </a:pPr>
            <a:r>
              <a:rPr lang="en-US" sz="2600" b="1" dirty="0">
                <a:solidFill>
                  <a:srgbClr val="FFFFFF"/>
                </a:solidFill>
                <a:latin typeface="Meiryo" pitchFamily="34" charset="0"/>
                <a:ea typeface="Meiryo" pitchFamily="34" charset="-122"/>
                <a:cs typeface="Meiryo" pitchFamily="34" charset="-120"/>
              </a:rPr>
              <a:t>このあとは確認テストへ</a:t>
            </a:r>
            <a:endParaRPr lang="en-US" sz="2600" dirty="0"/>
          </a:p>
        </p:txBody>
      </p:sp>
      <p:sp>
        <p:nvSpPr>
          <p:cNvPr id="6" name="Text 3"/>
          <p:cNvSpPr/>
          <p:nvPr/>
        </p:nvSpPr>
        <p:spPr>
          <a:xfrm>
            <a:off x="1691640" y="1371600"/>
            <a:ext cx="6949440" cy="365760"/>
          </a:xfrm>
          <a:prstGeom prst="rect">
            <a:avLst/>
          </a:prstGeom>
          <a:noFill/>
          <a:ln/>
        </p:spPr>
        <p:txBody>
          <a:bodyPr wrap="square" lIns="0" tIns="0" rIns="0" bIns="0" rtlCol="0" anchor="ctr"/>
          <a:lstStyle/>
          <a:p>
            <a:pPr indent="0" marL="0">
              <a:buNone/>
            </a:pPr>
            <a:r>
              <a:rPr lang="en-US" sz="1400" dirty="0">
                <a:solidFill>
                  <a:srgbClr val="C9D4DF"/>
                </a:solidFill>
                <a:latin typeface="Meiryo" pitchFamily="34" charset="0"/>
                <a:ea typeface="Meiryo" pitchFamily="34" charset="-122"/>
                <a:cs typeface="Meiryo" pitchFamily="34" charset="-120"/>
              </a:rPr>
              <a:t>全12問（○×3・四肢択一4・ケース判断5）／配布の確認テストで実施</a:t>
            </a:r>
            <a:endParaRPr lang="en-US" sz="1400" dirty="0"/>
          </a:p>
        </p:txBody>
      </p:sp>
      <p:sp>
        <p:nvSpPr>
          <p:cNvPr id="7" name="Shape 4"/>
          <p:cNvSpPr/>
          <p:nvPr/>
        </p:nvSpPr>
        <p:spPr>
          <a:xfrm>
            <a:off x="640080" y="2057400"/>
            <a:ext cx="1828800" cy="914400"/>
          </a:xfrm>
          <a:prstGeom prst="roundRect">
            <a:avLst>
              <a:gd name="adj" fmla="val 6000"/>
            </a:avLst>
          </a:prstGeom>
          <a:solidFill>
            <a:srgbClr val="243B53"/>
          </a:solidFill>
          <a:ln w="12700">
            <a:solidFill>
              <a:srgbClr val="33506E"/>
            </a:solidFill>
            <a:prstDash val="solid"/>
          </a:ln>
        </p:spPr>
      </p:sp>
      <p:sp>
        <p:nvSpPr>
          <p:cNvPr id="8" name="Text 5"/>
          <p:cNvSpPr/>
          <p:nvPr/>
        </p:nvSpPr>
        <p:spPr>
          <a:xfrm>
            <a:off x="640080" y="2194560"/>
            <a:ext cx="1828800" cy="365760"/>
          </a:xfrm>
          <a:prstGeom prst="rect">
            <a:avLst/>
          </a:prstGeom>
          <a:noFill/>
          <a:ln/>
        </p:spPr>
        <p:txBody>
          <a:bodyPr wrap="square" lIns="0" tIns="0" rIns="0" bIns="0" rtlCol="0" anchor="ctr"/>
          <a:lstStyle/>
          <a:p>
            <a:pPr algn="ctr" indent="0" marL="0">
              <a:buNone/>
            </a:pPr>
            <a:r>
              <a:rPr lang="en-US" sz="1400" b="1" dirty="0">
                <a:solidFill>
                  <a:srgbClr val="B58A3A"/>
                </a:solidFill>
                <a:latin typeface="Meiryo" pitchFamily="34" charset="0"/>
                <a:ea typeface="Meiryo" pitchFamily="34" charset="-122"/>
                <a:cs typeface="Meiryo" pitchFamily="34" charset="-120"/>
              </a:rPr>
              <a:t>締結権限</a:t>
            </a:r>
            <a:endParaRPr lang="en-US" sz="1400" dirty="0"/>
          </a:p>
        </p:txBody>
      </p:sp>
      <p:sp>
        <p:nvSpPr>
          <p:cNvPr id="9" name="Text 6"/>
          <p:cNvSpPr/>
          <p:nvPr/>
        </p:nvSpPr>
        <p:spPr>
          <a:xfrm>
            <a:off x="731520" y="2578608"/>
            <a:ext cx="1645920" cy="365760"/>
          </a:xfrm>
          <a:prstGeom prst="rect">
            <a:avLst/>
          </a:prstGeom>
          <a:noFill/>
          <a:ln/>
        </p:spPr>
        <p:txBody>
          <a:bodyPr wrap="square" lIns="0" tIns="0" rIns="0" bIns="0" rtlCol="0" anchor="ctr"/>
          <a:lstStyle/>
          <a:p>
            <a:pPr algn="ctr" indent="0" marL="0">
              <a:buNone/>
            </a:pPr>
            <a:r>
              <a:rPr lang="en-US" sz="1100" dirty="0">
                <a:solidFill>
                  <a:srgbClr val="FFFFFF"/>
                </a:solidFill>
                <a:latin typeface="Meiryo" pitchFamily="34" charset="0"/>
                <a:ea typeface="Meiryo" pitchFamily="34" charset="-122"/>
                <a:cs typeface="Meiryo" pitchFamily="34" charset="-120"/>
              </a:rPr>
              <a:t>自社・相手方の権限</a:t>
            </a:r>
            <a:endParaRPr lang="en-US" sz="1100" dirty="0"/>
          </a:p>
        </p:txBody>
      </p:sp>
      <p:sp>
        <p:nvSpPr>
          <p:cNvPr id="10" name="Shape 7"/>
          <p:cNvSpPr/>
          <p:nvPr/>
        </p:nvSpPr>
        <p:spPr>
          <a:xfrm>
            <a:off x="2651760" y="2057400"/>
            <a:ext cx="1828800" cy="914400"/>
          </a:xfrm>
          <a:prstGeom prst="roundRect">
            <a:avLst>
              <a:gd name="adj" fmla="val 6000"/>
            </a:avLst>
          </a:prstGeom>
          <a:solidFill>
            <a:srgbClr val="243B53"/>
          </a:solidFill>
          <a:ln w="12700">
            <a:solidFill>
              <a:srgbClr val="33506E"/>
            </a:solidFill>
            <a:prstDash val="solid"/>
          </a:ln>
        </p:spPr>
      </p:sp>
      <p:sp>
        <p:nvSpPr>
          <p:cNvPr id="11" name="Text 8"/>
          <p:cNvSpPr/>
          <p:nvPr/>
        </p:nvSpPr>
        <p:spPr>
          <a:xfrm>
            <a:off x="2651760" y="2194560"/>
            <a:ext cx="1828800" cy="365760"/>
          </a:xfrm>
          <a:prstGeom prst="rect">
            <a:avLst/>
          </a:prstGeom>
          <a:noFill/>
          <a:ln/>
        </p:spPr>
        <p:txBody>
          <a:bodyPr wrap="square" lIns="0" tIns="0" rIns="0" bIns="0" rtlCol="0" anchor="ctr"/>
          <a:lstStyle/>
          <a:p>
            <a:pPr algn="ctr" indent="0" marL="0">
              <a:buNone/>
            </a:pPr>
            <a:r>
              <a:rPr lang="en-US" sz="1400" b="1" dirty="0">
                <a:solidFill>
                  <a:srgbClr val="B58A3A"/>
                </a:solidFill>
                <a:latin typeface="Meiryo" pitchFamily="34" charset="0"/>
                <a:ea typeface="Meiryo" pitchFamily="34" charset="-122"/>
                <a:cs typeface="Meiryo" pitchFamily="34" charset="-120"/>
              </a:rPr>
              <a:t>押印・電子契約</a:t>
            </a:r>
            <a:endParaRPr lang="en-US" sz="1400" dirty="0"/>
          </a:p>
        </p:txBody>
      </p:sp>
      <p:sp>
        <p:nvSpPr>
          <p:cNvPr id="12" name="Text 9"/>
          <p:cNvSpPr/>
          <p:nvPr/>
        </p:nvSpPr>
        <p:spPr>
          <a:xfrm>
            <a:off x="2743200" y="2578608"/>
            <a:ext cx="1645920" cy="365760"/>
          </a:xfrm>
          <a:prstGeom prst="rect">
            <a:avLst/>
          </a:prstGeom>
          <a:noFill/>
          <a:ln/>
        </p:spPr>
        <p:txBody>
          <a:bodyPr wrap="square" lIns="0" tIns="0" rIns="0" bIns="0" rtlCol="0" anchor="ctr"/>
          <a:lstStyle/>
          <a:p>
            <a:pPr algn="ctr" indent="0" marL="0">
              <a:buNone/>
            </a:pPr>
            <a:r>
              <a:rPr lang="en-US" sz="1100" dirty="0">
                <a:solidFill>
                  <a:srgbClr val="FFFFFF"/>
                </a:solidFill>
                <a:latin typeface="Meiryo" pitchFamily="34" charset="0"/>
                <a:ea typeface="Meiryo" pitchFamily="34" charset="-122"/>
                <a:cs typeface="Meiryo" pitchFamily="34" charset="-120"/>
              </a:rPr>
              <a:t>種類・本人・ログ</a:t>
            </a:r>
            <a:endParaRPr lang="en-US" sz="1100" dirty="0"/>
          </a:p>
        </p:txBody>
      </p:sp>
      <p:sp>
        <p:nvSpPr>
          <p:cNvPr id="13" name="Shape 10"/>
          <p:cNvSpPr/>
          <p:nvPr/>
        </p:nvSpPr>
        <p:spPr>
          <a:xfrm>
            <a:off x="4663440" y="2057400"/>
            <a:ext cx="1828800" cy="914400"/>
          </a:xfrm>
          <a:prstGeom prst="roundRect">
            <a:avLst>
              <a:gd name="adj" fmla="val 6000"/>
            </a:avLst>
          </a:prstGeom>
          <a:solidFill>
            <a:srgbClr val="243B53"/>
          </a:solidFill>
          <a:ln w="12700">
            <a:solidFill>
              <a:srgbClr val="33506E"/>
            </a:solidFill>
            <a:prstDash val="solid"/>
          </a:ln>
        </p:spPr>
      </p:sp>
      <p:sp>
        <p:nvSpPr>
          <p:cNvPr id="14" name="Text 11"/>
          <p:cNvSpPr/>
          <p:nvPr/>
        </p:nvSpPr>
        <p:spPr>
          <a:xfrm>
            <a:off x="4663440" y="2194560"/>
            <a:ext cx="1828800" cy="365760"/>
          </a:xfrm>
          <a:prstGeom prst="rect">
            <a:avLst/>
          </a:prstGeom>
          <a:noFill/>
          <a:ln/>
        </p:spPr>
        <p:txBody>
          <a:bodyPr wrap="square" lIns="0" tIns="0" rIns="0" bIns="0" rtlCol="0" anchor="ctr"/>
          <a:lstStyle/>
          <a:p>
            <a:pPr algn="ctr" indent="0" marL="0">
              <a:buNone/>
            </a:pPr>
            <a:r>
              <a:rPr lang="en-US" sz="1400" b="1" dirty="0">
                <a:solidFill>
                  <a:srgbClr val="B58A3A"/>
                </a:solidFill>
                <a:latin typeface="Meiryo" pitchFamily="34" charset="0"/>
                <a:ea typeface="Meiryo" pitchFamily="34" charset="-122"/>
                <a:cs typeface="Meiryo" pitchFamily="34" charset="-120"/>
              </a:rPr>
              <a:t>印紙税</a:t>
            </a:r>
            <a:endParaRPr lang="en-US" sz="1400" dirty="0"/>
          </a:p>
        </p:txBody>
      </p:sp>
      <p:sp>
        <p:nvSpPr>
          <p:cNvPr id="15" name="Text 12"/>
          <p:cNvSpPr/>
          <p:nvPr/>
        </p:nvSpPr>
        <p:spPr>
          <a:xfrm>
            <a:off x="4754880" y="2578608"/>
            <a:ext cx="1645920" cy="365760"/>
          </a:xfrm>
          <a:prstGeom prst="rect">
            <a:avLst/>
          </a:prstGeom>
          <a:noFill/>
          <a:ln/>
        </p:spPr>
        <p:txBody>
          <a:bodyPr wrap="square" lIns="0" tIns="0" rIns="0" bIns="0" rtlCol="0" anchor="ctr"/>
          <a:lstStyle/>
          <a:p>
            <a:pPr algn="ctr" indent="0" marL="0">
              <a:buNone/>
            </a:pPr>
            <a:r>
              <a:rPr lang="en-US" sz="1100" dirty="0">
                <a:solidFill>
                  <a:srgbClr val="FFFFFF"/>
                </a:solidFill>
                <a:latin typeface="Meiryo" pitchFamily="34" charset="0"/>
                <a:ea typeface="Meiryo" pitchFamily="34" charset="-122"/>
                <a:cs typeface="Meiryo" pitchFamily="34" charset="-120"/>
              </a:rPr>
              <a:t>現場判断しない</a:t>
            </a:r>
            <a:endParaRPr lang="en-US" sz="1100" dirty="0"/>
          </a:p>
        </p:txBody>
      </p:sp>
      <p:sp>
        <p:nvSpPr>
          <p:cNvPr id="16" name="Shape 13"/>
          <p:cNvSpPr/>
          <p:nvPr/>
        </p:nvSpPr>
        <p:spPr>
          <a:xfrm>
            <a:off x="6675120" y="2057400"/>
            <a:ext cx="1828800" cy="914400"/>
          </a:xfrm>
          <a:prstGeom prst="roundRect">
            <a:avLst>
              <a:gd name="adj" fmla="val 6000"/>
            </a:avLst>
          </a:prstGeom>
          <a:solidFill>
            <a:srgbClr val="243B53"/>
          </a:solidFill>
          <a:ln w="12700">
            <a:solidFill>
              <a:srgbClr val="33506E"/>
            </a:solidFill>
            <a:prstDash val="solid"/>
          </a:ln>
        </p:spPr>
      </p:sp>
      <p:sp>
        <p:nvSpPr>
          <p:cNvPr id="17" name="Text 14"/>
          <p:cNvSpPr/>
          <p:nvPr/>
        </p:nvSpPr>
        <p:spPr>
          <a:xfrm>
            <a:off x="6675120" y="2194560"/>
            <a:ext cx="1828800" cy="365760"/>
          </a:xfrm>
          <a:prstGeom prst="rect">
            <a:avLst/>
          </a:prstGeom>
          <a:noFill/>
          <a:ln/>
        </p:spPr>
        <p:txBody>
          <a:bodyPr wrap="square" lIns="0" tIns="0" rIns="0" bIns="0" rtlCol="0" anchor="ctr"/>
          <a:lstStyle/>
          <a:p>
            <a:pPr algn="ctr" indent="0" marL="0">
              <a:buNone/>
            </a:pPr>
            <a:r>
              <a:rPr lang="en-US" sz="1400" b="1" dirty="0">
                <a:solidFill>
                  <a:srgbClr val="B58A3A"/>
                </a:solidFill>
                <a:latin typeface="Meiryo" pitchFamily="34" charset="0"/>
                <a:ea typeface="Meiryo" pitchFamily="34" charset="-122"/>
                <a:cs typeface="Meiryo" pitchFamily="34" charset="-120"/>
              </a:rPr>
              <a:t>台帳・期限</a:t>
            </a:r>
            <a:endParaRPr lang="en-US" sz="1400" dirty="0"/>
          </a:p>
        </p:txBody>
      </p:sp>
      <p:sp>
        <p:nvSpPr>
          <p:cNvPr id="18" name="Text 15"/>
          <p:cNvSpPr/>
          <p:nvPr/>
        </p:nvSpPr>
        <p:spPr>
          <a:xfrm>
            <a:off x="6766560" y="2578608"/>
            <a:ext cx="1645920" cy="365760"/>
          </a:xfrm>
          <a:prstGeom prst="rect">
            <a:avLst/>
          </a:prstGeom>
          <a:noFill/>
          <a:ln/>
        </p:spPr>
        <p:txBody>
          <a:bodyPr wrap="square" lIns="0" tIns="0" rIns="0" bIns="0" rtlCol="0" anchor="ctr"/>
          <a:lstStyle/>
          <a:p>
            <a:pPr algn="ctr" indent="0" marL="0">
              <a:buNone/>
            </a:pPr>
            <a:r>
              <a:rPr lang="en-US" sz="1100" dirty="0">
                <a:solidFill>
                  <a:srgbClr val="FFFFFF"/>
                </a:solidFill>
                <a:latin typeface="Meiryo" pitchFamily="34" charset="0"/>
                <a:ea typeface="Meiryo" pitchFamily="34" charset="-122"/>
                <a:cs typeface="Meiryo" pitchFamily="34" charset="-120"/>
              </a:rPr>
              <a:t>登録・更新・解約</a:t>
            </a:r>
            <a:endParaRPr lang="en-US" sz="1100" dirty="0"/>
          </a:p>
        </p:txBody>
      </p:sp>
      <p:sp>
        <p:nvSpPr>
          <p:cNvPr id="19" name="Shape 16"/>
          <p:cNvSpPr/>
          <p:nvPr/>
        </p:nvSpPr>
        <p:spPr>
          <a:xfrm>
            <a:off x="640080" y="3246120"/>
            <a:ext cx="7909560" cy="960120"/>
          </a:xfrm>
          <a:prstGeom prst="roundRect">
            <a:avLst>
              <a:gd name="adj" fmla="val 7619"/>
            </a:avLst>
          </a:prstGeom>
          <a:solidFill>
            <a:srgbClr val="243B53"/>
          </a:solidFill>
          <a:ln w="12700">
            <a:solidFill>
              <a:srgbClr val="D9E0E8"/>
            </a:solidFill>
            <a:prstDash val="solid"/>
          </a:ln>
        </p:spPr>
      </p:sp>
      <p:sp>
        <p:nvSpPr>
          <p:cNvPr id="20" name="Shape 17"/>
          <p:cNvSpPr/>
          <p:nvPr/>
        </p:nvSpPr>
        <p:spPr>
          <a:xfrm>
            <a:off x="640080" y="3246120"/>
            <a:ext cx="7909560" cy="960120"/>
          </a:xfrm>
          <a:prstGeom prst="roundRect">
            <a:avLst>
              <a:gd name="adj" fmla="val 5714"/>
            </a:avLst>
          </a:prstGeom>
          <a:solidFill>
            <a:srgbClr val="243B53"/>
          </a:solidFill>
          <a:ln w="12700">
            <a:solidFill>
              <a:srgbClr val="33506E"/>
            </a:solidFill>
            <a:prstDash val="solid"/>
          </a:ln>
        </p:spPr>
      </p:sp>
      <p:sp>
        <p:nvSpPr>
          <p:cNvPr id="21" name="Text 18"/>
          <p:cNvSpPr/>
          <p:nvPr/>
        </p:nvSpPr>
        <p:spPr>
          <a:xfrm>
            <a:off x="868680" y="3310128"/>
            <a:ext cx="7452360" cy="822960"/>
          </a:xfrm>
          <a:prstGeom prst="rect">
            <a:avLst/>
          </a:prstGeom>
          <a:noFill/>
          <a:ln/>
        </p:spPr>
        <p:txBody>
          <a:bodyPr wrap="square" lIns="0" tIns="0" rIns="0" bIns="0" rtlCol="0" anchor="ctr"/>
          <a:lstStyle/>
          <a:p>
            <a:pPr indent="0" marL="0">
              <a:buNone/>
            </a:pPr>
            <a:r>
              <a:rPr lang="en-US" sz="1200" dirty="0">
                <a:solidFill>
                  <a:srgbClr val="DCE5EE"/>
                </a:solidFill>
                <a:latin typeface="Meiryo" pitchFamily="34" charset="0"/>
                <a:ea typeface="Meiryo" pitchFamily="34" charset="-122"/>
                <a:cs typeface="Meiryo" pitchFamily="34" charset="-120"/>
              </a:rPr>
              <a:t>本資料は一般的な解説です。締結権限・有効性・電子署名の効力・印紙税・取締役会決議の要否は、必ず自社規程と法務・経理・情報システム等で確認してください。本研修だけで契約管理体制が完成するわけではありません。</a:t>
            </a:r>
            <a:endParaRPr lang="en-US" sz="1200" dirty="0"/>
          </a:p>
        </p:txBody>
      </p:sp>
      <p:sp>
        <p:nvSpPr>
          <p:cNvPr id="22" name="Text 19"/>
          <p:cNvSpPr/>
          <p:nvPr/>
        </p:nvSpPr>
        <p:spPr>
          <a:xfrm>
            <a:off x="640080" y="4370832"/>
            <a:ext cx="7909560" cy="274320"/>
          </a:xfrm>
          <a:prstGeom prst="rect">
            <a:avLst/>
          </a:prstGeom>
          <a:noFill/>
          <a:ln/>
        </p:spPr>
        <p:txBody>
          <a:bodyPr wrap="square" lIns="0" tIns="0" rIns="0" bIns="0" rtlCol="0" anchor="ctr"/>
          <a:lstStyle/>
          <a:p>
            <a:pPr indent="0" marL="0">
              <a:buNone/>
            </a:pPr>
            <a:r>
              <a:rPr lang="en-US" sz="1000" dirty="0">
                <a:solidFill>
                  <a:srgbClr val="8FA1B3"/>
                </a:solidFill>
                <a:latin typeface="Meiryo" pitchFamily="34" charset="0"/>
                <a:ea typeface="Meiryo" pitchFamily="34" charset="-122"/>
                <a:cs typeface="Meiryo" pitchFamily="34" charset="-120"/>
              </a:rPr>
              <a:t>法令・制度基準日：2026年6月18日　｜　Legal GPT</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PURPOSE</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ctr"/>
          <a:lstStyle/>
          <a:p>
            <a:pPr indent="0" marL="0">
              <a:buNone/>
            </a:pPr>
            <a:r>
              <a:rPr lang="en-US" sz="2700" b="1" dirty="0">
                <a:solidFill>
                  <a:srgbClr val="16314F"/>
                </a:solidFill>
                <a:latin typeface="Meiryo" pitchFamily="34" charset="0"/>
                <a:ea typeface="Meiryo" pitchFamily="34" charset="-122"/>
                <a:cs typeface="Meiryo" pitchFamily="34" charset="-120"/>
              </a:rPr>
              <a:t>契約書研修は何のためか</a:t>
            </a:r>
            <a:endParaRPr lang="en-US" sz="2700" dirty="0"/>
          </a:p>
        </p:txBody>
      </p:sp>
      <p:sp>
        <p:nvSpPr>
          <p:cNvPr id="4" name="Shape 2"/>
          <p:cNvSpPr/>
          <p:nvPr/>
        </p:nvSpPr>
        <p:spPr>
          <a:xfrm>
            <a:off x="457200" y="1325880"/>
            <a:ext cx="8229600" cy="868680"/>
          </a:xfrm>
          <a:prstGeom prst="roundRect">
            <a:avLst>
              <a:gd name="adj" fmla="val 8421"/>
            </a:avLst>
          </a:prstGeom>
          <a:solidFill>
            <a:srgbClr val="EAEFF5"/>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5" name="Text 3"/>
          <p:cNvSpPr/>
          <p:nvPr/>
        </p:nvSpPr>
        <p:spPr>
          <a:xfrm>
            <a:off x="731520" y="1417320"/>
            <a:ext cx="7772400" cy="365760"/>
          </a:xfrm>
          <a:prstGeom prst="rect">
            <a:avLst/>
          </a:prstGeom>
          <a:noFill/>
          <a:ln/>
        </p:spPr>
        <p:txBody>
          <a:bodyPr wrap="square" lIns="0" tIns="0" rIns="0" bIns="0" rtlCol="0" anchor="ctr"/>
          <a:lstStyle/>
          <a:p>
            <a:pPr indent="0" marL="0">
              <a:buNone/>
            </a:pPr>
            <a:r>
              <a:rPr lang="en-US" sz="1700" b="1" dirty="0">
                <a:solidFill>
                  <a:srgbClr val="16314F"/>
                </a:solidFill>
                <a:latin typeface="Meiryo" pitchFamily="34" charset="0"/>
                <a:ea typeface="Meiryo" pitchFamily="34" charset="-122"/>
                <a:cs typeface="Meiryo" pitchFamily="34" charset="-120"/>
              </a:rPr>
              <a:t>条項レビューの技術だけを学ぶ研修ではありません。</a:t>
            </a:r>
            <a:endParaRPr lang="en-US" sz="1700" dirty="0"/>
          </a:p>
        </p:txBody>
      </p:sp>
      <p:sp>
        <p:nvSpPr>
          <p:cNvPr id="6" name="Text 4"/>
          <p:cNvSpPr/>
          <p:nvPr/>
        </p:nvSpPr>
        <p:spPr>
          <a:xfrm>
            <a:off x="731520" y="1783080"/>
            <a:ext cx="7772400" cy="365760"/>
          </a:xfrm>
          <a:prstGeom prst="rect">
            <a:avLst/>
          </a:prstGeom>
          <a:noFill/>
          <a:ln/>
        </p:spPr>
        <p:txBody>
          <a:bodyPr wrap="square" lIns="0" tIns="0" rIns="0" bIns="0" rtlCol="0" anchor="ctr"/>
          <a:lstStyle/>
          <a:p>
            <a:pPr indent="0" marL="0">
              <a:buNone/>
            </a:pPr>
            <a:r>
              <a:rPr lang="en-US" sz="1400" dirty="0">
                <a:solidFill>
                  <a:srgbClr val="5C6B78"/>
                </a:solidFill>
                <a:latin typeface="Meiryo" pitchFamily="34" charset="0"/>
                <a:ea typeface="Meiryo" pitchFamily="34" charset="-122"/>
                <a:cs typeface="Meiryo" pitchFamily="34" charset="-120"/>
              </a:rPr>
              <a:t>『誰が・どの方法で締結し、締結後どう管理するか』を、現場が安全に判断できるようにします。</a:t>
            </a:r>
            <a:endParaRPr lang="en-US" sz="1400" dirty="0"/>
          </a:p>
        </p:txBody>
      </p:sp>
      <p:sp>
        <p:nvSpPr>
          <p:cNvPr id="7" name="Shape 5"/>
          <p:cNvSpPr/>
          <p:nvPr/>
        </p:nvSpPr>
        <p:spPr>
          <a:xfrm>
            <a:off x="457200" y="2395728"/>
            <a:ext cx="2651760" cy="1938528"/>
          </a:xfrm>
          <a:prstGeom prst="roundRect">
            <a:avLst>
              <a:gd name="adj" fmla="val 3774"/>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8" name="Shape 6"/>
          <p:cNvSpPr/>
          <p:nvPr/>
        </p:nvSpPr>
        <p:spPr>
          <a:xfrm>
            <a:off x="640080" y="2578608"/>
            <a:ext cx="548640" cy="548640"/>
          </a:xfrm>
          <a:prstGeom prst="ellipse">
            <a:avLst/>
          </a:prstGeom>
          <a:solidFill>
            <a:srgbClr val="16314F"/>
          </a:solidFill>
          <a:ln/>
        </p:spPr>
      </p:sp>
      <p:pic>
        <p:nvPicPr>
          <p:cNvPr id="9" name="Image 0" descr="preencoded.png">    </p:cNvPr>
          <p:cNvPicPr>
            <a:picLocks noChangeAspect="1"/>
          </p:cNvPicPr>
          <p:nvPr/>
        </p:nvPicPr>
        <p:blipFill>
          <a:blip r:embed="rId1"/>
          <a:stretch>
            <a:fillRect/>
          </a:stretch>
        </p:blipFill>
        <p:spPr>
          <a:xfrm>
            <a:off x="782726" y="2721254"/>
            <a:ext cx="263347" cy="263347"/>
          </a:xfrm>
          <a:prstGeom prst="rect">
            <a:avLst/>
          </a:prstGeom>
        </p:spPr>
      </p:pic>
      <p:sp>
        <p:nvSpPr>
          <p:cNvPr id="10" name="Text 7"/>
          <p:cNvSpPr/>
          <p:nvPr/>
        </p:nvSpPr>
        <p:spPr>
          <a:xfrm>
            <a:off x="1325880" y="2651760"/>
            <a:ext cx="1691640" cy="411480"/>
          </a:xfrm>
          <a:prstGeom prst="rect">
            <a:avLst/>
          </a:prstGeom>
          <a:noFill/>
          <a:ln/>
        </p:spPr>
        <p:txBody>
          <a:bodyPr wrap="square" lIns="0" tIns="0" rIns="0" bIns="0" rtlCol="0" anchor="ctr"/>
          <a:lstStyle/>
          <a:p>
            <a:pPr indent="0" marL="0">
              <a:buNone/>
            </a:pPr>
            <a:r>
              <a:rPr lang="en-US" sz="1700" b="1" dirty="0">
                <a:solidFill>
                  <a:srgbClr val="16314F"/>
                </a:solidFill>
                <a:latin typeface="Meiryo" pitchFamily="34" charset="0"/>
                <a:ea typeface="Meiryo" pitchFamily="34" charset="-122"/>
                <a:cs typeface="Meiryo" pitchFamily="34" charset="-120"/>
              </a:rPr>
              <a:t>見抜く</a:t>
            </a:r>
            <a:endParaRPr lang="en-US" sz="1700" dirty="0"/>
          </a:p>
        </p:txBody>
      </p:sp>
      <p:sp>
        <p:nvSpPr>
          <p:cNvPr id="11" name="Text 8"/>
          <p:cNvSpPr/>
          <p:nvPr/>
        </p:nvSpPr>
        <p:spPr>
          <a:xfrm>
            <a:off x="658368" y="3246120"/>
            <a:ext cx="2331720" cy="1051560"/>
          </a:xfrm>
          <a:prstGeom prst="rect">
            <a:avLst/>
          </a:prstGeom>
          <a:noFill/>
          <a:ln/>
        </p:spPr>
        <p:txBody>
          <a:bodyPr wrap="square" lIns="0" tIns="0" rIns="0" bIns="0" rtlCol="0" anchor="t"/>
          <a:lstStyle/>
          <a:p>
            <a:pPr marL="177800" indent="-177800">
              <a:lnSpc>
                <a:spcPct val="104000"/>
              </a:lnSpc>
              <a:spcAft>
                <a:spcPts val="600"/>
              </a:spcAft>
              <a:buSzPct val="100000"/>
              <a:buChar char="•"/>
            </a:pPr>
            <a:r>
              <a:rPr lang="en-US" sz="1350" dirty="0">
                <a:solidFill>
                  <a:srgbClr val="263238"/>
                </a:solidFill>
                <a:latin typeface="Meiryo" pitchFamily="34" charset="0"/>
                <a:ea typeface="Meiryo" pitchFamily="34" charset="-122"/>
                <a:cs typeface="Meiryo" pitchFamily="34" charset="-120"/>
              </a:rPr>
              <a:t>締結権限の有無</a:t>
            </a:r>
            <a:endParaRPr lang="en-US" sz="1350" dirty="0"/>
          </a:p>
          <a:p>
            <a:pPr marL="177800" indent="-177800">
              <a:lnSpc>
                <a:spcPct val="104000"/>
              </a:lnSpc>
              <a:spcAft>
                <a:spcPts val="600"/>
              </a:spcAft>
              <a:buSzPct val="100000"/>
              <a:buChar char="•"/>
            </a:pPr>
            <a:r>
              <a:rPr lang="en-US" sz="1350" dirty="0">
                <a:solidFill>
                  <a:srgbClr val="263238"/>
                </a:solidFill>
                <a:latin typeface="Meiryo" pitchFamily="34" charset="0"/>
                <a:ea typeface="Meiryo" pitchFamily="34" charset="-122"/>
                <a:cs typeface="Meiryo" pitchFamily="34" charset="-120"/>
              </a:rPr>
              <a:t>社内承認の要否</a:t>
            </a:r>
            <a:endParaRPr lang="en-US" sz="1350" dirty="0"/>
          </a:p>
          <a:p>
            <a:pPr marL="177800" indent="-177800">
              <a:lnSpc>
                <a:spcPct val="104000"/>
              </a:lnSpc>
              <a:spcAft>
                <a:spcPts val="600"/>
              </a:spcAft>
              <a:buSzPct val="100000"/>
              <a:buChar char="•"/>
            </a:pPr>
            <a:r>
              <a:rPr lang="en-US" sz="1350" dirty="0">
                <a:solidFill>
                  <a:srgbClr val="263238"/>
                </a:solidFill>
                <a:latin typeface="Meiryo" pitchFamily="34" charset="0"/>
                <a:ea typeface="Meiryo" pitchFamily="34" charset="-122"/>
                <a:cs typeface="Meiryo" pitchFamily="34" charset="-120"/>
              </a:rPr>
              <a:t>相手方の権限</a:t>
            </a:r>
            <a:endParaRPr lang="en-US" sz="1350" dirty="0"/>
          </a:p>
        </p:txBody>
      </p:sp>
      <p:sp>
        <p:nvSpPr>
          <p:cNvPr id="12" name="Shape 9"/>
          <p:cNvSpPr/>
          <p:nvPr/>
        </p:nvSpPr>
        <p:spPr>
          <a:xfrm>
            <a:off x="3264408" y="2395728"/>
            <a:ext cx="2651760" cy="1938528"/>
          </a:xfrm>
          <a:prstGeom prst="roundRect">
            <a:avLst>
              <a:gd name="adj" fmla="val 3774"/>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13" name="Shape 10"/>
          <p:cNvSpPr/>
          <p:nvPr/>
        </p:nvSpPr>
        <p:spPr>
          <a:xfrm>
            <a:off x="3447288" y="2578608"/>
            <a:ext cx="548640" cy="548640"/>
          </a:xfrm>
          <a:prstGeom prst="ellipse">
            <a:avLst/>
          </a:prstGeom>
          <a:solidFill>
            <a:srgbClr val="B58A3A"/>
          </a:solidFill>
          <a:ln/>
        </p:spPr>
      </p:sp>
      <p:pic>
        <p:nvPicPr>
          <p:cNvPr id="14" name="Image 1" descr="preencoded.png">    </p:cNvPr>
          <p:cNvPicPr>
            <a:picLocks noChangeAspect="1"/>
          </p:cNvPicPr>
          <p:nvPr/>
        </p:nvPicPr>
        <p:blipFill>
          <a:blip r:embed="rId2"/>
          <a:stretch>
            <a:fillRect/>
          </a:stretch>
        </p:blipFill>
        <p:spPr>
          <a:xfrm>
            <a:off x="3589934" y="2721254"/>
            <a:ext cx="263347" cy="263347"/>
          </a:xfrm>
          <a:prstGeom prst="rect">
            <a:avLst/>
          </a:prstGeom>
        </p:spPr>
      </p:pic>
      <p:sp>
        <p:nvSpPr>
          <p:cNvPr id="15" name="Text 11"/>
          <p:cNvSpPr/>
          <p:nvPr/>
        </p:nvSpPr>
        <p:spPr>
          <a:xfrm>
            <a:off x="4133088" y="2651760"/>
            <a:ext cx="1691640" cy="411480"/>
          </a:xfrm>
          <a:prstGeom prst="rect">
            <a:avLst/>
          </a:prstGeom>
          <a:noFill/>
          <a:ln/>
        </p:spPr>
        <p:txBody>
          <a:bodyPr wrap="square" lIns="0" tIns="0" rIns="0" bIns="0" rtlCol="0" anchor="ctr"/>
          <a:lstStyle/>
          <a:p>
            <a:pPr indent="0" marL="0">
              <a:buNone/>
            </a:pPr>
            <a:r>
              <a:rPr lang="en-US" sz="1700" b="1" dirty="0">
                <a:solidFill>
                  <a:srgbClr val="16314F"/>
                </a:solidFill>
                <a:latin typeface="Meiryo" pitchFamily="34" charset="0"/>
                <a:ea typeface="Meiryo" pitchFamily="34" charset="-122"/>
                <a:cs typeface="Meiryo" pitchFamily="34" charset="-120"/>
              </a:rPr>
              <a:t>正しく結ぶ</a:t>
            </a:r>
            <a:endParaRPr lang="en-US" sz="1700" dirty="0"/>
          </a:p>
        </p:txBody>
      </p:sp>
      <p:sp>
        <p:nvSpPr>
          <p:cNvPr id="16" name="Text 12"/>
          <p:cNvSpPr/>
          <p:nvPr/>
        </p:nvSpPr>
        <p:spPr>
          <a:xfrm>
            <a:off x="3465576" y="3246120"/>
            <a:ext cx="2331720" cy="1051560"/>
          </a:xfrm>
          <a:prstGeom prst="rect">
            <a:avLst/>
          </a:prstGeom>
          <a:noFill/>
          <a:ln/>
        </p:spPr>
        <p:txBody>
          <a:bodyPr wrap="square" lIns="0" tIns="0" rIns="0" bIns="0" rtlCol="0" anchor="t"/>
          <a:lstStyle/>
          <a:p>
            <a:pPr marL="177800" indent="-177800">
              <a:lnSpc>
                <a:spcPct val="104000"/>
              </a:lnSpc>
              <a:spcAft>
                <a:spcPts val="600"/>
              </a:spcAft>
              <a:buSzPct val="100000"/>
              <a:buChar char="•"/>
            </a:pPr>
            <a:r>
              <a:rPr lang="en-US" sz="1350" dirty="0">
                <a:solidFill>
                  <a:srgbClr val="263238"/>
                </a:solidFill>
                <a:latin typeface="Meiryo" pitchFamily="34" charset="0"/>
                <a:ea typeface="Meiryo" pitchFamily="34" charset="-122"/>
                <a:cs typeface="Meiryo" pitchFamily="34" charset="-120"/>
              </a:rPr>
              <a:t>押印の種類と要否</a:t>
            </a:r>
            <a:endParaRPr lang="en-US" sz="1350" dirty="0"/>
          </a:p>
          <a:p>
            <a:pPr marL="177800" indent="-177800">
              <a:lnSpc>
                <a:spcPct val="104000"/>
              </a:lnSpc>
              <a:spcAft>
                <a:spcPts val="600"/>
              </a:spcAft>
              <a:buSzPct val="100000"/>
              <a:buChar char="•"/>
            </a:pPr>
            <a:r>
              <a:rPr lang="en-US" sz="1350" dirty="0">
                <a:solidFill>
                  <a:srgbClr val="263238"/>
                </a:solidFill>
                <a:latin typeface="Meiryo" pitchFamily="34" charset="0"/>
                <a:ea typeface="Meiryo" pitchFamily="34" charset="-122"/>
                <a:cs typeface="Meiryo" pitchFamily="34" charset="-120"/>
              </a:rPr>
              <a:t>電子契約の方法</a:t>
            </a:r>
            <a:endParaRPr lang="en-US" sz="1350" dirty="0"/>
          </a:p>
          <a:p>
            <a:pPr marL="177800" indent="-177800">
              <a:lnSpc>
                <a:spcPct val="104000"/>
              </a:lnSpc>
              <a:spcAft>
                <a:spcPts val="600"/>
              </a:spcAft>
              <a:buSzPct val="100000"/>
              <a:buChar char="•"/>
            </a:pPr>
            <a:r>
              <a:rPr lang="en-US" sz="1350" dirty="0">
                <a:solidFill>
                  <a:srgbClr val="263238"/>
                </a:solidFill>
                <a:latin typeface="Meiryo" pitchFamily="34" charset="0"/>
                <a:ea typeface="Meiryo" pitchFamily="34" charset="-122"/>
                <a:cs typeface="Meiryo" pitchFamily="34" charset="-120"/>
              </a:rPr>
              <a:t>印紙税の確認先</a:t>
            </a:r>
            <a:endParaRPr lang="en-US" sz="1350" dirty="0"/>
          </a:p>
        </p:txBody>
      </p:sp>
      <p:sp>
        <p:nvSpPr>
          <p:cNvPr id="17" name="Shape 13"/>
          <p:cNvSpPr/>
          <p:nvPr/>
        </p:nvSpPr>
        <p:spPr>
          <a:xfrm>
            <a:off x="6071616" y="2395728"/>
            <a:ext cx="2651760" cy="1938528"/>
          </a:xfrm>
          <a:prstGeom prst="roundRect">
            <a:avLst>
              <a:gd name="adj" fmla="val 3774"/>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18" name="Shape 14"/>
          <p:cNvSpPr/>
          <p:nvPr/>
        </p:nvSpPr>
        <p:spPr>
          <a:xfrm>
            <a:off x="6254496" y="2578608"/>
            <a:ext cx="548640" cy="548640"/>
          </a:xfrm>
          <a:prstGeom prst="ellipse">
            <a:avLst/>
          </a:prstGeom>
          <a:solidFill>
            <a:srgbClr val="237A75"/>
          </a:solidFill>
          <a:ln/>
        </p:spPr>
      </p:sp>
      <p:pic>
        <p:nvPicPr>
          <p:cNvPr id="19" name="Image 2" descr="preencoded.png">    </p:cNvPr>
          <p:cNvPicPr>
            <a:picLocks noChangeAspect="1"/>
          </p:cNvPicPr>
          <p:nvPr/>
        </p:nvPicPr>
        <p:blipFill>
          <a:blip r:embed="rId3"/>
          <a:stretch>
            <a:fillRect/>
          </a:stretch>
        </p:blipFill>
        <p:spPr>
          <a:xfrm>
            <a:off x="6397142" y="2721254"/>
            <a:ext cx="263347" cy="263347"/>
          </a:xfrm>
          <a:prstGeom prst="rect">
            <a:avLst/>
          </a:prstGeom>
        </p:spPr>
      </p:pic>
      <p:sp>
        <p:nvSpPr>
          <p:cNvPr id="20" name="Text 15"/>
          <p:cNvSpPr/>
          <p:nvPr/>
        </p:nvSpPr>
        <p:spPr>
          <a:xfrm>
            <a:off x="6940296" y="2651760"/>
            <a:ext cx="1691640" cy="411480"/>
          </a:xfrm>
          <a:prstGeom prst="rect">
            <a:avLst/>
          </a:prstGeom>
          <a:noFill/>
          <a:ln/>
        </p:spPr>
        <p:txBody>
          <a:bodyPr wrap="square" lIns="0" tIns="0" rIns="0" bIns="0" rtlCol="0" anchor="ctr"/>
          <a:lstStyle/>
          <a:p>
            <a:pPr indent="0" marL="0">
              <a:buNone/>
            </a:pPr>
            <a:r>
              <a:rPr lang="en-US" sz="1700" b="1" dirty="0">
                <a:solidFill>
                  <a:srgbClr val="16314F"/>
                </a:solidFill>
                <a:latin typeface="Meiryo" pitchFamily="34" charset="0"/>
                <a:ea typeface="Meiryo" pitchFamily="34" charset="-122"/>
                <a:cs typeface="Meiryo" pitchFamily="34" charset="-120"/>
              </a:rPr>
              <a:t>管理する</a:t>
            </a:r>
            <a:endParaRPr lang="en-US" sz="1700" dirty="0"/>
          </a:p>
        </p:txBody>
      </p:sp>
      <p:sp>
        <p:nvSpPr>
          <p:cNvPr id="21" name="Text 16"/>
          <p:cNvSpPr/>
          <p:nvPr/>
        </p:nvSpPr>
        <p:spPr>
          <a:xfrm>
            <a:off x="6272784" y="3246120"/>
            <a:ext cx="2331720" cy="1051560"/>
          </a:xfrm>
          <a:prstGeom prst="rect">
            <a:avLst/>
          </a:prstGeom>
          <a:noFill/>
          <a:ln/>
        </p:spPr>
        <p:txBody>
          <a:bodyPr wrap="square" lIns="0" tIns="0" rIns="0" bIns="0" rtlCol="0" anchor="t"/>
          <a:lstStyle/>
          <a:p>
            <a:pPr marL="177800" indent="-177800">
              <a:lnSpc>
                <a:spcPct val="104000"/>
              </a:lnSpc>
              <a:spcAft>
                <a:spcPts val="600"/>
              </a:spcAft>
              <a:buSzPct val="100000"/>
              <a:buChar char="•"/>
            </a:pPr>
            <a:r>
              <a:rPr lang="en-US" sz="1350" dirty="0">
                <a:solidFill>
                  <a:srgbClr val="263238"/>
                </a:solidFill>
                <a:latin typeface="Meiryo" pitchFamily="34" charset="0"/>
                <a:ea typeface="Meiryo" pitchFamily="34" charset="-122"/>
                <a:cs typeface="Meiryo" pitchFamily="34" charset="-120"/>
              </a:rPr>
              <a:t>契約台帳へ登録</a:t>
            </a:r>
            <a:endParaRPr lang="en-US" sz="1350" dirty="0"/>
          </a:p>
          <a:p>
            <a:pPr marL="177800" indent="-177800">
              <a:lnSpc>
                <a:spcPct val="104000"/>
              </a:lnSpc>
              <a:spcAft>
                <a:spcPts val="600"/>
              </a:spcAft>
              <a:buSzPct val="100000"/>
              <a:buChar char="•"/>
            </a:pPr>
            <a:r>
              <a:rPr lang="en-US" sz="1350" dirty="0">
                <a:solidFill>
                  <a:srgbClr val="263238"/>
                </a:solidFill>
                <a:latin typeface="Meiryo" pitchFamily="34" charset="0"/>
                <a:ea typeface="Meiryo" pitchFamily="34" charset="-122"/>
                <a:cs typeface="Meiryo" pitchFamily="34" charset="-120"/>
              </a:rPr>
              <a:t>更新・解約期限</a:t>
            </a:r>
            <a:endParaRPr lang="en-US" sz="1350" dirty="0"/>
          </a:p>
          <a:p>
            <a:pPr marL="177800" indent="-177800">
              <a:lnSpc>
                <a:spcPct val="104000"/>
              </a:lnSpc>
              <a:spcAft>
                <a:spcPts val="600"/>
              </a:spcAft>
              <a:buSzPct val="100000"/>
              <a:buChar char="•"/>
            </a:pPr>
            <a:r>
              <a:rPr lang="en-US" sz="1350" dirty="0">
                <a:solidFill>
                  <a:srgbClr val="263238"/>
                </a:solidFill>
                <a:latin typeface="Meiryo" pitchFamily="34" charset="0"/>
                <a:ea typeface="Meiryo" pitchFamily="34" charset="-122"/>
                <a:cs typeface="Meiryo" pitchFamily="34" charset="-120"/>
              </a:rPr>
              <a:t>保管とアクセス権</a:t>
            </a:r>
            <a:endParaRPr lang="en-US" sz="1350" dirty="0"/>
          </a:p>
        </p:txBody>
      </p:sp>
      <p:sp>
        <p:nvSpPr>
          <p:cNvPr id="22" name="Text 17"/>
          <p:cNvSpPr/>
          <p:nvPr/>
        </p:nvSpPr>
        <p:spPr>
          <a:xfrm>
            <a:off x="457200" y="4828032"/>
            <a:ext cx="2743200" cy="274320"/>
          </a:xfrm>
          <a:prstGeom prst="rect">
            <a:avLst/>
          </a:prstGeom>
          <a:noFill/>
          <a:ln/>
        </p:spPr>
        <p:txBody>
          <a:bodyPr wrap="square"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23" name="Text 18"/>
          <p:cNvSpPr/>
          <p:nvPr/>
        </p:nvSpPr>
        <p:spPr>
          <a:xfrm>
            <a:off x="5029200" y="4828032"/>
            <a:ext cx="3657600" cy="274320"/>
          </a:xfrm>
          <a:prstGeom prst="rect">
            <a:avLst/>
          </a:prstGeom>
          <a:noFill/>
          <a:ln/>
        </p:spPr>
        <p:txBody>
          <a:bodyPr wrap="square" rtlCol="0" anchor="ctr"/>
          <a:lstStyle/>
          <a:p>
            <a:pPr algn="r" indent="0" marL="0">
              <a:buNone/>
            </a:pPr>
            <a:r>
              <a:rPr lang="en-US" sz="900" dirty="0">
                <a:solidFill>
                  <a:srgbClr val="8A98A4"/>
                </a:solidFill>
                <a:latin typeface="Meiryo" pitchFamily="34" charset="0"/>
                <a:ea typeface="Meiryo" pitchFamily="34" charset="-122"/>
                <a:cs typeface="Meiryo" pitchFamily="34" charset="-120"/>
              </a:rPr>
              <a:t>法務・総務のための社内研修資料20選　第19回　｜　3</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SCOPE</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ctr"/>
          <a:lstStyle/>
          <a:p>
            <a:pPr indent="0" marL="0">
              <a:buNone/>
            </a:pPr>
            <a:r>
              <a:rPr lang="en-US" sz="2700" b="1" dirty="0">
                <a:solidFill>
                  <a:srgbClr val="16314F"/>
                </a:solidFill>
                <a:latin typeface="Meiryo" pitchFamily="34" charset="0"/>
                <a:ea typeface="Meiryo" pitchFamily="34" charset="-122"/>
                <a:cs typeface="Meiryo" pitchFamily="34" charset="-120"/>
              </a:rPr>
              <a:t>第17・18・20話との役割分担</a:t>
            </a:r>
            <a:endParaRPr lang="en-US" sz="2700" dirty="0"/>
          </a:p>
        </p:txBody>
      </p:sp>
      <p:sp>
        <p:nvSpPr>
          <p:cNvPr id="4" name="Text 2"/>
          <p:cNvSpPr/>
          <p:nvPr/>
        </p:nvSpPr>
        <p:spPr>
          <a:xfrm>
            <a:off x="457200" y="1280160"/>
            <a:ext cx="8229600" cy="320040"/>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本回（第19回）で扱うのは…</a:t>
            </a:r>
            <a:endParaRPr lang="en-US" sz="1300" dirty="0"/>
          </a:p>
        </p:txBody>
      </p:sp>
      <p:sp>
        <p:nvSpPr>
          <p:cNvPr id="5" name="Shape 3"/>
          <p:cNvSpPr/>
          <p:nvPr/>
        </p:nvSpPr>
        <p:spPr>
          <a:xfrm>
            <a:off x="457200" y="1600200"/>
            <a:ext cx="8229600" cy="713232"/>
          </a:xfrm>
          <a:prstGeom prst="roundRect">
            <a:avLst>
              <a:gd name="adj" fmla="val 10256"/>
            </a:avLst>
          </a:prstGeom>
          <a:solidFill>
            <a:srgbClr val="EAEFF5"/>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6" name="Text 4"/>
          <p:cNvSpPr/>
          <p:nvPr/>
        </p:nvSpPr>
        <p:spPr>
          <a:xfrm>
            <a:off x="731520" y="1600200"/>
            <a:ext cx="7680960" cy="713232"/>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締結権限の確認・押印／電子契約・印紙税の確認先・契約台帳・保管・更新期限管理（契約一般）</a:t>
            </a:r>
            <a:endParaRPr lang="en-US" sz="1500" dirty="0"/>
          </a:p>
        </p:txBody>
      </p:sp>
      <p:sp>
        <p:nvSpPr>
          <p:cNvPr id="7" name="Text 5"/>
          <p:cNvSpPr/>
          <p:nvPr/>
        </p:nvSpPr>
        <p:spPr>
          <a:xfrm>
            <a:off x="457200" y="2423160"/>
            <a:ext cx="8229600" cy="274320"/>
          </a:xfrm>
          <a:prstGeom prst="rect">
            <a:avLst/>
          </a:prstGeom>
          <a:noFill/>
          <a:ln/>
        </p:spPr>
        <p:txBody>
          <a:bodyPr wrap="square" lIns="0" tIns="0" rIns="0" bIns="0" rtlCol="0" anchor="ctr"/>
          <a:lstStyle/>
          <a:p>
            <a:pPr indent="0" marL="0">
              <a:buNone/>
            </a:pPr>
            <a:r>
              <a:rPr lang="en-US" sz="1200" dirty="0">
                <a:solidFill>
                  <a:srgbClr val="5C6B78"/>
                </a:solidFill>
                <a:latin typeface="Meiryo" pitchFamily="34" charset="0"/>
                <a:ea typeface="Meiryo" pitchFamily="34" charset="-122"/>
                <a:cs typeface="Meiryo" pitchFamily="34" charset="-120"/>
              </a:rPr>
              <a:t>次の論点は各回に切り分けます</a:t>
            </a:r>
            <a:endParaRPr lang="en-US" sz="1200" dirty="0"/>
          </a:p>
        </p:txBody>
      </p:sp>
      <p:sp>
        <p:nvSpPr>
          <p:cNvPr id="8" name="Shape 6"/>
          <p:cNvSpPr/>
          <p:nvPr/>
        </p:nvSpPr>
        <p:spPr>
          <a:xfrm>
            <a:off x="457200" y="2724912"/>
            <a:ext cx="8229600" cy="457200"/>
          </a:xfrm>
          <a:prstGeom prst="roundRect">
            <a:avLst>
              <a:gd name="adj" fmla="val 10000"/>
            </a:avLst>
          </a:prstGeom>
          <a:solidFill>
            <a:srgbClr val="F6EFDF"/>
          </a:solidFill>
          <a:ln/>
        </p:spPr>
      </p:sp>
      <p:sp>
        <p:nvSpPr>
          <p:cNvPr id="9" name="Text 7"/>
          <p:cNvSpPr/>
          <p:nvPr/>
        </p:nvSpPr>
        <p:spPr>
          <a:xfrm>
            <a:off x="566928" y="2724912"/>
            <a:ext cx="777240" cy="457200"/>
          </a:xfrm>
          <a:prstGeom prst="rect">
            <a:avLst/>
          </a:prstGeom>
          <a:noFill/>
          <a:ln/>
        </p:spPr>
        <p:txBody>
          <a:bodyPr wrap="square" lIns="0" tIns="0" rIns="0" bIns="0" rtlCol="0" anchor="ctr"/>
          <a:lstStyle/>
          <a:p>
            <a:pPr algn="ctr" indent="0" marL="0">
              <a:buNone/>
            </a:pPr>
            <a:r>
              <a:rPr lang="en-US" sz="1250" b="1" dirty="0">
                <a:solidFill>
                  <a:srgbClr val="B58A3A"/>
                </a:solidFill>
                <a:latin typeface="Meiryo" pitchFamily="34" charset="0"/>
                <a:ea typeface="Meiryo" pitchFamily="34" charset="-122"/>
                <a:cs typeface="Meiryo" pitchFamily="34" charset="-120"/>
              </a:rPr>
              <a:t>第17回</a:t>
            </a:r>
            <a:endParaRPr lang="en-US" sz="1250" dirty="0"/>
          </a:p>
        </p:txBody>
      </p:sp>
      <p:sp>
        <p:nvSpPr>
          <p:cNvPr id="10" name="Text 8"/>
          <p:cNvSpPr/>
          <p:nvPr/>
        </p:nvSpPr>
        <p:spPr>
          <a:xfrm>
            <a:off x="1371600" y="2724912"/>
            <a:ext cx="1828800" cy="457200"/>
          </a:xfrm>
          <a:prstGeom prst="rect">
            <a:avLst/>
          </a:prstGeom>
          <a:noFill/>
          <a:ln/>
        </p:spPr>
        <p:txBody>
          <a:bodyPr wrap="square" lIns="0" tIns="0" rIns="0" bIns="0" rtlCol="0" anchor="ctr"/>
          <a:lstStyle/>
          <a:p>
            <a:pPr indent="0" marL="0">
              <a:buNone/>
            </a:pPr>
            <a:r>
              <a:rPr lang="en-US" sz="1250" b="1" dirty="0">
                <a:solidFill>
                  <a:srgbClr val="263238"/>
                </a:solidFill>
                <a:latin typeface="Meiryo" pitchFamily="34" charset="0"/>
                <a:ea typeface="Meiryo" pitchFamily="34" charset="-122"/>
                <a:cs typeface="Meiryo" pitchFamily="34" charset="-120"/>
              </a:rPr>
              <a:t>取適法研修</a:t>
            </a:r>
            <a:endParaRPr lang="en-US" sz="1250" dirty="0"/>
          </a:p>
        </p:txBody>
      </p:sp>
      <p:sp>
        <p:nvSpPr>
          <p:cNvPr id="11" name="Text 9"/>
          <p:cNvSpPr/>
          <p:nvPr/>
        </p:nvSpPr>
        <p:spPr>
          <a:xfrm>
            <a:off x="3200400" y="2724912"/>
            <a:ext cx="4160520" cy="457200"/>
          </a:xfrm>
          <a:prstGeom prst="rect">
            <a:avLst/>
          </a:prstGeom>
          <a:noFill/>
          <a:ln/>
        </p:spPr>
        <p:txBody>
          <a:bodyPr wrap="square" lIns="0" tIns="0" rIns="0" bIns="0" rtlCol="0" anchor="ctr"/>
          <a:lstStyle/>
          <a:p>
            <a:pPr indent="0" marL="0">
              <a:buNone/>
            </a:pPr>
            <a:r>
              <a:rPr lang="en-US" sz="1200" dirty="0">
                <a:solidFill>
                  <a:srgbClr val="263238"/>
                </a:solidFill>
                <a:latin typeface="Meiryo" pitchFamily="34" charset="0"/>
                <a:ea typeface="Meiryo" pitchFamily="34" charset="-122"/>
                <a:cs typeface="Meiryo" pitchFamily="34" charset="-120"/>
              </a:rPr>
              <a:t>対象取引・4条明示・支払遅延・減額・買いたたき</a:t>
            </a:r>
            <a:endParaRPr lang="en-US" sz="1200" dirty="0"/>
          </a:p>
        </p:txBody>
      </p:sp>
      <p:sp>
        <p:nvSpPr>
          <p:cNvPr id="12" name="Text 10"/>
          <p:cNvSpPr/>
          <p:nvPr/>
        </p:nvSpPr>
        <p:spPr>
          <a:xfrm>
            <a:off x="7360920" y="2724912"/>
            <a:ext cx="1280160" cy="457200"/>
          </a:xfrm>
          <a:prstGeom prst="rect">
            <a:avLst/>
          </a:prstGeom>
          <a:noFill/>
          <a:ln/>
        </p:spPr>
        <p:txBody>
          <a:bodyPr wrap="square" lIns="0" tIns="0" rIns="0" bIns="0" rtlCol="0" anchor="ctr"/>
          <a:lstStyle/>
          <a:p>
            <a:pPr algn="r" indent="0" marL="0">
              <a:buNone/>
            </a:pPr>
            <a:r>
              <a:rPr lang="en-US" sz="1150" b="1" dirty="0">
                <a:solidFill>
                  <a:srgbClr val="B58A3A"/>
                </a:solidFill>
                <a:latin typeface="Meiryo" pitchFamily="34" charset="0"/>
                <a:ea typeface="Meiryo" pitchFamily="34" charset="-122"/>
                <a:cs typeface="Meiryo" pitchFamily="34" charset="-120"/>
              </a:rPr>
              <a:t>→ 第17回へ</a:t>
            </a:r>
            <a:endParaRPr lang="en-US" sz="1150" dirty="0"/>
          </a:p>
        </p:txBody>
      </p:sp>
      <p:sp>
        <p:nvSpPr>
          <p:cNvPr id="13" name="Shape 11"/>
          <p:cNvSpPr/>
          <p:nvPr/>
        </p:nvSpPr>
        <p:spPr>
          <a:xfrm>
            <a:off x="457200" y="3255264"/>
            <a:ext cx="8229600" cy="457200"/>
          </a:xfrm>
          <a:prstGeom prst="roundRect">
            <a:avLst>
              <a:gd name="adj" fmla="val 10000"/>
            </a:avLst>
          </a:prstGeom>
          <a:solidFill>
            <a:srgbClr val="E5F1F0"/>
          </a:solidFill>
          <a:ln/>
        </p:spPr>
      </p:sp>
      <p:sp>
        <p:nvSpPr>
          <p:cNvPr id="14" name="Text 12"/>
          <p:cNvSpPr/>
          <p:nvPr/>
        </p:nvSpPr>
        <p:spPr>
          <a:xfrm>
            <a:off x="566928" y="3255264"/>
            <a:ext cx="777240" cy="457200"/>
          </a:xfrm>
          <a:prstGeom prst="rect">
            <a:avLst/>
          </a:prstGeom>
          <a:noFill/>
          <a:ln/>
        </p:spPr>
        <p:txBody>
          <a:bodyPr wrap="square" lIns="0" tIns="0" rIns="0" bIns="0" rtlCol="0" anchor="ctr"/>
          <a:lstStyle/>
          <a:p>
            <a:pPr algn="ctr" indent="0" marL="0">
              <a:buNone/>
            </a:pPr>
            <a:r>
              <a:rPr lang="en-US" sz="1250" b="1" dirty="0">
                <a:solidFill>
                  <a:srgbClr val="237A75"/>
                </a:solidFill>
                <a:latin typeface="Meiryo" pitchFamily="34" charset="0"/>
                <a:ea typeface="Meiryo" pitchFamily="34" charset="-122"/>
                <a:cs typeface="Meiryo" pitchFamily="34" charset="-120"/>
              </a:rPr>
              <a:t>第18回</a:t>
            </a:r>
            <a:endParaRPr lang="en-US" sz="1250" dirty="0"/>
          </a:p>
        </p:txBody>
      </p:sp>
      <p:sp>
        <p:nvSpPr>
          <p:cNvPr id="15" name="Text 13"/>
          <p:cNvSpPr/>
          <p:nvPr/>
        </p:nvSpPr>
        <p:spPr>
          <a:xfrm>
            <a:off x="1371600" y="3255264"/>
            <a:ext cx="1828800" cy="457200"/>
          </a:xfrm>
          <a:prstGeom prst="rect">
            <a:avLst/>
          </a:prstGeom>
          <a:noFill/>
          <a:ln/>
        </p:spPr>
        <p:txBody>
          <a:bodyPr wrap="square" lIns="0" tIns="0" rIns="0" bIns="0" rtlCol="0" anchor="ctr"/>
          <a:lstStyle/>
          <a:p>
            <a:pPr indent="0" marL="0">
              <a:buNone/>
            </a:pPr>
            <a:r>
              <a:rPr lang="en-US" sz="1250" b="1" dirty="0">
                <a:solidFill>
                  <a:srgbClr val="263238"/>
                </a:solidFill>
                <a:latin typeface="Meiryo" pitchFamily="34" charset="0"/>
                <a:ea typeface="Meiryo" pitchFamily="34" charset="-122"/>
                <a:cs typeface="Meiryo" pitchFamily="34" charset="-120"/>
              </a:rPr>
              <a:t>フリーランス法研修</a:t>
            </a:r>
            <a:endParaRPr lang="en-US" sz="1250" dirty="0"/>
          </a:p>
        </p:txBody>
      </p:sp>
      <p:sp>
        <p:nvSpPr>
          <p:cNvPr id="16" name="Text 14"/>
          <p:cNvSpPr/>
          <p:nvPr/>
        </p:nvSpPr>
        <p:spPr>
          <a:xfrm>
            <a:off x="3200400" y="3255264"/>
            <a:ext cx="4160520" cy="457200"/>
          </a:xfrm>
          <a:prstGeom prst="rect">
            <a:avLst/>
          </a:prstGeom>
          <a:noFill/>
          <a:ln/>
        </p:spPr>
        <p:txBody>
          <a:bodyPr wrap="square" lIns="0" tIns="0" rIns="0" bIns="0" rtlCol="0" anchor="ctr"/>
          <a:lstStyle/>
          <a:p>
            <a:pPr indent="0" marL="0">
              <a:buNone/>
            </a:pPr>
            <a:r>
              <a:rPr lang="en-US" sz="1200" dirty="0">
                <a:solidFill>
                  <a:srgbClr val="263238"/>
                </a:solidFill>
                <a:latin typeface="Meiryo" pitchFamily="34" charset="0"/>
                <a:ea typeface="Meiryo" pitchFamily="34" charset="-122"/>
                <a:cs typeface="Meiryo" pitchFamily="34" charset="-120"/>
              </a:rPr>
              <a:t>個人への取引条件明示・60日以内支払・募集情報・就業環境</a:t>
            </a:r>
            <a:endParaRPr lang="en-US" sz="1200" dirty="0"/>
          </a:p>
        </p:txBody>
      </p:sp>
      <p:sp>
        <p:nvSpPr>
          <p:cNvPr id="17" name="Text 15"/>
          <p:cNvSpPr/>
          <p:nvPr/>
        </p:nvSpPr>
        <p:spPr>
          <a:xfrm>
            <a:off x="7360920" y="3255264"/>
            <a:ext cx="1280160" cy="457200"/>
          </a:xfrm>
          <a:prstGeom prst="rect">
            <a:avLst/>
          </a:prstGeom>
          <a:noFill/>
          <a:ln/>
        </p:spPr>
        <p:txBody>
          <a:bodyPr wrap="square" lIns="0" tIns="0" rIns="0" bIns="0" rtlCol="0" anchor="ctr"/>
          <a:lstStyle/>
          <a:p>
            <a:pPr algn="r" indent="0" marL="0">
              <a:buNone/>
            </a:pPr>
            <a:r>
              <a:rPr lang="en-US" sz="1150" b="1" dirty="0">
                <a:solidFill>
                  <a:srgbClr val="237A75"/>
                </a:solidFill>
                <a:latin typeface="Meiryo" pitchFamily="34" charset="0"/>
                <a:ea typeface="Meiryo" pitchFamily="34" charset="-122"/>
                <a:cs typeface="Meiryo" pitchFamily="34" charset="-120"/>
              </a:rPr>
              <a:t>→ 第18回へ</a:t>
            </a:r>
            <a:endParaRPr lang="en-US" sz="1150" dirty="0"/>
          </a:p>
        </p:txBody>
      </p:sp>
      <p:sp>
        <p:nvSpPr>
          <p:cNvPr id="18" name="Shape 16"/>
          <p:cNvSpPr/>
          <p:nvPr/>
        </p:nvSpPr>
        <p:spPr>
          <a:xfrm>
            <a:off x="457200" y="3785616"/>
            <a:ext cx="8229600" cy="457200"/>
          </a:xfrm>
          <a:prstGeom prst="roundRect">
            <a:avLst>
              <a:gd name="adj" fmla="val 10000"/>
            </a:avLst>
          </a:prstGeom>
          <a:solidFill>
            <a:srgbClr val="FAEAE8"/>
          </a:solidFill>
          <a:ln/>
        </p:spPr>
      </p:sp>
      <p:sp>
        <p:nvSpPr>
          <p:cNvPr id="19" name="Text 17"/>
          <p:cNvSpPr/>
          <p:nvPr/>
        </p:nvSpPr>
        <p:spPr>
          <a:xfrm>
            <a:off x="566928" y="3785616"/>
            <a:ext cx="777240" cy="457200"/>
          </a:xfrm>
          <a:prstGeom prst="rect">
            <a:avLst/>
          </a:prstGeom>
          <a:noFill/>
          <a:ln/>
        </p:spPr>
        <p:txBody>
          <a:bodyPr wrap="square" lIns="0" tIns="0" rIns="0" bIns="0" rtlCol="0" anchor="ctr"/>
          <a:lstStyle/>
          <a:p>
            <a:pPr algn="ctr" indent="0" marL="0">
              <a:buNone/>
            </a:pPr>
            <a:r>
              <a:rPr lang="en-US" sz="1250" b="1" dirty="0">
                <a:solidFill>
                  <a:srgbClr val="B42318"/>
                </a:solidFill>
                <a:latin typeface="Meiryo" pitchFamily="34" charset="0"/>
                <a:ea typeface="Meiryo" pitchFamily="34" charset="-122"/>
                <a:cs typeface="Meiryo" pitchFamily="34" charset="-120"/>
              </a:rPr>
              <a:t>第20回</a:t>
            </a:r>
            <a:endParaRPr lang="en-US" sz="1250" dirty="0"/>
          </a:p>
        </p:txBody>
      </p:sp>
      <p:sp>
        <p:nvSpPr>
          <p:cNvPr id="20" name="Text 18"/>
          <p:cNvSpPr/>
          <p:nvPr/>
        </p:nvSpPr>
        <p:spPr>
          <a:xfrm>
            <a:off x="1371600" y="3785616"/>
            <a:ext cx="1828800" cy="457200"/>
          </a:xfrm>
          <a:prstGeom prst="rect">
            <a:avLst/>
          </a:prstGeom>
          <a:noFill/>
          <a:ln/>
        </p:spPr>
        <p:txBody>
          <a:bodyPr wrap="square" lIns="0" tIns="0" rIns="0" bIns="0" rtlCol="0" anchor="ctr"/>
          <a:lstStyle/>
          <a:p>
            <a:pPr indent="0" marL="0">
              <a:buNone/>
            </a:pPr>
            <a:r>
              <a:rPr lang="en-US" sz="1250" b="1" dirty="0">
                <a:solidFill>
                  <a:srgbClr val="263238"/>
                </a:solidFill>
                <a:latin typeface="Meiryo" pitchFamily="34" charset="0"/>
                <a:ea typeface="Meiryo" pitchFamily="34" charset="-122"/>
                <a:cs typeface="Meiryo" pitchFamily="34" charset="-120"/>
              </a:rPr>
              <a:t>インサイダー取引防止研修</a:t>
            </a:r>
            <a:endParaRPr lang="en-US" sz="1250" dirty="0"/>
          </a:p>
        </p:txBody>
      </p:sp>
      <p:sp>
        <p:nvSpPr>
          <p:cNvPr id="21" name="Text 19"/>
          <p:cNvSpPr/>
          <p:nvPr/>
        </p:nvSpPr>
        <p:spPr>
          <a:xfrm>
            <a:off x="3200400" y="3785616"/>
            <a:ext cx="4160520" cy="457200"/>
          </a:xfrm>
          <a:prstGeom prst="rect">
            <a:avLst/>
          </a:prstGeom>
          <a:noFill/>
          <a:ln/>
        </p:spPr>
        <p:txBody>
          <a:bodyPr wrap="square" lIns="0" tIns="0" rIns="0" bIns="0" rtlCol="0" anchor="ctr"/>
          <a:lstStyle/>
          <a:p>
            <a:pPr indent="0" marL="0">
              <a:buNone/>
            </a:pPr>
            <a:r>
              <a:rPr lang="en-US" sz="1200" dirty="0">
                <a:solidFill>
                  <a:srgbClr val="263238"/>
                </a:solidFill>
                <a:latin typeface="Meiryo" pitchFamily="34" charset="0"/>
                <a:ea typeface="Meiryo" pitchFamily="34" charset="-122"/>
                <a:cs typeface="Meiryo" pitchFamily="34" charset="-120"/>
              </a:rPr>
              <a:t>未公表重要事実・株式売買・情報伝達・推奨行為</a:t>
            </a:r>
            <a:endParaRPr lang="en-US" sz="1200" dirty="0"/>
          </a:p>
        </p:txBody>
      </p:sp>
      <p:sp>
        <p:nvSpPr>
          <p:cNvPr id="22" name="Text 20"/>
          <p:cNvSpPr/>
          <p:nvPr/>
        </p:nvSpPr>
        <p:spPr>
          <a:xfrm>
            <a:off x="7360920" y="3785616"/>
            <a:ext cx="1280160" cy="457200"/>
          </a:xfrm>
          <a:prstGeom prst="rect">
            <a:avLst/>
          </a:prstGeom>
          <a:noFill/>
          <a:ln/>
        </p:spPr>
        <p:txBody>
          <a:bodyPr wrap="square" lIns="0" tIns="0" rIns="0" bIns="0" rtlCol="0" anchor="ctr"/>
          <a:lstStyle/>
          <a:p>
            <a:pPr algn="r" indent="0" marL="0">
              <a:buNone/>
            </a:pPr>
            <a:r>
              <a:rPr lang="en-US" sz="1150" b="1" dirty="0">
                <a:solidFill>
                  <a:srgbClr val="B42318"/>
                </a:solidFill>
                <a:latin typeface="Meiryo" pitchFamily="34" charset="0"/>
                <a:ea typeface="Meiryo" pitchFamily="34" charset="-122"/>
                <a:cs typeface="Meiryo" pitchFamily="34" charset="-120"/>
              </a:rPr>
              <a:t>→ 第20回へ</a:t>
            </a:r>
            <a:endParaRPr lang="en-US" sz="1150" dirty="0"/>
          </a:p>
        </p:txBody>
      </p:sp>
      <p:sp>
        <p:nvSpPr>
          <p:cNvPr id="23" name="Text 21"/>
          <p:cNvSpPr/>
          <p:nvPr/>
        </p:nvSpPr>
        <p:spPr>
          <a:xfrm>
            <a:off x="457200" y="4828032"/>
            <a:ext cx="2743200" cy="274320"/>
          </a:xfrm>
          <a:prstGeom prst="rect">
            <a:avLst/>
          </a:prstGeom>
          <a:noFill/>
          <a:ln/>
        </p:spPr>
        <p:txBody>
          <a:bodyPr wrap="square"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24" name="Text 22"/>
          <p:cNvSpPr/>
          <p:nvPr/>
        </p:nvSpPr>
        <p:spPr>
          <a:xfrm>
            <a:off x="5029200" y="4828032"/>
            <a:ext cx="3657600" cy="274320"/>
          </a:xfrm>
          <a:prstGeom prst="rect">
            <a:avLst/>
          </a:prstGeom>
          <a:noFill/>
          <a:ln/>
        </p:spPr>
        <p:txBody>
          <a:bodyPr wrap="square" rtlCol="0" anchor="ctr"/>
          <a:lstStyle/>
          <a:p>
            <a:pPr algn="r" indent="0" marL="0">
              <a:buNone/>
            </a:pPr>
            <a:r>
              <a:rPr lang="en-US" sz="900" dirty="0">
                <a:solidFill>
                  <a:srgbClr val="8A98A4"/>
                </a:solidFill>
                <a:latin typeface="Meiryo" pitchFamily="34" charset="0"/>
                <a:ea typeface="Meiryo" pitchFamily="34" charset="-122"/>
                <a:cs typeface="Meiryo" pitchFamily="34" charset="-120"/>
              </a:rPr>
              <a:t>法務・総務のための社内研修資料20選　第19回　｜　4</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FRAMEWORK</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ctr"/>
          <a:lstStyle/>
          <a:p>
            <a:pPr indent="0" marL="0">
              <a:buNone/>
            </a:pPr>
            <a:r>
              <a:rPr lang="en-US" sz="2700" b="1" dirty="0">
                <a:solidFill>
                  <a:srgbClr val="16314F"/>
                </a:solidFill>
                <a:latin typeface="Meiryo" pitchFamily="34" charset="0"/>
                <a:ea typeface="Meiryo" pitchFamily="34" charset="-122"/>
                <a:cs typeface="Meiryo" pitchFamily="34" charset="-120"/>
              </a:rPr>
              <a:t>契約は「締結前・締結時・締結後」で見る</a:t>
            </a:r>
            <a:endParaRPr lang="en-US" sz="2700" dirty="0"/>
          </a:p>
        </p:txBody>
      </p:sp>
      <p:sp>
        <p:nvSpPr>
          <p:cNvPr id="4" name="Shape 2"/>
          <p:cNvSpPr/>
          <p:nvPr/>
        </p:nvSpPr>
        <p:spPr>
          <a:xfrm>
            <a:off x="457200" y="1371600"/>
            <a:ext cx="2670048" cy="2697480"/>
          </a:xfrm>
          <a:prstGeom prst="roundRect">
            <a:avLst>
              <a:gd name="adj" fmla="val 2740"/>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5" name="Shape 3"/>
          <p:cNvSpPr/>
          <p:nvPr/>
        </p:nvSpPr>
        <p:spPr>
          <a:xfrm>
            <a:off x="1472184" y="1554480"/>
            <a:ext cx="640080" cy="640080"/>
          </a:xfrm>
          <a:prstGeom prst="ellipse">
            <a:avLst/>
          </a:prstGeom>
          <a:solidFill>
            <a:srgbClr val="16314F"/>
          </a:solidFill>
          <a:ln/>
        </p:spPr>
      </p:sp>
      <p:pic>
        <p:nvPicPr>
          <p:cNvPr id="6" name="Image 0" descr="preencoded.png">    </p:cNvPr>
          <p:cNvPicPr>
            <a:picLocks noChangeAspect="1"/>
          </p:cNvPicPr>
          <p:nvPr/>
        </p:nvPicPr>
        <p:blipFill>
          <a:blip r:embed="rId1"/>
          <a:stretch>
            <a:fillRect/>
          </a:stretch>
        </p:blipFill>
        <p:spPr>
          <a:xfrm>
            <a:off x="1638605" y="1720901"/>
            <a:ext cx="307238" cy="307238"/>
          </a:xfrm>
          <a:prstGeom prst="rect">
            <a:avLst/>
          </a:prstGeom>
        </p:spPr>
      </p:pic>
      <p:sp>
        <p:nvSpPr>
          <p:cNvPr id="7" name="Text 4"/>
          <p:cNvSpPr/>
          <p:nvPr/>
        </p:nvSpPr>
        <p:spPr>
          <a:xfrm>
            <a:off x="457200" y="2240280"/>
            <a:ext cx="2670048" cy="365760"/>
          </a:xfrm>
          <a:prstGeom prst="rect">
            <a:avLst/>
          </a:prstGeom>
          <a:noFill/>
          <a:ln/>
        </p:spPr>
        <p:txBody>
          <a:bodyPr wrap="square" lIns="0" tIns="0" rIns="0" bIns="0" rtlCol="0" anchor="ctr"/>
          <a:lstStyle/>
          <a:p>
            <a:pPr algn="ctr" indent="0" marL="0">
              <a:buNone/>
            </a:pPr>
            <a:r>
              <a:rPr lang="en-US" sz="1900" b="1" dirty="0">
                <a:solidFill>
                  <a:srgbClr val="16314F"/>
                </a:solidFill>
                <a:latin typeface="Meiryo" pitchFamily="34" charset="0"/>
                <a:ea typeface="Meiryo" pitchFamily="34" charset="-122"/>
                <a:cs typeface="Meiryo" pitchFamily="34" charset="-120"/>
              </a:rPr>
              <a:t>締結前</a:t>
            </a:r>
            <a:endParaRPr lang="en-US" sz="1900" dirty="0"/>
          </a:p>
        </p:txBody>
      </p:sp>
      <p:sp>
        <p:nvSpPr>
          <p:cNvPr id="8" name="Text 5"/>
          <p:cNvSpPr/>
          <p:nvPr/>
        </p:nvSpPr>
        <p:spPr>
          <a:xfrm>
            <a:off x="658368" y="2697480"/>
            <a:ext cx="2304288" cy="1325880"/>
          </a:xfrm>
          <a:prstGeom prst="rect">
            <a:avLst/>
          </a:prstGeom>
          <a:noFill/>
          <a:ln/>
        </p:spPr>
        <p:txBody>
          <a:bodyPr wrap="square" lIns="0" tIns="0" rIns="0" bIns="0" rtlCol="0" anchor="t"/>
          <a:lstStyle/>
          <a:p>
            <a:pPr marL="177800" indent="-177800">
              <a:lnSpc>
                <a:spcPct val="104000"/>
              </a:lnSpc>
              <a:spcAft>
                <a:spcPts val="700"/>
              </a:spcAft>
              <a:buSzPct val="100000"/>
              <a:buChar char="•"/>
            </a:pPr>
            <a:r>
              <a:rPr lang="en-US" sz="1350" dirty="0">
                <a:solidFill>
                  <a:srgbClr val="263238"/>
                </a:solidFill>
                <a:latin typeface="Meiryo" pitchFamily="34" charset="0"/>
                <a:ea typeface="Meiryo" pitchFamily="34" charset="-122"/>
                <a:cs typeface="Meiryo" pitchFamily="34" charset="-120"/>
              </a:rPr>
              <a:t>契約類型・金額・期間・リスク</a:t>
            </a:r>
            <a:endParaRPr lang="en-US" sz="1350" dirty="0"/>
          </a:p>
          <a:p>
            <a:pPr marL="177800" indent="-177800">
              <a:lnSpc>
                <a:spcPct val="104000"/>
              </a:lnSpc>
              <a:spcAft>
                <a:spcPts val="700"/>
              </a:spcAft>
              <a:buSzPct val="100000"/>
              <a:buChar char="•"/>
            </a:pPr>
            <a:r>
              <a:rPr lang="en-US" sz="1350" dirty="0">
                <a:solidFill>
                  <a:srgbClr val="263238"/>
                </a:solidFill>
                <a:latin typeface="Meiryo" pitchFamily="34" charset="0"/>
                <a:ea typeface="Meiryo" pitchFamily="34" charset="-122"/>
                <a:cs typeface="Meiryo" pitchFamily="34" charset="-120"/>
              </a:rPr>
              <a:t>自社／相手方の締結権限</a:t>
            </a:r>
            <a:endParaRPr lang="en-US" sz="1350" dirty="0"/>
          </a:p>
          <a:p>
            <a:pPr marL="177800" indent="-177800">
              <a:lnSpc>
                <a:spcPct val="104000"/>
              </a:lnSpc>
              <a:spcAft>
                <a:spcPts val="700"/>
              </a:spcAft>
              <a:buSzPct val="100000"/>
              <a:buChar char="•"/>
            </a:pPr>
            <a:r>
              <a:rPr lang="en-US" sz="1350" dirty="0">
                <a:solidFill>
                  <a:srgbClr val="263238"/>
                </a:solidFill>
                <a:latin typeface="Meiryo" pitchFamily="34" charset="0"/>
                <a:ea typeface="Meiryo" pitchFamily="34" charset="-122"/>
                <a:cs typeface="Meiryo" pitchFamily="34" charset="-120"/>
              </a:rPr>
              <a:t>社内承認・稟議・取締役会決議</a:t>
            </a:r>
            <a:endParaRPr lang="en-US" sz="1350" dirty="0"/>
          </a:p>
        </p:txBody>
      </p:sp>
      <p:sp>
        <p:nvSpPr>
          <p:cNvPr id="9" name="Shape 6"/>
          <p:cNvSpPr/>
          <p:nvPr/>
        </p:nvSpPr>
        <p:spPr>
          <a:xfrm>
            <a:off x="3236976" y="1371600"/>
            <a:ext cx="2670048" cy="2697480"/>
          </a:xfrm>
          <a:prstGeom prst="roundRect">
            <a:avLst>
              <a:gd name="adj" fmla="val 2740"/>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10" name="Shape 7"/>
          <p:cNvSpPr/>
          <p:nvPr/>
        </p:nvSpPr>
        <p:spPr>
          <a:xfrm>
            <a:off x="4251960" y="1554480"/>
            <a:ext cx="640080" cy="640080"/>
          </a:xfrm>
          <a:prstGeom prst="ellipse">
            <a:avLst/>
          </a:prstGeom>
          <a:solidFill>
            <a:srgbClr val="B58A3A"/>
          </a:solidFill>
          <a:ln/>
        </p:spPr>
      </p:sp>
      <p:pic>
        <p:nvPicPr>
          <p:cNvPr id="11" name="Image 1" descr="preencoded.png">    </p:cNvPr>
          <p:cNvPicPr>
            <a:picLocks noChangeAspect="1"/>
          </p:cNvPicPr>
          <p:nvPr/>
        </p:nvPicPr>
        <p:blipFill>
          <a:blip r:embed="rId2"/>
          <a:stretch>
            <a:fillRect/>
          </a:stretch>
        </p:blipFill>
        <p:spPr>
          <a:xfrm>
            <a:off x="4418381" y="1720901"/>
            <a:ext cx="307238" cy="307238"/>
          </a:xfrm>
          <a:prstGeom prst="rect">
            <a:avLst/>
          </a:prstGeom>
        </p:spPr>
      </p:pic>
      <p:sp>
        <p:nvSpPr>
          <p:cNvPr id="12" name="Text 8"/>
          <p:cNvSpPr/>
          <p:nvPr/>
        </p:nvSpPr>
        <p:spPr>
          <a:xfrm>
            <a:off x="3236976" y="2240280"/>
            <a:ext cx="2670048" cy="365760"/>
          </a:xfrm>
          <a:prstGeom prst="rect">
            <a:avLst/>
          </a:prstGeom>
          <a:noFill/>
          <a:ln/>
        </p:spPr>
        <p:txBody>
          <a:bodyPr wrap="square" lIns="0" tIns="0" rIns="0" bIns="0" rtlCol="0" anchor="ctr"/>
          <a:lstStyle/>
          <a:p>
            <a:pPr algn="ctr" indent="0" marL="0">
              <a:buNone/>
            </a:pPr>
            <a:r>
              <a:rPr lang="en-US" sz="1900" b="1" dirty="0">
                <a:solidFill>
                  <a:srgbClr val="B58A3A"/>
                </a:solidFill>
                <a:latin typeface="Meiryo" pitchFamily="34" charset="0"/>
                <a:ea typeface="Meiryo" pitchFamily="34" charset="-122"/>
                <a:cs typeface="Meiryo" pitchFamily="34" charset="-120"/>
              </a:rPr>
              <a:t>締結時</a:t>
            </a:r>
            <a:endParaRPr lang="en-US" sz="1900" dirty="0"/>
          </a:p>
        </p:txBody>
      </p:sp>
      <p:sp>
        <p:nvSpPr>
          <p:cNvPr id="13" name="Text 9"/>
          <p:cNvSpPr/>
          <p:nvPr/>
        </p:nvSpPr>
        <p:spPr>
          <a:xfrm>
            <a:off x="3438144" y="2697480"/>
            <a:ext cx="2304288" cy="1325880"/>
          </a:xfrm>
          <a:prstGeom prst="rect">
            <a:avLst/>
          </a:prstGeom>
          <a:noFill/>
          <a:ln/>
        </p:spPr>
        <p:txBody>
          <a:bodyPr wrap="square" lIns="0" tIns="0" rIns="0" bIns="0" rtlCol="0" anchor="t"/>
          <a:lstStyle/>
          <a:p>
            <a:pPr marL="177800" indent="-177800">
              <a:lnSpc>
                <a:spcPct val="104000"/>
              </a:lnSpc>
              <a:spcAft>
                <a:spcPts val="700"/>
              </a:spcAft>
              <a:buSzPct val="100000"/>
              <a:buChar char="•"/>
            </a:pPr>
            <a:r>
              <a:rPr lang="en-US" sz="1350" dirty="0">
                <a:solidFill>
                  <a:srgbClr val="263238"/>
                </a:solidFill>
                <a:latin typeface="Meiryo" pitchFamily="34" charset="0"/>
                <a:ea typeface="Meiryo" pitchFamily="34" charset="-122"/>
                <a:cs typeface="Meiryo" pitchFamily="34" charset="-120"/>
              </a:rPr>
              <a:t>押印（種類・権限・印鑑証明）</a:t>
            </a:r>
            <a:endParaRPr lang="en-US" sz="1350" dirty="0"/>
          </a:p>
          <a:p>
            <a:pPr marL="177800" indent="-177800">
              <a:lnSpc>
                <a:spcPct val="104000"/>
              </a:lnSpc>
              <a:spcAft>
                <a:spcPts val="700"/>
              </a:spcAft>
              <a:buSzPct val="100000"/>
              <a:buChar char="•"/>
            </a:pPr>
            <a:r>
              <a:rPr lang="en-US" sz="1350" dirty="0">
                <a:solidFill>
                  <a:srgbClr val="263238"/>
                </a:solidFill>
                <a:latin typeface="Meiryo" pitchFamily="34" charset="0"/>
                <a:ea typeface="Meiryo" pitchFamily="34" charset="-122"/>
                <a:cs typeface="Meiryo" pitchFamily="34" charset="-120"/>
              </a:rPr>
              <a:t>電子契約（署名者・認証・ログ）</a:t>
            </a:r>
            <a:endParaRPr lang="en-US" sz="1350" dirty="0"/>
          </a:p>
          <a:p>
            <a:pPr marL="177800" indent="-177800">
              <a:lnSpc>
                <a:spcPct val="104000"/>
              </a:lnSpc>
              <a:spcAft>
                <a:spcPts val="700"/>
              </a:spcAft>
              <a:buSzPct val="100000"/>
              <a:buChar char="•"/>
            </a:pPr>
            <a:r>
              <a:rPr lang="en-US" sz="1350" dirty="0">
                <a:solidFill>
                  <a:srgbClr val="263238"/>
                </a:solidFill>
                <a:latin typeface="Meiryo" pitchFamily="34" charset="0"/>
                <a:ea typeface="Meiryo" pitchFamily="34" charset="-122"/>
                <a:cs typeface="Meiryo" pitchFamily="34" charset="-120"/>
              </a:rPr>
              <a:t>印紙税の要否は経理へ</a:t>
            </a:r>
            <a:endParaRPr lang="en-US" sz="1350" dirty="0"/>
          </a:p>
        </p:txBody>
      </p:sp>
      <p:sp>
        <p:nvSpPr>
          <p:cNvPr id="14" name="Shape 10"/>
          <p:cNvSpPr/>
          <p:nvPr/>
        </p:nvSpPr>
        <p:spPr>
          <a:xfrm>
            <a:off x="6016752" y="1371600"/>
            <a:ext cx="2670048" cy="2697480"/>
          </a:xfrm>
          <a:prstGeom prst="roundRect">
            <a:avLst>
              <a:gd name="adj" fmla="val 2740"/>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15" name="Shape 11"/>
          <p:cNvSpPr/>
          <p:nvPr/>
        </p:nvSpPr>
        <p:spPr>
          <a:xfrm>
            <a:off x="7031736" y="1554480"/>
            <a:ext cx="640080" cy="640080"/>
          </a:xfrm>
          <a:prstGeom prst="ellipse">
            <a:avLst/>
          </a:prstGeom>
          <a:solidFill>
            <a:srgbClr val="237A75"/>
          </a:solidFill>
          <a:ln/>
        </p:spPr>
      </p:sp>
      <p:pic>
        <p:nvPicPr>
          <p:cNvPr id="16" name="Image 2" descr="preencoded.png">    </p:cNvPr>
          <p:cNvPicPr>
            <a:picLocks noChangeAspect="1"/>
          </p:cNvPicPr>
          <p:nvPr/>
        </p:nvPicPr>
        <p:blipFill>
          <a:blip r:embed="rId3"/>
          <a:stretch>
            <a:fillRect/>
          </a:stretch>
        </p:blipFill>
        <p:spPr>
          <a:xfrm>
            <a:off x="7198157" y="1720901"/>
            <a:ext cx="307238" cy="307238"/>
          </a:xfrm>
          <a:prstGeom prst="rect">
            <a:avLst/>
          </a:prstGeom>
        </p:spPr>
      </p:pic>
      <p:sp>
        <p:nvSpPr>
          <p:cNvPr id="17" name="Text 12"/>
          <p:cNvSpPr/>
          <p:nvPr/>
        </p:nvSpPr>
        <p:spPr>
          <a:xfrm>
            <a:off x="6016752" y="2240280"/>
            <a:ext cx="2670048" cy="365760"/>
          </a:xfrm>
          <a:prstGeom prst="rect">
            <a:avLst/>
          </a:prstGeom>
          <a:noFill/>
          <a:ln/>
        </p:spPr>
        <p:txBody>
          <a:bodyPr wrap="square" lIns="0" tIns="0" rIns="0" bIns="0" rtlCol="0" anchor="ctr"/>
          <a:lstStyle/>
          <a:p>
            <a:pPr algn="ctr" indent="0" marL="0">
              <a:buNone/>
            </a:pPr>
            <a:r>
              <a:rPr lang="en-US" sz="1900" b="1" dirty="0">
                <a:solidFill>
                  <a:srgbClr val="237A75"/>
                </a:solidFill>
                <a:latin typeface="Meiryo" pitchFamily="34" charset="0"/>
                <a:ea typeface="Meiryo" pitchFamily="34" charset="-122"/>
                <a:cs typeface="Meiryo" pitchFamily="34" charset="-120"/>
              </a:rPr>
              <a:t>締結後</a:t>
            </a:r>
            <a:endParaRPr lang="en-US" sz="1900" dirty="0"/>
          </a:p>
        </p:txBody>
      </p:sp>
      <p:sp>
        <p:nvSpPr>
          <p:cNvPr id="18" name="Text 13"/>
          <p:cNvSpPr/>
          <p:nvPr/>
        </p:nvSpPr>
        <p:spPr>
          <a:xfrm>
            <a:off x="6217920" y="2697480"/>
            <a:ext cx="2304288" cy="1325880"/>
          </a:xfrm>
          <a:prstGeom prst="rect">
            <a:avLst/>
          </a:prstGeom>
          <a:noFill/>
          <a:ln/>
        </p:spPr>
        <p:txBody>
          <a:bodyPr wrap="square" lIns="0" tIns="0" rIns="0" bIns="0" rtlCol="0" anchor="t"/>
          <a:lstStyle/>
          <a:p>
            <a:pPr marL="177800" indent="-177800">
              <a:lnSpc>
                <a:spcPct val="104000"/>
              </a:lnSpc>
              <a:spcAft>
                <a:spcPts val="700"/>
              </a:spcAft>
              <a:buSzPct val="100000"/>
              <a:buChar char="•"/>
            </a:pPr>
            <a:r>
              <a:rPr lang="en-US" sz="1350" dirty="0">
                <a:solidFill>
                  <a:srgbClr val="263238"/>
                </a:solidFill>
                <a:latin typeface="Meiryo" pitchFamily="34" charset="0"/>
                <a:ea typeface="Meiryo" pitchFamily="34" charset="-122"/>
                <a:cs typeface="Meiryo" pitchFamily="34" charset="-120"/>
              </a:rPr>
              <a:t>契約台帳へ登録</a:t>
            </a:r>
            <a:endParaRPr lang="en-US" sz="1350" dirty="0"/>
          </a:p>
          <a:p>
            <a:pPr marL="177800" indent="-177800">
              <a:lnSpc>
                <a:spcPct val="104000"/>
              </a:lnSpc>
              <a:spcAft>
                <a:spcPts val="700"/>
              </a:spcAft>
              <a:buSzPct val="100000"/>
              <a:buChar char="•"/>
            </a:pPr>
            <a:r>
              <a:rPr lang="en-US" sz="1350" dirty="0">
                <a:solidFill>
                  <a:srgbClr val="263238"/>
                </a:solidFill>
                <a:latin typeface="Meiryo" pitchFamily="34" charset="0"/>
                <a:ea typeface="Meiryo" pitchFamily="34" charset="-122"/>
                <a:cs typeface="Meiryo" pitchFamily="34" charset="-120"/>
              </a:rPr>
              <a:t>更新・解約通知期限の管理</a:t>
            </a:r>
            <a:endParaRPr lang="en-US" sz="1350" dirty="0"/>
          </a:p>
          <a:p>
            <a:pPr marL="177800" indent="-177800">
              <a:lnSpc>
                <a:spcPct val="104000"/>
              </a:lnSpc>
              <a:spcAft>
                <a:spcPts val="700"/>
              </a:spcAft>
              <a:buSzPct val="100000"/>
              <a:buChar char="•"/>
            </a:pPr>
            <a:r>
              <a:rPr lang="en-US" sz="1350" dirty="0">
                <a:solidFill>
                  <a:srgbClr val="263238"/>
                </a:solidFill>
                <a:latin typeface="Meiryo" pitchFamily="34" charset="0"/>
                <a:ea typeface="Meiryo" pitchFamily="34" charset="-122"/>
                <a:cs typeface="Meiryo" pitchFamily="34" charset="-120"/>
              </a:rPr>
              <a:t>原本・データ・関連資料の保管</a:t>
            </a:r>
            <a:endParaRPr lang="en-US" sz="1350" dirty="0"/>
          </a:p>
        </p:txBody>
      </p:sp>
      <p:sp>
        <p:nvSpPr>
          <p:cNvPr id="19" name="Text 14"/>
          <p:cNvSpPr/>
          <p:nvPr/>
        </p:nvSpPr>
        <p:spPr>
          <a:xfrm>
            <a:off x="2990088" y="2606040"/>
            <a:ext cx="274320" cy="365760"/>
          </a:xfrm>
          <a:prstGeom prst="rect">
            <a:avLst/>
          </a:prstGeom>
          <a:noFill/>
          <a:ln/>
        </p:spPr>
        <p:txBody>
          <a:bodyPr wrap="square" lIns="0" tIns="0" rIns="0" bIns="0" rtlCol="0" anchor="ctr"/>
          <a:lstStyle/>
          <a:p>
            <a:pPr algn="ctr" indent="0" marL="0">
              <a:buNone/>
            </a:pPr>
            <a:r>
              <a:rPr lang="en-US" sz="2200" b="1" dirty="0">
                <a:solidFill>
                  <a:srgbClr val="B58A3A"/>
                </a:solidFill>
                <a:latin typeface="Meiryo" pitchFamily="34" charset="0"/>
                <a:ea typeface="Meiryo" pitchFamily="34" charset="-122"/>
                <a:cs typeface="Meiryo" pitchFamily="34" charset="-120"/>
              </a:rPr>
              <a:t>→</a:t>
            </a:r>
            <a:endParaRPr lang="en-US" sz="2200" dirty="0"/>
          </a:p>
        </p:txBody>
      </p:sp>
      <p:sp>
        <p:nvSpPr>
          <p:cNvPr id="20" name="Text 15"/>
          <p:cNvSpPr/>
          <p:nvPr/>
        </p:nvSpPr>
        <p:spPr>
          <a:xfrm>
            <a:off x="5769864" y="2606040"/>
            <a:ext cx="274320" cy="365760"/>
          </a:xfrm>
          <a:prstGeom prst="rect">
            <a:avLst/>
          </a:prstGeom>
          <a:noFill/>
          <a:ln/>
        </p:spPr>
        <p:txBody>
          <a:bodyPr wrap="square" lIns="0" tIns="0" rIns="0" bIns="0" rtlCol="0" anchor="ctr"/>
          <a:lstStyle/>
          <a:p>
            <a:pPr algn="ctr" indent="0" marL="0">
              <a:buNone/>
            </a:pPr>
            <a:r>
              <a:rPr lang="en-US" sz="2200" b="1" dirty="0">
                <a:solidFill>
                  <a:srgbClr val="B58A3A"/>
                </a:solidFill>
                <a:latin typeface="Meiryo" pitchFamily="34" charset="0"/>
                <a:ea typeface="Meiryo" pitchFamily="34" charset="-122"/>
                <a:cs typeface="Meiryo" pitchFamily="34" charset="-120"/>
              </a:rPr>
              <a:t>→</a:t>
            </a:r>
            <a:endParaRPr lang="en-US" sz="2200" dirty="0"/>
          </a:p>
        </p:txBody>
      </p:sp>
      <p:sp>
        <p:nvSpPr>
          <p:cNvPr id="21" name="Shape 16"/>
          <p:cNvSpPr/>
          <p:nvPr/>
        </p:nvSpPr>
        <p:spPr>
          <a:xfrm>
            <a:off x="457200" y="4224528"/>
            <a:ext cx="8229600" cy="548640"/>
          </a:xfrm>
          <a:prstGeom prst="roundRect">
            <a:avLst>
              <a:gd name="adj" fmla="val 13333"/>
            </a:avLst>
          </a:prstGeom>
          <a:solidFill>
            <a:srgbClr val="E8F0EB"/>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22" name="Text 17"/>
          <p:cNvSpPr/>
          <p:nvPr/>
        </p:nvSpPr>
        <p:spPr>
          <a:xfrm>
            <a:off x="457200" y="4224528"/>
            <a:ext cx="8229600" cy="548640"/>
          </a:xfrm>
          <a:prstGeom prst="rect">
            <a:avLst/>
          </a:prstGeom>
          <a:noFill/>
          <a:ln/>
        </p:spPr>
        <p:txBody>
          <a:bodyPr wrap="square" lIns="0" tIns="0" rIns="0" bIns="0" rtlCol="0" anchor="ctr"/>
          <a:lstStyle/>
          <a:p>
            <a:pPr algn="ctr" indent="0" marL="0">
              <a:buNone/>
            </a:pPr>
            <a:r>
              <a:rPr lang="en-US" sz="1400" b="1" dirty="0">
                <a:solidFill>
                  <a:srgbClr val="2F6B4F"/>
                </a:solidFill>
                <a:latin typeface="Meiryo" pitchFamily="34" charset="0"/>
                <a:ea typeface="Meiryo" pitchFamily="34" charset="-122"/>
                <a:cs typeface="Meiryo" pitchFamily="34" charset="-120"/>
              </a:rPr>
              <a:t>どの段階でも、迷ったら法務・総務・経理・情報システム・コンプライアンスへ相談</a:t>
            </a:r>
            <a:endParaRPr lang="en-US" sz="1400" dirty="0"/>
          </a:p>
        </p:txBody>
      </p:sp>
      <p:sp>
        <p:nvSpPr>
          <p:cNvPr id="23" name="Text 18"/>
          <p:cNvSpPr/>
          <p:nvPr/>
        </p:nvSpPr>
        <p:spPr>
          <a:xfrm>
            <a:off x="457200" y="4828032"/>
            <a:ext cx="2743200" cy="274320"/>
          </a:xfrm>
          <a:prstGeom prst="rect">
            <a:avLst/>
          </a:prstGeom>
          <a:noFill/>
          <a:ln/>
        </p:spPr>
        <p:txBody>
          <a:bodyPr wrap="square"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24" name="Text 19"/>
          <p:cNvSpPr/>
          <p:nvPr/>
        </p:nvSpPr>
        <p:spPr>
          <a:xfrm>
            <a:off x="5029200" y="4828032"/>
            <a:ext cx="3657600" cy="274320"/>
          </a:xfrm>
          <a:prstGeom prst="rect">
            <a:avLst/>
          </a:prstGeom>
          <a:noFill/>
          <a:ln/>
        </p:spPr>
        <p:txBody>
          <a:bodyPr wrap="square" rtlCol="0" anchor="ctr"/>
          <a:lstStyle/>
          <a:p>
            <a:pPr algn="r" indent="0" marL="0">
              <a:buNone/>
            </a:pPr>
            <a:r>
              <a:rPr lang="en-US" sz="900" dirty="0">
                <a:solidFill>
                  <a:srgbClr val="8A98A4"/>
                </a:solidFill>
                <a:latin typeface="Meiryo" pitchFamily="34" charset="0"/>
                <a:ea typeface="Meiryo" pitchFamily="34" charset="-122"/>
                <a:cs typeface="Meiryo" pitchFamily="34" charset="-120"/>
              </a:rPr>
              <a:t>法務・総務のための社内研修資料20選　第19回　｜　5</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CONTRACT TYPES</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ctr"/>
          <a:lstStyle/>
          <a:p>
            <a:pPr indent="0" marL="0">
              <a:buNone/>
            </a:pPr>
            <a:r>
              <a:rPr lang="en-US" sz="2700" b="1" dirty="0">
                <a:solidFill>
                  <a:srgbClr val="16314F"/>
                </a:solidFill>
                <a:latin typeface="Meiryo" pitchFamily="34" charset="0"/>
                <a:ea typeface="Meiryo" pitchFamily="34" charset="-122"/>
                <a:cs typeface="Meiryo" pitchFamily="34" charset="-120"/>
              </a:rPr>
              <a:t>契約類型の基本</a:t>
            </a:r>
            <a:endParaRPr lang="en-US" sz="270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457200" y="1371600"/>
          <a:ext cx="8229600" cy="914400"/>
        </p:xfrm>
        <a:graphic>
          <a:graphicData uri="http://schemas.openxmlformats.org/drawingml/2006/table">
            <a:tbl>
              <a:tblPr/>
              <a:tblGrid>
                <a:gridCol w="1554480"/>
                <a:gridCol w="2743200"/>
                <a:gridCol w="3931920"/>
              </a:tblGrid>
              <a:tr h="384048">
                <a:tc>
                  <a:txBody>
                    <a:bodyPr/>
                    <a:lstStyle/>
                    <a:p>
                      <a:pPr algn="l" indent="0" marL="0">
                        <a:buNone/>
                      </a:pPr>
                      <a:r>
                        <a:rPr lang="en-US" sz="1300" b="1" dirty="0">
                          <a:solidFill>
                            <a:srgbClr val="FFFFFF"/>
                          </a:solidFill>
                          <a:latin typeface="Meiryo" pitchFamily="34" charset="0"/>
                          <a:ea typeface="Meiryo" pitchFamily="34" charset="-122"/>
                          <a:cs typeface="Meiryo" pitchFamily="34" charset="-120"/>
                        </a:rPr>
                        <a:t>区分</a:t>
                      </a:r>
                      <a:endParaRPr lang="en-US" sz="130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16314F"/>
                    </a:solidFill>
                  </a:tcPr>
                </a:tc>
                <a:tc>
                  <a:txBody>
                    <a:bodyPr/>
                    <a:lstStyle/>
                    <a:p>
                      <a:pPr algn="l" indent="0" marL="0">
                        <a:buNone/>
                      </a:pPr>
                      <a:r>
                        <a:rPr lang="en-US" sz="1300" b="1" dirty="0">
                          <a:solidFill>
                            <a:srgbClr val="FFFFFF"/>
                          </a:solidFill>
                          <a:latin typeface="Meiryo" pitchFamily="34" charset="0"/>
                          <a:ea typeface="Meiryo" pitchFamily="34" charset="-122"/>
                          <a:cs typeface="Meiryo" pitchFamily="34" charset="-120"/>
                        </a:rPr>
                        <a:t>代表例</a:t>
                      </a:r>
                      <a:endParaRPr lang="en-US" sz="130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16314F"/>
                    </a:solidFill>
                  </a:tcPr>
                </a:tc>
                <a:tc>
                  <a:txBody>
                    <a:bodyPr/>
                    <a:lstStyle/>
                    <a:p>
                      <a:pPr algn="l" indent="0" marL="0">
                        <a:buNone/>
                      </a:pPr>
                      <a:r>
                        <a:rPr lang="en-US" sz="1300" b="1" dirty="0">
                          <a:solidFill>
                            <a:srgbClr val="FFFFFF"/>
                          </a:solidFill>
                          <a:latin typeface="Meiryo" pitchFamily="34" charset="0"/>
                          <a:ea typeface="Meiryo" pitchFamily="34" charset="-122"/>
                          <a:cs typeface="Meiryo" pitchFamily="34" charset="-120"/>
                        </a:rPr>
                        <a:t>確認の勘所</a:t>
                      </a:r>
                      <a:endParaRPr lang="en-US" sz="130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16314F"/>
                    </a:solidFill>
                  </a:tcPr>
                </a:tc>
              </a:tr>
              <a:tr h="502920">
                <a:tc>
                  <a:txBody>
                    <a:bodyPr/>
                    <a:lstStyle/>
                    <a:p>
                      <a:pPr algn="l" indent="0" marL="0">
                        <a:buNone/>
                      </a:pPr>
                      <a:r>
                        <a:rPr lang="en-US" sz="1300" dirty="0">
                          <a:solidFill>
                            <a:srgbClr val="263238"/>
                          </a:solidFill>
                          <a:latin typeface="Meiryo" pitchFamily="34" charset="0"/>
                          <a:ea typeface="Meiryo" pitchFamily="34" charset="-122"/>
                          <a:cs typeface="Meiryo" pitchFamily="34" charset="-120"/>
                        </a:rPr>
                        <a:t>秘密保持</a:t>
                      </a:r>
                      <a:endParaRPr lang="en-US" sz="130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FFFFF"/>
                    </a:solidFill>
                  </a:tcPr>
                </a:tc>
                <a:tc>
                  <a:txBody>
                    <a:bodyPr/>
                    <a:lstStyle/>
                    <a:p>
                      <a:pPr algn="l" indent="0" marL="0">
                        <a:buNone/>
                      </a:pPr>
                      <a:r>
                        <a:rPr lang="en-US" sz="1300" dirty="0">
                          <a:solidFill>
                            <a:srgbClr val="263238"/>
                          </a:solidFill>
                          <a:latin typeface="Meiryo" pitchFamily="34" charset="0"/>
                          <a:ea typeface="Meiryo" pitchFamily="34" charset="-122"/>
                          <a:cs typeface="Meiryo" pitchFamily="34" charset="-120"/>
                        </a:rPr>
                        <a:t>NDA・秘密保持契約</a:t>
                      </a:r>
                      <a:endParaRPr lang="en-US" sz="130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FFFFF"/>
                    </a:solidFill>
                  </a:tcPr>
                </a:tc>
                <a:tc>
                  <a:txBody>
                    <a:bodyPr/>
                    <a:lstStyle/>
                    <a:p>
                      <a:pPr algn="l" indent="0" marL="0">
                        <a:buNone/>
                      </a:pPr>
                      <a:r>
                        <a:rPr lang="en-US" sz="1300" dirty="0">
                          <a:solidFill>
                            <a:srgbClr val="263238"/>
                          </a:solidFill>
                          <a:latin typeface="Meiryo" pitchFamily="34" charset="0"/>
                          <a:ea typeface="Meiryo" pitchFamily="34" charset="-122"/>
                          <a:cs typeface="Meiryo" pitchFamily="34" charset="-120"/>
                        </a:rPr>
                        <a:t>目的・範囲・期間・第13話の機密管理</a:t>
                      </a:r>
                      <a:endParaRPr lang="en-US" sz="130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FFFFF"/>
                    </a:solidFill>
                  </a:tcPr>
                </a:tc>
              </a:tr>
              <a:tr h="502920">
                <a:tc>
                  <a:txBody>
                    <a:bodyPr/>
                    <a:lstStyle/>
                    <a:p>
                      <a:pPr algn="l" indent="0" marL="0">
                        <a:buNone/>
                      </a:pPr>
                      <a:r>
                        <a:rPr lang="en-US" sz="1300" dirty="0">
                          <a:solidFill>
                            <a:srgbClr val="263238"/>
                          </a:solidFill>
                          <a:latin typeface="Meiryo" pitchFamily="34" charset="0"/>
                          <a:ea typeface="Meiryo" pitchFamily="34" charset="-122"/>
                          <a:cs typeface="Meiryo" pitchFamily="34" charset="-120"/>
                        </a:rPr>
                        <a:t>継続取引</a:t>
                      </a:r>
                      <a:endParaRPr lang="en-US" sz="130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1F4F8"/>
                    </a:solidFill>
                  </a:tcPr>
                </a:tc>
                <a:tc>
                  <a:txBody>
                    <a:bodyPr/>
                    <a:lstStyle/>
                    <a:p>
                      <a:pPr algn="l" indent="0" marL="0">
                        <a:buNone/>
                      </a:pPr>
                      <a:r>
                        <a:rPr lang="en-US" sz="1300" dirty="0">
                          <a:solidFill>
                            <a:srgbClr val="263238"/>
                          </a:solidFill>
                          <a:latin typeface="Meiryo" pitchFamily="34" charset="0"/>
                          <a:ea typeface="Meiryo" pitchFamily="34" charset="-122"/>
                          <a:cs typeface="Meiryo" pitchFamily="34" charset="-120"/>
                        </a:rPr>
                        <a:t>基本契約＋個別契約・注文書／発注書</a:t>
                      </a:r>
                      <a:endParaRPr lang="en-US" sz="130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1F4F8"/>
                    </a:solidFill>
                  </a:tcPr>
                </a:tc>
                <a:tc>
                  <a:txBody>
                    <a:bodyPr/>
                    <a:lstStyle/>
                    <a:p>
                      <a:pPr algn="l" indent="0" marL="0">
                        <a:buNone/>
                      </a:pPr>
                      <a:r>
                        <a:rPr lang="en-US" sz="1300" dirty="0">
                          <a:solidFill>
                            <a:srgbClr val="263238"/>
                          </a:solidFill>
                          <a:latin typeface="Meiryo" pitchFamily="34" charset="0"/>
                          <a:ea typeface="Meiryo" pitchFamily="34" charset="-122"/>
                          <a:cs typeface="Meiryo" pitchFamily="34" charset="-120"/>
                        </a:rPr>
                        <a:t>基本と個別の優先関係・誰が発注できるか</a:t>
                      </a:r>
                      <a:endParaRPr lang="en-US" sz="130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1F4F8"/>
                    </a:solidFill>
                  </a:tcPr>
                </a:tc>
              </a:tr>
              <a:tr h="502920">
                <a:tc>
                  <a:txBody>
                    <a:bodyPr/>
                    <a:lstStyle/>
                    <a:p>
                      <a:pPr algn="l" indent="0" marL="0">
                        <a:buNone/>
                      </a:pPr>
                      <a:r>
                        <a:rPr lang="en-US" sz="1300" dirty="0">
                          <a:solidFill>
                            <a:srgbClr val="263238"/>
                          </a:solidFill>
                          <a:latin typeface="Meiryo" pitchFamily="34" charset="0"/>
                          <a:ea typeface="Meiryo" pitchFamily="34" charset="-122"/>
                          <a:cs typeface="Meiryo" pitchFamily="34" charset="-120"/>
                        </a:rPr>
                        <a:t>役務委託</a:t>
                      </a:r>
                      <a:endParaRPr lang="en-US" sz="130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FFFFF"/>
                    </a:solidFill>
                  </a:tcPr>
                </a:tc>
                <a:tc>
                  <a:txBody>
                    <a:bodyPr/>
                    <a:lstStyle/>
                    <a:p>
                      <a:pPr algn="l" indent="0" marL="0">
                        <a:buNone/>
                      </a:pPr>
                      <a:r>
                        <a:rPr lang="en-US" sz="1300" dirty="0">
                          <a:solidFill>
                            <a:srgbClr val="263238"/>
                          </a:solidFill>
                          <a:latin typeface="Meiryo" pitchFamily="34" charset="0"/>
                          <a:ea typeface="Meiryo" pitchFamily="34" charset="-122"/>
                          <a:cs typeface="Meiryo" pitchFamily="34" charset="-120"/>
                        </a:rPr>
                        <a:t>業務委託・請負・準委任</a:t>
                      </a:r>
                      <a:endParaRPr lang="en-US" sz="130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FFFFF"/>
                    </a:solidFill>
                  </a:tcPr>
                </a:tc>
                <a:tc>
                  <a:txBody>
                    <a:bodyPr/>
                    <a:lstStyle/>
                    <a:p>
                      <a:pPr algn="l" indent="0" marL="0">
                        <a:buNone/>
                      </a:pPr>
                      <a:r>
                        <a:rPr lang="en-US" sz="1300" dirty="0">
                          <a:solidFill>
                            <a:srgbClr val="263238"/>
                          </a:solidFill>
                          <a:latin typeface="Meiryo" pitchFamily="34" charset="0"/>
                          <a:ea typeface="Meiryo" pitchFamily="34" charset="-122"/>
                          <a:cs typeface="Meiryo" pitchFamily="34" charset="-120"/>
                        </a:rPr>
                        <a:t>成果物／善管注意・再委託・検収</a:t>
                      </a:r>
                      <a:endParaRPr lang="en-US" sz="130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FFFFF"/>
                    </a:solidFill>
                  </a:tcPr>
                </a:tc>
              </a:tr>
              <a:tr h="502920">
                <a:tc>
                  <a:txBody>
                    <a:bodyPr/>
                    <a:lstStyle/>
                    <a:p>
                      <a:pPr algn="l" indent="0" marL="0">
                        <a:buNone/>
                      </a:pPr>
                      <a:r>
                        <a:rPr lang="en-US" sz="1300" dirty="0">
                          <a:solidFill>
                            <a:srgbClr val="263238"/>
                          </a:solidFill>
                          <a:latin typeface="Meiryo" pitchFamily="34" charset="0"/>
                          <a:ea typeface="Meiryo" pitchFamily="34" charset="-122"/>
                          <a:cs typeface="Meiryo" pitchFamily="34" charset="-120"/>
                        </a:rPr>
                        <a:t>売買</a:t>
                      </a:r>
                      <a:endParaRPr lang="en-US" sz="130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1F4F8"/>
                    </a:solidFill>
                  </a:tcPr>
                </a:tc>
                <a:tc>
                  <a:txBody>
                    <a:bodyPr/>
                    <a:lstStyle/>
                    <a:p>
                      <a:pPr algn="l" indent="0" marL="0">
                        <a:buNone/>
                      </a:pPr>
                      <a:r>
                        <a:rPr lang="en-US" sz="1300" dirty="0">
                          <a:solidFill>
                            <a:srgbClr val="263238"/>
                          </a:solidFill>
                          <a:latin typeface="Meiryo" pitchFamily="34" charset="0"/>
                          <a:ea typeface="Meiryo" pitchFamily="34" charset="-122"/>
                          <a:cs typeface="Meiryo" pitchFamily="34" charset="-120"/>
                        </a:rPr>
                        <a:t>売買契約・購入契約</a:t>
                      </a:r>
                      <a:endParaRPr lang="en-US" sz="130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1F4F8"/>
                    </a:solidFill>
                  </a:tcPr>
                </a:tc>
                <a:tc>
                  <a:txBody>
                    <a:bodyPr/>
                    <a:lstStyle/>
                    <a:p>
                      <a:pPr algn="l" indent="0" marL="0">
                        <a:buNone/>
                      </a:pPr>
                      <a:r>
                        <a:rPr lang="en-US" sz="1300" dirty="0">
                          <a:solidFill>
                            <a:srgbClr val="263238"/>
                          </a:solidFill>
                          <a:latin typeface="Meiryo" pitchFamily="34" charset="0"/>
                          <a:ea typeface="Meiryo" pitchFamily="34" charset="-122"/>
                          <a:cs typeface="Meiryo" pitchFamily="34" charset="-120"/>
                        </a:rPr>
                        <a:t>目的物・数量・納期・検収・所有権移転</a:t>
                      </a:r>
                      <a:endParaRPr lang="en-US" sz="130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1F4F8"/>
                    </a:solidFill>
                  </a:tcPr>
                </a:tc>
              </a:tr>
              <a:tr h="502920">
                <a:tc>
                  <a:txBody>
                    <a:bodyPr/>
                    <a:lstStyle/>
                    <a:p>
                      <a:pPr algn="l" indent="0" marL="0">
                        <a:buNone/>
                      </a:pPr>
                      <a:r>
                        <a:rPr lang="en-US" sz="1300" dirty="0">
                          <a:solidFill>
                            <a:srgbClr val="263238"/>
                          </a:solidFill>
                          <a:latin typeface="Meiryo" pitchFamily="34" charset="0"/>
                          <a:ea typeface="Meiryo" pitchFamily="34" charset="-122"/>
                          <a:cs typeface="Meiryo" pitchFamily="34" charset="-120"/>
                        </a:rPr>
                        <a:t>変更・終了</a:t>
                      </a:r>
                      <a:endParaRPr lang="en-US" sz="130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FFFFF"/>
                    </a:solidFill>
                  </a:tcPr>
                </a:tc>
                <a:tc>
                  <a:txBody>
                    <a:bodyPr/>
                    <a:lstStyle/>
                    <a:p>
                      <a:pPr algn="l" indent="0" marL="0">
                        <a:buNone/>
                      </a:pPr>
                      <a:r>
                        <a:rPr lang="en-US" sz="1300" dirty="0">
                          <a:solidFill>
                            <a:srgbClr val="263238"/>
                          </a:solidFill>
                          <a:latin typeface="Meiryo" pitchFamily="34" charset="0"/>
                          <a:ea typeface="Meiryo" pitchFamily="34" charset="-122"/>
                          <a:cs typeface="Meiryo" pitchFamily="34" charset="-120"/>
                        </a:rPr>
                        <a:t>覚書・変更契約・解除合意書</a:t>
                      </a:r>
                      <a:endParaRPr lang="en-US" sz="130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FFFFF"/>
                    </a:solidFill>
                  </a:tcPr>
                </a:tc>
                <a:tc>
                  <a:txBody>
                    <a:bodyPr/>
                    <a:lstStyle/>
                    <a:p>
                      <a:pPr algn="l" indent="0" marL="0">
                        <a:buNone/>
                      </a:pPr>
                      <a:r>
                        <a:rPr lang="en-US" sz="1300" dirty="0">
                          <a:solidFill>
                            <a:srgbClr val="263238"/>
                          </a:solidFill>
                          <a:latin typeface="Meiryo" pitchFamily="34" charset="0"/>
                          <a:ea typeface="Meiryo" pitchFamily="34" charset="-122"/>
                          <a:cs typeface="Meiryo" pitchFamily="34" charset="-120"/>
                        </a:rPr>
                        <a:t>対象条項・効力発生日・残存条項</a:t>
                      </a:r>
                      <a:endParaRPr lang="en-US" sz="1300" dirty="0">
                        <a:latin typeface="Meiryo" charset="0"/>
                        <a:ea typeface="Meiryo" charset="0"/>
                        <a:cs typeface="Meiryo" charset="0"/>
                      </a:endParaRPr>
                    </a:p>
                  </a:txBody>
                  <a:tcPr marL="76200" marR="76200" marT="25400" marB="25400" anchor="ctr">
                    <a:lnL w="12700" cap="flat" cmpd="sng" algn="ctr">
                      <a:solidFill>
                        <a:srgbClr val="D9E0E8"/>
                      </a:solidFill>
                      <a:prstDash val="solid"/>
                      <a:round/>
                      <a:headEnd type="none" w="med" len="med"/>
                      <a:tailEnd type="none" w="med" len="med"/>
                    </a:lnL>
                    <a:lnR w="12700" cap="flat" cmpd="sng" algn="ctr">
                      <a:solidFill>
                        <a:srgbClr val="D9E0E8"/>
                      </a:solidFill>
                      <a:prstDash val="solid"/>
                      <a:round/>
                      <a:headEnd type="none" w="med" len="med"/>
                      <a:tailEnd type="none" w="med" len="med"/>
                    </a:lnR>
                    <a:lnT w="12700" cap="flat" cmpd="sng" algn="ctr">
                      <a:solidFill>
                        <a:srgbClr val="D9E0E8"/>
                      </a:solidFill>
                      <a:prstDash val="solid"/>
                      <a:round/>
                      <a:headEnd type="none" w="med" len="med"/>
                      <a:tailEnd type="none" w="med" len="med"/>
                    </a:lnT>
                    <a:lnB w="12700" cap="flat" cmpd="sng" algn="ctr">
                      <a:solidFill>
                        <a:srgbClr val="D9E0E8"/>
                      </a:solidFill>
                      <a:prstDash val="solid"/>
                      <a:round/>
                      <a:headEnd type="none" w="med" len="med"/>
                      <a:tailEnd type="none" w="med" len="med"/>
                    </a:lnB>
                    <a:solidFill>
                      <a:srgbClr val="FFFFFF"/>
                    </a:solidFill>
                  </a:tcPr>
                </a:tc>
              </a:tr>
            </a:tbl>
          </a:graphicData>
        </a:graphic>
      </p:graphicFrame>
      <p:sp>
        <p:nvSpPr>
          <p:cNvPr id="5" name="Text 2"/>
          <p:cNvSpPr/>
          <p:nvPr/>
        </p:nvSpPr>
        <p:spPr>
          <a:xfrm>
            <a:off x="457200" y="4526280"/>
            <a:ext cx="8229600" cy="320040"/>
          </a:xfrm>
          <a:prstGeom prst="rect">
            <a:avLst/>
          </a:prstGeom>
          <a:noFill/>
          <a:ln/>
        </p:spPr>
        <p:txBody>
          <a:bodyPr wrap="square" lIns="0" tIns="0" rIns="0" bIns="0" rtlCol="0" anchor="ctr"/>
          <a:lstStyle/>
          <a:p>
            <a:pPr indent="0" marL="0">
              <a:buNone/>
            </a:pPr>
            <a:r>
              <a:rPr lang="en-US" sz="1250" i="1" dirty="0">
                <a:solidFill>
                  <a:srgbClr val="5C6B78"/>
                </a:solidFill>
                <a:latin typeface="Meiryo" pitchFamily="34" charset="0"/>
                <a:ea typeface="Meiryo" pitchFamily="34" charset="-122"/>
                <a:cs typeface="Meiryo" pitchFamily="34" charset="-120"/>
              </a:rPr>
              <a:t>注文書・発注書・覚書も「契約」になり得ます。様式の名前ではなく中身と締結手続で判断します。</a:t>
            </a:r>
            <a:endParaRPr lang="en-US" sz="1250" dirty="0"/>
          </a:p>
        </p:txBody>
      </p:sp>
      <p:sp>
        <p:nvSpPr>
          <p:cNvPr id="6" name="Text 3"/>
          <p:cNvSpPr/>
          <p:nvPr/>
        </p:nvSpPr>
        <p:spPr>
          <a:xfrm>
            <a:off x="457200" y="4828032"/>
            <a:ext cx="2743200" cy="274320"/>
          </a:xfrm>
          <a:prstGeom prst="rect">
            <a:avLst/>
          </a:prstGeom>
          <a:noFill/>
          <a:ln/>
        </p:spPr>
        <p:txBody>
          <a:bodyPr wrap="square"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7" name="Text 4"/>
          <p:cNvSpPr/>
          <p:nvPr/>
        </p:nvSpPr>
        <p:spPr>
          <a:xfrm>
            <a:off x="5029200" y="4828032"/>
            <a:ext cx="3657600" cy="274320"/>
          </a:xfrm>
          <a:prstGeom prst="rect">
            <a:avLst/>
          </a:prstGeom>
          <a:noFill/>
          <a:ln/>
        </p:spPr>
        <p:txBody>
          <a:bodyPr wrap="square" rtlCol="0" anchor="ctr"/>
          <a:lstStyle/>
          <a:p>
            <a:pPr algn="r" indent="0" marL="0">
              <a:buNone/>
            </a:pPr>
            <a:r>
              <a:rPr lang="en-US" sz="900" dirty="0">
                <a:solidFill>
                  <a:srgbClr val="8A98A4"/>
                </a:solidFill>
                <a:latin typeface="Meiryo" pitchFamily="34" charset="0"/>
                <a:ea typeface="Meiryo" pitchFamily="34" charset="-122"/>
                <a:cs typeface="Meiryo" pitchFamily="34" charset="-120"/>
              </a:rPr>
              <a:t>法務・総務のための社内研修資料20選　第19回　｜　6</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BEFORE SIGNING</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ctr"/>
          <a:lstStyle/>
          <a:p>
            <a:pPr indent="0" marL="0">
              <a:buNone/>
            </a:pPr>
            <a:r>
              <a:rPr lang="en-US" sz="2700" b="1" dirty="0">
                <a:solidFill>
                  <a:srgbClr val="16314F"/>
                </a:solidFill>
                <a:latin typeface="Meiryo" pitchFamily="34" charset="0"/>
                <a:ea typeface="Meiryo" pitchFamily="34" charset="-122"/>
                <a:cs typeface="Meiryo" pitchFamily="34" charset="-120"/>
              </a:rPr>
              <a:t>契約締結前に確認すること</a:t>
            </a:r>
            <a:endParaRPr lang="en-US" sz="2700" dirty="0"/>
          </a:p>
        </p:txBody>
      </p:sp>
      <p:sp>
        <p:nvSpPr>
          <p:cNvPr id="4" name="Shape 2"/>
          <p:cNvSpPr/>
          <p:nvPr/>
        </p:nvSpPr>
        <p:spPr>
          <a:xfrm>
            <a:off x="457200" y="1371600"/>
            <a:ext cx="4069080" cy="1298448"/>
          </a:xfrm>
          <a:prstGeom prst="roundRect">
            <a:avLst>
              <a:gd name="adj" fmla="val 5634"/>
            </a:avLst>
          </a:prstGeom>
          <a:solidFill>
            <a:srgbClr val="EAEFF5"/>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5" name="Shape 3"/>
          <p:cNvSpPr/>
          <p:nvPr/>
        </p:nvSpPr>
        <p:spPr>
          <a:xfrm>
            <a:off x="640080" y="1572768"/>
            <a:ext cx="457200" cy="457200"/>
          </a:xfrm>
          <a:prstGeom prst="ellipse">
            <a:avLst/>
          </a:prstGeom>
          <a:solidFill>
            <a:srgbClr val="16314F"/>
          </a:solidFill>
          <a:ln/>
        </p:spPr>
      </p:sp>
      <p:pic>
        <p:nvPicPr>
          <p:cNvPr id="6" name="Image 0" descr="preencoded.png">    </p:cNvPr>
          <p:cNvPicPr>
            <a:picLocks noChangeAspect="1"/>
          </p:cNvPicPr>
          <p:nvPr/>
        </p:nvPicPr>
        <p:blipFill>
          <a:blip r:embed="rId1"/>
          <a:stretch>
            <a:fillRect/>
          </a:stretch>
        </p:blipFill>
        <p:spPr>
          <a:xfrm>
            <a:off x="758952" y="1691640"/>
            <a:ext cx="219456" cy="219456"/>
          </a:xfrm>
          <a:prstGeom prst="rect">
            <a:avLst/>
          </a:prstGeom>
        </p:spPr>
      </p:pic>
      <p:sp>
        <p:nvSpPr>
          <p:cNvPr id="7" name="Text 4"/>
          <p:cNvSpPr/>
          <p:nvPr/>
        </p:nvSpPr>
        <p:spPr>
          <a:xfrm>
            <a:off x="1207008" y="1536192"/>
            <a:ext cx="3154680" cy="365760"/>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内容・条件</a:t>
            </a:r>
            <a:endParaRPr lang="en-US" sz="1500" dirty="0"/>
          </a:p>
        </p:txBody>
      </p:sp>
      <p:sp>
        <p:nvSpPr>
          <p:cNvPr id="8" name="Text 5"/>
          <p:cNvSpPr/>
          <p:nvPr/>
        </p:nvSpPr>
        <p:spPr>
          <a:xfrm>
            <a:off x="685800" y="1938528"/>
            <a:ext cx="3611880" cy="685800"/>
          </a:xfrm>
          <a:prstGeom prst="rect">
            <a:avLst/>
          </a:prstGeom>
          <a:noFill/>
          <a:ln/>
        </p:spPr>
        <p:txBody>
          <a:bodyPr wrap="square" lIns="0" tIns="0" rIns="0" bIns="0" rtlCol="0" anchor="t"/>
          <a:lstStyle/>
          <a:p>
            <a:pPr marL="177800" indent="-177800">
              <a:lnSpc>
                <a:spcPct val="104000"/>
              </a:lnSpc>
              <a:spcAft>
                <a:spcPts val="500"/>
              </a:spcAft>
              <a:buSzPct val="100000"/>
              <a:buChar char="•"/>
            </a:pPr>
            <a:r>
              <a:rPr lang="en-US" sz="1250" dirty="0">
                <a:solidFill>
                  <a:srgbClr val="263238"/>
                </a:solidFill>
                <a:latin typeface="Meiryo" pitchFamily="34" charset="0"/>
                <a:ea typeface="Meiryo" pitchFamily="34" charset="-122"/>
                <a:cs typeface="Meiryo" pitchFamily="34" charset="-120"/>
              </a:rPr>
              <a:t>契約類型／新規・更新・変更・解除</a:t>
            </a:r>
            <a:endParaRPr lang="en-US" sz="1250" dirty="0"/>
          </a:p>
          <a:p>
            <a:pPr marL="177800" indent="-177800">
              <a:lnSpc>
                <a:spcPct val="104000"/>
              </a:lnSpc>
              <a:spcAft>
                <a:spcPts val="500"/>
              </a:spcAft>
              <a:buSzPct val="100000"/>
              <a:buChar char="•"/>
            </a:pPr>
            <a:r>
              <a:rPr lang="en-US" sz="1250" dirty="0">
                <a:solidFill>
                  <a:srgbClr val="263238"/>
                </a:solidFill>
                <a:latin typeface="Meiryo" pitchFamily="34" charset="0"/>
                <a:ea typeface="Meiryo" pitchFamily="34" charset="-122"/>
                <a:cs typeface="Meiryo" pitchFamily="34" charset="-120"/>
              </a:rPr>
              <a:t>金額・期間・支払条件・納期・検収</a:t>
            </a:r>
            <a:endParaRPr lang="en-US" sz="1250" dirty="0"/>
          </a:p>
        </p:txBody>
      </p:sp>
      <p:sp>
        <p:nvSpPr>
          <p:cNvPr id="9" name="Shape 6"/>
          <p:cNvSpPr/>
          <p:nvPr/>
        </p:nvSpPr>
        <p:spPr>
          <a:xfrm>
            <a:off x="4690872" y="1371600"/>
            <a:ext cx="4069080" cy="1298448"/>
          </a:xfrm>
          <a:prstGeom prst="roundRect">
            <a:avLst>
              <a:gd name="adj" fmla="val 5634"/>
            </a:avLst>
          </a:prstGeom>
          <a:solidFill>
            <a:srgbClr val="F6EFD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10" name="Shape 7"/>
          <p:cNvSpPr/>
          <p:nvPr/>
        </p:nvSpPr>
        <p:spPr>
          <a:xfrm>
            <a:off x="4873752" y="1572768"/>
            <a:ext cx="457200" cy="457200"/>
          </a:xfrm>
          <a:prstGeom prst="ellipse">
            <a:avLst/>
          </a:prstGeom>
          <a:solidFill>
            <a:srgbClr val="B58A3A"/>
          </a:solidFill>
          <a:ln/>
        </p:spPr>
      </p:sp>
      <p:pic>
        <p:nvPicPr>
          <p:cNvPr id="11" name="Image 1" descr="preencoded.png">    </p:cNvPr>
          <p:cNvPicPr>
            <a:picLocks noChangeAspect="1"/>
          </p:cNvPicPr>
          <p:nvPr/>
        </p:nvPicPr>
        <p:blipFill>
          <a:blip r:embed="rId2"/>
          <a:stretch>
            <a:fillRect/>
          </a:stretch>
        </p:blipFill>
        <p:spPr>
          <a:xfrm>
            <a:off x="4992624" y="1691640"/>
            <a:ext cx="219456" cy="219456"/>
          </a:xfrm>
          <a:prstGeom prst="rect">
            <a:avLst/>
          </a:prstGeom>
        </p:spPr>
      </p:pic>
      <p:sp>
        <p:nvSpPr>
          <p:cNvPr id="12" name="Text 8"/>
          <p:cNvSpPr/>
          <p:nvPr/>
        </p:nvSpPr>
        <p:spPr>
          <a:xfrm>
            <a:off x="5440680" y="1536192"/>
            <a:ext cx="3154680" cy="365760"/>
          </a:xfrm>
          <a:prstGeom prst="rect">
            <a:avLst/>
          </a:prstGeom>
          <a:noFill/>
          <a:ln/>
        </p:spPr>
        <p:txBody>
          <a:bodyPr wrap="square" lIns="0" tIns="0" rIns="0" bIns="0" rtlCol="0" anchor="ctr"/>
          <a:lstStyle/>
          <a:p>
            <a:pPr indent="0" marL="0">
              <a:buNone/>
            </a:pPr>
            <a:r>
              <a:rPr lang="en-US" sz="1500" b="1" dirty="0">
                <a:solidFill>
                  <a:srgbClr val="B58A3A"/>
                </a:solidFill>
                <a:latin typeface="Meiryo" pitchFamily="34" charset="0"/>
                <a:ea typeface="Meiryo" pitchFamily="34" charset="-122"/>
                <a:cs typeface="Meiryo" pitchFamily="34" charset="-120"/>
              </a:rPr>
              <a:t>リスク条項</a:t>
            </a:r>
            <a:endParaRPr lang="en-US" sz="1500" dirty="0"/>
          </a:p>
        </p:txBody>
      </p:sp>
      <p:sp>
        <p:nvSpPr>
          <p:cNvPr id="13" name="Text 9"/>
          <p:cNvSpPr/>
          <p:nvPr/>
        </p:nvSpPr>
        <p:spPr>
          <a:xfrm>
            <a:off x="4919472" y="1938528"/>
            <a:ext cx="3611880" cy="685800"/>
          </a:xfrm>
          <a:prstGeom prst="rect">
            <a:avLst/>
          </a:prstGeom>
          <a:noFill/>
          <a:ln/>
        </p:spPr>
        <p:txBody>
          <a:bodyPr wrap="square" lIns="0" tIns="0" rIns="0" bIns="0" rtlCol="0" anchor="t"/>
          <a:lstStyle/>
          <a:p>
            <a:pPr marL="177800" indent="-177800">
              <a:lnSpc>
                <a:spcPct val="104000"/>
              </a:lnSpc>
              <a:spcAft>
                <a:spcPts val="500"/>
              </a:spcAft>
              <a:buSzPct val="100000"/>
              <a:buChar char="•"/>
            </a:pPr>
            <a:r>
              <a:rPr lang="en-US" sz="1250" dirty="0">
                <a:solidFill>
                  <a:srgbClr val="263238"/>
                </a:solidFill>
                <a:latin typeface="Meiryo" pitchFamily="34" charset="0"/>
                <a:ea typeface="Meiryo" pitchFamily="34" charset="-122"/>
                <a:cs typeface="Meiryo" pitchFamily="34" charset="-120"/>
              </a:rPr>
              <a:t>損害賠償・解除・秘密保持・知財</a:t>
            </a:r>
            <a:endParaRPr lang="en-US" sz="1250" dirty="0"/>
          </a:p>
          <a:p>
            <a:pPr marL="177800" indent="-177800">
              <a:lnSpc>
                <a:spcPct val="104000"/>
              </a:lnSpc>
              <a:spcAft>
                <a:spcPts val="500"/>
              </a:spcAft>
              <a:buSzPct val="100000"/>
              <a:buChar char="•"/>
            </a:pPr>
            <a:r>
              <a:rPr lang="en-US" sz="1250" dirty="0">
                <a:solidFill>
                  <a:srgbClr val="263238"/>
                </a:solidFill>
                <a:latin typeface="Meiryo" pitchFamily="34" charset="0"/>
                <a:ea typeface="Meiryo" pitchFamily="34" charset="-122"/>
                <a:cs typeface="Meiryo" pitchFamily="34" charset="-120"/>
              </a:rPr>
              <a:t>再委託・反社・準拠法・裁判管轄</a:t>
            </a:r>
            <a:endParaRPr lang="en-US" sz="1250" dirty="0"/>
          </a:p>
        </p:txBody>
      </p:sp>
      <p:sp>
        <p:nvSpPr>
          <p:cNvPr id="14" name="Shape 10"/>
          <p:cNvSpPr/>
          <p:nvPr/>
        </p:nvSpPr>
        <p:spPr>
          <a:xfrm>
            <a:off x="457200" y="2834640"/>
            <a:ext cx="4069080" cy="1298448"/>
          </a:xfrm>
          <a:prstGeom prst="roundRect">
            <a:avLst>
              <a:gd name="adj" fmla="val 5634"/>
            </a:avLst>
          </a:prstGeom>
          <a:solidFill>
            <a:srgbClr val="E5F1F0"/>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15" name="Shape 11"/>
          <p:cNvSpPr/>
          <p:nvPr/>
        </p:nvSpPr>
        <p:spPr>
          <a:xfrm>
            <a:off x="640080" y="3035808"/>
            <a:ext cx="457200" cy="457200"/>
          </a:xfrm>
          <a:prstGeom prst="ellipse">
            <a:avLst/>
          </a:prstGeom>
          <a:solidFill>
            <a:srgbClr val="237A75"/>
          </a:solidFill>
          <a:ln/>
        </p:spPr>
      </p:sp>
      <p:pic>
        <p:nvPicPr>
          <p:cNvPr id="16" name="Image 2" descr="preencoded.png">    </p:cNvPr>
          <p:cNvPicPr>
            <a:picLocks noChangeAspect="1"/>
          </p:cNvPicPr>
          <p:nvPr/>
        </p:nvPicPr>
        <p:blipFill>
          <a:blip r:embed="rId3"/>
          <a:stretch>
            <a:fillRect/>
          </a:stretch>
        </p:blipFill>
        <p:spPr>
          <a:xfrm>
            <a:off x="758952" y="3154680"/>
            <a:ext cx="219456" cy="219456"/>
          </a:xfrm>
          <a:prstGeom prst="rect">
            <a:avLst/>
          </a:prstGeom>
        </p:spPr>
      </p:pic>
      <p:sp>
        <p:nvSpPr>
          <p:cNvPr id="17" name="Text 12"/>
          <p:cNvSpPr/>
          <p:nvPr/>
        </p:nvSpPr>
        <p:spPr>
          <a:xfrm>
            <a:off x="1207008" y="2999232"/>
            <a:ext cx="3154680" cy="365760"/>
          </a:xfrm>
          <a:prstGeom prst="rect">
            <a:avLst/>
          </a:prstGeom>
          <a:noFill/>
          <a:ln/>
        </p:spPr>
        <p:txBody>
          <a:bodyPr wrap="square" lIns="0" tIns="0" rIns="0" bIns="0" rtlCol="0" anchor="ctr"/>
          <a:lstStyle/>
          <a:p>
            <a:pPr indent="0" marL="0">
              <a:buNone/>
            </a:pPr>
            <a:r>
              <a:rPr lang="en-US" sz="1500" b="1" dirty="0">
                <a:solidFill>
                  <a:srgbClr val="237A75"/>
                </a:solidFill>
                <a:latin typeface="Meiryo" pitchFamily="34" charset="0"/>
                <a:ea typeface="Meiryo" pitchFamily="34" charset="-122"/>
                <a:cs typeface="Meiryo" pitchFamily="34" charset="-120"/>
              </a:rPr>
              <a:t>確認先</a:t>
            </a:r>
            <a:endParaRPr lang="en-US" sz="1500" dirty="0"/>
          </a:p>
        </p:txBody>
      </p:sp>
      <p:sp>
        <p:nvSpPr>
          <p:cNvPr id="18" name="Text 13"/>
          <p:cNvSpPr/>
          <p:nvPr/>
        </p:nvSpPr>
        <p:spPr>
          <a:xfrm>
            <a:off x="685800" y="3401568"/>
            <a:ext cx="3611880" cy="685800"/>
          </a:xfrm>
          <a:prstGeom prst="rect">
            <a:avLst/>
          </a:prstGeom>
          <a:noFill/>
          <a:ln/>
        </p:spPr>
        <p:txBody>
          <a:bodyPr wrap="square" lIns="0" tIns="0" rIns="0" bIns="0" rtlCol="0" anchor="t"/>
          <a:lstStyle/>
          <a:p>
            <a:pPr marL="177800" indent="-177800">
              <a:lnSpc>
                <a:spcPct val="104000"/>
              </a:lnSpc>
              <a:spcAft>
                <a:spcPts val="500"/>
              </a:spcAft>
              <a:buSzPct val="100000"/>
              <a:buChar char="•"/>
            </a:pPr>
            <a:r>
              <a:rPr lang="en-US" sz="1250" dirty="0">
                <a:solidFill>
                  <a:srgbClr val="263238"/>
                </a:solidFill>
                <a:latin typeface="Meiryo" pitchFamily="34" charset="0"/>
                <a:ea typeface="Meiryo" pitchFamily="34" charset="-122"/>
                <a:cs typeface="Meiryo" pitchFamily="34" charset="-120"/>
              </a:rPr>
              <a:t>法務審査／経理・税務確認の要否</a:t>
            </a:r>
            <a:endParaRPr lang="en-US" sz="1250" dirty="0"/>
          </a:p>
          <a:p>
            <a:pPr marL="177800" indent="-177800">
              <a:lnSpc>
                <a:spcPct val="104000"/>
              </a:lnSpc>
              <a:spcAft>
                <a:spcPts val="500"/>
              </a:spcAft>
              <a:buSzPct val="100000"/>
              <a:buChar char="•"/>
            </a:pPr>
            <a:r>
              <a:rPr lang="en-US" sz="1250" dirty="0">
                <a:solidFill>
                  <a:srgbClr val="263238"/>
                </a:solidFill>
                <a:latin typeface="Meiryo" pitchFamily="34" charset="0"/>
                <a:ea typeface="Meiryo" pitchFamily="34" charset="-122"/>
                <a:cs typeface="Meiryo" pitchFamily="34" charset="-120"/>
              </a:rPr>
              <a:t>情報システム・個人情報・セキュリティ</a:t>
            </a:r>
            <a:endParaRPr lang="en-US" sz="1250" dirty="0"/>
          </a:p>
        </p:txBody>
      </p:sp>
      <p:sp>
        <p:nvSpPr>
          <p:cNvPr id="19" name="Shape 14"/>
          <p:cNvSpPr/>
          <p:nvPr/>
        </p:nvSpPr>
        <p:spPr>
          <a:xfrm>
            <a:off x="4690872" y="2834640"/>
            <a:ext cx="4069080" cy="1298448"/>
          </a:xfrm>
          <a:prstGeom prst="roundRect">
            <a:avLst>
              <a:gd name="adj" fmla="val 5634"/>
            </a:avLst>
          </a:prstGeom>
          <a:solidFill>
            <a:srgbClr val="FAEAE8"/>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20" name="Shape 15"/>
          <p:cNvSpPr/>
          <p:nvPr/>
        </p:nvSpPr>
        <p:spPr>
          <a:xfrm>
            <a:off x="4873752" y="3035808"/>
            <a:ext cx="457200" cy="457200"/>
          </a:xfrm>
          <a:prstGeom prst="ellipse">
            <a:avLst/>
          </a:prstGeom>
          <a:solidFill>
            <a:srgbClr val="B42318"/>
          </a:solidFill>
          <a:ln/>
        </p:spPr>
      </p:sp>
      <p:pic>
        <p:nvPicPr>
          <p:cNvPr id="21" name="Image 3" descr="preencoded.png">    </p:cNvPr>
          <p:cNvPicPr>
            <a:picLocks noChangeAspect="1"/>
          </p:cNvPicPr>
          <p:nvPr/>
        </p:nvPicPr>
        <p:blipFill>
          <a:blip r:embed="rId4"/>
          <a:stretch>
            <a:fillRect/>
          </a:stretch>
        </p:blipFill>
        <p:spPr>
          <a:xfrm>
            <a:off x="4992624" y="3154680"/>
            <a:ext cx="219456" cy="219456"/>
          </a:xfrm>
          <a:prstGeom prst="rect">
            <a:avLst/>
          </a:prstGeom>
        </p:spPr>
      </p:pic>
      <p:sp>
        <p:nvSpPr>
          <p:cNvPr id="22" name="Text 16"/>
          <p:cNvSpPr/>
          <p:nvPr/>
        </p:nvSpPr>
        <p:spPr>
          <a:xfrm>
            <a:off x="5440680" y="2999232"/>
            <a:ext cx="3154680" cy="365760"/>
          </a:xfrm>
          <a:prstGeom prst="rect">
            <a:avLst/>
          </a:prstGeom>
          <a:noFill/>
          <a:ln/>
        </p:spPr>
        <p:txBody>
          <a:bodyPr wrap="square" lIns="0" tIns="0" rIns="0" bIns="0" rtlCol="0" anchor="ctr"/>
          <a:lstStyle/>
          <a:p>
            <a:pPr indent="0" marL="0">
              <a:buNone/>
            </a:pPr>
            <a:r>
              <a:rPr lang="en-US" sz="1500" b="1" dirty="0">
                <a:solidFill>
                  <a:srgbClr val="B42318"/>
                </a:solidFill>
                <a:latin typeface="Meiryo" pitchFamily="34" charset="0"/>
                <a:ea typeface="Meiryo" pitchFamily="34" charset="-122"/>
                <a:cs typeface="Meiryo" pitchFamily="34" charset="-120"/>
              </a:rPr>
              <a:t>やってはいけない</a:t>
            </a:r>
            <a:endParaRPr lang="en-US" sz="1500" dirty="0"/>
          </a:p>
        </p:txBody>
      </p:sp>
      <p:sp>
        <p:nvSpPr>
          <p:cNvPr id="23" name="Text 17"/>
          <p:cNvSpPr/>
          <p:nvPr/>
        </p:nvSpPr>
        <p:spPr>
          <a:xfrm>
            <a:off x="4919472" y="3401568"/>
            <a:ext cx="3611880" cy="685800"/>
          </a:xfrm>
          <a:prstGeom prst="rect">
            <a:avLst/>
          </a:prstGeom>
          <a:noFill/>
          <a:ln/>
        </p:spPr>
        <p:txBody>
          <a:bodyPr wrap="square" lIns="0" tIns="0" rIns="0" bIns="0" rtlCol="0" anchor="t"/>
          <a:lstStyle/>
          <a:p>
            <a:pPr marL="177800" indent="-177800">
              <a:lnSpc>
                <a:spcPct val="104000"/>
              </a:lnSpc>
              <a:spcAft>
                <a:spcPts val="500"/>
              </a:spcAft>
              <a:buSzPct val="100000"/>
              <a:buChar char="•"/>
            </a:pPr>
            <a:r>
              <a:rPr lang="en-US" sz="1250" dirty="0">
                <a:solidFill>
                  <a:srgbClr val="263238"/>
                </a:solidFill>
                <a:latin typeface="Meiryo" pitchFamily="34" charset="0"/>
                <a:ea typeface="Meiryo" pitchFamily="34" charset="-122"/>
                <a:cs typeface="Meiryo" pitchFamily="34" charset="-120"/>
              </a:rPr>
              <a:t>承認前に確定的な合意・発注・解除通知</a:t>
            </a:r>
            <a:endParaRPr lang="en-US" sz="1250" dirty="0"/>
          </a:p>
          <a:p>
            <a:pPr marL="177800" indent="-177800">
              <a:lnSpc>
                <a:spcPct val="104000"/>
              </a:lnSpc>
              <a:spcAft>
                <a:spcPts val="500"/>
              </a:spcAft>
              <a:buSzPct val="100000"/>
              <a:buChar char="•"/>
            </a:pPr>
            <a:r>
              <a:rPr lang="en-US" sz="1250" dirty="0">
                <a:solidFill>
                  <a:srgbClr val="263238"/>
                </a:solidFill>
                <a:latin typeface="Meiryo" pitchFamily="34" charset="0"/>
                <a:ea typeface="Meiryo" pitchFamily="34" charset="-122"/>
                <a:cs typeface="Meiryo" pitchFamily="34" charset="-120"/>
              </a:rPr>
              <a:t>他回（17・18・20）論点の見落とし</a:t>
            </a:r>
            <a:endParaRPr lang="en-US" sz="1250" dirty="0"/>
          </a:p>
        </p:txBody>
      </p:sp>
      <p:sp>
        <p:nvSpPr>
          <p:cNvPr id="24" name="Text 18"/>
          <p:cNvSpPr/>
          <p:nvPr/>
        </p:nvSpPr>
        <p:spPr>
          <a:xfrm>
            <a:off x="457200" y="4828032"/>
            <a:ext cx="2743200" cy="274320"/>
          </a:xfrm>
          <a:prstGeom prst="rect">
            <a:avLst/>
          </a:prstGeom>
          <a:noFill/>
          <a:ln/>
        </p:spPr>
        <p:txBody>
          <a:bodyPr wrap="square"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25" name="Text 19"/>
          <p:cNvSpPr/>
          <p:nvPr/>
        </p:nvSpPr>
        <p:spPr>
          <a:xfrm>
            <a:off x="5029200" y="4828032"/>
            <a:ext cx="3657600" cy="274320"/>
          </a:xfrm>
          <a:prstGeom prst="rect">
            <a:avLst/>
          </a:prstGeom>
          <a:noFill/>
          <a:ln/>
        </p:spPr>
        <p:txBody>
          <a:bodyPr wrap="square" rtlCol="0" anchor="ctr"/>
          <a:lstStyle/>
          <a:p>
            <a:pPr algn="r" indent="0" marL="0">
              <a:buNone/>
            </a:pPr>
            <a:r>
              <a:rPr lang="en-US" sz="900" dirty="0">
                <a:solidFill>
                  <a:srgbClr val="8A98A4"/>
                </a:solidFill>
                <a:latin typeface="Meiryo" pitchFamily="34" charset="0"/>
                <a:ea typeface="Meiryo" pitchFamily="34" charset="-122"/>
                <a:cs typeface="Meiryo" pitchFamily="34" charset="-120"/>
              </a:rPr>
              <a:t>法務・総務のための社内研修資料20選　第19回　｜　7</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OUR AUTHORITY</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ctr"/>
          <a:lstStyle/>
          <a:p>
            <a:pPr indent="0" marL="0">
              <a:buNone/>
            </a:pPr>
            <a:r>
              <a:rPr lang="en-US" sz="2700" b="1" dirty="0">
                <a:solidFill>
                  <a:srgbClr val="16314F"/>
                </a:solidFill>
                <a:latin typeface="Meiryo" pitchFamily="34" charset="0"/>
                <a:ea typeface="Meiryo" pitchFamily="34" charset="-122"/>
                <a:cs typeface="Meiryo" pitchFamily="34" charset="-120"/>
              </a:rPr>
              <a:t>自社側の締結権限</a:t>
            </a:r>
            <a:endParaRPr lang="en-US" sz="2700" dirty="0"/>
          </a:p>
        </p:txBody>
      </p:sp>
      <p:sp>
        <p:nvSpPr>
          <p:cNvPr id="4" name="Shape 2"/>
          <p:cNvSpPr/>
          <p:nvPr/>
        </p:nvSpPr>
        <p:spPr>
          <a:xfrm>
            <a:off x="457200" y="1325880"/>
            <a:ext cx="8229600" cy="731520"/>
          </a:xfrm>
          <a:prstGeom prst="roundRect">
            <a:avLst>
              <a:gd name="adj" fmla="val 10000"/>
            </a:avLst>
          </a:prstGeom>
          <a:solidFill>
            <a:srgbClr val="EAEFF5"/>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5" name="Text 3"/>
          <p:cNvSpPr/>
          <p:nvPr/>
        </p:nvSpPr>
        <p:spPr>
          <a:xfrm>
            <a:off x="731520" y="1325880"/>
            <a:ext cx="7680960" cy="731520"/>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肩書があるだけでは締結できません。職務権限規程・承認・委任で『権限の裏付け』を確認します。</a:t>
            </a:r>
            <a:endParaRPr lang="en-US" sz="1500" dirty="0"/>
          </a:p>
        </p:txBody>
      </p:sp>
      <p:sp>
        <p:nvSpPr>
          <p:cNvPr id="6" name="Shape 4"/>
          <p:cNvSpPr/>
          <p:nvPr/>
        </p:nvSpPr>
        <p:spPr>
          <a:xfrm>
            <a:off x="457200" y="2240280"/>
            <a:ext cx="1938528" cy="1874520"/>
          </a:xfrm>
          <a:prstGeom prst="roundRect">
            <a:avLst>
              <a:gd name="adj" fmla="val 3902"/>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7" name="Shape 5"/>
          <p:cNvSpPr/>
          <p:nvPr/>
        </p:nvSpPr>
        <p:spPr>
          <a:xfrm>
            <a:off x="1152144" y="2395728"/>
            <a:ext cx="548640" cy="548640"/>
          </a:xfrm>
          <a:prstGeom prst="ellipse">
            <a:avLst/>
          </a:prstGeom>
          <a:solidFill>
            <a:srgbClr val="16314F"/>
          </a:solidFill>
          <a:ln/>
        </p:spPr>
      </p:sp>
      <p:pic>
        <p:nvPicPr>
          <p:cNvPr id="8" name="Image 0" descr="preencoded.png">    </p:cNvPr>
          <p:cNvPicPr>
            <a:picLocks noChangeAspect="1"/>
          </p:cNvPicPr>
          <p:nvPr/>
        </p:nvPicPr>
        <p:blipFill>
          <a:blip r:embed="rId1"/>
          <a:stretch>
            <a:fillRect/>
          </a:stretch>
        </p:blipFill>
        <p:spPr>
          <a:xfrm>
            <a:off x="1294790" y="2538374"/>
            <a:ext cx="263347" cy="263347"/>
          </a:xfrm>
          <a:prstGeom prst="rect">
            <a:avLst/>
          </a:prstGeom>
        </p:spPr>
      </p:pic>
      <p:sp>
        <p:nvSpPr>
          <p:cNvPr id="9" name="Text 6"/>
          <p:cNvSpPr/>
          <p:nvPr/>
        </p:nvSpPr>
        <p:spPr>
          <a:xfrm>
            <a:off x="566928" y="2331720"/>
            <a:ext cx="365760" cy="365760"/>
          </a:xfrm>
          <a:prstGeom prst="rect">
            <a:avLst/>
          </a:prstGeom>
          <a:noFill/>
          <a:ln/>
        </p:spPr>
        <p:txBody>
          <a:bodyPr wrap="square" lIns="0" tIns="0" rIns="0" bIns="0" rtlCol="0" anchor="ctr"/>
          <a:lstStyle/>
          <a:p>
            <a:pPr indent="0" marL="0">
              <a:buNone/>
            </a:pPr>
            <a:r>
              <a:rPr lang="en-US" sz="1600" b="1" dirty="0">
                <a:solidFill>
                  <a:srgbClr val="B58A3A"/>
                </a:solidFill>
                <a:latin typeface="Meiryo" pitchFamily="34" charset="0"/>
                <a:ea typeface="Meiryo" pitchFamily="34" charset="-122"/>
                <a:cs typeface="Meiryo" pitchFamily="34" charset="-120"/>
              </a:rPr>
              <a:t>1</a:t>
            </a:r>
            <a:endParaRPr lang="en-US" sz="1600" dirty="0"/>
          </a:p>
        </p:txBody>
      </p:sp>
      <p:sp>
        <p:nvSpPr>
          <p:cNvPr id="10" name="Text 7"/>
          <p:cNvSpPr/>
          <p:nvPr/>
        </p:nvSpPr>
        <p:spPr>
          <a:xfrm>
            <a:off x="457200" y="3017520"/>
            <a:ext cx="1938528" cy="411480"/>
          </a:xfrm>
          <a:prstGeom prst="rect">
            <a:avLst/>
          </a:prstGeom>
          <a:noFill/>
          <a:ln/>
        </p:spPr>
        <p:txBody>
          <a:bodyPr wrap="square" lIns="0" tIns="0" rIns="0" bIns="0" rtlCol="0" anchor="ctr"/>
          <a:lstStyle/>
          <a:p>
            <a:pPr algn="ctr" indent="0" marL="0">
              <a:buNone/>
            </a:pPr>
            <a:r>
              <a:rPr lang="en-US" sz="1400" b="1" dirty="0">
                <a:solidFill>
                  <a:srgbClr val="16314F"/>
                </a:solidFill>
                <a:latin typeface="Meiryo" pitchFamily="34" charset="0"/>
                <a:ea typeface="Meiryo" pitchFamily="34" charset="-122"/>
                <a:cs typeface="Meiryo" pitchFamily="34" charset="-120"/>
              </a:rPr>
              <a:t>締結者は誰か</a:t>
            </a:r>
            <a:endParaRPr lang="en-US" sz="1400" dirty="0"/>
          </a:p>
        </p:txBody>
      </p:sp>
      <p:sp>
        <p:nvSpPr>
          <p:cNvPr id="11" name="Text 8"/>
          <p:cNvSpPr/>
          <p:nvPr/>
        </p:nvSpPr>
        <p:spPr>
          <a:xfrm>
            <a:off x="594360" y="3456432"/>
            <a:ext cx="1664208" cy="548640"/>
          </a:xfrm>
          <a:prstGeom prst="rect">
            <a:avLst/>
          </a:prstGeom>
          <a:noFill/>
          <a:ln/>
        </p:spPr>
        <p:txBody>
          <a:bodyPr wrap="square" lIns="0" tIns="0" rIns="0" bIns="0" rtlCol="0" anchor="t"/>
          <a:lstStyle/>
          <a:p>
            <a:pPr algn="ctr" indent="0" marL="0">
              <a:buNone/>
            </a:pPr>
            <a:r>
              <a:rPr lang="en-US" sz="1150" dirty="0">
                <a:solidFill>
                  <a:srgbClr val="5C6B78"/>
                </a:solidFill>
                <a:latin typeface="Meiryo" pitchFamily="34" charset="0"/>
                <a:ea typeface="Meiryo" pitchFamily="34" charset="-122"/>
                <a:cs typeface="Meiryo" pitchFamily="34" charset="-120"/>
              </a:rPr>
              <a:t>署名・押印・電子署名する人を特定</a:t>
            </a:r>
            <a:endParaRPr lang="en-US" sz="1150" dirty="0"/>
          </a:p>
        </p:txBody>
      </p:sp>
      <p:sp>
        <p:nvSpPr>
          <p:cNvPr id="12" name="Shape 9"/>
          <p:cNvSpPr/>
          <p:nvPr/>
        </p:nvSpPr>
        <p:spPr>
          <a:xfrm>
            <a:off x="2560320" y="2240280"/>
            <a:ext cx="1938528" cy="1874520"/>
          </a:xfrm>
          <a:prstGeom prst="roundRect">
            <a:avLst>
              <a:gd name="adj" fmla="val 3902"/>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13" name="Shape 10"/>
          <p:cNvSpPr/>
          <p:nvPr/>
        </p:nvSpPr>
        <p:spPr>
          <a:xfrm>
            <a:off x="3255264" y="2395728"/>
            <a:ext cx="548640" cy="548640"/>
          </a:xfrm>
          <a:prstGeom prst="ellipse">
            <a:avLst/>
          </a:prstGeom>
          <a:solidFill>
            <a:srgbClr val="16314F"/>
          </a:solidFill>
          <a:ln/>
        </p:spPr>
      </p:sp>
      <p:pic>
        <p:nvPicPr>
          <p:cNvPr id="14" name="Image 1" descr="preencoded.png">    </p:cNvPr>
          <p:cNvPicPr>
            <a:picLocks noChangeAspect="1"/>
          </p:cNvPicPr>
          <p:nvPr/>
        </p:nvPicPr>
        <p:blipFill>
          <a:blip r:embed="rId2"/>
          <a:stretch>
            <a:fillRect/>
          </a:stretch>
        </p:blipFill>
        <p:spPr>
          <a:xfrm>
            <a:off x="3397910" y="2538374"/>
            <a:ext cx="263347" cy="263347"/>
          </a:xfrm>
          <a:prstGeom prst="rect">
            <a:avLst/>
          </a:prstGeom>
        </p:spPr>
      </p:pic>
      <p:sp>
        <p:nvSpPr>
          <p:cNvPr id="15" name="Text 11"/>
          <p:cNvSpPr/>
          <p:nvPr/>
        </p:nvSpPr>
        <p:spPr>
          <a:xfrm>
            <a:off x="2670048" y="2331720"/>
            <a:ext cx="365760" cy="365760"/>
          </a:xfrm>
          <a:prstGeom prst="rect">
            <a:avLst/>
          </a:prstGeom>
          <a:noFill/>
          <a:ln/>
        </p:spPr>
        <p:txBody>
          <a:bodyPr wrap="square" lIns="0" tIns="0" rIns="0" bIns="0" rtlCol="0" anchor="ctr"/>
          <a:lstStyle/>
          <a:p>
            <a:pPr indent="0" marL="0">
              <a:buNone/>
            </a:pPr>
            <a:r>
              <a:rPr lang="en-US" sz="1600" b="1" dirty="0">
                <a:solidFill>
                  <a:srgbClr val="B58A3A"/>
                </a:solidFill>
                <a:latin typeface="Meiryo" pitchFamily="34" charset="0"/>
                <a:ea typeface="Meiryo" pitchFamily="34" charset="-122"/>
                <a:cs typeface="Meiryo" pitchFamily="34" charset="-120"/>
              </a:rPr>
              <a:t>2</a:t>
            </a:r>
            <a:endParaRPr lang="en-US" sz="1600" dirty="0"/>
          </a:p>
        </p:txBody>
      </p:sp>
      <p:sp>
        <p:nvSpPr>
          <p:cNvPr id="16" name="Text 12"/>
          <p:cNvSpPr/>
          <p:nvPr/>
        </p:nvSpPr>
        <p:spPr>
          <a:xfrm>
            <a:off x="2560320" y="3017520"/>
            <a:ext cx="1938528" cy="411480"/>
          </a:xfrm>
          <a:prstGeom prst="rect">
            <a:avLst/>
          </a:prstGeom>
          <a:noFill/>
          <a:ln/>
        </p:spPr>
        <p:txBody>
          <a:bodyPr wrap="square" lIns="0" tIns="0" rIns="0" bIns="0" rtlCol="0" anchor="ctr"/>
          <a:lstStyle/>
          <a:p>
            <a:pPr algn="ctr" indent="0" marL="0">
              <a:buNone/>
            </a:pPr>
            <a:r>
              <a:rPr lang="en-US" sz="1400" b="1" dirty="0">
                <a:solidFill>
                  <a:srgbClr val="16314F"/>
                </a:solidFill>
                <a:latin typeface="Meiryo" pitchFamily="34" charset="0"/>
                <a:ea typeface="Meiryo" pitchFamily="34" charset="-122"/>
                <a:cs typeface="Meiryo" pitchFamily="34" charset="-120"/>
              </a:rPr>
              <a:t>権限の根拠</a:t>
            </a:r>
            <a:endParaRPr lang="en-US" sz="1400" dirty="0"/>
          </a:p>
        </p:txBody>
      </p:sp>
      <p:sp>
        <p:nvSpPr>
          <p:cNvPr id="17" name="Text 13"/>
          <p:cNvSpPr/>
          <p:nvPr/>
        </p:nvSpPr>
        <p:spPr>
          <a:xfrm>
            <a:off x="2697480" y="3456432"/>
            <a:ext cx="1664208" cy="548640"/>
          </a:xfrm>
          <a:prstGeom prst="rect">
            <a:avLst/>
          </a:prstGeom>
          <a:noFill/>
          <a:ln/>
        </p:spPr>
        <p:txBody>
          <a:bodyPr wrap="square" lIns="0" tIns="0" rIns="0" bIns="0" rtlCol="0" anchor="t"/>
          <a:lstStyle/>
          <a:p>
            <a:pPr algn="ctr" indent="0" marL="0">
              <a:buNone/>
            </a:pPr>
            <a:r>
              <a:rPr lang="en-US" sz="1150" dirty="0">
                <a:solidFill>
                  <a:srgbClr val="5C6B78"/>
                </a:solidFill>
                <a:latin typeface="Meiryo" pitchFamily="34" charset="0"/>
                <a:ea typeface="Meiryo" pitchFamily="34" charset="-122"/>
                <a:cs typeface="Meiryo" pitchFamily="34" charset="-120"/>
              </a:rPr>
              <a:t>職務権限規程・金額／類型別の決裁基準</a:t>
            </a:r>
            <a:endParaRPr lang="en-US" sz="1150" dirty="0"/>
          </a:p>
        </p:txBody>
      </p:sp>
      <p:sp>
        <p:nvSpPr>
          <p:cNvPr id="18" name="Shape 14"/>
          <p:cNvSpPr/>
          <p:nvPr/>
        </p:nvSpPr>
        <p:spPr>
          <a:xfrm>
            <a:off x="4663440" y="2240280"/>
            <a:ext cx="1938528" cy="1874520"/>
          </a:xfrm>
          <a:prstGeom prst="roundRect">
            <a:avLst>
              <a:gd name="adj" fmla="val 3902"/>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19" name="Shape 15"/>
          <p:cNvSpPr/>
          <p:nvPr/>
        </p:nvSpPr>
        <p:spPr>
          <a:xfrm>
            <a:off x="5358384" y="2395728"/>
            <a:ext cx="548640" cy="548640"/>
          </a:xfrm>
          <a:prstGeom prst="ellipse">
            <a:avLst/>
          </a:prstGeom>
          <a:solidFill>
            <a:srgbClr val="16314F"/>
          </a:solidFill>
          <a:ln/>
        </p:spPr>
      </p:sp>
      <p:pic>
        <p:nvPicPr>
          <p:cNvPr id="20" name="Image 2" descr="preencoded.png">    </p:cNvPr>
          <p:cNvPicPr>
            <a:picLocks noChangeAspect="1"/>
          </p:cNvPicPr>
          <p:nvPr/>
        </p:nvPicPr>
        <p:blipFill>
          <a:blip r:embed="rId3"/>
          <a:stretch>
            <a:fillRect/>
          </a:stretch>
        </p:blipFill>
        <p:spPr>
          <a:xfrm>
            <a:off x="5501030" y="2538374"/>
            <a:ext cx="263347" cy="263347"/>
          </a:xfrm>
          <a:prstGeom prst="rect">
            <a:avLst/>
          </a:prstGeom>
        </p:spPr>
      </p:pic>
      <p:sp>
        <p:nvSpPr>
          <p:cNvPr id="21" name="Text 16"/>
          <p:cNvSpPr/>
          <p:nvPr/>
        </p:nvSpPr>
        <p:spPr>
          <a:xfrm>
            <a:off x="4773168" y="2331720"/>
            <a:ext cx="365760" cy="365760"/>
          </a:xfrm>
          <a:prstGeom prst="rect">
            <a:avLst/>
          </a:prstGeom>
          <a:noFill/>
          <a:ln/>
        </p:spPr>
        <p:txBody>
          <a:bodyPr wrap="square" lIns="0" tIns="0" rIns="0" bIns="0" rtlCol="0" anchor="ctr"/>
          <a:lstStyle/>
          <a:p>
            <a:pPr indent="0" marL="0">
              <a:buNone/>
            </a:pPr>
            <a:r>
              <a:rPr lang="en-US" sz="1600" b="1" dirty="0">
                <a:solidFill>
                  <a:srgbClr val="B58A3A"/>
                </a:solidFill>
                <a:latin typeface="Meiryo" pitchFamily="34" charset="0"/>
                <a:ea typeface="Meiryo" pitchFamily="34" charset="-122"/>
                <a:cs typeface="Meiryo" pitchFamily="34" charset="-120"/>
              </a:rPr>
              <a:t>3</a:t>
            </a:r>
            <a:endParaRPr lang="en-US" sz="1600" dirty="0"/>
          </a:p>
        </p:txBody>
      </p:sp>
      <p:sp>
        <p:nvSpPr>
          <p:cNvPr id="22" name="Text 17"/>
          <p:cNvSpPr/>
          <p:nvPr/>
        </p:nvSpPr>
        <p:spPr>
          <a:xfrm>
            <a:off x="4663440" y="3017520"/>
            <a:ext cx="1938528" cy="411480"/>
          </a:xfrm>
          <a:prstGeom prst="rect">
            <a:avLst/>
          </a:prstGeom>
          <a:noFill/>
          <a:ln/>
        </p:spPr>
        <p:txBody>
          <a:bodyPr wrap="square" lIns="0" tIns="0" rIns="0" bIns="0" rtlCol="0" anchor="ctr"/>
          <a:lstStyle/>
          <a:p>
            <a:pPr algn="ctr" indent="0" marL="0">
              <a:buNone/>
            </a:pPr>
            <a:r>
              <a:rPr lang="en-US" sz="1400" b="1" dirty="0">
                <a:solidFill>
                  <a:srgbClr val="16314F"/>
                </a:solidFill>
                <a:latin typeface="Meiryo" pitchFamily="34" charset="0"/>
                <a:ea typeface="Meiryo" pitchFamily="34" charset="-122"/>
                <a:cs typeface="Meiryo" pitchFamily="34" charset="-120"/>
              </a:rPr>
              <a:t>承認状況</a:t>
            </a:r>
            <a:endParaRPr lang="en-US" sz="1400" dirty="0"/>
          </a:p>
        </p:txBody>
      </p:sp>
      <p:sp>
        <p:nvSpPr>
          <p:cNvPr id="23" name="Text 18"/>
          <p:cNvSpPr/>
          <p:nvPr/>
        </p:nvSpPr>
        <p:spPr>
          <a:xfrm>
            <a:off x="4800600" y="3456432"/>
            <a:ext cx="1664208" cy="548640"/>
          </a:xfrm>
          <a:prstGeom prst="rect">
            <a:avLst/>
          </a:prstGeom>
          <a:noFill/>
          <a:ln/>
        </p:spPr>
        <p:txBody>
          <a:bodyPr wrap="square" lIns="0" tIns="0" rIns="0" bIns="0" rtlCol="0" anchor="t"/>
          <a:lstStyle/>
          <a:p>
            <a:pPr algn="ctr" indent="0" marL="0">
              <a:buNone/>
            </a:pPr>
            <a:r>
              <a:rPr lang="en-US" sz="1150" dirty="0">
                <a:solidFill>
                  <a:srgbClr val="5C6B78"/>
                </a:solidFill>
                <a:latin typeface="Meiryo" pitchFamily="34" charset="0"/>
                <a:ea typeface="Meiryo" pitchFamily="34" charset="-122"/>
                <a:cs typeface="Meiryo" pitchFamily="34" charset="-120"/>
              </a:rPr>
              <a:t>稟議完了・代表者承認・委任状の要否</a:t>
            </a:r>
            <a:endParaRPr lang="en-US" sz="1150" dirty="0"/>
          </a:p>
        </p:txBody>
      </p:sp>
      <p:sp>
        <p:nvSpPr>
          <p:cNvPr id="24" name="Shape 19"/>
          <p:cNvSpPr/>
          <p:nvPr/>
        </p:nvSpPr>
        <p:spPr>
          <a:xfrm>
            <a:off x="6766560" y="2240280"/>
            <a:ext cx="1938528" cy="1874520"/>
          </a:xfrm>
          <a:prstGeom prst="roundRect">
            <a:avLst>
              <a:gd name="adj" fmla="val 3902"/>
            </a:avLst>
          </a:prstGeom>
          <a:solidFill>
            <a:srgbClr val="FFFFFF"/>
          </a:solidFill>
          <a:ln w="12700">
            <a:solidFill>
              <a:srgbClr val="D9E0E8"/>
            </a:solidFill>
            <a:prstDash val="solid"/>
          </a:ln>
          <a:effectLst>
            <a:outerShdw sx="100000" sy="100000" kx="0" ky="0" algn="bl" rotWithShape="0" blurRad="88900" dist="38100" dir="5400000">
              <a:srgbClr val="9AA7B2">
                <a:alpha val="28000"/>
              </a:srgbClr>
            </a:outerShdw>
          </a:effectLst>
        </p:spPr>
      </p:sp>
      <p:sp>
        <p:nvSpPr>
          <p:cNvPr id="25" name="Shape 20"/>
          <p:cNvSpPr/>
          <p:nvPr/>
        </p:nvSpPr>
        <p:spPr>
          <a:xfrm>
            <a:off x="7461504" y="2395728"/>
            <a:ext cx="548640" cy="548640"/>
          </a:xfrm>
          <a:prstGeom prst="ellipse">
            <a:avLst/>
          </a:prstGeom>
          <a:solidFill>
            <a:srgbClr val="16314F"/>
          </a:solidFill>
          <a:ln/>
        </p:spPr>
      </p:sp>
      <p:pic>
        <p:nvPicPr>
          <p:cNvPr id="26" name="Image 3" descr="preencoded.png">    </p:cNvPr>
          <p:cNvPicPr>
            <a:picLocks noChangeAspect="1"/>
          </p:cNvPicPr>
          <p:nvPr/>
        </p:nvPicPr>
        <p:blipFill>
          <a:blip r:embed="rId4"/>
          <a:stretch>
            <a:fillRect/>
          </a:stretch>
        </p:blipFill>
        <p:spPr>
          <a:xfrm>
            <a:off x="7604150" y="2538374"/>
            <a:ext cx="263347" cy="263347"/>
          </a:xfrm>
          <a:prstGeom prst="rect">
            <a:avLst/>
          </a:prstGeom>
        </p:spPr>
      </p:pic>
      <p:sp>
        <p:nvSpPr>
          <p:cNvPr id="27" name="Text 21"/>
          <p:cNvSpPr/>
          <p:nvPr/>
        </p:nvSpPr>
        <p:spPr>
          <a:xfrm>
            <a:off x="6876288" y="2331720"/>
            <a:ext cx="365760" cy="365760"/>
          </a:xfrm>
          <a:prstGeom prst="rect">
            <a:avLst/>
          </a:prstGeom>
          <a:noFill/>
          <a:ln/>
        </p:spPr>
        <p:txBody>
          <a:bodyPr wrap="square" lIns="0" tIns="0" rIns="0" bIns="0" rtlCol="0" anchor="ctr"/>
          <a:lstStyle/>
          <a:p>
            <a:pPr indent="0" marL="0">
              <a:buNone/>
            </a:pPr>
            <a:r>
              <a:rPr lang="en-US" sz="1600" b="1" dirty="0">
                <a:solidFill>
                  <a:srgbClr val="B58A3A"/>
                </a:solidFill>
                <a:latin typeface="Meiryo" pitchFamily="34" charset="0"/>
                <a:ea typeface="Meiryo" pitchFamily="34" charset="-122"/>
                <a:cs typeface="Meiryo" pitchFamily="34" charset="-120"/>
              </a:rPr>
              <a:t>4</a:t>
            </a:r>
            <a:endParaRPr lang="en-US" sz="1600" dirty="0"/>
          </a:p>
        </p:txBody>
      </p:sp>
      <p:sp>
        <p:nvSpPr>
          <p:cNvPr id="28" name="Text 22"/>
          <p:cNvSpPr/>
          <p:nvPr/>
        </p:nvSpPr>
        <p:spPr>
          <a:xfrm>
            <a:off x="6766560" y="3017520"/>
            <a:ext cx="1938528" cy="411480"/>
          </a:xfrm>
          <a:prstGeom prst="rect">
            <a:avLst/>
          </a:prstGeom>
          <a:noFill/>
          <a:ln/>
        </p:spPr>
        <p:txBody>
          <a:bodyPr wrap="square" lIns="0" tIns="0" rIns="0" bIns="0" rtlCol="0" anchor="ctr"/>
          <a:lstStyle/>
          <a:p>
            <a:pPr algn="ctr" indent="0" marL="0">
              <a:buNone/>
            </a:pPr>
            <a:r>
              <a:rPr lang="en-US" sz="1400" b="1" dirty="0">
                <a:solidFill>
                  <a:srgbClr val="16314F"/>
                </a:solidFill>
                <a:latin typeface="Meiryo" pitchFamily="34" charset="0"/>
                <a:ea typeface="Meiryo" pitchFamily="34" charset="-122"/>
                <a:cs typeface="Meiryo" pitchFamily="34" charset="-120"/>
              </a:rPr>
              <a:t>一致確認</a:t>
            </a:r>
            <a:endParaRPr lang="en-US" sz="1400" dirty="0"/>
          </a:p>
        </p:txBody>
      </p:sp>
      <p:sp>
        <p:nvSpPr>
          <p:cNvPr id="29" name="Text 23"/>
          <p:cNvSpPr/>
          <p:nvPr/>
        </p:nvSpPr>
        <p:spPr>
          <a:xfrm>
            <a:off x="6903720" y="3456432"/>
            <a:ext cx="1664208" cy="548640"/>
          </a:xfrm>
          <a:prstGeom prst="rect">
            <a:avLst/>
          </a:prstGeom>
          <a:noFill/>
          <a:ln/>
        </p:spPr>
        <p:txBody>
          <a:bodyPr wrap="square" lIns="0" tIns="0" rIns="0" bIns="0" rtlCol="0" anchor="t"/>
          <a:lstStyle/>
          <a:p>
            <a:pPr algn="ctr" indent="0" marL="0">
              <a:buNone/>
            </a:pPr>
            <a:r>
              <a:rPr lang="en-US" sz="1150" dirty="0">
                <a:solidFill>
                  <a:srgbClr val="5C6B78"/>
                </a:solidFill>
                <a:latin typeface="Meiryo" pitchFamily="34" charset="0"/>
                <a:ea typeface="Meiryo" pitchFamily="34" charset="-122"/>
                <a:cs typeface="Meiryo" pitchFamily="34" charset="-120"/>
              </a:rPr>
              <a:t>承認内容と契約最終版が一致しているか</a:t>
            </a:r>
            <a:endParaRPr lang="en-US" sz="1150" dirty="0"/>
          </a:p>
        </p:txBody>
      </p:sp>
      <p:sp>
        <p:nvSpPr>
          <p:cNvPr id="30" name="Text 24"/>
          <p:cNvSpPr/>
          <p:nvPr/>
        </p:nvSpPr>
        <p:spPr>
          <a:xfrm>
            <a:off x="457200" y="4828032"/>
            <a:ext cx="2743200" cy="274320"/>
          </a:xfrm>
          <a:prstGeom prst="rect">
            <a:avLst/>
          </a:prstGeom>
          <a:noFill/>
          <a:ln/>
        </p:spPr>
        <p:txBody>
          <a:bodyPr wrap="square"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31" name="Text 25"/>
          <p:cNvSpPr/>
          <p:nvPr/>
        </p:nvSpPr>
        <p:spPr>
          <a:xfrm>
            <a:off x="5029200" y="4828032"/>
            <a:ext cx="3657600" cy="274320"/>
          </a:xfrm>
          <a:prstGeom prst="rect">
            <a:avLst/>
          </a:prstGeom>
          <a:noFill/>
          <a:ln/>
        </p:spPr>
        <p:txBody>
          <a:bodyPr wrap="square" rtlCol="0" anchor="ctr"/>
          <a:lstStyle/>
          <a:p>
            <a:pPr algn="r" indent="0" marL="0">
              <a:buNone/>
            </a:pPr>
            <a:r>
              <a:rPr lang="en-US" sz="900" dirty="0">
                <a:solidFill>
                  <a:srgbClr val="8A98A4"/>
                </a:solidFill>
                <a:latin typeface="Meiryo" pitchFamily="34" charset="0"/>
                <a:ea typeface="Meiryo" pitchFamily="34" charset="-122"/>
                <a:cs typeface="Meiryo" pitchFamily="34" charset="-120"/>
              </a:rPr>
              <a:t>法務・総務のための社内研修資料20選　第19回　｜　8</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37</Slides>
  <Notes>37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37</vt:i4>
      </vt:variant>
    </vt:vector>
  </HeadingPairs>
  <TitlesOfParts>
    <vt:vector size="4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vector>
  </TitlesOfParts>
  <Company>Legal GPT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契約書研修資料｜締結権限・押印・電子契約で失敗しないための基礎</dc:title>
  <dc:subject>PptxGenJS Presentation</dc:subject>
  <dc:creator>Legal GPT</dc:creator>
  <cp:lastModifiedBy>Legal GPT</cp:lastModifiedBy>
  <cp:revision>1</cp:revision>
  <dcterms:created xsi:type="dcterms:W3CDTF">2026-06-23T08:21:29Z</dcterms:created>
  <dcterms:modified xsi:type="dcterms:W3CDTF">2026-06-23T08:21:29Z</dcterms:modified>
</cp:coreProperties>
</file>