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slideMasters/slideMaster31.xml" ContentType="application/vnd.openxmlformats-officedocument.presentationml.slideMaster+xml"/>
  <Override PartName="/ppt/slides/slide31.xml" ContentType="application/vnd.openxmlformats-officedocument.presentationml.slide+xml"/>
  <Override PartName="/ppt/slideMasters/slideMaster32.xml" ContentType="application/vnd.openxmlformats-officedocument.presentationml.slideMaster+xml"/>
  <Override PartName="/ppt/slides/slide32.xml" ContentType="application/vnd.openxmlformats-officedocument.presentationml.slide+xml"/>
  <Override PartName="/ppt/slideMasters/slideMaster33.xml" ContentType="application/vnd.openxmlformats-officedocument.presentationml.slideMaster+xml"/>
  <Override PartName="/ppt/slides/slide33.xml" ContentType="application/vnd.openxmlformats-officedocument.presentationml.slide+xml"/>
  <Override PartName="/ppt/slideMasters/slideMaster34.xml" ContentType="application/vnd.openxmlformats-officedocument.presentationml.slideMaster+xml"/>
  <Override PartName="/ppt/slides/slide34.xml" ContentType="application/vnd.openxmlformats-officedocument.presentationml.slide+xml"/>
  <Override PartName="/ppt/slideMasters/slideMaster35.xml" ContentType="application/vnd.openxmlformats-officedocument.presentationml.slideMaster+xml"/>
  <Override PartName="/ppt/slides/slide35.xml" ContentType="application/vnd.openxmlformats-officedocument.presentationml.slide+xml"/>
  <Override PartName="/ppt/slideMasters/slideMaster36.xml" ContentType="application/vnd.openxmlformats-officedocument.presentationml.slideMaster+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notesMasterIdLst>
    <p:notesMasterId r:id="rId3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presProps" Target="presProps.xml"/><Relationship Id="rId40" Type="http://schemas.openxmlformats.org/officeDocument/2006/relationships/viewProps" Target="viewProps.xml"/><Relationship Id="rId41" Type="http://schemas.openxmlformats.org/officeDocument/2006/relationships/theme" Target="theme/theme1.xml"/><Relationship Id="rId4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3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1.xml"/>
		</Relationships>
</file>

<file path=ppt/notesSlides/_rels/notesSlide3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2.xml"/>
		</Relationships>
</file>

<file path=ppt/notesSlides/_rels/notesSlide3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3.xml"/>
		</Relationships>
</file>

<file path=ppt/notesSlides/_rels/notesSlide3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4.xml"/>
		</Relationships>
</file>

<file path=ppt/notesSlides/_rels/notesSlide3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5.xml"/>
		</Relationships>
</file>

<file path=ppt/notesSlides/_rels/notesSlide3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6.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最終回。インサイダー取引防止は役員だけでなく全社員の問題であることを最初に伝える。研修だけで体制が完成するわけではない点も明示。</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テストは別ファイル。回答用紙は氏名・所属・実施日・得点（／12点）。研修後も自社規程・運用の確認を継続するよう締める。</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7040880" y="-1371600"/>
            <a:ext cx="3840480" cy="3840480"/>
          </a:xfrm>
          <a:prstGeom prst="ellipse">
            <a:avLst/>
          </a:prstGeom>
          <a:solidFill>
            <a:srgbClr val="243B53"/>
          </a:solidFill>
          <a:ln/>
        </p:spPr>
      </p:sp>
      <p:sp>
        <p:nvSpPr>
          <p:cNvPr id="3" name="Shape 1"/>
          <p:cNvSpPr/>
          <p:nvPr/>
        </p:nvSpPr>
        <p:spPr>
          <a:xfrm>
            <a:off x="8229600" y="3108960"/>
            <a:ext cx="2743200" cy="2743200"/>
          </a:xfrm>
          <a:prstGeom prst="ellipse">
            <a:avLst/>
          </a:prstGeom>
          <a:solidFill>
            <a:srgbClr val="243B53"/>
          </a:solidFill>
          <a:ln/>
        </p:spPr>
      </p:sp>
      <p:sp>
        <p:nvSpPr>
          <p:cNvPr id="4" name="Text 2"/>
          <p:cNvSpPr/>
          <p:nvPr/>
        </p:nvSpPr>
        <p:spPr>
          <a:xfrm>
            <a:off x="548640" y="502920"/>
            <a:ext cx="7772400" cy="320040"/>
          </a:xfrm>
          <a:prstGeom prst="rect">
            <a:avLst/>
          </a:prstGeom>
          <a:noFill/>
          <a:ln/>
        </p:spPr>
        <p:txBody>
          <a:bodyPr wrap="square" lIns="0" tIns="0" rIns="0" bIns="0" rtlCol="0" anchor="ctr"/>
          <a:lstStyle/>
          <a:p>
            <a:pPr indent="0" marL="0">
              <a:buNone/>
            </a:pPr>
            <a:r>
              <a:rPr lang="en-US" sz="1300" b="1" spc="200" kern="0" dirty="0">
                <a:solidFill>
                  <a:srgbClr val="B58A3A"/>
                </a:solidFill>
                <a:latin typeface="Meiryo" pitchFamily="34" charset="0"/>
                <a:ea typeface="Meiryo" pitchFamily="34" charset="-122"/>
                <a:cs typeface="Meiryo" pitchFamily="34" charset="-120"/>
              </a:rPr>
              <a:t>法務・総務のための社内研修資料20選</a:t>
            </a:r>
            <a:endParaRPr lang="en-US" sz="1300" dirty="0"/>
          </a:p>
        </p:txBody>
      </p:sp>
      <p:sp>
        <p:nvSpPr>
          <p:cNvPr id="5" name="Text 3"/>
          <p:cNvSpPr/>
          <p:nvPr/>
        </p:nvSpPr>
        <p:spPr>
          <a:xfrm>
            <a:off x="548640" y="841248"/>
            <a:ext cx="5486400" cy="320040"/>
          </a:xfrm>
          <a:prstGeom prst="rect">
            <a:avLst/>
          </a:prstGeom>
          <a:noFill/>
          <a:ln/>
        </p:spPr>
        <p:txBody>
          <a:bodyPr wrap="square" lIns="0" tIns="0" rIns="0" bIns="0" rtlCol="0" anchor="ctr"/>
          <a:lstStyle/>
          <a:p>
            <a:pPr indent="0" marL="0">
              <a:buNone/>
            </a:pPr>
            <a:r>
              <a:rPr lang="en-US" sz="1300" dirty="0">
                <a:solidFill>
                  <a:srgbClr val="C9D6E2"/>
                </a:solidFill>
                <a:latin typeface="Meiryo" pitchFamily="34" charset="0"/>
                <a:ea typeface="Meiryo" pitchFamily="34" charset="-122"/>
                <a:cs typeface="Meiryo" pitchFamily="34" charset="-120"/>
              </a:rPr>
              <a:t>第20回・最終回</a:t>
            </a:r>
            <a:endParaRPr lang="en-US" sz="1300" dirty="0"/>
          </a:p>
        </p:txBody>
      </p:sp>
      <p:sp>
        <p:nvSpPr>
          <p:cNvPr id="6" name="Text 4"/>
          <p:cNvSpPr/>
          <p:nvPr/>
        </p:nvSpPr>
        <p:spPr>
          <a:xfrm>
            <a:off x="548640" y="1417320"/>
            <a:ext cx="8046720" cy="822960"/>
          </a:xfrm>
          <a:prstGeom prst="rect">
            <a:avLst/>
          </a:prstGeom>
          <a:noFill/>
          <a:ln/>
        </p:spPr>
        <p:txBody>
          <a:bodyPr wrap="square" lIns="0" tIns="0" rIns="0" bIns="0" rtlCol="0" anchor="ctr"/>
          <a:lstStyle/>
          <a:p>
            <a:pPr indent="0" marL="0">
              <a:buNone/>
            </a:pPr>
            <a:r>
              <a:rPr lang="en-US" sz="4000" b="1" dirty="0">
                <a:solidFill>
                  <a:srgbClr val="FFFFFF"/>
                </a:solidFill>
                <a:latin typeface="Meiryo" pitchFamily="34" charset="0"/>
                <a:ea typeface="Meiryo" pitchFamily="34" charset="-122"/>
                <a:cs typeface="Meiryo" pitchFamily="34" charset="-120"/>
              </a:rPr>
              <a:t>インサイダー取引防止研修</a:t>
            </a:r>
            <a:endParaRPr lang="en-US" sz="4000" dirty="0"/>
          </a:p>
        </p:txBody>
      </p:sp>
      <p:sp>
        <p:nvSpPr>
          <p:cNvPr id="7" name="Text 5"/>
          <p:cNvSpPr/>
          <p:nvPr/>
        </p:nvSpPr>
        <p:spPr>
          <a:xfrm>
            <a:off x="548640" y="2286000"/>
            <a:ext cx="8046720" cy="457200"/>
          </a:xfrm>
          <a:prstGeom prst="rect">
            <a:avLst/>
          </a:prstGeom>
          <a:noFill/>
          <a:ln/>
        </p:spPr>
        <p:txBody>
          <a:bodyPr wrap="square" lIns="0" tIns="0" rIns="0" bIns="0" rtlCol="0" anchor="ctr"/>
          <a:lstStyle/>
          <a:p>
            <a:pPr indent="0" marL="0">
              <a:buNone/>
            </a:pPr>
            <a:r>
              <a:rPr lang="en-US" sz="2000" dirty="0">
                <a:solidFill>
                  <a:srgbClr val="B58A3A"/>
                </a:solidFill>
                <a:latin typeface="Meiryo" pitchFamily="34" charset="0"/>
                <a:ea typeface="Meiryo" pitchFamily="34" charset="-122"/>
                <a:cs typeface="Meiryo" pitchFamily="34" charset="-120"/>
              </a:rPr>
              <a:t>重要事実・情報伝達・家族名義の取引</a:t>
            </a:r>
            <a:endParaRPr lang="en-US" sz="2000" dirty="0"/>
          </a:p>
        </p:txBody>
      </p:sp>
      <p:sp>
        <p:nvSpPr>
          <p:cNvPr id="8" name="Shape 6"/>
          <p:cNvSpPr/>
          <p:nvPr/>
        </p:nvSpPr>
        <p:spPr>
          <a:xfrm>
            <a:off x="548640" y="2971800"/>
            <a:ext cx="5943600" cy="1600200"/>
          </a:xfrm>
          <a:prstGeom prst="roundRect">
            <a:avLst>
              <a:gd name="adj" fmla="val 3429"/>
            </a:avLst>
          </a:prstGeom>
          <a:solidFill>
            <a:srgbClr val="243B53"/>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9" name="Shape 7"/>
          <p:cNvSpPr/>
          <p:nvPr/>
        </p:nvSpPr>
        <p:spPr>
          <a:xfrm>
            <a:off x="548640" y="2971800"/>
            <a:ext cx="5943600" cy="1600200"/>
          </a:xfrm>
          <a:prstGeom prst="rect">
            <a:avLst/>
          </a:prstGeom>
          <a:ln w="12700">
            <a:solidFill>
              <a:srgbClr val="243B53"/>
            </a:solidFill>
            <a:prstDash val="solid"/>
          </a:ln>
        </p:spPr>
      </p:sp>
      <p:sp>
        <p:nvSpPr>
          <p:cNvPr id="10" name="Text 8"/>
          <p:cNvSpPr/>
          <p:nvPr/>
        </p:nvSpPr>
        <p:spPr>
          <a:xfrm>
            <a:off x="777240" y="3127248"/>
            <a:ext cx="1737360" cy="310896"/>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対象</a:t>
            </a:r>
            <a:endParaRPr lang="en-US" sz="1200" dirty="0"/>
          </a:p>
        </p:txBody>
      </p:sp>
      <p:sp>
        <p:nvSpPr>
          <p:cNvPr id="11" name="Text 9"/>
          <p:cNvSpPr/>
          <p:nvPr/>
        </p:nvSpPr>
        <p:spPr>
          <a:xfrm>
            <a:off x="2514600" y="3127248"/>
            <a:ext cx="3840480" cy="310896"/>
          </a:xfrm>
          <a:prstGeom prst="rect">
            <a:avLst/>
          </a:prstGeom>
          <a:noFill/>
          <a:ln/>
        </p:spPr>
        <p:txBody>
          <a:bodyPr wrap="square" lIns="0" tIns="0" rIns="0" bIns="0" rtlCol="0" anchor="ctr"/>
          <a:lstStyle/>
          <a:p>
            <a:pPr indent="0" marL="0">
              <a:buNone/>
            </a:pPr>
            <a:r>
              <a:rPr lang="en-US" sz="1200" dirty="0">
                <a:solidFill>
                  <a:srgbClr val="FFFFFF"/>
                </a:solidFill>
                <a:latin typeface="Meiryo" pitchFamily="34" charset="0"/>
                <a:ea typeface="Meiryo" pitchFamily="34" charset="-122"/>
                <a:cs typeface="Meiryo" pitchFamily="34" charset="-120"/>
              </a:rPr>
              <a:t>全社員・管理職・役員ほか</a:t>
            </a:r>
            <a:endParaRPr lang="en-US" sz="1200" dirty="0"/>
          </a:p>
        </p:txBody>
      </p:sp>
      <p:sp>
        <p:nvSpPr>
          <p:cNvPr id="12" name="Text 10"/>
          <p:cNvSpPr/>
          <p:nvPr/>
        </p:nvSpPr>
        <p:spPr>
          <a:xfrm>
            <a:off x="777240" y="3474720"/>
            <a:ext cx="1737360" cy="310896"/>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想定時間</a:t>
            </a:r>
            <a:endParaRPr lang="en-US" sz="1200" dirty="0"/>
          </a:p>
        </p:txBody>
      </p:sp>
      <p:sp>
        <p:nvSpPr>
          <p:cNvPr id="13" name="Text 11"/>
          <p:cNvSpPr/>
          <p:nvPr/>
        </p:nvSpPr>
        <p:spPr>
          <a:xfrm>
            <a:off x="2514600" y="3474720"/>
            <a:ext cx="3840480" cy="310896"/>
          </a:xfrm>
          <a:prstGeom prst="rect">
            <a:avLst/>
          </a:prstGeom>
          <a:noFill/>
          <a:ln/>
        </p:spPr>
        <p:txBody>
          <a:bodyPr wrap="square" lIns="0" tIns="0" rIns="0" bIns="0" rtlCol="0" anchor="ctr"/>
          <a:lstStyle/>
          <a:p>
            <a:pPr indent="0" marL="0">
              <a:buNone/>
            </a:pPr>
            <a:r>
              <a:rPr lang="en-US" sz="1200" dirty="0">
                <a:solidFill>
                  <a:srgbClr val="FFFFFF"/>
                </a:solidFill>
                <a:latin typeface="Meiryo" pitchFamily="34" charset="0"/>
                <a:ea typeface="Meiryo" pitchFamily="34" charset="-122"/>
                <a:cs typeface="Meiryo" pitchFamily="34" charset="-120"/>
              </a:rPr>
              <a:t>45〜55分（演習追加で70〜80分）</a:t>
            </a:r>
            <a:endParaRPr lang="en-US" sz="1200" dirty="0"/>
          </a:p>
        </p:txBody>
      </p:sp>
      <p:sp>
        <p:nvSpPr>
          <p:cNvPr id="14" name="Text 12"/>
          <p:cNvSpPr/>
          <p:nvPr/>
        </p:nvSpPr>
        <p:spPr>
          <a:xfrm>
            <a:off x="777240" y="3822192"/>
            <a:ext cx="1737360" cy="310896"/>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会社名</a:t>
            </a:r>
            <a:endParaRPr lang="en-US" sz="1200" dirty="0"/>
          </a:p>
        </p:txBody>
      </p:sp>
      <p:sp>
        <p:nvSpPr>
          <p:cNvPr id="15" name="Text 13"/>
          <p:cNvSpPr/>
          <p:nvPr/>
        </p:nvSpPr>
        <p:spPr>
          <a:xfrm>
            <a:off x="2514600" y="3822192"/>
            <a:ext cx="3840480" cy="310896"/>
          </a:xfrm>
          <a:prstGeom prst="rect">
            <a:avLst/>
          </a:prstGeom>
          <a:noFill/>
          <a:ln/>
        </p:spPr>
        <p:txBody>
          <a:bodyPr wrap="square" lIns="0" tIns="0" rIns="0" bIns="0" rtlCol="0" anchor="ctr"/>
          <a:lstStyle/>
          <a:p>
            <a:pPr indent="0" marL="0">
              <a:buNone/>
            </a:pPr>
            <a:r>
              <a:rPr lang="en-US" sz="1200" dirty="0">
                <a:solidFill>
                  <a:srgbClr val="FFFFFF"/>
                </a:solidFill>
                <a:latin typeface="Meiryo" pitchFamily="34" charset="0"/>
                <a:ea typeface="Meiryo" pitchFamily="34" charset="-122"/>
                <a:cs typeface="Meiryo" pitchFamily="34" charset="-120"/>
              </a:rPr>
              <a:t>＿＿＿＿＿＿＿＿＿＿＿＿</a:t>
            </a:r>
            <a:endParaRPr lang="en-US" sz="1200" dirty="0"/>
          </a:p>
        </p:txBody>
      </p:sp>
      <p:sp>
        <p:nvSpPr>
          <p:cNvPr id="16" name="Text 14"/>
          <p:cNvSpPr/>
          <p:nvPr/>
        </p:nvSpPr>
        <p:spPr>
          <a:xfrm>
            <a:off x="777240" y="4169664"/>
            <a:ext cx="1737360" cy="310896"/>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実施日／講師</a:t>
            </a:r>
            <a:endParaRPr lang="en-US" sz="1200" dirty="0"/>
          </a:p>
        </p:txBody>
      </p:sp>
      <p:sp>
        <p:nvSpPr>
          <p:cNvPr id="17" name="Text 15"/>
          <p:cNvSpPr/>
          <p:nvPr/>
        </p:nvSpPr>
        <p:spPr>
          <a:xfrm>
            <a:off x="2514600" y="4169664"/>
            <a:ext cx="3840480" cy="310896"/>
          </a:xfrm>
          <a:prstGeom prst="rect">
            <a:avLst/>
          </a:prstGeom>
          <a:noFill/>
          <a:ln/>
        </p:spPr>
        <p:txBody>
          <a:bodyPr wrap="square" lIns="0" tIns="0" rIns="0" bIns="0" rtlCol="0" anchor="ctr"/>
          <a:lstStyle/>
          <a:p>
            <a:pPr indent="0" marL="0">
              <a:buNone/>
            </a:pPr>
            <a:r>
              <a:rPr lang="en-US" sz="1200" dirty="0">
                <a:solidFill>
                  <a:srgbClr val="FFFFFF"/>
                </a:solidFill>
                <a:latin typeface="Meiryo" pitchFamily="34" charset="0"/>
                <a:ea typeface="Meiryo" pitchFamily="34" charset="-122"/>
                <a:cs typeface="Meiryo" pitchFamily="34" charset="-120"/>
              </a:rPr>
              <a:t>＿＿＿＿＿＿　／　＿＿＿＿＿＿</a:t>
            </a:r>
            <a:endParaRPr lang="en-US" sz="1200" dirty="0"/>
          </a:p>
        </p:txBody>
      </p:sp>
      <p:sp>
        <p:nvSpPr>
          <p:cNvPr id="18" name="Text 16"/>
          <p:cNvSpPr/>
          <p:nvPr/>
        </p:nvSpPr>
        <p:spPr>
          <a:xfrm>
            <a:off x="548640" y="4681728"/>
            <a:ext cx="5943600" cy="274320"/>
          </a:xfrm>
          <a:prstGeom prst="rect">
            <a:avLst/>
          </a:prstGeom>
          <a:noFill/>
          <a:ln/>
        </p:spPr>
        <p:txBody>
          <a:bodyPr wrap="square" lIns="0" tIns="0" rIns="0" bIns="0" rtlCol="0" anchor="ctr"/>
          <a:lstStyle/>
          <a:p>
            <a:pPr indent="0" marL="0">
              <a:buNone/>
            </a:pPr>
            <a:r>
              <a:rPr lang="en-US" sz="1100" dirty="0">
                <a:solidFill>
                  <a:srgbClr val="C9D6E2"/>
                </a:solidFill>
                <a:latin typeface="Meiryo" pitchFamily="34" charset="0"/>
                <a:ea typeface="Meiryo" pitchFamily="34" charset="-122"/>
                <a:cs typeface="Meiryo" pitchFamily="34" charset="-120"/>
              </a:rPr>
              <a:t>法令・制度基準日：2026年6月18日</a:t>
            </a:r>
            <a:endParaRPr lang="en-US" sz="1100" dirty="0"/>
          </a:p>
        </p:txBody>
      </p:sp>
      <p:sp>
        <p:nvSpPr>
          <p:cNvPr id="19" name="Text 17"/>
          <p:cNvSpPr/>
          <p:nvPr/>
        </p:nvSpPr>
        <p:spPr>
          <a:xfrm>
            <a:off x="6766560" y="4681728"/>
            <a:ext cx="1828800" cy="274320"/>
          </a:xfrm>
          <a:prstGeom prst="rect">
            <a:avLst/>
          </a:prstGeom>
          <a:noFill/>
          <a:ln/>
        </p:spPr>
        <p:txBody>
          <a:bodyPr wrap="square" lIns="0" tIns="0" rIns="0" bIns="0" rtlCol="0" anchor="ctr"/>
          <a:lstStyle/>
          <a:p>
            <a:pPr algn="r" indent="0" marL="0">
              <a:buNone/>
            </a:pPr>
            <a:r>
              <a:rPr lang="en-US" sz="1100" b="1" dirty="0">
                <a:solidFill>
                  <a:srgbClr val="B58A3A"/>
                </a:solidFill>
                <a:latin typeface="Meiryo" pitchFamily="34" charset="0"/>
                <a:ea typeface="Meiryo" pitchFamily="34" charset="-122"/>
                <a:cs typeface="Meiryo" pitchFamily="34" charset="-120"/>
              </a:rPr>
              <a:t>Legal GPT</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対象銘柄</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問題になるのは「自社株」だけではない</a:t>
            </a:r>
            <a:endParaRPr lang="en-US" sz="2600" dirty="0"/>
          </a:p>
        </p:txBody>
      </p:sp>
      <p:sp>
        <p:nvSpPr>
          <p:cNvPr id="4" name="Shape 2"/>
          <p:cNvSpPr/>
          <p:nvPr/>
        </p:nvSpPr>
        <p:spPr>
          <a:xfrm>
            <a:off x="457200" y="1417320"/>
            <a:ext cx="2697480" cy="777240"/>
          </a:xfrm>
          <a:prstGeom prst="roundRect">
            <a:avLst>
              <a:gd name="adj" fmla="val 823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Shape 3"/>
          <p:cNvSpPr/>
          <p:nvPr/>
        </p:nvSpPr>
        <p:spPr>
          <a:xfrm>
            <a:off x="658368" y="1664208"/>
            <a:ext cx="274320" cy="274320"/>
          </a:xfrm>
          <a:prstGeom prst="ellipse">
            <a:avLst/>
          </a:prstGeom>
          <a:solidFill>
            <a:srgbClr val="16314F"/>
          </a:solidFill>
          <a:ln/>
        </p:spPr>
      </p:sp>
      <p:sp>
        <p:nvSpPr>
          <p:cNvPr id="6" name="Text 4"/>
          <p:cNvSpPr/>
          <p:nvPr/>
        </p:nvSpPr>
        <p:spPr>
          <a:xfrm>
            <a:off x="1024128" y="1417320"/>
            <a:ext cx="2057400" cy="7772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自社株</a:t>
            </a:r>
            <a:endParaRPr lang="en-US" sz="1500" dirty="0"/>
          </a:p>
        </p:txBody>
      </p:sp>
      <p:sp>
        <p:nvSpPr>
          <p:cNvPr id="7" name="Shape 5"/>
          <p:cNvSpPr/>
          <p:nvPr/>
        </p:nvSpPr>
        <p:spPr>
          <a:xfrm>
            <a:off x="3319272" y="1417320"/>
            <a:ext cx="2697480" cy="777240"/>
          </a:xfrm>
          <a:prstGeom prst="roundRect">
            <a:avLst>
              <a:gd name="adj" fmla="val 823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Shape 6"/>
          <p:cNvSpPr/>
          <p:nvPr/>
        </p:nvSpPr>
        <p:spPr>
          <a:xfrm>
            <a:off x="3520440" y="1664208"/>
            <a:ext cx="274320" cy="274320"/>
          </a:xfrm>
          <a:prstGeom prst="ellipse">
            <a:avLst/>
          </a:prstGeom>
          <a:solidFill>
            <a:srgbClr val="B42318"/>
          </a:solidFill>
          <a:ln/>
        </p:spPr>
      </p:sp>
      <p:sp>
        <p:nvSpPr>
          <p:cNvPr id="9" name="Text 7"/>
          <p:cNvSpPr/>
          <p:nvPr/>
        </p:nvSpPr>
        <p:spPr>
          <a:xfrm>
            <a:off x="3886200" y="1417320"/>
            <a:ext cx="2057400" cy="7772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取引先の株</a:t>
            </a:r>
            <a:endParaRPr lang="en-US" sz="1500" dirty="0"/>
          </a:p>
        </p:txBody>
      </p:sp>
      <p:sp>
        <p:nvSpPr>
          <p:cNvPr id="10" name="Shape 8"/>
          <p:cNvSpPr/>
          <p:nvPr/>
        </p:nvSpPr>
        <p:spPr>
          <a:xfrm>
            <a:off x="6181344" y="1417320"/>
            <a:ext cx="2697480" cy="777240"/>
          </a:xfrm>
          <a:prstGeom prst="roundRect">
            <a:avLst>
              <a:gd name="adj" fmla="val 823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1" name="Shape 9"/>
          <p:cNvSpPr/>
          <p:nvPr/>
        </p:nvSpPr>
        <p:spPr>
          <a:xfrm>
            <a:off x="6382512" y="1664208"/>
            <a:ext cx="274320" cy="274320"/>
          </a:xfrm>
          <a:prstGeom prst="ellipse">
            <a:avLst/>
          </a:prstGeom>
          <a:solidFill>
            <a:srgbClr val="B42318"/>
          </a:solidFill>
          <a:ln/>
        </p:spPr>
      </p:sp>
      <p:sp>
        <p:nvSpPr>
          <p:cNvPr id="12" name="Text 10"/>
          <p:cNvSpPr/>
          <p:nvPr/>
        </p:nvSpPr>
        <p:spPr>
          <a:xfrm>
            <a:off x="6748272" y="1417320"/>
            <a:ext cx="2057400" cy="7772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M&amp;A相手の株</a:t>
            </a:r>
            <a:endParaRPr lang="en-US" sz="1500" dirty="0"/>
          </a:p>
        </p:txBody>
      </p:sp>
      <p:sp>
        <p:nvSpPr>
          <p:cNvPr id="13" name="Shape 11"/>
          <p:cNvSpPr/>
          <p:nvPr/>
        </p:nvSpPr>
        <p:spPr>
          <a:xfrm>
            <a:off x="457200" y="2377440"/>
            <a:ext cx="2697480" cy="777240"/>
          </a:xfrm>
          <a:prstGeom prst="roundRect">
            <a:avLst>
              <a:gd name="adj" fmla="val 823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4" name="Shape 12"/>
          <p:cNvSpPr/>
          <p:nvPr/>
        </p:nvSpPr>
        <p:spPr>
          <a:xfrm>
            <a:off x="658368" y="2624328"/>
            <a:ext cx="274320" cy="274320"/>
          </a:xfrm>
          <a:prstGeom prst="ellipse">
            <a:avLst/>
          </a:prstGeom>
          <a:solidFill>
            <a:srgbClr val="B42318"/>
          </a:solidFill>
          <a:ln/>
        </p:spPr>
      </p:sp>
      <p:sp>
        <p:nvSpPr>
          <p:cNvPr id="15" name="Text 13"/>
          <p:cNvSpPr/>
          <p:nvPr/>
        </p:nvSpPr>
        <p:spPr>
          <a:xfrm>
            <a:off x="1024128" y="2377440"/>
            <a:ext cx="2057400" cy="7772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TOB対象会社の株</a:t>
            </a:r>
            <a:endParaRPr lang="en-US" sz="1500" dirty="0"/>
          </a:p>
        </p:txBody>
      </p:sp>
      <p:sp>
        <p:nvSpPr>
          <p:cNvPr id="16" name="Shape 14"/>
          <p:cNvSpPr/>
          <p:nvPr/>
        </p:nvSpPr>
        <p:spPr>
          <a:xfrm>
            <a:off x="3319272" y="2377440"/>
            <a:ext cx="2697480" cy="777240"/>
          </a:xfrm>
          <a:prstGeom prst="roundRect">
            <a:avLst>
              <a:gd name="adj" fmla="val 823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7" name="Shape 15"/>
          <p:cNvSpPr/>
          <p:nvPr/>
        </p:nvSpPr>
        <p:spPr>
          <a:xfrm>
            <a:off x="3520440" y="2624328"/>
            <a:ext cx="274320" cy="274320"/>
          </a:xfrm>
          <a:prstGeom prst="ellipse">
            <a:avLst/>
          </a:prstGeom>
          <a:solidFill>
            <a:srgbClr val="237A75"/>
          </a:solidFill>
          <a:ln/>
        </p:spPr>
      </p:sp>
      <p:sp>
        <p:nvSpPr>
          <p:cNvPr id="18" name="Text 16"/>
          <p:cNvSpPr/>
          <p:nvPr/>
        </p:nvSpPr>
        <p:spPr>
          <a:xfrm>
            <a:off x="3886200" y="2377440"/>
            <a:ext cx="2057400" cy="7772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業務提携先の株</a:t>
            </a:r>
            <a:endParaRPr lang="en-US" sz="1500" dirty="0"/>
          </a:p>
        </p:txBody>
      </p:sp>
      <p:sp>
        <p:nvSpPr>
          <p:cNvPr id="19" name="Shape 17"/>
          <p:cNvSpPr/>
          <p:nvPr/>
        </p:nvSpPr>
        <p:spPr>
          <a:xfrm>
            <a:off x="6181344" y="2377440"/>
            <a:ext cx="2697480" cy="777240"/>
          </a:xfrm>
          <a:prstGeom prst="roundRect">
            <a:avLst>
              <a:gd name="adj" fmla="val 823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0" name="Shape 18"/>
          <p:cNvSpPr/>
          <p:nvPr/>
        </p:nvSpPr>
        <p:spPr>
          <a:xfrm>
            <a:off x="6382512" y="2624328"/>
            <a:ext cx="274320" cy="274320"/>
          </a:xfrm>
          <a:prstGeom prst="ellipse">
            <a:avLst/>
          </a:prstGeom>
          <a:solidFill>
            <a:srgbClr val="237A75"/>
          </a:solidFill>
          <a:ln/>
        </p:spPr>
      </p:sp>
      <p:sp>
        <p:nvSpPr>
          <p:cNvPr id="21" name="Text 19"/>
          <p:cNvSpPr/>
          <p:nvPr/>
        </p:nvSpPr>
        <p:spPr>
          <a:xfrm>
            <a:off x="6748272" y="2377440"/>
            <a:ext cx="2057400" cy="777240"/>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顧客・仕入先の株</a:t>
            </a:r>
            <a:endParaRPr lang="en-US" sz="1500" dirty="0"/>
          </a:p>
        </p:txBody>
      </p:sp>
      <p:sp>
        <p:nvSpPr>
          <p:cNvPr id="22" name="Shape 20"/>
          <p:cNvSpPr/>
          <p:nvPr/>
        </p:nvSpPr>
        <p:spPr>
          <a:xfrm>
            <a:off x="457200" y="3456432"/>
            <a:ext cx="8229600" cy="1115568"/>
          </a:xfrm>
          <a:prstGeom prst="roundRect">
            <a:avLst>
              <a:gd name="adj" fmla="val 5738"/>
            </a:avLst>
          </a:prstGeom>
          <a:solidFill>
            <a:srgbClr val="F7F0E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3" name="Text 21"/>
          <p:cNvSpPr/>
          <p:nvPr/>
        </p:nvSpPr>
        <p:spPr>
          <a:xfrm>
            <a:off x="640080" y="3456432"/>
            <a:ext cx="7863840" cy="1115568"/>
          </a:xfrm>
          <a:prstGeom prst="rect">
            <a:avLst/>
          </a:prstGeom>
          <a:noFill/>
          <a:ln/>
        </p:spPr>
        <p:txBody>
          <a:bodyPr wrap="square" lIns="0" tIns="0" rIns="0" bIns="0" rtlCol="0" anchor="ctr"/>
          <a:lstStyle/>
          <a:p>
            <a:pPr indent="0" marL="0">
              <a:lnSpc>
                <a:spcPct val="105000"/>
              </a:lnSpc>
              <a:buNone/>
            </a:pPr>
            <a:r>
              <a:rPr lang="en-US" sz="1350" b="1" dirty="0">
                <a:solidFill>
                  <a:srgbClr val="16314F"/>
                </a:solidFill>
                <a:latin typeface="Meiryo" pitchFamily="34" charset="0"/>
                <a:ea typeface="Meiryo" pitchFamily="34" charset="-122"/>
                <a:cs typeface="Meiryo" pitchFamily="34" charset="-120"/>
              </a:rPr>
              <a:t>考え方　</a:t>
            </a:r>
            <a:pPr indent="0" marL="0">
              <a:lnSpc>
                <a:spcPct val="105000"/>
              </a:lnSpc>
              <a:buNone/>
            </a:pPr>
            <a:r>
              <a:rPr lang="en-US" sz="1350" dirty="0">
                <a:solidFill>
                  <a:srgbClr val="263238"/>
                </a:solidFill>
                <a:latin typeface="Meiryo" pitchFamily="34" charset="0"/>
                <a:ea typeface="Meiryo" pitchFamily="34" charset="-122"/>
                <a:cs typeface="Meiryo" pitchFamily="34" charset="-120"/>
              </a:rPr>
              <a:t>上場会社（又はそのグループ）に関する未公表の重要情報を、業務上知ってしまったら、</a:t>
            </a:r>
            <a:pPr indent="0" marL="0">
              <a:lnSpc>
                <a:spcPct val="105000"/>
              </a:lnSpc>
              <a:buNone/>
            </a:pPr>
            <a:r>
              <a:rPr lang="en-US" sz="1350" b="1" dirty="0">
                <a:solidFill>
                  <a:srgbClr val="B42318"/>
                </a:solidFill>
                <a:latin typeface="Meiryo" pitchFamily="34" charset="0"/>
                <a:ea typeface="Meiryo" pitchFamily="34" charset="-122"/>
                <a:cs typeface="Meiryo" pitchFamily="34" charset="-120"/>
              </a:rPr>
              <a:t>その会社の株式等は売買しない。</a:t>
            </a:r>
            <a:pPr indent="0" marL="0">
              <a:lnSpc>
                <a:spcPct val="105000"/>
              </a:lnSpc>
              <a:buNone/>
            </a:pPr>
            <a:r>
              <a:rPr lang="en-US" sz="1350" dirty="0">
                <a:solidFill>
                  <a:srgbClr val="263238"/>
                </a:solidFill>
                <a:latin typeface="Meiryo" pitchFamily="34" charset="0"/>
                <a:ea typeface="Meiryo" pitchFamily="34" charset="-122"/>
                <a:cs typeface="Meiryo" pitchFamily="34" charset="-120"/>
              </a:rPr>
              <a:t>相手が自社か取引先かM&amp;A相手かは問いません。利益が出たか・少額か・1回だけかでも安全とはいえません。</a:t>
            </a:r>
            <a:endParaRPr lang="en-US" sz="1350" dirty="0"/>
          </a:p>
        </p:txBody>
      </p:sp>
      <p:sp>
        <p:nvSpPr>
          <p:cNvPr id="24" name="Text 22"/>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25" name="Text 23"/>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26" name="Text 24"/>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家族名義・他人口座</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「自分の名前で買わなければよい」は危険な発想</a:t>
            </a:r>
            <a:endParaRPr lang="en-US" sz="2600" dirty="0"/>
          </a:p>
        </p:txBody>
      </p:sp>
      <p:sp>
        <p:nvSpPr>
          <p:cNvPr id="4" name="Shape 2"/>
          <p:cNvSpPr/>
          <p:nvPr/>
        </p:nvSpPr>
        <p:spPr>
          <a:xfrm>
            <a:off x="457200" y="1371600"/>
            <a:ext cx="4160520" cy="960120"/>
          </a:xfrm>
          <a:prstGeom prst="roundRect">
            <a:avLst>
              <a:gd name="adj" fmla="val 6667"/>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21792" y="1371600"/>
            <a:ext cx="457200" cy="960120"/>
          </a:xfrm>
          <a:prstGeom prst="rect">
            <a:avLst/>
          </a:prstGeom>
          <a:noFill/>
          <a:ln/>
        </p:spPr>
        <p:txBody>
          <a:bodyPr wrap="square" lIns="0" tIns="0" rIns="0" bIns="0" rtlCol="0" anchor="ctr"/>
          <a:lstStyle/>
          <a:p>
            <a:pPr algn="ctr" indent="0" marL="0">
              <a:buNone/>
            </a:pPr>
            <a:r>
              <a:rPr lang="en-US" sz="2000" b="1" dirty="0">
                <a:solidFill>
                  <a:srgbClr val="B42318"/>
                </a:solidFill>
                <a:latin typeface="Meiryo" pitchFamily="34" charset="0"/>
                <a:ea typeface="Meiryo" pitchFamily="34" charset="-122"/>
                <a:cs typeface="Meiryo" pitchFamily="34" charset="-120"/>
              </a:rPr>
              <a:t>✕</a:t>
            </a:r>
            <a:endParaRPr lang="en-US" sz="2000" dirty="0"/>
          </a:p>
        </p:txBody>
      </p:sp>
      <p:sp>
        <p:nvSpPr>
          <p:cNvPr id="6" name="Text 4"/>
          <p:cNvSpPr/>
          <p:nvPr/>
        </p:nvSpPr>
        <p:spPr>
          <a:xfrm>
            <a:off x="1115568" y="1499616"/>
            <a:ext cx="3337560" cy="365760"/>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配偶者・親・子・兄弟姉妹名義</a:t>
            </a:r>
            <a:endParaRPr lang="en-US" sz="1400" dirty="0"/>
          </a:p>
        </p:txBody>
      </p:sp>
      <p:sp>
        <p:nvSpPr>
          <p:cNvPr id="7" name="Text 5"/>
          <p:cNvSpPr/>
          <p:nvPr/>
        </p:nvSpPr>
        <p:spPr>
          <a:xfrm>
            <a:off x="1115568" y="1847088"/>
            <a:ext cx="3337560" cy="411480"/>
          </a:xfrm>
          <a:prstGeom prst="rect">
            <a:avLst/>
          </a:prstGeom>
          <a:noFill/>
          <a:ln/>
        </p:spPr>
        <p:txBody>
          <a:bodyPr wrap="square" lIns="0" tIns="0" rIns="0" bIns="0" rtlCol="0" anchor="t"/>
          <a:lstStyle/>
          <a:p>
            <a:pPr indent="0" marL="0">
              <a:buNone/>
            </a:pPr>
            <a:r>
              <a:rPr lang="en-US" sz="1200" dirty="0">
                <a:solidFill>
                  <a:srgbClr val="263238"/>
                </a:solidFill>
                <a:latin typeface="Meiryo" pitchFamily="34" charset="0"/>
                <a:ea typeface="Meiryo" pitchFamily="34" charset="-122"/>
                <a:cs typeface="Meiryo" pitchFamily="34" charset="-120"/>
              </a:rPr>
              <a:t>同居・別居を問わず問題になり得る</a:t>
            </a:r>
            <a:endParaRPr lang="en-US" sz="1200" dirty="0"/>
          </a:p>
        </p:txBody>
      </p:sp>
      <p:sp>
        <p:nvSpPr>
          <p:cNvPr id="8" name="Shape 6"/>
          <p:cNvSpPr/>
          <p:nvPr/>
        </p:nvSpPr>
        <p:spPr>
          <a:xfrm>
            <a:off x="4983480" y="1371600"/>
            <a:ext cx="4160520" cy="960120"/>
          </a:xfrm>
          <a:prstGeom prst="roundRect">
            <a:avLst>
              <a:gd name="adj" fmla="val 6667"/>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9" name="Text 7"/>
          <p:cNvSpPr/>
          <p:nvPr/>
        </p:nvSpPr>
        <p:spPr>
          <a:xfrm>
            <a:off x="5148072" y="1371600"/>
            <a:ext cx="457200" cy="960120"/>
          </a:xfrm>
          <a:prstGeom prst="rect">
            <a:avLst/>
          </a:prstGeom>
          <a:noFill/>
          <a:ln/>
        </p:spPr>
        <p:txBody>
          <a:bodyPr wrap="square" lIns="0" tIns="0" rIns="0" bIns="0" rtlCol="0" anchor="ctr"/>
          <a:lstStyle/>
          <a:p>
            <a:pPr algn="ctr" indent="0" marL="0">
              <a:buNone/>
            </a:pPr>
            <a:r>
              <a:rPr lang="en-US" sz="2000" b="1" dirty="0">
                <a:solidFill>
                  <a:srgbClr val="B42318"/>
                </a:solidFill>
                <a:latin typeface="Meiryo" pitchFamily="34" charset="0"/>
                <a:ea typeface="Meiryo" pitchFamily="34" charset="-122"/>
                <a:cs typeface="Meiryo" pitchFamily="34" charset="-120"/>
              </a:rPr>
              <a:t>✕</a:t>
            </a:r>
            <a:endParaRPr lang="en-US" sz="2000" dirty="0"/>
          </a:p>
        </p:txBody>
      </p:sp>
      <p:sp>
        <p:nvSpPr>
          <p:cNvPr id="10" name="Text 8"/>
          <p:cNvSpPr/>
          <p:nvPr/>
        </p:nvSpPr>
        <p:spPr>
          <a:xfrm>
            <a:off x="5641848" y="1499616"/>
            <a:ext cx="3337560" cy="365760"/>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恋人・友人・知人名義</a:t>
            </a:r>
            <a:endParaRPr lang="en-US" sz="1400" dirty="0"/>
          </a:p>
        </p:txBody>
      </p:sp>
      <p:sp>
        <p:nvSpPr>
          <p:cNvPr id="11" name="Text 9"/>
          <p:cNvSpPr/>
          <p:nvPr/>
        </p:nvSpPr>
        <p:spPr>
          <a:xfrm>
            <a:off x="5641848" y="1847088"/>
            <a:ext cx="3337560" cy="411480"/>
          </a:xfrm>
          <a:prstGeom prst="rect">
            <a:avLst/>
          </a:prstGeom>
          <a:noFill/>
          <a:ln/>
        </p:spPr>
        <p:txBody>
          <a:bodyPr wrap="square" lIns="0" tIns="0" rIns="0" bIns="0" rtlCol="0" anchor="t"/>
          <a:lstStyle/>
          <a:p>
            <a:pPr indent="0" marL="0">
              <a:buNone/>
            </a:pPr>
            <a:r>
              <a:rPr lang="en-US" sz="1200" dirty="0">
                <a:solidFill>
                  <a:srgbClr val="263238"/>
                </a:solidFill>
                <a:latin typeface="Meiryo" pitchFamily="34" charset="0"/>
                <a:ea typeface="Meiryo" pitchFamily="34" charset="-122"/>
                <a:cs typeface="Meiryo" pitchFamily="34" charset="-120"/>
              </a:rPr>
              <a:t>「家族が勝手に買った」では済まない場合がある</a:t>
            </a:r>
            <a:endParaRPr lang="en-US" sz="1200" dirty="0"/>
          </a:p>
        </p:txBody>
      </p:sp>
      <p:sp>
        <p:nvSpPr>
          <p:cNvPr id="12" name="Shape 10"/>
          <p:cNvSpPr/>
          <p:nvPr/>
        </p:nvSpPr>
        <p:spPr>
          <a:xfrm>
            <a:off x="457200" y="2496312"/>
            <a:ext cx="4160520" cy="960120"/>
          </a:xfrm>
          <a:prstGeom prst="roundRect">
            <a:avLst>
              <a:gd name="adj" fmla="val 6667"/>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3" name="Text 11"/>
          <p:cNvSpPr/>
          <p:nvPr/>
        </p:nvSpPr>
        <p:spPr>
          <a:xfrm>
            <a:off x="621792" y="2496312"/>
            <a:ext cx="457200" cy="960120"/>
          </a:xfrm>
          <a:prstGeom prst="rect">
            <a:avLst/>
          </a:prstGeom>
          <a:noFill/>
          <a:ln/>
        </p:spPr>
        <p:txBody>
          <a:bodyPr wrap="square" lIns="0" tIns="0" rIns="0" bIns="0" rtlCol="0" anchor="ctr"/>
          <a:lstStyle/>
          <a:p>
            <a:pPr algn="ctr" indent="0" marL="0">
              <a:buNone/>
            </a:pPr>
            <a:r>
              <a:rPr lang="en-US" sz="2000" b="1" dirty="0">
                <a:solidFill>
                  <a:srgbClr val="B42318"/>
                </a:solidFill>
                <a:latin typeface="Meiryo" pitchFamily="34" charset="0"/>
                <a:ea typeface="Meiryo" pitchFamily="34" charset="-122"/>
                <a:cs typeface="Meiryo" pitchFamily="34" charset="-120"/>
              </a:rPr>
              <a:t>✕</a:t>
            </a:r>
            <a:endParaRPr lang="en-US" sz="2000" dirty="0"/>
          </a:p>
        </p:txBody>
      </p:sp>
      <p:sp>
        <p:nvSpPr>
          <p:cNvPr id="14" name="Text 12"/>
          <p:cNvSpPr/>
          <p:nvPr/>
        </p:nvSpPr>
        <p:spPr>
          <a:xfrm>
            <a:off x="1115568" y="2624328"/>
            <a:ext cx="3337560" cy="365760"/>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他人の証券口座を借りる</a:t>
            </a:r>
            <a:endParaRPr lang="en-US" sz="1400" dirty="0"/>
          </a:p>
        </p:txBody>
      </p:sp>
      <p:sp>
        <p:nvSpPr>
          <p:cNvPr id="15" name="Text 13"/>
          <p:cNvSpPr/>
          <p:nvPr/>
        </p:nvSpPr>
        <p:spPr>
          <a:xfrm>
            <a:off x="1115568" y="2971800"/>
            <a:ext cx="3337560" cy="411480"/>
          </a:xfrm>
          <a:prstGeom prst="rect">
            <a:avLst/>
          </a:prstGeom>
          <a:noFill/>
          <a:ln/>
        </p:spPr>
        <p:txBody>
          <a:bodyPr wrap="square" lIns="0" tIns="0" rIns="0" bIns="0" rtlCol="0" anchor="t"/>
          <a:lstStyle/>
          <a:p>
            <a:pPr indent="0" marL="0">
              <a:buNone/>
            </a:pPr>
            <a:r>
              <a:rPr lang="en-US" sz="1200" dirty="0">
                <a:solidFill>
                  <a:srgbClr val="263238"/>
                </a:solidFill>
                <a:latin typeface="Meiryo" pitchFamily="34" charset="0"/>
                <a:ea typeface="Meiryo" pitchFamily="34" charset="-122"/>
                <a:cs typeface="Meiryo" pitchFamily="34" charset="-120"/>
              </a:rPr>
              <a:t>名義を借りた取引も規制の対象になり得る</a:t>
            </a:r>
            <a:endParaRPr lang="en-US" sz="1200" dirty="0"/>
          </a:p>
        </p:txBody>
      </p:sp>
      <p:sp>
        <p:nvSpPr>
          <p:cNvPr id="16" name="Shape 14"/>
          <p:cNvSpPr/>
          <p:nvPr/>
        </p:nvSpPr>
        <p:spPr>
          <a:xfrm>
            <a:off x="4983480" y="2496312"/>
            <a:ext cx="4160520" cy="960120"/>
          </a:xfrm>
          <a:prstGeom prst="roundRect">
            <a:avLst>
              <a:gd name="adj" fmla="val 6667"/>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7" name="Text 15"/>
          <p:cNvSpPr/>
          <p:nvPr/>
        </p:nvSpPr>
        <p:spPr>
          <a:xfrm>
            <a:off x="5148072" y="2496312"/>
            <a:ext cx="457200" cy="960120"/>
          </a:xfrm>
          <a:prstGeom prst="rect">
            <a:avLst/>
          </a:prstGeom>
          <a:noFill/>
          <a:ln/>
        </p:spPr>
        <p:txBody>
          <a:bodyPr wrap="square" lIns="0" tIns="0" rIns="0" bIns="0" rtlCol="0" anchor="ctr"/>
          <a:lstStyle/>
          <a:p>
            <a:pPr algn="ctr" indent="0" marL="0">
              <a:buNone/>
            </a:pPr>
            <a:r>
              <a:rPr lang="en-US" sz="2000" b="1" dirty="0">
                <a:solidFill>
                  <a:srgbClr val="B42318"/>
                </a:solidFill>
                <a:latin typeface="Meiryo" pitchFamily="34" charset="0"/>
                <a:ea typeface="Meiryo" pitchFamily="34" charset="-122"/>
                <a:cs typeface="Meiryo" pitchFamily="34" charset="-120"/>
              </a:rPr>
              <a:t>✕</a:t>
            </a:r>
            <a:endParaRPr lang="en-US" sz="2000" dirty="0"/>
          </a:p>
        </p:txBody>
      </p:sp>
      <p:sp>
        <p:nvSpPr>
          <p:cNvPr id="18" name="Text 16"/>
          <p:cNvSpPr/>
          <p:nvPr/>
        </p:nvSpPr>
        <p:spPr>
          <a:xfrm>
            <a:off x="5641848" y="2624328"/>
            <a:ext cx="3337560" cy="365760"/>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親族会社など法人名義</a:t>
            </a:r>
            <a:endParaRPr lang="en-US" sz="1400" dirty="0"/>
          </a:p>
        </p:txBody>
      </p:sp>
      <p:sp>
        <p:nvSpPr>
          <p:cNvPr id="19" name="Text 17"/>
          <p:cNvSpPr/>
          <p:nvPr/>
        </p:nvSpPr>
        <p:spPr>
          <a:xfrm>
            <a:off x="5641848" y="2971800"/>
            <a:ext cx="3337560" cy="411480"/>
          </a:xfrm>
          <a:prstGeom prst="rect">
            <a:avLst/>
          </a:prstGeom>
          <a:noFill/>
          <a:ln/>
        </p:spPr>
        <p:txBody>
          <a:bodyPr wrap="square" lIns="0" tIns="0" rIns="0" bIns="0" rtlCol="0" anchor="t"/>
          <a:lstStyle/>
          <a:p>
            <a:pPr indent="0" marL="0">
              <a:buNone/>
            </a:pPr>
            <a:r>
              <a:rPr lang="en-US" sz="1200" dirty="0">
                <a:solidFill>
                  <a:srgbClr val="263238"/>
                </a:solidFill>
                <a:latin typeface="Meiryo" pitchFamily="34" charset="0"/>
                <a:ea typeface="Meiryo" pitchFamily="34" charset="-122"/>
                <a:cs typeface="Meiryo" pitchFamily="34" charset="-120"/>
              </a:rPr>
              <a:t>法人を使った迂回取引も危険</a:t>
            </a:r>
            <a:endParaRPr lang="en-US" sz="1200" dirty="0"/>
          </a:p>
        </p:txBody>
      </p:sp>
      <p:sp>
        <p:nvSpPr>
          <p:cNvPr id="20" name="Shape 18"/>
          <p:cNvSpPr/>
          <p:nvPr/>
        </p:nvSpPr>
        <p:spPr>
          <a:xfrm>
            <a:off x="457200" y="4023360"/>
            <a:ext cx="8229600" cy="548640"/>
          </a:xfrm>
          <a:prstGeom prst="roundRect">
            <a:avLst>
              <a:gd name="adj" fmla="val 11667"/>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1" name="Text 19"/>
          <p:cNvSpPr/>
          <p:nvPr/>
        </p:nvSpPr>
        <p:spPr>
          <a:xfrm>
            <a:off x="640080" y="4023360"/>
            <a:ext cx="7863840" cy="548640"/>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 </a:t>
            </a:r>
            <a:pPr indent="0" marL="0">
              <a:buNone/>
            </a:pPr>
            <a:r>
              <a:rPr lang="en-US" sz="1350" b="1" dirty="0">
                <a:solidFill>
                  <a:srgbClr val="2F6B4F"/>
                </a:solidFill>
                <a:latin typeface="Meiryo" pitchFamily="34" charset="0"/>
                <a:ea typeface="Meiryo" pitchFamily="34" charset="-122"/>
                <a:cs typeface="Meiryo" pitchFamily="34" charset="-120"/>
              </a:rPr>
              <a:t>家族・知人への未公表情報の共有を避け、売買の相談を受けたら社内窓口へつなぐ。</a:t>
            </a:r>
            <a:endParaRPr lang="en-US" sz="1350" dirty="0"/>
          </a:p>
        </p:txBody>
      </p:sp>
      <p:sp>
        <p:nvSpPr>
          <p:cNvPr id="22" name="Text 20"/>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23" name="Text 21"/>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24" name="Text 22"/>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情報伝達・取引推奨</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「伝える」も「勧める」も問題になり得る（167条の2）</a:t>
            </a:r>
            <a:endParaRPr lang="en-US" sz="2600" dirty="0"/>
          </a:p>
        </p:txBody>
      </p:sp>
      <p:sp>
        <p:nvSpPr>
          <p:cNvPr id="4" name="Shape 2"/>
          <p:cNvSpPr/>
          <p:nvPr/>
        </p:nvSpPr>
        <p:spPr>
          <a:xfrm>
            <a:off x="457200" y="1371600"/>
            <a:ext cx="4160520" cy="3200400"/>
          </a:xfrm>
          <a:prstGeom prst="roundRect">
            <a:avLst>
              <a:gd name="adj" fmla="val 2000"/>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99616"/>
            <a:ext cx="3657600" cy="310896"/>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やってはいけない</a:t>
            </a:r>
            <a:endParaRPr lang="en-US" sz="1400" dirty="0"/>
          </a:p>
        </p:txBody>
      </p:sp>
      <p:sp>
        <p:nvSpPr>
          <p:cNvPr id="6" name="Text 4"/>
          <p:cNvSpPr/>
          <p:nvPr/>
        </p:nvSpPr>
        <p:spPr>
          <a:xfrm>
            <a:off x="658368" y="1865376"/>
            <a:ext cx="3703320" cy="2651760"/>
          </a:xfrm>
          <a:prstGeom prst="rect">
            <a:avLst/>
          </a:prstGeom>
          <a:noFill/>
          <a:ln/>
        </p:spPr>
        <p:txBody>
          <a:bodyPr wrap="square" rtlCol="0" anchor="t"/>
          <a:lstStyle/>
          <a:p>
            <a:pPr marL="177800" indent="-177800">
              <a:lnSpc>
                <a:spcPct val="100000"/>
              </a:lnSpc>
              <a:spcAft>
                <a:spcPts val="500"/>
              </a:spcAft>
              <a:buSzPct val="100000"/>
              <a:buChar char="•"/>
            </a:pPr>
            <a:r>
              <a:rPr lang="en-US" sz="1300" dirty="0">
                <a:solidFill>
                  <a:srgbClr val="B42318"/>
                </a:solidFill>
                <a:latin typeface="Meiryo" pitchFamily="34" charset="0"/>
                <a:ea typeface="Meiryo" pitchFamily="34" charset="-122"/>
                <a:cs typeface="Meiryo" pitchFamily="34" charset="-120"/>
              </a:rPr>
              <a:t>未公表の重要事実を家族・友人・知人・取引先・投資仲間に伝える</a:t>
            </a:r>
            <a:endParaRPr lang="en-US" sz="1300" dirty="0"/>
          </a:p>
          <a:p>
            <a:pPr marL="177800" indent="-177800">
              <a:lnSpc>
                <a:spcPct val="100000"/>
              </a:lnSpc>
              <a:spcAft>
                <a:spcPts val="500"/>
              </a:spcAft>
              <a:buSzPct val="100000"/>
              <a:buChar char="•"/>
            </a:pPr>
            <a:r>
              <a:rPr lang="en-US" sz="1300" dirty="0">
                <a:solidFill>
                  <a:srgbClr val="B42318"/>
                </a:solidFill>
                <a:latin typeface="Meiryo" pitchFamily="34" charset="0"/>
                <a:ea typeface="Meiryo" pitchFamily="34" charset="-122"/>
                <a:cs typeface="Meiryo" pitchFamily="34" charset="-120"/>
              </a:rPr>
              <a:t>SNS・チャット・掲示板・投資コミュニティ・生成AIに入力／投稿する</a:t>
            </a:r>
            <a:endParaRPr lang="en-US" sz="1300" dirty="0"/>
          </a:p>
          <a:p>
            <a:pPr marL="177800" indent="-177800">
              <a:lnSpc>
                <a:spcPct val="100000"/>
              </a:lnSpc>
              <a:spcAft>
                <a:spcPts val="500"/>
              </a:spcAft>
              <a:buSzPct val="100000"/>
              <a:buChar char="•"/>
            </a:pPr>
            <a:r>
              <a:rPr lang="en-US" sz="1300" dirty="0">
                <a:solidFill>
                  <a:srgbClr val="B42318"/>
                </a:solidFill>
                <a:latin typeface="Meiryo" pitchFamily="34" charset="0"/>
                <a:ea typeface="Meiryo" pitchFamily="34" charset="-122"/>
                <a:cs typeface="Meiryo" pitchFamily="34" charset="-120"/>
              </a:rPr>
              <a:t>未公表情報を前提に「今は買わない方がよい」「注目した方がよい」と助言する</a:t>
            </a:r>
            <a:endParaRPr lang="en-US" sz="1300" dirty="0"/>
          </a:p>
          <a:p>
            <a:pPr marL="177800" indent="-177800">
              <a:lnSpc>
                <a:spcPct val="100000"/>
              </a:lnSpc>
              <a:spcAft>
                <a:spcPts val="500"/>
              </a:spcAft>
              <a:buSzPct val="100000"/>
              <a:buChar char="•"/>
            </a:pPr>
            <a:r>
              <a:rPr lang="en-US" sz="1300" dirty="0">
                <a:solidFill>
                  <a:srgbClr val="B42318"/>
                </a:solidFill>
                <a:latin typeface="Meiryo" pitchFamily="34" charset="0"/>
                <a:ea typeface="Meiryo" pitchFamily="34" charset="-122"/>
                <a:cs typeface="Meiryo" pitchFamily="34" charset="-120"/>
              </a:rPr>
              <a:t>会社名をぼかして匂わせる</a:t>
            </a:r>
            <a:endParaRPr lang="en-US" sz="1300" dirty="0"/>
          </a:p>
        </p:txBody>
      </p:sp>
      <p:sp>
        <p:nvSpPr>
          <p:cNvPr id="7" name="Shape 5"/>
          <p:cNvSpPr/>
          <p:nvPr/>
        </p:nvSpPr>
        <p:spPr>
          <a:xfrm>
            <a:off x="4800600" y="1371600"/>
            <a:ext cx="3886200" cy="3200400"/>
          </a:xfrm>
          <a:prstGeom prst="roundRect">
            <a:avLst>
              <a:gd name="adj" fmla="val 200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5001768" y="1499616"/>
            <a:ext cx="3474720" cy="310896"/>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理解しておくこと</a:t>
            </a:r>
            <a:endParaRPr lang="en-US" sz="1400" dirty="0"/>
          </a:p>
        </p:txBody>
      </p:sp>
      <p:sp>
        <p:nvSpPr>
          <p:cNvPr id="9" name="Text 7"/>
          <p:cNvSpPr/>
          <p:nvPr/>
        </p:nvSpPr>
        <p:spPr>
          <a:xfrm>
            <a:off x="5001768" y="1865376"/>
            <a:ext cx="3474720" cy="2651760"/>
          </a:xfrm>
          <a:prstGeom prst="rect">
            <a:avLst/>
          </a:prstGeom>
          <a:noFill/>
          <a:ln/>
        </p:spPr>
        <p:txBody>
          <a:bodyPr wrap="square" rtlCol="0" anchor="t"/>
          <a:lstStyle/>
          <a:p>
            <a:pPr marL="177800" indent="-177800">
              <a:lnSpc>
                <a:spcPct val="100000"/>
              </a:lnSpc>
              <a:spcAft>
                <a:spcPts val="500"/>
              </a:spcAft>
              <a:buSzPct val="100000"/>
              <a:buChar char="•"/>
            </a:pPr>
            <a:r>
              <a:rPr lang="en-US" sz="1300" dirty="0">
                <a:solidFill>
                  <a:srgbClr val="263238"/>
                </a:solidFill>
                <a:latin typeface="Meiryo" pitchFamily="34" charset="0"/>
                <a:ea typeface="Meiryo" pitchFamily="34" charset="-122"/>
                <a:cs typeface="Meiryo" pitchFamily="34" charset="-120"/>
              </a:rPr>
              <a:t>「他人に利益を得させる等の目的」での伝達・推奨が規制対象</a:t>
            </a:r>
            <a:endParaRPr lang="en-US" sz="1300" dirty="0"/>
          </a:p>
          <a:p>
            <a:pPr marL="177800" indent="-177800">
              <a:lnSpc>
                <a:spcPct val="100000"/>
              </a:lnSpc>
              <a:spcAft>
                <a:spcPts val="500"/>
              </a:spcAft>
              <a:buSzPct val="100000"/>
              <a:buChar char="•"/>
            </a:pPr>
            <a:r>
              <a:rPr lang="en-US" sz="1300" dirty="0">
                <a:solidFill>
                  <a:srgbClr val="263238"/>
                </a:solidFill>
                <a:latin typeface="Meiryo" pitchFamily="34" charset="0"/>
                <a:ea typeface="Meiryo" pitchFamily="34" charset="-122"/>
                <a:cs typeface="Meiryo" pitchFamily="34" charset="-120"/>
              </a:rPr>
              <a:t>相手が実際に取引したか・利益が出たかだけで安全とはいえない</a:t>
            </a:r>
            <a:endParaRPr lang="en-US" sz="1300" dirty="0"/>
          </a:p>
          <a:p>
            <a:pPr marL="177800" indent="-177800">
              <a:lnSpc>
                <a:spcPct val="100000"/>
              </a:lnSpc>
              <a:spcAft>
                <a:spcPts val="500"/>
              </a:spcAft>
              <a:buSzPct val="100000"/>
              <a:buChar char="•"/>
            </a:pPr>
            <a:r>
              <a:rPr lang="en-US" sz="1300" dirty="0">
                <a:solidFill>
                  <a:srgbClr val="263238"/>
                </a:solidFill>
                <a:latin typeface="Meiryo" pitchFamily="34" charset="0"/>
                <a:ea typeface="Meiryo" pitchFamily="34" charset="-122"/>
                <a:cs typeface="Meiryo" pitchFamily="34" charset="-120"/>
              </a:rPr>
              <a:t>売買を控えるよう勧めることも、社内規程違反・調査対象化のおそれがあり避ける</a:t>
            </a:r>
            <a:endParaRPr lang="en-US" sz="1300" dirty="0"/>
          </a:p>
          <a:p>
            <a:pPr marL="177800" indent="-177800">
              <a:lnSpc>
                <a:spcPct val="100000"/>
              </a:lnSpc>
              <a:spcAft>
                <a:spcPts val="500"/>
              </a:spcAft>
              <a:buSzPct val="100000"/>
              <a:buChar char="•"/>
            </a:pPr>
            <a:r>
              <a:rPr lang="en-US" sz="1300" dirty="0">
                <a:solidFill>
                  <a:srgbClr val="263238"/>
                </a:solidFill>
                <a:latin typeface="Meiryo" pitchFamily="34" charset="0"/>
                <a:ea typeface="Meiryo" pitchFamily="34" charset="-122"/>
                <a:cs typeface="Meiryo" pitchFamily="34" charset="-120"/>
              </a:rPr>
              <a:t>情報伝達・取引推奨の該当性は事案による。現場・AIで断定しない</a:t>
            </a:r>
            <a:endParaRPr lang="en-US" sz="1300" dirty="0"/>
          </a:p>
        </p:txBody>
      </p:sp>
      <p:sp>
        <p:nvSpPr>
          <p:cNvPr id="10" name="Text 8"/>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1" name="Text 9"/>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2" name="Text 10"/>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情報の例①</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決算・業績修正の情報（決算情報の類型）</a:t>
            </a:r>
            <a:endParaRPr lang="en-US" sz="2600" dirty="0"/>
          </a:p>
        </p:txBody>
      </p:sp>
      <p:sp>
        <p:nvSpPr>
          <p:cNvPr id="4" name="Shape 2"/>
          <p:cNvSpPr/>
          <p:nvPr/>
        </p:nvSpPr>
        <p:spPr>
          <a:xfrm>
            <a:off x="457200" y="1371600"/>
            <a:ext cx="4160520" cy="3200400"/>
          </a:xfrm>
          <a:prstGeom prst="roundRect">
            <a:avLst>
              <a:gd name="adj" fmla="val 200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99616"/>
            <a:ext cx="3657600" cy="310896"/>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重要事実になり得る場面</a:t>
            </a:r>
            <a:endParaRPr lang="en-US" sz="1400" dirty="0"/>
          </a:p>
        </p:txBody>
      </p:sp>
      <p:sp>
        <p:nvSpPr>
          <p:cNvPr id="6" name="Text 4"/>
          <p:cNvSpPr/>
          <p:nvPr/>
        </p:nvSpPr>
        <p:spPr>
          <a:xfrm>
            <a:off x="658368" y="1865376"/>
            <a:ext cx="3703320" cy="2651760"/>
          </a:xfrm>
          <a:prstGeom prst="rect">
            <a:avLst/>
          </a:prstGeom>
          <a:noFill/>
          <a:ln/>
        </p:spPr>
        <p:txBody>
          <a:bodyPr wrap="square" rtlCol="0" anchor="t"/>
          <a:lstStyle/>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決算（売上・利益）の確定数値を公表前に知った</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業績予想の上方／下方修正を検討・決定した</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配当予想の修正を検討・決定した</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公表済みの予想値と大きく差異が出ると知った</a:t>
            </a:r>
            <a:endParaRPr lang="en-US" sz="1350" dirty="0"/>
          </a:p>
        </p:txBody>
      </p:sp>
      <p:sp>
        <p:nvSpPr>
          <p:cNvPr id="7" name="Shape 5"/>
          <p:cNvSpPr/>
          <p:nvPr/>
        </p:nvSpPr>
        <p:spPr>
          <a:xfrm>
            <a:off x="4800600" y="1371600"/>
            <a:ext cx="3886200" cy="3200400"/>
          </a:xfrm>
          <a:prstGeom prst="roundRect">
            <a:avLst>
              <a:gd name="adj" fmla="val 2000"/>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5001768" y="1499616"/>
            <a:ext cx="3474720" cy="310896"/>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接し得る部門の例</a:t>
            </a:r>
            <a:endParaRPr lang="en-US" sz="1400" dirty="0"/>
          </a:p>
        </p:txBody>
      </p:sp>
      <p:sp>
        <p:nvSpPr>
          <p:cNvPr id="9" name="Text 7"/>
          <p:cNvSpPr/>
          <p:nvPr/>
        </p:nvSpPr>
        <p:spPr>
          <a:xfrm>
            <a:off x="5001768" y="1865376"/>
            <a:ext cx="3474720" cy="1554480"/>
          </a:xfrm>
          <a:prstGeom prst="rect">
            <a:avLst/>
          </a:prstGeom>
          <a:noFill/>
          <a:ln/>
        </p:spPr>
        <p:txBody>
          <a:bodyPr wrap="square" rtlCol="0" anchor="t"/>
          <a:lstStyle/>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経理・財務・経営企画・IR</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決算資料を作成・確認する部門</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監査法人・税理士・印刷会社等の外部</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数値を扱うシステム・情報システム担当</a:t>
            </a:r>
            <a:endParaRPr lang="en-US" sz="1350" dirty="0"/>
          </a:p>
        </p:txBody>
      </p:sp>
      <p:sp>
        <p:nvSpPr>
          <p:cNvPr id="10" name="Shape 8"/>
          <p:cNvSpPr/>
          <p:nvPr/>
        </p:nvSpPr>
        <p:spPr>
          <a:xfrm>
            <a:off x="4800600" y="3657600"/>
            <a:ext cx="3886200" cy="914400"/>
          </a:xfrm>
          <a:prstGeom prst="roundRect">
            <a:avLst>
              <a:gd name="adj" fmla="val 7000"/>
            </a:avLst>
          </a:prstGeom>
          <a:solidFill>
            <a:srgbClr val="F7F0E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1" name="Text 9"/>
          <p:cNvSpPr/>
          <p:nvPr/>
        </p:nvSpPr>
        <p:spPr>
          <a:xfrm>
            <a:off x="5001768" y="3657600"/>
            <a:ext cx="3474720" cy="914400"/>
          </a:xfrm>
          <a:prstGeom prst="rect">
            <a:avLst/>
          </a:prstGeom>
          <a:noFill/>
          <a:ln/>
        </p:spPr>
        <p:txBody>
          <a:bodyPr wrap="square" lIns="0" tIns="0" rIns="0" bIns="0" rtlCol="0" anchor="ctr"/>
          <a:lstStyle/>
          <a:p>
            <a:pPr indent="0" marL="0">
              <a:buNone/>
            </a:pPr>
            <a:r>
              <a:rPr lang="en-US" sz="1250" b="1" dirty="0">
                <a:solidFill>
                  <a:srgbClr val="16314F"/>
                </a:solidFill>
                <a:latin typeface="Meiryo" pitchFamily="34" charset="0"/>
                <a:ea typeface="Meiryo" pitchFamily="34" charset="-122"/>
                <a:cs typeface="Meiryo" pitchFamily="34" charset="-120"/>
              </a:rPr>
              <a:t>決算発表前は、自社株の売買禁止期間（ブラックアウト）が設定されていることが多い。社内規程を必ず確認。</a:t>
            </a:r>
            <a:endParaRPr lang="en-US" sz="1250" dirty="0"/>
          </a:p>
        </p:txBody>
      </p:sp>
      <p:sp>
        <p:nvSpPr>
          <p:cNvPr id="12" name="Text 10"/>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3" name="Text 11"/>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4" name="Text 12"/>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情報の例②</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M&amp;A・TOB・資本業務提携</a:t>
            </a:r>
            <a:endParaRPr lang="en-US" sz="2600" dirty="0"/>
          </a:p>
        </p:txBody>
      </p:sp>
      <p:sp>
        <p:nvSpPr>
          <p:cNvPr id="4" name="Shape 2"/>
          <p:cNvSpPr/>
          <p:nvPr/>
        </p:nvSpPr>
        <p:spPr>
          <a:xfrm>
            <a:off x="457200" y="1371600"/>
            <a:ext cx="8229600" cy="932688"/>
          </a:xfrm>
          <a:prstGeom prst="roundRect">
            <a:avLst>
              <a:gd name="adj" fmla="val 6863"/>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Shape 3"/>
          <p:cNvSpPr/>
          <p:nvPr/>
        </p:nvSpPr>
        <p:spPr>
          <a:xfrm>
            <a:off x="640080" y="1554480"/>
            <a:ext cx="2286000" cy="566928"/>
          </a:xfrm>
          <a:prstGeom prst="roundRect">
            <a:avLst>
              <a:gd name="adj" fmla="val 9677"/>
            </a:avLst>
          </a:prstGeom>
          <a:solidFill>
            <a:srgbClr val="16314F"/>
          </a:solidFill>
          <a:ln/>
        </p:spPr>
      </p:sp>
      <p:sp>
        <p:nvSpPr>
          <p:cNvPr id="6" name="Text 4"/>
          <p:cNvSpPr/>
          <p:nvPr/>
        </p:nvSpPr>
        <p:spPr>
          <a:xfrm>
            <a:off x="640080" y="1554480"/>
            <a:ext cx="2286000" cy="566928"/>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決定事実になり得る</a:t>
            </a:r>
            <a:endParaRPr lang="en-US" sz="1400" dirty="0"/>
          </a:p>
        </p:txBody>
      </p:sp>
      <p:sp>
        <p:nvSpPr>
          <p:cNvPr id="7" name="Text 5"/>
          <p:cNvSpPr/>
          <p:nvPr/>
        </p:nvSpPr>
        <p:spPr>
          <a:xfrm>
            <a:off x="3063240" y="1481328"/>
            <a:ext cx="5486400" cy="731520"/>
          </a:xfrm>
          <a:prstGeom prst="rect">
            <a:avLst/>
          </a:prstGeom>
          <a:noFill/>
          <a:ln/>
        </p:spPr>
        <p:txBody>
          <a:bodyPr wrap="square" lIns="0" tIns="0" rIns="0" bIns="0" rtlCol="0" anchor="ctr"/>
          <a:lstStyle/>
          <a:p>
            <a:pPr indent="0" marL="0">
              <a:lnSpc>
                <a:spcPct val="102000"/>
              </a:lnSpc>
              <a:buNone/>
            </a:pPr>
            <a:r>
              <a:rPr lang="en-US" sz="1300" dirty="0">
                <a:solidFill>
                  <a:srgbClr val="263238"/>
                </a:solidFill>
                <a:latin typeface="Meiryo" pitchFamily="34" charset="0"/>
                <a:ea typeface="Meiryo" pitchFamily="34" charset="-122"/>
                <a:cs typeface="Meiryo" pitchFamily="34" charset="-120"/>
              </a:rPr>
              <a:t>合併・会社分割・株式交換/移転/交付、事業譲渡・譲受、資本業務提携、第三者割当増資、自己株式取得 等</a:t>
            </a:r>
            <a:endParaRPr lang="en-US" sz="1300" dirty="0"/>
          </a:p>
        </p:txBody>
      </p:sp>
      <p:sp>
        <p:nvSpPr>
          <p:cNvPr id="8" name="Shape 6"/>
          <p:cNvSpPr/>
          <p:nvPr/>
        </p:nvSpPr>
        <p:spPr>
          <a:xfrm>
            <a:off x="457200" y="2432304"/>
            <a:ext cx="8229600" cy="932688"/>
          </a:xfrm>
          <a:prstGeom prst="roundRect">
            <a:avLst>
              <a:gd name="adj" fmla="val 6863"/>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9" name="Shape 7"/>
          <p:cNvSpPr/>
          <p:nvPr/>
        </p:nvSpPr>
        <p:spPr>
          <a:xfrm>
            <a:off x="640080" y="2615184"/>
            <a:ext cx="2286000" cy="566928"/>
          </a:xfrm>
          <a:prstGeom prst="roundRect">
            <a:avLst>
              <a:gd name="adj" fmla="val 9677"/>
            </a:avLst>
          </a:prstGeom>
          <a:solidFill>
            <a:srgbClr val="237A75"/>
          </a:solidFill>
          <a:ln/>
        </p:spPr>
      </p:sp>
      <p:sp>
        <p:nvSpPr>
          <p:cNvPr id="10" name="Text 8"/>
          <p:cNvSpPr/>
          <p:nvPr/>
        </p:nvSpPr>
        <p:spPr>
          <a:xfrm>
            <a:off x="640080" y="2615184"/>
            <a:ext cx="2286000" cy="566928"/>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公開買付け等事実</a:t>
            </a:r>
            <a:endParaRPr lang="en-US" sz="1400" dirty="0"/>
          </a:p>
        </p:txBody>
      </p:sp>
      <p:sp>
        <p:nvSpPr>
          <p:cNvPr id="11" name="Text 9"/>
          <p:cNvSpPr/>
          <p:nvPr/>
        </p:nvSpPr>
        <p:spPr>
          <a:xfrm>
            <a:off x="3063240" y="2542032"/>
            <a:ext cx="5486400" cy="731520"/>
          </a:xfrm>
          <a:prstGeom prst="rect">
            <a:avLst/>
          </a:prstGeom>
          <a:noFill/>
          <a:ln/>
        </p:spPr>
        <p:txBody>
          <a:bodyPr wrap="square" lIns="0" tIns="0" rIns="0" bIns="0" rtlCol="0" anchor="ctr"/>
          <a:lstStyle/>
          <a:p>
            <a:pPr indent="0" marL="0">
              <a:lnSpc>
                <a:spcPct val="102000"/>
              </a:lnSpc>
              <a:buNone/>
            </a:pPr>
            <a:r>
              <a:rPr lang="en-US" sz="1300" dirty="0">
                <a:solidFill>
                  <a:srgbClr val="263238"/>
                </a:solidFill>
                <a:latin typeface="Meiryo" pitchFamily="34" charset="0"/>
                <a:ea typeface="Meiryo" pitchFamily="34" charset="-122"/>
                <a:cs typeface="Meiryo" pitchFamily="34" charset="-120"/>
              </a:rPr>
              <a:t>TOB・MBO・公開買付けの実施・中止・条件変更。対象会社株・公開買付者側株に注意</a:t>
            </a:r>
            <a:endParaRPr lang="en-US" sz="1300" dirty="0"/>
          </a:p>
        </p:txBody>
      </p:sp>
      <p:sp>
        <p:nvSpPr>
          <p:cNvPr id="12" name="Shape 10"/>
          <p:cNvSpPr/>
          <p:nvPr/>
        </p:nvSpPr>
        <p:spPr>
          <a:xfrm>
            <a:off x="457200" y="3493008"/>
            <a:ext cx="8229600" cy="932688"/>
          </a:xfrm>
          <a:prstGeom prst="roundRect">
            <a:avLst>
              <a:gd name="adj" fmla="val 6863"/>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3" name="Shape 11"/>
          <p:cNvSpPr/>
          <p:nvPr/>
        </p:nvSpPr>
        <p:spPr>
          <a:xfrm>
            <a:off x="640080" y="3675888"/>
            <a:ext cx="2286000" cy="566928"/>
          </a:xfrm>
          <a:prstGeom prst="roundRect">
            <a:avLst>
              <a:gd name="adj" fmla="val 9677"/>
            </a:avLst>
          </a:prstGeom>
          <a:solidFill>
            <a:srgbClr val="B42318"/>
          </a:solidFill>
          <a:ln/>
        </p:spPr>
      </p:sp>
      <p:sp>
        <p:nvSpPr>
          <p:cNvPr id="14" name="Text 12"/>
          <p:cNvSpPr/>
          <p:nvPr/>
        </p:nvSpPr>
        <p:spPr>
          <a:xfrm>
            <a:off x="640080" y="3675888"/>
            <a:ext cx="2286000" cy="566928"/>
          </a:xfrm>
          <a:prstGeom prst="rect">
            <a:avLst/>
          </a:prstGeom>
          <a:noFill/>
          <a:ln/>
        </p:spPr>
        <p:txBody>
          <a:bodyPr wrap="square" lIns="0" tIns="0" rIns="0" bIns="0" rtlCol="0" anchor="ctr"/>
          <a:lstStyle/>
          <a:p>
            <a:pPr algn="ctr" indent="0" marL="0">
              <a:buNone/>
            </a:pPr>
            <a:r>
              <a:rPr lang="en-US" sz="1400" b="1" dirty="0">
                <a:solidFill>
                  <a:srgbClr val="FFFFFF"/>
                </a:solidFill>
                <a:latin typeface="Meiryo" pitchFamily="34" charset="0"/>
                <a:ea typeface="Meiryo" pitchFamily="34" charset="-122"/>
                <a:cs typeface="Meiryo" pitchFamily="34" charset="-120"/>
              </a:rPr>
              <a:t>関係者が広い</a:t>
            </a:r>
            <a:endParaRPr lang="en-US" sz="1400" dirty="0"/>
          </a:p>
        </p:txBody>
      </p:sp>
      <p:sp>
        <p:nvSpPr>
          <p:cNvPr id="15" name="Text 13"/>
          <p:cNvSpPr/>
          <p:nvPr/>
        </p:nvSpPr>
        <p:spPr>
          <a:xfrm>
            <a:off x="3063240" y="3602736"/>
            <a:ext cx="5486400" cy="731520"/>
          </a:xfrm>
          <a:prstGeom prst="rect">
            <a:avLst/>
          </a:prstGeom>
          <a:noFill/>
          <a:ln/>
        </p:spPr>
        <p:txBody>
          <a:bodyPr wrap="square" lIns="0" tIns="0" rIns="0" bIns="0" rtlCol="0" anchor="ctr"/>
          <a:lstStyle/>
          <a:p>
            <a:pPr indent="0" marL="0">
              <a:lnSpc>
                <a:spcPct val="102000"/>
              </a:lnSpc>
              <a:buNone/>
            </a:pPr>
            <a:r>
              <a:rPr lang="en-US" sz="1300" dirty="0">
                <a:solidFill>
                  <a:srgbClr val="263238"/>
                </a:solidFill>
                <a:latin typeface="Meiryo" pitchFamily="34" charset="0"/>
                <a:ea typeface="Meiryo" pitchFamily="34" charset="-122"/>
                <a:cs typeface="Meiryo" pitchFamily="34" charset="-120"/>
              </a:rPr>
              <a:t>事業開発・M&amp;A・投資・アライアンス担当、財務、法務、外部アドバイザー、金融機関、印刷・広報会社まで</a:t>
            </a:r>
            <a:endParaRPr lang="en-US" sz="1300" dirty="0"/>
          </a:p>
        </p:txBody>
      </p:sp>
      <p:sp>
        <p:nvSpPr>
          <p:cNvPr id="16" name="Text 14"/>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7" name="Text 15"/>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8" name="Text 16"/>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情報の例③</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重要契約・訴訟・不祥事・災害・サイバー攻撃</a:t>
            </a:r>
            <a:endParaRPr lang="en-US" sz="2600" dirty="0"/>
          </a:p>
        </p:txBody>
      </p:sp>
      <p:sp>
        <p:nvSpPr>
          <p:cNvPr id="4" name="Shape 2"/>
          <p:cNvSpPr/>
          <p:nvPr/>
        </p:nvSpPr>
        <p:spPr>
          <a:xfrm>
            <a:off x="457200" y="1371600"/>
            <a:ext cx="4160520" cy="868680"/>
          </a:xfrm>
          <a:prstGeom prst="roundRect">
            <a:avLst>
              <a:gd name="adj" fmla="val 7368"/>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81328"/>
            <a:ext cx="3758184" cy="41148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重要契約の締結・解除</a:t>
            </a:r>
            <a:endParaRPr lang="en-US" sz="1350" dirty="0"/>
          </a:p>
        </p:txBody>
      </p:sp>
      <p:sp>
        <p:nvSpPr>
          <p:cNvPr id="6" name="Shape 4"/>
          <p:cNvSpPr/>
          <p:nvPr/>
        </p:nvSpPr>
        <p:spPr>
          <a:xfrm>
            <a:off x="658368" y="1874520"/>
            <a:ext cx="1737360" cy="292608"/>
          </a:xfrm>
          <a:prstGeom prst="roundRect">
            <a:avLst>
              <a:gd name="adj" fmla="val 15625"/>
            </a:avLst>
          </a:prstGeom>
          <a:solidFill>
            <a:srgbClr val="16314F"/>
          </a:solidFill>
          <a:ln/>
        </p:spPr>
      </p:sp>
      <p:sp>
        <p:nvSpPr>
          <p:cNvPr id="7" name="Text 5"/>
          <p:cNvSpPr/>
          <p:nvPr/>
        </p:nvSpPr>
        <p:spPr>
          <a:xfrm>
            <a:off x="658368" y="1874520"/>
            <a:ext cx="1737360" cy="292608"/>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決定事実</a:t>
            </a:r>
            <a:endParaRPr lang="en-US" sz="1100" dirty="0"/>
          </a:p>
        </p:txBody>
      </p:sp>
      <p:sp>
        <p:nvSpPr>
          <p:cNvPr id="8" name="Shape 6"/>
          <p:cNvSpPr/>
          <p:nvPr/>
        </p:nvSpPr>
        <p:spPr>
          <a:xfrm>
            <a:off x="4983480" y="1371600"/>
            <a:ext cx="4160520" cy="868680"/>
          </a:xfrm>
          <a:prstGeom prst="roundRect">
            <a:avLst>
              <a:gd name="adj" fmla="val 7368"/>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9" name="Text 7"/>
          <p:cNvSpPr/>
          <p:nvPr/>
        </p:nvSpPr>
        <p:spPr>
          <a:xfrm>
            <a:off x="5184648" y="1481328"/>
            <a:ext cx="3758184" cy="41148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重要な取引先との取引開始・停止</a:t>
            </a:r>
            <a:endParaRPr lang="en-US" sz="1350" dirty="0"/>
          </a:p>
        </p:txBody>
      </p:sp>
      <p:sp>
        <p:nvSpPr>
          <p:cNvPr id="10" name="Shape 8"/>
          <p:cNvSpPr/>
          <p:nvPr/>
        </p:nvSpPr>
        <p:spPr>
          <a:xfrm>
            <a:off x="5184648" y="1874520"/>
            <a:ext cx="1737360" cy="292608"/>
          </a:xfrm>
          <a:prstGeom prst="roundRect">
            <a:avLst>
              <a:gd name="adj" fmla="val 15625"/>
            </a:avLst>
          </a:prstGeom>
          <a:solidFill>
            <a:srgbClr val="16314F"/>
          </a:solidFill>
          <a:ln/>
        </p:spPr>
      </p:sp>
      <p:sp>
        <p:nvSpPr>
          <p:cNvPr id="11" name="Text 9"/>
          <p:cNvSpPr/>
          <p:nvPr/>
        </p:nvSpPr>
        <p:spPr>
          <a:xfrm>
            <a:off x="5184648" y="1874520"/>
            <a:ext cx="1737360" cy="292608"/>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発生／決定事実</a:t>
            </a:r>
            <a:endParaRPr lang="en-US" sz="1100" dirty="0"/>
          </a:p>
        </p:txBody>
      </p:sp>
      <p:sp>
        <p:nvSpPr>
          <p:cNvPr id="12" name="Shape 10"/>
          <p:cNvSpPr/>
          <p:nvPr/>
        </p:nvSpPr>
        <p:spPr>
          <a:xfrm>
            <a:off x="457200" y="2386584"/>
            <a:ext cx="4160520" cy="868680"/>
          </a:xfrm>
          <a:prstGeom prst="roundRect">
            <a:avLst>
              <a:gd name="adj" fmla="val 7368"/>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3" name="Text 11"/>
          <p:cNvSpPr/>
          <p:nvPr/>
        </p:nvSpPr>
        <p:spPr>
          <a:xfrm>
            <a:off x="658368" y="2496312"/>
            <a:ext cx="3758184" cy="41148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訴訟の提起・判決・行政処分</a:t>
            </a:r>
            <a:endParaRPr lang="en-US" sz="1350" dirty="0"/>
          </a:p>
        </p:txBody>
      </p:sp>
      <p:sp>
        <p:nvSpPr>
          <p:cNvPr id="14" name="Shape 12"/>
          <p:cNvSpPr/>
          <p:nvPr/>
        </p:nvSpPr>
        <p:spPr>
          <a:xfrm>
            <a:off x="658368" y="2889504"/>
            <a:ext cx="1737360" cy="292608"/>
          </a:xfrm>
          <a:prstGeom prst="roundRect">
            <a:avLst>
              <a:gd name="adj" fmla="val 15625"/>
            </a:avLst>
          </a:prstGeom>
          <a:solidFill>
            <a:srgbClr val="237A75"/>
          </a:solidFill>
          <a:ln/>
        </p:spPr>
      </p:sp>
      <p:sp>
        <p:nvSpPr>
          <p:cNvPr id="15" name="Text 13"/>
          <p:cNvSpPr/>
          <p:nvPr/>
        </p:nvSpPr>
        <p:spPr>
          <a:xfrm>
            <a:off x="658368" y="2889504"/>
            <a:ext cx="1737360" cy="292608"/>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発生事実</a:t>
            </a:r>
            <a:endParaRPr lang="en-US" sz="1100" dirty="0"/>
          </a:p>
        </p:txBody>
      </p:sp>
      <p:sp>
        <p:nvSpPr>
          <p:cNvPr id="16" name="Shape 14"/>
          <p:cNvSpPr/>
          <p:nvPr/>
        </p:nvSpPr>
        <p:spPr>
          <a:xfrm>
            <a:off x="4983480" y="2386584"/>
            <a:ext cx="4160520" cy="868680"/>
          </a:xfrm>
          <a:prstGeom prst="roundRect">
            <a:avLst>
              <a:gd name="adj" fmla="val 7368"/>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7" name="Text 15"/>
          <p:cNvSpPr/>
          <p:nvPr/>
        </p:nvSpPr>
        <p:spPr>
          <a:xfrm>
            <a:off x="5184648" y="2496312"/>
            <a:ext cx="3758184" cy="41148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事故・災害・業務上の損害</a:t>
            </a:r>
            <a:endParaRPr lang="en-US" sz="1350" dirty="0"/>
          </a:p>
        </p:txBody>
      </p:sp>
      <p:sp>
        <p:nvSpPr>
          <p:cNvPr id="18" name="Shape 16"/>
          <p:cNvSpPr/>
          <p:nvPr/>
        </p:nvSpPr>
        <p:spPr>
          <a:xfrm>
            <a:off x="5184648" y="2889504"/>
            <a:ext cx="1737360" cy="292608"/>
          </a:xfrm>
          <a:prstGeom prst="roundRect">
            <a:avLst>
              <a:gd name="adj" fmla="val 15625"/>
            </a:avLst>
          </a:prstGeom>
          <a:solidFill>
            <a:srgbClr val="237A75"/>
          </a:solidFill>
          <a:ln/>
        </p:spPr>
      </p:sp>
      <p:sp>
        <p:nvSpPr>
          <p:cNvPr id="19" name="Text 17"/>
          <p:cNvSpPr/>
          <p:nvPr/>
        </p:nvSpPr>
        <p:spPr>
          <a:xfrm>
            <a:off x="5184648" y="2889504"/>
            <a:ext cx="1737360" cy="292608"/>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発生事実</a:t>
            </a:r>
            <a:endParaRPr lang="en-US" sz="1100" dirty="0"/>
          </a:p>
        </p:txBody>
      </p:sp>
      <p:sp>
        <p:nvSpPr>
          <p:cNvPr id="20" name="Shape 18"/>
          <p:cNvSpPr/>
          <p:nvPr/>
        </p:nvSpPr>
        <p:spPr>
          <a:xfrm>
            <a:off x="457200" y="3401568"/>
            <a:ext cx="4160520" cy="868680"/>
          </a:xfrm>
          <a:prstGeom prst="roundRect">
            <a:avLst>
              <a:gd name="adj" fmla="val 7368"/>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1" name="Text 19"/>
          <p:cNvSpPr/>
          <p:nvPr/>
        </p:nvSpPr>
        <p:spPr>
          <a:xfrm>
            <a:off x="658368" y="3511296"/>
            <a:ext cx="3758184" cy="41148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不祥事・不正の発覚</a:t>
            </a:r>
            <a:endParaRPr lang="en-US" sz="1350" dirty="0"/>
          </a:p>
        </p:txBody>
      </p:sp>
      <p:sp>
        <p:nvSpPr>
          <p:cNvPr id="22" name="Shape 20"/>
          <p:cNvSpPr/>
          <p:nvPr/>
        </p:nvSpPr>
        <p:spPr>
          <a:xfrm>
            <a:off x="658368" y="3904488"/>
            <a:ext cx="1737360" cy="292608"/>
          </a:xfrm>
          <a:prstGeom prst="roundRect">
            <a:avLst>
              <a:gd name="adj" fmla="val 15625"/>
            </a:avLst>
          </a:prstGeom>
          <a:solidFill>
            <a:srgbClr val="B42318"/>
          </a:solidFill>
          <a:ln/>
        </p:spPr>
      </p:sp>
      <p:sp>
        <p:nvSpPr>
          <p:cNvPr id="23" name="Text 21"/>
          <p:cNvSpPr/>
          <p:nvPr/>
        </p:nvSpPr>
        <p:spPr>
          <a:xfrm>
            <a:off x="658368" y="3904488"/>
            <a:ext cx="1737360" cy="292608"/>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バスケット条項等</a:t>
            </a:r>
            <a:endParaRPr lang="en-US" sz="1100" dirty="0"/>
          </a:p>
        </p:txBody>
      </p:sp>
      <p:sp>
        <p:nvSpPr>
          <p:cNvPr id="24" name="Shape 22"/>
          <p:cNvSpPr/>
          <p:nvPr/>
        </p:nvSpPr>
        <p:spPr>
          <a:xfrm>
            <a:off x="4983480" y="3401568"/>
            <a:ext cx="4160520" cy="868680"/>
          </a:xfrm>
          <a:prstGeom prst="roundRect">
            <a:avLst>
              <a:gd name="adj" fmla="val 7368"/>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5" name="Text 23"/>
          <p:cNvSpPr/>
          <p:nvPr/>
        </p:nvSpPr>
        <p:spPr>
          <a:xfrm>
            <a:off x="5184648" y="3511296"/>
            <a:ext cx="3758184" cy="411480"/>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サイバー攻撃・重大な情報漏えい</a:t>
            </a:r>
            <a:endParaRPr lang="en-US" sz="1350" dirty="0"/>
          </a:p>
        </p:txBody>
      </p:sp>
      <p:sp>
        <p:nvSpPr>
          <p:cNvPr id="26" name="Shape 24"/>
          <p:cNvSpPr/>
          <p:nvPr/>
        </p:nvSpPr>
        <p:spPr>
          <a:xfrm>
            <a:off x="5184648" y="3904488"/>
            <a:ext cx="1737360" cy="292608"/>
          </a:xfrm>
          <a:prstGeom prst="roundRect">
            <a:avLst>
              <a:gd name="adj" fmla="val 15625"/>
            </a:avLst>
          </a:prstGeom>
          <a:solidFill>
            <a:srgbClr val="B42318"/>
          </a:solidFill>
          <a:ln/>
        </p:spPr>
      </p:sp>
      <p:sp>
        <p:nvSpPr>
          <p:cNvPr id="27" name="Text 25"/>
          <p:cNvSpPr/>
          <p:nvPr/>
        </p:nvSpPr>
        <p:spPr>
          <a:xfrm>
            <a:off x="5184648" y="3904488"/>
            <a:ext cx="1737360" cy="292608"/>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バスケット条項等</a:t>
            </a:r>
            <a:endParaRPr lang="en-US" sz="1100" dirty="0"/>
          </a:p>
        </p:txBody>
      </p:sp>
      <p:sp>
        <p:nvSpPr>
          <p:cNvPr id="28" name="Text 26"/>
          <p:cNvSpPr/>
          <p:nvPr/>
        </p:nvSpPr>
        <p:spPr>
          <a:xfrm>
            <a:off x="457200" y="4498848"/>
            <a:ext cx="8229600" cy="292608"/>
          </a:xfrm>
          <a:prstGeom prst="rect">
            <a:avLst/>
          </a:prstGeom>
          <a:noFill/>
          <a:ln/>
        </p:spPr>
        <p:txBody>
          <a:bodyPr wrap="square" lIns="0" tIns="0" rIns="0" bIns="0" rtlCol="0" anchor="ctr"/>
          <a:lstStyle/>
          <a:p>
            <a:pPr indent="0" marL="0">
              <a:buNone/>
            </a:pPr>
            <a:r>
              <a:rPr lang="en-US" sz="1150" i="1" dirty="0">
                <a:solidFill>
                  <a:srgbClr val="B42318"/>
                </a:solidFill>
                <a:latin typeface="Meiryo" pitchFamily="34" charset="0"/>
                <a:ea typeface="Meiryo" pitchFamily="34" charset="-122"/>
                <a:cs typeface="Meiryo" pitchFamily="34" charset="-120"/>
              </a:rPr>
              <a:t>※ いずれも未公表なら売買・伝達・推奨を避け、相談する。重要事実該当性は現場で独断しない。</a:t>
            </a:r>
            <a:endParaRPr lang="en-US" sz="1150" dirty="0"/>
          </a:p>
        </p:txBody>
      </p:sp>
      <p:sp>
        <p:nvSpPr>
          <p:cNvPr id="29" name="Text 27"/>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30" name="Text 28"/>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31" name="Text 29"/>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情報が漏れる経路</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SNS・チャット・飲み会・生成AIの注意（第11・12話と接続）</a:t>
            </a:r>
            <a:endParaRPr lang="en-US" sz="2600" dirty="0"/>
          </a:p>
        </p:txBody>
      </p:sp>
      <p:sp>
        <p:nvSpPr>
          <p:cNvPr id="4" name="Shape 2"/>
          <p:cNvSpPr/>
          <p:nvPr/>
        </p:nvSpPr>
        <p:spPr>
          <a:xfrm>
            <a:off x="457200" y="1371600"/>
            <a:ext cx="8229600" cy="1371600"/>
          </a:xfrm>
          <a:prstGeom prst="roundRect">
            <a:avLst>
              <a:gd name="adj" fmla="val 4667"/>
            </a:avLst>
          </a:prstGeom>
          <a:solidFill>
            <a:srgbClr val="EEF2F6"/>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Shape 3"/>
          <p:cNvSpPr/>
          <p:nvPr/>
        </p:nvSpPr>
        <p:spPr>
          <a:xfrm>
            <a:off x="658368" y="1828800"/>
            <a:ext cx="1170432" cy="502920"/>
          </a:xfrm>
          <a:prstGeom prst="roundRect">
            <a:avLst>
              <a:gd name="adj" fmla="val 10909"/>
            </a:avLst>
          </a:prstGeom>
          <a:solidFill>
            <a:srgbClr val="16314F"/>
          </a:solidFill>
          <a:ln/>
        </p:spPr>
      </p:sp>
      <p:sp>
        <p:nvSpPr>
          <p:cNvPr id="6" name="Text 4"/>
          <p:cNvSpPr/>
          <p:nvPr/>
        </p:nvSpPr>
        <p:spPr>
          <a:xfrm>
            <a:off x="658368" y="1828800"/>
            <a:ext cx="1170432" cy="502920"/>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未公表情報</a:t>
            </a:r>
            <a:endParaRPr lang="en-US" sz="1150" dirty="0"/>
          </a:p>
        </p:txBody>
      </p:sp>
      <p:sp>
        <p:nvSpPr>
          <p:cNvPr id="7" name="Text 5"/>
          <p:cNvSpPr/>
          <p:nvPr/>
        </p:nvSpPr>
        <p:spPr>
          <a:xfrm>
            <a:off x="1810512" y="1828800"/>
            <a:ext cx="201168" cy="502920"/>
          </a:xfrm>
          <a:prstGeom prst="rect">
            <a:avLst/>
          </a:prstGeom>
          <a:noFill/>
          <a:ln/>
        </p:spPr>
        <p:txBody>
          <a:bodyPr wrap="square" lIns="0" tIns="0" rIns="0" bIns="0" rtlCol="0" anchor="ctr"/>
          <a:lstStyle/>
          <a:p>
            <a:pPr algn="ctr" indent="0" marL="0">
              <a:buNone/>
            </a:pPr>
            <a:r>
              <a:rPr lang="en-US" sz="1800" b="1" dirty="0">
                <a:solidFill>
                  <a:srgbClr val="5B6B78"/>
                </a:solidFill>
                <a:latin typeface="Meiryo" pitchFamily="34" charset="0"/>
                <a:ea typeface="Meiryo" pitchFamily="34" charset="-122"/>
                <a:cs typeface="Meiryo" pitchFamily="34" charset="-120"/>
              </a:rPr>
              <a:t>›</a:t>
            </a:r>
            <a:endParaRPr lang="en-US" sz="1800" dirty="0"/>
          </a:p>
        </p:txBody>
      </p:sp>
      <p:sp>
        <p:nvSpPr>
          <p:cNvPr id="8" name="Shape 6"/>
          <p:cNvSpPr/>
          <p:nvPr/>
        </p:nvSpPr>
        <p:spPr>
          <a:xfrm>
            <a:off x="1993392" y="1828800"/>
            <a:ext cx="1170432" cy="502920"/>
          </a:xfrm>
          <a:prstGeom prst="roundRect">
            <a:avLst>
              <a:gd name="adj" fmla="val 10909"/>
            </a:avLst>
          </a:prstGeom>
          <a:solidFill>
            <a:srgbClr val="B42318"/>
          </a:solidFill>
          <a:ln/>
        </p:spPr>
      </p:sp>
      <p:sp>
        <p:nvSpPr>
          <p:cNvPr id="9" name="Text 7"/>
          <p:cNvSpPr/>
          <p:nvPr/>
        </p:nvSpPr>
        <p:spPr>
          <a:xfrm>
            <a:off x="1993392" y="1828800"/>
            <a:ext cx="1170432" cy="502920"/>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SNS／投稿</a:t>
            </a:r>
            <a:endParaRPr lang="en-US" sz="1150" dirty="0"/>
          </a:p>
        </p:txBody>
      </p:sp>
      <p:sp>
        <p:nvSpPr>
          <p:cNvPr id="10" name="Text 8"/>
          <p:cNvSpPr/>
          <p:nvPr/>
        </p:nvSpPr>
        <p:spPr>
          <a:xfrm>
            <a:off x="3145536" y="1828800"/>
            <a:ext cx="201168" cy="502920"/>
          </a:xfrm>
          <a:prstGeom prst="rect">
            <a:avLst/>
          </a:prstGeom>
          <a:noFill/>
          <a:ln/>
        </p:spPr>
        <p:txBody>
          <a:bodyPr wrap="square" lIns="0" tIns="0" rIns="0" bIns="0" rtlCol="0" anchor="ctr"/>
          <a:lstStyle/>
          <a:p>
            <a:pPr algn="ctr" indent="0" marL="0">
              <a:buNone/>
            </a:pPr>
            <a:r>
              <a:rPr lang="en-US" sz="1800" b="1" dirty="0">
                <a:solidFill>
                  <a:srgbClr val="5B6B78"/>
                </a:solidFill>
                <a:latin typeface="Meiryo" pitchFamily="34" charset="0"/>
                <a:ea typeface="Meiryo" pitchFamily="34" charset="-122"/>
                <a:cs typeface="Meiryo" pitchFamily="34" charset="-120"/>
              </a:rPr>
              <a:t>›</a:t>
            </a:r>
            <a:endParaRPr lang="en-US" sz="1800" dirty="0"/>
          </a:p>
        </p:txBody>
      </p:sp>
      <p:sp>
        <p:nvSpPr>
          <p:cNvPr id="11" name="Shape 9"/>
          <p:cNvSpPr/>
          <p:nvPr/>
        </p:nvSpPr>
        <p:spPr>
          <a:xfrm>
            <a:off x="3328416" y="1828800"/>
            <a:ext cx="1170432" cy="502920"/>
          </a:xfrm>
          <a:prstGeom prst="roundRect">
            <a:avLst>
              <a:gd name="adj" fmla="val 10909"/>
            </a:avLst>
          </a:prstGeom>
          <a:solidFill>
            <a:srgbClr val="B42318"/>
          </a:solidFill>
          <a:ln/>
        </p:spPr>
      </p:sp>
      <p:sp>
        <p:nvSpPr>
          <p:cNvPr id="12" name="Text 10"/>
          <p:cNvSpPr/>
          <p:nvPr/>
        </p:nvSpPr>
        <p:spPr>
          <a:xfrm>
            <a:off x="3328416" y="1828800"/>
            <a:ext cx="1170432" cy="502920"/>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チャット／DM</a:t>
            </a:r>
            <a:endParaRPr lang="en-US" sz="1150" dirty="0"/>
          </a:p>
        </p:txBody>
      </p:sp>
      <p:sp>
        <p:nvSpPr>
          <p:cNvPr id="13" name="Text 11"/>
          <p:cNvSpPr/>
          <p:nvPr/>
        </p:nvSpPr>
        <p:spPr>
          <a:xfrm>
            <a:off x="4480560" y="1828800"/>
            <a:ext cx="201168" cy="502920"/>
          </a:xfrm>
          <a:prstGeom prst="rect">
            <a:avLst/>
          </a:prstGeom>
          <a:noFill/>
          <a:ln/>
        </p:spPr>
        <p:txBody>
          <a:bodyPr wrap="square" lIns="0" tIns="0" rIns="0" bIns="0" rtlCol="0" anchor="ctr"/>
          <a:lstStyle/>
          <a:p>
            <a:pPr algn="ctr" indent="0" marL="0">
              <a:buNone/>
            </a:pPr>
            <a:r>
              <a:rPr lang="en-US" sz="1800" b="1" dirty="0">
                <a:solidFill>
                  <a:srgbClr val="5B6B78"/>
                </a:solidFill>
                <a:latin typeface="Meiryo" pitchFamily="34" charset="0"/>
                <a:ea typeface="Meiryo" pitchFamily="34" charset="-122"/>
                <a:cs typeface="Meiryo" pitchFamily="34" charset="-120"/>
              </a:rPr>
              <a:t>›</a:t>
            </a:r>
            <a:endParaRPr lang="en-US" sz="1800" dirty="0"/>
          </a:p>
        </p:txBody>
      </p:sp>
      <p:sp>
        <p:nvSpPr>
          <p:cNvPr id="14" name="Shape 12"/>
          <p:cNvSpPr/>
          <p:nvPr/>
        </p:nvSpPr>
        <p:spPr>
          <a:xfrm>
            <a:off x="4663440" y="1828800"/>
            <a:ext cx="1170432" cy="502920"/>
          </a:xfrm>
          <a:prstGeom prst="roundRect">
            <a:avLst>
              <a:gd name="adj" fmla="val 10909"/>
            </a:avLst>
          </a:prstGeom>
          <a:solidFill>
            <a:srgbClr val="B42318"/>
          </a:solidFill>
          <a:ln/>
        </p:spPr>
      </p:sp>
      <p:sp>
        <p:nvSpPr>
          <p:cNvPr id="15" name="Text 13"/>
          <p:cNvSpPr/>
          <p:nvPr/>
        </p:nvSpPr>
        <p:spPr>
          <a:xfrm>
            <a:off x="4663440" y="1828800"/>
            <a:ext cx="1170432" cy="502920"/>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飲み会／雑談</a:t>
            </a:r>
            <a:endParaRPr lang="en-US" sz="1150" dirty="0"/>
          </a:p>
        </p:txBody>
      </p:sp>
      <p:sp>
        <p:nvSpPr>
          <p:cNvPr id="16" name="Text 14"/>
          <p:cNvSpPr/>
          <p:nvPr/>
        </p:nvSpPr>
        <p:spPr>
          <a:xfrm>
            <a:off x="5815584" y="1828800"/>
            <a:ext cx="201168" cy="502920"/>
          </a:xfrm>
          <a:prstGeom prst="rect">
            <a:avLst/>
          </a:prstGeom>
          <a:noFill/>
          <a:ln/>
        </p:spPr>
        <p:txBody>
          <a:bodyPr wrap="square" lIns="0" tIns="0" rIns="0" bIns="0" rtlCol="0" anchor="ctr"/>
          <a:lstStyle/>
          <a:p>
            <a:pPr algn="ctr" indent="0" marL="0">
              <a:buNone/>
            </a:pPr>
            <a:r>
              <a:rPr lang="en-US" sz="1800" b="1" dirty="0">
                <a:solidFill>
                  <a:srgbClr val="5B6B78"/>
                </a:solidFill>
                <a:latin typeface="Meiryo" pitchFamily="34" charset="0"/>
                <a:ea typeface="Meiryo" pitchFamily="34" charset="-122"/>
                <a:cs typeface="Meiryo" pitchFamily="34" charset="-120"/>
              </a:rPr>
              <a:t>›</a:t>
            </a:r>
            <a:endParaRPr lang="en-US" sz="1800" dirty="0"/>
          </a:p>
        </p:txBody>
      </p:sp>
      <p:sp>
        <p:nvSpPr>
          <p:cNvPr id="17" name="Shape 15"/>
          <p:cNvSpPr/>
          <p:nvPr/>
        </p:nvSpPr>
        <p:spPr>
          <a:xfrm>
            <a:off x="5998464" y="1828800"/>
            <a:ext cx="1170432" cy="502920"/>
          </a:xfrm>
          <a:prstGeom prst="roundRect">
            <a:avLst>
              <a:gd name="adj" fmla="val 10909"/>
            </a:avLst>
          </a:prstGeom>
          <a:solidFill>
            <a:srgbClr val="B42318"/>
          </a:solidFill>
          <a:ln/>
        </p:spPr>
      </p:sp>
      <p:sp>
        <p:nvSpPr>
          <p:cNvPr id="18" name="Text 16"/>
          <p:cNvSpPr/>
          <p:nvPr/>
        </p:nvSpPr>
        <p:spPr>
          <a:xfrm>
            <a:off x="5998464" y="1828800"/>
            <a:ext cx="1170432" cy="502920"/>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生成AI入力</a:t>
            </a:r>
            <a:endParaRPr lang="en-US" sz="1150" dirty="0"/>
          </a:p>
        </p:txBody>
      </p:sp>
      <p:sp>
        <p:nvSpPr>
          <p:cNvPr id="19" name="Text 17"/>
          <p:cNvSpPr/>
          <p:nvPr/>
        </p:nvSpPr>
        <p:spPr>
          <a:xfrm>
            <a:off x="7150608" y="1828800"/>
            <a:ext cx="201168" cy="502920"/>
          </a:xfrm>
          <a:prstGeom prst="rect">
            <a:avLst/>
          </a:prstGeom>
          <a:noFill/>
          <a:ln/>
        </p:spPr>
        <p:txBody>
          <a:bodyPr wrap="square" lIns="0" tIns="0" rIns="0" bIns="0" rtlCol="0" anchor="ctr"/>
          <a:lstStyle/>
          <a:p>
            <a:pPr algn="ctr" indent="0" marL="0">
              <a:buNone/>
            </a:pPr>
            <a:r>
              <a:rPr lang="en-US" sz="1800" b="1" dirty="0">
                <a:solidFill>
                  <a:srgbClr val="5B6B78"/>
                </a:solidFill>
                <a:latin typeface="Meiryo" pitchFamily="34" charset="0"/>
                <a:ea typeface="Meiryo" pitchFamily="34" charset="-122"/>
                <a:cs typeface="Meiryo" pitchFamily="34" charset="-120"/>
              </a:rPr>
              <a:t>›</a:t>
            </a:r>
            <a:endParaRPr lang="en-US" sz="1800" dirty="0"/>
          </a:p>
        </p:txBody>
      </p:sp>
      <p:sp>
        <p:nvSpPr>
          <p:cNvPr id="20" name="Shape 18"/>
          <p:cNvSpPr/>
          <p:nvPr/>
        </p:nvSpPr>
        <p:spPr>
          <a:xfrm>
            <a:off x="7333488" y="1828800"/>
            <a:ext cx="1170432" cy="502920"/>
          </a:xfrm>
          <a:prstGeom prst="roundRect">
            <a:avLst>
              <a:gd name="adj" fmla="val 10909"/>
            </a:avLst>
          </a:prstGeom>
          <a:solidFill>
            <a:srgbClr val="B42318"/>
          </a:solidFill>
          <a:ln/>
        </p:spPr>
      </p:sp>
      <p:sp>
        <p:nvSpPr>
          <p:cNvPr id="21" name="Text 19"/>
          <p:cNvSpPr/>
          <p:nvPr/>
        </p:nvSpPr>
        <p:spPr>
          <a:xfrm>
            <a:off x="7333488" y="1828800"/>
            <a:ext cx="1170432" cy="502920"/>
          </a:xfrm>
          <a:prstGeom prst="rect">
            <a:avLst/>
          </a:prstGeom>
          <a:noFill/>
          <a:ln/>
        </p:spPr>
        <p:txBody>
          <a:bodyPr wrap="square" lIns="0" tIns="0" rIns="0" bIns="0" rtlCol="0" anchor="ctr"/>
          <a:lstStyle/>
          <a:p>
            <a:pPr algn="ctr" indent="0" marL="0">
              <a:buNone/>
            </a:pPr>
            <a:r>
              <a:rPr lang="en-US" sz="1150" b="1" dirty="0">
                <a:solidFill>
                  <a:srgbClr val="FFFFFF"/>
                </a:solidFill>
                <a:latin typeface="Meiryo" pitchFamily="34" charset="0"/>
                <a:ea typeface="Meiryo" pitchFamily="34" charset="-122"/>
                <a:cs typeface="Meiryo" pitchFamily="34" charset="-120"/>
              </a:rPr>
              <a:t>拡散・特定</a:t>
            </a:r>
            <a:endParaRPr lang="en-US" sz="1150" dirty="0"/>
          </a:p>
        </p:txBody>
      </p:sp>
      <p:sp>
        <p:nvSpPr>
          <p:cNvPr id="22" name="Text 20"/>
          <p:cNvSpPr/>
          <p:nvPr/>
        </p:nvSpPr>
        <p:spPr>
          <a:xfrm>
            <a:off x="658368" y="2395728"/>
            <a:ext cx="7863840" cy="292608"/>
          </a:xfrm>
          <a:prstGeom prst="rect">
            <a:avLst/>
          </a:prstGeom>
          <a:noFill/>
          <a:ln/>
        </p:spPr>
        <p:txBody>
          <a:bodyPr wrap="square" lIns="0" tIns="0" rIns="0" bIns="0" rtlCol="0" anchor="ctr"/>
          <a:lstStyle/>
          <a:p>
            <a:pPr indent="0" marL="0">
              <a:buNone/>
            </a:pPr>
            <a:r>
              <a:rPr lang="en-US" sz="1200" i="1" dirty="0">
                <a:solidFill>
                  <a:srgbClr val="16314F"/>
                </a:solidFill>
                <a:latin typeface="Meiryo" pitchFamily="34" charset="0"/>
                <a:ea typeface="Meiryo" pitchFamily="34" charset="-122"/>
                <a:cs typeface="Meiryo" pitchFamily="34" charset="-120"/>
              </a:rPr>
              <a:t>一度発信すると、削除しても拡散・記録され、関係者なら会社名を出さなくても特定され得る。</a:t>
            </a:r>
            <a:endParaRPr lang="en-US" sz="1200" dirty="0"/>
          </a:p>
        </p:txBody>
      </p:sp>
      <p:sp>
        <p:nvSpPr>
          <p:cNvPr id="23" name="Shape 21"/>
          <p:cNvSpPr/>
          <p:nvPr/>
        </p:nvSpPr>
        <p:spPr>
          <a:xfrm>
            <a:off x="457200" y="2907792"/>
            <a:ext cx="4160520" cy="1664208"/>
          </a:xfrm>
          <a:prstGeom prst="roundRect">
            <a:avLst>
              <a:gd name="adj" fmla="val 3846"/>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4" name="Text 22"/>
          <p:cNvSpPr/>
          <p:nvPr/>
        </p:nvSpPr>
        <p:spPr>
          <a:xfrm>
            <a:off x="658368" y="3017520"/>
            <a:ext cx="3657600" cy="274320"/>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やってはいけない</a:t>
            </a:r>
            <a:endParaRPr lang="en-US" sz="1300" dirty="0"/>
          </a:p>
        </p:txBody>
      </p:sp>
      <p:sp>
        <p:nvSpPr>
          <p:cNvPr id="25" name="Text 23"/>
          <p:cNvSpPr/>
          <p:nvPr/>
        </p:nvSpPr>
        <p:spPr>
          <a:xfrm>
            <a:off x="658368" y="3328416"/>
            <a:ext cx="3703320" cy="1188720"/>
          </a:xfrm>
          <a:prstGeom prst="rect">
            <a:avLst/>
          </a:prstGeom>
          <a:noFill/>
          <a:ln/>
        </p:spPr>
        <p:txBody>
          <a:bodyPr wrap="square" rtlCol="0" anchor="t"/>
          <a:lstStyle/>
          <a:p>
            <a:pPr marL="177800" indent="-177800">
              <a:lnSpc>
                <a:spcPct val="100000"/>
              </a:lnSpc>
              <a:spcAft>
                <a:spcPts val="500"/>
              </a:spcAft>
              <a:buSzPct val="100000"/>
              <a:buChar char="•"/>
            </a:pPr>
            <a:r>
              <a:rPr lang="en-US" sz="1250" dirty="0">
                <a:solidFill>
                  <a:srgbClr val="B42318"/>
                </a:solidFill>
                <a:latin typeface="Meiryo" pitchFamily="34" charset="0"/>
                <a:ea typeface="Meiryo" pitchFamily="34" charset="-122"/>
                <a:cs typeface="Meiryo" pitchFamily="34" charset="-120"/>
              </a:rPr>
              <a:t>未公表情報をSNS・チャット・掲示板に書く</a:t>
            </a:r>
            <a:endParaRPr lang="en-US" sz="1250" dirty="0"/>
          </a:p>
          <a:p>
            <a:pPr marL="177800" indent="-177800">
              <a:lnSpc>
                <a:spcPct val="100000"/>
              </a:lnSpc>
              <a:spcAft>
                <a:spcPts val="500"/>
              </a:spcAft>
              <a:buSzPct val="100000"/>
              <a:buChar char="•"/>
            </a:pPr>
            <a:r>
              <a:rPr lang="en-US" sz="1250" dirty="0">
                <a:solidFill>
                  <a:srgbClr val="B42318"/>
                </a:solidFill>
                <a:latin typeface="Meiryo" pitchFamily="34" charset="0"/>
                <a:ea typeface="Meiryo" pitchFamily="34" charset="-122"/>
                <a:cs typeface="Meiryo" pitchFamily="34" charset="-120"/>
              </a:rPr>
              <a:t>投資コミュニティで会社名をぼかして匂わせる</a:t>
            </a:r>
            <a:endParaRPr lang="en-US" sz="1250" dirty="0"/>
          </a:p>
          <a:p>
            <a:pPr marL="177800" indent="-177800">
              <a:lnSpc>
                <a:spcPct val="100000"/>
              </a:lnSpc>
              <a:spcAft>
                <a:spcPts val="500"/>
              </a:spcAft>
              <a:buSzPct val="100000"/>
              <a:buChar char="•"/>
            </a:pPr>
            <a:r>
              <a:rPr lang="en-US" sz="1250" dirty="0">
                <a:solidFill>
                  <a:srgbClr val="B42318"/>
                </a:solidFill>
                <a:latin typeface="Meiryo" pitchFamily="34" charset="0"/>
                <a:ea typeface="Meiryo" pitchFamily="34" charset="-122"/>
                <a:cs typeface="Meiryo" pitchFamily="34" charset="-120"/>
              </a:rPr>
              <a:t>対象会社名・価格・公表予定日を外部AIに入力する</a:t>
            </a:r>
            <a:endParaRPr lang="en-US" sz="1250" dirty="0"/>
          </a:p>
        </p:txBody>
      </p:sp>
      <p:sp>
        <p:nvSpPr>
          <p:cNvPr id="26" name="Shape 24"/>
          <p:cNvSpPr/>
          <p:nvPr/>
        </p:nvSpPr>
        <p:spPr>
          <a:xfrm>
            <a:off x="4800600" y="2907792"/>
            <a:ext cx="3886200" cy="1664208"/>
          </a:xfrm>
          <a:prstGeom prst="roundRect">
            <a:avLst>
              <a:gd name="adj" fmla="val 3846"/>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7" name="Text 25"/>
          <p:cNvSpPr/>
          <p:nvPr/>
        </p:nvSpPr>
        <p:spPr>
          <a:xfrm>
            <a:off x="5001768" y="3017520"/>
            <a:ext cx="3474720" cy="274320"/>
          </a:xfrm>
          <a:prstGeom prst="rect">
            <a:avLst/>
          </a:prstGeom>
          <a:noFill/>
          <a:ln/>
        </p:spPr>
        <p:txBody>
          <a:bodyPr wrap="square" lIns="0" tIns="0" rIns="0" bIns="0" rtlCol="0" anchor="ctr"/>
          <a:lstStyle/>
          <a:p>
            <a:pPr indent="0" marL="0">
              <a:buNone/>
            </a:pPr>
            <a:r>
              <a:rPr lang="en-US" sz="1300" b="1" dirty="0">
                <a:solidFill>
                  <a:srgbClr val="2F6B4F"/>
                </a:solidFill>
                <a:latin typeface="Meiryo" pitchFamily="34" charset="0"/>
                <a:ea typeface="Meiryo" pitchFamily="34" charset="-122"/>
                <a:cs typeface="Meiryo" pitchFamily="34" charset="-120"/>
              </a:rPr>
              <a:t>望ましい行動</a:t>
            </a:r>
            <a:endParaRPr lang="en-US" sz="1300" dirty="0"/>
          </a:p>
        </p:txBody>
      </p:sp>
      <p:sp>
        <p:nvSpPr>
          <p:cNvPr id="28" name="Text 26"/>
          <p:cNvSpPr/>
          <p:nvPr/>
        </p:nvSpPr>
        <p:spPr>
          <a:xfrm>
            <a:off x="5001768" y="3328416"/>
            <a:ext cx="3474720" cy="1188720"/>
          </a:xfrm>
          <a:prstGeom prst="rect">
            <a:avLst/>
          </a:prstGeom>
          <a:noFill/>
          <a:ln/>
        </p:spPr>
        <p:txBody>
          <a:bodyPr wrap="square" rtlCol="0" anchor="t"/>
          <a:lstStyle/>
          <a:p>
            <a:pPr marL="177800" indent="-177800">
              <a:lnSpc>
                <a:spcPct val="100000"/>
              </a:lnSpc>
              <a:spcAft>
                <a:spcPts val="500"/>
              </a:spcAft>
              <a:buSzPct val="100000"/>
              <a:buChar char="•"/>
            </a:pPr>
            <a:r>
              <a:rPr lang="en-US" sz="1250" dirty="0">
                <a:solidFill>
                  <a:srgbClr val="2F6B4F"/>
                </a:solidFill>
                <a:latin typeface="Meiryo" pitchFamily="34" charset="0"/>
                <a:ea typeface="Meiryo" pitchFamily="34" charset="-122"/>
                <a:cs typeface="Meiryo" pitchFamily="34" charset="-120"/>
              </a:rPr>
              <a:t>私的な発信でも未公表情報には触れない</a:t>
            </a:r>
            <a:endParaRPr lang="en-US" sz="1250" dirty="0"/>
          </a:p>
          <a:p>
            <a:pPr marL="177800" indent="-177800">
              <a:lnSpc>
                <a:spcPct val="100000"/>
              </a:lnSpc>
              <a:spcAft>
                <a:spcPts val="500"/>
              </a:spcAft>
              <a:buSzPct val="100000"/>
              <a:buChar char="•"/>
            </a:pPr>
            <a:r>
              <a:rPr lang="en-US" sz="1250" dirty="0">
                <a:solidFill>
                  <a:srgbClr val="2F6B4F"/>
                </a:solidFill>
                <a:latin typeface="Meiryo" pitchFamily="34" charset="0"/>
                <a:ea typeface="Meiryo" pitchFamily="34" charset="-122"/>
                <a:cs typeface="Meiryo" pitchFamily="34" charset="-120"/>
              </a:rPr>
              <a:t>個別案件で外部AIを使うなら匿名化・マスキングと自社承認環境＋人の確認を前提に</a:t>
            </a:r>
            <a:endParaRPr lang="en-US" sz="1250" dirty="0"/>
          </a:p>
          <a:p>
            <a:pPr marL="177800" indent="-177800">
              <a:lnSpc>
                <a:spcPct val="100000"/>
              </a:lnSpc>
              <a:spcAft>
                <a:spcPts val="500"/>
              </a:spcAft>
              <a:buSzPct val="100000"/>
              <a:buChar char="•"/>
            </a:pPr>
            <a:r>
              <a:rPr lang="en-US" sz="1250" dirty="0">
                <a:solidFill>
                  <a:srgbClr val="2F6B4F"/>
                </a:solidFill>
                <a:latin typeface="Meiryo" pitchFamily="34" charset="0"/>
                <a:ea typeface="Meiryo" pitchFamily="34" charset="-122"/>
                <a:cs typeface="Meiryo" pitchFamily="34" charset="-120"/>
              </a:rPr>
              <a:t>迷ったら投稿・入力の前に相談</a:t>
            </a:r>
            <a:endParaRPr lang="en-US" sz="1250" dirty="0"/>
          </a:p>
        </p:txBody>
      </p:sp>
      <p:sp>
        <p:nvSpPr>
          <p:cNvPr id="29" name="Text 27"/>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30" name="Text 28"/>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31" name="Text 29"/>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売買管理</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役職員の自社株売買管理（社内ルール）</a:t>
            </a:r>
            <a:endParaRPr lang="en-US" sz="2600" dirty="0"/>
          </a:p>
        </p:txBody>
      </p:sp>
      <p:sp>
        <p:nvSpPr>
          <p:cNvPr id="4" name="Shape 2"/>
          <p:cNvSpPr/>
          <p:nvPr/>
        </p:nvSpPr>
        <p:spPr>
          <a:xfrm>
            <a:off x="457200" y="1371600"/>
            <a:ext cx="8229600" cy="1325880"/>
          </a:xfrm>
          <a:prstGeom prst="roundRect">
            <a:avLst>
              <a:gd name="adj" fmla="val 4828"/>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99616"/>
            <a:ext cx="7863840" cy="1097280"/>
          </a:xfrm>
          <a:prstGeom prst="rect">
            <a:avLst/>
          </a:prstGeom>
          <a:noFill/>
          <a:ln/>
        </p:spPr>
        <p:txBody>
          <a:bodyPr wrap="square" rtlCol="0" anchor="t"/>
          <a:lstStyle/>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上場会社・上場会社グループでは、役職員の自社株売買について事前届出・事前承認・売買禁止期間が定められていることが多い</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売買予定がある場合は、社内の売買管理規程・承認フローを必ず確認する</a:t>
            </a:r>
            <a:endParaRPr lang="en-US" sz="1350" dirty="0"/>
          </a:p>
        </p:txBody>
      </p:sp>
      <p:sp>
        <p:nvSpPr>
          <p:cNvPr id="6" name="Shape 4"/>
          <p:cNvSpPr/>
          <p:nvPr/>
        </p:nvSpPr>
        <p:spPr>
          <a:xfrm>
            <a:off x="457200" y="2926080"/>
            <a:ext cx="1517904" cy="914400"/>
          </a:xfrm>
          <a:prstGeom prst="roundRect">
            <a:avLst>
              <a:gd name="adj" fmla="val 7000"/>
            </a:avLst>
          </a:prstGeom>
          <a:solidFill>
            <a:srgbClr val="EEF2F6"/>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7" name="Shape 5"/>
          <p:cNvSpPr/>
          <p:nvPr/>
        </p:nvSpPr>
        <p:spPr>
          <a:xfrm>
            <a:off x="1014984" y="3054096"/>
            <a:ext cx="402336" cy="402336"/>
          </a:xfrm>
          <a:prstGeom prst="ellipse">
            <a:avLst/>
          </a:prstGeom>
          <a:solidFill>
            <a:srgbClr val="16314F"/>
          </a:solidFill>
          <a:ln/>
        </p:spPr>
      </p:sp>
      <p:sp>
        <p:nvSpPr>
          <p:cNvPr id="8" name="Text 6"/>
          <p:cNvSpPr/>
          <p:nvPr/>
        </p:nvSpPr>
        <p:spPr>
          <a:xfrm>
            <a:off x="1014984" y="3054096"/>
            <a:ext cx="402336" cy="402336"/>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1</a:t>
            </a:r>
            <a:endParaRPr lang="en-US" sz="900" dirty="0"/>
          </a:p>
        </p:txBody>
      </p:sp>
      <p:sp>
        <p:nvSpPr>
          <p:cNvPr id="9" name="Text 7"/>
          <p:cNvSpPr/>
          <p:nvPr/>
        </p:nvSpPr>
        <p:spPr>
          <a:xfrm>
            <a:off x="512064" y="3456432"/>
            <a:ext cx="1408176" cy="365760"/>
          </a:xfrm>
          <a:prstGeom prst="rect">
            <a:avLst/>
          </a:prstGeom>
          <a:noFill/>
          <a:ln/>
        </p:spPr>
        <p:txBody>
          <a:bodyPr wrap="square" lIns="0" tIns="0" rIns="0" bIns="0" rtlCol="0" anchor="t"/>
          <a:lstStyle/>
          <a:p>
            <a:pPr algn="ctr" indent="0" marL="0">
              <a:lnSpc>
                <a:spcPct val="95000"/>
              </a:lnSpc>
              <a:buNone/>
            </a:pPr>
            <a:r>
              <a:rPr lang="en-US" sz="1100" b="1" dirty="0">
                <a:solidFill>
                  <a:srgbClr val="16314F"/>
                </a:solidFill>
                <a:latin typeface="Meiryo" pitchFamily="34" charset="0"/>
                <a:ea typeface="Meiryo" pitchFamily="34" charset="-122"/>
                <a:cs typeface="Meiryo" pitchFamily="34" charset="-120"/>
              </a:rPr>
              <a:t>売買を検討</a:t>
            </a:r>
            <a:endParaRPr lang="en-US" sz="1100" dirty="0"/>
          </a:p>
        </p:txBody>
      </p:sp>
      <p:sp>
        <p:nvSpPr>
          <p:cNvPr id="10" name="Text 8"/>
          <p:cNvSpPr/>
          <p:nvPr/>
        </p:nvSpPr>
        <p:spPr>
          <a:xfrm>
            <a:off x="1956816" y="2926080"/>
            <a:ext cx="201168" cy="914400"/>
          </a:xfrm>
          <a:prstGeom prst="rect">
            <a:avLst/>
          </a:prstGeom>
          <a:noFill/>
          <a:ln/>
        </p:spPr>
        <p:txBody>
          <a:bodyPr wrap="square" lIns="0" tIns="0" rIns="0" bIns="0" rtlCol="0" anchor="ctr"/>
          <a:lstStyle/>
          <a:p>
            <a:pPr algn="ctr" indent="0" marL="0">
              <a:buNone/>
            </a:pPr>
            <a:r>
              <a:rPr lang="en-US" sz="1800" b="1" dirty="0">
                <a:solidFill>
                  <a:srgbClr val="5B6B78"/>
                </a:solidFill>
              </a:rPr>
              <a:t>›</a:t>
            </a:r>
            <a:endParaRPr lang="en-US" sz="1800" dirty="0"/>
          </a:p>
        </p:txBody>
      </p:sp>
      <p:sp>
        <p:nvSpPr>
          <p:cNvPr id="11" name="Shape 9"/>
          <p:cNvSpPr/>
          <p:nvPr/>
        </p:nvSpPr>
        <p:spPr>
          <a:xfrm>
            <a:off x="2139696" y="2926080"/>
            <a:ext cx="1517904" cy="914400"/>
          </a:xfrm>
          <a:prstGeom prst="roundRect">
            <a:avLst>
              <a:gd name="adj" fmla="val 7000"/>
            </a:avLst>
          </a:prstGeom>
          <a:solidFill>
            <a:srgbClr val="EEF2F6"/>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2" name="Shape 10"/>
          <p:cNvSpPr/>
          <p:nvPr/>
        </p:nvSpPr>
        <p:spPr>
          <a:xfrm>
            <a:off x="2697480" y="3054096"/>
            <a:ext cx="402336" cy="402336"/>
          </a:xfrm>
          <a:prstGeom prst="ellipse">
            <a:avLst/>
          </a:prstGeom>
          <a:solidFill>
            <a:srgbClr val="16314F"/>
          </a:solidFill>
          <a:ln/>
        </p:spPr>
      </p:sp>
      <p:sp>
        <p:nvSpPr>
          <p:cNvPr id="13" name="Text 11"/>
          <p:cNvSpPr/>
          <p:nvPr/>
        </p:nvSpPr>
        <p:spPr>
          <a:xfrm>
            <a:off x="2697480" y="3054096"/>
            <a:ext cx="402336" cy="402336"/>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2</a:t>
            </a:r>
            <a:endParaRPr lang="en-US" sz="900" dirty="0"/>
          </a:p>
        </p:txBody>
      </p:sp>
      <p:sp>
        <p:nvSpPr>
          <p:cNvPr id="14" name="Text 12"/>
          <p:cNvSpPr/>
          <p:nvPr/>
        </p:nvSpPr>
        <p:spPr>
          <a:xfrm>
            <a:off x="2194560" y="3456432"/>
            <a:ext cx="1408176" cy="365760"/>
          </a:xfrm>
          <a:prstGeom prst="rect">
            <a:avLst/>
          </a:prstGeom>
          <a:noFill/>
          <a:ln/>
        </p:spPr>
        <p:txBody>
          <a:bodyPr wrap="square" lIns="0" tIns="0" rIns="0" bIns="0" rtlCol="0" anchor="t"/>
          <a:lstStyle/>
          <a:p>
            <a:pPr algn="ctr" indent="0" marL="0">
              <a:lnSpc>
                <a:spcPct val="95000"/>
              </a:lnSpc>
              <a:buNone/>
            </a:pPr>
            <a:r>
              <a:rPr lang="en-US" sz="1100" b="1" dirty="0">
                <a:solidFill>
                  <a:srgbClr val="16314F"/>
                </a:solidFill>
                <a:latin typeface="Meiryo" pitchFamily="34" charset="0"/>
                <a:ea typeface="Meiryo" pitchFamily="34" charset="-122"/>
                <a:cs typeface="Meiryo" pitchFamily="34" charset="-120"/>
              </a:rPr>
              <a:t>未公表の重要情報の有無を確認</a:t>
            </a:r>
            <a:endParaRPr lang="en-US" sz="1100" dirty="0"/>
          </a:p>
        </p:txBody>
      </p:sp>
      <p:sp>
        <p:nvSpPr>
          <p:cNvPr id="15" name="Text 13"/>
          <p:cNvSpPr/>
          <p:nvPr/>
        </p:nvSpPr>
        <p:spPr>
          <a:xfrm>
            <a:off x="3639312" y="2926080"/>
            <a:ext cx="201168" cy="914400"/>
          </a:xfrm>
          <a:prstGeom prst="rect">
            <a:avLst/>
          </a:prstGeom>
          <a:noFill/>
          <a:ln/>
        </p:spPr>
        <p:txBody>
          <a:bodyPr wrap="square" lIns="0" tIns="0" rIns="0" bIns="0" rtlCol="0" anchor="ctr"/>
          <a:lstStyle/>
          <a:p>
            <a:pPr algn="ctr" indent="0" marL="0">
              <a:buNone/>
            </a:pPr>
            <a:r>
              <a:rPr lang="en-US" sz="1800" b="1" dirty="0">
                <a:solidFill>
                  <a:srgbClr val="5B6B78"/>
                </a:solidFill>
              </a:rPr>
              <a:t>›</a:t>
            </a:r>
            <a:endParaRPr lang="en-US" sz="1800" dirty="0"/>
          </a:p>
        </p:txBody>
      </p:sp>
      <p:sp>
        <p:nvSpPr>
          <p:cNvPr id="16" name="Shape 14"/>
          <p:cNvSpPr/>
          <p:nvPr/>
        </p:nvSpPr>
        <p:spPr>
          <a:xfrm>
            <a:off x="3822192" y="2926080"/>
            <a:ext cx="1517904" cy="914400"/>
          </a:xfrm>
          <a:prstGeom prst="roundRect">
            <a:avLst>
              <a:gd name="adj" fmla="val 7000"/>
            </a:avLst>
          </a:prstGeom>
          <a:solidFill>
            <a:srgbClr val="EEF2F6"/>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7" name="Shape 15"/>
          <p:cNvSpPr/>
          <p:nvPr/>
        </p:nvSpPr>
        <p:spPr>
          <a:xfrm>
            <a:off x="4379976" y="3054096"/>
            <a:ext cx="402336" cy="402336"/>
          </a:xfrm>
          <a:prstGeom prst="ellipse">
            <a:avLst/>
          </a:prstGeom>
          <a:solidFill>
            <a:srgbClr val="16314F"/>
          </a:solidFill>
          <a:ln/>
        </p:spPr>
      </p:sp>
      <p:sp>
        <p:nvSpPr>
          <p:cNvPr id="18" name="Text 16"/>
          <p:cNvSpPr/>
          <p:nvPr/>
        </p:nvSpPr>
        <p:spPr>
          <a:xfrm>
            <a:off x="4379976" y="3054096"/>
            <a:ext cx="402336" cy="402336"/>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3</a:t>
            </a:r>
            <a:endParaRPr lang="en-US" sz="900" dirty="0"/>
          </a:p>
        </p:txBody>
      </p:sp>
      <p:sp>
        <p:nvSpPr>
          <p:cNvPr id="19" name="Text 17"/>
          <p:cNvSpPr/>
          <p:nvPr/>
        </p:nvSpPr>
        <p:spPr>
          <a:xfrm>
            <a:off x="3877056" y="3456432"/>
            <a:ext cx="1408176" cy="365760"/>
          </a:xfrm>
          <a:prstGeom prst="rect">
            <a:avLst/>
          </a:prstGeom>
          <a:noFill/>
          <a:ln/>
        </p:spPr>
        <p:txBody>
          <a:bodyPr wrap="square" lIns="0" tIns="0" rIns="0" bIns="0" rtlCol="0" anchor="t"/>
          <a:lstStyle/>
          <a:p>
            <a:pPr algn="ctr" indent="0" marL="0">
              <a:lnSpc>
                <a:spcPct val="95000"/>
              </a:lnSpc>
              <a:buNone/>
            </a:pPr>
            <a:r>
              <a:rPr lang="en-US" sz="1100" b="1" dirty="0">
                <a:solidFill>
                  <a:srgbClr val="16314F"/>
                </a:solidFill>
                <a:latin typeface="Meiryo" pitchFamily="34" charset="0"/>
                <a:ea typeface="Meiryo" pitchFamily="34" charset="-122"/>
                <a:cs typeface="Meiryo" pitchFamily="34" charset="-120"/>
              </a:rPr>
              <a:t>事前届出・承認の要否を確認</a:t>
            </a:r>
            <a:endParaRPr lang="en-US" sz="1100" dirty="0"/>
          </a:p>
        </p:txBody>
      </p:sp>
      <p:sp>
        <p:nvSpPr>
          <p:cNvPr id="20" name="Text 18"/>
          <p:cNvSpPr/>
          <p:nvPr/>
        </p:nvSpPr>
        <p:spPr>
          <a:xfrm>
            <a:off x="5321808" y="2926080"/>
            <a:ext cx="201168" cy="914400"/>
          </a:xfrm>
          <a:prstGeom prst="rect">
            <a:avLst/>
          </a:prstGeom>
          <a:noFill/>
          <a:ln/>
        </p:spPr>
        <p:txBody>
          <a:bodyPr wrap="square" lIns="0" tIns="0" rIns="0" bIns="0" rtlCol="0" anchor="ctr"/>
          <a:lstStyle/>
          <a:p>
            <a:pPr algn="ctr" indent="0" marL="0">
              <a:buNone/>
            </a:pPr>
            <a:r>
              <a:rPr lang="en-US" sz="1800" b="1" dirty="0">
                <a:solidFill>
                  <a:srgbClr val="5B6B78"/>
                </a:solidFill>
              </a:rPr>
              <a:t>›</a:t>
            </a:r>
            <a:endParaRPr lang="en-US" sz="1800" dirty="0"/>
          </a:p>
        </p:txBody>
      </p:sp>
      <p:sp>
        <p:nvSpPr>
          <p:cNvPr id="21" name="Shape 19"/>
          <p:cNvSpPr/>
          <p:nvPr/>
        </p:nvSpPr>
        <p:spPr>
          <a:xfrm>
            <a:off x="5504688" y="2926080"/>
            <a:ext cx="1517904" cy="914400"/>
          </a:xfrm>
          <a:prstGeom prst="roundRect">
            <a:avLst>
              <a:gd name="adj" fmla="val 7000"/>
            </a:avLst>
          </a:prstGeom>
          <a:solidFill>
            <a:srgbClr val="EEF2F6"/>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2" name="Shape 20"/>
          <p:cNvSpPr/>
          <p:nvPr/>
        </p:nvSpPr>
        <p:spPr>
          <a:xfrm>
            <a:off x="6062472" y="3054096"/>
            <a:ext cx="402336" cy="402336"/>
          </a:xfrm>
          <a:prstGeom prst="ellipse">
            <a:avLst/>
          </a:prstGeom>
          <a:solidFill>
            <a:srgbClr val="16314F"/>
          </a:solidFill>
          <a:ln/>
        </p:spPr>
      </p:sp>
      <p:sp>
        <p:nvSpPr>
          <p:cNvPr id="23" name="Text 21"/>
          <p:cNvSpPr/>
          <p:nvPr/>
        </p:nvSpPr>
        <p:spPr>
          <a:xfrm>
            <a:off x="6062472" y="3054096"/>
            <a:ext cx="402336" cy="402336"/>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4</a:t>
            </a:r>
            <a:endParaRPr lang="en-US" sz="900" dirty="0"/>
          </a:p>
        </p:txBody>
      </p:sp>
      <p:sp>
        <p:nvSpPr>
          <p:cNvPr id="24" name="Text 22"/>
          <p:cNvSpPr/>
          <p:nvPr/>
        </p:nvSpPr>
        <p:spPr>
          <a:xfrm>
            <a:off x="5559552" y="3456432"/>
            <a:ext cx="1408176" cy="365760"/>
          </a:xfrm>
          <a:prstGeom prst="rect">
            <a:avLst/>
          </a:prstGeom>
          <a:noFill/>
          <a:ln/>
        </p:spPr>
        <p:txBody>
          <a:bodyPr wrap="square" lIns="0" tIns="0" rIns="0" bIns="0" rtlCol="0" anchor="t"/>
          <a:lstStyle/>
          <a:p>
            <a:pPr algn="ctr" indent="0" marL="0">
              <a:lnSpc>
                <a:spcPct val="95000"/>
              </a:lnSpc>
              <a:buNone/>
            </a:pPr>
            <a:r>
              <a:rPr lang="en-US" sz="1100" b="1" dirty="0">
                <a:solidFill>
                  <a:srgbClr val="16314F"/>
                </a:solidFill>
                <a:latin typeface="Meiryo" pitchFamily="34" charset="0"/>
                <a:ea typeface="Meiryo" pitchFamily="34" charset="-122"/>
                <a:cs typeface="Meiryo" pitchFamily="34" charset="-120"/>
              </a:rPr>
              <a:t>承認・記録のうえ実行</a:t>
            </a:r>
            <a:endParaRPr lang="en-US" sz="1100" dirty="0"/>
          </a:p>
        </p:txBody>
      </p:sp>
      <p:sp>
        <p:nvSpPr>
          <p:cNvPr id="25" name="Text 23"/>
          <p:cNvSpPr/>
          <p:nvPr/>
        </p:nvSpPr>
        <p:spPr>
          <a:xfrm>
            <a:off x="7004304" y="2926080"/>
            <a:ext cx="201168" cy="914400"/>
          </a:xfrm>
          <a:prstGeom prst="rect">
            <a:avLst/>
          </a:prstGeom>
          <a:noFill/>
          <a:ln/>
        </p:spPr>
        <p:txBody>
          <a:bodyPr wrap="square" lIns="0" tIns="0" rIns="0" bIns="0" rtlCol="0" anchor="ctr"/>
          <a:lstStyle/>
          <a:p>
            <a:pPr algn="ctr" indent="0" marL="0">
              <a:buNone/>
            </a:pPr>
            <a:r>
              <a:rPr lang="en-US" sz="1800" b="1" dirty="0">
                <a:solidFill>
                  <a:srgbClr val="5B6B78"/>
                </a:solidFill>
              </a:rPr>
              <a:t>›</a:t>
            </a:r>
            <a:endParaRPr lang="en-US" sz="1800" dirty="0"/>
          </a:p>
        </p:txBody>
      </p:sp>
      <p:sp>
        <p:nvSpPr>
          <p:cNvPr id="26" name="Shape 24"/>
          <p:cNvSpPr/>
          <p:nvPr/>
        </p:nvSpPr>
        <p:spPr>
          <a:xfrm>
            <a:off x="7187184" y="2926080"/>
            <a:ext cx="1517904" cy="914400"/>
          </a:xfrm>
          <a:prstGeom prst="roundRect">
            <a:avLst>
              <a:gd name="adj" fmla="val 7000"/>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7" name="Shape 25"/>
          <p:cNvSpPr/>
          <p:nvPr/>
        </p:nvSpPr>
        <p:spPr>
          <a:xfrm>
            <a:off x="7744968" y="3054096"/>
            <a:ext cx="402336" cy="402336"/>
          </a:xfrm>
          <a:prstGeom prst="ellipse">
            <a:avLst/>
          </a:prstGeom>
          <a:solidFill>
            <a:srgbClr val="2F6B4F"/>
          </a:solidFill>
          <a:ln/>
        </p:spPr>
      </p:sp>
      <p:sp>
        <p:nvSpPr>
          <p:cNvPr id="28" name="Text 26"/>
          <p:cNvSpPr/>
          <p:nvPr/>
        </p:nvSpPr>
        <p:spPr>
          <a:xfrm>
            <a:off x="7744968" y="3054096"/>
            <a:ext cx="402336" cy="402336"/>
          </a:xfrm>
          <a:prstGeom prst="rect">
            <a:avLst/>
          </a:prstGeom>
          <a:noFill/>
          <a:ln/>
        </p:spPr>
        <p:txBody>
          <a:bodyPr wrap="square" lIns="0" tIns="0" rIns="0" bIns="0" rtlCol="0" anchor="ctr"/>
          <a:lstStyle/>
          <a:p>
            <a:pPr algn="ctr" indent="0" marL="0">
              <a:buNone/>
            </a:pPr>
            <a:r>
              <a:rPr lang="en-US" sz="900" b="1" dirty="0">
                <a:solidFill>
                  <a:srgbClr val="FFFFFF"/>
                </a:solidFill>
                <a:latin typeface="Meiryo" pitchFamily="34" charset="0"/>
                <a:ea typeface="Meiryo" pitchFamily="34" charset="-122"/>
                <a:cs typeface="Meiryo" pitchFamily="34" charset="-120"/>
              </a:rPr>
              <a:t>5</a:t>
            </a:r>
            <a:endParaRPr lang="en-US" sz="900" dirty="0"/>
          </a:p>
        </p:txBody>
      </p:sp>
      <p:sp>
        <p:nvSpPr>
          <p:cNvPr id="29" name="Text 27"/>
          <p:cNvSpPr/>
          <p:nvPr/>
        </p:nvSpPr>
        <p:spPr>
          <a:xfrm>
            <a:off x="7242048" y="3456432"/>
            <a:ext cx="1408176" cy="365760"/>
          </a:xfrm>
          <a:prstGeom prst="rect">
            <a:avLst/>
          </a:prstGeom>
          <a:noFill/>
          <a:ln/>
        </p:spPr>
        <p:txBody>
          <a:bodyPr wrap="square" lIns="0" tIns="0" rIns="0" bIns="0" rtlCol="0" anchor="t"/>
          <a:lstStyle/>
          <a:p>
            <a:pPr algn="ctr" indent="0" marL="0">
              <a:lnSpc>
                <a:spcPct val="95000"/>
              </a:lnSpc>
              <a:buNone/>
            </a:pPr>
            <a:r>
              <a:rPr lang="en-US" sz="1100" b="1" dirty="0">
                <a:solidFill>
                  <a:srgbClr val="16314F"/>
                </a:solidFill>
                <a:latin typeface="Meiryo" pitchFamily="34" charset="0"/>
                <a:ea typeface="Meiryo" pitchFamily="34" charset="-122"/>
                <a:cs typeface="Meiryo" pitchFamily="34" charset="-120"/>
              </a:rPr>
              <a:t>迷えば相談</a:t>
            </a:r>
            <a:endParaRPr lang="en-US" sz="1100" dirty="0"/>
          </a:p>
        </p:txBody>
      </p:sp>
      <p:sp>
        <p:nvSpPr>
          <p:cNvPr id="30" name="Text 28"/>
          <p:cNvSpPr/>
          <p:nvPr/>
        </p:nvSpPr>
        <p:spPr>
          <a:xfrm>
            <a:off x="457200" y="4069080"/>
            <a:ext cx="8229600" cy="457200"/>
          </a:xfrm>
          <a:prstGeom prst="rect">
            <a:avLst/>
          </a:prstGeom>
          <a:noFill/>
          <a:ln/>
        </p:spPr>
        <p:txBody>
          <a:bodyPr wrap="square" lIns="0" tIns="0" rIns="0" bIns="0" rtlCol="0" anchor="ctr"/>
          <a:lstStyle/>
          <a:p>
            <a:pPr algn="ctr" indent="0" marL="0">
              <a:buNone/>
            </a:pPr>
            <a:r>
              <a:rPr lang="en-US" sz="1300" b="1" dirty="0">
                <a:solidFill>
                  <a:srgbClr val="B42318"/>
                </a:solidFill>
                <a:latin typeface="Meiryo" pitchFamily="34" charset="0"/>
                <a:ea typeface="Meiryo" pitchFamily="34" charset="-122"/>
                <a:cs typeface="Meiryo" pitchFamily="34" charset="-120"/>
              </a:rPr>
              <a:t>売買可否を現場で独断しない。法務・総務・IR・証券管理担当へ確認する。</a:t>
            </a:r>
            <a:endParaRPr lang="en-US" sz="1300" dirty="0"/>
          </a:p>
        </p:txBody>
      </p:sp>
      <p:sp>
        <p:nvSpPr>
          <p:cNvPr id="31" name="Text 29"/>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32" name="Text 30"/>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33" name="Text 31"/>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売買管理</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ブラックアウト期間・事前承認</a:t>
            </a:r>
            <a:endParaRPr lang="en-US" sz="2600" dirty="0"/>
          </a:p>
        </p:txBody>
      </p:sp>
      <p:sp>
        <p:nvSpPr>
          <p:cNvPr id="4" name="Shape 2"/>
          <p:cNvSpPr/>
          <p:nvPr/>
        </p:nvSpPr>
        <p:spPr>
          <a:xfrm>
            <a:off x="457200" y="1371600"/>
            <a:ext cx="4160520" cy="3200400"/>
          </a:xfrm>
          <a:prstGeom prst="roundRect">
            <a:avLst>
              <a:gd name="adj" fmla="val 2000"/>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99616"/>
            <a:ext cx="3657600" cy="310896"/>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特に注意すべき時期</a:t>
            </a:r>
            <a:endParaRPr lang="en-US" sz="1400" dirty="0"/>
          </a:p>
        </p:txBody>
      </p:sp>
      <p:sp>
        <p:nvSpPr>
          <p:cNvPr id="6" name="Text 4"/>
          <p:cNvSpPr/>
          <p:nvPr/>
        </p:nvSpPr>
        <p:spPr>
          <a:xfrm>
            <a:off x="658368" y="1865376"/>
            <a:ext cx="3703320" cy="2651760"/>
          </a:xfrm>
          <a:prstGeom prst="rect">
            <a:avLst/>
          </a:prstGeom>
          <a:noFill/>
          <a:ln/>
        </p:spPr>
        <p:txBody>
          <a:bodyPr wrap="square" rtlCol="0" anchor="t"/>
          <a:lstStyle/>
          <a:p>
            <a:pPr marL="177800" indent="-177800">
              <a:lnSpc>
                <a:spcPct val="100000"/>
              </a:lnSpc>
              <a:spcAft>
                <a:spcPts val="500"/>
              </a:spcAft>
              <a:buSzPct val="100000"/>
              <a:buChar char="•"/>
            </a:pPr>
            <a:r>
              <a:rPr lang="en-US" sz="1400" dirty="0">
                <a:solidFill>
                  <a:srgbClr val="B42318"/>
                </a:solidFill>
                <a:latin typeface="Meiryo" pitchFamily="34" charset="0"/>
                <a:ea typeface="Meiryo" pitchFamily="34" charset="-122"/>
                <a:cs typeface="Meiryo" pitchFamily="34" charset="-120"/>
              </a:rPr>
              <a:t>決算発表前</a:t>
            </a:r>
            <a:endParaRPr lang="en-US" sz="1400" dirty="0"/>
          </a:p>
          <a:p>
            <a:pPr marL="177800" indent="-177800">
              <a:lnSpc>
                <a:spcPct val="100000"/>
              </a:lnSpc>
              <a:spcAft>
                <a:spcPts val="500"/>
              </a:spcAft>
              <a:buSzPct val="100000"/>
              <a:buChar char="•"/>
            </a:pPr>
            <a:r>
              <a:rPr lang="en-US" sz="1400" dirty="0">
                <a:solidFill>
                  <a:srgbClr val="B42318"/>
                </a:solidFill>
                <a:latin typeface="Meiryo" pitchFamily="34" charset="0"/>
                <a:ea typeface="Meiryo" pitchFamily="34" charset="-122"/>
                <a:cs typeface="Meiryo" pitchFamily="34" charset="-120"/>
              </a:rPr>
              <a:t>業績・配当予想の修正前</a:t>
            </a:r>
            <a:endParaRPr lang="en-US" sz="1400" dirty="0"/>
          </a:p>
          <a:p>
            <a:pPr marL="177800" indent="-177800">
              <a:lnSpc>
                <a:spcPct val="100000"/>
              </a:lnSpc>
              <a:spcAft>
                <a:spcPts val="500"/>
              </a:spcAft>
              <a:buSzPct val="100000"/>
              <a:buChar char="•"/>
            </a:pPr>
            <a:r>
              <a:rPr lang="en-US" sz="1400" dirty="0">
                <a:solidFill>
                  <a:srgbClr val="B42318"/>
                </a:solidFill>
                <a:latin typeface="Meiryo" pitchFamily="34" charset="0"/>
                <a:ea typeface="Meiryo" pitchFamily="34" charset="-122"/>
                <a:cs typeface="Meiryo" pitchFamily="34" charset="-120"/>
              </a:rPr>
              <a:t>M&amp;A・重要契約・TOBの検討期間</a:t>
            </a:r>
            <a:endParaRPr lang="en-US" sz="1400" dirty="0"/>
          </a:p>
          <a:p>
            <a:pPr marL="177800" indent="-177800">
              <a:lnSpc>
                <a:spcPct val="100000"/>
              </a:lnSpc>
              <a:spcAft>
                <a:spcPts val="500"/>
              </a:spcAft>
              <a:buSzPct val="100000"/>
              <a:buChar char="•"/>
            </a:pPr>
            <a:r>
              <a:rPr lang="en-US" sz="1400" dirty="0">
                <a:solidFill>
                  <a:srgbClr val="B42318"/>
                </a:solidFill>
                <a:latin typeface="Meiryo" pitchFamily="34" charset="0"/>
                <a:ea typeface="Meiryo" pitchFamily="34" charset="-122"/>
                <a:cs typeface="Meiryo" pitchFamily="34" charset="-120"/>
              </a:rPr>
              <a:t>不祥事・事故・公表予定情報の検討期間</a:t>
            </a:r>
            <a:endParaRPr lang="en-US" sz="1400" dirty="0"/>
          </a:p>
        </p:txBody>
      </p:sp>
      <p:sp>
        <p:nvSpPr>
          <p:cNvPr id="7" name="Shape 5"/>
          <p:cNvSpPr/>
          <p:nvPr/>
        </p:nvSpPr>
        <p:spPr>
          <a:xfrm>
            <a:off x="4800600" y="1371600"/>
            <a:ext cx="3886200" cy="3200400"/>
          </a:xfrm>
          <a:prstGeom prst="roundRect">
            <a:avLst>
              <a:gd name="adj" fmla="val 200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5001768" y="1499616"/>
            <a:ext cx="3474720" cy="310896"/>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実務の基本</a:t>
            </a:r>
            <a:endParaRPr lang="en-US" sz="1400" dirty="0"/>
          </a:p>
        </p:txBody>
      </p:sp>
      <p:sp>
        <p:nvSpPr>
          <p:cNvPr id="9" name="Text 7"/>
          <p:cNvSpPr/>
          <p:nvPr/>
        </p:nvSpPr>
        <p:spPr>
          <a:xfrm>
            <a:off x="5001768" y="1865376"/>
            <a:ext cx="3474720" cy="2651760"/>
          </a:xfrm>
          <a:prstGeom prst="rect">
            <a:avLst/>
          </a:prstGeom>
          <a:noFill/>
          <a:ln/>
        </p:spPr>
        <p:txBody>
          <a:bodyPr wrap="square" rtlCol="0" anchor="t"/>
          <a:lstStyle/>
          <a:p>
            <a:pPr marL="177800" indent="-177800">
              <a:lnSpc>
                <a:spcPct val="100000"/>
              </a:lnSpc>
              <a:spcAft>
                <a:spcPts val="500"/>
              </a:spcAft>
              <a:buSzPct val="100000"/>
              <a:buChar char="•"/>
            </a:pPr>
            <a:r>
              <a:rPr lang="en-US" sz="1400" dirty="0">
                <a:solidFill>
                  <a:srgbClr val="263238"/>
                </a:solidFill>
                <a:latin typeface="Meiryo" pitchFamily="34" charset="0"/>
                <a:ea typeface="Meiryo" pitchFamily="34" charset="-122"/>
                <a:cs typeface="Meiryo" pitchFamily="34" charset="-120"/>
              </a:rPr>
              <a:t>ブラックアウト期間中は売買しない</a:t>
            </a:r>
            <a:endParaRPr lang="en-US" sz="1400" dirty="0"/>
          </a:p>
          <a:p>
            <a:pPr marL="177800" indent="-177800">
              <a:lnSpc>
                <a:spcPct val="100000"/>
              </a:lnSpc>
              <a:spcAft>
                <a:spcPts val="500"/>
              </a:spcAft>
              <a:buSzPct val="100000"/>
              <a:buChar char="•"/>
            </a:pPr>
            <a:r>
              <a:rPr lang="en-US" sz="1400" dirty="0">
                <a:solidFill>
                  <a:srgbClr val="263238"/>
                </a:solidFill>
                <a:latin typeface="Meiryo" pitchFamily="34" charset="0"/>
                <a:ea typeface="Meiryo" pitchFamily="34" charset="-122"/>
                <a:cs typeface="Meiryo" pitchFamily="34" charset="-120"/>
              </a:rPr>
              <a:t>売買予定は事前に届出・承認を得る</a:t>
            </a:r>
            <a:endParaRPr lang="en-US" sz="1400" dirty="0"/>
          </a:p>
          <a:p>
            <a:pPr marL="177800" indent="-177800">
              <a:lnSpc>
                <a:spcPct val="100000"/>
              </a:lnSpc>
              <a:spcAft>
                <a:spcPts val="500"/>
              </a:spcAft>
              <a:buSzPct val="100000"/>
              <a:buChar char="•"/>
            </a:pPr>
            <a:r>
              <a:rPr lang="en-US" sz="1400" dirty="0">
                <a:solidFill>
                  <a:srgbClr val="263238"/>
                </a:solidFill>
                <a:latin typeface="Meiryo" pitchFamily="34" charset="0"/>
                <a:ea typeface="Meiryo" pitchFamily="34" charset="-122"/>
                <a:cs typeface="Meiryo" pitchFamily="34" charset="-120"/>
              </a:rPr>
              <a:t>承認の記録（誰が・いつ・条件）を残す</a:t>
            </a:r>
            <a:endParaRPr lang="en-US" sz="1400" dirty="0"/>
          </a:p>
          <a:p>
            <a:pPr marL="177800" indent="-177800">
              <a:lnSpc>
                <a:spcPct val="100000"/>
              </a:lnSpc>
              <a:spcAft>
                <a:spcPts val="500"/>
              </a:spcAft>
              <a:buSzPct val="100000"/>
              <a:buChar char="•"/>
            </a:pPr>
            <a:r>
              <a:rPr lang="en-US" sz="1400" dirty="0">
                <a:solidFill>
                  <a:srgbClr val="263238"/>
                </a:solidFill>
                <a:latin typeface="Meiryo" pitchFamily="34" charset="0"/>
                <a:ea typeface="Meiryo" pitchFamily="34" charset="-122"/>
                <a:cs typeface="Meiryo" pitchFamily="34" charset="-120"/>
              </a:rPr>
              <a:t>期間や手続は自社規程で必ず確認する</a:t>
            </a:r>
            <a:endParaRPr lang="en-US" sz="1400" dirty="0"/>
          </a:p>
        </p:txBody>
      </p:sp>
      <p:sp>
        <p:nvSpPr>
          <p:cNvPr id="10" name="Text 8"/>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1" name="Text 9"/>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2" name="Text 10"/>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制度の注意</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持株会・ストックオプション・知る前契約／計画</a:t>
            </a:r>
            <a:endParaRPr lang="en-US" sz="2600" dirty="0"/>
          </a:p>
        </p:txBody>
      </p:sp>
      <p:sp>
        <p:nvSpPr>
          <p:cNvPr id="4" name="Shape 2"/>
          <p:cNvSpPr/>
          <p:nvPr/>
        </p:nvSpPr>
        <p:spPr>
          <a:xfrm>
            <a:off x="457200" y="1371600"/>
            <a:ext cx="8229600" cy="1234440"/>
          </a:xfrm>
          <a:prstGeom prst="roundRect">
            <a:avLst>
              <a:gd name="adj" fmla="val 5185"/>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99616"/>
            <a:ext cx="7863840" cy="1005840"/>
          </a:xfrm>
          <a:prstGeom prst="rect">
            <a:avLst/>
          </a:prstGeom>
          <a:noFill/>
          <a:ln/>
        </p:spPr>
        <p:txBody>
          <a:bodyPr wrap="square" lIns="0" tIns="0" rIns="0" bIns="0" rtlCol="0" anchor="ctr"/>
          <a:lstStyle/>
          <a:p>
            <a:pPr indent="0" marL="0">
              <a:lnSpc>
                <a:spcPct val="105000"/>
              </a:lnSpc>
              <a:buNone/>
            </a:pPr>
            <a:r>
              <a:rPr lang="en-US" sz="1400" b="1" dirty="0">
                <a:solidFill>
                  <a:srgbClr val="B42318"/>
                </a:solidFill>
                <a:latin typeface="Meiryo" pitchFamily="34" charset="0"/>
                <a:ea typeface="Meiryo" pitchFamily="34" charset="-122"/>
                <a:cs typeface="Meiryo" pitchFamily="34" charset="-120"/>
              </a:rPr>
              <a:t>誤解しやすい点：　</a:t>
            </a:r>
            <a:pPr indent="0" marL="0">
              <a:lnSpc>
                <a:spcPct val="105000"/>
              </a:lnSpc>
              <a:buNone/>
            </a:pPr>
            <a:r>
              <a:rPr lang="en-US" sz="1400" b="1" dirty="0">
                <a:solidFill>
                  <a:srgbClr val="263238"/>
                </a:solidFill>
                <a:latin typeface="Meiryo" pitchFamily="34" charset="0"/>
                <a:ea typeface="Meiryo" pitchFamily="34" charset="-122"/>
                <a:cs typeface="Meiryo" pitchFamily="34" charset="-120"/>
              </a:rPr>
              <a:t>「持株会だから常に安全」「定期買付だから常に安全」「昔からの計画だから確認不要」とは説明できません。</a:t>
            </a:r>
            <a:endParaRPr lang="en-US" sz="1400" dirty="0"/>
          </a:p>
        </p:txBody>
      </p:sp>
      <p:sp>
        <p:nvSpPr>
          <p:cNvPr id="6" name="Shape 4"/>
          <p:cNvSpPr/>
          <p:nvPr/>
        </p:nvSpPr>
        <p:spPr>
          <a:xfrm>
            <a:off x="457200" y="2743200"/>
            <a:ext cx="4160520" cy="1828800"/>
          </a:xfrm>
          <a:prstGeom prst="roundRect">
            <a:avLst>
              <a:gd name="adj" fmla="val 350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7" name="Text 5"/>
          <p:cNvSpPr/>
          <p:nvPr/>
        </p:nvSpPr>
        <p:spPr>
          <a:xfrm>
            <a:off x="658368" y="2852928"/>
            <a:ext cx="3657600" cy="310896"/>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知る前契約・計画（適用除外の一つ）</a:t>
            </a:r>
            <a:endParaRPr lang="en-US" sz="1300" dirty="0"/>
          </a:p>
        </p:txBody>
      </p:sp>
      <p:sp>
        <p:nvSpPr>
          <p:cNvPr id="8" name="Text 6"/>
          <p:cNvSpPr/>
          <p:nvPr/>
        </p:nvSpPr>
        <p:spPr>
          <a:xfrm>
            <a:off x="658368" y="3163824"/>
            <a:ext cx="3703320" cy="1371600"/>
          </a:xfrm>
          <a:prstGeom prst="rect">
            <a:avLst/>
          </a:prstGeom>
          <a:noFill/>
          <a:ln/>
        </p:spPr>
        <p:txBody>
          <a:bodyPr wrap="square" rtlCol="0" anchor="t"/>
          <a:lstStyle/>
          <a:p>
            <a:pPr marL="177800" indent="-177800">
              <a:lnSpc>
                <a:spcPct val="100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重要事実を知る前に締結・決定した一定の契約・計画に基づく売買は、要件を満たせば適用除外になり得る</a:t>
            </a:r>
            <a:endParaRPr lang="en-US" sz="1200" dirty="0"/>
          </a:p>
          <a:p>
            <a:pPr marL="177800" indent="-177800">
              <a:lnSpc>
                <a:spcPct val="100000"/>
              </a:lnSpc>
              <a:spcAft>
                <a:spcPts val="500"/>
              </a:spcAft>
              <a:buSzPct val="100000"/>
              <a:buChar char="•"/>
            </a:pPr>
            <a:r>
              <a:rPr lang="en-US" sz="1200" dirty="0">
                <a:solidFill>
                  <a:srgbClr val="263238"/>
                </a:solidFill>
                <a:latin typeface="Meiryo" pitchFamily="34" charset="0"/>
                <a:ea typeface="Meiryo" pitchFamily="34" charset="-122"/>
                <a:cs typeface="Meiryo" pitchFamily="34" charset="-120"/>
              </a:rPr>
              <a:t>形式だけ作れば安全ではない。作成時期・内容・変更の有無・裁量の有無・社内手続・証拠化が重要</a:t>
            </a:r>
            <a:endParaRPr lang="en-US" sz="1200" dirty="0"/>
          </a:p>
        </p:txBody>
      </p:sp>
      <p:sp>
        <p:nvSpPr>
          <p:cNvPr id="9" name="Shape 7"/>
          <p:cNvSpPr/>
          <p:nvPr/>
        </p:nvSpPr>
        <p:spPr>
          <a:xfrm>
            <a:off x="4800600" y="2743200"/>
            <a:ext cx="3886200" cy="1828800"/>
          </a:xfrm>
          <a:prstGeom prst="roundRect">
            <a:avLst>
              <a:gd name="adj" fmla="val 3500"/>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0" name="Text 8"/>
          <p:cNvSpPr/>
          <p:nvPr/>
        </p:nvSpPr>
        <p:spPr>
          <a:xfrm>
            <a:off x="5001768" y="2852928"/>
            <a:ext cx="3474720" cy="310896"/>
          </a:xfrm>
          <a:prstGeom prst="rect">
            <a:avLst/>
          </a:prstGeom>
          <a:noFill/>
          <a:ln/>
        </p:spPr>
        <p:txBody>
          <a:bodyPr wrap="square" lIns="0" tIns="0" rIns="0" bIns="0" rtlCol="0" anchor="ctr"/>
          <a:lstStyle/>
          <a:p>
            <a:pPr indent="0" marL="0">
              <a:buNone/>
            </a:pPr>
            <a:r>
              <a:rPr lang="en-US" sz="1300" b="1" dirty="0">
                <a:solidFill>
                  <a:srgbClr val="2F6B4F"/>
                </a:solidFill>
                <a:latin typeface="Meiryo" pitchFamily="34" charset="0"/>
                <a:ea typeface="Meiryo" pitchFamily="34" charset="-122"/>
                <a:cs typeface="Meiryo" pitchFamily="34" charset="-120"/>
              </a:rPr>
              <a:t>現場の行動</a:t>
            </a:r>
            <a:endParaRPr lang="en-US" sz="1300" dirty="0"/>
          </a:p>
        </p:txBody>
      </p:sp>
      <p:sp>
        <p:nvSpPr>
          <p:cNvPr id="11" name="Text 9"/>
          <p:cNvSpPr/>
          <p:nvPr/>
        </p:nvSpPr>
        <p:spPr>
          <a:xfrm>
            <a:off x="5001768" y="3163824"/>
            <a:ext cx="3474720" cy="1371600"/>
          </a:xfrm>
          <a:prstGeom prst="rect">
            <a:avLst/>
          </a:prstGeom>
          <a:noFill/>
          <a:ln/>
        </p:spPr>
        <p:txBody>
          <a:bodyPr wrap="square" rtlCol="0" anchor="t"/>
          <a:lstStyle/>
          <a:p>
            <a:pPr marL="177800" indent="-177800">
              <a:lnSpc>
                <a:spcPct val="100000"/>
              </a:lnSpc>
              <a:spcAft>
                <a:spcPts val="500"/>
              </a:spcAft>
              <a:buSzPct val="100000"/>
              <a:buChar char="•"/>
            </a:pPr>
            <a:r>
              <a:rPr lang="en-US" sz="1200" dirty="0">
                <a:solidFill>
                  <a:srgbClr val="2F6B4F"/>
                </a:solidFill>
                <a:latin typeface="Meiryo" pitchFamily="34" charset="0"/>
                <a:ea typeface="Meiryo" pitchFamily="34" charset="-122"/>
                <a:cs typeface="Meiryo" pitchFamily="34" charset="-120"/>
              </a:rPr>
              <a:t>「知る前計画があるから売買してよい」と独断しない</a:t>
            </a:r>
            <a:endParaRPr lang="en-US" sz="1200" dirty="0"/>
          </a:p>
          <a:p>
            <a:pPr marL="177800" indent="-177800">
              <a:lnSpc>
                <a:spcPct val="100000"/>
              </a:lnSpc>
              <a:spcAft>
                <a:spcPts val="500"/>
              </a:spcAft>
              <a:buSzPct val="100000"/>
              <a:buChar char="•"/>
            </a:pPr>
            <a:r>
              <a:rPr lang="en-US" sz="1200" dirty="0">
                <a:solidFill>
                  <a:srgbClr val="2F6B4F"/>
                </a:solidFill>
                <a:latin typeface="Meiryo" pitchFamily="34" charset="0"/>
                <a:ea typeface="Meiryo" pitchFamily="34" charset="-122"/>
                <a:cs typeface="Meiryo" pitchFamily="34" charset="-120"/>
              </a:rPr>
              <a:t>持株会・SO・役員報酬株式・累積投資も、制度要件と社内規程を確認</a:t>
            </a:r>
            <a:endParaRPr lang="en-US" sz="1200" dirty="0"/>
          </a:p>
          <a:p>
            <a:pPr marL="177800" indent="-177800">
              <a:lnSpc>
                <a:spcPct val="100000"/>
              </a:lnSpc>
              <a:spcAft>
                <a:spcPts val="500"/>
              </a:spcAft>
              <a:buSzPct val="100000"/>
              <a:buChar char="•"/>
            </a:pPr>
            <a:r>
              <a:rPr lang="en-US" sz="1200" dirty="0">
                <a:solidFill>
                  <a:srgbClr val="2F6B4F"/>
                </a:solidFill>
                <a:latin typeface="Meiryo" pitchFamily="34" charset="0"/>
                <a:ea typeface="Meiryo" pitchFamily="34" charset="-122"/>
                <a:cs typeface="Meiryo" pitchFamily="34" charset="-120"/>
              </a:rPr>
              <a:t>売買可否は法務・証券管理担当へ確認する</a:t>
            </a:r>
            <a:endParaRPr lang="en-US" sz="1200" dirty="0"/>
          </a:p>
        </p:txBody>
      </p:sp>
      <p:sp>
        <p:nvSpPr>
          <p:cNvPr id="12" name="Text 10"/>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3" name="Text 11"/>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4" name="Text 12"/>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本日のゴール</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この研修が目指す10の到達点（抜粋6点）</a:t>
            </a:r>
            <a:endParaRPr lang="en-US" sz="2600" dirty="0"/>
          </a:p>
        </p:txBody>
      </p:sp>
      <p:sp>
        <p:nvSpPr>
          <p:cNvPr id="4" name="Shape 2"/>
          <p:cNvSpPr/>
          <p:nvPr/>
        </p:nvSpPr>
        <p:spPr>
          <a:xfrm>
            <a:off x="457200" y="1371600"/>
            <a:ext cx="4160520" cy="1024128"/>
          </a:xfrm>
          <a:prstGeom prst="roundRect">
            <a:avLst>
              <a:gd name="adj" fmla="val 625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Shape 3"/>
          <p:cNvSpPr/>
          <p:nvPr/>
        </p:nvSpPr>
        <p:spPr>
          <a:xfrm>
            <a:off x="621792" y="1554480"/>
            <a:ext cx="457200" cy="457200"/>
          </a:xfrm>
          <a:prstGeom prst="ellipse">
            <a:avLst/>
          </a:prstGeom>
          <a:solidFill>
            <a:srgbClr val="16314F"/>
          </a:solidFill>
          <a:ln/>
        </p:spPr>
      </p:sp>
      <p:sp>
        <p:nvSpPr>
          <p:cNvPr id="6" name="Text 4"/>
          <p:cNvSpPr/>
          <p:nvPr/>
        </p:nvSpPr>
        <p:spPr>
          <a:xfrm>
            <a:off x="621792" y="1554480"/>
            <a:ext cx="457200" cy="457200"/>
          </a:xfrm>
          <a:prstGeom prst="rect">
            <a:avLst/>
          </a:prstGeom>
          <a:noFill/>
          <a:ln/>
        </p:spPr>
        <p:txBody>
          <a:bodyPr wrap="square" lIns="0" tIns="0" rIns="0" bIns="0" rtlCol="0" anchor="ctr"/>
          <a:lstStyle/>
          <a:p>
            <a:pPr algn="ctr" indent="0" marL="0">
              <a:buNone/>
            </a:pPr>
            <a:r>
              <a:rPr lang="en-US" sz="1000" b="1" dirty="0">
                <a:solidFill>
                  <a:srgbClr val="FFFFFF"/>
                </a:solidFill>
                <a:latin typeface="Meiryo" pitchFamily="34" charset="0"/>
                <a:ea typeface="Meiryo" pitchFamily="34" charset="-122"/>
                <a:cs typeface="Meiryo" pitchFamily="34" charset="-120"/>
              </a:rPr>
              <a:t>1</a:t>
            </a:r>
            <a:endParaRPr lang="en-US" sz="1000" dirty="0"/>
          </a:p>
        </p:txBody>
      </p:sp>
      <p:sp>
        <p:nvSpPr>
          <p:cNvPr id="7" name="Text 5"/>
          <p:cNvSpPr/>
          <p:nvPr/>
        </p:nvSpPr>
        <p:spPr>
          <a:xfrm>
            <a:off x="1207008" y="1499616"/>
            <a:ext cx="3246120" cy="310896"/>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規制の基本</a:t>
            </a:r>
            <a:endParaRPr lang="en-US" sz="1500" dirty="0"/>
          </a:p>
        </p:txBody>
      </p:sp>
      <p:sp>
        <p:nvSpPr>
          <p:cNvPr id="8" name="Text 6"/>
          <p:cNvSpPr/>
          <p:nvPr/>
        </p:nvSpPr>
        <p:spPr>
          <a:xfrm>
            <a:off x="1207008" y="1810512"/>
            <a:ext cx="3246120" cy="512064"/>
          </a:xfrm>
          <a:prstGeom prst="rect">
            <a:avLst/>
          </a:prstGeom>
          <a:noFill/>
          <a:ln/>
        </p:spPr>
        <p:txBody>
          <a:bodyPr wrap="square" lIns="0" tIns="0" rIns="0" bIns="0" rtlCol="0" anchor="t"/>
          <a:lstStyle/>
          <a:p>
            <a:pPr indent="0" marL="0">
              <a:lnSpc>
                <a:spcPct val="100000"/>
              </a:lnSpc>
              <a:buNone/>
            </a:pPr>
            <a:r>
              <a:rPr lang="en-US" sz="1250" dirty="0">
                <a:solidFill>
                  <a:srgbClr val="263238"/>
                </a:solidFill>
                <a:latin typeface="Meiryo" pitchFamily="34" charset="0"/>
                <a:ea typeface="Meiryo" pitchFamily="34" charset="-122"/>
                <a:cs typeface="Meiryo" pitchFamily="34" charset="-120"/>
              </a:rPr>
              <a:t>インサイダー取引規制の基本を、日常業務で説明できる</a:t>
            </a:r>
            <a:endParaRPr lang="en-US" sz="1250" dirty="0"/>
          </a:p>
        </p:txBody>
      </p:sp>
      <p:sp>
        <p:nvSpPr>
          <p:cNvPr id="9" name="Shape 7"/>
          <p:cNvSpPr/>
          <p:nvPr/>
        </p:nvSpPr>
        <p:spPr>
          <a:xfrm>
            <a:off x="4983480" y="1371600"/>
            <a:ext cx="4160520" cy="1024128"/>
          </a:xfrm>
          <a:prstGeom prst="roundRect">
            <a:avLst>
              <a:gd name="adj" fmla="val 625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0" name="Shape 8"/>
          <p:cNvSpPr/>
          <p:nvPr/>
        </p:nvSpPr>
        <p:spPr>
          <a:xfrm>
            <a:off x="5148072" y="1554480"/>
            <a:ext cx="457200" cy="457200"/>
          </a:xfrm>
          <a:prstGeom prst="ellipse">
            <a:avLst/>
          </a:prstGeom>
          <a:solidFill>
            <a:srgbClr val="16314F"/>
          </a:solidFill>
          <a:ln/>
        </p:spPr>
      </p:sp>
      <p:sp>
        <p:nvSpPr>
          <p:cNvPr id="11" name="Text 9"/>
          <p:cNvSpPr/>
          <p:nvPr/>
        </p:nvSpPr>
        <p:spPr>
          <a:xfrm>
            <a:off x="5148072" y="1554480"/>
            <a:ext cx="457200" cy="457200"/>
          </a:xfrm>
          <a:prstGeom prst="rect">
            <a:avLst/>
          </a:prstGeom>
          <a:noFill/>
          <a:ln/>
        </p:spPr>
        <p:txBody>
          <a:bodyPr wrap="square" lIns="0" tIns="0" rIns="0" bIns="0" rtlCol="0" anchor="ctr"/>
          <a:lstStyle/>
          <a:p>
            <a:pPr algn="ctr" indent="0" marL="0">
              <a:buNone/>
            </a:pPr>
            <a:r>
              <a:rPr lang="en-US" sz="1000" b="1" dirty="0">
                <a:solidFill>
                  <a:srgbClr val="FFFFFF"/>
                </a:solidFill>
                <a:latin typeface="Meiryo" pitchFamily="34" charset="0"/>
                <a:ea typeface="Meiryo" pitchFamily="34" charset="-122"/>
                <a:cs typeface="Meiryo" pitchFamily="34" charset="-120"/>
              </a:rPr>
              <a:t>2</a:t>
            </a:r>
            <a:endParaRPr lang="en-US" sz="1000" dirty="0"/>
          </a:p>
        </p:txBody>
      </p:sp>
      <p:sp>
        <p:nvSpPr>
          <p:cNvPr id="12" name="Text 10"/>
          <p:cNvSpPr/>
          <p:nvPr/>
        </p:nvSpPr>
        <p:spPr>
          <a:xfrm>
            <a:off x="5733288" y="1499616"/>
            <a:ext cx="3246120" cy="310896"/>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売買しない</a:t>
            </a:r>
            <a:endParaRPr lang="en-US" sz="1500" dirty="0"/>
          </a:p>
        </p:txBody>
      </p:sp>
      <p:sp>
        <p:nvSpPr>
          <p:cNvPr id="13" name="Text 11"/>
          <p:cNvSpPr/>
          <p:nvPr/>
        </p:nvSpPr>
        <p:spPr>
          <a:xfrm>
            <a:off x="5733288" y="1810512"/>
            <a:ext cx="3246120" cy="512064"/>
          </a:xfrm>
          <a:prstGeom prst="rect">
            <a:avLst/>
          </a:prstGeom>
          <a:noFill/>
          <a:ln/>
        </p:spPr>
        <p:txBody>
          <a:bodyPr wrap="square" lIns="0" tIns="0" rIns="0" bIns="0" rtlCol="0" anchor="t"/>
          <a:lstStyle/>
          <a:p>
            <a:pPr indent="0" marL="0">
              <a:lnSpc>
                <a:spcPct val="100000"/>
              </a:lnSpc>
              <a:buNone/>
            </a:pPr>
            <a:r>
              <a:rPr lang="en-US" sz="1250" dirty="0">
                <a:solidFill>
                  <a:srgbClr val="263238"/>
                </a:solidFill>
                <a:latin typeface="Meiryo" pitchFamily="34" charset="0"/>
                <a:ea typeface="Meiryo" pitchFamily="34" charset="-122"/>
                <a:cs typeface="Meiryo" pitchFamily="34" charset="-120"/>
              </a:rPr>
              <a:t>未公表の重要事実・公開買付け等事実を知ったら売買しない</a:t>
            </a:r>
            <a:endParaRPr lang="en-US" sz="1250" dirty="0"/>
          </a:p>
        </p:txBody>
      </p:sp>
      <p:sp>
        <p:nvSpPr>
          <p:cNvPr id="14" name="Shape 12"/>
          <p:cNvSpPr/>
          <p:nvPr/>
        </p:nvSpPr>
        <p:spPr>
          <a:xfrm>
            <a:off x="457200" y="2596896"/>
            <a:ext cx="4160520" cy="1024128"/>
          </a:xfrm>
          <a:prstGeom prst="roundRect">
            <a:avLst>
              <a:gd name="adj" fmla="val 625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5" name="Shape 13"/>
          <p:cNvSpPr/>
          <p:nvPr/>
        </p:nvSpPr>
        <p:spPr>
          <a:xfrm>
            <a:off x="621792" y="2779776"/>
            <a:ext cx="457200" cy="457200"/>
          </a:xfrm>
          <a:prstGeom prst="ellipse">
            <a:avLst/>
          </a:prstGeom>
          <a:solidFill>
            <a:srgbClr val="16314F"/>
          </a:solidFill>
          <a:ln/>
        </p:spPr>
      </p:sp>
      <p:sp>
        <p:nvSpPr>
          <p:cNvPr id="16" name="Text 14"/>
          <p:cNvSpPr/>
          <p:nvPr/>
        </p:nvSpPr>
        <p:spPr>
          <a:xfrm>
            <a:off x="621792" y="2779776"/>
            <a:ext cx="457200" cy="457200"/>
          </a:xfrm>
          <a:prstGeom prst="rect">
            <a:avLst/>
          </a:prstGeom>
          <a:noFill/>
          <a:ln/>
        </p:spPr>
        <p:txBody>
          <a:bodyPr wrap="square" lIns="0" tIns="0" rIns="0" bIns="0" rtlCol="0" anchor="ctr"/>
          <a:lstStyle/>
          <a:p>
            <a:pPr algn="ctr" indent="0" marL="0">
              <a:buNone/>
            </a:pPr>
            <a:r>
              <a:rPr lang="en-US" sz="1000" b="1" dirty="0">
                <a:solidFill>
                  <a:srgbClr val="FFFFFF"/>
                </a:solidFill>
                <a:latin typeface="Meiryo" pitchFamily="34" charset="0"/>
                <a:ea typeface="Meiryo" pitchFamily="34" charset="-122"/>
                <a:cs typeface="Meiryo" pitchFamily="34" charset="-120"/>
              </a:rPr>
              <a:t>3</a:t>
            </a:r>
            <a:endParaRPr lang="en-US" sz="1000" dirty="0"/>
          </a:p>
        </p:txBody>
      </p:sp>
      <p:sp>
        <p:nvSpPr>
          <p:cNvPr id="17" name="Text 15"/>
          <p:cNvSpPr/>
          <p:nvPr/>
        </p:nvSpPr>
        <p:spPr>
          <a:xfrm>
            <a:off x="1207008" y="2724912"/>
            <a:ext cx="3246120" cy="310896"/>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自社株だけではない</a:t>
            </a:r>
            <a:endParaRPr lang="en-US" sz="1500" dirty="0"/>
          </a:p>
        </p:txBody>
      </p:sp>
      <p:sp>
        <p:nvSpPr>
          <p:cNvPr id="18" name="Text 16"/>
          <p:cNvSpPr/>
          <p:nvPr/>
        </p:nvSpPr>
        <p:spPr>
          <a:xfrm>
            <a:off x="1207008" y="3035808"/>
            <a:ext cx="3246120" cy="512064"/>
          </a:xfrm>
          <a:prstGeom prst="rect">
            <a:avLst/>
          </a:prstGeom>
          <a:noFill/>
          <a:ln/>
        </p:spPr>
        <p:txBody>
          <a:bodyPr wrap="square" lIns="0" tIns="0" rIns="0" bIns="0" rtlCol="0" anchor="t"/>
          <a:lstStyle/>
          <a:p>
            <a:pPr indent="0" marL="0">
              <a:lnSpc>
                <a:spcPct val="100000"/>
              </a:lnSpc>
              <a:buNone/>
            </a:pPr>
            <a:r>
              <a:rPr lang="en-US" sz="1250" dirty="0">
                <a:solidFill>
                  <a:srgbClr val="263238"/>
                </a:solidFill>
                <a:latin typeface="Meiryo" pitchFamily="34" charset="0"/>
                <a:ea typeface="Meiryo" pitchFamily="34" charset="-122"/>
                <a:cs typeface="Meiryo" pitchFamily="34" charset="-120"/>
              </a:rPr>
              <a:t>取引先・M&amp;A相手・TOB対象会社等の株式も対象になり得る</a:t>
            </a:r>
            <a:endParaRPr lang="en-US" sz="1250" dirty="0"/>
          </a:p>
        </p:txBody>
      </p:sp>
      <p:sp>
        <p:nvSpPr>
          <p:cNvPr id="19" name="Shape 17"/>
          <p:cNvSpPr/>
          <p:nvPr/>
        </p:nvSpPr>
        <p:spPr>
          <a:xfrm>
            <a:off x="4983480" y="2596896"/>
            <a:ext cx="4160520" cy="1024128"/>
          </a:xfrm>
          <a:prstGeom prst="roundRect">
            <a:avLst>
              <a:gd name="adj" fmla="val 625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0" name="Shape 18"/>
          <p:cNvSpPr/>
          <p:nvPr/>
        </p:nvSpPr>
        <p:spPr>
          <a:xfrm>
            <a:off x="5148072" y="2779776"/>
            <a:ext cx="457200" cy="457200"/>
          </a:xfrm>
          <a:prstGeom prst="ellipse">
            <a:avLst/>
          </a:prstGeom>
          <a:solidFill>
            <a:srgbClr val="16314F"/>
          </a:solidFill>
          <a:ln/>
        </p:spPr>
      </p:sp>
      <p:sp>
        <p:nvSpPr>
          <p:cNvPr id="21" name="Text 19"/>
          <p:cNvSpPr/>
          <p:nvPr/>
        </p:nvSpPr>
        <p:spPr>
          <a:xfrm>
            <a:off x="5148072" y="2779776"/>
            <a:ext cx="457200" cy="457200"/>
          </a:xfrm>
          <a:prstGeom prst="rect">
            <a:avLst/>
          </a:prstGeom>
          <a:noFill/>
          <a:ln/>
        </p:spPr>
        <p:txBody>
          <a:bodyPr wrap="square" lIns="0" tIns="0" rIns="0" bIns="0" rtlCol="0" anchor="ctr"/>
          <a:lstStyle/>
          <a:p>
            <a:pPr algn="ctr" indent="0" marL="0">
              <a:buNone/>
            </a:pPr>
            <a:r>
              <a:rPr lang="en-US" sz="1000" b="1" dirty="0">
                <a:solidFill>
                  <a:srgbClr val="FFFFFF"/>
                </a:solidFill>
                <a:latin typeface="Meiryo" pitchFamily="34" charset="0"/>
                <a:ea typeface="Meiryo" pitchFamily="34" charset="-122"/>
                <a:cs typeface="Meiryo" pitchFamily="34" charset="-120"/>
              </a:rPr>
              <a:t>4</a:t>
            </a:r>
            <a:endParaRPr lang="en-US" sz="1000" dirty="0"/>
          </a:p>
        </p:txBody>
      </p:sp>
      <p:sp>
        <p:nvSpPr>
          <p:cNvPr id="22" name="Text 20"/>
          <p:cNvSpPr/>
          <p:nvPr/>
        </p:nvSpPr>
        <p:spPr>
          <a:xfrm>
            <a:off x="5733288" y="2724912"/>
            <a:ext cx="3246120" cy="310896"/>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家族名義も危険</a:t>
            </a:r>
            <a:endParaRPr lang="en-US" sz="1500" dirty="0"/>
          </a:p>
        </p:txBody>
      </p:sp>
      <p:sp>
        <p:nvSpPr>
          <p:cNvPr id="23" name="Text 21"/>
          <p:cNvSpPr/>
          <p:nvPr/>
        </p:nvSpPr>
        <p:spPr>
          <a:xfrm>
            <a:off x="5733288" y="3035808"/>
            <a:ext cx="3246120" cy="512064"/>
          </a:xfrm>
          <a:prstGeom prst="rect">
            <a:avLst/>
          </a:prstGeom>
          <a:noFill/>
          <a:ln/>
        </p:spPr>
        <p:txBody>
          <a:bodyPr wrap="square" lIns="0" tIns="0" rIns="0" bIns="0" rtlCol="0" anchor="t"/>
          <a:lstStyle/>
          <a:p>
            <a:pPr indent="0" marL="0">
              <a:lnSpc>
                <a:spcPct val="100000"/>
              </a:lnSpc>
              <a:buNone/>
            </a:pPr>
            <a:r>
              <a:rPr lang="en-US" sz="1250" dirty="0">
                <a:solidFill>
                  <a:srgbClr val="263238"/>
                </a:solidFill>
                <a:latin typeface="Meiryo" pitchFamily="34" charset="0"/>
                <a:ea typeface="Meiryo" pitchFamily="34" charset="-122"/>
                <a:cs typeface="Meiryo" pitchFamily="34" charset="-120"/>
              </a:rPr>
              <a:t>家族・知人・他人口座・親族会社名義の取引も危険と理解する</a:t>
            </a:r>
            <a:endParaRPr lang="en-US" sz="1250" dirty="0"/>
          </a:p>
        </p:txBody>
      </p:sp>
      <p:sp>
        <p:nvSpPr>
          <p:cNvPr id="24" name="Shape 22"/>
          <p:cNvSpPr/>
          <p:nvPr/>
        </p:nvSpPr>
        <p:spPr>
          <a:xfrm>
            <a:off x="457200" y="3822192"/>
            <a:ext cx="4160520" cy="1024128"/>
          </a:xfrm>
          <a:prstGeom prst="roundRect">
            <a:avLst>
              <a:gd name="adj" fmla="val 625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5" name="Shape 23"/>
          <p:cNvSpPr/>
          <p:nvPr/>
        </p:nvSpPr>
        <p:spPr>
          <a:xfrm>
            <a:off x="621792" y="4005072"/>
            <a:ext cx="457200" cy="457200"/>
          </a:xfrm>
          <a:prstGeom prst="ellipse">
            <a:avLst/>
          </a:prstGeom>
          <a:solidFill>
            <a:srgbClr val="16314F"/>
          </a:solidFill>
          <a:ln/>
        </p:spPr>
      </p:sp>
      <p:sp>
        <p:nvSpPr>
          <p:cNvPr id="26" name="Text 24"/>
          <p:cNvSpPr/>
          <p:nvPr/>
        </p:nvSpPr>
        <p:spPr>
          <a:xfrm>
            <a:off x="621792" y="4005072"/>
            <a:ext cx="457200" cy="457200"/>
          </a:xfrm>
          <a:prstGeom prst="rect">
            <a:avLst/>
          </a:prstGeom>
          <a:noFill/>
          <a:ln/>
        </p:spPr>
        <p:txBody>
          <a:bodyPr wrap="square" lIns="0" tIns="0" rIns="0" bIns="0" rtlCol="0" anchor="ctr"/>
          <a:lstStyle/>
          <a:p>
            <a:pPr algn="ctr" indent="0" marL="0">
              <a:buNone/>
            </a:pPr>
            <a:r>
              <a:rPr lang="en-US" sz="1000" b="1" dirty="0">
                <a:solidFill>
                  <a:srgbClr val="FFFFFF"/>
                </a:solidFill>
                <a:latin typeface="Meiryo" pitchFamily="34" charset="0"/>
                <a:ea typeface="Meiryo" pitchFamily="34" charset="-122"/>
                <a:cs typeface="Meiryo" pitchFamily="34" charset="-120"/>
              </a:rPr>
              <a:t>5</a:t>
            </a:r>
            <a:endParaRPr lang="en-US" sz="1000" dirty="0"/>
          </a:p>
        </p:txBody>
      </p:sp>
      <p:sp>
        <p:nvSpPr>
          <p:cNvPr id="27" name="Text 25"/>
          <p:cNvSpPr/>
          <p:nvPr/>
        </p:nvSpPr>
        <p:spPr>
          <a:xfrm>
            <a:off x="1207008" y="3950208"/>
            <a:ext cx="3246120" cy="310896"/>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伝えない・勧めない</a:t>
            </a:r>
            <a:endParaRPr lang="en-US" sz="1500" dirty="0"/>
          </a:p>
        </p:txBody>
      </p:sp>
      <p:sp>
        <p:nvSpPr>
          <p:cNvPr id="28" name="Text 26"/>
          <p:cNvSpPr/>
          <p:nvPr/>
        </p:nvSpPr>
        <p:spPr>
          <a:xfrm>
            <a:off x="1207008" y="4261104"/>
            <a:ext cx="3246120" cy="512064"/>
          </a:xfrm>
          <a:prstGeom prst="rect">
            <a:avLst/>
          </a:prstGeom>
          <a:noFill/>
          <a:ln/>
        </p:spPr>
        <p:txBody>
          <a:bodyPr wrap="square" lIns="0" tIns="0" rIns="0" bIns="0" rtlCol="0" anchor="t"/>
          <a:lstStyle/>
          <a:p>
            <a:pPr indent="0" marL="0">
              <a:lnSpc>
                <a:spcPct val="100000"/>
              </a:lnSpc>
              <a:buNone/>
            </a:pPr>
            <a:r>
              <a:rPr lang="en-US" sz="1250" dirty="0">
                <a:solidFill>
                  <a:srgbClr val="263238"/>
                </a:solidFill>
                <a:latin typeface="Meiryo" pitchFamily="34" charset="0"/>
                <a:ea typeface="Meiryo" pitchFamily="34" charset="-122"/>
                <a:cs typeface="Meiryo" pitchFamily="34" charset="-120"/>
              </a:rPr>
              <a:t>情報伝達も取引推奨も問題になり得ると理解する</a:t>
            </a:r>
            <a:endParaRPr lang="en-US" sz="1250" dirty="0"/>
          </a:p>
        </p:txBody>
      </p:sp>
      <p:sp>
        <p:nvSpPr>
          <p:cNvPr id="29" name="Shape 27"/>
          <p:cNvSpPr/>
          <p:nvPr/>
        </p:nvSpPr>
        <p:spPr>
          <a:xfrm>
            <a:off x="4983480" y="3822192"/>
            <a:ext cx="4160520" cy="1024128"/>
          </a:xfrm>
          <a:prstGeom prst="roundRect">
            <a:avLst>
              <a:gd name="adj" fmla="val 625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30" name="Shape 28"/>
          <p:cNvSpPr/>
          <p:nvPr/>
        </p:nvSpPr>
        <p:spPr>
          <a:xfrm>
            <a:off x="5148072" y="4005072"/>
            <a:ext cx="457200" cy="457200"/>
          </a:xfrm>
          <a:prstGeom prst="ellipse">
            <a:avLst/>
          </a:prstGeom>
          <a:solidFill>
            <a:srgbClr val="16314F"/>
          </a:solidFill>
          <a:ln/>
        </p:spPr>
      </p:sp>
      <p:sp>
        <p:nvSpPr>
          <p:cNvPr id="31" name="Text 29"/>
          <p:cNvSpPr/>
          <p:nvPr/>
        </p:nvSpPr>
        <p:spPr>
          <a:xfrm>
            <a:off x="5148072" y="4005072"/>
            <a:ext cx="457200" cy="457200"/>
          </a:xfrm>
          <a:prstGeom prst="rect">
            <a:avLst/>
          </a:prstGeom>
          <a:noFill/>
          <a:ln/>
        </p:spPr>
        <p:txBody>
          <a:bodyPr wrap="square" lIns="0" tIns="0" rIns="0" bIns="0" rtlCol="0" anchor="ctr"/>
          <a:lstStyle/>
          <a:p>
            <a:pPr algn="ctr" indent="0" marL="0">
              <a:buNone/>
            </a:pPr>
            <a:r>
              <a:rPr lang="en-US" sz="1000" b="1" dirty="0">
                <a:solidFill>
                  <a:srgbClr val="FFFFFF"/>
                </a:solidFill>
                <a:latin typeface="Meiryo" pitchFamily="34" charset="0"/>
                <a:ea typeface="Meiryo" pitchFamily="34" charset="-122"/>
                <a:cs typeface="Meiryo" pitchFamily="34" charset="-120"/>
              </a:rPr>
              <a:t>6</a:t>
            </a:r>
            <a:endParaRPr lang="en-US" sz="1000" dirty="0"/>
          </a:p>
        </p:txBody>
      </p:sp>
      <p:sp>
        <p:nvSpPr>
          <p:cNvPr id="32" name="Text 30"/>
          <p:cNvSpPr/>
          <p:nvPr/>
        </p:nvSpPr>
        <p:spPr>
          <a:xfrm>
            <a:off x="5733288" y="3950208"/>
            <a:ext cx="3246120" cy="310896"/>
          </a:xfrm>
          <a:prstGeom prst="rect">
            <a:avLst/>
          </a:prstGeom>
          <a:noFill/>
          <a:ln/>
        </p:spPr>
        <p:txBody>
          <a:bodyPr wrap="square" lIns="0" tIns="0" rIns="0" bIns="0" rtlCol="0" anchor="ctr"/>
          <a:lstStyle/>
          <a:p>
            <a:pPr indent="0" marL="0">
              <a:buNone/>
            </a:pPr>
            <a:r>
              <a:rPr lang="en-US" sz="1500" b="1" dirty="0">
                <a:solidFill>
                  <a:srgbClr val="16314F"/>
                </a:solidFill>
                <a:latin typeface="Meiryo" pitchFamily="34" charset="0"/>
                <a:ea typeface="Meiryo" pitchFamily="34" charset="-122"/>
                <a:cs typeface="Meiryo" pitchFamily="34" charset="-120"/>
              </a:rPr>
              <a:t>迷ったら相談</a:t>
            </a:r>
            <a:endParaRPr lang="en-US" sz="1500" dirty="0"/>
          </a:p>
        </p:txBody>
      </p:sp>
      <p:sp>
        <p:nvSpPr>
          <p:cNvPr id="33" name="Text 31"/>
          <p:cNvSpPr/>
          <p:nvPr/>
        </p:nvSpPr>
        <p:spPr>
          <a:xfrm>
            <a:off x="5733288" y="4261104"/>
            <a:ext cx="3246120" cy="512064"/>
          </a:xfrm>
          <a:prstGeom prst="rect">
            <a:avLst/>
          </a:prstGeom>
          <a:noFill/>
          <a:ln/>
        </p:spPr>
        <p:txBody>
          <a:bodyPr wrap="square" lIns="0" tIns="0" rIns="0" bIns="0" rtlCol="0" anchor="t"/>
          <a:lstStyle/>
          <a:p>
            <a:pPr indent="0" marL="0">
              <a:lnSpc>
                <a:spcPct val="100000"/>
              </a:lnSpc>
              <a:buNone/>
            </a:pPr>
            <a:r>
              <a:rPr lang="en-US" sz="1250" dirty="0">
                <a:solidFill>
                  <a:srgbClr val="263238"/>
                </a:solidFill>
                <a:latin typeface="Meiryo" pitchFamily="34" charset="0"/>
                <a:ea typeface="Meiryo" pitchFamily="34" charset="-122"/>
                <a:cs typeface="Meiryo" pitchFamily="34" charset="-120"/>
              </a:rPr>
              <a:t>売買・情報共有は現場で独断せず、相談・記録・報告する</a:t>
            </a:r>
            <a:endParaRPr lang="en-US" sz="1250" dirty="0"/>
          </a:p>
        </p:txBody>
      </p:sp>
      <p:sp>
        <p:nvSpPr>
          <p:cNvPr id="34" name="Text 32"/>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35" name="Text 33"/>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36" name="Text 34"/>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情報管理</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法人関係情報・重要案件の管理</a:t>
            </a:r>
            <a:endParaRPr lang="en-US" sz="2600" dirty="0"/>
          </a:p>
        </p:txBody>
      </p:sp>
      <p:sp>
        <p:nvSpPr>
          <p:cNvPr id="4" name="Shape 2"/>
          <p:cNvSpPr/>
          <p:nvPr/>
        </p:nvSpPr>
        <p:spPr>
          <a:xfrm>
            <a:off x="457200" y="1371600"/>
            <a:ext cx="4160520" cy="3200400"/>
          </a:xfrm>
          <a:prstGeom prst="roundRect">
            <a:avLst>
              <a:gd name="adj" fmla="val 2000"/>
            </a:avLst>
          </a:prstGeom>
          <a:solidFill>
            <a:srgbClr val="E7F2F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99616"/>
            <a:ext cx="3657600" cy="310896"/>
          </a:xfrm>
          <a:prstGeom prst="rect">
            <a:avLst/>
          </a:prstGeom>
          <a:noFill/>
          <a:ln/>
        </p:spPr>
        <p:txBody>
          <a:bodyPr wrap="square" lIns="0" tIns="0" rIns="0" bIns="0" rtlCol="0" anchor="ctr"/>
          <a:lstStyle/>
          <a:p>
            <a:pPr indent="0" marL="0">
              <a:buNone/>
            </a:pPr>
            <a:r>
              <a:rPr lang="en-US" sz="1400" b="1" dirty="0">
                <a:solidFill>
                  <a:srgbClr val="237A75"/>
                </a:solidFill>
                <a:latin typeface="Meiryo" pitchFamily="34" charset="0"/>
                <a:ea typeface="Meiryo" pitchFamily="34" charset="-122"/>
                <a:cs typeface="Meiryo" pitchFamily="34" charset="-120"/>
              </a:rPr>
              <a:t>管理の基本</a:t>
            </a:r>
            <a:endParaRPr lang="en-US" sz="1400" dirty="0"/>
          </a:p>
        </p:txBody>
      </p:sp>
      <p:sp>
        <p:nvSpPr>
          <p:cNvPr id="6" name="Text 4"/>
          <p:cNvSpPr/>
          <p:nvPr/>
        </p:nvSpPr>
        <p:spPr>
          <a:xfrm>
            <a:off x="658368" y="1865376"/>
            <a:ext cx="3703320" cy="2651760"/>
          </a:xfrm>
          <a:prstGeom prst="rect">
            <a:avLst/>
          </a:prstGeom>
          <a:noFill/>
          <a:ln/>
        </p:spPr>
        <p:txBody>
          <a:bodyPr wrap="square" rtlCol="0" anchor="t"/>
          <a:lstStyle/>
          <a:p>
            <a:pPr marL="177800" indent="-177800">
              <a:lnSpc>
                <a:spcPct val="100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M&amp;A・提携・決算・資本政策・TOB・重要契約等は厳格にアクセス制限・共有範囲管理</a:t>
            </a:r>
            <a:endParaRPr lang="en-US" sz="1250" dirty="0"/>
          </a:p>
          <a:p>
            <a:pPr marL="177800" indent="-177800">
              <a:lnSpc>
                <a:spcPct val="100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情報を知る人を必要最小限にする</a:t>
            </a:r>
            <a:endParaRPr lang="en-US" sz="1250" dirty="0"/>
          </a:p>
          <a:p>
            <a:pPr marL="177800" indent="-177800">
              <a:lnSpc>
                <a:spcPct val="100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会議体・メール・チャット・クラウド・生成AI・共有フォルダ・印刷物・会食・出張先の会話に注意</a:t>
            </a:r>
            <a:endParaRPr lang="en-US" sz="1250" dirty="0"/>
          </a:p>
          <a:p>
            <a:pPr marL="177800" indent="-177800">
              <a:lnSpc>
                <a:spcPct val="100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アクセス権限・資料名・共有先・議事録・開示予定日を管理する</a:t>
            </a:r>
            <a:endParaRPr lang="en-US" sz="1250" dirty="0"/>
          </a:p>
        </p:txBody>
      </p:sp>
      <p:sp>
        <p:nvSpPr>
          <p:cNvPr id="7" name="Shape 5"/>
          <p:cNvSpPr/>
          <p:nvPr/>
        </p:nvSpPr>
        <p:spPr>
          <a:xfrm>
            <a:off x="4800600" y="1371600"/>
            <a:ext cx="3886200" cy="3200400"/>
          </a:xfrm>
          <a:prstGeom prst="roundRect">
            <a:avLst>
              <a:gd name="adj" fmla="val 200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5001768" y="1499616"/>
            <a:ext cx="3474720" cy="310896"/>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共有範囲は「必要な人だけ」</a:t>
            </a:r>
            <a:endParaRPr lang="en-US" sz="1350" dirty="0"/>
          </a:p>
        </p:txBody>
      </p:sp>
      <p:sp>
        <p:nvSpPr>
          <p:cNvPr id="9" name="Shape 7"/>
          <p:cNvSpPr/>
          <p:nvPr/>
        </p:nvSpPr>
        <p:spPr>
          <a:xfrm>
            <a:off x="6263640" y="1965960"/>
            <a:ext cx="914400" cy="914400"/>
          </a:xfrm>
          <a:prstGeom prst="ellipse">
            <a:avLst/>
          </a:prstGeom>
          <a:solidFill>
            <a:srgbClr val="16314F"/>
          </a:solidFill>
          <a:ln/>
        </p:spPr>
      </p:sp>
      <p:sp>
        <p:nvSpPr>
          <p:cNvPr id="10" name="Text 8"/>
          <p:cNvSpPr/>
          <p:nvPr/>
        </p:nvSpPr>
        <p:spPr>
          <a:xfrm>
            <a:off x="6263640" y="1965960"/>
            <a:ext cx="914400" cy="91440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案件</a:t>
            </a:r>
            <a:endParaRPr lang="en-US" sz="1200" dirty="0"/>
          </a:p>
          <a:p>
            <a:pPr algn="ctr" indent="0" marL="0">
              <a:buNone/>
            </a:pPr>
            <a:r>
              <a:rPr lang="en-US" sz="1200" b="1" dirty="0">
                <a:solidFill>
                  <a:srgbClr val="FFFFFF"/>
                </a:solidFill>
                <a:latin typeface="Meiryo" pitchFamily="34" charset="0"/>
                <a:ea typeface="Meiryo" pitchFamily="34" charset="-122"/>
                <a:cs typeface="Meiryo" pitchFamily="34" charset="-120"/>
              </a:rPr>
              <a:t>情報</a:t>
            </a:r>
            <a:endParaRPr lang="en-US" sz="1200" dirty="0"/>
          </a:p>
        </p:txBody>
      </p:sp>
      <p:sp>
        <p:nvSpPr>
          <p:cNvPr id="11" name="Shape 9"/>
          <p:cNvSpPr/>
          <p:nvPr/>
        </p:nvSpPr>
        <p:spPr>
          <a:xfrm>
            <a:off x="5074920" y="3154680"/>
            <a:ext cx="1234440" cy="548640"/>
          </a:xfrm>
          <a:prstGeom prst="roundRect">
            <a:avLst>
              <a:gd name="adj" fmla="val 10000"/>
            </a:avLst>
          </a:prstGeom>
          <a:solidFill>
            <a:srgbClr val="237A75"/>
          </a:solidFill>
          <a:ln/>
        </p:spPr>
      </p:sp>
      <p:sp>
        <p:nvSpPr>
          <p:cNvPr id="12" name="Text 10"/>
          <p:cNvSpPr/>
          <p:nvPr/>
        </p:nvSpPr>
        <p:spPr>
          <a:xfrm>
            <a:off x="5074920" y="3154680"/>
            <a:ext cx="1234440" cy="548640"/>
          </a:xfrm>
          <a:prstGeom prst="rect">
            <a:avLst/>
          </a:prstGeom>
          <a:noFill/>
          <a:ln/>
        </p:spPr>
        <p:txBody>
          <a:bodyPr wrap="square" lIns="0" tIns="0" rIns="0" bIns="0" rtlCol="0" anchor="ctr"/>
          <a:lstStyle/>
          <a:p>
            <a:pPr algn="ctr" indent="0" marL="0">
              <a:lnSpc>
                <a:spcPct val="90000"/>
              </a:lnSpc>
              <a:buNone/>
            </a:pPr>
            <a:r>
              <a:rPr lang="en-US" sz="1050" b="1" dirty="0">
                <a:solidFill>
                  <a:srgbClr val="FFFFFF"/>
                </a:solidFill>
                <a:latin typeface="Meiryo" pitchFamily="34" charset="0"/>
                <a:ea typeface="Meiryo" pitchFamily="34" charset="-122"/>
                <a:cs typeface="Meiryo" pitchFamily="34" charset="-120"/>
              </a:rPr>
              <a:t>案件担当</a:t>
            </a:r>
            <a:endParaRPr lang="en-US" sz="1050" dirty="0"/>
          </a:p>
        </p:txBody>
      </p:sp>
      <p:sp>
        <p:nvSpPr>
          <p:cNvPr id="13" name="Shape 11"/>
          <p:cNvSpPr/>
          <p:nvPr/>
        </p:nvSpPr>
        <p:spPr>
          <a:xfrm>
            <a:off x="7269480" y="3154680"/>
            <a:ext cx="1234440" cy="548640"/>
          </a:xfrm>
          <a:prstGeom prst="roundRect">
            <a:avLst>
              <a:gd name="adj" fmla="val 10000"/>
            </a:avLst>
          </a:prstGeom>
          <a:solidFill>
            <a:srgbClr val="237A75"/>
          </a:solidFill>
          <a:ln/>
        </p:spPr>
      </p:sp>
      <p:sp>
        <p:nvSpPr>
          <p:cNvPr id="14" name="Text 12"/>
          <p:cNvSpPr/>
          <p:nvPr/>
        </p:nvSpPr>
        <p:spPr>
          <a:xfrm>
            <a:off x="7269480" y="3154680"/>
            <a:ext cx="1234440" cy="548640"/>
          </a:xfrm>
          <a:prstGeom prst="rect">
            <a:avLst/>
          </a:prstGeom>
          <a:noFill/>
          <a:ln/>
        </p:spPr>
        <p:txBody>
          <a:bodyPr wrap="square" lIns="0" tIns="0" rIns="0" bIns="0" rtlCol="0" anchor="ctr"/>
          <a:lstStyle/>
          <a:p>
            <a:pPr algn="ctr" indent="0" marL="0">
              <a:lnSpc>
                <a:spcPct val="90000"/>
              </a:lnSpc>
              <a:buNone/>
            </a:pPr>
            <a:r>
              <a:rPr lang="en-US" sz="1050" b="1" dirty="0">
                <a:solidFill>
                  <a:srgbClr val="FFFFFF"/>
                </a:solidFill>
                <a:latin typeface="Meiryo" pitchFamily="34" charset="0"/>
                <a:ea typeface="Meiryo" pitchFamily="34" charset="-122"/>
                <a:cs typeface="Meiryo" pitchFamily="34" charset="-120"/>
              </a:rPr>
              <a:t>承認者</a:t>
            </a:r>
            <a:endParaRPr lang="en-US" sz="1050" dirty="0"/>
          </a:p>
        </p:txBody>
      </p:sp>
      <p:sp>
        <p:nvSpPr>
          <p:cNvPr id="15" name="Shape 13"/>
          <p:cNvSpPr/>
          <p:nvPr/>
        </p:nvSpPr>
        <p:spPr>
          <a:xfrm>
            <a:off x="5074920" y="3886200"/>
            <a:ext cx="1234440" cy="548640"/>
          </a:xfrm>
          <a:prstGeom prst="roundRect">
            <a:avLst>
              <a:gd name="adj" fmla="val 10000"/>
            </a:avLst>
          </a:prstGeom>
          <a:solidFill>
            <a:srgbClr val="B58A3A"/>
          </a:solidFill>
          <a:ln/>
        </p:spPr>
      </p:sp>
      <p:sp>
        <p:nvSpPr>
          <p:cNvPr id="16" name="Text 14"/>
          <p:cNvSpPr/>
          <p:nvPr/>
        </p:nvSpPr>
        <p:spPr>
          <a:xfrm>
            <a:off x="5074920" y="3886200"/>
            <a:ext cx="1234440" cy="548640"/>
          </a:xfrm>
          <a:prstGeom prst="rect">
            <a:avLst/>
          </a:prstGeom>
          <a:noFill/>
          <a:ln/>
        </p:spPr>
        <p:txBody>
          <a:bodyPr wrap="square" lIns="0" tIns="0" rIns="0" bIns="0" rtlCol="0" anchor="ctr"/>
          <a:lstStyle/>
          <a:p>
            <a:pPr algn="ctr" indent="0" marL="0">
              <a:lnSpc>
                <a:spcPct val="90000"/>
              </a:lnSpc>
              <a:buNone/>
            </a:pPr>
            <a:r>
              <a:rPr lang="en-US" sz="1050" b="1" dirty="0">
                <a:solidFill>
                  <a:srgbClr val="FFFFFF"/>
                </a:solidFill>
                <a:latin typeface="Meiryo" pitchFamily="34" charset="0"/>
                <a:ea typeface="Meiryo" pitchFamily="34" charset="-122"/>
                <a:cs typeface="Meiryo" pitchFamily="34" charset="-120"/>
              </a:rPr>
              <a:t>外部専門家</a:t>
            </a:r>
            <a:endParaRPr lang="en-US" sz="1050" dirty="0"/>
          </a:p>
          <a:p>
            <a:pPr algn="ctr" indent="0" marL="0">
              <a:lnSpc>
                <a:spcPct val="90000"/>
              </a:lnSpc>
              <a:buNone/>
            </a:pPr>
            <a:r>
              <a:rPr lang="en-US" sz="1050" b="1" dirty="0">
                <a:solidFill>
                  <a:srgbClr val="FFFFFF"/>
                </a:solidFill>
                <a:latin typeface="Meiryo" pitchFamily="34" charset="0"/>
                <a:ea typeface="Meiryo" pitchFamily="34" charset="-122"/>
                <a:cs typeface="Meiryo" pitchFamily="34" charset="-120"/>
              </a:rPr>
              <a:t>（範囲管理）</a:t>
            </a:r>
            <a:endParaRPr lang="en-US" sz="1050" dirty="0"/>
          </a:p>
        </p:txBody>
      </p:sp>
      <p:sp>
        <p:nvSpPr>
          <p:cNvPr id="17" name="Shape 15"/>
          <p:cNvSpPr/>
          <p:nvPr/>
        </p:nvSpPr>
        <p:spPr>
          <a:xfrm>
            <a:off x="7269480" y="3886200"/>
            <a:ext cx="1234440" cy="548640"/>
          </a:xfrm>
          <a:prstGeom prst="roundRect">
            <a:avLst>
              <a:gd name="adj" fmla="val 10000"/>
            </a:avLst>
          </a:prstGeom>
          <a:solidFill>
            <a:srgbClr val="B42318"/>
          </a:solidFill>
          <a:ln/>
        </p:spPr>
      </p:sp>
      <p:sp>
        <p:nvSpPr>
          <p:cNvPr id="18" name="Text 16"/>
          <p:cNvSpPr/>
          <p:nvPr/>
        </p:nvSpPr>
        <p:spPr>
          <a:xfrm>
            <a:off x="7269480" y="3886200"/>
            <a:ext cx="1234440" cy="548640"/>
          </a:xfrm>
          <a:prstGeom prst="rect">
            <a:avLst/>
          </a:prstGeom>
          <a:noFill/>
          <a:ln/>
        </p:spPr>
        <p:txBody>
          <a:bodyPr wrap="square" lIns="0" tIns="0" rIns="0" bIns="0" rtlCol="0" anchor="ctr"/>
          <a:lstStyle/>
          <a:p>
            <a:pPr algn="ctr" indent="0" marL="0">
              <a:lnSpc>
                <a:spcPct val="90000"/>
              </a:lnSpc>
              <a:buNone/>
            </a:pPr>
            <a:r>
              <a:rPr lang="en-US" sz="1050" b="1" dirty="0">
                <a:solidFill>
                  <a:srgbClr val="FFFFFF"/>
                </a:solidFill>
                <a:latin typeface="Meiryo" pitchFamily="34" charset="0"/>
                <a:ea typeface="Meiryo" pitchFamily="34" charset="-122"/>
                <a:cs typeface="Meiryo" pitchFamily="34" charset="-120"/>
              </a:rPr>
              <a:t>情報遮断</a:t>
            </a:r>
            <a:endParaRPr lang="en-US" sz="1050" dirty="0"/>
          </a:p>
          <a:p>
            <a:pPr algn="ctr" indent="0" marL="0">
              <a:lnSpc>
                <a:spcPct val="90000"/>
              </a:lnSpc>
              <a:buNone/>
            </a:pPr>
            <a:r>
              <a:rPr lang="en-US" sz="1050" b="1" dirty="0">
                <a:solidFill>
                  <a:srgbClr val="FFFFFF"/>
                </a:solidFill>
                <a:latin typeface="Meiryo" pitchFamily="34" charset="0"/>
                <a:ea typeface="Meiryo" pitchFamily="34" charset="-122"/>
                <a:cs typeface="Meiryo" pitchFamily="34" charset="-120"/>
              </a:rPr>
              <a:t>（左記以外）</a:t>
            </a:r>
            <a:endParaRPr lang="en-US" sz="1050" dirty="0"/>
          </a:p>
        </p:txBody>
      </p:sp>
      <p:sp>
        <p:nvSpPr>
          <p:cNvPr id="19" name="Text 17"/>
          <p:cNvSpPr/>
          <p:nvPr/>
        </p:nvSpPr>
        <p:spPr>
          <a:xfrm>
            <a:off x="5001768" y="1993392"/>
            <a:ext cx="1188720" cy="914400"/>
          </a:xfrm>
          <a:prstGeom prst="rect">
            <a:avLst/>
          </a:prstGeom>
          <a:noFill/>
          <a:ln/>
        </p:spPr>
        <p:txBody>
          <a:bodyPr wrap="square" lIns="0" tIns="0" rIns="0" bIns="0" rtlCol="0" anchor="t"/>
          <a:lstStyle/>
          <a:p>
            <a:pPr indent="0" marL="0">
              <a:lnSpc>
                <a:spcPct val="95000"/>
              </a:lnSpc>
              <a:buNone/>
            </a:pPr>
            <a:r>
              <a:rPr lang="en-US" sz="1000" dirty="0">
                <a:solidFill>
                  <a:srgbClr val="5B6B78"/>
                </a:solidFill>
                <a:latin typeface="Meiryo" pitchFamily="34" charset="0"/>
                <a:ea typeface="Meiryo" pitchFamily="34" charset="-122"/>
                <a:cs typeface="Meiryo" pitchFamily="34" charset="-120"/>
              </a:rPr>
              <a:t>資料名・共有先・公表予定日を記録し、売買禁止・情報伝達禁止を周知。</a:t>
            </a:r>
            <a:endParaRPr lang="en-US" sz="1000" dirty="0"/>
          </a:p>
        </p:txBody>
      </p:sp>
      <p:sp>
        <p:nvSpPr>
          <p:cNvPr id="20" name="Text 18"/>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21" name="Text 19"/>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22" name="Text 20"/>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初動</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情報を知ったときの初動：5つの「ない／する」</a:t>
            </a:r>
            <a:endParaRPr lang="en-US" sz="2600" dirty="0"/>
          </a:p>
        </p:txBody>
      </p:sp>
      <p:sp>
        <p:nvSpPr>
          <p:cNvPr id="4" name="Shape 2"/>
          <p:cNvSpPr/>
          <p:nvPr/>
        </p:nvSpPr>
        <p:spPr>
          <a:xfrm>
            <a:off x="457200" y="1417320"/>
            <a:ext cx="1627632" cy="2194560"/>
          </a:xfrm>
          <a:prstGeom prst="roundRect">
            <a:avLst>
              <a:gd name="adj" fmla="val 3933"/>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Shape 3"/>
          <p:cNvSpPr/>
          <p:nvPr/>
        </p:nvSpPr>
        <p:spPr>
          <a:xfrm>
            <a:off x="1014984" y="1618488"/>
            <a:ext cx="512064" cy="512064"/>
          </a:xfrm>
          <a:prstGeom prst="ellipse">
            <a:avLst/>
          </a:prstGeom>
          <a:solidFill>
            <a:srgbClr val="B42318"/>
          </a:solidFill>
          <a:ln/>
        </p:spPr>
      </p:sp>
      <p:sp>
        <p:nvSpPr>
          <p:cNvPr id="6" name="Text 4"/>
          <p:cNvSpPr/>
          <p:nvPr/>
        </p:nvSpPr>
        <p:spPr>
          <a:xfrm>
            <a:off x="1014984" y="1618488"/>
            <a:ext cx="512064" cy="512064"/>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1</a:t>
            </a:r>
            <a:endParaRPr lang="en-US" sz="1100" dirty="0"/>
          </a:p>
        </p:txBody>
      </p:sp>
      <p:sp>
        <p:nvSpPr>
          <p:cNvPr id="7" name="Text 5"/>
          <p:cNvSpPr/>
          <p:nvPr/>
        </p:nvSpPr>
        <p:spPr>
          <a:xfrm>
            <a:off x="502920" y="2258568"/>
            <a:ext cx="1536192" cy="457200"/>
          </a:xfrm>
          <a:prstGeom prst="rect">
            <a:avLst/>
          </a:prstGeom>
          <a:noFill/>
          <a:ln/>
        </p:spPr>
        <p:txBody>
          <a:bodyPr wrap="square" lIns="0" tIns="0" rIns="0" bIns="0" rtlCol="0" anchor="ctr"/>
          <a:lstStyle/>
          <a:p>
            <a:pPr algn="ctr" indent="0" marL="0">
              <a:buNone/>
            </a:pPr>
            <a:r>
              <a:rPr lang="en-US" sz="1500" b="1" dirty="0">
                <a:solidFill>
                  <a:srgbClr val="B42318"/>
                </a:solidFill>
                <a:latin typeface="Meiryo" pitchFamily="34" charset="0"/>
                <a:ea typeface="Meiryo" pitchFamily="34" charset="-122"/>
                <a:cs typeface="Meiryo" pitchFamily="34" charset="-120"/>
              </a:rPr>
              <a:t>売買しない</a:t>
            </a:r>
            <a:endParaRPr lang="en-US" sz="1500" dirty="0"/>
          </a:p>
        </p:txBody>
      </p:sp>
      <p:sp>
        <p:nvSpPr>
          <p:cNvPr id="8" name="Text 6"/>
          <p:cNvSpPr/>
          <p:nvPr/>
        </p:nvSpPr>
        <p:spPr>
          <a:xfrm>
            <a:off x="548640" y="2715768"/>
            <a:ext cx="1444752" cy="822960"/>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自分でも家族名義でも買わない・売らない</a:t>
            </a:r>
            <a:endParaRPr lang="en-US" sz="1100" dirty="0"/>
          </a:p>
        </p:txBody>
      </p:sp>
      <p:sp>
        <p:nvSpPr>
          <p:cNvPr id="9" name="Shape 7"/>
          <p:cNvSpPr/>
          <p:nvPr/>
        </p:nvSpPr>
        <p:spPr>
          <a:xfrm>
            <a:off x="2231136" y="1417320"/>
            <a:ext cx="1627632" cy="2194560"/>
          </a:xfrm>
          <a:prstGeom prst="roundRect">
            <a:avLst>
              <a:gd name="adj" fmla="val 3933"/>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0" name="Shape 8"/>
          <p:cNvSpPr/>
          <p:nvPr/>
        </p:nvSpPr>
        <p:spPr>
          <a:xfrm>
            <a:off x="2788920" y="1618488"/>
            <a:ext cx="512064" cy="512064"/>
          </a:xfrm>
          <a:prstGeom prst="ellipse">
            <a:avLst/>
          </a:prstGeom>
          <a:solidFill>
            <a:srgbClr val="B42318"/>
          </a:solidFill>
          <a:ln/>
        </p:spPr>
      </p:sp>
      <p:sp>
        <p:nvSpPr>
          <p:cNvPr id="11" name="Text 9"/>
          <p:cNvSpPr/>
          <p:nvPr/>
        </p:nvSpPr>
        <p:spPr>
          <a:xfrm>
            <a:off x="2788920" y="1618488"/>
            <a:ext cx="512064" cy="512064"/>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2</a:t>
            </a:r>
            <a:endParaRPr lang="en-US" sz="1100" dirty="0"/>
          </a:p>
        </p:txBody>
      </p:sp>
      <p:sp>
        <p:nvSpPr>
          <p:cNvPr id="12" name="Text 10"/>
          <p:cNvSpPr/>
          <p:nvPr/>
        </p:nvSpPr>
        <p:spPr>
          <a:xfrm>
            <a:off x="2276856" y="2258568"/>
            <a:ext cx="1536192" cy="457200"/>
          </a:xfrm>
          <a:prstGeom prst="rect">
            <a:avLst/>
          </a:prstGeom>
          <a:noFill/>
          <a:ln/>
        </p:spPr>
        <p:txBody>
          <a:bodyPr wrap="square" lIns="0" tIns="0" rIns="0" bIns="0" rtlCol="0" anchor="ctr"/>
          <a:lstStyle/>
          <a:p>
            <a:pPr algn="ctr" indent="0" marL="0">
              <a:buNone/>
            </a:pPr>
            <a:r>
              <a:rPr lang="en-US" sz="1500" b="1" dirty="0">
                <a:solidFill>
                  <a:srgbClr val="B42318"/>
                </a:solidFill>
                <a:latin typeface="Meiryo" pitchFamily="34" charset="0"/>
                <a:ea typeface="Meiryo" pitchFamily="34" charset="-122"/>
                <a:cs typeface="Meiryo" pitchFamily="34" charset="-120"/>
              </a:rPr>
              <a:t>伝えない</a:t>
            </a:r>
            <a:endParaRPr lang="en-US" sz="1500" dirty="0"/>
          </a:p>
        </p:txBody>
      </p:sp>
      <p:sp>
        <p:nvSpPr>
          <p:cNvPr id="13" name="Text 11"/>
          <p:cNvSpPr/>
          <p:nvPr/>
        </p:nvSpPr>
        <p:spPr>
          <a:xfrm>
            <a:off x="2322576" y="2715768"/>
            <a:ext cx="1444752" cy="822960"/>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家族・友人・SNS・チャット・生成AIに伝えない</a:t>
            </a:r>
            <a:endParaRPr lang="en-US" sz="1100" dirty="0"/>
          </a:p>
        </p:txBody>
      </p:sp>
      <p:sp>
        <p:nvSpPr>
          <p:cNvPr id="14" name="Shape 12"/>
          <p:cNvSpPr/>
          <p:nvPr/>
        </p:nvSpPr>
        <p:spPr>
          <a:xfrm>
            <a:off x="4005072" y="1417320"/>
            <a:ext cx="1627632" cy="2194560"/>
          </a:xfrm>
          <a:prstGeom prst="roundRect">
            <a:avLst>
              <a:gd name="adj" fmla="val 3933"/>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5" name="Shape 13"/>
          <p:cNvSpPr/>
          <p:nvPr/>
        </p:nvSpPr>
        <p:spPr>
          <a:xfrm>
            <a:off x="4562856" y="1618488"/>
            <a:ext cx="512064" cy="512064"/>
          </a:xfrm>
          <a:prstGeom prst="ellipse">
            <a:avLst/>
          </a:prstGeom>
          <a:solidFill>
            <a:srgbClr val="B42318"/>
          </a:solidFill>
          <a:ln/>
        </p:spPr>
      </p:sp>
      <p:sp>
        <p:nvSpPr>
          <p:cNvPr id="16" name="Text 14"/>
          <p:cNvSpPr/>
          <p:nvPr/>
        </p:nvSpPr>
        <p:spPr>
          <a:xfrm>
            <a:off x="4562856" y="1618488"/>
            <a:ext cx="512064" cy="512064"/>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3</a:t>
            </a:r>
            <a:endParaRPr lang="en-US" sz="1100" dirty="0"/>
          </a:p>
        </p:txBody>
      </p:sp>
      <p:sp>
        <p:nvSpPr>
          <p:cNvPr id="17" name="Text 15"/>
          <p:cNvSpPr/>
          <p:nvPr/>
        </p:nvSpPr>
        <p:spPr>
          <a:xfrm>
            <a:off x="4050792" y="2258568"/>
            <a:ext cx="1536192" cy="457200"/>
          </a:xfrm>
          <a:prstGeom prst="rect">
            <a:avLst/>
          </a:prstGeom>
          <a:noFill/>
          <a:ln/>
        </p:spPr>
        <p:txBody>
          <a:bodyPr wrap="square" lIns="0" tIns="0" rIns="0" bIns="0" rtlCol="0" anchor="ctr"/>
          <a:lstStyle/>
          <a:p>
            <a:pPr algn="ctr" indent="0" marL="0">
              <a:buNone/>
            </a:pPr>
            <a:r>
              <a:rPr lang="en-US" sz="1500" b="1" dirty="0">
                <a:solidFill>
                  <a:srgbClr val="B42318"/>
                </a:solidFill>
                <a:latin typeface="Meiryo" pitchFamily="34" charset="0"/>
                <a:ea typeface="Meiryo" pitchFamily="34" charset="-122"/>
                <a:cs typeface="Meiryo" pitchFamily="34" charset="-120"/>
              </a:rPr>
              <a:t>勧めない</a:t>
            </a:r>
            <a:endParaRPr lang="en-US" sz="1500" dirty="0"/>
          </a:p>
        </p:txBody>
      </p:sp>
      <p:sp>
        <p:nvSpPr>
          <p:cNvPr id="18" name="Text 16"/>
          <p:cNvSpPr/>
          <p:nvPr/>
        </p:nvSpPr>
        <p:spPr>
          <a:xfrm>
            <a:off x="4096512" y="2715768"/>
            <a:ext cx="1444752" cy="822960"/>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「買った方がよい／今はやめた方がよい」と勧めない</a:t>
            </a:r>
            <a:endParaRPr lang="en-US" sz="1100" dirty="0"/>
          </a:p>
        </p:txBody>
      </p:sp>
      <p:sp>
        <p:nvSpPr>
          <p:cNvPr id="19" name="Shape 17"/>
          <p:cNvSpPr/>
          <p:nvPr/>
        </p:nvSpPr>
        <p:spPr>
          <a:xfrm>
            <a:off x="5779008" y="1417320"/>
            <a:ext cx="1627632" cy="2194560"/>
          </a:xfrm>
          <a:prstGeom prst="roundRect">
            <a:avLst>
              <a:gd name="adj" fmla="val 3933"/>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0" name="Shape 18"/>
          <p:cNvSpPr/>
          <p:nvPr/>
        </p:nvSpPr>
        <p:spPr>
          <a:xfrm>
            <a:off x="6336792" y="1618488"/>
            <a:ext cx="512064" cy="512064"/>
          </a:xfrm>
          <a:prstGeom prst="ellipse">
            <a:avLst/>
          </a:prstGeom>
          <a:solidFill>
            <a:srgbClr val="B42318"/>
          </a:solidFill>
          <a:ln/>
        </p:spPr>
      </p:sp>
      <p:sp>
        <p:nvSpPr>
          <p:cNvPr id="21" name="Text 19"/>
          <p:cNvSpPr/>
          <p:nvPr/>
        </p:nvSpPr>
        <p:spPr>
          <a:xfrm>
            <a:off x="6336792" y="1618488"/>
            <a:ext cx="512064" cy="512064"/>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4</a:t>
            </a:r>
            <a:endParaRPr lang="en-US" sz="1100" dirty="0"/>
          </a:p>
        </p:txBody>
      </p:sp>
      <p:sp>
        <p:nvSpPr>
          <p:cNvPr id="22" name="Text 20"/>
          <p:cNvSpPr/>
          <p:nvPr/>
        </p:nvSpPr>
        <p:spPr>
          <a:xfrm>
            <a:off x="5824728" y="2258568"/>
            <a:ext cx="1536192" cy="457200"/>
          </a:xfrm>
          <a:prstGeom prst="rect">
            <a:avLst/>
          </a:prstGeom>
          <a:noFill/>
          <a:ln/>
        </p:spPr>
        <p:txBody>
          <a:bodyPr wrap="square" lIns="0" tIns="0" rIns="0" bIns="0" rtlCol="0" anchor="ctr"/>
          <a:lstStyle/>
          <a:p>
            <a:pPr algn="ctr" indent="0" marL="0">
              <a:buNone/>
            </a:pPr>
            <a:r>
              <a:rPr lang="en-US" sz="1500" b="1" dirty="0">
                <a:solidFill>
                  <a:srgbClr val="B42318"/>
                </a:solidFill>
                <a:latin typeface="Meiryo" pitchFamily="34" charset="0"/>
                <a:ea typeface="Meiryo" pitchFamily="34" charset="-122"/>
                <a:cs typeface="Meiryo" pitchFamily="34" charset="-120"/>
              </a:rPr>
              <a:t>消さない</a:t>
            </a:r>
            <a:endParaRPr lang="en-US" sz="1500" dirty="0"/>
          </a:p>
        </p:txBody>
      </p:sp>
      <p:sp>
        <p:nvSpPr>
          <p:cNvPr id="23" name="Text 21"/>
          <p:cNvSpPr/>
          <p:nvPr/>
        </p:nvSpPr>
        <p:spPr>
          <a:xfrm>
            <a:off x="5870448" y="2715768"/>
            <a:ext cx="1444752" cy="822960"/>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メール・チャット・記録を削除しない</a:t>
            </a:r>
            <a:endParaRPr lang="en-US" sz="1100" dirty="0"/>
          </a:p>
        </p:txBody>
      </p:sp>
      <p:sp>
        <p:nvSpPr>
          <p:cNvPr id="24" name="Shape 22"/>
          <p:cNvSpPr/>
          <p:nvPr/>
        </p:nvSpPr>
        <p:spPr>
          <a:xfrm>
            <a:off x="7552944" y="1417320"/>
            <a:ext cx="1591056" cy="2194560"/>
          </a:xfrm>
          <a:prstGeom prst="roundRect">
            <a:avLst>
              <a:gd name="adj" fmla="val 4023"/>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5" name="Shape 23"/>
          <p:cNvSpPr/>
          <p:nvPr/>
        </p:nvSpPr>
        <p:spPr>
          <a:xfrm>
            <a:off x="8110728" y="1618488"/>
            <a:ext cx="512064" cy="512064"/>
          </a:xfrm>
          <a:prstGeom prst="ellipse">
            <a:avLst/>
          </a:prstGeom>
          <a:solidFill>
            <a:srgbClr val="2F6B4F"/>
          </a:solidFill>
          <a:ln/>
        </p:spPr>
      </p:sp>
      <p:sp>
        <p:nvSpPr>
          <p:cNvPr id="26" name="Text 24"/>
          <p:cNvSpPr/>
          <p:nvPr/>
        </p:nvSpPr>
        <p:spPr>
          <a:xfrm>
            <a:off x="8110728" y="1618488"/>
            <a:ext cx="512064" cy="512064"/>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5</a:t>
            </a:r>
            <a:endParaRPr lang="en-US" sz="1100" dirty="0"/>
          </a:p>
        </p:txBody>
      </p:sp>
      <p:sp>
        <p:nvSpPr>
          <p:cNvPr id="27" name="Text 25"/>
          <p:cNvSpPr/>
          <p:nvPr/>
        </p:nvSpPr>
        <p:spPr>
          <a:xfrm>
            <a:off x="7598664" y="2258568"/>
            <a:ext cx="1536192" cy="457200"/>
          </a:xfrm>
          <a:prstGeom prst="rect">
            <a:avLst/>
          </a:prstGeom>
          <a:noFill/>
          <a:ln/>
        </p:spPr>
        <p:txBody>
          <a:bodyPr wrap="square" lIns="0" tIns="0" rIns="0" bIns="0" rtlCol="0" anchor="ctr"/>
          <a:lstStyle/>
          <a:p>
            <a:pPr algn="ctr" indent="0" marL="0">
              <a:buNone/>
            </a:pPr>
            <a:r>
              <a:rPr lang="en-US" sz="1500" b="1" dirty="0">
                <a:solidFill>
                  <a:srgbClr val="2F6B4F"/>
                </a:solidFill>
                <a:latin typeface="Meiryo" pitchFamily="34" charset="0"/>
                <a:ea typeface="Meiryo" pitchFamily="34" charset="-122"/>
                <a:cs typeface="Meiryo" pitchFamily="34" charset="-120"/>
              </a:rPr>
              <a:t>相談する</a:t>
            </a:r>
            <a:endParaRPr lang="en-US" sz="1500" dirty="0"/>
          </a:p>
        </p:txBody>
      </p:sp>
      <p:sp>
        <p:nvSpPr>
          <p:cNvPr id="28" name="Text 26"/>
          <p:cNvSpPr/>
          <p:nvPr/>
        </p:nvSpPr>
        <p:spPr>
          <a:xfrm>
            <a:off x="7644384" y="2715768"/>
            <a:ext cx="1444752" cy="822960"/>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法務・総務・IR・コンプラ・証券管理へ相談する</a:t>
            </a:r>
            <a:endParaRPr lang="en-US" sz="1100" dirty="0"/>
          </a:p>
        </p:txBody>
      </p:sp>
      <p:sp>
        <p:nvSpPr>
          <p:cNvPr id="29" name="Text 27"/>
          <p:cNvSpPr/>
          <p:nvPr/>
        </p:nvSpPr>
        <p:spPr>
          <a:xfrm>
            <a:off x="457200" y="3840480"/>
            <a:ext cx="8229600" cy="548640"/>
          </a:xfrm>
          <a:prstGeom prst="rect">
            <a:avLst/>
          </a:prstGeom>
          <a:noFill/>
          <a:ln/>
        </p:spPr>
        <p:txBody>
          <a:bodyPr wrap="square" lIns="0" tIns="0" rIns="0" bIns="0" rtlCol="0" anchor="ctr"/>
          <a:lstStyle/>
          <a:p>
            <a:pPr algn="ctr" indent="0" marL="0">
              <a:buNone/>
            </a:pPr>
            <a:r>
              <a:rPr lang="en-US" sz="1350" b="1" dirty="0">
                <a:solidFill>
                  <a:srgbClr val="16314F"/>
                </a:solidFill>
                <a:latin typeface="Meiryo" pitchFamily="34" charset="0"/>
                <a:ea typeface="Meiryo" pitchFamily="34" charset="-122"/>
                <a:cs typeface="Meiryo" pitchFamily="34" charset="-120"/>
              </a:rPr>
              <a:t>「知ってしまったかも」と思った時点で、まず売買・発信を止めて相談するのが最も安全です。</a:t>
            </a:r>
            <a:endParaRPr lang="en-US" sz="1350" dirty="0"/>
          </a:p>
        </p:txBody>
      </p:sp>
      <p:sp>
        <p:nvSpPr>
          <p:cNvPr id="30" name="Text 28"/>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31" name="Text 29"/>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32" name="Text 30"/>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21</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判断フロー</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売買前チェック（簡易フロー）</a:t>
            </a:r>
            <a:endParaRPr lang="en-US" sz="2600" dirty="0"/>
          </a:p>
        </p:txBody>
      </p:sp>
      <p:sp>
        <p:nvSpPr>
          <p:cNvPr id="4" name="Shape 2"/>
          <p:cNvSpPr/>
          <p:nvPr/>
        </p:nvSpPr>
        <p:spPr>
          <a:xfrm>
            <a:off x="457200" y="1371600"/>
            <a:ext cx="8229600" cy="566928"/>
          </a:xfrm>
          <a:prstGeom prst="roundRect">
            <a:avLst>
              <a:gd name="adj" fmla="val 1129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Shape 3"/>
          <p:cNvSpPr/>
          <p:nvPr/>
        </p:nvSpPr>
        <p:spPr>
          <a:xfrm>
            <a:off x="640080" y="1481328"/>
            <a:ext cx="347472" cy="347472"/>
          </a:xfrm>
          <a:prstGeom prst="ellipse">
            <a:avLst/>
          </a:prstGeom>
          <a:solidFill>
            <a:srgbClr val="16314F"/>
          </a:solidFill>
          <a:ln/>
        </p:spPr>
      </p:sp>
      <p:sp>
        <p:nvSpPr>
          <p:cNvPr id="6" name="Text 4"/>
          <p:cNvSpPr/>
          <p:nvPr/>
        </p:nvSpPr>
        <p:spPr>
          <a:xfrm>
            <a:off x="640080" y="1481328"/>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Q1</a:t>
            </a:r>
            <a:endParaRPr lang="en-US" sz="1100" dirty="0"/>
          </a:p>
        </p:txBody>
      </p:sp>
      <p:sp>
        <p:nvSpPr>
          <p:cNvPr id="7" name="Text 5"/>
          <p:cNvSpPr/>
          <p:nvPr/>
        </p:nvSpPr>
        <p:spPr>
          <a:xfrm>
            <a:off x="1143000" y="1371600"/>
            <a:ext cx="7406640" cy="56692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売買対象は上場株式等か？（自社・取引先・M&amp;A相手・TOB対象等）</a:t>
            </a:r>
            <a:endParaRPr lang="en-US" sz="1350" dirty="0"/>
          </a:p>
        </p:txBody>
      </p:sp>
      <p:sp>
        <p:nvSpPr>
          <p:cNvPr id="8" name="Shape 6"/>
          <p:cNvSpPr/>
          <p:nvPr/>
        </p:nvSpPr>
        <p:spPr>
          <a:xfrm>
            <a:off x="457200" y="2029968"/>
            <a:ext cx="8229600" cy="566928"/>
          </a:xfrm>
          <a:prstGeom prst="roundRect">
            <a:avLst>
              <a:gd name="adj" fmla="val 1129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9" name="Shape 7"/>
          <p:cNvSpPr/>
          <p:nvPr/>
        </p:nvSpPr>
        <p:spPr>
          <a:xfrm>
            <a:off x="640080" y="2139696"/>
            <a:ext cx="347472" cy="347472"/>
          </a:xfrm>
          <a:prstGeom prst="ellipse">
            <a:avLst/>
          </a:prstGeom>
          <a:solidFill>
            <a:srgbClr val="16314F"/>
          </a:solidFill>
          <a:ln/>
        </p:spPr>
      </p:sp>
      <p:sp>
        <p:nvSpPr>
          <p:cNvPr id="10" name="Text 8"/>
          <p:cNvSpPr/>
          <p:nvPr/>
        </p:nvSpPr>
        <p:spPr>
          <a:xfrm>
            <a:off x="640080" y="2139696"/>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Q2</a:t>
            </a:r>
            <a:endParaRPr lang="en-US" sz="1100" dirty="0"/>
          </a:p>
        </p:txBody>
      </p:sp>
      <p:sp>
        <p:nvSpPr>
          <p:cNvPr id="11" name="Text 9"/>
          <p:cNvSpPr/>
          <p:nvPr/>
        </p:nvSpPr>
        <p:spPr>
          <a:xfrm>
            <a:off x="1143000" y="2029968"/>
            <a:ext cx="7406640" cy="56692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その会社に関する未公表の重要情報を知っていないか？</a:t>
            </a:r>
            <a:endParaRPr lang="en-US" sz="1350" dirty="0"/>
          </a:p>
        </p:txBody>
      </p:sp>
      <p:sp>
        <p:nvSpPr>
          <p:cNvPr id="12" name="Shape 10"/>
          <p:cNvSpPr/>
          <p:nvPr/>
        </p:nvSpPr>
        <p:spPr>
          <a:xfrm>
            <a:off x="457200" y="2688336"/>
            <a:ext cx="8229600" cy="566928"/>
          </a:xfrm>
          <a:prstGeom prst="roundRect">
            <a:avLst>
              <a:gd name="adj" fmla="val 1129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3" name="Shape 11"/>
          <p:cNvSpPr/>
          <p:nvPr/>
        </p:nvSpPr>
        <p:spPr>
          <a:xfrm>
            <a:off x="640080" y="2798064"/>
            <a:ext cx="347472" cy="347472"/>
          </a:xfrm>
          <a:prstGeom prst="ellipse">
            <a:avLst/>
          </a:prstGeom>
          <a:solidFill>
            <a:srgbClr val="B42318"/>
          </a:solidFill>
          <a:ln/>
        </p:spPr>
      </p:sp>
      <p:sp>
        <p:nvSpPr>
          <p:cNvPr id="14" name="Text 12"/>
          <p:cNvSpPr/>
          <p:nvPr/>
        </p:nvSpPr>
        <p:spPr>
          <a:xfrm>
            <a:off x="640080" y="2798064"/>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Q3</a:t>
            </a:r>
            <a:endParaRPr lang="en-US" sz="1100" dirty="0"/>
          </a:p>
        </p:txBody>
      </p:sp>
      <p:sp>
        <p:nvSpPr>
          <p:cNvPr id="15" name="Text 13"/>
          <p:cNvSpPr/>
          <p:nvPr/>
        </p:nvSpPr>
        <p:spPr>
          <a:xfrm>
            <a:off x="1143000" y="2688336"/>
            <a:ext cx="7406640" cy="56692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家族・知人・他人口座・法人名義での迂回ではないか？</a:t>
            </a:r>
            <a:endParaRPr lang="en-US" sz="1350" dirty="0"/>
          </a:p>
        </p:txBody>
      </p:sp>
      <p:sp>
        <p:nvSpPr>
          <p:cNvPr id="16" name="Shape 14"/>
          <p:cNvSpPr/>
          <p:nvPr/>
        </p:nvSpPr>
        <p:spPr>
          <a:xfrm>
            <a:off x="457200" y="3346704"/>
            <a:ext cx="8229600" cy="566928"/>
          </a:xfrm>
          <a:prstGeom prst="roundRect">
            <a:avLst>
              <a:gd name="adj" fmla="val 1129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7" name="Shape 15"/>
          <p:cNvSpPr/>
          <p:nvPr/>
        </p:nvSpPr>
        <p:spPr>
          <a:xfrm>
            <a:off x="640080" y="3456432"/>
            <a:ext cx="347472" cy="347472"/>
          </a:xfrm>
          <a:prstGeom prst="ellipse">
            <a:avLst/>
          </a:prstGeom>
          <a:solidFill>
            <a:srgbClr val="237A75"/>
          </a:solidFill>
          <a:ln/>
        </p:spPr>
      </p:sp>
      <p:sp>
        <p:nvSpPr>
          <p:cNvPr id="18" name="Text 16"/>
          <p:cNvSpPr/>
          <p:nvPr/>
        </p:nvSpPr>
        <p:spPr>
          <a:xfrm>
            <a:off x="640080" y="3456432"/>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Q4</a:t>
            </a:r>
            <a:endParaRPr lang="en-US" sz="1100" dirty="0"/>
          </a:p>
        </p:txBody>
      </p:sp>
      <p:sp>
        <p:nvSpPr>
          <p:cNvPr id="19" name="Text 17"/>
          <p:cNvSpPr/>
          <p:nvPr/>
        </p:nvSpPr>
        <p:spPr>
          <a:xfrm>
            <a:off x="1143000" y="3346704"/>
            <a:ext cx="7406640" cy="566928"/>
          </a:xfrm>
          <a:prstGeom prst="rect">
            <a:avLst/>
          </a:prstGeom>
          <a:noFill/>
          <a:ln/>
        </p:spPr>
        <p:txBody>
          <a:bodyPr wrap="square" lIns="0" tIns="0" rIns="0" bIns="0" rtlCol="0" anchor="ctr"/>
          <a:lstStyle/>
          <a:p>
            <a:pPr indent="0" marL="0">
              <a:buNone/>
            </a:pPr>
            <a:r>
              <a:rPr lang="en-US" sz="1350" dirty="0">
                <a:solidFill>
                  <a:srgbClr val="263238"/>
                </a:solidFill>
                <a:latin typeface="Meiryo" pitchFamily="34" charset="0"/>
                <a:ea typeface="Meiryo" pitchFamily="34" charset="-122"/>
                <a:cs typeface="Meiryo" pitchFamily="34" charset="-120"/>
              </a:rPr>
              <a:t>売買禁止期間／事前届出・承認の要否は確認したか？</a:t>
            </a:r>
            <a:endParaRPr lang="en-US" sz="1350" dirty="0"/>
          </a:p>
        </p:txBody>
      </p:sp>
      <p:sp>
        <p:nvSpPr>
          <p:cNvPr id="20" name="Shape 18"/>
          <p:cNvSpPr/>
          <p:nvPr/>
        </p:nvSpPr>
        <p:spPr>
          <a:xfrm>
            <a:off x="457200" y="4005072"/>
            <a:ext cx="8229600" cy="566928"/>
          </a:xfrm>
          <a:prstGeom prst="roundRect">
            <a:avLst>
              <a:gd name="adj" fmla="val 11290"/>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1" name="Shape 19"/>
          <p:cNvSpPr/>
          <p:nvPr/>
        </p:nvSpPr>
        <p:spPr>
          <a:xfrm>
            <a:off x="640080" y="4114800"/>
            <a:ext cx="347472" cy="347472"/>
          </a:xfrm>
          <a:prstGeom prst="ellipse">
            <a:avLst/>
          </a:prstGeom>
          <a:solidFill>
            <a:srgbClr val="2F6B4F"/>
          </a:solidFill>
          <a:ln/>
        </p:spPr>
      </p:sp>
      <p:sp>
        <p:nvSpPr>
          <p:cNvPr id="22" name="Text 20"/>
          <p:cNvSpPr/>
          <p:nvPr/>
        </p:nvSpPr>
        <p:spPr>
          <a:xfrm>
            <a:off x="640080" y="4114800"/>
            <a:ext cx="347472" cy="347472"/>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a:t>
            </a:r>
            <a:endParaRPr lang="en-US" sz="1100" dirty="0"/>
          </a:p>
        </p:txBody>
      </p:sp>
      <p:sp>
        <p:nvSpPr>
          <p:cNvPr id="23" name="Text 21"/>
          <p:cNvSpPr/>
          <p:nvPr/>
        </p:nvSpPr>
        <p:spPr>
          <a:xfrm>
            <a:off x="1143000" y="4005072"/>
            <a:ext cx="7406640" cy="566928"/>
          </a:xfrm>
          <a:prstGeom prst="rect">
            <a:avLst/>
          </a:prstGeom>
          <a:noFill/>
          <a:ln/>
        </p:spPr>
        <p:txBody>
          <a:bodyPr wrap="square" lIns="0" tIns="0" rIns="0" bIns="0" rtlCol="0" anchor="ctr"/>
          <a:lstStyle/>
          <a:p>
            <a:pPr indent="0" marL="0">
              <a:buNone/>
            </a:pPr>
            <a:r>
              <a:rPr lang="en-US" sz="1350" b="1" dirty="0">
                <a:solidFill>
                  <a:srgbClr val="2F6B4F"/>
                </a:solidFill>
                <a:latin typeface="Meiryo" pitchFamily="34" charset="0"/>
                <a:ea typeface="Meiryo" pitchFamily="34" charset="-122"/>
                <a:cs typeface="Meiryo" pitchFamily="34" charset="-120"/>
              </a:rPr>
              <a:t>一つでも不安があれば売買せず、法務・証券管理担当に相談</a:t>
            </a:r>
            <a:endParaRPr lang="en-US" sz="1350" dirty="0"/>
          </a:p>
        </p:txBody>
      </p:sp>
      <p:sp>
        <p:nvSpPr>
          <p:cNvPr id="24" name="Text 22"/>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25" name="Text 23"/>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26" name="Text 24"/>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22</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行動</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情報伝達・取引推奨を防ぐ行動</a:t>
            </a:r>
            <a:endParaRPr lang="en-US" sz="2600" dirty="0"/>
          </a:p>
        </p:txBody>
      </p:sp>
      <p:sp>
        <p:nvSpPr>
          <p:cNvPr id="4" name="Shape 2"/>
          <p:cNvSpPr/>
          <p:nvPr/>
        </p:nvSpPr>
        <p:spPr>
          <a:xfrm>
            <a:off x="457200" y="1371600"/>
            <a:ext cx="4160520" cy="3200400"/>
          </a:xfrm>
          <a:prstGeom prst="roundRect">
            <a:avLst>
              <a:gd name="adj" fmla="val 2000"/>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99616"/>
            <a:ext cx="3657600" cy="310896"/>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 避ける言動</a:t>
            </a:r>
            <a:endParaRPr lang="en-US" sz="1400" dirty="0"/>
          </a:p>
        </p:txBody>
      </p:sp>
      <p:sp>
        <p:nvSpPr>
          <p:cNvPr id="6" name="Text 4"/>
          <p:cNvSpPr/>
          <p:nvPr/>
        </p:nvSpPr>
        <p:spPr>
          <a:xfrm>
            <a:off x="658368" y="1865376"/>
            <a:ext cx="3703320" cy="2651760"/>
          </a:xfrm>
          <a:prstGeom prst="rect">
            <a:avLst/>
          </a:prstGeom>
          <a:noFill/>
          <a:ln/>
        </p:spPr>
        <p:txBody>
          <a:bodyPr wrap="square" rtlCol="0" anchor="t"/>
          <a:lstStyle/>
          <a:p>
            <a:pPr marL="177800" indent="-177800">
              <a:lnSpc>
                <a:spcPct val="100000"/>
              </a:lnSpc>
              <a:spcAft>
                <a:spcPts val="500"/>
              </a:spcAft>
              <a:buSzPct val="100000"/>
              <a:buChar char="•"/>
            </a:pPr>
            <a:r>
              <a:rPr lang="en-US" sz="1350" dirty="0">
                <a:solidFill>
                  <a:srgbClr val="B42318"/>
                </a:solidFill>
                <a:latin typeface="Meiryo" pitchFamily="34" charset="0"/>
                <a:ea typeface="Meiryo" pitchFamily="34" charset="-122"/>
                <a:cs typeface="Meiryo" pitchFamily="34" charset="-120"/>
              </a:rPr>
              <a:t>「この会社、近いうちに動くよ」</a:t>
            </a:r>
            <a:endParaRPr lang="en-US" sz="1350" dirty="0"/>
          </a:p>
          <a:p>
            <a:pPr marL="177800" indent="-177800">
              <a:lnSpc>
                <a:spcPct val="100000"/>
              </a:lnSpc>
              <a:spcAft>
                <a:spcPts val="500"/>
              </a:spcAft>
              <a:buSzPct val="100000"/>
              <a:buChar char="•"/>
            </a:pPr>
            <a:r>
              <a:rPr lang="en-US" sz="1350" dirty="0">
                <a:solidFill>
                  <a:srgbClr val="B42318"/>
                </a:solidFill>
                <a:latin typeface="Meiryo" pitchFamily="34" charset="0"/>
                <a:ea typeface="Meiryo" pitchFamily="34" charset="-122"/>
                <a:cs typeface="Meiryo" pitchFamily="34" charset="-120"/>
              </a:rPr>
              <a:t>「今は買わない方がいい」</a:t>
            </a:r>
            <a:endParaRPr lang="en-US" sz="1350" dirty="0"/>
          </a:p>
          <a:p>
            <a:pPr marL="177800" indent="-177800">
              <a:lnSpc>
                <a:spcPct val="100000"/>
              </a:lnSpc>
              <a:spcAft>
                <a:spcPts val="500"/>
              </a:spcAft>
              <a:buSzPct val="100000"/>
              <a:buChar char="•"/>
            </a:pPr>
            <a:r>
              <a:rPr lang="en-US" sz="1350" dirty="0">
                <a:solidFill>
                  <a:srgbClr val="B42318"/>
                </a:solidFill>
                <a:latin typeface="Meiryo" pitchFamily="34" charset="0"/>
                <a:ea typeface="Meiryo" pitchFamily="34" charset="-122"/>
                <a:cs typeface="Meiryo" pitchFamily="34" charset="-120"/>
              </a:rPr>
              <a:t>「そろそろ上がりそう」</a:t>
            </a:r>
            <a:endParaRPr lang="en-US" sz="1350" dirty="0"/>
          </a:p>
          <a:p>
            <a:pPr marL="177800" indent="-177800">
              <a:lnSpc>
                <a:spcPct val="100000"/>
              </a:lnSpc>
              <a:spcAft>
                <a:spcPts val="500"/>
              </a:spcAft>
              <a:buSzPct val="100000"/>
              <a:buChar char="•"/>
            </a:pPr>
            <a:r>
              <a:rPr lang="en-US" sz="1350" dirty="0">
                <a:solidFill>
                  <a:srgbClr val="B42318"/>
                </a:solidFill>
                <a:latin typeface="Meiryo" pitchFamily="34" charset="0"/>
                <a:ea typeface="Meiryo" pitchFamily="34" charset="-122"/>
                <a:cs typeface="Meiryo" pitchFamily="34" charset="-120"/>
              </a:rPr>
              <a:t>会社名を伏せて匂わせる</a:t>
            </a:r>
            <a:endParaRPr lang="en-US" sz="1350" dirty="0"/>
          </a:p>
          <a:p>
            <a:pPr marL="177800" indent="-177800">
              <a:lnSpc>
                <a:spcPct val="100000"/>
              </a:lnSpc>
              <a:spcAft>
                <a:spcPts val="500"/>
              </a:spcAft>
              <a:buSzPct val="100000"/>
              <a:buChar char="•"/>
            </a:pPr>
            <a:r>
              <a:rPr lang="en-US" sz="1350" dirty="0">
                <a:solidFill>
                  <a:srgbClr val="B42318"/>
                </a:solidFill>
                <a:latin typeface="Meiryo" pitchFamily="34" charset="0"/>
                <a:ea typeface="Meiryo" pitchFamily="34" charset="-122"/>
                <a:cs typeface="Meiryo" pitchFamily="34" charset="-120"/>
              </a:rPr>
              <a:t>家族・友人に未公表情報を共有する</a:t>
            </a:r>
            <a:endParaRPr lang="en-US" sz="1350" dirty="0"/>
          </a:p>
        </p:txBody>
      </p:sp>
      <p:sp>
        <p:nvSpPr>
          <p:cNvPr id="7" name="Shape 5"/>
          <p:cNvSpPr/>
          <p:nvPr/>
        </p:nvSpPr>
        <p:spPr>
          <a:xfrm>
            <a:off x="4800600" y="1371600"/>
            <a:ext cx="3886200" cy="3200400"/>
          </a:xfrm>
          <a:prstGeom prst="roundRect">
            <a:avLst>
              <a:gd name="adj" fmla="val 2000"/>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5001768" y="1499616"/>
            <a:ext cx="3474720" cy="310896"/>
          </a:xfrm>
          <a:prstGeom prst="rect">
            <a:avLst/>
          </a:prstGeom>
          <a:noFill/>
          <a:ln/>
        </p:spPr>
        <p:txBody>
          <a:bodyPr wrap="square" lIns="0" tIns="0" rIns="0" bIns="0" rtlCol="0" anchor="ctr"/>
          <a:lstStyle/>
          <a:p>
            <a:pPr indent="0" marL="0">
              <a:buNone/>
            </a:pPr>
            <a:r>
              <a:rPr lang="en-US" sz="1400" b="1" dirty="0">
                <a:solidFill>
                  <a:srgbClr val="2F6B4F"/>
                </a:solidFill>
                <a:latin typeface="Meiryo" pitchFamily="34" charset="0"/>
                <a:ea typeface="Meiryo" pitchFamily="34" charset="-122"/>
                <a:cs typeface="Meiryo" pitchFamily="34" charset="-120"/>
              </a:rPr>
              <a:t>✓ 望ましい行動</a:t>
            </a:r>
            <a:endParaRPr lang="en-US" sz="1400" dirty="0"/>
          </a:p>
        </p:txBody>
      </p:sp>
      <p:sp>
        <p:nvSpPr>
          <p:cNvPr id="9" name="Text 7"/>
          <p:cNvSpPr/>
          <p:nvPr/>
        </p:nvSpPr>
        <p:spPr>
          <a:xfrm>
            <a:off x="5001768" y="1865376"/>
            <a:ext cx="3474720" cy="2651760"/>
          </a:xfrm>
          <a:prstGeom prst="rect">
            <a:avLst/>
          </a:prstGeom>
          <a:noFill/>
          <a:ln/>
        </p:spPr>
        <p:txBody>
          <a:bodyPr wrap="square" rtlCol="0" anchor="t"/>
          <a:lstStyle/>
          <a:p>
            <a:pPr marL="177800" indent="-177800">
              <a:lnSpc>
                <a:spcPct val="100000"/>
              </a:lnSpc>
              <a:spcAft>
                <a:spcPts val="500"/>
              </a:spcAft>
              <a:buSzPct val="100000"/>
              <a:buChar char="•"/>
            </a:pPr>
            <a:r>
              <a:rPr lang="en-US" sz="1350" dirty="0">
                <a:solidFill>
                  <a:srgbClr val="2F6B4F"/>
                </a:solidFill>
                <a:latin typeface="Meiryo" pitchFamily="34" charset="0"/>
                <a:ea typeface="Meiryo" pitchFamily="34" charset="-122"/>
                <a:cs typeface="Meiryo" pitchFamily="34" charset="-120"/>
              </a:rPr>
              <a:t>未公表情報は社内外で話題にしない</a:t>
            </a:r>
            <a:endParaRPr lang="en-US" sz="1350" dirty="0"/>
          </a:p>
          <a:p>
            <a:pPr marL="177800" indent="-177800">
              <a:lnSpc>
                <a:spcPct val="100000"/>
              </a:lnSpc>
              <a:spcAft>
                <a:spcPts val="500"/>
              </a:spcAft>
              <a:buSzPct val="100000"/>
              <a:buChar char="•"/>
            </a:pPr>
            <a:r>
              <a:rPr lang="en-US" sz="1350" dirty="0">
                <a:solidFill>
                  <a:srgbClr val="2F6B4F"/>
                </a:solidFill>
                <a:latin typeface="Meiryo" pitchFamily="34" charset="0"/>
                <a:ea typeface="Meiryo" pitchFamily="34" charset="-122"/>
                <a:cs typeface="Meiryo" pitchFamily="34" charset="-120"/>
              </a:rPr>
              <a:t>家族・知人から相談されたら社内窓口へつなぐ</a:t>
            </a:r>
            <a:endParaRPr lang="en-US" sz="1350" dirty="0"/>
          </a:p>
          <a:p>
            <a:pPr marL="177800" indent="-177800">
              <a:lnSpc>
                <a:spcPct val="100000"/>
              </a:lnSpc>
              <a:spcAft>
                <a:spcPts val="500"/>
              </a:spcAft>
              <a:buSzPct val="100000"/>
              <a:buChar char="•"/>
            </a:pPr>
            <a:r>
              <a:rPr lang="en-US" sz="1350" dirty="0">
                <a:solidFill>
                  <a:srgbClr val="2F6B4F"/>
                </a:solidFill>
                <a:latin typeface="Meiryo" pitchFamily="34" charset="0"/>
                <a:ea typeface="Meiryo" pitchFamily="34" charset="-122"/>
                <a:cs typeface="Meiryo" pitchFamily="34" charset="-120"/>
              </a:rPr>
              <a:t>うっかり伝えたら、消さずにすぐ報告</a:t>
            </a:r>
            <a:endParaRPr lang="en-US" sz="1350" dirty="0"/>
          </a:p>
          <a:p>
            <a:pPr marL="177800" indent="-177800">
              <a:lnSpc>
                <a:spcPct val="100000"/>
              </a:lnSpc>
              <a:spcAft>
                <a:spcPts val="500"/>
              </a:spcAft>
              <a:buSzPct val="100000"/>
              <a:buChar char="•"/>
            </a:pPr>
            <a:r>
              <a:rPr lang="en-US" sz="1350" dirty="0">
                <a:solidFill>
                  <a:srgbClr val="2F6B4F"/>
                </a:solidFill>
                <a:latin typeface="Meiryo" pitchFamily="34" charset="0"/>
                <a:ea typeface="Meiryo" pitchFamily="34" charset="-122"/>
                <a:cs typeface="Meiryo" pitchFamily="34" charset="-120"/>
              </a:rPr>
              <a:t>売買を控えるよう勧めることも避ける</a:t>
            </a:r>
            <a:endParaRPr lang="en-US" sz="1350" dirty="0"/>
          </a:p>
          <a:p>
            <a:pPr marL="177800" indent="-177800">
              <a:lnSpc>
                <a:spcPct val="100000"/>
              </a:lnSpc>
              <a:spcAft>
                <a:spcPts val="500"/>
              </a:spcAft>
              <a:buSzPct val="100000"/>
              <a:buChar char="•"/>
            </a:pPr>
            <a:r>
              <a:rPr lang="en-US" sz="1350" dirty="0">
                <a:solidFill>
                  <a:srgbClr val="2F6B4F"/>
                </a:solidFill>
                <a:latin typeface="Meiryo" pitchFamily="34" charset="0"/>
                <a:ea typeface="Meiryo" pitchFamily="34" charset="-122"/>
                <a:cs typeface="Meiryo" pitchFamily="34" charset="-120"/>
              </a:rPr>
              <a:t>該当性は事案による。現場・AIで断定しない</a:t>
            </a:r>
            <a:endParaRPr lang="en-US" sz="1350" dirty="0"/>
          </a:p>
        </p:txBody>
      </p:sp>
      <p:sp>
        <p:nvSpPr>
          <p:cNvPr id="10" name="Text 8"/>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1" name="Text 9"/>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2" name="Text 10"/>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23</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初動</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問題・疑いに気づいたときの初動</a:t>
            </a:r>
            <a:endParaRPr lang="en-US" sz="2600" dirty="0"/>
          </a:p>
        </p:txBody>
      </p:sp>
      <p:sp>
        <p:nvSpPr>
          <p:cNvPr id="4" name="Shape 2"/>
          <p:cNvSpPr/>
          <p:nvPr/>
        </p:nvSpPr>
        <p:spPr>
          <a:xfrm>
            <a:off x="457200" y="1371600"/>
            <a:ext cx="4160520" cy="3200400"/>
          </a:xfrm>
          <a:prstGeom prst="roundRect">
            <a:avLst>
              <a:gd name="adj" fmla="val 2000"/>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99616"/>
            <a:ext cx="3657600" cy="310896"/>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やってはいけない</a:t>
            </a:r>
            <a:endParaRPr lang="en-US" sz="1400" dirty="0"/>
          </a:p>
        </p:txBody>
      </p:sp>
      <p:sp>
        <p:nvSpPr>
          <p:cNvPr id="6" name="Text 4"/>
          <p:cNvSpPr/>
          <p:nvPr/>
        </p:nvSpPr>
        <p:spPr>
          <a:xfrm>
            <a:off x="658368" y="1920240"/>
            <a:ext cx="3703320" cy="2560320"/>
          </a:xfrm>
          <a:prstGeom prst="rect">
            <a:avLst/>
          </a:prstGeom>
          <a:noFill/>
          <a:ln/>
        </p:spPr>
        <p:txBody>
          <a:bodyPr wrap="square" rtlCol="0" anchor="t"/>
          <a:lstStyle/>
          <a:p>
            <a:pPr marL="177800" indent="-177800">
              <a:lnSpc>
                <a:spcPct val="100000"/>
              </a:lnSpc>
              <a:spcAft>
                <a:spcPts val="500"/>
              </a:spcAft>
              <a:buSzPct val="100000"/>
              <a:buChar char="•"/>
            </a:pPr>
            <a:r>
              <a:rPr lang="en-US" sz="1400" dirty="0">
                <a:solidFill>
                  <a:srgbClr val="B42318"/>
                </a:solidFill>
                <a:latin typeface="Meiryo" pitchFamily="34" charset="0"/>
                <a:ea typeface="Meiryo" pitchFamily="34" charset="-122"/>
                <a:cs typeface="Meiryo" pitchFamily="34" charset="-120"/>
              </a:rPr>
              <a:t>まず売買・情報共有を止める</a:t>
            </a:r>
            <a:endParaRPr lang="en-US" sz="1400" dirty="0"/>
          </a:p>
          <a:p>
            <a:pPr marL="177800" indent="-177800">
              <a:lnSpc>
                <a:spcPct val="100000"/>
              </a:lnSpc>
              <a:spcAft>
                <a:spcPts val="500"/>
              </a:spcAft>
              <a:buSzPct val="100000"/>
              <a:buChar char="•"/>
            </a:pPr>
            <a:r>
              <a:rPr lang="en-US" sz="1400" dirty="0">
                <a:solidFill>
                  <a:srgbClr val="B42318"/>
                </a:solidFill>
                <a:latin typeface="Meiryo" pitchFamily="34" charset="0"/>
                <a:ea typeface="Meiryo" pitchFamily="34" charset="-122"/>
                <a:cs typeface="Meiryo" pitchFamily="34" charset="-120"/>
              </a:rPr>
              <a:t>証拠（メール・チャット・記録）を消さない・隠さない</a:t>
            </a:r>
            <a:endParaRPr lang="en-US" sz="1400" dirty="0"/>
          </a:p>
          <a:p>
            <a:pPr marL="177800" indent="-177800">
              <a:lnSpc>
                <a:spcPct val="100000"/>
              </a:lnSpc>
              <a:spcAft>
                <a:spcPts val="500"/>
              </a:spcAft>
              <a:buSzPct val="100000"/>
              <a:buChar char="•"/>
            </a:pPr>
            <a:r>
              <a:rPr lang="en-US" sz="1400" dirty="0">
                <a:solidFill>
                  <a:srgbClr val="B42318"/>
                </a:solidFill>
                <a:latin typeface="Meiryo" pitchFamily="34" charset="0"/>
                <a:ea typeface="Meiryo" pitchFamily="34" charset="-122"/>
                <a:cs typeface="Meiryo" pitchFamily="34" charset="-120"/>
              </a:rPr>
              <a:t>本人だけで相手方・家族・知人に連絡しない</a:t>
            </a:r>
            <a:endParaRPr lang="en-US" sz="1400" dirty="0"/>
          </a:p>
        </p:txBody>
      </p:sp>
      <p:sp>
        <p:nvSpPr>
          <p:cNvPr id="7" name="Shape 5"/>
          <p:cNvSpPr/>
          <p:nvPr/>
        </p:nvSpPr>
        <p:spPr>
          <a:xfrm>
            <a:off x="4800600" y="1371600"/>
            <a:ext cx="3886200" cy="3200400"/>
          </a:xfrm>
          <a:prstGeom prst="roundRect">
            <a:avLst>
              <a:gd name="adj" fmla="val 2000"/>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5001768" y="1499616"/>
            <a:ext cx="3474720" cy="310896"/>
          </a:xfrm>
          <a:prstGeom prst="rect">
            <a:avLst/>
          </a:prstGeom>
          <a:noFill/>
          <a:ln/>
        </p:spPr>
        <p:txBody>
          <a:bodyPr wrap="square" lIns="0" tIns="0" rIns="0" bIns="0" rtlCol="0" anchor="ctr"/>
          <a:lstStyle/>
          <a:p>
            <a:pPr indent="0" marL="0">
              <a:buNone/>
            </a:pPr>
            <a:r>
              <a:rPr lang="en-US" sz="1400" b="1" dirty="0">
                <a:solidFill>
                  <a:srgbClr val="2F6B4F"/>
                </a:solidFill>
                <a:latin typeface="Meiryo" pitchFamily="34" charset="0"/>
                <a:ea typeface="Meiryo" pitchFamily="34" charset="-122"/>
                <a:cs typeface="Meiryo" pitchFamily="34" charset="-120"/>
              </a:rPr>
              <a:t>すぐにやる</a:t>
            </a:r>
            <a:endParaRPr lang="en-US" sz="1400" dirty="0"/>
          </a:p>
        </p:txBody>
      </p:sp>
      <p:sp>
        <p:nvSpPr>
          <p:cNvPr id="9" name="Text 7"/>
          <p:cNvSpPr/>
          <p:nvPr/>
        </p:nvSpPr>
        <p:spPr>
          <a:xfrm>
            <a:off x="5001768" y="1920240"/>
            <a:ext cx="3474720" cy="2560320"/>
          </a:xfrm>
          <a:prstGeom prst="rect">
            <a:avLst/>
          </a:prstGeom>
          <a:noFill/>
          <a:ln/>
        </p:spPr>
        <p:txBody>
          <a:bodyPr wrap="square" rtlCol="0" anchor="t"/>
          <a:lstStyle/>
          <a:p>
            <a:pPr marL="177800" indent="-177800">
              <a:lnSpc>
                <a:spcPct val="100000"/>
              </a:lnSpc>
              <a:spcAft>
                <a:spcPts val="500"/>
              </a:spcAft>
              <a:buSzPct val="100000"/>
              <a:buChar char="•"/>
            </a:pPr>
            <a:r>
              <a:rPr lang="en-US" sz="1400" dirty="0">
                <a:solidFill>
                  <a:srgbClr val="2F6B4F"/>
                </a:solidFill>
                <a:latin typeface="Meiryo" pitchFamily="34" charset="0"/>
                <a:ea typeface="Meiryo" pitchFamily="34" charset="-122"/>
                <a:cs typeface="Meiryo" pitchFamily="34" charset="-120"/>
              </a:rPr>
              <a:t>いつ・誰が・どの情報を知ったかを整理</a:t>
            </a:r>
            <a:endParaRPr lang="en-US" sz="1400" dirty="0"/>
          </a:p>
          <a:p>
            <a:pPr marL="177800" indent="-177800">
              <a:lnSpc>
                <a:spcPct val="100000"/>
              </a:lnSpc>
              <a:spcAft>
                <a:spcPts val="500"/>
              </a:spcAft>
              <a:buSzPct val="100000"/>
              <a:buChar char="•"/>
            </a:pPr>
            <a:r>
              <a:rPr lang="en-US" sz="1400" dirty="0">
                <a:solidFill>
                  <a:srgbClr val="2F6B4F"/>
                </a:solidFill>
                <a:latin typeface="Meiryo" pitchFamily="34" charset="0"/>
                <a:ea typeface="Meiryo" pitchFamily="34" charset="-122"/>
                <a:cs typeface="Meiryo" pitchFamily="34" charset="-120"/>
              </a:rPr>
              <a:t>誰が・どの銘柄を・いつ売買したかを整理</a:t>
            </a:r>
            <a:endParaRPr lang="en-US" sz="1400" dirty="0"/>
          </a:p>
          <a:p>
            <a:pPr marL="177800" indent="-177800">
              <a:lnSpc>
                <a:spcPct val="100000"/>
              </a:lnSpc>
              <a:spcAft>
                <a:spcPts val="500"/>
              </a:spcAft>
              <a:buSzPct val="100000"/>
              <a:buChar char="•"/>
            </a:pPr>
            <a:r>
              <a:rPr lang="en-US" sz="1400" dirty="0">
                <a:solidFill>
                  <a:srgbClr val="2F6B4F"/>
                </a:solidFill>
                <a:latin typeface="Meiryo" pitchFamily="34" charset="0"/>
                <a:ea typeface="Meiryo" pitchFamily="34" charset="-122"/>
                <a:cs typeface="Meiryo" pitchFamily="34" charset="-120"/>
              </a:rPr>
              <a:t>上長・法務・IR・総務・コンプラへすぐ報告</a:t>
            </a:r>
            <a:endParaRPr lang="en-US" sz="1400" dirty="0"/>
          </a:p>
        </p:txBody>
      </p:sp>
      <p:sp>
        <p:nvSpPr>
          <p:cNvPr id="10" name="Text 8"/>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1" name="Text 9"/>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2" name="Text 10"/>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24</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影響</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違反したときの影響（重い問題です）</a:t>
            </a:r>
            <a:endParaRPr lang="en-US" sz="2600" dirty="0"/>
          </a:p>
        </p:txBody>
      </p:sp>
      <p:sp>
        <p:nvSpPr>
          <p:cNvPr id="4" name="Shape 2"/>
          <p:cNvSpPr/>
          <p:nvPr/>
        </p:nvSpPr>
        <p:spPr>
          <a:xfrm>
            <a:off x="457200" y="1371600"/>
            <a:ext cx="4160520" cy="932688"/>
          </a:xfrm>
          <a:prstGeom prst="roundRect">
            <a:avLst>
              <a:gd name="adj" fmla="val 6863"/>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81328"/>
            <a:ext cx="3758184" cy="384048"/>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課徴金納付命令</a:t>
            </a:r>
            <a:endParaRPr lang="en-US" sz="1400" dirty="0"/>
          </a:p>
        </p:txBody>
      </p:sp>
      <p:sp>
        <p:nvSpPr>
          <p:cNvPr id="6" name="Text 4"/>
          <p:cNvSpPr/>
          <p:nvPr/>
        </p:nvSpPr>
        <p:spPr>
          <a:xfrm>
            <a:off x="658368" y="1865376"/>
            <a:ext cx="3758184" cy="36576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行政上の金銭的負担（175条等）</a:t>
            </a:r>
            <a:endParaRPr lang="en-US" sz="1150" dirty="0"/>
          </a:p>
        </p:txBody>
      </p:sp>
      <p:sp>
        <p:nvSpPr>
          <p:cNvPr id="7" name="Shape 5"/>
          <p:cNvSpPr/>
          <p:nvPr/>
        </p:nvSpPr>
        <p:spPr>
          <a:xfrm>
            <a:off x="4983480" y="1371600"/>
            <a:ext cx="4160520" cy="932688"/>
          </a:xfrm>
          <a:prstGeom prst="roundRect">
            <a:avLst>
              <a:gd name="adj" fmla="val 6863"/>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5184648" y="1481328"/>
            <a:ext cx="3758184" cy="384048"/>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刑事罰</a:t>
            </a:r>
            <a:endParaRPr lang="en-US" sz="1400" dirty="0"/>
          </a:p>
        </p:txBody>
      </p:sp>
      <p:sp>
        <p:nvSpPr>
          <p:cNvPr id="9" name="Text 7"/>
          <p:cNvSpPr/>
          <p:nvPr/>
        </p:nvSpPr>
        <p:spPr>
          <a:xfrm>
            <a:off x="5184648" y="1865376"/>
            <a:ext cx="3758184" cy="36576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5年以下の拘禁刑又は500万円以下の罰金等（197条の2）</a:t>
            </a:r>
            <a:endParaRPr lang="en-US" sz="1150" dirty="0"/>
          </a:p>
        </p:txBody>
      </p:sp>
      <p:sp>
        <p:nvSpPr>
          <p:cNvPr id="10" name="Shape 8"/>
          <p:cNvSpPr/>
          <p:nvPr/>
        </p:nvSpPr>
        <p:spPr>
          <a:xfrm>
            <a:off x="457200" y="2450592"/>
            <a:ext cx="4160520" cy="932688"/>
          </a:xfrm>
          <a:prstGeom prst="roundRect">
            <a:avLst>
              <a:gd name="adj" fmla="val 6863"/>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1" name="Text 9"/>
          <p:cNvSpPr/>
          <p:nvPr/>
        </p:nvSpPr>
        <p:spPr>
          <a:xfrm>
            <a:off x="658368" y="2560320"/>
            <a:ext cx="3758184" cy="384048"/>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法人への罰金</a:t>
            </a:r>
            <a:endParaRPr lang="en-US" sz="1400" dirty="0"/>
          </a:p>
        </p:txBody>
      </p:sp>
      <p:sp>
        <p:nvSpPr>
          <p:cNvPr id="12" name="Text 10"/>
          <p:cNvSpPr/>
          <p:nvPr/>
        </p:nvSpPr>
        <p:spPr>
          <a:xfrm>
            <a:off x="658368" y="2944368"/>
            <a:ext cx="3758184" cy="36576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法人にも5億円以下の罰金（207条）</a:t>
            </a:r>
            <a:endParaRPr lang="en-US" sz="1150" dirty="0"/>
          </a:p>
        </p:txBody>
      </p:sp>
      <p:sp>
        <p:nvSpPr>
          <p:cNvPr id="13" name="Shape 11"/>
          <p:cNvSpPr/>
          <p:nvPr/>
        </p:nvSpPr>
        <p:spPr>
          <a:xfrm>
            <a:off x="4983480" y="2450592"/>
            <a:ext cx="4160520" cy="932688"/>
          </a:xfrm>
          <a:prstGeom prst="roundRect">
            <a:avLst>
              <a:gd name="adj" fmla="val 6863"/>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4" name="Text 12"/>
          <p:cNvSpPr/>
          <p:nvPr/>
        </p:nvSpPr>
        <p:spPr>
          <a:xfrm>
            <a:off x="5184648" y="2560320"/>
            <a:ext cx="3758184" cy="384048"/>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監視委の調査</a:t>
            </a:r>
            <a:endParaRPr lang="en-US" sz="1400" dirty="0"/>
          </a:p>
        </p:txBody>
      </p:sp>
      <p:sp>
        <p:nvSpPr>
          <p:cNvPr id="15" name="Text 13"/>
          <p:cNvSpPr/>
          <p:nvPr/>
        </p:nvSpPr>
        <p:spPr>
          <a:xfrm>
            <a:off x="5184648" y="2944368"/>
            <a:ext cx="3758184" cy="36576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証券取引等監視委員会による調査</a:t>
            </a:r>
            <a:endParaRPr lang="en-US" sz="1150" dirty="0"/>
          </a:p>
        </p:txBody>
      </p:sp>
      <p:sp>
        <p:nvSpPr>
          <p:cNvPr id="16" name="Shape 14"/>
          <p:cNvSpPr/>
          <p:nvPr/>
        </p:nvSpPr>
        <p:spPr>
          <a:xfrm>
            <a:off x="457200" y="3529584"/>
            <a:ext cx="4160520" cy="932688"/>
          </a:xfrm>
          <a:prstGeom prst="roundRect">
            <a:avLst>
              <a:gd name="adj" fmla="val 6863"/>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7" name="Text 15"/>
          <p:cNvSpPr/>
          <p:nvPr/>
        </p:nvSpPr>
        <p:spPr>
          <a:xfrm>
            <a:off x="658368" y="3639312"/>
            <a:ext cx="3758184" cy="384048"/>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懲戒・責任</a:t>
            </a:r>
            <a:endParaRPr lang="en-US" sz="1400" dirty="0"/>
          </a:p>
        </p:txBody>
      </p:sp>
      <p:sp>
        <p:nvSpPr>
          <p:cNvPr id="18" name="Text 16"/>
          <p:cNvSpPr/>
          <p:nvPr/>
        </p:nvSpPr>
        <p:spPr>
          <a:xfrm>
            <a:off x="658368" y="4023360"/>
            <a:ext cx="3758184" cy="36576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懲戒処分、役員・管理職の責任</a:t>
            </a:r>
            <a:endParaRPr lang="en-US" sz="1150" dirty="0"/>
          </a:p>
        </p:txBody>
      </p:sp>
      <p:sp>
        <p:nvSpPr>
          <p:cNvPr id="19" name="Shape 17"/>
          <p:cNvSpPr/>
          <p:nvPr/>
        </p:nvSpPr>
        <p:spPr>
          <a:xfrm>
            <a:off x="4983480" y="3529584"/>
            <a:ext cx="4160520" cy="932688"/>
          </a:xfrm>
          <a:prstGeom prst="roundRect">
            <a:avLst>
              <a:gd name="adj" fmla="val 6863"/>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0" name="Text 18"/>
          <p:cNvSpPr/>
          <p:nvPr/>
        </p:nvSpPr>
        <p:spPr>
          <a:xfrm>
            <a:off x="5184648" y="3639312"/>
            <a:ext cx="3758184" cy="384048"/>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信用・報道</a:t>
            </a:r>
            <a:endParaRPr lang="en-US" sz="1400" dirty="0"/>
          </a:p>
        </p:txBody>
      </p:sp>
      <p:sp>
        <p:nvSpPr>
          <p:cNvPr id="21" name="Text 19"/>
          <p:cNvSpPr/>
          <p:nvPr/>
        </p:nvSpPr>
        <p:spPr>
          <a:xfrm>
            <a:off x="5184648" y="4023360"/>
            <a:ext cx="3758184" cy="365760"/>
          </a:xfrm>
          <a:prstGeom prst="rect">
            <a:avLst/>
          </a:prstGeom>
          <a:noFill/>
          <a:ln/>
        </p:spPr>
        <p:txBody>
          <a:bodyPr wrap="square" lIns="0" tIns="0" rIns="0" bIns="0" rtlCol="0" anchor="t"/>
          <a:lstStyle/>
          <a:p>
            <a:pPr indent="0" marL="0">
              <a:buNone/>
            </a:pPr>
            <a:r>
              <a:rPr lang="en-US" sz="1150" dirty="0">
                <a:solidFill>
                  <a:srgbClr val="263238"/>
                </a:solidFill>
                <a:latin typeface="Meiryo" pitchFamily="34" charset="0"/>
                <a:ea typeface="Meiryo" pitchFamily="34" charset="-122"/>
                <a:cs typeface="Meiryo" pitchFamily="34" charset="-120"/>
              </a:rPr>
              <a:t>会社の信用失墜、取引先・株主・市場への影響、報道</a:t>
            </a:r>
            <a:endParaRPr lang="en-US" sz="1150" dirty="0"/>
          </a:p>
        </p:txBody>
      </p:sp>
      <p:sp>
        <p:nvSpPr>
          <p:cNvPr id="22" name="Text 20"/>
          <p:cNvSpPr/>
          <p:nvPr/>
        </p:nvSpPr>
        <p:spPr>
          <a:xfrm>
            <a:off x="457200" y="4498848"/>
            <a:ext cx="8229600" cy="292608"/>
          </a:xfrm>
          <a:prstGeom prst="rect">
            <a:avLst/>
          </a:prstGeom>
          <a:noFill/>
          <a:ln/>
        </p:spPr>
        <p:txBody>
          <a:bodyPr wrap="square" lIns="0" tIns="0" rIns="0" bIns="0" rtlCol="0" anchor="ctr"/>
          <a:lstStyle/>
          <a:p>
            <a:pPr indent="0" marL="0">
              <a:buNone/>
            </a:pPr>
            <a:r>
              <a:rPr lang="en-US" sz="1100" i="1" dirty="0">
                <a:solidFill>
                  <a:srgbClr val="5B6B78"/>
                </a:solidFill>
                <a:latin typeface="Meiryo" pitchFamily="34" charset="0"/>
                <a:ea typeface="Meiryo" pitchFamily="34" charset="-122"/>
                <a:cs typeface="Meiryo" pitchFamily="34" charset="-120"/>
              </a:rPr>
              <a:t>※ 2025年6月施行の改正刑法により、懲役・禁錮は「拘禁刑」に一本化。細かな計算より「現場判断で済ませない」行動が大切。</a:t>
            </a:r>
            <a:endParaRPr lang="en-US" sz="1100" dirty="0"/>
          </a:p>
        </p:txBody>
      </p:sp>
      <p:sp>
        <p:nvSpPr>
          <p:cNvPr id="23" name="Text 21"/>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24" name="Text 22"/>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25" name="Text 23"/>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25</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ケーススタディ 1</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300" b="1" dirty="0">
                <a:solidFill>
                  <a:srgbClr val="16314F"/>
                </a:solidFill>
                <a:latin typeface="Meiryo" pitchFamily="34" charset="0"/>
                <a:ea typeface="Meiryo" pitchFamily="34" charset="-122"/>
                <a:cs typeface="Meiryo" pitchFamily="34" charset="-120"/>
              </a:rPr>
              <a:t>決算情報を知って自社株を売る</a:t>
            </a:r>
            <a:endParaRPr lang="en-US" sz="2300" dirty="0"/>
          </a:p>
        </p:txBody>
      </p:sp>
      <p:sp>
        <p:nvSpPr>
          <p:cNvPr id="4" name="Shape 2"/>
          <p:cNvSpPr/>
          <p:nvPr/>
        </p:nvSpPr>
        <p:spPr>
          <a:xfrm>
            <a:off x="457200" y="1298448"/>
            <a:ext cx="3977640" cy="2331720"/>
          </a:xfrm>
          <a:prstGeom prst="roundRect">
            <a:avLst>
              <a:gd name="adj" fmla="val 2745"/>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40080" y="1408176"/>
            <a:ext cx="356616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場面</a:t>
            </a:r>
            <a:endParaRPr lang="en-US" sz="1250" dirty="0"/>
          </a:p>
        </p:txBody>
      </p:sp>
      <p:sp>
        <p:nvSpPr>
          <p:cNvPr id="6" name="Text 4"/>
          <p:cNvSpPr/>
          <p:nvPr/>
        </p:nvSpPr>
        <p:spPr>
          <a:xfrm>
            <a:off x="640080" y="1700784"/>
            <a:ext cx="3611880" cy="187452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経理担当者が、未公表の決算数値を確認し、業績が市場予想より悪いと知った。決算発表前に、保有する自社株を売却しようとしている。</a:t>
            </a:r>
            <a:endParaRPr lang="en-US" sz="1250" dirty="0"/>
          </a:p>
        </p:txBody>
      </p:sp>
      <p:sp>
        <p:nvSpPr>
          <p:cNvPr id="7" name="Shape 5"/>
          <p:cNvSpPr/>
          <p:nvPr/>
        </p:nvSpPr>
        <p:spPr>
          <a:xfrm>
            <a:off x="4617720" y="1298448"/>
            <a:ext cx="4069080" cy="1481328"/>
          </a:xfrm>
          <a:prstGeom prst="roundRect">
            <a:avLst>
              <a:gd name="adj" fmla="val 4321"/>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4800600" y="1371600"/>
            <a:ext cx="36576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 何が問題か</a:t>
            </a:r>
            <a:endParaRPr lang="en-US" sz="1250" dirty="0"/>
          </a:p>
        </p:txBody>
      </p:sp>
      <p:sp>
        <p:nvSpPr>
          <p:cNvPr id="9" name="Text 7"/>
          <p:cNvSpPr/>
          <p:nvPr/>
        </p:nvSpPr>
        <p:spPr>
          <a:xfrm>
            <a:off x="4800600" y="1645920"/>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未公表の決算情報（決算情報の類型）を知っている</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自分は会社関係者</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発表前の自社株売却はインサイダー取引のおそれ</a:t>
            </a:r>
            <a:endParaRPr lang="en-US" sz="1150" dirty="0"/>
          </a:p>
        </p:txBody>
      </p:sp>
      <p:sp>
        <p:nvSpPr>
          <p:cNvPr id="10" name="Shape 8"/>
          <p:cNvSpPr/>
          <p:nvPr/>
        </p:nvSpPr>
        <p:spPr>
          <a:xfrm>
            <a:off x="4617720" y="2871216"/>
            <a:ext cx="4069080" cy="1481328"/>
          </a:xfrm>
          <a:prstGeom prst="roundRect">
            <a:avLst>
              <a:gd name="adj" fmla="val 4321"/>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1" name="Text 9"/>
          <p:cNvSpPr/>
          <p:nvPr/>
        </p:nvSpPr>
        <p:spPr>
          <a:xfrm>
            <a:off x="4800600" y="2944368"/>
            <a:ext cx="365760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 取るべき行動</a:t>
            </a:r>
            <a:endParaRPr lang="en-US" sz="1250" dirty="0"/>
          </a:p>
        </p:txBody>
      </p:sp>
      <p:sp>
        <p:nvSpPr>
          <p:cNvPr id="12" name="Text 10"/>
          <p:cNvSpPr/>
          <p:nvPr/>
        </p:nvSpPr>
        <p:spPr>
          <a:xfrm>
            <a:off x="4800600" y="3218688"/>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売買予定を止める</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ブラックアウト期間・事前承認を確認</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法務・証券管理担当に相談し記録を残す</a:t>
            </a:r>
            <a:endParaRPr lang="en-US" sz="1150" dirty="0"/>
          </a:p>
        </p:txBody>
      </p:sp>
      <p:sp>
        <p:nvSpPr>
          <p:cNvPr id="13" name="Shape 11"/>
          <p:cNvSpPr/>
          <p:nvPr/>
        </p:nvSpPr>
        <p:spPr>
          <a:xfrm>
            <a:off x="457200" y="3749040"/>
            <a:ext cx="3977640" cy="822960"/>
          </a:xfrm>
          <a:prstGeom prst="roundRect">
            <a:avLst>
              <a:gd name="adj" fmla="val 7778"/>
            </a:avLst>
          </a:prstGeom>
          <a:solidFill>
            <a:srgbClr val="E7F2F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4" name="Text 12"/>
          <p:cNvSpPr/>
          <p:nvPr/>
        </p:nvSpPr>
        <p:spPr>
          <a:xfrm>
            <a:off x="640080" y="3803904"/>
            <a:ext cx="3611880" cy="731520"/>
          </a:xfrm>
          <a:prstGeom prst="rect">
            <a:avLst/>
          </a:prstGeom>
          <a:noFill/>
          <a:ln/>
        </p:spPr>
        <p:txBody>
          <a:bodyPr wrap="square" lIns="0" tIns="0" rIns="0" bIns="0" rtlCol="0" anchor="ctr"/>
          <a:lstStyle/>
          <a:p>
            <a:pPr indent="0" marL="0">
              <a:lnSpc>
                <a:spcPct val="100000"/>
              </a:lnSpc>
              <a:buNone/>
            </a:pPr>
            <a:r>
              <a:rPr lang="en-US" sz="1100" b="1" dirty="0">
                <a:solidFill>
                  <a:srgbClr val="237A75"/>
                </a:solidFill>
                <a:latin typeface="Meiryo" pitchFamily="34" charset="0"/>
                <a:ea typeface="Meiryo" pitchFamily="34" charset="-122"/>
                <a:cs typeface="Meiryo" pitchFamily="34" charset="-120"/>
              </a:rPr>
              <a:t>現場で独断しない：</a:t>
            </a:r>
            <a:endParaRPr lang="en-US" sz="1100" dirty="0"/>
          </a:p>
          <a:p>
            <a:pPr indent="0" marL="0">
              <a:lnSpc>
                <a:spcPct val="100000"/>
              </a:lnSpc>
              <a:buNone/>
            </a:pPr>
            <a:r>
              <a:rPr lang="en-US" sz="1100" dirty="0">
                <a:solidFill>
                  <a:srgbClr val="263238"/>
                </a:solidFill>
                <a:latin typeface="Meiryo" pitchFamily="34" charset="0"/>
                <a:ea typeface="Meiryo" pitchFamily="34" charset="-122"/>
                <a:cs typeface="Meiryo" pitchFamily="34" charset="-120"/>
              </a:rPr>
              <a:t>重要事実該当性・売買可否を自分で判断しない。</a:t>
            </a:r>
            <a:endParaRPr lang="en-US" sz="1100" dirty="0"/>
          </a:p>
        </p:txBody>
      </p:sp>
      <p:sp>
        <p:nvSpPr>
          <p:cNvPr id="15" name="Text 13"/>
          <p:cNvSpPr/>
          <p:nvPr/>
        </p:nvSpPr>
        <p:spPr>
          <a:xfrm>
            <a:off x="4617720" y="4407408"/>
            <a:ext cx="4069080" cy="182880"/>
          </a:xfrm>
          <a:prstGeom prst="rect">
            <a:avLst/>
          </a:prstGeom>
          <a:noFill/>
          <a:ln/>
        </p:spPr>
        <p:txBody>
          <a:bodyPr wrap="square" lIns="0" tIns="0" rIns="0" bIns="0" rtlCol="0" anchor="ctr"/>
          <a:lstStyle/>
          <a:p>
            <a:pPr algn="r" indent="0" marL="0">
              <a:buNone/>
            </a:pPr>
            <a:r>
              <a:rPr lang="en-US" sz="950" i="1" dirty="0">
                <a:solidFill>
                  <a:srgbClr val="5B6B78"/>
                </a:solidFill>
                <a:latin typeface="Meiryo" pitchFamily="34" charset="0"/>
                <a:ea typeface="Meiryo" pitchFamily="34" charset="-122"/>
                <a:cs typeface="Meiryo" pitchFamily="34" charset="-120"/>
              </a:rPr>
              <a:t>解説はケースワークブック・講師台本へ</a:t>
            </a:r>
            <a:endParaRPr lang="en-US" sz="950" dirty="0"/>
          </a:p>
        </p:txBody>
      </p:sp>
      <p:sp>
        <p:nvSpPr>
          <p:cNvPr id="16" name="Text 14"/>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7" name="Text 15"/>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8" name="Text 16"/>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26</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ケーススタディ 2</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300" b="1" dirty="0">
                <a:solidFill>
                  <a:srgbClr val="16314F"/>
                </a:solidFill>
                <a:latin typeface="Meiryo" pitchFamily="34" charset="0"/>
                <a:ea typeface="Meiryo" pitchFamily="34" charset="-122"/>
                <a:cs typeface="Meiryo" pitchFamily="34" charset="-120"/>
              </a:rPr>
              <a:t>M&amp;A情報を知って対象会社株を買う</a:t>
            </a:r>
            <a:endParaRPr lang="en-US" sz="2300" dirty="0"/>
          </a:p>
        </p:txBody>
      </p:sp>
      <p:sp>
        <p:nvSpPr>
          <p:cNvPr id="4" name="Shape 2"/>
          <p:cNvSpPr/>
          <p:nvPr/>
        </p:nvSpPr>
        <p:spPr>
          <a:xfrm>
            <a:off x="457200" y="1298448"/>
            <a:ext cx="3977640" cy="2331720"/>
          </a:xfrm>
          <a:prstGeom prst="roundRect">
            <a:avLst>
              <a:gd name="adj" fmla="val 2745"/>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40080" y="1408176"/>
            <a:ext cx="356616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場面</a:t>
            </a:r>
            <a:endParaRPr lang="en-US" sz="1250" dirty="0"/>
          </a:p>
        </p:txBody>
      </p:sp>
      <p:sp>
        <p:nvSpPr>
          <p:cNvPr id="6" name="Text 4"/>
          <p:cNvSpPr/>
          <p:nvPr/>
        </p:nvSpPr>
        <p:spPr>
          <a:xfrm>
            <a:off x="640080" y="1700784"/>
            <a:ext cx="3611880" cy="187452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事業開発担当者が、上場会社を対象とするM&amp;Aの検討を知った。未公表のうちに、対象会社の株式を家族名義で購入しようとしている。</a:t>
            </a:r>
            <a:endParaRPr lang="en-US" sz="1250" dirty="0"/>
          </a:p>
        </p:txBody>
      </p:sp>
      <p:sp>
        <p:nvSpPr>
          <p:cNvPr id="7" name="Shape 5"/>
          <p:cNvSpPr/>
          <p:nvPr/>
        </p:nvSpPr>
        <p:spPr>
          <a:xfrm>
            <a:off x="4617720" y="1298448"/>
            <a:ext cx="4069080" cy="1481328"/>
          </a:xfrm>
          <a:prstGeom prst="roundRect">
            <a:avLst>
              <a:gd name="adj" fmla="val 4321"/>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4800600" y="1371600"/>
            <a:ext cx="36576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 何が問題か</a:t>
            </a:r>
            <a:endParaRPr lang="en-US" sz="1250" dirty="0"/>
          </a:p>
        </p:txBody>
      </p:sp>
      <p:sp>
        <p:nvSpPr>
          <p:cNvPr id="9" name="Text 7"/>
          <p:cNvSpPr/>
          <p:nvPr/>
        </p:nvSpPr>
        <p:spPr>
          <a:xfrm>
            <a:off x="4800600" y="1645920"/>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未公表のM&amp;A情報（重要事実／公開買付け等事実になり得る）</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家族名義でも問題になり得る</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対象会社株の購入はインサイダー取引のおそれ</a:t>
            </a:r>
            <a:endParaRPr lang="en-US" sz="1150" dirty="0"/>
          </a:p>
        </p:txBody>
      </p:sp>
      <p:sp>
        <p:nvSpPr>
          <p:cNvPr id="10" name="Shape 8"/>
          <p:cNvSpPr/>
          <p:nvPr/>
        </p:nvSpPr>
        <p:spPr>
          <a:xfrm>
            <a:off x="4617720" y="2871216"/>
            <a:ext cx="4069080" cy="1481328"/>
          </a:xfrm>
          <a:prstGeom prst="roundRect">
            <a:avLst>
              <a:gd name="adj" fmla="val 4321"/>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1" name="Text 9"/>
          <p:cNvSpPr/>
          <p:nvPr/>
        </p:nvSpPr>
        <p:spPr>
          <a:xfrm>
            <a:off x="4800600" y="2944368"/>
            <a:ext cx="365760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 取るべき行動</a:t>
            </a:r>
            <a:endParaRPr lang="en-US" sz="1250" dirty="0"/>
          </a:p>
        </p:txBody>
      </p:sp>
      <p:sp>
        <p:nvSpPr>
          <p:cNvPr id="12" name="Text 10"/>
          <p:cNvSpPr/>
          <p:nvPr/>
        </p:nvSpPr>
        <p:spPr>
          <a:xfrm>
            <a:off x="4800600" y="3218688"/>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購入しない・家族にも買わせない</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案件情報の共有範囲を確認</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法務・コンプラに相談</a:t>
            </a:r>
            <a:endParaRPr lang="en-US" sz="1150" dirty="0"/>
          </a:p>
        </p:txBody>
      </p:sp>
      <p:sp>
        <p:nvSpPr>
          <p:cNvPr id="13" name="Shape 11"/>
          <p:cNvSpPr/>
          <p:nvPr/>
        </p:nvSpPr>
        <p:spPr>
          <a:xfrm>
            <a:off x="457200" y="3749040"/>
            <a:ext cx="3977640" cy="822960"/>
          </a:xfrm>
          <a:prstGeom prst="roundRect">
            <a:avLst>
              <a:gd name="adj" fmla="val 7778"/>
            </a:avLst>
          </a:prstGeom>
          <a:solidFill>
            <a:srgbClr val="E7F2F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4" name="Text 12"/>
          <p:cNvSpPr/>
          <p:nvPr/>
        </p:nvSpPr>
        <p:spPr>
          <a:xfrm>
            <a:off x="640080" y="3803904"/>
            <a:ext cx="3611880" cy="731520"/>
          </a:xfrm>
          <a:prstGeom prst="rect">
            <a:avLst/>
          </a:prstGeom>
          <a:noFill/>
          <a:ln/>
        </p:spPr>
        <p:txBody>
          <a:bodyPr wrap="square" lIns="0" tIns="0" rIns="0" bIns="0" rtlCol="0" anchor="ctr"/>
          <a:lstStyle/>
          <a:p>
            <a:pPr indent="0" marL="0">
              <a:lnSpc>
                <a:spcPct val="100000"/>
              </a:lnSpc>
              <a:buNone/>
            </a:pPr>
            <a:r>
              <a:rPr lang="en-US" sz="1100" b="1" dirty="0">
                <a:solidFill>
                  <a:srgbClr val="237A75"/>
                </a:solidFill>
                <a:latin typeface="Meiryo" pitchFamily="34" charset="0"/>
                <a:ea typeface="Meiryo" pitchFamily="34" charset="-122"/>
                <a:cs typeface="Meiryo" pitchFamily="34" charset="-120"/>
              </a:rPr>
              <a:t>現場で独断しない：</a:t>
            </a:r>
            <a:endParaRPr lang="en-US" sz="1100" dirty="0"/>
          </a:p>
          <a:p>
            <a:pPr indent="0" marL="0">
              <a:lnSpc>
                <a:spcPct val="100000"/>
              </a:lnSpc>
              <a:buNone/>
            </a:pPr>
            <a:r>
              <a:rPr lang="en-US" sz="1100" dirty="0">
                <a:solidFill>
                  <a:srgbClr val="263238"/>
                </a:solidFill>
                <a:latin typeface="Meiryo" pitchFamily="34" charset="0"/>
                <a:ea typeface="Meiryo" pitchFamily="34" charset="-122"/>
                <a:cs typeface="Meiryo" pitchFamily="34" charset="-120"/>
              </a:rPr>
              <a:t>重要事実・公開買付け等事実の該当性を独断しない。</a:t>
            </a:r>
            <a:endParaRPr lang="en-US" sz="1100" dirty="0"/>
          </a:p>
        </p:txBody>
      </p:sp>
      <p:sp>
        <p:nvSpPr>
          <p:cNvPr id="15" name="Text 13"/>
          <p:cNvSpPr/>
          <p:nvPr/>
        </p:nvSpPr>
        <p:spPr>
          <a:xfrm>
            <a:off x="4617720" y="4407408"/>
            <a:ext cx="4069080" cy="182880"/>
          </a:xfrm>
          <a:prstGeom prst="rect">
            <a:avLst/>
          </a:prstGeom>
          <a:noFill/>
          <a:ln/>
        </p:spPr>
        <p:txBody>
          <a:bodyPr wrap="square" lIns="0" tIns="0" rIns="0" bIns="0" rtlCol="0" anchor="ctr"/>
          <a:lstStyle/>
          <a:p>
            <a:pPr algn="r" indent="0" marL="0">
              <a:buNone/>
            </a:pPr>
            <a:r>
              <a:rPr lang="en-US" sz="950" i="1" dirty="0">
                <a:solidFill>
                  <a:srgbClr val="5B6B78"/>
                </a:solidFill>
                <a:latin typeface="Meiryo" pitchFamily="34" charset="0"/>
                <a:ea typeface="Meiryo" pitchFamily="34" charset="-122"/>
                <a:cs typeface="Meiryo" pitchFamily="34" charset="-120"/>
              </a:rPr>
              <a:t>解説はケースワークブック・講師台本へ</a:t>
            </a:r>
            <a:endParaRPr lang="en-US" sz="950" dirty="0"/>
          </a:p>
        </p:txBody>
      </p:sp>
      <p:sp>
        <p:nvSpPr>
          <p:cNvPr id="16" name="Text 14"/>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7" name="Text 15"/>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8" name="Text 16"/>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27</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ケーススタディ 3</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300" b="1" dirty="0">
                <a:solidFill>
                  <a:srgbClr val="16314F"/>
                </a:solidFill>
                <a:latin typeface="Meiryo" pitchFamily="34" charset="0"/>
                <a:ea typeface="Meiryo" pitchFamily="34" charset="-122"/>
                <a:cs typeface="Meiryo" pitchFamily="34" charset="-120"/>
              </a:rPr>
              <a:t>家族に「今は買わない方がよい」と話す</a:t>
            </a:r>
            <a:endParaRPr lang="en-US" sz="2300" dirty="0"/>
          </a:p>
        </p:txBody>
      </p:sp>
      <p:sp>
        <p:nvSpPr>
          <p:cNvPr id="4" name="Shape 2"/>
          <p:cNvSpPr/>
          <p:nvPr/>
        </p:nvSpPr>
        <p:spPr>
          <a:xfrm>
            <a:off x="457200" y="1298448"/>
            <a:ext cx="3977640" cy="2331720"/>
          </a:xfrm>
          <a:prstGeom prst="roundRect">
            <a:avLst>
              <a:gd name="adj" fmla="val 2745"/>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40080" y="1408176"/>
            <a:ext cx="356616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場面</a:t>
            </a:r>
            <a:endParaRPr lang="en-US" sz="1250" dirty="0"/>
          </a:p>
        </p:txBody>
      </p:sp>
      <p:sp>
        <p:nvSpPr>
          <p:cNvPr id="6" name="Text 4"/>
          <p:cNvSpPr/>
          <p:nvPr/>
        </p:nvSpPr>
        <p:spPr>
          <a:xfrm>
            <a:off x="640080" y="1700784"/>
            <a:ext cx="3611880" cy="187452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社員が勤務先の重大な不祥事を公表前に知った。配偶者がその会社株を買おうとしていたため、理由は言わず「今は買わない方がいい」とだけ伝えた。</a:t>
            </a:r>
            <a:endParaRPr lang="en-US" sz="1250" dirty="0"/>
          </a:p>
        </p:txBody>
      </p:sp>
      <p:sp>
        <p:nvSpPr>
          <p:cNvPr id="7" name="Shape 5"/>
          <p:cNvSpPr/>
          <p:nvPr/>
        </p:nvSpPr>
        <p:spPr>
          <a:xfrm>
            <a:off x="4617720" y="1298448"/>
            <a:ext cx="4069080" cy="1481328"/>
          </a:xfrm>
          <a:prstGeom prst="roundRect">
            <a:avLst>
              <a:gd name="adj" fmla="val 4321"/>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4800600" y="1371600"/>
            <a:ext cx="36576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 何が問題か</a:t>
            </a:r>
            <a:endParaRPr lang="en-US" sz="1250" dirty="0"/>
          </a:p>
        </p:txBody>
      </p:sp>
      <p:sp>
        <p:nvSpPr>
          <p:cNvPr id="9" name="Text 7"/>
          <p:cNvSpPr/>
          <p:nvPr/>
        </p:nvSpPr>
        <p:spPr>
          <a:xfrm>
            <a:off x="4800600" y="1645920"/>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未公表情報を前提とした助言（情報伝達・取引推奨・社内規程違反・調査対象化のおそれ）</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理由を伏せ売買回避を勧めても問題になり得る</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法令上の該当性は事案による</a:t>
            </a:r>
            <a:endParaRPr lang="en-US" sz="1150" dirty="0"/>
          </a:p>
        </p:txBody>
      </p:sp>
      <p:sp>
        <p:nvSpPr>
          <p:cNvPr id="10" name="Shape 8"/>
          <p:cNvSpPr/>
          <p:nvPr/>
        </p:nvSpPr>
        <p:spPr>
          <a:xfrm>
            <a:off x="4617720" y="2871216"/>
            <a:ext cx="4069080" cy="1481328"/>
          </a:xfrm>
          <a:prstGeom prst="roundRect">
            <a:avLst>
              <a:gd name="adj" fmla="val 4321"/>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1" name="Text 9"/>
          <p:cNvSpPr/>
          <p:nvPr/>
        </p:nvSpPr>
        <p:spPr>
          <a:xfrm>
            <a:off x="4800600" y="2944368"/>
            <a:ext cx="365760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 取るべき行動</a:t>
            </a:r>
            <a:endParaRPr lang="en-US" sz="1250" dirty="0"/>
          </a:p>
        </p:txBody>
      </p:sp>
      <p:sp>
        <p:nvSpPr>
          <p:cNvPr id="12" name="Text 10"/>
          <p:cNvSpPr/>
          <p:nvPr/>
        </p:nvSpPr>
        <p:spPr>
          <a:xfrm>
            <a:off x="4800600" y="3218688"/>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売買回避も含め、取引を勧めない</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未公表情報は家族にも共有しない</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対応に迷えば社内窓口へ相談・記録</a:t>
            </a:r>
            <a:endParaRPr lang="en-US" sz="1150" dirty="0"/>
          </a:p>
        </p:txBody>
      </p:sp>
      <p:sp>
        <p:nvSpPr>
          <p:cNvPr id="13" name="Shape 11"/>
          <p:cNvSpPr/>
          <p:nvPr/>
        </p:nvSpPr>
        <p:spPr>
          <a:xfrm>
            <a:off x="457200" y="3749040"/>
            <a:ext cx="3977640" cy="822960"/>
          </a:xfrm>
          <a:prstGeom prst="roundRect">
            <a:avLst>
              <a:gd name="adj" fmla="val 7778"/>
            </a:avLst>
          </a:prstGeom>
          <a:solidFill>
            <a:srgbClr val="E7F2F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4" name="Text 12"/>
          <p:cNvSpPr/>
          <p:nvPr/>
        </p:nvSpPr>
        <p:spPr>
          <a:xfrm>
            <a:off x="640080" y="3803904"/>
            <a:ext cx="3611880" cy="731520"/>
          </a:xfrm>
          <a:prstGeom prst="rect">
            <a:avLst/>
          </a:prstGeom>
          <a:noFill/>
          <a:ln/>
        </p:spPr>
        <p:txBody>
          <a:bodyPr wrap="square" lIns="0" tIns="0" rIns="0" bIns="0" rtlCol="0" anchor="ctr"/>
          <a:lstStyle/>
          <a:p>
            <a:pPr indent="0" marL="0">
              <a:lnSpc>
                <a:spcPct val="100000"/>
              </a:lnSpc>
              <a:buNone/>
            </a:pPr>
            <a:r>
              <a:rPr lang="en-US" sz="1100" b="1" dirty="0">
                <a:solidFill>
                  <a:srgbClr val="237A75"/>
                </a:solidFill>
                <a:latin typeface="Meiryo" pitchFamily="34" charset="0"/>
                <a:ea typeface="Meiryo" pitchFamily="34" charset="-122"/>
                <a:cs typeface="Meiryo" pitchFamily="34" charset="-120"/>
              </a:rPr>
              <a:t>現場で独断しない：</a:t>
            </a:r>
            <a:endParaRPr lang="en-US" sz="1100" dirty="0"/>
          </a:p>
          <a:p>
            <a:pPr indent="0" marL="0">
              <a:lnSpc>
                <a:spcPct val="100000"/>
              </a:lnSpc>
              <a:buNone/>
            </a:pPr>
            <a:r>
              <a:rPr lang="en-US" sz="1100" dirty="0">
                <a:solidFill>
                  <a:srgbClr val="263238"/>
                </a:solidFill>
                <a:latin typeface="Meiryo" pitchFamily="34" charset="0"/>
                <a:ea typeface="Meiryo" pitchFamily="34" charset="-122"/>
                <a:cs typeface="Meiryo" pitchFamily="34" charset="-120"/>
              </a:rPr>
              <a:t>情報伝達・取引推奨の該当性は事案による。AIにも最終判断させない。</a:t>
            </a:r>
            <a:endParaRPr lang="en-US" sz="1100" dirty="0"/>
          </a:p>
        </p:txBody>
      </p:sp>
      <p:sp>
        <p:nvSpPr>
          <p:cNvPr id="15" name="Text 13"/>
          <p:cNvSpPr/>
          <p:nvPr/>
        </p:nvSpPr>
        <p:spPr>
          <a:xfrm>
            <a:off x="4617720" y="4407408"/>
            <a:ext cx="4069080" cy="182880"/>
          </a:xfrm>
          <a:prstGeom prst="rect">
            <a:avLst/>
          </a:prstGeom>
          <a:noFill/>
          <a:ln/>
        </p:spPr>
        <p:txBody>
          <a:bodyPr wrap="square" lIns="0" tIns="0" rIns="0" bIns="0" rtlCol="0" anchor="ctr"/>
          <a:lstStyle/>
          <a:p>
            <a:pPr algn="r" indent="0" marL="0">
              <a:buNone/>
            </a:pPr>
            <a:r>
              <a:rPr lang="en-US" sz="950" i="1" dirty="0">
                <a:solidFill>
                  <a:srgbClr val="5B6B78"/>
                </a:solidFill>
                <a:latin typeface="Meiryo" pitchFamily="34" charset="0"/>
                <a:ea typeface="Meiryo" pitchFamily="34" charset="-122"/>
                <a:cs typeface="Meiryo" pitchFamily="34" charset="-120"/>
              </a:rPr>
              <a:t>解説はケースワークブック・講師台本へ</a:t>
            </a:r>
            <a:endParaRPr lang="en-US" sz="950" dirty="0"/>
          </a:p>
        </p:txBody>
      </p:sp>
      <p:sp>
        <p:nvSpPr>
          <p:cNvPr id="16" name="Text 14"/>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7" name="Text 15"/>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8" name="Text 16"/>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28</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ケーススタディ 4</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300" b="1" dirty="0">
                <a:solidFill>
                  <a:srgbClr val="16314F"/>
                </a:solidFill>
                <a:latin typeface="Meiryo" pitchFamily="34" charset="0"/>
                <a:ea typeface="Meiryo" pitchFamily="34" charset="-122"/>
                <a:cs typeface="Meiryo" pitchFamily="34" charset="-120"/>
              </a:rPr>
              <a:t>取引先の業績修正情報を知って売買する</a:t>
            </a:r>
            <a:endParaRPr lang="en-US" sz="2300" dirty="0"/>
          </a:p>
        </p:txBody>
      </p:sp>
      <p:sp>
        <p:nvSpPr>
          <p:cNvPr id="4" name="Shape 2"/>
          <p:cNvSpPr/>
          <p:nvPr/>
        </p:nvSpPr>
        <p:spPr>
          <a:xfrm>
            <a:off x="457200" y="1298448"/>
            <a:ext cx="3977640" cy="2331720"/>
          </a:xfrm>
          <a:prstGeom prst="roundRect">
            <a:avLst>
              <a:gd name="adj" fmla="val 2745"/>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40080" y="1408176"/>
            <a:ext cx="356616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場面</a:t>
            </a:r>
            <a:endParaRPr lang="en-US" sz="1250" dirty="0"/>
          </a:p>
        </p:txBody>
      </p:sp>
      <p:sp>
        <p:nvSpPr>
          <p:cNvPr id="6" name="Text 4"/>
          <p:cNvSpPr/>
          <p:nvPr/>
        </p:nvSpPr>
        <p:spPr>
          <a:xfrm>
            <a:off x="640080" y="1700784"/>
            <a:ext cx="3611880" cy="187452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営業担当者が、上場取引先から未公表の業績下方修正情報を聞いた。その情報をもとに取引先株を売却しようとしている。</a:t>
            </a:r>
            <a:endParaRPr lang="en-US" sz="1250" dirty="0"/>
          </a:p>
        </p:txBody>
      </p:sp>
      <p:sp>
        <p:nvSpPr>
          <p:cNvPr id="7" name="Shape 5"/>
          <p:cNvSpPr/>
          <p:nvPr/>
        </p:nvSpPr>
        <p:spPr>
          <a:xfrm>
            <a:off x="4617720" y="1298448"/>
            <a:ext cx="4069080" cy="1481328"/>
          </a:xfrm>
          <a:prstGeom prst="roundRect">
            <a:avLst>
              <a:gd name="adj" fmla="val 4321"/>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4800600" y="1371600"/>
            <a:ext cx="36576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 何が問題か</a:t>
            </a:r>
            <a:endParaRPr lang="en-US" sz="1250" dirty="0"/>
          </a:p>
        </p:txBody>
      </p:sp>
      <p:sp>
        <p:nvSpPr>
          <p:cNvPr id="9" name="Text 7"/>
          <p:cNvSpPr/>
          <p:nvPr/>
        </p:nvSpPr>
        <p:spPr>
          <a:xfrm>
            <a:off x="4800600" y="1645920"/>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取引先の未公表情報（情報受領者になり得る）</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対象は自社株以外でも問題</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取引先株の売却はインサイダー取引のおそれ</a:t>
            </a:r>
            <a:endParaRPr lang="en-US" sz="1150" dirty="0"/>
          </a:p>
        </p:txBody>
      </p:sp>
      <p:sp>
        <p:nvSpPr>
          <p:cNvPr id="10" name="Shape 8"/>
          <p:cNvSpPr/>
          <p:nvPr/>
        </p:nvSpPr>
        <p:spPr>
          <a:xfrm>
            <a:off x="4617720" y="2871216"/>
            <a:ext cx="4069080" cy="1481328"/>
          </a:xfrm>
          <a:prstGeom prst="roundRect">
            <a:avLst>
              <a:gd name="adj" fmla="val 4321"/>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1" name="Text 9"/>
          <p:cNvSpPr/>
          <p:nvPr/>
        </p:nvSpPr>
        <p:spPr>
          <a:xfrm>
            <a:off x="4800600" y="2944368"/>
            <a:ext cx="365760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 取るべき行動</a:t>
            </a:r>
            <a:endParaRPr lang="en-US" sz="1250" dirty="0"/>
          </a:p>
        </p:txBody>
      </p:sp>
      <p:sp>
        <p:nvSpPr>
          <p:cNvPr id="12" name="Text 10"/>
          <p:cNvSpPr/>
          <p:nvPr/>
        </p:nvSpPr>
        <p:spPr>
          <a:xfrm>
            <a:off x="4800600" y="3218688"/>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取引先株を売買しない</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聞いた情報を社内外に広げない</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法務・コンプラに相談</a:t>
            </a:r>
            <a:endParaRPr lang="en-US" sz="1150" dirty="0"/>
          </a:p>
        </p:txBody>
      </p:sp>
      <p:sp>
        <p:nvSpPr>
          <p:cNvPr id="13" name="Shape 11"/>
          <p:cNvSpPr/>
          <p:nvPr/>
        </p:nvSpPr>
        <p:spPr>
          <a:xfrm>
            <a:off x="457200" y="3749040"/>
            <a:ext cx="3977640" cy="822960"/>
          </a:xfrm>
          <a:prstGeom prst="roundRect">
            <a:avLst>
              <a:gd name="adj" fmla="val 7778"/>
            </a:avLst>
          </a:prstGeom>
          <a:solidFill>
            <a:srgbClr val="E7F2F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4" name="Text 12"/>
          <p:cNvSpPr/>
          <p:nvPr/>
        </p:nvSpPr>
        <p:spPr>
          <a:xfrm>
            <a:off x="640080" y="3803904"/>
            <a:ext cx="3611880" cy="731520"/>
          </a:xfrm>
          <a:prstGeom prst="rect">
            <a:avLst/>
          </a:prstGeom>
          <a:noFill/>
          <a:ln/>
        </p:spPr>
        <p:txBody>
          <a:bodyPr wrap="square" lIns="0" tIns="0" rIns="0" bIns="0" rtlCol="0" anchor="ctr"/>
          <a:lstStyle/>
          <a:p>
            <a:pPr indent="0" marL="0">
              <a:lnSpc>
                <a:spcPct val="100000"/>
              </a:lnSpc>
              <a:buNone/>
            </a:pPr>
            <a:r>
              <a:rPr lang="en-US" sz="1100" b="1" dirty="0">
                <a:solidFill>
                  <a:srgbClr val="237A75"/>
                </a:solidFill>
                <a:latin typeface="Meiryo" pitchFamily="34" charset="0"/>
                <a:ea typeface="Meiryo" pitchFamily="34" charset="-122"/>
                <a:cs typeface="Meiryo" pitchFamily="34" charset="-120"/>
              </a:rPr>
              <a:t>現場で独断しない：</a:t>
            </a:r>
            <a:endParaRPr lang="en-US" sz="1100" dirty="0"/>
          </a:p>
          <a:p>
            <a:pPr indent="0" marL="0">
              <a:lnSpc>
                <a:spcPct val="100000"/>
              </a:lnSpc>
              <a:buNone/>
            </a:pPr>
            <a:r>
              <a:rPr lang="en-US" sz="1100" dirty="0">
                <a:solidFill>
                  <a:srgbClr val="263238"/>
                </a:solidFill>
                <a:latin typeface="Meiryo" pitchFamily="34" charset="0"/>
                <a:ea typeface="Meiryo" pitchFamily="34" charset="-122"/>
                <a:cs typeface="Meiryo" pitchFamily="34" charset="-120"/>
              </a:rPr>
              <a:t>情報受領者該当性・重要事実該当性を独断しない。</a:t>
            </a:r>
            <a:endParaRPr lang="en-US" sz="1100" dirty="0"/>
          </a:p>
        </p:txBody>
      </p:sp>
      <p:sp>
        <p:nvSpPr>
          <p:cNvPr id="15" name="Text 13"/>
          <p:cNvSpPr/>
          <p:nvPr/>
        </p:nvSpPr>
        <p:spPr>
          <a:xfrm>
            <a:off x="4617720" y="4407408"/>
            <a:ext cx="4069080" cy="182880"/>
          </a:xfrm>
          <a:prstGeom prst="rect">
            <a:avLst/>
          </a:prstGeom>
          <a:noFill/>
          <a:ln/>
        </p:spPr>
        <p:txBody>
          <a:bodyPr wrap="square" lIns="0" tIns="0" rIns="0" bIns="0" rtlCol="0" anchor="ctr"/>
          <a:lstStyle/>
          <a:p>
            <a:pPr algn="r" indent="0" marL="0">
              <a:buNone/>
            </a:pPr>
            <a:r>
              <a:rPr lang="en-US" sz="950" i="1" dirty="0">
                <a:solidFill>
                  <a:srgbClr val="5B6B78"/>
                </a:solidFill>
                <a:latin typeface="Meiryo" pitchFamily="34" charset="0"/>
                <a:ea typeface="Meiryo" pitchFamily="34" charset="-122"/>
                <a:cs typeface="Meiryo" pitchFamily="34" charset="-120"/>
              </a:rPr>
              <a:t>解説はケースワークブック・講師台本へ</a:t>
            </a:r>
            <a:endParaRPr lang="en-US" sz="950" dirty="0"/>
          </a:p>
        </p:txBody>
      </p:sp>
      <p:sp>
        <p:nvSpPr>
          <p:cNvPr id="16" name="Text 14"/>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7" name="Text 15"/>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8" name="Text 16"/>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29</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導入ケース</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決算情報を知ったあと、自社株を売ってよいか？</a:t>
            </a:r>
            <a:endParaRPr lang="en-US" sz="2600" dirty="0"/>
          </a:p>
        </p:txBody>
      </p:sp>
      <p:sp>
        <p:nvSpPr>
          <p:cNvPr id="4" name="Shape 2"/>
          <p:cNvSpPr/>
          <p:nvPr/>
        </p:nvSpPr>
        <p:spPr>
          <a:xfrm>
            <a:off x="457200" y="1371600"/>
            <a:ext cx="4983480" cy="3108960"/>
          </a:xfrm>
          <a:prstGeom prst="roundRect">
            <a:avLst>
              <a:gd name="adj" fmla="val 2059"/>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85800" y="1517904"/>
            <a:ext cx="4480560" cy="292608"/>
          </a:xfrm>
          <a:prstGeom prst="rect">
            <a:avLst/>
          </a:prstGeom>
          <a:noFill/>
          <a:ln/>
        </p:spPr>
        <p:txBody>
          <a:bodyPr wrap="square" lIns="0" tIns="0" rIns="0" bIns="0" rtlCol="0" anchor="ctr"/>
          <a:lstStyle/>
          <a:p>
            <a:pPr indent="0" marL="0">
              <a:buNone/>
            </a:pPr>
            <a:r>
              <a:rPr lang="en-US" sz="1300" b="1" dirty="0">
                <a:solidFill>
                  <a:srgbClr val="B42318"/>
                </a:solidFill>
                <a:latin typeface="Meiryo" pitchFamily="34" charset="0"/>
                <a:ea typeface="Meiryo" pitchFamily="34" charset="-122"/>
                <a:cs typeface="Meiryo" pitchFamily="34" charset="-120"/>
              </a:rPr>
              <a:t>場面</a:t>
            </a:r>
            <a:endParaRPr lang="en-US" sz="1300" dirty="0"/>
          </a:p>
        </p:txBody>
      </p:sp>
      <p:sp>
        <p:nvSpPr>
          <p:cNvPr id="6" name="Text 4"/>
          <p:cNvSpPr/>
          <p:nvPr/>
        </p:nvSpPr>
        <p:spPr>
          <a:xfrm>
            <a:off x="685800" y="1874520"/>
            <a:ext cx="4526280" cy="1828800"/>
          </a:xfrm>
          <a:prstGeom prst="rect">
            <a:avLst/>
          </a:prstGeom>
          <a:noFill/>
          <a:ln/>
        </p:spPr>
        <p:txBody>
          <a:bodyPr wrap="square" lIns="0" tIns="0" rIns="0" bIns="0" rtlCol="0" anchor="t"/>
          <a:lstStyle/>
          <a:p>
            <a:pPr indent="0" marL="0">
              <a:lnSpc>
                <a:spcPct val="105000"/>
              </a:lnSpc>
              <a:buNone/>
            </a:pPr>
            <a:r>
              <a:rPr lang="en-US" sz="1500" dirty="0">
                <a:solidFill>
                  <a:srgbClr val="263238"/>
                </a:solidFill>
                <a:latin typeface="Meiryo" pitchFamily="34" charset="0"/>
                <a:ea typeface="Meiryo" pitchFamily="34" charset="-122"/>
                <a:cs typeface="Meiryo" pitchFamily="34" charset="-120"/>
              </a:rPr>
              <a:t>あなたは経理担当者。来週の決算発表に向けて、</a:t>
            </a:r>
            <a:endParaRPr lang="en-US" sz="1500" dirty="0"/>
          </a:p>
          <a:p>
            <a:pPr indent="0" marL="0">
              <a:lnSpc>
                <a:spcPct val="105000"/>
              </a:lnSpc>
              <a:buNone/>
            </a:pPr>
            <a:r>
              <a:rPr lang="en-US" sz="1500" b="1" dirty="0">
                <a:solidFill>
                  <a:srgbClr val="B42318"/>
                </a:solidFill>
                <a:latin typeface="Meiryo" pitchFamily="34" charset="0"/>
                <a:ea typeface="Meiryo" pitchFamily="34" charset="-122"/>
                <a:cs typeface="Meiryo" pitchFamily="34" charset="-120"/>
              </a:rPr>
              <a:t>売上・利益が市場予想より大きく下振れしそう</a:t>
            </a:r>
            <a:endParaRPr lang="en-US" sz="1500" dirty="0"/>
          </a:p>
          <a:p>
            <a:pPr indent="0" marL="0">
              <a:lnSpc>
                <a:spcPct val="105000"/>
              </a:lnSpc>
              <a:buNone/>
            </a:pPr>
            <a:r>
              <a:rPr lang="en-US" sz="1500" dirty="0">
                <a:solidFill>
                  <a:srgbClr val="263238"/>
                </a:solidFill>
                <a:latin typeface="Meiryo" pitchFamily="34" charset="0"/>
                <a:ea typeface="Meiryo" pitchFamily="34" charset="-122"/>
                <a:cs typeface="Meiryo" pitchFamily="34" charset="-120"/>
              </a:rPr>
              <a:t>だと、社内資料で知った。</a:t>
            </a:r>
            <a:endParaRPr lang="en-US" sz="1500" dirty="0"/>
          </a:p>
          <a:p>
            <a:pPr indent="0" marL="0">
              <a:lnSpc>
                <a:spcPct val="105000"/>
              </a:lnSpc>
              <a:buNone/>
            </a:pPr>
            <a:endParaRPr lang="en-US" sz="1500" dirty="0"/>
          </a:p>
          <a:p>
            <a:pPr indent="0" marL="0">
              <a:lnSpc>
                <a:spcPct val="105000"/>
              </a:lnSpc>
              <a:buNone/>
            </a:pPr>
            <a:r>
              <a:rPr lang="en-US" sz="1500" dirty="0">
                <a:solidFill>
                  <a:srgbClr val="263238"/>
                </a:solidFill>
                <a:latin typeface="Meiryo" pitchFamily="34" charset="0"/>
                <a:ea typeface="Meiryo" pitchFamily="34" charset="-122"/>
                <a:cs typeface="Meiryo" pitchFamily="34" charset="-120"/>
              </a:rPr>
              <a:t>発表前に、保有している自社株を売っておけば</a:t>
            </a:r>
            <a:endParaRPr lang="en-US" sz="1500" dirty="0"/>
          </a:p>
          <a:p>
            <a:pPr indent="0" marL="0">
              <a:lnSpc>
                <a:spcPct val="105000"/>
              </a:lnSpc>
              <a:buNone/>
            </a:pPr>
            <a:r>
              <a:rPr lang="en-US" sz="1500" dirty="0">
                <a:solidFill>
                  <a:srgbClr val="263238"/>
                </a:solidFill>
                <a:latin typeface="Meiryo" pitchFamily="34" charset="0"/>
                <a:ea typeface="Meiryo" pitchFamily="34" charset="-122"/>
                <a:cs typeface="Meiryo" pitchFamily="34" charset="-120"/>
              </a:rPr>
              <a:t>損を避けられそうだ……。</a:t>
            </a:r>
            <a:endParaRPr lang="en-US" sz="1500" dirty="0"/>
          </a:p>
        </p:txBody>
      </p:sp>
      <p:sp>
        <p:nvSpPr>
          <p:cNvPr id="7" name="Text 5"/>
          <p:cNvSpPr/>
          <p:nvPr/>
        </p:nvSpPr>
        <p:spPr>
          <a:xfrm>
            <a:off x="685800" y="3913632"/>
            <a:ext cx="4526280" cy="457200"/>
          </a:xfrm>
          <a:prstGeom prst="rect">
            <a:avLst/>
          </a:prstGeom>
          <a:noFill/>
          <a:ln/>
        </p:spPr>
        <p:txBody>
          <a:bodyPr wrap="square" lIns="0" tIns="0" rIns="0" bIns="0" rtlCol="0" anchor="ctr"/>
          <a:lstStyle/>
          <a:p>
            <a:pPr indent="0" marL="0">
              <a:buNone/>
            </a:pPr>
            <a:r>
              <a:rPr lang="en-US" sz="1600" b="1" dirty="0">
                <a:solidFill>
                  <a:srgbClr val="16314F"/>
                </a:solidFill>
                <a:latin typeface="Meiryo" pitchFamily="34" charset="0"/>
                <a:ea typeface="Meiryo" pitchFamily="34" charset="-122"/>
                <a:cs typeface="Meiryo" pitchFamily="34" charset="-120"/>
              </a:rPr>
              <a:t>この行動は許されるでしょうか？</a:t>
            </a:r>
            <a:endParaRPr lang="en-US" sz="1600" dirty="0"/>
          </a:p>
        </p:txBody>
      </p:sp>
      <p:sp>
        <p:nvSpPr>
          <p:cNvPr id="8" name="Shape 6"/>
          <p:cNvSpPr/>
          <p:nvPr/>
        </p:nvSpPr>
        <p:spPr>
          <a:xfrm>
            <a:off x="5623560" y="1371600"/>
            <a:ext cx="3063240" cy="3108960"/>
          </a:xfrm>
          <a:prstGeom prst="roundRect">
            <a:avLst>
              <a:gd name="adj" fmla="val 209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9" name="Text 7"/>
          <p:cNvSpPr/>
          <p:nvPr/>
        </p:nvSpPr>
        <p:spPr>
          <a:xfrm>
            <a:off x="5852160" y="1517904"/>
            <a:ext cx="2651760" cy="292608"/>
          </a:xfrm>
          <a:prstGeom prst="rect">
            <a:avLst/>
          </a:prstGeom>
          <a:noFill/>
          <a:ln/>
        </p:spPr>
        <p:txBody>
          <a:bodyPr wrap="square" lIns="0" tIns="0" rIns="0" bIns="0" rtlCol="0" anchor="ctr"/>
          <a:lstStyle/>
          <a:p>
            <a:pPr indent="0" marL="0">
              <a:buNone/>
            </a:pPr>
            <a:r>
              <a:rPr lang="en-US" sz="1300" b="1" dirty="0">
                <a:solidFill>
                  <a:srgbClr val="16314F"/>
                </a:solidFill>
                <a:latin typeface="Meiryo" pitchFamily="34" charset="0"/>
                <a:ea typeface="Meiryo" pitchFamily="34" charset="-122"/>
                <a:cs typeface="Meiryo" pitchFamily="34" charset="-120"/>
              </a:rPr>
              <a:t>考えるポイント</a:t>
            </a:r>
            <a:endParaRPr lang="en-US" sz="1300" dirty="0"/>
          </a:p>
        </p:txBody>
      </p:sp>
      <p:sp>
        <p:nvSpPr>
          <p:cNvPr id="10" name="Text 8"/>
          <p:cNvSpPr/>
          <p:nvPr/>
        </p:nvSpPr>
        <p:spPr>
          <a:xfrm>
            <a:off x="5852160" y="1874520"/>
            <a:ext cx="2697480" cy="2468880"/>
          </a:xfrm>
          <a:prstGeom prst="rect">
            <a:avLst/>
          </a:prstGeom>
          <a:noFill/>
          <a:ln/>
        </p:spPr>
        <p:txBody>
          <a:bodyPr wrap="square" rtlCol="0" anchor="t"/>
          <a:lstStyle/>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「未公表の重要事実」を知っているか</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自分は「会社関係者」か</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売買禁止期間（ブラックアウト）か</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家族名義なら問題ないのか</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誰に相談すべきか</a:t>
            </a:r>
            <a:endParaRPr lang="en-US" sz="1350" dirty="0"/>
          </a:p>
        </p:txBody>
      </p:sp>
      <p:sp>
        <p:nvSpPr>
          <p:cNvPr id="11" name="Text 9"/>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2" name="Text 10"/>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3" name="Text 11"/>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ケーススタディ 5</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300" b="1" dirty="0">
                <a:solidFill>
                  <a:srgbClr val="16314F"/>
                </a:solidFill>
                <a:latin typeface="Meiryo" pitchFamily="34" charset="0"/>
                <a:ea typeface="Meiryo" pitchFamily="34" charset="-122"/>
                <a:cs typeface="Meiryo" pitchFamily="34" charset="-120"/>
              </a:rPr>
              <a:t>チャットで未公表情報を共有</a:t>
            </a:r>
            <a:endParaRPr lang="en-US" sz="2300" dirty="0"/>
          </a:p>
        </p:txBody>
      </p:sp>
      <p:sp>
        <p:nvSpPr>
          <p:cNvPr id="4" name="Shape 2"/>
          <p:cNvSpPr/>
          <p:nvPr/>
        </p:nvSpPr>
        <p:spPr>
          <a:xfrm>
            <a:off x="457200" y="1298448"/>
            <a:ext cx="3977640" cy="2331720"/>
          </a:xfrm>
          <a:prstGeom prst="roundRect">
            <a:avLst>
              <a:gd name="adj" fmla="val 2745"/>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40080" y="1408176"/>
            <a:ext cx="356616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場面</a:t>
            </a:r>
            <a:endParaRPr lang="en-US" sz="1250" dirty="0"/>
          </a:p>
        </p:txBody>
      </p:sp>
      <p:sp>
        <p:nvSpPr>
          <p:cNvPr id="6" name="Text 4"/>
          <p:cNvSpPr/>
          <p:nvPr/>
        </p:nvSpPr>
        <p:spPr>
          <a:xfrm>
            <a:off x="640080" y="1700784"/>
            <a:ext cx="3611880" cy="187452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M&amp;A担当者が、社内外の関係者がいるチャットで、対象会社名・買収価格・予定公表日を共有した。メンバーの一部は案件関係者ではない。</a:t>
            </a:r>
            <a:endParaRPr lang="en-US" sz="1250" dirty="0"/>
          </a:p>
        </p:txBody>
      </p:sp>
      <p:sp>
        <p:nvSpPr>
          <p:cNvPr id="7" name="Shape 5"/>
          <p:cNvSpPr/>
          <p:nvPr/>
        </p:nvSpPr>
        <p:spPr>
          <a:xfrm>
            <a:off x="4617720" y="1298448"/>
            <a:ext cx="4069080" cy="1481328"/>
          </a:xfrm>
          <a:prstGeom prst="roundRect">
            <a:avLst>
              <a:gd name="adj" fmla="val 4321"/>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4800600" y="1371600"/>
            <a:ext cx="36576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 何が問題か</a:t>
            </a:r>
            <a:endParaRPr lang="en-US" sz="1250" dirty="0"/>
          </a:p>
        </p:txBody>
      </p:sp>
      <p:sp>
        <p:nvSpPr>
          <p:cNvPr id="9" name="Text 7"/>
          <p:cNvSpPr/>
          <p:nvPr/>
        </p:nvSpPr>
        <p:spPr>
          <a:xfrm>
            <a:off x="4800600" y="1645920"/>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法人関係情報のアクセス制限違反のおそれ</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案件外の人への情報伝達のおそれ</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拡散・二次利用のリスク</a:t>
            </a:r>
            <a:endParaRPr lang="en-US" sz="1150" dirty="0"/>
          </a:p>
        </p:txBody>
      </p:sp>
      <p:sp>
        <p:nvSpPr>
          <p:cNvPr id="10" name="Shape 8"/>
          <p:cNvSpPr/>
          <p:nvPr/>
        </p:nvSpPr>
        <p:spPr>
          <a:xfrm>
            <a:off x="4617720" y="2871216"/>
            <a:ext cx="4069080" cy="1481328"/>
          </a:xfrm>
          <a:prstGeom prst="roundRect">
            <a:avLst>
              <a:gd name="adj" fmla="val 4321"/>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1" name="Text 9"/>
          <p:cNvSpPr/>
          <p:nvPr/>
        </p:nvSpPr>
        <p:spPr>
          <a:xfrm>
            <a:off x="4800600" y="2944368"/>
            <a:ext cx="365760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 取るべき行動</a:t>
            </a:r>
            <a:endParaRPr lang="en-US" sz="1250" dirty="0"/>
          </a:p>
        </p:txBody>
      </p:sp>
      <p:sp>
        <p:nvSpPr>
          <p:cNvPr id="12" name="Text 10"/>
          <p:cNvSpPr/>
          <p:nvPr/>
        </p:nvSpPr>
        <p:spPr>
          <a:xfrm>
            <a:off x="4800600" y="3218688"/>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これ以上の共有を止める</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証拠を消さず保全</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情報管理責任者・法務へすぐ報告</a:t>
            </a:r>
            <a:endParaRPr lang="en-US" sz="1150" dirty="0"/>
          </a:p>
        </p:txBody>
      </p:sp>
      <p:sp>
        <p:nvSpPr>
          <p:cNvPr id="13" name="Shape 11"/>
          <p:cNvSpPr/>
          <p:nvPr/>
        </p:nvSpPr>
        <p:spPr>
          <a:xfrm>
            <a:off x="457200" y="3749040"/>
            <a:ext cx="3977640" cy="822960"/>
          </a:xfrm>
          <a:prstGeom prst="roundRect">
            <a:avLst>
              <a:gd name="adj" fmla="val 7778"/>
            </a:avLst>
          </a:prstGeom>
          <a:solidFill>
            <a:srgbClr val="E7F2F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4" name="Text 12"/>
          <p:cNvSpPr/>
          <p:nvPr/>
        </p:nvSpPr>
        <p:spPr>
          <a:xfrm>
            <a:off x="640080" y="3803904"/>
            <a:ext cx="3611880" cy="731520"/>
          </a:xfrm>
          <a:prstGeom prst="rect">
            <a:avLst/>
          </a:prstGeom>
          <a:noFill/>
          <a:ln/>
        </p:spPr>
        <p:txBody>
          <a:bodyPr wrap="square" lIns="0" tIns="0" rIns="0" bIns="0" rtlCol="0" anchor="ctr"/>
          <a:lstStyle/>
          <a:p>
            <a:pPr indent="0" marL="0">
              <a:lnSpc>
                <a:spcPct val="100000"/>
              </a:lnSpc>
              <a:buNone/>
            </a:pPr>
            <a:r>
              <a:rPr lang="en-US" sz="1100" b="1" dirty="0">
                <a:solidFill>
                  <a:srgbClr val="237A75"/>
                </a:solidFill>
                <a:latin typeface="Meiryo" pitchFamily="34" charset="0"/>
                <a:ea typeface="Meiryo" pitchFamily="34" charset="-122"/>
                <a:cs typeface="Meiryo" pitchFamily="34" charset="-120"/>
              </a:rPr>
              <a:t>現場で独断しない：</a:t>
            </a:r>
            <a:endParaRPr lang="en-US" sz="1100" dirty="0"/>
          </a:p>
          <a:p>
            <a:pPr indent="0" marL="0">
              <a:lnSpc>
                <a:spcPct val="100000"/>
              </a:lnSpc>
              <a:buNone/>
            </a:pPr>
            <a:r>
              <a:rPr lang="en-US" sz="1100" dirty="0">
                <a:solidFill>
                  <a:srgbClr val="263238"/>
                </a:solidFill>
                <a:latin typeface="Meiryo" pitchFamily="34" charset="0"/>
                <a:ea typeface="Meiryo" pitchFamily="34" charset="-122"/>
                <a:cs typeface="Meiryo" pitchFamily="34" charset="-120"/>
              </a:rPr>
              <a:t>誰まで共有してよいかを現場だけで判断しない。</a:t>
            </a:r>
            <a:endParaRPr lang="en-US" sz="1100" dirty="0"/>
          </a:p>
        </p:txBody>
      </p:sp>
      <p:sp>
        <p:nvSpPr>
          <p:cNvPr id="15" name="Text 13"/>
          <p:cNvSpPr/>
          <p:nvPr/>
        </p:nvSpPr>
        <p:spPr>
          <a:xfrm>
            <a:off x="4617720" y="4407408"/>
            <a:ext cx="4069080" cy="182880"/>
          </a:xfrm>
          <a:prstGeom prst="rect">
            <a:avLst/>
          </a:prstGeom>
          <a:noFill/>
          <a:ln/>
        </p:spPr>
        <p:txBody>
          <a:bodyPr wrap="square" lIns="0" tIns="0" rIns="0" bIns="0" rtlCol="0" anchor="ctr"/>
          <a:lstStyle/>
          <a:p>
            <a:pPr algn="r" indent="0" marL="0">
              <a:buNone/>
            </a:pPr>
            <a:r>
              <a:rPr lang="en-US" sz="950" i="1" dirty="0">
                <a:solidFill>
                  <a:srgbClr val="5B6B78"/>
                </a:solidFill>
                <a:latin typeface="Meiryo" pitchFamily="34" charset="0"/>
                <a:ea typeface="Meiryo" pitchFamily="34" charset="-122"/>
                <a:cs typeface="Meiryo" pitchFamily="34" charset="-120"/>
              </a:rPr>
              <a:t>解説はケースワークブック・講師台本へ</a:t>
            </a:r>
            <a:endParaRPr lang="en-US" sz="950" dirty="0"/>
          </a:p>
        </p:txBody>
      </p:sp>
      <p:sp>
        <p:nvSpPr>
          <p:cNvPr id="16" name="Text 14"/>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7" name="Text 15"/>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8" name="Text 16"/>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30</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ケーススタディ 6</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300" b="1" dirty="0">
                <a:solidFill>
                  <a:srgbClr val="16314F"/>
                </a:solidFill>
                <a:latin typeface="Meiryo" pitchFamily="34" charset="0"/>
                <a:ea typeface="Meiryo" pitchFamily="34" charset="-122"/>
                <a:cs typeface="Meiryo" pitchFamily="34" charset="-120"/>
              </a:rPr>
              <a:t>知る前計画を現場判断で使う</a:t>
            </a:r>
            <a:endParaRPr lang="en-US" sz="2300" dirty="0"/>
          </a:p>
        </p:txBody>
      </p:sp>
      <p:sp>
        <p:nvSpPr>
          <p:cNvPr id="4" name="Shape 2"/>
          <p:cNvSpPr/>
          <p:nvPr/>
        </p:nvSpPr>
        <p:spPr>
          <a:xfrm>
            <a:off x="457200" y="1298448"/>
            <a:ext cx="3977640" cy="2331720"/>
          </a:xfrm>
          <a:prstGeom prst="roundRect">
            <a:avLst>
              <a:gd name="adj" fmla="val 2745"/>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40080" y="1408176"/>
            <a:ext cx="356616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場面</a:t>
            </a:r>
            <a:endParaRPr lang="en-US" sz="1250" dirty="0"/>
          </a:p>
        </p:txBody>
      </p:sp>
      <p:sp>
        <p:nvSpPr>
          <p:cNvPr id="6" name="Text 4"/>
          <p:cNvSpPr/>
          <p:nvPr/>
        </p:nvSpPr>
        <p:spPr>
          <a:xfrm>
            <a:off x="640080" y="1700784"/>
            <a:ext cx="3611880" cy="1874520"/>
          </a:xfrm>
          <a:prstGeom prst="rect">
            <a:avLst/>
          </a:prstGeom>
          <a:noFill/>
          <a:ln/>
        </p:spPr>
        <p:txBody>
          <a:bodyPr wrap="square" lIns="0" tIns="0" rIns="0" bIns="0" rtlCol="0" anchor="t"/>
          <a:lstStyle/>
          <a:p>
            <a:pPr indent="0" marL="0">
              <a:lnSpc>
                <a:spcPct val="105000"/>
              </a:lnSpc>
              <a:buNone/>
            </a:pPr>
            <a:r>
              <a:rPr lang="en-US" sz="1250" dirty="0">
                <a:solidFill>
                  <a:srgbClr val="263238"/>
                </a:solidFill>
                <a:latin typeface="Meiryo" pitchFamily="34" charset="0"/>
                <a:ea typeface="Meiryo" pitchFamily="34" charset="-122"/>
                <a:cs typeface="Meiryo" pitchFamily="34" charset="-120"/>
              </a:rPr>
              <a:t>役員が、以前から自社株を売る計画があったとして、未公表の重要契約情報を知った後も予定どおり売却できると考えている。計画の作成時期・内容・変更・社内承認は未確認。</a:t>
            </a:r>
            <a:endParaRPr lang="en-US" sz="1250" dirty="0"/>
          </a:p>
        </p:txBody>
      </p:sp>
      <p:sp>
        <p:nvSpPr>
          <p:cNvPr id="7" name="Shape 5"/>
          <p:cNvSpPr/>
          <p:nvPr/>
        </p:nvSpPr>
        <p:spPr>
          <a:xfrm>
            <a:off x="4617720" y="1298448"/>
            <a:ext cx="4069080" cy="1481328"/>
          </a:xfrm>
          <a:prstGeom prst="roundRect">
            <a:avLst>
              <a:gd name="adj" fmla="val 4321"/>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4800600" y="1371600"/>
            <a:ext cx="3657600" cy="27432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 何が問題か</a:t>
            </a:r>
            <a:endParaRPr lang="en-US" sz="1250" dirty="0"/>
          </a:p>
        </p:txBody>
      </p:sp>
      <p:sp>
        <p:nvSpPr>
          <p:cNvPr id="9" name="Text 7"/>
          <p:cNvSpPr/>
          <p:nvPr/>
        </p:nvSpPr>
        <p:spPr>
          <a:xfrm>
            <a:off x="4800600" y="1645920"/>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知る前契約・計画は形式だけでは安全でない</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要件（作成時期・裁量の有無・特定性等）の確認が必要</a:t>
            </a:r>
            <a:endParaRPr lang="en-US" sz="1150" dirty="0"/>
          </a:p>
          <a:p>
            <a:pPr marL="177800" indent="-177800">
              <a:lnSpc>
                <a:spcPct val="100000"/>
              </a:lnSpc>
              <a:spcAft>
                <a:spcPts val="500"/>
              </a:spcAft>
              <a:buSzPct val="100000"/>
              <a:buChar char="•"/>
            </a:pPr>
            <a:r>
              <a:rPr lang="en-US" sz="1150" dirty="0">
                <a:solidFill>
                  <a:srgbClr val="B42318"/>
                </a:solidFill>
                <a:latin typeface="Meiryo" pitchFamily="34" charset="0"/>
                <a:ea typeface="Meiryo" pitchFamily="34" charset="-122"/>
                <a:cs typeface="Meiryo" pitchFamily="34" charset="-120"/>
              </a:rPr>
              <a:t>未確認のまま実行はリスク</a:t>
            </a:r>
            <a:endParaRPr lang="en-US" sz="1150" dirty="0"/>
          </a:p>
        </p:txBody>
      </p:sp>
      <p:sp>
        <p:nvSpPr>
          <p:cNvPr id="10" name="Shape 8"/>
          <p:cNvSpPr/>
          <p:nvPr/>
        </p:nvSpPr>
        <p:spPr>
          <a:xfrm>
            <a:off x="4617720" y="2871216"/>
            <a:ext cx="4069080" cy="1481328"/>
          </a:xfrm>
          <a:prstGeom prst="roundRect">
            <a:avLst>
              <a:gd name="adj" fmla="val 4321"/>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1" name="Text 9"/>
          <p:cNvSpPr/>
          <p:nvPr/>
        </p:nvSpPr>
        <p:spPr>
          <a:xfrm>
            <a:off x="4800600" y="2944368"/>
            <a:ext cx="3657600" cy="274320"/>
          </a:xfrm>
          <a:prstGeom prst="rect">
            <a:avLst/>
          </a:prstGeom>
          <a:noFill/>
          <a:ln/>
        </p:spPr>
        <p:txBody>
          <a:bodyPr wrap="square" lIns="0" tIns="0" rIns="0" bIns="0" rtlCol="0" anchor="ctr"/>
          <a:lstStyle/>
          <a:p>
            <a:pPr indent="0" marL="0">
              <a:buNone/>
            </a:pPr>
            <a:r>
              <a:rPr lang="en-US" sz="1250" b="1" dirty="0">
                <a:solidFill>
                  <a:srgbClr val="2F6B4F"/>
                </a:solidFill>
                <a:latin typeface="Meiryo" pitchFamily="34" charset="0"/>
                <a:ea typeface="Meiryo" pitchFamily="34" charset="-122"/>
                <a:cs typeface="Meiryo" pitchFamily="34" charset="-120"/>
              </a:rPr>
              <a:t>✓ 取るべき行動</a:t>
            </a:r>
            <a:endParaRPr lang="en-US" sz="1250" dirty="0"/>
          </a:p>
        </p:txBody>
      </p:sp>
      <p:sp>
        <p:nvSpPr>
          <p:cNvPr id="12" name="Text 10"/>
          <p:cNvSpPr/>
          <p:nvPr/>
        </p:nvSpPr>
        <p:spPr>
          <a:xfrm>
            <a:off x="4800600" y="3218688"/>
            <a:ext cx="3703320" cy="1078992"/>
          </a:xfrm>
          <a:prstGeom prst="rect">
            <a:avLst/>
          </a:prstGeom>
          <a:noFill/>
          <a:ln/>
        </p:spPr>
        <p:txBody>
          <a:bodyPr wrap="square" rtlCol="0" anchor="t"/>
          <a:lstStyle/>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実行前に要件・社内手続を確認</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計画の内容・時期・変更を証拠化</a:t>
            </a:r>
            <a:endParaRPr lang="en-US" sz="1150" dirty="0"/>
          </a:p>
          <a:p>
            <a:pPr marL="177800" indent="-177800">
              <a:lnSpc>
                <a:spcPct val="100000"/>
              </a:lnSpc>
              <a:spcAft>
                <a:spcPts val="500"/>
              </a:spcAft>
              <a:buSzPct val="100000"/>
              <a:buChar char="•"/>
            </a:pPr>
            <a:r>
              <a:rPr lang="en-US" sz="1150" dirty="0">
                <a:solidFill>
                  <a:srgbClr val="2F6B4F"/>
                </a:solidFill>
                <a:latin typeface="Meiryo" pitchFamily="34" charset="0"/>
                <a:ea typeface="Meiryo" pitchFamily="34" charset="-122"/>
                <a:cs typeface="Meiryo" pitchFamily="34" charset="-120"/>
              </a:rPr>
              <a:t>法務・証券管理担当に相談</a:t>
            </a:r>
            <a:endParaRPr lang="en-US" sz="1150" dirty="0"/>
          </a:p>
        </p:txBody>
      </p:sp>
      <p:sp>
        <p:nvSpPr>
          <p:cNvPr id="13" name="Shape 11"/>
          <p:cNvSpPr/>
          <p:nvPr/>
        </p:nvSpPr>
        <p:spPr>
          <a:xfrm>
            <a:off x="457200" y="3749040"/>
            <a:ext cx="3977640" cy="822960"/>
          </a:xfrm>
          <a:prstGeom prst="roundRect">
            <a:avLst>
              <a:gd name="adj" fmla="val 7778"/>
            </a:avLst>
          </a:prstGeom>
          <a:solidFill>
            <a:srgbClr val="E7F2F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4" name="Text 12"/>
          <p:cNvSpPr/>
          <p:nvPr/>
        </p:nvSpPr>
        <p:spPr>
          <a:xfrm>
            <a:off x="640080" y="3803904"/>
            <a:ext cx="3611880" cy="731520"/>
          </a:xfrm>
          <a:prstGeom prst="rect">
            <a:avLst/>
          </a:prstGeom>
          <a:noFill/>
          <a:ln/>
        </p:spPr>
        <p:txBody>
          <a:bodyPr wrap="square" lIns="0" tIns="0" rIns="0" bIns="0" rtlCol="0" anchor="ctr"/>
          <a:lstStyle/>
          <a:p>
            <a:pPr indent="0" marL="0">
              <a:lnSpc>
                <a:spcPct val="100000"/>
              </a:lnSpc>
              <a:buNone/>
            </a:pPr>
            <a:r>
              <a:rPr lang="en-US" sz="1100" b="1" dirty="0">
                <a:solidFill>
                  <a:srgbClr val="237A75"/>
                </a:solidFill>
                <a:latin typeface="Meiryo" pitchFamily="34" charset="0"/>
                <a:ea typeface="Meiryo" pitchFamily="34" charset="-122"/>
                <a:cs typeface="Meiryo" pitchFamily="34" charset="-120"/>
              </a:rPr>
              <a:t>現場で独断しない：</a:t>
            </a:r>
            <a:endParaRPr lang="en-US" sz="1100" dirty="0"/>
          </a:p>
          <a:p>
            <a:pPr indent="0" marL="0">
              <a:lnSpc>
                <a:spcPct val="100000"/>
              </a:lnSpc>
              <a:buNone/>
            </a:pPr>
            <a:r>
              <a:rPr lang="en-US" sz="1100" dirty="0">
                <a:solidFill>
                  <a:srgbClr val="263238"/>
                </a:solidFill>
                <a:latin typeface="Meiryo" pitchFamily="34" charset="0"/>
                <a:ea typeface="Meiryo" pitchFamily="34" charset="-122"/>
                <a:cs typeface="Meiryo" pitchFamily="34" charset="-120"/>
              </a:rPr>
              <a:t>「知る前計画があるから売ってよい」と独断しない。</a:t>
            </a:r>
            <a:endParaRPr lang="en-US" sz="1100" dirty="0"/>
          </a:p>
        </p:txBody>
      </p:sp>
      <p:sp>
        <p:nvSpPr>
          <p:cNvPr id="15" name="Text 13"/>
          <p:cNvSpPr/>
          <p:nvPr/>
        </p:nvSpPr>
        <p:spPr>
          <a:xfrm>
            <a:off x="4617720" y="4407408"/>
            <a:ext cx="4069080" cy="182880"/>
          </a:xfrm>
          <a:prstGeom prst="rect">
            <a:avLst/>
          </a:prstGeom>
          <a:noFill/>
          <a:ln/>
        </p:spPr>
        <p:txBody>
          <a:bodyPr wrap="square" lIns="0" tIns="0" rIns="0" bIns="0" rtlCol="0" anchor="ctr"/>
          <a:lstStyle/>
          <a:p>
            <a:pPr algn="r" indent="0" marL="0">
              <a:buNone/>
            </a:pPr>
            <a:r>
              <a:rPr lang="en-US" sz="950" i="1" dirty="0">
                <a:solidFill>
                  <a:srgbClr val="5B6B78"/>
                </a:solidFill>
                <a:latin typeface="Meiryo" pitchFamily="34" charset="0"/>
                <a:ea typeface="Meiryo" pitchFamily="34" charset="-122"/>
                <a:cs typeface="Meiryo" pitchFamily="34" charset="-120"/>
              </a:rPr>
              <a:t>解説はケースワークブック・講師台本へ</a:t>
            </a:r>
            <a:endParaRPr lang="en-US" sz="950" dirty="0"/>
          </a:p>
        </p:txBody>
      </p:sp>
      <p:sp>
        <p:nvSpPr>
          <p:cNvPr id="16" name="Text 14"/>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7" name="Text 15"/>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8" name="Text 16"/>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31</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日常チェック</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日常行動チェックリスト</a:t>
            </a:r>
            <a:endParaRPr lang="en-US" sz="2600" dirty="0"/>
          </a:p>
        </p:txBody>
      </p:sp>
      <p:sp>
        <p:nvSpPr>
          <p:cNvPr id="4" name="Shape 2"/>
          <p:cNvSpPr/>
          <p:nvPr/>
        </p:nvSpPr>
        <p:spPr>
          <a:xfrm>
            <a:off x="457200" y="1371600"/>
            <a:ext cx="4160520" cy="713232"/>
          </a:xfrm>
          <a:prstGeom prst="roundRect">
            <a:avLst>
              <a:gd name="adj" fmla="val 8974"/>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Shape 3"/>
          <p:cNvSpPr/>
          <p:nvPr/>
        </p:nvSpPr>
        <p:spPr>
          <a:xfrm>
            <a:off x="621792" y="1591056"/>
            <a:ext cx="274320" cy="274320"/>
          </a:xfrm>
          <a:prstGeom prst="roundRect">
            <a:avLst>
              <a:gd name="adj" fmla="val 13333"/>
            </a:avLst>
          </a:prstGeom>
          <a:solidFill>
            <a:srgbClr val="2F6B4F"/>
          </a:solidFill>
          <a:ln/>
        </p:spPr>
      </p:sp>
      <p:sp>
        <p:nvSpPr>
          <p:cNvPr id="6" name="Text 4"/>
          <p:cNvSpPr/>
          <p:nvPr/>
        </p:nvSpPr>
        <p:spPr>
          <a:xfrm>
            <a:off x="621792" y="1591056"/>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7" name="Text 5"/>
          <p:cNvSpPr/>
          <p:nvPr/>
        </p:nvSpPr>
        <p:spPr>
          <a:xfrm>
            <a:off x="1005840" y="1426464"/>
            <a:ext cx="3474720" cy="603504"/>
          </a:xfrm>
          <a:prstGeom prst="rect">
            <a:avLst/>
          </a:prstGeom>
          <a:noFill/>
          <a:ln/>
        </p:spPr>
        <p:txBody>
          <a:bodyPr wrap="square" lIns="0" tIns="0" rIns="0" bIns="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未公表で重要そうな情報を知ったら、まず売買・発信を止める</a:t>
            </a:r>
            <a:endParaRPr lang="en-US" sz="1200" dirty="0"/>
          </a:p>
        </p:txBody>
      </p:sp>
      <p:sp>
        <p:nvSpPr>
          <p:cNvPr id="8" name="Shape 6"/>
          <p:cNvSpPr/>
          <p:nvPr/>
        </p:nvSpPr>
        <p:spPr>
          <a:xfrm>
            <a:off x="4983480" y="1371600"/>
            <a:ext cx="4160520" cy="713232"/>
          </a:xfrm>
          <a:prstGeom prst="roundRect">
            <a:avLst>
              <a:gd name="adj" fmla="val 8974"/>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9" name="Shape 7"/>
          <p:cNvSpPr/>
          <p:nvPr/>
        </p:nvSpPr>
        <p:spPr>
          <a:xfrm>
            <a:off x="5148072" y="1591056"/>
            <a:ext cx="274320" cy="274320"/>
          </a:xfrm>
          <a:prstGeom prst="roundRect">
            <a:avLst>
              <a:gd name="adj" fmla="val 13333"/>
            </a:avLst>
          </a:prstGeom>
          <a:solidFill>
            <a:srgbClr val="2F6B4F"/>
          </a:solidFill>
          <a:ln/>
        </p:spPr>
      </p:sp>
      <p:sp>
        <p:nvSpPr>
          <p:cNvPr id="10" name="Text 8"/>
          <p:cNvSpPr/>
          <p:nvPr/>
        </p:nvSpPr>
        <p:spPr>
          <a:xfrm>
            <a:off x="5148072" y="1591056"/>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11" name="Text 9"/>
          <p:cNvSpPr/>
          <p:nvPr/>
        </p:nvSpPr>
        <p:spPr>
          <a:xfrm>
            <a:off x="5532120" y="1426464"/>
            <a:ext cx="3474720" cy="603504"/>
          </a:xfrm>
          <a:prstGeom prst="rect">
            <a:avLst/>
          </a:prstGeom>
          <a:noFill/>
          <a:ln/>
        </p:spPr>
        <p:txBody>
          <a:bodyPr wrap="square" lIns="0" tIns="0" rIns="0" bIns="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自社株だけでなく、取引先・M&amp;A相手・TOB対象会社等にも注意する</a:t>
            </a:r>
            <a:endParaRPr lang="en-US" sz="1200" dirty="0"/>
          </a:p>
        </p:txBody>
      </p:sp>
      <p:sp>
        <p:nvSpPr>
          <p:cNvPr id="12" name="Shape 10"/>
          <p:cNvSpPr/>
          <p:nvPr/>
        </p:nvSpPr>
        <p:spPr>
          <a:xfrm>
            <a:off x="457200" y="2194560"/>
            <a:ext cx="4160520" cy="713232"/>
          </a:xfrm>
          <a:prstGeom prst="roundRect">
            <a:avLst>
              <a:gd name="adj" fmla="val 8974"/>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3" name="Shape 11"/>
          <p:cNvSpPr/>
          <p:nvPr/>
        </p:nvSpPr>
        <p:spPr>
          <a:xfrm>
            <a:off x="621792" y="2414016"/>
            <a:ext cx="274320" cy="274320"/>
          </a:xfrm>
          <a:prstGeom prst="roundRect">
            <a:avLst>
              <a:gd name="adj" fmla="val 13333"/>
            </a:avLst>
          </a:prstGeom>
          <a:solidFill>
            <a:srgbClr val="2F6B4F"/>
          </a:solidFill>
          <a:ln/>
        </p:spPr>
      </p:sp>
      <p:sp>
        <p:nvSpPr>
          <p:cNvPr id="14" name="Text 12"/>
          <p:cNvSpPr/>
          <p:nvPr/>
        </p:nvSpPr>
        <p:spPr>
          <a:xfrm>
            <a:off x="621792" y="2414016"/>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15" name="Text 13"/>
          <p:cNvSpPr/>
          <p:nvPr/>
        </p:nvSpPr>
        <p:spPr>
          <a:xfrm>
            <a:off x="1005840" y="2249424"/>
            <a:ext cx="3474720" cy="603504"/>
          </a:xfrm>
          <a:prstGeom prst="rect">
            <a:avLst/>
          </a:prstGeom>
          <a:noFill/>
          <a:ln/>
        </p:spPr>
        <p:txBody>
          <a:bodyPr wrap="square" lIns="0" tIns="0" rIns="0" bIns="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家族・知人・他人口座・法人名義での迂回をしない</a:t>
            </a:r>
            <a:endParaRPr lang="en-US" sz="1200" dirty="0"/>
          </a:p>
        </p:txBody>
      </p:sp>
      <p:sp>
        <p:nvSpPr>
          <p:cNvPr id="16" name="Shape 14"/>
          <p:cNvSpPr/>
          <p:nvPr/>
        </p:nvSpPr>
        <p:spPr>
          <a:xfrm>
            <a:off x="4983480" y="2194560"/>
            <a:ext cx="4160520" cy="713232"/>
          </a:xfrm>
          <a:prstGeom prst="roundRect">
            <a:avLst>
              <a:gd name="adj" fmla="val 8974"/>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7" name="Shape 15"/>
          <p:cNvSpPr/>
          <p:nvPr/>
        </p:nvSpPr>
        <p:spPr>
          <a:xfrm>
            <a:off x="5148072" y="2414016"/>
            <a:ext cx="274320" cy="274320"/>
          </a:xfrm>
          <a:prstGeom prst="roundRect">
            <a:avLst>
              <a:gd name="adj" fmla="val 13333"/>
            </a:avLst>
          </a:prstGeom>
          <a:solidFill>
            <a:srgbClr val="2F6B4F"/>
          </a:solidFill>
          <a:ln/>
        </p:spPr>
      </p:sp>
      <p:sp>
        <p:nvSpPr>
          <p:cNvPr id="18" name="Text 16"/>
          <p:cNvSpPr/>
          <p:nvPr/>
        </p:nvSpPr>
        <p:spPr>
          <a:xfrm>
            <a:off x="5148072" y="2414016"/>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19" name="Text 17"/>
          <p:cNvSpPr/>
          <p:nvPr/>
        </p:nvSpPr>
        <p:spPr>
          <a:xfrm>
            <a:off x="5532120" y="2249424"/>
            <a:ext cx="3474720" cy="603504"/>
          </a:xfrm>
          <a:prstGeom prst="rect">
            <a:avLst/>
          </a:prstGeom>
          <a:noFill/>
          <a:ln/>
        </p:spPr>
        <p:txBody>
          <a:bodyPr wrap="square" lIns="0" tIns="0" rIns="0" bIns="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未公表情報をSNS・チャット・飲み会・生成AIで共有しない</a:t>
            </a:r>
            <a:endParaRPr lang="en-US" sz="1200" dirty="0"/>
          </a:p>
        </p:txBody>
      </p:sp>
      <p:sp>
        <p:nvSpPr>
          <p:cNvPr id="20" name="Shape 18"/>
          <p:cNvSpPr/>
          <p:nvPr/>
        </p:nvSpPr>
        <p:spPr>
          <a:xfrm>
            <a:off x="457200" y="3017520"/>
            <a:ext cx="4160520" cy="713232"/>
          </a:xfrm>
          <a:prstGeom prst="roundRect">
            <a:avLst>
              <a:gd name="adj" fmla="val 8974"/>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1" name="Shape 19"/>
          <p:cNvSpPr/>
          <p:nvPr/>
        </p:nvSpPr>
        <p:spPr>
          <a:xfrm>
            <a:off x="621792" y="3236976"/>
            <a:ext cx="274320" cy="274320"/>
          </a:xfrm>
          <a:prstGeom prst="roundRect">
            <a:avLst>
              <a:gd name="adj" fmla="val 13333"/>
            </a:avLst>
          </a:prstGeom>
          <a:solidFill>
            <a:srgbClr val="2F6B4F"/>
          </a:solidFill>
          <a:ln/>
        </p:spPr>
      </p:sp>
      <p:sp>
        <p:nvSpPr>
          <p:cNvPr id="22" name="Text 20"/>
          <p:cNvSpPr/>
          <p:nvPr/>
        </p:nvSpPr>
        <p:spPr>
          <a:xfrm>
            <a:off x="621792" y="3236976"/>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23" name="Text 21"/>
          <p:cNvSpPr/>
          <p:nvPr/>
        </p:nvSpPr>
        <p:spPr>
          <a:xfrm>
            <a:off x="1005840" y="3072384"/>
            <a:ext cx="3474720" cy="603504"/>
          </a:xfrm>
          <a:prstGeom prst="rect">
            <a:avLst/>
          </a:prstGeom>
          <a:noFill/>
          <a:ln/>
        </p:spPr>
        <p:txBody>
          <a:bodyPr wrap="square" lIns="0" tIns="0" rIns="0" bIns="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「買え／やめておけ」を含め、取引を勧めない</a:t>
            </a:r>
            <a:endParaRPr lang="en-US" sz="1200" dirty="0"/>
          </a:p>
        </p:txBody>
      </p:sp>
      <p:sp>
        <p:nvSpPr>
          <p:cNvPr id="24" name="Shape 22"/>
          <p:cNvSpPr/>
          <p:nvPr/>
        </p:nvSpPr>
        <p:spPr>
          <a:xfrm>
            <a:off x="4983480" y="3017520"/>
            <a:ext cx="4160520" cy="713232"/>
          </a:xfrm>
          <a:prstGeom prst="roundRect">
            <a:avLst>
              <a:gd name="adj" fmla="val 8974"/>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5" name="Shape 23"/>
          <p:cNvSpPr/>
          <p:nvPr/>
        </p:nvSpPr>
        <p:spPr>
          <a:xfrm>
            <a:off x="5148072" y="3236976"/>
            <a:ext cx="274320" cy="274320"/>
          </a:xfrm>
          <a:prstGeom prst="roundRect">
            <a:avLst>
              <a:gd name="adj" fmla="val 13333"/>
            </a:avLst>
          </a:prstGeom>
          <a:solidFill>
            <a:srgbClr val="2F6B4F"/>
          </a:solidFill>
          <a:ln/>
        </p:spPr>
      </p:sp>
      <p:sp>
        <p:nvSpPr>
          <p:cNvPr id="26" name="Text 24"/>
          <p:cNvSpPr/>
          <p:nvPr/>
        </p:nvSpPr>
        <p:spPr>
          <a:xfrm>
            <a:off x="5148072" y="3236976"/>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27" name="Text 25"/>
          <p:cNvSpPr/>
          <p:nvPr/>
        </p:nvSpPr>
        <p:spPr>
          <a:xfrm>
            <a:off x="5532120" y="3072384"/>
            <a:ext cx="3474720" cy="603504"/>
          </a:xfrm>
          <a:prstGeom prst="rect">
            <a:avLst/>
          </a:prstGeom>
          <a:noFill/>
          <a:ln/>
        </p:spPr>
        <p:txBody>
          <a:bodyPr wrap="square" lIns="0" tIns="0" rIns="0" bIns="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売買予定は社内規程（届出・承認・禁止期間）を確認する</a:t>
            </a:r>
            <a:endParaRPr lang="en-US" sz="1200" dirty="0"/>
          </a:p>
        </p:txBody>
      </p:sp>
      <p:sp>
        <p:nvSpPr>
          <p:cNvPr id="28" name="Shape 26"/>
          <p:cNvSpPr/>
          <p:nvPr/>
        </p:nvSpPr>
        <p:spPr>
          <a:xfrm>
            <a:off x="457200" y="3840480"/>
            <a:ext cx="4160520" cy="713232"/>
          </a:xfrm>
          <a:prstGeom prst="roundRect">
            <a:avLst>
              <a:gd name="adj" fmla="val 8974"/>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9" name="Shape 27"/>
          <p:cNvSpPr/>
          <p:nvPr/>
        </p:nvSpPr>
        <p:spPr>
          <a:xfrm>
            <a:off x="621792" y="4059936"/>
            <a:ext cx="274320" cy="274320"/>
          </a:xfrm>
          <a:prstGeom prst="roundRect">
            <a:avLst>
              <a:gd name="adj" fmla="val 13333"/>
            </a:avLst>
          </a:prstGeom>
          <a:solidFill>
            <a:srgbClr val="2F6B4F"/>
          </a:solidFill>
          <a:ln/>
        </p:spPr>
      </p:sp>
      <p:sp>
        <p:nvSpPr>
          <p:cNvPr id="30" name="Text 28"/>
          <p:cNvSpPr/>
          <p:nvPr/>
        </p:nvSpPr>
        <p:spPr>
          <a:xfrm>
            <a:off x="621792" y="4059936"/>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31" name="Text 29"/>
          <p:cNvSpPr/>
          <p:nvPr/>
        </p:nvSpPr>
        <p:spPr>
          <a:xfrm>
            <a:off x="1005840" y="3895344"/>
            <a:ext cx="3474720" cy="603504"/>
          </a:xfrm>
          <a:prstGeom prst="rect">
            <a:avLst/>
          </a:prstGeom>
          <a:noFill/>
          <a:ln/>
        </p:spPr>
        <p:txBody>
          <a:bodyPr wrap="square" lIns="0" tIns="0" rIns="0" bIns="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持株会・SO・知る前計画も「常に安全」とせず確認する</a:t>
            </a:r>
            <a:endParaRPr lang="en-US" sz="1200" dirty="0"/>
          </a:p>
        </p:txBody>
      </p:sp>
      <p:sp>
        <p:nvSpPr>
          <p:cNvPr id="32" name="Shape 30"/>
          <p:cNvSpPr/>
          <p:nvPr/>
        </p:nvSpPr>
        <p:spPr>
          <a:xfrm>
            <a:off x="4983480" y="3840480"/>
            <a:ext cx="4160520" cy="713232"/>
          </a:xfrm>
          <a:prstGeom prst="roundRect">
            <a:avLst>
              <a:gd name="adj" fmla="val 8974"/>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33" name="Shape 31"/>
          <p:cNvSpPr/>
          <p:nvPr/>
        </p:nvSpPr>
        <p:spPr>
          <a:xfrm>
            <a:off x="5148072" y="4059936"/>
            <a:ext cx="274320" cy="274320"/>
          </a:xfrm>
          <a:prstGeom prst="roundRect">
            <a:avLst>
              <a:gd name="adj" fmla="val 13333"/>
            </a:avLst>
          </a:prstGeom>
          <a:solidFill>
            <a:srgbClr val="2F6B4F"/>
          </a:solidFill>
          <a:ln/>
        </p:spPr>
      </p:sp>
      <p:sp>
        <p:nvSpPr>
          <p:cNvPr id="34" name="Text 32"/>
          <p:cNvSpPr/>
          <p:nvPr/>
        </p:nvSpPr>
        <p:spPr>
          <a:xfrm>
            <a:off x="5148072" y="4059936"/>
            <a:ext cx="274320" cy="274320"/>
          </a:xfrm>
          <a:prstGeom prst="rect">
            <a:avLst/>
          </a:prstGeom>
          <a:noFill/>
          <a:ln/>
        </p:spPr>
        <p:txBody>
          <a:bodyPr wrap="square" lIns="0" tIns="0" rIns="0" bIns="0" rtlCol="0" anchor="ctr"/>
          <a:lstStyle/>
          <a:p>
            <a:pPr algn="ctr" indent="0" marL="0">
              <a:buNone/>
            </a:pPr>
            <a:r>
              <a:rPr lang="en-US" sz="1200" b="1" dirty="0">
                <a:solidFill>
                  <a:srgbClr val="FFFFFF"/>
                </a:solidFill>
                <a:latin typeface="Meiryo" pitchFamily="34" charset="0"/>
                <a:ea typeface="Meiryo" pitchFamily="34" charset="-122"/>
                <a:cs typeface="Meiryo" pitchFamily="34" charset="-120"/>
              </a:rPr>
              <a:t>✓</a:t>
            </a:r>
            <a:endParaRPr lang="en-US" sz="1200" dirty="0"/>
          </a:p>
        </p:txBody>
      </p:sp>
      <p:sp>
        <p:nvSpPr>
          <p:cNvPr id="35" name="Text 33"/>
          <p:cNvSpPr/>
          <p:nvPr/>
        </p:nvSpPr>
        <p:spPr>
          <a:xfrm>
            <a:off x="5532120" y="3895344"/>
            <a:ext cx="3474720" cy="603504"/>
          </a:xfrm>
          <a:prstGeom prst="rect">
            <a:avLst/>
          </a:prstGeom>
          <a:noFill/>
          <a:ln/>
        </p:spPr>
        <p:txBody>
          <a:bodyPr wrap="square" lIns="0" tIns="0" rIns="0" bIns="0" rtlCol="0" anchor="ctr"/>
          <a:lstStyle/>
          <a:p>
            <a:pPr indent="0" marL="0">
              <a:lnSpc>
                <a:spcPct val="98000"/>
              </a:lnSpc>
              <a:buNone/>
            </a:pPr>
            <a:r>
              <a:rPr lang="en-US" sz="1200" dirty="0">
                <a:solidFill>
                  <a:srgbClr val="263238"/>
                </a:solidFill>
                <a:latin typeface="Meiryo" pitchFamily="34" charset="0"/>
                <a:ea typeface="Meiryo" pitchFamily="34" charset="-122"/>
                <a:cs typeface="Meiryo" pitchFamily="34" charset="-120"/>
              </a:rPr>
              <a:t>迷ったら法務・総務・IR・コンプラ・証券管理に相談する</a:t>
            </a:r>
            <a:endParaRPr lang="en-US" sz="1200" dirty="0"/>
          </a:p>
        </p:txBody>
      </p:sp>
      <p:sp>
        <p:nvSpPr>
          <p:cNvPr id="36" name="Text 34"/>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37" name="Text 35"/>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38" name="Text 36"/>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32</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相談</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売買・情報共有で迷ったときの相談</a:t>
            </a:r>
            <a:endParaRPr lang="en-US" sz="2600" dirty="0"/>
          </a:p>
        </p:txBody>
      </p:sp>
      <p:sp>
        <p:nvSpPr>
          <p:cNvPr id="4" name="Shape 2"/>
          <p:cNvSpPr/>
          <p:nvPr/>
        </p:nvSpPr>
        <p:spPr>
          <a:xfrm>
            <a:off x="457200" y="1371600"/>
            <a:ext cx="8229600" cy="1097280"/>
          </a:xfrm>
          <a:prstGeom prst="roundRect">
            <a:avLst>
              <a:gd name="adj" fmla="val 5833"/>
            </a:avLst>
          </a:prstGeom>
          <a:solidFill>
            <a:srgbClr val="F7F0E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40080" y="1371600"/>
            <a:ext cx="7863840" cy="1097280"/>
          </a:xfrm>
          <a:prstGeom prst="rect">
            <a:avLst/>
          </a:prstGeom>
          <a:noFill/>
          <a:ln/>
        </p:spPr>
        <p:txBody>
          <a:bodyPr wrap="square" lIns="0" tIns="0" rIns="0" bIns="0" rtlCol="0" anchor="ctr"/>
          <a:lstStyle/>
          <a:p>
            <a:pPr indent="0" marL="0">
              <a:lnSpc>
                <a:spcPct val="105000"/>
              </a:lnSpc>
              <a:buNone/>
            </a:pPr>
            <a:r>
              <a:rPr lang="en-US" sz="1450" b="1" dirty="0">
                <a:solidFill>
                  <a:srgbClr val="16314F"/>
                </a:solidFill>
                <a:latin typeface="Meiryo" pitchFamily="34" charset="0"/>
                <a:ea typeface="Meiryo" pitchFamily="34" charset="-122"/>
                <a:cs typeface="Meiryo" pitchFamily="34" charset="-120"/>
              </a:rPr>
              <a:t>原則：　</a:t>
            </a:r>
            <a:pPr indent="0" marL="0">
              <a:lnSpc>
                <a:spcPct val="105000"/>
              </a:lnSpc>
              <a:buNone/>
            </a:pPr>
            <a:r>
              <a:rPr lang="en-US" sz="1450" dirty="0">
                <a:solidFill>
                  <a:srgbClr val="263238"/>
                </a:solidFill>
                <a:latin typeface="Meiryo" pitchFamily="34" charset="0"/>
                <a:ea typeface="Meiryo" pitchFamily="34" charset="-122"/>
                <a:cs typeface="Meiryo" pitchFamily="34" charset="-120"/>
              </a:rPr>
              <a:t>「これは重要事実か」「売買してよいか」「伝えてよいか」「勧めてよいか」を</a:t>
            </a:r>
            <a:pPr indent="0" marL="0">
              <a:lnSpc>
                <a:spcPct val="105000"/>
              </a:lnSpc>
              <a:buNone/>
            </a:pPr>
            <a:r>
              <a:rPr lang="en-US" sz="1450" b="1" dirty="0">
                <a:solidFill>
                  <a:srgbClr val="B42318"/>
                </a:solidFill>
                <a:latin typeface="Meiryo" pitchFamily="34" charset="0"/>
                <a:ea typeface="Meiryo" pitchFamily="34" charset="-122"/>
                <a:cs typeface="Meiryo" pitchFamily="34" charset="-120"/>
              </a:rPr>
              <a:t>現場やAIで最終判断しない。</a:t>
            </a:r>
            <a:pPr indent="0" marL="0">
              <a:lnSpc>
                <a:spcPct val="105000"/>
              </a:lnSpc>
              <a:buNone/>
            </a:pPr>
            <a:r>
              <a:rPr lang="en-US" sz="1450" b="1" dirty="0">
                <a:solidFill>
                  <a:srgbClr val="2F6B4F"/>
                </a:solidFill>
                <a:latin typeface="Meiryo" pitchFamily="34" charset="0"/>
                <a:ea typeface="Meiryo" pitchFamily="34" charset="-122"/>
                <a:cs typeface="Meiryo" pitchFamily="34" charset="-120"/>
              </a:rPr>
              <a:t>迷ったら相談する。</a:t>
            </a:r>
            <a:endParaRPr lang="en-US" sz="1450" dirty="0"/>
          </a:p>
        </p:txBody>
      </p:sp>
      <p:sp>
        <p:nvSpPr>
          <p:cNvPr id="6" name="Shape 4"/>
          <p:cNvSpPr/>
          <p:nvPr/>
        </p:nvSpPr>
        <p:spPr>
          <a:xfrm>
            <a:off x="457200" y="2697480"/>
            <a:ext cx="2011680" cy="1463040"/>
          </a:xfrm>
          <a:prstGeom prst="roundRect">
            <a:avLst>
              <a:gd name="adj" fmla="val 437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7" name="Text 5"/>
          <p:cNvSpPr/>
          <p:nvPr/>
        </p:nvSpPr>
        <p:spPr>
          <a:xfrm>
            <a:off x="566928" y="2862072"/>
            <a:ext cx="1792224" cy="548640"/>
          </a:xfrm>
          <a:prstGeom prst="rect">
            <a:avLst/>
          </a:prstGeom>
          <a:noFill/>
          <a:ln/>
        </p:spPr>
        <p:txBody>
          <a:bodyPr wrap="square" lIns="0" tIns="0" rIns="0" bIns="0" rtlCol="0" anchor="ctr"/>
          <a:lstStyle/>
          <a:p>
            <a:pPr algn="ctr" indent="0" marL="0">
              <a:lnSpc>
                <a:spcPct val="95000"/>
              </a:lnSpc>
              <a:buNone/>
            </a:pPr>
            <a:r>
              <a:rPr lang="en-US" sz="1350" b="1" dirty="0">
                <a:solidFill>
                  <a:srgbClr val="16314F"/>
                </a:solidFill>
                <a:latin typeface="Meiryo" pitchFamily="34" charset="0"/>
                <a:ea typeface="Meiryo" pitchFamily="34" charset="-122"/>
                <a:cs typeface="Meiryo" pitchFamily="34" charset="-120"/>
              </a:rPr>
              <a:t>法務・コンプラ</a:t>
            </a:r>
            <a:endParaRPr lang="en-US" sz="1350" dirty="0"/>
          </a:p>
        </p:txBody>
      </p:sp>
      <p:sp>
        <p:nvSpPr>
          <p:cNvPr id="8" name="Text 6"/>
          <p:cNvSpPr/>
          <p:nvPr/>
        </p:nvSpPr>
        <p:spPr>
          <a:xfrm>
            <a:off x="566928" y="3429000"/>
            <a:ext cx="1792224" cy="640080"/>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規制該当性・対応方針</a:t>
            </a:r>
            <a:endParaRPr lang="en-US" sz="1100" dirty="0"/>
          </a:p>
        </p:txBody>
      </p:sp>
      <p:sp>
        <p:nvSpPr>
          <p:cNvPr id="9" name="Shape 7"/>
          <p:cNvSpPr/>
          <p:nvPr/>
        </p:nvSpPr>
        <p:spPr>
          <a:xfrm>
            <a:off x="2587752" y="2697480"/>
            <a:ext cx="2011680" cy="1463040"/>
          </a:xfrm>
          <a:prstGeom prst="roundRect">
            <a:avLst>
              <a:gd name="adj" fmla="val 437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0" name="Text 8"/>
          <p:cNvSpPr/>
          <p:nvPr/>
        </p:nvSpPr>
        <p:spPr>
          <a:xfrm>
            <a:off x="2697480" y="2862072"/>
            <a:ext cx="1792224" cy="548640"/>
          </a:xfrm>
          <a:prstGeom prst="rect">
            <a:avLst/>
          </a:prstGeom>
          <a:noFill/>
          <a:ln/>
        </p:spPr>
        <p:txBody>
          <a:bodyPr wrap="square" lIns="0" tIns="0" rIns="0" bIns="0" rtlCol="0" anchor="ctr"/>
          <a:lstStyle/>
          <a:p>
            <a:pPr algn="ctr" indent="0" marL="0">
              <a:lnSpc>
                <a:spcPct val="95000"/>
              </a:lnSpc>
              <a:buNone/>
            </a:pPr>
            <a:r>
              <a:rPr lang="en-US" sz="1350" b="1" dirty="0">
                <a:solidFill>
                  <a:srgbClr val="16314F"/>
                </a:solidFill>
                <a:latin typeface="Meiryo" pitchFamily="34" charset="0"/>
                <a:ea typeface="Meiryo" pitchFamily="34" charset="-122"/>
                <a:cs typeface="Meiryo" pitchFamily="34" charset="-120"/>
              </a:rPr>
              <a:t>IR・経営企画</a:t>
            </a:r>
            <a:endParaRPr lang="en-US" sz="1350" dirty="0"/>
          </a:p>
        </p:txBody>
      </p:sp>
      <p:sp>
        <p:nvSpPr>
          <p:cNvPr id="11" name="Text 9"/>
          <p:cNvSpPr/>
          <p:nvPr/>
        </p:nvSpPr>
        <p:spPr>
          <a:xfrm>
            <a:off x="2697480" y="3429000"/>
            <a:ext cx="1792224" cy="640080"/>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適時開示・公表予定</a:t>
            </a:r>
            <a:endParaRPr lang="en-US" sz="1100" dirty="0"/>
          </a:p>
        </p:txBody>
      </p:sp>
      <p:sp>
        <p:nvSpPr>
          <p:cNvPr id="12" name="Shape 10"/>
          <p:cNvSpPr/>
          <p:nvPr/>
        </p:nvSpPr>
        <p:spPr>
          <a:xfrm>
            <a:off x="4718304" y="2697480"/>
            <a:ext cx="2011680" cy="1463040"/>
          </a:xfrm>
          <a:prstGeom prst="roundRect">
            <a:avLst>
              <a:gd name="adj" fmla="val 437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3" name="Text 11"/>
          <p:cNvSpPr/>
          <p:nvPr/>
        </p:nvSpPr>
        <p:spPr>
          <a:xfrm>
            <a:off x="4828032" y="2862072"/>
            <a:ext cx="1792224" cy="548640"/>
          </a:xfrm>
          <a:prstGeom prst="rect">
            <a:avLst/>
          </a:prstGeom>
          <a:noFill/>
          <a:ln/>
        </p:spPr>
        <p:txBody>
          <a:bodyPr wrap="square" lIns="0" tIns="0" rIns="0" bIns="0" rtlCol="0" anchor="ctr"/>
          <a:lstStyle/>
          <a:p>
            <a:pPr algn="ctr" indent="0" marL="0">
              <a:lnSpc>
                <a:spcPct val="95000"/>
              </a:lnSpc>
              <a:buNone/>
            </a:pPr>
            <a:r>
              <a:rPr lang="en-US" sz="1350" b="1" dirty="0">
                <a:solidFill>
                  <a:srgbClr val="16314F"/>
                </a:solidFill>
                <a:latin typeface="Meiryo" pitchFamily="34" charset="0"/>
                <a:ea typeface="Meiryo" pitchFamily="34" charset="-122"/>
                <a:cs typeface="Meiryo" pitchFamily="34" charset="-120"/>
              </a:rPr>
              <a:t>総務・証券管理</a:t>
            </a:r>
            <a:endParaRPr lang="en-US" sz="1350" dirty="0"/>
          </a:p>
        </p:txBody>
      </p:sp>
      <p:sp>
        <p:nvSpPr>
          <p:cNvPr id="14" name="Text 12"/>
          <p:cNvSpPr/>
          <p:nvPr/>
        </p:nvSpPr>
        <p:spPr>
          <a:xfrm>
            <a:off x="4828032" y="3429000"/>
            <a:ext cx="1792224" cy="640080"/>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売買管理・届出・承認</a:t>
            </a:r>
            <a:endParaRPr lang="en-US" sz="1100" dirty="0"/>
          </a:p>
        </p:txBody>
      </p:sp>
      <p:sp>
        <p:nvSpPr>
          <p:cNvPr id="15" name="Shape 13"/>
          <p:cNvSpPr/>
          <p:nvPr/>
        </p:nvSpPr>
        <p:spPr>
          <a:xfrm>
            <a:off x="6848856" y="2697480"/>
            <a:ext cx="2011680" cy="1463040"/>
          </a:xfrm>
          <a:prstGeom prst="roundRect">
            <a:avLst>
              <a:gd name="adj" fmla="val 437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6" name="Text 14"/>
          <p:cNvSpPr/>
          <p:nvPr/>
        </p:nvSpPr>
        <p:spPr>
          <a:xfrm>
            <a:off x="6958584" y="2862072"/>
            <a:ext cx="1792224" cy="548640"/>
          </a:xfrm>
          <a:prstGeom prst="rect">
            <a:avLst/>
          </a:prstGeom>
          <a:noFill/>
          <a:ln/>
        </p:spPr>
        <p:txBody>
          <a:bodyPr wrap="square" lIns="0" tIns="0" rIns="0" bIns="0" rtlCol="0" anchor="ctr"/>
          <a:lstStyle/>
          <a:p>
            <a:pPr algn="ctr" indent="0" marL="0">
              <a:lnSpc>
                <a:spcPct val="95000"/>
              </a:lnSpc>
              <a:buNone/>
            </a:pPr>
            <a:r>
              <a:rPr lang="en-US" sz="1350" b="1" dirty="0">
                <a:solidFill>
                  <a:srgbClr val="16314F"/>
                </a:solidFill>
                <a:latin typeface="Meiryo" pitchFamily="34" charset="0"/>
                <a:ea typeface="Meiryo" pitchFamily="34" charset="-122"/>
                <a:cs typeface="Meiryo" pitchFamily="34" charset="-120"/>
              </a:rPr>
              <a:t>情報システム</a:t>
            </a:r>
            <a:endParaRPr lang="en-US" sz="1350" dirty="0"/>
          </a:p>
        </p:txBody>
      </p:sp>
      <p:sp>
        <p:nvSpPr>
          <p:cNvPr id="17" name="Text 15"/>
          <p:cNvSpPr/>
          <p:nvPr/>
        </p:nvSpPr>
        <p:spPr>
          <a:xfrm>
            <a:off x="6958584" y="3429000"/>
            <a:ext cx="1792224" cy="640080"/>
          </a:xfrm>
          <a:prstGeom prst="rect">
            <a:avLst/>
          </a:prstGeom>
          <a:noFill/>
          <a:ln/>
        </p:spPr>
        <p:txBody>
          <a:bodyPr wrap="square" lIns="0" tIns="0" rIns="0" bIns="0" rtlCol="0" anchor="t"/>
          <a:lstStyle/>
          <a:p>
            <a:pPr algn="ctr" indent="0" marL="0">
              <a:lnSpc>
                <a:spcPct val="100000"/>
              </a:lnSpc>
              <a:buNone/>
            </a:pPr>
            <a:r>
              <a:rPr lang="en-US" sz="1100" dirty="0">
                <a:solidFill>
                  <a:srgbClr val="263238"/>
                </a:solidFill>
                <a:latin typeface="Meiryo" pitchFamily="34" charset="0"/>
                <a:ea typeface="Meiryo" pitchFamily="34" charset="-122"/>
                <a:cs typeface="Meiryo" pitchFamily="34" charset="-120"/>
              </a:rPr>
              <a:t>アクセス制限・ログ・AI利用</a:t>
            </a:r>
            <a:endParaRPr lang="en-US" sz="1100" dirty="0"/>
          </a:p>
        </p:txBody>
      </p:sp>
      <p:sp>
        <p:nvSpPr>
          <p:cNvPr id="18" name="Text 16"/>
          <p:cNvSpPr/>
          <p:nvPr/>
        </p:nvSpPr>
        <p:spPr>
          <a:xfrm>
            <a:off x="457200" y="4297680"/>
            <a:ext cx="8229600" cy="274320"/>
          </a:xfrm>
          <a:prstGeom prst="rect">
            <a:avLst/>
          </a:prstGeom>
          <a:noFill/>
          <a:ln/>
        </p:spPr>
        <p:txBody>
          <a:bodyPr wrap="square" lIns="0" tIns="0" rIns="0" bIns="0" rtlCol="0" anchor="ctr"/>
          <a:lstStyle/>
          <a:p>
            <a:pPr algn="ctr" indent="0" marL="0">
              <a:buNone/>
            </a:pPr>
            <a:r>
              <a:rPr lang="en-US" sz="1100" i="1" dirty="0">
                <a:solidFill>
                  <a:srgbClr val="5B6B78"/>
                </a:solidFill>
                <a:latin typeface="Meiryo" pitchFamily="34" charset="0"/>
                <a:ea typeface="Meiryo" pitchFamily="34" charset="-122"/>
                <a:cs typeface="Meiryo" pitchFamily="34" charset="-120"/>
              </a:rPr>
              <a:t>具体的な連絡先は自社のルールに従って設定してください（本資料は窓口を特定しません）。</a:t>
            </a:r>
            <a:endParaRPr lang="en-US" sz="1100" dirty="0"/>
          </a:p>
        </p:txBody>
      </p:sp>
      <p:sp>
        <p:nvSpPr>
          <p:cNvPr id="19" name="Text 17"/>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20" name="Text 18"/>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21" name="Text 19"/>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33</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行動原則</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行動原則・自社相談先</a:t>
            </a:r>
            <a:endParaRPr lang="en-US" sz="2600" dirty="0"/>
          </a:p>
        </p:txBody>
      </p:sp>
      <p:sp>
        <p:nvSpPr>
          <p:cNvPr id="4" name="Shape 2"/>
          <p:cNvSpPr/>
          <p:nvPr/>
        </p:nvSpPr>
        <p:spPr>
          <a:xfrm>
            <a:off x="457200" y="1371600"/>
            <a:ext cx="4160520" cy="3200400"/>
          </a:xfrm>
          <a:prstGeom prst="roundRect">
            <a:avLst>
              <a:gd name="adj" fmla="val 1714"/>
            </a:avLst>
          </a:prstGeom>
          <a:solidFill>
            <a:srgbClr val="16314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76656" y="1499616"/>
            <a:ext cx="3657600" cy="310896"/>
          </a:xfrm>
          <a:prstGeom prst="rect">
            <a:avLst/>
          </a:prstGeom>
          <a:noFill/>
          <a:ln/>
        </p:spPr>
        <p:txBody>
          <a:bodyPr wrap="square" lIns="0" tIns="0" rIns="0" bIns="0" rtlCol="0" anchor="ctr"/>
          <a:lstStyle/>
          <a:p>
            <a:pPr indent="0" marL="0">
              <a:buNone/>
            </a:pPr>
            <a:r>
              <a:rPr lang="en-US" sz="1400" b="1" dirty="0">
                <a:solidFill>
                  <a:srgbClr val="B58A3A"/>
                </a:solidFill>
                <a:latin typeface="Meiryo" pitchFamily="34" charset="0"/>
                <a:ea typeface="Meiryo" pitchFamily="34" charset="-122"/>
                <a:cs typeface="Meiryo" pitchFamily="34" charset="-120"/>
              </a:rPr>
              <a:t>覚えておく原則</a:t>
            </a:r>
            <a:endParaRPr lang="en-US" sz="1400" dirty="0"/>
          </a:p>
        </p:txBody>
      </p:sp>
      <p:sp>
        <p:nvSpPr>
          <p:cNvPr id="6" name="Text 4"/>
          <p:cNvSpPr/>
          <p:nvPr/>
        </p:nvSpPr>
        <p:spPr>
          <a:xfrm>
            <a:off x="676656" y="1865376"/>
            <a:ext cx="3703320" cy="2651760"/>
          </a:xfrm>
          <a:prstGeom prst="rect">
            <a:avLst/>
          </a:prstGeom>
          <a:noFill/>
          <a:ln/>
        </p:spPr>
        <p:txBody>
          <a:bodyPr wrap="square" rtlCol="0" anchor="t"/>
          <a:lstStyle/>
          <a:p>
            <a:pPr marL="177800" indent="-177800">
              <a:lnSpc>
                <a:spcPct val="100000"/>
              </a:lnSpc>
              <a:spcAft>
                <a:spcPts val="500"/>
              </a:spcAft>
              <a:buSzPct val="100000"/>
              <a:buChar char="•"/>
            </a:pPr>
            <a:r>
              <a:rPr lang="en-US" sz="1300" dirty="0">
                <a:solidFill>
                  <a:srgbClr val="FFFFFF"/>
                </a:solidFill>
                <a:latin typeface="Meiryo" pitchFamily="34" charset="0"/>
                <a:ea typeface="Meiryo" pitchFamily="34" charset="-122"/>
                <a:cs typeface="Meiryo" pitchFamily="34" charset="-120"/>
              </a:rPr>
              <a:t>知ったら、売買しない・伝えない・勧めない・消さない・相談する</a:t>
            </a:r>
            <a:endParaRPr lang="en-US" sz="1300" dirty="0"/>
          </a:p>
          <a:p>
            <a:pPr marL="177800" indent="-177800">
              <a:lnSpc>
                <a:spcPct val="100000"/>
              </a:lnSpc>
              <a:spcAft>
                <a:spcPts val="500"/>
              </a:spcAft>
              <a:buSzPct val="100000"/>
              <a:buChar char="•"/>
            </a:pPr>
            <a:r>
              <a:rPr lang="en-US" sz="1300" dirty="0">
                <a:solidFill>
                  <a:srgbClr val="FFFFFF"/>
                </a:solidFill>
                <a:latin typeface="Meiryo" pitchFamily="34" charset="0"/>
                <a:ea typeface="Meiryo" pitchFamily="34" charset="-122"/>
                <a:cs typeface="Meiryo" pitchFamily="34" charset="-120"/>
              </a:rPr>
              <a:t>自社株以外も対象になり得る</a:t>
            </a:r>
            <a:endParaRPr lang="en-US" sz="1300" dirty="0"/>
          </a:p>
          <a:p>
            <a:pPr marL="177800" indent="-177800">
              <a:lnSpc>
                <a:spcPct val="100000"/>
              </a:lnSpc>
              <a:spcAft>
                <a:spcPts val="500"/>
              </a:spcAft>
              <a:buSzPct val="100000"/>
              <a:buChar char="•"/>
            </a:pPr>
            <a:r>
              <a:rPr lang="en-US" sz="1300" dirty="0">
                <a:solidFill>
                  <a:srgbClr val="FFFFFF"/>
                </a:solidFill>
                <a:latin typeface="Meiryo" pitchFamily="34" charset="0"/>
                <a:ea typeface="Meiryo" pitchFamily="34" charset="-122"/>
                <a:cs typeface="Meiryo" pitchFamily="34" charset="-120"/>
              </a:rPr>
              <a:t>家族名義・他人口座も危険</a:t>
            </a:r>
            <a:endParaRPr lang="en-US" sz="1300" dirty="0"/>
          </a:p>
          <a:p>
            <a:pPr marL="177800" indent="-177800">
              <a:lnSpc>
                <a:spcPct val="100000"/>
              </a:lnSpc>
              <a:spcAft>
                <a:spcPts val="500"/>
              </a:spcAft>
              <a:buSzPct val="100000"/>
              <a:buChar char="•"/>
            </a:pPr>
            <a:r>
              <a:rPr lang="en-US" sz="1300" dirty="0">
                <a:solidFill>
                  <a:srgbClr val="FFFFFF"/>
                </a:solidFill>
                <a:latin typeface="Meiryo" pitchFamily="34" charset="0"/>
                <a:ea typeface="Meiryo" pitchFamily="34" charset="-122"/>
                <a:cs typeface="Meiryo" pitchFamily="34" charset="-120"/>
              </a:rPr>
              <a:t>少額・1回・利益なしでも安全ではない</a:t>
            </a:r>
            <a:endParaRPr lang="en-US" sz="1300" dirty="0"/>
          </a:p>
          <a:p>
            <a:pPr marL="177800" indent="-177800">
              <a:lnSpc>
                <a:spcPct val="100000"/>
              </a:lnSpc>
              <a:spcAft>
                <a:spcPts val="500"/>
              </a:spcAft>
              <a:buSzPct val="100000"/>
              <a:buChar char="•"/>
            </a:pPr>
            <a:r>
              <a:rPr lang="en-US" sz="1300" dirty="0">
                <a:solidFill>
                  <a:srgbClr val="FFFFFF"/>
                </a:solidFill>
                <a:latin typeface="Meiryo" pitchFamily="34" charset="0"/>
                <a:ea typeface="Meiryo" pitchFamily="34" charset="-122"/>
                <a:cs typeface="Meiryo" pitchFamily="34" charset="-120"/>
              </a:rPr>
              <a:t>該当性・売買可否は現場・AIで最終判断しない</a:t>
            </a:r>
            <a:endParaRPr lang="en-US" sz="1300" dirty="0"/>
          </a:p>
        </p:txBody>
      </p:sp>
      <p:sp>
        <p:nvSpPr>
          <p:cNvPr id="7" name="Shape 5"/>
          <p:cNvSpPr/>
          <p:nvPr/>
        </p:nvSpPr>
        <p:spPr>
          <a:xfrm>
            <a:off x="4800600" y="1371600"/>
            <a:ext cx="3886200" cy="3200400"/>
          </a:xfrm>
          <a:prstGeom prst="roundRect">
            <a:avLst>
              <a:gd name="adj" fmla="val 200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5001768" y="1499616"/>
            <a:ext cx="3474720" cy="310896"/>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【要自社記入】相談窓口</a:t>
            </a:r>
            <a:endParaRPr lang="en-US" sz="1400" dirty="0"/>
          </a:p>
        </p:txBody>
      </p:sp>
      <p:sp>
        <p:nvSpPr>
          <p:cNvPr id="9" name="Text 7"/>
          <p:cNvSpPr/>
          <p:nvPr/>
        </p:nvSpPr>
        <p:spPr>
          <a:xfrm>
            <a:off x="5001768" y="1920240"/>
            <a:ext cx="3474720" cy="256032"/>
          </a:xfrm>
          <a:prstGeom prst="rect">
            <a:avLst/>
          </a:prstGeom>
          <a:noFill/>
          <a:ln/>
        </p:spPr>
        <p:txBody>
          <a:bodyPr wrap="square" lIns="0" tIns="0" rIns="0" bIns="0" rtlCol="0" anchor="ctr"/>
          <a:lstStyle/>
          <a:p>
            <a:pPr indent="0" marL="0">
              <a:buNone/>
            </a:pPr>
            <a:r>
              <a:rPr lang="en-US" sz="1200" b="1" dirty="0">
                <a:solidFill>
                  <a:srgbClr val="263238"/>
                </a:solidFill>
                <a:latin typeface="Meiryo" pitchFamily="34" charset="0"/>
                <a:ea typeface="Meiryo" pitchFamily="34" charset="-122"/>
                <a:cs typeface="Meiryo" pitchFamily="34" charset="-120"/>
              </a:rPr>
              <a:t>インサイダー取引防止・売買管理</a:t>
            </a:r>
            <a:endParaRPr lang="en-US" sz="1200" dirty="0"/>
          </a:p>
        </p:txBody>
      </p:sp>
      <p:sp>
        <p:nvSpPr>
          <p:cNvPr id="10" name="Text 8"/>
          <p:cNvSpPr/>
          <p:nvPr/>
        </p:nvSpPr>
        <p:spPr>
          <a:xfrm>
            <a:off x="5001768" y="2157984"/>
            <a:ext cx="3474720" cy="219456"/>
          </a:xfrm>
          <a:prstGeom prst="rect">
            <a:avLst/>
          </a:prstGeom>
          <a:noFill/>
          <a:ln/>
        </p:spPr>
        <p:txBody>
          <a:bodyPr wrap="square" lIns="0" tIns="0" rIns="0" bIns="0" rtlCol="0" anchor="ctr"/>
          <a:lstStyle/>
          <a:p>
            <a:pPr indent="0" marL="0">
              <a:buNone/>
            </a:pPr>
            <a:r>
              <a:rPr lang="en-US" sz="1200" dirty="0">
                <a:solidFill>
                  <a:srgbClr val="5B6B78"/>
                </a:solidFill>
                <a:latin typeface="Meiryo" pitchFamily="34" charset="0"/>
                <a:ea typeface="Meiryo" pitchFamily="34" charset="-122"/>
                <a:cs typeface="Meiryo" pitchFamily="34" charset="-120"/>
              </a:rPr>
              <a:t>＿＿＿＿＿＿＿＿＿＿</a:t>
            </a:r>
            <a:endParaRPr lang="en-US" sz="1200" dirty="0"/>
          </a:p>
        </p:txBody>
      </p:sp>
      <p:sp>
        <p:nvSpPr>
          <p:cNvPr id="11" name="Text 9"/>
          <p:cNvSpPr/>
          <p:nvPr/>
        </p:nvSpPr>
        <p:spPr>
          <a:xfrm>
            <a:off x="5001768" y="2441448"/>
            <a:ext cx="3474720" cy="256032"/>
          </a:xfrm>
          <a:prstGeom prst="rect">
            <a:avLst/>
          </a:prstGeom>
          <a:noFill/>
          <a:ln/>
        </p:spPr>
        <p:txBody>
          <a:bodyPr wrap="square" lIns="0" tIns="0" rIns="0" bIns="0" rtlCol="0" anchor="ctr"/>
          <a:lstStyle/>
          <a:p>
            <a:pPr indent="0" marL="0">
              <a:buNone/>
            </a:pPr>
            <a:r>
              <a:rPr lang="en-US" sz="1200" b="1" dirty="0">
                <a:solidFill>
                  <a:srgbClr val="263238"/>
                </a:solidFill>
                <a:latin typeface="Meiryo" pitchFamily="34" charset="0"/>
                <a:ea typeface="Meiryo" pitchFamily="34" charset="-122"/>
                <a:cs typeface="Meiryo" pitchFamily="34" charset="-120"/>
              </a:rPr>
              <a:t>法務・コンプライアンス</a:t>
            </a:r>
            <a:endParaRPr lang="en-US" sz="1200" dirty="0"/>
          </a:p>
        </p:txBody>
      </p:sp>
      <p:sp>
        <p:nvSpPr>
          <p:cNvPr id="12" name="Text 10"/>
          <p:cNvSpPr/>
          <p:nvPr/>
        </p:nvSpPr>
        <p:spPr>
          <a:xfrm>
            <a:off x="5001768" y="2679192"/>
            <a:ext cx="3474720" cy="219456"/>
          </a:xfrm>
          <a:prstGeom prst="rect">
            <a:avLst/>
          </a:prstGeom>
          <a:noFill/>
          <a:ln/>
        </p:spPr>
        <p:txBody>
          <a:bodyPr wrap="square" lIns="0" tIns="0" rIns="0" bIns="0" rtlCol="0" anchor="ctr"/>
          <a:lstStyle/>
          <a:p>
            <a:pPr indent="0" marL="0">
              <a:buNone/>
            </a:pPr>
            <a:r>
              <a:rPr lang="en-US" sz="1200" dirty="0">
                <a:solidFill>
                  <a:srgbClr val="5B6B78"/>
                </a:solidFill>
                <a:latin typeface="Meiryo" pitchFamily="34" charset="0"/>
                <a:ea typeface="Meiryo" pitchFamily="34" charset="-122"/>
                <a:cs typeface="Meiryo" pitchFamily="34" charset="-120"/>
              </a:rPr>
              <a:t>＿＿＿＿＿＿＿＿＿＿</a:t>
            </a:r>
            <a:endParaRPr lang="en-US" sz="1200" dirty="0"/>
          </a:p>
        </p:txBody>
      </p:sp>
      <p:sp>
        <p:nvSpPr>
          <p:cNvPr id="13" name="Text 11"/>
          <p:cNvSpPr/>
          <p:nvPr/>
        </p:nvSpPr>
        <p:spPr>
          <a:xfrm>
            <a:off x="5001768" y="2962656"/>
            <a:ext cx="3474720" cy="256032"/>
          </a:xfrm>
          <a:prstGeom prst="rect">
            <a:avLst/>
          </a:prstGeom>
          <a:noFill/>
          <a:ln/>
        </p:spPr>
        <p:txBody>
          <a:bodyPr wrap="square" lIns="0" tIns="0" rIns="0" bIns="0" rtlCol="0" anchor="ctr"/>
          <a:lstStyle/>
          <a:p>
            <a:pPr indent="0" marL="0">
              <a:buNone/>
            </a:pPr>
            <a:r>
              <a:rPr lang="en-US" sz="1200" b="1" dirty="0">
                <a:solidFill>
                  <a:srgbClr val="263238"/>
                </a:solidFill>
                <a:latin typeface="Meiryo" pitchFamily="34" charset="0"/>
                <a:ea typeface="Meiryo" pitchFamily="34" charset="-122"/>
                <a:cs typeface="Meiryo" pitchFamily="34" charset="-120"/>
              </a:rPr>
              <a:t>IR・経営企画</a:t>
            </a:r>
            <a:endParaRPr lang="en-US" sz="1200" dirty="0"/>
          </a:p>
        </p:txBody>
      </p:sp>
      <p:sp>
        <p:nvSpPr>
          <p:cNvPr id="14" name="Text 12"/>
          <p:cNvSpPr/>
          <p:nvPr/>
        </p:nvSpPr>
        <p:spPr>
          <a:xfrm>
            <a:off x="5001768" y="3200400"/>
            <a:ext cx="3474720" cy="219456"/>
          </a:xfrm>
          <a:prstGeom prst="rect">
            <a:avLst/>
          </a:prstGeom>
          <a:noFill/>
          <a:ln/>
        </p:spPr>
        <p:txBody>
          <a:bodyPr wrap="square" lIns="0" tIns="0" rIns="0" bIns="0" rtlCol="0" anchor="ctr"/>
          <a:lstStyle/>
          <a:p>
            <a:pPr indent="0" marL="0">
              <a:buNone/>
            </a:pPr>
            <a:r>
              <a:rPr lang="en-US" sz="1200" dirty="0">
                <a:solidFill>
                  <a:srgbClr val="5B6B78"/>
                </a:solidFill>
                <a:latin typeface="Meiryo" pitchFamily="34" charset="0"/>
                <a:ea typeface="Meiryo" pitchFamily="34" charset="-122"/>
                <a:cs typeface="Meiryo" pitchFamily="34" charset="-120"/>
              </a:rPr>
              <a:t>＿＿＿＿＿＿＿＿＿＿</a:t>
            </a:r>
            <a:endParaRPr lang="en-US" sz="1200" dirty="0"/>
          </a:p>
        </p:txBody>
      </p:sp>
      <p:sp>
        <p:nvSpPr>
          <p:cNvPr id="15" name="Text 13"/>
          <p:cNvSpPr/>
          <p:nvPr/>
        </p:nvSpPr>
        <p:spPr>
          <a:xfrm>
            <a:off x="5001768" y="3483864"/>
            <a:ext cx="3474720" cy="256032"/>
          </a:xfrm>
          <a:prstGeom prst="rect">
            <a:avLst/>
          </a:prstGeom>
          <a:noFill/>
          <a:ln/>
        </p:spPr>
        <p:txBody>
          <a:bodyPr wrap="square" lIns="0" tIns="0" rIns="0" bIns="0" rtlCol="0" anchor="ctr"/>
          <a:lstStyle/>
          <a:p>
            <a:pPr indent="0" marL="0">
              <a:buNone/>
            </a:pPr>
            <a:r>
              <a:rPr lang="en-US" sz="1200" b="1" dirty="0">
                <a:solidFill>
                  <a:srgbClr val="263238"/>
                </a:solidFill>
                <a:latin typeface="Meiryo" pitchFamily="34" charset="0"/>
                <a:ea typeface="Meiryo" pitchFamily="34" charset="-122"/>
                <a:cs typeface="Meiryo" pitchFamily="34" charset="-120"/>
              </a:rPr>
              <a:t>総務・証券管理</a:t>
            </a:r>
            <a:endParaRPr lang="en-US" sz="1200" dirty="0"/>
          </a:p>
        </p:txBody>
      </p:sp>
      <p:sp>
        <p:nvSpPr>
          <p:cNvPr id="16" name="Text 14"/>
          <p:cNvSpPr/>
          <p:nvPr/>
        </p:nvSpPr>
        <p:spPr>
          <a:xfrm>
            <a:off x="5001768" y="3721608"/>
            <a:ext cx="3474720" cy="219456"/>
          </a:xfrm>
          <a:prstGeom prst="rect">
            <a:avLst/>
          </a:prstGeom>
          <a:noFill/>
          <a:ln/>
        </p:spPr>
        <p:txBody>
          <a:bodyPr wrap="square" lIns="0" tIns="0" rIns="0" bIns="0" rtlCol="0" anchor="ctr"/>
          <a:lstStyle/>
          <a:p>
            <a:pPr indent="0" marL="0">
              <a:buNone/>
            </a:pPr>
            <a:r>
              <a:rPr lang="en-US" sz="1200" dirty="0">
                <a:solidFill>
                  <a:srgbClr val="5B6B78"/>
                </a:solidFill>
                <a:latin typeface="Meiryo" pitchFamily="34" charset="0"/>
                <a:ea typeface="Meiryo" pitchFamily="34" charset="-122"/>
                <a:cs typeface="Meiryo" pitchFamily="34" charset="-120"/>
              </a:rPr>
              <a:t>＿＿＿＿＿＿＿＿＿＿</a:t>
            </a:r>
            <a:endParaRPr lang="en-US" sz="1200" dirty="0"/>
          </a:p>
        </p:txBody>
      </p:sp>
      <p:sp>
        <p:nvSpPr>
          <p:cNvPr id="17" name="Text 15"/>
          <p:cNvSpPr/>
          <p:nvPr/>
        </p:nvSpPr>
        <p:spPr>
          <a:xfrm>
            <a:off x="5001768" y="4005072"/>
            <a:ext cx="3474720" cy="256032"/>
          </a:xfrm>
          <a:prstGeom prst="rect">
            <a:avLst/>
          </a:prstGeom>
          <a:noFill/>
          <a:ln/>
        </p:spPr>
        <p:txBody>
          <a:bodyPr wrap="square" lIns="0" tIns="0" rIns="0" bIns="0" rtlCol="0" anchor="ctr"/>
          <a:lstStyle/>
          <a:p>
            <a:pPr indent="0" marL="0">
              <a:buNone/>
            </a:pPr>
            <a:r>
              <a:rPr lang="en-US" sz="1200" b="1" dirty="0">
                <a:solidFill>
                  <a:srgbClr val="263238"/>
                </a:solidFill>
                <a:latin typeface="Meiryo" pitchFamily="34" charset="0"/>
                <a:ea typeface="Meiryo" pitchFamily="34" charset="-122"/>
                <a:cs typeface="Meiryo" pitchFamily="34" charset="-120"/>
              </a:rPr>
              <a:t>内部通報窓口</a:t>
            </a:r>
            <a:endParaRPr lang="en-US" sz="1200" dirty="0"/>
          </a:p>
        </p:txBody>
      </p:sp>
      <p:sp>
        <p:nvSpPr>
          <p:cNvPr id="18" name="Text 16"/>
          <p:cNvSpPr/>
          <p:nvPr/>
        </p:nvSpPr>
        <p:spPr>
          <a:xfrm>
            <a:off x="5001768" y="4242816"/>
            <a:ext cx="3474720" cy="219456"/>
          </a:xfrm>
          <a:prstGeom prst="rect">
            <a:avLst/>
          </a:prstGeom>
          <a:noFill/>
          <a:ln/>
        </p:spPr>
        <p:txBody>
          <a:bodyPr wrap="square" lIns="0" tIns="0" rIns="0" bIns="0" rtlCol="0" anchor="ctr"/>
          <a:lstStyle/>
          <a:p>
            <a:pPr indent="0" marL="0">
              <a:buNone/>
            </a:pPr>
            <a:r>
              <a:rPr lang="en-US" sz="1200" dirty="0">
                <a:solidFill>
                  <a:srgbClr val="5B6B78"/>
                </a:solidFill>
                <a:latin typeface="Meiryo" pitchFamily="34" charset="0"/>
                <a:ea typeface="Meiryo" pitchFamily="34" charset="-122"/>
                <a:cs typeface="Meiryo" pitchFamily="34" charset="-120"/>
              </a:rPr>
              <a:t>＿＿＿＿＿＿＿＿＿＿</a:t>
            </a:r>
            <a:endParaRPr lang="en-US" sz="1200" dirty="0"/>
          </a:p>
        </p:txBody>
      </p:sp>
      <p:sp>
        <p:nvSpPr>
          <p:cNvPr id="19" name="Text 17"/>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20" name="Text 18"/>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21" name="Text 19"/>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34</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シリーズ最終回</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全20話のまとめ：コンプライアンスは日々の初動から</a:t>
            </a:r>
            <a:endParaRPr lang="en-US" sz="2600" dirty="0"/>
          </a:p>
        </p:txBody>
      </p:sp>
      <p:sp>
        <p:nvSpPr>
          <p:cNvPr id="4" name="Shape 2"/>
          <p:cNvSpPr/>
          <p:nvPr/>
        </p:nvSpPr>
        <p:spPr>
          <a:xfrm>
            <a:off x="457200" y="1371600"/>
            <a:ext cx="8229600" cy="1417320"/>
          </a:xfrm>
          <a:prstGeom prst="roundRect">
            <a:avLst>
              <a:gd name="adj" fmla="val 4516"/>
            </a:avLst>
          </a:prstGeom>
          <a:solidFill>
            <a:srgbClr val="EEF2F6"/>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81328"/>
            <a:ext cx="7863840" cy="292608"/>
          </a:xfrm>
          <a:prstGeom prst="rect">
            <a:avLst/>
          </a:prstGeom>
          <a:noFill/>
          <a:ln/>
        </p:spPr>
        <p:txBody>
          <a:bodyPr wrap="square" lIns="0" tIns="0" rIns="0" bIns="0" rtlCol="0" anchor="ctr"/>
          <a:lstStyle/>
          <a:p>
            <a:pPr indent="0" marL="0">
              <a:buNone/>
            </a:pPr>
            <a:r>
              <a:rPr lang="en-US" sz="1350" b="1" dirty="0">
                <a:solidFill>
                  <a:srgbClr val="16314F"/>
                </a:solidFill>
                <a:latin typeface="Meiryo" pitchFamily="34" charset="0"/>
                <a:ea typeface="Meiryo" pitchFamily="34" charset="-122"/>
                <a:cs typeface="Meiryo" pitchFamily="34" charset="-120"/>
              </a:rPr>
              <a:t>このシリーズで扱ってきたこと</a:t>
            </a:r>
            <a:endParaRPr lang="en-US" sz="1350" dirty="0"/>
          </a:p>
        </p:txBody>
      </p:sp>
      <p:sp>
        <p:nvSpPr>
          <p:cNvPr id="6" name="Text 4"/>
          <p:cNvSpPr/>
          <p:nvPr/>
        </p:nvSpPr>
        <p:spPr>
          <a:xfrm>
            <a:off x="658368" y="1792224"/>
            <a:ext cx="7863840" cy="914400"/>
          </a:xfrm>
          <a:prstGeom prst="rect">
            <a:avLst/>
          </a:prstGeom>
          <a:noFill/>
          <a:ln/>
        </p:spPr>
        <p:txBody>
          <a:bodyPr wrap="square" lIns="0" tIns="0" rIns="0" bIns="0" rtlCol="0" anchor="t"/>
          <a:lstStyle/>
          <a:p>
            <a:pPr indent="0" marL="0">
              <a:lnSpc>
                <a:spcPct val="110000"/>
              </a:lnSpc>
              <a:buNone/>
            </a:pPr>
            <a:r>
              <a:rPr lang="en-US" sz="1300" dirty="0">
                <a:solidFill>
                  <a:srgbClr val="263238"/>
                </a:solidFill>
                <a:latin typeface="Meiryo" pitchFamily="34" charset="0"/>
                <a:ea typeface="Meiryo" pitchFamily="34" charset="-122"/>
                <a:cs typeface="Meiryo" pitchFamily="34" charset="-120"/>
              </a:rPr>
              <a:t>通報・ハラスメント・人権・個人情報・情報セキュリティ・生成AI・SNS・営業秘密・贈収賄・利益相反・独禁法・取適法・フリーランス法・契約――そして本日のインサイダー取引防止。</a:t>
            </a:r>
            <a:endParaRPr lang="en-US" sz="1300" dirty="0"/>
          </a:p>
        </p:txBody>
      </p:sp>
      <p:sp>
        <p:nvSpPr>
          <p:cNvPr id="7" name="Shape 5"/>
          <p:cNvSpPr/>
          <p:nvPr/>
        </p:nvSpPr>
        <p:spPr>
          <a:xfrm>
            <a:off x="457200" y="2926080"/>
            <a:ext cx="2697480" cy="1508760"/>
          </a:xfrm>
          <a:prstGeom prst="roundRect">
            <a:avLst>
              <a:gd name="adj" fmla="val 4242"/>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Shape 6"/>
          <p:cNvSpPr/>
          <p:nvPr/>
        </p:nvSpPr>
        <p:spPr>
          <a:xfrm>
            <a:off x="1549908" y="3108960"/>
            <a:ext cx="512064" cy="512064"/>
          </a:xfrm>
          <a:prstGeom prst="ellipse">
            <a:avLst/>
          </a:prstGeom>
          <a:solidFill>
            <a:srgbClr val="16314F"/>
          </a:solidFill>
          <a:ln/>
        </p:spPr>
      </p:sp>
      <p:sp>
        <p:nvSpPr>
          <p:cNvPr id="9" name="Text 7"/>
          <p:cNvSpPr/>
          <p:nvPr/>
        </p:nvSpPr>
        <p:spPr>
          <a:xfrm>
            <a:off x="1549908" y="3108960"/>
            <a:ext cx="512064" cy="512064"/>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1</a:t>
            </a:r>
            <a:endParaRPr lang="en-US" sz="1100" dirty="0"/>
          </a:p>
        </p:txBody>
      </p:sp>
      <p:sp>
        <p:nvSpPr>
          <p:cNvPr id="10" name="Text 8"/>
          <p:cNvSpPr/>
          <p:nvPr/>
        </p:nvSpPr>
        <p:spPr>
          <a:xfrm>
            <a:off x="457200" y="3694176"/>
            <a:ext cx="2697480" cy="365760"/>
          </a:xfrm>
          <a:prstGeom prst="rect">
            <a:avLst/>
          </a:prstGeom>
          <a:noFill/>
          <a:ln/>
        </p:spPr>
        <p:txBody>
          <a:bodyPr wrap="square" lIns="0" tIns="0" rIns="0" bIns="0" rtlCol="0" anchor="ctr"/>
          <a:lstStyle/>
          <a:p>
            <a:pPr algn="ctr" indent="0" marL="0">
              <a:buNone/>
            </a:pPr>
            <a:r>
              <a:rPr lang="en-US" sz="1600" b="1" dirty="0">
                <a:solidFill>
                  <a:srgbClr val="16314F"/>
                </a:solidFill>
                <a:latin typeface="Meiryo" pitchFamily="34" charset="0"/>
                <a:ea typeface="Meiryo" pitchFamily="34" charset="-122"/>
                <a:cs typeface="Meiryo" pitchFamily="34" charset="-120"/>
              </a:rPr>
              <a:t>気づく</a:t>
            </a:r>
            <a:endParaRPr lang="en-US" sz="1600" dirty="0"/>
          </a:p>
        </p:txBody>
      </p:sp>
      <p:sp>
        <p:nvSpPr>
          <p:cNvPr id="11" name="Text 9"/>
          <p:cNvSpPr/>
          <p:nvPr/>
        </p:nvSpPr>
        <p:spPr>
          <a:xfrm>
            <a:off x="594360" y="4041648"/>
            <a:ext cx="2423160" cy="365760"/>
          </a:xfrm>
          <a:prstGeom prst="rect">
            <a:avLst/>
          </a:prstGeom>
          <a:noFill/>
          <a:ln/>
        </p:spPr>
        <p:txBody>
          <a:bodyPr wrap="square" lIns="0" tIns="0" rIns="0" bIns="0" rtlCol="0" anchor="t"/>
          <a:lstStyle/>
          <a:p>
            <a:pPr algn="ctr" indent="0" marL="0">
              <a:lnSpc>
                <a:spcPct val="100000"/>
              </a:lnSpc>
              <a:buNone/>
            </a:pPr>
            <a:r>
              <a:rPr lang="en-US" sz="1150" dirty="0">
                <a:solidFill>
                  <a:srgbClr val="263238"/>
                </a:solidFill>
                <a:latin typeface="Meiryo" pitchFamily="34" charset="0"/>
                <a:ea typeface="Meiryo" pitchFamily="34" charset="-122"/>
                <a:cs typeface="Meiryo" pitchFamily="34" charset="-120"/>
              </a:rPr>
              <a:t>未公表で重要そうな情報・違和感に気づく</a:t>
            </a:r>
            <a:endParaRPr lang="en-US" sz="1150" dirty="0"/>
          </a:p>
        </p:txBody>
      </p:sp>
      <p:sp>
        <p:nvSpPr>
          <p:cNvPr id="12" name="Shape 10"/>
          <p:cNvSpPr/>
          <p:nvPr/>
        </p:nvSpPr>
        <p:spPr>
          <a:xfrm>
            <a:off x="3319272" y="2926080"/>
            <a:ext cx="2697480" cy="1508760"/>
          </a:xfrm>
          <a:prstGeom prst="roundRect">
            <a:avLst>
              <a:gd name="adj" fmla="val 4242"/>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3" name="Shape 11"/>
          <p:cNvSpPr/>
          <p:nvPr/>
        </p:nvSpPr>
        <p:spPr>
          <a:xfrm>
            <a:off x="4411980" y="3108960"/>
            <a:ext cx="512064" cy="512064"/>
          </a:xfrm>
          <a:prstGeom prst="ellipse">
            <a:avLst/>
          </a:prstGeom>
          <a:solidFill>
            <a:srgbClr val="B42318"/>
          </a:solidFill>
          <a:ln/>
        </p:spPr>
      </p:sp>
      <p:sp>
        <p:nvSpPr>
          <p:cNvPr id="14" name="Text 12"/>
          <p:cNvSpPr/>
          <p:nvPr/>
        </p:nvSpPr>
        <p:spPr>
          <a:xfrm>
            <a:off x="4411980" y="3108960"/>
            <a:ext cx="512064" cy="512064"/>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2</a:t>
            </a:r>
            <a:endParaRPr lang="en-US" sz="1100" dirty="0"/>
          </a:p>
        </p:txBody>
      </p:sp>
      <p:sp>
        <p:nvSpPr>
          <p:cNvPr id="15" name="Text 13"/>
          <p:cNvSpPr/>
          <p:nvPr/>
        </p:nvSpPr>
        <p:spPr>
          <a:xfrm>
            <a:off x="3319272" y="3694176"/>
            <a:ext cx="2697480" cy="365760"/>
          </a:xfrm>
          <a:prstGeom prst="rect">
            <a:avLst/>
          </a:prstGeom>
          <a:noFill/>
          <a:ln/>
        </p:spPr>
        <p:txBody>
          <a:bodyPr wrap="square" lIns="0" tIns="0" rIns="0" bIns="0" rtlCol="0" anchor="ctr"/>
          <a:lstStyle/>
          <a:p>
            <a:pPr algn="ctr" indent="0" marL="0">
              <a:buNone/>
            </a:pPr>
            <a:r>
              <a:rPr lang="en-US" sz="1600" b="1" dirty="0">
                <a:solidFill>
                  <a:srgbClr val="B42318"/>
                </a:solidFill>
                <a:latin typeface="Meiryo" pitchFamily="34" charset="0"/>
                <a:ea typeface="Meiryo" pitchFamily="34" charset="-122"/>
                <a:cs typeface="Meiryo" pitchFamily="34" charset="-120"/>
              </a:rPr>
              <a:t>止める</a:t>
            </a:r>
            <a:endParaRPr lang="en-US" sz="1600" dirty="0"/>
          </a:p>
        </p:txBody>
      </p:sp>
      <p:sp>
        <p:nvSpPr>
          <p:cNvPr id="16" name="Text 14"/>
          <p:cNvSpPr/>
          <p:nvPr/>
        </p:nvSpPr>
        <p:spPr>
          <a:xfrm>
            <a:off x="3456432" y="4041648"/>
            <a:ext cx="2423160" cy="365760"/>
          </a:xfrm>
          <a:prstGeom prst="rect">
            <a:avLst/>
          </a:prstGeom>
          <a:noFill/>
          <a:ln/>
        </p:spPr>
        <p:txBody>
          <a:bodyPr wrap="square" lIns="0" tIns="0" rIns="0" bIns="0" rtlCol="0" anchor="t"/>
          <a:lstStyle/>
          <a:p>
            <a:pPr algn="ctr" indent="0" marL="0">
              <a:lnSpc>
                <a:spcPct val="100000"/>
              </a:lnSpc>
              <a:buNone/>
            </a:pPr>
            <a:r>
              <a:rPr lang="en-US" sz="1150" dirty="0">
                <a:solidFill>
                  <a:srgbClr val="263238"/>
                </a:solidFill>
                <a:latin typeface="Meiryo" pitchFamily="34" charset="0"/>
                <a:ea typeface="Meiryo" pitchFamily="34" charset="-122"/>
                <a:cs typeface="Meiryo" pitchFamily="34" charset="-120"/>
              </a:rPr>
              <a:t>売買・発信・共有を一旦止める</a:t>
            </a:r>
            <a:endParaRPr lang="en-US" sz="1150" dirty="0"/>
          </a:p>
        </p:txBody>
      </p:sp>
      <p:sp>
        <p:nvSpPr>
          <p:cNvPr id="17" name="Shape 15"/>
          <p:cNvSpPr/>
          <p:nvPr/>
        </p:nvSpPr>
        <p:spPr>
          <a:xfrm>
            <a:off x="6181344" y="2926080"/>
            <a:ext cx="2697480" cy="1508760"/>
          </a:xfrm>
          <a:prstGeom prst="roundRect">
            <a:avLst>
              <a:gd name="adj" fmla="val 4242"/>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8" name="Shape 16"/>
          <p:cNvSpPr/>
          <p:nvPr/>
        </p:nvSpPr>
        <p:spPr>
          <a:xfrm>
            <a:off x="7274052" y="3108960"/>
            <a:ext cx="512064" cy="512064"/>
          </a:xfrm>
          <a:prstGeom prst="ellipse">
            <a:avLst/>
          </a:prstGeom>
          <a:solidFill>
            <a:srgbClr val="2F6B4F"/>
          </a:solidFill>
          <a:ln/>
        </p:spPr>
      </p:sp>
      <p:sp>
        <p:nvSpPr>
          <p:cNvPr id="19" name="Text 17"/>
          <p:cNvSpPr/>
          <p:nvPr/>
        </p:nvSpPr>
        <p:spPr>
          <a:xfrm>
            <a:off x="7274052" y="3108960"/>
            <a:ext cx="512064" cy="512064"/>
          </a:xfrm>
          <a:prstGeom prst="rect">
            <a:avLst/>
          </a:prstGeom>
          <a:noFill/>
          <a:ln/>
        </p:spPr>
        <p:txBody>
          <a:bodyPr wrap="square" lIns="0" tIns="0" rIns="0" bIns="0" rtlCol="0" anchor="ctr"/>
          <a:lstStyle/>
          <a:p>
            <a:pPr algn="ctr" indent="0" marL="0">
              <a:buNone/>
            </a:pPr>
            <a:r>
              <a:rPr lang="en-US" sz="1100" b="1" dirty="0">
                <a:solidFill>
                  <a:srgbClr val="FFFFFF"/>
                </a:solidFill>
                <a:latin typeface="Meiryo" pitchFamily="34" charset="0"/>
                <a:ea typeface="Meiryo" pitchFamily="34" charset="-122"/>
                <a:cs typeface="Meiryo" pitchFamily="34" charset="-120"/>
              </a:rPr>
              <a:t>3</a:t>
            </a:r>
            <a:endParaRPr lang="en-US" sz="1100" dirty="0"/>
          </a:p>
        </p:txBody>
      </p:sp>
      <p:sp>
        <p:nvSpPr>
          <p:cNvPr id="20" name="Text 18"/>
          <p:cNvSpPr/>
          <p:nvPr/>
        </p:nvSpPr>
        <p:spPr>
          <a:xfrm>
            <a:off x="6181344" y="3694176"/>
            <a:ext cx="2697480" cy="365760"/>
          </a:xfrm>
          <a:prstGeom prst="rect">
            <a:avLst/>
          </a:prstGeom>
          <a:noFill/>
          <a:ln/>
        </p:spPr>
        <p:txBody>
          <a:bodyPr wrap="square" lIns="0" tIns="0" rIns="0" bIns="0" rtlCol="0" anchor="ctr"/>
          <a:lstStyle/>
          <a:p>
            <a:pPr algn="ctr" indent="0" marL="0">
              <a:buNone/>
            </a:pPr>
            <a:r>
              <a:rPr lang="en-US" sz="1600" b="1" dirty="0">
                <a:solidFill>
                  <a:srgbClr val="2F6B4F"/>
                </a:solidFill>
                <a:latin typeface="Meiryo" pitchFamily="34" charset="0"/>
                <a:ea typeface="Meiryo" pitchFamily="34" charset="-122"/>
                <a:cs typeface="Meiryo" pitchFamily="34" charset="-120"/>
              </a:rPr>
              <a:t>相談する</a:t>
            </a:r>
            <a:endParaRPr lang="en-US" sz="1600" dirty="0"/>
          </a:p>
        </p:txBody>
      </p:sp>
      <p:sp>
        <p:nvSpPr>
          <p:cNvPr id="21" name="Text 19"/>
          <p:cNvSpPr/>
          <p:nvPr/>
        </p:nvSpPr>
        <p:spPr>
          <a:xfrm>
            <a:off x="6318504" y="4041648"/>
            <a:ext cx="2423160" cy="365760"/>
          </a:xfrm>
          <a:prstGeom prst="rect">
            <a:avLst/>
          </a:prstGeom>
          <a:noFill/>
          <a:ln/>
        </p:spPr>
        <p:txBody>
          <a:bodyPr wrap="square" lIns="0" tIns="0" rIns="0" bIns="0" rtlCol="0" anchor="t"/>
          <a:lstStyle/>
          <a:p>
            <a:pPr algn="ctr" indent="0" marL="0">
              <a:lnSpc>
                <a:spcPct val="100000"/>
              </a:lnSpc>
              <a:buNone/>
            </a:pPr>
            <a:r>
              <a:rPr lang="en-US" sz="1150" dirty="0">
                <a:solidFill>
                  <a:srgbClr val="263238"/>
                </a:solidFill>
                <a:latin typeface="Meiryo" pitchFamily="34" charset="0"/>
                <a:ea typeface="Meiryo" pitchFamily="34" charset="-122"/>
                <a:cs typeface="Meiryo" pitchFamily="34" charset="-120"/>
              </a:rPr>
              <a:t>現場やAIで独断せず相談・記録・報告</a:t>
            </a:r>
            <a:endParaRPr lang="en-US" sz="1150" dirty="0"/>
          </a:p>
        </p:txBody>
      </p:sp>
      <p:sp>
        <p:nvSpPr>
          <p:cNvPr id="22" name="Text 20"/>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23" name="Text 21"/>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24" name="Text 22"/>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35</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16314F"/>
        </a:solidFill>
      </p:bgPr>
    </p:bg>
    <p:spTree>
      <p:nvGrpSpPr>
        <p:cNvPr id="1" name=""/>
        <p:cNvGrpSpPr/>
        <p:nvPr/>
      </p:nvGrpSpPr>
      <p:grpSpPr>
        <a:xfrm>
          <a:off x="0" y="0"/>
          <a:ext cx="0" cy="0"/>
          <a:chOff x="0" y="0"/>
          <a:chExt cx="0" cy="0"/>
        </a:xfrm>
      </p:grpSpPr>
      <p:sp>
        <p:nvSpPr>
          <p:cNvPr id="2" name="Shape 0"/>
          <p:cNvSpPr/>
          <p:nvPr/>
        </p:nvSpPr>
        <p:spPr>
          <a:xfrm>
            <a:off x="-1280160" y="2743200"/>
            <a:ext cx="3657600" cy="3657600"/>
          </a:xfrm>
          <a:prstGeom prst="ellipse">
            <a:avLst/>
          </a:prstGeom>
          <a:solidFill>
            <a:srgbClr val="243B53"/>
          </a:solidFill>
          <a:ln/>
        </p:spPr>
      </p:sp>
      <p:sp>
        <p:nvSpPr>
          <p:cNvPr id="3" name="Text 1"/>
          <p:cNvSpPr/>
          <p:nvPr/>
        </p:nvSpPr>
        <p:spPr>
          <a:xfrm>
            <a:off x="548640" y="502920"/>
            <a:ext cx="7772400" cy="320040"/>
          </a:xfrm>
          <a:prstGeom prst="rect">
            <a:avLst/>
          </a:prstGeom>
          <a:noFill/>
          <a:ln/>
        </p:spPr>
        <p:txBody>
          <a:bodyPr wrap="square" lIns="0" tIns="0" rIns="0" bIns="0" rtlCol="0" anchor="ctr"/>
          <a:lstStyle/>
          <a:p>
            <a:pPr indent="0" marL="0">
              <a:buNone/>
            </a:pPr>
            <a:r>
              <a:rPr lang="en-US" sz="1300" b="1" spc="200" kern="0" dirty="0">
                <a:solidFill>
                  <a:srgbClr val="B58A3A"/>
                </a:solidFill>
                <a:latin typeface="Meiryo" pitchFamily="34" charset="0"/>
                <a:ea typeface="Meiryo" pitchFamily="34" charset="-122"/>
                <a:cs typeface="Meiryo" pitchFamily="34" charset="-120"/>
              </a:rPr>
              <a:t>確認テスト・終了</a:t>
            </a:r>
            <a:endParaRPr lang="en-US" sz="1300" dirty="0"/>
          </a:p>
        </p:txBody>
      </p:sp>
      <p:sp>
        <p:nvSpPr>
          <p:cNvPr id="4" name="Text 2"/>
          <p:cNvSpPr/>
          <p:nvPr/>
        </p:nvSpPr>
        <p:spPr>
          <a:xfrm>
            <a:off x="548640" y="1143000"/>
            <a:ext cx="8046720" cy="731520"/>
          </a:xfrm>
          <a:prstGeom prst="rect">
            <a:avLst/>
          </a:prstGeom>
          <a:noFill/>
          <a:ln/>
        </p:spPr>
        <p:txBody>
          <a:bodyPr wrap="square" lIns="0" tIns="0" rIns="0" bIns="0" rtlCol="0" anchor="ctr"/>
          <a:lstStyle/>
          <a:p>
            <a:pPr indent="0" marL="0">
              <a:buNone/>
            </a:pPr>
            <a:r>
              <a:rPr lang="en-US" sz="3200" b="1" dirty="0">
                <a:solidFill>
                  <a:srgbClr val="FFFFFF"/>
                </a:solidFill>
                <a:latin typeface="Meiryo" pitchFamily="34" charset="0"/>
                <a:ea typeface="Meiryo" pitchFamily="34" charset="-122"/>
                <a:cs typeface="Meiryo" pitchFamily="34" charset="-120"/>
              </a:rPr>
              <a:t>理解度を確認しましょう</a:t>
            </a:r>
            <a:endParaRPr lang="en-US" sz="3200" dirty="0"/>
          </a:p>
        </p:txBody>
      </p:sp>
      <p:sp>
        <p:nvSpPr>
          <p:cNvPr id="5" name="Shape 3"/>
          <p:cNvSpPr/>
          <p:nvPr/>
        </p:nvSpPr>
        <p:spPr>
          <a:xfrm>
            <a:off x="548640" y="2194560"/>
            <a:ext cx="8046720" cy="1691640"/>
          </a:xfrm>
          <a:prstGeom prst="roundRect">
            <a:avLst>
              <a:gd name="adj" fmla="val 3243"/>
            </a:avLst>
          </a:prstGeom>
          <a:solidFill>
            <a:srgbClr val="243B53"/>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6" name="Shape 4"/>
          <p:cNvSpPr/>
          <p:nvPr/>
        </p:nvSpPr>
        <p:spPr>
          <a:xfrm>
            <a:off x="548640" y="2194560"/>
            <a:ext cx="8046720" cy="1691640"/>
          </a:xfrm>
          <a:prstGeom prst="rect">
            <a:avLst/>
          </a:prstGeom>
          <a:ln w="12700">
            <a:solidFill>
              <a:srgbClr val="B58A3A"/>
            </a:solidFill>
            <a:prstDash val="solid"/>
          </a:ln>
        </p:spPr>
      </p:sp>
      <p:sp>
        <p:nvSpPr>
          <p:cNvPr id="7" name="Text 5"/>
          <p:cNvSpPr/>
          <p:nvPr/>
        </p:nvSpPr>
        <p:spPr>
          <a:xfrm>
            <a:off x="777240" y="2331720"/>
            <a:ext cx="7589520" cy="1463040"/>
          </a:xfrm>
          <a:prstGeom prst="rect">
            <a:avLst/>
          </a:prstGeom>
          <a:noFill/>
          <a:ln/>
        </p:spPr>
        <p:txBody>
          <a:bodyPr wrap="square" rtlCol="0" anchor="ctr"/>
          <a:lstStyle/>
          <a:p>
            <a:pPr marL="177800" indent="-177800">
              <a:lnSpc>
                <a:spcPct val="100000"/>
              </a:lnSpc>
              <a:spcAft>
                <a:spcPts val="500"/>
              </a:spcAft>
              <a:buSzPct val="100000"/>
              <a:buChar char="•"/>
            </a:pPr>
            <a:r>
              <a:rPr lang="en-US" sz="1350" dirty="0">
                <a:solidFill>
                  <a:srgbClr val="FFFFFF"/>
                </a:solidFill>
                <a:latin typeface="Meiryo" pitchFamily="34" charset="0"/>
                <a:ea typeface="Meiryo" pitchFamily="34" charset="-122"/>
                <a:cs typeface="Meiryo" pitchFamily="34" charset="-120"/>
              </a:rPr>
              <a:t>確認テストは全12問（○×3問・四肢択一4問・ケース判断5問）</a:t>
            </a:r>
            <a:endParaRPr lang="en-US" sz="1350" dirty="0"/>
          </a:p>
          <a:p>
            <a:pPr marL="177800" indent="-177800">
              <a:lnSpc>
                <a:spcPct val="100000"/>
              </a:lnSpc>
              <a:spcAft>
                <a:spcPts val="500"/>
              </a:spcAft>
              <a:buSzPct val="100000"/>
              <a:buChar char="•"/>
            </a:pPr>
            <a:r>
              <a:rPr lang="en-US" sz="1350" dirty="0">
                <a:solidFill>
                  <a:srgbClr val="FFFFFF"/>
                </a:solidFill>
                <a:latin typeface="Meiryo" pitchFamily="34" charset="0"/>
                <a:ea typeface="Meiryo" pitchFamily="34" charset="-122"/>
                <a:cs typeface="Meiryo" pitchFamily="34" charset="-120"/>
              </a:rPr>
              <a:t>「売買してよいか・家族に話してよいか・取引を勧めてよいか・誰に相談するか」を考える</a:t>
            </a:r>
            <a:endParaRPr lang="en-US" sz="1350" dirty="0"/>
          </a:p>
          <a:p>
            <a:pPr marL="177800" indent="-177800">
              <a:lnSpc>
                <a:spcPct val="100000"/>
              </a:lnSpc>
              <a:spcAft>
                <a:spcPts val="500"/>
              </a:spcAft>
              <a:buSzPct val="100000"/>
              <a:buChar char="•"/>
            </a:pPr>
            <a:r>
              <a:rPr lang="en-US" sz="1350" dirty="0">
                <a:solidFill>
                  <a:srgbClr val="FFFFFF"/>
                </a:solidFill>
                <a:latin typeface="Meiryo" pitchFamily="34" charset="0"/>
                <a:ea typeface="Meiryo" pitchFamily="34" charset="-122"/>
                <a:cs typeface="Meiryo" pitchFamily="34" charset="-120"/>
              </a:rPr>
              <a:t>本研修だけでインサイダー取引防止体制が完成するわけではありません。自社規程と運用の確認を続けてください。</a:t>
            </a:r>
            <a:endParaRPr lang="en-US" sz="1350" dirty="0"/>
          </a:p>
        </p:txBody>
      </p:sp>
      <p:sp>
        <p:nvSpPr>
          <p:cNvPr id="8" name="Text 6"/>
          <p:cNvSpPr/>
          <p:nvPr/>
        </p:nvSpPr>
        <p:spPr>
          <a:xfrm>
            <a:off x="548640" y="4206240"/>
            <a:ext cx="8046720" cy="274320"/>
          </a:xfrm>
          <a:prstGeom prst="rect">
            <a:avLst/>
          </a:prstGeom>
          <a:noFill/>
          <a:ln/>
        </p:spPr>
        <p:txBody>
          <a:bodyPr wrap="square" lIns="0" tIns="0" rIns="0" bIns="0" rtlCol="0" anchor="ctr"/>
          <a:lstStyle/>
          <a:p>
            <a:pPr indent="0" marL="0">
              <a:buNone/>
            </a:pPr>
            <a:r>
              <a:rPr lang="en-US" sz="1100" dirty="0">
                <a:solidFill>
                  <a:srgbClr val="C9D6E2"/>
                </a:solidFill>
                <a:latin typeface="Meiryo" pitchFamily="34" charset="0"/>
                <a:ea typeface="Meiryo" pitchFamily="34" charset="-122"/>
                <a:cs typeface="Meiryo" pitchFamily="34" charset="-120"/>
              </a:rPr>
              <a:t>法令・制度基準日：2026年6月18日　｜　Legal GPT　法務・総務のための社内研修資料20選（第20回・最終回）</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研修の目的</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この研修は「投資を一律に禁止する」研修ではない</a:t>
            </a:r>
            <a:endParaRPr lang="en-US" sz="2600" dirty="0"/>
          </a:p>
        </p:txBody>
      </p:sp>
      <p:sp>
        <p:nvSpPr>
          <p:cNvPr id="4" name="Shape 2"/>
          <p:cNvSpPr/>
          <p:nvPr/>
        </p:nvSpPr>
        <p:spPr>
          <a:xfrm>
            <a:off x="457200" y="1353312"/>
            <a:ext cx="4160520" cy="3200400"/>
          </a:xfrm>
          <a:prstGeom prst="roundRect">
            <a:avLst>
              <a:gd name="adj" fmla="val 2000"/>
            </a:avLst>
          </a:prstGeom>
          <a:solidFill>
            <a:srgbClr val="E9F1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85800" y="1481328"/>
            <a:ext cx="3657600" cy="310896"/>
          </a:xfrm>
          <a:prstGeom prst="rect">
            <a:avLst/>
          </a:prstGeom>
          <a:noFill/>
          <a:ln/>
        </p:spPr>
        <p:txBody>
          <a:bodyPr wrap="square" lIns="0" tIns="0" rIns="0" bIns="0" rtlCol="0" anchor="ctr"/>
          <a:lstStyle/>
          <a:p>
            <a:pPr indent="0" marL="0">
              <a:buNone/>
            </a:pPr>
            <a:r>
              <a:rPr lang="en-US" sz="1400" b="1" dirty="0">
                <a:solidFill>
                  <a:srgbClr val="2F6B4F"/>
                </a:solidFill>
                <a:latin typeface="Meiryo" pitchFamily="34" charset="0"/>
                <a:ea typeface="Meiryo" pitchFamily="34" charset="-122"/>
                <a:cs typeface="Meiryo" pitchFamily="34" charset="-120"/>
              </a:rPr>
              <a:t>目指すこと</a:t>
            </a:r>
            <a:endParaRPr lang="en-US" sz="1400" dirty="0"/>
          </a:p>
        </p:txBody>
      </p:sp>
      <p:sp>
        <p:nvSpPr>
          <p:cNvPr id="6" name="Text 4"/>
          <p:cNvSpPr/>
          <p:nvPr/>
        </p:nvSpPr>
        <p:spPr>
          <a:xfrm>
            <a:off x="685800" y="1865376"/>
            <a:ext cx="3749040" cy="2651760"/>
          </a:xfrm>
          <a:prstGeom prst="rect">
            <a:avLst/>
          </a:prstGeom>
          <a:noFill/>
          <a:ln/>
        </p:spPr>
        <p:txBody>
          <a:bodyPr wrap="square" rtlCol="0" anchor="t"/>
          <a:lstStyle/>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規制の基本を、現場で判断できる形にする</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知ったら「売買しない・伝えない・勧めない・消さない・相談する」</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自社株以外（取引先・M&amp;A相手等）にも注意する</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家族・知人・他人口座の取引も危険と理解する</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該当性・売買可否を現場で独断しない</a:t>
            </a:r>
            <a:endParaRPr lang="en-US" sz="1350" dirty="0"/>
          </a:p>
        </p:txBody>
      </p:sp>
      <p:sp>
        <p:nvSpPr>
          <p:cNvPr id="7" name="Shape 5"/>
          <p:cNvSpPr/>
          <p:nvPr/>
        </p:nvSpPr>
        <p:spPr>
          <a:xfrm>
            <a:off x="4800600" y="1353312"/>
            <a:ext cx="3886200" cy="3200400"/>
          </a:xfrm>
          <a:prstGeom prst="roundRect">
            <a:avLst>
              <a:gd name="adj" fmla="val 2000"/>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5029200" y="1481328"/>
            <a:ext cx="3383280" cy="310896"/>
          </a:xfrm>
          <a:prstGeom prst="rect">
            <a:avLst/>
          </a:prstGeom>
          <a:noFill/>
          <a:ln/>
        </p:spPr>
        <p:txBody>
          <a:bodyPr wrap="square" lIns="0" tIns="0" rIns="0" bIns="0" rtlCol="0" anchor="ctr"/>
          <a:lstStyle/>
          <a:p>
            <a:pPr indent="0" marL="0">
              <a:buNone/>
            </a:pPr>
            <a:r>
              <a:rPr lang="en-US" sz="1400" b="1" dirty="0">
                <a:solidFill>
                  <a:srgbClr val="B42318"/>
                </a:solidFill>
                <a:latin typeface="Meiryo" pitchFamily="34" charset="0"/>
                <a:ea typeface="Meiryo" pitchFamily="34" charset="-122"/>
                <a:cs typeface="Meiryo" pitchFamily="34" charset="-120"/>
              </a:rPr>
              <a:t>こういう研修にはしない</a:t>
            </a:r>
            <a:endParaRPr lang="en-US" sz="1400" dirty="0"/>
          </a:p>
        </p:txBody>
      </p:sp>
      <p:sp>
        <p:nvSpPr>
          <p:cNvPr id="9" name="Text 7"/>
          <p:cNvSpPr/>
          <p:nvPr/>
        </p:nvSpPr>
        <p:spPr>
          <a:xfrm>
            <a:off x="5029200" y="1865376"/>
            <a:ext cx="3429000" cy="2651760"/>
          </a:xfrm>
          <a:prstGeom prst="rect">
            <a:avLst/>
          </a:prstGeom>
          <a:noFill/>
          <a:ln/>
        </p:spPr>
        <p:txBody>
          <a:bodyPr wrap="square" rtlCol="0" anchor="t"/>
          <a:lstStyle/>
          <a:p>
            <a:pPr marL="177800" indent="-177800">
              <a:lnSpc>
                <a:spcPct val="100000"/>
              </a:lnSpc>
              <a:spcAft>
                <a:spcPts val="500"/>
              </a:spcAft>
              <a:buSzPct val="100000"/>
              <a:buChar char="•"/>
            </a:pPr>
            <a:r>
              <a:rPr lang="en-US" sz="1350" dirty="0">
                <a:solidFill>
                  <a:srgbClr val="B42318"/>
                </a:solidFill>
                <a:latin typeface="Meiryo" pitchFamily="34" charset="0"/>
                <a:ea typeface="Meiryo" pitchFamily="34" charset="-122"/>
                <a:cs typeface="Meiryo" pitchFamily="34" charset="-120"/>
              </a:rPr>
              <a:t>役員だけの問題として扱う</a:t>
            </a:r>
            <a:endParaRPr lang="en-US" sz="1350" dirty="0"/>
          </a:p>
          <a:p>
            <a:pPr marL="177800" indent="-177800">
              <a:lnSpc>
                <a:spcPct val="100000"/>
              </a:lnSpc>
              <a:spcAft>
                <a:spcPts val="500"/>
              </a:spcAft>
              <a:buSzPct val="100000"/>
              <a:buChar char="•"/>
            </a:pPr>
            <a:r>
              <a:rPr lang="en-US" sz="1350" dirty="0">
                <a:solidFill>
                  <a:srgbClr val="B42318"/>
                </a:solidFill>
                <a:latin typeface="Meiryo" pitchFamily="34" charset="0"/>
                <a:ea typeface="Meiryo" pitchFamily="34" charset="-122"/>
                <a:cs typeface="Meiryo" pitchFamily="34" charset="-120"/>
              </a:rPr>
              <a:t>自社株だけが対象だと誤解させる</a:t>
            </a:r>
            <a:endParaRPr lang="en-US" sz="1350" dirty="0"/>
          </a:p>
          <a:p>
            <a:pPr marL="177800" indent="-177800">
              <a:lnSpc>
                <a:spcPct val="100000"/>
              </a:lnSpc>
              <a:spcAft>
                <a:spcPts val="500"/>
              </a:spcAft>
              <a:buSzPct val="100000"/>
              <a:buChar char="•"/>
            </a:pPr>
            <a:r>
              <a:rPr lang="en-US" sz="1350" dirty="0">
                <a:solidFill>
                  <a:srgbClr val="B42318"/>
                </a:solidFill>
                <a:latin typeface="Meiryo" pitchFamily="34" charset="0"/>
                <a:ea typeface="Meiryo" pitchFamily="34" charset="-122"/>
                <a:cs typeface="Meiryo" pitchFamily="34" charset="-120"/>
              </a:rPr>
              <a:t>少額・1回・利益なしなら安全と誤解させる</a:t>
            </a:r>
            <a:endParaRPr lang="en-US" sz="1350" dirty="0"/>
          </a:p>
          <a:p>
            <a:pPr marL="177800" indent="-177800">
              <a:lnSpc>
                <a:spcPct val="100000"/>
              </a:lnSpc>
              <a:spcAft>
                <a:spcPts val="500"/>
              </a:spcAft>
              <a:buSzPct val="100000"/>
              <a:buChar char="•"/>
            </a:pPr>
            <a:r>
              <a:rPr lang="en-US" sz="1350" dirty="0">
                <a:solidFill>
                  <a:srgbClr val="B42318"/>
                </a:solidFill>
                <a:latin typeface="Meiryo" pitchFamily="34" charset="0"/>
                <a:ea typeface="Meiryo" pitchFamily="34" charset="-122"/>
                <a:cs typeface="Meiryo" pitchFamily="34" charset="-120"/>
              </a:rPr>
              <a:t>家族・友人に話すだけなら問題ないと誤解させる</a:t>
            </a:r>
            <a:endParaRPr lang="en-US" sz="1350" dirty="0"/>
          </a:p>
          <a:p>
            <a:pPr marL="177800" indent="-177800">
              <a:lnSpc>
                <a:spcPct val="100000"/>
              </a:lnSpc>
              <a:spcAft>
                <a:spcPts val="500"/>
              </a:spcAft>
              <a:buSzPct val="100000"/>
              <a:buChar char="•"/>
            </a:pPr>
            <a:r>
              <a:rPr lang="en-US" sz="1350" dirty="0">
                <a:solidFill>
                  <a:srgbClr val="B42318"/>
                </a:solidFill>
                <a:latin typeface="Meiryo" pitchFamily="34" charset="0"/>
                <a:ea typeface="Meiryo" pitchFamily="34" charset="-122"/>
                <a:cs typeface="Meiryo" pitchFamily="34" charset="-120"/>
              </a:rPr>
              <a:t>「買え」と言わなければ推奨にならないと誤解させる</a:t>
            </a:r>
            <a:endParaRPr lang="en-US" sz="1350" dirty="0"/>
          </a:p>
          <a:p>
            <a:pPr marL="177800" indent="-177800">
              <a:lnSpc>
                <a:spcPct val="100000"/>
              </a:lnSpc>
              <a:spcAft>
                <a:spcPts val="500"/>
              </a:spcAft>
              <a:buSzPct val="100000"/>
              <a:buChar char="•"/>
            </a:pPr>
            <a:r>
              <a:rPr lang="en-US" sz="1350" dirty="0">
                <a:solidFill>
                  <a:srgbClr val="B42318"/>
                </a:solidFill>
                <a:latin typeface="Meiryo" pitchFamily="34" charset="0"/>
                <a:ea typeface="Meiryo" pitchFamily="34" charset="-122"/>
                <a:cs typeface="Meiryo" pitchFamily="34" charset="-120"/>
              </a:rPr>
              <a:t>この研修だけで防止体制が完成すると示す</a:t>
            </a:r>
            <a:endParaRPr lang="en-US" sz="1350" dirty="0"/>
          </a:p>
        </p:txBody>
      </p:sp>
      <p:sp>
        <p:nvSpPr>
          <p:cNvPr id="10" name="Text 8"/>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1" name="Text 9"/>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2" name="Text 10"/>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他の回との違い</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第13話・第15話・第19話との役割分担</a:t>
            </a:r>
            <a:endParaRPr lang="en-US" sz="26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417320"/>
          <a:ext cx="8229600" cy="914400"/>
        </p:xfrm>
        <a:graphic>
          <a:graphicData uri="http://schemas.openxmlformats.org/drawingml/2006/table">
            <a:tbl>
              <a:tblPr/>
              <a:tblGrid>
                <a:gridCol w="1371600"/>
                <a:gridCol w="2743200"/>
                <a:gridCol w="4114800"/>
              </a:tblGrid>
              <a:tr h="365760">
                <a:tc>
                  <a:txBody>
                    <a:bodyPr/>
                    <a:lstStyle/>
                    <a:p>
                      <a:pPr algn="ctr" indent="0" marL="0">
                        <a:buNone/>
                      </a:pPr>
                      <a:r>
                        <a:rPr lang="en-US" sz="1200" b="1" dirty="0">
                          <a:solidFill>
                            <a:srgbClr val="FFFFFF"/>
                          </a:solidFill>
                          <a:latin typeface="Meiryo" pitchFamily="34" charset="0"/>
                          <a:ea typeface="Meiryo" pitchFamily="34" charset="-122"/>
                          <a:cs typeface="Meiryo" pitchFamily="34" charset="-120"/>
                        </a:rPr>
                        <a:t>回</a:t>
                      </a:r>
                      <a:endParaRPr lang="en-US" sz="12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solidFill>
                      <a:srgbClr val="16314F"/>
                    </a:solidFill>
                  </a:tcPr>
                </a:tc>
                <a:tc>
                  <a:txBody>
                    <a:bodyPr/>
                    <a:lstStyle/>
                    <a:p>
                      <a:pPr indent="0" marL="0">
                        <a:buNone/>
                      </a:pPr>
                      <a:r>
                        <a:rPr lang="en-US" sz="1200" b="1" dirty="0">
                          <a:solidFill>
                            <a:srgbClr val="FFFFFF"/>
                          </a:solidFill>
                          <a:latin typeface="Meiryo" pitchFamily="34" charset="0"/>
                          <a:ea typeface="Meiryo" pitchFamily="34" charset="-122"/>
                          <a:cs typeface="Meiryo" pitchFamily="34" charset="-120"/>
                        </a:rPr>
                        <a:t>テーマ</a:t>
                      </a:r>
                      <a:endParaRPr lang="en-US" sz="12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solidFill>
                      <a:srgbClr val="16314F"/>
                    </a:solidFill>
                  </a:tcPr>
                </a:tc>
                <a:tc>
                  <a:txBody>
                    <a:bodyPr/>
                    <a:lstStyle/>
                    <a:p>
                      <a:pPr indent="0" marL="0">
                        <a:buNone/>
                      </a:pPr>
                      <a:r>
                        <a:rPr lang="en-US" sz="1200" b="1" dirty="0">
                          <a:solidFill>
                            <a:srgbClr val="FFFFFF"/>
                          </a:solidFill>
                          <a:latin typeface="Meiryo" pitchFamily="34" charset="0"/>
                          <a:ea typeface="Meiryo" pitchFamily="34" charset="-122"/>
                          <a:cs typeface="Meiryo" pitchFamily="34" charset="-120"/>
                        </a:rPr>
                        <a:t>中心</a:t>
                      </a:r>
                      <a:endParaRPr lang="en-US" sz="12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solidFill>
                      <a:srgbClr val="16314F"/>
                    </a:solidFill>
                  </a:tcPr>
                </a:tc>
              </a:tr>
              <a:tr h="566928">
                <a:tc>
                  <a:txBody>
                    <a:bodyPr/>
                    <a:lstStyle/>
                    <a:p>
                      <a:pPr indent="0" marL="0">
                        <a:buNone/>
                      </a:pPr>
                      <a:r>
                        <a:rPr lang="en-US" sz="1300" dirty="0">
                          <a:solidFill>
                            <a:srgbClr val="263238"/>
                          </a:solidFill>
                          <a:latin typeface="Meiryo" pitchFamily="34" charset="0"/>
                          <a:ea typeface="Meiryo" pitchFamily="34" charset="-122"/>
                          <a:cs typeface="Meiryo" pitchFamily="34" charset="-120"/>
                        </a:rPr>
                        <a:t>第13話</a:t>
                      </a:r>
                      <a:endParaRPr lang="en-US" sz="13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tcPr>
                </a:tc>
                <a:tc>
                  <a:txBody>
                    <a:bodyPr/>
                    <a:lstStyle/>
                    <a:p>
                      <a:pPr indent="0" marL="0">
                        <a:buNone/>
                      </a:pPr>
                      <a:r>
                        <a:rPr lang="en-US" sz="1300" dirty="0">
                          <a:solidFill>
                            <a:srgbClr val="263238"/>
                          </a:solidFill>
                          <a:latin typeface="Meiryo" pitchFamily="34" charset="0"/>
                          <a:ea typeface="Meiryo" pitchFamily="34" charset="-122"/>
                          <a:cs typeface="Meiryo" pitchFamily="34" charset="-120"/>
                        </a:rPr>
                        <a:t>営業秘密・機密情報管理</a:t>
                      </a:r>
                      <a:endParaRPr lang="en-US" sz="13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tcPr>
                </a:tc>
                <a:tc>
                  <a:txBody>
                    <a:bodyPr/>
                    <a:lstStyle/>
                    <a:p>
                      <a:pPr indent="0" marL="0">
                        <a:buNone/>
                      </a:pPr>
                      <a:r>
                        <a:rPr lang="en-US" sz="1300" dirty="0">
                          <a:solidFill>
                            <a:srgbClr val="263238"/>
                          </a:solidFill>
                          <a:latin typeface="Meiryo" pitchFamily="34" charset="0"/>
                          <a:ea typeface="Meiryo" pitchFamily="34" charset="-122"/>
                          <a:cs typeface="Meiryo" pitchFamily="34" charset="-120"/>
                        </a:rPr>
                        <a:t>情報の持出し・漏えい・秘密管理性</a:t>
                      </a:r>
                      <a:endParaRPr lang="en-US" sz="13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tcPr>
                </a:tc>
              </a:tr>
              <a:tr h="566928">
                <a:tc>
                  <a:txBody>
                    <a:bodyPr/>
                    <a:lstStyle/>
                    <a:p>
                      <a:pPr indent="0" marL="0">
                        <a:buNone/>
                      </a:pPr>
                      <a:r>
                        <a:rPr lang="en-US" sz="1300" dirty="0">
                          <a:solidFill>
                            <a:srgbClr val="263238"/>
                          </a:solidFill>
                          <a:latin typeface="Meiryo" pitchFamily="34" charset="0"/>
                          <a:ea typeface="Meiryo" pitchFamily="34" charset="-122"/>
                          <a:cs typeface="Meiryo" pitchFamily="34" charset="-120"/>
                        </a:rPr>
                        <a:t>第15話</a:t>
                      </a:r>
                      <a:endParaRPr lang="en-US" sz="13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tcPr>
                </a:tc>
                <a:tc>
                  <a:txBody>
                    <a:bodyPr/>
                    <a:lstStyle/>
                    <a:p>
                      <a:pPr indent="0" marL="0">
                        <a:buNone/>
                      </a:pPr>
                      <a:r>
                        <a:rPr lang="en-US" sz="1300" dirty="0">
                          <a:solidFill>
                            <a:srgbClr val="263238"/>
                          </a:solidFill>
                          <a:latin typeface="Meiryo" pitchFamily="34" charset="0"/>
                          <a:ea typeface="Meiryo" pitchFamily="34" charset="-122"/>
                          <a:cs typeface="Meiryo" pitchFamily="34" charset="-120"/>
                        </a:rPr>
                        <a:t>利益相反</a:t>
                      </a:r>
                      <a:endParaRPr lang="en-US" sz="13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tcPr>
                </a:tc>
                <a:tc>
                  <a:txBody>
                    <a:bodyPr/>
                    <a:lstStyle/>
                    <a:p>
                      <a:pPr indent="0" marL="0">
                        <a:buNone/>
                      </a:pPr>
                      <a:r>
                        <a:rPr lang="en-US" sz="1300" dirty="0">
                          <a:solidFill>
                            <a:srgbClr val="263238"/>
                          </a:solidFill>
                          <a:latin typeface="Meiryo" pitchFamily="34" charset="0"/>
                          <a:ea typeface="Meiryo" pitchFamily="34" charset="-122"/>
                          <a:cs typeface="Meiryo" pitchFamily="34" charset="-120"/>
                        </a:rPr>
                        <a:t>副業・親族会社・取引先との利害関係</a:t>
                      </a:r>
                      <a:endParaRPr lang="en-US" sz="13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tcPr>
                </a:tc>
              </a:tr>
              <a:tr h="566928">
                <a:tc>
                  <a:txBody>
                    <a:bodyPr/>
                    <a:lstStyle/>
                    <a:p>
                      <a:pPr indent="0" marL="0">
                        <a:buNone/>
                      </a:pPr>
                      <a:r>
                        <a:rPr lang="en-US" sz="1300" dirty="0">
                          <a:solidFill>
                            <a:srgbClr val="263238"/>
                          </a:solidFill>
                          <a:latin typeface="Meiryo" pitchFamily="34" charset="0"/>
                          <a:ea typeface="Meiryo" pitchFamily="34" charset="-122"/>
                          <a:cs typeface="Meiryo" pitchFamily="34" charset="-120"/>
                        </a:rPr>
                        <a:t>第19話</a:t>
                      </a:r>
                      <a:endParaRPr lang="en-US" sz="13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tcPr>
                </a:tc>
                <a:tc>
                  <a:txBody>
                    <a:bodyPr/>
                    <a:lstStyle/>
                    <a:p>
                      <a:pPr indent="0" marL="0">
                        <a:buNone/>
                      </a:pPr>
                      <a:r>
                        <a:rPr lang="en-US" sz="1300" dirty="0">
                          <a:solidFill>
                            <a:srgbClr val="263238"/>
                          </a:solidFill>
                          <a:latin typeface="Meiryo" pitchFamily="34" charset="0"/>
                          <a:ea typeface="Meiryo" pitchFamily="34" charset="-122"/>
                          <a:cs typeface="Meiryo" pitchFamily="34" charset="-120"/>
                        </a:rPr>
                        <a:t>契約書</a:t>
                      </a:r>
                      <a:endParaRPr lang="en-US" sz="13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tcPr>
                </a:tc>
                <a:tc>
                  <a:txBody>
                    <a:bodyPr/>
                    <a:lstStyle/>
                    <a:p>
                      <a:pPr indent="0" marL="0">
                        <a:buNone/>
                      </a:pPr>
                      <a:r>
                        <a:rPr lang="en-US" sz="1300" dirty="0">
                          <a:solidFill>
                            <a:srgbClr val="263238"/>
                          </a:solidFill>
                          <a:latin typeface="Meiryo" pitchFamily="34" charset="0"/>
                          <a:ea typeface="Meiryo" pitchFamily="34" charset="-122"/>
                          <a:cs typeface="Meiryo" pitchFamily="34" charset="-120"/>
                        </a:rPr>
                        <a:t>締結権限・押印・電子契約・契約台帳</a:t>
                      </a:r>
                      <a:endParaRPr lang="en-US" sz="13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tcPr>
                </a:tc>
              </a:tr>
              <a:tr h="713232">
                <a:tc>
                  <a:txBody>
                    <a:bodyPr/>
                    <a:lstStyle/>
                    <a:p>
                      <a:pPr indent="0" marL="0">
                        <a:buNone/>
                      </a:pPr>
                      <a:r>
                        <a:rPr lang="en-US" sz="1200" b="1" dirty="0">
                          <a:solidFill>
                            <a:srgbClr val="16314F"/>
                          </a:solidFill>
                          <a:latin typeface="Meiryo" pitchFamily="34" charset="0"/>
                          <a:ea typeface="Meiryo" pitchFamily="34" charset="-122"/>
                          <a:cs typeface="Meiryo" pitchFamily="34" charset="-120"/>
                        </a:rPr>
                        <a:t>第20話</a:t>
                      </a:r>
                      <a:endParaRPr lang="en-US" sz="1200" dirty="0">
                        <a:latin typeface="Meiryo" charset="0"/>
                        <a:ea typeface="Meiryo" charset="0"/>
                        <a:cs typeface="Meiryo" charset="0"/>
                      </a:endParaRPr>
                    </a:p>
                    <a:p>
                      <a:pPr indent="0" marL="0">
                        <a:buNone/>
                      </a:pPr>
                      <a:r>
                        <a:rPr lang="en-US" sz="1200" b="1" dirty="0">
                          <a:solidFill>
                            <a:srgbClr val="16314F"/>
                          </a:solidFill>
                          <a:latin typeface="Meiryo" pitchFamily="34" charset="0"/>
                          <a:ea typeface="Meiryo" pitchFamily="34" charset="-122"/>
                          <a:cs typeface="Meiryo" pitchFamily="34" charset="-120"/>
                        </a:rPr>
                        <a:t>（本研修）</a:t>
                      </a:r>
                      <a:endParaRPr lang="en-US" sz="12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solidFill>
                      <a:srgbClr val="F7F0E1"/>
                    </a:solidFill>
                  </a:tcPr>
                </a:tc>
                <a:tc>
                  <a:txBody>
                    <a:bodyPr/>
                    <a:lstStyle/>
                    <a:p>
                      <a:pPr indent="0" marL="0">
                        <a:buNone/>
                      </a:pPr>
                      <a:r>
                        <a:rPr lang="en-US" sz="1200" b="1" dirty="0">
                          <a:solidFill>
                            <a:srgbClr val="16314F"/>
                          </a:solidFill>
                          <a:latin typeface="Meiryo" pitchFamily="34" charset="0"/>
                          <a:ea typeface="Meiryo" pitchFamily="34" charset="-122"/>
                          <a:cs typeface="Meiryo" pitchFamily="34" charset="-120"/>
                        </a:rPr>
                        <a:t>インサイダー取引防止</a:t>
                      </a:r>
                      <a:endParaRPr lang="en-US" sz="12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solidFill>
                      <a:srgbClr val="F7F0E1"/>
                    </a:solidFill>
                  </a:tcPr>
                </a:tc>
                <a:tc>
                  <a:txBody>
                    <a:bodyPr/>
                    <a:lstStyle/>
                    <a:p>
                      <a:pPr indent="0" marL="0">
                        <a:buNone/>
                      </a:pPr>
                      <a:r>
                        <a:rPr lang="en-US" sz="1200" b="1" dirty="0">
                          <a:solidFill>
                            <a:srgbClr val="16314F"/>
                          </a:solidFill>
                          <a:latin typeface="Meiryo" pitchFamily="34" charset="0"/>
                          <a:ea typeface="Meiryo" pitchFamily="34" charset="-122"/>
                          <a:cs typeface="Meiryo" pitchFamily="34" charset="-120"/>
                        </a:rPr>
                        <a:t>重要事実を使った売買／家族・知人への伝達・取引推奨</a:t>
                      </a:r>
                      <a:endParaRPr lang="en-US" sz="1200" dirty="0">
                        <a:latin typeface="Meiryo" charset="0"/>
                        <a:ea typeface="Meiryo" charset="0"/>
                        <a:cs typeface="Meiryo" charset="0"/>
                      </a:endParaRPr>
                    </a:p>
                  </a:txBody>
                  <a:tcPr marL="76200" marR="76200" marT="50800" marB="50800" anchor="ctr">
                    <a:lnL w="12700" cap="flat" cmpd="sng" algn="ctr">
                      <a:solidFill>
                        <a:srgbClr val="D9E0E7"/>
                      </a:solidFill>
                      <a:prstDash val="solid"/>
                      <a:round/>
                      <a:headEnd type="none" w="med" len="med"/>
                      <a:tailEnd type="none" w="med" len="med"/>
                    </a:lnL>
                    <a:lnR w="12700" cap="flat" cmpd="sng" algn="ctr">
                      <a:solidFill>
                        <a:srgbClr val="D9E0E7"/>
                      </a:solidFill>
                      <a:prstDash val="solid"/>
                      <a:round/>
                      <a:headEnd type="none" w="med" len="med"/>
                      <a:tailEnd type="none" w="med" len="med"/>
                    </a:lnR>
                    <a:lnT w="12700" cap="flat" cmpd="sng" algn="ctr">
                      <a:solidFill>
                        <a:srgbClr val="D9E0E7"/>
                      </a:solidFill>
                      <a:prstDash val="solid"/>
                      <a:round/>
                      <a:headEnd type="none" w="med" len="med"/>
                      <a:tailEnd type="none" w="med" len="med"/>
                    </a:lnT>
                    <a:lnB w="12700" cap="flat" cmpd="sng" algn="ctr">
                      <a:solidFill>
                        <a:srgbClr val="D9E0E7"/>
                      </a:solidFill>
                      <a:prstDash val="solid"/>
                      <a:round/>
                      <a:headEnd type="none" w="med" len="med"/>
                      <a:tailEnd type="none" w="med" len="med"/>
                    </a:lnB>
                    <a:solidFill>
                      <a:srgbClr val="F7F0E1"/>
                    </a:solidFill>
                  </a:tcPr>
                </a:tc>
              </a:tr>
            </a:tbl>
          </a:graphicData>
        </a:graphic>
      </p:graphicFrame>
      <p:sp>
        <p:nvSpPr>
          <p:cNvPr id="5" name="Text 2"/>
          <p:cNvSpPr/>
          <p:nvPr/>
        </p:nvSpPr>
        <p:spPr>
          <a:xfrm>
            <a:off x="457200" y="4297680"/>
            <a:ext cx="8229600" cy="365760"/>
          </a:xfrm>
          <a:prstGeom prst="rect">
            <a:avLst/>
          </a:prstGeom>
          <a:noFill/>
          <a:ln/>
        </p:spPr>
        <p:txBody>
          <a:bodyPr wrap="square" lIns="0" tIns="0" rIns="0" bIns="0" rtlCol="0" anchor="ctr"/>
          <a:lstStyle/>
          <a:p>
            <a:pPr indent="0" marL="0">
              <a:buNone/>
            </a:pPr>
            <a:r>
              <a:rPr lang="en-US" sz="1250" i="1" dirty="0">
                <a:solidFill>
                  <a:srgbClr val="5B6B78"/>
                </a:solidFill>
                <a:latin typeface="Meiryo" pitchFamily="34" charset="0"/>
                <a:ea typeface="Meiryo" pitchFamily="34" charset="-122"/>
                <a:cs typeface="Meiryo" pitchFamily="34" charset="-120"/>
              </a:rPr>
              <a:t>第13・15・19話で扱った情報を「使って株を売買する／人に伝える・勧める」局面が本研修の射程です。</a:t>
            </a:r>
            <a:endParaRPr lang="en-US" sz="1250" dirty="0"/>
          </a:p>
        </p:txBody>
      </p:sp>
      <p:sp>
        <p:nvSpPr>
          <p:cNvPr id="6" name="Text 3"/>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7" name="Text 4"/>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8" name="Text 5"/>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5</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規制の基本</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インサイダー取引規制は大きく3つ（金融商品取引法）</a:t>
            </a:r>
            <a:endParaRPr lang="en-US" sz="2600" dirty="0"/>
          </a:p>
        </p:txBody>
      </p:sp>
      <p:sp>
        <p:nvSpPr>
          <p:cNvPr id="4" name="Shape 2"/>
          <p:cNvSpPr/>
          <p:nvPr/>
        </p:nvSpPr>
        <p:spPr>
          <a:xfrm>
            <a:off x="457200" y="1371600"/>
            <a:ext cx="2697480" cy="2331720"/>
          </a:xfrm>
          <a:prstGeom prst="roundRect">
            <a:avLst>
              <a:gd name="adj" fmla="val 274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Shape 3"/>
          <p:cNvSpPr/>
          <p:nvPr/>
        </p:nvSpPr>
        <p:spPr>
          <a:xfrm>
            <a:off x="658368" y="1572768"/>
            <a:ext cx="1234440" cy="420624"/>
          </a:xfrm>
          <a:prstGeom prst="roundRect">
            <a:avLst>
              <a:gd name="adj" fmla="val 13043"/>
            </a:avLst>
          </a:prstGeom>
          <a:solidFill>
            <a:srgbClr val="16314F"/>
          </a:solidFill>
          <a:ln/>
        </p:spPr>
      </p:sp>
      <p:sp>
        <p:nvSpPr>
          <p:cNvPr id="6" name="Text 4"/>
          <p:cNvSpPr/>
          <p:nvPr/>
        </p:nvSpPr>
        <p:spPr>
          <a:xfrm>
            <a:off x="658368" y="1572768"/>
            <a:ext cx="1234440"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166条</a:t>
            </a:r>
            <a:endParaRPr lang="en-US" sz="1500" dirty="0"/>
          </a:p>
        </p:txBody>
      </p:sp>
      <p:sp>
        <p:nvSpPr>
          <p:cNvPr id="7" name="Text 5"/>
          <p:cNvSpPr/>
          <p:nvPr/>
        </p:nvSpPr>
        <p:spPr>
          <a:xfrm>
            <a:off x="658368" y="2084832"/>
            <a:ext cx="2295144" cy="457200"/>
          </a:xfrm>
          <a:prstGeom prst="rect">
            <a:avLst/>
          </a:prstGeom>
          <a:noFill/>
          <a:ln/>
        </p:spPr>
        <p:txBody>
          <a:bodyPr wrap="square" lIns="0" tIns="0" rIns="0" bIns="0" rtlCol="0" anchor="t"/>
          <a:lstStyle/>
          <a:p>
            <a:pPr indent="0" marL="0">
              <a:buNone/>
            </a:pPr>
            <a:r>
              <a:rPr lang="en-US" sz="1500" b="1" dirty="0">
                <a:solidFill>
                  <a:srgbClr val="16314F"/>
                </a:solidFill>
                <a:latin typeface="Meiryo" pitchFamily="34" charset="0"/>
                <a:ea typeface="Meiryo" pitchFamily="34" charset="-122"/>
                <a:cs typeface="Meiryo" pitchFamily="34" charset="-120"/>
              </a:rPr>
              <a:t>会社関係者の規制</a:t>
            </a:r>
            <a:endParaRPr lang="en-US" sz="1500" dirty="0"/>
          </a:p>
        </p:txBody>
      </p:sp>
      <p:sp>
        <p:nvSpPr>
          <p:cNvPr id="8" name="Text 6"/>
          <p:cNvSpPr/>
          <p:nvPr/>
        </p:nvSpPr>
        <p:spPr>
          <a:xfrm>
            <a:off x="658368" y="2542032"/>
            <a:ext cx="2295144" cy="1051560"/>
          </a:xfrm>
          <a:prstGeom prst="rect">
            <a:avLst/>
          </a:prstGeom>
          <a:noFill/>
          <a:ln/>
        </p:spPr>
        <p:txBody>
          <a:bodyPr wrap="square" lIns="0" tIns="0" rIns="0" bIns="0" rtlCol="0" anchor="t"/>
          <a:lstStyle/>
          <a:p>
            <a:pPr indent="0" marL="0">
              <a:lnSpc>
                <a:spcPct val="102000"/>
              </a:lnSpc>
              <a:buNone/>
            </a:pPr>
            <a:r>
              <a:rPr lang="en-US" sz="1250" dirty="0">
                <a:solidFill>
                  <a:srgbClr val="263238"/>
                </a:solidFill>
                <a:latin typeface="Meiryo" pitchFamily="34" charset="0"/>
                <a:ea typeface="Meiryo" pitchFamily="34" charset="-122"/>
                <a:cs typeface="Meiryo" pitchFamily="34" charset="-120"/>
              </a:rPr>
              <a:t>未公表の重要事実を知った会社関係者は、公表前に当該会社の株式等を売買してはならない</a:t>
            </a:r>
            <a:endParaRPr lang="en-US" sz="1250" dirty="0"/>
          </a:p>
        </p:txBody>
      </p:sp>
      <p:sp>
        <p:nvSpPr>
          <p:cNvPr id="9" name="Shape 7"/>
          <p:cNvSpPr/>
          <p:nvPr/>
        </p:nvSpPr>
        <p:spPr>
          <a:xfrm>
            <a:off x="3319272" y="1371600"/>
            <a:ext cx="2697480" cy="2331720"/>
          </a:xfrm>
          <a:prstGeom prst="roundRect">
            <a:avLst>
              <a:gd name="adj" fmla="val 274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0" name="Shape 8"/>
          <p:cNvSpPr/>
          <p:nvPr/>
        </p:nvSpPr>
        <p:spPr>
          <a:xfrm>
            <a:off x="3520440" y="1572768"/>
            <a:ext cx="1234440" cy="420624"/>
          </a:xfrm>
          <a:prstGeom prst="roundRect">
            <a:avLst>
              <a:gd name="adj" fmla="val 13043"/>
            </a:avLst>
          </a:prstGeom>
          <a:solidFill>
            <a:srgbClr val="237A75"/>
          </a:solidFill>
          <a:ln/>
        </p:spPr>
      </p:sp>
      <p:sp>
        <p:nvSpPr>
          <p:cNvPr id="11" name="Text 9"/>
          <p:cNvSpPr/>
          <p:nvPr/>
        </p:nvSpPr>
        <p:spPr>
          <a:xfrm>
            <a:off x="3520440" y="1572768"/>
            <a:ext cx="1234440"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167条</a:t>
            </a:r>
            <a:endParaRPr lang="en-US" sz="1500" dirty="0"/>
          </a:p>
        </p:txBody>
      </p:sp>
      <p:sp>
        <p:nvSpPr>
          <p:cNvPr id="12" name="Text 10"/>
          <p:cNvSpPr/>
          <p:nvPr/>
        </p:nvSpPr>
        <p:spPr>
          <a:xfrm>
            <a:off x="3520440" y="2084832"/>
            <a:ext cx="2295144" cy="457200"/>
          </a:xfrm>
          <a:prstGeom prst="rect">
            <a:avLst/>
          </a:prstGeom>
          <a:noFill/>
          <a:ln/>
        </p:spPr>
        <p:txBody>
          <a:bodyPr wrap="square" lIns="0" tIns="0" rIns="0" bIns="0" rtlCol="0" anchor="t"/>
          <a:lstStyle/>
          <a:p>
            <a:pPr indent="0" marL="0">
              <a:buNone/>
            </a:pPr>
            <a:r>
              <a:rPr lang="en-US" sz="1500" b="1" dirty="0">
                <a:solidFill>
                  <a:srgbClr val="237A75"/>
                </a:solidFill>
                <a:latin typeface="Meiryo" pitchFamily="34" charset="0"/>
                <a:ea typeface="Meiryo" pitchFamily="34" charset="-122"/>
                <a:cs typeface="Meiryo" pitchFamily="34" charset="-120"/>
              </a:rPr>
              <a:t>公開買付者等の規制</a:t>
            </a:r>
            <a:endParaRPr lang="en-US" sz="1500" dirty="0"/>
          </a:p>
        </p:txBody>
      </p:sp>
      <p:sp>
        <p:nvSpPr>
          <p:cNvPr id="13" name="Text 11"/>
          <p:cNvSpPr/>
          <p:nvPr/>
        </p:nvSpPr>
        <p:spPr>
          <a:xfrm>
            <a:off x="3520440" y="2542032"/>
            <a:ext cx="2295144" cy="1051560"/>
          </a:xfrm>
          <a:prstGeom prst="rect">
            <a:avLst/>
          </a:prstGeom>
          <a:noFill/>
          <a:ln/>
        </p:spPr>
        <p:txBody>
          <a:bodyPr wrap="square" lIns="0" tIns="0" rIns="0" bIns="0" rtlCol="0" anchor="t"/>
          <a:lstStyle/>
          <a:p>
            <a:pPr indent="0" marL="0">
              <a:lnSpc>
                <a:spcPct val="102000"/>
              </a:lnSpc>
              <a:buNone/>
            </a:pPr>
            <a:r>
              <a:rPr lang="en-US" sz="1250" dirty="0">
                <a:solidFill>
                  <a:srgbClr val="263238"/>
                </a:solidFill>
                <a:latin typeface="Meiryo" pitchFamily="34" charset="0"/>
                <a:ea typeface="Meiryo" pitchFamily="34" charset="-122"/>
                <a:cs typeface="Meiryo" pitchFamily="34" charset="-120"/>
              </a:rPr>
              <a:t>公開買付け等事実を知った関係者は、公表前に対象会社の株式等を売買してはならない</a:t>
            </a:r>
            <a:endParaRPr lang="en-US" sz="1250" dirty="0"/>
          </a:p>
        </p:txBody>
      </p:sp>
      <p:sp>
        <p:nvSpPr>
          <p:cNvPr id="14" name="Shape 12"/>
          <p:cNvSpPr/>
          <p:nvPr/>
        </p:nvSpPr>
        <p:spPr>
          <a:xfrm>
            <a:off x="6181344" y="1371600"/>
            <a:ext cx="2697480" cy="2331720"/>
          </a:xfrm>
          <a:prstGeom prst="roundRect">
            <a:avLst>
              <a:gd name="adj" fmla="val 2745"/>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5" name="Shape 13"/>
          <p:cNvSpPr/>
          <p:nvPr/>
        </p:nvSpPr>
        <p:spPr>
          <a:xfrm>
            <a:off x="6382512" y="1572768"/>
            <a:ext cx="1234440" cy="420624"/>
          </a:xfrm>
          <a:prstGeom prst="roundRect">
            <a:avLst>
              <a:gd name="adj" fmla="val 13043"/>
            </a:avLst>
          </a:prstGeom>
          <a:solidFill>
            <a:srgbClr val="B42318"/>
          </a:solidFill>
          <a:ln/>
        </p:spPr>
      </p:sp>
      <p:sp>
        <p:nvSpPr>
          <p:cNvPr id="16" name="Text 14"/>
          <p:cNvSpPr/>
          <p:nvPr/>
        </p:nvSpPr>
        <p:spPr>
          <a:xfrm>
            <a:off x="6382512" y="1572768"/>
            <a:ext cx="1234440" cy="420624"/>
          </a:xfrm>
          <a:prstGeom prst="rect">
            <a:avLst/>
          </a:prstGeom>
          <a:noFill/>
          <a:ln/>
        </p:spPr>
        <p:txBody>
          <a:bodyPr wrap="square" lIns="0" tIns="0" rIns="0" bIns="0" rtlCol="0" anchor="ctr"/>
          <a:lstStyle/>
          <a:p>
            <a:pPr algn="ctr" indent="0" marL="0">
              <a:buNone/>
            </a:pPr>
            <a:r>
              <a:rPr lang="en-US" sz="1500" b="1" dirty="0">
                <a:solidFill>
                  <a:srgbClr val="FFFFFF"/>
                </a:solidFill>
                <a:latin typeface="Meiryo" pitchFamily="34" charset="0"/>
                <a:ea typeface="Meiryo" pitchFamily="34" charset="-122"/>
                <a:cs typeface="Meiryo" pitchFamily="34" charset="-120"/>
              </a:rPr>
              <a:t>167条の2</a:t>
            </a:r>
            <a:endParaRPr lang="en-US" sz="1500" dirty="0"/>
          </a:p>
        </p:txBody>
      </p:sp>
      <p:sp>
        <p:nvSpPr>
          <p:cNvPr id="17" name="Text 15"/>
          <p:cNvSpPr/>
          <p:nvPr/>
        </p:nvSpPr>
        <p:spPr>
          <a:xfrm>
            <a:off x="6382512" y="2084832"/>
            <a:ext cx="2295144" cy="457200"/>
          </a:xfrm>
          <a:prstGeom prst="rect">
            <a:avLst/>
          </a:prstGeom>
          <a:noFill/>
          <a:ln/>
        </p:spPr>
        <p:txBody>
          <a:bodyPr wrap="square" lIns="0" tIns="0" rIns="0" bIns="0" rtlCol="0" anchor="t"/>
          <a:lstStyle/>
          <a:p>
            <a:pPr indent="0" marL="0">
              <a:buNone/>
            </a:pPr>
            <a:r>
              <a:rPr lang="en-US" sz="1500" b="1" dirty="0">
                <a:solidFill>
                  <a:srgbClr val="B42318"/>
                </a:solidFill>
                <a:latin typeface="Meiryo" pitchFamily="34" charset="0"/>
                <a:ea typeface="Meiryo" pitchFamily="34" charset="-122"/>
                <a:cs typeface="Meiryo" pitchFamily="34" charset="-120"/>
              </a:rPr>
              <a:t>情報伝達・取引推奨</a:t>
            </a:r>
            <a:endParaRPr lang="en-US" sz="1500" dirty="0"/>
          </a:p>
        </p:txBody>
      </p:sp>
      <p:sp>
        <p:nvSpPr>
          <p:cNvPr id="18" name="Text 16"/>
          <p:cNvSpPr/>
          <p:nvPr/>
        </p:nvSpPr>
        <p:spPr>
          <a:xfrm>
            <a:off x="6382512" y="2542032"/>
            <a:ext cx="2295144" cy="1051560"/>
          </a:xfrm>
          <a:prstGeom prst="rect">
            <a:avLst/>
          </a:prstGeom>
          <a:noFill/>
          <a:ln/>
        </p:spPr>
        <p:txBody>
          <a:bodyPr wrap="square" lIns="0" tIns="0" rIns="0" bIns="0" rtlCol="0" anchor="t"/>
          <a:lstStyle/>
          <a:p>
            <a:pPr indent="0" marL="0">
              <a:lnSpc>
                <a:spcPct val="102000"/>
              </a:lnSpc>
              <a:buNone/>
            </a:pPr>
            <a:r>
              <a:rPr lang="en-US" sz="1250" dirty="0">
                <a:solidFill>
                  <a:srgbClr val="263238"/>
                </a:solidFill>
                <a:latin typeface="Meiryo" pitchFamily="34" charset="0"/>
                <a:ea typeface="Meiryo" pitchFamily="34" charset="-122"/>
                <a:cs typeface="Meiryo" pitchFamily="34" charset="-120"/>
              </a:rPr>
              <a:t>公表前に、他人に利益を得させる等の目的で情報を伝える・取引を勧めることも禁止</a:t>
            </a:r>
            <a:endParaRPr lang="en-US" sz="1250" dirty="0"/>
          </a:p>
        </p:txBody>
      </p:sp>
      <p:sp>
        <p:nvSpPr>
          <p:cNvPr id="19" name="Shape 17"/>
          <p:cNvSpPr/>
          <p:nvPr/>
        </p:nvSpPr>
        <p:spPr>
          <a:xfrm>
            <a:off x="457200" y="3913632"/>
            <a:ext cx="8229600" cy="658368"/>
          </a:xfrm>
          <a:prstGeom prst="roundRect">
            <a:avLst>
              <a:gd name="adj" fmla="val 9722"/>
            </a:avLst>
          </a:prstGeom>
          <a:solidFill>
            <a:srgbClr val="F7F0E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0" name="Text 18"/>
          <p:cNvSpPr/>
          <p:nvPr/>
        </p:nvSpPr>
        <p:spPr>
          <a:xfrm>
            <a:off x="640080" y="3913632"/>
            <a:ext cx="7863840" cy="658368"/>
          </a:xfrm>
          <a:prstGeom prst="rect">
            <a:avLst/>
          </a:prstGeom>
          <a:noFill/>
          <a:ln/>
        </p:spPr>
        <p:txBody>
          <a:bodyPr wrap="square" lIns="0" tIns="0" rIns="0" bIns="0" rtlCol="0" anchor="ctr"/>
          <a:lstStyle/>
          <a:p>
            <a:pPr indent="0" marL="0">
              <a:buNone/>
            </a:pPr>
            <a:r>
              <a:rPr lang="en-US" sz="1450" b="1" dirty="0">
                <a:solidFill>
                  <a:srgbClr val="16314F"/>
                </a:solidFill>
                <a:latin typeface="Meiryo" pitchFamily="34" charset="0"/>
                <a:ea typeface="Meiryo" pitchFamily="34" charset="-122"/>
                <a:cs typeface="Meiryo" pitchFamily="34" charset="-120"/>
              </a:rPr>
              <a:t>共通する出発点：　</a:t>
            </a:r>
            <a:pPr indent="0" marL="0">
              <a:buNone/>
            </a:pPr>
            <a:r>
              <a:rPr lang="en-US" sz="1450" b="1" dirty="0">
                <a:solidFill>
                  <a:srgbClr val="16314F"/>
                </a:solidFill>
                <a:latin typeface="Meiryo" pitchFamily="34" charset="0"/>
                <a:ea typeface="Meiryo" pitchFamily="34" charset="-122"/>
                <a:cs typeface="Meiryo" pitchFamily="34" charset="-120"/>
              </a:rPr>
              <a:t>「未公表で重要そうな情報を知ったら、売買しない・伝えない・勧めない・相談する」</a:t>
            </a:r>
            <a:endParaRPr lang="en-US" sz="1450" dirty="0"/>
          </a:p>
        </p:txBody>
      </p:sp>
      <p:sp>
        <p:nvSpPr>
          <p:cNvPr id="21" name="Text 19"/>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22" name="Text 20"/>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23" name="Text 21"/>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対象者</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誰が規制対象になるのか</a:t>
            </a:r>
            <a:endParaRPr lang="en-US" sz="2600" dirty="0"/>
          </a:p>
        </p:txBody>
      </p:sp>
      <p:sp>
        <p:nvSpPr>
          <p:cNvPr id="4" name="Shape 2"/>
          <p:cNvSpPr/>
          <p:nvPr/>
        </p:nvSpPr>
        <p:spPr>
          <a:xfrm>
            <a:off x="457200" y="1371600"/>
            <a:ext cx="4069080" cy="3200400"/>
          </a:xfrm>
          <a:prstGeom prst="roundRect">
            <a:avLst>
              <a:gd name="adj" fmla="val 200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99616"/>
            <a:ext cx="3657600" cy="310896"/>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会社関係者など（166条1項）</a:t>
            </a:r>
            <a:endParaRPr lang="en-US" sz="1400" dirty="0"/>
          </a:p>
        </p:txBody>
      </p:sp>
      <p:sp>
        <p:nvSpPr>
          <p:cNvPr id="6" name="Text 4"/>
          <p:cNvSpPr/>
          <p:nvPr/>
        </p:nvSpPr>
        <p:spPr>
          <a:xfrm>
            <a:off x="658368" y="1865376"/>
            <a:ext cx="3657600" cy="2697480"/>
          </a:xfrm>
          <a:prstGeom prst="rect">
            <a:avLst/>
          </a:prstGeom>
          <a:noFill/>
          <a:ln/>
        </p:spPr>
        <p:txBody>
          <a:bodyPr wrap="square" rtlCol="0" anchor="t"/>
          <a:lstStyle/>
          <a:p>
            <a:pPr marL="177800" indent="-177800">
              <a:lnSpc>
                <a:spcPct val="100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役員・社員・派遣社員・その他従業者</a:t>
            </a:r>
            <a:endParaRPr lang="en-US" sz="1250" dirty="0"/>
          </a:p>
          <a:p>
            <a:pPr marL="177800" indent="-177800">
              <a:lnSpc>
                <a:spcPct val="100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業務委託先・顧問・会計・法務・コンサル等</a:t>
            </a:r>
            <a:endParaRPr lang="en-US" sz="1250" dirty="0"/>
          </a:p>
          <a:p>
            <a:pPr marL="177800" indent="-177800">
              <a:lnSpc>
                <a:spcPct val="100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取引先・金融機関・監査法人・印刷会社・システム/広報会社</a:t>
            </a:r>
            <a:endParaRPr lang="en-US" sz="1250" dirty="0"/>
          </a:p>
          <a:p>
            <a:pPr marL="177800" indent="-177800">
              <a:lnSpc>
                <a:spcPct val="100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3%以上の株主、法令上の権限を持つ者、契約締結者・交渉者</a:t>
            </a:r>
            <a:endParaRPr lang="en-US" sz="1250" dirty="0"/>
          </a:p>
          <a:p>
            <a:pPr marL="177800" indent="-177800">
              <a:lnSpc>
                <a:spcPct val="100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親会社・子会社の役員等も含まれる</a:t>
            </a:r>
            <a:endParaRPr lang="en-US" sz="1250" dirty="0"/>
          </a:p>
          <a:p>
            <a:pPr marL="177800" indent="-177800">
              <a:lnSpc>
                <a:spcPct val="100000"/>
              </a:lnSpc>
              <a:spcAft>
                <a:spcPts val="500"/>
              </a:spcAft>
              <a:buSzPct val="100000"/>
              <a:buChar char="•"/>
            </a:pPr>
            <a:r>
              <a:rPr lang="en-US" sz="1250" dirty="0">
                <a:solidFill>
                  <a:srgbClr val="263238"/>
                </a:solidFill>
                <a:latin typeface="Meiryo" pitchFamily="34" charset="0"/>
                <a:ea typeface="Meiryo" pitchFamily="34" charset="-122"/>
                <a:cs typeface="Meiryo" pitchFamily="34" charset="-120"/>
              </a:rPr>
              <a:t>会社関係者でなくなって1年以内の元会社関係者</a:t>
            </a:r>
            <a:endParaRPr lang="en-US" sz="1250" dirty="0"/>
          </a:p>
        </p:txBody>
      </p:sp>
      <p:sp>
        <p:nvSpPr>
          <p:cNvPr id="7" name="Shape 5"/>
          <p:cNvSpPr/>
          <p:nvPr/>
        </p:nvSpPr>
        <p:spPr>
          <a:xfrm>
            <a:off x="4617720" y="1371600"/>
            <a:ext cx="4069080" cy="1874520"/>
          </a:xfrm>
          <a:prstGeom prst="roundRect">
            <a:avLst>
              <a:gd name="adj" fmla="val 3415"/>
            </a:avLst>
          </a:prstGeom>
          <a:solidFill>
            <a:srgbClr val="E7F2F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4818888" y="1499616"/>
            <a:ext cx="3657600" cy="310896"/>
          </a:xfrm>
          <a:prstGeom prst="rect">
            <a:avLst/>
          </a:prstGeom>
          <a:noFill/>
          <a:ln/>
        </p:spPr>
        <p:txBody>
          <a:bodyPr wrap="square" lIns="0" tIns="0" rIns="0" bIns="0" rtlCol="0" anchor="ctr"/>
          <a:lstStyle/>
          <a:p>
            <a:pPr indent="0" marL="0">
              <a:buNone/>
            </a:pPr>
            <a:r>
              <a:rPr lang="en-US" sz="1400" b="1" dirty="0">
                <a:solidFill>
                  <a:srgbClr val="237A75"/>
                </a:solidFill>
                <a:latin typeface="Meiryo" pitchFamily="34" charset="0"/>
                <a:ea typeface="Meiryo" pitchFamily="34" charset="-122"/>
                <a:cs typeface="Meiryo" pitchFamily="34" charset="-120"/>
              </a:rPr>
              <a:t>情報受領者（166条3項・167条3項）</a:t>
            </a:r>
            <a:endParaRPr lang="en-US" sz="1400" dirty="0"/>
          </a:p>
        </p:txBody>
      </p:sp>
      <p:sp>
        <p:nvSpPr>
          <p:cNvPr id="9" name="Text 7"/>
          <p:cNvSpPr/>
          <p:nvPr/>
        </p:nvSpPr>
        <p:spPr>
          <a:xfrm>
            <a:off x="4818888" y="1865376"/>
            <a:ext cx="3657600" cy="1325880"/>
          </a:xfrm>
          <a:prstGeom prst="rect">
            <a:avLst/>
          </a:prstGeom>
          <a:noFill/>
          <a:ln/>
        </p:spPr>
        <p:txBody>
          <a:bodyPr wrap="square" rtlCol="0" anchor="t"/>
          <a:lstStyle/>
          <a:p>
            <a:pPr marL="177800" indent="-177800">
              <a:lnSpc>
                <a:spcPct val="100000"/>
              </a:lnSpc>
              <a:spcAft>
                <a:spcPts val="500"/>
              </a:spcAft>
              <a:buSzPct val="100000"/>
              <a:buChar char="•"/>
            </a:pPr>
            <a:r>
              <a:rPr lang="en-US" sz="1300" dirty="0">
                <a:solidFill>
                  <a:srgbClr val="263238"/>
                </a:solidFill>
                <a:latin typeface="Meiryo" pitchFamily="34" charset="0"/>
                <a:ea typeface="Meiryo" pitchFamily="34" charset="-122"/>
                <a:cs typeface="Meiryo" pitchFamily="34" charset="-120"/>
              </a:rPr>
              <a:t>会社関係者等から直接情報を聞いた家族・友人・知人・投資仲間等（第一次情報受領者）も対象</a:t>
            </a:r>
            <a:endParaRPr lang="en-US" sz="1300" dirty="0"/>
          </a:p>
          <a:p>
            <a:pPr marL="177800" indent="-177800">
              <a:lnSpc>
                <a:spcPct val="100000"/>
              </a:lnSpc>
              <a:spcAft>
                <a:spcPts val="500"/>
              </a:spcAft>
              <a:buSzPct val="100000"/>
              <a:buChar char="•"/>
            </a:pPr>
            <a:r>
              <a:rPr lang="en-US" sz="1300" dirty="0">
                <a:solidFill>
                  <a:srgbClr val="263238"/>
                </a:solidFill>
                <a:latin typeface="Meiryo" pitchFamily="34" charset="0"/>
                <a:ea typeface="Meiryo" pitchFamily="34" charset="-122"/>
                <a:cs typeface="Meiryo" pitchFamily="34" charset="-120"/>
              </a:rPr>
              <a:t>飲み会・立ち聞きで知った場合も対象になり得る</a:t>
            </a:r>
            <a:endParaRPr lang="en-US" sz="1300" dirty="0"/>
          </a:p>
        </p:txBody>
      </p:sp>
      <p:sp>
        <p:nvSpPr>
          <p:cNvPr id="10" name="Shape 8"/>
          <p:cNvSpPr/>
          <p:nvPr/>
        </p:nvSpPr>
        <p:spPr>
          <a:xfrm>
            <a:off x="4617720" y="3383280"/>
            <a:ext cx="4069080" cy="1188720"/>
          </a:xfrm>
          <a:prstGeom prst="roundRect">
            <a:avLst>
              <a:gd name="adj" fmla="val 5385"/>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1" name="Text 9"/>
          <p:cNvSpPr/>
          <p:nvPr/>
        </p:nvSpPr>
        <p:spPr>
          <a:xfrm>
            <a:off x="4818888" y="3493008"/>
            <a:ext cx="3657600" cy="987552"/>
          </a:xfrm>
          <a:prstGeom prst="rect">
            <a:avLst/>
          </a:prstGeom>
          <a:noFill/>
          <a:ln/>
        </p:spPr>
        <p:txBody>
          <a:bodyPr wrap="square" lIns="0" tIns="0" rIns="0" bIns="0" rtlCol="0" anchor="t"/>
          <a:lstStyle/>
          <a:p>
            <a:pPr indent="0" marL="0">
              <a:lnSpc>
                <a:spcPct val="102000"/>
              </a:lnSpc>
              <a:buNone/>
            </a:pPr>
            <a:r>
              <a:rPr lang="en-US" sz="1250" b="1" dirty="0">
                <a:solidFill>
                  <a:srgbClr val="B42318"/>
                </a:solidFill>
                <a:latin typeface="Meiryo" pitchFamily="34" charset="0"/>
                <a:ea typeface="Meiryo" pitchFamily="34" charset="-122"/>
                <a:cs typeface="Meiryo" pitchFamily="34" charset="-120"/>
              </a:rPr>
              <a:t>ありがちな誤解：</a:t>
            </a:r>
            <a:endParaRPr lang="en-US" sz="1250" dirty="0"/>
          </a:p>
          <a:p>
            <a:pPr indent="0" marL="0">
              <a:lnSpc>
                <a:spcPct val="102000"/>
              </a:lnSpc>
              <a:buNone/>
            </a:pPr>
            <a:r>
              <a:rPr lang="en-US" sz="1250" dirty="0">
                <a:solidFill>
                  <a:srgbClr val="263238"/>
                </a:solidFill>
                <a:latin typeface="Meiryo" pitchFamily="34" charset="0"/>
                <a:ea typeface="Meiryo" pitchFamily="34" charset="-122"/>
                <a:cs typeface="Meiryo" pitchFamily="34" charset="-120"/>
              </a:rPr>
              <a:t>「自分は役員ではない」「正社員ではない」「上場会社の社員ではない」――それだけでは安全といえません。</a:t>
            </a:r>
            <a:endParaRPr lang="en-US" sz="1250" dirty="0"/>
          </a:p>
        </p:txBody>
      </p:sp>
      <p:sp>
        <p:nvSpPr>
          <p:cNvPr id="12" name="Text 10"/>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3" name="Text 11"/>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4" name="Text 12"/>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重要事実</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重要事実とは（166条2項・4類型）</a:t>
            </a:r>
            <a:endParaRPr lang="en-US" sz="2600" dirty="0"/>
          </a:p>
        </p:txBody>
      </p:sp>
      <p:sp>
        <p:nvSpPr>
          <p:cNvPr id="4" name="Shape 2"/>
          <p:cNvSpPr/>
          <p:nvPr/>
        </p:nvSpPr>
        <p:spPr>
          <a:xfrm>
            <a:off x="457200" y="1371600"/>
            <a:ext cx="4160520" cy="1371600"/>
          </a:xfrm>
          <a:prstGeom prst="roundRect">
            <a:avLst>
              <a:gd name="adj" fmla="val 4667"/>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Shape 3"/>
          <p:cNvSpPr/>
          <p:nvPr/>
        </p:nvSpPr>
        <p:spPr>
          <a:xfrm>
            <a:off x="640080" y="1536192"/>
            <a:ext cx="1554480" cy="384048"/>
          </a:xfrm>
          <a:prstGeom prst="roundRect">
            <a:avLst>
              <a:gd name="adj" fmla="val 11905"/>
            </a:avLst>
          </a:prstGeom>
          <a:solidFill>
            <a:srgbClr val="16314F"/>
          </a:solidFill>
          <a:ln/>
        </p:spPr>
      </p:sp>
      <p:sp>
        <p:nvSpPr>
          <p:cNvPr id="6" name="Text 4"/>
          <p:cNvSpPr/>
          <p:nvPr/>
        </p:nvSpPr>
        <p:spPr>
          <a:xfrm>
            <a:off x="640080" y="1536192"/>
            <a:ext cx="1554480" cy="384048"/>
          </a:xfrm>
          <a:prstGeom prst="rect">
            <a:avLst/>
          </a:prstGeom>
          <a:noFill/>
          <a:ln/>
        </p:spPr>
        <p:txBody>
          <a:bodyPr wrap="square" lIns="0" tIns="0" rIns="0" bIns="0" rtlCol="0" anchor="ctr"/>
          <a:lstStyle/>
          <a:p>
            <a:pPr algn="ctr" indent="0" marL="0">
              <a:buNone/>
            </a:pPr>
            <a:r>
              <a:rPr lang="en-US" sz="1350" b="1" dirty="0">
                <a:solidFill>
                  <a:srgbClr val="FFFFFF"/>
                </a:solidFill>
                <a:latin typeface="Meiryo" pitchFamily="34" charset="0"/>
                <a:ea typeface="Meiryo" pitchFamily="34" charset="-122"/>
                <a:cs typeface="Meiryo" pitchFamily="34" charset="-120"/>
              </a:rPr>
              <a:t>決定事実</a:t>
            </a:r>
            <a:endParaRPr lang="en-US" sz="1350" dirty="0"/>
          </a:p>
        </p:txBody>
      </p:sp>
      <p:sp>
        <p:nvSpPr>
          <p:cNvPr id="7" name="Text 5"/>
          <p:cNvSpPr/>
          <p:nvPr/>
        </p:nvSpPr>
        <p:spPr>
          <a:xfrm>
            <a:off x="2286000" y="1554480"/>
            <a:ext cx="2148840" cy="36576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会社が決めたこと</a:t>
            </a:r>
            <a:endParaRPr lang="en-US" sz="1200" dirty="0"/>
          </a:p>
        </p:txBody>
      </p:sp>
      <p:sp>
        <p:nvSpPr>
          <p:cNvPr id="8" name="Text 6"/>
          <p:cNvSpPr/>
          <p:nvPr/>
        </p:nvSpPr>
        <p:spPr>
          <a:xfrm>
            <a:off x="658368" y="1975104"/>
            <a:ext cx="3758184" cy="713232"/>
          </a:xfrm>
          <a:prstGeom prst="rect">
            <a:avLst/>
          </a:prstGeom>
          <a:noFill/>
          <a:ln/>
        </p:spPr>
        <p:txBody>
          <a:bodyPr wrap="square" lIns="0" tIns="0" rIns="0" bIns="0" rtlCol="0" anchor="t"/>
          <a:lstStyle/>
          <a:p>
            <a:pPr indent="0" marL="0">
              <a:lnSpc>
                <a:spcPct val="100000"/>
              </a:lnSpc>
              <a:buNone/>
            </a:pPr>
            <a:r>
              <a:rPr lang="en-US" sz="1180" dirty="0">
                <a:solidFill>
                  <a:srgbClr val="263238"/>
                </a:solidFill>
                <a:latin typeface="Meiryo" pitchFamily="34" charset="0"/>
                <a:ea typeface="Meiryo" pitchFamily="34" charset="-122"/>
                <a:cs typeface="Meiryo" pitchFamily="34" charset="-120"/>
              </a:rPr>
              <a:t>新株発行・自己株式取得・第三者割当増資、合併・会社分割・株式交換/移転/交付、事業譲渡、業務提携、新製品・新技術 等</a:t>
            </a:r>
            <a:endParaRPr lang="en-US" sz="1180" dirty="0"/>
          </a:p>
        </p:txBody>
      </p:sp>
      <p:sp>
        <p:nvSpPr>
          <p:cNvPr id="9" name="Shape 7"/>
          <p:cNvSpPr/>
          <p:nvPr/>
        </p:nvSpPr>
        <p:spPr>
          <a:xfrm>
            <a:off x="4983480" y="1371600"/>
            <a:ext cx="4160520" cy="1371600"/>
          </a:xfrm>
          <a:prstGeom prst="roundRect">
            <a:avLst>
              <a:gd name="adj" fmla="val 4667"/>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0" name="Shape 8"/>
          <p:cNvSpPr/>
          <p:nvPr/>
        </p:nvSpPr>
        <p:spPr>
          <a:xfrm>
            <a:off x="5166360" y="1536192"/>
            <a:ext cx="1554480" cy="384048"/>
          </a:xfrm>
          <a:prstGeom prst="roundRect">
            <a:avLst>
              <a:gd name="adj" fmla="val 11905"/>
            </a:avLst>
          </a:prstGeom>
          <a:solidFill>
            <a:srgbClr val="16314F"/>
          </a:solidFill>
          <a:ln/>
        </p:spPr>
      </p:sp>
      <p:sp>
        <p:nvSpPr>
          <p:cNvPr id="11" name="Text 9"/>
          <p:cNvSpPr/>
          <p:nvPr/>
        </p:nvSpPr>
        <p:spPr>
          <a:xfrm>
            <a:off x="5166360" y="1536192"/>
            <a:ext cx="1554480" cy="384048"/>
          </a:xfrm>
          <a:prstGeom prst="rect">
            <a:avLst/>
          </a:prstGeom>
          <a:noFill/>
          <a:ln/>
        </p:spPr>
        <p:txBody>
          <a:bodyPr wrap="square" lIns="0" tIns="0" rIns="0" bIns="0" rtlCol="0" anchor="ctr"/>
          <a:lstStyle/>
          <a:p>
            <a:pPr algn="ctr" indent="0" marL="0">
              <a:buNone/>
            </a:pPr>
            <a:r>
              <a:rPr lang="en-US" sz="1350" b="1" dirty="0">
                <a:solidFill>
                  <a:srgbClr val="FFFFFF"/>
                </a:solidFill>
                <a:latin typeface="Meiryo" pitchFamily="34" charset="0"/>
                <a:ea typeface="Meiryo" pitchFamily="34" charset="-122"/>
                <a:cs typeface="Meiryo" pitchFamily="34" charset="-120"/>
              </a:rPr>
              <a:t>発生事実</a:t>
            </a:r>
            <a:endParaRPr lang="en-US" sz="1350" dirty="0"/>
          </a:p>
        </p:txBody>
      </p:sp>
      <p:sp>
        <p:nvSpPr>
          <p:cNvPr id="12" name="Text 10"/>
          <p:cNvSpPr/>
          <p:nvPr/>
        </p:nvSpPr>
        <p:spPr>
          <a:xfrm>
            <a:off x="6812280" y="1554480"/>
            <a:ext cx="2148840" cy="36576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会社に起きたこと</a:t>
            </a:r>
            <a:endParaRPr lang="en-US" sz="1200" dirty="0"/>
          </a:p>
        </p:txBody>
      </p:sp>
      <p:sp>
        <p:nvSpPr>
          <p:cNvPr id="13" name="Text 11"/>
          <p:cNvSpPr/>
          <p:nvPr/>
        </p:nvSpPr>
        <p:spPr>
          <a:xfrm>
            <a:off x="5184648" y="1975104"/>
            <a:ext cx="3758184" cy="713232"/>
          </a:xfrm>
          <a:prstGeom prst="rect">
            <a:avLst/>
          </a:prstGeom>
          <a:noFill/>
          <a:ln/>
        </p:spPr>
        <p:txBody>
          <a:bodyPr wrap="square" lIns="0" tIns="0" rIns="0" bIns="0" rtlCol="0" anchor="t"/>
          <a:lstStyle/>
          <a:p>
            <a:pPr indent="0" marL="0">
              <a:lnSpc>
                <a:spcPct val="100000"/>
              </a:lnSpc>
              <a:buNone/>
            </a:pPr>
            <a:r>
              <a:rPr lang="en-US" sz="1180" dirty="0">
                <a:solidFill>
                  <a:srgbClr val="263238"/>
                </a:solidFill>
                <a:latin typeface="Meiryo" pitchFamily="34" charset="0"/>
                <a:ea typeface="Meiryo" pitchFamily="34" charset="-122"/>
                <a:cs typeface="Meiryo" pitchFamily="34" charset="-120"/>
              </a:rPr>
              <a:t>災害・業務上の損害、主要株主の異動、訴訟の提起・判決、行政処分、主要取引先との取引停止 等</a:t>
            </a:r>
            <a:endParaRPr lang="en-US" sz="1180" dirty="0"/>
          </a:p>
        </p:txBody>
      </p:sp>
      <p:sp>
        <p:nvSpPr>
          <p:cNvPr id="14" name="Shape 12"/>
          <p:cNvSpPr/>
          <p:nvPr/>
        </p:nvSpPr>
        <p:spPr>
          <a:xfrm>
            <a:off x="457200" y="2907792"/>
            <a:ext cx="4160520" cy="1371600"/>
          </a:xfrm>
          <a:prstGeom prst="roundRect">
            <a:avLst>
              <a:gd name="adj" fmla="val 4667"/>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5" name="Shape 13"/>
          <p:cNvSpPr/>
          <p:nvPr/>
        </p:nvSpPr>
        <p:spPr>
          <a:xfrm>
            <a:off x="640080" y="3072384"/>
            <a:ext cx="1554480" cy="384048"/>
          </a:xfrm>
          <a:prstGeom prst="roundRect">
            <a:avLst>
              <a:gd name="adj" fmla="val 11905"/>
            </a:avLst>
          </a:prstGeom>
          <a:solidFill>
            <a:srgbClr val="16314F"/>
          </a:solidFill>
          <a:ln/>
        </p:spPr>
      </p:sp>
      <p:sp>
        <p:nvSpPr>
          <p:cNvPr id="16" name="Text 14"/>
          <p:cNvSpPr/>
          <p:nvPr/>
        </p:nvSpPr>
        <p:spPr>
          <a:xfrm>
            <a:off x="640080" y="3072384"/>
            <a:ext cx="1554480" cy="384048"/>
          </a:xfrm>
          <a:prstGeom prst="rect">
            <a:avLst/>
          </a:prstGeom>
          <a:noFill/>
          <a:ln/>
        </p:spPr>
        <p:txBody>
          <a:bodyPr wrap="square" lIns="0" tIns="0" rIns="0" bIns="0" rtlCol="0" anchor="ctr"/>
          <a:lstStyle/>
          <a:p>
            <a:pPr algn="ctr" indent="0" marL="0">
              <a:buNone/>
            </a:pPr>
            <a:r>
              <a:rPr lang="en-US" sz="1350" b="1" dirty="0">
                <a:solidFill>
                  <a:srgbClr val="FFFFFF"/>
                </a:solidFill>
                <a:latin typeface="Meiryo" pitchFamily="34" charset="0"/>
                <a:ea typeface="Meiryo" pitchFamily="34" charset="-122"/>
                <a:cs typeface="Meiryo" pitchFamily="34" charset="-120"/>
              </a:rPr>
              <a:t>決算情報</a:t>
            </a:r>
            <a:endParaRPr lang="en-US" sz="1350" dirty="0"/>
          </a:p>
        </p:txBody>
      </p:sp>
      <p:sp>
        <p:nvSpPr>
          <p:cNvPr id="17" name="Text 15"/>
          <p:cNvSpPr/>
          <p:nvPr/>
        </p:nvSpPr>
        <p:spPr>
          <a:xfrm>
            <a:off x="2286000" y="3090672"/>
            <a:ext cx="2148840" cy="36576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業績・配当の数値</a:t>
            </a:r>
            <a:endParaRPr lang="en-US" sz="1200" dirty="0"/>
          </a:p>
        </p:txBody>
      </p:sp>
      <p:sp>
        <p:nvSpPr>
          <p:cNvPr id="18" name="Text 16"/>
          <p:cNvSpPr/>
          <p:nvPr/>
        </p:nvSpPr>
        <p:spPr>
          <a:xfrm>
            <a:off x="658368" y="3511296"/>
            <a:ext cx="3758184" cy="713232"/>
          </a:xfrm>
          <a:prstGeom prst="rect">
            <a:avLst/>
          </a:prstGeom>
          <a:noFill/>
          <a:ln/>
        </p:spPr>
        <p:txBody>
          <a:bodyPr wrap="square" lIns="0" tIns="0" rIns="0" bIns="0" rtlCol="0" anchor="t"/>
          <a:lstStyle/>
          <a:p>
            <a:pPr indent="0" marL="0">
              <a:lnSpc>
                <a:spcPct val="100000"/>
              </a:lnSpc>
              <a:buNone/>
            </a:pPr>
            <a:r>
              <a:rPr lang="en-US" sz="1180" dirty="0">
                <a:solidFill>
                  <a:srgbClr val="263238"/>
                </a:solidFill>
                <a:latin typeface="Meiryo" pitchFamily="34" charset="0"/>
                <a:ea typeface="Meiryo" pitchFamily="34" charset="-122"/>
                <a:cs typeface="Meiryo" pitchFamily="34" charset="-120"/>
              </a:rPr>
              <a:t>決算、業績予想の修正、配当予想の修正（予想値との差異が大きい場合 等）</a:t>
            </a:r>
            <a:endParaRPr lang="en-US" sz="1180" dirty="0"/>
          </a:p>
        </p:txBody>
      </p:sp>
      <p:sp>
        <p:nvSpPr>
          <p:cNvPr id="19" name="Shape 17"/>
          <p:cNvSpPr/>
          <p:nvPr/>
        </p:nvSpPr>
        <p:spPr>
          <a:xfrm>
            <a:off x="4983480" y="2907792"/>
            <a:ext cx="4160520" cy="1371600"/>
          </a:xfrm>
          <a:prstGeom prst="roundRect">
            <a:avLst>
              <a:gd name="adj" fmla="val 4667"/>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20" name="Shape 18"/>
          <p:cNvSpPr/>
          <p:nvPr/>
        </p:nvSpPr>
        <p:spPr>
          <a:xfrm>
            <a:off x="5166360" y="3072384"/>
            <a:ext cx="1554480" cy="384048"/>
          </a:xfrm>
          <a:prstGeom prst="roundRect">
            <a:avLst>
              <a:gd name="adj" fmla="val 11905"/>
            </a:avLst>
          </a:prstGeom>
          <a:solidFill>
            <a:srgbClr val="16314F"/>
          </a:solidFill>
          <a:ln/>
        </p:spPr>
      </p:sp>
      <p:sp>
        <p:nvSpPr>
          <p:cNvPr id="21" name="Text 19"/>
          <p:cNvSpPr/>
          <p:nvPr/>
        </p:nvSpPr>
        <p:spPr>
          <a:xfrm>
            <a:off x="5166360" y="3072384"/>
            <a:ext cx="1554480" cy="384048"/>
          </a:xfrm>
          <a:prstGeom prst="rect">
            <a:avLst/>
          </a:prstGeom>
          <a:noFill/>
          <a:ln/>
        </p:spPr>
        <p:txBody>
          <a:bodyPr wrap="square" lIns="0" tIns="0" rIns="0" bIns="0" rtlCol="0" anchor="ctr"/>
          <a:lstStyle/>
          <a:p>
            <a:pPr algn="ctr" indent="0" marL="0">
              <a:buNone/>
            </a:pPr>
            <a:r>
              <a:rPr lang="en-US" sz="1350" b="1" dirty="0">
                <a:solidFill>
                  <a:srgbClr val="FFFFFF"/>
                </a:solidFill>
                <a:latin typeface="Meiryo" pitchFamily="34" charset="0"/>
                <a:ea typeface="Meiryo" pitchFamily="34" charset="-122"/>
                <a:cs typeface="Meiryo" pitchFamily="34" charset="-120"/>
              </a:rPr>
              <a:t>バスケット条項</a:t>
            </a:r>
            <a:endParaRPr lang="en-US" sz="1350" dirty="0"/>
          </a:p>
        </p:txBody>
      </p:sp>
      <p:sp>
        <p:nvSpPr>
          <p:cNvPr id="22" name="Text 20"/>
          <p:cNvSpPr/>
          <p:nvPr/>
        </p:nvSpPr>
        <p:spPr>
          <a:xfrm>
            <a:off x="6812280" y="3090672"/>
            <a:ext cx="2148840" cy="365760"/>
          </a:xfrm>
          <a:prstGeom prst="rect">
            <a:avLst/>
          </a:prstGeom>
          <a:noFill/>
          <a:ln/>
        </p:spPr>
        <p:txBody>
          <a:bodyPr wrap="square" lIns="0" tIns="0" rIns="0" bIns="0" rtlCol="0" anchor="ctr"/>
          <a:lstStyle/>
          <a:p>
            <a:pPr indent="0" marL="0">
              <a:buNone/>
            </a:pPr>
            <a:r>
              <a:rPr lang="en-US" sz="1200" b="1" dirty="0">
                <a:solidFill>
                  <a:srgbClr val="B58A3A"/>
                </a:solidFill>
                <a:latin typeface="Meiryo" pitchFamily="34" charset="0"/>
                <a:ea typeface="Meiryo" pitchFamily="34" charset="-122"/>
                <a:cs typeface="Meiryo" pitchFamily="34" charset="-120"/>
              </a:rPr>
              <a:t>上記以外で重要なもの</a:t>
            </a:r>
            <a:endParaRPr lang="en-US" sz="1200" dirty="0"/>
          </a:p>
        </p:txBody>
      </p:sp>
      <p:sp>
        <p:nvSpPr>
          <p:cNvPr id="23" name="Text 21"/>
          <p:cNvSpPr/>
          <p:nvPr/>
        </p:nvSpPr>
        <p:spPr>
          <a:xfrm>
            <a:off x="5184648" y="3511296"/>
            <a:ext cx="3758184" cy="713232"/>
          </a:xfrm>
          <a:prstGeom prst="rect">
            <a:avLst/>
          </a:prstGeom>
          <a:noFill/>
          <a:ln/>
        </p:spPr>
        <p:txBody>
          <a:bodyPr wrap="square" lIns="0" tIns="0" rIns="0" bIns="0" rtlCol="0" anchor="t"/>
          <a:lstStyle/>
          <a:p>
            <a:pPr indent="0" marL="0">
              <a:lnSpc>
                <a:spcPct val="100000"/>
              </a:lnSpc>
              <a:buNone/>
            </a:pPr>
            <a:r>
              <a:rPr lang="en-US" sz="1180" dirty="0">
                <a:solidFill>
                  <a:srgbClr val="263238"/>
                </a:solidFill>
                <a:latin typeface="Meiryo" pitchFamily="34" charset="0"/>
                <a:ea typeface="Meiryo" pitchFamily="34" charset="-122"/>
                <a:cs typeface="Meiryo" pitchFamily="34" charset="-120"/>
              </a:rPr>
              <a:t>①〜③に当たらなくても、投資判断に著しい影響を及ぼす未公表情報は重要事実になり得る</a:t>
            </a:r>
            <a:endParaRPr lang="en-US" sz="1180" dirty="0"/>
          </a:p>
        </p:txBody>
      </p:sp>
      <p:sp>
        <p:nvSpPr>
          <p:cNvPr id="24" name="Text 22"/>
          <p:cNvSpPr/>
          <p:nvPr/>
        </p:nvSpPr>
        <p:spPr>
          <a:xfrm>
            <a:off x="457200" y="4498848"/>
            <a:ext cx="8229600" cy="292608"/>
          </a:xfrm>
          <a:prstGeom prst="rect">
            <a:avLst/>
          </a:prstGeom>
          <a:noFill/>
          <a:ln/>
        </p:spPr>
        <p:txBody>
          <a:bodyPr wrap="square" lIns="0" tIns="0" rIns="0" bIns="0" rtlCol="0" anchor="ctr"/>
          <a:lstStyle/>
          <a:p>
            <a:pPr indent="0" marL="0">
              <a:buNone/>
            </a:pPr>
            <a:r>
              <a:rPr lang="en-US" sz="1150" i="1" dirty="0">
                <a:solidFill>
                  <a:srgbClr val="B42318"/>
                </a:solidFill>
                <a:latin typeface="Meiryo" pitchFamily="34" charset="0"/>
                <a:ea typeface="Meiryo" pitchFamily="34" charset="-122"/>
                <a:cs typeface="Meiryo" pitchFamily="34" charset="-120"/>
              </a:rPr>
              <a:t>※ 該当性・軽微基準の判断は個別事案で異なります。現場では「重要そうなら売買しない・相談」が原則。</a:t>
            </a:r>
            <a:endParaRPr lang="en-US" sz="1150" dirty="0"/>
          </a:p>
        </p:txBody>
      </p:sp>
      <p:sp>
        <p:nvSpPr>
          <p:cNvPr id="25" name="Text 23"/>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26" name="Text 24"/>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27" name="Text 25"/>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6F8FA"/>
        </a:solidFill>
      </p:bgPr>
    </p:bg>
    <p:spTree>
      <p:nvGrpSpPr>
        <p:cNvPr id="1" name=""/>
        <p:cNvGrpSpPr/>
        <p:nvPr/>
      </p:nvGrpSpPr>
      <p:grpSpPr>
        <a:xfrm>
          <a:off x="0" y="0"/>
          <a:ext cx="0" cy="0"/>
          <a:chOff x="0" y="0"/>
          <a:chExt cx="0" cy="0"/>
        </a:xfrm>
      </p:grpSpPr>
      <p:sp>
        <p:nvSpPr>
          <p:cNvPr id="2" name="Text 0"/>
          <p:cNvSpPr/>
          <p:nvPr/>
        </p:nvSpPr>
        <p:spPr>
          <a:xfrm>
            <a:off x="457200" y="274320"/>
            <a:ext cx="8229600" cy="274320"/>
          </a:xfrm>
          <a:prstGeom prst="rect">
            <a:avLst/>
          </a:prstGeom>
          <a:noFill/>
          <a:ln/>
        </p:spPr>
        <p:txBody>
          <a:bodyPr wrap="square" lIns="0" tIns="0" rIns="0" bIns="0" rtlCol="0" anchor="ctr"/>
          <a:lstStyle/>
          <a:p>
            <a:pPr indent="0" marL="0">
              <a:buNone/>
            </a:pPr>
            <a:r>
              <a:rPr lang="en-US" sz="1200" b="1" spc="200" kern="0" dirty="0">
                <a:solidFill>
                  <a:srgbClr val="B58A3A"/>
                </a:solidFill>
                <a:latin typeface="Meiryo" pitchFamily="34" charset="0"/>
                <a:ea typeface="Meiryo" pitchFamily="34" charset="-122"/>
                <a:cs typeface="Meiryo" pitchFamily="34" charset="-120"/>
              </a:rPr>
              <a:t>公開買付け等事実</a:t>
            </a:r>
            <a:endParaRPr lang="en-US" sz="1200" dirty="0"/>
          </a:p>
        </p:txBody>
      </p:sp>
      <p:sp>
        <p:nvSpPr>
          <p:cNvPr id="3" name="Text 1"/>
          <p:cNvSpPr/>
          <p:nvPr/>
        </p:nvSpPr>
        <p:spPr>
          <a:xfrm>
            <a:off x="457200" y="530352"/>
            <a:ext cx="8229600" cy="658368"/>
          </a:xfrm>
          <a:prstGeom prst="rect">
            <a:avLst/>
          </a:prstGeom>
          <a:noFill/>
          <a:ln/>
        </p:spPr>
        <p:txBody>
          <a:bodyPr wrap="square" lIns="0" tIns="0" rIns="0" bIns="0" rtlCol="0" anchor="t"/>
          <a:lstStyle/>
          <a:p>
            <a:pPr indent="0" marL="0">
              <a:lnSpc>
                <a:spcPct val="100000"/>
              </a:lnSpc>
              <a:buNone/>
            </a:pPr>
            <a:r>
              <a:rPr lang="en-US" sz="2600" b="1" dirty="0">
                <a:solidFill>
                  <a:srgbClr val="16314F"/>
                </a:solidFill>
                <a:latin typeface="Meiryo" pitchFamily="34" charset="0"/>
                <a:ea typeface="Meiryo" pitchFamily="34" charset="-122"/>
                <a:cs typeface="Meiryo" pitchFamily="34" charset="-120"/>
              </a:rPr>
              <a:t>TOB・MBO・公開買付けは特に注意（167条）</a:t>
            </a:r>
            <a:endParaRPr lang="en-US" sz="2600" dirty="0"/>
          </a:p>
        </p:txBody>
      </p:sp>
      <p:sp>
        <p:nvSpPr>
          <p:cNvPr id="4" name="Shape 2"/>
          <p:cNvSpPr/>
          <p:nvPr/>
        </p:nvSpPr>
        <p:spPr>
          <a:xfrm>
            <a:off x="457200" y="1371600"/>
            <a:ext cx="4160520" cy="3200400"/>
          </a:xfrm>
          <a:prstGeom prst="roundRect">
            <a:avLst>
              <a:gd name="adj" fmla="val 2000"/>
            </a:avLst>
          </a:prstGeom>
          <a:solidFill>
            <a:srgbClr val="E7F2F1"/>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5" name="Text 3"/>
          <p:cNvSpPr/>
          <p:nvPr/>
        </p:nvSpPr>
        <p:spPr>
          <a:xfrm>
            <a:off x="658368" y="1499616"/>
            <a:ext cx="3657600" cy="310896"/>
          </a:xfrm>
          <a:prstGeom prst="rect">
            <a:avLst/>
          </a:prstGeom>
          <a:noFill/>
          <a:ln/>
        </p:spPr>
        <p:txBody>
          <a:bodyPr wrap="square" lIns="0" tIns="0" rIns="0" bIns="0" rtlCol="0" anchor="ctr"/>
          <a:lstStyle/>
          <a:p>
            <a:pPr indent="0" marL="0">
              <a:buNone/>
            </a:pPr>
            <a:r>
              <a:rPr lang="en-US" sz="1400" b="1" dirty="0">
                <a:solidFill>
                  <a:srgbClr val="237A75"/>
                </a:solidFill>
                <a:latin typeface="Meiryo" pitchFamily="34" charset="0"/>
                <a:ea typeface="Meiryo" pitchFamily="34" charset="-122"/>
                <a:cs typeface="Meiryo" pitchFamily="34" charset="-120"/>
              </a:rPr>
              <a:t>ポイント</a:t>
            </a:r>
            <a:endParaRPr lang="en-US" sz="1400" dirty="0"/>
          </a:p>
        </p:txBody>
      </p:sp>
      <p:sp>
        <p:nvSpPr>
          <p:cNvPr id="6" name="Text 4"/>
          <p:cNvSpPr/>
          <p:nvPr/>
        </p:nvSpPr>
        <p:spPr>
          <a:xfrm>
            <a:off x="658368" y="1865376"/>
            <a:ext cx="3703320" cy="2651760"/>
          </a:xfrm>
          <a:prstGeom prst="rect">
            <a:avLst/>
          </a:prstGeom>
          <a:noFill/>
          <a:ln/>
        </p:spPr>
        <p:txBody>
          <a:bodyPr wrap="square" rtlCol="0" anchor="t"/>
          <a:lstStyle/>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公開買付け等の実施・中止・条件変更の情報は特に注意</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公開買付者側・対象会社側の双方に関係者がいる</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助言会社・金融機関・印刷会社・広報会社・システム会社も情報に接し得る</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TOB対象会社株・公開買付者側株の売買は、法務・コンプラ確認なしに行わない</a:t>
            </a:r>
            <a:endParaRPr lang="en-US" sz="1350" dirty="0"/>
          </a:p>
        </p:txBody>
      </p:sp>
      <p:sp>
        <p:nvSpPr>
          <p:cNvPr id="7" name="Shape 5"/>
          <p:cNvSpPr/>
          <p:nvPr/>
        </p:nvSpPr>
        <p:spPr>
          <a:xfrm>
            <a:off x="4800600" y="1371600"/>
            <a:ext cx="3886200" cy="3200400"/>
          </a:xfrm>
          <a:prstGeom prst="roundRect">
            <a:avLst>
              <a:gd name="adj" fmla="val 2000"/>
            </a:avLst>
          </a:prstGeom>
          <a:solidFill>
            <a:srgbClr val="FFFFFF"/>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8" name="Text 6"/>
          <p:cNvSpPr/>
          <p:nvPr/>
        </p:nvSpPr>
        <p:spPr>
          <a:xfrm>
            <a:off x="5001768" y="1499616"/>
            <a:ext cx="3474720" cy="310896"/>
          </a:xfrm>
          <a:prstGeom prst="rect">
            <a:avLst/>
          </a:prstGeom>
          <a:noFill/>
          <a:ln/>
        </p:spPr>
        <p:txBody>
          <a:bodyPr wrap="square" lIns="0" tIns="0" rIns="0" bIns="0" rtlCol="0" anchor="ctr"/>
          <a:lstStyle/>
          <a:p>
            <a:pPr indent="0" marL="0">
              <a:buNone/>
            </a:pPr>
            <a:r>
              <a:rPr lang="en-US" sz="1400" b="1" dirty="0">
                <a:solidFill>
                  <a:srgbClr val="16314F"/>
                </a:solidFill>
                <a:latin typeface="Meiryo" pitchFamily="34" charset="0"/>
                <a:ea typeface="Meiryo" pitchFamily="34" charset="-122"/>
                <a:cs typeface="Meiryo" pitchFamily="34" charset="-120"/>
              </a:rPr>
              <a:t>公開買付者等関係者の例</a:t>
            </a:r>
            <a:endParaRPr lang="en-US" sz="1400" dirty="0"/>
          </a:p>
        </p:txBody>
      </p:sp>
      <p:sp>
        <p:nvSpPr>
          <p:cNvPr id="9" name="Text 7"/>
          <p:cNvSpPr/>
          <p:nvPr/>
        </p:nvSpPr>
        <p:spPr>
          <a:xfrm>
            <a:off x="5001768" y="1865376"/>
            <a:ext cx="3474720" cy="1828800"/>
          </a:xfrm>
          <a:prstGeom prst="rect">
            <a:avLst/>
          </a:prstGeom>
          <a:noFill/>
          <a:ln/>
        </p:spPr>
        <p:txBody>
          <a:bodyPr wrap="square" rtlCol="0" anchor="t"/>
          <a:lstStyle/>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公開買付者の役員・社員・その他従業者</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契約締結者・締結交渉者</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対象会社側で情報に接する者</a:t>
            </a:r>
            <a:endParaRPr lang="en-US" sz="1350" dirty="0"/>
          </a:p>
          <a:p>
            <a:pPr marL="177800" indent="-177800">
              <a:lnSpc>
                <a:spcPct val="100000"/>
              </a:lnSpc>
              <a:spcAft>
                <a:spcPts val="500"/>
              </a:spcAft>
              <a:buSzPct val="100000"/>
              <a:buChar char="•"/>
            </a:pPr>
            <a:r>
              <a:rPr lang="en-US" sz="1350" dirty="0">
                <a:solidFill>
                  <a:srgbClr val="263238"/>
                </a:solidFill>
                <a:latin typeface="Meiryo" pitchFamily="34" charset="0"/>
                <a:ea typeface="Meiryo" pitchFamily="34" charset="-122"/>
                <a:cs typeface="Meiryo" pitchFamily="34" charset="-120"/>
              </a:rPr>
              <a:t>公開買付者等関係者でなくなって6か月以内の者も対象</a:t>
            </a:r>
            <a:endParaRPr lang="en-US" sz="1350" dirty="0"/>
          </a:p>
        </p:txBody>
      </p:sp>
      <p:sp>
        <p:nvSpPr>
          <p:cNvPr id="10" name="Shape 8"/>
          <p:cNvSpPr/>
          <p:nvPr/>
        </p:nvSpPr>
        <p:spPr>
          <a:xfrm>
            <a:off x="4800600" y="3703320"/>
            <a:ext cx="3886200" cy="868680"/>
          </a:xfrm>
          <a:prstGeom prst="roundRect">
            <a:avLst>
              <a:gd name="adj" fmla="val 7368"/>
            </a:avLst>
          </a:prstGeom>
          <a:solidFill>
            <a:srgbClr val="FBEDEC"/>
          </a:solidFill>
          <a:ln w="12700">
            <a:solidFill>
              <a:srgbClr val="D9E0E7"/>
            </a:solidFill>
            <a:prstDash val="solid"/>
          </a:ln>
          <a:effectLst>
            <a:outerShdw sx="100000" sy="100000" kx="0" ky="0" algn="bl" rotWithShape="0" blurRad="88900" dist="38100" dir="5400000">
              <a:srgbClr val="000000">
                <a:alpha val="10000"/>
              </a:srgbClr>
            </a:outerShdw>
          </a:effectLst>
        </p:spPr>
      </p:sp>
      <p:sp>
        <p:nvSpPr>
          <p:cNvPr id="11" name="Text 9"/>
          <p:cNvSpPr/>
          <p:nvPr/>
        </p:nvSpPr>
        <p:spPr>
          <a:xfrm>
            <a:off x="5001768" y="3703320"/>
            <a:ext cx="3474720" cy="868680"/>
          </a:xfrm>
          <a:prstGeom prst="rect">
            <a:avLst/>
          </a:prstGeom>
          <a:noFill/>
          <a:ln/>
        </p:spPr>
        <p:txBody>
          <a:bodyPr wrap="square" lIns="0" tIns="0" rIns="0" bIns="0" rtlCol="0" anchor="ctr"/>
          <a:lstStyle/>
          <a:p>
            <a:pPr indent="0" marL="0">
              <a:buNone/>
            </a:pPr>
            <a:r>
              <a:rPr lang="en-US" sz="1250" b="1" dirty="0">
                <a:solidFill>
                  <a:srgbClr val="B42318"/>
                </a:solidFill>
                <a:latin typeface="Meiryo" pitchFamily="34" charset="0"/>
                <a:ea typeface="Meiryo" pitchFamily="34" charset="-122"/>
                <a:cs typeface="Meiryo" pitchFamily="34" charset="-120"/>
              </a:rPr>
              <a:t>該当性は現場で独断しない。法務・コンプライアンス・IRに必ず確認。</a:t>
            </a:r>
            <a:endParaRPr lang="en-US" sz="1250" dirty="0"/>
          </a:p>
        </p:txBody>
      </p:sp>
      <p:sp>
        <p:nvSpPr>
          <p:cNvPr id="12" name="Text 10"/>
          <p:cNvSpPr/>
          <p:nvPr/>
        </p:nvSpPr>
        <p:spPr>
          <a:xfrm>
            <a:off x="457200" y="4864608"/>
            <a:ext cx="2743200" cy="228600"/>
          </a:xfrm>
          <a:prstGeom prst="rect">
            <a:avLst/>
          </a:prstGeom>
          <a:noFill/>
          <a:ln/>
        </p:spPr>
        <p:txBody>
          <a:bodyPr wrap="square" lIns="0" tIns="0" rIns="0" bIns="0" rtlCol="0" anchor="ctr"/>
          <a:lstStyle/>
          <a:p>
            <a:pPr indent="0" marL="0">
              <a:buNone/>
            </a:pPr>
            <a:r>
              <a:rPr lang="en-US" sz="900" dirty="0">
                <a:solidFill>
                  <a:srgbClr val="5B6B78"/>
                </a:solidFill>
                <a:latin typeface="Meiryo" pitchFamily="34" charset="0"/>
                <a:ea typeface="Meiryo" pitchFamily="34" charset="-122"/>
                <a:cs typeface="Meiryo" pitchFamily="34" charset="-120"/>
              </a:rPr>
              <a:t>Legal GPT</a:t>
            </a:r>
            <a:endParaRPr lang="en-US" sz="900" dirty="0"/>
          </a:p>
        </p:txBody>
      </p:sp>
      <p:sp>
        <p:nvSpPr>
          <p:cNvPr id="13" name="Text 11"/>
          <p:cNvSpPr/>
          <p:nvPr/>
        </p:nvSpPr>
        <p:spPr>
          <a:xfrm>
            <a:off x="2743200" y="4864608"/>
            <a:ext cx="4206240" cy="228600"/>
          </a:xfrm>
          <a:prstGeom prst="rect">
            <a:avLst/>
          </a:prstGeom>
          <a:noFill/>
          <a:ln/>
        </p:spPr>
        <p:txBody>
          <a:bodyPr wrap="square" lIns="0" tIns="0" rIns="0" bIns="0" rtlCol="0" anchor="ctr"/>
          <a:lstStyle/>
          <a:p>
            <a:pPr algn="ctr" indent="0" marL="0">
              <a:buNone/>
            </a:pPr>
            <a:r>
              <a:rPr lang="en-US" sz="900" dirty="0">
                <a:solidFill>
                  <a:srgbClr val="5B6B78"/>
                </a:solidFill>
                <a:latin typeface="Meiryo" pitchFamily="34" charset="0"/>
                <a:ea typeface="Meiryo" pitchFamily="34" charset="-122"/>
                <a:cs typeface="Meiryo" pitchFamily="34" charset="-120"/>
              </a:rPr>
              <a:t>インサイダー取引防止研修｜第20回・最終回</a:t>
            </a:r>
            <a:endParaRPr lang="en-US" sz="900" dirty="0"/>
          </a:p>
        </p:txBody>
      </p:sp>
      <p:sp>
        <p:nvSpPr>
          <p:cNvPr id="14" name="Text 12"/>
          <p:cNvSpPr/>
          <p:nvPr/>
        </p:nvSpPr>
        <p:spPr>
          <a:xfrm>
            <a:off x="7955280" y="4864608"/>
            <a:ext cx="731520" cy="228600"/>
          </a:xfrm>
          <a:prstGeom prst="rect">
            <a:avLst/>
          </a:prstGeom>
          <a:noFill/>
          <a:ln/>
        </p:spPr>
        <p:txBody>
          <a:bodyPr wrap="square" lIns="0" tIns="0" rIns="0" bIns="0" rtlCol="0" anchor="ctr"/>
          <a:lstStyle/>
          <a:p>
            <a:pPr algn="r" indent="0" marL="0">
              <a:buNone/>
            </a:pPr>
            <a:r>
              <a:rPr lang="en-US" sz="900" dirty="0">
                <a:solidFill>
                  <a:srgbClr val="5B6B78"/>
                </a:solidFill>
                <a:latin typeface="Meiryo" pitchFamily="34" charset="0"/>
                <a:ea typeface="Meiryo" pitchFamily="34" charset="-122"/>
                <a:cs typeface="Meiryo"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36</Slides>
  <Notes>36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インサイダー取引防止研修</dc:title>
  <dc:subject>PptxGenJS Presentation</dc:subject>
  <dc:creator>Legal GPT</dc:creator>
  <cp:lastModifiedBy>Legal GPT</cp:lastModifiedBy>
  <cp:revision>1</cp:revision>
  <dcterms:created xsi:type="dcterms:W3CDTF">2026-06-23T20:53:31Z</dcterms:created>
  <dcterms:modified xsi:type="dcterms:W3CDTF">2026-06-23T20:53:31Z</dcterms:modified>
</cp:coreProperties>
</file>